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Override1.xml" ContentType="application/vnd.openxmlformats-officedocument.themeOverrid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63" r:id="rId3"/>
    <p:sldId id="276" r:id="rId4"/>
    <p:sldId id="277" r:id="rId5"/>
    <p:sldId id="279" r:id="rId6"/>
    <p:sldId id="257" r:id="rId7"/>
    <p:sldId id="261" r:id="rId8"/>
    <p:sldId id="264" r:id="rId9"/>
    <p:sldId id="262" r:id="rId10"/>
    <p:sldId id="265" r:id="rId11"/>
    <p:sldId id="274" r:id="rId12"/>
    <p:sldId id="275" r:id="rId13"/>
    <p:sldId id="266" r:id="rId14"/>
    <p:sldId id="267" r:id="rId15"/>
    <p:sldId id="268" r:id="rId16"/>
    <p:sldId id="269" r:id="rId17"/>
    <p:sldId id="270" r:id="rId18"/>
    <p:sldId id="271" r:id="rId19"/>
    <p:sldId id="272" r:id="rId20"/>
    <p:sldId id="273" r:id="rId21"/>
  </p:sldIdLst>
  <p:sldSz cx="9144000" cy="6858000" type="screen4x3"/>
  <p:notesSz cx="6797675" cy="992822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87543" autoAdjust="0"/>
  </p:normalViewPr>
  <p:slideViewPr>
    <p:cSldViewPr>
      <p:cViewPr>
        <p:scale>
          <a:sx n="100" d="100"/>
          <a:sy n="100" d="100"/>
        </p:scale>
        <p:origin x="-1938" y="-1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13EF1567-156F-49C1-81D8-694C95530B8C}" type="datetimeFigureOut">
              <a:rPr lang="sv-SE" smtClean="0"/>
              <a:t>2017-12-19</a:t>
            </a:fld>
            <a:endParaRPr lang="sv-SE" dirty="0"/>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37528230-6991-4EA4-B36B-66C5FF49B1C0}" type="slidenum">
              <a:rPr lang="sv-SE" smtClean="0"/>
              <a:t>‹#›</a:t>
            </a:fld>
            <a:endParaRPr lang="sv-SE" dirty="0"/>
          </a:p>
        </p:txBody>
      </p:sp>
    </p:spTree>
    <p:extLst>
      <p:ext uri="{BB962C8B-B14F-4D97-AF65-F5344CB8AC3E}">
        <p14:creationId xmlns:p14="http://schemas.microsoft.com/office/powerpoint/2010/main" val="2961233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1619478" y="4724144"/>
            <a:ext cx="6624513" cy="937341"/>
          </a:xfrm>
        </p:spPr>
        <p:txBody>
          <a:bodyPr/>
          <a:lstStyle>
            <a:lvl1pPr algn="r">
              <a:defRPr sz="2100"/>
            </a:lvl1pPr>
          </a:lstStyle>
          <a:p>
            <a:pPr lvl="0"/>
            <a:r>
              <a:rPr lang="sv-SE" noProof="0" smtClean="0"/>
              <a:t>Klicka här för att ändra format</a:t>
            </a:r>
          </a:p>
        </p:txBody>
      </p:sp>
      <p:sp>
        <p:nvSpPr>
          <p:cNvPr id="31747" name="Rectangle 3"/>
          <p:cNvSpPr>
            <a:spLocks noGrp="1" noChangeArrowheads="1"/>
          </p:cNvSpPr>
          <p:nvPr>
            <p:ph type="subTitle" idx="1"/>
          </p:nvPr>
        </p:nvSpPr>
        <p:spPr>
          <a:xfrm>
            <a:off x="1619478" y="5733478"/>
            <a:ext cx="6624513" cy="554342"/>
          </a:xfrm>
        </p:spPr>
        <p:txBody>
          <a:bodyPr/>
          <a:lstStyle>
            <a:lvl1pPr marL="0" indent="0" algn="r">
              <a:defRPr sz="2100"/>
            </a:lvl1pPr>
          </a:lstStyle>
          <a:p>
            <a:pPr lvl="0"/>
            <a:r>
              <a:rPr lang="sv-SE" noProof="0" smtClean="0"/>
              <a:t>Klicka här för att ändra format på underrubrik i bakgrunden</a:t>
            </a:r>
          </a:p>
        </p:txBody>
      </p:sp>
      <p:pic>
        <p:nvPicPr>
          <p:cNvPr id="31750" name="Bildobjekt 3" descr="RegionHalland_rgb.jp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00465" y="1686063"/>
            <a:ext cx="7172936" cy="169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691042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1123998" y="1268508"/>
            <a:ext cx="7327689" cy="854280"/>
          </a:xfrm>
        </p:spPr>
        <p:txBody>
          <a:bodyPr/>
          <a:lstStyle>
            <a:lvl1pPr>
              <a:defRPr sz="3200"/>
            </a:lvl1pPr>
          </a:lstStyle>
          <a:p>
            <a:r>
              <a:rPr lang="sv-SE" smtClean="0"/>
              <a:t>Klicka här för att ändra format</a:t>
            </a:r>
            <a:endParaRPr lang="sv-SE" dirty="0"/>
          </a:p>
        </p:txBody>
      </p:sp>
      <p:sp>
        <p:nvSpPr>
          <p:cNvPr id="3" name="Platshållare för innehåll 2"/>
          <p:cNvSpPr>
            <a:spLocks noGrp="1"/>
          </p:cNvSpPr>
          <p:nvPr>
            <p:ph idx="1"/>
          </p:nvPr>
        </p:nvSpPr>
        <p:spPr>
          <a:xfrm>
            <a:off x="1123998" y="2276402"/>
            <a:ext cx="7327689" cy="3197904"/>
          </a:xfrm>
        </p:spPr>
        <p:txBody>
          <a:bodyPr/>
          <a:lstStyle>
            <a:lvl1pPr>
              <a:lnSpc>
                <a:spcPct val="150000"/>
              </a:lnSpc>
              <a:spcBef>
                <a:spcPts val="0"/>
              </a:spcBef>
              <a:buFont typeface="Arial" pitchFamily="34" charset="0"/>
              <a:buChar char="•"/>
              <a:defRPr sz="2100"/>
            </a:lvl1pPr>
            <a:lvl2pPr marL="758068" indent="-300446">
              <a:lnSpc>
                <a:spcPct val="150000"/>
              </a:lnSpc>
              <a:spcBef>
                <a:spcPts val="0"/>
              </a:spcBef>
              <a:buFont typeface="Arial" pitchFamily="34" charset="0"/>
              <a:buChar char="•"/>
              <a:defRPr sz="2100"/>
            </a:lvl2pPr>
            <a:lvl3pPr marL="1214303" indent="-300446">
              <a:lnSpc>
                <a:spcPct val="150000"/>
              </a:lnSpc>
              <a:spcBef>
                <a:spcPts val="0"/>
              </a:spcBef>
              <a:buFont typeface="Arial" pitchFamily="34" charset="0"/>
              <a:buChar char="•"/>
              <a:defRPr sz="2100"/>
            </a:lvl3pPr>
            <a:lvl4pPr marL="1671925" indent="-300446">
              <a:lnSpc>
                <a:spcPct val="150000"/>
              </a:lnSpc>
              <a:spcBef>
                <a:spcPts val="0"/>
              </a:spcBef>
              <a:buFont typeface="Arial" pitchFamily="34" charset="0"/>
              <a:buChar char="•"/>
              <a:defRPr sz="2100"/>
            </a:lvl4pPr>
            <a:lvl5pPr marL="2128158" indent="-300446">
              <a:lnSpc>
                <a:spcPct val="150000"/>
              </a:lnSpc>
              <a:spcBef>
                <a:spcPts val="0"/>
              </a:spcBef>
              <a:buFont typeface="Arial" pitchFamily="34" charset="0"/>
              <a:buChar char="•"/>
              <a:defRPr sz="2100"/>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2465615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1123998" y="1268510"/>
            <a:ext cx="7327689" cy="919590"/>
          </a:xfrm>
        </p:spPr>
        <p:txBody>
          <a:bodyPr/>
          <a:lstStyle/>
          <a:p>
            <a:r>
              <a:rPr lang="sv-SE" smtClean="0"/>
              <a:t>Klicka här för att ändra format</a:t>
            </a:r>
            <a:endParaRPr lang="sv-SE" dirty="0"/>
          </a:p>
        </p:txBody>
      </p:sp>
      <p:sp>
        <p:nvSpPr>
          <p:cNvPr id="3" name="Platshållare för innehåll 2"/>
          <p:cNvSpPr>
            <a:spLocks noGrp="1"/>
          </p:cNvSpPr>
          <p:nvPr>
            <p:ph sz="half" idx="1"/>
          </p:nvPr>
        </p:nvSpPr>
        <p:spPr>
          <a:xfrm>
            <a:off x="1123997" y="2253408"/>
            <a:ext cx="3540143" cy="3197904"/>
          </a:xfrm>
        </p:spPr>
        <p:txBody>
          <a:bodyPr/>
          <a:lstStyle>
            <a:lvl1pPr>
              <a:lnSpc>
                <a:spcPct val="150000"/>
              </a:lnSpc>
              <a:spcBef>
                <a:spcPts val="0"/>
              </a:spcBef>
              <a:buFont typeface="Arial" pitchFamily="34" charset="0"/>
              <a:buChar char="•"/>
              <a:defRPr sz="2100"/>
            </a:lvl1pPr>
            <a:lvl2pPr marL="758068" indent="-300446">
              <a:lnSpc>
                <a:spcPct val="150000"/>
              </a:lnSpc>
              <a:spcBef>
                <a:spcPts val="0"/>
              </a:spcBef>
              <a:buFont typeface="Arial" pitchFamily="34" charset="0"/>
              <a:buChar char="•"/>
              <a:defRPr sz="2100"/>
            </a:lvl2pPr>
            <a:lvl3pPr marL="1214303" indent="-300446">
              <a:lnSpc>
                <a:spcPct val="150000"/>
              </a:lnSpc>
              <a:spcBef>
                <a:spcPts val="0"/>
              </a:spcBef>
              <a:buFont typeface="Arial" pitchFamily="34" charset="0"/>
              <a:buChar char="•"/>
              <a:defRPr sz="2100"/>
            </a:lvl3pPr>
            <a:lvl4pPr marL="1671925" indent="-300446">
              <a:lnSpc>
                <a:spcPct val="150000"/>
              </a:lnSpc>
              <a:spcBef>
                <a:spcPts val="0"/>
              </a:spcBef>
              <a:buFont typeface="Arial" pitchFamily="34" charset="0"/>
              <a:buChar char="•"/>
              <a:defRPr sz="2100"/>
            </a:lvl4pPr>
            <a:lvl5pPr marL="2128158" indent="-300446">
              <a:lnSpc>
                <a:spcPct val="150000"/>
              </a:lnSpc>
              <a:spcBef>
                <a:spcPts val="0"/>
              </a:spcBef>
              <a:buFont typeface="Arial" pitchFamily="34" charset="0"/>
              <a:buChar char="•"/>
              <a:defRPr sz="21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4923800" y="2253366"/>
            <a:ext cx="3540143" cy="3197904"/>
          </a:xfrm>
        </p:spPr>
        <p:txBody>
          <a:bodyPr/>
          <a:lstStyle>
            <a:lvl1pPr>
              <a:lnSpc>
                <a:spcPct val="150000"/>
              </a:lnSpc>
              <a:spcBef>
                <a:spcPts val="0"/>
              </a:spcBef>
              <a:buFont typeface="Arial" pitchFamily="34" charset="0"/>
              <a:buChar char="•"/>
              <a:defRPr sz="2100"/>
            </a:lvl1pPr>
            <a:lvl2pPr marL="758068" indent="-300446">
              <a:lnSpc>
                <a:spcPct val="150000"/>
              </a:lnSpc>
              <a:spcBef>
                <a:spcPts val="0"/>
              </a:spcBef>
              <a:buFont typeface="Arial" pitchFamily="34" charset="0"/>
              <a:buChar char="•"/>
              <a:defRPr sz="2100"/>
            </a:lvl2pPr>
            <a:lvl3pPr marL="1214303" indent="-300446">
              <a:lnSpc>
                <a:spcPct val="150000"/>
              </a:lnSpc>
              <a:spcBef>
                <a:spcPts val="0"/>
              </a:spcBef>
              <a:buFont typeface="Arial" pitchFamily="34" charset="0"/>
              <a:buChar char="•"/>
              <a:defRPr sz="2100"/>
            </a:lvl3pPr>
            <a:lvl4pPr marL="1671925" indent="-300446">
              <a:lnSpc>
                <a:spcPct val="150000"/>
              </a:lnSpc>
              <a:spcBef>
                <a:spcPts val="0"/>
              </a:spcBef>
              <a:buFont typeface="Arial" pitchFamily="34" charset="0"/>
              <a:buChar char="•"/>
              <a:defRPr sz="2100"/>
            </a:lvl4pPr>
            <a:lvl5pPr marL="2128158" indent="-300446">
              <a:lnSpc>
                <a:spcPct val="150000"/>
              </a:lnSpc>
              <a:spcBef>
                <a:spcPts val="0"/>
              </a:spcBef>
              <a:buFont typeface="Arial" pitchFamily="34" charset="0"/>
              <a:buChar char="•"/>
              <a:defRPr sz="21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Tree>
    <p:extLst>
      <p:ext uri="{BB962C8B-B14F-4D97-AF65-F5344CB8AC3E}">
        <p14:creationId xmlns:p14="http://schemas.microsoft.com/office/powerpoint/2010/main" val="1236342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Only">
  <p:cSld name="Innehåll">
    <p:spTree>
      <p:nvGrpSpPr>
        <p:cNvPr id="1" name=""/>
        <p:cNvGrpSpPr/>
        <p:nvPr/>
      </p:nvGrpSpPr>
      <p:grpSpPr>
        <a:xfrm>
          <a:off x="0" y="0"/>
          <a:ext cx="0" cy="0"/>
          <a:chOff x="0" y="0"/>
          <a:chExt cx="0" cy="0"/>
        </a:xfrm>
      </p:grpSpPr>
      <p:sp>
        <p:nvSpPr>
          <p:cNvPr id="2" name="Platshållare för innehåll 1"/>
          <p:cNvSpPr>
            <a:spLocks noGrp="1"/>
          </p:cNvSpPr>
          <p:nvPr>
            <p:ph/>
          </p:nvPr>
        </p:nvSpPr>
        <p:spPr>
          <a:xfrm>
            <a:off x="0" y="0"/>
            <a:ext cx="9144000" cy="6858000"/>
          </a:xfrm>
          <a:prstGeom prst="rect">
            <a:avLst/>
          </a:prstGeom>
        </p:spPr>
        <p:txBody>
          <a:bodyPr lIns="80105" tIns="40053" rIns="80105" bIns="40053"/>
          <a:lstStyle/>
          <a:p>
            <a:pPr lvl="0"/>
            <a:endParaRPr lang="sv-SE" dirty="0"/>
          </a:p>
        </p:txBody>
      </p:sp>
    </p:spTree>
    <p:extLst>
      <p:ext uri="{BB962C8B-B14F-4D97-AF65-F5344CB8AC3E}">
        <p14:creationId xmlns:p14="http://schemas.microsoft.com/office/powerpoint/2010/main" val="33391113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40299" y="1268510"/>
            <a:ext cx="6357090" cy="919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ctr" anchorCtr="0" compatLnSpc="1">
            <a:prstTxWarp prst="textNoShape">
              <a:avLst/>
            </a:prstTxWarp>
          </a:bodyPr>
          <a:lstStyle/>
          <a:p>
            <a:pPr lvl="0"/>
            <a:r>
              <a:rPr lang="sv-SE" smtClean="0"/>
              <a:t>Klicka här för att ändra format</a:t>
            </a:r>
          </a:p>
        </p:txBody>
      </p:sp>
      <p:sp>
        <p:nvSpPr>
          <p:cNvPr id="1027" name="Rectangle 3"/>
          <p:cNvSpPr>
            <a:spLocks noGrp="1" noChangeArrowheads="1"/>
          </p:cNvSpPr>
          <p:nvPr>
            <p:ph type="body" idx="1"/>
          </p:nvPr>
        </p:nvSpPr>
        <p:spPr bwMode="auto">
          <a:xfrm>
            <a:off x="2340300" y="2276402"/>
            <a:ext cx="6346230" cy="3197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t" anchorCtr="0" compatLnSpc="1">
            <a:prstTxWarp prst="textNoShape">
              <a:avLst/>
            </a:prstTxWarp>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p>
        </p:txBody>
      </p:sp>
      <p:pic>
        <p:nvPicPr>
          <p:cNvPr id="1031" name="Bildobjekt 8" descr="RegionHalland_rgb.jp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7021" y="296611"/>
            <a:ext cx="1876040" cy="443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Bildobjekt 1"/>
          <p:cNvPicPr>
            <a:picLocks noChangeAspect="1"/>
          </p:cNvPicPr>
          <p:nvPr/>
        </p:nvPicPr>
        <p:blipFill>
          <a:blip r:embed="rId7" cstate="print">
            <a:extLst>
              <a:ext uri="{28A0092B-C50C-407E-A947-70E740481C1C}">
                <a14:useLocalDpi xmlns:a14="http://schemas.microsoft.com/office/drawing/2010/main" val="0"/>
              </a:ext>
            </a:extLst>
          </a:blip>
          <a:srcRect t="3752"/>
          <a:stretch>
            <a:fillRect/>
          </a:stretch>
        </p:blipFill>
        <p:spPr>
          <a:xfrm>
            <a:off x="-2903" y="6433289"/>
            <a:ext cx="9148960" cy="452898"/>
          </a:xfrm>
          <a:prstGeom prst="rect">
            <a:avLst/>
          </a:prstGeom>
        </p:spPr>
      </p:pic>
    </p:spTree>
    <p:extLst>
      <p:ext uri="{BB962C8B-B14F-4D97-AF65-F5344CB8AC3E}">
        <p14:creationId xmlns:p14="http://schemas.microsoft.com/office/powerpoint/2010/main" val="825778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defTabSz="913856" rtl="0" eaLnBrk="1" fontAlgn="base" hangingPunct="1">
        <a:spcBef>
          <a:spcPct val="0"/>
        </a:spcBef>
        <a:spcAft>
          <a:spcPct val="0"/>
        </a:spcAft>
        <a:defRPr sz="3200" b="1">
          <a:solidFill>
            <a:schemeClr val="tx2"/>
          </a:solidFill>
          <a:latin typeface="+mj-lt"/>
          <a:ea typeface="+mj-ea"/>
          <a:cs typeface="+mj-cs"/>
        </a:defRPr>
      </a:lvl1pPr>
      <a:lvl2pPr algn="l" defTabSz="913856" rtl="0" eaLnBrk="1" fontAlgn="base" hangingPunct="1">
        <a:spcBef>
          <a:spcPct val="0"/>
        </a:spcBef>
        <a:spcAft>
          <a:spcPct val="0"/>
        </a:spcAft>
        <a:defRPr sz="3600" b="1">
          <a:solidFill>
            <a:schemeClr val="tx2"/>
          </a:solidFill>
          <a:latin typeface="Arial" charset="0"/>
        </a:defRPr>
      </a:lvl2pPr>
      <a:lvl3pPr algn="l" defTabSz="913856" rtl="0" eaLnBrk="1" fontAlgn="base" hangingPunct="1">
        <a:spcBef>
          <a:spcPct val="0"/>
        </a:spcBef>
        <a:spcAft>
          <a:spcPct val="0"/>
        </a:spcAft>
        <a:defRPr sz="3600" b="1">
          <a:solidFill>
            <a:schemeClr val="tx2"/>
          </a:solidFill>
          <a:latin typeface="Arial" charset="0"/>
        </a:defRPr>
      </a:lvl3pPr>
      <a:lvl4pPr algn="l" defTabSz="913856" rtl="0" eaLnBrk="1" fontAlgn="base" hangingPunct="1">
        <a:spcBef>
          <a:spcPct val="0"/>
        </a:spcBef>
        <a:spcAft>
          <a:spcPct val="0"/>
        </a:spcAft>
        <a:defRPr sz="3600" b="1">
          <a:solidFill>
            <a:schemeClr val="tx2"/>
          </a:solidFill>
          <a:latin typeface="Arial" charset="0"/>
        </a:defRPr>
      </a:lvl4pPr>
      <a:lvl5pPr algn="l" defTabSz="913856" rtl="0" eaLnBrk="1" fontAlgn="base" hangingPunct="1">
        <a:spcBef>
          <a:spcPct val="0"/>
        </a:spcBef>
        <a:spcAft>
          <a:spcPct val="0"/>
        </a:spcAft>
        <a:defRPr sz="3600" b="1">
          <a:solidFill>
            <a:schemeClr val="tx2"/>
          </a:solidFill>
          <a:latin typeface="Arial" charset="0"/>
        </a:defRPr>
      </a:lvl5pPr>
      <a:lvl6pPr marL="400596" algn="l" defTabSz="913856" rtl="0" eaLnBrk="1" fontAlgn="base" hangingPunct="1">
        <a:spcBef>
          <a:spcPct val="0"/>
        </a:spcBef>
        <a:spcAft>
          <a:spcPct val="0"/>
        </a:spcAft>
        <a:defRPr sz="3600" b="1">
          <a:solidFill>
            <a:schemeClr val="tx2"/>
          </a:solidFill>
          <a:latin typeface="Arial" charset="0"/>
        </a:defRPr>
      </a:lvl6pPr>
      <a:lvl7pPr marL="801188" algn="l" defTabSz="913856" rtl="0" eaLnBrk="1" fontAlgn="base" hangingPunct="1">
        <a:spcBef>
          <a:spcPct val="0"/>
        </a:spcBef>
        <a:spcAft>
          <a:spcPct val="0"/>
        </a:spcAft>
        <a:defRPr sz="3600" b="1">
          <a:solidFill>
            <a:schemeClr val="tx2"/>
          </a:solidFill>
          <a:latin typeface="Arial" charset="0"/>
        </a:defRPr>
      </a:lvl7pPr>
      <a:lvl8pPr marL="1201783" algn="l" defTabSz="913856" rtl="0" eaLnBrk="1" fontAlgn="base" hangingPunct="1">
        <a:spcBef>
          <a:spcPct val="0"/>
        </a:spcBef>
        <a:spcAft>
          <a:spcPct val="0"/>
        </a:spcAft>
        <a:defRPr sz="3600" b="1">
          <a:solidFill>
            <a:schemeClr val="tx2"/>
          </a:solidFill>
          <a:latin typeface="Arial" charset="0"/>
        </a:defRPr>
      </a:lvl8pPr>
      <a:lvl9pPr marL="1602377" algn="l" defTabSz="913856" rtl="0" eaLnBrk="1" fontAlgn="base" hangingPunct="1">
        <a:spcBef>
          <a:spcPct val="0"/>
        </a:spcBef>
        <a:spcAft>
          <a:spcPct val="0"/>
        </a:spcAft>
        <a:defRPr sz="3600" b="1">
          <a:solidFill>
            <a:schemeClr val="tx2"/>
          </a:solidFill>
          <a:latin typeface="Arial" charset="0"/>
        </a:defRPr>
      </a:lvl9pPr>
    </p:titleStyle>
    <p:bodyStyle>
      <a:lvl1pPr marL="342174" indent="-342174" algn="l" defTabSz="913856" rtl="0" eaLnBrk="1" fontAlgn="base" hangingPunct="1">
        <a:spcBef>
          <a:spcPct val="20000"/>
        </a:spcBef>
        <a:spcAft>
          <a:spcPct val="0"/>
        </a:spcAft>
        <a:defRPr sz="2100">
          <a:solidFill>
            <a:schemeClr val="tx1"/>
          </a:solidFill>
          <a:latin typeface="+mn-lt"/>
          <a:ea typeface="+mn-ea"/>
          <a:cs typeface="+mn-cs"/>
        </a:defRPr>
      </a:lvl1pPr>
      <a:lvl2pPr marL="742768" indent="-285146" algn="l" defTabSz="913856" rtl="0" eaLnBrk="1" fontAlgn="base" hangingPunct="1">
        <a:spcBef>
          <a:spcPct val="20000"/>
        </a:spcBef>
        <a:spcAft>
          <a:spcPct val="0"/>
        </a:spcAft>
        <a:defRPr sz="2100">
          <a:solidFill>
            <a:schemeClr val="tx1"/>
          </a:solidFill>
          <a:latin typeface="+mn-lt"/>
        </a:defRPr>
      </a:lvl2pPr>
      <a:lvl3pPr marL="1141973" indent="-228116" algn="l" defTabSz="913856" rtl="0" eaLnBrk="1" fontAlgn="base" hangingPunct="1">
        <a:spcBef>
          <a:spcPct val="20000"/>
        </a:spcBef>
        <a:spcAft>
          <a:spcPct val="0"/>
        </a:spcAft>
        <a:defRPr sz="2100">
          <a:solidFill>
            <a:schemeClr val="tx1"/>
          </a:solidFill>
          <a:latin typeface="+mn-lt"/>
        </a:defRPr>
      </a:lvl3pPr>
      <a:lvl4pPr marL="1599596" indent="-228116" algn="l" defTabSz="913856" rtl="0" eaLnBrk="1" fontAlgn="base" hangingPunct="1">
        <a:spcBef>
          <a:spcPct val="20000"/>
        </a:spcBef>
        <a:spcAft>
          <a:spcPct val="0"/>
        </a:spcAft>
        <a:defRPr sz="2100">
          <a:solidFill>
            <a:schemeClr val="tx1"/>
          </a:solidFill>
          <a:latin typeface="+mn-lt"/>
        </a:defRPr>
      </a:lvl4pPr>
      <a:lvl5pPr marL="2055828" indent="-228116" algn="l" defTabSz="913856" rtl="0" eaLnBrk="1" fontAlgn="base" hangingPunct="1">
        <a:spcBef>
          <a:spcPct val="20000"/>
        </a:spcBef>
        <a:spcAft>
          <a:spcPct val="0"/>
        </a:spcAft>
        <a:defRPr sz="2100">
          <a:solidFill>
            <a:schemeClr val="tx1"/>
          </a:solidFill>
          <a:latin typeface="+mn-lt"/>
        </a:defRPr>
      </a:lvl5pPr>
      <a:lvl6pPr marL="2456424" indent="-228116" algn="l" defTabSz="913856" rtl="0" eaLnBrk="1" fontAlgn="base" hangingPunct="1">
        <a:spcBef>
          <a:spcPct val="20000"/>
        </a:spcBef>
        <a:spcAft>
          <a:spcPct val="0"/>
        </a:spcAft>
        <a:defRPr sz="2400">
          <a:solidFill>
            <a:schemeClr val="tx1"/>
          </a:solidFill>
          <a:latin typeface="+mn-lt"/>
        </a:defRPr>
      </a:lvl6pPr>
      <a:lvl7pPr marL="2857017" indent="-228116" algn="l" defTabSz="913856" rtl="0" eaLnBrk="1" fontAlgn="base" hangingPunct="1">
        <a:spcBef>
          <a:spcPct val="20000"/>
        </a:spcBef>
        <a:spcAft>
          <a:spcPct val="0"/>
        </a:spcAft>
        <a:defRPr sz="2400">
          <a:solidFill>
            <a:schemeClr val="tx1"/>
          </a:solidFill>
          <a:latin typeface="+mn-lt"/>
        </a:defRPr>
      </a:lvl7pPr>
      <a:lvl8pPr marL="3257611" indent="-228116" algn="l" defTabSz="913856" rtl="0" eaLnBrk="1" fontAlgn="base" hangingPunct="1">
        <a:spcBef>
          <a:spcPct val="20000"/>
        </a:spcBef>
        <a:spcAft>
          <a:spcPct val="0"/>
        </a:spcAft>
        <a:defRPr sz="2400">
          <a:solidFill>
            <a:schemeClr val="tx1"/>
          </a:solidFill>
          <a:latin typeface="+mn-lt"/>
        </a:defRPr>
      </a:lvl8pPr>
      <a:lvl9pPr marL="3658205" indent="-228116" algn="l" defTabSz="913856" rtl="0" eaLnBrk="1" fontAlgn="base" hangingPunct="1">
        <a:spcBef>
          <a:spcPct val="20000"/>
        </a:spcBef>
        <a:spcAft>
          <a:spcPct val="0"/>
        </a:spcAft>
        <a:defRPr sz="2400">
          <a:solidFill>
            <a:schemeClr val="tx1"/>
          </a:solidFill>
          <a:latin typeface="+mn-lt"/>
        </a:defRPr>
      </a:lvl9pPr>
    </p:bodyStyle>
    <p:otherStyle>
      <a:defPPr>
        <a:defRPr lang="sv-SE"/>
      </a:defPPr>
      <a:lvl1pPr marL="0" algn="l" defTabSz="801188" rtl="0" eaLnBrk="1" latinLnBrk="0" hangingPunct="1">
        <a:defRPr sz="1600" kern="1200">
          <a:solidFill>
            <a:schemeClr val="tx1"/>
          </a:solidFill>
          <a:latin typeface="+mn-lt"/>
          <a:ea typeface="+mn-ea"/>
          <a:cs typeface="+mn-cs"/>
        </a:defRPr>
      </a:lvl1pPr>
      <a:lvl2pPr marL="400596" algn="l" defTabSz="801188" rtl="0" eaLnBrk="1" latinLnBrk="0" hangingPunct="1">
        <a:defRPr sz="1600" kern="1200">
          <a:solidFill>
            <a:schemeClr val="tx1"/>
          </a:solidFill>
          <a:latin typeface="+mn-lt"/>
          <a:ea typeface="+mn-ea"/>
          <a:cs typeface="+mn-cs"/>
        </a:defRPr>
      </a:lvl2pPr>
      <a:lvl3pPr marL="801188" algn="l" defTabSz="801188" rtl="0" eaLnBrk="1" latinLnBrk="0" hangingPunct="1">
        <a:defRPr sz="1600" kern="1200">
          <a:solidFill>
            <a:schemeClr val="tx1"/>
          </a:solidFill>
          <a:latin typeface="+mn-lt"/>
          <a:ea typeface="+mn-ea"/>
          <a:cs typeface="+mn-cs"/>
        </a:defRPr>
      </a:lvl3pPr>
      <a:lvl4pPr marL="1201783" algn="l" defTabSz="801188" rtl="0" eaLnBrk="1" latinLnBrk="0" hangingPunct="1">
        <a:defRPr sz="1600" kern="1200">
          <a:solidFill>
            <a:schemeClr val="tx1"/>
          </a:solidFill>
          <a:latin typeface="+mn-lt"/>
          <a:ea typeface="+mn-ea"/>
          <a:cs typeface="+mn-cs"/>
        </a:defRPr>
      </a:lvl4pPr>
      <a:lvl5pPr marL="1602377" algn="l" defTabSz="801188" rtl="0" eaLnBrk="1" latinLnBrk="0" hangingPunct="1">
        <a:defRPr sz="1600" kern="1200">
          <a:solidFill>
            <a:schemeClr val="tx1"/>
          </a:solidFill>
          <a:latin typeface="+mn-lt"/>
          <a:ea typeface="+mn-ea"/>
          <a:cs typeface="+mn-cs"/>
        </a:defRPr>
      </a:lvl5pPr>
      <a:lvl6pPr marL="2002973" algn="l" defTabSz="801188" rtl="0" eaLnBrk="1" latinLnBrk="0" hangingPunct="1">
        <a:defRPr sz="1600" kern="1200">
          <a:solidFill>
            <a:schemeClr val="tx1"/>
          </a:solidFill>
          <a:latin typeface="+mn-lt"/>
          <a:ea typeface="+mn-ea"/>
          <a:cs typeface="+mn-cs"/>
        </a:defRPr>
      </a:lvl6pPr>
      <a:lvl7pPr marL="2403567" algn="l" defTabSz="801188" rtl="0" eaLnBrk="1" latinLnBrk="0" hangingPunct="1">
        <a:defRPr sz="1600" kern="1200">
          <a:solidFill>
            <a:schemeClr val="tx1"/>
          </a:solidFill>
          <a:latin typeface="+mn-lt"/>
          <a:ea typeface="+mn-ea"/>
          <a:cs typeface="+mn-cs"/>
        </a:defRPr>
      </a:lvl7pPr>
      <a:lvl8pPr marL="2804161" algn="l" defTabSz="801188" rtl="0" eaLnBrk="1" latinLnBrk="0" hangingPunct="1">
        <a:defRPr sz="1600" kern="1200">
          <a:solidFill>
            <a:schemeClr val="tx1"/>
          </a:solidFill>
          <a:latin typeface="+mn-lt"/>
          <a:ea typeface="+mn-ea"/>
          <a:cs typeface="+mn-cs"/>
        </a:defRPr>
      </a:lvl8pPr>
      <a:lvl9pPr marL="3204755" algn="l" defTabSz="801188"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323528" y="4509120"/>
            <a:ext cx="8496944" cy="1152365"/>
          </a:xfrm>
        </p:spPr>
        <p:txBody>
          <a:bodyPr/>
          <a:lstStyle/>
          <a:p>
            <a:r>
              <a:rPr lang="sv-SE" dirty="0"/>
              <a:t>Socialstyrelsens föreskrifter och allmänna </a:t>
            </a:r>
            <a:r>
              <a:rPr lang="sv-SE" dirty="0" smtClean="0"/>
              <a:t>råd om </a:t>
            </a:r>
            <a:r>
              <a:rPr lang="sv-SE" dirty="0"/>
              <a:t>ordination och hantering av </a:t>
            </a:r>
            <a:r>
              <a:rPr lang="sv-SE" dirty="0" smtClean="0"/>
              <a:t>läkemedel i hälso- och sjukvården</a:t>
            </a:r>
            <a:endParaRPr lang="sv-SE" dirty="0"/>
          </a:p>
        </p:txBody>
      </p:sp>
      <p:sp>
        <p:nvSpPr>
          <p:cNvPr id="3" name="Underrubrik 2"/>
          <p:cNvSpPr>
            <a:spLocks noGrp="1"/>
          </p:cNvSpPr>
          <p:nvPr>
            <p:ph type="subTitle" idx="1"/>
          </p:nvPr>
        </p:nvSpPr>
        <p:spPr/>
        <p:txBody>
          <a:bodyPr/>
          <a:lstStyle/>
          <a:p>
            <a:r>
              <a:rPr lang="sv-SE" dirty="0" smtClean="0"/>
              <a:t>2017-12-19</a:t>
            </a:r>
            <a:endParaRPr lang="sv-SE" dirty="0"/>
          </a:p>
        </p:txBody>
      </p:sp>
    </p:spTree>
    <p:extLst>
      <p:ext uri="{BB962C8B-B14F-4D97-AF65-F5344CB8AC3E}">
        <p14:creationId xmlns:p14="http://schemas.microsoft.com/office/powerpoint/2010/main" val="1442656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800" dirty="0"/>
              <a:t>Så ska patientsäkerheten öka med den nya läkemedelsföreskriften</a:t>
            </a:r>
          </a:p>
        </p:txBody>
      </p:sp>
      <p:sp>
        <p:nvSpPr>
          <p:cNvPr id="3" name="Platshållare för innehåll 2"/>
          <p:cNvSpPr>
            <a:spLocks noGrp="1"/>
          </p:cNvSpPr>
          <p:nvPr>
            <p:ph idx="1"/>
          </p:nvPr>
        </p:nvSpPr>
        <p:spPr/>
        <p:txBody>
          <a:bodyPr/>
          <a:lstStyle/>
          <a:p>
            <a:pPr marL="0" lvl="0" indent="0">
              <a:buNone/>
            </a:pPr>
            <a:r>
              <a:rPr lang="sv-SE" sz="1600" dirty="0"/>
              <a:t>När läkemedel ska ordineras till barn ställs särskilda krav på säkerheten.</a:t>
            </a:r>
          </a:p>
          <a:p>
            <a:pPr marL="0" lvl="0" indent="0">
              <a:buNone/>
            </a:pPr>
            <a:endParaRPr lang="sv-SE" sz="1600" dirty="0" smtClean="0"/>
          </a:p>
          <a:p>
            <a:pPr marL="0" lvl="0" indent="0">
              <a:buNone/>
            </a:pPr>
            <a:r>
              <a:rPr lang="sv-SE" sz="1600" dirty="0" smtClean="0"/>
              <a:t>Delegering </a:t>
            </a:r>
            <a:r>
              <a:rPr lang="sv-SE" sz="1600" dirty="0"/>
              <a:t>av läkemedelshantering får ske endast när det är för patientens bästa samt när en rad säkerhetskrav är uppfyllda. Vårdgivaren ansvarar för att det finns rutiner för vid vilka situationer delegering får ske och vilken kompetens och kunskap den som får en uppgift måste ha. </a:t>
            </a:r>
          </a:p>
          <a:p>
            <a:pPr marL="0" lvl="0" indent="0">
              <a:buNone/>
            </a:pPr>
            <a:endParaRPr lang="sv-SE" sz="1600" dirty="0" smtClean="0"/>
          </a:p>
          <a:p>
            <a:pPr marL="0" lvl="0" indent="0">
              <a:buNone/>
            </a:pPr>
            <a:r>
              <a:rPr lang="sv-SE" sz="1600" dirty="0" smtClean="0"/>
              <a:t>Samma </a:t>
            </a:r>
            <a:r>
              <a:rPr lang="sv-SE" sz="1600" dirty="0"/>
              <a:t>regler för hantering av läkemedel gäller alla vårdgivare i öppen- och slutenvården.</a:t>
            </a:r>
          </a:p>
        </p:txBody>
      </p:sp>
    </p:spTree>
    <p:extLst>
      <p:ext uri="{BB962C8B-B14F-4D97-AF65-F5344CB8AC3E}">
        <p14:creationId xmlns:p14="http://schemas.microsoft.com/office/powerpoint/2010/main" val="696364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800" dirty="0" smtClean="0"/>
              <a:t>Vilka förändringar och nyheter innebär de nya föreskrifterna?</a:t>
            </a:r>
            <a:endParaRPr lang="sv-SE" dirty="0"/>
          </a:p>
        </p:txBody>
      </p:sp>
      <p:sp>
        <p:nvSpPr>
          <p:cNvPr id="3" name="Platshållare för innehåll 2"/>
          <p:cNvSpPr>
            <a:spLocks noGrp="1"/>
          </p:cNvSpPr>
          <p:nvPr>
            <p:ph idx="1"/>
          </p:nvPr>
        </p:nvSpPr>
        <p:spPr/>
        <p:txBody>
          <a:bodyPr/>
          <a:lstStyle/>
          <a:p>
            <a:r>
              <a:rPr lang="sv-SE" sz="1400" dirty="0"/>
              <a:t>De nya föreskrifterna innehåller bl.a. krav på att den som ordinerar alltid ska göra en lämplighetsbedömning utifrån patientens behov innan han eller hon ordinerar läkemedlet</a:t>
            </a:r>
            <a:r>
              <a:rPr lang="sv-SE" sz="1400" dirty="0" smtClean="0"/>
              <a:t>.</a:t>
            </a:r>
          </a:p>
          <a:p>
            <a:pPr marL="0" indent="0">
              <a:buNone/>
            </a:pPr>
            <a:endParaRPr lang="sv-SE" sz="1400" dirty="0"/>
          </a:p>
          <a:p>
            <a:r>
              <a:rPr lang="sv-SE" sz="1400" dirty="0"/>
              <a:t>När läkemedel ska ordineras till barn ställs särskilda krav på säkerheten. För att kunna utgår från barnets behov vid ordination av läkemedel behövs barnspecifika beslutsstöd</a:t>
            </a:r>
            <a:r>
              <a:rPr lang="sv-SE" sz="1400" dirty="0" smtClean="0"/>
              <a:t>.</a:t>
            </a:r>
          </a:p>
          <a:p>
            <a:pPr marL="0" indent="0">
              <a:buNone/>
            </a:pPr>
            <a:endParaRPr lang="sv-SE" sz="1400" dirty="0"/>
          </a:p>
          <a:p>
            <a:r>
              <a:rPr lang="sv-SE" sz="1400" dirty="0"/>
              <a:t>Den som ordinerar läkemedel ska även säkerställa att läkemedelsordinationen följs upp. Det innebär bland annat att sätta en tidpunkt för när uppföljning ska göras för att ta ställning till om behandlingen ska fortsätta eller avslutas</a:t>
            </a:r>
            <a:r>
              <a:rPr lang="sv-SE" sz="1400" dirty="0" smtClean="0"/>
              <a:t>.</a:t>
            </a:r>
            <a:endParaRPr lang="sv-SE" sz="1400" dirty="0"/>
          </a:p>
        </p:txBody>
      </p:sp>
    </p:spTree>
    <p:extLst>
      <p:ext uri="{BB962C8B-B14F-4D97-AF65-F5344CB8AC3E}">
        <p14:creationId xmlns:p14="http://schemas.microsoft.com/office/powerpoint/2010/main" val="1838768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800" dirty="0"/>
              <a:t>Vilka förändringar och nyheter innebär de nya föreskrifterna</a:t>
            </a:r>
            <a:r>
              <a:rPr lang="sv-SE" sz="2800" dirty="0" smtClean="0"/>
              <a:t>?</a:t>
            </a:r>
            <a:endParaRPr lang="sv-SE" dirty="0"/>
          </a:p>
        </p:txBody>
      </p:sp>
      <p:sp>
        <p:nvSpPr>
          <p:cNvPr id="3" name="Platshållare för innehåll 2"/>
          <p:cNvSpPr>
            <a:spLocks noGrp="1"/>
          </p:cNvSpPr>
          <p:nvPr>
            <p:ph idx="1"/>
          </p:nvPr>
        </p:nvSpPr>
        <p:spPr/>
        <p:txBody>
          <a:bodyPr/>
          <a:lstStyle/>
          <a:p>
            <a:r>
              <a:rPr lang="sv-SE" sz="1400" dirty="0" smtClean="0"/>
              <a:t>En </a:t>
            </a:r>
            <a:r>
              <a:rPr lang="sv-SE" sz="1400" dirty="0"/>
              <a:t>ny bestämmelse i föreskriften är att  sjuksköterskor ges möjlighet att i vissa situationer justera doseringen i en läkemedelsordination där doseringen är beroende av en patients individuella mål- eller mätvärden. Hur, när och vem som får göra en dosjustering ska finnas dokumenterat i vårdgivarens rutiner för ordination och hantering av läkemedel i verksamheten</a:t>
            </a:r>
            <a:r>
              <a:rPr lang="sv-SE" sz="1400" dirty="0" smtClean="0"/>
              <a:t>.</a:t>
            </a:r>
          </a:p>
          <a:p>
            <a:endParaRPr lang="sv-SE" sz="1400" dirty="0"/>
          </a:p>
          <a:p>
            <a:r>
              <a:rPr lang="sv-SE" sz="1400" dirty="0"/>
              <a:t>Vårdgivaren måste säkerställa att den som iordningställer och administrerar eller överlämnat läkemedel alltid ska ha tillgång till information om läkemedelsordinationen</a:t>
            </a:r>
            <a:r>
              <a:rPr lang="sv-SE" sz="1400" dirty="0" smtClean="0"/>
              <a:t>.</a:t>
            </a:r>
          </a:p>
          <a:p>
            <a:pPr marL="0" indent="0">
              <a:buNone/>
            </a:pPr>
            <a:endParaRPr lang="sv-SE" sz="1400" dirty="0"/>
          </a:p>
          <a:p>
            <a:r>
              <a:rPr lang="sv-SE" sz="1400" dirty="0"/>
              <a:t>Föreskriften innehåller utökade krav på vad som ska kontrolleras vid iordningställande, administrering och överlämnande av läkemedel. </a:t>
            </a:r>
          </a:p>
        </p:txBody>
      </p:sp>
    </p:spTree>
    <p:extLst>
      <p:ext uri="{BB962C8B-B14F-4D97-AF65-F5344CB8AC3E}">
        <p14:creationId xmlns:p14="http://schemas.microsoft.com/office/powerpoint/2010/main" val="2966537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pPr marL="0" lvl="0" indent="0">
              <a:buNone/>
            </a:pPr>
            <a:r>
              <a:rPr lang="sv-SE" sz="1600" i="1" dirty="0"/>
              <a:t>Varför behövs det en ny föreskrift om läkemedelshantering</a:t>
            </a:r>
            <a:r>
              <a:rPr lang="sv-SE" sz="1600" i="1" dirty="0" smtClean="0"/>
              <a:t>?</a:t>
            </a:r>
          </a:p>
          <a:p>
            <a:pPr marL="0" lvl="0" indent="0">
              <a:buNone/>
            </a:pPr>
            <a:endParaRPr lang="sv-SE" sz="1600" dirty="0" smtClean="0"/>
          </a:p>
          <a:p>
            <a:pPr marL="0" lvl="0" indent="0">
              <a:buNone/>
            </a:pPr>
            <a:r>
              <a:rPr lang="sv-SE" sz="1600" dirty="0" smtClean="0"/>
              <a:t>Målet </a:t>
            </a:r>
            <a:r>
              <a:rPr lang="sv-SE" sz="1600" dirty="0"/>
              <a:t>med föreskriften är att stärka patientsäkerheten och att färre patienter ska drabbas av läkemedelsrelaterade skador. Hälso- och sjukvården har genomgått stora förändringar under de senaste 15 åren. Bland annat har gränsen mellan öppen och sluten vård har alltmer suddats ut och digitaliseringen av hälso- och sjukvården har tagit stora steg framåt. Därför behöver de nuvarande föreskrifterna behöver uppdateras och anpassas efter de förutsättningar som råder i dag.</a:t>
            </a:r>
          </a:p>
        </p:txBody>
      </p:sp>
    </p:spTree>
    <p:extLst>
      <p:ext uri="{BB962C8B-B14F-4D97-AF65-F5344CB8AC3E}">
        <p14:creationId xmlns:p14="http://schemas.microsoft.com/office/powerpoint/2010/main" val="27618993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sz="2800" dirty="0"/>
          </a:p>
        </p:txBody>
      </p:sp>
      <p:sp>
        <p:nvSpPr>
          <p:cNvPr id="3" name="Platshållare för innehåll 2"/>
          <p:cNvSpPr>
            <a:spLocks noGrp="1"/>
          </p:cNvSpPr>
          <p:nvPr>
            <p:ph idx="1"/>
          </p:nvPr>
        </p:nvSpPr>
        <p:spPr/>
        <p:txBody>
          <a:bodyPr/>
          <a:lstStyle/>
          <a:p>
            <a:pPr marL="0" lvl="0" indent="0">
              <a:buNone/>
            </a:pPr>
            <a:r>
              <a:rPr lang="sv-SE" sz="1600" i="1" dirty="0"/>
              <a:t>I vilka verksamheter gäller läkemedelsföreskriften?</a:t>
            </a:r>
          </a:p>
          <a:p>
            <a:pPr marL="0" lvl="0" indent="0">
              <a:buNone/>
            </a:pPr>
            <a:r>
              <a:rPr lang="sv-SE" sz="1600" dirty="0"/>
              <a:t>Föreskriften ska tillämpas i all hälso- och sjukvård och tandvård.</a:t>
            </a:r>
          </a:p>
          <a:p>
            <a:pPr marL="0" lvl="0" indent="0">
              <a:buNone/>
            </a:pPr>
            <a:endParaRPr lang="sv-SE" sz="1600" dirty="0"/>
          </a:p>
          <a:p>
            <a:pPr marL="0" lvl="0" indent="0">
              <a:buNone/>
            </a:pPr>
            <a:r>
              <a:rPr lang="sv-SE" sz="1600" i="1" dirty="0"/>
              <a:t>Vilka yrkesgrupper är behöriga att delegera iordningställande och administrering eller överlämnande av läkemedel till någon annan?</a:t>
            </a:r>
          </a:p>
          <a:p>
            <a:pPr marL="0" lvl="0" indent="0">
              <a:buNone/>
            </a:pPr>
            <a:r>
              <a:rPr lang="sv-SE" sz="1600" dirty="0"/>
              <a:t>Sjuksköterskor, läkare och tandläkare är behöriga att delegera.</a:t>
            </a:r>
          </a:p>
        </p:txBody>
      </p:sp>
    </p:spTree>
    <p:extLst>
      <p:ext uri="{BB962C8B-B14F-4D97-AF65-F5344CB8AC3E}">
        <p14:creationId xmlns:p14="http://schemas.microsoft.com/office/powerpoint/2010/main" val="18438147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pPr marL="0" lvl="0" indent="0">
              <a:buNone/>
            </a:pPr>
            <a:r>
              <a:rPr lang="sv-SE" sz="1600" i="1" dirty="0"/>
              <a:t>Varför ändras regelverket så att det nu är samma regler för delegering i öppen och sluten vård</a:t>
            </a:r>
            <a:r>
              <a:rPr lang="sv-SE" sz="1600" i="1" dirty="0" smtClean="0"/>
              <a:t>?</a:t>
            </a:r>
          </a:p>
          <a:p>
            <a:pPr marL="0" lvl="0" indent="0">
              <a:buNone/>
            </a:pPr>
            <a:endParaRPr lang="sv-SE" sz="1600" i="1" dirty="0"/>
          </a:p>
          <a:p>
            <a:pPr marL="0" lvl="0" indent="0">
              <a:buNone/>
            </a:pPr>
            <a:r>
              <a:rPr lang="sv-SE" sz="1600" dirty="0"/>
              <a:t>Skillnaden mellan öppen och sluten vård har minskat. Den kommunala hälso- och sjukvården blir allt mer avancerad och behandlar allt sjukare patienter. Vård som tidigare bara kunde ges på sjukhus sker i dag hemma hos patienten och i öppenvården. Målet med den nya föreskriften är att den ska stödja hälso- och sjukvården i arbetet för en säker läkemedelshantering i all vårdverksamhet. I de nya föreskrifterna förtydligas vårdgivarens ansvar, öppen- och slutenvården får gemensamma regler och kraven på kunskap och uppföljning </a:t>
            </a:r>
            <a:r>
              <a:rPr lang="sv-SE" sz="1600" dirty="0" smtClean="0"/>
              <a:t>höjs. </a:t>
            </a:r>
            <a:endParaRPr lang="sv-SE" sz="1600" dirty="0"/>
          </a:p>
        </p:txBody>
      </p:sp>
    </p:spTree>
    <p:extLst>
      <p:ext uri="{BB962C8B-B14F-4D97-AF65-F5344CB8AC3E}">
        <p14:creationId xmlns:p14="http://schemas.microsoft.com/office/powerpoint/2010/main" val="39716715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pPr marL="0" lvl="0" indent="0">
              <a:buNone/>
            </a:pPr>
            <a:r>
              <a:rPr lang="sv-SE" sz="1600" i="1" dirty="0"/>
              <a:t>Hur ska vårdgivaren säkerställa att delegeringen sker på ett säkert sätt?</a:t>
            </a:r>
          </a:p>
          <a:p>
            <a:pPr marL="0" lvl="0" indent="0">
              <a:buNone/>
            </a:pPr>
            <a:endParaRPr lang="sv-SE" sz="1600" i="1" dirty="0" smtClean="0"/>
          </a:p>
          <a:p>
            <a:pPr marL="0" lvl="0" indent="0">
              <a:buNone/>
            </a:pPr>
            <a:r>
              <a:rPr lang="sv-SE" sz="1600" dirty="0" smtClean="0"/>
              <a:t>Vårdgivaren </a:t>
            </a:r>
            <a:r>
              <a:rPr lang="sv-SE" sz="1600" dirty="0"/>
              <a:t>ska fastställa rutiner för ordination och hantering av läkemedel i verksamheten. Vårdgivaren måste i sina rutiner beskriva i vilka situationer och under vilka förutsättningar som det är förenligt med en god och säker vård att delegera iordningställande och administrering eller överlämnande av läkemedel i verksamheten. Av rutinerna ska det också framgå vilken kompetens och kunskap som krävs för den som genom delegering får i uppgift att iordningställa och administrera eller överlämna läkemedel.</a:t>
            </a:r>
          </a:p>
        </p:txBody>
      </p:sp>
    </p:spTree>
    <p:extLst>
      <p:ext uri="{BB962C8B-B14F-4D97-AF65-F5344CB8AC3E}">
        <p14:creationId xmlns:p14="http://schemas.microsoft.com/office/powerpoint/2010/main" val="31925587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pPr marL="0" lvl="0" indent="0">
              <a:buNone/>
            </a:pPr>
            <a:r>
              <a:rPr lang="sv-SE" sz="1600" i="1" dirty="0"/>
              <a:t>Vad innebär de skärpta kunskapskraven för att få hantera läkemedel efter en delegering</a:t>
            </a:r>
            <a:r>
              <a:rPr lang="sv-SE" sz="1600" i="1" dirty="0" smtClean="0"/>
              <a:t>?</a:t>
            </a:r>
          </a:p>
          <a:p>
            <a:pPr marL="0" lvl="0" indent="0">
              <a:buNone/>
            </a:pPr>
            <a:endParaRPr lang="sv-SE" sz="1600" i="1" dirty="0"/>
          </a:p>
          <a:p>
            <a:pPr marL="0" lvl="0" indent="0">
              <a:buNone/>
            </a:pPr>
            <a:r>
              <a:rPr lang="sv-SE" sz="1600" dirty="0"/>
              <a:t>Den som ska iordningställa och administrera eller överlämna läkemedel genom delegering ska ha dokumenterade kunskaper om hantering av läkemedel och de risker som är förenade med hanteringen. Detta krav ska ses som en miniminivå. Den kompetens och kunskap som krävs varierar beroende på vilken verksamhet och läkemedelsbehandling som är aktuell.</a:t>
            </a:r>
          </a:p>
        </p:txBody>
      </p:sp>
    </p:spTree>
    <p:extLst>
      <p:ext uri="{BB962C8B-B14F-4D97-AF65-F5344CB8AC3E}">
        <p14:creationId xmlns:p14="http://schemas.microsoft.com/office/powerpoint/2010/main" val="41435468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pPr marL="0" lvl="0" indent="0">
              <a:buNone/>
            </a:pPr>
            <a:r>
              <a:rPr lang="sv-SE" sz="1600" i="1" dirty="0"/>
              <a:t>Vad är verksamhetschefens ansvar för att delegering sker på ett säkert sätt</a:t>
            </a:r>
            <a:r>
              <a:rPr lang="sv-SE" sz="1600" i="1" dirty="0" smtClean="0"/>
              <a:t>?</a:t>
            </a:r>
          </a:p>
          <a:p>
            <a:pPr marL="0" lvl="0" indent="0">
              <a:buNone/>
            </a:pPr>
            <a:endParaRPr lang="sv-SE" sz="1600" i="1" dirty="0"/>
          </a:p>
          <a:p>
            <a:pPr marL="0" lvl="0" indent="0">
              <a:buNone/>
            </a:pPr>
            <a:r>
              <a:rPr lang="sv-SE" sz="1600" dirty="0"/>
              <a:t>Verksamhetschefen, och inom den kommunala hälso- och sjukvården den medicinska ansvariga sjuksköterskan, ska ansvara för att besluten om delegering är förenliga med en god och säker vård och att de omprövas i nödvändig omfattning.</a:t>
            </a:r>
          </a:p>
        </p:txBody>
      </p:sp>
    </p:spTree>
    <p:extLst>
      <p:ext uri="{BB962C8B-B14F-4D97-AF65-F5344CB8AC3E}">
        <p14:creationId xmlns:p14="http://schemas.microsoft.com/office/powerpoint/2010/main" val="33107858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23998" y="1988840"/>
            <a:ext cx="7327689" cy="3485466"/>
          </a:xfrm>
        </p:spPr>
        <p:txBody>
          <a:bodyPr/>
          <a:lstStyle/>
          <a:p>
            <a:pPr marL="0" lvl="0" indent="0">
              <a:buNone/>
            </a:pPr>
            <a:r>
              <a:rPr lang="sv-SE" sz="1600" i="1" dirty="0"/>
              <a:t>Vad har den som ger en delegation för ansvar</a:t>
            </a:r>
            <a:r>
              <a:rPr lang="sv-SE" sz="1600" i="1" dirty="0" smtClean="0"/>
              <a:t>?</a:t>
            </a:r>
          </a:p>
          <a:p>
            <a:pPr marL="0" lvl="0" indent="0">
              <a:buNone/>
            </a:pPr>
            <a:endParaRPr lang="sv-SE" sz="1600" i="1" dirty="0"/>
          </a:p>
          <a:p>
            <a:pPr marL="0" lvl="0" indent="0">
              <a:buNone/>
            </a:pPr>
            <a:r>
              <a:rPr lang="sv-SE" sz="1600" dirty="0"/>
              <a:t>Den hälso- och sjukvårdspersonal som delegerar en arbetsuppgift till någon annan får endast göra detta när det är förenligt med en god och säker vård av patienten. Den som delegerar ansvarar även för att den som tar emot delegeringen har förutsättningar för att fullgöra uppgiften</a:t>
            </a:r>
          </a:p>
          <a:p>
            <a:pPr marL="0" lvl="0" indent="0">
              <a:buNone/>
            </a:pPr>
            <a:endParaRPr lang="sv-SE" sz="1600" i="1" dirty="0"/>
          </a:p>
          <a:p>
            <a:pPr marL="0" lvl="0" indent="0">
              <a:buNone/>
            </a:pPr>
            <a:r>
              <a:rPr lang="sv-SE" sz="1600" i="1" dirty="0"/>
              <a:t>Vad har den som får en delegation för ansvar</a:t>
            </a:r>
            <a:r>
              <a:rPr lang="sv-SE" sz="1600" i="1" dirty="0" smtClean="0"/>
              <a:t>?</a:t>
            </a:r>
          </a:p>
          <a:p>
            <a:pPr marL="0" lvl="0" indent="0">
              <a:buNone/>
            </a:pPr>
            <a:endParaRPr lang="sv-SE" sz="1600" i="1" dirty="0" smtClean="0"/>
          </a:p>
          <a:p>
            <a:pPr marL="0" lvl="0" indent="0">
              <a:buNone/>
            </a:pPr>
            <a:r>
              <a:rPr lang="sv-SE" sz="1600" dirty="0" smtClean="0"/>
              <a:t>Den </a:t>
            </a:r>
            <a:r>
              <a:rPr lang="sv-SE" sz="1600" dirty="0"/>
              <a:t>som tar emot en delegering har ansvar för att endast ta emot delgeringar av sådana arbetsuppgifter som han eller hon har tillräcklig kunskap och erfarenhet att utföra.</a:t>
            </a:r>
          </a:p>
        </p:txBody>
      </p:sp>
    </p:spTree>
    <p:extLst>
      <p:ext uri="{BB962C8B-B14F-4D97-AF65-F5344CB8AC3E}">
        <p14:creationId xmlns:p14="http://schemas.microsoft.com/office/powerpoint/2010/main" val="617054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800" dirty="0" smtClean="0"/>
              <a:t>Agenda</a:t>
            </a:r>
            <a:endParaRPr lang="sv-SE" sz="2800" dirty="0"/>
          </a:p>
        </p:txBody>
      </p:sp>
      <p:sp>
        <p:nvSpPr>
          <p:cNvPr id="3" name="Platshållare för innehåll 2"/>
          <p:cNvSpPr>
            <a:spLocks noGrp="1"/>
          </p:cNvSpPr>
          <p:nvPr>
            <p:ph idx="1"/>
          </p:nvPr>
        </p:nvSpPr>
        <p:spPr/>
        <p:txBody>
          <a:bodyPr/>
          <a:lstStyle/>
          <a:p>
            <a:r>
              <a:rPr lang="sv-SE" sz="1800" b="1" dirty="0" smtClean="0"/>
              <a:t>Kort presentation av införandeprojekt i Region Halland</a:t>
            </a:r>
            <a:br>
              <a:rPr lang="sv-SE" sz="1800" b="1" dirty="0" smtClean="0"/>
            </a:br>
            <a:r>
              <a:rPr lang="sv-SE" sz="1800" dirty="0" smtClean="0"/>
              <a:t>Magnus Bengtsson, RK, Region Halland</a:t>
            </a:r>
          </a:p>
          <a:p>
            <a:r>
              <a:rPr lang="sv-SE" sz="1800" b="1" dirty="0" smtClean="0"/>
              <a:t>Presentation av </a:t>
            </a:r>
            <a:r>
              <a:rPr lang="sv-SE" sz="1800" b="1" dirty="0"/>
              <a:t>Socialstyrelsen kring </a:t>
            </a:r>
            <a:r>
              <a:rPr lang="sv-SE" sz="1800" b="1" dirty="0" smtClean="0"/>
              <a:t/>
            </a:r>
            <a:br>
              <a:rPr lang="sv-SE" sz="1800" b="1" dirty="0" smtClean="0"/>
            </a:br>
            <a:r>
              <a:rPr lang="sv-SE" sz="1800" b="1" dirty="0" smtClean="0"/>
              <a:t>Föreskrifter </a:t>
            </a:r>
            <a:r>
              <a:rPr lang="sv-SE" sz="1800" b="1" dirty="0"/>
              <a:t>och allmänna </a:t>
            </a:r>
            <a:r>
              <a:rPr lang="sv-SE" sz="1800" b="1" dirty="0" smtClean="0"/>
              <a:t>råd om </a:t>
            </a:r>
            <a:r>
              <a:rPr lang="sv-SE" sz="1800" b="1" dirty="0"/>
              <a:t>ordination och hantering av läkemedel i </a:t>
            </a:r>
            <a:r>
              <a:rPr lang="sv-SE" sz="1800" b="1" dirty="0" smtClean="0"/>
              <a:t>hälso- och sjukvården</a:t>
            </a:r>
            <a:br>
              <a:rPr lang="sv-SE" sz="1800" b="1" dirty="0" smtClean="0"/>
            </a:br>
            <a:r>
              <a:rPr lang="sv-SE" sz="1800" dirty="0" smtClean="0"/>
              <a:t>Lisa van </a:t>
            </a:r>
            <a:r>
              <a:rPr lang="sv-SE" sz="1800" dirty="0" err="1" smtClean="0"/>
              <a:t>Duin</a:t>
            </a:r>
            <a:r>
              <a:rPr lang="sv-SE" sz="1800" dirty="0" smtClean="0"/>
              <a:t>, </a:t>
            </a:r>
            <a:r>
              <a:rPr lang="sv-SE" sz="1800" dirty="0" err="1" smtClean="0"/>
              <a:t>Socialstuyrelsen</a:t>
            </a:r>
            <a:endParaRPr lang="sv-SE" sz="1800" dirty="0" smtClean="0"/>
          </a:p>
          <a:p>
            <a:r>
              <a:rPr lang="sv-SE" sz="1800" b="1" i="1" dirty="0" smtClean="0">
                <a:solidFill>
                  <a:srgbClr val="FF0000"/>
                </a:solidFill>
              </a:rPr>
              <a:t>Dialog</a:t>
            </a:r>
            <a:endParaRPr lang="sv-SE" sz="1800" b="1" i="1" dirty="0">
              <a:solidFill>
                <a:srgbClr val="FF0000"/>
              </a:solidFill>
            </a:endParaRPr>
          </a:p>
          <a:p>
            <a:endParaRPr lang="sv-SE" sz="1800" dirty="0"/>
          </a:p>
        </p:txBody>
      </p:sp>
    </p:spTree>
    <p:extLst>
      <p:ext uri="{BB962C8B-B14F-4D97-AF65-F5344CB8AC3E}">
        <p14:creationId xmlns:p14="http://schemas.microsoft.com/office/powerpoint/2010/main" val="2456813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23998" y="1988840"/>
            <a:ext cx="7327689" cy="3485466"/>
          </a:xfrm>
        </p:spPr>
        <p:txBody>
          <a:bodyPr/>
          <a:lstStyle/>
          <a:p>
            <a:pPr marL="0" lvl="0" indent="0">
              <a:buNone/>
            </a:pPr>
            <a:r>
              <a:rPr lang="sv-SE" sz="1600" i="1" dirty="0"/>
              <a:t>Är det nu fritt fram för delegering av alla läkemedel i alla verksamheter</a:t>
            </a:r>
            <a:r>
              <a:rPr lang="sv-SE" sz="1600" i="1" dirty="0" smtClean="0"/>
              <a:t>?</a:t>
            </a:r>
          </a:p>
          <a:p>
            <a:pPr marL="0" lvl="0" indent="0">
              <a:buNone/>
            </a:pPr>
            <a:endParaRPr lang="sv-SE" sz="1600" i="1" dirty="0"/>
          </a:p>
          <a:p>
            <a:pPr marL="0" lvl="0" indent="0">
              <a:buNone/>
            </a:pPr>
            <a:r>
              <a:rPr lang="sv-SE" sz="1600" dirty="0"/>
              <a:t>Nej. Vårdgivarna måste ta fram tydliga rutiner för när det är patientsäkert (i vilka situationer och under vilka förutsättningar som det är förenligt med en god och säker vård) att delegera. Inom varje verksamhet där man vill delegera iordningställande och administrering eller överlämna läkemedel måste vårdgivaren tydligt ange när, hur och till vilka som det ska vara möjligt att delegera. Den enskilda yrkesutövaren som delegerar ska kunna känna sig trygg i sin bedömning och har alltid rätt utifrån sitt yrkesansvar att inte delegera en arbetsuppgift om det inte är förenligt med en god och säker vård..</a:t>
            </a:r>
          </a:p>
        </p:txBody>
      </p:sp>
    </p:spTree>
    <p:extLst>
      <p:ext uri="{BB962C8B-B14F-4D97-AF65-F5344CB8AC3E}">
        <p14:creationId xmlns:p14="http://schemas.microsoft.com/office/powerpoint/2010/main" val="24814601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Projektets syfte</a:t>
            </a:r>
            <a:endParaRPr lang="sv-SE" dirty="0"/>
          </a:p>
        </p:txBody>
      </p:sp>
      <p:sp>
        <p:nvSpPr>
          <p:cNvPr id="3" name="Platshållare för innehåll 2"/>
          <p:cNvSpPr>
            <a:spLocks noGrp="1"/>
          </p:cNvSpPr>
          <p:nvPr>
            <p:ph idx="1"/>
          </p:nvPr>
        </p:nvSpPr>
        <p:spPr/>
        <p:txBody>
          <a:bodyPr/>
          <a:lstStyle/>
          <a:p>
            <a:pPr marL="0" indent="0">
              <a:buNone/>
            </a:pPr>
            <a:r>
              <a:rPr lang="sv-SE" dirty="0" smtClean="0"/>
              <a:t>Identifiera </a:t>
            </a:r>
            <a:r>
              <a:rPr lang="sv-SE" dirty="0"/>
              <a:t>vilka insatser som behöver genomföras inom respektive förvaltning för att möta de utökade kraven i den nya föreskriften </a:t>
            </a:r>
            <a:endParaRPr lang="sv-SE" dirty="0" smtClean="0"/>
          </a:p>
          <a:p>
            <a:pPr marL="0" indent="0">
              <a:buNone/>
            </a:pPr>
            <a:endParaRPr lang="sv-SE" dirty="0"/>
          </a:p>
          <a:p>
            <a:pPr marL="0" indent="0">
              <a:buNone/>
            </a:pPr>
            <a:r>
              <a:rPr lang="sv-SE" dirty="0" smtClean="0"/>
              <a:t>Skapa </a:t>
            </a:r>
            <a:r>
              <a:rPr lang="sv-SE" dirty="0"/>
              <a:t>en säker läkemedelshantering inom Region Hallands hälso- och sjukvård.</a:t>
            </a:r>
          </a:p>
        </p:txBody>
      </p:sp>
    </p:spTree>
    <p:extLst>
      <p:ext uri="{BB962C8B-B14F-4D97-AF65-F5344CB8AC3E}">
        <p14:creationId xmlns:p14="http://schemas.microsoft.com/office/powerpoint/2010/main" val="918328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Projektmål</a:t>
            </a:r>
            <a:endParaRPr lang="sv-SE" dirty="0"/>
          </a:p>
        </p:txBody>
      </p:sp>
      <p:sp>
        <p:nvSpPr>
          <p:cNvPr id="4" name="Platshållare för innehåll 3"/>
          <p:cNvSpPr>
            <a:spLocks noGrp="1"/>
          </p:cNvSpPr>
          <p:nvPr>
            <p:ph sz="half" idx="1"/>
          </p:nvPr>
        </p:nvSpPr>
        <p:spPr>
          <a:xfrm>
            <a:off x="395536" y="2253408"/>
            <a:ext cx="4268605" cy="3911896"/>
          </a:xfrm>
          <a:solidFill>
            <a:schemeClr val="accent1">
              <a:lumMod val="20000"/>
              <a:lumOff val="80000"/>
            </a:schemeClr>
          </a:solidFill>
        </p:spPr>
        <p:txBody>
          <a:bodyPr/>
          <a:lstStyle/>
          <a:p>
            <a:pPr lvl="0"/>
            <a:r>
              <a:rPr lang="sv-SE" sz="1600" dirty="0"/>
              <a:t>Regionövergripande rutiner inom läkemedelshantering </a:t>
            </a:r>
          </a:p>
          <a:p>
            <a:pPr lvl="0"/>
            <a:r>
              <a:rPr lang="sv-SE" sz="1600" dirty="0"/>
              <a:t>Ramverk för klinikspecifika rutiner</a:t>
            </a:r>
          </a:p>
          <a:p>
            <a:pPr lvl="0"/>
            <a:r>
              <a:rPr lang="sv-SE" sz="1600" dirty="0"/>
              <a:t>Kunskapskrav</a:t>
            </a:r>
          </a:p>
          <a:p>
            <a:pPr lvl="0"/>
            <a:r>
              <a:rPr lang="sv-SE" sz="1600" dirty="0"/>
              <a:t>Utbildningsinsatser </a:t>
            </a:r>
          </a:p>
          <a:p>
            <a:pPr lvl="0"/>
            <a:r>
              <a:rPr lang="sv-SE" sz="1600" dirty="0"/>
              <a:t>Delegering</a:t>
            </a:r>
          </a:p>
          <a:p>
            <a:pPr lvl="0"/>
            <a:r>
              <a:rPr lang="sv-SE" sz="1600" dirty="0"/>
              <a:t>It- stöd/utveckling </a:t>
            </a:r>
            <a:r>
              <a:rPr lang="sv-SE" sz="1600" dirty="0" smtClean="0"/>
              <a:t>NCS/läkemedelsmodul</a:t>
            </a:r>
            <a:endParaRPr lang="sv-SE" sz="1600" dirty="0"/>
          </a:p>
          <a:p>
            <a:pPr lvl="0"/>
            <a:r>
              <a:rPr lang="sv-SE" sz="1600" dirty="0"/>
              <a:t>Behörighet till läkemedelsmodulen</a:t>
            </a:r>
          </a:p>
          <a:p>
            <a:pPr lvl="0"/>
            <a:r>
              <a:rPr lang="sv-SE" sz="1600" dirty="0"/>
              <a:t>Säkerställa vårdgivarens informationsplikt till patienten vid </a:t>
            </a:r>
            <a:r>
              <a:rPr lang="sv-SE" sz="1600" dirty="0" smtClean="0"/>
              <a:t>utbyte.</a:t>
            </a:r>
            <a:endParaRPr lang="sv-SE" sz="1600" dirty="0"/>
          </a:p>
        </p:txBody>
      </p:sp>
      <p:sp>
        <p:nvSpPr>
          <p:cNvPr id="5" name="Platshållare för innehåll 4"/>
          <p:cNvSpPr>
            <a:spLocks noGrp="1"/>
          </p:cNvSpPr>
          <p:nvPr>
            <p:ph sz="half" idx="2"/>
          </p:nvPr>
        </p:nvSpPr>
        <p:spPr>
          <a:xfrm>
            <a:off x="4923800" y="2253366"/>
            <a:ext cx="4040688" cy="3911896"/>
          </a:xfrm>
          <a:solidFill>
            <a:schemeClr val="accent1">
              <a:lumMod val="20000"/>
              <a:lumOff val="80000"/>
            </a:schemeClr>
          </a:solidFill>
        </p:spPr>
        <p:txBody>
          <a:bodyPr/>
          <a:lstStyle/>
          <a:p>
            <a:pPr lvl="0"/>
            <a:r>
              <a:rPr lang="sv-SE" sz="1600" dirty="0"/>
              <a:t>Säkra att information om det nya föreskriften når privata vårdgivare med avtal </a:t>
            </a:r>
            <a:r>
              <a:rPr lang="sv-SE" sz="1600" dirty="0" smtClean="0"/>
              <a:t>med  </a:t>
            </a:r>
            <a:r>
              <a:rPr lang="sv-SE" sz="1600" dirty="0"/>
              <a:t>Region Halland samt att Region Halland följer upp hur privata vårdgivare har </a:t>
            </a:r>
            <a:r>
              <a:rPr lang="sv-SE" sz="1600" dirty="0" err="1" smtClean="0"/>
              <a:t>implemeterat</a:t>
            </a:r>
            <a:r>
              <a:rPr lang="sv-SE" sz="1600" dirty="0" smtClean="0"/>
              <a:t> </a:t>
            </a:r>
            <a:r>
              <a:rPr lang="sv-SE" sz="1600" dirty="0"/>
              <a:t>föreskriften.</a:t>
            </a:r>
          </a:p>
          <a:p>
            <a:endParaRPr lang="sv-SE" sz="1600" dirty="0"/>
          </a:p>
          <a:p>
            <a:r>
              <a:rPr lang="sv-SE" sz="1600" i="1" dirty="0"/>
              <a:t>Samverkan med andra vårdgivare vid vårdövergångar</a:t>
            </a:r>
            <a:endParaRPr lang="sv-SE" sz="1600" dirty="0"/>
          </a:p>
          <a:p>
            <a:endParaRPr lang="sv-SE" sz="1400" dirty="0"/>
          </a:p>
        </p:txBody>
      </p:sp>
    </p:spTree>
    <p:extLst>
      <p:ext uri="{BB962C8B-B14F-4D97-AF65-F5344CB8AC3E}">
        <p14:creationId xmlns:p14="http://schemas.microsoft.com/office/powerpoint/2010/main" val="1183748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Förvaltningsöverskridande arbetsgrupp</a:t>
            </a:r>
            <a:endParaRPr lang="sv-SE" dirty="0"/>
          </a:p>
        </p:txBody>
      </p:sp>
      <p:sp>
        <p:nvSpPr>
          <p:cNvPr id="3" name="Platshållare för innehåll 2"/>
          <p:cNvSpPr>
            <a:spLocks noGrp="1"/>
          </p:cNvSpPr>
          <p:nvPr>
            <p:ph sz="half" idx="1"/>
          </p:nvPr>
        </p:nvSpPr>
        <p:spPr>
          <a:xfrm>
            <a:off x="899592" y="2253366"/>
            <a:ext cx="3540143" cy="3197904"/>
          </a:xfrm>
        </p:spPr>
        <p:txBody>
          <a:bodyPr/>
          <a:lstStyle/>
          <a:p>
            <a:r>
              <a:rPr lang="sv-SE" sz="1200" dirty="0"/>
              <a:t>Regional Chefläkare Thomas Lindén</a:t>
            </a:r>
          </a:p>
          <a:p>
            <a:r>
              <a:rPr lang="sv-SE" sz="1200" dirty="0"/>
              <a:t>Chefläkare Birgitta Lagerqvist, HS</a:t>
            </a:r>
          </a:p>
          <a:p>
            <a:r>
              <a:rPr lang="sv-SE" sz="1200" dirty="0"/>
              <a:t>Chefläkare Sonny Ederberg, HS</a:t>
            </a:r>
          </a:p>
          <a:p>
            <a:r>
              <a:rPr lang="sv-SE" sz="1200" dirty="0"/>
              <a:t>Chefläkare Anna Myredal, HS</a:t>
            </a:r>
          </a:p>
          <a:p>
            <a:r>
              <a:rPr lang="sv-SE" sz="1200" dirty="0"/>
              <a:t>Utvecklare Lena Gustavsson, HS</a:t>
            </a:r>
          </a:p>
          <a:p>
            <a:r>
              <a:rPr lang="sv-SE" sz="1200" dirty="0"/>
              <a:t>Utvecklare Kristina Håkeborg, HS</a:t>
            </a:r>
          </a:p>
          <a:p>
            <a:r>
              <a:rPr lang="sv-SE" sz="1200" dirty="0"/>
              <a:t>Utvecklare Irja Larsson, </a:t>
            </a:r>
            <a:r>
              <a:rPr lang="sv-SE" sz="1200" dirty="0" smtClean="0"/>
              <a:t>HS</a:t>
            </a:r>
          </a:p>
          <a:p>
            <a:r>
              <a:rPr lang="sv-SE" sz="1200" dirty="0" smtClean="0"/>
              <a:t>Markus Lingman, HS</a:t>
            </a:r>
          </a:p>
          <a:p>
            <a:r>
              <a:rPr lang="sv-SE" sz="1200" dirty="0" smtClean="0"/>
              <a:t>Chefläkare </a:t>
            </a:r>
            <a:r>
              <a:rPr lang="sv-SE" sz="1200" dirty="0"/>
              <a:t>Thomas </a:t>
            </a:r>
            <a:r>
              <a:rPr lang="sv-SE" sz="1200" dirty="0" smtClean="0"/>
              <a:t>Wejstam, PSH </a:t>
            </a:r>
            <a:endParaRPr lang="sv-SE" sz="1200" dirty="0"/>
          </a:p>
          <a:p>
            <a:endParaRPr lang="sv-SE" sz="1200" dirty="0"/>
          </a:p>
        </p:txBody>
      </p:sp>
      <p:sp>
        <p:nvSpPr>
          <p:cNvPr id="4" name="Platshållare för innehåll 3"/>
          <p:cNvSpPr>
            <a:spLocks noGrp="1"/>
          </p:cNvSpPr>
          <p:nvPr>
            <p:ph sz="half" idx="2"/>
          </p:nvPr>
        </p:nvSpPr>
        <p:spPr>
          <a:xfrm>
            <a:off x="4211960" y="2253366"/>
            <a:ext cx="4932040" cy="3197904"/>
          </a:xfrm>
        </p:spPr>
        <p:txBody>
          <a:bodyPr/>
          <a:lstStyle/>
          <a:p>
            <a:pPr lvl="0"/>
            <a:r>
              <a:rPr lang="sv-SE" sz="1200" dirty="0">
                <a:solidFill>
                  <a:srgbClr val="000000"/>
                </a:solidFill>
              </a:rPr>
              <a:t>Objektledare Marie Rosengren, RGS IT vård</a:t>
            </a:r>
          </a:p>
          <a:p>
            <a:pPr lvl="0"/>
            <a:r>
              <a:rPr lang="sv-SE" sz="1200" dirty="0">
                <a:solidFill>
                  <a:srgbClr val="000000"/>
                </a:solidFill>
              </a:rPr>
              <a:t>Apotekare Maria Wilhelmsson, Läkemedelsenheten </a:t>
            </a:r>
          </a:p>
          <a:p>
            <a:pPr lvl="0"/>
            <a:r>
              <a:rPr lang="sv-SE" sz="1200" dirty="0">
                <a:solidFill>
                  <a:srgbClr val="000000"/>
                </a:solidFill>
              </a:rPr>
              <a:t>Apotekare Linda Landelius, Läkemedelsenheten </a:t>
            </a:r>
          </a:p>
          <a:p>
            <a:pPr lvl="0"/>
            <a:r>
              <a:rPr lang="sv-SE" sz="1200" dirty="0">
                <a:solidFill>
                  <a:srgbClr val="000000"/>
                </a:solidFill>
              </a:rPr>
              <a:t>Läkemedelsstrateg Magnus Bengtsson, RK </a:t>
            </a:r>
            <a:r>
              <a:rPr lang="sv-SE" sz="1200" dirty="0" err="1">
                <a:solidFill>
                  <a:srgbClr val="000000"/>
                </a:solidFill>
              </a:rPr>
              <a:t>Avd</a:t>
            </a:r>
            <a:r>
              <a:rPr lang="sv-SE" sz="1200" dirty="0">
                <a:solidFill>
                  <a:srgbClr val="000000"/>
                </a:solidFill>
              </a:rPr>
              <a:t> för kvalitet </a:t>
            </a:r>
          </a:p>
          <a:p>
            <a:pPr lvl="0"/>
            <a:r>
              <a:rPr lang="sv-SE" sz="1200" dirty="0">
                <a:solidFill>
                  <a:srgbClr val="000000"/>
                </a:solidFill>
              </a:rPr>
              <a:t>Hälso- och sjukvårdsstrateg Carina Werner, RK </a:t>
            </a:r>
            <a:r>
              <a:rPr lang="sv-SE" sz="1200" dirty="0" err="1">
                <a:solidFill>
                  <a:srgbClr val="000000"/>
                </a:solidFill>
              </a:rPr>
              <a:t>Avd</a:t>
            </a:r>
            <a:r>
              <a:rPr lang="sv-SE" sz="1200" dirty="0">
                <a:solidFill>
                  <a:srgbClr val="000000"/>
                </a:solidFill>
              </a:rPr>
              <a:t> för kvalitet</a:t>
            </a:r>
          </a:p>
          <a:p>
            <a:pPr lvl="0"/>
            <a:r>
              <a:rPr lang="sv-SE" sz="1200" dirty="0">
                <a:solidFill>
                  <a:srgbClr val="000000"/>
                </a:solidFill>
              </a:rPr>
              <a:t>Chefsläkare Anders Åkvist, </a:t>
            </a:r>
            <a:r>
              <a:rPr lang="sv-SE" sz="1200" dirty="0" smtClean="0">
                <a:solidFill>
                  <a:srgbClr val="000000"/>
                </a:solidFill>
              </a:rPr>
              <a:t>NSVH</a:t>
            </a:r>
          </a:p>
          <a:p>
            <a:pPr lvl="0"/>
            <a:r>
              <a:rPr lang="sv-SE" sz="1200" dirty="0" smtClean="0">
                <a:solidFill>
                  <a:srgbClr val="000000"/>
                </a:solidFill>
              </a:rPr>
              <a:t>Verksamhetsutvecklingschef Magdalena Barkström</a:t>
            </a:r>
            <a:r>
              <a:rPr lang="sv-SE" sz="1200" dirty="0">
                <a:solidFill>
                  <a:srgbClr val="000000"/>
                </a:solidFill>
              </a:rPr>
              <a:t>, NSVH</a:t>
            </a:r>
          </a:p>
          <a:p>
            <a:pPr lvl="0"/>
            <a:r>
              <a:rPr lang="sv-SE" sz="1200" dirty="0">
                <a:solidFill>
                  <a:srgbClr val="000000"/>
                </a:solidFill>
              </a:rPr>
              <a:t>Indre Grimpe HR</a:t>
            </a:r>
          </a:p>
          <a:p>
            <a:endParaRPr lang="sv-SE" dirty="0"/>
          </a:p>
        </p:txBody>
      </p:sp>
    </p:spTree>
    <p:extLst>
      <p:ext uri="{BB962C8B-B14F-4D97-AF65-F5344CB8AC3E}">
        <p14:creationId xmlns:p14="http://schemas.microsoft.com/office/powerpoint/2010/main" val="4160888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800" dirty="0" smtClean="0"/>
              <a:t>Bakgrund</a:t>
            </a:r>
            <a:endParaRPr lang="sv-SE" sz="2800" dirty="0"/>
          </a:p>
        </p:txBody>
      </p:sp>
      <p:sp>
        <p:nvSpPr>
          <p:cNvPr id="3" name="Platshållare för innehåll 2"/>
          <p:cNvSpPr>
            <a:spLocks noGrp="1"/>
          </p:cNvSpPr>
          <p:nvPr>
            <p:ph idx="1"/>
          </p:nvPr>
        </p:nvSpPr>
        <p:spPr>
          <a:xfrm>
            <a:off x="1123998" y="2276402"/>
            <a:ext cx="7552458" cy="3197904"/>
          </a:xfrm>
        </p:spPr>
        <p:txBody>
          <a:bodyPr/>
          <a:lstStyle/>
          <a:p>
            <a:pPr marL="0" indent="0">
              <a:buNone/>
            </a:pPr>
            <a:r>
              <a:rPr lang="sv-SE" sz="1600" dirty="0"/>
              <a:t>De senaste decennierna har vården utvecklats i snabb takt. Den kommunala hälso- och sjukvården blir allt mer avancerad och behandlar allt sjukare patienter. Vård som tidigare bara kunde ges på sjukhus sker i dag hemma hos patienten och i öppenvården. </a:t>
            </a:r>
          </a:p>
          <a:p>
            <a:pPr marL="0" indent="0">
              <a:buNone/>
            </a:pPr>
            <a:endParaRPr lang="sv-SE" sz="1600" dirty="0"/>
          </a:p>
          <a:p>
            <a:pPr marL="0" indent="0">
              <a:buNone/>
            </a:pPr>
            <a:r>
              <a:rPr lang="sv-SE" sz="1600" dirty="0" smtClean="0"/>
              <a:t>Målet </a:t>
            </a:r>
            <a:r>
              <a:rPr lang="sv-SE" sz="1600" dirty="0"/>
              <a:t>med den nya föreskriften är att den ska stödja hälso- och sjukvården i arbetet för en säker läkemedelshantering. Nu förtydligas vårdgivarens ansvar, öppen- och slutenvården får gemensamma regler och kraven på kunskap och uppföljning </a:t>
            </a:r>
            <a:r>
              <a:rPr lang="sv-SE" sz="1600" dirty="0" smtClean="0"/>
              <a:t>höjs.</a:t>
            </a:r>
            <a:endParaRPr lang="sv-SE" sz="1600" dirty="0"/>
          </a:p>
        </p:txBody>
      </p:sp>
    </p:spTree>
    <p:extLst>
      <p:ext uri="{BB962C8B-B14F-4D97-AF65-F5344CB8AC3E}">
        <p14:creationId xmlns:p14="http://schemas.microsoft.com/office/powerpoint/2010/main" val="1009660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800" dirty="0"/>
              <a:t>Målet: färre läkemedelsrelaterade skador</a:t>
            </a:r>
          </a:p>
        </p:txBody>
      </p:sp>
      <p:sp>
        <p:nvSpPr>
          <p:cNvPr id="3" name="Platshållare för innehåll 2"/>
          <p:cNvSpPr>
            <a:spLocks noGrp="1"/>
          </p:cNvSpPr>
          <p:nvPr>
            <p:ph idx="1"/>
          </p:nvPr>
        </p:nvSpPr>
        <p:spPr/>
        <p:txBody>
          <a:bodyPr/>
          <a:lstStyle/>
          <a:p>
            <a:pPr marL="0" lvl="0" indent="0">
              <a:buNone/>
            </a:pPr>
            <a:r>
              <a:rPr lang="sv-SE" sz="1600" dirty="0"/>
              <a:t>Målet med föreskriften är att stärka patientsäkerheten och att färre patienter ska drabbas av läkemedelsrelaterade skador. I dag står dessa för cirka tio procent av de skador som patienter drabbas av i sin kontakt med hälso- och sjukvården, enligt granskningar av patientjournaler som gjorts vid svenska sjukhus under 2013-2016. Och utmaningen är global – </a:t>
            </a:r>
            <a:r>
              <a:rPr lang="sv-SE" sz="1600" dirty="0" smtClean="0"/>
              <a:t>världshälsoorganisationen </a:t>
            </a:r>
            <a:r>
              <a:rPr lang="sv-SE" sz="1600" dirty="0"/>
              <a:t>WHO utsåg i mars 2017 läkemedelssäkerhet till det tredje globala målet för patientsäkerhet.</a:t>
            </a:r>
          </a:p>
          <a:p>
            <a:pPr marL="0" lvl="0" indent="0">
              <a:buNone/>
            </a:pPr>
            <a:endParaRPr lang="sv-SE" sz="1600" dirty="0"/>
          </a:p>
        </p:txBody>
      </p:sp>
    </p:spTree>
    <p:extLst>
      <p:ext uri="{BB962C8B-B14F-4D97-AF65-F5344CB8AC3E}">
        <p14:creationId xmlns:p14="http://schemas.microsoft.com/office/powerpoint/2010/main" val="14090015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800" dirty="0" smtClean="0"/>
              <a:t>Uppföljning: </a:t>
            </a:r>
            <a:r>
              <a:rPr lang="sv-SE" sz="2800" dirty="0"/>
              <a:t>färre läkemedelsrelaterade skador</a:t>
            </a:r>
          </a:p>
        </p:txBody>
      </p:sp>
      <p:sp>
        <p:nvSpPr>
          <p:cNvPr id="3" name="Platshållare för innehåll 2"/>
          <p:cNvSpPr>
            <a:spLocks noGrp="1"/>
          </p:cNvSpPr>
          <p:nvPr>
            <p:ph idx="1"/>
          </p:nvPr>
        </p:nvSpPr>
        <p:spPr/>
        <p:txBody>
          <a:bodyPr/>
          <a:lstStyle/>
          <a:p>
            <a:pPr marL="0" lvl="0" indent="0">
              <a:buNone/>
            </a:pPr>
            <a:r>
              <a:rPr lang="sv-SE" sz="1600" dirty="0" smtClean="0"/>
              <a:t>Efter ett år kommer Socialstyrelsen att följa upp hur de nya reglerna efterlevs. Det är mycket som ska fungera, men med den här föreskriften finns det mycket goda förutsättningar för en säkrare läkemedelshantering.</a:t>
            </a:r>
            <a:endParaRPr lang="sv-SE" sz="1600" dirty="0"/>
          </a:p>
        </p:txBody>
      </p:sp>
    </p:spTree>
    <p:extLst>
      <p:ext uri="{BB962C8B-B14F-4D97-AF65-F5344CB8AC3E}">
        <p14:creationId xmlns:p14="http://schemas.microsoft.com/office/powerpoint/2010/main" val="34458048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800" dirty="0"/>
              <a:t>Så ska patientsäkerheten öka med den nya läkemedelsföreskriften</a:t>
            </a:r>
          </a:p>
        </p:txBody>
      </p:sp>
      <p:sp>
        <p:nvSpPr>
          <p:cNvPr id="3" name="Platshållare för innehåll 2"/>
          <p:cNvSpPr>
            <a:spLocks noGrp="1"/>
          </p:cNvSpPr>
          <p:nvPr>
            <p:ph idx="1"/>
          </p:nvPr>
        </p:nvSpPr>
        <p:spPr/>
        <p:txBody>
          <a:bodyPr/>
          <a:lstStyle/>
          <a:p>
            <a:pPr marL="0" lvl="0" indent="0">
              <a:buNone/>
            </a:pPr>
            <a:r>
              <a:rPr lang="sv-SE" sz="1600" dirty="0"/>
              <a:t>De nya reglerna ska öka patientsäkerheten i alla led i läkemedelshanteringen, från ordination till uppföljning av patientens läkemedelsbehandling.</a:t>
            </a:r>
          </a:p>
          <a:p>
            <a:pPr marL="0" lvl="0" indent="0">
              <a:buNone/>
            </a:pPr>
            <a:endParaRPr lang="sv-SE" sz="1600" dirty="0" smtClean="0"/>
          </a:p>
          <a:p>
            <a:pPr marL="0" lvl="0" indent="0">
              <a:buNone/>
            </a:pPr>
            <a:r>
              <a:rPr lang="sv-SE" sz="1600" dirty="0" smtClean="0"/>
              <a:t>Vid </a:t>
            </a:r>
            <a:r>
              <a:rPr lang="sv-SE" sz="1600" dirty="0"/>
              <a:t>ordination måste en behovsbedömning och en lämplighetsbedömning göras, där man bland annat väger in de diagnoser patienten har och eventuellt redan pågående </a:t>
            </a:r>
            <a:r>
              <a:rPr lang="sv-SE" sz="1600" dirty="0" smtClean="0"/>
              <a:t>behandling.</a:t>
            </a:r>
          </a:p>
          <a:p>
            <a:pPr marL="0" lvl="0" indent="0">
              <a:buNone/>
            </a:pPr>
            <a:endParaRPr lang="sv-SE" sz="1600" dirty="0" smtClean="0"/>
          </a:p>
          <a:p>
            <a:pPr marL="0" lvl="0" indent="0">
              <a:buNone/>
            </a:pPr>
            <a:r>
              <a:rPr lang="sv-SE" sz="1600" dirty="0"/>
              <a:t>Kraven skärps för kontroller vid iordningställande och </a:t>
            </a:r>
            <a:r>
              <a:rPr lang="sv-SE" sz="1600" dirty="0" smtClean="0"/>
              <a:t>administrering/överlämnande </a:t>
            </a:r>
            <a:r>
              <a:rPr lang="sv-SE" sz="1600" dirty="0"/>
              <a:t>av läkemedel. </a:t>
            </a:r>
          </a:p>
        </p:txBody>
      </p:sp>
    </p:spTree>
    <p:extLst>
      <p:ext uri="{BB962C8B-B14F-4D97-AF65-F5344CB8AC3E}">
        <p14:creationId xmlns:p14="http://schemas.microsoft.com/office/powerpoint/2010/main" val="4052283329"/>
      </p:ext>
    </p:extLst>
  </p:cSld>
  <p:clrMapOvr>
    <a:masterClrMapping/>
  </p:clrMapOvr>
  <p:timing>
    <p:tnLst>
      <p:par>
        <p:cTn id="1" dur="indefinite" restart="never" nodeType="tmRoot"/>
      </p:par>
    </p:tnLst>
  </p:timing>
</p:sld>
</file>

<file path=ppt/theme/theme1.xml><?xml version="1.0" encoding="utf-8"?>
<a:theme xmlns:a="http://schemas.openxmlformats.org/drawingml/2006/main" name="3_Standardformgivning">
  <a:themeElements>
    <a:clrScheme name="Standardformgivning 1">
      <a:dk1>
        <a:srgbClr val="000000"/>
      </a:dk1>
      <a:lt1>
        <a:srgbClr val="FFFFFF"/>
      </a:lt1>
      <a:dk2>
        <a:srgbClr val="000000"/>
      </a:dk2>
      <a:lt2>
        <a:srgbClr val="808080"/>
      </a:lt2>
      <a:accent1>
        <a:srgbClr val="6CA2D5"/>
      </a:accent1>
      <a:accent2>
        <a:srgbClr val="004B93"/>
      </a:accent2>
      <a:accent3>
        <a:srgbClr val="FFFFFF"/>
      </a:accent3>
      <a:accent4>
        <a:srgbClr val="000000"/>
      </a:accent4>
      <a:accent5>
        <a:srgbClr val="BACEE7"/>
      </a:accent5>
      <a:accent6>
        <a:srgbClr val="004385"/>
      </a:accent6>
      <a:hlink>
        <a:srgbClr val="438011"/>
      </a:hlink>
      <a:folHlink>
        <a:srgbClr val="C9D556"/>
      </a:folHlink>
    </a:clrScheme>
    <a:fontScheme name="Standardformgivn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sv-SE" sz="2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sv-SE" sz="2100" b="0" i="0" u="none" strike="noStrike" cap="none" normalizeH="0" baseline="0" smtClean="0">
            <a:ln>
              <a:noFill/>
            </a:ln>
            <a:solidFill>
              <a:schemeClr val="tx1"/>
            </a:solidFill>
            <a:effectLst/>
            <a:latin typeface="Arial" charset="0"/>
          </a:defRPr>
        </a:defPPr>
      </a:lstStyle>
    </a:lnDef>
  </a:objectDefaults>
  <a:extraClrSchemeLst>
    <a:extraClrScheme>
      <a:clrScheme name="Standardformgivning 1">
        <a:dk1>
          <a:srgbClr val="000000"/>
        </a:dk1>
        <a:lt1>
          <a:srgbClr val="FFFFFF"/>
        </a:lt1>
        <a:dk2>
          <a:srgbClr val="000000"/>
        </a:dk2>
        <a:lt2>
          <a:srgbClr val="808080"/>
        </a:lt2>
        <a:accent1>
          <a:srgbClr val="6CA2D5"/>
        </a:accent1>
        <a:accent2>
          <a:srgbClr val="004B93"/>
        </a:accent2>
        <a:accent3>
          <a:srgbClr val="FFFFFF"/>
        </a:accent3>
        <a:accent4>
          <a:srgbClr val="000000"/>
        </a:accent4>
        <a:accent5>
          <a:srgbClr val="BACEE7"/>
        </a:accent5>
        <a:accent6>
          <a:srgbClr val="004385"/>
        </a:accent6>
        <a:hlink>
          <a:srgbClr val="438011"/>
        </a:hlink>
        <a:folHlink>
          <a:srgbClr val="C9D55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6CA2D5"/>
    </a:accent1>
    <a:accent2>
      <a:srgbClr val="004B93"/>
    </a:accent2>
    <a:accent3>
      <a:srgbClr val="FFFFFF"/>
    </a:accent3>
    <a:accent4>
      <a:srgbClr val="000000"/>
    </a:accent4>
    <a:accent5>
      <a:srgbClr val="BACEE7"/>
    </a:accent5>
    <a:accent6>
      <a:srgbClr val="004385"/>
    </a:accent6>
    <a:hlink>
      <a:srgbClr val="009999"/>
    </a:hlink>
    <a:folHlink>
      <a:srgbClr val="99CC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3192E9C45323C44883DE58EBD4157C7B" ma:contentTypeVersion="1" ma:contentTypeDescription="Skapa ett nytt dokument." ma:contentTypeScope="" ma:versionID="cba6e51e89eafd625a52466d45258db3">
  <xsd:schema xmlns:xsd="http://www.w3.org/2001/XMLSchema" xmlns:xs="http://www.w3.org/2001/XMLSchema" xmlns:p="http://schemas.microsoft.com/office/2006/metadata/properties" xmlns:ns1="http://schemas.microsoft.com/sharepoint/v3" targetNamespace="http://schemas.microsoft.com/office/2006/metadata/properties" ma:root="true" ma:fieldsID="1b9d74627f3e516996a07efcf71a143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malagt startdatum" ma:description="" ma:hidden="true" ma:internalName="PublishingStartDate">
      <xsd:simpleType>
        <xsd:restriction base="dms:Unknown"/>
      </xsd:simpleType>
    </xsd:element>
    <xsd:element name="PublishingExpirationDate" ma:index="9" nillable="true" ma:displayName="Schemalagt slutdatum"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105C87A-A7FD-456F-B1BA-F6E9F167B75B}"/>
</file>

<file path=customXml/itemProps2.xml><?xml version="1.0" encoding="utf-8"?>
<ds:datastoreItem xmlns:ds="http://schemas.openxmlformats.org/officeDocument/2006/customXml" ds:itemID="{2A90F86E-7B2B-427F-8BAE-327AA37F266C}"/>
</file>

<file path=customXml/itemProps3.xml><?xml version="1.0" encoding="utf-8"?>
<ds:datastoreItem xmlns:ds="http://schemas.openxmlformats.org/officeDocument/2006/customXml" ds:itemID="{D6454469-C7A5-4749-B88F-35D38565DF88}"/>
</file>

<file path=docProps/app.xml><?xml version="1.0" encoding="utf-8"?>
<Properties xmlns="http://schemas.openxmlformats.org/officeDocument/2006/extended-properties" xmlns:vt="http://schemas.openxmlformats.org/officeDocument/2006/docPropsVTypes">
  <TotalTime>2793</TotalTime>
  <Words>1407</Words>
  <Application>Microsoft Office PowerPoint</Application>
  <PresentationFormat>Bildspel på skärmen (4:3)</PresentationFormat>
  <Paragraphs>102</Paragraphs>
  <Slides>20</Slides>
  <Notes>0</Notes>
  <HiddenSlides>0</HiddenSlides>
  <MMClips>0</MMClips>
  <ScaleCrop>false</ScaleCrop>
  <HeadingPairs>
    <vt:vector size="4" baseType="variant">
      <vt:variant>
        <vt:lpstr>Tema</vt:lpstr>
      </vt:variant>
      <vt:variant>
        <vt:i4>1</vt:i4>
      </vt:variant>
      <vt:variant>
        <vt:lpstr>Bildrubriker</vt:lpstr>
      </vt:variant>
      <vt:variant>
        <vt:i4>20</vt:i4>
      </vt:variant>
    </vt:vector>
  </HeadingPairs>
  <TitlesOfParts>
    <vt:vector size="21" baseType="lpstr">
      <vt:lpstr>3_Standardformgivning</vt:lpstr>
      <vt:lpstr>Socialstyrelsens föreskrifter och allmänna råd om ordination och hantering av läkemedel i hälso- och sjukvården</vt:lpstr>
      <vt:lpstr>Agenda</vt:lpstr>
      <vt:lpstr>Projektets syfte</vt:lpstr>
      <vt:lpstr>Projektmål</vt:lpstr>
      <vt:lpstr>Förvaltningsöverskridande arbetsgrupp</vt:lpstr>
      <vt:lpstr>Bakgrund</vt:lpstr>
      <vt:lpstr>Målet: färre läkemedelsrelaterade skador</vt:lpstr>
      <vt:lpstr>Uppföljning: färre läkemedelsrelaterade skador</vt:lpstr>
      <vt:lpstr>Så ska patientsäkerheten öka med den nya läkemedelsföreskriften</vt:lpstr>
      <vt:lpstr>Så ska patientsäkerheten öka med den nya läkemedelsföreskriften</vt:lpstr>
      <vt:lpstr>Vilka förändringar och nyheter innebär de nya föreskrifterna?</vt:lpstr>
      <vt:lpstr>Vilka förändringar och nyheter innebär de nya föreskrifterna?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Landstinget Halland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Här är vi idag</dc:title>
  <dc:creator>Hansson Martin RGS EKONOMISERVICE</dc:creator>
  <cp:lastModifiedBy>Bengtsson Magnus RK HÄLSO -OCH SJUKVÅRD</cp:lastModifiedBy>
  <cp:revision>58</cp:revision>
  <cp:lastPrinted>2014-11-05T20:18:19Z</cp:lastPrinted>
  <dcterms:created xsi:type="dcterms:W3CDTF">2014-11-05T19:59:13Z</dcterms:created>
  <dcterms:modified xsi:type="dcterms:W3CDTF">2017-12-20T09:04:40Z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0x0101003192E9C45323C44883DE58EBD4157C7B</vt:lpwstr>
  </property>
</Properties>
</file>