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4" r:id="rId5"/>
    <p:sldId id="261" r:id="rId6"/>
    <p:sldId id="268" r:id="rId7"/>
    <p:sldId id="259" r:id="rId8"/>
    <p:sldId id="263" r:id="rId9"/>
    <p:sldId id="260" r:id="rId10"/>
    <p:sldId id="262" r:id="rId11"/>
    <p:sldId id="267" r:id="rId12"/>
    <p:sldId id="265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40733-343B-4E83-9F11-ED7219B3B073}" type="datetimeFigureOut">
              <a:rPr lang="sv-SE" smtClean="0"/>
              <a:t>2017-03-30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427C0-6049-4C0E-8DDD-C4776EA07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Det finns en skatt i varje kommun. Ni står inte ensammamed era </a:t>
            </a:r>
            <a:r>
              <a:rPr lang="sv-SE" dirty="0" err="1" smtClean="0"/>
              <a:t>partienter</a:t>
            </a:r>
            <a:r>
              <a:rPr lang="sv-SE" dirty="0" smtClean="0"/>
              <a:t>. Vi finns. Det finns mycket mer än behandlingshem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427C0-6049-4C0E-8DDD-C4776EA0762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632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427C0-6049-4C0E-8DDD-C4776EA0762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83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Den vägen man kan komma utan att behöva utredas. Arbetar mest med samtal 1 gång per vecka. Arbetar</a:t>
            </a:r>
            <a:r>
              <a:rPr lang="sv-SE" baseline="0" dirty="0" smtClean="0"/>
              <a:t> med kognitiva metoder, steg 1 i KBT. Utbildning i andra erkända beroendemetodiker såsom haschprogram, MET, ASI. Arbetar individuellt och i grupp och i par. Arbetar också med anhöriga. Lite annorlunda med </a:t>
            </a:r>
            <a:r>
              <a:rPr lang="sv-SE" baseline="0" dirty="0" err="1" smtClean="0"/>
              <a:t>ngdomar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427C0-6049-4C0E-8DDD-C4776EA0762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811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En annan väg att nå kommunen</a:t>
            </a:r>
            <a:r>
              <a:rPr lang="sv-SE" baseline="0" dirty="0" smtClean="0"/>
              <a:t> är via socialkontoret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427C0-6049-4C0E-8DDD-C4776EA0762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609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En tredje väg att </a:t>
            </a:r>
            <a:r>
              <a:rPr lang="sv-SE" smtClean="0"/>
              <a:t>nå socialkontoret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427C0-6049-4C0E-8DDD-C4776EA0762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015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ngsbacka.s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367272" y="2999232"/>
            <a:ext cx="8915399" cy="1564286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Missbruksvården i Kungsbacka kommun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4000" i="1" dirty="0" smtClean="0"/>
              <a:t>En organisation med ihärdig ambition att skapa en hållbar vårdkedja.  </a:t>
            </a:r>
            <a:endParaRPr lang="sv-SE" sz="4000" i="1" dirty="0"/>
          </a:p>
        </p:txBody>
      </p:sp>
    </p:spTree>
    <p:extLst>
      <p:ext uri="{BB962C8B-B14F-4D97-AF65-F5344CB8AC3E}">
        <p14:creationId xmlns:p14="http://schemas.microsoft.com/office/powerpoint/2010/main" val="32461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Mobila teamet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89212" y="2663301"/>
            <a:ext cx="7549087" cy="3097419"/>
          </a:xfrm>
        </p:spPr>
        <p:txBody>
          <a:bodyPr/>
          <a:lstStyle/>
          <a:p>
            <a:r>
              <a:rPr lang="sv-SE" i="1" dirty="0" smtClean="0"/>
              <a:t>Erbjuder, efter biståndsbeslut, långsiktigt </a:t>
            </a:r>
            <a:r>
              <a:rPr lang="sv-SE" i="1" dirty="0"/>
              <a:t>psykosocialt samordnat </a:t>
            </a:r>
            <a:r>
              <a:rPr lang="sv-SE" i="1" dirty="0" smtClean="0"/>
              <a:t>stöd med hjälp av metodiken Vård- och stödsamordning/ Case Manager. </a:t>
            </a:r>
            <a:endParaRPr lang="sv-SE" i="1" dirty="0"/>
          </a:p>
          <a:p>
            <a:r>
              <a:rPr lang="sv-SE" i="1" dirty="0" smtClean="0"/>
              <a:t>Målgruppen är personer med omfattande missbruksproblematik i kombination med psykiatrisk problematik där det bedöms finnas behov av insatser från flera huvudmän samtidigt. 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208947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367271" y="801211"/>
            <a:ext cx="8915399" cy="1667670"/>
          </a:xfrm>
        </p:spPr>
        <p:txBody>
          <a:bodyPr>
            <a:normAutofit/>
          </a:bodyPr>
          <a:lstStyle/>
          <a:p>
            <a:r>
              <a:rPr lang="sv-SE" sz="4800" dirty="0" smtClean="0"/>
              <a:t>Familjefridsteamet </a:t>
            </a:r>
            <a:endParaRPr lang="sv-SE" sz="48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589213" y="3488925"/>
            <a:ext cx="8915399" cy="2414738"/>
          </a:xfrm>
        </p:spPr>
        <p:txBody>
          <a:bodyPr/>
          <a:lstStyle/>
          <a:p>
            <a:r>
              <a:rPr lang="sv-SE" i="1" dirty="0" smtClean="0"/>
              <a:t>Erbjuder, efter biståndsbeslut, insatser </a:t>
            </a:r>
            <a:r>
              <a:rPr lang="sv-SE" i="1" dirty="0"/>
              <a:t>i form av samtalsbehandling, enskilt eller i grupp, samt psykosocialt stöd till personer över 18 år som är eller har varit våldsutsatta eller våldsutövare i nära relation</a:t>
            </a:r>
            <a:r>
              <a:rPr lang="sv-SE" i="1" dirty="0" smtClean="0"/>
              <a:t>.</a:t>
            </a:r>
          </a:p>
          <a:p>
            <a:r>
              <a:rPr lang="sv-SE" i="1" dirty="0" smtClean="0"/>
              <a:t>Kan erbjuda 3-5 rådgivande samtal utan beslut om bistånd. </a:t>
            </a:r>
          </a:p>
          <a:p>
            <a:r>
              <a:rPr lang="sv-SE" i="1" dirty="0" smtClean="0"/>
              <a:t>Nås på </a:t>
            </a:r>
            <a:r>
              <a:rPr lang="sv-SE" i="1" dirty="0" err="1" smtClean="0"/>
              <a:t>tnr</a:t>
            </a:r>
            <a:r>
              <a:rPr lang="sv-SE" i="1" dirty="0" smtClean="0"/>
              <a:t> : 0300-836110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633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2334768"/>
          </a:xfrm>
        </p:spPr>
        <p:txBody>
          <a:bodyPr>
            <a:normAutofit/>
          </a:bodyPr>
          <a:lstStyle/>
          <a:p>
            <a:r>
              <a:rPr lang="sv-SE" dirty="0" smtClean="0"/>
              <a:t>Varför behöver vi varandra?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89212" y="2340864"/>
            <a:ext cx="8915399" cy="4005071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att hjälpa fler personer med beroende i tidigare skede. Det är primärvården som möter målgruppen först.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att fler patienter ska få tillgång till de mediciner som de kan var behjälpta av och kvalitetssäkra intaget av denna.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att kunna genomföra tablettnedtrappning i kontrollerad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att utveckla avgiftning i öppenvård och därmed minska antalet vårddygn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att kunna ge varande konsultativt stöd inför oroas-anmälningar, LVM-anmälningar, </a:t>
            </a:r>
            <a:r>
              <a:rPr lang="sv-SE" dirty="0" err="1" smtClean="0"/>
              <a:t>suicidbedömingar</a:t>
            </a:r>
            <a:r>
              <a:rPr lang="sv-SE" dirty="0" smtClean="0"/>
              <a:t>, vid tablettnedtrappningar och vid svårare psykiska och fysiska besvär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att kunna utföra integrerade behandlingar dvs samtalsbehandling där en del innefattar vissa provtagningsmoment ex leverprover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69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 1"/>
          <p:cNvSpPr/>
          <p:nvPr/>
        </p:nvSpPr>
        <p:spPr>
          <a:xfrm>
            <a:off x="347471" y="3375545"/>
            <a:ext cx="5300974" cy="350313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sv-SE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sv-SE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Behandling</a:t>
            </a:r>
            <a:r>
              <a:rPr lang="sv-SE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sv-SE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Lägre funktionsförmåga </a:t>
            </a:r>
            <a:endParaRPr lang="sv-SE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Ellips 2"/>
          <p:cNvSpPr/>
          <p:nvPr/>
        </p:nvSpPr>
        <p:spPr>
          <a:xfrm>
            <a:off x="6428850" y="3503488"/>
            <a:ext cx="5427528" cy="33545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sv-SE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Behandling - </a:t>
            </a:r>
            <a:r>
              <a:rPr lang="sv-SE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Högre funktionsförmåga</a:t>
            </a:r>
            <a:r>
              <a:rPr lang="sv-S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v-SE" sz="1400" dirty="0" smtClean="0"/>
          </a:p>
        </p:txBody>
      </p:sp>
      <p:sp>
        <p:nvSpPr>
          <p:cNvPr id="7" name="Ellips 6"/>
          <p:cNvSpPr/>
          <p:nvPr/>
        </p:nvSpPr>
        <p:spPr>
          <a:xfrm>
            <a:off x="2897950" y="1128958"/>
            <a:ext cx="6597214" cy="217258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sv-SE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Utredning</a:t>
            </a:r>
            <a:r>
              <a:rPr lang="sv-SE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v-SE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bedömning/beslut om behandling</a:t>
            </a:r>
            <a:endParaRPr lang="sv-SE" sz="1400" dirty="0" smtClean="0"/>
          </a:p>
          <a:p>
            <a:pPr algn="ctr"/>
            <a:endParaRPr lang="sv-SE" dirty="0"/>
          </a:p>
        </p:txBody>
      </p:sp>
      <p:sp>
        <p:nvSpPr>
          <p:cNvPr id="8" name="Ellips 7"/>
          <p:cNvSpPr/>
          <p:nvPr/>
        </p:nvSpPr>
        <p:spPr>
          <a:xfrm>
            <a:off x="5866887" y="1841574"/>
            <a:ext cx="2574753" cy="11590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sv-SE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v-SE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Löpande ärenden </a:t>
            </a:r>
            <a:endParaRPr lang="sv-SE" sz="1100" dirty="0" smtClean="0">
              <a:solidFill>
                <a:schemeClr val="bg1"/>
              </a:solidFill>
            </a:endParaRPr>
          </a:p>
          <a:p>
            <a:pPr algn="ctr"/>
            <a:r>
              <a:rPr lang="sv-SE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v-SE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llips 9"/>
          <p:cNvSpPr/>
          <p:nvPr/>
        </p:nvSpPr>
        <p:spPr>
          <a:xfrm>
            <a:off x="4317490" y="1909354"/>
            <a:ext cx="1700404" cy="98488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Mottag – nya ärenden </a:t>
            </a:r>
            <a:r>
              <a:rPr lang="sv-SE" sz="1100" dirty="0" smtClean="0"/>
              <a:t>från 20år</a:t>
            </a:r>
            <a:endParaRPr lang="sv-SE" sz="1100" dirty="0"/>
          </a:p>
        </p:txBody>
      </p:sp>
      <p:sp>
        <p:nvSpPr>
          <p:cNvPr id="12" name="textruta 11"/>
          <p:cNvSpPr txBox="1"/>
          <p:nvPr/>
        </p:nvSpPr>
        <p:spPr>
          <a:xfrm>
            <a:off x="3342132" y="5334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19" name="Ellips 18"/>
          <p:cNvSpPr/>
          <p:nvPr/>
        </p:nvSpPr>
        <p:spPr>
          <a:xfrm>
            <a:off x="719800" y="4641763"/>
            <a:ext cx="2225698" cy="146309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sv-SE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Gjutaren:</a:t>
            </a:r>
          </a:p>
          <a:p>
            <a:pPr algn="ctr"/>
            <a:r>
              <a:rPr lang="sv-SE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Gruppbehandling individuellt stöd</a:t>
            </a:r>
          </a:p>
          <a:p>
            <a:pPr algn="ctr"/>
            <a:endParaRPr lang="sv-SE" sz="1100" dirty="0" smtClean="0">
              <a:solidFill>
                <a:schemeClr val="bg1"/>
              </a:solidFill>
            </a:endParaRPr>
          </a:p>
        </p:txBody>
      </p:sp>
      <p:sp>
        <p:nvSpPr>
          <p:cNvPr id="15" name="Ellips 14"/>
          <p:cNvSpPr/>
          <p:nvPr/>
        </p:nvSpPr>
        <p:spPr>
          <a:xfrm>
            <a:off x="2763749" y="4777483"/>
            <a:ext cx="2054015" cy="129844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sv-SE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Mobila teamet:</a:t>
            </a:r>
          </a:p>
          <a:p>
            <a:pPr algn="ctr"/>
            <a:r>
              <a:rPr lang="sv-SE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Vård och stödsamordning</a:t>
            </a:r>
          </a:p>
        </p:txBody>
      </p:sp>
      <p:sp>
        <p:nvSpPr>
          <p:cNvPr id="22" name="Ellips 21"/>
          <p:cNvSpPr/>
          <p:nvPr/>
        </p:nvSpPr>
        <p:spPr>
          <a:xfrm>
            <a:off x="6800152" y="4633184"/>
            <a:ext cx="2729292" cy="162344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sv-S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Vändpunkten:</a:t>
            </a:r>
          </a:p>
          <a:p>
            <a:pPr algn="ctr"/>
            <a:r>
              <a:rPr lang="sv-SE" sz="1200" dirty="0" smtClean="0"/>
              <a:t>Samtalsbehandling  KBT. Från 13 år,</a:t>
            </a:r>
          </a:p>
          <a:p>
            <a:pPr algn="ctr"/>
            <a:endParaRPr lang="sv-SE" sz="1100" dirty="0" smtClean="0"/>
          </a:p>
          <a:p>
            <a:pPr algn="ctr"/>
            <a:r>
              <a:rPr lang="sv-SE" sz="1100" dirty="0" smtClean="0"/>
              <a:t>  </a:t>
            </a:r>
            <a:endParaRPr lang="sv-SE" sz="1100" dirty="0"/>
          </a:p>
        </p:txBody>
      </p:sp>
      <p:sp>
        <p:nvSpPr>
          <p:cNvPr id="24" name="Ellips 23"/>
          <p:cNvSpPr/>
          <p:nvPr/>
        </p:nvSpPr>
        <p:spPr>
          <a:xfrm>
            <a:off x="9546048" y="4695158"/>
            <a:ext cx="2002106" cy="146309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Familjefrids-teamet: </a:t>
            </a:r>
            <a:r>
              <a:rPr lang="sv-SE" sz="1200" dirty="0" smtClean="0"/>
              <a:t>våld i nära relation </a:t>
            </a:r>
            <a:endParaRPr lang="sv-SE" sz="1100" dirty="0"/>
          </a:p>
        </p:txBody>
      </p:sp>
      <p:sp>
        <p:nvSpPr>
          <p:cNvPr id="27" name="textruta 26"/>
          <p:cNvSpPr txBox="1"/>
          <p:nvPr/>
        </p:nvSpPr>
        <p:spPr>
          <a:xfrm>
            <a:off x="2900384" y="659"/>
            <a:ext cx="6667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VUXENENHETEN – missbruk och våld i nära relation</a:t>
            </a:r>
            <a:endParaRPr lang="sv-SE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Ellips 15"/>
          <p:cNvSpPr/>
          <p:nvPr/>
        </p:nvSpPr>
        <p:spPr>
          <a:xfrm>
            <a:off x="4910232" y="3082543"/>
            <a:ext cx="2466613" cy="169493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sv-S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Kungsbackas beroendeteam:</a:t>
            </a:r>
          </a:p>
          <a:p>
            <a:pPr algn="ctr"/>
            <a:r>
              <a:rPr lang="sv-SE" sz="1200" dirty="0" smtClean="0"/>
              <a:t>För personer i behov av samverkan</a:t>
            </a:r>
          </a:p>
          <a:p>
            <a:pPr algn="ctr"/>
            <a:endParaRPr lang="sv-SE" sz="1100" dirty="0"/>
          </a:p>
        </p:txBody>
      </p:sp>
      <p:sp>
        <p:nvSpPr>
          <p:cNvPr id="17" name="Ellips 16"/>
          <p:cNvSpPr/>
          <p:nvPr/>
        </p:nvSpPr>
        <p:spPr>
          <a:xfrm>
            <a:off x="9914064" y="2143648"/>
            <a:ext cx="1952090" cy="4657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sv-S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VPM</a:t>
            </a:r>
          </a:p>
        </p:txBody>
      </p:sp>
      <p:sp>
        <p:nvSpPr>
          <p:cNvPr id="20" name="Ellips 19"/>
          <p:cNvSpPr/>
          <p:nvPr/>
        </p:nvSpPr>
        <p:spPr>
          <a:xfrm>
            <a:off x="305797" y="2143648"/>
            <a:ext cx="2178121" cy="5926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sv-S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Socialpsykiatrin</a:t>
            </a:r>
            <a:endParaRPr lang="sv-SE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9747818" y="2772591"/>
            <a:ext cx="2198573" cy="57460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sv-S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Primärvård</a:t>
            </a:r>
          </a:p>
        </p:txBody>
      </p:sp>
      <p:cxnSp>
        <p:nvCxnSpPr>
          <p:cNvPr id="9" name="Rak pil 8"/>
          <p:cNvCxnSpPr>
            <a:stCxn id="21" idx="2"/>
          </p:cNvCxnSpPr>
          <p:nvPr/>
        </p:nvCxnSpPr>
        <p:spPr>
          <a:xfrm flipH="1">
            <a:off x="7383630" y="3059894"/>
            <a:ext cx="2364188" cy="7082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>
            <a:stCxn id="17" idx="3"/>
          </p:cNvCxnSpPr>
          <p:nvPr/>
        </p:nvCxnSpPr>
        <p:spPr>
          <a:xfrm flipH="1">
            <a:off x="7284378" y="2541211"/>
            <a:ext cx="2915563" cy="8800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>
            <a:off x="2393879" y="2541211"/>
            <a:ext cx="2516353" cy="9622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>
            <a:stCxn id="15" idx="7"/>
          </p:cNvCxnSpPr>
          <p:nvPr/>
        </p:nvCxnSpPr>
        <p:spPr>
          <a:xfrm flipV="1">
            <a:off x="4516960" y="4243503"/>
            <a:ext cx="737509" cy="7241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flipH="1" flipV="1">
            <a:off x="6816756" y="4430505"/>
            <a:ext cx="363218" cy="4789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>
            <a:stCxn id="19" idx="7"/>
          </p:cNvCxnSpPr>
          <p:nvPr/>
        </p:nvCxnSpPr>
        <p:spPr>
          <a:xfrm flipV="1">
            <a:off x="2619552" y="4069516"/>
            <a:ext cx="2528149" cy="7865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flipH="1">
            <a:off x="6139765" y="2736276"/>
            <a:ext cx="14455" cy="5555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0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Stöd och behandlingsgruppens två ben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442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1. LÄGRE FUNKTIONSFÖRMÅGA</a:t>
            </a:r>
          </a:p>
          <a:p>
            <a:pPr marL="0" indent="0">
              <a:buNone/>
            </a:pPr>
            <a:r>
              <a:rPr lang="sv-SE" b="1" dirty="0" smtClean="0"/>
              <a:t>Beroendeklienter med hög grad av psykisk ohälsa från 18 år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Hög grad av kringliggande problem utöver missbruket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Mer eller mindre motiverade till att arbeta specifikt med missbruket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Har många vård - och stödkontakter alt. skulle behöva ha det.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Majoriteten tillhör psykiatrins målgrupp</a:t>
            </a:r>
          </a:p>
          <a:p>
            <a:pPr>
              <a:buFont typeface="Courier New" panose="02070309020205020404" pitchFamily="49" charset="0"/>
              <a:buChar char="o"/>
            </a:pPr>
            <a:endParaRPr lang="sv-SE" dirty="0" smtClean="0"/>
          </a:p>
          <a:p>
            <a:pPr>
              <a:buFontTx/>
              <a:buChar char="-"/>
            </a:pPr>
            <a:endParaRPr lang="sv-SE" b="1" dirty="0" smtClean="0"/>
          </a:p>
          <a:p>
            <a:pPr>
              <a:buFontTx/>
              <a:buChar char="-"/>
            </a:pPr>
            <a:endParaRPr lang="sv-SE" b="1" dirty="0" smtClean="0"/>
          </a:p>
          <a:p>
            <a:pPr>
              <a:buFontTx/>
              <a:buChar char="-"/>
            </a:pPr>
            <a:endParaRPr lang="sv-SE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4585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2. HÖGRE FUNKTIONFÖRMÅGA</a:t>
            </a:r>
          </a:p>
          <a:p>
            <a:pPr marL="0" indent="0">
              <a:buNone/>
            </a:pPr>
            <a:r>
              <a:rPr lang="sv-SE" b="1" dirty="0" smtClean="0"/>
              <a:t>Klienter med mer renodlad våld/missbruksproblematik. Våld från 18 år, missbruk från 13 år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Viss grad av motivation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Viss förmåga att passa tider och klara av sina egna vårdkontakter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Förmåga att reflektera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Mindre grad av kringliggande problem. Har vanligtvis boende och försörjning ordnad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Majoriteten tillhör primärvården</a:t>
            </a:r>
          </a:p>
          <a:p>
            <a:pPr>
              <a:buFont typeface="Courier New" panose="02070309020205020404" pitchFamily="49" charset="0"/>
              <a:buChar char="o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41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Volymer inom den kommunala beroendevården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653220" y="3219487"/>
            <a:ext cx="8915399" cy="2278943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sv-SE" dirty="0" smtClean="0"/>
              <a:t>900 anmälningar och 450 ansökningar om missbruk och våld per år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Ca 250 ärenden avseende missbruk och ca 70 ärenden </a:t>
            </a:r>
            <a:r>
              <a:rPr lang="sv-SE" dirty="0" err="1" smtClean="0"/>
              <a:t>pga</a:t>
            </a:r>
            <a:r>
              <a:rPr lang="sv-SE" dirty="0" smtClean="0"/>
              <a:t> våld i nära relation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Ca 10 beslut om tvångsvård med stöd av LVM per år</a:t>
            </a:r>
          </a:p>
        </p:txBody>
      </p:sp>
    </p:spTree>
    <p:extLst>
      <p:ext uri="{BB962C8B-B14F-4D97-AF65-F5344CB8AC3E}">
        <p14:creationId xmlns:p14="http://schemas.microsoft.com/office/powerpoint/2010/main" val="3377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89212" y="1005840"/>
            <a:ext cx="8915399" cy="2119100"/>
          </a:xfrm>
        </p:spPr>
        <p:txBody>
          <a:bodyPr/>
          <a:lstStyle/>
          <a:p>
            <a:r>
              <a:rPr lang="sv-SE" dirty="0" smtClean="0"/>
              <a:t>Vändpunkten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89212" y="3124940"/>
            <a:ext cx="8915399" cy="2784970"/>
          </a:xfrm>
        </p:spPr>
        <p:txBody>
          <a:bodyPr/>
          <a:lstStyle/>
          <a:p>
            <a:r>
              <a:rPr lang="sv-SE" i="1" dirty="0" smtClean="0"/>
              <a:t>Erbjuder rådgivande </a:t>
            </a:r>
            <a:r>
              <a:rPr lang="sv-SE" i="1" dirty="0"/>
              <a:t>samtal </a:t>
            </a:r>
            <a:r>
              <a:rPr lang="sv-SE" i="1" dirty="0" smtClean="0"/>
              <a:t>(max fem samtal) för </a:t>
            </a:r>
            <a:r>
              <a:rPr lang="sv-SE" i="1" dirty="0"/>
              <a:t>person över 18 år och anhöriga utan </a:t>
            </a:r>
            <a:r>
              <a:rPr lang="sv-SE" i="1" dirty="0" smtClean="0"/>
              <a:t>beslut från socialkontoret/utredningsteamet. </a:t>
            </a:r>
            <a:endParaRPr lang="sv-SE" i="1" dirty="0"/>
          </a:p>
          <a:p>
            <a:r>
              <a:rPr lang="sv-SE" i="1" dirty="0" smtClean="0"/>
              <a:t>Erbjuder även längre KBT-baserad samtalsbehandlingar efter biståndsbeslut. Målgruppen är vuxna </a:t>
            </a:r>
            <a:r>
              <a:rPr lang="sv-SE" i="1" dirty="0"/>
              <a:t>och ungdomar från 13 år med missbruksproblematik. </a:t>
            </a:r>
            <a:endParaRPr lang="sv-SE" i="1" dirty="0" smtClean="0"/>
          </a:p>
          <a:p>
            <a:r>
              <a:rPr lang="sv-SE" i="1" dirty="0" smtClean="0"/>
              <a:t>Nås </a:t>
            </a:r>
            <a:r>
              <a:rPr lang="sv-SE" i="1" dirty="0"/>
              <a:t>på </a:t>
            </a:r>
            <a:r>
              <a:rPr lang="sv-SE" i="1" dirty="0" err="1"/>
              <a:t>tnr</a:t>
            </a:r>
            <a:r>
              <a:rPr lang="sv-SE" i="1" dirty="0"/>
              <a:t> </a:t>
            </a:r>
            <a:r>
              <a:rPr lang="sv-SE" i="1" dirty="0" smtClean="0"/>
              <a:t>: 0300-83 61 00 kommer inom kort se </a:t>
            </a:r>
            <a:r>
              <a:rPr lang="sv-SE" i="1" dirty="0" smtClean="0">
                <a:hlinkClick r:id="rId3"/>
              </a:rPr>
              <a:t>www.kungsbacka.se</a:t>
            </a:r>
            <a:r>
              <a:rPr lang="sv-SE" i="1" dirty="0" smtClean="0"/>
              <a:t> sökord missbruk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71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går det för våra klienter?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Ca 50-60% av Vändpunktens klienter når sitt mål när de avslutar sin kontakt. </a:t>
            </a:r>
          </a:p>
          <a:p>
            <a:r>
              <a:rPr lang="sv-SE" dirty="0" smtClean="0"/>
              <a:t>De som når sitt mål har kontakt med Vändpunkten mellan 6 månader upp till ett år.</a:t>
            </a:r>
          </a:p>
          <a:p>
            <a:r>
              <a:rPr lang="sv-SE" dirty="0" smtClean="0"/>
              <a:t>Av de som inte når sitt mål går ca 20-30% vidare till annan typ av behandling</a:t>
            </a:r>
          </a:p>
          <a:p>
            <a:r>
              <a:rPr lang="sv-SE" dirty="0" smtClean="0"/>
              <a:t>Resterande 20% når inte sitt mål och vill varken gå kvar eller gå vidaretill annan behandling (en del av dessa kommer tillbaka senare)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723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Utredningsteamet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89212" y="2443845"/>
            <a:ext cx="7114080" cy="3737499"/>
          </a:xfrm>
        </p:spPr>
        <p:txBody>
          <a:bodyPr/>
          <a:lstStyle/>
          <a:p>
            <a:r>
              <a:rPr lang="sv-SE" i="1" dirty="0" smtClean="0"/>
              <a:t>Nio stycken socialsekreterare och en arbetsledare som utreder</a:t>
            </a:r>
            <a:r>
              <a:rPr lang="sv-SE" i="1" dirty="0"/>
              <a:t>, beslutar, samordnar och följer upp behov av stöd, hjälp och behandling för </a:t>
            </a:r>
            <a:r>
              <a:rPr lang="sv-SE" i="1" dirty="0" smtClean="0"/>
              <a:t>personer med missbruk och personer som blivit utsatta eller utsätter för våld i nära relation över </a:t>
            </a:r>
            <a:r>
              <a:rPr lang="sv-SE" i="1" dirty="0"/>
              <a:t>20 år enligt </a:t>
            </a:r>
            <a:r>
              <a:rPr lang="sv-SE" i="1" dirty="0" err="1" smtClean="0"/>
              <a:t>SoL</a:t>
            </a:r>
            <a:r>
              <a:rPr lang="sv-SE" i="1" dirty="0" smtClean="0"/>
              <a:t> </a:t>
            </a:r>
            <a:r>
              <a:rPr lang="sv-SE" i="1" dirty="0"/>
              <a:t>och LVM</a:t>
            </a:r>
            <a:r>
              <a:rPr lang="sv-SE" i="1" dirty="0" smtClean="0"/>
              <a:t>. </a:t>
            </a:r>
          </a:p>
          <a:p>
            <a:r>
              <a:rPr lang="sv-SE" i="1" dirty="0" smtClean="0"/>
              <a:t>Två stycken mottagningssekreterare som tar emot och gör en första bedömning för alla nya. </a:t>
            </a:r>
          </a:p>
          <a:p>
            <a:r>
              <a:rPr lang="sv-SE" i="1" dirty="0" smtClean="0"/>
              <a:t>Nås lättast på mottagningstelefon mån-tors 9-15 fred 9-14 0300-8353 31. Ringer upp samma dag om meddelande lämnas.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6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Kungsbacka beroendeteam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89212" y="3107184"/>
            <a:ext cx="8915399" cy="2802726"/>
          </a:xfrm>
        </p:spPr>
        <p:txBody>
          <a:bodyPr/>
          <a:lstStyle/>
          <a:p>
            <a:r>
              <a:rPr lang="sv-SE" dirty="0" smtClean="0"/>
              <a:t>Ett operativt team bestående av medarbetare från den kommunala missbruksvården, den kommunala socialpsykiatrin, primärvården och psykiatrin. </a:t>
            </a:r>
          </a:p>
          <a:p>
            <a:r>
              <a:rPr lang="sv-SE" dirty="0" smtClean="0"/>
              <a:t>Syftet med teamet är att hitta vägar för bättre samverkan det vill säga hur vi kan kunna få till ett arbetssätt där vi arbetar tillsammans med våra patienter/klienter samtidigt. </a:t>
            </a:r>
          </a:p>
          <a:p>
            <a:r>
              <a:rPr lang="sv-SE" dirty="0" smtClean="0"/>
              <a:t>Primärvården saknas idag. Ni är varmt välkomna! </a:t>
            </a:r>
            <a:r>
              <a:rPr lang="sv-SE" dirty="0" smtClean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855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Gjutaren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89212" y="2221993"/>
            <a:ext cx="8915399" cy="3687918"/>
          </a:xfrm>
        </p:spPr>
        <p:txBody>
          <a:bodyPr>
            <a:normAutofit/>
          </a:bodyPr>
          <a:lstStyle/>
          <a:p>
            <a:r>
              <a:rPr lang="sv-SE" i="1" dirty="0" smtClean="0"/>
              <a:t>Erbjuder, efter beslut om bistånd, en </a:t>
            </a:r>
            <a:r>
              <a:rPr lang="sv-SE" i="1" dirty="0"/>
              <a:t>utvidgad återfallsprevention i grupp med eftervård samt individuellt psykosocialt </a:t>
            </a:r>
            <a:r>
              <a:rPr lang="sv-SE" i="1" dirty="0" smtClean="0"/>
              <a:t>stöd. </a:t>
            </a:r>
          </a:p>
          <a:p>
            <a:r>
              <a:rPr lang="sv-SE" i="1" dirty="0" smtClean="0"/>
              <a:t>Målgruppen </a:t>
            </a:r>
            <a:r>
              <a:rPr lang="sv-SE" i="1" dirty="0"/>
              <a:t>är vuxna personer med missbruksproblematik i kombination med psykisk </a:t>
            </a:r>
            <a:r>
              <a:rPr lang="sv-SE" i="1" dirty="0" smtClean="0"/>
              <a:t>ohälsa där ren samtalsbehandling bedöms som otillräcklig.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38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85CB1AB6A91643A99BC0E281CE6C04" ma:contentTypeVersion="1" ma:contentTypeDescription="Skapa ett nytt dokument." ma:contentTypeScope="" ma:versionID="1d8e50497fb892c3313b845cca02e36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b9d74627f3e516996a07efcf71a14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264612-1860-4D26-B33D-19F2833F3892}"/>
</file>

<file path=customXml/itemProps2.xml><?xml version="1.0" encoding="utf-8"?>
<ds:datastoreItem xmlns:ds="http://schemas.openxmlformats.org/officeDocument/2006/customXml" ds:itemID="{D82C8E0F-060B-4F98-AF80-BDB1DDD84C80}"/>
</file>

<file path=customXml/itemProps3.xml><?xml version="1.0" encoding="utf-8"?>
<ds:datastoreItem xmlns:ds="http://schemas.openxmlformats.org/officeDocument/2006/customXml" ds:itemID="{239AD2C3-CC4E-4B03-B5EB-D7521E7D65F4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4615</TotalTime>
  <Words>839</Words>
  <Application>Microsoft Office PowerPoint</Application>
  <PresentationFormat>Anpassad</PresentationFormat>
  <Paragraphs>86</Paragraphs>
  <Slides>12</Slides>
  <Notes>5</Notes>
  <HiddenSlides>4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Slinga</vt:lpstr>
      <vt:lpstr>Missbruksvården i Kungsbacka kommun  En organisation med ihärdig ambition att skapa en hållbar vårdkedja.  </vt:lpstr>
      <vt:lpstr>PowerPoint-presentation</vt:lpstr>
      <vt:lpstr>Stöd och behandlingsgruppens två ben</vt:lpstr>
      <vt:lpstr>Volymer inom den kommunala beroendevården</vt:lpstr>
      <vt:lpstr>Vändpunkten</vt:lpstr>
      <vt:lpstr>Hur går det för våra klienter?</vt:lpstr>
      <vt:lpstr>Utredningsteamet</vt:lpstr>
      <vt:lpstr>Kungsbacka beroendeteam</vt:lpstr>
      <vt:lpstr>Gjutaren</vt:lpstr>
      <vt:lpstr>Mobila teamet</vt:lpstr>
      <vt:lpstr>Familjefridsteamet </vt:lpstr>
      <vt:lpstr>Varför behöver vi varandra?</vt:lpstr>
    </vt:vector>
  </TitlesOfParts>
  <Company>Kungsbacka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Vuxenenheten – stöd och behandling</dc:title>
  <dc:creator>Frida Atterstam</dc:creator>
  <cp:lastModifiedBy>Larborn Katarina RK HÄLSO -OCH SJUKVÅRD</cp:lastModifiedBy>
  <cp:revision>48</cp:revision>
  <cp:lastPrinted>2016-01-29T07:49:59Z</cp:lastPrinted>
  <dcterms:created xsi:type="dcterms:W3CDTF">2015-11-16T09:12:12Z</dcterms:created>
  <dcterms:modified xsi:type="dcterms:W3CDTF">2017-03-30T09:37:40Z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0x010100CA85CB1AB6A91643A99BC0E281CE6C04</vt:lpwstr>
  </property>
</Properties>
</file>