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2" r:id="rId8"/>
    <p:sldId id="263" r:id="rId9"/>
    <p:sldId id="265" r:id="rId10"/>
  </p:sldIdLst>
  <p:sldSz cx="10693400" cy="756126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000"/>
    <a:srgbClr val="FDB813"/>
    <a:srgbClr val="C9D556"/>
    <a:srgbClr val="438011"/>
    <a:srgbClr val="004B93"/>
    <a:srgbClr val="6CA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70" autoAdjust="0"/>
  </p:normalViewPr>
  <p:slideViewPr>
    <p:cSldViewPr>
      <p:cViewPr varScale="1">
        <p:scale>
          <a:sx n="77" d="100"/>
          <a:sy n="77" d="100"/>
        </p:scale>
        <p:origin x="-972" y="-96"/>
      </p:cViewPr>
      <p:guideLst>
        <p:guide orient="horz" pos="881"/>
        <p:guide orient="horz" pos="1565"/>
        <p:guide pos="828"/>
        <p:guide pos="6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3888" y="5208588"/>
            <a:ext cx="7747000" cy="1033462"/>
          </a:xfrm>
        </p:spPr>
        <p:txBody>
          <a:bodyPr/>
          <a:lstStyle>
            <a:lvl1pPr algn="r">
              <a:defRPr sz="24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3888" y="6321425"/>
            <a:ext cx="7747000" cy="611188"/>
          </a:xfrm>
        </p:spPr>
        <p:txBody>
          <a:bodyPr/>
          <a:lstStyle>
            <a:lvl1pPr marL="0" indent="0" algn="r"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31750" name="Bildobjekt 3" descr="RegionHalland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1858963"/>
            <a:ext cx="83883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398588"/>
            <a:ext cx="8569325" cy="941883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450" y="2509838"/>
            <a:ext cx="8569325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4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398588"/>
            <a:ext cx="8569325" cy="101389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14450" y="2484487"/>
            <a:ext cx="4140000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58108" y="2484438"/>
            <a:ext cx="4140000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096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6850" y="1398588"/>
            <a:ext cx="7434263" cy="101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6850" y="2509838"/>
            <a:ext cx="7421563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1031" name="Bildobjekt 8" descr="RegionHalland_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327025"/>
            <a:ext cx="2193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3395" y="7092999"/>
            <a:ext cx="10699200" cy="4993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5" r:id="rId3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6220" y="5580831"/>
            <a:ext cx="8712968" cy="1033462"/>
          </a:xfrm>
          <a:noFill/>
          <a:ln/>
        </p:spPr>
        <p:txBody>
          <a:bodyPr/>
          <a:lstStyle/>
          <a:p>
            <a:r>
              <a:rPr lang="sv-SE" dirty="0"/>
              <a:t>Elektronisk hantering av högkostnadsskydd och frikort</a:t>
            </a:r>
            <a:r>
              <a:rPr lang="sv-SE" dirty="0">
                <a:solidFill>
                  <a:schemeClr val="tx1"/>
                </a:solidFill>
              </a:rPr>
              <a:t/>
            </a:r>
            <a:br>
              <a:rPr lang="sv-SE" dirty="0">
                <a:solidFill>
                  <a:schemeClr val="tx1"/>
                </a:solidFill>
              </a:rPr>
            </a:br>
            <a:endParaRPr lang="sv-SE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398588"/>
            <a:ext cx="8569325" cy="1373931"/>
          </a:xfrm>
        </p:spPr>
        <p:txBody>
          <a:bodyPr/>
          <a:lstStyle/>
          <a:p>
            <a:r>
              <a:rPr lang="sv-SE" dirty="0" smtClean="0"/>
              <a:t>Ny </a:t>
            </a:r>
            <a:r>
              <a:rPr lang="sv-SE" dirty="0"/>
              <a:t>hantering av högkostnadsskydd och </a:t>
            </a:r>
            <a:r>
              <a:rPr lang="sv-SE" dirty="0" smtClean="0"/>
              <a:t>frikort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2844527"/>
            <a:ext cx="8569325" cy="4248472"/>
          </a:xfrm>
          <a:noFill/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Under 2016 inför Region Halland en tjänst för elektronisk hantering av </a:t>
            </a:r>
            <a:r>
              <a:rPr lang="sv-SE" sz="2000" dirty="0" smtClean="0"/>
              <a:t>högkostnadsskydd och frikort </a:t>
            </a:r>
            <a:r>
              <a:rPr lang="sv-SE" sz="2000" dirty="0"/>
              <a:t>i syfte att underlätta för patienterna </a:t>
            </a:r>
            <a:r>
              <a:rPr lang="sv-SE" sz="2000" dirty="0" smtClean="0"/>
              <a:t>och </a:t>
            </a:r>
            <a:r>
              <a:rPr lang="sv-SE" sz="2000" dirty="0"/>
              <a:t>effektivisera </a:t>
            </a:r>
            <a:r>
              <a:rPr lang="sv-SE" sz="2000" dirty="0" smtClean="0"/>
              <a:t>administrationen.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Inom </a:t>
            </a:r>
            <a:r>
              <a:rPr lang="sv-SE" sz="2000" dirty="0"/>
              <a:t>några år kommer alla landsting och regioner att hantera sina uppgifter om högkostnadsskydd och frikort elektroniskt och uppgifterna blir </a:t>
            </a:r>
            <a:r>
              <a:rPr lang="sv-SE" sz="2000" dirty="0" smtClean="0"/>
              <a:t>då tillgängliga </a:t>
            </a:r>
            <a:r>
              <a:rPr lang="sv-SE" sz="2000" dirty="0"/>
              <a:t>i hela </a:t>
            </a:r>
            <a:r>
              <a:rPr lang="sv-SE" sz="2000" dirty="0" smtClean="0"/>
              <a:t>landet.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6260" y="1116335"/>
            <a:ext cx="8353301" cy="1013891"/>
          </a:xfrm>
        </p:spPr>
        <p:txBody>
          <a:bodyPr/>
          <a:lstStyle/>
          <a:p>
            <a:r>
              <a:rPr lang="sv-SE" dirty="0" smtClean="0"/>
              <a:t>Frikortshantering idag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58268" y="2484487"/>
            <a:ext cx="8424936" cy="3525837"/>
          </a:xfrm>
        </p:spPr>
        <p:txBody>
          <a:bodyPr/>
          <a:lstStyle/>
          <a:p>
            <a:r>
              <a:rPr lang="sv-SE" sz="2000" dirty="0"/>
              <a:t>Patienten måste själv bevaka sin rätt till frikort genom att spara kvitton. </a:t>
            </a:r>
          </a:p>
          <a:p>
            <a:r>
              <a:rPr lang="sv-SE" sz="2000" dirty="0" smtClean="0"/>
              <a:t>Mycket </a:t>
            </a:r>
            <a:r>
              <a:rPr lang="sv-SE" sz="2000" dirty="0"/>
              <a:t>manuellt, tidskrävande </a:t>
            </a:r>
            <a:r>
              <a:rPr lang="sv-SE" sz="2000" dirty="0" smtClean="0"/>
              <a:t>arbete för kassapersonalen. </a:t>
            </a:r>
            <a:r>
              <a:rPr lang="sv-SE" sz="2000" dirty="0"/>
              <a:t>På patientens begäran ska personalen räkna ut om gränsen för frikort är uppnådd </a:t>
            </a:r>
            <a:r>
              <a:rPr lang="sv-SE" sz="2000" dirty="0" smtClean="0"/>
              <a:t>(eller </a:t>
            </a:r>
            <a:r>
              <a:rPr lang="sv-SE" sz="2000" dirty="0"/>
              <a:t>hur mycket som är </a:t>
            </a:r>
            <a:r>
              <a:rPr lang="sv-SE" sz="2000" dirty="0" smtClean="0"/>
              <a:t>kvar) för </a:t>
            </a:r>
            <a:r>
              <a:rPr lang="sv-SE" sz="2000" dirty="0"/>
              <a:t>att därefter fylla i och plasta in frikort. </a:t>
            </a:r>
            <a:endParaRPr lang="sv-SE" sz="2000" dirty="0" smtClean="0"/>
          </a:p>
          <a:p>
            <a:r>
              <a:rPr lang="sv-SE" sz="2000" dirty="0" smtClean="0"/>
              <a:t>Om </a:t>
            </a:r>
            <a:r>
              <a:rPr lang="sv-SE" sz="2000" dirty="0"/>
              <a:t>det visar sig att patienten betalat mer än 1 100 </a:t>
            </a:r>
            <a:r>
              <a:rPr lang="sv-SE" sz="2000" dirty="0" smtClean="0"/>
              <a:t>kr blir det ytterligare administration </a:t>
            </a:r>
            <a:r>
              <a:rPr lang="sv-SE" sz="2000" dirty="0"/>
              <a:t>i form av återbetalning </a:t>
            </a:r>
          </a:p>
          <a:p>
            <a:pPr marL="0" indent="0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70236" y="972319"/>
            <a:ext cx="8353301" cy="941883"/>
          </a:xfrm>
        </p:spPr>
        <p:txBody>
          <a:bodyPr/>
          <a:lstStyle/>
          <a:p>
            <a:r>
              <a:rPr lang="sv-SE" dirty="0" smtClean="0"/>
              <a:t>Frikortshantering från maj/juni 2016</a:t>
            </a:r>
            <a:endParaRPr lang="sv-SE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98228" y="2052439"/>
            <a:ext cx="8784976" cy="3024335"/>
          </a:xfrm>
        </p:spPr>
        <p:txBody>
          <a:bodyPr/>
          <a:lstStyle/>
          <a:p>
            <a:r>
              <a:rPr lang="sv-SE" sz="2000" dirty="0"/>
              <a:t>Patienten </a:t>
            </a:r>
            <a:r>
              <a:rPr lang="sv-SE" sz="2000" dirty="0" smtClean="0"/>
              <a:t>behöver inte </a:t>
            </a:r>
            <a:r>
              <a:rPr lang="sv-SE" sz="2000" dirty="0"/>
              <a:t>själv bevaka sin rätt till frikort genom att spara kvitton. </a:t>
            </a:r>
            <a:endParaRPr lang="sv-SE" sz="2000" dirty="0" smtClean="0"/>
          </a:p>
          <a:p>
            <a:r>
              <a:rPr lang="sv-SE" sz="2000" dirty="0" smtClean="0"/>
              <a:t>VAS integreras </a:t>
            </a:r>
            <a:r>
              <a:rPr lang="sv-SE" sz="2000" dirty="0"/>
              <a:t>med det externa </a:t>
            </a:r>
            <a:r>
              <a:rPr lang="sv-SE" sz="2000" dirty="0" smtClean="0"/>
              <a:t>systemet </a:t>
            </a:r>
            <a:r>
              <a:rPr lang="sv-SE" sz="2000" i="1" dirty="0" err="1"/>
              <a:t>eFrikort</a:t>
            </a:r>
            <a:r>
              <a:rPr lang="sv-SE" sz="2000" i="1" dirty="0"/>
              <a:t>, </a:t>
            </a:r>
            <a:r>
              <a:rPr lang="sv-SE" sz="2000" dirty="0"/>
              <a:t>vilket gör att frikortshanteringen automatiseras. Detta kommer att göra arbetet enklare, spara tid och minska risken för fel.  </a:t>
            </a:r>
          </a:p>
          <a:p>
            <a:r>
              <a:rPr lang="sv-SE" sz="2000" dirty="0"/>
              <a:t>Systemet hanteras via  webbgränssnitt för vårdgivare som saknar VAS </a:t>
            </a:r>
          </a:p>
          <a:p>
            <a:r>
              <a:rPr lang="sv-SE" sz="2000" dirty="0" smtClean="0"/>
              <a:t>Vid 1 100 kr skickas frikort till patientens folkbokföringsadress</a:t>
            </a:r>
          </a:p>
          <a:p>
            <a:endParaRPr lang="sv-SE" sz="2000" dirty="0" smtClean="0"/>
          </a:p>
          <a:p>
            <a:r>
              <a:rPr lang="sv-SE" sz="2000" dirty="0" smtClean="0"/>
              <a:t>Planering pågår för att patienten ska kunna </a:t>
            </a:r>
            <a:r>
              <a:rPr lang="sv-SE" sz="2000" dirty="0"/>
              <a:t>se </a:t>
            </a:r>
            <a:r>
              <a:rPr lang="sv-SE" sz="2000" dirty="0" smtClean="0"/>
              <a:t>att besöken </a:t>
            </a:r>
            <a:r>
              <a:rPr lang="sv-SE" sz="2000" dirty="0"/>
              <a:t>registrerats och hur långt </a:t>
            </a:r>
            <a:r>
              <a:rPr lang="sv-SE" sz="2000" dirty="0" smtClean="0"/>
              <a:t>det är kvar </a:t>
            </a:r>
            <a:r>
              <a:rPr lang="sv-SE" sz="2000" dirty="0"/>
              <a:t>till </a:t>
            </a:r>
            <a:r>
              <a:rPr lang="sv-SE" sz="2000" dirty="0" smtClean="0"/>
              <a:t>frikort </a:t>
            </a:r>
            <a:r>
              <a:rPr lang="sv-SE" sz="2000" dirty="0"/>
              <a:t>i 1177 Vårdguidens </a:t>
            </a:r>
            <a:r>
              <a:rPr lang="sv-SE" sz="2000" dirty="0" smtClean="0"/>
              <a:t>e-tjänster</a:t>
            </a:r>
            <a:endParaRPr lang="sv-SE" sz="2000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1745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70236" y="972319"/>
            <a:ext cx="8353301" cy="941883"/>
          </a:xfrm>
        </p:spPr>
        <p:txBody>
          <a:bodyPr/>
          <a:lstStyle/>
          <a:p>
            <a:r>
              <a:rPr lang="sv-SE" dirty="0" smtClean="0"/>
              <a:t>Fördelar</a:t>
            </a:r>
            <a:endParaRPr lang="sv-SE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170236" y="1908423"/>
            <a:ext cx="8712968" cy="3888432"/>
          </a:xfrm>
        </p:spPr>
        <p:txBody>
          <a:bodyPr/>
          <a:lstStyle/>
          <a:p>
            <a:r>
              <a:rPr lang="sv-SE" sz="2000" dirty="0"/>
              <a:t>R</a:t>
            </a:r>
            <a:r>
              <a:rPr lang="sv-SE" sz="2000" dirty="0" smtClean="0"/>
              <a:t>ättvist för alla patienter – alla som har rätt till frikort får det oavsett om de känner till regelverket eller inte</a:t>
            </a:r>
          </a:p>
          <a:p>
            <a:r>
              <a:rPr lang="sv-SE" sz="2000" dirty="0" smtClean="0"/>
              <a:t>Frikortsperioden blir alltid korrekt</a:t>
            </a:r>
          </a:p>
          <a:p>
            <a:r>
              <a:rPr lang="sv-SE" sz="2000" dirty="0" smtClean="0"/>
              <a:t>Patienter som vårdas inom Region Halland slipper samla kvitton och visa upp frikort</a:t>
            </a:r>
          </a:p>
          <a:p>
            <a:r>
              <a:rPr lang="sv-SE" sz="2000" dirty="0" smtClean="0"/>
              <a:t>Personalen i kassan behöver inte räkna, fylla i och plasta in</a:t>
            </a:r>
          </a:p>
          <a:p>
            <a:r>
              <a:rPr lang="sv-SE" sz="2000" dirty="0" smtClean="0"/>
              <a:t>Risken att någon betalar för mycket minskar avsevärt, vilket ger färre återbetalningar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9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188344"/>
            <a:ext cx="8569325" cy="1152128"/>
          </a:xfrm>
        </p:spPr>
        <p:txBody>
          <a:bodyPr/>
          <a:lstStyle/>
          <a:p>
            <a:r>
              <a:rPr lang="sv-SE" dirty="0" smtClean="0"/>
              <a:t>Undantag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450" y="2268464"/>
            <a:ext cx="8569325" cy="3767212"/>
          </a:xfrm>
        </p:spPr>
        <p:txBody>
          <a:bodyPr/>
          <a:lstStyle/>
          <a:p>
            <a:r>
              <a:rPr lang="sv-SE" sz="2000" dirty="0" smtClean="0"/>
              <a:t>När patienter </a:t>
            </a:r>
            <a:r>
              <a:rPr lang="sv-SE" sz="2000" dirty="0"/>
              <a:t>söker öppen sjukvård utanför Hallands gränser måste </a:t>
            </a:r>
            <a:r>
              <a:rPr lang="sv-SE" sz="2000" dirty="0" smtClean="0"/>
              <a:t>de </a:t>
            </a:r>
            <a:r>
              <a:rPr lang="sv-SE" sz="2000" dirty="0"/>
              <a:t>fortfarande spara kvittot så att kostnaden kan föras in i systemet i </a:t>
            </a:r>
            <a:r>
              <a:rPr lang="sv-SE" sz="2000" dirty="0" smtClean="0"/>
              <a:t>efterhand</a:t>
            </a:r>
          </a:p>
          <a:p>
            <a:r>
              <a:rPr lang="sv-SE" sz="2000" dirty="0" smtClean="0"/>
              <a:t>Vårdgivare </a:t>
            </a:r>
            <a:r>
              <a:rPr lang="sv-SE" sz="2000" dirty="0"/>
              <a:t>som inte använder </a:t>
            </a:r>
            <a:r>
              <a:rPr lang="sv-SE" sz="2000" dirty="0" smtClean="0"/>
              <a:t>Region </a:t>
            </a:r>
            <a:r>
              <a:rPr lang="sv-SE" sz="2000" dirty="0"/>
              <a:t>Hallands </a:t>
            </a:r>
            <a:r>
              <a:rPr lang="sv-SE" sz="2000" dirty="0" smtClean="0"/>
              <a:t>tjänst för elektronisk </a:t>
            </a:r>
            <a:r>
              <a:rPr lang="sv-SE" sz="2000" dirty="0"/>
              <a:t>hantering av </a:t>
            </a:r>
            <a:r>
              <a:rPr lang="sv-SE" sz="2000" dirty="0" smtClean="0"/>
              <a:t>högkostnadsskydd och frikort </a:t>
            </a:r>
            <a:r>
              <a:rPr lang="sv-SE" sz="2000" dirty="0"/>
              <a:t>måste informera sina patienter om att spara kvittot, så att kostnaden kan föras in i systemet i </a:t>
            </a:r>
            <a:r>
              <a:rPr lang="sv-SE" sz="2000" dirty="0" smtClean="0"/>
              <a:t>efterhand </a:t>
            </a:r>
          </a:p>
          <a:p>
            <a:r>
              <a:rPr lang="sv-SE" sz="2000" dirty="0" smtClean="0"/>
              <a:t>Patient </a:t>
            </a:r>
            <a:r>
              <a:rPr lang="sv-SE" sz="2000" dirty="0"/>
              <a:t>med sekretessmarkering </a:t>
            </a:r>
            <a:r>
              <a:rPr lang="sv-SE" sz="2000" dirty="0" smtClean="0"/>
              <a:t>måste </a:t>
            </a:r>
            <a:r>
              <a:rPr lang="sv-SE" sz="2000" dirty="0"/>
              <a:t>även fortsättningsvis få manuella </a:t>
            </a:r>
            <a:r>
              <a:rPr lang="sv-SE" sz="2000" dirty="0" smtClean="0"/>
              <a:t>frikort</a:t>
            </a: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891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Region_Halland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2D5"/>
      </a:accent1>
      <a:accent2>
        <a:srgbClr val="004B93"/>
      </a:accent2>
      <a:accent3>
        <a:srgbClr val="FFFFFF"/>
      </a:accent3>
      <a:accent4>
        <a:srgbClr val="000000"/>
      </a:accent4>
      <a:accent5>
        <a:srgbClr val="BACEE7"/>
      </a:accent5>
      <a:accent6>
        <a:srgbClr val="004385"/>
      </a:accent6>
      <a:hlink>
        <a:srgbClr val="438011"/>
      </a:hlink>
      <a:folHlink>
        <a:srgbClr val="C9D556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A2D5"/>
        </a:accent1>
        <a:accent2>
          <a:srgbClr val="004B93"/>
        </a:accent2>
        <a:accent3>
          <a:srgbClr val="FFFFFF"/>
        </a:accent3>
        <a:accent4>
          <a:srgbClr val="000000"/>
        </a:accent4>
        <a:accent5>
          <a:srgbClr val="BACEE7"/>
        </a:accent5>
        <a:accent6>
          <a:srgbClr val="004385"/>
        </a:accent6>
        <a:hlink>
          <a:srgbClr val="438011"/>
        </a:hlink>
        <a:folHlink>
          <a:srgbClr val="C9D5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6CA2D5"/>
    </a:accent1>
    <a:accent2>
      <a:srgbClr val="004B93"/>
    </a:accent2>
    <a:accent3>
      <a:srgbClr val="FFFFFF"/>
    </a:accent3>
    <a:accent4>
      <a:srgbClr val="000000"/>
    </a:accent4>
    <a:accent5>
      <a:srgbClr val="BACEE7"/>
    </a:accent5>
    <a:accent6>
      <a:srgbClr val="004385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606223E6ABA34FB0EED6DB08E2BCDA" ma:contentTypeVersion="1" ma:contentTypeDescription="Skapa ett nytt dokument." ma:contentTypeScope="" ma:versionID="2fe3eb61cd8ec07d3138f5fb08da0e2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b9d74627f3e516996a07efcf71a14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D2D8B-DA40-462A-88D9-D0E481643582}"/>
</file>

<file path=customXml/itemProps2.xml><?xml version="1.0" encoding="utf-8"?>
<ds:datastoreItem xmlns:ds="http://schemas.openxmlformats.org/officeDocument/2006/customXml" ds:itemID="{691F1525-4C4E-4865-A08B-F1487FC4B897}"/>
</file>

<file path=customXml/itemProps3.xml><?xml version="1.0" encoding="utf-8"?>
<ds:datastoreItem xmlns:ds="http://schemas.openxmlformats.org/officeDocument/2006/customXml" ds:itemID="{4A956981-3639-4454-99C4-AE34146DC23F}"/>
</file>

<file path=docProps/app.xml><?xml version="1.0" encoding="utf-8"?>
<Properties xmlns="http://schemas.openxmlformats.org/officeDocument/2006/extended-properties" xmlns:vt="http://schemas.openxmlformats.org/officeDocument/2006/docPropsVTypes">
  <Template>Mall_Region_Halland</Template>
  <TotalTime>423</TotalTime>
  <Words>293</Words>
  <Application>Microsoft Office PowerPoint</Application>
  <PresentationFormat>Anpassad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Mall_Region_Halland</vt:lpstr>
      <vt:lpstr>Elektronisk hantering av högkostnadsskydd och frikort </vt:lpstr>
      <vt:lpstr>Ny hantering av högkostnadsskydd och frikort </vt:lpstr>
      <vt:lpstr>Frikortshantering idag</vt:lpstr>
      <vt:lpstr>Frikortshantering från maj/juni 2016</vt:lpstr>
      <vt:lpstr>Fördelar</vt:lpstr>
      <vt:lpstr>Undantag</vt:lpstr>
    </vt:vector>
  </TitlesOfParts>
  <Company>Landstinget Halland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Elektronisk hantering av högkostnadsskydd och frikort Här skriver du ditt namn, Titel och ev. Förvaltning</dc:title>
  <dc:creator>Lidman Katarina RK STAB</dc:creator>
  <cp:lastModifiedBy>Lidman Katarina RK STAB</cp:lastModifiedBy>
  <cp:revision>11</cp:revision>
  <cp:lastPrinted>2011-03-31T13:51:30Z</cp:lastPrinted>
  <dcterms:created xsi:type="dcterms:W3CDTF">2016-01-22T07:09:53Z</dcterms:created>
  <dcterms:modified xsi:type="dcterms:W3CDTF">2016-02-08T10:10:50Z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0x01010035606223E6ABA34FB0EED6DB08E2BCDA</vt:lpwstr>
  </property>
</Properties>
</file>