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9" r:id="rId7"/>
    <p:sldId id="292" r:id="rId8"/>
    <p:sldId id="294" r:id="rId9"/>
    <p:sldId id="300" r:id="rId10"/>
    <p:sldId id="293" r:id="rId11"/>
    <p:sldId id="297" r:id="rId12"/>
    <p:sldId id="289" r:id="rId13"/>
    <p:sldId id="290" r:id="rId14"/>
    <p:sldId id="291" r:id="rId15"/>
    <p:sldId id="295" r:id="rId16"/>
    <p:sldId id="296" r:id="rId17"/>
    <p:sldId id="299" r:id="rId18"/>
  </p:sldIdLst>
  <p:sldSz cx="10693400" cy="756126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9FDF29C6-6FEC-49D1-953F-77C0D1FBAFA3}">
          <p14:sldIdLst>
            <p14:sldId id="256"/>
            <p14:sldId id="257"/>
            <p14:sldId id="279"/>
            <p14:sldId id="292"/>
            <p14:sldId id="294"/>
            <p14:sldId id="300"/>
            <p14:sldId id="293"/>
            <p14:sldId id="297"/>
            <p14:sldId id="289"/>
            <p14:sldId id="290"/>
            <p14:sldId id="291"/>
            <p14:sldId id="295"/>
            <p14:sldId id="296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81">
          <p15:clr>
            <a:srgbClr val="A4A3A4"/>
          </p15:clr>
        </p15:guide>
        <p15:guide id="2" pos="3368">
          <p15:clr>
            <a:srgbClr val="A4A3A4"/>
          </p15:clr>
        </p15:guide>
        <p15:guide id="3" pos="60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93"/>
    <a:srgbClr val="6CA2D5"/>
    <a:srgbClr val="C9D556"/>
    <a:srgbClr val="910000"/>
    <a:srgbClr val="FDB813"/>
    <a:srgbClr val="438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231" autoAdjust="0"/>
  </p:normalViewPr>
  <p:slideViewPr>
    <p:cSldViewPr>
      <p:cViewPr>
        <p:scale>
          <a:sx n="70" d="100"/>
          <a:sy n="70" d="100"/>
        </p:scale>
        <p:origin x="4550" y="874"/>
      </p:cViewPr>
      <p:guideLst>
        <p:guide orient="horz" pos="881"/>
        <p:guide pos="3368"/>
        <p:guide pos="6073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68BC4-4610-4CD6-A135-84D15D9ED4A8}" type="datetimeFigureOut">
              <a:rPr lang="sv-SE" smtClean="0"/>
              <a:t>2018-12-10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90AF5-8F7A-495C-ABC4-DDC9593CF0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39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C18C8-F506-4B32-BD7A-493B2A48EABC}" type="datetimeFigureOut">
              <a:rPr lang="sv-SE" smtClean="0"/>
              <a:t>2018-12-10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80F1-54D3-4DF0-8237-26388C795E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36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865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Fredrik</a:t>
            </a:r>
          </a:p>
          <a:p>
            <a:endParaRPr lang="sv-S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Förre resenärer: Förbättrad kvalité och komfort för resenärer med medicinskt skäl att åka sjukresetaxi. </a:t>
            </a:r>
          </a:p>
          <a:p>
            <a:endParaRPr lang="sv-S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smtClean="0"/>
              <a:t>Service:</a:t>
            </a:r>
            <a:r>
              <a:rPr lang="sv-SE" sz="1200" baseline="0" dirty="0" smtClean="0"/>
              <a:t> </a:t>
            </a:r>
            <a:r>
              <a:rPr lang="sv-SE" sz="1200" dirty="0" smtClean="0"/>
              <a:t>Tydligare definierat vilken typ av service som är möjlig i anslutning till resan.</a:t>
            </a:r>
          </a:p>
          <a:p>
            <a:endParaRPr lang="sv-S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Väntetid: </a:t>
            </a:r>
            <a:r>
              <a:rPr lang="sv-SE" sz="1200" dirty="0" smtClean="0"/>
              <a:t>Samma väntetid för alla typer av sjukresor med taxi ger bättre planeringsförutsättningar till samåkning.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Fredrik/Anette</a:t>
            </a:r>
          </a:p>
          <a:p>
            <a:r>
              <a:rPr lang="sv-SE" dirty="0" smtClean="0"/>
              <a:t>Vilka får utfärda</a:t>
            </a:r>
          </a:p>
          <a:p>
            <a:r>
              <a:rPr lang="sv-SE" dirty="0" smtClean="0"/>
              <a:t>Du står för ditt</a:t>
            </a:r>
            <a:r>
              <a:rPr lang="sv-SE" baseline="0" dirty="0" smtClean="0"/>
              <a:t> intyg, ex. resa för återbesök vid nämnt datum eller kort tidsbegränsad period</a:t>
            </a:r>
          </a:p>
          <a:p>
            <a:r>
              <a:rPr lang="sv-SE" baseline="0" dirty="0" smtClean="0"/>
              <a:t>Dialog på respektive avdelning så ni gör lika</a:t>
            </a:r>
          </a:p>
          <a:p>
            <a:r>
              <a:rPr lang="sv-SE" baseline="0" dirty="0" smtClean="0"/>
              <a:t>När skall ditt intyg utfärdas….hur reser dom annars….</a:t>
            </a:r>
          </a:p>
          <a:p>
            <a:endParaRPr lang="sv-SE" baseline="0" dirty="0" smtClean="0"/>
          </a:p>
          <a:p>
            <a:r>
              <a:rPr lang="sv-SE" baseline="0" dirty="0" smtClean="0"/>
              <a:t>85-åringen:</a:t>
            </a:r>
          </a:p>
          <a:p>
            <a:r>
              <a:rPr lang="sv-SE" baseline="0" dirty="0" smtClean="0"/>
              <a:t>Vi kommer inte begära in intyg för resor inom Halland endast i de fall då särskilda behov behövs såsom ensamåkare, rullstol mm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Anette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Fredrik</a:t>
            </a:r>
          </a:p>
          <a:p>
            <a:endParaRPr lang="sv-SE" dirty="0" smtClean="0"/>
          </a:p>
          <a:p>
            <a:r>
              <a:rPr lang="sv-SE" dirty="0" smtClean="0"/>
              <a:t>1177.se</a:t>
            </a:r>
            <a:r>
              <a:rPr lang="sv-SE" baseline="0" dirty="0" smtClean="0"/>
              <a:t> har fokus på patientinformation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Ny broschyr kommer under hösten 2014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Har ni några frågor?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78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Tomas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873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Tomas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Anette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Begreppen: sjukresa, sjukresebuss, sjukresetaxi, sjukreselinje… mm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 resor med 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kollektivtrafik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egen bil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utgår en reseersättning men du får alltid stå för en del av resan själv (egenavgift). 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du har medicinska skäl till ett annat färdsätt så erbjuds du att åka med Regionens sjukresefordon. Ett intyg behövs från vården och bokningen ska ske via beställningscentralen för sjukresor,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Resambokningen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tfn 0771-91 00 90. Resan är gratis. 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sträckan du ska åka inte trafikeras av Regionens sjukresefordon kan du erbjudas sjukresetaxi och även här krävs ett intyg från vården.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Medabetare/Fredrik</a:t>
            </a:r>
          </a:p>
          <a:p>
            <a:r>
              <a:rPr lang="sv-SE" dirty="0" smtClean="0"/>
              <a:t>Vårt förstahandsval</a:t>
            </a:r>
          </a:p>
          <a:p>
            <a:r>
              <a:rPr lang="sv-SE" dirty="0" smtClean="0"/>
              <a:t>Kör mellan Lund och</a:t>
            </a:r>
            <a:r>
              <a:rPr lang="sv-SE" baseline="0" dirty="0" smtClean="0"/>
              <a:t> Sahlgrenska</a:t>
            </a:r>
            <a:endParaRPr lang="sv-SE" dirty="0" smtClean="0"/>
          </a:p>
          <a:p>
            <a:r>
              <a:rPr lang="sv-SE" dirty="0" smtClean="0"/>
              <a:t>Vården oftast de som säger att patienten INTE</a:t>
            </a:r>
            <a:r>
              <a:rPr lang="sv-SE" baseline="0" dirty="0" smtClean="0"/>
              <a:t> kan åka med Regionens sjukresefordon</a:t>
            </a:r>
          </a:p>
          <a:p>
            <a:endParaRPr lang="sv-SE" baseline="0" dirty="0" smtClean="0"/>
          </a:p>
          <a:p>
            <a:r>
              <a:rPr lang="sv-SE" baseline="0" dirty="0" smtClean="0"/>
              <a:t>Regionens sjukresefordon:</a:t>
            </a:r>
          </a:p>
          <a:p>
            <a:r>
              <a:rPr lang="sv-SE" baseline="0" dirty="0" smtClean="0"/>
              <a:t>Gratis, marginell omväg. Utbildad personal och fordonen utrustade med hjärtstartare och syrgas.</a:t>
            </a:r>
          </a:p>
          <a:p>
            <a:endParaRPr lang="sv-SE" baseline="0" dirty="0" smtClean="0"/>
          </a:p>
          <a:p>
            <a:r>
              <a:rPr lang="sv-SE" baseline="0" dirty="0" smtClean="0"/>
              <a:t>Åldersgränsen är 6 år</a:t>
            </a:r>
          </a:p>
          <a:p>
            <a:endParaRPr lang="sv-SE" baseline="0" dirty="0" smtClean="0"/>
          </a:p>
          <a:p>
            <a:r>
              <a:rPr lang="sv-SE" baseline="0" dirty="0" smtClean="0"/>
              <a:t>Sjukresa med taxi:</a:t>
            </a:r>
          </a:p>
          <a:p>
            <a:r>
              <a:rPr lang="sv-SE" baseline="0" dirty="0" smtClean="0"/>
              <a:t>80kr, omvägstid på 75% av restiden, dvs 1h kan ge en resa på 1h 45min.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01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Anette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Lathund – Vad tycker ni om detta? Vore det bra, SYNPUNKTER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FAX enbart enligt lathund, akuta resor, INTE annars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Webbaserade intyg på gång…..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Beställningstelefon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Tomas</a:t>
            </a:r>
          </a:p>
          <a:p>
            <a:endParaRPr lang="sv-SE" dirty="0" smtClean="0"/>
          </a:p>
          <a:p>
            <a:r>
              <a:rPr lang="sv-SE" dirty="0" smtClean="0"/>
              <a:t>Kungsbackaområdet</a:t>
            </a:r>
          </a:p>
          <a:p>
            <a:r>
              <a:rPr lang="sv-SE" dirty="0" smtClean="0"/>
              <a:t>Utgångspunkten är att det inte skall spela någon roll var patienten befinner</a:t>
            </a:r>
            <a:r>
              <a:rPr lang="sv-SE" baseline="0" dirty="0" smtClean="0"/>
              <a:t> sig utan att vården skall bevaras genomföras i Region Halland.</a:t>
            </a:r>
          </a:p>
          <a:p>
            <a:r>
              <a:rPr lang="sv-SE" dirty="0" smtClean="0"/>
              <a:t>Samma regler för alla hallänningar</a:t>
            </a:r>
            <a:r>
              <a:rPr lang="sv-SE" baseline="0" dirty="0" smtClean="0"/>
              <a:t> oavsett var patienten  befinner sig.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54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Tomas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Vid</a:t>
            </a:r>
            <a:r>
              <a:rPr lang="sv-SE" baseline="0" dirty="0" smtClean="0"/>
              <a:t> återbesök hos ex. handkirurgen ses detta som högspecialiserad vård om uppföljningen inte kan göras på specialistvården i Halland. Därför får specialistvården utfärda beslut om högspecialiserad vård.</a:t>
            </a:r>
          </a:p>
          <a:p>
            <a:r>
              <a:rPr lang="sv-SE" baseline="0" dirty="0" smtClean="0"/>
              <a:t>I undantagsfall om patienten finner sig oskäligt drabbad får vederbörande höra av sig enligt rutin till sjukresor.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80F1-54D3-4DF0-8237-26388C795E1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56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5208588"/>
            <a:ext cx="7747000" cy="1033462"/>
          </a:xfrm>
        </p:spPr>
        <p:txBody>
          <a:bodyPr/>
          <a:lstStyle>
            <a:lvl1pPr algn="r">
              <a:defRPr sz="20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21425"/>
            <a:ext cx="7747000" cy="611188"/>
          </a:xfrm>
        </p:spPr>
        <p:txBody>
          <a:bodyPr/>
          <a:lstStyle>
            <a:lvl1pPr marL="0" indent="0" algn="r">
              <a:defRPr sz="20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31750" name="Bildobjekt 3" descr="RegionHalland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58963"/>
            <a:ext cx="838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6850" y="1398588"/>
            <a:ext cx="7434263" cy="94188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4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736850" y="2509838"/>
            <a:ext cx="3633788" cy="35258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23038" y="2509838"/>
            <a:ext cx="3635375" cy="35258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9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92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49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0000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77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313738" y="1398588"/>
            <a:ext cx="1857375" cy="46370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736850" y="1398588"/>
            <a:ext cx="5424488" cy="46370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741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850" y="1398588"/>
            <a:ext cx="7434263" cy="10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850" y="2509838"/>
            <a:ext cx="74215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pic>
        <p:nvPicPr>
          <p:cNvPr id="1031" name="Bildobjekt 8" descr="RegionHalland_rgb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27025"/>
            <a:ext cx="2193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>
          <a:xfrm>
            <a:off x="-3395" y="7092999"/>
            <a:ext cx="10699200" cy="499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1" r:id="rId7"/>
    <p:sldLayoutId id="2147483662" r:id="rId8"/>
  </p:sldLayoutIdLst>
  <p:hf sldNum="0" hdr="0" dt="0"/>
  <p:txStyles>
    <p:titleStyle>
      <a:lvl1pPr algn="l" defTabSz="1042988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825625" indent="-260350" algn="l" defTabSz="1042988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346325" indent="-260350" algn="l" defTabSz="1042988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a.clarelid@regionhalland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ardgivare.regionhalland.se/patientadministration/sjukres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redrik.Dahlberg@regionhalland.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mailto:Lisa.falkeby@regionhalland.se" TargetMode="External"/><Relationship Id="rId4" Type="http://schemas.openxmlformats.org/officeDocument/2006/relationships/hyperlink" Target="mailto:Asa.clarelid@regionhalland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252" y="5364807"/>
            <a:ext cx="8784976" cy="1584176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b="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26220" y="4393579"/>
            <a:ext cx="8971136" cy="611188"/>
          </a:xfrm>
        </p:spPr>
        <p:txBody>
          <a:bodyPr/>
          <a:lstStyle/>
          <a:p>
            <a:r>
              <a:rPr lang="sv-SE" sz="3600" b="1" dirty="0" smtClean="0"/>
              <a:t>Sjukresor i Halland – nytt regelverk</a:t>
            </a:r>
            <a:endParaRPr lang="sv-SE" sz="3600" b="1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01086">
            <a:off x="482991" y="4353640"/>
            <a:ext cx="1624633" cy="2038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306140" y="1332359"/>
            <a:ext cx="5112568" cy="941387"/>
          </a:xfrm>
        </p:spPr>
        <p:txBody>
          <a:bodyPr/>
          <a:lstStyle/>
          <a:p>
            <a:pPr marL="342900" lvl="2" indent="-342900"/>
            <a:r>
              <a:rPr lang="sv-SE" sz="4400" dirty="0" smtClean="0"/>
              <a:t>Utökad service</a:t>
            </a:r>
          </a:p>
        </p:txBody>
      </p:sp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>
          <a:xfrm>
            <a:off x="450156" y="2628503"/>
            <a:ext cx="9504363" cy="3960440"/>
          </a:xfrm>
          <a:noFill/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v-SE" sz="2800" dirty="0"/>
              <a:t>Minskat antal baksätespassagerare</a:t>
            </a:r>
          </a:p>
          <a:p>
            <a:pPr marL="0" indent="0"/>
            <a:endParaRPr lang="sv-SE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dirty="0"/>
              <a:t>Bättre servicenivå i anslutning till resan</a:t>
            </a:r>
          </a:p>
          <a:p>
            <a:pPr marL="0" indent="0"/>
            <a:r>
              <a:rPr lang="sv-SE" sz="2800" dirty="0" smtClean="0"/>
              <a:t>ex</a:t>
            </a:r>
            <a:r>
              <a:rPr lang="sv-SE" sz="2800" dirty="0"/>
              <a:t>. följa in till </a:t>
            </a:r>
            <a:r>
              <a:rPr lang="sv-SE" sz="2800" dirty="0" smtClean="0"/>
              <a:t>vårdmottagning och hjälp </a:t>
            </a:r>
            <a:r>
              <a:rPr lang="sv-SE" sz="2800" dirty="0"/>
              <a:t>med </a:t>
            </a:r>
            <a:r>
              <a:rPr lang="sv-SE" sz="2800" dirty="0" smtClean="0"/>
              <a:t>bagage</a:t>
            </a:r>
            <a:endParaRPr lang="sv-SE" sz="2800" dirty="0"/>
          </a:p>
          <a:p>
            <a:pPr marL="0" indent="0"/>
            <a:r>
              <a:rPr lang="sv-SE" sz="2800" dirty="0"/>
              <a:t>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dirty="0"/>
              <a:t>Samma väntetid vid planerad som oplanerad sjukresa</a:t>
            </a:r>
          </a:p>
          <a:p>
            <a:pPr marL="0" indent="0" eaLnBrk="1" hangingPunct="1"/>
            <a:endParaRPr lang="sv-SE" sz="2400" b="1" dirty="0" smtClean="0"/>
          </a:p>
          <a:p>
            <a:pPr marL="0" indent="0" eaLnBrk="1" hangingPunct="1"/>
            <a:endParaRPr lang="sv-SE" sz="2400" dirty="0" smtClean="0"/>
          </a:p>
          <a:p>
            <a:pPr eaLnBrk="1" hangingPunct="1"/>
            <a:endParaRPr lang="sv-SE" sz="2400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338">
            <a:off x="7650956" y="2220483"/>
            <a:ext cx="2072628" cy="13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522164" y="1188343"/>
            <a:ext cx="5112568" cy="941387"/>
          </a:xfrm>
        </p:spPr>
        <p:txBody>
          <a:bodyPr/>
          <a:lstStyle/>
          <a:p>
            <a:pPr marL="342900" lvl="2" indent="-342900"/>
            <a:r>
              <a:rPr lang="sv-SE" sz="4400" dirty="0" smtClean="0"/>
              <a:t>Medicinska skäl</a:t>
            </a:r>
          </a:p>
        </p:txBody>
      </p:sp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>
          <a:xfrm>
            <a:off x="450156" y="2340471"/>
            <a:ext cx="9504363" cy="4472770"/>
          </a:xfrm>
          <a:noFill/>
        </p:spPr>
        <p:txBody>
          <a:bodyPr/>
          <a:lstStyle/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sv-SE" sz="2400" dirty="0" smtClean="0"/>
              <a:t>Legitimerad personal får utfärda intyg om medicinska skäl för sjukresa med Regionens sjukresefordon eller</a:t>
            </a:r>
            <a:r>
              <a:rPr lang="sv-SE" sz="2400" i="1" dirty="0" smtClean="0"/>
              <a:t> sjukresetaxi.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sv-SE" sz="2400" dirty="0" smtClean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sv-SE" sz="2400" dirty="0" smtClean="0"/>
              <a:t>Vad är medicinska skäl?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sv-SE" sz="24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sv-SE" sz="2400" dirty="0" smtClean="0"/>
              <a:t>Tidsbegränsa intyget, som mest 1 år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sv-SE" sz="24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sv-SE" sz="2400" dirty="0" smtClean="0"/>
              <a:t>Inget intyg krävs för 85 åringar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sv-SE" sz="24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sv-SE" sz="2400" dirty="0" smtClean="0"/>
              <a:t>Ditt </a:t>
            </a:r>
            <a:r>
              <a:rPr lang="sv-SE" sz="2400" smtClean="0"/>
              <a:t>intyg gäller inte bara för resor till er</a:t>
            </a:r>
            <a:endParaRPr lang="sv-SE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sv-SE" sz="2400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52" y="3535803"/>
            <a:ext cx="2049016" cy="34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810196" y="1188343"/>
            <a:ext cx="6984776" cy="941387"/>
          </a:xfrm>
        </p:spPr>
        <p:txBody>
          <a:bodyPr/>
          <a:lstStyle/>
          <a:p>
            <a:pPr marL="342900" lvl="2" indent="-342900"/>
            <a:r>
              <a:rPr lang="sv-SE" sz="4400" dirty="0" smtClean="0"/>
              <a:t>Informatör sjukresor</a:t>
            </a:r>
          </a:p>
        </p:txBody>
      </p:sp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>
          <a:xfrm>
            <a:off x="810889" y="2340471"/>
            <a:ext cx="9504363" cy="4320480"/>
          </a:xfrm>
          <a:noFill/>
        </p:spPr>
        <p:txBody>
          <a:bodyPr/>
          <a:lstStyle/>
          <a:p>
            <a:pPr marL="0" indent="0" eaLnBrk="1" hangingPunct="1"/>
            <a:r>
              <a:rPr lang="sv-SE" sz="2400" dirty="0" smtClean="0"/>
              <a:t>Region Halland har en informatör anställd vid Hallandstrafiken för information till vården om sjukresor.</a:t>
            </a:r>
          </a:p>
          <a:p>
            <a:pPr marL="0" indent="0" eaLnBrk="1" hangingPunct="1"/>
            <a:endParaRPr lang="sv-SE" sz="2400" dirty="0"/>
          </a:p>
          <a:p>
            <a:pPr marL="0" indent="0" eaLnBrk="1" hangingPunct="1"/>
            <a:r>
              <a:rPr lang="sv-SE" sz="2400" dirty="0" smtClean="0"/>
              <a:t>Intresserad av att boka en informationsträff eller lära dig om webbokning av sjukresa?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0" indent="0" eaLnBrk="1" hangingPunct="1"/>
            <a:r>
              <a:rPr lang="sv-SE" sz="2400" dirty="0" smtClean="0"/>
              <a:t>Kontakta </a:t>
            </a:r>
            <a:r>
              <a:rPr lang="sv-SE" sz="2400" dirty="0" smtClean="0"/>
              <a:t>Åsa Clarelid</a:t>
            </a:r>
            <a:endParaRPr lang="sv-SE" sz="2400" dirty="0" smtClean="0"/>
          </a:p>
          <a:p>
            <a:pPr marL="0" indent="0" eaLnBrk="1" hangingPunct="1"/>
            <a:r>
              <a:rPr lang="sv-SE" sz="2400" dirty="0" smtClean="0"/>
              <a:t>0708 – 72 55 90</a:t>
            </a:r>
            <a:endParaRPr lang="sv-SE" sz="2400" dirty="0" smtClean="0"/>
          </a:p>
          <a:p>
            <a:pPr marL="0" indent="0" eaLnBrk="1" hangingPunct="1"/>
            <a:r>
              <a:rPr lang="sv-SE" sz="2400" dirty="0" smtClean="0">
                <a:hlinkClick r:id="rId3"/>
              </a:rPr>
              <a:t>Asa.clarelid@regionhalland.se</a:t>
            </a:r>
            <a:r>
              <a:rPr lang="sv-SE" sz="2400" dirty="0" smtClean="0"/>
              <a:t> 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23080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r="3510" b="28506"/>
          <a:stretch/>
        </p:blipFill>
        <p:spPr>
          <a:xfrm rot="718721">
            <a:off x="5117770" y="1259608"/>
            <a:ext cx="5185324" cy="3195229"/>
          </a:xfrm>
          <a:prstGeom prst="rect">
            <a:avLst/>
          </a:prstGeom>
        </p:spPr>
      </p:pic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522164" y="1260351"/>
            <a:ext cx="6984776" cy="941387"/>
          </a:xfrm>
        </p:spPr>
        <p:txBody>
          <a:bodyPr/>
          <a:lstStyle/>
          <a:p>
            <a:pPr marL="342900" lvl="2" indent="-342900"/>
            <a:r>
              <a:rPr lang="sv-SE" sz="4400" dirty="0" smtClean="0"/>
              <a:t>Mer information</a:t>
            </a:r>
          </a:p>
        </p:txBody>
      </p:sp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>
          <a:xfrm>
            <a:off x="378148" y="2628503"/>
            <a:ext cx="9504363" cy="4464496"/>
          </a:xfrm>
          <a:noFill/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400" dirty="0"/>
              <a:t>Broschyr till patienter</a:t>
            </a:r>
          </a:p>
          <a:p>
            <a:pPr marL="0" indent="0" eaLnBrk="1" hangingPunct="1"/>
            <a:endParaRPr lang="sv-SE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400" dirty="0"/>
              <a:t>1177.se/sjukresor</a:t>
            </a:r>
          </a:p>
          <a:p>
            <a:pPr marL="0" indent="0" eaLnBrk="1" hangingPunct="1"/>
            <a:endParaRPr lang="sv-SE" sz="2400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v-SE" sz="2400" dirty="0" smtClean="0"/>
              <a:t>Vårdgivarwebben</a:t>
            </a:r>
            <a:r>
              <a:rPr lang="sv-SE" sz="2400" dirty="0" smtClean="0"/>
              <a:t>: </a:t>
            </a:r>
            <a:r>
              <a:rPr lang="sv-SE" sz="2400" dirty="0" smtClean="0">
                <a:hlinkClick r:id="rId4"/>
              </a:rPr>
              <a:t>Beställ och boka &gt;&gt; sjukresor</a:t>
            </a:r>
            <a:endParaRPr lang="sv-SE" sz="2400" dirty="0" smtClean="0"/>
          </a:p>
          <a:p>
            <a:pPr marL="0" indent="0" eaLnBrk="1" hangingPunct="1"/>
            <a:endParaRPr lang="sv-SE" sz="24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v-SE" sz="2400" dirty="0" smtClean="0"/>
              <a:t>Kontakta </a:t>
            </a:r>
            <a:r>
              <a:rPr lang="sv-SE" sz="2400" dirty="0" smtClean="0"/>
              <a:t>Region Halland </a:t>
            </a:r>
            <a:r>
              <a:rPr lang="sv-SE" sz="2400" dirty="0" smtClean="0"/>
              <a:t>Sjukresor tfn 010-45</a:t>
            </a:r>
            <a:r>
              <a:rPr lang="sv-SE" sz="2400" dirty="0"/>
              <a:t> 539 00 </a:t>
            </a:r>
            <a:r>
              <a:rPr lang="sv-SE" sz="2400" dirty="0" smtClean="0"/>
              <a:t>eller </a:t>
            </a:r>
          </a:p>
          <a:p>
            <a:pPr marL="0" indent="0" eaLnBrk="1" hangingPunct="1"/>
            <a:r>
              <a:rPr lang="sv-SE" sz="2400" dirty="0" smtClean="0"/>
              <a:t>     </a:t>
            </a:r>
            <a:r>
              <a:rPr lang="sv-SE" sz="2400" dirty="0" err="1" smtClean="0"/>
              <a:t>ank</a:t>
            </a:r>
            <a:r>
              <a:rPr lang="sv-SE" sz="2400" dirty="0" smtClean="0"/>
              <a:t> </a:t>
            </a:r>
            <a:r>
              <a:rPr lang="sv-SE" sz="2400" dirty="0"/>
              <a:t>539 00 </a:t>
            </a:r>
            <a:r>
              <a:rPr lang="sv-SE" sz="2400" dirty="0" smtClean="0"/>
              <a:t>(endast för personal)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sv-SE" sz="2400" dirty="0" smtClean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sv-SE" sz="2400" dirty="0" smtClean="0"/>
              <a:t>Patientinformation 010-47 619 50</a:t>
            </a:r>
          </a:p>
        </p:txBody>
      </p:sp>
    </p:spTree>
    <p:extLst>
      <p:ext uri="{BB962C8B-B14F-4D97-AF65-F5344CB8AC3E}">
        <p14:creationId xmlns:p14="http://schemas.microsoft.com/office/powerpoint/2010/main" val="34712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8188" y="1260351"/>
            <a:ext cx="7434263" cy="941883"/>
          </a:xfrm>
        </p:spPr>
        <p:txBody>
          <a:bodyPr/>
          <a:lstStyle/>
          <a:p>
            <a:r>
              <a:rPr lang="sv-SE" dirty="0" smtClean="0"/>
              <a:t>Har ni frågor? Kontakta oss!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8188" y="2484487"/>
            <a:ext cx="9348217" cy="4223121"/>
          </a:xfrm>
        </p:spPr>
        <p:txBody>
          <a:bodyPr/>
          <a:lstStyle/>
          <a:p>
            <a:r>
              <a:rPr lang="sv-SE" b="1" dirty="0" smtClean="0"/>
              <a:t>Fredrik </a:t>
            </a:r>
            <a:r>
              <a:rPr lang="sv-SE" b="1" dirty="0"/>
              <a:t>Dahlberg</a:t>
            </a:r>
            <a:r>
              <a:rPr lang="sv-SE" dirty="0"/>
              <a:t>, </a:t>
            </a:r>
            <a:r>
              <a:rPr lang="sv-SE" dirty="0" smtClean="0"/>
              <a:t>avdelningschef Ambulanssjukvård </a:t>
            </a:r>
            <a:r>
              <a:rPr lang="sv-SE" dirty="0"/>
              <a:t>och sjukresor </a:t>
            </a:r>
            <a:r>
              <a:rPr lang="sv-SE" dirty="0" smtClean="0"/>
              <a:t>Halland</a:t>
            </a:r>
          </a:p>
          <a:p>
            <a:r>
              <a:rPr lang="sv-SE" dirty="0">
                <a:hlinkClick r:id="rId3"/>
              </a:rPr>
              <a:t>Fredrik.Dahlberg@regionhalland.se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Åsa Clarelid</a:t>
            </a:r>
            <a:r>
              <a:rPr lang="sv-SE" dirty="0" smtClean="0"/>
              <a:t>, informatör Sjukresor</a:t>
            </a:r>
            <a:endParaRPr lang="sv-SE" dirty="0" smtClean="0"/>
          </a:p>
          <a:p>
            <a:r>
              <a:rPr lang="sv-SE" dirty="0" smtClean="0">
                <a:hlinkClick r:id="rId4"/>
              </a:rPr>
              <a:t>Asa.clarelid@regionhalland.se</a:t>
            </a:r>
            <a:r>
              <a:rPr lang="sv-SE" dirty="0" smtClean="0"/>
              <a:t> 0708-72 55 90</a:t>
            </a:r>
            <a:endParaRPr lang="sv-SE" dirty="0"/>
          </a:p>
          <a:p>
            <a:endParaRPr lang="sv-SE" dirty="0"/>
          </a:p>
          <a:p>
            <a:r>
              <a:rPr lang="sv-SE" b="1" dirty="0" smtClean="0"/>
              <a:t>Lisa Falkeby</a:t>
            </a:r>
            <a:r>
              <a:rPr lang="sv-SE" dirty="0" smtClean="0"/>
              <a:t>, kommunikationsstrateg, Region Halland</a:t>
            </a:r>
            <a:endParaRPr lang="sv-SE" dirty="0" smtClean="0"/>
          </a:p>
          <a:p>
            <a:r>
              <a:rPr lang="sv-SE" dirty="0" smtClean="0">
                <a:hlinkClick r:id="rId5"/>
              </a:rPr>
              <a:t>Lisa.falkeby@regionhalland.se</a:t>
            </a:r>
            <a:r>
              <a:rPr lang="sv-SE" dirty="0" smtClean="0"/>
              <a:t> 0702-83 99 51 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61" y="3996655"/>
            <a:ext cx="268655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172" y="1332359"/>
            <a:ext cx="7434263" cy="941883"/>
          </a:xfrm>
        </p:spPr>
        <p:txBody>
          <a:bodyPr/>
          <a:lstStyle/>
          <a:p>
            <a:pPr lvl="1"/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180" y="2412480"/>
            <a:ext cx="9217024" cy="3960440"/>
          </a:xfrm>
          <a:noFill/>
          <a:ln>
            <a:solidFill>
              <a:schemeClr val="bg1"/>
            </a:solidFill>
          </a:ln>
        </p:spPr>
        <p:txBody>
          <a:bodyPr anchor="t" anchorCtr="0"/>
          <a:lstStyle/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v-SE" sz="2800" dirty="0" smtClean="0"/>
              <a:t>Beslut om avgifter med införande </a:t>
            </a:r>
            <a:r>
              <a:rPr lang="sv-SE" sz="2800" dirty="0" smtClean="0"/>
              <a:t>2019</a:t>
            </a:r>
            <a:endParaRPr lang="sv-SE" sz="2800" dirty="0" smtClean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v-SE" sz="2800" dirty="0" smtClean="0"/>
              <a:t>Regelverk med kvalitetsfrågor beslut 2014</a:t>
            </a:r>
            <a:endParaRPr lang="sv-SE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v-SE" sz="2800" dirty="0" smtClean="0"/>
              <a:t>Nytt regelverk från 2014-10-01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68" y="684287"/>
            <a:ext cx="2331131" cy="2232056"/>
          </a:xfrm>
          <a:prstGeom prst="rect">
            <a:avLst/>
          </a:prstGeom>
        </p:spPr>
      </p:pic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522164" y="1543100"/>
            <a:ext cx="7434263" cy="941387"/>
          </a:xfrm>
        </p:spPr>
        <p:txBody>
          <a:bodyPr/>
          <a:lstStyle/>
          <a:p>
            <a:pPr marL="342900" lvl="2" indent="-342900"/>
            <a:r>
              <a:rPr lang="sv-SE" sz="4400" dirty="0" smtClean="0"/>
              <a:t>Nyheter</a:t>
            </a:r>
          </a:p>
        </p:txBody>
      </p:sp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>
          <a:xfrm>
            <a:off x="450850" y="2628502"/>
            <a:ext cx="9504363" cy="4184739"/>
          </a:xfrm>
          <a:noFill/>
        </p:spPr>
        <p:txBody>
          <a:bodyPr/>
          <a:lstStyle/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sv-SE" sz="2800" dirty="0" smtClean="0"/>
              <a:t>Enklare och tydligare regelverk med färre undantag och specialregler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sv-SE" sz="2800" dirty="0" smtClean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sv-SE" sz="2800" dirty="0" smtClean="0"/>
              <a:t>Regelverket </a:t>
            </a:r>
            <a:r>
              <a:rPr lang="sv-SE" sz="2800" dirty="0"/>
              <a:t>ger </a:t>
            </a:r>
            <a:r>
              <a:rPr lang="sv-SE" sz="2800" dirty="0" smtClean="0"/>
              <a:t>möjlighet </a:t>
            </a:r>
            <a:r>
              <a:rPr lang="sv-SE" sz="2800" dirty="0"/>
              <a:t>att välja inriktning mot mer kollektivt åkande och därmed mindre </a:t>
            </a:r>
            <a:r>
              <a:rPr lang="sv-SE" sz="2800" dirty="0" smtClean="0"/>
              <a:t>miljöpåverkan</a:t>
            </a:r>
            <a:endParaRPr lang="sv-SE" sz="2800" dirty="0"/>
          </a:p>
          <a:p>
            <a:pPr>
              <a:buFont typeface="Courier New" panose="02070309020205020404" pitchFamily="49" charset="0"/>
              <a:buChar char="o"/>
            </a:pPr>
            <a:endParaRPr lang="sv-SE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v-SE" sz="2800" dirty="0" smtClean="0"/>
              <a:t>Regelverket innehåller utökad kvalitet och service </a:t>
            </a:r>
            <a:r>
              <a:rPr lang="sv-SE" sz="2800" dirty="0"/>
              <a:t>för </a:t>
            </a:r>
            <a:r>
              <a:rPr lang="sv-SE" sz="2800" dirty="0" smtClean="0"/>
              <a:t>sjukreseverksamheten</a:t>
            </a:r>
            <a:endParaRPr lang="sv-SE" sz="2800" dirty="0"/>
          </a:p>
          <a:p>
            <a:pPr marL="216000" eaLnBrk="1" hangingPunct="1">
              <a:buFontTx/>
              <a:buChar char="-"/>
            </a:pPr>
            <a:endParaRPr lang="sv-SE" sz="2400" b="1" dirty="0" smtClean="0"/>
          </a:p>
          <a:p>
            <a:pPr marL="0" indent="0" eaLnBrk="1" hangingPunct="1"/>
            <a:endParaRPr lang="sv-SE" sz="2400" dirty="0" smtClean="0"/>
          </a:p>
          <a:p>
            <a:pPr eaLnBrk="1" hangingPunct="1"/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27566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522164" y="1332359"/>
            <a:ext cx="6984776" cy="941387"/>
          </a:xfrm>
        </p:spPr>
        <p:txBody>
          <a:bodyPr/>
          <a:lstStyle/>
          <a:p>
            <a:pPr marL="342900" lvl="2" indent="-342900"/>
            <a:r>
              <a:rPr lang="sv-SE" sz="4400" dirty="0" smtClean="0"/>
              <a:t>Vad är en sjukresa?</a:t>
            </a:r>
          </a:p>
        </p:txBody>
      </p:sp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>
          <a:xfrm>
            <a:off x="662528" y="2497213"/>
            <a:ext cx="9187058" cy="3875706"/>
          </a:xfrm>
          <a:noFill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 smtClean="0"/>
              <a:t>Kollektivtrafik</a:t>
            </a:r>
          </a:p>
          <a:p>
            <a:pPr marL="342900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 smtClean="0"/>
              <a:t>Egen bil</a:t>
            </a:r>
          </a:p>
          <a:p>
            <a:pPr marL="342900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 smtClean="0"/>
              <a:t>Regionens sjukresefordon eller sjukresetaxi för sittande resor</a:t>
            </a:r>
          </a:p>
          <a:p>
            <a:pPr marL="0" indent="0" eaLnBrk="1" hangingPunct="1">
              <a:lnSpc>
                <a:spcPct val="150000"/>
              </a:lnSpc>
            </a:pPr>
            <a:endParaRPr lang="sv-SE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400" dirty="0"/>
              <a:t>Hälsan avgör vilken resa som är aktuell för patienten. Grundregeln är att patienten ska använda det billigaste färdsättet, med hänsyn till vad dennes hälsa tillåter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endParaRPr lang="sv-SE" sz="2400" dirty="0" smtClean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0" t="27849" r="6114" b="19872"/>
          <a:stretch/>
        </p:blipFill>
        <p:spPr>
          <a:xfrm>
            <a:off x="6282805" y="1344628"/>
            <a:ext cx="3600400" cy="25439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4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594172" y="1332359"/>
            <a:ext cx="7344816" cy="941387"/>
          </a:xfrm>
        </p:spPr>
        <p:txBody>
          <a:bodyPr/>
          <a:lstStyle/>
          <a:p>
            <a:pPr marL="342900" lvl="2" indent="-342900"/>
            <a:r>
              <a:rPr lang="sv-SE" sz="4400" dirty="0" smtClean="0"/>
              <a:t>Regionens sjukresefordon</a:t>
            </a: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 bwMode="auto">
          <a:xfrm>
            <a:off x="545943" y="2265662"/>
            <a:ext cx="9865096" cy="481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1825625" indent="-260350" algn="l" defTabSz="1042988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kern="0" dirty="0" smtClean="0"/>
              <a:t>Följer en tidtabell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kern="0" dirty="0" smtClean="0"/>
              <a:t>Resan </a:t>
            </a:r>
            <a:r>
              <a:rPr lang="sv-SE" sz="2400" b="1" kern="0" dirty="0" smtClean="0"/>
              <a:t>är gratis </a:t>
            </a:r>
            <a:r>
              <a:rPr lang="sv-SE" sz="2400" kern="0" dirty="0" smtClean="0"/>
              <a:t>(även för ledsagaren)</a:t>
            </a:r>
            <a:endParaRPr lang="sv-SE" sz="2400" b="1" kern="0" dirty="0" smtClean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kern="0" dirty="0"/>
              <a:t>Kör i och utanför Halland till ett antal fastställda vårdmottagningar </a:t>
            </a:r>
            <a:endParaRPr lang="sv-SE" sz="2400" kern="0" dirty="0" smtClean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kern="0" dirty="0" smtClean="0"/>
              <a:t>Resenären slipper omvägstid tillskillnad frå</a:t>
            </a:r>
            <a:r>
              <a:rPr lang="sv-SE" sz="2400" kern="0" dirty="0"/>
              <a:t>n</a:t>
            </a:r>
            <a:r>
              <a:rPr lang="sv-SE" sz="2400" kern="0" dirty="0" smtClean="0"/>
              <a:t> Taxi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kern="0" dirty="0" smtClean="0"/>
              <a:t>Del av resan kan ske med anslutningstaxi TILL/FRÅN Regionens sjukresefordon.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kern="0" dirty="0" smtClean="0"/>
              <a:t>Utbildad personal, de flesta undersköterskor</a:t>
            </a:r>
          </a:p>
        </p:txBody>
      </p:sp>
    </p:spTree>
    <p:extLst>
      <p:ext uri="{BB962C8B-B14F-4D97-AF65-F5344CB8AC3E}">
        <p14:creationId xmlns:p14="http://schemas.microsoft.com/office/powerpoint/2010/main" val="5519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180" y="1548382"/>
            <a:ext cx="3240360" cy="2736304"/>
          </a:xfrm>
        </p:spPr>
        <p:txBody>
          <a:bodyPr/>
          <a:lstStyle/>
          <a:p>
            <a:r>
              <a:rPr lang="sv-SE" dirty="0" smtClean="0"/>
              <a:t>Avgifter och ersättning vid sjukresa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38188" y="393541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400" dirty="0" smtClean="0"/>
              <a:t>Gäller sedan </a:t>
            </a:r>
            <a:r>
              <a:rPr lang="sv-SE" sz="2400" dirty="0" smtClean="0"/>
              <a:t>2019</a:t>
            </a:r>
            <a:endParaRPr lang="sv-SE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v-SE" sz="2400" dirty="0" smtClean="0"/>
              <a:t>Högkostnadsskydd </a:t>
            </a:r>
          </a:p>
          <a:p>
            <a:r>
              <a:rPr lang="sv-SE" sz="2400" dirty="0"/>
              <a:t> </a:t>
            </a:r>
            <a:r>
              <a:rPr lang="sv-SE" sz="2400" dirty="0" smtClean="0"/>
              <a:t>   </a:t>
            </a:r>
            <a:r>
              <a:rPr lang="sv-SE" sz="2400" dirty="0" smtClean="0"/>
              <a:t>2 000</a:t>
            </a:r>
            <a:r>
              <a:rPr lang="sv-SE" sz="2400" dirty="0" smtClean="0"/>
              <a:t> </a:t>
            </a:r>
            <a:r>
              <a:rPr lang="sv-SE" sz="2400" dirty="0" smtClean="0"/>
              <a:t>kronor</a:t>
            </a:r>
          </a:p>
          <a:p>
            <a:endParaRPr lang="sv-SE" sz="2400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42611"/>
              </p:ext>
            </p:extLst>
          </p:nvPr>
        </p:nvGraphicFramePr>
        <p:xfrm>
          <a:off x="4194572" y="1404367"/>
          <a:ext cx="6264836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209">
                  <a:extLst>
                    <a:ext uri="{9D8B030D-6E8A-4147-A177-3AD203B41FA5}">
                      <a16:colId xmlns:a16="http://schemas.microsoft.com/office/drawing/2014/main" val="1414732631"/>
                    </a:ext>
                  </a:extLst>
                </a:gridCol>
                <a:gridCol w="1566209">
                  <a:extLst>
                    <a:ext uri="{9D8B030D-6E8A-4147-A177-3AD203B41FA5}">
                      <a16:colId xmlns:a16="http://schemas.microsoft.com/office/drawing/2014/main" val="2689298252"/>
                    </a:ext>
                  </a:extLst>
                </a:gridCol>
                <a:gridCol w="1566209">
                  <a:extLst>
                    <a:ext uri="{9D8B030D-6E8A-4147-A177-3AD203B41FA5}">
                      <a16:colId xmlns:a16="http://schemas.microsoft.com/office/drawing/2014/main" val="2320032683"/>
                    </a:ext>
                  </a:extLst>
                </a:gridCol>
                <a:gridCol w="1566209">
                  <a:extLst>
                    <a:ext uri="{9D8B030D-6E8A-4147-A177-3AD203B41FA5}">
                      <a16:colId xmlns:a16="http://schemas.microsoft.com/office/drawing/2014/main" val="3838462076"/>
                    </a:ext>
                  </a:extLst>
                </a:gridCol>
              </a:tblGrid>
              <a:tr h="979309"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Färdsätt</a:t>
                      </a:r>
                      <a:endParaRPr lang="sv-SE" sz="1600" dirty="0"/>
                    </a:p>
                  </a:txBody>
                  <a:tcPr>
                    <a:solidFill>
                      <a:srgbClr val="004B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Ersättning</a:t>
                      </a:r>
                      <a:endParaRPr lang="sv-SE" sz="1600" dirty="0"/>
                    </a:p>
                  </a:txBody>
                  <a:tcPr>
                    <a:solidFill>
                      <a:srgbClr val="004B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Exempel på egenavgift</a:t>
                      </a:r>
                      <a:endParaRPr lang="sv-SE" sz="1600" dirty="0"/>
                    </a:p>
                  </a:txBody>
                  <a:tcPr>
                    <a:solidFill>
                      <a:srgbClr val="004B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Krävs intyg för sjukresa</a:t>
                      </a:r>
                      <a:endParaRPr lang="sv-SE" sz="1600" dirty="0"/>
                    </a:p>
                  </a:txBody>
                  <a:tcPr>
                    <a:solidFill>
                      <a:srgbClr val="004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953985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r>
                        <a:rPr lang="sv-SE" sz="1400" b="1" dirty="0" smtClean="0"/>
                        <a:t>Kollektivtrafik t.ex. buss eller tåg</a:t>
                      </a:r>
                      <a:endParaRPr lang="sv-SE" sz="1400" b="1" dirty="0"/>
                    </a:p>
                  </a:txBody>
                  <a:tcPr>
                    <a:solidFill>
                      <a:srgbClr val="6CA2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Biljettkostnad</a:t>
                      </a:r>
                      <a:endParaRPr lang="sv-SE" sz="1400" dirty="0"/>
                    </a:p>
                  </a:txBody>
                  <a:tcPr>
                    <a:solidFill>
                      <a:srgbClr val="6CA2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33 kronor/</a:t>
                      </a:r>
                    </a:p>
                    <a:p>
                      <a:r>
                        <a:rPr lang="sv-SE" sz="1400" dirty="0" smtClean="0"/>
                        <a:t>enkel resa</a:t>
                      </a:r>
                      <a:endParaRPr lang="sv-SE" sz="1400" dirty="0"/>
                    </a:p>
                  </a:txBody>
                  <a:tcPr>
                    <a:solidFill>
                      <a:srgbClr val="6CA2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Nej</a:t>
                      </a:r>
                      <a:endParaRPr lang="sv-SE" sz="1400" dirty="0"/>
                    </a:p>
                  </a:txBody>
                  <a:tcPr>
                    <a:solidFill>
                      <a:srgbClr val="6CA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130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r>
                        <a:rPr lang="sv-SE" sz="1400" b="1" dirty="0" smtClean="0"/>
                        <a:t>Egen bil</a:t>
                      </a:r>
                      <a:endParaRPr lang="sv-SE" sz="1400" b="1" dirty="0"/>
                    </a:p>
                  </a:txBody>
                  <a:tcPr>
                    <a:solidFill>
                      <a:srgbClr val="6CA2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14,80 kronor / mil</a:t>
                      </a:r>
                      <a:endParaRPr lang="sv-SE" sz="1400" dirty="0"/>
                    </a:p>
                  </a:txBody>
                  <a:tcPr>
                    <a:solidFill>
                      <a:srgbClr val="6CA2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59 kronor / </a:t>
                      </a:r>
                    </a:p>
                    <a:p>
                      <a:r>
                        <a:rPr lang="sv-SE" sz="1400" dirty="0" smtClean="0"/>
                        <a:t>enkel resa</a:t>
                      </a:r>
                      <a:endParaRPr lang="sv-SE" sz="1400" dirty="0"/>
                    </a:p>
                  </a:txBody>
                  <a:tcPr>
                    <a:solidFill>
                      <a:srgbClr val="6CA2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Nej</a:t>
                      </a:r>
                      <a:endParaRPr lang="sv-SE" sz="1400" dirty="0"/>
                    </a:p>
                  </a:txBody>
                  <a:tcPr>
                    <a:solidFill>
                      <a:srgbClr val="6CA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5376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r>
                        <a:rPr lang="sv-SE" sz="1400" b="1" dirty="0" smtClean="0"/>
                        <a:t>Sjukresefordon</a:t>
                      </a:r>
                      <a:endParaRPr lang="sv-SE" sz="1400" b="1" dirty="0"/>
                    </a:p>
                  </a:txBody>
                  <a:tcPr>
                    <a:solidFill>
                      <a:srgbClr val="C9D5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0 kronor</a:t>
                      </a:r>
                      <a:endParaRPr lang="sv-SE" sz="1400" dirty="0"/>
                    </a:p>
                  </a:txBody>
                  <a:tcPr>
                    <a:solidFill>
                      <a:srgbClr val="C9D5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0 kronor</a:t>
                      </a:r>
                      <a:endParaRPr lang="sv-SE" sz="1400" dirty="0"/>
                    </a:p>
                  </a:txBody>
                  <a:tcPr>
                    <a:solidFill>
                      <a:srgbClr val="C9D5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Ja</a:t>
                      </a:r>
                      <a:endParaRPr lang="sv-SE" sz="1400" dirty="0"/>
                    </a:p>
                  </a:txBody>
                  <a:tcPr>
                    <a:solidFill>
                      <a:srgbClr val="C9D5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402192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r>
                        <a:rPr lang="sv-SE" sz="1400" b="1" dirty="0" smtClean="0"/>
                        <a:t>Sjukresetaxi</a:t>
                      </a:r>
                      <a:endParaRPr lang="sv-SE" sz="1400" b="1" dirty="0"/>
                    </a:p>
                  </a:txBody>
                  <a:tcPr>
                    <a:solidFill>
                      <a:srgbClr val="C9D5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100</a:t>
                      </a:r>
                      <a:r>
                        <a:rPr lang="sv-SE" sz="1400" baseline="0" dirty="0" smtClean="0"/>
                        <a:t> kronor / enkel resa</a:t>
                      </a:r>
                      <a:endParaRPr lang="sv-SE" sz="1400" dirty="0"/>
                    </a:p>
                  </a:txBody>
                  <a:tcPr>
                    <a:solidFill>
                      <a:srgbClr val="C9D5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100 kronor / enkel resa</a:t>
                      </a:r>
                      <a:endParaRPr lang="sv-SE" sz="1400" dirty="0"/>
                    </a:p>
                  </a:txBody>
                  <a:tcPr>
                    <a:solidFill>
                      <a:srgbClr val="C9D5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Ja</a:t>
                      </a:r>
                      <a:endParaRPr lang="sv-SE" sz="1400" dirty="0"/>
                    </a:p>
                  </a:txBody>
                  <a:tcPr>
                    <a:solidFill>
                      <a:srgbClr val="C9D5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69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8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ubrik 1"/>
          <p:cNvSpPr>
            <a:spLocks noGrp="1"/>
          </p:cNvSpPr>
          <p:nvPr>
            <p:ph type="title"/>
          </p:nvPr>
        </p:nvSpPr>
        <p:spPr>
          <a:xfrm>
            <a:off x="594172" y="1332359"/>
            <a:ext cx="4680520" cy="1800200"/>
          </a:xfrm>
        </p:spPr>
        <p:txBody>
          <a:bodyPr/>
          <a:lstStyle/>
          <a:p>
            <a:pPr marL="342900" lvl="2" indent="-342900"/>
            <a:r>
              <a:rPr lang="sv-SE" sz="4400" dirty="0" smtClean="0"/>
              <a:t>Hur gör man ?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09" y="396255"/>
            <a:ext cx="4507128" cy="63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164" y="1188343"/>
            <a:ext cx="7128792" cy="941883"/>
          </a:xfrm>
        </p:spPr>
        <p:txBody>
          <a:bodyPr/>
          <a:lstStyle/>
          <a:p>
            <a:r>
              <a:rPr lang="sv-SE" dirty="0" smtClean="0"/>
              <a:t>Vad är en sjukresa?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522164" y="2268463"/>
            <a:ext cx="972108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i="1" dirty="0"/>
              <a:t>Regelverket omfattar de sjukresor som anges i </a:t>
            </a:r>
            <a:r>
              <a:rPr lang="sv-SE" sz="2400" i="1" dirty="0" smtClean="0"/>
              <a:t>lag. </a:t>
            </a:r>
            <a:endParaRPr lang="sv-SE" sz="2400" i="1" dirty="0"/>
          </a:p>
          <a:p>
            <a:pPr>
              <a:lnSpc>
                <a:spcPct val="150000"/>
              </a:lnSpc>
            </a:pPr>
            <a:endParaRPr lang="sv-SE" sz="2400" dirty="0" smtClean="0"/>
          </a:p>
          <a:p>
            <a:pPr>
              <a:lnSpc>
                <a:spcPct val="150000"/>
              </a:lnSpc>
            </a:pPr>
            <a:r>
              <a:rPr lang="sv-SE" sz="2400" dirty="0" smtClean="0"/>
              <a:t>Patienten </a:t>
            </a:r>
            <a:r>
              <a:rPr lang="sv-SE" sz="2400" dirty="0"/>
              <a:t>kan resa från bostaden till</a:t>
            </a:r>
            <a:r>
              <a:rPr lang="sv-SE" sz="2400" dirty="0" smtClean="0"/>
              <a:t>: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 smtClean="0"/>
              <a:t> av </a:t>
            </a:r>
            <a:r>
              <a:rPr lang="sv-SE" sz="2400" dirty="0"/>
              <a:t>Region Halland finansierad sjukvård eller efter remiss till specialistmottagning som kan ge erforderlig vård.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 smtClean="0"/>
              <a:t> av </a:t>
            </a:r>
            <a:r>
              <a:rPr lang="sv-SE" sz="2400" dirty="0"/>
              <a:t>Region Halland finansierad </a:t>
            </a:r>
            <a:r>
              <a:rPr lang="sv-SE" sz="2400" dirty="0" smtClean="0"/>
              <a:t>tandvård</a:t>
            </a:r>
            <a:endParaRPr lang="sv-SE" sz="2400" dirty="0"/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 smtClean="0"/>
              <a:t> utprovning</a:t>
            </a:r>
            <a:r>
              <a:rPr lang="sv-SE" sz="2400" dirty="0"/>
              <a:t>, anpassning och hämtning av hjälpmedel efter ordination av vårdgivare</a:t>
            </a:r>
          </a:p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40" y="756295"/>
            <a:ext cx="2520280" cy="257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innehåll 2"/>
          <p:cNvSpPr>
            <a:spLocks noGrp="1"/>
          </p:cNvSpPr>
          <p:nvPr>
            <p:ph idx="1"/>
          </p:nvPr>
        </p:nvSpPr>
        <p:spPr>
          <a:xfrm>
            <a:off x="306140" y="1620391"/>
            <a:ext cx="9937104" cy="4536504"/>
          </a:xfrm>
          <a:noFill/>
        </p:spPr>
        <p:txBody>
          <a:bodyPr/>
          <a:lstStyle/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 smtClean="0"/>
              <a:t>Annan </a:t>
            </a:r>
            <a:r>
              <a:rPr lang="sv-SE" sz="2400" dirty="0"/>
              <a:t>vårdenhet hänvisad av vårdgarantin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/>
              <a:t>För resa till vårdinrättning i annat landsting </a:t>
            </a:r>
            <a:r>
              <a:rPr lang="sv-SE" sz="2400" dirty="0" smtClean="0"/>
              <a:t>om  </a:t>
            </a:r>
            <a:r>
              <a:rPr lang="sv-SE" sz="2400" dirty="0"/>
              <a:t>vården där ges efter remiss enligt bestämmelser i Riksavtalet för hälso- och sjukvård eller Regionavtalet för Södra och Västra sjukvårdsregionen. 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400" dirty="0"/>
              <a:t>För resa till annan offentligt finansierad vårdgivare för förnyad medicinsk bedömning vid livshotande sjukdom, s.k. second opinion </a:t>
            </a:r>
          </a:p>
          <a:p>
            <a:pPr>
              <a:lnSpc>
                <a:spcPct val="150000"/>
              </a:lnSpc>
            </a:pPr>
            <a:endParaRPr lang="sv-SE" sz="2400" dirty="0" smtClean="0"/>
          </a:p>
          <a:p>
            <a:pPr>
              <a:lnSpc>
                <a:spcPct val="150000"/>
              </a:lnSpc>
            </a:pPr>
            <a:r>
              <a:rPr lang="sv-SE" sz="2400" dirty="0" smtClean="0"/>
              <a:t>Samt </a:t>
            </a:r>
            <a:r>
              <a:rPr lang="sv-SE" sz="2400" dirty="0"/>
              <a:t>resa hem från ovan nämnda vårdenheter</a:t>
            </a:r>
          </a:p>
          <a:p>
            <a:pPr marL="0" indent="0" eaLnBrk="1" hangingPunct="1"/>
            <a:endParaRPr lang="sv-SE" sz="2400" b="1" dirty="0" smtClean="0"/>
          </a:p>
          <a:p>
            <a:pPr marL="0" indent="0" eaLnBrk="1" hangingPunct="1"/>
            <a:endParaRPr lang="sv-SE" sz="2400" dirty="0" smtClean="0"/>
          </a:p>
          <a:p>
            <a:pPr eaLnBrk="1" hangingPunct="1"/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7814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36E02FB6EC5D4D86829CC371953F21" ma:contentTypeVersion="1" ma:contentTypeDescription="Skapa ett nytt dokument." ma:contentTypeScope="" ma:versionID="2cb81a4884d1010d6f47e340db8dcf0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b9d74627f3e516996a07efcf71a14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malagt slut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74E41-DC0F-4A38-B16F-735687D93FD2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0F09A26-7831-453D-A5B0-BEC147160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E298FE-2039-4A20-8E79-FCF8475B8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10097</TotalTime>
  <Words>901</Words>
  <Application>Microsoft Office PowerPoint</Application>
  <PresentationFormat>Anpassad</PresentationFormat>
  <Paragraphs>186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Standardformgivning</vt:lpstr>
      <vt:lpstr> </vt:lpstr>
      <vt:lpstr>Bakgrund</vt:lpstr>
      <vt:lpstr>Nyheter</vt:lpstr>
      <vt:lpstr>Vad är en sjukresa?</vt:lpstr>
      <vt:lpstr>Regionens sjukresefordon</vt:lpstr>
      <vt:lpstr>Avgifter och ersättning vid sjukresa  </vt:lpstr>
      <vt:lpstr>Hur gör man ?</vt:lpstr>
      <vt:lpstr>Vad är en sjukresa?</vt:lpstr>
      <vt:lpstr>PowerPoint-presentation</vt:lpstr>
      <vt:lpstr>Utökad service</vt:lpstr>
      <vt:lpstr>Medicinska skäl</vt:lpstr>
      <vt:lpstr>Informatör sjukresor</vt:lpstr>
      <vt:lpstr>Mer information</vt:lpstr>
      <vt:lpstr>Har ni frågor? Kontakta oss!</vt:lpstr>
    </vt:vector>
  </TitlesOfParts>
  <Company>Datahalland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från informationsträffar</dc:title>
  <dc:creator>cesar</dc:creator>
  <cp:lastModifiedBy>Falkeby Lisa ADH STAB</cp:lastModifiedBy>
  <cp:revision>144</cp:revision>
  <cp:lastPrinted>2014-04-23T08:29:52Z</cp:lastPrinted>
  <dcterms:created xsi:type="dcterms:W3CDTF">2011-02-28T15:04:02Z</dcterms:created>
  <dcterms:modified xsi:type="dcterms:W3CDTF">2018-12-10T08:41:49Z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0x0101008636E02FB6EC5D4D86829CC371953F21</vt:lpwstr>
  </property>
</Properties>
</file>