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1"/>
  </p:notesMasterIdLst>
  <p:sldIdLst>
    <p:sldId id="261" r:id="rId3"/>
    <p:sldId id="282" r:id="rId4"/>
    <p:sldId id="273" r:id="rId5"/>
    <p:sldId id="274" r:id="rId6"/>
    <p:sldId id="281" r:id="rId7"/>
    <p:sldId id="275" r:id="rId8"/>
    <p:sldId id="283" r:id="rId9"/>
    <p:sldId id="280" r:id="rId10"/>
  </p:sldIdLst>
  <p:sldSz cx="10693400" cy="7561263"/>
  <p:notesSz cx="6858000" cy="9144000"/>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75368" autoAdjust="0"/>
  </p:normalViewPr>
  <p:slideViewPr>
    <p:cSldViewPr>
      <p:cViewPr varScale="1">
        <p:scale>
          <a:sx n="76" d="100"/>
          <a:sy n="76" d="100"/>
        </p:scale>
        <p:origin x="-1626" y="-96"/>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042C8-0916-4C91-A925-151ABAD84D19}" type="datetimeFigureOut">
              <a:rPr lang="sv-SE" smtClean="0"/>
              <a:t>2019-01-18</a:t>
            </a:fld>
            <a:endParaRPr lang="sv-SE"/>
          </a:p>
        </p:txBody>
      </p:sp>
      <p:sp>
        <p:nvSpPr>
          <p:cNvPr id="4" name="Platshållare för bildobjekt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682EC-8675-4AA4-83AD-C43A6FBC5140}" type="slidenum">
              <a:rPr lang="sv-SE" smtClean="0"/>
              <a:t>‹#›</a:t>
            </a:fld>
            <a:endParaRPr lang="sv-SE"/>
          </a:p>
        </p:txBody>
      </p:sp>
    </p:spTree>
    <p:extLst>
      <p:ext uri="{BB962C8B-B14F-4D97-AF65-F5344CB8AC3E}">
        <p14:creationId xmlns:p14="http://schemas.microsoft.com/office/powerpoint/2010/main" val="10796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dirty="0" smtClean="0"/>
              <a:t>Stödtext: </a:t>
            </a:r>
          </a:p>
          <a:p>
            <a:r>
              <a:rPr lang="sv-SE" sz="1200" i="1" dirty="0" smtClean="0"/>
              <a:t>C. </a:t>
            </a:r>
            <a:r>
              <a:rPr lang="sv-SE" sz="1200" i="1" dirty="0" err="1" smtClean="0"/>
              <a:t>difficile</a:t>
            </a:r>
            <a:r>
              <a:rPr lang="sv-SE" sz="1200" dirty="0" smtClean="0"/>
              <a:t> är en sporbildande bakterie vars sporer kan överleva i omgivningen runt smittade personer under lång tid och därigenom lätt spridas till andra. Bakterien kan bilda gifter, toxiner, som verkar irriterande på tarmslemhinnan.</a:t>
            </a:r>
          </a:p>
          <a:p>
            <a:endParaRPr lang="sv-SE" sz="1200" dirty="0" smtClean="0"/>
          </a:p>
          <a:p>
            <a:r>
              <a:rPr lang="sv-SE" sz="1200" dirty="0" smtClean="0"/>
              <a:t>Cirka 2-5 procent av befolkningen och framförallt spädbarn har bakterien i tarmen utan att visa tecken till sjukdom. Om bärare av bakterien av något skäl </a:t>
            </a:r>
            <a:r>
              <a:rPr lang="sv-SE" sz="1200" dirty="0" err="1" smtClean="0"/>
              <a:t>antibiotikabehandlas</a:t>
            </a:r>
            <a:r>
              <a:rPr lang="sv-SE" sz="1200" dirty="0" smtClean="0"/>
              <a:t> rubbas bakteriefloran i tarmen vilket resulterar i ökad risk för bakterien att växa till. Om bakterien är toxinbildande kan patienten drabbas av diarré av varierande svårighetsgrad.</a:t>
            </a:r>
          </a:p>
          <a:p>
            <a:endParaRPr lang="sv-SE" sz="1200" dirty="0" smtClean="0"/>
          </a:p>
          <a:p>
            <a:r>
              <a:rPr lang="sv-SE" sz="1200" dirty="0" smtClean="0"/>
              <a:t>Sjukdomen är allvarligast inom vården och särskilt på sjukhus där fler personer tillhör riskgruppen för att drabbas och dels många behandlas med antibiotika. När fler har sjukdomen innebär det också att risken för smittspridning ökar. Någon egentlig inkubationstid kan man inte tala om, eftersom det oftast är patientens "egna" bakterier som utlöser sjukdomstillståndet. Sporadiska fall, utan koppling till antibiotikabehandling, förekommer.</a:t>
            </a:r>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2</a:t>
            </a:fld>
            <a:endParaRPr lang="sv-SE"/>
          </a:p>
        </p:txBody>
      </p:sp>
    </p:spTree>
    <p:extLst>
      <p:ext uri="{BB962C8B-B14F-4D97-AF65-F5344CB8AC3E}">
        <p14:creationId xmlns:p14="http://schemas.microsoft.com/office/powerpoint/2010/main" val="84673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Tre viktiga principer vid</a:t>
            </a:r>
            <a:r>
              <a:rPr lang="sv-SE" baseline="0" dirty="0" smtClean="0"/>
              <a:t> fall av Clostridium </a:t>
            </a:r>
            <a:r>
              <a:rPr lang="sv-SE" baseline="0" dirty="0" err="1" smtClean="0"/>
              <a:t>difficile</a:t>
            </a:r>
            <a:r>
              <a:rPr lang="sv-SE" baseline="0" dirty="0" smtClean="0"/>
              <a:t> för att slippa spridning av smittan!</a:t>
            </a:r>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3</a:t>
            </a:fld>
            <a:endParaRPr lang="sv-SE"/>
          </a:p>
        </p:txBody>
      </p:sp>
    </p:spTree>
    <p:extLst>
      <p:ext uri="{BB962C8B-B14F-4D97-AF65-F5344CB8AC3E}">
        <p14:creationId xmlns:p14="http://schemas.microsoft.com/office/powerpoint/2010/main" val="166978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4</a:t>
            </a:fld>
            <a:endParaRPr lang="sv-SE"/>
          </a:p>
        </p:txBody>
      </p:sp>
    </p:spTree>
    <p:extLst>
      <p:ext uri="{BB962C8B-B14F-4D97-AF65-F5344CB8AC3E}">
        <p14:creationId xmlns:p14="http://schemas.microsoft.com/office/powerpoint/2010/main" val="4342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Följ städdokument</a:t>
            </a:r>
            <a:r>
              <a:rPr lang="sv-SE" baseline="0" dirty="0" smtClean="0"/>
              <a:t> vid slutstädning efter smittad patient!</a:t>
            </a:r>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8</a:t>
            </a:fld>
            <a:endParaRPr lang="sv-SE"/>
          </a:p>
        </p:txBody>
      </p:sp>
    </p:spTree>
    <p:extLst>
      <p:ext uri="{BB962C8B-B14F-4D97-AF65-F5344CB8AC3E}">
        <p14:creationId xmlns:p14="http://schemas.microsoft.com/office/powerpoint/2010/main" val="3061532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844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0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3787688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15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15104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2019-01-18</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415367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2019-01-18</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23634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3322801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12538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6.png"/><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050556" y="3830391"/>
            <a:ext cx="2153619" cy="1620771"/>
          </a:xfrm>
        </p:spPr>
        <p:txBody>
          <a:bodyPr/>
          <a:lstStyle/>
          <a:p>
            <a:r>
              <a:rPr lang="sv-SE" sz="3600" dirty="0" smtClean="0"/>
              <a:t>April</a:t>
            </a:r>
            <a:endParaRPr lang="sv-SE" sz="3600" dirty="0"/>
          </a:p>
        </p:txBody>
      </p:sp>
      <p:sp>
        <p:nvSpPr>
          <p:cNvPr id="3" name="Underrubrik 2"/>
          <p:cNvSpPr>
            <a:spLocks noGrp="1"/>
          </p:cNvSpPr>
          <p:nvPr>
            <p:ph type="subTitle" idx="1"/>
          </p:nvPr>
        </p:nvSpPr>
        <p:spPr>
          <a:xfrm>
            <a:off x="4122564" y="5292799"/>
            <a:ext cx="2916072" cy="1932323"/>
          </a:xfrm>
        </p:spPr>
        <p:txBody>
          <a:bodyPr/>
          <a:lstStyle/>
          <a:p>
            <a:r>
              <a:rPr lang="sv-SE" dirty="0" smtClean="0">
                <a:solidFill>
                  <a:schemeClr val="bg2">
                    <a:lumMod val="75000"/>
                  </a:schemeClr>
                </a:solidFill>
              </a:rPr>
              <a:t>Clostridium </a:t>
            </a:r>
            <a:r>
              <a:rPr lang="sv-SE" dirty="0" err="1" smtClean="0">
                <a:solidFill>
                  <a:schemeClr val="bg2">
                    <a:lumMod val="75000"/>
                  </a:schemeClr>
                </a:solidFill>
              </a:rPr>
              <a:t>Difficile</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a:p>
        </p:txBody>
      </p:sp>
      <p:pic>
        <p:nvPicPr>
          <p:cNvPr id="5"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414029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40792" y="756295"/>
            <a:ext cx="8569325" cy="941883"/>
          </a:xfrm>
        </p:spPr>
        <p:txBody>
          <a:bodyPr/>
          <a:lstStyle/>
          <a:p>
            <a:r>
              <a:rPr lang="sv-SE" dirty="0" smtClean="0"/>
              <a:t>Clostridium </a:t>
            </a:r>
            <a:r>
              <a:rPr lang="sv-SE" dirty="0" err="1" smtClean="0"/>
              <a:t>difficile</a:t>
            </a:r>
            <a:r>
              <a:rPr lang="sv-SE" dirty="0" smtClean="0"/>
              <a:t> diarré</a:t>
            </a:r>
            <a:endParaRPr lang="sv-SE" dirty="0"/>
          </a:p>
        </p:txBody>
      </p:sp>
      <p:sp>
        <p:nvSpPr>
          <p:cNvPr id="3" name="Platshållare för innehåll 2"/>
          <p:cNvSpPr>
            <a:spLocks noGrp="1"/>
          </p:cNvSpPr>
          <p:nvPr>
            <p:ph idx="1"/>
          </p:nvPr>
        </p:nvSpPr>
        <p:spPr>
          <a:xfrm>
            <a:off x="810196" y="1692399"/>
            <a:ext cx="8569325" cy="3525837"/>
          </a:xfrm>
        </p:spPr>
        <p:txBody>
          <a:bodyPr/>
          <a:lstStyle/>
          <a:p>
            <a:r>
              <a:rPr lang="sv-SE" dirty="0" smtClean="0"/>
              <a:t>Clostridium </a:t>
            </a:r>
            <a:r>
              <a:rPr lang="sv-SE" dirty="0" err="1" smtClean="0"/>
              <a:t>difficile</a:t>
            </a:r>
            <a:r>
              <a:rPr lang="sv-SE" dirty="0" smtClean="0"/>
              <a:t> är en sporbildande bakterie – kan orsakar mer eller mindre allvarliga </a:t>
            </a:r>
            <a:r>
              <a:rPr lang="sv-SE" dirty="0" err="1" smtClean="0"/>
              <a:t>diarréetillstånd</a:t>
            </a:r>
            <a:endParaRPr lang="sv-SE" dirty="0" smtClean="0"/>
          </a:p>
          <a:p>
            <a:r>
              <a:rPr lang="sv-SE" dirty="0" smtClean="0"/>
              <a:t>Clostridium </a:t>
            </a:r>
            <a:r>
              <a:rPr lang="sv-SE" dirty="0" err="1" smtClean="0"/>
              <a:t>difficile</a:t>
            </a:r>
            <a:r>
              <a:rPr lang="sv-SE" dirty="0" smtClean="0"/>
              <a:t> kan vara en del av vår normala tarmflora, eller bara finnas där tillfälligt</a:t>
            </a:r>
          </a:p>
          <a:p>
            <a:r>
              <a:rPr lang="sv-SE" dirty="0" smtClean="0"/>
              <a:t>Vid behandling av antibiotika rubbas tarmfloran och clostridium </a:t>
            </a:r>
            <a:r>
              <a:rPr lang="sv-SE" dirty="0" err="1" smtClean="0"/>
              <a:t>difficile</a:t>
            </a:r>
            <a:r>
              <a:rPr lang="sv-SE" dirty="0" smtClean="0"/>
              <a:t> kan få möjlighet att växa till</a:t>
            </a:r>
          </a:p>
          <a:p>
            <a:r>
              <a:rPr lang="sv-SE" dirty="0" smtClean="0"/>
              <a:t>Clostridium </a:t>
            </a:r>
            <a:r>
              <a:rPr lang="sv-SE" dirty="0" err="1" smtClean="0"/>
              <a:t>difficile</a:t>
            </a:r>
            <a:r>
              <a:rPr lang="sv-SE" dirty="0" smtClean="0"/>
              <a:t> bildar toxiner –&gt; retar tarmslemhinnan –&gt; ger diarréer</a:t>
            </a:r>
          </a:p>
          <a:p>
            <a:r>
              <a:rPr lang="sv-SE" dirty="0" smtClean="0"/>
              <a:t>Sporer kan överleva länge i miljön – svår att städa bort – gör att den lätt sprids, speciellt inom vård och omsorg</a:t>
            </a:r>
            <a:endParaRPr lang="sv-SE"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092" y="252239"/>
            <a:ext cx="1670050"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40401716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2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a:xfrm>
            <a:off x="1893623" y="1081681"/>
            <a:ext cx="5474799" cy="1102684"/>
          </a:xfrm>
        </p:spPr>
        <p:txBody>
          <a:bodyPr/>
          <a:lstStyle/>
          <a:p>
            <a:r>
              <a:rPr lang="sv-SE" altLang="sv-SE" dirty="0" smtClean="0">
                <a:latin typeface="+mn-lt"/>
              </a:rPr>
              <a:t>Vad minskar risken för smittspridning?</a:t>
            </a:r>
          </a:p>
        </p:txBody>
      </p:sp>
      <p:pic>
        <p:nvPicPr>
          <p:cNvPr id="174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621" y="2520421"/>
            <a:ext cx="3620161" cy="252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226" y="2614937"/>
            <a:ext cx="2528544" cy="233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848" y="2672698"/>
            <a:ext cx="2651072" cy="221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ruta 3"/>
          <p:cNvSpPr txBox="1">
            <a:spLocks noChangeArrowheads="1"/>
          </p:cNvSpPr>
          <p:nvPr/>
        </p:nvSpPr>
        <p:spPr bwMode="auto">
          <a:xfrm>
            <a:off x="631208" y="5130108"/>
            <a:ext cx="3115195" cy="107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sz="2100" dirty="0" smtClean="0">
                <a:latin typeface="+mn-lt"/>
              </a:rPr>
              <a:t>”Isolering” </a:t>
            </a:r>
            <a:r>
              <a:rPr lang="sv-SE" altLang="sv-SE" sz="2100" dirty="0">
                <a:latin typeface="+mn-lt"/>
              </a:rPr>
              <a:t>av symtomatiska </a:t>
            </a:r>
            <a:r>
              <a:rPr lang="sv-SE" altLang="sv-SE" sz="2100" dirty="0" smtClean="0">
                <a:latin typeface="+mn-lt"/>
              </a:rPr>
              <a:t>patienter, dvs patienter med diarré</a:t>
            </a:r>
            <a:endParaRPr lang="sv-SE" altLang="sv-SE" sz="2100" dirty="0">
              <a:latin typeface="+mn-lt"/>
            </a:endParaRPr>
          </a:p>
        </p:txBody>
      </p:sp>
      <p:sp>
        <p:nvSpPr>
          <p:cNvPr id="17415" name="textruta 8"/>
          <p:cNvSpPr txBox="1">
            <a:spLocks noChangeArrowheads="1"/>
          </p:cNvSpPr>
          <p:nvPr/>
        </p:nvSpPr>
        <p:spPr bwMode="auto">
          <a:xfrm>
            <a:off x="3662862" y="5130108"/>
            <a:ext cx="3115195" cy="107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sz="2100" dirty="0">
                <a:latin typeface="+mn-lt"/>
              </a:rPr>
              <a:t>Basala hygienrutiner samt tvål och vatten</a:t>
            </a:r>
            <a:br>
              <a:rPr lang="sv-SE" altLang="sv-SE" sz="2100" dirty="0">
                <a:latin typeface="+mn-lt"/>
              </a:rPr>
            </a:br>
            <a:r>
              <a:rPr lang="sv-SE" altLang="sv-SE" sz="2100" dirty="0">
                <a:latin typeface="+mn-lt"/>
              </a:rPr>
              <a:t>före sprit</a:t>
            </a:r>
          </a:p>
        </p:txBody>
      </p:sp>
      <p:sp>
        <p:nvSpPr>
          <p:cNvPr id="17416" name="textruta 9"/>
          <p:cNvSpPr txBox="1">
            <a:spLocks noChangeArrowheads="1"/>
          </p:cNvSpPr>
          <p:nvPr/>
        </p:nvSpPr>
        <p:spPr bwMode="auto">
          <a:xfrm>
            <a:off x="6778057" y="5130108"/>
            <a:ext cx="3115195" cy="7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sz="2100" dirty="0">
                <a:latin typeface="+mn-lt"/>
              </a:rPr>
              <a:t>Bra städ</a:t>
            </a:r>
            <a:r>
              <a:rPr lang="sv-SE" altLang="sv-SE" sz="2100" dirty="0" smtClean="0">
                <a:latin typeface="+mn-lt"/>
              </a:rPr>
              <a:t>! </a:t>
            </a:r>
          </a:p>
          <a:p>
            <a:pPr algn="ctr" eaLnBrk="1" hangingPunct="1">
              <a:spcBef>
                <a:spcPct val="0"/>
              </a:spcBef>
              <a:buFontTx/>
              <a:buNone/>
            </a:pPr>
            <a:r>
              <a:rPr lang="sv-SE" altLang="sv-SE" sz="2100" dirty="0" smtClean="0">
                <a:latin typeface="+mn-lt"/>
              </a:rPr>
              <a:t>Följ städriktlinje!</a:t>
            </a:r>
            <a:endParaRPr lang="sv-SE" altLang="sv-SE" sz="2100" dirty="0">
              <a:latin typeface="+mn-lt"/>
            </a:endParaRPr>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940403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3157895" y="558344"/>
            <a:ext cx="3874500" cy="794633"/>
          </a:xfrm>
        </p:spPr>
        <p:txBody>
          <a:bodyPr/>
          <a:lstStyle/>
          <a:p>
            <a:r>
              <a:rPr lang="sv-SE" altLang="sv-SE" dirty="0" smtClean="0"/>
              <a:t>Vårdtagaren</a:t>
            </a:r>
          </a:p>
        </p:txBody>
      </p:sp>
      <p:sp>
        <p:nvSpPr>
          <p:cNvPr id="4099" name="Platshållare för innehåll 2"/>
          <p:cNvSpPr>
            <a:spLocks noGrp="1"/>
          </p:cNvSpPr>
          <p:nvPr>
            <p:ph idx="1"/>
          </p:nvPr>
        </p:nvSpPr>
        <p:spPr>
          <a:xfrm>
            <a:off x="209784" y="1795801"/>
            <a:ext cx="9852408" cy="4456244"/>
          </a:xfrm>
        </p:spPr>
        <p:txBody>
          <a:bodyPr/>
          <a:lstStyle/>
          <a:p>
            <a:pPr>
              <a:defRPr/>
            </a:pPr>
            <a:r>
              <a:rPr lang="sv-SE" altLang="sv-SE" dirty="0" smtClean="0"/>
              <a:t>”Isoleras” på enkelrum med egen toalett </a:t>
            </a:r>
          </a:p>
          <a:p>
            <a:pPr marL="0" indent="0">
              <a:buNone/>
              <a:defRPr/>
            </a:pPr>
            <a:r>
              <a:rPr lang="sv-SE" altLang="sv-SE" dirty="0"/>
              <a:t> </a:t>
            </a:r>
            <a:r>
              <a:rPr lang="sv-SE" altLang="sv-SE" dirty="0" smtClean="0"/>
              <a:t>    tills 48 timmar efter symtomfrihet. </a:t>
            </a:r>
          </a:p>
          <a:p>
            <a:pPr>
              <a:defRPr/>
            </a:pPr>
            <a:r>
              <a:rPr lang="sv-SE" dirty="0" smtClean="0"/>
              <a:t>Måltider intas på rummet</a:t>
            </a:r>
          </a:p>
          <a:p>
            <a:pPr>
              <a:defRPr/>
            </a:pPr>
            <a:r>
              <a:rPr lang="sv-SE" altLang="sv-SE" dirty="0" smtClean="0"/>
              <a:t>Noggrann handhygien efter toalettbesök och före måltid (handtvätt + desinfektion)</a:t>
            </a:r>
          </a:p>
          <a:p>
            <a:pPr>
              <a:defRPr/>
            </a:pPr>
            <a:r>
              <a:rPr lang="sv-SE" altLang="sv-SE" dirty="0" smtClean="0"/>
              <a:t>Patienten ska duscha, få rena kläder och sängkläder innan isoleringen bryts</a:t>
            </a:r>
          </a:p>
          <a:p>
            <a:pPr>
              <a:defRPr/>
            </a:pPr>
            <a:r>
              <a:rPr lang="sv-SE" altLang="sv-SE" dirty="0" smtClean="0"/>
              <a:t>Rummet ska städas då isoleringen bryts</a:t>
            </a:r>
          </a:p>
        </p:txBody>
      </p:sp>
      <p:pic>
        <p:nvPicPr>
          <p:cNvPr id="18436" name="Picture 2" descr="händer på fängelsega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354" y="40257"/>
            <a:ext cx="1860206" cy="262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www.karlskrona.se/Global/Gymnasieskolor/sarvux/pictogram100x100/tv%c3%a4tta%20h%c3%a4nderna0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076" y="5580831"/>
            <a:ext cx="1563786" cy="147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500165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86460" y="468263"/>
            <a:ext cx="8569325" cy="941883"/>
          </a:xfrm>
        </p:spPr>
        <p:txBody>
          <a:bodyPr/>
          <a:lstStyle/>
          <a:p>
            <a:r>
              <a:rPr lang="sv-SE" altLang="sv-SE" dirty="0">
                <a:cs typeface="Arial" charset="0"/>
              </a:rPr>
              <a:t>Städning</a:t>
            </a:r>
            <a:br>
              <a:rPr lang="sv-SE" altLang="sv-SE" dirty="0">
                <a:cs typeface="Arial" charset="0"/>
              </a:rPr>
            </a:br>
            <a:endParaRPr lang="sv-SE" dirty="0"/>
          </a:p>
        </p:txBody>
      </p:sp>
      <p:sp>
        <p:nvSpPr>
          <p:cNvPr id="3" name="Platshållare för innehåll 2"/>
          <p:cNvSpPr>
            <a:spLocks noGrp="1"/>
          </p:cNvSpPr>
          <p:nvPr>
            <p:ph idx="1"/>
          </p:nvPr>
        </p:nvSpPr>
        <p:spPr>
          <a:xfrm>
            <a:off x="450156" y="1261641"/>
            <a:ext cx="8569325" cy="3525837"/>
          </a:xfrm>
        </p:spPr>
        <p:txBody>
          <a:bodyPr/>
          <a:lstStyle/>
          <a:p>
            <a:pPr marL="0" indent="0">
              <a:buNone/>
            </a:pPr>
            <a:r>
              <a:rPr lang="sv-SE" altLang="sv-SE" sz="2200" b="1" dirty="0" smtClean="0"/>
              <a:t>Bakterien är sporbildande och det finns risk att sporerna finns kvar i miljön länge. Noggrann, mekanisk städning är viktigt</a:t>
            </a:r>
          </a:p>
          <a:p>
            <a:endParaRPr lang="sv-SE" altLang="sv-SE" sz="2000" dirty="0" smtClean="0"/>
          </a:p>
          <a:p>
            <a:r>
              <a:rPr lang="sv-SE" altLang="sv-SE" sz="2000" dirty="0" smtClean="0"/>
              <a:t>Desinfektera </a:t>
            </a:r>
            <a:r>
              <a:rPr lang="sv-SE" altLang="sv-SE" sz="2000" dirty="0"/>
              <a:t>dagligen kritiska </a:t>
            </a:r>
            <a:r>
              <a:rPr lang="sv-SE" altLang="sv-SE" sz="2000" dirty="0" smtClean="0"/>
              <a:t>punkter </a:t>
            </a:r>
            <a:r>
              <a:rPr lang="sv-SE" altLang="sv-SE" sz="2000" dirty="0"/>
              <a:t>i patientens bostad med </a:t>
            </a:r>
            <a:r>
              <a:rPr lang="sv-SE" altLang="sv-SE" sz="2000" dirty="0" smtClean="0"/>
              <a:t>ytdesinfektionsmedel, </a:t>
            </a:r>
            <a:r>
              <a:rPr lang="sv-SE" altLang="sv-SE" sz="2000" dirty="0" err="1"/>
              <a:t>Virkon</a:t>
            </a:r>
            <a:r>
              <a:rPr lang="sv-SE" altLang="sv-SE" sz="2000" dirty="0"/>
              <a:t> 1%. Exempelvis; hjälpmedel, rullstol, toalett och </a:t>
            </a:r>
            <a:r>
              <a:rPr lang="sv-SE" altLang="sv-SE" sz="2000" dirty="0" smtClean="0"/>
              <a:t>handfat </a:t>
            </a:r>
            <a:endParaRPr lang="sv-SE" altLang="sv-SE" sz="2000" dirty="0"/>
          </a:p>
          <a:p>
            <a:r>
              <a:rPr lang="sv-SE" altLang="sv-SE" sz="2000" dirty="0"/>
              <a:t>Golv i lägenheten städas dagligen med rengöringsmedel och vatten</a:t>
            </a:r>
          </a:p>
          <a:p>
            <a:r>
              <a:rPr lang="sv-SE" altLang="sv-SE" sz="2000" dirty="0"/>
              <a:t>Städutrustningen ska vara rumsbunden och rengöras mellan varje användning</a:t>
            </a:r>
          </a:p>
          <a:p>
            <a:pPr>
              <a:spcBef>
                <a:spcPct val="0"/>
              </a:spcBef>
            </a:pPr>
            <a:endParaRPr lang="sv-SE" altLang="sv-SE" sz="2000" dirty="0" smtClean="0">
              <a:cs typeface="Arial" charset="0"/>
            </a:endParaRPr>
          </a:p>
          <a:p>
            <a:pPr>
              <a:spcBef>
                <a:spcPct val="0"/>
              </a:spcBef>
            </a:pPr>
            <a:r>
              <a:rPr lang="sv-SE" altLang="sv-SE" sz="2000" dirty="0" smtClean="0">
                <a:cs typeface="Arial" charset="0"/>
              </a:rPr>
              <a:t>Slutstädning </a:t>
            </a:r>
            <a:r>
              <a:rPr lang="sv-SE" altLang="sv-SE" sz="2000" dirty="0">
                <a:cs typeface="Arial" charset="0"/>
              </a:rPr>
              <a:t>sker när patienten är smittfri. </a:t>
            </a:r>
            <a:endParaRPr lang="sv-SE"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511" y="4788743"/>
            <a:ext cx="190930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5132" y="1487808"/>
            <a:ext cx="936104" cy="241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12868008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a:xfrm>
            <a:off x="2394372" y="1404367"/>
            <a:ext cx="2188806" cy="794633"/>
          </a:xfrm>
        </p:spPr>
        <p:txBody>
          <a:bodyPr/>
          <a:lstStyle/>
          <a:p>
            <a:r>
              <a:rPr lang="sv-SE" altLang="sv-SE" dirty="0" smtClean="0"/>
              <a:t>Av</a:t>
            </a:r>
            <a:r>
              <a:rPr lang="sv-SE" altLang="sv-SE" dirty="0" smtClean="0">
                <a:latin typeface="+mn-lt"/>
              </a:rPr>
              <a:t>f</a:t>
            </a:r>
            <a:r>
              <a:rPr lang="sv-SE" altLang="sv-SE" dirty="0" smtClean="0"/>
              <a:t>all</a:t>
            </a:r>
          </a:p>
        </p:txBody>
      </p:sp>
      <p:sp>
        <p:nvSpPr>
          <p:cNvPr id="6147" name="Platshållare för innehåll 2"/>
          <p:cNvSpPr>
            <a:spLocks noGrp="1"/>
          </p:cNvSpPr>
          <p:nvPr>
            <p:ph idx="1"/>
          </p:nvPr>
        </p:nvSpPr>
        <p:spPr>
          <a:xfrm>
            <a:off x="234132" y="2703865"/>
            <a:ext cx="6820755" cy="1048425"/>
          </a:xfrm>
        </p:spPr>
        <p:txBody>
          <a:bodyPr/>
          <a:lstStyle/>
          <a:p>
            <a:pPr>
              <a:lnSpc>
                <a:spcPct val="100000"/>
              </a:lnSpc>
              <a:defRPr/>
            </a:pPr>
            <a:r>
              <a:rPr lang="sv-SE" altLang="sv-SE" dirty="0" smtClean="0"/>
              <a:t>Avfall hanteras som vanligt avfall. Avfallspåse ska knytas ihop inne på boenderummet och kastas i avfallssäck</a:t>
            </a:r>
          </a:p>
          <a:p>
            <a:pPr>
              <a:lnSpc>
                <a:spcPct val="100000"/>
              </a:lnSpc>
              <a:defRPr/>
            </a:pPr>
            <a:endParaRPr lang="sv-SE" altLang="sv-SE" dirty="0" smtClean="0"/>
          </a:p>
          <a:p>
            <a:pPr>
              <a:lnSpc>
                <a:spcPct val="100000"/>
              </a:lnSpc>
              <a:defRPr/>
            </a:pPr>
            <a:r>
              <a:rPr lang="sv-SE" altLang="sv-SE" dirty="0" smtClean="0"/>
              <a:t>Avfall betydligt nedsmutsat med kroppsvätskor omhändertas som farligt avfall</a:t>
            </a:r>
          </a:p>
          <a:p>
            <a:pPr>
              <a:defRPr/>
            </a:pPr>
            <a:endParaRPr lang="sv-SE" altLang="sv-SE" dirty="0" smtClean="0"/>
          </a:p>
        </p:txBody>
      </p:sp>
      <p:pic>
        <p:nvPicPr>
          <p:cNvPr id="19462" name="Picture 4" descr="MCj03329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8421" y="208286"/>
            <a:ext cx="2710480" cy="35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2797651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31871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747" t="35498" r="15714" b="35223"/>
          <a:stretch/>
        </p:blipFill>
        <p:spPr bwMode="auto">
          <a:xfrm>
            <a:off x="666179" y="1620391"/>
            <a:ext cx="9275361"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1709820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Mall_Region_Halland</Template>
  <TotalTime>742</TotalTime>
  <Words>463</Words>
  <Application>Microsoft Office PowerPoint</Application>
  <PresentationFormat>Anpassad</PresentationFormat>
  <Paragraphs>46</Paragraphs>
  <Slides>8</Slides>
  <Notes>4</Notes>
  <HiddenSlides>0</HiddenSlides>
  <MMClips>7</MMClips>
  <ScaleCrop>false</ScaleCrop>
  <HeadingPairs>
    <vt:vector size="4" baseType="variant">
      <vt:variant>
        <vt:lpstr>Tema</vt:lpstr>
      </vt:variant>
      <vt:variant>
        <vt:i4>2</vt:i4>
      </vt:variant>
      <vt:variant>
        <vt:lpstr>Bildrubriker</vt:lpstr>
      </vt:variant>
      <vt:variant>
        <vt:i4>8</vt:i4>
      </vt:variant>
    </vt:vector>
  </HeadingPairs>
  <TitlesOfParts>
    <vt:vector size="10" baseType="lpstr">
      <vt:lpstr>Mall_Region_Halland</vt:lpstr>
      <vt:lpstr>mallregionhalland</vt:lpstr>
      <vt:lpstr>April</vt:lpstr>
      <vt:lpstr>Clostridium difficile diarré</vt:lpstr>
      <vt:lpstr>Vad minskar risken för smittspridning?</vt:lpstr>
      <vt:lpstr>Vårdtagaren</vt:lpstr>
      <vt:lpstr>Städning </vt:lpstr>
      <vt:lpstr>Avfall</vt:lpstr>
      <vt:lpstr>Såhär når du riktlinjerna på vår hemsida:</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dc:title>
  <dc:creator>Nilsfelt Evelina AMD MIB</dc:creator>
  <cp:lastModifiedBy>Johansson Peter X ADH MIB</cp:lastModifiedBy>
  <cp:revision>42</cp:revision>
  <cp:lastPrinted>2011-03-31T13:51:30Z</cp:lastPrinted>
  <dcterms:created xsi:type="dcterms:W3CDTF">2016-03-08T10:14:44Z</dcterms:created>
  <dcterms:modified xsi:type="dcterms:W3CDTF">2019-01-18T08:03:49Z</dcterms:modified>
</cp:coreProperties>
</file>