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FDB813"/>
    <a:srgbClr val="C9D556"/>
    <a:srgbClr val="438011"/>
    <a:srgbClr val="004B93"/>
    <a:srgbClr val="6C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81183" autoAdjust="0"/>
  </p:normalViewPr>
  <p:slideViewPr>
    <p:cSldViewPr>
      <p:cViewPr varScale="1">
        <p:scale>
          <a:sx n="85" d="100"/>
          <a:sy n="85" d="100"/>
        </p:scale>
        <p:origin x="-1926" y="-96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9E5A-382A-43FE-99A4-1679BC117CB9}" type="datetimeFigureOut">
              <a:rPr lang="sv-SE" smtClean="0"/>
              <a:t>2019-01-18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A97BF-6AF8-4B79-8C5D-19367F110A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9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 smtClean="0"/>
              <a:t>Stödtext: </a:t>
            </a:r>
          </a:p>
          <a:p>
            <a:r>
              <a:rPr lang="sv-SE" dirty="0" smtClean="0"/>
              <a:t>Hur</a:t>
            </a:r>
            <a:r>
              <a:rPr lang="sv-SE" baseline="0" dirty="0" smtClean="0"/>
              <a:t> har godset transporterats till er?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A97BF-6AF8-4B79-8C5D-19367F110A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2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70636" y="3924647"/>
            <a:ext cx="1289523" cy="1620771"/>
          </a:xfrm>
        </p:spPr>
        <p:txBody>
          <a:bodyPr/>
          <a:lstStyle/>
          <a:p>
            <a:r>
              <a:rPr lang="sv-SE" sz="3600" dirty="0" smtClean="0"/>
              <a:t>Maj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50556" y="5364807"/>
            <a:ext cx="2732852" cy="1932323"/>
          </a:xfrm>
        </p:spPr>
        <p:txBody>
          <a:bodyPr/>
          <a:lstStyle/>
          <a:p>
            <a:r>
              <a:rPr lang="sv-SE" dirty="0" smtClean="0">
                <a:solidFill>
                  <a:schemeClr val="bg2">
                    <a:lumMod val="75000"/>
                  </a:schemeClr>
                </a:solidFill>
              </a:rPr>
              <a:t>Förrådshantering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2" descr="Bildresultat för influensa virus"/>
          <p:cNvSpPr>
            <a:spLocks noChangeAspect="1" noChangeArrowheads="1"/>
          </p:cNvSpPr>
          <p:nvPr/>
        </p:nvSpPr>
        <p:spPr bwMode="auto">
          <a:xfrm>
            <a:off x="74260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684" y="3665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3157896" y="208286"/>
            <a:ext cx="4294068" cy="771878"/>
          </a:xfrm>
        </p:spPr>
        <p:txBody>
          <a:bodyPr/>
          <a:lstStyle/>
          <a:p>
            <a:r>
              <a:rPr lang="sv-SE" altLang="sv-SE" b="0" smtClean="0"/>
              <a:t>Förrådshantering</a:t>
            </a:r>
            <a:endParaRPr lang="sv-SE" altLang="sv-SE" smtClean="0"/>
          </a:p>
        </p:txBody>
      </p:sp>
      <p:sp>
        <p:nvSpPr>
          <p:cNvPr id="14340" name="Rektangel 4"/>
          <p:cNvSpPr>
            <a:spLocks noChangeArrowheads="1"/>
          </p:cNvSpPr>
          <p:nvPr/>
        </p:nvSpPr>
        <p:spPr bwMode="auto">
          <a:xfrm>
            <a:off x="183794" y="1332359"/>
            <a:ext cx="7539170" cy="564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sv-SE" altLang="sv-SE" sz="2300" dirty="0"/>
              <a:t>Rum för förvaring av medicinteknisk utrustning, hjälpmedel, flergångsmateriel, förbrukningsmateriel och ren tvätt ska finnas inom avdelningen.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Produkterna förvaras separerade utifrån renhetsgrad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sv-SE" altLang="sv-SE" sz="2300" dirty="0" smtClean="0"/>
              <a:t>     (</a:t>
            </a:r>
            <a:r>
              <a:rPr lang="sv-SE" altLang="sv-SE" sz="2300" dirty="0"/>
              <a:t>Rent, Höggradigt rent och Sterilt)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Får inte förvaras på golvet </a:t>
            </a:r>
            <a:r>
              <a:rPr lang="sv-SE" altLang="sv-SE" sz="2300" dirty="0" smtClean="0"/>
              <a:t>(</a:t>
            </a:r>
            <a:r>
              <a:rPr lang="sv-SE" altLang="sv-SE" sz="2300" dirty="0" smtClean="0"/>
              <a:t>45 </a:t>
            </a:r>
            <a:r>
              <a:rPr lang="sv-SE" altLang="sv-SE" sz="2300" dirty="0"/>
              <a:t>cm ovan golv)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Skyddas mot fukt, damm och direkt solljus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Hyllor torkas med alkoholbaserad </a:t>
            </a:r>
            <a:r>
              <a:rPr lang="sv-SE" altLang="sv-SE" sz="2300" dirty="0" smtClean="0"/>
              <a:t>ytdesinfektion </a:t>
            </a:r>
            <a:r>
              <a:rPr lang="sv-SE" sz="2000" dirty="0"/>
              <a:t>1 </a:t>
            </a:r>
            <a:r>
              <a:rPr lang="sv-SE" sz="2300" dirty="0"/>
              <a:t>gång/månad</a:t>
            </a:r>
            <a:r>
              <a:rPr lang="sv-SE" altLang="sv-SE" sz="2300" dirty="0" smtClean="0"/>
              <a:t/>
            </a:r>
            <a:br>
              <a:rPr lang="sv-SE" altLang="sv-SE" sz="2300" dirty="0" smtClean="0"/>
            </a:br>
            <a:endParaRPr lang="sv-SE" altLang="sv-SE" sz="23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 smtClean="0"/>
              <a:t>Utse </a:t>
            </a:r>
            <a:r>
              <a:rPr lang="sv-SE" altLang="sv-SE" sz="2300" dirty="0"/>
              <a:t>förrådsansvarig</a:t>
            </a:r>
          </a:p>
          <a:p>
            <a:pPr marL="171450" indent="-171450" eaLnBrk="1" hangingPunct="1">
              <a:spcBef>
                <a:spcPct val="0"/>
              </a:spcBef>
            </a:pPr>
            <a:endParaRPr lang="sv-SE" altLang="sv-SE" sz="9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 smtClean="0"/>
              <a:t>Förrådsmaterialet hanteras </a:t>
            </a:r>
            <a:r>
              <a:rPr lang="sv-SE" altLang="sv-SE" sz="2300" dirty="0"/>
              <a:t>med desinfekterade händer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71" y="290549"/>
            <a:ext cx="2105263" cy="3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31" y="3894401"/>
            <a:ext cx="3349113" cy="36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3050" y="828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4266580" y="252239"/>
            <a:ext cx="2777314" cy="771879"/>
          </a:xfrm>
        </p:spPr>
        <p:txBody>
          <a:bodyPr/>
          <a:lstStyle/>
          <a:p>
            <a:r>
              <a:rPr lang="sv-SE" altLang="sv-SE" b="0" dirty="0" err="1" smtClean="0"/>
              <a:t>Närförråd</a:t>
            </a:r>
            <a:endParaRPr lang="sv-SE" alt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r>
              <a:rPr lang="sv-SE" smtClean="0"/>
              <a:t>2010-04-22</a:t>
            </a:r>
            <a:endParaRPr lang="sv-SE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0" y="4212679"/>
            <a:ext cx="2448714" cy="27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ktangel 4"/>
          <p:cNvSpPr>
            <a:spLocks noChangeArrowheads="1"/>
          </p:cNvSpPr>
          <p:nvPr/>
        </p:nvSpPr>
        <p:spPr bwMode="auto">
          <a:xfrm>
            <a:off x="143145" y="1332359"/>
            <a:ext cx="10357374" cy="304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• Ska finnas rutin för rengöring och översyn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• Hantering med desinfekterade händer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pPr eaLnBrk="1" hangingPunct="1">
              <a:buFont typeface="Arial" charset="0"/>
              <a:buNone/>
            </a:pPr>
            <a:r>
              <a:rPr lang="sv-SE" altLang="sv-SE" sz="2300" dirty="0"/>
              <a:t>• Fyll på ett mindre antal produkter för t.ex. en </a:t>
            </a:r>
            <a:r>
              <a:rPr lang="sv-SE" altLang="sv-SE" sz="2300" dirty="0" smtClean="0"/>
              <a:t>dags alt. </a:t>
            </a:r>
            <a:r>
              <a:rPr lang="sv-SE" altLang="sv-SE" sz="2300" dirty="0"/>
              <a:t>en veckas förbrukning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• Oanvänt material ska inte läggas tillbaka i avdelningsförrådet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r>
              <a:rPr lang="sv-SE" altLang="sv-SE" sz="2300" dirty="0"/>
              <a:t> Städa/rengör en gång/vecka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300" dirty="0"/>
          </a:p>
        </p:txBody>
      </p:sp>
      <p:pic>
        <p:nvPicPr>
          <p:cNvPr id="15366" name="Picture 5" descr="1220005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22575" r="28235"/>
          <a:stretch>
            <a:fillRect/>
          </a:stretch>
        </p:blipFill>
        <p:spPr bwMode="auto">
          <a:xfrm>
            <a:off x="7969710" y="3852639"/>
            <a:ext cx="2273976" cy="32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1244669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8" y="4526990"/>
            <a:ext cx="2411236" cy="283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6980" y="722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xfrm>
            <a:off x="4266580" y="2916535"/>
            <a:ext cx="2099329" cy="1268961"/>
          </a:xfrm>
        </p:spPr>
        <p:txBody>
          <a:bodyPr/>
          <a:lstStyle/>
          <a:p>
            <a:r>
              <a:rPr lang="sv-SE" altLang="sv-SE" sz="2700" dirty="0"/>
              <a:t>Så här</a:t>
            </a:r>
            <a:br>
              <a:rPr lang="sv-SE" altLang="sv-SE" sz="2700" dirty="0"/>
            </a:br>
            <a:r>
              <a:rPr lang="sv-SE" altLang="sv-SE" sz="2700" dirty="0"/>
              <a:t>ska det </a:t>
            </a:r>
            <a:br>
              <a:rPr lang="sv-SE" altLang="sv-SE" sz="2700" dirty="0"/>
            </a:br>
            <a:r>
              <a:rPr lang="sv-SE" altLang="sv-SE" sz="2700" dirty="0"/>
              <a:t>inte se ut…</a:t>
            </a:r>
          </a:p>
        </p:txBody>
      </p:sp>
      <p:pic>
        <p:nvPicPr>
          <p:cNvPr id="16388" name="Picture 3" descr="G:\amd\Mikrobiologi_och_vårdhygien\HYGIENAVD\Vårdhygien\Kommunal verksamhet\Halmstad\Dalsbo gruppboende\Foto\DSC00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" y="324247"/>
            <a:ext cx="4134411" cy="29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G:\amd\Mikrobiologi_och_vårdhygien\HYGIENAVD\Vårdhygien\Kommunal verksamhet\Halmstad\Krusbärets äldreboende\DSC004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3" y="3247235"/>
            <a:ext cx="3432327" cy="43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G:\amd\Mikrobiologi_och_vårdhygien\HYGIENAVD\Vårdhygien\Kommunal verksamhet\Halmstad\Pålsbo äldreboende\Foto\DSC007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14" y="3315496"/>
            <a:ext cx="3457747" cy="42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G:\amd\Mikrobiologi_och_vårdhygien\HYGIENAVD\Vårdhygien\Kommunal verksamhet\Laholm\Lingården\P10104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14" y="324247"/>
            <a:ext cx="4230947" cy="29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42644" y="4716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17411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pic>
        <p:nvPicPr>
          <p:cNvPr id="17412" name="Picture 2" descr="C:\Users\cao504\AppData\Local\Microsoft\Windows\Temporary Internet Files\Content.Outlook\QW3FKUZZ\Symbole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303"/>
            <a:ext cx="10693400" cy="609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16173" y="1044327"/>
            <a:ext cx="9964554" cy="4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Förrådshantering och transport av produkter med specificerad renhetsgrad</a:t>
            </a:r>
          </a:p>
        </p:txBody>
      </p:sp>
      <p:sp>
        <p:nvSpPr>
          <p:cNvPr id="6147" name="Rektangel 3"/>
          <p:cNvSpPr>
            <a:spLocks noChangeArrowheads="1"/>
          </p:cNvSpPr>
          <p:nvPr/>
        </p:nvSpPr>
        <p:spPr bwMode="auto">
          <a:xfrm>
            <a:off x="1170236" y="5940871"/>
            <a:ext cx="8926019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Förpackning, förrådshantering och hantering ska säkerställa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att kvaliteten hos produkten bibehålles fram till patienten.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2" y="1564774"/>
            <a:ext cx="9541889" cy="436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252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ktangel 1"/>
          <p:cNvSpPr>
            <a:spLocks noChangeArrowheads="1"/>
          </p:cNvSpPr>
          <p:nvPr/>
        </p:nvSpPr>
        <p:spPr bwMode="auto">
          <a:xfrm>
            <a:off x="2380025" y="1081681"/>
            <a:ext cx="6082449" cy="5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3200" b="1"/>
              <a:t>Rent – höggradigt rent - sterilt</a:t>
            </a:r>
          </a:p>
        </p:txBody>
      </p:sp>
      <p:sp>
        <p:nvSpPr>
          <p:cNvPr id="7172" name="Rektangel 2"/>
          <p:cNvSpPr>
            <a:spLocks noChangeArrowheads="1"/>
          </p:cNvSpPr>
          <p:nvPr/>
        </p:nvSpPr>
        <p:spPr bwMode="auto">
          <a:xfrm>
            <a:off x="200501" y="1661028"/>
            <a:ext cx="10190291" cy="15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b="1" dirty="0"/>
              <a:t>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 ögat synligt rent, dvs produkter som endast berör oskadad hud. Renhetsgrad uppnås t ex genom mekanisk rengöring med rengöringsmedel och vatten (samt </a:t>
            </a:r>
            <a:r>
              <a:rPr lang="sv-SE" altLang="sv-SE" sz="2300" dirty="0" smtClean="0"/>
              <a:t>ev. </a:t>
            </a:r>
            <a:r>
              <a:rPr lang="sv-SE" altLang="sv-SE" sz="2300" dirty="0"/>
              <a:t>ytdesinfektionsmedel</a:t>
            </a:r>
            <a:r>
              <a:rPr lang="sv-SE" altLang="sv-SE" sz="2300" dirty="0" smtClean="0"/>
              <a:t>).</a:t>
            </a:r>
            <a:endParaRPr lang="sv-SE" altLang="sv-SE" sz="2300" dirty="0"/>
          </a:p>
        </p:txBody>
      </p:sp>
      <p:sp>
        <p:nvSpPr>
          <p:cNvPr id="7173" name="Rektangel 5"/>
          <p:cNvSpPr>
            <a:spLocks noChangeArrowheads="1"/>
          </p:cNvSpPr>
          <p:nvPr/>
        </p:nvSpPr>
        <p:spPr bwMode="auto">
          <a:xfrm>
            <a:off x="219066" y="3551344"/>
            <a:ext cx="10190291" cy="15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b="1"/>
              <a:t>Höggradigt 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/>
              <a:t>Produkter som kommer i beröring med skadad hud och slemhinnor utan att skära igenom dem ska vara höggradigt rena. Höggradig renhet uppnås i första hand genom desinfektion i diskdesinfektor.</a:t>
            </a:r>
          </a:p>
        </p:txBody>
      </p:sp>
      <p:sp>
        <p:nvSpPr>
          <p:cNvPr id="7174" name="Rektangel 6"/>
          <p:cNvSpPr>
            <a:spLocks noChangeArrowheads="1"/>
          </p:cNvSpPr>
          <p:nvPr/>
        </p:nvSpPr>
        <p:spPr bwMode="auto">
          <a:xfrm>
            <a:off x="228350" y="5368147"/>
            <a:ext cx="10190290" cy="11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b="1" dirty="0"/>
              <a:t>Sterilt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Föremål och vätskor som ska föras in genom hud eller slemhinnor sterila. Uppnås genom t ex </a:t>
            </a:r>
            <a:r>
              <a:rPr lang="sv-SE" altLang="sv-SE" sz="2300" dirty="0" smtClean="0"/>
              <a:t>autoklavering.</a:t>
            </a:r>
            <a:endParaRPr lang="sv-SE" altLang="sv-SE" sz="2300" dirty="0"/>
          </a:p>
        </p:txBody>
      </p:sp>
      <p:sp>
        <p:nvSpPr>
          <p:cNvPr id="7175" name="textruta 7"/>
          <p:cNvSpPr txBox="1">
            <a:spLocks noChangeArrowheads="1"/>
          </p:cNvSpPr>
          <p:nvPr/>
        </p:nvSpPr>
        <p:spPr bwMode="auto">
          <a:xfrm>
            <a:off x="3272999" y="127773"/>
            <a:ext cx="3820612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600" b="1"/>
              <a:t>Renhetsgrad</a:t>
            </a:r>
          </a:p>
        </p:txBody>
      </p:sp>
      <p:pic>
        <p:nvPicPr>
          <p:cNvPr id="7176" name="Picture 5" descr="Non-wo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1983" r="13370" b="13568"/>
          <a:stretch>
            <a:fillRect/>
          </a:stretch>
        </p:blipFill>
        <p:spPr bwMode="auto">
          <a:xfrm>
            <a:off x="8209413" y="4722015"/>
            <a:ext cx="1817807" cy="10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 descr="33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59" y="6162780"/>
            <a:ext cx="1516754" cy="14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Tena Slip Ult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13" y="2793731"/>
            <a:ext cx="1572450" cy="11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65" y="2754961"/>
            <a:ext cx="1609579" cy="11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95" y="6309805"/>
            <a:ext cx="1715400" cy="11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65211" y="472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5" y="922405"/>
            <a:ext cx="4548408" cy="57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ktangel 4"/>
          <p:cNvSpPr>
            <a:spLocks noChangeArrowheads="1"/>
          </p:cNvSpPr>
          <p:nvPr/>
        </p:nvSpPr>
        <p:spPr bwMode="auto">
          <a:xfrm>
            <a:off x="4967975" y="920654"/>
            <a:ext cx="5725425" cy="13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b="1" i="1"/>
              <a:t>Produktförpackning (pfp)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är en skyddande förpackning för den enskilda produkten. Bruten produktförpackning för steril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produkt skall ej kunna återförslutas.</a:t>
            </a:r>
          </a:p>
        </p:txBody>
      </p:sp>
      <p:sp>
        <p:nvSpPr>
          <p:cNvPr id="8197" name="Rektangel 5"/>
          <p:cNvSpPr>
            <a:spLocks noChangeArrowheads="1"/>
          </p:cNvSpPr>
          <p:nvPr/>
        </p:nvSpPr>
        <p:spPr bwMode="auto">
          <a:xfrm>
            <a:off x="4810174" y="2985999"/>
            <a:ext cx="5903648" cy="10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b="1" i="1"/>
              <a:t>Avdelningsförpackning (afp)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är en samlande och skyddande förpackning för enskilda produktförpackningar av samma slag.</a:t>
            </a:r>
          </a:p>
        </p:txBody>
      </p:sp>
      <p:sp>
        <p:nvSpPr>
          <p:cNvPr id="8198" name="Rektangel 6"/>
          <p:cNvSpPr>
            <a:spLocks noChangeArrowheads="1"/>
          </p:cNvSpPr>
          <p:nvPr/>
        </p:nvSpPr>
        <p:spPr bwMode="auto">
          <a:xfrm>
            <a:off x="4810175" y="4809803"/>
            <a:ext cx="5927782" cy="13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b="1" i="1"/>
              <a:t>Transportförpackning (tfp)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är ett samlande och skyddande emballage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under transport av avdelningsförpackningar med samma produktinnehåll.</a:t>
            </a:r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6540" y="2376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r>
              <a:rPr lang="sv-SE" smtClean="0"/>
              <a:t>2010-04-22</a:t>
            </a:r>
            <a:endParaRPr lang="sv-SE"/>
          </a:p>
        </p:txBody>
      </p:sp>
      <p:sp>
        <p:nvSpPr>
          <p:cNvPr id="9219" name="Rektangel 5"/>
          <p:cNvSpPr>
            <a:spLocks noChangeArrowheads="1"/>
          </p:cNvSpPr>
          <p:nvPr/>
        </p:nvSpPr>
        <p:spPr bwMode="auto">
          <a:xfrm>
            <a:off x="2483988" y="756127"/>
            <a:ext cx="5770441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600"/>
              <a:t>Transportförpackning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6" y="1846559"/>
            <a:ext cx="4043442" cy="258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45" y="3138275"/>
            <a:ext cx="1941892" cy="227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28" y="1846559"/>
            <a:ext cx="3113338" cy="33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5" y="4813305"/>
            <a:ext cx="3991460" cy="25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08" y="4654028"/>
            <a:ext cx="3887496" cy="234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67391" y="1980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1893623" y="922405"/>
            <a:ext cx="6484731" cy="714119"/>
          </a:xfrm>
        </p:spPr>
        <p:txBody>
          <a:bodyPr/>
          <a:lstStyle/>
          <a:p>
            <a:r>
              <a:rPr lang="sv-SE" altLang="sv-SE" sz="5000" b="0"/>
              <a:t>Transportförpackning</a:t>
            </a:r>
            <a:endParaRPr lang="sv-SE" altLang="sv-SE" sz="5000"/>
          </a:p>
        </p:txBody>
      </p:sp>
      <p:sp>
        <p:nvSpPr>
          <p:cNvPr id="10244" name="Rektangel 1"/>
          <p:cNvSpPr>
            <a:spLocks noChangeArrowheads="1"/>
          </p:cNvSpPr>
          <p:nvPr/>
        </p:nvSpPr>
        <p:spPr bwMode="auto">
          <a:xfrm>
            <a:off x="462268" y="2112604"/>
            <a:ext cx="8831337" cy="10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3200"/>
              <a:t>Wellpapp tillverkas av återvinningspapper och kan innehålla stora mängder mögelsporer.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9" y="3621356"/>
            <a:ext cx="8493455" cy="220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5092" y="900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2652930" y="525088"/>
            <a:ext cx="6144992" cy="1190199"/>
          </a:xfrm>
        </p:spPr>
        <p:txBody>
          <a:bodyPr/>
          <a:lstStyle/>
          <a:p>
            <a:r>
              <a:rPr lang="sv-SE" altLang="sv-SE" b="0" smtClean="0"/>
              <a:t>Avemballering av transportförpackning</a:t>
            </a:r>
            <a:endParaRPr lang="sv-SE" altLang="sv-SE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31" y="2166862"/>
            <a:ext cx="4102850" cy="463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82187" y="2508170"/>
            <a:ext cx="6495870" cy="2706037"/>
          </a:xfrm>
          <a:prstGeom prst="rect">
            <a:avLst/>
          </a:prstGeom>
        </p:spPr>
        <p:txBody>
          <a:bodyPr lIns="104306" tIns="52153" rIns="104306" bIns="52153">
            <a:spAutoFit/>
          </a:bodyPr>
          <a:lstStyle/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sz="2300" dirty="0"/>
              <a:t>Ska ske i särskilt utrymme för avemballering </a:t>
            </a:r>
          </a:p>
          <a:p>
            <a:pPr>
              <a:defRPr/>
            </a:pPr>
            <a:r>
              <a:rPr lang="sv-SE" sz="2300" dirty="0"/>
              <a:t>    eller utanför avdelningen</a:t>
            </a: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endParaRPr lang="sv-SE" sz="1100" dirty="0"/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sz="2300" dirty="0"/>
              <a:t>Ska utföras så att förorening av avdelnings- </a:t>
            </a:r>
          </a:p>
          <a:p>
            <a:pPr>
              <a:defRPr/>
            </a:pPr>
            <a:r>
              <a:rPr lang="sv-SE" sz="2300" dirty="0"/>
              <a:t>    och produktförpackningar undviks.</a:t>
            </a:r>
          </a:p>
          <a:p>
            <a:pPr>
              <a:defRPr/>
            </a:pPr>
            <a:endParaRPr lang="sv-SE" sz="1100" dirty="0"/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sz="2300" dirty="0"/>
              <a:t>Skyddsförkläde och handhygien</a:t>
            </a: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endParaRPr lang="sv-SE" sz="1100" dirty="0"/>
          </a:p>
          <a:p>
            <a:pPr>
              <a:defRPr/>
            </a:pPr>
            <a:r>
              <a:rPr lang="sv-SE" altLang="sv-SE" dirty="0"/>
              <a:t>    </a:t>
            </a:r>
            <a:endParaRPr lang="sv-SE" dirty="0"/>
          </a:p>
        </p:txBody>
      </p:sp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4075" y="396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>
          <a:xfrm>
            <a:off x="2736471" y="287048"/>
            <a:ext cx="5640026" cy="556593"/>
          </a:xfrm>
        </p:spPr>
        <p:txBody>
          <a:bodyPr/>
          <a:lstStyle/>
          <a:p>
            <a:r>
              <a:rPr lang="sv-SE" altLang="sv-SE" b="0" smtClean="0"/>
              <a:t>Avdelningsförpackning</a:t>
            </a:r>
            <a:endParaRPr lang="sv-SE" altLang="sv-SE" smtClean="0"/>
          </a:p>
        </p:txBody>
      </p:sp>
      <p:sp>
        <p:nvSpPr>
          <p:cNvPr id="12292" name="Rektangel 4"/>
          <p:cNvSpPr>
            <a:spLocks noChangeArrowheads="1"/>
          </p:cNvSpPr>
          <p:nvPr/>
        </p:nvSpPr>
        <p:spPr bwMode="auto">
          <a:xfrm>
            <a:off x="542096" y="1398484"/>
            <a:ext cx="9430985" cy="18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2300"/>
              <a:t>Produkterna ska förvaras i sina avdelningsförpackningar</a:t>
            </a:r>
          </a:p>
          <a:p>
            <a:pPr eaLnBrk="1" hangingPunct="1">
              <a:spcBef>
                <a:spcPct val="0"/>
              </a:spcBef>
            </a:pPr>
            <a:endParaRPr lang="sv-SE" altLang="sv-SE" sz="900"/>
          </a:p>
          <a:p>
            <a:pPr eaLnBrk="1" hangingPunct="1">
              <a:spcBef>
                <a:spcPct val="0"/>
              </a:spcBef>
            </a:pPr>
            <a:r>
              <a:rPr lang="sv-SE" altLang="sv-SE" sz="2300"/>
              <a:t>Sterila produkter placeras så de äldsta hamnar längst fram</a:t>
            </a:r>
          </a:p>
          <a:p>
            <a:pPr eaLnBrk="1" hangingPunct="1">
              <a:spcBef>
                <a:spcPct val="0"/>
              </a:spcBef>
            </a:pPr>
            <a:endParaRPr lang="sv-SE" altLang="sv-SE" sz="900"/>
          </a:p>
          <a:p>
            <a:r>
              <a:rPr lang="sv-SE" altLang="sv-SE" sz="2300"/>
              <a:t>Sterila och höggradigt rena produkter ska förvaras i stängt skåp eller i ett avskilt rum som inte används som genomgångsrum.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5" y="3780632"/>
            <a:ext cx="4464866" cy="31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Non-wo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1983" r="13370" b="13568"/>
          <a:stretch>
            <a:fillRect/>
          </a:stretch>
        </p:blipFill>
        <p:spPr bwMode="auto">
          <a:xfrm>
            <a:off x="5430243" y="4067680"/>
            <a:ext cx="4644946" cy="258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7060" y="324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2736471" y="843641"/>
            <a:ext cx="5051518" cy="852393"/>
          </a:xfrm>
        </p:spPr>
        <p:txBody>
          <a:bodyPr/>
          <a:lstStyle/>
          <a:p>
            <a:r>
              <a:rPr lang="sv-SE" altLang="sv-SE" b="0" smtClean="0"/>
              <a:t>Produktförpackning</a:t>
            </a:r>
            <a:endParaRPr lang="sv-SE" altLang="sv-SE" smtClean="0"/>
          </a:p>
        </p:txBody>
      </p:sp>
      <p:sp>
        <p:nvSpPr>
          <p:cNvPr id="13316" name="Rektangel 4"/>
          <p:cNvSpPr>
            <a:spLocks noChangeArrowheads="1"/>
          </p:cNvSpPr>
          <p:nvPr/>
        </p:nvSpPr>
        <p:spPr bwMode="auto">
          <a:xfrm>
            <a:off x="126241" y="1874564"/>
            <a:ext cx="10188434" cy="10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sv-SE" altLang="sv-SE" sz="3200"/>
              <a:t>Hanteras så lite som möjligt då förpackning tagen ur sin ursprungsförpackning har kortare hållbarhetstid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8" y="3652861"/>
            <a:ext cx="5474797" cy="301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33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98" y="3661612"/>
            <a:ext cx="3126334" cy="301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0996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ll_Region_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Mall_Region_Halland</Template>
  <TotalTime>78</TotalTime>
  <Words>389</Words>
  <Application>Microsoft Office PowerPoint</Application>
  <PresentationFormat>Anpassad</PresentationFormat>
  <Paragraphs>72</Paragraphs>
  <Slides>13</Slides>
  <Notes>1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Mall_Region_Halland</vt:lpstr>
      <vt:lpstr>Maj</vt:lpstr>
      <vt:lpstr>PowerPoint-presentation</vt:lpstr>
      <vt:lpstr>PowerPoint-presentation</vt:lpstr>
      <vt:lpstr>PowerPoint-presentation</vt:lpstr>
      <vt:lpstr>PowerPoint-presentation</vt:lpstr>
      <vt:lpstr>Transportförpackning</vt:lpstr>
      <vt:lpstr>Avemballering av transportförpackning</vt:lpstr>
      <vt:lpstr>Avdelningsförpackning</vt:lpstr>
      <vt:lpstr>Produktförpackning</vt:lpstr>
      <vt:lpstr>Förrådshantering</vt:lpstr>
      <vt:lpstr>Närförråd</vt:lpstr>
      <vt:lpstr>Så här ska det  inte se ut…</vt:lpstr>
      <vt:lpstr>PowerPoint-presentation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</dc:title>
  <dc:creator>Nilsfelt Evelina AMD MIB</dc:creator>
  <cp:lastModifiedBy>Nilsfelt Evelina ADH MIB</cp:lastModifiedBy>
  <cp:revision>24</cp:revision>
  <cp:lastPrinted>2011-03-31T13:51:30Z</cp:lastPrinted>
  <dcterms:created xsi:type="dcterms:W3CDTF">2016-03-08T10:16:15Z</dcterms:created>
  <dcterms:modified xsi:type="dcterms:W3CDTF">2019-01-18T10:11:53Z</dcterms:modified>
</cp:coreProperties>
</file>