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1"/>
  </p:notesMasterIdLst>
  <p:sldIdLst>
    <p:sldId id="261" r:id="rId3"/>
    <p:sldId id="287" r:id="rId4"/>
    <p:sldId id="292" r:id="rId5"/>
    <p:sldId id="285" r:id="rId6"/>
    <p:sldId id="263" r:id="rId7"/>
    <p:sldId id="264" r:id="rId8"/>
    <p:sldId id="265" r:id="rId9"/>
    <p:sldId id="266" r:id="rId10"/>
    <p:sldId id="267" r:id="rId11"/>
    <p:sldId id="268" r:id="rId12"/>
    <p:sldId id="272" r:id="rId13"/>
    <p:sldId id="269" r:id="rId14"/>
    <p:sldId id="270" r:id="rId15"/>
    <p:sldId id="273" r:id="rId16"/>
    <p:sldId id="274" r:id="rId17"/>
    <p:sldId id="275" r:id="rId18"/>
    <p:sldId id="276" r:id="rId19"/>
    <p:sldId id="286" r:id="rId20"/>
  </p:sldIdLst>
  <p:sldSz cx="10693400" cy="7561263"/>
  <p:notesSz cx="6858000" cy="9144000"/>
  <p:defaultTextStyle>
    <a:defPPr>
      <a:defRPr lang="sv-SE"/>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000"/>
    <a:srgbClr val="FDB813"/>
    <a:srgbClr val="C9D556"/>
    <a:srgbClr val="438011"/>
    <a:srgbClr val="004B93"/>
    <a:srgbClr val="6CA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8515" autoAdjust="0"/>
  </p:normalViewPr>
  <p:slideViewPr>
    <p:cSldViewPr>
      <p:cViewPr varScale="1">
        <p:scale>
          <a:sx n="101" d="100"/>
          <a:sy n="101" d="100"/>
        </p:scale>
        <p:origin x="-792" y="-90"/>
      </p:cViewPr>
      <p:guideLst>
        <p:guide orient="horz" pos="881"/>
        <p:guide orient="horz" pos="1565"/>
        <p:guide pos="828"/>
        <p:guide pos="622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C4E4F-87A7-4C96-921F-6393C18DF75C}" type="datetimeFigureOut">
              <a:rPr lang="sv-SE" smtClean="0"/>
              <a:t>2019-01-18</a:t>
            </a:fld>
            <a:endParaRPr lang="sv-SE"/>
          </a:p>
        </p:txBody>
      </p:sp>
      <p:sp>
        <p:nvSpPr>
          <p:cNvPr id="4" name="Platshållare för bildobjekt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64DA8-200C-4267-9476-CFE951004EB6}" type="slidenum">
              <a:rPr lang="sv-SE" smtClean="0"/>
              <a:t>‹#›</a:t>
            </a:fld>
            <a:endParaRPr lang="sv-SE"/>
          </a:p>
        </p:txBody>
      </p:sp>
    </p:spTree>
    <p:extLst>
      <p:ext uri="{BB962C8B-B14F-4D97-AF65-F5344CB8AC3E}">
        <p14:creationId xmlns:p14="http://schemas.microsoft.com/office/powerpoint/2010/main" val="1981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mikrobiologiska-arbetsmiljorisker-smitta-toxinpaverkan-overkanslighet-afs-20051-foreskrift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mikrobiologiska-arbetsmiljorisker-smitta-toxinpaverkan-overkanslighet-afs-20051-foreskrif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a:t>
            </a:fld>
            <a:endParaRPr lang="sv-SE"/>
          </a:p>
        </p:txBody>
      </p:sp>
    </p:spTree>
    <p:extLst>
      <p:ext uri="{BB962C8B-B14F-4D97-AF65-F5344CB8AC3E}">
        <p14:creationId xmlns:p14="http://schemas.microsoft.com/office/powerpoint/2010/main" val="574790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p:cNvSpPr>
            <a:spLocks noGrp="1" noRot="1" noChangeAspect="1" noTextEdit="1"/>
          </p:cNvSpPr>
          <p:nvPr>
            <p:ph type="sldImg"/>
          </p:nvPr>
        </p:nvSpPr>
        <p:spPr>
          <a:ln/>
        </p:spPr>
      </p:sp>
      <p:sp>
        <p:nvSpPr>
          <p:cNvPr id="111619"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Stödtext: </a:t>
            </a:r>
          </a:p>
          <a:p>
            <a:r>
              <a:rPr lang="sv-SE" b="1" dirty="0" smtClean="0">
                <a:effectLst/>
              </a:rPr>
              <a:t>Vad gäller för handhygien?</a:t>
            </a:r>
          </a:p>
          <a:p>
            <a:r>
              <a:rPr lang="sv-SE" dirty="0" smtClean="0"/>
              <a:t>Alltid handdesinfektion både före och efter kontakt med patienten och patientens närmiljö, före rent och efter smutsigt arbete, oavsett om Du har använt handskar eller ej.  </a:t>
            </a:r>
          </a:p>
          <a:p>
            <a:r>
              <a:rPr lang="sv-SE" dirty="0" smtClean="0"/>
              <a:t>Händerna ska dessutom tvättas med flytande tvål och vatten om händerna är kännbart eller är synligt smutsiga, samt efter vård av patient med diarré och/eller kräkning. Efter handtvätt ska händerna torkas torra och därefter desinfekteras. </a:t>
            </a:r>
          </a:p>
          <a:p>
            <a:endParaRPr lang="sv-SE" altLang="sv-SE" dirty="0" smtClean="0">
              <a:latin typeface="Arial" pitchFamily="34" charset="0"/>
            </a:endParaRPr>
          </a:p>
          <a:p>
            <a:r>
              <a:rPr lang="sv-SE" altLang="sv-SE" dirty="0" smtClean="0">
                <a:latin typeface="Arial" pitchFamily="34" charset="0"/>
              </a:rPr>
              <a:t>Eliminering av mikroorganismer:</a:t>
            </a:r>
          </a:p>
          <a:p>
            <a:r>
              <a:rPr lang="sv-SE" altLang="sv-SE" dirty="0" smtClean="0">
                <a:latin typeface="Arial" pitchFamily="34" charset="0"/>
              </a:rPr>
              <a:t>Handtvätt = 1000 gånger mindre mängd</a:t>
            </a:r>
          </a:p>
          <a:p>
            <a:r>
              <a:rPr lang="sv-SE" altLang="sv-SE" dirty="0" smtClean="0">
                <a:latin typeface="Arial" pitchFamily="34" charset="0"/>
              </a:rPr>
              <a:t>Handsprit = 10 000- 100 000 gånger mindre mängd</a:t>
            </a:r>
          </a:p>
        </p:txBody>
      </p:sp>
      <p:sp>
        <p:nvSpPr>
          <p:cNvPr id="111620" name="Platshållare för datum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2BCE773-5E51-4441-BB44-DACE5D6D7A58}" type="datetime1">
              <a:rPr lang="sv-SE" altLang="sv-SE" smtClean="0"/>
              <a:pPr eaLnBrk="1" hangingPunct="1">
                <a:spcBef>
                  <a:spcPct val="0"/>
                </a:spcBef>
              </a:pPr>
              <a:t>2019-01-18</a:t>
            </a:fld>
            <a:endParaRPr lang="sv-SE" altLang="sv-SE" smtClean="0"/>
          </a:p>
        </p:txBody>
      </p:sp>
      <p:sp>
        <p:nvSpPr>
          <p:cNvPr id="111621"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DA84960-67D2-4A00-A393-83BA35E2E1F2}" type="slidenum">
              <a:rPr lang="sv-SE" altLang="sv-SE" smtClean="0"/>
              <a:pPr eaLnBrk="1" hangingPunct="1">
                <a:spcBef>
                  <a:spcPct val="0"/>
                </a:spcBef>
              </a:pPr>
              <a:t>11</a:t>
            </a:fld>
            <a:endParaRPr lang="sv-SE" altLang="sv-S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latshållare för bildobjekt 1"/>
          <p:cNvSpPr>
            <a:spLocks noGrp="1" noRot="1" noChangeAspect="1" noTextEdit="1"/>
          </p:cNvSpPr>
          <p:nvPr>
            <p:ph type="sldImg"/>
          </p:nvPr>
        </p:nvSpPr>
        <p:spPr>
          <a:ln/>
        </p:spPr>
      </p:sp>
      <p:sp>
        <p:nvSpPr>
          <p:cNvPr id="10854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Stödtext: </a:t>
            </a:r>
          </a:p>
          <a:p>
            <a:r>
              <a:rPr lang="sv-SE" altLang="sv-SE" dirty="0" smtClean="0">
                <a:latin typeface="Arial" pitchFamily="34" charset="0"/>
              </a:rPr>
              <a:t>Det är av största vikt att använda rikligt med handesinfektionsmedel för att få en korrekt handdesinfektion!</a:t>
            </a:r>
          </a:p>
        </p:txBody>
      </p:sp>
      <p:sp>
        <p:nvSpPr>
          <p:cNvPr id="108548" name="Platshållare för datum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4F35670-CB77-4512-A463-A80EBE4960CA}" type="datetime1">
              <a:rPr lang="sv-SE" altLang="sv-SE" smtClean="0">
                <a:cs typeface="Arial" pitchFamily="34" charset="0"/>
              </a:rPr>
              <a:pPr eaLnBrk="1" hangingPunct="1">
                <a:spcBef>
                  <a:spcPct val="0"/>
                </a:spcBef>
              </a:pPr>
              <a:t>2019-01-18</a:t>
            </a:fld>
            <a:endParaRPr lang="sv-SE" altLang="sv-SE" smtClean="0">
              <a:cs typeface="Arial" pitchFamily="34" charset="0"/>
            </a:endParaRPr>
          </a:p>
        </p:txBody>
      </p:sp>
      <p:sp>
        <p:nvSpPr>
          <p:cNvPr id="108549"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5C3F7B-3923-4B1E-845E-24BD57BD9F9C}" type="slidenum">
              <a:rPr lang="sv-SE" altLang="sv-SE" smtClean="0">
                <a:cs typeface="Arial" pitchFamily="34" charset="0"/>
              </a:rPr>
              <a:pPr eaLnBrk="1" hangingPunct="1">
                <a:spcBef>
                  <a:spcPct val="0"/>
                </a:spcBef>
              </a:pPr>
              <a:t>12</a:t>
            </a:fld>
            <a:endParaRPr lang="sv-SE" altLang="sv-SE"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tshållare för bildobjekt 1"/>
          <p:cNvSpPr>
            <a:spLocks noGrp="1" noRot="1" noChangeAspect="1" noTextEdit="1"/>
          </p:cNvSpPr>
          <p:nvPr>
            <p:ph type="sldImg"/>
          </p:nvPr>
        </p:nvSpPr>
        <p:spPr>
          <a:ln/>
        </p:spPr>
      </p:sp>
      <p:sp>
        <p:nvSpPr>
          <p:cNvPr id="109571" name="Platshållare för anteckningar 2"/>
          <p:cNvSpPr>
            <a:spLocks noGrp="1"/>
          </p:cNvSpPr>
          <p:nvPr>
            <p:ph type="body" idx="1"/>
          </p:nvPr>
        </p:nvSpPr>
        <p:spPr>
          <a:noFill/>
        </p:spPr>
        <p:txBody>
          <a:bodyPr/>
          <a:lstStyle/>
          <a:p>
            <a:endParaRPr lang="sv-SE" altLang="sv-SE" smtClean="0">
              <a:latin typeface="Arial" pitchFamily="34" charset="0"/>
            </a:endParaRPr>
          </a:p>
        </p:txBody>
      </p:sp>
      <p:sp>
        <p:nvSpPr>
          <p:cNvPr id="109572"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0EF574-933E-4BBD-B408-3CA4CA41AA1B}" type="slidenum">
              <a:rPr lang="sv-SE" altLang="sv-SE" smtClean="0"/>
              <a:pPr eaLnBrk="1" hangingPunct="1">
                <a:spcBef>
                  <a:spcPct val="0"/>
                </a:spcBef>
              </a:pPr>
              <a:t>13</a:t>
            </a:fld>
            <a:endParaRPr lang="sv-SE" altLang="sv-S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p:cNvSpPr>
            <a:spLocks noGrp="1" noRot="1" noChangeAspect="1" noTextEdit="1"/>
          </p:cNvSpPr>
          <p:nvPr>
            <p:ph type="sldImg"/>
          </p:nvPr>
        </p:nvSpPr>
        <p:spPr>
          <a:ln/>
        </p:spPr>
      </p:sp>
      <p:sp>
        <p:nvSpPr>
          <p:cNvPr id="113667" name="Platshållare för anteckningar 2"/>
          <p:cNvSpPr>
            <a:spLocks noGrp="1"/>
          </p:cNvSpPr>
          <p:nvPr>
            <p:ph type="body" idx="1"/>
          </p:nvPr>
        </p:nvSpPr>
        <p:spPr>
          <a:noFill/>
        </p:spPr>
        <p:txBody>
          <a:bodyPr/>
          <a:lstStyle/>
          <a:p>
            <a:endParaRPr lang="sv-SE" altLang="sv-SE" dirty="0" smtClean="0">
              <a:latin typeface="Arial" pitchFamily="34" charset="0"/>
            </a:endParaRPr>
          </a:p>
        </p:txBody>
      </p:sp>
      <p:sp>
        <p:nvSpPr>
          <p:cNvPr id="113668"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C5E47DC-2EC8-426A-9436-B726F399C572}" type="slidenum">
              <a:rPr lang="sv-SE" altLang="sv-SE" smtClean="0"/>
              <a:pPr eaLnBrk="1" hangingPunct="1">
                <a:spcBef>
                  <a:spcPct val="0"/>
                </a:spcBef>
              </a:pPr>
              <a:t>14</a:t>
            </a:fld>
            <a:endParaRPr lang="sv-SE" altLang="sv-S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tshållare för bildobjekt 1"/>
          <p:cNvSpPr>
            <a:spLocks noGrp="1" noRot="1" noChangeAspect="1" noTextEdit="1"/>
          </p:cNvSpPr>
          <p:nvPr>
            <p:ph type="sldImg"/>
          </p:nvPr>
        </p:nvSpPr>
        <p:spPr>
          <a:ln/>
        </p:spPr>
      </p:sp>
      <p:sp>
        <p:nvSpPr>
          <p:cNvPr id="114691" name="Platshållare för anteckninga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Stödtext: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effectLst/>
              </a:rPr>
              <a:t>Skyddskläder ska användas utanpå arbetskläderna vid de vård- och omsorgsmoment där det finns risk för att arbetskläderna kan förorenas genom direktkontakt med en person, dennes kroppsvätskor eller annat biologiskt material (t.ex. hud och hudfragment). Om plastförkläden eller andra skyddskläder används rätt kan arbetskläderna användas ett helt arbetspass utan att smittämnen sprids vidare. Skyddskläder behövs också för att skydda personalen vid smittrisk (se </a:t>
            </a:r>
            <a:r>
              <a:rPr lang="sv-SE" dirty="0" smtClean="0">
                <a:effectLst/>
                <a:hlinkClick r:id="rId3"/>
              </a:rPr>
              <a:t>Arbetsmiljöverkets föreskrifter AFS 2005:1</a:t>
            </a:r>
            <a:r>
              <a:rPr lang="sv-SE" dirty="0" smtClean="0">
                <a:effectLst/>
              </a:rPr>
              <a:t>).</a:t>
            </a:r>
          </a:p>
          <a:p>
            <a:endParaRPr lang="sv-SE" altLang="sv-SE" dirty="0" smtClean="0">
              <a:latin typeface="Arial" pitchFamily="34" charset="0"/>
            </a:endParaRPr>
          </a:p>
          <a:p>
            <a:endParaRPr lang="sv-SE" altLang="sv-SE" dirty="0" smtClean="0">
              <a:latin typeface="Arial" pitchFamily="34" charset="0"/>
            </a:endParaRPr>
          </a:p>
        </p:txBody>
      </p:sp>
      <p:sp>
        <p:nvSpPr>
          <p:cNvPr id="114692" name="Platshållare för datum 3"/>
          <p:cNvSpPr>
            <a:spLocks noGrp="1"/>
          </p:cNvSpPr>
          <p:nvPr>
            <p:ph type="dt" sz="quarter" idx="1"/>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50DFCB6-C9D8-447D-9440-FDB2A50F3C21}" type="datetime1">
              <a:rPr lang="sv-SE" altLang="sv-SE" smtClean="0">
                <a:solidFill>
                  <a:srgbClr val="000000"/>
                </a:solidFill>
              </a:rPr>
              <a:pPr eaLnBrk="1" hangingPunct="1">
                <a:spcBef>
                  <a:spcPct val="0"/>
                </a:spcBef>
              </a:pPr>
              <a:t>2019-01-18</a:t>
            </a:fld>
            <a:endParaRPr lang="sv-SE" altLang="sv-SE" smtClean="0">
              <a:solidFill>
                <a:srgbClr val="000000"/>
              </a:solidFill>
            </a:endParaRPr>
          </a:p>
        </p:txBody>
      </p:sp>
      <p:sp>
        <p:nvSpPr>
          <p:cNvPr id="114693" name="Platshållare för bildnummer 4"/>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274C652-C785-40EC-A69B-833F9F45A723}" type="slidenum">
              <a:rPr lang="sv-SE" altLang="sv-SE" smtClean="0">
                <a:solidFill>
                  <a:srgbClr val="000000"/>
                </a:solidFill>
              </a:rPr>
              <a:pPr eaLnBrk="1" hangingPunct="1">
                <a:spcBef>
                  <a:spcPct val="0"/>
                </a:spcBef>
              </a:pPr>
              <a:t>15</a:t>
            </a:fld>
            <a:endParaRPr lang="sv-SE" altLang="sv-SE"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tshållare för bildobjekt 1"/>
          <p:cNvSpPr>
            <a:spLocks noGrp="1" noRot="1" noChangeAspect="1" noTextEdit="1"/>
          </p:cNvSpPr>
          <p:nvPr>
            <p:ph type="sldImg"/>
          </p:nvPr>
        </p:nvSpPr>
        <p:spPr>
          <a:ln/>
        </p:spPr>
      </p:sp>
      <p:sp>
        <p:nvSpPr>
          <p:cNvPr id="115715"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Stödtext: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Handskar används vid kontakt eller risk för kontakt med kroppsvätskor eller annat biologiskt material och skall bytas efter varje avslutat moment.  </a:t>
            </a:r>
          </a:p>
          <a:p>
            <a:r>
              <a:rPr lang="sv-SE" dirty="0" smtClean="0">
                <a:effectLst/>
              </a:rPr>
              <a:t>Händerna ska desinfekteras omedelbart före och efter ett vård- och omsorgsmoment även när handskar används. </a:t>
            </a:r>
          </a:p>
          <a:p>
            <a:endParaRPr lang="sv-SE" dirty="0" smtClean="0">
              <a:effectLst/>
            </a:endParaRPr>
          </a:p>
          <a:p>
            <a:r>
              <a:rPr lang="sv-SE" dirty="0" smtClean="0">
                <a:effectLst/>
              </a:rPr>
              <a:t>Skyddshandskar tas på före arbetsmoment som innebär risk för att händerna förorenas av kroppsvätskor. I en sådan situation finns det risk för att handdesinfektion inte räcker för att göra dem smittfria. </a:t>
            </a:r>
          </a:p>
          <a:p>
            <a:endParaRPr lang="sv-SE" dirty="0" smtClean="0">
              <a:effectLst/>
            </a:endParaRPr>
          </a:p>
          <a:p>
            <a:r>
              <a:rPr lang="sv-SE" dirty="0" smtClean="0">
                <a:effectLst/>
              </a:rPr>
              <a:t>Handskarna kan också ge ett visst skydd om en stickskada skulle inträffa. </a:t>
            </a:r>
          </a:p>
          <a:p>
            <a:endParaRPr lang="sv-SE" dirty="0" smtClean="0">
              <a:effectLst/>
            </a:endParaRPr>
          </a:p>
          <a:p>
            <a:r>
              <a:rPr lang="sv-SE" dirty="0" smtClean="0">
                <a:effectLst/>
              </a:rPr>
              <a:t>Skyddshandskarna ska vara för engångsbruk och av lämplig typ och material för det arbetsmoment som ska genomföras.</a:t>
            </a:r>
          </a:p>
          <a:p>
            <a:endParaRPr lang="sv-SE" dirty="0" smtClean="0">
              <a:effectLst/>
            </a:endParaRPr>
          </a:p>
          <a:p>
            <a:r>
              <a:rPr lang="sv-SE" dirty="0" smtClean="0">
                <a:effectLst/>
              </a:rPr>
              <a:t>Utöver kraven i hygienreglerna är det även viktigt att känna till att materialet i handskarna kan påverkas av desinfektion och därför bör de aldrig desinfekteras. </a:t>
            </a:r>
          </a:p>
          <a:p>
            <a:endParaRPr lang="sv-SE" dirty="0" smtClean="0">
              <a:effectLst/>
            </a:endParaRPr>
          </a:p>
          <a:p>
            <a:r>
              <a:rPr lang="sv-SE" dirty="0" smtClean="0">
                <a:effectLst/>
              </a:rPr>
              <a:t>Det är viktigt att inte bära handskar längre än nödvändigt då detta riskerar att ge hudproblem. Det är också viktigt att förvara handskarna på ett sätt så att de inte kontamineras.</a:t>
            </a:r>
          </a:p>
          <a:p>
            <a:pPr defTabSz="917575"/>
            <a:endParaRPr lang="sv-SE" altLang="sv-SE" dirty="0" smtClean="0">
              <a:solidFill>
                <a:srgbClr val="000000"/>
              </a:solidFill>
              <a:latin typeface="Arial" pitchFamily="34" charset="0"/>
            </a:endParaRPr>
          </a:p>
          <a:p>
            <a:pPr defTabSz="917575"/>
            <a:r>
              <a:rPr lang="sv-SE" altLang="sv-SE" dirty="0" smtClean="0">
                <a:solidFill>
                  <a:srgbClr val="000000"/>
                </a:solidFill>
                <a:latin typeface="Arial" pitchFamily="34" charset="0"/>
              </a:rPr>
              <a:t>Tänk på risk för endogen smitta hos patienten om man växlar rent och smutsigt med handskar</a:t>
            </a:r>
          </a:p>
          <a:p>
            <a:pPr defTabSz="917575"/>
            <a:endParaRPr lang="sv-SE" altLang="sv-SE" dirty="0" smtClean="0">
              <a:latin typeface="Arial" pitchFamily="34" charset="0"/>
            </a:endParaRPr>
          </a:p>
        </p:txBody>
      </p:sp>
      <p:sp>
        <p:nvSpPr>
          <p:cNvPr id="115716"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6D51950-0DCC-44C3-BE22-CAAB34095306}" type="slidenum">
              <a:rPr lang="sv-SE" altLang="sv-SE" smtClean="0"/>
              <a:pPr eaLnBrk="1" hangingPunct="1">
                <a:spcBef>
                  <a:spcPct val="0"/>
                </a:spcBef>
              </a:pPr>
              <a:t>16</a:t>
            </a:fld>
            <a:endParaRPr lang="sv-SE" altLang="sv-S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Stödtext: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Vid risk för stänk av kroppsvätskor ska munskydd, visir eller skyddsglasögon användas. </a:t>
            </a:r>
          </a:p>
          <a:p>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17</a:t>
            </a:fld>
            <a:endParaRPr lang="sv-SE"/>
          </a:p>
        </p:txBody>
      </p:sp>
    </p:spTree>
    <p:extLst>
      <p:ext uri="{BB962C8B-B14F-4D97-AF65-F5344CB8AC3E}">
        <p14:creationId xmlns:p14="http://schemas.microsoft.com/office/powerpoint/2010/main" val="89958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t>Stödtext: </a:t>
            </a:r>
          </a:p>
          <a:p>
            <a:r>
              <a:rPr lang="sv-SE" dirty="0" smtClean="0"/>
              <a:t>Den nationella Vårdhandboken säkerställer god och säker vård på lika villkor. Här hittar du som arbetar med vård och omsorg kvalitetssäkrade metodanvisningar och arbetsmetoder. Vårdhandboken underlättar det dagliga vårdarbetet, ökar kvaliteten och ger effektivare vårdprocesser. Vårdhandboken.se är öppen för alla och kräver ingen inloggning.</a:t>
            </a:r>
          </a:p>
          <a:p>
            <a:r>
              <a:rPr lang="sv-SE" dirty="0" smtClean="0"/>
              <a:t>Vårdhandboken har hög tillgänglighet för alla användare. Du kan lägga till webbadressen som favorit eller bokmärke på din mobilskärm eller surfplatta så visas en ikon med Vårdhandbokens logotyp. Vårdhandboken.se innehåller cirka 115 ämnesområden med kliniskt anpassad information som produceras i samverkan med författare och faktagranskare från hela landet. </a:t>
            </a:r>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18</a:t>
            </a:fld>
            <a:endParaRPr lang="sv-SE"/>
          </a:p>
        </p:txBody>
      </p:sp>
    </p:spTree>
    <p:extLst>
      <p:ext uri="{BB962C8B-B14F-4D97-AF65-F5344CB8AC3E}">
        <p14:creationId xmlns:p14="http://schemas.microsoft.com/office/powerpoint/2010/main" val="128049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Platshållare för bildobjekt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Stödtext: </a:t>
            </a:r>
          </a:p>
          <a:p>
            <a:r>
              <a:rPr lang="sv-SE" b="1" dirty="0" smtClean="0">
                <a:effectLst/>
              </a:rPr>
              <a:t>Vad syftar föreskrifterna till?</a:t>
            </a:r>
          </a:p>
          <a:p>
            <a:r>
              <a:rPr lang="sv-SE" dirty="0" smtClean="0">
                <a:effectLst/>
              </a:rPr>
              <a:t>Föreskrifterna om basal hygien i vård och omsorg syftar till att förebygga och förhindra smittspridning och infektioner i vård och omsorg.</a:t>
            </a:r>
          </a:p>
          <a:p>
            <a:r>
              <a:rPr lang="sv-SE" b="1" dirty="0" smtClean="0">
                <a:effectLst/>
              </a:rPr>
              <a:t>I vilka situationer gäller föreskrifterna?</a:t>
            </a:r>
          </a:p>
          <a:p>
            <a:r>
              <a:rPr lang="sv-SE" dirty="0" smtClean="0"/>
              <a:t>Basala hygienrutiner och klädregler skall tillämpas vid all undersökning, behandling, vård, omsorg eller annan fysisk direktkontakt med patienter för att begränsa risken för vårdrelaterade infektioner. Syftet är att förebygga överföring av direkt och indirekt kontaktsmitta, samt att motverka att patientens egna mikroorganismer överförs från en plats på kroppen till en annan. </a:t>
            </a:r>
          </a:p>
          <a:p>
            <a:endParaRPr lang="sv-SE" altLang="sv-SE" dirty="0" smtClean="0"/>
          </a:p>
          <a:p>
            <a:endParaRPr lang="sv-SE" altLang="sv-SE" dirty="0" smtClean="0"/>
          </a:p>
          <a:p>
            <a:endParaRPr lang="sv-SE" altLang="sv-SE" dirty="0" smtClean="0"/>
          </a:p>
        </p:txBody>
      </p:sp>
      <p:sp>
        <p:nvSpPr>
          <p:cNvPr id="162820"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9638" eaLnBrk="0" hangingPunct="0">
              <a:spcBef>
                <a:spcPct val="30000"/>
              </a:spcBef>
              <a:defRPr sz="1200">
                <a:solidFill>
                  <a:schemeClr val="tx1"/>
                </a:solidFill>
                <a:latin typeface="Calibri" pitchFamily="34" charset="0"/>
              </a:defRPr>
            </a:lvl1pPr>
            <a:lvl2pPr marL="742950" indent="-285750" algn="l" defTabSz="909638" eaLnBrk="0" hangingPunct="0">
              <a:spcBef>
                <a:spcPct val="30000"/>
              </a:spcBef>
              <a:defRPr sz="1200">
                <a:solidFill>
                  <a:schemeClr val="tx1"/>
                </a:solidFill>
                <a:latin typeface="Calibri" pitchFamily="34" charset="0"/>
              </a:defRPr>
            </a:lvl2pPr>
            <a:lvl3pPr marL="1143000" indent="-228600" algn="l" defTabSz="909638" eaLnBrk="0" hangingPunct="0">
              <a:spcBef>
                <a:spcPct val="30000"/>
              </a:spcBef>
              <a:defRPr sz="1200">
                <a:solidFill>
                  <a:schemeClr val="tx1"/>
                </a:solidFill>
                <a:latin typeface="Calibri" pitchFamily="34" charset="0"/>
              </a:defRPr>
            </a:lvl3pPr>
            <a:lvl4pPr marL="1600200" indent="-228600" algn="l" defTabSz="909638" eaLnBrk="0" hangingPunct="0">
              <a:spcBef>
                <a:spcPct val="30000"/>
              </a:spcBef>
              <a:defRPr sz="1200">
                <a:solidFill>
                  <a:schemeClr val="tx1"/>
                </a:solidFill>
                <a:latin typeface="Calibri" pitchFamily="34" charset="0"/>
              </a:defRPr>
            </a:lvl4pPr>
            <a:lvl5pPr marL="2057400" indent="-228600" algn="l" defTabSz="909638" eaLnBrk="0" hangingPunct="0">
              <a:spcBef>
                <a:spcPct val="30000"/>
              </a:spcBef>
              <a:defRPr sz="1200">
                <a:solidFill>
                  <a:schemeClr val="tx1"/>
                </a:solidFill>
                <a:latin typeface="Calibri" pitchFamily="34" charset="0"/>
              </a:defRPr>
            </a:lvl5pPr>
            <a:lvl6pPr marL="2514600" indent="-228600" defTabSz="909638" eaLnBrk="0" fontAlgn="base" hangingPunct="0">
              <a:spcBef>
                <a:spcPct val="30000"/>
              </a:spcBef>
              <a:spcAft>
                <a:spcPct val="0"/>
              </a:spcAft>
              <a:defRPr sz="1200">
                <a:solidFill>
                  <a:schemeClr val="tx1"/>
                </a:solidFill>
                <a:latin typeface="Calibri" pitchFamily="34" charset="0"/>
              </a:defRPr>
            </a:lvl6pPr>
            <a:lvl7pPr marL="2971800" indent="-228600" defTabSz="909638" eaLnBrk="0" fontAlgn="base" hangingPunct="0">
              <a:spcBef>
                <a:spcPct val="30000"/>
              </a:spcBef>
              <a:spcAft>
                <a:spcPct val="0"/>
              </a:spcAft>
              <a:defRPr sz="1200">
                <a:solidFill>
                  <a:schemeClr val="tx1"/>
                </a:solidFill>
                <a:latin typeface="Calibri" pitchFamily="34" charset="0"/>
              </a:defRPr>
            </a:lvl7pPr>
            <a:lvl8pPr marL="3429000" indent="-228600" defTabSz="909638" eaLnBrk="0" fontAlgn="base" hangingPunct="0">
              <a:spcBef>
                <a:spcPct val="30000"/>
              </a:spcBef>
              <a:spcAft>
                <a:spcPct val="0"/>
              </a:spcAft>
              <a:defRPr sz="1200">
                <a:solidFill>
                  <a:schemeClr val="tx1"/>
                </a:solidFill>
                <a:latin typeface="Calibri" pitchFamily="34" charset="0"/>
              </a:defRPr>
            </a:lvl8pPr>
            <a:lvl9pPr marL="3886200" indent="-228600" defTabSz="9096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9A8D38D-F064-4516-82A3-BC226616F24E}" type="slidenum">
              <a:rPr lang="sv-SE" altLang="sv-SE" smtClean="0">
                <a:latin typeface="Arial" pitchFamily="34" charset="0"/>
                <a:cs typeface="Arial" pitchFamily="34" charset="0"/>
              </a:rPr>
              <a:pPr algn="r" eaLnBrk="1" hangingPunct="1">
                <a:spcBef>
                  <a:spcPct val="0"/>
                </a:spcBef>
              </a:pPr>
              <a:t>2</a:t>
            </a:fld>
            <a:endParaRPr lang="sv-SE" altLang="sv-SE"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t>Stödtext: </a:t>
            </a:r>
          </a:p>
          <a:p>
            <a:r>
              <a:rPr lang="sv-SE" dirty="0" smtClean="0"/>
              <a:t>Region</a:t>
            </a:r>
            <a:r>
              <a:rPr lang="sv-SE" baseline="0" dirty="0" smtClean="0"/>
              <a:t> Hallands dokument ”Basala hygienrutiner för kommunal vård och omsorg” är anpassad efter Socialstyrelsens föreskrift om basal hygien i vård och omsorg, SOSFS 2015:10.</a:t>
            </a:r>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4</a:t>
            </a:fld>
            <a:endParaRPr lang="sv-SE"/>
          </a:p>
        </p:txBody>
      </p:sp>
    </p:spTree>
    <p:extLst>
      <p:ext uri="{BB962C8B-B14F-4D97-AF65-F5344CB8AC3E}">
        <p14:creationId xmlns:p14="http://schemas.microsoft.com/office/powerpoint/2010/main" val="312101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a:xfrm>
            <a:off x="1009650" y="688975"/>
            <a:ext cx="4840288" cy="3422650"/>
          </a:xfrm>
          <a:ln/>
        </p:spPr>
      </p:sp>
      <p:sp>
        <p:nvSpPr>
          <p:cNvPr id="10137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Stödtext: </a:t>
            </a:r>
          </a:p>
          <a:p>
            <a:r>
              <a:rPr lang="sv-SE" dirty="0" smtClean="0">
                <a:effectLst/>
              </a:rPr>
              <a:t>Basal hygien omfattar handhygien och användning av arbetskläder, skyddshandskar och skyddskläder – det vill säga åtgärder som ska tillämpas i den direkta vården och omsorgen för att förebygga vårdrelaterade infektioner. Syftet är att förebygga direkt och indirekt kontaktsmitta. </a:t>
            </a:r>
          </a:p>
          <a:p>
            <a:r>
              <a:rPr lang="sv-SE" dirty="0" smtClean="0">
                <a:effectLst/>
              </a:rPr>
              <a:t>Även personal kan drabbas av vårdrelaterade infektioner genom arbetet, vilket kan förebyggas enligt reglerna i </a:t>
            </a:r>
            <a:r>
              <a:rPr lang="sv-SE" dirty="0" smtClean="0">
                <a:effectLst/>
                <a:hlinkClick r:id="rId3"/>
              </a:rPr>
              <a:t>Arbetsmiljöverkets föreskrifter (AFS 2005:1) om mikrobiologiska arbetsmiljörisker – smitta, toxinpåverkan, överkänslighet</a:t>
            </a:r>
            <a:r>
              <a:rPr lang="sv-SE" dirty="0" smtClean="0">
                <a:effectLst/>
              </a:rPr>
              <a:t>. De gäller all personal som kan utsättas för smittrisk i sitt arbete, bland annat de som utför städning inom vård- och omsorg och de som tar hand om tvätt och avfall därifrån.</a:t>
            </a:r>
            <a:endParaRPr lang="sv-SE" dirty="0">
              <a:effectLs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Platshållare för bildobjekt 1"/>
          <p:cNvSpPr>
            <a:spLocks noGrp="1" noRot="1" noChangeAspect="1" noTextEdit="1"/>
          </p:cNvSpPr>
          <p:nvPr>
            <p:ph type="sldImg"/>
          </p:nvPr>
        </p:nvSpPr>
        <p:spPr>
          <a:xfrm>
            <a:off x="1006475" y="685800"/>
            <a:ext cx="4846638" cy="3429000"/>
          </a:xfrm>
          <a:ln/>
        </p:spPr>
      </p:sp>
      <p:sp>
        <p:nvSpPr>
          <p:cNvPr id="102403" name="Platshållare för anteckningar 2"/>
          <p:cNvSpPr>
            <a:spLocks noGrp="1"/>
          </p:cNvSpPr>
          <p:nvPr>
            <p:ph type="body" idx="1"/>
          </p:nvPr>
        </p:nvSpPr>
        <p:spPr>
          <a:noFill/>
        </p:spPr>
        <p:txBody>
          <a:bodyPr/>
          <a:lstStyle/>
          <a:p>
            <a:r>
              <a:rPr lang="sv-SE" altLang="sv-SE" dirty="0" smtClean="0"/>
              <a:t>Stödtext: </a:t>
            </a:r>
          </a:p>
          <a:p>
            <a:r>
              <a:rPr lang="sv-SE" dirty="0" smtClean="0">
                <a:effectLst/>
              </a:rPr>
              <a:t>Arbetskläder i vård och omsorg ska ha korta ärmar. De ska bytas minst dagligen och </a:t>
            </a:r>
            <a:r>
              <a:rPr lang="sv-SE" dirty="0" smtClean="0"/>
              <a:t>skall tvättas vid centralt tvätteri</a:t>
            </a:r>
            <a:r>
              <a:rPr lang="sv-SE" baseline="0" dirty="0" smtClean="0">
                <a:effectLst/>
              </a:rPr>
              <a:t> </a:t>
            </a:r>
            <a:r>
              <a:rPr lang="sv-SE" dirty="0" smtClean="0">
                <a:effectLst/>
              </a:rPr>
              <a:t>så att de blir rena och fria från smittämnen. I vissa situationer kan också plastförkläden eller andra skyddskläder behövas. Socialstyrelsens föreskrifter reglerar hur arbetskläder ska användas för att förebygga uppkomst av infektioner och smittspridning. Långärmade plagg förhindrar möjligheten till korrekt handhygien. Därför ska arbetskläderna vara kortärmade. Textila material förorenas snabbt och långa ärmar medför stor risk för att dessa förorenas i samband med vård- eller omsorgsmoment. Långa ärmar som kavlas upp kan glida ner. Det är därför inte tillåtet att bära ett långärmat plagg med uppkavlade ärmar under arbetskläderna.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Arbetskläderna inom all hälso- och sjukvård i Region Halland ska tillhandahållas av arbetsgivaren och får bara bäras i arbetet. Om arbetet bedrivs på flera platser, får de dock även bäras vid färd mellan dessa. Det är inte tillåtet att tvätta arbetskläder på enheten eller hemma. Läkarrock eller kofta samt värmeväst/jacka ska inte användas i patientnära vårdarbete. Privata kläder får inte användas. Undantag är underkläder, strumpor och kortärmad undertröja.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102404"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50938" indent="-228600" defTabSz="912813" eaLnBrk="0" hangingPunct="0">
              <a:spcBef>
                <a:spcPct val="30000"/>
              </a:spcBef>
              <a:defRPr sz="1200">
                <a:solidFill>
                  <a:schemeClr val="tx1"/>
                </a:solidFill>
                <a:latin typeface="Arial" pitchFamily="34" charset="0"/>
              </a:defRPr>
            </a:lvl3pPr>
            <a:lvl4pPr marL="1611313" indent="-228600" defTabSz="912813" eaLnBrk="0" hangingPunct="0">
              <a:spcBef>
                <a:spcPct val="30000"/>
              </a:spcBef>
              <a:defRPr sz="1200">
                <a:solidFill>
                  <a:schemeClr val="tx1"/>
                </a:solidFill>
                <a:latin typeface="Arial" pitchFamily="34" charset="0"/>
              </a:defRPr>
            </a:lvl4pPr>
            <a:lvl5pPr marL="2073275" indent="-228600" defTabSz="912813" eaLnBrk="0" hangingPunct="0">
              <a:spcBef>
                <a:spcPct val="30000"/>
              </a:spcBef>
              <a:defRPr sz="1200">
                <a:solidFill>
                  <a:schemeClr val="tx1"/>
                </a:solidFill>
                <a:latin typeface="Arial" pitchFamily="34" charset="0"/>
              </a:defRPr>
            </a:lvl5pPr>
            <a:lvl6pPr marL="2530475" indent="-228600" defTabSz="912813" eaLnBrk="0" fontAlgn="base" hangingPunct="0">
              <a:spcBef>
                <a:spcPct val="30000"/>
              </a:spcBef>
              <a:spcAft>
                <a:spcPct val="0"/>
              </a:spcAft>
              <a:defRPr sz="1200">
                <a:solidFill>
                  <a:schemeClr val="tx1"/>
                </a:solidFill>
                <a:latin typeface="Arial" pitchFamily="34" charset="0"/>
              </a:defRPr>
            </a:lvl6pPr>
            <a:lvl7pPr marL="2987675" indent="-228600" defTabSz="912813" eaLnBrk="0" fontAlgn="base" hangingPunct="0">
              <a:spcBef>
                <a:spcPct val="30000"/>
              </a:spcBef>
              <a:spcAft>
                <a:spcPct val="0"/>
              </a:spcAft>
              <a:defRPr sz="1200">
                <a:solidFill>
                  <a:schemeClr val="tx1"/>
                </a:solidFill>
                <a:latin typeface="Arial" pitchFamily="34" charset="0"/>
              </a:defRPr>
            </a:lvl7pPr>
            <a:lvl8pPr marL="3444875" indent="-228600" defTabSz="912813" eaLnBrk="0" fontAlgn="base" hangingPunct="0">
              <a:spcBef>
                <a:spcPct val="30000"/>
              </a:spcBef>
              <a:spcAft>
                <a:spcPct val="0"/>
              </a:spcAft>
              <a:defRPr sz="1200">
                <a:solidFill>
                  <a:schemeClr val="tx1"/>
                </a:solidFill>
                <a:latin typeface="Arial" pitchFamily="34" charset="0"/>
              </a:defRPr>
            </a:lvl8pPr>
            <a:lvl9pPr marL="3902075"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4CE6D6D-7F61-4100-82E2-F7470CFDCDF2}" type="slidenum">
              <a:rPr lang="sv-SE" altLang="sv-SE" smtClean="0">
                <a:solidFill>
                  <a:srgbClr val="000000"/>
                </a:solidFill>
                <a:latin typeface="Times New Roman" pitchFamily="18" charset="0"/>
                <a:ea typeface="ヒラギノ角ゴ Pro W3"/>
                <a:cs typeface="ヒラギノ角ゴ Pro W3"/>
              </a:rPr>
              <a:pPr eaLnBrk="1" hangingPunct="1">
                <a:spcBef>
                  <a:spcPct val="0"/>
                </a:spcBef>
              </a:pPr>
              <a:t>6</a:t>
            </a:fld>
            <a:endParaRPr lang="sv-SE" altLang="sv-SE" smtClean="0">
              <a:solidFill>
                <a:srgbClr val="000000"/>
              </a:solidFill>
              <a:latin typeface="Times New Roman" pitchFamily="18"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tshållare för bildobjekt 1"/>
          <p:cNvSpPr>
            <a:spLocks noGrp="1" noRot="1" noChangeAspect="1" noTextEdit="1"/>
          </p:cNvSpPr>
          <p:nvPr>
            <p:ph type="sldImg"/>
          </p:nvPr>
        </p:nvSpPr>
        <p:spPr>
          <a:ln/>
        </p:spPr>
      </p:sp>
      <p:sp>
        <p:nvSpPr>
          <p:cNvPr id="10342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Stödtext: </a:t>
            </a:r>
          </a:p>
          <a:p>
            <a:r>
              <a:rPr lang="sv-SE" dirty="0" smtClean="0"/>
              <a:t>Håret ska vara kort, eller uppsatt om det är längre än axellångt och riskerar att hänga ner. Långt</a:t>
            </a:r>
            <a:r>
              <a:rPr lang="sv-SE" baseline="0" dirty="0" smtClean="0"/>
              <a:t> s</a:t>
            </a:r>
            <a:r>
              <a:rPr lang="sv-SE" dirty="0" smtClean="0"/>
              <a:t>kägg skall vara uppfäst. </a:t>
            </a:r>
            <a:r>
              <a:rPr lang="sv-SE" dirty="0" err="1" smtClean="0"/>
              <a:t>Ev</a:t>
            </a:r>
            <a:r>
              <a:rPr lang="sv-SE" dirty="0" smtClean="0"/>
              <a:t> huvudduk stoppas innanför blusen så att den inte hänger ner.</a:t>
            </a:r>
            <a:endParaRPr lang="sv-SE" dirty="0"/>
          </a:p>
        </p:txBody>
      </p:sp>
      <p:sp>
        <p:nvSpPr>
          <p:cNvPr id="103428"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1A9FB5-B089-4FF0-A0E1-8A565EC33C31}" type="slidenum">
              <a:rPr lang="sv-SE" altLang="sv-SE" smtClean="0"/>
              <a:pPr eaLnBrk="1" hangingPunct="1">
                <a:spcBef>
                  <a:spcPct val="0"/>
                </a:spcBef>
              </a:pPr>
              <a:t>7</a:t>
            </a:fld>
            <a:endParaRPr lang="sv-SE" alt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Platshållare för bildobjekt 1"/>
          <p:cNvSpPr>
            <a:spLocks noGrp="1" noRot="1" noChangeAspect="1" noTextEdit="1"/>
          </p:cNvSpPr>
          <p:nvPr>
            <p:ph type="sldImg"/>
          </p:nvPr>
        </p:nvSpPr>
        <p:spPr>
          <a:ln/>
        </p:spPr>
      </p:sp>
      <p:sp>
        <p:nvSpPr>
          <p:cNvPr id="104451" name="Platshållare för anteckninga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Stödtext: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Ringar, armband, armbandsur, lösnaglar, konstgjorda naglar, nagellack, bandage, stödskenor eller motsvarande ska inte användas vid vård- eller omsorgsarbete.</a:t>
            </a:r>
          </a:p>
          <a:p>
            <a:endParaRPr lang="sv-SE" altLang="sv-SE" dirty="0" smtClean="0">
              <a:latin typeface="Arial" pitchFamily="34" charset="0"/>
            </a:endParaRPr>
          </a:p>
        </p:txBody>
      </p:sp>
      <p:sp>
        <p:nvSpPr>
          <p:cNvPr id="104452"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6EE35B0-638C-44B0-8CAC-45B8211A2C20}" type="slidenum">
              <a:rPr lang="sv-SE" altLang="sv-SE" smtClean="0"/>
              <a:pPr eaLnBrk="1" hangingPunct="1">
                <a:spcBef>
                  <a:spcPct val="0"/>
                </a:spcBef>
              </a:pPr>
              <a:t>8</a:t>
            </a:fld>
            <a:endParaRPr lang="sv-SE" alt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a:ln/>
        </p:spPr>
      </p:sp>
      <p:sp>
        <p:nvSpPr>
          <p:cNvPr id="105475" name="Rectangle 3"/>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Stödtext: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Personer med eksem, sår eller någon form av förband på händer får inte delta i den direkta patientvården då detta förhindrar korrekt handdesinfektion. Personal med eksem</a:t>
            </a:r>
            <a:r>
              <a:rPr lang="sv-SE" baseline="0" dirty="0" smtClean="0"/>
              <a:t> ska remitteras till företagshälsovården för utredning och bedömning.</a:t>
            </a:r>
            <a:endParaRPr lang="sv-SE" dirty="0" smtClean="0"/>
          </a:p>
          <a:p>
            <a:endParaRPr lang="sv-SE" altLang="sv-SE"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Stödtext: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Ringar, armband, armbandsur, lösnaglar, konstgjorda naglar, nagellack, bandage, stödskenor eller motsvarande ska inte användas vid vård- eller omsorgsarbete. Naglarna skall vara kortklippta.  </a:t>
            </a:r>
          </a:p>
          <a:p>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10</a:t>
            </a:fld>
            <a:endParaRPr lang="sv-SE"/>
          </a:p>
        </p:txBody>
      </p:sp>
    </p:spTree>
    <p:extLst>
      <p:ext uri="{BB962C8B-B14F-4D97-AF65-F5344CB8AC3E}">
        <p14:creationId xmlns:p14="http://schemas.microsoft.com/office/powerpoint/2010/main" val="1483880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893888"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88" y="6321425"/>
            <a:ext cx="7747000" cy="611188"/>
          </a:xfrm>
        </p:spPr>
        <p:txBody>
          <a:bodyPr/>
          <a:lstStyle>
            <a:lvl1pPr marL="0" indent="0" algn="r">
              <a:defRPr sz="2400"/>
            </a:lvl1pPr>
          </a:lstStyle>
          <a:p>
            <a:pPr lvl="0"/>
            <a:r>
              <a:rPr lang="sv-SE" noProof="0" smtClean="0"/>
              <a:t>Klicka här för att ändra format på underrubrik i bakgrunden</a:t>
            </a:r>
          </a:p>
        </p:txBody>
      </p:sp>
      <p:pic>
        <p:nvPicPr>
          <p:cNvPr id="31750" name="Bildobjekt 3" descr="RegionHalland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9988" y="1858963"/>
            <a:ext cx="8388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534DA56D-AE99-46F6-B68B-7CEA5C1C98DA}" type="datetime1">
              <a:rPr lang="sv-SE"/>
              <a:pPr>
                <a:defRPr/>
              </a:pPr>
              <a:t>2019-01-18</a:t>
            </a:fld>
            <a:endParaRPr lang="sv-SE"/>
          </a:p>
        </p:txBody>
      </p:sp>
      <p:sp>
        <p:nvSpPr>
          <p:cNvPr id="3"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4"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F27F11D-DA40-4131-B068-553106ADC2C1}" type="slidenum">
              <a:rPr lang="sv-SE"/>
              <a:pPr>
                <a:defRPr/>
              </a:pPr>
              <a:t>‹#›</a:t>
            </a:fld>
            <a:endParaRPr lang="sv-SE"/>
          </a:p>
        </p:txBody>
      </p:sp>
    </p:spTree>
    <p:extLst>
      <p:ext uri="{BB962C8B-B14F-4D97-AF65-F5344CB8AC3E}">
        <p14:creationId xmlns:p14="http://schemas.microsoft.com/office/powerpoint/2010/main" val="415367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7"/>
            <a:ext cx="7505801" cy="1102684"/>
          </a:xfrm>
        </p:spPr>
        <p:txBody>
          <a:bodyPr/>
          <a:lstStyle/>
          <a:p>
            <a:r>
              <a:rPr lang="sv-SE" smtClean="0"/>
              <a:t>Klicka här för att ändra format</a:t>
            </a:r>
            <a:endParaRPr lang="sv-SE"/>
          </a:p>
        </p:txBody>
      </p:sp>
      <p:sp>
        <p:nvSpPr>
          <p:cNvPr id="3"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EE7D739-90B7-44E5-81EA-A9ADB5755762}" type="datetime1">
              <a:rPr lang="sv-SE"/>
              <a:pPr>
                <a:defRPr/>
              </a:pPr>
              <a:t>2019-01-18</a:t>
            </a:fld>
            <a:endParaRPr lang="sv-SE"/>
          </a:p>
        </p:txBody>
      </p:sp>
      <p:sp>
        <p:nvSpPr>
          <p:cNvPr id="4"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5"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C26315C5-C6CB-426C-B7F8-A7D6F809599F}" type="slidenum">
              <a:rPr lang="sv-SE"/>
              <a:pPr>
                <a:defRPr/>
              </a:pPr>
              <a:t>‹#›</a:t>
            </a:fld>
            <a:endParaRPr lang="sv-SE"/>
          </a:p>
        </p:txBody>
      </p:sp>
    </p:spTree>
    <p:extLst>
      <p:ext uri="{BB962C8B-B14F-4D97-AF65-F5344CB8AC3E}">
        <p14:creationId xmlns:p14="http://schemas.microsoft.com/office/powerpoint/2010/main" val="2363417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Rubrik, medieklipp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2005" y="672112"/>
            <a:ext cx="9089390" cy="1260211"/>
          </a:xfrm>
        </p:spPr>
        <p:txBody>
          <a:bodyPr/>
          <a:lstStyle/>
          <a:p>
            <a:r>
              <a:rPr lang="sv-SE" smtClean="0"/>
              <a:t>Klicka här för att ändra format</a:t>
            </a:r>
            <a:endParaRPr lang="sv-SE"/>
          </a:p>
        </p:txBody>
      </p:sp>
      <p:sp>
        <p:nvSpPr>
          <p:cNvPr id="3" name="Platshållare för media 2"/>
          <p:cNvSpPr>
            <a:spLocks noGrp="1"/>
          </p:cNvSpPr>
          <p:nvPr>
            <p:ph type="media" sz="half" idx="1"/>
          </p:nvPr>
        </p:nvSpPr>
        <p:spPr>
          <a:xfrm>
            <a:off x="802005" y="2184365"/>
            <a:ext cx="4455583" cy="4536758"/>
          </a:xfrm>
        </p:spPr>
        <p:txBody>
          <a:bodyPr/>
          <a:lstStyle/>
          <a:p>
            <a:pPr lvl="0"/>
            <a:r>
              <a:rPr lang="sv-SE" noProof="0" smtClean="0"/>
              <a:t>Klicka på ikonen för att lägga till ett medieklipp</a:t>
            </a:r>
          </a:p>
        </p:txBody>
      </p:sp>
      <p:sp>
        <p:nvSpPr>
          <p:cNvPr id="4" name="Platshållare för text 3"/>
          <p:cNvSpPr>
            <a:spLocks noGrp="1"/>
          </p:cNvSpPr>
          <p:nvPr>
            <p:ph type="body" sz="half" idx="2"/>
          </p:nvPr>
        </p:nvSpPr>
        <p:spPr>
          <a:xfrm>
            <a:off x="5435813" y="2184365"/>
            <a:ext cx="4455583" cy="453675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6" name="Rectangle 5"/>
          <p:cNvSpPr>
            <a:spLocks noGrp="1" noChangeArrowheads="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7" name="Rectangle 6"/>
          <p:cNvSpPr>
            <a:spLocks noGrp="1" noChangeArrowheads="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1181C449-91C0-4EBA-9063-9E8FF12AD35C}" type="slidenum">
              <a:rPr lang="sv-SE" altLang="sv-SE"/>
              <a:pPr>
                <a:defRPr/>
              </a:pPr>
              <a:t>‹#›</a:t>
            </a:fld>
            <a:endParaRPr lang="sv-SE" altLang="sv-SE"/>
          </a:p>
        </p:txBody>
      </p:sp>
    </p:spTree>
    <p:extLst>
      <p:ext uri="{BB962C8B-B14F-4D97-AF65-F5344CB8AC3E}">
        <p14:creationId xmlns:p14="http://schemas.microsoft.com/office/powerpoint/2010/main" val="332280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941883"/>
          </a:xfrm>
        </p:spPr>
        <p:txBody>
          <a:bodyPr/>
          <a:lstStyle>
            <a:lvl1pP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0" y="2509838"/>
            <a:ext cx="8569325"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8444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0" y="2484487"/>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08" y="2484438"/>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10096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534670" y="302801"/>
            <a:ext cx="9624060" cy="1260211"/>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534670" y="1764295"/>
            <a:ext cx="4722918" cy="499008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ClipArt 3"/>
          <p:cNvSpPr>
            <a:spLocks noGrp="1"/>
          </p:cNvSpPr>
          <p:nvPr>
            <p:ph type="clipArt" sz="half" idx="2"/>
          </p:nvPr>
        </p:nvSpPr>
        <p:spPr>
          <a:xfrm>
            <a:off x="5435812" y="1764295"/>
            <a:ext cx="4722918" cy="4990084"/>
          </a:xfrm>
        </p:spPr>
        <p:txBody>
          <a:bodyPr/>
          <a:lstStyle/>
          <a:p>
            <a:pPr lvl="0"/>
            <a:endParaRPr lang="sv-SE" noProof="0" smtClean="0"/>
          </a:p>
        </p:txBody>
      </p:sp>
      <p:sp>
        <p:nvSpPr>
          <p:cNvPr id="5" name="Rectangle 4"/>
          <p:cNvSpPr>
            <a:spLocks noGrp="1" noChangeArrowheads="1"/>
          </p:cNvSpPr>
          <p:nvPr>
            <p:ph type="dt" sz="half" idx="10"/>
          </p:nvPr>
        </p:nvSpPr>
        <p:spPr>
          <a:xfrm>
            <a:off x="534670" y="7008171"/>
            <a:ext cx="2495127" cy="402567"/>
          </a:xfrm>
          <a:prstGeom prst="rect">
            <a:avLst/>
          </a:prstGeom>
          <a:ln/>
        </p:spPr>
        <p:txBody>
          <a:bodyPr lIns="104306" tIns="52153" rIns="104306" bIns="52153"/>
          <a:lstStyle>
            <a:lvl1pPr>
              <a:defRPr/>
            </a:lvl1pPr>
          </a:lstStyle>
          <a:p>
            <a:pPr>
              <a:defRPr/>
            </a:pPr>
            <a:endParaRPr lang="sv-SE"/>
          </a:p>
        </p:txBody>
      </p:sp>
      <p:sp>
        <p:nvSpPr>
          <p:cNvPr id="6" name="Rectangle 5"/>
          <p:cNvSpPr>
            <a:spLocks noGrp="1" noChangeArrowheads="1"/>
          </p:cNvSpPr>
          <p:nvPr>
            <p:ph type="ftr" sz="quarter" idx="11"/>
          </p:nvPr>
        </p:nvSpPr>
        <p:spPr>
          <a:xfrm>
            <a:off x="3653579" y="7008171"/>
            <a:ext cx="3386243" cy="402567"/>
          </a:xfrm>
          <a:prstGeom prst="rect">
            <a:avLst/>
          </a:prstGeom>
          <a:ln/>
        </p:spPr>
        <p:txBody>
          <a:bodyPr lIns="104306" tIns="52153" rIns="104306" bIns="52153"/>
          <a:lstStyle>
            <a:lvl1pPr>
              <a:defRPr/>
            </a:lvl1pPr>
          </a:lstStyle>
          <a:p>
            <a:pPr>
              <a:defRPr/>
            </a:pPr>
            <a:endParaRPr lang="sv-SE"/>
          </a:p>
        </p:txBody>
      </p:sp>
      <p:sp>
        <p:nvSpPr>
          <p:cNvPr id="7" name="Rectangle 6"/>
          <p:cNvSpPr>
            <a:spLocks noGrp="1" noChangeArrowheads="1"/>
          </p:cNvSpPr>
          <p:nvPr>
            <p:ph type="sldNum" sz="quarter" idx="12"/>
          </p:nvPr>
        </p:nvSpPr>
        <p:spPr>
          <a:xfrm>
            <a:off x="7663603" y="7008171"/>
            <a:ext cx="2495127" cy="402567"/>
          </a:xfrm>
          <a:prstGeom prst="rect">
            <a:avLst/>
          </a:prstGeom>
          <a:ln/>
        </p:spPr>
        <p:txBody>
          <a:bodyPr lIns="104306" tIns="52153" rIns="104306" bIns="52153"/>
          <a:lstStyle>
            <a:lvl1pPr>
              <a:defRPr/>
            </a:lvl1pPr>
          </a:lstStyle>
          <a:p>
            <a:pPr>
              <a:defRPr/>
            </a:pPr>
            <a:fld id="{35804DCA-B851-40D3-B028-11D925842BE0}" type="slidenum">
              <a:rPr lang="sv-SE"/>
              <a:pPr>
                <a:defRPr/>
              </a:pPr>
              <a:t>‹#›</a:t>
            </a:fld>
            <a:endParaRPr lang="sv-SE"/>
          </a:p>
        </p:txBody>
      </p:sp>
    </p:spTree>
    <p:extLst>
      <p:ext uri="{BB962C8B-B14F-4D97-AF65-F5344CB8AC3E}">
        <p14:creationId xmlns:p14="http://schemas.microsoft.com/office/powerpoint/2010/main" val="8152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534670" y="7008171"/>
            <a:ext cx="2495127" cy="402567"/>
          </a:xfrm>
          <a:prstGeom prst="rect">
            <a:avLst/>
          </a:prstGeom>
        </p:spPr>
        <p:txBody>
          <a:bodyPr lIns="104306" tIns="52153" rIns="104306" bIns="52153"/>
          <a:lstStyle/>
          <a:p>
            <a:fld id="{4F16C1F9-7C4D-415F-8A25-A71649FC5190}" type="datetimeFigureOut">
              <a:rPr lang="sv-SE" smtClean="0"/>
              <a:t>2019-01-18</a:t>
            </a:fld>
            <a:endParaRPr lang="sv-SE"/>
          </a:p>
        </p:txBody>
      </p:sp>
      <p:sp>
        <p:nvSpPr>
          <p:cNvPr id="3" name="Platshållare för sidfot 2"/>
          <p:cNvSpPr>
            <a:spLocks noGrp="1"/>
          </p:cNvSpPr>
          <p:nvPr>
            <p:ph type="ftr" sz="quarter" idx="11"/>
          </p:nvPr>
        </p:nvSpPr>
        <p:spPr>
          <a:xfrm>
            <a:off x="3653579" y="7008171"/>
            <a:ext cx="3386243" cy="402567"/>
          </a:xfrm>
          <a:prstGeom prst="rect">
            <a:avLst/>
          </a:prstGeom>
        </p:spPr>
        <p:txBody>
          <a:bodyPr lIns="104306" tIns="52153" rIns="104306" bIns="52153"/>
          <a:lstStyle/>
          <a:p>
            <a:endParaRPr lang="sv-SE"/>
          </a:p>
        </p:txBody>
      </p:sp>
      <p:sp>
        <p:nvSpPr>
          <p:cNvPr id="4" name="Platshållare för bildnummer 3"/>
          <p:cNvSpPr>
            <a:spLocks noGrp="1"/>
          </p:cNvSpPr>
          <p:nvPr>
            <p:ph type="sldNum" sz="quarter" idx="12"/>
          </p:nvPr>
        </p:nvSpPr>
        <p:spPr>
          <a:xfrm>
            <a:off x="7663603" y="7008171"/>
            <a:ext cx="2495127" cy="402567"/>
          </a:xfrm>
          <a:prstGeom prst="rect">
            <a:avLst/>
          </a:prstGeom>
        </p:spPr>
        <p:txBody>
          <a:bodyPr lIns="104306" tIns="52153" rIns="104306" bIns="52153"/>
          <a:lstStyle/>
          <a:p>
            <a:fld id="{81C932B6-96E8-423F-B57C-6A7EC3568F44}" type="slidenum">
              <a:rPr lang="sv-SE" smtClean="0"/>
              <a:t>‹#›</a:t>
            </a:fld>
            <a:endParaRPr lang="sv-SE"/>
          </a:p>
        </p:txBody>
      </p:sp>
    </p:spTree>
    <p:extLst>
      <p:ext uri="{BB962C8B-B14F-4D97-AF65-F5344CB8AC3E}">
        <p14:creationId xmlns:p14="http://schemas.microsoft.com/office/powerpoint/2010/main" val="17883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534670" y="7008171"/>
            <a:ext cx="2495127" cy="402567"/>
          </a:xfrm>
          <a:prstGeom prst="rect">
            <a:avLst/>
          </a:prstGeom>
        </p:spPr>
        <p:txBody>
          <a:bodyPr lIns="104306" tIns="52153" rIns="104306" bIns="52153"/>
          <a:lstStyle/>
          <a:p>
            <a:fld id="{4F16C1F9-7C4D-415F-8A25-A71649FC5190}" type="datetimeFigureOut">
              <a:rPr lang="sv-SE" smtClean="0"/>
              <a:t>2019-01-18</a:t>
            </a:fld>
            <a:endParaRPr lang="sv-SE"/>
          </a:p>
        </p:txBody>
      </p:sp>
      <p:sp>
        <p:nvSpPr>
          <p:cNvPr id="4" name="Platshållare för sidfot 3"/>
          <p:cNvSpPr>
            <a:spLocks noGrp="1"/>
          </p:cNvSpPr>
          <p:nvPr>
            <p:ph type="ftr" sz="quarter" idx="11"/>
          </p:nvPr>
        </p:nvSpPr>
        <p:spPr>
          <a:xfrm>
            <a:off x="3653579" y="7008171"/>
            <a:ext cx="3386243" cy="402567"/>
          </a:xfrm>
          <a:prstGeom prst="rect">
            <a:avLst/>
          </a:prstGeom>
        </p:spPr>
        <p:txBody>
          <a:bodyPr lIns="104306" tIns="52153" rIns="104306" bIns="52153"/>
          <a:lstStyle/>
          <a:p>
            <a:endParaRPr lang="sv-SE"/>
          </a:p>
        </p:txBody>
      </p:sp>
      <p:sp>
        <p:nvSpPr>
          <p:cNvPr id="5" name="Platshållare för bildnummer 4"/>
          <p:cNvSpPr>
            <a:spLocks noGrp="1"/>
          </p:cNvSpPr>
          <p:nvPr>
            <p:ph type="sldNum" sz="quarter" idx="12"/>
          </p:nvPr>
        </p:nvSpPr>
        <p:spPr>
          <a:xfrm>
            <a:off x="7663603" y="7008171"/>
            <a:ext cx="2495127" cy="402567"/>
          </a:xfrm>
          <a:prstGeom prst="rect">
            <a:avLst/>
          </a:prstGeom>
        </p:spPr>
        <p:txBody>
          <a:bodyPr lIns="104306" tIns="52153" rIns="104306" bIns="52153"/>
          <a:lstStyle/>
          <a:p>
            <a:fld id="{81C932B6-96E8-423F-B57C-6A7EC3568F44}" type="slidenum">
              <a:rPr lang="sv-SE" smtClean="0"/>
              <a:t>‹#›</a:t>
            </a:fld>
            <a:endParaRPr lang="sv-SE"/>
          </a:p>
        </p:txBody>
      </p:sp>
    </p:spTree>
    <p:extLst>
      <p:ext uri="{BB962C8B-B14F-4D97-AF65-F5344CB8AC3E}">
        <p14:creationId xmlns:p14="http://schemas.microsoft.com/office/powerpoint/2010/main" val="72359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5" descr="RegionHalland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593" y="1858813"/>
            <a:ext cx="8389493" cy="18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ctrTitle"/>
          </p:nvPr>
        </p:nvSpPr>
        <p:spPr>
          <a:xfrm>
            <a:off x="1893890"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90" y="6321425"/>
            <a:ext cx="7747000" cy="611188"/>
          </a:xfrm>
        </p:spPr>
        <p:txBody>
          <a:bodyPr/>
          <a:lstStyle>
            <a:lvl1pPr marL="0" indent="0" algn="r">
              <a:defRPr sz="2400"/>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378768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89"/>
            <a:ext cx="8569325" cy="941883"/>
          </a:xfrm>
        </p:spPr>
        <p:txBody>
          <a:bodyPr/>
          <a:lstStyle>
            <a:lvl1pPr>
              <a:defRPr sz="37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4" y="2509839"/>
            <a:ext cx="8569325"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8159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91"/>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2" y="2484487"/>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11" y="2484441"/>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15104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6850" y="1398588"/>
            <a:ext cx="7434263" cy="101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2736850" y="2509838"/>
            <a:ext cx="7421563"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pic>
        <p:nvPicPr>
          <p:cNvPr id="1031" name="Bildobjekt 8" descr="RegionHalland_rgb.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513" y="327025"/>
            <a:ext cx="2193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9" cstate="print">
            <a:extLst>
              <a:ext uri="{28A0092B-C50C-407E-A947-70E740481C1C}">
                <a14:useLocalDpi xmlns:a14="http://schemas.microsoft.com/office/drawing/2010/main" val="0"/>
              </a:ext>
            </a:extLst>
          </a:blip>
          <a:srcRect t="3752"/>
          <a:stretch>
            <a:fillRect/>
          </a:stretch>
        </p:blipFill>
        <p:spPr>
          <a:xfrm>
            <a:off x="-3395" y="7092999"/>
            <a:ext cx="10699200" cy="499341"/>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 id="2147483675" r:id="rId4"/>
    <p:sldLayoutId id="2147483676" r:id="rId5"/>
    <p:sldLayoutId id="2147483677" r:id="rId6"/>
  </p:sldLayoutIdLst>
  <p:txStyles>
    <p:titleStyle>
      <a:lvl1pPr algn="l" defTabSz="1042988" rtl="0" eaLnBrk="1" fontAlgn="base" hangingPunct="1">
        <a:spcBef>
          <a:spcPct val="0"/>
        </a:spcBef>
        <a:spcAft>
          <a:spcPct val="0"/>
        </a:spcAft>
        <a:defRPr sz="3600" b="1">
          <a:solidFill>
            <a:schemeClr val="tx2"/>
          </a:solidFill>
          <a:latin typeface="+mj-lt"/>
          <a:ea typeface="+mj-ea"/>
          <a:cs typeface="+mj-cs"/>
        </a:defRPr>
      </a:lvl1pPr>
      <a:lvl2pPr algn="l" defTabSz="1042988" rtl="0" eaLnBrk="1" fontAlgn="base" hangingPunct="1">
        <a:spcBef>
          <a:spcPct val="0"/>
        </a:spcBef>
        <a:spcAft>
          <a:spcPct val="0"/>
        </a:spcAft>
        <a:defRPr sz="4100" b="1">
          <a:solidFill>
            <a:schemeClr val="tx2"/>
          </a:solidFill>
          <a:latin typeface="Arial" charset="0"/>
        </a:defRPr>
      </a:lvl2pPr>
      <a:lvl3pPr algn="l" defTabSz="1042988" rtl="0" eaLnBrk="1" fontAlgn="base" hangingPunct="1">
        <a:spcBef>
          <a:spcPct val="0"/>
        </a:spcBef>
        <a:spcAft>
          <a:spcPct val="0"/>
        </a:spcAft>
        <a:defRPr sz="4100" b="1">
          <a:solidFill>
            <a:schemeClr val="tx2"/>
          </a:solidFill>
          <a:latin typeface="Arial" charset="0"/>
        </a:defRPr>
      </a:lvl3pPr>
      <a:lvl4pPr algn="l" defTabSz="1042988" rtl="0" eaLnBrk="1" fontAlgn="base" hangingPunct="1">
        <a:spcBef>
          <a:spcPct val="0"/>
        </a:spcBef>
        <a:spcAft>
          <a:spcPct val="0"/>
        </a:spcAft>
        <a:defRPr sz="4100" b="1">
          <a:solidFill>
            <a:schemeClr val="tx2"/>
          </a:solidFill>
          <a:latin typeface="Arial" charset="0"/>
        </a:defRPr>
      </a:lvl4pPr>
      <a:lvl5pPr algn="l" defTabSz="1042988" rtl="0" eaLnBrk="1" fontAlgn="base" hangingPunct="1">
        <a:spcBef>
          <a:spcPct val="0"/>
        </a:spcBef>
        <a:spcAft>
          <a:spcPct val="0"/>
        </a:spcAft>
        <a:defRPr sz="4100" b="1">
          <a:solidFill>
            <a:schemeClr val="tx2"/>
          </a:solidFill>
          <a:latin typeface="Arial" charset="0"/>
        </a:defRPr>
      </a:lvl5pPr>
      <a:lvl6pPr marL="457200" algn="l" defTabSz="1042988" rtl="0" eaLnBrk="1" fontAlgn="base" hangingPunct="1">
        <a:spcBef>
          <a:spcPct val="0"/>
        </a:spcBef>
        <a:spcAft>
          <a:spcPct val="0"/>
        </a:spcAft>
        <a:defRPr sz="4100" b="1">
          <a:solidFill>
            <a:schemeClr val="tx2"/>
          </a:solidFill>
          <a:latin typeface="Arial" charset="0"/>
        </a:defRPr>
      </a:lvl6pPr>
      <a:lvl7pPr marL="914400" algn="l" defTabSz="1042988" rtl="0" eaLnBrk="1" fontAlgn="base" hangingPunct="1">
        <a:spcBef>
          <a:spcPct val="0"/>
        </a:spcBef>
        <a:spcAft>
          <a:spcPct val="0"/>
        </a:spcAft>
        <a:defRPr sz="4100" b="1">
          <a:solidFill>
            <a:schemeClr val="tx2"/>
          </a:solidFill>
          <a:latin typeface="Arial" charset="0"/>
        </a:defRPr>
      </a:lvl7pPr>
      <a:lvl8pPr marL="1371600" algn="l" defTabSz="1042988" rtl="0" eaLnBrk="1" fontAlgn="base" hangingPunct="1">
        <a:spcBef>
          <a:spcPct val="0"/>
        </a:spcBef>
        <a:spcAft>
          <a:spcPct val="0"/>
        </a:spcAft>
        <a:defRPr sz="4100" b="1">
          <a:solidFill>
            <a:schemeClr val="tx2"/>
          </a:solidFill>
          <a:latin typeface="Arial" charset="0"/>
        </a:defRPr>
      </a:lvl8pPr>
      <a:lvl9pPr marL="1828800" algn="l" defTabSz="1042988" rtl="0" eaLnBrk="1" fontAlgn="base" hangingPunct="1">
        <a:spcBef>
          <a:spcPct val="0"/>
        </a:spcBef>
        <a:spcAft>
          <a:spcPct val="0"/>
        </a:spcAft>
        <a:defRPr sz="4100" b="1">
          <a:solidFill>
            <a:schemeClr val="tx2"/>
          </a:solidFill>
          <a:latin typeface="Arial" charset="0"/>
        </a:defRPr>
      </a:lvl9pPr>
    </p:titleStyle>
    <p:bodyStyle>
      <a:lvl1pPr marL="390525" indent="-390525" algn="l" defTabSz="1042988" rtl="0" eaLnBrk="1" fontAlgn="base" hangingPunct="1">
        <a:spcBef>
          <a:spcPct val="20000"/>
        </a:spcBef>
        <a:spcAft>
          <a:spcPct val="0"/>
        </a:spcAft>
        <a:defRPr sz="2400">
          <a:solidFill>
            <a:schemeClr val="tx1"/>
          </a:solidFill>
          <a:latin typeface="+mn-lt"/>
          <a:ea typeface="+mn-ea"/>
          <a:cs typeface="+mn-cs"/>
        </a:defRPr>
      </a:lvl1pPr>
      <a:lvl2pPr marL="847725" indent="-325438" algn="l" defTabSz="1042988" rtl="0" eaLnBrk="1" fontAlgn="base" hangingPunct="1">
        <a:spcBef>
          <a:spcPct val="20000"/>
        </a:spcBef>
        <a:spcAft>
          <a:spcPct val="0"/>
        </a:spcAft>
        <a:defRPr sz="2400">
          <a:solidFill>
            <a:schemeClr val="tx1"/>
          </a:solidFill>
          <a:latin typeface="+mn-lt"/>
        </a:defRPr>
      </a:lvl2pPr>
      <a:lvl3pPr marL="1303338" indent="-260350" algn="l" defTabSz="1042988" rtl="0" eaLnBrk="1" fontAlgn="base" hangingPunct="1">
        <a:spcBef>
          <a:spcPct val="20000"/>
        </a:spcBef>
        <a:spcAft>
          <a:spcPct val="0"/>
        </a:spcAft>
        <a:defRPr sz="2400">
          <a:solidFill>
            <a:schemeClr val="tx1"/>
          </a:solidFill>
          <a:latin typeface="+mn-lt"/>
        </a:defRPr>
      </a:lvl3pPr>
      <a:lvl4pPr marL="1825625" indent="-260350" algn="l" defTabSz="1042988" rtl="0" eaLnBrk="1" fontAlgn="base" hangingPunct="1">
        <a:spcBef>
          <a:spcPct val="20000"/>
        </a:spcBef>
        <a:spcAft>
          <a:spcPct val="0"/>
        </a:spcAft>
        <a:defRPr sz="2400">
          <a:solidFill>
            <a:schemeClr val="tx1"/>
          </a:solidFill>
          <a:latin typeface="+mn-lt"/>
        </a:defRPr>
      </a:lvl4pPr>
      <a:lvl5pPr marL="2346325" indent="-260350" algn="l" defTabSz="1042988" rtl="0" eaLnBrk="1" fontAlgn="base" hangingPunct="1">
        <a:spcBef>
          <a:spcPct val="20000"/>
        </a:spcBef>
        <a:spcAft>
          <a:spcPct val="0"/>
        </a:spcAft>
        <a:defRPr sz="2400">
          <a:solidFill>
            <a:schemeClr val="tx1"/>
          </a:solidFill>
          <a:latin typeface="+mn-lt"/>
        </a:defRPr>
      </a:lvl5pPr>
      <a:lvl6pPr marL="2803525" indent="-260350" algn="l" defTabSz="1042988" rtl="0" eaLnBrk="1" fontAlgn="base" hangingPunct="1">
        <a:spcBef>
          <a:spcPct val="20000"/>
        </a:spcBef>
        <a:spcAft>
          <a:spcPct val="0"/>
        </a:spcAft>
        <a:defRPr sz="2700">
          <a:solidFill>
            <a:schemeClr val="tx1"/>
          </a:solidFill>
          <a:latin typeface="+mn-lt"/>
        </a:defRPr>
      </a:lvl6pPr>
      <a:lvl7pPr marL="3260725" indent="-260350" algn="l" defTabSz="1042988" rtl="0" eaLnBrk="1" fontAlgn="base" hangingPunct="1">
        <a:spcBef>
          <a:spcPct val="20000"/>
        </a:spcBef>
        <a:spcAft>
          <a:spcPct val="0"/>
        </a:spcAft>
        <a:defRPr sz="2700">
          <a:solidFill>
            <a:schemeClr val="tx1"/>
          </a:solidFill>
          <a:latin typeface="+mn-lt"/>
        </a:defRPr>
      </a:lvl7pPr>
      <a:lvl8pPr marL="3717925" indent="-260350" algn="l" defTabSz="1042988" rtl="0" eaLnBrk="1" fontAlgn="base" hangingPunct="1">
        <a:spcBef>
          <a:spcPct val="20000"/>
        </a:spcBef>
        <a:spcAft>
          <a:spcPct val="0"/>
        </a:spcAft>
        <a:defRPr sz="2700">
          <a:solidFill>
            <a:schemeClr val="tx1"/>
          </a:solidFill>
          <a:latin typeface="+mn-lt"/>
        </a:defRPr>
      </a:lvl8pPr>
      <a:lvl9pPr marL="4175125" indent="-260350" algn="l" defTabSz="1042988"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6472" y="1398484"/>
            <a:ext cx="7435255"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ctr" anchorCtr="0" compatLnSpc="1">
            <a:prstTxWarp prst="textNoShape">
              <a:avLst/>
            </a:prstTxWarp>
          </a:bodyPr>
          <a:lstStyle/>
          <a:p>
            <a:pPr lvl="0"/>
            <a:r>
              <a:rPr lang="sv-SE" altLang="sv-SE" smtClean="0"/>
              <a:t>Klicka här för att ändra format</a:t>
            </a:r>
          </a:p>
        </p:txBody>
      </p:sp>
      <p:sp>
        <p:nvSpPr>
          <p:cNvPr id="2051" name="Rectangle 3"/>
          <p:cNvSpPr>
            <a:spLocks noGrp="1" noChangeArrowheads="1"/>
          </p:cNvSpPr>
          <p:nvPr>
            <p:ph type="body" idx="1"/>
          </p:nvPr>
        </p:nvSpPr>
        <p:spPr bwMode="auto">
          <a:xfrm>
            <a:off x="2736473" y="2509921"/>
            <a:ext cx="7422259" cy="352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2052" name="Bildobjekt 8" descr="RegionHalland_rg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713" y="327305"/>
            <a:ext cx="2194375" cy="4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objekt 1"/>
          <p:cNvPicPr>
            <a:picLocks noChangeAspect="1"/>
          </p:cNvPicPr>
          <p:nvPr/>
        </p:nvPicPr>
        <p:blipFill>
          <a:blip r:embed="rId9">
            <a:extLst>
              <a:ext uri="{28A0092B-C50C-407E-A947-70E740481C1C}">
                <a14:useLocalDpi xmlns:a14="http://schemas.microsoft.com/office/drawing/2010/main" val="0"/>
              </a:ext>
            </a:extLst>
          </a:blip>
          <a:srcRect t="3752"/>
          <a:stretch>
            <a:fillRect/>
          </a:stretch>
        </p:blipFill>
        <p:spPr bwMode="auto">
          <a:xfrm>
            <a:off x="-3711" y="7092185"/>
            <a:ext cx="10698970" cy="5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1253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sldNum="0" hdr="0" ftr="0"/>
  <p:txStyles>
    <p:titleStyle>
      <a:lvl1pPr algn="l" defTabSz="1041062" rtl="0" eaLnBrk="1" fontAlgn="base" hangingPunct="1">
        <a:spcBef>
          <a:spcPct val="0"/>
        </a:spcBef>
        <a:spcAft>
          <a:spcPct val="0"/>
        </a:spcAft>
        <a:defRPr sz="3700" b="1">
          <a:solidFill>
            <a:schemeClr val="tx2"/>
          </a:solidFill>
          <a:latin typeface="+mj-lt"/>
          <a:ea typeface="+mj-ea"/>
          <a:cs typeface="+mj-cs"/>
        </a:defRPr>
      </a:lvl1pPr>
      <a:lvl2pPr algn="l" defTabSz="1041062" rtl="0" eaLnBrk="1" fontAlgn="base" hangingPunct="1">
        <a:spcBef>
          <a:spcPct val="0"/>
        </a:spcBef>
        <a:spcAft>
          <a:spcPct val="0"/>
        </a:spcAft>
        <a:defRPr sz="3700" b="1">
          <a:solidFill>
            <a:schemeClr val="tx2"/>
          </a:solidFill>
          <a:latin typeface="Arial" charset="0"/>
        </a:defRPr>
      </a:lvl2pPr>
      <a:lvl3pPr algn="l" defTabSz="1041062" rtl="0" eaLnBrk="1" fontAlgn="base" hangingPunct="1">
        <a:spcBef>
          <a:spcPct val="0"/>
        </a:spcBef>
        <a:spcAft>
          <a:spcPct val="0"/>
        </a:spcAft>
        <a:defRPr sz="3700" b="1">
          <a:solidFill>
            <a:schemeClr val="tx2"/>
          </a:solidFill>
          <a:latin typeface="Arial" charset="0"/>
        </a:defRPr>
      </a:lvl3pPr>
      <a:lvl4pPr algn="l" defTabSz="1041062" rtl="0" eaLnBrk="1" fontAlgn="base" hangingPunct="1">
        <a:spcBef>
          <a:spcPct val="0"/>
        </a:spcBef>
        <a:spcAft>
          <a:spcPct val="0"/>
        </a:spcAft>
        <a:defRPr sz="3700" b="1">
          <a:solidFill>
            <a:schemeClr val="tx2"/>
          </a:solidFill>
          <a:latin typeface="Arial" charset="0"/>
        </a:defRPr>
      </a:lvl4pPr>
      <a:lvl5pPr algn="l" defTabSz="1041062" rtl="0" eaLnBrk="1" fontAlgn="base" hangingPunct="1">
        <a:spcBef>
          <a:spcPct val="0"/>
        </a:spcBef>
        <a:spcAft>
          <a:spcPct val="0"/>
        </a:spcAft>
        <a:defRPr sz="3700" b="1">
          <a:solidFill>
            <a:schemeClr val="tx2"/>
          </a:solidFill>
          <a:latin typeface="Arial" charset="0"/>
        </a:defRPr>
      </a:lvl5pPr>
      <a:lvl6pPr marL="457040" algn="l" defTabSz="1042620" rtl="0" eaLnBrk="1" fontAlgn="base" hangingPunct="1">
        <a:spcBef>
          <a:spcPct val="0"/>
        </a:spcBef>
        <a:spcAft>
          <a:spcPct val="0"/>
        </a:spcAft>
        <a:defRPr sz="4100" b="1">
          <a:solidFill>
            <a:schemeClr val="tx2"/>
          </a:solidFill>
          <a:latin typeface="Arial" charset="0"/>
        </a:defRPr>
      </a:lvl6pPr>
      <a:lvl7pPr marL="914077" algn="l" defTabSz="1042620" rtl="0" eaLnBrk="1" fontAlgn="base" hangingPunct="1">
        <a:spcBef>
          <a:spcPct val="0"/>
        </a:spcBef>
        <a:spcAft>
          <a:spcPct val="0"/>
        </a:spcAft>
        <a:defRPr sz="4100" b="1">
          <a:solidFill>
            <a:schemeClr val="tx2"/>
          </a:solidFill>
          <a:latin typeface="Arial" charset="0"/>
        </a:defRPr>
      </a:lvl7pPr>
      <a:lvl8pPr marL="1371116" algn="l" defTabSz="1042620" rtl="0" eaLnBrk="1" fontAlgn="base" hangingPunct="1">
        <a:spcBef>
          <a:spcPct val="0"/>
        </a:spcBef>
        <a:spcAft>
          <a:spcPct val="0"/>
        </a:spcAft>
        <a:defRPr sz="4100" b="1">
          <a:solidFill>
            <a:schemeClr val="tx2"/>
          </a:solidFill>
          <a:latin typeface="Arial" charset="0"/>
        </a:defRPr>
      </a:lvl8pPr>
      <a:lvl9pPr marL="1828154" algn="l" defTabSz="1042620" rtl="0" eaLnBrk="1" fontAlgn="base" hangingPunct="1">
        <a:spcBef>
          <a:spcPct val="0"/>
        </a:spcBef>
        <a:spcAft>
          <a:spcPct val="0"/>
        </a:spcAft>
        <a:defRPr sz="4100" b="1">
          <a:solidFill>
            <a:schemeClr val="tx2"/>
          </a:solidFill>
          <a:latin typeface="Arial" charset="0"/>
        </a:defRPr>
      </a:lvl9pPr>
    </p:titleStyle>
    <p:bodyStyle>
      <a:lvl1pPr marL="389267" indent="-389267" algn="l" defTabSz="1041062" rtl="0" eaLnBrk="1" fontAlgn="base" hangingPunct="1">
        <a:spcBef>
          <a:spcPct val="20000"/>
        </a:spcBef>
        <a:spcAft>
          <a:spcPct val="0"/>
        </a:spcAft>
        <a:defRPr sz="2400">
          <a:solidFill>
            <a:schemeClr val="tx1"/>
          </a:solidFill>
          <a:latin typeface="+mn-lt"/>
          <a:ea typeface="+mn-ea"/>
          <a:cs typeface="+mn-cs"/>
        </a:defRPr>
      </a:lvl1pPr>
      <a:lvl2pPr marL="847334" indent="-324088" algn="l" defTabSz="1041062" rtl="0" eaLnBrk="1" fontAlgn="base" hangingPunct="1">
        <a:spcBef>
          <a:spcPct val="20000"/>
        </a:spcBef>
        <a:spcAft>
          <a:spcPct val="0"/>
        </a:spcAft>
        <a:defRPr sz="2400">
          <a:solidFill>
            <a:schemeClr val="tx1"/>
          </a:solidFill>
          <a:latin typeface="+mn-lt"/>
        </a:defRPr>
      </a:lvl2pPr>
      <a:lvl3pPr marL="1301781" indent="-258908" algn="l" defTabSz="1041062" rtl="0" eaLnBrk="1" fontAlgn="base" hangingPunct="1">
        <a:spcBef>
          <a:spcPct val="20000"/>
        </a:spcBef>
        <a:spcAft>
          <a:spcPct val="0"/>
        </a:spcAft>
        <a:defRPr sz="2400">
          <a:solidFill>
            <a:schemeClr val="tx1"/>
          </a:solidFill>
          <a:latin typeface="+mn-lt"/>
        </a:defRPr>
      </a:lvl3pPr>
      <a:lvl4pPr marL="1823216" indent="-258908" algn="l" defTabSz="1041062" rtl="0" eaLnBrk="1" fontAlgn="base" hangingPunct="1">
        <a:spcBef>
          <a:spcPct val="20000"/>
        </a:spcBef>
        <a:spcAft>
          <a:spcPct val="0"/>
        </a:spcAft>
        <a:defRPr sz="2400">
          <a:solidFill>
            <a:schemeClr val="tx1"/>
          </a:solidFill>
          <a:latin typeface="+mn-lt"/>
        </a:defRPr>
      </a:lvl4pPr>
      <a:lvl5pPr marL="2344652" indent="-258908" algn="l" defTabSz="1041062" rtl="0" eaLnBrk="1" fontAlgn="base" hangingPunct="1">
        <a:spcBef>
          <a:spcPct val="20000"/>
        </a:spcBef>
        <a:spcAft>
          <a:spcPct val="0"/>
        </a:spcAft>
        <a:defRPr sz="2400">
          <a:solidFill>
            <a:schemeClr val="tx1"/>
          </a:solidFill>
          <a:latin typeface="+mn-lt"/>
        </a:defRPr>
      </a:lvl5pPr>
      <a:lvl6pPr marL="2802537" indent="-260258" algn="l" defTabSz="1042620" rtl="0" eaLnBrk="1" fontAlgn="base" hangingPunct="1">
        <a:spcBef>
          <a:spcPct val="20000"/>
        </a:spcBef>
        <a:spcAft>
          <a:spcPct val="0"/>
        </a:spcAft>
        <a:defRPr sz="2700">
          <a:solidFill>
            <a:schemeClr val="tx1"/>
          </a:solidFill>
          <a:latin typeface="+mn-lt"/>
        </a:defRPr>
      </a:lvl6pPr>
      <a:lvl7pPr marL="3259574" indent="-260258" algn="l" defTabSz="1042620" rtl="0" eaLnBrk="1" fontAlgn="base" hangingPunct="1">
        <a:spcBef>
          <a:spcPct val="20000"/>
        </a:spcBef>
        <a:spcAft>
          <a:spcPct val="0"/>
        </a:spcAft>
        <a:defRPr sz="2700">
          <a:solidFill>
            <a:schemeClr val="tx1"/>
          </a:solidFill>
          <a:latin typeface="+mn-lt"/>
        </a:defRPr>
      </a:lvl7pPr>
      <a:lvl8pPr marL="3716613" indent="-260258" algn="l" defTabSz="1042620" rtl="0" eaLnBrk="1" fontAlgn="base" hangingPunct="1">
        <a:spcBef>
          <a:spcPct val="20000"/>
        </a:spcBef>
        <a:spcAft>
          <a:spcPct val="0"/>
        </a:spcAft>
        <a:defRPr sz="2700">
          <a:solidFill>
            <a:schemeClr val="tx1"/>
          </a:solidFill>
          <a:latin typeface="+mn-lt"/>
        </a:defRPr>
      </a:lvl8pPr>
      <a:lvl9pPr marL="4173651" indent="-260258" algn="l" defTabSz="1042620"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6.png"/><Relationship Id="rId5" Type="http://schemas.openxmlformats.org/officeDocument/2006/relationships/image" Target="../media/image25.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png"/><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6.png"/><Relationship Id="rId5" Type="http://schemas.openxmlformats.org/officeDocument/2006/relationships/image" Target="../media/image32.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hyperlink" Target="https://vardgivare.regionhalland.se/behandlingsstod/vardhygien" TargetMode="External"/><Relationship Id="rId5" Type="http://schemas.openxmlformats.org/officeDocument/2006/relationships/image" Target="../media/image33.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hyperlink" Target="https://vardgivare.regionhalland.se/behandlingsstod/vardhygien/"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se/url?sa=i&amp;rct=j&amp;q=&amp;esrc=s&amp;frm=1&amp;source=images&amp;cd=&amp;cad=rja&amp;uact=8&amp;ved=0CAcQjRxqFQoTCPfxtKW80MgCFcJ8cgodstAN8g&amp;url=http://blog.frisorska.se/page/11/&amp;psig=AFQjCNG6fQGRS2jgyiwfpNGqz2YU0L4H6g&amp;ust=1445410618254794" TargetMode="External"/><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hyperlink" Target="http://www.google.se/url?sa=i&amp;rct=j&amp;q=&amp;esrc=s&amp;frm=1&amp;source=images&amp;cd=&amp;cad=rja&amp;uact=8&amp;ved=0CAcQjRw&amp;url=http://shirinsaleh.bubbleroom.se/skonhetstips&amp;ei=2nI_VdGgI4GdsAG8nIC4Cw&amp;bvm=bv.91665533,d.bGg&amp;psig=AFQjCNGf2vzGooQmWFOtCRRhHYNOYO-iAw&amp;ust=1430307920223304" TargetMode="External"/><Relationship Id="rId11" Type="http://schemas.openxmlformats.org/officeDocument/2006/relationships/image" Target="../media/image6.png"/><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notesSlide" Target="../notesSlides/notesSlide6.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media7.wav"/><Relationship Id="rId7" Type="http://schemas.openxmlformats.org/officeDocument/2006/relationships/image" Target="../media/image17.jpeg"/><Relationship Id="rId2" Type="http://schemas.microsoft.com/office/2007/relationships/media" Target="../media/media7.wav"/><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notesSlide" Target="../notesSlides/notesSlide7.xml"/><Relationship Id="rId10" Type="http://schemas.openxmlformats.org/officeDocument/2006/relationships/image" Target="../media/image6.pn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698628" y="4068663"/>
            <a:ext cx="1361531" cy="1620771"/>
          </a:xfrm>
        </p:spPr>
        <p:txBody>
          <a:bodyPr/>
          <a:lstStyle/>
          <a:p>
            <a:r>
              <a:rPr lang="sv-SE" sz="3600" dirty="0" smtClean="0"/>
              <a:t>Juni</a:t>
            </a:r>
            <a:endParaRPr lang="sv-SE" sz="3600" dirty="0"/>
          </a:p>
        </p:txBody>
      </p:sp>
      <p:sp>
        <p:nvSpPr>
          <p:cNvPr id="3" name="Underrubrik 2"/>
          <p:cNvSpPr>
            <a:spLocks noGrp="1"/>
          </p:cNvSpPr>
          <p:nvPr>
            <p:ph type="subTitle" idx="1"/>
          </p:nvPr>
        </p:nvSpPr>
        <p:spPr>
          <a:xfrm>
            <a:off x="3618508" y="5364807"/>
            <a:ext cx="3524940" cy="1932323"/>
          </a:xfrm>
        </p:spPr>
        <p:txBody>
          <a:bodyPr/>
          <a:lstStyle/>
          <a:p>
            <a:r>
              <a:rPr lang="sv-SE" dirty="0" smtClean="0">
                <a:solidFill>
                  <a:schemeClr val="bg2">
                    <a:lumMod val="75000"/>
                  </a:schemeClr>
                </a:solidFill>
              </a:rPr>
              <a:t>Basala hygienrutiner</a:t>
            </a:r>
            <a:endParaRPr lang="sv-SE" dirty="0">
              <a:solidFill>
                <a:schemeClr val="bg2">
                  <a:lumMod val="75000"/>
                </a:schemeClr>
              </a:solidFill>
            </a:endParaRPr>
          </a:p>
        </p:txBody>
      </p:sp>
      <p:sp>
        <p:nvSpPr>
          <p:cNvPr id="4" name="AutoShape 2" descr="Bildresultat för influensa virus"/>
          <p:cNvSpPr>
            <a:spLocks noChangeAspect="1" noChangeArrowheads="1"/>
          </p:cNvSpPr>
          <p:nvPr/>
        </p:nvSpPr>
        <p:spPr bwMode="auto">
          <a:xfrm>
            <a:off x="74260"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sv-SE"/>
          </a:p>
        </p:txBody>
      </p:sp>
      <p:pic>
        <p:nvPicPr>
          <p:cNvPr id="8"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1588715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5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3618508" y="689845"/>
            <a:ext cx="1863403" cy="75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4" tIns="52152" rIns="104304" bIns="52152"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i="0" dirty="0">
                <a:solidFill>
                  <a:schemeClr val="tx2"/>
                </a:solidFill>
              </a:rPr>
              <a:t>Naglar</a:t>
            </a:r>
          </a:p>
        </p:txBody>
      </p:sp>
      <p:pic>
        <p:nvPicPr>
          <p:cNvPr id="29700" name="Picture 11" descr="G:\HYGIENAVD\Vårdhygien\Hygiensjuksköt Peter\Utbildningsmaterial\Kommunalt föreläsningsmaterial\Hylte grund 2013\Bilder\13110513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760" y="4070727"/>
            <a:ext cx="3547758" cy="248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8"/>
          <p:cNvSpPr>
            <a:spLocks noChangeArrowheads="1"/>
          </p:cNvSpPr>
          <p:nvPr/>
        </p:nvSpPr>
        <p:spPr bwMode="auto">
          <a:xfrm rot="2775098">
            <a:off x="8356146" y="2890817"/>
            <a:ext cx="50759" cy="4841734"/>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sp>
        <p:nvSpPr>
          <p:cNvPr id="29702" name="Rectangle 7"/>
          <p:cNvSpPr>
            <a:spLocks noChangeArrowheads="1"/>
          </p:cNvSpPr>
          <p:nvPr/>
        </p:nvSpPr>
        <p:spPr bwMode="auto">
          <a:xfrm rot="8201212">
            <a:off x="8561312" y="2976961"/>
            <a:ext cx="51982" cy="4445743"/>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sp>
        <p:nvSpPr>
          <p:cNvPr id="29703" name="Rectangle 3"/>
          <p:cNvSpPr>
            <a:spLocks noChangeArrowheads="1"/>
          </p:cNvSpPr>
          <p:nvPr/>
        </p:nvSpPr>
        <p:spPr bwMode="auto">
          <a:xfrm>
            <a:off x="2230577" y="3683912"/>
            <a:ext cx="3369535" cy="3255544"/>
          </a:xfrm>
          <a:prstGeom prst="rect">
            <a:avLst/>
          </a:prstGeom>
          <a:solidFill>
            <a:schemeClr val="accent1"/>
          </a:solidFill>
          <a:ln w="9525">
            <a:solidFill>
              <a:schemeClr val="tx1"/>
            </a:solidFill>
            <a:miter lim="800000"/>
            <a:headEnd/>
            <a:tailEnd/>
          </a:ln>
        </p:spPr>
        <p:txBody>
          <a:bodyPr wrap="none" lIns="104304" tIns="52152" rIns="104304" bIns="52152"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100" dirty="0"/>
              <a:t>Långa naglar är:</a:t>
            </a:r>
          </a:p>
          <a:p>
            <a:pPr eaLnBrk="1" hangingPunct="1">
              <a:spcBef>
                <a:spcPct val="0"/>
              </a:spcBef>
              <a:buFontTx/>
              <a:buNone/>
            </a:pPr>
            <a:endParaRPr lang="sv-SE" altLang="sv-SE" sz="2100" dirty="0"/>
          </a:p>
          <a:p>
            <a:pPr eaLnBrk="1" hangingPunct="1">
              <a:spcBef>
                <a:spcPct val="0"/>
              </a:spcBef>
            </a:pPr>
            <a:r>
              <a:rPr lang="sv-SE" altLang="sv-SE" sz="2100" dirty="0"/>
              <a:t> Svåra att desinfektera</a:t>
            </a:r>
          </a:p>
          <a:p>
            <a:pPr eaLnBrk="1" hangingPunct="1">
              <a:spcBef>
                <a:spcPct val="0"/>
              </a:spcBef>
            </a:pPr>
            <a:r>
              <a:rPr lang="sv-SE" altLang="sv-SE" sz="2100" dirty="0"/>
              <a:t> Kan göra hål i handskar</a:t>
            </a:r>
          </a:p>
          <a:p>
            <a:pPr eaLnBrk="1" hangingPunct="1">
              <a:spcBef>
                <a:spcPct val="0"/>
              </a:spcBef>
            </a:pPr>
            <a:r>
              <a:rPr lang="sv-SE" altLang="sv-SE" sz="2100" dirty="0"/>
              <a:t> Härbärgerar fler </a:t>
            </a:r>
          </a:p>
          <a:p>
            <a:pPr eaLnBrk="1" hangingPunct="1">
              <a:spcBef>
                <a:spcPct val="0"/>
              </a:spcBef>
              <a:buFontTx/>
              <a:buNone/>
            </a:pPr>
            <a:r>
              <a:rPr lang="sv-SE" altLang="sv-SE" sz="2100" dirty="0"/>
              <a:t>  mikroorganismer än </a:t>
            </a:r>
          </a:p>
          <a:p>
            <a:pPr eaLnBrk="1" hangingPunct="1">
              <a:spcBef>
                <a:spcPct val="0"/>
              </a:spcBef>
              <a:buFontTx/>
              <a:buNone/>
            </a:pPr>
            <a:r>
              <a:rPr lang="sv-SE" altLang="sv-SE" sz="2100" dirty="0"/>
              <a:t>  korta naglar</a:t>
            </a:r>
          </a:p>
          <a:p>
            <a:pPr eaLnBrk="1" hangingPunct="1">
              <a:spcBef>
                <a:spcPct val="0"/>
              </a:spcBef>
            </a:pPr>
            <a:r>
              <a:rPr lang="sv-SE" altLang="sv-SE" sz="2100" dirty="0"/>
              <a:t> Kan riva patienten</a:t>
            </a:r>
          </a:p>
        </p:txBody>
      </p:sp>
      <p:sp>
        <p:nvSpPr>
          <p:cNvPr id="11" name="Platshållare för innehåll 2"/>
          <p:cNvSpPr txBox="1">
            <a:spLocks/>
          </p:cNvSpPr>
          <p:nvPr/>
        </p:nvSpPr>
        <p:spPr>
          <a:xfrm>
            <a:off x="433744" y="1847856"/>
            <a:ext cx="9624060" cy="2222871"/>
          </a:xfrm>
          <a:prstGeom prst="rect">
            <a:avLst/>
          </a:prstGeom>
        </p:spPr>
        <p:txBody>
          <a:bodyPr lIns="104306" tIns="52153" rIns="104306" bIns="52153"/>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1369"/>
              </a:spcBef>
              <a:defRPr/>
            </a:pPr>
            <a:r>
              <a:rPr lang="sv-SE" altLang="sv-SE" sz="2700" kern="0" dirty="0"/>
              <a:t>Kortklippta</a:t>
            </a:r>
          </a:p>
          <a:p>
            <a:pPr>
              <a:defRPr/>
            </a:pPr>
            <a:r>
              <a:rPr lang="sv-SE" sz="2700" dirty="0"/>
              <a:t>Naglarna ska vara fria från konstgjorda material</a:t>
            </a:r>
          </a:p>
          <a:p>
            <a:pPr marL="0" indent="0">
              <a:buNone/>
              <a:defRPr/>
            </a:pPr>
            <a:r>
              <a:rPr lang="sv-SE" altLang="sv-SE" sz="2700" kern="0" dirty="0"/>
              <a:t>= Inget </a:t>
            </a:r>
            <a:r>
              <a:rPr lang="sv-SE" altLang="sv-SE" sz="2700" kern="0" dirty="0" smtClean="0"/>
              <a:t>nagellack eller konstgjorda naglar</a:t>
            </a:r>
            <a:endParaRPr lang="sv-SE" altLang="sv-SE" sz="2700" kern="0" dirty="0"/>
          </a:p>
          <a:p>
            <a:pPr>
              <a:defRPr/>
            </a:pPr>
            <a:endParaRPr lang="sv-SE" i="0" kern="0" dirty="0"/>
          </a:p>
        </p:txBody>
      </p:sp>
      <p:pic>
        <p:nvPicPr>
          <p:cNvPr id="29705" name="Picture 3"/>
          <p:cNvPicPr>
            <a:picLocks noChangeAspect="1" noChangeArrowheads="1"/>
          </p:cNvPicPr>
          <p:nvPr/>
        </p:nvPicPr>
        <p:blipFill>
          <a:blip r:embed="rId6">
            <a:extLst>
              <a:ext uri="{28A0092B-C50C-407E-A947-70E740481C1C}">
                <a14:useLocalDpi xmlns:a14="http://schemas.microsoft.com/office/drawing/2010/main" val="0"/>
              </a:ext>
            </a:extLst>
          </a:blip>
          <a:srcRect b="42088"/>
          <a:stretch>
            <a:fillRect/>
          </a:stretch>
        </p:blipFill>
        <p:spPr bwMode="auto">
          <a:xfrm>
            <a:off x="6771351" y="203908"/>
            <a:ext cx="3395525" cy="142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8"/>
          <p:cNvSpPr>
            <a:spLocks noChangeArrowheads="1"/>
          </p:cNvSpPr>
          <p:nvPr/>
        </p:nvSpPr>
        <p:spPr bwMode="auto">
          <a:xfrm rot="2775098">
            <a:off x="8302209" y="-245235"/>
            <a:ext cx="45719" cy="3018769"/>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sp>
        <p:nvSpPr>
          <p:cNvPr id="12" name="Rectangle 7"/>
          <p:cNvSpPr>
            <a:spLocks noChangeArrowheads="1"/>
          </p:cNvSpPr>
          <p:nvPr/>
        </p:nvSpPr>
        <p:spPr bwMode="auto">
          <a:xfrm rot="8201212">
            <a:off x="8154620" y="-175969"/>
            <a:ext cx="47095" cy="2907874"/>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3327873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p:cNvSpPr>
            <a:spLocks noGrp="1"/>
          </p:cNvSpPr>
          <p:nvPr>
            <p:ph type="title"/>
          </p:nvPr>
        </p:nvSpPr>
        <p:spPr>
          <a:xfrm>
            <a:off x="522164" y="684287"/>
            <a:ext cx="9612921" cy="807271"/>
          </a:xfrm>
        </p:spPr>
        <p:txBody>
          <a:bodyPr>
            <a:normAutofit/>
          </a:bodyPr>
          <a:lstStyle/>
          <a:p>
            <a:r>
              <a:rPr lang="sv-SE" altLang="sv-SE" dirty="0" smtClean="0">
                <a:latin typeface="Arial" panose="020B0604020202020204" pitchFamily="34" charset="0"/>
                <a:cs typeface="Arial" panose="020B0604020202020204" pitchFamily="34" charset="0"/>
              </a:rPr>
              <a:t>Handdesinfektion </a:t>
            </a:r>
            <a:r>
              <a:rPr lang="sv-SE" altLang="sv-SE" sz="4600" dirty="0">
                <a:latin typeface="Arial" panose="020B0604020202020204" pitchFamily="34" charset="0"/>
                <a:cs typeface="Arial" panose="020B0604020202020204" pitchFamily="34" charset="0"/>
              </a:rPr>
              <a:t>bryter</a:t>
            </a:r>
            <a:r>
              <a:rPr lang="sv-SE" altLang="sv-SE" dirty="0" smtClean="0">
                <a:latin typeface="Arial" panose="020B0604020202020204" pitchFamily="34" charset="0"/>
                <a:cs typeface="Arial" panose="020B0604020202020204" pitchFamily="34" charset="0"/>
              </a:rPr>
              <a:t> smittvägar!</a:t>
            </a:r>
          </a:p>
        </p:txBody>
      </p:sp>
      <p:sp>
        <p:nvSpPr>
          <p:cNvPr id="100355" name="Platshållare för innehåll 2"/>
          <p:cNvSpPr>
            <a:spLocks noGrp="1"/>
          </p:cNvSpPr>
          <p:nvPr>
            <p:ph idx="1"/>
          </p:nvPr>
        </p:nvSpPr>
        <p:spPr>
          <a:xfrm>
            <a:off x="547667" y="1398486"/>
            <a:ext cx="10019492" cy="2886202"/>
          </a:xfrm>
        </p:spPr>
        <p:txBody>
          <a:bodyPr>
            <a:normAutofit/>
          </a:bodyPr>
          <a:lstStyle/>
          <a:p>
            <a:pPr marL="0" indent="0">
              <a:buNone/>
              <a:defRPr/>
            </a:pPr>
            <a:r>
              <a:rPr lang="sv-SE" altLang="sv-SE" b="1" dirty="0" smtClean="0">
                <a:latin typeface="Arial" panose="020B0604020202020204" pitchFamily="34" charset="0"/>
                <a:cs typeface="Arial" panose="020B0604020202020204" pitchFamily="34" charset="0"/>
              </a:rPr>
              <a:t>När?</a:t>
            </a:r>
            <a:br>
              <a:rPr lang="sv-SE" altLang="sv-SE" b="1" dirty="0" smtClean="0">
                <a:latin typeface="Arial" panose="020B0604020202020204" pitchFamily="34" charset="0"/>
                <a:cs typeface="Arial" panose="020B0604020202020204" pitchFamily="34" charset="0"/>
              </a:rPr>
            </a:br>
            <a:r>
              <a:rPr lang="sv-SE" altLang="sv-SE" b="1" dirty="0" smtClean="0">
                <a:solidFill>
                  <a:srgbClr val="0070C0"/>
                </a:solidFill>
                <a:latin typeface="Arial" panose="020B0604020202020204" pitchFamily="34" charset="0"/>
                <a:cs typeface="Arial" panose="020B0604020202020204" pitchFamily="34" charset="0"/>
              </a:rPr>
              <a:t>Före</a:t>
            </a:r>
            <a:r>
              <a:rPr lang="sv-SE" altLang="sv-SE" dirty="0" smtClean="0">
                <a:latin typeface="Arial" panose="020B0604020202020204" pitchFamily="34" charset="0"/>
                <a:cs typeface="Arial" panose="020B0604020202020204" pitchFamily="34" charset="0"/>
              </a:rPr>
              <a:t> och </a:t>
            </a:r>
            <a:r>
              <a:rPr lang="sv-SE" altLang="sv-SE" b="1" dirty="0" smtClean="0">
                <a:solidFill>
                  <a:srgbClr val="0070C0"/>
                </a:solidFill>
                <a:latin typeface="Arial" panose="020B0604020202020204" pitchFamily="34" charset="0"/>
                <a:cs typeface="Arial" panose="020B0604020202020204" pitchFamily="34" charset="0"/>
              </a:rPr>
              <a:t>efter</a:t>
            </a:r>
            <a:r>
              <a:rPr lang="sv-SE" altLang="sv-SE" dirty="0" smtClean="0">
                <a:solidFill>
                  <a:srgbClr val="0070C0"/>
                </a:solidFill>
                <a:latin typeface="Arial" panose="020B0604020202020204" pitchFamily="34" charset="0"/>
                <a:cs typeface="Arial" panose="020B0604020202020204" pitchFamily="34" charset="0"/>
              </a:rPr>
              <a:t> </a:t>
            </a:r>
            <a:r>
              <a:rPr lang="sv-SE" altLang="sv-SE" b="1" dirty="0" smtClean="0">
                <a:solidFill>
                  <a:srgbClr val="0070C0"/>
                </a:solidFill>
                <a:latin typeface="Arial" panose="020B0604020202020204" pitchFamily="34" charset="0"/>
                <a:cs typeface="Arial" panose="020B0604020202020204" pitchFamily="34" charset="0"/>
              </a:rPr>
              <a:t>alla</a:t>
            </a:r>
            <a:r>
              <a:rPr lang="sv-SE" altLang="sv-SE" dirty="0" smtClean="0">
                <a:solidFill>
                  <a:srgbClr val="0070C0"/>
                </a:solidFill>
                <a:latin typeface="Arial" panose="020B0604020202020204" pitchFamily="34" charset="0"/>
                <a:cs typeface="Arial" panose="020B0604020202020204" pitchFamily="34" charset="0"/>
              </a:rPr>
              <a:t> </a:t>
            </a:r>
            <a:r>
              <a:rPr lang="sv-SE" altLang="sv-SE" dirty="0" smtClean="0">
                <a:latin typeface="Arial" panose="020B0604020202020204" pitchFamily="34" charset="0"/>
                <a:cs typeface="Arial" panose="020B0604020202020204" pitchFamily="34" charset="0"/>
              </a:rPr>
              <a:t>vård- och </a:t>
            </a:r>
            <a:br>
              <a:rPr lang="sv-SE" altLang="sv-SE" dirty="0" smtClean="0">
                <a:latin typeface="Arial" panose="020B0604020202020204" pitchFamily="34" charset="0"/>
                <a:cs typeface="Arial" panose="020B0604020202020204" pitchFamily="34" charset="0"/>
              </a:rPr>
            </a:br>
            <a:r>
              <a:rPr lang="sv-SE" altLang="sv-SE" dirty="0" smtClean="0">
                <a:latin typeface="Arial" panose="020B0604020202020204" pitchFamily="34" charset="0"/>
                <a:cs typeface="Arial" panose="020B0604020202020204" pitchFamily="34" charset="0"/>
              </a:rPr>
              <a:t>omsorgsmoment</a:t>
            </a:r>
          </a:p>
          <a:p>
            <a:pPr marL="0" indent="0">
              <a:buNone/>
              <a:defRPr/>
            </a:pPr>
            <a:r>
              <a:rPr lang="sv-SE" altLang="sv-SE" b="1" dirty="0" smtClean="0">
                <a:solidFill>
                  <a:srgbClr val="0070C0"/>
                </a:solidFill>
                <a:latin typeface="Arial" panose="020B0604020202020204" pitchFamily="34" charset="0"/>
                <a:cs typeface="Arial" panose="020B0604020202020204" pitchFamily="34" charset="0"/>
              </a:rPr>
              <a:t>Före</a:t>
            </a:r>
            <a:r>
              <a:rPr lang="sv-SE" altLang="sv-SE" dirty="0" smtClean="0">
                <a:solidFill>
                  <a:srgbClr val="0070C0"/>
                </a:solidFill>
                <a:latin typeface="Arial" panose="020B0604020202020204" pitchFamily="34" charset="0"/>
                <a:cs typeface="Arial" panose="020B0604020202020204" pitchFamily="34" charset="0"/>
              </a:rPr>
              <a:t> </a:t>
            </a:r>
            <a:r>
              <a:rPr lang="sv-SE" altLang="sv-SE" dirty="0" smtClean="0">
                <a:latin typeface="Arial" panose="020B0604020202020204" pitchFamily="34" charset="0"/>
                <a:cs typeface="Arial" panose="020B0604020202020204" pitchFamily="34" charset="0"/>
              </a:rPr>
              <a:t>rent och </a:t>
            </a:r>
            <a:r>
              <a:rPr lang="sv-SE" altLang="sv-SE" b="1" dirty="0" smtClean="0">
                <a:solidFill>
                  <a:srgbClr val="0070C0"/>
                </a:solidFill>
                <a:latin typeface="Arial" panose="020B0604020202020204" pitchFamily="34" charset="0"/>
                <a:cs typeface="Arial" panose="020B0604020202020204" pitchFamily="34" charset="0"/>
              </a:rPr>
              <a:t>efter</a:t>
            </a:r>
            <a:r>
              <a:rPr lang="sv-SE" altLang="sv-SE" dirty="0" smtClean="0">
                <a:latin typeface="Arial" panose="020B0604020202020204" pitchFamily="34" charset="0"/>
                <a:cs typeface="Arial" panose="020B0604020202020204" pitchFamily="34" charset="0"/>
              </a:rPr>
              <a:t> orent arbete</a:t>
            </a:r>
          </a:p>
          <a:p>
            <a:pPr marL="0" indent="0">
              <a:buNone/>
              <a:defRPr/>
            </a:pPr>
            <a:r>
              <a:rPr lang="sv-SE" altLang="sv-SE" b="1" dirty="0" smtClean="0">
                <a:solidFill>
                  <a:srgbClr val="0070C0"/>
                </a:solidFill>
                <a:latin typeface="Arial" panose="020B0604020202020204" pitchFamily="34" charset="0"/>
                <a:cs typeface="Arial" panose="020B0604020202020204" pitchFamily="34" charset="0"/>
              </a:rPr>
              <a:t>Efter</a:t>
            </a:r>
            <a:r>
              <a:rPr lang="sv-SE" altLang="sv-SE" dirty="0" smtClean="0">
                <a:latin typeface="Arial" panose="020B0604020202020204" pitchFamily="34" charset="0"/>
                <a:cs typeface="Arial" panose="020B0604020202020204" pitchFamily="34" charset="0"/>
              </a:rPr>
              <a:t> kontakt med patientens miljö</a:t>
            </a:r>
            <a:r>
              <a:rPr lang="sv-SE" altLang="sv-SE" sz="2300" dirty="0">
                <a:solidFill>
                  <a:prstClr val="black"/>
                </a:solidFill>
                <a:latin typeface="Calibri" pitchFamily="34" charset="0"/>
              </a:rPr>
              <a:t>		</a:t>
            </a:r>
            <a:r>
              <a:rPr lang="sv-SE" altLang="sv-SE" sz="2300" dirty="0">
                <a:solidFill>
                  <a:prstClr val="black"/>
                </a:solidFill>
                <a:latin typeface="Arial" panose="020B0604020202020204" pitchFamily="34" charset="0"/>
                <a:cs typeface="Arial" panose="020B0604020202020204" pitchFamily="34" charset="0"/>
              </a:rPr>
              <a:t>                     </a:t>
            </a:r>
            <a:r>
              <a:rPr lang="sv-SE" altLang="sv-SE" sz="2300" dirty="0">
                <a:solidFill>
                  <a:prstClr val="black"/>
                </a:solidFill>
                <a:latin typeface="Calibri" pitchFamily="34" charset="0"/>
              </a:rPr>
              <a:t>		</a:t>
            </a:r>
            <a:endParaRPr lang="sv-SE" altLang="sv-SE" dirty="0" smtClean="0">
              <a:latin typeface="Calibri" pitchFamily="34" charset="0"/>
            </a:endParaRPr>
          </a:p>
        </p:txBody>
      </p:sp>
      <p:pic>
        <p:nvPicPr>
          <p:cNvPr id="3686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505" y="1620391"/>
            <a:ext cx="2010581" cy="309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180" y="4284686"/>
            <a:ext cx="3084233" cy="306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4357752" y="4932759"/>
            <a:ext cx="6197530" cy="2308324"/>
          </a:xfrm>
          <a:prstGeom prst="rect">
            <a:avLst/>
          </a:prstGeom>
          <a:noFill/>
        </p:spPr>
        <p:txBody>
          <a:bodyPr wrap="none" rtlCol="0">
            <a:spAutoFit/>
          </a:bodyPr>
          <a:lstStyle/>
          <a:p>
            <a:pPr>
              <a:lnSpc>
                <a:spcPct val="90000"/>
              </a:lnSpc>
              <a:buFont typeface="Arial" charset="0"/>
              <a:buNone/>
              <a:defRPr/>
            </a:pPr>
            <a:r>
              <a:rPr lang="sv-SE" altLang="sv-SE" sz="2000" b="1" dirty="0">
                <a:solidFill>
                  <a:prstClr val="black"/>
                </a:solidFill>
                <a:latin typeface="Arial" panose="020B0604020202020204" pitchFamily="34" charset="0"/>
                <a:cs typeface="Arial" panose="020B0604020202020204" pitchFamily="34" charset="0"/>
              </a:rPr>
              <a:t>Tvål och vatten torkar ut </a:t>
            </a:r>
            <a:r>
              <a:rPr lang="sv-SE" altLang="sv-SE" sz="2000" b="1" dirty="0" smtClean="0">
                <a:solidFill>
                  <a:prstClr val="black"/>
                </a:solidFill>
                <a:latin typeface="Arial" panose="020B0604020202020204" pitchFamily="34" charset="0"/>
                <a:cs typeface="Arial" panose="020B0604020202020204" pitchFamily="34" charset="0"/>
              </a:rPr>
              <a:t>huden!</a:t>
            </a:r>
          </a:p>
          <a:p>
            <a:pPr>
              <a:lnSpc>
                <a:spcPct val="90000"/>
              </a:lnSpc>
              <a:buFont typeface="Arial" charset="0"/>
              <a:buNone/>
              <a:defRPr/>
            </a:pPr>
            <a:endParaRPr lang="sv-SE" altLang="sv-SE" sz="2000" dirty="0" smtClean="0">
              <a:solidFill>
                <a:prstClr val="black"/>
              </a:solidFill>
              <a:latin typeface="Arial" panose="020B0604020202020204" pitchFamily="34" charset="0"/>
              <a:cs typeface="Arial" panose="020B0604020202020204" pitchFamily="34" charset="0"/>
            </a:endParaRPr>
          </a:p>
          <a:p>
            <a:pPr>
              <a:lnSpc>
                <a:spcPct val="90000"/>
              </a:lnSpc>
              <a:buFont typeface="Arial" charset="0"/>
              <a:buNone/>
              <a:defRPr/>
            </a:pPr>
            <a:r>
              <a:rPr lang="sv-SE" altLang="sv-SE" sz="2000" dirty="0" smtClean="0">
                <a:solidFill>
                  <a:prstClr val="black"/>
                </a:solidFill>
                <a:latin typeface="Arial" panose="020B0604020202020204" pitchFamily="34" charset="0"/>
                <a:cs typeface="Arial" panose="020B0604020202020204" pitchFamily="34" charset="0"/>
              </a:rPr>
              <a:t>Tvätta alltid händerna </a:t>
            </a:r>
            <a:r>
              <a:rPr lang="sv-SE" altLang="sv-SE" sz="2000" dirty="0">
                <a:solidFill>
                  <a:prstClr val="black"/>
                </a:solidFill>
                <a:latin typeface="Arial" panose="020B0604020202020204" pitchFamily="34" charset="0"/>
                <a:cs typeface="Arial" panose="020B0604020202020204" pitchFamily="34" charset="0"/>
              </a:rPr>
              <a:t>med tvål och </a:t>
            </a:r>
            <a:r>
              <a:rPr lang="sv-SE" altLang="sv-SE" sz="2000" dirty="0" smtClean="0">
                <a:solidFill>
                  <a:prstClr val="black"/>
                </a:solidFill>
                <a:latin typeface="Arial" panose="020B0604020202020204" pitchFamily="34" charset="0"/>
                <a:cs typeface="Arial" panose="020B0604020202020204" pitchFamily="34" charset="0"/>
              </a:rPr>
              <a:t>vatten:</a:t>
            </a:r>
          </a:p>
          <a:p>
            <a:pPr>
              <a:lnSpc>
                <a:spcPct val="90000"/>
              </a:lnSpc>
              <a:buFont typeface="Arial" charset="0"/>
              <a:buNone/>
              <a:defRPr/>
            </a:pPr>
            <a:r>
              <a:rPr lang="sv-SE" altLang="sv-SE" sz="2000" dirty="0" smtClean="0">
                <a:solidFill>
                  <a:prstClr val="black"/>
                </a:solidFill>
                <a:latin typeface="Arial" panose="020B0604020202020204" pitchFamily="34" charset="0"/>
                <a:cs typeface="Arial" panose="020B0604020202020204" pitchFamily="34" charset="0"/>
              </a:rPr>
              <a:t> </a:t>
            </a:r>
          </a:p>
          <a:p>
            <a:pPr marL="342900" indent="-342900">
              <a:lnSpc>
                <a:spcPct val="90000"/>
              </a:lnSpc>
              <a:buFont typeface="Arial" panose="020B0604020202020204" pitchFamily="34" charset="0"/>
              <a:buChar char="•"/>
              <a:defRPr/>
            </a:pPr>
            <a:r>
              <a:rPr lang="sv-SE" altLang="sv-SE" sz="2000" dirty="0" smtClean="0">
                <a:solidFill>
                  <a:prstClr val="black"/>
                </a:solidFill>
                <a:latin typeface="Arial" panose="020B0604020202020204" pitchFamily="34" charset="0"/>
                <a:cs typeface="Arial" panose="020B0604020202020204" pitchFamily="34" charset="0"/>
              </a:rPr>
              <a:t>När </a:t>
            </a:r>
            <a:r>
              <a:rPr lang="sv-SE" altLang="sv-SE" sz="2000" dirty="0">
                <a:solidFill>
                  <a:prstClr val="black"/>
                </a:solidFill>
                <a:latin typeface="Arial" panose="020B0604020202020204" pitchFamily="34" charset="0"/>
                <a:cs typeface="Arial" panose="020B0604020202020204" pitchFamily="34" charset="0"/>
              </a:rPr>
              <a:t>de upplevs eller är synligt  </a:t>
            </a:r>
            <a:r>
              <a:rPr lang="sv-SE" altLang="sv-SE" sz="2000" dirty="0" smtClean="0">
                <a:solidFill>
                  <a:prstClr val="black"/>
                </a:solidFill>
                <a:latin typeface="Arial" panose="020B0604020202020204" pitchFamily="34" charset="0"/>
                <a:cs typeface="Arial" panose="020B0604020202020204" pitchFamily="34" charset="0"/>
              </a:rPr>
              <a:t>smutsiga</a:t>
            </a:r>
          </a:p>
          <a:p>
            <a:pPr marL="342900" indent="-342900">
              <a:lnSpc>
                <a:spcPct val="90000"/>
              </a:lnSpc>
              <a:buFont typeface="Arial" panose="020B0604020202020204" pitchFamily="34" charset="0"/>
              <a:buChar char="•"/>
              <a:defRPr/>
            </a:pPr>
            <a:r>
              <a:rPr lang="sv-SE" altLang="sv-SE" sz="2000" dirty="0" smtClean="0">
                <a:solidFill>
                  <a:prstClr val="black"/>
                </a:solidFill>
                <a:latin typeface="Arial" panose="020B0604020202020204" pitchFamily="34" charset="0"/>
                <a:cs typeface="Arial" panose="020B0604020202020204" pitchFamily="34" charset="0"/>
              </a:rPr>
              <a:t>Efter vård av patient med diarré och/eller kräkning</a:t>
            </a:r>
          </a:p>
          <a:p>
            <a:pPr>
              <a:lnSpc>
                <a:spcPct val="90000"/>
              </a:lnSpc>
              <a:defRPr/>
            </a:pPr>
            <a:endParaRPr lang="sv-SE" altLang="sv-SE" sz="2000" dirty="0" smtClean="0">
              <a:solidFill>
                <a:prstClr val="black"/>
              </a:solidFill>
              <a:latin typeface="Arial" panose="020B0604020202020204" pitchFamily="34" charset="0"/>
              <a:cs typeface="Arial" panose="020B0604020202020204" pitchFamily="34" charset="0"/>
            </a:endParaRPr>
          </a:p>
          <a:p>
            <a:pPr>
              <a:lnSpc>
                <a:spcPct val="90000"/>
              </a:lnSpc>
              <a:defRPr/>
            </a:pPr>
            <a:r>
              <a:rPr lang="sv-SE" altLang="sv-SE" sz="2000" dirty="0" smtClean="0">
                <a:solidFill>
                  <a:prstClr val="black"/>
                </a:solidFill>
                <a:latin typeface="Arial" panose="020B0604020202020204" pitchFamily="34" charset="0"/>
                <a:cs typeface="Arial" panose="020B0604020202020204" pitchFamily="34" charset="0"/>
              </a:rPr>
              <a:t>OBS! Alltid </a:t>
            </a:r>
            <a:r>
              <a:rPr lang="sv-SE" altLang="sv-SE" sz="2000" dirty="0">
                <a:solidFill>
                  <a:prstClr val="black"/>
                </a:solidFill>
                <a:latin typeface="Arial" panose="020B0604020202020204" pitchFamily="34" charset="0"/>
                <a:cs typeface="Arial" panose="020B0604020202020204" pitchFamily="34" charset="0"/>
              </a:rPr>
              <a:t>handsprit efter på torra händer</a:t>
            </a:r>
            <a:endParaRPr lang="sv-SE" dirty="0"/>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911512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82204" y="1188343"/>
            <a:ext cx="5904656" cy="792088"/>
          </a:xfrm>
        </p:spPr>
        <p:txBody>
          <a:bodyPr/>
          <a:lstStyle/>
          <a:p>
            <a:pPr eaLnBrk="1" hangingPunct="1"/>
            <a:r>
              <a:rPr lang="sv-SE" altLang="sv-SE" dirty="0" smtClean="0">
                <a:latin typeface="Arial Black" pitchFamily="34" charset="0"/>
              </a:rPr>
              <a:t>Rätt handdesinfektion</a:t>
            </a:r>
          </a:p>
        </p:txBody>
      </p:sp>
      <p:sp>
        <p:nvSpPr>
          <p:cNvPr id="32771" name="Rectangle 3"/>
          <p:cNvSpPr>
            <a:spLocks noGrp="1" noChangeArrowheads="1"/>
          </p:cNvSpPr>
          <p:nvPr>
            <p:ph type="body" idx="1"/>
          </p:nvPr>
        </p:nvSpPr>
        <p:spPr>
          <a:xfrm>
            <a:off x="299446" y="2556495"/>
            <a:ext cx="8096167" cy="3663030"/>
          </a:xfrm>
        </p:spPr>
        <p:txBody>
          <a:bodyPr/>
          <a:lstStyle/>
          <a:p>
            <a:pPr eaLnBrk="1" hangingPunct="1">
              <a:lnSpc>
                <a:spcPct val="80000"/>
              </a:lnSpc>
            </a:pPr>
            <a:r>
              <a:rPr lang="sv-SE" altLang="sv-SE" sz="2700" dirty="0"/>
              <a:t>Ta rikligt med handsprit 3-4 ml (två tryckningar).</a:t>
            </a:r>
          </a:p>
          <a:p>
            <a:pPr eaLnBrk="1" hangingPunct="1">
              <a:lnSpc>
                <a:spcPct val="80000"/>
              </a:lnSpc>
              <a:buFontTx/>
              <a:buNone/>
            </a:pPr>
            <a:endParaRPr lang="sv-SE" altLang="sv-SE" sz="2700" dirty="0"/>
          </a:p>
          <a:p>
            <a:pPr eaLnBrk="1" hangingPunct="1">
              <a:lnSpc>
                <a:spcPct val="80000"/>
              </a:lnSpc>
            </a:pPr>
            <a:r>
              <a:rPr lang="sv-SE" altLang="sv-SE" sz="2700" dirty="0"/>
              <a:t>Gnid in spriten noggrant mellan fingrarna.</a:t>
            </a:r>
          </a:p>
          <a:p>
            <a:pPr eaLnBrk="1" hangingPunct="1">
              <a:lnSpc>
                <a:spcPct val="80000"/>
              </a:lnSpc>
            </a:pPr>
            <a:endParaRPr lang="sv-SE" altLang="sv-SE" sz="2700" dirty="0"/>
          </a:p>
          <a:p>
            <a:pPr eaLnBrk="1" hangingPunct="1">
              <a:lnSpc>
                <a:spcPct val="80000"/>
              </a:lnSpc>
            </a:pPr>
            <a:r>
              <a:rPr lang="sv-SE" altLang="sv-SE" sz="2700" dirty="0"/>
              <a:t>Gnid in spriten noggrant på fingertoppar och naglar.</a:t>
            </a:r>
          </a:p>
          <a:p>
            <a:pPr eaLnBrk="1" hangingPunct="1">
              <a:lnSpc>
                <a:spcPct val="80000"/>
              </a:lnSpc>
              <a:buFontTx/>
              <a:buNone/>
            </a:pPr>
            <a:endParaRPr lang="sv-SE" altLang="sv-SE" sz="2700" dirty="0"/>
          </a:p>
          <a:p>
            <a:pPr eaLnBrk="1" hangingPunct="1">
              <a:lnSpc>
                <a:spcPct val="80000"/>
              </a:lnSpc>
            </a:pPr>
            <a:r>
              <a:rPr lang="sv-SE" altLang="sv-SE" sz="2700" dirty="0"/>
              <a:t>Desinfektera tummarna med roterande rörelser.</a:t>
            </a:r>
          </a:p>
          <a:p>
            <a:pPr eaLnBrk="1" hangingPunct="1">
              <a:lnSpc>
                <a:spcPct val="80000"/>
              </a:lnSpc>
              <a:buFontTx/>
              <a:buNone/>
            </a:pPr>
            <a:endParaRPr lang="sv-SE" altLang="sv-SE" sz="2700" dirty="0"/>
          </a:p>
          <a:p>
            <a:pPr eaLnBrk="1" hangingPunct="1">
              <a:lnSpc>
                <a:spcPct val="80000"/>
              </a:lnSpc>
            </a:pPr>
            <a:r>
              <a:rPr lang="sv-SE" altLang="sv-SE" sz="2700" dirty="0"/>
              <a:t>Avsluta ovanpå händerna och handlederna</a:t>
            </a:r>
          </a:p>
        </p:txBody>
      </p:sp>
      <p:pic>
        <p:nvPicPr>
          <p:cNvPr id="327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068" y="180231"/>
            <a:ext cx="1344710" cy="689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32040209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725577" y="324247"/>
            <a:ext cx="4824536" cy="1260211"/>
          </a:xfrm>
        </p:spPr>
        <p:txBody>
          <a:bodyPr/>
          <a:lstStyle/>
          <a:p>
            <a:pPr eaLnBrk="1" hangingPunct="1"/>
            <a:r>
              <a:rPr lang="sv-SE" altLang="sv-SE" dirty="0" smtClean="0">
                <a:latin typeface="Arial Black" pitchFamily="34" charset="0"/>
              </a:rPr>
              <a:t>Handdesinfektion</a:t>
            </a:r>
          </a:p>
        </p:txBody>
      </p:sp>
      <p:sp>
        <p:nvSpPr>
          <p:cNvPr id="33795" name="Rectangle 3"/>
          <p:cNvSpPr>
            <a:spLocks noChangeArrowheads="1"/>
          </p:cNvSpPr>
          <p:nvPr/>
        </p:nvSpPr>
        <p:spPr bwMode="auto">
          <a:xfrm>
            <a:off x="631208" y="1470629"/>
            <a:ext cx="9267613" cy="52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2700" b="1" dirty="0">
                <a:solidFill>
                  <a:srgbClr val="000066"/>
                </a:solidFill>
              </a:rPr>
              <a:t>Kritiska områden vid handdesinfektion</a:t>
            </a:r>
            <a:endParaRPr lang="sv-SE" altLang="sv-SE" sz="2700" b="1" dirty="0"/>
          </a:p>
        </p:txBody>
      </p:sp>
      <p:sp>
        <p:nvSpPr>
          <p:cNvPr id="33796" name="Rectangle 4"/>
          <p:cNvSpPr>
            <a:spLocks noChangeArrowheads="1"/>
          </p:cNvSpPr>
          <p:nvPr/>
        </p:nvSpPr>
        <p:spPr bwMode="auto">
          <a:xfrm>
            <a:off x="631208" y="5127628"/>
            <a:ext cx="9267613" cy="116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300"/>
          </a:p>
          <a:p>
            <a:pPr algn="ctr" eaLnBrk="1" hangingPunct="1">
              <a:spcBef>
                <a:spcPct val="0"/>
              </a:spcBef>
              <a:buFontTx/>
              <a:buNone/>
            </a:pPr>
            <a:r>
              <a:rPr lang="sv-SE" altLang="sv-SE" sz="2300"/>
              <a:t/>
            </a:r>
            <a:br>
              <a:rPr lang="sv-SE" altLang="sv-SE" sz="2300"/>
            </a:br>
            <a:endParaRPr lang="sv-SE" altLang="sv-SE" sz="2300"/>
          </a:p>
        </p:txBody>
      </p:sp>
      <p:sp>
        <p:nvSpPr>
          <p:cNvPr id="33797" name="Text Box 5"/>
          <p:cNvSpPr txBox="1">
            <a:spLocks noChangeArrowheads="1"/>
          </p:cNvSpPr>
          <p:nvPr/>
        </p:nvSpPr>
        <p:spPr bwMode="auto">
          <a:xfrm>
            <a:off x="462268" y="6638860"/>
            <a:ext cx="3538476" cy="3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sv-SE" altLang="sv-SE" sz="1400"/>
              <a:t>Källa: Karolinska Universitetsjukhuset</a:t>
            </a:r>
          </a:p>
        </p:txBody>
      </p:sp>
      <p:sp>
        <p:nvSpPr>
          <p:cNvPr id="33798" name="Rectangle 6"/>
          <p:cNvSpPr>
            <a:spLocks noChangeArrowheads="1"/>
          </p:cNvSpPr>
          <p:nvPr/>
        </p:nvSpPr>
        <p:spPr bwMode="auto">
          <a:xfrm>
            <a:off x="631208" y="4889588"/>
            <a:ext cx="9267613" cy="116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2300" b="1" dirty="0">
                <a:solidFill>
                  <a:srgbClr val="000066"/>
                </a:solidFill>
              </a:rPr>
              <a:t>Bilden visar vilka områden som vi ofta slarvar med. Den mörkaste färgen visar var vi missar mest. Var extra noga med de färgade områden</a:t>
            </a:r>
            <a:endParaRPr lang="sv-SE" altLang="sv-SE" sz="2300" b="1" dirty="0"/>
          </a:p>
        </p:txBody>
      </p:sp>
      <p:pic>
        <p:nvPicPr>
          <p:cNvPr id="337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11" y="2112604"/>
            <a:ext cx="4294068" cy="274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236902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631208" y="1102685"/>
            <a:ext cx="9527522" cy="1102684"/>
          </a:xfrm>
        </p:spPr>
        <p:txBody>
          <a:bodyPr/>
          <a:lstStyle/>
          <a:p>
            <a:r>
              <a:rPr lang="sv-SE" altLang="sv-SE" dirty="0" smtClean="0">
                <a:latin typeface="Arial" panose="020B0604020202020204" pitchFamily="34" charset="0"/>
                <a:cs typeface="Arial" panose="020B0604020202020204" pitchFamily="34" charset="0"/>
              </a:rPr>
              <a:t>Skyddskläder – i vilka situationer?</a:t>
            </a:r>
          </a:p>
        </p:txBody>
      </p:sp>
      <p:sp>
        <p:nvSpPr>
          <p:cNvPr id="45059" name="Rectangle 3"/>
          <p:cNvSpPr>
            <a:spLocks noGrp="1"/>
          </p:cNvSpPr>
          <p:nvPr>
            <p:ph type="body" idx="1"/>
          </p:nvPr>
        </p:nvSpPr>
        <p:spPr>
          <a:xfrm>
            <a:off x="522164" y="3132559"/>
            <a:ext cx="3600400" cy="3528392"/>
          </a:xfrm>
        </p:spPr>
        <p:txBody>
          <a:bodyPr/>
          <a:lstStyle/>
          <a:p>
            <a:r>
              <a:rPr lang="sv-SE" altLang="sv-SE" dirty="0" smtClean="0">
                <a:latin typeface="Arial" panose="020B0604020202020204" pitchFamily="34" charset="0"/>
                <a:cs typeface="Arial" panose="020B0604020202020204" pitchFamily="34" charset="0"/>
              </a:rPr>
              <a:t>Plastförkläde</a:t>
            </a:r>
          </a:p>
          <a:p>
            <a:endParaRPr lang="sv-SE" altLang="sv-SE" dirty="0" smtClean="0">
              <a:latin typeface="Arial" panose="020B0604020202020204" pitchFamily="34" charset="0"/>
              <a:cs typeface="Arial" panose="020B0604020202020204" pitchFamily="34" charset="0"/>
            </a:endParaRPr>
          </a:p>
          <a:p>
            <a:r>
              <a:rPr lang="sv-SE" altLang="sv-SE" dirty="0" smtClean="0">
                <a:latin typeface="Arial" panose="020B0604020202020204" pitchFamily="34" charset="0"/>
                <a:cs typeface="Arial" panose="020B0604020202020204" pitchFamily="34" charset="0"/>
              </a:rPr>
              <a:t>Handskar</a:t>
            </a:r>
          </a:p>
          <a:p>
            <a:endParaRPr lang="sv-SE" altLang="sv-SE" dirty="0">
              <a:latin typeface="Arial" panose="020B0604020202020204" pitchFamily="34" charset="0"/>
              <a:cs typeface="Arial" panose="020B0604020202020204" pitchFamily="34" charset="0"/>
            </a:endParaRPr>
          </a:p>
          <a:p>
            <a:r>
              <a:rPr lang="sv-SE" altLang="sv-SE" dirty="0" smtClean="0">
                <a:latin typeface="Arial" panose="020B0604020202020204" pitchFamily="34" charset="0"/>
                <a:cs typeface="Arial" panose="020B0604020202020204" pitchFamily="34" charset="0"/>
              </a:rPr>
              <a:t>Munskydd och visir</a:t>
            </a:r>
          </a:p>
        </p:txBody>
      </p:sp>
      <p:pic>
        <p:nvPicPr>
          <p:cNvPr id="450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948" y="1908423"/>
            <a:ext cx="2529083" cy="444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CAJ6ZP4L"/>
          <p:cNvPicPr>
            <a:picLocks noChangeAspect="1" noChangeArrowheads="1"/>
          </p:cNvPicPr>
          <p:nvPr/>
        </p:nvPicPr>
        <p:blipFill>
          <a:blip r:embed="rId6">
            <a:lum bright="12000" contrast="6000"/>
            <a:extLst>
              <a:ext uri="{28A0092B-C50C-407E-A947-70E740481C1C}">
                <a14:useLocalDpi xmlns:a14="http://schemas.microsoft.com/office/drawing/2010/main" val="0"/>
              </a:ext>
            </a:extLst>
          </a:blip>
          <a:srcRect/>
          <a:stretch>
            <a:fillRect/>
          </a:stretch>
        </p:blipFill>
        <p:spPr bwMode="auto">
          <a:xfrm>
            <a:off x="4554612" y="2556495"/>
            <a:ext cx="2376264" cy="347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23057850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0156" y="1188343"/>
            <a:ext cx="3474492" cy="720080"/>
          </a:xfrm>
        </p:spPr>
        <p:txBody>
          <a:bodyPr/>
          <a:lstStyle/>
          <a:p>
            <a:pPr eaLnBrk="1" hangingPunct="1"/>
            <a:r>
              <a:rPr lang="sv-SE" altLang="sv-SE" sz="3700" dirty="0">
                <a:latin typeface="Calibri" pitchFamily="34" charset="0"/>
              </a:rPr>
              <a:t>Skyddsförkläde</a:t>
            </a:r>
          </a:p>
        </p:txBody>
      </p:sp>
      <p:sp>
        <p:nvSpPr>
          <p:cNvPr id="46083" name="Rectangle 3"/>
          <p:cNvSpPr>
            <a:spLocks noGrp="1" noChangeArrowheads="1"/>
          </p:cNvSpPr>
          <p:nvPr>
            <p:ph type="body" idx="1"/>
          </p:nvPr>
        </p:nvSpPr>
        <p:spPr>
          <a:xfrm>
            <a:off x="5058668" y="396255"/>
            <a:ext cx="5556484" cy="6192688"/>
          </a:xfrm>
        </p:spPr>
        <p:txBody>
          <a:bodyPr/>
          <a:lstStyle/>
          <a:p>
            <a:pPr marL="0" indent="0">
              <a:spcBef>
                <a:spcPts val="570"/>
              </a:spcBef>
              <a:spcAft>
                <a:spcPts val="570"/>
              </a:spcAft>
              <a:buNone/>
            </a:pPr>
            <a:r>
              <a:rPr lang="sv-SE" altLang="sv-SE" sz="2300" dirty="0" smtClean="0">
                <a:latin typeface="Arial" panose="020B0604020202020204" pitchFamily="34" charset="0"/>
                <a:cs typeface="Arial" panose="020B0604020202020204" pitchFamily="34" charset="0"/>
              </a:rPr>
              <a:t>Hålla </a:t>
            </a:r>
            <a:r>
              <a:rPr lang="sv-SE" altLang="sv-SE" sz="2300" dirty="0">
                <a:latin typeface="Arial" panose="020B0604020202020204" pitchFamily="34" charset="0"/>
                <a:cs typeface="Arial" panose="020B0604020202020204" pitchFamily="34" charset="0"/>
              </a:rPr>
              <a:t>arbetsdräkten ren!</a:t>
            </a:r>
          </a:p>
          <a:p>
            <a:pPr>
              <a:spcBef>
                <a:spcPts val="570"/>
              </a:spcBef>
              <a:spcAft>
                <a:spcPts val="570"/>
              </a:spcAft>
            </a:pPr>
            <a:r>
              <a:rPr lang="sv-SE" altLang="sv-SE" sz="2300" dirty="0" smtClean="0">
                <a:latin typeface="Arial" panose="020B0604020202020204" pitchFamily="34" charset="0"/>
                <a:cs typeface="Arial" panose="020B0604020202020204" pitchFamily="34" charset="0"/>
              </a:rPr>
              <a:t>Ett </a:t>
            </a:r>
            <a:r>
              <a:rPr lang="sv-SE" altLang="sv-SE" sz="2300" dirty="0">
                <a:latin typeface="Arial" panose="020B0604020202020204" pitchFamily="34" charset="0"/>
                <a:cs typeface="Arial" panose="020B0604020202020204" pitchFamily="34" charset="0"/>
              </a:rPr>
              <a:t>engångsförkläde </a:t>
            </a:r>
            <a:r>
              <a:rPr lang="sv-SE" altLang="sv-SE" sz="2300" dirty="0" smtClean="0">
                <a:latin typeface="Arial" panose="020B0604020202020204" pitchFamily="34" charset="0"/>
                <a:cs typeface="Arial" panose="020B0604020202020204" pitchFamily="34" charset="0"/>
              </a:rPr>
              <a:t>ska </a:t>
            </a:r>
            <a:r>
              <a:rPr lang="sv-SE" altLang="sv-SE" sz="2300" dirty="0">
                <a:latin typeface="Arial" panose="020B0604020202020204" pitchFamily="34" charset="0"/>
                <a:cs typeface="Arial" panose="020B0604020202020204" pitchFamily="34" charset="0"/>
              </a:rPr>
              <a:t>användas, om det </a:t>
            </a:r>
            <a:r>
              <a:rPr lang="sv-SE" altLang="sv-SE" sz="2300" dirty="0" smtClean="0">
                <a:latin typeface="Arial" panose="020B0604020202020204" pitchFamily="34" charset="0"/>
                <a:cs typeface="Arial" panose="020B0604020202020204" pitchFamily="34" charset="0"/>
              </a:rPr>
              <a:t>finns </a:t>
            </a:r>
            <a:r>
              <a:rPr lang="sv-SE" altLang="sv-SE" sz="2300" dirty="0">
                <a:latin typeface="Arial" panose="020B0604020202020204" pitchFamily="34" charset="0"/>
                <a:cs typeface="Arial" panose="020B0604020202020204" pitchFamily="34" charset="0"/>
              </a:rPr>
              <a:t>risk </a:t>
            </a:r>
            <a:r>
              <a:rPr lang="sv-SE" altLang="sv-SE" sz="2300" dirty="0" smtClean="0">
                <a:latin typeface="Arial" panose="020B0604020202020204" pitchFamily="34" charset="0"/>
                <a:cs typeface="Arial" panose="020B0604020202020204" pitchFamily="34" charset="0"/>
              </a:rPr>
              <a:t>för klädkontakt med patienten eller patientens närmiljö. Man ska också skydda arbetsdräkten från kontamination av kroppsvätskor eller annat smutsigt material</a:t>
            </a:r>
            <a:endParaRPr lang="sv-SE" altLang="sv-SE" sz="2300" dirty="0">
              <a:latin typeface="Arial" panose="020B0604020202020204" pitchFamily="34" charset="0"/>
              <a:cs typeface="Arial" panose="020B0604020202020204" pitchFamily="34" charset="0"/>
            </a:endParaRPr>
          </a:p>
          <a:p>
            <a:pPr marL="0" indent="0">
              <a:buNone/>
            </a:pPr>
            <a:endParaRPr lang="sv-SE" altLang="sv-SE" dirty="0" smtClean="0">
              <a:latin typeface="Arial" panose="020B0604020202020204" pitchFamily="34" charset="0"/>
              <a:cs typeface="Arial" panose="020B0604020202020204" pitchFamily="34" charset="0"/>
            </a:endParaRPr>
          </a:p>
          <a:p>
            <a:r>
              <a:rPr lang="sv-SE" altLang="sv-SE" sz="2300" dirty="0">
                <a:solidFill>
                  <a:srgbClr val="000000"/>
                </a:solidFill>
                <a:latin typeface="Arial" panose="020B0604020202020204" pitchFamily="34" charset="0"/>
                <a:cs typeface="Arial" panose="020B0604020202020204" pitchFamily="34" charset="0"/>
              </a:rPr>
              <a:t>Plastförklädet är patient- och moment bundet, ska slängas direkt efter </a:t>
            </a:r>
            <a:r>
              <a:rPr lang="sv-SE" altLang="sv-SE" sz="2300" dirty="0" smtClean="0">
                <a:solidFill>
                  <a:srgbClr val="000000"/>
                </a:solidFill>
                <a:latin typeface="Arial" panose="020B0604020202020204" pitchFamily="34" charset="0"/>
                <a:cs typeface="Arial" panose="020B0604020202020204" pitchFamily="34" charset="0"/>
              </a:rPr>
              <a:t>användandet</a:t>
            </a:r>
            <a:endParaRPr lang="sv-SE" altLang="sv-SE" sz="2300" dirty="0">
              <a:solidFill>
                <a:srgbClr val="000000"/>
              </a:solidFill>
              <a:latin typeface="Arial" panose="020B0604020202020204" pitchFamily="34" charset="0"/>
              <a:cs typeface="Arial" panose="020B0604020202020204" pitchFamily="34" charset="0"/>
            </a:endParaRPr>
          </a:p>
        </p:txBody>
      </p:sp>
      <p:pic>
        <p:nvPicPr>
          <p:cNvPr id="46084" name="Bildobjekt 1"/>
          <p:cNvPicPr>
            <a:picLocks noChangeAspect="1"/>
          </p:cNvPicPr>
          <p:nvPr/>
        </p:nvPicPr>
        <p:blipFill>
          <a:blip r:embed="rId5">
            <a:extLst>
              <a:ext uri="{28A0092B-C50C-407E-A947-70E740481C1C}">
                <a14:useLocalDpi xmlns:a14="http://schemas.microsoft.com/office/drawing/2010/main" val="0"/>
              </a:ext>
            </a:extLst>
          </a:blip>
          <a:srcRect l="11510" r="19492"/>
          <a:stretch>
            <a:fillRect/>
          </a:stretch>
        </p:blipFill>
        <p:spPr bwMode="auto">
          <a:xfrm>
            <a:off x="141228" y="2556495"/>
            <a:ext cx="4427127" cy="440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3876685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ubrik 1"/>
          <p:cNvSpPr>
            <a:spLocks noGrp="1"/>
          </p:cNvSpPr>
          <p:nvPr>
            <p:ph type="title"/>
          </p:nvPr>
        </p:nvSpPr>
        <p:spPr>
          <a:xfrm>
            <a:off x="2927880" y="180231"/>
            <a:ext cx="7542269" cy="862943"/>
          </a:xfrm>
        </p:spPr>
        <p:txBody>
          <a:bodyPr>
            <a:normAutofit/>
          </a:bodyPr>
          <a:lstStyle/>
          <a:p>
            <a:r>
              <a:rPr lang="sv-SE" altLang="sv-SE" sz="3800" dirty="0" smtClean="0">
                <a:latin typeface="+mn-lt"/>
              </a:rPr>
              <a:t>Handskar? I vilka </a:t>
            </a:r>
            <a:r>
              <a:rPr lang="sv-SE" altLang="sv-SE" sz="3800" dirty="0">
                <a:latin typeface="+mn-lt"/>
              </a:rPr>
              <a:t>situationer?</a:t>
            </a:r>
          </a:p>
        </p:txBody>
      </p:sp>
      <p:pic>
        <p:nvPicPr>
          <p:cNvPr id="471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85" y="4372583"/>
            <a:ext cx="1006219" cy="190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3" y="1043174"/>
            <a:ext cx="1182587" cy="223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7102" y="2907237"/>
            <a:ext cx="1186298" cy="224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ruta 4"/>
          <p:cNvSpPr txBox="1">
            <a:spLocks noChangeArrowheads="1"/>
          </p:cNvSpPr>
          <p:nvPr/>
        </p:nvSpPr>
        <p:spPr bwMode="auto">
          <a:xfrm>
            <a:off x="9112398" y="1476375"/>
            <a:ext cx="1047417"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700" b="1" dirty="0" smtClean="0">
                <a:solidFill>
                  <a:srgbClr val="FF0000"/>
                </a:solidFill>
                <a:latin typeface="Comic Sans MS" pitchFamily="66" charset="0"/>
              </a:rPr>
              <a:t>När?</a:t>
            </a:r>
            <a:endParaRPr lang="sv-SE" altLang="sv-SE" sz="2700" b="1" dirty="0">
              <a:solidFill>
                <a:srgbClr val="FF0000"/>
              </a:solidFill>
              <a:latin typeface="Comic Sans MS" pitchFamily="66" charset="0"/>
            </a:endParaRPr>
          </a:p>
        </p:txBody>
      </p:sp>
      <p:sp>
        <p:nvSpPr>
          <p:cNvPr id="47111" name="textruta 6"/>
          <p:cNvSpPr txBox="1">
            <a:spLocks noChangeArrowheads="1"/>
          </p:cNvSpPr>
          <p:nvPr/>
        </p:nvSpPr>
        <p:spPr bwMode="auto">
          <a:xfrm>
            <a:off x="9112398" y="6253412"/>
            <a:ext cx="1018563"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700" b="1" dirty="0" smtClean="0">
                <a:solidFill>
                  <a:srgbClr val="FF0000"/>
                </a:solidFill>
                <a:latin typeface="+mn-lt"/>
              </a:rPr>
              <a:t>Hur?</a:t>
            </a:r>
            <a:endParaRPr lang="sv-SE" altLang="sv-SE" sz="2700" b="1" dirty="0">
              <a:solidFill>
                <a:srgbClr val="FF0000"/>
              </a:solidFill>
              <a:latin typeface="+mn-lt"/>
            </a:endParaRPr>
          </a:p>
        </p:txBody>
      </p:sp>
      <p:sp>
        <p:nvSpPr>
          <p:cNvPr id="47112" name="textruta 7"/>
          <p:cNvSpPr txBox="1">
            <a:spLocks noChangeArrowheads="1"/>
          </p:cNvSpPr>
          <p:nvPr/>
        </p:nvSpPr>
        <p:spPr bwMode="auto">
          <a:xfrm>
            <a:off x="82346" y="3851760"/>
            <a:ext cx="944953"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700" b="1" dirty="0" smtClean="0">
                <a:solidFill>
                  <a:srgbClr val="FF0000"/>
                </a:solidFill>
                <a:latin typeface="+mn-lt"/>
              </a:rPr>
              <a:t>Var</a:t>
            </a:r>
            <a:r>
              <a:rPr lang="sv-SE" altLang="sv-SE" sz="2700" b="1" dirty="0" smtClean="0">
                <a:solidFill>
                  <a:srgbClr val="FF0000"/>
                </a:solidFill>
                <a:latin typeface="Comic Sans MS" pitchFamily="66" charset="0"/>
              </a:rPr>
              <a:t>?</a:t>
            </a:r>
            <a:endParaRPr lang="sv-SE" altLang="sv-SE" sz="2700" b="1" dirty="0">
              <a:solidFill>
                <a:srgbClr val="FF0000"/>
              </a:solidFill>
              <a:latin typeface="Comic Sans MS" pitchFamily="66" charset="0"/>
            </a:endParaRPr>
          </a:p>
        </p:txBody>
      </p:sp>
      <p:sp>
        <p:nvSpPr>
          <p:cNvPr id="2" name="Platshållare för innehåll 1"/>
          <p:cNvSpPr>
            <a:spLocks noGrp="1"/>
          </p:cNvSpPr>
          <p:nvPr>
            <p:ph idx="1"/>
          </p:nvPr>
        </p:nvSpPr>
        <p:spPr>
          <a:xfrm>
            <a:off x="1314253" y="1228460"/>
            <a:ext cx="7798146" cy="5360483"/>
          </a:xfrm>
        </p:spPr>
        <p:txBody>
          <a:bodyPr/>
          <a:lstStyle/>
          <a:p>
            <a:pPr eaLnBrk="1" hangingPunct="1">
              <a:lnSpc>
                <a:spcPct val="100000"/>
              </a:lnSpc>
              <a:spcBef>
                <a:spcPct val="50000"/>
              </a:spcBef>
              <a:buFont typeface="Arial" pitchFamily="34" charset="0"/>
              <a:buChar char="•"/>
              <a:defRPr/>
            </a:pPr>
            <a:r>
              <a:rPr lang="sv-SE" altLang="sv-SE" sz="2300" dirty="0" smtClean="0">
                <a:solidFill>
                  <a:srgbClr val="000000"/>
                </a:solidFill>
                <a:cs typeface="Arial" charset="0"/>
              </a:rPr>
              <a:t>Hel hud bästa handsken</a:t>
            </a:r>
          </a:p>
          <a:p>
            <a:pPr marL="0" indent="0" eaLnBrk="1" hangingPunct="1">
              <a:lnSpc>
                <a:spcPct val="100000"/>
              </a:lnSpc>
              <a:spcBef>
                <a:spcPct val="50000"/>
              </a:spcBef>
              <a:buNone/>
              <a:defRPr/>
            </a:pPr>
            <a:endParaRPr lang="sv-SE" altLang="sv-SE" sz="1400" dirty="0" smtClean="0">
              <a:solidFill>
                <a:srgbClr val="000000"/>
              </a:solidFill>
              <a:cs typeface="Arial" charset="0"/>
            </a:endParaRPr>
          </a:p>
          <a:p>
            <a:pPr eaLnBrk="1" hangingPunct="1">
              <a:lnSpc>
                <a:spcPct val="100000"/>
              </a:lnSpc>
              <a:spcBef>
                <a:spcPct val="50000"/>
              </a:spcBef>
              <a:buFont typeface="Arial" pitchFamily="34" charset="0"/>
              <a:buChar char="•"/>
              <a:defRPr/>
            </a:pPr>
            <a:r>
              <a:rPr lang="sv-SE" altLang="sv-SE" sz="2300" dirty="0" smtClean="0">
                <a:solidFill>
                  <a:srgbClr val="000000"/>
                </a:solidFill>
                <a:cs typeface="Arial" charset="0"/>
              </a:rPr>
              <a:t>Använd alltid handskar </a:t>
            </a:r>
            <a:r>
              <a:rPr lang="sv-SE" altLang="sv-SE" sz="2300" dirty="0">
                <a:solidFill>
                  <a:srgbClr val="000000"/>
                </a:solidFill>
                <a:cs typeface="Arial" charset="0"/>
              </a:rPr>
              <a:t>vid kontakt med/risk för </a:t>
            </a:r>
            <a:r>
              <a:rPr lang="sv-SE" altLang="sv-SE" sz="2300" dirty="0" smtClean="0">
                <a:solidFill>
                  <a:srgbClr val="000000"/>
                </a:solidFill>
                <a:cs typeface="Arial" charset="0"/>
              </a:rPr>
              <a:t>kontakt med kroppsvätskor </a:t>
            </a:r>
            <a:endParaRPr lang="sv-SE" altLang="sv-SE" sz="2300" dirty="0">
              <a:solidFill>
                <a:srgbClr val="000000"/>
              </a:solidFill>
              <a:cs typeface="Arial" charset="0"/>
            </a:endParaRPr>
          </a:p>
          <a:p>
            <a:pPr marL="0" indent="0">
              <a:lnSpc>
                <a:spcPct val="100000"/>
              </a:lnSpc>
              <a:spcBef>
                <a:spcPct val="50000"/>
              </a:spcBef>
              <a:buNone/>
              <a:defRPr/>
            </a:pPr>
            <a:endParaRPr lang="sv-SE" altLang="sv-SE" sz="1400" dirty="0">
              <a:solidFill>
                <a:srgbClr val="000000"/>
              </a:solidFill>
              <a:cs typeface="Arial" charset="0"/>
            </a:endParaRPr>
          </a:p>
          <a:p>
            <a:pPr eaLnBrk="1" hangingPunct="1">
              <a:lnSpc>
                <a:spcPct val="100000"/>
              </a:lnSpc>
              <a:spcBef>
                <a:spcPct val="50000"/>
              </a:spcBef>
              <a:buFont typeface="Arial" pitchFamily="34" charset="0"/>
              <a:buChar char="•"/>
              <a:defRPr/>
            </a:pPr>
            <a:r>
              <a:rPr lang="sv-SE" altLang="sv-SE" sz="2300" dirty="0">
                <a:solidFill>
                  <a:prstClr val="black"/>
                </a:solidFill>
              </a:rPr>
              <a:t>Skyddshandskarna ska tas av direkt efter </a:t>
            </a:r>
            <a:r>
              <a:rPr lang="sv-SE" altLang="sv-SE" sz="2300" u="sng" dirty="0">
                <a:solidFill>
                  <a:prstClr val="black"/>
                </a:solidFill>
              </a:rPr>
              <a:t>ett</a:t>
            </a:r>
            <a:r>
              <a:rPr lang="sv-SE" altLang="sv-SE" sz="2300" dirty="0">
                <a:solidFill>
                  <a:prstClr val="black"/>
                </a:solidFill>
              </a:rPr>
              <a:t> arbetsmoment och bytas ut mellan olika arbetsmoment</a:t>
            </a:r>
          </a:p>
          <a:p>
            <a:pPr marL="0" indent="0">
              <a:lnSpc>
                <a:spcPct val="100000"/>
              </a:lnSpc>
              <a:spcBef>
                <a:spcPct val="50000"/>
              </a:spcBef>
              <a:buNone/>
              <a:defRPr/>
            </a:pPr>
            <a:endParaRPr lang="sv-SE" altLang="sv-SE" sz="1400" dirty="0">
              <a:solidFill>
                <a:prstClr val="black"/>
              </a:solidFill>
            </a:endParaRPr>
          </a:p>
          <a:p>
            <a:pPr eaLnBrk="1" hangingPunct="1">
              <a:lnSpc>
                <a:spcPct val="100000"/>
              </a:lnSpc>
              <a:spcBef>
                <a:spcPct val="50000"/>
              </a:spcBef>
              <a:buFont typeface="Arial" pitchFamily="34" charset="0"/>
              <a:buChar char="•"/>
              <a:defRPr/>
            </a:pPr>
            <a:r>
              <a:rPr lang="sv-SE" altLang="sv-SE" sz="2300" dirty="0">
                <a:solidFill>
                  <a:srgbClr val="000000"/>
                </a:solidFill>
                <a:cs typeface="Arial" charset="0"/>
              </a:rPr>
              <a:t>Desinfektera händerna före och efter handskanvändning</a:t>
            </a:r>
          </a:p>
          <a:p>
            <a:pPr marL="0" indent="0">
              <a:lnSpc>
                <a:spcPct val="100000"/>
              </a:lnSpc>
              <a:spcBef>
                <a:spcPct val="50000"/>
              </a:spcBef>
              <a:buNone/>
              <a:defRPr/>
            </a:pPr>
            <a:endParaRPr lang="sv-SE" altLang="sv-SE" sz="1400" dirty="0">
              <a:solidFill>
                <a:prstClr val="black"/>
              </a:solidFill>
            </a:endParaRPr>
          </a:p>
          <a:p>
            <a:pPr eaLnBrk="1" hangingPunct="1">
              <a:lnSpc>
                <a:spcPct val="100000"/>
              </a:lnSpc>
              <a:buFont typeface="Arial" pitchFamily="34" charset="0"/>
              <a:buChar char="•"/>
              <a:defRPr/>
            </a:pPr>
            <a:r>
              <a:rPr lang="sv-SE" altLang="sv-SE" sz="2300" b="1" dirty="0">
                <a:solidFill>
                  <a:prstClr val="black"/>
                </a:solidFill>
              </a:rPr>
              <a:t>Växla aldrig mellan smutsigt till rent moment med samma handskar</a:t>
            </a:r>
            <a:r>
              <a:rPr lang="sv-SE" altLang="sv-SE" sz="2300" b="1" dirty="0" smtClean="0">
                <a:solidFill>
                  <a:prstClr val="black"/>
                </a:solidFill>
                <a:latin typeface="Comic Sans MS" panose="030F0702030302020204" pitchFamily="66" charset="0"/>
              </a:rPr>
              <a:t>!</a:t>
            </a:r>
            <a:endParaRPr lang="sv-SE" sz="2300" dirty="0">
              <a:latin typeface="Comic Sans MS" panose="030F0702030302020204" pitchFamily="66" charset="0"/>
            </a:endParaRPr>
          </a:p>
        </p:txBody>
      </p:sp>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3891440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546500" y="756295"/>
            <a:ext cx="4523998" cy="720079"/>
          </a:xfrm>
        </p:spPr>
        <p:txBody>
          <a:bodyPr/>
          <a:lstStyle/>
          <a:p>
            <a:pPr eaLnBrk="1" hangingPunct="1"/>
            <a:r>
              <a:rPr lang="sv-SE" altLang="sv-SE" dirty="0" smtClean="0"/>
              <a:t>Munskydd och visir</a:t>
            </a:r>
          </a:p>
        </p:txBody>
      </p:sp>
      <p:sp>
        <p:nvSpPr>
          <p:cNvPr id="49155" name="Rectangle 3"/>
          <p:cNvSpPr>
            <a:spLocks noGrp="1" noChangeArrowheads="1"/>
          </p:cNvSpPr>
          <p:nvPr>
            <p:ph type="body" sz="half" idx="1"/>
          </p:nvPr>
        </p:nvSpPr>
        <p:spPr>
          <a:xfrm>
            <a:off x="450156" y="2939385"/>
            <a:ext cx="5400600" cy="1917909"/>
          </a:xfrm>
        </p:spPr>
        <p:txBody>
          <a:bodyPr/>
          <a:lstStyle/>
          <a:p>
            <a:pPr marL="0" indent="0" eaLnBrk="1" hangingPunct="1"/>
            <a:r>
              <a:rPr lang="sv-SE" altLang="sv-SE" sz="3200" smtClean="0"/>
              <a:t>Används vid </a:t>
            </a:r>
            <a:r>
              <a:rPr lang="sv-SE" altLang="sv-SE" sz="3200" dirty="0" smtClean="0"/>
              <a:t>risk för stänk av blod</a:t>
            </a:r>
            <a:r>
              <a:rPr lang="sv-SE" altLang="sv-SE" sz="3200" dirty="0"/>
              <a:t>, urin, sekret etc. till </a:t>
            </a:r>
            <a:r>
              <a:rPr lang="sv-SE" altLang="sv-SE" sz="3200" dirty="0" smtClean="0"/>
              <a:t>läpp-/mun-/ögon-slemhinna</a:t>
            </a:r>
            <a:endParaRPr lang="sv-SE" altLang="sv-SE" sz="3200" dirty="0"/>
          </a:p>
        </p:txBody>
      </p:sp>
      <p:pic>
        <p:nvPicPr>
          <p:cNvPr id="49156" name="Picture 14" descr="MPj018279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738" y="2340471"/>
            <a:ext cx="3758030" cy="31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445847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956" t="12439" r="15285" b="6809"/>
          <a:stretch/>
        </p:blipFill>
        <p:spPr bwMode="auto">
          <a:xfrm>
            <a:off x="450156" y="1044327"/>
            <a:ext cx="7992888" cy="595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5058668" y="1044327"/>
            <a:ext cx="3035959" cy="415498"/>
          </a:xfrm>
          <a:prstGeom prst="rect">
            <a:avLst/>
          </a:prstGeom>
          <a:noFill/>
        </p:spPr>
        <p:txBody>
          <a:bodyPr wrap="none" rtlCol="0">
            <a:spAutoFit/>
          </a:bodyPr>
          <a:lstStyle/>
          <a:p>
            <a:r>
              <a:rPr lang="sv-SE" dirty="0" smtClean="0"/>
              <a:t>www.vårdhandboken.se</a:t>
            </a:r>
            <a:endParaRPr lang="sv-SE" dirty="0"/>
          </a:p>
        </p:txBody>
      </p:sp>
      <p:sp>
        <p:nvSpPr>
          <p:cNvPr id="3" name="Rektangel 2"/>
          <p:cNvSpPr/>
          <p:nvPr/>
        </p:nvSpPr>
        <p:spPr>
          <a:xfrm>
            <a:off x="2970436" y="9778"/>
            <a:ext cx="7488832" cy="738664"/>
          </a:xfrm>
          <a:prstGeom prst="rect">
            <a:avLst/>
          </a:prstGeom>
        </p:spPr>
        <p:txBody>
          <a:bodyPr wrap="square">
            <a:spAutoFit/>
          </a:bodyPr>
          <a:lstStyle/>
          <a:p>
            <a:pPr lvl="0"/>
            <a:r>
              <a:rPr lang="sv-SE" dirty="0"/>
              <a:t>Du kan även läsa om basala hygienrutiner i Vårdhandboken eller se filmer som ligger på Vårdhygien Hallands </a:t>
            </a:r>
            <a:r>
              <a:rPr lang="sv-SE" u="sng" dirty="0">
                <a:hlinkClick r:id="rId6"/>
              </a:rPr>
              <a:t>hemsida</a:t>
            </a:r>
            <a:r>
              <a:rPr lang="sv-SE" dirty="0"/>
              <a:t>.</a:t>
            </a:r>
          </a:p>
        </p:txBody>
      </p:sp>
      <p:pic>
        <p:nvPicPr>
          <p:cNvPr id="4"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23788496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ubrik 1"/>
          <p:cNvSpPr>
            <a:spLocks noGrp="1"/>
          </p:cNvSpPr>
          <p:nvPr>
            <p:ph type="title"/>
          </p:nvPr>
        </p:nvSpPr>
        <p:spPr>
          <a:xfrm>
            <a:off x="2062563" y="287377"/>
            <a:ext cx="8569572" cy="941657"/>
          </a:xfrm>
        </p:spPr>
        <p:txBody>
          <a:bodyPr/>
          <a:lstStyle/>
          <a:p>
            <a:pPr algn="ctr"/>
            <a:r>
              <a:rPr lang="sv-SE" altLang="sv-SE" dirty="0" smtClean="0"/>
              <a:t>Basala hygienrutiner</a:t>
            </a:r>
            <a:br>
              <a:rPr lang="sv-SE" altLang="sv-SE" dirty="0" smtClean="0"/>
            </a:br>
            <a:r>
              <a:rPr lang="sv-SE" altLang="sv-SE" dirty="0" smtClean="0"/>
              <a:t>bryter smittvägar </a:t>
            </a:r>
          </a:p>
        </p:txBody>
      </p:sp>
      <p:sp>
        <p:nvSpPr>
          <p:cNvPr id="3" name="Platshållare för innehåll 2"/>
          <p:cNvSpPr>
            <a:spLocks noGrp="1"/>
          </p:cNvSpPr>
          <p:nvPr>
            <p:ph idx="1"/>
          </p:nvPr>
        </p:nvSpPr>
        <p:spPr>
          <a:xfrm>
            <a:off x="462267" y="1620391"/>
            <a:ext cx="6232247" cy="4680520"/>
          </a:xfrm>
        </p:spPr>
        <p:txBody>
          <a:bodyPr>
            <a:normAutofit/>
          </a:bodyPr>
          <a:lstStyle/>
          <a:p>
            <a:pPr marL="0" indent="0">
              <a:buNone/>
              <a:defRPr/>
            </a:pPr>
            <a:r>
              <a:rPr lang="sv-SE" dirty="0" smtClean="0"/>
              <a:t>Viktigaste åtgärden för att förebygga smittspridning inom vård och omsorg</a:t>
            </a:r>
          </a:p>
          <a:p>
            <a:pPr>
              <a:defRPr/>
            </a:pPr>
            <a:endParaRPr lang="sv-SE" dirty="0" smtClean="0"/>
          </a:p>
          <a:p>
            <a:pPr>
              <a:defRPr/>
            </a:pPr>
            <a:r>
              <a:rPr lang="sv-SE" dirty="0" smtClean="0"/>
              <a:t>Gäller all personal i patientnära vård- och omsorgsarbete</a:t>
            </a:r>
          </a:p>
          <a:p>
            <a:pPr marL="0" indent="0">
              <a:buNone/>
              <a:defRPr/>
            </a:pPr>
            <a:endParaRPr lang="sv-SE" dirty="0" smtClean="0"/>
          </a:p>
          <a:p>
            <a:pPr>
              <a:defRPr/>
            </a:pPr>
            <a:r>
              <a:rPr lang="sv-SE" dirty="0" smtClean="0"/>
              <a:t>Säkerhet för både </a:t>
            </a:r>
            <a:br>
              <a:rPr lang="sv-SE" dirty="0" smtClean="0"/>
            </a:br>
            <a:r>
              <a:rPr lang="sv-SE" dirty="0" smtClean="0"/>
              <a:t>patienter </a:t>
            </a:r>
            <a:r>
              <a:rPr lang="sv-SE" dirty="0"/>
              <a:t>och </a:t>
            </a:r>
            <a:r>
              <a:rPr lang="sv-SE" dirty="0" smtClean="0"/>
              <a:t>personal</a:t>
            </a:r>
            <a:endParaRPr lang="sv-SE" dirty="0"/>
          </a:p>
        </p:txBody>
      </p:sp>
      <p:pic>
        <p:nvPicPr>
          <p:cNvPr id="1044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514" y="1717037"/>
            <a:ext cx="3549615" cy="487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2302736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0156" y="1836415"/>
            <a:ext cx="9883204" cy="941883"/>
          </a:xfrm>
        </p:spPr>
        <p:txBody>
          <a:bodyPr/>
          <a:lstStyle/>
          <a:p>
            <a:r>
              <a:rPr lang="sv-SE" dirty="0" smtClean="0"/>
              <a:t>Såhär når du riktlinjerna på vår hemsida:</a:t>
            </a:r>
            <a:endParaRPr lang="sv-SE" dirty="0"/>
          </a:p>
        </p:txBody>
      </p:sp>
      <p:sp>
        <p:nvSpPr>
          <p:cNvPr id="3" name="Platshållare för innehåll 2"/>
          <p:cNvSpPr>
            <a:spLocks noGrp="1"/>
          </p:cNvSpPr>
          <p:nvPr>
            <p:ph idx="1"/>
          </p:nvPr>
        </p:nvSpPr>
        <p:spPr>
          <a:xfrm>
            <a:off x="666180" y="3204567"/>
            <a:ext cx="9289607" cy="1054768"/>
          </a:xfrm>
        </p:spPr>
        <p:txBody>
          <a:bodyPr/>
          <a:lstStyle/>
          <a:p>
            <a:pPr marL="0" indent="0" algn="ctr">
              <a:buNone/>
            </a:pPr>
            <a:r>
              <a:rPr lang="sv-SE" dirty="0">
                <a:hlinkClick r:id="rId2"/>
              </a:rPr>
              <a:t>https://vardgivare.regionhalland.se/behandlingsstod/vardhygien</a:t>
            </a:r>
            <a:r>
              <a:rPr lang="sv-SE" dirty="0" smtClean="0">
                <a:hlinkClick r:id="rId2"/>
              </a:rPr>
              <a:t>/</a:t>
            </a:r>
            <a:r>
              <a:rPr lang="sv-SE" dirty="0" smtClean="0"/>
              <a:t> </a:t>
            </a:r>
            <a:endParaRPr lang="sv-SE" dirty="0"/>
          </a:p>
        </p:txBody>
      </p:sp>
    </p:spTree>
    <p:extLst>
      <p:ext uri="{BB962C8B-B14F-4D97-AF65-F5344CB8AC3E}">
        <p14:creationId xmlns:p14="http://schemas.microsoft.com/office/powerpoint/2010/main" val="31871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604" y="0"/>
            <a:ext cx="4803207" cy="763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2142842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62124" y="1116335"/>
            <a:ext cx="6696743" cy="648072"/>
          </a:xfrm>
        </p:spPr>
        <p:txBody>
          <a:bodyPr/>
          <a:lstStyle/>
          <a:p>
            <a:r>
              <a:rPr lang="sv-SE" altLang="sv-SE" sz="3200" dirty="0"/>
              <a:t>Vad ingår i basala hygienrutiner?</a:t>
            </a:r>
          </a:p>
        </p:txBody>
      </p:sp>
      <p:sp>
        <p:nvSpPr>
          <p:cNvPr id="24579" name="Rectangle 3"/>
          <p:cNvSpPr>
            <a:spLocks noGrp="1"/>
          </p:cNvSpPr>
          <p:nvPr>
            <p:ph type="body" sz="half" idx="1"/>
          </p:nvPr>
        </p:nvSpPr>
        <p:spPr>
          <a:xfrm>
            <a:off x="378148" y="1836416"/>
            <a:ext cx="6192688" cy="3672408"/>
          </a:xfrm>
        </p:spPr>
        <p:txBody>
          <a:bodyPr/>
          <a:lstStyle/>
          <a:p>
            <a:pPr>
              <a:lnSpc>
                <a:spcPct val="90000"/>
              </a:lnSpc>
            </a:pPr>
            <a:endParaRPr lang="sv-SE" altLang="sv-SE" sz="2300" dirty="0"/>
          </a:p>
          <a:p>
            <a:pPr>
              <a:lnSpc>
                <a:spcPct val="90000"/>
              </a:lnSpc>
              <a:buFont typeface="Wingdings" panose="05000000000000000000" pitchFamily="2" charset="2"/>
              <a:buChar char="Ø"/>
            </a:pPr>
            <a:r>
              <a:rPr lang="sv-SE" altLang="sv-SE" sz="2300" dirty="0"/>
              <a:t>Kortärmad arbetsdräkt </a:t>
            </a:r>
          </a:p>
          <a:p>
            <a:pPr>
              <a:lnSpc>
                <a:spcPct val="90000"/>
              </a:lnSpc>
              <a:buFont typeface="Wingdings" panose="05000000000000000000" pitchFamily="2" charset="2"/>
              <a:buChar char="Ø"/>
            </a:pPr>
            <a:r>
              <a:rPr lang="sv-SE" altLang="sv-SE" sz="2300" dirty="0"/>
              <a:t>Uppsatt hår/skägg</a:t>
            </a:r>
          </a:p>
          <a:p>
            <a:pPr>
              <a:lnSpc>
                <a:spcPct val="90000"/>
              </a:lnSpc>
              <a:buFont typeface="Wingdings" panose="05000000000000000000" pitchFamily="2" charset="2"/>
              <a:buChar char="Ø"/>
            </a:pPr>
            <a:r>
              <a:rPr lang="sv-SE" altLang="sv-SE" sz="2300" dirty="0"/>
              <a:t>Inga </a:t>
            </a:r>
            <a:r>
              <a:rPr lang="sv-SE" altLang="sv-SE" sz="2300" dirty="0" smtClean="0"/>
              <a:t>smycken/klocka nedanför armbågen</a:t>
            </a:r>
            <a:endParaRPr lang="sv-SE" altLang="sv-SE" sz="2300" dirty="0"/>
          </a:p>
          <a:p>
            <a:pPr>
              <a:lnSpc>
                <a:spcPct val="90000"/>
              </a:lnSpc>
              <a:buFont typeface="Wingdings" panose="05000000000000000000" pitchFamily="2" charset="2"/>
              <a:buChar char="Ø"/>
            </a:pPr>
            <a:r>
              <a:rPr lang="sv-SE" altLang="sv-SE" sz="2300" dirty="0"/>
              <a:t>Handhygien </a:t>
            </a:r>
          </a:p>
          <a:p>
            <a:pPr>
              <a:lnSpc>
                <a:spcPct val="90000"/>
              </a:lnSpc>
              <a:buFontTx/>
              <a:buNone/>
            </a:pPr>
            <a:endParaRPr lang="sv-SE" altLang="sv-SE" sz="2300" dirty="0"/>
          </a:p>
          <a:p>
            <a:pPr>
              <a:lnSpc>
                <a:spcPct val="90000"/>
              </a:lnSpc>
              <a:buFontTx/>
              <a:buNone/>
            </a:pPr>
            <a:r>
              <a:rPr lang="sv-SE" altLang="sv-SE" sz="2300" b="1" dirty="0"/>
              <a:t>Om situationen kräver:</a:t>
            </a:r>
          </a:p>
          <a:p>
            <a:pPr>
              <a:lnSpc>
                <a:spcPct val="90000"/>
              </a:lnSpc>
              <a:buFont typeface="Wingdings" panose="05000000000000000000" pitchFamily="2" charset="2"/>
              <a:buChar char="Ø"/>
            </a:pPr>
            <a:r>
              <a:rPr lang="sv-SE" altLang="sv-SE" sz="2300" dirty="0" smtClean="0"/>
              <a:t>Handskar</a:t>
            </a:r>
            <a:endParaRPr lang="sv-SE" altLang="sv-SE" sz="2300" dirty="0"/>
          </a:p>
          <a:p>
            <a:pPr>
              <a:lnSpc>
                <a:spcPct val="90000"/>
              </a:lnSpc>
              <a:buFont typeface="Wingdings" panose="05000000000000000000" pitchFamily="2" charset="2"/>
              <a:buChar char="Ø"/>
            </a:pPr>
            <a:r>
              <a:rPr lang="sv-SE" altLang="sv-SE" sz="2300" dirty="0" smtClean="0"/>
              <a:t>Skyddskläder</a:t>
            </a:r>
            <a:endParaRPr lang="sv-SE" altLang="sv-SE" sz="2300" dirty="0"/>
          </a:p>
          <a:p>
            <a:pPr>
              <a:lnSpc>
                <a:spcPct val="90000"/>
              </a:lnSpc>
            </a:pPr>
            <a:endParaRPr lang="sv-SE" altLang="sv-SE" sz="2300" dirty="0"/>
          </a:p>
        </p:txBody>
      </p:sp>
      <p:pic>
        <p:nvPicPr>
          <p:cNvPr id="24580" name="Picture 4" descr="DSC_0165"/>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6786860" y="1044327"/>
            <a:ext cx="3744416" cy="577466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6136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1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171066" y="367562"/>
            <a:ext cx="4194572" cy="79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nchor="b"/>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4600" b="1" dirty="0">
                <a:solidFill>
                  <a:schemeClr val="tx2"/>
                </a:solidFill>
                <a:ea typeface="ヒラギノ角ゴ Pro W3"/>
                <a:cs typeface="ヒラギノ角ゴ Pro W3"/>
              </a:rPr>
              <a:t>Arbetskläder</a:t>
            </a:r>
            <a:endParaRPr lang="sv-SE" altLang="sv-SE" sz="4600" dirty="0">
              <a:solidFill>
                <a:schemeClr val="tx2"/>
              </a:solidFill>
              <a:latin typeface="Times New Roman" pitchFamily="18" charset="0"/>
              <a:ea typeface="ヒラギノ角ゴ Pro W3"/>
              <a:cs typeface="ヒラギノ角ゴ Pro W3"/>
            </a:endParaRPr>
          </a:p>
        </p:txBody>
      </p:sp>
      <p:sp>
        <p:nvSpPr>
          <p:cNvPr id="10243" name="Rectangle 3"/>
          <p:cNvSpPr>
            <a:spLocks noChangeArrowheads="1"/>
          </p:cNvSpPr>
          <p:nvPr/>
        </p:nvSpPr>
        <p:spPr bwMode="auto">
          <a:xfrm>
            <a:off x="107676" y="1543757"/>
            <a:ext cx="5815088" cy="5189201"/>
          </a:xfrm>
          <a:prstGeom prst="rect">
            <a:avLst/>
          </a:prstGeom>
          <a:noFill/>
          <a:ln w="9525">
            <a:noFill/>
            <a:miter lim="800000"/>
            <a:headEnd/>
            <a:tailEnd/>
          </a:ln>
          <a:effectLst/>
        </p:spPr>
        <p:txBody>
          <a:bodyPr lIns="104306" tIns="52153" rIns="104306" bIns="52153"/>
          <a:lstStyle/>
          <a:p>
            <a:pPr marL="405633" indent="-405633">
              <a:buFont typeface="Arial" panose="020B0604020202020204" pitchFamily="34" charset="0"/>
              <a:buChar char="•"/>
              <a:defRPr/>
            </a:pPr>
            <a:r>
              <a:rPr lang="sv-SE" altLang="sv-SE" sz="2700" dirty="0">
                <a:solidFill>
                  <a:prstClr val="black"/>
                </a:solidFill>
                <a:latin typeface="Arial"/>
              </a:rPr>
              <a:t>Arbetsklädernas ärmar ska vara så korta att de slutar ovanför </a:t>
            </a:r>
            <a:r>
              <a:rPr lang="sv-SE" altLang="sv-SE" sz="2700" dirty="0" smtClean="0">
                <a:solidFill>
                  <a:prstClr val="black"/>
                </a:solidFill>
                <a:latin typeface="Arial"/>
              </a:rPr>
              <a:t>armbågen. Undertröja får användas men även denna ska ha kort ärm</a:t>
            </a:r>
          </a:p>
          <a:p>
            <a:pPr marL="405633" indent="-405633">
              <a:buFont typeface="Arial" panose="020B0604020202020204" pitchFamily="34" charset="0"/>
              <a:buChar char="•"/>
              <a:defRPr/>
            </a:pPr>
            <a:endParaRPr lang="sv-SE" altLang="sv-SE" sz="2000" dirty="0">
              <a:solidFill>
                <a:prstClr val="black"/>
              </a:solidFill>
              <a:latin typeface="Arial"/>
            </a:endParaRPr>
          </a:p>
          <a:p>
            <a:pPr marL="405633" indent="-405633">
              <a:buFont typeface="Arial" panose="020B0604020202020204" pitchFamily="34" charset="0"/>
              <a:buChar char="•"/>
              <a:defRPr/>
            </a:pPr>
            <a:r>
              <a:rPr lang="sv-SE" altLang="sv-SE" sz="2700" dirty="0">
                <a:solidFill>
                  <a:prstClr val="black"/>
                </a:solidFill>
                <a:latin typeface="Arial"/>
              </a:rPr>
              <a:t>De ska bytas dagligen,</a:t>
            </a:r>
            <a:br>
              <a:rPr lang="sv-SE" altLang="sv-SE" sz="2700" dirty="0">
                <a:solidFill>
                  <a:prstClr val="black"/>
                </a:solidFill>
                <a:latin typeface="Arial"/>
              </a:rPr>
            </a:br>
            <a:r>
              <a:rPr lang="sv-SE" altLang="sv-SE" sz="2700" dirty="0">
                <a:solidFill>
                  <a:prstClr val="black"/>
                </a:solidFill>
                <a:latin typeface="Arial"/>
              </a:rPr>
              <a:t>eller oftare vid behov</a:t>
            </a:r>
          </a:p>
          <a:p>
            <a:pPr marL="405633" indent="-405633">
              <a:buFont typeface="Arial" panose="020B0604020202020204" pitchFamily="34" charset="0"/>
              <a:buChar char="•"/>
              <a:defRPr/>
            </a:pPr>
            <a:endParaRPr lang="sv-SE" altLang="sv-SE" sz="2000" dirty="0" smtClean="0">
              <a:solidFill>
                <a:prstClr val="black"/>
              </a:solidFill>
              <a:latin typeface="+mj-lt"/>
            </a:endParaRPr>
          </a:p>
          <a:p>
            <a:pPr marL="405633" indent="-405633">
              <a:buFont typeface="Arial" panose="020B0604020202020204" pitchFamily="34" charset="0"/>
              <a:buChar char="•"/>
              <a:defRPr/>
            </a:pPr>
            <a:r>
              <a:rPr lang="sv-SE" altLang="sv-SE" sz="2700" dirty="0" smtClean="0">
                <a:solidFill>
                  <a:prstClr val="black"/>
                </a:solidFill>
                <a:latin typeface="+mj-lt"/>
              </a:rPr>
              <a:t>Tillhandhålls </a:t>
            </a:r>
            <a:r>
              <a:rPr lang="sv-SE" altLang="sv-SE" sz="2700" dirty="0">
                <a:solidFill>
                  <a:prstClr val="black"/>
                </a:solidFill>
                <a:latin typeface="+mj-lt"/>
              </a:rPr>
              <a:t>av arbetsgivaren och används endast på arbetsplatsen</a:t>
            </a:r>
          </a:p>
          <a:p>
            <a:pPr marL="405633" indent="-405633">
              <a:buFont typeface="Arial" panose="020B0604020202020204" pitchFamily="34" charset="0"/>
              <a:buChar char="•"/>
              <a:defRPr/>
            </a:pPr>
            <a:endParaRPr lang="sv-SE" altLang="sv-SE" sz="2000" dirty="0" smtClean="0">
              <a:solidFill>
                <a:prstClr val="black"/>
              </a:solidFill>
              <a:latin typeface="+mj-lt"/>
            </a:endParaRPr>
          </a:p>
        </p:txBody>
      </p:sp>
      <p:pic>
        <p:nvPicPr>
          <p:cNvPr id="25604" name="Bildobjekt 1"/>
          <p:cNvPicPr>
            <a:picLocks noChangeAspect="1"/>
          </p:cNvPicPr>
          <p:nvPr/>
        </p:nvPicPr>
        <p:blipFill rotWithShape="1">
          <a:blip r:embed="rId5">
            <a:extLst>
              <a:ext uri="{28A0092B-C50C-407E-A947-70E740481C1C}">
                <a14:useLocalDpi xmlns:a14="http://schemas.microsoft.com/office/drawing/2010/main" val="0"/>
              </a:ext>
            </a:extLst>
          </a:blip>
          <a:srcRect l="6352" r="53186"/>
          <a:stretch/>
        </p:blipFill>
        <p:spPr bwMode="auto">
          <a:xfrm>
            <a:off x="6498828" y="1692399"/>
            <a:ext cx="2664296" cy="41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3654216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470" y="4932759"/>
            <a:ext cx="1774807" cy="237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3"/>
          <p:cNvSpPr txBox="1">
            <a:spLocks noChangeArrowheads="1"/>
          </p:cNvSpPr>
          <p:nvPr/>
        </p:nvSpPr>
        <p:spPr bwMode="auto">
          <a:xfrm>
            <a:off x="149249" y="1980431"/>
            <a:ext cx="6906154" cy="404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91146" indent="-391146" eaLnBrk="1" hangingPunct="1">
              <a:spcBef>
                <a:spcPct val="50000"/>
              </a:spcBef>
              <a:defRPr/>
            </a:pPr>
            <a:r>
              <a:rPr lang="sv-SE" altLang="sv-SE" dirty="0"/>
              <a:t>Långt hår ska fästas upp </a:t>
            </a:r>
          </a:p>
          <a:p>
            <a:pPr marL="391146" indent="-391146" eaLnBrk="1" hangingPunct="1">
              <a:spcBef>
                <a:spcPct val="50000"/>
              </a:spcBef>
              <a:defRPr/>
            </a:pPr>
            <a:r>
              <a:rPr lang="sv-SE" altLang="sv-SE" dirty="0" smtClean="0"/>
              <a:t>Skägg </a:t>
            </a:r>
            <a:r>
              <a:rPr lang="sv-SE" altLang="sv-SE" dirty="0"/>
              <a:t>ska inte riskera att hänga ner på patienten</a:t>
            </a:r>
          </a:p>
          <a:p>
            <a:pPr marL="391146" indent="-391146" eaLnBrk="1" hangingPunct="1">
              <a:spcBef>
                <a:spcPct val="50000"/>
              </a:spcBef>
              <a:defRPr/>
            </a:pPr>
            <a:r>
              <a:rPr lang="sv-SE" altLang="sv-SE" dirty="0" smtClean="0"/>
              <a:t>Huvudduk och </a:t>
            </a:r>
            <a:r>
              <a:rPr lang="sv-SE" altLang="sv-SE" dirty="0"/>
              <a:t>ska vara instoppad under arbetsdräkten. Egen huvudduk får användas om den tvättas </a:t>
            </a:r>
            <a:r>
              <a:rPr lang="sv-SE" altLang="sv-SE" dirty="0" smtClean="0"/>
              <a:t>dagligen</a:t>
            </a:r>
            <a:endParaRPr lang="sv-SE" altLang="sv-SE" dirty="0"/>
          </a:p>
        </p:txBody>
      </p:sp>
      <p:sp>
        <p:nvSpPr>
          <p:cNvPr id="26628" name="Rectangle 4"/>
          <p:cNvSpPr>
            <a:spLocks noChangeArrowheads="1"/>
          </p:cNvSpPr>
          <p:nvPr/>
        </p:nvSpPr>
        <p:spPr bwMode="auto">
          <a:xfrm>
            <a:off x="438151" y="1044327"/>
            <a:ext cx="6068135" cy="63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4000" dirty="0">
                <a:solidFill>
                  <a:schemeClr val="tx2"/>
                </a:solidFill>
                <a:latin typeface="Arial Black" pitchFamily="34" charset="0"/>
              </a:rPr>
              <a:t>Långt hår/huvudduk</a:t>
            </a:r>
          </a:p>
        </p:txBody>
      </p:sp>
      <p:pic>
        <p:nvPicPr>
          <p:cNvPr id="5" name="Picture 10" descr="http://images.bubbleroom.se/data/blog/shirinsaleh-05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8547" y="714120"/>
            <a:ext cx="2946255" cy="16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http://blog.frisorska.se/wp-content/uploads/2010/01/korgflaetat_skaegg.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6873" y="2406053"/>
            <a:ext cx="1811937" cy="251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10" descr="Bildresultat för skägg med fläta"/>
          <p:cNvSpPr>
            <a:spLocks noChangeAspect="1" noChangeArrowheads="1"/>
          </p:cNvSpPr>
          <p:nvPr/>
        </p:nvSpPr>
        <p:spPr bwMode="auto">
          <a:xfrm>
            <a:off x="0" y="-150525"/>
            <a:ext cx="356447"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sv-SE" altLang="sv-SE" sz="2100">
              <a:cs typeface="Arial" pitchFamily="34" charset="0"/>
            </a:endParaRPr>
          </a:p>
        </p:txBody>
      </p:sp>
      <p:pic>
        <p:nvPicPr>
          <p:cNvPr id="4404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7086" y="3132559"/>
            <a:ext cx="1912188" cy="134947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13999831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13602" y="1260351"/>
            <a:ext cx="10369151" cy="857264"/>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sv-SE" altLang="sv-SE" sz="3200" dirty="0">
                <a:solidFill>
                  <a:srgbClr val="0066CC"/>
                </a:solidFill>
              </a:rPr>
              <a:t> </a:t>
            </a:r>
            <a:r>
              <a:rPr lang="sv-SE" altLang="sv-SE" sz="5500" dirty="0" smtClean="0">
                <a:solidFill>
                  <a:srgbClr val="336699"/>
                </a:solidFill>
              </a:rPr>
              <a:t>Smycken i patientnära arbete</a:t>
            </a:r>
            <a:endParaRPr lang="sv-SE" altLang="sv-SE" sz="3200" dirty="0">
              <a:solidFill>
                <a:srgbClr val="0066CC"/>
              </a:solidFill>
            </a:endParaRPr>
          </a:p>
        </p:txBody>
      </p:sp>
      <p:pic>
        <p:nvPicPr>
          <p:cNvPr id="27651" name="Picture 3" descr="ring"/>
          <p:cNvPicPr>
            <a:picLocks noChangeAspect="1" noChangeArrowheads="1"/>
          </p:cNvPicPr>
          <p:nvPr/>
        </p:nvPicPr>
        <p:blipFill>
          <a:blip r:embed="rId6">
            <a:lum bright="24000" contrast="18000"/>
            <a:extLst>
              <a:ext uri="{28A0092B-C50C-407E-A947-70E740481C1C}">
                <a14:useLocalDpi xmlns:a14="http://schemas.microsoft.com/office/drawing/2010/main" val="0"/>
              </a:ext>
            </a:extLst>
          </a:blip>
          <a:srcRect/>
          <a:stretch>
            <a:fillRect/>
          </a:stretch>
        </p:blipFill>
        <p:spPr bwMode="auto">
          <a:xfrm>
            <a:off x="712894" y="2940491"/>
            <a:ext cx="2851573" cy="231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armban"/>
          <p:cNvPicPr>
            <a:picLocks noChangeAspect="1" noChangeArrowheads="1"/>
          </p:cNvPicPr>
          <p:nvPr/>
        </p:nvPicPr>
        <p:blipFill>
          <a:blip r:embed="rId7">
            <a:lum bright="24000" contrast="18000"/>
            <a:extLst>
              <a:ext uri="{28A0092B-C50C-407E-A947-70E740481C1C}">
                <a14:useLocalDpi xmlns:a14="http://schemas.microsoft.com/office/drawing/2010/main" val="0"/>
              </a:ext>
            </a:extLst>
          </a:blip>
          <a:srcRect/>
          <a:stretch>
            <a:fillRect/>
          </a:stretch>
        </p:blipFill>
        <p:spPr bwMode="auto">
          <a:xfrm>
            <a:off x="7039822" y="2940492"/>
            <a:ext cx="2762462" cy="236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3" name="Object 5"/>
          <p:cNvGraphicFramePr>
            <a:graphicFrameLocks noChangeAspect="1"/>
          </p:cNvGraphicFramePr>
          <p:nvPr/>
        </p:nvGraphicFramePr>
        <p:xfrm>
          <a:off x="4321916" y="2894984"/>
          <a:ext cx="1873202" cy="2331389"/>
        </p:xfrm>
        <a:graphic>
          <a:graphicData uri="http://schemas.openxmlformats.org/presentationml/2006/ole">
            <mc:AlternateContent xmlns:mc="http://schemas.openxmlformats.org/markup-compatibility/2006">
              <mc:Choice xmlns:v="urn:schemas-microsoft-com:vml" Requires="v">
                <p:oleObj spid="_x0000_s1094" name="Bitmappsbild" r:id="rId8" imgW="1428949" imgH="1886213" progId="Paint.Picture">
                  <p:embed/>
                </p:oleObj>
              </mc:Choice>
              <mc:Fallback>
                <p:oleObj name="Bitmappsbild" r:id="rId8" imgW="1428949" imgH="1886213" progId="Paint.Picture">
                  <p:embed/>
                  <p:pic>
                    <p:nvPicPr>
                      <p:cNvPr id="0" name=""/>
                      <p:cNvPicPr>
                        <a:picLocks noChangeAspect="1" noChangeArrowheads="1"/>
                      </p:cNvPicPr>
                      <p:nvPr/>
                    </p:nvPicPr>
                    <p:blipFill>
                      <a:blip r:embed="rId9">
                        <a:lum bright="12000" contrast="6000"/>
                        <a:extLst>
                          <a:ext uri="{28A0092B-C50C-407E-A947-70E740481C1C}">
                            <a14:useLocalDpi xmlns:a14="http://schemas.microsoft.com/office/drawing/2010/main" val="0"/>
                          </a:ext>
                        </a:extLst>
                      </a:blip>
                      <a:srcRect/>
                      <a:stretch>
                        <a:fillRect/>
                      </a:stretch>
                    </p:blipFill>
                    <p:spPr bwMode="auto">
                      <a:xfrm>
                        <a:off x="4321916" y="2894984"/>
                        <a:ext cx="1873202" cy="233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Line 6"/>
          <p:cNvSpPr>
            <a:spLocks noChangeShapeType="1"/>
          </p:cNvSpPr>
          <p:nvPr/>
        </p:nvSpPr>
        <p:spPr bwMode="auto">
          <a:xfrm>
            <a:off x="5792258" y="3108519"/>
            <a:ext cx="1960457" cy="420070"/>
          </a:xfrm>
          <a:prstGeom prst="line">
            <a:avLst/>
          </a:prstGeom>
          <a:noFill/>
          <a:ln w="38100">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p>
            <a:endParaRPr lang="sv-SE"/>
          </a:p>
        </p:txBody>
      </p:sp>
      <p:sp>
        <p:nvSpPr>
          <p:cNvPr id="27655" name="Rectangle 7"/>
          <p:cNvSpPr>
            <a:spLocks noChangeArrowheads="1"/>
          </p:cNvSpPr>
          <p:nvPr/>
        </p:nvSpPr>
        <p:spPr bwMode="auto">
          <a:xfrm>
            <a:off x="213602" y="5652839"/>
            <a:ext cx="10369152" cy="102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16000"/>
              </a:lnSpc>
              <a:spcBef>
                <a:spcPct val="0"/>
              </a:spcBef>
              <a:buFontTx/>
              <a:buNone/>
            </a:pPr>
            <a:r>
              <a:rPr lang="sv-SE" altLang="sv-SE" sz="2700" dirty="0">
                <a:solidFill>
                  <a:srgbClr val="000000"/>
                </a:solidFill>
                <a:cs typeface="Arial" panose="020B0604020202020204" pitchFamily="34" charset="0"/>
              </a:rPr>
              <a:t>Ringar, armband eller armbandsur </a:t>
            </a:r>
            <a:r>
              <a:rPr lang="sv-SE" altLang="sv-SE" sz="2700" b="1" u="sng" dirty="0">
                <a:cs typeface="Arial" panose="020B0604020202020204" pitchFamily="34" charset="0"/>
              </a:rPr>
              <a:t>får inte</a:t>
            </a:r>
            <a:r>
              <a:rPr lang="sv-SE" altLang="sv-SE" sz="2700" b="1" dirty="0">
                <a:cs typeface="Arial" panose="020B0604020202020204" pitchFamily="34" charset="0"/>
              </a:rPr>
              <a:t> </a:t>
            </a:r>
            <a:r>
              <a:rPr lang="sv-SE" altLang="sv-SE" sz="2700" dirty="0" smtClean="0">
                <a:solidFill>
                  <a:srgbClr val="000000"/>
                </a:solidFill>
                <a:cs typeface="Arial" panose="020B0604020202020204" pitchFamily="34" charset="0"/>
              </a:rPr>
              <a:t>användas i </a:t>
            </a:r>
            <a:r>
              <a:rPr lang="sv-SE" altLang="sv-SE" sz="2700" dirty="0">
                <a:solidFill>
                  <a:srgbClr val="000000"/>
                </a:solidFill>
                <a:cs typeface="Arial" panose="020B0604020202020204" pitchFamily="34" charset="0"/>
              </a:rPr>
              <a:t>vård och omsorg!</a:t>
            </a:r>
          </a:p>
        </p:txBody>
      </p:sp>
      <p:sp>
        <p:nvSpPr>
          <p:cNvPr id="27656" name="Line 8"/>
          <p:cNvSpPr>
            <a:spLocks noChangeShapeType="1"/>
          </p:cNvSpPr>
          <p:nvPr/>
        </p:nvSpPr>
        <p:spPr bwMode="auto">
          <a:xfrm flipH="1" flipV="1">
            <a:off x="2940685" y="3780632"/>
            <a:ext cx="2762462" cy="840140"/>
          </a:xfrm>
          <a:prstGeom prst="line">
            <a:avLst/>
          </a:prstGeom>
          <a:noFill/>
          <a:ln w="38100">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spAutoFit/>
          </a:bodyPr>
          <a:lstStyle/>
          <a:p>
            <a:endParaRPr lang="sv-SE"/>
          </a:p>
        </p:txBody>
      </p:sp>
      <p:pic>
        <p:nvPicPr>
          <p:cNvPr id="2" name="Inspelat lju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4844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3"/>
          <p:cNvSpPr>
            <a:spLocks noChangeArrowheads="1"/>
          </p:cNvSpPr>
          <p:nvPr/>
        </p:nvSpPr>
        <p:spPr bwMode="auto">
          <a:xfrm>
            <a:off x="99546" y="1282123"/>
            <a:ext cx="7258888" cy="51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7" tIns="47454" rIns="94907" bIns="4745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4100" b="1" dirty="0"/>
              <a:t>Eksem och/eller sår</a:t>
            </a:r>
            <a:r>
              <a:rPr lang="sv-SE" altLang="sv-SE" i="0" dirty="0">
                <a:solidFill>
                  <a:schemeClr val="tx2"/>
                </a:solidFill>
              </a:rPr>
              <a:t> </a:t>
            </a:r>
          </a:p>
          <a:p>
            <a:pPr eaLnBrk="1" hangingPunct="1">
              <a:spcBef>
                <a:spcPct val="0"/>
              </a:spcBef>
              <a:buFontTx/>
              <a:buNone/>
            </a:pPr>
            <a:endParaRPr lang="sv-SE" altLang="sv-SE" sz="2100" dirty="0">
              <a:solidFill>
                <a:schemeClr val="tx2"/>
              </a:solidFill>
            </a:endParaRPr>
          </a:p>
          <a:p>
            <a:pPr eaLnBrk="1" hangingPunct="1">
              <a:spcBef>
                <a:spcPct val="0"/>
              </a:spcBef>
              <a:buFontTx/>
              <a:buNone/>
            </a:pPr>
            <a:r>
              <a:rPr lang="sv-SE" altLang="sv-SE" sz="2700" dirty="0"/>
              <a:t>Personer med eksem eller sår på händer </a:t>
            </a:r>
            <a:r>
              <a:rPr lang="sv-SE" altLang="sv-SE" sz="2700" dirty="0" smtClean="0"/>
              <a:t>ska </a:t>
            </a:r>
            <a:r>
              <a:rPr lang="sv-SE" altLang="sv-SE" sz="2700" dirty="0"/>
              <a:t>inte delta </a:t>
            </a:r>
            <a:r>
              <a:rPr lang="sv-SE" altLang="sv-SE" sz="2700" dirty="0" smtClean="0"/>
              <a:t>i det </a:t>
            </a:r>
            <a:r>
              <a:rPr lang="sv-SE" altLang="sv-SE" sz="2700" dirty="0"/>
              <a:t>direkta </a:t>
            </a:r>
            <a:r>
              <a:rPr lang="sv-SE" altLang="sv-SE" sz="2700" dirty="0" smtClean="0"/>
              <a:t>vård- och omsorgsarbetet </a:t>
            </a:r>
            <a:r>
              <a:rPr lang="sv-SE" altLang="sv-SE" sz="2700" dirty="0"/>
              <a:t>då detta förhindrar korrekt handdesinfektion</a:t>
            </a:r>
            <a:r>
              <a:rPr lang="sv-SE" altLang="sv-SE" i="0" dirty="0">
                <a:solidFill>
                  <a:schemeClr val="tx2"/>
                </a:solidFill>
              </a:rPr>
              <a:t>	</a:t>
            </a:r>
          </a:p>
          <a:p>
            <a:pPr eaLnBrk="1" hangingPunct="1">
              <a:spcBef>
                <a:spcPct val="0"/>
              </a:spcBef>
              <a:buFontTx/>
              <a:buNone/>
            </a:pPr>
            <a:endParaRPr lang="sv-SE" altLang="sv-SE" i="0" dirty="0">
              <a:solidFill>
                <a:schemeClr val="tx2"/>
              </a:solidFill>
            </a:endParaRPr>
          </a:p>
          <a:p>
            <a:pPr eaLnBrk="1" hangingPunct="1">
              <a:spcBef>
                <a:spcPct val="0"/>
              </a:spcBef>
              <a:buFontTx/>
              <a:buNone/>
            </a:pPr>
            <a:r>
              <a:rPr lang="sv-SE" altLang="sv-SE" sz="4100" b="1" dirty="0" err="1" smtClean="0"/>
              <a:t>Ortos</a:t>
            </a:r>
            <a:r>
              <a:rPr lang="sv-SE" altLang="sv-SE" sz="4100" b="1" dirty="0" smtClean="0"/>
              <a:t> </a:t>
            </a:r>
            <a:r>
              <a:rPr lang="sv-SE" altLang="sv-SE" sz="4100" b="1" dirty="0"/>
              <a:t>eller liknande förband</a:t>
            </a:r>
          </a:p>
          <a:p>
            <a:pPr eaLnBrk="1" hangingPunct="1">
              <a:spcBef>
                <a:spcPct val="0"/>
              </a:spcBef>
              <a:buFontTx/>
              <a:buNone/>
            </a:pPr>
            <a:r>
              <a:rPr lang="sv-SE" altLang="sv-SE" sz="2700" dirty="0"/>
              <a:t>Får inte bäras i vårdnära arbete då de</a:t>
            </a:r>
          </a:p>
          <a:p>
            <a:pPr eaLnBrk="1" hangingPunct="1">
              <a:spcBef>
                <a:spcPct val="0"/>
              </a:spcBef>
              <a:buFontTx/>
              <a:buNone/>
            </a:pPr>
            <a:r>
              <a:rPr lang="sv-SE" altLang="sv-SE" sz="2700" dirty="0"/>
              <a:t>inte tillåter korrekt handdesinfektion</a:t>
            </a:r>
          </a:p>
          <a:p>
            <a:pPr eaLnBrk="1" hangingPunct="1">
              <a:spcBef>
                <a:spcPct val="0"/>
              </a:spcBef>
              <a:buFontTx/>
              <a:buNone/>
            </a:pPr>
            <a:endParaRPr lang="sv-SE" altLang="sv-SE" sz="2700" dirty="0"/>
          </a:p>
        </p:txBody>
      </p:sp>
      <p:pic>
        <p:nvPicPr>
          <p:cNvPr id="2867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989" y="1260351"/>
            <a:ext cx="3070640" cy="230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434" y="4140671"/>
            <a:ext cx="3115195" cy="267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482145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all_Region_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llregion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Mall_Region_Halland</Template>
  <TotalTime>614</TotalTime>
  <Words>1332</Words>
  <Application>Microsoft Office PowerPoint</Application>
  <PresentationFormat>Anpassad</PresentationFormat>
  <Paragraphs>180</Paragraphs>
  <Slides>18</Slides>
  <Notes>17</Notes>
  <HiddenSlides>0</HiddenSlides>
  <MMClips>17</MMClips>
  <ScaleCrop>false</ScaleCrop>
  <HeadingPairs>
    <vt:vector size="6" baseType="variant">
      <vt:variant>
        <vt:lpstr>Tema</vt:lpstr>
      </vt:variant>
      <vt:variant>
        <vt:i4>2</vt:i4>
      </vt:variant>
      <vt:variant>
        <vt:lpstr>Serverprogram för OLE-inbäddning</vt:lpstr>
      </vt:variant>
      <vt:variant>
        <vt:i4>1</vt:i4>
      </vt:variant>
      <vt:variant>
        <vt:lpstr>Bildrubriker</vt:lpstr>
      </vt:variant>
      <vt:variant>
        <vt:i4>18</vt:i4>
      </vt:variant>
    </vt:vector>
  </HeadingPairs>
  <TitlesOfParts>
    <vt:vector size="21" baseType="lpstr">
      <vt:lpstr>Mall_Region_Halland</vt:lpstr>
      <vt:lpstr>mallregionhalland</vt:lpstr>
      <vt:lpstr>Bitmappsbild</vt:lpstr>
      <vt:lpstr>Juni</vt:lpstr>
      <vt:lpstr>Basala hygienrutiner bryter smittvägar </vt:lpstr>
      <vt:lpstr>Såhär når du riktlinjerna på vår hemsida:</vt:lpstr>
      <vt:lpstr>PowerPoint-presentation</vt:lpstr>
      <vt:lpstr>Vad ingår i basala hygienrutiner?</vt:lpstr>
      <vt:lpstr>PowerPoint-presentation</vt:lpstr>
      <vt:lpstr>PowerPoint-presentation</vt:lpstr>
      <vt:lpstr> Smycken i patientnära arbete</vt:lpstr>
      <vt:lpstr>PowerPoint-presentation</vt:lpstr>
      <vt:lpstr>PowerPoint-presentation</vt:lpstr>
      <vt:lpstr>Handdesinfektion bryter smittvägar!</vt:lpstr>
      <vt:lpstr>Rätt handdesinfektion</vt:lpstr>
      <vt:lpstr>Handdesinfektion</vt:lpstr>
      <vt:lpstr>Skyddskläder – i vilka situationer?</vt:lpstr>
      <vt:lpstr>Skyddsförkläde</vt:lpstr>
      <vt:lpstr>Handskar? I vilka situationer?</vt:lpstr>
      <vt:lpstr>Munskydd och visir</vt:lpstr>
      <vt:lpstr>PowerPoint-presentation</vt:lpstr>
    </vt:vector>
  </TitlesOfParts>
  <Company>Landstinget Halland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dc:title>
  <dc:creator>Nilsfelt Evelina AMD MIB</dc:creator>
  <cp:lastModifiedBy>Johansson Peter X ADH MIB</cp:lastModifiedBy>
  <cp:revision>62</cp:revision>
  <cp:lastPrinted>2011-03-31T13:51:30Z</cp:lastPrinted>
  <dcterms:created xsi:type="dcterms:W3CDTF">2016-03-08T10:18:26Z</dcterms:created>
  <dcterms:modified xsi:type="dcterms:W3CDTF">2019-01-18T08:05:53Z</dcterms:modified>
</cp:coreProperties>
</file>