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1"/>
  </p:notesMasterIdLst>
  <p:sldIdLst>
    <p:sldId id="261" r:id="rId3"/>
    <p:sldId id="281" r:id="rId4"/>
    <p:sldId id="263" r:id="rId5"/>
    <p:sldId id="264" r:id="rId6"/>
    <p:sldId id="265" r:id="rId7"/>
    <p:sldId id="274" r:id="rId8"/>
    <p:sldId id="275" r:id="rId9"/>
    <p:sldId id="279" r:id="rId10"/>
  </p:sldIdLst>
  <p:sldSz cx="10693400" cy="756126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000"/>
    <a:srgbClr val="FDB813"/>
    <a:srgbClr val="C9D556"/>
    <a:srgbClr val="438011"/>
    <a:srgbClr val="004B93"/>
    <a:srgbClr val="6CA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67574" autoAdjust="0"/>
  </p:normalViewPr>
  <p:slideViewPr>
    <p:cSldViewPr>
      <p:cViewPr varScale="1">
        <p:scale>
          <a:sx n="68" d="100"/>
          <a:sy n="68" d="100"/>
        </p:scale>
        <p:origin x="-1908" y="-102"/>
      </p:cViewPr>
      <p:guideLst>
        <p:guide orient="horz" pos="881"/>
        <p:guide orient="horz" pos="1565"/>
        <p:guide pos="828"/>
        <p:guide pos="6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1D720-AB6E-4B5E-B7BB-4883B775867E}" type="datetimeFigureOut">
              <a:rPr lang="sv-SE" smtClean="0"/>
              <a:t>2019-01-18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B65CF-C4D9-40D7-B7D2-9C71A82FD3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463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dirty="0" smtClean="0">
              <a:latin typeface="Arial" pitchFamily="34" charset="0"/>
            </a:endParaRPr>
          </a:p>
        </p:txBody>
      </p:sp>
      <p:sp>
        <p:nvSpPr>
          <p:cNvPr id="17510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F46CA5-CC60-482D-9BF1-FCA07BF153CB}" type="slidenum">
              <a:rPr lang="sv-SE" altLang="sv-SE" smtClean="0"/>
              <a:pPr eaLnBrk="1" hangingPunct="1">
                <a:spcBef>
                  <a:spcPct val="0"/>
                </a:spcBef>
              </a:pPr>
              <a:t>3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Värmedesinfektion</a:t>
            </a:r>
            <a:r>
              <a:rPr lang="sv-SE" baseline="0" dirty="0" smtClean="0"/>
              <a:t> = Spol- eller diskdesinfektion</a:t>
            </a:r>
          </a:p>
          <a:p>
            <a:r>
              <a:rPr lang="sv-SE" baseline="0" dirty="0" smtClean="0"/>
              <a:t>Kemisk desinfektion = Av verksamheten upphandlade desinfektionsmedel, t ex alkoholbaserad ytdesinfektion eller </a:t>
            </a:r>
            <a:r>
              <a:rPr lang="sv-SE" baseline="0" dirty="0" err="1" smtClean="0"/>
              <a:t>Virkon</a:t>
            </a:r>
            <a:r>
              <a:rPr lang="sv-SE" baseline="0" dirty="0" smtClean="0"/>
              <a:t> 1 %.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65CF-C4D9-40D7-B7D2-9C71A82FD32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74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3888" y="5208588"/>
            <a:ext cx="7747000" cy="1033462"/>
          </a:xfrm>
        </p:spPr>
        <p:txBody>
          <a:bodyPr/>
          <a:lstStyle>
            <a:lvl1pPr algn="r">
              <a:defRPr sz="240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3888" y="6321425"/>
            <a:ext cx="7747000" cy="611188"/>
          </a:xfrm>
        </p:spPr>
        <p:txBody>
          <a:bodyPr/>
          <a:lstStyle>
            <a:lvl1pPr marL="0" indent="0" algn="r">
              <a:defRPr sz="24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31750" name="Bildobjekt 3" descr="RegionHalland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858963"/>
            <a:ext cx="8388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Rubrik, medieklipp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2005" y="672112"/>
            <a:ext cx="9089390" cy="126021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half" idx="1"/>
          </p:nvPr>
        </p:nvSpPr>
        <p:spPr>
          <a:xfrm>
            <a:off x="802005" y="2184365"/>
            <a:ext cx="4455583" cy="4536758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ett medieklipp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435813" y="2184365"/>
            <a:ext cx="4455583" cy="453675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81C449-91C0-4EBA-9063-9E8FF12AD35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7596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941883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14450" y="2509838"/>
            <a:ext cx="8569325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44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101389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14450" y="2484487"/>
            <a:ext cx="4140000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58108" y="2484438"/>
            <a:ext cx="4140000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096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4F16C1F9-7C4D-415F-8A25-A71649FC5190}" type="datetimeFigureOut">
              <a:rPr lang="sv-SE" smtClean="0"/>
              <a:t>2019-01-18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81C932B6-96E8-423F-B57C-6A7EC3568F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70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5" descr="RegionHalland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93" y="1858813"/>
            <a:ext cx="8389493" cy="186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3890" y="5208588"/>
            <a:ext cx="7747000" cy="1033462"/>
          </a:xfrm>
        </p:spPr>
        <p:txBody>
          <a:bodyPr/>
          <a:lstStyle>
            <a:lvl1pPr algn="r">
              <a:defRPr sz="240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3890" y="6321425"/>
            <a:ext cx="7747000" cy="611188"/>
          </a:xfrm>
        </p:spPr>
        <p:txBody>
          <a:bodyPr/>
          <a:lstStyle>
            <a:lvl1pPr marL="0" indent="0" algn="r">
              <a:defRPr sz="24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9560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4" y="1398589"/>
            <a:ext cx="8569325" cy="941883"/>
          </a:xfrm>
        </p:spPr>
        <p:txBody>
          <a:bodyPr/>
          <a:lstStyle>
            <a:lvl1pPr>
              <a:defRPr sz="37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14454" y="2509839"/>
            <a:ext cx="8569325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4728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155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7165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7590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72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4" y="1398591"/>
            <a:ext cx="8569325" cy="101389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14452" y="2484487"/>
            <a:ext cx="4140001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4728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155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7165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7590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58111" y="2484441"/>
            <a:ext cx="4140001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4728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155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7165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7590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16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4DA56D-AE99-46F6-B68B-7CEA5C1C98DA}" type="datetime1">
              <a:rPr lang="sv-SE"/>
              <a:pPr>
                <a:defRPr/>
              </a:pPr>
              <a:t>2019-01-18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27F11D-DA40-4131-B068-553106ADC2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92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52929" y="1102687"/>
            <a:ext cx="7505801" cy="110268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E7D739-90B7-44E5-81EA-A9ADB5755762}" type="datetime1">
              <a:rPr lang="sv-SE"/>
              <a:pPr>
                <a:defRPr/>
              </a:pPr>
              <a:t>2019-01-18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6315C5-C6CB-426C-B7F8-A7D6F809599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643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6850" y="1398588"/>
            <a:ext cx="7434263" cy="10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6850" y="2509838"/>
            <a:ext cx="7421563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pic>
        <p:nvPicPr>
          <p:cNvPr id="1031" name="Bildobjekt 8" descr="RegionHalland_rg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27025"/>
            <a:ext cx="2193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>
            <a:fillRect/>
          </a:stretch>
        </p:blipFill>
        <p:spPr>
          <a:xfrm>
            <a:off x="-3395" y="7092999"/>
            <a:ext cx="10699200" cy="4993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  <p:sldLayoutId id="2147483675" r:id="rId4"/>
  </p:sldLayoutIdLst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825625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6472" y="1398484"/>
            <a:ext cx="7435255" cy="101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6473" y="2509921"/>
            <a:ext cx="7422259" cy="352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pic>
        <p:nvPicPr>
          <p:cNvPr id="2052" name="Bildobjekt 8" descr="RegionHalland_rg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3" y="327305"/>
            <a:ext cx="2194375" cy="48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>
            <a:fillRect/>
          </a:stretch>
        </p:blipFill>
        <p:spPr bwMode="auto">
          <a:xfrm>
            <a:off x="-3711" y="7092185"/>
            <a:ext cx="10698970" cy="50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8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sldNum="0" hdr="0" ftr="0"/>
  <p:txStyles>
    <p:titleStyle>
      <a:lvl1pPr algn="l" defTabSz="1041062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1062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defTabSz="1041062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defTabSz="1041062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defTabSz="1041062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040" algn="l" defTabSz="1042620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077" algn="l" defTabSz="1042620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116" algn="l" defTabSz="1042620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154" algn="l" defTabSz="1042620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89267" indent="-389267" algn="l" defTabSz="1041062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4088" algn="l" defTabSz="1041062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301781" indent="-258908" algn="l" defTabSz="1041062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823216" indent="-258908" algn="l" defTabSz="1041062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4pPr>
      <a:lvl5pPr marL="2344652" indent="-258908" algn="l" defTabSz="1041062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5pPr>
      <a:lvl6pPr marL="2802537" indent="-260258" algn="l" defTabSz="1042620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6pPr>
      <a:lvl7pPr marL="3259574" indent="-260258" algn="l" defTabSz="1042620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7pPr>
      <a:lvl8pPr marL="3716613" indent="-260258" algn="l" defTabSz="1042620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8pPr>
      <a:lvl9pPr marL="4173651" indent="-260258" algn="l" defTabSz="1042620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4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4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3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ardgivare.regionhalland.se/behandlingsstod/vardhygi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hyperlink" Target="https://extra.regionhalland.se/styrda-dokument/_layouts/RHWordViewer.aspx?id=/styrda-dokument/PublishingRepository/43980908-b31d-482c-bc30-46080554f5e9/Overgripande%20riktlinjer%20for%20hjalpmedel%202015.docx&amp;Source=https://extra.regionhalland.se/styrda-dokument/_layouts/RHI_CDViewer.aspx?OWAStatus=0&amp;DefaultItemOpen=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e/url?sa=i&amp;rct=j&amp;q=&amp;esrc=s&amp;source=images&amp;cd=&amp;cad=rja&amp;uact=8&amp;ved=0ahUKEwj9i8K65P3RAhUjIJoKHa3zBCoQjRwIBw&amp;url=http://www.getinge.com/sv/sjukvard/produkter/rengoring-desinficering/diskdesinfektorer/getinge-wd14-tablo/&amp;bvm=bv.146094739,d.bGs&amp;psig=AFQjCNHyxzzDS2v58Wd33rBky3wWVgloQA&amp;ust=1486549908466487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jpeg"/><Relationship Id="rId5" Type="http://schemas.openxmlformats.org/officeDocument/2006/relationships/hyperlink" Target="http://www.google.se/url?sa=i&amp;rct=j&amp;q=&amp;esrc=s&amp;source=images&amp;cd=&amp;cad=rja&amp;uact=8&amp;ved=0ahUKEwj869jd4v3RAhUFApoKHWoQDAsQjRwIBw&amp;url=http://www.pgross.se/stad-rengoring/hygien/desinfektion&amp;bvm=bv.146094739,d.bGs&amp;psig=AFQjCNG_efQjrR6O1iG4uVHBwREPDfh-Fg&amp;ust=1486549535828267" TargetMode="Externa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e/url?sa=i&amp;rct=j&amp;q=&amp;esrc=s&amp;source=images&amp;cd=&amp;cad=rja&amp;uact=8&amp;ved=0ahUKEwibrMzE4P3RAhUsS5oKHbQKDvwQjRwIBw&amp;url=http://shop.skonanatter.se/product/rullstolsdyna-5-cm-pu-tyg&amp;bvm=bv.146094739,d.bGs&amp;psig=AFQjCNEgw98eSOssMslx64SguNQDJTpeww&amp;ust=1486548944691517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hyperlink" Target="https://www.google.se/url?sa=i&amp;rct=j&amp;q=&amp;esrc=s&amp;source=images&amp;cd=&amp;ved=0ahUKEwiUy9b43_3RAhXqJ5oKHeqQDDoQjRwIBw&amp;url=https://www.nllplus.se/For-vardgivare-inom-halso--och-sjukvard/Hjalpmedelsportal/Sortimentsoversikt/09-Hjalpmedel-for-personlig-vard/09-12-Hjalpmedel-vid-toalettbesok/&amp;bvm=bv.146094739,d.bGs&amp;psig=AFQjCNHXY0ktoD2IoEisXo6fVkacD_qz7w&amp;ust=1486548789714356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google.se/url?sa=i&amp;rct=j&amp;q=&amp;esrc=s&amp;source=images&amp;cd=&amp;cad=rja&amp;uact=8&amp;ved=0ahUKEwjQt-Pc3f3RAhXlPZoKHR4_BsgQjRwIBw&amp;url=https://byggkatalogen.byggtjanst.se/utrustning-och-hjalpmedel-for-funktionsnedsatta/170/sok&amp;psig=AFQjCNHK5fI-wGSCw34v7cz_xOLjIujAYg&amp;ust=1486547800590821" TargetMode="Externa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hyperlink" Target="https://www.google.se/url?sa=i&amp;rct=j&amp;q=&amp;esrc=s&amp;frm=1&amp;source=images&amp;cd=&amp;cad=rja&amp;uact=8&amp;ved=0ahUKEwjz9qfN8eDMAhWsIJoKHWgPDTEQjRwIBw&amp;url=https://www.spreadshirt.se/blod%2Bdroppar%2Bt-shirts&amp;psig=AFQjCNH-8afRfCe8Y0wFOiAQ5FUgOJL2YQ&amp;ust=1463566826346611" TargetMode="Externa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0.jpeg"/><Relationship Id="rId5" Type="http://schemas.openxmlformats.org/officeDocument/2006/relationships/hyperlink" Target="http://www.google.se/url?sa=i&amp;rct=j&amp;q=&amp;esrc=s&amp;source=images&amp;cd=&amp;cad=rja&amp;uact=8&amp;ved=0ahUKEwj1ldqv4v3RAhUjDZoKHbM3AewQjRwIBw&amp;url=http://www.vardgivarguiden.se/Behandlingsstod/hjalpmedelsguiden/behovstrappor/forflytta-sig/andra-och-bibehalla-kroppsstallning/rorelsenedsattning/overflyttning-vandning/glidmattor-draglakan-vandningsmattor/&amp;bvm=bv.146094739,d.bGs&amp;psig=AFQjCNHxT8mDNS3zktK-hu94RsdDH5b0pg&amp;ust=1486549443511240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410596" y="3924647"/>
            <a:ext cx="2157172" cy="1620771"/>
          </a:xfrm>
        </p:spPr>
        <p:txBody>
          <a:bodyPr/>
          <a:lstStyle/>
          <a:p>
            <a:r>
              <a:rPr lang="sv-SE" sz="3600" dirty="0" smtClean="0"/>
              <a:t>Augusti</a:t>
            </a: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74292" y="5220791"/>
            <a:ext cx="7485380" cy="1932323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bg2">
                    <a:lumMod val="75000"/>
                  </a:schemeClr>
                </a:solidFill>
              </a:rPr>
              <a:t>Omhändertagande av hjälpmedel</a:t>
            </a:r>
            <a:endParaRPr lang="sv-S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AutoShape 2" descr="Bildresultat för influensa virus"/>
          <p:cNvSpPr>
            <a:spLocks noChangeAspect="1" noChangeArrowheads="1"/>
          </p:cNvSpPr>
          <p:nvPr/>
        </p:nvSpPr>
        <p:spPr bwMode="auto">
          <a:xfrm>
            <a:off x="74260" y="-159276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2" descr="Bildresultat för sol"/>
          <p:cNvSpPr>
            <a:spLocks noChangeAspect="1" noChangeArrowheads="1"/>
          </p:cNvSpPr>
          <p:nvPr/>
        </p:nvSpPr>
        <p:spPr bwMode="auto">
          <a:xfrm>
            <a:off x="252483" y="8752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156" y="1836415"/>
            <a:ext cx="9883204" cy="941883"/>
          </a:xfrm>
        </p:spPr>
        <p:txBody>
          <a:bodyPr/>
          <a:lstStyle/>
          <a:p>
            <a:r>
              <a:rPr lang="sv-SE" dirty="0" smtClean="0"/>
              <a:t>Såhär når du riktlinjerna på vår hemsida: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6180" y="3204567"/>
            <a:ext cx="9289607" cy="1054768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>
                <a:hlinkClick r:id="rId2"/>
              </a:rPr>
              <a:t>https://vardgivare.regionhalland.se/behandlingsstod/vardhygien</a:t>
            </a:r>
            <a:r>
              <a:rPr lang="sv-SE" dirty="0" smtClean="0">
                <a:hlinkClick r:id="rId2"/>
              </a:rPr>
              <a:t>/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69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4" t="14984" r="33003" b="2049"/>
          <a:stretch/>
        </p:blipFill>
        <p:spPr bwMode="auto">
          <a:xfrm>
            <a:off x="4554612" y="252238"/>
            <a:ext cx="4824536" cy="673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2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646520" y="1117424"/>
            <a:ext cx="743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Omhändertagande av hjälpmedel – Vems ansvar?</a:t>
            </a:r>
          </a:p>
        </p:txBody>
      </p:sp>
      <p:sp>
        <p:nvSpPr>
          <p:cNvPr id="5" name="Rektangel 4"/>
          <p:cNvSpPr/>
          <p:nvPr/>
        </p:nvSpPr>
        <p:spPr>
          <a:xfrm>
            <a:off x="215794" y="1836415"/>
            <a:ext cx="1029714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Vanligtvis ansvarar användaren av det individuellt utskrivna hjälpmedlet för det regelbundna underhållet och rengöringen av hjälpmedlet. I de fall användaren inte har förmåga att sköta detta får personal eller anhörig detta ansvar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</a:t>
            </a:r>
            <a:r>
              <a:rPr lang="sv-SE" dirty="0" smtClean="0"/>
              <a:t>tt hjälpmedel som </a:t>
            </a:r>
            <a:r>
              <a:rPr lang="sv-SE" dirty="0"/>
              <a:t>används av flera vårdtagare på t ex ett särskilt boende ansvarar personalen för att hjälpmedlet blir smittrenat mellan patienterna enligt rutin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Användaren eller annan utsedd personal/anhörig ansvarar för att hjälpmedlet blir rengjort inför återlämnande till </a:t>
            </a:r>
            <a:r>
              <a:rPr lang="sv-SE" dirty="0" smtClean="0"/>
              <a:t>Hjälpmedelscentrum.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För </a:t>
            </a:r>
            <a:r>
              <a:rPr lang="sv-SE" dirty="0"/>
              <a:t>mer detaljerad information om kunds och brukares ansvar för hjälpmedel, var god se dokumentet ”</a:t>
            </a:r>
            <a:r>
              <a:rPr lang="sv-SE" u="sng" dirty="0">
                <a:hlinkClick r:id="rId4"/>
              </a:rPr>
              <a:t>Övergripande riktlinjer för hjälpmedel</a:t>
            </a:r>
            <a:r>
              <a:rPr lang="sv-SE" dirty="0"/>
              <a:t>”. </a:t>
            </a:r>
          </a:p>
        </p:txBody>
      </p:sp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1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" y="1723053"/>
            <a:ext cx="1069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Vilka vårdhygieniska </a:t>
            </a:r>
            <a:r>
              <a:rPr lang="sv-SE" sz="2400" b="1" dirty="0"/>
              <a:t>krav </a:t>
            </a:r>
            <a:r>
              <a:rPr lang="sv-SE" sz="2400" b="1" dirty="0" smtClean="0"/>
              <a:t>ska ställas vid </a:t>
            </a:r>
            <a:r>
              <a:rPr lang="sv-SE" sz="2400" b="1" dirty="0"/>
              <a:t>nyanskaffning av </a:t>
            </a:r>
            <a:r>
              <a:rPr lang="sv-SE" sz="2400" b="1" dirty="0" smtClean="0"/>
              <a:t>hjälpmedel?</a:t>
            </a:r>
            <a:endParaRPr lang="sv-SE" sz="2400" b="1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Nya </a:t>
            </a:r>
            <a:r>
              <a:rPr lang="sv-SE" dirty="0"/>
              <a:t>hjälpmedel som köps in </a:t>
            </a:r>
            <a:r>
              <a:rPr lang="sv-SE" dirty="0" smtClean="0"/>
              <a:t>eller </a:t>
            </a:r>
            <a:r>
              <a:rPr lang="sv-SE" dirty="0"/>
              <a:t>som förskrivs ska vara tillverkade </a:t>
            </a:r>
            <a:endParaRPr lang="sv-SE" dirty="0" smtClean="0"/>
          </a:p>
          <a:p>
            <a:r>
              <a:rPr lang="sv-SE" dirty="0" smtClean="0"/>
              <a:t>av </a:t>
            </a:r>
            <a:r>
              <a:rPr lang="sv-SE" dirty="0"/>
              <a:t>material som tål värmedesinfektion och/eller kemisk desinfektion. 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Om </a:t>
            </a:r>
            <a:r>
              <a:rPr lang="sv-SE" dirty="0"/>
              <a:t>hjälpmedlet består av textila material ska dessa gå att avlägsna och ska kunna maskintvättas i minst 60° C. </a:t>
            </a:r>
          </a:p>
        </p:txBody>
      </p:sp>
      <p:pic>
        <p:nvPicPr>
          <p:cNvPr id="5122" name="Picture 2" descr="Bildresultat för desinfektion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t="3557" r="12205" b="6011"/>
          <a:stretch/>
        </p:blipFill>
        <p:spPr bwMode="auto">
          <a:xfrm>
            <a:off x="9453861" y="2381348"/>
            <a:ext cx="826359" cy="24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an tvättas i vatten, maskin eller för hand i 60 gra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6" y="5652839"/>
            <a:ext cx="1316636" cy="131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ldresultat för diskdesinfektor getinge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8" r="29875"/>
          <a:stretch/>
        </p:blipFill>
        <p:spPr bwMode="auto">
          <a:xfrm>
            <a:off x="8845858" y="180231"/>
            <a:ext cx="163763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94171" y="1485667"/>
            <a:ext cx="9433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Hygienrutiner för </a:t>
            </a:r>
            <a:r>
              <a:rPr lang="sv-SE" sz="2400" u="sng" dirty="0"/>
              <a:t>vårdtagarbundet hjälpmedel</a:t>
            </a:r>
            <a:r>
              <a:rPr lang="sv-SE" sz="2400" u="sng" dirty="0" smtClean="0"/>
              <a:t> </a:t>
            </a:r>
            <a:r>
              <a:rPr lang="sv-SE" sz="2400" dirty="0" smtClean="0"/>
              <a:t>inom </a:t>
            </a:r>
            <a:r>
              <a:rPr lang="sv-SE" sz="2400" dirty="0"/>
              <a:t>boendeformer såsom t ex särskilt boende, korttidsboende och </a:t>
            </a:r>
            <a:r>
              <a:rPr lang="sv-SE" sz="2400" dirty="0" smtClean="0"/>
              <a:t>LSS-boende</a:t>
            </a:r>
            <a:endParaRPr lang="sv-S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9" t="50939" r="24096" b="26735"/>
          <a:stretch/>
        </p:blipFill>
        <p:spPr bwMode="auto">
          <a:xfrm>
            <a:off x="146178" y="2700511"/>
            <a:ext cx="10329035" cy="26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lektrisk Patientlyft - max 200 k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t="14785" r="9941" b="14088"/>
          <a:stretch/>
        </p:blipFill>
        <p:spPr bwMode="auto">
          <a:xfrm>
            <a:off x="4842644" y="5241666"/>
            <a:ext cx="2653990" cy="17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resultat för förhöjning toalettstol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t="4502" r="23929" b="2740"/>
          <a:stretch/>
        </p:blipFill>
        <p:spPr bwMode="auto">
          <a:xfrm>
            <a:off x="8993808" y="4857197"/>
            <a:ext cx="1694514" cy="23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resultat för rullstolsdyn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8" y="5486977"/>
            <a:ext cx="28575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IPEA8QEBIVFQ8PEBAPFRYVFRUPDw8QFRUWFhUVFRUYHSggGBolHRUVITEhJSkrLjAuFx8zODMsNygtLisBCgoKDg0OFxAQGi0fHyEtKy0tLS0tLS0tLSstLS0tLS0tLS0tLS0tLS0tLS0tLS0tLS0tLS0tLS0tLS0tLS0tLf/AABEIALwAvAMBEQACEQEDEQH/xAAcAAACAgMBAQAAAAAAAAAAAAAAAQIGAwUHBAj/xAA9EAACAQIEBAQDBQcBCQAAAAABAgADEQQFEiEGMUFRBxNhcSKBkSMyQlKhFFNicqKx0YIIFiREg5LC4fD/xAAbAQEAAgMBAQAAAAAAAAAAAAAAAQIDBAUGB//EADMRAAICAgAFAgUCBQQDAAAAAAABAgMEEQUSITFBBhMiMlFhcRTBIyRScqGBkbHRJjNi/9oADAMBAAIRAxEAPwCtWnSPHARIBG0EhAHaAEAYEEEpJUcAkDBDC8AV4A7wNDvBGiJgsKARMgkiYJCCRWgBAGBA2OCAtAHJIFIJCAFoAWgErSSBgQQO0EBaAEAcALQAMAIArQAtAERBIrQSIiAK0EhAHIIFBI4IC0kBaAO0AUAIA4A4IHBA4IHAImCRwAgAIAQQBgkUARgkjBIQAEAZgBAFaASJghEYJHaAFoAWgbAQBgQQSggIA4IAiBsUEhAGIIAwBQSIiARgkIAWgkLQAMAAYBKCAMAUAIAGAY6dVWLgc0bSfQ2Bt9CJGzJOtxSb8mQ7bnYDf5QY0m+iFSqB1DKbqwuD3EJ76omcXBuMu5kklB2gAYIEDBIzBAQSIGAOCBQSIwSK0AVoJC0gBJAQAgDvBAQBCCTBjsR5VNqlr6dz7X3lZvSbMtFfuTUPqZwZZNMxtaejTPjFwteoKh+zr2qDqVcAAggd9pr8/JJ78nT9h5FMXHvHoebMeI6L06lNQ51qVBAAG/uYnemtGXH4dZCcZtroZMDxPRCIrhlKqqna67C21ojckkil/DLJTcotGwqZ5S0aqZ1sSFVBs7MeQtLu2Ouhqw4fbzan0X1M2E/aLg1fLCnmq6tS/PkZMeZ9WY7vYS1Dez2kzIagrQAgBACCRwQBgHhTFFazUqlrMpqU25bDZlPqJj5tS0zddKnUpw7ro0TOY0b281L/AMwk+5EosS7vysw4LEtVeowsKKHQOpqN+I37CRGTlL7GS+qNUEn8z6/g9tpkNVdRCQQEkDEALwAvAEZAI1qQdSh3DAqR6GJLaMlcnCSkvBUMZndSkpw6MG0HSKg5leg9/Wajsa+E79eHXOStkur8GiZySSdyeZO5MwnQS10QrwAvAAGAb7KuJalKy1L1E9fvj59fnM0Lmu5zsnh1di3HoywJxFh2P3mt1OlrC/c9JnV0TlvhlyRtKVRXAZSCp3BBuDMqezQnBwfK+jJQVCAIiAOAap86VFqeaNNSkdJW/wB+/wB0r6GYvdS3s6KwJSlHke4vyU3NczfEsGe1lvpUclB5/wBhNSc3J7Z3sfHhTHlieKVM568vzGpQN6bWHUc1b3EtGbj2MN1ELVqSLNg8xONZU+4iDXUF96hvso/h7zPGfuM5VuOsWLn3b6L7G+Imx4OOEkDgCMAIAnW4Iva4IuOY9ZD7FoPTTZWM0zqolLyGBFfdXbkCv5h7/wCZrTseuU7ePhVufur5fCKwZrnWLTwn4fY/NBrw9G1H97UPl0j30k7t15DpAOg4X/Z+qEfa49FbslBqo+pdf7QDw5r4C4ymCcPiaNYjoytQY/qw/WAcyznJcRgqpo4qk1KqN7MLXHdTyYeogHggGTD12psHQkMOVpKfUrKKktM6Tl9RXpI6gAOoawFgCec34djyWTFxscZPejPLGABABluCDyIsfUQ1slPle0aeq5wbAli2Fc2N7saDdLHmVMwvdf4OlGMcuOtamv8AJVM8zH9pq6wtlA0juR3PrNayfM9naxMf2K+XZrpQ2RQBwDJQrNTYOpsym4PaNtFZwjOLiy3YTOHxISnSGmoReo3MUwOqjqTNpWOXRHEsw66G5z6rwjegWAHbr1MzraRynptsckqFoAEQSebH4oUabVG5KPqeglJS5Vsz0Uu2aijnmIrNUdnY3ZjczRb31PVQgoRUV2R1bwa8Nlx3/HY1b4RTalTP/MOObN/AOVup9BvBY+hqaBQFUAKoAAAsAByAHQQCUAIBp+J+G8NmdBqGKphlN9LbCpSY/iRuhgHynxrwtVynFvhax1WAdKgGlatI8mA6crEX2IgGhEAtnDIq1aR0Vyoptp06A4sdweY9fpNmrbWkzj57qrnuUN7LOgIAubm25ta5726TZX3OFJpvoDMBuSAB15AQ3oRi5PSJAx+CNeCj8T5t5z+Wh+ypm387d/aads+Z6PTcPxVTDmfdmiMwnQPfk2S4jG1BSwtF6tTnZBfSO7Hko9TAOjZd4FZhUW9WrQpHsS1Rv6RaAPMPAnMKa3pVqFU9rtTP9QtAOdZ3keJwNTysXRelUtcBhsw7qw2YexgGDL8a1CoKi8xzHRh1Bloy5XsxXVRtg4yLu2bUtKG9zUAKqo1OfkJt+5HR539FbzNfTye1DcA2tfe3Ue8yI1JLT0StJKmHFVmRSyqWtzANmI627n0lZNpbM1NcZy03oqvFGaLVFNEJsCWYEFSG5AEH5zWtnzaO3gYrqcpSNXk2Xti8RQwyffr1adIHmAWIFz6C9/lMB0z7Ny3AphqNKhSGmlRRaajsqiwgHpgCvAMOLdwjmmoaoFJVSdAZugJsbfSGWgk5afY55lXimHZRiMPoptb40cvpv3UqNvY/KYlYvJ3ruBNR3XLf2PN48ZKmMyxMbTsz4RhUVhvqoVLBxft91v8AT6zKcCUXF6Z84QQWjgY/FXHTSh+YLf5M2Mfuzj8Y+SJbZtHAEygggi4Ox7EQTGTi9ormY16mCp1KYBNJ7ik37onmh9O01pNwWjt0QrypRm+kl3X1+5TprHbLNwBwhVzjFigh0UkGutUtfy6d+g6seQH+IB9UcPZBh8uorQwtMJTHP87n8ztzY+sA2cAcA1nEGQ4fMKLYfFUw9Nu/3kP5kbmp9RAPlbj/AIRqZRi2w7nVTYeZRqWt5lO/Xsw5GALgyuNVRCBqIDA9SBsRftyP1melrZyuKQlyKS7FqvNs4IQAgFO4yP2y+lMf3M07/mPQ8MX8J/k2fg+oOd5eD+8c/MUnImE6R9YwAgCgHDeJvEDMKNDGUkZQ4eqmvTerTXWQQDy2HW0xKxt6Z6DK4dVGj3q970c24VxdV3ZWYsgW+++k9N5FqSXQng2RdOyUW9rR2inULcL47X91aOIVf5Qdv1l6/lNHi6isl6PnGXOYWbho1MPTat5eqjUIDEH41C3+IDqNz9Jnq3HrrocrOVd8lXzakuxbabhgGBuGAIPcTbT2jz84uMmn3JQQVzjZj5VIdPMv/SZr39kdfhCXuSf2KbNU759QeCuRJgsro1DYVscRXcnZmG/lpv2W+3qT1gnTZ4vFPiargcTh0pYs0/Npsxp/BsVYAHcdbn/tmOba7HX4asSUWr0t+Da+H/GT4xmw+It5wXWjDYVFHMEdCNvf5boT30ZPE+HRoSsr+Vl5mQ4w4Bzbx5yJcTlZrgfa4JxVU9fLay1BftbSfdRAPnLKMT5Vem5NgGAP8p2MvCWpJmHIr9yqUS+YbG06t/LdWI6A7zcU4vyeYsx7K/mjozyxiMGKxS0gCwax/Kpe3vYbSspqJmpodreml+SncTYkVaqsoYDRb4lK6t+Yv0mrbLbO/g1OutxbT/AuE83/AGHHYTFdKFZHa25NO9nA9dJaYjdPsqlUDqrKQVYBgRuCDuCDAJQBGAc9404BbEVWxGFKh33em3whm/MrdPUGY5177Hd4fxZVQ9u1bXgruV+GmKdgKgSjTvuQQzetlHX3mNVPybs+MY9UX7a2zYeNOPpZbk9PA0tmxJFFBffyks1Rj3/CPdxM6Wuh5m22Vs3OXdnCclyjzqiipdVZS696ig2IB6TJCPMzRzL5UV8yRfKVMKAqiyqLADkBN7Wlo8rKblJyfcFQKAAAAOQGwElEOTk9sx4mkziyOUPewb+8hp+DJVOEH8S2aDPspqGiztWeoafxAEBVA67Draa9lb1ts6uFl1+5yxio7KfNY7h9OcQYVquRYB6N/sKOFrfDsbCkASLdr3+Ux2LodThFkY36l5Wjh+fZNWxFc1Q+rXa5diWFtuZ5ysbEl1N7N4TZZdzV9n/g6X4T5cxxlMi5XDUvjb3GlR89/pIgtvZscUapxI1PqztUznlRwCqeKbhcmzG/XDsvzJAEA+SIB0WrgqdTS2kBhZgy/Cyn0Im9yJ9dHllkWVtre19D0mXNYIGyvcY4UslOqPwEqfZuv1H6zWyNdDucIUmp9OiKlNc6x3rwR8RUemmWYxwtSnZcPUY2FVf3RvyYbW7g26bgdogCgBANfnudUMBQfE4moEpUxuTzY9FUfiY9AIB8y8QZ7Uz7MWxFQFaFIaaac9FIHZSe5O5lJy0jocOxf1FvXsu5ufIU6CQLpuvptbab1EFyI8px2+X662KfTsZZnOIFoICCdit/93joSm09oofEeVjD1LoRoe5C9V/9TnTWpNHtKVzY8Ld733PoDwL4iXGZYuGYjzsCfJZe9Jrmm1u1rr7qZBO9FgxnAGBquX8src3IRmRfoDtKe3E6MOK5MI8vNs32V5ZSwtMU6CBEG9h1PcnqZZJLsad107Zc03tnrkmIcA49/tD8RinhqOXob1MSwrVP4KNM/CD6s1vkh7wD5+EA6JgMYtUEC4ZLBlYaXX3E34z2eWyKJVvb6p+T1S5rBI8gx1aYdSrC6sCCO4M0cxtNHuvSNddkLYy8lFznLf2d9N7qdx3A9RMUHsy52J+ns5U9o18saR0bhTxix+BVaVW2KorYAVSRVUdhVFyfmDAL5hPH3BlQa2ExCPbcIadVb/zMV/tANbm/j9sRhMHv0etU5f8ATQf+UA5VxFxJi81rK+JqGo+6og2p078wiDYXsLnnsO0a2RKSits3HDuFaga9JrXU02uOuoHb5aZivg0d705kwtjKK/JYF5D2nSo+RHgeNx1nWr7jmU5IQAgkDJCPJUwqambSNVQWY8yRy+k5eVtWdD6b6VhXZhvnXnRo8tzOvkeNTFYY3Q3BU/cqUzbVTb9LH0BlYS5kYOIYTxrP/l9j6Q4N41wmbUw+HcCqFBeixArUz1uOo9RtLnPLLACAU3j3xDwuU02DMKmLI+Cgp+K/Q1CPuL779oB8vZ7nNbHYipicQ+qtVNyeSqOiqOigbAQBZJhvMr016Bg59l3kx6tFbGlCTfZIvL4cGotQbOAVP8Snofab3J12eWV0uRwfYzky2jAYgYLknW4IuRccxsR7TXyo7hv6HoPTOS68v29/P0MGHwNOnqsty33ifiZvcmctybPpdeHVWn0792a/GcOUqm63Q+m6/SZW5x7nI/Q4eXzOiXVfQ0uY8PNRQvrDAEC1iGNzYbS0bEzQyuEzohzOSY/92K3dfrHuIsuC3v6DrcNVERnZ1+FS1hck2hWpizg1tdbm2uhYckyunRCuou5UHUdzuOnaZsZuVhocforxsCLj1cn3NnUQC5tuSL9zblMmYvhNH0dKTypr6R/clT5S+I91mj6pp9vPk/6upObJ5sRgkBAHHggx/imlLreke3xt18EnJfXZr87poaNXWLqFLeoPQiakouFmkempyYZnDFbPvr/JSa1CrhnRt0fZ1ZSVIPO6sOREyqSZ5+6idLSmtbLRl/inm1ABRi2dQLDzFWoR/qIufmZJhMeZ+Jma4gFWxjqp5inaj/Uo1frAKiSTcnmdz3JgAq3NhzP6wSk30RastyR6SBw+mvztzS35Wlqfie14I4pCOJVCFi6y7/g3tNyVUkaSQCR2Paby7dTyU4qMmk9jvJIIBpBOjIrTFkP+Gzq8ChvPq/JKcylbmkfTeL2e1h2SX0HadS2pWR0fLuE8Ung38/dPuYq1APp1b6WDDtccrzlyrnB60fUK8zFzIRmpLp1MwEvDGnPr2NPN9SYWM9b5n9EQq0gwKtuGFj6iUsqlW+ps4HE8fiVbUP8AVGSiLbDoJsYT+JnB9Zw1i167bHUmbN+VHK9FL+Zs/t/cdKRhP4WPWkUsit/YyTdPFCMEgIAQDH+Kc7m/mD6NKn/x9Nf0mHG0BUGluVwSO9je0ZnSWx6S5bsSdU/EiOJw61VKuoKnvNWMZackeoyLMac1j2Nba6Iqj8PF6tZKTC1MrYNzIYHr8pmjNvR5u/AUJ2akko/U81bIMQlyUuACdiDsJefwP4jn4tUsmDnV1SMmA4eqVlVtSqjC9+Zt7S0FzvSMWW/01UbJ9pdjc8OZeipr0/ahmQk76Sptt2mT204M1aM6dWbX9P8As3NQ8pTDeto6vrCrbrs8a0YWebh4lIjrk7J0TAgjZkUSJR5lovRkSosjZDujJMFWMoPmO7xP1Jbm0qrWl5JTaPMDAgczXZkgYKsi/KauWvgPU+krHHN0vKFT5zUxH/EPV+rYKWF18Mm4m/fX7kdHheA8Sjg5PPLs+jGi2iiv246MfG+J/r8j3EtJdESmY44QBQAMEmJvvTmTjy37PpmJfC7gUl/THTJVBNjLrco7RwvSnEK8e+Vc3pS/5BV2kUVbq1LyTxvivt8TjbV15DBh8KEeo97moV+QUWA/UzJVjxh1OdxHjtmXzJLlUu5meYs1bimdf0Za/fsr8aPBlVA0xUQ7KtRtH8hAP9yRK4r6k+pqJVVJPspdP9j0UaCoCF5MzOfdjczbcUk9Hl6r3K6EpeNDflNDF6T6H0H1XyvDhv6/sYGE6J86TIESC2zOBLGIyQVJCCpMSSBwQO8ECflNfKW62eg9Mz5M+CfkjT5zSxFuZ7X1ZYo4Wn5ejLOsfKQkAd4IEYJC8Ad4BHaVcIt78m5TnX01SphL4Zd0OWNMUDuK8aLEH5TTzfkR7H0av5qz+39xLMOF8zOt60/9Ff5Bp0T50mY3lI1xi9o3b86/IjGNkm0uxiYSxrojaCxlEkoycFSQEFRiSQSEEDgDtKzjzLTM2NkSx7Y2x7oEW0xU0Kt9DqcY43bxHlUlpIlM5whwAEAIAoJAwAgBAEYBGCROJrZNbnDoek9M8Qqw8lytek1rZECVxanBPZs+puLVZk4wpe4ryKbR5YxtBZEDILCgknJKExBBIQVHJAwYIGIIJiCo4AAwQOAKAFoJCCAMEiEADACARIklhGQBGGSRaQSjG0F0QgsFoBOCpIQVZMQQEkgYgEhBUcAkDBAQAgAYICCRwQKCQgCgkUARMEiIgCMEkTBKMbSC6IwSSggcEDAgglJICASBggmIKjggcALwAgBBAQSEALwAgCgAYJImCSLQShQSRMgkxvBZCgsSEFSUFRwAggckDEEE4IC0EEhAYQQOAEAUALwSF4AQAvA0ImARMEiMEkTBJFpBKImCyIwSSEEEhBUlaSQISCR2kkDEEMlBA4BJYIY7QQAgAYAoACAEEgIICARMFggEYJImCUQMgsK0EkYJAwD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4300" y="-1074738"/>
            <a:ext cx="22383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t="25965" r="23307" b="30509"/>
          <a:stretch/>
        </p:blipFill>
        <p:spPr bwMode="auto">
          <a:xfrm>
            <a:off x="103912" y="1788297"/>
            <a:ext cx="9279528" cy="437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72333" y="955265"/>
            <a:ext cx="932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Omhändertagande av hjälpmedel som används till </a:t>
            </a:r>
            <a:r>
              <a:rPr lang="sv-SE" sz="2400" u="sng" dirty="0"/>
              <a:t>flera </a:t>
            </a:r>
            <a:r>
              <a:rPr lang="sv-SE" sz="2400" u="sng" dirty="0" smtClean="0"/>
              <a:t>vårdtagare</a:t>
            </a:r>
            <a:r>
              <a:rPr lang="sv-SE" sz="2400" dirty="0" smtClean="0"/>
              <a:t>:</a:t>
            </a:r>
            <a:endParaRPr lang="sv-SE" sz="2400" dirty="0"/>
          </a:p>
        </p:txBody>
      </p:sp>
      <p:pic>
        <p:nvPicPr>
          <p:cNvPr id="2052" name="Picture 4" descr="http://www.hjalpmedel.se/image/cache/data/ReTurn7500-500x5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4" r="23050"/>
          <a:stretch/>
        </p:blipFill>
        <p:spPr bwMode="auto">
          <a:xfrm>
            <a:off x="9110545" y="1627567"/>
            <a:ext cx="1582855" cy="308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resultat för handikapphjälpmedel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r="7537" b="2864"/>
          <a:stretch/>
        </p:blipFill>
        <p:spPr bwMode="auto">
          <a:xfrm>
            <a:off x="8829629" y="5176784"/>
            <a:ext cx="1716667" cy="19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rc_mi" descr="Bildresultat för hjälpmedel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t="3310" r="8937" b="4982"/>
          <a:stretch/>
        </p:blipFill>
        <p:spPr bwMode="auto">
          <a:xfrm>
            <a:off x="9523164" y="123870"/>
            <a:ext cx="1024059" cy="143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78148" y="2268463"/>
            <a:ext cx="1009398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Inför återlämning av hjälpmedel till Hjälpmedelscentrum</a:t>
            </a:r>
          </a:p>
          <a:p>
            <a:r>
              <a:rPr lang="sv-SE" dirty="0"/>
              <a:t>Hjälpmedlet ska vara synligt rent och eventuella tejprester, etc. ska vara borttagna. </a:t>
            </a:r>
          </a:p>
          <a:p>
            <a:r>
              <a:rPr lang="sv-SE" dirty="0"/>
              <a:t>Vid frågor kontakta Rekonditioneringen per telefon (010-4761930)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78147" y="3708623"/>
            <a:ext cx="96026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Inför återlämning av hjälpmedel från MTA Hjälpmedel</a:t>
            </a:r>
          </a:p>
          <a:p>
            <a:r>
              <a:rPr lang="sv-SE" dirty="0"/>
              <a:t>Hjälpmedel utlämnade från MTA Hjälpmedel rengörs enligt bruksanvisning från </a:t>
            </a:r>
            <a:endParaRPr lang="sv-SE" dirty="0" smtClean="0"/>
          </a:p>
          <a:p>
            <a:r>
              <a:rPr lang="sv-SE" dirty="0" smtClean="0"/>
              <a:t>leverantören. </a:t>
            </a:r>
            <a:endParaRPr lang="sv-SE" dirty="0"/>
          </a:p>
          <a:p>
            <a:r>
              <a:rPr lang="sv-SE" dirty="0"/>
              <a:t>Vid frågor kontakta MTA Hjälpmedel 035-13 10 00.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78148" y="5508823"/>
            <a:ext cx="78437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Inför återlämning av syn- och hörselhjälpmedel</a:t>
            </a:r>
          </a:p>
          <a:p>
            <a:r>
              <a:rPr lang="sv-SE" dirty="0"/>
              <a:t>Vid frågor kontakta Syncentralen alt Hörselvården 035-13 10 00.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98336" y="1260351"/>
            <a:ext cx="9653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Riktlinjen gäller hjälpmedel från följande verksamheter:</a:t>
            </a:r>
            <a:endParaRPr lang="sv-SE" sz="2800" b="1" dirty="0"/>
          </a:p>
        </p:txBody>
      </p:sp>
      <p:pic>
        <p:nvPicPr>
          <p:cNvPr id="9" name="Picture 2" descr="https://upload.wikimedia.org/wikipedia/commons/c/c0/Hoergeraet_analog_050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5231798"/>
            <a:ext cx="2023896" cy="12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ildresultat för glidmatta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19595" r="3012" b="18596"/>
          <a:stretch/>
        </p:blipFill>
        <p:spPr bwMode="auto">
          <a:xfrm>
            <a:off x="8617890" y="0"/>
            <a:ext cx="2016224" cy="131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ll_Region_Halland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A2D5"/>
      </a:accent1>
      <a:accent2>
        <a:srgbClr val="004B93"/>
      </a:accent2>
      <a:accent3>
        <a:srgbClr val="FFFFFF"/>
      </a:accent3>
      <a:accent4>
        <a:srgbClr val="000000"/>
      </a:accent4>
      <a:accent5>
        <a:srgbClr val="BACEE7"/>
      </a:accent5>
      <a:accent6>
        <a:srgbClr val="004385"/>
      </a:accent6>
      <a:hlink>
        <a:srgbClr val="438011"/>
      </a:hlink>
      <a:folHlink>
        <a:srgbClr val="C9D556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A2D5"/>
        </a:accent1>
        <a:accent2>
          <a:srgbClr val="004B93"/>
        </a:accent2>
        <a:accent3>
          <a:srgbClr val="FFFFFF"/>
        </a:accent3>
        <a:accent4>
          <a:srgbClr val="000000"/>
        </a:accent4>
        <a:accent5>
          <a:srgbClr val="BACEE7"/>
        </a:accent5>
        <a:accent6>
          <a:srgbClr val="004385"/>
        </a:accent6>
        <a:hlink>
          <a:srgbClr val="438011"/>
        </a:hlink>
        <a:folHlink>
          <a:srgbClr val="C9D5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llregionhalland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A2D5"/>
      </a:accent1>
      <a:accent2>
        <a:srgbClr val="004B93"/>
      </a:accent2>
      <a:accent3>
        <a:srgbClr val="FFFFFF"/>
      </a:accent3>
      <a:accent4>
        <a:srgbClr val="000000"/>
      </a:accent4>
      <a:accent5>
        <a:srgbClr val="BACEE7"/>
      </a:accent5>
      <a:accent6>
        <a:srgbClr val="004385"/>
      </a:accent6>
      <a:hlink>
        <a:srgbClr val="438011"/>
      </a:hlink>
      <a:folHlink>
        <a:srgbClr val="C9D556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A2D5"/>
        </a:accent1>
        <a:accent2>
          <a:srgbClr val="004B93"/>
        </a:accent2>
        <a:accent3>
          <a:srgbClr val="FFFFFF"/>
        </a:accent3>
        <a:accent4>
          <a:srgbClr val="000000"/>
        </a:accent4>
        <a:accent5>
          <a:srgbClr val="BACEE7"/>
        </a:accent5>
        <a:accent6>
          <a:srgbClr val="004385"/>
        </a:accent6>
        <a:hlink>
          <a:srgbClr val="438011"/>
        </a:hlink>
        <a:folHlink>
          <a:srgbClr val="C9D5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CA2D5"/>
    </a:accent1>
    <a:accent2>
      <a:srgbClr val="004B93"/>
    </a:accent2>
    <a:accent3>
      <a:srgbClr val="FFFFFF"/>
    </a:accent3>
    <a:accent4>
      <a:srgbClr val="000000"/>
    </a:accent4>
    <a:accent5>
      <a:srgbClr val="BACEE7"/>
    </a:accent5>
    <a:accent6>
      <a:srgbClr val="004385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CA2D5"/>
    </a:accent1>
    <a:accent2>
      <a:srgbClr val="004B93"/>
    </a:accent2>
    <a:accent3>
      <a:srgbClr val="FFFFFF"/>
    </a:accent3>
    <a:accent4>
      <a:srgbClr val="000000"/>
    </a:accent4>
    <a:accent5>
      <a:srgbClr val="BACEE7"/>
    </a:accent5>
    <a:accent6>
      <a:srgbClr val="004385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Mall_Region_Halland</Template>
  <TotalTime>269</TotalTime>
  <Words>298</Words>
  <Application>Microsoft Office PowerPoint</Application>
  <PresentationFormat>Anpassad</PresentationFormat>
  <Paragraphs>38</Paragraphs>
  <Slides>8</Slides>
  <Notes>2</Notes>
  <HiddenSlides>0</HiddenSlides>
  <MMClips>7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0" baseType="lpstr">
      <vt:lpstr>Mall_Region_Halland</vt:lpstr>
      <vt:lpstr>mallregionhalland</vt:lpstr>
      <vt:lpstr>Augusti</vt:lpstr>
      <vt:lpstr>Såhär når du riktlinjerna på vår hemsida: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Halland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Augusti</dc:title>
  <dc:creator>Nilsfelt Evelina AMD MIB</dc:creator>
  <cp:lastModifiedBy>Johansson Peter X ADH MIB</cp:lastModifiedBy>
  <cp:revision>28</cp:revision>
  <cp:lastPrinted>2011-03-31T13:51:30Z</cp:lastPrinted>
  <dcterms:created xsi:type="dcterms:W3CDTF">2016-03-08T10:19:44Z</dcterms:created>
  <dcterms:modified xsi:type="dcterms:W3CDTF">2019-01-18T08:06:56Z</dcterms:modified>
</cp:coreProperties>
</file>