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FDB813"/>
    <a:srgbClr val="C9D556"/>
    <a:srgbClr val="438011"/>
    <a:srgbClr val="004B93"/>
    <a:srgbClr val="6C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83787" autoAdjust="0"/>
  </p:normalViewPr>
  <p:slideViewPr>
    <p:cSldViewPr>
      <p:cViewPr varScale="1">
        <p:scale>
          <a:sx n="88" d="100"/>
          <a:sy n="88" d="100"/>
        </p:scale>
        <p:origin x="-1854" y="-114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1D720-AB6E-4B5E-B7BB-4883B775867E}" type="datetimeFigureOut">
              <a:rPr lang="sv-SE" smtClean="0"/>
              <a:t>2019-01-18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B65CF-C4D9-40D7-B7D2-9C71A82FD32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14638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Platshållare för anteckninga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dirty="0" smtClean="0">
              <a:latin typeface="Arial" pitchFamily="34" charset="0"/>
            </a:endParaRPr>
          </a:p>
        </p:txBody>
      </p:sp>
      <p:sp>
        <p:nvSpPr>
          <p:cNvPr id="17510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F46CA5-CC60-482D-9BF1-FCA07BF153CB}" type="slidenum">
              <a:rPr lang="sv-SE" altLang="sv-SE" smtClean="0"/>
              <a:pPr eaLnBrk="1" hangingPunct="1">
                <a:spcBef>
                  <a:spcPct val="0"/>
                </a:spcBef>
              </a:pPr>
              <a:t>2</a:t>
            </a:fld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4F16C1F9-7C4D-415F-8A25-A71649FC5190}" type="datetimeFigureOut">
              <a:rPr lang="sv-SE" smtClean="0"/>
              <a:t>2019-01-18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81C932B6-96E8-423F-B57C-6A7EC3568F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7709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75" r:id="rId4"/>
  </p:sldLayoutIdLst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8.jpe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hyperlink" Target="http://www.google.se/imgres?imgurl=http://www.vardguiden.se/images/VG2/s%C3%A5_fungerar_v%C3%A5rden/bloddroppe.gif&amp;imgrefurl=http://www.vardguiden.se/Article.asp?ArticleID%3D3457&amp;h=210&amp;w=153&amp;sz=7&amp;tbnid=fOVIs98Q7hUEUM::&amp;tbnh=106&amp;tbnw=77&amp;prev=/images?q%3Dbild%2Bbloddroppe&amp;hl=sv&amp;usg=__hi45ZEdC6fgBo0wWlcbs0-kBHSI=&amp;ei=0mDxSfGSOcrz-AbMvcXFDw&amp;sa=X&amp;oi=image_result&amp;resnum=3&amp;ct=image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google.se/url?sa=i&amp;rct=j&amp;q=&amp;esrc=s&amp;frm=1&amp;source=images&amp;cd=&amp;cad=rja&amp;uact=8&amp;ved=0ahUKEwiS2LbKn53MAhUFFSwKHYViAqUQjRwIBw&amp;url=http://docplayer.se/6792530-Hygien-och-egenkontroll.html&amp;psig=AFQjCNFzaaaQz-gMk3j-fmbpqxGW8nx7wg&amp;ust=146124240195566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tect24.se/product.asp?prod=4082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2.jpeg"/><Relationship Id="rId12" Type="http://schemas.openxmlformats.org/officeDocument/2006/relationships/image" Target="../media/image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hyperlink" Target="http://www.protect24.se/product.asp?prod=4025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1.png"/><Relationship Id="rId10" Type="http://schemas.openxmlformats.org/officeDocument/2006/relationships/hyperlink" Target="http://www.google.se/url?sa=i&amp;rct=j&amp;q=&amp;esrc=s&amp;frm=1&amp;source=images&amp;cd=&amp;cad=rja&amp;uact=8&amp;ved=0ahUKEwjBwdCItJ3MAhWEkiwKHWUZAvUQjRwIBw&amp;url=http://www.sterisol.se/index.php?id%3D46&amp;bvm=bv.119745492,d.bGs&amp;psig=AFQjCNEqPzLrn67CPaozSy20KtLOtOC2Lg&amp;ust=1461248235783614" TargetMode="External"/><Relationship Id="rId4" Type="http://schemas.openxmlformats.org/officeDocument/2006/relationships/hyperlink" Target="https://www.google.se/url?sa=i&amp;rct=j&amp;q=&amp;esrc=s&amp;frm=1&amp;source=images&amp;cd=&amp;cad=rja&amp;uact=8&amp;ved=0ahUKEwjz9qfN8eDMAhWsIJoKHWgPDTEQjRwIBw&amp;url=https://www.spreadshirt.se/blod%2Bdroppar%2Bt-shirts&amp;psig=AFQjCNH-8afRfCe8Y0wFOiAQ5FUgOJL2YQ&amp;ust=1463566826346611" TargetMode="External"/><Relationship Id="rId9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5" Type="http://schemas.openxmlformats.org/officeDocument/2006/relationships/image" Target="../media/image4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slideLayout" Target="../slideLayouts/slideLayout3.xml"/><Relationship Id="rId7" Type="http://schemas.openxmlformats.org/officeDocument/2006/relationships/hyperlink" Target="http://www.google.se/url?sa=i&amp;rct=j&amp;q=&amp;esrc=s&amp;frm=1&amp;source=images&amp;cd=&amp;cad=rja&amp;uact=8&amp;ved=0ahUKEwin47_mrJ3MAhVIfiwKHXVcDmEQjRwIBw&amp;url=http://www.mynewsdesk.com/se/acetec/news/nytt-telefonnummer-92901&amp;bvm=bv.119745492,d.bGg&amp;psig=AFQjCNHpuL3_dZSpMouXPFfaUt2z0W_awA&amp;ust=1461246290285008" TargetMode="External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image" Target="../media/image27.png"/><Relationship Id="rId11" Type="http://schemas.openxmlformats.org/officeDocument/2006/relationships/image" Target="../media/image4.png"/><Relationship Id="rId5" Type="http://schemas.openxmlformats.org/officeDocument/2006/relationships/image" Target="../media/image26.jpeg"/><Relationship Id="rId10" Type="http://schemas.openxmlformats.org/officeDocument/2006/relationships/image" Target="../media/image29.jpeg"/><Relationship Id="rId4" Type="http://schemas.openxmlformats.org/officeDocument/2006/relationships/hyperlink" Target="http://www.google.se/url?sa=i&amp;rct=j&amp;q=&amp;esrc=s&amp;frm=1&amp;source=images&amp;cd=&amp;cad=rja&amp;uact=8&amp;ved=0ahUKEwjNtsK9rJ3MAhVJXCwKHQnbAnsQjRwIBw&amp;url=http://www.butikstrender.se/flera-fragetecken-kring-lrfs-interngranskning/&amp;bvm=bv.119745492,d.bGg&amp;psig=AFQjCNFymRwCSrF2ahbp1pBY_YB0V-csAg&amp;ust=1461246141090789" TargetMode="External"/><Relationship Id="rId9" Type="http://schemas.openxmlformats.org/officeDocument/2006/relationships/hyperlink" Target="http://www.google.se/url?sa=i&amp;rct=j&amp;q=&amp;esrc=s&amp;frm=1&amp;source=images&amp;cd=&amp;cad=rja&amp;uact=8&amp;ved=0ahUKEwjelaaTrZ3MAhUGiCwKHUNkBsoQjRwIBw&amp;url=http://quotesgram.com/please-call-me-quotes/&amp;bvm=bv.119745492,d.bGg&amp;psig=AFQjCNHwsNZjdjngGAOeys8dgjB_mYkigg&amp;ust=1461246370538672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google.se/url?sa=i&amp;rct=j&amp;q=&amp;esrc=s&amp;frm=1&amp;source=images&amp;cd=&amp;cad=rja&amp;uact=8&amp;ved=0ahUKEwjr8b6ooJ3MAhXLkiwKHX--A7QQjRwIBw&amp;url=http://nouw.com/mylifeisaplay/telefonfobi-21301678&amp;bvm=bv.119745492,d.bGg&amp;psig=AFQjCNEN7ilTO7wk8B2Jg3NJRuRuOfoxQQ&amp;ust=1461242904177117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url?sa=i&amp;rct=j&amp;q=&amp;esrc=s&amp;frm=1&amp;source=images&amp;cd=&amp;cad=rja&amp;uact=8&amp;ved=0ahUKEwiNreGPsp3MAhUIdCwKHYmgAY4QjRwIBw&amp;url=http://tankemosaik.com/2011/09/08/snabbt/&amp;bvm=bv.119745492,d.bGs&amp;psig=AFQjCNEL5veUPLwYJi2xiykATatJEFpAIw&amp;ust=1461247709984750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3.jpeg"/><Relationship Id="rId2" Type="http://schemas.openxmlformats.org/officeDocument/2006/relationships/audio" Target="../media/media17.wav"/><Relationship Id="rId1" Type="http://schemas.microsoft.com/office/2007/relationships/media" Target="../media/media17.wav"/><Relationship Id="rId6" Type="http://schemas.openxmlformats.org/officeDocument/2006/relationships/hyperlink" Target="http://www.google.se/url?sa=i&amp;rct=j&amp;q=&amp;esrc=s&amp;frm=1&amp;source=images&amp;cd=&amp;cad=rja&amp;uact=8&amp;ved=0ahUKEwjPo5Ger53MAhUC1SwKHQtNCvAQjRwIBw&amp;url=http://www.hemmetsjournal.se/Handarbete/Sticka-och-skicka/&amp;bvm=bv.119745492,d.bGg&amp;psig=AFQjCNFzyln3cJ4n56eHFsL5VBdW8h5c8A&amp;ust=1461246934978240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4.png"/><Relationship Id="rId4" Type="http://schemas.openxmlformats.org/officeDocument/2006/relationships/hyperlink" Target="http://www.google.se/url?sa=i&amp;rct=j&amp;q=&amp;esrc=s&amp;frm=1&amp;source=images&amp;cd=&amp;cad=rja&amp;uact=8&amp;ved=0ahUKEwjUktrrrp3MAhUG_ywKHe2UC9AQjRwIBw&amp;url=http://www.ontherunevents.com/turnbacktheclock/&amp;bvm=bv.119745492,d.bGg&amp;psig=AFQjCNG3a0BMvLWxf2gMZTkFn-tk4NNG_g&amp;ust=1461246815036145" TargetMode="External"/><Relationship Id="rId9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4.png"/><Relationship Id="rId5" Type="http://schemas.openxmlformats.org/officeDocument/2006/relationships/image" Target="../media/image35.jpeg"/><Relationship Id="rId4" Type="http://schemas.openxmlformats.org/officeDocument/2006/relationships/hyperlink" Target="http://www.parkinsonforbundet.se/meny2/Om%20Parkinsons%20sjukdom/Behandling%20och%20mediciner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google.se/url?sa=i&amp;rct=j&amp;q=&amp;esrc=s&amp;frm=1&amp;source=images&amp;cd=&amp;cad=rja&amp;uact=8&amp;ved=0ahUKEwizn7mqnp3MAhUD2SwKHS7RC0UQjRwIBw&amp;url=http://vardforbundetbloggen.se/orebrobloggen/2013/05/08/hur-sakert-arbetar-du/&amp;psig=AFQjCNFzaaaQz-gMk3j-fmbpqxGW8nx7wg&amp;ust=1461242401955663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hyperlink" Target="http://www.google.se/url?sa=i&amp;rct=j&amp;q=&amp;esrc=s&amp;frm=1&amp;source=images&amp;cd=&amp;cad=rja&amp;uact=8&amp;ved=0ahUKEwit6IXkqp3MAhWJjiwKHXyOAmMQjRwIBw&amp;url=http://docplayer.se/5304275-En-nollvision-for-blodsmitta-orsakad-av-stickande-eller-skarande-utrustning-i-varden.html&amp;bvm=bv.119745492,d.bGg&amp;psig=AFQjCNEG0chJAZeXKT0GIumK6mEZsj0ycg&amp;ust=1461245738588918" TargetMode="External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4.png"/><Relationship Id="rId5" Type="http://schemas.openxmlformats.org/officeDocument/2006/relationships/image" Target="../media/image7.jpeg"/><Relationship Id="rId4" Type="http://schemas.openxmlformats.org/officeDocument/2006/relationships/hyperlink" Target="http://www.google.se/url?sa=i&amp;rct=j&amp;q=&amp;esrc=s&amp;frm=1&amp;source=images&amp;cd=&amp;cad=rja&amp;uact=8&amp;ved=0ahUKEwi9xM_on53MAhWJESwKHZC1BH8QjRwIBw&amp;url=http://www.illumedic.se/item/vardfokus-1/&amp;psig=AFQjCNFzaaaQz-gMk3j-fmbpqxGW8nx7wg&amp;ust=14612424019556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10596" y="3924647"/>
            <a:ext cx="2157172" cy="1620771"/>
          </a:xfrm>
        </p:spPr>
        <p:txBody>
          <a:bodyPr/>
          <a:lstStyle/>
          <a:p>
            <a:r>
              <a:rPr lang="sv-SE" sz="3600" dirty="0" smtClean="0"/>
              <a:t>Augusti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674292" y="5220791"/>
            <a:ext cx="7485380" cy="1932323"/>
          </a:xfrm>
        </p:spPr>
        <p:txBody>
          <a:bodyPr/>
          <a:lstStyle/>
          <a:p>
            <a:pPr algn="ctr"/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Förebygg stick- och </a:t>
            </a:r>
            <a:r>
              <a:rPr lang="sv-SE" dirty="0" smtClean="0">
                <a:solidFill>
                  <a:schemeClr val="bg2">
                    <a:lumMod val="75000"/>
                  </a:schemeClr>
                </a:solidFill>
              </a:rPr>
              <a:t>skärskador </a:t>
            </a:r>
            <a:r>
              <a:rPr lang="sv-SE" dirty="0">
                <a:solidFill>
                  <a:schemeClr val="bg2">
                    <a:lumMod val="75000"/>
                  </a:schemeClr>
                </a:solidFill>
              </a:rPr>
              <a:t>samt exponering med risk för blodburen smitta hos personal </a:t>
            </a:r>
          </a:p>
        </p:txBody>
      </p:sp>
      <p:sp>
        <p:nvSpPr>
          <p:cNvPr id="4" name="AutoShape 2" descr="Bildresultat för influensa virus"/>
          <p:cNvSpPr>
            <a:spLocks noChangeAspect="1" noChangeArrowheads="1"/>
          </p:cNvSpPr>
          <p:nvPr/>
        </p:nvSpPr>
        <p:spPr bwMode="auto">
          <a:xfrm>
            <a:off x="74260" y="-159276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2" descr="Bildresultat för sol"/>
          <p:cNvSpPr>
            <a:spLocks noChangeAspect="1" noChangeArrowheads="1"/>
          </p:cNvSpPr>
          <p:nvPr/>
        </p:nvSpPr>
        <p:spPr bwMode="auto">
          <a:xfrm>
            <a:off x="252483" y="8752"/>
            <a:ext cx="356447" cy="33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7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02684" y="3723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70436" y="180231"/>
            <a:ext cx="7056784" cy="720080"/>
          </a:xfrm>
        </p:spPr>
        <p:txBody>
          <a:bodyPr/>
          <a:lstStyle/>
          <a:p>
            <a:r>
              <a:rPr lang="sv-SE" dirty="0" smtClean="0"/>
              <a:t>Rutin för stick- och skärskador</a:t>
            </a:r>
            <a:endParaRPr lang="sv-SE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0" y="1476375"/>
            <a:ext cx="2880320" cy="4751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39188" y="1171575"/>
            <a:ext cx="609600" cy="6096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1" t="16031" r="8158" b="8763"/>
          <a:stretch/>
        </p:blipFill>
        <p:spPr bwMode="auto">
          <a:xfrm>
            <a:off x="3978548" y="1044327"/>
            <a:ext cx="5606143" cy="609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55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6" y="1044327"/>
            <a:ext cx="982160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66180" y="39739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220172" y="3683484"/>
            <a:ext cx="5326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kern="0" dirty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Rutinen </a:t>
            </a:r>
            <a:r>
              <a:rPr lang="sv-SE" sz="3200" kern="0" dirty="0" smtClean="0">
                <a:solidFill>
                  <a:srgbClr val="000000"/>
                </a:solidFill>
                <a:latin typeface="Arial"/>
                <a:ea typeface="+mj-ea"/>
                <a:cs typeface="+mj-cs"/>
              </a:rPr>
              <a:t>beskriver:</a:t>
            </a:r>
            <a:endParaRPr lang="sv-SE" sz="3200" dirty="0"/>
          </a:p>
        </p:txBody>
      </p:sp>
      <p:sp>
        <p:nvSpPr>
          <p:cNvPr id="8" name="Platshållare för innehåll 2"/>
          <p:cNvSpPr>
            <a:spLocks noGrp="1"/>
          </p:cNvSpPr>
          <p:nvPr>
            <p:ph sz="half" idx="1"/>
          </p:nvPr>
        </p:nvSpPr>
        <p:spPr>
          <a:xfrm>
            <a:off x="220172" y="4428703"/>
            <a:ext cx="7384035" cy="1954063"/>
          </a:xfrm>
        </p:spPr>
        <p:txBody>
          <a:bodyPr/>
          <a:lstStyle/>
          <a:p>
            <a:r>
              <a:rPr lang="sv-SE" sz="2900" dirty="0" smtClean="0"/>
              <a:t>Vad </a:t>
            </a:r>
            <a:r>
              <a:rPr lang="sv-SE" sz="2900" dirty="0"/>
              <a:t>som ska </a:t>
            </a:r>
            <a:r>
              <a:rPr lang="sv-SE" sz="2900" dirty="0" smtClean="0"/>
              <a:t>göras </a:t>
            </a:r>
          </a:p>
          <a:p>
            <a:r>
              <a:rPr lang="sv-SE" sz="2900" dirty="0" smtClean="0"/>
              <a:t>I vilken </a:t>
            </a:r>
            <a:r>
              <a:rPr lang="sv-SE" sz="2900" dirty="0"/>
              <a:t>ordning det ska </a:t>
            </a:r>
            <a:r>
              <a:rPr lang="sv-SE" sz="2900" dirty="0" smtClean="0"/>
              <a:t>göras</a:t>
            </a:r>
          </a:p>
          <a:p>
            <a:r>
              <a:rPr lang="sv-SE" sz="2900" dirty="0"/>
              <a:t>V</a:t>
            </a:r>
            <a:r>
              <a:rPr lang="sv-SE" sz="2900" dirty="0" smtClean="0"/>
              <a:t>art </a:t>
            </a:r>
            <a:r>
              <a:rPr lang="sv-SE" sz="2900" dirty="0"/>
              <a:t>man som personal vänder sig</a:t>
            </a:r>
            <a:endParaRPr lang="sv-SE" sz="2900" dirty="0" smtClean="0"/>
          </a:p>
        </p:txBody>
      </p:sp>
      <p:sp>
        <p:nvSpPr>
          <p:cNvPr id="9" name="Platshållare för innehåll 2"/>
          <p:cNvSpPr>
            <a:spLocks noGrp="1"/>
          </p:cNvSpPr>
          <p:nvPr>
            <p:ph sz="half" idx="1"/>
          </p:nvPr>
        </p:nvSpPr>
        <p:spPr>
          <a:xfrm>
            <a:off x="162124" y="1332359"/>
            <a:ext cx="10369152" cy="1512168"/>
          </a:xfrm>
        </p:spPr>
        <p:txBody>
          <a:bodyPr/>
          <a:lstStyle/>
          <a:p>
            <a:pPr marL="0" indent="0">
              <a:buNone/>
            </a:pPr>
            <a:r>
              <a:rPr lang="sv-SE" sz="3200" dirty="0" smtClean="0"/>
              <a:t>Rutinen </a:t>
            </a:r>
            <a:r>
              <a:rPr lang="sv-SE" sz="3200" dirty="0"/>
              <a:t>vänder sig </a:t>
            </a:r>
            <a:r>
              <a:rPr lang="sv-SE" sz="3200" dirty="0" smtClean="0"/>
              <a:t>till:</a:t>
            </a:r>
          </a:p>
          <a:p>
            <a:r>
              <a:rPr lang="sv-SE" sz="2900" dirty="0" smtClean="0"/>
              <a:t>Personal </a:t>
            </a:r>
            <a:r>
              <a:rPr lang="sv-SE" sz="2900" dirty="0"/>
              <a:t>fått stick/skärskador med risk för blodburen smitta.</a:t>
            </a:r>
          </a:p>
          <a:p>
            <a:endParaRPr lang="sv-SE" dirty="0" smtClean="0"/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3474492" y="180231"/>
            <a:ext cx="5112568" cy="1013891"/>
          </a:xfrm>
        </p:spPr>
        <p:txBody>
          <a:bodyPr/>
          <a:lstStyle/>
          <a:p>
            <a:r>
              <a:rPr lang="sv-SE" dirty="0" smtClean="0"/>
              <a:t>Stick- och skärskador</a:t>
            </a:r>
            <a:endParaRPr lang="sv-SE" dirty="0"/>
          </a:p>
        </p:txBody>
      </p:sp>
      <p:pic>
        <p:nvPicPr>
          <p:cNvPr id="7" name="Picture 2" descr="http://docplayer.se/docs-images/25/6792530/images/7-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804" y="3204567"/>
            <a:ext cx="3651208" cy="24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http://www.vardguiden.se/Article.asp?ArticleID=345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3" y="5896967"/>
            <a:ext cx="314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32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00" y="428468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475" y="1980431"/>
            <a:ext cx="5054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ubrik 1"/>
          <p:cNvSpPr txBox="1">
            <a:spLocks/>
          </p:cNvSpPr>
          <p:nvPr/>
        </p:nvSpPr>
        <p:spPr>
          <a:xfrm>
            <a:off x="1602284" y="972319"/>
            <a:ext cx="7776486" cy="792088"/>
          </a:xfrm>
          <a:prstGeom prst="rect">
            <a:avLst/>
          </a:prstGeom>
        </p:spPr>
        <p:txBody>
          <a:bodyPr/>
          <a:lstStyle>
            <a:lvl1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2pPr>
            <a:lvl3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3pPr>
            <a:lvl4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4pPr>
            <a:lvl5pPr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5pPr>
            <a:lvl6pPr marL="4572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6pPr>
            <a:lvl7pPr marL="9144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7pPr>
            <a:lvl8pPr marL="13716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8pPr>
            <a:lvl9pPr marL="1828800" algn="l" defTabSz="1042988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Omedelbar åtgärd vid exponering!</a:t>
            </a:r>
            <a:endParaRPr lang="sv-SE" kern="0" dirty="0"/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87060" y="231825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data:image/jpeg;base64,/9j/4AAQSkZJRgABAQAAAQABAAD/2wCEAAkGBxIPEA8QEBIVFQ8PEBAPFRYVFRUPDw8QFRUWFhUVFRUYHSggGBolHRUVITEhJSkrLjAuFx8zODMsNygtLisBCgoKDg0OFxAQGi0fHyEtKy0tLS0tLS0tLSstLS0tLS0tLS0tLS0tLS0tLS0tLS0tLS0tLS0tLS0tLS0tLS0tLf/AABEIALwAvAMBEQACEQEDEQH/xAAcAAACAgMBAQAAAAAAAAAAAAAAAQIGAwUHBAj/xAA9EAACAQIEBAQDBQcBCQAAAAABAgADEQQFEiEGMUFRBxNhcSKBkSMyQlKhFFNicqKx0YIIFiREg5LC4fD/xAAbAQEAAgMBAQAAAAAAAAAAAAAAAQIDBAUGB//EADMRAAICAgAFAgUCBQQDAAAAAAABAgMEEQUSITFBBhMiMlFhcRTBIyRScqGBkbHRJjNi/9oADAMBAAIRAxEAPwCtWnSPHARIBG0EhAHaAEAYEEEpJUcAkDBDC8AV4A7wNDvBGiJgsKARMgkiYJCCRWgBAGBA2OCAtAHJIFIJCAFoAWgErSSBgQQO0EBaAEAcALQAMAIArQAtAERBIrQSIiAK0EhAHIIFBI4IC0kBaAO0AUAIA4A4IHBA4IHAImCRwAgAIAQQBgkUARgkjBIQAEAZgBAFaASJghEYJHaAFoAWgbAQBgQQSggIA4IAiBsUEhAGIIAwBQSIiARgkIAWgkLQAMAAYBKCAMAUAIAGAY6dVWLgc0bSfQ2Bt9CJGzJOtxSb8mQ7bnYDf5QY0m+iFSqB1DKbqwuD3EJ76omcXBuMu5kklB2gAYIEDBIzBAQSIGAOCBQSIwSK0AVoJC0gBJAQAgDvBAQBCCTBjsR5VNqlr6dz7X3lZvSbMtFfuTUPqZwZZNMxtaejTPjFwteoKh+zr2qDqVcAAggd9pr8/JJ78nT9h5FMXHvHoebMeI6L06lNQ51qVBAAG/uYnemtGXH4dZCcZtroZMDxPRCIrhlKqqna67C21ojckkil/DLJTcotGwqZ5S0aqZ1sSFVBs7MeQtLu2Ouhqw4fbzan0X1M2E/aLg1fLCnmq6tS/PkZMeZ9WY7vYS1Dez2kzIagrQAgBACCRwQBgHhTFFazUqlrMpqU25bDZlPqJj5tS0zddKnUpw7ro0TOY0b281L/AMwk+5EosS7vysw4LEtVeowsKKHQOpqN+I37CRGTlL7GS+qNUEn8z6/g9tpkNVdRCQQEkDEALwAvAEZAI1qQdSh3DAqR6GJLaMlcnCSkvBUMZndSkpw6MG0HSKg5leg9/Wajsa+E79eHXOStkur8GiZySSdyeZO5MwnQS10QrwAvAAGAb7KuJalKy1L1E9fvj59fnM0Lmu5zsnh1di3HoywJxFh2P3mt1OlrC/c9JnV0TlvhlyRtKVRXAZSCp3BBuDMqezQnBwfK+jJQVCAIiAOAap86VFqeaNNSkdJW/wB+/wB0r6GYvdS3s6KwJSlHke4vyU3NczfEsGe1lvpUclB5/wBhNSc3J7Z3sfHhTHlieKVM568vzGpQN6bWHUc1b3EtGbj2MN1ELVqSLNg8xONZU+4iDXUF96hvso/h7zPGfuM5VuOsWLn3b6L7G+Imx4OOEkDgCMAIAnW4Iva4IuOY9ZD7FoPTTZWM0zqolLyGBFfdXbkCv5h7/wCZrTseuU7ePhVufur5fCKwZrnWLTwn4fY/NBrw9G1H97UPl0j30k7t15DpAOg4X/Z+qEfa49FbslBqo+pdf7QDw5r4C4ymCcPiaNYjoytQY/qw/WAcyznJcRgqpo4qk1KqN7MLXHdTyYeogHggGTD12psHQkMOVpKfUrKKktM6Tl9RXpI6gAOoawFgCec34djyWTFxscZPejPLGABABluCDyIsfUQ1slPle0aeq5wbAli2Fc2N7saDdLHmVMwvdf4OlGMcuOtamv8AJVM8zH9pq6wtlA0juR3PrNayfM9naxMf2K+XZrpQ2RQBwDJQrNTYOpsym4PaNtFZwjOLiy3YTOHxISnSGmoReo3MUwOqjqTNpWOXRHEsw66G5z6rwjegWAHbr1MzraRynptsckqFoAEQSebH4oUabVG5KPqeglJS5Vsz0Uu2aijnmIrNUdnY3ZjczRb31PVQgoRUV2R1bwa8Nlx3/HY1b4RTalTP/MOObN/AOVup9BvBY+hqaBQFUAKoAAAsAByAHQQCUAIBp+J+G8NmdBqGKphlN9LbCpSY/iRuhgHynxrwtVynFvhax1WAdKgGlatI8mA6crEX2IgGhEAtnDIq1aR0Vyoptp06A4sdweY9fpNmrbWkzj57qrnuUN7LOgIAubm25ta5726TZX3OFJpvoDMBuSAB15AQ3oRi5PSJAx+CNeCj8T5t5z+Wh+ypm387d/aads+Z6PTcPxVTDmfdmiMwnQPfk2S4jG1BSwtF6tTnZBfSO7Hko9TAOjZd4FZhUW9WrQpHsS1Rv6RaAPMPAnMKa3pVqFU9rtTP9QtAOdZ3keJwNTysXRelUtcBhsw7qw2YexgGDL8a1CoKi8xzHRh1Bloy5XsxXVRtg4yLu2bUtKG9zUAKqo1OfkJt+5HR539FbzNfTye1DcA2tfe3Ue8yI1JLT0StJKmHFVmRSyqWtzANmI627n0lZNpbM1NcZy03oqvFGaLVFNEJsCWYEFSG5AEH5zWtnzaO3gYrqcpSNXk2Xti8RQwyffr1adIHmAWIFz6C9/lMB0z7Ny3AphqNKhSGmlRRaajsqiwgHpgCvAMOLdwjmmoaoFJVSdAZugJsbfSGWgk5afY55lXimHZRiMPoptb40cvpv3UqNvY/KYlYvJ3ruBNR3XLf2PN48ZKmMyxMbTsz4RhUVhvqoVLBxft91v8AT6zKcCUXF6Z84QQWjgY/FXHTSh+YLf5M2Mfuzj8Y+SJbZtHAEygggi4Ox7EQTGTi9ormY16mCp1KYBNJ7ik37onmh9O01pNwWjt0QrypRm+kl3X1+5TprHbLNwBwhVzjFigh0UkGutUtfy6d+g6seQH+IB9UcPZBh8uorQwtMJTHP87n8ztzY+sA2cAcA1nEGQ4fMKLYfFUw9Nu/3kP5kbmp9RAPlbj/AIRqZRi2w7nVTYeZRqWt5lO/Xsw5GALgyuNVRCBqIDA9SBsRftyP1melrZyuKQlyKS7FqvNs4IQAgFO4yP2y+lMf3M07/mPQ8MX8J/k2fg+oOd5eD+8c/MUnImE6R9YwAgCgHDeJvEDMKNDGUkZQ4eqmvTerTXWQQDy2HW0xKxt6Z6DK4dVGj3q970c24VxdV3ZWYsgW+++k9N5FqSXQng2RdOyUW9rR2inULcL47X91aOIVf5Qdv1l6/lNHi6isl6PnGXOYWbho1MPTat5eqjUIDEH41C3+IDqNz9Jnq3HrrocrOVd8lXzakuxbabhgGBuGAIPcTbT2jz84uMmn3JQQVzjZj5VIdPMv/SZr39kdfhCXuSf2KbNU759QeCuRJgsro1DYVscRXcnZmG/lpv2W+3qT1gnTZ4vFPiargcTh0pYs0/Npsxp/BsVYAHcdbn/tmOba7HX4asSUWr0t+Da+H/GT4xmw+It5wXWjDYVFHMEdCNvf5boT30ZPE+HRoSsr+Vl5mQ4w4Bzbx5yJcTlZrgfa4JxVU9fLay1BftbSfdRAPnLKMT5Vem5NgGAP8p2MvCWpJmHIr9yqUS+YbG06t/LdWI6A7zcU4vyeYsx7K/mjozyxiMGKxS0gCwax/Kpe3vYbSspqJmpodreml+SncTYkVaqsoYDRb4lK6t+Yv0mrbLbO/g1OutxbT/AuE83/AGHHYTFdKFZHa25NO9nA9dJaYjdPsqlUDqrKQVYBgRuCDuCDAJQBGAc9404BbEVWxGFKh33em3whm/MrdPUGY5177Hd4fxZVQ9u1bXgruV+GmKdgKgSjTvuQQzetlHX3mNVPybs+MY9UX7a2zYeNOPpZbk9PA0tmxJFFBffyks1Rj3/CPdxM6Wuh5m22Vs3OXdnCclyjzqiipdVZS696ig2IB6TJCPMzRzL5UV8yRfKVMKAqiyqLADkBN7Wlo8rKblJyfcFQKAAAAOQGwElEOTk9sx4mkziyOUPewb+8hp+DJVOEH8S2aDPspqGiztWeoafxAEBVA67Draa9lb1ts6uFl1+5yxio7KfNY7h9OcQYVquRYB6N/sKOFrfDsbCkASLdr3+Ux2LodThFkY36l5Wjh+fZNWxFc1Q+rXa5diWFtuZ5ysbEl1N7N4TZZdzV9n/g6X4T5cxxlMi5XDUvjb3GlR89/pIgtvZscUapxI1PqztUznlRwCqeKbhcmzG/XDsvzJAEA+SIB0WrgqdTS2kBhZgy/Cyn0Im9yJ9dHllkWVtre19D0mXNYIGyvcY4UslOqPwEqfZuv1H6zWyNdDucIUmp9OiKlNc6x3rwR8RUemmWYxwtSnZcPUY2FVf3RvyYbW7g26bgdogCgBANfnudUMBQfE4moEpUxuTzY9FUfiY9AIB8y8QZ7Uz7MWxFQFaFIaaac9FIHZSe5O5lJy0jocOxf1FvXsu5ufIU6CQLpuvptbab1EFyI8px2+X662KfTsZZnOIFoICCdit/93joSm09oofEeVjD1LoRoe5C9V/9TnTWpNHtKVzY8Ld733PoDwL4iXGZYuGYjzsCfJZe9Jrmm1u1rr7qZBO9FgxnAGBquX8src3IRmRfoDtKe3E6MOK5MI8vNs32V5ZSwtMU6CBEG9h1PcnqZZJLsad107Zc03tnrkmIcA49/tD8RinhqOXob1MSwrVP4KNM/CD6s1vkh7wD5+EA6JgMYtUEC4ZLBlYaXX3E34z2eWyKJVvb6p+T1S5rBI8gx1aYdSrC6sCCO4M0cxtNHuvSNddkLYy8lFznLf2d9N7qdx3A9RMUHsy52J+ns5U9o18saR0bhTxix+BVaVW2KorYAVSRVUdhVFyfmDAL5hPH3BlQa2ExCPbcIadVb/zMV/tANbm/j9sRhMHv0etU5f8ATQf+UA5VxFxJi81rK+JqGo+6og2p078wiDYXsLnnsO0a2RKSits3HDuFaga9JrXU02uOuoHb5aZivg0d705kwtjKK/JYF5D2nSo+RHgeNx1nWr7jmU5IQAgkDJCPJUwqambSNVQWY8yRy+k5eVtWdD6b6VhXZhvnXnRo8tzOvkeNTFYY3Q3BU/cqUzbVTb9LH0BlYS5kYOIYTxrP/l9j6Q4N41wmbUw+HcCqFBeixArUz1uOo9RtLnPLLACAU3j3xDwuU02DMKmLI+Cgp+K/Q1CPuL779oB8vZ7nNbHYipicQ+qtVNyeSqOiqOigbAQBZJhvMr016Bg59l3kx6tFbGlCTfZIvL4cGotQbOAVP8Snofab3J12eWV0uRwfYzky2jAYgYLknW4IuRccxsR7TXyo7hv6HoPTOS68v29/P0MGHwNOnqsty33ifiZvcmctybPpdeHVWn0792a/GcOUqm63Q+m6/SZW5x7nI/Q4eXzOiXVfQ0uY8PNRQvrDAEC1iGNzYbS0bEzQyuEzohzOSY/92K3dfrHuIsuC3v6DrcNVERnZ1+FS1hck2hWpizg1tdbm2uhYckyunRCuou5UHUdzuOnaZsZuVhocforxsCLj1cn3NnUQC5tuSL9zblMmYvhNH0dKTypr6R/clT5S+I91mj6pp9vPk/6upObJ5sRgkBAHHggx/imlLreke3xt18EnJfXZr87poaNXWLqFLeoPQiakouFmkempyYZnDFbPvr/JSa1CrhnRt0fZ1ZSVIPO6sOREyqSZ5+6idLSmtbLRl/inm1ABRi2dQLDzFWoR/qIufmZJhMeZ+Jma4gFWxjqp5inaj/Uo1frAKiSTcnmdz3JgAq3NhzP6wSk30RastyR6SBw+mvztzS35Wlqfie14I4pCOJVCFi6y7/g3tNyVUkaSQCR2Paby7dTyU4qMmk9jvJIIBpBOjIrTFkP+Gzq8ChvPq/JKcylbmkfTeL2e1h2SX0HadS2pWR0fLuE8Ung38/dPuYq1APp1b6WDDtccrzlyrnB60fUK8zFzIRmpLp1MwEvDGnPr2NPN9SYWM9b5n9EQq0gwKtuGFj6iUsqlW+ps4HE8fiVbUP8AVGSiLbDoJsYT+JnB9Zw1i167bHUmbN+VHK9FL+Zs/t/cdKRhP4WPWkUsit/YyTdPFCMEgIAQDH+Kc7m/mD6NKn/x9Nf0mHG0BUGluVwSO9je0ZnSWx6S5bsSdU/EiOJw61VKuoKnvNWMZackeoyLMac1j2Nba6Iqj8PF6tZKTC1MrYNzIYHr8pmjNvR5u/AUJ2akko/U81bIMQlyUuACdiDsJefwP4jn4tUsmDnV1SMmA4eqVlVtSqjC9+Zt7S0FzvSMWW/01UbJ9pdjc8OZeipr0/ahmQk76Sptt2mT204M1aM6dWbX9P8As3NQ8pTDeto6vrCrbrs8a0YWebh4lIjrk7J0TAgjZkUSJR5lovRkSosjZDujJMFWMoPmO7xP1Jbm0qrWl5JTaPMDAgczXZkgYKsi/KauWvgPU+krHHN0vKFT5zUxH/EPV+rYKWF18Mm4m/fX7kdHheA8Sjg5PPLs+jGi2iiv246MfG+J/r8j3EtJdESmY44QBQAMEmJvvTmTjy37PpmJfC7gUl/THTJVBNjLrco7RwvSnEK8e+Vc3pS/5BV2kUVbq1LyTxvivt8TjbV15DBh8KEeo97moV+QUWA/UzJVjxh1OdxHjtmXzJLlUu5meYs1bimdf0Za/fsr8aPBlVA0xUQ7KtRtH8hAP9yRK4r6k+pqJVVJPspdP9j0UaCoCF5MzOfdjczbcUk9Hl6r3K6EpeNDflNDF6T6H0H1XyvDhv6/sYGE6J86TIESC2zOBLGIyQVJCCpMSSBwQO8ECflNfKW62eg9Mz5M+CfkjT5zSxFuZ7X1ZYo4Wn5ejLOsfKQkAd4IEYJC8Ad4BHaVcIt78m5TnX01SphL4Zd0OWNMUDuK8aLEH5TTzfkR7H0av5qz+39xLMOF8zOt60/9Ff5Bp0T50mY3lI1xi9o3b86/IjGNkm0uxiYSxrojaCxlEkoycFSQEFRiSQSEEDgDtKzjzLTM2NkSx7Y2x7oEW0xU0Kt9DqcY43bxHlUlpIlM5whwAEAIAoJAwAgBAEYBGCROJrZNbnDoek9M8Qqw8lytek1rZECVxanBPZs+puLVZk4wpe4ryKbR5YxtBZEDILCgknJKExBBIQVHJAwYIGIIJiCo4AAwQOAKAFoJCCAMEiEADACARIklhGQBGGSRaQSjG0F0QgsFoBOCpIQVZMQQEkgYgEhBUcAkDBAQAgAYICCRwQKCQgCgkUARMEiIgCMEkTBKMbSC6IwSSggcEDAgglJICASBggmIKjggcALwAgBBAQSEALwAgCgAYJImCSLQShQSRMgkxvBZCgsSEFSUFRwAggckDEEE4IC0EEhAYQQOAEAUALwSF4AQAvA0ImARMEiMEkTBJFpBKImCyIwSSEEEhBUlaSQISCR2kkDEEMlBA4BJYIY7QQAgAYAoACAEEgIICARMFggEYJImCUQMgsK0EkYJAwD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14300" y="-1074738"/>
            <a:ext cx="2238375" cy="223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04" y="4450844"/>
            <a:ext cx="1790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latshållare för innehåll 3"/>
          <p:cNvSpPr>
            <a:spLocks noGrp="1"/>
          </p:cNvSpPr>
          <p:nvPr>
            <p:ph sz="half" idx="2"/>
          </p:nvPr>
        </p:nvSpPr>
        <p:spPr>
          <a:xfrm>
            <a:off x="2754412" y="828303"/>
            <a:ext cx="5040560" cy="2851005"/>
          </a:xfrm>
          <a:ln>
            <a:solidFill>
              <a:srgbClr val="FF000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v-SE" b="1" dirty="0"/>
              <a:t>Vid stänk i mun eller </a:t>
            </a:r>
            <a:r>
              <a:rPr lang="sv-SE" b="1" dirty="0" smtClean="0"/>
              <a:t>ögon:</a:t>
            </a:r>
            <a:endParaRPr lang="sv-SE" b="1" dirty="0"/>
          </a:p>
          <a:p>
            <a:r>
              <a:rPr lang="sv-SE" dirty="0"/>
              <a:t>Skölj med </a:t>
            </a:r>
            <a:r>
              <a:rPr lang="sv-SE" dirty="0" smtClean="0"/>
              <a:t>riklig mängd vätska</a:t>
            </a:r>
          </a:p>
          <a:p>
            <a:r>
              <a:rPr lang="sv-SE" dirty="0" smtClean="0"/>
              <a:t>Om kontaktlinser, </a:t>
            </a:r>
            <a:r>
              <a:rPr lang="sv-SE" dirty="0"/>
              <a:t>ta </a:t>
            </a:r>
            <a:r>
              <a:rPr lang="sv-SE" dirty="0" smtClean="0"/>
              <a:t>ut och skölj </a:t>
            </a:r>
            <a:r>
              <a:rPr lang="sv-SE" dirty="0"/>
              <a:t>igen. (Ögondusch ska finnas på varje riskarbetsplats).</a:t>
            </a:r>
          </a:p>
          <a:p>
            <a:endParaRPr lang="sv-SE" dirty="0"/>
          </a:p>
        </p:txBody>
      </p:sp>
      <p:pic>
        <p:nvPicPr>
          <p:cNvPr id="8" name="Picture 2" descr="Plum Ögonskölj 1,0 l Duo Plum 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55501" y="3996655"/>
            <a:ext cx="562738" cy="162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200 ml Plum Ögonskölning Plum ">
            <a:hlinkClick r:id="rId8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8494" r="20073" b="7942"/>
          <a:stretch/>
        </p:blipFill>
        <p:spPr bwMode="auto">
          <a:xfrm>
            <a:off x="6973274" y="4140671"/>
            <a:ext cx="604742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sterisol.se/fileadmin/filearea/Products/Ogondusch/l_sn._gon3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140671"/>
            <a:ext cx="152400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8687" y="21244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0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2"/>
          <p:cNvSpPr txBox="1">
            <a:spLocks/>
          </p:cNvSpPr>
          <p:nvPr/>
        </p:nvSpPr>
        <p:spPr bwMode="auto">
          <a:xfrm>
            <a:off x="1242244" y="1260351"/>
            <a:ext cx="4968552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5187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385888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908175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428875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b="1" dirty="0"/>
              <a:t>Vid stänk på hud med synliga sår eller </a:t>
            </a:r>
            <a:r>
              <a:rPr lang="sv-SE" b="1" dirty="0" smtClean="0"/>
              <a:t>eksem:</a:t>
            </a:r>
          </a:p>
          <a:p>
            <a:r>
              <a:rPr lang="sv-SE" kern="0" dirty="0" smtClean="0"/>
              <a:t>Skölj rikligt med vatten.</a:t>
            </a:r>
          </a:p>
          <a:p>
            <a:r>
              <a:rPr lang="sv-SE" kern="0" dirty="0" smtClean="0"/>
              <a:t>Desinfektera med 70 % sprit.</a:t>
            </a:r>
          </a:p>
        </p:txBody>
      </p:sp>
      <p:sp>
        <p:nvSpPr>
          <p:cNvPr id="7" name="Platshållare för innehåll 2"/>
          <p:cNvSpPr txBox="1">
            <a:spLocks/>
          </p:cNvSpPr>
          <p:nvPr/>
        </p:nvSpPr>
        <p:spPr bwMode="auto">
          <a:xfrm>
            <a:off x="1242244" y="3924647"/>
            <a:ext cx="5040560" cy="230425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>
            <a:lvl1pPr marL="390525" indent="-390525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5187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385888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908175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4pPr>
            <a:lvl5pPr marL="2428875" indent="-342900" algn="l" defTabSz="1042988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5pPr>
            <a:lvl6pPr marL="28035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6pPr>
            <a:lvl7pPr marL="32607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7pPr>
            <a:lvl8pPr marL="37179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8pPr>
            <a:lvl9pPr marL="4175125" indent="-260350" algn="l" defTabSz="1042988" rtl="0" eaLnBrk="1" fontAlgn="base" hangingPunct="1">
              <a:spcBef>
                <a:spcPct val="2000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b="1" kern="0" dirty="0"/>
              <a:t>Vid stänk på intakt hud utan sår eller eksem: </a:t>
            </a:r>
          </a:p>
          <a:p>
            <a:r>
              <a:rPr lang="sv-SE" kern="0" dirty="0"/>
              <a:t>Som ovan och ingen fortsatt utredning.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852" y="162039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48339" y="4467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106340" y="1116335"/>
            <a:ext cx="6336704" cy="720080"/>
          </a:xfrm>
        </p:spPr>
        <p:txBody>
          <a:bodyPr/>
          <a:lstStyle/>
          <a:p>
            <a:r>
              <a:rPr lang="sv-SE" b="0" dirty="0" smtClean="0"/>
              <a:t>Kontakta omgående därefter:</a:t>
            </a:r>
            <a:endParaRPr lang="sv-SE" b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490716" y="2124447"/>
            <a:ext cx="5004096" cy="3525837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sv-SE" b="1" dirty="0" smtClean="0"/>
              <a:t>Okänd smitta </a:t>
            </a:r>
            <a:r>
              <a:rPr lang="sv-SE" dirty="0" smtClean="0"/>
              <a:t>hos smittkällan - Ring </a:t>
            </a:r>
            <a:r>
              <a:rPr lang="sv-SE" dirty="0"/>
              <a:t>och anmäl/meddela aktuell vårdcentral att du </a:t>
            </a:r>
            <a:r>
              <a:rPr lang="sv-SE" dirty="0" smtClean="0"/>
              <a:t>stuckit dig</a:t>
            </a:r>
          </a:p>
          <a:p>
            <a:r>
              <a:rPr lang="sv-SE" dirty="0"/>
              <a:t>L</a:t>
            </a:r>
            <a:r>
              <a:rPr lang="sv-SE" dirty="0" smtClean="0"/>
              <a:t>ämna </a:t>
            </a:r>
            <a:r>
              <a:rPr lang="sv-SE" dirty="0"/>
              <a:t>telefonnummer där man kan nå dig vid behov av åtgärder</a:t>
            </a:r>
            <a:r>
              <a:rPr lang="sv-SE" b="1" dirty="0"/>
              <a:t>. </a:t>
            </a:r>
            <a:endParaRPr lang="sv-SE" dirty="0"/>
          </a:p>
          <a:p>
            <a:endParaRPr lang="sv-SE" dirty="0"/>
          </a:p>
        </p:txBody>
      </p:sp>
      <p:sp>
        <p:nvSpPr>
          <p:cNvPr id="7" name="Platshållare för innehåll 6"/>
          <p:cNvSpPr>
            <a:spLocks noGrp="1"/>
          </p:cNvSpPr>
          <p:nvPr>
            <p:ph sz="half" idx="1"/>
          </p:nvPr>
        </p:nvSpPr>
        <p:spPr>
          <a:xfrm>
            <a:off x="90116" y="2124447"/>
            <a:ext cx="4968552" cy="2952328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sv-SE" dirty="0" smtClean="0"/>
              <a:t>Infektionsbakjour - om</a:t>
            </a:r>
            <a:r>
              <a:rPr lang="sv-SE" b="1" dirty="0" smtClean="0"/>
              <a:t> </a:t>
            </a:r>
            <a:r>
              <a:rPr lang="sv-SE" b="1" u="sng" dirty="0"/>
              <a:t>känd</a:t>
            </a:r>
            <a:r>
              <a:rPr lang="sv-SE" b="1" dirty="0"/>
              <a:t> HIV-smitta </a:t>
            </a:r>
            <a:r>
              <a:rPr lang="sv-SE" dirty="0"/>
              <a:t>hos </a:t>
            </a:r>
            <a:r>
              <a:rPr lang="sv-SE" dirty="0" smtClean="0"/>
              <a:t>smittkällan</a:t>
            </a:r>
          </a:p>
          <a:p>
            <a:r>
              <a:rPr lang="sv-SE" dirty="0" smtClean="0"/>
              <a:t>Profylaktisk </a:t>
            </a:r>
            <a:r>
              <a:rPr lang="sv-SE" dirty="0"/>
              <a:t>behandling </a:t>
            </a:r>
            <a:r>
              <a:rPr lang="sv-SE" dirty="0" smtClean="0"/>
              <a:t>bör </a:t>
            </a:r>
            <a:r>
              <a:rPr lang="sv-SE" dirty="0"/>
              <a:t>sättas in snarast, </a:t>
            </a:r>
            <a:r>
              <a:rPr lang="sv-SE" dirty="0" smtClean="0"/>
              <a:t>helst </a:t>
            </a:r>
            <a:r>
              <a:rPr lang="sv-SE" dirty="0"/>
              <a:t>inom 2 timmar.</a:t>
            </a:r>
          </a:p>
          <a:p>
            <a:endParaRPr lang="sv-SE" dirty="0"/>
          </a:p>
        </p:txBody>
      </p:sp>
      <p:pic>
        <p:nvPicPr>
          <p:cNvPr id="12292" name="Picture 4" descr="http://www.butikstrender.se/wp-content/uploads/2015/12/612633-who-is-this-businessman-300x336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92" y="5292799"/>
            <a:ext cx="1630683" cy="18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5292799"/>
            <a:ext cx="3250704" cy="182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http://resources.mynewsdesk.com/image/upload/t_next_gen_article_large_767/iuwxuutqjrtbstdgemmp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88" y="5794945"/>
            <a:ext cx="1989271" cy="13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cleantopia.co.uk/images/call-me-back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036" y="5916569"/>
            <a:ext cx="1445146" cy="10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788809" y="540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38188" y="1188343"/>
            <a:ext cx="5112568" cy="653851"/>
          </a:xfrm>
        </p:spPr>
        <p:txBody>
          <a:bodyPr/>
          <a:lstStyle/>
          <a:p>
            <a:r>
              <a:rPr lang="sv-SE" sz="4000" dirty="0" smtClean="0"/>
              <a:t>Var vänder jag mig?</a:t>
            </a:r>
            <a:endParaRPr lang="sv-SE" sz="4000" dirty="0"/>
          </a:p>
        </p:txBody>
      </p:sp>
      <p:pic>
        <p:nvPicPr>
          <p:cNvPr id="11266" name="Picture 2" descr="https://nouwcdn.com/7/1050000/1040000/1037261/pics/20151161119521810_sbi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12" y="1908423"/>
            <a:ext cx="3810000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31539" r="14339" b="56593"/>
          <a:stretch/>
        </p:blipFill>
        <p:spPr bwMode="auto">
          <a:xfrm>
            <a:off x="385033" y="2772519"/>
            <a:ext cx="6270171" cy="1175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4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39784" y="1620391"/>
            <a:ext cx="9433048" cy="5256584"/>
          </a:xfrm>
        </p:spPr>
        <p:txBody>
          <a:bodyPr/>
          <a:lstStyle/>
          <a:p>
            <a:r>
              <a:rPr lang="sv-SE" dirty="0" smtClean="0"/>
              <a:t>Arrangera provtagning på personal och smittkälla (</a:t>
            </a:r>
            <a:r>
              <a:rPr lang="sv-SE" dirty="0" err="1"/>
              <a:t>HBsAg</a:t>
            </a:r>
            <a:r>
              <a:rPr lang="sv-SE" dirty="0"/>
              <a:t>, anti-HCV och HIV </a:t>
            </a:r>
            <a:r>
              <a:rPr lang="sv-SE" dirty="0" smtClean="0"/>
              <a:t>) Märk remissen ”Stickskada” ”Akut”</a:t>
            </a:r>
          </a:p>
          <a:p>
            <a:endParaRPr lang="sv-SE" dirty="0" smtClean="0"/>
          </a:p>
          <a:p>
            <a:r>
              <a:rPr lang="sv-SE" dirty="0" smtClean="0"/>
              <a:t>Ring </a:t>
            </a:r>
            <a:r>
              <a:rPr lang="sv-SE" dirty="0"/>
              <a:t>Mikrobiologen </a:t>
            </a:r>
            <a:r>
              <a:rPr lang="sv-SE" dirty="0" err="1"/>
              <a:t>HsH</a:t>
            </a:r>
            <a:r>
              <a:rPr lang="sv-SE" dirty="0"/>
              <a:t> och meddela att stickskadeprov på personal och smittkälla </a:t>
            </a:r>
            <a:r>
              <a:rPr lang="sv-SE" dirty="0" smtClean="0"/>
              <a:t>kommer att skickas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 smtClean="0"/>
              <a:t>Prov måste </a:t>
            </a:r>
            <a:r>
              <a:rPr lang="sv-SE" dirty="0"/>
              <a:t>vara på </a:t>
            </a:r>
            <a:r>
              <a:rPr lang="sv-SE" dirty="0" err="1"/>
              <a:t>lab</a:t>
            </a:r>
            <a:r>
              <a:rPr lang="sv-SE" dirty="0"/>
              <a:t> senast 24 timmar efter skadetillfället för att </a:t>
            </a:r>
            <a:r>
              <a:rPr lang="sv-SE" dirty="0" smtClean="0"/>
              <a:t>hinna </a:t>
            </a:r>
            <a:r>
              <a:rPr lang="sv-SE" dirty="0"/>
              <a:t>påbörja vaccination inom 48 timmar om detta blir nödvändigt</a:t>
            </a:r>
            <a:r>
              <a:rPr lang="sv-SE" dirty="0" smtClean="0"/>
              <a:t>.</a:t>
            </a:r>
            <a:endParaRPr lang="sv-SE" dirty="0"/>
          </a:p>
        </p:txBody>
      </p:sp>
      <p:pic>
        <p:nvPicPr>
          <p:cNvPr id="13318" name="Picture 6" descr="http://www.ontherunevents.com/turnbacktheclock/clock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076" y="5533572"/>
            <a:ext cx="1683513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://www.hemmetsjournal.se/ImageProvider/PageFiles/566551/sticka_skicka_heart_468_2__b468h220m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658" y="-1"/>
            <a:ext cx="2987472" cy="140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tankemosaik.files.wordpress.com/2011/09/snabbt.gif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507" y="2340471"/>
            <a:ext cx="2046412" cy="116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37100" y="397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890316" y="1260351"/>
            <a:ext cx="7200602" cy="1368152"/>
          </a:xfrm>
        </p:spPr>
        <p:txBody>
          <a:bodyPr/>
          <a:lstStyle/>
          <a:p>
            <a:r>
              <a:rPr lang="sv-SE" dirty="0"/>
              <a:t>Beslut om </a:t>
            </a:r>
            <a:r>
              <a:rPr lang="sv-SE" dirty="0" smtClean="0"/>
              <a:t>behandling </a:t>
            </a:r>
            <a:r>
              <a:rPr lang="sv-SE" dirty="0"/>
              <a:t>fattas av FHV - vårdcentralen eller Infektionsbakjour. </a:t>
            </a:r>
          </a:p>
        </p:txBody>
      </p:sp>
      <p:pic>
        <p:nvPicPr>
          <p:cNvPr id="9220" name="Picture 4" descr="http://www.parkinsonforbundet.se/uploads/image/Illustrationer/mediciner%20kopia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380" y="2556495"/>
            <a:ext cx="4775915" cy="41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27020" y="2251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ubrik 2"/>
          <p:cNvSpPr>
            <a:spLocks noGrp="1"/>
          </p:cNvSpPr>
          <p:nvPr>
            <p:ph type="title"/>
          </p:nvPr>
        </p:nvSpPr>
        <p:spPr>
          <a:xfrm>
            <a:off x="2905412" y="208285"/>
            <a:ext cx="7409263" cy="1111435"/>
          </a:xfrm>
        </p:spPr>
        <p:txBody>
          <a:bodyPr/>
          <a:lstStyle/>
          <a:p>
            <a:pPr algn="ctr"/>
            <a:r>
              <a:rPr lang="sv-SE" altLang="sv-SE" sz="2300" dirty="0"/>
              <a:t>Arbetsmiljöverkets föreskrifter avseende mikrobiologiska arbetsmiljörisker – smitta </a:t>
            </a:r>
            <a:r>
              <a:rPr lang="sv-SE" altLang="sv-SE" sz="2300" dirty="0" err="1"/>
              <a:t>etc</a:t>
            </a:r>
            <a:r>
              <a:rPr lang="sv-SE" altLang="sv-SE" sz="2300" dirty="0"/>
              <a:t/>
            </a:r>
            <a:br>
              <a:rPr lang="sv-SE" altLang="sv-SE" sz="2300" dirty="0"/>
            </a:br>
            <a:r>
              <a:rPr lang="sv-SE" altLang="sv-SE" sz="2300" dirty="0"/>
              <a:t>AFS 2012:7</a:t>
            </a:r>
            <a:endParaRPr lang="sv-SE" altLang="sv-SE" sz="320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234132" y="1665200"/>
            <a:ext cx="9780005" cy="4683782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b="1" dirty="0" smtClean="0"/>
              <a:t>Syfte</a:t>
            </a:r>
            <a:r>
              <a:rPr lang="sv-SE" dirty="0" smtClean="0"/>
              <a:t>: Ingen ska behöva riskera att smittas av en allvarlig sjukdom i sitt arbete</a:t>
            </a:r>
          </a:p>
          <a:p>
            <a:pPr marL="0" indent="0">
              <a:buNone/>
              <a:defRPr/>
            </a:pPr>
            <a:endParaRPr lang="sv-SE" sz="1800" b="1" dirty="0"/>
          </a:p>
          <a:p>
            <a:pPr marL="0" indent="0">
              <a:buNone/>
              <a:defRPr/>
            </a:pPr>
            <a:r>
              <a:rPr lang="sv-SE" b="1" dirty="0" smtClean="0"/>
              <a:t>Förebyggas genom:</a:t>
            </a:r>
          </a:p>
          <a:p>
            <a:pPr>
              <a:buFont typeface="Arial" charset="0"/>
              <a:buChar char="•"/>
              <a:defRPr/>
            </a:pPr>
            <a:r>
              <a:rPr lang="sv-SE" dirty="0" smtClean="0"/>
              <a:t>Skärpta hygienkrav</a:t>
            </a:r>
          </a:p>
          <a:p>
            <a:pPr>
              <a:buFont typeface="Arial" charset="0"/>
              <a:buChar char="•"/>
              <a:defRPr/>
            </a:pPr>
            <a:endParaRPr lang="sv-SE" sz="1100" dirty="0"/>
          </a:p>
          <a:p>
            <a:pPr>
              <a:buFont typeface="Arial" charset="0"/>
              <a:buChar char="•"/>
              <a:defRPr/>
            </a:pPr>
            <a:r>
              <a:rPr lang="sv-SE" dirty="0" smtClean="0"/>
              <a:t>Skärpta krav på utbildning </a:t>
            </a:r>
          </a:p>
          <a:p>
            <a:pPr marL="0" indent="0">
              <a:buNone/>
              <a:defRPr/>
            </a:pPr>
            <a:r>
              <a:rPr lang="sv-SE" sz="1100" dirty="0"/>
              <a:t>          (lämplig utbildning och tillräckliga kunskaper om de biologiska agens som förekommer i verksamheten)</a:t>
            </a:r>
          </a:p>
          <a:p>
            <a:pPr marL="0" indent="0">
              <a:buNone/>
              <a:defRPr/>
            </a:pPr>
            <a:endParaRPr lang="sv-SE" sz="1100" dirty="0"/>
          </a:p>
          <a:p>
            <a:pPr>
              <a:buFont typeface="Arial" charset="0"/>
              <a:buChar char="•"/>
              <a:defRPr/>
            </a:pPr>
            <a:r>
              <a:rPr lang="sv-SE" dirty="0" smtClean="0"/>
              <a:t>Åtgärder för att minska antalet stick- och skärskador </a:t>
            </a:r>
          </a:p>
          <a:p>
            <a:pPr marL="0" indent="0">
              <a:buNone/>
              <a:defRPr/>
            </a:pPr>
            <a:r>
              <a:rPr lang="sv-SE" sz="1100" dirty="0"/>
              <a:t>          (integrerad säkerhetsfunktion, Behållare för stickande och skärande avfall ska vara säkra)</a:t>
            </a:r>
          </a:p>
        </p:txBody>
      </p:sp>
      <p:pic>
        <p:nvPicPr>
          <p:cNvPr id="6148" name="Picture 4" descr="http://docplayer.se/docs-images/25/5304275/images/1-0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106" y="2412479"/>
            <a:ext cx="2808312" cy="398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vardforbundetbloggen.se/orebrobloggen/files/2013/05/2013-05-08_09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4612" y="2424744"/>
            <a:ext cx="2868317" cy="215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46300" y="104432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2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4333" y="1404367"/>
            <a:ext cx="5083085" cy="2232248"/>
          </a:xfrm>
        </p:spPr>
        <p:txBody>
          <a:bodyPr/>
          <a:lstStyle/>
          <a:p>
            <a:r>
              <a:rPr lang="sv-SE" dirty="0" smtClean="0"/>
              <a:t>Rapportera skadan till din chef</a:t>
            </a:r>
          </a:p>
          <a:p>
            <a:r>
              <a:rPr lang="sv-SE" dirty="0" smtClean="0"/>
              <a:t>Gör tillbuds-/olycksfallsanmälan</a:t>
            </a: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>Ange om sticksäker produkt använts!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40" y="242408"/>
            <a:ext cx="4752528" cy="639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3" t="26896" r="10196" b="13064"/>
          <a:stretch/>
        </p:blipFill>
        <p:spPr bwMode="auto">
          <a:xfrm>
            <a:off x="134333" y="3708623"/>
            <a:ext cx="5305892" cy="2969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06540" y="3962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74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-24609" y="900311"/>
            <a:ext cx="10693400" cy="6291634"/>
          </a:xfrm>
          <a:prstGeom prst="rect">
            <a:avLst/>
          </a:prstGeom>
        </p:spPr>
        <p:txBody>
          <a:bodyPr lIns="104306" tIns="52153" rIns="104306" bIns="52153">
            <a:spAutoFit/>
          </a:bodyPr>
          <a:lstStyle/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Allt material som behövs i samband med provtagningen ska finnas nära till hands</a:t>
            </a:r>
          </a:p>
          <a:p>
            <a:pPr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Använd handskar, förkläde och annan </a:t>
            </a:r>
            <a:r>
              <a:rPr lang="sv-SE" dirty="0" err="1">
                <a:latin typeface="Arial" charset="0"/>
              </a:rPr>
              <a:t>ev</a:t>
            </a:r>
            <a:r>
              <a:rPr lang="sv-SE" dirty="0">
                <a:latin typeface="Arial" charset="0"/>
              </a:rPr>
              <a:t> skyddsutrustning (</a:t>
            </a:r>
            <a:r>
              <a:rPr lang="sv-SE" altLang="sv-SE" dirty="0">
                <a:latin typeface="Arial" charset="0"/>
              </a:rPr>
              <a:t>munskydd/glasögon/visir vid risk för stänk</a:t>
            </a:r>
            <a:r>
              <a:rPr lang="sv-SE" dirty="0">
                <a:latin typeface="Arial" charset="0"/>
              </a:rPr>
              <a:t>) vid provtagning</a:t>
            </a:r>
          </a:p>
          <a:p>
            <a:pPr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Sprita händerna innan du tar på handskar samt när du tagit av dem</a:t>
            </a:r>
          </a:p>
          <a:p>
            <a:pPr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Arbeta aseptiskt, ta inte på insticksstället efter desinfektion</a:t>
            </a:r>
          </a:p>
          <a:p>
            <a:pPr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I de fall sticksäkra produkter finns ska de upphandlas och användas</a:t>
            </a:r>
          </a:p>
          <a:p>
            <a:pPr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altLang="sv-SE" dirty="0">
                <a:latin typeface="Arial" charset="0"/>
              </a:rPr>
              <a:t>Ta hand om ditt material så inte andra kommer till skada. </a:t>
            </a:r>
            <a:endParaRPr lang="sv-SE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Använd kanyl läggs direkt i avsedd behållare. Det är förbjudet att sätta tillbaka skyddshylsan på använd kanyl</a:t>
            </a:r>
          </a:p>
          <a:p>
            <a:pPr>
              <a:defRPr/>
            </a:pPr>
            <a:endParaRPr lang="sv-SE" sz="1800" dirty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dirty="0">
                <a:latin typeface="Arial" charset="0"/>
              </a:rPr>
              <a:t>Material, behållare och annan utrustning som innehåller smittämnen ska märkas. </a:t>
            </a:r>
          </a:p>
          <a:p>
            <a:pPr>
              <a:defRPr/>
            </a:pPr>
            <a:endParaRPr lang="sv-SE" sz="1800" dirty="0" smtClean="0">
              <a:latin typeface="Arial" charset="0"/>
            </a:endParaRPr>
          </a:p>
          <a:p>
            <a:pPr marL="325955" indent="-325955">
              <a:buFont typeface="Arial" panose="020B0604020202020204" pitchFamily="34" charset="0"/>
              <a:buChar char="•"/>
              <a:defRPr/>
            </a:pPr>
            <a:r>
              <a:rPr lang="sv-SE" b="1" dirty="0" smtClean="0"/>
              <a:t>Allt blod hanteras som potentiell smitta och därför behöver inte prover till </a:t>
            </a:r>
            <a:r>
              <a:rPr lang="sv-SE" b="1" dirty="0" err="1" smtClean="0"/>
              <a:t>kemlab</a:t>
            </a:r>
            <a:r>
              <a:rPr lang="sv-SE" b="1" dirty="0" smtClean="0"/>
              <a:t> och mikrobiologen längre smittmärkas</a:t>
            </a:r>
            <a:endParaRPr lang="sv-SE" b="1" dirty="0"/>
          </a:p>
        </p:txBody>
      </p:sp>
      <p:sp>
        <p:nvSpPr>
          <p:cNvPr id="116739" name="Rektangel 12"/>
          <p:cNvSpPr>
            <a:spLocks noChangeArrowheads="1"/>
          </p:cNvSpPr>
          <p:nvPr/>
        </p:nvSpPr>
        <p:spPr bwMode="auto">
          <a:xfrm>
            <a:off x="3577463" y="180231"/>
            <a:ext cx="4644363" cy="59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306" tIns="52153" rIns="104306" bIns="52153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3200"/>
              <a:t>Vad </a:t>
            </a:r>
            <a:r>
              <a:rPr lang="sv-SE" altLang="sv-SE" sz="3200" smtClean="0"/>
              <a:t>säger </a:t>
            </a:r>
            <a:r>
              <a:rPr lang="sv-SE" altLang="sv-SE" sz="3200" dirty="0"/>
              <a:t>AFS 2012:7?</a:t>
            </a:r>
          </a:p>
        </p:txBody>
      </p:sp>
      <p:pic>
        <p:nvPicPr>
          <p:cNvPr id="4" name="Picture 2" descr="http://www.illumedic.se/wp-content/uploads/2015/04/Sprutor-stick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9873" y="2124447"/>
            <a:ext cx="19660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1"/>
          <p:cNvSpPr/>
          <p:nvPr/>
        </p:nvSpPr>
        <p:spPr bwMode="auto">
          <a:xfrm>
            <a:off x="26462" y="6277545"/>
            <a:ext cx="9943143" cy="9144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31076" y="1362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6140" y="646113"/>
            <a:ext cx="10009112" cy="504056"/>
          </a:xfrm>
          <a:solidFill>
            <a:schemeClr val="bg1"/>
          </a:solidFill>
        </p:spPr>
        <p:txBody>
          <a:bodyPr/>
          <a:lstStyle/>
          <a:p>
            <a:r>
              <a:rPr lang="sv-SE" sz="3200" dirty="0" smtClean="0"/>
              <a:t>Var hittar du till rutinen för </a:t>
            </a:r>
            <a:r>
              <a:rPr lang="sv-SE" sz="3200" dirty="0" smtClean="0">
                <a:solidFill>
                  <a:srgbClr val="C00000"/>
                </a:solidFill>
              </a:rPr>
              <a:t>Stick- och skärskador?</a:t>
            </a:r>
            <a:endParaRPr lang="sv-SE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2493"/>
            <a:ext cx="10693400" cy="64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5"/>
          <p:cNvSpPr txBox="1">
            <a:spLocks noChangeArrowheads="1"/>
          </p:cNvSpPr>
          <p:nvPr/>
        </p:nvSpPr>
        <p:spPr bwMode="auto">
          <a:xfrm>
            <a:off x="306140" y="0"/>
            <a:ext cx="9793088" cy="64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v-SE" altLang="sv-SE" sz="3600" dirty="0"/>
              <a:t>Om olyckan är framme…</a:t>
            </a:r>
          </a:p>
        </p:txBody>
      </p:sp>
      <p:sp>
        <p:nvSpPr>
          <p:cNvPr id="3" name="Ellips 2"/>
          <p:cNvSpPr/>
          <p:nvPr/>
        </p:nvSpPr>
        <p:spPr bwMode="auto">
          <a:xfrm>
            <a:off x="3834532" y="2112112"/>
            <a:ext cx="914400" cy="36004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9068" y="-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70436" y="27851"/>
            <a:ext cx="6841133" cy="1013891"/>
          </a:xfrm>
        </p:spPr>
        <p:txBody>
          <a:bodyPr/>
          <a:lstStyle/>
          <a:p>
            <a:r>
              <a:rPr lang="sv-SE" dirty="0" smtClean="0"/>
              <a:t>Gå in på Min anställning…</a:t>
            </a:r>
            <a:endParaRPr lang="sv-S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4" y="1193048"/>
            <a:ext cx="10674276" cy="64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pp 2"/>
          <p:cNvSpPr/>
          <p:nvPr/>
        </p:nvSpPr>
        <p:spPr bwMode="auto">
          <a:xfrm>
            <a:off x="5213364" y="2916535"/>
            <a:ext cx="484632" cy="978408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Höger 4"/>
          <p:cNvSpPr/>
          <p:nvPr/>
        </p:nvSpPr>
        <p:spPr bwMode="auto">
          <a:xfrm>
            <a:off x="4122564" y="1908423"/>
            <a:ext cx="978408" cy="4846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3164" y="108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1" y="1116335"/>
            <a:ext cx="9534113" cy="573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 4"/>
          <p:cNvSpPr/>
          <p:nvPr/>
        </p:nvSpPr>
        <p:spPr bwMode="auto">
          <a:xfrm>
            <a:off x="4050556" y="5220791"/>
            <a:ext cx="1728192" cy="576064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lips 6"/>
          <p:cNvSpPr/>
          <p:nvPr/>
        </p:nvSpPr>
        <p:spPr bwMode="auto">
          <a:xfrm>
            <a:off x="4986660" y="1774666"/>
            <a:ext cx="792088" cy="360040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9852" y="1082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9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898428" y="71302"/>
            <a:ext cx="7056784" cy="1013891"/>
          </a:xfrm>
        </p:spPr>
        <p:txBody>
          <a:bodyPr/>
          <a:lstStyle/>
          <a:p>
            <a:r>
              <a:rPr lang="sv-SE" dirty="0" smtClean="0"/>
              <a:t>Tryck därefter på Arbetsmiljö…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4187"/>
            <a:ext cx="10693400" cy="642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öger 2"/>
          <p:cNvSpPr/>
          <p:nvPr/>
        </p:nvSpPr>
        <p:spPr bwMode="auto">
          <a:xfrm>
            <a:off x="1170236" y="3108414"/>
            <a:ext cx="978408" cy="4846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Ellips 5"/>
          <p:cNvSpPr/>
          <p:nvPr/>
        </p:nvSpPr>
        <p:spPr bwMode="auto">
          <a:xfrm>
            <a:off x="4914652" y="2412479"/>
            <a:ext cx="1008112" cy="504056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91116" y="3670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1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970436" y="180231"/>
            <a:ext cx="7488832" cy="756295"/>
          </a:xfrm>
        </p:spPr>
        <p:txBody>
          <a:bodyPr/>
          <a:lstStyle/>
          <a:p>
            <a:r>
              <a:rPr lang="sv-SE" sz="3200" dirty="0" smtClean="0"/>
              <a:t>Välj sedan Arbetsskada och tillbud…</a:t>
            </a:r>
            <a:endParaRPr lang="sv-SE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3" y="1139577"/>
            <a:ext cx="10681617" cy="64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öger 2"/>
          <p:cNvSpPr/>
          <p:nvPr/>
        </p:nvSpPr>
        <p:spPr bwMode="auto">
          <a:xfrm>
            <a:off x="1337991" y="3538315"/>
            <a:ext cx="978408" cy="4846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Rektangel 3"/>
          <p:cNvSpPr/>
          <p:nvPr/>
        </p:nvSpPr>
        <p:spPr bwMode="auto">
          <a:xfrm>
            <a:off x="3834532" y="2988543"/>
            <a:ext cx="2952328" cy="122413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59068" y="45727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82405" y="153210"/>
            <a:ext cx="7920880" cy="1013891"/>
          </a:xfrm>
        </p:spPr>
        <p:txBody>
          <a:bodyPr/>
          <a:lstStyle/>
          <a:p>
            <a:r>
              <a:rPr lang="sv-SE" sz="3000" dirty="0" smtClean="0"/>
              <a:t>…och sedan Blodsmitta och stickskada…</a:t>
            </a:r>
            <a:endParaRPr lang="sv-SE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4038"/>
            <a:ext cx="10693400" cy="642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öger 2"/>
          <p:cNvSpPr/>
          <p:nvPr/>
        </p:nvSpPr>
        <p:spPr bwMode="auto">
          <a:xfrm>
            <a:off x="1386260" y="3564607"/>
            <a:ext cx="978408" cy="484632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Höger 3"/>
          <p:cNvSpPr/>
          <p:nvPr/>
        </p:nvSpPr>
        <p:spPr bwMode="auto">
          <a:xfrm>
            <a:off x="2948064" y="5004767"/>
            <a:ext cx="978408" cy="193166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Höger 5"/>
          <p:cNvSpPr/>
          <p:nvPr/>
        </p:nvSpPr>
        <p:spPr bwMode="auto">
          <a:xfrm>
            <a:off x="2948064" y="5214612"/>
            <a:ext cx="978408" cy="227798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042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100" b="0" i="0" u="none" strike="noStrike" cap="none" normalizeH="0" baseline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5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10996" y="47189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4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ll_Region_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Mall_Region_Halland</Template>
  <TotalTime>37</TotalTime>
  <Words>497</Words>
  <Application>Microsoft Office PowerPoint</Application>
  <PresentationFormat>Anpassad</PresentationFormat>
  <Paragraphs>69</Paragraphs>
  <Slides>20</Slides>
  <Notes>1</Notes>
  <HiddenSlides>0</HiddenSlides>
  <MMClips>19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1" baseType="lpstr">
      <vt:lpstr>Mall_Region_Halland</vt:lpstr>
      <vt:lpstr>Augusti</vt:lpstr>
      <vt:lpstr>Arbetsmiljöverkets föreskrifter avseende mikrobiologiska arbetsmiljörisker – smitta etc AFS 2012:7</vt:lpstr>
      <vt:lpstr>PowerPoint-presentation</vt:lpstr>
      <vt:lpstr>Var hittar du till rutinen för Stick- och skärskador?</vt:lpstr>
      <vt:lpstr>Gå in på Min anställning…</vt:lpstr>
      <vt:lpstr>PowerPoint-presentation</vt:lpstr>
      <vt:lpstr>Tryck därefter på Arbetsmiljö…</vt:lpstr>
      <vt:lpstr>Välj sedan Arbetsskada och tillbud…</vt:lpstr>
      <vt:lpstr>…och sedan Blodsmitta och stickskada…</vt:lpstr>
      <vt:lpstr>Rutin för stick- och skärskador</vt:lpstr>
      <vt:lpstr>PowerPoint-presentation</vt:lpstr>
      <vt:lpstr>Stick- och skärskador</vt:lpstr>
      <vt:lpstr>PowerPoint-presentation</vt:lpstr>
      <vt:lpstr>PowerPoint-presentation</vt:lpstr>
      <vt:lpstr>PowerPoint-presentation</vt:lpstr>
      <vt:lpstr>Kontakta omgående därefter:</vt:lpstr>
      <vt:lpstr>Var vänder jag mig?</vt:lpstr>
      <vt:lpstr>PowerPoint-presentation</vt:lpstr>
      <vt:lpstr>PowerPoint-presentation</vt:lpstr>
      <vt:lpstr>PowerPoint-presentation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Augusti</dc:title>
  <dc:creator>Nilsfelt Evelina AMD MIB</dc:creator>
  <cp:lastModifiedBy>Nilsfelt Evelina ADH MIB</cp:lastModifiedBy>
  <cp:revision>10</cp:revision>
  <cp:lastPrinted>2011-03-31T13:51:30Z</cp:lastPrinted>
  <dcterms:created xsi:type="dcterms:W3CDTF">2016-03-08T10:19:44Z</dcterms:created>
  <dcterms:modified xsi:type="dcterms:W3CDTF">2019-01-18T10:13:31Z</dcterms:modified>
</cp:coreProperties>
</file>