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Override2.xml" ContentType="application/vnd.openxmlformats-officedocument.themeOverrid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6" r:id="rId2"/>
  </p:sldMasterIdLst>
  <p:notesMasterIdLst>
    <p:notesMasterId r:id="rId13"/>
  </p:notesMasterIdLst>
  <p:sldIdLst>
    <p:sldId id="261" r:id="rId3"/>
    <p:sldId id="276" r:id="rId4"/>
    <p:sldId id="263" r:id="rId5"/>
    <p:sldId id="277" r:id="rId6"/>
    <p:sldId id="264" r:id="rId7"/>
    <p:sldId id="274" r:id="rId8"/>
    <p:sldId id="270" r:id="rId9"/>
    <p:sldId id="286" r:id="rId10"/>
    <p:sldId id="285" r:id="rId11"/>
    <p:sldId id="284" r:id="rId12"/>
  </p:sldIdLst>
  <p:sldSz cx="10693400" cy="7561263"/>
  <p:notesSz cx="6858000" cy="9144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10000"/>
    <a:srgbClr val="FDB813"/>
    <a:srgbClr val="C9D556"/>
    <a:srgbClr val="438011"/>
    <a:srgbClr val="004B93"/>
    <a:srgbClr val="6CA2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59290" autoAdjust="0"/>
  </p:normalViewPr>
  <p:slideViewPr>
    <p:cSldViewPr>
      <p:cViewPr varScale="1">
        <p:scale>
          <a:sx n="59" d="100"/>
          <a:sy n="59" d="100"/>
        </p:scale>
        <p:origin x="-2190" y="-90"/>
      </p:cViewPr>
      <p:guideLst>
        <p:guide orient="horz" pos="881"/>
        <p:guide orient="horz" pos="1565"/>
        <p:guide pos="828"/>
        <p:guide pos="622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CA245-B205-4A6F-8DB0-35F2215938FE}" type="datetimeFigureOut">
              <a:rPr lang="sv-SE" smtClean="0"/>
              <a:t>2019-01-18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004888" y="685800"/>
            <a:ext cx="48482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EE87D-99BF-45FB-A735-168E97C8344C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09648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 dirty="0" smtClean="0"/>
              <a:t>Stödtext: </a:t>
            </a:r>
          </a:p>
          <a:p>
            <a:r>
              <a:rPr lang="sv-SE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God städning är viktig för att minska mängden mikroorganismer i miljön och kan indirekt leda till färre infektioner genom att förebygga smittspridning. Välstädade vårdlokaler ger ett gott intryck och ökar trivseln för både patienter och personal. 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E87D-99BF-45FB-A735-168E97C8344C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15207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 dirty="0" smtClean="0"/>
              <a:t>Stödtext: </a:t>
            </a:r>
          </a:p>
          <a:p>
            <a:r>
              <a:rPr lang="sv-SE" dirty="0" smtClean="0"/>
              <a:t>Slutstädning/Smittstädning av vårdplats ska</a:t>
            </a:r>
            <a:r>
              <a:rPr lang="sv-SE" baseline="0" dirty="0" smtClean="0"/>
              <a:t> ske när patienten: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200" dirty="0" smtClean="0"/>
              <a:t>Byter vårdplats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200" dirty="0" smtClean="0"/>
              <a:t>Avslutar isolering (t.ex. efter tarmsmitta)</a:t>
            </a:r>
          </a:p>
          <a:p>
            <a:pPr marL="171450" indent="-171450">
              <a:buFont typeface="Arial" panose="020B0604020202020204" pitchFamily="34" charset="0"/>
              <a:buChar char="•"/>
              <a:defRPr/>
            </a:pPr>
            <a:r>
              <a:rPr lang="sv-SE" sz="1200" dirty="0" smtClean="0"/>
              <a:t>Skrivs ut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E87D-99BF-45FB-A735-168E97C8344C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11352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Platshållare för bildobjekt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004888" y="685800"/>
            <a:ext cx="4848225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43" name="Platshållare för anteckninga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sv-SE" altLang="sv-SE" dirty="0" smtClean="0"/>
              <a:t>Stödtext: </a:t>
            </a:r>
          </a:p>
          <a:p>
            <a:r>
              <a:rPr lang="sv-SE" altLang="sv-SE" dirty="0" smtClean="0"/>
              <a:t>Före all slutstädning ska vård- och omsorgspersonalen:</a:t>
            </a:r>
          </a:p>
          <a:p>
            <a:r>
              <a:rPr lang="sv-SE" altLang="sv-SE" dirty="0" smtClean="0"/>
              <a:t>Rengöra och desinfektera lös utrustning </a:t>
            </a:r>
          </a:p>
          <a:p>
            <a:r>
              <a:rPr lang="sv-SE" altLang="sv-SE" dirty="0" smtClean="0"/>
              <a:t>Kassera </a:t>
            </a:r>
            <a:r>
              <a:rPr lang="sv-SE" altLang="sv-SE" dirty="0" err="1" smtClean="0"/>
              <a:t>ev</a:t>
            </a:r>
            <a:r>
              <a:rPr lang="sv-SE" altLang="sv-SE" dirty="0" smtClean="0"/>
              <a:t> engångsmaterial</a:t>
            </a:r>
          </a:p>
          <a:p>
            <a:r>
              <a:rPr lang="sv-SE" altLang="sv-SE" dirty="0" err="1" smtClean="0"/>
              <a:t>Ev</a:t>
            </a:r>
            <a:r>
              <a:rPr lang="sv-SE" altLang="sv-SE" dirty="0" smtClean="0"/>
              <a:t> liftskynke skickas till tvätt/maskintvättas</a:t>
            </a:r>
          </a:p>
          <a:p>
            <a:endParaRPr lang="sv-SE" altLang="sv-SE" dirty="0" smtClean="0"/>
          </a:p>
        </p:txBody>
      </p:sp>
      <p:sp>
        <p:nvSpPr>
          <p:cNvPr id="215044" name="Platshållare för bildnumm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algn="l" defTabSz="90963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defTabSz="9096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2890753F-06D5-44FB-AD4C-BACCA94D1DCD}" type="slidenum">
              <a:rPr lang="sv-SE" altLang="sv-SE" smtClean="0">
                <a:latin typeface="Arial" pitchFamily="34" charset="0"/>
                <a:cs typeface="Arial" pitchFamily="34" charset="0"/>
              </a:rPr>
              <a:pPr algn="r" eaLnBrk="1" hangingPunct="1">
                <a:spcBef>
                  <a:spcPct val="0"/>
                </a:spcBef>
              </a:pPr>
              <a:t>4</a:t>
            </a:fld>
            <a:endParaRPr lang="sv-SE" altLang="sv-SE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altLang="sv-SE" dirty="0" smtClean="0"/>
              <a:t>Stödtext: </a:t>
            </a:r>
          </a:p>
          <a:p>
            <a:r>
              <a:rPr lang="sv-SE" dirty="0" smtClean="0"/>
              <a:t>Exempel på kritiska punkter som ska </a:t>
            </a:r>
            <a:r>
              <a:rPr lang="sv-SE" dirty="0" err="1" smtClean="0"/>
              <a:t>ytdesinfekteras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EE87D-99BF-45FB-A735-168E97C8344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956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3888" y="5208588"/>
            <a:ext cx="7747000" cy="1033462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3888" y="6321425"/>
            <a:ext cx="7747000" cy="611188"/>
          </a:xfrm>
        </p:spPr>
        <p:txBody>
          <a:bodyPr/>
          <a:lstStyle>
            <a:lvl1pPr marL="0" indent="0" algn="r">
              <a:defRPr sz="24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  <p:pic>
        <p:nvPicPr>
          <p:cNvPr id="31750" name="Bildobjekt 3" descr="RegionHalland_rgb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988" y="1858963"/>
            <a:ext cx="83883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mediaAndTx" preserve="1">
  <p:cSld name="Rubrik, medieklipp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02005" y="672112"/>
            <a:ext cx="9089390" cy="126021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media 2"/>
          <p:cNvSpPr>
            <a:spLocks noGrp="1"/>
          </p:cNvSpPr>
          <p:nvPr>
            <p:ph type="media" sz="half" idx="1"/>
          </p:nvPr>
        </p:nvSpPr>
        <p:spPr>
          <a:xfrm>
            <a:off x="802005" y="2184365"/>
            <a:ext cx="4455583" cy="4536758"/>
          </a:xfrm>
        </p:spPr>
        <p:txBody>
          <a:bodyPr/>
          <a:lstStyle/>
          <a:p>
            <a:pPr lvl="0"/>
            <a:r>
              <a:rPr lang="sv-SE" noProof="0" smtClean="0"/>
              <a:t>Klicka på ikonen för att lägga till ett medieklipp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5435813" y="2184365"/>
            <a:ext cx="4455583" cy="453675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 alt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81C449-91C0-4EBA-9063-9E8FF12AD35C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475966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941883"/>
          </a:xfrm>
        </p:spPr>
        <p:txBody>
          <a:bodyPr/>
          <a:lstStyle>
            <a:lvl1pPr>
              <a:defRPr sz="36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14450" y="2509838"/>
            <a:ext cx="8569325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4449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0" y="1398588"/>
            <a:ext cx="8569325" cy="101389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14450" y="2484487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58108" y="2484438"/>
            <a:ext cx="4140000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5187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888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81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8875" indent="-342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00960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875C420C-2063-41CC-AAAF-C398A6CB8A4E}" type="datetime1">
              <a:rPr lang="sv-SE" smtClean="0"/>
              <a:t>2019-01-18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lIns="104306" tIns="52153" rIns="104306" bIns="52153"/>
          <a:lstStyle/>
          <a:p>
            <a:fld id="{81C932B6-96E8-423F-B57C-6A7EC3568F4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51888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5" descr="RegionHalland_rgb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93" y="1858813"/>
            <a:ext cx="8389493" cy="1867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93890" y="5208588"/>
            <a:ext cx="7747000" cy="1033462"/>
          </a:xfrm>
        </p:spPr>
        <p:txBody>
          <a:bodyPr/>
          <a:lstStyle>
            <a:lvl1pPr algn="r">
              <a:defRPr sz="2400"/>
            </a:lvl1pPr>
          </a:lstStyle>
          <a:p>
            <a:pPr lvl="0"/>
            <a:r>
              <a:rPr lang="sv-SE" noProof="0" smtClean="0"/>
              <a:t>Klicka här för att ändra format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93890" y="6321425"/>
            <a:ext cx="7747000" cy="611188"/>
          </a:xfrm>
        </p:spPr>
        <p:txBody>
          <a:bodyPr/>
          <a:lstStyle>
            <a:lvl1pPr marL="0" indent="0" algn="r">
              <a:defRPr sz="2400"/>
            </a:lvl1pPr>
          </a:lstStyle>
          <a:p>
            <a:pPr lvl="0"/>
            <a:r>
              <a:rPr lang="sv-SE" noProof="0" smtClean="0"/>
              <a:t>Klicka här för att ändra format på underrubrik i bakgrunden</a:t>
            </a:r>
          </a:p>
        </p:txBody>
      </p:sp>
    </p:spTree>
    <p:extLst>
      <p:ext uri="{BB962C8B-B14F-4D97-AF65-F5344CB8AC3E}">
        <p14:creationId xmlns:p14="http://schemas.microsoft.com/office/powerpoint/2010/main" val="95600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4" y="1398589"/>
            <a:ext cx="8569325" cy="941883"/>
          </a:xfrm>
        </p:spPr>
        <p:txBody>
          <a:bodyPr/>
          <a:lstStyle>
            <a:lvl1pPr>
              <a:defRPr sz="3700"/>
            </a:lvl1pPr>
          </a:lstStyle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314454" y="2509839"/>
            <a:ext cx="8569325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4728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155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7165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7590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7727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314454" y="1398591"/>
            <a:ext cx="8569325" cy="101389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1314452" y="2484487"/>
            <a:ext cx="4140001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4728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155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7165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7590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758111" y="2484441"/>
            <a:ext cx="4140001" cy="3525837"/>
          </a:xfrm>
        </p:spPr>
        <p:txBody>
          <a:bodyPr/>
          <a:lstStyle>
            <a:lvl1pPr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 marL="864728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2pPr>
            <a:lvl3pPr marL="1385155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3pPr>
            <a:lvl4pPr marL="1907165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4pPr>
            <a:lvl5pPr marL="2427590" indent="-342719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8161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34DA56D-AE99-46F6-B68B-7CEA5C1C98DA}" type="datetime1">
              <a:rPr lang="sv-SE"/>
              <a:pPr>
                <a:defRPr/>
              </a:pPr>
              <a:t>2019-01-18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F27F11D-DA40-4131-B068-553106ADC2C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64927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652929" y="1102687"/>
            <a:ext cx="7505801" cy="1102684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534671" y="7008173"/>
            <a:ext cx="2495127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E7D739-90B7-44E5-81EA-A9ADB5755762}" type="datetime1">
              <a:rPr lang="sv-SE"/>
              <a:pPr>
                <a:defRPr/>
              </a:pPr>
              <a:t>2019-01-18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3653581" y="7008173"/>
            <a:ext cx="3386243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7663603" y="7008173"/>
            <a:ext cx="2495127" cy="402567"/>
          </a:xfrm>
          <a:prstGeom prst="rect">
            <a:avLst/>
          </a:prstGeom>
        </p:spPr>
        <p:txBody>
          <a:bodyPr lIns="104269" tIns="52135" rIns="104269" bIns="52135"/>
          <a:lstStyle>
            <a:lvl1pPr>
              <a:defRPr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26315C5-C6CB-426C-B7F8-A7D6F809599F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6434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9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6850" y="1398588"/>
            <a:ext cx="7434263" cy="10138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smtClean="0"/>
              <a:t>Klicka här för att ändra format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6850" y="2509838"/>
            <a:ext cx="7421563" cy="3525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306" tIns="52153" rIns="104306" bIns="521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</a:p>
        </p:txBody>
      </p:sp>
      <p:pic>
        <p:nvPicPr>
          <p:cNvPr id="1031" name="Bildobjekt 8" descr="RegionHalland_rgb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513" y="327025"/>
            <a:ext cx="2193925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Bildobjekt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>
            <a:fillRect/>
          </a:stretch>
        </p:blipFill>
        <p:spPr>
          <a:xfrm>
            <a:off x="-3395" y="7092999"/>
            <a:ext cx="10699200" cy="49934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5" r:id="rId3"/>
    <p:sldLayoutId id="2147483675" r:id="rId4"/>
  </p:sldLayoutIdLst>
  <p:hf sldNum="0" hdr="0" ftr="0" dt="0"/>
  <p:txStyles>
    <p:titleStyle>
      <a:lvl1pPr algn="l" defTabSz="1042988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2pPr>
      <a:lvl3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3pPr>
      <a:lvl4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4pPr>
      <a:lvl5pPr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5pPr>
      <a:lvl6pPr marL="4572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4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6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800" algn="l" defTabSz="1042988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90525" indent="-390525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47725" indent="-325438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303338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825625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2346325" indent="-260350" algn="l" defTabSz="1042988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8035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6pPr>
      <a:lvl7pPr marL="32607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7pPr>
      <a:lvl8pPr marL="37179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8pPr>
      <a:lvl9pPr marL="4175125" indent="-260350" algn="l" defTabSz="1042988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36472" y="1398484"/>
            <a:ext cx="7435255" cy="10134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69" tIns="52135" rIns="104269" bIns="5213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36473" y="2509921"/>
            <a:ext cx="7422259" cy="3525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4269" tIns="52135" rIns="104269" bIns="5213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smtClean="0"/>
              <a:t>Klicka här för att ändra format på bakgrundstexten</a:t>
            </a:r>
          </a:p>
          <a:p>
            <a:pPr lvl="1"/>
            <a:r>
              <a:rPr lang="sv-SE" altLang="sv-SE" smtClean="0"/>
              <a:t>Nivå två</a:t>
            </a:r>
          </a:p>
          <a:p>
            <a:pPr lvl="2"/>
            <a:r>
              <a:rPr lang="sv-SE" altLang="sv-SE" smtClean="0"/>
              <a:t>Nivå tre</a:t>
            </a:r>
          </a:p>
          <a:p>
            <a:pPr lvl="3"/>
            <a:r>
              <a:rPr lang="sv-SE" altLang="sv-SE" smtClean="0"/>
              <a:t>Nivå fyra</a:t>
            </a:r>
          </a:p>
          <a:p>
            <a:pPr lvl="4"/>
            <a:r>
              <a:rPr lang="sv-SE" altLang="sv-SE" smtClean="0"/>
              <a:t>Nivå fem</a:t>
            </a:r>
          </a:p>
        </p:txBody>
      </p:sp>
      <p:pic>
        <p:nvPicPr>
          <p:cNvPr id="2052" name="Bildobjekt 8" descr="RegionHalland_rgb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713" y="327305"/>
            <a:ext cx="2194375" cy="488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Bildobjekt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2"/>
          <a:stretch>
            <a:fillRect/>
          </a:stretch>
        </p:blipFill>
        <p:spPr bwMode="auto">
          <a:xfrm>
            <a:off x="-3711" y="7092185"/>
            <a:ext cx="10698970" cy="500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1489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</p:sldLayoutIdLst>
  <p:hf sldNum="0" hdr="0" ftr="0"/>
  <p:txStyles>
    <p:titleStyle>
      <a:lvl1pPr algn="l" defTabSz="1041062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1041062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2pPr>
      <a:lvl3pPr algn="l" defTabSz="1041062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3pPr>
      <a:lvl4pPr algn="l" defTabSz="1041062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4pPr>
      <a:lvl5pPr algn="l" defTabSz="1041062" rtl="0" eaLnBrk="1" fontAlgn="base" hangingPunct="1">
        <a:spcBef>
          <a:spcPct val="0"/>
        </a:spcBef>
        <a:spcAft>
          <a:spcPct val="0"/>
        </a:spcAft>
        <a:defRPr sz="3700" b="1">
          <a:solidFill>
            <a:schemeClr val="tx2"/>
          </a:solidFill>
          <a:latin typeface="Arial" charset="0"/>
        </a:defRPr>
      </a:lvl5pPr>
      <a:lvl6pPr marL="457040" algn="l" defTabSz="1042620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6pPr>
      <a:lvl7pPr marL="914077" algn="l" defTabSz="1042620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7pPr>
      <a:lvl8pPr marL="1371116" algn="l" defTabSz="1042620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8pPr>
      <a:lvl9pPr marL="1828154" algn="l" defTabSz="1042620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</a:defRPr>
      </a:lvl9pPr>
    </p:titleStyle>
    <p:bodyStyle>
      <a:lvl1pPr marL="389267" indent="-389267" algn="l" defTabSz="1041062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847334" indent="-324088" algn="l" defTabSz="1041062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2pPr>
      <a:lvl3pPr marL="1301781" indent="-258908" algn="l" defTabSz="1041062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3pPr>
      <a:lvl4pPr marL="1823216" indent="-258908" algn="l" defTabSz="1041062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4pPr>
      <a:lvl5pPr marL="2344652" indent="-258908" algn="l" defTabSz="1041062" rtl="0" eaLnBrk="1" fontAlgn="base" hangingPunct="1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</a:defRPr>
      </a:lvl5pPr>
      <a:lvl6pPr marL="2802537" indent="-260258" algn="l" defTabSz="1042620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6pPr>
      <a:lvl7pPr marL="3259574" indent="-260258" algn="l" defTabSz="1042620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7pPr>
      <a:lvl8pPr marL="3716613" indent="-260258" algn="l" defTabSz="1042620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8pPr>
      <a:lvl9pPr marL="4173651" indent="-260258" algn="l" defTabSz="1042620" rtl="0" eaLnBrk="1" fontAlgn="base" hangingPunct="1">
        <a:spcBef>
          <a:spcPct val="20000"/>
        </a:spcBef>
        <a:spcAft>
          <a:spcPct val="0"/>
        </a:spcAft>
        <a:defRPr sz="27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40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77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116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154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94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233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271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309" algn="l" defTabSz="9140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6.png"/><Relationship Id="rId5" Type="http://schemas.openxmlformats.org/officeDocument/2006/relationships/image" Target="../media/image7.emf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vardgivare.regionhalland.se/behandlingsstod/vardhygien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10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3042444" y="3492599"/>
            <a:ext cx="4025827" cy="1620771"/>
          </a:xfrm>
        </p:spPr>
        <p:txBody>
          <a:bodyPr/>
          <a:lstStyle/>
          <a:p>
            <a:r>
              <a:rPr lang="sv-SE" sz="3600" dirty="0" smtClean="0"/>
              <a:t>September</a:t>
            </a:r>
            <a:endParaRPr lang="sv-SE" sz="3600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026220" y="5724847"/>
            <a:ext cx="8424936" cy="504056"/>
          </a:xfrm>
        </p:spPr>
        <p:txBody>
          <a:bodyPr/>
          <a:lstStyle/>
          <a:p>
            <a:r>
              <a:rPr lang="sv-SE" dirty="0"/>
              <a:t>Slut-/smittstädning av boende-/</a:t>
            </a:r>
            <a:r>
              <a:rPr lang="sv-SE" dirty="0" err="1"/>
              <a:t>vårdrum</a:t>
            </a:r>
            <a:r>
              <a:rPr lang="sv-SE" dirty="0"/>
              <a:t> på särskilt boende</a:t>
            </a:r>
            <a:endParaRPr lang="sv-SE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4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6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7" t="18411" r="10089" b="31413"/>
          <a:stretch/>
        </p:blipFill>
        <p:spPr bwMode="auto">
          <a:xfrm>
            <a:off x="1515183" y="972319"/>
            <a:ext cx="8618703" cy="60486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77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ubrik 1"/>
          <p:cNvSpPr>
            <a:spLocks noGrp="1"/>
          </p:cNvSpPr>
          <p:nvPr>
            <p:ph type="title"/>
          </p:nvPr>
        </p:nvSpPr>
        <p:spPr>
          <a:xfrm>
            <a:off x="1810082" y="1001167"/>
            <a:ext cx="6820755" cy="476080"/>
          </a:xfrm>
        </p:spPr>
        <p:txBody>
          <a:bodyPr/>
          <a:lstStyle/>
          <a:p>
            <a:r>
              <a:rPr lang="sv-SE" altLang="sv-SE" smtClean="0"/>
              <a:t>Målet med god städning</a:t>
            </a:r>
          </a:p>
        </p:txBody>
      </p:sp>
      <p:sp>
        <p:nvSpPr>
          <p:cNvPr id="4099" name="Platshållare för innehåll 2"/>
          <p:cNvSpPr>
            <a:spLocks noGrp="1"/>
          </p:cNvSpPr>
          <p:nvPr>
            <p:ph idx="1"/>
          </p:nvPr>
        </p:nvSpPr>
        <p:spPr>
          <a:xfrm>
            <a:off x="631208" y="1955078"/>
            <a:ext cx="9527522" cy="4503502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sv-SE" altLang="sv-SE" dirty="0" smtClean="0"/>
              <a:t>Ren miljö och god trivsel</a:t>
            </a:r>
          </a:p>
          <a:p>
            <a:pPr marL="0" indent="0">
              <a:buNone/>
              <a:defRPr/>
            </a:pPr>
            <a:endParaRPr lang="sv-SE" altLang="sv-SE" dirty="0" smtClean="0"/>
          </a:p>
          <a:p>
            <a:pPr>
              <a:buFont typeface="Arial" charset="0"/>
              <a:buChar char="•"/>
              <a:defRPr/>
            </a:pPr>
            <a:r>
              <a:rPr lang="sv-SE" altLang="sv-SE" dirty="0" smtClean="0"/>
              <a:t>Smuts och damm avlägsnas vilket reducerar antalet mikroorganismer </a:t>
            </a:r>
          </a:p>
          <a:p>
            <a:pPr marL="0" indent="0">
              <a:buNone/>
              <a:defRPr/>
            </a:pPr>
            <a:endParaRPr lang="sv-SE" altLang="sv-SE" dirty="0" smtClean="0"/>
          </a:p>
          <a:p>
            <a:pPr>
              <a:buFont typeface="Arial" charset="0"/>
              <a:buChar char="•"/>
              <a:defRPr/>
            </a:pPr>
            <a:r>
              <a:rPr lang="sv-SE" altLang="sv-SE" dirty="0" smtClean="0"/>
              <a:t>Mindre spridning av mikroorganismer – ökar patientsäkerheten</a:t>
            </a:r>
          </a:p>
          <a:p>
            <a:pPr marL="0" indent="0">
              <a:buNone/>
              <a:defRPr/>
            </a:pPr>
            <a:endParaRPr lang="sv-SE" altLang="sv-SE" dirty="0" smtClean="0"/>
          </a:p>
          <a:p>
            <a:pPr>
              <a:buFont typeface="Arial" charset="0"/>
              <a:buChar char="•"/>
              <a:defRPr/>
            </a:pPr>
            <a:r>
              <a:rPr lang="sv-SE" altLang="sv-SE" dirty="0" smtClean="0"/>
              <a:t>Vårda ytor och material</a:t>
            </a:r>
          </a:p>
        </p:txBody>
      </p:sp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2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19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ubrik 1"/>
          <p:cNvSpPr>
            <a:spLocks noGrp="1"/>
          </p:cNvSpPr>
          <p:nvPr>
            <p:ph type="title"/>
          </p:nvPr>
        </p:nvSpPr>
        <p:spPr>
          <a:xfrm>
            <a:off x="378148" y="828303"/>
            <a:ext cx="10032488" cy="1351226"/>
          </a:xfrm>
        </p:spPr>
        <p:txBody>
          <a:bodyPr/>
          <a:lstStyle/>
          <a:p>
            <a:r>
              <a:rPr lang="sv-SE" altLang="sv-SE" dirty="0"/>
              <a:t>Slutstädning av </a:t>
            </a:r>
            <a:br>
              <a:rPr lang="sv-SE" altLang="sv-SE" dirty="0"/>
            </a:br>
            <a:r>
              <a:rPr lang="sv-SE" altLang="sv-SE" dirty="0" smtClean="0"/>
              <a:t>boende-/</a:t>
            </a:r>
            <a:r>
              <a:rPr lang="sv-SE" altLang="sv-SE" dirty="0" err="1" smtClean="0"/>
              <a:t>vårdrum</a:t>
            </a:r>
            <a:endParaRPr lang="sv-SE" alt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34132" y="2340471"/>
            <a:ext cx="9611064" cy="458401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sv-SE" sz="2800" dirty="0"/>
              <a:t>När patienten:</a:t>
            </a:r>
          </a:p>
          <a:p>
            <a:pPr marL="0" indent="0">
              <a:buNone/>
              <a:defRPr/>
            </a:pPr>
            <a:endParaRPr lang="sv-SE" sz="2800" dirty="0"/>
          </a:p>
          <a:p>
            <a:pPr>
              <a:defRPr/>
            </a:pPr>
            <a:r>
              <a:rPr lang="sv-SE" sz="2800" dirty="0"/>
              <a:t>Byter vårdplats</a:t>
            </a:r>
          </a:p>
          <a:p>
            <a:pPr marL="0" indent="0">
              <a:buNone/>
              <a:defRPr/>
            </a:pPr>
            <a:endParaRPr lang="sv-SE" sz="2800" dirty="0"/>
          </a:p>
          <a:p>
            <a:pPr>
              <a:defRPr/>
            </a:pPr>
            <a:r>
              <a:rPr lang="sv-SE" sz="2800" dirty="0"/>
              <a:t>Avslutar isolering (t.ex. efter </a:t>
            </a:r>
            <a:r>
              <a:rPr lang="sv-SE" sz="2800" dirty="0" smtClean="0"/>
              <a:t>tarmsmitta, influensa)</a:t>
            </a:r>
            <a:endParaRPr lang="sv-SE" sz="2800" dirty="0"/>
          </a:p>
          <a:p>
            <a:pPr marL="0" indent="0">
              <a:buNone/>
              <a:defRPr/>
            </a:pPr>
            <a:endParaRPr lang="sv-SE" sz="2800" dirty="0"/>
          </a:p>
          <a:p>
            <a:pPr>
              <a:defRPr/>
            </a:pPr>
            <a:r>
              <a:rPr lang="sv-SE" sz="2800" dirty="0" smtClean="0"/>
              <a:t>Flyttar eller avlider</a:t>
            </a:r>
            <a:endParaRPr lang="sv-SE" sz="2800" dirty="0"/>
          </a:p>
        </p:txBody>
      </p:sp>
      <p:pic>
        <p:nvPicPr>
          <p:cNvPr id="6451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84" y="1636524"/>
            <a:ext cx="2528544" cy="23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570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0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ubrik 1"/>
          <p:cNvSpPr>
            <a:spLocks noGrp="1"/>
          </p:cNvSpPr>
          <p:nvPr>
            <p:ph type="title"/>
          </p:nvPr>
        </p:nvSpPr>
        <p:spPr>
          <a:xfrm>
            <a:off x="3187599" y="-7001"/>
            <a:ext cx="7505801" cy="1102684"/>
          </a:xfrm>
        </p:spPr>
        <p:txBody>
          <a:bodyPr/>
          <a:lstStyle/>
          <a:p>
            <a:r>
              <a:rPr lang="sv-SE" altLang="sv-SE" dirty="0" smtClean="0"/>
              <a:t>Slut-/smittstädning</a:t>
            </a:r>
          </a:p>
        </p:txBody>
      </p:sp>
      <p:sp>
        <p:nvSpPr>
          <p:cNvPr id="171011" name="Platshållare för innehåll 2"/>
          <p:cNvSpPr>
            <a:spLocks noGrp="1"/>
          </p:cNvSpPr>
          <p:nvPr>
            <p:ph idx="1"/>
          </p:nvPr>
        </p:nvSpPr>
        <p:spPr>
          <a:xfrm>
            <a:off x="234132" y="1081681"/>
            <a:ext cx="10369152" cy="619253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sv-SE" altLang="sv-SE" sz="2500" dirty="0"/>
              <a:t>Den som utför städningen ska vara utbildad i de städmetoder som används</a:t>
            </a:r>
          </a:p>
          <a:p>
            <a:pPr>
              <a:lnSpc>
                <a:spcPct val="100000"/>
              </a:lnSpc>
            </a:pPr>
            <a:endParaRPr lang="sv-SE" altLang="sv-SE" sz="2500" dirty="0"/>
          </a:p>
          <a:p>
            <a:pPr>
              <a:lnSpc>
                <a:spcPct val="100000"/>
              </a:lnSpc>
            </a:pPr>
            <a:r>
              <a:rPr lang="sv-SE" altLang="sv-SE" sz="2500" dirty="0"/>
              <a:t>Tillgång till ren städutrustning på varje enhet</a:t>
            </a:r>
          </a:p>
          <a:p>
            <a:pPr>
              <a:lnSpc>
                <a:spcPct val="100000"/>
              </a:lnSpc>
            </a:pPr>
            <a:endParaRPr lang="sv-SE" altLang="sv-SE" sz="2500" dirty="0"/>
          </a:p>
          <a:p>
            <a:pPr>
              <a:lnSpc>
                <a:spcPct val="100000"/>
              </a:lnSpc>
            </a:pPr>
            <a:r>
              <a:rPr lang="sv-SE" altLang="sv-SE" sz="2500" dirty="0"/>
              <a:t>Slutstädning av </a:t>
            </a:r>
            <a:r>
              <a:rPr lang="sv-SE" altLang="sv-SE" sz="2500" dirty="0" err="1" smtClean="0"/>
              <a:t>vårdrum</a:t>
            </a:r>
            <a:r>
              <a:rPr lang="sv-SE" altLang="sv-SE" sz="2500" dirty="0" smtClean="0"/>
              <a:t>/boenderum </a:t>
            </a:r>
            <a:r>
              <a:rPr lang="sv-SE" altLang="sv-SE" sz="2500" dirty="0"/>
              <a:t>innefattar ytor, inventarier och utrustning </a:t>
            </a:r>
            <a:r>
              <a:rPr lang="sv-SE" altLang="sv-SE" sz="2500" dirty="0" smtClean="0"/>
              <a:t>samt </a:t>
            </a:r>
            <a:r>
              <a:rPr lang="sv-SE" altLang="sv-SE" sz="2500" dirty="0"/>
              <a:t>tillhörande </a:t>
            </a:r>
            <a:r>
              <a:rPr lang="sv-SE" altLang="sv-SE" sz="2500" dirty="0" smtClean="0"/>
              <a:t>hygienrum och </a:t>
            </a:r>
            <a:r>
              <a:rPr lang="sv-SE" altLang="sv-SE" sz="2500" dirty="0" err="1" smtClean="0"/>
              <a:t>ev</a:t>
            </a:r>
            <a:r>
              <a:rPr lang="sv-SE" altLang="sv-SE" sz="2500" dirty="0" smtClean="0"/>
              <a:t> </a:t>
            </a:r>
            <a:r>
              <a:rPr lang="sv-SE" altLang="sv-SE" sz="2500" dirty="0" err="1" smtClean="0"/>
              <a:t>köksdel</a:t>
            </a:r>
            <a:endParaRPr lang="sv-SE" altLang="sv-SE" sz="2500" dirty="0" smtClean="0"/>
          </a:p>
          <a:p>
            <a:pPr>
              <a:lnSpc>
                <a:spcPct val="100000"/>
              </a:lnSpc>
            </a:pPr>
            <a:endParaRPr lang="sv-SE" altLang="sv-SE" sz="2500" dirty="0"/>
          </a:p>
          <a:p>
            <a:pPr>
              <a:lnSpc>
                <a:spcPct val="100000"/>
              </a:lnSpc>
            </a:pPr>
            <a:r>
              <a:rPr lang="sv-SE" altLang="sv-SE" sz="2500" dirty="0"/>
              <a:t>Rengör först med vatten och rengöringsmedel under noggrann mekanisk bearbetning. </a:t>
            </a:r>
            <a:r>
              <a:rPr lang="sv-SE" sz="2500" dirty="0">
                <a:solidFill>
                  <a:srgbClr val="000000"/>
                </a:solidFill>
              </a:rPr>
              <a:t>OBS! Doppa </a:t>
            </a:r>
            <a:r>
              <a:rPr lang="sv-SE" sz="2500" dirty="0" smtClean="0">
                <a:solidFill>
                  <a:srgbClr val="000000"/>
                </a:solidFill>
              </a:rPr>
              <a:t>endast engångsduken en </a:t>
            </a:r>
            <a:r>
              <a:rPr lang="sv-SE" sz="2500" dirty="0">
                <a:solidFill>
                  <a:srgbClr val="000000"/>
                </a:solidFill>
              </a:rPr>
              <a:t>gång i </a:t>
            </a:r>
            <a:r>
              <a:rPr lang="sv-SE" sz="2500" dirty="0" smtClean="0">
                <a:solidFill>
                  <a:srgbClr val="000000"/>
                </a:solidFill>
              </a:rPr>
              <a:t>lösningen för </a:t>
            </a:r>
            <a:r>
              <a:rPr lang="sv-SE" sz="2500" dirty="0">
                <a:solidFill>
                  <a:srgbClr val="000000"/>
                </a:solidFill>
              </a:rPr>
              <a:t>att inte </a:t>
            </a:r>
            <a:r>
              <a:rPr lang="sv-SE" sz="2500" dirty="0" smtClean="0">
                <a:solidFill>
                  <a:srgbClr val="000000"/>
                </a:solidFill>
              </a:rPr>
              <a:t>förorena. </a:t>
            </a:r>
            <a:r>
              <a:rPr lang="sv-SE" altLang="sv-SE" sz="2500" dirty="0" smtClean="0"/>
              <a:t>Desinfektera </a:t>
            </a:r>
            <a:r>
              <a:rPr lang="sv-SE" altLang="sv-SE" sz="2500" dirty="0"/>
              <a:t>därefter med ytdesinfektionsmedel på kritiska </a:t>
            </a:r>
            <a:r>
              <a:rPr lang="sv-SE" altLang="sv-SE" sz="2500" dirty="0" smtClean="0"/>
              <a:t>punkter.</a:t>
            </a:r>
          </a:p>
          <a:p>
            <a:pPr>
              <a:lnSpc>
                <a:spcPct val="100000"/>
              </a:lnSpc>
            </a:pPr>
            <a:endParaRPr lang="sv-SE" altLang="sv-SE" sz="2500" dirty="0"/>
          </a:p>
          <a:p>
            <a:r>
              <a:rPr lang="sv-SE" altLang="sv-SE" sz="2500" dirty="0" smtClean="0"/>
              <a:t>Städa från rent till smutsigt. Avsluta </a:t>
            </a:r>
            <a:r>
              <a:rPr lang="sv-SE" altLang="sv-SE" sz="2500" dirty="0"/>
              <a:t>med att rengöra </a:t>
            </a:r>
            <a:r>
              <a:rPr lang="sv-SE" altLang="sv-SE" sz="2500" dirty="0" smtClean="0"/>
              <a:t>toalett och golv </a:t>
            </a:r>
            <a:endParaRPr lang="sv-SE" altLang="sv-SE" sz="2500" dirty="0"/>
          </a:p>
        </p:txBody>
      </p:sp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05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8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826420" y="252239"/>
            <a:ext cx="7776863" cy="648072"/>
          </a:xfrm>
        </p:spPr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sv-SE" sz="3600" dirty="0" smtClean="0">
                <a:effectLst/>
              </a:rPr>
              <a:t>Slutstädning av vårdplats/boenderum</a:t>
            </a:r>
            <a:endParaRPr lang="sv-SE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33567" r="18718" b="37768"/>
          <a:stretch/>
        </p:blipFill>
        <p:spPr bwMode="auto">
          <a:xfrm>
            <a:off x="594172" y="1483954"/>
            <a:ext cx="9400152" cy="45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3991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76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90116" y="972319"/>
            <a:ext cx="10531276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sv-SE" sz="4000" dirty="0" smtClean="0">
                <a:latin typeface="Arial"/>
                <a:ea typeface="Calibri"/>
                <a:cs typeface="Times New Roman"/>
              </a:rPr>
              <a:t>Exempel på kritiska </a:t>
            </a:r>
            <a:r>
              <a:rPr lang="sv-SE" sz="4000" dirty="0">
                <a:latin typeface="Arial"/>
                <a:ea typeface="Calibri"/>
                <a:cs typeface="Times New Roman"/>
              </a:rPr>
              <a:t>punkter</a:t>
            </a: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endParaRPr lang="sv-SE" sz="2400" dirty="0">
              <a:latin typeface="Arial"/>
              <a:ea typeface="Calibri"/>
              <a:cs typeface="Times New Roman"/>
            </a:endParaRP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r>
              <a:rPr lang="sv-SE" sz="1800" dirty="0">
                <a:latin typeface="Arial"/>
                <a:ea typeface="Calibri"/>
                <a:cs typeface="Times New Roman"/>
              </a:rPr>
              <a:t>Sängens samtliga delar inklusive madrassens alla sidor </a:t>
            </a: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endParaRPr lang="sv-SE" sz="1400" dirty="0">
              <a:latin typeface="Arial"/>
              <a:ea typeface="Calibri"/>
              <a:cs typeface="Times New Roman"/>
            </a:endParaRP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r>
              <a:rPr lang="sv-SE" sz="1800" dirty="0">
                <a:latin typeface="Arial"/>
                <a:ea typeface="Calibri"/>
                <a:cs typeface="Times New Roman"/>
              </a:rPr>
              <a:t>Sängbordets samtliga delar, även undersida av bordsskiva </a:t>
            </a: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endParaRPr lang="sv-SE" sz="1400" dirty="0">
              <a:latin typeface="Arial"/>
              <a:ea typeface="Calibri"/>
              <a:cs typeface="Times New Roman"/>
            </a:endParaRP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r>
              <a:rPr lang="sv-SE" sz="1800" dirty="0">
                <a:latin typeface="Arial"/>
                <a:ea typeface="Calibri"/>
                <a:cs typeface="Times New Roman"/>
              </a:rPr>
              <a:t>Sänglampa, radio, fjärrkontroll, telefon</a:t>
            </a: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endParaRPr lang="sv-SE" sz="1400" dirty="0">
              <a:latin typeface="Arial"/>
              <a:ea typeface="Calibri"/>
              <a:cs typeface="Times New Roman"/>
            </a:endParaRP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r>
              <a:rPr lang="sv-SE" sz="1800" dirty="0">
                <a:latin typeface="Arial"/>
                <a:ea typeface="Calibri"/>
                <a:cs typeface="Times New Roman"/>
              </a:rPr>
              <a:t>Stol/pall, fåtölj och bord</a:t>
            </a: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endParaRPr lang="sv-SE" sz="1400" dirty="0">
              <a:latin typeface="Arial"/>
              <a:ea typeface="Calibri"/>
              <a:cs typeface="Times New Roman"/>
            </a:endParaRP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r>
              <a:rPr lang="sv-SE" sz="1800" dirty="0">
                <a:latin typeface="Arial"/>
                <a:ea typeface="Calibri"/>
                <a:cs typeface="Times New Roman"/>
              </a:rPr>
              <a:t>Medicinteknisk utrustning (droppställning, volympumpar, patientlift m.m.)</a:t>
            </a: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endParaRPr lang="sv-SE" sz="1400" dirty="0">
              <a:latin typeface="Arial"/>
              <a:ea typeface="Calibri"/>
              <a:cs typeface="Times New Roman"/>
            </a:endParaRP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r>
              <a:rPr lang="sv-SE" sz="1800" dirty="0">
                <a:latin typeface="Arial"/>
                <a:ea typeface="Calibri"/>
                <a:cs typeface="Times New Roman"/>
              </a:rPr>
              <a:t>Garderob/skåp, skärmar inklusive </a:t>
            </a:r>
            <a:r>
              <a:rPr lang="sv-SE" sz="1800" dirty="0" err="1">
                <a:latin typeface="Arial"/>
                <a:ea typeface="Calibri"/>
                <a:cs typeface="Times New Roman"/>
              </a:rPr>
              <a:t>tagytor</a:t>
            </a:r>
            <a:r>
              <a:rPr lang="sv-SE" sz="1800" dirty="0">
                <a:latin typeface="Arial"/>
                <a:ea typeface="Calibri"/>
                <a:cs typeface="Times New Roman"/>
              </a:rPr>
              <a:t>, t.ex. handtag samt området runt dessa och dörrkarmar.</a:t>
            </a: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endParaRPr lang="sv-SE" sz="1400" dirty="0" smtClean="0">
              <a:latin typeface="Arial"/>
              <a:ea typeface="Calibri"/>
              <a:cs typeface="Times New Roman"/>
            </a:endParaRP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r>
              <a:rPr lang="sv-SE" sz="1800" dirty="0" smtClean="0">
                <a:latin typeface="Arial"/>
                <a:ea typeface="Calibri"/>
                <a:cs typeface="Times New Roman"/>
              </a:rPr>
              <a:t>Vägg-</a:t>
            </a:r>
            <a:r>
              <a:rPr lang="sv-SE" sz="1800" dirty="0">
                <a:latin typeface="Arial"/>
                <a:ea typeface="Calibri"/>
                <a:cs typeface="Times New Roman"/>
              </a:rPr>
              <a:t>/och </a:t>
            </a:r>
            <a:r>
              <a:rPr lang="sv-SE" sz="1800" dirty="0" smtClean="0">
                <a:latin typeface="Arial"/>
                <a:ea typeface="Calibri"/>
                <a:cs typeface="Times New Roman"/>
              </a:rPr>
              <a:t>instrumentpanel</a:t>
            </a: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endParaRPr lang="sv-SE" sz="1400" dirty="0">
              <a:latin typeface="Arial"/>
              <a:ea typeface="Calibri"/>
              <a:cs typeface="Times New Roman"/>
            </a:endParaRP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r>
              <a:rPr lang="sv-SE" sz="1800" dirty="0">
                <a:latin typeface="Arial"/>
                <a:ea typeface="Calibri"/>
                <a:cs typeface="Times New Roman"/>
              </a:rPr>
              <a:t>Hjälpmedel för förflyttning/träning</a:t>
            </a:r>
          </a:p>
          <a:p>
            <a:pPr>
              <a:spcAft>
                <a:spcPts val="0"/>
              </a:spcAft>
            </a:pPr>
            <a:endParaRPr lang="sv-SE" sz="1400" dirty="0">
              <a:latin typeface="Arial"/>
              <a:ea typeface="Calibri"/>
              <a:cs typeface="Times New Roman"/>
            </a:endParaRP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r>
              <a:rPr lang="sv-SE" sz="1800" dirty="0">
                <a:latin typeface="Arial"/>
                <a:ea typeface="Calibri"/>
                <a:cs typeface="Times New Roman"/>
              </a:rPr>
              <a:t>Tvätt/avfallsställning </a:t>
            </a: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endParaRPr lang="sv-SE" sz="1400" dirty="0">
              <a:latin typeface="Arial"/>
              <a:ea typeface="Calibri"/>
              <a:cs typeface="Times New Roman"/>
            </a:endParaRPr>
          </a:p>
          <a:p>
            <a:pPr marL="391146" indent="-391146">
              <a:spcAft>
                <a:spcPts val="0"/>
              </a:spcAft>
              <a:buFont typeface="Symbol"/>
              <a:buChar char=""/>
            </a:pPr>
            <a:r>
              <a:rPr lang="sv-SE" sz="1800" dirty="0">
                <a:latin typeface="Arial"/>
                <a:ea typeface="Calibri"/>
                <a:cs typeface="Times New Roman"/>
              </a:rPr>
              <a:t>Hygienrummets utrustning såsom alla </a:t>
            </a:r>
            <a:r>
              <a:rPr lang="sv-SE" sz="1800" dirty="0" err="1">
                <a:latin typeface="Arial"/>
                <a:ea typeface="Calibri"/>
                <a:cs typeface="Times New Roman"/>
              </a:rPr>
              <a:t>tagytor</a:t>
            </a:r>
            <a:r>
              <a:rPr lang="sv-SE" sz="1800" dirty="0">
                <a:latin typeface="Arial"/>
                <a:ea typeface="Calibri"/>
                <a:cs typeface="Times New Roman"/>
              </a:rPr>
              <a:t> samt handfat, </a:t>
            </a:r>
            <a:r>
              <a:rPr lang="sv-SE" sz="1800" dirty="0" smtClean="0">
                <a:latin typeface="Arial"/>
                <a:ea typeface="Calibri"/>
                <a:cs typeface="Times New Roman"/>
              </a:rPr>
              <a:t>dusch och duschpall samt toalettstol </a:t>
            </a:r>
            <a:r>
              <a:rPr lang="sv-SE" sz="1800" dirty="0" err="1">
                <a:latin typeface="Arial"/>
                <a:ea typeface="Calibri"/>
                <a:cs typeface="Times New Roman"/>
              </a:rPr>
              <a:t>m.m</a:t>
            </a:r>
            <a:endParaRPr lang="sv-SE" sz="1800" dirty="0"/>
          </a:p>
        </p:txBody>
      </p:sp>
      <p:pic>
        <p:nvPicPr>
          <p:cNvPr id="3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72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63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/>
          </p:cNvSpPr>
          <p:nvPr>
            <p:ph type="title"/>
          </p:nvPr>
        </p:nvSpPr>
        <p:spPr>
          <a:xfrm>
            <a:off x="3399477" y="396255"/>
            <a:ext cx="4770709" cy="820782"/>
          </a:xfrm>
        </p:spPr>
        <p:txBody>
          <a:bodyPr/>
          <a:lstStyle/>
          <a:p>
            <a:r>
              <a:rPr lang="sv-SE" altLang="sv-SE" sz="4100" dirty="0"/>
              <a:t>Punktdesinfektion</a:t>
            </a:r>
          </a:p>
        </p:txBody>
      </p:sp>
      <p:sp>
        <p:nvSpPr>
          <p:cNvPr id="123907" name="Rectangle 3"/>
          <p:cNvSpPr>
            <a:spLocks noChangeArrowheads="1"/>
          </p:cNvSpPr>
          <p:nvPr/>
        </p:nvSpPr>
        <p:spPr bwMode="auto">
          <a:xfrm>
            <a:off x="395433" y="1753793"/>
            <a:ext cx="5389399" cy="426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4268" tIns="52133" rIns="104268" bIns="52133">
            <a:spAutoFit/>
          </a:bodyPr>
          <a:lstStyle/>
          <a:p>
            <a:pPr>
              <a:defRPr/>
            </a:pPr>
            <a:r>
              <a:rPr lang="sv-SE" sz="2700" dirty="0"/>
              <a:t>Punktdesinfektion innebär att allt spill av smittsamt material och kroppsvätskor torkas upp direkt med ett alkoholbaserat ytdesinfektionsmedel.</a:t>
            </a:r>
          </a:p>
          <a:p>
            <a:pPr>
              <a:defRPr/>
            </a:pPr>
            <a:endParaRPr lang="sv-SE" sz="2700" dirty="0"/>
          </a:p>
          <a:p>
            <a:pPr>
              <a:defRPr/>
            </a:pPr>
            <a:r>
              <a:rPr lang="sv-SE" sz="2700" dirty="0"/>
              <a:t>Ytdesinfektionsmedel används även för avtorkning av exempelvis hjälpmedel, </a:t>
            </a:r>
            <a:r>
              <a:rPr lang="sv-SE" sz="2700" dirty="0" smtClean="0"/>
              <a:t>rollator, </a:t>
            </a:r>
            <a:r>
              <a:rPr lang="sv-SE" sz="2700" dirty="0"/>
              <a:t>och rullstol mellan olika </a:t>
            </a:r>
            <a:r>
              <a:rPr lang="sv-SE" sz="2700" dirty="0" smtClean="0"/>
              <a:t>patienter</a:t>
            </a:r>
            <a:endParaRPr lang="sv-SE" sz="2700" dirty="0"/>
          </a:p>
        </p:txBody>
      </p:sp>
      <p:pic>
        <p:nvPicPr>
          <p:cNvPr id="63492" name="Picture 6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211" r="36160" b="20055"/>
          <a:stretch/>
        </p:blipFill>
        <p:spPr bwMode="auto">
          <a:xfrm rot="20801010">
            <a:off x="6228867" y="2601769"/>
            <a:ext cx="1458364" cy="3841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3" name="Picture 7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8" r="34096"/>
          <a:stretch/>
        </p:blipFill>
        <p:spPr bwMode="auto">
          <a:xfrm rot="20678893">
            <a:off x="8328189" y="2691131"/>
            <a:ext cx="1325715" cy="366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561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0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0156" y="1836415"/>
            <a:ext cx="9883204" cy="941883"/>
          </a:xfrm>
        </p:spPr>
        <p:txBody>
          <a:bodyPr/>
          <a:lstStyle/>
          <a:p>
            <a:r>
              <a:rPr lang="sv-SE" dirty="0" smtClean="0"/>
              <a:t>Såhär når du riktlinjerna på vår hemsida: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6180" y="3204567"/>
            <a:ext cx="9289607" cy="1054768"/>
          </a:xfrm>
        </p:spPr>
        <p:txBody>
          <a:bodyPr/>
          <a:lstStyle/>
          <a:p>
            <a:pPr marL="0" indent="0" algn="ctr">
              <a:buNone/>
            </a:pPr>
            <a:r>
              <a:rPr lang="sv-SE" dirty="0">
                <a:hlinkClick r:id="rId2"/>
              </a:rPr>
              <a:t>https://vardgivare.regionhalland.se/behandlingsstod/vardhygien</a:t>
            </a:r>
            <a:r>
              <a:rPr lang="sv-SE" dirty="0" smtClean="0">
                <a:hlinkClick r:id="rId2"/>
              </a:rPr>
              <a:t>/</a:t>
            </a:r>
            <a:r>
              <a:rPr lang="sv-SE" dirty="0" smtClean="0"/>
              <a:t> 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4698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99" t="16372" r="10549" b="3822"/>
          <a:stretch/>
        </p:blipFill>
        <p:spPr bwMode="auto">
          <a:xfrm>
            <a:off x="3186460" y="34364"/>
            <a:ext cx="6408712" cy="708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nspelat lju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041900" y="347503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167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4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all_Region_Halland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allregionhalland">
  <a:themeElements>
    <a:clrScheme name="Standardformgivn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CA2D5"/>
      </a:accent1>
      <a:accent2>
        <a:srgbClr val="004B93"/>
      </a:accent2>
      <a:accent3>
        <a:srgbClr val="FFFFFF"/>
      </a:accent3>
      <a:accent4>
        <a:srgbClr val="000000"/>
      </a:accent4>
      <a:accent5>
        <a:srgbClr val="BACEE7"/>
      </a:accent5>
      <a:accent6>
        <a:srgbClr val="004385"/>
      </a:accent6>
      <a:hlink>
        <a:srgbClr val="438011"/>
      </a:hlink>
      <a:folHlink>
        <a:srgbClr val="C9D556"/>
      </a:folHlink>
    </a:clrScheme>
    <a:fontScheme name="Standardformgivn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104298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sz="21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formgivn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CA2D5"/>
        </a:accent1>
        <a:accent2>
          <a:srgbClr val="004B93"/>
        </a:accent2>
        <a:accent3>
          <a:srgbClr val="FFFFFF"/>
        </a:accent3>
        <a:accent4>
          <a:srgbClr val="000000"/>
        </a:accent4>
        <a:accent5>
          <a:srgbClr val="BACEE7"/>
        </a:accent5>
        <a:accent6>
          <a:srgbClr val="004385"/>
        </a:accent6>
        <a:hlink>
          <a:srgbClr val="438011"/>
        </a:hlink>
        <a:folHlink>
          <a:srgbClr val="C9D55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CA2D5"/>
    </a:accent1>
    <a:accent2>
      <a:srgbClr val="004B93"/>
    </a:accent2>
    <a:accent3>
      <a:srgbClr val="FFFFFF"/>
    </a:accent3>
    <a:accent4>
      <a:srgbClr val="000000"/>
    </a:accent4>
    <a:accent5>
      <a:srgbClr val="BACEE7"/>
    </a:accent5>
    <a:accent6>
      <a:srgbClr val="004385"/>
    </a:accent6>
    <a:hlink>
      <a:srgbClr val="009999"/>
    </a:hlink>
    <a:folHlink>
      <a:srgbClr val="99CC00"/>
    </a:folHlink>
  </a:clrScheme>
</a:themeOverride>
</file>

<file path=ppt/theme/themeOverride2.xml><?xml version="1.0" encoding="utf-8"?>
<a:themeOverride xmlns:a="http://schemas.openxmlformats.org/drawingml/2006/main">
  <a:clrScheme name="">
    <a:dk1>
      <a:srgbClr val="000000"/>
    </a:dk1>
    <a:lt1>
      <a:srgbClr val="FFFFFF"/>
    </a:lt1>
    <a:dk2>
      <a:srgbClr val="000000"/>
    </a:dk2>
    <a:lt2>
      <a:srgbClr val="808080"/>
    </a:lt2>
    <a:accent1>
      <a:srgbClr val="6CA2D5"/>
    </a:accent1>
    <a:accent2>
      <a:srgbClr val="004B93"/>
    </a:accent2>
    <a:accent3>
      <a:srgbClr val="FFFFFF"/>
    </a:accent3>
    <a:accent4>
      <a:srgbClr val="000000"/>
    </a:accent4>
    <a:accent5>
      <a:srgbClr val="BACEE7"/>
    </a:accent5>
    <a:accent6>
      <a:srgbClr val="004385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Mall_Region_Halland</Template>
  <TotalTime>277</TotalTime>
  <Words>370</Words>
  <Application>Microsoft Office PowerPoint</Application>
  <PresentationFormat>Anpassad</PresentationFormat>
  <Paragraphs>74</Paragraphs>
  <Slides>10</Slides>
  <Notes>4</Notes>
  <HiddenSlides>0</HiddenSlides>
  <MMClips>9</MMClips>
  <ScaleCrop>false</ScaleCrop>
  <HeadingPairs>
    <vt:vector size="4" baseType="variant">
      <vt:variant>
        <vt:lpstr>Tema</vt:lpstr>
      </vt:variant>
      <vt:variant>
        <vt:i4>2</vt:i4>
      </vt:variant>
      <vt:variant>
        <vt:lpstr>Bildrubriker</vt:lpstr>
      </vt:variant>
      <vt:variant>
        <vt:i4>10</vt:i4>
      </vt:variant>
    </vt:vector>
  </HeadingPairs>
  <TitlesOfParts>
    <vt:vector size="12" baseType="lpstr">
      <vt:lpstr>Mall_Region_Halland</vt:lpstr>
      <vt:lpstr>mallregionhalland</vt:lpstr>
      <vt:lpstr>September</vt:lpstr>
      <vt:lpstr>Målet med god städning</vt:lpstr>
      <vt:lpstr>Slutstädning av  boende-/vårdrum</vt:lpstr>
      <vt:lpstr>Slut-/smittstädning</vt:lpstr>
      <vt:lpstr>PowerPoint-presentation</vt:lpstr>
      <vt:lpstr>PowerPoint-presentation</vt:lpstr>
      <vt:lpstr>Punktdesinfektion</vt:lpstr>
      <vt:lpstr>Såhär når du riktlinjerna på vår hemsida:</vt:lpstr>
      <vt:lpstr>PowerPoint-presentation</vt:lpstr>
      <vt:lpstr>PowerPoint-presentation</vt:lpstr>
    </vt:vector>
  </TitlesOfParts>
  <Company>Landstinget Halland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September</dc:title>
  <dc:creator>Nilsfelt Evelina AMD MIB</dc:creator>
  <cp:lastModifiedBy>Johansson Peter X ADH MIB</cp:lastModifiedBy>
  <cp:revision>46</cp:revision>
  <cp:lastPrinted>2011-03-31T13:51:30Z</cp:lastPrinted>
  <dcterms:created xsi:type="dcterms:W3CDTF">2016-03-08T10:21:13Z</dcterms:created>
  <dcterms:modified xsi:type="dcterms:W3CDTF">2019-01-18T08:07:36Z</dcterms:modified>
</cp:coreProperties>
</file>