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882" r:id="rId3"/>
    <p:sldMasterId id="2147483906" r:id="rId4"/>
    <p:sldMasterId id="2147483918" r:id="rId5"/>
    <p:sldMasterId id="2147483925" r:id="rId6"/>
    <p:sldMasterId id="2147483931" r:id="rId7"/>
    <p:sldMasterId id="2147483943" r:id="rId8"/>
    <p:sldMasterId id="2147483967" r:id="rId9"/>
  </p:sldMasterIdLst>
  <p:notesMasterIdLst>
    <p:notesMasterId r:id="rId115"/>
  </p:notesMasterIdLst>
  <p:handoutMasterIdLst>
    <p:handoutMasterId r:id="rId116"/>
  </p:handoutMasterIdLst>
  <p:sldIdLst>
    <p:sldId id="317" r:id="rId10"/>
    <p:sldId id="443" r:id="rId11"/>
    <p:sldId id="378" r:id="rId12"/>
    <p:sldId id="379" r:id="rId13"/>
    <p:sldId id="381" r:id="rId14"/>
    <p:sldId id="382" r:id="rId15"/>
    <p:sldId id="383" r:id="rId16"/>
    <p:sldId id="384" r:id="rId17"/>
    <p:sldId id="385" r:id="rId18"/>
    <p:sldId id="386" r:id="rId19"/>
    <p:sldId id="509" r:id="rId20"/>
    <p:sldId id="387" r:id="rId21"/>
    <p:sldId id="389" r:id="rId22"/>
    <p:sldId id="388" r:id="rId23"/>
    <p:sldId id="345" r:id="rId24"/>
    <p:sldId id="346" r:id="rId25"/>
    <p:sldId id="573" r:id="rId26"/>
    <p:sldId id="393" r:id="rId27"/>
    <p:sldId id="567" r:id="rId28"/>
    <p:sldId id="434" r:id="rId29"/>
    <p:sldId id="436" r:id="rId30"/>
    <p:sldId id="438" r:id="rId31"/>
    <p:sldId id="439" r:id="rId32"/>
    <p:sldId id="440" r:id="rId33"/>
    <p:sldId id="441" r:id="rId34"/>
    <p:sldId id="494" r:id="rId35"/>
    <p:sldId id="347" r:id="rId36"/>
    <p:sldId id="430" r:id="rId37"/>
    <p:sldId id="431" r:id="rId38"/>
    <p:sldId id="432" r:id="rId39"/>
    <p:sldId id="433" r:id="rId40"/>
    <p:sldId id="444" r:id="rId41"/>
    <p:sldId id="445" r:id="rId42"/>
    <p:sldId id="351" r:id="rId43"/>
    <p:sldId id="474" r:id="rId44"/>
    <p:sldId id="446" r:id="rId45"/>
    <p:sldId id="447" r:id="rId46"/>
    <p:sldId id="448" r:id="rId47"/>
    <p:sldId id="449" r:id="rId48"/>
    <p:sldId id="450" r:id="rId49"/>
    <p:sldId id="451" r:id="rId50"/>
    <p:sldId id="453" r:id="rId51"/>
    <p:sldId id="454" r:id="rId52"/>
    <p:sldId id="455" r:id="rId53"/>
    <p:sldId id="559" r:id="rId54"/>
    <p:sldId id="456" r:id="rId55"/>
    <p:sldId id="457" r:id="rId56"/>
    <p:sldId id="458" r:id="rId57"/>
    <p:sldId id="560" r:id="rId58"/>
    <p:sldId id="348" r:id="rId59"/>
    <p:sldId id="480" r:id="rId60"/>
    <p:sldId id="482" r:id="rId61"/>
    <p:sldId id="467" r:id="rId62"/>
    <p:sldId id="468" r:id="rId63"/>
    <p:sldId id="469" r:id="rId64"/>
    <p:sldId id="470" r:id="rId65"/>
    <p:sldId id="475" r:id="rId66"/>
    <p:sldId id="476" r:id="rId67"/>
    <p:sldId id="477" r:id="rId68"/>
    <p:sldId id="478" r:id="rId69"/>
    <p:sldId id="479" r:id="rId70"/>
    <p:sldId id="557" r:id="rId71"/>
    <p:sldId id="520" r:id="rId72"/>
    <p:sldId id="561" r:id="rId73"/>
    <p:sldId id="521" r:id="rId74"/>
    <p:sldId id="353" r:id="rId75"/>
    <p:sldId id="352" r:id="rId76"/>
    <p:sldId id="495" r:id="rId77"/>
    <p:sldId id="496" r:id="rId78"/>
    <p:sldId id="497" r:id="rId79"/>
    <p:sldId id="498" r:id="rId80"/>
    <p:sldId id="499" r:id="rId81"/>
    <p:sldId id="500" r:id="rId82"/>
    <p:sldId id="349" r:id="rId83"/>
    <p:sldId id="518" r:id="rId84"/>
    <p:sldId id="522" r:id="rId85"/>
    <p:sldId id="554" r:id="rId86"/>
    <p:sldId id="555" r:id="rId87"/>
    <p:sldId id="552" r:id="rId88"/>
    <p:sldId id="553" r:id="rId89"/>
    <p:sldId id="356" r:id="rId90"/>
    <p:sldId id="350" r:id="rId91"/>
    <p:sldId id="523" r:id="rId92"/>
    <p:sldId id="354" r:id="rId93"/>
    <p:sldId id="525" r:id="rId94"/>
    <p:sldId id="267" r:id="rId95"/>
    <p:sldId id="318" r:id="rId96"/>
    <p:sldId id="268" r:id="rId97"/>
    <p:sldId id="269" r:id="rId98"/>
    <p:sldId id="502" r:id="rId99"/>
    <p:sldId id="503" r:id="rId100"/>
    <p:sldId id="504" r:id="rId101"/>
    <p:sldId id="505" r:id="rId102"/>
    <p:sldId id="506" r:id="rId103"/>
    <p:sldId id="507" r:id="rId104"/>
    <p:sldId id="513" r:id="rId105"/>
    <p:sldId id="514" r:id="rId106"/>
    <p:sldId id="515" r:id="rId107"/>
    <p:sldId id="417" r:id="rId108"/>
    <p:sldId id="516" r:id="rId109"/>
    <p:sldId id="418" r:id="rId110"/>
    <p:sldId id="429" r:id="rId111"/>
    <p:sldId id="424" r:id="rId112"/>
    <p:sldId id="426" r:id="rId113"/>
    <p:sldId id="425" r:id="rId114"/>
  </p:sldIdLst>
  <p:sldSz cx="9906000" cy="6858000" type="A4"/>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930" y="108"/>
      </p:cViewPr>
      <p:guideLst>
        <p:guide orient="horz" pos="2160"/>
        <p:guide pos="3120"/>
      </p:guideLst>
    </p:cSldViewPr>
  </p:slideViewPr>
  <p:notesTextViewPr>
    <p:cViewPr>
      <p:scale>
        <a:sx n="100" d="100"/>
        <a:sy n="100" d="100"/>
      </p:scale>
      <p:origin x="0" y="0"/>
    </p:cViewPr>
  </p:notesTextViewPr>
  <p:sorterViewPr>
    <p:cViewPr>
      <p:scale>
        <a:sx n="82" d="100"/>
        <a:sy n="82" d="100"/>
      </p:scale>
      <p:origin x="0" y="144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presProps" Target="presProp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3549645" cy="511177"/>
          </a:xfrm>
          <a:prstGeom prst="rect">
            <a:avLst/>
          </a:prstGeom>
          <a:noFill/>
          <a:ln>
            <a:noFill/>
          </a:ln>
        </p:spPr>
        <p:txBody>
          <a:bodyPr vert="horz" wrap="square" lIns="99047" tIns="49523" rIns="99047" bIns="49523" anchor="t" anchorCtr="0" compatLnSpc="1"/>
          <a:lstStyle/>
          <a:p>
            <a:pPr marL="0" marR="0" lvl="0" indent="0" algn="l" defTabSz="99059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1" i="0" u="none" strike="noStrike" kern="1200" cap="none" spc="0" baseline="0">
                <a:solidFill>
                  <a:srgbClr val="000000"/>
                </a:solidFill>
                <a:uFillTx/>
                <a:latin typeface="Tahoma" pitchFamily="34"/>
              </a:rPr>
              <a:t>DIABETES Båstad Akademi 091002</a:t>
            </a:r>
            <a:br>
              <a:rPr lang="sv-SE" sz="1300" b="1" i="0" u="none" strike="noStrike" kern="1200" cap="none" spc="0" baseline="0">
                <a:solidFill>
                  <a:srgbClr val="000000"/>
                </a:solidFill>
                <a:uFillTx/>
                <a:latin typeface="Tahoma" pitchFamily="34"/>
              </a:rPr>
            </a:br>
            <a:r>
              <a:rPr lang="sv-SE" sz="1300" b="1" i="0" u="none" strike="noStrike" kern="1200" cap="none" spc="0" baseline="0">
                <a:solidFill>
                  <a:srgbClr val="000000"/>
                </a:solidFill>
                <a:uFillTx/>
                <a:latin typeface="Tahoma" pitchFamily="34"/>
              </a:rPr>
              <a:t>Anders Hernborg</a:t>
            </a:r>
          </a:p>
        </p:txBody>
      </p:sp>
      <p:sp>
        <p:nvSpPr>
          <p:cNvPr id="3" name="Rectangle 4"/>
          <p:cNvSpPr txBox="1">
            <a:spLocks noGrp="1"/>
          </p:cNvSpPr>
          <p:nvPr>
            <p:ph type="ftr" sz="quarter" idx="2"/>
          </p:nvPr>
        </p:nvSpPr>
        <p:spPr>
          <a:xfrm>
            <a:off x="0" y="9723436"/>
            <a:ext cx="3076571" cy="511177"/>
          </a:xfrm>
          <a:prstGeom prst="rect">
            <a:avLst/>
          </a:prstGeom>
          <a:noFill/>
          <a:ln>
            <a:noFill/>
          </a:ln>
        </p:spPr>
        <p:txBody>
          <a:bodyPr vert="horz" wrap="square" lIns="99047" tIns="49523" rIns="99047" bIns="49523" anchor="b" anchorCtr="0" compatLnSpc="1"/>
          <a:lstStyle/>
          <a:p>
            <a:pPr marL="0" marR="0" lvl="0" indent="0" algn="l" defTabSz="99059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300" b="0" i="0" u="none" strike="noStrike" kern="1200" cap="none" spc="0" baseline="0">
              <a:solidFill>
                <a:srgbClr val="000000"/>
              </a:solidFill>
              <a:uFillTx/>
              <a:latin typeface="Tahoma" pitchFamily="34"/>
            </a:endParaRPr>
          </a:p>
        </p:txBody>
      </p:sp>
      <p:sp>
        <p:nvSpPr>
          <p:cNvPr id="4" name="Rectangle 5"/>
          <p:cNvSpPr txBox="1">
            <a:spLocks noGrp="1"/>
          </p:cNvSpPr>
          <p:nvPr>
            <p:ph type="sldNum" sz="quarter" idx="3"/>
          </p:nvPr>
        </p:nvSpPr>
        <p:spPr>
          <a:xfrm>
            <a:off x="4022729" y="9723436"/>
            <a:ext cx="3076571" cy="511177"/>
          </a:xfrm>
          <a:prstGeom prst="rect">
            <a:avLst/>
          </a:prstGeom>
          <a:noFill/>
          <a:ln>
            <a:noFill/>
          </a:ln>
        </p:spPr>
        <p:txBody>
          <a:bodyPr vert="horz" wrap="square" lIns="99047" tIns="49523" rIns="99047" bIns="49523" anchor="b" anchorCtr="0" compatLnSpc="1"/>
          <a:lstStyle/>
          <a:p>
            <a:pPr marL="0" marR="0" lvl="0" indent="0" algn="r" defTabSz="99059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DF749B-6D43-4993-845E-7992207E9712}" type="slidenum">
              <a:rPr/>
              <a:pPr marL="0" marR="0" lvl="0" indent="0" algn="r" defTabSz="990596"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sv-SE" sz="1300" b="0" i="0" u="none" strike="noStrike" kern="1200" cap="none" spc="0" baseline="0">
              <a:solidFill>
                <a:srgbClr val="000000"/>
              </a:solidFill>
              <a:uFillTx/>
              <a:latin typeface="Tahoma" pitchFamily="34"/>
            </a:endParaRPr>
          </a:p>
        </p:txBody>
      </p:sp>
      <p:pic>
        <p:nvPicPr>
          <p:cNvPr id="5" name="Picture 7" descr="http://www.akademi.bastad.se/upload/logos/ab_logo.png"/>
          <p:cNvPicPr>
            <a:picLocks noChangeAspect="1"/>
          </p:cNvPicPr>
          <p:nvPr/>
        </p:nvPicPr>
        <p:blipFill>
          <a:blip r:embed="rId2" cstate="print"/>
          <a:srcRect/>
          <a:stretch>
            <a:fillRect/>
          </a:stretch>
        </p:blipFill>
        <p:spPr>
          <a:xfrm>
            <a:off x="5428280" y="80229"/>
            <a:ext cx="1590434" cy="428625"/>
          </a:xfrm>
          <a:prstGeom prst="rect">
            <a:avLst/>
          </a:prstGeom>
          <a:noFill/>
          <a:ln>
            <a:noFill/>
          </a:ln>
        </p:spPr>
      </p:pic>
    </p:spTree>
    <p:extLst>
      <p:ext uri="{BB962C8B-B14F-4D97-AF65-F5344CB8AC3E}">
        <p14:creationId xmlns:p14="http://schemas.microsoft.com/office/powerpoint/2010/main" val="4059843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a:spLocks noGrp="1" noRot="1" noChangeAspect="1"/>
          </p:cNvSpPr>
          <p:nvPr>
            <p:ph type="sldImg" idx="2"/>
          </p:nvPr>
        </p:nvSpPr>
        <p:spPr>
          <a:xfrm>
            <a:off x="788988" y="774700"/>
            <a:ext cx="5521325" cy="3824288"/>
          </a:xfrm>
          <a:prstGeom prst="rect">
            <a:avLst/>
          </a:prstGeom>
          <a:noFill/>
          <a:ln w="12701">
            <a:solidFill>
              <a:srgbClr val="000000"/>
            </a:solidFill>
            <a:prstDash val="solid"/>
            <a:miter/>
          </a:ln>
        </p:spPr>
      </p:sp>
      <p:sp>
        <p:nvSpPr>
          <p:cNvPr id="3" name="Rectangle 3"/>
          <p:cNvSpPr txBox="1">
            <a:spLocks noGrp="1"/>
          </p:cNvSpPr>
          <p:nvPr>
            <p:ph type="body" sz="quarter" idx="3"/>
          </p:nvPr>
        </p:nvSpPr>
        <p:spPr>
          <a:xfrm>
            <a:off x="966785" y="4899026"/>
            <a:ext cx="5199058" cy="4584701"/>
          </a:xfrm>
          <a:prstGeom prst="rect">
            <a:avLst/>
          </a:prstGeom>
          <a:noFill/>
          <a:ln>
            <a:noFill/>
          </a:ln>
        </p:spPr>
        <p:txBody>
          <a:bodyPr vert="horz" wrap="square" lIns="98014" tIns="48152" rIns="98014" bIns="48152" anchor="t" anchorCtr="0" compatLnSpc="1"/>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57897259"/>
      </p:ext>
    </p:extLst>
  </p:cSld>
  <p:clrMap bg1="lt1" tx1="dk1" bg2="lt2" tx2="dk2" accent1="accent1" accent2="accent2" accent3="accent3" accent4="accent4" accent5="accent5" accent6="accent6" hlink="hlink" folHlink="folHlink"/>
  <p:hf hdr="0" ftr="0" dt="0"/>
  <p:notesStyle>
    <a:lvl1pPr marL="0" marR="0" lvl="0" indent="0" algn="l" defTabSz="914400" rtl="0" fontAlgn="auto" hangingPunct="0">
      <a:lnSpc>
        <a:spcPct val="100000"/>
      </a:lnSpc>
      <a:spcBef>
        <a:spcPts val="400"/>
      </a:spcBef>
      <a:spcAft>
        <a:spcPts val="0"/>
      </a:spcAft>
      <a:buNone/>
      <a:tabLst/>
      <a:defRPr lang="sv-SE" sz="1200" b="0" i="0" u="none" strike="noStrike" kern="1200" cap="none" spc="0" baseline="0">
        <a:solidFill>
          <a:srgbClr val="000000"/>
        </a:solidFill>
        <a:uFillTx/>
        <a:latin typeface="Times New Roman" pitchFamily="18"/>
      </a:defRPr>
    </a:lvl1pPr>
    <a:lvl2pPr marL="457200" marR="0" lvl="1" indent="0" algn="l" defTabSz="914400" rtl="0" fontAlgn="auto" hangingPunct="0">
      <a:lnSpc>
        <a:spcPct val="100000"/>
      </a:lnSpc>
      <a:spcBef>
        <a:spcPts val="400"/>
      </a:spcBef>
      <a:spcAft>
        <a:spcPts val="0"/>
      </a:spcAft>
      <a:buNone/>
      <a:tabLst/>
      <a:defRPr lang="sv-SE" sz="1200" b="0" i="0" u="none" strike="noStrike" kern="1200" cap="none" spc="0" baseline="0">
        <a:solidFill>
          <a:srgbClr val="000000"/>
        </a:solidFill>
        <a:uFillTx/>
        <a:latin typeface="Times New Roman" pitchFamily="18"/>
      </a:defRPr>
    </a:lvl2pPr>
    <a:lvl3pPr marL="914400" marR="0" lvl="2" indent="0" algn="l" defTabSz="914400" rtl="0" fontAlgn="auto" hangingPunct="0">
      <a:lnSpc>
        <a:spcPct val="100000"/>
      </a:lnSpc>
      <a:spcBef>
        <a:spcPts val="400"/>
      </a:spcBef>
      <a:spcAft>
        <a:spcPts val="0"/>
      </a:spcAft>
      <a:buNone/>
      <a:tabLst/>
      <a:defRPr lang="sv-SE" sz="1200" b="0" i="0" u="none" strike="noStrike" kern="1200" cap="none" spc="0" baseline="0">
        <a:solidFill>
          <a:srgbClr val="000000"/>
        </a:solidFill>
        <a:uFillTx/>
        <a:latin typeface="Times New Roman" pitchFamily="18"/>
      </a:defRPr>
    </a:lvl3pPr>
    <a:lvl4pPr marL="1371600" marR="0" lvl="3" indent="0" algn="l" defTabSz="914400" rtl="0" fontAlgn="auto" hangingPunct="0">
      <a:lnSpc>
        <a:spcPct val="100000"/>
      </a:lnSpc>
      <a:spcBef>
        <a:spcPts val="400"/>
      </a:spcBef>
      <a:spcAft>
        <a:spcPts val="0"/>
      </a:spcAft>
      <a:buNone/>
      <a:tabLst/>
      <a:defRPr lang="sv-SE" sz="1200" b="0" i="0" u="none" strike="noStrike" kern="1200" cap="none" spc="0" baseline="0">
        <a:solidFill>
          <a:srgbClr val="000000"/>
        </a:solidFill>
        <a:uFillTx/>
        <a:latin typeface="Times New Roman" pitchFamily="18"/>
      </a:defRPr>
    </a:lvl4pPr>
    <a:lvl5pPr marL="1828800" marR="0" lvl="4" indent="0" algn="l" defTabSz="914400" rtl="0" fontAlgn="auto" hangingPunct="0">
      <a:lnSpc>
        <a:spcPct val="100000"/>
      </a:lnSpc>
      <a:spcBef>
        <a:spcPts val="400"/>
      </a:spcBef>
      <a:spcAft>
        <a:spcPts val="0"/>
      </a:spcAft>
      <a:buNone/>
      <a:tabLst/>
      <a:defRPr lang="sv-SE" sz="1200" b="0" i="0" u="none" strike="noStrike" kern="1200" cap="none" spc="0" baseline="0">
        <a:solidFill>
          <a:srgbClr val="000000"/>
        </a:solidFill>
        <a:uFillTx/>
        <a:latin typeface="Times New Roman"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4054477" y="0"/>
            <a:ext cx="3003547" cy="471492"/>
          </a:xfrm>
          <a:prstGeom prst="rect">
            <a:avLst/>
          </a:prstGeom>
          <a:no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Tahoma" pitchFamily="34"/>
            </a:endParaRPr>
          </a:p>
        </p:txBody>
      </p:sp>
      <p:sp>
        <p:nvSpPr>
          <p:cNvPr id="3" name="Rectangle 3"/>
          <p:cNvSpPr/>
          <p:nvPr/>
        </p:nvSpPr>
        <p:spPr>
          <a:xfrm>
            <a:off x="4054477" y="9713908"/>
            <a:ext cx="3003547" cy="474665"/>
          </a:xfrm>
          <a:prstGeom prst="rect">
            <a:avLst/>
          </a:prstGeom>
          <a:noFill/>
          <a:ln>
            <a:noFill/>
            <a:prstDash val="solid"/>
          </a:ln>
        </p:spPr>
        <p:txBody>
          <a:bodyPr vert="horz" wrap="square" lIns="98014" tIns="48152" rIns="98014" bIns="48152" anchor="b" anchorCtr="0" compatLnSpc="1"/>
          <a:lstStyle/>
          <a:p>
            <a:pPr marL="0" marR="0" lvl="0" indent="0" algn="r" defTabSz="993779"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000000"/>
                </a:solidFill>
                <a:uFillTx/>
                <a:latin typeface="Times New Roman" pitchFamily="18"/>
              </a:rPr>
              <a:t>1</a:t>
            </a:r>
          </a:p>
        </p:txBody>
      </p:sp>
      <p:sp>
        <p:nvSpPr>
          <p:cNvPr id="4" name="Rectangle 4"/>
          <p:cNvSpPr/>
          <p:nvPr/>
        </p:nvSpPr>
        <p:spPr>
          <a:xfrm>
            <a:off x="0" y="9713908"/>
            <a:ext cx="3078163" cy="474665"/>
          </a:xfrm>
          <a:prstGeom prst="rect">
            <a:avLst/>
          </a:prstGeom>
          <a:no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Tahoma" pitchFamily="34"/>
            </a:endParaRPr>
          </a:p>
        </p:txBody>
      </p:sp>
      <p:sp>
        <p:nvSpPr>
          <p:cNvPr id="5" name="Rectangle 5"/>
          <p:cNvSpPr/>
          <p:nvPr/>
        </p:nvSpPr>
        <p:spPr>
          <a:xfrm>
            <a:off x="0" y="0"/>
            <a:ext cx="3078163" cy="471492"/>
          </a:xfrm>
          <a:prstGeom prst="rect">
            <a:avLst/>
          </a:prstGeom>
          <a:no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Tahoma" pitchFamily="34"/>
            </a:endParaRPr>
          </a:p>
        </p:txBody>
      </p:sp>
      <p:sp>
        <p:nvSpPr>
          <p:cNvPr id="6" name="Rectangle 6"/>
          <p:cNvSpPr>
            <a:spLocks noGrp="1" noRot="1" noChangeAspect="1"/>
          </p:cNvSpPr>
          <p:nvPr>
            <p:ph type="sldImg"/>
          </p:nvPr>
        </p:nvSpPr>
        <p:spPr>
          <a:xfrm>
            <a:off x="788988" y="774700"/>
            <a:ext cx="5521325" cy="3824288"/>
          </a:xfrm>
        </p:spPr>
      </p:sp>
      <p:sp>
        <p:nvSpPr>
          <p:cNvPr id="7" name="Rectangle 7"/>
          <p:cNvSpPr txBox="1">
            <a:spLocks noGrp="1"/>
          </p:cNvSpPr>
          <p:nvPr>
            <p:ph type="body" sz="quarter" idx="1"/>
          </p:nvPr>
        </p:nvSpPr>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788988" y="774700"/>
            <a:ext cx="5521325" cy="3824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sv-SE" smtClean="0">
                <a:latin typeface="Verdana" pitchFamily="34" charset="0"/>
                <a:ea typeface="ＭＳ Ｐゴシック" pitchFamily="34" charset="-128"/>
              </a:rPr>
              <a:t>Figures given are: number of people with diabetes in 2011 and predicted number of people that will have diabetes in 2030 according to IDF estimates. Percentage is the increase in diabetes from 2011 to 2030. “World” box acts as the legend.</a:t>
            </a:r>
          </a:p>
          <a:p>
            <a:endParaRPr lang="en-GB" altLang="sv-SE" smtClean="0">
              <a:latin typeface="Verdana" pitchFamily="34" charset="0"/>
              <a:ea typeface="ＭＳ Ｐゴシック" pitchFamily="34" charset="-128"/>
            </a:endParaRPr>
          </a:p>
          <a:p>
            <a:r>
              <a:rPr lang="en-GB" altLang="sv-SE" smtClean="0">
                <a:latin typeface="Verdana" pitchFamily="34" charset="0"/>
                <a:ea typeface="ＭＳ Ｐゴシック" pitchFamily="34" charset="-128"/>
              </a:rPr>
              <a:t>The burden of diabetes is one of the greatest challenges of the 21st century,</a:t>
            </a:r>
            <a:r>
              <a:rPr lang="da-DK" altLang="sv-SE" smtClean="0">
                <a:latin typeface="Verdana" pitchFamily="34" charset="0"/>
                <a:ea typeface="ＭＳ Ｐゴシック" pitchFamily="34" charset="-128"/>
              </a:rPr>
              <a:t> </a:t>
            </a:r>
            <a:r>
              <a:rPr lang="en-US" altLang="sv-SE" smtClean="0">
                <a:latin typeface="Verdana" pitchFamily="34" charset="0"/>
                <a:ea typeface="ＭＳ Ｐゴシック" pitchFamily="34" charset="-128"/>
              </a:rPr>
              <a:t>as seen in the global incidence and projections of diabetes epidemic worldwide.</a:t>
            </a:r>
          </a:p>
          <a:p>
            <a:endParaRPr lang="en-US" altLang="sv-SE" smtClean="0">
              <a:latin typeface="Verdana" pitchFamily="34" charset="0"/>
              <a:ea typeface="ＭＳ Ｐゴシック" pitchFamily="34" charset="-128"/>
            </a:endParaRPr>
          </a:p>
          <a:p>
            <a:r>
              <a:rPr lang="en-US" altLang="sv-SE" smtClean="0">
                <a:latin typeface="Verdana" pitchFamily="34" charset="0"/>
                <a:ea typeface="ＭＳ Ｐゴシック" pitchFamily="34" charset="-128"/>
              </a:rPr>
              <a:t>366 million people have diabetes in 2011 and this is predicted to rise to 552 million by 2030.</a:t>
            </a:r>
          </a:p>
          <a:p>
            <a:endParaRPr lang="en-US" altLang="sv-SE" smtClean="0">
              <a:latin typeface="Verdana" pitchFamily="34" charset="0"/>
              <a:ea typeface="ＭＳ Ｐゴシック" pitchFamily="34" charset="-128"/>
            </a:endParaRPr>
          </a:p>
          <a:p>
            <a:r>
              <a:rPr lang="en-US" altLang="sv-SE" smtClean="0">
                <a:latin typeface="Verdana" pitchFamily="34" charset="0"/>
                <a:ea typeface="ＭＳ Ｐゴシック" pitchFamily="34" charset="-128"/>
              </a:rPr>
              <a:t>Diabetes caused at least $465 billion in healthcare expenditure in 2011 – 11% of the total expenditure, and is expected to exceed $595 billion by 2030.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xfrm>
            <a:off x="4021984" y="9721074"/>
            <a:ext cx="3075727" cy="511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75" tIns="47988" rIns="95975" bIns="47988"/>
          <a:lstStyle>
            <a:lvl1pPr defTabSz="989747" eaLnBrk="0" hangingPunct="0">
              <a:defRPr>
                <a:solidFill>
                  <a:schemeClr val="tx1"/>
                </a:solidFill>
                <a:latin typeface="Arial" pitchFamily="34" charset="0"/>
              </a:defRPr>
            </a:lvl1pPr>
            <a:lvl2pPr marL="779800" indent="-299923" defTabSz="989747" eaLnBrk="0" hangingPunct="0">
              <a:defRPr>
                <a:solidFill>
                  <a:schemeClr val="tx1"/>
                </a:solidFill>
                <a:latin typeface="Arial" pitchFamily="34" charset="0"/>
              </a:defRPr>
            </a:lvl2pPr>
            <a:lvl3pPr marL="1199693" indent="-239939" defTabSz="989747" eaLnBrk="0" hangingPunct="0">
              <a:defRPr>
                <a:solidFill>
                  <a:schemeClr val="tx1"/>
                </a:solidFill>
                <a:latin typeface="Arial" pitchFamily="34" charset="0"/>
              </a:defRPr>
            </a:lvl3pPr>
            <a:lvl4pPr marL="1679570" indent="-239939" defTabSz="989747" eaLnBrk="0" hangingPunct="0">
              <a:defRPr>
                <a:solidFill>
                  <a:schemeClr val="tx1"/>
                </a:solidFill>
                <a:latin typeface="Arial" pitchFamily="34" charset="0"/>
              </a:defRPr>
            </a:lvl4pPr>
            <a:lvl5pPr marL="2159447" indent="-239939" defTabSz="989747" eaLnBrk="0" hangingPunct="0">
              <a:defRPr>
                <a:solidFill>
                  <a:schemeClr val="tx1"/>
                </a:solidFill>
                <a:latin typeface="Arial" pitchFamily="34" charset="0"/>
              </a:defRPr>
            </a:lvl5pPr>
            <a:lvl6pPr marL="2639324" indent="-239939" defTabSz="989747" eaLnBrk="0" fontAlgn="base" hangingPunct="0">
              <a:spcBef>
                <a:spcPct val="0"/>
              </a:spcBef>
              <a:spcAft>
                <a:spcPct val="0"/>
              </a:spcAft>
              <a:defRPr>
                <a:solidFill>
                  <a:schemeClr val="tx1"/>
                </a:solidFill>
                <a:latin typeface="Arial" pitchFamily="34" charset="0"/>
              </a:defRPr>
            </a:lvl6pPr>
            <a:lvl7pPr marL="3119201" indent="-239939" defTabSz="989747" eaLnBrk="0" fontAlgn="base" hangingPunct="0">
              <a:spcBef>
                <a:spcPct val="0"/>
              </a:spcBef>
              <a:spcAft>
                <a:spcPct val="0"/>
              </a:spcAft>
              <a:defRPr>
                <a:solidFill>
                  <a:schemeClr val="tx1"/>
                </a:solidFill>
                <a:latin typeface="Arial" pitchFamily="34" charset="0"/>
              </a:defRPr>
            </a:lvl7pPr>
            <a:lvl8pPr marL="3599078" indent="-239939" defTabSz="989747" eaLnBrk="0" fontAlgn="base" hangingPunct="0">
              <a:spcBef>
                <a:spcPct val="0"/>
              </a:spcBef>
              <a:spcAft>
                <a:spcPct val="0"/>
              </a:spcAft>
              <a:defRPr>
                <a:solidFill>
                  <a:schemeClr val="tx1"/>
                </a:solidFill>
                <a:latin typeface="Arial" pitchFamily="34" charset="0"/>
              </a:defRPr>
            </a:lvl8pPr>
            <a:lvl9pPr marL="4078956" indent="-239939" defTabSz="989747" eaLnBrk="0" fontAlgn="base" hangingPunct="0">
              <a:spcBef>
                <a:spcPct val="0"/>
              </a:spcBef>
              <a:spcAft>
                <a:spcPct val="0"/>
              </a:spcAft>
              <a:defRPr>
                <a:solidFill>
                  <a:schemeClr val="tx1"/>
                </a:solidFill>
                <a:latin typeface="Arial" pitchFamily="34" charset="0"/>
              </a:defRPr>
            </a:lvl9pPr>
          </a:lstStyle>
          <a:p>
            <a:pPr eaLnBrk="1" hangingPunct="1"/>
            <a:fld id="{8EF85691-F8D1-4DDC-85A7-79FFEB3B4E12}" type="slidenum">
              <a:rPr lang="en-US" altLang="sv-SE">
                <a:solidFill>
                  <a:prstClr val="black"/>
                </a:solidFill>
              </a:rPr>
              <a:pPr eaLnBrk="1" hangingPunct="1"/>
              <a:t>25</a:t>
            </a:fld>
            <a:endParaRPr lang="en-US" altLang="sv-SE">
              <a:solidFill>
                <a:prstClr val="black"/>
              </a:solidFill>
            </a:endParaRPr>
          </a:p>
        </p:txBody>
      </p:sp>
      <p:sp>
        <p:nvSpPr>
          <p:cNvPr id="193539" name="Rectangle 2"/>
          <p:cNvSpPr>
            <a:spLocks noGrp="1" noRot="1" noChangeAspect="1" noChangeArrowheads="1" noTextEdit="1"/>
          </p:cNvSpPr>
          <p:nvPr>
            <p:ph type="sldImg"/>
          </p:nvPr>
        </p:nvSpPr>
        <p:spPr>
          <a:xfrm>
            <a:off x="776288" y="766763"/>
            <a:ext cx="5546725" cy="3840162"/>
          </a:xfrm>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p:cNvSpPr>
            <a:spLocks noGrp="1" noRot="1" noChangeAspect="1" noTextEdit="1"/>
          </p:cNvSpPr>
          <p:nvPr>
            <p:ph type="sldImg"/>
          </p:nvPr>
        </p:nvSpPr>
        <p:spPr bwMode="auto">
          <a:xfrm>
            <a:off x="779463" y="768350"/>
            <a:ext cx="554037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smtClean="0"/>
              <a:t>Det vetenskapliga stödet är starkt för att intensiv blodglukossänkande</a:t>
            </a:r>
          </a:p>
          <a:p>
            <a:pPr eaLnBrk="1" hangingPunct="1">
              <a:spcBef>
                <a:spcPct val="0"/>
              </a:spcBef>
            </a:pPr>
            <a:r>
              <a:rPr lang="sv-SE" altLang="sv-SE" smtClean="0"/>
              <a:t>behandling vid typ 2-diabetes minskar risken</a:t>
            </a:r>
          </a:p>
          <a:p>
            <a:pPr eaLnBrk="1" hangingPunct="1">
              <a:spcBef>
                <a:spcPct val="0"/>
              </a:spcBef>
            </a:pPr>
            <a:r>
              <a:rPr lang="sv-SE" altLang="sv-SE" smtClean="0"/>
              <a:t>för mikrovaskulära komplikationer. Den preventiva effekten</a:t>
            </a:r>
          </a:p>
          <a:p>
            <a:pPr eaLnBrk="1" hangingPunct="1">
              <a:spcBef>
                <a:spcPct val="0"/>
              </a:spcBef>
            </a:pPr>
            <a:r>
              <a:rPr lang="sv-SE" altLang="sv-SE" smtClean="0"/>
              <a:t>av intensiv glukossänkning när det gäller dödlighet i hjärtkärlsjukdom</a:t>
            </a:r>
          </a:p>
          <a:p>
            <a:pPr eaLnBrk="1" hangingPunct="1">
              <a:spcBef>
                <a:spcPct val="0"/>
              </a:spcBef>
            </a:pPr>
            <a:r>
              <a:rPr lang="sv-SE" altLang="sv-SE" smtClean="0"/>
              <a:t>vid typ 2-diabetes har däremot inte säkert</a:t>
            </a:r>
          </a:p>
          <a:p>
            <a:pPr eaLnBrk="1" hangingPunct="1">
              <a:spcBef>
                <a:spcPct val="0"/>
              </a:spcBef>
            </a:pPr>
            <a:r>
              <a:rPr lang="sv-SE" altLang="sv-SE" smtClean="0"/>
              <a:t>kunnat påvisas i</a:t>
            </a:r>
          </a:p>
        </p:txBody>
      </p:sp>
      <p:sp>
        <p:nvSpPr>
          <p:cNvPr id="71684" name="Platshållare för bildnummer 3"/>
          <p:cNvSpPr>
            <a:spLocks noGrp="1"/>
          </p:cNvSpPr>
          <p:nvPr>
            <p:ph type="sldNum" sz="quarter" idx="5"/>
          </p:nvPr>
        </p:nvSpPr>
        <p:spPr bwMode="auto">
          <a:xfrm>
            <a:off x="4021294" y="9721106"/>
            <a:ext cx="3076363" cy="511731"/>
          </a:xfrm>
          <a:prstGeom prst="rect">
            <a:avLst/>
          </a:prstGeom>
          <a:ln>
            <a:miter lim="800000"/>
            <a:headEnd/>
            <a:tailEnd/>
          </a:ln>
        </p:spPr>
        <p:txBody>
          <a:bodyPr wrap="square" lIns="99048" tIns="49524" rIns="99048" bIns="49524" numCol="1" anchorCtr="0" compatLnSpc="1">
            <a:prstTxWarp prst="textNoShape">
              <a:avLst/>
            </a:prstTxWarp>
          </a:bodyPr>
          <a:lstStyle/>
          <a:p>
            <a:pPr>
              <a:defRPr/>
            </a:pPr>
            <a:fld id="{A177AA87-CCCD-412A-B3F7-41059EDBDF2D}" type="slidenum">
              <a:rPr lang="sv-SE">
                <a:solidFill>
                  <a:prstClr val="black"/>
                </a:solidFill>
              </a:rPr>
              <a:pPr>
                <a:defRPr/>
              </a:pPr>
              <a:t>37</a:t>
            </a:fld>
            <a:endParaRPr lang="sv-SE">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tshållare för bildobjekt 1"/>
          <p:cNvSpPr>
            <a:spLocks noGrp="1" noRot="1" noChangeAspect="1" noTextEdit="1"/>
          </p:cNvSpPr>
          <p:nvPr>
            <p:ph type="sldImg"/>
          </p:nvPr>
        </p:nvSpPr>
        <p:spPr bwMode="auto">
          <a:xfrm>
            <a:off x="779463" y="768350"/>
            <a:ext cx="554037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smtClean="0"/>
              <a:t>De två sista punkterna berörs på annat ställe kunde ev.utgå här/Lennart</a:t>
            </a:r>
          </a:p>
        </p:txBody>
      </p:sp>
      <p:sp>
        <p:nvSpPr>
          <p:cNvPr id="72708" name="Platshållare för bildnummer 3"/>
          <p:cNvSpPr>
            <a:spLocks noGrp="1"/>
          </p:cNvSpPr>
          <p:nvPr>
            <p:ph type="sldNum" sz="quarter" idx="5"/>
          </p:nvPr>
        </p:nvSpPr>
        <p:spPr bwMode="auto">
          <a:xfrm>
            <a:off x="4021294" y="9721106"/>
            <a:ext cx="3076363" cy="511731"/>
          </a:xfrm>
          <a:prstGeom prst="rect">
            <a:avLst/>
          </a:prstGeom>
          <a:ln>
            <a:miter lim="800000"/>
            <a:headEnd/>
            <a:tailEnd/>
          </a:ln>
        </p:spPr>
        <p:txBody>
          <a:bodyPr wrap="square" lIns="99048" tIns="49524" rIns="99048" bIns="49524" numCol="1" anchorCtr="0" compatLnSpc="1">
            <a:prstTxWarp prst="textNoShape">
              <a:avLst/>
            </a:prstTxWarp>
          </a:bodyPr>
          <a:lstStyle/>
          <a:p>
            <a:pPr>
              <a:defRPr/>
            </a:pPr>
            <a:fld id="{DB056AC8-5EBA-4FDF-80BD-F11A5D89CF4F}" type="slidenum">
              <a:rPr lang="sv-SE">
                <a:solidFill>
                  <a:prstClr val="black"/>
                </a:solidFill>
              </a:rPr>
              <a:pPr>
                <a:defRPr/>
              </a:pPr>
              <a:t>40</a:t>
            </a:fld>
            <a:endParaRPr lang="sv-S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xfrm>
            <a:off x="779463" y="768350"/>
            <a:ext cx="554037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hangingPunct="1">
              <a:spcBef>
                <a:spcPts val="0"/>
              </a:spcBef>
              <a:defRPr/>
            </a:pPr>
            <a:r>
              <a:rPr lang="sv-SE" strike="sngStrike" dirty="0" smtClean="0"/>
              <a:t>Tveksamt om sista punkten hör hemma här kan ev. tas bort/Lennart</a:t>
            </a:r>
          </a:p>
          <a:p>
            <a:pPr hangingPunct="1">
              <a:spcBef>
                <a:spcPts val="0"/>
              </a:spcBef>
              <a:defRPr/>
            </a:pPr>
            <a:r>
              <a:rPr lang="sv-SE" dirty="0" smtClean="0"/>
              <a:t>Kan vara kvar.</a:t>
            </a:r>
            <a:endParaRPr lang="sv-SE" dirty="0"/>
          </a:p>
        </p:txBody>
      </p:sp>
      <p:sp>
        <p:nvSpPr>
          <p:cNvPr id="74756" name="Platshållare för bildnummer 3"/>
          <p:cNvSpPr>
            <a:spLocks noGrp="1"/>
          </p:cNvSpPr>
          <p:nvPr>
            <p:ph type="sldNum" sz="quarter" idx="5"/>
          </p:nvPr>
        </p:nvSpPr>
        <p:spPr bwMode="auto">
          <a:xfrm>
            <a:off x="4021294" y="9721106"/>
            <a:ext cx="3076363" cy="511731"/>
          </a:xfrm>
          <a:prstGeom prst="rect">
            <a:avLst/>
          </a:prstGeom>
          <a:ln>
            <a:miter lim="800000"/>
            <a:headEnd/>
            <a:tailEnd/>
          </a:ln>
        </p:spPr>
        <p:txBody>
          <a:bodyPr wrap="square" lIns="99048" tIns="49524" rIns="99048" bIns="49524" numCol="1" anchorCtr="0" compatLnSpc="1">
            <a:prstTxWarp prst="textNoShape">
              <a:avLst/>
            </a:prstTxWarp>
          </a:bodyPr>
          <a:lstStyle/>
          <a:p>
            <a:pPr>
              <a:defRPr/>
            </a:pPr>
            <a:fld id="{4BE9D5F3-F879-4454-B4DC-D2188CAD0024}" type="slidenum">
              <a:rPr lang="sv-SE">
                <a:solidFill>
                  <a:prstClr val="black"/>
                </a:solidFill>
              </a:rPr>
              <a:pPr>
                <a:defRPr/>
              </a:pPr>
              <a:t>41</a:t>
            </a:fld>
            <a:endParaRPr lang="sv-SE">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788988" y="774700"/>
            <a:ext cx="5521325" cy="3824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smtClean="0">
                <a:ea typeface="ＭＳ Ｐゴシック" pitchFamily="34" charset="-128"/>
              </a:rPr>
              <a:t>Diagrammatic representation of the approximate pharmacokinetic properties of various insulin formulations.</a:t>
            </a:r>
          </a:p>
        </p:txBody>
      </p:sp>
      <p:sp>
        <p:nvSpPr>
          <p:cNvPr id="65540" name="Slide Number Placeholder 3"/>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804763" indent="-309524" eaLnBrk="0" hangingPunct="0">
              <a:defRPr>
                <a:solidFill>
                  <a:schemeClr val="tx1"/>
                </a:solidFill>
                <a:latin typeface="Arial" pitchFamily="34" charset="0"/>
                <a:ea typeface="ＭＳ Ｐゴシック" pitchFamily="34" charset="-128"/>
              </a:defRPr>
            </a:lvl2pPr>
            <a:lvl3pPr marL="1238098" indent="-247620" eaLnBrk="0" hangingPunct="0">
              <a:defRPr>
                <a:solidFill>
                  <a:schemeClr val="tx1"/>
                </a:solidFill>
                <a:latin typeface="Arial" pitchFamily="34" charset="0"/>
                <a:ea typeface="ＭＳ Ｐゴシック" pitchFamily="34" charset="-128"/>
              </a:defRPr>
            </a:lvl3pPr>
            <a:lvl4pPr marL="1733337" indent="-247620" eaLnBrk="0" hangingPunct="0">
              <a:defRPr>
                <a:solidFill>
                  <a:schemeClr val="tx1"/>
                </a:solidFill>
                <a:latin typeface="Arial" pitchFamily="34" charset="0"/>
                <a:ea typeface="ＭＳ Ｐゴシック" pitchFamily="34" charset="-128"/>
              </a:defRPr>
            </a:lvl4pPr>
            <a:lvl5pPr marL="2228576" indent="-247620" eaLnBrk="0" hangingPunct="0">
              <a:defRPr>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280297-17C8-4637-BD6B-DC073ACE1DC7}" type="slidenum">
              <a:rPr lang="en-US" altLang="sv-SE">
                <a:solidFill>
                  <a:prstClr val="black"/>
                </a:solidFill>
              </a:rPr>
              <a:pPr eaLnBrk="1" hangingPunct="1"/>
              <a:t>52</a:t>
            </a:fld>
            <a:endParaRPr lang="en-US" altLang="sv-SE">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795338" y="762000"/>
            <a:ext cx="5510212" cy="3814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xfrm>
            <a:off x="946574" y="4831236"/>
            <a:ext cx="5206153" cy="4664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v-SE" smtClean="0">
                <a:latin typeface="Arial" pitchFamily="34" charset="0"/>
                <a:ea typeface="ＭＳ Ｐゴシック" pitchFamily="34" charset="-128"/>
              </a:rPr>
              <a:t>Overview of the microvascular, macrovascular and mortality outcomes from large T2DM and T1DM randomized clinical trials that focused on the relationship between glycemic control and complications.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88988" y="774700"/>
            <a:ext cx="5521325" cy="3824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smtClean="0">
                <a:ea typeface="ＭＳ Ｐゴシック" pitchFamily="34" charset="-128"/>
              </a:rPr>
              <a:t>Depiction of the elements of decision-making used to determine appropriate efforts to achieve glycaemic targets. Greater concerns about a particular domain are represented by increasing height of the ramp. Thus, characteristics/predicaments towards the left justify more stringent efforts to lower HbA1c, whereas those towards the right are compatible with less stringent efforts. Where possible, such decisions should be made in conjunction with the patient, reflecting his or her preferences, needs and values. This ‘scale’ is not designed to be applied rigidly but to be used as a broad construct to help guide clinical decisions. Adapted with permission from Ismail-Beigi et al [ref 20]</a:t>
            </a:r>
          </a:p>
        </p:txBody>
      </p:sp>
      <p:sp>
        <p:nvSpPr>
          <p:cNvPr id="64516" name="Slide Number Placeholder 3"/>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804763" indent="-309524" eaLnBrk="0" hangingPunct="0">
              <a:defRPr>
                <a:solidFill>
                  <a:schemeClr val="tx1"/>
                </a:solidFill>
                <a:latin typeface="Arial" pitchFamily="34" charset="0"/>
                <a:ea typeface="ＭＳ Ｐゴシック" pitchFamily="34" charset="-128"/>
              </a:defRPr>
            </a:lvl2pPr>
            <a:lvl3pPr marL="1238098" indent="-247620" eaLnBrk="0" hangingPunct="0">
              <a:defRPr>
                <a:solidFill>
                  <a:schemeClr val="tx1"/>
                </a:solidFill>
                <a:latin typeface="Arial" pitchFamily="34" charset="0"/>
                <a:ea typeface="ＭＳ Ｐゴシック" pitchFamily="34" charset="-128"/>
              </a:defRPr>
            </a:lvl3pPr>
            <a:lvl4pPr marL="1733337" indent="-247620" eaLnBrk="0" hangingPunct="0">
              <a:defRPr>
                <a:solidFill>
                  <a:schemeClr val="tx1"/>
                </a:solidFill>
                <a:latin typeface="Arial" pitchFamily="34" charset="0"/>
                <a:ea typeface="ＭＳ Ｐゴシック" pitchFamily="34" charset="-128"/>
              </a:defRPr>
            </a:lvl4pPr>
            <a:lvl5pPr marL="2228576" indent="-247620" eaLnBrk="0" hangingPunct="0">
              <a:defRPr>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9CE4FED-EE40-4F29-B00F-E1E623E234EE}" type="slidenum">
              <a:rPr lang="en-US" altLang="sv-SE" smtClean="0">
                <a:solidFill>
                  <a:prstClr val="black"/>
                </a:solidFill>
              </a:rPr>
              <a:pPr eaLnBrk="1" hangingPunct="1"/>
              <a:t>91</a:t>
            </a:fld>
            <a:endParaRPr lang="en-US" altLang="sv-SE"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788988" y="774700"/>
            <a:ext cx="5521325" cy="3824288"/>
          </a:xfrm>
        </p:spPr>
      </p:sp>
      <p:sp>
        <p:nvSpPr>
          <p:cNvPr id="3" name="Rectangle 3"/>
          <p:cNvSpPr txBox="1">
            <a:spLocks noGrp="1"/>
          </p:cNvSpPr>
          <p:nvPr>
            <p:ph type="body" sz="quarter" idx="1"/>
          </p:nvPr>
        </p:nvSpPr>
        <p:spPr/>
        <p:txBody>
          <a:bodyPr/>
          <a:lstStyle/>
          <a:p>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804763" indent="-309524" eaLnBrk="0" hangingPunct="0">
              <a:defRPr>
                <a:solidFill>
                  <a:schemeClr val="tx1"/>
                </a:solidFill>
                <a:latin typeface="Arial" pitchFamily="34" charset="0"/>
                <a:ea typeface="ＭＳ Ｐゴシック" pitchFamily="34" charset="-128"/>
              </a:defRPr>
            </a:lvl2pPr>
            <a:lvl3pPr marL="1238098" indent="-247620" eaLnBrk="0" hangingPunct="0">
              <a:defRPr>
                <a:solidFill>
                  <a:schemeClr val="tx1"/>
                </a:solidFill>
                <a:latin typeface="Arial" pitchFamily="34" charset="0"/>
                <a:ea typeface="ＭＳ Ｐゴシック" pitchFamily="34" charset="-128"/>
              </a:defRPr>
            </a:lvl3pPr>
            <a:lvl4pPr marL="1733337" indent="-247620" eaLnBrk="0" hangingPunct="0">
              <a:defRPr>
                <a:solidFill>
                  <a:schemeClr val="tx1"/>
                </a:solidFill>
                <a:latin typeface="Arial" pitchFamily="34" charset="0"/>
                <a:ea typeface="ＭＳ Ｐゴシック" pitchFamily="34" charset="-128"/>
              </a:defRPr>
            </a:lvl4pPr>
            <a:lvl5pPr marL="2228576" indent="-247620" eaLnBrk="0" hangingPunct="0">
              <a:defRPr>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665A9D8-6E4E-42EE-A454-78C93BD5565B}" type="slidenum">
              <a:rPr lang="en-US" altLang="sv-SE">
                <a:solidFill>
                  <a:prstClr val="black"/>
                </a:solidFill>
              </a:rPr>
              <a:pPr eaLnBrk="1" hangingPunct="1"/>
              <a:t>9</a:t>
            </a:fld>
            <a:endParaRPr lang="en-US" altLang="sv-SE">
              <a:solidFill>
                <a:prstClr val="black"/>
              </a:solidFill>
            </a:endParaRPr>
          </a:p>
        </p:txBody>
      </p:sp>
      <p:sp>
        <p:nvSpPr>
          <p:cNvPr id="60419" name="Rectangle 2"/>
          <p:cNvSpPr>
            <a:spLocks noGrp="1" noRot="1" noChangeAspect="1" noChangeArrowheads="1" noTextEdit="1"/>
          </p:cNvSpPr>
          <p:nvPr>
            <p:ph type="sldImg"/>
          </p:nvPr>
        </p:nvSpPr>
        <p:spPr bwMode="auto">
          <a:xfrm>
            <a:off x="730250" y="728663"/>
            <a:ext cx="5626100" cy="3895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51504" y="4870326"/>
            <a:ext cx="5186433" cy="46251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sv-SE" smtClean="0">
                <a:ea typeface="ＭＳ Ｐゴシック" pitchFamily="34" charset="-128"/>
              </a:rPr>
              <a:t>Changes in obesity and diabetes rates in the United States over a 15 year period.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skane.se/default.aspx?id=189783" TargetMode="External"/><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560"/>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pPr lvl="0"/>
            <a:fld id="{B910C836-F726-4F7D-93CF-E422BC663754}" type="datetime1">
              <a:rPr lang="sv-SE" smtClean="0"/>
              <a:t>2019-03-29</a:t>
            </a:fld>
            <a:endParaRPr lang="sv-SE"/>
          </a:p>
        </p:txBody>
      </p:sp>
      <p:sp>
        <p:nvSpPr>
          <p:cNvPr id="6" name="Platshållare för bildnummer 5"/>
          <p:cNvSpPr>
            <a:spLocks noGrp="1"/>
          </p:cNvSpPr>
          <p:nvPr>
            <p:ph type="sldNum" sz="quarter" idx="12"/>
          </p:nvPr>
        </p:nvSpPr>
        <p:spPr/>
        <p:txBody>
          <a:bodyPr/>
          <a:lstStyle/>
          <a:p>
            <a:pPr lvl="0"/>
            <a:fld id="{1FEACE06-FE95-4BE2-A50C-575D28DBDFA9}"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lvl="0"/>
            <a:fld id="{D9CB0ED3-CCC6-4006-95C9-7FE847AA1A2A}" type="datetime1">
              <a:rPr lang="sv-SE" smtClean="0"/>
              <a:t>2019-03-29</a:t>
            </a:fld>
            <a:endParaRPr lang="sv-SE"/>
          </a:p>
        </p:txBody>
      </p:sp>
      <p:sp>
        <p:nvSpPr>
          <p:cNvPr id="5" name="Platshållare för sidfot 4"/>
          <p:cNvSpPr>
            <a:spLocks noGrp="1"/>
          </p:cNvSpPr>
          <p:nvPr>
            <p:ph type="ftr" sz="quarter" idx="11"/>
          </p:nvPr>
        </p:nvSpPr>
        <p:spPr/>
        <p:txBody>
          <a:bodyPr/>
          <a:lstStyle/>
          <a:p>
            <a:pPr lvl="0"/>
            <a:endParaRPr lang="sv-SE"/>
          </a:p>
        </p:txBody>
      </p:sp>
      <p:sp>
        <p:nvSpPr>
          <p:cNvPr id="6" name="Platshållare för bildnummer 5"/>
          <p:cNvSpPr>
            <a:spLocks noGrp="1"/>
          </p:cNvSpPr>
          <p:nvPr>
            <p:ph type="sldNum" sz="quarter" idx="12"/>
          </p:nvPr>
        </p:nvSpPr>
        <p:spPr/>
        <p:txBody>
          <a:bodyPr/>
          <a:lstStyle/>
          <a:p>
            <a:pPr lvl="0"/>
            <a:fld id="{A9AB2223-EB8E-435F-9351-079ECD9B412D}"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780337" y="274773"/>
            <a:ext cx="2414588"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36578" y="274773"/>
            <a:ext cx="7078663"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lvl="0"/>
            <a:fld id="{9556D6E3-7845-452F-A852-20803033AEE5}" type="datetime1">
              <a:rPr lang="sv-SE" smtClean="0"/>
              <a:t>2019-03-29</a:t>
            </a:fld>
            <a:endParaRPr lang="sv-SE"/>
          </a:p>
        </p:txBody>
      </p:sp>
      <p:sp>
        <p:nvSpPr>
          <p:cNvPr id="5" name="Platshållare för sidfot 4"/>
          <p:cNvSpPr>
            <a:spLocks noGrp="1"/>
          </p:cNvSpPr>
          <p:nvPr>
            <p:ph type="ftr" sz="quarter" idx="11"/>
          </p:nvPr>
        </p:nvSpPr>
        <p:spPr/>
        <p:txBody>
          <a:bodyPr/>
          <a:lstStyle/>
          <a:p>
            <a:pPr lvl="0"/>
            <a:endParaRPr lang="sv-SE"/>
          </a:p>
        </p:txBody>
      </p:sp>
      <p:sp>
        <p:nvSpPr>
          <p:cNvPr id="6" name="Platshållare för bildnummer 5"/>
          <p:cNvSpPr>
            <a:spLocks noGrp="1"/>
          </p:cNvSpPr>
          <p:nvPr>
            <p:ph type="sldNum" sz="quarter" idx="12"/>
          </p:nvPr>
        </p:nvSpPr>
        <p:spPr/>
        <p:txBody>
          <a:bodyPr/>
          <a:lstStyle/>
          <a:p>
            <a:pPr lvl="0"/>
            <a:fld id="{05E0B9EF-7C77-4CFC-BAF7-C73D982C0E1B}" type="slidenum">
              <a:rPr lang="sv-SE" smtClean="0"/>
              <a:pPr lvl="0"/>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551"/>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FF3ABAB1-894E-430F-B858-4DE0327967A0}" type="datetime1">
              <a:rPr lang="sv-SE" smtClean="0"/>
              <a:t>2019-03-29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4559658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8AE728C-47EA-42A9-B4A1-738BD1248AEC}" type="datetime1">
              <a:rPr lang="sv-SE" smtClean="0"/>
              <a:t>2019-03-29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2791684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7026"/>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26D0C25-E26E-473F-AEB1-D55B7E9EC318}" type="datetime1">
              <a:rPr lang="sv-SE" smtClean="0"/>
              <a:t>2019-03-29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237680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05AFDE0-7364-4CED-A24B-2924AAC9429A}" type="datetime1">
              <a:rPr lang="sv-SE" smtClean="0"/>
              <a:t>2019-03-29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1019079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3FFB464-93A8-4050-882D-ABE5619E2D3E}" type="datetime1">
              <a:rPr lang="sv-SE" smtClean="0"/>
              <a:t>2019-03-29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382214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566E156-3F61-4CF8-875A-C6810AF7D4C4}" type="datetime1">
              <a:rPr lang="sv-SE" smtClean="0"/>
              <a:t>2019-03-29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1514792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F3BA2B1-E8D2-40AF-90DB-0263B1BFB5DA}" type="datetime1">
              <a:rPr lang="sv-SE" smtClean="0"/>
              <a:t>2019-03-29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304330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8"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499" y="27317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5CB7FDA-10C2-4F33-A65B-BE9EC9AF1EAA}" type="datetime1">
              <a:rPr lang="sv-SE" smtClean="0"/>
              <a:t>2019-03-29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170137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lvl="0"/>
            <a:fld id="{68CE954C-FB04-4F53-A8C1-E6DB8B0681F4}" type="datetime1">
              <a:rPr lang="sv-SE" smtClean="0"/>
              <a:t>2019-03-29</a:t>
            </a:fld>
            <a:endParaRPr lang="sv-SE"/>
          </a:p>
        </p:txBody>
      </p:sp>
      <p:sp>
        <p:nvSpPr>
          <p:cNvPr id="6" name="Platshållare för bildnummer 5"/>
          <p:cNvSpPr>
            <a:spLocks noGrp="1"/>
          </p:cNvSpPr>
          <p:nvPr>
            <p:ph type="sldNum" sz="quarter" idx="12"/>
          </p:nvPr>
        </p:nvSpPr>
        <p:spPr/>
        <p:txBody>
          <a:bodyPr/>
          <a:lstStyle/>
          <a:p>
            <a:pPr lvl="0"/>
            <a:fld id="{0F49879D-9DB7-44AB-8C01-AF537D69B813}"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B1B812C-23FE-4F4A-81DA-74E3F50DC7E3}" type="datetime1">
              <a:rPr lang="sv-SE" smtClean="0"/>
              <a:t>2019-03-29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132891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E6EA3DD-954C-4AF1-8978-8A059F56552C}" type="datetime1">
              <a:rPr lang="sv-SE" smtClean="0"/>
              <a:t>2019-03-29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3253699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764"/>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8" y="274764"/>
            <a:ext cx="65341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733F505-4A08-46E8-AE60-1CD6D353671B}" type="datetime1">
              <a:rPr lang="sv-SE" smtClean="0"/>
              <a:t>2019-03-29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6718C81-B19A-4472-BFB1-6AAAB0E9A286}" type="slidenum">
              <a:rPr lang="sv-SE" smtClean="0"/>
              <a:t>‹#›</a:t>
            </a:fld>
            <a:endParaRPr lang="sv-SE"/>
          </a:p>
        </p:txBody>
      </p:sp>
    </p:spTree>
    <p:extLst>
      <p:ext uri="{BB962C8B-B14F-4D97-AF65-F5344CB8AC3E}">
        <p14:creationId xmlns:p14="http://schemas.microsoft.com/office/powerpoint/2010/main" val="412304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609600"/>
            <a:ext cx="8420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E06AEAF4-FE75-44AC-95F9-97D11222FC3F}" type="datetime1">
              <a:rPr lang="sv-SE" smtClean="0"/>
              <a:t>2019-03-29</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F6BA2F2-90FF-4BF2-AEE7-8D0769C476C7}" type="slidenum">
              <a:rPr lang="en-US"/>
              <a:pPr>
                <a:defRPr/>
              </a:pPr>
              <a:t>‹#›</a:t>
            </a:fld>
            <a:endParaRPr lang="en-US"/>
          </a:p>
        </p:txBody>
      </p:sp>
    </p:spTree>
    <p:extLst>
      <p:ext uri="{BB962C8B-B14F-4D97-AF65-F5344CB8AC3E}">
        <p14:creationId xmlns:p14="http://schemas.microsoft.com/office/powerpoint/2010/main" val="1702133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4" name="Grupp 7"/>
          <p:cNvGrpSpPr>
            <a:grpSpLocks/>
          </p:cNvGrpSpPr>
          <p:nvPr userDrawn="1"/>
        </p:nvGrpSpPr>
        <p:grpSpPr bwMode="auto">
          <a:xfrm>
            <a:off x="0" y="0"/>
            <a:ext cx="9906000" cy="2171700"/>
            <a:chOff x="0" y="0"/>
            <a:chExt cx="9144032" cy="2171700"/>
          </a:xfrm>
        </p:grpSpPr>
        <p:pic>
          <p:nvPicPr>
            <p:cNvPr id="5" name="Bildobjekt 8" descr="gen_kod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0744" y="0"/>
              <a:ext cx="6083288" cy="21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9" descr="Hus2_lite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098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Bildobjekt 10" descr="LV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0393" y="6286609"/>
            <a:ext cx="2937404"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160834" y="2500306"/>
            <a:ext cx="8002217" cy="1357322"/>
          </a:xfrm>
        </p:spPr>
        <p:txBody>
          <a:bodyPr>
            <a:normAutofit/>
          </a:bodyPr>
          <a:lstStyle>
            <a:lvl1pPr algn="l">
              <a:defRPr sz="2800" b="1">
                <a:solidFill>
                  <a:schemeClr val="accent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60833" y="4071942"/>
            <a:ext cx="7971290" cy="1500198"/>
          </a:xfr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8" name="Platshållare för datum 3"/>
          <p:cNvSpPr>
            <a:spLocks noGrp="1"/>
          </p:cNvSpPr>
          <p:nvPr>
            <p:ph type="dt" sz="half" idx="10"/>
          </p:nvPr>
        </p:nvSpPr>
        <p:spPr>
          <a:xfrm>
            <a:off x="4101703" y="6358047"/>
            <a:ext cx="1382713" cy="365125"/>
          </a:xfrm>
        </p:spPr>
        <p:txBody>
          <a:bodyPr/>
          <a:lstStyle>
            <a:lvl1pPr algn="r">
              <a:defRPr/>
            </a:lvl1pPr>
          </a:lstStyle>
          <a:p>
            <a:pPr>
              <a:defRPr/>
            </a:pPr>
            <a:fld id="{9CC7BBA6-0912-42D2-AE35-AA2B16EBA5BB}" type="datetime1">
              <a:rPr lang="sv-SE" smtClean="0">
                <a:solidFill>
                  <a:prstClr val="black">
                    <a:tint val="75000"/>
                  </a:prstClr>
                </a:solidFill>
              </a:rPr>
              <a:pPr>
                <a:defRPr/>
              </a:pPr>
              <a:t>2019-03-29</a:t>
            </a:fld>
            <a:endParaRPr lang="sv-SE">
              <a:solidFill>
                <a:prstClr val="black">
                  <a:tint val="75000"/>
                </a:prstClr>
              </a:solidFill>
            </a:endParaRPr>
          </a:p>
        </p:txBody>
      </p:sp>
      <p:sp>
        <p:nvSpPr>
          <p:cNvPr id="9" name="Platshållare för sidfot 4"/>
          <p:cNvSpPr>
            <a:spLocks noGrp="1"/>
          </p:cNvSpPr>
          <p:nvPr>
            <p:ph type="ftr" sz="quarter" idx="11"/>
          </p:nvPr>
        </p:nvSpPr>
        <p:spPr>
          <a:xfrm>
            <a:off x="5628878" y="6356459"/>
            <a:ext cx="2497138" cy="365125"/>
          </a:xfrm>
        </p:spPr>
        <p:txBody>
          <a:bodyPr/>
          <a:lstStyle>
            <a:lvl1pPr algn="r">
              <a:defRPr/>
            </a:lvl1pPr>
          </a:lstStyle>
          <a:p>
            <a:pPr>
              <a:defRPr/>
            </a:pPr>
            <a:endParaRPr lang="sv-SE">
              <a:solidFill>
                <a:prstClr val="black">
                  <a:tint val="75000"/>
                </a:prstClr>
              </a:solidFill>
            </a:endParaRPr>
          </a:p>
        </p:txBody>
      </p:sp>
      <p:sp>
        <p:nvSpPr>
          <p:cNvPr id="10" name="Platshållare för bildnummer 5"/>
          <p:cNvSpPr>
            <a:spLocks noGrp="1"/>
          </p:cNvSpPr>
          <p:nvPr>
            <p:ph type="sldNum" sz="quarter" idx="12"/>
          </p:nvPr>
        </p:nvSpPr>
        <p:spPr>
          <a:xfrm>
            <a:off x="8234363" y="6350109"/>
            <a:ext cx="1439466" cy="365125"/>
          </a:xfrm>
        </p:spPr>
        <p:txBody>
          <a:bodyPr/>
          <a:lstStyle>
            <a:lvl1pPr algn="r">
              <a:defRPr/>
            </a:lvl1pPr>
          </a:lstStyle>
          <a:p>
            <a:pPr>
              <a:defRPr/>
            </a:pPr>
            <a:fld id="{5326D585-84C6-4C7D-B107-ECCDB0C00445}" type="slidenum">
              <a:rPr lang="sv-SE">
                <a:solidFill>
                  <a:prstClr val="black">
                    <a:tint val="75000"/>
                  </a:prstClr>
                </a:solidFill>
              </a:rPr>
              <a:pPr>
                <a:defRPr/>
              </a:pPr>
              <a:t>‹#›</a:t>
            </a:fld>
            <a:endParaRPr lang="sv-SE" dirty="0">
              <a:solidFill>
                <a:prstClr val="black">
                  <a:tint val="75000"/>
                </a:prstClr>
              </a:solidFill>
            </a:endParaRPr>
          </a:p>
        </p:txBody>
      </p:sp>
    </p:spTree>
    <p:extLst>
      <p:ext uri="{BB962C8B-B14F-4D97-AF65-F5344CB8AC3E}">
        <p14:creationId xmlns:p14="http://schemas.microsoft.com/office/powerpoint/2010/main" val="2290669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800"/>
            </a:lvl1pPr>
          </a:lstStyle>
          <a:p>
            <a:r>
              <a:rPr lang="sv-SE" smtClean="0"/>
              <a:t>Klicka här för att ändra format</a:t>
            </a:r>
            <a:endParaRPr lang="sv-SE" dirty="0"/>
          </a:p>
        </p:txBody>
      </p:sp>
      <p:sp>
        <p:nvSpPr>
          <p:cNvPr id="3" name="Platshållare för innehåll 2"/>
          <p:cNvSpPr>
            <a:spLocks noGrp="1"/>
          </p:cNvSpPr>
          <p:nvPr>
            <p:ph idx="1"/>
          </p:nvPr>
        </p:nvSpPr>
        <p:spPr>
          <a:xfrm>
            <a:off x="495300" y="1600207"/>
            <a:ext cx="8915400" cy="4043377"/>
          </a:xfrm>
        </p:spPr>
        <p:txBody>
          <a:bodyPr/>
          <a:lstStyle>
            <a:lvl1pPr>
              <a:spcAft>
                <a:spcPts val="600"/>
              </a:spcAft>
              <a:defRPr b="1"/>
            </a:lvl1pPr>
            <a:lvl2pPr>
              <a:spcBef>
                <a:spcPts val="300"/>
              </a:spcBef>
              <a:spcAft>
                <a:spcPts val="0"/>
              </a:spcAft>
              <a:defRPr/>
            </a:lvl2pPr>
            <a:lvl3pPr>
              <a:spcBef>
                <a:spcPts val="300"/>
              </a:spcBef>
              <a:spcAft>
                <a:spcPts val="0"/>
              </a:spcAft>
              <a:defRPr/>
            </a:lvl3pPr>
            <a:lvl4pPr>
              <a:spcBef>
                <a:spcPts val="300"/>
              </a:spcBef>
              <a:spcAft>
                <a:spcPts val="0"/>
              </a:spcAft>
              <a:defRPr/>
            </a:lvl4pPr>
            <a:lvl5pPr>
              <a:spcBef>
                <a:spcPts val="300"/>
              </a:spcBef>
              <a:spcAft>
                <a:spcPts val="0"/>
              </a:spcAft>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95300" y="5715109"/>
            <a:ext cx="2311400" cy="365125"/>
          </a:xfrm>
        </p:spPr>
        <p:txBody>
          <a:bodyPr/>
          <a:lstStyle>
            <a:lvl1pPr>
              <a:defRPr/>
            </a:lvl1pPr>
          </a:lstStyle>
          <a:p>
            <a:pPr>
              <a:defRPr/>
            </a:pPr>
            <a:fld id="{E3CC594C-8A56-4741-81BA-7E6B0F50C5A3}" type="datetime1">
              <a:rPr lang="sv-SE" smtClean="0">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5715109"/>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5715109"/>
            <a:ext cx="2311400" cy="365125"/>
          </a:xfrm>
        </p:spPr>
        <p:txBody>
          <a:bodyPr/>
          <a:lstStyle>
            <a:lvl1pPr>
              <a:defRPr/>
            </a:lvl1pPr>
          </a:lstStyle>
          <a:p>
            <a:pPr>
              <a:defRPr/>
            </a:pPr>
            <a:fld id="{8EA94E63-73C7-4126-89E8-37A6AA86AF4F}"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977752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3714850"/>
            <a:ext cx="8420100" cy="1362075"/>
          </a:xfrm>
        </p:spPr>
        <p:txBody>
          <a:bodyPr anchor="t">
            <a:normAutofit/>
          </a:bodyPr>
          <a:lstStyle>
            <a:lvl1pPr algn="l">
              <a:defRPr sz="2800" b="1" cap="none" baseline="0"/>
            </a:lvl1pPr>
          </a:lstStyle>
          <a:p>
            <a:r>
              <a:rPr lang="sv-SE" smtClean="0"/>
              <a:t>Klicka här för att ändra format</a:t>
            </a:r>
            <a:endParaRPr lang="sv-SE" dirty="0"/>
          </a:p>
        </p:txBody>
      </p:sp>
      <p:sp>
        <p:nvSpPr>
          <p:cNvPr id="3" name="Platshållare för text 2"/>
          <p:cNvSpPr>
            <a:spLocks noGrp="1"/>
          </p:cNvSpPr>
          <p:nvPr>
            <p:ph type="body" idx="1"/>
          </p:nvPr>
        </p:nvSpPr>
        <p:spPr>
          <a:xfrm>
            <a:off x="782506" y="2214663"/>
            <a:ext cx="84201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95300" y="5707172"/>
            <a:ext cx="2311400" cy="365125"/>
          </a:xfrm>
        </p:spPr>
        <p:txBody>
          <a:bodyPr/>
          <a:lstStyle>
            <a:lvl1pPr>
              <a:defRPr/>
            </a:lvl1pPr>
          </a:lstStyle>
          <a:p>
            <a:pPr>
              <a:defRPr/>
            </a:pPr>
            <a:fld id="{A7292347-3BA8-48A9-9502-DADD1BB68AA8}" type="datetime1">
              <a:rPr lang="sv-SE" smtClean="0">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5707172"/>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5707172"/>
            <a:ext cx="2311400" cy="365125"/>
          </a:xfrm>
        </p:spPr>
        <p:txBody>
          <a:bodyPr/>
          <a:lstStyle>
            <a:lvl1pPr>
              <a:defRPr/>
            </a:lvl1pPr>
          </a:lstStyle>
          <a:p>
            <a:pPr>
              <a:defRPr/>
            </a:pPr>
            <a:fld id="{D092595D-9E9C-4BCF-9BF1-8A625F1D3D6F}"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179211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8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95300" y="1600201"/>
            <a:ext cx="4375150" cy="3900501"/>
          </a:xfrm>
        </p:spPr>
        <p:txBody>
          <a:bodyPr>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035550" y="1600201"/>
            <a:ext cx="4375150" cy="3900501"/>
          </a:xfrm>
        </p:spPr>
        <p:txBody>
          <a:bodyPr>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a:xfrm>
            <a:off x="495300" y="5707172"/>
            <a:ext cx="2311400" cy="365125"/>
          </a:xfrm>
        </p:spPr>
        <p:txBody>
          <a:bodyPr/>
          <a:lstStyle>
            <a:lvl1pPr>
              <a:defRPr/>
            </a:lvl1pPr>
          </a:lstStyle>
          <a:p>
            <a:pPr>
              <a:defRPr/>
            </a:pPr>
            <a:fld id="{FF0858AC-7A75-4791-86DE-508D285244FC}" type="datetime1">
              <a:rPr lang="sv-SE" smtClean="0">
                <a:solidFill>
                  <a:prstClr val="black">
                    <a:tint val="75000"/>
                  </a:prstClr>
                </a:solidFill>
              </a:rPr>
              <a:pPr>
                <a:def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a:xfrm>
            <a:off x="3384550" y="5707172"/>
            <a:ext cx="3136900" cy="365125"/>
          </a:xfrm>
        </p:spPr>
        <p:txBody>
          <a:bodyPr/>
          <a:lstStyle>
            <a:lvl1pPr>
              <a:defRPr/>
            </a:lvl1p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a:xfrm>
            <a:off x="7099300" y="5707172"/>
            <a:ext cx="2311400" cy="365125"/>
          </a:xfrm>
        </p:spPr>
        <p:txBody>
          <a:bodyPr/>
          <a:lstStyle>
            <a:lvl1pPr>
              <a:defRPr/>
            </a:lvl1pPr>
          </a:lstStyle>
          <a:p>
            <a:pPr>
              <a:defRPr/>
            </a:pPr>
            <a:fld id="{43844A72-33D5-44FD-9BD4-74B322730CC3}"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719459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8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95300" y="1535113"/>
            <a:ext cx="437687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4687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032115" y="1535113"/>
            <a:ext cx="4378590" cy="639762"/>
          </a:xfrm>
        </p:spPr>
        <p:txBody>
          <a:bodyPr rtlCol="0" anchor="b">
            <a:noAutofit/>
          </a:bodyPr>
          <a:lstStyle>
            <a:lvl1pPr marL="0" indent="0">
              <a:buNone/>
              <a:defRPr lang="sv-SE" sz="2600" b="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5"/>
            <a:ext cx="4378590" cy="34687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a:xfrm>
            <a:off x="495300" y="5705584"/>
            <a:ext cx="2311400" cy="365125"/>
          </a:xfrm>
        </p:spPr>
        <p:txBody>
          <a:bodyPr/>
          <a:lstStyle>
            <a:lvl1pPr>
              <a:defRPr/>
            </a:lvl1pPr>
          </a:lstStyle>
          <a:p>
            <a:pPr>
              <a:defRPr/>
            </a:pPr>
            <a:fld id="{3BAA91A9-0631-408F-82F6-1E3E9E5C8DC7}" type="datetime1">
              <a:rPr lang="sv-SE" smtClean="0">
                <a:solidFill>
                  <a:prstClr val="black">
                    <a:tint val="75000"/>
                  </a:prstClr>
                </a:solidFill>
              </a:rPr>
              <a:pPr>
                <a:defRPr/>
              </a:pPr>
              <a:t>2019-03-29</a:t>
            </a:fld>
            <a:endParaRPr lang="sv-SE">
              <a:solidFill>
                <a:prstClr val="black">
                  <a:tint val="75000"/>
                </a:prstClr>
              </a:solidFill>
            </a:endParaRPr>
          </a:p>
        </p:txBody>
      </p:sp>
      <p:sp>
        <p:nvSpPr>
          <p:cNvPr id="8" name="Platshållare för sidfot 7"/>
          <p:cNvSpPr>
            <a:spLocks noGrp="1"/>
          </p:cNvSpPr>
          <p:nvPr>
            <p:ph type="ftr" sz="quarter" idx="11"/>
          </p:nvPr>
        </p:nvSpPr>
        <p:spPr>
          <a:xfrm>
            <a:off x="3384550" y="5705584"/>
            <a:ext cx="3136900" cy="365125"/>
          </a:xfrm>
        </p:spPr>
        <p:txBody>
          <a:bodyPr/>
          <a:lstStyle>
            <a:lvl1pPr>
              <a:defRPr/>
            </a:lvl1pPr>
          </a:lstStyle>
          <a:p>
            <a:pPr>
              <a:defRPr/>
            </a:pPr>
            <a:endParaRPr lang="sv-SE">
              <a:solidFill>
                <a:prstClr val="black">
                  <a:tint val="75000"/>
                </a:prstClr>
              </a:solidFill>
            </a:endParaRPr>
          </a:p>
        </p:txBody>
      </p:sp>
      <p:sp>
        <p:nvSpPr>
          <p:cNvPr id="9" name="Platshållare för bildnummer 8"/>
          <p:cNvSpPr>
            <a:spLocks noGrp="1"/>
          </p:cNvSpPr>
          <p:nvPr>
            <p:ph type="sldNum" sz="quarter" idx="12"/>
          </p:nvPr>
        </p:nvSpPr>
        <p:spPr>
          <a:xfrm>
            <a:off x="7099300" y="5705584"/>
            <a:ext cx="2311400" cy="365125"/>
          </a:xfrm>
        </p:spPr>
        <p:txBody>
          <a:bodyPr/>
          <a:lstStyle>
            <a:lvl1pPr>
              <a:defRPr/>
            </a:lvl1pPr>
          </a:lstStyle>
          <a:p>
            <a:pPr>
              <a:defRPr/>
            </a:pPr>
            <a:fld id="{B35D7E09-BBDF-4544-B587-8D34275F3914}"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88981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a:xfrm>
            <a:off x="495300" y="5705584"/>
            <a:ext cx="2311400" cy="365125"/>
          </a:xfrm>
        </p:spPr>
        <p:txBody>
          <a:bodyPr/>
          <a:lstStyle>
            <a:lvl1pPr>
              <a:defRPr/>
            </a:lvl1pPr>
          </a:lstStyle>
          <a:p>
            <a:pPr>
              <a:defRPr/>
            </a:pPr>
            <a:fld id="{FECC51B3-E981-4ED3-955E-40B665C814BD}" type="datetime1">
              <a:rPr lang="sv-SE" smtClean="0">
                <a:solidFill>
                  <a:prstClr val="black">
                    <a:tint val="75000"/>
                  </a:prstClr>
                </a:solidFill>
              </a:rPr>
              <a:pPr>
                <a:defRPr/>
              </a:pPr>
              <a:t>2019-03-29</a:t>
            </a:fld>
            <a:endParaRPr lang="sv-SE" dirty="0">
              <a:solidFill>
                <a:prstClr val="black">
                  <a:tint val="75000"/>
                </a:prstClr>
              </a:solidFill>
            </a:endParaRPr>
          </a:p>
        </p:txBody>
      </p:sp>
      <p:sp>
        <p:nvSpPr>
          <p:cNvPr id="4" name="Platshållare för sidfot 3"/>
          <p:cNvSpPr>
            <a:spLocks noGrp="1"/>
          </p:cNvSpPr>
          <p:nvPr>
            <p:ph type="ftr" sz="quarter" idx="11"/>
          </p:nvPr>
        </p:nvSpPr>
        <p:spPr>
          <a:xfrm>
            <a:off x="3384550" y="5705584"/>
            <a:ext cx="3136900" cy="365125"/>
          </a:xfrm>
        </p:spPr>
        <p:txBody>
          <a:bodyPr/>
          <a:lstStyle>
            <a:lvl1pPr>
              <a:defRPr/>
            </a:lvl1pPr>
          </a:lstStyle>
          <a:p>
            <a:pPr>
              <a:defRPr/>
            </a:pPr>
            <a:endParaRPr lang="sv-SE">
              <a:solidFill>
                <a:prstClr val="black">
                  <a:tint val="75000"/>
                </a:prstClr>
              </a:solidFill>
            </a:endParaRPr>
          </a:p>
        </p:txBody>
      </p:sp>
      <p:sp>
        <p:nvSpPr>
          <p:cNvPr id="5" name="Platshållare för bildnummer 4"/>
          <p:cNvSpPr>
            <a:spLocks noGrp="1"/>
          </p:cNvSpPr>
          <p:nvPr>
            <p:ph type="sldNum" sz="quarter" idx="12"/>
          </p:nvPr>
        </p:nvSpPr>
        <p:spPr>
          <a:xfrm>
            <a:off x="7099300" y="5705584"/>
            <a:ext cx="2311400" cy="365125"/>
          </a:xfrm>
        </p:spPr>
        <p:txBody>
          <a:bodyPr/>
          <a:lstStyle>
            <a:lvl1pPr>
              <a:defRPr/>
            </a:lvl1pPr>
          </a:lstStyle>
          <a:p>
            <a:pPr>
              <a:defRPr/>
            </a:pPr>
            <a:fld id="{E1C0EE35-82D9-4561-8C19-8FB410EAD9F9}"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150662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7035"/>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pPr lvl="0"/>
            <a:fld id="{A284EAB9-790D-4D94-9E7B-A21EA8ACA62F}" type="datetime1">
              <a:rPr lang="sv-SE" smtClean="0"/>
              <a:t>2019-03-29</a:t>
            </a:fld>
            <a:endParaRPr lang="sv-SE"/>
          </a:p>
        </p:txBody>
      </p:sp>
      <p:sp>
        <p:nvSpPr>
          <p:cNvPr id="6" name="Platshållare för bildnummer 5"/>
          <p:cNvSpPr>
            <a:spLocks noGrp="1"/>
          </p:cNvSpPr>
          <p:nvPr>
            <p:ph type="sldNum" sz="quarter" idx="12"/>
          </p:nvPr>
        </p:nvSpPr>
        <p:spPr/>
        <p:txBody>
          <a:bodyPr/>
          <a:lstStyle/>
          <a:p>
            <a:pPr lvl="0"/>
            <a:fld id="{F3B2F98E-5992-42D3-B468-73D382C7836B}"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95300" y="5786438"/>
            <a:ext cx="2311400" cy="285750"/>
          </a:xfrm>
        </p:spPr>
        <p:txBody>
          <a:bodyPr/>
          <a:lstStyle>
            <a:lvl1pPr>
              <a:defRPr/>
            </a:lvl1pPr>
          </a:lstStyle>
          <a:p>
            <a:pPr>
              <a:defRPr/>
            </a:pPr>
            <a:fld id="{871F2F5F-40E2-472E-BDA3-A6E164527DC4}" type="datetime1">
              <a:rPr lang="sv-SE" smtClean="0">
                <a:solidFill>
                  <a:prstClr val="black">
                    <a:tint val="75000"/>
                  </a:prstClr>
                </a:solidFill>
              </a:rPr>
              <a:pPr>
                <a:defRPr/>
              </a:pPr>
              <a:t>2019-03-29</a:t>
            </a:fld>
            <a:endParaRPr lang="sv-SE">
              <a:solidFill>
                <a:prstClr val="black">
                  <a:tint val="75000"/>
                </a:prstClr>
              </a:solidFill>
            </a:endParaRPr>
          </a:p>
        </p:txBody>
      </p:sp>
      <p:sp>
        <p:nvSpPr>
          <p:cNvPr id="3" name="Platshållare för sidfot 2"/>
          <p:cNvSpPr>
            <a:spLocks noGrp="1"/>
          </p:cNvSpPr>
          <p:nvPr>
            <p:ph type="ftr" sz="quarter" idx="11"/>
          </p:nvPr>
        </p:nvSpPr>
        <p:spPr>
          <a:xfrm>
            <a:off x="3384550" y="5786438"/>
            <a:ext cx="3136900" cy="285750"/>
          </a:xfrm>
        </p:spPr>
        <p:txBody>
          <a:bodyPr/>
          <a:lstStyle>
            <a:lvl1pPr>
              <a:defRPr/>
            </a:lvl1pPr>
          </a:lstStyle>
          <a:p>
            <a:pPr>
              <a:defRPr/>
            </a:pPr>
            <a:endParaRPr lang="sv-SE">
              <a:solidFill>
                <a:prstClr val="black">
                  <a:tint val="75000"/>
                </a:prstClr>
              </a:solidFill>
            </a:endParaRPr>
          </a:p>
        </p:txBody>
      </p:sp>
      <p:sp>
        <p:nvSpPr>
          <p:cNvPr id="4" name="Platshållare för bildnummer 3"/>
          <p:cNvSpPr>
            <a:spLocks noGrp="1"/>
          </p:cNvSpPr>
          <p:nvPr>
            <p:ph type="sldNum" sz="quarter" idx="12"/>
          </p:nvPr>
        </p:nvSpPr>
        <p:spPr>
          <a:xfrm>
            <a:off x="7099300" y="5786438"/>
            <a:ext cx="2311400" cy="285750"/>
          </a:xfrm>
        </p:spPr>
        <p:txBody>
          <a:bodyPr/>
          <a:lstStyle>
            <a:lvl1pPr>
              <a:defRPr/>
            </a:lvl1pPr>
          </a:lstStyle>
          <a:p>
            <a:pPr>
              <a:defRPr/>
            </a:pPr>
            <a:fld id="{6FB61820-E8BB-4450-8041-8E3E67983AA0}"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267264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normAutofit/>
          </a:bodyPr>
          <a:lstStyle>
            <a:lvl1pPr algn="l">
              <a:defRPr sz="2800" b="1"/>
            </a:lvl1pPr>
          </a:lstStyle>
          <a:p>
            <a:r>
              <a:rPr lang="sv-SE" smtClean="0"/>
              <a:t>Klicka här för att ändra format</a:t>
            </a:r>
            <a:endParaRPr lang="sv-SE"/>
          </a:p>
        </p:txBody>
      </p:sp>
      <p:sp>
        <p:nvSpPr>
          <p:cNvPr id="3" name="Platshållare för innehåll 2"/>
          <p:cNvSpPr>
            <a:spLocks noGrp="1"/>
          </p:cNvSpPr>
          <p:nvPr>
            <p:ph idx="1"/>
          </p:nvPr>
        </p:nvSpPr>
        <p:spPr>
          <a:xfrm>
            <a:off x="3872972" y="273051"/>
            <a:ext cx="5537729" cy="5513404"/>
          </a:xfrm>
        </p:spPr>
        <p:txBody>
          <a:bodyPr>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95300" y="1435101"/>
            <a:ext cx="3259006" cy="435135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95300" y="5857875"/>
            <a:ext cx="2311400" cy="285750"/>
          </a:xfrm>
        </p:spPr>
        <p:txBody>
          <a:bodyPr/>
          <a:lstStyle>
            <a:lvl1pPr>
              <a:defRPr/>
            </a:lvl1pPr>
          </a:lstStyle>
          <a:p>
            <a:pPr>
              <a:defRPr/>
            </a:pPr>
            <a:fld id="{D54AFF99-3F50-4807-99E6-2E5F0C172399}" type="datetime1">
              <a:rPr lang="sv-SE" smtClean="0">
                <a:solidFill>
                  <a:prstClr val="black">
                    <a:tint val="75000"/>
                  </a:prstClr>
                </a:solidFill>
              </a:rPr>
              <a:pPr>
                <a:def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a:xfrm>
            <a:off x="3384550" y="5857875"/>
            <a:ext cx="3136900" cy="285750"/>
          </a:xfrm>
        </p:spPr>
        <p:txBody>
          <a:bodyPr/>
          <a:lstStyle>
            <a:lvl1pPr>
              <a:defRPr/>
            </a:lvl1p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a:xfrm>
            <a:off x="7099300" y="5857875"/>
            <a:ext cx="2311400" cy="285750"/>
          </a:xfrm>
        </p:spPr>
        <p:txBody>
          <a:bodyPr/>
          <a:lstStyle>
            <a:lvl1pPr>
              <a:defRPr/>
            </a:lvl1pPr>
          </a:lstStyle>
          <a:p>
            <a:pPr>
              <a:defRPr/>
            </a:pPr>
            <a:fld id="{5458262B-404B-4A67-85A9-2C3BBF554EA1}"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994241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572117"/>
            <a:ext cx="5943600" cy="456079"/>
          </a:xfrm>
        </p:spPr>
        <p:txBody>
          <a:bodyPr anchor="b">
            <a:noAutofit/>
          </a:bodyPr>
          <a:lstStyle>
            <a:lvl1pPr algn="l">
              <a:defRPr sz="2200" b="1">
                <a:solidFill>
                  <a:schemeClr val="tx1"/>
                </a:solidFil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941645" y="500151"/>
            <a:ext cx="5943600" cy="39592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941645" y="5138746"/>
            <a:ext cx="5943600" cy="647708"/>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95300" y="5857875"/>
            <a:ext cx="2311400" cy="285750"/>
          </a:xfrm>
        </p:spPr>
        <p:txBody>
          <a:bodyPr/>
          <a:lstStyle>
            <a:lvl1pPr>
              <a:defRPr/>
            </a:lvl1pPr>
          </a:lstStyle>
          <a:p>
            <a:pPr>
              <a:defRPr/>
            </a:pPr>
            <a:fld id="{C3454A04-5033-41A3-B391-9213D1110672}" type="datetime1">
              <a:rPr lang="sv-SE" smtClean="0">
                <a:solidFill>
                  <a:prstClr val="black">
                    <a:tint val="75000"/>
                  </a:prstClr>
                </a:solidFill>
              </a:rPr>
              <a:pPr>
                <a:def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a:xfrm>
            <a:off x="3384550" y="5857875"/>
            <a:ext cx="3136900" cy="285750"/>
          </a:xfrm>
        </p:spPr>
        <p:txBody>
          <a:bodyPr/>
          <a:lstStyle>
            <a:lvl1pPr>
              <a:defRPr/>
            </a:lvl1p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a:xfrm>
            <a:off x="7099300" y="5857875"/>
            <a:ext cx="2311400" cy="285750"/>
          </a:xfrm>
        </p:spPr>
        <p:txBody>
          <a:bodyPr/>
          <a:lstStyle>
            <a:lvl1pPr>
              <a:defRPr/>
            </a:lvl1pPr>
          </a:lstStyle>
          <a:p>
            <a:pPr>
              <a:defRPr/>
            </a:pPr>
            <a:fld id="{86B09858-F824-4426-8800-F2DF33A54044}"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3255110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1600200"/>
            <a:ext cx="8915400" cy="4543444"/>
          </a:xfrm>
        </p:spPr>
        <p:txBody>
          <a:bodyPr vert="eaVert">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95300" y="6278672"/>
            <a:ext cx="2311400" cy="365125"/>
          </a:xfrm>
        </p:spPr>
        <p:txBody>
          <a:bodyPr/>
          <a:lstStyle>
            <a:lvl1pPr>
              <a:defRPr/>
            </a:lvl1pPr>
          </a:lstStyle>
          <a:p>
            <a:pPr>
              <a:defRPr/>
            </a:pPr>
            <a:fld id="{9B5EA2A3-00F4-46C9-8A19-68856B9B2D01}" type="datetime1">
              <a:rPr lang="sv-SE" smtClean="0">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6278672"/>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6278672"/>
            <a:ext cx="2311400" cy="365125"/>
          </a:xfrm>
        </p:spPr>
        <p:txBody>
          <a:bodyPr/>
          <a:lstStyle>
            <a:lvl1pPr>
              <a:defRPr/>
            </a:lvl1pPr>
          </a:lstStyle>
          <a:p>
            <a:pPr>
              <a:defRPr/>
            </a:pPr>
            <a:fld id="{0DABD9C9-9175-423D-946F-EA69AD2F7982}"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679835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747"/>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747"/>
            <a:ext cx="6521450" cy="5851525"/>
          </a:xfrm>
        </p:spPr>
        <p:txBody>
          <a:bodyPr vert="eaVert">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95300" y="6278672"/>
            <a:ext cx="2311400" cy="365125"/>
          </a:xfrm>
        </p:spPr>
        <p:txBody>
          <a:bodyPr/>
          <a:lstStyle>
            <a:lvl1pPr>
              <a:defRPr/>
            </a:lvl1pPr>
          </a:lstStyle>
          <a:p>
            <a:pPr>
              <a:defRPr/>
            </a:pPr>
            <a:fld id="{0EE6E1DA-F7DD-46B8-BBE3-A3F4934903C1}" type="datetime1">
              <a:rPr lang="sv-SE" smtClean="0">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6278672"/>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6278672"/>
            <a:ext cx="2311400" cy="365125"/>
          </a:xfrm>
        </p:spPr>
        <p:txBody>
          <a:bodyPr/>
          <a:lstStyle>
            <a:lvl1pPr>
              <a:defRPr/>
            </a:lvl1pPr>
          </a:lstStyle>
          <a:p>
            <a:pPr>
              <a:defRPr/>
            </a:pPr>
            <a:fld id="{622F054D-B136-4378-BD66-01BED0F0E1B9}"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1000196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4" name="Grupp 7"/>
          <p:cNvGrpSpPr>
            <a:grpSpLocks/>
          </p:cNvGrpSpPr>
          <p:nvPr userDrawn="1"/>
        </p:nvGrpSpPr>
        <p:grpSpPr bwMode="auto">
          <a:xfrm>
            <a:off x="0" y="0"/>
            <a:ext cx="9906000" cy="2171700"/>
            <a:chOff x="0" y="0"/>
            <a:chExt cx="9144032" cy="2171700"/>
          </a:xfrm>
        </p:grpSpPr>
        <p:pic>
          <p:nvPicPr>
            <p:cNvPr id="5" name="Bildobjekt 8" descr="gen_kod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0744" y="0"/>
              <a:ext cx="6083288" cy="21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9" descr="Hus2_lite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098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Bildobjekt 10" descr="LV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0393" y="6286545"/>
            <a:ext cx="2937404"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160834" y="2500306"/>
            <a:ext cx="8002217" cy="1357322"/>
          </a:xfrm>
        </p:spPr>
        <p:txBody>
          <a:bodyPr>
            <a:normAutofit/>
          </a:bodyPr>
          <a:lstStyle>
            <a:lvl1pPr algn="l">
              <a:defRPr sz="2800" b="1">
                <a:solidFill>
                  <a:schemeClr val="accent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60833" y="4071942"/>
            <a:ext cx="7971290" cy="1500198"/>
          </a:xfr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8" name="Platshållare för datum 3"/>
          <p:cNvSpPr>
            <a:spLocks noGrp="1"/>
          </p:cNvSpPr>
          <p:nvPr>
            <p:ph type="dt" sz="half" idx="10"/>
          </p:nvPr>
        </p:nvSpPr>
        <p:spPr>
          <a:xfrm>
            <a:off x="4101703" y="6357983"/>
            <a:ext cx="1382713" cy="365125"/>
          </a:xfrm>
        </p:spPr>
        <p:txBody>
          <a:bodyPr/>
          <a:lstStyle>
            <a:lvl1pPr algn="r">
              <a:defRPr/>
            </a:lvl1pPr>
          </a:lstStyle>
          <a:p>
            <a:pPr>
              <a:defRPr/>
            </a:pPr>
            <a:fld id="{0B4B553C-4984-4954-B4BF-E167EB0BF5F8}" type="datetimeFigureOut">
              <a:rPr lang="sv-SE">
                <a:solidFill>
                  <a:prstClr val="black">
                    <a:tint val="75000"/>
                  </a:prstClr>
                </a:solidFill>
              </a:rPr>
              <a:pPr>
                <a:defRPr/>
              </a:pPr>
              <a:t>2019-03-29</a:t>
            </a:fld>
            <a:endParaRPr lang="sv-SE">
              <a:solidFill>
                <a:prstClr val="black">
                  <a:tint val="75000"/>
                </a:prstClr>
              </a:solidFill>
            </a:endParaRPr>
          </a:p>
        </p:txBody>
      </p:sp>
      <p:sp>
        <p:nvSpPr>
          <p:cNvPr id="9" name="Platshållare för sidfot 4"/>
          <p:cNvSpPr>
            <a:spLocks noGrp="1"/>
          </p:cNvSpPr>
          <p:nvPr>
            <p:ph type="ftr" sz="quarter" idx="11"/>
          </p:nvPr>
        </p:nvSpPr>
        <p:spPr>
          <a:xfrm>
            <a:off x="5628878" y="6356395"/>
            <a:ext cx="2497138" cy="365125"/>
          </a:xfrm>
        </p:spPr>
        <p:txBody>
          <a:bodyPr/>
          <a:lstStyle>
            <a:lvl1pPr algn="r">
              <a:defRPr/>
            </a:lvl1pPr>
          </a:lstStyle>
          <a:p>
            <a:pPr>
              <a:defRPr/>
            </a:pPr>
            <a:endParaRPr lang="sv-SE">
              <a:solidFill>
                <a:prstClr val="black">
                  <a:tint val="75000"/>
                </a:prstClr>
              </a:solidFill>
            </a:endParaRPr>
          </a:p>
        </p:txBody>
      </p:sp>
      <p:sp>
        <p:nvSpPr>
          <p:cNvPr id="10" name="Platshållare för bildnummer 5"/>
          <p:cNvSpPr>
            <a:spLocks noGrp="1"/>
          </p:cNvSpPr>
          <p:nvPr>
            <p:ph type="sldNum" sz="quarter" idx="12"/>
          </p:nvPr>
        </p:nvSpPr>
        <p:spPr>
          <a:xfrm>
            <a:off x="8234363" y="6350045"/>
            <a:ext cx="1439466" cy="365125"/>
          </a:xfrm>
        </p:spPr>
        <p:txBody>
          <a:bodyPr/>
          <a:lstStyle>
            <a:lvl1pPr algn="r">
              <a:defRPr/>
            </a:lvl1pPr>
          </a:lstStyle>
          <a:p>
            <a:pPr>
              <a:defRPr/>
            </a:pPr>
            <a:fld id="{20B30E26-F8AC-4EEE-950C-7AE119E5A794}" type="slidenum">
              <a:rPr lang="sv-SE">
                <a:solidFill>
                  <a:prstClr val="black">
                    <a:tint val="75000"/>
                  </a:prstClr>
                </a:solidFill>
              </a:rPr>
              <a:pPr>
                <a:defRPr/>
              </a:pPr>
              <a:t>‹#›</a:t>
            </a:fld>
            <a:endParaRPr lang="sv-SE" dirty="0">
              <a:solidFill>
                <a:prstClr val="black">
                  <a:tint val="75000"/>
                </a:prstClr>
              </a:solidFill>
            </a:endParaRPr>
          </a:p>
        </p:txBody>
      </p:sp>
    </p:spTree>
    <p:extLst>
      <p:ext uri="{BB962C8B-B14F-4D97-AF65-F5344CB8AC3E}">
        <p14:creationId xmlns:p14="http://schemas.microsoft.com/office/powerpoint/2010/main" val="344617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800"/>
            </a:lvl1pPr>
          </a:lstStyle>
          <a:p>
            <a:r>
              <a:rPr lang="sv-SE" smtClean="0"/>
              <a:t>Klicka här för att ändra format</a:t>
            </a:r>
            <a:endParaRPr lang="sv-SE" dirty="0"/>
          </a:p>
        </p:txBody>
      </p:sp>
      <p:sp>
        <p:nvSpPr>
          <p:cNvPr id="3" name="Platshållare för innehåll 2"/>
          <p:cNvSpPr>
            <a:spLocks noGrp="1"/>
          </p:cNvSpPr>
          <p:nvPr>
            <p:ph idx="1"/>
          </p:nvPr>
        </p:nvSpPr>
        <p:spPr>
          <a:xfrm>
            <a:off x="495300" y="1600207"/>
            <a:ext cx="8915400" cy="4043377"/>
          </a:xfrm>
        </p:spPr>
        <p:txBody>
          <a:bodyPr/>
          <a:lstStyle>
            <a:lvl1pPr>
              <a:spcAft>
                <a:spcPts val="600"/>
              </a:spcAft>
              <a:defRPr b="1"/>
            </a:lvl1pPr>
            <a:lvl2pPr>
              <a:spcBef>
                <a:spcPts val="300"/>
              </a:spcBef>
              <a:spcAft>
                <a:spcPts val="0"/>
              </a:spcAft>
              <a:defRPr/>
            </a:lvl2pPr>
            <a:lvl3pPr>
              <a:spcBef>
                <a:spcPts val="300"/>
              </a:spcBef>
              <a:spcAft>
                <a:spcPts val="0"/>
              </a:spcAft>
              <a:defRPr/>
            </a:lvl3pPr>
            <a:lvl4pPr>
              <a:spcBef>
                <a:spcPts val="300"/>
              </a:spcBef>
              <a:spcAft>
                <a:spcPts val="0"/>
              </a:spcAft>
              <a:defRPr/>
            </a:lvl4pPr>
            <a:lvl5pPr>
              <a:spcBef>
                <a:spcPts val="300"/>
              </a:spcBef>
              <a:spcAft>
                <a:spcPts val="0"/>
              </a:spcAft>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95300" y="5715045"/>
            <a:ext cx="2311400" cy="365125"/>
          </a:xfrm>
        </p:spPr>
        <p:txBody>
          <a:bodyPr/>
          <a:lstStyle>
            <a:lvl1pPr>
              <a:defRPr/>
            </a:lvl1pPr>
          </a:lstStyle>
          <a:p>
            <a:pPr>
              <a:defRPr/>
            </a:pPr>
            <a:fld id="{ABBF44AC-A526-462F-A2A3-C3461DCFA3D6}" type="datetimeFigureOut">
              <a:rPr lang="sv-SE">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5715045"/>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5715045"/>
            <a:ext cx="2311400" cy="365125"/>
          </a:xfrm>
        </p:spPr>
        <p:txBody>
          <a:bodyPr/>
          <a:lstStyle>
            <a:lvl1pPr>
              <a:defRPr/>
            </a:lvl1pPr>
          </a:lstStyle>
          <a:p>
            <a:pPr>
              <a:defRPr/>
            </a:pPr>
            <a:fld id="{8FB3B35A-6C24-4758-A9E7-1F975CB1B322}"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3232681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3714786"/>
            <a:ext cx="8420100" cy="1362075"/>
          </a:xfrm>
        </p:spPr>
        <p:txBody>
          <a:bodyPr anchor="t">
            <a:normAutofit/>
          </a:bodyPr>
          <a:lstStyle>
            <a:lvl1pPr algn="l">
              <a:defRPr sz="2800" b="1" cap="none" baseline="0"/>
            </a:lvl1pPr>
          </a:lstStyle>
          <a:p>
            <a:r>
              <a:rPr lang="sv-SE" smtClean="0"/>
              <a:t>Klicka här för att ändra format</a:t>
            </a:r>
            <a:endParaRPr lang="sv-SE" dirty="0"/>
          </a:p>
        </p:txBody>
      </p:sp>
      <p:sp>
        <p:nvSpPr>
          <p:cNvPr id="3" name="Platshållare för text 2"/>
          <p:cNvSpPr>
            <a:spLocks noGrp="1"/>
          </p:cNvSpPr>
          <p:nvPr>
            <p:ph type="body" idx="1"/>
          </p:nvPr>
        </p:nvSpPr>
        <p:spPr>
          <a:xfrm>
            <a:off x="782506" y="2214599"/>
            <a:ext cx="84201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95300" y="5707108"/>
            <a:ext cx="2311400" cy="365125"/>
          </a:xfrm>
        </p:spPr>
        <p:txBody>
          <a:bodyPr/>
          <a:lstStyle>
            <a:lvl1pPr>
              <a:defRPr/>
            </a:lvl1pPr>
          </a:lstStyle>
          <a:p>
            <a:pPr>
              <a:defRPr/>
            </a:pPr>
            <a:fld id="{1AE18D61-977E-48F1-A372-C8627D829ABF}" type="datetimeFigureOut">
              <a:rPr lang="sv-SE">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5707108"/>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5707108"/>
            <a:ext cx="2311400" cy="365125"/>
          </a:xfrm>
        </p:spPr>
        <p:txBody>
          <a:bodyPr/>
          <a:lstStyle>
            <a:lvl1pPr>
              <a:defRPr/>
            </a:lvl1pPr>
          </a:lstStyle>
          <a:p>
            <a:pPr>
              <a:defRPr/>
            </a:pPr>
            <a:fld id="{72158F49-C5DF-4F3C-9300-0E7D9F731F07}"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787593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8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95300" y="1600201"/>
            <a:ext cx="4375150" cy="3900501"/>
          </a:xfrm>
        </p:spPr>
        <p:txBody>
          <a:bodyPr>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035550" y="1600201"/>
            <a:ext cx="4375150" cy="3900501"/>
          </a:xfrm>
        </p:spPr>
        <p:txBody>
          <a:bodyPr>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a:xfrm>
            <a:off x="495300" y="5707108"/>
            <a:ext cx="2311400" cy="365125"/>
          </a:xfrm>
        </p:spPr>
        <p:txBody>
          <a:bodyPr/>
          <a:lstStyle>
            <a:lvl1pPr>
              <a:defRPr/>
            </a:lvl1pPr>
          </a:lstStyle>
          <a:p>
            <a:pPr>
              <a:defRPr/>
            </a:pPr>
            <a:fld id="{C4ED837C-6288-4C6B-AD2A-6CBEB7E56FFC}" type="datetimeFigureOut">
              <a:rPr lang="sv-SE">
                <a:solidFill>
                  <a:prstClr val="black">
                    <a:tint val="75000"/>
                  </a:prstClr>
                </a:solidFill>
              </a:rPr>
              <a:pPr>
                <a:def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a:xfrm>
            <a:off x="3384550" y="5707108"/>
            <a:ext cx="3136900" cy="365125"/>
          </a:xfrm>
        </p:spPr>
        <p:txBody>
          <a:bodyPr/>
          <a:lstStyle>
            <a:lvl1pPr>
              <a:defRPr/>
            </a:lvl1p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a:xfrm>
            <a:off x="7099300" y="5707108"/>
            <a:ext cx="2311400" cy="365125"/>
          </a:xfrm>
        </p:spPr>
        <p:txBody>
          <a:bodyPr/>
          <a:lstStyle>
            <a:lvl1pPr>
              <a:defRPr/>
            </a:lvl1pPr>
          </a:lstStyle>
          <a:p>
            <a:pPr>
              <a:defRPr/>
            </a:pPr>
            <a:fld id="{4CD3D02C-5AF7-4E28-97DD-B69EEB6D5F4B}"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555350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8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95300" y="1535113"/>
            <a:ext cx="437687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4687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032115" y="1535113"/>
            <a:ext cx="4378590" cy="639762"/>
          </a:xfrm>
        </p:spPr>
        <p:txBody>
          <a:bodyPr rtlCol="0" anchor="b">
            <a:noAutofit/>
          </a:bodyPr>
          <a:lstStyle>
            <a:lvl1pPr marL="0" indent="0">
              <a:buNone/>
              <a:defRPr lang="sv-SE" sz="2600" b="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5"/>
            <a:ext cx="4378590" cy="34687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a:xfrm>
            <a:off x="495300" y="5705520"/>
            <a:ext cx="2311400" cy="365125"/>
          </a:xfrm>
        </p:spPr>
        <p:txBody>
          <a:bodyPr/>
          <a:lstStyle>
            <a:lvl1pPr>
              <a:defRPr/>
            </a:lvl1pPr>
          </a:lstStyle>
          <a:p>
            <a:pPr>
              <a:defRPr/>
            </a:pPr>
            <a:fld id="{2036F999-B3CE-4E51-852A-6580C1F3DF24}" type="datetimeFigureOut">
              <a:rPr lang="sv-SE">
                <a:solidFill>
                  <a:prstClr val="black">
                    <a:tint val="75000"/>
                  </a:prstClr>
                </a:solidFill>
              </a:rPr>
              <a:pPr>
                <a:defRPr/>
              </a:pPr>
              <a:t>2019-03-29</a:t>
            </a:fld>
            <a:endParaRPr lang="sv-SE">
              <a:solidFill>
                <a:prstClr val="black">
                  <a:tint val="75000"/>
                </a:prstClr>
              </a:solidFill>
            </a:endParaRPr>
          </a:p>
        </p:txBody>
      </p:sp>
      <p:sp>
        <p:nvSpPr>
          <p:cNvPr id="8" name="Platshållare för sidfot 7"/>
          <p:cNvSpPr>
            <a:spLocks noGrp="1"/>
          </p:cNvSpPr>
          <p:nvPr>
            <p:ph type="ftr" sz="quarter" idx="11"/>
          </p:nvPr>
        </p:nvSpPr>
        <p:spPr>
          <a:xfrm>
            <a:off x="3384550" y="5705520"/>
            <a:ext cx="3136900" cy="365125"/>
          </a:xfrm>
        </p:spPr>
        <p:txBody>
          <a:bodyPr/>
          <a:lstStyle>
            <a:lvl1pPr>
              <a:defRPr/>
            </a:lvl1pPr>
          </a:lstStyle>
          <a:p>
            <a:pPr>
              <a:defRPr/>
            </a:pPr>
            <a:endParaRPr lang="sv-SE">
              <a:solidFill>
                <a:prstClr val="black">
                  <a:tint val="75000"/>
                </a:prstClr>
              </a:solidFill>
            </a:endParaRPr>
          </a:p>
        </p:txBody>
      </p:sp>
      <p:sp>
        <p:nvSpPr>
          <p:cNvPr id="9" name="Platshållare för bildnummer 8"/>
          <p:cNvSpPr>
            <a:spLocks noGrp="1"/>
          </p:cNvSpPr>
          <p:nvPr>
            <p:ph type="sldNum" sz="quarter" idx="12"/>
          </p:nvPr>
        </p:nvSpPr>
        <p:spPr>
          <a:xfrm>
            <a:off x="7099300" y="5705520"/>
            <a:ext cx="2311400" cy="365125"/>
          </a:xfrm>
        </p:spPr>
        <p:txBody>
          <a:bodyPr/>
          <a:lstStyle>
            <a:lvl1pPr>
              <a:defRPr/>
            </a:lvl1pPr>
          </a:lstStyle>
          <a:p>
            <a:pPr>
              <a:defRPr/>
            </a:pPr>
            <a:fld id="{F716D71F-9AC2-495E-B4A4-8D8840E35BB4}"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5014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pPr lvl="0"/>
            <a:fld id="{9BE2DCE7-E8B2-4B58-9DE7-EE6EBC7ED13F}" type="datetime1">
              <a:rPr lang="sv-SE" smtClean="0"/>
              <a:t>2019-03-29</a:t>
            </a:fld>
            <a:endParaRPr lang="sv-SE"/>
          </a:p>
        </p:txBody>
      </p:sp>
      <p:sp>
        <p:nvSpPr>
          <p:cNvPr id="7" name="Platshållare för bildnummer 6"/>
          <p:cNvSpPr>
            <a:spLocks noGrp="1"/>
          </p:cNvSpPr>
          <p:nvPr>
            <p:ph type="sldNum" sz="quarter" idx="12"/>
          </p:nvPr>
        </p:nvSpPr>
        <p:spPr/>
        <p:txBody>
          <a:bodyPr/>
          <a:lstStyle/>
          <a:p>
            <a:pPr lvl="0"/>
            <a:fld id="{ADB119A1-0925-4374-8923-5E9DF76FCFB0}"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a:xfrm>
            <a:off x="495300" y="5705520"/>
            <a:ext cx="2311400" cy="365125"/>
          </a:xfrm>
        </p:spPr>
        <p:txBody>
          <a:bodyPr/>
          <a:lstStyle>
            <a:lvl1pPr>
              <a:defRPr/>
            </a:lvl1pPr>
          </a:lstStyle>
          <a:p>
            <a:pPr>
              <a:defRPr/>
            </a:pPr>
            <a:fld id="{E0B4292D-C493-45F6-826A-A439242959B8}" type="datetimeFigureOut">
              <a:rPr lang="sv-SE">
                <a:solidFill>
                  <a:prstClr val="black">
                    <a:tint val="75000"/>
                  </a:prstClr>
                </a:solidFill>
              </a:rPr>
              <a:pPr>
                <a:defRPr/>
              </a:pPr>
              <a:t>2019-03-29</a:t>
            </a:fld>
            <a:endParaRPr lang="sv-SE" dirty="0">
              <a:solidFill>
                <a:prstClr val="black">
                  <a:tint val="75000"/>
                </a:prstClr>
              </a:solidFill>
            </a:endParaRPr>
          </a:p>
        </p:txBody>
      </p:sp>
      <p:sp>
        <p:nvSpPr>
          <p:cNvPr id="4" name="Platshållare för sidfot 3"/>
          <p:cNvSpPr>
            <a:spLocks noGrp="1"/>
          </p:cNvSpPr>
          <p:nvPr>
            <p:ph type="ftr" sz="quarter" idx="11"/>
          </p:nvPr>
        </p:nvSpPr>
        <p:spPr>
          <a:xfrm>
            <a:off x="3384550" y="5705520"/>
            <a:ext cx="3136900" cy="365125"/>
          </a:xfrm>
        </p:spPr>
        <p:txBody>
          <a:bodyPr/>
          <a:lstStyle>
            <a:lvl1pPr>
              <a:defRPr/>
            </a:lvl1pPr>
          </a:lstStyle>
          <a:p>
            <a:pPr>
              <a:defRPr/>
            </a:pPr>
            <a:endParaRPr lang="sv-SE">
              <a:solidFill>
                <a:prstClr val="black">
                  <a:tint val="75000"/>
                </a:prstClr>
              </a:solidFill>
            </a:endParaRPr>
          </a:p>
        </p:txBody>
      </p:sp>
      <p:sp>
        <p:nvSpPr>
          <p:cNvPr id="5" name="Platshållare för bildnummer 4"/>
          <p:cNvSpPr>
            <a:spLocks noGrp="1"/>
          </p:cNvSpPr>
          <p:nvPr>
            <p:ph type="sldNum" sz="quarter" idx="12"/>
          </p:nvPr>
        </p:nvSpPr>
        <p:spPr>
          <a:xfrm>
            <a:off x="7099300" y="5705520"/>
            <a:ext cx="2311400" cy="365125"/>
          </a:xfrm>
        </p:spPr>
        <p:txBody>
          <a:bodyPr/>
          <a:lstStyle>
            <a:lvl1pPr>
              <a:defRPr/>
            </a:lvl1pPr>
          </a:lstStyle>
          <a:p>
            <a:pPr>
              <a:defRPr/>
            </a:pPr>
            <a:fld id="{4F68C432-A6C6-4FEB-A82E-1A63D5ABF1A1}"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999643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95300" y="5786438"/>
            <a:ext cx="2311400" cy="285750"/>
          </a:xfrm>
        </p:spPr>
        <p:txBody>
          <a:bodyPr/>
          <a:lstStyle>
            <a:lvl1pPr>
              <a:defRPr/>
            </a:lvl1pPr>
          </a:lstStyle>
          <a:p>
            <a:pPr>
              <a:defRPr/>
            </a:pPr>
            <a:fld id="{BCDC7FAC-28DF-4315-BB49-10E552513F24}" type="datetimeFigureOut">
              <a:rPr lang="sv-SE">
                <a:solidFill>
                  <a:prstClr val="black">
                    <a:tint val="75000"/>
                  </a:prstClr>
                </a:solidFill>
              </a:rPr>
              <a:pPr>
                <a:defRPr/>
              </a:pPr>
              <a:t>2019-03-29</a:t>
            </a:fld>
            <a:endParaRPr lang="sv-SE">
              <a:solidFill>
                <a:prstClr val="black">
                  <a:tint val="75000"/>
                </a:prstClr>
              </a:solidFill>
            </a:endParaRPr>
          </a:p>
        </p:txBody>
      </p:sp>
      <p:sp>
        <p:nvSpPr>
          <p:cNvPr id="3" name="Platshållare för sidfot 2"/>
          <p:cNvSpPr>
            <a:spLocks noGrp="1"/>
          </p:cNvSpPr>
          <p:nvPr>
            <p:ph type="ftr" sz="quarter" idx="11"/>
          </p:nvPr>
        </p:nvSpPr>
        <p:spPr>
          <a:xfrm>
            <a:off x="3384550" y="5786438"/>
            <a:ext cx="3136900" cy="285750"/>
          </a:xfrm>
        </p:spPr>
        <p:txBody>
          <a:bodyPr/>
          <a:lstStyle>
            <a:lvl1pPr>
              <a:defRPr/>
            </a:lvl1pPr>
          </a:lstStyle>
          <a:p>
            <a:pPr>
              <a:defRPr/>
            </a:pPr>
            <a:endParaRPr lang="sv-SE">
              <a:solidFill>
                <a:prstClr val="black">
                  <a:tint val="75000"/>
                </a:prstClr>
              </a:solidFill>
            </a:endParaRPr>
          </a:p>
        </p:txBody>
      </p:sp>
      <p:sp>
        <p:nvSpPr>
          <p:cNvPr id="4" name="Platshållare för bildnummer 3"/>
          <p:cNvSpPr>
            <a:spLocks noGrp="1"/>
          </p:cNvSpPr>
          <p:nvPr>
            <p:ph type="sldNum" sz="quarter" idx="12"/>
          </p:nvPr>
        </p:nvSpPr>
        <p:spPr>
          <a:xfrm>
            <a:off x="7099300" y="5786438"/>
            <a:ext cx="2311400" cy="285750"/>
          </a:xfrm>
        </p:spPr>
        <p:txBody>
          <a:bodyPr/>
          <a:lstStyle>
            <a:lvl1pPr>
              <a:defRPr/>
            </a:lvl1pPr>
          </a:lstStyle>
          <a:p>
            <a:pPr>
              <a:defRPr/>
            </a:pPr>
            <a:fld id="{B5F9B5E7-34D9-4D53-82AB-623BC8BA6F51}"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3594550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normAutofit/>
          </a:bodyPr>
          <a:lstStyle>
            <a:lvl1pPr algn="l">
              <a:defRPr sz="2800" b="1"/>
            </a:lvl1pPr>
          </a:lstStyle>
          <a:p>
            <a:r>
              <a:rPr lang="sv-SE" smtClean="0"/>
              <a:t>Klicka här för att ändra format</a:t>
            </a:r>
            <a:endParaRPr lang="sv-SE"/>
          </a:p>
        </p:txBody>
      </p:sp>
      <p:sp>
        <p:nvSpPr>
          <p:cNvPr id="3" name="Platshållare för innehåll 2"/>
          <p:cNvSpPr>
            <a:spLocks noGrp="1"/>
          </p:cNvSpPr>
          <p:nvPr>
            <p:ph idx="1"/>
          </p:nvPr>
        </p:nvSpPr>
        <p:spPr>
          <a:xfrm>
            <a:off x="3872972" y="273051"/>
            <a:ext cx="5537729" cy="5513404"/>
          </a:xfrm>
        </p:spPr>
        <p:txBody>
          <a:bodyPr>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95300" y="1435101"/>
            <a:ext cx="3259006" cy="435135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95300" y="5857875"/>
            <a:ext cx="2311400" cy="285750"/>
          </a:xfrm>
        </p:spPr>
        <p:txBody>
          <a:bodyPr/>
          <a:lstStyle>
            <a:lvl1pPr>
              <a:defRPr/>
            </a:lvl1pPr>
          </a:lstStyle>
          <a:p>
            <a:pPr>
              <a:defRPr/>
            </a:pPr>
            <a:fld id="{AD6AA991-DE8C-474F-A5CB-77681D4AEB7A}" type="datetimeFigureOut">
              <a:rPr lang="sv-SE">
                <a:solidFill>
                  <a:prstClr val="black">
                    <a:tint val="75000"/>
                  </a:prstClr>
                </a:solidFill>
              </a:rPr>
              <a:pPr>
                <a:def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a:xfrm>
            <a:off x="3384550" y="5857875"/>
            <a:ext cx="3136900" cy="285750"/>
          </a:xfrm>
        </p:spPr>
        <p:txBody>
          <a:bodyPr/>
          <a:lstStyle>
            <a:lvl1pPr>
              <a:defRPr/>
            </a:lvl1p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a:xfrm>
            <a:off x="7099300" y="5857875"/>
            <a:ext cx="2311400" cy="285750"/>
          </a:xfrm>
        </p:spPr>
        <p:txBody>
          <a:bodyPr/>
          <a:lstStyle>
            <a:lvl1pPr>
              <a:defRPr/>
            </a:lvl1pPr>
          </a:lstStyle>
          <a:p>
            <a:pPr>
              <a:defRPr/>
            </a:pPr>
            <a:fld id="{2216F08D-1196-4BE8-B76E-D1ED89F36A0C}"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791720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572053"/>
            <a:ext cx="5943600" cy="456079"/>
          </a:xfrm>
        </p:spPr>
        <p:txBody>
          <a:bodyPr anchor="b">
            <a:noAutofit/>
          </a:bodyPr>
          <a:lstStyle>
            <a:lvl1pPr algn="l">
              <a:defRPr sz="2200" b="1">
                <a:solidFill>
                  <a:schemeClr val="tx1"/>
                </a:solidFil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941645" y="500087"/>
            <a:ext cx="5943600" cy="39592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941645" y="5138746"/>
            <a:ext cx="5943600" cy="647708"/>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95300" y="5857875"/>
            <a:ext cx="2311400" cy="285750"/>
          </a:xfrm>
        </p:spPr>
        <p:txBody>
          <a:bodyPr/>
          <a:lstStyle>
            <a:lvl1pPr>
              <a:defRPr/>
            </a:lvl1pPr>
          </a:lstStyle>
          <a:p>
            <a:pPr>
              <a:defRPr/>
            </a:pPr>
            <a:fld id="{3A3BCA64-44D4-47E5-A345-2AADF1CBC90D}" type="datetimeFigureOut">
              <a:rPr lang="sv-SE">
                <a:solidFill>
                  <a:prstClr val="black">
                    <a:tint val="75000"/>
                  </a:prstClr>
                </a:solidFill>
              </a:rPr>
              <a:pPr>
                <a:def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a:xfrm>
            <a:off x="3384550" y="5857875"/>
            <a:ext cx="3136900" cy="285750"/>
          </a:xfrm>
        </p:spPr>
        <p:txBody>
          <a:bodyPr/>
          <a:lstStyle>
            <a:lvl1pPr>
              <a:defRPr/>
            </a:lvl1p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a:xfrm>
            <a:off x="7099300" y="5857875"/>
            <a:ext cx="2311400" cy="285750"/>
          </a:xfrm>
        </p:spPr>
        <p:txBody>
          <a:bodyPr/>
          <a:lstStyle>
            <a:lvl1pPr>
              <a:defRPr/>
            </a:lvl1pPr>
          </a:lstStyle>
          <a:p>
            <a:pPr>
              <a:defRPr/>
            </a:pPr>
            <a:fld id="{184AEADA-EE34-48C2-AFE5-0DDA9C58B2E1}"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3333786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1600200"/>
            <a:ext cx="8915400" cy="4543444"/>
          </a:xfrm>
        </p:spPr>
        <p:txBody>
          <a:bodyPr vert="eaVert">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95300" y="6278608"/>
            <a:ext cx="2311400" cy="365125"/>
          </a:xfrm>
        </p:spPr>
        <p:txBody>
          <a:bodyPr/>
          <a:lstStyle>
            <a:lvl1pPr>
              <a:defRPr/>
            </a:lvl1pPr>
          </a:lstStyle>
          <a:p>
            <a:pPr>
              <a:defRPr/>
            </a:pPr>
            <a:fld id="{E303DFE7-616E-44F9-A8C7-74C4342AB491}" type="datetimeFigureOut">
              <a:rPr lang="sv-SE">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6278608"/>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6278608"/>
            <a:ext cx="2311400" cy="365125"/>
          </a:xfrm>
        </p:spPr>
        <p:txBody>
          <a:bodyPr/>
          <a:lstStyle>
            <a:lvl1pPr>
              <a:defRPr/>
            </a:lvl1pPr>
          </a:lstStyle>
          <a:p>
            <a:pPr>
              <a:defRPr/>
            </a:pPr>
            <a:fld id="{32CDB067-B617-4D41-96BC-914F4DFADF25}"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2018801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683"/>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683"/>
            <a:ext cx="6521450" cy="5851525"/>
          </a:xfrm>
        </p:spPr>
        <p:txBody>
          <a:bodyPr vert="eaVert">
            <a:normAutofit/>
          </a:bodyPr>
          <a:lstStyle>
            <a:lvl1pPr>
              <a:spcAft>
                <a:spcPts val="600"/>
              </a:spcAft>
              <a:defRPr sz="2400"/>
            </a:lvl1pPr>
            <a:lvl2pPr>
              <a:spcBef>
                <a:spcPts val="300"/>
              </a:spcBef>
              <a:spcAft>
                <a:spcPts val="0"/>
              </a:spcAft>
              <a:defRPr sz="2200"/>
            </a:lvl2pPr>
            <a:lvl3pPr>
              <a:spcBef>
                <a:spcPts val="300"/>
              </a:spcBef>
              <a:spcAft>
                <a:spcPts val="0"/>
              </a:spcAft>
              <a:defRPr sz="2000"/>
            </a:lvl3pPr>
            <a:lvl4pPr>
              <a:spcBef>
                <a:spcPts val="300"/>
              </a:spcBef>
              <a:spcAft>
                <a:spcPts val="0"/>
              </a:spcAft>
              <a:defRPr sz="1800"/>
            </a:lvl4pPr>
            <a:lvl5pPr>
              <a:spcBef>
                <a:spcPts val="300"/>
              </a:spcBef>
              <a:spcAft>
                <a:spcPts val="0"/>
              </a:spcAft>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95300" y="6278608"/>
            <a:ext cx="2311400" cy="365125"/>
          </a:xfrm>
        </p:spPr>
        <p:txBody>
          <a:bodyPr/>
          <a:lstStyle>
            <a:lvl1pPr>
              <a:defRPr/>
            </a:lvl1pPr>
          </a:lstStyle>
          <a:p>
            <a:pPr>
              <a:defRPr/>
            </a:pPr>
            <a:fld id="{F98EF3B4-59F3-401D-BC90-C0F6A9D0AB01}" type="datetimeFigureOut">
              <a:rPr lang="sv-SE">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a:xfrm>
            <a:off x="3384550" y="6278608"/>
            <a:ext cx="3136900" cy="365125"/>
          </a:xfrm>
        </p:spPr>
        <p:txBody>
          <a:bodyPr/>
          <a:lstStyle>
            <a:lvl1pPr>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a:xfrm>
            <a:off x="7099300" y="6278608"/>
            <a:ext cx="2311400" cy="365125"/>
          </a:xfrm>
        </p:spPr>
        <p:txBody>
          <a:bodyPr/>
          <a:lstStyle>
            <a:lvl1pPr>
              <a:defRPr/>
            </a:lvl1pPr>
          </a:lstStyle>
          <a:p>
            <a:pPr>
              <a:defRPr/>
            </a:pPr>
            <a:fld id="{ED863818-8C57-4CE8-9BD1-C993D55E702C}"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1833916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8"/>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599"/>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ctrTitle"/>
          </p:nvPr>
        </p:nvSpPr>
        <p:spPr>
          <a:xfrm>
            <a:off x="742950" y="2131373"/>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E4AB7DA3-4099-43A6-8538-1EC5BD1C75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4811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8"/>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599"/>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757ED6D1-6897-4731-A807-D73F2EA64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6536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5"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8"/>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599"/>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62035" y="1600200"/>
            <a:ext cx="4124325"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9035" y="1600200"/>
            <a:ext cx="4124325"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8"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51DD91B8-23B1-45F9-8159-77E052DEAE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9447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8"/>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599"/>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7FA74B59-068F-4C40-A8C7-079CF11174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44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pPr lvl="0"/>
            <a:fld id="{48B8B270-A552-4F75-9654-9A80EC570C3A}" type="datetime1">
              <a:rPr lang="sv-SE" smtClean="0"/>
              <a:t>2019-03-29</a:t>
            </a:fld>
            <a:endParaRPr lang="sv-SE"/>
          </a:p>
        </p:txBody>
      </p:sp>
      <p:sp>
        <p:nvSpPr>
          <p:cNvPr id="8" name="Platshållare för sidfot 7"/>
          <p:cNvSpPr>
            <a:spLocks noGrp="1"/>
          </p:cNvSpPr>
          <p:nvPr>
            <p:ph type="ftr" sz="quarter" idx="11"/>
          </p:nvPr>
        </p:nvSpPr>
        <p:spPr/>
        <p:txBody>
          <a:bodyPr/>
          <a:lstStyle/>
          <a:p>
            <a:pPr lvl="0"/>
            <a:endParaRPr lang="sv-SE"/>
          </a:p>
        </p:txBody>
      </p:sp>
      <p:sp>
        <p:nvSpPr>
          <p:cNvPr id="9" name="Platshållare för bildnummer 8"/>
          <p:cNvSpPr>
            <a:spLocks noGrp="1"/>
          </p:cNvSpPr>
          <p:nvPr>
            <p:ph type="sldNum" sz="quarter" idx="12"/>
          </p:nvPr>
        </p:nvSpPr>
        <p:spPr/>
        <p:txBody>
          <a:bodyPr/>
          <a:lstStyle/>
          <a:p>
            <a:pPr lvl="0"/>
            <a:fld id="{EE298BE9-6E8B-4E09-B0EE-C03DE4560E4C}"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pic>
        <p:nvPicPr>
          <p:cNvPr id="4"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8"/>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599"/>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title"/>
          </p:nvPr>
        </p:nvSpPr>
        <p:spPr>
          <a:xfrm>
            <a:off x="762000" y="304800"/>
            <a:ext cx="84201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62004" y="1600200"/>
            <a:ext cx="8401050" cy="4421188"/>
          </a:xfrm>
        </p:spPr>
        <p:txBody>
          <a:bodyPr/>
          <a:lstStyle/>
          <a:p>
            <a:pPr lvl="0"/>
            <a:endParaRPr lang="sv-SE" noProof="0" smtClean="0"/>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994A1450-52EC-4E76-B0A6-E17B6B7813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179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742950" y="609600"/>
            <a:ext cx="8420100" cy="1143000"/>
          </a:xfrm>
        </p:spPr>
        <p:txBody>
          <a:bodyPr/>
          <a:lstStyle/>
          <a:p>
            <a:r>
              <a:rPr lang="sv-SE" smtClean="0"/>
              <a:t>Klicka här för att ändra format</a:t>
            </a:r>
            <a:endParaRPr lang="sv-SE"/>
          </a:p>
        </p:txBody>
      </p:sp>
      <p:sp>
        <p:nvSpPr>
          <p:cNvPr id="3" name="Platshållare för diagram 2"/>
          <p:cNvSpPr>
            <a:spLocks noGrp="1"/>
          </p:cNvSpPr>
          <p:nvPr>
            <p:ph type="chart" idx="1"/>
          </p:nvPr>
        </p:nvSpPr>
        <p:spPr>
          <a:xfrm>
            <a:off x="742950" y="1981200"/>
            <a:ext cx="8420100" cy="4114800"/>
          </a:xfrm>
        </p:spPr>
        <p:txBody>
          <a:bodyPr/>
          <a:lstStyle/>
          <a:p>
            <a:pPr lvl="0"/>
            <a:endParaRPr lang="sv-SE" noProof="0"/>
          </a:p>
        </p:txBody>
      </p:sp>
      <p:sp>
        <p:nvSpPr>
          <p:cNvPr id="4" name="Platshållare för datum 3"/>
          <p:cNvSpPr>
            <a:spLocks noGrp="1"/>
          </p:cNvSpPr>
          <p:nvPr>
            <p:ph type="dt" sz="half" idx="10"/>
          </p:nvPr>
        </p:nvSpPr>
        <p:spPr>
          <a:xfrm>
            <a:off x="742950" y="6248400"/>
            <a:ext cx="2063750" cy="457200"/>
          </a:xfrm>
          <a:prstGeom prst="rect">
            <a:avLst/>
          </a:prstGeom>
        </p:spPr>
        <p:txBody>
          <a:bodyPr/>
          <a:lstStyle>
            <a:lvl1pPr>
              <a:defRPr/>
            </a:lvl1p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5" name="Platshållare för sidfot 4"/>
          <p:cNvSpPr>
            <a:spLocks noGrp="1"/>
          </p:cNvSpPr>
          <p:nvPr>
            <p:ph type="ftr" sz="quarter" idx="11"/>
          </p:nvPr>
        </p:nvSpPr>
        <p:spPr>
          <a:xfrm>
            <a:off x="3384550" y="6248400"/>
            <a:ext cx="3136900" cy="457200"/>
          </a:xfrm>
          <a:prstGeom prst="rect">
            <a:avLst/>
          </a:prstGeom>
        </p:spPr>
        <p:txBody>
          <a:bodyPr/>
          <a:lstStyle>
            <a:lvl1pPr>
              <a:defRPr/>
            </a:lvl1p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6" name="Platshållare för bildnummer 5"/>
          <p:cNvSpPr>
            <a:spLocks noGrp="1"/>
          </p:cNvSpPr>
          <p:nvPr>
            <p:ph type="sldNum" sz="quarter" idx="12"/>
          </p:nvPr>
        </p:nvSpPr>
        <p:spPr>
          <a:xfrm>
            <a:off x="7099300" y="6248400"/>
            <a:ext cx="2063750" cy="457200"/>
          </a:xfrm>
        </p:spPr>
        <p:txBody>
          <a:bodyPr/>
          <a:lstStyle>
            <a:lvl1pPr>
              <a:defRPr/>
            </a:lvl1pPr>
          </a:lstStyle>
          <a:p>
            <a:pPr>
              <a:defRPr/>
            </a:pPr>
            <a:fld id="{298DD98F-C6B2-4595-9229-A8EAB24FEFB8}"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16032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6"/>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307"/>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ctrTitle"/>
          </p:nvPr>
        </p:nvSpPr>
        <p:spPr>
          <a:xfrm>
            <a:off x="742950" y="2131081"/>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C793E619-8EA9-4218-919D-06FBB0FFA1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946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6"/>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307"/>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357DDA50-A1D4-4602-971B-48B755855C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9079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5"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6"/>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307"/>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62035" y="1600200"/>
            <a:ext cx="4124325"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9035" y="1600200"/>
            <a:ext cx="4124325"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8"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ED25694B-B225-4947-BD2B-8BB3107ED3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357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6"/>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307"/>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73E5872A-E2FB-4BC1-B873-93E6F901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986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pic>
        <p:nvPicPr>
          <p:cNvPr id="4" name="Picture 16" descr="nationella riktlinjer_sv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5" y="260396"/>
            <a:ext cx="644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ill startsidan för Södra Regionvårdsnämnden">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6501307"/>
            <a:ext cx="310197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ubrik 1"/>
          <p:cNvSpPr>
            <a:spLocks noGrp="1"/>
          </p:cNvSpPr>
          <p:nvPr>
            <p:ph type="title"/>
          </p:nvPr>
        </p:nvSpPr>
        <p:spPr>
          <a:xfrm>
            <a:off x="762000" y="304800"/>
            <a:ext cx="84201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62004" y="1600200"/>
            <a:ext cx="8401050" cy="4421188"/>
          </a:xfrm>
        </p:spPr>
        <p:txBody>
          <a:bodyPr/>
          <a:lstStyle/>
          <a:p>
            <a:pPr lvl="0"/>
            <a:endParaRPr lang="sv-SE" noProof="0" smtClean="0"/>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4A289520-AF18-49A8-B83F-E87FB7737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078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1334"/>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A147F642-F937-48D0-8F45-28546D24BA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6942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040522F0-92E1-4593-BBAF-2482419D77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06069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7809"/>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smtClean="0"/>
            </a:lvl1pPr>
          </a:lstStyle>
          <a:p>
            <a:pPr>
              <a:defRPr/>
            </a:pPr>
            <a:fld id="{97F94BD0-7D3E-4C34-BE5C-FFE37B414C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6784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pPr lvl="0"/>
            <a:fld id="{A29EAFBD-28A9-4CD8-9726-512B26FC6DAB}" type="datetime1">
              <a:rPr lang="sv-SE" smtClean="0"/>
              <a:t>2019-03-29</a:t>
            </a:fld>
            <a:endParaRPr lang="sv-SE"/>
          </a:p>
        </p:txBody>
      </p:sp>
      <p:sp>
        <p:nvSpPr>
          <p:cNvPr id="4" name="Platshållare för sidfot 3"/>
          <p:cNvSpPr>
            <a:spLocks noGrp="1"/>
          </p:cNvSpPr>
          <p:nvPr>
            <p:ph type="ftr" sz="quarter" idx="11"/>
          </p:nvPr>
        </p:nvSpPr>
        <p:spPr/>
        <p:txBody>
          <a:bodyPr/>
          <a:lstStyle/>
          <a:p>
            <a:pPr lvl="0"/>
            <a:endParaRPr lang="sv-SE"/>
          </a:p>
        </p:txBody>
      </p:sp>
      <p:sp>
        <p:nvSpPr>
          <p:cNvPr id="5" name="Platshållare för bildnummer 4"/>
          <p:cNvSpPr>
            <a:spLocks noGrp="1"/>
          </p:cNvSpPr>
          <p:nvPr>
            <p:ph type="sldNum" sz="quarter" idx="12"/>
          </p:nvPr>
        </p:nvSpPr>
        <p:spPr/>
        <p:txBody>
          <a:bodyPr/>
          <a:lstStyle/>
          <a:p>
            <a:pPr lvl="0"/>
            <a:fld id="{B5172777-AE4E-4C3F-910F-3B39FE01374B}"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61898" y="1600200"/>
            <a:ext cx="4117181"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44149" y="1600200"/>
            <a:ext cx="4118901"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bildnummer 4"/>
          <p:cNvSpPr>
            <a:spLocks noGrp="1"/>
          </p:cNvSpPr>
          <p:nvPr>
            <p:ph type="sldNum" sz="quarter" idx="10"/>
          </p:nvPr>
        </p:nvSpPr>
        <p:spPr/>
        <p:txBody>
          <a:bodyPr/>
          <a:lstStyle>
            <a:lvl1pPr>
              <a:defRPr smtClean="0"/>
            </a:lvl1pPr>
          </a:lstStyle>
          <a:p>
            <a:pPr>
              <a:defRPr/>
            </a:pPr>
            <a:fld id="{C72A8B87-51E4-4120-A5C8-FACFF85F63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855482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bildnummer 6"/>
          <p:cNvSpPr>
            <a:spLocks noGrp="1"/>
          </p:cNvSpPr>
          <p:nvPr>
            <p:ph type="sldNum" sz="quarter" idx="10"/>
          </p:nvPr>
        </p:nvSpPr>
        <p:spPr/>
        <p:txBody>
          <a:bodyPr/>
          <a:lstStyle>
            <a:lvl1pPr>
              <a:defRPr smtClean="0"/>
            </a:lvl1pPr>
          </a:lstStyle>
          <a:p>
            <a:pPr>
              <a:defRPr/>
            </a:pPr>
            <a:fld id="{D6675452-0C4F-4098-BA2C-ABC3F8990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53515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smtClean="0"/>
            </a:lvl1pPr>
          </a:lstStyle>
          <a:p>
            <a:pPr>
              <a:defRPr/>
            </a:pPr>
            <a:fld id="{F0915F52-68A4-466E-8BD1-F75637E1E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08168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smtClean="0"/>
            </a:lvl1pPr>
          </a:lstStyle>
          <a:p>
            <a:pPr>
              <a:defRPr/>
            </a:pPr>
            <a:fld id="{DC14782F-9FA0-4011-B622-4F370ADDB0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69882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2" y="27309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smtClean="0"/>
            </a:lvl1pPr>
          </a:lstStyle>
          <a:p>
            <a:pPr>
              <a:defRPr/>
            </a:pPr>
            <a:fld id="{3B7EEC3F-94AF-4C63-A199-1C5A033783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52075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smtClean="0"/>
            </a:lvl1pPr>
          </a:lstStyle>
          <a:p>
            <a:pPr>
              <a:defRPr/>
            </a:pPr>
            <a:fld id="{7D240BBC-F1B8-4DF6-AD5A-3BB64C33B2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57550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3827E6A7-C80F-49DC-9C29-58FF46F84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49732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076943" y="304800"/>
            <a:ext cx="2105025" cy="57165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61868" y="304800"/>
            <a:ext cx="6149975" cy="57165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EF2B2466-439A-4610-A944-7708D86EC7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41252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1330"/>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2D73E993-3ECD-42B4-8A85-4018E98035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2220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F50C845B-FCCD-466F-AB90-F688A956B1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82452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lvl="0"/>
            <a:fld id="{1CD3C61F-E5DE-4091-AE84-4F822A722015}" type="datetime1">
              <a:rPr lang="sv-SE" smtClean="0"/>
              <a:t>2019-03-29</a:t>
            </a:fld>
            <a:endParaRPr lang="sv-SE"/>
          </a:p>
        </p:txBody>
      </p:sp>
      <p:sp>
        <p:nvSpPr>
          <p:cNvPr id="3" name="Platshållare för sidfot 2"/>
          <p:cNvSpPr>
            <a:spLocks noGrp="1"/>
          </p:cNvSpPr>
          <p:nvPr>
            <p:ph type="ftr" sz="quarter" idx="11"/>
          </p:nvPr>
        </p:nvSpPr>
        <p:spPr/>
        <p:txBody>
          <a:bodyPr/>
          <a:lstStyle/>
          <a:p>
            <a:pPr lvl="0"/>
            <a:endParaRPr lang="sv-SE"/>
          </a:p>
        </p:txBody>
      </p:sp>
      <p:sp>
        <p:nvSpPr>
          <p:cNvPr id="4" name="Platshållare för bildnummer 3"/>
          <p:cNvSpPr>
            <a:spLocks noGrp="1"/>
          </p:cNvSpPr>
          <p:nvPr>
            <p:ph type="sldNum" sz="quarter" idx="12"/>
          </p:nvPr>
        </p:nvSpPr>
        <p:spPr/>
        <p:txBody>
          <a:bodyPr/>
          <a:lstStyle/>
          <a:p>
            <a:pPr lvl="0"/>
            <a:fld id="{31738BCC-75D2-404B-B7CA-581F87259267}"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7805"/>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smtClean="0"/>
            </a:lvl1pPr>
          </a:lstStyle>
          <a:p>
            <a:pPr>
              <a:defRPr/>
            </a:pPr>
            <a:fld id="{A3379438-81B4-47D0-B8E1-ABCA45D313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14808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61896" y="1600200"/>
            <a:ext cx="4117181"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44149" y="1600200"/>
            <a:ext cx="4118901"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bildnummer 4"/>
          <p:cNvSpPr>
            <a:spLocks noGrp="1"/>
          </p:cNvSpPr>
          <p:nvPr>
            <p:ph type="sldNum" sz="quarter" idx="10"/>
          </p:nvPr>
        </p:nvSpPr>
        <p:spPr/>
        <p:txBody>
          <a:bodyPr/>
          <a:lstStyle>
            <a:lvl1pPr>
              <a:defRPr smtClean="0"/>
            </a:lvl1pPr>
          </a:lstStyle>
          <a:p>
            <a:pPr>
              <a:defRPr/>
            </a:pPr>
            <a:fld id="{C42D6162-C0F9-465B-8B75-4290614D1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21594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bildnummer 6"/>
          <p:cNvSpPr>
            <a:spLocks noGrp="1"/>
          </p:cNvSpPr>
          <p:nvPr>
            <p:ph type="sldNum" sz="quarter" idx="10"/>
          </p:nvPr>
        </p:nvSpPr>
        <p:spPr/>
        <p:txBody>
          <a:bodyPr/>
          <a:lstStyle>
            <a:lvl1pPr>
              <a:defRPr smtClean="0"/>
            </a:lvl1pPr>
          </a:lstStyle>
          <a:p>
            <a:pPr>
              <a:defRPr/>
            </a:pPr>
            <a:fld id="{E2652AA4-3185-496A-AE6F-9B405B3898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722264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smtClean="0"/>
            </a:lvl1pPr>
          </a:lstStyle>
          <a:p>
            <a:pPr>
              <a:defRPr/>
            </a:pPr>
            <a:fld id="{AA2B8466-EFE2-4A67-AFEB-FAF1626FAB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82536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smtClean="0"/>
            </a:lvl1pPr>
          </a:lstStyle>
          <a:p>
            <a:pPr>
              <a:defRPr/>
            </a:pPr>
            <a:fld id="{0C48B011-7AE0-48A6-8282-7C8A389EDE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36934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2" y="27308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smtClean="0"/>
            </a:lvl1pPr>
          </a:lstStyle>
          <a:p>
            <a:pPr>
              <a:defRPr/>
            </a:pPr>
            <a:fld id="{D0A3CA83-9DC5-4217-8F73-E1C984A73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91713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smtClean="0"/>
            </a:lvl1pPr>
          </a:lstStyle>
          <a:p>
            <a:pPr>
              <a:defRPr/>
            </a:pPr>
            <a:fld id="{4CB1D51E-289A-41DC-9B58-3747586A06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06635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200BB3DD-543E-4D06-AD58-60B308DC5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29047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076943" y="304800"/>
            <a:ext cx="2105025" cy="57165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61868" y="304800"/>
            <a:ext cx="6149975" cy="57165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smtClean="0"/>
            </a:lvl1pPr>
          </a:lstStyle>
          <a:p>
            <a:pPr>
              <a:defRPr/>
            </a:pPr>
            <a:fld id="{C6004D37-3782-4E38-8399-10DC9D0B26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831157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44"/>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3473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2" y="27318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pPr lvl="0"/>
            <a:fld id="{14858A57-9160-4E58-994F-0789C9C79730}" type="datetime1">
              <a:rPr lang="sv-SE" smtClean="0"/>
              <a:t>2019-03-29</a:t>
            </a:fld>
            <a:endParaRPr lang="sv-SE"/>
          </a:p>
        </p:txBody>
      </p:sp>
      <p:sp>
        <p:nvSpPr>
          <p:cNvPr id="6" name="Platshållare för sidfot 5"/>
          <p:cNvSpPr>
            <a:spLocks noGrp="1"/>
          </p:cNvSpPr>
          <p:nvPr>
            <p:ph type="ftr" sz="quarter" idx="11"/>
          </p:nvPr>
        </p:nvSpPr>
        <p:spPr/>
        <p:txBody>
          <a:bodyPr/>
          <a:lstStyle/>
          <a:p>
            <a:pPr lvl="0"/>
            <a:endParaRPr lang="sv-SE"/>
          </a:p>
        </p:txBody>
      </p:sp>
      <p:sp>
        <p:nvSpPr>
          <p:cNvPr id="7" name="Platshållare för bildnummer 6"/>
          <p:cNvSpPr>
            <a:spLocks noGrp="1"/>
          </p:cNvSpPr>
          <p:nvPr>
            <p:ph type="sldNum" sz="quarter" idx="12"/>
          </p:nvPr>
        </p:nvSpPr>
        <p:spPr/>
        <p:txBody>
          <a:bodyPr/>
          <a:lstStyle/>
          <a:p>
            <a:pPr lvl="0"/>
            <a:fld id="{8B58817E-7A27-4249-BB02-C1CA86FEF8BB}" type="slidenum">
              <a:rPr lang="sv-SE" smtClean="0"/>
              <a:pPr lvl="0"/>
              <a:t>‹#›</a:t>
            </a:fld>
            <a:endParaRPr lang="sv-SE"/>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418369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6919"/>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92125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45850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47995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40927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37414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2" y="2730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359730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8759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97216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657"/>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657"/>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1558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pPr lvl="0"/>
            <a:fld id="{CEEC4732-6A8D-48EA-8FC0-0F66FEAB70EC}" type="datetime1">
              <a:rPr lang="sv-SE" smtClean="0"/>
              <a:t>2019-03-29</a:t>
            </a:fld>
            <a:endParaRPr lang="sv-SE"/>
          </a:p>
        </p:txBody>
      </p:sp>
      <p:sp>
        <p:nvSpPr>
          <p:cNvPr id="7" name="Platshållare för bildnummer 6"/>
          <p:cNvSpPr>
            <a:spLocks noGrp="1"/>
          </p:cNvSpPr>
          <p:nvPr>
            <p:ph type="sldNum" sz="quarter" idx="12"/>
          </p:nvPr>
        </p:nvSpPr>
        <p:spPr/>
        <p:txBody>
          <a:bodyPr/>
          <a:lstStyle/>
          <a:p>
            <a:pPr lvl="0"/>
            <a:fld id="{1AF47CF0-2877-483B-A359-85B5380AB832}" type="slidenum">
              <a:rPr lang="sv-SE" smtClean="0"/>
              <a:pPr lvl="0"/>
              <a:t>‹#›</a:t>
            </a:fld>
            <a:endParaRPr lang="sv-S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6.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hyperlink" Target="http://www.skane.se/default.aspx?id=189783"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hyperlink" Target="http://www.skane.se/default.aspx?id=189783"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0" y="635648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AA954452-7E4E-4AAD-9C44-2DD8CA41739C}" type="datetime1">
              <a:rPr lang="sv-SE" smtClean="0"/>
              <a:t>2019-03-29</a:t>
            </a:fld>
            <a:endParaRPr lang="sv-SE"/>
          </a:p>
        </p:txBody>
      </p:sp>
      <p:sp>
        <p:nvSpPr>
          <p:cNvPr id="5" name="Platshållare för sidfot 4"/>
          <p:cNvSpPr>
            <a:spLocks noGrp="1"/>
          </p:cNvSpPr>
          <p:nvPr>
            <p:ph type="ftr" sz="quarter" idx="3"/>
          </p:nvPr>
        </p:nvSpPr>
        <p:spPr>
          <a:xfrm>
            <a:off x="3384550" y="635648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sv-SE"/>
          </a:p>
        </p:txBody>
      </p:sp>
      <p:sp>
        <p:nvSpPr>
          <p:cNvPr id="6" name="Platshållare för bildnummer 5"/>
          <p:cNvSpPr>
            <a:spLocks noGrp="1"/>
          </p:cNvSpPr>
          <p:nvPr>
            <p:ph type="sldNum" sz="quarter" idx="4"/>
          </p:nvPr>
        </p:nvSpPr>
        <p:spPr>
          <a:xfrm>
            <a:off x="7099300" y="635648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33320B1C-DB47-4C86-901E-C409EFF956C8}" type="slidenum">
              <a:rPr lang="sv-SE" smtClean="0"/>
              <a:pPr lvl="0"/>
              <a:t>‹#›</a:t>
            </a:fld>
            <a:endParaRPr lang="sv-S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0" y="635647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6B210-DBE8-4E65-AEFD-25BBDB810460}" type="datetime1">
              <a:rPr lang="sv-SE" smtClean="0"/>
              <a:t>2019-03-29</a:t>
            </a:fld>
            <a:endParaRPr lang="sv-SE"/>
          </a:p>
        </p:txBody>
      </p:sp>
      <p:sp>
        <p:nvSpPr>
          <p:cNvPr id="5" name="Platshållare för sidfot 4"/>
          <p:cNvSpPr>
            <a:spLocks noGrp="1"/>
          </p:cNvSpPr>
          <p:nvPr>
            <p:ph type="ftr" sz="quarter" idx="3"/>
          </p:nvPr>
        </p:nvSpPr>
        <p:spPr>
          <a:xfrm>
            <a:off x="3384550" y="6356476"/>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99300" y="6356476"/>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18C81-B19A-4472-BFB1-6AAAB0E9A286}" type="slidenum">
              <a:rPr lang="sv-SE" smtClean="0"/>
              <a:t>‹#›</a:t>
            </a:fld>
            <a:endParaRPr lang="sv-SE"/>
          </a:p>
        </p:txBody>
      </p:sp>
    </p:spTree>
    <p:extLst>
      <p:ext uri="{BB962C8B-B14F-4D97-AF65-F5344CB8AC3E}">
        <p14:creationId xmlns:p14="http://schemas.microsoft.com/office/powerpoint/2010/main" val="1251226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6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objekt 6" descr="grey.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54" y="6148497"/>
            <a:ext cx="991116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95300" y="1600204"/>
            <a:ext cx="89154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95300" y="5778609"/>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7DFEED-E571-4BAC-8938-184C8C9505FE}" type="datetime1">
              <a:rPr lang="sv-SE" smtClean="0">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3"/>
          </p:nvPr>
        </p:nvSpPr>
        <p:spPr>
          <a:xfrm>
            <a:off x="3384550" y="5778609"/>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4"/>
          </p:nvPr>
        </p:nvSpPr>
        <p:spPr>
          <a:xfrm>
            <a:off x="7099300" y="5778609"/>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B07B744-C27B-41FA-A936-FAF0C2DD944C}"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108462947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rtl="0" eaLnBrk="0" fontAlgn="base" hangingPunct="0">
        <a:spcBef>
          <a:spcPct val="0"/>
        </a:spcBef>
        <a:spcAft>
          <a:spcPct val="0"/>
        </a:spcAft>
        <a:defRPr sz="2800" b="1" kern="1200">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defRPr>
      </a:lvl2pPr>
      <a:lvl3pPr algn="l" rtl="0" eaLnBrk="0" fontAlgn="base" hangingPunct="0">
        <a:spcBef>
          <a:spcPct val="0"/>
        </a:spcBef>
        <a:spcAft>
          <a:spcPct val="0"/>
        </a:spcAft>
        <a:defRPr sz="2800" b="1">
          <a:solidFill>
            <a:schemeClr val="accent2"/>
          </a:solidFill>
          <a:latin typeface="Arial" charset="0"/>
        </a:defRPr>
      </a:lvl3pPr>
      <a:lvl4pPr algn="l" rtl="0" eaLnBrk="0" fontAlgn="base" hangingPunct="0">
        <a:spcBef>
          <a:spcPct val="0"/>
        </a:spcBef>
        <a:spcAft>
          <a:spcPct val="0"/>
        </a:spcAft>
        <a:defRPr sz="2800" b="1">
          <a:solidFill>
            <a:schemeClr val="accent2"/>
          </a:solidFill>
          <a:latin typeface="Arial" charset="0"/>
        </a:defRPr>
      </a:lvl4pPr>
      <a:lvl5pPr algn="l" rtl="0" eaLnBrk="0" fontAlgn="base" hangingPunct="0">
        <a:spcBef>
          <a:spcPct val="0"/>
        </a:spcBef>
        <a:spcAft>
          <a:spcPct val="0"/>
        </a:spcAft>
        <a:defRPr sz="2800" b="1">
          <a:solidFill>
            <a:schemeClr val="accent2"/>
          </a:solidFill>
          <a:latin typeface="Arial" charset="0"/>
        </a:defRPr>
      </a:lvl5pPr>
      <a:lvl6pPr marL="457200" algn="l" rtl="0" fontAlgn="base">
        <a:spcBef>
          <a:spcPct val="0"/>
        </a:spcBef>
        <a:spcAft>
          <a:spcPct val="0"/>
        </a:spcAft>
        <a:defRPr sz="2800" b="1">
          <a:solidFill>
            <a:schemeClr val="accent2"/>
          </a:solidFill>
          <a:latin typeface="Arial" charset="0"/>
        </a:defRPr>
      </a:lvl6pPr>
      <a:lvl7pPr marL="914400" algn="l" rtl="0" fontAlgn="base">
        <a:spcBef>
          <a:spcPct val="0"/>
        </a:spcBef>
        <a:spcAft>
          <a:spcPct val="0"/>
        </a:spcAft>
        <a:defRPr sz="2800" b="1">
          <a:solidFill>
            <a:schemeClr val="accent2"/>
          </a:solidFill>
          <a:latin typeface="Arial" charset="0"/>
        </a:defRPr>
      </a:lvl7pPr>
      <a:lvl8pPr marL="1371600" algn="l" rtl="0" fontAlgn="base">
        <a:spcBef>
          <a:spcPct val="0"/>
        </a:spcBef>
        <a:spcAft>
          <a:spcPct val="0"/>
        </a:spcAft>
        <a:defRPr sz="2800" b="1">
          <a:solidFill>
            <a:schemeClr val="accent2"/>
          </a:solidFill>
          <a:latin typeface="Arial" charset="0"/>
        </a:defRPr>
      </a:lvl8pPr>
      <a:lvl9pPr marL="1828800" algn="l"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objekt 6" descr="grey.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54" y="6148433"/>
            <a:ext cx="991116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95300" y="1600204"/>
            <a:ext cx="89154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95300" y="5778545"/>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44C8EF-E293-4DDE-A709-F8E19F146173}" type="datetimeFigureOut">
              <a:rPr lang="sv-SE">
                <a:solidFill>
                  <a:prstClr val="black">
                    <a:tint val="75000"/>
                  </a:prstClr>
                </a:solidFill>
              </a:rPr>
              <a:pPr>
                <a:defRPr/>
              </a:pPr>
              <a:t>2019-03-29</a:t>
            </a:fld>
            <a:endParaRPr lang="sv-SE">
              <a:solidFill>
                <a:prstClr val="black">
                  <a:tint val="75000"/>
                </a:prstClr>
              </a:solidFill>
            </a:endParaRPr>
          </a:p>
        </p:txBody>
      </p:sp>
      <p:sp>
        <p:nvSpPr>
          <p:cNvPr id="5" name="Platshållare för sidfot 4"/>
          <p:cNvSpPr>
            <a:spLocks noGrp="1"/>
          </p:cNvSpPr>
          <p:nvPr>
            <p:ph type="ftr" sz="quarter" idx="3"/>
          </p:nvPr>
        </p:nvSpPr>
        <p:spPr>
          <a:xfrm>
            <a:off x="3384550" y="5778545"/>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a:solidFill>
                <a:prstClr val="black">
                  <a:tint val="75000"/>
                </a:prstClr>
              </a:solidFill>
            </a:endParaRPr>
          </a:p>
        </p:txBody>
      </p:sp>
      <p:sp>
        <p:nvSpPr>
          <p:cNvPr id="6" name="Platshållare för bildnummer 5"/>
          <p:cNvSpPr>
            <a:spLocks noGrp="1"/>
          </p:cNvSpPr>
          <p:nvPr>
            <p:ph type="sldNum" sz="quarter" idx="4"/>
          </p:nvPr>
        </p:nvSpPr>
        <p:spPr>
          <a:xfrm>
            <a:off x="7099300" y="5778545"/>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D17255-5288-4AC4-9DCA-01F39DED1801}"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107795511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0" fontAlgn="base" hangingPunct="0">
        <a:spcBef>
          <a:spcPct val="0"/>
        </a:spcBef>
        <a:spcAft>
          <a:spcPct val="0"/>
        </a:spcAft>
        <a:defRPr sz="2800" b="1" kern="1200">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defRPr>
      </a:lvl2pPr>
      <a:lvl3pPr algn="l" rtl="0" eaLnBrk="0" fontAlgn="base" hangingPunct="0">
        <a:spcBef>
          <a:spcPct val="0"/>
        </a:spcBef>
        <a:spcAft>
          <a:spcPct val="0"/>
        </a:spcAft>
        <a:defRPr sz="2800" b="1">
          <a:solidFill>
            <a:schemeClr val="accent2"/>
          </a:solidFill>
          <a:latin typeface="Arial" charset="0"/>
        </a:defRPr>
      </a:lvl3pPr>
      <a:lvl4pPr algn="l" rtl="0" eaLnBrk="0" fontAlgn="base" hangingPunct="0">
        <a:spcBef>
          <a:spcPct val="0"/>
        </a:spcBef>
        <a:spcAft>
          <a:spcPct val="0"/>
        </a:spcAft>
        <a:defRPr sz="2800" b="1">
          <a:solidFill>
            <a:schemeClr val="accent2"/>
          </a:solidFill>
          <a:latin typeface="Arial" charset="0"/>
        </a:defRPr>
      </a:lvl4pPr>
      <a:lvl5pPr algn="l" rtl="0" eaLnBrk="0" fontAlgn="base" hangingPunct="0">
        <a:spcBef>
          <a:spcPct val="0"/>
        </a:spcBef>
        <a:spcAft>
          <a:spcPct val="0"/>
        </a:spcAft>
        <a:defRPr sz="2800" b="1">
          <a:solidFill>
            <a:schemeClr val="accent2"/>
          </a:solidFill>
          <a:latin typeface="Arial" charset="0"/>
        </a:defRPr>
      </a:lvl5pPr>
      <a:lvl6pPr marL="457200" algn="l" rtl="0" fontAlgn="base">
        <a:spcBef>
          <a:spcPct val="0"/>
        </a:spcBef>
        <a:spcAft>
          <a:spcPct val="0"/>
        </a:spcAft>
        <a:defRPr sz="2800" b="1">
          <a:solidFill>
            <a:schemeClr val="accent2"/>
          </a:solidFill>
          <a:latin typeface="Arial" charset="0"/>
        </a:defRPr>
      </a:lvl6pPr>
      <a:lvl7pPr marL="914400" algn="l" rtl="0" fontAlgn="base">
        <a:spcBef>
          <a:spcPct val="0"/>
        </a:spcBef>
        <a:spcAft>
          <a:spcPct val="0"/>
        </a:spcAft>
        <a:defRPr sz="2800" b="1">
          <a:solidFill>
            <a:schemeClr val="accent2"/>
          </a:solidFill>
          <a:latin typeface="Arial" charset="0"/>
        </a:defRPr>
      </a:lvl7pPr>
      <a:lvl8pPr marL="1371600" algn="l" rtl="0" fontAlgn="base">
        <a:spcBef>
          <a:spcPct val="0"/>
        </a:spcBef>
        <a:spcAft>
          <a:spcPct val="0"/>
        </a:spcAft>
        <a:defRPr sz="2800" b="1">
          <a:solidFill>
            <a:schemeClr val="accent2"/>
          </a:solidFill>
          <a:latin typeface="Arial" charset="0"/>
        </a:defRPr>
      </a:lvl8pPr>
      <a:lvl9pPr marL="1828800" algn="l"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762000" y="3048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bakgrundsrubriken</a:t>
            </a:r>
            <a:endParaRPr lang="en-US" dirty="0" smtClean="0"/>
          </a:p>
        </p:txBody>
      </p:sp>
      <p:sp>
        <p:nvSpPr>
          <p:cNvPr id="6147" name="Rectangle 3"/>
          <p:cNvSpPr>
            <a:spLocks noGrp="1" noChangeArrowheads="1"/>
          </p:cNvSpPr>
          <p:nvPr>
            <p:ph type="body" idx="1"/>
          </p:nvPr>
        </p:nvSpPr>
        <p:spPr bwMode="auto">
          <a:xfrm>
            <a:off x="762004" y="1600200"/>
            <a:ext cx="840105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7" name="Rectangle 6"/>
          <p:cNvSpPr>
            <a:spLocks noGrp="1" noChangeArrowheads="1"/>
          </p:cNvSpPr>
          <p:nvPr>
            <p:ph type="sldNum" sz="quarter" idx="4"/>
          </p:nvPr>
        </p:nvSpPr>
        <p:spPr>
          <a:xfrm>
            <a:off x="7842250" y="6453188"/>
            <a:ext cx="2063750" cy="404812"/>
          </a:xfrm>
          <a:prstGeom prst="rect">
            <a:avLst/>
          </a:prstGeom>
        </p:spPr>
        <p:txBody>
          <a:bodyPr/>
          <a:lstStyle>
            <a:lvl1pPr>
              <a:defRPr>
                <a:latin typeface="Times New Roman" pitchFamily="18" charset="0"/>
              </a:defRPr>
            </a:lvl1pPr>
          </a:lstStyle>
          <a:p>
            <a:pPr eaLnBrk="0" fontAlgn="base" hangingPunct="0">
              <a:spcBef>
                <a:spcPct val="0"/>
              </a:spcBef>
              <a:spcAft>
                <a:spcPct val="0"/>
              </a:spcAft>
              <a:defRPr/>
            </a:pPr>
            <a:fld id="{48FF323F-8451-4B5D-ABB8-3E013F474AB7}" type="slidenum">
              <a:rPr lang="en-US" sz="2400">
                <a:solidFill>
                  <a:srgbClr val="000000"/>
                </a:solidFill>
              </a:rPr>
              <a:pPr eaLnBrk="0" fontAlgn="base" hangingPunct="0">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205792880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Lst>
  <p:transition/>
  <p:txStyles>
    <p:titleStyle>
      <a:lvl1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ea typeface="+mj-ea"/>
          <a:cs typeface="+mj-cs"/>
        </a:defRPr>
      </a:lvl1pPr>
      <a:lvl2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2pPr>
      <a:lvl3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3pPr>
      <a:lvl4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4pPr>
      <a:lvl5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5pPr>
      <a:lvl6pPr marL="4572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6pPr>
      <a:lvl7pPr marL="9144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7pPr>
      <a:lvl8pPr marL="13716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8pPr>
      <a:lvl9pPr marL="18288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800">
          <a:solidFill>
            <a:srgbClr val="16165D"/>
          </a:solidFill>
          <a:latin typeface="Arial" charset="0"/>
          <a:ea typeface="+mn-ea"/>
          <a:cs typeface="+mn-cs"/>
        </a:defRPr>
      </a:lvl1pPr>
      <a:lvl2pPr marL="742950" indent="-285750" algn="l" rtl="0" eaLnBrk="0" fontAlgn="base" hangingPunct="0">
        <a:spcBef>
          <a:spcPct val="20000"/>
        </a:spcBef>
        <a:spcAft>
          <a:spcPct val="0"/>
        </a:spcAft>
        <a:buChar char="–"/>
        <a:defRPr sz="2400">
          <a:solidFill>
            <a:srgbClr val="16165D"/>
          </a:solidFill>
          <a:latin typeface="Arial" charset="0"/>
        </a:defRPr>
      </a:lvl2pPr>
      <a:lvl3pPr marL="1143000" indent="-228600" algn="l" rtl="0" eaLnBrk="0" fontAlgn="base" hangingPunct="0">
        <a:spcBef>
          <a:spcPct val="20000"/>
        </a:spcBef>
        <a:spcAft>
          <a:spcPct val="0"/>
        </a:spcAft>
        <a:buChar char="•"/>
        <a:defRPr sz="2400">
          <a:solidFill>
            <a:srgbClr val="16165D"/>
          </a:solidFill>
          <a:latin typeface="Arial" charset="0"/>
        </a:defRPr>
      </a:lvl3pPr>
      <a:lvl4pPr marL="1600200" indent="-228600" algn="l" rtl="0" eaLnBrk="0" fontAlgn="base" hangingPunct="0">
        <a:spcBef>
          <a:spcPct val="20000"/>
        </a:spcBef>
        <a:spcAft>
          <a:spcPct val="0"/>
        </a:spcAft>
        <a:buChar char="–"/>
        <a:defRPr sz="2000">
          <a:solidFill>
            <a:srgbClr val="16165D"/>
          </a:solidFill>
          <a:latin typeface="Arial" charset="0"/>
        </a:defRPr>
      </a:lvl4pPr>
      <a:lvl5pPr marL="2057400" indent="-228600" algn="l" rtl="0" eaLnBrk="0" fontAlgn="base" hangingPunct="0">
        <a:spcBef>
          <a:spcPct val="20000"/>
        </a:spcBef>
        <a:spcAft>
          <a:spcPct val="0"/>
        </a:spcAft>
        <a:buChar char="»"/>
        <a:defRPr sz="2000">
          <a:solidFill>
            <a:srgbClr val="16165D"/>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762000" y="3048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bakgrundsrubriken</a:t>
            </a:r>
            <a:endParaRPr lang="en-US" dirty="0" smtClean="0"/>
          </a:p>
        </p:txBody>
      </p:sp>
      <p:sp>
        <p:nvSpPr>
          <p:cNvPr id="6147" name="Rectangle 3"/>
          <p:cNvSpPr>
            <a:spLocks noGrp="1" noChangeArrowheads="1"/>
          </p:cNvSpPr>
          <p:nvPr>
            <p:ph type="body" idx="1"/>
          </p:nvPr>
        </p:nvSpPr>
        <p:spPr bwMode="auto">
          <a:xfrm>
            <a:off x="762004" y="1600200"/>
            <a:ext cx="840105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7" name="Rectangle 6"/>
          <p:cNvSpPr>
            <a:spLocks noGrp="1" noChangeArrowheads="1"/>
          </p:cNvSpPr>
          <p:nvPr>
            <p:ph type="sldNum" sz="quarter" idx="4"/>
          </p:nvPr>
        </p:nvSpPr>
        <p:spPr>
          <a:xfrm>
            <a:off x="7842250" y="6453188"/>
            <a:ext cx="2063750" cy="404812"/>
          </a:xfrm>
          <a:prstGeom prst="rect">
            <a:avLst/>
          </a:prstGeom>
        </p:spPr>
        <p:txBody>
          <a:bodyPr/>
          <a:lstStyle>
            <a:lvl1pPr>
              <a:defRPr>
                <a:latin typeface="Times New Roman" pitchFamily="18" charset="0"/>
              </a:defRPr>
            </a:lvl1pPr>
          </a:lstStyle>
          <a:p>
            <a:pPr eaLnBrk="0" fontAlgn="base" hangingPunct="0">
              <a:spcBef>
                <a:spcPct val="0"/>
              </a:spcBef>
              <a:spcAft>
                <a:spcPct val="0"/>
              </a:spcAft>
              <a:defRPr/>
            </a:pPr>
            <a:fld id="{C3149168-42AE-493E-80CE-8B951C502DF9}" type="slidenum">
              <a:rPr lang="en-US" sz="2400">
                <a:solidFill>
                  <a:srgbClr val="000000"/>
                </a:solidFill>
              </a:rPr>
              <a:pPr eaLnBrk="0" fontAlgn="base" hangingPunct="0">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181280382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Lst>
  <p:transition/>
  <p:txStyles>
    <p:titleStyle>
      <a:lvl1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ea typeface="+mj-ea"/>
          <a:cs typeface="+mj-cs"/>
        </a:defRPr>
      </a:lvl1pPr>
      <a:lvl2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2pPr>
      <a:lvl3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3pPr>
      <a:lvl4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4pPr>
      <a:lvl5pPr algn="l" rtl="0" eaLnBrk="0" fontAlgn="base" hangingPunct="0">
        <a:lnSpc>
          <a:spcPct val="90000"/>
        </a:lnSpc>
        <a:spcBef>
          <a:spcPct val="0"/>
        </a:spcBef>
        <a:spcAft>
          <a:spcPct val="0"/>
        </a:spcAft>
        <a:defRPr sz="4400" b="1">
          <a:solidFill>
            <a:srgbClr val="22228B"/>
          </a:solidFill>
          <a:effectLst>
            <a:outerShdw blurRad="38100" dist="38100" dir="2700000" algn="tl">
              <a:srgbClr val="C0C0C0"/>
            </a:outerShdw>
          </a:effectLst>
          <a:latin typeface="Arial" charset="0"/>
        </a:defRPr>
      </a:lvl5pPr>
      <a:lvl6pPr marL="4572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6pPr>
      <a:lvl7pPr marL="9144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7pPr>
      <a:lvl8pPr marL="13716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8pPr>
      <a:lvl9pPr marL="1828800" algn="l" rtl="0" eaLnBrk="0" fontAlgn="base" hangingPunct="0">
        <a:lnSpc>
          <a:spcPct val="90000"/>
        </a:lnSpc>
        <a:spcBef>
          <a:spcPct val="0"/>
        </a:spcBef>
        <a:spcAft>
          <a:spcPct val="0"/>
        </a:spcAft>
        <a:defRPr sz="4400" b="1">
          <a:solidFill>
            <a:srgbClr val="B2161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800">
          <a:solidFill>
            <a:srgbClr val="16165D"/>
          </a:solidFill>
          <a:latin typeface="Arial" charset="0"/>
          <a:ea typeface="+mn-ea"/>
          <a:cs typeface="+mn-cs"/>
        </a:defRPr>
      </a:lvl1pPr>
      <a:lvl2pPr marL="742950" indent="-285750" algn="l" rtl="0" eaLnBrk="0" fontAlgn="base" hangingPunct="0">
        <a:spcBef>
          <a:spcPct val="20000"/>
        </a:spcBef>
        <a:spcAft>
          <a:spcPct val="0"/>
        </a:spcAft>
        <a:buChar char="–"/>
        <a:defRPr sz="2400">
          <a:solidFill>
            <a:srgbClr val="16165D"/>
          </a:solidFill>
          <a:latin typeface="Arial" charset="0"/>
        </a:defRPr>
      </a:lvl2pPr>
      <a:lvl3pPr marL="1143000" indent="-228600" algn="l" rtl="0" eaLnBrk="0" fontAlgn="base" hangingPunct="0">
        <a:spcBef>
          <a:spcPct val="20000"/>
        </a:spcBef>
        <a:spcAft>
          <a:spcPct val="0"/>
        </a:spcAft>
        <a:buChar char="•"/>
        <a:defRPr sz="2400">
          <a:solidFill>
            <a:srgbClr val="16165D"/>
          </a:solidFill>
          <a:latin typeface="Arial" charset="0"/>
        </a:defRPr>
      </a:lvl3pPr>
      <a:lvl4pPr marL="1600200" indent="-228600" algn="l" rtl="0" eaLnBrk="0" fontAlgn="base" hangingPunct="0">
        <a:spcBef>
          <a:spcPct val="20000"/>
        </a:spcBef>
        <a:spcAft>
          <a:spcPct val="0"/>
        </a:spcAft>
        <a:buChar char="–"/>
        <a:defRPr sz="2000">
          <a:solidFill>
            <a:srgbClr val="16165D"/>
          </a:solidFill>
          <a:latin typeface="Arial" charset="0"/>
        </a:defRPr>
      </a:lvl4pPr>
      <a:lvl5pPr marL="2057400" indent="-228600" algn="l" rtl="0" eaLnBrk="0" fontAlgn="base" hangingPunct="0">
        <a:spcBef>
          <a:spcPct val="20000"/>
        </a:spcBef>
        <a:spcAft>
          <a:spcPct val="0"/>
        </a:spcAft>
        <a:buChar char="»"/>
        <a:defRPr sz="2000">
          <a:solidFill>
            <a:srgbClr val="16165D"/>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16" descr="nationella riktlinjer_sv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13682" y="260394"/>
            <a:ext cx="644921"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Till startsidan för Södra Regionvårdsnämnden">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03496" y="6501722"/>
            <a:ext cx="310250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ectangle 2"/>
          <p:cNvSpPr>
            <a:spLocks noGrp="1" noChangeArrowheads="1"/>
          </p:cNvSpPr>
          <p:nvPr>
            <p:ph type="title"/>
          </p:nvPr>
        </p:nvSpPr>
        <p:spPr bwMode="auto">
          <a:xfrm>
            <a:off x="761868" y="3048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Klicka här för att ändra format på bakgrundsrubriken</a:t>
            </a:r>
          </a:p>
        </p:txBody>
      </p:sp>
      <p:sp>
        <p:nvSpPr>
          <p:cNvPr id="12294" name="Rectangle 3"/>
          <p:cNvSpPr>
            <a:spLocks noGrp="1" noChangeArrowheads="1"/>
          </p:cNvSpPr>
          <p:nvPr>
            <p:ph type="body" idx="1"/>
          </p:nvPr>
        </p:nvSpPr>
        <p:spPr bwMode="auto">
          <a:xfrm>
            <a:off x="761874" y="1600200"/>
            <a:ext cx="8401182"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9" name="Rectangle 6"/>
          <p:cNvSpPr>
            <a:spLocks noGrp="1" noChangeArrowheads="1"/>
          </p:cNvSpPr>
          <p:nvPr>
            <p:ph type="sldNum" sz="quarter" idx="4"/>
          </p:nvPr>
        </p:nvSpPr>
        <p:spPr>
          <a:xfrm>
            <a:off x="7842250" y="6453188"/>
            <a:ext cx="2063750" cy="404812"/>
          </a:xfrm>
          <a:prstGeom prst="rect">
            <a:avLst/>
          </a:prstGeom>
        </p:spPr>
        <p:txBody>
          <a:bodyPr/>
          <a:lstStyle>
            <a:lvl1pPr eaLnBrk="0" hangingPunct="0">
              <a:defRPr>
                <a:latin typeface="Times New Roman" pitchFamily="18" charset="0"/>
              </a:defRPr>
            </a:lvl1pPr>
          </a:lstStyle>
          <a:p>
            <a:pPr fontAlgn="base">
              <a:spcBef>
                <a:spcPct val="0"/>
              </a:spcBef>
              <a:spcAft>
                <a:spcPct val="0"/>
              </a:spcAft>
              <a:defRPr/>
            </a:pPr>
            <a:fld id="{23D463F6-A0E7-43CA-B206-3BC53EABC54C}" type="slidenum">
              <a:rPr lang="en-US" sz="2400">
                <a:solidFill>
                  <a:srgbClr val="000000"/>
                </a:solidFill>
              </a:rPr>
              <a:pPr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107235510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p:txStyles>
    <p:titleStyle>
      <a:lvl1pPr algn="l" rtl="0" fontAlgn="base">
        <a:lnSpc>
          <a:spcPct val="90000"/>
        </a:lnSpc>
        <a:spcBef>
          <a:spcPct val="0"/>
        </a:spcBef>
        <a:spcAft>
          <a:spcPct val="0"/>
        </a:spcAft>
        <a:defRPr sz="4400" b="1">
          <a:solidFill>
            <a:srgbClr val="22228B"/>
          </a:solidFill>
          <a:latin typeface="+mj-lt"/>
          <a:ea typeface="+mj-ea"/>
          <a:cs typeface="+mj-cs"/>
        </a:defRPr>
      </a:lvl1pPr>
      <a:lvl2pPr algn="l" rtl="0" fontAlgn="base">
        <a:lnSpc>
          <a:spcPct val="90000"/>
        </a:lnSpc>
        <a:spcBef>
          <a:spcPct val="0"/>
        </a:spcBef>
        <a:spcAft>
          <a:spcPct val="0"/>
        </a:spcAft>
        <a:defRPr sz="4400" b="1">
          <a:solidFill>
            <a:srgbClr val="22228B"/>
          </a:solidFill>
          <a:latin typeface="Arial" charset="0"/>
        </a:defRPr>
      </a:lvl2pPr>
      <a:lvl3pPr algn="l" rtl="0" fontAlgn="base">
        <a:lnSpc>
          <a:spcPct val="90000"/>
        </a:lnSpc>
        <a:spcBef>
          <a:spcPct val="0"/>
        </a:spcBef>
        <a:spcAft>
          <a:spcPct val="0"/>
        </a:spcAft>
        <a:defRPr sz="4400" b="1">
          <a:solidFill>
            <a:srgbClr val="22228B"/>
          </a:solidFill>
          <a:latin typeface="Arial" charset="0"/>
        </a:defRPr>
      </a:lvl3pPr>
      <a:lvl4pPr algn="l" rtl="0" fontAlgn="base">
        <a:lnSpc>
          <a:spcPct val="90000"/>
        </a:lnSpc>
        <a:spcBef>
          <a:spcPct val="0"/>
        </a:spcBef>
        <a:spcAft>
          <a:spcPct val="0"/>
        </a:spcAft>
        <a:defRPr sz="4400" b="1">
          <a:solidFill>
            <a:srgbClr val="22228B"/>
          </a:solidFill>
          <a:latin typeface="Arial" charset="0"/>
        </a:defRPr>
      </a:lvl4pPr>
      <a:lvl5pPr algn="l" rtl="0" fontAlgn="base">
        <a:lnSpc>
          <a:spcPct val="90000"/>
        </a:lnSpc>
        <a:spcBef>
          <a:spcPct val="0"/>
        </a:spcBef>
        <a:spcAft>
          <a:spcPct val="0"/>
        </a:spcAft>
        <a:defRPr sz="4400" b="1">
          <a:solidFill>
            <a:srgbClr val="22228B"/>
          </a:solidFill>
          <a:latin typeface="Arial" charset="0"/>
        </a:defRPr>
      </a:lvl5pPr>
      <a:lvl6pPr marL="457200" algn="l" rtl="0" fontAlgn="base">
        <a:lnSpc>
          <a:spcPct val="90000"/>
        </a:lnSpc>
        <a:spcBef>
          <a:spcPct val="0"/>
        </a:spcBef>
        <a:spcAft>
          <a:spcPct val="0"/>
        </a:spcAft>
        <a:defRPr sz="4400" b="1">
          <a:solidFill>
            <a:srgbClr val="22228B"/>
          </a:solidFill>
          <a:latin typeface="Arial" charset="0"/>
        </a:defRPr>
      </a:lvl6pPr>
      <a:lvl7pPr marL="914400" algn="l" rtl="0" fontAlgn="base">
        <a:lnSpc>
          <a:spcPct val="90000"/>
        </a:lnSpc>
        <a:spcBef>
          <a:spcPct val="0"/>
        </a:spcBef>
        <a:spcAft>
          <a:spcPct val="0"/>
        </a:spcAft>
        <a:defRPr sz="4400" b="1">
          <a:solidFill>
            <a:srgbClr val="22228B"/>
          </a:solidFill>
          <a:latin typeface="Arial" charset="0"/>
        </a:defRPr>
      </a:lvl7pPr>
      <a:lvl8pPr marL="1371600" algn="l" rtl="0" fontAlgn="base">
        <a:lnSpc>
          <a:spcPct val="90000"/>
        </a:lnSpc>
        <a:spcBef>
          <a:spcPct val="0"/>
        </a:spcBef>
        <a:spcAft>
          <a:spcPct val="0"/>
        </a:spcAft>
        <a:defRPr sz="4400" b="1">
          <a:solidFill>
            <a:srgbClr val="22228B"/>
          </a:solidFill>
          <a:latin typeface="Arial" charset="0"/>
        </a:defRPr>
      </a:lvl8pPr>
      <a:lvl9pPr marL="1828800" algn="l" rtl="0" fontAlgn="base">
        <a:lnSpc>
          <a:spcPct val="90000"/>
        </a:lnSpc>
        <a:spcBef>
          <a:spcPct val="0"/>
        </a:spcBef>
        <a:spcAft>
          <a:spcPct val="0"/>
        </a:spcAft>
        <a:defRPr sz="4400" b="1">
          <a:solidFill>
            <a:srgbClr val="22228B"/>
          </a:solidFill>
          <a:latin typeface="Arial" charset="0"/>
        </a:defRPr>
      </a:lvl9pPr>
    </p:titleStyle>
    <p:bodyStyle>
      <a:lvl1pPr marL="342900" indent="-342900" algn="l" rtl="0" fontAlgn="base">
        <a:spcBef>
          <a:spcPct val="20000"/>
        </a:spcBef>
        <a:spcAft>
          <a:spcPct val="0"/>
        </a:spcAft>
        <a:buChar char="•"/>
        <a:defRPr sz="2800">
          <a:solidFill>
            <a:srgbClr val="16165D"/>
          </a:solidFill>
          <a:latin typeface="+mn-lt"/>
          <a:ea typeface="+mn-ea"/>
          <a:cs typeface="+mn-cs"/>
        </a:defRPr>
      </a:lvl1pPr>
      <a:lvl2pPr marL="742950" indent="-285750" algn="l" rtl="0" fontAlgn="base">
        <a:spcBef>
          <a:spcPct val="20000"/>
        </a:spcBef>
        <a:spcAft>
          <a:spcPct val="0"/>
        </a:spcAft>
        <a:buChar char="–"/>
        <a:defRPr sz="2400">
          <a:solidFill>
            <a:srgbClr val="16165D"/>
          </a:solidFill>
          <a:latin typeface="+mn-lt"/>
        </a:defRPr>
      </a:lvl2pPr>
      <a:lvl3pPr marL="1143000" indent="-228600" algn="l" rtl="0" fontAlgn="base">
        <a:spcBef>
          <a:spcPct val="20000"/>
        </a:spcBef>
        <a:spcAft>
          <a:spcPct val="0"/>
        </a:spcAft>
        <a:buChar char="•"/>
        <a:defRPr sz="2400">
          <a:solidFill>
            <a:srgbClr val="16165D"/>
          </a:solidFill>
          <a:latin typeface="+mn-lt"/>
        </a:defRPr>
      </a:lvl3pPr>
      <a:lvl4pPr marL="1600200" indent="-228600" algn="l" rtl="0" fontAlgn="base">
        <a:spcBef>
          <a:spcPct val="20000"/>
        </a:spcBef>
        <a:spcAft>
          <a:spcPct val="0"/>
        </a:spcAft>
        <a:buChar char="–"/>
        <a:defRPr sz="2000">
          <a:solidFill>
            <a:srgbClr val="16165D"/>
          </a:solidFill>
          <a:latin typeface="+mn-lt"/>
        </a:defRPr>
      </a:lvl4pPr>
      <a:lvl5pPr marL="2057400" indent="-228600" algn="l" rtl="0" fontAlgn="base">
        <a:spcBef>
          <a:spcPct val="20000"/>
        </a:spcBef>
        <a:spcAft>
          <a:spcPct val="0"/>
        </a:spcAft>
        <a:buChar char="»"/>
        <a:defRPr sz="2000">
          <a:solidFill>
            <a:srgbClr val="16165D"/>
          </a:solidFill>
          <a:latin typeface="+mn-lt"/>
        </a:defRPr>
      </a:lvl5pPr>
      <a:lvl6pPr marL="2514600" indent="-228600" algn="l" rtl="0" fontAlgn="base">
        <a:spcBef>
          <a:spcPct val="20000"/>
        </a:spcBef>
        <a:spcAft>
          <a:spcPct val="0"/>
        </a:spcAft>
        <a:buChar char="»"/>
        <a:defRPr sz="2000">
          <a:solidFill>
            <a:srgbClr val="16165D"/>
          </a:solidFill>
          <a:latin typeface="+mn-lt"/>
        </a:defRPr>
      </a:lvl6pPr>
      <a:lvl7pPr marL="2971800" indent="-228600" algn="l" rtl="0" fontAlgn="base">
        <a:spcBef>
          <a:spcPct val="20000"/>
        </a:spcBef>
        <a:spcAft>
          <a:spcPct val="0"/>
        </a:spcAft>
        <a:buChar char="»"/>
        <a:defRPr sz="2000">
          <a:solidFill>
            <a:srgbClr val="16165D"/>
          </a:solidFill>
          <a:latin typeface="+mn-lt"/>
        </a:defRPr>
      </a:lvl7pPr>
      <a:lvl8pPr marL="3429000" indent="-228600" algn="l" rtl="0" fontAlgn="base">
        <a:spcBef>
          <a:spcPct val="20000"/>
        </a:spcBef>
        <a:spcAft>
          <a:spcPct val="0"/>
        </a:spcAft>
        <a:buChar char="»"/>
        <a:defRPr sz="2000">
          <a:solidFill>
            <a:srgbClr val="16165D"/>
          </a:solidFill>
          <a:latin typeface="+mn-lt"/>
        </a:defRPr>
      </a:lvl8pPr>
      <a:lvl9pPr marL="3886200" indent="-228600" algn="l" rtl="0" fontAlgn="base">
        <a:spcBef>
          <a:spcPct val="20000"/>
        </a:spcBef>
        <a:spcAft>
          <a:spcPct val="0"/>
        </a:spcAft>
        <a:buChar char="»"/>
        <a:defRPr sz="2000">
          <a:solidFill>
            <a:srgbClr val="16165D"/>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6" descr="nationella riktlinjer_sv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13682" y="260390"/>
            <a:ext cx="644921"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Till startsidan för Södra Regionvårdsnämnden">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03496" y="6501718"/>
            <a:ext cx="310250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userDrawn="1"/>
        </p:nvSpPr>
        <p:spPr bwMode="auto">
          <a:xfrm>
            <a:off x="3" y="0"/>
            <a:ext cx="309563" cy="6000750"/>
          </a:xfrm>
          <a:prstGeom prst="rect">
            <a:avLst/>
          </a:prstGeom>
          <a:solidFill>
            <a:srgbClr val="242494"/>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sv-SE" sz="2400">
              <a:solidFill>
                <a:srgbClr val="000000"/>
              </a:solidFill>
              <a:latin typeface="Times New Roman" pitchFamily="18" charset="0"/>
            </a:endParaRPr>
          </a:p>
        </p:txBody>
      </p:sp>
      <p:sp>
        <p:nvSpPr>
          <p:cNvPr id="2" name="Rectangle 2"/>
          <p:cNvSpPr>
            <a:spLocks noGrp="1" noChangeArrowheads="1"/>
          </p:cNvSpPr>
          <p:nvPr>
            <p:ph type="title"/>
          </p:nvPr>
        </p:nvSpPr>
        <p:spPr bwMode="auto">
          <a:xfrm>
            <a:off x="761868" y="3048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Klicka här för att ändra format på bakgrundsrubriken</a:t>
            </a:r>
          </a:p>
        </p:txBody>
      </p:sp>
      <p:sp>
        <p:nvSpPr>
          <p:cNvPr id="20486" name="Rectangle 3"/>
          <p:cNvSpPr>
            <a:spLocks noGrp="1" noChangeArrowheads="1"/>
          </p:cNvSpPr>
          <p:nvPr>
            <p:ph type="body" idx="1"/>
          </p:nvPr>
        </p:nvSpPr>
        <p:spPr bwMode="auto">
          <a:xfrm>
            <a:off x="761874" y="1600200"/>
            <a:ext cx="8401182"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9" name="Rectangle 6"/>
          <p:cNvSpPr>
            <a:spLocks noGrp="1" noChangeArrowheads="1"/>
          </p:cNvSpPr>
          <p:nvPr>
            <p:ph type="sldNum" sz="quarter" idx="4"/>
          </p:nvPr>
        </p:nvSpPr>
        <p:spPr>
          <a:xfrm>
            <a:off x="7842250" y="6453188"/>
            <a:ext cx="2063750" cy="404812"/>
          </a:xfrm>
          <a:prstGeom prst="rect">
            <a:avLst/>
          </a:prstGeom>
        </p:spPr>
        <p:txBody>
          <a:bodyPr/>
          <a:lstStyle>
            <a:lvl1pPr eaLnBrk="0" hangingPunct="0">
              <a:defRPr>
                <a:latin typeface="Times New Roman" pitchFamily="18" charset="0"/>
              </a:defRPr>
            </a:lvl1pPr>
          </a:lstStyle>
          <a:p>
            <a:pPr fontAlgn="base">
              <a:spcBef>
                <a:spcPct val="0"/>
              </a:spcBef>
              <a:spcAft>
                <a:spcPct val="0"/>
              </a:spcAft>
              <a:defRPr/>
            </a:pPr>
            <a:fld id="{BA068BE0-94C1-4659-89AC-D4FCD4E13D30}" type="slidenum">
              <a:rPr lang="en-US" sz="2400">
                <a:solidFill>
                  <a:srgbClr val="000000"/>
                </a:solidFill>
              </a:rPr>
              <a:pPr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232056693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txStyles>
    <p:titleStyle>
      <a:lvl1pPr algn="l" rtl="0" fontAlgn="base">
        <a:lnSpc>
          <a:spcPct val="90000"/>
        </a:lnSpc>
        <a:spcBef>
          <a:spcPct val="0"/>
        </a:spcBef>
        <a:spcAft>
          <a:spcPct val="0"/>
        </a:spcAft>
        <a:defRPr sz="4400" b="1">
          <a:solidFill>
            <a:srgbClr val="22228B"/>
          </a:solidFill>
          <a:latin typeface="+mj-lt"/>
          <a:ea typeface="+mj-ea"/>
          <a:cs typeface="+mj-cs"/>
        </a:defRPr>
      </a:lvl1pPr>
      <a:lvl2pPr algn="l" rtl="0" fontAlgn="base">
        <a:lnSpc>
          <a:spcPct val="90000"/>
        </a:lnSpc>
        <a:spcBef>
          <a:spcPct val="0"/>
        </a:spcBef>
        <a:spcAft>
          <a:spcPct val="0"/>
        </a:spcAft>
        <a:defRPr sz="4400" b="1">
          <a:solidFill>
            <a:srgbClr val="22228B"/>
          </a:solidFill>
          <a:latin typeface="Arial" charset="0"/>
        </a:defRPr>
      </a:lvl2pPr>
      <a:lvl3pPr algn="l" rtl="0" fontAlgn="base">
        <a:lnSpc>
          <a:spcPct val="90000"/>
        </a:lnSpc>
        <a:spcBef>
          <a:spcPct val="0"/>
        </a:spcBef>
        <a:spcAft>
          <a:spcPct val="0"/>
        </a:spcAft>
        <a:defRPr sz="4400" b="1">
          <a:solidFill>
            <a:srgbClr val="22228B"/>
          </a:solidFill>
          <a:latin typeface="Arial" charset="0"/>
        </a:defRPr>
      </a:lvl3pPr>
      <a:lvl4pPr algn="l" rtl="0" fontAlgn="base">
        <a:lnSpc>
          <a:spcPct val="90000"/>
        </a:lnSpc>
        <a:spcBef>
          <a:spcPct val="0"/>
        </a:spcBef>
        <a:spcAft>
          <a:spcPct val="0"/>
        </a:spcAft>
        <a:defRPr sz="4400" b="1">
          <a:solidFill>
            <a:srgbClr val="22228B"/>
          </a:solidFill>
          <a:latin typeface="Arial" charset="0"/>
        </a:defRPr>
      </a:lvl4pPr>
      <a:lvl5pPr algn="l" rtl="0" fontAlgn="base">
        <a:lnSpc>
          <a:spcPct val="90000"/>
        </a:lnSpc>
        <a:spcBef>
          <a:spcPct val="0"/>
        </a:spcBef>
        <a:spcAft>
          <a:spcPct val="0"/>
        </a:spcAft>
        <a:defRPr sz="4400" b="1">
          <a:solidFill>
            <a:srgbClr val="22228B"/>
          </a:solidFill>
          <a:latin typeface="Arial" charset="0"/>
        </a:defRPr>
      </a:lvl5pPr>
      <a:lvl6pPr marL="457200" algn="l" rtl="0" fontAlgn="base">
        <a:lnSpc>
          <a:spcPct val="90000"/>
        </a:lnSpc>
        <a:spcBef>
          <a:spcPct val="0"/>
        </a:spcBef>
        <a:spcAft>
          <a:spcPct val="0"/>
        </a:spcAft>
        <a:defRPr sz="4400" b="1">
          <a:solidFill>
            <a:srgbClr val="22228B"/>
          </a:solidFill>
          <a:latin typeface="Arial" charset="0"/>
        </a:defRPr>
      </a:lvl6pPr>
      <a:lvl7pPr marL="914400" algn="l" rtl="0" fontAlgn="base">
        <a:lnSpc>
          <a:spcPct val="90000"/>
        </a:lnSpc>
        <a:spcBef>
          <a:spcPct val="0"/>
        </a:spcBef>
        <a:spcAft>
          <a:spcPct val="0"/>
        </a:spcAft>
        <a:defRPr sz="4400" b="1">
          <a:solidFill>
            <a:srgbClr val="22228B"/>
          </a:solidFill>
          <a:latin typeface="Arial" charset="0"/>
        </a:defRPr>
      </a:lvl7pPr>
      <a:lvl8pPr marL="1371600" algn="l" rtl="0" fontAlgn="base">
        <a:lnSpc>
          <a:spcPct val="90000"/>
        </a:lnSpc>
        <a:spcBef>
          <a:spcPct val="0"/>
        </a:spcBef>
        <a:spcAft>
          <a:spcPct val="0"/>
        </a:spcAft>
        <a:defRPr sz="4400" b="1">
          <a:solidFill>
            <a:srgbClr val="22228B"/>
          </a:solidFill>
          <a:latin typeface="Arial" charset="0"/>
        </a:defRPr>
      </a:lvl8pPr>
      <a:lvl9pPr marL="1828800" algn="l" rtl="0" fontAlgn="base">
        <a:lnSpc>
          <a:spcPct val="90000"/>
        </a:lnSpc>
        <a:spcBef>
          <a:spcPct val="0"/>
        </a:spcBef>
        <a:spcAft>
          <a:spcPct val="0"/>
        </a:spcAft>
        <a:defRPr sz="4400" b="1">
          <a:solidFill>
            <a:srgbClr val="22228B"/>
          </a:solidFill>
          <a:latin typeface="Arial" charset="0"/>
        </a:defRPr>
      </a:lvl9pPr>
    </p:titleStyle>
    <p:bodyStyle>
      <a:lvl1pPr marL="342900" indent="-342900" algn="l" rtl="0" fontAlgn="base">
        <a:spcBef>
          <a:spcPct val="20000"/>
        </a:spcBef>
        <a:spcAft>
          <a:spcPct val="0"/>
        </a:spcAft>
        <a:buChar char="•"/>
        <a:defRPr sz="2800">
          <a:solidFill>
            <a:srgbClr val="16165D"/>
          </a:solidFill>
          <a:latin typeface="+mn-lt"/>
          <a:ea typeface="+mn-ea"/>
          <a:cs typeface="+mn-cs"/>
        </a:defRPr>
      </a:lvl1pPr>
      <a:lvl2pPr marL="742950" indent="-285750" algn="l" rtl="0" fontAlgn="base">
        <a:spcBef>
          <a:spcPct val="20000"/>
        </a:spcBef>
        <a:spcAft>
          <a:spcPct val="0"/>
        </a:spcAft>
        <a:buChar char="–"/>
        <a:defRPr sz="2400">
          <a:solidFill>
            <a:srgbClr val="16165D"/>
          </a:solidFill>
          <a:latin typeface="+mn-lt"/>
        </a:defRPr>
      </a:lvl2pPr>
      <a:lvl3pPr marL="1143000" indent="-228600" algn="l" rtl="0" fontAlgn="base">
        <a:spcBef>
          <a:spcPct val="20000"/>
        </a:spcBef>
        <a:spcAft>
          <a:spcPct val="0"/>
        </a:spcAft>
        <a:buChar char="•"/>
        <a:defRPr sz="2400">
          <a:solidFill>
            <a:srgbClr val="16165D"/>
          </a:solidFill>
          <a:latin typeface="+mn-lt"/>
        </a:defRPr>
      </a:lvl3pPr>
      <a:lvl4pPr marL="1600200" indent="-228600" algn="l" rtl="0" fontAlgn="base">
        <a:spcBef>
          <a:spcPct val="20000"/>
        </a:spcBef>
        <a:spcAft>
          <a:spcPct val="0"/>
        </a:spcAft>
        <a:buChar char="–"/>
        <a:defRPr sz="2000">
          <a:solidFill>
            <a:srgbClr val="16165D"/>
          </a:solidFill>
          <a:latin typeface="+mn-lt"/>
        </a:defRPr>
      </a:lvl4pPr>
      <a:lvl5pPr marL="2057400" indent="-228600" algn="l" rtl="0" fontAlgn="base">
        <a:spcBef>
          <a:spcPct val="20000"/>
        </a:spcBef>
        <a:spcAft>
          <a:spcPct val="0"/>
        </a:spcAft>
        <a:buChar char="»"/>
        <a:defRPr sz="2000">
          <a:solidFill>
            <a:srgbClr val="16165D"/>
          </a:solidFill>
          <a:latin typeface="+mn-lt"/>
        </a:defRPr>
      </a:lvl5pPr>
      <a:lvl6pPr marL="2514600" indent="-228600" algn="l" rtl="0" fontAlgn="base">
        <a:spcBef>
          <a:spcPct val="20000"/>
        </a:spcBef>
        <a:spcAft>
          <a:spcPct val="0"/>
        </a:spcAft>
        <a:buChar char="»"/>
        <a:defRPr sz="2000">
          <a:solidFill>
            <a:srgbClr val="16165D"/>
          </a:solidFill>
          <a:latin typeface="+mn-lt"/>
        </a:defRPr>
      </a:lvl6pPr>
      <a:lvl7pPr marL="2971800" indent="-228600" algn="l" rtl="0" fontAlgn="base">
        <a:spcBef>
          <a:spcPct val="20000"/>
        </a:spcBef>
        <a:spcAft>
          <a:spcPct val="0"/>
        </a:spcAft>
        <a:buChar char="»"/>
        <a:defRPr sz="2000">
          <a:solidFill>
            <a:srgbClr val="16165D"/>
          </a:solidFill>
          <a:latin typeface="+mn-lt"/>
        </a:defRPr>
      </a:lvl7pPr>
      <a:lvl8pPr marL="3429000" indent="-228600" algn="l" rtl="0" fontAlgn="base">
        <a:spcBef>
          <a:spcPct val="20000"/>
        </a:spcBef>
        <a:spcAft>
          <a:spcPct val="0"/>
        </a:spcAft>
        <a:buChar char="»"/>
        <a:defRPr sz="2000">
          <a:solidFill>
            <a:srgbClr val="16165D"/>
          </a:solidFill>
          <a:latin typeface="+mn-lt"/>
        </a:defRPr>
      </a:lvl8pPr>
      <a:lvl9pPr marL="3886200" indent="-228600" algn="l" rtl="0" fontAlgn="base">
        <a:spcBef>
          <a:spcPct val="20000"/>
        </a:spcBef>
        <a:spcAft>
          <a:spcPct val="0"/>
        </a:spcAft>
        <a:buChar char="»"/>
        <a:defRPr sz="2000">
          <a:solidFill>
            <a:srgbClr val="16165D"/>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ABC25-FE7E-4581-A31A-11ECEF0DBA68}" type="datetimeFigureOut">
              <a:rPr lang="sv-SE" smtClean="0">
                <a:solidFill>
                  <a:prstClr val="black">
                    <a:tint val="75000"/>
                  </a:prstClr>
                </a:solidFill>
              </a:rPr>
              <a:pPr/>
              <a:t>2019-03-29</a:t>
            </a:fld>
            <a:endParaRPr lang="sv-SE">
              <a:solidFill>
                <a:prstClr val="black">
                  <a:tint val="75000"/>
                </a:prstClr>
              </a:solidFill>
            </a:endParaRPr>
          </a:p>
        </p:txBody>
      </p:sp>
      <p:sp>
        <p:nvSpPr>
          <p:cNvPr id="5" name="Platshållare för sidfot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2F3B7-F841-4B62-8704-8DFB1621430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369153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jpeg"/><Relationship Id="rId5" Type="http://schemas.openxmlformats.org/officeDocument/2006/relationships/image" Target="../media/image55.e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7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3.xml"/><Relationship Id="rId1" Type="http://schemas.openxmlformats.org/officeDocument/2006/relationships/vmlDrawing" Target="../drawings/vmlDrawing3.vml"/><Relationship Id="rId4" Type="http://schemas.openxmlformats.org/officeDocument/2006/relationships/image" Target="../media/image88.emf"/></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F21FB6-67D7-4944-8844-C325CAF5DA1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sv-SE" sz="1400" b="0" i="0" u="none" strike="noStrike" kern="1200" cap="none" spc="0" baseline="0">
              <a:solidFill>
                <a:srgbClr val="000000"/>
              </a:solidFill>
              <a:uFillTx/>
              <a:latin typeface="Tahoma" pitchFamily="34"/>
            </a:endParaRPr>
          </a:p>
        </p:txBody>
      </p:sp>
      <p:pic>
        <p:nvPicPr>
          <p:cNvPr id="49154" name="Picture 2" descr="http://diabetesportalen.se/typo3temp/pics/7d4b2b920e.jpg"/>
          <p:cNvPicPr>
            <a:picLocks noChangeAspect="1" noChangeArrowheads="1"/>
          </p:cNvPicPr>
          <p:nvPr/>
        </p:nvPicPr>
        <p:blipFill>
          <a:blip r:embed="rId3" cstate="print"/>
          <a:srcRect/>
          <a:stretch>
            <a:fillRect/>
          </a:stretch>
        </p:blipFill>
        <p:spPr bwMode="auto">
          <a:xfrm flipH="1">
            <a:off x="128465" y="116632"/>
            <a:ext cx="2896937" cy="2852698"/>
          </a:xfrm>
          <a:prstGeom prst="rect">
            <a:avLst/>
          </a:prstGeom>
          <a:noFill/>
        </p:spPr>
      </p:pic>
      <p:pic>
        <p:nvPicPr>
          <p:cNvPr id="7" name="Picture 2" descr="http://diabetesportalen.se/typo3temp/pics/7d4b2b920e.jpg"/>
          <p:cNvPicPr>
            <a:picLocks noChangeAspect="1" noChangeArrowheads="1"/>
          </p:cNvPicPr>
          <p:nvPr/>
        </p:nvPicPr>
        <p:blipFill>
          <a:blip r:embed="rId3" cstate="print"/>
          <a:srcRect/>
          <a:stretch>
            <a:fillRect/>
          </a:stretch>
        </p:blipFill>
        <p:spPr bwMode="auto">
          <a:xfrm>
            <a:off x="6880626" y="116757"/>
            <a:ext cx="2896921" cy="2852681"/>
          </a:xfrm>
          <a:prstGeom prst="rect">
            <a:avLst/>
          </a:prstGeom>
          <a:noFill/>
        </p:spPr>
      </p:pic>
      <p:sp>
        <p:nvSpPr>
          <p:cNvPr id="8" name="Rectangle 3"/>
          <p:cNvSpPr txBox="1">
            <a:spLocks noChangeArrowheads="1"/>
          </p:cNvSpPr>
          <p:nvPr/>
        </p:nvSpPr>
        <p:spPr>
          <a:xfrm>
            <a:off x="416496" y="4797152"/>
            <a:ext cx="3528391" cy="1512168"/>
          </a:xfrm>
          <a:prstGeom prst="rect">
            <a:avLst/>
          </a:prstGeom>
        </p:spPr>
        <p:txBody>
          <a:bodyPr vert="horz" lIns="91440" tIns="45720" rIns="91440" bIns="45720" rtlCol="0">
            <a:noAutofit/>
          </a:bodyPr>
          <a:lstStyle/>
          <a:p>
            <a:pPr marL="342900" indent="-342900" algn="ctr">
              <a:lnSpc>
                <a:spcPct val="80000"/>
              </a:lnSpc>
              <a:spcBef>
                <a:spcPct val="20000"/>
              </a:spcBef>
              <a:defRPr/>
            </a:pPr>
            <a:r>
              <a:rPr lang="sv-SE" sz="2200" b="1" dirty="0"/>
              <a:t>Anders </a:t>
            </a:r>
            <a:r>
              <a:rPr lang="sv-SE" sz="2200" b="1" dirty="0" err="1"/>
              <a:t>Hernborg</a:t>
            </a:r>
            <a:endParaRPr lang="sv-SE" sz="2200" b="1" dirty="0"/>
          </a:p>
          <a:p>
            <a:pPr marL="342900" indent="-342900" algn="ctr">
              <a:lnSpc>
                <a:spcPct val="80000"/>
              </a:lnSpc>
              <a:spcBef>
                <a:spcPct val="20000"/>
              </a:spcBef>
              <a:defRPr/>
            </a:pPr>
            <a:r>
              <a:rPr lang="sv-SE" sz="2200" dirty="0"/>
              <a:t>Allmänläkare</a:t>
            </a:r>
            <a:br>
              <a:rPr lang="sv-SE" sz="2200" dirty="0"/>
            </a:br>
            <a:r>
              <a:rPr lang="sv-SE" sz="2200" dirty="0"/>
              <a:t>f.d. informationsläkare i</a:t>
            </a:r>
          </a:p>
          <a:p>
            <a:pPr marL="342900" indent="-342900" algn="ctr">
              <a:lnSpc>
                <a:spcPct val="80000"/>
              </a:lnSpc>
              <a:spcBef>
                <a:spcPct val="20000"/>
              </a:spcBef>
              <a:defRPr/>
            </a:pPr>
            <a:r>
              <a:rPr lang="sv-SE" sz="2200" dirty="0" smtClean="0"/>
              <a:t>Läkemedelskommittén</a:t>
            </a:r>
            <a:endParaRPr lang="sv-SE" sz="2200" dirty="0"/>
          </a:p>
        </p:txBody>
      </p:sp>
      <p:sp>
        <p:nvSpPr>
          <p:cNvPr id="9" name="textruta 8"/>
          <p:cNvSpPr txBox="1"/>
          <p:nvPr/>
        </p:nvSpPr>
        <p:spPr>
          <a:xfrm>
            <a:off x="2061209" y="1757242"/>
            <a:ext cx="5801588" cy="2554545"/>
          </a:xfrm>
          <a:prstGeom prst="rect">
            <a:avLst/>
          </a:prstGeom>
          <a:noFill/>
        </p:spPr>
        <p:txBody>
          <a:bodyPr wrap="none" rtlCol="0">
            <a:spAutoFit/>
          </a:bodyPr>
          <a:lstStyle/>
          <a:p>
            <a:pPr algn="ctr"/>
            <a:r>
              <a:rPr lang="sv-SE" sz="4800" b="1" dirty="0" smtClean="0">
                <a:solidFill>
                  <a:srgbClr val="C00000"/>
                </a:solidFill>
                <a:latin typeface="Bodoni MT" charset="0"/>
              </a:rPr>
              <a:t>Diabetes</a:t>
            </a:r>
            <a:r>
              <a:rPr lang="sv-SE" sz="4800" b="1" dirty="0">
                <a:solidFill>
                  <a:srgbClr val="C00000"/>
                </a:solidFill>
                <a:latin typeface="Bodoni MT" charset="0"/>
              </a:rPr>
              <a:t/>
            </a:r>
            <a:br>
              <a:rPr lang="sv-SE" sz="4800" b="1" dirty="0">
                <a:solidFill>
                  <a:srgbClr val="C00000"/>
                </a:solidFill>
                <a:latin typeface="Bodoni MT" charset="0"/>
              </a:rPr>
            </a:br>
            <a:r>
              <a:rPr lang="sv-SE" sz="3200" b="1" dirty="0" smtClean="0">
                <a:solidFill>
                  <a:srgbClr val="C00000"/>
                </a:solidFill>
                <a:latin typeface="Bodoni MT" charset="0"/>
              </a:rPr>
              <a:t>för</a:t>
            </a:r>
          </a:p>
          <a:p>
            <a:pPr algn="ctr"/>
            <a:r>
              <a:rPr lang="sv-SE" sz="4800" b="1" dirty="0" smtClean="0">
                <a:solidFill>
                  <a:srgbClr val="C00000"/>
                </a:solidFill>
                <a:latin typeface="Bodoni MT" charset="0"/>
              </a:rPr>
              <a:t>Distriktssköterskor</a:t>
            </a:r>
          </a:p>
          <a:p>
            <a:pPr algn="ctr"/>
            <a:r>
              <a:rPr lang="sv-SE" sz="3200" b="1" dirty="0">
                <a:solidFill>
                  <a:srgbClr val="C00000"/>
                </a:solidFill>
                <a:latin typeface="Bodoni MT" charset="0"/>
              </a:rPr>
              <a:t>i</a:t>
            </a:r>
            <a:r>
              <a:rPr lang="sv-SE" sz="3200" b="1" dirty="0" smtClean="0">
                <a:solidFill>
                  <a:srgbClr val="C00000"/>
                </a:solidFill>
                <a:latin typeface="Bodoni MT" charset="0"/>
              </a:rPr>
              <a:t> Halland hösten 2013</a:t>
            </a:r>
          </a:p>
        </p:txBody>
      </p:sp>
      <p:pic>
        <p:nvPicPr>
          <p:cNvPr id="10" name="Bild 1" descr="Huvudlogotyp+LkH CMY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426" y="116649"/>
            <a:ext cx="3472291" cy="792071"/>
          </a:xfrm>
          <a:prstGeom prst="rect">
            <a:avLst/>
          </a:prstGeom>
          <a:noFill/>
          <a:ln>
            <a:noFill/>
          </a:ln>
        </p:spPr>
      </p:pic>
      <p:sp>
        <p:nvSpPr>
          <p:cNvPr id="11" name="Rectangle 3"/>
          <p:cNvSpPr txBox="1">
            <a:spLocks noChangeArrowheads="1"/>
          </p:cNvSpPr>
          <p:nvPr/>
        </p:nvSpPr>
        <p:spPr>
          <a:xfrm>
            <a:off x="6249147" y="4581128"/>
            <a:ext cx="2736304" cy="1152128"/>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sv-SE" sz="2000" dirty="0" smtClean="0"/>
              <a:t/>
            </a:r>
            <a:br>
              <a:rPr lang="sv-SE" sz="2000" dirty="0" smtClean="0"/>
            </a:br>
            <a:r>
              <a:rPr lang="sv-SE" sz="2600" b="1" dirty="0" smtClean="0"/>
              <a:t>Lise-Gun</a:t>
            </a:r>
            <a:r>
              <a:rPr kumimoji="0" lang="sv-SE" sz="2600" b="1" i="0" u="none" strike="noStrike" kern="1200" cap="none" spc="0" normalizeH="0" baseline="0" noProof="0" dirty="0" smtClean="0">
                <a:ln>
                  <a:noFill/>
                </a:ln>
                <a:effectLst/>
                <a:uLnTx/>
                <a:uFillTx/>
              </a:rPr>
              <a:t> Höglund</a:t>
            </a:r>
            <a:r>
              <a:rPr kumimoji="0" lang="sv-SE" sz="2600" b="0" i="0" u="none" strike="noStrike" kern="1200" cap="none" spc="0" normalizeH="0" baseline="0" noProof="0" dirty="0" smtClean="0">
                <a:ln>
                  <a:noFill/>
                </a:ln>
                <a:effectLst/>
                <a:uLnTx/>
                <a:uFillTx/>
              </a:rPr>
              <a:t/>
            </a:r>
            <a:br>
              <a:rPr kumimoji="0" lang="sv-SE" sz="2600" b="0" i="0" u="none" strike="noStrike" kern="1200" cap="none" spc="0" normalizeH="0" baseline="0" noProof="0" dirty="0" smtClean="0">
                <a:ln>
                  <a:noFill/>
                </a:ln>
                <a:effectLst/>
                <a:uLnTx/>
                <a:uFillTx/>
              </a:rPr>
            </a:br>
            <a:r>
              <a:rPr lang="sv-SE" sz="2600" dirty="0" smtClean="0"/>
              <a:t>Diabetessköterska</a:t>
            </a:r>
            <a:br>
              <a:rPr lang="sv-SE" sz="2600" dirty="0" smtClean="0"/>
            </a:br>
            <a:r>
              <a:rPr lang="sv-SE" sz="2600" dirty="0" smtClean="0"/>
              <a:t>VC Hyltebruk</a:t>
            </a:r>
          </a:p>
        </p:txBody>
      </p:sp>
      <p:sp>
        <p:nvSpPr>
          <p:cNvPr id="2" name="Platshållare för bildnummer 1"/>
          <p:cNvSpPr>
            <a:spLocks noGrp="1"/>
          </p:cNvSpPr>
          <p:nvPr>
            <p:ph type="sldNum" sz="quarter" idx="12"/>
          </p:nvPr>
        </p:nvSpPr>
        <p:spPr/>
        <p:txBody>
          <a:bodyPr/>
          <a:lstStyle/>
          <a:p>
            <a:pPr lvl="0"/>
            <a:fld id="{0F49879D-9DB7-44AB-8C01-AF537D69B813}" type="slidenum">
              <a:rPr lang="sv-SE" smtClean="0"/>
              <a:pPr lvl="0"/>
              <a:t>1</a:t>
            </a:fld>
            <a:endParaRPr lang="sv-S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152400"/>
            <a:ext cx="8915400" cy="1143000"/>
          </a:xfrm>
        </p:spPr>
        <p:txBody>
          <a:bodyPr/>
          <a:lstStyle/>
          <a:p>
            <a:pPr eaLnBrk="1" hangingPunct="1">
              <a:lnSpc>
                <a:spcPts val="3725"/>
              </a:lnSpc>
            </a:pPr>
            <a:r>
              <a:rPr lang="en-GB" altLang="sv-SE" sz="3600" b="1" smtClean="0">
                <a:solidFill>
                  <a:srgbClr val="000090"/>
                </a:solidFill>
                <a:latin typeface="Calibri" pitchFamily="34" charset="0"/>
                <a:ea typeface="ＭＳ Ｐゴシック" pitchFamily="34" charset="-128"/>
              </a:rPr>
              <a:t>The Diabetes Epidemic: Global Projections, 2010–2030</a:t>
            </a:r>
          </a:p>
        </p:txBody>
      </p:sp>
      <p:pic>
        <p:nvPicPr>
          <p:cNvPr id="21507" name="Picture 194" descr="Pictur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371600"/>
            <a:ext cx="980757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7"/>
          <p:cNvSpPr txBox="1">
            <a:spLocks noChangeArrowheads="1"/>
          </p:cNvSpPr>
          <p:nvPr/>
        </p:nvSpPr>
        <p:spPr bwMode="auto">
          <a:xfrm>
            <a:off x="152400" y="6400926"/>
            <a:ext cx="956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ko-KR" sz="1200" b="1" smtClean="0">
                <a:solidFill>
                  <a:srgbClr val="000000"/>
                </a:solidFill>
                <a:latin typeface="Times" pitchFamily="18" charset="0"/>
                <a:ea typeface="Gulim" pitchFamily="34" charset="-127"/>
                <a:cs typeface="Times" pitchFamily="18" charset="0"/>
              </a:rPr>
              <a:t>IDF. Diabetes Atlas 5</a:t>
            </a:r>
            <a:r>
              <a:rPr lang="en-US" altLang="ko-KR" sz="1200" b="1" baseline="30000" smtClean="0">
                <a:solidFill>
                  <a:srgbClr val="000000"/>
                </a:solidFill>
                <a:latin typeface="Times" pitchFamily="18" charset="0"/>
                <a:ea typeface="Gulim" pitchFamily="34" charset="-127"/>
                <a:cs typeface="Times" pitchFamily="18" charset="0"/>
              </a:rPr>
              <a:t>th</a:t>
            </a:r>
            <a:r>
              <a:rPr lang="en-US" altLang="ko-KR" sz="1200" b="1" smtClean="0">
                <a:solidFill>
                  <a:srgbClr val="000000"/>
                </a:solidFill>
                <a:latin typeface="Times" pitchFamily="18" charset="0"/>
                <a:ea typeface="Gulim" pitchFamily="34" charset="-127"/>
                <a:cs typeface="Times" pitchFamily="18" charset="0"/>
              </a:rPr>
              <a:t> Ed. 2011</a:t>
            </a:r>
            <a:endParaRPr lang="en-GB" altLang="sv-SE" sz="1200" b="1" smtClean="0">
              <a:solidFill>
                <a:srgbClr val="000000"/>
              </a:solidFill>
              <a:latin typeface="Times" pitchFamily="18" charset="0"/>
              <a:ea typeface="Gulim" pitchFamily="34" charset="-127"/>
              <a:cs typeface="Times" pitchFamily="18" charset="0"/>
            </a:endParaRPr>
          </a:p>
        </p:txBody>
      </p:sp>
      <p:sp>
        <p:nvSpPr>
          <p:cNvPr id="2" name="textruta 1"/>
          <p:cNvSpPr txBox="1"/>
          <p:nvPr/>
        </p:nvSpPr>
        <p:spPr>
          <a:xfrm>
            <a:off x="5117830" y="5301208"/>
            <a:ext cx="2499466" cy="738664"/>
          </a:xfrm>
          <a:prstGeom prst="rect">
            <a:avLst/>
          </a:prstGeom>
          <a:noFill/>
        </p:spPr>
        <p:txBody>
          <a:bodyPr wrap="none" rtlCol="0">
            <a:spAutoFit/>
          </a:bodyPr>
          <a:lstStyle/>
          <a:p>
            <a:pPr algn="r" fontAlgn="base">
              <a:spcBef>
                <a:spcPct val="0"/>
              </a:spcBef>
              <a:spcAft>
                <a:spcPct val="0"/>
              </a:spcAft>
            </a:pPr>
            <a:r>
              <a:rPr lang="sv-SE" sz="1400" b="1" dirty="0" smtClean="0">
                <a:solidFill>
                  <a:srgbClr val="00005C"/>
                </a:solidFill>
                <a:ea typeface="ＭＳ Ｐゴシック" pitchFamily="34" charset="-128"/>
              </a:rPr>
              <a:t>Antal diabetiker 2011, miljoner</a:t>
            </a:r>
          </a:p>
          <a:p>
            <a:pPr algn="r" fontAlgn="base">
              <a:spcBef>
                <a:spcPct val="0"/>
              </a:spcBef>
              <a:spcAft>
                <a:spcPct val="0"/>
              </a:spcAft>
            </a:pPr>
            <a:r>
              <a:rPr lang="sv-SE" sz="1400" b="1" dirty="0" smtClean="0">
                <a:solidFill>
                  <a:srgbClr val="00005C"/>
                </a:solidFill>
                <a:ea typeface="ＭＳ Ｐゴシック" pitchFamily="34" charset="-128"/>
              </a:rPr>
              <a:t>Antal diabetiker 2030, miljoner</a:t>
            </a:r>
          </a:p>
          <a:p>
            <a:pPr algn="r" fontAlgn="base">
              <a:spcBef>
                <a:spcPct val="0"/>
              </a:spcBef>
              <a:spcAft>
                <a:spcPct val="0"/>
              </a:spcAft>
            </a:pPr>
            <a:r>
              <a:rPr lang="sv-SE" sz="1400" b="1" dirty="0" smtClean="0">
                <a:solidFill>
                  <a:srgbClr val="00005C"/>
                </a:solidFill>
                <a:ea typeface="ＭＳ Ｐゴシック" pitchFamily="34" charset="-128"/>
              </a:rPr>
              <a:t>Ökning i % 2011 &gt; 2030</a:t>
            </a:r>
          </a:p>
        </p:txBody>
      </p:sp>
      <p:sp>
        <p:nvSpPr>
          <p:cNvPr id="3" name="Platshållare för bildnummer 2"/>
          <p:cNvSpPr>
            <a:spLocks noGrp="1"/>
          </p:cNvSpPr>
          <p:nvPr>
            <p:ph type="sldNum" sz="quarter" idx="12"/>
          </p:nvPr>
        </p:nvSpPr>
        <p:spPr/>
        <p:txBody>
          <a:bodyPr/>
          <a:lstStyle/>
          <a:p>
            <a:fld id="{36718C81-B19A-4472-BFB1-6AAAB0E9A286}" type="slidenum">
              <a:rPr lang="sv-SE" smtClean="0"/>
              <a:t>10</a:t>
            </a:fld>
            <a:endParaRPr lang="sv-SE"/>
          </a:p>
        </p:txBody>
      </p:sp>
    </p:spTree>
    <p:extLst>
      <p:ext uri="{BB962C8B-B14F-4D97-AF65-F5344CB8AC3E}">
        <p14:creationId xmlns:p14="http://schemas.microsoft.com/office/powerpoint/2010/main" val="201194492"/>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p:txBody>
          <a:bodyPr>
            <a:normAutofit/>
          </a:bodyPr>
          <a:lstStyle/>
          <a:p>
            <a:pPr>
              <a:defRPr/>
            </a:pPr>
            <a:r>
              <a:rPr lang="sv-SE" sz="3600" dirty="0">
                <a:solidFill>
                  <a:srgbClr val="000082"/>
                </a:solidFill>
                <a:effectLst>
                  <a:outerShdw blurRad="38100" dist="38100" dir="2700000" algn="tl">
                    <a:srgbClr val="C0C0C0"/>
                  </a:outerShdw>
                </a:effectLst>
                <a:latin typeface="+mj-lt"/>
                <a:ea typeface="+mj-ea"/>
                <a:cs typeface="+mj-cs"/>
              </a:rPr>
              <a:t>Multifaktoriell intervention vid</a:t>
            </a:r>
            <a:br>
              <a:rPr lang="sv-SE" sz="3600" dirty="0">
                <a:solidFill>
                  <a:srgbClr val="000082"/>
                </a:solidFill>
                <a:effectLst>
                  <a:outerShdw blurRad="38100" dist="38100" dir="2700000" algn="tl">
                    <a:srgbClr val="C0C0C0"/>
                  </a:outerShdw>
                </a:effectLst>
                <a:latin typeface="+mj-lt"/>
                <a:ea typeface="+mj-ea"/>
                <a:cs typeface="+mj-cs"/>
              </a:rPr>
            </a:br>
            <a:r>
              <a:rPr lang="sv-SE" sz="3600" dirty="0">
                <a:solidFill>
                  <a:srgbClr val="000082"/>
                </a:solidFill>
                <a:effectLst>
                  <a:outerShdw blurRad="38100" dist="38100" dir="2700000" algn="tl">
                    <a:srgbClr val="C0C0C0"/>
                  </a:outerShdw>
                </a:effectLst>
                <a:latin typeface="+mj-lt"/>
                <a:ea typeface="+mj-ea"/>
                <a:cs typeface="+mj-cs"/>
              </a:rPr>
              <a:t>typ 2 diabetes = behandla </a:t>
            </a:r>
            <a:r>
              <a:rPr lang="sv-SE" sz="3600" u="sng" dirty="0">
                <a:solidFill>
                  <a:srgbClr val="C00000"/>
                </a:solidFill>
                <a:effectLst>
                  <a:outerShdw blurRad="38100" dist="38100" dir="2700000" algn="tl">
                    <a:srgbClr val="C0C0C0"/>
                  </a:outerShdw>
                </a:effectLst>
                <a:latin typeface="+mj-lt"/>
                <a:ea typeface="+mj-ea"/>
                <a:cs typeface="+mj-cs"/>
              </a:rPr>
              <a:t>allt</a:t>
            </a:r>
          </a:p>
        </p:txBody>
      </p:sp>
      <p:sp>
        <p:nvSpPr>
          <p:cNvPr id="3" name="Platshållare för innehåll 2"/>
          <p:cNvSpPr>
            <a:spLocks noGrp="1"/>
          </p:cNvSpPr>
          <p:nvPr>
            <p:ph idx="4294967295"/>
          </p:nvPr>
        </p:nvSpPr>
        <p:spPr/>
        <p:txBody>
          <a:bodyPr>
            <a:normAutofit lnSpcReduction="10000"/>
          </a:bodyPr>
          <a:lstStyle/>
          <a:p>
            <a:pPr>
              <a:lnSpc>
                <a:spcPct val="80000"/>
              </a:lnSpc>
              <a:defRPr/>
            </a:pPr>
            <a:r>
              <a:rPr lang="sv-SE" sz="2200" dirty="0">
                <a:latin typeface="+mn-lt"/>
                <a:ea typeface="+mn-ea"/>
                <a:cs typeface="+mn-cs"/>
              </a:rPr>
              <a:t>Fysisk aktivitet + kost</a:t>
            </a:r>
          </a:p>
          <a:p>
            <a:pPr>
              <a:lnSpc>
                <a:spcPct val="80000"/>
              </a:lnSpc>
              <a:defRPr/>
            </a:pPr>
            <a:r>
              <a:rPr lang="sv-SE" sz="2200" dirty="0">
                <a:latin typeface="+mn-lt"/>
                <a:ea typeface="+mn-ea"/>
                <a:cs typeface="+mn-cs"/>
              </a:rPr>
              <a:t>Patientutbildning</a:t>
            </a:r>
          </a:p>
          <a:p>
            <a:pPr>
              <a:lnSpc>
                <a:spcPct val="80000"/>
              </a:lnSpc>
              <a:defRPr/>
            </a:pPr>
            <a:endParaRPr lang="sv-SE" sz="2200" dirty="0">
              <a:solidFill>
                <a:srgbClr val="FFC000"/>
              </a:solidFill>
              <a:latin typeface="+mn-lt"/>
              <a:ea typeface="+mn-ea"/>
              <a:cs typeface="+mn-cs"/>
            </a:endParaRPr>
          </a:p>
          <a:p>
            <a:pPr>
              <a:lnSpc>
                <a:spcPct val="80000"/>
              </a:lnSpc>
              <a:defRPr/>
            </a:pPr>
            <a:r>
              <a:rPr lang="sv-SE" sz="2200" dirty="0">
                <a:latin typeface="+mn-lt"/>
                <a:ea typeface="+mn-ea"/>
                <a:cs typeface="+mn-cs"/>
              </a:rPr>
              <a:t>Sänka blodsockret och HbA1c		1-5 läkemedel</a:t>
            </a:r>
          </a:p>
          <a:p>
            <a:pPr>
              <a:lnSpc>
                <a:spcPct val="80000"/>
              </a:lnSpc>
              <a:defRPr/>
            </a:pPr>
            <a:r>
              <a:rPr lang="sv-SE" sz="2200" dirty="0">
                <a:latin typeface="+mn-lt"/>
                <a:ea typeface="+mn-ea"/>
                <a:cs typeface="+mn-cs"/>
              </a:rPr>
              <a:t>Sänka blodtrycket				1-5 läkemedel</a:t>
            </a:r>
          </a:p>
          <a:p>
            <a:pPr>
              <a:lnSpc>
                <a:spcPct val="80000"/>
              </a:lnSpc>
              <a:defRPr/>
            </a:pPr>
            <a:r>
              <a:rPr lang="sv-SE" sz="2200" dirty="0" err="1">
                <a:latin typeface="+mn-lt"/>
                <a:ea typeface="+mn-ea"/>
                <a:cs typeface="+mn-cs"/>
              </a:rPr>
              <a:t>Blodfettsläkemedel-kärlskydd</a:t>
            </a:r>
            <a:r>
              <a:rPr lang="sv-SE" sz="2200" dirty="0">
                <a:latin typeface="+mn-lt"/>
                <a:ea typeface="+mn-ea"/>
                <a:cs typeface="+mn-cs"/>
              </a:rPr>
              <a:t>		1-2 läkemedel</a:t>
            </a:r>
          </a:p>
          <a:p>
            <a:pPr>
              <a:lnSpc>
                <a:spcPct val="80000"/>
              </a:lnSpc>
              <a:defRPr/>
            </a:pPr>
            <a:endParaRPr lang="sv-SE" sz="2200" dirty="0">
              <a:latin typeface="+mn-lt"/>
              <a:ea typeface="+mn-ea"/>
              <a:cs typeface="+mn-cs"/>
            </a:endParaRPr>
          </a:p>
          <a:p>
            <a:pPr>
              <a:lnSpc>
                <a:spcPct val="80000"/>
              </a:lnSpc>
              <a:defRPr/>
            </a:pPr>
            <a:r>
              <a:rPr lang="sv-SE" sz="2200" dirty="0">
                <a:latin typeface="+mn-lt"/>
                <a:ea typeface="+mn-ea"/>
                <a:cs typeface="+mn-cs"/>
              </a:rPr>
              <a:t>Regelbunden uppföljning / kontroll</a:t>
            </a:r>
          </a:p>
          <a:p>
            <a:pPr>
              <a:lnSpc>
                <a:spcPct val="80000"/>
              </a:lnSpc>
              <a:defRPr/>
            </a:pPr>
            <a:endParaRPr lang="sv-SE" sz="2200" dirty="0">
              <a:latin typeface="+mn-lt"/>
              <a:ea typeface="+mn-ea"/>
              <a:cs typeface="+mn-cs"/>
            </a:endParaRPr>
          </a:p>
          <a:p>
            <a:pPr>
              <a:lnSpc>
                <a:spcPct val="80000"/>
              </a:lnSpc>
              <a:defRPr/>
            </a:pPr>
            <a:r>
              <a:rPr lang="sv-SE" sz="3000" u="sng" dirty="0">
                <a:solidFill>
                  <a:srgbClr val="C00000"/>
                </a:solidFill>
                <a:latin typeface="+mn-lt"/>
                <a:ea typeface="+mn-ea"/>
                <a:cs typeface="+mn-cs"/>
              </a:rPr>
              <a:t>Mycket att vinna!</a:t>
            </a:r>
          </a:p>
          <a:p>
            <a:pPr>
              <a:lnSpc>
                <a:spcPct val="80000"/>
              </a:lnSpc>
              <a:defRPr/>
            </a:pPr>
            <a:endParaRPr lang="sv-SE" sz="2200" u="sng" dirty="0">
              <a:latin typeface="+mn-lt"/>
              <a:ea typeface="+mn-ea"/>
              <a:cs typeface="+mn-cs"/>
            </a:endParaRPr>
          </a:p>
          <a:p>
            <a:pPr>
              <a:lnSpc>
                <a:spcPct val="80000"/>
              </a:lnSpc>
              <a:defRPr/>
            </a:pPr>
            <a:r>
              <a:rPr lang="sv-SE" sz="2200" dirty="0">
                <a:latin typeface="+mn-lt"/>
                <a:ea typeface="+mn-ea"/>
                <a:cs typeface="+mn-cs"/>
              </a:rPr>
              <a:t>  </a:t>
            </a:r>
            <a:r>
              <a:rPr lang="sv-SE" sz="2000" dirty="0">
                <a:latin typeface="+mn-lt"/>
                <a:ea typeface="+mn-ea"/>
                <a:cs typeface="+mn-cs"/>
              </a:rPr>
              <a:t>arbetsförmåga,   + livskvalitet</a:t>
            </a:r>
          </a:p>
          <a:p>
            <a:pPr>
              <a:lnSpc>
                <a:spcPct val="80000"/>
              </a:lnSpc>
              <a:defRPr/>
            </a:pPr>
            <a:endParaRPr lang="sv-SE" sz="2000" dirty="0">
              <a:latin typeface="+mn-lt"/>
              <a:ea typeface="+mn-ea"/>
              <a:cs typeface="+mn-cs"/>
            </a:endParaRPr>
          </a:p>
          <a:p>
            <a:pPr>
              <a:lnSpc>
                <a:spcPct val="80000"/>
              </a:lnSpc>
              <a:defRPr/>
            </a:pPr>
            <a:r>
              <a:rPr lang="sv-SE" sz="2000" dirty="0">
                <a:latin typeface="+mn-lt"/>
                <a:ea typeface="+mn-ea"/>
                <a:cs typeface="+mn-cs"/>
              </a:rPr>
              <a:t>   HIA-vård, </a:t>
            </a:r>
            <a:r>
              <a:rPr lang="sv-SE" sz="2000" dirty="0" err="1">
                <a:latin typeface="+mn-lt"/>
                <a:ea typeface="+mn-ea"/>
                <a:cs typeface="+mn-cs"/>
              </a:rPr>
              <a:t>strokevård+rehab</a:t>
            </a:r>
            <a:r>
              <a:rPr lang="sv-SE" sz="2000" dirty="0">
                <a:latin typeface="+mn-lt"/>
                <a:ea typeface="+mn-ea"/>
                <a:cs typeface="+mn-cs"/>
              </a:rPr>
              <a:t>, dialys, </a:t>
            </a:r>
            <a:r>
              <a:rPr lang="sv-SE" sz="2000" dirty="0" err="1">
                <a:latin typeface="+mn-lt"/>
                <a:ea typeface="+mn-ea"/>
                <a:cs typeface="+mn-cs"/>
              </a:rPr>
              <a:t>rehab/vård</a:t>
            </a:r>
            <a:r>
              <a:rPr lang="sv-SE" sz="2000" dirty="0">
                <a:latin typeface="+mn-lt"/>
                <a:ea typeface="+mn-ea"/>
                <a:cs typeface="+mn-cs"/>
              </a:rPr>
              <a:t> av amputerade</a:t>
            </a:r>
            <a:endParaRPr lang="sv-SE" sz="2200" dirty="0">
              <a:latin typeface="+mn-lt"/>
              <a:ea typeface="+mn-ea"/>
              <a:cs typeface="+mn-cs"/>
            </a:endParaRPr>
          </a:p>
        </p:txBody>
      </p:sp>
      <p:sp>
        <p:nvSpPr>
          <p:cNvPr id="4" name="Upp 3"/>
          <p:cNvSpPr/>
          <p:nvPr/>
        </p:nvSpPr>
        <p:spPr>
          <a:xfrm>
            <a:off x="1110133" y="4937658"/>
            <a:ext cx="149621" cy="357187"/>
          </a:xfrm>
          <a:prstGeom prst="upArrow">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endParaRPr lang="sv-SE" sz="2400">
              <a:solidFill>
                <a:srgbClr val="FFFFFF"/>
              </a:solidFill>
            </a:endParaRPr>
          </a:p>
        </p:txBody>
      </p:sp>
      <p:sp>
        <p:nvSpPr>
          <p:cNvPr id="5" name="Ned 4"/>
          <p:cNvSpPr/>
          <p:nvPr/>
        </p:nvSpPr>
        <p:spPr>
          <a:xfrm>
            <a:off x="1110127" y="5557833"/>
            <a:ext cx="178858" cy="406400"/>
          </a:xfrm>
          <a:prstGeom prst="downArrow">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endParaRPr lang="sv-SE" sz="2400" dirty="0">
              <a:solidFill>
                <a:srgbClr val="C00000"/>
              </a:solidFill>
            </a:endParaRPr>
          </a:p>
        </p:txBody>
      </p:sp>
    </p:spTree>
    <p:extLst>
      <p:ext uri="{BB962C8B-B14F-4D97-AF65-F5344CB8AC3E}">
        <p14:creationId xmlns:p14="http://schemas.microsoft.com/office/powerpoint/2010/main" val="20933229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lvl="0"/>
            <a:fld id="{0F49879D-9DB7-44AB-8C01-AF537D69B813}" type="slidenum">
              <a:rPr lang="sv-SE" smtClean="0"/>
              <a:pPr lvl="0"/>
              <a:t>101</a:t>
            </a:fld>
            <a:endParaRPr lang="sv-SE"/>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5" y="620688"/>
            <a:ext cx="6927502" cy="4327238"/>
          </a:xfrm>
          <a:prstGeom prst="rect">
            <a:avLst/>
          </a:prstGeom>
          <a:noFill/>
          <a:ln w="15875">
            <a:solidFill>
              <a:schemeClr val="tx1">
                <a:lumMod val="75000"/>
                <a:lumOff val="25000"/>
              </a:schemeClr>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26947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lvl="0"/>
            <a:fld id="{0F49879D-9DB7-44AB-8C01-AF537D69B813}" type="slidenum">
              <a:rPr lang="sv-SE" smtClean="0"/>
              <a:pPr lvl="0"/>
              <a:t>102</a:t>
            </a:fld>
            <a:endParaRPr lang="sv-SE"/>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72" y="421234"/>
            <a:ext cx="5904656" cy="64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2143595" y="75172"/>
            <a:ext cx="3947491" cy="369332"/>
          </a:xfrm>
          <a:prstGeom prst="rect">
            <a:avLst/>
          </a:prstGeom>
          <a:noFill/>
        </p:spPr>
        <p:txBody>
          <a:bodyPr wrap="none" rtlCol="0">
            <a:spAutoFit/>
          </a:bodyPr>
          <a:lstStyle/>
          <a:p>
            <a:r>
              <a:rPr lang="sv-SE" b="1" dirty="0" smtClean="0">
                <a:solidFill>
                  <a:srgbClr val="C00000"/>
                </a:solidFill>
              </a:rPr>
              <a:t>LOOK AHEAD-studien </a:t>
            </a:r>
            <a:r>
              <a:rPr lang="sv-SE" b="1" dirty="0" err="1" smtClean="0">
                <a:solidFill>
                  <a:srgbClr val="C00000"/>
                </a:solidFill>
              </a:rPr>
              <a:t>fr</a:t>
            </a:r>
            <a:r>
              <a:rPr lang="sv-SE" b="1" dirty="0" smtClean="0">
                <a:solidFill>
                  <a:srgbClr val="C00000"/>
                </a:solidFill>
              </a:rPr>
              <a:t> USA 2001-2012</a:t>
            </a:r>
            <a:endParaRPr lang="sv-SE" b="1" dirty="0">
              <a:solidFill>
                <a:srgbClr val="C00000"/>
              </a:solidFill>
            </a:endParaRPr>
          </a:p>
        </p:txBody>
      </p:sp>
    </p:spTree>
    <p:extLst>
      <p:ext uri="{BB962C8B-B14F-4D97-AF65-F5344CB8AC3E}">
        <p14:creationId xmlns:p14="http://schemas.microsoft.com/office/powerpoint/2010/main" val="18069465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lvl="0"/>
            <a:fld id="{0F49879D-9DB7-44AB-8C01-AF537D69B813}" type="slidenum">
              <a:rPr lang="sv-SE" smtClean="0"/>
              <a:pPr lvl="0"/>
              <a:t>103</a:t>
            </a:fld>
            <a:endParaRPr lang="sv-SE"/>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46798"/>
            <a:ext cx="8322486" cy="676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3413580" y="89502"/>
            <a:ext cx="769763" cy="461665"/>
          </a:xfrm>
          <a:prstGeom prst="rect">
            <a:avLst/>
          </a:prstGeom>
          <a:noFill/>
        </p:spPr>
        <p:txBody>
          <a:bodyPr wrap="none" rtlCol="0">
            <a:spAutoFit/>
          </a:bodyPr>
          <a:lstStyle/>
          <a:p>
            <a:r>
              <a:rPr lang="sv-SE" sz="2400" b="1" dirty="0" smtClean="0">
                <a:solidFill>
                  <a:schemeClr val="tx2">
                    <a:lumMod val="60000"/>
                    <a:lumOff val="40000"/>
                  </a:schemeClr>
                </a:solidFill>
              </a:rPr>
              <a:t>VIKT</a:t>
            </a:r>
            <a:endParaRPr lang="sv-SE" sz="2400" b="1" dirty="0">
              <a:solidFill>
                <a:schemeClr val="tx2">
                  <a:lumMod val="60000"/>
                  <a:lumOff val="40000"/>
                </a:schemeClr>
              </a:solidFill>
            </a:endParaRPr>
          </a:p>
        </p:txBody>
      </p:sp>
      <p:sp>
        <p:nvSpPr>
          <p:cNvPr id="5" name="textruta 4"/>
          <p:cNvSpPr txBox="1"/>
          <p:nvPr/>
        </p:nvSpPr>
        <p:spPr>
          <a:xfrm>
            <a:off x="7323964" y="3284984"/>
            <a:ext cx="1013419" cy="461665"/>
          </a:xfrm>
          <a:prstGeom prst="rect">
            <a:avLst/>
          </a:prstGeom>
          <a:noFill/>
        </p:spPr>
        <p:txBody>
          <a:bodyPr wrap="none" rtlCol="0">
            <a:spAutoFit/>
          </a:bodyPr>
          <a:lstStyle/>
          <a:p>
            <a:r>
              <a:rPr lang="sv-SE" sz="2400" b="1" dirty="0" smtClean="0">
                <a:solidFill>
                  <a:schemeClr val="tx2">
                    <a:lumMod val="60000"/>
                    <a:lumOff val="40000"/>
                  </a:schemeClr>
                </a:solidFill>
              </a:rPr>
              <a:t>HbA1c</a:t>
            </a:r>
            <a:endParaRPr lang="sv-SE" sz="2400" b="1" dirty="0">
              <a:solidFill>
                <a:schemeClr val="tx2">
                  <a:lumMod val="60000"/>
                  <a:lumOff val="40000"/>
                </a:schemeClr>
              </a:solidFill>
            </a:endParaRPr>
          </a:p>
        </p:txBody>
      </p:sp>
      <p:sp>
        <p:nvSpPr>
          <p:cNvPr id="6" name="textruta 5"/>
          <p:cNvSpPr txBox="1"/>
          <p:nvPr/>
        </p:nvSpPr>
        <p:spPr>
          <a:xfrm>
            <a:off x="2432723" y="3284984"/>
            <a:ext cx="2158924" cy="461665"/>
          </a:xfrm>
          <a:prstGeom prst="rect">
            <a:avLst/>
          </a:prstGeom>
          <a:noFill/>
        </p:spPr>
        <p:txBody>
          <a:bodyPr wrap="none" rtlCol="0">
            <a:spAutoFit/>
          </a:bodyPr>
          <a:lstStyle/>
          <a:p>
            <a:r>
              <a:rPr lang="sv-SE" sz="2400" b="1" dirty="0" smtClean="0">
                <a:solidFill>
                  <a:schemeClr val="tx2">
                    <a:lumMod val="60000"/>
                    <a:lumOff val="40000"/>
                  </a:schemeClr>
                </a:solidFill>
              </a:rPr>
              <a:t>MIDJEOMFÅNG</a:t>
            </a:r>
            <a:endParaRPr lang="sv-SE" sz="2400" b="1" dirty="0">
              <a:solidFill>
                <a:schemeClr val="tx2">
                  <a:lumMod val="60000"/>
                  <a:lumOff val="40000"/>
                </a:schemeClr>
              </a:solidFill>
            </a:endParaRPr>
          </a:p>
        </p:txBody>
      </p:sp>
      <p:sp>
        <p:nvSpPr>
          <p:cNvPr id="7" name="textruta 6"/>
          <p:cNvSpPr txBox="1"/>
          <p:nvPr/>
        </p:nvSpPr>
        <p:spPr>
          <a:xfrm>
            <a:off x="7280233" y="188686"/>
            <a:ext cx="1201163" cy="461665"/>
          </a:xfrm>
          <a:prstGeom prst="rect">
            <a:avLst/>
          </a:prstGeom>
          <a:noFill/>
        </p:spPr>
        <p:txBody>
          <a:bodyPr wrap="none" rtlCol="0">
            <a:spAutoFit/>
          </a:bodyPr>
          <a:lstStyle/>
          <a:p>
            <a:r>
              <a:rPr lang="sv-SE" sz="2400" b="1" dirty="0" smtClean="0">
                <a:solidFill>
                  <a:schemeClr val="tx2">
                    <a:lumMod val="60000"/>
                    <a:lumOff val="40000"/>
                  </a:schemeClr>
                </a:solidFill>
              </a:rPr>
              <a:t>FITNESS</a:t>
            </a:r>
            <a:endParaRPr lang="sv-SE" sz="2400" b="1" dirty="0">
              <a:solidFill>
                <a:schemeClr val="tx2">
                  <a:lumMod val="60000"/>
                  <a:lumOff val="40000"/>
                </a:schemeClr>
              </a:solidFill>
            </a:endParaRPr>
          </a:p>
        </p:txBody>
      </p:sp>
    </p:spTree>
    <p:extLst>
      <p:ext uri="{BB962C8B-B14F-4D97-AF65-F5344CB8AC3E}">
        <p14:creationId xmlns:p14="http://schemas.microsoft.com/office/powerpoint/2010/main" val="18069465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lvl="0"/>
            <a:fld id="{0F49879D-9DB7-44AB-8C01-AF537D69B813}" type="slidenum">
              <a:rPr lang="sv-SE" smtClean="0"/>
              <a:pPr lvl="0"/>
              <a:t>104</a:t>
            </a:fld>
            <a:endParaRPr lang="sv-SE"/>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63" y="476672"/>
            <a:ext cx="950047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2143595" y="75172"/>
            <a:ext cx="3947491" cy="369332"/>
          </a:xfrm>
          <a:prstGeom prst="rect">
            <a:avLst/>
          </a:prstGeom>
          <a:noFill/>
        </p:spPr>
        <p:txBody>
          <a:bodyPr wrap="none" rtlCol="0">
            <a:spAutoFit/>
          </a:bodyPr>
          <a:lstStyle/>
          <a:p>
            <a:r>
              <a:rPr lang="sv-SE" b="1" dirty="0" smtClean="0">
                <a:solidFill>
                  <a:srgbClr val="C00000"/>
                </a:solidFill>
              </a:rPr>
              <a:t>LOOK AHEAD-studien </a:t>
            </a:r>
            <a:r>
              <a:rPr lang="sv-SE" b="1" dirty="0" err="1" smtClean="0">
                <a:solidFill>
                  <a:srgbClr val="C00000"/>
                </a:solidFill>
              </a:rPr>
              <a:t>fr</a:t>
            </a:r>
            <a:r>
              <a:rPr lang="sv-SE" b="1" dirty="0" smtClean="0">
                <a:solidFill>
                  <a:srgbClr val="C00000"/>
                </a:solidFill>
              </a:rPr>
              <a:t> USA 2001-2012</a:t>
            </a:r>
            <a:endParaRPr lang="sv-SE" b="1" dirty="0">
              <a:solidFill>
                <a:srgbClr val="C00000"/>
              </a:solidFill>
            </a:endParaRPr>
          </a:p>
        </p:txBody>
      </p:sp>
    </p:spTree>
    <p:extLst>
      <p:ext uri="{BB962C8B-B14F-4D97-AF65-F5344CB8AC3E}">
        <p14:creationId xmlns:p14="http://schemas.microsoft.com/office/powerpoint/2010/main" val="18069465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lvl="0"/>
            <a:fld id="{0F49879D-9DB7-44AB-8C01-AF537D69B813}" type="slidenum">
              <a:rPr lang="sv-SE" smtClean="0"/>
              <a:pPr lvl="0"/>
              <a:t>105</a:t>
            </a:fld>
            <a:endParaRPr lang="sv-SE"/>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696" y="444503"/>
            <a:ext cx="5256584" cy="64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2143595" y="75172"/>
            <a:ext cx="3947491" cy="369332"/>
          </a:xfrm>
          <a:prstGeom prst="rect">
            <a:avLst/>
          </a:prstGeom>
          <a:noFill/>
        </p:spPr>
        <p:txBody>
          <a:bodyPr wrap="none" rtlCol="0">
            <a:spAutoFit/>
          </a:bodyPr>
          <a:lstStyle/>
          <a:p>
            <a:r>
              <a:rPr lang="sv-SE" b="1" dirty="0" smtClean="0">
                <a:solidFill>
                  <a:srgbClr val="C00000"/>
                </a:solidFill>
              </a:rPr>
              <a:t>LOOK AHEAD-studien </a:t>
            </a:r>
            <a:r>
              <a:rPr lang="sv-SE" b="1" dirty="0" err="1" smtClean="0">
                <a:solidFill>
                  <a:srgbClr val="C00000"/>
                </a:solidFill>
              </a:rPr>
              <a:t>fr</a:t>
            </a:r>
            <a:r>
              <a:rPr lang="sv-SE" b="1" dirty="0" smtClean="0">
                <a:solidFill>
                  <a:srgbClr val="C00000"/>
                </a:solidFill>
              </a:rPr>
              <a:t> USA 2001-2012</a:t>
            </a:r>
            <a:endParaRPr lang="sv-SE" b="1" dirty="0">
              <a:solidFill>
                <a:srgbClr val="C00000"/>
              </a:solidFill>
            </a:endParaRPr>
          </a:p>
        </p:txBody>
      </p:sp>
    </p:spTree>
    <p:extLst>
      <p:ext uri="{BB962C8B-B14F-4D97-AF65-F5344CB8AC3E}">
        <p14:creationId xmlns:p14="http://schemas.microsoft.com/office/powerpoint/2010/main" val="180694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4000" smtClean="0">
                <a:effectLst/>
              </a:rPr>
              <a:t>Diabetesförekomst i               Södra Sjukvårdsregionen</a:t>
            </a:r>
          </a:p>
        </p:txBody>
      </p:sp>
      <p:graphicFrame>
        <p:nvGraphicFramePr>
          <p:cNvPr id="44107" name="Group 75"/>
          <p:cNvGraphicFramePr>
            <a:graphicFrameLocks noGrp="1"/>
          </p:cNvGraphicFramePr>
          <p:nvPr/>
        </p:nvGraphicFramePr>
        <p:xfrm>
          <a:off x="1023935" y="1714502"/>
          <a:ext cx="8429622" cy="3779837"/>
        </p:xfrm>
        <a:graphic>
          <a:graphicData uri="http://schemas.openxmlformats.org/drawingml/2006/table">
            <a:tbl>
              <a:tblPr/>
              <a:tblGrid>
                <a:gridCol w="1878012">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39811">
                  <a:extLst>
                    <a:ext uri="{9D8B030D-6E8A-4147-A177-3AD203B41FA5}">
                      <a16:colId xmlns:a16="http://schemas.microsoft.com/office/drawing/2014/main" val="20002"/>
                    </a:ext>
                  </a:extLst>
                </a:gridCol>
                <a:gridCol w="98107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928687">
                  <a:extLst>
                    <a:ext uri="{9D8B030D-6E8A-4147-A177-3AD203B41FA5}">
                      <a16:colId xmlns:a16="http://schemas.microsoft.com/office/drawing/2014/main" val="20005"/>
                    </a:ext>
                  </a:extLst>
                </a:gridCol>
                <a:gridCol w="1571625">
                  <a:extLst>
                    <a:ext uri="{9D8B030D-6E8A-4147-A177-3AD203B41FA5}">
                      <a16:colId xmlns:a16="http://schemas.microsoft.com/office/drawing/2014/main" val="20006"/>
                    </a:ext>
                  </a:extLst>
                </a:gridCol>
              </a:tblGrid>
              <a:tr h="8839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v-SE" sz="2400" b="1" i="0" u="none" strike="noStrike" cap="none" normalizeH="0" baseline="0" dirty="0" smtClean="0">
                          <a:ln>
                            <a:noFill/>
                          </a:ln>
                          <a:solidFill>
                            <a:schemeClr val="tx1"/>
                          </a:solidFill>
                          <a:effectLst/>
                          <a:latin typeface="Arial" charset="0"/>
                        </a:rPr>
                        <a:t>Landsting</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Invån tusen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Antal</a:t>
                      </a:r>
                      <a:r>
                        <a:rPr kumimoji="0" lang="sv-SE" sz="2800" b="0" i="0" u="none" strike="noStrike" cap="none" normalizeH="0" baseline="0" smtClean="0">
                          <a:ln>
                            <a:noFill/>
                          </a:ln>
                          <a:solidFill>
                            <a:schemeClr val="tx1"/>
                          </a:solidFill>
                          <a:effectLst/>
                          <a:latin typeface="Arial" charset="0"/>
                        </a:rPr>
                        <a:t>  </a:t>
                      </a:r>
                      <a:r>
                        <a:rPr kumimoji="0" lang="sv-SE" sz="2000" b="0" i="0" u="none" strike="noStrike" cap="none" normalizeH="0" baseline="0" smtClean="0">
                          <a:ln>
                            <a:noFill/>
                          </a:ln>
                          <a:solidFill>
                            <a:schemeClr val="tx1"/>
                          </a:solidFill>
                          <a:effectLst/>
                          <a:latin typeface="Arial" charset="0"/>
                        </a:rPr>
                        <a:t>  </a:t>
                      </a:r>
                      <a:r>
                        <a:rPr kumimoji="0" lang="sv-SE" sz="1200" b="0" i="0" u="none" strike="noStrike" cap="none" normalizeH="0" baseline="0" smtClean="0">
                          <a:ln>
                            <a:noFill/>
                          </a:ln>
                          <a:solidFill>
                            <a:schemeClr val="tx1"/>
                          </a:solidFill>
                          <a:effectLst/>
                          <a:latin typeface="Arial" charset="0"/>
                        </a:rPr>
                        <a:t>diab pat (4%)</a:t>
                      </a:r>
                    </a:p>
                  </a:txBody>
                  <a:tcPr marL="90000" marR="90000" marT="36003" marB="468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Typ      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Typ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Nya per år</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Kostnad </a:t>
                      </a:r>
                      <a:r>
                        <a:rPr kumimoji="0" lang="sv-SE" sz="1600" b="0" i="0" u="none" strike="noStrike" cap="none" normalizeH="0" baseline="0" smtClean="0">
                          <a:ln>
                            <a:noFill/>
                          </a:ln>
                          <a:solidFill>
                            <a:schemeClr val="tx1"/>
                          </a:solidFill>
                          <a:effectLst/>
                          <a:latin typeface="Arial" charset="0"/>
                        </a:rPr>
                        <a:t>(3.600€/pat/år) totalt</a:t>
                      </a:r>
                      <a:endParaRPr kumimoji="0" lang="sv-SE"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Blekinge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152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6.100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800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5.300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500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¼ miljard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0F4"/>
                    </a:solidFill>
                  </a:tcPr>
                </a:tc>
                <a:extLst>
                  <a:ext uri="{0D108BD9-81ED-4DB2-BD59-A6C34878D82A}">
                    <a16:rowId xmlns:a16="http://schemas.microsoft.com/office/drawing/2014/main" val="10001"/>
                  </a:ext>
                </a:extLst>
              </a:tr>
              <a:tr h="609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Halland</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dirty="0" smtClean="0">
                          <a:ln>
                            <a:noFill/>
                          </a:ln>
                          <a:solidFill>
                            <a:schemeClr val="tx1"/>
                          </a:solidFill>
                          <a:effectLst/>
                          <a:latin typeface="Arial" charset="0"/>
                        </a:rPr>
                        <a:t>294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11.800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1.500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10.300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½ miljard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71"/>
                    </a:solidFill>
                  </a:tcPr>
                </a:tc>
                <a:extLst>
                  <a:ext uri="{0D108BD9-81ED-4DB2-BD59-A6C34878D82A}">
                    <a16:rowId xmlns:a16="http://schemas.microsoft.com/office/drawing/2014/main" val="10002"/>
                  </a:ext>
                </a:extLst>
              </a:tr>
              <a:tr h="609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Kronoberg</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182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7.300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900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6.400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600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¼ miljard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A2"/>
                    </a:solidFill>
                  </a:tcPr>
                </a:tc>
                <a:extLst>
                  <a:ext uri="{0D108BD9-81ED-4DB2-BD59-A6C34878D82A}">
                    <a16:rowId xmlns:a16="http://schemas.microsoft.com/office/drawing/2014/main" val="10003"/>
                  </a:ext>
                </a:extLst>
              </a:tr>
              <a:tr h="5334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Skåne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1.215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48.600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6.100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42.500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4.000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2 miljarder</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r h="5334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Hela region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1.843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73.700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9.200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64.500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6.000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sv-SE" sz="2000" b="1" i="0" u="none" strike="noStrike" cap="none" normalizeH="0" baseline="0" smtClean="0">
                          <a:ln>
                            <a:noFill/>
                          </a:ln>
                          <a:solidFill>
                            <a:srgbClr val="262699"/>
                          </a:solidFill>
                          <a:effectLst/>
                          <a:latin typeface="Arial" charset="0"/>
                        </a:rPr>
                        <a:t>3 miljarder</a:t>
                      </a:r>
                      <a:endParaRPr kumimoji="0" lang="sv-SE" sz="2000" b="1" i="0" u="none" strike="noStrike" cap="none" normalizeH="0" baseline="30000" smtClean="0">
                        <a:ln>
                          <a:noFill/>
                        </a:ln>
                        <a:solidFill>
                          <a:srgbClr val="262699"/>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ktangel med rundade hörn 1"/>
          <p:cNvSpPr/>
          <p:nvPr/>
        </p:nvSpPr>
        <p:spPr bwMode="auto">
          <a:xfrm>
            <a:off x="946928" y="3149760"/>
            <a:ext cx="8568952" cy="72008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894449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582712-1D6F-4907-B09B-66A7E94A2C79}"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0C8F9C-CFDF-44EC-8008-A63A848E610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1208088" y="333371"/>
            <a:ext cx="8443907" cy="1143000"/>
          </a:xfrm>
        </p:spPr>
        <p:txBody>
          <a:bodyPr lIns="90489" tIns="44448" rIns="90489" bIns="44448"/>
          <a:lstStyle/>
          <a:p>
            <a:pPr lvl="0" hangingPunct="1"/>
            <a:r>
              <a:rPr lang="sv-SE" b="1" dirty="0">
                <a:solidFill>
                  <a:srgbClr val="C00000"/>
                </a:solidFill>
              </a:rPr>
              <a:t>Symtom vid sjukdomsdebut</a:t>
            </a:r>
          </a:p>
        </p:txBody>
      </p:sp>
      <p:sp>
        <p:nvSpPr>
          <p:cNvPr id="6" name="Rectangle 3"/>
          <p:cNvSpPr txBox="1">
            <a:spLocks noGrp="1"/>
          </p:cNvSpPr>
          <p:nvPr>
            <p:ph idx="1"/>
          </p:nvPr>
        </p:nvSpPr>
        <p:spPr/>
        <p:txBody>
          <a:bodyPr lIns="90489" tIns="44448" rIns="90489" bIns="44448"/>
          <a:lstStyle/>
          <a:p>
            <a:pPr lvl="0" hangingPunct="1">
              <a:spcBef>
                <a:spcPts val="600"/>
              </a:spcBef>
              <a:buNone/>
            </a:pPr>
            <a:r>
              <a:rPr lang="sv-SE" sz="2400" dirty="0"/>
              <a:t>		</a:t>
            </a:r>
          </a:p>
        </p:txBody>
      </p:sp>
      <p:sp>
        <p:nvSpPr>
          <p:cNvPr id="7" name="Rectangle 1028"/>
          <p:cNvSpPr/>
          <p:nvPr/>
        </p:nvSpPr>
        <p:spPr>
          <a:xfrm>
            <a:off x="1155701" y="2209806"/>
            <a:ext cx="8420096" cy="3787773"/>
          </a:xfrm>
          <a:prstGeom prst="rect">
            <a:avLst/>
          </a:prstGeom>
          <a:noFill/>
          <a:ln>
            <a:noFill/>
            <a:prstDash val="solid"/>
          </a:ln>
        </p:spPr>
        <p:txBody>
          <a:bodyPr vert="horz" wrap="square" lIns="90489" tIns="44448" rIns="90489" bIns="44448" anchor="t" anchorCtr="0" compatLnSpc="1"/>
          <a:lstStyle/>
          <a:p>
            <a:pPr marL="342900" marR="0" lvl="0" indent="-342900" algn="l" defTabSz="914400" rtl="0" fontAlgn="auto" hangingPunct="1">
              <a:lnSpc>
                <a:spcPct val="80000"/>
              </a:lnSpc>
              <a:spcBef>
                <a:spcPts val="2400"/>
              </a:spcBef>
              <a:spcAft>
                <a:spcPts val="0"/>
              </a:spcAft>
              <a:buClr>
                <a:srgbClr val="3333CC"/>
              </a:buClr>
              <a:buSzPct val="60000"/>
              <a:buFont typeface="Wingdings" pitchFamily="2"/>
              <a:buChar char="n"/>
              <a:tabLst/>
              <a:defRPr sz="1800" b="0" i="0" u="none" strike="noStrike" kern="0" cap="none" spc="0" baseline="0">
                <a:solidFill>
                  <a:srgbClr val="000000"/>
                </a:solidFill>
                <a:uFillTx/>
              </a:defRPr>
            </a:pPr>
            <a:r>
              <a:rPr lang="sv-SE" sz="2800" b="1" i="0" u="none" strike="noStrike" kern="1200" cap="none" spc="0" baseline="0" dirty="0">
                <a:solidFill>
                  <a:srgbClr val="000000"/>
                </a:solidFill>
                <a:uFillTx/>
                <a:latin typeface="Comic Sans MS" pitchFamily="66"/>
              </a:rPr>
              <a:t>Barn (typ 1):</a:t>
            </a:r>
            <a:r>
              <a:rPr lang="sv-SE" sz="2400" b="0" i="0" u="none" strike="noStrike" kern="1200" cap="none" spc="0" baseline="0" dirty="0">
                <a:solidFill>
                  <a:srgbClr val="000000"/>
                </a:solidFill>
                <a:uFillTx/>
                <a:latin typeface="Comic Sans MS" pitchFamily="66"/>
              </a:rPr>
              <a:t> Trötthet, viktnedgång, kissar mycket, dricker mycket, illamående, ibland buksmärtor o kräkningar. Börjar ofta i samband med infektion m feber. Någon gång medvetslöshet, ”</a:t>
            </a:r>
            <a:r>
              <a:rPr lang="sv-SE" sz="2400" b="0" i="0" u="none" strike="noStrike" kern="1200" cap="none" spc="0" baseline="0" dirty="0" smtClean="0">
                <a:solidFill>
                  <a:srgbClr val="000000"/>
                </a:solidFill>
                <a:uFillTx/>
                <a:latin typeface="Comic Sans MS" pitchFamily="66"/>
              </a:rPr>
              <a:t>sockerkoma</a:t>
            </a:r>
            <a:r>
              <a:rPr lang="sv-SE" sz="2400" b="0" i="0" u="none" strike="noStrike" kern="1200" cap="none" spc="0" baseline="0" dirty="0">
                <a:solidFill>
                  <a:srgbClr val="000000"/>
                </a:solidFill>
                <a:uFillTx/>
                <a:latin typeface="Comic Sans MS" pitchFamily="66"/>
              </a:rPr>
              <a:t>”. Relativt kort sjukhistoria.</a:t>
            </a:r>
          </a:p>
          <a:p>
            <a:pPr marL="342900" marR="0" lvl="0" indent="-342900" algn="l" defTabSz="914400" rtl="0" fontAlgn="auto" hangingPunct="1">
              <a:lnSpc>
                <a:spcPct val="80000"/>
              </a:lnSpc>
              <a:spcBef>
                <a:spcPts val="2400"/>
              </a:spcBef>
              <a:spcAft>
                <a:spcPts val="0"/>
              </a:spcAft>
              <a:buClr>
                <a:srgbClr val="3333CC"/>
              </a:buClr>
              <a:buSzPct val="60000"/>
              <a:buFont typeface="Wingdings" pitchFamily="2"/>
              <a:buChar char="n"/>
              <a:tabLst/>
              <a:defRPr sz="1800" b="0" i="0" u="none" strike="noStrike" kern="0" cap="none" spc="0" baseline="0">
                <a:solidFill>
                  <a:srgbClr val="000000"/>
                </a:solidFill>
                <a:uFillTx/>
              </a:defRPr>
            </a:pPr>
            <a:r>
              <a:rPr lang="sv-SE" sz="2800" b="1" i="0" u="none" strike="noStrike" kern="1200" cap="none" spc="0" baseline="0" dirty="0">
                <a:solidFill>
                  <a:srgbClr val="000000"/>
                </a:solidFill>
                <a:uFillTx/>
                <a:latin typeface="Comic Sans MS" pitchFamily="66"/>
              </a:rPr>
              <a:t>Typ 1 vuxna:</a:t>
            </a:r>
            <a:r>
              <a:rPr lang="sv-SE" sz="2400" b="0" i="0" u="none" strike="noStrike" kern="1200" cap="none" spc="0" baseline="0" dirty="0">
                <a:solidFill>
                  <a:srgbClr val="000000"/>
                </a:solidFill>
                <a:uFillTx/>
                <a:latin typeface="Comic Sans MS" pitchFamily="66"/>
              </a:rPr>
              <a:t> Liknande som </a:t>
            </a:r>
            <a:r>
              <a:rPr lang="sv-SE" sz="2400" b="0" i="0" u="none" strike="noStrike" kern="1200" cap="none" spc="0" baseline="0" dirty="0" smtClean="0">
                <a:solidFill>
                  <a:srgbClr val="000000"/>
                </a:solidFill>
                <a:uFillTx/>
                <a:latin typeface="Comic Sans MS" pitchFamily="66"/>
              </a:rPr>
              <a:t>hos barn</a:t>
            </a:r>
            <a:endParaRPr lang="sv-SE" sz="2400" b="0" i="0" u="none" strike="noStrike" kern="1200" cap="none" spc="0" baseline="0" dirty="0">
              <a:solidFill>
                <a:srgbClr val="000000"/>
              </a:solidFill>
              <a:uFillTx/>
              <a:latin typeface="Comic Sans MS" pitchFamily="66"/>
            </a:endParaRPr>
          </a:p>
          <a:p>
            <a:pPr marL="342900" marR="0" lvl="0" indent="-342900" algn="l" defTabSz="914400" rtl="0" fontAlgn="auto" hangingPunct="1">
              <a:lnSpc>
                <a:spcPct val="80000"/>
              </a:lnSpc>
              <a:spcBef>
                <a:spcPts val="2000"/>
              </a:spcBef>
              <a:spcAft>
                <a:spcPts val="0"/>
              </a:spcAft>
              <a:buClr>
                <a:srgbClr val="3333CC"/>
              </a:buClr>
              <a:buSzPct val="60000"/>
              <a:buFont typeface="Wingdings" pitchFamily="2"/>
              <a:buChar char="n"/>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omic Sans MS" pitchFamily="66"/>
              </a:rPr>
              <a:t>Typ 2:</a:t>
            </a:r>
            <a:r>
              <a:rPr lang="sv-SE" sz="2400" b="0" i="0" u="none" strike="noStrike" kern="1200" cap="none" spc="0" baseline="0" dirty="0">
                <a:solidFill>
                  <a:srgbClr val="000000"/>
                </a:solidFill>
                <a:uFillTx/>
                <a:latin typeface="Comic Sans MS" pitchFamily="66"/>
              </a:rPr>
              <a:t> Förr viktnedgång, trötthet, kissade och drack mycket, </a:t>
            </a:r>
            <a:r>
              <a:rPr lang="sv-SE" sz="2400" b="0" i="0" u="none" strike="noStrike" kern="1200" cap="none" spc="0" baseline="0" dirty="0" err="1">
                <a:solidFill>
                  <a:srgbClr val="000000"/>
                </a:solidFill>
                <a:uFillTx/>
                <a:latin typeface="Comic Sans MS" pitchFamily="66"/>
              </a:rPr>
              <a:t>ev</a:t>
            </a:r>
            <a:r>
              <a:rPr lang="sv-SE" sz="2400" b="0" i="0" u="none" strike="noStrike" kern="1200" cap="none" spc="0" baseline="0" dirty="0">
                <a:solidFill>
                  <a:srgbClr val="000000"/>
                </a:solidFill>
                <a:uFillTx/>
                <a:latin typeface="Comic Sans MS" pitchFamily="66"/>
              </a:rPr>
              <a:t> svampinfektion i underlivet (kvinnor). </a:t>
            </a:r>
            <a:r>
              <a:rPr lang="sv-SE" sz="2400" b="0" i="0" u="none" strike="noStrike" kern="1200" cap="none" spc="0" baseline="0" dirty="0" smtClean="0">
                <a:solidFill>
                  <a:srgbClr val="000000"/>
                </a:solidFill>
                <a:uFillTx/>
                <a:latin typeface="Comic Sans MS" pitchFamily="66"/>
              </a:rPr>
              <a:t>Börjar långsamt, smygande.</a:t>
            </a:r>
            <a:r>
              <a:rPr lang="sv-SE" sz="2400" b="0" i="0" u="none" strike="noStrike" kern="1200" cap="none" spc="0" baseline="0" dirty="0">
                <a:solidFill>
                  <a:srgbClr val="000000"/>
                </a:solidFill>
                <a:uFillTx/>
                <a:latin typeface="Comic Sans MS" pitchFamily="66"/>
              </a:rPr>
              <a:t/>
            </a:r>
            <a:br>
              <a:rPr lang="sv-SE" sz="2400" b="0" i="0" u="none" strike="noStrike" kern="1200" cap="none" spc="0" baseline="0" dirty="0">
                <a:solidFill>
                  <a:srgbClr val="000000"/>
                </a:solidFill>
                <a:uFillTx/>
                <a:latin typeface="Comic Sans MS" pitchFamily="66"/>
              </a:rPr>
            </a:br>
            <a:r>
              <a:rPr lang="sv-SE" sz="2400" b="0" i="0" u="none" strike="noStrike" kern="1200" cap="none" spc="0" baseline="0" dirty="0">
                <a:solidFill>
                  <a:srgbClr val="000000"/>
                </a:solidFill>
                <a:uFillTx/>
                <a:latin typeface="Comic Sans MS" pitchFamily="66"/>
              </a:rPr>
              <a:t>Numera ofta ”blodprovsdiagnos” före symtom.</a:t>
            </a:r>
          </a:p>
        </p:txBody>
      </p:sp>
      <p:sp>
        <p:nvSpPr>
          <p:cNvPr id="8" name="Platshållare för bildnummer 7"/>
          <p:cNvSpPr>
            <a:spLocks noGrp="1"/>
          </p:cNvSpPr>
          <p:nvPr>
            <p:ph type="sldNum" sz="quarter" idx="12"/>
          </p:nvPr>
        </p:nvSpPr>
        <p:spPr/>
        <p:txBody>
          <a:bodyPr/>
          <a:lstStyle/>
          <a:p>
            <a:fld id="{36718C81-B19A-4472-BFB1-6AAAB0E9A286}" type="slidenum">
              <a:rPr lang="sv-SE" smtClean="0"/>
              <a:t>12</a:t>
            </a:fld>
            <a:endParaRPr lang="sv-SE"/>
          </a:p>
        </p:txBody>
      </p:sp>
    </p:spTree>
    <p:extLst>
      <p:ext uri="{BB962C8B-B14F-4D97-AF65-F5344CB8AC3E}">
        <p14:creationId xmlns:p14="http://schemas.microsoft.com/office/powerpoint/2010/main" val="2669366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2F4147-618D-4F2F-BFED-F8BB82906143}"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AF48D0-AB04-4252-AC1A-0F502596114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560512" y="476672"/>
            <a:ext cx="8442326" cy="1143000"/>
          </a:xfrm>
        </p:spPr>
        <p:txBody>
          <a:bodyPr lIns="90489" tIns="44448" rIns="90489" bIns="44448"/>
          <a:lstStyle/>
          <a:p>
            <a:pPr lvl="0" hangingPunct="1"/>
            <a:r>
              <a:rPr lang="sv-SE" b="1" dirty="0">
                <a:solidFill>
                  <a:srgbClr val="C00000"/>
                </a:solidFill>
              </a:rPr>
              <a:t>Ställa diagnosen</a:t>
            </a:r>
          </a:p>
        </p:txBody>
      </p:sp>
      <p:sp>
        <p:nvSpPr>
          <p:cNvPr id="6" name="Rectangle 3"/>
          <p:cNvSpPr txBox="1">
            <a:spLocks noGrp="1"/>
          </p:cNvSpPr>
          <p:nvPr>
            <p:ph idx="1"/>
          </p:nvPr>
        </p:nvSpPr>
        <p:spPr>
          <a:xfrm>
            <a:off x="990666" y="1904996"/>
            <a:ext cx="8585201" cy="4343400"/>
          </a:xfrm>
        </p:spPr>
        <p:txBody>
          <a:bodyPr lIns="90489" tIns="44448" rIns="90489" bIns="44448"/>
          <a:lstStyle/>
          <a:p>
            <a:pPr lvl="0" hangingPunct="1">
              <a:spcBef>
                <a:spcPts val="2700"/>
              </a:spcBef>
            </a:pPr>
            <a:r>
              <a:rPr lang="sv-SE" sz="2800" dirty="0">
                <a:latin typeface="Comic Sans MS" pitchFamily="66"/>
              </a:rPr>
              <a:t>Mät fasteglukosvärdet vid </a:t>
            </a:r>
            <a:r>
              <a:rPr lang="sv-SE" sz="2800" b="1" dirty="0">
                <a:latin typeface="Comic Sans MS" pitchFamily="66"/>
              </a:rPr>
              <a:t>minst två tillfällen</a:t>
            </a:r>
            <a:r>
              <a:rPr lang="sv-SE" sz="2800" dirty="0">
                <a:latin typeface="Comic Sans MS" pitchFamily="66"/>
              </a:rPr>
              <a:t>.</a:t>
            </a:r>
          </a:p>
          <a:p>
            <a:pPr lvl="0" hangingPunct="1">
              <a:spcBef>
                <a:spcPts val="2700"/>
              </a:spcBef>
            </a:pPr>
            <a:r>
              <a:rPr lang="sv-SE" sz="2800" dirty="0">
                <a:latin typeface="Comic Sans MS" pitchFamily="66"/>
              </a:rPr>
              <a:t>Vid typiska diabetessymtom är icke fastande B-glukos </a:t>
            </a:r>
            <a:r>
              <a:rPr lang="sv-SE" sz="2800" dirty="0" smtClean="0">
                <a:latin typeface="Comic Sans MS" pitchFamily="66"/>
              </a:rPr>
              <a:t>&gt;12,2 </a:t>
            </a:r>
            <a:r>
              <a:rPr lang="sv-SE" sz="2800" dirty="0">
                <a:latin typeface="Comic Sans MS" pitchFamily="66"/>
              </a:rPr>
              <a:t>mmol/L också diagnostiskt för diabetes mellitus.</a:t>
            </a:r>
          </a:p>
          <a:p>
            <a:pPr lvl="0" hangingPunct="1">
              <a:spcBef>
                <a:spcPts val="2700"/>
              </a:spcBef>
            </a:pPr>
            <a:r>
              <a:rPr lang="sv-SE" sz="2800" dirty="0" smtClean="0">
                <a:latin typeface="Comic Sans MS" pitchFamily="66"/>
              </a:rPr>
              <a:t>Gör inte diagnostiska </a:t>
            </a:r>
            <a:r>
              <a:rPr lang="sv-SE" sz="2800" dirty="0">
                <a:latin typeface="Comic Sans MS" pitchFamily="66"/>
              </a:rPr>
              <a:t>tester om patienten är akut sjuk, t ex infektion med feber eller annan stress i kroppen</a:t>
            </a:r>
            <a:r>
              <a:rPr lang="sv-SE" sz="2800" dirty="0" smtClean="0">
                <a:latin typeface="Comic Sans MS" pitchFamily="66"/>
              </a:rPr>
              <a:t>. Ämnesomsättningen EJ ”i balans”</a:t>
            </a:r>
            <a:endParaRPr lang="sv-SE" sz="2800" dirty="0">
              <a:latin typeface="Comic Sans MS" pitchFamily="66"/>
            </a:endParaRPr>
          </a:p>
        </p:txBody>
      </p:sp>
      <p:sp>
        <p:nvSpPr>
          <p:cNvPr id="7" name="Platshållare för bildnummer 6"/>
          <p:cNvSpPr>
            <a:spLocks noGrp="1"/>
          </p:cNvSpPr>
          <p:nvPr>
            <p:ph type="sldNum" sz="quarter" idx="12"/>
          </p:nvPr>
        </p:nvSpPr>
        <p:spPr/>
        <p:txBody>
          <a:bodyPr/>
          <a:lstStyle/>
          <a:p>
            <a:fld id="{36718C81-B19A-4472-BFB1-6AAAB0E9A286}" type="slidenum">
              <a:rPr lang="sv-SE" smtClean="0"/>
              <a:t>13</a:t>
            </a:fld>
            <a:endParaRPr lang="sv-SE"/>
          </a:p>
        </p:txBody>
      </p:sp>
    </p:spTree>
    <p:extLst>
      <p:ext uri="{BB962C8B-B14F-4D97-AF65-F5344CB8AC3E}">
        <p14:creationId xmlns:p14="http://schemas.microsoft.com/office/powerpoint/2010/main" val="2782899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iabetestjejen.blogg.se/images/2009/diabetes_type2_26257673.jpg"/>
          <p:cNvPicPr>
            <a:picLocks noChangeAspect="1" noChangeArrowheads="1"/>
          </p:cNvPicPr>
          <p:nvPr/>
        </p:nvPicPr>
        <p:blipFill>
          <a:blip r:embed="rId4" cstate="print"/>
          <a:srcRect/>
          <a:stretch>
            <a:fillRect/>
          </a:stretch>
        </p:blipFill>
        <p:spPr bwMode="auto">
          <a:xfrm>
            <a:off x="272486" y="1124744"/>
            <a:ext cx="3024336" cy="2374314"/>
          </a:xfrm>
          <a:prstGeom prst="rect">
            <a:avLst/>
          </a:prstGeom>
          <a:noFill/>
        </p:spPr>
      </p:pic>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F14E64-27B4-4129-94F1-C16C32845D0C}"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C9C5EF-3DBF-4B1F-B43B-9030A03BE93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Diagnostiska gränsvärden</a:t>
            </a:r>
          </a:p>
        </p:txBody>
      </p:sp>
      <p:sp>
        <p:nvSpPr>
          <p:cNvPr id="6" name="Rectangle 3"/>
          <p:cNvSpPr txBox="1">
            <a:spLocks noGrp="1"/>
          </p:cNvSpPr>
          <p:nvPr>
            <p:ph idx="1"/>
          </p:nvPr>
        </p:nvSpPr>
        <p:spPr/>
        <p:txBody>
          <a:bodyPr lIns="90489" tIns="44448" rIns="90489" bIns="44448"/>
          <a:lstStyle/>
          <a:p>
            <a:pPr lvl="0" hangingPunct="1">
              <a:spcBef>
                <a:spcPts val="600"/>
              </a:spcBef>
              <a:buNone/>
            </a:pPr>
            <a:r>
              <a:rPr lang="sv-SE" sz="2400"/>
              <a:t>		</a:t>
            </a:r>
          </a:p>
        </p:txBody>
      </p:sp>
      <p:graphicFrame>
        <p:nvGraphicFramePr>
          <p:cNvPr id="7" name="Objekt 6">
            <a:hlinkClick r:id="" action="ppaction://ole?verb=0"/>
          </p:cNvPr>
          <p:cNvGraphicFramePr>
            <a:graphicFrameLocks noChangeAspect="1"/>
          </p:cNvGraphicFramePr>
          <p:nvPr/>
        </p:nvGraphicFramePr>
        <p:xfrm>
          <a:off x="776287" y="2133600"/>
          <a:ext cx="8812213" cy="8229600"/>
        </p:xfrm>
        <a:graphic>
          <a:graphicData uri="http://schemas.openxmlformats.org/presentationml/2006/ole">
            <mc:AlternateContent xmlns:mc="http://schemas.openxmlformats.org/markup-compatibility/2006">
              <mc:Choice xmlns:v="urn:schemas-microsoft-com:vml" Requires="v">
                <p:oleObj spid="_x0000_s15465" r:id="rId5" imgW="8256382" imgH="9045410" progId="Word.Document.8">
                  <p:embed/>
                </p:oleObj>
              </mc:Choice>
              <mc:Fallback>
                <p:oleObj r:id="rId5" imgW="8256382" imgH="904541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7" y="2133600"/>
                        <a:ext cx="8812213" cy="822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5"/>
          <p:cNvSpPr/>
          <p:nvPr/>
        </p:nvSpPr>
        <p:spPr>
          <a:xfrm>
            <a:off x="6537332" y="3716342"/>
            <a:ext cx="1079504" cy="72077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E4A8">
              <a:alpha val="0"/>
            </a:srgbClr>
          </a:solidFill>
          <a:ln w="38103">
            <a:solidFill>
              <a:srgbClr val="FF00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Tahoma" pitchFamily="34"/>
            </a:endParaRPr>
          </a:p>
        </p:txBody>
      </p:sp>
      <p:sp>
        <p:nvSpPr>
          <p:cNvPr id="9" name="Oval 5"/>
          <p:cNvSpPr/>
          <p:nvPr/>
        </p:nvSpPr>
        <p:spPr>
          <a:xfrm>
            <a:off x="776536" y="3717032"/>
            <a:ext cx="1728192" cy="43179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E4A8">
              <a:alpha val="0"/>
            </a:srgbClr>
          </a:solidFill>
          <a:ln w="38103">
            <a:solidFill>
              <a:srgbClr val="FF00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Tahoma" pitchFamily="34"/>
            </a:endParaRPr>
          </a:p>
        </p:txBody>
      </p:sp>
      <p:sp>
        <p:nvSpPr>
          <p:cNvPr id="10" name="Platshållare för bildnummer 9"/>
          <p:cNvSpPr>
            <a:spLocks noGrp="1"/>
          </p:cNvSpPr>
          <p:nvPr>
            <p:ph type="sldNum" sz="quarter" idx="12"/>
          </p:nvPr>
        </p:nvSpPr>
        <p:spPr/>
        <p:txBody>
          <a:bodyPr/>
          <a:lstStyle/>
          <a:p>
            <a:fld id="{36718C81-B19A-4472-BFB1-6AAAB0E9A286}" type="slidenum">
              <a:rPr lang="sv-SE" smtClean="0"/>
              <a:t>14</a:t>
            </a:fld>
            <a:endParaRPr lang="sv-SE"/>
          </a:p>
        </p:txBody>
      </p:sp>
    </p:spTree>
    <p:extLst>
      <p:ext uri="{BB962C8B-B14F-4D97-AF65-F5344CB8AC3E}">
        <p14:creationId xmlns:p14="http://schemas.microsoft.com/office/powerpoint/2010/main" val="3016710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2" y="497786"/>
            <a:ext cx="7285322" cy="559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15</a:t>
            </a:fld>
            <a:endParaRPr lang="sv-SE"/>
          </a:p>
        </p:txBody>
      </p:sp>
    </p:spTree>
    <p:extLst>
      <p:ext uri="{BB962C8B-B14F-4D97-AF65-F5344CB8AC3E}">
        <p14:creationId xmlns:p14="http://schemas.microsoft.com/office/powerpoint/2010/main" val="196029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116740"/>
            <a:ext cx="6398170" cy="225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2924944"/>
            <a:ext cx="819883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16</a:t>
            </a:fld>
            <a:endParaRPr lang="sv-SE"/>
          </a:p>
        </p:txBody>
      </p:sp>
    </p:spTree>
    <p:extLst>
      <p:ext uri="{BB962C8B-B14F-4D97-AF65-F5344CB8AC3E}">
        <p14:creationId xmlns:p14="http://schemas.microsoft.com/office/powerpoint/2010/main" val="310685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solidFill>
                  <a:srgbClr val="C00000"/>
                </a:solidFill>
              </a:rPr>
              <a:t>Åtgärder i prioriteringsordning</a:t>
            </a:r>
            <a:br>
              <a:rPr lang="sv-SE" b="1" dirty="0" smtClean="0">
                <a:solidFill>
                  <a:srgbClr val="C00000"/>
                </a:solidFill>
              </a:rPr>
            </a:br>
            <a:r>
              <a:rPr lang="sv-SE" b="1" dirty="0" smtClean="0">
                <a:solidFill>
                  <a:srgbClr val="C00000"/>
                </a:solidFill>
              </a:rPr>
              <a:t>(makrovaskulära komplikationer)</a:t>
            </a:r>
            <a:endParaRPr lang="sv-SE" b="1" dirty="0">
              <a:solidFill>
                <a:srgbClr val="C00000"/>
              </a:solidFill>
            </a:endParaRPr>
          </a:p>
        </p:txBody>
      </p:sp>
      <p:sp>
        <p:nvSpPr>
          <p:cNvPr id="3" name="Platshållare för innehåll 2"/>
          <p:cNvSpPr>
            <a:spLocks noGrp="1"/>
          </p:cNvSpPr>
          <p:nvPr>
            <p:ph idx="1"/>
          </p:nvPr>
        </p:nvSpPr>
        <p:spPr/>
        <p:txBody>
          <a:bodyPr>
            <a:normAutofit lnSpcReduction="10000"/>
          </a:bodyPr>
          <a:lstStyle/>
          <a:p>
            <a:r>
              <a:rPr lang="sv-SE" dirty="0" smtClean="0"/>
              <a:t>Utbildning till eget ansvar</a:t>
            </a:r>
          </a:p>
          <a:p>
            <a:r>
              <a:rPr lang="sv-SE" dirty="0" smtClean="0"/>
              <a:t>Levnadsvanor (Rökstopp, Mat, Fysisk aktivitet)</a:t>
            </a:r>
          </a:p>
          <a:p>
            <a:r>
              <a:rPr lang="sv-SE" dirty="0" smtClean="0"/>
              <a:t>Kontroll av högt blodtryck</a:t>
            </a:r>
          </a:p>
          <a:p>
            <a:r>
              <a:rPr lang="sv-SE" dirty="0" smtClean="0"/>
              <a:t>Blodfetter (statiner)</a:t>
            </a:r>
          </a:p>
          <a:p>
            <a:r>
              <a:rPr lang="sv-SE" dirty="0" smtClean="0"/>
              <a:t>Blodsockerkontroll</a:t>
            </a:r>
          </a:p>
          <a:p>
            <a:endParaRPr lang="sv-SE" dirty="0"/>
          </a:p>
          <a:p>
            <a:r>
              <a:rPr lang="sv-SE" dirty="0" smtClean="0"/>
              <a:t>Fotvård</a:t>
            </a:r>
          </a:p>
          <a:p>
            <a:r>
              <a:rPr lang="sv-SE" dirty="0" smtClean="0"/>
              <a:t>Ögonbottenfotograferingar</a:t>
            </a:r>
            <a:endParaRPr lang="sv-SE" dirty="0"/>
          </a:p>
        </p:txBody>
      </p:sp>
      <p:sp>
        <p:nvSpPr>
          <p:cNvPr id="4" name="Platshållare för bildnummer 3"/>
          <p:cNvSpPr>
            <a:spLocks noGrp="1"/>
          </p:cNvSpPr>
          <p:nvPr>
            <p:ph type="sldNum" sz="quarter" idx="12"/>
          </p:nvPr>
        </p:nvSpPr>
        <p:spPr/>
        <p:txBody>
          <a:bodyPr/>
          <a:lstStyle/>
          <a:p>
            <a:pPr lvl="0"/>
            <a:fld id="{0F49879D-9DB7-44AB-8C01-AF537D69B813}" type="slidenum">
              <a:rPr lang="sv-SE" smtClean="0"/>
              <a:pPr lvl="0"/>
              <a:t>17</a:t>
            </a:fld>
            <a:endParaRPr lang="sv-SE"/>
          </a:p>
        </p:txBody>
      </p:sp>
    </p:spTree>
    <p:extLst>
      <p:ext uri="{BB962C8B-B14F-4D97-AF65-F5344CB8AC3E}">
        <p14:creationId xmlns:p14="http://schemas.microsoft.com/office/powerpoint/2010/main" val="267017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1752602" y="-250825"/>
            <a:ext cx="6096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sv-SE" sz="1600">
                <a:solidFill>
                  <a:srgbClr val="000090"/>
                </a:solidFill>
                <a:latin typeface="Arial Black" pitchFamily="34" charset="0"/>
              </a:rPr>
              <a:t>ADA-EASD Position Statement: Management of Hyperglycemia in T2DM</a:t>
            </a:r>
            <a:r>
              <a:rPr lang="en-US" altLang="sv-SE" sz="700">
                <a:solidFill>
                  <a:srgbClr val="000090"/>
                </a:solidFill>
                <a:latin typeface="Arial Black" pitchFamily="34" charset="0"/>
              </a:rPr>
              <a:t/>
            </a:r>
            <a:br>
              <a:rPr lang="en-US" altLang="sv-SE" sz="700">
                <a:solidFill>
                  <a:srgbClr val="000090"/>
                </a:solidFill>
                <a:latin typeface="Arial Black" pitchFamily="34" charset="0"/>
              </a:rPr>
            </a:br>
            <a:r>
              <a:rPr lang="en-US" altLang="sv-SE" sz="700">
                <a:solidFill>
                  <a:srgbClr val="000090"/>
                </a:solidFill>
                <a:latin typeface="Arial Black" pitchFamily="34" charset="0"/>
              </a:rPr>
              <a:t/>
            </a:r>
            <a:br>
              <a:rPr lang="en-US" altLang="sv-SE" sz="700">
                <a:solidFill>
                  <a:srgbClr val="000090"/>
                </a:solidFill>
                <a:latin typeface="Arial Black" pitchFamily="34" charset="0"/>
              </a:rPr>
            </a:br>
            <a:endParaRPr lang="en-US" altLang="sv-SE" sz="1400">
              <a:solidFill>
                <a:srgbClr val="000090"/>
              </a:solidFill>
              <a:latin typeface="Times" pitchFamily="18" charset="0"/>
              <a:cs typeface="Times" pitchFamily="18" charset="0"/>
            </a:endParaRPr>
          </a:p>
        </p:txBody>
      </p:sp>
      <p:cxnSp>
        <p:nvCxnSpPr>
          <p:cNvPr id="6" name="Straight Connector 5"/>
          <p:cNvCxnSpPr/>
          <p:nvPr/>
        </p:nvCxnSpPr>
        <p:spPr>
          <a:xfrm>
            <a:off x="0" y="685800"/>
            <a:ext cx="9906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016008" y="1222375"/>
            <a:ext cx="8689528" cy="5196286"/>
          </a:xfrm>
          <a:prstGeom prst="rect">
            <a:avLst/>
          </a:prstGeom>
        </p:spPr>
        <p:txBody>
          <a:bodyPr wrap="square" lIns="91431" tIns="45716" rIns="91431" bIns="45716">
            <a:spAutoFit/>
          </a:bodyPr>
          <a:lstStyle/>
          <a:p>
            <a:pPr>
              <a:spcAft>
                <a:spcPts val="1800"/>
              </a:spcAft>
              <a:defRPr/>
            </a:pPr>
            <a:r>
              <a:rPr lang="en-US" sz="3200" b="1" dirty="0">
                <a:solidFill>
                  <a:srgbClr val="C00000"/>
                </a:solidFill>
                <a:latin typeface="Calibri"/>
                <a:ea typeface="ＭＳ Ｐゴシック" charset="-128"/>
                <a:cs typeface="Calibri"/>
              </a:rPr>
              <a:t>3. </a:t>
            </a:r>
            <a:r>
              <a:rPr lang="en-US" sz="3200" b="1" dirty="0" err="1" smtClean="0">
                <a:solidFill>
                  <a:srgbClr val="C00000"/>
                </a:solidFill>
                <a:latin typeface="Calibri"/>
                <a:ea typeface="ＭＳ Ｐゴシック" charset="-128"/>
                <a:cs typeface="Calibri"/>
              </a:rPr>
              <a:t>Blodsockersänkande</a:t>
            </a:r>
            <a:r>
              <a:rPr lang="en-US" sz="3200" b="1" dirty="0" smtClean="0">
                <a:solidFill>
                  <a:srgbClr val="C00000"/>
                </a:solidFill>
                <a:latin typeface="Calibri"/>
                <a:ea typeface="ＭＳ Ｐゴシック" charset="-128"/>
                <a:cs typeface="Calibri"/>
              </a:rPr>
              <a:t> </a:t>
            </a:r>
            <a:r>
              <a:rPr lang="en-US" sz="3200" b="1" dirty="0" err="1" smtClean="0">
                <a:solidFill>
                  <a:srgbClr val="C00000"/>
                </a:solidFill>
                <a:latin typeface="Calibri"/>
                <a:ea typeface="ＭＳ Ｐゴシック" charset="-128"/>
                <a:cs typeface="Calibri"/>
              </a:rPr>
              <a:t>behandling</a:t>
            </a:r>
            <a:endParaRPr lang="en-US" sz="2800" dirty="0">
              <a:solidFill>
                <a:srgbClr val="C00000"/>
              </a:solidFill>
              <a:latin typeface="Arial Black"/>
              <a:ea typeface="ＭＳ Ｐゴシック" charset="-128"/>
              <a:cs typeface="Arial Black"/>
            </a:endParaRPr>
          </a:p>
          <a:p>
            <a:pPr marL="406400" indent="279400">
              <a:spcAft>
                <a:spcPts val="0"/>
              </a:spcAft>
              <a:buClr>
                <a:srgbClr val="B01F2E"/>
              </a:buClr>
              <a:buSzPct val="125000"/>
              <a:buFont typeface="Arial"/>
              <a:buChar char="•"/>
              <a:defRPr/>
            </a:pPr>
            <a:r>
              <a:rPr lang="en-US" sz="2800" b="1" dirty="0" err="1" smtClean="0">
                <a:solidFill>
                  <a:srgbClr val="000090"/>
                </a:solidFill>
                <a:latin typeface="Calibri"/>
                <a:ea typeface="ＭＳ Ｐゴシック" charset="-128"/>
                <a:cs typeface="Calibri"/>
              </a:rPr>
              <a:t>Behandlingsval</a:t>
            </a:r>
            <a:r>
              <a:rPr lang="en-US" sz="2800" b="1" dirty="0" smtClean="0">
                <a:solidFill>
                  <a:srgbClr val="000090"/>
                </a:solidFill>
                <a:latin typeface="Calibri"/>
                <a:ea typeface="ＭＳ Ｐゴシック" charset="-128"/>
                <a:cs typeface="Calibri"/>
              </a:rPr>
              <a:t>: </a:t>
            </a:r>
            <a:r>
              <a:rPr lang="en-US" sz="2800" b="1" u="sng" dirty="0" err="1" smtClean="0">
                <a:solidFill>
                  <a:srgbClr val="000090"/>
                </a:solidFill>
                <a:uFill>
                  <a:solidFill>
                    <a:srgbClr val="B01F2E"/>
                  </a:solidFill>
                </a:uFill>
                <a:latin typeface="Calibri"/>
                <a:ea typeface="ＭＳ Ｐゴシック" charset="-128"/>
                <a:cs typeface="Calibri"/>
              </a:rPr>
              <a:t>Levnadsvanor</a:t>
            </a:r>
            <a:endParaRPr lang="en-US" sz="2800" b="1" u="sng" dirty="0">
              <a:solidFill>
                <a:srgbClr val="000090"/>
              </a:solidFill>
              <a:uFill>
                <a:solidFill>
                  <a:srgbClr val="B01F2E"/>
                </a:solidFill>
              </a:uFill>
              <a:latin typeface="Calibri"/>
              <a:ea typeface="ＭＳ Ｐゴシック" charset="-128"/>
              <a:cs typeface="Calibri"/>
            </a:endParaRPr>
          </a:p>
          <a:p>
            <a:pPr indent="342867">
              <a:lnSpc>
                <a:spcPts val="2260"/>
              </a:lnSpc>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Calibri"/>
              <a:ea typeface="ＭＳ Ｐゴシック" charset="-128"/>
              <a:cs typeface="Calibri"/>
            </a:endParaRPr>
          </a:p>
          <a:p>
            <a:pPr marL="749300" lvl="1" indent="225425">
              <a:lnSpc>
                <a:spcPts val="2260"/>
              </a:lnSpc>
              <a:spcAft>
                <a:spcPts val="8399"/>
              </a:spcAft>
              <a:buClr>
                <a:srgbClr val="B01F2E"/>
              </a:buClr>
              <a:buSzPct val="120000"/>
              <a:buFontTx/>
              <a:buChar char="-"/>
              <a:defRPr/>
            </a:pPr>
            <a:r>
              <a:rPr lang="en-US" sz="2800" b="1" dirty="0" err="1" smtClean="0">
                <a:solidFill>
                  <a:srgbClr val="000090"/>
                </a:solidFill>
                <a:latin typeface="Calibri"/>
                <a:ea typeface="ＭＳ Ｐゴシック" charset="-128"/>
                <a:cs typeface="Calibri"/>
              </a:rPr>
              <a:t>Bäst</a:t>
            </a:r>
            <a:r>
              <a:rPr lang="en-US" sz="2800" b="1" dirty="0" smtClean="0">
                <a:solidFill>
                  <a:srgbClr val="000090"/>
                </a:solidFill>
                <a:latin typeface="Calibri"/>
                <a:ea typeface="ＭＳ Ｐゴシック" charset="-128"/>
                <a:cs typeface="Calibri"/>
              </a:rPr>
              <a:t> </a:t>
            </a:r>
            <a:r>
              <a:rPr lang="en-US" sz="2800" b="1" dirty="0" err="1" smtClean="0">
                <a:solidFill>
                  <a:srgbClr val="000090"/>
                </a:solidFill>
                <a:latin typeface="Calibri"/>
                <a:ea typeface="ＭＳ Ｐゴシック" charset="-128"/>
                <a:cs typeface="Calibri"/>
              </a:rPr>
              <a:t>möjliga</a:t>
            </a:r>
            <a:r>
              <a:rPr lang="en-US" sz="2800" b="1" dirty="0" smtClean="0">
                <a:solidFill>
                  <a:srgbClr val="000090"/>
                </a:solidFill>
                <a:latin typeface="Calibri"/>
                <a:ea typeface="ＭＳ Ｐゴシック" charset="-128"/>
                <a:cs typeface="Calibri"/>
              </a:rPr>
              <a:t> </a:t>
            </a:r>
            <a:r>
              <a:rPr lang="en-US" sz="2800" b="1" dirty="0" err="1" smtClean="0">
                <a:solidFill>
                  <a:srgbClr val="000090"/>
                </a:solidFill>
                <a:latin typeface="Calibri"/>
                <a:ea typeface="ＭＳ Ｐゴシック" charset="-128"/>
                <a:cs typeface="Calibri"/>
              </a:rPr>
              <a:t>vikt</a:t>
            </a:r>
            <a:r>
              <a:rPr lang="en-US" sz="2400" b="1" dirty="0">
                <a:solidFill>
                  <a:srgbClr val="000090"/>
                </a:solidFill>
                <a:latin typeface="Calibri"/>
                <a:ea typeface="ＭＳ Ｐゴシック" charset="-128"/>
                <a:cs typeface="Calibri"/>
              </a:rPr>
              <a:t>			</a:t>
            </a:r>
          </a:p>
          <a:p>
            <a:pPr marL="4341813" lvl="1" indent="230188">
              <a:lnSpc>
                <a:spcPts val="2260"/>
              </a:lnSpc>
              <a:spcAft>
                <a:spcPts val="10199"/>
              </a:spcAft>
              <a:buClr>
                <a:srgbClr val="97082D"/>
              </a:buClr>
              <a:buSzPct val="120000"/>
              <a:buFontTx/>
              <a:buChar char="-"/>
              <a:defRPr/>
            </a:pPr>
            <a:r>
              <a:rPr lang="en-US" sz="2800" b="1" dirty="0" err="1" smtClean="0">
                <a:solidFill>
                  <a:srgbClr val="000090"/>
                </a:solidFill>
                <a:latin typeface="Calibri"/>
                <a:ea typeface="ＭＳ Ｐゴシック" charset="-128"/>
                <a:cs typeface="Calibri"/>
              </a:rPr>
              <a:t>Hälsosam</a:t>
            </a:r>
            <a:r>
              <a:rPr lang="en-US" sz="2800" b="1" dirty="0" smtClean="0">
                <a:solidFill>
                  <a:srgbClr val="000090"/>
                </a:solidFill>
                <a:latin typeface="Calibri"/>
                <a:ea typeface="ＭＳ Ｐゴシック" charset="-128"/>
                <a:cs typeface="Calibri"/>
              </a:rPr>
              <a:t> </a:t>
            </a:r>
            <a:r>
              <a:rPr lang="en-US" sz="2800" b="1" dirty="0" err="1" smtClean="0">
                <a:solidFill>
                  <a:srgbClr val="000090"/>
                </a:solidFill>
                <a:latin typeface="Calibri"/>
                <a:ea typeface="ＭＳ Ｐゴシック" charset="-128"/>
                <a:cs typeface="Calibri"/>
              </a:rPr>
              <a:t>kost</a:t>
            </a:r>
            <a:endParaRPr lang="en-US" sz="2400" b="1" dirty="0">
              <a:solidFill>
                <a:srgbClr val="000090"/>
              </a:solidFill>
              <a:latin typeface="Calibri"/>
              <a:ea typeface="ＭＳ Ｐゴシック" charset="-128"/>
              <a:cs typeface="Calibri"/>
            </a:endParaRPr>
          </a:p>
          <a:p>
            <a:pPr marL="914314" lvl="1" indent="63494">
              <a:lnSpc>
                <a:spcPts val="2260"/>
              </a:lnSpc>
              <a:spcAft>
                <a:spcPts val="10199"/>
              </a:spcAft>
              <a:buClr>
                <a:srgbClr val="B01F2E"/>
              </a:buClr>
              <a:buSzPct val="120000"/>
              <a:buFontTx/>
              <a:buChar char="-"/>
              <a:defRPr/>
            </a:pPr>
            <a:r>
              <a:rPr lang="en-US" sz="2400" b="1" dirty="0">
                <a:solidFill>
                  <a:srgbClr val="000090"/>
                </a:solidFill>
                <a:latin typeface="Calibri"/>
                <a:ea typeface="ＭＳ Ｐゴシック" charset="-128"/>
                <a:cs typeface="Calibri"/>
              </a:rPr>
              <a:t> </a:t>
            </a:r>
            <a:r>
              <a:rPr lang="en-US" sz="2400" b="1" dirty="0" err="1" smtClean="0">
                <a:solidFill>
                  <a:srgbClr val="000090"/>
                </a:solidFill>
                <a:latin typeface="Calibri"/>
                <a:ea typeface="ＭＳ Ｐゴシック" charset="-128"/>
                <a:cs typeface="Calibri"/>
              </a:rPr>
              <a:t>Ökad</a:t>
            </a:r>
            <a:r>
              <a:rPr lang="en-US" sz="2400" b="1" dirty="0" smtClean="0">
                <a:solidFill>
                  <a:srgbClr val="000090"/>
                </a:solidFill>
                <a:latin typeface="Calibri"/>
                <a:ea typeface="ＭＳ Ｐゴシック" charset="-128"/>
                <a:cs typeface="Calibri"/>
              </a:rPr>
              <a:t> </a:t>
            </a:r>
            <a:r>
              <a:rPr lang="en-US" sz="2400" b="1" dirty="0" err="1" smtClean="0">
                <a:solidFill>
                  <a:srgbClr val="000090"/>
                </a:solidFill>
                <a:latin typeface="Calibri"/>
                <a:ea typeface="ＭＳ Ｐゴシック" charset="-128"/>
                <a:cs typeface="Calibri"/>
              </a:rPr>
              <a:t>fysiskt</a:t>
            </a:r>
            <a:r>
              <a:rPr lang="en-US" sz="2400" b="1" dirty="0" smtClean="0">
                <a:solidFill>
                  <a:srgbClr val="000090"/>
                </a:solidFill>
                <a:latin typeface="Calibri"/>
                <a:ea typeface="ＭＳ Ｐゴシック" charset="-128"/>
                <a:cs typeface="Calibri"/>
              </a:rPr>
              <a:t> </a:t>
            </a:r>
            <a:r>
              <a:rPr lang="en-US" sz="2400" b="1" dirty="0" err="1" smtClean="0">
                <a:solidFill>
                  <a:srgbClr val="000090"/>
                </a:solidFill>
                <a:latin typeface="Calibri"/>
                <a:ea typeface="ＭＳ Ｐゴシック" charset="-128"/>
                <a:cs typeface="Calibri"/>
              </a:rPr>
              <a:t>aktivitet</a:t>
            </a:r>
            <a:r>
              <a:rPr lang="en-US" sz="1600" b="1" dirty="0">
                <a:latin typeface="Arial"/>
                <a:ea typeface="ＭＳ Ｐゴシック" charset="-128"/>
                <a:cs typeface="Arial"/>
              </a:rPr>
              <a:t>	</a:t>
            </a:r>
            <a:endParaRPr lang="en-US" sz="2000" b="1" dirty="0">
              <a:latin typeface="Arial"/>
              <a:ea typeface="ＭＳ Ｐゴシック" charset="-128"/>
              <a:cs typeface="Arial"/>
            </a:endParaRPr>
          </a:p>
        </p:txBody>
      </p:sp>
      <p:pic>
        <p:nvPicPr>
          <p:cNvPr id="27653"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24096">
            <a:off x="5161031" y="2862263"/>
            <a:ext cx="104298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4" y="5105526"/>
            <a:ext cx="1492251"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6102" y="3810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21"/>
          <p:cNvSpPr txBox="1">
            <a:spLocks noChangeArrowheads="1"/>
          </p:cNvSpPr>
          <p:nvPr/>
        </p:nvSpPr>
        <p:spPr bwMode="auto">
          <a:xfrm>
            <a:off x="5457825" y="6477126"/>
            <a:ext cx="541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sv-SE" sz="1200" b="1" i="1">
                <a:latin typeface="Times" pitchFamily="18" charset="0"/>
                <a:cs typeface="Times" pitchFamily="18" charset="0"/>
              </a:rPr>
              <a:t>Diabetes Care,</a:t>
            </a:r>
            <a:r>
              <a:rPr lang="en-US" altLang="sv-SE" sz="1200" b="1">
                <a:latin typeface="Times" pitchFamily="18" charset="0"/>
                <a:cs typeface="Times" pitchFamily="18" charset="0"/>
              </a:rPr>
              <a:t> </a:t>
            </a:r>
            <a:r>
              <a:rPr lang="en-US" altLang="sv-SE" sz="1200" b="1" i="1">
                <a:latin typeface="Times" pitchFamily="18" charset="0"/>
                <a:cs typeface="Times" pitchFamily="18" charset="0"/>
              </a:rPr>
              <a:t>Diabetologia. </a:t>
            </a:r>
            <a:r>
              <a:rPr lang="en-US" altLang="sv-SE" sz="1200" b="1">
                <a:latin typeface="Times" pitchFamily="18" charset="0"/>
                <a:cs typeface="Times" pitchFamily="18" charset="0"/>
              </a:rPr>
              <a:t>19</a:t>
            </a:r>
            <a:r>
              <a:rPr lang="en-US" altLang="sv-SE" sz="1200" b="1" i="1">
                <a:latin typeface="Times" pitchFamily="18" charset="0"/>
                <a:cs typeface="Times" pitchFamily="18" charset="0"/>
              </a:rPr>
              <a:t> </a:t>
            </a:r>
            <a:r>
              <a:rPr lang="en-US" altLang="sv-SE" sz="1200" b="1">
                <a:latin typeface="Times" pitchFamily="18" charset="0"/>
                <a:cs typeface="Times" pitchFamily="18" charset="0"/>
              </a:rPr>
              <a:t>April 2012 [Epub ahead of print]</a:t>
            </a:r>
          </a:p>
        </p:txBody>
      </p:sp>
      <p:sp>
        <p:nvSpPr>
          <p:cNvPr id="2" name="Platshållare för bildnummer 1"/>
          <p:cNvSpPr>
            <a:spLocks noGrp="1"/>
          </p:cNvSpPr>
          <p:nvPr>
            <p:ph type="sldNum" sz="quarter" idx="12"/>
          </p:nvPr>
        </p:nvSpPr>
        <p:spPr/>
        <p:txBody>
          <a:bodyPr/>
          <a:lstStyle/>
          <a:p>
            <a:pPr lvl="0"/>
            <a:fld id="{0F49879D-9DB7-44AB-8C01-AF537D69B813}" type="slidenum">
              <a:rPr lang="sv-SE" smtClean="0"/>
              <a:pPr lvl="0"/>
              <a:t>18</a:t>
            </a:fld>
            <a:endParaRPr lang="sv-SE"/>
          </a:p>
        </p:txBody>
      </p:sp>
    </p:spTree>
    <p:extLst>
      <p:ext uri="{BB962C8B-B14F-4D97-AF65-F5344CB8AC3E}">
        <p14:creationId xmlns:p14="http://schemas.microsoft.com/office/powerpoint/2010/main" val="1815519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0950" y="119911"/>
            <a:ext cx="8915400" cy="850106"/>
          </a:xfrm>
        </p:spPr>
        <p:txBody>
          <a:bodyPr/>
          <a:lstStyle/>
          <a:p>
            <a:r>
              <a:rPr lang="sv-SE" b="1" dirty="0" smtClean="0">
                <a:solidFill>
                  <a:srgbClr val="C00000"/>
                </a:solidFill>
              </a:rPr>
              <a:t>Sluta röka linjen 020-84 00 00</a:t>
            </a:r>
            <a:endParaRPr lang="sv-SE" b="1" dirty="0">
              <a:solidFill>
                <a:srgbClr val="C00000"/>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03" y="970017"/>
            <a:ext cx="8015238" cy="587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latshållare för innehåll 9" descr="sluta röak loggan.jpg"/>
          <p:cNvPicPr>
            <a:picLocks noGrp="1" noChangeAspect="1"/>
          </p:cNvPicPr>
          <p:nvPr>
            <p:ph idx="1"/>
          </p:nvPr>
        </p:nvPicPr>
        <p:blipFill>
          <a:blip r:embed="rId3" cstate="print"/>
          <a:stretch>
            <a:fillRect/>
          </a:stretch>
        </p:blipFill>
        <p:spPr>
          <a:xfrm>
            <a:off x="7113250" y="4293114"/>
            <a:ext cx="2654605" cy="2450405"/>
          </a:xfrm>
        </p:spPr>
      </p:pic>
    </p:spTree>
    <p:extLst>
      <p:ext uri="{BB962C8B-B14F-4D97-AF65-F5344CB8AC3E}">
        <p14:creationId xmlns:p14="http://schemas.microsoft.com/office/powerpoint/2010/main" val="143377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341173-66BA-4C87-B0F8-3A1225E912DE}"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FC56FB-56DD-4118-96E4-BF3D1EAA414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1424676" y="404664"/>
            <a:ext cx="7795845" cy="782634"/>
          </a:xfrm>
        </p:spPr>
        <p:txBody>
          <a:bodyPr lIns="90489" tIns="44448" rIns="90489" bIns="44448"/>
          <a:lstStyle/>
          <a:p>
            <a:pPr lvl="0" hangingPunct="1"/>
            <a:r>
              <a:rPr lang="sv-SE" sz="4000" b="1" dirty="0" smtClean="0">
                <a:solidFill>
                  <a:srgbClr val="C00000"/>
                </a:solidFill>
              </a:rPr>
              <a:t>Målsättning m vården</a:t>
            </a:r>
            <a:endParaRPr lang="sv-SE" sz="4000" b="1" dirty="0">
              <a:solidFill>
                <a:srgbClr val="C00000"/>
              </a:solidFill>
            </a:endParaRPr>
          </a:p>
        </p:txBody>
      </p:sp>
      <p:sp>
        <p:nvSpPr>
          <p:cNvPr id="6" name="Rectangle 3"/>
          <p:cNvSpPr txBox="1">
            <a:spLocks noGrp="1"/>
          </p:cNvSpPr>
          <p:nvPr>
            <p:ph idx="1"/>
          </p:nvPr>
        </p:nvSpPr>
        <p:spPr>
          <a:xfrm>
            <a:off x="990641" y="1412782"/>
            <a:ext cx="8420096" cy="4244973"/>
          </a:xfrm>
        </p:spPr>
        <p:txBody>
          <a:bodyPr lIns="90489" tIns="44448" rIns="90489" bIns="44448"/>
          <a:lstStyle/>
          <a:p>
            <a:pPr lvl="0" hangingPunct="1">
              <a:lnSpc>
                <a:spcPct val="80000"/>
              </a:lnSpc>
              <a:spcBef>
                <a:spcPts val="2200"/>
              </a:spcBef>
              <a:buNone/>
            </a:pPr>
            <a:r>
              <a:rPr lang="sv-SE" sz="2400" b="1" dirty="0">
                <a:solidFill>
                  <a:srgbClr val="C00000"/>
                </a:solidFill>
                <a:latin typeface="Comic Sans MS" pitchFamily="66"/>
              </a:rPr>
              <a:t>Målsättning för </a:t>
            </a:r>
            <a:r>
              <a:rPr lang="sv-SE" sz="2400" b="1" dirty="0" smtClean="0">
                <a:solidFill>
                  <a:srgbClr val="C00000"/>
                </a:solidFill>
                <a:latin typeface="Comic Sans MS" pitchFamily="66"/>
              </a:rPr>
              <a:t>behandlingen av diabetes</a:t>
            </a:r>
            <a:endParaRPr lang="sv-SE" sz="2400" b="1" dirty="0">
              <a:solidFill>
                <a:srgbClr val="C00000"/>
              </a:solidFill>
              <a:latin typeface="Comic Sans MS" pitchFamily="66"/>
            </a:endParaRPr>
          </a:p>
          <a:p>
            <a:pPr lvl="0" hangingPunct="1">
              <a:lnSpc>
                <a:spcPct val="80000"/>
              </a:lnSpc>
              <a:spcBef>
                <a:spcPts val="1800"/>
              </a:spcBef>
            </a:pPr>
            <a:r>
              <a:rPr lang="sv-SE" sz="2000" dirty="0">
                <a:latin typeface="Comic Sans MS" pitchFamily="66"/>
              </a:rPr>
              <a:t>1. </a:t>
            </a:r>
            <a:r>
              <a:rPr lang="sv-SE" sz="2000" b="1" dirty="0">
                <a:latin typeface="Comic Sans MS" pitchFamily="66"/>
              </a:rPr>
              <a:t>Symtomfrihet. Må bra! Det viktigaste. </a:t>
            </a:r>
            <a:r>
              <a:rPr lang="sv-SE" sz="2000" b="1" dirty="0" smtClean="0">
                <a:latin typeface="Comic Sans MS" pitchFamily="66"/>
              </a:rPr>
              <a:t>Autonomi.</a:t>
            </a:r>
            <a:endParaRPr lang="sv-SE" sz="2000" b="1" dirty="0">
              <a:latin typeface="Comic Sans MS" pitchFamily="66"/>
            </a:endParaRPr>
          </a:p>
          <a:p>
            <a:pPr lvl="0" hangingPunct="1">
              <a:lnSpc>
                <a:spcPct val="80000"/>
              </a:lnSpc>
              <a:spcBef>
                <a:spcPts val="1300"/>
              </a:spcBef>
            </a:pPr>
            <a:r>
              <a:rPr lang="sv-SE" sz="2000" dirty="0">
                <a:latin typeface="Comic Sans MS" pitchFamily="66"/>
              </a:rPr>
              <a:t>2. Förebygga diabetiska </a:t>
            </a:r>
            <a:r>
              <a:rPr lang="sv-SE" sz="2000" dirty="0" err="1">
                <a:latin typeface="Comic Sans MS" pitchFamily="66"/>
              </a:rPr>
              <a:t>senkomplikationer</a:t>
            </a:r>
            <a:r>
              <a:rPr lang="sv-SE" sz="2000" dirty="0">
                <a:latin typeface="Comic Sans MS" pitchFamily="66"/>
              </a:rPr>
              <a:t>:</a:t>
            </a:r>
          </a:p>
          <a:p>
            <a:pPr lvl="1" hangingPunct="1">
              <a:lnSpc>
                <a:spcPct val="80000"/>
              </a:lnSpc>
              <a:spcBef>
                <a:spcPts val="1100"/>
              </a:spcBef>
            </a:pPr>
            <a:r>
              <a:rPr lang="sv-SE" sz="1800" dirty="0" smtClean="0">
                <a:latin typeface="Comic Sans MS" pitchFamily="66"/>
              </a:rPr>
              <a:t>Makrovaskulära (i de större o medelstora artärerna)</a:t>
            </a:r>
            <a:endParaRPr lang="sv-SE" sz="1800" dirty="0">
              <a:latin typeface="Comic Sans MS" pitchFamily="66"/>
            </a:endParaRPr>
          </a:p>
          <a:p>
            <a:pPr lvl="1" hangingPunct="1">
              <a:lnSpc>
                <a:spcPct val="80000"/>
              </a:lnSpc>
              <a:spcBef>
                <a:spcPts val="1100"/>
              </a:spcBef>
            </a:pPr>
            <a:r>
              <a:rPr lang="sv-SE" sz="1800" dirty="0" smtClean="0">
                <a:latin typeface="Comic Sans MS" pitchFamily="66"/>
              </a:rPr>
              <a:t>Mikrovaskulära  (i de mindre artärerna)</a:t>
            </a:r>
            <a:endParaRPr lang="sv-SE" sz="1800" dirty="0">
              <a:latin typeface="Comic Sans MS" pitchFamily="66"/>
            </a:endParaRPr>
          </a:p>
          <a:p>
            <a:pPr lvl="0" hangingPunct="1">
              <a:lnSpc>
                <a:spcPct val="80000"/>
              </a:lnSpc>
              <a:spcBef>
                <a:spcPts val="1800"/>
              </a:spcBef>
              <a:buNone/>
            </a:pPr>
            <a:r>
              <a:rPr lang="sv-SE" sz="2000" b="1" dirty="0">
                <a:latin typeface="Comic Sans MS" pitchFamily="66"/>
              </a:rPr>
              <a:t>Målsättningen måste individualiseras</a:t>
            </a:r>
          </a:p>
          <a:p>
            <a:pPr lvl="1" hangingPunct="1">
              <a:lnSpc>
                <a:spcPct val="80000"/>
              </a:lnSpc>
              <a:spcBef>
                <a:spcPts val="900"/>
              </a:spcBef>
            </a:pPr>
            <a:r>
              <a:rPr lang="sv-SE" sz="1800" dirty="0">
                <a:latin typeface="Comic Sans MS" pitchFamily="66"/>
              </a:rPr>
              <a:t>Patientens </a:t>
            </a:r>
            <a:r>
              <a:rPr lang="sv-SE" sz="1800" dirty="0" smtClean="0">
                <a:latin typeface="Comic Sans MS" pitchFamily="66"/>
              </a:rPr>
              <a:t>inställning (efter tillräcklig info) </a:t>
            </a:r>
            <a:r>
              <a:rPr lang="sv-SE" sz="1800" dirty="0">
                <a:latin typeface="Comic Sans MS" pitchFamily="66"/>
              </a:rPr>
              <a:t>bestämmer ambitionsnivån</a:t>
            </a:r>
          </a:p>
          <a:p>
            <a:pPr lvl="1" hangingPunct="1">
              <a:lnSpc>
                <a:spcPct val="80000"/>
              </a:lnSpc>
              <a:spcBef>
                <a:spcPts val="900"/>
              </a:spcBef>
            </a:pPr>
            <a:r>
              <a:rPr lang="sv-SE" sz="1800" dirty="0">
                <a:latin typeface="Comic Sans MS" pitchFamily="66"/>
              </a:rPr>
              <a:t>Vägas mot andra samtidiga sjukdomar</a:t>
            </a:r>
          </a:p>
          <a:p>
            <a:pPr lvl="1" hangingPunct="1">
              <a:lnSpc>
                <a:spcPct val="80000"/>
              </a:lnSpc>
              <a:spcBef>
                <a:spcPts val="900"/>
              </a:spcBef>
            </a:pPr>
            <a:r>
              <a:rPr lang="sv-SE" sz="1800" dirty="0">
                <a:latin typeface="Comic Sans MS" pitchFamily="66"/>
              </a:rPr>
              <a:t>Förväntade vinster</a:t>
            </a:r>
          </a:p>
          <a:p>
            <a:pPr lvl="1" hangingPunct="1">
              <a:lnSpc>
                <a:spcPct val="80000"/>
              </a:lnSpc>
              <a:spcBef>
                <a:spcPts val="900"/>
              </a:spcBef>
            </a:pPr>
            <a:r>
              <a:rPr lang="sv-SE" sz="1800" dirty="0">
                <a:latin typeface="Comic Sans MS" pitchFamily="66"/>
              </a:rPr>
              <a:t>Risker för allvarlig hypoglykemi (=lågt blodsocker</a:t>
            </a:r>
            <a:r>
              <a:rPr lang="sv-SE" sz="1800" dirty="0" smtClean="0">
                <a:latin typeface="Comic Sans MS" pitchFamily="66"/>
              </a:rPr>
              <a:t>), orsakat av behandlingen</a:t>
            </a:r>
            <a:endParaRPr lang="sv-SE" sz="1800" dirty="0">
              <a:latin typeface="Comic Sans MS" pitchFamily="66"/>
            </a:endParaRP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2</a:t>
            </a:fld>
            <a:endParaRPr lang="sv-SE"/>
          </a:p>
        </p:txBody>
      </p:sp>
    </p:spTree>
    <p:extLst>
      <p:ext uri="{BB962C8B-B14F-4D97-AF65-F5344CB8AC3E}">
        <p14:creationId xmlns:p14="http://schemas.microsoft.com/office/powerpoint/2010/main" val="4270344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392F6-C1CE-493E-A68E-A4E375B6370C}"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99005E-7D48-4E4F-A287-1D14CB58A35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Icke-farmakologisk behandling</a:t>
            </a:r>
          </a:p>
        </p:txBody>
      </p:sp>
      <p:sp>
        <p:nvSpPr>
          <p:cNvPr id="6" name="Rectangle 3"/>
          <p:cNvSpPr txBox="1">
            <a:spLocks noGrp="1"/>
          </p:cNvSpPr>
          <p:nvPr>
            <p:ph idx="1"/>
          </p:nvPr>
        </p:nvSpPr>
        <p:spPr>
          <a:xfrm>
            <a:off x="1281110" y="2268534"/>
            <a:ext cx="8420096" cy="3863970"/>
          </a:xfrm>
        </p:spPr>
        <p:txBody>
          <a:bodyPr lIns="90489" tIns="44448" rIns="90489" bIns="44448"/>
          <a:lstStyle/>
          <a:p>
            <a:pPr lvl="0" hangingPunct="1">
              <a:spcBef>
                <a:spcPts val="2200"/>
              </a:spcBef>
            </a:pPr>
            <a:r>
              <a:rPr lang="sv-SE" sz="2400" b="1">
                <a:latin typeface="Comic Sans MS" pitchFamily="66"/>
              </a:rPr>
              <a:t>Icke-farmakologisk behandling</a:t>
            </a:r>
            <a:r>
              <a:rPr lang="sv-SE" sz="2400">
                <a:latin typeface="Comic Sans MS" pitchFamily="66"/>
              </a:rPr>
              <a:t>: basen för all diabetesbehandling.</a:t>
            </a:r>
          </a:p>
          <a:p>
            <a:pPr lvl="0" hangingPunct="1">
              <a:spcBef>
                <a:spcPts val="2200"/>
              </a:spcBef>
            </a:pPr>
            <a:r>
              <a:rPr lang="sv-SE" sz="2400" b="1">
                <a:latin typeface="Comic Sans MS" pitchFamily="66"/>
              </a:rPr>
              <a:t>Syfte:</a:t>
            </a:r>
            <a:r>
              <a:rPr lang="sv-SE" sz="2400">
                <a:latin typeface="Comic Sans MS" pitchFamily="66"/>
              </a:rPr>
              <a:t> förbättra blodglukoskontroll och minska risken för kärlkomplikationer i hjärta, hjärna, njurar, ögon och ben.</a:t>
            </a:r>
          </a:p>
          <a:p>
            <a:pPr lvl="0" hangingPunct="1">
              <a:spcBef>
                <a:spcPts val="2200"/>
              </a:spcBef>
            </a:pPr>
            <a:r>
              <a:rPr lang="sv-SE" sz="2400">
                <a:latin typeface="Comic Sans MS" pitchFamily="66"/>
              </a:rPr>
              <a:t>Råd om livsstilsförändringar bör </a:t>
            </a:r>
            <a:r>
              <a:rPr lang="sv-SE" sz="2400" b="1">
                <a:latin typeface="Comic Sans MS" pitchFamily="66"/>
              </a:rPr>
              <a:t>utgå från patientens situation och speciella behov</a:t>
            </a:r>
            <a:r>
              <a:rPr lang="sv-SE" sz="2400">
                <a:latin typeface="Comic Sans MS" pitchFamily="66"/>
              </a:rPr>
              <a:t>, vilka kan förändras med tiden.  Information; individualiserad, upprepad</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20</a:t>
            </a:fld>
            <a:endParaRPr lang="sv-SE"/>
          </a:p>
        </p:txBody>
      </p:sp>
    </p:spTree>
    <p:extLst>
      <p:ext uri="{BB962C8B-B14F-4D97-AF65-F5344CB8AC3E}">
        <p14:creationId xmlns:p14="http://schemas.microsoft.com/office/powerpoint/2010/main" val="4024491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16C7E4-A550-476D-9FDC-D2038CA1F8D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Kostråd</a:t>
            </a:r>
          </a:p>
        </p:txBody>
      </p:sp>
      <p:sp>
        <p:nvSpPr>
          <p:cNvPr id="6" name="Rectangle 3"/>
          <p:cNvSpPr txBox="1">
            <a:spLocks noGrp="1"/>
          </p:cNvSpPr>
          <p:nvPr>
            <p:ph idx="1"/>
          </p:nvPr>
        </p:nvSpPr>
        <p:spPr>
          <a:xfrm>
            <a:off x="920552" y="1484784"/>
            <a:ext cx="8420096" cy="4572000"/>
          </a:xfrm>
        </p:spPr>
        <p:txBody>
          <a:bodyPr lIns="90489" tIns="44448" rIns="90489" bIns="44448">
            <a:normAutofit/>
          </a:bodyPr>
          <a:lstStyle/>
          <a:p>
            <a:pPr lvl="0" hangingPunct="1">
              <a:spcBef>
                <a:spcPts val="2200"/>
              </a:spcBef>
            </a:pPr>
            <a:r>
              <a:rPr lang="sv-SE" sz="2400" dirty="0">
                <a:latin typeface="Comic Sans MS" pitchFamily="66"/>
              </a:rPr>
              <a:t>Kostrekommendationerna liknar allmänna </a:t>
            </a:r>
            <a:r>
              <a:rPr lang="sv-SE" sz="2400" dirty="0" smtClean="0">
                <a:latin typeface="Comic Sans MS" pitchFamily="66"/>
              </a:rPr>
              <a:t>kostråd för icke-diabetiker.</a:t>
            </a:r>
            <a:endParaRPr lang="sv-SE" sz="2400" dirty="0">
              <a:latin typeface="Comic Sans MS" pitchFamily="66"/>
            </a:endParaRPr>
          </a:p>
          <a:p>
            <a:pPr lvl="0" hangingPunct="1">
              <a:spcBef>
                <a:spcPts val="2200"/>
              </a:spcBef>
            </a:pPr>
            <a:r>
              <a:rPr lang="sv-SE" sz="2400" dirty="0">
                <a:latin typeface="Comic Sans MS" pitchFamily="66"/>
              </a:rPr>
              <a:t>Även läkare och sjuksköterskor bör kunna översätta de allmänna principerna till råd om livsmedelsval.</a:t>
            </a:r>
          </a:p>
          <a:p>
            <a:pPr lvl="0" hangingPunct="1">
              <a:spcBef>
                <a:spcPts val="2200"/>
              </a:spcBef>
            </a:pPr>
            <a:r>
              <a:rPr lang="sv-SE" sz="2400" dirty="0">
                <a:latin typeface="Comic Sans MS" pitchFamily="66"/>
              </a:rPr>
              <a:t>Diabetespatienter typ 2 utan övervikt behöver inga detaljerade kostråd.</a:t>
            </a:r>
          </a:p>
          <a:p>
            <a:pPr lvl="0" hangingPunct="1">
              <a:spcBef>
                <a:spcPts val="2200"/>
              </a:spcBef>
            </a:pPr>
            <a:r>
              <a:rPr lang="sv-SE" sz="2400" dirty="0">
                <a:latin typeface="Comic Sans MS" pitchFamily="66"/>
              </a:rPr>
              <a:t>Överviktiga bör minska energiintaget och öka energiutgifterna (motion 60 min/dag </a:t>
            </a:r>
            <a:r>
              <a:rPr lang="sv-SE" sz="2400" dirty="0" smtClean="0">
                <a:latin typeface="Comic Sans MS" pitchFamily="66"/>
              </a:rPr>
              <a:t>!).</a:t>
            </a:r>
            <a:endParaRPr lang="sv-SE" sz="2400" dirty="0">
              <a:latin typeface="Comic Sans MS" pitchFamily="66"/>
            </a:endParaRPr>
          </a:p>
        </p:txBody>
      </p:sp>
      <p:sp>
        <p:nvSpPr>
          <p:cNvPr id="2" name="Platshållare för bildnummer 1"/>
          <p:cNvSpPr>
            <a:spLocks noGrp="1"/>
          </p:cNvSpPr>
          <p:nvPr>
            <p:ph type="sldNum" sz="quarter" idx="12"/>
          </p:nvPr>
        </p:nvSpPr>
        <p:spPr/>
        <p:txBody>
          <a:bodyPr/>
          <a:lstStyle/>
          <a:p>
            <a:pPr lvl="0"/>
            <a:fld id="{0F49879D-9DB7-44AB-8C01-AF537D69B813}" type="slidenum">
              <a:rPr lang="sv-SE" smtClean="0"/>
              <a:pPr lvl="0"/>
              <a:t>21</a:t>
            </a:fld>
            <a:endParaRPr lang="sv-SE"/>
          </a:p>
        </p:txBody>
      </p:sp>
    </p:spTree>
    <p:extLst>
      <p:ext uri="{BB962C8B-B14F-4D97-AF65-F5344CB8AC3E}">
        <p14:creationId xmlns:p14="http://schemas.microsoft.com/office/powerpoint/2010/main" val="34068062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DA07B7-6991-426B-A60E-591113E52D37}"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DB082D-71FB-45DC-A0A5-3A130D562FE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smtClean="0">
                <a:solidFill>
                  <a:srgbClr val="C00000"/>
                </a:solidFill>
              </a:rPr>
              <a:t>Kostråd</a:t>
            </a:r>
            <a:endParaRPr lang="sv-SE" b="1" dirty="0">
              <a:solidFill>
                <a:srgbClr val="C00000"/>
              </a:solidFill>
            </a:endParaRPr>
          </a:p>
        </p:txBody>
      </p:sp>
      <p:sp>
        <p:nvSpPr>
          <p:cNvPr id="6" name="Rectangle 3"/>
          <p:cNvSpPr txBox="1">
            <a:spLocks noGrp="1"/>
          </p:cNvSpPr>
          <p:nvPr>
            <p:ph idx="1"/>
          </p:nvPr>
        </p:nvSpPr>
        <p:spPr>
          <a:xfrm>
            <a:off x="1073148" y="1904996"/>
            <a:ext cx="8420096" cy="4419596"/>
          </a:xfrm>
        </p:spPr>
        <p:txBody>
          <a:bodyPr lIns="90489" tIns="44448" rIns="90489" bIns="44448"/>
          <a:lstStyle/>
          <a:p>
            <a:pPr lvl="0" hangingPunct="1">
              <a:lnSpc>
                <a:spcPct val="90000"/>
              </a:lnSpc>
              <a:spcBef>
                <a:spcPts val="1700"/>
              </a:spcBef>
            </a:pPr>
            <a:r>
              <a:rPr lang="sv-SE" sz="2400" dirty="0">
                <a:latin typeface="Comic Sans MS" pitchFamily="66"/>
              </a:rPr>
              <a:t>En viktnedgång på 5-10% - rimlig målsättning.</a:t>
            </a:r>
          </a:p>
          <a:p>
            <a:pPr lvl="0" hangingPunct="1">
              <a:lnSpc>
                <a:spcPct val="90000"/>
              </a:lnSpc>
              <a:spcBef>
                <a:spcPts val="1700"/>
              </a:spcBef>
            </a:pPr>
            <a:r>
              <a:rPr lang="sv-SE" sz="2400" dirty="0">
                <a:latin typeface="Comic Sans MS" pitchFamily="66"/>
              </a:rPr>
              <a:t>Detta medför ofta en betydande minskning av riskfaktorer.  (</a:t>
            </a:r>
            <a:r>
              <a:rPr lang="sv-SE" sz="2400" dirty="0" err="1">
                <a:latin typeface="Comic Sans MS" pitchFamily="66"/>
              </a:rPr>
              <a:t>blsr</a:t>
            </a:r>
            <a:r>
              <a:rPr lang="sv-SE" sz="2400" dirty="0">
                <a:latin typeface="Comic Sans MS" pitchFamily="66"/>
              </a:rPr>
              <a:t>, </a:t>
            </a:r>
            <a:r>
              <a:rPr lang="sv-SE" sz="2400" dirty="0" err="1">
                <a:latin typeface="Comic Sans MS" pitchFamily="66"/>
              </a:rPr>
              <a:t>bltr</a:t>
            </a:r>
            <a:r>
              <a:rPr lang="sv-SE" sz="2400" dirty="0">
                <a:latin typeface="Comic Sans MS" pitchFamily="66"/>
              </a:rPr>
              <a:t>, </a:t>
            </a:r>
            <a:r>
              <a:rPr lang="sv-SE" sz="2400" dirty="0" smtClean="0">
                <a:latin typeface="Comic Sans MS" pitchFamily="66"/>
              </a:rPr>
              <a:t>blodfetter blir bättre)</a:t>
            </a:r>
            <a:endParaRPr lang="sv-SE" sz="2400" dirty="0">
              <a:latin typeface="Comic Sans MS" pitchFamily="66"/>
            </a:endParaRPr>
          </a:p>
          <a:p>
            <a:pPr lvl="0" hangingPunct="1">
              <a:lnSpc>
                <a:spcPct val="90000"/>
              </a:lnSpc>
              <a:spcBef>
                <a:spcPts val="1700"/>
              </a:spcBef>
            </a:pPr>
            <a:r>
              <a:rPr lang="sv-SE" sz="2400" dirty="0">
                <a:latin typeface="Comic Sans MS" pitchFamily="66"/>
              </a:rPr>
              <a:t>Sök </a:t>
            </a:r>
            <a:r>
              <a:rPr lang="sv-SE" sz="2400" b="1" dirty="0" smtClean="0">
                <a:latin typeface="Comic Sans MS" pitchFamily="66"/>
              </a:rPr>
              <a:t>åtminstone förhindra </a:t>
            </a:r>
            <a:r>
              <a:rPr lang="sv-SE" sz="2400" b="1" dirty="0">
                <a:latin typeface="Comic Sans MS" pitchFamily="66"/>
              </a:rPr>
              <a:t>ytterligare viktuppgång</a:t>
            </a:r>
            <a:r>
              <a:rPr lang="sv-SE" sz="2400" dirty="0">
                <a:latin typeface="Comic Sans MS" pitchFamily="66"/>
              </a:rPr>
              <a:t>.</a:t>
            </a:r>
          </a:p>
          <a:p>
            <a:pPr lvl="0" hangingPunct="1">
              <a:lnSpc>
                <a:spcPct val="90000"/>
              </a:lnSpc>
              <a:spcBef>
                <a:spcPts val="1700"/>
              </a:spcBef>
            </a:pPr>
            <a:r>
              <a:rPr lang="sv-SE" sz="2400" dirty="0">
                <a:latin typeface="Comic Sans MS" pitchFamily="66"/>
              </a:rPr>
              <a:t>Ge råd om kost och </a:t>
            </a:r>
            <a:r>
              <a:rPr lang="sv-SE" sz="2400" dirty="0" smtClean="0">
                <a:latin typeface="Comic Sans MS" pitchFamily="66"/>
              </a:rPr>
              <a:t>motion på nytt </a:t>
            </a:r>
            <a:r>
              <a:rPr lang="sv-SE" sz="2400" dirty="0">
                <a:latin typeface="Comic Sans MS" pitchFamily="66"/>
              </a:rPr>
              <a:t>i samband med insättande av insulin.</a:t>
            </a:r>
          </a:p>
          <a:p>
            <a:pPr lvl="0" hangingPunct="1">
              <a:lnSpc>
                <a:spcPct val="90000"/>
              </a:lnSpc>
              <a:spcBef>
                <a:spcPts val="1700"/>
              </a:spcBef>
            </a:pPr>
            <a:r>
              <a:rPr lang="sv-SE" sz="2400" dirty="0">
                <a:latin typeface="Comic Sans MS" pitchFamily="66"/>
              </a:rPr>
              <a:t>OBS diabetiker med </a:t>
            </a:r>
            <a:r>
              <a:rPr lang="sv-SE" sz="2400" b="1" dirty="0">
                <a:latin typeface="Comic Sans MS" pitchFamily="66"/>
              </a:rPr>
              <a:t>ofrivillig viktnedgång</a:t>
            </a:r>
            <a:r>
              <a:rPr lang="sv-SE" sz="2400" dirty="0">
                <a:latin typeface="Comic Sans MS" pitchFamily="66"/>
              </a:rPr>
              <a:t>. Många av dessa har bristande insulinproduktion, vilket </a:t>
            </a:r>
            <a:r>
              <a:rPr lang="sv-SE" sz="2400" dirty="0" smtClean="0">
                <a:latin typeface="Comic Sans MS" pitchFamily="66"/>
              </a:rPr>
              <a:t>kan tala </a:t>
            </a:r>
            <a:r>
              <a:rPr lang="sv-SE" sz="2400" dirty="0">
                <a:latin typeface="Comic Sans MS" pitchFamily="66"/>
              </a:rPr>
              <a:t>för typ 1 diabetes </a:t>
            </a:r>
            <a:r>
              <a:rPr lang="sv-SE" sz="2400" dirty="0" smtClean="0">
                <a:latin typeface="Comic Sans MS" pitchFamily="66"/>
              </a:rPr>
              <a:t>(LADA) eller </a:t>
            </a:r>
            <a:r>
              <a:rPr lang="sv-SE" sz="2400" dirty="0">
                <a:latin typeface="Comic Sans MS" pitchFamily="66"/>
              </a:rPr>
              <a:t>att de </a:t>
            </a:r>
            <a:r>
              <a:rPr lang="sv-SE" sz="2400" b="1" dirty="0">
                <a:latin typeface="Comic Sans MS" pitchFamily="66"/>
              </a:rPr>
              <a:t>behöver </a:t>
            </a:r>
            <a:r>
              <a:rPr lang="sv-SE" sz="2400" b="1" dirty="0" smtClean="0">
                <a:latin typeface="Comic Sans MS" pitchFamily="66"/>
              </a:rPr>
              <a:t>ofta insulinbehandling</a:t>
            </a:r>
            <a:endParaRPr lang="sv-SE" sz="2400" b="1" dirty="0">
              <a:latin typeface="Comic Sans MS" pitchFamily="66"/>
            </a:endParaRPr>
          </a:p>
        </p:txBody>
      </p:sp>
      <p:pic>
        <p:nvPicPr>
          <p:cNvPr id="136194" name="Picture 2" descr="http://t3.gstatic.com/images?q=tbn:ANd9GcSrmY1F0-gHMJJrtkzdALMJBmLK28h5vdvqypekRw6HS3e3vond"/>
          <p:cNvPicPr>
            <a:picLocks noChangeAspect="1" noChangeArrowheads="1"/>
          </p:cNvPicPr>
          <p:nvPr/>
        </p:nvPicPr>
        <p:blipFill>
          <a:blip r:embed="rId3" cstate="print"/>
          <a:srcRect/>
          <a:stretch>
            <a:fillRect/>
          </a:stretch>
        </p:blipFill>
        <p:spPr bwMode="auto">
          <a:xfrm>
            <a:off x="920552" y="1"/>
            <a:ext cx="2016224" cy="1812947"/>
          </a:xfrm>
          <a:prstGeom prst="rect">
            <a:avLst/>
          </a:prstGeom>
          <a:noFill/>
        </p:spPr>
      </p:pic>
      <p:pic>
        <p:nvPicPr>
          <p:cNvPr id="136196" name="Picture 4" descr="http://t2.gstatic.com/images?q=tbn:ANd9GcRciPgHlN4av1BY0WskvkiqkI8b4U19UNE1u9bx3KVUO2WzauXvxA"/>
          <p:cNvPicPr>
            <a:picLocks noChangeAspect="1" noChangeArrowheads="1"/>
          </p:cNvPicPr>
          <p:nvPr/>
        </p:nvPicPr>
        <p:blipFill>
          <a:blip r:embed="rId4" cstate="print"/>
          <a:srcRect/>
          <a:stretch>
            <a:fillRect/>
          </a:stretch>
        </p:blipFill>
        <p:spPr bwMode="auto">
          <a:xfrm>
            <a:off x="6969225" y="116632"/>
            <a:ext cx="1772817" cy="1772816"/>
          </a:xfrm>
          <a:prstGeom prst="rect">
            <a:avLst/>
          </a:prstGeom>
          <a:noFill/>
        </p:spPr>
      </p:pic>
      <p:sp>
        <p:nvSpPr>
          <p:cNvPr id="3" name="Platshållare för bildnummer 2"/>
          <p:cNvSpPr>
            <a:spLocks noGrp="1"/>
          </p:cNvSpPr>
          <p:nvPr>
            <p:ph type="sldNum" sz="quarter" idx="12"/>
          </p:nvPr>
        </p:nvSpPr>
        <p:spPr/>
        <p:txBody>
          <a:bodyPr/>
          <a:lstStyle/>
          <a:p>
            <a:pPr lvl="0"/>
            <a:fld id="{0F49879D-9DB7-44AB-8C01-AF537D69B813}" type="slidenum">
              <a:rPr lang="sv-SE" smtClean="0"/>
              <a:pPr lvl="0"/>
              <a:t>22</a:t>
            </a:fld>
            <a:endParaRPr lang="sv-SE"/>
          </a:p>
        </p:txBody>
      </p:sp>
    </p:spTree>
    <p:extLst>
      <p:ext uri="{BB962C8B-B14F-4D97-AF65-F5344CB8AC3E}">
        <p14:creationId xmlns:p14="http://schemas.microsoft.com/office/powerpoint/2010/main" val="35126832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37557B-4726-47DD-B945-D0843FD000A0}"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1EB999-C2B2-4A3B-9491-1C89A78D1F3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776536" y="476672"/>
            <a:ext cx="8442326" cy="693736"/>
          </a:xfrm>
        </p:spPr>
        <p:txBody>
          <a:bodyPr lIns="90489" tIns="44448" rIns="90489" bIns="44448"/>
          <a:lstStyle/>
          <a:p>
            <a:pPr lvl="0" hangingPunct="1"/>
            <a:r>
              <a:rPr lang="sv-SE" sz="3600" b="1" dirty="0">
                <a:solidFill>
                  <a:srgbClr val="C00000"/>
                </a:solidFill>
              </a:rPr>
              <a:t>Kostens sammansättning</a:t>
            </a:r>
          </a:p>
        </p:txBody>
      </p:sp>
      <p:sp>
        <p:nvSpPr>
          <p:cNvPr id="6" name="Rectangle 3"/>
          <p:cNvSpPr txBox="1">
            <a:spLocks noGrp="1"/>
          </p:cNvSpPr>
          <p:nvPr>
            <p:ph idx="1"/>
          </p:nvPr>
        </p:nvSpPr>
        <p:spPr>
          <a:xfrm>
            <a:off x="1371601" y="1828806"/>
            <a:ext cx="8382004" cy="4724403"/>
          </a:xfrm>
        </p:spPr>
        <p:txBody>
          <a:bodyPr lIns="90489" tIns="44448" rIns="90489" bIns="44448"/>
          <a:lstStyle/>
          <a:p>
            <a:pPr lvl="0" hangingPunct="1">
              <a:lnSpc>
                <a:spcPct val="90000"/>
              </a:lnSpc>
              <a:spcBef>
                <a:spcPts val="1400"/>
              </a:spcBef>
            </a:pPr>
            <a:r>
              <a:rPr lang="sv-SE" sz="2400" dirty="0">
                <a:latin typeface="Comic Sans MS" pitchFamily="66"/>
              </a:rPr>
              <a:t>Begränsa intaget av feta mejeriprodukter, fasta margariner samt feta charkuteriprodukter.</a:t>
            </a:r>
          </a:p>
          <a:p>
            <a:pPr lvl="0" hangingPunct="1">
              <a:lnSpc>
                <a:spcPct val="90000"/>
              </a:lnSpc>
              <a:spcBef>
                <a:spcPts val="1400"/>
              </a:spcBef>
            </a:pPr>
            <a:r>
              <a:rPr lang="sv-SE" sz="2400" dirty="0">
                <a:latin typeface="Comic Sans MS" pitchFamily="66"/>
              </a:rPr>
              <a:t>Öka användningen av mjukare fetter (t ex rapsoljebaserade fetter och olivolja), grönsaker, rotfrukter och frukt.</a:t>
            </a:r>
          </a:p>
          <a:p>
            <a:pPr lvl="0" hangingPunct="1">
              <a:lnSpc>
                <a:spcPct val="90000"/>
              </a:lnSpc>
              <a:spcBef>
                <a:spcPts val="1400"/>
              </a:spcBef>
            </a:pPr>
            <a:r>
              <a:rPr lang="sv-SE" sz="2400" dirty="0">
                <a:latin typeface="Comic Sans MS" pitchFamily="66"/>
              </a:rPr>
              <a:t>Fisk, gärna fet, rekommenderas 1-2 gånger i veckan.</a:t>
            </a:r>
          </a:p>
          <a:p>
            <a:pPr lvl="0" hangingPunct="1">
              <a:lnSpc>
                <a:spcPct val="90000"/>
              </a:lnSpc>
              <a:spcBef>
                <a:spcPts val="1400"/>
              </a:spcBef>
            </a:pPr>
            <a:r>
              <a:rPr lang="sv-SE" sz="2400" dirty="0">
                <a:latin typeface="Comic Sans MS" pitchFamily="66"/>
              </a:rPr>
              <a:t>Kolhydratrika livsmedel med ett högt fiberinnehåll och lågt glykemiskt index (t ex pasta, </a:t>
            </a:r>
            <a:r>
              <a:rPr lang="sv-SE" sz="2400" dirty="0" err="1">
                <a:latin typeface="Comic Sans MS" pitchFamily="66"/>
              </a:rPr>
              <a:t>parboiled</a:t>
            </a:r>
            <a:r>
              <a:rPr lang="sv-SE" sz="2400" dirty="0">
                <a:latin typeface="Comic Sans MS" pitchFamily="66"/>
              </a:rPr>
              <a:t> ris, fullkornsbröd, bönor och ärtor) rekommenderas.</a:t>
            </a:r>
          </a:p>
          <a:p>
            <a:pPr lvl="0" hangingPunct="1">
              <a:lnSpc>
                <a:spcPct val="90000"/>
              </a:lnSpc>
              <a:spcBef>
                <a:spcPts val="1400"/>
              </a:spcBef>
            </a:pPr>
            <a:r>
              <a:rPr lang="sv-SE" sz="2400" dirty="0">
                <a:latin typeface="Comic Sans MS" pitchFamily="66"/>
              </a:rPr>
              <a:t>Koksaltinnehållet bör inte överstiga 6 g (1 tsk) per dag. </a:t>
            </a:r>
            <a:r>
              <a:rPr lang="sv-SE" sz="1800" dirty="0">
                <a:latin typeface="Comic Sans MS" pitchFamily="66"/>
              </a:rPr>
              <a:t>(Genomsnittssvensken idag ca 10 g)</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23</a:t>
            </a:fld>
            <a:endParaRPr lang="sv-SE"/>
          </a:p>
        </p:txBody>
      </p:sp>
    </p:spTree>
    <p:extLst>
      <p:ext uri="{BB962C8B-B14F-4D97-AF65-F5344CB8AC3E}">
        <p14:creationId xmlns:p14="http://schemas.microsoft.com/office/powerpoint/2010/main" val="20520338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4B928E-F580-4714-A7DF-3BD228F436E5}"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C70461-7FC1-49D2-B146-38063BA1791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normAutofit/>
          </a:bodyPr>
          <a:lstStyle/>
          <a:p>
            <a:pPr lvl="0" hangingPunct="1"/>
            <a:r>
              <a:rPr lang="sv-SE" b="1" dirty="0">
                <a:solidFill>
                  <a:srgbClr val="C00000"/>
                </a:solidFill>
              </a:rPr>
              <a:t>Kostens sammansättning</a:t>
            </a:r>
            <a:r>
              <a:rPr lang="sv-SE" b="1" dirty="0" smtClean="0">
                <a:solidFill>
                  <a:srgbClr val="C00000"/>
                </a:solidFill>
              </a:rPr>
              <a:t>.</a:t>
            </a:r>
            <a:endParaRPr lang="sv-SE" sz="3600" b="1" dirty="0">
              <a:solidFill>
                <a:srgbClr val="C00000"/>
              </a:solidFill>
            </a:endParaRPr>
          </a:p>
        </p:txBody>
      </p:sp>
      <p:sp>
        <p:nvSpPr>
          <p:cNvPr id="6" name="Rectangle 3"/>
          <p:cNvSpPr txBox="1">
            <a:spLocks noGrp="1"/>
          </p:cNvSpPr>
          <p:nvPr>
            <p:ph idx="1"/>
          </p:nvPr>
        </p:nvSpPr>
        <p:spPr>
          <a:xfrm>
            <a:off x="1155701" y="2209806"/>
            <a:ext cx="8420096" cy="3787773"/>
          </a:xfrm>
        </p:spPr>
        <p:txBody>
          <a:bodyPr lIns="90489" tIns="44448" rIns="90489" bIns="44448"/>
          <a:lstStyle/>
          <a:p>
            <a:pPr lvl="0" hangingPunct="1">
              <a:spcBef>
                <a:spcPts val="2000"/>
              </a:spcBef>
            </a:pPr>
            <a:r>
              <a:rPr lang="sv-SE" sz="2400">
                <a:latin typeface="Comic Sans MS" pitchFamily="66"/>
              </a:rPr>
              <a:t>För alkohol gäller allmänna rekommendationer.</a:t>
            </a:r>
          </a:p>
          <a:p>
            <a:pPr lvl="0" hangingPunct="1">
              <a:spcBef>
                <a:spcPts val="2000"/>
              </a:spcBef>
            </a:pPr>
            <a:r>
              <a:rPr lang="sv-SE" sz="2400">
                <a:latin typeface="Comic Sans MS" pitchFamily="66"/>
              </a:rPr>
              <a:t>Vid insulinbehandling bör alkoholintag helst ske i samband med kolhydratrik måltid. Minskar risken för en alkoholutlöst hypoglykemi.</a:t>
            </a:r>
          </a:p>
          <a:p>
            <a:pPr lvl="0" hangingPunct="1">
              <a:spcBef>
                <a:spcPts val="2000"/>
              </a:spcBef>
            </a:pPr>
            <a:r>
              <a:rPr lang="sv-SE" sz="2400">
                <a:latin typeface="Comic Sans MS" pitchFamily="66"/>
              </a:rPr>
              <a:t>Ingen anledning att förespråka speciella diabetesprodukter.</a:t>
            </a:r>
          </a:p>
          <a:p>
            <a:pPr lvl="0" hangingPunct="1">
              <a:spcBef>
                <a:spcPts val="2000"/>
              </a:spcBef>
            </a:pPr>
            <a:r>
              <a:rPr lang="sv-SE" sz="2400">
                <a:latin typeface="Comic Sans MS" pitchFamily="66"/>
              </a:rPr>
              <a:t>Drycker sötade med icke-energigivande sötningsmedel kan ha ett värde, i synnerhet hos överviktiga personer.</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24</a:t>
            </a:fld>
            <a:endParaRPr lang="sv-SE"/>
          </a:p>
        </p:txBody>
      </p:sp>
    </p:spTree>
    <p:extLst>
      <p:ext uri="{BB962C8B-B14F-4D97-AF65-F5344CB8AC3E}">
        <p14:creationId xmlns:p14="http://schemas.microsoft.com/office/powerpoint/2010/main" val="36305959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sv-SE" b="1" dirty="0" err="1" smtClean="0">
                <a:solidFill>
                  <a:srgbClr val="C00000"/>
                </a:solidFill>
              </a:rPr>
              <a:t>Alkohol</a:t>
            </a:r>
            <a:endParaRPr lang="en-US" altLang="sv-SE" b="1" dirty="0" smtClean="0">
              <a:solidFill>
                <a:srgbClr val="C00000"/>
              </a:solidFill>
            </a:endParaRPr>
          </a:p>
        </p:txBody>
      </p:sp>
      <p:sp>
        <p:nvSpPr>
          <p:cNvPr id="68611" name="Rectangle 3"/>
          <p:cNvSpPr>
            <a:spLocks noGrp="1" noChangeArrowheads="1"/>
          </p:cNvSpPr>
          <p:nvPr>
            <p:ph type="body" idx="1"/>
          </p:nvPr>
        </p:nvSpPr>
        <p:spPr/>
        <p:txBody>
          <a:bodyPr/>
          <a:lstStyle/>
          <a:p>
            <a:pPr eaLnBrk="1" hangingPunct="1"/>
            <a:r>
              <a:rPr lang="en-US" altLang="sv-SE" dirty="0" err="1" smtClean="0"/>
              <a:t>Innehåller</a:t>
            </a:r>
            <a:r>
              <a:rPr lang="en-US" altLang="sv-SE" dirty="0" smtClean="0"/>
              <a:t> </a:t>
            </a:r>
            <a:r>
              <a:rPr lang="en-US" altLang="sv-SE" dirty="0" err="1" smtClean="0"/>
              <a:t>mycket</a:t>
            </a:r>
            <a:r>
              <a:rPr lang="en-US" altLang="sv-SE" dirty="0" smtClean="0"/>
              <a:t> </a:t>
            </a:r>
            <a:r>
              <a:rPr lang="en-US" altLang="sv-SE" dirty="0" err="1" smtClean="0"/>
              <a:t>kalorier</a:t>
            </a:r>
            <a:endParaRPr lang="en-US" altLang="sv-SE" dirty="0" smtClean="0"/>
          </a:p>
          <a:p>
            <a:pPr eaLnBrk="1" hangingPunct="1"/>
            <a:r>
              <a:rPr lang="en-US" altLang="sv-SE" dirty="0" smtClean="0"/>
              <a:t>Inga </a:t>
            </a:r>
            <a:r>
              <a:rPr lang="en-US" altLang="sv-SE" dirty="0" err="1" smtClean="0"/>
              <a:t>nyttiga</a:t>
            </a:r>
            <a:r>
              <a:rPr lang="en-US" altLang="sv-SE" dirty="0" smtClean="0"/>
              <a:t> </a:t>
            </a:r>
            <a:r>
              <a:rPr lang="en-US" altLang="sv-SE" dirty="0" err="1" smtClean="0"/>
              <a:t>näringsämnen</a:t>
            </a:r>
            <a:endParaRPr lang="en-US" altLang="sv-SE" dirty="0" smtClean="0"/>
          </a:p>
          <a:p>
            <a:pPr eaLnBrk="1" hangingPunct="1"/>
            <a:r>
              <a:rPr lang="en-US" altLang="sv-SE" dirty="0" err="1" smtClean="0"/>
              <a:t>Höjer</a:t>
            </a:r>
            <a:r>
              <a:rPr lang="en-US" altLang="sv-SE" dirty="0" smtClean="0"/>
              <a:t> </a:t>
            </a:r>
            <a:r>
              <a:rPr lang="en-US" altLang="sv-SE" dirty="0" err="1" smtClean="0"/>
              <a:t>triglyceriderna</a:t>
            </a:r>
            <a:endParaRPr lang="en-US" altLang="sv-SE" dirty="0" smtClean="0"/>
          </a:p>
          <a:p>
            <a:pPr eaLnBrk="1" hangingPunct="1"/>
            <a:r>
              <a:rPr lang="en-US" altLang="sv-SE" dirty="0" err="1" smtClean="0"/>
              <a:t>Kan</a:t>
            </a:r>
            <a:r>
              <a:rPr lang="en-US" altLang="sv-SE" dirty="0" smtClean="0"/>
              <a:t> </a:t>
            </a:r>
            <a:r>
              <a:rPr lang="en-US" altLang="sv-SE" dirty="0" err="1" smtClean="0"/>
              <a:t>framkalla</a:t>
            </a:r>
            <a:r>
              <a:rPr lang="en-US" altLang="sv-SE" dirty="0" smtClean="0"/>
              <a:t> </a:t>
            </a:r>
            <a:r>
              <a:rPr lang="en-US" altLang="sv-SE" dirty="0" err="1" smtClean="0"/>
              <a:t>hypoglykemi</a:t>
            </a:r>
            <a:endParaRPr lang="en-US" altLang="sv-SE" dirty="0" smtClean="0"/>
          </a:p>
          <a:p>
            <a:pPr eaLnBrk="1" hangingPunct="1"/>
            <a:r>
              <a:rPr lang="en-US" altLang="sv-SE" dirty="0" err="1" smtClean="0"/>
              <a:t>Viktökning</a:t>
            </a:r>
            <a:endParaRPr lang="en-US" altLang="sv-SE" dirty="0" smtClean="0"/>
          </a:p>
        </p:txBody>
      </p:sp>
      <p:sp>
        <p:nvSpPr>
          <p:cNvPr id="2" name="Platshållare för bildnummer 1"/>
          <p:cNvSpPr>
            <a:spLocks noGrp="1"/>
          </p:cNvSpPr>
          <p:nvPr>
            <p:ph type="sldNum" sz="quarter" idx="12"/>
          </p:nvPr>
        </p:nvSpPr>
        <p:spPr/>
        <p:txBody>
          <a:bodyPr/>
          <a:lstStyle/>
          <a:p>
            <a:pPr>
              <a:defRPr/>
            </a:pPr>
            <a:fld id="{F7F4C4AA-52F7-4315-AD1A-CFF7609C8257}"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52026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9CE606-A858-43CA-98B4-D39427DABAC7}"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4264E3-C9C5-48E8-9C45-287F8D11E32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495300" y="274638"/>
            <a:ext cx="7410028" cy="1143000"/>
          </a:xfrm>
        </p:spPr>
        <p:txBody>
          <a:bodyPr lIns="90489" tIns="44448" rIns="90489" bIns="44448"/>
          <a:lstStyle/>
          <a:p>
            <a:pPr lvl="0" algn="l" hangingPunct="1"/>
            <a:r>
              <a:rPr lang="sv-SE" b="1" dirty="0" smtClean="0">
                <a:solidFill>
                  <a:srgbClr val="C00000"/>
                </a:solidFill>
              </a:rPr>
              <a:t>      Fysisk aktivitet</a:t>
            </a:r>
            <a:endParaRPr lang="sv-SE" b="1" dirty="0">
              <a:solidFill>
                <a:srgbClr val="C00000"/>
              </a:solidFill>
            </a:endParaRPr>
          </a:p>
        </p:txBody>
      </p:sp>
      <p:sp>
        <p:nvSpPr>
          <p:cNvPr id="6" name="Rectangle 3"/>
          <p:cNvSpPr txBox="1">
            <a:spLocks noGrp="1"/>
          </p:cNvSpPr>
          <p:nvPr>
            <p:ph idx="1"/>
          </p:nvPr>
        </p:nvSpPr>
        <p:spPr>
          <a:xfrm>
            <a:off x="1023908" y="2071673"/>
            <a:ext cx="8420096" cy="3863970"/>
          </a:xfrm>
        </p:spPr>
        <p:txBody>
          <a:bodyPr lIns="90489" tIns="44448" rIns="90489" bIns="44448"/>
          <a:lstStyle/>
          <a:p>
            <a:pPr lvl="0" hangingPunct="1">
              <a:spcBef>
                <a:spcPts val="3200"/>
              </a:spcBef>
            </a:pPr>
            <a:r>
              <a:rPr lang="sv-SE" sz="3600" b="1">
                <a:latin typeface="Comic Sans MS" pitchFamily="66"/>
              </a:rPr>
              <a:t>Motion kan:</a:t>
            </a:r>
          </a:p>
          <a:p>
            <a:pPr lvl="1" hangingPunct="1">
              <a:spcBef>
                <a:spcPts val="2200"/>
              </a:spcBef>
            </a:pPr>
            <a:r>
              <a:rPr lang="sv-SE" sz="2400">
                <a:latin typeface="Comic Sans MS" pitchFamily="66"/>
              </a:rPr>
              <a:t>leda till förbättrad blodglukoskontroll pga. ökad perifer insulinkänslighet (= minskad insulinresistens)</a:t>
            </a:r>
          </a:p>
          <a:p>
            <a:pPr lvl="1" hangingPunct="1">
              <a:spcBef>
                <a:spcPts val="2200"/>
              </a:spcBef>
            </a:pPr>
            <a:r>
              <a:rPr lang="sv-SE" sz="2400">
                <a:latin typeface="Comic Sans MS" pitchFamily="66"/>
              </a:rPr>
              <a:t>medföra positiva effekter på andra riskfaktorer som blodtryck och sammansättning av blodfetter</a:t>
            </a:r>
          </a:p>
          <a:p>
            <a:pPr lvl="1" hangingPunct="1">
              <a:spcBef>
                <a:spcPts val="2200"/>
              </a:spcBef>
            </a:pPr>
            <a:r>
              <a:rPr lang="sv-SE" sz="2400">
                <a:latin typeface="Comic Sans MS" pitchFamily="66"/>
              </a:rPr>
              <a:t>För viktminskning/förhindrad viktuppgång bör träningen kombineras med kostförändringar.</a:t>
            </a:r>
          </a:p>
        </p:txBody>
      </p:sp>
      <p:pic>
        <p:nvPicPr>
          <p:cNvPr id="7" name="Picture 8" descr="http://z.about.com/f/p/440/graphics/images/en/19811.jpg"/>
          <p:cNvPicPr>
            <a:picLocks noChangeAspect="1"/>
          </p:cNvPicPr>
          <p:nvPr/>
        </p:nvPicPr>
        <p:blipFill>
          <a:blip r:embed="rId3" cstate="print"/>
          <a:srcRect/>
          <a:stretch>
            <a:fillRect/>
          </a:stretch>
        </p:blipFill>
        <p:spPr>
          <a:xfrm>
            <a:off x="5453072" y="285731"/>
            <a:ext cx="3238493" cy="2590796"/>
          </a:xfrm>
          <a:prstGeom prst="rect">
            <a:avLst/>
          </a:prstGeom>
          <a:noFill/>
          <a:ln>
            <a:noFill/>
          </a:ln>
        </p:spPr>
      </p:pic>
      <p:sp>
        <p:nvSpPr>
          <p:cNvPr id="8" name="Platshållare för bildnummer 7"/>
          <p:cNvSpPr>
            <a:spLocks noGrp="1"/>
          </p:cNvSpPr>
          <p:nvPr>
            <p:ph type="sldNum" sz="quarter" idx="12"/>
          </p:nvPr>
        </p:nvSpPr>
        <p:spPr/>
        <p:txBody>
          <a:bodyPr/>
          <a:lstStyle/>
          <a:p>
            <a:pPr lvl="0"/>
            <a:fld id="{0F49879D-9DB7-44AB-8C01-AF537D69B813}" type="slidenum">
              <a:rPr lang="sv-SE" smtClean="0"/>
              <a:pPr lvl="0"/>
              <a:t>26</a:t>
            </a:fld>
            <a:endParaRPr lang="sv-SE"/>
          </a:p>
        </p:txBody>
      </p:sp>
    </p:spTree>
    <p:extLst>
      <p:ext uri="{BB962C8B-B14F-4D97-AF65-F5344CB8AC3E}">
        <p14:creationId xmlns:p14="http://schemas.microsoft.com/office/powerpoint/2010/main" val="34617945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01" y="260648"/>
            <a:ext cx="7780674" cy="141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3402512"/>
            <a:ext cx="55054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76" y="2276872"/>
            <a:ext cx="7202353" cy="259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27</a:t>
            </a:fld>
            <a:endParaRPr lang="sv-SE"/>
          </a:p>
        </p:txBody>
      </p:sp>
    </p:spTree>
    <p:extLst>
      <p:ext uri="{BB962C8B-B14F-4D97-AF65-F5344CB8AC3E}">
        <p14:creationId xmlns:p14="http://schemas.microsoft.com/office/powerpoint/2010/main" val="3337046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51AD9E-08A3-4FDF-8F8E-AD4A94AB6414}"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40D7FF-AAFB-4246-840A-12AEB3D745D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3000033" y="332656"/>
            <a:ext cx="6905972" cy="1143000"/>
          </a:xfrm>
        </p:spPr>
        <p:txBody>
          <a:bodyPr lIns="90489" tIns="44448" rIns="90489" bIns="44448"/>
          <a:lstStyle/>
          <a:p>
            <a:pPr lvl="0" hangingPunct="1"/>
            <a:r>
              <a:rPr lang="sv-SE" sz="3600" b="1" dirty="0">
                <a:solidFill>
                  <a:srgbClr val="C00000"/>
                </a:solidFill>
              </a:rPr>
              <a:t>Hypertoni – viktigt vid diabetes</a:t>
            </a:r>
          </a:p>
        </p:txBody>
      </p:sp>
      <p:sp>
        <p:nvSpPr>
          <p:cNvPr id="6" name="Rectangle 3"/>
          <p:cNvSpPr txBox="1">
            <a:spLocks noGrp="1"/>
          </p:cNvSpPr>
          <p:nvPr>
            <p:ph idx="1"/>
          </p:nvPr>
        </p:nvSpPr>
        <p:spPr>
          <a:xfrm>
            <a:off x="560512" y="2204865"/>
            <a:ext cx="8915400" cy="3384376"/>
          </a:xfrm>
        </p:spPr>
        <p:txBody>
          <a:bodyPr lIns="90489" tIns="44448" rIns="90489" bIns="44448"/>
          <a:lstStyle/>
          <a:p>
            <a:pPr lvl="0" hangingPunct="1">
              <a:lnSpc>
                <a:spcPct val="80000"/>
              </a:lnSpc>
              <a:spcBef>
                <a:spcPts val="1700"/>
              </a:spcBef>
            </a:pPr>
            <a:r>
              <a:rPr lang="sv-SE" sz="2400" dirty="0">
                <a:latin typeface="Comic Sans MS" pitchFamily="66"/>
              </a:rPr>
              <a:t>Förhöjt blodtryck är en riskfaktor </a:t>
            </a:r>
            <a:r>
              <a:rPr lang="sv-SE" sz="2400" dirty="0" smtClean="0">
                <a:latin typeface="Comic Sans MS" pitchFamily="66"/>
              </a:rPr>
              <a:t>både för </a:t>
            </a:r>
            <a:r>
              <a:rPr lang="sv-SE" sz="2400" dirty="0">
                <a:latin typeface="Comic Sans MS" pitchFamily="66"/>
              </a:rPr>
              <a:t>makro- </a:t>
            </a:r>
            <a:r>
              <a:rPr lang="sv-SE" sz="2400" dirty="0" smtClean="0">
                <a:latin typeface="Comic Sans MS" pitchFamily="66"/>
              </a:rPr>
              <a:t>och </a:t>
            </a:r>
            <a:r>
              <a:rPr lang="sv-SE" sz="2400" dirty="0">
                <a:latin typeface="Comic Sans MS" pitchFamily="66"/>
              </a:rPr>
              <a:t>mikrovaskulär sjukdom.</a:t>
            </a:r>
          </a:p>
          <a:p>
            <a:pPr lvl="0" hangingPunct="1">
              <a:lnSpc>
                <a:spcPct val="80000"/>
              </a:lnSpc>
              <a:spcBef>
                <a:spcPts val="1700"/>
              </a:spcBef>
            </a:pPr>
            <a:r>
              <a:rPr lang="sv-SE" sz="2400" dirty="0">
                <a:latin typeface="Comic Sans MS" pitchFamily="66"/>
              </a:rPr>
              <a:t>Blodtrycket bör mätas </a:t>
            </a:r>
            <a:r>
              <a:rPr lang="sv-SE" sz="2400" b="1" dirty="0">
                <a:latin typeface="Comic Sans MS" pitchFamily="66"/>
              </a:rPr>
              <a:t>minst</a:t>
            </a:r>
            <a:r>
              <a:rPr lang="sv-SE" sz="2400" dirty="0">
                <a:latin typeface="Comic Sans MS" pitchFamily="66"/>
              </a:rPr>
              <a:t> 2 gånger årligen.</a:t>
            </a:r>
          </a:p>
          <a:p>
            <a:pPr lvl="0" hangingPunct="1">
              <a:lnSpc>
                <a:spcPct val="80000"/>
              </a:lnSpc>
              <a:spcBef>
                <a:spcPts val="1700"/>
              </a:spcBef>
            </a:pPr>
            <a:r>
              <a:rPr lang="sv-SE" sz="2400" dirty="0">
                <a:latin typeface="Comic Sans MS" pitchFamily="66"/>
              </a:rPr>
              <a:t>Mikroalbuminuri (mindre läckage i urinen av äggvita) indikerar hotande njurskada och ökad hjärt-kärlrisk hos dessa patienter.</a:t>
            </a:r>
          </a:p>
          <a:p>
            <a:pPr lvl="0" hangingPunct="1">
              <a:lnSpc>
                <a:spcPct val="80000"/>
              </a:lnSpc>
              <a:spcBef>
                <a:spcPts val="1700"/>
              </a:spcBef>
            </a:pPr>
            <a:r>
              <a:rPr lang="sv-SE" sz="2400" dirty="0" smtClean="0">
                <a:latin typeface="Comic Sans MS" pitchFamily="66"/>
              </a:rPr>
              <a:t>Blodtryckssänkande </a:t>
            </a:r>
            <a:r>
              <a:rPr lang="sv-SE" sz="2400" dirty="0">
                <a:latin typeface="Comic Sans MS" pitchFamily="66"/>
              </a:rPr>
              <a:t>behandling bör insättas vid stigande blodtryck </a:t>
            </a:r>
            <a:r>
              <a:rPr lang="sv-SE" sz="2400" dirty="0" smtClean="0">
                <a:latin typeface="Comic Sans MS" pitchFamily="66"/>
              </a:rPr>
              <a:t>över 140/90 och </a:t>
            </a:r>
            <a:r>
              <a:rPr lang="sv-SE" sz="2400" dirty="0">
                <a:latin typeface="Comic Sans MS" pitchFamily="66"/>
              </a:rPr>
              <a:t>särskilt vid samtidig mikroalbuminuri.</a:t>
            </a:r>
          </a:p>
        </p:txBody>
      </p:sp>
      <p:pic>
        <p:nvPicPr>
          <p:cNvPr id="84994" name="Picture 2" descr="http://t0.gstatic.com/images?q=tbn:ANd9GcSj2V2x-JpaYVktk2pDlbQB-53O1QQ9ursgD0E8Oh_CXLottyDO"/>
          <p:cNvPicPr>
            <a:picLocks noChangeAspect="1" noChangeArrowheads="1"/>
          </p:cNvPicPr>
          <p:nvPr/>
        </p:nvPicPr>
        <p:blipFill>
          <a:blip r:embed="rId3" cstate="print"/>
          <a:srcRect/>
          <a:stretch>
            <a:fillRect/>
          </a:stretch>
        </p:blipFill>
        <p:spPr bwMode="auto">
          <a:xfrm>
            <a:off x="920551" y="188640"/>
            <a:ext cx="1830563" cy="1728192"/>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28</a:t>
            </a:fld>
            <a:endParaRPr lang="sv-SE"/>
          </a:p>
        </p:txBody>
      </p:sp>
    </p:spTree>
    <p:extLst>
      <p:ext uri="{BB962C8B-B14F-4D97-AF65-F5344CB8AC3E}">
        <p14:creationId xmlns:p14="http://schemas.microsoft.com/office/powerpoint/2010/main" val="373075554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62DC7A-BA41-4461-8551-D099DAEB39FA}"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171721-2457-49B2-B805-7AC48EDB90E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sz="3600" b="1" dirty="0">
                <a:solidFill>
                  <a:srgbClr val="C00000"/>
                </a:solidFill>
              </a:rPr>
              <a:t>Hypertoni - diabetes</a:t>
            </a:r>
          </a:p>
        </p:txBody>
      </p:sp>
      <p:sp>
        <p:nvSpPr>
          <p:cNvPr id="6" name="Rectangle 3"/>
          <p:cNvSpPr txBox="1">
            <a:spLocks noGrp="1"/>
          </p:cNvSpPr>
          <p:nvPr>
            <p:ph idx="1"/>
          </p:nvPr>
        </p:nvSpPr>
        <p:spPr>
          <a:xfrm>
            <a:off x="1155701" y="2286128"/>
            <a:ext cx="8420096" cy="3940177"/>
          </a:xfrm>
        </p:spPr>
        <p:txBody>
          <a:bodyPr lIns="90489" tIns="44448" rIns="90489" bIns="44448"/>
          <a:lstStyle/>
          <a:p>
            <a:pPr lvl="0" hangingPunct="1">
              <a:spcBef>
                <a:spcPts val="2000"/>
              </a:spcBef>
            </a:pPr>
            <a:r>
              <a:rPr lang="sv-SE" sz="2400" dirty="0">
                <a:latin typeface="Comic Sans MS" pitchFamily="66"/>
              </a:rPr>
              <a:t>Blodtryckssänkande behandling bör övervägas vid ett </a:t>
            </a:r>
            <a:r>
              <a:rPr lang="sv-SE" sz="2400" dirty="0" smtClean="0">
                <a:latin typeface="Comic Sans MS" pitchFamily="66"/>
              </a:rPr>
              <a:t>systoliskt </a:t>
            </a:r>
            <a:r>
              <a:rPr lang="sv-SE" sz="2400" dirty="0">
                <a:latin typeface="Comic Sans MS" pitchFamily="66"/>
              </a:rPr>
              <a:t>blodtryck </a:t>
            </a:r>
            <a:r>
              <a:rPr lang="sv-SE" sz="2400" dirty="0" smtClean="0">
                <a:latin typeface="Comic Sans MS" pitchFamily="66"/>
              </a:rPr>
              <a:t>över 140 </a:t>
            </a:r>
            <a:r>
              <a:rPr lang="sv-SE" sz="2400" dirty="0">
                <a:latin typeface="Comic Sans MS" pitchFamily="66"/>
              </a:rPr>
              <a:t>mm Hg vid upprepade mätningar.</a:t>
            </a:r>
          </a:p>
          <a:p>
            <a:pPr lvl="0" hangingPunct="1">
              <a:spcBef>
                <a:spcPts val="2000"/>
              </a:spcBef>
            </a:pPr>
            <a:r>
              <a:rPr lang="sv-SE" sz="2400" dirty="0">
                <a:latin typeface="Comic Sans MS" pitchFamily="66"/>
              </a:rPr>
              <a:t>Ålder och övriga sjukdomar får avgöra målblodtrycket och därmed graden av behandlingsintensitet.</a:t>
            </a:r>
          </a:p>
          <a:p>
            <a:pPr lvl="0" hangingPunct="1">
              <a:spcBef>
                <a:spcPts val="2000"/>
              </a:spcBef>
            </a:pPr>
            <a:r>
              <a:rPr lang="sv-SE" sz="2400" dirty="0">
                <a:latin typeface="Comic Sans MS" pitchFamily="66"/>
              </a:rPr>
              <a:t>Hos diabetiker är blodtrycksmålet &lt;</a:t>
            </a:r>
            <a:r>
              <a:rPr lang="sv-SE" sz="2400" dirty="0" smtClean="0">
                <a:latin typeface="Comic Sans MS" pitchFamily="66"/>
              </a:rPr>
              <a:t>140/80 </a:t>
            </a:r>
            <a:r>
              <a:rPr lang="sv-SE" sz="2400" dirty="0">
                <a:latin typeface="Comic Sans MS" pitchFamily="66"/>
              </a:rPr>
              <a:t>mm Hg hos patienter under 75 år</a:t>
            </a:r>
            <a:r>
              <a:rPr lang="sv-SE" sz="2400" dirty="0"/>
              <a:t>.</a:t>
            </a:r>
          </a:p>
        </p:txBody>
      </p:sp>
      <p:pic>
        <p:nvPicPr>
          <p:cNvPr id="82946" name="Picture 2" descr="http://t2.gstatic.com/images?q=tbn:ANd9GcQ2nele31fJQg_UJhlAWRyIs5VBYeOJq7cPzrAIsvC6XNw96b8TbA"/>
          <p:cNvPicPr>
            <a:picLocks noChangeAspect="1" noChangeArrowheads="1"/>
          </p:cNvPicPr>
          <p:nvPr/>
        </p:nvPicPr>
        <p:blipFill>
          <a:blip r:embed="rId3" cstate="print"/>
          <a:srcRect/>
          <a:stretch>
            <a:fillRect/>
          </a:stretch>
        </p:blipFill>
        <p:spPr bwMode="auto">
          <a:xfrm>
            <a:off x="488504" y="188766"/>
            <a:ext cx="2239963" cy="2149475"/>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29</a:t>
            </a:fld>
            <a:endParaRPr lang="sv-SE"/>
          </a:p>
        </p:txBody>
      </p:sp>
    </p:spTree>
    <p:extLst>
      <p:ext uri="{BB962C8B-B14F-4D97-AF65-F5344CB8AC3E}">
        <p14:creationId xmlns:p14="http://schemas.microsoft.com/office/powerpoint/2010/main" val="18096390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8DEEAE-D80D-4DCC-8779-AB80C6028610}"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Tahoma" pitchFamily="34"/>
              </a:rPr>
              <a:t>Efter bildserie </a:t>
            </a:r>
            <a:r>
              <a:rPr lang="sv-SE" sz="1400" b="0" i="0" u="none" strike="noStrike" kern="1200" cap="none" spc="0" baseline="0" dirty="0" err="1">
                <a:solidFill>
                  <a:srgbClr val="000000"/>
                </a:solidFill>
                <a:uFillTx/>
                <a:latin typeface="Tahoma" pitchFamily="34"/>
              </a:rPr>
              <a:t>fr</a:t>
            </a:r>
            <a:r>
              <a:rPr lang="sv-SE" sz="1400" b="0" i="0" u="none" strike="noStrike" kern="1200" cap="none" spc="0" baseline="0" dirty="0">
                <a:solidFill>
                  <a:srgbClr val="000000"/>
                </a:solidFill>
                <a:uFillTx/>
                <a:latin typeface="Tahoma" pitchFamily="34"/>
              </a:rPr>
              <a:t> </a:t>
            </a:r>
            <a:r>
              <a:rPr lang="sv-SE" sz="1400" b="0" i="0" u="none" strike="noStrike" kern="1200" cap="none" spc="0" baseline="0" dirty="0" err="1">
                <a:solidFill>
                  <a:srgbClr val="000000"/>
                </a:solidFill>
                <a:uFillTx/>
                <a:latin typeface="Tahoma" pitchFamily="34"/>
              </a:rPr>
              <a:t>Läkemdelsverket</a:t>
            </a:r>
            <a:r>
              <a:rPr lang="sv-SE" sz="1400" b="0" i="0" u="none" strike="noStrike" kern="1200" cap="none" spc="0" baseline="0" dirty="0">
                <a:solidFill>
                  <a:srgbClr val="000000"/>
                </a:solidFill>
                <a:uFillTx/>
                <a:latin typeface="Tahoma" pitchFamily="34"/>
              </a:rPr>
              <a:t>, modifierad av Anders </a:t>
            </a:r>
            <a:r>
              <a:rPr lang="sv-SE" sz="1400" b="0" i="0" u="none" strike="noStrike" kern="1200" cap="none" spc="0" baseline="0" dirty="0" err="1">
                <a:solidFill>
                  <a:srgbClr val="000000"/>
                </a:solidFill>
                <a:uFillTx/>
                <a:latin typeface="Tahoma" pitchFamily="34"/>
              </a:rPr>
              <a:t>Hernborg</a:t>
            </a:r>
            <a:endParaRPr lang="sv-SE" sz="1400" b="0" i="0" u="none" strike="noStrike" kern="1200" cap="none" spc="0" baseline="0" dirty="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27ED87-BD3E-4E6E-B664-0D213FCC130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272480" y="260648"/>
            <a:ext cx="8915400" cy="1143000"/>
          </a:xfrm>
        </p:spPr>
        <p:txBody>
          <a:bodyPr lIns="90489" tIns="44448" rIns="90489" bIns="44448"/>
          <a:lstStyle/>
          <a:p>
            <a:pPr lvl="0" hangingPunct="1"/>
            <a:r>
              <a:rPr lang="sv-SE" b="1" dirty="0">
                <a:solidFill>
                  <a:srgbClr val="C00000"/>
                </a:solidFill>
              </a:rPr>
              <a:t>Bakgrund</a:t>
            </a:r>
          </a:p>
        </p:txBody>
      </p:sp>
      <p:sp>
        <p:nvSpPr>
          <p:cNvPr id="6" name="Rectangle 3"/>
          <p:cNvSpPr txBox="1">
            <a:spLocks noGrp="1"/>
          </p:cNvSpPr>
          <p:nvPr>
            <p:ph idx="1"/>
          </p:nvPr>
        </p:nvSpPr>
        <p:spPr>
          <a:xfrm>
            <a:off x="990597" y="1772822"/>
            <a:ext cx="8420096" cy="3940177"/>
          </a:xfrm>
        </p:spPr>
        <p:txBody>
          <a:bodyPr lIns="90489" tIns="44448" rIns="90489" bIns="44448"/>
          <a:lstStyle/>
          <a:p>
            <a:pPr marL="384176" lvl="0" indent="-384176" hangingPunct="1">
              <a:spcBef>
                <a:spcPts val="3100"/>
              </a:spcBef>
            </a:pPr>
            <a:r>
              <a:rPr lang="sv-SE" dirty="0">
                <a:latin typeface="Comic Sans MS" pitchFamily="66"/>
              </a:rPr>
              <a:t>Vad är diabetes?</a:t>
            </a:r>
          </a:p>
          <a:p>
            <a:pPr marL="384176" lvl="0" indent="-384176" hangingPunct="1">
              <a:spcBef>
                <a:spcPts val="3100"/>
              </a:spcBef>
            </a:pPr>
            <a:r>
              <a:rPr lang="sv-SE" dirty="0">
                <a:latin typeface="Comic Sans MS" pitchFamily="66"/>
              </a:rPr>
              <a:t>Vad ger diabetes för skadliga effekter på sikt</a:t>
            </a:r>
            <a:r>
              <a:rPr lang="sv-SE" dirty="0" smtClean="0">
                <a:latin typeface="Comic Sans MS" pitchFamily="66"/>
              </a:rPr>
              <a:t>?</a:t>
            </a:r>
          </a:p>
          <a:p>
            <a:pPr marL="384176" lvl="0" indent="-384176" hangingPunct="1">
              <a:spcBef>
                <a:spcPts val="3100"/>
              </a:spcBef>
            </a:pPr>
            <a:r>
              <a:rPr lang="sv-SE" dirty="0" smtClean="0">
                <a:latin typeface="Comic Sans MS" pitchFamily="66"/>
              </a:rPr>
              <a:t>Kan vi förebygga eller senarelägga skadliga komplikationer? Hur?</a:t>
            </a:r>
            <a:endParaRPr lang="sv-SE" dirty="0">
              <a:latin typeface="Comic Sans MS" pitchFamily="66"/>
            </a:endParaRPr>
          </a:p>
        </p:txBody>
      </p:sp>
      <p:sp>
        <p:nvSpPr>
          <p:cNvPr id="7" name="Platshållare för bildnummer 6"/>
          <p:cNvSpPr>
            <a:spLocks noGrp="1"/>
          </p:cNvSpPr>
          <p:nvPr>
            <p:ph type="sldNum" sz="quarter" idx="12"/>
          </p:nvPr>
        </p:nvSpPr>
        <p:spPr/>
        <p:txBody>
          <a:bodyPr/>
          <a:lstStyle/>
          <a:p>
            <a:fld id="{36718C81-B19A-4472-BFB1-6AAAB0E9A286}" type="slidenum">
              <a:rPr lang="sv-SE" smtClean="0"/>
              <a:t>3</a:t>
            </a:fld>
            <a:endParaRPr lang="sv-SE"/>
          </a:p>
        </p:txBody>
      </p:sp>
    </p:spTree>
    <p:extLst>
      <p:ext uri="{BB962C8B-B14F-4D97-AF65-F5344CB8AC3E}">
        <p14:creationId xmlns:p14="http://schemas.microsoft.com/office/powerpoint/2010/main" val="1219203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5D5CC9-4CCB-4B8D-ABE9-0CDEEEC36D9C}"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A6FAFD-99F8-42A9-8255-0561BED35DD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sz="3600" b="1" dirty="0">
                <a:solidFill>
                  <a:srgbClr val="C00000"/>
                </a:solidFill>
              </a:rPr>
              <a:t>Hypertoni  -  Terapival</a:t>
            </a:r>
          </a:p>
        </p:txBody>
      </p:sp>
      <p:sp>
        <p:nvSpPr>
          <p:cNvPr id="6" name="Rectangle 3"/>
          <p:cNvSpPr txBox="1">
            <a:spLocks noGrp="1"/>
          </p:cNvSpPr>
          <p:nvPr>
            <p:ph idx="1"/>
          </p:nvPr>
        </p:nvSpPr>
        <p:spPr>
          <a:xfrm>
            <a:off x="990596" y="2438403"/>
            <a:ext cx="8420096" cy="3657600"/>
          </a:xfrm>
        </p:spPr>
        <p:txBody>
          <a:bodyPr lIns="90489" tIns="44448" rIns="90489" bIns="44448">
            <a:normAutofit lnSpcReduction="10000"/>
          </a:bodyPr>
          <a:lstStyle/>
          <a:p>
            <a:pPr lvl="0" hangingPunct="1">
              <a:lnSpc>
                <a:spcPct val="90000"/>
              </a:lnSpc>
              <a:spcBef>
                <a:spcPts val="2400"/>
              </a:spcBef>
            </a:pPr>
            <a:r>
              <a:rPr lang="sv-SE" sz="2800" dirty="0">
                <a:latin typeface="Comic Sans MS" pitchFamily="66"/>
              </a:rPr>
              <a:t>Icke-farmakologisk behandling (fysisk aktivitet, viktnedgång, alkohol- och saltrestriktion).</a:t>
            </a:r>
          </a:p>
          <a:p>
            <a:pPr lvl="0" hangingPunct="1">
              <a:lnSpc>
                <a:spcPct val="90000"/>
              </a:lnSpc>
              <a:spcBef>
                <a:spcPts val="2400"/>
              </a:spcBef>
            </a:pPr>
            <a:r>
              <a:rPr lang="sv-SE" sz="2800" dirty="0">
                <a:latin typeface="Comic Sans MS" pitchFamily="66"/>
              </a:rPr>
              <a:t>Blodtryckssänkningen i sig är viktigare än typ av blodtryckssänkande läkemedel.</a:t>
            </a:r>
          </a:p>
          <a:p>
            <a:pPr lvl="0" hangingPunct="1">
              <a:lnSpc>
                <a:spcPct val="90000"/>
              </a:lnSpc>
              <a:spcBef>
                <a:spcPts val="2400"/>
              </a:spcBef>
            </a:pPr>
            <a:r>
              <a:rPr lang="sv-SE" sz="2800" dirty="0">
                <a:latin typeface="Comic Sans MS" pitchFamily="66"/>
              </a:rPr>
              <a:t>Oftast blir mer än en blodtrycksmedicin aktuell</a:t>
            </a:r>
            <a:r>
              <a:rPr lang="sv-SE" sz="2800" dirty="0" smtClean="0">
                <a:latin typeface="Comic Sans MS" pitchFamily="66"/>
              </a:rPr>
              <a:t>. Att få ner blodtrycket viktigare än hos icke-diabetiker.</a:t>
            </a:r>
            <a:endParaRPr lang="sv-SE" sz="2800" dirty="0">
              <a:latin typeface="Comic Sans MS" pitchFamily="66"/>
            </a:endParaRPr>
          </a:p>
        </p:txBody>
      </p:sp>
      <p:pic>
        <p:nvPicPr>
          <p:cNvPr id="80898" name="Picture 2" descr="http://t0.gstatic.com/images?q=tbn:ANd9GcQxB9QkOIuSEV1w9L7Lz84zVBDZYs_CT3D-Fasj4x-XHwGS8PMG"/>
          <p:cNvPicPr>
            <a:picLocks noChangeAspect="1" noChangeArrowheads="1"/>
          </p:cNvPicPr>
          <p:nvPr/>
        </p:nvPicPr>
        <p:blipFill>
          <a:blip r:embed="rId3" cstate="print"/>
          <a:srcRect/>
          <a:stretch>
            <a:fillRect/>
          </a:stretch>
        </p:blipFill>
        <p:spPr bwMode="auto">
          <a:xfrm>
            <a:off x="344493" y="332656"/>
            <a:ext cx="2088232" cy="2088232"/>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30</a:t>
            </a:fld>
            <a:endParaRPr lang="sv-SE"/>
          </a:p>
        </p:txBody>
      </p:sp>
    </p:spTree>
    <p:extLst>
      <p:ext uri="{BB962C8B-B14F-4D97-AF65-F5344CB8AC3E}">
        <p14:creationId xmlns:p14="http://schemas.microsoft.com/office/powerpoint/2010/main" val="22034499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1DBFDF-3410-48AD-A915-125ACD3C6687}"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CBBDB9-657C-453A-A4E6-767F5B8B771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sz="3600" b="1" dirty="0" smtClean="0">
                <a:solidFill>
                  <a:srgbClr val="C00000"/>
                </a:solidFill>
              </a:rPr>
              <a:t>Blodtrycksstegring  - Terapival</a:t>
            </a:r>
            <a:endParaRPr lang="sv-SE" sz="3600" b="1" dirty="0">
              <a:solidFill>
                <a:srgbClr val="C00000"/>
              </a:solidFill>
            </a:endParaRPr>
          </a:p>
        </p:txBody>
      </p:sp>
      <p:sp>
        <p:nvSpPr>
          <p:cNvPr id="6" name="Rectangle 3"/>
          <p:cNvSpPr txBox="1">
            <a:spLocks noGrp="1"/>
          </p:cNvSpPr>
          <p:nvPr>
            <p:ph idx="1"/>
          </p:nvPr>
        </p:nvSpPr>
        <p:spPr>
          <a:xfrm>
            <a:off x="990596" y="2209806"/>
            <a:ext cx="8420096" cy="3787773"/>
          </a:xfrm>
        </p:spPr>
        <p:txBody>
          <a:bodyPr lIns="90489" tIns="44448" rIns="90489" bIns="44448">
            <a:normAutofit lnSpcReduction="10000"/>
          </a:bodyPr>
          <a:lstStyle/>
          <a:p>
            <a:pPr lvl="0" hangingPunct="1">
              <a:spcBef>
                <a:spcPts val="1700"/>
              </a:spcBef>
            </a:pPr>
            <a:r>
              <a:rPr lang="sv-SE" sz="2800" dirty="0">
                <a:latin typeface="Comic Sans MS" pitchFamily="66"/>
              </a:rPr>
              <a:t>ACE-hämmare (</a:t>
            </a:r>
            <a:r>
              <a:rPr lang="sv-SE" sz="2800" dirty="0" err="1">
                <a:latin typeface="Comic Sans MS" pitchFamily="66"/>
              </a:rPr>
              <a:t>Enalapril</a:t>
            </a:r>
            <a:r>
              <a:rPr lang="sv-SE" sz="2800" dirty="0" smtClean="0">
                <a:latin typeface="Comic Sans MS" pitchFamily="66"/>
              </a:rPr>
              <a:t>)</a:t>
            </a:r>
          </a:p>
          <a:p>
            <a:pPr>
              <a:spcBef>
                <a:spcPts val="1700"/>
              </a:spcBef>
            </a:pPr>
            <a:r>
              <a:rPr lang="sv-SE" sz="2800" dirty="0" err="1">
                <a:latin typeface="Comic Sans MS" pitchFamily="66"/>
              </a:rPr>
              <a:t>Angiotensin</a:t>
            </a:r>
            <a:r>
              <a:rPr lang="sv-SE" sz="2800" dirty="0">
                <a:latin typeface="Comic Sans MS" pitchFamily="66"/>
              </a:rPr>
              <a:t> II-receptorblockerare, ARB (</a:t>
            </a:r>
            <a:r>
              <a:rPr lang="sv-SE" sz="2800" dirty="0" err="1">
                <a:latin typeface="Comic Sans MS" pitchFamily="66"/>
              </a:rPr>
              <a:t>Losartan</a:t>
            </a:r>
            <a:r>
              <a:rPr lang="sv-SE" sz="2000" dirty="0">
                <a:latin typeface="Comic Sans MS" pitchFamily="66"/>
              </a:rPr>
              <a:t>)</a:t>
            </a:r>
          </a:p>
          <a:p>
            <a:pPr lvl="0" hangingPunct="1">
              <a:spcBef>
                <a:spcPts val="1700"/>
              </a:spcBef>
            </a:pPr>
            <a:r>
              <a:rPr lang="sv-SE" sz="2800" dirty="0" err="1" smtClean="0">
                <a:latin typeface="Comic Sans MS" pitchFamily="66"/>
              </a:rPr>
              <a:t>Tiazid</a:t>
            </a:r>
            <a:r>
              <a:rPr lang="sv-SE" sz="2800" dirty="0" smtClean="0">
                <a:latin typeface="Comic Sans MS" pitchFamily="66"/>
              </a:rPr>
              <a:t> </a:t>
            </a:r>
            <a:r>
              <a:rPr lang="sv-SE" sz="2800" dirty="0">
                <a:latin typeface="Comic Sans MS" pitchFamily="66"/>
              </a:rPr>
              <a:t>(</a:t>
            </a:r>
            <a:r>
              <a:rPr lang="sv-SE" sz="2800" dirty="0" err="1">
                <a:latin typeface="Comic Sans MS" pitchFamily="66"/>
              </a:rPr>
              <a:t>Salures</a:t>
            </a:r>
            <a:r>
              <a:rPr lang="sv-SE" sz="2800" dirty="0">
                <a:latin typeface="Comic Sans MS" pitchFamily="66"/>
              </a:rPr>
              <a:t>, </a:t>
            </a:r>
            <a:r>
              <a:rPr lang="sv-SE" sz="2800" dirty="0" err="1">
                <a:latin typeface="Comic Sans MS" pitchFamily="66"/>
              </a:rPr>
              <a:t>Normorix</a:t>
            </a:r>
            <a:r>
              <a:rPr lang="sv-SE" sz="2800" dirty="0">
                <a:latin typeface="Comic Sans MS" pitchFamily="66"/>
              </a:rPr>
              <a:t> </a:t>
            </a:r>
            <a:r>
              <a:rPr lang="sv-SE" sz="2800" dirty="0" err="1">
                <a:latin typeface="Comic Sans MS" pitchFamily="66"/>
              </a:rPr>
              <a:t>mite</a:t>
            </a:r>
            <a:r>
              <a:rPr lang="sv-SE" sz="2800" dirty="0">
                <a:latin typeface="Comic Sans MS" pitchFamily="66"/>
              </a:rPr>
              <a:t>)</a:t>
            </a:r>
          </a:p>
          <a:p>
            <a:pPr lvl="0" hangingPunct="1">
              <a:spcBef>
                <a:spcPts val="1700"/>
              </a:spcBef>
            </a:pPr>
            <a:r>
              <a:rPr lang="sv-SE" sz="2800" dirty="0">
                <a:latin typeface="Comic Sans MS" pitchFamily="66"/>
              </a:rPr>
              <a:t>Kalciumantagonist (</a:t>
            </a:r>
            <a:r>
              <a:rPr lang="sv-SE" sz="2800" dirty="0" err="1">
                <a:latin typeface="Comic Sans MS" pitchFamily="66"/>
              </a:rPr>
              <a:t>Amlodipin</a:t>
            </a:r>
            <a:r>
              <a:rPr lang="sv-SE" sz="2800" dirty="0">
                <a:latin typeface="Comic Sans MS" pitchFamily="66"/>
              </a:rPr>
              <a:t>)</a:t>
            </a:r>
          </a:p>
          <a:p>
            <a:pPr lvl="0" hangingPunct="1">
              <a:spcBef>
                <a:spcPts val="1700"/>
              </a:spcBef>
            </a:pPr>
            <a:r>
              <a:rPr lang="sv-SE" sz="2800" dirty="0">
                <a:latin typeface="Comic Sans MS" pitchFamily="66"/>
              </a:rPr>
              <a:t>Beta-receptorblockerare (</a:t>
            </a:r>
            <a:r>
              <a:rPr lang="sv-SE" sz="2800" dirty="0" err="1">
                <a:latin typeface="Comic Sans MS" pitchFamily="66"/>
              </a:rPr>
              <a:t>Atenolol</a:t>
            </a:r>
            <a:r>
              <a:rPr lang="sv-SE" sz="2800" dirty="0">
                <a:latin typeface="Comic Sans MS" pitchFamily="66"/>
              </a:rPr>
              <a:t>, </a:t>
            </a:r>
            <a:r>
              <a:rPr lang="sv-SE" sz="2800" dirty="0" err="1" smtClean="0">
                <a:latin typeface="Comic Sans MS" pitchFamily="66"/>
              </a:rPr>
              <a:t>Metoprolol</a:t>
            </a:r>
            <a:r>
              <a:rPr lang="sv-SE" sz="2800" dirty="0" smtClean="0">
                <a:latin typeface="Comic Sans MS" pitchFamily="66"/>
              </a:rPr>
              <a:t>)</a:t>
            </a:r>
            <a:endParaRPr lang="sv-SE" sz="2000" dirty="0">
              <a:latin typeface="Comic Sans MS" pitchFamily="66"/>
            </a:endParaRPr>
          </a:p>
        </p:txBody>
      </p:sp>
      <p:pic>
        <p:nvPicPr>
          <p:cNvPr id="78850" name="Picture 2" descr="http://1.bp.blogspot.com/_nUGpAkaIf5k/TPDxzVbtJbI/AAAAAAAAE0U/T-UNwMUTwlU/s400/pills.jpg"/>
          <p:cNvPicPr>
            <a:picLocks noChangeAspect="1" noChangeArrowheads="1"/>
          </p:cNvPicPr>
          <p:nvPr/>
        </p:nvPicPr>
        <p:blipFill>
          <a:blip r:embed="rId3" cstate="print"/>
          <a:srcRect/>
          <a:stretch>
            <a:fillRect/>
          </a:stretch>
        </p:blipFill>
        <p:spPr bwMode="auto">
          <a:xfrm>
            <a:off x="7310062" y="1268761"/>
            <a:ext cx="2611490" cy="2448272"/>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31</a:t>
            </a:fld>
            <a:endParaRPr lang="sv-SE"/>
          </a:p>
        </p:txBody>
      </p:sp>
    </p:spTree>
    <p:extLst>
      <p:ext uri="{BB962C8B-B14F-4D97-AF65-F5344CB8AC3E}">
        <p14:creationId xmlns:p14="http://schemas.microsoft.com/office/powerpoint/2010/main" val="17953089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B2CC54-FC55-4795-AFBF-1A9804673244}"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B77B35-01E4-4A43-A707-4327B448018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488504" y="476672"/>
            <a:ext cx="8915400" cy="1143000"/>
          </a:xfrm>
        </p:spPr>
        <p:txBody>
          <a:bodyPr lIns="90489" tIns="44448" rIns="90489" bIns="44448">
            <a:normAutofit/>
          </a:bodyPr>
          <a:lstStyle/>
          <a:p>
            <a:pPr lvl="0" hangingPunct="1"/>
            <a:r>
              <a:rPr lang="sv-SE" sz="4000" b="1" dirty="0" smtClean="0">
                <a:solidFill>
                  <a:srgbClr val="C00000"/>
                </a:solidFill>
              </a:rPr>
              <a:t>Kolesterolsänkande </a:t>
            </a:r>
            <a:r>
              <a:rPr lang="sv-SE" sz="4000" b="1" dirty="0">
                <a:solidFill>
                  <a:srgbClr val="C00000"/>
                </a:solidFill>
              </a:rPr>
              <a:t>läkemedel</a:t>
            </a:r>
          </a:p>
        </p:txBody>
      </p:sp>
      <p:sp>
        <p:nvSpPr>
          <p:cNvPr id="6" name="Rectangle 3"/>
          <p:cNvSpPr txBox="1">
            <a:spLocks noGrp="1"/>
          </p:cNvSpPr>
          <p:nvPr>
            <p:ph idx="1"/>
          </p:nvPr>
        </p:nvSpPr>
        <p:spPr>
          <a:xfrm>
            <a:off x="1064568" y="2636912"/>
            <a:ext cx="8420096" cy="2514600"/>
          </a:xfrm>
        </p:spPr>
        <p:txBody>
          <a:bodyPr lIns="90489" tIns="44448" rIns="90489" bIns="44448">
            <a:normAutofit fontScale="77500" lnSpcReduction="20000"/>
          </a:bodyPr>
          <a:lstStyle/>
          <a:p>
            <a:pPr lvl="0" hangingPunct="1">
              <a:spcBef>
                <a:spcPts val="3100"/>
              </a:spcBef>
            </a:pPr>
            <a:r>
              <a:rPr lang="sv-SE" dirty="0" smtClean="0">
                <a:latin typeface="Comic Sans MS" pitchFamily="66"/>
              </a:rPr>
              <a:t>De flesta typ 2-diabetiker och ”vuxna” typ 1 diabetiker bör erbjudas </a:t>
            </a:r>
            <a:r>
              <a:rPr lang="sv-SE" dirty="0" err="1" smtClean="0">
                <a:latin typeface="Comic Sans MS" pitchFamily="66"/>
              </a:rPr>
              <a:t>kolestrolsänkande</a:t>
            </a:r>
            <a:r>
              <a:rPr lang="sv-SE" dirty="0" smtClean="0">
                <a:latin typeface="Comic Sans MS" pitchFamily="66"/>
              </a:rPr>
              <a:t> läkemedel på grund av sin höga risk för hjärtinfarkt och stroke</a:t>
            </a:r>
          </a:p>
          <a:p>
            <a:pPr lvl="0" hangingPunct="1">
              <a:spcBef>
                <a:spcPts val="3100"/>
              </a:spcBef>
            </a:pPr>
            <a:r>
              <a:rPr lang="sv-SE" dirty="0" smtClean="0">
                <a:latin typeface="Comic Sans MS" pitchFamily="66"/>
              </a:rPr>
              <a:t>Som </a:t>
            </a:r>
            <a:r>
              <a:rPr lang="sv-SE" dirty="0">
                <a:latin typeface="Comic Sans MS" pitchFamily="66"/>
              </a:rPr>
              <a:t>förstahandsmedel rekommenderas </a:t>
            </a:r>
            <a:r>
              <a:rPr lang="sv-SE" b="1" dirty="0">
                <a:latin typeface="Comic Sans MS" pitchFamily="66"/>
              </a:rPr>
              <a:t>statiner</a:t>
            </a:r>
            <a:r>
              <a:rPr lang="sv-SE" dirty="0">
                <a:latin typeface="Comic Sans MS" pitchFamily="66"/>
              </a:rPr>
              <a:t> </a:t>
            </a:r>
            <a:r>
              <a:rPr lang="sv-SE" dirty="0" smtClean="0">
                <a:latin typeface="Comic Sans MS" pitchFamily="66"/>
              </a:rPr>
              <a:t>(</a:t>
            </a:r>
            <a:r>
              <a:rPr lang="sv-SE" dirty="0" err="1" smtClean="0">
                <a:latin typeface="Comic Sans MS" pitchFamily="66"/>
              </a:rPr>
              <a:t>Simvastatin</a:t>
            </a:r>
            <a:r>
              <a:rPr lang="sv-SE" dirty="0" smtClean="0">
                <a:latin typeface="Comic Sans MS" pitchFamily="66"/>
              </a:rPr>
              <a:t> eller </a:t>
            </a:r>
            <a:r>
              <a:rPr lang="sv-SE" dirty="0" err="1" smtClean="0">
                <a:latin typeface="Comic Sans MS" pitchFamily="66"/>
              </a:rPr>
              <a:t>Atorvastatin</a:t>
            </a:r>
            <a:r>
              <a:rPr lang="sv-SE" dirty="0" smtClean="0">
                <a:latin typeface="Comic Sans MS" pitchFamily="66"/>
              </a:rPr>
              <a:t>) </a:t>
            </a:r>
            <a:r>
              <a:rPr lang="sv-SE" dirty="0">
                <a:latin typeface="Comic Sans MS" pitchFamily="66"/>
              </a:rPr>
              <a:t>som har bevisad effekt på sjuklighet och dödlighet.</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32</a:t>
            </a:fld>
            <a:endParaRPr lang="sv-SE"/>
          </a:p>
        </p:txBody>
      </p:sp>
    </p:spTree>
    <p:extLst>
      <p:ext uri="{BB962C8B-B14F-4D97-AF65-F5344CB8AC3E}">
        <p14:creationId xmlns:p14="http://schemas.microsoft.com/office/powerpoint/2010/main" val="24101454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CC633F-E7F5-4B34-B625-ACEAD8CA868E}"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865585-A0A3-4D22-A16D-DB32882DAB7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sz="3600" b="1" dirty="0">
                <a:solidFill>
                  <a:srgbClr val="C00000"/>
                </a:solidFill>
              </a:rPr>
              <a:t>Övriga läkemedel</a:t>
            </a:r>
          </a:p>
        </p:txBody>
      </p:sp>
      <p:sp>
        <p:nvSpPr>
          <p:cNvPr id="6" name="Rectangle 3"/>
          <p:cNvSpPr txBox="1">
            <a:spLocks noGrp="1"/>
          </p:cNvSpPr>
          <p:nvPr>
            <p:ph idx="1"/>
          </p:nvPr>
        </p:nvSpPr>
        <p:spPr>
          <a:xfrm>
            <a:off x="1073148" y="2133596"/>
            <a:ext cx="8420096" cy="4114800"/>
          </a:xfrm>
        </p:spPr>
        <p:txBody>
          <a:bodyPr lIns="90489" tIns="44448" rIns="90489" bIns="44448">
            <a:normAutofit lnSpcReduction="10000"/>
          </a:bodyPr>
          <a:lstStyle/>
          <a:p>
            <a:pPr lvl="0" hangingPunct="1">
              <a:spcBef>
                <a:spcPts val="2500"/>
              </a:spcBef>
            </a:pPr>
            <a:r>
              <a:rPr lang="sv-SE" dirty="0">
                <a:latin typeface="Comic Sans MS" pitchFamily="66"/>
              </a:rPr>
              <a:t>Behandling med </a:t>
            </a:r>
            <a:r>
              <a:rPr lang="sv-SE" dirty="0" err="1" smtClean="0">
                <a:latin typeface="Comic Sans MS" pitchFamily="66"/>
              </a:rPr>
              <a:t>Trombyl</a:t>
            </a:r>
            <a:r>
              <a:rPr lang="sv-SE" dirty="0" smtClean="0">
                <a:latin typeface="Comic Sans MS" pitchFamily="66"/>
              </a:rPr>
              <a:t> (ASA) </a:t>
            </a:r>
            <a:r>
              <a:rPr lang="sv-SE" dirty="0">
                <a:latin typeface="Comic Sans MS" pitchFamily="66"/>
              </a:rPr>
              <a:t>vid </a:t>
            </a:r>
            <a:r>
              <a:rPr lang="sv-SE" dirty="0" smtClean="0">
                <a:latin typeface="Comic Sans MS" pitchFamily="66"/>
              </a:rPr>
              <a:t>känd kärlsjukdom (kärlkramp </a:t>
            </a:r>
            <a:r>
              <a:rPr lang="sv-SE" dirty="0">
                <a:latin typeface="Comic Sans MS" pitchFamily="66"/>
              </a:rPr>
              <a:t>eller om man haft hjärtinfarkt eller stroke </a:t>
            </a:r>
            <a:r>
              <a:rPr lang="sv-SE" dirty="0" smtClean="0">
                <a:latin typeface="Comic Sans MS" pitchFamily="66"/>
              </a:rPr>
              <a:t>[sekundär-prevention])</a:t>
            </a:r>
          </a:p>
          <a:p>
            <a:pPr lvl="0" hangingPunct="1">
              <a:spcBef>
                <a:spcPts val="2500"/>
              </a:spcBef>
            </a:pPr>
            <a:r>
              <a:rPr lang="sv-SE" dirty="0" smtClean="0">
                <a:latin typeface="Comic Sans MS" pitchFamily="66"/>
              </a:rPr>
              <a:t>Förr gav man </a:t>
            </a:r>
            <a:r>
              <a:rPr lang="sv-SE" dirty="0" err="1" smtClean="0">
                <a:latin typeface="Comic Sans MS" pitchFamily="66"/>
              </a:rPr>
              <a:t>Trombyl</a:t>
            </a:r>
            <a:r>
              <a:rPr lang="sv-SE" dirty="0" smtClean="0">
                <a:latin typeface="Comic Sans MS" pitchFamily="66"/>
              </a:rPr>
              <a:t> till de flesta diabetiker (utan känd kärlsjukdom, primärprevention) men studier har visat att nyttan då ej överstiger biverkningar</a:t>
            </a:r>
            <a:endParaRPr lang="sv-SE" dirty="0">
              <a:latin typeface="Comic Sans MS" pitchFamily="66"/>
            </a:endParaRP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33</a:t>
            </a:fld>
            <a:endParaRPr lang="sv-SE"/>
          </a:p>
        </p:txBody>
      </p:sp>
    </p:spTree>
    <p:extLst>
      <p:ext uri="{BB962C8B-B14F-4D97-AF65-F5344CB8AC3E}">
        <p14:creationId xmlns:p14="http://schemas.microsoft.com/office/powerpoint/2010/main" val="37233891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01690"/>
            <a:ext cx="57277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83" y="3356992"/>
            <a:ext cx="8514386" cy="268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34</a:t>
            </a:fld>
            <a:endParaRPr lang="sv-SE"/>
          </a:p>
        </p:txBody>
      </p:sp>
    </p:spTree>
    <p:extLst>
      <p:ext uri="{BB962C8B-B14F-4D97-AF65-F5344CB8AC3E}">
        <p14:creationId xmlns:p14="http://schemas.microsoft.com/office/powerpoint/2010/main" val="2592918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1F7656-B016-40C1-A877-E1A36F538F36}"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3A8D15-DC2D-43C2-8CDB-218224EEAAC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35</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sz="3600" b="1" dirty="0">
                <a:solidFill>
                  <a:srgbClr val="C00000"/>
                </a:solidFill>
              </a:rPr>
              <a:t>Farmakologisk antidiabetisk behandling</a:t>
            </a:r>
          </a:p>
        </p:txBody>
      </p:sp>
      <p:sp>
        <p:nvSpPr>
          <p:cNvPr id="6" name="Rectangle 3"/>
          <p:cNvSpPr txBox="1">
            <a:spLocks noGrp="1"/>
          </p:cNvSpPr>
          <p:nvPr>
            <p:ph idx="1"/>
          </p:nvPr>
        </p:nvSpPr>
        <p:spPr/>
        <p:txBody>
          <a:bodyPr lIns="90489" tIns="44448" rIns="90489" bIns="44448"/>
          <a:lstStyle/>
          <a:p>
            <a:pPr lvl="0" hangingPunct="1">
              <a:lnSpc>
                <a:spcPct val="90000"/>
              </a:lnSpc>
              <a:spcBef>
                <a:spcPts val="1600"/>
              </a:spcBef>
            </a:pPr>
            <a:r>
              <a:rPr lang="sv-SE" sz="2200" dirty="0">
                <a:latin typeface="Comic Sans MS" pitchFamily="66"/>
              </a:rPr>
              <a:t>Insätts om förändring av livsstilsfaktorer har otillräcklig effekt. </a:t>
            </a:r>
            <a:r>
              <a:rPr lang="sv-SE" sz="2200" b="1" dirty="0" err="1" smtClean="0">
                <a:latin typeface="Comic Sans MS" pitchFamily="66"/>
              </a:rPr>
              <a:t>Metformin</a:t>
            </a:r>
            <a:r>
              <a:rPr lang="sv-SE" sz="2200" b="1" dirty="0" smtClean="0">
                <a:latin typeface="Comic Sans MS" pitchFamily="66"/>
              </a:rPr>
              <a:t> sätts </a:t>
            </a:r>
            <a:r>
              <a:rPr lang="sv-SE" sz="2200" b="1" dirty="0">
                <a:latin typeface="Comic Sans MS" pitchFamily="66"/>
              </a:rPr>
              <a:t>dock numera in </a:t>
            </a:r>
            <a:r>
              <a:rPr lang="sv-SE" sz="2200" b="1" dirty="0" smtClean="0">
                <a:latin typeface="Comic Sans MS" pitchFamily="66"/>
              </a:rPr>
              <a:t>tidigt efter diagnos.</a:t>
            </a:r>
            <a:endParaRPr lang="sv-SE" sz="2200" b="1" dirty="0">
              <a:latin typeface="Comic Sans MS" pitchFamily="66"/>
            </a:endParaRPr>
          </a:p>
          <a:p>
            <a:pPr lvl="0" hangingPunct="1">
              <a:lnSpc>
                <a:spcPct val="90000"/>
              </a:lnSpc>
              <a:spcBef>
                <a:spcPts val="1600"/>
              </a:spcBef>
            </a:pPr>
            <a:r>
              <a:rPr lang="sv-SE" sz="2200" dirty="0">
                <a:latin typeface="Comic Sans MS" pitchFamily="66"/>
              </a:rPr>
              <a:t>En upptrappad tablettbehandling, ibland insulin, behövs ofta efter hand.</a:t>
            </a:r>
          </a:p>
          <a:p>
            <a:pPr lvl="0" hangingPunct="1">
              <a:lnSpc>
                <a:spcPct val="90000"/>
              </a:lnSpc>
              <a:spcBef>
                <a:spcPts val="1600"/>
              </a:spcBef>
            </a:pPr>
            <a:r>
              <a:rPr lang="sv-SE" sz="2200" dirty="0">
                <a:latin typeface="Comic Sans MS" pitchFamily="66"/>
              </a:rPr>
              <a:t>Dosminskning/avslutande av antidiabetisk behandling måste övervägas vid </a:t>
            </a:r>
            <a:r>
              <a:rPr lang="sv-SE" sz="2200" b="1" dirty="0" err="1">
                <a:latin typeface="Comic Sans MS" pitchFamily="66"/>
              </a:rPr>
              <a:t>hypoglykemi</a:t>
            </a:r>
            <a:r>
              <a:rPr lang="sv-SE" sz="2200" dirty="0">
                <a:latin typeface="Comic Sans MS" pitchFamily="66"/>
              </a:rPr>
              <a:t>.</a:t>
            </a:r>
          </a:p>
          <a:p>
            <a:pPr lvl="0" hangingPunct="1">
              <a:lnSpc>
                <a:spcPct val="90000"/>
              </a:lnSpc>
              <a:spcBef>
                <a:spcPts val="1600"/>
              </a:spcBef>
            </a:pPr>
            <a:r>
              <a:rPr lang="sv-SE" sz="2200" dirty="0">
                <a:latin typeface="Comic Sans MS" pitchFamily="66"/>
              </a:rPr>
              <a:t>Åldrande kan leda till viktnedgång. Man kan då ofta minska doserna eller helt sluta med läkemedlen.</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35</a:t>
            </a:fld>
            <a:endParaRPr lang="sv-SE"/>
          </a:p>
        </p:txBody>
      </p:sp>
    </p:spTree>
    <p:extLst>
      <p:ext uri="{BB962C8B-B14F-4D97-AF65-F5344CB8AC3E}">
        <p14:creationId xmlns:p14="http://schemas.microsoft.com/office/powerpoint/2010/main" val="1622464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ctrTitle"/>
          </p:nvPr>
        </p:nvSpPr>
        <p:spPr>
          <a:xfrm>
            <a:off x="923531" y="2500313"/>
            <a:ext cx="8982471" cy="1357312"/>
          </a:xfrm>
        </p:spPr>
        <p:txBody>
          <a:bodyPr/>
          <a:lstStyle/>
          <a:p>
            <a:pPr eaLnBrk="1" hangingPunct="1"/>
            <a:r>
              <a:rPr lang="sv-SE" altLang="sv-SE" sz="3200" smtClean="0"/>
              <a:t>Läkemedelsbehandling vid typ 2-diabetes</a:t>
            </a:r>
          </a:p>
        </p:txBody>
      </p:sp>
      <p:sp>
        <p:nvSpPr>
          <p:cNvPr id="3" name="Underrubrik 2"/>
          <p:cNvSpPr>
            <a:spLocks noGrp="1"/>
          </p:cNvSpPr>
          <p:nvPr>
            <p:ph type="subTitle" idx="1"/>
          </p:nvPr>
        </p:nvSpPr>
        <p:spPr>
          <a:xfrm>
            <a:off x="923529" y="4072049"/>
            <a:ext cx="7971234" cy="1214437"/>
          </a:xfrm>
        </p:spPr>
        <p:txBody>
          <a:bodyPr rtlCol="0"/>
          <a:lstStyle/>
          <a:p>
            <a:pPr eaLnBrk="1" fontAlgn="auto" hangingPunct="1">
              <a:spcAft>
                <a:spcPts val="0"/>
              </a:spcAft>
              <a:defRPr/>
            </a:pPr>
            <a:r>
              <a:rPr lang="sv-SE" sz="2400" b="1" dirty="0" smtClean="0"/>
              <a:t>Rekommendationer från workshop maj 2009</a:t>
            </a:r>
          </a:p>
        </p:txBody>
      </p:sp>
      <p:sp>
        <p:nvSpPr>
          <p:cNvPr id="2" name="Platshållare för bildnummer 1"/>
          <p:cNvSpPr>
            <a:spLocks noGrp="1"/>
          </p:cNvSpPr>
          <p:nvPr>
            <p:ph type="sldNum" sz="quarter" idx="12"/>
          </p:nvPr>
        </p:nvSpPr>
        <p:spPr/>
        <p:txBody>
          <a:bodyPr/>
          <a:lstStyle/>
          <a:p>
            <a:pPr>
              <a:defRPr/>
            </a:pPr>
            <a:fld id="{5326D585-84C6-4C7D-B107-ECCDB0C00445}" type="slidenum">
              <a:rPr lang="sv-SE" smtClean="0">
                <a:solidFill>
                  <a:prstClr val="black">
                    <a:tint val="75000"/>
                  </a:prstClr>
                </a:solidFill>
              </a:rPr>
              <a:pPr>
                <a:defRPr/>
              </a:pPr>
              <a:t>36</a:t>
            </a:fld>
            <a:endParaRPr lang="sv-SE" dirty="0">
              <a:solidFill>
                <a:prstClr val="black">
                  <a:tint val="75000"/>
                </a:prstClr>
              </a:solidFill>
            </a:endParaRPr>
          </a:p>
        </p:txBody>
      </p:sp>
    </p:spTree>
    <p:extLst>
      <p:ext uri="{BB962C8B-B14F-4D97-AF65-F5344CB8AC3E}">
        <p14:creationId xmlns:p14="http://schemas.microsoft.com/office/powerpoint/2010/main" val="3345518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lstStyle/>
          <a:p>
            <a:pPr eaLnBrk="1" hangingPunct="1"/>
            <a:r>
              <a:rPr lang="sv-SE" altLang="sv-SE" smtClean="0"/>
              <a:t>Inledning</a:t>
            </a:r>
          </a:p>
        </p:txBody>
      </p:sp>
      <p:sp>
        <p:nvSpPr>
          <p:cNvPr id="3" name="Platshållare för innehåll 2"/>
          <p:cNvSpPr>
            <a:spLocks noGrp="1"/>
          </p:cNvSpPr>
          <p:nvPr>
            <p:ph idx="1"/>
          </p:nvPr>
        </p:nvSpPr>
        <p:spPr>
          <a:xfrm>
            <a:off x="495300" y="1600200"/>
            <a:ext cx="8915400" cy="3543300"/>
          </a:xfrm>
        </p:spPr>
        <p:txBody>
          <a:bodyPr rtlCol="0">
            <a:normAutofit/>
          </a:bodyPr>
          <a:lstStyle/>
          <a:p>
            <a:pPr marL="0" indent="0" eaLnBrk="1" fontAlgn="auto" hangingPunct="1">
              <a:buFont typeface="Arial" pitchFamily="34" charset="0"/>
              <a:buNone/>
              <a:defRPr/>
            </a:pPr>
            <a:r>
              <a:rPr lang="sv-SE" dirty="0" smtClean="0"/>
              <a:t>Intensiv glukossänkande behandling</a:t>
            </a:r>
          </a:p>
          <a:p>
            <a:pPr eaLnBrk="1" fontAlgn="auto" hangingPunct="1">
              <a:defRPr/>
            </a:pPr>
            <a:r>
              <a:rPr lang="sv-SE" b="0" dirty="0" smtClean="0"/>
              <a:t>starkt vetenskapligt stöd finns för att intensiv blodglukossänkande behandling </a:t>
            </a:r>
            <a:r>
              <a:rPr lang="sv-SE" dirty="0" smtClean="0"/>
              <a:t>vid typ 2-diabetes minskar risken för mikrovaskulära komplikationer</a:t>
            </a:r>
          </a:p>
          <a:p>
            <a:pPr eaLnBrk="1" fontAlgn="auto" hangingPunct="1">
              <a:defRPr/>
            </a:pPr>
            <a:r>
              <a:rPr lang="sv-SE" b="0" dirty="0" smtClean="0"/>
              <a:t>preventiv effekt av intensiv glukossänkning </a:t>
            </a:r>
            <a:r>
              <a:rPr lang="sv-SE" dirty="0" smtClean="0"/>
              <a:t>när det gäller dödlighet i hjärtkärlsjukdom vid typ 2-diabetes har däremot inte säkert kunnat påvisas </a:t>
            </a:r>
          </a:p>
          <a:p>
            <a:pPr eaLnBrk="1" fontAlgn="auto" hangingPunct="1">
              <a:defRPr/>
            </a:pPr>
            <a:endParaRPr lang="sv-SE" dirty="0"/>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37</a:t>
            </a:fld>
            <a:endParaRPr lang="sv-SE">
              <a:solidFill>
                <a:prstClr val="black">
                  <a:tint val="75000"/>
                </a:prstClr>
              </a:solidFill>
            </a:endParaRPr>
          </a:p>
        </p:txBody>
      </p:sp>
    </p:spTree>
    <p:extLst>
      <p:ext uri="{BB962C8B-B14F-4D97-AF65-F5344CB8AC3E}">
        <p14:creationId xmlns:p14="http://schemas.microsoft.com/office/powerpoint/2010/main" val="2055189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lstStyle/>
          <a:p>
            <a:pPr eaLnBrk="1" hangingPunct="1"/>
            <a:r>
              <a:rPr lang="sv-SE" altLang="sv-SE" smtClean="0"/>
              <a:t>Målvärden för glukoskontroll</a:t>
            </a:r>
          </a:p>
        </p:txBody>
      </p:sp>
      <p:sp>
        <p:nvSpPr>
          <p:cNvPr id="17411" name="Platshållare för innehåll 2"/>
          <p:cNvSpPr>
            <a:spLocks noGrp="1"/>
          </p:cNvSpPr>
          <p:nvPr>
            <p:ph idx="1"/>
          </p:nvPr>
        </p:nvSpPr>
        <p:spPr>
          <a:xfrm>
            <a:off x="495300" y="1600200"/>
            <a:ext cx="8915400" cy="3543300"/>
          </a:xfrm>
        </p:spPr>
        <p:txBody>
          <a:bodyPr/>
          <a:lstStyle/>
          <a:p>
            <a:pPr eaLnBrk="1" hangingPunct="1"/>
            <a:r>
              <a:rPr lang="sv-SE" altLang="sv-SE" b="0" dirty="0" smtClean="0"/>
              <a:t>målet med glukossänkande behandling bör ligga vid en HbA1c-nivå på </a:t>
            </a:r>
            <a:r>
              <a:rPr lang="sv-SE" altLang="sv-SE" dirty="0" smtClean="0"/>
              <a:t>≤ 52 </a:t>
            </a:r>
            <a:r>
              <a:rPr lang="sv-SE" altLang="sv-SE" dirty="0" err="1" smtClean="0"/>
              <a:t>mmol</a:t>
            </a:r>
            <a:r>
              <a:rPr lang="sv-SE" altLang="sv-SE" dirty="0" smtClean="0"/>
              <a:t>/mol  (≤ 6,0%) </a:t>
            </a:r>
          </a:p>
          <a:p>
            <a:pPr eaLnBrk="1" hangingPunct="1"/>
            <a:endParaRPr lang="sv-SE" altLang="sv-SE" b="0" dirty="0" smtClean="0"/>
          </a:p>
          <a:p>
            <a:pPr eaLnBrk="1" hangingPunct="1"/>
            <a:r>
              <a:rPr lang="sv-SE" altLang="sv-SE" dirty="0" smtClean="0"/>
              <a:t>målet kan vara lägre eller högre </a:t>
            </a:r>
            <a:r>
              <a:rPr lang="sv-SE" altLang="sv-SE" b="0" dirty="0" smtClean="0"/>
              <a:t>i det individuella fallet och bör </a:t>
            </a:r>
            <a:r>
              <a:rPr lang="sv-SE" altLang="sv-SE" dirty="0" smtClean="0"/>
              <a:t>grunda sig på en klinisk bedömning samt den välinformerade patientens önskemål</a:t>
            </a:r>
          </a:p>
          <a:p>
            <a:pPr eaLnBrk="1" hangingPunct="1"/>
            <a:endParaRPr lang="sv-SE" altLang="sv-SE" b="0" dirty="0" smtClean="0"/>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38</a:t>
            </a:fld>
            <a:endParaRPr lang="sv-SE">
              <a:solidFill>
                <a:prstClr val="black">
                  <a:tint val="75000"/>
                </a:prstClr>
              </a:solidFill>
            </a:endParaRPr>
          </a:p>
        </p:txBody>
      </p:sp>
    </p:spTree>
    <p:extLst>
      <p:ext uri="{BB962C8B-B14F-4D97-AF65-F5344CB8AC3E}">
        <p14:creationId xmlns:p14="http://schemas.microsoft.com/office/powerpoint/2010/main" val="166688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495300" y="71438"/>
            <a:ext cx="8915400" cy="1143000"/>
          </a:xfrm>
        </p:spPr>
        <p:txBody>
          <a:bodyPr/>
          <a:lstStyle/>
          <a:p>
            <a:pPr eaLnBrk="1" hangingPunct="1"/>
            <a:r>
              <a:rPr lang="sv-SE" altLang="sv-SE" smtClean="0"/>
              <a:t>Målvärden för glukoskontroll</a:t>
            </a:r>
          </a:p>
        </p:txBody>
      </p:sp>
      <p:sp>
        <p:nvSpPr>
          <p:cNvPr id="3" name="Platshållare för innehåll 2"/>
          <p:cNvSpPr>
            <a:spLocks noGrp="1"/>
          </p:cNvSpPr>
          <p:nvPr>
            <p:ph idx="1"/>
          </p:nvPr>
        </p:nvSpPr>
        <p:spPr>
          <a:xfrm>
            <a:off x="495300" y="1071571"/>
            <a:ext cx="8915400" cy="4929187"/>
          </a:xfrm>
        </p:spPr>
        <p:txBody>
          <a:bodyPr rtlCol="0">
            <a:normAutofit lnSpcReduction="10000"/>
          </a:bodyPr>
          <a:lstStyle/>
          <a:p>
            <a:pPr eaLnBrk="1" fontAlgn="auto" hangingPunct="1">
              <a:buFont typeface="Arial" pitchFamily="34" charset="0"/>
              <a:buNone/>
              <a:defRPr/>
            </a:pPr>
            <a:r>
              <a:rPr lang="sv-SE" dirty="0" smtClean="0"/>
              <a:t>Lägre målvärden är aktuellt vid </a:t>
            </a:r>
          </a:p>
          <a:p>
            <a:pPr eaLnBrk="1" fontAlgn="auto" hangingPunct="1">
              <a:defRPr/>
            </a:pPr>
            <a:r>
              <a:rPr lang="sv-SE" b="0" dirty="0" smtClean="0"/>
              <a:t>kort diabetesduration, alltså nyupptäckta </a:t>
            </a:r>
          </a:p>
          <a:p>
            <a:pPr eaLnBrk="1" fontAlgn="auto" hangingPunct="1">
              <a:defRPr/>
            </a:pPr>
            <a:r>
              <a:rPr lang="sv-SE" b="0" dirty="0" smtClean="0"/>
              <a:t>avsaknad av hjärt-kärlsjukdom, </a:t>
            </a:r>
          </a:p>
          <a:p>
            <a:pPr eaLnBrk="1" fontAlgn="auto" hangingPunct="1">
              <a:defRPr/>
            </a:pPr>
            <a:r>
              <a:rPr lang="sv-SE" b="0" dirty="0" smtClean="0"/>
              <a:t>ringa risk för hypoglykemier eller andra biverkningar</a:t>
            </a:r>
            <a:br>
              <a:rPr lang="sv-SE" b="0" dirty="0" smtClean="0"/>
            </a:br>
            <a:endParaRPr lang="sv-SE" b="0" dirty="0" smtClean="0"/>
          </a:p>
          <a:p>
            <a:pPr eaLnBrk="1" fontAlgn="auto" hangingPunct="1">
              <a:buFont typeface="Arial" pitchFamily="34" charset="0"/>
              <a:buNone/>
              <a:defRPr/>
            </a:pPr>
            <a:r>
              <a:rPr lang="sv-SE" dirty="0" smtClean="0"/>
              <a:t>Målvärdet kan behöva höjas vid </a:t>
            </a:r>
          </a:p>
          <a:p>
            <a:pPr eaLnBrk="1" fontAlgn="auto" hangingPunct="1">
              <a:defRPr/>
            </a:pPr>
            <a:r>
              <a:rPr lang="sv-SE" b="0" dirty="0" smtClean="0"/>
              <a:t>kort återstående livslängd</a:t>
            </a:r>
          </a:p>
          <a:p>
            <a:pPr marL="357188" indent="-357188" eaLnBrk="1" fontAlgn="auto" hangingPunct="1">
              <a:defRPr/>
            </a:pPr>
            <a:r>
              <a:rPr lang="sv-SE" b="0" dirty="0" smtClean="0"/>
              <a:t>avancerade mikro- eller makrovaskulära komplikationer</a:t>
            </a:r>
          </a:p>
          <a:p>
            <a:pPr marL="357188" indent="-357188" eaLnBrk="1" fontAlgn="auto" hangingPunct="1">
              <a:defRPr/>
            </a:pPr>
            <a:r>
              <a:rPr lang="sv-SE" b="0" dirty="0" smtClean="0"/>
              <a:t>annan samsjuklighet</a:t>
            </a:r>
          </a:p>
          <a:p>
            <a:pPr marL="0" indent="0" eaLnBrk="1" fontAlgn="auto" hangingPunct="1">
              <a:buFont typeface="Arial" pitchFamily="34" charset="0"/>
              <a:buNone/>
              <a:defRPr/>
            </a:pPr>
            <a:r>
              <a:rPr lang="sv-SE" b="0" dirty="0" smtClean="0"/>
              <a:t>En alltför snabb korrektion av </a:t>
            </a:r>
            <a:r>
              <a:rPr lang="sv-SE" b="0" dirty="0" err="1" smtClean="0"/>
              <a:t>hyperglykemi</a:t>
            </a:r>
            <a:r>
              <a:rPr lang="sv-SE" b="0" dirty="0" smtClean="0"/>
              <a:t> hos patienter med ovan nämnda risker bör undvikas</a:t>
            </a:r>
            <a:endParaRPr lang="sv-SE" b="0" dirty="0"/>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39</a:t>
            </a:fld>
            <a:endParaRPr lang="sv-SE">
              <a:solidFill>
                <a:prstClr val="black">
                  <a:tint val="75000"/>
                </a:prstClr>
              </a:solidFill>
            </a:endParaRPr>
          </a:p>
        </p:txBody>
      </p:sp>
    </p:spTree>
    <p:extLst>
      <p:ext uri="{BB962C8B-B14F-4D97-AF65-F5344CB8AC3E}">
        <p14:creationId xmlns:p14="http://schemas.microsoft.com/office/powerpoint/2010/main" val="1528208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3B4134-69AD-48BE-B04C-00D23F45406E}"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ADBD3D-DC46-47FD-934A-352727E9E46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Bakgrund</a:t>
            </a:r>
          </a:p>
        </p:txBody>
      </p:sp>
      <p:sp>
        <p:nvSpPr>
          <p:cNvPr id="6" name="Rectangle 3"/>
          <p:cNvSpPr txBox="1">
            <a:spLocks noGrp="1"/>
          </p:cNvSpPr>
          <p:nvPr>
            <p:ph idx="1"/>
          </p:nvPr>
        </p:nvSpPr>
        <p:spPr>
          <a:xfrm>
            <a:off x="1281110" y="1556797"/>
            <a:ext cx="8420096" cy="4575725"/>
          </a:xfrm>
        </p:spPr>
        <p:txBody>
          <a:bodyPr lIns="90489" tIns="44448" rIns="90489" bIns="44448">
            <a:normAutofit fontScale="92500"/>
          </a:bodyPr>
          <a:lstStyle/>
          <a:p>
            <a:pPr marL="384176" lvl="0" indent="-384176" hangingPunct="1">
              <a:spcBef>
                <a:spcPts val="2300"/>
              </a:spcBef>
            </a:pPr>
            <a:r>
              <a:rPr lang="sv-SE" sz="2400" b="1" dirty="0">
                <a:solidFill>
                  <a:srgbClr val="C00000"/>
                </a:solidFill>
                <a:latin typeface="Comic Sans MS" pitchFamily="66"/>
              </a:rPr>
              <a:t>Definition: </a:t>
            </a:r>
            <a:r>
              <a:rPr lang="sv-SE" sz="2400" b="1" dirty="0" smtClean="0">
                <a:latin typeface="Comic Sans MS" pitchFamily="66"/>
              </a:rPr>
              <a:t/>
            </a:r>
            <a:br>
              <a:rPr lang="sv-SE" sz="2400" b="1" dirty="0" smtClean="0">
                <a:latin typeface="Comic Sans MS" pitchFamily="66"/>
              </a:rPr>
            </a:br>
            <a:r>
              <a:rPr lang="sv-SE" sz="2400" b="1" dirty="0" smtClean="0">
                <a:latin typeface="Comic Sans MS" pitchFamily="66"/>
              </a:rPr>
              <a:t/>
            </a:r>
            <a:br>
              <a:rPr lang="sv-SE" sz="2400" b="1" dirty="0" smtClean="0">
                <a:latin typeface="Comic Sans MS" pitchFamily="66"/>
              </a:rPr>
            </a:br>
            <a:r>
              <a:rPr lang="sv-SE" sz="2400" b="1" dirty="0" smtClean="0">
                <a:latin typeface="Comic Sans MS" pitchFamily="66"/>
              </a:rPr>
              <a:t>Diabetes </a:t>
            </a:r>
            <a:r>
              <a:rPr lang="sv-SE" sz="2400" b="1" dirty="0" err="1">
                <a:latin typeface="Comic Sans MS" pitchFamily="66"/>
              </a:rPr>
              <a:t>mellitus</a:t>
            </a:r>
            <a:r>
              <a:rPr lang="sv-SE" sz="2400" dirty="0">
                <a:latin typeface="Comic Sans MS" pitchFamily="66"/>
              </a:rPr>
              <a:t> </a:t>
            </a:r>
            <a:r>
              <a:rPr lang="sv-SE" sz="2400" dirty="0" smtClean="0">
                <a:latin typeface="Comic Sans MS" pitchFamily="66"/>
              </a:rPr>
              <a:t>– </a:t>
            </a:r>
            <a:r>
              <a:rPr lang="sv-SE" sz="2400" b="1" dirty="0" smtClean="0">
                <a:latin typeface="Comic Sans MS" pitchFamily="66"/>
              </a:rPr>
              <a:t>kronisk</a:t>
            </a:r>
            <a:r>
              <a:rPr lang="sv-SE" sz="2400" dirty="0" smtClean="0">
                <a:latin typeface="Comic Sans MS" pitchFamily="66"/>
              </a:rPr>
              <a:t> rubbning i ämnesomsättningen med långsiktigt </a:t>
            </a:r>
            <a:r>
              <a:rPr lang="sv-SE" sz="2400" dirty="0">
                <a:latin typeface="Comic Sans MS" pitchFamily="66"/>
              </a:rPr>
              <a:t>förhöjt blodglukos beroende på</a:t>
            </a:r>
          </a:p>
          <a:p>
            <a:pPr marL="574672" lvl="1" indent="0" hangingPunct="1">
              <a:spcBef>
                <a:spcPts val="1900"/>
              </a:spcBef>
              <a:buNone/>
            </a:pPr>
            <a:r>
              <a:rPr lang="sv-SE" sz="2000" b="1" dirty="0">
                <a:latin typeface="Comic Sans MS" pitchFamily="66"/>
              </a:rPr>
              <a:t>otillräcklig </a:t>
            </a:r>
            <a:r>
              <a:rPr lang="sv-SE" sz="2000" b="1" dirty="0" smtClean="0">
                <a:latin typeface="Comic Sans MS" pitchFamily="66"/>
              </a:rPr>
              <a:t>insulinsekretion</a:t>
            </a:r>
            <a:r>
              <a:rPr lang="sv-SE" sz="2000" dirty="0" smtClean="0">
                <a:latin typeface="Comic Sans MS" pitchFamily="66"/>
              </a:rPr>
              <a:t/>
            </a:r>
            <a:br>
              <a:rPr lang="sv-SE" sz="2000" dirty="0" smtClean="0">
                <a:latin typeface="Comic Sans MS" pitchFamily="66"/>
              </a:rPr>
            </a:br>
            <a:r>
              <a:rPr lang="sv-SE" sz="2000" i="1" dirty="0" smtClean="0">
                <a:latin typeface="Comic Sans MS" pitchFamily="66"/>
              </a:rPr>
              <a:t>och/eller</a:t>
            </a:r>
            <a:br>
              <a:rPr lang="sv-SE" sz="2000" i="1" dirty="0" smtClean="0">
                <a:latin typeface="Comic Sans MS" pitchFamily="66"/>
              </a:rPr>
            </a:br>
            <a:r>
              <a:rPr lang="sv-SE" sz="2000" dirty="0" smtClean="0">
                <a:latin typeface="Comic Sans MS" pitchFamily="66"/>
              </a:rPr>
              <a:t>hämmad </a:t>
            </a:r>
            <a:r>
              <a:rPr lang="sv-SE" sz="2000" dirty="0">
                <a:latin typeface="Comic Sans MS" pitchFamily="66"/>
              </a:rPr>
              <a:t>insulineffekt (=</a:t>
            </a:r>
            <a:r>
              <a:rPr lang="sv-SE" sz="2000" b="1" dirty="0">
                <a:latin typeface="Comic Sans MS" pitchFamily="66"/>
              </a:rPr>
              <a:t>insulinresistens</a:t>
            </a:r>
            <a:r>
              <a:rPr lang="sv-SE" sz="2000" dirty="0" smtClean="0">
                <a:latin typeface="Comic Sans MS" pitchFamily="66"/>
              </a:rPr>
              <a:t>)</a:t>
            </a:r>
          </a:p>
          <a:p>
            <a:pPr marL="574672" lvl="1" indent="0" hangingPunct="1">
              <a:spcBef>
                <a:spcPts val="1900"/>
              </a:spcBef>
              <a:buNone/>
            </a:pPr>
            <a:r>
              <a:rPr lang="sv-SE" sz="2000" dirty="0" smtClean="0">
                <a:latin typeface="Comic Sans MS" pitchFamily="66"/>
              </a:rPr>
              <a:t>Oftast också </a:t>
            </a:r>
            <a:r>
              <a:rPr lang="sv-SE" sz="2000" b="1" dirty="0" smtClean="0">
                <a:latin typeface="Comic Sans MS" pitchFamily="66"/>
              </a:rPr>
              <a:t>bukfetma, högt blodtryck, blodfettrubbning (typ2)</a:t>
            </a:r>
            <a:endParaRPr lang="sv-SE" sz="2000" b="1" dirty="0">
              <a:latin typeface="Comic Sans MS" pitchFamily="66"/>
            </a:endParaRPr>
          </a:p>
          <a:p>
            <a:pPr marL="384176" lvl="0" indent="-384176" hangingPunct="1">
              <a:spcBef>
                <a:spcPts val="2300"/>
              </a:spcBef>
            </a:pPr>
            <a:r>
              <a:rPr lang="sv-SE" sz="2400" dirty="0">
                <a:latin typeface="Comic Sans MS" pitchFamily="66"/>
              </a:rPr>
              <a:t>Ger på sikt vävnadsskador och sviktande funktion i olika organ, särskilt </a:t>
            </a:r>
            <a:r>
              <a:rPr lang="sv-SE" sz="2400" dirty="0" smtClean="0">
                <a:latin typeface="Comic Sans MS" pitchFamily="66"/>
              </a:rPr>
              <a:t>blodkärlen (i </a:t>
            </a:r>
            <a:r>
              <a:rPr lang="sv-SE" sz="2400" dirty="0">
                <a:latin typeface="Comic Sans MS" pitchFamily="66"/>
              </a:rPr>
              <a:t>hjärta, njurar, hjärna, ögon och </a:t>
            </a:r>
            <a:r>
              <a:rPr lang="sv-SE" sz="2400" dirty="0" smtClean="0">
                <a:latin typeface="Comic Sans MS" pitchFamily="66"/>
              </a:rPr>
              <a:t>nerver).</a:t>
            </a:r>
            <a:endParaRPr lang="sv-SE" sz="2400" dirty="0">
              <a:latin typeface="Comic Sans MS" pitchFamily="66"/>
            </a:endParaRPr>
          </a:p>
        </p:txBody>
      </p:sp>
      <p:sp>
        <p:nvSpPr>
          <p:cNvPr id="3" name="Platshållare för bildnummer 2"/>
          <p:cNvSpPr>
            <a:spLocks noGrp="1"/>
          </p:cNvSpPr>
          <p:nvPr>
            <p:ph type="sldNum" sz="quarter" idx="12"/>
          </p:nvPr>
        </p:nvSpPr>
        <p:spPr/>
        <p:txBody>
          <a:bodyPr/>
          <a:lstStyle/>
          <a:p>
            <a:fld id="{36718C81-B19A-4472-BFB1-6AAAB0E9A286}" type="slidenum">
              <a:rPr lang="sv-SE" smtClean="0"/>
              <a:t>4</a:t>
            </a:fld>
            <a:endParaRPr lang="sv-SE"/>
          </a:p>
        </p:txBody>
      </p:sp>
    </p:spTree>
    <p:extLst>
      <p:ext uri="{BB962C8B-B14F-4D97-AF65-F5344CB8AC3E}">
        <p14:creationId xmlns:p14="http://schemas.microsoft.com/office/powerpoint/2010/main" val="1659688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a:xfrm>
            <a:off x="448866" y="500063"/>
            <a:ext cx="8915400" cy="1143000"/>
          </a:xfrm>
        </p:spPr>
        <p:txBody>
          <a:bodyPr/>
          <a:lstStyle/>
          <a:p>
            <a:pPr eaLnBrk="1" hangingPunct="1"/>
            <a:r>
              <a:rPr lang="sv-SE" altLang="sv-SE" smtClean="0"/>
              <a:t>Målvärden för glukoskontroll</a:t>
            </a:r>
          </a:p>
        </p:txBody>
      </p:sp>
      <p:sp>
        <p:nvSpPr>
          <p:cNvPr id="19459" name="Platshållare för innehåll 2"/>
          <p:cNvSpPr>
            <a:spLocks noGrp="1"/>
          </p:cNvSpPr>
          <p:nvPr>
            <p:ph idx="1"/>
          </p:nvPr>
        </p:nvSpPr>
        <p:spPr>
          <a:xfrm>
            <a:off x="417910" y="1885950"/>
            <a:ext cx="9178528" cy="2757488"/>
          </a:xfrm>
        </p:spPr>
        <p:txBody>
          <a:bodyPr/>
          <a:lstStyle/>
          <a:p>
            <a:pPr eaLnBrk="1" hangingPunct="1"/>
            <a:r>
              <a:rPr lang="sv-SE" altLang="sv-SE" b="0" dirty="0" smtClean="0"/>
              <a:t>målvärdet bör anpassas hos mycket gamla patienter (förslagsvis HbA1c &lt; 74 </a:t>
            </a:r>
            <a:r>
              <a:rPr lang="sv-SE" altLang="sv-SE" b="0" dirty="0" err="1" smtClean="0"/>
              <a:t>mmol</a:t>
            </a:r>
            <a:r>
              <a:rPr lang="sv-SE" altLang="sv-SE" b="0" dirty="0" smtClean="0"/>
              <a:t>/mol, 8 %)</a:t>
            </a:r>
          </a:p>
          <a:p>
            <a:pPr eaLnBrk="1" hangingPunct="1"/>
            <a:r>
              <a:rPr lang="sv-SE" altLang="sv-SE" b="0" dirty="0" smtClean="0"/>
              <a:t>nyttan kontra risken av en alltför strikt måluppfyllelse måste utvärderas hos varje enskild patient</a:t>
            </a:r>
          </a:p>
          <a:p>
            <a:pPr eaLnBrk="1" hangingPunct="1"/>
            <a:r>
              <a:rPr lang="sv-SE" altLang="sv-SE" b="0" dirty="0" smtClean="0"/>
              <a:t>en alltför intensiv behandling kan medföra risker</a:t>
            </a:r>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40</a:t>
            </a:fld>
            <a:endParaRPr lang="sv-SE">
              <a:solidFill>
                <a:prstClr val="black">
                  <a:tint val="75000"/>
                </a:prstClr>
              </a:solidFill>
            </a:endParaRPr>
          </a:p>
        </p:txBody>
      </p:sp>
    </p:spTree>
    <p:extLst>
      <p:ext uri="{BB962C8B-B14F-4D97-AF65-F5344CB8AC3E}">
        <p14:creationId xmlns:p14="http://schemas.microsoft.com/office/powerpoint/2010/main" val="3724296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603647" y="274638"/>
            <a:ext cx="8915400" cy="1143000"/>
          </a:xfrm>
        </p:spPr>
        <p:txBody>
          <a:bodyPr/>
          <a:lstStyle/>
          <a:p>
            <a:pPr eaLnBrk="1" hangingPunct="1"/>
            <a:r>
              <a:rPr lang="sv-SE" altLang="sv-SE" smtClean="0"/>
              <a:t>Farmakologisk behandling</a:t>
            </a:r>
          </a:p>
        </p:txBody>
      </p:sp>
      <p:sp>
        <p:nvSpPr>
          <p:cNvPr id="21507" name="Platshållare för innehåll 2"/>
          <p:cNvSpPr>
            <a:spLocks noGrp="1"/>
          </p:cNvSpPr>
          <p:nvPr>
            <p:ph idx="1"/>
          </p:nvPr>
        </p:nvSpPr>
        <p:spPr>
          <a:xfrm>
            <a:off x="495300" y="1600200"/>
            <a:ext cx="8915400" cy="2686050"/>
          </a:xfrm>
        </p:spPr>
        <p:txBody>
          <a:bodyPr/>
          <a:lstStyle/>
          <a:p>
            <a:pPr eaLnBrk="1" hangingPunct="1"/>
            <a:r>
              <a:rPr lang="sv-SE" altLang="sv-SE" dirty="0" err="1"/>
              <a:t>M</a:t>
            </a:r>
            <a:r>
              <a:rPr lang="sv-SE" altLang="sv-SE" dirty="0" err="1" smtClean="0"/>
              <a:t>etformin</a:t>
            </a:r>
            <a:r>
              <a:rPr lang="sv-SE" altLang="sv-SE" dirty="0" smtClean="0"/>
              <a:t> är förstahandsmedel</a:t>
            </a:r>
            <a:r>
              <a:rPr lang="sv-SE" altLang="sv-SE" b="0" dirty="0" smtClean="0"/>
              <a:t>, det har den starkaste evidensen för att minskad kardiovaskulär morbiditet och mortalitet</a:t>
            </a:r>
          </a:p>
          <a:p>
            <a:pPr eaLnBrk="1" hangingPunct="1"/>
            <a:r>
              <a:rPr lang="sv-SE" altLang="sv-SE" b="0" dirty="0" smtClean="0"/>
              <a:t>ett antal läkemedel kan kombineras med </a:t>
            </a:r>
            <a:r>
              <a:rPr lang="sv-SE" altLang="sv-SE" b="0" dirty="0" err="1" smtClean="0"/>
              <a:t>metformin</a:t>
            </a:r>
            <a:r>
              <a:rPr lang="sv-SE" altLang="sv-SE" b="0" dirty="0" smtClean="0"/>
              <a:t> eller utgöra alternativ när </a:t>
            </a:r>
            <a:r>
              <a:rPr lang="sv-SE" altLang="sv-SE" b="0" dirty="0" err="1" smtClean="0"/>
              <a:t>metformin</a:t>
            </a:r>
            <a:r>
              <a:rPr lang="sv-SE" altLang="sv-SE" b="0" dirty="0" smtClean="0"/>
              <a:t> inte kan användas</a:t>
            </a:r>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41</a:t>
            </a:fld>
            <a:endParaRPr lang="sv-SE">
              <a:solidFill>
                <a:prstClr val="black">
                  <a:tint val="75000"/>
                </a:prstClr>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154" y="3789040"/>
            <a:ext cx="308704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05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p:txBody>
          <a:bodyPr/>
          <a:lstStyle/>
          <a:p>
            <a:pPr eaLnBrk="1" hangingPunct="1"/>
            <a:r>
              <a:rPr lang="sv-SE" altLang="sv-SE" smtClean="0"/>
              <a:t>Klinisk värdering av metformin</a:t>
            </a:r>
          </a:p>
        </p:txBody>
      </p:sp>
      <p:sp>
        <p:nvSpPr>
          <p:cNvPr id="23555" name="Platshållare för innehåll 2"/>
          <p:cNvSpPr>
            <a:spLocks noGrp="1"/>
          </p:cNvSpPr>
          <p:nvPr>
            <p:ph idx="1"/>
          </p:nvPr>
        </p:nvSpPr>
        <p:spPr>
          <a:xfrm>
            <a:off x="495300" y="1643174"/>
            <a:ext cx="8915400" cy="2643187"/>
          </a:xfrm>
        </p:spPr>
        <p:txBody>
          <a:bodyPr/>
          <a:lstStyle/>
          <a:p>
            <a:pPr eaLnBrk="1" hangingPunct="1"/>
            <a:r>
              <a:rPr lang="sv-SE" altLang="sv-SE" b="0" dirty="0" err="1" smtClean="0"/>
              <a:t>metformin</a:t>
            </a:r>
            <a:r>
              <a:rPr lang="sv-SE" altLang="sv-SE" b="0" dirty="0" smtClean="0"/>
              <a:t> sänker HbA1c med cirka 10–15 </a:t>
            </a:r>
            <a:r>
              <a:rPr lang="sv-SE" altLang="sv-SE" b="0" dirty="0" err="1" smtClean="0"/>
              <a:t>mmol</a:t>
            </a:r>
            <a:r>
              <a:rPr lang="sv-SE" altLang="sv-SE" b="0" dirty="0" smtClean="0"/>
              <a:t>/mol </a:t>
            </a:r>
          </a:p>
          <a:p>
            <a:pPr eaLnBrk="1" hangingPunct="1"/>
            <a:r>
              <a:rPr lang="sv-SE" altLang="sv-SE" b="0" dirty="0" smtClean="0"/>
              <a:t>ger mer </a:t>
            </a:r>
            <a:r>
              <a:rPr lang="sv-SE" altLang="sv-SE" dirty="0" err="1" smtClean="0"/>
              <a:t>gastrointestinala</a:t>
            </a:r>
            <a:r>
              <a:rPr lang="sv-SE" altLang="sv-SE" dirty="0" smtClean="0"/>
              <a:t> biverkningar (diarré) </a:t>
            </a:r>
            <a:r>
              <a:rPr lang="sv-SE" altLang="sv-SE" b="0" dirty="0" smtClean="0"/>
              <a:t>än många andra perorala diabetesläkemedel</a:t>
            </a:r>
          </a:p>
          <a:p>
            <a:pPr eaLnBrk="1" hangingPunct="1"/>
            <a:r>
              <a:rPr lang="sv-SE" altLang="sv-SE" b="0" dirty="0" smtClean="0"/>
              <a:t>tolereras generellt väl</a:t>
            </a:r>
          </a:p>
          <a:p>
            <a:pPr eaLnBrk="1" hangingPunct="1"/>
            <a:r>
              <a:rPr lang="sv-SE" altLang="sv-SE" b="0" dirty="0" smtClean="0"/>
              <a:t>anses vara väsentligen viktneutralt</a:t>
            </a:r>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42</a:t>
            </a:fld>
            <a:endParaRPr lang="sv-SE">
              <a:solidFill>
                <a:prstClr val="black">
                  <a:tint val="75000"/>
                </a:prstClr>
              </a:solidFill>
            </a:endParaRPr>
          </a:p>
        </p:txBody>
      </p:sp>
    </p:spTree>
    <p:extLst>
      <p:ext uri="{BB962C8B-B14F-4D97-AF65-F5344CB8AC3E}">
        <p14:creationId xmlns:p14="http://schemas.microsoft.com/office/powerpoint/2010/main" val="383402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title"/>
          </p:nvPr>
        </p:nvSpPr>
        <p:spPr/>
        <p:txBody>
          <a:bodyPr/>
          <a:lstStyle/>
          <a:p>
            <a:pPr eaLnBrk="1" hangingPunct="1"/>
            <a:r>
              <a:rPr lang="sv-SE" altLang="sv-SE" smtClean="0"/>
              <a:t>Lactacidos av metformin</a:t>
            </a:r>
          </a:p>
        </p:txBody>
      </p:sp>
      <p:sp>
        <p:nvSpPr>
          <p:cNvPr id="3" name="Platshållare för innehåll 2"/>
          <p:cNvSpPr>
            <a:spLocks noGrp="1"/>
          </p:cNvSpPr>
          <p:nvPr>
            <p:ph idx="1"/>
          </p:nvPr>
        </p:nvSpPr>
        <p:spPr>
          <a:xfrm>
            <a:off x="495300" y="1600200"/>
            <a:ext cx="8915400" cy="3900488"/>
          </a:xfrm>
        </p:spPr>
        <p:txBody>
          <a:bodyPr rtlCol="0">
            <a:normAutofit/>
          </a:bodyPr>
          <a:lstStyle/>
          <a:p>
            <a:pPr marL="0" indent="0" eaLnBrk="1" fontAlgn="auto" hangingPunct="1">
              <a:buFont typeface="Arial" pitchFamily="34" charset="0"/>
              <a:buNone/>
              <a:defRPr/>
            </a:pPr>
            <a:r>
              <a:rPr lang="sv-SE" dirty="0" err="1" smtClean="0"/>
              <a:t>Lactacidos</a:t>
            </a:r>
            <a:r>
              <a:rPr lang="sv-SE" dirty="0" smtClean="0"/>
              <a:t> (mjölksyreförgiftning) är en allvarlig, men mkt sällsynt, biverkan med relativt hög dödlighet</a:t>
            </a:r>
          </a:p>
          <a:p>
            <a:pPr marL="0" indent="0" eaLnBrk="1" fontAlgn="auto" hangingPunct="1">
              <a:buFont typeface="Arial" pitchFamily="34" charset="0"/>
              <a:buNone/>
              <a:defRPr/>
            </a:pPr>
            <a:r>
              <a:rPr lang="sv-SE" dirty="0" smtClean="0"/>
              <a:t>Uppträder framför allt vid</a:t>
            </a:r>
          </a:p>
          <a:p>
            <a:pPr marL="457200" indent="-277813" eaLnBrk="1" fontAlgn="auto" hangingPunct="1">
              <a:spcBef>
                <a:spcPts val="0"/>
              </a:spcBef>
              <a:spcAft>
                <a:spcPts val="0"/>
              </a:spcAft>
              <a:defRPr/>
            </a:pPr>
            <a:r>
              <a:rPr lang="sv-SE" dirty="0" smtClean="0"/>
              <a:t>njursvikt</a:t>
            </a:r>
          </a:p>
          <a:p>
            <a:pPr marL="457200" indent="-277813" eaLnBrk="1" fontAlgn="auto" hangingPunct="1">
              <a:spcBef>
                <a:spcPts val="0"/>
              </a:spcBef>
              <a:spcAft>
                <a:spcPts val="0"/>
              </a:spcAft>
              <a:defRPr/>
            </a:pPr>
            <a:r>
              <a:rPr lang="sv-SE" b="0" dirty="0" smtClean="0"/>
              <a:t>hög ålder</a:t>
            </a:r>
          </a:p>
          <a:p>
            <a:pPr marL="457200" indent="-277813" eaLnBrk="1" fontAlgn="auto" hangingPunct="1">
              <a:spcBef>
                <a:spcPts val="0"/>
              </a:spcBef>
              <a:spcAft>
                <a:spcPts val="0"/>
              </a:spcAft>
              <a:defRPr/>
            </a:pPr>
            <a:r>
              <a:rPr lang="sv-SE" b="0" dirty="0" smtClean="0"/>
              <a:t>leversjukdom</a:t>
            </a:r>
          </a:p>
          <a:p>
            <a:pPr marL="457200" indent="-277813" eaLnBrk="1" fontAlgn="auto" hangingPunct="1">
              <a:spcBef>
                <a:spcPts val="0"/>
              </a:spcBef>
              <a:spcAft>
                <a:spcPts val="0"/>
              </a:spcAft>
              <a:defRPr/>
            </a:pPr>
            <a:r>
              <a:rPr lang="sv-SE" dirty="0" err="1" smtClean="0"/>
              <a:t>dehydrering</a:t>
            </a:r>
            <a:endParaRPr lang="sv-SE" dirty="0" smtClean="0"/>
          </a:p>
          <a:p>
            <a:pPr marL="457200" indent="-277813" eaLnBrk="1" fontAlgn="auto" hangingPunct="1">
              <a:spcBef>
                <a:spcPts val="0"/>
              </a:spcBef>
              <a:spcAft>
                <a:spcPts val="0"/>
              </a:spcAft>
              <a:defRPr/>
            </a:pPr>
            <a:r>
              <a:rPr lang="sv-SE" b="0" dirty="0" smtClean="0"/>
              <a:t>överdrivet alkoholintag</a:t>
            </a:r>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43</a:t>
            </a:fld>
            <a:endParaRPr lang="sv-SE">
              <a:solidFill>
                <a:prstClr val="black">
                  <a:tint val="75000"/>
                </a:prstClr>
              </a:solidFill>
            </a:endParaRPr>
          </a:p>
        </p:txBody>
      </p:sp>
    </p:spTree>
    <p:extLst>
      <p:ext uri="{BB962C8B-B14F-4D97-AF65-F5344CB8AC3E}">
        <p14:creationId xmlns:p14="http://schemas.microsoft.com/office/powerpoint/2010/main" val="2677272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p:txBody>
          <a:bodyPr/>
          <a:lstStyle/>
          <a:p>
            <a:pPr eaLnBrk="1" hangingPunct="1"/>
            <a:r>
              <a:rPr lang="sv-SE" altLang="sv-SE" smtClean="0"/>
              <a:t>Rekommendationer och praktiska synpunkter</a:t>
            </a:r>
          </a:p>
        </p:txBody>
      </p:sp>
      <p:sp>
        <p:nvSpPr>
          <p:cNvPr id="25603" name="Platshållare för innehåll 2"/>
          <p:cNvSpPr>
            <a:spLocks noGrp="1"/>
          </p:cNvSpPr>
          <p:nvPr>
            <p:ph idx="1"/>
          </p:nvPr>
        </p:nvSpPr>
        <p:spPr>
          <a:xfrm>
            <a:off x="386954" y="1600200"/>
            <a:ext cx="9410700" cy="4349080"/>
          </a:xfrm>
        </p:spPr>
        <p:txBody>
          <a:bodyPr/>
          <a:lstStyle/>
          <a:p>
            <a:pPr eaLnBrk="1" hangingPunct="1"/>
            <a:r>
              <a:rPr lang="sv-SE" altLang="sv-SE" b="0" dirty="0" smtClean="0"/>
              <a:t>dygnsdoser på upp till 2 000 mg per dygn bör eftersträvas, vid normal njurfunktion</a:t>
            </a:r>
          </a:p>
          <a:p>
            <a:pPr eaLnBrk="1" hangingPunct="1"/>
            <a:r>
              <a:rPr lang="sv-SE" altLang="sv-SE" b="0" dirty="0" err="1" smtClean="0"/>
              <a:t>metformin</a:t>
            </a:r>
            <a:r>
              <a:rPr lang="sv-SE" altLang="sv-SE" b="0" dirty="0" smtClean="0"/>
              <a:t> bör intas tillsammans med mat </a:t>
            </a:r>
          </a:p>
          <a:p>
            <a:pPr eaLnBrk="1" hangingPunct="1"/>
            <a:r>
              <a:rPr lang="sv-SE" altLang="sv-SE" b="0" dirty="0" smtClean="0"/>
              <a:t>dosen bör titreras upp successivt</a:t>
            </a:r>
          </a:p>
          <a:p>
            <a:pPr eaLnBrk="1" hangingPunct="1"/>
            <a:r>
              <a:rPr lang="sv-SE" altLang="sv-SE" b="0" dirty="0" smtClean="0"/>
              <a:t>kan doseras två gånger per dag men vid </a:t>
            </a:r>
            <a:r>
              <a:rPr lang="sv-SE" altLang="sv-SE" b="0" dirty="0" err="1" smtClean="0"/>
              <a:t>gastrointestinala</a:t>
            </a:r>
            <a:r>
              <a:rPr lang="sv-SE" altLang="sv-SE" b="0" dirty="0" smtClean="0"/>
              <a:t> besvär kan </a:t>
            </a:r>
            <a:r>
              <a:rPr lang="sv-SE" altLang="sv-SE" b="0" dirty="0" err="1" smtClean="0"/>
              <a:t>tredos</a:t>
            </a:r>
            <a:r>
              <a:rPr lang="sv-SE" altLang="sv-SE" b="0" dirty="0" smtClean="0"/>
              <a:t>-regim prövas</a:t>
            </a:r>
          </a:p>
          <a:p>
            <a:pPr eaLnBrk="1" hangingPunct="1"/>
            <a:r>
              <a:rPr lang="sv-SE" altLang="sv-SE" b="0" dirty="0" smtClean="0"/>
              <a:t>utsöndras genom njurarna och njurfunktionsnedsättning är en kontraindikation (GFR&lt;30; GFR 30-60 lägre dos) </a:t>
            </a:r>
          </a:p>
          <a:p>
            <a:pPr eaLnBrk="1" hangingPunct="1"/>
            <a:r>
              <a:rPr lang="sv-SE" altLang="sv-SE" b="0" dirty="0"/>
              <a:t>behandlingen bör </a:t>
            </a:r>
            <a:r>
              <a:rPr lang="sv-SE" altLang="sv-SE" dirty="0"/>
              <a:t>avbrytas </a:t>
            </a:r>
            <a:r>
              <a:rPr lang="sv-SE" altLang="sv-SE" dirty="0" smtClean="0"/>
              <a:t>tillfälligt inför röntgenunder-sökningar </a:t>
            </a:r>
            <a:r>
              <a:rPr lang="sv-SE" altLang="sv-SE" b="0" dirty="0"/>
              <a:t>med intravaskulärt tillfört </a:t>
            </a:r>
            <a:r>
              <a:rPr lang="sv-SE" altLang="sv-SE" b="0" dirty="0" smtClean="0"/>
              <a:t>kontrastmedel och vid svårare uttorkning.</a:t>
            </a:r>
            <a:endParaRPr lang="sv-SE" altLang="sv-SE" b="0" dirty="0"/>
          </a:p>
          <a:p>
            <a:pPr marL="0" indent="0" eaLnBrk="1" hangingPunct="1">
              <a:buNone/>
            </a:pPr>
            <a:endParaRPr lang="sv-SE" altLang="sv-SE" b="0" dirty="0" smtClean="0"/>
          </a:p>
          <a:p>
            <a:pPr eaLnBrk="1" hangingPunct="1"/>
            <a:endParaRPr lang="sv-SE" altLang="sv-SE" dirty="0" smtClean="0"/>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44</a:t>
            </a:fld>
            <a:endParaRPr lang="sv-SE" dirty="0">
              <a:solidFill>
                <a:prstClr val="black">
                  <a:tint val="75000"/>
                </a:prstClr>
              </a:solidFill>
            </a:endParaRPr>
          </a:p>
        </p:txBody>
      </p:sp>
    </p:spTree>
    <p:extLst>
      <p:ext uri="{BB962C8B-B14F-4D97-AF65-F5344CB8AC3E}">
        <p14:creationId xmlns:p14="http://schemas.microsoft.com/office/powerpoint/2010/main" val="354395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1"/>
          <p:cNvSpPr>
            <a:spLocks noGrp="1"/>
          </p:cNvSpPr>
          <p:nvPr>
            <p:ph type="title"/>
          </p:nvPr>
        </p:nvSpPr>
        <p:spPr>
          <a:xfrm>
            <a:off x="154781" y="214313"/>
            <a:ext cx="9906000" cy="1143000"/>
          </a:xfrm>
        </p:spPr>
        <p:txBody>
          <a:bodyPr/>
          <a:lstStyle/>
          <a:p>
            <a:pPr algn="ctr" eaLnBrk="1" hangingPunct="1"/>
            <a:r>
              <a:rPr lang="sv-SE" altLang="sv-SE" smtClean="0"/>
              <a:t>Olika behandlingsalternativ vid typ 2-diabetes med otillräcklig glukoskontroll efter kostbehandling</a:t>
            </a:r>
          </a:p>
        </p:txBody>
      </p:sp>
      <p:sp>
        <p:nvSpPr>
          <p:cNvPr id="3" name="Platshållare för innehåll 2"/>
          <p:cNvSpPr>
            <a:spLocks noGrp="1"/>
          </p:cNvSpPr>
          <p:nvPr>
            <p:ph idx="1"/>
          </p:nvPr>
        </p:nvSpPr>
        <p:spPr>
          <a:xfrm>
            <a:off x="340519" y="1571625"/>
            <a:ext cx="9101138" cy="3500438"/>
          </a:xfrm>
        </p:spPr>
        <p:txBody>
          <a:bodyPr rtlCol="0">
            <a:normAutofit/>
          </a:bodyPr>
          <a:lstStyle/>
          <a:p>
            <a:pPr marL="0" indent="0" eaLnBrk="1" fontAlgn="auto" hangingPunct="1">
              <a:buFont typeface="Arial" pitchFamily="34" charset="0"/>
              <a:buNone/>
              <a:defRPr/>
            </a:pPr>
            <a:r>
              <a:rPr lang="sv-SE" i="1" dirty="0" err="1" smtClean="0"/>
              <a:t>Metformin</a:t>
            </a:r>
            <a:r>
              <a:rPr lang="sv-SE" i="1" dirty="0" smtClean="0"/>
              <a:t> i monoterapi medför</a:t>
            </a:r>
          </a:p>
          <a:p>
            <a:pPr eaLnBrk="1" fontAlgn="auto" hangingPunct="1">
              <a:defRPr/>
            </a:pPr>
            <a:r>
              <a:rPr lang="sv-SE" b="0" dirty="0" smtClean="0"/>
              <a:t>minskad risk för mikro- och makrovaskulära komplikationer</a:t>
            </a:r>
          </a:p>
          <a:p>
            <a:pPr eaLnBrk="1" fontAlgn="auto" hangingPunct="1">
              <a:defRPr/>
            </a:pPr>
            <a:r>
              <a:rPr lang="sv-SE" b="0" dirty="0" smtClean="0"/>
              <a:t>minskad risk för död jämfört med </a:t>
            </a:r>
            <a:r>
              <a:rPr lang="sv-SE" b="0" dirty="0" err="1" smtClean="0"/>
              <a:t>sulfonylurea</a:t>
            </a:r>
            <a:r>
              <a:rPr lang="sv-SE" b="0" dirty="0" smtClean="0"/>
              <a:t> eller insulin (UKPDS)</a:t>
            </a:r>
          </a:p>
          <a:p>
            <a:pPr eaLnBrk="1" fontAlgn="auto" hangingPunct="1">
              <a:defRPr/>
            </a:pPr>
            <a:r>
              <a:rPr lang="sv-SE" b="0" dirty="0" smtClean="0"/>
              <a:t>en HbA1c-sänkning likvärdig med </a:t>
            </a:r>
            <a:r>
              <a:rPr lang="sv-SE" b="0" dirty="0" err="1" smtClean="0"/>
              <a:t>sulfonylurea</a:t>
            </a:r>
            <a:r>
              <a:rPr lang="sv-SE" b="0" dirty="0" smtClean="0"/>
              <a:t>, </a:t>
            </a:r>
            <a:r>
              <a:rPr lang="sv-SE" b="0" dirty="0" err="1" smtClean="0"/>
              <a:t>repaglinid</a:t>
            </a:r>
            <a:endParaRPr lang="sv-SE" b="0" dirty="0" smtClean="0"/>
          </a:p>
          <a:p>
            <a:pPr eaLnBrk="1" fontAlgn="auto" hangingPunct="1">
              <a:defRPr/>
            </a:pPr>
            <a:r>
              <a:rPr lang="sv-SE" b="0" dirty="0" smtClean="0"/>
              <a:t> mer </a:t>
            </a:r>
            <a:r>
              <a:rPr lang="sv-SE" b="0" dirty="0" err="1" smtClean="0"/>
              <a:t>gastrointestinala</a:t>
            </a:r>
            <a:r>
              <a:rPr lang="sv-SE" b="0" dirty="0" smtClean="0"/>
              <a:t> biverkningar och </a:t>
            </a:r>
            <a:r>
              <a:rPr lang="sv-SE" dirty="0" smtClean="0"/>
              <a:t>mindre viktuppgång</a:t>
            </a:r>
            <a:r>
              <a:rPr lang="sv-SE" b="0" dirty="0" smtClean="0"/>
              <a:t> än många andra perorala </a:t>
            </a:r>
            <a:r>
              <a:rPr lang="sv-SE" b="0" dirty="0" err="1" smtClean="0"/>
              <a:t>antidiabetika</a:t>
            </a:r>
            <a:endParaRPr lang="sv-SE" b="0" dirty="0"/>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45</a:t>
            </a:fld>
            <a:endParaRPr lang="sv-SE">
              <a:solidFill>
                <a:prstClr val="black">
                  <a:tint val="75000"/>
                </a:prstClr>
              </a:solidFill>
            </a:endParaRPr>
          </a:p>
        </p:txBody>
      </p:sp>
    </p:spTree>
    <p:extLst>
      <p:ext uri="{BB962C8B-B14F-4D97-AF65-F5344CB8AC3E}">
        <p14:creationId xmlns:p14="http://schemas.microsoft.com/office/powerpoint/2010/main" val="2992415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p:txBody>
          <a:bodyPr>
            <a:normAutofit fontScale="90000"/>
          </a:bodyPr>
          <a:lstStyle/>
          <a:p>
            <a:pPr eaLnBrk="1" hangingPunct="1"/>
            <a:r>
              <a:rPr lang="sv-SE" altLang="sv-SE" dirty="0" err="1" smtClean="0"/>
              <a:t>Sulfonylurea</a:t>
            </a:r>
            <a:r>
              <a:rPr lang="sv-SE" altLang="sv-SE" dirty="0" smtClean="0"/>
              <a:t> (SU-preparat)</a:t>
            </a:r>
            <a:br>
              <a:rPr lang="sv-SE" altLang="sv-SE" dirty="0" smtClean="0"/>
            </a:br>
            <a:r>
              <a:rPr lang="sv-SE" altLang="sv-SE" dirty="0" smtClean="0"/>
              <a:t>   [</a:t>
            </a:r>
            <a:r>
              <a:rPr lang="sv-SE" altLang="sv-SE" dirty="0" err="1" smtClean="0"/>
              <a:t>Daonil</a:t>
            </a:r>
            <a:r>
              <a:rPr lang="sv-SE" altLang="sv-SE" dirty="0" smtClean="0"/>
              <a:t>, </a:t>
            </a:r>
            <a:r>
              <a:rPr lang="sv-SE" altLang="sv-SE" dirty="0" err="1" smtClean="0"/>
              <a:t>glibenklamid</a:t>
            </a:r>
            <a:r>
              <a:rPr lang="sv-SE" altLang="sv-SE" dirty="0" smtClean="0"/>
              <a:t>, </a:t>
            </a:r>
            <a:r>
              <a:rPr lang="sv-SE" altLang="sv-SE" dirty="0" err="1" smtClean="0"/>
              <a:t>Mindiab</a:t>
            </a:r>
            <a:r>
              <a:rPr lang="sv-SE" altLang="sv-SE" dirty="0" smtClean="0"/>
              <a:t>, </a:t>
            </a:r>
            <a:r>
              <a:rPr lang="sv-SE" altLang="sv-SE" dirty="0" err="1" smtClean="0"/>
              <a:t>glipizid</a:t>
            </a:r>
            <a:r>
              <a:rPr lang="sv-SE" altLang="sv-SE" dirty="0" smtClean="0"/>
              <a:t>, </a:t>
            </a:r>
            <a:r>
              <a:rPr lang="sv-SE" altLang="sv-SE" dirty="0" err="1" smtClean="0"/>
              <a:t>glimeperid</a:t>
            </a:r>
            <a:r>
              <a:rPr lang="sv-SE" altLang="sv-SE" dirty="0" smtClean="0"/>
              <a:t>]</a:t>
            </a:r>
          </a:p>
        </p:txBody>
      </p:sp>
      <p:sp>
        <p:nvSpPr>
          <p:cNvPr id="30723" name="Platshållare för innehåll 2"/>
          <p:cNvSpPr>
            <a:spLocks noGrp="1"/>
          </p:cNvSpPr>
          <p:nvPr>
            <p:ph idx="1"/>
          </p:nvPr>
        </p:nvSpPr>
        <p:spPr>
          <a:xfrm>
            <a:off x="495300" y="1600200"/>
            <a:ext cx="8915400" cy="3328988"/>
          </a:xfrm>
        </p:spPr>
        <p:txBody>
          <a:bodyPr/>
          <a:lstStyle/>
          <a:p>
            <a:pPr eaLnBrk="1" hangingPunct="1"/>
            <a:r>
              <a:rPr lang="sv-SE" altLang="sv-SE" b="0" dirty="0" err="1" smtClean="0"/>
              <a:t>sulfonylurea</a:t>
            </a:r>
            <a:r>
              <a:rPr lang="sv-SE" altLang="sv-SE" b="0" dirty="0" smtClean="0"/>
              <a:t> </a:t>
            </a:r>
            <a:r>
              <a:rPr lang="sv-SE" altLang="sv-SE" dirty="0" smtClean="0"/>
              <a:t>ökar insulinsekretionen </a:t>
            </a:r>
            <a:r>
              <a:rPr lang="sv-SE" altLang="sv-SE" b="0" dirty="0" smtClean="0"/>
              <a:t>genom att stimulera receptorer på betacellerna i endokrina pankreas</a:t>
            </a:r>
          </a:p>
          <a:p>
            <a:pPr eaLnBrk="1" hangingPunct="1"/>
            <a:r>
              <a:rPr lang="sv-SE" altLang="sv-SE" b="0" dirty="0" smtClean="0"/>
              <a:t>effekten bestäms till stor del av betacellernas kvarstående kapacitet att producera insulin</a:t>
            </a:r>
          </a:p>
          <a:p>
            <a:pPr eaLnBrk="1" hangingPunct="1"/>
            <a:r>
              <a:rPr lang="sv-SE" altLang="sv-SE" b="0" dirty="0" smtClean="0"/>
              <a:t>läkemedel ur </a:t>
            </a:r>
            <a:r>
              <a:rPr lang="sv-SE" altLang="sv-SE" b="0" dirty="0" err="1" smtClean="0"/>
              <a:t>sulfonylureagruppen</a:t>
            </a:r>
            <a:r>
              <a:rPr lang="sv-SE" altLang="sv-SE" b="0" dirty="0" smtClean="0"/>
              <a:t> </a:t>
            </a:r>
            <a:r>
              <a:rPr lang="sv-SE" altLang="sv-SE" dirty="0" smtClean="0"/>
              <a:t>kan orsaka hypoglykemier</a:t>
            </a:r>
          </a:p>
          <a:p>
            <a:pPr eaLnBrk="1" hangingPunct="1"/>
            <a:r>
              <a:rPr lang="sv-SE" altLang="sv-SE" b="0" dirty="0" err="1" smtClean="0"/>
              <a:t>Sulfonylurea</a:t>
            </a:r>
            <a:r>
              <a:rPr lang="sv-SE" altLang="sv-SE" b="0" dirty="0" smtClean="0"/>
              <a:t> kan kombineras med </a:t>
            </a:r>
            <a:r>
              <a:rPr lang="sv-SE" altLang="sv-SE" b="0" dirty="0" err="1" smtClean="0"/>
              <a:t>metformin</a:t>
            </a:r>
            <a:endParaRPr lang="sv-SE" altLang="sv-SE" b="0" dirty="0" smtClean="0"/>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46</a:t>
            </a:fld>
            <a:endParaRPr lang="sv-SE">
              <a:solidFill>
                <a:prstClr val="black">
                  <a:tint val="75000"/>
                </a:prstClr>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934" y="4653136"/>
            <a:ext cx="347238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242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p:txBody>
          <a:bodyPr/>
          <a:lstStyle/>
          <a:p>
            <a:pPr eaLnBrk="1" hangingPunct="1"/>
            <a:r>
              <a:rPr lang="sv-SE" altLang="sv-SE" smtClean="0"/>
              <a:t>Klinisk värdering av sulfonylurea </a:t>
            </a:r>
          </a:p>
        </p:txBody>
      </p:sp>
      <p:sp>
        <p:nvSpPr>
          <p:cNvPr id="31747" name="Platshållare för innehåll 2"/>
          <p:cNvSpPr>
            <a:spLocks noGrp="1"/>
          </p:cNvSpPr>
          <p:nvPr>
            <p:ph idx="1"/>
          </p:nvPr>
        </p:nvSpPr>
        <p:spPr>
          <a:xfrm>
            <a:off x="495300" y="1600202"/>
            <a:ext cx="8915400" cy="3686175"/>
          </a:xfrm>
        </p:spPr>
        <p:txBody>
          <a:bodyPr/>
          <a:lstStyle/>
          <a:p>
            <a:pPr eaLnBrk="1" hangingPunct="1"/>
            <a:r>
              <a:rPr lang="sv-SE" altLang="sv-SE" b="0" dirty="0" err="1" smtClean="0"/>
              <a:t>sulfonylurea</a:t>
            </a:r>
            <a:r>
              <a:rPr lang="sv-SE" altLang="sv-SE" b="0" dirty="0" smtClean="0"/>
              <a:t> i monoterapi har en HbA1c-sänkande effekt jämförbar med </a:t>
            </a:r>
            <a:r>
              <a:rPr lang="sv-SE" altLang="sv-SE" b="0" dirty="0" err="1" smtClean="0"/>
              <a:t>metformin</a:t>
            </a:r>
            <a:endParaRPr lang="sv-SE" altLang="sv-SE" b="0" dirty="0" smtClean="0"/>
          </a:p>
          <a:p>
            <a:pPr eaLnBrk="1" hangingPunct="1"/>
            <a:r>
              <a:rPr lang="sv-SE" altLang="sv-SE" b="0" dirty="0" smtClean="0"/>
              <a:t>viktigaste biverkning är </a:t>
            </a:r>
            <a:r>
              <a:rPr lang="sv-SE" altLang="sv-SE" dirty="0" smtClean="0"/>
              <a:t>hypoglykemi</a:t>
            </a:r>
            <a:r>
              <a:rPr lang="sv-SE" altLang="sv-SE" b="0" dirty="0" smtClean="0"/>
              <a:t>, som är vanligast hos äldre och </a:t>
            </a:r>
            <a:r>
              <a:rPr lang="sv-SE" altLang="sv-SE" dirty="0" smtClean="0"/>
              <a:t>kräver alltid sjukhusvård</a:t>
            </a:r>
          </a:p>
          <a:p>
            <a:pPr eaLnBrk="1" hangingPunct="1"/>
            <a:r>
              <a:rPr lang="sv-SE" altLang="sv-SE" b="0" dirty="0"/>
              <a:t>k</a:t>
            </a:r>
            <a:r>
              <a:rPr lang="sv-SE" altLang="sv-SE" b="0" dirty="0" smtClean="0"/>
              <a:t>an ge lättare viktuppgång</a:t>
            </a:r>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47</a:t>
            </a:fld>
            <a:endParaRPr lang="sv-SE">
              <a:solidFill>
                <a:prstClr val="black">
                  <a:tint val="75000"/>
                </a:prstClr>
              </a:solidFill>
            </a:endParaRPr>
          </a:p>
        </p:txBody>
      </p:sp>
    </p:spTree>
    <p:extLst>
      <p:ext uri="{BB962C8B-B14F-4D97-AF65-F5344CB8AC3E}">
        <p14:creationId xmlns:p14="http://schemas.microsoft.com/office/powerpoint/2010/main" val="3375464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p:txBody>
          <a:bodyPr/>
          <a:lstStyle/>
          <a:p>
            <a:pPr eaLnBrk="1" hangingPunct="1"/>
            <a:r>
              <a:rPr lang="sv-SE" altLang="sv-SE" dirty="0" smtClean="0"/>
              <a:t>Meglitinider</a:t>
            </a:r>
            <a:br>
              <a:rPr lang="sv-SE" altLang="sv-SE" dirty="0" smtClean="0"/>
            </a:br>
            <a:r>
              <a:rPr lang="sv-SE" altLang="sv-SE" dirty="0" smtClean="0"/>
              <a:t>(</a:t>
            </a:r>
            <a:r>
              <a:rPr lang="sv-SE" altLang="sv-SE" dirty="0" err="1" smtClean="0"/>
              <a:t>NovoNorm</a:t>
            </a:r>
            <a:r>
              <a:rPr lang="sv-SE" altLang="sv-SE" dirty="0" smtClean="0"/>
              <a:t>, </a:t>
            </a:r>
            <a:r>
              <a:rPr lang="sv-SE" altLang="sv-SE" dirty="0" err="1" smtClean="0"/>
              <a:t>repaglinid</a:t>
            </a:r>
            <a:r>
              <a:rPr lang="sv-SE" altLang="sv-SE" dirty="0" smtClean="0"/>
              <a:t>, </a:t>
            </a:r>
            <a:r>
              <a:rPr lang="sv-SE" altLang="sv-SE" dirty="0" err="1" smtClean="0"/>
              <a:t>Starlix</a:t>
            </a:r>
            <a:r>
              <a:rPr lang="sv-SE" altLang="sv-SE" dirty="0" smtClean="0"/>
              <a:t>)</a:t>
            </a:r>
          </a:p>
        </p:txBody>
      </p:sp>
      <p:sp>
        <p:nvSpPr>
          <p:cNvPr id="33795" name="Platshållare för innehåll 2"/>
          <p:cNvSpPr>
            <a:spLocks noGrp="1"/>
          </p:cNvSpPr>
          <p:nvPr>
            <p:ph idx="1"/>
          </p:nvPr>
        </p:nvSpPr>
        <p:spPr>
          <a:xfrm>
            <a:off x="464344" y="1743186"/>
            <a:ext cx="9441656" cy="2257425"/>
          </a:xfrm>
        </p:spPr>
        <p:txBody>
          <a:bodyPr/>
          <a:lstStyle/>
          <a:p>
            <a:pPr eaLnBrk="1" hangingPunct="1"/>
            <a:r>
              <a:rPr lang="sv-SE" altLang="sv-SE" b="0" dirty="0" smtClean="0"/>
              <a:t>stimulerar insulinsekretionen på ett likartat sätt som </a:t>
            </a:r>
            <a:r>
              <a:rPr lang="sv-SE" altLang="sv-SE" b="0" dirty="0" err="1" smtClean="0"/>
              <a:t>sulfonylurea</a:t>
            </a:r>
            <a:endParaRPr lang="sv-SE" altLang="sv-SE" b="0" dirty="0" smtClean="0"/>
          </a:p>
          <a:p>
            <a:pPr eaLnBrk="1" hangingPunct="1"/>
            <a:r>
              <a:rPr lang="sv-SE" altLang="sv-SE" b="0" dirty="0" smtClean="0"/>
              <a:t>har kort verkningstid och ska </a:t>
            </a:r>
            <a:r>
              <a:rPr lang="sv-SE" altLang="sv-SE" dirty="0" smtClean="0"/>
              <a:t>tas i samband med måltiderna</a:t>
            </a:r>
            <a:r>
              <a:rPr lang="sv-SE" altLang="sv-SE" b="0" dirty="0" smtClean="0"/>
              <a:t> för att därmed förstärka det fysiologiska insulinsvare</a:t>
            </a:r>
            <a:r>
              <a:rPr lang="sv-SE" altLang="sv-SE" dirty="0" smtClean="0"/>
              <a:t>t</a:t>
            </a:r>
          </a:p>
        </p:txBody>
      </p:sp>
      <p:sp>
        <p:nvSpPr>
          <p:cNvPr id="2" name="Platshållare för bildnummer 1"/>
          <p:cNvSpPr>
            <a:spLocks noGrp="1"/>
          </p:cNvSpPr>
          <p:nvPr>
            <p:ph type="sldNum" sz="quarter" idx="12"/>
          </p:nvPr>
        </p:nvSpPr>
        <p:spPr/>
        <p:txBody>
          <a:bodyPr/>
          <a:lstStyle/>
          <a:p>
            <a:pPr>
              <a:defRPr/>
            </a:pPr>
            <a:fld id="{8EA94E63-73C7-4126-89E8-37A6AA86AF4F}" type="slidenum">
              <a:rPr lang="sv-SE" smtClean="0">
                <a:solidFill>
                  <a:prstClr val="black">
                    <a:tint val="75000"/>
                  </a:prstClr>
                </a:solidFill>
              </a:rPr>
              <a:pPr>
                <a:defRPr/>
              </a:pPr>
              <a:t>48</a:t>
            </a:fld>
            <a:endParaRPr lang="sv-SE">
              <a:solidFill>
                <a:prstClr val="black">
                  <a:tint val="75000"/>
                </a:prstClr>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073" y="3573016"/>
            <a:ext cx="386105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674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717E47-1EDF-4EDC-9320-6EC0243D5A42}"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DD33BE-4A16-4B0C-90AC-3C4930DDCE4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49</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1064568" y="332656"/>
            <a:ext cx="7781928" cy="1447796"/>
          </a:xfrm>
        </p:spPr>
        <p:txBody>
          <a:bodyPr lIns="90489" tIns="44448" rIns="90489" bIns="44448"/>
          <a:lstStyle/>
          <a:p>
            <a:pPr lvl="0" hangingPunct="1"/>
            <a:r>
              <a:rPr lang="sv-SE" b="1" dirty="0" err="1">
                <a:solidFill>
                  <a:srgbClr val="C00000"/>
                </a:solidFill>
              </a:rPr>
              <a:t>Tiazolidindioner</a:t>
            </a:r>
            <a:r>
              <a:rPr lang="sv-SE" b="1" dirty="0">
                <a:solidFill>
                  <a:srgbClr val="C00000"/>
                </a:solidFill>
              </a:rPr>
              <a:t> - </a:t>
            </a:r>
            <a:r>
              <a:rPr lang="sv-SE" b="1" dirty="0" err="1">
                <a:solidFill>
                  <a:srgbClr val="C00000"/>
                </a:solidFill>
              </a:rPr>
              <a:t>glitazoner</a:t>
            </a:r>
            <a:endParaRPr lang="sv-SE" b="1" dirty="0">
              <a:solidFill>
                <a:srgbClr val="C00000"/>
              </a:solidFill>
            </a:endParaRPr>
          </a:p>
        </p:txBody>
      </p:sp>
      <p:sp>
        <p:nvSpPr>
          <p:cNvPr id="6" name="Rectangle 3"/>
          <p:cNvSpPr txBox="1">
            <a:spLocks noGrp="1"/>
          </p:cNvSpPr>
          <p:nvPr>
            <p:ph idx="1"/>
          </p:nvPr>
        </p:nvSpPr>
        <p:spPr>
          <a:xfrm>
            <a:off x="1238322" y="2286008"/>
            <a:ext cx="8667753" cy="3559173"/>
          </a:xfrm>
        </p:spPr>
        <p:txBody>
          <a:bodyPr lIns="90489" tIns="44448" rIns="90489" bIns="44448"/>
          <a:lstStyle/>
          <a:p>
            <a:pPr lvl="0" hangingPunct="1">
              <a:spcBef>
                <a:spcPts val="2700"/>
              </a:spcBef>
            </a:pPr>
            <a:r>
              <a:rPr lang="sv-SE" dirty="0" err="1" smtClean="0">
                <a:latin typeface="Comic Sans MS" pitchFamily="66"/>
              </a:rPr>
              <a:t>Pioglitazon</a:t>
            </a:r>
            <a:r>
              <a:rPr lang="sv-SE" dirty="0" smtClean="0">
                <a:latin typeface="Comic Sans MS" pitchFamily="66"/>
              </a:rPr>
              <a:t> </a:t>
            </a:r>
            <a:r>
              <a:rPr lang="sv-SE" dirty="0">
                <a:latin typeface="Comic Sans MS" pitchFamily="66"/>
              </a:rPr>
              <a:t>(</a:t>
            </a:r>
            <a:r>
              <a:rPr lang="sv-SE" b="1" dirty="0" err="1">
                <a:latin typeface="Comic Sans MS" pitchFamily="66"/>
              </a:rPr>
              <a:t>Actos</a:t>
            </a:r>
            <a:r>
              <a:rPr lang="sv-SE" dirty="0">
                <a:latin typeface="Comic Sans MS" pitchFamily="66"/>
              </a:rPr>
              <a:t>)</a:t>
            </a:r>
          </a:p>
          <a:p>
            <a:pPr lvl="0" hangingPunct="1">
              <a:spcBef>
                <a:spcPts val="2700"/>
              </a:spcBef>
            </a:pPr>
            <a:r>
              <a:rPr lang="sv-SE" dirty="0">
                <a:latin typeface="Comic Sans MS" pitchFamily="66"/>
              </a:rPr>
              <a:t>Förbättrar glukostolerans och </a:t>
            </a:r>
            <a:r>
              <a:rPr lang="sv-SE" dirty="0" smtClean="0">
                <a:latin typeface="Comic Sans MS" pitchFamily="66"/>
              </a:rPr>
              <a:t>insulinkänslighet</a:t>
            </a:r>
          </a:p>
          <a:p>
            <a:pPr lvl="0" hangingPunct="1">
              <a:spcBef>
                <a:spcPts val="2700"/>
              </a:spcBef>
            </a:pPr>
            <a:r>
              <a:rPr lang="sv-SE" dirty="0" smtClean="0">
                <a:latin typeface="Comic Sans MS" pitchFamily="66"/>
              </a:rPr>
              <a:t>Biverkningar: Vikt-</a:t>
            </a:r>
            <a:br>
              <a:rPr lang="sv-SE" dirty="0" smtClean="0">
                <a:latin typeface="Comic Sans MS" pitchFamily="66"/>
              </a:rPr>
            </a:br>
            <a:r>
              <a:rPr lang="sv-SE" dirty="0" smtClean="0">
                <a:latin typeface="Comic Sans MS" pitchFamily="66"/>
              </a:rPr>
              <a:t>uppgång o hjärtsvikt</a:t>
            </a:r>
            <a:endParaRPr lang="sv-SE" dirty="0">
              <a:latin typeface="Comic Sans MS" pitchFamily="66"/>
            </a:endParaRPr>
          </a:p>
        </p:txBody>
      </p:sp>
      <p:pic>
        <p:nvPicPr>
          <p:cNvPr id="113666" name="Picture 2" descr="http://t1.gstatic.com/images?q=tbn:ANd9GcSolpibaDUaPVIRFiGTuYMfx3yKZf4BFHGvD2YtgRfN67hGM1Kd"/>
          <p:cNvPicPr>
            <a:picLocks noChangeAspect="1" noChangeArrowheads="1"/>
          </p:cNvPicPr>
          <p:nvPr/>
        </p:nvPicPr>
        <p:blipFill>
          <a:blip r:embed="rId3" cstate="print"/>
          <a:srcRect/>
          <a:stretch>
            <a:fillRect/>
          </a:stretch>
        </p:blipFill>
        <p:spPr bwMode="auto">
          <a:xfrm>
            <a:off x="6393160" y="4005064"/>
            <a:ext cx="2832834" cy="1944216"/>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49</a:t>
            </a:fld>
            <a:endParaRPr lang="sv-SE"/>
          </a:p>
        </p:txBody>
      </p:sp>
    </p:spTree>
    <p:extLst>
      <p:ext uri="{BB962C8B-B14F-4D97-AF65-F5344CB8AC3E}">
        <p14:creationId xmlns:p14="http://schemas.microsoft.com/office/powerpoint/2010/main" val="25861472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CD30CA-A871-4265-813D-9492DF3695B0}"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0F01CD-1050-4161-B6D3-5A4A4DEF77A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776536" y="476672"/>
            <a:ext cx="8442326" cy="1143000"/>
          </a:xfrm>
        </p:spPr>
        <p:txBody>
          <a:bodyPr lIns="90489" tIns="44448" rIns="90489" bIns="44448"/>
          <a:lstStyle/>
          <a:p>
            <a:pPr lvl="0" hangingPunct="1"/>
            <a:r>
              <a:rPr lang="sv-SE" b="1" dirty="0">
                <a:solidFill>
                  <a:srgbClr val="C00000"/>
                </a:solidFill>
              </a:rPr>
              <a:t>Bakgrund</a:t>
            </a:r>
          </a:p>
        </p:txBody>
      </p:sp>
      <p:sp>
        <p:nvSpPr>
          <p:cNvPr id="6" name="Rectangle 3"/>
          <p:cNvSpPr txBox="1">
            <a:spLocks noGrp="1"/>
          </p:cNvSpPr>
          <p:nvPr>
            <p:ph idx="1"/>
          </p:nvPr>
        </p:nvSpPr>
        <p:spPr>
          <a:xfrm>
            <a:off x="1155701" y="2209810"/>
            <a:ext cx="8420096" cy="3940177"/>
          </a:xfrm>
        </p:spPr>
        <p:txBody>
          <a:bodyPr lIns="90489" tIns="44448" rIns="90489" bIns="44448"/>
          <a:lstStyle/>
          <a:p>
            <a:pPr lvl="0" hangingPunct="1">
              <a:spcBef>
                <a:spcPts val="2400"/>
              </a:spcBef>
            </a:pPr>
            <a:r>
              <a:rPr lang="sv-SE" sz="2800" b="1" dirty="0">
                <a:latin typeface="Comic Sans MS" pitchFamily="66"/>
              </a:rPr>
              <a:t>Orsaker typ 2:</a:t>
            </a:r>
            <a:r>
              <a:rPr lang="sv-SE" sz="2800" dirty="0">
                <a:latin typeface="Comic Sans MS" pitchFamily="66"/>
              </a:rPr>
              <a:t> Ärftlighet och miljöfaktorer (övervikt, fysisk inaktivitet och rökning).</a:t>
            </a:r>
          </a:p>
          <a:p>
            <a:pPr lvl="0" hangingPunct="1">
              <a:spcBef>
                <a:spcPts val="2400"/>
              </a:spcBef>
            </a:pPr>
            <a:r>
              <a:rPr lang="sv-SE" sz="2800" b="1" dirty="0">
                <a:latin typeface="Comic Sans MS" pitchFamily="66"/>
              </a:rPr>
              <a:t>Patofysiologi:</a:t>
            </a:r>
            <a:r>
              <a:rPr lang="sv-SE" sz="2800" dirty="0">
                <a:latin typeface="Comic Sans MS" pitchFamily="66"/>
              </a:rPr>
              <a:t> påverkan på insulinsekretionen och insulinets effekter ute i vävnaderna (muskel, lever och fettväv).</a:t>
            </a:r>
          </a:p>
          <a:p>
            <a:pPr lvl="0" hangingPunct="1">
              <a:spcBef>
                <a:spcPts val="2700"/>
              </a:spcBef>
            </a:pPr>
            <a:r>
              <a:rPr lang="sv-SE" sz="2800" b="1" dirty="0">
                <a:latin typeface="Comic Sans MS" pitchFamily="66"/>
              </a:rPr>
              <a:t>Insulinresistens </a:t>
            </a:r>
            <a:r>
              <a:rPr lang="sv-SE" sz="2800" dirty="0">
                <a:latin typeface="Comic Sans MS" pitchFamily="66"/>
              </a:rPr>
              <a:t>= nedsatt känslighet för insulin ute i kroppen (dålig verkningsgrad)</a:t>
            </a:r>
            <a:endParaRPr lang="sv-SE" dirty="0">
              <a:latin typeface="Comic Sans MS" pitchFamily="66"/>
            </a:endParaRPr>
          </a:p>
        </p:txBody>
      </p:sp>
      <p:sp>
        <p:nvSpPr>
          <p:cNvPr id="7" name="Platshållare för bildnummer 6"/>
          <p:cNvSpPr>
            <a:spLocks noGrp="1"/>
          </p:cNvSpPr>
          <p:nvPr>
            <p:ph type="sldNum" sz="quarter" idx="12"/>
          </p:nvPr>
        </p:nvSpPr>
        <p:spPr/>
        <p:txBody>
          <a:bodyPr/>
          <a:lstStyle/>
          <a:p>
            <a:fld id="{36718C81-B19A-4472-BFB1-6AAAB0E9A286}" type="slidenum">
              <a:rPr lang="sv-SE" smtClean="0"/>
              <a:t>5</a:t>
            </a:fld>
            <a:endParaRPr lang="sv-SE"/>
          </a:p>
        </p:txBody>
      </p:sp>
    </p:spTree>
    <p:extLst>
      <p:ext uri="{BB962C8B-B14F-4D97-AF65-F5344CB8AC3E}">
        <p14:creationId xmlns:p14="http://schemas.microsoft.com/office/powerpoint/2010/main" val="2787871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8" y="164438"/>
            <a:ext cx="3497087" cy="340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20" y="3068960"/>
            <a:ext cx="8482292" cy="344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57" y="2837507"/>
            <a:ext cx="8366841" cy="390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50</a:t>
            </a:fld>
            <a:endParaRPr lang="sv-SE"/>
          </a:p>
        </p:txBody>
      </p:sp>
    </p:spTree>
    <p:extLst>
      <p:ext uri="{BB962C8B-B14F-4D97-AF65-F5344CB8AC3E}">
        <p14:creationId xmlns:p14="http://schemas.microsoft.com/office/powerpoint/2010/main" val="33370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2000" fill="hold"/>
                                        <p:tgtEl>
                                          <p:spTgt spid="7173"/>
                                        </p:tgtEl>
                                        <p:attrNameLst>
                                          <p:attrName>ppt_w</p:attrName>
                                        </p:attrNameLst>
                                      </p:cBhvr>
                                      <p:tavLst>
                                        <p:tav tm="0">
                                          <p:val>
                                            <p:fltVal val="0"/>
                                          </p:val>
                                        </p:tav>
                                        <p:tav tm="100000">
                                          <p:val>
                                            <p:strVal val="#ppt_w"/>
                                          </p:val>
                                        </p:tav>
                                      </p:tavLst>
                                    </p:anim>
                                    <p:anim calcmode="lin" valueType="num">
                                      <p:cBhvr>
                                        <p:cTn id="8" dur="2000" fill="hold"/>
                                        <p:tgtEl>
                                          <p:spTgt spid="7173"/>
                                        </p:tgtEl>
                                        <p:attrNameLst>
                                          <p:attrName>ppt_h</p:attrName>
                                        </p:attrNameLst>
                                      </p:cBhvr>
                                      <p:tavLst>
                                        <p:tav tm="0">
                                          <p:val>
                                            <p:fltVal val="0"/>
                                          </p:val>
                                        </p:tav>
                                        <p:tav tm="100000">
                                          <p:val>
                                            <p:strVal val="#ppt_h"/>
                                          </p:val>
                                        </p:tav>
                                      </p:tavLst>
                                    </p:anim>
                                    <p:animEffect transition="in" filter="fade">
                                      <p:cBhvr>
                                        <p:cTn id="9"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159" y="620688"/>
            <a:ext cx="742950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 7"/>
          <p:cNvGrpSpPr/>
          <p:nvPr/>
        </p:nvGrpSpPr>
        <p:grpSpPr>
          <a:xfrm>
            <a:off x="5375854" y="2861183"/>
            <a:ext cx="3937064" cy="826259"/>
            <a:chOff x="5375854" y="2612033"/>
            <a:chExt cx="3937064" cy="826259"/>
          </a:xfrm>
        </p:grpSpPr>
        <p:sp>
          <p:nvSpPr>
            <p:cNvPr id="4" name="textruta 3"/>
            <p:cNvSpPr txBox="1"/>
            <p:nvPr/>
          </p:nvSpPr>
          <p:spPr>
            <a:xfrm>
              <a:off x="5385048" y="3068960"/>
              <a:ext cx="3927870" cy="369332"/>
            </a:xfrm>
            <a:prstGeom prst="rect">
              <a:avLst/>
            </a:prstGeom>
            <a:noFill/>
          </p:spPr>
          <p:txBody>
            <a:bodyPr wrap="none" rtlCol="0">
              <a:spAutoFit/>
            </a:bodyPr>
            <a:lstStyle/>
            <a:p>
              <a:r>
                <a:rPr lang="sv-SE" dirty="0" smtClean="0"/>
                <a:t>Pris 3x5 ml </a:t>
              </a:r>
              <a:r>
                <a:rPr lang="sv-SE" dirty="0" err="1" smtClean="0"/>
                <a:t>FlexPen</a:t>
              </a:r>
              <a:r>
                <a:rPr lang="sv-SE" dirty="0" smtClean="0"/>
                <a:t>  259 kr, sänkt priset!</a:t>
              </a:r>
              <a:endParaRPr lang="sv-SE" dirty="0"/>
            </a:p>
          </p:txBody>
        </p:sp>
        <p:sp>
          <p:nvSpPr>
            <p:cNvPr id="6" name="textruta 5"/>
            <p:cNvSpPr txBox="1"/>
            <p:nvPr/>
          </p:nvSpPr>
          <p:spPr>
            <a:xfrm>
              <a:off x="5375854" y="2612033"/>
              <a:ext cx="2791855" cy="369332"/>
            </a:xfrm>
            <a:prstGeom prst="rect">
              <a:avLst/>
            </a:prstGeom>
            <a:noFill/>
          </p:spPr>
          <p:txBody>
            <a:bodyPr wrap="none" rtlCol="0">
              <a:spAutoFit/>
            </a:bodyPr>
            <a:lstStyle/>
            <a:p>
              <a:r>
                <a:rPr lang="sv-SE" dirty="0" smtClean="0"/>
                <a:t>Pris 3x5 ml </a:t>
              </a:r>
              <a:r>
                <a:rPr lang="sv-SE" dirty="0" err="1" smtClean="0"/>
                <a:t>KwikPen</a:t>
              </a:r>
              <a:r>
                <a:rPr lang="sv-SE" dirty="0" smtClean="0"/>
                <a:t>  270:50</a:t>
              </a:r>
              <a:endParaRPr lang="sv-SE" dirty="0"/>
            </a:p>
          </p:txBody>
        </p:sp>
        <p:sp>
          <p:nvSpPr>
            <p:cNvPr id="7" name="textruta 6"/>
            <p:cNvSpPr txBox="1"/>
            <p:nvPr/>
          </p:nvSpPr>
          <p:spPr>
            <a:xfrm>
              <a:off x="5385048" y="2852936"/>
              <a:ext cx="2722605" cy="369332"/>
            </a:xfrm>
            <a:prstGeom prst="rect">
              <a:avLst/>
            </a:prstGeom>
            <a:noFill/>
          </p:spPr>
          <p:txBody>
            <a:bodyPr wrap="none" rtlCol="0">
              <a:spAutoFit/>
            </a:bodyPr>
            <a:lstStyle/>
            <a:p>
              <a:r>
                <a:rPr lang="sv-SE" dirty="0" smtClean="0"/>
                <a:t>Pris 3x5 ml </a:t>
              </a:r>
              <a:r>
                <a:rPr lang="sv-SE" dirty="0" err="1" smtClean="0"/>
                <a:t>SoloStar</a:t>
              </a:r>
              <a:r>
                <a:rPr lang="sv-SE" dirty="0" smtClean="0"/>
                <a:t>  259 kr</a:t>
              </a:r>
              <a:endParaRPr lang="sv-SE" dirty="0"/>
            </a:p>
          </p:txBody>
        </p:sp>
      </p:grpSp>
      <p:sp>
        <p:nvSpPr>
          <p:cNvPr id="5" name="textruta 4"/>
          <p:cNvSpPr txBox="1"/>
          <p:nvPr/>
        </p:nvSpPr>
        <p:spPr>
          <a:xfrm>
            <a:off x="1232854" y="206220"/>
            <a:ext cx="4840684" cy="461665"/>
          </a:xfrm>
          <a:prstGeom prst="rect">
            <a:avLst/>
          </a:prstGeom>
          <a:noFill/>
        </p:spPr>
        <p:txBody>
          <a:bodyPr wrap="none" rtlCol="0">
            <a:spAutoFit/>
          </a:bodyPr>
          <a:lstStyle/>
          <a:p>
            <a:r>
              <a:rPr lang="sv-SE" sz="2400" b="1" dirty="0" smtClean="0">
                <a:solidFill>
                  <a:srgbClr val="C00000"/>
                </a:solidFill>
              </a:rPr>
              <a:t>Rekommenderade insuliner Halland:</a:t>
            </a:r>
            <a:endParaRPr lang="sv-SE" sz="2400" b="1" dirty="0">
              <a:solidFill>
                <a:srgbClr val="C00000"/>
              </a:solidFill>
            </a:endParaRPr>
          </a:p>
        </p:txBody>
      </p:sp>
      <p:sp>
        <p:nvSpPr>
          <p:cNvPr id="9" name="Platshållare för bildnummer 8"/>
          <p:cNvSpPr>
            <a:spLocks noGrp="1"/>
          </p:cNvSpPr>
          <p:nvPr>
            <p:ph type="sldNum" sz="quarter" idx="12"/>
          </p:nvPr>
        </p:nvSpPr>
        <p:spPr/>
        <p:txBody>
          <a:bodyPr/>
          <a:lstStyle/>
          <a:p>
            <a:pPr lvl="0"/>
            <a:fld id="{0F49879D-9DB7-44AB-8C01-AF537D69B813}" type="slidenum">
              <a:rPr lang="sv-SE" smtClean="0"/>
              <a:pPr lvl="0"/>
              <a:t>51</a:t>
            </a:fld>
            <a:endParaRPr lang="sv-SE"/>
          </a:p>
        </p:txBody>
      </p:sp>
      <p:pic>
        <p:nvPicPr>
          <p:cNvPr id="10" name="Picture 2" descr="http://www.clipartguide.com/_named_clipart_images/0511-0902-1117-1535_Insulin_Bottle_and_Needles_clipart_image.jpg"/>
          <p:cNvPicPr>
            <a:picLocks noChangeAspect="1" noChangeArrowheads="1"/>
          </p:cNvPicPr>
          <p:nvPr/>
        </p:nvPicPr>
        <p:blipFill>
          <a:blip r:embed="rId3" cstate="print"/>
          <a:srcRect/>
          <a:stretch>
            <a:fillRect/>
          </a:stretch>
        </p:blipFill>
        <p:spPr bwMode="auto">
          <a:xfrm>
            <a:off x="6601301" y="84228"/>
            <a:ext cx="3168352" cy="2543483"/>
          </a:xfrm>
          <a:prstGeom prst="rect">
            <a:avLst/>
          </a:prstGeom>
          <a:noFill/>
        </p:spPr>
      </p:pic>
    </p:spTree>
    <p:extLst>
      <p:ext uri="{BB962C8B-B14F-4D97-AF65-F5344CB8AC3E}">
        <p14:creationId xmlns:p14="http://schemas.microsoft.com/office/powerpoint/2010/main" val="566902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974270" y="1074281"/>
            <a:ext cx="9753600" cy="3498850"/>
          </a:xfrm>
          <a:prstGeom prst="rect">
            <a:avLst/>
          </a:prstGeom>
        </p:spPr>
        <p:txBody>
          <a:bodyPr lIns="91431" tIns="45716" rIns="91431" bIns="45716">
            <a:spAutoFit/>
          </a:bodyPr>
          <a:lstStyle/>
          <a:p>
            <a:pPr fontAlgn="base">
              <a:spcBef>
                <a:spcPct val="0"/>
              </a:spcBef>
              <a:spcAft>
                <a:spcPts val="1800"/>
              </a:spcAft>
              <a:defRPr/>
            </a:pPr>
            <a:r>
              <a:rPr lang="en-US" sz="3200" b="1" dirty="0">
                <a:solidFill>
                  <a:srgbClr val="000090"/>
                </a:solidFill>
                <a:ea typeface="ＭＳ Ｐゴシック" charset="-128"/>
                <a:cs typeface="Calibri"/>
              </a:rPr>
              <a:t>3. ANTI-HYPERGLYCEMIC THERAPY</a:t>
            </a:r>
            <a:endParaRPr lang="en-US" sz="2800" dirty="0">
              <a:solidFill>
                <a:srgbClr val="000090"/>
              </a:solidFill>
              <a:ea typeface="ＭＳ Ｐゴシック" charset="-128"/>
              <a:cs typeface="Calibri"/>
            </a:endParaRPr>
          </a:p>
          <a:p>
            <a:pPr marL="406400" indent="342900" fontAlgn="base">
              <a:spcBef>
                <a:spcPct val="0"/>
              </a:spcBef>
              <a:spcAft>
                <a:spcPts val="1800"/>
              </a:spcAft>
              <a:buClr>
                <a:srgbClr val="B01F2E"/>
              </a:buClr>
              <a:buSzPct val="120000"/>
              <a:buFont typeface="Arial"/>
              <a:buChar char="•"/>
              <a:defRPr/>
            </a:pPr>
            <a:r>
              <a:rPr lang="en-US" sz="2800" b="1" dirty="0">
                <a:solidFill>
                  <a:srgbClr val="000090"/>
                </a:solidFill>
                <a:ea typeface="ＭＳ Ｐゴシック" charset="-128"/>
                <a:cs typeface="Calibri"/>
              </a:rPr>
              <a:t>Therapeutic options: </a:t>
            </a:r>
            <a:r>
              <a:rPr lang="en-US" sz="2800" b="1" u="sng" dirty="0">
                <a:solidFill>
                  <a:srgbClr val="000090"/>
                </a:solidFill>
                <a:uFill>
                  <a:solidFill>
                    <a:srgbClr val="B01F2E"/>
                  </a:solidFill>
                </a:uFill>
                <a:ea typeface="ＭＳ Ｐゴシック" charset="-128"/>
                <a:cs typeface="Calibri"/>
              </a:rPr>
              <a:t>Insulin</a:t>
            </a:r>
          </a:p>
          <a:p>
            <a:pPr marL="863600" lvl="1" indent="-63500" fontAlgn="base">
              <a:spcBef>
                <a:spcPct val="0"/>
              </a:spcBef>
              <a:spcAft>
                <a:spcPts val="1200"/>
              </a:spcAft>
              <a:buClr>
                <a:srgbClr val="B01F2E"/>
              </a:buClr>
              <a:defRPr/>
            </a:pPr>
            <a:endParaRPr lang="en-US" sz="2400" b="1" dirty="0">
              <a:solidFill>
                <a:srgbClr val="000090"/>
              </a:solidFill>
              <a:ea typeface="ＭＳ Ｐゴシック" charset="-128"/>
              <a:cs typeface="Calibri"/>
            </a:endParaRPr>
          </a:p>
          <a:p>
            <a:pPr marL="457157" indent="457157" fontAlgn="base">
              <a:spcBef>
                <a:spcPct val="0"/>
              </a:spcBef>
              <a:spcAft>
                <a:spcPts val="600"/>
              </a:spcAft>
              <a:buClr>
                <a:srgbClr val="97082D"/>
              </a:buClr>
              <a:buFont typeface="Arial"/>
              <a:buChar char="•"/>
              <a:defRPr/>
            </a:pPr>
            <a:endParaRPr lang="en-US" sz="2800" b="1" u="heavy" dirty="0">
              <a:solidFill>
                <a:srgbClr val="000090"/>
              </a:solidFill>
              <a:uFill>
                <a:solidFill>
                  <a:srgbClr val="97082D"/>
                </a:solidFill>
              </a:uFill>
              <a:ea typeface="ＭＳ Ｐゴシック" charset="-128"/>
              <a:cs typeface="Calibri"/>
            </a:endParaRPr>
          </a:p>
          <a:p>
            <a:pPr fontAlgn="base">
              <a:spcBef>
                <a:spcPct val="0"/>
              </a:spcBef>
              <a:spcAft>
                <a:spcPts val="400"/>
              </a:spcAft>
              <a:tabLst>
                <a:tab pos="1206386" algn="l"/>
              </a:tabLst>
              <a:defRPr/>
            </a:pPr>
            <a:r>
              <a:rPr lang="en-US" sz="2800" b="1" dirty="0">
                <a:solidFill>
                  <a:srgbClr val="000090"/>
                </a:solidFill>
                <a:ea typeface="ＭＳ Ｐゴシック" charset="-128"/>
                <a:cs typeface="Calibri"/>
              </a:rPr>
              <a:t>	</a:t>
            </a:r>
            <a:r>
              <a:rPr lang="en-US" sz="2000" b="1" dirty="0">
                <a:solidFill>
                  <a:srgbClr val="000000"/>
                </a:solidFill>
                <a:ea typeface="ＭＳ Ｐゴシック" charset="-128"/>
                <a:cs typeface="Calibri"/>
              </a:rPr>
              <a:t>	</a:t>
            </a:r>
            <a:endParaRPr lang="en-US" sz="2800" b="1" dirty="0">
              <a:solidFill>
                <a:srgbClr val="000000"/>
              </a:solidFill>
              <a:ea typeface="ＭＳ Ｐゴシック" charset="-128"/>
              <a:cs typeface="Calibri"/>
            </a:endParaRPr>
          </a:p>
          <a:p>
            <a:pPr marL="342867" indent="-342867" fontAlgn="base">
              <a:spcBef>
                <a:spcPct val="0"/>
              </a:spcBef>
              <a:spcAft>
                <a:spcPts val="600"/>
              </a:spcAft>
              <a:buFontTx/>
              <a:buAutoNum type="arabicPeriod"/>
              <a:defRPr/>
            </a:pPr>
            <a:endParaRPr lang="en-US" sz="1200" kern="0" spc="100" dirty="0">
              <a:solidFill>
                <a:srgbClr val="000000"/>
              </a:solidFill>
              <a:ea typeface="ＭＳ Ｐゴシック" charset="-128"/>
              <a:cs typeface="Calibri"/>
            </a:endParaRPr>
          </a:p>
          <a:p>
            <a:pPr fontAlgn="base">
              <a:spcBef>
                <a:spcPct val="0"/>
              </a:spcBef>
              <a:spcAft>
                <a:spcPts val="600"/>
              </a:spcAft>
              <a:defRPr/>
            </a:pPr>
            <a:r>
              <a:rPr lang="en-US" sz="1600" b="1" dirty="0">
                <a:solidFill>
                  <a:srgbClr val="000000"/>
                </a:solidFill>
                <a:ea typeface="ＭＳ Ｐゴシック" charset="-128"/>
                <a:cs typeface="Calibri"/>
              </a:rPr>
              <a:t>	</a:t>
            </a:r>
            <a:endParaRPr lang="en-US" sz="2000" b="1" dirty="0">
              <a:solidFill>
                <a:srgbClr val="000000"/>
              </a:solidFill>
              <a:ea typeface="ＭＳ Ｐゴシック" charset="-128"/>
              <a:cs typeface="Calibri"/>
            </a:endParaRPr>
          </a:p>
        </p:txBody>
      </p:sp>
      <p:sp>
        <p:nvSpPr>
          <p:cNvPr id="33794" name="Title 1"/>
          <p:cNvSpPr txBox="1">
            <a:spLocks/>
          </p:cNvSpPr>
          <p:nvPr/>
        </p:nvSpPr>
        <p:spPr bwMode="auto">
          <a:xfrm>
            <a:off x="1752602" y="-250825"/>
            <a:ext cx="6096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sv-SE" sz="1600" smtClean="0">
                <a:solidFill>
                  <a:srgbClr val="000090"/>
                </a:solidFill>
                <a:latin typeface="Arial Black" pitchFamily="34" charset="0"/>
              </a:rPr>
              <a:t>ADA-EASD Position Statement: Management of Hyperglycemia in T2DM</a:t>
            </a: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endParaRPr lang="en-US" altLang="sv-SE" sz="1400" smtClean="0">
              <a:solidFill>
                <a:srgbClr val="000090"/>
              </a:solidFill>
              <a:latin typeface="Times" pitchFamily="18" charset="0"/>
              <a:cs typeface="Times" pitchFamily="18" charset="0"/>
            </a:endParaRPr>
          </a:p>
        </p:txBody>
      </p:sp>
      <p:cxnSp>
        <p:nvCxnSpPr>
          <p:cNvPr id="6" name="Straight Connector 5"/>
          <p:cNvCxnSpPr/>
          <p:nvPr/>
        </p:nvCxnSpPr>
        <p:spPr>
          <a:xfrm>
            <a:off x="0" y="685800"/>
            <a:ext cx="9906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33796" name="Text Box 68"/>
          <p:cNvSpPr txBox="1">
            <a:spLocks noChangeArrowheads="1"/>
          </p:cNvSpPr>
          <p:nvPr/>
        </p:nvSpPr>
        <p:spPr bwMode="auto">
          <a:xfrm>
            <a:off x="5889644" y="4572000"/>
            <a:ext cx="2698156" cy="369324"/>
          </a:xfrm>
          <a:prstGeom prst="rect">
            <a:avLst/>
          </a:prstGeom>
          <a:solidFill>
            <a:schemeClr val="bg1">
              <a:alpha val="65097"/>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b="1" dirty="0" err="1" smtClean="0">
                <a:solidFill>
                  <a:srgbClr val="FF6600"/>
                </a:solidFill>
              </a:rPr>
              <a:t>Långverkande</a:t>
            </a:r>
            <a:r>
              <a:rPr lang="en-US" altLang="sv-SE" b="1" dirty="0" smtClean="0">
                <a:solidFill>
                  <a:srgbClr val="FF6600"/>
                </a:solidFill>
              </a:rPr>
              <a:t> </a:t>
            </a:r>
            <a:r>
              <a:rPr lang="en-US" altLang="sv-SE" b="1" dirty="0" err="1" smtClean="0">
                <a:solidFill>
                  <a:srgbClr val="FF6600"/>
                </a:solidFill>
              </a:rPr>
              <a:t>Levemir</a:t>
            </a:r>
            <a:endParaRPr lang="en-US" altLang="sv-SE" b="1" dirty="0" smtClean="0">
              <a:solidFill>
                <a:srgbClr val="FF6600"/>
              </a:solidFill>
            </a:endParaRPr>
          </a:p>
        </p:txBody>
      </p:sp>
      <p:sp>
        <p:nvSpPr>
          <p:cNvPr id="33797" name="Line 4"/>
          <p:cNvSpPr>
            <a:spLocks noChangeShapeType="1"/>
          </p:cNvSpPr>
          <p:nvPr/>
        </p:nvSpPr>
        <p:spPr bwMode="auto">
          <a:xfrm flipH="1">
            <a:off x="1719263" y="5133975"/>
            <a:ext cx="8255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1431" tIns="45716" rIns="91431" bIns="45716" anchor="ct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12" name="Line 5"/>
          <p:cNvSpPr>
            <a:spLocks noChangeShapeType="1"/>
          </p:cNvSpPr>
          <p:nvPr/>
        </p:nvSpPr>
        <p:spPr bwMode="auto">
          <a:xfrm>
            <a:off x="1696420" y="2590805"/>
            <a:ext cx="1719" cy="3165475"/>
          </a:xfrm>
          <a:prstGeom prst="line">
            <a:avLst/>
          </a:prstGeom>
          <a:noFill/>
          <a:ln w="31750">
            <a:solidFill>
              <a:schemeClr val="tx1"/>
            </a:solidFill>
            <a:round/>
            <a:headEnd/>
            <a:tailEnd/>
          </a:ln>
          <a:effectLst>
            <a:glow rad="114300">
              <a:schemeClr val="bg1">
                <a:lumMod val="75000"/>
                <a:alpha val="88000"/>
              </a:schemeClr>
            </a:glow>
          </a:effectLst>
        </p:spPr>
        <p:txBody>
          <a:bodyPr lIns="91431" tIns="45716" rIns="91431" bIns="45716"/>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33801" name="Line 6"/>
          <p:cNvSpPr>
            <a:spLocks noChangeShapeType="1"/>
          </p:cNvSpPr>
          <p:nvPr/>
        </p:nvSpPr>
        <p:spPr bwMode="auto">
          <a:xfrm>
            <a:off x="1697038" y="5756275"/>
            <a:ext cx="63293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02" name="Line 7"/>
          <p:cNvSpPr>
            <a:spLocks noChangeShapeType="1"/>
          </p:cNvSpPr>
          <p:nvPr/>
        </p:nvSpPr>
        <p:spPr bwMode="auto">
          <a:xfrm flipV="1">
            <a:off x="1697058" y="5756275"/>
            <a:ext cx="1587"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1" tIns="45716" rIns="91431" bIns="45716"/>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grpSp>
        <p:nvGrpSpPr>
          <p:cNvPr id="33803" name="Group 8"/>
          <p:cNvGrpSpPr>
            <a:grpSpLocks/>
          </p:cNvGrpSpPr>
          <p:nvPr/>
        </p:nvGrpSpPr>
        <p:grpSpPr bwMode="auto">
          <a:xfrm>
            <a:off x="1792288" y="3027363"/>
            <a:ext cx="3070225" cy="2728912"/>
            <a:chOff x="1571" y="1707"/>
            <a:chExt cx="2008" cy="1719"/>
          </a:xfrm>
        </p:grpSpPr>
        <p:sp>
          <p:nvSpPr>
            <p:cNvPr id="33858" name="Freeform 9"/>
            <p:cNvSpPr>
              <a:spLocks/>
            </p:cNvSpPr>
            <p:nvPr/>
          </p:nvSpPr>
          <p:spPr bwMode="auto">
            <a:xfrm>
              <a:off x="1571" y="2289"/>
              <a:ext cx="68" cy="779"/>
            </a:xfrm>
            <a:custGeom>
              <a:avLst/>
              <a:gdLst>
                <a:gd name="T0" fmla="*/ 0 w 61"/>
                <a:gd name="T1" fmla="*/ 779 h 779"/>
                <a:gd name="T2" fmla="*/ 1778 w 61"/>
                <a:gd name="T3" fmla="*/ 739 h 779"/>
                <a:gd name="T4" fmla="*/ 1778 w 61"/>
                <a:gd name="T5" fmla="*/ 700 h 779"/>
                <a:gd name="T6" fmla="*/ 5346 w 61"/>
                <a:gd name="T7" fmla="*/ 605 h 779"/>
                <a:gd name="T8" fmla="*/ 7295 w 61"/>
                <a:gd name="T9" fmla="*/ 504 h 779"/>
                <a:gd name="T10" fmla="*/ 9065 w 61"/>
                <a:gd name="T11" fmla="*/ 392 h 779"/>
                <a:gd name="T12" fmla="*/ 12558 w 61"/>
                <a:gd name="T13" fmla="*/ 286 h 779"/>
                <a:gd name="T14" fmla="*/ 14080 w 61"/>
                <a:gd name="T15" fmla="*/ 179 h 779"/>
                <a:gd name="T16" fmla="*/ 17659 w 61"/>
                <a:gd name="T17" fmla="*/ 84 h 779"/>
                <a:gd name="T18" fmla="*/ 17659 w 61"/>
                <a:gd name="T19" fmla="*/ 39 h 779"/>
                <a:gd name="T20" fmla="*/ 19505 w 61"/>
                <a:gd name="T21" fmla="*/ 0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79"/>
                <a:gd name="T35" fmla="*/ 61 w 61"/>
                <a:gd name="T36" fmla="*/ 779 h 7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79">
                  <a:moveTo>
                    <a:pt x="0" y="779"/>
                  </a:moveTo>
                  <a:lnTo>
                    <a:pt x="5" y="739"/>
                  </a:lnTo>
                  <a:lnTo>
                    <a:pt x="5" y="700"/>
                  </a:lnTo>
                  <a:lnTo>
                    <a:pt x="17" y="605"/>
                  </a:lnTo>
                  <a:lnTo>
                    <a:pt x="22" y="504"/>
                  </a:lnTo>
                  <a:lnTo>
                    <a:pt x="28" y="392"/>
                  </a:lnTo>
                  <a:lnTo>
                    <a:pt x="39" y="286"/>
                  </a:lnTo>
                  <a:lnTo>
                    <a:pt x="44" y="179"/>
                  </a:lnTo>
                  <a:lnTo>
                    <a:pt x="56" y="84"/>
                  </a:lnTo>
                  <a:lnTo>
                    <a:pt x="56" y="39"/>
                  </a:lnTo>
                  <a:lnTo>
                    <a:pt x="61" y="0"/>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9" name="Freeform 10"/>
            <p:cNvSpPr>
              <a:spLocks/>
            </p:cNvSpPr>
            <p:nvPr/>
          </p:nvSpPr>
          <p:spPr bwMode="auto">
            <a:xfrm>
              <a:off x="1639" y="1858"/>
              <a:ext cx="63" cy="431"/>
            </a:xfrm>
            <a:custGeom>
              <a:avLst/>
              <a:gdLst>
                <a:gd name="T0" fmla="*/ 0 w 56"/>
                <a:gd name="T1" fmla="*/ 431 h 431"/>
                <a:gd name="T2" fmla="*/ 3380 w 56"/>
                <a:gd name="T3" fmla="*/ 358 h 431"/>
                <a:gd name="T4" fmla="*/ 8689 w 56"/>
                <a:gd name="T5" fmla="*/ 291 h 431"/>
                <a:gd name="T6" fmla="*/ 12351 w 56"/>
                <a:gd name="T7" fmla="*/ 229 h 431"/>
                <a:gd name="T8" fmla="*/ 14866 w 56"/>
                <a:gd name="T9" fmla="*/ 173 h 431"/>
                <a:gd name="T10" fmla="*/ 17617 w 56"/>
                <a:gd name="T11" fmla="*/ 123 h 431"/>
                <a:gd name="T12" fmla="*/ 22952 w 56"/>
                <a:gd name="T13" fmla="*/ 78 h 431"/>
                <a:gd name="T14" fmla="*/ 25821 w 56"/>
                <a:gd name="T15" fmla="*/ 39 h 431"/>
                <a:gd name="T16" fmla="*/ 29024 w 56"/>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31"/>
                <a:gd name="T29" fmla="*/ 56 w 56"/>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31">
                  <a:moveTo>
                    <a:pt x="0" y="431"/>
                  </a:moveTo>
                  <a:lnTo>
                    <a:pt x="6" y="358"/>
                  </a:lnTo>
                  <a:lnTo>
                    <a:pt x="17" y="291"/>
                  </a:lnTo>
                  <a:lnTo>
                    <a:pt x="23" y="229"/>
                  </a:lnTo>
                  <a:lnTo>
                    <a:pt x="28" y="173"/>
                  </a:lnTo>
                  <a:lnTo>
                    <a:pt x="34" y="123"/>
                  </a:lnTo>
                  <a:lnTo>
                    <a:pt x="45" y="78"/>
                  </a:lnTo>
                  <a:lnTo>
                    <a:pt x="51" y="39"/>
                  </a:lnTo>
                  <a:lnTo>
                    <a:pt x="56" y="0"/>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0" name="Freeform 11"/>
            <p:cNvSpPr>
              <a:spLocks/>
            </p:cNvSpPr>
            <p:nvPr/>
          </p:nvSpPr>
          <p:spPr bwMode="auto">
            <a:xfrm>
              <a:off x="1702" y="1707"/>
              <a:ext cx="63" cy="151"/>
            </a:xfrm>
            <a:custGeom>
              <a:avLst/>
              <a:gdLst>
                <a:gd name="T0" fmla="*/ 0 w 56"/>
                <a:gd name="T1" fmla="*/ 151 h 151"/>
                <a:gd name="T2" fmla="*/ 3380 w 56"/>
                <a:gd name="T3" fmla="*/ 123 h 151"/>
                <a:gd name="T4" fmla="*/ 6092 w 56"/>
                <a:gd name="T5" fmla="*/ 89 h 151"/>
                <a:gd name="T6" fmla="*/ 8689 w 56"/>
                <a:gd name="T7" fmla="*/ 61 h 151"/>
                <a:gd name="T8" fmla="*/ 12351 w 56"/>
                <a:gd name="T9" fmla="*/ 33 h 151"/>
                <a:gd name="T10" fmla="*/ 17617 w 56"/>
                <a:gd name="T11" fmla="*/ 11 h 151"/>
                <a:gd name="T12" fmla="*/ 20384 w 56"/>
                <a:gd name="T13" fmla="*/ 0 h 151"/>
                <a:gd name="T14" fmla="*/ 25821 w 56"/>
                <a:gd name="T15" fmla="*/ 0 h 151"/>
                <a:gd name="T16" fmla="*/ 29024 w 56"/>
                <a:gd name="T17" fmla="*/ 11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151"/>
                <a:gd name="T29" fmla="*/ 56 w 56"/>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151">
                  <a:moveTo>
                    <a:pt x="0" y="151"/>
                  </a:moveTo>
                  <a:lnTo>
                    <a:pt x="6" y="123"/>
                  </a:lnTo>
                  <a:lnTo>
                    <a:pt x="11" y="89"/>
                  </a:lnTo>
                  <a:lnTo>
                    <a:pt x="17" y="61"/>
                  </a:lnTo>
                  <a:lnTo>
                    <a:pt x="23" y="33"/>
                  </a:lnTo>
                  <a:lnTo>
                    <a:pt x="34" y="11"/>
                  </a:lnTo>
                  <a:lnTo>
                    <a:pt x="39" y="0"/>
                  </a:lnTo>
                  <a:lnTo>
                    <a:pt x="51" y="0"/>
                  </a:lnTo>
                  <a:lnTo>
                    <a:pt x="56" y="11"/>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1" name="Freeform 12"/>
            <p:cNvSpPr>
              <a:spLocks/>
            </p:cNvSpPr>
            <p:nvPr/>
          </p:nvSpPr>
          <p:spPr bwMode="auto">
            <a:xfrm>
              <a:off x="1765" y="1718"/>
              <a:ext cx="133" cy="571"/>
            </a:xfrm>
            <a:custGeom>
              <a:avLst/>
              <a:gdLst>
                <a:gd name="T0" fmla="*/ 0 w 118"/>
                <a:gd name="T1" fmla="*/ 0 h 571"/>
                <a:gd name="T2" fmla="*/ 3568 w 118"/>
                <a:gd name="T3" fmla="*/ 17 h 571"/>
                <a:gd name="T4" fmla="*/ 6490 w 118"/>
                <a:gd name="T5" fmla="*/ 39 h 571"/>
                <a:gd name="T6" fmla="*/ 9370 w 118"/>
                <a:gd name="T7" fmla="*/ 67 h 571"/>
                <a:gd name="T8" fmla="*/ 13306 w 118"/>
                <a:gd name="T9" fmla="*/ 95 h 571"/>
                <a:gd name="T10" fmla="*/ 21736 w 118"/>
                <a:gd name="T11" fmla="*/ 168 h 571"/>
                <a:gd name="T12" fmla="*/ 31123 w 118"/>
                <a:gd name="T13" fmla="*/ 252 h 571"/>
                <a:gd name="T14" fmla="*/ 41340 w 118"/>
                <a:gd name="T15" fmla="*/ 336 h 571"/>
                <a:gd name="T16" fmla="*/ 50229 w 118"/>
                <a:gd name="T17" fmla="*/ 420 h 571"/>
                <a:gd name="T18" fmla="*/ 56614 w 118"/>
                <a:gd name="T19" fmla="*/ 504 h 571"/>
                <a:gd name="T20" fmla="*/ 67048 w 118"/>
                <a:gd name="T21" fmla="*/ 571 h 5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571"/>
                <a:gd name="T35" fmla="*/ 118 w 118"/>
                <a:gd name="T36" fmla="*/ 571 h 5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571">
                  <a:moveTo>
                    <a:pt x="0" y="0"/>
                  </a:moveTo>
                  <a:lnTo>
                    <a:pt x="6" y="17"/>
                  </a:lnTo>
                  <a:lnTo>
                    <a:pt x="11" y="39"/>
                  </a:lnTo>
                  <a:lnTo>
                    <a:pt x="17" y="67"/>
                  </a:lnTo>
                  <a:lnTo>
                    <a:pt x="23" y="95"/>
                  </a:lnTo>
                  <a:lnTo>
                    <a:pt x="39" y="168"/>
                  </a:lnTo>
                  <a:lnTo>
                    <a:pt x="56" y="252"/>
                  </a:lnTo>
                  <a:lnTo>
                    <a:pt x="73" y="336"/>
                  </a:lnTo>
                  <a:lnTo>
                    <a:pt x="90" y="420"/>
                  </a:lnTo>
                  <a:lnTo>
                    <a:pt x="101" y="504"/>
                  </a:lnTo>
                  <a:lnTo>
                    <a:pt x="118" y="571"/>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2" name="Freeform 13"/>
            <p:cNvSpPr>
              <a:spLocks/>
            </p:cNvSpPr>
            <p:nvPr/>
          </p:nvSpPr>
          <p:spPr bwMode="auto">
            <a:xfrm>
              <a:off x="1898" y="2289"/>
              <a:ext cx="126" cy="426"/>
            </a:xfrm>
            <a:custGeom>
              <a:avLst/>
              <a:gdLst>
                <a:gd name="T0" fmla="*/ 0 w 112"/>
                <a:gd name="T1" fmla="*/ 0 h 426"/>
                <a:gd name="T2" fmla="*/ 14866 w 112"/>
                <a:gd name="T3" fmla="*/ 118 h 426"/>
                <a:gd name="T4" fmla="*/ 29024 w 112"/>
                <a:gd name="T5" fmla="*/ 230 h 426"/>
                <a:gd name="T6" fmla="*/ 43336 w 112"/>
                <a:gd name="T7" fmla="*/ 331 h 426"/>
                <a:gd name="T8" fmla="*/ 58125 w 112"/>
                <a:gd name="T9" fmla="*/ 426 h 426"/>
                <a:gd name="T10" fmla="*/ 0 60000 65536"/>
                <a:gd name="T11" fmla="*/ 0 60000 65536"/>
                <a:gd name="T12" fmla="*/ 0 60000 65536"/>
                <a:gd name="T13" fmla="*/ 0 60000 65536"/>
                <a:gd name="T14" fmla="*/ 0 60000 65536"/>
                <a:gd name="T15" fmla="*/ 0 w 112"/>
                <a:gd name="T16" fmla="*/ 0 h 426"/>
                <a:gd name="T17" fmla="*/ 112 w 112"/>
                <a:gd name="T18" fmla="*/ 426 h 426"/>
              </a:gdLst>
              <a:ahLst/>
              <a:cxnLst>
                <a:cxn ang="T10">
                  <a:pos x="T0" y="T1"/>
                </a:cxn>
                <a:cxn ang="T11">
                  <a:pos x="T2" y="T3"/>
                </a:cxn>
                <a:cxn ang="T12">
                  <a:pos x="T4" y="T5"/>
                </a:cxn>
                <a:cxn ang="T13">
                  <a:pos x="T6" y="T7"/>
                </a:cxn>
                <a:cxn ang="T14">
                  <a:pos x="T8" y="T9"/>
                </a:cxn>
              </a:cxnLst>
              <a:rect l="T15" t="T16" r="T17" b="T18"/>
              <a:pathLst>
                <a:path w="112" h="426">
                  <a:moveTo>
                    <a:pt x="0" y="0"/>
                  </a:moveTo>
                  <a:lnTo>
                    <a:pt x="28" y="118"/>
                  </a:lnTo>
                  <a:lnTo>
                    <a:pt x="56" y="230"/>
                  </a:lnTo>
                  <a:lnTo>
                    <a:pt x="84" y="331"/>
                  </a:lnTo>
                  <a:lnTo>
                    <a:pt x="112" y="426"/>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3" name="Freeform 14"/>
            <p:cNvSpPr>
              <a:spLocks/>
            </p:cNvSpPr>
            <p:nvPr/>
          </p:nvSpPr>
          <p:spPr bwMode="auto">
            <a:xfrm>
              <a:off x="2024" y="2715"/>
              <a:ext cx="132" cy="285"/>
            </a:xfrm>
            <a:custGeom>
              <a:avLst/>
              <a:gdLst>
                <a:gd name="T0" fmla="*/ 0 w 117"/>
                <a:gd name="T1" fmla="*/ 0 h 285"/>
                <a:gd name="T2" fmla="*/ 17404 w 117"/>
                <a:gd name="T3" fmla="*/ 84 h 285"/>
                <a:gd name="T4" fmla="*/ 33429 w 117"/>
                <a:gd name="T5" fmla="*/ 162 h 285"/>
                <a:gd name="T6" fmla="*/ 52663 w 117"/>
                <a:gd name="T7" fmla="*/ 235 h 285"/>
                <a:gd name="T8" fmla="*/ 59415 w 117"/>
                <a:gd name="T9" fmla="*/ 263 h 285"/>
                <a:gd name="T10" fmla="*/ 69686 w 117"/>
                <a:gd name="T11" fmla="*/ 285 h 285"/>
                <a:gd name="T12" fmla="*/ 0 60000 65536"/>
                <a:gd name="T13" fmla="*/ 0 60000 65536"/>
                <a:gd name="T14" fmla="*/ 0 60000 65536"/>
                <a:gd name="T15" fmla="*/ 0 60000 65536"/>
                <a:gd name="T16" fmla="*/ 0 60000 65536"/>
                <a:gd name="T17" fmla="*/ 0 60000 65536"/>
                <a:gd name="T18" fmla="*/ 0 w 117"/>
                <a:gd name="T19" fmla="*/ 0 h 285"/>
                <a:gd name="T20" fmla="*/ 117 w 117"/>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117" h="285">
                  <a:moveTo>
                    <a:pt x="0" y="0"/>
                  </a:moveTo>
                  <a:lnTo>
                    <a:pt x="28" y="84"/>
                  </a:lnTo>
                  <a:lnTo>
                    <a:pt x="56" y="162"/>
                  </a:lnTo>
                  <a:lnTo>
                    <a:pt x="89" y="235"/>
                  </a:lnTo>
                  <a:lnTo>
                    <a:pt x="100" y="263"/>
                  </a:lnTo>
                  <a:lnTo>
                    <a:pt x="117" y="285"/>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4" name="Freeform 15"/>
            <p:cNvSpPr>
              <a:spLocks/>
            </p:cNvSpPr>
            <p:nvPr/>
          </p:nvSpPr>
          <p:spPr bwMode="auto">
            <a:xfrm>
              <a:off x="2156" y="3000"/>
              <a:ext cx="126" cy="68"/>
            </a:xfrm>
            <a:custGeom>
              <a:avLst/>
              <a:gdLst>
                <a:gd name="T0" fmla="*/ 0 w 112"/>
                <a:gd name="T1" fmla="*/ 0 h 68"/>
                <a:gd name="T2" fmla="*/ 6092 w 112"/>
                <a:gd name="T3" fmla="*/ 17 h 68"/>
                <a:gd name="T4" fmla="*/ 14866 w 112"/>
                <a:gd name="T5" fmla="*/ 28 h 68"/>
                <a:gd name="T6" fmla="*/ 29024 w 112"/>
                <a:gd name="T7" fmla="*/ 45 h 68"/>
                <a:gd name="T8" fmla="*/ 43336 w 112"/>
                <a:gd name="T9" fmla="*/ 56 h 68"/>
                <a:gd name="T10" fmla="*/ 58125 w 112"/>
                <a:gd name="T11" fmla="*/ 68 h 68"/>
                <a:gd name="T12" fmla="*/ 0 60000 65536"/>
                <a:gd name="T13" fmla="*/ 0 60000 65536"/>
                <a:gd name="T14" fmla="*/ 0 60000 65536"/>
                <a:gd name="T15" fmla="*/ 0 60000 65536"/>
                <a:gd name="T16" fmla="*/ 0 60000 65536"/>
                <a:gd name="T17" fmla="*/ 0 60000 65536"/>
                <a:gd name="T18" fmla="*/ 0 w 112"/>
                <a:gd name="T19" fmla="*/ 0 h 68"/>
                <a:gd name="T20" fmla="*/ 112 w 112"/>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2" h="68">
                  <a:moveTo>
                    <a:pt x="0" y="0"/>
                  </a:moveTo>
                  <a:lnTo>
                    <a:pt x="11" y="17"/>
                  </a:lnTo>
                  <a:lnTo>
                    <a:pt x="28" y="28"/>
                  </a:lnTo>
                  <a:lnTo>
                    <a:pt x="56" y="45"/>
                  </a:lnTo>
                  <a:lnTo>
                    <a:pt x="84" y="56"/>
                  </a:lnTo>
                  <a:lnTo>
                    <a:pt x="112" y="68"/>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5" name="Freeform 16"/>
            <p:cNvSpPr>
              <a:spLocks/>
            </p:cNvSpPr>
            <p:nvPr/>
          </p:nvSpPr>
          <p:spPr bwMode="auto">
            <a:xfrm>
              <a:off x="2282" y="3068"/>
              <a:ext cx="131" cy="72"/>
            </a:xfrm>
            <a:custGeom>
              <a:avLst/>
              <a:gdLst>
                <a:gd name="T0" fmla="*/ 0 w 117"/>
                <a:gd name="T1" fmla="*/ 0 h 72"/>
                <a:gd name="T2" fmla="*/ 22584 w 117"/>
                <a:gd name="T3" fmla="*/ 39 h 72"/>
                <a:gd name="T4" fmla="*/ 36190 w 117"/>
                <a:gd name="T5" fmla="*/ 56 h 72"/>
                <a:gd name="T6" fmla="*/ 47117 w 117"/>
                <a:gd name="T7" fmla="*/ 72 h 72"/>
                <a:gd name="T8" fmla="*/ 0 60000 65536"/>
                <a:gd name="T9" fmla="*/ 0 60000 65536"/>
                <a:gd name="T10" fmla="*/ 0 60000 65536"/>
                <a:gd name="T11" fmla="*/ 0 60000 65536"/>
                <a:gd name="T12" fmla="*/ 0 w 117"/>
                <a:gd name="T13" fmla="*/ 0 h 72"/>
                <a:gd name="T14" fmla="*/ 117 w 117"/>
                <a:gd name="T15" fmla="*/ 72 h 72"/>
              </a:gdLst>
              <a:ahLst/>
              <a:cxnLst>
                <a:cxn ang="T8">
                  <a:pos x="T0" y="T1"/>
                </a:cxn>
                <a:cxn ang="T9">
                  <a:pos x="T2" y="T3"/>
                </a:cxn>
                <a:cxn ang="T10">
                  <a:pos x="T4" y="T5"/>
                </a:cxn>
                <a:cxn ang="T11">
                  <a:pos x="T6" y="T7"/>
                </a:cxn>
              </a:cxnLst>
              <a:rect l="T12" t="T13" r="T14" b="T15"/>
              <a:pathLst>
                <a:path w="117" h="72">
                  <a:moveTo>
                    <a:pt x="0" y="0"/>
                  </a:moveTo>
                  <a:lnTo>
                    <a:pt x="56" y="39"/>
                  </a:lnTo>
                  <a:lnTo>
                    <a:pt x="90" y="56"/>
                  </a:lnTo>
                  <a:lnTo>
                    <a:pt x="117" y="72"/>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6" name="Freeform 17"/>
            <p:cNvSpPr>
              <a:spLocks/>
            </p:cNvSpPr>
            <p:nvPr/>
          </p:nvSpPr>
          <p:spPr bwMode="auto">
            <a:xfrm>
              <a:off x="2413" y="3140"/>
              <a:ext cx="133" cy="28"/>
            </a:xfrm>
            <a:custGeom>
              <a:avLst/>
              <a:gdLst>
                <a:gd name="T0" fmla="*/ 0 w 118"/>
                <a:gd name="T1" fmla="*/ 0 h 28"/>
                <a:gd name="T2" fmla="*/ 16723 w 118"/>
                <a:gd name="T3" fmla="*/ 12 h 28"/>
                <a:gd name="T4" fmla="*/ 28581 w 118"/>
                <a:gd name="T5" fmla="*/ 12 h 28"/>
                <a:gd name="T6" fmla="*/ 44528 w 118"/>
                <a:gd name="T7" fmla="*/ 17 h 28"/>
                <a:gd name="T8" fmla="*/ 67048 w 118"/>
                <a:gd name="T9" fmla="*/ 28 h 28"/>
                <a:gd name="T10" fmla="*/ 0 60000 65536"/>
                <a:gd name="T11" fmla="*/ 0 60000 65536"/>
                <a:gd name="T12" fmla="*/ 0 60000 65536"/>
                <a:gd name="T13" fmla="*/ 0 60000 65536"/>
                <a:gd name="T14" fmla="*/ 0 60000 65536"/>
                <a:gd name="T15" fmla="*/ 0 w 118"/>
                <a:gd name="T16" fmla="*/ 0 h 28"/>
                <a:gd name="T17" fmla="*/ 118 w 118"/>
                <a:gd name="T18" fmla="*/ 28 h 28"/>
              </a:gdLst>
              <a:ahLst/>
              <a:cxnLst>
                <a:cxn ang="T10">
                  <a:pos x="T0" y="T1"/>
                </a:cxn>
                <a:cxn ang="T11">
                  <a:pos x="T2" y="T3"/>
                </a:cxn>
                <a:cxn ang="T12">
                  <a:pos x="T4" y="T5"/>
                </a:cxn>
                <a:cxn ang="T13">
                  <a:pos x="T6" y="T7"/>
                </a:cxn>
                <a:cxn ang="T14">
                  <a:pos x="T8" y="T9"/>
                </a:cxn>
              </a:cxnLst>
              <a:rect l="T15" t="T16" r="T17" b="T18"/>
              <a:pathLst>
                <a:path w="118" h="28">
                  <a:moveTo>
                    <a:pt x="0" y="0"/>
                  </a:moveTo>
                  <a:lnTo>
                    <a:pt x="28" y="12"/>
                  </a:lnTo>
                  <a:lnTo>
                    <a:pt x="51" y="12"/>
                  </a:lnTo>
                  <a:lnTo>
                    <a:pt x="79" y="17"/>
                  </a:lnTo>
                  <a:lnTo>
                    <a:pt x="118" y="28"/>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7" name="Freeform 18"/>
            <p:cNvSpPr>
              <a:spLocks/>
            </p:cNvSpPr>
            <p:nvPr/>
          </p:nvSpPr>
          <p:spPr bwMode="auto">
            <a:xfrm>
              <a:off x="2546" y="3168"/>
              <a:ext cx="258" cy="84"/>
            </a:xfrm>
            <a:custGeom>
              <a:avLst/>
              <a:gdLst>
                <a:gd name="T0" fmla="*/ 0 w 229"/>
                <a:gd name="T1" fmla="*/ 0 h 84"/>
                <a:gd name="T2" fmla="*/ 27236 w 229"/>
                <a:gd name="T3" fmla="*/ 17 h 84"/>
                <a:gd name="T4" fmla="*/ 58688 w 229"/>
                <a:gd name="T5" fmla="*/ 40 h 84"/>
                <a:gd name="T6" fmla="*/ 92953 w 229"/>
                <a:gd name="T7" fmla="*/ 62 h 84"/>
                <a:gd name="T8" fmla="*/ 127657 w 229"/>
                <a:gd name="T9" fmla="*/ 84 h 84"/>
                <a:gd name="T10" fmla="*/ 0 60000 65536"/>
                <a:gd name="T11" fmla="*/ 0 60000 65536"/>
                <a:gd name="T12" fmla="*/ 0 60000 65536"/>
                <a:gd name="T13" fmla="*/ 0 60000 65536"/>
                <a:gd name="T14" fmla="*/ 0 60000 65536"/>
                <a:gd name="T15" fmla="*/ 0 w 229"/>
                <a:gd name="T16" fmla="*/ 0 h 84"/>
                <a:gd name="T17" fmla="*/ 229 w 229"/>
                <a:gd name="T18" fmla="*/ 84 h 84"/>
              </a:gdLst>
              <a:ahLst/>
              <a:cxnLst>
                <a:cxn ang="T10">
                  <a:pos x="T0" y="T1"/>
                </a:cxn>
                <a:cxn ang="T11">
                  <a:pos x="T2" y="T3"/>
                </a:cxn>
                <a:cxn ang="T12">
                  <a:pos x="T4" y="T5"/>
                </a:cxn>
                <a:cxn ang="T13">
                  <a:pos x="T6" y="T7"/>
                </a:cxn>
                <a:cxn ang="T14">
                  <a:pos x="T8" y="T9"/>
                </a:cxn>
              </a:cxnLst>
              <a:rect l="T15" t="T16" r="T17" b="T18"/>
              <a:pathLst>
                <a:path w="229" h="84">
                  <a:moveTo>
                    <a:pt x="0" y="0"/>
                  </a:moveTo>
                  <a:lnTo>
                    <a:pt x="50" y="17"/>
                  </a:lnTo>
                  <a:lnTo>
                    <a:pt x="106" y="40"/>
                  </a:lnTo>
                  <a:lnTo>
                    <a:pt x="168" y="62"/>
                  </a:lnTo>
                  <a:lnTo>
                    <a:pt x="229" y="84"/>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8" name="Freeform 19"/>
            <p:cNvSpPr>
              <a:spLocks/>
            </p:cNvSpPr>
            <p:nvPr/>
          </p:nvSpPr>
          <p:spPr bwMode="auto">
            <a:xfrm>
              <a:off x="2804" y="3252"/>
              <a:ext cx="258" cy="62"/>
            </a:xfrm>
            <a:custGeom>
              <a:avLst/>
              <a:gdLst>
                <a:gd name="T0" fmla="*/ 0 w 230"/>
                <a:gd name="T1" fmla="*/ 0 h 62"/>
                <a:gd name="T2" fmla="*/ 49188 w 230"/>
                <a:gd name="T3" fmla="*/ 34 h 62"/>
                <a:gd name="T4" fmla="*/ 101209 w 230"/>
                <a:gd name="T5" fmla="*/ 62 h 62"/>
                <a:gd name="T6" fmla="*/ 0 60000 65536"/>
                <a:gd name="T7" fmla="*/ 0 60000 65536"/>
                <a:gd name="T8" fmla="*/ 0 60000 65536"/>
                <a:gd name="T9" fmla="*/ 0 w 230"/>
                <a:gd name="T10" fmla="*/ 0 h 62"/>
                <a:gd name="T11" fmla="*/ 230 w 230"/>
                <a:gd name="T12" fmla="*/ 62 h 62"/>
              </a:gdLst>
              <a:ahLst/>
              <a:cxnLst>
                <a:cxn ang="T6">
                  <a:pos x="T0" y="T1"/>
                </a:cxn>
                <a:cxn ang="T7">
                  <a:pos x="T2" y="T3"/>
                </a:cxn>
                <a:cxn ang="T8">
                  <a:pos x="T4" y="T5"/>
                </a:cxn>
              </a:cxnLst>
              <a:rect l="T9" t="T10" r="T11" b="T12"/>
              <a:pathLst>
                <a:path w="230" h="62">
                  <a:moveTo>
                    <a:pt x="0" y="0"/>
                  </a:moveTo>
                  <a:lnTo>
                    <a:pt x="112" y="34"/>
                  </a:lnTo>
                  <a:lnTo>
                    <a:pt x="230" y="62"/>
                  </a:lnTo>
                </a:path>
              </a:pathLst>
            </a:custGeom>
            <a:noFill/>
            <a:ln w="26988">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69" name="Line 20"/>
            <p:cNvSpPr>
              <a:spLocks noChangeShapeType="1"/>
            </p:cNvSpPr>
            <p:nvPr/>
          </p:nvSpPr>
          <p:spPr bwMode="auto">
            <a:xfrm>
              <a:off x="3062" y="3314"/>
              <a:ext cx="258" cy="56"/>
            </a:xfrm>
            <a:prstGeom prst="line">
              <a:avLst/>
            </a:prstGeom>
            <a:noFill/>
            <a:ln w="26988">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70" name="Line 21"/>
            <p:cNvSpPr>
              <a:spLocks noChangeShapeType="1"/>
            </p:cNvSpPr>
            <p:nvPr/>
          </p:nvSpPr>
          <p:spPr bwMode="auto">
            <a:xfrm>
              <a:off x="3320" y="3370"/>
              <a:ext cx="259" cy="56"/>
            </a:xfrm>
            <a:prstGeom prst="line">
              <a:avLst/>
            </a:prstGeom>
            <a:noFill/>
            <a:ln w="26988">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grpSp>
      <p:sp>
        <p:nvSpPr>
          <p:cNvPr id="33804" name="Text Box 22"/>
          <p:cNvSpPr txBox="1">
            <a:spLocks noChangeArrowheads="1"/>
          </p:cNvSpPr>
          <p:nvPr/>
        </p:nvSpPr>
        <p:spPr bwMode="auto">
          <a:xfrm>
            <a:off x="2074914" y="3059114"/>
            <a:ext cx="5382609" cy="369324"/>
          </a:xfrm>
          <a:prstGeom prst="rect">
            <a:avLst/>
          </a:prstGeom>
          <a:solidFill>
            <a:srgbClr val="FFFFFF">
              <a:alpha val="49019"/>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b="1" dirty="0" err="1" smtClean="0">
                <a:solidFill>
                  <a:srgbClr val="3366FF"/>
                </a:solidFill>
              </a:rPr>
              <a:t>Måltidsinsulin</a:t>
            </a:r>
            <a:r>
              <a:rPr lang="en-US" altLang="sv-SE" b="1" dirty="0" smtClean="0">
                <a:solidFill>
                  <a:srgbClr val="3366FF"/>
                </a:solidFill>
              </a:rPr>
              <a:t> </a:t>
            </a:r>
            <a:r>
              <a:rPr lang="en-US" altLang="sv-SE" b="1" dirty="0" err="1" smtClean="0">
                <a:solidFill>
                  <a:srgbClr val="3366FF"/>
                </a:solidFill>
              </a:rPr>
              <a:t>typ</a:t>
            </a:r>
            <a:r>
              <a:rPr lang="en-US" altLang="sv-SE" b="1" dirty="0" smtClean="0">
                <a:solidFill>
                  <a:srgbClr val="3366FF"/>
                </a:solidFill>
              </a:rPr>
              <a:t> </a:t>
            </a:r>
            <a:r>
              <a:rPr lang="en-US" altLang="sv-SE" b="1" dirty="0" err="1" smtClean="0">
                <a:solidFill>
                  <a:srgbClr val="3366FF"/>
                </a:solidFill>
              </a:rPr>
              <a:t>NovoRapid</a:t>
            </a:r>
            <a:r>
              <a:rPr lang="en-US" altLang="sv-SE" b="1" dirty="0" smtClean="0">
                <a:solidFill>
                  <a:srgbClr val="3366FF"/>
                </a:solidFill>
              </a:rPr>
              <a:t>, Humalog, </a:t>
            </a:r>
            <a:r>
              <a:rPr lang="en-US" altLang="sv-SE" b="1" dirty="0" err="1" smtClean="0">
                <a:solidFill>
                  <a:srgbClr val="3366FF"/>
                </a:solidFill>
              </a:rPr>
              <a:t>Apidra</a:t>
            </a:r>
            <a:endParaRPr lang="en-US" altLang="sv-SE" b="1" dirty="0" smtClean="0">
              <a:solidFill>
                <a:srgbClr val="3366FF"/>
              </a:solidFill>
            </a:endParaRPr>
          </a:p>
        </p:txBody>
      </p:sp>
      <p:sp>
        <p:nvSpPr>
          <p:cNvPr id="33805" name="Text Box 23"/>
          <p:cNvSpPr txBox="1">
            <a:spLocks noChangeArrowheads="1"/>
          </p:cNvSpPr>
          <p:nvPr/>
        </p:nvSpPr>
        <p:spPr bwMode="auto">
          <a:xfrm>
            <a:off x="4557771" y="5580188"/>
            <a:ext cx="1000577"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2200" b="1" smtClean="0">
                <a:solidFill>
                  <a:srgbClr val="FFFFFF"/>
                </a:solidFill>
              </a:rPr>
              <a:t>Hours</a:t>
            </a:r>
          </a:p>
        </p:txBody>
      </p:sp>
      <p:sp>
        <p:nvSpPr>
          <p:cNvPr id="33806" name="Text Box 24"/>
          <p:cNvSpPr txBox="1">
            <a:spLocks noChangeArrowheads="1"/>
          </p:cNvSpPr>
          <p:nvPr/>
        </p:nvSpPr>
        <p:spPr bwMode="auto">
          <a:xfrm>
            <a:off x="7469117" y="5013325"/>
            <a:ext cx="1732058"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altLang="sv-SE" b="1" dirty="0" err="1" smtClean="0">
                <a:solidFill>
                  <a:srgbClr val="000090"/>
                </a:solidFill>
              </a:rPr>
              <a:t>Långv</a:t>
            </a:r>
            <a:r>
              <a:rPr lang="en-US" altLang="sv-SE" b="1" dirty="0" smtClean="0">
                <a:solidFill>
                  <a:srgbClr val="000090"/>
                </a:solidFill>
              </a:rPr>
              <a:t>. Lantus</a:t>
            </a:r>
          </a:p>
        </p:txBody>
      </p:sp>
      <p:sp>
        <p:nvSpPr>
          <p:cNvPr id="33807" name="Freeform 25"/>
          <p:cNvSpPr>
            <a:spLocks/>
          </p:cNvSpPr>
          <p:nvPr/>
        </p:nvSpPr>
        <p:spPr bwMode="auto">
          <a:xfrm>
            <a:off x="1703388" y="5003800"/>
            <a:ext cx="6356350" cy="723900"/>
          </a:xfrm>
          <a:custGeom>
            <a:avLst/>
            <a:gdLst>
              <a:gd name="T0" fmla="*/ 0 w 3696"/>
              <a:gd name="T1" fmla="*/ 2147483647 h 456"/>
              <a:gd name="T2" fmla="*/ 2147483647 w 3696"/>
              <a:gd name="T3" fmla="*/ 2147483647 h 456"/>
              <a:gd name="T4" fmla="*/ 2147483647 w 3696"/>
              <a:gd name="T5" fmla="*/ 2147483647 h 456"/>
              <a:gd name="T6" fmla="*/ 0 60000 65536"/>
              <a:gd name="T7" fmla="*/ 0 60000 65536"/>
              <a:gd name="T8" fmla="*/ 0 60000 65536"/>
              <a:gd name="T9" fmla="*/ 0 w 3696"/>
              <a:gd name="T10" fmla="*/ 0 h 456"/>
              <a:gd name="T11" fmla="*/ 3696 w 3696"/>
              <a:gd name="T12" fmla="*/ 456 h 456"/>
            </a:gdLst>
            <a:ahLst/>
            <a:cxnLst>
              <a:cxn ang="T6">
                <a:pos x="T0" y="T1"/>
              </a:cxn>
              <a:cxn ang="T7">
                <a:pos x="T2" y="T3"/>
              </a:cxn>
              <a:cxn ang="T8">
                <a:pos x="T4" y="T5"/>
              </a:cxn>
            </a:cxnLst>
            <a:rect l="T9" t="T10" r="T11" b="T12"/>
            <a:pathLst>
              <a:path w="3696" h="456">
                <a:moveTo>
                  <a:pt x="0" y="456"/>
                </a:moveTo>
                <a:cubicBezTo>
                  <a:pt x="100" y="300"/>
                  <a:pt x="200" y="144"/>
                  <a:pt x="816" y="72"/>
                </a:cubicBezTo>
                <a:cubicBezTo>
                  <a:pt x="1432" y="0"/>
                  <a:pt x="3216" y="32"/>
                  <a:pt x="3696" y="24"/>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08" name="Line 27"/>
          <p:cNvSpPr>
            <a:spLocks noChangeShapeType="1"/>
          </p:cNvSpPr>
          <p:nvPr/>
        </p:nvSpPr>
        <p:spPr bwMode="auto">
          <a:xfrm>
            <a:off x="1697041" y="5756275"/>
            <a:ext cx="95250"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09" name="Line 28"/>
          <p:cNvSpPr>
            <a:spLocks noChangeShapeType="1"/>
          </p:cNvSpPr>
          <p:nvPr/>
        </p:nvSpPr>
        <p:spPr bwMode="auto">
          <a:xfrm flipV="1">
            <a:off x="1697041" y="5302376"/>
            <a:ext cx="95250" cy="454025"/>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lIns="91431" tIns="45716" rIns="91431" bIns="45716"/>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grpSp>
        <p:nvGrpSpPr>
          <p:cNvPr id="33810" name="Group 30"/>
          <p:cNvGrpSpPr>
            <a:grpSpLocks/>
          </p:cNvGrpSpPr>
          <p:nvPr/>
        </p:nvGrpSpPr>
        <p:grpSpPr bwMode="auto">
          <a:xfrm>
            <a:off x="1697106" y="4278313"/>
            <a:ext cx="5305425" cy="1477962"/>
            <a:chOff x="1508" y="2502"/>
            <a:chExt cx="4141" cy="924"/>
          </a:xfrm>
        </p:grpSpPr>
        <p:sp>
          <p:nvSpPr>
            <p:cNvPr id="33840" name="Line 31"/>
            <p:cNvSpPr>
              <a:spLocks noChangeShapeType="1"/>
            </p:cNvSpPr>
            <p:nvPr/>
          </p:nvSpPr>
          <p:spPr bwMode="auto">
            <a:xfrm flipV="1">
              <a:off x="1508" y="3398"/>
              <a:ext cx="63" cy="28"/>
            </a:xfrm>
            <a:prstGeom prst="line">
              <a:avLst/>
            </a:prstGeom>
            <a:noFill/>
            <a:ln w="26988">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1" name="Line 32"/>
            <p:cNvSpPr>
              <a:spLocks noChangeShapeType="1"/>
            </p:cNvSpPr>
            <p:nvPr/>
          </p:nvSpPr>
          <p:spPr bwMode="auto">
            <a:xfrm flipV="1">
              <a:off x="1571" y="3370"/>
              <a:ext cx="68" cy="28"/>
            </a:xfrm>
            <a:prstGeom prst="line">
              <a:avLst/>
            </a:prstGeom>
            <a:noFill/>
            <a:ln w="26988">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2" name="Line 33"/>
            <p:cNvSpPr>
              <a:spLocks noChangeShapeType="1"/>
            </p:cNvSpPr>
            <p:nvPr/>
          </p:nvSpPr>
          <p:spPr bwMode="auto">
            <a:xfrm flipV="1">
              <a:off x="1639" y="3342"/>
              <a:ext cx="63" cy="28"/>
            </a:xfrm>
            <a:prstGeom prst="line">
              <a:avLst/>
            </a:prstGeom>
            <a:noFill/>
            <a:ln w="26988">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3" name="Freeform 34"/>
            <p:cNvSpPr>
              <a:spLocks/>
            </p:cNvSpPr>
            <p:nvPr/>
          </p:nvSpPr>
          <p:spPr bwMode="auto">
            <a:xfrm>
              <a:off x="1702" y="3314"/>
              <a:ext cx="63" cy="28"/>
            </a:xfrm>
            <a:custGeom>
              <a:avLst/>
              <a:gdLst>
                <a:gd name="T0" fmla="*/ 0 w 56"/>
                <a:gd name="T1" fmla="*/ 28 h 28"/>
                <a:gd name="T2" fmla="*/ 12351 w 56"/>
                <a:gd name="T3" fmla="*/ 17 h 28"/>
                <a:gd name="T4" fmla="*/ 20384 w 56"/>
                <a:gd name="T5" fmla="*/ 11 h 28"/>
                <a:gd name="T6" fmla="*/ 29024 w 56"/>
                <a:gd name="T7" fmla="*/ 0 h 28"/>
                <a:gd name="T8" fmla="*/ 0 60000 65536"/>
                <a:gd name="T9" fmla="*/ 0 60000 65536"/>
                <a:gd name="T10" fmla="*/ 0 60000 65536"/>
                <a:gd name="T11" fmla="*/ 0 60000 65536"/>
                <a:gd name="T12" fmla="*/ 0 w 56"/>
                <a:gd name="T13" fmla="*/ 0 h 28"/>
                <a:gd name="T14" fmla="*/ 56 w 56"/>
                <a:gd name="T15" fmla="*/ 28 h 28"/>
              </a:gdLst>
              <a:ahLst/>
              <a:cxnLst>
                <a:cxn ang="T8">
                  <a:pos x="T0" y="T1"/>
                </a:cxn>
                <a:cxn ang="T9">
                  <a:pos x="T2" y="T3"/>
                </a:cxn>
                <a:cxn ang="T10">
                  <a:pos x="T4" y="T5"/>
                </a:cxn>
                <a:cxn ang="T11">
                  <a:pos x="T6" y="T7"/>
                </a:cxn>
              </a:cxnLst>
              <a:rect l="T12" t="T13" r="T14" b="T15"/>
              <a:pathLst>
                <a:path w="56" h="28">
                  <a:moveTo>
                    <a:pt x="0" y="28"/>
                  </a:moveTo>
                  <a:lnTo>
                    <a:pt x="23" y="17"/>
                  </a:lnTo>
                  <a:lnTo>
                    <a:pt x="39" y="11"/>
                  </a:lnTo>
                  <a:lnTo>
                    <a:pt x="56" y="0"/>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4" name="Freeform 35"/>
            <p:cNvSpPr>
              <a:spLocks/>
            </p:cNvSpPr>
            <p:nvPr/>
          </p:nvSpPr>
          <p:spPr bwMode="auto">
            <a:xfrm>
              <a:off x="1765" y="3213"/>
              <a:ext cx="133" cy="101"/>
            </a:xfrm>
            <a:custGeom>
              <a:avLst/>
              <a:gdLst>
                <a:gd name="T0" fmla="*/ 0 w 118"/>
                <a:gd name="T1" fmla="*/ 101 h 101"/>
                <a:gd name="T2" fmla="*/ 13306 w 118"/>
                <a:gd name="T3" fmla="*/ 79 h 101"/>
                <a:gd name="T4" fmla="*/ 31123 w 118"/>
                <a:gd name="T5" fmla="*/ 51 h 101"/>
                <a:gd name="T6" fmla="*/ 50229 w 118"/>
                <a:gd name="T7" fmla="*/ 23 h 101"/>
                <a:gd name="T8" fmla="*/ 67048 w 118"/>
                <a:gd name="T9" fmla="*/ 0 h 101"/>
                <a:gd name="T10" fmla="*/ 0 60000 65536"/>
                <a:gd name="T11" fmla="*/ 0 60000 65536"/>
                <a:gd name="T12" fmla="*/ 0 60000 65536"/>
                <a:gd name="T13" fmla="*/ 0 60000 65536"/>
                <a:gd name="T14" fmla="*/ 0 60000 65536"/>
                <a:gd name="T15" fmla="*/ 0 w 118"/>
                <a:gd name="T16" fmla="*/ 0 h 101"/>
                <a:gd name="T17" fmla="*/ 118 w 118"/>
                <a:gd name="T18" fmla="*/ 101 h 101"/>
              </a:gdLst>
              <a:ahLst/>
              <a:cxnLst>
                <a:cxn ang="T10">
                  <a:pos x="T0" y="T1"/>
                </a:cxn>
                <a:cxn ang="T11">
                  <a:pos x="T2" y="T3"/>
                </a:cxn>
                <a:cxn ang="T12">
                  <a:pos x="T4" y="T5"/>
                </a:cxn>
                <a:cxn ang="T13">
                  <a:pos x="T6" y="T7"/>
                </a:cxn>
                <a:cxn ang="T14">
                  <a:pos x="T8" y="T9"/>
                </a:cxn>
              </a:cxnLst>
              <a:rect l="T15" t="T16" r="T17" b="T18"/>
              <a:pathLst>
                <a:path w="118" h="101">
                  <a:moveTo>
                    <a:pt x="0" y="101"/>
                  </a:moveTo>
                  <a:lnTo>
                    <a:pt x="23" y="79"/>
                  </a:lnTo>
                  <a:lnTo>
                    <a:pt x="56" y="51"/>
                  </a:lnTo>
                  <a:lnTo>
                    <a:pt x="90" y="23"/>
                  </a:lnTo>
                  <a:lnTo>
                    <a:pt x="118" y="0"/>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5" name="Freeform 36"/>
            <p:cNvSpPr>
              <a:spLocks/>
            </p:cNvSpPr>
            <p:nvPr/>
          </p:nvSpPr>
          <p:spPr bwMode="auto">
            <a:xfrm>
              <a:off x="1898" y="3140"/>
              <a:ext cx="126" cy="73"/>
            </a:xfrm>
            <a:custGeom>
              <a:avLst/>
              <a:gdLst>
                <a:gd name="T0" fmla="*/ 0 w 112"/>
                <a:gd name="T1" fmla="*/ 73 h 73"/>
                <a:gd name="T2" fmla="*/ 14866 w 112"/>
                <a:gd name="T3" fmla="*/ 56 h 73"/>
                <a:gd name="T4" fmla="*/ 29024 w 112"/>
                <a:gd name="T5" fmla="*/ 40 h 73"/>
                <a:gd name="T6" fmla="*/ 43336 w 112"/>
                <a:gd name="T7" fmla="*/ 23 h 73"/>
                <a:gd name="T8" fmla="*/ 58125 w 112"/>
                <a:gd name="T9" fmla="*/ 0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0" y="73"/>
                  </a:moveTo>
                  <a:lnTo>
                    <a:pt x="28" y="56"/>
                  </a:lnTo>
                  <a:lnTo>
                    <a:pt x="56" y="40"/>
                  </a:lnTo>
                  <a:lnTo>
                    <a:pt x="84" y="23"/>
                  </a:lnTo>
                  <a:lnTo>
                    <a:pt x="112" y="0"/>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6" name="Freeform 37"/>
            <p:cNvSpPr>
              <a:spLocks/>
            </p:cNvSpPr>
            <p:nvPr/>
          </p:nvSpPr>
          <p:spPr bwMode="auto">
            <a:xfrm>
              <a:off x="2024" y="3000"/>
              <a:ext cx="132" cy="140"/>
            </a:xfrm>
            <a:custGeom>
              <a:avLst/>
              <a:gdLst>
                <a:gd name="T0" fmla="*/ 0 w 117"/>
                <a:gd name="T1" fmla="*/ 140 h 140"/>
                <a:gd name="T2" fmla="*/ 17404 w 117"/>
                <a:gd name="T3" fmla="*/ 112 h 140"/>
                <a:gd name="T4" fmla="*/ 33429 w 117"/>
                <a:gd name="T5" fmla="*/ 73 h 140"/>
                <a:gd name="T6" fmla="*/ 69686 w 117"/>
                <a:gd name="T7" fmla="*/ 0 h 140"/>
                <a:gd name="T8" fmla="*/ 0 60000 65536"/>
                <a:gd name="T9" fmla="*/ 0 60000 65536"/>
                <a:gd name="T10" fmla="*/ 0 60000 65536"/>
                <a:gd name="T11" fmla="*/ 0 60000 65536"/>
                <a:gd name="T12" fmla="*/ 0 w 117"/>
                <a:gd name="T13" fmla="*/ 0 h 140"/>
                <a:gd name="T14" fmla="*/ 117 w 117"/>
                <a:gd name="T15" fmla="*/ 140 h 140"/>
              </a:gdLst>
              <a:ahLst/>
              <a:cxnLst>
                <a:cxn ang="T8">
                  <a:pos x="T0" y="T1"/>
                </a:cxn>
                <a:cxn ang="T9">
                  <a:pos x="T2" y="T3"/>
                </a:cxn>
                <a:cxn ang="T10">
                  <a:pos x="T4" y="T5"/>
                </a:cxn>
                <a:cxn ang="T11">
                  <a:pos x="T6" y="T7"/>
                </a:cxn>
              </a:cxnLst>
              <a:rect l="T12" t="T13" r="T14" b="T15"/>
              <a:pathLst>
                <a:path w="117" h="140">
                  <a:moveTo>
                    <a:pt x="0" y="140"/>
                  </a:moveTo>
                  <a:lnTo>
                    <a:pt x="28" y="112"/>
                  </a:lnTo>
                  <a:lnTo>
                    <a:pt x="56" y="73"/>
                  </a:lnTo>
                  <a:lnTo>
                    <a:pt x="117" y="0"/>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7" name="Line 38"/>
            <p:cNvSpPr>
              <a:spLocks noChangeShapeType="1"/>
            </p:cNvSpPr>
            <p:nvPr/>
          </p:nvSpPr>
          <p:spPr bwMode="auto">
            <a:xfrm flipV="1">
              <a:off x="2156" y="2855"/>
              <a:ext cx="126" cy="145"/>
            </a:xfrm>
            <a:prstGeom prst="line">
              <a:avLst/>
            </a:prstGeom>
            <a:noFill/>
            <a:ln w="26988">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8" name="Line 39"/>
            <p:cNvSpPr>
              <a:spLocks noChangeShapeType="1"/>
            </p:cNvSpPr>
            <p:nvPr/>
          </p:nvSpPr>
          <p:spPr bwMode="auto">
            <a:xfrm flipV="1">
              <a:off x="2282" y="2715"/>
              <a:ext cx="131" cy="140"/>
            </a:xfrm>
            <a:prstGeom prst="line">
              <a:avLst/>
            </a:prstGeom>
            <a:noFill/>
            <a:ln w="26988">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49" name="Freeform 40"/>
            <p:cNvSpPr>
              <a:spLocks/>
            </p:cNvSpPr>
            <p:nvPr/>
          </p:nvSpPr>
          <p:spPr bwMode="auto">
            <a:xfrm>
              <a:off x="2413" y="2569"/>
              <a:ext cx="133" cy="146"/>
            </a:xfrm>
            <a:custGeom>
              <a:avLst/>
              <a:gdLst>
                <a:gd name="T0" fmla="*/ 0 w 118"/>
                <a:gd name="T1" fmla="*/ 146 h 146"/>
                <a:gd name="T2" fmla="*/ 16723 w 118"/>
                <a:gd name="T3" fmla="*/ 107 h 146"/>
                <a:gd name="T4" fmla="*/ 28581 w 118"/>
                <a:gd name="T5" fmla="*/ 67 h 146"/>
                <a:gd name="T6" fmla="*/ 44528 w 118"/>
                <a:gd name="T7" fmla="*/ 34 h 146"/>
                <a:gd name="T8" fmla="*/ 67048 w 118"/>
                <a:gd name="T9" fmla="*/ 0 h 146"/>
                <a:gd name="T10" fmla="*/ 0 60000 65536"/>
                <a:gd name="T11" fmla="*/ 0 60000 65536"/>
                <a:gd name="T12" fmla="*/ 0 60000 65536"/>
                <a:gd name="T13" fmla="*/ 0 60000 65536"/>
                <a:gd name="T14" fmla="*/ 0 60000 65536"/>
                <a:gd name="T15" fmla="*/ 0 w 118"/>
                <a:gd name="T16" fmla="*/ 0 h 146"/>
                <a:gd name="T17" fmla="*/ 118 w 118"/>
                <a:gd name="T18" fmla="*/ 146 h 146"/>
              </a:gdLst>
              <a:ahLst/>
              <a:cxnLst>
                <a:cxn ang="T10">
                  <a:pos x="T0" y="T1"/>
                </a:cxn>
                <a:cxn ang="T11">
                  <a:pos x="T2" y="T3"/>
                </a:cxn>
                <a:cxn ang="T12">
                  <a:pos x="T4" y="T5"/>
                </a:cxn>
                <a:cxn ang="T13">
                  <a:pos x="T6" y="T7"/>
                </a:cxn>
                <a:cxn ang="T14">
                  <a:pos x="T8" y="T9"/>
                </a:cxn>
              </a:cxnLst>
              <a:rect l="T15" t="T16" r="T17" b="T18"/>
              <a:pathLst>
                <a:path w="118" h="146">
                  <a:moveTo>
                    <a:pt x="0" y="146"/>
                  </a:moveTo>
                  <a:lnTo>
                    <a:pt x="28" y="107"/>
                  </a:lnTo>
                  <a:lnTo>
                    <a:pt x="51" y="67"/>
                  </a:lnTo>
                  <a:lnTo>
                    <a:pt x="79" y="34"/>
                  </a:lnTo>
                  <a:lnTo>
                    <a:pt x="118" y="0"/>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0" name="Freeform 41"/>
            <p:cNvSpPr>
              <a:spLocks/>
            </p:cNvSpPr>
            <p:nvPr/>
          </p:nvSpPr>
          <p:spPr bwMode="auto">
            <a:xfrm>
              <a:off x="2546" y="2502"/>
              <a:ext cx="258" cy="67"/>
            </a:xfrm>
            <a:custGeom>
              <a:avLst/>
              <a:gdLst>
                <a:gd name="T0" fmla="*/ 0 w 229"/>
                <a:gd name="T1" fmla="*/ 67 h 67"/>
                <a:gd name="T2" fmla="*/ 27236 w 229"/>
                <a:gd name="T3" fmla="*/ 39 h 67"/>
                <a:gd name="T4" fmla="*/ 58688 w 229"/>
                <a:gd name="T5" fmla="*/ 22 h 67"/>
                <a:gd name="T6" fmla="*/ 92953 w 229"/>
                <a:gd name="T7" fmla="*/ 6 h 67"/>
                <a:gd name="T8" fmla="*/ 127657 w 229"/>
                <a:gd name="T9" fmla="*/ 0 h 67"/>
                <a:gd name="T10" fmla="*/ 0 60000 65536"/>
                <a:gd name="T11" fmla="*/ 0 60000 65536"/>
                <a:gd name="T12" fmla="*/ 0 60000 65536"/>
                <a:gd name="T13" fmla="*/ 0 60000 65536"/>
                <a:gd name="T14" fmla="*/ 0 60000 65536"/>
                <a:gd name="T15" fmla="*/ 0 w 229"/>
                <a:gd name="T16" fmla="*/ 0 h 67"/>
                <a:gd name="T17" fmla="*/ 229 w 229"/>
                <a:gd name="T18" fmla="*/ 67 h 67"/>
              </a:gdLst>
              <a:ahLst/>
              <a:cxnLst>
                <a:cxn ang="T10">
                  <a:pos x="T0" y="T1"/>
                </a:cxn>
                <a:cxn ang="T11">
                  <a:pos x="T2" y="T3"/>
                </a:cxn>
                <a:cxn ang="T12">
                  <a:pos x="T4" y="T5"/>
                </a:cxn>
                <a:cxn ang="T13">
                  <a:pos x="T6" y="T7"/>
                </a:cxn>
                <a:cxn ang="T14">
                  <a:pos x="T8" y="T9"/>
                </a:cxn>
              </a:cxnLst>
              <a:rect l="T15" t="T16" r="T17" b="T18"/>
              <a:pathLst>
                <a:path w="229" h="67">
                  <a:moveTo>
                    <a:pt x="0" y="67"/>
                  </a:moveTo>
                  <a:lnTo>
                    <a:pt x="50" y="39"/>
                  </a:lnTo>
                  <a:lnTo>
                    <a:pt x="106" y="22"/>
                  </a:lnTo>
                  <a:lnTo>
                    <a:pt x="168" y="6"/>
                  </a:lnTo>
                  <a:lnTo>
                    <a:pt x="229" y="0"/>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1" name="Freeform 42"/>
            <p:cNvSpPr>
              <a:spLocks/>
            </p:cNvSpPr>
            <p:nvPr/>
          </p:nvSpPr>
          <p:spPr bwMode="auto">
            <a:xfrm>
              <a:off x="2804" y="2502"/>
              <a:ext cx="258" cy="67"/>
            </a:xfrm>
            <a:custGeom>
              <a:avLst/>
              <a:gdLst>
                <a:gd name="T0" fmla="*/ 0 w 230"/>
                <a:gd name="T1" fmla="*/ 0 h 67"/>
                <a:gd name="T2" fmla="*/ 24797 w 230"/>
                <a:gd name="T3" fmla="*/ 6 h 67"/>
                <a:gd name="T4" fmla="*/ 49188 w 230"/>
                <a:gd name="T5" fmla="*/ 22 h 67"/>
                <a:gd name="T6" fmla="*/ 76803 w 230"/>
                <a:gd name="T7" fmla="*/ 45 h 67"/>
                <a:gd name="T8" fmla="*/ 101209 w 230"/>
                <a:gd name="T9" fmla="*/ 67 h 67"/>
                <a:gd name="T10" fmla="*/ 0 60000 65536"/>
                <a:gd name="T11" fmla="*/ 0 60000 65536"/>
                <a:gd name="T12" fmla="*/ 0 60000 65536"/>
                <a:gd name="T13" fmla="*/ 0 60000 65536"/>
                <a:gd name="T14" fmla="*/ 0 60000 65536"/>
                <a:gd name="T15" fmla="*/ 0 w 230"/>
                <a:gd name="T16" fmla="*/ 0 h 67"/>
                <a:gd name="T17" fmla="*/ 230 w 230"/>
                <a:gd name="T18" fmla="*/ 67 h 67"/>
              </a:gdLst>
              <a:ahLst/>
              <a:cxnLst>
                <a:cxn ang="T10">
                  <a:pos x="T0" y="T1"/>
                </a:cxn>
                <a:cxn ang="T11">
                  <a:pos x="T2" y="T3"/>
                </a:cxn>
                <a:cxn ang="T12">
                  <a:pos x="T4" y="T5"/>
                </a:cxn>
                <a:cxn ang="T13">
                  <a:pos x="T6" y="T7"/>
                </a:cxn>
                <a:cxn ang="T14">
                  <a:pos x="T8" y="T9"/>
                </a:cxn>
              </a:cxnLst>
              <a:rect l="T15" t="T16" r="T17" b="T18"/>
              <a:pathLst>
                <a:path w="230" h="67">
                  <a:moveTo>
                    <a:pt x="0" y="0"/>
                  </a:moveTo>
                  <a:lnTo>
                    <a:pt x="56" y="6"/>
                  </a:lnTo>
                  <a:lnTo>
                    <a:pt x="112" y="22"/>
                  </a:lnTo>
                  <a:lnTo>
                    <a:pt x="174" y="45"/>
                  </a:lnTo>
                  <a:lnTo>
                    <a:pt x="230" y="67"/>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2" name="Freeform 43"/>
            <p:cNvSpPr>
              <a:spLocks/>
            </p:cNvSpPr>
            <p:nvPr/>
          </p:nvSpPr>
          <p:spPr bwMode="auto">
            <a:xfrm>
              <a:off x="3062" y="2569"/>
              <a:ext cx="258" cy="73"/>
            </a:xfrm>
            <a:custGeom>
              <a:avLst/>
              <a:gdLst>
                <a:gd name="T0" fmla="*/ 0 w 229"/>
                <a:gd name="T1" fmla="*/ 0 h 73"/>
                <a:gd name="T2" fmla="*/ 62422 w 229"/>
                <a:gd name="T3" fmla="*/ 34 h 73"/>
                <a:gd name="T4" fmla="*/ 127657 w 229"/>
                <a:gd name="T5" fmla="*/ 73 h 73"/>
                <a:gd name="T6" fmla="*/ 0 60000 65536"/>
                <a:gd name="T7" fmla="*/ 0 60000 65536"/>
                <a:gd name="T8" fmla="*/ 0 60000 65536"/>
                <a:gd name="T9" fmla="*/ 0 w 229"/>
                <a:gd name="T10" fmla="*/ 0 h 73"/>
                <a:gd name="T11" fmla="*/ 229 w 229"/>
                <a:gd name="T12" fmla="*/ 73 h 73"/>
              </a:gdLst>
              <a:ahLst/>
              <a:cxnLst>
                <a:cxn ang="T6">
                  <a:pos x="T0" y="T1"/>
                </a:cxn>
                <a:cxn ang="T7">
                  <a:pos x="T2" y="T3"/>
                </a:cxn>
                <a:cxn ang="T8">
                  <a:pos x="T4" y="T5"/>
                </a:cxn>
              </a:cxnLst>
              <a:rect l="T9" t="T10" r="T11" b="T12"/>
              <a:pathLst>
                <a:path w="229" h="73">
                  <a:moveTo>
                    <a:pt x="0" y="0"/>
                  </a:moveTo>
                  <a:lnTo>
                    <a:pt x="112" y="34"/>
                  </a:lnTo>
                  <a:lnTo>
                    <a:pt x="229" y="73"/>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3" name="Freeform 44"/>
            <p:cNvSpPr>
              <a:spLocks/>
            </p:cNvSpPr>
            <p:nvPr/>
          </p:nvSpPr>
          <p:spPr bwMode="auto">
            <a:xfrm>
              <a:off x="3320" y="2642"/>
              <a:ext cx="259" cy="101"/>
            </a:xfrm>
            <a:custGeom>
              <a:avLst/>
              <a:gdLst>
                <a:gd name="T0" fmla="*/ 0 w 230"/>
                <a:gd name="T1" fmla="*/ 0 h 101"/>
                <a:gd name="T2" fmla="*/ 27025 w 230"/>
                <a:gd name="T3" fmla="*/ 22 h 101"/>
                <a:gd name="T4" fmla="*/ 54668 w 230"/>
                <a:gd name="T5" fmla="*/ 45 h 101"/>
                <a:gd name="T6" fmla="*/ 69424 w 230"/>
                <a:gd name="T7" fmla="*/ 56 h 101"/>
                <a:gd name="T8" fmla="*/ 84659 w 230"/>
                <a:gd name="T9" fmla="*/ 67 h 101"/>
                <a:gd name="T10" fmla="*/ 102562 w 230"/>
                <a:gd name="T11" fmla="*/ 84 h 101"/>
                <a:gd name="T12" fmla="*/ 124649 w 230"/>
                <a:gd name="T13" fmla="*/ 101 h 101"/>
                <a:gd name="T14" fmla="*/ 0 60000 65536"/>
                <a:gd name="T15" fmla="*/ 0 60000 65536"/>
                <a:gd name="T16" fmla="*/ 0 60000 65536"/>
                <a:gd name="T17" fmla="*/ 0 60000 65536"/>
                <a:gd name="T18" fmla="*/ 0 60000 65536"/>
                <a:gd name="T19" fmla="*/ 0 60000 65536"/>
                <a:gd name="T20" fmla="*/ 0 60000 65536"/>
                <a:gd name="T21" fmla="*/ 0 w 230"/>
                <a:gd name="T22" fmla="*/ 0 h 101"/>
                <a:gd name="T23" fmla="*/ 230 w 230"/>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101">
                  <a:moveTo>
                    <a:pt x="0" y="0"/>
                  </a:moveTo>
                  <a:lnTo>
                    <a:pt x="51" y="22"/>
                  </a:lnTo>
                  <a:lnTo>
                    <a:pt x="101" y="45"/>
                  </a:lnTo>
                  <a:lnTo>
                    <a:pt x="129" y="56"/>
                  </a:lnTo>
                  <a:lnTo>
                    <a:pt x="157" y="67"/>
                  </a:lnTo>
                  <a:lnTo>
                    <a:pt x="190" y="84"/>
                  </a:lnTo>
                  <a:lnTo>
                    <a:pt x="230" y="101"/>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4" name="Freeform 45"/>
            <p:cNvSpPr>
              <a:spLocks/>
            </p:cNvSpPr>
            <p:nvPr/>
          </p:nvSpPr>
          <p:spPr bwMode="auto">
            <a:xfrm>
              <a:off x="3579" y="2743"/>
              <a:ext cx="515" cy="185"/>
            </a:xfrm>
            <a:custGeom>
              <a:avLst/>
              <a:gdLst>
                <a:gd name="T0" fmla="*/ 0 w 458"/>
                <a:gd name="T1" fmla="*/ 0 h 185"/>
                <a:gd name="T2" fmla="*/ 21993 w 458"/>
                <a:gd name="T3" fmla="*/ 17 h 185"/>
                <a:gd name="T4" fmla="*/ 49991 w 458"/>
                <a:gd name="T5" fmla="*/ 39 h 185"/>
                <a:gd name="T6" fmla="*/ 78401 w 458"/>
                <a:gd name="T7" fmla="*/ 61 h 185"/>
                <a:gd name="T8" fmla="*/ 105926 w 458"/>
                <a:gd name="T9" fmla="*/ 84 h 185"/>
                <a:gd name="T10" fmla="*/ 168230 w 458"/>
                <a:gd name="T11" fmla="*/ 134 h 185"/>
                <a:gd name="T12" fmla="*/ 229301 w 458"/>
                <a:gd name="T13" fmla="*/ 185 h 185"/>
                <a:gd name="T14" fmla="*/ 0 60000 65536"/>
                <a:gd name="T15" fmla="*/ 0 60000 65536"/>
                <a:gd name="T16" fmla="*/ 0 60000 65536"/>
                <a:gd name="T17" fmla="*/ 0 60000 65536"/>
                <a:gd name="T18" fmla="*/ 0 60000 65536"/>
                <a:gd name="T19" fmla="*/ 0 60000 65536"/>
                <a:gd name="T20" fmla="*/ 0 60000 65536"/>
                <a:gd name="T21" fmla="*/ 0 w 458"/>
                <a:gd name="T22" fmla="*/ 0 h 185"/>
                <a:gd name="T23" fmla="*/ 458 w 458"/>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8" h="185">
                  <a:moveTo>
                    <a:pt x="0" y="0"/>
                  </a:moveTo>
                  <a:lnTo>
                    <a:pt x="44" y="17"/>
                  </a:lnTo>
                  <a:lnTo>
                    <a:pt x="100" y="39"/>
                  </a:lnTo>
                  <a:lnTo>
                    <a:pt x="156" y="61"/>
                  </a:lnTo>
                  <a:lnTo>
                    <a:pt x="212" y="84"/>
                  </a:lnTo>
                  <a:lnTo>
                    <a:pt x="335" y="134"/>
                  </a:lnTo>
                  <a:lnTo>
                    <a:pt x="458" y="185"/>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5" name="Freeform 46"/>
            <p:cNvSpPr>
              <a:spLocks/>
            </p:cNvSpPr>
            <p:nvPr/>
          </p:nvSpPr>
          <p:spPr bwMode="auto">
            <a:xfrm>
              <a:off x="4094" y="2928"/>
              <a:ext cx="523" cy="212"/>
            </a:xfrm>
            <a:custGeom>
              <a:avLst/>
              <a:gdLst>
                <a:gd name="T0" fmla="*/ 0 w 465"/>
                <a:gd name="T1" fmla="*/ 0 h 212"/>
                <a:gd name="T2" fmla="*/ 60459 w 465"/>
                <a:gd name="T3" fmla="*/ 50 h 212"/>
                <a:gd name="T4" fmla="*/ 116843 w 465"/>
                <a:gd name="T5" fmla="*/ 106 h 212"/>
                <a:gd name="T6" fmla="*/ 176502 w 465"/>
                <a:gd name="T7" fmla="*/ 162 h 212"/>
                <a:gd name="T8" fmla="*/ 235734 w 465"/>
                <a:gd name="T9" fmla="*/ 212 h 212"/>
                <a:gd name="T10" fmla="*/ 0 60000 65536"/>
                <a:gd name="T11" fmla="*/ 0 60000 65536"/>
                <a:gd name="T12" fmla="*/ 0 60000 65536"/>
                <a:gd name="T13" fmla="*/ 0 60000 65536"/>
                <a:gd name="T14" fmla="*/ 0 60000 65536"/>
                <a:gd name="T15" fmla="*/ 0 w 465"/>
                <a:gd name="T16" fmla="*/ 0 h 212"/>
                <a:gd name="T17" fmla="*/ 465 w 465"/>
                <a:gd name="T18" fmla="*/ 212 h 212"/>
              </a:gdLst>
              <a:ahLst/>
              <a:cxnLst>
                <a:cxn ang="T10">
                  <a:pos x="T0" y="T1"/>
                </a:cxn>
                <a:cxn ang="T11">
                  <a:pos x="T2" y="T3"/>
                </a:cxn>
                <a:cxn ang="T12">
                  <a:pos x="T4" y="T5"/>
                </a:cxn>
                <a:cxn ang="T13">
                  <a:pos x="T6" y="T7"/>
                </a:cxn>
                <a:cxn ang="T14">
                  <a:pos x="T8" y="T9"/>
                </a:cxn>
              </a:cxnLst>
              <a:rect l="T15" t="T16" r="T17" b="T18"/>
              <a:pathLst>
                <a:path w="465" h="212">
                  <a:moveTo>
                    <a:pt x="0" y="0"/>
                  </a:moveTo>
                  <a:lnTo>
                    <a:pt x="118" y="50"/>
                  </a:lnTo>
                  <a:lnTo>
                    <a:pt x="230" y="106"/>
                  </a:lnTo>
                  <a:lnTo>
                    <a:pt x="347" y="162"/>
                  </a:lnTo>
                  <a:lnTo>
                    <a:pt x="465" y="212"/>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6" name="Freeform 47"/>
            <p:cNvSpPr>
              <a:spLocks/>
            </p:cNvSpPr>
            <p:nvPr/>
          </p:nvSpPr>
          <p:spPr bwMode="auto">
            <a:xfrm>
              <a:off x="4617" y="3140"/>
              <a:ext cx="516" cy="146"/>
            </a:xfrm>
            <a:custGeom>
              <a:avLst/>
              <a:gdLst>
                <a:gd name="T0" fmla="*/ 0 w 459"/>
                <a:gd name="T1" fmla="*/ 0 h 146"/>
                <a:gd name="T2" fmla="*/ 57919 w 459"/>
                <a:gd name="T3" fmla="*/ 45 h 146"/>
                <a:gd name="T4" fmla="*/ 112817 w 459"/>
                <a:gd name="T5" fmla="*/ 84 h 146"/>
                <a:gd name="T6" fmla="*/ 171446 w 459"/>
                <a:gd name="T7" fmla="*/ 118 h 146"/>
                <a:gd name="T8" fmla="*/ 226894 w 459"/>
                <a:gd name="T9" fmla="*/ 146 h 146"/>
                <a:gd name="T10" fmla="*/ 0 60000 65536"/>
                <a:gd name="T11" fmla="*/ 0 60000 65536"/>
                <a:gd name="T12" fmla="*/ 0 60000 65536"/>
                <a:gd name="T13" fmla="*/ 0 60000 65536"/>
                <a:gd name="T14" fmla="*/ 0 60000 65536"/>
                <a:gd name="T15" fmla="*/ 0 w 459"/>
                <a:gd name="T16" fmla="*/ 0 h 146"/>
                <a:gd name="T17" fmla="*/ 459 w 459"/>
                <a:gd name="T18" fmla="*/ 146 h 146"/>
              </a:gdLst>
              <a:ahLst/>
              <a:cxnLst>
                <a:cxn ang="T10">
                  <a:pos x="T0" y="T1"/>
                </a:cxn>
                <a:cxn ang="T11">
                  <a:pos x="T2" y="T3"/>
                </a:cxn>
                <a:cxn ang="T12">
                  <a:pos x="T4" y="T5"/>
                </a:cxn>
                <a:cxn ang="T13">
                  <a:pos x="T6" y="T7"/>
                </a:cxn>
                <a:cxn ang="T14">
                  <a:pos x="T8" y="T9"/>
                </a:cxn>
              </a:cxnLst>
              <a:rect l="T15" t="T16" r="T17" b="T18"/>
              <a:pathLst>
                <a:path w="459" h="146">
                  <a:moveTo>
                    <a:pt x="0" y="0"/>
                  </a:moveTo>
                  <a:lnTo>
                    <a:pt x="117" y="45"/>
                  </a:lnTo>
                  <a:lnTo>
                    <a:pt x="229" y="84"/>
                  </a:lnTo>
                  <a:lnTo>
                    <a:pt x="347" y="118"/>
                  </a:lnTo>
                  <a:lnTo>
                    <a:pt x="459" y="146"/>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57" name="Freeform 48"/>
            <p:cNvSpPr>
              <a:spLocks/>
            </p:cNvSpPr>
            <p:nvPr/>
          </p:nvSpPr>
          <p:spPr bwMode="auto">
            <a:xfrm>
              <a:off x="5133" y="3286"/>
              <a:ext cx="516" cy="67"/>
            </a:xfrm>
            <a:custGeom>
              <a:avLst/>
              <a:gdLst>
                <a:gd name="T0" fmla="*/ 0 w 458"/>
                <a:gd name="T1" fmla="*/ 0 h 67"/>
                <a:gd name="T2" fmla="*/ 62422 w 458"/>
                <a:gd name="T3" fmla="*/ 22 h 67"/>
                <a:gd name="T4" fmla="*/ 127657 w 458"/>
                <a:gd name="T5" fmla="*/ 39 h 67"/>
                <a:gd name="T6" fmla="*/ 190031 w 458"/>
                <a:gd name="T7" fmla="*/ 50 h 67"/>
                <a:gd name="T8" fmla="*/ 254408 w 458"/>
                <a:gd name="T9" fmla="*/ 67 h 67"/>
                <a:gd name="T10" fmla="*/ 0 60000 65536"/>
                <a:gd name="T11" fmla="*/ 0 60000 65536"/>
                <a:gd name="T12" fmla="*/ 0 60000 65536"/>
                <a:gd name="T13" fmla="*/ 0 60000 65536"/>
                <a:gd name="T14" fmla="*/ 0 60000 65536"/>
                <a:gd name="T15" fmla="*/ 0 w 458"/>
                <a:gd name="T16" fmla="*/ 0 h 67"/>
                <a:gd name="T17" fmla="*/ 458 w 458"/>
                <a:gd name="T18" fmla="*/ 67 h 67"/>
              </a:gdLst>
              <a:ahLst/>
              <a:cxnLst>
                <a:cxn ang="T10">
                  <a:pos x="T0" y="T1"/>
                </a:cxn>
                <a:cxn ang="T11">
                  <a:pos x="T2" y="T3"/>
                </a:cxn>
                <a:cxn ang="T12">
                  <a:pos x="T4" y="T5"/>
                </a:cxn>
                <a:cxn ang="T13">
                  <a:pos x="T6" y="T7"/>
                </a:cxn>
                <a:cxn ang="T14">
                  <a:pos x="T8" y="T9"/>
                </a:cxn>
              </a:cxnLst>
              <a:rect l="T15" t="T16" r="T17" b="T18"/>
              <a:pathLst>
                <a:path w="458" h="67">
                  <a:moveTo>
                    <a:pt x="0" y="0"/>
                  </a:moveTo>
                  <a:lnTo>
                    <a:pt x="112" y="22"/>
                  </a:lnTo>
                  <a:lnTo>
                    <a:pt x="229" y="39"/>
                  </a:lnTo>
                  <a:lnTo>
                    <a:pt x="341" y="50"/>
                  </a:lnTo>
                  <a:lnTo>
                    <a:pt x="458" y="67"/>
                  </a:lnTo>
                </a:path>
              </a:pathLst>
            </a:custGeom>
            <a:noFill/>
            <a:ln w="269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grpSp>
      <p:grpSp>
        <p:nvGrpSpPr>
          <p:cNvPr id="33811" name="Group 51"/>
          <p:cNvGrpSpPr>
            <a:grpSpLocks/>
          </p:cNvGrpSpPr>
          <p:nvPr/>
        </p:nvGrpSpPr>
        <p:grpSpPr bwMode="auto">
          <a:xfrm>
            <a:off x="1697106" y="3744913"/>
            <a:ext cx="4346575" cy="2011362"/>
            <a:chOff x="1508" y="2569"/>
            <a:chExt cx="2586" cy="857"/>
          </a:xfrm>
        </p:grpSpPr>
        <p:sp>
          <p:nvSpPr>
            <p:cNvPr id="33825" name="Freeform 52"/>
            <p:cNvSpPr>
              <a:spLocks/>
            </p:cNvSpPr>
            <p:nvPr/>
          </p:nvSpPr>
          <p:spPr bwMode="auto">
            <a:xfrm>
              <a:off x="1508" y="3068"/>
              <a:ext cx="63" cy="358"/>
            </a:xfrm>
            <a:custGeom>
              <a:avLst/>
              <a:gdLst>
                <a:gd name="T0" fmla="*/ 0 w 56"/>
                <a:gd name="T1" fmla="*/ 358 h 358"/>
                <a:gd name="T2" fmla="*/ 3004 w 56"/>
                <a:gd name="T3" fmla="*/ 319 h 358"/>
                <a:gd name="T4" fmla="*/ 6092 w 56"/>
                <a:gd name="T5" fmla="*/ 280 h 358"/>
                <a:gd name="T6" fmla="*/ 14866 w 56"/>
                <a:gd name="T7" fmla="*/ 201 h 358"/>
                <a:gd name="T8" fmla="*/ 17586 w 56"/>
                <a:gd name="T9" fmla="*/ 162 h 358"/>
                <a:gd name="T10" fmla="*/ 20384 w 56"/>
                <a:gd name="T11" fmla="*/ 117 h 358"/>
                <a:gd name="T12" fmla="*/ 25799 w 56"/>
                <a:gd name="T13" fmla="*/ 61 h 358"/>
                <a:gd name="T14" fmla="*/ 29024 w 56"/>
                <a:gd name="T15" fmla="*/ 0 h 358"/>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358"/>
                <a:gd name="T26" fmla="*/ 56 w 56"/>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358">
                  <a:moveTo>
                    <a:pt x="0" y="358"/>
                  </a:moveTo>
                  <a:lnTo>
                    <a:pt x="5" y="319"/>
                  </a:lnTo>
                  <a:lnTo>
                    <a:pt x="11" y="280"/>
                  </a:lnTo>
                  <a:lnTo>
                    <a:pt x="28" y="201"/>
                  </a:lnTo>
                  <a:lnTo>
                    <a:pt x="33" y="162"/>
                  </a:lnTo>
                  <a:lnTo>
                    <a:pt x="39" y="117"/>
                  </a:lnTo>
                  <a:lnTo>
                    <a:pt x="50" y="61"/>
                  </a:lnTo>
                  <a:lnTo>
                    <a:pt x="56" y="0"/>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26" name="Freeform 53"/>
            <p:cNvSpPr>
              <a:spLocks/>
            </p:cNvSpPr>
            <p:nvPr/>
          </p:nvSpPr>
          <p:spPr bwMode="auto">
            <a:xfrm>
              <a:off x="1571" y="2855"/>
              <a:ext cx="68" cy="285"/>
            </a:xfrm>
            <a:custGeom>
              <a:avLst/>
              <a:gdLst>
                <a:gd name="T0" fmla="*/ 0 w 61"/>
                <a:gd name="T1" fmla="*/ 285 h 285"/>
                <a:gd name="T2" fmla="*/ 5346 w 61"/>
                <a:gd name="T3" fmla="*/ 213 h 285"/>
                <a:gd name="T4" fmla="*/ 9065 w 61"/>
                <a:gd name="T5" fmla="*/ 134 h 285"/>
                <a:gd name="T6" fmla="*/ 14080 w 61"/>
                <a:gd name="T7" fmla="*/ 61 h 285"/>
                <a:gd name="T8" fmla="*/ 17659 w 61"/>
                <a:gd name="T9" fmla="*/ 28 h 285"/>
                <a:gd name="T10" fmla="*/ 19505 w 61"/>
                <a:gd name="T11" fmla="*/ 0 h 285"/>
                <a:gd name="T12" fmla="*/ 0 60000 65536"/>
                <a:gd name="T13" fmla="*/ 0 60000 65536"/>
                <a:gd name="T14" fmla="*/ 0 60000 65536"/>
                <a:gd name="T15" fmla="*/ 0 60000 65536"/>
                <a:gd name="T16" fmla="*/ 0 60000 65536"/>
                <a:gd name="T17" fmla="*/ 0 60000 65536"/>
                <a:gd name="T18" fmla="*/ 0 w 61"/>
                <a:gd name="T19" fmla="*/ 0 h 285"/>
                <a:gd name="T20" fmla="*/ 61 w 61"/>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61" h="285">
                  <a:moveTo>
                    <a:pt x="0" y="285"/>
                  </a:moveTo>
                  <a:lnTo>
                    <a:pt x="17" y="213"/>
                  </a:lnTo>
                  <a:lnTo>
                    <a:pt x="28" y="134"/>
                  </a:lnTo>
                  <a:lnTo>
                    <a:pt x="44" y="61"/>
                  </a:lnTo>
                  <a:lnTo>
                    <a:pt x="56" y="28"/>
                  </a:lnTo>
                  <a:lnTo>
                    <a:pt x="61" y="0"/>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27" name="Freeform 54"/>
            <p:cNvSpPr>
              <a:spLocks/>
            </p:cNvSpPr>
            <p:nvPr/>
          </p:nvSpPr>
          <p:spPr bwMode="auto">
            <a:xfrm>
              <a:off x="1639" y="2715"/>
              <a:ext cx="63" cy="140"/>
            </a:xfrm>
            <a:custGeom>
              <a:avLst/>
              <a:gdLst>
                <a:gd name="T0" fmla="*/ 0 w 56"/>
                <a:gd name="T1" fmla="*/ 140 h 140"/>
                <a:gd name="T2" fmla="*/ 8689 w 56"/>
                <a:gd name="T3" fmla="*/ 95 h 140"/>
                <a:gd name="T4" fmla="*/ 14866 w 56"/>
                <a:gd name="T5" fmla="*/ 56 h 140"/>
                <a:gd name="T6" fmla="*/ 22952 w 56"/>
                <a:gd name="T7" fmla="*/ 28 h 140"/>
                <a:gd name="T8" fmla="*/ 29024 w 56"/>
                <a:gd name="T9" fmla="*/ 0 h 140"/>
                <a:gd name="T10" fmla="*/ 0 60000 65536"/>
                <a:gd name="T11" fmla="*/ 0 60000 65536"/>
                <a:gd name="T12" fmla="*/ 0 60000 65536"/>
                <a:gd name="T13" fmla="*/ 0 60000 65536"/>
                <a:gd name="T14" fmla="*/ 0 60000 65536"/>
                <a:gd name="T15" fmla="*/ 0 w 56"/>
                <a:gd name="T16" fmla="*/ 0 h 140"/>
                <a:gd name="T17" fmla="*/ 56 w 56"/>
                <a:gd name="T18" fmla="*/ 140 h 140"/>
              </a:gdLst>
              <a:ahLst/>
              <a:cxnLst>
                <a:cxn ang="T10">
                  <a:pos x="T0" y="T1"/>
                </a:cxn>
                <a:cxn ang="T11">
                  <a:pos x="T2" y="T3"/>
                </a:cxn>
                <a:cxn ang="T12">
                  <a:pos x="T4" y="T5"/>
                </a:cxn>
                <a:cxn ang="T13">
                  <a:pos x="T6" y="T7"/>
                </a:cxn>
                <a:cxn ang="T14">
                  <a:pos x="T8" y="T9"/>
                </a:cxn>
              </a:cxnLst>
              <a:rect l="T15" t="T16" r="T17" b="T18"/>
              <a:pathLst>
                <a:path w="56" h="140">
                  <a:moveTo>
                    <a:pt x="0" y="140"/>
                  </a:moveTo>
                  <a:lnTo>
                    <a:pt x="17" y="95"/>
                  </a:lnTo>
                  <a:lnTo>
                    <a:pt x="28" y="56"/>
                  </a:lnTo>
                  <a:lnTo>
                    <a:pt x="45" y="28"/>
                  </a:lnTo>
                  <a:lnTo>
                    <a:pt x="56" y="0"/>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28" name="Freeform 55"/>
            <p:cNvSpPr>
              <a:spLocks/>
            </p:cNvSpPr>
            <p:nvPr/>
          </p:nvSpPr>
          <p:spPr bwMode="auto">
            <a:xfrm>
              <a:off x="1702" y="2642"/>
              <a:ext cx="63" cy="73"/>
            </a:xfrm>
            <a:custGeom>
              <a:avLst/>
              <a:gdLst>
                <a:gd name="T0" fmla="*/ 0 w 56"/>
                <a:gd name="T1" fmla="*/ 73 h 73"/>
                <a:gd name="T2" fmla="*/ 6092 w 56"/>
                <a:gd name="T3" fmla="*/ 50 h 73"/>
                <a:gd name="T4" fmla="*/ 12351 w 56"/>
                <a:gd name="T5" fmla="*/ 34 h 73"/>
                <a:gd name="T6" fmla="*/ 20384 w 56"/>
                <a:gd name="T7" fmla="*/ 17 h 73"/>
                <a:gd name="T8" fmla="*/ 29024 w 56"/>
                <a:gd name="T9" fmla="*/ 0 h 73"/>
                <a:gd name="T10" fmla="*/ 0 60000 65536"/>
                <a:gd name="T11" fmla="*/ 0 60000 65536"/>
                <a:gd name="T12" fmla="*/ 0 60000 65536"/>
                <a:gd name="T13" fmla="*/ 0 60000 65536"/>
                <a:gd name="T14" fmla="*/ 0 60000 65536"/>
                <a:gd name="T15" fmla="*/ 0 w 56"/>
                <a:gd name="T16" fmla="*/ 0 h 73"/>
                <a:gd name="T17" fmla="*/ 56 w 56"/>
                <a:gd name="T18" fmla="*/ 73 h 73"/>
              </a:gdLst>
              <a:ahLst/>
              <a:cxnLst>
                <a:cxn ang="T10">
                  <a:pos x="T0" y="T1"/>
                </a:cxn>
                <a:cxn ang="T11">
                  <a:pos x="T2" y="T3"/>
                </a:cxn>
                <a:cxn ang="T12">
                  <a:pos x="T4" y="T5"/>
                </a:cxn>
                <a:cxn ang="T13">
                  <a:pos x="T6" y="T7"/>
                </a:cxn>
                <a:cxn ang="T14">
                  <a:pos x="T8" y="T9"/>
                </a:cxn>
              </a:cxnLst>
              <a:rect l="T15" t="T16" r="T17" b="T18"/>
              <a:pathLst>
                <a:path w="56" h="73">
                  <a:moveTo>
                    <a:pt x="0" y="73"/>
                  </a:moveTo>
                  <a:lnTo>
                    <a:pt x="11" y="50"/>
                  </a:lnTo>
                  <a:lnTo>
                    <a:pt x="23" y="34"/>
                  </a:lnTo>
                  <a:lnTo>
                    <a:pt x="39" y="17"/>
                  </a:lnTo>
                  <a:lnTo>
                    <a:pt x="56" y="0"/>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29" name="Freeform 56"/>
            <p:cNvSpPr>
              <a:spLocks/>
            </p:cNvSpPr>
            <p:nvPr/>
          </p:nvSpPr>
          <p:spPr bwMode="auto">
            <a:xfrm>
              <a:off x="1765" y="2569"/>
              <a:ext cx="133" cy="73"/>
            </a:xfrm>
            <a:custGeom>
              <a:avLst/>
              <a:gdLst>
                <a:gd name="T0" fmla="*/ 0 w 118"/>
                <a:gd name="T1" fmla="*/ 73 h 73"/>
                <a:gd name="T2" fmla="*/ 13306 w 118"/>
                <a:gd name="T3" fmla="*/ 51 h 73"/>
                <a:gd name="T4" fmla="*/ 31123 w 118"/>
                <a:gd name="T5" fmla="*/ 28 h 73"/>
                <a:gd name="T6" fmla="*/ 50229 w 118"/>
                <a:gd name="T7" fmla="*/ 6 h 73"/>
                <a:gd name="T8" fmla="*/ 56614 w 118"/>
                <a:gd name="T9" fmla="*/ 0 h 73"/>
                <a:gd name="T10" fmla="*/ 67048 w 118"/>
                <a:gd name="T11" fmla="*/ 0 h 73"/>
                <a:gd name="T12" fmla="*/ 0 60000 65536"/>
                <a:gd name="T13" fmla="*/ 0 60000 65536"/>
                <a:gd name="T14" fmla="*/ 0 60000 65536"/>
                <a:gd name="T15" fmla="*/ 0 60000 65536"/>
                <a:gd name="T16" fmla="*/ 0 60000 65536"/>
                <a:gd name="T17" fmla="*/ 0 60000 65536"/>
                <a:gd name="T18" fmla="*/ 0 w 118"/>
                <a:gd name="T19" fmla="*/ 0 h 73"/>
                <a:gd name="T20" fmla="*/ 118 w 118"/>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18" h="73">
                  <a:moveTo>
                    <a:pt x="0" y="73"/>
                  </a:moveTo>
                  <a:lnTo>
                    <a:pt x="23" y="51"/>
                  </a:lnTo>
                  <a:lnTo>
                    <a:pt x="56" y="28"/>
                  </a:lnTo>
                  <a:lnTo>
                    <a:pt x="90" y="6"/>
                  </a:lnTo>
                  <a:lnTo>
                    <a:pt x="101" y="0"/>
                  </a:lnTo>
                  <a:lnTo>
                    <a:pt x="118" y="0"/>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0" name="Freeform 57"/>
            <p:cNvSpPr>
              <a:spLocks/>
            </p:cNvSpPr>
            <p:nvPr/>
          </p:nvSpPr>
          <p:spPr bwMode="auto">
            <a:xfrm>
              <a:off x="1898" y="2569"/>
              <a:ext cx="126" cy="73"/>
            </a:xfrm>
            <a:custGeom>
              <a:avLst/>
              <a:gdLst>
                <a:gd name="T0" fmla="*/ 0 w 112"/>
                <a:gd name="T1" fmla="*/ 0 h 73"/>
                <a:gd name="T2" fmla="*/ 14866 w 112"/>
                <a:gd name="T3" fmla="*/ 6 h 73"/>
                <a:gd name="T4" fmla="*/ 29024 w 112"/>
                <a:gd name="T5" fmla="*/ 28 h 73"/>
                <a:gd name="T6" fmla="*/ 43336 w 112"/>
                <a:gd name="T7" fmla="*/ 51 h 73"/>
                <a:gd name="T8" fmla="*/ 58125 w 112"/>
                <a:gd name="T9" fmla="*/ 73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0" y="0"/>
                  </a:moveTo>
                  <a:lnTo>
                    <a:pt x="28" y="6"/>
                  </a:lnTo>
                  <a:lnTo>
                    <a:pt x="56" y="28"/>
                  </a:lnTo>
                  <a:lnTo>
                    <a:pt x="84" y="51"/>
                  </a:lnTo>
                  <a:lnTo>
                    <a:pt x="112" y="73"/>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1" name="Freeform 58"/>
            <p:cNvSpPr>
              <a:spLocks/>
            </p:cNvSpPr>
            <p:nvPr/>
          </p:nvSpPr>
          <p:spPr bwMode="auto">
            <a:xfrm>
              <a:off x="2024" y="2642"/>
              <a:ext cx="132" cy="101"/>
            </a:xfrm>
            <a:custGeom>
              <a:avLst/>
              <a:gdLst>
                <a:gd name="T0" fmla="*/ 0 w 117"/>
                <a:gd name="T1" fmla="*/ 0 h 101"/>
                <a:gd name="T2" fmla="*/ 33429 w 117"/>
                <a:gd name="T3" fmla="*/ 50 h 101"/>
                <a:gd name="T4" fmla="*/ 69686 w 117"/>
                <a:gd name="T5" fmla="*/ 101 h 101"/>
                <a:gd name="T6" fmla="*/ 0 60000 65536"/>
                <a:gd name="T7" fmla="*/ 0 60000 65536"/>
                <a:gd name="T8" fmla="*/ 0 60000 65536"/>
                <a:gd name="T9" fmla="*/ 0 w 117"/>
                <a:gd name="T10" fmla="*/ 0 h 101"/>
                <a:gd name="T11" fmla="*/ 117 w 117"/>
                <a:gd name="T12" fmla="*/ 101 h 101"/>
              </a:gdLst>
              <a:ahLst/>
              <a:cxnLst>
                <a:cxn ang="T6">
                  <a:pos x="T0" y="T1"/>
                </a:cxn>
                <a:cxn ang="T7">
                  <a:pos x="T2" y="T3"/>
                </a:cxn>
                <a:cxn ang="T8">
                  <a:pos x="T4" y="T5"/>
                </a:cxn>
              </a:cxnLst>
              <a:rect l="T9" t="T10" r="T11" b="T12"/>
              <a:pathLst>
                <a:path w="117" h="101">
                  <a:moveTo>
                    <a:pt x="0" y="0"/>
                  </a:moveTo>
                  <a:lnTo>
                    <a:pt x="56" y="50"/>
                  </a:lnTo>
                  <a:lnTo>
                    <a:pt x="117" y="101"/>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2" name="Freeform 59"/>
            <p:cNvSpPr>
              <a:spLocks/>
            </p:cNvSpPr>
            <p:nvPr/>
          </p:nvSpPr>
          <p:spPr bwMode="auto">
            <a:xfrm>
              <a:off x="2156" y="2743"/>
              <a:ext cx="126" cy="112"/>
            </a:xfrm>
            <a:custGeom>
              <a:avLst/>
              <a:gdLst>
                <a:gd name="T0" fmla="*/ 0 w 112"/>
                <a:gd name="T1" fmla="*/ 0 h 112"/>
                <a:gd name="T2" fmla="*/ 29024 w 112"/>
                <a:gd name="T3" fmla="*/ 56 h 112"/>
                <a:gd name="T4" fmla="*/ 43336 w 112"/>
                <a:gd name="T5" fmla="*/ 84 h 112"/>
                <a:gd name="T6" fmla="*/ 58125 w 112"/>
                <a:gd name="T7" fmla="*/ 112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0" y="0"/>
                  </a:moveTo>
                  <a:lnTo>
                    <a:pt x="56" y="56"/>
                  </a:lnTo>
                  <a:lnTo>
                    <a:pt x="84" y="84"/>
                  </a:lnTo>
                  <a:lnTo>
                    <a:pt x="112" y="112"/>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3" name="Freeform 60"/>
            <p:cNvSpPr>
              <a:spLocks/>
            </p:cNvSpPr>
            <p:nvPr/>
          </p:nvSpPr>
          <p:spPr bwMode="auto">
            <a:xfrm>
              <a:off x="2282" y="2855"/>
              <a:ext cx="131" cy="73"/>
            </a:xfrm>
            <a:custGeom>
              <a:avLst/>
              <a:gdLst>
                <a:gd name="T0" fmla="*/ 0 w 117"/>
                <a:gd name="T1" fmla="*/ 0 h 73"/>
                <a:gd name="T2" fmla="*/ 10926 w 117"/>
                <a:gd name="T3" fmla="*/ 22 h 73"/>
                <a:gd name="T4" fmla="*/ 22584 w 117"/>
                <a:gd name="T5" fmla="*/ 39 h 73"/>
                <a:gd name="T6" fmla="*/ 47117 w 117"/>
                <a:gd name="T7" fmla="*/ 73 h 73"/>
                <a:gd name="T8" fmla="*/ 0 60000 65536"/>
                <a:gd name="T9" fmla="*/ 0 60000 65536"/>
                <a:gd name="T10" fmla="*/ 0 60000 65536"/>
                <a:gd name="T11" fmla="*/ 0 60000 65536"/>
                <a:gd name="T12" fmla="*/ 0 w 117"/>
                <a:gd name="T13" fmla="*/ 0 h 73"/>
                <a:gd name="T14" fmla="*/ 117 w 117"/>
                <a:gd name="T15" fmla="*/ 73 h 73"/>
              </a:gdLst>
              <a:ahLst/>
              <a:cxnLst>
                <a:cxn ang="T8">
                  <a:pos x="T0" y="T1"/>
                </a:cxn>
                <a:cxn ang="T9">
                  <a:pos x="T2" y="T3"/>
                </a:cxn>
                <a:cxn ang="T10">
                  <a:pos x="T4" y="T5"/>
                </a:cxn>
                <a:cxn ang="T11">
                  <a:pos x="T6" y="T7"/>
                </a:cxn>
              </a:cxnLst>
              <a:rect l="T12" t="T13" r="T14" b="T15"/>
              <a:pathLst>
                <a:path w="117" h="73">
                  <a:moveTo>
                    <a:pt x="0" y="0"/>
                  </a:moveTo>
                  <a:lnTo>
                    <a:pt x="28" y="22"/>
                  </a:lnTo>
                  <a:lnTo>
                    <a:pt x="56" y="39"/>
                  </a:lnTo>
                  <a:lnTo>
                    <a:pt x="117" y="73"/>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4" name="Freeform 61"/>
            <p:cNvSpPr>
              <a:spLocks/>
            </p:cNvSpPr>
            <p:nvPr/>
          </p:nvSpPr>
          <p:spPr bwMode="auto">
            <a:xfrm>
              <a:off x="2413" y="2928"/>
              <a:ext cx="133" cy="72"/>
            </a:xfrm>
            <a:custGeom>
              <a:avLst/>
              <a:gdLst>
                <a:gd name="T0" fmla="*/ 0 w 118"/>
                <a:gd name="T1" fmla="*/ 0 h 72"/>
                <a:gd name="T2" fmla="*/ 16723 w 118"/>
                <a:gd name="T3" fmla="*/ 16 h 72"/>
                <a:gd name="T4" fmla="*/ 28581 w 118"/>
                <a:gd name="T5" fmla="*/ 33 h 72"/>
                <a:gd name="T6" fmla="*/ 44528 w 118"/>
                <a:gd name="T7" fmla="*/ 56 h 72"/>
                <a:gd name="T8" fmla="*/ 67048 w 118"/>
                <a:gd name="T9" fmla="*/ 72 h 72"/>
                <a:gd name="T10" fmla="*/ 0 60000 65536"/>
                <a:gd name="T11" fmla="*/ 0 60000 65536"/>
                <a:gd name="T12" fmla="*/ 0 60000 65536"/>
                <a:gd name="T13" fmla="*/ 0 60000 65536"/>
                <a:gd name="T14" fmla="*/ 0 60000 65536"/>
                <a:gd name="T15" fmla="*/ 0 w 118"/>
                <a:gd name="T16" fmla="*/ 0 h 72"/>
                <a:gd name="T17" fmla="*/ 118 w 118"/>
                <a:gd name="T18" fmla="*/ 72 h 72"/>
              </a:gdLst>
              <a:ahLst/>
              <a:cxnLst>
                <a:cxn ang="T10">
                  <a:pos x="T0" y="T1"/>
                </a:cxn>
                <a:cxn ang="T11">
                  <a:pos x="T2" y="T3"/>
                </a:cxn>
                <a:cxn ang="T12">
                  <a:pos x="T4" y="T5"/>
                </a:cxn>
                <a:cxn ang="T13">
                  <a:pos x="T6" y="T7"/>
                </a:cxn>
                <a:cxn ang="T14">
                  <a:pos x="T8" y="T9"/>
                </a:cxn>
              </a:cxnLst>
              <a:rect l="T15" t="T16" r="T17" b="T18"/>
              <a:pathLst>
                <a:path w="118" h="72">
                  <a:moveTo>
                    <a:pt x="0" y="0"/>
                  </a:moveTo>
                  <a:lnTo>
                    <a:pt x="28" y="16"/>
                  </a:lnTo>
                  <a:lnTo>
                    <a:pt x="51" y="33"/>
                  </a:lnTo>
                  <a:lnTo>
                    <a:pt x="79" y="56"/>
                  </a:lnTo>
                  <a:lnTo>
                    <a:pt x="118" y="72"/>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5" name="Freeform 62"/>
            <p:cNvSpPr>
              <a:spLocks/>
            </p:cNvSpPr>
            <p:nvPr/>
          </p:nvSpPr>
          <p:spPr bwMode="auto">
            <a:xfrm>
              <a:off x="2546" y="3000"/>
              <a:ext cx="258" cy="84"/>
            </a:xfrm>
            <a:custGeom>
              <a:avLst/>
              <a:gdLst>
                <a:gd name="T0" fmla="*/ 0 w 229"/>
                <a:gd name="T1" fmla="*/ 0 h 84"/>
                <a:gd name="T2" fmla="*/ 27236 w 229"/>
                <a:gd name="T3" fmla="*/ 23 h 84"/>
                <a:gd name="T4" fmla="*/ 58688 w 229"/>
                <a:gd name="T5" fmla="*/ 40 h 84"/>
                <a:gd name="T6" fmla="*/ 92953 w 229"/>
                <a:gd name="T7" fmla="*/ 62 h 84"/>
                <a:gd name="T8" fmla="*/ 127657 w 229"/>
                <a:gd name="T9" fmla="*/ 84 h 84"/>
                <a:gd name="T10" fmla="*/ 0 60000 65536"/>
                <a:gd name="T11" fmla="*/ 0 60000 65536"/>
                <a:gd name="T12" fmla="*/ 0 60000 65536"/>
                <a:gd name="T13" fmla="*/ 0 60000 65536"/>
                <a:gd name="T14" fmla="*/ 0 60000 65536"/>
                <a:gd name="T15" fmla="*/ 0 w 229"/>
                <a:gd name="T16" fmla="*/ 0 h 84"/>
                <a:gd name="T17" fmla="*/ 229 w 229"/>
                <a:gd name="T18" fmla="*/ 84 h 84"/>
              </a:gdLst>
              <a:ahLst/>
              <a:cxnLst>
                <a:cxn ang="T10">
                  <a:pos x="T0" y="T1"/>
                </a:cxn>
                <a:cxn ang="T11">
                  <a:pos x="T2" y="T3"/>
                </a:cxn>
                <a:cxn ang="T12">
                  <a:pos x="T4" y="T5"/>
                </a:cxn>
                <a:cxn ang="T13">
                  <a:pos x="T6" y="T7"/>
                </a:cxn>
                <a:cxn ang="T14">
                  <a:pos x="T8" y="T9"/>
                </a:cxn>
              </a:cxnLst>
              <a:rect l="T15" t="T16" r="T17" b="T18"/>
              <a:pathLst>
                <a:path w="229" h="84">
                  <a:moveTo>
                    <a:pt x="0" y="0"/>
                  </a:moveTo>
                  <a:lnTo>
                    <a:pt x="50" y="23"/>
                  </a:lnTo>
                  <a:lnTo>
                    <a:pt x="106" y="40"/>
                  </a:lnTo>
                  <a:lnTo>
                    <a:pt x="168" y="62"/>
                  </a:lnTo>
                  <a:lnTo>
                    <a:pt x="229" y="84"/>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6" name="Line 63"/>
            <p:cNvSpPr>
              <a:spLocks noChangeShapeType="1"/>
            </p:cNvSpPr>
            <p:nvPr/>
          </p:nvSpPr>
          <p:spPr bwMode="auto">
            <a:xfrm>
              <a:off x="2804" y="3084"/>
              <a:ext cx="258" cy="84"/>
            </a:xfrm>
            <a:prstGeom prst="line">
              <a:avLst/>
            </a:prstGeom>
            <a:noFill/>
            <a:ln w="26988">
              <a:solidFill>
                <a:srgbClr val="FF6FC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7" name="Freeform 64"/>
            <p:cNvSpPr>
              <a:spLocks/>
            </p:cNvSpPr>
            <p:nvPr/>
          </p:nvSpPr>
          <p:spPr bwMode="auto">
            <a:xfrm>
              <a:off x="3062" y="3168"/>
              <a:ext cx="258" cy="84"/>
            </a:xfrm>
            <a:custGeom>
              <a:avLst/>
              <a:gdLst>
                <a:gd name="T0" fmla="*/ 0 w 229"/>
                <a:gd name="T1" fmla="*/ 0 h 84"/>
                <a:gd name="T2" fmla="*/ 62422 w 229"/>
                <a:gd name="T3" fmla="*/ 45 h 84"/>
                <a:gd name="T4" fmla="*/ 127657 w 229"/>
                <a:gd name="T5" fmla="*/ 84 h 84"/>
                <a:gd name="T6" fmla="*/ 0 60000 65536"/>
                <a:gd name="T7" fmla="*/ 0 60000 65536"/>
                <a:gd name="T8" fmla="*/ 0 60000 65536"/>
                <a:gd name="T9" fmla="*/ 0 w 229"/>
                <a:gd name="T10" fmla="*/ 0 h 84"/>
                <a:gd name="T11" fmla="*/ 229 w 229"/>
                <a:gd name="T12" fmla="*/ 84 h 84"/>
              </a:gdLst>
              <a:ahLst/>
              <a:cxnLst>
                <a:cxn ang="T6">
                  <a:pos x="T0" y="T1"/>
                </a:cxn>
                <a:cxn ang="T7">
                  <a:pos x="T2" y="T3"/>
                </a:cxn>
                <a:cxn ang="T8">
                  <a:pos x="T4" y="T5"/>
                </a:cxn>
              </a:cxnLst>
              <a:rect l="T9" t="T10" r="T11" b="T12"/>
              <a:pathLst>
                <a:path w="229" h="84">
                  <a:moveTo>
                    <a:pt x="0" y="0"/>
                  </a:moveTo>
                  <a:lnTo>
                    <a:pt x="112" y="45"/>
                  </a:lnTo>
                  <a:lnTo>
                    <a:pt x="229" y="84"/>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8" name="Freeform 65"/>
            <p:cNvSpPr>
              <a:spLocks/>
            </p:cNvSpPr>
            <p:nvPr/>
          </p:nvSpPr>
          <p:spPr bwMode="auto">
            <a:xfrm>
              <a:off x="3320" y="3252"/>
              <a:ext cx="259" cy="62"/>
            </a:xfrm>
            <a:custGeom>
              <a:avLst/>
              <a:gdLst>
                <a:gd name="T0" fmla="*/ 0 w 230"/>
                <a:gd name="T1" fmla="*/ 0 h 62"/>
                <a:gd name="T2" fmla="*/ 27025 w 230"/>
                <a:gd name="T3" fmla="*/ 17 h 62"/>
                <a:gd name="T4" fmla="*/ 54668 w 230"/>
                <a:gd name="T5" fmla="*/ 28 h 62"/>
                <a:gd name="T6" fmla="*/ 69424 w 230"/>
                <a:gd name="T7" fmla="*/ 34 h 62"/>
                <a:gd name="T8" fmla="*/ 84659 w 230"/>
                <a:gd name="T9" fmla="*/ 45 h 62"/>
                <a:gd name="T10" fmla="*/ 102562 w 230"/>
                <a:gd name="T11" fmla="*/ 51 h 62"/>
                <a:gd name="T12" fmla="*/ 124649 w 230"/>
                <a:gd name="T13" fmla="*/ 62 h 62"/>
                <a:gd name="T14" fmla="*/ 0 60000 65536"/>
                <a:gd name="T15" fmla="*/ 0 60000 65536"/>
                <a:gd name="T16" fmla="*/ 0 60000 65536"/>
                <a:gd name="T17" fmla="*/ 0 60000 65536"/>
                <a:gd name="T18" fmla="*/ 0 60000 65536"/>
                <a:gd name="T19" fmla="*/ 0 60000 65536"/>
                <a:gd name="T20" fmla="*/ 0 60000 65536"/>
                <a:gd name="T21" fmla="*/ 0 w 230"/>
                <a:gd name="T22" fmla="*/ 0 h 62"/>
                <a:gd name="T23" fmla="*/ 230 w 230"/>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2">
                  <a:moveTo>
                    <a:pt x="0" y="0"/>
                  </a:moveTo>
                  <a:lnTo>
                    <a:pt x="51" y="17"/>
                  </a:lnTo>
                  <a:lnTo>
                    <a:pt x="101" y="28"/>
                  </a:lnTo>
                  <a:lnTo>
                    <a:pt x="129" y="34"/>
                  </a:lnTo>
                  <a:lnTo>
                    <a:pt x="157" y="45"/>
                  </a:lnTo>
                  <a:lnTo>
                    <a:pt x="190" y="51"/>
                  </a:lnTo>
                  <a:lnTo>
                    <a:pt x="230" y="62"/>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33839" name="Freeform 66"/>
            <p:cNvSpPr>
              <a:spLocks/>
            </p:cNvSpPr>
            <p:nvPr/>
          </p:nvSpPr>
          <p:spPr bwMode="auto">
            <a:xfrm>
              <a:off x="3579" y="3314"/>
              <a:ext cx="515" cy="112"/>
            </a:xfrm>
            <a:custGeom>
              <a:avLst/>
              <a:gdLst>
                <a:gd name="T0" fmla="*/ 0 w 458"/>
                <a:gd name="T1" fmla="*/ 0 h 112"/>
                <a:gd name="T2" fmla="*/ 21993 w 458"/>
                <a:gd name="T3" fmla="*/ 11 h 112"/>
                <a:gd name="T4" fmla="*/ 49991 w 458"/>
                <a:gd name="T5" fmla="*/ 22 h 112"/>
                <a:gd name="T6" fmla="*/ 78401 w 458"/>
                <a:gd name="T7" fmla="*/ 39 h 112"/>
                <a:gd name="T8" fmla="*/ 105926 w 458"/>
                <a:gd name="T9" fmla="*/ 51 h 112"/>
                <a:gd name="T10" fmla="*/ 170693 w 458"/>
                <a:gd name="T11" fmla="*/ 84 h 112"/>
                <a:gd name="T12" fmla="*/ 229301 w 458"/>
                <a:gd name="T13" fmla="*/ 112 h 112"/>
                <a:gd name="T14" fmla="*/ 0 60000 65536"/>
                <a:gd name="T15" fmla="*/ 0 60000 65536"/>
                <a:gd name="T16" fmla="*/ 0 60000 65536"/>
                <a:gd name="T17" fmla="*/ 0 60000 65536"/>
                <a:gd name="T18" fmla="*/ 0 60000 65536"/>
                <a:gd name="T19" fmla="*/ 0 60000 65536"/>
                <a:gd name="T20" fmla="*/ 0 60000 65536"/>
                <a:gd name="T21" fmla="*/ 0 w 458"/>
                <a:gd name="T22" fmla="*/ 0 h 112"/>
                <a:gd name="T23" fmla="*/ 458 w 458"/>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8" h="112">
                  <a:moveTo>
                    <a:pt x="0" y="0"/>
                  </a:moveTo>
                  <a:lnTo>
                    <a:pt x="44" y="11"/>
                  </a:lnTo>
                  <a:lnTo>
                    <a:pt x="100" y="22"/>
                  </a:lnTo>
                  <a:lnTo>
                    <a:pt x="156" y="39"/>
                  </a:lnTo>
                  <a:lnTo>
                    <a:pt x="212" y="51"/>
                  </a:lnTo>
                  <a:lnTo>
                    <a:pt x="341" y="84"/>
                  </a:lnTo>
                  <a:lnTo>
                    <a:pt x="458" y="112"/>
                  </a:lnTo>
                </a:path>
              </a:pathLst>
            </a:custGeom>
            <a:noFill/>
            <a:ln w="26988">
              <a:solidFill>
                <a:srgbClr val="FF6FC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grpSp>
      <p:sp>
        <p:nvSpPr>
          <p:cNvPr id="33812" name="Arc 67"/>
          <p:cNvSpPr>
            <a:spLocks/>
          </p:cNvSpPr>
          <p:nvPr/>
        </p:nvSpPr>
        <p:spPr bwMode="auto">
          <a:xfrm flipH="1">
            <a:off x="1719263" y="4752975"/>
            <a:ext cx="5519737" cy="1049338"/>
          </a:xfrm>
          <a:custGeom>
            <a:avLst/>
            <a:gdLst>
              <a:gd name="T0" fmla="*/ 0 w 41853"/>
              <a:gd name="T1" fmla="*/ 2147483647 h 21600"/>
              <a:gd name="T2" fmla="*/ 2147483647 w 41853"/>
              <a:gd name="T3" fmla="*/ 2147483647 h 21600"/>
              <a:gd name="T4" fmla="*/ 2147483647 w 41853"/>
              <a:gd name="T5" fmla="*/ 2147483647 h 21600"/>
              <a:gd name="T6" fmla="*/ 0 60000 65536"/>
              <a:gd name="T7" fmla="*/ 0 60000 65536"/>
              <a:gd name="T8" fmla="*/ 0 60000 65536"/>
              <a:gd name="T9" fmla="*/ 0 w 41853"/>
              <a:gd name="T10" fmla="*/ 0 h 21600"/>
              <a:gd name="T11" fmla="*/ 41853 w 41853"/>
              <a:gd name="T12" fmla="*/ 21600 h 21600"/>
            </a:gdLst>
            <a:ahLst/>
            <a:cxnLst>
              <a:cxn ang="T6">
                <a:pos x="T0" y="T1"/>
              </a:cxn>
              <a:cxn ang="T7">
                <a:pos x="T2" y="T3"/>
              </a:cxn>
              <a:cxn ang="T8">
                <a:pos x="T4" y="T5"/>
              </a:cxn>
            </a:cxnLst>
            <a:rect l="T9" t="T10" r="T11" b="T12"/>
            <a:pathLst>
              <a:path w="41853" h="21600" fill="none" extrusionOk="0">
                <a:moveTo>
                  <a:pt x="-1" y="14092"/>
                </a:moveTo>
                <a:cubicBezTo>
                  <a:pt x="3139" y="5622"/>
                  <a:pt x="11219" y="-1"/>
                  <a:pt x="20253" y="0"/>
                </a:cubicBezTo>
                <a:cubicBezTo>
                  <a:pt x="32182" y="0"/>
                  <a:pt x="41853" y="9670"/>
                  <a:pt x="41853" y="21600"/>
                </a:cubicBezTo>
              </a:path>
              <a:path w="41853" h="21600" stroke="0" extrusionOk="0">
                <a:moveTo>
                  <a:pt x="-1" y="14092"/>
                </a:moveTo>
                <a:cubicBezTo>
                  <a:pt x="3139" y="5622"/>
                  <a:pt x="11219" y="-1"/>
                  <a:pt x="20253" y="0"/>
                </a:cubicBezTo>
                <a:cubicBezTo>
                  <a:pt x="32182" y="0"/>
                  <a:pt x="41853" y="9670"/>
                  <a:pt x="41853" y="21600"/>
                </a:cubicBezTo>
                <a:lnTo>
                  <a:pt x="20253" y="21600"/>
                </a:lnTo>
                <a:close/>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p>
            <a:pPr fontAlgn="base">
              <a:spcBef>
                <a:spcPct val="0"/>
              </a:spcBef>
              <a:spcAft>
                <a:spcPct val="0"/>
              </a:spcAft>
            </a:pPr>
            <a:endParaRPr lang="sv-SE" smtClean="0">
              <a:solidFill>
                <a:prstClr val="black"/>
              </a:solidFill>
              <a:latin typeface="Arial" pitchFamily="34" charset="0"/>
              <a:ea typeface="ＭＳ Ｐゴシック" pitchFamily="34" charset="-128"/>
            </a:endParaRPr>
          </a:p>
        </p:txBody>
      </p:sp>
      <p:sp>
        <p:nvSpPr>
          <p:cNvPr id="74" name="Line 71"/>
          <p:cNvSpPr>
            <a:spLocks noChangeShapeType="1"/>
          </p:cNvSpPr>
          <p:nvPr/>
        </p:nvSpPr>
        <p:spPr bwMode="auto">
          <a:xfrm flipV="1">
            <a:off x="1696418" y="5743699"/>
            <a:ext cx="6609382" cy="12703"/>
          </a:xfrm>
          <a:prstGeom prst="line">
            <a:avLst/>
          </a:prstGeom>
          <a:noFill/>
          <a:ln w="31750">
            <a:solidFill>
              <a:srgbClr val="000000"/>
            </a:solidFill>
            <a:round/>
            <a:headEnd/>
            <a:tailEnd/>
          </a:ln>
          <a:effectLst>
            <a:glow rad="101600">
              <a:schemeClr val="bg1">
                <a:lumMod val="75000"/>
                <a:alpha val="75000"/>
              </a:schemeClr>
            </a:glow>
          </a:effectLst>
        </p:spPr>
        <p:txBody>
          <a:bodyPr lIns="91431" tIns="45716" rIns="91431" bIns="45716"/>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75" name="Text Box 72"/>
          <p:cNvSpPr txBox="1">
            <a:spLocks noChangeArrowheads="1"/>
          </p:cNvSpPr>
          <p:nvPr/>
        </p:nvSpPr>
        <p:spPr bwMode="auto">
          <a:xfrm>
            <a:off x="1554163" y="5756338"/>
            <a:ext cx="6934200" cy="369324"/>
          </a:xfrm>
          <a:prstGeom prst="rect">
            <a:avLst/>
          </a:prstGeom>
          <a:noFill/>
          <a:ln w="9525">
            <a:noFill/>
            <a:miter lim="800000"/>
            <a:headEnd/>
            <a:tailEnd/>
          </a:ln>
        </p:spPr>
        <p:txBody>
          <a:bodyPr lIns="91431" tIns="45716" rIns="91431" bIns="45716">
            <a:spAutoFit/>
          </a:bodyPr>
          <a:lstStyle/>
          <a:p>
            <a:pPr fontAlgn="base">
              <a:spcBef>
                <a:spcPct val="0"/>
              </a:spcBef>
              <a:spcAft>
                <a:spcPct val="0"/>
              </a:spcAft>
              <a:defRPr/>
            </a:pPr>
            <a:r>
              <a:rPr lang="en-US" spc="150" dirty="0">
                <a:solidFill>
                  <a:srgbClr val="000000"/>
                </a:solidFill>
                <a:ea typeface="ＭＳ Ｐゴシック" charset="-128"/>
                <a:cs typeface="Calibri"/>
              </a:rPr>
              <a:t>0  </a:t>
            </a:r>
            <a:r>
              <a:rPr lang="en-US" sz="1200" spc="150" dirty="0">
                <a:solidFill>
                  <a:srgbClr val="000000"/>
                </a:solidFill>
                <a:ea typeface="ＭＳ Ｐゴシック" charset="-128"/>
                <a:cs typeface="Calibri"/>
              </a:rPr>
              <a:t> </a:t>
            </a:r>
            <a:r>
              <a:rPr lang="en-US" spc="150" dirty="0">
                <a:solidFill>
                  <a:srgbClr val="000000"/>
                </a:solidFill>
                <a:ea typeface="ＭＳ Ｐゴシック" charset="-128"/>
                <a:cs typeface="Calibri"/>
              </a:rPr>
              <a:t>  </a:t>
            </a:r>
            <a:r>
              <a:rPr lang="en-US" sz="600" spc="150" dirty="0">
                <a:solidFill>
                  <a:srgbClr val="000000"/>
                </a:solidFill>
                <a:ea typeface="ＭＳ Ｐゴシック" charset="-128"/>
                <a:cs typeface="Calibri"/>
              </a:rPr>
              <a:t>  </a:t>
            </a:r>
            <a:r>
              <a:rPr lang="en-US" spc="150" dirty="0">
                <a:solidFill>
                  <a:srgbClr val="000000"/>
                </a:solidFill>
                <a:ea typeface="ＭＳ Ｐゴシック" charset="-128"/>
                <a:cs typeface="Calibri"/>
              </a:rPr>
              <a:t>2     4     6     8     10    12    14    16    18    20    22    24</a:t>
            </a:r>
          </a:p>
        </p:txBody>
      </p:sp>
      <p:sp>
        <p:nvSpPr>
          <p:cNvPr id="33817" name="Text Box 49"/>
          <p:cNvSpPr txBox="1">
            <a:spLocks noChangeArrowheads="1"/>
          </p:cNvSpPr>
          <p:nvPr/>
        </p:nvSpPr>
        <p:spPr bwMode="auto">
          <a:xfrm>
            <a:off x="2379673" y="3592513"/>
            <a:ext cx="4561872" cy="369324"/>
          </a:xfrm>
          <a:prstGeom prst="rect">
            <a:avLst/>
          </a:prstGeom>
          <a:solidFill>
            <a:schemeClr val="bg1">
              <a:alpha val="50980"/>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b="1" dirty="0" err="1">
                <a:solidFill>
                  <a:srgbClr val="FF6FCF"/>
                </a:solidFill>
              </a:rPr>
              <a:t>G</a:t>
            </a:r>
            <a:r>
              <a:rPr lang="en-US" altLang="sv-SE" b="1" dirty="0" err="1" smtClean="0">
                <a:solidFill>
                  <a:srgbClr val="FF6FCF"/>
                </a:solidFill>
              </a:rPr>
              <a:t>ammalt</a:t>
            </a:r>
            <a:r>
              <a:rPr lang="en-US" altLang="sv-SE" b="1" dirty="0" smtClean="0">
                <a:solidFill>
                  <a:srgbClr val="FF6FCF"/>
                </a:solidFill>
              </a:rPr>
              <a:t> “</a:t>
            </a:r>
            <a:r>
              <a:rPr lang="en-US" altLang="sv-SE" b="1" dirty="0" err="1" smtClean="0">
                <a:solidFill>
                  <a:srgbClr val="FF6FCF"/>
                </a:solidFill>
              </a:rPr>
              <a:t>snabbverkande</a:t>
            </a:r>
            <a:r>
              <a:rPr lang="en-US" altLang="sv-SE" b="1" dirty="0" smtClean="0">
                <a:solidFill>
                  <a:srgbClr val="FF6FCF"/>
                </a:solidFill>
              </a:rPr>
              <a:t>” </a:t>
            </a:r>
            <a:r>
              <a:rPr lang="en-US" altLang="sv-SE" b="1" dirty="0" err="1" smtClean="0">
                <a:solidFill>
                  <a:srgbClr val="FF6FCF"/>
                </a:solidFill>
              </a:rPr>
              <a:t>typ</a:t>
            </a:r>
            <a:r>
              <a:rPr lang="en-US" altLang="sv-SE" b="1" dirty="0" smtClean="0">
                <a:solidFill>
                  <a:srgbClr val="FF6FCF"/>
                </a:solidFill>
              </a:rPr>
              <a:t> </a:t>
            </a:r>
            <a:r>
              <a:rPr lang="en-US" altLang="sv-SE" b="1" dirty="0" err="1">
                <a:solidFill>
                  <a:srgbClr val="FF6FCF"/>
                </a:solidFill>
              </a:rPr>
              <a:t>A</a:t>
            </a:r>
            <a:r>
              <a:rPr lang="en-US" altLang="sv-SE" b="1" dirty="0" err="1" smtClean="0">
                <a:solidFill>
                  <a:srgbClr val="FF6FCF"/>
                </a:solidFill>
              </a:rPr>
              <a:t>ctrapid</a:t>
            </a:r>
            <a:endParaRPr lang="en-US" altLang="sv-SE" b="1" dirty="0" smtClean="0">
              <a:solidFill>
                <a:srgbClr val="FF6FCF"/>
              </a:solidFill>
            </a:endParaRPr>
          </a:p>
        </p:txBody>
      </p:sp>
      <p:grpSp>
        <p:nvGrpSpPr>
          <p:cNvPr id="33818" name="Group 77"/>
          <p:cNvGrpSpPr>
            <a:grpSpLocks/>
          </p:cNvGrpSpPr>
          <p:nvPr/>
        </p:nvGrpSpPr>
        <p:grpSpPr bwMode="auto">
          <a:xfrm>
            <a:off x="7542281" y="839788"/>
            <a:ext cx="1982787" cy="1600200"/>
            <a:chOff x="7543006" y="838994"/>
            <a:chExt cx="1981994" cy="1600200"/>
          </a:xfrm>
        </p:grpSpPr>
        <p:pic>
          <p:nvPicPr>
            <p:cNvPr id="33823" name="Picture 7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914400"/>
              <a:ext cx="1981200" cy="14660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cxnSp>
          <p:nvCxnSpPr>
            <p:cNvPr id="79" name="Straight Connector 78"/>
            <p:cNvCxnSpPr/>
            <p:nvPr/>
          </p:nvCxnSpPr>
          <p:spPr>
            <a:xfrm rot="5400000">
              <a:off x="6743700" y="1638300"/>
              <a:ext cx="1600200" cy="1586"/>
            </a:xfrm>
            <a:prstGeom prst="line">
              <a:avLst/>
            </a:prstGeom>
            <a:ln w="571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3819" name="Rectangle 77"/>
          <p:cNvSpPr>
            <a:spLocks noChangeArrowheads="1"/>
          </p:cNvSpPr>
          <p:nvPr/>
        </p:nvSpPr>
        <p:spPr bwMode="auto">
          <a:xfrm>
            <a:off x="3733859" y="6048375"/>
            <a:ext cx="2339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b="1" dirty="0" err="1" smtClean="0">
                <a:solidFill>
                  <a:srgbClr val="000000"/>
                </a:solidFill>
                <a:latin typeface="Calibri" pitchFamily="34" charset="0"/>
              </a:rPr>
              <a:t>Timmar</a:t>
            </a:r>
            <a:r>
              <a:rPr lang="en-US" altLang="sv-SE" b="1" dirty="0" smtClean="0">
                <a:solidFill>
                  <a:srgbClr val="000000"/>
                </a:solidFill>
                <a:latin typeface="Calibri" pitchFamily="34" charset="0"/>
              </a:rPr>
              <a:t> </a:t>
            </a:r>
            <a:r>
              <a:rPr lang="en-US" altLang="sv-SE" b="1" dirty="0" err="1" smtClean="0">
                <a:solidFill>
                  <a:srgbClr val="000000"/>
                </a:solidFill>
                <a:latin typeface="Calibri" pitchFamily="34" charset="0"/>
              </a:rPr>
              <a:t>efter</a:t>
            </a:r>
            <a:r>
              <a:rPr lang="en-US" altLang="sv-SE" b="1" dirty="0" smtClean="0">
                <a:solidFill>
                  <a:srgbClr val="000000"/>
                </a:solidFill>
                <a:latin typeface="Calibri" pitchFamily="34" charset="0"/>
              </a:rPr>
              <a:t> </a:t>
            </a:r>
            <a:r>
              <a:rPr lang="en-US" altLang="sv-SE" b="1" dirty="0" err="1" smtClean="0">
                <a:solidFill>
                  <a:srgbClr val="000000"/>
                </a:solidFill>
                <a:latin typeface="Calibri" pitchFamily="34" charset="0"/>
              </a:rPr>
              <a:t>injektion</a:t>
            </a:r>
            <a:endParaRPr lang="en-US" altLang="sv-SE" dirty="0" smtClean="0">
              <a:solidFill>
                <a:srgbClr val="000000"/>
              </a:solidFill>
            </a:endParaRPr>
          </a:p>
        </p:txBody>
      </p:sp>
      <p:sp>
        <p:nvSpPr>
          <p:cNvPr id="33820" name="Rectangle 78"/>
          <p:cNvSpPr>
            <a:spLocks noChangeArrowheads="1"/>
          </p:cNvSpPr>
          <p:nvPr/>
        </p:nvSpPr>
        <p:spPr bwMode="auto">
          <a:xfrm rot="-5400000">
            <a:off x="759739" y="3860285"/>
            <a:ext cx="1288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b="1" dirty="0" smtClean="0">
                <a:solidFill>
                  <a:srgbClr val="000000"/>
                </a:solidFill>
                <a:latin typeface="Calibri" pitchFamily="34" charset="0"/>
              </a:rPr>
              <a:t>Insulin-</a:t>
            </a:r>
            <a:r>
              <a:rPr lang="en-US" altLang="sv-SE" b="1" dirty="0" err="1" smtClean="0">
                <a:solidFill>
                  <a:srgbClr val="000000"/>
                </a:solidFill>
                <a:latin typeface="Calibri" pitchFamily="34" charset="0"/>
              </a:rPr>
              <a:t>nivå</a:t>
            </a:r>
            <a:endParaRPr lang="en-US" altLang="sv-SE" dirty="0" smtClean="0">
              <a:solidFill>
                <a:srgbClr val="000000"/>
              </a:solidFill>
            </a:endParaRPr>
          </a:p>
        </p:txBody>
      </p:sp>
      <p:sp>
        <p:nvSpPr>
          <p:cNvPr id="33822" name="Text Box 50"/>
          <p:cNvSpPr txBox="1">
            <a:spLocks noChangeArrowheads="1"/>
          </p:cNvSpPr>
          <p:nvPr/>
        </p:nvSpPr>
        <p:spPr bwMode="auto">
          <a:xfrm>
            <a:off x="3627439" y="4149725"/>
            <a:ext cx="4801296" cy="369324"/>
          </a:xfrm>
          <a:prstGeom prst="rect">
            <a:avLst/>
          </a:prstGeom>
          <a:solidFill>
            <a:srgbClr val="FFFFFF">
              <a:alpha val="54901"/>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b="1" dirty="0" err="1" smtClean="0">
                <a:solidFill>
                  <a:srgbClr val="008000"/>
                </a:solidFill>
              </a:rPr>
              <a:t>Medellångverkande</a:t>
            </a:r>
            <a:r>
              <a:rPr lang="en-US" altLang="sv-SE" b="1" dirty="0" smtClean="0">
                <a:solidFill>
                  <a:srgbClr val="008000"/>
                </a:solidFill>
              </a:rPr>
              <a:t> (NPH, </a:t>
            </a:r>
            <a:r>
              <a:rPr lang="en-US" altLang="sv-SE" b="1" dirty="0" err="1" smtClean="0">
                <a:solidFill>
                  <a:srgbClr val="008000"/>
                </a:solidFill>
              </a:rPr>
              <a:t>typ</a:t>
            </a:r>
            <a:r>
              <a:rPr lang="en-US" altLang="sv-SE" b="1" dirty="0" smtClean="0">
                <a:solidFill>
                  <a:srgbClr val="008000"/>
                </a:solidFill>
              </a:rPr>
              <a:t> </a:t>
            </a:r>
            <a:r>
              <a:rPr lang="en-US" altLang="sv-SE" b="1" dirty="0" err="1" smtClean="0">
                <a:solidFill>
                  <a:srgbClr val="008000"/>
                </a:solidFill>
              </a:rPr>
              <a:t>Insulatard</a:t>
            </a:r>
            <a:r>
              <a:rPr lang="en-US" altLang="sv-SE" b="1" dirty="0" smtClean="0">
                <a:solidFill>
                  <a:srgbClr val="008000"/>
                </a:solidFill>
              </a:rPr>
              <a:t>, )</a:t>
            </a:r>
          </a:p>
        </p:txBody>
      </p:sp>
      <p:sp>
        <p:nvSpPr>
          <p:cNvPr id="2" name="Platshållare för bildnummer 1"/>
          <p:cNvSpPr>
            <a:spLocks noGrp="1"/>
          </p:cNvSpPr>
          <p:nvPr>
            <p:ph type="sldNum" sz="quarter" idx="12"/>
          </p:nvPr>
        </p:nvSpPr>
        <p:spPr/>
        <p:txBody>
          <a:bodyPr/>
          <a:lstStyle/>
          <a:p>
            <a:pPr lvl="0"/>
            <a:fld id="{0F49879D-9DB7-44AB-8C01-AF537D69B813}" type="slidenum">
              <a:rPr lang="sv-SE" smtClean="0"/>
              <a:pPr lvl="0"/>
              <a:t>52</a:t>
            </a:fld>
            <a:endParaRPr lang="sv-SE"/>
          </a:p>
        </p:txBody>
      </p:sp>
    </p:spTree>
    <p:extLst>
      <p:ext uri="{BB962C8B-B14F-4D97-AF65-F5344CB8AC3E}">
        <p14:creationId xmlns:p14="http://schemas.microsoft.com/office/powerpoint/2010/main" val="1559828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117D90-75C2-4EBB-8073-180AD5722B1D}"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B27469-40B2-4499-B204-71E9CE2956D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53</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Insulinbehandling</a:t>
            </a:r>
          </a:p>
        </p:txBody>
      </p:sp>
      <p:sp>
        <p:nvSpPr>
          <p:cNvPr id="6" name="Rectangle 3"/>
          <p:cNvSpPr txBox="1">
            <a:spLocks noGrp="1"/>
          </p:cNvSpPr>
          <p:nvPr>
            <p:ph idx="1"/>
          </p:nvPr>
        </p:nvSpPr>
        <p:spPr>
          <a:xfrm>
            <a:off x="990597" y="1700808"/>
            <a:ext cx="8420096" cy="3635370"/>
          </a:xfrm>
        </p:spPr>
        <p:txBody>
          <a:bodyPr lIns="90489" tIns="44448" rIns="90489" bIns="44448"/>
          <a:lstStyle/>
          <a:p>
            <a:pPr lvl="0" hangingPunct="1">
              <a:lnSpc>
                <a:spcPct val="90000"/>
              </a:lnSpc>
              <a:spcBef>
                <a:spcPts val="2700"/>
              </a:spcBef>
            </a:pPr>
            <a:r>
              <a:rPr lang="sv-SE" b="1" dirty="0">
                <a:latin typeface="Comic Sans MS" pitchFamily="66"/>
              </a:rPr>
              <a:t>Insulinbehandling vid typ 2 diabetes kan bli aktuell i följande situationer:</a:t>
            </a:r>
          </a:p>
          <a:p>
            <a:pPr lvl="1" hangingPunct="1">
              <a:lnSpc>
                <a:spcPct val="90000"/>
              </a:lnSpc>
              <a:spcBef>
                <a:spcPts val="2000"/>
              </a:spcBef>
            </a:pPr>
            <a:r>
              <a:rPr lang="sv-SE" sz="2400" dirty="0">
                <a:latin typeface="Comic Sans MS" pitchFamily="66"/>
              </a:rPr>
              <a:t>Vid </a:t>
            </a:r>
            <a:r>
              <a:rPr lang="sv-SE" sz="2400" b="1" dirty="0">
                <a:latin typeface="Comic Sans MS" pitchFamily="66"/>
              </a:rPr>
              <a:t>behandlingssvikt</a:t>
            </a:r>
            <a:r>
              <a:rPr lang="sv-SE" sz="2400" dirty="0">
                <a:latin typeface="Comic Sans MS" pitchFamily="66"/>
              </a:rPr>
              <a:t> med tabletter</a:t>
            </a:r>
          </a:p>
          <a:p>
            <a:pPr lvl="1" hangingPunct="1">
              <a:lnSpc>
                <a:spcPct val="90000"/>
              </a:lnSpc>
              <a:spcBef>
                <a:spcPts val="2000"/>
              </a:spcBef>
            </a:pPr>
            <a:r>
              <a:rPr lang="sv-SE" sz="2400" b="1" dirty="0">
                <a:latin typeface="Comic Sans MS" pitchFamily="66"/>
              </a:rPr>
              <a:t>Behandling</a:t>
            </a:r>
            <a:r>
              <a:rPr lang="sv-SE" sz="2400" dirty="0">
                <a:latin typeface="Comic Sans MS" pitchFamily="66"/>
              </a:rPr>
              <a:t> från början i anslutning till diagnosen i vissa fall.</a:t>
            </a:r>
          </a:p>
          <a:p>
            <a:pPr lvl="1" hangingPunct="1">
              <a:lnSpc>
                <a:spcPct val="90000"/>
              </a:lnSpc>
              <a:spcBef>
                <a:spcPts val="2000"/>
              </a:spcBef>
            </a:pPr>
            <a:r>
              <a:rPr lang="sv-SE" sz="2400" b="1" dirty="0">
                <a:latin typeface="Comic Sans MS" pitchFamily="66"/>
              </a:rPr>
              <a:t>Tillfällig behandling</a:t>
            </a:r>
            <a:r>
              <a:rPr lang="sv-SE" sz="2400" dirty="0">
                <a:latin typeface="Comic Sans MS" pitchFamily="66"/>
              </a:rPr>
              <a:t> (vid annan sjukdom eller medicinering med </a:t>
            </a:r>
            <a:r>
              <a:rPr lang="sv-SE" sz="2400" dirty="0" smtClean="0">
                <a:latin typeface="Comic Sans MS" pitchFamily="66"/>
              </a:rPr>
              <a:t>kortison, inneliggande på sjukhus).</a:t>
            </a:r>
            <a:endParaRPr lang="sv-SE" sz="2400" dirty="0">
              <a:latin typeface="Comic Sans MS" pitchFamily="66"/>
            </a:endParaRP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53</a:t>
            </a:fld>
            <a:endParaRPr lang="sv-SE"/>
          </a:p>
        </p:txBody>
      </p:sp>
    </p:spTree>
    <p:extLst>
      <p:ext uri="{BB962C8B-B14F-4D97-AF65-F5344CB8AC3E}">
        <p14:creationId xmlns:p14="http://schemas.microsoft.com/office/powerpoint/2010/main" val="271680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E38766-C4C5-486C-B03C-B90C6A6239E2}"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673D28-A83C-492C-B39A-D3D59256AD4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54</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776536" y="836838"/>
            <a:ext cx="8442326" cy="769933"/>
          </a:xfrm>
        </p:spPr>
        <p:txBody>
          <a:bodyPr lIns="90489" tIns="44448" rIns="90489" bIns="44448"/>
          <a:lstStyle/>
          <a:p>
            <a:pPr lvl="0" hangingPunct="1"/>
            <a:r>
              <a:rPr lang="sv-SE" sz="3600" b="1" dirty="0" smtClean="0">
                <a:solidFill>
                  <a:srgbClr val="C00000"/>
                </a:solidFill>
              </a:rPr>
              <a:t>Insulinbehandling vid typ 2</a:t>
            </a:r>
            <a:endParaRPr lang="sv-SE" sz="3600" b="1" dirty="0">
              <a:solidFill>
                <a:srgbClr val="C00000"/>
              </a:solidFill>
            </a:endParaRPr>
          </a:p>
        </p:txBody>
      </p:sp>
      <p:sp>
        <p:nvSpPr>
          <p:cNvPr id="6" name="Rectangle 3"/>
          <p:cNvSpPr txBox="1">
            <a:spLocks noGrp="1"/>
          </p:cNvSpPr>
          <p:nvPr>
            <p:ph idx="1"/>
          </p:nvPr>
        </p:nvSpPr>
        <p:spPr>
          <a:xfrm>
            <a:off x="1155701" y="2500307"/>
            <a:ext cx="8420096" cy="3976698"/>
          </a:xfrm>
        </p:spPr>
        <p:txBody>
          <a:bodyPr lIns="90489" tIns="44448" rIns="90489" bIns="44448"/>
          <a:lstStyle/>
          <a:p>
            <a:pPr lvl="0" hangingPunct="1">
              <a:lnSpc>
                <a:spcPct val="90000"/>
              </a:lnSpc>
              <a:spcBef>
                <a:spcPts val="1700"/>
              </a:spcBef>
              <a:buNone/>
            </a:pPr>
            <a:r>
              <a:rPr lang="sv-SE" sz="2400" b="1" dirty="0">
                <a:latin typeface="Comic Sans MS" pitchFamily="66"/>
              </a:rPr>
              <a:t>Primär behandling</a:t>
            </a:r>
            <a:r>
              <a:rPr lang="sv-SE" sz="2400" dirty="0">
                <a:latin typeface="Comic Sans MS" pitchFamily="66"/>
              </a:rPr>
              <a:t> (Inledande behandling)</a:t>
            </a:r>
          </a:p>
          <a:p>
            <a:pPr lvl="0" hangingPunct="1">
              <a:lnSpc>
                <a:spcPct val="90000"/>
              </a:lnSpc>
              <a:spcBef>
                <a:spcPts val="1700"/>
              </a:spcBef>
            </a:pPr>
            <a:r>
              <a:rPr lang="sv-SE" sz="2400" dirty="0">
                <a:latin typeface="Comic Sans MS" pitchFamily="66"/>
              </a:rPr>
              <a:t>Insulinbehandling kan övervägas vid betydande diabetessymtom (blodglukos &gt;15-20 </a:t>
            </a:r>
            <a:r>
              <a:rPr lang="sv-SE" sz="2400" dirty="0" err="1">
                <a:latin typeface="Comic Sans MS" pitchFamily="66"/>
              </a:rPr>
              <a:t>mmol</a:t>
            </a:r>
            <a:r>
              <a:rPr lang="sv-SE" sz="2400" dirty="0">
                <a:latin typeface="Comic Sans MS" pitchFamily="66"/>
              </a:rPr>
              <a:t>/L).</a:t>
            </a:r>
          </a:p>
          <a:p>
            <a:pPr lvl="0" hangingPunct="1">
              <a:lnSpc>
                <a:spcPct val="90000"/>
              </a:lnSpc>
              <a:spcBef>
                <a:spcPts val="1700"/>
              </a:spcBef>
            </a:pPr>
            <a:r>
              <a:rPr lang="sv-SE" sz="2400" dirty="0">
                <a:latin typeface="Comic Sans MS" pitchFamily="66"/>
              </a:rPr>
              <a:t>När tillfredsställande kontroll av blodglukos erhållits kan inte sällan insulinbehandlingen hos dessa patienter ersättas med kostbehandling eller kost plus tabletter</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54</a:t>
            </a:fld>
            <a:endParaRPr lang="sv-SE"/>
          </a:p>
        </p:txBody>
      </p:sp>
    </p:spTree>
    <p:extLst>
      <p:ext uri="{BB962C8B-B14F-4D97-AF65-F5344CB8AC3E}">
        <p14:creationId xmlns:p14="http://schemas.microsoft.com/office/powerpoint/2010/main" val="288567175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7B52C-2732-47E3-96FA-323518CF5034}"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14F009-1C6D-4231-98F8-720E5F5DF1B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55</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sz="3600" b="1" dirty="0">
                <a:solidFill>
                  <a:srgbClr val="C00000"/>
                </a:solidFill>
              </a:rPr>
              <a:t>Insulinbehandling</a:t>
            </a:r>
          </a:p>
        </p:txBody>
      </p:sp>
      <p:sp>
        <p:nvSpPr>
          <p:cNvPr id="6" name="Rectangle 3"/>
          <p:cNvSpPr txBox="1">
            <a:spLocks noGrp="1"/>
          </p:cNvSpPr>
          <p:nvPr>
            <p:ph idx="1"/>
          </p:nvPr>
        </p:nvSpPr>
        <p:spPr>
          <a:xfrm>
            <a:off x="1776483" y="2039934"/>
            <a:ext cx="7842251" cy="3559173"/>
          </a:xfrm>
        </p:spPr>
        <p:txBody>
          <a:bodyPr lIns="90489" tIns="44448" rIns="90489" bIns="44448"/>
          <a:lstStyle/>
          <a:p>
            <a:pPr lvl="0" hangingPunct="1">
              <a:lnSpc>
                <a:spcPct val="90000"/>
              </a:lnSpc>
              <a:spcBef>
                <a:spcPts val="1700"/>
              </a:spcBef>
              <a:buNone/>
            </a:pPr>
            <a:r>
              <a:rPr lang="sv-SE" sz="2800" b="1">
                <a:latin typeface="Comic Sans MS" pitchFamily="66"/>
              </a:rPr>
              <a:t>Tillfällig insulinbehandling</a:t>
            </a:r>
            <a:endParaRPr lang="sv-SE" sz="2800">
              <a:latin typeface="Comic Sans MS" pitchFamily="66"/>
            </a:endParaRPr>
          </a:p>
          <a:p>
            <a:pPr lvl="0" hangingPunct="1">
              <a:lnSpc>
                <a:spcPct val="90000"/>
              </a:lnSpc>
              <a:spcBef>
                <a:spcPts val="1400"/>
              </a:spcBef>
            </a:pPr>
            <a:r>
              <a:rPr lang="sv-SE" sz="2400">
                <a:latin typeface="Comic Sans MS" pitchFamily="66"/>
              </a:rPr>
              <a:t>Vid t ex:</a:t>
            </a:r>
          </a:p>
          <a:p>
            <a:pPr lvl="1" hangingPunct="1">
              <a:lnSpc>
                <a:spcPct val="90000"/>
              </a:lnSpc>
              <a:spcBef>
                <a:spcPts val="1400"/>
              </a:spcBef>
            </a:pPr>
            <a:r>
              <a:rPr lang="sv-SE" sz="2400">
                <a:latin typeface="Comic Sans MS" pitchFamily="66"/>
              </a:rPr>
              <a:t>infektion</a:t>
            </a:r>
          </a:p>
          <a:p>
            <a:pPr lvl="1" hangingPunct="1">
              <a:lnSpc>
                <a:spcPct val="90000"/>
              </a:lnSpc>
              <a:spcBef>
                <a:spcPts val="1400"/>
              </a:spcBef>
            </a:pPr>
            <a:r>
              <a:rPr lang="sv-SE" sz="2400">
                <a:latin typeface="Comic Sans MS" pitchFamily="66"/>
              </a:rPr>
              <a:t>akut svårare sjukdom</a:t>
            </a:r>
          </a:p>
          <a:p>
            <a:pPr lvl="1" hangingPunct="1">
              <a:lnSpc>
                <a:spcPct val="90000"/>
              </a:lnSpc>
              <a:spcBef>
                <a:spcPts val="1400"/>
              </a:spcBef>
            </a:pPr>
            <a:r>
              <a:rPr lang="sv-SE" sz="2400">
                <a:latin typeface="Comic Sans MS" pitchFamily="66"/>
              </a:rPr>
              <a:t>kirurgiska ingrepp</a:t>
            </a:r>
          </a:p>
          <a:p>
            <a:pPr lvl="1" hangingPunct="1">
              <a:lnSpc>
                <a:spcPct val="90000"/>
              </a:lnSpc>
              <a:spcBef>
                <a:spcPts val="1400"/>
              </a:spcBef>
            </a:pPr>
            <a:r>
              <a:rPr lang="sv-SE" sz="2400">
                <a:latin typeface="Comic Sans MS" pitchFamily="66"/>
              </a:rPr>
              <a:t>fotsår med eller utan hotande gangrän</a:t>
            </a:r>
          </a:p>
          <a:p>
            <a:pPr lvl="1" hangingPunct="1">
              <a:lnSpc>
                <a:spcPct val="90000"/>
              </a:lnSpc>
              <a:spcBef>
                <a:spcPts val="1400"/>
              </a:spcBef>
            </a:pPr>
            <a:r>
              <a:rPr lang="sv-SE" sz="2400">
                <a:latin typeface="Comic Sans MS" pitchFamily="66"/>
              </a:rPr>
              <a:t>behandling med kortison.</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55</a:t>
            </a:fld>
            <a:endParaRPr lang="sv-SE"/>
          </a:p>
        </p:txBody>
      </p:sp>
    </p:spTree>
    <p:extLst>
      <p:ext uri="{BB962C8B-B14F-4D97-AF65-F5344CB8AC3E}">
        <p14:creationId xmlns:p14="http://schemas.microsoft.com/office/powerpoint/2010/main" val="134293690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623FD9-3683-4267-AD0D-990668AF202F}"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DE1B98-2011-4DF4-BB33-4A554E82456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56</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Insulinregim</a:t>
            </a:r>
          </a:p>
        </p:txBody>
      </p:sp>
      <p:sp>
        <p:nvSpPr>
          <p:cNvPr id="6" name="Rectangle 3"/>
          <p:cNvSpPr txBox="1">
            <a:spLocks noGrp="1"/>
          </p:cNvSpPr>
          <p:nvPr>
            <p:ph idx="1"/>
          </p:nvPr>
        </p:nvSpPr>
        <p:spPr>
          <a:xfrm>
            <a:off x="1238253" y="2133596"/>
            <a:ext cx="8502648" cy="4190996"/>
          </a:xfrm>
        </p:spPr>
        <p:txBody>
          <a:bodyPr lIns="90489" tIns="44448" rIns="90489" bIns="44448"/>
          <a:lstStyle/>
          <a:p>
            <a:pPr lvl="0" hangingPunct="1">
              <a:spcBef>
                <a:spcPts val="1700"/>
              </a:spcBef>
            </a:pPr>
            <a:r>
              <a:rPr lang="sv-SE" sz="2400" dirty="0">
                <a:latin typeface="Comic Sans MS" pitchFamily="66"/>
              </a:rPr>
              <a:t>Bevis saknas som visar fördelar för någon särskild insulinregim när det gäller att sänka HbA1</a:t>
            </a:r>
            <a:r>
              <a:rPr lang="sv-SE" sz="2400" baseline="-25000" dirty="0">
                <a:latin typeface="Comic Sans MS" pitchFamily="66"/>
              </a:rPr>
              <a:t>c</a:t>
            </a:r>
            <a:r>
              <a:rPr lang="sv-SE" sz="2400" dirty="0">
                <a:latin typeface="Comic Sans MS" pitchFamily="66"/>
              </a:rPr>
              <a:t>.</a:t>
            </a:r>
          </a:p>
          <a:p>
            <a:pPr lvl="0" hangingPunct="1">
              <a:spcBef>
                <a:spcPts val="1700"/>
              </a:spcBef>
            </a:pPr>
            <a:r>
              <a:rPr lang="sv-SE" sz="2400" dirty="0">
                <a:latin typeface="Comic Sans MS" pitchFamily="66"/>
              </a:rPr>
              <a:t>Blodglukosprofilen över dygnet avgör valet av regim.</a:t>
            </a:r>
          </a:p>
          <a:p>
            <a:pPr lvl="0" hangingPunct="1">
              <a:spcBef>
                <a:spcPts val="1700"/>
              </a:spcBef>
            </a:pPr>
            <a:r>
              <a:rPr lang="sv-SE" sz="2400" dirty="0">
                <a:latin typeface="Comic Sans MS" pitchFamily="66"/>
              </a:rPr>
              <a:t>Det finns inga </a:t>
            </a:r>
            <a:r>
              <a:rPr lang="sv-SE" sz="2400" dirty="0" smtClean="0">
                <a:latin typeface="Comic Sans MS" pitchFamily="66"/>
              </a:rPr>
              <a:t>påtagliga </a:t>
            </a:r>
            <a:r>
              <a:rPr lang="sv-SE" sz="2400" dirty="0">
                <a:latin typeface="Comic Sans MS" pitchFamily="66"/>
              </a:rPr>
              <a:t>fördelar med de </a:t>
            </a:r>
            <a:r>
              <a:rPr lang="sv-SE" sz="2400" dirty="0" smtClean="0">
                <a:latin typeface="Comic Sans MS" pitchFamily="66"/>
              </a:rPr>
              <a:t>nya, dyrare insulintyperna (</a:t>
            </a:r>
            <a:r>
              <a:rPr lang="sv-SE" sz="2400" dirty="0" err="1" smtClean="0">
                <a:latin typeface="Comic Sans MS" pitchFamily="66"/>
              </a:rPr>
              <a:t>Lantus</a:t>
            </a:r>
            <a:r>
              <a:rPr lang="sv-SE" sz="2400" dirty="0" smtClean="0">
                <a:latin typeface="Comic Sans MS" pitchFamily="66"/>
              </a:rPr>
              <a:t>, </a:t>
            </a:r>
            <a:r>
              <a:rPr lang="sv-SE" sz="2400" dirty="0" err="1" smtClean="0">
                <a:latin typeface="Comic Sans MS" pitchFamily="66"/>
              </a:rPr>
              <a:t>Levemir</a:t>
            </a:r>
            <a:r>
              <a:rPr lang="sv-SE" sz="2400" dirty="0" smtClean="0">
                <a:latin typeface="Comic Sans MS" pitchFamily="66"/>
              </a:rPr>
              <a:t>) mer än lite färre nattliga hypoglykemier</a:t>
            </a:r>
          </a:p>
          <a:p>
            <a:pPr lvl="0" hangingPunct="1">
              <a:spcBef>
                <a:spcPts val="1700"/>
              </a:spcBef>
            </a:pPr>
            <a:r>
              <a:rPr lang="sv-SE" sz="2400" dirty="0" smtClean="0">
                <a:latin typeface="Comic Sans MS" pitchFamily="66"/>
              </a:rPr>
              <a:t>Kombinationsbehandling </a:t>
            </a:r>
            <a:r>
              <a:rPr lang="sv-SE" sz="2400" dirty="0">
                <a:latin typeface="Comic Sans MS" pitchFamily="66"/>
              </a:rPr>
              <a:t>med </a:t>
            </a:r>
            <a:r>
              <a:rPr lang="sv-SE" sz="2400" dirty="0" err="1">
                <a:latin typeface="Comic Sans MS" pitchFamily="66"/>
              </a:rPr>
              <a:t>metformin</a:t>
            </a:r>
            <a:r>
              <a:rPr lang="sv-SE" sz="2400" dirty="0">
                <a:latin typeface="Comic Sans MS" pitchFamily="66"/>
              </a:rPr>
              <a:t> + insulin möjliggör lägre insulindoser och motverkar viktökning.	</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56</a:t>
            </a:fld>
            <a:endParaRPr lang="sv-SE"/>
          </a:p>
        </p:txBody>
      </p:sp>
    </p:spTree>
    <p:extLst>
      <p:ext uri="{BB962C8B-B14F-4D97-AF65-F5344CB8AC3E}">
        <p14:creationId xmlns:p14="http://schemas.microsoft.com/office/powerpoint/2010/main" val="340081311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ubrik 1"/>
          <p:cNvSpPr>
            <a:spLocks noGrp="1"/>
          </p:cNvSpPr>
          <p:nvPr>
            <p:ph type="title"/>
          </p:nvPr>
        </p:nvSpPr>
        <p:spPr>
          <a:xfrm>
            <a:off x="495300" y="274638"/>
            <a:ext cx="8915400" cy="922114"/>
          </a:xfrm>
        </p:spPr>
        <p:txBody>
          <a:bodyPr/>
          <a:lstStyle/>
          <a:p>
            <a:pPr eaLnBrk="1" hangingPunct="1"/>
            <a:r>
              <a:rPr lang="sv-SE" altLang="sv-SE" dirty="0" smtClean="0"/>
              <a:t>Insulin och insulinanaloger (=</a:t>
            </a:r>
            <a:r>
              <a:rPr lang="sv-SE" altLang="sv-SE" dirty="0" err="1" smtClean="0"/>
              <a:t>Lantus</a:t>
            </a:r>
            <a:r>
              <a:rPr lang="sv-SE" altLang="sv-SE" dirty="0" smtClean="0"/>
              <a:t>, </a:t>
            </a:r>
            <a:r>
              <a:rPr lang="sv-SE" altLang="sv-SE" dirty="0" err="1" smtClean="0"/>
              <a:t>Levemir</a:t>
            </a:r>
            <a:r>
              <a:rPr lang="sv-SE" altLang="sv-SE" dirty="0" smtClean="0"/>
              <a:t>)</a:t>
            </a:r>
          </a:p>
        </p:txBody>
      </p:sp>
      <p:sp>
        <p:nvSpPr>
          <p:cNvPr id="43011" name="Platshållare för innehåll 2"/>
          <p:cNvSpPr>
            <a:spLocks noGrp="1"/>
          </p:cNvSpPr>
          <p:nvPr>
            <p:ph idx="1"/>
          </p:nvPr>
        </p:nvSpPr>
        <p:spPr>
          <a:xfrm>
            <a:off x="495300" y="1285875"/>
            <a:ext cx="8915400" cy="4357688"/>
          </a:xfrm>
        </p:spPr>
        <p:txBody>
          <a:bodyPr/>
          <a:lstStyle/>
          <a:p>
            <a:pPr eaLnBrk="1" hangingPunct="1">
              <a:buFont typeface="Arial" charset="0"/>
              <a:buNone/>
            </a:pPr>
            <a:r>
              <a:rPr lang="sv-SE" altLang="sv-SE" dirty="0" smtClean="0"/>
              <a:t> Klinisk värdering</a:t>
            </a:r>
          </a:p>
          <a:p>
            <a:pPr eaLnBrk="1" hangingPunct="1"/>
            <a:r>
              <a:rPr lang="sv-SE" altLang="sv-SE" b="0" dirty="0" smtClean="0"/>
              <a:t>inga skillnader mellan NPH-insulin (</a:t>
            </a:r>
            <a:r>
              <a:rPr lang="sv-SE" altLang="sv-SE" b="0" dirty="0" err="1" smtClean="0"/>
              <a:t>Insulatard</a:t>
            </a:r>
            <a:r>
              <a:rPr lang="sv-SE" altLang="sv-SE" b="0" dirty="0" smtClean="0"/>
              <a:t>),  och långverkande analoger när det gäller effekten på HbA1c</a:t>
            </a:r>
          </a:p>
          <a:p>
            <a:pPr eaLnBrk="1" hangingPunct="1"/>
            <a:r>
              <a:rPr lang="sv-SE" altLang="sv-SE" b="0" dirty="0" smtClean="0"/>
              <a:t>nattliga hypoglykemier något färre vid behandling med insulin </a:t>
            </a:r>
            <a:r>
              <a:rPr lang="sv-SE" altLang="sv-SE" b="0" dirty="0" err="1" smtClean="0"/>
              <a:t>glargin</a:t>
            </a:r>
            <a:r>
              <a:rPr lang="sv-SE" altLang="sv-SE" b="0" dirty="0" smtClean="0"/>
              <a:t> än med NPH-insulin</a:t>
            </a:r>
          </a:p>
          <a:p>
            <a:pPr eaLnBrk="1" hangingPunct="1"/>
            <a:r>
              <a:rPr lang="sv-SE" altLang="sv-SE" b="0" dirty="0" err="1" smtClean="0"/>
              <a:t>Tvåfas</a:t>
            </a:r>
            <a:r>
              <a:rPr lang="sv-SE" altLang="sv-SE" b="0" dirty="0" smtClean="0"/>
              <a:t> insulinanaloger</a:t>
            </a:r>
            <a:r>
              <a:rPr lang="sv-SE" altLang="sv-SE" b="0" dirty="0"/>
              <a:t> (mix-insuliner)</a:t>
            </a:r>
            <a:r>
              <a:rPr lang="sv-SE" altLang="sv-SE" b="0" dirty="0" smtClean="0"/>
              <a:t> i två- till </a:t>
            </a:r>
            <a:r>
              <a:rPr lang="sv-SE" altLang="sv-SE" b="0" dirty="0" err="1" smtClean="0"/>
              <a:t>tredos</a:t>
            </a:r>
            <a:r>
              <a:rPr lang="sv-SE" altLang="sv-SE" b="0" dirty="0" smtClean="0"/>
              <a:t> ger en större sänkning av HbA1c samt en högre incidens av hypoglykemier och viktuppgång jämfört med långverkande insulinanaloger</a:t>
            </a:r>
          </a:p>
          <a:p>
            <a:pPr eaLnBrk="1" hangingPunct="1">
              <a:buFont typeface="Arial" charset="0"/>
              <a:buNone/>
            </a:pPr>
            <a:endParaRPr lang="sv-SE" altLang="sv-SE" dirty="0" smtClean="0"/>
          </a:p>
        </p:txBody>
      </p:sp>
    </p:spTree>
    <p:extLst>
      <p:ext uri="{BB962C8B-B14F-4D97-AF65-F5344CB8AC3E}">
        <p14:creationId xmlns:p14="http://schemas.microsoft.com/office/powerpoint/2010/main" val="4111952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ubrik 1"/>
          <p:cNvSpPr>
            <a:spLocks noGrp="1"/>
          </p:cNvSpPr>
          <p:nvPr>
            <p:ph type="title"/>
          </p:nvPr>
        </p:nvSpPr>
        <p:spPr/>
        <p:txBody>
          <a:bodyPr/>
          <a:lstStyle/>
          <a:p>
            <a:pPr algn="ctr" eaLnBrk="1" hangingPunct="1"/>
            <a:r>
              <a:rPr lang="sv-SE" altLang="sv-SE" smtClean="0"/>
              <a:t>Insulin och insulinanaloger</a:t>
            </a:r>
            <a:br>
              <a:rPr lang="sv-SE" altLang="sv-SE" smtClean="0"/>
            </a:br>
            <a:r>
              <a:rPr lang="sv-SE" altLang="sv-SE" sz="2400" smtClean="0"/>
              <a:t>Rekommendationer och praktiska synpunkter</a:t>
            </a:r>
            <a:endParaRPr lang="sv-SE" altLang="sv-SE" sz="2000" smtClean="0"/>
          </a:p>
        </p:txBody>
      </p:sp>
      <p:sp>
        <p:nvSpPr>
          <p:cNvPr id="3" name="Platshållare för innehåll 2"/>
          <p:cNvSpPr>
            <a:spLocks noGrp="1"/>
          </p:cNvSpPr>
          <p:nvPr>
            <p:ph idx="1"/>
          </p:nvPr>
        </p:nvSpPr>
        <p:spPr>
          <a:xfrm>
            <a:off x="495300" y="1814513"/>
            <a:ext cx="8915400" cy="2900362"/>
          </a:xfrm>
        </p:spPr>
        <p:txBody>
          <a:bodyPr rtlCol="0">
            <a:normAutofit/>
          </a:bodyPr>
          <a:lstStyle/>
          <a:p>
            <a:pPr marL="0" indent="0" eaLnBrk="1" fontAlgn="auto" hangingPunct="1">
              <a:buFont typeface="Arial" pitchFamily="34" charset="0"/>
              <a:buNone/>
              <a:defRPr/>
            </a:pPr>
            <a:r>
              <a:rPr lang="sv-SE" dirty="0" smtClean="0"/>
              <a:t>Vanligt förekommande insulinregimer</a:t>
            </a:r>
          </a:p>
          <a:p>
            <a:pPr eaLnBrk="1" fontAlgn="auto" hangingPunct="1">
              <a:buFont typeface="Arial" pitchFamily="34" charset="0"/>
              <a:buChar char="•"/>
              <a:defRPr/>
            </a:pPr>
            <a:r>
              <a:rPr lang="sv-SE" b="0" dirty="0" smtClean="0"/>
              <a:t>basinsulin en gång per dygn (NPH </a:t>
            </a:r>
            <a:r>
              <a:rPr lang="sv-SE" b="0" dirty="0" smtClean="0">
                <a:solidFill>
                  <a:schemeClr val="bg1">
                    <a:lumMod val="50000"/>
                  </a:schemeClr>
                </a:solidFill>
              </a:rPr>
              <a:t>eller </a:t>
            </a:r>
            <a:r>
              <a:rPr lang="sv-SE" b="0" dirty="0" err="1" smtClean="0">
                <a:solidFill>
                  <a:schemeClr val="bg1">
                    <a:lumMod val="50000"/>
                  </a:schemeClr>
                </a:solidFill>
              </a:rPr>
              <a:t>Lantus</a:t>
            </a:r>
            <a:r>
              <a:rPr lang="sv-SE" b="0" dirty="0" smtClean="0"/>
              <a:t>)</a:t>
            </a:r>
          </a:p>
          <a:p>
            <a:pPr eaLnBrk="1" fontAlgn="auto" hangingPunct="1">
              <a:buFont typeface="Arial" pitchFamily="34" charset="0"/>
              <a:buChar char="•"/>
              <a:defRPr/>
            </a:pPr>
            <a:r>
              <a:rPr lang="sv-SE" b="0" dirty="0" smtClean="0"/>
              <a:t>tvåfas insulinanalog två till tre gånger per dygn </a:t>
            </a:r>
          </a:p>
          <a:p>
            <a:pPr eaLnBrk="1" fontAlgn="auto" hangingPunct="1">
              <a:buFont typeface="Arial" pitchFamily="34" charset="0"/>
              <a:buChar char="•"/>
              <a:defRPr/>
            </a:pPr>
            <a:r>
              <a:rPr lang="sv-SE" b="0" dirty="0" err="1" smtClean="0"/>
              <a:t>flerdosregimer</a:t>
            </a:r>
            <a:r>
              <a:rPr lang="sv-SE" b="0" dirty="0" smtClean="0"/>
              <a:t>, det vill säga basinsulin kombinerat med måltidsinsulin, som 4-dos vid typ 1</a:t>
            </a:r>
            <a:endParaRPr lang="sv-SE" b="0" dirty="0"/>
          </a:p>
        </p:txBody>
      </p:sp>
    </p:spTree>
    <p:extLst>
      <p:ext uri="{BB962C8B-B14F-4D97-AF65-F5344CB8AC3E}">
        <p14:creationId xmlns:p14="http://schemas.microsoft.com/office/powerpoint/2010/main" val="2090218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ubrik 1"/>
          <p:cNvSpPr>
            <a:spLocks noGrp="1"/>
          </p:cNvSpPr>
          <p:nvPr>
            <p:ph type="title"/>
          </p:nvPr>
        </p:nvSpPr>
        <p:spPr>
          <a:xfrm>
            <a:off x="495300" y="274638"/>
            <a:ext cx="8915400" cy="939800"/>
          </a:xfrm>
        </p:spPr>
        <p:txBody>
          <a:bodyPr/>
          <a:lstStyle/>
          <a:p>
            <a:pPr algn="ctr" eaLnBrk="1" hangingPunct="1"/>
            <a:r>
              <a:rPr lang="sv-SE" altLang="sv-SE" smtClean="0"/>
              <a:t>Insulin och insulinanaloger</a:t>
            </a:r>
            <a:br>
              <a:rPr lang="sv-SE" altLang="sv-SE" smtClean="0"/>
            </a:br>
            <a:r>
              <a:rPr lang="sv-SE" altLang="sv-SE" sz="2400" smtClean="0"/>
              <a:t>Rekommendationer och praktiska synpunkter</a:t>
            </a:r>
          </a:p>
        </p:txBody>
      </p:sp>
      <p:sp>
        <p:nvSpPr>
          <p:cNvPr id="45059" name="Platshållare för innehåll 2"/>
          <p:cNvSpPr>
            <a:spLocks noGrp="1"/>
          </p:cNvSpPr>
          <p:nvPr>
            <p:ph idx="1"/>
          </p:nvPr>
        </p:nvSpPr>
        <p:spPr>
          <a:xfrm>
            <a:off x="495300" y="1600204"/>
            <a:ext cx="8915400" cy="4043363"/>
          </a:xfrm>
        </p:spPr>
        <p:txBody>
          <a:bodyPr/>
          <a:lstStyle/>
          <a:p>
            <a:pPr eaLnBrk="1" hangingPunct="1"/>
            <a:r>
              <a:rPr lang="sv-SE" altLang="sv-SE" dirty="0" smtClean="0"/>
              <a:t>NPH-insulin är förstahandsvalet </a:t>
            </a:r>
            <a:r>
              <a:rPr lang="sv-SE" altLang="sv-SE" b="0" dirty="0" smtClean="0"/>
              <a:t>vid otillfredsställande glukoskontroll med </a:t>
            </a:r>
            <a:r>
              <a:rPr lang="sv-SE" altLang="sv-SE" b="0" dirty="0" err="1" smtClean="0"/>
              <a:t>metformin</a:t>
            </a:r>
            <a:r>
              <a:rPr lang="sv-SE" altLang="sv-SE" b="0" dirty="0" smtClean="0"/>
              <a:t> med eller utan tillägg av </a:t>
            </a:r>
            <a:r>
              <a:rPr lang="sv-SE" altLang="sv-SE" b="0" dirty="0" err="1" smtClean="0"/>
              <a:t>sulfonylurea</a:t>
            </a:r>
            <a:r>
              <a:rPr lang="sv-SE" altLang="sv-SE" b="0" dirty="0" smtClean="0"/>
              <a:t>.</a:t>
            </a:r>
          </a:p>
          <a:p>
            <a:pPr eaLnBrk="1" hangingPunct="1"/>
            <a:r>
              <a:rPr lang="sv-SE" altLang="sv-SE" b="0" dirty="0" smtClean="0"/>
              <a:t>Långverkande insulinanaloger (</a:t>
            </a:r>
            <a:r>
              <a:rPr lang="sv-SE" altLang="sv-SE" b="0" dirty="0" err="1" smtClean="0"/>
              <a:t>Lantus</a:t>
            </a:r>
            <a:r>
              <a:rPr lang="sv-SE" altLang="sv-SE" b="0" dirty="0" smtClean="0"/>
              <a:t>, </a:t>
            </a:r>
            <a:r>
              <a:rPr lang="sv-SE" altLang="sv-SE" b="0" dirty="0" err="1" smtClean="0"/>
              <a:t>Levemir</a:t>
            </a:r>
            <a:r>
              <a:rPr lang="sv-SE" altLang="sv-SE" b="0" dirty="0" smtClean="0"/>
              <a:t>) kan vara ett alternativ vid upprepade nattliga hypoglykemier.</a:t>
            </a:r>
          </a:p>
          <a:p>
            <a:pPr eaLnBrk="1" hangingPunct="1"/>
            <a:r>
              <a:rPr lang="sv-SE" altLang="sv-SE" b="0" dirty="0" smtClean="0"/>
              <a:t>Vid otillräcklig glukoskontroll med NPH-insulin kan behandling med </a:t>
            </a:r>
            <a:r>
              <a:rPr lang="sv-SE" altLang="sv-SE" b="0" dirty="0" err="1" smtClean="0"/>
              <a:t>tvåfasinsuliner</a:t>
            </a:r>
            <a:r>
              <a:rPr lang="sv-SE" altLang="sv-SE" b="0" dirty="0" smtClean="0"/>
              <a:t> eller </a:t>
            </a:r>
            <a:r>
              <a:rPr lang="sv-SE" altLang="sv-SE" b="0" dirty="0" err="1" smtClean="0"/>
              <a:t>flerdosregimer</a:t>
            </a:r>
            <a:r>
              <a:rPr lang="sv-SE" altLang="sv-SE" b="0" dirty="0" smtClean="0"/>
              <a:t> vara möjliga alternativ.</a:t>
            </a:r>
          </a:p>
        </p:txBody>
      </p:sp>
    </p:spTree>
    <p:extLst>
      <p:ext uri="{BB962C8B-B14F-4D97-AF65-F5344CB8AC3E}">
        <p14:creationId xmlns:p14="http://schemas.microsoft.com/office/powerpoint/2010/main" val="4082477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4D4A7B-A1A3-4DF7-8797-9A5DFE114BF9}"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1ECE8D-CFA6-4894-97A7-1D5BBF6C79C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632520" y="620688"/>
            <a:ext cx="8442326" cy="1143000"/>
          </a:xfrm>
        </p:spPr>
        <p:txBody>
          <a:bodyPr lIns="90489" tIns="44448" rIns="90489" bIns="44448"/>
          <a:lstStyle/>
          <a:p>
            <a:pPr lvl="0" hangingPunct="1"/>
            <a:r>
              <a:rPr lang="sv-SE" b="1" dirty="0">
                <a:solidFill>
                  <a:srgbClr val="C00000"/>
                </a:solidFill>
              </a:rPr>
              <a:t>Bakgrund</a:t>
            </a:r>
          </a:p>
        </p:txBody>
      </p:sp>
      <p:sp>
        <p:nvSpPr>
          <p:cNvPr id="6" name="Rectangle 3"/>
          <p:cNvSpPr txBox="1">
            <a:spLocks noGrp="1"/>
          </p:cNvSpPr>
          <p:nvPr>
            <p:ph idx="1"/>
          </p:nvPr>
        </p:nvSpPr>
        <p:spPr>
          <a:xfrm>
            <a:off x="1155701" y="2209810"/>
            <a:ext cx="8420096" cy="3940177"/>
          </a:xfrm>
        </p:spPr>
        <p:txBody>
          <a:bodyPr lIns="90489" tIns="44448" rIns="90489" bIns="44448"/>
          <a:lstStyle/>
          <a:p>
            <a:pPr lvl="0" hangingPunct="1">
              <a:spcBef>
                <a:spcPts val="2700"/>
              </a:spcBef>
            </a:pPr>
            <a:r>
              <a:rPr lang="sv-SE" b="1" dirty="0">
                <a:latin typeface="Comic Sans MS" pitchFamily="66"/>
              </a:rPr>
              <a:t>Orsaker typ 1:</a:t>
            </a:r>
            <a:br>
              <a:rPr lang="sv-SE" b="1" dirty="0">
                <a:latin typeface="Comic Sans MS" pitchFamily="66"/>
              </a:rPr>
            </a:br>
            <a:r>
              <a:rPr lang="sv-SE" sz="2800" dirty="0" err="1">
                <a:latin typeface="Comic Sans MS" pitchFamily="66"/>
              </a:rPr>
              <a:t>Ärflighet</a:t>
            </a:r>
            <a:r>
              <a:rPr lang="sv-SE" sz="2800" dirty="0">
                <a:latin typeface="Comic Sans MS" pitchFamily="66"/>
              </a:rPr>
              <a:t> + virusinfektion i bukspottskörteln som utlöser en autoimmun </a:t>
            </a:r>
            <a:r>
              <a:rPr lang="sv-SE" sz="2800" dirty="0" smtClean="0">
                <a:latin typeface="Comic Sans MS" pitchFamily="66"/>
              </a:rPr>
              <a:t>reaktion, </a:t>
            </a:r>
            <a:r>
              <a:rPr lang="sv-SE" sz="2800" dirty="0">
                <a:latin typeface="Comic Sans MS" pitchFamily="66"/>
              </a:rPr>
              <a:t>som successivt slår ut de insulinbildande cellerna</a:t>
            </a:r>
          </a:p>
          <a:p>
            <a:pPr lvl="0" hangingPunct="1">
              <a:spcBef>
                <a:spcPts val="2400"/>
              </a:spcBef>
            </a:pPr>
            <a:r>
              <a:rPr lang="sv-SE" sz="2800" dirty="0">
                <a:latin typeface="Comic Sans MS" pitchFamily="66"/>
              </a:rPr>
              <a:t>Om modern har typ 1 diabetes får bara 1-2% av hennes barn typ 1 diabetes, men 5-6 % om fadern har typ 1 diabetes.</a:t>
            </a:r>
          </a:p>
        </p:txBody>
      </p:sp>
      <p:pic>
        <p:nvPicPr>
          <p:cNvPr id="9218" name="Picture 2" descr="http://4.bp.blogspot.com/-weOTFGPeSX0/TmFpWY_68zI/AAAAAAAAAb8/Zi9ouWLXoBI/s320/Diabetes+in+Child.jpg"/>
          <p:cNvPicPr>
            <a:picLocks noChangeAspect="1" noChangeArrowheads="1"/>
          </p:cNvPicPr>
          <p:nvPr/>
        </p:nvPicPr>
        <p:blipFill>
          <a:blip r:embed="rId3" cstate="print"/>
          <a:srcRect/>
          <a:stretch>
            <a:fillRect/>
          </a:stretch>
        </p:blipFill>
        <p:spPr bwMode="auto">
          <a:xfrm>
            <a:off x="6537181" y="260648"/>
            <a:ext cx="3029167" cy="2082552"/>
          </a:xfrm>
          <a:prstGeom prst="rect">
            <a:avLst/>
          </a:prstGeom>
          <a:noFill/>
        </p:spPr>
      </p:pic>
      <p:sp>
        <p:nvSpPr>
          <p:cNvPr id="7" name="Platshållare för bildnummer 6"/>
          <p:cNvSpPr>
            <a:spLocks noGrp="1"/>
          </p:cNvSpPr>
          <p:nvPr>
            <p:ph type="sldNum" sz="quarter" idx="12"/>
          </p:nvPr>
        </p:nvSpPr>
        <p:spPr/>
        <p:txBody>
          <a:bodyPr/>
          <a:lstStyle/>
          <a:p>
            <a:fld id="{36718C81-B19A-4472-BFB1-6AAAB0E9A286}" type="slidenum">
              <a:rPr lang="sv-SE" smtClean="0"/>
              <a:t>6</a:t>
            </a:fld>
            <a:endParaRPr lang="sv-SE"/>
          </a:p>
        </p:txBody>
      </p:sp>
    </p:spTree>
    <p:extLst>
      <p:ext uri="{BB962C8B-B14F-4D97-AF65-F5344CB8AC3E}">
        <p14:creationId xmlns:p14="http://schemas.microsoft.com/office/powerpoint/2010/main" val="34048313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ubrik 1"/>
          <p:cNvSpPr>
            <a:spLocks noGrp="1"/>
          </p:cNvSpPr>
          <p:nvPr>
            <p:ph type="title"/>
          </p:nvPr>
        </p:nvSpPr>
        <p:spPr>
          <a:xfrm>
            <a:off x="232172" y="274638"/>
            <a:ext cx="9596438" cy="1143000"/>
          </a:xfrm>
        </p:spPr>
        <p:txBody>
          <a:bodyPr/>
          <a:lstStyle/>
          <a:p>
            <a:pPr algn="ctr" eaLnBrk="1" hangingPunct="1"/>
            <a:r>
              <a:rPr lang="sv-SE" altLang="sv-SE" smtClean="0"/>
              <a:t>Vid typ 2-diabetes med otillräcklig glukoskontroll trots adekvat peroral behandling</a:t>
            </a:r>
          </a:p>
        </p:txBody>
      </p:sp>
      <p:sp>
        <p:nvSpPr>
          <p:cNvPr id="46083" name="Platshållare för innehåll 2"/>
          <p:cNvSpPr>
            <a:spLocks noGrp="1"/>
          </p:cNvSpPr>
          <p:nvPr>
            <p:ph idx="1"/>
          </p:nvPr>
        </p:nvSpPr>
        <p:spPr>
          <a:xfrm>
            <a:off x="495300" y="1571625"/>
            <a:ext cx="8915400" cy="4286250"/>
          </a:xfrm>
        </p:spPr>
        <p:txBody>
          <a:bodyPr/>
          <a:lstStyle/>
          <a:p>
            <a:pPr eaLnBrk="1" hangingPunct="1"/>
            <a:r>
              <a:rPr lang="sv-SE" altLang="sv-SE" b="0" smtClean="0"/>
              <a:t>kan insulin i monoterapi ha sämre effekt på HbA1c jämfört med insulin i kombination med sulfonylurea eller metformin</a:t>
            </a:r>
          </a:p>
          <a:p>
            <a:pPr eaLnBrk="1" hangingPunct="1"/>
            <a:r>
              <a:rPr lang="sv-SE" altLang="sv-SE" b="0" smtClean="0"/>
              <a:t>medför snabbverkande insulinanalog till måltid som tillägg till sulfonylurea och metformin större risk för viktökning och hypoglykemier jämfört med tillägg av såväl basinsulin som tvåfasinsulin</a:t>
            </a:r>
          </a:p>
          <a:p>
            <a:pPr eaLnBrk="1" hangingPunct="1"/>
            <a:r>
              <a:rPr lang="sv-SE" altLang="sv-SE" b="0" smtClean="0"/>
              <a:t>medför flerdosinsulin och tvåfasinsulin som tillägg till sulfonylurea och metformin likvärdig effekt på HbA1c</a:t>
            </a:r>
          </a:p>
        </p:txBody>
      </p:sp>
    </p:spTree>
    <p:extLst>
      <p:ext uri="{BB962C8B-B14F-4D97-AF65-F5344CB8AC3E}">
        <p14:creationId xmlns:p14="http://schemas.microsoft.com/office/powerpoint/2010/main" val="84787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ubrik 1"/>
          <p:cNvSpPr>
            <a:spLocks noGrp="1"/>
          </p:cNvSpPr>
          <p:nvPr>
            <p:ph type="title"/>
          </p:nvPr>
        </p:nvSpPr>
        <p:spPr>
          <a:xfrm>
            <a:off x="309569" y="214313"/>
            <a:ext cx="9286875" cy="1143000"/>
          </a:xfrm>
        </p:spPr>
        <p:txBody>
          <a:bodyPr/>
          <a:lstStyle/>
          <a:p>
            <a:pPr algn="ctr" eaLnBrk="1" hangingPunct="1"/>
            <a:r>
              <a:rPr lang="sv-SE" altLang="sv-SE" smtClean="0"/>
              <a:t>Vid typ 2-diabetes med otillräcklig glukoskontroll trots adekvat peroral behandling</a:t>
            </a:r>
          </a:p>
        </p:txBody>
      </p:sp>
      <p:sp>
        <p:nvSpPr>
          <p:cNvPr id="47107" name="Platshållare för innehåll 2"/>
          <p:cNvSpPr>
            <a:spLocks noGrp="1"/>
          </p:cNvSpPr>
          <p:nvPr>
            <p:ph idx="1"/>
          </p:nvPr>
        </p:nvSpPr>
        <p:spPr>
          <a:xfrm>
            <a:off x="495300" y="1428750"/>
            <a:ext cx="8915400" cy="4357688"/>
          </a:xfrm>
        </p:spPr>
        <p:txBody>
          <a:bodyPr/>
          <a:lstStyle/>
          <a:p>
            <a:pPr eaLnBrk="1" hangingPunct="1"/>
            <a:r>
              <a:rPr lang="sv-SE" altLang="sv-SE" b="0" smtClean="0"/>
              <a:t>tillägg av eller byte till tvåfasinsulin i 2–3-dos medför ökad frekvens hypoglykemier och större viktökning än tillägg av eller byte till långverkande insulinanalog i endos</a:t>
            </a:r>
          </a:p>
          <a:p>
            <a:pPr eaLnBrk="1" hangingPunct="1"/>
            <a:r>
              <a:rPr lang="sv-SE" altLang="sv-SE" b="0" smtClean="0"/>
              <a:t>ger behandling med NPH-insulin samma effekt på HbA1c som insulin glargin eller insulin detemir men möjligen en högre förekomst av nattliga hypoglykemier</a:t>
            </a:r>
          </a:p>
          <a:p>
            <a:pPr eaLnBrk="1" hangingPunct="1"/>
            <a:r>
              <a:rPr lang="sv-SE" altLang="sv-SE" b="0" smtClean="0"/>
              <a:t>tycks allvarliga hypoglykemier vara lika vanliga med insulin glargin som med NPH-insulin</a:t>
            </a:r>
          </a:p>
        </p:txBody>
      </p:sp>
    </p:spTree>
    <p:extLst>
      <p:ext uri="{BB962C8B-B14F-4D97-AF65-F5344CB8AC3E}">
        <p14:creationId xmlns:p14="http://schemas.microsoft.com/office/powerpoint/2010/main" val="32523050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solidFill>
                  <a:srgbClr val="C00000"/>
                </a:solidFill>
              </a:rPr>
              <a:t>Insulindos/kolhydraträkning</a:t>
            </a:r>
            <a:endParaRPr lang="sv-SE" dirty="0">
              <a:solidFill>
                <a:srgbClr val="C00000"/>
              </a:solidFill>
            </a:endParaRPr>
          </a:p>
        </p:txBody>
      </p:sp>
      <p:sp>
        <p:nvSpPr>
          <p:cNvPr id="3" name="Platshållare för innehåll 2"/>
          <p:cNvSpPr>
            <a:spLocks noGrp="1"/>
          </p:cNvSpPr>
          <p:nvPr>
            <p:ph idx="1"/>
          </p:nvPr>
        </p:nvSpPr>
        <p:spPr/>
        <p:txBody>
          <a:bodyPr/>
          <a:lstStyle/>
          <a:p>
            <a:r>
              <a:rPr lang="sv-SE" dirty="0" smtClean="0"/>
              <a:t>Oftast behövs mellan 1-3 E per 10 g kolhydrat</a:t>
            </a:r>
          </a:p>
          <a:p>
            <a:r>
              <a:rPr lang="sv-SE" dirty="0" smtClean="0"/>
              <a:t>"kolhydratkvot”  500/dygnsdosen insulin  </a:t>
            </a:r>
          </a:p>
          <a:p>
            <a:r>
              <a:rPr lang="sv-SE" dirty="0" smtClean="0"/>
              <a:t>Om man tar ca 50 E per dygn (måltid plus bas) blir din kvot 500/50 = 10. Det betyder att en enhet tar hand om 10 g kolhydrat.</a:t>
            </a:r>
          </a:p>
          <a:p>
            <a:r>
              <a:rPr lang="sv-SE" dirty="0" smtClean="0"/>
              <a:t>Kolla beräkning genom att mäta blodsocker före och 1-2 timmar efter ett intag av 20 g kolhydrat.</a:t>
            </a:r>
            <a:endParaRPr lang="sv-SE" dirty="0"/>
          </a:p>
        </p:txBody>
      </p:sp>
      <p:sp>
        <p:nvSpPr>
          <p:cNvPr id="4" name="Rektangel 3"/>
          <p:cNvSpPr/>
          <p:nvPr/>
        </p:nvSpPr>
        <p:spPr>
          <a:xfrm>
            <a:off x="272485" y="6237312"/>
            <a:ext cx="3168352" cy="620688"/>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48399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259" y="548680"/>
            <a:ext cx="2279898" cy="136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88504" y="116632"/>
            <a:ext cx="8915400" cy="706090"/>
          </a:xfrm>
        </p:spPr>
        <p:txBody>
          <a:bodyPr>
            <a:normAutofit fontScale="90000"/>
          </a:bodyPr>
          <a:lstStyle/>
          <a:p>
            <a:r>
              <a:rPr lang="sv-SE" b="1" dirty="0" smtClean="0">
                <a:solidFill>
                  <a:srgbClr val="C00000"/>
                </a:solidFill>
              </a:rPr>
              <a:t>Nytillkomna läkemedel</a:t>
            </a:r>
            <a:endParaRPr lang="sv-SE" b="1" dirty="0">
              <a:solidFill>
                <a:srgbClr val="C00000"/>
              </a:solidFill>
            </a:endParaRPr>
          </a:p>
        </p:txBody>
      </p:sp>
      <p:sp>
        <p:nvSpPr>
          <p:cNvPr id="3" name="Platshållare för innehåll 2"/>
          <p:cNvSpPr>
            <a:spLocks noGrp="1"/>
          </p:cNvSpPr>
          <p:nvPr>
            <p:ph idx="1"/>
          </p:nvPr>
        </p:nvSpPr>
        <p:spPr>
          <a:xfrm>
            <a:off x="405737" y="836712"/>
            <a:ext cx="8915400" cy="5472608"/>
          </a:xfrm>
        </p:spPr>
        <p:txBody>
          <a:bodyPr>
            <a:normAutofit fontScale="55000" lnSpcReduction="20000"/>
          </a:bodyPr>
          <a:lstStyle/>
          <a:p>
            <a:r>
              <a:rPr lang="sv-SE" sz="4400" b="1" dirty="0" err="1" smtClean="0"/>
              <a:t>Januvia</a:t>
            </a:r>
            <a:r>
              <a:rPr lang="sv-SE" sz="4400" dirty="0" smtClean="0"/>
              <a:t> (</a:t>
            </a:r>
            <a:r>
              <a:rPr lang="sv-SE" sz="4400" dirty="0" err="1" smtClean="0"/>
              <a:t>sitagliptin</a:t>
            </a:r>
            <a:r>
              <a:rPr lang="sv-SE" sz="4400" dirty="0" smtClean="0"/>
              <a:t>), </a:t>
            </a:r>
            <a:r>
              <a:rPr lang="sv-SE" sz="4400" b="1" dirty="0" err="1" smtClean="0"/>
              <a:t>Galvus</a:t>
            </a:r>
            <a:r>
              <a:rPr lang="sv-SE" sz="4400" dirty="0" smtClean="0"/>
              <a:t>, </a:t>
            </a:r>
            <a:r>
              <a:rPr lang="sv-SE" sz="4400" b="1" dirty="0" err="1" smtClean="0"/>
              <a:t>Onglyza</a:t>
            </a:r>
            <a:r>
              <a:rPr lang="sv-SE" sz="4400" dirty="0" smtClean="0"/>
              <a:t> – tabletter</a:t>
            </a:r>
            <a:br>
              <a:rPr lang="sv-SE" sz="4400" dirty="0" smtClean="0"/>
            </a:br>
            <a:r>
              <a:rPr lang="sv-SE" sz="4400" dirty="0" smtClean="0"/>
              <a:t>alternativ när äldre mediciner inte räcker.</a:t>
            </a:r>
            <a:br>
              <a:rPr lang="sv-SE" sz="4400" dirty="0" smtClean="0"/>
            </a:br>
            <a:r>
              <a:rPr lang="sv-SE" sz="4400" dirty="0" smtClean="0"/>
              <a:t>Fördelar: Ökar inte vikten</a:t>
            </a:r>
            <a:br>
              <a:rPr lang="sv-SE" sz="4400" dirty="0" smtClean="0"/>
            </a:br>
            <a:r>
              <a:rPr lang="sv-SE" sz="4400" dirty="0" smtClean="0"/>
              <a:t>Nackdelar: Dyra, biverkningar inte helt kända</a:t>
            </a:r>
            <a:br>
              <a:rPr lang="sv-SE" sz="4400" dirty="0" smtClean="0"/>
            </a:br>
            <a:endParaRPr lang="sv-SE" sz="4400" dirty="0" smtClean="0"/>
          </a:p>
          <a:p>
            <a:r>
              <a:rPr lang="sv-SE" sz="4400" b="1" dirty="0" err="1" smtClean="0"/>
              <a:t>Victoza</a:t>
            </a:r>
            <a:r>
              <a:rPr lang="sv-SE" sz="4400" dirty="0" smtClean="0"/>
              <a:t> (</a:t>
            </a:r>
            <a:r>
              <a:rPr lang="sv-SE" sz="4400" dirty="0" err="1" smtClean="0"/>
              <a:t>liraglutid</a:t>
            </a:r>
            <a:r>
              <a:rPr lang="sv-SE" sz="4400" dirty="0" smtClean="0"/>
              <a:t>), </a:t>
            </a:r>
            <a:r>
              <a:rPr lang="sv-SE" sz="4400" b="1" dirty="0" err="1" smtClean="0"/>
              <a:t>Byetta</a:t>
            </a:r>
            <a:r>
              <a:rPr lang="sv-SE" sz="4400" b="1" dirty="0" smtClean="0"/>
              <a:t>, </a:t>
            </a:r>
            <a:r>
              <a:rPr lang="sv-SE" sz="4400" b="1" dirty="0" err="1" smtClean="0"/>
              <a:t>Bydureon</a:t>
            </a:r>
            <a:r>
              <a:rPr lang="sv-SE" sz="4400" dirty="0" smtClean="0"/>
              <a:t> (</a:t>
            </a:r>
            <a:r>
              <a:rPr lang="sv-SE" sz="4400" dirty="0" err="1" smtClean="0"/>
              <a:t>exenatid</a:t>
            </a:r>
            <a:r>
              <a:rPr lang="sv-SE" sz="4400" dirty="0" smtClean="0"/>
              <a:t>) – </a:t>
            </a:r>
            <a:r>
              <a:rPr lang="sv-SE" sz="4400" b="1" dirty="0" smtClean="0"/>
              <a:t>injektion</a:t>
            </a:r>
            <a:r>
              <a:rPr lang="sv-SE" sz="4400" dirty="0" smtClean="0"/>
              <a:t> 1-2 ggr per dag eller 1 gång per vecka.</a:t>
            </a:r>
            <a:br>
              <a:rPr lang="sv-SE" sz="4400" dirty="0" smtClean="0"/>
            </a:br>
            <a:r>
              <a:rPr lang="sv-SE" sz="4400" dirty="0" smtClean="0"/>
              <a:t>Ofta </a:t>
            </a:r>
            <a:r>
              <a:rPr lang="sv-SE" sz="4400" b="1" dirty="0" smtClean="0"/>
              <a:t>viktnedgång</a:t>
            </a:r>
            <a:r>
              <a:rPr lang="sv-SE" sz="4400" dirty="0" smtClean="0"/>
              <a:t>, ger </a:t>
            </a:r>
            <a:r>
              <a:rPr lang="sv-SE" sz="4400" b="1" dirty="0" smtClean="0"/>
              <a:t>ej hypoglykemier</a:t>
            </a:r>
            <a:r>
              <a:rPr lang="sv-SE" sz="4400" dirty="0" smtClean="0"/>
              <a:t/>
            </a:r>
            <a:br>
              <a:rPr lang="sv-SE" sz="4400" dirty="0" smtClean="0"/>
            </a:br>
            <a:r>
              <a:rPr lang="sv-SE" sz="4400" dirty="0" smtClean="0"/>
              <a:t>Ibland illamående, dyra, </a:t>
            </a:r>
            <a:r>
              <a:rPr lang="sv-SE" sz="4400" b="1" dirty="0" smtClean="0"/>
              <a:t>långtidsbiverkningar ej fullständigt kända</a:t>
            </a:r>
            <a:r>
              <a:rPr lang="sv-SE" sz="4400" dirty="0" smtClean="0"/>
              <a:t>. Pankreatit?</a:t>
            </a:r>
          </a:p>
          <a:p>
            <a:endParaRPr lang="sv-SE" sz="4400" dirty="0"/>
          </a:p>
          <a:p>
            <a:r>
              <a:rPr lang="sv-SE" sz="4400" b="1" dirty="0" err="1" smtClean="0"/>
              <a:t>Forxiga</a:t>
            </a:r>
            <a:r>
              <a:rPr lang="sv-SE" sz="4400" b="1" dirty="0" smtClean="0"/>
              <a:t> </a:t>
            </a:r>
            <a:r>
              <a:rPr lang="sv-SE" sz="4400" dirty="0" smtClean="0"/>
              <a:t>(</a:t>
            </a:r>
            <a:r>
              <a:rPr lang="sv-SE" sz="4400" dirty="0" err="1" smtClean="0"/>
              <a:t>dapagliflozin</a:t>
            </a:r>
            <a:r>
              <a:rPr lang="sv-SE" sz="4400" dirty="0" smtClean="0"/>
              <a:t>) </a:t>
            </a:r>
            <a:r>
              <a:rPr lang="sv-SE" sz="4400" b="1" dirty="0" smtClean="0"/>
              <a:t>NY</a:t>
            </a:r>
            <a:r>
              <a:rPr lang="sv-SE" sz="4400" dirty="0" smtClean="0"/>
              <a:t> </a:t>
            </a:r>
            <a:r>
              <a:rPr lang="sv-SE" sz="4400" dirty="0" err="1" smtClean="0"/>
              <a:t>tabl</a:t>
            </a:r>
            <a:r>
              <a:rPr lang="sv-SE" sz="4400" dirty="0" smtClean="0"/>
              <a:t>. för vuxna med typ 2 diabetes. Ökar sockerutsöndringen i njurarna och sänker därmed blodsocker. Mindre effekt vid nedsatt njurfunktion. </a:t>
            </a:r>
            <a:r>
              <a:rPr lang="sv-SE" sz="4400" dirty="0" err="1" smtClean="0"/>
              <a:t>Avbruta</a:t>
            </a:r>
            <a:r>
              <a:rPr lang="sv-SE" sz="4400" dirty="0" smtClean="0"/>
              <a:t> om GFR &lt;60. Kan kombineras med andra medel inkl. insulin. Viss viktnedgång Se FASS.</a:t>
            </a:r>
            <a:r>
              <a:rPr lang="sv-SE" dirty="0" smtClean="0"/>
              <a:t/>
            </a:r>
            <a:br>
              <a:rPr lang="sv-SE" dirty="0" smtClean="0"/>
            </a:br>
            <a:endParaRPr lang="sv-SE" dirty="0" smtClean="0"/>
          </a:p>
          <a:p>
            <a:endParaRPr lang="sv-SE" dirty="0"/>
          </a:p>
        </p:txBody>
      </p:sp>
      <p:sp>
        <p:nvSpPr>
          <p:cNvPr id="4" name="Platshållare för bildnummer 3"/>
          <p:cNvSpPr>
            <a:spLocks noGrp="1"/>
          </p:cNvSpPr>
          <p:nvPr>
            <p:ph type="sldNum" sz="quarter" idx="12"/>
          </p:nvPr>
        </p:nvSpPr>
        <p:spPr/>
        <p:txBody>
          <a:bodyPr/>
          <a:lstStyle/>
          <a:p>
            <a:pPr lvl="0"/>
            <a:fld id="{0F49879D-9DB7-44AB-8C01-AF537D69B813}" type="slidenum">
              <a:rPr lang="sv-SE" smtClean="0"/>
              <a:pPr lvl="0"/>
              <a:t>63</a:t>
            </a:fld>
            <a:endParaRPr lang="sv-SE"/>
          </a:p>
        </p:txBody>
      </p:sp>
    </p:spTree>
    <p:extLst>
      <p:ext uri="{BB962C8B-B14F-4D97-AF65-F5344CB8AC3E}">
        <p14:creationId xmlns:p14="http://schemas.microsoft.com/office/powerpoint/2010/main" val="384557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lvl="0"/>
            <a:fld id="{0F49879D-9DB7-44AB-8C01-AF537D69B813}" type="slidenum">
              <a:rPr lang="sv-SE" smtClean="0"/>
              <a:pPr lvl="0"/>
              <a:t>64</a:t>
            </a:fld>
            <a:endParaRPr lang="sv-SE"/>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56" y="476672"/>
            <a:ext cx="70580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351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smtClean="0">
                <a:solidFill>
                  <a:srgbClr val="C00000"/>
                </a:solidFill>
              </a:rPr>
              <a:t>Forxiga</a:t>
            </a:r>
            <a:r>
              <a:rPr lang="sv-SE" dirty="0" smtClean="0">
                <a:solidFill>
                  <a:srgbClr val="C00000"/>
                </a:solidFill>
              </a:rPr>
              <a:t> NYTT</a:t>
            </a:r>
            <a:r>
              <a:rPr lang="sv-SE" dirty="0" smtClean="0"/>
              <a:t> </a:t>
            </a:r>
            <a:r>
              <a:rPr lang="sv-SE" sz="3100" dirty="0" smtClean="0"/>
              <a:t>(Läkemedelsverkets bedömning)</a:t>
            </a:r>
            <a:endParaRPr lang="sv-SE" sz="3100" dirty="0"/>
          </a:p>
        </p:txBody>
      </p:sp>
      <p:sp>
        <p:nvSpPr>
          <p:cNvPr id="4" name="Platshållare för bildnummer 3"/>
          <p:cNvSpPr>
            <a:spLocks noGrp="1"/>
          </p:cNvSpPr>
          <p:nvPr>
            <p:ph type="sldNum" sz="quarter" idx="12"/>
          </p:nvPr>
        </p:nvSpPr>
        <p:spPr/>
        <p:txBody>
          <a:bodyPr/>
          <a:lstStyle/>
          <a:p>
            <a:pPr lvl="0"/>
            <a:fld id="{0F49879D-9DB7-44AB-8C01-AF537D69B813}" type="slidenum">
              <a:rPr lang="sv-SE" smtClean="0"/>
              <a:pPr lvl="0"/>
              <a:t>65</a:t>
            </a:fld>
            <a:endParaRPr lang="sv-SE"/>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457325"/>
            <a:ext cx="7229476"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1568624" y="5949280"/>
            <a:ext cx="5938870" cy="369332"/>
          </a:xfrm>
          <a:prstGeom prst="rect">
            <a:avLst/>
          </a:prstGeom>
          <a:noFill/>
        </p:spPr>
        <p:txBody>
          <a:bodyPr wrap="none" rtlCol="0">
            <a:spAutoFit/>
          </a:bodyPr>
          <a:lstStyle/>
          <a:p>
            <a:r>
              <a:rPr lang="sv-SE" dirty="0" smtClean="0"/>
              <a:t>Kostnad 16,40 kr /dag, normaldosering en </a:t>
            </a:r>
            <a:r>
              <a:rPr lang="sv-SE" dirty="0" err="1" smtClean="0"/>
              <a:t>tabl</a:t>
            </a:r>
            <a:r>
              <a:rPr lang="sv-SE" dirty="0" smtClean="0"/>
              <a:t> 10 mg per dag</a:t>
            </a:r>
            <a:endParaRPr lang="sv-SE" dirty="0"/>
          </a:p>
        </p:txBody>
      </p:sp>
    </p:spTree>
    <p:extLst>
      <p:ext uri="{BB962C8B-B14F-4D97-AF65-F5344CB8AC3E}">
        <p14:creationId xmlns:p14="http://schemas.microsoft.com/office/powerpoint/2010/main" val="3679117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8" y="164438"/>
            <a:ext cx="3497087" cy="340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876" y="692696"/>
            <a:ext cx="4841211" cy="273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79" y="3436221"/>
            <a:ext cx="88360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66</a:t>
            </a:fld>
            <a:endParaRPr lang="sv-SE"/>
          </a:p>
        </p:txBody>
      </p:sp>
    </p:spTree>
    <p:extLst>
      <p:ext uri="{BB962C8B-B14F-4D97-AF65-F5344CB8AC3E}">
        <p14:creationId xmlns:p14="http://schemas.microsoft.com/office/powerpoint/2010/main" val="4757300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5" y="164543"/>
            <a:ext cx="2907288" cy="283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80" y="1474228"/>
            <a:ext cx="7658690" cy="226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54" y="4149188"/>
            <a:ext cx="8778875" cy="24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7" y="4149080"/>
            <a:ext cx="8926513"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67</a:t>
            </a:fld>
            <a:endParaRPr lang="sv-SE"/>
          </a:p>
        </p:txBody>
      </p:sp>
    </p:spTree>
    <p:extLst>
      <p:ext uri="{BB962C8B-B14F-4D97-AF65-F5344CB8AC3E}">
        <p14:creationId xmlns:p14="http://schemas.microsoft.com/office/powerpoint/2010/main" val="4757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2000" fill="hold"/>
                                        <p:tgtEl>
                                          <p:spTgt spid="10244"/>
                                        </p:tgtEl>
                                        <p:attrNameLst>
                                          <p:attrName>ppt_w</p:attrName>
                                        </p:attrNameLst>
                                      </p:cBhvr>
                                      <p:tavLst>
                                        <p:tav tm="0">
                                          <p:val>
                                            <p:fltVal val="0"/>
                                          </p:val>
                                        </p:tav>
                                        <p:tav tm="100000">
                                          <p:val>
                                            <p:strVal val="#ppt_w"/>
                                          </p:val>
                                        </p:tav>
                                      </p:tavLst>
                                    </p:anim>
                                    <p:anim calcmode="lin" valueType="num">
                                      <p:cBhvr>
                                        <p:cTn id="8" dur="2000" fill="hold"/>
                                        <p:tgtEl>
                                          <p:spTgt spid="10244"/>
                                        </p:tgtEl>
                                        <p:attrNameLst>
                                          <p:attrName>ppt_h</p:attrName>
                                        </p:attrNameLst>
                                      </p:cBhvr>
                                      <p:tavLst>
                                        <p:tav tm="0">
                                          <p:val>
                                            <p:fltVal val="0"/>
                                          </p:val>
                                        </p:tav>
                                        <p:tav tm="100000">
                                          <p:val>
                                            <p:strVal val="#ppt_h"/>
                                          </p:val>
                                        </p:tav>
                                      </p:tavLst>
                                    </p:anim>
                                    <p:animEffect transition="in" filter="fade">
                                      <p:cBhvr>
                                        <p:cTn id="9"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6E4EE3-16DA-4626-A788-9BDE749BE003}"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A2BFBC-E20E-42D2-9403-9A37F06C23C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68</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992560" y="274638"/>
            <a:ext cx="8418140" cy="1143000"/>
          </a:xfrm>
        </p:spPr>
        <p:txBody>
          <a:bodyPr lIns="90489" tIns="44448" rIns="90489" bIns="44448"/>
          <a:lstStyle/>
          <a:p>
            <a:pPr lvl="0" hangingPunct="1"/>
            <a:r>
              <a:rPr lang="sv-SE" b="1" dirty="0">
                <a:solidFill>
                  <a:srgbClr val="C00000"/>
                </a:solidFill>
              </a:rPr>
              <a:t>Blodglukoskontroll</a:t>
            </a:r>
          </a:p>
        </p:txBody>
      </p:sp>
      <p:sp>
        <p:nvSpPr>
          <p:cNvPr id="6" name="Rectangle 3"/>
          <p:cNvSpPr txBox="1">
            <a:spLocks noGrp="1"/>
          </p:cNvSpPr>
          <p:nvPr>
            <p:ph idx="1"/>
          </p:nvPr>
        </p:nvSpPr>
        <p:spPr/>
        <p:txBody>
          <a:bodyPr lIns="90489" tIns="44448" rIns="90489" bIns="44448"/>
          <a:lstStyle/>
          <a:p>
            <a:pPr lvl="0" hangingPunct="1">
              <a:spcBef>
                <a:spcPts val="500"/>
              </a:spcBef>
              <a:spcAft>
                <a:spcPts val="1200"/>
              </a:spcAft>
            </a:pPr>
            <a:r>
              <a:rPr lang="sv-SE" sz="2000" dirty="0">
                <a:latin typeface="Comic Sans MS" pitchFamily="66"/>
              </a:rPr>
              <a:t>Mätning av hemoglobin A1</a:t>
            </a:r>
            <a:r>
              <a:rPr lang="sv-SE" sz="2000" baseline="-25000" dirty="0">
                <a:latin typeface="Comic Sans MS" pitchFamily="66"/>
              </a:rPr>
              <a:t>c</a:t>
            </a:r>
            <a:r>
              <a:rPr lang="sv-SE" sz="2000" dirty="0">
                <a:latin typeface="Comic Sans MS" pitchFamily="66"/>
              </a:rPr>
              <a:t> (HbA1</a:t>
            </a:r>
            <a:r>
              <a:rPr lang="sv-SE" sz="2000" baseline="-25000" dirty="0">
                <a:latin typeface="Comic Sans MS" pitchFamily="66"/>
              </a:rPr>
              <a:t>c</a:t>
            </a:r>
            <a:r>
              <a:rPr lang="sv-SE" sz="2000" dirty="0">
                <a:latin typeface="Comic Sans MS" pitchFamily="66"/>
              </a:rPr>
              <a:t>): 1-4 gånger årligen.</a:t>
            </a:r>
          </a:p>
          <a:p>
            <a:pPr lvl="0" hangingPunct="1">
              <a:spcBef>
                <a:spcPts val="500"/>
              </a:spcBef>
              <a:spcAft>
                <a:spcPts val="1400"/>
              </a:spcAft>
            </a:pPr>
            <a:r>
              <a:rPr lang="sv-SE" sz="2000" dirty="0">
                <a:latin typeface="Comic Sans MS" pitchFamily="66"/>
              </a:rPr>
              <a:t>Vid insulinbehandling dessutom egenkontroller av blodsocker.</a:t>
            </a:r>
          </a:p>
          <a:p>
            <a:pPr lvl="0" hangingPunct="1">
              <a:spcBef>
                <a:spcPts val="500"/>
              </a:spcBef>
              <a:spcAft>
                <a:spcPts val="1400"/>
              </a:spcAft>
            </a:pPr>
            <a:r>
              <a:rPr lang="sv-SE" sz="2000" dirty="0">
                <a:latin typeface="Comic Sans MS" pitchFamily="66"/>
              </a:rPr>
              <a:t>Då symtomfrihet snarare än prevention av komplikationer är målet, kan HbA1</a:t>
            </a:r>
            <a:r>
              <a:rPr lang="sv-SE" sz="2000" baseline="-25000" dirty="0">
                <a:latin typeface="Comic Sans MS" pitchFamily="66"/>
              </a:rPr>
              <a:t>c </a:t>
            </a:r>
            <a:r>
              <a:rPr lang="sv-SE" sz="2000" dirty="0" smtClean="0">
                <a:latin typeface="Comic Sans MS" pitchFamily="66"/>
              </a:rPr>
              <a:t>&lt;75 </a:t>
            </a:r>
            <a:r>
              <a:rPr lang="sv-SE" sz="2000" dirty="0" err="1" smtClean="0">
                <a:latin typeface="Comic Sans MS" pitchFamily="66"/>
              </a:rPr>
              <a:t>mmol</a:t>
            </a:r>
            <a:r>
              <a:rPr lang="sv-SE" sz="2000" dirty="0" smtClean="0">
                <a:latin typeface="Comic Sans MS" pitchFamily="66"/>
              </a:rPr>
              <a:t>/mol  </a:t>
            </a:r>
            <a:r>
              <a:rPr lang="sv-SE" sz="2000" dirty="0">
                <a:latin typeface="Comic Sans MS" pitchFamily="66"/>
              </a:rPr>
              <a:t>accepteras.</a:t>
            </a:r>
          </a:p>
        </p:txBody>
      </p:sp>
      <p:graphicFrame>
        <p:nvGraphicFramePr>
          <p:cNvPr id="7" name="Objekt 6">
            <a:hlinkClick r:id="" action="ppaction://ole?verb=0"/>
          </p:cNvPr>
          <p:cNvGraphicFramePr>
            <a:graphicFrameLocks noChangeAspect="1"/>
          </p:cNvGraphicFramePr>
          <p:nvPr>
            <p:extLst>
              <p:ext uri="{D42A27DB-BD31-4B8C-83A1-F6EECF244321}">
                <p14:modId xmlns:p14="http://schemas.microsoft.com/office/powerpoint/2010/main" val="1872223807"/>
              </p:ext>
            </p:extLst>
          </p:nvPr>
        </p:nvGraphicFramePr>
        <p:xfrm>
          <a:off x="2009775" y="3959353"/>
          <a:ext cx="6340475" cy="3114675"/>
        </p:xfrm>
        <a:graphic>
          <a:graphicData uri="http://schemas.openxmlformats.org/presentationml/2006/ole">
            <mc:AlternateContent xmlns:mc="http://schemas.openxmlformats.org/markup-compatibility/2006">
              <mc:Choice xmlns:v="urn:schemas-microsoft-com:vml" Requires="v">
                <p:oleObj spid="_x0000_s26693" r:id="rId4" imgW="6595138" imgH="3244454" progId="Word.Document.8">
                  <p:embed/>
                </p:oleObj>
              </mc:Choice>
              <mc:Fallback>
                <p:oleObj r:id="rId4" imgW="6595138" imgH="324445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3959353"/>
                        <a:ext cx="6340475" cy="311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http://t1.gstatic.com/images?q=tbn:ANd9GcRCbtBzTSQMht5o9e8PlaluK9M0I9LvFg0LxXvtOKCt6cnOhTBV"/>
          <p:cNvPicPr>
            <a:picLocks noChangeAspect="1" noChangeArrowheads="1"/>
          </p:cNvPicPr>
          <p:nvPr/>
        </p:nvPicPr>
        <p:blipFill>
          <a:blip r:embed="rId6" cstate="print"/>
          <a:srcRect/>
          <a:stretch>
            <a:fillRect/>
          </a:stretch>
        </p:blipFill>
        <p:spPr bwMode="auto">
          <a:xfrm>
            <a:off x="272480" y="116758"/>
            <a:ext cx="2448272" cy="1372917"/>
          </a:xfrm>
          <a:prstGeom prst="rect">
            <a:avLst/>
          </a:prstGeom>
          <a:noFill/>
        </p:spPr>
      </p:pic>
      <p:sp>
        <p:nvSpPr>
          <p:cNvPr id="9" name="Platshållare för bildnummer 8"/>
          <p:cNvSpPr>
            <a:spLocks noGrp="1"/>
          </p:cNvSpPr>
          <p:nvPr>
            <p:ph type="sldNum" sz="quarter" idx="12"/>
          </p:nvPr>
        </p:nvSpPr>
        <p:spPr/>
        <p:txBody>
          <a:bodyPr/>
          <a:lstStyle/>
          <a:p>
            <a:pPr lvl="0"/>
            <a:fld id="{0F49879D-9DB7-44AB-8C01-AF537D69B813}" type="slidenum">
              <a:rPr lang="sv-SE" smtClean="0"/>
              <a:pPr lvl="0"/>
              <a:t>68</a:t>
            </a:fld>
            <a:endParaRPr lang="sv-SE"/>
          </a:p>
        </p:txBody>
      </p:sp>
      <p:sp>
        <p:nvSpPr>
          <p:cNvPr id="10" name="textruta 9"/>
          <p:cNvSpPr txBox="1"/>
          <p:nvPr/>
        </p:nvSpPr>
        <p:spPr>
          <a:xfrm>
            <a:off x="5241060" y="4439890"/>
            <a:ext cx="2353529" cy="523220"/>
          </a:xfrm>
          <a:prstGeom prst="rect">
            <a:avLst/>
          </a:prstGeom>
          <a:solidFill>
            <a:schemeClr val="bg1">
              <a:lumMod val="95000"/>
            </a:schemeClr>
          </a:solidFill>
        </p:spPr>
        <p:txBody>
          <a:bodyPr wrap="none" rtlCol="0">
            <a:spAutoFit/>
          </a:bodyPr>
          <a:lstStyle/>
          <a:p>
            <a:r>
              <a:rPr lang="sv-SE" sz="2800" dirty="0" smtClean="0"/>
              <a:t>&lt;52 </a:t>
            </a:r>
            <a:r>
              <a:rPr lang="sv-SE" sz="2800" dirty="0" err="1" smtClean="0"/>
              <a:t>mmol</a:t>
            </a:r>
            <a:r>
              <a:rPr lang="sv-SE" sz="2800" dirty="0" smtClean="0"/>
              <a:t>/mol</a:t>
            </a:r>
            <a:endParaRPr lang="sv-SE" sz="2800" dirty="0"/>
          </a:p>
        </p:txBody>
      </p:sp>
      <p:sp>
        <p:nvSpPr>
          <p:cNvPr id="11" name="textruta 10"/>
          <p:cNvSpPr txBox="1"/>
          <p:nvPr/>
        </p:nvSpPr>
        <p:spPr>
          <a:xfrm>
            <a:off x="5237788" y="4885610"/>
            <a:ext cx="2650084" cy="523220"/>
          </a:xfrm>
          <a:prstGeom prst="rect">
            <a:avLst/>
          </a:prstGeom>
          <a:solidFill>
            <a:schemeClr val="bg1">
              <a:lumMod val="95000"/>
            </a:schemeClr>
          </a:solidFill>
        </p:spPr>
        <p:txBody>
          <a:bodyPr wrap="none" rtlCol="0">
            <a:spAutoFit/>
          </a:bodyPr>
          <a:lstStyle/>
          <a:p>
            <a:r>
              <a:rPr lang="sv-SE" sz="2800" dirty="0" smtClean="0"/>
              <a:t>52-63 </a:t>
            </a:r>
            <a:r>
              <a:rPr lang="sv-SE" sz="2800" dirty="0" err="1" smtClean="0"/>
              <a:t>mmol</a:t>
            </a:r>
            <a:r>
              <a:rPr lang="sv-SE" sz="2800" dirty="0" smtClean="0"/>
              <a:t>/mol</a:t>
            </a:r>
            <a:endParaRPr lang="sv-SE" sz="2800" dirty="0"/>
          </a:p>
        </p:txBody>
      </p:sp>
      <p:sp>
        <p:nvSpPr>
          <p:cNvPr id="12" name="textruta 11"/>
          <p:cNvSpPr txBox="1"/>
          <p:nvPr/>
        </p:nvSpPr>
        <p:spPr>
          <a:xfrm>
            <a:off x="5247543" y="5330424"/>
            <a:ext cx="2353529" cy="523220"/>
          </a:xfrm>
          <a:prstGeom prst="rect">
            <a:avLst/>
          </a:prstGeom>
          <a:solidFill>
            <a:schemeClr val="bg1">
              <a:lumMod val="95000"/>
            </a:schemeClr>
          </a:solidFill>
        </p:spPr>
        <p:txBody>
          <a:bodyPr wrap="none" rtlCol="0">
            <a:spAutoFit/>
          </a:bodyPr>
          <a:lstStyle/>
          <a:p>
            <a:r>
              <a:rPr lang="sv-SE" sz="2800" dirty="0" smtClean="0"/>
              <a:t>&gt;63 </a:t>
            </a:r>
            <a:r>
              <a:rPr lang="sv-SE" sz="2800" dirty="0" err="1" smtClean="0"/>
              <a:t>mmol</a:t>
            </a:r>
            <a:r>
              <a:rPr lang="sv-SE" sz="2800" dirty="0" smtClean="0"/>
              <a:t>/mol</a:t>
            </a:r>
            <a:endParaRPr lang="sv-SE" sz="2800" dirty="0"/>
          </a:p>
        </p:txBody>
      </p:sp>
      <p:sp>
        <p:nvSpPr>
          <p:cNvPr id="14" name="textruta 13"/>
          <p:cNvSpPr txBox="1"/>
          <p:nvPr/>
        </p:nvSpPr>
        <p:spPr>
          <a:xfrm>
            <a:off x="6393160" y="3995772"/>
            <a:ext cx="1210844" cy="369332"/>
          </a:xfrm>
          <a:prstGeom prst="rect">
            <a:avLst/>
          </a:prstGeom>
          <a:noFill/>
        </p:spPr>
        <p:txBody>
          <a:bodyPr wrap="none" rtlCol="0">
            <a:spAutoFit/>
          </a:bodyPr>
          <a:lstStyle/>
          <a:p>
            <a:r>
              <a:rPr lang="sv-SE" dirty="0" smtClean="0"/>
              <a:t>YNGRE PAT</a:t>
            </a:r>
            <a:endParaRPr lang="sv-SE" dirty="0"/>
          </a:p>
        </p:txBody>
      </p:sp>
    </p:spTree>
    <p:extLst>
      <p:ext uri="{BB962C8B-B14F-4D97-AF65-F5344CB8AC3E}">
        <p14:creationId xmlns:p14="http://schemas.microsoft.com/office/powerpoint/2010/main" val="3072748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61F0BC-E3DF-4D8A-984C-1C8634F527FA}"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3"/>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50D22E-0079-4D09-A4FB-00915A0B2FF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69</a:t>
            </a:fld>
            <a:endParaRPr lang="sv-SE" sz="1400" b="0" i="0" u="none" strike="noStrike" kern="1200" cap="none" spc="0" baseline="0">
              <a:solidFill>
                <a:srgbClr val="000000"/>
              </a:solidFill>
              <a:uFillTx/>
              <a:latin typeface="Tahoma" pitchFamily="34"/>
            </a:endParaRPr>
          </a:p>
        </p:txBody>
      </p:sp>
      <p:sp>
        <p:nvSpPr>
          <p:cNvPr id="5" name="Rectangle 4"/>
          <p:cNvSpPr/>
          <p:nvPr/>
        </p:nvSpPr>
        <p:spPr>
          <a:xfrm>
            <a:off x="1208086" y="2492370"/>
            <a:ext cx="6481760" cy="267765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Tahoma" pitchFamily="34"/>
              </a:rPr>
              <a:t>Vid nydebut </a:t>
            </a:r>
            <a:r>
              <a:rPr lang="sv-SE" sz="2400" b="0" i="0" u="none" strike="noStrike" kern="1200" cap="none" spc="0" baseline="0">
                <a:solidFill>
                  <a:srgbClr val="000000"/>
                </a:solidFill>
                <a:uFillTx/>
                <a:latin typeface="Tahoma" pitchFamily="34"/>
              </a:rPr>
              <a:t>och </a:t>
            </a:r>
            <a:r>
              <a:rPr lang="sv-SE" sz="2400" b="1" i="0" u="none" strike="noStrike" kern="1200" cap="none" spc="0" baseline="0">
                <a:solidFill>
                  <a:srgbClr val="000000"/>
                </a:solidFill>
                <a:uFillTx/>
                <a:latin typeface="Tahoma" pitchFamily="34"/>
              </a:rPr>
              <a:t>vid uppföljning av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Tahoma" pitchFamily="34"/>
              </a:rPr>
              <a:t>förändring </a:t>
            </a:r>
            <a:r>
              <a:rPr lang="sv-SE" sz="2400" b="0" i="0" u="none" strike="noStrike" kern="1200" cap="none" spc="0" baseline="0">
                <a:solidFill>
                  <a:srgbClr val="000000"/>
                </a:solidFill>
                <a:uFillTx/>
                <a:latin typeface="Tahoma" pitchFamily="34"/>
              </a:rPr>
              <a:t>i behandlingen kan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dygnsprofiler med mätning före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och 1 1/2 timme efter måltid under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några dagar, vara ett viktigt underlag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för val av behandling respektive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ställningstagande till förändring.</a:t>
            </a:r>
          </a:p>
        </p:txBody>
      </p:sp>
      <p:pic>
        <p:nvPicPr>
          <p:cNvPr id="6" name="Picture 5"/>
          <p:cNvPicPr>
            <a:picLocks noChangeAspect="1"/>
          </p:cNvPicPr>
          <p:nvPr/>
        </p:nvPicPr>
        <p:blipFill>
          <a:blip r:embed="rId3" cstate="print"/>
          <a:srcRect/>
          <a:stretch>
            <a:fillRect/>
          </a:stretch>
        </p:blipFill>
        <p:spPr>
          <a:xfrm>
            <a:off x="776289" y="188915"/>
            <a:ext cx="7088192" cy="1390646"/>
          </a:xfrm>
          <a:prstGeom prst="rect">
            <a:avLst/>
          </a:prstGeom>
          <a:noFill/>
          <a:ln>
            <a:noFill/>
          </a:ln>
        </p:spPr>
      </p:pic>
      <p:sp>
        <p:nvSpPr>
          <p:cNvPr id="7" name="Platshållare för bildnummer 6"/>
          <p:cNvSpPr>
            <a:spLocks noGrp="1"/>
          </p:cNvSpPr>
          <p:nvPr>
            <p:ph type="sldNum" sz="quarter" idx="12"/>
          </p:nvPr>
        </p:nvSpPr>
        <p:spPr/>
        <p:txBody>
          <a:bodyPr/>
          <a:lstStyle/>
          <a:p>
            <a:pPr lvl="0"/>
            <a:fld id="{31738BCC-75D2-404B-B7CA-581F87259267}" type="slidenum">
              <a:rPr lang="sv-SE" smtClean="0"/>
              <a:pPr lvl="0"/>
              <a:t>69</a:t>
            </a:fld>
            <a:endParaRPr lang="sv-SE"/>
          </a:p>
        </p:txBody>
      </p:sp>
    </p:spTree>
    <p:extLst>
      <p:ext uri="{BB962C8B-B14F-4D97-AF65-F5344CB8AC3E}">
        <p14:creationId xmlns:p14="http://schemas.microsoft.com/office/powerpoint/2010/main" val="14971340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08CED7-76F2-41EC-A391-D6372EB3498B}"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2DAD03-7A12-46F6-932B-E8E85648051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Klassificering av diabetes</a:t>
            </a:r>
          </a:p>
        </p:txBody>
      </p:sp>
      <p:sp>
        <p:nvSpPr>
          <p:cNvPr id="6" name="Rectangle 3"/>
          <p:cNvSpPr txBox="1">
            <a:spLocks noGrp="1"/>
          </p:cNvSpPr>
          <p:nvPr>
            <p:ph idx="1"/>
          </p:nvPr>
        </p:nvSpPr>
        <p:spPr>
          <a:xfrm>
            <a:off x="1281110" y="2192345"/>
            <a:ext cx="8420096" cy="3940177"/>
          </a:xfrm>
        </p:spPr>
        <p:txBody>
          <a:bodyPr lIns="90489" tIns="44448" rIns="90489" bIns="44448"/>
          <a:lstStyle/>
          <a:p>
            <a:pPr lvl="0" hangingPunct="1">
              <a:spcBef>
                <a:spcPts val="1400"/>
              </a:spcBef>
              <a:spcAft>
                <a:spcPts val="1400"/>
              </a:spcAft>
              <a:buNone/>
            </a:pPr>
            <a:r>
              <a:rPr lang="sv-SE" sz="2400" i="1" dirty="0">
                <a:latin typeface="Comic Sans MS" pitchFamily="66"/>
              </a:rPr>
              <a:t>Grundas på </a:t>
            </a:r>
            <a:r>
              <a:rPr lang="sv-SE" sz="2400" b="1" i="1" dirty="0">
                <a:latin typeface="Comic Sans MS" pitchFamily="66"/>
              </a:rPr>
              <a:t>orsak  </a:t>
            </a:r>
            <a:r>
              <a:rPr lang="sv-SE" sz="2400" i="1" dirty="0">
                <a:latin typeface="Comic Sans MS" pitchFamily="66"/>
              </a:rPr>
              <a:t> (inte på behandlingen)</a:t>
            </a:r>
            <a:endParaRPr lang="sv-SE" sz="2400" dirty="0">
              <a:latin typeface="Comic Sans MS" pitchFamily="66"/>
            </a:endParaRPr>
          </a:p>
          <a:p>
            <a:pPr lvl="0" hangingPunct="1">
              <a:spcBef>
                <a:spcPts val="1400"/>
              </a:spcBef>
            </a:pPr>
            <a:r>
              <a:rPr lang="sv-SE" sz="2400" b="1" dirty="0">
                <a:latin typeface="Comic Sans MS" pitchFamily="66"/>
              </a:rPr>
              <a:t>Typ 1 </a:t>
            </a:r>
            <a:r>
              <a:rPr lang="sv-SE" sz="2400" dirty="0">
                <a:latin typeface="Comic Sans MS" pitchFamily="66"/>
              </a:rPr>
              <a:t>(autoimmun </a:t>
            </a:r>
            <a:r>
              <a:rPr lang="sv-SE" sz="2400" dirty="0" err="1">
                <a:latin typeface="Comic Sans MS" pitchFamily="66"/>
              </a:rPr>
              <a:t>beta-cellsdestruktion</a:t>
            </a:r>
            <a:r>
              <a:rPr lang="sv-SE" sz="2400" dirty="0">
                <a:latin typeface="Comic Sans MS" pitchFamily="66"/>
              </a:rPr>
              <a:t>)</a:t>
            </a:r>
          </a:p>
          <a:p>
            <a:pPr lvl="0" hangingPunct="1">
              <a:spcBef>
                <a:spcPts val="1400"/>
              </a:spcBef>
            </a:pPr>
            <a:r>
              <a:rPr lang="sv-SE" sz="2400" b="1" dirty="0">
                <a:latin typeface="Comic Sans MS" pitchFamily="66"/>
              </a:rPr>
              <a:t>Typ 2 </a:t>
            </a:r>
            <a:r>
              <a:rPr lang="sv-SE" sz="2400" dirty="0">
                <a:latin typeface="Comic Sans MS" pitchFamily="66"/>
              </a:rPr>
              <a:t>(både insulinresistens och relativ insulinbrist)</a:t>
            </a:r>
            <a:br>
              <a:rPr lang="sv-SE" sz="2400" dirty="0">
                <a:latin typeface="Comic Sans MS" pitchFamily="66"/>
              </a:rPr>
            </a:br>
            <a:r>
              <a:rPr lang="sv-SE" sz="2000" dirty="0">
                <a:latin typeface="Comic Sans MS" pitchFamily="66"/>
              </a:rPr>
              <a:t>Hos vissa personer svårt avgöra om typ 1 eller typ 2</a:t>
            </a:r>
          </a:p>
          <a:p>
            <a:pPr lvl="0" hangingPunct="1">
              <a:spcBef>
                <a:spcPts val="1400"/>
              </a:spcBef>
            </a:pPr>
            <a:r>
              <a:rPr lang="sv-SE" sz="2400" b="1" dirty="0">
                <a:latin typeface="Comic Sans MS" pitchFamily="66"/>
              </a:rPr>
              <a:t>Andra specifika typer av diabetes</a:t>
            </a:r>
            <a:r>
              <a:rPr lang="sv-SE" sz="2400" dirty="0">
                <a:latin typeface="Comic Sans MS" pitchFamily="66"/>
              </a:rPr>
              <a:t> (t ex sjukdomar i bukspottskörteln som pankreatit, endokrina sjukdomar)</a:t>
            </a:r>
          </a:p>
          <a:p>
            <a:pPr lvl="0" hangingPunct="1">
              <a:spcBef>
                <a:spcPts val="1400"/>
              </a:spcBef>
            </a:pPr>
            <a:r>
              <a:rPr lang="sv-SE" sz="2400" b="1" dirty="0" smtClean="0">
                <a:latin typeface="Comic Sans MS" pitchFamily="66"/>
              </a:rPr>
              <a:t>Graviditetsdiabetes </a:t>
            </a:r>
            <a:r>
              <a:rPr lang="sv-SE" sz="2000" dirty="0" smtClean="0">
                <a:latin typeface="Comic Sans MS" pitchFamily="66"/>
              </a:rPr>
              <a:t>(närmast ett slags typ 2)</a:t>
            </a:r>
            <a:endParaRPr lang="sv-SE" sz="2000" dirty="0">
              <a:latin typeface="Comic Sans MS" pitchFamily="66"/>
            </a:endParaRPr>
          </a:p>
        </p:txBody>
      </p:sp>
      <p:sp>
        <p:nvSpPr>
          <p:cNvPr id="7" name="Platshållare för bildnummer 6"/>
          <p:cNvSpPr>
            <a:spLocks noGrp="1"/>
          </p:cNvSpPr>
          <p:nvPr>
            <p:ph type="sldNum" sz="quarter" idx="12"/>
          </p:nvPr>
        </p:nvSpPr>
        <p:spPr/>
        <p:txBody>
          <a:bodyPr/>
          <a:lstStyle/>
          <a:p>
            <a:fld id="{36718C81-B19A-4472-BFB1-6AAAB0E9A286}" type="slidenum">
              <a:rPr lang="sv-SE" smtClean="0"/>
              <a:t>7</a:t>
            </a:fld>
            <a:endParaRPr lang="sv-SE"/>
          </a:p>
        </p:txBody>
      </p:sp>
    </p:spTree>
    <p:extLst>
      <p:ext uri="{BB962C8B-B14F-4D97-AF65-F5344CB8AC3E}">
        <p14:creationId xmlns:p14="http://schemas.microsoft.com/office/powerpoint/2010/main" val="3870590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1CDEF4-B5B9-4C25-836C-CA40CD180C21}"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3"/>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F2A553-2A92-4B46-A075-2A94D2A3B79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70</a:t>
            </a:fld>
            <a:endParaRPr lang="sv-SE" sz="1400" b="0" i="0" u="none" strike="noStrike" kern="1200" cap="none" spc="0" baseline="0">
              <a:solidFill>
                <a:srgbClr val="000000"/>
              </a:solidFill>
              <a:uFillTx/>
              <a:latin typeface="Tahoma" pitchFamily="34"/>
            </a:endParaRPr>
          </a:p>
        </p:txBody>
      </p:sp>
      <p:pic>
        <p:nvPicPr>
          <p:cNvPr id="5" name="Picture 4"/>
          <p:cNvPicPr>
            <a:picLocks noChangeAspect="1"/>
          </p:cNvPicPr>
          <p:nvPr/>
        </p:nvPicPr>
        <p:blipFill>
          <a:blip r:embed="rId3" cstate="print"/>
          <a:srcRect/>
          <a:stretch>
            <a:fillRect/>
          </a:stretch>
        </p:blipFill>
        <p:spPr>
          <a:xfrm>
            <a:off x="776289" y="188915"/>
            <a:ext cx="7088192" cy="1390646"/>
          </a:xfrm>
          <a:prstGeom prst="rect">
            <a:avLst/>
          </a:prstGeom>
          <a:noFill/>
          <a:ln>
            <a:noFill/>
          </a:ln>
        </p:spPr>
      </p:pic>
      <p:sp>
        <p:nvSpPr>
          <p:cNvPr id="6" name="Rectangle 5"/>
          <p:cNvSpPr/>
          <p:nvPr/>
        </p:nvSpPr>
        <p:spPr>
          <a:xfrm>
            <a:off x="1065211" y="2852736"/>
            <a:ext cx="6580186" cy="193899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Vid </a:t>
            </a:r>
            <a:r>
              <a:rPr lang="sv-SE" sz="2400" b="1" i="0" u="none" strike="noStrike" kern="1200" cap="none" spc="0" baseline="0">
                <a:solidFill>
                  <a:srgbClr val="000000"/>
                </a:solidFill>
                <a:uFillTx/>
                <a:latin typeface="Tahoma" pitchFamily="34"/>
              </a:rPr>
              <a:t>akuta tillstånd </a:t>
            </a:r>
            <a:r>
              <a:rPr lang="sv-SE" sz="2400" b="0" i="0" u="none" strike="noStrike" kern="1200" cap="none" spc="0" baseline="0">
                <a:solidFill>
                  <a:srgbClr val="000000"/>
                </a:solidFill>
                <a:uFillTx/>
                <a:latin typeface="Tahoma" pitchFamily="34"/>
              </a:rPr>
              <a:t>såsom infektion,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operation, behandling med kortison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och situationer av akut stress kan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mätning av minst 3-4 plasmaglukosvärden/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dygn behövas.</a:t>
            </a:r>
          </a:p>
        </p:txBody>
      </p:sp>
      <p:sp>
        <p:nvSpPr>
          <p:cNvPr id="7" name="Platshållare för bildnummer 6"/>
          <p:cNvSpPr>
            <a:spLocks noGrp="1"/>
          </p:cNvSpPr>
          <p:nvPr>
            <p:ph type="sldNum" sz="quarter" idx="12"/>
          </p:nvPr>
        </p:nvSpPr>
        <p:spPr/>
        <p:txBody>
          <a:bodyPr/>
          <a:lstStyle/>
          <a:p>
            <a:pPr lvl="0"/>
            <a:fld id="{31738BCC-75D2-404B-B7CA-581F87259267}" type="slidenum">
              <a:rPr lang="sv-SE" smtClean="0"/>
              <a:pPr lvl="0"/>
              <a:t>70</a:t>
            </a:fld>
            <a:endParaRPr lang="sv-SE"/>
          </a:p>
        </p:txBody>
      </p:sp>
    </p:spTree>
    <p:extLst>
      <p:ext uri="{BB962C8B-B14F-4D97-AF65-F5344CB8AC3E}">
        <p14:creationId xmlns:p14="http://schemas.microsoft.com/office/powerpoint/2010/main" val="80413221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75F181-3F10-4B6D-B929-6A3FD68965EB}"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3"/>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29FB0E-7934-417D-A602-35C8A5D95F8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71</a:t>
            </a:fld>
            <a:endParaRPr lang="sv-SE" sz="1400" b="0" i="0" u="none" strike="noStrike" kern="1200" cap="none" spc="0" baseline="0">
              <a:solidFill>
                <a:srgbClr val="000000"/>
              </a:solidFill>
              <a:uFillTx/>
              <a:latin typeface="Tahoma" pitchFamily="34"/>
            </a:endParaRPr>
          </a:p>
        </p:txBody>
      </p:sp>
      <p:pic>
        <p:nvPicPr>
          <p:cNvPr id="5" name="Picture 4"/>
          <p:cNvPicPr>
            <a:picLocks noChangeAspect="1"/>
          </p:cNvPicPr>
          <p:nvPr/>
        </p:nvPicPr>
        <p:blipFill>
          <a:blip r:embed="rId3" cstate="print"/>
          <a:srcRect/>
          <a:stretch>
            <a:fillRect/>
          </a:stretch>
        </p:blipFill>
        <p:spPr>
          <a:xfrm>
            <a:off x="776289" y="188915"/>
            <a:ext cx="7088192" cy="1390646"/>
          </a:xfrm>
          <a:prstGeom prst="rect">
            <a:avLst/>
          </a:prstGeom>
          <a:noFill/>
          <a:ln>
            <a:noFill/>
          </a:ln>
        </p:spPr>
      </p:pic>
      <p:sp>
        <p:nvSpPr>
          <p:cNvPr id="6" name="Rectangle 5"/>
          <p:cNvSpPr/>
          <p:nvPr/>
        </p:nvSpPr>
        <p:spPr>
          <a:xfrm>
            <a:off x="1136655" y="2781303"/>
            <a:ext cx="6292845" cy="230832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I </a:t>
            </a:r>
            <a:r>
              <a:rPr lang="sv-SE" sz="2400" b="1" i="0" u="none" strike="noStrike" kern="1200" cap="none" spc="0" baseline="0">
                <a:solidFill>
                  <a:srgbClr val="000000"/>
                </a:solidFill>
                <a:uFillTx/>
                <a:latin typeface="Tahoma" pitchFamily="34"/>
              </a:rPr>
              <a:t>pedagogiskt syfte </a:t>
            </a:r>
            <a:r>
              <a:rPr lang="sv-SE" sz="2400" b="0" i="0" u="none" strike="noStrike" kern="1200" cap="none" spc="0" baseline="0">
                <a:solidFill>
                  <a:srgbClr val="000000"/>
                </a:solidFill>
                <a:uFillTx/>
                <a:latin typeface="Tahoma" pitchFamily="34"/>
              </a:rPr>
              <a:t>kan plasmaglukosmätning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i samband med fysisk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aktivitet samt före och 1 1/2 timma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efter måltid ge värdefull information.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Tahoma" pitchFamily="34"/>
            </a:endParaRPr>
          </a:p>
        </p:txBody>
      </p:sp>
      <p:sp>
        <p:nvSpPr>
          <p:cNvPr id="7" name="Platshållare för bildnummer 6"/>
          <p:cNvSpPr>
            <a:spLocks noGrp="1"/>
          </p:cNvSpPr>
          <p:nvPr>
            <p:ph type="sldNum" sz="quarter" idx="12"/>
          </p:nvPr>
        </p:nvSpPr>
        <p:spPr/>
        <p:txBody>
          <a:bodyPr/>
          <a:lstStyle/>
          <a:p>
            <a:pPr lvl="0"/>
            <a:fld id="{31738BCC-75D2-404B-B7CA-581F87259267}" type="slidenum">
              <a:rPr lang="sv-SE" smtClean="0"/>
              <a:pPr lvl="0"/>
              <a:t>71</a:t>
            </a:fld>
            <a:endParaRPr lang="sv-SE"/>
          </a:p>
        </p:txBody>
      </p:sp>
    </p:spTree>
    <p:extLst>
      <p:ext uri="{BB962C8B-B14F-4D97-AF65-F5344CB8AC3E}">
        <p14:creationId xmlns:p14="http://schemas.microsoft.com/office/powerpoint/2010/main" val="414780502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14CB95-DBE6-4E8B-BD3E-DB408DD58EC6}"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2"/>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3"/>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71FC80-DB11-44CD-8EEC-7FF16BB135D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72</a:t>
            </a:fld>
            <a:endParaRPr lang="sv-SE" sz="1400" b="0" i="0" u="none" strike="noStrike" kern="1200" cap="none" spc="0" baseline="0">
              <a:solidFill>
                <a:srgbClr val="000000"/>
              </a:solidFill>
              <a:uFillTx/>
              <a:latin typeface="Tahoma" pitchFamily="34"/>
            </a:endParaRPr>
          </a:p>
        </p:txBody>
      </p:sp>
      <p:pic>
        <p:nvPicPr>
          <p:cNvPr id="5" name="Picture 4"/>
          <p:cNvPicPr>
            <a:picLocks noChangeAspect="1"/>
          </p:cNvPicPr>
          <p:nvPr/>
        </p:nvPicPr>
        <p:blipFill>
          <a:blip r:embed="rId3" cstate="print"/>
          <a:srcRect/>
          <a:stretch>
            <a:fillRect/>
          </a:stretch>
        </p:blipFill>
        <p:spPr>
          <a:xfrm>
            <a:off x="776289" y="188915"/>
            <a:ext cx="7088192" cy="1390646"/>
          </a:xfrm>
          <a:prstGeom prst="rect">
            <a:avLst/>
          </a:prstGeom>
          <a:noFill/>
          <a:ln>
            <a:noFill/>
          </a:ln>
        </p:spPr>
      </p:pic>
      <p:sp>
        <p:nvSpPr>
          <p:cNvPr id="6" name="Rectangle 5"/>
          <p:cNvSpPr/>
          <p:nvPr/>
        </p:nvSpPr>
        <p:spPr>
          <a:xfrm>
            <a:off x="849316" y="2205040"/>
            <a:ext cx="6724653" cy="341632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Tahoma" pitchFamily="34"/>
              </a:rPr>
              <a:t>Enbart kostbehandling</a:t>
            </a:r>
            <a:br>
              <a:rPr lang="sv-SE" sz="2400" b="1" i="0" u="none" strike="noStrike" kern="1200" cap="none" spc="0" baseline="0" dirty="0">
                <a:solidFill>
                  <a:srgbClr val="000000"/>
                </a:solidFill>
                <a:uFillTx/>
                <a:latin typeface="Tahoma" pitchFamily="34"/>
              </a:rPr>
            </a:br>
            <a:endParaRPr lang="sv-SE" sz="2400" b="1" i="0" u="none" strike="noStrike" kern="1200" cap="none" spc="0" baseline="0" dirty="0">
              <a:solidFill>
                <a:srgbClr val="000000"/>
              </a:solidFill>
              <a:uFillTx/>
              <a:latin typeface="Tahoma"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Tahoma" pitchFamily="34"/>
              </a:rPr>
              <a:t>Någon </a:t>
            </a:r>
            <a:r>
              <a:rPr lang="sv-SE" sz="2400" b="0" i="0" u="none" strike="noStrike" kern="1200" cap="none" spc="0" baseline="0" dirty="0" err="1">
                <a:solidFill>
                  <a:srgbClr val="000000"/>
                </a:solidFill>
                <a:uFillTx/>
                <a:latin typeface="Tahoma" pitchFamily="34"/>
              </a:rPr>
              <a:t>hypoglykemirisk</a:t>
            </a:r>
            <a:r>
              <a:rPr lang="sv-SE" sz="2400" b="0" i="0" u="none" strike="noStrike" kern="1200" cap="none" spc="0" baseline="0" dirty="0">
                <a:solidFill>
                  <a:srgbClr val="000000"/>
                </a:solidFill>
                <a:uFillTx/>
                <a:latin typeface="Tahoma" pitchFamily="34"/>
              </a:rPr>
              <a:t> finns ej och patientens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Tahoma" pitchFamily="34"/>
              </a:rPr>
              <a:t>blodsocker förändras inte mycket från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Tahoma" pitchFamily="34"/>
              </a:rPr>
              <a:t>dag till dag.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C00000"/>
                </a:solidFill>
                <a:uFillTx/>
                <a:latin typeface="Tahoma" pitchFamily="34"/>
              </a:rPr>
              <a:t>Socialstyrelsen avråder i de nya riktlinjerna från </a:t>
            </a:r>
            <a:r>
              <a:rPr lang="sv-SE" sz="2400" b="1" i="0" u="none" strike="noStrike" kern="1200" cap="none" spc="0" baseline="0" dirty="0" smtClean="0">
                <a:solidFill>
                  <a:srgbClr val="C00000"/>
                </a:solidFill>
                <a:uFillTx/>
                <a:latin typeface="Tahoma" pitchFamily="34"/>
              </a:rPr>
              <a:t>SYSTEMATISKA, REGELBUNDNA </a:t>
            </a:r>
            <a:r>
              <a:rPr lang="sv-SE" sz="2400" b="1" i="0" u="none" strike="noStrike" kern="1200" cap="none" spc="0" baseline="0" dirty="0">
                <a:solidFill>
                  <a:srgbClr val="C00000"/>
                </a:solidFill>
                <a:uFillTx/>
                <a:latin typeface="Tahoma" pitchFamily="34"/>
              </a:rPr>
              <a:t>självkontroller hos den som </a:t>
            </a:r>
            <a:r>
              <a:rPr lang="sv-SE" sz="2400" b="1" i="0" u="none" strike="noStrike" kern="1200" cap="none" spc="0" baseline="0" dirty="0" smtClean="0">
                <a:solidFill>
                  <a:srgbClr val="C00000"/>
                </a:solidFill>
                <a:uFillTx/>
                <a:latin typeface="Tahoma" pitchFamily="34"/>
              </a:rPr>
              <a:t>inte har </a:t>
            </a:r>
            <a:r>
              <a:rPr lang="sv-SE" sz="2400" b="1" i="0" u="none" strike="noStrike" kern="1200" cap="none" spc="0" baseline="0" dirty="0">
                <a:solidFill>
                  <a:srgbClr val="C00000"/>
                </a:solidFill>
                <a:uFillTx/>
                <a:latin typeface="Tahoma" pitchFamily="34"/>
              </a:rPr>
              <a:t>insulinbehandling.</a:t>
            </a:r>
          </a:p>
        </p:txBody>
      </p:sp>
      <p:sp>
        <p:nvSpPr>
          <p:cNvPr id="7" name="Platshållare för bildnummer 6"/>
          <p:cNvSpPr>
            <a:spLocks noGrp="1"/>
          </p:cNvSpPr>
          <p:nvPr>
            <p:ph type="sldNum" sz="quarter" idx="12"/>
          </p:nvPr>
        </p:nvSpPr>
        <p:spPr/>
        <p:txBody>
          <a:bodyPr/>
          <a:lstStyle/>
          <a:p>
            <a:pPr lvl="0"/>
            <a:fld id="{31738BCC-75D2-404B-B7CA-581F87259267}" type="slidenum">
              <a:rPr lang="sv-SE" smtClean="0"/>
              <a:pPr lvl="0"/>
              <a:t>72</a:t>
            </a:fld>
            <a:endParaRPr lang="sv-SE"/>
          </a:p>
        </p:txBody>
      </p:sp>
    </p:spTree>
    <p:extLst>
      <p:ext uri="{BB962C8B-B14F-4D97-AF65-F5344CB8AC3E}">
        <p14:creationId xmlns:p14="http://schemas.microsoft.com/office/powerpoint/2010/main" val="5782451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B12B9E-96CD-41D4-B0A5-00A6427635EE}"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2"/>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3"/>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F38C45-55C4-408E-A428-E2F45143006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73</a:t>
            </a:fld>
            <a:endParaRPr lang="sv-SE" sz="1400" b="0" i="0" u="none" strike="noStrike" kern="1200" cap="none" spc="0" baseline="0">
              <a:solidFill>
                <a:srgbClr val="000000"/>
              </a:solidFill>
              <a:uFillTx/>
              <a:latin typeface="Tahoma" pitchFamily="34"/>
            </a:endParaRPr>
          </a:p>
        </p:txBody>
      </p:sp>
      <p:pic>
        <p:nvPicPr>
          <p:cNvPr id="5" name="Picture 2"/>
          <p:cNvPicPr>
            <a:picLocks noChangeAspect="1"/>
          </p:cNvPicPr>
          <p:nvPr/>
        </p:nvPicPr>
        <p:blipFill>
          <a:blip r:embed="rId3" cstate="print"/>
          <a:srcRect/>
          <a:stretch>
            <a:fillRect/>
          </a:stretch>
        </p:blipFill>
        <p:spPr>
          <a:xfrm>
            <a:off x="776289" y="188915"/>
            <a:ext cx="7088192" cy="1390646"/>
          </a:xfrm>
          <a:prstGeom prst="rect">
            <a:avLst/>
          </a:prstGeom>
          <a:noFill/>
          <a:ln>
            <a:noFill/>
          </a:ln>
        </p:spPr>
      </p:pic>
      <p:sp>
        <p:nvSpPr>
          <p:cNvPr id="6" name="Rectangle 3"/>
          <p:cNvSpPr/>
          <p:nvPr/>
        </p:nvSpPr>
        <p:spPr>
          <a:xfrm>
            <a:off x="631822" y="2565405"/>
            <a:ext cx="7200900" cy="267765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Tahoma" pitchFamily="34"/>
              </a:rPr>
              <a:t>Behandling med mixinsuliner (oftast x 2)</a:t>
            </a:r>
            <a:br>
              <a:rPr lang="sv-SE" sz="2400" b="1" i="0" u="none" strike="noStrike" kern="1200" cap="none" spc="0" baseline="0">
                <a:solidFill>
                  <a:srgbClr val="000000"/>
                </a:solidFill>
                <a:uFillTx/>
                <a:latin typeface="Tahoma" pitchFamily="34"/>
              </a:rPr>
            </a:br>
            <a:endParaRPr lang="sv-SE" sz="2400" b="1" i="0" u="none" strike="noStrike" kern="1200" cap="none" spc="0" baseline="0">
              <a:solidFill>
                <a:srgbClr val="000000"/>
              </a:solidFill>
              <a:uFillTx/>
              <a:latin typeface="Tahoma"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För att utvärdera effekten rekommenderas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plasmaglukosmätning före och 1 1/2 timme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efter frukost, före lunch, före middag och vid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Tahoma" pitchFamily="34"/>
              </a:rPr>
              <a:t>sänggåendet. Vid stabilitet är det lämpligt att göra ovanstående dygnskurva 1-2 ggr per månad.</a:t>
            </a:r>
          </a:p>
        </p:txBody>
      </p:sp>
      <p:sp>
        <p:nvSpPr>
          <p:cNvPr id="7" name="Platshållare för bildnummer 6"/>
          <p:cNvSpPr>
            <a:spLocks noGrp="1"/>
          </p:cNvSpPr>
          <p:nvPr>
            <p:ph type="sldNum" sz="quarter" idx="12"/>
          </p:nvPr>
        </p:nvSpPr>
        <p:spPr/>
        <p:txBody>
          <a:bodyPr/>
          <a:lstStyle/>
          <a:p>
            <a:pPr lvl="0"/>
            <a:fld id="{31738BCC-75D2-404B-B7CA-581F87259267}" type="slidenum">
              <a:rPr lang="sv-SE" smtClean="0"/>
              <a:pPr lvl="0"/>
              <a:t>73</a:t>
            </a:fld>
            <a:endParaRPr lang="sv-SE"/>
          </a:p>
        </p:txBody>
      </p:sp>
    </p:spTree>
    <p:extLst>
      <p:ext uri="{BB962C8B-B14F-4D97-AF65-F5344CB8AC3E}">
        <p14:creationId xmlns:p14="http://schemas.microsoft.com/office/powerpoint/2010/main" val="330309439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88640"/>
            <a:ext cx="7075959" cy="234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20" y="3645132"/>
            <a:ext cx="8778875" cy="27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147" y="2597099"/>
            <a:ext cx="3624635" cy="230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74</a:t>
            </a:fld>
            <a:endParaRPr lang="sv-SE"/>
          </a:p>
        </p:txBody>
      </p:sp>
    </p:spTree>
    <p:extLst>
      <p:ext uri="{BB962C8B-B14F-4D97-AF65-F5344CB8AC3E}">
        <p14:creationId xmlns:p14="http://schemas.microsoft.com/office/powerpoint/2010/main" val="33370463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www.indiasurgerytour.com/images/india-vascular-surgery/india-surgery-diabetic-foot-ulcer-treatment2.jpg"/>
          <p:cNvPicPr>
            <a:picLocks noChangeAspect="1" noChangeArrowheads="1"/>
          </p:cNvPicPr>
          <p:nvPr/>
        </p:nvPicPr>
        <p:blipFill>
          <a:blip r:embed="rId2" cstate="print"/>
          <a:srcRect/>
          <a:stretch>
            <a:fillRect/>
          </a:stretch>
        </p:blipFill>
        <p:spPr bwMode="auto">
          <a:xfrm>
            <a:off x="3080799" y="3657725"/>
            <a:ext cx="2903538" cy="3200401"/>
          </a:xfrm>
          <a:prstGeom prst="rect">
            <a:avLst/>
          </a:prstGeom>
          <a:noFill/>
        </p:spPr>
      </p:pic>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165890" name="Picture 2" descr="http://www.clinimed.co.uk/Portals/10/images/Figure%207%20DFU.jpg"/>
          <p:cNvPicPr>
            <a:picLocks noChangeAspect="1" noChangeArrowheads="1"/>
          </p:cNvPicPr>
          <p:nvPr/>
        </p:nvPicPr>
        <p:blipFill>
          <a:blip r:embed="rId3" cstate="print"/>
          <a:srcRect/>
          <a:stretch>
            <a:fillRect/>
          </a:stretch>
        </p:blipFill>
        <p:spPr bwMode="auto">
          <a:xfrm>
            <a:off x="416496" y="548806"/>
            <a:ext cx="3074988" cy="4183063"/>
          </a:xfrm>
          <a:prstGeom prst="rect">
            <a:avLst/>
          </a:prstGeom>
          <a:noFill/>
        </p:spPr>
      </p:pic>
      <p:pic>
        <p:nvPicPr>
          <p:cNvPr id="165892" name="Picture 4" descr="http://www.unchealthcare.org/site/woundmanagement/images/DM990730.JPG/image"/>
          <p:cNvPicPr>
            <a:picLocks noChangeAspect="1" noChangeArrowheads="1"/>
          </p:cNvPicPr>
          <p:nvPr/>
        </p:nvPicPr>
        <p:blipFill>
          <a:blip r:embed="rId4" cstate="print"/>
          <a:srcRect/>
          <a:stretch>
            <a:fillRect/>
          </a:stretch>
        </p:blipFill>
        <p:spPr bwMode="auto">
          <a:xfrm>
            <a:off x="4664967" y="548806"/>
            <a:ext cx="3886201" cy="3886201"/>
          </a:xfrm>
          <a:prstGeom prst="rect">
            <a:avLst/>
          </a:prstGeom>
          <a:noFill/>
        </p:spPr>
      </p:pic>
      <p:pic>
        <p:nvPicPr>
          <p:cNvPr id="167938" name="Picture 2" descr="http://t2.gstatic.com/images?q=tbn:ANd9GcTqv-UFKzXJwOBhTN6z0CjEjqp_2wR4WYdSluGg3oG0BHL-FjoY"/>
          <p:cNvPicPr>
            <a:picLocks noChangeAspect="1" noChangeArrowheads="1"/>
          </p:cNvPicPr>
          <p:nvPr/>
        </p:nvPicPr>
        <p:blipFill>
          <a:blip r:embed="rId5" cstate="print"/>
          <a:srcRect/>
          <a:stretch>
            <a:fillRect/>
          </a:stretch>
        </p:blipFill>
        <p:spPr bwMode="auto">
          <a:xfrm>
            <a:off x="6249144" y="4365104"/>
            <a:ext cx="3739344" cy="2492896"/>
          </a:xfrm>
          <a:prstGeom prst="rect">
            <a:avLst/>
          </a:prstGeom>
          <a:noFill/>
        </p:spPr>
      </p:pic>
      <p:pic>
        <p:nvPicPr>
          <p:cNvPr id="167940" name="Picture 4" descr="http://t1.gstatic.com/images?q=tbn:ANd9GcTUD3Nb_dgYAZqWTd9v-u2M9AnB0rKQbni7eFRETDi412BakZOjlQ"/>
          <p:cNvPicPr>
            <a:picLocks noChangeAspect="1" noChangeArrowheads="1"/>
          </p:cNvPicPr>
          <p:nvPr/>
        </p:nvPicPr>
        <p:blipFill>
          <a:blip r:embed="rId6" cstate="print"/>
          <a:srcRect/>
          <a:stretch>
            <a:fillRect/>
          </a:stretch>
        </p:blipFill>
        <p:spPr bwMode="auto">
          <a:xfrm>
            <a:off x="0" y="4600634"/>
            <a:ext cx="3224808" cy="2257366"/>
          </a:xfrm>
          <a:prstGeom prst="rect">
            <a:avLst/>
          </a:prstGeom>
          <a:noFill/>
        </p:spPr>
      </p:pic>
      <p:sp>
        <p:nvSpPr>
          <p:cNvPr id="4" name="Platshållare för bildnummer 3"/>
          <p:cNvSpPr>
            <a:spLocks noGrp="1"/>
          </p:cNvSpPr>
          <p:nvPr>
            <p:ph type="sldNum" sz="quarter" idx="12"/>
          </p:nvPr>
        </p:nvSpPr>
        <p:spPr/>
        <p:txBody>
          <a:bodyPr/>
          <a:lstStyle/>
          <a:p>
            <a:pPr lvl="0"/>
            <a:fld id="{0F49879D-9DB7-44AB-8C01-AF537D69B813}" type="slidenum">
              <a:rPr lang="sv-SE" smtClean="0"/>
              <a:pPr lvl="0"/>
              <a:t>75</a:t>
            </a:fld>
            <a:endParaRPr lang="sv-SE"/>
          </a:p>
        </p:txBody>
      </p:sp>
    </p:spTree>
    <p:extLst>
      <p:ext uri="{BB962C8B-B14F-4D97-AF65-F5344CB8AC3E}">
        <p14:creationId xmlns:p14="http://schemas.microsoft.com/office/powerpoint/2010/main" val="23359864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AutoShape 2" descr="data:image/jpg;base64,/9j/4AAQSkZJRgABAQAAAQABAAD/2wCEAAkGBhQSEBUUEhIUEBAVFBAVFBQUFRQVFBQUFBQVFRUUFBUXGyceGBkjGRQUHy8gJCcpLCwsFR4xNTAqNSYrLCkBCQoKDgwOFw8PFykcHRwpKSkpKSkpKTIpLCktKSkpKSkpKSksKSkpLCksLCwpKSwsKSkpLCkpKSksLCkuKSkpKf/AABEIAKEA2AMBIgACEQEDEQH/xAAbAAACAwEBAQAAAAAAAAAAAAACAwABBAUGB//EADkQAAEDAgQEBAMHAwQDAAAAAAEAAhEDIQQFEjFBUWFxEyKBkQahsRUyQlLB0fAjYuEUQ5LxM1Ny/8QAGAEBAQEBAQAAAAAAAAAAAAAAAAECAwT/xAAgEQEBAAICAwEBAQEAAAAAAAAAAQIREiEDEzFBUWEU/9oADAMBAAIRAxEAPwD69mGYEHS0xzP6Bcwk81bjf1VKCa1epVChaghKiGUQKirlSVIVILVSoooqwVHKBWVQkOR6kDgiaoISq1IigIQXKElWqKCEoS5WqIQXqQvKtU5IM1QqmVYEkwAJJnYc1dYgAkmANydgvIZznXiEsYf6fH+7/HRLdGOPKsOd5j41Yvk6R5Wj+0bfv6rLh8U9hBY9zHDYtcQR2Ks0lpo4YcVy3t6uP4+h/BXxc6v/AEq//lAlr9vEA3BH5vqovE4DEOp1KbhYte1wPYi3tI9VF0l6ccvH30+hlUrKpbcVhRQKIqQg0pikKAQVFIUUFwqKuVRRVIkKIIFVAoCjcEuEUaqFQKsogSqREIVBSihVEoIlYrEtpsLnnS0fyBzKz5lmbKLZdv8AhbxP+F4TNs8fWd5jAGwGw7fupbpqY7bM4zp1cwPLSBs3n1csmHpTdZ6RW+j7LlbuvVjjJFOoQJ6oZOmNk5+x3JSS2y1IDZuJMjdRLDLjuFFtH00qIPFB2IKKVt40VqlaCSpqUhVCAgVRVQpKKigVoZUFlQKKkFuS0wpRN0EKsFVKpRVlCSpKElBcrnZrnDaQPF/LgOrv23WPMs7/AA0zG4Lvrp/deaxcmf1+qm3THDbFmeYOqvuSeZNp7DgFkZTvCaN+FuSjTBXOu8mh0LWK1U64n+QsVWr5pjfmn06nW3ZRpu8SBZJdiY3BQ/6kcUmriBsAVuM012LFo5hRZmETdvEKLTG3pPFINidytNLOag2dYc7pL23tzP1Qlq5brXCV06fxC7iAfknN+JgN2exXEKAslXnU9WL0lP4lYd2uHsU5mf0j+IjuCvKCmk1qIP5h6wnsqemPbfbNH/2D5/slOz6j+f5Oj6LxTmhvH5rPVxIH/avsq+h79mdUT/uN9TH1TvtCmf8AcZ/yC+YHHEmB6o3VTbgtS2sXxR9Qp1g4S0hw5gg/RHK+Y4bFFplr9J5gkLW/4uqsIaKuo8rTHsSrvRPDleo+hyl1F4FnxjXP3XSeUSfdU/P8W6/i6Ry0Mv3MWTbX/PlPr3oKFxXgjn1ab1HP7EAD1CW7NJJ11HujhM+4PFTaejJ7LE53SZbXqd+VnmPysF5/MM8fVOkDRTO4H3ndCVzKeOZA+8Jm9ojisuLzdswzcjc79uireHgtunQfUbMSCQIi0dlnqV+BsuTVxWknYC33uff0W+nUD2hzeI/7Vnc6dc/FwHQoBzrclVPD+YzI3urp04vcm/NA+vHJYyYhVUCbW6m/1VCpy+SF7if5/hLcDaTCgaHE7b91H0qgFyI6BI2P3/mrdXPB5+qsZqeLcX5bGPkrSSTIlw3H4b7hRaZe4cBJ9Up4Wh7Ynbc/Xks1XEeqzcW5SXO6XVNqdEWqUMLPFoXiJFarwQVKsLM+oTYD9/RWYpctEV69999kp+Ec4b6uy20sHobreAWjebkuOwHUpONzTw2klnhgaABxh39x3d0C6cZJ21hMs7qHYTAgCXXj8IifdcjOarw8NaRsHaWmQNoB5Huu3lNcVaLjT+83UCLRNthsTY+6qhSc4uBIILokAjVNhHRoke6TWU6dscfXbb2qjhpbrMAGN7RKyYjKaerVqt6eYzzXbzB8DTSILnaRsCNoE8LQvH4rEvEUw4OAu4hpbqG3tcKeTr4vhly3q6PquAfOssA5EAxOyP8A1D3MMVLDlvba6ZTpy2pV/pvDKbWtZYmT5CS0bEXM8yFz6dUMggtEkyzciPTa265WXT1zHc6/Gl9ch95i3HYxv1WpjmtkAy47uiw4qqGNo1C4VNLXNa5zHxJc4jytB47my6mFyprnAFzRThskQPNoIeSSLhsbCy3jjuOOXX2aeda4SQTebm+wvF0NSnpg6YBuHOG63ZfUptk1GeMSdILXQWgA+do590rGYrVaA4M1RIDSdVy8tFgTEdgEmtN71WE4E6xLjBg7CAD3sF3mUWtotAIDgXTyiTv1XPxb26WS2S0tIBIcDaTIkH0T21BpFhO/Le9wt+N5fPlcpBVsWDYHzcuFlmr1OBkz0IV+KG3tunl7S3cSrk88IlsRqt3hCXN4t1epIVnCjmPaUl+FH549guS0TsXfy0/kkVMY49OjQPqp4I5uf7wrdWgWAHLmm3OjwbPMC65kb91ENBxkdx9VFjdqPbVnXPdILIW6uWgHnK59WouldInEyTB4cENV0BC6peOELNVr+384JFVWY7nblxHqnAjRwm0891z8TibcG99vVZRiwRdxd02B9AuuLll9drNmxDiSadMMGkQRqdOoyONt1gzfCsqf1HvJoNbTcWMIlxHkaCDtIO/ASUNHE62lpcGsMT10mVuw4BME0yLTHGBb1Uyw3dvT4fLwcXKfiRz67aYY2nT80hh0jTw4Lo5tmraTwB5mujysgNJJ/EeFuI4oTl5Dy4AXMCbCCOg6LListBgSXOMazs0Qbb78LLlrjHo5Y5Zb/GHG/Eb7afNG4dBmN9uoHsuaxwfVJeYnWXTMAxMW9LLquwjPuFzHuny2kD/65QUijlQLS4xMxA2b1A5LG/69GFxk66HkuZ06bahDi2sRTa02IALhqEHcwu9RweHdT1PaHvJ1RHlvfYfzdea+xh4kahJnv0N13qg0tDRwET6Lri5+X+436Wcloh+q7ZBIAO7p+6n16Ze+W6WGY8mlh0kXBbNx7oGPkXvvF9lmxVM6mxT8KmBDnklwcdyehTL/ABzxuWX6DBsGoz54BjSQAOAuBtvKJmIEEBzdzblBvaEs4xoqkB+ppAgCPMP7ZuOySaBdphpa6+8T68Ss62ueN+5CzAF14PczBI5IqeI1iSIIsRwV1Kj9WlwmwECb9TyRYWmA1zRwO5EDt2XXDTz+T4z1wegCGi4HhKvEPO30T8NSAbO5KZOULdiWiyBuM5N9YWl7hyCX4wIPBcSlmqT06LPXd5gOX1K10WyZ4JFNup5PUqVzrXgKEkdwrXTy7D3Hp9VFuYufJ0au+9p/VBUd6q6huY6/VZ6jlmvREcZ4QkVmprqqWH/zkislalNjYFcuphLy06TeV1qmLGy5+IrjlO8ytzJi47c44pwMRP6q2Yhw3stDWj1Q13A7q8ji2Usxc4RqvuJ/VbMFmIcLgB/HuOPRcMGCCNkyuybh2k7G26v3tcctdNOPhtQPJ12MxuCTeY3Svtim0aRL5AknvtZKZSBI1OsBaJlahgaIgtE99lj1/wAeqefH5lTMNimyCRI5XJ9gtNVznXgi+3IdVkpVAXkCBHuJ2TxVd1MSt449Ofk8u/htJsXLk12JIWcPPFO0SLb9VfjjzLphuvXpbMAbD5IX0wX62kybEHaFRYUDRdJpu+W/1rwVNjAXPeNW7YHXZ10rHYgEktIvc/zisdRizVWExLoV3Pxzudt7MdJ/dW97gIultcRZGCeLgud7Nha0xurZQBPE91AyTutVOnpEm6zpLRk6WlBltGUqoSe5t+67mU4KyuMcs7p0sBhtu4UW2g2I9FF2cXGq1PqfqslWsgxWIue5+qxvrrhY9krRVrGN1nfVgJTqiWbqaW1VR8pTYTRT6KxRJV0zyJc72WdtEcJPdb/9GSnNy4rWmblHN0cIhMp4Tk73XSZlZ6p9PKStOdzcllMjdPa/sus3J54LRSyLoruscnn2052JnoDsm08GeBI9F6mlkg5LZTykck0c3khgag4n2CLwKnJexGWiNlQwA5K6TlXj/Af+W/Of0UqU3flsvYHLxySX5eOSnFedeNqdoWOoz+72XtK+UNduJC5uI+FwfumO9/mosyn686R3+SjaUrqu+HKjeEhNp5bG4IWXWWMOHwvNPxFRrQBxOwW1tEBKGWvqOs2BzhX4lyhWBwBe4L1mFwWlqmWZaKbQNyt8LWE05ZXbIWX9lFoLFFth8+r1t9XM248VkdV5N912/sSSbcSn0si6LFjdzrzrQ47BaqWXvcvS0smA4LfSy1JinJ5qhkvNbqOTjkvQ08CnswqumduC3KxyWmnlw2hdhuHurfS4pocr7PjgmtwI5Lpvpq2U1RiZgVoZg1sbTR6UGYYdWaa0QhLUCQ1LLFoDULmoEOYkPC1PCS5qBGhE2imtYntpIMxoBJfhQeC3VAha1Bjp5c3eB7J3hAbBPKByKSiBQuCoFEMCiEOURVHBQSI2JCYzCDkvR5rlBkvYJn7zevMLkR6Kss4w4TG0UyESBfhotKJWooA1LqJrjZLKCqfJOpMSmbrWwIKhSESiASEJCMqkA6ULgmJbyopL0qExxUa1AVOmmFE1qXVcqFOVIgFRQCUDgmFA5AlyWSmPStJJgAknYC59lUMwzNT2tG5c0e5UXovh/Iiw+JUEPjyt/LPE9VEHoFxs63CiiDlhEqURFFUVFFFU5AVFFFHT3WoKKKwRQqKIilStRFUUt6iigQd0bFFFFOSH7qKLSKVFRRAJQOUUQKcu/wDDWxUUVR3Aooog/9k="/>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64868" name="AutoShape 4" descr="data:image/jpg;base64,/9j/4AAQSkZJRgABAQAAAQABAAD/2wCEAAkGBhQSEBUUEhIUEBAVFBAVFBQUFRQVFBQUFBQVFRUUFBUXGyceGBkjGRQUHy8gJCcpLCwsFR4xNTAqNSYrLCkBCQoKDgwOFw8PFykcHRwpKSkpKSkpKTIpLCktKSkpKSkpKSksKSkpLCksLCwpKSwsKSkpLCkpKSksLCkuKSkpKf/AABEIAKEA2AMBIgACEQEDEQH/xAAbAAACAwEBAQAAAAAAAAAAAAACAwABBAUGB//EADkQAAEDAgQEBAMHAwQDAAAAAAEAAhEDIQQFEjFBUWFxEyKBkQahsRUyQlLB0fAjYuEUQ5LxM1Ny/8QAGAEBAQEBAQAAAAAAAAAAAAAAAAECAwT/xAAgEQEBAAICAwEBAQEAAAAAAAAAAQIREiEDEzFBUWEU/9oADAMBAAIRAxEAPwD69mGYEHS0xzP6Bcwk81bjf1VKCa1epVChaghKiGUQKirlSVIVILVSoooqwVHKBWVQkOR6kDgiaoISq1IigIQXKElWqKCEoS5WqIQXqQvKtU5IM1QqmVYEkwAJJnYc1dYgAkmANydgvIZznXiEsYf6fH+7/HRLdGOPKsOd5j41Yvk6R5Wj+0bfv6rLh8U9hBY9zHDYtcQR2Ks0lpo4YcVy3t6uP4+h/BXxc6v/AEq//lAlr9vEA3BH5vqovE4DEOp1KbhYte1wPYi3tI9VF0l6ccvH30+hlUrKpbcVhRQKIqQg0pikKAQVFIUUFwqKuVRRVIkKIIFVAoCjcEuEUaqFQKsogSqREIVBSihVEoIlYrEtpsLnnS0fyBzKz5lmbKLZdv8AhbxP+F4TNs8fWd5jAGwGw7fupbpqY7bM4zp1cwPLSBs3n1csmHpTdZ6RW+j7LlbuvVjjJFOoQJ6oZOmNk5+x3JSS2y1IDZuJMjdRLDLjuFFtH00qIPFB2IKKVt40VqlaCSpqUhVCAgVRVQpKKigVoZUFlQKKkFuS0wpRN0EKsFVKpRVlCSpKElBcrnZrnDaQPF/LgOrv23WPMs7/AA0zG4Lvrp/deaxcmf1+qm3THDbFmeYOqvuSeZNp7DgFkZTvCaN+FuSjTBXOu8mh0LWK1U64n+QsVWr5pjfmn06nW3ZRpu8SBZJdiY3BQ/6kcUmriBsAVuM012LFo5hRZmETdvEKLTG3pPFINidytNLOag2dYc7pL23tzP1Qlq5brXCV06fxC7iAfknN+JgN2exXEKAslXnU9WL0lP4lYd2uHsU5mf0j+IjuCvKCmk1qIP5h6wnsqemPbfbNH/2D5/slOz6j+f5Oj6LxTmhvH5rPVxIH/avsq+h79mdUT/uN9TH1TvtCmf8AcZ/yC+YHHEmB6o3VTbgtS2sXxR9Qp1g4S0hw5gg/RHK+Y4bFFplr9J5gkLW/4uqsIaKuo8rTHsSrvRPDleo+hyl1F4FnxjXP3XSeUSfdU/P8W6/i6Ry0Mv3MWTbX/PlPr3oKFxXgjn1ab1HP7EAD1CW7NJJ11HujhM+4PFTaejJ7LE53SZbXqd+VnmPysF5/MM8fVOkDRTO4H3ndCVzKeOZA+8Jm9ojisuLzdswzcjc79uireHgtunQfUbMSCQIi0dlnqV+BsuTVxWknYC33uff0W+nUD2hzeI/7Vnc6dc/FwHQoBzrclVPD+YzI3urp04vcm/NA+vHJYyYhVUCbW6m/1VCpy+SF7if5/hLcDaTCgaHE7b91H0qgFyI6BI2P3/mrdXPB5+qsZqeLcX5bGPkrSSTIlw3H4b7hRaZe4cBJ9Up4Wh7Ynbc/Xks1XEeqzcW5SXO6XVNqdEWqUMLPFoXiJFarwQVKsLM+oTYD9/RWYpctEV69999kp+Ec4b6uy20sHobreAWjebkuOwHUpONzTw2klnhgaABxh39x3d0C6cZJ21hMs7qHYTAgCXXj8IifdcjOarw8NaRsHaWmQNoB5Huu3lNcVaLjT+83UCLRNthsTY+6qhSc4uBIILokAjVNhHRoke6TWU6dscfXbb2qjhpbrMAGN7RKyYjKaerVqt6eYzzXbzB8DTSILnaRsCNoE8LQvH4rEvEUw4OAu4hpbqG3tcKeTr4vhly3q6PquAfOssA5EAxOyP8A1D3MMVLDlvba6ZTpy2pV/pvDKbWtZYmT5CS0bEXM8yFz6dUMggtEkyzciPTa265WXT1zHc6/Gl9ch95i3HYxv1WpjmtkAy47uiw4qqGNo1C4VNLXNa5zHxJc4jytB47my6mFyprnAFzRThskQPNoIeSSLhsbCy3jjuOOXX2aeda4SQTebm+wvF0NSnpg6YBuHOG63ZfUptk1GeMSdILXQWgA+do590rGYrVaA4M1RIDSdVy8tFgTEdgEmtN71WE4E6xLjBg7CAD3sF3mUWtotAIDgXTyiTv1XPxb26WS2S0tIBIcDaTIkH0T21BpFhO/Le9wt+N5fPlcpBVsWDYHzcuFlmr1OBkz0IV+KG3tunl7S3cSrk88IlsRqt3hCXN4t1epIVnCjmPaUl+FH549guS0TsXfy0/kkVMY49OjQPqp4I5uf7wrdWgWAHLmm3OjwbPMC65kb91ENBxkdx9VFjdqPbVnXPdILIW6uWgHnK59WouldInEyTB4cENV0BC6peOELNVr+384JFVWY7nblxHqnAjRwm0891z8TibcG99vVZRiwRdxd02B9AuuLll9drNmxDiSadMMGkQRqdOoyONt1gzfCsqf1HvJoNbTcWMIlxHkaCDtIO/ASUNHE62lpcGsMT10mVuw4BME0yLTHGBb1Uyw3dvT4fLwcXKfiRz67aYY2nT80hh0jTw4Lo5tmraTwB5mujysgNJJ/EeFuI4oTl5Dy4AXMCbCCOg6LListBgSXOMazs0Qbb78LLlrjHo5Y5Zb/GHG/Eb7afNG4dBmN9uoHsuaxwfVJeYnWXTMAxMW9LLquwjPuFzHuny2kD/65QUijlQLS4xMxA2b1A5LG/69GFxk66HkuZ06bahDi2sRTa02IALhqEHcwu9RweHdT1PaHvJ1RHlvfYfzdea+xh4kahJnv0N13qg0tDRwET6Lri5+X+436Wcloh+q7ZBIAO7p+6n16Ze+W6WGY8mlh0kXBbNx7oGPkXvvF9lmxVM6mxT8KmBDnklwcdyehTL/ABzxuWX6DBsGoz54BjSQAOAuBtvKJmIEEBzdzblBvaEs4xoqkB+ppAgCPMP7ZuOySaBdphpa6+8T68Ss62ueN+5CzAF14PczBI5IqeI1iSIIsRwV1Kj9WlwmwECb9TyRYWmA1zRwO5EDt2XXDTz+T4z1wegCGi4HhKvEPO30T8NSAbO5KZOULdiWiyBuM5N9YWl7hyCX4wIPBcSlmqT06LPXd5gOX1K10WyZ4JFNup5PUqVzrXgKEkdwrXTy7D3Hp9VFuYufJ0au+9p/VBUd6q6huY6/VZ6jlmvREcZ4QkVmprqqWH/zkislalNjYFcuphLy06TeV1qmLGy5+IrjlO8ytzJi47c44pwMRP6q2Yhw3stDWj1Q13A7q8ji2Usxc4RqvuJ/VbMFmIcLgB/HuOPRcMGCCNkyuybh2k7G26v3tcctdNOPhtQPJ12MxuCTeY3Svtim0aRL5AknvtZKZSBI1OsBaJlahgaIgtE99lj1/wAeqefH5lTMNimyCRI5XJ9gtNVznXgi+3IdVkpVAXkCBHuJ2TxVd1MSt449Ofk8u/htJsXLk12JIWcPPFO0SLb9VfjjzLphuvXpbMAbD5IX0wX62kybEHaFRYUDRdJpu+W/1rwVNjAXPeNW7YHXZ10rHYgEktIvc/zisdRizVWExLoV3Pxzudt7MdJ/dW97gIultcRZGCeLgud7Nha0xurZQBPE91AyTutVOnpEm6zpLRk6WlBltGUqoSe5t+67mU4KyuMcs7p0sBhtu4UW2g2I9FF2cXGq1PqfqslWsgxWIue5+qxvrrhY9krRVrGN1nfVgJTqiWbqaW1VR8pTYTRT6KxRJV0zyJc72WdtEcJPdb/9GSnNy4rWmblHN0cIhMp4Tk73XSZlZ6p9PKStOdzcllMjdPa/sus3J54LRSyLoruscnn2052JnoDsm08GeBI9F6mlkg5LZTykck0c3khgag4n2CLwKnJexGWiNlQwA5K6TlXj/Af+W/Of0UqU3flsvYHLxySX5eOSnFedeNqdoWOoz+72XtK+UNduJC5uI+FwfumO9/mosyn686R3+SjaUrqu+HKjeEhNp5bG4IWXWWMOHwvNPxFRrQBxOwW1tEBKGWvqOs2BzhX4lyhWBwBe4L1mFwWlqmWZaKbQNyt8LWE05ZXbIWX9lFoLFFth8+r1t9XM248VkdV5N912/sSSbcSn0si6LFjdzrzrQ47BaqWXvcvS0smA4LfSy1JinJ5qhkvNbqOTjkvQ08CnswqumduC3KxyWmnlw2hdhuHurfS4pocr7PjgmtwI5Lpvpq2U1RiZgVoZg1sbTR6UGYYdWaa0QhLUCQ1LLFoDULmoEOYkPC1PCS5qBGhE2imtYntpIMxoBJfhQeC3VAha1Bjp5c3eB7J3hAbBPKByKSiBQuCoFEMCiEOURVHBQSI2JCYzCDkvR5rlBkvYJn7zevMLkR6Kss4w4TG0UyESBfhotKJWooA1LqJrjZLKCqfJOpMSmbrWwIKhSESiASEJCMqkA6ULgmJbyopL0qExxUa1AVOmmFE1qXVcqFOVIgFRQCUDgmFA5AlyWSmPStJJgAknYC59lUMwzNT2tG5c0e5UXovh/Iiw+JUEPjyt/LPE9VEHoFxs63CiiDlhEqURFFUVFFFU5AVFFFHT3WoKKKwRQqKIilStRFUUt6iigQd0bFFFFOSH7qKLSKVFRRAJQOUUQKcu/wDDWxUUVR3Aooog/9k="/>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64870" name="AutoShape 6" descr="data:image/jpg;base64,/9j/4AAQSkZJRgABAQAAAQABAAD/2wCEAAkGBhQSEBUUEhIUEBAVFBAVFBQUFRQVFBQUFBQVFRUUFBUXGyceGBkjGRQUHy8gJCcpLCwsFR4xNTAqNSYrLCkBCQoKDgwOFw8PFykcHRwpKSkpKSkpKTIpLCktKSkpKSkpKSksKSkpLCksLCwpKSwsKSkpLCkpKSksLCkuKSkpKf/AABEIAKEA2AMBIgACEQEDEQH/xAAbAAACAwEBAQAAAAAAAAAAAAACAwABBAUGB//EADkQAAEDAgQEBAMHAwQDAAAAAAEAAhEDIQQFEjFBUWFxEyKBkQahsRUyQlLB0fAjYuEUQ5LxM1Ny/8QAGAEBAQEBAQAAAAAAAAAAAAAAAAECAwT/xAAgEQEBAAICAwEBAQEAAAAAAAAAAQIREiEDEzFBUWEU/9oADAMBAAIRAxEAPwD69mGYEHS0xzP6Bcwk81bjf1VKCa1epVChaghKiGUQKirlSVIVILVSoooqwVHKBWVQkOR6kDgiaoISq1IigIQXKElWqKCEoS5WqIQXqQvKtU5IM1QqmVYEkwAJJnYc1dYgAkmANydgvIZznXiEsYf6fH+7/HRLdGOPKsOd5j41Yvk6R5Wj+0bfv6rLh8U9hBY9zHDYtcQR2Ks0lpo4YcVy3t6uP4+h/BXxc6v/AEq//lAlr9vEA3BH5vqovE4DEOp1KbhYte1wPYi3tI9VF0l6ccvH30+hlUrKpbcVhRQKIqQg0pikKAQVFIUUFwqKuVRRVIkKIIFVAoCjcEuEUaqFQKsogSqREIVBSihVEoIlYrEtpsLnnS0fyBzKz5lmbKLZdv8AhbxP+F4TNs8fWd5jAGwGw7fupbpqY7bM4zp1cwPLSBs3n1csmHpTdZ6RW+j7LlbuvVjjJFOoQJ6oZOmNk5+x3JSS2y1IDZuJMjdRLDLjuFFtH00qIPFB2IKKVt40VqlaCSpqUhVCAgVRVQpKKigVoZUFlQKKkFuS0wpRN0EKsFVKpRVlCSpKElBcrnZrnDaQPF/LgOrv23WPMs7/AA0zG4Lvrp/deaxcmf1+qm3THDbFmeYOqvuSeZNp7DgFkZTvCaN+FuSjTBXOu8mh0LWK1U64n+QsVWr5pjfmn06nW3ZRpu8SBZJdiY3BQ/6kcUmriBsAVuM012LFo5hRZmETdvEKLTG3pPFINidytNLOag2dYc7pL23tzP1Qlq5brXCV06fxC7iAfknN+JgN2exXEKAslXnU9WL0lP4lYd2uHsU5mf0j+IjuCvKCmk1qIP5h6wnsqemPbfbNH/2D5/slOz6j+f5Oj6LxTmhvH5rPVxIH/avsq+h79mdUT/uN9TH1TvtCmf8AcZ/yC+YHHEmB6o3VTbgtS2sXxR9Qp1g4S0hw5gg/RHK+Y4bFFplr9J5gkLW/4uqsIaKuo8rTHsSrvRPDleo+hyl1F4FnxjXP3XSeUSfdU/P8W6/i6Ry0Mv3MWTbX/PlPr3oKFxXgjn1ab1HP7EAD1CW7NJJ11HujhM+4PFTaejJ7LE53SZbXqd+VnmPysF5/MM8fVOkDRTO4H3ndCVzKeOZA+8Jm9ojisuLzdswzcjc79uireHgtunQfUbMSCQIi0dlnqV+BsuTVxWknYC33uff0W+nUD2hzeI/7Vnc6dc/FwHQoBzrclVPD+YzI3urp04vcm/NA+vHJYyYhVUCbW6m/1VCpy+SF7if5/hLcDaTCgaHE7b91H0qgFyI6BI2P3/mrdXPB5+qsZqeLcX5bGPkrSSTIlw3H4b7hRaZe4cBJ9Up4Wh7Ynbc/Xks1XEeqzcW5SXO6XVNqdEWqUMLPFoXiJFarwQVKsLM+oTYD9/RWYpctEV69999kp+Ec4b6uy20sHobreAWjebkuOwHUpONzTw2klnhgaABxh39x3d0C6cZJ21hMs7qHYTAgCXXj8IifdcjOarw8NaRsHaWmQNoB5Huu3lNcVaLjT+83UCLRNthsTY+6qhSc4uBIILokAjVNhHRoke6TWU6dscfXbb2qjhpbrMAGN7RKyYjKaerVqt6eYzzXbzB8DTSILnaRsCNoE8LQvH4rEvEUw4OAu4hpbqG3tcKeTr4vhly3q6PquAfOssA5EAxOyP8A1D3MMVLDlvba6ZTpy2pV/pvDKbWtZYmT5CS0bEXM8yFz6dUMggtEkyzciPTa265WXT1zHc6/Gl9ch95i3HYxv1WpjmtkAy47uiw4qqGNo1C4VNLXNa5zHxJc4jytB47my6mFyprnAFzRThskQPNoIeSSLhsbCy3jjuOOXX2aeda4SQTebm+wvF0NSnpg6YBuHOG63ZfUptk1GeMSdILXQWgA+do590rGYrVaA4M1RIDSdVy8tFgTEdgEmtN71WE4E6xLjBg7CAD3sF3mUWtotAIDgXTyiTv1XPxb26WS2S0tIBIcDaTIkH0T21BpFhO/Le9wt+N5fPlcpBVsWDYHzcuFlmr1OBkz0IV+KG3tunl7S3cSrk88IlsRqt3hCXN4t1epIVnCjmPaUl+FH549guS0TsXfy0/kkVMY49OjQPqp4I5uf7wrdWgWAHLmm3OjwbPMC65kb91ENBxkdx9VFjdqPbVnXPdILIW6uWgHnK59WouldInEyTB4cENV0BC6peOELNVr+384JFVWY7nblxHqnAjRwm0891z8TibcG99vVZRiwRdxd02B9AuuLll9drNmxDiSadMMGkQRqdOoyONt1gzfCsqf1HvJoNbTcWMIlxHkaCDtIO/ASUNHE62lpcGsMT10mVuw4BME0yLTHGBb1Uyw3dvT4fLwcXKfiRz67aYY2nT80hh0jTw4Lo5tmraTwB5mujysgNJJ/EeFuI4oTl5Dy4AXMCbCCOg6LListBgSXOMazs0Qbb78LLlrjHo5Y5Zb/GHG/Eb7afNG4dBmN9uoHsuaxwfVJeYnWXTMAxMW9LLquwjPuFzHuny2kD/65QUijlQLS4xMxA2b1A5LG/69GFxk66HkuZ06bahDi2sRTa02IALhqEHcwu9RweHdT1PaHvJ1RHlvfYfzdea+xh4kahJnv0N13qg0tDRwET6Lri5+X+436Wcloh+q7ZBIAO7p+6n16Ze+W6WGY8mlh0kXBbNx7oGPkXvvF9lmxVM6mxT8KmBDnklwcdyehTL/ABzxuWX6DBsGoz54BjSQAOAuBtvKJmIEEBzdzblBvaEs4xoqkB+ppAgCPMP7ZuOySaBdphpa6+8T68Ss62ueN+5CzAF14PczBI5IqeI1iSIIsRwV1Kj9WlwmwECb9TyRYWmA1zRwO5EDt2XXDTz+T4z1wegCGi4HhKvEPO30T8NSAbO5KZOULdiWiyBuM5N9YWl7hyCX4wIPBcSlmqT06LPXd5gOX1K10WyZ4JFNup5PUqVzrXgKEkdwrXTy7D3Hp9VFuYufJ0au+9p/VBUd6q6huY6/VZ6jlmvREcZ4QkVmprqqWH/zkislalNjYFcuphLy06TeV1qmLGy5+IrjlO8ytzJi47c44pwMRP6q2Yhw3stDWj1Q13A7q8ji2Usxc4RqvuJ/VbMFmIcLgB/HuOPRcMGCCNkyuybh2k7G26v3tcctdNOPhtQPJ12MxuCTeY3Svtim0aRL5AknvtZKZSBI1OsBaJlahgaIgtE99lj1/wAeqefH5lTMNimyCRI5XJ9gtNVznXgi+3IdVkpVAXkCBHuJ2TxVd1MSt449Ofk8u/htJsXLk12JIWcPPFO0SLb9VfjjzLphuvXpbMAbD5IX0wX62kybEHaFRYUDRdJpu+W/1rwVNjAXPeNW7YHXZ10rHYgEktIvc/zisdRizVWExLoV3Pxzudt7MdJ/dW97gIultcRZGCeLgud7Nha0xurZQBPE91AyTutVOnpEm6zpLRk6WlBltGUqoSe5t+67mU4KyuMcs7p0sBhtu4UW2g2I9FF2cXGq1PqfqslWsgxWIue5+qxvrrhY9krRVrGN1nfVgJTqiWbqaW1VR8pTYTRT6KxRJV0zyJc72WdtEcJPdb/9GSnNy4rWmblHN0cIhMp4Tk73XSZlZ6p9PKStOdzcllMjdPa/sus3J54LRSyLoruscnn2052JnoDsm08GeBI9F6mlkg5LZTykck0c3khgag4n2CLwKnJexGWiNlQwA5K6TlXj/Af+W/Of0UqU3flsvYHLxySX5eOSnFedeNqdoWOoz+72XtK+UNduJC5uI+FwfumO9/mosyn686R3+SjaUrqu+HKjeEhNp5bG4IWXWWMOHwvNPxFRrQBxOwW1tEBKGWvqOs2BzhX4lyhWBwBe4L1mFwWlqmWZaKbQNyt8LWE05ZXbIWX9lFoLFFth8+r1t9XM248VkdV5N912/sSSbcSn0si6LFjdzrzrQ47BaqWXvcvS0smA4LfSy1JinJ5qhkvNbqOTjkvQ08CnswqumduC3KxyWmnlw2hdhuHurfS4pocr7PjgmtwI5Lpvpq2U1RiZgVoZg1sbTR6UGYYdWaa0QhLUCQ1LLFoDULmoEOYkPC1PCS5qBGhE2imtYntpIMxoBJfhQeC3VAha1Bjp5c3eB7J3hAbBPKByKSiBQuCoFEMCiEOURVHBQSI2JCYzCDkvR5rlBkvYJn7zevMLkR6Kss4w4TG0UyESBfhotKJWooA1LqJrjZLKCqfJOpMSmbrWwIKhSESiASEJCMqkA6ULgmJbyopL0qExxUa1AVOmmFE1qXVcqFOVIgFRQCUDgmFA5AlyWSmPStJJgAknYC59lUMwzNT2tG5c0e5UXovh/Iiw+JUEPjyt/LPE9VEHoFxs63CiiDlhEqURFFUVFFFU5AVFFFHT3WoKKKwRQqKIilStRFUUt6iigQd0bFFFFOSH7qKLSKVFRRAJQOUUQKcu/wDDWxUUVR3Aooog/9k="/>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64872" name="AutoShape 8" descr="data:image/jpg;base64,/9j/4AAQSkZJRgABAQAAAQABAAD/2wCEAAkGBhQSEBUUEhIUEBAVFBAVFBQUFRQVFBQUFBQVFRUUFBUXGyceGBkjGRQUHy8gJCcpLCwsFR4xNTAqNSYrLCkBCQoKDgwOFw8PFykcHRwpKSkpKSkpKTIpLCktKSkpKSkpKSksKSkpLCksLCwpKSwsKSkpLCkpKSksLCkuKSkpKf/AABEIAKEA2AMBIgACEQEDEQH/xAAbAAACAwEBAQAAAAAAAAAAAAACAwABBAUGB//EADkQAAEDAgQEBAMHAwQDAAAAAAEAAhEDIQQFEjFBUWFxEyKBkQahsRUyQlLB0fAjYuEUQ5LxM1Ny/8QAGAEBAQEBAQAAAAAAAAAAAAAAAAECAwT/xAAgEQEBAAICAwEBAQEAAAAAAAAAAQIREiEDEzFBUWEU/9oADAMBAAIRAxEAPwD69mGYEHS0xzP6Bcwk81bjf1VKCa1epVChaghKiGUQKirlSVIVILVSoooqwVHKBWVQkOR6kDgiaoISq1IigIQXKElWqKCEoS5WqIQXqQvKtU5IM1QqmVYEkwAJJnYc1dYgAkmANydgvIZznXiEsYf6fH+7/HRLdGOPKsOd5j41Yvk6R5Wj+0bfv6rLh8U9hBY9zHDYtcQR2Ks0lpo4YcVy3t6uP4+h/BXxc6v/AEq//lAlr9vEA3BH5vqovE4DEOp1KbhYte1wPYi3tI9VF0l6ccvH30+hlUrKpbcVhRQKIqQg0pikKAQVFIUUFwqKuVRRVIkKIIFVAoCjcEuEUaqFQKsogSqREIVBSihVEoIlYrEtpsLnnS0fyBzKz5lmbKLZdv8AhbxP+F4TNs8fWd5jAGwGw7fupbpqY7bM4zp1cwPLSBs3n1csmHpTdZ6RW+j7LlbuvVjjJFOoQJ6oZOmNk5+x3JSS2y1IDZuJMjdRLDLjuFFtH00qIPFB2IKKVt40VqlaCSpqUhVCAgVRVQpKKigVoZUFlQKKkFuS0wpRN0EKsFVKpRVlCSpKElBcrnZrnDaQPF/LgOrv23WPMs7/AA0zG4Lvrp/deaxcmf1+qm3THDbFmeYOqvuSeZNp7DgFkZTvCaN+FuSjTBXOu8mh0LWK1U64n+QsVWr5pjfmn06nW3ZRpu8SBZJdiY3BQ/6kcUmriBsAVuM012LFo5hRZmETdvEKLTG3pPFINidytNLOag2dYc7pL23tzP1Qlq5brXCV06fxC7iAfknN+JgN2exXEKAslXnU9WL0lP4lYd2uHsU5mf0j+IjuCvKCmk1qIP5h6wnsqemPbfbNH/2D5/slOz6j+f5Oj6LxTmhvH5rPVxIH/avsq+h79mdUT/uN9TH1TvtCmf8AcZ/yC+YHHEmB6o3VTbgtS2sXxR9Qp1g4S0hw5gg/RHK+Y4bFFplr9J5gkLW/4uqsIaKuo8rTHsSrvRPDleo+hyl1F4FnxjXP3XSeUSfdU/P8W6/i6Ry0Mv3MWTbX/PlPr3oKFxXgjn1ab1HP7EAD1CW7NJJ11HujhM+4PFTaejJ7LE53SZbXqd+VnmPysF5/MM8fVOkDRTO4H3ndCVzKeOZA+8Jm9ojisuLzdswzcjc79uireHgtunQfUbMSCQIi0dlnqV+BsuTVxWknYC33uff0W+nUD2hzeI/7Vnc6dc/FwHQoBzrclVPD+YzI3urp04vcm/NA+vHJYyYhVUCbW6m/1VCpy+SF7if5/hLcDaTCgaHE7b91H0qgFyI6BI2P3/mrdXPB5+qsZqeLcX5bGPkrSSTIlw3H4b7hRaZe4cBJ9Up4Wh7Ynbc/Xks1XEeqzcW5SXO6XVNqdEWqUMLPFoXiJFarwQVKsLM+oTYD9/RWYpctEV69999kp+Ec4b6uy20sHobreAWjebkuOwHUpONzTw2klnhgaABxh39x3d0C6cZJ21hMs7qHYTAgCXXj8IifdcjOarw8NaRsHaWmQNoB5Huu3lNcVaLjT+83UCLRNthsTY+6qhSc4uBIILokAjVNhHRoke6TWU6dscfXbb2qjhpbrMAGN7RKyYjKaerVqt6eYzzXbzB8DTSILnaRsCNoE8LQvH4rEvEUw4OAu4hpbqG3tcKeTr4vhly3q6PquAfOssA5EAxOyP8A1D3MMVLDlvba6ZTpy2pV/pvDKbWtZYmT5CS0bEXM8yFz6dUMggtEkyzciPTa265WXT1zHc6/Gl9ch95i3HYxv1WpjmtkAy47uiw4qqGNo1C4VNLXNa5zHxJc4jytB47my6mFyprnAFzRThskQPNoIeSSLhsbCy3jjuOOXX2aeda4SQTebm+wvF0NSnpg6YBuHOG63ZfUptk1GeMSdILXQWgA+do590rGYrVaA4M1RIDSdVy8tFgTEdgEmtN71WE4E6xLjBg7CAD3sF3mUWtotAIDgXTyiTv1XPxb26WS2S0tIBIcDaTIkH0T21BpFhO/Le9wt+N5fPlcpBVsWDYHzcuFlmr1OBkz0IV+KG3tunl7S3cSrk88IlsRqt3hCXN4t1epIVnCjmPaUl+FH549guS0TsXfy0/kkVMY49OjQPqp4I5uf7wrdWgWAHLmm3OjwbPMC65kb91ENBxkdx9VFjdqPbVnXPdILIW6uWgHnK59WouldInEyTB4cENV0BC6peOELNVr+384JFVWY7nblxHqnAjRwm0891z8TibcG99vVZRiwRdxd02B9AuuLll9drNmxDiSadMMGkQRqdOoyONt1gzfCsqf1HvJoNbTcWMIlxHkaCDtIO/ASUNHE62lpcGsMT10mVuw4BME0yLTHGBb1Uyw3dvT4fLwcXKfiRz67aYY2nT80hh0jTw4Lo5tmraTwB5mujysgNJJ/EeFuI4oTl5Dy4AXMCbCCOg6LListBgSXOMazs0Qbb78LLlrjHo5Y5Zb/GHG/Eb7afNG4dBmN9uoHsuaxwfVJeYnWXTMAxMW9LLquwjPuFzHuny2kD/65QUijlQLS4xMxA2b1A5LG/69GFxk66HkuZ06bahDi2sRTa02IALhqEHcwu9RweHdT1PaHvJ1RHlvfYfzdea+xh4kahJnv0N13qg0tDRwET6Lri5+X+436Wcloh+q7ZBIAO7p+6n16Ze+W6WGY8mlh0kXBbNx7oGPkXvvF9lmxVM6mxT8KmBDnklwcdyehTL/ABzxuWX6DBsGoz54BjSQAOAuBtvKJmIEEBzdzblBvaEs4xoqkB+ppAgCPMP7ZuOySaBdphpa6+8T68Ss62ueN+5CzAF14PczBI5IqeI1iSIIsRwV1Kj9WlwmwECb9TyRYWmA1zRwO5EDt2XXDTz+T4z1wegCGi4HhKvEPO30T8NSAbO5KZOULdiWiyBuM5N9YWl7hyCX4wIPBcSlmqT06LPXd5gOX1K10WyZ4JFNup5PUqVzrXgKEkdwrXTy7D3Hp9VFuYufJ0au+9p/VBUd6q6huY6/VZ6jlmvREcZ4QkVmprqqWH/zkislalNjYFcuphLy06TeV1qmLGy5+IrjlO8ytzJi47c44pwMRP6q2Yhw3stDWj1Q13A7q8ji2Usxc4RqvuJ/VbMFmIcLgB/HuOPRcMGCCNkyuybh2k7G26v3tcctdNOPhtQPJ12MxuCTeY3Svtim0aRL5AknvtZKZSBI1OsBaJlahgaIgtE99lj1/wAeqefH5lTMNimyCRI5XJ9gtNVznXgi+3IdVkpVAXkCBHuJ2TxVd1MSt449Ofk8u/htJsXLk12JIWcPPFO0SLb9VfjjzLphuvXpbMAbD5IX0wX62kybEHaFRYUDRdJpu+W/1rwVNjAXPeNW7YHXZ10rHYgEktIvc/zisdRizVWExLoV3Pxzudt7MdJ/dW97gIultcRZGCeLgud7Nha0xurZQBPE91AyTutVOnpEm6zpLRk6WlBltGUqoSe5t+67mU4KyuMcs7p0sBhtu4UW2g2I9FF2cXGq1PqfqslWsgxWIue5+qxvrrhY9krRVrGN1nfVgJTqiWbqaW1VR8pTYTRT6KxRJV0zyJc72WdtEcJPdb/9GSnNy4rWmblHN0cIhMp4Tk73XSZlZ6p9PKStOdzcllMjdPa/sus3J54LRSyLoruscnn2052JnoDsm08GeBI9F6mlkg5LZTykck0c3khgag4n2CLwKnJexGWiNlQwA5K6TlXj/Af+W/Of0UqU3flsvYHLxySX5eOSnFedeNqdoWOoz+72XtK+UNduJC5uI+FwfumO9/mosyn686R3+SjaUrqu+HKjeEhNp5bG4IWXWWMOHwvNPxFRrQBxOwW1tEBKGWvqOs2BzhX4lyhWBwBe4L1mFwWlqmWZaKbQNyt8LWE05ZXbIWX9lFoLFFth8+r1t9XM248VkdV5N912/sSSbcSn0si6LFjdzrzrQ47BaqWXvcvS0smA4LfSy1JinJ5qhkvNbqOTjkvQ08CnswqumduC3KxyWmnlw2hdhuHurfS4pocr7PjgmtwI5Lpvpq2U1RiZgVoZg1sbTR6UGYYdWaa0QhLUCQ1LLFoDULmoEOYkPC1PCS5qBGhE2imtYntpIMxoBJfhQeC3VAha1Bjp5c3eB7J3hAbBPKByKSiBQuCoFEMCiEOURVHBQSI2JCYzCDkvR5rlBkvYJn7zevMLkR6Kss4w4TG0UyESBfhotKJWooA1LqJrjZLKCqfJOpMSmbrWwIKhSESiASEJCMqkA6ULgmJbyopL0qExxUa1AVOmmFE1qXVcqFOVIgFRQCUDgmFA5AlyWSmPStJJgAknYC59lUMwzNT2tG5c0e5UXovh/Iiw+JUEPjyt/LPE9VEHoFxs63CiiDlhEqURFFUVFFFU5AVFFFHT3WoKKKwRQqKIilStRFUUt6iigQd0bFFFFOSH7qKLSKVFRRAJQOUUQKcu/wDDWxUUVR3Aooog/9k="/>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64874" name="AutoShape 10" descr="data:image/jpg;base64,/9j/4AAQSkZJRgABAQAAAQABAAD/2wCEAAkGBhQSEBUUEhIUEBAVFBAVFBQUFRQVFBQUFBQVFRUUFBUXGyceGBkjGRQUHy8gJCcpLCwsFR4xNTAqNSYrLCkBCQoKDgwOFw8PFykcHRwpKSkpKSkpKTIpLCktKSkpKSkpKSksKSkpLCksLCwpKSwsKSkpLCkpKSksLCkuKSkpKf/AABEIAKEA2AMBIgACEQEDEQH/xAAbAAACAwEBAQAAAAAAAAAAAAACAwABBAUGB//EADkQAAEDAgQEBAMHAwQDAAAAAAEAAhEDIQQFEjFBUWFxEyKBkQahsRUyQlLB0fAjYuEUQ5LxM1Ny/8QAGAEBAQEBAQAAAAAAAAAAAAAAAAECAwT/xAAgEQEBAAICAwEBAQEAAAAAAAAAAQIREiEDEzFBUWEU/9oADAMBAAIRAxEAPwD69mGYEHS0xzP6Bcwk81bjf1VKCa1epVChaghKiGUQKirlSVIVILVSoooqwVHKBWVQkOR6kDgiaoISq1IigIQXKElWqKCEoS5WqIQXqQvKtU5IM1QqmVYEkwAJJnYc1dYgAkmANydgvIZznXiEsYf6fH+7/HRLdGOPKsOd5j41Yvk6R5Wj+0bfv6rLh8U9hBY9zHDYtcQR2Ks0lpo4YcVy3t6uP4+h/BXxc6v/AEq//lAlr9vEA3BH5vqovE4DEOp1KbhYte1wPYi3tI9VF0l6ccvH30+hlUrKpbcVhRQKIqQg0pikKAQVFIUUFwqKuVRRVIkKIIFVAoCjcEuEUaqFQKsogSqREIVBSihVEoIlYrEtpsLnnS0fyBzKz5lmbKLZdv8AhbxP+F4TNs8fWd5jAGwGw7fupbpqY7bM4zp1cwPLSBs3n1csmHpTdZ6RW+j7LlbuvVjjJFOoQJ6oZOmNk5+x3JSS2y1IDZuJMjdRLDLjuFFtH00qIPFB2IKKVt40VqlaCSpqUhVCAgVRVQpKKigVoZUFlQKKkFuS0wpRN0EKsFVKpRVlCSpKElBcrnZrnDaQPF/LgOrv23WPMs7/AA0zG4Lvrp/deaxcmf1+qm3THDbFmeYOqvuSeZNp7DgFkZTvCaN+FuSjTBXOu8mh0LWK1U64n+QsVWr5pjfmn06nW3ZRpu8SBZJdiY3BQ/6kcUmriBsAVuM012LFo5hRZmETdvEKLTG3pPFINidytNLOag2dYc7pL23tzP1Qlq5brXCV06fxC7iAfknN+JgN2exXEKAslXnU9WL0lP4lYd2uHsU5mf0j+IjuCvKCmk1qIP5h6wnsqemPbfbNH/2D5/slOz6j+f5Oj6LxTmhvH5rPVxIH/avsq+h79mdUT/uN9TH1TvtCmf8AcZ/yC+YHHEmB6o3VTbgtS2sXxR9Qp1g4S0hw5gg/RHK+Y4bFFplr9J5gkLW/4uqsIaKuo8rTHsSrvRPDleo+hyl1F4FnxjXP3XSeUSfdU/P8W6/i6Ry0Mv3MWTbX/PlPr3oKFxXgjn1ab1HP7EAD1CW7NJJ11HujhM+4PFTaejJ7LE53SZbXqd+VnmPysF5/MM8fVOkDRTO4H3ndCVzKeOZA+8Jm9ojisuLzdswzcjc79uireHgtunQfUbMSCQIi0dlnqV+BsuTVxWknYC33uff0W+nUD2hzeI/7Vnc6dc/FwHQoBzrclVPD+YzI3urp04vcm/NA+vHJYyYhVUCbW6m/1VCpy+SF7if5/hLcDaTCgaHE7b91H0qgFyI6BI2P3/mrdXPB5+qsZqeLcX5bGPkrSSTIlw3H4b7hRaZe4cBJ9Up4Wh7Ynbc/Xks1XEeqzcW5SXO6XVNqdEWqUMLPFoXiJFarwQVKsLM+oTYD9/RWYpctEV69999kp+Ec4b6uy20sHobreAWjebkuOwHUpONzTw2klnhgaABxh39x3d0C6cZJ21hMs7qHYTAgCXXj8IifdcjOarw8NaRsHaWmQNoB5Huu3lNcVaLjT+83UCLRNthsTY+6qhSc4uBIILokAjVNhHRoke6TWU6dscfXbb2qjhpbrMAGN7RKyYjKaerVqt6eYzzXbzB8DTSILnaRsCNoE8LQvH4rEvEUw4OAu4hpbqG3tcKeTr4vhly3q6PquAfOssA5EAxOyP8A1D3MMVLDlvba6ZTpy2pV/pvDKbWtZYmT5CS0bEXM8yFz6dUMggtEkyzciPTa265WXT1zHc6/Gl9ch95i3HYxv1WpjmtkAy47uiw4qqGNo1C4VNLXNa5zHxJc4jytB47my6mFyprnAFzRThskQPNoIeSSLhsbCy3jjuOOXX2aeda4SQTebm+wvF0NSnpg6YBuHOG63ZfUptk1GeMSdILXQWgA+do590rGYrVaA4M1RIDSdVy8tFgTEdgEmtN71WE4E6xLjBg7CAD3sF3mUWtotAIDgXTyiTv1XPxb26WS2S0tIBIcDaTIkH0T21BpFhO/Le9wt+N5fPlcpBVsWDYHzcuFlmr1OBkz0IV+KG3tunl7S3cSrk88IlsRqt3hCXN4t1epIVnCjmPaUl+FH549guS0TsXfy0/kkVMY49OjQPqp4I5uf7wrdWgWAHLmm3OjwbPMC65kb91ENBxkdx9VFjdqPbVnXPdILIW6uWgHnK59WouldInEyTB4cENV0BC6peOELNVr+384JFVWY7nblxHqnAjRwm0891z8TibcG99vVZRiwRdxd02B9AuuLll9drNmxDiSadMMGkQRqdOoyONt1gzfCsqf1HvJoNbTcWMIlxHkaCDtIO/ASUNHE62lpcGsMT10mVuw4BME0yLTHGBb1Uyw3dvT4fLwcXKfiRz67aYY2nT80hh0jTw4Lo5tmraTwB5mujysgNJJ/EeFuI4oTl5Dy4AXMCbCCOg6LListBgSXOMazs0Qbb78LLlrjHo5Y5Zb/GHG/Eb7afNG4dBmN9uoHsuaxwfVJeYnWXTMAxMW9LLquwjPuFzHuny2kD/65QUijlQLS4xMxA2b1A5LG/69GFxk66HkuZ06bahDi2sRTa02IALhqEHcwu9RweHdT1PaHvJ1RHlvfYfzdea+xh4kahJnv0N13qg0tDRwET6Lri5+X+436Wcloh+q7ZBIAO7p+6n16Ze+W6WGY8mlh0kXBbNx7oGPkXvvF9lmxVM6mxT8KmBDnklwcdyehTL/ABzxuWX6DBsGoz54BjSQAOAuBtvKJmIEEBzdzblBvaEs4xoqkB+ppAgCPMP7ZuOySaBdphpa6+8T68Ss62ueN+5CzAF14PczBI5IqeI1iSIIsRwV1Kj9WlwmwECb9TyRYWmA1zRwO5EDt2XXDTz+T4z1wegCGi4HhKvEPO30T8NSAbO5KZOULdiWiyBuM5N9YWl7hyCX4wIPBcSlmqT06LPXd5gOX1K10WyZ4JFNup5PUqVzrXgKEkdwrXTy7D3Hp9VFuYufJ0au+9p/VBUd6q6huY6/VZ6jlmvREcZ4QkVmprqqWH/zkislalNjYFcuphLy06TeV1qmLGy5+IrjlO8ytzJi47c44pwMRP6q2Yhw3stDWj1Q13A7q8ji2Usxc4RqvuJ/VbMFmIcLgB/HuOPRcMGCCNkyuybh2k7G26v3tcctdNOPhtQPJ12MxuCTeY3Svtim0aRL5AknvtZKZSBI1OsBaJlahgaIgtE99lj1/wAeqefH5lTMNimyCRI5XJ9gtNVznXgi+3IdVkpVAXkCBHuJ2TxVd1MSt449Ofk8u/htJsXLk12JIWcPPFO0SLb9VfjjzLphuvXpbMAbD5IX0wX62kybEHaFRYUDRdJpu+W/1rwVNjAXPeNW7YHXZ10rHYgEktIvc/zisdRizVWExLoV3Pxzudt7MdJ/dW97gIultcRZGCeLgud7Nha0xurZQBPE91AyTutVOnpEm6zpLRk6WlBltGUqoSe5t+67mU4KyuMcs7p0sBhtu4UW2g2I9FF2cXGq1PqfqslWsgxWIue5+qxvrrhY9krRVrGN1nfVgJTqiWbqaW1VR8pTYTRT6KxRJV0zyJc72WdtEcJPdb/9GSnNy4rWmblHN0cIhMp4Tk73XSZlZ6p9PKStOdzcllMjdPa/sus3J54LRSyLoruscnn2052JnoDsm08GeBI9F6mlkg5LZTykck0c3khgag4n2CLwKnJexGWiNlQwA5K6TlXj/Af+W/Of0UqU3flsvYHLxySX5eOSnFedeNqdoWOoz+72XtK+UNduJC5uI+FwfumO9/mosyn686R3+SjaUrqu+HKjeEhNp5bG4IWXWWMOHwvNPxFRrQBxOwW1tEBKGWvqOs2BzhX4lyhWBwBe4L1mFwWlqmWZaKbQNyt8LWE05ZXbIWX9lFoLFFth8+r1t9XM248VkdV5N912/sSSbcSn0si6LFjdzrzrQ47BaqWXvcvS0smA4LfSy1JinJ5qhkvNbqOTjkvQ08CnswqumduC3KxyWmnlw2hdhuHurfS4pocr7PjgmtwI5Lpvpq2U1RiZgVoZg1sbTR6UGYYdWaa0QhLUCQ1LLFoDULmoEOYkPC1PCS5qBGhE2imtYntpIMxoBJfhQeC3VAha1Bjp5c3eB7J3hAbBPKByKSiBQuCoFEMCiEOURVHBQSI2JCYzCDkvR5rlBkvYJn7zevMLkR6Kss4w4TG0UyESBfhotKJWooA1LqJrjZLKCqfJOpMSmbrWwIKhSESiASEJCMqkA6ULgmJbyopL0qExxUa1AVOmmFE1qXVcqFOVIgFRQCUDgmFA5AlyWSmPStJJgAknYC59lUMwzNT2tG5c0e5UXovh/Iiw+JUEPjyt/LPE9VEHoFxs63CiiDlhEqURFFUVFFFU5AVFFFHT3WoKKKwRQqKIilStRFUUt6iigQd0bFFFFOSH7qKLSKVFRRAJQOUUQKcu/wDDWxUUVR3Aooog/9k="/>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64876" name="Picture 12" descr="Varicose Vein Ulcer"/>
          <p:cNvPicPr>
            <a:picLocks noChangeAspect="1" noChangeArrowheads="1"/>
          </p:cNvPicPr>
          <p:nvPr/>
        </p:nvPicPr>
        <p:blipFill>
          <a:blip r:embed="rId2" cstate="print"/>
          <a:srcRect/>
          <a:stretch>
            <a:fillRect/>
          </a:stretch>
        </p:blipFill>
        <p:spPr bwMode="auto">
          <a:xfrm>
            <a:off x="416496" y="404790"/>
            <a:ext cx="3086100" cy="2308225"/>
          </a:xfrm>
          <a:prstGeom prst="rect">
            <a:avLst/>
          </a:prstGeom>
          <a:noFill/>
        </p:spPr>
      </p:pic>
      <p:sp>
        <p:nvSpPr>
          <p:cNvPr id="164878" name="AutoShape 14" descr="data:image/jpg;base64,/9j/4AAQSkZJRgABAQAAAQABAAD/2wCEAAkGBhQSERUUEhQVFRUVFxgXGBgXGBUUFRQWFRUVFxQVFBUXHCYeFxojGRQUHy8gIycpLCwsFR4xNTAqNSYrLCkBCQoKDgwOGg8PGiwcHCQpLCkpKSwsLCwpKSksLCksLCksKSksKSwsLCwsLCkpLCwsKSksLCksLCkpKSksLCksLP/AABEIAMIBBAMBIgACEQEDEQH/xAAcAAABBQEBAQAAAAAAAAAAAAAEAQIDBQYABwj/xAA6EAABAwIDBQcDAwIGAwEAAAABAAIRAyEEMUEFElFhcQYigZGhsfATwdEyQuEUUiMzYnKi8QeSsoL/xAAZAQADAQEBAAAAAAAAAAAAAAABAgMEAAX/xAAiEQEBAAIDAQEBAAIDAAAAAAAAAQIRAyExEkEEEyJhcYH/2gAMAwEAAhEDEQA/ABdsUDnfwVIZ4la3aeHkGyy9ZkHRTyhoFeyf7pGRkaX8VaOJIBnNV8Dl5I7C3bHDwU6rh6aJTnOSpCFGtMFUHc0fQfKqaT7wrPDOSU8WdKtCs8LVVPSuVb4UwITR1SnLNCV3IsnihMS20oV0Yn/yHgi7DhwzpunwdY/ZZDYO1CO445ZdF6Zt3Db9F7c5afyvHMTTLH8CCr8U+sNMvNfnNvBW5qelU5qi2Rj99oOuRVwxQzx0vhdrnB4q6vMJiVmcI+FfYJ6ko0eDqwrRj5CocPVVzhallTElhlZVVZ2hV1Vaq3F00HRSOsSEm8cuKnxtKCDxUDSfBWxu4z5TV0fvpd9Mm3T1XA+SYp4zXBy4JCucUnimAQl3kh5Ig4q42bjZETdvqFTnJLTqQZGY9uCIWNK7D71wYn3XIfD4nebIP/a5FNl8VVpOJDKonhv7x8jKzePpvab94chunyNj6KXtjhWf1DjTi8ExEB15UFJh+k0S53dkyQd0zESPYrdzcPzhMoTHLd0HZVB4zwNj5InCOgkfeUPUog5gHrddhqQa4QeWZOfVYbpfHqjajVwT6rVG4KNaoVtijqdaAFXOTf6jmoZK4tBQxAVzhakwspQxGSt6WJIiF2NNY0tNsiUJiKSK2a6WyU3G01W+Jz1Q19QV512t2LBL2jqvTa7FTbTwQe0gqn81/wBrizf2zWMzn48q2TijTqcitjha8iVkts7PNKoRzsrfYeM3gE/Lj+l4M9xpsPUVxg6qo6LoR+GqrHY3Ttp8PVyV3gq06lZTC1+avMBWRgVdPv8AJQlVkoqnlZQPRpYqsW3TyVarrEsVTi6cH1T4X8T5J+ogEoPHVJKUXVUT2LiE1rrwueVznFKmlcSiBSUhXJkrgSMcdClTWFcuAZtDs7TJJ+i3/wB3R5AKkx+yobujdaODAAPMyt/iqUrPbRwq15Z5WaqUjzyph3NNn+BE+oghMFcj9Qd1aJH5Ct9oYUh08UBVIaJcY8fxqs9ONdcA8vdRualw9SWDMdc/FcXXWfKabMe4iqCyr3mCrF6Ce2/JSyVxE4arcK9wz1Q4WndXOHU56q1Gy61v+/si8Uc+PzJUmBxMczwVi7FuNo/lX30jrsJWbCfs7CCqX0rS9stnR7biOokLqkkTGigwuL3HtcM2uB8jl5KeGXzlKPJjM8LGH7YbF3mkxBH20WHwGINOpyJ9V712y2YHE1WN/wAOpkYgF0XIHA6TnBXinaXZRp1DGRXqZ47jxePK4ZfLS4atvNBRbKsLL9ndoSN05haSm9efnjqvX489rjBV1eYLErM4d6sqFRSil7bjC4mWpKtyqXZ+LVmKkiyp6Twyq68IDG0ZHMe2qsC0FR12JfDWbmlGPD7rg5S1aO6Y8R0UTjmry7ZLNdFcLcwlJSBxzXSiBZSNCR0wkKIHEpCUgNkjkQPpjguTWlci5tsRVuQIsJJ0EmwgZmxWZ2ztukyQ5xngKbp/5ELTjEA5dw56EmP7miT5oPbmzm1qT2ubJDSWmJggWIOh5LdjMd/7Rnu/x57isS2s0lr3QDF2sEHSRcgc1WtwoBkySNSPbQeCs8D2VrOO84OpM/cJgvi4EcOqH2ozdeWtEnXOG/7j9s0n9HHMctY3ZsLbO0OHOaV4UOHpQZJJOWUAdBp6omoFhzjZx3pE9qhe2VM96GqOus9i8uk1CorHDVOKqaYJ8dOKscO3kp6OuqFYAdEbTxQIgD3+yq8OPg/lGU45ec+irKCd1T58Kgc7kiDTnLh4KGpQhLYZt9jhuIwjWvG8ANx3VuR5GIK8u7d9mN0uYbxdp4jQ/OC3XY6oC59N0mRvATaRY+keSf242L3W1WtgDuu8T3T6keS9Hhy+sY8j+nDVtj5ta40ak8DBWvwmK3gCNUF2y2Nuu32ixzVbsHGEHdJyySc2H6p/PybbDD1lY0sTdUeHerKk2Vhr0sV5s/FXWgw1Wyy+Bo7uav8ACvTYhnIsGlNe9JvSmOEhGhA+JpSJGnwqsm6t2sIVfiqW66dCjhfxLlx/UA9OCc1qQJSYhWZznfOaRyUmyYD7rnESApQ28pEQOY4hcmhcuBusSaRkOcwTrvNB91AMVTabVQ6dA1zh0Ap2RFDZrRlTA8B/KLFEjgFr3UlJjd57TDXARoNwnoXGW9YlYvbILGw2kGgc97x59SvSKzRxnpksf2mwVjb1S5eCwVTEO0gKwbV3mgjggXsgmyn2c+xHD2KzZRfjvek30J1UBaAY0UznFMqt11WatUNa8BFsxGXz0Vc5xKdTrgR89UmlIvaNRWDXfBZUdDEaqxo1Z5fZNJXLBlQ/LpKxMWUH1Y9s/Yqak71TWOE7MxX0qrX8DeNRkR5LeY5zalPd/UKgjujeJYcyNNRdeeErX9lMVv093e71PIR+x2h6Eeyt/Plq6rL/AEY7m3n3abYn66bhcSL2tofEQvJMXQNCr0PovpHtnswloqmJHddA/af0kyb3t4rxntvse31AMs1ss3Hl43/HnpHgMRIBV7hKtliNh4r9h0y6LUYOsvO5MdV7HFnuNLhaitaDlQYWurihUSRZZ0qlk8vQ9F1kQCmKeDZD127wUrTokLEK7/iqfcvB0Sl3qiMVT/cPFCgK2N3GTLH5uisGicmglKSmKV2SZKc7JNPsiBzGrlzTyXLgb9rh/qPnCmYODR4qvdi6g/Uw/wD4LD/9EH0SjaDdWVvFjiPMSFs+akNqtOp8gqHb2Fls5q9pVw5stiOV4QmOpbzSJS0Xke0KG682UODMP4Aq57RYSDN1RsEOBjXis+UUxvYuoVE50hTVQh4tdZrGyVC914+BJXrikAXAkHUCY80550VrisI2pQa2O8DPTLJdjOqpLP0PSpwAc5HnOpR2HrW+dCqnGbRFJkOz0HLwSYDagdfQ/Min1C3cjSE/j8KfCE39lX0akixkfLXRmHqZHKV1gY5bGuaith4/6FYOP6TY9D+M0KKgK58QIzUd2XcPZLNV6NiKYqMLTBa4QQLyDqvJdubOkPY4XEi+dpC9C7LbU+pT3HHvMyGpbp5ZeSr+2uy8qwGfdd1/a77eS9Ljy+pt4/8ARx2f+PnXFUTQrdD6K+wmImCi+22x5H1GjLPos3sjFftOmXRT5cFf5+RuMHXV3g64WRwOKV7h35XWHx6cu2noVLKZ7rWVVhsVorCm+QjHJWvkKZhQb6kXUtKsCEXJHsF+Cqq7C0q2LkPiKYIXY5apOTH6gBjdUpGS4O3U320V2Q9hkX6LnJs3+eKUogWnkkSt6pEQb/dOjQOv4CQu4v8AL5KDdXc099hqDjTJP/Ax6Ep7dp0x/azk+Wu8iJWv5qW3O7lRrmg987rpyJglrr62jxRFWoTqED/UfVqMhx3GHeJiA5wBAa2bnMknkEa/ouydGL7UYT9XmsUW8iV6V2goy2bXBXnNdsOInVQzPDqr7DooKdS8KRwtHuhaLoss+UasKLcjaFeGEk5BVrnGFa7Eh7akx3WkwYvoLdSPJdj0cHs2gwu+qW75m4OU6TOmVktLBUTLXS03IcOPgn4bu2yA45dealq4UgiRYjeF8wScvEKPbdPe1fhcaaNQsdO6TLZkktNwZ1PMLQsdvCWmBNtOefRD7X2f3twkAGHXH6S5osCBoPRM2HXlsEyW/Y8eCrjfys/LjrWUWLHkZ5KenWlCucJMe89VO2mNFPKFlGYDGmhVa8aG/MHMLbBoxNIy4NZUB3QIJjQuOZMibZLBvyV12WxYM0XOLSbtMmJFy0tyItqq/wA+er81Dnw+p9RltsbOkPY7MSD4LyfaGGNCsRwPovfu1+zXNP1Ys6xIsJ/bbMWEX4LyjttsyRvgZZrdlNx5ON+M9AcHUvPFaHBVlj9lVpZB0t+Fo8HVkLzeWar2eLLcX9KujqONVDTqwpmYhS3pfS+dV3gpaDoCqaGKRNOvCb6DS9p4oZJlR40VW6pOXj9k+jiSLG/zNH0vieuxDuHojWiyhrU0+OWuqlnhvuIajsua7dlNL7dfdICrMx7DxXJrai5cD0N06kBIY4ud5x+E0QLhvibeJJQm++vPe3KP9ws6r/tOjOeZ0stkm0qJOJaDuyxp4Fzd7yzXVgNTfko24GkG7oYCOG7b5zUNEGm40x3WgbzZ7xDci3wMea7Uvjgm02Sw2yXne0aJFR2Qkr0fEuBkEz85LC9oqe66YHio5eGimeNAoDSuE6g8uc6TwUjws+TTh4jLDqpNk1d15GQeCPHMJjToVHVbGUzpxSRXztakgSHD18+iJp0zUolzYIp670OAdAHdP6rz5KJlAV6O+0w9lnzw/a4fdMwtVrN5jmB5MXvxnxB4Jda6rVLMu56kweODd03MSbAHpnaFDshxFUxa5nlvAHLxQ7KdRryBGZtwvkeKNw1T/EPECLchBQw9Hmv+mhZMm+uqMptt80QYEyDHv6o2gyR1Ry9Z4IaSUjd6m4Pbm0gjwunUhwn2Ujquil+nbN4ZjMMYnvC2ga8fgry7bezpa9jhBEgjmM1ruzm0fo1N1/8Alv8AJrtD0S9t9kw4Vm5Ps6NHRY9CPXqvS4c5lHj/ANPF83ceB0G/TrOYfkK4wmIgqHtXg/p1g/QqGi66jzY9tP8ANnuNHTxAKex6qmkxn5WRNLegHRYrHoLinXhWOHhwkLPPq2UmD2mW5LnNGypum+SJa4FVP9UHQdEZhDaZlPHdLei8QnPCCbWj56qZuNnIJ9bJekeIozl8KGIjwRkz+E2rS4ppl8o5Yb7iClkuXNom8EZpU/8AkiPxWzdhXPtXqgt/sYC1p/3EkucOVgj2NGjSeZ/lBbMxJfTBaBqN4/ugkB0DjCmxWLDBL38gGjvOJya0Zk8lvu96ZhJc7Uhvr7quY5tSsS0l7WM3ZF2l5cCQItIAE9VzcO+rd4LW/wBgNyP9dT7N8yjmgMaB3WtAyAEAcBou6gqnGyDkB9vAflYXtbSvK3u0WgiwWL7VsO5OSll4MZfAUv1HopHuS4Iw09fso677rJle2vCdFKjeEodKje4BT2oIwOMNJ0jI2I0hXFF9GxlzdbGHC14JzWepVZKIbTnj4fyutl9Phlcb0tcbUpb80WlodrJc6wv0JS4cmTuiLSdMgLz52VdhmFp4+it8HUAM3koyw13fexWGoiYPHjMBHAACBf2CFokTMfJRP1QElAm8ZyUk5Sod+Tknh6SnPhXex9qBzP6eqN5rhDbgZ/tJPoVTNMhNJhNx53G7ieeEymqyf/kvYTqTSHDLvNPFvX3WJoPkAjgvZ+0EYzBPpP8A85jSabv74F2dSBHWF4xs+d2NQT7rZnlMsfqMPHhcMrjVlhaluiOpYmxFlDh8PI+fZPGGIHTlH2WK6rfPEhoXnREUcOh3khOw2NKRSVc0cGSi6bS1C4HEzCMLpVJqltOfX4KSlidPn8oMgApxfBlGUtWbK+Q81L9bmqmnWvfLRWO6Y0gp/Sp2gLlDTcBofDJcj8Qu62JNOjTALjDQBA14AAZknRdg8O4u+o5ga7JoJ/y2nMc3HU+CioU3vf8AUe0MDf8ALYc2zm9wH7zpwHNFOqjVxPIW9l6duv8At5ycn+53gLfyuEftbPM/kqNpOjQ3mbfylLxq6elv5SCF2g63eKxHat4NO3FbfaP6TAjqvPO1WOBBYJcb/pBIB4E5A8ktnQqymwBjeYnzuo30eKldTsL5D2Q31yLaLDm24eGPpRZR1GTy5oppBChqtU9n0FJAT6eI4lK5gTWUWyhbs06qwpPtcoui/hdD4djSBKLbRaOK6U4+jV0v4n7Imi+M4E+CAaWhv6ipG1GnU8bn8IhobUIU9NtkFRN7QijUhL65LvQnVCoqdxKTe4IaMkaqTGdlKLyXMG44mbfpJ4kK3Dk9duwtxlY7EbIfTmR4i4QzcTEArcOCr8Tshj7xuk8MvJB3jO7m8LjIIB+ELTK0T9nGmeI4hQVcDJ8UdDMtBMJXIVhTrEt6pjMLBMhTUqcAghUkdaa4THL3UlKroVwZb2Tq1IAA/wALiWg8ZVIyRmE2jLWi4UFSmCOaFFSD0QssrttAzFLlSs2iFyPbunqLnNm5Ljw/gKRjnaANHr5BRN3tAGj18gnBrRmS48vwF6jzClw1cXHgPwLqRpIyAb1ifyuh0WAYPXyCitoHOPkPTNc5W9pasU433bzjHdEujUtGcgSvP9q1CHMabE5AgNgDg2SedzN1rduVS8nuO3RZu4d0b1w/vAjkCTbOFhcbBxRLQYbaTlYRA5SfRLy/646NhN1LUdHkhi5T1XWQbiseU21SnF8FMq1lE9yidUULj2rKkFVTMaeSA3oMouhUlLlDQaysfmaNp1FVMbfkjadSEhti3uupaKr/AOpRdKSE06cs6NQSpX1NUDTdZTtvZdHCqdU3Cc2pxUbYATHNldvYiXPUgFkK11lKKtlzkkriAo3OUjckNCje1CVcLOSPSOAXShpXVB5qF9S8I91O9kPWwuqeZBoE2pe+SmflxCR1C6jMiQU0LQVWvBVfi8bqEfisNGapPrfqC7suWhNDFNi+aVU7KufVcqfCNze+iJuS48BYeiIa4jg0cs0M2qTkN3mfwntjUlx4fwF6DGl3gcmlx4nJJUY4gy4N6aJS8xo0evkkawHIF3M5eWS4Wdx9djQGtY97miIgloj/AFWbHisdXpXe8gAuccjItz81v9tEAEuOQ0/P4WJqUwWCNRPndQ570twztTvfZDuKOrYcjRCvaRpHX7BZvpf5QOpoV/L54ot1JxuQfG3kM1G/CuOkeUpNnkCuClbWhSNwcG652G+C6W0+jmYm6KNbL4UMyhe38oqjh+SlehhrGkq0oVhEKBtONFJSpoQRTSi6VSECSck+hIzTeuH/AFdUm+mJGslcKRrwn7ybupu9GaIHOqFKzEKNz7pZTaDYr6ijc4yoDUjwTTiOKFhpRDnwVKHygw6V31CF2g2mqIStTkypDXlI4SE0CqTbVRzWkweoWVq1SV6A90WQzabR+1vkE+OWkc8bfGIo0yRkc1y39CtAsFyt9M/zW7rH3RIENtZcuW1nNw4lxm6MrDvRpw0XLkBU+2h/gvOu672KyDG/4bP9rfYJFyzczRxfqGq0SmtYOA1XLlmjQhfTHAeShq0wJgDyXLktNEW4OAS7g3chmuXIUf05lMb2Q8kUGC1guXIBPSuaIyTmNuuXKZ0zGiU5jRK5ciAhrVLTaIXLkXTxzmptVohcuRAyi3NSbojJcuT4+ORlt/NLjGCDYaJFyN8dPQ9MJHhcuQnjr6Y3NKNVy5CODVAo2hcuTFEMC5cuRTr/2Q=="/>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64880" name="AutoShape 16" descr="data:image/jpg;base64,/9j/4AAQSkZJRgABAQAAAQABAAD/2wCEAAkGBhQSERUUEhQVFRUVFxgXGBgXGBUUFRQWFRUVFxQVFBUXHCYeFxojGRQUHy8gIycpLCwsFR4xNTAqNSYrLCkBCQoKDgwOGg8PGiwcHCQpLCkpKSwsLCwpKSksLCksLCksKSksKSwsLCwsLCkpLCwsKSksLCksLCkpKSksLCksLP/AABEIAMIBBAMBIgACEQEDEQH/xAAcAAABBQEBAQAAAAAAAAAAAAAEAQIDBQYABwj/xAA6EAABAwIDBQcDAwIGAwEAAAABAAIRAyEEMUEFElFhcQYigZGhsfATwdEyQuEUUiMzYnKi8QeSsoL/xAAZAQADAQEBAAAAAAAAAAAAAAABAgMEAAX/xAAiEQEBAAIDAQEBAAIDAAAAAAAAAQIRAyExEkEEEyJhcYH/2gAMAwEAAhEDEQA/ABdsUDnfwVIZ4la3aeHkGyy9ZkHRTyhoFeyf7pGRkaX8VaOJIBnNV8Dl5I7C3bHDwU6rh6aJTnOSpCFGtMFUHc0fQfKqaT7wrPDOSU8WdKtCs8LVVPSuVb4UwITR1SnLNCV3IsnihMS20oV0Yn/yHgi7DhwzpunwdY/ZZDYO1CO445ZdF6Zt3Db9F7c5afyvHMTTLH8CCr8U+sNMvNfnNvBW5qelU5qi2Rj99oOuRVwxQzx0vhdrnB4q6vMJiVmcI+FfYJ6ko0eDqwrRj5CocPVVzhallTElhlZVVZ2hV1Vaq3F00HRSOsSEm8cuKnxtKCDxUDSfBWxu4z5TV0fvpd9Mm3T1XA+SYp4zXBy4JCucUnimAQl3kh5Ig4q42bjZETdvqFTnJLTqQZGY9uCIWNK7D71wYn3XIfD4nebIP/a5FNl8VVpOJDKonhv7x8jKzePpvab94chunyNj6KXtjhWf1DjTi8ExEB15UFJh+k0S53dkyQd0zESPYrdzcPzhMoTHLd0HZVB4zwNj5InCOgkfeUPUog5gHrddhqQa4QeWZOfVYbpfHqjajVwT6rVG4KNaoVtijqdaAFXOTf6jmoZK4tBQxAVzhakwspQxGSt6WJIiF2NNY0tNsiUJiKSK2a6WyU3G01W+Jz1Q19QV512t2LBL2jqvTa7FTbTwQe0gqn81/wBrizf2zWMzn48q2TijTqcitjha8iVkts7PNKoRzsrfYeM3gE/Lj+l4M9xpsPUVxg6qo6LoR+GqrHY3Ttp8PVyV3gq06lZTC1+avMBWRgVdPv8AJQlVkoqnlZQPRpYqsW3TyVarrEsVTi6cH1T4X8T5J+ogEoPHVJKUXVUT2LiE1rrwueVznFKmlcSiBSUhXJkrgSMcdClTWFcuAZtDs7TJJ+i3/wB3R5AKkx+yobujdaODAAPMyt/iqUrPbRwq15Z5WaqUjzyph3NNn+BE+oghMFcj9Qd1aJH5Ct9oYUh08UBVIaJcY8fxqs9ONdcA8vdRualw9SWDMdc/FcXXWfKabMe4iqCyr3mCrF6Ce2/JSyVxE4arcK9wz1Q4WndXOHU56q1Gy61v+/si8Uc+PzJUmBxMczwVi7FuNo/lX30jrsJWbCfs7CCqX0rS9stnR7biOokLqkkTGigwuL3HtcM2uB8jl5KeGXzlKPJjM8LGH7YbF3mkxBH20WHwGINOpyJ9V712y2YHE1WN/wAOpkYgF0XIHA6TnBXinaXZRp1DGRXqZ47jxePK4ZfLS4atvNBRbKsLL9ndoSN05haSm9efnjqvX489rjBV1eYLErM4d6sqFRSil7bjC4mWpKtyqXZ+LVmKkiyp6Twyq68IDG0ZHMe2qsC0FR12JfDWbmlGPD7rg5S1aO6Y8R0UTjmry7ZLNdFcLcwlJSBxzXSiBZSNCR0wkKIHEpCUgNkjkQPpjguTWlci5tsRVuQIsJJ0EmwgZmxWZ2ztukyQ5xngKbp/5ELTjEA5dw56EmP7miT5oPbmzm1qT2ubJDSWmJggWIOh5LdjMd/7Rnu/x57isS2s0lr3QDF2sEHSRcgc1WtwoBkySNSPbQeCs8D2VrOO84OpM/cJgvi4EcOqH2ozdeWtEnXOG/7j9s0n9HHMctY3ZsLbO0OHOaV4UOHpQZJJOWUAdBp6omoFhzjZx3pE9qhe2VM96GqOus9i8uk1CorHDVOKqaYJ8dOKscO3kp6OuqFYAdEbTxQIgD3+yq8OPg/lGU45ec+irKCd1T58Kgc7kiDTnLh4KGpQhLYZt9jhuIwjWvG8ANx3VuR5GIK8u7d9mN0uYbxdp4jQ/OC3XY6oC59N0mRvATaRY+keSf242L3W1WtgDuu8T3T6keS9Hhy+sY8j+nDVtj5ta40ak8DBWvwmK3gCNUF2y2Nuu32ixzVbsHGEHdJyySc2H6p/PybbDD1lY0sTdUeHerKk2Vhr0sV5s/FXWgw1Wyy+Bo7uav8ACvTYhnIsGlNe9JvSmOEhGhA+JpSJGnwqsm6t2sIVfiqW66dCjhfxLlx/UA9OCc1qQJSYhWZznfOaRyUmyYD7rnESApQ28pEQOY4hcmhcuBusSaRkOcwTrvNB91AMVTabVQ6dA1zh0Ap2RFDZrRlTA8B/KLFEjgFr3UlJjd57TDXARoNwnoXGW9YlYvbILGw2kGgc97x59SvSKzRxnpksf2mwVjb1S5eCwVTEO0gKwbV3mgjggXsgmyn2c+xHD2KzZRfjvek30J1UBaAY0UznFMqt11WatUNa8BFsxGXz0Vc5xKdTrgR89UmlIvaNRWDXfBZUdDEaqxo1Z5fZNJXLBlQ/LpKxMWUH1Y9s/Yqak71TWOE7MxX0qrX8DeNRkR5LeY5zalPd/UKgjujeJYcyNNRdeeErX9lMVv093e71PIR+x2h6Eeyt/Plq6rL/AEY7m3n3abYn66bhcSL2tofEQvJMXQNCr0PovpHtnswloqmJHddA/af0kyb3t4rxntvse31AMs1ss3Hl43/HnpHgMRIBV7hKtliNh4r9h0y6LUYOsvO5MdV7HFnuNLhaitaDlQYWurihUSRZZ0qlk8vQ9F1kQCmKeDZD127wUrTokLEK7/iqfcvB0Sl3qiMVT/cPFCgK2N3GTLH5uisGicmglKSmKV2SZKc7JNPsiBzGrlzTyXLgb9rh/qPnCmYODR4qvdi6g/Uw/wD4LD/9EH0SjaDdWVvFjiPMSFs+akNqtOp8gqHb2Fls5q9pVw5stiOV4QmOpbzSJS0Xke0KG682UODMP4Aq57RYSDN1RsEOBjXis+UUxvYuoVE50hTVQh4tdZrGyVC914+BJXrikAXAkHUCY80550VrisI2pQa2O8DPTLJdjOqpLP0PSpwAc5HnOpR2HrW+dCqnGbRFJkOz0HLwSYDagdfQ/Min1C3cjSE/j8KfCE39lX0akixkfLXRmHqZHKV1gY5bGuaith4/6FYOP6TY9D+M0KKgK58QIzUd2XcPZLNV6NiKYqMLTBa4QQLyDqvJdubOkPY4XEi+dpC9C7LbU+pT3HHvMyGpbp5ZeSr+2uy8qwGfdd1/a77eS9Ljy+pt4/8ARx2f+PnXFUTQrdD6K+wmImCi+22x5H1GjLPos3sjFftOmXRT5cFf5+RuMHXV3g64WRwOKV7h35XWHx6cu2noVLKZ7rWVVhsVorCm+QjHJWvkKZhQb6kXUtKsCEXJHsF+Cqq7C0q2LkPiKYIXY5apOTH6gBjdUpGS4O3U320V2Q9hkX6LnJs3+eKUogWnkkSt6pEQb/dOjQOv4CQu4v8AL5KDdXc099hqDjTJP/Ax6Ep7dp0x/azk+Wu8iJWv5qW3O7lRrmg987rpyJglrr62jxRFWoTqED/UfVqMhx3GHeJiA5wBAa2bnMknkEa/ouydGL7UYT9XmsUW8iV6V2goy2bXBXnNdsOInVQzPDqr7DooKdS8KRwtHuhaLoss+UasKLcjaFeGEk5BVrnGFa7Eh7akx3WkwYvoLdSPJdj0cHs2gwu+qW75m4OU6TOmVktLBUTLXS03IcOPgn4bu2yA45dealq4UgiRYjeF8wScvEKPbdPe1fhcaaNQsdO6TLZkktNwZ1PMLQsdvCWmBNtOefRD7X2f3twkAGHXH6S5osCBoPRM2HXlsEyW/Y8eCrjfys/LjrWUWLHkZ5KenWlCucJMe89VO2mNFPKFlGYDGmhVa8aG/MHMLbBoxNIy4NZUB3QIJjQuOZMibZLBvyV12WxYM0XOLSbtMmJFy0tyItqq/wA+er81Dnw+p9RltsbOkPY7MSD4LyfaGGNCsRwPovfu1+zXNP1Ys6xIsJ/bbMWEX4LyjttsyRvgZZrdlNx5ON+M9AcHUvPFaHBVlj9lVpZB0t+Fo8HVkLzeWar2eLLcX9KujqONVDTqwpmYhS3pfS+dV3gpaDoCqaGKRNOvCb6DS9p4oZJlR40VW6pOXj9k+jiSLG/zNH0vieuxDuHojWiyhrU0+OWuqlnhvuIajsua7dlNL7dfdICrMx7DxXJrai5cD0N06kBIY4ud5x+E0QLhvibeJJQm++vPe3KP9ws6r/tOjOeZ0stkm0qJOJaDuyxp4Fzd7yzXVgNTfko24GkG7oYCOG7b5zUNEGm40x3WgbzZ7xDci3wMea7Uvjgm02Sw2yXne0aJFR2Qkr0fEuBkEz85LC9oqe66YHio5eGimeNAoDSuE6g8uc6TwUjws+TTh4jLDqpNk1d15GQeCPHMJjToVHVbGUzpxSRXztakgSHD18+iJp0zUolzYIp670OAdAHdP6rz5KJlAV6O+0w9lnzw/a4fdMwtVrN5jmB5MXvxnxB4Jda6rVLMu56kweODd03MSbAHpnaFDshxFUxa5nlvAHLxQ7KdRryBGZtwvkeKNw1T/EPECLchBQw9Hmv+mhZMm+uqMptt80QYEyDHv6o2gyR1Ry9Z4IaSUjd6m4Pbm0gjwunUhwn2Ujquil+nbN4ZjMMYnvC2ga8fgry7bezpa9jhBEgjmM1ruzm0fo1N1/8Alv8AJrtD0S9t9kw4Vm5Ps6NHRY9CPXqvS4c5lHj/ANPF83ceB0G/TrOYfkK4wmIgqHtXg/p1g/QqGi66jzY9tP8ANnuNHTxAKex6qmkxn5WRNLegHRYrHoLinXhWOHhwkLPPq2UmD2mW5LnNGypum+SJa4FVP9UHQdEZhDaZlPHdLei8QnPCCbWj56qZuNnIJ9bJekeIozl8KGIjwRkz+E2rS4ppl8o5Yb7iClkuXNom8EZpU/8AkiPxWzdhXPtXqgt/sYC1p/3EkucOVgj2NGjSeZ/lBbMxJfTBaBqN4/ugkB0DjCmxWLDBL38gGjvOJya0Zk8lvu96ZhJc7Uhvr7quY5tSsS0l7WM3ZF2l5cCQItIAE9VzcO+rd4LW/wBgNyP9dT7N8yjmgMaB3WtAyAEAcBou6gqnGyDkB9vAflYXtbSvK3u0WgiwWL7VsO5OSll4MZfAUv1HopHuS4Iw09fso677rJle2vCdFKjeEodKje4BT2oIwOMNJ0jI2I0hXFF9GxlzdbGHC14JzWepVZKIbTnj4fyutl9Phlcb0tcbUpb80WlodrJc6wv0JS4cmTuiLSdMgLz52VdhmFp4+it8HUAM3koyw13fexWGoiYPHjMBHAACBf2CFokTMfJRP1QElAm8ZyUk5Sod+Tknh6SnPhXex9qBzP6eqN5rhDbgZ/tJPoVTNMhNJhNx53G7ieeEymqyf/kvYTqTSHDLvNPFvX3WJoPkAjgvZ+0EYzBPpP8A85jSabv74F2dSBHWF4xs+d2NQT7rZnlMsfqMPHhcMrjVlhaluiOpYmxFlDh8PI+fZPGGIHTlH2WK6rfPEhoXnREUcOh3khOw2NKRSVc0cGSi6bS1C4HEzCMLpVJqltOfX4KSlidPn8oMgApxfBlGUtWbK+Q81L9bmqmnWvfLRWO6Y0gp/Sp2gLlDTcBofDJcj8Qu62JNOjTALjDQBA14AAZknRdg8O4u+o5ga7JoJ/y2nMc3HU+CioU3vf8AUe0MDf8ALYc2zm9wH7zpwHNFOqjVxPIW9l6duv8At5ycn+53gLfyuEftbPM/kqNpOjQ3mbfylLxq6elv5SCF2g63eKxHat4NO3FbfaP6TAjqvPO1WOBBYJcb/pBIB4E5A8ktnQqymwBjeYnzuo30eKldTsL5D2Q31yLaLDm24eGPpRZR1GTy5oppBChqtU9n0FJAT6eI4lK5gTWUWyhbs06qwpPtcoui/hdD4djSBKLbRaOK6U4+jV0v4n7Imi+M4E+CAaWhv6ipG1GnU8bn8IhobUIU9NtkFRN7QijUhL65LvQnVCoqdxKTe4IaMkaqTGdlKLyXMG44mbfpJ4kK3Dk9duwtxlY7EbIfTmR4i4QzcTEArcOCr8Tshj7xuk8MvJB3jO7m8LjIIB+ELTK0T9nGmeI4hQVcDJ8UdDMtBMJXIVhTrEt6pjMLBMhTUqcAghUkdaa4THL3UlKroVwZb2Tq1IAA/wALiWg8ZVIyRmE2jLWi4UFSmCOaFFSD0QssrttAzFLlSs2iFyPbunqLnNm5Ljw/gKRjnaANHr5BRN3tAGj18gnBrRmS48vwF6jzClw1cXHgPwLqRpIyAb1ifyuh0WAYPXyCitoHOPkPTNc5W9pasU433bzjHdEujUtGcgSvP9q1CHMabE5AgNgDg2SedzN1rduVS8nuO3RZu4d0b1w/vAjkCTbOFhcbBxRLQYbaTlYRA5SfRLy/646NhN1LUdHkhi5T1XWQbiseU21SnF8FMq1lE9yidUULj2rKkFVTMaeSA3oMouhUlLlDQaysfmaNp1FVMbfkjadSEhti3uupaKr/AOpRdKSE06cs6NQSpX1NUDTdZTtvZdHCqdU3Cc2pxUbYATHNldvYiXPUgFkK11lKKtlzkkriAo3OUjckNCje1CVcLOSPSOAXShpXVB5qF9S8I91O9kPWwuqeZBoE2pe+SmflxCR1C6jMiQU0LQVWvBVfi8bqEfisNGapPrfqC7suWhNDFNi+aVU7KufVcqfCNze+iJuS48BYeiIa4jg0cs0M2qTkN3mfwntjUlx4fwF6DGl3gcmlx4nJJUY4gy4N6aJS8xo0evkkawHIF3M5eWS4Wdx9djQGtY97miIgloj/AFWbHisdXpXe8gAuccjItz81v9tEAEuOQ0/P4WJqUwWCNRPndQ570twztTvfZDuKOrYcjRCvaRpHX7BZvpf5QOpoV/L54ot1JxuQfG3kM1G/CuOkeUpNnkCuClbWhSNwcG652G+C6W0+jmYm6KNbL4UMyhe38oqjh+SlehhrGkq0oVhEKBtONFJSpoQRTSi6VSECSck+hIzTeuH/AFdUm+mJGslcKRrwn7ybupu9GaIHOqFKzEKNz7pZTaDYr6ijc4yoDUjwTTiOKFhpRDnwVKHygw6V31CF2g2mqIStTkypDXlI4SE0CqTbVRzWkweoWVq1SV6A90WQzabR+1vkE+OWkc8bfGIo0yRkc1y39CtAsFyt9M/zW7rH3RIENtZcuW1nNw4lxm6MrDvRpw0XLkBU+2h/gvOu672KyDG/4bP9rfYJFyzczRxfqGq0SmtYOA1XLlmjQhfTHAeShq0wJgDyXLktNEW4OAS7g3chmuXIUf05lMb2Q8kUGC1guXIBPSuaIyTmNuuXKZ0zGiU5jRK5ciAhrVLTaIXLkXTxzmptVohcuRAyi3NSbojJcuT4+ORlt/NLjGCDYaJFyN8dPQ9MJHhcuQnjr6Y3NKNVy5CODVAo2hcuTFEMC5cuRTr/2Q=="/>
          <p:cNvSpPr>
            <a:spLocks noChangeAspect="1" noChangeArrowheads="1"/>
          </p:cNvSpPr>
          <p:nvPr/>
        </p:nvSpPr>
        <p:spPr bwMode="auto">
          <a:xfrm>
            <a:off x="155643"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64882" name="Picture 18" descr="Venous Leg Ulcer"/>
          <p:cNvPicPr>
            <a:picLocks noChangeAspect="1" noChangeArrowheads="1"/>
          </p:cNvPicPr>
          <p:nvPr/>
        </p:nvPicPr>
        <p:blipFill>
          <a:blip r:embed="rId3" cstate="print"/>
          <a:srcRect/>
          <a:stretch>
            <a:fillRect/>
          </a:stretch>
        </p:blipFill>
        <p:spPr bwMode="auto">
          <a:xfrm>
            <a:off x="3800872" y="332782"/>
            <a:ext cx="2880320" cy="2142739"/>
          </a:xfrm>
          <a:prstGeom prst="rect">
            <a:avLst/>
          </a:prstGeom>
          <a:noFill/>
        </p:spPr>
      </p:pic>
      <p:pic>
        <p:nvPicPr>
          <p:cNvPr id="164884" name="Picture 20" descr="http://wocn.confex.com/wocn/2007AM/techprogram/images/2455-0.jpg"/>
          <p:cNvPicPr>
            <a:picLocks noChangeAspect="1" noChangeArrowheads="1"/>
          </p:cNvPicPr>
          <p:nvPr/>
        </p:nvPicPr>
        <p:blipFill>
          <a:blip r:embed="rId4" cstate="print"/>
          <a:srcRect/>
          <a:stretch>
            <a:fillRect/>
          </a:stretch>
        </p:blipFill>
        <p:spPr bwMode="auto">
          <a:xfrm>
            <a:off x="344489" y="2787814"/>
            <a:ext cx="5760640" cy="3881546"/>
          </a:xfrm>
          <a:prstGeom prst="rect">
            <a:avLst/>
          </a:prstGeom>
          <a:noFill/>
        </p:spPr>
      </p:pic>
      <p:pic>
        <p:nvPicPr>
          <p:cNvPr id="164886" name="Picture 22" descr="http://t2.gstatic.com/images?q=tbn:ANd9GcTCfoB_5OsxX316yD1_PxhVVdSYUiyGuWSiSsN6aQ_RCSvgIuoJf0BltGhJ9w"/>
          <p:cNvPicPr>
            <a:picLocks noChangeAspect="1" noChangeArrowheads="1"/>
          </p:cNvPicPr>
          <p:nvPr/>
        </p:nvPicPr>
        <p:blipFill>
          <a:blip r:embed="rId5" cstate="print"/>
          <a:srcRect/>
          <a:stretch>
            <a:fillRect/>
          </a:stretch>
        </p:blipFill>
        <p:spPr bwMode="auto">
          <a:xfrm>
            <a:off x="7185316" y="3357118"/>
            <a:ext cx="2443917" cy="2571229"/>
          </a:xfrm>
          <a:prstGeom prst="rect">
            <a:avLst/>
          </a:prstGeom>
          <a:noFill/>
        </p:spPr>
      </p:pic>
      <p:sp>
        <p:nvSpPr>
          <p:cNvPr id="2" name="textruta 1"/>
          <p:cNvSpPr txBox="1"/>
          <p:nvPr/>
        </p:nvSpPr>
        <p:spPr>
          <a:xfrm>
            <a:off x="7257259" y="742431"/>
            <a:ext cx="1844736" cy="1323439"/>
          </a:xfrm>
          <a:prstGeom prst="rect">
            <a:avLst/>
          </a:prstGeom>
          <a:noFill/>
        </p:spPr>
        <p:txBody>
          <a:bodyPr wrap="none" rtlCol="0">
            <a:spAutoFit/>
          </a:bodyPr>
          <a:lstStyle/>
          <a:p>
            <a:r>
              <a:rPr lang="sv-SE" sz="4000" b="1" dirty="0" smtClean="0">
                <a:solidFill>
                  <a:srgbClr val="C00000"/>
                </a:solidFill>
              </a:rPr>
              <a:t>Venösa </a:t>
            </a:r>
            <a:br>
              <a:rPr lang="sv-SE" sz="4000" b="1" dirty="0" smtClean="0">
                <a:solidFill>
                  <a:srgbClr val="C00000"/>
                </a:solidFill>
              </a:rPr>
            </a:br>
            <a:r>
              <a:rPr lang="sv-SE" sz="4000" b="1" dirty="0" smtClean="0">
                <a:solidFill>
                  <a:srgbClr val="C00000"/>
                </a:solidFill>
              </a:rPr>
              <a:t>bensår</a:t>
            </a:r>
            <a:endParaRPr lang="sv-SE" sz="4000" b="1" dirty="0">
              <a:solidFill>
                <a:srgbClr val="C00000"/>
              </a:solidFill>
            </a:endParaRPr>
          </a:p>
        </p:txBody>
      </p:sp>
      <p:sp>
        <p:nvSpPr>
          <p:cNvPr id="3" name="Platshållare för bildnummer 2"/>
          <p:cNvSpPr>
            <a:spLocks noGrp="1"/>
          </p:cNvSpPr>
          <p:nvPr>
            <p:ph type="sldNum" sz="quarter" idx="12"/>
          </p:nvPr>
        </p:nvSpPr>
        <p:spPr/>
        <p:txBody>
          <a:bodyPr/>
          <a:lstStyle/>
          <a:p>
            <a:pPr lvl="0"/>
            <a:fld id="{0F49879D-9DB7-44AB-8C01-AF537D69B813}" type="slidenum">
              <a:rPr lang="sv-SE" smtClean="0"/>
              <a:pPr lvl="0"/>
              <a:t>76</a:t>
            </a:fld>
            <a:endParaRPr lang="sv-SE"/>
          </a:p>
        </p:txBody>
      </p:sp>
    </p:spTree>
    <p:extLst>
      <p:ext uri="{BB962C8B-B14F-4D97-AF65-F5344CB8AC3E}">
        <p14:creationId xmlns:p14="http://schemas.microsoft.com/office/powerpoint/2010/main" val="22912227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solidFill>
                  <a:srgbClr val="C00000"/>
                </a:solidFill>
              </a:rPr>
              <a:t>Egenvård fötter – ur diabeteshandboken</a:t>
            </a:r>
            <a:endParaRPr lang="sv-SE" b="1" dirty="0">
              <a:solidFill>
                <a:srgbClr val="C00000"/>
              </a:solidFill>
            </a:endParaRPr>
          </a:p>
        </p:txBody>
      </p:sp>
      <p:sp>
        <p:nvSpPr>
          <p:cNvPr id="3" name="Platshållare för innehåll 2"/>
          <p:cNvSpPr>
            <a:spLocks noGrp="1"/>
          </p:cNvSpPr>
          <p:nvPr>
            <p:ph idx="1"/>
          </p:nvPr>
        </p:nvSpPr>
        <p:spPr/>
        <p:txBody>
          <a:bodyPr>
            <a:normAutofit fontScale="70000" lnSpcReduction="20000"/>
          </a:bodyPr>
          <a:lstStyle/>
          <a:p>
            <a:pPr>
              <a:buNone/>
            </a:pPr>
            <a:r>
              <a:rPr lang="sv-SE" dirty="0" smtClean="0"/>
              <a:t>￼ </a:t>
            </a:r>
          </a:p>
          <a:p>
            <a:r>
              <a:rPr lang="sv-SE" dirty="0" smtClean="0"/>
              <a:t> Varje dag  Titta på dina fötter </a:t>
            </a:r>
          </a:p>
          <a:p>
            <a:r>
              <a:rPr lang="sv-SE" dirty="0" smtClean="0"/>
              <a:t> Tvätta fötterna</a:t>
            </a:r>
          </a:p>
          <a:p>
            <a:r>
              <a:rPr lang="sv-SE" dirty="0" smtClean="0"/>
              <a:t> Torka väl mellan tårna!</a:t>
            </a:r>
          </a:p>
          <a:p>
            <a:r>
              <a:rPr lang="sv-SE" dirty="0" smtClean="0"/>
              <a:t> Smörj fötterna</a:t>
            </a:r>
          </a:p>
          <a:p>
            <a:r>
              <a:rPr lang="sv-SE" dirty="0" smtClean="0"/>
              <a:t> Rena strumpor byt varje dag!</a:t>
            </a:r>
          </a:p>
          <a:p>
            <a:endParaRPr lang="sv-SE" dirty="0" smtClean="0"/>
          </a:p>
          <a:p>
            <a:r>
              <a:rPr lang="sv-SE" dirty="0" smtClean="0"/>
              <a:t> Varje vecka Fotbad 5 min i ljummet vatten, mild tvål </a:t>
            </a:r>
          </a:p>
          <a:p>
            <a:r>
              <a:rPr lang="sv-SE" dirty="0" smtClean="0"/>
              <a:t> Klipp naglarna rakt</a:t>
            </a:r>
          </a:p>
          <a:p>
            <a:r>
              <a:rPr lang="sv-SE" dirty="0" smtClean="0"/>
              <a:t> Fila runda nagelhörn</a:t>
            </a:r>
          </a:p>
          <a:p>
            <a:r>
              <a:rPr lang="sv-SE" dirty="0" smtClean="0"/>
              <a:t> Fila förhårdnader försiktigt med sandpappersfil</a:t>
            </a:r>
          </a:p>
          <a:p>
            <a:r>
              <a:rPr lang="sv-SE" dirty="0" smtClean="0"/>
              <a:t> Använd inte vassa saxar eller liktornsmedel </a:t>
            </a:r>
          </a:p>
          <a:p>
            <a:endParaRPr lang="sv-SE" dirty="0" smtClean="0"/>
          </a:p>
          <a:p>
            <a:pPr>
              <a:buNone/>
            </a:pPr>
            <a:endParaRPr lang="sv-SE" dirty="0"/>
          </a:p>
        </p:txBody>
      </p:sp>
    </p:spTree>
    <p:extLst>
      <p:ext uri="{BB962C8B-B14F-4D97-AF65-F5344CB8AC3E}">
        <p14:creationId xmlns:p14="http://schemas.microsoft.com/office/powerpoint/2010/main" val="5636262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20000"/>
          </a:bodyPr>
          <a:lstStyle/>
          <a:p>
            <a:r>
              <a:rPr lang="sv-SE" dirty="0" smtClean="0"/>
              <a:t> Bra strumpor Av bomull eller ull </a:t>
            </a:r>
          </a:p>
          <a:p>
            <a:r>
              <a:rPr lang="sv-SE" dirty="0" smtClean="0"/>
              <a:t> Utan hård resår </a:t>
            </a:r>
          </a:p>
          <a:p>
            <a:r>
              <a:rPr lang="sv-SE" dirty="0" smtClean="0"/>
              <a:t> Utan tjocka sömmar som skaver </a:t>
            </a:r>
          </a:p>
          <a:p>
            <a:r>
              <a:rPr lang="sv-SE" dirty="0" smtClean="0"/>
              <a:t> Vänd alla sömmar utåt </a:t>
            </a:r>
          </a:p>
          <a:p>
            <a:r>
              <a:rPr lang="sv-SE" dirty="0" smtClean="0"/>
              <a:t> Bra skor Av läder Rymliga över tårna </a:t>
            </a:r>
          </a:p>
          <a:p>
            <a:r>
              <a:rPr lang="sv-SE" dirty="0" smtClean="0"/>
              <a:t> Stadig hälkappa </a:t>
            </a:r>
          </a:p>
          <a:p>
            <a:r>
              <a:rPr lang="sv-SE" dirty="0" smtClean="0"/>
              <a:t> Stöd och skydd för foten </a:t>
            </a:r>
          </a:p>
          <a:p>
            <a:r>
              <a:rPr lang="sv-SE" dirty="0" smtClean="0"/>
              <a:t> Undvik att gå barfota </a:t>
            </a:r>
          </a:p>
          <a:p>
            <a:r>
              <a:rPr lang="sv-SE" dirty="0" smtClean="0"/>
              <a:t> En sko kan aldrig "gås in"</a:t>
            </a:r>
          </a:p>
          <a:p>
            <a:endParaRPr lang="sv-SE" dirty="0"/>
          </a:p>
        </p:txBody>
      </p:sp>
      <p:sp>
        <p:nvSpPr>
          <p:cNvPr id="5" name="Rubrik 1"/>
          <p:cNvSpPr txBox="1">
            <a:spLocks/>
          </p:cNvSpPr>
          <p:nvPr/>
        </p:nvSpPr>
        <p:spPr>
          <a:xfrm>
            <a:off x="647700" y="427038"/>
            <a:ext cx="8915400" cy="84172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smtClean="0">
                <a:solidFill>
                  <a:srgbClr val="C00000"/>
                </a:solidFill>
              </a:rPr>
              <a:t>Egenvård fötter – ur diabeteshandboken, forts.</a:t>
            </a:r>
            <a:endParaRPr lang="sv-SE" b="1" dirty="0">
              <a:solidFill>
                <a:srgbClr val="C00000"/>
              </a:solidFill>
            </a:endParaRPr>
          </a:p>
        </p:txBody>
      </p:sp>
    </p:spTree>
    <p:extLst>
      <p:ext uri="{BB962C8B-B14F-4D97-AF65-F5344CB8AC3E}">
        <p14:creationId xmlns:p14="http://schemas.microsoft.com/office/powerpoint/2010/main" val="37613547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solidFill>
                  <a:srgbClr val="C00000"/>
                </a:solidFill>
              </a:rPr>
              <a:t>Egenvård fötter – ur diabeteshandboken</a:t>
            </a:r>
            <a:endParaRPr lang="sv-SE" b="1" dirty="0">
              <a:solidFill>
                <a:srgbClr val="C00000"/>
              </a:solidFill>
            </a:endParaRPr>
          </a:p>
        </p:txBody>
      </p:sp>
      <p:sp>
        <p:nvSpPr>
          <p:cNvPr id="3" name="Platshållare för innehåll 2"/>
          <p:cNvSpPr>
            <a:spLocks noGrp="1"/>
          </p:cNvSpPr>
          <p:nvPr>
            <p:ph idx="1"/>
          </p:nvPr>
        </p:nvSpPr>
        <p:spPr/>
        <p:txBody>
          <a:bodyPr>
            <a:normAutofit fontScale="70000" lnSpcReduction="20000"/>
          </a:bodyPr>
          <a:lstStyle/>
          <a:p>
            <a:pPr>
              <a:buNone/>
            </a:pPr>
            <a:r>
              <a:rPr lang="sv-SE" dirty="0" smtClean="0"/>
              <a:t>￼ </a:t>
            </a:r>
          </a:p>
          <a:p>
            <a:r>
              <a:rPr lang="sv-SE" dirty="0" smtClean="0"/>
              <a:t> Varje dag  Titta på dina fötter </a:t>
            </a:r>
          </a:p>
          <a:p>
            <a:r>
              <a:rPr lang="sv-SE" dirty="0" smtClean="0"/>
              <a:t> Tvätta fötterna</a:t>
            </a:r>
          </a:p>
          <a:p>
            <a:r>
              <a:rPr lang="sv-SE" dirty="0" smtClean="0"/>
              <a:t> Torka väl mellan tårna!</a:t>
            </a:r>
          </a:p>
          <a:p>
            <a:r>
              <a:rPr lang="sv-SE" dirty="0" smtClean="0"/>
              <a:t> Smörj fötterna</a:t>
            </a:r>
          </a:p>
          <a:p>
            <a:r>
              <a:rPr lang="sv-SE" dirty="0" smtClean="0"/>
              <a:t> Rena strumpor byt varje dag!</a:t>
            </a:r>
          </a:p>
          <a:p>
            <a:endParaRPr lang="sv-SE" dirty="0" smtClean="0"/>
          </a:p>
          <a:p>
            <a:r>
              <a:rPr lang="sv-SE" dirty="0" smtClean="0"/>
              <a:t> Varje vecka Fotbad 5 min i ljummet vatten, mild tvål </a:t>
            </a:r>
          </a:p>
          <a:p>
            <a:r>
              <a:rPr lang="sv-SE" dirty="0" smtClean="0"/>
              <a:t> Klipp naglarna rakt</a:t>
            </a:r>
          </a:p>
          <a:p>
            <a:r>
              <a:rPr lang="sv-SE" dirty="0" smtClean="0"/>
              <a:t> Fila runda nagelhörn</a:t>
            </a:r>
          </a:p>
          <a:p>
            <a:r>
              <a:rPr lang="sv-SE" dirty="0" smtClean="0"/>
              <a:t> Fila förhårdnader försiktigt med sandpappersfil</a:t>
            </a:r>
          </a:p>
          <a:p>
            <a:r>
              <a:rPr lang="sv-SE" dirty="0" smtClean="0"/>
              <a:t> Använd inte vassa saxar eller liktornsmedel </a:t>
            </a:r>
          </a:p>
          <a:p>
            <a:endParaRPr lang="sv-SE" dirty="0" smtClean="0"/>
          </a:p>
          <a:p>
            <a:pPr>
              <a:buNone/>
            </a:pPr>
            <a:endParaRPr lang="sv-SE" dirty="0"/>
          </a:p>
        </p:txBody>
      </p:sp>
    </p:spTree>
    <p:extLst>
      <p:ext uri="{BB962C8B-B14F-4D97-AF65-F5344CB8AC3E}">
        <p14:creationId xmlns:p14="http://schemas.microsoft.com/office/powerpoint/2010/main" val="563626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8640C8-84AB-4F8D-8B6B-ED9FAFA8F970}"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925D4C-D726-4265-ABB5-F0D2AD67708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Epidemiologi</a:t>
            </a:r>
          </a:p>
        </p:txBody>
      </p:sp>
      <p:sp>
        <p:nvSpPr>
          <p:cNvPr id="6" name="Rectangle 3"/>
          <p:cNvSpPr txBox="1">
            <a:spLocks noGrp="1"/>
          </p:cNvSpPr>
          <p:nvPr>
            <p:ph idx="1"/>
          </p:nvPr>
        </p:nvSpPr>
        <p:spPr>
          <a:xfrm>
            <a:off x="920552" y="1700812"/>
            <a:ext cx="8420096" cy="4536500"/>
          </a:xfrm>
        </p:spPr>
        <p:txBody>
          <a:bodyPr lIns="90489" tIns="44448" rIns="90489" bIns="44448">
            <a:normAutofit lnSpcReduction="10000"/>
          </a:bodyPr>
          <a:lstStyle/>
          <a:p>
            <a:pPr lvl="0" hangingPunct="1">
              <a:lnSpc>
                <a:spcPct val="80000"/>
              </a:lnSpc>
              <a:spcBef>
                <a:spcPts val="2000"/>
              </a:spcBef>
            </a:pPr>
            <a:r>
              <a:rPr lang="sv-SE" sz="2400" dirty="0">
                <a:latin typeface="Comic Sans MS" pitchFamily="66"/>
              </a:rPr>
              <a:t>Prevalens (förekomst) i Sverige: </a:t>
            </a:r>
            <a:r>
              <a:rPr lang="sv-SE" sz="2400" b="1" dirty="0">
                <a:latin typeface="Comic Sans MS" pitchFamily="66"/>
              </a:rPr>
              <a:t>ca </a:t>
            </a:r>
            <a:r>
              <a:rPr lang="sv-SE" sz="2400" b="1" dirty="0" smtClean="0">
                <a:latin typeface="Comic Sans MS" pitchFamily="66"/>
              </a:rPr>
              <a:t>3-5 </a:t>
            </a:r>
            <a:r>
              <a:rPr lang="sv-SE" sz="2400" b="1" dirty="0">
                <a:latin typeface="Comic Sans MS" pitchFamily="66"/>
              </a:rPr>
              <a:t>% </a:t>
            </a:r>
            <a:r>
              <a:rPr lang="sv-SE" sz="2400" dirty="0">
                <a:latin typeface="Comic Sans MS" pitchFamily="66"/>
              </a:rPr>
              <a:t>av hela </a:t>
            </a:r>
            <a:r>
              <a:rPr lang="sv-SE" sz="2400" dirty="0" smtClean="0">
                <a:latin typeface="Comic Sans MS" pitchFamily="66"/>
              </a:rPr>
              <a:t>befolkningen har diabetes av någon typ.</a:t>
            </a:r>
            <a:endParaRPr lang="sv-SE" sz="2400" dirty="0">
              <a:latin typeface="Comic Sans MS" pitchFamily="66"/>
            </a:endParaRPr>
          </a:p>
          <a:p>
            <a:pPr lvl="0" hangingPunct="1">
              <a:lnSpc>
                <a:spcPct val="80000"/>
              </a:lnSpc>
              <a:spcBef>
                <a:spcPts val="2000"/>
              </a:spcBef>
            </a:pPr>
            <a:r>
              <a:rPr lang="sv-SE" sz="2400" b="1" dirty="0">
                <a:latin typeface="Comic Sans MS" pitchFamily="66"/>
              </a:rPr>
              <a:t>Typ 2</a:t>
            </a:r>
            <a:r>
              <a:rPr lang="sv-SE" sz="2400" dirty="0">
                <a:latin typeface="Comic Sans MS" pitchFamily="66"/>
              </a:rPr>
              <a:t> svarar för ca </a:t>
            </a:r>
            <a:r>
              <a:rPr lang="sv-SE" sz="2400" b="1" dirty="0">
                <a:latin typeface="Comic Sans MS" pitchFamily="66"/>
              </a:rPr>
              <a:t>85-90 %</a:t>
            </a:r>
            <a:r>
              <a:rPr lang="sv-SE" sz="2400" dirty="0">
                <a:latin typeface="Comic Sans MS" pitchFamily="66"/>
              </a:rPr>
              <a:t> av all diabetes.</a:t>
            </a:r>
          </a:p>
          <a:p>
            <a:pPr lvl="0" hangingPunct="1">
              <a:lnSpc>
                <a:spcPct val="80000"/>
              </a:lnSpc>
              <a:spcBef>
                <a:spcPts val="2000"/>
              </a:spcBef>
            </a:pPr>
            <a:r>
              <a:rPr lang="sv-SE" sz="2400" dirty="0">
                <a:latin typeface="Comic Sans MS" pitchFamily="66"/>
              </a:rPr>
              <a:t>Före 25 års ålder är typ </a:t>
            </a:r>
            <a:r>
              <a:rPr lang="sv-SE" sz="2400" dirty="0" smtClean="0">
                <a:latin typeface="Comic Sans MS" pitchFamily="66"/>
              </a:rPr>
              <a:t>2-diabetes </a:t>
            </a:r>
            <a:r>
              <a:rPr lang="sv-SE" sz="2400" dirty="0">
                <a:latin typeface="Comic Sans MS" pitchFamily="66"/>
              </a:rPr>
              <a:t>ovanligt, vid 35 års ålder är </a:t>
            </a:r>
            <a:r>
              <a:rPr lang="sv-SE" sz="2400" dirty="0" smtClean="0">
                <a:latin typeface="Comic Sans MS" pitchFamily="66"/>
              </a:rPr>
              <a:t>antal nyinsjuknade </a:t>
            </a:r>
            <a:r>
              <a:rPr lang="sv-SE" sz="2400" dirty="0">
                <a:latin typeface="Comic Sans MS" pitchFamily="66"/>
              </a:rPr>
              <a:t>av typ 1 och typ 2 diabetes lika och därefter dominerar typ </a:t>
            </a:r>
            <a:r>
              <a:rPr lang="sv-SE" sz="2400" dirty="0" smtClean="0">
                <a:latin typeface="Comic Sans MS" pitchFamily="66"/>
              </a:rPr>
              <a:t>2. En 80-åring KAN dock få typ 1-diabetes</a:t>
            </a:r>
            <a:endParaRPr lang="sv-SE" sz="2400" dirty="0">
              <a:latin typeface="Comic Sans MS" pitchFamily="66"/>
            </a:endParaRPr>
          </a:p>
          <a:p>
            <a:pPr lvl="0" hangingPunct="1">
              <a:lnSpc>
                <a:spcPct val="80000"/>
              </a:lnSpc>
              <a:spcBef>
                <a:spcPts val="2000"/>
              </a:spcBef>
            </a:pPr>
            <a:r>
              <a:rPr lang="sv-SE" sz="2400" dirty="0">
                <a:latin typeface="Comic Sans MS" pitchFamily="66"/>
              </a:rPr>
              <a:t>Epidemiologiska studier talar för att typ 2 diabetes </a:t>
            </a:r>
            <a:r>
              <a:rPr lang="sv-SE" sz="2400" b="1" dirty="0" smtClean="0">
                <a:latin typeface="Comic Sans MS" pitchFamily="66"/>
              </a:rPr>
              <a:t>just nu ökar kraftigt </a:t>
            </a:r>
            <a:r>
              <a:rPr lang="sv-SE" sz="2400" b="1" dirty="0">
                <a:latin typeface="Comic Sans MS" pitchFamily="66"/>
              </a:rPr>
              <a:t>i hela </a:t>
            </a:r>
            <a:r>
              <a:rPr lang="sv-SE" sz="2400" b="1" dirty="0" smtClean="0">
                <a:latin typeface="Comic Sans MS" pitchFamily="66"/>
              </a:rPr>
              <a:t>världen, </a:t>
            </a:r>
            <a:r>
              <a:rPr lang="sv-SE" sz="2400" b="1" dirty="0" err="1" smtClean="0">
                <a:latin typeface="Comic Sans MS" pitchFamily="66"/>
              </a:rPr>
              <a:t>fr</a:t>
            </a:r>
            <a:r>
              <a:rPr lang="sv-SE" sz="2400" b="1" dirty="0" smtClean="0">
                <a:latin typeface="Comic Sans MS" pitchFamily="66"/>
              </a:rPr>
              <a:t> allt i länder som får det bättre</a:t>
            </a:r>
            <a:r>
              <a:rPr lang="sv-SE" sz="2400" dirty="0" smtClean="0">
                <a:latin typeface="Comic Sans MS" pitchFamily="66"/>
              </a:rPr>
              <a:t>. </a:t>
            </a:r>
            <a:br>
              <a:rPr lang="sv-SE" sz="2400" dirty="0" smtClean="0">
                <a:latin typeface="Comic Sans MS" pitchFamily="66"/>
              </a:rPr>
            </a:br>
            <a:r>
              <a:rPr lang="sv-SE" sz="2400" dirty="0" smtClean="0">
                <a:latin typeface="Comic Sans MS" pitchFamily="66"/>
              </a:rPr>
              <a:t/>
            </a:r>
            <a:br>
              <a:rPr lang="sv-SE" sz="2400" dirty="0" smtClean="0">
                <a:latin typeface="Comic Sans MS" pitchFamily="66"/>
              </a:rPr>
            </a:br>
            <a:r>
              <a:rPr lang="sv-SE" sz="2400" b="1" dirty="0" smtClean="0">
                <a:solidFill>
                  <a:srgbClr val="0070C0"/>
                </a:solidFill>
                <a:latin typeface="Comic Sans MS" pitchFamily="66"/>
              </a:rPr>
              <a:t>Viktökning, västerländsk livsstil, mindre fysisk aktivitet, mera rökning</a:t>
            </a:r>
            <a:endParaRPr lang="sv-SE" sz="2400" b="1" dirty="0">
              <a:solidFill>
                <a:srgbClr val="0070C0"/>
              </a:solidFill>
              <a:latin typeface="Comic Sans MS" pitchFamily="66"/>
            </a:endParaRPr>
          </a:p>
        </p:txBody>
      </p:sp>
      <p:sp>
        <p:nvSpPr>
          <p:cNvPr id="7" name="Platshållare för bildnummer 6"/>
          <p:cNvSpPr>
            <a:spLocks noGrp="1"/>
          </p:cNvSpPr>
          <p:nvPr>
            <p:ph type="sldNum" sz="quarter" idx="12"/>
          </p:nvPr>
        </p:nvSpPr>
        <p:spPr/>
        <p:txBody>
          <a:bodyPr/>
          <a:lstStyle/>
          <a:p>
            <a:fld id="{36718C81-B19A-4472-BFB1-6AAAB0E9A286}" type="slidenum">
              <a:rPr lang="sv-SE" smtClean="0"/>
              <a:t>8</a:t>
            </a:fld>
            <a:endParaRPr lang="sv-SE"/>
          </a:p>
        </p:txBody>
      </p:sp>
    </p:spTree>
    <p:extLst>
      <p:ext uri="{BB962C8B-B14F-4D97-AF65-F5344CB8AC3E}">
        <p14:creationId xmlns:p14="http://schemas.microsoft.com/office/powerpoint/2010/main" val="414181339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C00000"/>
                </a:solidFill>
              </a:rPr>
              <a:t>Mera bra råd till fötterna</a:t>
            </a:r>
            <a:endParaRPr lang="sv-SE" b="1" dirty="0">
              <a:solidFill>
                <a:srgbClr val="C00000"/>
              </a:solidFill>
            </a:endParaRPr>
          </a:p>
        </p:txBody>
      </p:sp>
      <p:sp>
        <p:nvSpPr>
          <p:cNvPr id="3" name="Platshållare för innehåll 2"/>
          <p:cNvSpPr>
            <a:spLocks noGrp="1"/>
          </p:cNvSpPr>
          <p:nvPr>
            <p:ph idx="1"/>
          </p:nvPr>
        </p:nvSpPr>
        <p:spPr/>
        <p:txBody>
          <a:bodyPr>
            <a:normAutofit fontScale="92500" lnSpcReduction="20000"/>
          </a:bodyPr>
          <a:lstStyle/>
          <a:p>
            <a:r>
              <a:rPr lang="sv-SE" dirty="0" smtClean="0"/>
              <a:t> Bra strumpor Av bomull eller ull </a:t>
            </a:r>
          </a:p>
          <a:p>
            <a:r>
              <a:rPr lang="sv-SE" dirty="0" smtClean="0"/>
              <a:t> Utan hård resår </a:t>
            </a:r>
          </a:p>
          <a:p>
            <a:r>
              <a:rPr lang="sv-SE" dirty="0" smtClean="0"/>
              <a:t> Utan tjocka sömmar som skaver </a:t>
            </a:r>
          </a:p>
          <a:p>
            <a:r>
              <a:rPr lang="sv-SE" dirty="0" smtClean="0"/>
              <a:t> Vänd alla sömmar utåt </a:t>
            </a:r>
          </a:p>
          <a:p>
            <a:r>
              <a:rPr lang="sv-SE" dirty="0" smtClean="0"/>
              <a:t> Bra skor Av läder Rymliga över tårna </a:t>
            </a:r>
          </a:p>
          <a:p>
            <a:r>
              <a:rPr lang="sv-SE" dirty="0" smtClean="0"/>
              <a:t> Stadig hälkappa </a:t>
            </a:r>
          </a:p>
          <a:p>
            <a:r>
              <a:rPr lang="sv-SE" dirty="0" smtClean="0"/>
              <a:t> Stöd och skydd för foten </a:t>
            </a:r>
          </a:p>
          <a:p>
            <a:r>
              <a:rPr lang="sv-SE" dirty="0" smtClean="0"/>
              <a:t> Undvik att gå barfota </a:t>
            </a:r>
          </a:p>
          <a:p>
            <a:r>
              <a:rPr lang="sv-SE" dirty="0" smtClean="0"/>
              <a:t> En sko kan aldrig "gås in"</a:t>
            </a:r>
          </a:p>
          <a:p>
            <a:endParaRPr lang="sv-SE" dirty="0"/>
          </a:p>
        </p:txBody>
      </p:sp>
    </p:spTree>
    <p:extLst>
      <p:ext uri="{BB962C8B-B14F-4D97-AF65-F5344CB8AC3E}">
        <p14:creationId xmlns:p14="http://schemas.microsoft.com/office/powerpoint/2010/main" val="37613547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382025"/>
            <a:ext cx="7719268" cy="213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259" y="2204864"/>
            <a:ext cx="374079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 1"/>
          <p:cNvGrpSpPr/>
          <p:nvPr/>
        </p:nvGrpSpPr>
        <p:grpSpPr>
          <a:xfrm>
            <a:off x="0" y="4529444"/>
            <a:ext cx="9906000" cy="2328556"/>
            <a:chOff x="0" y="4529444"/>
            <a:chExt cx="9906000" cy="2328556"/>
          </a:xfrm>
        </p:grpSpPr>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096" y="4529444"/>
              <a:ext cx="3561904" cy="232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3136"/>
              <a:ext cx="6624736" cy="184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Platshållare för bildnummer 2"/>
          <p:cNvSpPr>
            <a:spLocks noGrp="1"/>
          </p:cNvSpPr>
          <p:nvPr>
            <p:ph type="sldNum" sz="quarter" idx="12"/>
          </p:nvPr>
        </p:nvSpPr>
        <p:spPr/>
        <p:txBody>
          <a:bodyPr/>
          <a:lstStyle/>
          <a:p>
            <a:pPr lvl="0"/>
            <a:fld id="{0F49879D-9DB7-44AB-8C01-AF537D69B813}" type="slidenum">
              <a:rPr lang="sv-SE" smtClean="0"/>
              <a:pPr lvl="0"/>
              <a:t>81</a:t>
            </a:fld>
            <a:endParaRPr lang="sv-SE"/>
          </a:p>
        </p:txBody>
      </p:sp>
    </p:spTree>
    <p:extLst>
      <p:ext uri="{BB962C8B-B14F-4D97-AF65-F5344CB8AC3E}">
        <p14:creationId xmlns:p14="http://schemas.microsoft.com/office/powerpoint/2010/main" val="37864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5" y="0"/>
            <a:ext cx="3097213"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87" y="4366526"/>
            <a:ext cx="8686800" cy="23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170" y="116633"/>
            <a:ext cx="2800350" cy="353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5680" y="692696"/>
            <a:ext cx="3492821" cy="269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82</a:t>
            </a:fld>
            <a:endParaRPr lang="sv-SE"/>
          </a:p>
        </p:txBody>
      </p:sp>
      <p:pic>
        <p:nvPicPr>
          <p:cNvPr id="296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712" y="581411"/>
            <a:ext cx="5184576" cy="569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0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3000" fill="hold"/>
                                        <p:tgtEl>
                                          <p:spTgt spid="29698"/>
                                        </p:tgtEl>
                                        <p:attrNameLst>
                                          <p:attrName>ppt_w</p:attrName>
                                        </p:attrNameLst>
                                      </p:cBhvr>
                                      <p:tavLst>
                                        <p:tav tm="0">
                                          <p:val>
                                            <p:fltVal val="0"/>
                                          </p:val>
                                        </p:tav>
                                        <p:tav tm="100000">
                                          <p:val>
                                            <p:strVal val="#ppt_w"/>
                                          </p:val>
                                        </p:tav>
                                      </p:tavLst>
                                    </p:anim>
                                    <p:anim calcmode="lin" valueType="num">
                                      <p:cBhvr>
                                        <p:cTn id="8" dur="3000" fill="hold"/>
                                        <p:tgtEl>
                                          <p:spTgt spid="29698"/>
                                        </p:tgtEl>
                                        <p:attrNameLst>
                                          <p:attrName>ppt_h</p:attrName>
                                        </p:attrNameLst>
                                      </p:cBhvr>
                                      <p:tavLst>
                                        <p:tav tm="0">
                                          <p:val>
                                            <p:fltVal val="0"/>
                                          </p:val>
                                        </p:tav>
                                        <p:tav tm="100000">
                                          <p:val>
                                            <p:strVal val="#ppt_h"/>
                                          </p:val>
                                        </p:tav>
                                      </p:tavLst>
                                    </p:anim>
                                    <p:animEffect transition="in" filter="fade">
                                      <p:cBhvr>
                                        <p:cTn id="9" dur="3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C00000"/>
                </a:solidFill>
              </a:rPr>
              <a:t>Fetmaoperation vid typ 2</a:t>
            </a:r>
            <a:endParaRPr lang="sv-SE" dirty="0">
              <a:solidFill>
                <a:srgbClr val="C00000"/>
              </a:solidFill>
            </a:endParaRPr>
          </a:p>
        </p:txBody>
      </p:sp>
      <p:sp>
        <p:nvSpPr>
          <p:cNvPr id="3" name="Platshållare för innehåll 2"/>
          <p:cNvSpPr>
            <a:spLocks noGrp="1"/>
          </p:cNvSpPr>
          <p:nvPr>
            <p:ph idx="1"/>
          </p:nvPr>
        </p:nvSpPr>
        <p:spPr>
          <a:xfrm>
            <a:off x="488504" y="1556794"/>
            <a:ext cx="8915400" cy="4525963"/>
          </a:xfrm>
        </p:spPr>
        <p:txBody>
          <a:bodyPr/>
          <a:lstStyle/>
          <a:p>
            <a:r>
              <a:rPr lang="sv-SE" dirty="0" err="1" smtClean="0"/>
              <a:t>Gastric</a:t>
            </a:r>
            <a:r>
              <a:rPr lang="sv-SE" dirty="0" smtClean="0"/>
              <a:t> by-pass</a:t>
            </a:r>
          </a:p>
          <a:p>
            <a:r>
              <a:rPr lang="sv-SE" dirty="0" smtClean="0"/>
              <a:t>Kan bli aktuellt om BMI över 35-40 på utvalda patienter.</a:t>
            </a:r>
          </a:p>
          <a:p>
            <a:r>
              <a:rPr lang="sv-SE" dirty="0" smtClean="0"/>
              <a:t>Dramatisk effekt på patientens diabetes. Kan ofta sluta med sina diabetesmediciner </a:t>
            </a:r>
            <a:r>
              <a:rPr lang="sv-SE" dirty="0"/>
              <a:t>inkl. insulin </a:t>
            </a:r>
            <a:r>
              <a:rPr lang="sv-SE" dirty="0" smtClean="0"/>
              <a:t>och blodtrycksmediciner. </a:t>
            </a:r>
          </a:p>
          <a:p>
            <a:r>
              <a:rPr lang="sv-SE" dirty="0" smtClean="0"/>
              <a:t>Vissa komplikationer hos en del </a:t>
            </a:r>
            <a:endParaRPr lang="sv-SE" dirty="0"/>
          </a:p>
        </p:txBody>
      </p:sp>
      <p:sp>
        <p:nvSpPr>
          <p:cNvPr id="4" name="Platshållare för bildnummer 3"/>
          <p:cNvSpPr>
            <a:spLocks noGrp="1"/>
          </p:cNvSpPr>
          <p:nvPr>
            <p:ph type="sldNum" sz="quarter" idx="12"/>
          </p:nvPr>
        </p:nvSpPr>
        <p:spPr/>
        <p:txBody>
          <a:bodyPr/>
          <a:lstStyle/>
          <a:p>
            <a:pPr lvl="0"/>
            <a:fld id="{0F49879D-9DB7-44AB-8C01-AF537D69B813}" type="slidenum">
              <a:rPr lang="sv-SE" smtClean="0"/>
              <a:pPr lvl="0"/>
              <a:t>83</a:t>
            </a:fld>
            <a:endParaRPr lang="sv-SE"/>
          </a:p>
        </p:txBody>
      </p:sp>
    </p:spTree>
    <p:extLst>
      <p:ext uri="{BB962C8B-B14F-4D97-AF65-F5344CB8AC3E}">
        <p14:creationId xmlns:p14="http://schemas.microsoft.com/office/powerpoint/2010/main" val="33444542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34"/>
            <a:ext cx="6859934" cy="176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694" y="2852936"/>
            <a:ext cx="5403850"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0" y="2420888"/>
            <a:ext cx="6661831" cy="260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732" y="132589"/>
            <a:ext cx="1665968" cy="24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bildnummer 1"/>
          <p:cNvSpPr>
            <a:spLocks noGrp="1"/>
          </p:cNvSpPr>
          <p:nvPr>
            <p:ph type="sldNum" sz="quarter" idx="12"/>
          </p:nvPr>
        </p:nvSpPr>
        <p:spPr/>
        <p:txBody>
          <a:bodyPr/>
          <a:lstStyle/>
          <a:p>
            <a:pPr lvl="0"/>
            <a:fld id="{0F49879D-9DB7-44AB-8C01-AF537D69B813}" type="slidenum">
              <a:rPr lang="sv-SE" smtClean="0"/>
              <a:pPr lvl="0"/>
              <a:t>84</a:t>
            </a:fld>
            <a:endParaRPr lang="sv-SE"/>
          </a:p>
        </p:txBody>
      </p:sp>
    </p:spTree>
    <p:extLst>
      <p:ext uri="{BB962C8B-B14F-4D97-AF65-F5344CB8AC3E}">
        <p14:creationId xmlns:p14="http://schemas.microsoft.com/office/powerpoint/2010/main" val="42219732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1150B6-C4CF-460E-98CE-6D8FFDC16403}"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230B8D-9C60-4818-9534-7A696A4AD7B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85</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algn="l" hangingPunct="1"/>
            <a:r>
              <a:rPr lang="sv-SE" sz="4000" b="1" dirty="0" smtClean="0">
                <a:solidFill>
                  <a:srgbClr val="C00000"/>
                </a:solidFill>
              </a:rPr>
              <a:t>Prevention (förebygga diabetes)</a:t>
            </a:r>
            <a:endParaRPr lang="sv-SE" sz="4000" b="1" dirty="0">
              <a:solidFill>
                <a:srgbClr val="C00000"/>
              </a:solidFill>
            </a:endParaRPr>
          </a:p>
        </p:txBody>
      </p:sp>
      <p:sp>
        <p:nvSpPr>
          <p:cNvPr id="6" name="Rectangle 3"/>
          <p:cNvSpPr txBox="1">
            <a:spLocks noGrp="1"/>
          </p:cNvSpPr>
          <p:nvPr>
            <p:ph idx="1"/>
          </p:nvPr>
        </p:nvSpPr>
        <p:spPr>
          <a:xfrm>
            <a:off x="1155701" y="2362199"/>
            <a:ext cx="8420096" cy="3330573"/>
          </a:xfrm>
        </p:spPr>
        <p:txBody>
          <a:bodyPr lIns="90489" tIns="44448" rIns="90489" bIns="44448">
            <a:normAutofit lnSpcReduction="10000"/>
          </a:bodyPr>
          <a:lstStyle/>
          <a:p>
            <a:pPr lvl="0" hangingPunct="1">
              <a:spcBef>
                <a:spcPts val="2500"/>
              </a:spcBef>
            </a:pPr>
            <a:r>
              <a:rPr lang="sv-SE" sz="2800" dirty="0">
                <a:latin typeface="Comic Sans MS" pitchFamily="66"/>
              </a:rPr>
              <a:t>Primär prevention av typ 2 diabetes angelägen.</a:t>
            </a:r>
          </a:p>
          <a:p>
            <a:pPr lvl="0" hangingPunct="1">
              <a:spcBef>
                <a:spcPts val="2500"/>
              </a:spcBef>
            </a:pPr>
            <a:r>
              <a:rPr lang="sv-SE" sz="2800" dirty="0">
                <a:latin typeface="Comic Sans MS" pitchFamily="66"/>
              </a:rPr>
              <a:t>Livsstilsfaktorer avgörande hos personer med ärftlighet för typ 2 diabetes.</a:t>
            </a:r>
            <a:br>
              <a:rPr lang="sv-SE" sz="2800" dirty="0">
                <a:latin typeface="Comic Sans MS" pitchFamily="66"/>
              </a:rPr>
            </a:br>
            <a:r>
              <a:rPr lang="sv-SE" sz="2800" dirty="0">
                <a:latin typeface="Comic Sans MS" pitchFamily="66"/>
              </a:rPr>
              <a:t/>
            </a:r>
            <a:br>
              <a:rPr lang="sv-SE" sz="2800" dirty="0">
                <a:latin typeface="Comic Sans MS" pitchFamily="66"/>
              </a:rPr>
            </a:br>
            <a:r>
              <a:rPr lang="sv-SE" sz="2800" dirty="0">
                <a:latin typeface="Comic Sans MS" pitchFamily="66"/>
              </a:rPr>
              <a:t> </a:t>
            </a:r>
            <a:r>
              <a:rPr lang="sv-SE" sz="2800" dirty="0" smtClean="0">
                <a:latin typeface="Comic Sans MS" pitchFamily="66"/>
              </a:rPr>
              <a:t>  - motverka </a:t>
            </a:r>
            <a:r>
              <a:rPr lang="sv-SE" sz="2800" dirty="0">
                <a:latin typeface="Comic Sans MS" pitchFamily="66"/>
              </a:rPr>
              <a:t>fetma</a:t>
            </a:r>
            <a:br>
              <a:rPr lang="sv-SE" sz="2800" dirty="0">
                <a:latin typeface="Comic Sans MS" pitchFamily="66"/>
              </a:rPr>
            </a:br>
            <a:r>
              <a:rPr lang="sv-SE" sz="2800" dirty="0">
                <a:latin typeface="Comic Sans MS" pitchFamily="66"/>
              </a:rPr>
              <a:t>   </a:t>
            </a:r>
            <a:r>
              <a:rPr lang="sv-SE" sz="2800" dirty="0" smtClean="0">
                <a:latin typeface="Comic Sans MS" pitchFamily="66"/>
              </a:rPr>
              <a:t>- ökad </a:t>
            </a:r>
            <a:r>
              <a:rPr lang="sv-SE" sz="2800" dirty="0">
                <a:latin typeface="Comic Sans MS" pitchFamily="66"/>
              </a:rPr>
              <a:t>fysisk </a:t>
            </a:r>
            <a:r>
              <a:rPr lang="sv-SE" sz="2800" dirty="0" smtClean="0">
                <a:latin typeface="Comic Sans MS" pitchFamily="66"/>
              </a:rPr>
              <a:t>aktivitet</a:t>
            </a:r>
            <a:r>
              <a:rPr lang="sv-SE" sz="2800" dirty="0">
                <a:latin typeface="Comic Sans MS" pitchFamily="66"/>
              </a:rPr>
              <a:t/>
            </a:r>
            <a:br>
              <a:rPr lang="sv-SE" sz="2800" dirty="0">
                <a:latin typeface="Comic Sans MS" pitchFamily="66"/>
              </a:rPr>
            </a:br>
            <a:r>
              <a:rPr lang="sv-SE" sz="2800" dirty="0">
                <a:latin typeface="Comic Sans MS" pitchFamily="66"/>
              </a:rPr>
              <a:t>   </a:t>
            </a:r>
            <a:r>
              <a:rPr lang="sv-SE" sz="2800" dirty="0" smtClean="0">
                <a:latin typeface="Comic Sans MS" pitchFamily="66"/>
              </a:rPr>
              <a:t>- rökstopp</a:t>
            </a:r>
            <a:endParaRPr lang="sv-SE" sz="2800" dirty="0">
              <a:latin typeface="Comic Sans MS" pitchFamily="66"/>
            </a:endParaRPr>
          </a:p>
        </p:txBody>
      </p:sp>
      <p:pic>
        <p:nvPicPr>
          <p:cNvPr id="36866" name="Picture 2" descr="diabetes type ii"/>
          <p:cNvPicPr>
            <a:picLocks noChangeAspect="1" noChangeArrowheads="1"/>
          </p:cNvPicPr>
          <p:nvPr/>
        </p:nvPicPr>
        <p:blipFill>
          <a:blip r:embed="rId3" cstate="print"/>
          <a:srcRect/>
          <a:stretch>
            <a:fillRect/>
          </a:stretch>
        </p:blipFill>
        <p:spPr bwMode="auto">
          <a:xfrm>
            <a:off x="7761312" y="332656"/>
            <a:ext cx="1714500" cy="1714500"/>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85</a:t>
            </a:fld>
            <a:endParaRPr lang="sv-SE"/>
          </a:p>
        </p:txBody>
      </p:sp>
    </p:spTree>
    <p:extLst>
      <p:ext uri="{BB962C8B-B14F-4D97-AF65-F5344CB8AC3E}">
        <p14:creationId xmlns:p14="http://schemas.microsoft.com/office/powerpoint/2010/main" val="3247013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E894E4-3E90-4C9B-844D-58522E63EF27}"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3" name="Platshållare för sidfot 4"/>
          <p:cNvSpPr txBox="1"/>
          <p:nvPr/>
        </p:nvSpPr>
        <p:spPr>
          <a:xfrm>
            <a:off x="3632197" y="6324603"/>
            <a:ext cx="3136904" cy="457200"/>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Tahoma" pitchFamily="34"/>
              </a:rPr>
              <a:t>Efter bildserie fr Läkemdelsverket, modifierad av Anders Hernborg</a:t>
            </a: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31A60B-BD7C-4EB9-9E1A-57096232152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86</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p:txBody>
          <a:bodyPr lIns="90489" tIns="44448" rIns="90489" bIns="44448"/>
          <a:lstStyle/>
          <a:p>
            <a:pPr lvl="0" hangingPunct="1"/>
            <a:r>
              <a:rPr lang="sv-SE" b="1" dirty="0">
                <a:solidFill>
                  <a:srgbClr val="C00000"/>
                </a:solidFill>
              </a:rPr>
              <a:t>Komplikationer</a:t>
            </a:r>
          </a:p>
        </p:txBody>
      </p:sp>
      <p:sp>
        <p:nvSpPr>
          <p:cNvPr id="6" name="Rectangle 3"/>
          <p:cNvSpPr txBox="1">
            <a:spLocks noGrp="1"/>
          </p:cNvSpPr>
          <p:nvPr>
            <p:ph idx="1"/>
          </p:nvPr>
        </p:nvSpPr>
        <p:spPr>
          <a:xfrm>
            <a:off x="1155701" y="2286002"/>
            <a:ext cx="8420096" cy="3711577"/>
          </a:xfrm>
        </p:spPr>
        <p:txBody>
          <a:bodyPr lIns="90489" tIns="44448" rIns="90489" bIns="44448">
            <a:normAutofit lnSpcReduction="10000"/>
          </a:bodyPr>
          <a:lstStyle/>
          <a:p>
            <a:pPr lvl="0" hangingPunct="1">
              <a:lnSpc>
                <a:spcPct val="80000"/>
              </a:lnSpc>
              <a:spcBef>
                <a:spcPts val="2200"/>
              </a:spcBef>
            </a:pPr>
            <a:r>
              <a:rPr lang="sv-SE" sz="2400">
                <a:latin typeface="Comic Sans MS" pitchFamily="66"/>
              </a:rPr>
              <a:t>Kroniska kärlkomplikationer: </a:t>
            </a:r>
            <a:r>
              <a:rPr lang="sv-SE" sz="2400" b="1">
                <a:latin typeface="Comic Sans MS" pitchFamily="66"/>
              </a:rPr>
              <a:t>mikro- och makrovaskulära</a:t>
            </a:r>
            <a:r>
              <a:rPr lang="sv-SE" sz="2400">
                <a:latin typeface="Comic Sans MS" pitchFamily="66"/>
              </a:rPr>
              <a:t>. </a:t>
            </a:r>
            <a:br>
              <a:rPr lang="sv-SE" sz="2400">
                <a:latin typeface="Comic Sans MS" pitchFamily="66"/>
              </a:rPr>
            </a:br>
            <a:r>
              <a:rPr lang="sv-SE" sz="2400">
                <a:solidFill>
                  <a:srgbClr val="3333CC"/>
                </a:solidFill>
                <a:latin typeface="Comic Sans MS" pitchFamily="66"/>
              </a:rPr>
              <a:t>Mikro- (små pulsådror i njurar, ögon, nervtrådar)</a:t>
            </a:r>
            <a:br>
              <a:rPr lang="sv-SE" sz="2400">
                <a:solidFill>
                  <a:srgbClr val="3333CC"/>
                </a:solidFill>
                <a:latin typeface="Comic Sans MS" pitchFamily="66"/>
              </a:rPr>
            </a:br>
            <a:r>
              <a:rPr lang="sv-SE" sz="2400">
                <a:solidFill>
                  <a:srgbClr val="3333CC"/>
                </a:solidFill>
                <a:latin typeface="Comic Sans MS" pitchFamily="66"/>
              </a:rPr>
              <a:t>Makro- (större pulsådror i hjärta, hjärna och ben)</a:t>
            </a:r>
          </a:p>
          <a:p>
            <a:pPr lvl="0" hangingPunct="1">
              <a:lnSpc>
                <a:spcPct val="80000"/>
              </a:lnSpc>
              <a:spcBef>
                <a:spcPts val="2200"/>
              </a:spcBef>
            </a:pPr>
            <a:r>
              <a:rPr lang="sv-SE" sz="2400">
                <a:latin typeface="Comic Sans MS" pitchFamily="66"/>
              </a:rPr>
              <a:t>Den vanligaste orsaken till för tidig död hos patienter med typ 2 diabetes är </a:t>
            </a:r>
            <a:r>
              <a:rPr lang="sv-SE" sz="2400" b="1">
                <a:latin typeface="Comic Sans MS" pitchFamily="66"/>
              </a:rPr>
              <a:t>hjärt-kärlsjukdom (hjärtinfarkt).</a:t>
            </a:r>
          </a:p>
          <a:p>
            <a:pPr lvl="0" hangingPunct="1">
              <a:lnSpc>
                <a:spcPct val="80000"/>
              </a:lnSpc>
              <a:spcBef>
                <a:spcPts val="2200"/>
              </a:spcBef>
            </a:pPr>
            <a:r>
              <a:rPr lang="sv-SE" sz="2400" b="1">
                <a:latin typeface="Comic Sans MS" pitchFamily="66"/>
              </a:rPr>
              <a:t>”Den diabetiska foten”:</a:t>
            </a:r>
            <a:r>
              <a:rPr lang="sv-SE" sz="2400">
                <a:latin typeface="Comic Sans MS" pitchFamily="66"/>
              </a:rPr>
              <a:t> Kärlskador i mindre och större kärl med neuropati (nedsatt känsel), och ökad infektionsbenägenhet.</a:t>
            </a:r>
            <a:r>
              <a:rPr lang="sv-SE" sz="2400"/>
              <a:t> </a:t>
            </a:r>
            <a:br>
              <a:rPr lang="sv-SE" sz="2400"/>
            </a:br>
            <a:r>
              <a:rPr lang="sv-SE" sz="2400">
                <a:latin typeface="Comic Sans MS" pitchFamily="66"/>
              </a:rPr>
              <a:t>Kan leda till AMPUTATION i värsta fall</a:t>
            </a:r>
          </a:p>
        </p:txBody>
      </p:sp>
      <p:pic>
        <p:nvPicPr>
          <p:cNvPr id="43012" name="Picture 4" descr="complications from diabetes"/>
          <p:cNvPicPr>
            <a:picLocks noChangeAspect="1" noChangeArrowheads="1"/>
          </p:cNvPicPr>
          <p:nvPr/>
        </p:nvPicPr>
        <p:blipFill>
          <a:blip r:embed="rId3" cstate="print"/>
          <a:srcRect/>
          <a:stretch>
            <a:fillRect/>
          </a:stretch>
        </p:blipFill>
        <p:spPr bwMode="auto">
          <a:xfrm>
            <a:off x="200472" y="260648"/>
            <a:ext cx="2376264" cy="1760002"/>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86</a:t>
            </a:fld>
            <a:endParaRPr lang="sv-S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163842" name="Picture 2" descr="http://c647276.r76.cf2.rackcdn.com/2010/10/diabetes-Complications-breakdown.jpg"/>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5" name="textruta 4"/>
          <p:cNvSpPr txBox="1"/>
          <p:nvPr/>
        </p:nvSpPr>
        <p:spPr>
          <a:xfrm>
            <a:off x="6105128" y="3501008"/>
            <a:ext cx="2047420" cy="523220"/>
          </a:xfrm>
          <a:prstGeom prst="rect">
            <a:avLst/>
          </a:prstGeom>
          <a:solidFill>
            <a:schemeClr val="bg1"/>
          </a:solidFill>
        </p:spPr>
        <p:txBody>
          <a:bodyPr wrap="none" rtlCol="0">
            <a:spAutoFit/>
          </a:bodyPr>
          <a:lstStyle/>
          <a:p>
            <a:r>
              <a:rPr lang="sv-SE" sz="2800" dirty="0" smtClean="0"/>
              <a:t>Njursjukdom</a:t>
            </a:r>
            <a:endParaRPr lang="sv-SE" sz="2800" dirty="0"/>
          </a:p>
        </p:txBody>
      </p:sp>
      <p:sp>
        <p:nvSpPr>
          <p:cNvPr id="9" name="textruta 8"/>
          <p:cNvSpPr txBox="1"/>
          <p:nvPr/>
        </p:nvSpPr>
        <p:spPr>
          <a:xfrm>
            <a:off x="344488" y="2637038"/>
            <a:ext cx="2500813" cy="954107"/>
          </a:xfrm>
          <a:prstGeom prst="rect">
            <a:avLst/>
          </a:prstGeom>
          <a:solidFill>
            <a:schemeClr val="bg1"/>
          </a:solidFill>
        </p:spPr>
        <p:txBody>
          <a:bodyPr wrap="none" rtlCol="0">
            <a:spAutoFit/>
          </a:bodyPr>
          <a:lstStyle/>
          <a:p>
            <a:pPr algn="ctr"/>
            <a:r>
              <a:rPr lang="sv-SE" sz="2800" dirty="0" smtClean="0"/>
              <a:t>Hjärtsjukdom o </a:t>
            </a:r>
            <a:br>
              <a:rPr lang="sv-SE" sz="2800" dirty="0" smtClean="0"/>
            </a:br>
            <a:r>
              <a:rPr lang="sv-SE" sz="2800" dirty="0" smtClean="0"/>
              <a:t>högt blodtryck</a:t>
            </a:r>
            <a:endParaRPr lang="sv-SE" sz="2800" dirty="0"/>
          </a:p>
        </p:txBody>
      </p:sp>
      <p:sp>
        <p:nvSpPr>
          <p:cNvPr id="10" name="textruta 9"/>
          <p:cNvSpPr txBox="1"/>
          <p:nvPr/>
        </p:nvSpPr>
        <p:spPr>
          <a:xfrm>
            <a:off x="73" y="4293096"/>
            <a:ext cx="3171509" cy="523220"/>
          </a:xfrm>
          <a:prstGeom prst="rect">
            <a:avLst/>
          </a:prstGeom>
          <a:solidFill>
            <a:schemeClr val="bg1"/>
          </a:solidFill>
        </p:spPr>
        <p:txBody>
          <a:bodyPr wrap="none" rtlCol="0">
            <a:spAutoFit/>
          </a:bodyPr>
          <a:lstStyle/>
          <a:p>
            <a:r>
              <a:rPr lang="sv-SE" sz="2800" dirty="0" smtClean="0"/>
              <a:t>Perifer artärsjukdom</a:t>
            </a:r>
            <a:endParaRPr lang="sv-SE" sz="2800" dirty="0"/>
          </a:p>
        </p:txBody>
      </p:sp>
      <p:sp>
        <p:nvSpPr>
          <p:cNvPr id="11" name="textruta 10"/>
          <p:cNvSpPr txBox="1"/>
          <p:nvPr/>
        </p:nvSpPr>
        <p:spPr>
          <a:xfrm>
            <a:off x="6321157" y="5301208"/>
            <a:ext cx="1651927" cy="523220"/>
          </a:xfrm>
          <a:prstGeom prst="rect">
            <a:avLst/>
          </a:prstGeom>
          <a:solidFill>
            <a:schemeClr val="bg1"/>
          </a:solidFill>
        </p:spPr>
        <p:txBody>
          <a:bodyPr wrap="none" rtlCol="0">
            <a:spAutoFit/>
          </a:bodyPr>
          <a:lstStyle/>
          <a:p>
            <a:r>
              <a:rPr lang="sv-SE" sz="2800" dirty="0" err="1" smtClean="0"/>
              <a:t>Neuropati</a:t>
            </a:r>
            <a:endParaRPr lang="sv-SE" sz="2800" dirty="0"/>
          </a:p>
        </p:txBody>
      </p:sp>
      <p:sp>
        <p:nvSpPr>
          <p:cNvPr id="12" name="textruta 11"/>
          <p:cNvSpPr txBox="1"/>
          <p:nvPr/>
        </p:nvSpPr>
        <p:spPr>
          <a:xfrm>
            <a:off x="6321156" y="6021288"/>
            <a:ext cx="1887568" cy="523220"/>
          </a:xfrm>
          <a:prstGeom prst="rect">
            <a:avLst/>
          </a:prstGeom>
          <a:solidFill>
            <a:schemeClr val="bg1"/>
          </a:solidFill>
        </p:spPr>
        <p:txBody>
          <a:bodyPr wrap="none" rtlCol="0">
            <a:spAutoFit/>
          </a:bodyPr>
          <a:lstStyle/>
          <a:p>
            <a:r>
              <a:rPr lang="sv-SE" sz="2800" dirty="0" smtClean="0"/>
              <a:t>Fotproblem</a:t>
            </a:r>
            <a:endParaRPr lang="sv-SE" sz="2800" dirty="0"/>
          </a:p>
        </p:txBody>
      </p:sp>
      <p:sp>
        <p:nvSpPr>
          <p:cNvPr id="13" name="textruta 12"/>
          <p:cNvSpPr txBox="1"/>
          <p:nvPr/>
        </p:nvSpPr>
        <p:spPr>
          <a:xfrm>
            <a:off x="632525" y="6093296"/>
            <a:ext cx="1887568" cy="523220"/>
          </a:xfrm>
          <a:prstGeom prst="rect">
            <a:avLst/>
          </a:prstGeom>
          <a:solidFill>
            <a:schemeClr val="bg1"/>
          </a:solidFill>
        </p:spPr>
        <p:txBody>
          <a:bodyPr wrap="none" rtlCol="0">
            <a:spAutoFit/>
          </a:bodyPr>
          <a:lstStyle/>
          <a:p>
            <a:r>
              <a:rPr lang="sv-SE" sz="2800" dirty="0" smtClean="0"/>
              <a:t>Fotproblem</a:t>
            </a:r>
            <a:endParaRPr lang="sv-SE" sz="2800" dirty="0"/>
          </a:p>
        </p:txBody>
      </p:sp>
      <p:sp>
        <p:nvSpPr>
          <p:cNvPr id="14" name="textruta 13"/>
          <p:cNvSpPr txBox="1"/>
          <p:nvPr/>
        </p:nvSpPr>
        <p:spPr>
          <a:xfrm>
            <a:off x="6393163" y="1484910"/>
            <a:ext cx="3384376" cy="1384995"/>
          </a:xfrm>
          <a:prstGeom prst="rect">
            <a:avLst/>
          </a:prstGeom>
          <a:solidFill>
            <a:schemeClr val="bg1"/>
          </a:solidFill>
        </p:spPr>
        <p:txBody>
          <a:bodyPr wrap="square" rtlCol="0">
            <a:spAutoFit/>
          </a:bodyPr>
          <a:lstStyle/>
          <a:p>
            <a:pPr algn="ctr"/>
            <a:r>
              <a:rPr lang="sv-SE" sz="2800" dirty="0" smtClean="0"/>
              <a:t>Ögonsjukdom:</a:t>
            </a:r>
            <a:br>
              <a:rPr lang="sv-SE" sz="2800" dirty="0" smtClean="0"/>
            </a:br>
            <a:r>
              <a:rPr lang="sv-SE" sz="2800" dirty="0" smtClean="0"/>
              <a:t>näthinnan och</a:t>
            </a:r>
          </a:p>
          <a:p>
            <a:pPr algn="ctr"/>
            <a:r>
              <a:rPr lang="sv-SE" sz="2800" dirty="0" smtClean="0"/>
              <a:t>grå starr</a:t>
            </a:r>
            <a:endParaRPr lang="sv-SE" sz="2800" dirty="0"/>
          </a:p>
        </p:txBody>
      </p:sp>
      <p:sp>
        <p:nvSpPr>
          <p:cNvPr id="15" name="textruta 14"/>
          <p:cNvSpPr txBox="1"/>
          <p:nvPr/>
        </p:nvSpPr>
        <p:spPr>
          <a:xfrm>
            <a:off x="1568631" y="1628800"/>
            <a:ext cx="1108317" cy="523220"/>
          </a:xfrm>
          <a:prstGeom prst="rect">
            <a:avLst/>
          </a:prstGeom>
          <a:solidFill>
            <a:schemeClr val="bg1"/>
          </a:solidFill>
        </p:spPr>
        <p:txBody>
          <a:bodyPr wrap="none" rtlCol="0">
            <a:spAutoFit/>
          </a:bodyPr>
          <a:lstStyle/>
          <a:p>
            <a:r>
              <a:rPr lang="sv-SE" sz="2800" dirty="0" smtClean="0"/>
              <a:t>Stroke</a:t>
            </a:r>
            <a:endParaRPr lang="sv-SE" sz="2800" dirty="0"/>
          </a:p>
        </p:txBody>
      </p:sp>
      <p:sp>
        <p:nvSpPr>
          <p:cNvPr id="4" name="Platshållare för bildnummer 3"/>
          <p:cNvSpPr>
            <a:spLocks noGrp="1"/>
          </p:cNvSpPr>
          <p:nvPr>
            <p:ph type="sldNum" sz="quarter" idx="12"/>
          </p:nvPr>
        </p:nvSpPr>
        <p:spPr/>
        <p:txBody>
          <a:bodyPr/>
          <a:lstStyle/>
          <a:p>
            <a:pPr lvl="0"/>
            <a:fld id="{0F49879D-9DB7-44AB-8C01-AF537D69B813}" type="slidenum">
              <a:rPr lang="sv-SE" smtClean="0"/>
              <a:pPr lvl="0"/>
              <a:t>87</a:t>
            </a:fld>
            <a:endParaRPr lang="sv-SE"/>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EAAD3F-32C5-40DF-B021-3A712650D1F6}"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C766B4-B6DF-465D-9560-6D26B6D4468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88</a:t>
            </a:fld>
            <a:endParaRPr lang="sv-SE" sz="1400" b="0" i="0" u="none" strike="noStrike" kern="1200" cap="none" spc="0" baseline="0">
              <a:solidFill>
                <a:srgbClr val="000000"/>
              </a:solidFill>
              <a:uFillTx/>
              <a:latin typeface="Tahoma" pitchFamily="34"/>
            </a:endParaRPr>
          </a:p>
        </p:txBody>
      </p:sp>
      <p:sp>
        <p:nvSpPr>
          <p:cNvPr id="5" name="Rectangle 2"/>
          <p:cNvSpPr txBox="1">
            <a:spLocks noGrp="1"/>
          </p:cNvSpPr>
          <p:nvPr>
            <p:ph type="title"/>
          </p:nvPr>
        </p:nvSpPr>
        <p:spPr>
          <a:xfrm>
            <a:off x="992560" y="260648"/>
            <a:ext cx="7677146" cy="1379536"/>
          </a:xfrm>
        </p:spPr>
        <p:txBody>
          <a:bodyPr lIns="90489" tIns="44448" rIns="90489" bIns="44448">
            <a:normAutofit fontScale="90000"/>
          </a:bodyPr>
          <a:lstStyle/>
          <a:p>
            <a:pPr lvl="0" hangingPunct="1"/>
            <a:r>
              <a:rPr lang="sv-SE" b="1" dirty="0">
                <a:solidFill>
                  <a:srgbClr val="C00000"/>
                </a:solidFill>
              </a:rPr>
              <a:t>Komplikationer -</a:t>
            </a:r>
            <a:br>
              <a:rPr lang="sv-SE" b="1" dirty="0">
                <a:solidFill>
                  <a:srgbClr val="C00000"/>
                </a:solidFill>
              </a:rPr>
            </a:br>
            <a:r>
              <a:rPr lang="sv-SE" b="1" dirty="0">
                <a:solidFill>
                  <a:srgbClr val="C00000"/>
                </a:solidFill>
              </a:rPr>
              <a:t>riskfaktorer</a:t>
            </a:r>
          </a:p>
        </p:txBody>
      </p:sp>
      <p:sp>
        <p:nvSpPr>
          <p:cNvPr id="6" name="Rectangle 3"/>
          <p:cNvSpPr txBox="1">
            <a:spLocks noGrp="1"/>
          </p:cNvSpPr>
          <p:nvPr>
            <p:ph idx="1"/>
          </p:nvPr>
        </p:nvSpPr>
        <p:spPr>
          <a:xfrm>
            <a:off x="1281110" y="2344869"/>
            <a:ext cx="8420096" cy="3787773"/>
          </a:xfrm>
        </p:spPr>
        <p:txBody>
          <a:bodyPr lIns="90489" tIns="44448" rIns="90489" bIns="44448"/>
          <a:lstStyle/>
          <a:p>
            <a:pPr lvl="0" hangingPunct="1">
              <a:lnSpc>
                <a:spcPct val="80000"/>
              </a:lnSpc>
              <a:spcBef>
                <a:spcPts val="2500"/>
              </a:spcBef>
            </a:pPr>
            <a:r>
              <a:rPr lang="sv-SE" sz="2800" b="1" dirty="0">
                <a:latin typeface="Comic Sans MS" pitchFamily="66"/>
              </a:rPr>
              <a:t>Riskfaktorer </a:t>
            </a:r>
            <a:r>
              <a:rPr lang="sv-SE" sz="2800" dirty="0">
                <a:latin typeface="Comic Sans MS" pitchFamily="66"/>
              </a:rPr>
              <a:t>för </a:t>
            </a:r>
            <a:r>
              <a:rPr lang="sv-SE" sz="2800" b="1" dirty="0">
                <a:latin typeface="Comic Sans MS" pitchFamily="66"/>
              </a:rPr>
              <a:t>mikrovaskulära </a:t>
            </a:r>
            <a:r>
              <a:rPr lang="sv-SE" sz="2800" dirty="0">
                <a:latin typeface="Comic Sans MS" pitchFamily="66"/>
              </a:rPr>
              <a:t>komplikationer (ögonbottnar, njurar och nervtrådar):</a:t>
            </a:r>
          </a:p>
          <a:p>
            <a:pPr lvl="1" hangingPunct="1">
              <a:lnSpc>
                <a:spcPct val="80000"/>
              </a:lnSpc>
              <a:spcBef>
                <a:spcPts val="2400"/>
              </a:spcBef>
            </a:pPr>
            <a:r>
              <a:rPr lang="sv-SE" sz="2700" dirty="0">
                <a:latin typeface="Comic Sans MS" pitchFamily="66"/>
              </a:rPr>
              <a:t>Hur länge man haft diabetes</a:t>
            </a:r>
          </a:p>
          <a:p>
            <a:pPr lvl="1" hangingPunct="1">
              <a:lnSpc>
                <a:spcPct val="80000"/>
              </a:lnSpc>
              <a:spcBef>
                <a:spcPts val="2400"/>
              </a:spcBef>
            </a:pPr>
            <a:r>
              <a:rPr lang="sv-SE" sz="2700" dirty="0" err="1">
                <a:latin typeface="Comic Sans MS" pitchFamily="66"/>
              </a:rPr>
              <a:t>Hyperglykemi</a:t>
            </a:r>
            <a:r>
              <a:rPr lang="sv-SE" sz="2700" dirty="0">
                <a:latin typeface="Comic Sans MS" pitchFamily="66"/>
              </a:rPr>
              <a:t> </a:t>
            </a:r>
            <a:r>
              <a:rPr lang="sv-SE" sz="2700" dirty="0" smtClean="0">
                <a:latin typeface="Comic Sans MS" pitchFamily="66"/>
              </a:rPr>
              <a:t>(hur högt </a:t>
            </a:r>
            <a:r>
              <a:rPr lang="sv-SE" sz="2700" dirty="0">
                <a:latin typeface="Comic Sans MS" pitchFamily="66"/>
              </a:rPr>
              <a:t>blodsocker, HbA1c)</a:t>
            </a:r>
          </a:p>
          <a:p>
            <a:pPr lvl="1" hangingPunct="1">
              <a:lnSpc>
                <a:spcPct val="80000"/>
              </a:lnSpc>
              <a:spcBef>
                <a:spcPts val="2400"/>
              </a:spcBef>
            </a:pPr>
            <a:r>
              <a:rPr lang="sv-SE" sz="2700" dirty="0">
                <a:latin typeface="Comic Sans MS" pitchFamily="66"/>
              </a:rPr>
              <a:t>Hypertoni</a:t>
            </a:r>
          </a:p>
          <a:p>
            <a:pPr lvl="1" hangingPunct="1">
              <a:lnSpc>
                <a:spcPct val="80000"/>
              </a:lnSpc>
              <a:spcBef>
                <a:spcPts val="2400"/>
              </a:spcBef>
            </a:pPr>
            <a:r>
              <a:rPr lang="sv-SE" sz="2700" dirty="0">
                <a:latin typeface="Comic Sans MS" pitchFamily="66"/>
              </a:rPr>
              <a:t>Rökning - av särskild betydelse för njurskada</a:t>
            </a:r>
          </a:p>
        </p:txBody>
      </p:sp>
      <p:sp>
        <p:nvSpPr>
          <p:cNvPr id="7" name="Platshållare för bildnummer 6"/>
          <p:cNvSpPr>
            <a:spLocks noGrp="1"/>
          </p:cNvSpPr>
          <p:nvPr>
            <p:ph type="sldNum" sz="quarter" idx="12"/>
          </p:nvPr>
        </p:nvSpPr>
        <p:spPr/>
        <p:txBody>
          <a:bodyPr/>
          <a:lstStyle/>
          <a:p>
            <a:pPr lvl="0"/>
            <a:fld id="{0F49879D-9DB7-44AB-8C01-AF537D69B813}" type="slidenum">
              <a:rPr lang="sv-SE" smtClean="0"/>
              <a:pPr lvl="0"/>
              <a:t>88</a:t>
            </a:fld>
            <a:endParaRPr lang="sv-S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Platshållare för datum 3"/>
          <p:cNvSpPr txBox="1"/>
          <p:nvPr/>
        </p:nvSpPr>
        <p:spPr>
          <a:xfrm>
            <a:off x="990665" y="6324603"/>
            <a:ext cx="2063745"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AC8BE4-8990-4304-963A-5B47AF1D5E47}" type="datetime1">
              <a:rPr lang="sv-SE" sz="1400" b="0" i="0" u="none" strike="noStrike" kern="1200" cap="none" spc="0" baseline="0">
                <a:solidFill>
                  <a:srgbClr val="000000"/>
                </a:solidFill>
                <a:uFillTx/>
                <a:latin typeface="Tahoma" pitchFamily="34"/>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2019-03-29</a:t>
            </a:fld>
            <a:endParaRPr lang="sv-SE" sz="1400" b="0" i="0" u="none" strike="noStrike" kern="1200" cap="none" spc="0" baseline="0">
              <a:solidFill>
                <a:srgbClr val="000000"/>
              </a:solidFill>
              <a:uFillTx/>
              <a:latin typeface="Tahoma" pitchFamily="34"/>
            </a:endParaRPr>
          </a:p>
        </p:txBody>
      </p:sp>
      <p:sp>
        <p:nvSpPr>
          <p:cNvPr id="4" name="Platshållare för bildnummer 5"/>
          <p:cNvSpPr txBox="1"/>
          <p:nvPr/>
        </p:nvSpPr>
        <p:spPr>
          <a:xfrm>
            <a:off x="7347016" y="6324603"/>
            <a:ext cx="2063745"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4BE45B-A5BF-43EA-8EB5-E0036E37B2A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89</a:t>
            </a:fld>
            <a:endParaRPr lang="sv-SE" sz="1400" b="0" i="0" u="none" strike="noStrike" kern="1200" cap="none" spc="0" baseline="0">
              <a:solidFill>
                <a:srgbClr val="000000"/>
              </a:solidFill>
              <a:uFillTx/>
              <a:latin typeface="Tahoma" pitchFamily="34"/>
            </a:endParaRPr>
          </a:p>
        </p:txBody>
      </p:sp>
      <p:sp>
        <p:nvSpPr>
          <p:cNvPr id="5" name="Rectangle 3"/>
          <p:cNvSpPr txBox="1">
            <a:spLocks noGrp="1"/>
          </p:cNvSpPr>
          <p:nvPr>
            <p:ph idx="1"/>
          </p:nvPr>
        </p:nvSpPr>
        <p:spPr>
          <a:xfrm>
            <a:off x="1281110" y="2116149"/>
            <a:ext cx="8420096" cy="4016373"/>
          </a:xfrm>
        </p:spPr>
        <p:txBody>
          <a:bodyPr lIns="90489" tIns="44448" rIns="90489" bIns="44448"/>
          <a:lstStyle/>
          <a:p>
            <a:pPr lvl="0" hangingPunct="1">
              <a:lnSpc>
                <a:spcPct val="80000"/>
              </a:lnSpc>
              <a:spcBef>
                <a:spcPts val="2500"/>
              </a:spcBef>
            </a:pPr>
            <a:r>
              <a:rPr lang="sv-SE" sz="2800" b="1" dirty="0">
                <a:latin typeface="Comic Sans MS" pitchFamily="66"/>
              </a:rPr>
              <a:t>Riskfaktorer</a:t>
            </a:r>
            <a:r>
              <a:rPr lang="sv-SE" sz="2800" dirty="0">
                <a:latin typeface="Comic Sans MS" pitchFamily="66"/>
              </a:rPr>
              <a:t> för </a:t>
            </a:r>
            <a:r>
              <a:rPr lang="sv-SE" sz="2800" b="1" dirty="0">
                <a:latin typeface="Comic Sans MS" pitchFamily="66"/>
              </a:rPr>
              <a:t>makrovaskulära</a:t>
            </a:r>
            <a:r>
              <a:rPr lang="sv-SE" sz="2800" dirty="0">
                <a:latin typeface="Comic Sans MS" pitchFamily="66"/>
              </a:rPr>
              <a:t> komplikationer (hjärtinfarkt, stroke, ben):</a:t>
            </a:r>
          </a:p>
          <a:p>
            <a:pPr lvl="1" hangingPunct="1">
              <a:lnSpc>
                <a:spcPct val="80000"/>
              </a:lnSpc>
              <a:spcBef>
                <a:spcPts val="2200"/>
              </a:spcBef>
            </a:pPr>
            <a:r>
              <a:rPr lang="sv-SE" sz="2400" dirty="0">
                <a:latin typeface="Comic Sans MS" pitchFamily="66"/>
              </a:rPr>
              <a:t>Ålder</a:t>
            </a:r>
          </a:p>
          <a:p>
            <a:pPr lvl="1" hangingPunct="1">
              <a:lnSpc>
                <a:spcPct val="80000"/>
              </a:lnSpc>
              <a:spcBef>
                <a:spcPts val="2200"/>
              </a:spcBef>
            </a:pPr>
            <a:r>
              <a:rPr lang="sv-SE" sz="2400" dirty="0">
                <a:latin typeface="Comic Sans MS" pitchFamily="66"/>
              </a:rPr>
              <a:t>Rökning</a:t>
            </a:r>
          </a:p>
          <a:p>
            <a:pPr lvl="1" hangingPunct="1">
              <a:lnSpc>
                <a:spcPct val="80000"/>
              </a:lnSpc>
              <a:spcBef>
                <a:spcPts val="2200"/>
              </a:spcBef>
            </a:pPr>
            <a:r>
              <a:rPr lang="sv-SE" sz="2400" dirty="0">
                <a:latin typeface="Comic Sans MS" pitchFamily="66"/>
              </a:rPr>
              <a:t>Hypertoni</a:t>
            </a:r>
          </a:p>
          <a:p>
            <a:pPr lvl="1" hangingPunct="1">
              <a:lnSpc>
                <a:spcPct val="80000"/>
              </a:lnSpc>
              <a:spcBef>
                <a:spcPts val="2200"/>
              </a:spcBef>
            </a:pPr>
            <a:r>
              <a:rPr lang="sv-SE" sz="2400" dirty="0">
                <a:latin typeface="Comic Sans MS" pitchFamily="66"/>
              </a:rPr>
              <a:t>Blodfettrubbning (högt LDL-kolesterol, förhöjda triglycerider och sänkt HDL-kolesterol)</a:t>
            </a:r>
          </a:p>
          <a:p>
            <a:pPr lvl="1" hangingPunct="1">
              <a:lnSpc>
                <a:spcPct val="80000"/>
              </a:lnSpc>
              <a:spcBef>
                <a:spcPts val="2200"/>
              </a:spcBef>
            </a:pPr>
            <a:r>
              <a:rPr lang="sv-SE" sz="2400" dirty="0">
                <a:latin typeface="Comic Sans MS" pitchFamily="66"/>
              </a:rPr>
              <a:t>Högt blodsocker (OBS </a:t>
            </a:r>
            <a:r>
              <a:rPr lang="sv-SE" sz="2400" dirty="0" err="1">
                <a:latin typeface="Comic Sans MS" pitchFamily="66"/>
              </a:rPr>
              <a:t>ovanstånde</a:t>
            </a:r>
            <a:r>
              <a:rPr lang="sv-SE" sz="2400" dirty="0">
                <a:latin typeface="Comic Sans MS" pitchFamily="66"/>
              </a:rPr>
              <a:t> viktigare!)</a:t>
            </a:r>
          </a:p>
          <a:p>
            <a:pPr lvl="1" hangingPunct="1">
              <a:lnSpc>
                <a:spcPct val="80000"/>
              </a:lnSpc>
              <a:spcBef>
                <a:spcPts val="2200"/>
              </a:spcBef>
              <a:buNone/>
            </a:pPr>
            <a:endParaRPr lang="sv-SE" sz="2400" dirty="0">
              <a:latin typeface="Comic Sans MS" pitchFamily="66"/>
            </a:endParaRPr>
          </a:p>
        </p:txBody>
      </p:sp>
      <p:sp>
        <p:nvSpPr>
          <p:cNvPr id="6" name="Rectangle 4"/>
          <p:cNvSpPr/>
          <p:nvPr/>
        </p:nvSpPr>
        <p:spPr>
          <a:xfrm>
            <a:off x="2000672" y="260648"/>
            <a:ext cx="7677146" cy="1379536"/>
          </a:xfrm>
          <a:prstGeom prst="rect">
            <a:avLst/>
          </a:prstGeom>
          <a:noFill/>
          <a:ln>
            <a:noFill/>
            <a:prstDash val="solid"/>
          </a:ln>
        </p:spPr>
        <p:txBody>
          <a:bodyPr vert="horz" wrap="square" lIns="90489" tIns="44448" rIns="90489" bIns="44448" anchor="b" anchorCtr="0"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dirty="0">
                <a:solidFill>
                  <a:srgbClr val="C00000"/>
                </a:solidFill>
                <a:uFillTx/>
                <a:latin typeface="Tahoma" pitchFamily="34"/>
              </a:rPr>
              <a:t>Komplikationer -</a:t>
            </a:r>
            <a:br>
              <a:rPr lang="sv-SE" sz="4400" b="1" i="0" u="none" strike="noStrike" kern="1200" cap="none" spc="0" baseline="0" dirty="0">
                <a:solidFill>
                  <a:srgbClr val="C00000"/>
                </a:solidFill>
                <a:uFillTx/>
                <a:latin typeface="Tahoma" pitchFamily="34"/>
              </a:rPr>
            </a:br>
            <a:r>
              <a:rPr lang="sv-SE" sz="4400" b="1" i="0" u="none" strike="noStrike" kern="1200" cap="none" spc="0" baseline="0" dirty="0">
                <a:solidFill>
                  <a:srgbClr val="C00000"/>
                </a:solidFill>
                <a:uFillTx/>
                <a:latin typeface="Tahoma" pitchFamily="34"/>
              </a:rPr>
              <a:t>riskfaktorer</a:t>
            </a:r>
          </a:p>
        </p:txBody>
      </p:sp>
      <p:pic>
        <p:nvPicPr>
          <p:cNvPr id="38914" name="Picture 2" descr="http://www.ifoundthecure.com/wp-content/uploads/2009/09/diabetic_neuropathy1.jpg"/>
          <p:cNvPicPr>
            <a:picLocks noChangeAspect="1" noChangeArrowheads="1"/>
          </p:cNvPicPr>
          <p:nvPr/>
        </p:nvPicPr>
        <p:blipFill>
          <a:blip r:embed="rId3" cstate="print"/>
          <a:srcRect/>
          <a:stretch>
            <a:fillRect/>
          </a:stretch>
        </p:blipFill>
        <p:spPr bwMode="auto">
          <a:xfrm>
            <a:off x="416496" y="260648"/>
            <a:ext cx="2630684" cy="1556792"/>
          </a:xfrm>
          <a:prstGeom prst="rect">
            <a:avLst/>
          </a:prstGeom>
          <a:noFill/>
        </p:spPr>
      </p:pic>
      <p:sp>
        <p:nvSpPr>
          <p:cNvPr id="7" name="Platshållare för bildnummer 6"/>
          <p:cNvSpPr>
            <a:spLocks noGrp="1"/>
          </p:cNvSpPr>
          <p:nvPr>
            <p:ph type="sldNum" sz="quarter" idx="12"/>
          </p:nvPr>
        </p:nvSpPr>
        <p:spPr/>
        <p:txBody>
          <a:bodyPr/>
          <a:lstStyle/>
          <a:p>
            <a:pPr lvl="0"/>
            <a:fld id="{0F49879D-9DB7-44AB-8C01-AF537D69B813}" type="slidenum">
              <a:rPr lang="sv-SE" smtClean="0"/>
              <a:pPr lvl="0"/>
              <a:t>89</a:t>
            </a:fld>
            <a:endParaRPr lang="sv-S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nvSpPr>
        <p:spPr bwMode="auto">
          <a:xfrm>
            <a:off x="533399" y="304926"/>
            <a:ext cx="8991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3600" b="1" smtClean="0">
                <a:solidFill>
                  <a:srgbClr val="000090"/>
                </a:solidFill>
                <a:latin typeface="Calibri" pitchFamily="34" charset="0"/>
              </a:rPr>
              <a:t>Age-adjusted Percentage of U.S. Adults with Obesity or Diagnosed Diabetes </a:t>
            </a:r>
          </a:p>
        </p:txBody>
      </p:sp>
      <p:sp>
        <p:nvSpPr>
          <p:cNvPr id="20483" name="Text Box 3"/>
          <p:cNvSpPr txBox="1">
            <a:spLocks noChangeArrowheads="1"/>
          </p:cNvSpPr>
          <p:nvPr/>
        </p:nvSpPr>
        <p:spPr bwMode="auto">
          <a:xfrm>
            <a:off x="293692" y="1066800"/>
            <a:ext cx="2520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600" b="1" u="sng" smtClean="0">
                <a:solidFill>
                  <a:srgbClr val="FFFFFF"/>
                </a:solidFill>
              </a:rPr>
              <a:t>Obesity (BMI ≥30 kg/m</a:t>
            </a:r>
            <a:r>
              <a:rPr lang="en-US" altLang="sv-SE" sz="1600" b="1" u="sng" baseline="30000" smtClean="0">
                <a:solidFill>
                  <a:srgbClr val="FFFFFF"/>
                </a:solidFill>
              </a:rPr>
              <a:t>2</a:t>
            </a:r>
            <a:r>
              <a:rPr lang="en-US" altLang="sv-SE" sz="1600" b="1" u="sng" smtClean="0">
                <a:solidFill>
                  <a:srgbClr val="FFFFFF"/>
                </a:solidFill>
              </a:rPr>
              <a:t>)</a:t>
            </a:r>
          </a:p>
        </p:txBody>
      </p:sp>
      <p:sp>
        <p:nvSpPr>
          <p:cNvPr id="20484" name="Text Box 4"/>
          <p:cNvSpPr txBox="1">
            <a:spLocks noChangeArrowheads="1"/>
          </p:cNvSpPr>
          <p:nvPr/>
        </p:nvSpPr>
        <p:spPr bwMode="auto">
          <a:xfrm>
            <a:off x="255592" y="3671889"/>
            <a:ext cx="1039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600" b="1" u="sng" smtClean="0">
                <a:solidFill>
                  <a:srgbClr val="FFFFFF"/>
                </a:solidFill>
              </a:rPr>
              <a:t>Diabetes</a:t>
            </a:r>
          </a:p>
        </p:txBody>
      </p:sp>
      <p:grpSp>
        <p:nvGrpSpPr>
          <p:cNvPr id="20485" name="Group 5"/>
          <p:cNvGrpSpPr>
            <a:grpSpLocks/>
          </p:cNvGrpSpPr>
          <p:nvPr/>
        </p:nvGrpSpPr>
        <p:grpSpPr bwMode="auto">
          <a:xfrm>
            <a:off x="887413" y="1347788"/>
            <a:ext cx="2393950" cy="1981200"/>
            <a:chOff x="516" y="912"/>
            <a:chExt cx="1392" cy="1248"/>
          </a:xfrm>
        </p:grpSpPr>
        <p:grpSp>
          <p:nvGrpSpPr>
            <p:cNvPr id="21152" name="Group 6"/>
            <p:cNvGrpSpPr>
              <a:grpSpLocks noChangeAspect="1"/>
            </p:cNvGrpSpPr>
            <p:nvPr/>
          </p:nvGrpSpPr>
          <p:grpSpPr bwMode="auto">
            <a:xfrm>
              <a:off x="516" y="980"/>
              <a:ext cx="1392" cy="1180"/>
              <a:chOff x="432" y="720"/>
              <a:chExt cx="2160" cy="1632"/>
            </a:xfrm>
          </p:grpSpPr>
          <p:sp>
            <p:nvSpPr>
              <p:cNvPr id="21154" name="AutoShape 7"/>
              <p:cNvSpPr>
                <a:spLocks noChangeAspect="1" noChangeArrowheads="1"/>
              </p:cNvSpPr>
              <p:nvPr/>
            </p:nvSpPr>
            <p:spPr bwMode="auto">
              <a:xfrm>
                <a:off x="432" y="720"/>
                <a:ext cx="2155"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1155" name="Rectangle 8"/>
              <p:cNvSpPr>
                <a:spLocks noChangeAspect="1" noChangeArrowheads="1"/>
              </p:cNvSpPr>
              <p:nvPr/>
            </p:nvSpPr>
            <p:spPr bwMode="auto">
              <a:xfrm>
                <a:off x="432" y="720"/>
                <a:ext cx="2160" cy="163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1156" name="Rectangle 9"/>
              <p:cNvSpPr>
                <a:spLocks noChangeAspect="1" noChangeArrowheads="1"/>
              </p:cNvSpPr>
              <p:nvPr/>
            </p:nvSpPr>
            <p:spPr bwMode="auto">
              <a:xfrm>
                <a:off x="459" y="746"/>
                <a:ext cx="2106" cy="15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1157" name="Freeform 10"/>
              <p:cNvSpPr>
                <a:spLocks noChangeAspect="1"/>
              </p:cNvSpPr>
              <p:nvPr/>
            </p:nvSpPr>
            <p:spPr bwMode="auto">
              <a:xfrm>
                <a:off x="1841" y="1685"/>
                <a:ext cx="147" cy="225"/>
              </a:xfrm>
              <a:custGeom>
                <a:avLst/>
                <a:gdLst>
                  <a:gd name="T0" fmla="*/ 14 w 192"/>
                  <a:gd name="T1" fmla="*/ 9 h 312"/>
                  <a:gd name="T2" fmla="*/ 4 w 192"/>
                  <a:gd name="T3" fmla="*/ 10 h 312"/>
                  <a:gd name="T4" fmla="*/ 4 w 192"/>
                  <a:gd name="T5" fmla="*/ 10 h 312"/>
                  <a:gd name="T6" fmla="*/ 5 w 192"/>
                  <a:gd name="T7" fmla="*/ 11 h 312"/>
                  <a:gd name="T8" fmla="*/ 5 w 192"/>
                  <a:gd name="T9" fmla="*/ 12 h 312"/>
                  <a:gd name="T10" fmla="*/ 2 w 192"/>
                  <a:gd name="T11" fmla="*/ 12 h 312"/>
                  <a:gd name="T12" fmla="*/ 3 w 192"/>
                  <a:gd name="T13" fmla="*/ 12 h 312"/>
                  <a:gd name="T14" fmla="*/ 2 w 192"/>
                  <a:gd name="T15" fmla="*/ 10 h 312"/>
                  <a:gd name="T16" fmla="*/ 2 w 192"/>
                  <a:gd name="T17" fmla="*/ 12 h 312"/>
                  <a:gd name="T18" fmla="*/ 2 w 192"/>
                  <a:gd name="T19" fmla="*/ 12 h 312"/>
                  <a:gd name="T20" fmla="*/ 2 w 192"/>
                  <a:gd name="T21" fmla="*/ 11 h 312"/>
                  <a:gd name="T22" fmla="*/ 0 w 192"/>
                  <a:gd name="T23" fmla="*/ 9 h 312"/>
                  <a:gd name="T24" fmla="*/ 0 w 192"/>
                  <a:gd name="T25" fmla="*/ 1 h 312"/>
                  <a:gd name="T26" fmla="*/ 8 w 192"/>
                  <a:gd name="T27" fmla="*/ 0 h 312"/>
                  <a:gd name="T28" fmla="*/ 11 w 192"/>
                  <a:gd name="T29" fmla="*/ 5 h 312"/>
                  <a:gd name="T30" fmla="*/ 14 w 192"/>
                  <a:gd name="T31" fmla="*/ 6 h 312"/>
                  <a:gd name="T32" fmla="*/ 12 w 192"/>
                  <a:gd name="T33" fmla="*/ 7 h 312"/>
                  <a:gd name="T34" fmla="*/ 14 w 192"/>
                  <a:gd name="T35" fmla="*/ 9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58" name="Freeform 11"/>
              <p:cNvSpPr>
                <a:spLocks noChangeAspect="1"/>
              </p:cNvSpPr>
              <p:nvPr/>
            </p:nvSpPr>
            <p:spPr bwMode="auto">
              <a:xfrm>
                <a:off x="1841" y="1685"/>
                <a:ext cx="147" cy="225"/>
              </a:xfrm>
              <a:custGeom>
                <a:avLst/>
                <a:gdLst>
                  <a:gd name="T0" fmla="*/ 14 w 192"/>
                  <a:gd name="T1" fmla="*/ 9 h 312"/>
                  <a:gd name="T2" fmla="*/ 4 w 192"/>
                  <a:gd name="T3" fmla="*/ 10 h 312"/>
                  <a:gd name="T4" fmla="*/ 4 w 192"/>
                  <a:gd name="T5" fmla="*/ 10 h 312"/>
                  <a:gd name="T6" fmla="*/ 5 w 192"/>
                  <a:gd name="T7" fmla="*/ 11 h 312"/>
                  <a:gd name="T8" fmla="*/ 5 w 192"/>
                  <a:gd name="T9" fmla="*/ 12 h 312"/>
                  <a:gd name="T10" fmla="*/ 2 w 192"/>
                  <a:gd name="T11" fmla="*/ 12 h 312"/>
                  <a:gd name="T12" fmla="*/ 3 w 192"/>
                  <a:gd name="T13" fmla="*/ 12 h 312"/>
                  <a:gd name="T14" fmla="*/ 2 w 192"/>
                  <a:gd name="T15" fmla="*/ 10 h 312"/>
                  <a:gd name="T16" fmla="*/ 2 w 192"/>
                  <a:gd name="T17" fmla="*/ 12 h 312"/>
                  <a:gd name="T18" fmla="*/ 2 w 192"/>
                  <a:gd name="T19" fmla="*/ 12 h 312"/>
                  <a:gd name="T20" fmla="*/ 2 w 192"/>
                  <a:gd name="T21" fmla="*/ 11 h 312"/>
                  <a:gd name="T22" fmla="*/ 0 w 192"/>
                  <a:gd name="T23" fmla="*/ 9 h 312"/>
                  <a:gd name="T24" fmla="*/ 0 w 192"/>
                  <a:gd name="T25" fmla="*/ 1 h 312"/>
                  <a:gd name="T26" fmla="*/ 8 w 192"/>
                  <a:gd name="T27" fmla="*/ 0 h 312"/>
                  <a:gd name="T28" fmla="*/ 11 w 192"/>
                  <a:gd name="T29" fmla="*/ 5 h 312"/>
                  <a:gd name="T30" fmla="*/ 14 w 192"/>
                  <a:gd name="T31" fmla="*/ 6 h 312"/>
                  <a:gd name="T32" fmla="*/ 12 w 192"/>
                  <a:gd name="T33" fmla="*/ 7 h 312"/>
                  <a:gd name="T34" fmla="*/ 14 w 192"/>
                  <a:gd name="T35" fmla="*/ 9 h 312"/>
                  <a:gd name="T36" fmla="*/ 14 w 192"/>
                  <a:gd name="T37" fmla="*/ 9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59" name="Freeform 12"/>
              <p:cNvSpPr>
                <a:spLocks noChangeAspect="1"/>
              </p:cNvSpPr>
              <p:nvPr/>
            </p:nvSpPr>
            <p:spPr bwMode="auto">
              <a:xfrm>
                <a:off x="496" y="1785"/>
                <a:ext cx="407" cy="338"/>
              </a:xfrm>
              <a:custGeom>
                <a:avLst/>
                <a:gdLst>
                  <a:gd name="T0" fmla="*/ 2 w 534"/>
                  <a:gd name="T1" fmla="*/ 10 h 468"/>
                  <a:gd name="T2" fmla="*/ 2 w 534"/>
                  <a:gd name="T3" fmla="*/ 10 h 468"/>
                  <a:gd name="T4" fmla="*/ 2 w 534"/>
                  <a:gd name="T5" fmla="*/ 12 h 468"/>
                  <a:gd name="T6" fmla="*/ 2 w 534"/>
                  <a:gd name="T7" fmla="*/ 12 h 468"/>
                  <a:gd name="T8" fmla="*/ 4 w 534"/>
                  <a:gd name="T9" fmla="*/ 12 h 468"/>
                  <a:gd name="T10" fmla="*/ 3 w 534"/>
                  <a:gd name="T11" fmla="*/ 14 h 468"/>
                  <a:gd name="T12" fmla="*/ 5 w 534"/>
                  <a:gd name="T13" fmla="*/ 14 h 468"/>
                  <a:gd name="T14" fmla="*/ 6 w 534"/>
                  <a:gd name="T15" fmla="*/ 14 h 468"/>
                  <a:gd name="T16" fmla="*/ 6 w 534"/>
                  <a:gd name="T17" fmla="*/ 16 h 468"/>
                  <a:gd name="T18" fmla="*/ 4 w 534"/>
                  <a:gd name="T19" fmla="*/ 17 h 468"/>
                  <a:gd name="T20" fmla="*/ 0 w 534"/>
                  <a:gd name="T21" fmla="*/ 18 h 468"/>
                  <a:gd name="T22" fmla="*/ 4 w 534"/>
                  <a:gd name="T23" fmla="*/ 17 h 468"/>
                  <a:gd name="T24" fmla="*/ 5 w 534"/>
                  <a:gd name="T25" fmla="*/ 17 h 468"/>
                  <a:gd name="T26" fmla="*/ 6 w 534"/>
                  <a:gd name="T27" fmla="*/ 17 h 468"/>
                  <a:gd name="T28" fmla="*/ 11 w 534"/>
                  <a:gd name="T29" fmla="*/ 14 h 468"/>
                  <a:gd name="T30" fmla="*/ 14 w 534"/>
                  <a:gd name="T31" fmla="*/ 12 h 468"/>
                  <a:gd name="T32" fmla="*/ 14 w 534"/>
                  <a:gd name="T33" fmla="*/ 12 h 468"/>
                  <a:gd name="T34" fmla="*/ 14 w 534"/>
                  <a:gd name="T35" fmla="*/ 12 h 468"/>
                  <a:gd name="T36" fmla="*/ 14 w 534"/>
                  <a:gd name="T37" fmla="*/ 12 h 468"/>
                  <a:gd name="T38" fmla="*/ 14 w 534"/>
                  <a:gd name="T39" fmla="*/ 14 h 468"/>
                  <a:gd name="T40" fmla="*/ 14 w 534"/>
                  <a:gd name="T41" fmla="*/ 14 h 468"/>
                  <a:gd name="T42" fmla="*/ 16 w 534"/>
                  <a:gd name="T43" fmla="*/ 13 h 468"/>
                  <a:gd name="T44" fmla="*/ 16 w 534"/>
                  <a:gd name="T45" fmla="*/ 12 h 468"/>
                  <a:gd name="T46" fmla="*/ 17 w 534"/>
                  <a:gd name="T47" fmla="*/ 12 h 468"/>
                  <a:gd name="T48" fmla="*/ 23 w 534"/>
                  <a:gd name="T49" fmla="*/ 13 h 468"/>
                  <a:gd name="T50" fmla="*/ 25 w 534"/>
                  <a:gd name="T51" fmla="*/ 13 h 468"/>
                  <a:gd name="T52" fmla="*/ 25 w 534"/>
                  <a:gd name="T53" fmla="*/ 14 h 468"/>
                  <a:gd name="T54" fmla="*/ 25 w 534"/>
                  <a:gd name="T55" fmla="*/ 14 h 468"/>
                  <a:gd name="T56" fmla="*/ 27 w 534"/>
                  <a:gd name="T57" fmla="*/ 14 h 468"/>
                  <a:gd name="T58" fmla="*/ 29 w 534"/>
                  <a:gd name="T59" fmla="*/ 14 h 468"/>
                  <a:gd name="T60" fmla="*/ 29 w 534"/>
                  <a:gd name="T61" fmla="*/ 14 h 468"/>
                  <a:gd name="T62" fmla="*/ 33 w 534"/>
                  <a:gd name="T63" fmla="*/ 16 h 468"/>
                  <a:gd name="T64" fmla="*/ 34 w 534"/>
                  <a:gd name="T65" fmla="*/ 16 h 468"/>
                  <a:gd name="T66" fmla="*/ 35 w 534"/>
                  <a:gd name="T67" fmla="*/ 17 h 468"/>
                  <a:gd name="T68" fmla="*/ 33 w 534"/>
                  <a:gd name="T69" fmla="*/ 16 h 468"/>
                  <a:gd name="T70" fmla="*/ 26 w 534"/>
                  <a:gd name="T71" fmla="*/ 14 h 468"/>
                  <a:gd name="T72" fmla="*/ 25 w 534"/>
                  <a:gd name="T73" fmla="*/ 13 h 468"/>
                  <a:gd name="T74" fmla="*/ 23 w 534"/>
                  <a:gd name="T75" fmla="*/ 12 h 468"/>
                  <a:gd name="T76" fmla="*/ 14 w 534"/>
                  <a:gd name="T77" fmla="*/ 1 h 468"/>
                  <a:gd name="T78" fmla="*/ 11 w 534"/>
                  <a:gd name="T79" fmla="*/ 1 h 468"/>
                  <a:gd name="T80" fmla="*/ 3 w 534"/>
                  <a:gd name="T81" fmla="*/ 3 h 468"/>
                  <a:gd name="T82" fmla="*/ 6 w 534"/>
                  <a:gd name="T83" fmla="*/ 5 h 468"/>
                  <a:gd name="T84" fmla="*/ 6 w 534"/>
                  <a:gd name="T85" fmla="*/ 5 h 468"/>
                  <a:gd name="T86" fmla="*/ 5 w 534"/>
                  <a:gd name="T87" fmla="*/ 6 h 468"/>
                  <a:gd name="T88" fmla="*/ 5 w 534"/>
                  <a:gd name="T89" fmla="*/ 5 h 468"/>
                  <a:gd name="T90" fmla="*/ 2 w 534"/>
                  <a:gd name="T91" fmla="*/ 5 h 468"/>
                  <a:gd name="T92" fmla="*/ 2 w 534"/>
                  <a:gd name="T93" fmla="*/ 7 h 468"/>
                  <a:gd name="T94" fmla="*/ 5 w 534"/>
                  <a:gd name="T95" fmla="*/ 7 h 468"/>
                  <a:gd name="T96" fmla="*/ 6 w 534"/>
                  <a:gd name="T97" fmla="*/ 7 h 468"/>
                  <a:gd name="T98" fmla="*/ 5 w 534"/>
                  <a:gd name="T99" fmla="*/ 9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0" name="Freeform 13"/>
              <p:cNvSpPr>
                <a:spLocks noChangeAspect="1"/>
              </p:cNvSpPr>
              <p:nvPr/>
            </p:nvSpPr>
            <p:spPr bwMode="auto">
              <a:xfrm>
                <a:off x="496" y="1785"/>
                <a:ext cx="407" cy="338"/>
              </a:xfrm>
              <a:custGeom>
                <a:avLst/>
                <a:gdLst>
                  <a:gd name="T0" fmla="*/ 2 w 534"/>
                  <a:gd name="T1" fmla="*/ 10 h 468"/>
                  <a:gd name="T2" fmla="*/ 2 w 534"/>
                  <a:gd name="T3" fmla="*/ 10 h 468"/>
                  <a:gd name="T4" fmla="*/ 2 w 534"/>
                  <a:gd name="T5" fmla="*/ 12 h 468"/>
                  <a:gd name="T6" fmla="*/ 2 w 534"/>
                  <a:gd name="T7" fmla="*/ 12 h 468"/>
                  <a:gd name="T8" fmla="*/ 4 w 534"/>
                  <a:gd name="T9" fmla="*/ 12 h 468"/>
                  <a:gd name="T10" fmla="*/ 3 w 534"/>
                  <a:gd name="T11" fmla="*/ 14 h 468"/>
                  <a:gd name="T12" fmla="*/ 5 w 534"/>
                  <a:gd name="T13" fmla="*/ 14 h 468"/>
                  <a:gd name="T14" fmla="*/ 6 w 534"/>
                  <a:gd name="T15" fmla="*/ 14 h 468"/>
                  <a:gd name="T16" fmla="*/ 6 w 534"/>
                  <a:gd name="T17" fmla="*/ 16 h 468"/>
                  <a:gd name="T18" fmla="*/ 4 w 534"/>
                  <a:gd name="T19" fmla="*/ 17 h 468"/>
                  <a:gd name="T20" fmla="*/ 0 w 534"/>
                  <a:gd name="T21" fmla="*/ 18 h 468"/>
                  <a:gd name="T22" fmla="*/ 4 w 534"/>
                  <a:gd name="T23" fmla="*/ 17 h 468"/>
                  <a:gd name="T24" fmla="*/ 5 w 534"/>
                  <a:gd name="T25" fmla="*/ 17 h 468"/>
                  <a:gd name="T26" fmla="*/ 6 w 534"/>
                  <a:gd name="T27" fmla="*/ 17 h 468"/>
                  <a:gd name="T28" fmla="*/ 11 w 534"/>
                  <a:gd name="T29" fmla="*/ 14 h 468"/>
                  <a:gd name="T30" fmla="*/ 14 w 534"/>
                  <a:gd name="T31" fmla="*/ 12 h 468"/>
                  <a:gd name="T32" fmla="*/ 14 w 534"/>
                  <a:gd name="T33" fmla="*/ 12 h 468"/>
                  <a:gd name="T34" fmla="*/ 14 w 534"/>
                  <a:gd name="T35" fmla="*/ 12 h 468"/>
                  <a:gd name="T36" fmla="*/ 14 w 534"/>
                  <a:gd name="T37" fmla="*/ 12 h 468"/>
                  <a:gd name="T38" fmla="*/ 14 w 534"/>
                  <a:gd name="T39" fmla="*/ 14 h 468"/>
                  <a:gd name="T40" fmla="*/ 14 w 534"/>
                  <a:gd name="T41" fmla="*/ 14 h 468"/>
                  <a:gd name="T42" fmla="*/ 16 w 534"/>
                  <a:gd name="T43" fmla="*/ 13 h 468"/>
                  <a:gd name="T44" fmla="*/ 16 w 534"/>
                  <a:gd name="T45" fmla="*/ 12 h 468"/>
                  <a:gd name="T46" fmla="*/ 17 w 534"/>
                  <a:gd name="T47" fmla="*/ 12 h 468"/>
                  <a:gd name="T48" fmla="*/ 23 w 534"/>
                  <a:gd name="T49" fmla="*/ 13 h 468"/>
                  <a:gd name="T50" fmla="*/ 25 w 534"/>
                  <a:gd name="T51" fmla="*/ 13 h 468"/>
                  <a:gd name="T52" fmla="*/ 25 w 534"/>
                  <a:gd name="T53" fmla="*/ 14 h 468"/>
                  <a:gd name="T54" fmla="*/ 25 w 534"/>
                  <a:gd name="T55" fmla="*/ 14 h 468"/>
                  <a:gd name="T56" fmla="*/ 27 w 534"/>
                  <a:gd name="T57" fmla="*/ 14 h 468"/>
                  <a:gd name="T58" fmla="*/ 29 w 534"/>
                  <a:gd name="T59" fmla="*/ 14 h 468"/>
                  <a:gd name="T60" fmla="*/ 29 w 534"/>
                  <a:gd name="T61" fmla="*/ 14 h 468"/>
                  <a:gd name="T62" fmla="*/ 33 w 534"/>
                  <a:gd name="T63" fmla="*/ 16 h 468"/>
                  <a:gd name="T64" fmla="*/ 34 w 534"/>
                  <a:gd name="T65" fmla="*/ 16 h 468"/>
                  <a:gd name="T66" fmla="*/ 35 w 534"/>
                  <a:gd name="T67" fmla="*/ 17 h 468"/>
                  <a:gd name="T68" fmla="*/ 33 w 534"/>
                  <a:gd name="T69" fmla="*/ 16 h 468"/>
                  <a:gd name="T70" fmla="*/ 26 w 534"/>
                  <a:gd name="T71" fmla="*/ 14 h 468"/>
                  <a:gd name="T72" fmla="*/ 25 w 534"/>
                  <a:gd name="T73" fmla="*/ 13 h 468"/>
                  <a:gd name="T74" fmla="*/ 23 w 534"/>
                  <a:gd name="T75" fmla="*/ 12 h 468"/>
                  <a:gd name="T76" fmla="*/ 14 w 534"/>
                  <a:gd name="T77" fmla="*/ 1 h 468"/>
                  <a:gd name="T78" fmla="*/ 11 w 534"/>
                  <a:gd name="T79" fmla="*/ 1 h 468"/>
                  <a:gd name="T80" fmla="*/ 3 w 534"/>
                  <a:gd name="T81" fmla="*/ 3 h 468"/>
                  <a:gd name="T82" fmla="*/ 6 w 534"/>
                  <a:gd name="T83" fmla="*/ 5 h 468"/>
                  <a:gd name="T84" fmla="*/ 6 w 534"/>
                  <a:gd name="T85" fmla="*/ 5 h 468"/>
                  <a:gd name="T86" fmla="*/ 5 w 534"/>
                  <a:gd name="T87" fmla="*/ 6 h 468"/>
                  <a:gd name="T88" fmla="*/ 5 w 534"/>
                  <a:gd name="T89" fmla="*/ 5 h 468"/>
                  <a:gd name="T90" fmla="*/ 2 w 534"/>
                  <a:gd name="T91" fmla="*/ 5 h 468"/>
                  <a:gd name="T92" fmla="*/ 2 w 534"/>
                  <a:gd name="T93" fmla="*/ 7 h 468"/>
                  <a:gd name="T94" fmla="*/ 5 w 534"/>
                  <a:gd name="T95" fmla="*/ 7 h 468"/>
                  <a:gd name="T96" fmla="*/ 6 w 534"/>
                  <a:gd name="T97" fmla="*/ 7 h 468"/>
                  <a:gd name="T98" fmla="*/ 5 w 534"/>
                  <a:gd name="T99" fmla="*/ 9 h 468"/>
                  <a:gd name="T100" fmla="*/ 3 w 534"/>
                  <a:gd name="T101" fmla="*/ 9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1" name="Freeform 14"/>
              <p:cNvSpPr>
                <a:spLocks noChangeAspect="1"/>
              </p:cNvSpPr>
              <p:nvPr/>
            </p:nvSpPr>
            <p:spPr bwMode="auto">
              <a:xfrm>
                <a:off x="761" y="1547"/>
                <a:ext cx="266" cy="290"/>
              </a:xfrm>
              <a:custGeom>
                <a:avLst/>
                <a:gdLst>
                  <a:gd name="T0" fmla="*/ 20 w 348"/>
                  <a:gd name="T1" fmla="*/ 16 h 402"/>
                  <a:gd name="T2" fmla="*/ 12 w 348"/>
                  <a:gd name="T3" fmla="*/ 14 h 402"/>
                  <a:gd name="T4" fmla="*/ 0 w 348"/>
                  <a:gd name="T5" fmla="*/ 10 h 402"/>
                  <a:gd name="T6" fmla="*/ 2 w 348"/>
                  <a:gd name="T7" fmla="*/ 10 h 402"/>
                  <a:gd name="T8" fmla="*/ 2 w 348"/>
                  <a:gd name="T9" fmla="*/ 10 h 402"/>
                  <a:gd name="T10" fmla="*/ 2 w 348"/>
                  <a:gd name="T11" fmla="*/ 10 h 402"/>
                  <a:gd name="T12" fmla="*/ 2 w 348"/>
                  <a:gd name="T13" fmla="*/ 9 h 402"/>
                  <a:gd name="T14" fmla="*/ 2 w 348"/>
                  <a:gd name="T15" fmla="*/ 9 h 402"/>
                  <a:gd name="T16" fmla="*/ 2 w 348"/>
                  <a:gd name="T17" fmla="*/ 7 h 402"/>
                  <a:gd name="T18" fmla="*/ 4 w 348"/>
                  <a:gd name="T19" fmla="*/ 6 h 402"/>
                  <a:gd name="T20" fmla="*/ 3 w 348"/>
                  <a:gd name="T21" fmla="*/ 4 h 402"/>
                  <a:gd name="T22" fmla="*/ 3 w 348"/>
                  <a:gd name="T23" fmla="*/ 4 h 402"/>
                  <a:gd name="T24" fmla="*/ 3 w 348"/>
                  <a:gd name="T25" fmla="*/ 2 h 402"/>
                  <a:gd name="T26" fmla="*/ 4 w 348"/>
                  <a:gd name="T27" fmla="*/ 1 h 402"/>
                  <a:gd name="T28" fmla="*/ 5 w 348"/>
                  <a:gd name="T29" fmla="*/ 2 h 402"/>
                  <a:gd name="T30" fmla="*/ 6 w 348"/>
                  <a:gd name="T31" fmla="*/ 0 h 402"/>
                  <a:gd name="T32" fmla="*/ 24 w 348"/>
                  <a:gd name="T33" fmla="*/ 1 h 402"/>
                  <a:gd name="T34" fmla="*/ 21 w 348"/>
                  <a:gd name="T35" fmla="*/ 12 h 402"/>
                  <a:gd name="T36" fmla="*/ 20 w 348"/>
                  <a:gd name="T37" fmla="*/ 16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2" name="Freeform 15"/>
              <p:cNvSpPr>
                <a:spLocks noChangeAspect="1"/>
              </p:cNvSpPr>
              <p:nvPr/>
            </p:nvSpPr>
            <p:spPr bwMode="auto">
              <a:xfrm>
                <a:off x="761" y="1547"/>
                <a:ext cx="266" cy="294"/>
              </a:xfrm>
              <a:custGeom>
                <a:avLst/>
                <a:gdLst>
                  <a:gd name="T0" fmla="*/ 20 w 348"/>
                  <a:gd name="T1" fmla="*/ 16 h 408"/>
                  <a:gd name="T2" fmla="*/ 12 w 348"/>
                  <a:gd name="T3" fmla="*/ 14 h 408"/>
                  <a:gd name="T4" fmla="*/ 0 w 348"/>
                  <a:gd name="T5" fmla="*/ 10 h 408"/>
                  <a:gd name="T6" fmla="*/ 2 w 348"/>
                  <a:gd name="T7" fmla="*/ 10 h 408"/>
                  <a:gd name="T8" fmla="*/ 2 w 348"/>
                  <a:gd name="T9" fmla="*/ 10 h 408"/>
                  <a:gd name="T10" fmla="*/ 2 w 348"/>
                  <a:gd name="T11" fmla="*/ 10 h 408"/>
                  <a:gd name="T12" fmla="*/ 2 w 348"/>
                  <a:gd name="T13" fmla="*/ 9 h 408"/>
                  <a:gd name="T14" fmla="*/ 2 w 348"/>
                  <a:gd name="T15" fmla="*/ 9 h 408"/>
                  <a:gd name="T16" fmla="*/ 2 w 348"/>
                  <a:gd name="T17" fmla="*/ 7 h 408"/>
                  <a:gd name="T18" fmla="*/ 4 w 348"/>
                  <a:gd name="T19" fmla="*/ 6 h 408"/>
                  <a:gd name="T20" fmla="*/ 3 w 348"/>
                  <a:gd name="T21" fmla="*/ 4 h 408"/>
                  <a:gd name="T22" fmla="*/ 3 w 348"/>
                  <a:gd name="T23" fmla="*/ 4 h 408"/>
                  <a:gd name="T24" fmla="*/ 3 w 348"/>
                  <a:gd name="T25" fmla="*/ 2 h 408"/>
                  <a:gd name="T26" fmla="*/ 4 w 348"/>
                  <a:gd name="T27" fmla="*/ 1 h 408"/>
                  <a:gd name="T28" fmla="*/ 5 w 348"/>
                  <a:gd name="T29" fmla="*/ 2 h 408"/>
                  <a:gd name="T30" fmla="*/ 6 w 348"/>
                  <a:gd name="T31" fmla="*/ 0 h 408"/>
                  <a:gd name="T32" fmla="*/ 24 w 348"/>
                  <a:gd name="T33" fmla="*/ 1 h 408"/>
                  <a:gd name="T34" fmla="*/ 21 w 348"/>
                  <a:gd name="T35" fmla="*/ 12 h 408"/>
                  <a:gd name="T36" fmla="*/ 20 w 348"/>
                  <a:gd name="T37" fmla="*/ 16 h 408"/>
                  <a:gd name="T38" fmla="*/ 20 w 348"/>
                  <a:gd name="T39" fmla="*/ 16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3" name="Freeform 16"/>
              <p:cNvSpPr>
                <a:spLocks noChangeAspect="1"/>
              </p:cNvSpPr>
              <p:nvPr/>
            </p:nvSpPr>
            <p:spPr bwMode="auto">
              <a:xfrm>
                <a:off x="1585" y="1629"/>
                <a:ext cx="197" cy="165"/>
              </a:xfrm>
              <a:custGeom>
                <a:avLst/>
                <a:gdLst>
                  <a:gd name="T0" fmla="*/ 12 w 258"/>
                  <a:gd name="T1" fmla="*/ 9 h 228"/>
                  <a:gd name="T2" fmla="*/ 2 w 258"/>
                  <a:gd name="T3" fmla="*/ 9 h 228"/>
                  <a:gd name="T4" fmla="*/ 2 w 258"/>
                  <a:gd name="T5" fmla="*/ 7 h 228"/>
                  <a:gd name="T6" fmla="*/ 2 w 258"/>
                  <a:gd name="T7" fmla="*/ 7 h 228"/>
                  <a:gd name="T8" fmla="*/ 2 w 258"/>
                  <a:gd name="T9" fmla="*/ 4 h 228"/>
                  <a:gd name="T10" fmla="*/ 0 w 258"/>
                  <a:gd name="T11" fmla="*/ 1 h 228"/>
                  <a:gd name="T12" fmla="*/ 16 w 258"/>
                  <a:gd name="T13" fmla="*/ 0 h 228"/>
                  <a:gd name="T14" fmla="*/ 16 w 258"/>
                  <a:gd name="T15" fmla="*/ 1 h 228"/>
                  <a:gd name="T16" fmla="*/ 15 w 258"/>
                  <a:gd name="T17" fmla="*/ 1 h 228"/>
                  <a:gd name="T18" fmla="*/ 18 w 258"/>
                  <a:gd name="T19" fmla="*/ 1 h 228"/>
                  <a:gd name="T20" fmla="*/ 16 w 258"/>
                  <a:gd name="T21" fmla="*/ 2 h 228"/>
                  <a:gd name="T22" fmla="*/ 16 w 258"/>
                  <a:gd name="T23" fmla="*/ 3 h 228"/>
                  <a:gd name="T24" fmla="*/ 16 w 258"/>
                  <a:gd name="T25" fmla="*/ 3 h 228"/>
                  <a:gd name="T26" fmla="*/ 16 w 258"/>
                  <a:gd name="T27" fmla="*/ 4 h 228"/>
                  <a:gd name="T28" fmla="*/ 16 w 258"/>
                  <a:gd name="T29" fmla="*/ 4 h 228"/>
                  <a:gd name="T30" fmla="*/ 15 w 258"/>
                  <a:gd name="T31" fmla="*/ 5 h 228"/>
                  <a:gd name="T32" fmla="*/ 15 w 258"/>
                  <a:gd name="T33" fmla="*/ 5 h 228"/>
                  <a:gd name="T34" fmla="*/ 12 w 258"/>
                  <a:gd name="T35" fmla="*/ 7 h 228"/>
                  <a:gd name="T36" fmla="*/ 13 w 258"/>
                  <a:gd name="T37" fmla="*/ 7 h 228"/>
                  <a:gd name="T38" fmla="*/ 12 w 258"/>
                  <a:gd name="T39" fmla="*/ 7 h 228"/>
                  <a:gd name="T40" fmla="*/ 12 w 258"/>
                  <a:gd name="T41" fmla="*/ 7 h 228"/>
                  <a:gd name="T42" fmla="*/ 13 w 258"/>
                  <a:gd name="T43" fmla="*/ 7 h 228"/>
                  <a:gd name="T44" fmla="*/ 12 w 258"/>
                  <a:gd name="T45" fmla="*/ 9 h 228"/>
                  <a:gd name="T46" fmla="*/ 13 w 258"/>
                  <a:gd name="T47" fmla="*/ 9 h 228"/>
                  <a:gd name="T48" fmla="*/ 12 w 258"/>
                  <a:gd name="T49" fmla="*/ 9 h 228"/>
                  <a:gd name="T50" fmla="*/ 12 w 258"/>
                  <a:gd name="T51" fmla="*/ 9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4" name="Freeform 17"/>
              <p:cNvSpPr>
                <a:spLocks noChangeAspect="1"/>
              </p:cNvSpPr>
              <p:nvPr/>
            </p:nvSpPr>
            <p:spPr bwMode="auto">
              <a:xfrm>
                <a:off x="1585" y="1629"/>
                <a:ext cx="197" cy="169"/>
              </a:xfrm>
              <a:custGeom>
                <a:avLst/>
                <a:gdLst>
                  <a:gd name="T0" fmla="*/ 12 w 258"/>
                  <a:gd name="T1" fmla="*/ 9 h 234"/>
                  <a:gd name="T2" fmla="*/ 2 w 258"/>
                  <a:gd name="T3" fmla="*/ 9 h 234"/>
                  <a:gd name="T4" fmla="*/ 2 w 258"/>
                  <a:gd name="T5" fmla="*/ 7 h 234"/>
                  <a:gd name="T6" fmla="*/ 2 w 258"/>
                  <a:gd name="T7" fmla="*/ 7 h 234"/>
                  <a:gd name="T8" fmla="*/ 2 w 258"/>
                  <a:gd name="T9" fmla="*/ 3 h 234"/>
                  <a:gd name="T10" fmla="*/ 0 w 258"/>
                  <a:gd name="T11" fmla="*/ 1 h 234"/>
                  <a:gd name="T12" fmla="*/ 16 w 258"/>
                  <a:gd name="T13" fmla="*/ 0 h 234"/>
                  <a:gd name="T14" fmla="*/ 16 w 258"/>
                  <a:gd name="T15" fmla="*/ 1 h 234"/>
                  <a:gd name="T16" fmla="*/ 15 w 258"/>
                  <a:gd name="T17" fmla="*/ 1 h 234"/>
                  <a:gd name="T18" fmla="*/ 18 w 258"/>
                  <a:gd name="T19" fmla="*/ 1 h 234"/>
                  <a:gd name="T20" fmla="*/ 16 w 258"/>
                  <a:gd name="T21" fmla="*/ 2 h 234"/>
                  <a:gd name="T22" fmla="*/ 16 w 258"/>
                  <a:gd name="T23" fmla="*/ 3 h 234"/>
                  <a:gd name="T24" fmla="*/ 16 w 258"/>
                  <a:gd name="T25" fmla="*/ 3 h 234"/>
                  <a:gd name="T26" fmla="*/ 16 w 258"/>
                  <a:gd name="T27" fmla="*/ 4 h 234"/>
                  <a:gd name="T28" fmla="*/ 16 w 258"/>
                  <a:gd name="T29" fmla="*/ 4 h 234"/>
                  <a:gd name="T30" fmla="*/ 15 w 258"/>
                  <a:gd name="T31" fmla="*/ 4 h 234"/>
                  <a:gd name="T32" fmla="*/ 15 w 258"/>
                  <a:gd name="T33" fmla="*/ 5 h 234"/>
                  <a:gd name="T34" fmla="*/ 12 w 258"/>
                  <a:gd name="T35" fmla="*/ 7 h 234"/>
                  <a:gd name="T36" fmla="*/ 13 w 258"/>
                  <a:gd name="T37" fmla="*/ 7 h 234"/>
                  <a:gd name="T38" fmla="*/ 12 w 258"/>
                  <a:gd name="T39" fmla="*/ 7 h 234"/>
                  <a:gd name="T40" fmla="*/ 12 w 258"/>
                  <a:gd name="T41" fmla="*/ 7 h 234"/>
                  <a:gd name="T42" fmla="*/ 13 w 258"/>
                  <a:gd name="T43" fmla="*/ 7 h 234"/>
                  <a:gd name="T44" fmla="*/ 12 w 258"/>
                  <a:gd name="T45" fmla="*/ 8 h 234"/>
                  <a:gd name="T46" fmla="*/ 13 w 258"/>
                  <a:gd name="T47" fmla="*/ 9 h 234"/>
                  <a:gd name="T48" fmla="*/ 12 w 258"/>
                  <a:gd name="T49" fmla="*/ 9 h 234"/>
                  <a:gd name="T50" fmla="*/ 12 w 258"/>
                  <a:gd name="T51" fmla="*/ 9 h 234"/>
                  <a:gd name="T52" fmla="*/ 12 w 258"/>
                  <a:gd name="T53" fmla="*/ 9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5" name="Freeform 18"/>
              <p:cNvSpPr>
                <a:spLocks noChangeAspect="1"/>
              </p:cNvSpPr>
              <p:nvPr/>
            </p:nvSpPr>
            <p:spPr bwMode="auto">
              <a:xfrm>
                <a:off x="496" y="1235"/>
                <a:ext cx="311" cy="502"/>
              </a:xfrm>
              <a:custGeom>
                <a:avLst/>
                <a:gdLst>
                  <a:gd name="T0" fmla="*/ 23 w 408"/>
                  <a:gd name="T1" fmla="*/ 27 h 696"/>
                  <a:gd name="T2" fmla="*/ 15 w 408"/>
                  <a:gd name="T3" fmla="*/ 26 h 696"/>
                  <a:gd name="T4" fmla="*/ 14 w 408"/>
                  <a:gd name="T5" fmla="*/ 24 h 696"/>
                  <a:gd name="T6" fmla="*/ 14 w 408"/>
                  <a:gd name="T7" fmla="*/ 22 h 696"/>
                  <a:gd name="T8" fmla="*/ 12 w 408"/>
                  <a:gd name="T9" fmla="*/ 22 h 696"/>
                  <a:gd name="T10" fmla="*/ 12 w 408"/>
                  <a:gd name="T11" fmla="*/ 22 h 696"/>
                  <a:gd name="T12" fmla="*/ 10 w 408"/>
                  <a:gd name="T13" fmla="*/ 22 h 696"/>
                  <a:gd name="T14" fmla="*/ 8 w 408"/>
                  <a:gd name="T15" fmla="*/ 19 h 696"/>
                  <a:gd name="T16" fmla="*/ 6 w 408"/>
                  <a:gd name="T17" fmla="*/ 19 h 696"/>
                  <a:gd name="T18" fmla="*/ 5 w 408"/>
                  <a:gd name="T19" fmla="*/ 19 h 696"/>
                  <a:gd name="T20" fmla="*/ 6 w 408"/>
                  <a:gd name="T21" fmla="*/ 18 h 696"/>
                  <a:gd name="T22" fmla="*/ 5 w 408"/>
                  <a:gd name="T23" fmla="*/ 18 h 696"/>
                  <a:gd name="T24" fmla="*/ 5 w 408"/>
                  <a:gd name="T25" fmla="*/ 17 h 696"/>
                  <a:gd name="T26" fmla="*/ 3 w 408"/>
                  <a:gd name="T27" fmla="*/ 14 h 696"/>
                  <a:gd name="T28" fmla="*/ 3 w 408"/>
                  <a:gd name="T29" fmla="*/ 14 h 696"/>
                  <a:gd name="T30" fmla="*/ 4 w 408"/>
                  <a:gd name="T31" fmla="*/ 13 h 696"/>
                  <a:gd name="T32" fmla="*/ 2 w 408"/>
                  <a:gd name="T33" fmla="*/ 12 h 696"/>
                  <a:gd name="T34" fmla="*/ 3 w 408"/>
                  <a:gd name="T35" fmla="*/ 11 h 696"/>
                  <a:gd name="T36" fmla="*/ 4 w 408"/>
                  <a:gd name="T37" fmla="*/ 12 h 696"/>
                  <a:gd name="T38" fmla="*/ 3 w 408"/>
                  <a:gd name="T39" fmla="*/ 10 h 696"/>
                  <a:gd name="T40" fmla="*/ 5 w 408"/>
                  <a:gd name="T41" fmla="*/ 10 h 696"/>
                  <a:gd name="T42" fmla="*/ 3 w 408"/>
                  <a:gd name="T43" fmla="*/ 10 h 696"/>
                  <a:gd name="T44" fmla="*/ 3 w 408"/>
                  <a:gd name="T45" fmla="*/ 11 h 696"/>
                  <a:gd name="T46" fmla="*/ 2 w 408"/>
                  <a:gd name="T47" fmla="*/ 10 h 696"/>
                  <a:gd name="T48" fmla="*/ 2 w 408"/>
                  <a:gd name="T49" fmla="*/ 10 h 696"/>
                  <a:gd name="T50" fmla="*/ 2 w 408"/>
                  <a:gd name="T51" fmla="*/ 9 h 696"/>
                  <a:gd name="T52" fmla="*/ 2 w 408"/>
                  <a:gd name="T53" fmla="*/ 7 h 696"/>
                  <a:gd name="T54" fmla="*/ 2 w 408"/>
                  <a:gd name="T55" fmla="*/ 5 h 696"/>
                  <a:gd name="T56" fmla="*/ 0 w 408"/>
                  <a:gd name="T57" fmla="*/ 3 h 696"/>
                  <a:gd name="T58" fmla="*/ 2 w 408"/>
                  <a:gd name="T59" fmla="*/ 2 h 696"/>
                  <a:gd name="T60" fmla="*/ 3 w 408"/>
                  <a:gd name="T61" fmla="*/ 0 h 696"/>
                  <a:gd name="T62" fmla="*/ 15 w 408"/>
                  <a:gd name="T63" fmla="*/ 2 h 696"/>
                  <a:gd name="T64" fmla="*/ 12 w 408"/>
                  <a:gd name="T65" fmla="*/ 9 h 696"/>
                  <a:gd name="T66" fmla="*/ 26 w 408"/>
                  <a:gd name="T67" fmla="*/ 21 h 696"/>
                  <a:gd name="T68" fmla="*/ 27 w 408"/>
                  <a:gd name="T69" fmla="*/ 23 h 696"/>
                  <a:gd name="T70" fmla="*/ 25 w 408"/>
                  <a:gd name="T71" fmla="*/ 23 h 696"/>
                  <a:gd name="T72" fmla="*/ 25 w 408"/>
                  <a:gd name="T73" fmla="*/ 25 h 696"/>
                  <a:gd name="T74" fmla="*/ 24 w 408"/>
                  <a:gd name="T75" fmla="*/ 25 h 696"/>
                  <a:gd name="T76" fmla="*/ 25 w 408"/>
                  <a:gd name="T77" fmla="*/ 26 h 696"/>
                  <a:gd name="T78" fmla="*/ 23 w 408"/>
                  <a:gd name="T79" fmla="*/ 27 h 696"/>
                  <a:gd name="T80" fmla="*/ 23 w 408"/>
                  <a:gd name="T81" fmla="*/ 27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6" name="Freeform 19"/>
              <p:cNvSpPr>
                <a:spLocks noChangeAspect="1"/>
              </p:cNvSpPr>
              <p:nvPr/>
            </p:nvSpPr>
            <p:spPr bwMode="auto">
              <a:xfrm>
                <a:off x="496" y="1235"/>
                <a:ext cx="311" cy="507"/>
              </a:xfrm>
              <a:custGeom>
                <a:avLst/>
                <a:gdLst>
                  <a:gd name="T0" fmla="*/ 23 w 408"/>
                  <a:gd name="T1" fmla="*/ 27 h 702"/>
                  <a:gd name="T2" fmla="*/ 15 w 408"/>
                  <a:gd name="T3" fmla="*/ 27 h 702"/>
                  <a:gd name="T4" fmla="*/ 14 w 408"/>
                  <a:gd name="T5" fmla="*/ 25 h 702"/>
                  <a:gd name="T6" fmla="*/ 14 w 408"/>
                  <a:gd name="T7" fmla="*/ 23 h 702"/>
                  <a:gd name="T8" fmla="*/ 12 w 408"/>
                  <a:gd name="T9" fmla="*/ 23 h 702"/>
                  <a:gd name="T10" fmla="*/ 12 w 408"/>
                  <a:gd name="T11" fmla="*/ 22 h 702"/>
                  <a:gd name="T12" fmla="*/ 10 w 408"/>
                  <a:gd name="T13" fmla="*/ 22 h 702"/>
                  <a:gd name="T14" fmla="*/ 8 w 408"/>
                  <a:gd name="T15" fmla="*/ 20 h 702"/>
                  <a:gd name="T16" fmla="*/ 6 w 408"/>
                  <a:gd name="T17" fmla="*/ 19 h 702"/>
                  <a:gd name="T18" fmla="*/ 5 w 408"/>
                  <a:gd name="T19" fmla="*/ 19 h 702"/>
                  <a:gd name="T20" fmla="*/ 6 w 408"/>
                  <a:gd name="T21" fmla="*/ 18 h 702"/>
                  <a:gd name="T22" fmla="*/ 5 w 408"/>
                  <a:gd name="T23" fmla="*/ 18 h 702"/>
                  <a:gd name="T24" fmla="*/ 5 w 408"/>
                  <a:gd name="T25" fmla="*/ 17 h 702"/>
                  <a:gd name="T26" fmla="*/ 3 w 408"/>
                  <a:gd name="T27" fmla="*/ 14 h 702"/>
                  <a:gd name="T28" fmla="*/ 3 w 408"/>
                  <a:gd name="T29" fmla="*/ 14 h 702"/>
                  <a:gd name="T30" fmla="*/ 4 w 408"/>
                  <a:gd name="T31" fmla="*/ 14 h 702"/>
                  <a:gd name="T32" fmla="*/ 2 w 408"/>
                  <a:gd name="T33" fmla="*/ 12 h 702"/>
                  <a:gd name="T34" fmla="*/ 3 w 408"/>
                  <a:gd name="T35" fmla="*/ 11 h 702"/>
                  <a:gd name="T36" fmla="*/ 4 w 408"/>
                  <a:gd name="T37" fmla="*/ 12 h 702"/>
                  <a:gd name="T38" fmla="*/ 3 w 408"/>
                  <a:gd name="T39" fmla="*/ 10 h 702"/>
                  <a:gd name="T40" fmla="*/ 5 w 408"/>
                  <a:gd name="T41" fmla="*/ 10 h 702"/>
                  <a:gd name="T42" fmla="*/ 3 w 408"/>
                  <a:gd name="T43" fmla="*/ 10 h 702"/>
                  <a:gd name="T44" fmla="*/ 3 w 408"/>
                  <a:gd name="T45" fmla="*/ 11 h 702"/>
                  <a:gd name="T46" fmla="*/ 2 w 408"/>
                  <a:gd name="T47" fmla="*/ 10 h 702"/>
                  <a:gd name="T48" fmla="*/ 2 w 408"/>
                  <a:gd name="T49" fmla="*/ 10 h 702"/>
                  <a:gd name="T50" fmla="*/ 2 w 408"/>
                  <a:gd name="T51" fmla="*/ 10 h 702"/>
                  <a:gd name="T52" fmla="*/ 2 w 408"/>
                  <a:gd name="T53" fmla="*/ 7 h 702"/>
                  <a:gd name="T54" fmla="*/ 2 w 408"/>
                  <a:gd name="T55" fmla="*/ 5 h 702"/>
                  <a:gd name="T56" fmla="*/ 0 w 408"/>
                  <a:gd name="T57" fmla="*/ 4 h 702"/>
                  <a:gd name="T58" fmla="*/ 2 w 408"/>
                  <a:gd name="T59" fmla="*/ 3 h 702"/>
                  <a:gd name="T60" fmla="*/ 3 w 408"/>
                  <a:gd name="T61" fmla="*/ 0 h 702"/>
                  <a:gd name="T62" fmla="*/ 15 w 408"/>
                  <a:gd name="T63" fmla="*/ 2 h 702"/>
                  <a:gd name="T64" fmla="*/ 12 w 408"/>
                  <a:gd name="T65" fmla="*/ 9 h 702"/>
                  <a:gd name="T66" fmla="*/ 26 w 408"/>
                  <a:gd name="T67" fmla="*/ 21 h 702"/>
                  <a:gd name="T68" fmla="*/ 27 w 408"/>
                  <a:gd name="T69" fmla="*/ 24 h 702"/>
                  <a:gd name="T70" fmla="*/ 25 w 408"/>
                  <a:gd name="T71" fmla="*/ 24 h 702"/>
                  <a:gd name="T72" fmla="*/ 25 w 408"/>
                  <a:gd name="T73" fmla="*/ 25 h 702"/>
                  <a:gd name="T74" fmla="*/ 24 w 408"/>
                  <a:gd name="T75" fmla="*/ 25 h 702"/>
                  <a:gd name="T76" fmla="*/ 25 w 408"/>
                  <a:gd name="T77" fmla="*/ 27 h 702"/>
                  <a:gd name="T78" fmla="*/ 23 w 408"/>
                  <a:gd name="T79" fmla="*/ 27 h 702"/>
                  <a:gd name="T80" fmla="*/ 23 w 408"/>
                  <a:gd name="T81" fmla="*/ 27 h 702"/>
                  <a:gd name="T82" fmla="*/ 23 w 408"/>
                  <a:gd name="T83" fmla="*/ 27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7" name="Freeform 20"/>
              <p:cNvSpPr>
                <a:spLocks noChangeAspect="1"/>
              </p:cNvSpPr>
              <p:nvPr/>
            </p:nvSpPr>
            <p:spPr bwMode="auto">
              <a:xfrm>
                <a:off x="1027" y="1395"/>
                <a:ext cx="284" cy="208"/>
              </a:xfrm>
              <a:custGeom>
                <a:avLst/>
                <a:gdLst>
                  <a:gd name="T0" fmla="*/ 25 w 372"/>
                  <a:gd name="T1" fmla="*/ 4 h 288"/>
                  <a:gd name="T2" fmla="*/ 24 w 372"/>
                  <a:gd name="T3" fmla="*/ 11 h 288"/>
                  <a:gd name="T4" fmla="*/ 21 w 372"/>
                  <a:gd name="T5" fmla="*/ 11 h 288"/>
                  <a:gd name="T6" fmla="*/ 0 w 372"/>
                  <a:gd name="T7" fmla="*/ 10 h 288"/>
                  <a:gd name="T8" fmla="*/ 2 w 372"/>
                  <a:gd name="T9" fmla="*/ 9 h 288"/>
                  <a:gd name="T10" fmla="*/ 2 w 372"/>
                  <a:gd name="T11" fmla="*/ 0 h 288"/>
                  <a:gd name="T12" fmla="*/ 18 w 372"/>
                  <a:gd name="T13" fmla="*/ 1 h 288"/>
                  <a:gd name="T14" fmla="*/ 25 w 372"/>
                  <a:gd name="T15" fmla="*/ 1 h 288"/>
                  <a:gd name="T16" fmla="*/ 25 w 372"/>
                  <a:gd name="T17" fmla="*/ 3 h 288"/>
                  <a:gd name="T18" fmla="*/ 25 w 372"/>
                  <a:gd name="T19" fmla="*/ 4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8" name="Freeform 21"/>
              <p:cNvSpPr>
                <a:spLocks noChangeAspect="1"/>
              </p:cNvSpPr>
              <p:nvPr/>
            </p:nvSpPr>
            <p:spPr bwMode="auto">
              <a:xfrm>
                <a:off x="1027" y="1395"/>
                <a:ext cx="284" cy="208"/>
              </a:xfrm>
              <a:custGeom>
                <a:avLst/>
                <a:gdLst>
                  <a:gd name="T0" fmla="*/ 25 w 372"/>
                  <a:gd name="T1" fmla="*/ 4 h 288"/>
                  <a:gd name="T2" fmla="*/ 24 w 372"/>
                  <a:gd name="T3" fmla="*/ 11 h 288"/>
                  <a:gd name="T4" fmla="*/ 21 w 372"/>
                  <a:gd name="T5" fmla="*/ 11 h 288"/>
                  <a:gd name="T6" fmla="*/ 0 w 372"/>
                  <a:gd name="T7" fmla="*/ 10 h 288"/>
                  <a:gd name="T8" fmla="*/ 2 w 372"/>
                  <a:gd name="T9" fmla="*/ 9 h 288"/>
                  <a:gd name="T10" fmla="*/ 2 w 372"/>
                  <a:gd name="T11" fmla="*/ 0 h 288"/>
                  <a:gd name="T12" fmla="*/ 18 w 372"/>
                  <a:gd name="T13" fmla="*/ 1 h 288"/>
                  <a:gd name="T14" fmla="*/ 25 w 372"/>
                  <a:gd name="T15" fmla="*/ 1 h 288"/>
                  <a:gd name="T16" fmla="*/ 25 w 372"/>
                  <a:gd name="T17" fmla="*/ 3 h 288"/>
                  <a:gd name="T18" fmla="*/ 25 w 372"/>
                  <a:gd name="T19" fmla="*/ 4 h 288"/>
                  <a:gd name="T20" fmla="*/ 25 w 372"/>
                  <a:gd name="T21" fmla="*/ 4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69" name="Freeform 22"/>
              <p:cNvSpPr>
                <a:spLocks noChangeAspect="1"/>
              </p:cNvSpPr>
              <p:nvPr/>
            </p:nvSpPr>
            <p:spPr bwMode="auto">
              <a:xfrm>
                <a:off x="2336" y="1274"/>
                <a:ext cx="68" cy="61"/>
              </a:xfrm>
              <a:custGeom>
                <a:avLst/>
                <a:gdLst>
                  <a:gd name="T0" fmla="*/ 5 w 90"/>
                  <a:gd name="T1" fmla="*/ 0 h 84"/>
                  <a:gd name="T2" fmla="*/ 6 w 90"/>
                  <a:gd name="T3" fmla="*/ 2 h 84"/>
                  <a:gd name="T4" fmla="*/ 3 w 90"/>
                  <a:gd name="T5" fmla="*/ 3 h 84"/>
                  <a:gd name="T6" fmla="*/ 2 w 90"/>
                  <a:gd name="T7" fmla="*/ 4 h 84"/>
                  <a:gd name="T8" fmla="*/ 2 w 90"/>
                  <a:gd name="T9" fmla="*/ 3 h 84"/>
                  <a:gd name="T10" fmla="*/ 0 w 90"/>
                  <a:gd name="T11" fmla="*/ 1 h 84"/>
                  <a:gd name="T12" fmla="*/ 5 w 90"/>
                  <a:gd name="T13" fmla="*/ 0 h 84"/>
                  <a:gd name="T14" fmla="*/ 5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0" name="Freeform 23"/>
              <p:cNvSpPr>
                <a:spLocks noChangeAspect="1"/>
              </p:cNvSpPr>
              <p:nvPr/>
            </p:nvSpPr>
            <p:spPr bwMode="auto">
              <a:xfrm>
                <a:off x="2336" y="1274"/>
                <a:ext cx="68" cy="61"/>
              </a:xfrm>
              <a:custGeom>
                <a:avLst/>
                <a:gdLst>
                  <a:gd name="T0" fmla="*/ 5 w 90"/>
                  <a:gd name="T1" fmla="*/ 0 h 84"/>
                  <a:gd name="T2" fmla="*/ 6 w 90"/>
                  <a:gd name="T3" fmla="*/ 2 h 84"/>
                  <a:gd name="T4" fmla="*/ 3 w 90"/>
                  <a:gd name="T5" fmla="*/ 3 h 84"/>
                  <a:gd name="T6" fmla="*/ 2 w 90"/>
                  <a:gd name="T7" fmla="*/ 4 h 84"/>
                  <a:gd name="T8" fmla="*/ 2 w 90"/>
                  <a:gd name="T9" fmla="*/ 3 h 84"/>
                  <a:gd name="T10" fmla="*/ 0 w 90"/>
                  <a:gd name="T11" fmla="*/ 1 h 84"/>
                  <a:gd name="T12" fmla="*/ 5 w 90"/>
                  <a:gd name="T13" fmla="*/ 0 h 84"/>
                  <a:gd name="T14" fmla="*/ 5 w 90"/>
                  <a:gd name="T15" fmla="*/ 0 h 84"/>
                  <a:gd name="T16" fmla="*/ 5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1" name="Freeform 24"/>
              <p:cNvSpPr>
                <a:spLocks noChangeAspect="1"/>
              </p:cNvSpPr>
              <p:nvPr/>
            </p:nvSpPr>
            <p:spPr bwMode="auto">
              <a:xfrm>
                <a:off x="2281" y="1404"/>
                <a:ext cx="41" cy="61"/>
              </a:xfrm>
              <a:custGeom>
                <a:avLst/>
                <a:gdLst>
                  <a:gd name="T0" fmla="*/ 2 w 54"/>
                  <a:gd name="T1" fmla="*/ 0 h 84"/>
                  <a:gd name="T2" fmla="*/ 2 w 54"/>
                  <a:gd name="T3" fmla="*/ 1 h 84"/>
                  <a:gd name="T4" fmla="*/ 2 w 54"/>
                  <a:gd name="T5" fmla="*/ 1 h 84"/>
                  <a:gd name="T6" fmla="*/ 2 w 54"/>
                  <a:gd name="T7" fmla="*/ 2 h 84"/>
                  <a:gd name="T8" fmla="*/ 3 w 54"/>
                  <a:gd name="T9" fmla="*/ 3 h 84"/>
                  <a:gd name="T10" fmla="*/ 3 w 54"/>
                  <a:gd name="T11" fmla="*/ 3 h 84"/>
                  <a:gd name="T12" fmla="*/ 4 w 54"/>
                  <a:gd name="T13" fmla="*/ 4 h 84"/>
                  <a:gd name="T14" fmla="*/ 2 w 54"/>
                  <a:gd name="T15" fmla="*/ 4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2" name="Freeform 25"/>
              <p:cNvSpPr>
                <a:spLocks noChangeAspect="1"/>
              </p:cNvSpPr>
              <p:nvPr/>
            </p:nvSpPr>
            <p:spPr bwMode="auto">
              <a:xfrm>
                <a:off x="2281" y="1404"/>
                <a:ext cx="41" cy="61"/>
              </a:xfrm>
              <a:custGeom>
                <a:avLst/>
                <a:gdLst>
                  <a:gd name="T0" fmla="*/ 2 w 54"/>
                  <a:gd name="T1" fmla="*/ 0 h 84"/>
                  <a:gd name="T2" fmla="*/ 2 w 54"/>
                  <a:gd name="T3" fmla="*/ 1 h 84"/>
                  <a:gd name="T4" fmla="*/ 2 w 54"/>
                  <a:gd name="T5" fmla="*/ 1 h 84"/>
                  <a:gd name="T6" fmla="*/ 2 w 54"/>
                  <a:gd name="T7" fmla="*/ 2 h 84"/>
                  <a:gd name="T8" fmla="*/ 3 w 54"/>
                  <a:gd name="T9" fmla="*/ 3 h 84"/>
                  <a:gd name="T10" fmla="*/ 3 w 54"/>
                  <a:gd name="T11" fmla="*/ 3 h 84"/>
                  <a:gd name="T12" fmla="*/ 4 w 54"/>
                  <a:gd name="T13" fmla="*/ 4 h 84"/>
                  <a:gd name="T14" fmla="*/ 2 w 54"/>
                  <a:gd name="T15" fmla="*/ 4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3" name="Freeform 26"/>
              <p:cNvSpPr>
                <a:spLocks noChangeAspect="1"/>
              </p:cNvSpPr>
              <p:nvPr/>
            </p:nvSpPr>
            <p:spPr bwMode="auto">
              <a:xfrm>
                <a:off x="2240" y="1456"/>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4" name="Freeform 27"/>
              <p:cNvSpPr>
                <a:spLocks noChangeAspect="1"/>
              </p:cNvSpPr>
              <p:nvPr/>
            </p:nvSpPr>
            <p:spPr bwMode="auto">
              <a:xfrm>
                <a:off x="2240" y="1456"/>
                <a:ext cx="9" cy="9"/>
              </a:xfrm>
              <a:custGeom>
                <a:avLst/>
                <a:gdLst>
                  <a:gd name="T0" fmla="*/ 2 w 12"/>
                  <a:gd name="T1" fmla="*/ 2 h 12"/>
                  <a:gd name="T2" fmla="*/ 0 w 12"/>
                  <a:gd name="T3" fmla="*/ 0 h 12"/>
                  <a:gd name="T4" fmla="*/ 2 w 12"/>
                  <a:gd name="T5" fmla="*/ 0 h 12"/>
                  <a:gd name="T6" fmla="*/ 2 w 12"/>
                  <a:gd name="T7" fmla="*/ 2 h 12"/>
                  <a:gd name="T8" fmla="*/ 2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5" name="Freeform 28"/>
              <p:cNvSpPr>
                <a:spLocks noChangeAspect="1"/>
              </p:cNvSpPr>
              <p:nvPr/>
            </p:nvSpPr>
            <p:spPr bwMode="auto">
              <a:xfrm>
                <a:off x="1883" y="1859"/>
                <a:ext cx="352" cy="251"/>
              </a:xfrm>
              <a:custGeom>
                <a:avLst/>
                <a:gdLst>
                  <a:gd name="T0" fmla="*/ 22 w 462"/>
                  <a:gd name="T1" fmla="*/ 0 h 348"/>
                  <a:gd name="T2" fmla="*/ 30 w 462"/>
                  <a:gd name="T3" fmla="*/ 9 h 348"/>
                  <a:gd name="T4" fmla="*/ 30 w 462"/>
                  <a:gd name="T5" fmla="*/ 12 h 348"/>
                  <a:gd name="T6" fmla="*/ 30 w 462"/>
                  <a:gd name="T7" fmla="*/ 12 h 348"/>
                  <a:gd name="T8" fmla="*/ 30 w 462"/>
                  <a:gd name="T9" fmla="*/ 12 h 348"/>
                  <a:gd name="T10" fmla="*/ 29 w 462"/>
                  <a:gd name="T11" fmla="*/ 13 h 348"/>
                  <a:gd name="T12" fmla="*/ 27 w 462"/>
                  <a:gd name="T13" fmla="*/ 13 h 348"/>
                  <a:gd name="T14" fmla="*/ 27 w 462"/>
                  <a:gd name="T15" fmla="*/ 13 h 348"/>
                  <a:gd name="T16" fmla="*/ 27 w 462"/>
                  <a:gd name="T17" fmla="*/ 13 h 348"/>
                  <a:gd name="T18" fmla="*/ 27 w 462"/>
                  <a:gd name="T19" fmla="*/ 12 h 348"/>
                  <a:gd name="T20" fmla="*/ 27 w 462"/>
                  <a:gd name="T21" fmla="*/ 12 h 348"/>
                  <a:gd name="T22" fmla="*/ 25 w 462"/>
                  <a:gd name="T23" fmla="*/ 12 h 348"/>
                  <a:gd name="T24" fmla="*/ 24 w 462"/>
                  <a:gd name="T25" fmla="*/ 12 h 348"/>
                  <a:gd name="T26" fmla="*/ 23 w 462"/>
                  <a:gd name="T27" fmla="*/ 10 h 348"/>
                  <a:gd name="T28" fmla="*/ 22 w 462"/>
                  <a:gd name="T29" fmla="*/ 10 h 348"/>
                  <a:gd name="T30" fmla="*/ 22 w 462"/>
                  <a:gd name="T31" fmla="*/ 9 h 348"/>
                  <a:gd name="T32" fmla="*/ 21 w 462"/>
                  <a:gd name="T33" fmla="*/ 9 h 348"/>
                  <a:gd name="T34" fmla="*/ 22 w 462"/>
                  <a:gd name="T35" fmla="*/ 9 h 348"/>
                  <a:gd name="T36" fmla="*/ 21 w 462"/>
                  <a:gd name="T37" fmla="*/ 9 h 348"/>
                  <a:gd name="T38" fmla="*/ 20 w 462"/>
                  <a:gd name="T39" fmla="*/ 9 h 348"/>
                  <a:gd name="T40" fmla="*/ 21 w 462"/>
                  <a:gd name="T41" fmla="*/ 7 h 348"/>
                  <a:gd name="T42" fmla="*/ 19 w 462"/>
                  <a:gd name="T43" fmla="*/ 6 h 348"/>
                  <a:gd name="T44" fmla="*/ 20 w 462"/>
                  <a:gd name="T45" fmla="*/ 7 h 348"/>
                  <a:gd name="T46" fmla="*/ 18 w 462"/>
                  <a:gd name="T47" fmla="*/ 7 h 348"/>
                  <a:gd name="T48" fmla="*/ 19 w 462"/>
                  <a:gd name="T49" fmla="*/ 4 h 348"/>
                  <a:gd name="T50" fmla="*/ 14 w 462"/>
                  <a:gd name="T51" fmla="*/ 2 h 348"/>
                  <a:gd name="T52" fmla="*/ 12 w 462"/>
                  <a:gd name="T53" fmla="*/ 2 h 348"/>
                  <a:gd name="T54" fmla="*/ 12 w 462"/>
                  <a:gd name="T55" fmla="*/ 3 h 348"/>
                  <a:gd name="T56" fmla="*/ 8 w 462"/>
                  <a:gd name="T57" fmla="*/ 3 h 348"/>
                  <a:gd name="T58" fmla="*/ 8 w 462"/>
                  <a:gd name="T59" fmla="*/ 3 h 348"/>
                  <a:gd name="T60" fmla="*/ 8 w 462"/>
                  <a:gd name="T61" fmla="*/ 3 h 348"/>
                  <a:gd name="T62" fmla="*/ 8 w 462"/>
                  <a:gd name="T63" fmla="*/ 3 h 348"/>
                  <a:gd name="T64" fmla="*/ 6 w 462"/>
                  <a:gd name="T65" fmla="*/ 2 h 348"/>
                  <a:gd name="T66" fmla="*/ 6 w 462"/>
                  <a:gd name="T67" fmla="*/ 2 h 348"/>
                  <a:gd name="T68" fmla="*/ 6 w 462"/>
                  <a:gd name="T69" fmla="*/ 2 h 348"/>
                  <a:gd name="T70" fmla="*/ 4 w 462"/>
                  <a:gd name="T71" fmla="*/ 2 h 348"/>
                  <a:gd name="T72" fmla="*/ 5 w 462"/>
                  <a:gd name="T73" fmla="*/ 1 h 348"/>
                  <a:gd name="T74" fmla="*/ 5 w 462"/>
                  <a:gd name="T75" fmla="*/ 1 h 348"/>
                  <a:gd name="T76" fmla="*/ 2 w 462"/>
                  <a:gd name="T77" fmla="*/ 2 h 348"/>
                  <a:gd name="T78" fmla="*/ 2 w 462"/>
                  <a:gd name="T79" fmla="*/ 2 h 348"/>
                  <a:gd name="T80" fmla="*/ 2 w 462"/>
                  <a:gd name="T81" fmla="*/ 1 h 348"/>
                  <a:gd name="T82" fmla="*/ 2 w 462"/>
                  <a:gd name="T83" fmla="*/ 2 h 348"/>
                  <a:gd name="T84" fmla="*/ 2 w 462"/>
                  <a:gd name="T85" fmla="*/ 2 h 348"/>
                  <a:gd name="T86" fmla="*/ 2 w 462"/>
                  <a:gd name="T87" fmla="*/ 1 h 348"/>
                  <a:gd name="T88" fmla="*/ 0 w 462"/>
                  <a:gd name="T89" fmla="*/ 1 h 348"/>
                  <a:gd name="T90" fmla="*/ 0 w 462"/>
                  <a:gd name="T91" fmla="*/ 1 h 348"/>
                  <a:gd name="T92" fmla="*/ 9 w 462"/>
                  <a:gd name="T93" fmla="*/ 1 h 348"/>
                  <a:gd name="T94" fmla="*/ 10 w 462"/>
                  <a:gd name="T95" fmla="*/ 1 h 348"/>
                  <a:gd name="T96" fmla="*/ 19 w 462"/>
                  <a:gd name="T97" fmla="*/ 1 h 348"/>
                  <a:gd name="T98" fmla="*/ 20 w 462"/>
                  <a:gd name="T99" fmla="*/ 1 h 348"/>
                  <a:gd name="T100" fmla="*/ 21 w 462"/>
                  <a:gd name="T101" fmla="*/ 1 h 348"/>
                  <a:gd name="T102" fmla="*/ 21 w 462"/>
                  <a:gd name="T103" fmla="*/ 0 h 348"/>
                  <a:gd name="T104" fmla="*/ 22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6" name="Freeform 29"/>
              <p:cNvSpPr>
                <a:spLocks noChangeAspect="1"/>
              </p:cNvSpPr>
              <p:nvPr/>
            </p:nvSpPr>
            <p:spPr bwMode="auto">
              <a:xfrm>
                <a:off x="1883" y="1859"/>
                <a:ext cx="352" cy="251"/>
              </a:xfrm>
              <a:custGeom>
                <a:avLst/>
                <a:gdLst>
                  <a:gd name="T0" fmla="*/ 22 w 462"/>
                  <a:gd name="T1" fmla="*/ 0 h 348"/>
                  <a:gd name="T2" fmla="*/ 30 w 462"/>
                  <a:gd name="T3" fmla="*/ 9 h 348"/>
                  <a:gd name="T4" fmla="*/ 30 w 462"/>
                  <a:gd name="T5" fmla="*/ 12 h 348"/>
                  <a:gd name="T6" fmla="*/ 30 w 462"/>
                  <a:gd name="T7" fmla="*/ 12 h 348"/>
                  <a:gd name="T8" fmla="*/ 30 w 462"/>
                  <a:gd name="T9" fmla="*/ 12 h 348"/>
                  <a:gd name="T10" fmla="*/ 29 w 462"/>
                  <a:gd name="T11" fmla="*/ 13 h 348"/>
                  <a:gd name="T12" fmla="*/ 27 w 462"/>
                  <a:gd name="T13" fmla="*/ 13 h 348"/>
                  <a:gd name="T14" fmla="*/ 27 w 462"/>
                  <a:gd name="T15" fmla="*/ 13 h 348"/>
                  <a:gd name="T16" fmla="*/ 27 w 462"/>
                  <a:gd name="T17" fmla="*/ 13 h 348"/>
                  <a:gd name="T18" fmla="*/ 27 w 462"/>
                  <a:gd name="T19" fmla="*/ 12 h 348"/>
                  <a:gd name="T20" fmla="*/ 27 w 462"/>
                  <a:gd name="T21" fmla="*/ 12 h 348"/>
                  <a:gd name="T22" fmla="*/ 25 w 462"/>
                  <a:gd name="T23" fmla="*/ 12 h 348"/>
                  <a:gd name="T24" fmla="*/ 24 w 462"/>
                  <a:gd name="T25" fmla="*/ 12 h 348"/>
                  <a:gd name="T26" fmla="*/ 23 w 462"/>
                  <a:gd name="T27" fmla="*/ 10 h 348"/>
                  <a:gd name="T28" fmla="*/ 22 w 462"/>
                  <a:gd name="T29" fmla="*/ 10 h 348"/>
                  <a:gd name="T30" fmla="*/ 22 w 462"/>
                  <a:gd name="T31" fmla="*/ 9 h 348"/>
                  <a:gd name="T32" fmla="*/ 21 w 462"/>
                  <a:gd name="T33" fmla="*/ 9 h 348"/>
                  <a:gd name="T34" fmla="*/ 22 w 462"/>
                  <a:gd name="T35" fmla="*/ 9 h 348"/>
                  <a:gd name="T36" fmla="*/ 21 w 462"/>
                  <a:gd name="T37" fmla="*/ 9 h 348"/>
                  <a:gd name="T38" fmla="*/ 20 w 462"/>
                  <a:gd name="T39" fmla="*/ 9 h 348"/>
                  <a:gd name="T40" fmla="*/ 21 w 462"/>
                  <a:gd name="T41" fmla="*/ 7 h 348"/>
                  <a:gd name="T42" fmla="*/ 19 w 462"/>
                  <a:gd name="T43" fmla="*/ 6 h 348"/>
                  <a:gd name="T44" fmla="*/ 20 w 462"/>
                  <a:gd name="T45" fmla="*/ 7 h 348"/>
                  <a:gd name="T46" fmla="*/ 18 w 462"/>
                  <a:gd name="T47" fmla="*/ 7 h 348"/>
                  <a:gd name="T48" fmla="*/ 19 w 462"/>
                  <a:gd name="T49" fmla="*/ 4 h 348"/>
                  <a:gd name="T50" fmla="*/ 14 w 462"/>
                  <a:gd name="T51" fmla="*/ 2 h 348"/>
                  <a:gd name="T52" fmla="*/ 12 w 462"/>
                  <a:gd name="T53" fmla="*/ 2 h 348"/>
                  <a:gd name="T54" fmla="*/ 12 w 462"/>
                  <a:gd name="T55" fmla="*/ 3 h 348"/>
                  <a:gd name="T56" fmla="*/ 8 w 462"/>
                  <a:gd name="T57" fmla="*/ 3 h 348"/>
                  <a:gd name="T58" fmla="*/ 8 w 462"/>
                  <a:gd name="T59" fmla="*/ 3 h 348"/>
                  <a:gd name="T60" fmla="*/ 8 w 462"/>
                  <a:gd name="T61" fmla="*/ 3 h 348"/>
                  <a:gd name="T62" fmla="*/ 8 w 462"/>
                  <a:gd name="T63" fmla="*/ 3 h 348"/>
                  <a:gd name="T64" fmla="*/ 6 w 462"/>
                  <a:gd name="T65" fmla="*/ 2 h 348"/>
                  <a:gd name="T66" fmla="*/ 6 w 462"/>
                  <a:gd name="T67" fmla="*/ 2 h 348"/>
                  <a:gd name="T68" fmla="*/ 6 w 462"/>
                  <a:gd name="T69" fmla="*/ 2 h 348"/>
                  <a:gd name="T70" fmla="*/ 4 w 462"/>
                  <a:gd name="T71" fmla="*/ 2 h 348"/>
                  <a:gd name="T72" fmla="*/ 5 w 462"/>
                  <a:gd name="T73" fmla="*/ 1 h 348"/>
                  <a:gd name="T74" fmla="*/ 5 w 462"/>
                  <a:gd name="T75" fmla="*/ 1 h 348"/>
                  <a:gd name="T76" fmla="*/ 2 w 462"/>
                  <a:gd name="T77" fmla="*/ 2 h 348"/>
                  <a:gd name="T78" fmla="*/ 2 w 462"/>
                  <a:gd name="T79" fmla="*/ 2 h 348"/>
                  <a:gd name="T80" fmla="*/ 2 w 462"/>
                  <a:gd name="T81" fmla="*/ 1 h 348"/>
                  <a:gd name="T82" fmla="*/ 2 w 462"/>
                  <a:gd name="T83" fmla="*/ 2 h 348"/>
                  <a:gd name="T84" fmla="*/ 2 w 462"/>
                  <a:gd name="T85" fmla="*/ 2 h 348"/>
                  <a:gd name="T86" fmla="*/ 2 w 462"/>
                  <a:gd name="T87" fmla="*/ 1 h 348"/>
                  <a:gd name="T88" fmla="*/ 0 w 462"/>
                  <a:gd name="T89" fmla="*/ 1 h 348"/>
                  <a:gd name="T90" fmla="*/ 0 w 462"/>
                  <a:gd name="T91" fmla="*/ 1 h 348"/>
                  <a:gd name="T92" fmla="*/ 9 w 462"/>
                  <a:gd name="T93" fmla="*/ 1 h 348"/>
                  <a:gd name="T94" fmla="*/ 10 w 462"/>
                  <a:gd name="T95" fmla="*/ 1 h 348"/>
                  <a:gd name="T96" fmla="*/ 19 w 462"/>
                  <a:gd name="T97" fmla="*/ 1 h 348"/>
                  <a:gd name="T98" fmla="*/ 20 w 462"/>
                  <a:gd name="T99" fmla="*/ 1 h 348"/>
                  <a:gd name="T100" fmla="*/ 21 w 462"/>
                  <a:gd name="T101" fmla="*/ 1 h 348"/>
                  <a:gd name="T102" fmla="*/ 21 w 462"/>
                  <a:gd name="T103" fmla="*/ 0 h 348"/>
                  <a:gd name="T104" fmla="*/ 22 w 462"/>
                  <a:gd name="T105" fmla="*/ 0 h 348"/>
                  <a:gd name="T106" fmla="*/ 22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7" name="Freeform 30"/>
              <p:cNvSpPr>
                <a:spLocks noChangeAspect="1"/>
              </p:cNvSpPr>
              <p:nvPr/>
            </p:nvSpPr>
            <p:spPr bwMode="auto">
              <a:xfrm>
                <a:off x="1942" y="1672"/>
                <a:ext cx="211" cy="208"/>
              </a:xfrm>
              <a:custGeom>
                <a:avLst/>
                <a:gdLst>
                  <a:gd name="T0" fmla="*/ 5 w 276"/>
                  <a:gd name="T1" fmla="*/ 1 h 288"/>
                  <a:gd name="T2" fmla="*/ 8 w 276"/>
                  <a:gd name="T3" fmla="*/ 0 h 288"/>
                  <a:gd name="T4" fmla="*/ 8 w 276"/>
                  <a:gd name="T5" fmla="*/ 1 h 288"/>
                  <a:gd name="T6" fmla="*/ 11 w 276"/>
                  <a:gd name="T7" fmla="*/ 1 h 288"/>
                  <a:gd name="T8" fmla="*/ 11 w 276"/>
                  <a:gd name="T9" fmla="*/ 3 h 288"/>
                  <a:gd name="T10" fmla="*/ 16 w 276"/>
                  <a:gd name="T11" fmla="*/ 5 h 288"/>
                  <a:gd name="T12" fmla="*/ 18 w 276"/>
                  <a:gd name="T13" fmla="*/ 7 h 288"/>
                  <a:gd name="T14" fmla="*/ 18 w 276"/>
                  <a:gd name="T15" fmla="*/ 7 h 288"/>
                  <a:gd name="T16" fmla="*/ 18 w 276"/>
                  <a:gd name="T17" fmla="*/ 7 h 288"/>
                  <a:gd name="T18" fmla="*/ 18 w 276"/>
                  <a:gd name="T19" fmla="*/ 7 h 288"/>
                  <a:gd name="T20" fmla="*/ 17 w 276"/>
                  <a:gd name="T21" fmla="*/ 9 h 288"/>
                  <a:gd name="T22" fmla="*/ 17 w 276"/>
                  <a:gd name="T23" fmla="*/ 9 h 288"/>
                  <a:gd name="T24" fmla="*/ 16 w 276"/>
                  <a:gd name="T25" fmla="*/ 9 h 288"/>
                  <a:gd name="T26" fmla="*/ 18 w 276"/>
                  <a:gd name="T27" fmla="*/ 9 h 288"/>
                  <a:gd name="T28" fmla="*/ 17 w 276"/>
                  <a:gd name="T29" fmla="*/ 10 h 288"/>
                  <a:gd name="T30" fmla="*/ 16 w 276"/>
                  <a:gd name="T31" fmla="*/ 10 h 288"/>
                  <a:gd name="T32" fmla="*/ 16 w 276"/>
                  <a:gd name="T33" fmla="*/ 11 h 288"/>
                  <a:gd name="T34" fmla="*/ 15 w 276"/>
                  <a:gd name="T35" fmla="*/ 11 h 288"/>
                  <a:gd name="T36" fmla="*/ 15 w 276"/>
                  <a:gd name="T37" fmla="*/ 10 h 288"/>
                  <a:gd name="T38" fmla="*/ 5 w 276"/>
                  <a:gd name="T39" fmla="*/ 11 h 288"/>
                  <a:gd name="T40" fmla="*/ 4 w 276"/>
                  <a:gd name="T41" fmla="*/ 10 h 288"/>
                  <a:gd name="T42" fmla="*/ 3 w 276"/>
                  <a:gd name="T43" fmla="*/ 9 h 288"/>
                  <a:gd name="T44" fmla="*/ 4 w 276"/>
                  <a:gd name="T45" fmla="*/ 7 h 288"/>
                  <a:gd name="T46" fmla="*/ 2 w 276"/>
                  <a:gd name="T47" fmla="*/ 6 h 288"/>
                  <a:gd name="T48" fmla="*/ 0 w 276"/>
                  <a:gd name="T49" fmla="*/ 1 h 288"/>
                  <a:gd name="T50" fmla="*/ 5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8" name="Freeform 31"/>
              <p:cNvSpPr>
                <a:spLocks noChangeAspect="1"/>
              </p:cNvSpPr>
              <p:nvPr/>
            </p:nvSpPr>
            <p:spPr bwMode="auto">
              <a:xfrm>
                <a:off x="1942" y="1672"/>
                <a:ext cx="211" cy="208"/>
              </a:xfrm>
              <a:custGeom>
                <a:avLst/>
                <a:gdLst>
                  <a:gd name="T0" fmla="*/ 5 w 276"/>
                  <a:gd name="T1" fmla="*/ 1 h 288"/>
                  <a:gd name="T2" fmla="*/ 8 w 276"/>
                  <a:gd name="T3" fmla="*/ 0 h 288"/>
                  <a:gd name="T4" fmla="*/ 8 w 276"/>
                  <a:gd name="T5" fmla="*/ 1 h 288"/>
                  <a:gd name="T6" fmla="*/ 11 w 276"/>
                  <a:gd name="T7" fmla="*/ 1 h 288"/>
                  <a:gd name="T8" fmla="*/ 11 w 276"/>
                  <a:gd name="T9" fmla="*/ 3 h 288"/>
                  <a:gd name="T10" fmla="*/ 16 w 276"/>
                  <a:gd name="T11" fmla="*/ 5 h 288"/>
                  <a:gd name="T12" fmla="*/ 18 w 276"/>
                  <a:gd name="T13" fmla="*/ 7 h 288"/>
                  <a:gd name="T14" fmla="*/ 18 w 276"/>
                  <a:gd name="T15" fmla="*/ 7 h 288"/>
                  <a:gd name="T16" fmla="*/ 18 w 276"/>
                  <a:gd name="T17" fmla="*/ 7 h 288"/>
                  <a:gd name="T18" fmla="*/ 18 w 276"/>
                  <a:gd name="T19" fmla="*/ 7 h 288"/>
                  <a:gd name="T20" fmla="*/ 17 w 276"/>
                  <a:gd name="T21" fmla="*/ 9 h 288"/>
                  <a:gd name="T22" fmla="*/ 17 w 276"/>
                  <a:gd name="T23" fmla="*/ 9 h 288"/>
                  <a:gd name="T24" fmla="*/ 16 w 276"/>
                  <a:gd name="T25" fmla="*/ 9 h 288"/>
                  <a:gd name="T26" fmla="*/ 18 w 276"/>
                  <a:gd name="T27" fmla="*/ 9 h 288"/>
                  <a:gd name="T28" fmla="*/ 17 w 276"/>
                  <a:gd name="T29" fmla="*/ 10 h 288"/>
                  <a:gd name="T30" fmla="*/ 16 w 276"/>
                  <a:gd name="T31" fmla="*/ 10 h 288"/>
                  <a:gd name="T32" fmla="*/ 16 w 276"/>
                  <a:gd name="T33" fmla="*/ 11 h 288"/>
                  <a:gd name="T34" fmla="*/ 15 w 276"/>
                  <a:gd name="T35" fmla="*/ 11 h 288"/>
                  <a:gd name="T36" fmla="*/ 15 w 276"/>
                  <a:gd name="T37" fmla="*/ 10 h 288"/>
                  <a:gd name="T38" fmla="*/ 5 w 276"/>
                  <a:gd name="T39" fmla="*/ 11 h 288"/>
                  <a:gd name="T40" fmla="*/ 4 w 276"/>
                  <a:gd name="T41" fmla="*/ 10 h 288"/>
                  <a:gd name="T42" fmla="*/ 3 w 276"/>
                  <a:gd name="T43" fmla="*/ 9 h 288"/>
                  <a:gd name="T44" fmla="*/ 4 w 276"/>
                  <a:gd name="T45" fmla="*/ 7 h 288"/>
                  <a:gd name="T46" fmla="*/ 2 w 276"/>
                  <a:gd name="T47" fmla="*/ 6 h 288"/>
                  <a:gd name="T48" fmla="*/ 0 w 276"/>
                  <a:gd name="T49" fmla="*/ 1 h 288"/>
                  <a:gd name="T50" fmla="*/ 5 w 276"/>
                  <a:gd name="T51" fmla="*/ 1 h 288"/>
                  <a:gd name="T52" fmla="*/ 5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79" name="Freeform 32"/>
              <p:cNvSpPr>
                <a:spLocks noChangeAspect="1"/>
              </p:cNvSpPr>
              <p:nvPr/>
            </p:nvSpPr>
            <p:spPr bwMode="auto">
              <a:xfrm>
                <a:off x="903" y="1954"/>
                <a:ext cx="19" cy="17"/>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0" name="Freeform 33"/>
              <p:cNvSpPr>
                <a:spLocks noChangeAspect="1"/>
              </p:cNvSpPr>
              <p:nvPr/>
            </p:nvSpPr>
            <p:spPr bwMode="auto">
              <a:xfrm>
                <a:off x="903" y="1954"/>
                <a:ext cx="19" cy="17"/>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1" name="Freeform 34"/>
              <p:cNvSpPr>
                <a:spLocks noChangeAspect="1"/>
              </p:cNvSpPr>
              <p:nvPr/>
            </p:nvSpPr>
            <p:spPr bwMode="auto">
              <a:xfrm>
                <a:off x="963" y="1984"/>
                <a:ext cx="23" cy="17"/>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2" name="Freeform 35"/>
              <p:cNvSpPr>
                <a:spLocks noChangeAspect="1"/>
              </p:cNvSpPr>
              <p:nvPr/>
            </p:nvSpPr>
            <p:spPr bwMode="auto">
              <a:xfrm>
                <a:off x="963" y="1984"/>
                <a:ext cx="23" cy="17"/>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3" name="Freeform 36"/>
              <p:cNvSpPr>
                <a:spLocks noChangeAspect="1"/>
              </p:cNvSpPr>
              <p:nvPr/>
            </p:nvSpPr>
            <p:spPr bwMode="auto">
              <a:xfrm>
                <a:off x="999" y="2006"/>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4" name="Freeform 37"/>
              <p:cNvSpPr>
                <a:spLocks noChangeAspect="1"/>
              </p:cNvSpPr>
              <p:nvPr/>
            </p:nvSpPr>
            <p:spPr bwMode="auto">
              <a:xfrm>
                <a:off x="999" y="2006"/>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5" name="Freeform 38"/>
              <p:cNvSpPr>
                <a:spLocks noChangeAspect="1"/>
              </p:cNvSpPr>
              <p:nvPr/>
            </p:nvSpPr>
            <p:spPr bwMode="auto">
              <a:xfrm>
                <a:off x="1027" y="2014"/>
                <a:ext cx="27" cy="22"/>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6" name="Freeform 39"/>
              <p:cNvSpPr>
                <a:spLocks noChangeAspect="1"/>
              </p:cNvSpPr>
              <p:nvPr/>
            </p:nvSpPr>
            <p:spPr bwMode="auto">
              <a:xfrm>
                <a:off x="1027" y="2014"/>
                <a:ext cx="27" cy="22"/>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7" name="Freeform 40"/>
              <p:cNvSpPr>
                <a:spLocks noChangeAspect="1"/>
              </p:cNvSpPr>
              <p:nvPr/>
            </p:nvSpPr>
            <p:spPr bwMode="auto">
              <a:xfrm>
                <a:off x="1054" y="2058"/>
                <a:ext cx="51" cy="65"/>
              </a:xfrm>
              <a:custGeom>
                <a:avLst/>
                <a:gdLst>
                  <a:gd name="T0" fmla="*/ 2 w 66"/>
                  <a:gd name="T1" fmla="*/ 0 h 90"/>
                  <a:gd name="T2" fmla="*/ 2 w 66"/>
                  <a:gd name="T3" fmla="*/ 0 h 90"/>
                  <a:gd name="T4" fmla="*/ 2 w 66"/>
                  <a:gd name="T5" fmla="*/ 1 h 90"/>
                  <a:gd name="T6" fmla="*/ 3 w 66"/>
                  <a:gd name="T7" fmla="*/ 1 h 90"/>
                  <a:gd name="T8" fmla="*/ 3 w 66"/>
                  <a:gd name="T9" fmla="*/ 1 h 90"/>
                  <a:gd name="T10" fmla="*/ 4 w 66"/>
                  <a:gd name="T11" fmla="*/ 1 h 90"/>
                  <a:gd name="T12" fmla="*/ 4 w 66"/>
                  <a:gd name="T13" fmla="*/ 1 h 90"/>
                  <a:gd name="T14" fmla="*/ 4 w 66"/>
                  <a:gd name="T15" fmla="*/ 1 h 90"/>
                  <a:gd name="T16" fmla="*/ 5 w 66"/>
                  <a:gd name="T17" fmla="*/ 1 h 90"/>
                  <a:gd name="T18" fmla="*/ 5 w 66"/>
                  <a:gd name="T19" fmla="*/ 2 h 90"/>
                  <a:gd name="T20" fmla="*/ 5 w 66"/>
                  <a:gd name="T21" fmla="*/ 2 h 90"/>
                  <a:gd name="T22" fmla="*/ 5 w 66"/>
                  <a:gd name="T23" fmla="*/ 3 h 90"/>
                  <a:gd name="T24" fmla="*/ 3 w 66"/>
                  <a:gd name="T25" fmla="*/ 3 h 90"/>
                  <a:gd name="T26" fmla="*/ 3 w 66"/>
                  <a:gd name="T27" fmla="*/ 3 h 90"/>
                  <a:gd name="T28" fmla="*/ 2 w 66"/>
                  <a:gd name="T29" fmla="*/ 3 h 90"/>
                  <a:gd name="T30" fmla="*/ 2 w 66"/>
                  <a:gd name="T31" fmla="*/ 3 h 90"/>
                  <a:gd name="T32" fmla="*/ 2 w 66"/>
                  <a:gd name="T33" fmla="*/ 4 h 90"/>
                  <a:gd name="T34" fmla="*/ 2 w 66"/>
                  <a:gd name="T35" fmla="*/ 4 h 90"/>
                  <a:gd name="T36" fmla="*/ 2 w 66"/>
                  <a:gd name="T37" fmla="*/ 4 h 90"/>
                  <a:gd name="T38" fmla="*/ 2 w 66"/>
                  <a:gd name="T39" fmla="*/ 3 h 90"/>
                  <a:gd name="T40" fmla="*/ 2 w 66"/>
                  <a:gd name="T41" fmla="*/ 3 h 90"/>
                  <a:gd name="T42" fmla="*/ 2 w 66"/>
                  <a:gd name="T43" fmla="*/ 2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8" name="Freeform 41"/>
              <p:cNvSpPr>
                <a:spLocks noChangeAspect="1"/>
              </p:cNvSpPr>
              <p:nvPr/>
            </p:nvSpPr>
            <p:spPr bwMode="auto">
              <a:xfrm>
                <a:off x="1054" y="2058"/>
                <a:ext cx="51" cy="65"/>
              </a:xfrm>
              <a:custGeom>
                <a:avLst/>
                <a:gdLst>
                  <a:gd name="T0" fmla="*/ 2 w 66"/>
                  <a:gd name="T1" fmla="*/ 0 h 90"/>
                  <a:gd name="T2" fmla="*/ 2 w 66"/>
                  <a:gd name="T3" fmla="*/ 0 h 90"/>
                  <a:gd name="T4" fmla="*/ 2 w 66"/>
                  <a:gd name="T5" fmla="*/ 1 h 90"/>
                  <a:gd name="T6" fmla="*/ 3 w 66"/>
                  <a:gd name="T7" fmla="*/ 1 h 90"/>
                  <a:gd name="T8" fmla="*/ 3 w 66"/>
                  <a:gd name="T9" fmla="*/ 1 h 90"/>
                  <a:gd name="T10" fmla="*/ 4 w 66"/>
                  <a:gd name="T11" fmla="*/ 1 h 90"/>
                  <a:gd name="T12" fmla="*/ 4 w 66"/>
                  <a:gd name="T13" fmla="*/ 1 h 90"/>
                  <a:gd name="T14" fmla="*/ 4 w 66"/>
                  <a:gd name="T15" fmla="*/ 1 h 90"/>
                  <a:gd name="T16" fmla="*/ 5 w 66"/>
                  <a:gd name="T17" fmla="*/ 1 h 90"/>
                  <a:gd name="T18" fmla="*/ 5 w 66"/>
                  <a:gd name="T19" fmla="*/ 2 h 90"/>
                  <a:gd name="T20" fmla="*/ 5 w 66"/>
                  <a:gd name="T21" fmla="*/ 2 h 90"/>
                  <a:gd name="T22" fmla="*/ 5 w 66"/>
                  <a:gd name="T23" fmla="*/ 3 h 90"/>
                  <a:gd name="T24" fmla="*/ 3 w 66"/>
                  <a:gd name="T25" fmla="*/ 3 h 90"/>
                  <a:gd name="T26" fmla="*/ 3 w 66"/>
                  <a:gd name="T27" fmla="*/ 3 h 90"/>
                  <a:gd name="T28" fmla="*/ 2 w 66"/>
                  <a:gd name="T29" fmla="*/ 3 h 90"/>
                  <a:gd name="T30" fmla="*/ 2 w 66"/>
                  <a:gd name="T31" fmla="*/ 3 h 90"/>
                  <a:gd name="T32" fmla="*/ 2 w 66"/>
                  <a:gd name="T33" fmla="*/ 4 h 90"/>
                  <a:gd name="T34" fmla="*/ 2 w 66"/>
                  <a:gd name="T35" fmla="*/ 4 h 90"/>
                  <a:gd name="T36" fmla="*/ 2 w 66"/>
                  <a:gd name="T37" fmla="*/ 4 h 90"/>
                  <a:gd name="T38" fmla="*/ 2 w 66"/>
                  <a:gd name="T39" fmla="*/ 3 h 90"/>
                  <a:gd name="T40" fmla="*/ 2 w 66"/>
                  <a:gd name="T41" fmla="*/ 3 h 90"/>
                  <a:gd name="T42" fmla="*/ 2 w 66"/>
                  <a:gd name="T43" fmla="*/ 2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89" name="Freeform 42"/>
              <p:cNvSpPr>
                <a:spLocks noChangeAspect="1"/>
              </p:cNvSpPr>
              <p:nvPr/>
            </p:nvSpPr>
            <p:spPr bwMode="auto">
              <a:xfrm>
                <a:off x="1013" y="20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0" name="Freeform 43"/>
              <p:cNvSpPr>
                <a:spLocks noChangeAspect="1"/>
              </p:cNvSpPr>
              <p:nvPr/>
            </p:nvSpPr>
            <p:spPr bwMode="auto">
              <a:xfrm>
                <a:off x="1013" y="20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1" name="Freeform 44"/>
              <p:cNvSpPr>
                <a:spLocks noChangeAspect="1"/>
              </p:cNvSpPr>
              <p:nvPr/>
            </p:nvSpPr>
            <p:spPr bwMode="auto">
              <a:xfrm>
                <a:off x="775" y="984"/>
                <a:ext cx="234" cy="355"/>
              </a:xfrm>
              <a:custGeom>
                <a:avLst/>
                <a:gdLst>
                  <a:gd name="T0" fmla="*/ 9 w 306"/>
                  <a:gd name="T1" fmla="*/ 18 h 492"/>
                  <a:gd name="T2" fmla="*/ 0 w 306"/>
                  <a:gd name="T3" fmla="*/ 17 h 492"/>
                  <a:gd name="T4" fmla="*/ 2 w 306"/>
                  <a:gd name="T5" fmla="*/ 12 h 492"/>
                  <a:gd name="T6" fmla="*/ 2 w 306"/>
                  <a:gd name="T7" fmla="*/ 11 h 492"/>
                  <a:gd name="T8" fmla="*/ 5 w 306"/>
                  <a:gd name="T9" fmla="*/ 9 h 492"/>
                  <a:gd name="T10" fmla="*/ 4 w 306"/>
                  <a:gd name="T11" fmla="*/ 7 h 492"/>
                  <a:gd name="T12" fmla="*/ 7 w 306"/>
                  <a:gd name="T13" fmla="*/ 0 h 492"/>
                  <a:gd name="T14" fmla="*/ 9 w 306"/>
                  <a:gd name="T15" fmla="*/ 1 h 492"/>
                  <a:gd name="T16" fmla="*/ 8 w 306"/>
                  <a:gd name="T17" fmla="*/ 3 h 492"/>
                  <a:gd name="T18" fmla="*/ 9 w 306"/>
                  <a:gd name="T19" fmla="*/ 4 h 492"/>
                  <a:gd name="T20" fmla="*/ 8 w 306"/>
                  <a:gd name="T21" fmla="*/ 4 h 492"/>
                  <a:gd name="T22" fmla="*/ 11 w 306"/>
                  <a:gd name="T23" fmla="*/ 4 h 492"/>
                  <a:gd name="T24" fmla="*/ 11 w 306"/>
                  <a:gd name="T25" fmla="*/ 6 h 492"/>
                  <a:gd name="T26" fmla="*/ 12 w 306"/>
                  <a:gd name="T27" fmla="*/ 6 h 492"/>
                  <a:gd name="T28" fmla="*/ 11 w 306"/>
                  <a:gd name="T29" fmla="*/ 9 h 492"/>
                  <a:gd name="T30" fmla="*/ 11 w 306"/>
                  <a:gd name="T31" fmla="*/ 9 h 492"/>
                  <a:gd name="T32" fmla="*/ 12 w 306"/>
                  <a:gd name="T33" fmla="*/ 9 h 492"/>
                  <a:gd name="T34" fmla="*/ 13 w 306"/>
                  <a:gd name="T35" fmla="*/ 9 h 492"/>
                  <a:gd name="T36" fmla="*/ 14 w 306"/>
                  <a:gd name="T37" fmla="*/ 11 h 492"/>
                  <a:gd name="T38" fmla="*/ 15 w 306"/>
                  <a:gd name="T39" fmla="*/ 12 h 492"/>
                  <a:gd name="T40" fmla="*/ 15 w 306"/>
                  <a:gd name="T41" fmla="*/ 12 h 492"/>
                  <a:gd name="T42" fmla="*/ 16 w 306"/>
                  <a:gd name="T43" fmla="*/ 12 h 492"/>
                  <a:gd name="T44" fmla="*/ 16 w 306"/>
                  <a:gd name="T45" fmla="*/ 12 h 492"/>
                  <a:gd name="T46" fmla="*/ 17 w 306"/>
                  <a:gd name="T47" fmla="*/ 12 h 492"/>
                  <a:gd name="T48" fmla="*/ 20 w 306"/>
                  <a:gd name="T49" fmla="*/ 12 h 492"/>
                  <a:gd name="T50" fmla="*/ 20 w 306"/>
                  <a:gd name="T51" fmla="*/ 12 h 492"/>
                  <a:gd name="T52" fmla="*/ 21 w 306"/>
                  <a:gd name="T53" fmla="*/ 12 h 492"/>
                  <a:gd name="T54" fmla="*/ 19 w 306"/>
                  <a:gd name="T55" fmla="*/ 19 h 492"/>
                  <a:gd name="T56" fmla="*/ 12 w 306"/>
                  <a:gd name="T57" fmla="*/ 18 h 492"/>
                  <a:gd name="T58" fmla="*/ 9 w 306"/>
                  <a:gd name="T59" fmla="*/ 18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2" name="Freeform 45"/>
              <p:cNvSpPr>
                <a:spLocks noChangeAspect="1"/>
              </p:cNvSpPr>
              <p:nvPr/>
            </p:nvSpPr>
            <p:spPr bwMode="auto">
              <a:xfrm>
                <a:off x="775" y="984"/>
                <a:ext cx="234" cy="355"/>
              </a:xfrm>
              <a:custGeom>
                <a:avLst/>
                <a:gdLst>
                  <a:gd name="T0" fmla="*/ 9 w 306"/>
                  <a:gd name="T1" fmla="*/ 18 h 492"/>
                  <a:gd name="T2" fmla="*/ 0 w 306"/>
                  <a:gd name="T3" fmla="*/ 17 h 492"/>
                  <a:gd name="T4" fmla="*/ 2 w 306"/>
                  <a:gd name="T5" fmla="*/ 12 h 492"/>
                  <a:gd name="T6" fmla="*/ 2 w 306"/>
                  <a:gd name="T7" fmla="*/ 11 h 492"/>
                  <a:gd name="T8" fmla="*/ 5 w 306"/>
                  <a:gd name="T9" fmla="*/ 9 h 492"/>
                  <a:gd name="T10" fmla="*/ 4 w 306"/>
                  <a:gd name="T11" fmla="*/ 7 h 492"/>
                  <a:gd name="T12" fmla="*/ 7 w 306"/>
                  <a:gd name="T13" fmla="*/ 0 h 492"/>
                  <a:gd name="T14" fmla="*/ 9 w 306"/>
                  <a:gd name="T15" fmla="*/ 1 h 492"/>
                  <a:gd name="T16" fmla="*/ 8 w 306"/>
                  <a:gd name="T17" fmla="*/ 3 h 492"/>
                  <a:gd name="T18" fmla="*/ 9 w 306"/>
                  <a:gd name="T19" fmla="*/ 4 h 492"/>
                  <a:gd name="T20" fmla="*/ 8 w 306"/>
                  <a:gd name="T21" fmla="*/ 4 h 492"/>
                  <a:gd name="T22" fmla="*/ 11 w 306"/>
                  <a:gd name="T23" fmla="*/ 4 h 492"/>
                  <a:gd name="T24" fmla="*/ 11 w 306"/>
                  <a:gd name="T25" fmla="*/ 6 h 492"/>
                  <a:gd name="T26" fmla="*/ 12 w 306"/>
                  <a:gd name="T27" fmla="*/ 6 h 492"/>
                  <a:gd name="T28" fmla="*/ 11 w 306"/>
                  <a:gd name="T29" fmla="*/ 9 h 492"/>
                  <a:gd name="T30" fmla="*/ 11 w 306"/>
                  <a:gd name="T31" fmla="*/ 9 h 492"/>
                  <a:gd name="T32" fmla="*/ 12 w 306"/>
                  <a:gd name="T33" fmla="*/ 9 h 492"/>
                  <a:gd name="T34" fmla="*/ 13 w 306"/>
                  <a:gd name="T35" fmla="*/ 9 h 492"/>
                  <a:gd name="T36" fmla="*/ 14 w 306"/>
                  <a:gd name="T37" fmla="*/ 11 h 492"/>
                  <a:gd name="T38" fmla="*/ 15 w 306"/>
                  <a:gd name="T39" fmla="*/ 12 h 492"/>
                  <a:gd name="T40" fmla="*/ 15 w 306"/>
                  <a:gd name="T41" fmla="*/ 12 h 492"/>
                  <a:gd name="T42" fmla="*/ 16 w 306"/>
                  <a:gd name="T43" fmla="*/ 12 h 492"/>
                  <a:gd name="T44" fmla="*/ 16 w 306"/>
                  <a:gd name="T45" fmla="*/ 12 h 492"/>
                  <a:gd name="T46" fmla="*/ 17 w 306"/>
                  <a:gd name="T47" fmla="*/ 12 h 492"/>
                  <a:gd name="T48" fmla="*/ 20 w 306"/>
                  <a:gd name="T49" fmla="*/ 12 h 492"/>
                  <a:gd name="T50" fmla="*/ 20 w 306"/>
                  <a:gd name="T51" fmla="*/ 12 h 492"/>
                  <a:gd name="T52" fmla="*/ 21 w 306"/>
                  <a:gd name="T53" fmla="*/ 12 h 492"/>
                  <a:gd name="T54" fmla="*/ 19 w 306"/>
                  <a:gd name="T55" fmla="*/ 19 h 492"/>
                  <a:gd name="T56" fmla="*/ 12 w 306"/>
                  <a:gd name="T57" fmla="*/ 18 h 492"/>
                  <a:gd name="T58" fmla="*/ 9 w 306"/>
                  <a:gd name="T59" fmla="*/ 18 h 492"/>
                  <a:gd name="T60" fmla="*/ 9 w 306"/>
                  <a:gd name="T61" fmla="*/ 18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3" name="Freeform 46"/>
              <p:cNvSpPr>
                <a:spLocks noChangeAspect="1"/>
              </p:cNvSpPr>
              <p:nvPr/>
            </p:nvSpPr>
            <p:spPr bwMode="auto">
              <a:xfrm>
                <a:off x="1700" y="1343"/>
                <a:ext cx="151" cy="260"/>
              </a:xfrm>
              <a:custGeom>
                <a:avLst/>
                <a:gdLst>
                  <a:gd name="T0" fmla="*/ 8 w 198"/>
                  <a:gd name="T1" fmla="*/ 14 h 360"/>
                  <a:gd name="T2" fmla="*/ 7 w 198"/>
                  <a:gd name="T3" fmla="*/ 13 h 360"/>
                  <a:gd name="T4" fmla="*/ 7 w 198"/>
                  <a:gd name="T5" fmla="*/ 12 h 360"/>
                  <a:gd name="T6" fmla="*/ 4 w 198"/>
                  <a:gd name="T7" fmla="*/ 11 h 360"/>
                  <a:gd name="T8" fmla="*/ 5 w 198"/>
                  <a:gd name="T9" fmla="*/ 9 h 360"/>
                  <a:gd name="T10" fmla="*/ 4 w 198"/>
                  <a:gd name="T11" fmla="*/ 9 h 360"/>
                  <a:gd name="T12" fmla="*/ 3 w 198"/>
                  <a:gd name="T13" fmla="*/ 9 h 360"/>
                  <a:gd name="T14" fmla="*/ 2 w 198"/>
                  <a:gd name="T15" fmla="*/ 9 h 360"/>
                  <a:gd name="T16" fmla="*/ 2 w 198"/>
                  <a:gd name="T17" fmla="*/ 7 h 360"/>
                  <a:gd name="T18" fmla="*/ 0 w 198"/>
                  <a:gd name="T19" fmla="*/ 7 h 360"/>
                  <a:gd name="T20" fmla="*/ 0 w 198"/>
                  <a:gd name="T21" fmla="*/ 5 h 360"/>
                  <a:gd name="T22" fmla="*/ 2 w 198"/>
                  <a:gd name="T23" fmla="*/ 5 h 360"/>
                  <a:gd name="T24" fmla="*/ 2 w 198"/>
                  <a:gd name="T25" fmla="*/ 4 h 360"/>
                  <a:gd name="T26" fmla="*/ 2 w 198"/>
                  <a:gd name="T27" fmla="*/ 3 h 360"/>
                  <a:gd name="T28" fmla="*/ 3 w 198"/>
                  <a:gd name="T29" fmla="*/ 3 h 360"/>
                  <a:gd name="T30" fmla="*/ 4 w 198"/>
                  <a:gd name="T31" fmla="*/ 2 h 360"/>
                  <a:gd name="T32" fmla="*/ 4 w 198"/>
                  <a:gd name="T33" fmla="*/ 1 h 360"/>
                  <a:gd name="T34" fmla="*/ 2 w 198"/>
                  <a:gd name="T35" fmla="*/ 1 h 360"/>
                  <a:gd name="T36" fmla="*/ 3 w 198"/>
                  <a:gd name="T37" fmla="*/ 1 h 360"/>
                  <a:gd name="T38" fmla="*/ 11 w 198"/>
                  <a:gd name="T39" fmla="*/ 0 h 360"/>
                  <a:gd name="T40" fmla="*/ 12 w 198"/>
                  <a:gd name="T41" fmla="*/ 2 h 360"/>
                  <a:gd name="T42" fmla="*/ 13 w 198"/>
                  <a:gd name="T43" fmla="*/ 7 h 360"/>
                  <a:gd name="T44" fmla="*/ 13 w 198"/>
                  <a:gd name="T45" fmla="*/ 9 h 360"/>
                  <a:gd name="T46" fmla="*/ 14 w 198"/>
                  <a:gd name="T47" fmla="*/ 9 h 360"/>
                  <a:gd name="T48" fmla="*/ 12 w 198"/>
                  <a:gd name="T49" fmla="*/ 10 h 360"/>
                  <a:gd name="T50" fmla="*/ 12 w 198"/>
                  <a:gd name="T51" fmla="*/ 12 h 360"/>
                  <a:gd name="T52" fmla="*/ 11 w 198"/>
                  <a:gd name="T53" fmla="*/ 12 h 360"/>
                  <a:gd name="T54" fmla="*/ 12 w 198"/>
                  <a:gd name="T55" fmla="*/ 12 h 360"/>
                  <a:gd name="T56" fmla="*/ 11 w 198"/>
                  <a:gd name="T57" fmla="*/ 13 h 360"/>
                  <a:gd name="T58" fmla="*/ 11 w 198"/>
                  <a:gd name="T59" fmla="*/ 14 h 360"/>
                  <a:gd name="T60" fmla="*/ 8 w 198"/>
                  <a:gd name="T61" fmla="*/ 13 h 360"/>
                  <a:gd name="T62" fmla="*/ 8 w 198"/>
                  <a:gd name="T63" fmla="*/ 14 h 360"/>
                  <a:gd name="T64" fmla="*/ 8 w 198"/>
                  <a:gd name="T65" fmla="*/ 14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4" name="Freeform 47"/>
              <p:cNvSpPr>
                <a:spLocks noChangeAspect="1"/>
              </p:cNvSpPr>
              <p:nvPr/>
            </p:nvSpPr>
            <p:spPr bwMode="auto">
              <a:xfrm>
                <a:off x="1700" y="1343"/>
                <a:ext cx="151" cy="264"/>
              </a:xfrm>
              <a:custGeom>
                <a:avLst/>
                <a:gdLst>
                  <a:gd name="T0" fmla="*/ 8 w 198"/>
                  <a:gd name="T1" fmla="*/ 14 h 366"/>
                  <a:gd name="T2" fmla="*/ 7 w 198"/>
                  <a:gd name="T3" fmla="*/ 13 h 366"/>
                  <a:gd name="T4" fmla="*/ 7 w 198"/>
                  <a:gd name="T5" fmla="*/ 12 h 366"/>
                  <a:gd name="T6" fmla="*/ 4 w 198"/>
                  <a:gd name="T7" fmla="*/ 11 h 366"/>
                  <a:gd name="T8" fmla="*/ 5 w 198"/>
                  <a:gd name="T9" fmla="*/ 9 h 366"/>
                  <a:gd name="T10" fmla="*/ 4 w 198"/>
                  <a:gd name="T11" fmla="*/ 9 h 366"/>
                  <a:gd name="T12" fmla="*/ 3 w 198"/>
                  <a:gd name="T13" fmla="*/ 9 h 366"/>
                  <a:gd name="T14" fmla="*/ 2 w 198"/>
                  <a:gd name="T15" fmla="*/ 9 h 366"/>
                  <a:gd name="T16" fmla="*/ 2 w 198"/>
                  <a:gd name="T17" fmla="*/ 7 h 366"/>
                  <a:gd name="T18" fmla="*/ 0 w 198"/>
                  <a:gd name="T19" fmla="*/ 6 h 366"/>
                  <a:gd name="T20" fmla="*/ 0 w 198"/>
                  <a:gd name="T21" fmla="*/ 5 h 366"/>
                  <a:gd name="T22" fmla="*/ 2 w 198"/>
                  <a:gd name="T23" fmla="*/ 4 h 366"/>
                  <a:gd name="T24" fmla="*/ 2 w 198"/>
                  <a:gd name="T25" fmla="*/ 4 h 366"/>
                  <a:gd name="T26" fmla="*/ 2 w 198"/>
                  <a:gd name="T27" fmla="*/ 3 h 366"/>
                  <a:gd name="T28" fmla="*/ 3 w 198"/>
                  <a:gd name="T29" fmla="*/ 3 h 366"/>
                  <a:gd name="T30" fmla="*/ 4 w 198"/>
                  <a:gd name="T31" fmla="*/ 2 h 366"/>
                  <a:gd name="T32" fmla="*/ 4 w 198"/>
                  <a:gd name="T33" fmla="*/ 1 h 366"/>
                  <a:gd name="T34" fmla="*/ 2 w 198"/>
                  <a:gd name="T35" fmla="*/ 1 h 366"/>
                  <a:gd name="T36" fmla="*/ 3 w 198"/>
                  <a:gd name="T37" fmla="*/ 1 h 366"/>
                  <a:gd name="T38" fmla="*/ 11 w 198"/>
                  <a:gd name="T39" fmla="*/ 0 h 366"/>
                  <a:gd name="T40" fmla="*/ 12 w 198"/>
                  <a:gd name="T41" fmla="*/ 1 h 366"/>
                  <a:gd name="T42" fmla="*/ 13 w 198"/>
                  <a:gd name="T43" fmla="*/ 7 h 366"/>
                  <a:gd name="T44" fmla="*/ 13 w 198"/>
                  <a:gd name="T45" fmla="*/ 9 h 366"/>
                  <a:gd name="T46" fmla="*/ 14 w 198"/>
                  <a:gd name="T47" fmla="*/ 9 h 366"/>
                  <a:gd name="T48" fmla="*/ 12 w 198"/>
                  <a:gd name="T49" fmla="*/ 10 h 366"/>
                  <a:gd name="T50" fmla="*/ 12 w 198"/>
                  <a:gd name="T51" fmla="*/ 12 h 366"/>
                  <a:gd name="T52" fmla="*/ 11 w 198"/>
                  <a:gd name="T53" fmla="*/ 12 h 366"/>
                  <a:gd name="T54" fmla="*/ 12 w 198"/>
                  <a:gd name="T55" fmla="*/ 12 h 366"/>
                  <a:gd name="T56" fmla="*/ 11 w 198"/>
                  <a:gd name="T57" fmla="*/ 12 h 366"/>
                  <a:gd name="T58" fmla="*/ 11 w 198"/>
                  <a:gd name="T59" fmla="*/ 13 h 366"/>
                  <a:gd name="T60" fmla="*/ 8 w 198"/>
                  <a:gd name="T61" fmla="*/ 13 h 366"/>
                  <a:gd name="T62" fmla="*/ 8 w 198"/>
                  <a:gd name="T63" fmla="*/ 14 h 366"/>
                  <a:gd name="T64" fmla="*/ 8 w 198"/>
                  <a:gd name="T65" fmla="*/ 14 h 366"/>
                  <a:gd name="T66" fmla="*/ 8 w 198"/>
                  <a:gd name="T67" fmla="*/ 14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5" name="Freeform 48"/>
              <p:cNvSpPr>
                <a:spLocks noChangeAspect="1"/>
              </p:cNvSpPr>
              <p:nvPr/>
            </p:nvSpPr>
            <p:spPr bwMode="auto">
              <a:xfrm>
                <a:off x="1837" y="1369"/>
                <a:ext cx="114" cy="191"/>
              </a:xfrm>
              <a:custGeom>
                <a:avLst/>
                <a:gdLst>
                  <a:gd name="T0" fmla="*/ 0 w 150"/>
                  <a:gd name="T1" fmla="*/ 10 h 264"/>
                  <a:gd name="T2" fmla="*/ 0 w 150"/>
                  <a:gd name="T3" fmla="*/ 9 h 264"/>
                  <a:gd name="T4" fmla="*/ 2 w 150"/>
                  <a:gd name="T5" fmla="*/ 9 h 264"/>
                  <a:gd name="T6" fmla="*/ 2 w 150"/>
                  <a:gd name="T7" fmla="*/ 7 h 264"/>
                  <a:gd name="T8" fmla="*/ 2 w 150"/>
                  <a:gd name="T9" fmla="*/ 7 h 264"/>
                  <a:gd name="T10" fmla="*/ 0 w 150"/>
                  <a:gd name="T11" fmla="*/ 1 h 264"/>
                  <a:gd name="T12" fmla="*/ 2 w 150"/>
                  <a:gd name="T13" fmla="*/ 1 h 264"/>
                  <a:gd name="T14" fmla="*/ 2 w 150"/>
                  <a:gd name="T15" fmla="*/ 1 h 264"/>
                  <a:gd name="T16" fmla="*/ 8 w 150"/>
                  <a:gd name="T17" fmla="*/ 0 h 264"/>
                  <a:gd name="T18" fmla="*/ 10 w 150"/>
                  <a:gd name="T19" fmla="*/ 7 h 264"/>
                  <a:gd name="T20" fmla="*/ 10 w 150"/>
                  <a:gd name="T21" fmla="*/ 7 h 264"/>
                  <a:gd name="T22" fmla="*/ 8 w 150"/>
                  <a:gd name="T23" fmla="*/ 7 h 264"/>
                  <a:gd name="T24" fmla="*/ 8 w 150"/>
                  <a:gd name="T25" fmla="*/ 9 h 264"/>
                  <a:gd name="T26" fmla="*/ 6 w 150"/>
                  <a:gd name="T27" fmla="*/ 9 h 264"/>
                  <a:gd name="T28" fmla="*/ 6 w 150"/>
                  <a:gd name="T29" fmla="*/ 9 h 264"/>
                  <a:gd name="T30" fmla="*/ 5 w 150"/>
                  <a:gd name="T31" fmla="*/ 9 h 264"/>
                  <a:gd name="T32" fmla="*/ 5 w 150"/>
                  <a:gd name="T33" fmla="*/ 10 h 264"/>
                  <a:gd name="T34" fmla="*/ 4 w 150"/>
                  <a:gd name="T35" fmla="*/ 9 h 264"/>
                  <a:gd name="T36" fmla="*/ 3 w 150"/>
                  <a:gd name="T37" fmla="*/ 10 h 264"/>
                  <a:gd name="T38" fmla="*/ 2 w 150"/>
                  <a:gd name="T39" fmla="*/ 10 h 264"/>
                  <a:gd name="T40" fmla="*/ 2 w 150"/>
                  <a:gd name="T41" fmla="*/ 10 h 264"/>
                  <a:gd name="T42" fmla="*/ 2 w 150"/>
                  <a:gd name="T43" fmla="*/ 10 h 264"/>
                  <a:gd name="T44" fmla="*/ 0 w 150"/>
                  <a:gd name="T45" fmla="*/ 10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6" name="Freeform 49"/>
              <p:cNvSpPr>
                <a:spLocks noChangeAspect="1"/>
              </p:cNvSpPr>
              <p:nvPr/>
            </p:nvSpPr>
            <p:spPr bwMode="auto">
              <a:xfrm>
                <a:off x="1837" y="1369"/>
                <a:ext cx="114" cy="195"/>
              </a:xfrm>
              <a:custGeom>
                <a:avLst/>
                <a:gdLst>
                  <a:gd name="T0" fmla="*/ 0 w 150"/>
                  <a:gd name="T1" fmla="*/ 10 h 270"/>
                  <a:gd name="T2" fmla="*/ 0 w 150"/>
                  <a:gd name="T3" fmla="*/ 9 h 270"/>
                  <a:gd name="T4" fmla="*/ 2 w 150"/>
                  <a:gd name="T5" fmla="*/ 8 h 270"/>
                  <a:gd name="T6" fmla="*/ 2 w 150"/>
                  <a:gd name="T7" fmla="*/ 6 h 270"/>
                  <a:gd name="T8" fmla="*/ 2 w 150"/>
                  <a:gd name="T9" fmla="*/ 6 h 270"/>
                  <a:gd name="T10" fmla="*/ 0 w 150"/>
                  <a:gd name="T11" fmla="*/ 1 h 270"/>
                  <a:gd name="T12" fmla="*/ 2 w 150"/>
                  <a:gd name="T13" fmla="*/ 1 h 270"/>
                  <a:gd name="T14" fmla="*/ 2 w 150"/>
                  <a:gd name="T15" fmla="*/ 1 h 270"/>
                  <a:gd name="T16" fmla="*/ 8 w 150"/>
                  <a:gd name="T17" fmla="*/ 0 h 270"/>
                  <a:gd name="T18" fmla="*/ 10 w 150"/>
                  <a:gd name="T19" fmla="*/ 6 h 270"/>
                  <a:gd name="T20" fmla="*/ 10 w 150"/>
                  <a:gd name="T21" fmla="*/ 7 h 270"/>
                  <a:gd name="T22" fmla="*/ 8 w 150"/>
                  <a:gd name="T23" fmla="*/ 7 h 270"/>
                  <a:gd name="T24" fmla="*/ 8 w 150"/>
                  <a:gd name="T25" fmla="*/ 8 h 270"/>
                  <a:gd name="T26" fmla="*/ 6 w 150"/>
                  <a:gd name="T27" fmla="*/ 9 h 270"/>
                  <a:gd name="T28" fmla="*/ 6 w 150"/>
                  <a:gd name="T29" fmla="*/ 9 h 270"/>
                  <a:gd name="T30" fmla="*/ 5 w 150"/>
                  <a:gd name="T31" fmla="*/ 9 h 270"/>
                  <a:gd name="T32" fmla="*/ 5 w 150"/>
                  <a:gd name="T33" fmla="*/ 10 h 270"/>
                  <a:gd name="T34" fmla="*/ 4 w 150"/>
                  <a:gd name="T35" fmla="*/ 9 h 270"/>
                  <a:gd name="T36" fmla="*/ 3 w 150"/>
                  <a:gd name="T37" fmla="*/ 10 h 270"/>
                  <a:gd name="T38" fmla="*/ 2 w 150"/>
                  <a:gd name="T39" fmla="*/ 10 h 270"/>
                  <a:gd name="T40" fmla="*/ 2 w 150"/>
                  <a:gd name="T41" fmla="*/ 10 h 270"/>
                  <a:gd name="T42" fmla="*/ 2 w 150"/>
                  <a:gd name="T43" fmla="*/ 10 h 270"/>
                  <a:gd name="T44" fmla="*/ 0 w 150"/>
                  <a:gd name="T45" fmla="*/ 10 h 270"/>
                  <a:gd name="T46" fmla="*/ 0 w 150"/>
                  <a:gd name="T47" fmla="*/ 10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7" name="Freeform 50"/>
              <p:cNvSpPr>
                <a:spLocks noChangeAspect="1"/>
              </p:cNvSpPr>
              <p:nvPr/>
            </p:nvSpPr>
            <p:spPr bwMode="auto">
              <a:xfrm>
                <a:off x="1507" y="1304"/>
                <a:ext cx="234" cy="148"/>
              </a:xfrm>
              <a:custGeom>
                <a:avLst/>
                <a:gdLst>
                  <a:gd name="T0" fmla="*/ 17 w 306"/>
                  <a:gd name="T1" fmla="*/ 9 h 204"/>
                  <a:gd name="T2" fmla="*/ 16 w 306"/>
                  <a:gd name="T3" fmla="*/ 8 h 204"/>
                  <a:gd name="T4" fmla="*/ 3 w 306"/>
                  <a:gd name="T5" fmla="*/ 8 h 204"/>
                  <a:gd name="T6" fmla="*/ 2 w 306"/>
                  <a:gd name="T7" fmla="*/ 7 h 204"/>
                  <a:gd name="T8" fmla="*/ 2 w 306"/>
                  <a:gd name="T9" fmla="*/ 3 h 204"/>
                  <a:gd name="T10" fmla="*/ 0 w 306"/>
                  <a:gd name="T11" fmla="*/ 2 h 204"/>
                  <a:gd name="T12" fmla="*/ 2 w 306"/>
                  <a:gd name="T13" fmla="*/ 1 h 204"/>
                  <a:gd name="T14" fmla="*/ 2 w 306"/>
                  <a:gd name="T15" fmla="*/ 1 h 204"/>
                  <a:gd name="T16" fmla="*/ 2 w 306"/>
                  <a:gd name="T17" fmla="*/ 1 h 204"/>
                  <a:gd name="T18" fmla="*/ 17 w 306"/>
                  <a:gd name="T19" fmla="*/ 0 h 204"/>
                  <a:gd name="T20" fmla="*/ 18 w 306"/>
                  <a:gd name="T21" fmla="*/ 1 h 204"/>
                  <a:gd name="T22" fmla="*/ 18 w 306"/>
                  <a:gd name="T23" fmla="*/ 1 h 204"/>
                  <a:gd name="T24" fmla="*/ 18 w 306"/>
                  <a:gd name="T25" fmla="*/ 2 h 204"/>
                  <a:gd name="T26" fmla="*/ 19 w 306"/>
                  <a:gd name="T27" fmla="*/ 3 h 204"/>
                  <a:gd name="T28" fmla="*/ 21 w 306"/>
                  <a:gd name="T29" fmla="*/ 4 h 204"/>
                  <a:gd name="T30" fmla="*/ 21 w 306"/>
                  <a:gd name="T31" fmla="*/ 5 h 204"/>
                  <a:gd name="T32" fmla="*/ 20 w 306"/>
                  <a:gd name="T33" fmla="*/ 5 h 204"/>
                  <a:gd name="T34" fmla="*/ 18 w 306"/>
                  <a:gd name="T35" fmla="*/ 6 h 204"/>
                  <a:gd name="T36" fmla="*/ 18 w 306"/>
                  <a:gd name="T37" fmla="*/ 7 h 204"/>
                  <a:gd name="T38" fmla="*/ 18 w 306"/>
                  <a:gd name="T39" fmla="*/ 7 h 204"/>
                  <a:gd name="T40" fmla="*/ 17 w 306"/>
                  <a:gd name="T41" fmla="*/ 8 h 204"/>
                  <a:gd name="T42" fmla="*/ 17 w 306"/>
                  <a:gd name="T43" fmla="*/ 9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8" name="Freeform 51"/>
              <p:cNvSpPr>
                <a:spLocks noChangeAspect="1"/>
              </p:cNvSpPr>
              <p:nvPr/>
            </p:nvSpPr>
            <p:spPr bwMode="auto">
              <a:xfrm>
                <a:off x="1507" y="1304"/>
                <a:ext cx="234" cy="152"/>
              </a:xfrm>
              <a:custGeom>
                <a:avLst/>
                <a:gdLst>
                  <a:gd name="T0" fmla="*/ 17 w 306"/>
                  <a:gd name="T1" fmla="*/ 9 h 210"/>
                  <a:gd name="T2" fmla="*/ 16 w 306"/>
                  <a:gd name="T3" fmla="*/ 7 h 210"/>
                  <a:gd name="T4" fmla="*/ 3 w 306"/>
                  <a:gd name="T5" fmla="*/ 7 h 210"/>
                  <a:gd name="T6" fmla="*/ 2 w 306"/>
                  <a:gd name="T7" fmla="*/ 7 h 210"/>
                  <a:gd name="T8" fmla="*/ 2 w 306"/>
                  <a:gd name="T9" fmla="*/ 3 h 210"/>
                  <a:gd name="T10" fmla="*/ 0 w 306"/>
                  <a:gd name="T11" fmla="*/ 2 h 210"/>
                  <a:gd name="T12" fmla="*/ 2 w 306"/>
                  <a:gd name="T13" fmla="*/ 1 h 210"/>
                  <a:gd name="T14" fmla="*/ 2 w 306"/>
                  <a:gd name="T15" fmla="*/ 1 h 210"/>
                  <a:gd name="T16" fmla="*/ 2 w 306"/>
                  <a:gd name="T17" fmla="*/ 1 h 210"/>
                  <a:gd name="T18" fmla="*/ 17 w 306"/>
                  <a:gd name="T19" fmla="*/ 0 h 210"/>
                  <a:gd name="T20" fmla="*/ 18 w 306"/>
                  <a:gd name="T21" fmla="*/ 1 h 210"/>
                  <a:gd name="T22" fmla="*/ 18 w 306"/>
                  <a:gd name="T23" fmla="*/ 1 h 210"/>
                  <a:gd name="T24" fmla="*/ 18 w 306"/>
                  <a:gd name="T25" fmla="*/ 2 h 210"/>
                  <a:gd name="T26" fmla="*/ 19 w 306"/>
                  <a:gd name="T27" fmla="*/ 3 h 210"/>
                  <a:gd name="T28" fmla="*/ 21 w 306"/>
                  <a:gd name="T29" fmla="*/ 4 h 210"/>
                  <a:gd name="T30" fmla="*/ 21 w 306"/>
                  <a:gd name="T31" fmla="*/ 5 h 210"/>
                  <a:gd name="T32" fmla="*/ 20 w 306"/>
                  <a:gd name="T33" fmla="*/ 5 h 210"/>
                  <a:gd name="T34" fmla="*/ 18 w 306"/>
                  <a:gd name="T35" fmla="*/ 5 h 210"/>
                  <a:gd name="T36" fmla="*/ 18 w 306"/>
                  <a:gd name="T37" fmla="*/ 7 h 210"/>
                  <a:gd name="T38" fmla="*/ 18 w 306"/>
                  <a:gd name="T39" fmla="*/ 7 h 210"/>
                  <a:gd name="T40" fmla="*/ 17 w 306"/>
                  <a:gd name="T41" fmla="*/ 7 h 210"/>
                  <a:gd name="T42" fmla="*/ 17 w 306"/>
                  <a:gd name="T43" fmla="*/ 9 h 210"/>
                  <a:gd name="T44" fmla="*/ 17 w 306"/>
                  <a:gd name="T45" fmla="*/ 9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99" name="Freeform 52"/>
              <p:cNvSpPr>
                <a:spLocks noChangeAspect="1"/>
              </p:cNvSpPr>
              <p:nvPr/>
            </p:nvSpPr>
            <p:spPr bwMode="auto">
              <a:xfrm>
                <a:off x="1297" y="1465"/>
                <a:ext cx="288" cy="142"/>
              </a:xfrm>
              <a:custGeom>
                <a:avLst/>
                <a:gdLst>
                  <a:gd name="T0" fmla="*/ 23 w 378"/>
                  <a:gd name="T1" fmla="*/ 1 h 198"/>
                  <a:gd name="T2" fmla="*/ 23 w 378"/>
                  <a:gd name="T3" fmla="*/ 1 h 198"/>
                  <a:gd name="T4" fmla="*/ 23 w 378"/>
                  <a:gd name="T5" fmla="*/ 1 h 198"/>
                  <a:gd name="T6" fmla="*/ 25 w 378"/>
                  <a:gd name="T7" fmla="*/ 2 h 198"/>
                  <a:gd name="T8" fmla="*/ 25 w 378"/>
                  <a:gd name="T9" fmla="*/ 7 h 198"/>
                  <a:gd name="T10" fmla="*/ 0 w 378"/>
                  <a:gd name="T11" fmla="*/ 7 h 198"/>
                  <a:gd name="T12" fmla="*/ 2 w 378"/>
                  <a:gd name="T13" fmla="*/ 0 h 198"/>
                  <a:gd name="T14" fmla="*/ 22 w 378"/>
                  <a:gd name="T15" fmla="*/ 1 h 198"/>
                  <a:gd name="T16" fmla="*/ 23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0" name="Freeform 53"/>
              <p:cNvSpPr>
                <a:spLocks noChangeAspect="1"/>
              </p:cNvSpPr>
              <p:nvPr/>
            </p:nvSpPr>
            <p:spPr bwMode="auto">
              <a:xfrm>
                <a:off x="1297" y="1465"/>
                <a:ext cx="288" cy="142"/>
              </a:xfrm>
              <a:custGeom>
                <a:avLst/>
                <a:gdLst>
                  <a:gd name="T0" fmla="*/ 23 w 378"/>
                  <a:gd name="T1" fmla="*/ 1 h 198"/>
                  <a:gd name="T2" fmla="*/ 23 w 378"/>
                  <a:gd name="T3" fmla="*/ 1 h 198"/>
                  <a:gd name="T4" fmla="*/ 23 w 378"/>
                  <a:gd name="T5" fmla="*/ 1 h 198"/>
                  <a:gd name="T6" fmla="*/ 25 w 378"/>
                  <a:gd name="T7" fmla="*/ 2 h 198"/>
                  <a:gd name="T8" fmla="*/ 25 w 378"/>
                  <a:gd name="T9" fmla="*/ 7 h 198"/>
                  <a:gd name="T10" fmla="*/ 0 w 378"/>
                  <a:gd name="T11" fmla="*/ 7 h 198"/>
                  <a:gd name="T12" fmla="*/ 2 w 378"/>
                  <a:gd name="T13" fmla="*/ 0 h 198"/>
                  <a:gd name="T14" fmla="*/ 22 w 378"/>
                  <a:gd name="T15" fmla="*/ 1 h 198"/>
                  <a:gd name="T16" fmla="*/ 23 w 378"/>
                  <a:gd name="T17" fmla="*/ 1 h 198"/>
                  <a:gd name="T18" fmla="*/ 23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1" name="Freeform 54"/>
              <p:cNvSpPr>
                <a:spLocks noChangeAspect="1"/>
              </p:cNvSpPr>
              <p:nvPr/>
            </p:nvSpPr>
            <p:spPr bwMode="auto">
              <a:xfrm>
                <a:off x="1787" y="1486"/>
                <a:ext cx="283" cy="139"/>
              </a:xfrm>
              <a:custGeom>
                <a:avLst/>
                <a:gdLst>
                  <a:gd name="T0" fmla="*/ 19 w 372"/>
                  <a:gd name="T1" fmla="*/ 7 h 192"/>
                  <a:gd name="T2" fmla="*/ 5 w 372"/>
                  <a:gd name="T3" fmla="*/ 7 h 192"/>
                  <a:gd name="T4" fmla="*/ 5 w 372"/>
                  <a:gd name="T5" fmla="*/ 7 h 192"/>
                  <a:gd name="T6" fmla="*/ 0 w 372"/>
                  <a:gd name="T7" fmla="*/ 7 h 192"/>
                  <a:gd name="T8" fmla="*/ 2 w 372"/>
                  <a:gd name="T9" fmla="*/ 7 h 192"/>
                  <a:gd name="T10" fmla="*/ 2 w 372"/>
                  <a:gd name="T11" fmla="*/ 7 h 192"/>
                  <a:gd name="T12" fmla="*/ 2 w 372"/>
                  <a:gd name="T13" fmla="*/ 7 h 192"/>
                  <a:gd name="T14" fmla="*/ 2 w 372"/>
                  <a:gd name="T15" fmla="*/ 5 h 192"/>
                  <a:gd name="T16" fmla="*/ 3 w 372"/>
                  <a:gd name="T17" fmla="*/ 7 h 192"/>
                  <a:gd name="T18" fmla="*/ 3 w 372"/>
                  <a:gd name="T19" fmla="*/ 5 h 192"/>
                  <a:gd name="T20" fmla="*/ 5 w 372"/>
                  <a:gd name="T21" fmla="*/ 5 h 192"/>
                  <a:gd name="T22" fmla="*/ 4 w 372"/>
                  <a:gd name="T23" fmla="*/ 5 h 192"/>
                  <a:gd name="T24" fmla="*/ 5 w 372"/>
                  <a:gd name="T25" fmla="*/ 4 h 192"/>
                  <a:gd name="T26" fmla="*/ 5 w 372"/>
                  <a:gd name="T27" fmla="*/ 4 h 192"/>
                  <a:gd name="T28" fmla="*/ 5 w 372"/>
                  <a:gd name="T29" fmla="*/ 4 h 192"/>
                  <a:gd name="T30" fmla="*/ 5 w 372"/>
                  <a:gd name="T31" fmla="*/ 4 h 192"/>
                  <a:gd name="T32" fmla="*/ 8 w 372"/>
                  <a:gd name="T33" fmla="*/ 4 h 192"/>
                  <a:gd name="T34" fmla="*/ 8 w 372"/>
                  <a:gd name="T35" fmla="*/ 4 h 192"/>
                  <a:gd name="T36" fmla="*/ 8 w 372"/>
                  <a:gd name="T37" fmla="*/ 4 h 192"/>
                  <a:gd name="T38" fmla="*/ 10 w 372"/>
                  <a:gd name="T39" fmla="*/ 3 h 192"/>
                  <a:gd name="T40" fmla="*/ 10 w 372"/>
                  <a:gd name="T41" fmla="*/ 4 h 192"/>
                  <a:gd name="T42" fmla="*/ 11 w 372"/>
                  <a:gd name="T43" fmla="*/ 4 h 192"/>
                  <a:gd name="T44" fmla="*/ 12 w 372"/>
                  <a:gd name="T45" fmla="*/ 2 h 192"/>
                  <a:gd name="T46" fmla="*/ 12 w 372"/>
                  <a:gd name="T47" fmla="*/ 1 h 192"/>
                  <a:gd name="T48" fmla="*/ 14 w 372"/>
                  <a:gd name="T49" fmla="*/ 1 h 192"/>
                  <a:gd name="T50" fmla="*/ 14 w 372"/>
                  <a:gd name="T51" fmla="*/ 1 h 192"/>
                  <a:gd name="T52" fmla="*/ 15 w 372"/>
                  <a:gd name="T53" fmla="*/ 0 h 192"/>
                  <a:gd name="T54" fmla="*/ 16 w 372"/>
                  <a:gd name="T55" fmla="*/ 1 h 192"/>
                  <a:gd name="T56" fmla="*/ 18 w 372"/>
                  <a:gd name="T57" fmla="*/ 1 h 192"/>
                  <a:gd name="T58" fmla="*/ 21 w 372"/>
                  <a:gd name="T59" fmla="*/ 1 h 192"/>
                  <a:gd name="T60" fmla="*/ 21 w 372"/>
                  <a:gd name="T61" fmla="*/ 1 h 192"/>
                  <a:gd name="T62" fmla="*/ 22 w 372"/>
                  <a:gd name="T63" fmla="*/ 3 h 192"/>
                  <a:gd name="T64" fmla="*/ 24 w 372"/>
                  <a:gd name="T65" fmla="*/ 4 h 192"/>
                  <a:gd name="T66" fmla="*/ 21 w 372"/>
                  <a:gd name="T67" fmla="*/ 5 h 192"/>
                  <a:gd name="T68" fmla="*/ 19 w 372"/>
                  <a:gd name="T69" fmla="*/ 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2" name="Freeform 55"/>
              <p:cNvSpPr>
                <a:spLocks noChangeAspect="1"/>
              </p:cNvSpPr>
              <p:nvPr/>
            </p:nvSpPr>
            <p:spPr bwMode="auto">
              <a:xfrm>
                <a:off x="1787" y="1486"/>
                <a:ext cx="283" cy="139"/>
              </a:xfrm>
              <a:custGeom>
                <a:avLst/>
                <a:gdLst>
                  <a:gd name="T0" fmla="*/ 19 w 372"/>
                  <a:gd name="T1" fmla="*/ 7 h 192"/>
                  <a:gd name="T2" fmla="*/ 5 w 372"/>
                  <a:gd name="T3" fmla="*/ 7 h 192"/>
                  <a:gd name="T4" fmla="*/ 5 w 372"/>
                  <a:gd name="T5" fmla="*/ 7 h 192"/>
                  <a:gd name="T6" fmla="*/ 0 w 372"/>
                  <a:gd name="T7" fmla="*/ 7 h 192"/>
                  <a:gd name="T8" fmla="*/ 2 w 372"/>
                  <a:gd name="T9" fmla="*/ 7 h 192"/>
                  <a:gd name="T10" fmla="*/ 2 w 372"/>
                  <a:gd name="T11" fmla="*/ 7 h 192"/>
                  <a:gd name="T12" fmla="*/ 2 w 372"/>
                  <a:gd name="T13" fmla="*/ 7 h 192"/>
                  <a:gd name="T14" fmla="*/ 2 w 372"/>
                  <a:gd name="T15" fmla="*/ 5 h 192"/>
                  <a:gd name="T16" fmla="*/ 3 w 372"/>
                  <a:gd name="T17" fmla="*/ 7 h 192"/>
                  <a:gd name="T18" fmla="*/ 3 w 372"/>
                  <a:gd name="T19" fmla="*/ 5 h 192"/>
                  <a:gd name="T20" fmla="*/ 5 w 372"/>
                  <a:gd name="T21" fmla="*/ 5 h 192"/>
                  <a:gd name="T22" fmla="*/ 4 w 372"/>
                  <a:gd name="T23" fmla="*/ 5 h 192"/>
                  <a:gd name="T24" fmla="*/ 5 w 372"/>
                  <a:gd name="T25" fmla="*/ 4 h 192"/>
                  <a:gd name="T26" fmla="*/ 5 w 372"/>
                  <a:gd name="T27" fmla="*/ 4 h 192"/>
                  <a:gd name="T28" fmla="*/ 5 w 372"/>
                  <a:gd name="T29" fmla="*/ 4 h 192"/>
                  <a:gd name="T30" fmla="*/ 5 w 372"/>
                  <a:gd name="T31" fmla="*/ 4 h 192"/>
                  <a:gd name="T32" fmla="*/ 8 w 372"/>
                  <a:gd name="T33" fmla="*/ 4 h 192"/>
                  <a:gd name="T34" fmla="*/ 8 w 372"/>
                  <a:gd name="T35" fmla="*/ 4 h 192"/>
                  <a:gd name="T36" fmla="*/ 8 w 372"/>
                  <a:gd name="T37" fmla="*/ 4 h 192"/>
                  <a:gd name="T38" fmla="*/ 10 w 372"/>
                  <a:gd name="T39" fmla="*/ 3 h 192"/>
                  <a:gd name="T40" fmla="*/ 10 w 372"/>
                  <a:gd name="T41" fmla="*/ 4 h 192"/>
                  <a:gd name="T42" fmla="*/ 11 w 372"/>
                  <a:gd name="T43" fmla="*/ 4 h 192"/>
                  <a:gd name="T44" fmla="*/ 12 w 372"/>
                  <a:gd name="T45" fmla="*/ 2 h 192"/>
                  <a:gd name="T46" fmla="*/ 12 w 372"/>
                  <a:gd name="T47" fmla="*/ 1 h 192"/>
                  <a:gd name="T48" fmla="*/ 14 w 372"/>
                  <a:gd name="T49" fmla="*/ 1 h 192"/>
                  <a:gd name="T50" fmla="*/ 14 w 372"/>
                  <a:gd name="T51" fmla="*/ 1 h 192"/>
                  <a:gd name="T52" fmla="*/ 15 w 372"/>
                  <a:gd name="T53" fmla="*/ 0 h 192"/>
                  <a:gd name="T54" fmla="*/ 16 w 372"/>
                  <a:gd name="T55" fmla="*/ 1 h 192"/>
                  <a:gd name="T56" fmla="*/ 18 w 372"/>
                  <a:gd name="T57" fmla="*/ 1 h 192"/>
                  <a:gd name="T58" fmla="*/ 21 w 372"/>
                  <a:gd name="T59" fmla="*/ 1 h 192"/>
                  <a:gd name="T60" fmla="*/ 21 w 372"/>
                  <a:gd name="T61" fmla="*/ 1 h 192"/>
                  <a:gd name="T62" fmla="*/ 22 w 372"/>
                  <a:gd name="T63" fmla="*/ 3 h 192"/>
                  <a:gd name="T64" fmla="*/ 24 w 372"/>
                  <a:gd name="T65" fmla="*/ 4 h 192"/>
                  <a:gd name="T66" fmla="*/ 21 w 372"/>
                  <a:gd name="T67" fmla="*/ 5 h 192"/>
                  <a:gd name="T68" fmla="*/ 19 w 372"/>
                  <a:gd name="T69" fmla="*/ 7 h 192"/>
                  <a:gd name="T70" fmla="*/ 19 w 372"/>
                  <a:gd name="T71" fmla="*/ 7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3" name="Freeform 56"/>
              <p:cNvSpPr>
                <a:spLocks noChangeAspect="1"/>
              </p:cNvSpPr>
              <p:nvPr/>
            </p:nvSpPr>
            <p:spPr bwMode="auto">
              <a:xfrm>
                <a:off x="1608" y="1794"/>
                <a:ext cx="220" cy="177"/>
              </a:xfrm>
              <a:custGeom>
                <a:avLst/>
                <a:gdLst>
                  <a:gd name="T0" fmla="*/ 18 w 288"/>
                  <a:gd name="T1" fmla="*/ 6 h 246"/>
                  <a:gd name="T2" fmla="*/ 15 w 288"/>
                  <a:gd name="T3" fmla="*/ 6 h 246"/>
                  <a:gd name="T4" fmla="*/ 14 w 288"/>
                  <a:gd name="T5" fmla="*/ 6 h 246"/>
                  <a:gd name="T6" fmla="*/ 16 w 288"/>
                  <a:gd name="T7" fmla="*/ 6 h 246"/>
                  <a:gd name="T8" fmla="*/ 16 w 288"/>
                  <a:gd name="T9" fmla="*/ 6 h 246"/>
                  <a:gd name="T10" fmla="*/ 16 w 288"/>
                  <a:gd name="T11" fmla="*/ 7 h 246"/>
                  <a:gd name="T12" fmla="*/ 17 w 288"/>
                  <a:gd name="T13" fmla="*/ 7 h 246"/>
                  <a:gd name="T14" fmla="*/ 18 w 288"/>
                  <a:gd name="T15" fmla="*/ 6 h 246"/>
                  <a:gd name="T16" fmla="*/ 18 w 288"/>
                  <a:gd name="T17" fmla="*/ 6 h 246"/>
                  <a:gd name="T18" fmla="*/ 18 w 288"/>
                  <a:gd name="T19" fmla="*/ 7 h 246"/>
                  <a:gd name="T20" fmla="*/ 17 w 288"/>
                  <a:gd name="T21" fmla="*/ 8 h 246"/>
                  <a:gd name="T22" fmla="*/ 18 w 288"/>
                  <a:gd name="T23" fmla="*/ 9 h 246"/>
                  <a:gd name="T24" fmla="*/ 20 w 288"/>
                  <a:gd name="T25" fmla="*/ 9 h 246"/>
                  <a:gd name="T26" fmla="*/ 19 w 288"/>
                  <a:gd name="T27" fmla="*/ 9 h 246"/>
                  <a:gd name="T28" fmla="*/ 18 w 288"/>
                  <a:gd name="T29" fmla="*/ 9 h 246"/>
                  <a:gd name="T30" fmla="*/ 18 w 288"/>
                  <a:gd name="T31" fmla="*/ 9 h 246"/>
                  <a:gd name="T32" fmla="*/ 18 w 288"/>
                  <a:gd name="T33" fmla="*/ 9 h 246"/>
                  <a:gd name="T34" fmla="*/ 16 w 288"/>
                  <a:gd name="T35" fmla="*/ 9 h 246"/>
                  <a:gd name="T36" fmla="*/ 16 w 288"/>
                  <a:gd name="T37" fmla="*/ 9 h 246"/>
                  <a:gd name="T38" fmla="*/ 15 w 288"/>
                  <a:gd name="T39" fmla="*/ 9 h 246"/>
                  <a:gd name="T40" fmla="*/ 15 w 288"/>
                  <a:gd name="T41" fmla="*/ 9 h 246"/>
                  <a:gd name="T42" fmla="*/ 14 w 288"/>
                  <a:gd name="T43" fmla="*/ 9 h 246"/>
                  <a:gd name="T44" fmla="*/ 14 w 288"/>
                  <a:gd name="T45" fmla="*/ 9 h 246"/>
                  <a:gd name="T46" fmla="*/ 14 w 288"/>
                  <a:gd name="T47" fmla="*/ 9 h 246"/>
                  <a:gd name="T48" fmla="*/ 12 w 288"/>
                  <a:gd name="T49" fmla="*/ 9 h 246"/>
                  <a:gd name="T50" fmla="*/ 12 w 288"/>
                  <a:gd name="T51" fmla="*/ 9 h 246"/>
                  <a:gd name="T52" fmla="*/ 11 w 288"/>
                  <a:gd name="T53" fmla="*/ 9 h 246"/>
                  <a:gd name="T54" fmla="*/ 9 w 288"/>
                  <a:gd name="T55" fmla="*/ 9 h 246"/>
                  <a:gd name="T56" fmla="*/ 9 w 288"/>
                  <a:gd name="T57" fmla="*/ 8 h 246"/>
                  <a:gd name="T58" fmla="*/ 8 w 288"/>
                  <a:gd name="T59" fmla="*/ 8 h 246"/>
                  <a:gd name="T60" fmla="*/ 8 w 288"/>
                  <a:gd name="T61" fmla="*/ 7 h 246"/>
                  <a:gd name="T62" fmla="*/ 7 w 288"/>
                  <a:gd name="T63" fmla="*/ 8 h 246"/>
                  <a:gd name="T64" fmla="*/ 8 w 288"/>
                  <a:gd name="T65" fmla="*/ 9 h 246"/>
                  <a:gd name="T66" fmla="*/ 7 w 288"/>
                  <a:gd name="T67" fmla="*/ 9 h 246"/>
                  <a:gd name="T68" fmla="*/ 4 w 288"/>
                  <a:gd name="T69" fmla="*/ 8 h 246"/>
                  <a:gd name="T70" fmla="*/ 2 w 288"/>
                  <a:gd name="T71" fmla="*/ 8 h 246"/>
                  <a:gd name="T72" fmla="*/ 2 w 288"/>
                  <a:gd name="T73" fmla="*/ 8 h 246"/>
                  <a:gd name="T74" fmla="*/ 2 w 288"/>
                  <a:gd name="T75" fmla="*/ 7 h 246"/>
                  <a:gd name="T76" fmla="*/ 2 w 288"/>
                  <a:gd name="T77" fmla="*/ 6 h 246"/>
                  <a:gd name="T78" fmla="*/ 2 w 288"/>
                  <a:gd name="T79" fmla="*/ 4 h 246"/>
                  <a:gd name="T80" fmla="*/ 2 w 288"/>
                  <a:gd name="T81" fmla="*/ 2 h 246"/>
                  <a:gd name="T82" fmla="*/ 0 w 288"/>
                  <a:gd name="T83" fmla="*/ 0 h 246"/>
                  <a:gd name="T84" fmla="*/ 11 w 288"/>
                  <a:gd name="T85" fmla="*/ 0 h 246"/>
                  <a:gd name="T86" fmla="*/ 11 w 288"/>
                  <a:gd name="T87" fmla="*/ 1 h 246"/>
                  <a:gd name="T88" fmla="*/ 11 w 288"/>
                  <a:gd name="T89" fmla="*/ 1 h 246"/>
                  <a:gd name="T90" fmla="*/ 11 w 288"/>
                  <a:gd name="T91" fmla="*/ 1 h 246"/>
                  <a:gd name="T92" fmla="*/ 12 w 288"/>
                  <a:gd name="T93" fmla="*/ 1 h 246"/>
                  <a:gd name="T94" fmla="*/ 11 w 288"/>
                  <a:gd name="T95" fmla="*/ 1 h 246"/>
                  <a:gd name="T96" fmla="*/ 11 w 288"/>
                  <a:gd name="T97" fmla="*/ 1 h 246"/>
                  <a:gd name="T98" fmla="*/ 9 w 288"/>
                  <a:gd name="T99" fmla="*/ 3 h 246"/>
                  <a:gd name="T100" fmla="*/ 9 w 288"/>
                  <a:gd name="T101" fmla="*/ 4 h 246"/>
                  <a:gd name="T102" fmla="*/ 16 w 288"/>
                  <a:gd name="T103" fmla="*/ 4 h 246"/>
                  <a:gd name="T104" fmla="*/ 16 w 288"/>
                  <a:gd name="T105" fmla="*/ 5 h 246"/>
                  <a:gd name="T106" fmla="*/ 17 w 288"/>
                  <a:gd name="T107" fmla="*/ 6 h 246"/>
                  <a:gd name="T108" fmla="*/ 18 w 288"/>
                  <a:gd name="T109" fmla="*/ 6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4" name="Freeform 57"/>
              <p:cNvSpPr>
                <a:spLocks noChangeAspect="1"/>
              </p:cNvSpPr>
              <p:nvPr/>
            </p:nvSpPr>
            <p:spPr bwMode="auto">
              <a:xfrm>
                <a:off x="1608" y="1794"/>
                <a:ext cx="220" cy="177"/>
              </a:xfrm>
              <a:custGeom>
                <a:avLst/>
                <a:gdLst>
                  <a:gd name="T0" fmla="*/ 18 w 288"/>
                  <a:gd name="T1" fmla="*/ 6 h 246"/>
                  <a:gd name="T2" fmla="*/ 15 w 288"/>
                  <a:gd name="T3" fmla="*/ 6 h 246"/>
                  <a:gd name="T4" fmla="*/ 14 w 288"/>
                  <a:gd name="T5" fmla="*/ 6 h 246"/>
                  <a:gd name="T6" fmla="*/ 16 w 288"/>
                  <a:gd name="T7" fmla="*/ 6 h 246"/>
                  <a:gd name="T8" fmla="*/ 16 w 288"/>
                  <a:gd name="T9" fmla="*/ 6 h 246"/>
                  <a:gd name="T10" fmla="*/ 16 w 288"/>
                  <a:gd name="T11" fmla="*/ 7 h 246"/>
                  <a:gd name="T12" fmla="*/ 17 w 288"/>
                  <a:gd name="T13" fmla="*/ 7 h 246"/>
                  <a:gd name="T14" fmla="*/ 18 w 288"/>
                  <a:gd name="T15" fmla="*/ 6 h 246"/>
                  <a:gd name="T16" fmla="*/ 18 w 288"/>
                  <a:gd name="T17" fmla="*/ 6 h 246"/>
                  <a:gd name="T18" fmla="*/ 18 w 288"/>
                  <a:gd name="T19" fmla="*/ 7 h 246"/>
                  <a:gd name="T20" fmla="*/ 17 w 288"/>
                  <a:gd name="T21" fmla="*/ 8 h 246"/>
                  <a:gd name="T22" fmla="*/ 18 w 288"/>
                  <a:gd name="T23" fmla="*/ 9 h 246"/>
                  <a:gd name="T24" fmla="*/ 20 w 288"/>
                  <a:gd name="T25" fmla="*/ 9 h 246"/>
                  <a:gd name="T26" fmla="*/ 19 w 288"/>
                  <a:gd name="T27" fmla="*/ 9 h 246"/>
                  <a:gd name="T28" fmla="*/ 18 w 288"/>
                  <a:gd name="T29" fmla="*/ 9 h 246"/>
                  <a:gd name="T30" fmla="*/ 18 w 288"/>
                  <a:gd name="T31" fmla="*/ 9 h 246"/>
                  <a:gd name="T32" fmla="*/ 18 w 288"/>
                  <a:gd name="T33" fmla="*/ 9 h 246"/>
                  <a:gd name="T34" fmla="*/ 16 w 288"/>
                  <a:gd name="T35" fmla="*/ 9 h 246"/>
                  <a:gd name="T36" fmla="*/ 16 w 288"/>
                  <a:gd name="T37" fmla="*/ 9 h 246"/>
                  <a:gd name="T38" fmla="*/ 15 w 288"/>
                  <a:gd name="T39" fmla="*/ 9 h 246"/>
                  <a:gd name="T40" fmla="*/ 15 w 288"/>
                  <a:gd name="T41" fmla="*/ 9 h 246"/>
                  <a:gd name="T42" fmla="*/ 14 w 288"/>
                  <a:gd name="T43" fmla="*/ 9 h 246"/>
                  <a:gd name="T44" fmla="*/ 14 w 288"/>
                  <a:gd name="T45" fmla="*/ 9 h 246"/>
                  <a:gd name="T46" fmla="*/ 14 w 288"/>
                  <a:gd name="T47" fmla="*/ 9 h 246"/>
                  <a:gd name="T48" fmla="*/ 12 w 288"/>
                  <a:gd name="T49" fmla="*/ 9 h 246"/>
                  <a:gd name="T50" fmla="*/ 12 w 288"/>
                  <a:gd name="T51" fmla="*/ 9 h 246"/>
                  <a:gd name="T52" fmla="*/ 11 w 288"/>
                  <a:gd name="T53" fmla="*/ 9 h 246"/>
                  <a:gd name="T54" fmla="*/ 9 w 288"/>
                  <a:gd name="T55" fmla="*/ 9 h 246"/>
                  <a:gd name="T56" fmla="*/ 9 w 288"/>
                  <a:gd name="T57" fmla="*/ 8 h 246"/>
                  <a:gd name="T58" fmla="*/ 8 w 288"/>
                  <a:gd name="T59" fmla="*/ 8 h 246"/>
                  <a:gd name="T60" fmla="*/ 8 w 288"/>
                  <a:gd name="T61" fmla="*/ 7 h 246"/>
                  <a:gd name="T62" fmla="*/ 7 w 288"/>
                  <a:gd name="T63" fmla="*/ 8 h 246"/>
                  <a:gd name="T64" fmla="*/ 8 w 288"/>
                  <a:gd name="T65" fmla="*/ 9 h 246"/>
                  <a:gd name="T66" fmla="*/ 7 w 288"/>
                  <a:gd name="T67" fmla="*/ 9 h 246"/>
                  <a:gd name="T68" fmla="*/ 4 w 288"/>
                  <a:gd name="T69" fmla="*/ 8 h 246"/>
                  <a:gd name="T70" fmla="*/ 2 w 288"/>
                  <a:gd name="T71" fmla="*/ 8 h 246"/>
                  <a:gd name="T72" fmla="*/ 2 w 288"/>
                  <a:gd name="T73" fmla="*/ 8 h 246"/>
                  <a:gd name="T74" fmla="*/ 2 w 288"/>
                  <a:gd name="T75" fmla="*/ 7 h 246"/>
                  <a:gd name="T76" fmla="*/ 2 w 288"/>
                  <a:gd name="T77" fmla="*/ 6 h 246"/>
                  <a:gd name="T78" fmla="*/ 2 w 288"/>
                  <a:gd name="T79" fmla="*/ 4 h 246"/>
                  <a:gd name="T80" fmla="*/ 2 w 288"/>
                  <a:gd name="T81" fmla="*/ 2 h 246"/>
                  <a:gd name="T82" fmla="*/ 0 w 288"/>
                  <a:gd name="T83" fmla="*/ 0 h 246"/>
                  <a:gd name="T84" fmla="*/ 11 w 288"/>
                  <a:gd name="T85" fmla="*/ 0 h 246"/>
                  <a:gd name="T86" fmla="*/ 11 w 288"/>
                  <a:gd name="T87" fmla="*/ 1 h 246"/>
                  <a:gd name="T88" fmla="*/ 11 w 288"/>
                  <a:gd name="T89" fmla="*/ 1 h 246"/>
                  <a:gd name="T90" fmla="*/ 11 w 288"/>
                  <a:gd name="T91" fmla="*/ 1 h 246"/>
                  <a:gd name="T92" fmla="*/ 12 w 288"/>
                  <a:gd name="T93" fmla="*/ 1 h 246"/>
                  <a:gd name="T94" fmla="*/ 11 w 288"/>
                  <a:gd name="T95" fmla="*/ 1 h 246"/>
                  <a:gd name="T96" fmla="*/ 11 w 288"/>
                  <a:gd name="T97" fmla="*/ 1 h 246"/>
                  <a:gd name="T98" fmla="*/ 9 w 288"/>
                  <a:gd name="T99" fmla="*/ 3 h 246"/>
                  <a:gd name="T100" fmla="*/ 9 w 288"/>
                  <a:gd name="T101" fmla="*/ 4 h 246"/>
                  <a:gd name="T102" fmla="*/ 16 w 288"/>
                  <a:gd name="T103" fmla="*/ 4 h 246"/>
                  <a:gd name="T104" fmla="*/ 16 w 288"/>
                  <a:gd name="T105" fmla="*/ 5 h 246"/>
                  <a:gd name="T106" fmla="*/ 17 w 288"/>
                  <a:gd name="T107" fmla="*/ 6 h 246"/>
                  <a:gd name="T108" fmla="*/ 18 w 288"/>
                  <a:gd name="T109" fmla="*/ 6 h 246"/>
                  <a:gd name="T110" fmla="*/ 18 w 288"/>
                  <a:gd name="T111" fmla="*/ 6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5" name="Freeform 58"/>
              <p:cNvSpPr>
                <a:spLocks noChangeAspect="1"/>
              </p:cNvSpPr>
              <p:nvPr/>
            </p:nvSpPr>
            <p:spPr bwMode="auto">
              <a:xfrm>
                <a:off x="2381" y="1006"/>
                <a:ext cx="142" cy="212"/>
              </a:xfrm>
              <a:custGeom>
                <a:avLst/>
                <a:gdLst>
                  <a:gd name="T0" fmla="*/ 4 w 186"/>
                  <a:gd name="T1" fmla="*/ 12 h 294"/>
                  <a:gd name="T2" fmla="*/ 3 w 186"/>
                  <a:gd name="T3" fmla="*/ 12 h 294"/>
                  <a:gd name="T4" fmla="*/ 2 w 186"/>
                  <a:gd name="T5" fmla="*/ 10 h 294"/>
                  <a:gd name="T6" fmla="*/ 0 w 186"/>
                  <a:gd name="T7" fmla="*/ 6 h 294"/>
                  <a:gd name="T8" fmla="*/ 2 w 186"/>
                  <a:gd name="T9" fmla="*/ 6 h 294"/>
                  <a:gd name="T10" fmla="*/ 2 w 186"/>
                  <a:gd name="T11" fmla="*/ 6 h 294"/>
                  <a:gd name="T12" fmla="*/ 2 w 186"/>
                  <a:gd name="T13" fmla="*/ 6 h 294"/>
                  <a:gd name="T14" fmla="*/ 2 w 186"/>
                  <a:gd name="T15" fmla="*/ 5 h 294"/>
                  <a:gd name="T16" fmla="*/ 2 w 186"/>
                  <a:gd name="T17" fmla="*/ 4 h 294"/>
                  <a:gd name="T18" fmla="*/ 2 w 186"/>
                  <a:gd name="T19" fmla="*/ 2 h 294"/>
                  <a:gd name="T20" fmla="*/ 3 w 186"/>
                  <a:gd name="T21" fmla="*/ 1 h 294"/>
                  <a:gd name="T22" fmla="*/ 3 w 186"/>
                  <a:gd name="T23" fmla="*/ 1 h 294"/>
                  <a:gd name="T24" fmla="*/ 4 w 186"/>
                  <a:gd name="T25" fmla="*/ 1 h 294"/>
                  <a:gd name="T26" fmla="*/ 6 w 186"/>
                  <a:gd name="T27" fmla="*/ 0 h 294"/>
                  <a:gd name="T28" fmla="*/ 8 w 186"/>
                  <a:gd name="T29" fmla="*/ 1 h 294"/>
                  <a:gd name="T30" fmla="*/ 9 w 186"/>
                  <a:gd name="T31" fmla="*/ 4 h 294"/>
                  <a:gd name="T32" fmla="*/ 11 w 186"/>
                  <a:gd name="T33" fmla="*/ 4 h 294"/>
                  <a:gd name="T34" fmla="*/ 11 w 186"/>
                  <a:gd name="T35" fmla="*/ 4 h 294"/>
                  <a:gd name="T36" fmla="*/ 12 w 186"/>
                  <a:gd name="T37" fmla="*/ 4 h 294"/>
                  <a:gd name="T38" fmla="*/ 12 w 186"/>
                  <a:gd name="T39" fmla="*/ 5 h 294"/>
                  <a:gd name="T40" fmla="*/ 12 w 186"/>
                  <a:gd name="T41" fmla="*/ 5 h 294"/>
                  <a:gd name="T42" fmla="*/ 12 w 186"/>
                  <a:gd name="T43" fmla="*/ 6 h 294"/>
                  <a:gd name="T44" fmla="*/ 11 w 186"/>
                  <a:gd name="T45" fmla="*/ 6 h 294"/>
                  <a:gd name="T46" fmla="*/ 11 w 186"/>
                  <a:gd name="T47" fmla="*/ 7 h 294"/>
                  <a:gd name="T48" fmla="*/ 9 w 186"/>
                  <a:gd name="T49" fmla="*/ 6 h 294"/>
                  <a:gd name="T50" fmla="*/ 8 w 186"/>
                  <a:gd name="T51" fmla="*/ 7 h 294"/>
                  <a:gd name="T52" fmla="*/ 8 w 186"/>
                  <a:gd name="T53" fmla="*/ 6 h 294"/>
                  <a:gd name="T54" fmla="*/ 8 w 186"/>
                  <a:gd name="T55" fmla="*/ 7 h 294"/>
                  <a:gd name="T56" fmla="*/ 8 w 186"/>
                  <a:gd name="T57" fmla="*/ 7 h 294"/>
                  <a:gd name="T58" fmla="*/ 8 w 186"/>
                  <a:gd name="T59" fmla="*/ 7 h 294"/>
                  <a:gd name="T60" fmla="*/ 8 w 186"/>
                  <a:gd name="T61" fmla="*/ 6 h 294"/>
                  <a:gd name="T62" fmla="*/ 7 w 186"/>
                  <a:gd name="T63" fmla="*/ 9 h 294"/>
                  <a:gd name="T64" fmla="*/ 6 w 186"/>
                  <a:gd name="T65" fmla="*/ 9 h 294"/>
                  <a:gd name="T66" fmla="*/ 6 w 186"/>
                  <a:gd name="T67" fmla="*/ 9 h 294"/>
                  <a:gd name="T68" fmla="*/ 5 w 186"/>
                  <a:gd name="T69" fmla="*/ 9 h 294"/>
                  <a:gd name="T70" fmla="*/ 5 w 186"/>
                  <a:gd name="T71" fmla="*/ 9 h 294"/>
                  <a:gd name="T72" fmla="*/ 5 w 186"/>
                  <a:gd name="T73" fmla="*/ 9 h 294"/>
                  <a:gd name="T74" fmla="*/ 5 w 186"/>
                  <a:gd name="T75" fmla="*/ 9 h 294"/>
                  <a:gd name="T76" fmla="*/ 4 w 186"/>
                  <a:gd name="T77" fmla="*/ 12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6" name="Freeform 59"/>
              <p:cNvSpPr>
                <a:spLocks noChangeAspect="1"/>
              </p:cNvSpPr>
              <p:nvPr/>
            </p:nvSpPr>
            <p:spPr bwMode="auto">
              <a:xfrm>
                <a:off x="2381" y="1006"/>
                <a:ext cx="142" cy="216"/>
              </a:xfrm>
              <a:custGeom>
                <a:avLst/>
                <a:gdLst>
                  <a:gd name="T0" fmla="*/ 4 w 186"/>
                  <a:gd name="T1" fmla="*/ 12 h 300"/>
                  <a:gd name="T2" fmla="*/ 3 w 186"/>
                  <a:gd name="T3" fmla="*/ 12 h 300"/>
                  <a:gd name="T4" fmla="*/ 2 w 186"/>
                  <a:gd name="T5" fmla="*/ 10 h 300"/>
                  <a:gd name="T6" fmla="*/ 0 w 186"/>
                  <a:gd name="T7" fmla="*/ 6 h 300"/>
                  <a:gd name="T8" fmla="*/ 2 w 186"/>
                  <a:gd name="T9" fmla="*/ 6 h 300"/>
                  <a:gd name="T10" fmla="*/ 2 w 186"/>
                  <a:gd name="T11" fmla="*/ 6 h 300"/>
                  <a:gd name="T12" fmla="*/ 2 w 186"/>
                  <a:gd name="T13" fmla="*/ 6 h 300"/>
                  <a:gd name="T14" fmla="*/ 2 w 186"/>
                  <a:gd name="T15" fmla="*/ 5 h 300"/>
                  <a:gd name="T16" fmla="*/ 2 w 186"/>
                  <a:gd name="T17" fmla="*/ 4 h 300"/>
                  <a:gd name="T18" fmla="*/ 2 w 186"/>
                  <a:gd name="T19" fmla="*/ 2 h 300"/>
                  <a:gd name="T20" fmla="*/ 3 w 186"/>
                  <a:gd name="T21" fmla="*/ 1 h 300"/>
                  <a:gd name="T22" fmla="*/ 3 w 186"/>
                  <a:gd name="T23" fmla="*/ 1 h 300"/>
                  <a:gd name="T24" fmla="*/ 4 w 186"/>
                  <a:gd name="T25" fmla="*/ 1 h 300"/>
                  <a:gd name="T26" fmla="*/ 6 w 186"/>
                  <a:gd name="T27" fmla="*/ 0 h 300"/>
                  <a:gd name="T28" fmla="*/ 8 w 186"/>
                  <a:gd name="T29" fmla="*/ 1 h 300"/>
                  <a:gd name="T30" fmla="*/ 9 w 186"/>
                  <a:gd name="T31" fmla="*/ 4 h 300"/>
                  <a:gd name="T32" fmla="*/ 11 w 186"/>
                  <a:gd name="T33" fmla="*/ 4 h 300"/>
                  <a:gd name="T34" fmla="*/ 11 w 186"/>
                  <a:gd name="T35" fmla="*/ 4 h 300"/>
                  <a:gd name="T36" fmla="*/ 12 w 186"/>
                  <a:gd name="T37" fmla="*/ 4 h 300"/>
                  <a:gd name="T38" fmla="*/ 12 w 186"/>
                  <a:gd name="T39" fmla="*/ 5 h 300"/>
                  <a:gd name="T40" fmla="*/ 12 w 186"/>
                  <a:gd name="T41" fmla="*/ 5 h 300"/>
                  <a:gd name="T42" fmla="*/ 12 w 186"/>
                  <a:gd name="T43" fmla="*/ 6 h 300"/>
                  <a:gd name="T44" fmla="*/ 11 w 186"/>
                  <a:gd name="T45" fmla="*/ 6 h 300"/>
                  <a:gd name="T46" fmla="*/ 11 w 186"/>
                  <a:gd name="T47" fmla="*/ 7 h 300"/>
                  <a:gd name="T48" fmla="*/ 9 w 186"/>
                  <a:gd name="T49" fmla="*/ 6 h 300"/>
                  <a:gd name="T50" fmla="*/ 8 w 186"/>
                  <a:gd name="T51" fmla="*/ 7 h 300"/>
                  <a:gd name="T52" fmla="*/ 8 w 186"/>
                  <a:gd name="T53" fmla="*/ 6 h 300"/>
                  <a:gd name="T54" fmla="*/ 8 w 186"/>
                  <a:gd name="T55" fmla="*/ 7 h 300"/>
                  <a:gd name="T56" fmla="*/ 8 w 186"/>
                  <a:gd name="T57" fmla="*/ 7 h 300"/>
                  <a:gd name="T58" fmla="*/ 8 w 186"/>
                  <a:gd name="T59" fmla="*/ 7 h 300"/>
                  <a:gd name="T60" fmla="*/ 8 w 186"/>
                  <a:gd name="T61" fmla="*/ 6 h 300"/>
                  <a:gd name="T62" fmla="*/ 7 w 186"/>
                  <a:gd name="T63" fmla="*/ 9 h 300"/>
                  <a:gd name="T64" fmla="*/ 6 w 186"/>
                  <a:gd name="T65" fmla="*/ 9 h 300"/>
                  <a:gd name="T66" fmla="*/ 6 w 186"/>
                  <a:gd name="T67" fmla="*/ 9 h 300"/>
                  <a:gd name="T68" fmla="*/ 5 w 186"/>
                  <a:gd name="T69" fmla="*/ 9 h 300"/>
                  <a:gd name="T70" fmla="*/ 5 w 186"/>
                  <a:gd name="T71" fmla="*/ 9 h 300"/>
                  <a:gd name="T72" fmla="*/ 5 w 186"/>
                  <a:gd name="T73" fmla="*/ 9 h 300"/>
                  <a:gd name="T74" fmla="*/ 5 w 186"/>
                  <a:gd name="T75" fmla="*/ 9 h 300"/>
                  <a:gd name="T76" fmla="*/ 4 w 186"/>
                  <a:gd name="T77" fmla="*/ 12 h 300"/>
                  <a:gd name="T78" fmla="*/ 4 w 186"/>
                  <a:gd name="T79" fmla="*/ 12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7" name="Freeform 60"/>
              <p:cNvSpPr>
                <a:spLocks noChangeAspect="1"/>
              </p:cNvSpPr>
              <p:nvPr/>
            </p:nvSpPr>
            <p:spPr bwMode="auto">
              <a:xfrm>
                <a:off x="2144" y="1408"/>
                <a:ext cx="178" cy="83"/>
              </a:xfrm>
              <a:custGeom>
                <a:avLst/>
                <a:gdLst>
                  <a:gd name="T0" fmla="*/ 12 w 234"/>
                  <a:gd name="T1" fmla="*/ 0 h 114"/>
                  <a:gd name="T2" fmla="*/ 13 w 234"/>
                  <a:gd name="T3" fmla="*/ 4 h 114"/>
                  <a:gd name="T4" fmla="*/ 15 w 234"/>
                  <a:gd name="T5" fmla="*/ 3 h 114"/>
                  <a:gd name="T6" fmla="*/ 14 w 234"/>
                  <a:gd name="T7" fmla="*/ 4 h 114"/>
                  <a:gd name="T8" fmla="*/ 14 w 234"/>
                  <a:gd name="T9" fmla="*/ 4 h 114"/>
                  <a:gd name="T10" fmla="*/ 14 w 234"/>
                  <a:gd name="T11" fmla="*/ 4 h 114"/>
                  <a:gd name="T12" fmla="*/ 14 w 234"/>
                  <a:gd name="T13" fmla="*/ 5 h 114"/>
                  <a:gd name="T14" fmla="*/ 13 w 234"/>
                  <a:gd name="T15" fmla="*/ 5 h 114"/>
                  <a:gd name="T16" fmla="*/ 12 w 234"/>
                  <a:gd name="T17" fmla="*/ 4 h 114"/>
                  <a:gd name="T18" fmla="*/ 12 w 234"/>
                  <a:gd name="T19" fmla="*/ 4 h 114"/>
                  <a:gd name="T20" fmla="*/ 11 w 234"/>
                  <a:gd name="T21" fmla="*/ 4 h 114"/>
                  <a:gd name="T22" fmla="*/ 11 w 234"/>
                  <a:gd name="T23" fmla="*/ 4 h 114"/>
                  <a:gd name="T24" fmla="*/ 12 w 234"/>
                  <a:gd name="T25" fmla="*/ 4 h 114"/>
                  <a:gd name="T26" fmla="*/ 11 w 234"/>
                  <a:gd name="T27" fmla="*/ 3 h 114"/>
                  <a:gd name="T28" fmla="*/ 11 w 234"/>
                  <a:gd name="T29" fmla="*/ 3 h 114"/>
                  <a:gd name="T30" fmla="*/ 11 w 234"/>
                  <a:gd name="T31" fmla="*/ 2 h 114"/>
                  <a:gd name="T32" fmla="*/ 11 w 234"/>
                  <a:gd name="T33" fmla="*/ 2 h 114"/>
                  <a:gd name="T34" fmla="*/ 12 w 234"/>
                  <a:gd name="T35" fmla="*/ 1 h 114"/>
                  <a:gd name="T36" fmla="*/ 11 w 234"/>
                  <a:gd name="T37" fmla="*/ 1 h 114"/>
                  <a:gd name="T38" fmla="*/ 10 w 234"/>
                  <a:gd name="T39" fmla="*/ 2 h 114"/>
                  <a:gd name="T40" fmla="*/ 9 w 234"/>
                  <a:gd name="T41" fmla="*/ 2 h 114"/>
                  <a:gd name="T42" fmla="*/ 10 w 234"/>
                  <a:gd name="T43" fmla="*/ 2 h 114"/>
                  <a:gd name="T44" fmla="*/ 10 w 234"/>
                  <a:gd name="T45" fmla="*/ 3 h 114"/>
                  <a:gd name="T46" fmla="*/ 11 w 234"/>
                  <a:gd name="T47" fmla="*/ 4 h 114"/>
                  <a:gd name="T48" fmla="*/ 10 w 234"/>
                  <a:gd name="T49" fmla="*/ 4 h 114"/>
                  <a:gd name="T50" fmla="*/ 11 w 234"/>
                  <a:gd name="T51" fmla="*/ 4 h 114"/>
                  <a:gd name="T52" fmla="*/ 11 w 234"/>
                  <a:gd name="T53" fmla="*/ 5 h 114"/>
                  <a:gd name="T54" fmla="*/ 8 w 234"/>
                  <a:gd name="T55" fmla="*/ 4 h 114"/>
                  <a:gd name="T56" fmla="*/ 8 w 234"/>
                  <a:gd name="T57" fmla="*/ 4 h 114"/>
                  <a:gd name="T58" fmla="*/ 8 w 234"/>
                  <a:gd name="T59" fmla="*/ 4 h 114"/>
                  <a:gd name="T60" fmla="*/ 8 w 234"/>
                  <a:gd name="T61" fmla="*/ 3 h 114"/>
                  <a:gd name="T62" fmla="*/ 9 w 234"/>
                  <a:gd name="T63" fmla="*/ 3 h 114"/>
                  <a:gd name="T64" fmla="*/ 8 w 234"/>
                  <a:gd name="T65" fmla="*/ 3 h 114"/>
                  <a:gd name="T66" fmla="*/ 6 w 234"/>
                  <a:gd name="T67" fmla="*/ 2 h 114"/>
                  <a:gd name="T68" fmla="*/ 5 w 234"/>
                  <a:gd name="T69" fmla="*/ 1 h 114"/>
                  <a:gd name="T70" fmla="*/ 5 w 234"/>
                  <a:gd name="T71" fmla="*/ 1 h 114"/>
                  <a:gd name="T72" fmla="*/ 4 w 234"/>
                  <a:gd name="T73" fmla="*/ 2 h 114"/>
                  <a:gd name="T74" fmla="*/ 2 w 234"/>
                  <a:gd name="T75" fmla="*/ 1 h 114"/>
                  <a:gd name="T76" fmla="*/ 2 w 234"/>
                  <a:gd name="T77" fmla="*/ 3 h 114"/>
                  <a:gd name="T78" fmla="*/ 0 w 234"/>
                  <a:gd name="T79" fmla="*/ 1 h 114"/>
                  <a:gd name="T80" fmla="*/ 11 w 234"/>
                  <a:gd name="T81" fmla="*/ 1 h 114"/>
                  <a:gd name="T82" fmla="*/ 12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8" name="Freeform 61"/>
              <p:cNvSpPr>
                <a:spLocks noChangeAspect="1"/>
              </p:cNvSpPr>
              <p:nvPr/>
            </p:nvSpPr>
            <p:spPr bwMode="auto">
              <a:xfrm>
                <a:off x="2144" y="1408"/>
                <a:ext cx="178" cy="83"/>
              </a:xfrm>
              <a:custGeom>
                <a:avLst/>
                <a:gdLst>
                  <a:gd name="T0" fmla="*/ 12 w 234"/>
                  <a:gd name="T1" fmla="*/ 0 h 114"/>
                  <a:gd name="T2" fmla="*/ 13 w 234"/>
                  <a:gd name="T3" fmla="*/ 4 h 114"/>
                  <a:gd name="T4" fmla="*/ 15 w 234"/>
                  <a:gd name="T5" fmla="*/ 3 h 114"/>
                  <a:gd name="T6" fmla="*/ 14 w 234"/>
                  <a:gd name="T7" fmla="*/ 4 h 114"/>
                  <a:gd name="T8" fmla="*/ 14 w 234"/>
                  <a:gd name="T9" fmla="*/ 4 h 114"/>
                  <a:gd name="T10" fmla="*/ 14 w 234"/>
                  <a:gd name="T11" fmla="*/ 4 h 114"/>
                  <a:gd name="T12" fmla="*/ 14 w 234"/>
                  <a:gd name="T13" fmla="*/ 5 h 114"/>
                  <a:gd name="T14" fmla="*/ 13 w 234"/>
                  <a:gd name="T15" fmla="*/ 5 h 114"/>
                  <a:gd name="T16" fmla="*/ 12 w 234"/>
                  <a:gd name="T17" fmla="*/ 4 h 114"/>
                  <a:gd name="T18" fmla="*/ 12 w 234"/>
                  <a:gd name="T19" fmla="*/ 4 h 114"/>
                  <a:gd name="T20" fmla="*/ 11 w 234"/>
                  <a:gd name="T21" fmla="*/ 4 h 114"/>
                  <a:gd name="T22" fmla="*/ 11 w 234"/>
                  <a:gd name="T23" fmla="*/ 4 h 114"/>
                  <a:gd name="T24" fmla="*/ 12 w 234"/>
                  <a:gd name="T25" fmla="*/ 4 h 114"/>
                  <a:gd name="T26" fmla="*/ 11 w 234"/>
                  <a:gd name="T27" fmla="*/ 3 h 114"/>
                  <a:gd name="T28" fmla="*/ 11 w 234"/>
                  <a:gd name="T29" fmla="*/ 3 h 114"/>
                  <a:gd name="T30" fmla="*/ 11 w 234"/>
                  <a:gd name="T31" fmla="*/ 3 h 114"/>
                  <a:gd name="T32" fmla="*/ 11 w 234"/>
                  <a:gd name="T33" fmla="*/ 2 h 114"/>
                  <a:gd name="T34" fmla="*/ 11 w 234"/>
                  <a:gd name="T35" fmla="*/ 2 h 114"/>
                  <a:gd name="T36" fmla="*/ 12 w 234"/>
                  <a:gd name="T37" fmla="*/ 1 h 114"/>
                  <a:gd name="T38" fmla="*/ 11 w 234"/>
                  <a:gd name="T39" fmla="*/ 1 h 114"/>
                  <a:gd name="T40" fmla="*/ 10 w 234"/>
                  <a:gd name="T41" fmla="*/ 2 h 114"/>
                  <a:gd name="T42" fmla="*/ 9 w 234"/>
                  <a:gd name="T43" fmla="*/ 2 h 114"/>
                  <a:gd name="T44" fmla="*/ 10 w 234"/>
                  <a:gd name="T45" fmla="*/ 2 h 114"/>
                  <a:gd name="T46" fmla="*/ 10 w 234"/>
                  <a:gd name="T47" fmla="*/ 3 h 114"/>
                  <a:gd name="T48" fmla="*/ 11 w 234"/>
                  <a:gd name="T49" fmla="*/ 4 h 114"/>
                  <a:gd name="T50" fmla="*/ 10 w 234"/>
                  <a:gd name="T51" fmla="*/ 4 h 114"/>
                  <a:gd name="T52" fmla="*/ 11 w 234"/>
                  <a:gd name="T53" fmla="*/ 4 h 114"/>
                  <a:gd name="T54" fmla="*/ 11 w 234"/>
                  <a:gd name="T55" fmla="*/ 5 h 114"/>
                  <a:gd name="T56" fmla="*/ 8 w 234"/>
                  <a:gd name="T57" fmla="*/ 4 h 114"/>
                  <a:gd name="T58" fmla="*/ 8 w 234"/>
                  <a:gd name="T59" fmla="*/ 4 h 114"/>
                  <a:gd name="T60" fmla="*/ 8 w 234"/>
                  <a:gd name="T61" fmla="*/ 4 h 114"/>
                  <a:gd name="T62" fmla="*/ 8 w 234"/>
                  <a:gd name="T63" fmla="*/ 3 h 114"/>
                  <a:gd name="T64" fmla="*/ 9 w 234"/>
                  <a:gd name="T65" fmla="*/ 3 h 114"/>
                  <a:gd name="T66" fmla="*/ 8 w 234"/>
                  <a:gd name="T67" fmla="*/ 3 h 114"/>
                  <a:gd name="T68" fmla="*/ 6 w 234"/>
                  <a:gd name="T69" fmla="*/ 2 h 114"/>
                  <a:gd name="T70" fmla="*/ 5 w 234"/>
                  <a:gd name="T71" fmla="*/ 1 h 114"/>
                  <a:gd name="T72" fmla="*/ 5 w 234"/>
                  <a:gd name="T73" fmla="*/ 1 h 114"/>
                  <a:gd name="T74" fmla="*/ 4 w 234"/>
                  <a:gd name="T75" fmla="*/ 2 h 114"/>
                  <a:gd name="T76" fmla="*/ 2 w 234"/>
                  <a:gd name="T77" fmla="*/ 1 h 114"/>
                  <a:gd name="T78" fmla="*/ 2 w 234"/>
                  <a:gd name="T79" fmla="*/ 3 h 114"/>
                  <a:gd name="T80" fmla="*/ 0 w 234"/>
                  <a:gd name="T81" fmla="*/ 1 h 114"/>
                  <a:gd name="T82" fmla="*/ 11 w 234"/>
                  <a:gd name="T83" fmla="*/ 1 h 114"/>
                  <a:gd name="T84" fmla="*/ 12 w 234"/>
                  <a:gd name="T85" fmla="*/ 0 h 114"/>
                  <a:gd name="T86" fmla="*/ 12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09" name="Freeform 62"/>
              <p:cNvSpPr>
                <a:spLocks noChangeAspect="1"/>
              </p:cNvSpPr>
              <p:nvPr/>
            </p:nvSpPr>
            <p:spPr bwMode="auto">
              <a:xfrm>
                <a:off x="2336" y="1226"/>
                <a:ext cx="132" cy="65"/>
              </a:xfrm>
              <a:custGeom>
                <a:avLst/>
                <a:gdLst>
                  <a:gd name="T0" fmla="*/ 2 w 174"/>
                  <a:gd name="T1" fmla="*/ 1 h 90"/>
                  <a:gd name="T2" fmla="*/ 6 w 174"/>
                  <a:gd name="T3" fmla="*/ 1 h 90"/>
                  <a:gd name="T4" fmla="*/ 6 w 174"/>
                  <a:gd name="T5" fmla="*/ 0 h 90"/>
                  <a:gd name="T6" fmla="*/ 8 w 174"/>
                  <a:gd name="T7" fmla="*/ 1 h 90"/>
                  <a:gd name="T8" fmla="*/ 7 w 174"/>
                  <a:gd name="T9" fmla="*/ 2 h 90"/>
                  <a:gd name="T10" fmla="*/ 8 w 174"/>
                  <a:gd name="T11" fmla="*/ 2 h 90"/>
                  <a:gd name="T12" fmla="*/ 9 w 174"/>
                  <a:gd name="T13" fmla="*/ 3 h 90"/>
                  <a:gd name="T14" fmla="*/ 11 w 174"/>
                  <a:gd name="T15" fmla="*/ 3 h 90"/>
                  <a:gd name="T16" fmla="*/ 9 w 174"/>
                  <a:gd name="T17" fmla="*/ 2 h 90"/>
                  <a:gd name="T18" fmla="*/ 11 w 174"/>
                  <a:gd name="T19" fmla="*/ 2 h 90"/>
                  <a:gd name="T20" fmla="*/ 11 w 174"/>
                  <a:gd name="T21" fmla="*/ 3 h 90"/>
                  <a:gd name="T22" fmla="*/ 8 w 174"/>
                  <a:gd name="T23" fmla="*/ 4 h 90"/>
                  <a:gd name="T24" fmla="*/ 8 w 174"/>
                  <a:gd name="T25" fmla="*/ 3 h 90"/>
                  <a:gd name="T26" fmla="*/ 8 w 174"/>
                  <a:gd name="T27" fmla="*/ 4 h 90"/>
                  <a:gd name="T28" fmla="*/ 8 w 174"/>
                  <a:gd name="T29" fmla="*/ 4 h 90"/>
                  <a:gd name="T30" fmla="*/ 6 w 174"/>
                  <a:gd name="T31" fmla="*/ 3 h 90"/>
                  <a:gd name="T32" fmla="*/ 5 w 174"/>
                  <a:gd name="T33" fmla="*/ 3 h 90"/>
                  <a:gd name="T34" fmla="*/ 5 w 174"/>
                  <a:gd name="T35" fmla="*/ 3 h 90"/>
                  <a:gd name="T36" fmla="*/ 0 w 174"/>
                  <a:gd name="T37" fmla="*/ 4 h 90"/>
                  <a:gd name="T38" fmla="*/ 0 w 174"/>
                  <a:gd name="T39" fmla="*/ 1 h 90"/>
                  <a:gd name="T40" fmla="*/ 2 w 174"/>
                  <a:gd name="T41" fmla="*/ 1 h 90"/>
                  <a:gd name="T42" fmla="*/ 2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0" name="Freeform 63"/>
              <p:cNvSpPr>
                <a:spLocks noChangeAspect="1"/>
              </p:cNvSpPr>
              <p:nvPr/>
            </p:nvSpPr>
            <p:spPr bwMode="auto">
              <a:xfrm>
                <a:off x="2336" y="1226"/>
                <a:ext cx="132" cy="65"/>
              </a:xfrm>
              <a:custGeom>
                <a:avLst/>
                <a:gdLst>
                  <a:gd name="T0" fmla="*/ 2 w 174"/>
                  <a:gd name="T1" fmla="*/ 1 h 90"/>
                  <a:gd name="T2" fmla="*/ 6 w 174"/>
                  <a:gd name="T3" fmla="*/ 1 h 90"/>
                  <a:gd name="T4" fmla="*/ 6 w 174"/>
                  <a:gd name="T5" fmla="*/ 0 h 90"/>
                  <a:gd name="T6" fmla="*/ 8 w 174"/>
                  <a:gd name="T7" fmla="*/ 1 h 90"/>
                  <a:gd name="T8" fmla="*/ 7 w 174"/>
                  <a:gd name="T9" fmla="*/ 2 h 90"/>
                  <a:gd name="T10" fmla="*/ 8 w 174"/>
                  <a:gd name="T11" fmla="*/ 2 h 90"/>
                  <a:gd name="T12" fmla="*/ 9 w 174"/>
                  <a:gd name="T13" fmla="*/ 3 h 90"/>
                  <a:gd name="T14" fmla="*/ 11 w 174"/>
                  <a:gd name="T15" fmla="*/ 3 h 90"/>
                  <a:gd name="T16" fmla="*/ 9 w 174"/>
                  <a:gd name="T17" fmla="*/ 2 h 90"/>
                  <a:gd name="T18" fmla="*/ 11 w 174"/>
                  <a:gd name="T19" fmla="*/ 2 h 90"/>
                  <a:gd name="T20" fmla="*/ 11 w 174"/>
                  <a:gd name="T21" fmla="*/ 3 h 90"/>
                  <a:gd name="T22" fmla="*/ 8 w 174"/>
                  <a:gd name="T23" fmla="*/ 4 h 90"/>
                  <a:gd name="T24" fmla="*/ 8 w 174"/>
                  <a:gd name="T25" fmla="*/ 3 h 90"/>
                  <a:gd name="T26" fmla="*/ 8 w 174"/>
                  <a:gd name="T27" fmla="*/ 4 h 90"/>
                  <a:gd name="T28" fmla="*/ 8 w 174"/>
                  <a:gd name="T29" fmla="*/ 4 h 90"/>
                  <a:gd name="T30" fmla="*/ 6 w 174"/>
                  <a:gd name="T31" fmla="*/ 3 h 90"/>
                  <a:gd name="T32" fmla="*/ 5 w 174"/>
                  <a:gd name="T33" fmla="*/ 3 h 90"/>
                  <a:gd name="T34" fmla="*/ 5 w 174"/>
                  <a:gd name="T35" fmla="*/ 3 h 90"/>
                  <a:gd name="T36" fmla="*/ 0 w 174"/>
                  <a:gd name="T37" fmla="*/ 4 h 90"/>
                  <a:gd name="T38" fmla="*/ 0 w 174"/>
                  <a:gd name="T39" fmla="*/ 1 h 90"/>
                  <a:gd name="T40" fmla="*/ 2 w 174"/>
                  <a:gd name="T41" fmla="*/ 1 h 90"/>
                  <a:gd name="T42" fmla="*/ 2 w 174"/>
                  <a:gd name="T43" fmla="*/ 1 h 90"/>
                  <a:gd name="T44" fmla="*/ 2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1" name="Freeform 64"/>
              <p:cNvSpPr>
                <a:spLocks noChangeAspect="1"/>
              </p:cNvSpPr>
              <p:nvPr/>
            </p:nvSpPr>
            <p:spPr bwMode="auto">
              <a:xfrm>
                <a:off x="1864" y="1183"/>
                <a:ext cx="151" cy="191"/>
              </a:xfrm>
              <a:custGeom>
                <a:avLst/>
                <a:gdLst>
                  <a:gd name="T0" fmla="*/ 6 w 198"/>
                  <a:gd name="T1" fmla="*/ 10 h 264"/>
                  <a:gd name="T2" fmla="*/ 0 w 198"/>
                  <a:gd name="T3" fmla="*/ 10 h 264"/>
                  <a:gd name="T4" fmla="*/ 2 w 198"/>
                  <a:gd name="T5" fmla="*/ 9 h 264"/>
                  <a:gd name="T6" fmla="*/ 0 w 198"/>
                  <a:gd name="T7" fmla="*/ 5 h 264"/>
                  <a:gd name="T8" fmla="*/ 2 w 198"/>
                  <a:gd name="T9" fmla="*/ 4 h 264"/>
                  <a:gd name="T10" fmla="*/ 2 w 198"/>
                  <a:gd name="T11" fmla="*/ 2 h 264"/>
                  <a:gd name="T12" fmla="*/ 2 w 198"/>
                  <a:gd name="T13" fmla="*/ 3 h 264"/>
                  <a:gd name="T14" fmla="*/ 3 w 198"/>
                  <a:gd name="T15" fmla="*/ 2 h 264"/>
                  <a:gd name="T16" fmla="*/ 3 w 198"/>
                  <a:gd name="T17" fmla="*/ 1 h 264"/>
                  <a:gd name="T18" fmla="*/ 4 w 198"/>
                  <a:gd name="T19" fmla="*/ 1 h 264"/>
                  <a:gd name="T20" fmla="*/ 4 w 198"/>
                  <a:gd name="T21" fmla="*/ 1 h 264"/>
                  <a:gd name="T22" fmla="*/ 5 w 198"/>
                  <a:gd name="T23" fmla="*/ 0 h 264"/>
                  <a:gd name="T24" fmla="*/ 8 w 198"/>
                  <a:gd name="T25" fmla="*/ 1 h 264"/>
                  <a:gd name="T26" fmla="*/ 9 w 198"/>
                  <a:gd name="T27" fmla="*/ 1 h 264"/>
                  <a:gd name="T28" fmla="*/ 8 w 198"/>
                  <a:gd name="T29" fmla="*/ 2 h 264"/>
                  <a:gd name="T30" fmla="*/ 9 w 198"/>
                  <a:gd name="T31" fmla="*/ 3 h 264"/>
                  <a:gd name="T32" fmla="*/ 9 w 198"/>
                  <a:gd name="T33" fmla="*/ 4 h 264"/>
                  <a:gd name="T34" fmla="*/ 8 w 198"/>
                  <a:gd name="T35" fmla="*/ 5 h 264"/>
                  <a:gd name="T36" fmla="*/ 8 w 198"/>
                  <a:gd name="T37" fmla="*/ 5 h 264"/>
                  <a:gd name="T38" fmla="*/ 8 w 198"/>
                  <a:gd name="T39" fmla="*/ 5 h 264"/>
                  <a:gd name="T40" fmla="*/ 11 w 198"/>
                  <a:gd name="T41" fmla="*/ 4 h 264"/>
                  <a:gd name="T42" fmla="*/ 12 w 198"/>
                  <a:gd name="T43" fmla="*/ 5 h 264"/>
                  <a:gd name="T44" fmla="*/ 14 w 198"/>
                  <a:gd name="T45" fmla="*/ 7 h 264"/>
                  <a:gd name="T46" fmla="*/ 13 w 198"/>
                  <a:gd name="T47" fmla="*/ 7 h 264"/>
                  <a:gd name="T48" fmla="*/ 13 w 198"/>
                  <a:gd name="T49" fmla="*/ 7 h 264"/>
                  <a:gd name="T50" fmla="*/ 12 w 198"/>
                  <a:gd name="T51" fmla="*/ 7 h 264"/>
                  <a:gd name="T52" fmla="*/ 12 w 198"/>
                  <a:gd name="T53" fmla="*/ 7 h 264"/>
                  <a:gd name="T54" fmla="*/ 11 w 198"/>
                  <a:gd name="T55" fmla="*/ 9 h 264"/>
                  <a:gd name="T56" fmla="*/ 8 w 198"/>
                  <a:gd name="T57" fmla="*/ 10 h 264"/>
                  <a:gd name="T58" fmla="*/ 6 w 198"/>
                  <a:gd name="T59" fmla="*/ 10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2" name="Freeform 65"/>
              <p:cNvSpPr>
                <a:spLocks noChangeAspect="1"/>
              </p:cNvSpPr>
              <p:nvPr/>
            </p:nvSpPr>
            <p:spPr bwMode="auto">
              <a:xfrm>
                <a:off x="1864" y="1183"/>
                <a:ext cx="151" cy="191"/>
              </a:xfrm>
              <a:custGeom>
                <a:avLst/>
                <a:gdLst>
                  <a:gd name="T0" fmla="*/ 6 w 198"/>
                  <a:gd name="T1" fmla="*/ 10 h 264"/>
                  <a:gd name="T2" fmla="*/ 0 w 198"/>
                  <a:gd name="T3" fmla="*/ 10 h 264"/>
                  <a:gd name="T4" fmla="*/ 2 w 198"/>
                  <a:gd name="T5" fmla="*/ 9 h 264"/>
                  <a:gd name="T6" fmla="*/ 0 w 198"/>
                  <a:gd name="T7" fmla="*/ 5 h 264"/>
                  <a:gd name="T8" fmla="*/ 2 w 198"/>
                  <a:gd name="T9" fmla="*/ 4 h 264"/>
                  <a:gd name="T10" fmla="*/ 2 w 198"/>
                  <a:gd name="T11" fmla="*/ 2 h 264"/>
                  <a:gd name="T12" fmla="*/ 2 w 198"/>
                  <a:gd name="T13" fmla="*/ 3 h 264"/>
                  <a:gd name="T14" fmla="*/ 3 w 198"/>
                  <a:gd name="T15" fmla="*/ 2 h 264"/>
                  <a:gd name="T16" fmla="*/ 3 w 198"/>
                  <a:gd name="T17" fmla="*/ 3 h 264"/>
                  <a:gd name="T18" fmla="*/ 3 w 198"/>
                  <a:gd name="T19" fmla="*/ 1 h 264"/>
                  <a:gd name="T20" fmla="*/ 4 w 198"/>
                  <a:gd name="T21" fmla="*/ 1 h 264"/>
                  <a:gd name="T22" fmla="*/ 4 w 198"/>
                  <a:gd name="T23" fmla="*/ 1 h 264"/>
                  <a:gd name="T24" fmla="*/ 5 w 198"/>
                  <a:gd name="T25" fmla="*/ 0 h 264"/>
                  <a:gd name="T26" fmla="*/ 8 w 198"/>
                  <a:gd name="T27" fmla="*/ 1 h 264"/>
                  <a:gd name="T28" fmla="*/ 9 w 198"/>
                  <a:gd name="T29" fmla="*/ 1 h 264"/>
                  <a:gd name="T30" fmla="*/ 8 w 198"/>
                  <a:gd name="T31" fmla="*/ 2 h 264"/>
                  <a:gd name="T32" fmla="*/ 9 w 198"/>
                  <a:gd name="T33" fmla="*/ 3 h 264"/>
                  <a:gd name="T34" fmla="*/ 9 w 198"/>
                  <a:gd name="T35" fmla="*/ 4 h 264"/>
                  <a:gd name="T36" fmla="*/ 8 w 198"/>
                  <a:gd name="T37" fmla="*/ 5 h 264"/>
                  <a:gd name="T38" fmla="*/ 8 w 198"/>
                  <a:gd name="T39" fmla="*/ 5 h 264"/>
                  <a:gd name="T40" fmla="*/ 8 w 198"/>
                  <a:gd name="T41" fmla="*/ 5 h 264"/>
                  <a:gd name="T42" fmla="*/ 11 w 198"/>
                  <a:gd name="T43" fmla="*/ 4 h 264"/>
                  <a:gd name="T44" fmla="*/ 12 w 198"/>
                  <a:gd name="T45" fmla="*/ 5 h 264"/>
                  <a:gd name="T46" fmla="*/ 14 w 198"/>
                  <a:gd name="T47" fmla="*/ 7 h 264"/>
                  <a:gd name="T48" fmla="*/ 13 w 198"/>
                  <a:gd name="T49" fmla="*/ 7 h 264"/>
                  <a:gd name="T50" fmla="*/ 13 w 198"/>
                  <a:gd name="T51" fmla="*/ 7 h 264"/>
                  <a:gd name="T52" fmla="*/ 12 w 198"/>
                  <a:gd name="T53" fmla="*/ 7 h 264"/>
                  <a:gd name="T54" fmla="*/ 12 w 198"/>
                  <a:gd name="T55" fmla="*/ 7 h 264"/>
                  <a:gd name="T56" fmla="*/ 11 w 198"/>
                  <a:gd name="T57" fmla="*/ 9 h 264"/>
                  <a:gd name="T58" fmla="*/ 8 w 198"/>
                  <a:gd name="T59" fmla="*/ 10 h 264"/>
                  <a:gd name="T60" fmla="*/ 6 w 198"/>
                  <a:gd name="T61" fmla="*/ 10 h 264"/>
                  <a:gd name="T62" fmla="*/ 6 w 198"/>
                  <a:gd name="T63" fmla="*/ 10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3" name="Freeform 66"/>
              <p:cNvSpPr>
                <a:spLocks noChangeAspect="1"/>
              </p:cNvSpPr>
              <p:nvPr/>
            </p:nvSpPr>
            <p:spPr bwMode="auto">
              <a:xfrm>
                <a:off x="1723" y="1118"/>
                <a:ext cx="219" cy="104"/>
              </a:xfrm>
              <a:custGeom>
                <a:avLst/>
                <a:gdLst>
                  <a:gd name="T0" fmla="*/ 19 w 288"/>
                  <a:gd name="T1" fmla="*/ 3 h 144"/>
                  <a:gd name="T2" fmla="*/ 16 w 288"/>
                  <a:gd name="T3" fmla="*/ 3 h 144"/>
                  <a:gd name="T4" fmla="*/ 16 w 288"/>
                  <a:gd name="T5" fmla="*/ 4 h 144"/>
                  <a:gd name="T6" fmla="*/ 14 w 288"/>
                  <a:gd name="T7" fmla="*/ 3 h 144"/>
                  <a:gd name="T8" fmla="*/ 12 w 288"/>
                  <a:gd name="T9" fmla="*/ 4 h 144"/>
                  <a:gd name="T10" fmla="*/ 11 w 288"/>
                  <a:gd name="T11" fmla="*/ 4 h 144"/>
                  <a:gd name="T12" fmla="*/ 11 w 288"/>
                  <a:gd name="T13" fmla="*/ 4 h 144"/>
                  <a:gd name="T14" fmla="*/ 10 w 288"/>
                  <a:gd name="T15" fmla="*/ 4 h 144"/>
                  <a:gd name="T16" fmla="*/ 10 w 288"/>
                  <a:gd name="T17" fmla="*/ 4 h 144"/>
                  <a:gd name="T18" fmla="*/ 8 w 288"/>
                  <a:gd name="T19" fmla="*/ 5 h 144"/>
                  <a:gd name="T20" fmla="*/ 8 w 288"/>
                  <a:gd name="T21" fmla="*/ 5 h 144"/>
                  <a:gd name="T22" fmla="*/ 8 w 288"/>
                  <a:gd name="T23" fmla="*/ 5 h 144"/>
                  <a:gd name="T24" fmla="*/ 8 w 288"/>
                  <a:gd name="T25" fmla="*/ 5 h 144"/>
                  <a:gd name="T26" fmla="*/ 8 w 288"/>
                  <a:gd name="T27" fmla="*/ 4 h 144"/>
                  <a:gd name="T28" fmla="*/ 6 w 288"/>
                  <a:gd name="T29" fmla="*/ 4 h 144"/>
                  <a:gd name="T30" fmla="*/ 2 w 288"/>
                  <a:gd name="T31" fmla="*/ 3 h 144"/>
                  <a:gd name="T32" fmla="*/ 0 w 288"/>
                  <a:gd name="T33" fmla="*/ 3 h 144"/>
                  <a:gd name="T34" fmla="*/ 7 w 288"/>
                  <a:gd name="T35" fmla="*/ 0 h 144"/>
                  <a:gd name="T36" fmla="*/ 8 w 288"/>
                  <a:gd name="T37" fmla="*/ 0 h 144"/>
                  <a:gd name="T38" fmla="*/ 5 w 288"/>
                  <a:gd name="T39" fmla="*/ 1 h 144"/>
                  <a:gd name="T40" fmla="*/ 5 w 288"/>
                  <a:gd name="T41" fmla="*/ 2 h 144"/>
                  <a:gd name="T42" fmla="*/ 6 w 288"/>
                  <a:gd name="T43" fmla="*/ 1 h 144"/>
                  <a:gd name="T44" fmla="*/ 6 w 288"/>
                  <a:gd name="T45" fmla="*/ 2 h 144"/>
                  <a:gd name="T46" fmla="*/ 7 w 288"/>
                  <a:gd name="T47" fmla="*/ 1 h 144"/>
                  <a:gd name="T48" fmla="*/ 8 w 288"/>
                  <a:gd name="T49" fmla="*/ 2 h 144"/>
                  <a:gd name="T50" fmla="*/ 11 w 288"/>
                  <a:gd name="T51" fmla="*/ 3 h 144"/>
                  <a:gd name="T52" fmla="*/ 12 w 288"/>
                  <a:gd name="T53" fmla="*/ 2 h 144"/>
                  <a:gd name="T54" fmla="*/ 15 w 288"/>
                  <a:gd name="T55" fmla="*/ 1 h 144"/>
                  <a:gd name="T56" fmla="*/ 16 w 288"/>
                  <a:gd name="T57" fmla="*/ 2 h 144"/>
                  <a:gd name="T58" fmla="*/ 17 w 288"/>
                  <a:gd name="T59" fmla="*/ 2 h 144"/>
                  <a:gd name="T60" fmla="*/ 17 w 288"/>
                  <a:gd name="T61" fmla="*/ 3 h 144"/>
                  <a:gd name="T62" fmla="*/ 19 w 288"/>
                  <a:gd name="T63" fmla="*/ 3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4" name="Freeform 67"/>
              <p:cNvSpPr>
                <a:spLocks noChangeAspect="1"/>
              </p:cNvSpPr>
              <p:nvPr/>
            </p:nvSpPr>
            <p:spPr bwMode="auto">
              <a:xfrm>
                <a:off x="1723" y="1118"/>
                <a:ext cx="219" cy="104"/>
              </a:xfrm>
              <a:custGeom>
                <a:avLst/>
                <a:gdLst>
                  <a:gd name="T0" fmla="*/ 19 w 288"/>
                  <a:gd name="T1" fmla="*/ 3 h 144"/>
                  <a:gd name="T2" fmla="*/ 16 w 288"/>
                  <a:gd name="T3" fmla="*/ 3 h 144"/>
                  <a:gd name="T4" fmla="*/ 16 w 288"/>
                  <a:gd name="T5" fmla="*/ 4 h 144"/>
                  <a:gd name="T6" fmla="*/ 14 w 288"/>
                  <a:gd name="T7" fmla="*/ 3 h 144"/>
                  <a:gd name="T8" fmla="*/ 12 w 288"/>
                  <a:gd name="T9" fmla="*/ 4 h 144"/>
                  <a:gd name="T10" fmla="*/ 11 w 288"/>
                  <a:gd name="T11" fmla="*/ 4 h 144"/>
                  <a:gd name="T12" fmla="*/ 11 w 288"/>
                  <a:gd name="T13" fmla="*/ 4 h 144"/>
                  <a:gd name="T14" fmla="*/ 10 w 288"/>
                  <a:gd name="T15" fmla="*/ 4 h 144"/>
                  <a:gd name="T16" fmla="*/ 10 w 288"/>
                  <a:gd name="T17" fmla="*/ 4 h 144"/>
                  <a:gd name="T18" fmla="*/ 8 w 288"/>
                  <a:gd name="T19" fmla="*/ 5 h 144"/>
                  <a:gd name="T20" fmla="*/ 8 w 288"/>
                  <a:gd name="T21" fmla="*/ 5 h 144"/>
                  <a:gd name="T22" fmla="*/ 8 w 288"/>
                  <a:gd name="T23" fmla="*/ 5 h 144"/>
                  <a:gd name="T24" fmla="*/ 8 w 288"/>
                  <a:gd name="T25" fmla="*/ 5 h 144"/>
                  <a:gd name="T26" fmla="*/ 8 w 288"/>
                  <a:gd name="T27" fmla="*/ 4 h 144"/>
                  <a:gd name="T28" fmla="*/ 6 w 288"/>
                  <a:gd name="T29" fmla="*/ 4 h 144"/>
                  <a:gd name="T30" fmla="*/ 2 w 288"/>
                  <a:gd name="T31" fmla="*/ 3 h 144"/>
                  <a:gd name="T32" fmla="*/ 0 w 288"/>
                  <a:gd name="T33" fmla="*/ 3 h 144"/>
                  <a:gd name="T34" fmla="*/ 7 w 288"/>
                  <a:gd name="T35" fmla="*/ 0 h 144"/>
                  <a:gd name="T36" fmla="*/ 8 w 288"/>
                  <a:gd name="T37" fmla="*/ 0 h 144"/>
                  <a:gd name="T38" fmla="*/ 5 w 288"/>
                  <a:gd name="T39" fmla="*/ 1 h 144"/>
                  <a:gd name="T40" fmla="*/ 5 w 288"/>
                  <a:gd name="T41" fmla="*/ 2 h 144"/>
                  <a:gd name="T42" fmla="*/ 6 w 288"/>
                  <a:gd name="T43" fmla="*/ 1 h 144"/>
                  <a:gd name="T44" fmla="*/ 6 w 288"/>
                  <a:gd name="T45" fmla="*/ 2 h 144"/>
                  <a:gd name="T46" fmla="*/ 7 w 288"/>
                  <a:gd name="T47" fmla="*/ 1 h 144"/>
                  <a:gd name="T48" fmla="*/ 8 w 288"/>
                  <a:gd name="T49" fmla="*/ 2 h 144"/>
                  <a:gd name="T50" fmla="*/ 11 w 288"/>
                  <a:gd name="T51" fmla="*/ 3 h 144"/>
                  <a:gd name="T52" fmla="*/ 12 w 288"/>
                  <a:gd name="T53" fmla="*/ 2 h 144"/>
                  <a:gd name="T54" fmla="*/ 15 w 288"/>
                  <a:gd name="T55" fmla="*/ 1 h 144"/>
                  <a:gd name="T56" fmla="*/ 16 w 288"/>
                  <a:gd name="T57" fmla="*/ 2 h 144"/>
                  <a:gd name="T58" fmla="*/ 17 w 288"/>
                  <a:gd name="T59" fmla="*/ 2 h 144"/>
                  <a:gd name="T60" fmla="*/ 17 w 288"/>
                  <a:gd name="T61" fmla="*/ 3 h 144"/>
                  <a:gd name="T62" fmla="*/ 19 w 288"/>
                  <a:gd name="T63" fmla="*/ 3 h 144"/>
                  <a:gd name="T64" fmla="*/ 19 w 288"/>
                  <a:gd name="T65" fmla="*/ 3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5" name="Freeform 68"/>
              <p:cNvSpPr>
                <a:spLocks noChangeAspect="1"/>
              </p:cNvSpPr>
              <p:nvPr/>
            </p:nvSpPr>
            <p:spPr bwMode="auto">
              <a:xfrm>
                <a:off x="1494" y="1040"/>
                <a:ext cx="251" cy="269"/>
              </a:xfrm>
              <a:custGeom>
                <a:avLst/>
                <a:gdLst>
                  <a:gd name="T0" fmla="*/ 17 w 330"/>
                  <a:gd name="T1" fmla="*/ 14 h 372"/>
                  <a:gd name="T2" fmla="*/ 2 w 330"/>
                  <a:gd name="T3" fmla="*/ 14 h 372"/>
                  <a:gd name="T4" fmla="*/ 2 w 330"/>
                  <a:gd name="T5" fmla="*/ 10 h 372"/>
                  <a:gd name="T6" fmla="*/ 2 w 330"/>
                  <a:gd name="T7" fmla="*/ 9 h 372"/>
                  <a:gd name="T8" fmla="*/ 2 w 330"/>
                  <a:gd name="T9" fmla="*/ 9 h 372"/>
                  <a:gd name="T10" fmla="*/ 0 w 330"/>
                  <a:gd name="T11" fmla="*/ 1 h 372"/>
                  <a:gd name="T12" fmla="*/ 5 w 330"/>
                  <a:gd name="T13" fmla="*/ 1 h 372"/>
                  <a:gd name="T14" fmla="*/ 5 w 330"/>
                  <a:gd name="T15" fmla="*/ 0 h 372"/>
                  <a:gd name="T16" fmla="*/ 6 w 330"/>
                  <a:gd name="T17" fmla="*/ 0 h 372"/>
                  <a:gd name="T18" fmla="*/ 7 w 330"/>
                  <a:gd name="T19" fmla="*/ 1 h 372"/>
                  <a:gd name="T20" fmla="*/ 9 w 330"/>
                  <a:gd name="T21" fmla="*/ 2 h 372"/>
                  <a:gd name="T22" fmla="*/ 9 w 330"/>
                  <a:gd name="T23" fmla="*/ 2 h 372"/>
                  <a:gd name="T24" fmla="*/ 12 w 330"/>
                  <a:gd name="T25" fmla="*/ 2 h 372"/>
                  <a:gd name="T26" fmla="*/ 13 w 330"/>
                  <a:gd name="T27" fmla="*/ 2 h 372"/>
                  <a:gd name="T28" fmla="*/ 12 w 330"/>
                  <a:gd name="T29" fmla="*/ 2 h 372"/>
                  <a:gd name="T30" fmla="*/ 13 w 330"/>
                  <a:gd name="T31" fmla="*/ 2 h 372"/>
                  <a:gd name="T32" fmla="*/ 13 w 330"/>
                  <a:gd name="T33" fmla="*/ 3 h 372"/>
                  <a:gd name="T34" fmla="*/ 14 w 330"/>
                  <a:gd name="T35" fmla="*/ 3 h 372"/>
                  <a:gd name="T36" fmla="*/ 16 w 330"/>
                  <a:gd name="T37" fmla="*/ 3 h 372"/>
                  <a:gd name="T38" fmla="*/ 17 w 330"/>
                  <a:gd name="T39" fmla="*/ 3 h 372"/>
                  <a:gd name="T40" fmla="*/ 18 w 330"/>
                  <a:gd name="T41" fmla="*/ 3 h 372"/>
                  <a:gd name="T42" fmla="*/ 21 w 330"/>
                  <a:gd name="T43" fmla="*/ 3 h 372"/>
                  <a:gd name="T44" fmla="*/ 18 w 330"/>
                  <a:gd name="T45" fmla="*/ 4 h 372"/>
                  <a:gd name="T46" fmla="*/ 14 w 330"/>
                  <a:gd name="T47" fmla="*/ 7 h 372"/>
                  <a:gd name="T48" fmla="*/ 14 w 330"/>
                  <a:gd name="T49" fmla="*/ 7 h 372"/>
                  <a:gd name="T50" fmla="*/ 14 w 330"/>
                  <a:gd name="T51" fmla="*/ 8 h 372"/>
                  <a:gd name="T52" fmla="*/ 13 w 330"/>
                  <a:gd name="T53" fmla="*/ 9 h 372"/>
                  <a:gd name="T54" fmla="*/ 12 w 330"/>
                  <a:gd name="T55" fmla="*/ 9 h 372"/>
                  <a:gd name="T56" fmla="*/ 13 w 330"/>
                  <a:gd name="T57" fmla="*/ 9 h 372"/>
                  <a:gd name="T58" fmla="*/ 13 w 330"/>
                  <a:gd name="T59" fmla="*/ 11 h 372"/>
                  <a:gd name="T60" fmla="*/ 17 w 330"/>
                  <a:gd name="T61" fmla="*/ 13 h 372"/>
                  <a:gd name="T62" fmla="*/ 17 w 330"/>
                  <a:gd name="T63" fmla="*/ 14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6" name="Freeform 69"/>
              <p:cNvSpPr>
                <a:spLocks noChangeAspect="1"/>
              </p:cNvSpPr>
              <p:nvPr/>
            </p:nvSpPr>
            <p:spPr bwMode="auto">
              <a:xfrm>
                <a:off x="1494" y="1040"/>
                <a:ext cx="251" cy="269"/>
              </a:xfrm>
              <a:custGeom>
                <a:avLst/>
                <a:gdLst>
                  <a:gd name="T0" fmla="*/ 17 w 330"/>
                  <a:gd name="T1" fmla="*/ 14 h 372"/>
                  <a:gd name="T2" fmla="*/ 2 w 330"/>
                  <a:gd name="T3" fmla="*/ 14 h 372"/>
                  <a:gd name="T4" fmla="*/ 2 w 330"/>
                  <a:gd name="T5" fmla="*/ 10 h 372"/>
                  <a:gd name="T6" fmla="*/ 2 w 330"/>
                  <a:gd name="T7" fmla="*/ 9 h 372"/>
                  <a:gd name="T8" fmla="*/ 2 w 330"/>
                  <a:gd name="T9" fmla="*/ 9 h 372"/>
                  <a:gd name="T10" fmla="*/ 0 w 330"/>
                  <a:gd name="T11" fmla="*/ 1 h 372"/>
                  <a:gd name="T12" fmla="*/ 5 w 330"/>
                  <a:gd name="T13" fmla="*/ 1 h 372"/>
                  <a:gd name="T14" fmla="*/ 5 w 330"/>
                  <a:gd name="T15" fmla="*/ 0 h 372"/>
                  <a:gd name="T16" fmla="*/ 6 w 330"/>
                  <a:gd name="T17" fmla="*/ 0 h 372"/>
                  <a:gd name="T18" fmla="*/ 7 w 330"/>
                  <a:gd name="T19" fmla="*/ 1 h 372"/>
                  <a:gd name="T20" fmla="*/ 9 w 330"/>
                  <a:gd name="T21" fmla="*/ 2 h 372"/>
                  <a:gd name="T22" fmla="*/ 9 w 330"/>
                  <a:gd name="T23" fmla="*/ 2 h 372"/>
                  <a:gd name="T24" fmla="*/ 12 w 330"/>
                  <a:gd name="T25" fmla="*/ 2 h 372"/>
                  <a:gd name="T26" fmla="*/ 13 w 330"/>
                  <a:gd name="T27" fmla="*/ 2 h 372"/>
                  <a:gd name="T28" fmla="*/ 12 w 330"/>
                  <a:gd name="T29" fmla="*/ 2 h 372"/>
                  <a:gd name="T30" fmla="*/ 13 w 330"/>
                  <a:gd name="T31" fmla="*/ 2 h 372"/>
                  <a:gd name="T32" fmla="*/ 13 w 330"/>
                  <a:gd name="T33" fmla="*/ 3 h 372"/>
                  <a:gd name="T34" fmla="*/ 14 w 330"/>
                  <a:gd name="T35" fmla="*/ 3 h 372"/>
                  <a:gd name="T36" fmla="*/ 16 w 330"/>
                  <a:gd name="T37" fmla="*/ 3 h 372"/>
                  <a:gd name="T38" fmla="*/ 17 w 330"/>
                  <a:gd name="T39" fmla="*/ 3 h 372"/>
                  <a:gd name="T40" fmla="*/ 18 w 330"/>
                  <a:gd name="T41" fmla="*/ 3 h 372"/>
                  <a:gd name="T42" fmla="*/ 21 w 330"/>
                  <a:gd name="T43" fmla="*/ 3 h 372"/>
                  <a:gd name="T44" fmla="*/ 18 w 330"/>
                  <a:gd name="T45" fmla="*/ 4 h 372"/>
                  <a:gd name="T46" fmla="*/ 14 w 330"/>
                  <a:gd name="T47" fmla="*/ 7 h 372"/>
                  <a:gd name="T48" fmla="*/ 14 w 330"/>
                  <a:gd name="T49" fmla="*/ 7 h 372"/>
                  <a:gd name="T50" fmla="*/ 14 w 330"/>
                  <a:gd name="T51" fmla="*/ 8 h 372"/>
                  <a:gd name="T52" fmla="*/ 13 w 330"/>
                  <a:gd name="T53" fmla="*/ 9 h 372"/>
                  <a:gd name="T54" fmla="*/ 12 w 330"/>
                  <a:gd name="T55" fmla="*/ 9 h 372"/>
                  <a:gd name="T56" fmla="*/ 13 w 330"/>
                  <a:gd name="T57" fmla="*/ 9 h 372"/>
                  <a:gd name="T58" fmla="*/ 13 w 330"/>
                  <a:gd name="T59" fmla="*/ 11 h 372"/>
                  <a:gd name="T60" fmla="*/ 17 w 330"/>
                  <a:gd name="T61" fmla="*/ 13 h 372"/>
                  <a:gd name="T62" fmla="*/ 17 w 330"/>
                  <a:gd name="T63" fmla="*/ 14 h 372"/>
                  <a:gd name="T64" fmla="*/ 17 w 330"/>
                  <a:gd name="T65" fmla="*/ 14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7" name="Freeform 70"/>
              <p:cNvSpPr>
                <a:spLocks noChangeAspect="1"/>
              </p:cNvSpPr>
              <p:nvPr/>
            </p:nvSpPr>
            <p:spPr bwMode="auto">
              <a:xfrm>
                <a:off x="1713" y="1690"/>
                <a:ext cx="138" cy="229"/>
              </a:xfrm>
              <a:custGeom>
                <a:avLst/>
                <a:gdLst>
                  <a:gd name="T0" fmla="*/ 12 w 180"/>
                  <a:gd name="T1" fmla="*/ 12 h 318"/>
                  <a:gd name="T2" fmla="*/ 9 w 180"/>
                  <a:gd name="T3" fmla="*/ 12 h 318"/>
                  <a:gd name="T4" fmla="*/ 8 w 180"/>
                  <a:gd name="T5" fmla="*/ 12 h 318"/>
                  <a:gd name="T6" fmla="*/ 8 w 180"/>
                  <a:gd name="T7" fmla="*/ 12 h 318"/>
                  <a:gd name="T8" fmla="*/ 7 w 180"/>
                  <a:gd name="T9" fmla="*/ 11 h 318"/>
                  <a:gd name="T10" fmla="*/ 7 w 180"/>
                  <a:gd name="T11" fmla="*/ 10 h 318"/>
                  <a:gd name="T12" fmla="*/ 0 w 180"/>
                  <a:gd name="T13" fmla="*/ 10 h 318"/>
                  <a:gd name="T14" fmla="*/ 2 w 180"/>
                  <a:gd name="T15" fmla="*/ 9 h 318"/>
                  <a:gd name="T16" fmla="*/ 2 w 180"/>
                  <a:gd name="T17" fmla="*/ 7 h 318"/>
                  <a:gd name="T18" fmla="*/ 2 w 180"/>
                  <a:gd name="T19" fmla="*/ 7 h 318"/>
                  <a:gd name="T20" fmla="*/ 2 w 180"/>
                  <a:gd name="T21" fmla="*/ 6 h 318"/>
                  <a:gd name="T22" fmla="*/ 2 w 180"/>
                  <a:gd name="T23" fmla="*/ 6 h 318"/>
                  <a:gd name="T24" fmla="*/ 2 w 180"/>
                  <a:gd name="T25" fmla="*/ 6 h 318"/>
                  <a:gd name="T26" fmla="*/ 2 w 180"/>
                  <a:gd name="T27" fmla="*/ 6 h 318"/>
                  <a:gd name="T28" fmla="*/ 2 w 180"/>
                  <a:gd name="T29" fmla="*/ 5 h 318"/>
                  <a:gd name="T30" fmla="*/ 2 w 180"/>
                  <a:gd name="T31" fmla="*/ 5 h 318"/>
                  <a:gd name="T32" fmla="*/ 2 w 180"/>
                  <a:gd name="T33" fmla="*/ 5 h 318"/>
                  <a:gd name="T34" fmla="*/ 2 w 180"/>
                  <a:gd name="T35" fmla="*/ 4 h 318"/>
                  <a:gd name="T36" fmla="*/ 2 w 180"/>
                  <a:gd name="T37" fmla="*/ 4 h 318"/>
                  <a:gd name="T38" fmla="*/ 2 w 180"/>
                  <a:gd name="T39" fmla="*/ 4 h 318"/>
                  <a:gd name="T40" fmla="*/ 2 w 180"/>
                  <a:gd name="T41" fmla="*/ 4 h 318"/>
                  <a:gd name="T42" fmla="*/ 2 w 180"/>
                  <a:gd name="T43" fmla="*/ 4 h 318"/>
                  <a:gd name="T44" fmla="*/ 2 w 180"/>
                  <a:gd name="T45" fmla="*/ 4 h 318"/>
                  <a:gd name="T46" fmla="*/ 2 w 180"/>
                  <a:gd name="T47" fmla="*/ 3 h 318"/>
                  <a:gd name="T48" fmla="*/ 3 w 180"/>
                  <a:gd name="T49" fmla="*/ 1 h 318"/>
                  <a:gd name="T50" fmla="*/ 3 w 180"/>
                  <a:gd name="T51" fmla="*/ 1 h 318"/>
                  <a:gd name="T52" fmla="*/ 4 w 180"/>
                  <a:gd name="T53" fmla="*/ 1 h 318"/>
                  <a:gd name="T54" fmla="*/ 11 w 180"/>
                  <a:gd name="T55" fmla="*/ 0 h 318"/>
                  <a:gd name="T56" fmla="*/ 11 w 180"/>
                  <a:gd name="T57" fmla="*/ 8 h 318"/>
                  <a:gd name="T58" fmla="*/ 12 w 180"/>
                  <a:gd name="T59" fmla="*/ 10 h 318"/>
                  <a:gd name="T60" fmla="*/ 12 w 180"/>
                  <a:gd name="T61" fmla="*/ 12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8" name="Freeform 71"/>
              <p:cNvSpPr>
                <a:spLocks noChangeAspect="1"/>
              </p:cNvSpPr>
              <p:nvPr/>
            </p:nvSpPr>
            <p:spPr bwMode="auto">
              <a:xfrm>
                <a:off x="1713" y="1690"/>
                <a:ext cx="138" cy="229"/>
              </a:xfrm>
              <a:custGeom>
                <a:avLst/>
                <a:gdLst>
                  <a:gd name="T0" fmla="*/ 12 w 180"/>
                  <a:gd name="T1" fmla="*/ 12 h 318"/>
                  <a:gd name="T2" fmla="*/ 9 w 180"/>
                  <a:gd name="T3" fmla="*/ 12 h 318"/>
                  <a:gd name="T4" fmla="*/ 8 w 180"/>
                  <a:gd name="T5" fmla="*/ 12 h 318"/>
                  <a:gd name="T6" fmla="*/ 8 w 180"/>
                  <a:gd name="T7" fmla="*/ 12 h 318"/>
                  <a:gd name="T8" fmla="*/ 7 w 180"/>
                  <a:gd name="T9" fmla="*/ 11 h 318"/>
                  <a:gd name="T10" fmla="*/ 7 w 180"/>
                  <a:gd name="T11" fmla="*/ 10 h 318"/>
                  <a:gd name="T12" fmla="*/ 0 w 180"/>
                  <a:gd name="T13" fmla="*/ 10 h 318"/>
                  <a:gd name="T14" fmla="*/ 2 w 180"/>
                  <a:gd name="T15" fmla="*/ 9 h 318"/>
                  <a:gd name="T16" fmla="*/ 2 w 180"/>
                  <a:gd name="T17" fmla="*/ 7 h 318"/>
                  <a:gd name="T18" fmla="*/ 2 w 180"/>
                  <a:gd name="T19" fmla="*/ 7 h 318"/>
                  <a:gd name="T20" fmla="*/ 2 w 180"/>
                  <a:gd name="T21" fmla="*/ 6 h 318"/>
                  <a:gd name="T22" fmla="*/ 2 w 180"/>
                  <a:gd name="T23" fmla="*/ 6 h 318"/>
                  <a:gd name="T24" fmla="*/ 2 w 180"/>
                  <a:gd name="T25" fmla="*/ 6 h 318"/>
                  <a:gd name="T26" fmla="*/ 2 w 180"/>
                  <a:gd name="T27" fmla="*/ 6 h 318"/>
                  <a:gd name="T28" fmla="*/ 2 w 180"/>
                  <a:gd name="T29" fmla="*/ 5 h 318"/>
                  <a:gd name="T30" fmla="*/ 2 w 180"/>
                  <a:gd name="T31" fmla="*/ 5 h 318"/>
                  <a:gd name="T32" fmla="*/ 2 w 180"/>
                  <a:gd name="T33" fmla="*/ 5 h 318"/>
                  <a:gd name="T34" fmla="*/ 2 w 180"/>
                  <a:gd name="T35" fmla="*/ 4 h 318"/>
                  <a:gd name="T36" fmla="*/ 2 w 180"/>
                  <a:gd name="T37" fmla="*/ 4 h 318"/>
                  <a:gd name="T38" fmla="*/ 2 w 180"/>
                  <a:gd name="T39" fmla="*/ 4 h 318"/>
                  <a:gd name="T40" fmla="*/ 2 w 180"/>
                  <a:gd name="T41" fmla="*/ 4 h 318"/>
                  <a:gd name="T42" fmla="*/ 2 w 180"/>
                  <a:gd name="T43" fmla="*/ 4 h 318"/>
                  <a:gd name="T44" fmla="*/ 2 w 180"/>
                  <a:gd name="T45" fmla="*/ 4 h 318"/>
                  <a:gd name="T46" fmla="*/ 2 w 180"/>
                  <a:gd name="T47" fmla="*/ 3 h 318"/>
                  <a:gd name="T48" fmla="*/ 3 w 180"/>
                  <a:gd name="T49" fmla="*/ 1 h 318"/>
                  <a:gd name="T50" fmla="*/ 3 w 180"/>
                  <a:gd name="T51" fmla="*/ 1 h 318"/>
                  <a:gd name="T52" fmla="*/ 4 w 180"/>
                  <a:gd name="T53" fmla="*/ 1 h 318"/>
                  <a:gd name="T54" fmla="*/ 11 w 180"/>
                  <a:gd name="T55" fmla="*/ 0 h 318"/>
                  <a:gd name="T56" fmla="*/ 11 w 180"/>
                  <a:gd name="T57" fmla="*/ 8 h 318"/>
                  <a:gd name="T58" fmla="*/ 12 w 180"/>
                  <a:gd name="T59" fmla="*/ 10 h 318"/>
                  <a:gd name="T60" fmla="*/ 12 w 180"/>
                  <a:gd name="T61" fmla="*/ 12 h 318"/>
                  <a:gd name="T62" fmla="*/ 12 w 180"/>
                  <a:gd name="T63" fmla="*/ 12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19" name="Freeform 72"/>
              <p:cNvSpPr>
                <a:spLocks noChangeAspect="1"/>
              </p:cNvSpPr>
              <p:nvPr/>
            </p:nvSpPr>
            <p:spPr bwMode="auto">
              <a:xfrm>
                <a:off x="1539" y="1439"/>
                <a:ext cx="257" cy="212"/>
              </a:xfrm>
              <a:custGeom>
                <a:avLst/>
                <a:gdLst>
                  <a:gd name="T0" fmla="*/ 21 w 336"/>
                  <a:gd name="T1" fmla="*/ 12 h 294"/>
                  <a:gd name="T2" fmla="*/ 18 w 336"/>
                  <a:gd name="T3" fmla="*/ 12 h 294"/>
                  <a:gd name="T4" fmla="*/ 20 w 336"/>
                  <a:gd name="T5" fmla="*/ 10 h 294"/>
                  <a:gd name="T6" fmla="*/ 20 w 336"/>
                  <a:gd name="T7" fmla="*/ 10 h 294"/>
                  <a:gd name="T8" fmla="*/ 4 w 336"/>
                  <a:gd name="T9" fmla="*/ 10 h 294"/>
                  <a:gd name="T10" fmla="*/ 4 w 336"/>
                  <a:gd name="T11" fmla="*/ 4 h 294"/>
                  <a:gd name="T12" fmla="*/ 2 w 336"/>
                  <a:gd name="T13" fmla="*/ 3 h 294"/>
                  <a:gd name="T14" fmla="*/ 3 w 336"/>
                  <a:gd name="T15" fmla="*/ 2 h 294"/>
                  <a:gd name="T16" fmla="*/ 2 w 336"/>
                  <a:gd name="T17" fmla="*/ 1 h 294"/>
                  <a:gd name="T18" fmla="*/ 0 w 336"/>
                  <a:gd name="T19" fmla="*/ 1 h 294"/>
                  <a:gd name="T20" fmla="*/ 14 w 336"/>
                  <a:gd name="T21" fmla="*/ 0 h 294"/>
                  <a:gd name="T22" fmla="*/ 14 w 336"/>
                  <a:gd name="T23" fmla="*/ 1 h 294"/>
                  <a:gd name="T24" fmla="*/ 14 w 336"/>
                  <a:gd name="T25" fmla="*/ 1 h 294"/>
                  <a:gd name="T26" fmla="*/ 15 w 336"/>
                  <a:gd name="T27" fmla="*/ 2 h 294"/>
                  <a:gd name="T28" fmla="*/ 16 w 336"/>
                  <a:gd name="T29" fmla="*/ 3 h 294"/>
                  <a:gd name="T30" fmla="*/ 17 w 336"/>
                  <a:gd name="T31" fmla="*/ 4 h 294"/>
                  <a:gd name="T32" fmla="*/ 18 w 336"/>
                  <a:gd name="T33" fmla="*/ 4 h 294"/>
                  <a:gd name="T34" fmla="*/ 19 w 336"/>
                  <a:gd name="T35" fmla="*/ 4 h 294"/>
                  <a:gd name="T36" fmla="*/ 18 w 336"/>
                  <a:gd name="T37" fmla="*/ 6 h 294"/>
                  <a:gd name="T38" fmla="*/ 21 w 336"/>
                  <a:gd name="T39" fmla="*/ 7 h 294"/>
                  <a:gd name="T40" fmla="*/ 21 w 336"/>
                  <a:gd name="T41" fmla="*/ 9 h 294"/>
                  <a:gd name="T42" fmla="*/ 23 w 336"/>
                  <a:gd name="T43" fmla="*/ 9 h 294"/>
                  <a:gd name="T44" fmla="*/ 23 w 336"/>
                  <a:gd name="T45" fmla="*/ 9 h 294"/>
                  <a:gd name="T46" fmla="*/ 22 w 336"/>
                  <a:gd name="T47" fmla="*/ 9 h 294"/>
                  <a:gd name="T48" fmla="*/ 22 w 336"/>
                  <a:gd name="T49" fmla="*/ 10 h 294"/>
                  <a:gd name="T50" fmla="*/ 21 w 336"/>
                  <a:gd name="T51" fmla="*/ 9 h 294"/>
                  <a:gd name="T52" fmla="*/ 21 w 336"/>
                  <a:gd name="T53" fmla="*/ 11 h 294"/>
                  <a:gd name="T54" fmla="*/ 21 w 336"/>
                  <a:gd name="T55" fmla="*/ 12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0" name="Freeform 73"/>
              <p:cNvSpPr>
                <a:spLocks noChangeAspect="1"/>
              </p:cNvSpPr>
              <p:nvPr/>
            </p:nvSpPr>
            <p:spPr bwMode="auto">
              <a:xfrm>
                <a:off x="1539" y="1439"/>
                <a:ext cx="257" cy="216"/>
              </a:xfrm>
              <a:custGeom>
                <a:avLst/>
                <a:gdLst>
                  <a:gd name="T0" fmla="*/ 21 w 336"/>
                  <a:gd name="T1" fmla="*/ 12 h 300"/>
                  <a:gd name="T2" fmla="*/ 18 w 336"/>
                  <a:gd name="T3" fmla="*/ 12 h 300"/>
                  <a:gd name="T4" fmla="*/ 20 w 336"/>
                  <a:gd name="T5" fmla="*/ 10 h 300"/>
                  <a:gd name="T6" fmla="*/ 20 w 336"/>
                  <a:gd name="T7" fmla="*/ 10 h 300"/>
                  <a:gd name="T8" fmla="*/ 4 w 336"/>
                  <a:gd name="T9" fmla="*/ 10 h 300"/>
                  <a:gd name="T10" fmla="*/ 4 w 336"/>
                  <a:gd name="T11" fmla="*/ 4 h 300"/>
                  <a:gd name="T12" fmla="*/ 2 w 336"/>
                  <a:gd name="T13" fmla="*/ 3 h 300"/>
                  <a:gd name="T14" fmla="*/ 3 w 336"/>
                  <a:gd name="T15" fmla="*/ 2 h 300"/>
                  <a:gd name="T16" fmla="*/ 2 w 336"/>
                  <a:gd name="T17" fmla="*/ 1 h 300"/>
                  <a:gd name="T18" fmla="*/ 0 w 336"/>
                  <a:gd name="T19" fmla="*/ 1 h 300"/>
                  <a:gd name="T20" fmla="*/ 14 w 336"/>
                  <a:gd name="T21" fmla="*/ 0 h 300"/>
                  <a:gd name="T22" fmla="*/ 14 w 336"/>
                  <a:gd name="T23" fmla="*/ 1 h 300"/>
                  <a:gd name="T24" fmla="*/ 14 w 336"/>
                  <a:gd name="T25" fmla="*/ 1 h 300"/>
                  <a:gd name="T26" fmla="*/ 15 w 336"/>
                  <a:gd name="T27" fmla="*/ 2 h 300"/>
                  <a:gd name="T28" fmla="*/ 16 w 336"/>
                  <a:gd name="T29" fmla="*/ 3 h 300"/>
                  <a:gd name="T30" fmla="*/ 17 w 336"/>
                  <a:gd name="T31" fmla="*/ 4 h 300"/>
                  <a:gd name="T32" fmla="*/ 18 w 336"/>
                  <a:gd name="T33" fmla="*/ 4 h 300"/>
                  <a:gd name="T34" fmla="*/ 19 w 336"/>
                  <a:gd name="T35" fmla="*/ 4 h 300"/>
                  <a:gd name="T36" fmla="*/ 18 w 336"/>
                  <a:gd name="T37" fmla="*/ 6 h 300"/>
                  <a:gd name="T38" fmla="*/ 21 w 336"/>
                  <a:gd name="T39" fmla="*/ 7 h 300"/>
                  <a:gd name="T40" fmla="*/ 21 w 336"/>
                  <a:gd name="T41" fmla="*/ 8 h 300"/>
                  <a:gd name="T42" fmla="*/ 23 w 336"/>
                  <a:gd name="T43" fmla="*/ 9 h 300"/>
                  <a:gd name="T44" fmla="*/ 23 w 336"/>
                  <a:gd name="T45" fmla="*/ 9 h 300"/>
                  <a:gd name="T46" fmla="*/ 22 w 336"/>
                  <a:gd name="T47" fmla="*/ 9 h 300"/>
                  <a:gd name="T48" fmla="*/ 22 w 336"/>
                  <a:gd name="T49" fmla="*/ 10 h 300"/>
                  <a:gd name="T50" fmla="*/ 21 w 336"/>
                  <a:gd name="T51" fmla="*/ 9 h 300"/>
                  <a:gd name="T52" fmla="*/ 21 w 336"/>
                  <a:gd name="T53" fmla="*/ 11 h 300"/>
                  <a:gd name="T54" fmla="*/ 21 w 336"/>
                  <a:gd name="T55" fmla="*/ 12 h 300"/>
                  <a:gd name="T56" fmla="*/ 21 w 336"/>
                  <a:gd name="T57" fmla="*/ 12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1" name="Freeform 74"/>
              <p:cNvSpPr>
                <a:spLocks noChangeAspect="1"/>
              </p:cNvSpPr>
              <p:nvPr/>
            </p:nvSpPr>
            <p:spPr bwMode="auto">
              <a:xfrm>
                <a:off x="871" y="993"/>
                <a:ext cx="398" cy="233"/>
              </a:xfrm>
              <a:custGeom>
                <a:avLst/>
                <a:gdLst>
                  <a:gd name="T0" fmla="*/ 33 w 522"/>
                  <a:gd name="T1" fmla="*/ 10 h 324"/>
                  <a:gd name="T2" fmla="*/ 33 w 522"/>
                  <a:gd name="T3" fmla="*/ 12 h 324"/>
                  <a:gd name="T4" fmla="*/ 12 w 522"/>
                  <a:gd name="T5" fmla="*/ 11 h 324"/>
                  <a:gd name="T6" fmla="*/ 12 w 522"/>
                  <a:gd name="T7" fmla="*/ 12 h 324"/>
                  <a:gd name="T8" fmla="*/ 11 w 522"/>
                  <a:gd name="T9" fmla="*/ 12 h 324"/>
                  <a:gd name="T10" fmla="*/ 11 w 522"/>
                  <a:gd name="T11" fmla="*/ 12 h 324"/>
                  <a:gd name="T12" fmla="*/ 8 w 522"/>
                  <a:gd name="T13" fmla="*/ 12 h 324"/>
                  <a:gd name="T14" fmla="*/ 8 w 522"/>
                  <a:gd name="T15" fmla="*/ 12 h 324"/>
                  <a:gd name="T16" fmla="*/ 6 w 522"/>
                  <a:gd name="T17" fmla="*/ 12 h 324"/>
                  <a:gd name="T18" fmla="*/ 6 w 522"/>
                  <a:gd name="T19" fmla="*/ 12 h 324"/>
                  <a:gd name="T20" fmla="*/ 6 w 522"/>
                  <a:gd name="T21" fmla="*/ 11 h 324"/>
                  <a:gd name="T22" fmla="*/ 5 w 522"/>
                  <a:gd name="T23" fmla="*/ 10 h 324"/>
                  <a:gd name="T24" fmla="*/ 5 w 522"/>
                  <a:gd name="T25" fmla="*/ 9 h 324"/>
                  <a:gd name="T26" fmla="*/ 4 w 522"/>
                  <a:gd name="T27" fmla="*/ 9 h 324"/>
                  <a:gd name="T28" fmla="*/ 3 w 522"/>
                  <a:gd name="T29" fmla="*/ 9 h 324"/>
                  <a:gd name="T30" fmla="*/ 2 w 522"/>
                  <a:gd name="T31" fmla="*/ 9 h 324"/>
                  <a:gd name="T32" fmla="*/ 4 w 522"/>
                  <a:gd name="T33" fmla="*/ 6 h 324"/>
                  <a:gd name="T34" fmla="*/ 2 w 522"/>
                  <a:gd name="T35" fmla="*/ 6 h 324"/>
                  <a:gd name="T36" fmla="*/ 2 w 522"/>
                  <a:gd name="T37" fmla="*/ 4 h 324"/>
                  <a:gd name="T38" fmla="*/ 2 w 522"/>
                  <a:gd name="T39" fmla="*/ 4 h 324"/>
                  <a:gd name="T40" fmla="*/ 2 w 522"/>
                  <a:gd name="T41" fmla="*/ 3 h 324"/>
                  <a:gd name="T42" fmla="*/ 0 w 522"/>
                  <a:gd name="T43" fmla="*/ 2 h 324"/>
                  <a:gd name="T44" fmla="*/ 2 w 522"/>
                  <a:gd name="T45" fmla="*/ 0 h 324"/>
                  <a:gd name="T46" fmla="*/ 18 w 522"/>
                  <a:gd name="T47" fmla="*/ 1 h 324"/>
                  <a:gd name="T48" fmla="*/ 34 w 522"/>
                  <a:gd name="T49" fmla="*/ 3 h 324"/>
                  <a:gd name="T50" fmla="*/ 34 w 522"/>
                  <a:gd name="T51" fmla="*/ 9 h 324"/>
                  <a:gd name="T52" fmla="*/ 33 w 522"/>
                  <a:gd name="T53" fmla="*/ 10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2" name="Freeform 75"/>
              <p:cNvSpPr>
                <a:spLocks noChangeAspect="1"/>
              </p:cNvSpPr>
              <p:nvPr/>
            </p:nvSpPr>
            <p:spPr bwMode="auto">
              <a:xfrm>
                <a:off x="871" y="993"/>
                <a:ext cx="398" cy="233"/>
              </a:xfrm>
              <a:custGeom>
                <a:avLst/>
                <a:gdLst>
                  <a:gd name="T0" fmla="*/ 33 w 522"/>
                  <a:gd name="T1" fmla="*/ 10 h 324"/>
                  <a:gd name="T2" fmla="*/ 33 w 522"/>
                  <a:gd name="T3" fmla="*/ 12 h 324"/>
                  <a:gd name="T4" fmla="*/ 12 w 522"/>
                  <a:gd name="T5" fmla="*/ 11 h 324"/>
                  <a:gd name="T6" fmla="*/ 12 w 522"/>
                  <a:gd name="T7" fmla="*/ 12 h 324"/>
                  <a:gd name="T8" fmla="*/ 11 w 522"/>
                  <a:gd name="T9" fmla="*/ 12 h 324"/>
                  <a:gd name="T10" fmla="*/ 11 w 522"/>
                  <a:gd name="T11" fmla="*/ 12 h 324"/>
                  <a:gd name="T12" fmla="*/ 8 w 522"/>
                  <a:gd name="T13" fmla="*/ 12 h 324"/>
                  <a:gd name="T14" fmla="*/ 8 w 522"/>
                  <a:gd name="T15" fmla="*/ 12 h 324"/>
                  <a:gd name="T16" fmla="*/ 6 w 522"/>
                  <a:gd name="T17" fmla="*/ 12 h 324"/>
                  <a:gd name="T18" fmla="*/ 6 w 522"/>
                  <a:gd name="T19" fmla="*/ 12 h 324"/>
                  <a:gd name="T20" fmla="*/ 6 w 522"/>
                  <a:gd name="T21" fmla="*/ 11 h 324"/>
                  <a:gd name="T22" fmla="*/ 5 w 522"/>
                  <a:gd name="T23" fmla="*/ 10 h 324"/>
                  <a:gd name="T24" fmla="*/ 5 w 522"/>
                  <a:gd name="T25" fmla="*/ 9 h 324"/>
                  <a:gd name="T26" fmla="*/ 4 w 522"/>
                  <a:gd name="T27" fmla="*/ 9 h 324"/>
                  <a:gd name="T28" fmla="*/ 3 w 522"/>
                  <a:gd name="T29" fmla="*/ 9 h 324"/>
                  <a:gd name="T30" fmla="*/ 2 w 522"/>
                  <a:gd name="T31" fmla="*/ 9 h 324"/>
                  <a:gd name="T32" fmla="*/ 4 w 522"/>
                  <a:gd name="T33" fmla="*/ 6 h 324"/>
                  <a:gd name="T34" fmla="*/ 2 w 522"/>
                  <a:gd name="T35" fmla="*/ 6 h 324"/>
                  <a:gd name="T36" fmla="*/ 2 w 522"/>
                  <a:gd name="T37" fmla="*/ 4 h 324"/>
                  <a:gd name="T38" fmla="*/ 2 w 522"/>
                  <a:gd name="T39" fmla="*/ 4 h 324"/>
                  <a:gd name="T40" fmla="*/ 2 w 522"/>
                  <a:gd name="T41" fmla="*/ 3 h 324"/>
                  <a:gd name="T42" fmla="*/ 0 w 522"/>
                  <a:gd name="T43" fmla="*/ 2 h 324"/>
                  <a:gd name="T44" fmla="*/ 2 w 522"/>
                  <a:gd name="T45" fmla="*/ 0 h 324"/>
                  <a:gd name="T46" fmla="*/ 18 w 522"/>
                  <a:gd name="T47" fmla="*/ 1 h 324"/>
                  <a:gd name="T48" fmla="*/ 34 w 522"/>
                  <a:gd name="T49" fmla="*/ 3 h 324"/>
                  <a:gd name="T50" fmla="*/ 34 w 522"/>
                  <a:gd name="T51" fmla="*/ 9 h 324"/>
                  <a:gd name="T52" fmla="*/ 33 w 522"/>
                  <a:gd name="T53" fmla="*/ 10 h 324"/>
                  <a:gd name="T54" fmla="*/ 33 w 522"/>
                  <a:gd name="T55" fmla="*/ 10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3" name="Freeform 76"/>
              <p:cNvSpPr>
                <a:spLocks noChangeAspect="1"/>
              </p:cNvSpPr>
              <p:nvPr/>
            </p:nvSpPr>
            <p:spPr bwMode="auto">
              <a:xfrm>
                <a:off x="1237" y="1322"/>
                <a:ext cx="321" cy="147"/>
              </a:xfrm>
              <a:custGeom>
                <a:avLst/>
                <a:gdLst>
                  <a:gd name="T0" fmla="*/ 25 w 420"/>
                  <a:gd name="T1" fmla="*/ 1 h 204"/>
                  <a:gd name="T2" fmla="*/ 27 w 420"/>
                  <a:gd name="T3" fmla="*/ 4 h 204"/>
                  <a:gd name="T4" fmla="*/ 27 w 420"/>
                  <a:gd name="T5" fmla="*/ 6 h 204"/>
                  <a:gd name="T6" fmla="*/ 28 w 420"/>
                  <a:gd name="T7" fmla="*/ 8 h 204"/>
                  <a:gd name="T8" fmla="*/ 28 w 420"/>
                  <a:gd name="T9" fmla="*/ 8 h 204"/>
                  <a:gd name="T10" fmla="*/ 6 w 420"/>
                  <a:gd name="T11" fmla="*/ 7 h 204"/>
                  <a:gd name="T12" fmla="*/ 6 w 420"/>
                  <a:gd name="T13" fmla="*/ 6 h 204"/>
                  <a:gd name="T14" fmla="*/ 6 w 420"/>
                  <a:gd name="T15" fmla="*/ 4 h 204"/>
                  <a:gd name="T16" fmla="*/ 0 w 420"/>
                  <a:gd name="T17" fmla="*/ 4 h 204"/>
                  <a:gd name="T18" fmla="*/ 2 w 420"/>
                  <a:gd name="T19" fmla="*/ 0 h 204"/>
                  <a:gd name="T20" fmla="*/ 18 w 420"/>
                  <a:gd name="T21" fmla="*/ 1 h 204"/>
                  <a:gd name="T22" fmla="*/ 20 w 420"/>
                  <a:gd name="T23" fmla="*/ 1 h 204"/>
                  <a:gd name="T24" fmla="*/ 22 w 420"/>
                  <a:gd name="T25" fmla="*/ 1 h 204"/>
                  <a:gd name="T26" fmla="*/ 24 w 420"/>
                  <a:gd name="T27" fmla="*/ 1 h 204"/>
                  <a:gd name="T28" fmla="*/ 25 w 420"/>
                  <a:gd name="T29" fmla="*/ 1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4" name="Freeform 77"/>
              <p:cNvSpPr>
                <a:spLocks noChangeAspect="1"/>
              </p:cNvSpPr>
              <p:nvPr/>
            </p:nvSpPr>
            <p:spPr bwMode="auto">
              <a:xfrm>
                <a:off x="1237" y="1322"/>
                <a:ext cx="321" cy="147"/>
              </a:xfrm>
              <a:custGeom>
                <a:avLst/>
                <a:gdLst>
                  <a:gd name="T0" fmla="*/ 25 w 420"/>
                  <a:gd name="T1" fmla="*/ 1 h 204"/>
                  <a:gd name="T2" fmla="*/ 27 w 420"/>
                  <a:gd name="T3" fmla="*/ 4 h 204"/>
                  <a:gd name="T4" fmla="*/ 27 w 420"/>
                  <a:gd name="T5" fmla="*/ 6 h 204"/>
                  <a:gd name="T6" fmla="*/ 28 w 420"/>
                  <a:gd name="T7" fmla="*/ 8 h 204"/>
                  <a:gd name="T8" fmla="*/ 28 w 420"/>
                  <a:gd name="T9" fmla="*/ 8 h 204"/>
                  <a:gd name="T10" fmla="*/ 6 w 420"/>
                  <a:gd name="T11" fmla="*/ 7 h 204"/>
                  <a:gd name="T12" fmla="*/ 6 w 420"/>
                  <a:gd name="T13" fmla="*/ 6 h 204"/>
                  <a:gd name="T14" fmla="*/ 6 w 420"/>
                  <a:gd name="T15" fmla="*/ 4 h 204"/>
                  <a:gd name="T16" fmla="*/ 0 w 420"/>
                  <a:gd name="T17" fmla="*/ 4 h 204"/>
                  <a:gd name="T18" fmla="*/ 2 w 420"/>
                  <a:gd name="T19" fmla="*/ 0 h 204"/>
                  <a:gd name="T20" fmla="*/ 18 w 420"/>
                  <a:gd name="T21" fmla="*/ 1 h 204"/>
                  <a:gd name="T22" fmla="*/ 20 w 420"/>
                  <a:gd name="T23" fmla="*/ 1 h 204"/>
                  <a:gd name="T24" fmla="*/ 22 w 420"/>
                  <a:gd name="T25" fmla="*/ 1 h 204"/>
                  <a:gd name="T26" fmla="*/ 24 w 420"/>
                  <a:gd name="T27" fmla="*/ 1 h 204"/>
                  <a:gd name="T28" fmla="*/ 25 w 420"/>
                  <a:gd name="T29" fmla="*/ 1 h 204"/>
                  <a:gd name="T30" fmla="*/ 25 w 420"/>
                  <a:gd name="T31" fmla="*/ 2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5" name="Freeform 78"/>
              <p:cNvSpPr>
                <a:spLocks noChangeAspect="1"/>
              </p:cNvSpPr>
              <p:nvPr/>
            </p:nvSpPr>
            <p:spPr bwMode="auto">
              <a:xfrm>
                <a:off x="633" y="1274"/>
                <a:ext cx="247" cy="359"/>
              </a:xfrm>
              <a:custGeom>
                <a:avLst/>
                <a:gdLst>
                  <a:gd name="T0" fmla="*/ 14 w 324"/>
                  <a:gd name="T1" fmla="*/ 19 h 498"/>
                  <a:gd name="T2" fmla="*/ 0 w 324"/>
                  <a:gd name="T3" fmla="*/ 7 h 498"/>
                  <a:gd name="T4" fmla="*/ 3 w 324"/>
                  <a:gd name="T5" fmla="*/ 0 h 498"/>
                  <a:gd name="T6" fmla="*/ 5 w 324"/>
                  <a:gd name="T7" fmla="*/ 1 h 498"/>
                  <a:gd name="T8" fmla="*/ 12 w 324"/>
                  <a:gd name="T9" fmla="*/ 1 h 498"/>
                  <a:gd name="T10" fmla="*/ 21 w 324"/>
                  <a:gd name="T11" fmla="*/ 2 h 498"/>
                  <a:gd name="T12" fmla="*/ 18 w 324"/>
                  <a:gd name="T13" fmla="*/ 14 h 498"/>
                  <a:gd name="T14" fmla="*/ 16 w 324"/>
                  <a:gd name="T15" fmla="*/ 17 h 498"/>
                  <a:gd name="T16" fmla="*/ 15 w 324"/>
                  <a:gd name="T17" fmla="*/ 16 h 498"/>
                  <a:gd name="T18" fmla="*/ 14 w 324"/>
                  <a:gd name="T19" fmla="*/ 17 h 498"/>
                  <a:gd name="T20" fmla="*/ 14 w 324"/>
                  <a:gd name="T21" fmla="*/ 19 h 498"/>
                  <a:gd name="T22" fmla="*/ 14 w 324"/>
                  <a:gd name="T23" fmla="*/ 19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6" name="Freeform 79"/>
              <p:cNvSpPr>
                <a:spLocks noChangeAspect="1"/>
              </p:cNvSpPr>
              <p:nvPr/>
            </p:nvSpPr>
            <p:spPr bwMode="auto">
              <a:xfrm>
                <a:off x="633" y="1274"/>
                <a:ext cx="247" cy="364"/>
              </a:xfrm>
              <a:custGeom>
                <a:avLst/>
                <a:gdLst>
                  <a:gd name="T0" fmla="*/ 14 w 324"/>
                  <a:gd name="T1" fmla="*/ 20 h 504"/>
                  <a:gd name="T2" fmla="*/ 0 w 324"/>
                  <a:gd name="T3" fmla="*/ 7 h 504"/>
                  <a:gd name="T4" fmla="*/ 3 w 324"/>
                  <a:gd name="T5" fmla="*/ 0 h 504"/>
                  <a:gd name="T6" fmla="*/ 5 w 324"/>
                  <a:gd name="T7" fmla="*/ 1 h 504"/>
                  <a:gd name="T8" fmla="*/ 12 w 324"/>
                  <a:gd name="T9" fmla="*/ 1 h 504"/>
                  <a:gd name="T10" fmla="*/ 21 w 324"/>
                  <a:gd name="T11" fmla="*/ 3 h 504"/>
                  <a:gd name="T12" fmla="*/ 18 w 324"/>
                  <a:gd name="T13" fmla="*/ 14 h 504"/>
                  <a:gd name="T14" fmla="*/ 16 w 324"/>
                  <a:gd name="T15" fmla="*/ 17 h 504"/>
                  <a:gd name="T16" fmla="*/ 15 w 324"/>
                  <a:gd name="T17" fmla="*/ 17 h 504"/>
                  <a:gd name="T18" fmla="*/ 14 w 324"/>
                  <a:gd name="T19" fmla="*/ 17 h 504"/>
                  <a:gd name="T20" fmla="*/ 14 w 324"/>
                  <a:gd name="T21" fmla="*/ 20 h 504"/>
                  <a:gd name="T22" fmla="*/ 14 w 324"/>
                  <a:gd name="T23" fmla="*/ 20 h 504"/>
                  <a:gd name="T24" fmla="*/ 14 w 324"/>
                  <a:gd name="T25" fmla="*/ 20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7" name="Freeform 80"/>
              <p:cNvSpPr>
                <a:spLocks noChangeAspect="1"/>
              </p:cNvSpPr>
              <p:nvPr/>
            </p:nvSpPr>
            <p:spPr bwMode="auto">
              <a:xfrm>
                <a:off x="2359" y="1123"/>
                <a:ext cx="64" cy="125"/>
              </a:xfrm>
              <a:custGeom>
                <a:avLst/>
                <a:gdLst>
                  <a:gd name="T0" fmla="*/ 5 w 84"/>
                  <a:gd name="T1" fmla="*/ 4 h 174"/>
                  <a:gd name="T2" fmla="*/ 5 w 84"/>
                  <a:gd name="T3" fmla="*/ 5 h 174"/>
                  <a:gd name="T4" fmla="*/ 4 w 84"/>
                  <a:gd name="T5" fmla="*/ 6 h 174"/>
                  <a:gd name="T6" fmla="*/ 2 w 84"/>
                  <a:gd name="T7" fmla="*/ 6 h 174"/>
                  <a:gd name="T8" fmla="*/ 0 w 84"/>
                  <a:gd name="T9" fmla="*/ 4 h 174"/>
                  <a:gd name="T10" fmla="*/ 2 w 84"/>
                  <a:gd name="T11" fmla="*/ 3 h 174"/>
                  <a:gd name="T12" fmla="*/ 2 w 84"/>
                  <a:gd name="T13" fmla="*/ 2 h 174"/>
                  <a:gd name="T14" fmla="*/ 2 w 84"/>
                  <a:gd name="T15" fmla="*/ 1 h 174"/>
                  <a:gd name="T16" fmla="*/ 2 w 84"/>
                  <a:gd name="T17" fmla="*/ 0 h 174"/>
                  <a:gd name="T18" fmla="*/ 5 w 84"/>
                  <a:gd name="T19" fmla="*/ 4 h 174"/>
                  <a:gd name="T20" fmla="*/ 5 w 84"/>
                  <a:gd name="T21" fmla="*/ 4 h 174"/>
                  <a:gd name="T22" fmla="*/ 5 w 84"/>
                  <a:gd name="T23" fmla="*/ 4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8" name="Freeform 81"/>
              <p:cNvSpPr>
                <a:spLocks noChangeAspect="1"/>
              </p:cNvSpPr>
              <p:nvPr/>
            </p:nvSpPr>
            <p:spPr bwMode="auto">
              <a:xfrm>
                <a:off x="2359" y="1123"/>
                <a:ext cx="64" cy="125"/>
              </a:xfrm>
              <a:custGeom>
                <a:avLst/>
                <a:gdLst>
                  <a:gd name="T0" fmla="*/ 5 w 84"/>
                  <a:gd name="T1" fmla="*/ 4 h 174"/>
                  <a:gd name="T2" fmla="*/ 5 w 84"/>
                  <a:gd name="T3" fmla="*/ 5 h 174"/>
                  <a:gd name="T4" fmla="*/ 4 w 84"/>
                  <a:gd name="T5" fmla="*/ 6 h 174"/>
                  <a:gd name="T6" fmla="*/ 2 w 84"/>
                  <a:gd name="T7" fmla="*/ 6 h 174"/>
                  <a:gd name="T8" fmla="*/ 0 w 84"/>
                  <a:gd name="T9" fmla="*/ 4 h 174"/>
                  <a:gd name="T10" fmla="*/ 2 w 84"/>
                  <a:gd name="T11" fmla="*/ 3 h 174"/>
                  <a:gd name="T12" fmla="*/ 2 w 84"/>
                  <a:gd name="T13" fmla="*/ 2 h 174"/>
                  <a:gd name="T14" fmla="*/ 2 w 84"/>
                  <a:gd name="T15" fmla="*/ 1 h 174"/>
                  <a:gd name="T16" fmla="*/ 2 w 84"/>
                  <a:gd name="T17" fmla="*/ 0 h 174"/>
                  <a:gd name="T18" fmla="*/ 5 w 84"/>
                  <a:gd name="T19" fmla="*/ 4 h 174"/>
                  <a:gd name="T20" fmla="*/ 5 w 84"/>
                  <a:gd name="T21" fmla="*/ 4 h 174"/>
                  <a:gd name="T22" fmla="*/ 5 w 84"/>
                  <a:gd name="T23" fmla="*/ 4 h 174"/>
                  <a:gd name="T24" fmla="*/ 5 w 84"/>
                  <a:gd name="T25" fmla="*/ 5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29" name="Freeform 82"/>
              <p:cNvSpPr>
                <a:spLocks noChangeAspect="1"/>
              </p:cNvSpPr>
              <p:nvPr/>
            </p:nvSpPr>
            <p:spPr bwMode="auto">
              <a:xfrm>
                <a:off x="2290" y="1326"/>
                <a:ext cx="50" cy="113"/>
              </a:xfrm>
              <a:custGeom>
                <a:avLst/>
                <a:gdLst>
                  <a:gd name="T0" fmla="*/ 4 w 66"/>
                  <a:gd name="T1" fmla="*/ 1 h 156"/>
                  <a:gd name="T2" fmla="*/ 3 w 66"/>
                  <a:gd name="T3" fmla="*/ 2 h 156"/>
                  <a:gd name="T4" fmla="*/ 5 w 66"/>
                  <a:gd name="T5" fmla="*/ 2 h 156"/>
                  <a:gd name="T6" fmla="*/ 5 w 66"/>
                  <a:gd name="T7" fmla="*/ 4 h 156"/>
                  <a:gd name="T8" fmla="*/ 3 w 66"/>
                  <a:gd name="T9" fmla="*/ 7 h 156"/>
                  <a:gd name="T10" fmla="*/ 2 w 66"/>
                  <a:gd name="T11" fmla="*/ 7 h 156"/>
                  <a:gd name="T12" fmla="*/ 3 w 66"/>
                  <a:gd name="T13" fmla="*/ 5 h 156"/>
                  <a:gd name="T14" fmla="*/ 2 w 66"/>
                  <a:gd name="T15" fmla="*/ 5 h 156"/>
                  <a:gd name="T16" fmla="*/ 0 w 66"/>
                  <a:gd name="T17" fmla="*/ 5 h 156"/>
                  <a:gd name="T18" fmla="*/ 2 w 66"/>
                  <a:gd name="T19" fmla="*/ 5 h 156"/>
                  <a:gd name="T20" fmla="*/ 2 w 66"/>
                  <a:gd name="T21" fmla="*/ 4 h 156"/>
                  <a:gd name="T22" fmla="*/ 2 w 66"/>
                  <a:gd name="T23" fmla="*/ 2 h 156"/>
                  <a:gd name="T24" fmla="*/ 0 w 66"/>
                  <a:gd name="T25" fmla="*/ 1 h 156"/>
                  <a:gd name="T26" fmla="*/ 2 w 66"/>
                  <a:gd name="T27" fmla="*/ 0 h 156"/>
                  <a:gd name="T28" fmla="*/ 4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0" name="Freeform 83"/>
              <p:cNvSpPr>
                <a:spLocks noChangeAspect="1"/>
              </p:cNvSpPr>
              <p:nvPr/>
            </p:nvSpPr>
            <p:spPr bwMode="auto">
              <a:xfrm>
                <a:off x="2290" y="1326"/>
                <a:ext cx="50" cy="113"/>
              </a:xfrm>
              <a:custGeom>
                <a:avLst/>
                <a:gdLst>
                  <a:gd name="T0" fmla="*/ 4 w 66"/>
                  <a:gd name="T1" fmla="*/ 1 h 156"/>
                  <a:gd name="T2" fmla="*/ 3 w 66"/>
                  <a:gd name="T3" fmla="*/ 2 h 156"/>
                  <a:gd name="T4" fmla="*/ 5 w 66"/>
                  <a:gd name="T5" fmla="*/ 2 h 156"/>
                  <a:gd name="T6" fmla="*/ 5 w 66"/>
                  <a:gd name="T7" fmla="*/ 4 h 156"/>
                  <a:gd name="T8" fmla="*/ 5 w 66"/>
                  <a:gd name="T9" fmla="*/ 4 h 156"/>
                  <a:gd name="T10" fmla="*/ 5 w 66"/>
                  <a:gd name="T11" fmla="*/ 4 h 156"/>
                  <a:gd name="T12" fmla="*/ 3 w 66"/>
                  <a:gd name="T13" fmla="*/ 7 h 156"/>
                  <a:gd name="T14" fmla="*/ 2 w 66"/>
                  <a:gd name="T15" fmla="*/ 7 h 156"/>
                  <a:gd name="T16" fmla="*/ 3 w 66"/>
                  <a:gd name="T17" fmla="*/ 5 h 156"/>
                  <a:gd name="T18" fmla="*/ 2 w 66"/>
                  <a:gd name="T19" fmla="*/ 5 h 156"/>
                  <a:gd name="T20" fmla="*/ 0 w 66"/>
                  <a:gd name="T21" fmla="*/ 5 h 156"/>
                  <a:gd name="T22" fmla="*/ 2 w 66"/>
                  <a:gd name="T23" fmla="*/ 5 h 156"/>
                  <a:gd name="T24" fmla="*/ 2 w 66"/>
                  <a:gd name="T25" fmla="*/ 4 h 156"/>
                  <a:gd name="T26" fmla="*/ 2 w 66"/>
                  <a:gd name="T27" fmla="*/ 2 h 156"/>
                  <a:gd name="T28" fmla="*/ 0 w 66"/>
                  <a:gd name="T29" fmla="*/ 1 h 156"/>
                  <a:gd name="T30" fmla="*/ 2 w 66"/>
                  <a:gd name="T31" fmla="*/ 0 h 156"/>
                  <a:gd name="T32" fmla="*/ 4 w 66"/>
                  <a:gd name="T33" fmla="*/ 1 h 156"/>
                  <a:gd name="T34" fmla="*/ 4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1" name="Freeform 84"/>
              <p:cNvSpPr>
                <a:spLocks noChangeAspect="1"/>
              </p:cNvSpPr>
              <p:nvPr/>
            </p:nvSpPr>
            <p:spPr bwMode="auto">
              <a:xfrm>
                <a:off x="986" y="1577"/>
                <a:ext cx="274" cy="264"/>
              </a:xfrm>
              <a:custGeom>
                <a:avLst/>
                <a:gdLst>
                  <a:gd name="T0" fmla="*/ 23 w 360"/>
                  <a:gd name="T1" fmla="*/ 2 h 366"/>
                  <a:gd name="T2" fmla="*/ 21 w 360"/>
                  <a:gd name="T3" fmla="*/ 14 h 366"/>
                  <a:gd name="T4" fmla="*/ 9 w 360"/>
                  <a:gd name="T5" fmla="*/ 13 h 366"/>
                  <a:gd name="T6" fmla="*/ 9 w 360"/>
                  <a:gd name="T7" fmla="*/ 13 h 366"/>
                  <a:gd name="T8" fmla="*/ 4 w 360"/>
                  <a:gd name="T9" fmla="*/ 13 h 366"/>
                  <a:gd name="T10" fmla="*/ 3 w 360"/>
                  <a:gd name="T11" fmla="*/ 14 h 366"/>
                  <a:gd name="T12" fmla="*/ 0 w 360"/>
                  <a:gd name="T13" fmla="*/ 14 h 366"/>
                  <a:gd name="T14" fmla="*/ 2 w 360"/>
                  <a:gd name="T15" fmla="*/ 11 h 366"/>
                  <a:gd name="T16" fmla="*/ 4 w 360"/>
                  <a:gd name="T17" fmla="*/ 0 h 366"/>
                  <a:gd name="T18" fmla="*/ 23 w 360"/>
                  <a:gd name="T19" fmla="*/ 1 h 366"/>
                  <a:gd name="T20" fmla="*/ 23 w 360"/>
                  <a:gd name="T21" fmla="*/ 2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2" name="Freeform 85"/>
              <p:cNvSpPr>
                <a:spLocks noChangeAspect="1"/>
              </p:cNvSpPr>
              <p:nvPr/>
            </p:nvSpPr>
            <p:spPr bwMode="auto">
              <a:xfrm>
                <a:off x="986" y="1577"/>
                <a:ext cx="274" cy="264"/>
              </a:xfrm>
              <a:custGeom>
                <a:avLst/>
                <a:gdLst>
                  <a:gd name="T0" fmla="*/ 23 w 360"/>
                  <a:gd name="T1" fmla="*/ 2 h 366"/>
                  <a:gd name="T2" fmla="*/ 21 w 360"/>
                  <a:gd name="T3" fmla="*/ 14 h 366"/>
                  <a:gd name="T4" fmla="*/ 9 w 360"/>
                  <a:gd name="T5" fmla="*/ 13 h 366"/>
                  <a:gd name="T6" fmla="*/ 9 w 360"/>
                  <a:gd name="T7" fmla="*/ 13 h 366"/>
                  <a:gd name="T8" fmla="*/ 4 w 360"/>
                  <a:gd name="T9" fmla="*/ 13 h 366"/>
                  <a:gd name="T10" fmla="*/ 3 w 360"/>
                  <a:gd name="T11" fmla="*/ 14 h 366"/>
                  <a:gd name="T12" fmla="*/ 0 w 360"/>
                  <a:gd name="T13" fmla="*/ 14 h 366"/>
                  <a:gd name="T14" fmla="*/ 2 w 360"/>
                  <a:gd name="T15" fmla="*/ 11 h 366"/>
                  <a:gd name="T16" fmla="*/ 4 w 360"/>
                  <a:gd name="T17" fmla="*/ 0 h 366"/>
                  <a:gd name="T18" fmla="*/ 23 w 360"/>
                  <a:gd name="T19" fmla="*/ 1 h 366"/>
                  <a:gd name="T20" fmla="*/ 23 w 360"/>
                  <a:gd name="T21" fmla="*/ 2 h 366"/>
                  <a:gd name="T22" fmla="*/ 23 w 360"/>
                  <a:gd name="T23" fmla="*/ 3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3" name="Freeform 86"/>
              <p:cNvSpPr>
                <a:spLocks noChangeAspect="1"/>
              </p:cNvSpPr>
              <p:nvPr/>
            </p:nvSpPr>
            <p:spPr bwMode="auto">
              <a:xfrm>
                <a:off x="2111" y="1153"/>
                <a:ext cx="234" cy="190"/>
              </a:xfrm>
              <a:custGeom>
                <a:avLst/>
                <a:gdLst>
                  <a:gd name="T0" fmla="*/ 20 w 306"/>
                  <a:gd name="T1" fmla="*/ 5 h 264"/>
                  <a:gd name="T2" fmla="*/ 20 w 306"/>
                  <a:gd name="T3" fmla="*/ 7 h 264"/>
                  <a:gd name="T4" fmla="*/ 21 w 306"/>
                  <a:gd name="T5" fmla="*/ 9 h 264"/>
                  <a:gd name="T6" fmla="*/ 21 w 306"/>
                  <a:gd name="T7" fmla="*/ 9 h 264"/>
                  <a:gd name="T8" fmla="*/ 21 w 306"/>
                  <a:gd name="T9" fmla="*/ 10 h 264"/>
                  <a:gd name="T10" fmla="*/ 20 w 306"/>
                  <a:gd name="T11" fmla="*/ 10 h 264"/>
                  <a:gd name="T12" fmla="*/ 17 w 306"/>
                  <a:gd name="T13" fmla="*/ 9 h 264"/>
                  <a:gd name="T14" fmla="*/ 16 w 306"/>
                  <a:gd name="T15" fmla="*/ 9 h 264"/>
                  <a:gd name="T16" fmla="*/ 14 w 306"/>
                  <a:gd name="T17" fmla="*/ 8 h 264"/>
                  <a:gd name="T18" fmla="*/ 2 w 306"/>
                  <a:gd name="T19" fmla="*/ 9 h 264"/>
                  <a:gd name="T20" fmla="*/ 0 w 306"/>
                  <a:gd name="T21" fmla="*/ 9 h 264"/>
                  <a:gd name="T22" fmla="*/ 2 w 306"/>
                  <a:gd name="T23" fmla="*/ 7 h 264"/>
                  <a:gd name="T24" fmla="*/ 2 w 306"/>
                  <a:gd name="T25" fmla="*/ 6 h 264"/>
                  <a:gd name="T26" fmla="*/ 5 w 306"/>
                  <a:gd name="T27" fmla="*/ 6 h 264"/>
                  <a:gd name="T28" fmla="*/ 6 w 306"/>
                  <a:gd name="T29" fmla="*/ 6 h 264"/>
                  <a:gd name="T30" fmla="*/ 8 w 306"/>
                  <a:gd name="T31" fmla="*/ 5 h 264"/>
                  <a:gd name="T32" fmla="*/ 11 w 306"/>
                  <a:gd name="T33" fmla="*/ 4 h 264"/>
                  <a:gd name="T34" fmla="*/ 9 w 306"/>
                  <a:gd name="T35" fmla="*/ 4 h 264"/>
                  <a:gd name="T36" fmla="*/ 11 w 306"/>
                  <a:gd name="T37" fmla="*/ 3 h 264"/>
                  <a:gd name="T38" fmla="*/ 9 w 306"/>
                  <a:gd name="T39" fmla="*/ 4 h 264"/>
                  <a:gd name="T40" fmla="*/ 9 w 306"/>
                  <a:gd name="T41" fmla="*/ 3 h 264"/>
                  <a:gd name="T42" fmla="*/ 12 w 306"/>
                  <a:gd name="T43" fmla="*/ 1 h 264"/>
                  <a:gd name="T44" fmla="*/ 13 w 306"/>
                  <a:gd name="T45" fmla="*/ 1 h 264"/>
                  <a:gd name="T46" fmla="*/ 18 w 306"/>
                  <a:gd name="T47" fmla="*/ 0 h 264"/>
                  <a:gd name="T48" fmla="*/ 18 w 306"/>
                  <a:gd name="T49" fmla="*/ 2 h 264"/>
                  <a:gd name="T50" fmla="*/ 18 w 306"/>
                  <a:gd name="T51" fmla="*/ 3 h 264"/>
                  <a:gd name="T52" fmla="*/ 19 w 306"/>
                  <a:gd name="T53" fmla="*/ 3 h 264"/>
                  <a:gd name="T54" fmla="*/ 20 w 306"/>
                  <a:gd name="T55" fmla="*/ 5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4" name="Freeform 87"/>
              <p:cNvSpPr>
                <a:spLocks noChangeAspect="1"/>
              </p:cNvSpPr>
              <p:nvPr/>
            </p:nvSpPr>
            <p:spPr bwMode="auto">
              <a:xfrm>
                <a:off x="2111" y="1153"/>
                <a:ext cx="234" cy="190"/>
              </a:xfrm>
              <a:custGeom>
                <a:avLst/>
                <a:gdLst>
                  <a:gd name="T0" fmla="*/ 20 w 306"/>
                  <a:gd name="T1" fmla="*/ 5 h 264"/>
                  <a:gd name="T2" fmla="*/ 20 w 306"/>
                  <a:gd name="T3" fmla="*/ 7 h 264"/>
                  <a:gd name="T4" fmla="*/ 21 w 306"/>
                  <a:gd name="T5" fmla="*/ 9 h 264"/>
                  <a:gd name="T6" fmla="*/ 21 w 306"/>
                  <a:gd name="T7" fmla="*/ 9 h 264"/>
                  <a:gd name="T8" fmla="*/ 21 w 306"/>
                  <a:gd name="T9" fmla="*/ 10 h 264"/>
                  <a:gd name="T10" fmla="*/ 20 w 306"/>
                  <a:gd name="T11" fmla="*/ 10 h 264"/>
                  <a:gd name="T12" fmla="*/ 17 w 306"/>
                  <a:gd name="T13" fmla="*/ 9 h 264"/>
                  <a:gd name="T14" fmla="*/ 16 w 306"/>
                  <a:gd name="T15" fmla="*/ 9 h 264"/>
                  <a:gd name="T16" fmla="*/ 14 w 306"/>
                  <a:gd name="T17" fmla="*/ 8 h 264"/>
                  <a:gd name="T18" fmla="*/ 2 w 306"/>
                  <a:gd name="T19" fmla="*/ 9 h 264"/>
                  <a:gd name="T20" fmla="*/ 0 w 306"/>
                  <a:gd name="T21" fmla="*/ 9 h 264"/>
                  <a:gd name="T22" fmla="*/ 2 w 306"/>
                  <a:gd name="T23" fmla="*/ 7 h 264"/>
                  <a:gd name="T24" fmla="*/ 2 w 306"/>
                  <a:gd name="T25" fmla="*/ 6 h 264"/>
                  <a:gd name="T26" fmla="*/ 5 w 306"/>
                  <a:gd name="T27" fmla="*/ 6 h 264"/>
                  <a:gd name="T28" fmla="*/ 6 w 306"/>
                  <a:gd name="T29" fmla="*/ 6 h 264"/>
                  <a:gd name="T30" fmla="*/ 8 w 306"/>
                  <a:gd name="T31" fmla="*/ 5 h 264"/>
                  <a:gd name="T32" fmla="*/ 11 w 306"/>
                  <a:gd name="T33" fmla="*/ 4 h 264"/>
                  <a:gd name="T34" fmla="*/ 9 w 306"/>
                  <a:gd name="T35" fmla="*/ 4 h 264"/>
                  <a:gd name="T36" fmla="*/ 11 w 306"/>
                  <a:gd name="T37" fmla="*/ 3 h 264"/>
                  <a:gd name="T38" fmla="*/ 9 w 306"/>
                  <a:gd name="T39" fmla="*/ 4 h 264"/>
                  <a:gd name="T40" fmla="*/ 9 w 306"/>
                  <a:gd name="T41" fmla="*/ 3 h 264"/>
                  <a:gd name="T42" fmla="*/ 12 w 306"/>
                  <a:gd name="T43" fmla="*/ 1 h 264"/>
                  <a:gd name="T44" fmla="*/ 13 w 306"/>
                  <a:gd name="T45" fmla="*/ 1 h 264"/>
                  <a:gd name="T46" fmla="*/ 18 w 306"/>
                  <a:gd name="T47" fmla="*/ 0 h 264"/>
                  <a:gd name="T48" fmla="*/ 18 w 306"/>
                  <a:gd name="T49" fmla="*/ 2 h 264"/>
                  <a:gd name="T50" fmla="*/ 18 w 306"/>
                  <a:gd name="T51" fmla="*/ 3 h 264"/>
                  <a:gd name="T52" fmla="*/ 19 w 306"/>
                  <a:gd name="T53" fmla="*/ 3 h 264"/>
                  <a:gd name="T54" fmla="*/ 20 w 306"/>
                  <a:gd name="T55" fmla="*/ 5 h 264"/>
                  <a:gd name="T56" fmla="*/ 20 w 306"/>
                  <a:gd name="T57" fmla="*/ 5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5" name="Freeform 88"/>
              <p:cNvSpPr>
                <a:spLocks noChangeAspect="1"/>
              </p:cNvSpPr>
              <p:nvPr/>
            </p:nvSpPr>
            <p:spPr bwMode="auto">
              <a:xfrm>
                <a:off x="2308" y="1555"/>
                <a:ext cx="23" cy="31"/>
              </a:xfrm>
              <a:custGeom>
                <a:avLst/>
                <a:gdLst>
                  <a:gd name="T0" fmla="*/ 0 w 30"/>
                  <a:gd name="T1" fmla="*/ 0 h 42"/>
                  <a:gd name="T2" fmla="*/ 2 w 30"/>
                  <a:gd name="T3" fmla="*/ 2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6" name="Freeform 89"/>
              <p:cNvSpPr>
                <a:spLocks noChangeAspect="1"/>
              </p:cNvSpPr>
              <p:nvPr/>
            </p:nvSpPr>
            <p:spPr bwMode="auto">
              <a:xfrm>
                <a:off x="1993" y="1555"/>
                <a:ext cx="334" cy="139"/>
              </a:xfrm>
              <a:custGeom>
                <a:avLst/>
                <a:gdLst>
                  <a:gd name="T0" fmla="*/ 29 w 438"/>
                  <a:gd name="T1" fmla="*/ 2 h 192"/>
                  <a:gd name="T2" fmla="*/ 28 w 438"/>
                  <a:gd name="T3" fmla="*/ 4 h 192"/>
                  <a:gd name="T4" fmla="*/ 27 w 438"/>
                  <a:gd name="T5" fmla="*/ 4 h 192"/>
                  <a:gd name="T6" fmla="*/ 26 w 438"/>
                  <a:gd name="T7" fmla="*/ 3 h 192"/>
                  <a:gd name="T8" fmla="*/ 26 w 438"/>
                  <a:gd name="T9" fmla="*/ 3 h 192"/>
                  <a:gd name="T10" fmla="*/ 26 w 438"/>
                  <a:gd name="T11" fmla="*/ 4 h 192"/>
                  <a:gd name="T12" fmla="*/ 25 w 438"/>
                  <a:gd name="T13" fmla="*/ 4 h 192"/>
                  <a:gd name="T14" fmla="*/ 27 w 438"/>
                  <a:gd name="T15" fmla="*/ 4 h 192"/>
                  <a:gd name="T16" fmla="*/ 26 w 438"/>
                  <a:gd name="T17" fmla="*/ 5 h 192"/>
                  <a:gd name="T18" fmla="*/ 25 w 438"/>
                  <a:gd name="T19" fmla="*/ 4 h 192"/>
                  <a:gd name="T20" fmla="*/ 26 w 438"/>
                  <a:gd name="T21" fmla="*/ 5 h 192"/>
                  <a:gd name="T22" fmla="*/ 27 w 438"/>
                  <a:gd name="T23" fmla="*/ 4 h 192"/>
                  <a:gd name="T24" fmla="*/ 28 w 438"/>
                  <a:gd name="T25" fmla="*/ 5 h 192"/>
                  <a:gd name="T26" fmla="*/ 27 w 438"/>
                  <a:gd name="T27" fmla="*/ 5 h 192"/>
                  <a:gd name="T28" fmla="*/ 26 w 438"/>
                  <a:gd name="T29" fmla="*/ 5 h 192"/>
                  <a:gd name="T30" fmla="*/ 25 w 438"/>
                  <a:gd name="T31" fmla="*/ 5 h 192"/>
                  <a:gd name="T32" fmla="*/ 25 w 438"/>
                  <a:gd name="T33" fmla="*/ 5 h 192"/>
                  <a:gd name="T34" fmla="*/ 25 w 438"/>
                  <a:gd name="T35" fmla="*/ 5 h 192"/>
                  <a:gd name="T36" fmla="*/ 24 w 438"/>
                  <a:gd name="T37" fmla="*/ 5 h 192"/>
                  <a:gd name="T38" fmla="*/ 24 w 438"/>
                  <a:gd name="T39" fmla="*/ 5 h 192"/>
                  <a:gd name="T40" fmla="*/ 24 w 438"/>
                  <a:gd name="T41" fmla="*/ 7 h 192"/>
                  <a:gd name="T42" fmla="*/ 24 w 438"/>
                  <a:gd name="T43" fmla="*/ 7 h 192"/>
                  <a:gd name="T44" fmla="*/ 23 w 438"/>
                  <a:gd name="T45" fmla="*/ 7 h 192"/>
                  <a:gd name="T46" fmla="*/ 22 w 438"/>
                  <a:gd name="T47" fmla="*/ 7 h 192"/>
                  <a:gd name="T48" fmla="*/ 21 w 438"/>
                  <a:gd name="T49" fmla="*/ 7 h 192"/>
                  <a:gd name="T50" fmla="*/ 21 w 438"/>
                  <a:gd name="T51" fmla="*/ 7 h 192"/>
                  <a:gd name="T52" fmla="*/ 16 w 438"/>
                  <a:gd name="T53" fmla="*/ 5 h 192"/>
                  <a:gd name="T54" fmla="*/ 12 w 438"/>
                  <a:gd name="T55" fmla="*/ 7 h 192"/>
                  <a:gd name="T56" fmla="*/ 11 w 438"/>
                  <a:gd name="T57" fmla="*/ 5 h 192"/>
                  <a:gd name="T58" fmla="*/ 6 w 438"/>
                  <a:gd name="T59" fmla="*/ 5 h 192"/>
                  <a:gd name="T60" fmla="*/ 5 w 438"/>
                  <a:gd name="T61" fmla="*/ 7 h 192"/>
                  <a:gd name="T62" fmla="*/ 0 w 438"/>
                  <a:gd name="T63" fmla="*/ 7 h 192"/>
                  <a:gd name="T64" fmla="*/ 0 w 438"/>
                  <a:gd name="T65" fmla="*/ 7 h 192"/>
                  <a:gd name="T66" fmla="*/ 2 w 438"/>
                  <a:gd name="T67" fmla="*/ 7 h 192"/>
                  <a:gd name="T68" fmla="*/ 2 w 438"/>
                  <a:gd name="T69" fmla="*/ 5 h 192"/>
                  <a:gd name="T70" fmla="*/ 5 w 438"/>
                  <a:gd name="T71" fmla="*/ 5 h 192"/>
                  <a:gd name="T72" fmla="*/ 5 w 438"/>
                  <a:gd name="T73" fmla="*/ 4 h 192"/>
                  <a:gd name="T74" fmla="*/ 5 w 438"/>
                  <a:gd name="T75" fmla="*/ 4 h 192"/>
                  <a:gd name="T76" fmla="*/ 8 w 438"/>
                  <a:gd name="T77" fmla="*/ 4 h 192"/>
                  <a:gd name="T78" fmla="*/ 8 w 438"/>
                  <a:gd name="T79" fmla="*/ 3 h 192"/>
                  <a:gd name="T80" fmla="*/ 8 w 438"/>
                  <a:gd name="T81" fmla="*/ 2 h 192"/>
                  <a:gd name="T82" fmla="*/ 27 w 438"/>
                  <a:gd name="T83" fmla="*/ 0 h 192"/>
                  <a:gd name="T84" fmla="*/ 28 w 438"/>
                  <a:gd name="T85" fmla="*/ 1 h 192"/>
                  <a:gd name="T86" fmla="*/ 28 w 438"/>
                  <a:gd name="T87" fmla="*/ 1 h 192"/>
                  <a:gd name="T88" fmla="*/ 28 w 438"/>
                  <a:gd name="T89" fmla="*/ 1 h 192"/>
                  <a:gd name="T90" fmla="*/ 27 w 438"/>
                  <a:gd name="T91" fmla="*/ 1 h 192"/>
                  <a:gd name="T92" fmla="*/ 28 w 438"/>
                  <a:gd name="T93" fmla="*/ 1 h 192"/>
                  <a:gd name="T94" fmla="*/ 27 w 438"/>
                  <a:gd name="T95" fmla="*/ 1 h 192"/>
                  <a:gd name="T96" fmla="*/ 27 w 438"/>
                  <a:gd name="T97" fmla="*/ 1 h 192"/>
                  <a:gd name="T98" fmla="*/ 26 w 438"/>
                  <a:gd name="T99" fmla="*/ 1 h 192"/>
                  <a:gd name="T100" fmla="*/ 26 w 438"/>
                  <a:gd name="T101" fmla="*/ 1 h 192"/>
                  <a:gd name="T102" fmla="*/ 25 w 438"/>
                  <a:gd name="T103" fmla="*/ 1 h 192"/>
                  <a:gd name="T104" fmla="*/ 25 w 438"/>
                  <a:gd name="T105" fmla="*/ 1 h 192"/>
                  <a:gd name="T106" fmla="*/ 25 w 438"/>
                  <a:gd name="T107" fmla="*/ 2 h 192"/>
                  <a:gd name="T108" fmla="*/ 28 w 438"/>
                  <a:gd name="T109" fmla="*/ 1 h 192"/>
                  <a:gd name="T110" fmla="*/ 28 w 438"/>
                  <a:gd name="T111" fmla="*/ 2 h 192"/>
                  <a:gd name="T112" fmla="*/ 28 w 438"/>
                  <a:gd name="T113" fmla="*/ 2 h 192"/>
                  <a:gd name="T114" fmla="*/ 28 w 438"/>
                  <a:gd name="T115" fmla="*/ 1 h 192"/>
                  <a:gd name="T116" fmla="*/ 29 w 438"/>
                  <a:gd name="T117" fmla="*/ 2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7" name="Freeform 90"/>
              <p:cNvSpPr>
                <a:spLocks noChangeAspect="1"/>
              </p:cNvSpPr>
              <p:nvPr/>
            </p:nvSpPr>
            <p:spPr bwMode="auto">
              <a:xfrm>
                <a:off x="1993" y="1555"/>
                <a:ext cx="334" cy="139"/>
              </a:xfrm>
              <a:custGeom>
                <a:avLst/>
                <a:gdLst>
                  <a:gd name="T0" fmla="*/ 29 w 438"/>
                  <a:gd name="T1" fmla="*/ 2 h 192"/>
                  <a:gd name="T2" fmla="*/ 28 w 438"/>
                  <a:gd name="T3" fmla="*/ 4 h 192"/>
                  <a:gd name="T4" fmla="*/ 27 w 438"/>
                  <a:gd name="T5" fmla="*/ 4 h 192"/>
                  <a:gd name="T6" fmla="*/ 26 w 438"/>
                  <a:gd name="T7" fmla="*/ 3 h 192"/>
                  <a:gd name="T8" fmla="*/ 26 w 438"/>
                  <a:gd name="T9" fmla="*/ 3 h 192"/>
                  <a:gd name="T10" fmla="*/ 26 w 438"/>
                  <a:gd name="T11" fmla="*/ 4 h 192"/>
                  <a:gd name="T12" fmla="*/ 25 w 438"/>
                  <a:gd name="T13" fmla="*/ 4 h 192"/>
                  <a:gd name="T14" fmla="*/ 27 w 438"/>
                  <a:gd name="T15" fmla="*/ 4 h 192"/>
                  <a:gd name="T16" fmla="*/ 26 w 438"/>
                  <a:gd name="T17" fmla="*/ 5 h 192"/>
                  <a:gd name="T18" fmla="*/ 25 w 438"/>
                  <a:gd name="T19" fmla="*/ 4 h 192"/>
                  <a:gd name="T20" fmla="*/ 26 w 438"/>
                  <a:gd name="T21" fmla="*/ 5 h 192"/>
                  <a:gd name="T22" fmla="*/ 27 w 438"/>
                  <a:gd name="T23" fmla="*/ 4 h 192"/>
                  <a:gd name="T24" fmla="*/ 28 w 438"/>
                  <a:gd name="T25" fmla="*/ 5 h 192"/>
                  <a:gd name="T26" fmla="*/ 27 w 438"/>
                  <a:gd name="T27" fmla="*/ 5 h 192"/>
                  <a:gd name="T28" fmla="*/ 26 w 438"/>
                  <a:gd name="T29" fmla="*/ 5 h 192"/>
                  <a:gd name="T30" fmla="*/ 25 w 438"/>
                  <a:gd name="T31" fmla="*/ 5 h 192"/>
                  <a:gd name="T32" fmla="*/ 25 w 438"/>
                  <a:gd name="T33" fmla="*/ 5 h 192"/>
                  <a:gd name="T34" fmla="*/ 25 w 438"/>
                  <a:gd name="T35" fmla="*/ 5 h 192"/>
                  <a:gd name="T36" fmla="*/ 24 w 438"/>
                  <a:gd name="T37" fmla="*/ 5 h 192"/>
                  <a:gd name="T38" fmla="*/ 24 w 438"/>
                  <a:gd name="T39" fmla="*/ 5 h 192"/>
                  <a:gd name="T40" fmla="*/ 24 w 438"/>
                  <a:gd name="T41" fmla="*/ 7 h 192"/>
                  <a:gd name="T42" fmla="*/ 24 w 438"/>
                  <a:gd name="T43" fmla="*/ 7 h 192"/>
                  <a:gd name="T44" fmla="*/ 23 w 438"/>
                  <a:gd name="T45" fmla="*/ 7 h 192"/>
                  <a:gd name="T46" fmla="*/ 22 w 438"/>
                  <a:gd name="T47" fmla="*/ 7 h 192"/>
                  <a:gd name="T48" fmla="*/ 21 w 438"/>
                  <a:gd name="T49" fmla="*/ 7 h 192"/>
                  <a:gd name="T50" fmla="*/ 21 w 438"/>
                  <a:gd name="T51" fmla="*/ 7 h 192"/>
                  <a:gd name="T52" fmla="*/ 16 w 438"/>
                  <a:gd name="T53" fmla="*/ 5 h 192"/>
                  <a:gd name="T54" fmla="*/ 12 w 438"/>
                  <a:gd name="T55" fmla="*/ 7 h 192"/>
                  <a:gd name="T56" fmla="*/ 11 w 438"/>
                  <a:gd name="T57" fmla="*/ 5 h 192"/>
                  <a:gd name="T58" fmla="*/ 6 w 438"/>
                  <a:gd name="T59" fmla="*/ 5 h 192"/>
                  <a:gd name="T60" fmla="*/ 5 w 438"/>
                  <a:gd name="T61" fmla="*/ 7 h 192"/>
                  <a:gd name="T62" fmla="*/ 0 w 438"/>
                  <a:gd name="T63" fmla="*/ 7 h 192"/>
                  <a:gd name="T64" fmla="*/ 0 w 438"/>
                  <a:gd name="T65" fmla="*/ 7 h 192"/>
                  <a:gd name="T66" fmla="*/ 2 w 438"/>
                  <a:gd name="T67" fmla="*/ 7 h 192"/>
                  <a:gd name="T68" fmla="*/ 2 w 438"/>
                  <a:gd name="T69" fmla="*/ 5 h 192"/>
                  <a:gd name="T70" fmla="*/ 5 w 438"/>
                  <a:gd name="T71" fmla="*/ 5 h 192"/>
                  <a:gd name="T72" fmla="*/ 5 w 438"/>
                  <a:gd name="T73" fmla="*/ 4 h 192"/>
                  <a:gd name="T74" fmla="*/ 5 w 438"/>
                  <a:gd name="T75" fmla="*/ 4 h 192"/>
                  <a:gd name="T76" fmla="*/ 8 w 438"/>
                  <a:gd name="T77" fmla="*/ 4 h 192"/>
                  <a:gd name="T78" fmla="*/ 8 w 438"/>
                  <a:gd name="T79" fmla="*/ 3 h 192"/>
                  <a:gd name="T80" fmla="*/ 8 w 438"/>
                  <a:gd name="T81" fmla="*/ 2 h 192"/>
                  <a:gd name="T82" fmla="*/ 27 w 438"/>
                  <a:gd name="T83" fmla="*/ 0 h 192"/>
                  <a:gd name="T84" fmla="*/ 28 w 438"/>
                  <a:gd name="T85" fmla="*/ 1 h 192"/>
                  <a:gd name="T86" fmla="*/ 28 w 438"/>
                  <a:gd name="T87" fmla="*/ 1 h 192"/>
                  <a:gd name="T88" fmla="*/ 28 w 438"/>
                  <a:gd name="T89" fmla="*/ 1 h 192"/>
                  <a:gd name="T90" fmla="*/ 27 w 438"/>
                  <a:gd name="T91" fmla="*/ 1 h 192"/>
                  <a:gd name="T92" fmla="*/ 28 w 438"/>
                  <a:gd name="T93" fmla="*/ 1 h 192"/>
                  <a:gd name="T94" fmla="*/ 27 w 438"/>
                  <a:gd name="T95" fmla="*/ 1 h 192"/>
                  <a:gd name="T96" fmla="*/ 27 w 438"/>
                  <a:gd name="T97" fmla="*/ 1 h 192"/>
                  <a:gd name="T98" fmla="*/ 26 w 438"/>
                  <a:gd name="T99" fmla="*/ 1 h 192"/>
                  <a:gd name="T100" fmla="*/ 26 w 438"/>
                  <a:gd name="T101" fmla="*/ 1 h 192"/>
                  <a:gd name="T102" fmla="*/ 25 w 438"/>
                  <a:gd name="T103" fmla="*/ 1 h 192"/>
                  <a:gd name="T104" fmla="*/ 25 w 438"/>
                  <a:gd name="T105" fmla="*/ 1 h 192"/>
                  <a:gd name="T106" fmla="*/ 25 w 438"/>
                  <a:gd name="T107" fmla="*/ 2 h 192"/>
                  <a:gd name="T108" fmla="*/ 28 w 438"/>
                  <a:gd name="T109" fmla="*/ 1 h 192"/>
                  <a:gd name="T110" fmla="*/ 28 w 438"/>
                  <a:gd name="T111" fmla="*/ 2 h 192"/>
                  <a:gd name="T112" fmla="*/ 28 w 438"/>
                  <a:gd name="T113" fmla="*/ 2 h 192"/>
                  <a:gd name="T114" fmla="*/ 28 w 438"/>
                  <a:gd name="T115" fmla="*/ 1 h 192"/>
                  <a:gd name="T116" fmla="*/ 29 w 438"/>
                  <a:gd name="T117" fmla="*/ 2 h 192"/>
                  <a:gd name="T118" fmla="*/ 29 w 438"/>
                  <a:gd name="T119" fmla="*/ 3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8" name="Freeform 91"/>
              <p:cNvSpPr>
                <a:spLocks noChangeAspect="1"/>
              </p:cNvSpPr>
              <p:nvPr/>
            </p:nvSpPr>
            <p:spPr bwMode="auto">
              <a:xfrm>
                <a:off x="2304" y="1555"/>
                <a:ext cx="4" cy="5"/>
              </a:xfrm>
              <a:custGeom>
                <a:avLst/>
                <a:gdLst>
                  <a:gd name="T0" fmla="*/ 1 w 6"/>
                  <a:gd name="T1" fmla="*/ 0 h 6"/>
                  <a:gd name="T2" fmla="*/ 0 w 6"/>
                  <a:gd name="T3" fmla="*/ 0 h 6"/>
                  <a:gd name="T4" fmla="*/ 1 w 6"/>
                  <a:gd name="T5" fmla="*/ 0 h 6"/>
                  <a:gd name="T6" fmla="*/ 1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39" name="Freeform 92"/>
              <p:cNvSpPr>
                <a:spLocks noChangeAspect="1"/>
              </p:cNvSpPr>
              <p:nvPr/>
            </p:nvSpPr>
            <p:spPr bwMode="auto">
              <a:xfrm>
                <a:off x="1256" y="1045"/>
                <a:ext cx="256" cy="151"/>
              </a:xfrm>
              <a:custGeom>
                <a:avLst/>
                <a:gdLst>
                  <a:gd name="T0" fmla="*/ 22 w 336"/>
                  <a:gd name="T1" fmla="*/ 8 h 210"/>
                  <a:gd name="T2" fmla="*/ 0 w 336"/>
                  <a:gd name="T3" fmla="*/ 7 h 210"/>
                  <a:gd name="T4" fmla="*/ 2 w 336"/>
                  <a:gd name="T5" fmla="*/ 6 h 210"/>
                  <a:gd name="T6" fmla="*/ 2 w 336"/>
                  <a:gd name="T7" fmla="*/ 0 h 210"/>
                  <a:gd name="T8" fmla="*/ 21 w 336"/>
                  <a:gd name="T9" fmla="*/ 1 h 210"/>
                  <a:gd name="T10" fmla="*/ 22 w 336"/>
                  <a:gd name="T11" fmla="*/ 8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0" name="Freeform 93"/>
              <p:cNvSpPr>
                <a:spLocks noChangeAspect="1"/>
              </p:cNvSpPr>
              <p:nvPr/>
            </p:nvSpPr>
            <p:spPr bwMode="auto">
              <a:xfrm>
                <a:off x="1256" y="1045"/>
                <a:ext cx="256" cy="156"/>
              </a:xfrm>
              <a:custGeom>
                <a:avLst/>
                <a:gdLst>
                  <a:gd name="T0" fmla="*/ 22 w 336"/>
                  <a:gd name="T1" fmla="*/ 9 h 216"/>
                  <a:gd name="T2" fmla="*/ 0 w 336"/>
                  <a:gd name="T3" fmla="*/ 7 h 216"/>
                  <a:gd name="T4" fmla="*/ 2 w 336"/>
                  <a:gd name="T5" fmla="*/ 7 h 216"/>
                  <a:gd name="T6" fmla="*/ 2 w 336"/>
                  <a:gd name="T7" fmla="*/ 0 h 216"/>
                  <a:gd name="T8" fmla="*/ 21 w 336"/>
                  <a:gd name="T9" fmla="*/ 1 h 216"/>
                  <a:gd name="T10" fmla="*/ 22 w 336"/>
                  <a:gd name="T11" fmla="*/ 9 h 216"/>
                  <a:gd name="T12" fmla="*/ 22 w 336"/>
                  <a:gd name="T13" fmla="*/ 9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1" name="Freeform 94"/>
              <p:cNvSpPr>
                <a:spLocks noChangeAspect="1"/>
              </p:cNvSpPr>
              <p:nvPr/>
            </p:nvSpPr>
            <p:spPr bwMode="auto">
              <a:xfrm>
                <a:off x="1938" y="1339"/>
                <a:ext cx="160" cy="173"/>
              </a:xfrm>
              <a:custGeom>
                <a:avLst/>
                <a:gdLst>
                  <a:gd name="T0" fmla="*/ 14 w 210"/>
                  <a:gd name="T1" fmla="*/ 3 h 240"/>
                  <a:gd name="T2" fmla="*/ 14 w 210"/>
                  <a:gd name="T3" fmla="*/ 3 h 240"/>
                  <a:gd name="T4" fmla="*/ 14 w 210"/>
                  <a:gd name="T5" fmla="*/ 4 h 240"/>
                  <a:gd name="T6" fmla="*/ 14 w 210"/>
                  <a:gd name="T7" fmla="*/ 6 h 240"/>
                  <a:gd name="T8" fmla="*/ 11 w 210"/>
                  <a:gd name="T9" fmla="*/ 6 h 240"/>
                  <a:gd name="T10" fmla="*/ 11 w 210"/>
                  <a:gd name="T11" fmla="*/ 7 h 240"/>
                  <a:gd name="T12" fmla="*/ 11 w 210"/>
                  <a:gd name="T13" fmla="*/ 7 h 240"/>
                  <a:gd name="T14" fmla="*/ 10 w 210"/>
                  <a:gd name="T15" fmla="*/ 9 h 240"/>
                  <a:gd name="T16" fmla="*/ 8 w 210"/>
                  <a:gd name="T17" fmla="*/ 9 h 240"/>
                  <a:gd name="T18" fmla="*/ 8 w 210"/>
                  <a:gd name="T19" fmla="*/ 9 h 240"/>
                  <a:gd name="T20" fmla="*/ 5 w 210"/>
                  <a:gd name="T21" fmla="*/ 9 h 240"/>
                  <a:gd name="T22" fmla="*/ 3 w 210"/>
                  <a:gd name="T23" fmla="*/ 9 h 240"/>
                  <a:gd name="T24" fmla="*/ 2 w 210"/>
                  <a:gd name="T25" fmla="*/ 8 h 240"/>
                  <a:gd name="T26" fmla="*/ 2 w 210"/>
                  <a:gd name="T27" fmla="*/ 9 h 240"/>
                  <a:gd name="T28" fmla="*/ 0 w 210"/>
                  <a:gd name="T29" fmla="*/ 1 h 240"/>
                  <a:gd name="T30" fmla="*/ 2 w 210"/>
                  <a:gd name="T31" fmla="*/ 1 h 240"/>
                  <a:gd name="T32" fmla="*/ 4 w 210"/>
                  <a:gd name="T33" fmla="*/ 1 h 240"/>
                  <a:gd name="T34" fmla="*/ 4 w 210"/>
                  <a:gd name="T35" fmla="*/ 1 h 240"/>
                  <a:gd name="T36" fmla="*/ 6 w 210"/>
                  <a:gd name="T37" fmla="*/ 1 h 240"/>
                  <a:gd name="T38" fmla="*/ 6 w 210"/>
                  <a:gd name="T39" fmla="*/ 1 h 240"/>
                  <a:gd name="T40" fmla="*/ 8 w 210"/>
                  <a:gd name="T41" fmla="*/ 1 h 240"/>
                  <a:gd name="T42" fmla="*/ 10 w 210"/>
                  <a:gd name="T43" fmla="*/ 1 h 240"/>
                  <a:gd name="T44" fmla="*/ 11 w 210"/>
                  <a:gd name="T45" fmla="*/ 1 h 240"/>
                  <a:gd name="T46" fmla="*/ 14 w 210"/>
                  <a:gd name="T47" fmla="*/ 0 h 240"/>
                  <a:gd name="T48" fmla="*/ 14 w 210"/>
                  <a:gd name="T49" fmla="*/ 2 h 240"/>
                  <a:gd name="T50" fmla="*/ 14 w 210"/>
                  <a:gd name="T51" fmla="*/ 3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2" name="Freeform 95"/>
              <p:cNvSpPr>
                <a:spLocks noChangeAspect="1"/>
              </p:cNvSpPr>
              <p:nvPr/>
            </p:nvSpPr>
            <p:spPr bwMode="auto">
              <a:xfrm>
                <a:off x="1938" y="1339"/>
                <a:ext cx="160" cy="173"/>
              </a:xfrm>
              <a:custGeom>
                <a:avLst/>
                <a:gdLst>
                  <a:gd name="T0" fmla="*/ 14 w 210"/>
                  <a:gd name="T1" fmla="*/ 3 h 240"/>
                  <a:gd name="T2" fmla="*/ 14 w 210"/>
                  <a:gd name="T3" fmla="*/ 3 h 240"/>
                  <a:gd name="T4" fmla="*/ 14 w 210"/>
                  <a:gd name="T5" fmla="*/ 4 h 240"/>
                  <a:gd name="T6" fmla="*/ 14 w 210"/>
                  <a:gd name="T7" fmla="*/ 6 h 240"/>
                  <a:gd name="T8" fmla="*/ 11 w 210"/>
                  <a:gd name="T9" fmla="*/ 6 h 240"/>
                  <a:gd name="T10" fmla="*/ 11 w 210"/>
                  <a:gd name="T11" fmla="*/ 7 h 240"/>
                  <a:gd name="T12" fmla="*/ 11 w 210"/>
                  <a:gd name="T13" fmla="*/ 7 h 240"/>
                  <a:gd name="T14" fmla="*/ 10 w 210"/>
                  <a:gd name="T15" fmla="*/ 9 h 240"/>
                  <a:gd name="T16" fmla="*/ 8 w 210"/>
                  <a:gd name="T17" fmla="*/ 9 h 240"/>
                  <a:gd name="T18" fmla="*/ 8 w 210"/>
                  <a:gd name="T19" fmla="*/ 9 h 240"/>
                  <a:gd name="T20" fmla="*/ 5 w 210"/>
                  <a:gd name="T21" fmla="*/ 9 h 240"/>
                  <a:gd name="T22" fmla="*/ 3 w 210"/>
                  <a:gd name="T23" fmla="*/ 9 h 240"/>
                  <a:gd name="T24" fmla="*/ 2 w 210"/>
                  <a:gd name="T25" fmla="*/ 8 h 240"/>
                  <a:gd name="T26" fmla="*/ 2 w 210"/>
                  <a:gd name="T27" fmla="*/ 9 h 240"/>
                  <a:gd name="T28" fmla="*/ 0 w 210"/>
                  <a:gd name="T29" fmla="*/ 1 h 240"/>
                  <a:gd name="T30" fmla="*/ 2 w 210"/>
                  <a:gd name="T31" fmla="*/ 1 h 240"/>
                  <a:gd name="T32" fmla="*/ 4 w 210"/>
                  <a:gd name="T33" fmla="*/ 1 h 240"/>
                  <a:gd name="T34" fmla="*/ 4 w 210"/>
                  <a:gd name="T35" fmla="*/ 1 h 240"/>
                  <a:gd name="T36" fmla="*/ 6 w 210"/>
                  <a:gd name="T37" fmla="*/ 1 h 240"/>
                  <a:gd name="T38" fmla="*/ 6 w 210"/>
                  <a:gd name="T39" fmla="*/ 1 h 240"/>
                  <a:gd name="T40" fmla="*/ 8 w 210"/>
                  <a:gd name="T41" fmla="*/ 1 h 240"/>
                  <a:gd name="T42" fmla="*/ 10 w 210"/>
                  <a:gd name="T43" fmla="*/ 1 h 240"/>
                  <a:gd name="T44" fmla="*/ 11 w 210"/>
                  <a:gd name="T45" fmla="*/ 1 h 240"/>
                  <a:gd name="T46" fmla="*/ 14 w 210"/>
                  <a:gd name="T47" fmla="*/ 0 h 240"/>
                  <a:gd name="T48" fmla="*/ 14 w 210"/>
                  <a:gd name="T49" fmla="*/ 2 h 240"/>
                  <a:gd name="T50" fmla="*/ 14 w 210"/>
                  <a:gd name="T51" fmla="*/ 3 h 240"/>
                  <a:gd name="T52" fmla="*/ 14 w 210"/>
                  <a:gd name="T53" fmla="*/ 3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3" name="Freeform 96"/>
              <p:cNvSpPr>
                <a:spLocks noChangeAspect="1"/>
              </p:cNvSpPr>
              <p:nvPr/>
            </p:nvSpPr>
            <p:spPr bwMode="auto">
              <a:xfrm>
                <a:off x="1256" y="1599"/>
                <a:ext cx="338" cy="164"/>
              </a:xfrm>
              <a:custGeom>
                <a:avLst/>
                <a:gdLst>
                  <a:gd name="T0" fmla="*/ 28 w 444"/>
                  <a:gd name="T1" fmla="*/ 1 h 228"/>
                  <a:gd name="T2" fmla="*/ 28 w 444"/>
                  <a:gd name="T3" fmla="*/ 4 h 228"/>
                  <a:gd name="T4" fmla="*/ 28 w 444"/>
                  <a:gd name="T5" fmla="*/ 9 h 228"/>
                  <a:gd name="T6" fmla="*/ 26 w 444"/>
                  <a:gd name="T7" fmla="*/ 8 h 228"/>
                  <a:gd name="T8" fmla="*/ 23 w 444"/>
                  <a:gd name="T9" fmla="*/ 9 h 228"/>
                  <a:gd name="T10" fmla="*/ 21 w 444"/>
                  <a:gd name="T11" fmla="*/ 9 h 228"/>
                  <a:gd name="T12" fmla="*/ 21 w 444"/>
                  <a:gd name="T13" fmla="*/ 9 h 228"/>
                  <a:gd name="T14" fmla="*/ 21 w 444"/>
                  <a:gd name="T15" fmla="*/ 8 h 228"/>
                  <a:gd name="T16" fmla="*/ 19 w 444"/>
                  <a:gd name="T17" fmla="*/ 9 h 228"/>
                  <a:gd name="T18" fmla="*/ 19 w 444"/>
                  <a:gd name="T19" fmla="*/ 9 h 228"/>
                  <a:gd name="T20" fmla="*/ 19 w 444"/>
                  <a:gd name="T21" fmla="*/ 9 h 228"/>
                  <a:gd name="T22" fmla="*/ 18 w 444"/>
                  <a:gd name="T23" fmla="*/ 8 h 228"/>
                  <a:gd name="T24" fmla="*/ 16 w 444"/>
                  <a:gd name="T25" fmla="*/ 9 h 228"/>
                  <a:gd name="T26" fmla="*/ 16 w 444"/>
                  <a:gd name="T27" fmla="*/ 7 h 228"/>
                  <a:gd name="T28" fmla="*/ 14 w 444"/>
                  <a:gd name="T29" fmla="*/ 8 h 228"/>
                  <a:gd name="T30" fmla="*/ 12 w 444"/>
                  <a:gd name="T31" fmla="*/ 7 h 228"/>
                  <a:gd name="T32" fmla="*/ 12 w 444"/>
                  <a:gd name="T33" fmla="*/ 6 h 228"/>
                  <a:gd name="T34" fmla="*/ 11 w 444"/>
                  <a:gd name="T35" fmla="*/ 6 h 228"/>
                  <a:gd name="T36" fmla="*/ 10 w 444"/>
                  <a:gd name="T37" fmla="*/ 6 h 228"/>
                  <a:gd name="T38" fmla="*/ 11 w 444"/>
                  <a:gd name="T39" fmla="*/ 1 h 228"/>
                  <a:gd name="T40" fmla="*/ 0 w 444"/>
                  <a:gd name="T41" fmla="*/ 1 h 228"/>
                  <a:gd name="T42" fmla="*/ 2 w 444"/>
                  <a:gd name="T43" fmla="*/ 0 h 228"/>
                  <a:gd name="T44" fmla="*/ 4 w 444"/>
                  <a:gd name="T45" fmla="*/ 1 h 228"/>
                  <a:gd name="T46" fmla="*/ 28 w 444"/>
                  <a:gd name="T47" fmla="*/ 1 h 228"/>
                  <a:gd name="T48" fmla="*/ 28 w 444"/>
                  <a:gd name="T49" fmla="*/ 1 h 228"/>
                  <a:gd name="T50" fmla="*/ 28 w 444"/>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4" name="Freeform 97"/>
              <p:cNvSpPr>
                <a:spLocks noChangeAspect="1"/>
              </p:cNvSpPr>
              <p:nvPr/>
            </p:nvSpPr>
            <p:spPr bwMode="auto">
              <a:xfrm>
                <a:off x="1256" y="1599"/>
                <a:ext cx="338" cy="164"/>
              </a:xfrm>
              <a:custGeom>
                <a:avLst/>
                <a:gdLst>
                  <a:gd name="T0" fmla="*/ 28 w 444"/>
                  <a:gd name="T1" fmla="*/ 1 h 228"/>
                  <a:gd name="T2" fmla="*/ 28 w 444"/>
                  <a:gd name="T3" fmla="*/ 4 h 228"/>
                  <a:gd name="T4" fmla="*/ 28 w 444"/>
                  <a:gd name="T5" fmla="*/ 9 h 228"/>
                  <a:gd name="T6" fmla="*/ 26 w 444"/>
                  <a:gd name="T7" fmla="*/ 8 h 228"/>
                  <a:gd name="T8" fmla="*/ 23 w 444"/>
                  <a:gd name="T9" fmla="*/ 9 h 228"/>
                  <a:gd name="T10" fmla="*/ 21 w 444"/>
                  <a:gd name="T11" fmla="*/ 9 h 228"/>
                  <a:gd name="T12" fmla="*/ 21 w 444"/>
                  <a:gd name="T13" fmla="*/ 9 h 228"/>
                  <a:gd name="T14" fmla="*/ 21 w 444"/>
                  <a:gd name="T15" fmla="*/ 8 h 228"/>
                  <a:gd name="T16" fmla="*/ 19 w 444"/>
                  <a:gd name="T17" fmla="*/ 9 h 228"/>
                  <a:gd name="T18" fmla="*/ 19 w 444"/>
                  <a:gd name="T19" fmla="*/ 9 h 228"/>
                  <a:gd name="T20" fmla="*/ 19 w 444"/>
                  <a:gd name="T21" fmla="*/ 9 h 228"/>
                  <a:gd name="T22" fmla="*/ 18 w 444"/>
                  <a:gd name="T23" fmla="*/ 8 h 228"/>
                  <a:gd name="T24" fmla="*/ 16 w 444"/>
                  <a:gd name="T25" fmla="*/ 9 h 228"/>
                  <a:gd name="T26" fmla="*/ 16 w 444"/>
                  <a:gd name="T27" fmla="*/ 7 h 228"/>
                  <a:gd name="T28" fmla="*/ 14 w 444"/>
                  <a:gd name="T29" fmla="*/ 8 h 228"/>
                  <a:gd name="T30" fmla="*/ 12 w 444"/>
                  <a:gd name="T31" fmla="*/ 7 h 228"/>
                  <a:gd name="T32" fmla="*/ 12 w 444"/>
                  <a:gd name="T33" fmla="*/ 6 h 228"/>
                  <a:gd name="T34" fmla="*/ 11 w 444"/>
                  <a:gd name="T35" fmla="*/ 6 h 228"/>
                  <a:gd name="T36" fmla="*/ 10 w 444"/>
                  <a:gd name="T37" fmla="*/ 6 h 228"/>
                  <a:gd name="T38" fmla="*/ 11 w 444"/>
                  <a:gd name="T39" fmla="*/ 1 h 228"/>
                  <a:gd name="T40" fmla="*/ 0 w 444"/>
                  <a:gd name="T41" fmla="*/ 1 h 228"/>
                  <a:gd name="T42" fmla="*/ 2 w 444"/>
                  <a:gd name="T43" fmla="*/ 0 h 228"/>
                  <a:gd name="T44" fmla="*/ 4 w 444"/>
                  <a:gd name="T45" fmla="*/ 1 h 228"/>
                  <a:gd name="T46" fmla="*/ 28 w 444"/>
                  <a:gd name="T47" fmla="*/ 1 h 228"/>
                  <a:gd name="T48" fmla="*/ 28 w 444"/>
                  <a:gd name="T49" fmla="*/ 1 h 228"/>
                  <a:gd name="T50" fmla="*/ 28 w 444"/>
                  <a:gd name="T51" fmla="*/ 1 h 228"/>
                  <a:gd name="T52" fmla="*/ 28 w 444"/>
                  <a:gd name="T53" fmla="*/ 2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5" name="Freeform 98"/>
              <p:cNvSpPr>
                <a:spLocks noChangeAspect="1"/>
              </p:cNvSpPr>
              <p:nvPr/>
            </p:nvSpPr>
            <p:spPr bwMode="auto">
              <a:xfrm>
                <a:off x="528" y="1053"/>
                <a:ext cx="307" cy="247"/>
              </a:xfrm>
              <a:custGeom>
                <a:avLst/>
                <a:gdLst>
                  <a:gd name="T0" fmla="*/ 12 w 402"/>
                  <a:gd name="T1" fmla="*/ 12 h 342"/>
                  <a:gd name="T2" fmla="*/ 0 w 402"/>
                  <a:gd name="T3" fmla="*/ 10 h 342"/>
                  <a:gd name="T4" fmla="*/ 0 w 402"/>
                  <a:gd name="T5" fmla="*/ 7 h 342"/>
                  <a:gd name="T6" fmla="*/ 2 w 402"/>
                  <a:gd name="T7" fmla="*/ 6 h 342"/>
                  <a:gd name="T8" fmla="*/ 5 w 402"/>
                  <a:gd name="T9" fmla="*/ 2 h 342"/>
                  <a:gd name="T10" fmla="*/ 5 w 402"/>
                  <a:gd name="T11" fmla="*/ 0 h 342"/>
                  <a:gd name="T12" fmla="*/ 7 w 402"/>
                  <a:gd name="T13" fmla="*/ 1 h 342"/>
                  <a:gd name="T14" fmla="*/ 8 w 402"/>
                  <a:gd name="T15" fmla="*/ 1 h 342"/>
                  <a:gd name="T16" fmla="*/ 8 w 402"/>
                  <a:gd name="T17" fmla="*/ 2 h 342"/>
                  <a:gd name="T18" fmla="*/ 9 w 402"/>
                  <a:gd name="T19" fmla="*/ 3 h 342"/>
                  <a:gd name="T20" fmla="*/ 11 w 402"/>
                  <a:gd name="T21" fmla="*/ 2 h 342"/>
                  <a:gd name="T22" fmla="*/ 14 w 402"/>
                  <a:gd name="T23" fmla="*/ 3 h 342"/>
                  <a:gd name="T24" fmla="*/ 21 w 402"/>
                  <a:gd name="T25" fmla="*/ 3 h 342"/>
                  <a:gd name="T26" fmla="*/ 26 w 402"/>
                  <a:gd name="T27" fmla="*/ 4 h 342"/>
                  <a:gd name="T28" fmla="*/ 27 w 402"/>
                  <a:gd name="T29" fmla="*/ 5 h 342"/>
                  <a:gd name="T30" fmla="*/ 24 w 402"/>
                  <a:gd name="T31" fmla="*/ 7 h 342"/>
                  <a:gd name="T32" fmla="*/ 24 w 402"/>
                  <a:gd name="T33" fmla="*/ 8 h 342"/>
                  <a:gd name="T34" fmla="*/ 21 w 402"/>
                  <a:gd name="T35" fmla="*/ 13 h 342"/>
                  <a:gd name="T36" fmla="*/ 15 w 402"/>
                  <a:gd name="T37" fmla="*/ 12 h 342"/>
                  <a:gd name="T38" fmla="*/ 12 w 402"/>
                  <a:gd name="T39" fmla="*/ 12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6" name="Freeform 99"/>
              <p:cNvSpPr>
                <a:spLocks noChangeAspect="1"/>
              </p:cNvSpPr>
              <p:nvPr/>
            </p:nvSpPr>
            <p:spPr bwMode="auto">
              <a:xfrm>
                <a:off x="528" y="1053"/>
                <a:ext cx="307" cy="247"/>
              </a:xfrm>
              <a:custGeom>
                <a:avLst/>
                <a:gdLst>
                  <a:gd name="T0" fmla="*/ 12 w 402"/>
                  <a:gd name="T1" fmla="*/ 12 h 342"/>
                  <a:gd name="T2" fmla="*/ 0 w 402"/>
                  <a:gd name="T3" fmla="*/ 10 h 342"/>
                  <a:gd name="T4" fmla="*/ 0 w 402"/>
                  <a:gd name="T5" fmla="*/ 7 h 342"/>
                  <a:gd name="T6" fmla="*/ 2 w 402"/>
                  <a:gd name="T7" fmla="*/ 6 h 342"/>
                  <a:gd name="T8" fmla="*/ 5 w 402"/>
                  <a:gd name="T9" fmla="*/ 2 h 342"/>
                  <a:gd name="T10" fmla="*/ 5 w 402"/>
                  <a:gd name="T11" fmla="*/ 0 h 342"/>
                  <a:gd name="T12" fmla="*/ 7 w 402"/>
                  <a:gd name="T13" fmla="*/ 1 h 342"/>
                  <a:gd name="T14" fmla="*/ 8 w 402"/>
                  <a:gd name="T15" fmla="*/ 1 h 342"/>
                  <a:gd name="T16" fmla="*/ 8 w 402"/>
                  <a:gd name="T17" fmla="*/ 2 h 342"/>
                  <a:gd name="T18" fmla="*/ 9 w 402"/>
                  <a:gd name="T19" fmla="*/ 3 h 342"/>
                  <a:gd name="T20" fmla="*/ 11 w 402"/>
                  <a:gd name="T21" fmla="*/ 2 h 342"/>
                  <a:gd name="T22" fmla="*/ 14 w 402"/>
                  <a:gd name="T23" fmla="*/ 3 h 342"/>
                  <a:gd name="T24" fmla="*/ 21 w 402"/>
                  <a:gd name="T25" fmla="*/ 3 h 342"/>
                  <a:gd name="T26" fmla="*/ 26 w 402"/>
                  <a:gd name="T27" fmla="*/ 4 h 342"/>
                  <a:gd name="T28" fmla="*/ 27 w 402"/>
                  <a:gd name="T29" fmla="*/ 5 h 342"/>
                  <a:gd name="T30" fmla="*/ 24 w 402"/>
                  <a:gd name="T31" fmla="*/ 7 h 342"/>
                  <a:gd name="T32" fmla="*/ 24 w 402"/>
                  <a:gd name="T33" fmla="*/ 8 h 342"/>
                  <a:gd name="T34" fmla="*/ 21 w 402"/>
                  <a:gd name="T35" fmla="*/ 13 h 342"/>
                  <a:gd name="T36" fmla="*/ 15 w 402"/>
                  <a:gd name="T37" fmla="*/ 12 h 342"/>
                  <a:gd name="T38" fmla="*/ 12 w 402"/>
                  <a:gd name="T39" fmla="*/ 12 h 342"/>
                  <a:gd name="T40" fmla="*/ 12 w 402"/>
                  <a:gd name="T41" fmla="*/ 12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7" name="Freeform 100"/>
              <p:cNvSpPr>
                <a:spLocks noChangeAspect="1"/>
              </p:cNvSpPr>
              <p:nvPr/>
            </p:nvSpPr>
            <p:spPr bwMode="auto">
              <a:xfrm>
                <a:off x="2089" y="1304"/>
                <a:ext cx="224" cy="135"/>
              </a:xfrm>
              <a:custGeom>
                <a:avLst/>
                <a:gdLst>
                  <a:gd name="T0" fmla="*/ 2 w 294"/>
                  <a:gd name="T1" fmla="*/ 1 h 186"/>
                  <a:gd name="T2" fmla="*/ 2 w 294"/>
                  <a:gd name="T3" fmla="*/ 1 h 186"/>
                  <a:gd name="T4" fmla="*/ 16 w 294"/>
                  <a:gd name="T5" fmla="*/ 0 h 186"/>
                  <a:gd name="T6" fmla="*/ 18 w 294"/>
                  <a:gd name="T7" fmla="*/ 1 h 186"/>
                  <a:gd name="T8" fmla="*/ 18 w 294"/>
                  <a:gd name="T9" fmla="*/ 1 h 186"/>
                  <a:gd name="T10" fmla="*/ 18 w 294"/>
                  <a:gd name="T11" fmla="*/ 3 h 186"/>
                  <a:gd name="T12" fmla="*/ 18 w 294"/>
                  <a:gd name="T13" fmla="*/ 4 h 186"/>
                  <a:gd name="T14" fmla="*/ 19 w 294"/>
                  <a:gd name="T15" fmla="*/ 5 h 186"/>
                  <a:gd name="T16" fmla="*/ 18 w 294"/>
                  <a:gd name="T17" fmla="*/ 6 h 186"/>
                  <a:gd name="T18" fmla="*/ 18 w 294"/>
                  <a:gd name="T19" fmla="*/ 6 h 186"/>
                  <a:gd name="T20" fmla="*/ 17 w 294"/>
                  <a:gd name="T21" fmla="*/ 6 h 186"/>
                  <a:gd name="T22" fmla="*/ 16 w 294"/>
                  <a:gd name="T23" fmla="*/ 7 h 186"/>
                  <a:gd name="T24" fmla="*/ 5 w 294"/>
                  <a:gd name="T25" fmla="*/ 7 h 186"/>
                  <a:gd name="T26" fmla="*/ 4 w 294"/>
                  <a:gd name="T27" fmla="*/ 7 h 186"/>
                  <a:gd name="T28" fmla="*/ 2 w 294"/>
                  <a:gd name="T29" fmla="*/ 8 h 186"/>
                  <a:gd name="T30" fmla="*/ 2 w 294"/>
                  <a:gd name="T31" fmla="*/ 6 h 186"/>
                  <a:gd name="T32" fmla="*/ 2 w 294"/>
                  <a:gd name="T33" fmla="*/ 5 h 186"/>
                  <a:gd name="T34" fmla="*/ 0 w 294"/>
                  <a:gd name="T35" fmla="*/ 2 h 186"/>
                  <a:gd name="T36" fmla="*/ 2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8" name="Freeform 101"/>
              <p:cNvSpPr>
                <a:spLocks noChangeAspect="1"/>
              </p:cNvSpPr>
              <p:nvPr/>
            </p:nvSpPr>
            <p:spPr bwMode="auto">
              <a:xfrm>
                <a:off x="2089" y="1304"/>
                <a:ext cx="224" cy="135"/>
              </a:xfrm>
              <a:custGeom>
                <a:avLst/>
                <a:gdLst>
                  <a:gd name="T0" fmla="*/ 2 w 294"/>
                  <a:gd name="T1" fmla="*/ 1 h 186"/>
                  <a:gd name="T2" fmla="*/ 2 w 294"/>
                  <a:gd name="T3" fmla="*/ 1 h 186"/>
                  <a:gd name="T4" fmla="*/ 16 w 294"/>
                  <a:gd name="T5" fmla="*/ 0 h 186"/>
                  <a:gd name="T6" fmla="*/ 18 w 294"/>
                  <a:gd name="T7" fmla="*/ 1 h 186"/>
                  <a:gd name="T8" fmla="*/ 18 w 294"/>
                  <a:gd name="T9" fmla="*/ 1 h 186"/>
                  <a:gd name="T10" fmla="*/ 18 w 294"/>
                  <a:gd name="T11" fmla="*/ 3 h 186"/>
                  <a:gd name="T12" fmla="*/ 18 w 294"/>
                  <a:gd name="T13" fmla="*/ 4 h 186"/>
                  <a:gd name="T14" fmla="*/ 19 w 294"/>
                  <a:gd name="T15" fmla="*/ 5 h 186"/>
                  <a:gd name="T16" fmla="*/ 18 w 294"/>
                  <a:gd name="T17" fmla="*/ 6 h 186"/>
                  <a:gd name="T18" fmla="*/ 18 w 294"/>
                  <a:gd name="T19" fmla="*/ 6 h 186"/>
                  <a:gd name="T20" fmla="*/ 17 w 294"/>
                  <a:gd name="T21" fmla="*/ 6 h 186"/>
                  <a:gd name="T22" fmla="*/ 16 w 294"/>
                  <a:gd name="T23" fmla="*/ 7 h 186"/>
                  <a:gd name="T24" fmla="*/ 5 w 294"/>
                  <a:gd name="T25" fmla="*/ 7 h 186"/>
                  <a:gd name="T26" fmla="*/ 4 w 294"/>
                  <a:gd name="T27" fmla="*/ 7 h 186"/>
                  <a:gd name="T28" fmla="*/ 2 w 294"/>
                  <a:gd name="T29" fmla="*/ 8 h 186"/>
                  <a:gd name="T30" fmla="*/ 2 w 294"/>
                  <a:gd name="T31" fmla="*/ 6 h 186"/>
                  <a:gd name="T32" fmla="*/ 2 w 294"/>
                  <a:gd name="T33" fmla="*/ 5 h 186"/>
                  <a:gd name="T34" fmla="*/ 0 w 294"/>
                  <a:gd name="T35" fmla="*/ 2 h 186"/>
                  <a:gd name="T36" fmla="*/ 2 w 294"/>
                  <a:gd name="T37" fmla="*/ 1 h 186"/>
                  <a:gd name="T38" fmla="*/ 2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49" name="Freeform 102"/>
              <p:cNvSpPr>
                <a:spLocks noChangeAspect="1"/>
              </p:cNvSpPr>
              <p:nvPr/>
            </p:nvSpPr>
            <p:spPr bwMode="auto">
              <a:xfrm>
                <a:off x="2400" y="1270"/>
                <a:ext cx="27" cy="34"/>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0" name="Freeform 103"/>
              <p:cNvSpPr>
                <a:spLocks noChangeAspect="1"/>
              </p:cNvSpPr>
              <p:nvPr/>
            </p:nvSpPr>
            <p:spPr bwMode="auto">
              <a:xfrm>
                <a:off x="2400" y="1270"/>
                <a:ext cx="27" cy="34"/>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2 w 36"/>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1" name="Freeform 104"/>
              <p:cNvSpPr>
                <a:spLocks noChangeAspect="1"/>
              </p:cNvSpPr>
              <p:nvPr/>
            </p:nvSpPr>
            <p:spPr bwMode="auto">
              <a:xfrm>
                <a:off x="2034" y="1651"/>
                <a:ext cx="196" cy="143"/>
              </a:xfrm>
              <a:custGeom>
                <a:avLst/>
                <a:gdLst>
                  <a:gd name="T0" fmla="*/ 16 w 258"/>
                  <a:gd name="T1" fmla="*/ 3 h 198"/>
                  <a:gd name="T2" fmla="*/ 14 w 258"/>
                  <a:gd name="T3" fmla="*/ 4 h 198"/>
                  <a:gd name="T4" fmla="*/ 15 w 258"/>
                  <a:gd name="T5" fmla="*/ 5 h 198"/>
                  <a:gd name="T6" fmla="*/ 13 w 258"/>
                  <a:gd name="T7" fmla="*/ 5 h 198"/>
                  <a:gd name="T8" fmla="*/ 13 w 258"/>
                  <a:gd name="T9" fmla="*/ 5 h 198"/>
                  <a:gd name="T10" fmla="*/ 13 w 258"/>
                  <a:gd name="T11" fmla="*/ 6 h 198"/>
                  <a:gd name="T12" fmla="*/ 11 w 258"/>
                  <a:gd name="T13" fmla="*/ 7 h 198"/>
                  <a:gd name="T14" fmla="*/ 11 w 258"/>
                  <a:gd name="T15" fmla="*/ 7 h 198"/>
                  <a:gd name="T16" fmla="*/ 10 w 258"/>
                  <a:gd name="T17" fmla="*/ 7 h 198"/>
                  <a:gd name="T18" fmla="*/ 11 w 258"/>
                  <a:gd name="T19" fmla="*/ 7 h 198"/>
                  <a:gd name="T20" fmla="*/ 10 w 258"/>
                  <a:gd name="T21" fmla="*/ 7 h 198"/>
                  <a:gd name="T22" fmla="*/ 9 w 258"/>
                  <a:gd name="T23" fmla="*/ 7 h 198"/>
                  <a:gd name="T24" fmla="*/ 8 w 258"/>
                  <a:gd name="T25" fmla="*/ 5 h 198"/>
                  <a:gd name="T26" fmla="*/ 3 w 258"/>
                  <a:gd name="T27" fmla="*/ 4 h 198"/>
                  <a:gd name="T28" fmla="*/ 2 w 258"/>
                  <a:gd name="T29" fmla="*/ 3 h 198"/>
                  <a:gd name="T30" fmla="*/ 0 w 258"/>
                  <a:gd name="T31" fmla="*/ 2 h 198"/>
                  <a:gd name="T32" fmla="*/ 2 w 258"/>
                  <a:gd name="T33" fmla="*/ 1 h 198"/>
                  <a:gd name="T34" fmla="*/ 3 w 258"/>
                  <a:gd name="T35" fmla="*/ 1 h 198"/>
                  <a:gd name="T36" fmla="*/ 8 w 258"/>
                  <a:gd name="T37" fmla="*/ 0 h 198"/>
                  <a:gd name="T38" fmla="*/ 8 w 258"/>
                  <a:gd name="T39" fmla="*/ 1 h 198"/>
                  <a:gd name="T40" fmla="*/ 12 w 258"/>
                  <a:gd name="T41" fmla="*/ 1 h 198"/>
                  <a:gd name="T42" fmla="*/ 16 w 258"/>
                  <a:gd name="T43" fmla="*/ 3 h 198"/>
                  <a:gd name="T44" fmla="*/ 16 w 258"/>
                  <a:gd name="T45" fmla="*/ 3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2" name="Freeform 105"/>
              <p:cNvSpPr>
                <a:spLocks noChangeAspect="1"/>
              </p:cNvSpPr>
              <p:nvPr/>
            </p:nvSpPr>
            <p:spPr bwMode="auto">
              <a:xfrm>
                <a:off x="2034" y="1651"/>
                <a:ext cx="196" cy="143"/>
              </a:xfrm>
              <a:custGeom>
                <a:avLst/>
                <a:gdLst>
                  <a:gd name="T0" fmla="*/ 16 w 258"/>
                  <a:gd name="T1" fmla="*/ 3 h 198"/>
                  <a:gd name="T2" fmla="*/ 14 w 258"/>
                  <a:gd name="T3" fmla="*/ 4 h 198"/>
                  <a:gd name="T4" fmla="*/ 15 w 258"/>
                  <a:gd name="T5" fmla="*/ 5 h 198"/>
                  <a:gd name="T6" fmla="*/ 13 w 258"/>
                  <a:gd name="T7" fmla="*/ 5 h 198"/>
                  <a:gd name="T8" fmla="*/ 13 w 258"/>
                  <a:gd name="T9" fmla="*/ 5 h 198"/>
                  <a:gd name="T10" fmla="*/ 13 w 258"/>
                  <a:gd name="T11" fmla="*/ 6 h 198"/>
                  <a:gd name="T12" fmla="*/ 11 w 258"/>
                  <a:gd name="T13" fmla="*/ 7 h 198"/>
                  <a:gd name="T14" fmla="*/ 11 w 258"/>
                  <a:gd name="T15" fmla="*/ 7 h 198"/>
                  <a:gd name="T16" fmla="*/ 10 w 258"/>
                  <a:gd name="T17" fmla="*/ 7 h 198"/>
                  <a:gd name="T18" fmla="*/ 11 w 258"/>
                  <a:gd name="T19" fmla="*/ 7 h 198"/>
                  <a:gd name="T20" fmla="*/ 10 w 258"/>
                  <a:gd name="T21" fmla="*/ 7 h 198"/>
                  <a:gd name="T22" fmla="*/ 9 w 258"/>
                  <a:gd name="T23" fmla="*/ 7 h 198"/>
                  <a:gd name="T24" fmla="*/ 8 w 258"/>
                  <a:gd name="T25" fmla="*/ 5 h 198"/>
                  <a:gd name="T26" fmla="*/ 3 w 258"/>
                  <a:gd name="T27" fmla="*/ 4 h 198"/>
                  <a:gd name="T28" fmla="*/ 2 w 258"/>
                  <a:gd name="T29" fmla="*/ 3 h 198"/>
                  <a:gd name="T30" fmla="*/ 0 w 258"/>
                  <a:gd name="T31" fmla="*/ 2 h 198"/>
                  <a:gd name="T32" fmla="*/ 2 w 258"/>
                  <a:gd name="T33" fmla="*/ 1 h 198"/>
                  <a:gd name="T34" fmla="*/ 3 w 258"/>
                  <a:gd name="T35" fmla="*/ 1 h 198"/>
                  <a:gd name="T36" fmla="*/ 8 w 258"/>
                  <a:gd name="T37" fmla="*/ 0 h 198"/>
                  <a:gd name="T38" fmla="*/ 8 w 258"/>
                  <a:gd name="T39" fmla="*/ 1 h 198"/>
                  <a:gd name="T40" fmla="*/ 12 w 258"/>
                  <a:gd name="T41" fmla="*/ 1 h 198"/>
                  <a:gd name="T42" fmla="*/ 16 w 258"/>
                  <a:gd name="T43" fmla="*/ 3 h 198"/>
                  <a:gd name="T44" fmla="*/ 16 w 258"/>
                  <a:gd name="T45" fmla="*/ 3 h 198"/>
                  <a:gd name="T46" fmla="*/ 16 w 258"/>
                  <a:gd name="T47" fmla="*/ 3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3" name="Freeform 106"/>
              <p:cNvSpPr>
                <a:spLocks noChangeAspect="1"/>
              </p:cNvSpPr>
              <p:nvPr/>
            </p:nvSpPr>
            <p:spPr bwMode="auto">
              <a:xfrm>
                <a:off x="1242" y="1188"/>
                <a:ext cx="275" cy="168"/>
              </a:xfrm>
              <a:custGeom>
                <a:avLst/>
                <a:gdLst>
                  <a:gd name="T0" fmla="*/ 24 w 360"/>
                  <a:gd name="T1" fmla="*/ 6 h 234"/>
                  <a:gd name="T2" fmla="*/ 24 w 360"/>
                  <a:gd name="T3" fmla="*/ 6 h 234"/>
                  <a:gd name="T4" fmla="*/ 24 w 360"/>
                  <a:gd name="T5" fmla="*/ 7 h 234"/>
                  <a:gd name="T6" fmla="*/ 24 w 360"/>
                  <a:gd name="T7" fmla="*/ 8 h 234"/>
                  <a:gd name="T8" fmla="*/ 24 w 360"/>
                  <a:gd name="T9" fmla="*/ 9 h 234"/>
                  <a:gd name="T10" fmla="*/ 24 w 360"/>
                  <a:gd name="T11" fmla="*/ 9 h 234"/>
                  <a:gd name="T12" fmla="*/ 21 w 360"/>
                  <a:gd name="T13" fmla="*/ 8 h 234"/>
                  <a:gd name="T14" fmla="*/ 20 w 360"/>
                  <a:gd name="T15" fmla="*/ 8 h 234"/>
                  <a:gd name="T16" fmla="*/ 18 w 360"/>
                  <a:gd name="T17" fmla="*/ 7 h 234"/>
                  <a:gd name="T18" fmla="*/ 0 w 360"/>
                  <a:gd name="T19" fmla="*/ 7 h 234"/>
                  <a:gd name="T20" fmla="*/ 2 w 360"/>
                  <a:gd name="T21" fmla="*/ 6 h 234"/>
                  <a:gd name="T22" fmla="*/ 2 w 360"/>
                  <a:gd name="T23" fmla="*/ 2 h 234"/>
                  <a:gd name="T24" fmla="*/ 2 w 360"/>
                  <a:gd name="T25" fmla="*/ 0 h 234"/>
                  <a:gd name="T26" fmla="*/ 24 w 360"/>
                  <a:gd name="T27" fmla="*/ 1 h 234"/>
                  <a:gd name="T28" fmla="*/ 24 w 360"/>
                  <a:gd name="T29" fmla="*/ 1 h 234"/>
                  <a:gd name="T30" fmla="*/ 24 w 360"/>
                  <a:gd name="T31" fmla="*/ 2 h 234"/>
                  <a:gd name="T32" fmla="*/ 24 w 360"/>
                  <a:gd name="T33" fmla="*/ 5 h 234"/>
                  <a:gd name="T34" fmla="*/ 24 w 360"/>
                  <a:gd name="T35" fmla="*/ 6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4" name="Freeform 107"/>
              <p:cNvSpPr>
                <a:spLocks noChangeAspect="1"/>
              </p:cNvSpPr>
              <p:nvPr/>
            </p:nvSpPr>
            <p:spPr bwMode="auto">
              <a:xfrm>
                <a:off x="1242" y="1188"/>
                <a:ext cx="275" cy="168"/>
              </a:xfrm>
              <a:custGeom>
                <a:avLst/>
                <a:gdLst>
                  <a:gd name="T0" fmla="*/ 24 w 360"/>
                  <a:gd name="T1" fmla="*/ 6 h 234"/>
                  <a:gd name="T2" fmla="*/ 24 w 360"/>
                  <a:gd name="T3" fmla="*/ 6 h 234"/>
                  <a:gd name="T4" fmla="*/ 24 w 360"/>
                  <a:gd name="T5" fmla="*/ 7 h 234"/>
                  <a:gd name="T6" fmla="*/ 24 w 360"/>
                  <a:gd name="T7" fmla="*/ 8 h 234"/>
                  <a:gd name="T8" fmla="*/ 24 w 360"/>
                  <a:gd name="T9" fmla="*/ 9 h 234"/>
                  <a:gd name="T10" fmla="*/ 24 w 360"/>
                  <a:gd name="T11" fmla="*/ 9 h 234"/>
                  <a:gd name="T12" fmla="*/ 21 w 360"/>
                  <a:gd name="T13" fmla="*/ 8 h 234"/>
                  <a:gd name="T14" fmla="*/ 20 w 360"/>
                  <a:gd name="T15" fmla="*/ 8 h 234"/>
                  <a:gd name="T16" fmla="*/ 18 w 360"/>
                  <a:gd name="T17" fmla="*/ 7 h 234"/>
                  <a:gd name="T18" fmla="*/ 0 w 360"/>
                  <a:gd name="T19" fmla="*/ 7 h 234"/>
                  <a:gd name="T20" fmla="*/ 2 w 360"/>
                  <a:gd name="T21" fmla="*/ 6 h 234"/>
                  <a:gd name="T22" fmla="*/ 2 w 360"/>
                  <a:gd name="T23" fmla="*/ 2 h 234"/>
                  <a:gd name="T24" fmla="*/ 2 w 360"/>
                  <a:gd name="T25" fmla="*/ 0 h 234"/>
                  <a:gd name="T26" fmla="*/ 24 w 360"/>
                  <a:gd name="T27" fmla="*/ 1 h 234"/>
                  <a:gd name="T28" fmla="*/ 24 w 360"/>
                  <a:gd name="T29" fmla="*/ 1 h 234"/>
                  <a:gd name="T30" fmla="*/ 24 w 360"/>
                  <a:gd name="T31" fmla="*/ 2 h 234"/>
                  <a:gd name="T32" fmla="*/ 24 w 360"/>
                  <a:gd name="T33" fmla="*/ 5 h 234"/>
                  <a:gd name="T34" fmla="*/ 24 w 360"/>
                  <a:gd name="T35" fmla="*/ 6 h 234"/>
                  <a:gd name="T36" fmla="*/ 24 w 360"/>
                  <a:gd name="T37" fmla="*/ 6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5" name="Freeform 108"/>
              <p:cNvSpPr>
                <a:spLocks noChangeAspect="1"/>
              </p:cNvSpPr>
              <p:nvPr/>
            </p:nvSpPr>
            <p:spPr bwMode="auto">
              <a:xfrm>
                <a:off x="1759" y="1590"/>
                <a:ext cx="330" cy="108"/>
              </a:xfrm>
              <a:custGeom>
                <a:avLst/>
                <a:gdLst>
                  <a:gd name="T0" fmla="*/ 29 w 432"/>
                  <a:gd name="T1" fmla="*/ 0 h 150"/>
                  <a:gd name="T2" fmla="*/ 29 w 432"/>
                  <a:gd name="T3" fmla="*/ 1 h 150"/>
                  <a:gd name="T4" fmla="*/ 28 w 432"/>
                  <a:gd name="T5" fmla="*/ 1 h 150"/>
                  <a:gd name="T6" fmla="*/ 27 w 432"/>
                  <a:gd name="T7" fmla="*/ 1 h 150"/>
                  <a:gd name="T8" fmla="*/ 26 w 432"/>
                  <a:gd name="T9" fmla="*/ 1 h 150"/>
                  <a:gd name="T10" fmla="*/ 26 w 432"/>
                  <a:gd name="T11" fmla="*/ 2 h 150"/>
                  <a:gd name="T12" fmla="*/ 22 w 432"/>
                  <a:gd name="T13" fmla="*/ 3 h 150"/>
                  <a:gd name="T14" fmla="*/ 21 w 432"/>
                  <a:gd name="T15" fmla="*/ 4 h 150"/>
                  <a:gd name="T16" fmla="*/ 21 w 432"/>
                  <a:gd name="T17" fmla="*/ 4 h 150"/>
                  <a:gd name="T18" fmla="*/ 21 w 432"/>
                  <a:gd name="T19" fmla="*/ 4 h 150"/>
                  <a:gd name="T20" fmla="*/ 16 w 432"/>
                  <a:gd name="T21" fmla="*/ 4 h 150"/>
                  <a:gd name="T22" fmla="*/ 7 w 432"/>
                  <a:gd name="T23" fmla="*/ 5 h 150"/>
                  <a:gd name="T24" fmla="*/ 0 w 432"/>
                  <a:gd name="T25" fmla="*/ 6 h 150"/>
                  <a:gd name="T26" fmla="*/ 2 w 432"/>
                  <a:gd name="T27" fmla="*/ 5 h 150"/>
                  <a:gd name="T28" fmla="*/ 0 w 432"/>
                  <a:gd name="T29" fmla="*/ 4 h 150"/>
                  <a:gd name="T30" fmla="*/ 2 w 432"/>
                  <a:gd name="T31" fmla="*/ 4 h 150"/>
                  <a:gd name="T32" fmla="*/ 2 w 432"/>
                  <a:gd name="T33" fmla="*/ 4 h 150"/>
                  <a:gd name="T34" fmla="*/ 2 w 432"/>
                  <a:gd name="T35" fmla="*/ 3 h 150"/>
                  <a:gd name="T36" fmla="*/ 2 w 432"/>
                  <a:gd name="T37" fmla="*/ 3 h 150"/>
                  <a:gd name="T38" fmla="*/ 2 w 432"/>
                  <a:gd name="T39" fmla="*/ 3 h 150"/>
                  <a:gd name="T40" fmla="*/ 2 w 432"/>
                  <a:gd name="T41" fmla="*/ 1 h 150"/>
                  <a:gd name="T42" fmla="*/ 2 w 432"/>
                  <a:gd name="T43" fmla="*/ 1 h 150"/>
                  <a:gd name="T44" fmla="*/ 7 w 432"/>
                  <a:gd name="T45" fmla="*/ 1 h 150"/>
                  <a:gd name="T46" fmla="*/ 7 w 432"/>
                  <a:gd name="T47" fmla="*/ 1 h 150"/>
                  <a:gd name="T48" fmla="*/ 22 w 432"/>
                  <a:gd name="T49" fmla="*/ 1 h 150"/>
                  <a:gd name="T50" fmla="*/ 29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6" name="Freeform 109"/>
              <p:cNvSpPr>
                <a:spLocks noChangeAspect="1"/>
              </p:cNvSpPr>
              <p:nvPr/>
            </p:nvSpPr>
            <p:spPr bwMode="auto">
              <a:xfrm>
                <a:off x="1759" y="1590"/>
                <a:ext cx="330" cy="108"/>
              </a:xfrm>
              <a:custGeom>
                <a:avLst/>
                <a:gdLst>
                  <a:gd name="T0" fmla="*/ 29 w 432"/>
                  <a:gd name="T1" fmla="*/ 0 h 150"/>
                  <a:gd name="T2" fmla="*/ 29 w 432"/>
                  <a:gd name="T3" fmla="*/ 1 h 150"/>
                  <a:gd name="T4" fmla="*/ 28 w 432"/>
                  <a:gd name="T5" fmla="*/ 1 h 150"/>
                  <a:gd name="T6" fmla="*/ 27 w 432"/>
                  <a:gd name="T7" fmla="*/ 1 h 150"/>
                  <a:gd name="T8" fmla="*/ 26 w 432"/>
                  <a:gd name="T9" fmla="*/ 1 h 150"/>
                  <a:gd name="T10" fmla="*/ 26 w 432"/>
                  <a:gd name="T11" fmla="*/ 2 h 150"/>
                  <a:gd name="T12" fmla="*/ 22 w 432"/>
                  <a:gd name="T13" fmla="*/ 3 h 150"/>
                  <a:gd name="T14" fmla="*/ 21 w 432"/>
                  <a:gd name="T15" fmla="*/ 4 h 150"/>
                  <a:gd name="T16" fmla="*/ 21 w 432"/>
                  <a:gd name="T17" fmla="*/ 4 h 150"/>
                  <a:gd name="T18" fmla="*/ 21 w 432"/>
                  <a:gd name="T19" fmla="*/ 4 h 150"/>
                  <a:gd name="T20" fmla="*/ 16 w 432"/>
                  <a:gd name="T21" fmla="*/ 4 h 150"/>
                  <a:gd name="T22" fmla="*/ 7 w 432"/>
                  <a:gd name="T23" fmla="*/ 5 h 150"/>
                  <a:gd name="T24" fmla="*/ 0 w 432"/>
                  <a:gd name="T25" fmla="*/ 6 h 150"/>
                  <a:gd name="T26" fmla="*/ 2 w 432"/>
                  <a:gd name="T27" fmla="*/ 5 h 150"/>
                  <a:gd name="T28" fmla="*/ 0 w 432"/>
                  <a:gd name="T29" fmla="*/ 4 h 150"/>
                  <a:gd name="T30" fmla="*/ 2 w 432"/>
                  <a:gd name="T31" fmla="*/ 4 h 150"/>
                  <a:gd name="T32" fmla="*/ 2 w 432"/>
                  <a:gd name="T33" fmla="*/ 4 h 150"/>
                  <a:gd name="T34" fmla="*/ 2 w 432"/>
                  <a:gd name="T35" fmla="*/ 3 h 150"/>
                  <a:gd name="T36" fmla="*/ 2 w 432"/>
                  <a:gd name="T37" fmla="*/ 3 h 150"/>
                  <a:gd name="T38" fmla="*/ 2 w 432"/>
                  <a:gd name="T39" fmla="*/ 3 h 150"/>
                  <a:gd name="T40" fmla="*/ 2 w 432"/>
                  <a:gd name="T41" fmla="*/ 1 h 150"/>
                  <a:gd name="T42" fmla="*/ 2 w 432"/>
                  <a:gd name="T43" fmla="*/ 1 h 150"/>
                  <a:gd name="T44" fmla="*/ 7 w 432"/>
                  <a:gd name="T45" fmla="*/ 1 h 150"/>
                  <a:gd name="T46" fmla="*/ 7 w 432"/>
                  <a:gd name="T47" fmla="*/ 1 h 150"/>
                  <a:gd name="T48" fmla="*/ 22 w 432"/>
                  <a:gd name="T49" fmla="*/ 1 h 150"/>
                  <a:gd name="T50" fmla="*/ 29 w 432"/>
                  <a:gd name="T51" fmla="*/ 0 h 150"/>
                  <a:gd name="T52" fmla="*/ 29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7" name="Freeform 110"/>
              <p:cNvSpPr>
                <a:spLocks noChangeAspect="1"/>
              </p:cNvSpPr>
              <p:nvPr/>
            </p:nvSpPr>
            <p:spPr bwMode="auto">
              <a:xfrm>
                <a:off x="1091" y="1625"/>
                <a:ext cx="545" cy="493"/>
              </a:xfrm>
              <a:custGeom>
                <a:avLst/>
                <a:gdLst>
                  <a:gd name="T0" fmla="*/ 46 w 714"/>
                  <a:gd name="T1" fmla="*/ 7 h 684"/>
                  <a:gd name="T2" fmla="*/ 46 w 714"/>
                  <a:gd name="T3" fmla="*/ 12 h 684"/>
                  <a:gd name="T4" fmla="*/ 47 w 714"/>
                  <a:gd name="T5" fmla="*/ 15 h 684"/>
                  <a:gd name="T6" fmla="*/ 47 w 714"/>
                  <a:gd name="T7" fmla="*/ 17 h 684"/>
                  <a:gd name="T8" fmla="*/ 43 w 714"/>
                  <a:gd name="T9" fmla="*/ 18 h 684"/>
                  <a:gd name="T10" fmla="*/ 43 w 714"/>
                  <a:gd name="T11" fmla="*/ 17 h 684"/>
                  <a:gd name="T12" fmla="*/ 43 w 714"/>
                  <a:gd name="T13" fmla="*/ 17 h 684"/>
                  <a:gd name="T14" fmla="*/ 43 w 714"/>
                  <a:gd name="T15" fmla="*/ 18 h 684"/>
                  <a:gd name="T16" fmla="*/ 41 w 714"/>
                  <a:gd name="T17" fmla="*/ 19 h 684"/>
                  <a:gd name="T18" fmla="*/ 40 w 714"/>
                  <a:gd name="T19" fmla="*/ 19 h 684"/>
                  <a:gd name="T20" fmla="*/ 38 w 714"/>
                  <a:gd name="T21" fmla="*/ 19 h 684"/>
                  <a:gd name="T22" fmla="*/ 37 w 714"/>
                  <a:gd name="T23" fmla="*/ 19 h 684"/>
                  <a:gd name="T24" fmla="*/ 37 w 714"/>
                  <a:gd name="T25" fmla="*/ 19 h 684"/>
                  <a:gd name="T26" fmla="*/ 37 w 714"/>
                  <a:gd name="T27" fmla="*/ 19 h 684"/>
                  <a:gd name="T28" fmla="*/ 36 w 714"/>
                  <a:gd name="T29" fmla="*/ 19 h 684"/>
                  <a:gd name="T30" fmla="*/ 35 w 714"/>
                  <a:gd name="T31" fmla="*/ 21 h 684"/>
                  <a:gd name="T32" fmla="*/ 34 w 714"/>
                  <a:gd name="T33" fmla="*/ 21 h 684"/>
                  <a:gd name="T34" fmla="*/ 34 w 714"/>
                  <a:gd name="T35" fmla="*/ 22 h 684"/>
                  <a:gd name="T36" fmla="*/ 34 w 714"/>
                  <a:gd name="T37" fmla="*/ 22 h 684"/>
                  <a:gd name="T38" fmla="*/ 33 w 714"/>
                  <a:gd name="T39" fmla="*/ 23 h 684"/>
                  <a:gd name="T40" fmla="*/ 33 w 714"/>
                  <a:gd name="T41" fmla="*/ 23 h 684"/>
                  <a:gd name="T42" fmla="*/ 32 w 714"/>
                  <a:gd name="T43" fmla="*/ 23 h 684"/>
                  <a:gd name="T44" fmla="*/ 33 w 714"/>
                  <a:gd name="T45" fmla="*/ 24 h 684"/>
                  <a:gd name="T46" fmla="*/ 31 w 714"/>
                  <a:gd name="T47" fmla="*/ 25 h 684"/>
                  <a:gd name="T48" fmla="*/ 26 w 714"/>
                  <a:gd name="T49" fmla="*/ 23 h 684"/>
                  <a:gd name="T50" fmla="*/ 22 w 714"/>
                  <a:gd name="T51" fmla="*/ 20 h 684"/>
                  <a:gd name="T52" fmla="*/ 18 w 714"/>
                  <a:gd name="T53" fmla="*/ 17 h 684"/>
                  <a:gd name="T54" fmla="*/ 14 w 714"/>
                  <a:gd name="T55" fmla="*/ 17 h 684"/>
                  <a:gd name="T56" fmla="*/ 12 w 714"/>
                  <a:gd name="T57" fmla="*/ 18 h 684"/>
                  <a:gd name="T58" fmla="*/ 7 w 714"/>
                  <a:gd name="T59" fmla="*/ 17 h 684"/>
                  <a:gd name="T60" fmla="*/ 2 w 714"/>
                  <a:gd name="T61" fmla="*/ 11 h 684"/>
                  <a:gd name="T62" fmla="*/ 13 w 714"/>
                  <a:gd name="T63" fmla="*/ 11 h 684"/>
                  <a:gd name="T64" fmla="*/ 25 w 714"/>
                  <a:gd name="T65" fmla="*/ 1 h 684"/>
                  <a:gd name="T66" fmla="*/ 26 w 714"/>
                  <a:gd name="T67" fmla="*/ 5 h 684"/>
                  <a:gd name="T68" fmla="*/ 27 w 714"/>
                  <a:gd name="T69" fmla="*/ 6 h 684"/>
                  <a:gd name="T70" fmla="*/ 31 w 714"/>
                  <a:gd name="T71" fmla="*/ 6 h 684"/>
                  <a:gd name="T72" fmla="*/ 33 w 714"/>
                  <a:gd name="T73" fmla="*/ 6 h 684"/>
                  <a:gd name="T74" fmla="*/ 34 w 714"/>
                  <a:gd name="T75" fmla="*/ 6 h 684"/>
                  <a:gd name="T76" fmla="*/ 36 w 714"/>
                  <a:gd name="T77" fmla="*/ 6 h 684"/>
                  <a:gd name="T78" fmla="*/ 37 w 714"/>
                  <a:gd name="T79" fmla="*/ 6 h 684"/>
                  <a:gd name="T80" fmla="*/ 41 w 714"/>
                  <a:gd name="T81" fmla="*/ 6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8" name="Freeform 111"/>
              <p:cNvSpPr>
                <a:spLocks noChangeAspect="1"/>
              </p:cNvSpPr>
              <p:nvPr/>
            </p:nvSpPr>
            <p:spPr bwMode="auto">
              <a:xfrm>
                <a:off x="1091" y="1625"/>
                <a:ext cx="545" cy="493"/>
              </a:xfrm>
              <a:custGeom>
                <a:avLst/>
                <a:gdLst>
                  <a:gd name="T0" fmla="*/ 46 w 714"/>
                  <a:gd name="T1" fmla="*/ 7 h 684"/>
                  <a:gd name="T2" fmla="*/ 46 w 714"/>
                  <a:gd name="T3" fmla="*/ 12 h 684"/>
                  <a:gd name="T4" fmla="*/ 47 w 714"/>
                  <a:gd name="T5" fmla="*/ 15 h 684"/>
                  <a:gd name="T6" fmla="*/ 47 w 714"/>
                  <a:gd name="T7" fmla="*/ 17 h 684"/>
                  <a:gd name="T8" fmla="*/ 43 w 714"/>
                  <a:gd name="T9" fmla="*/ 18 h 684"/>
                  <a:gd name="T10" fmla="*/ 43 w 714"/>
                  <a:gd name="T11" fmla="*/ 17 h 684"/>
                  <a:gd name="T12" fmla="*/ 43 w 714"/>
                  <a:gd name="T13" fmla="*/ 17 h 684"/>
                  <a:gd name="T14" fmla="*/ 43 w 714"/>
                  <a:gd name="T15" fmla="*/ 18 h 684"/>
                  <a:gd name="T16" fmla="*/ 41 w 714"/>
                  <a:gd name="T17" fmla="*/ 19 h 684"/>
                  <a:gd name="T18" fmla="*/ 40 w 714"/>
                  <a:gd name="T19" fmla="*/ 19 h 684"/>
                  <a:gd name="T20" fmla="*/ 38 w 714"/>
                  <a:gd name="T21" fmla="*/ 19 h 684"/>
                  <a:gd name="T22" fmla="*/ 37 w 714"/>
                  <a:gd name="T23" fmla="*/ 19 h 684"/>
                  <a:gd name="T24" fmla="*/ 37 w 714"/>
                  <a:gd name="T25" fmla="*/ 19 h 684"/>
                  <a:gd name="T26" fmla="*/ 37 w 714"/>
                  <a:gd name="T27" fmla="*/ 19 h 684"/>
                  <a:gd name="T28" fmla="*/ 36 w 714"/>
                  <a:gd name="T29" fmla="*/ 19 h 684"/>
                  <a:gd name="T30" fmla="*/ 35 w 714"/>
                  <a:gd name="T31" fmla="*/ 21 h 684"/>
                  <a:gd name="T32" fmla="*/ 34 w 714"/>
                  <a:gd name="T33" fmla="*/ 21 h 684"/>
                  <a:gd name="T34" fmla="*/ 33 w 714"/>
                  <a:gd name="T35" fmla="*/ 22 h 684"/>
                  <a:gd name="T36" fmla="*/ 34 w 714"/>
                  <a:gd name="T37" fmla="*/ 22 h 684"/>
                  <a:gd name="T38" fmla="*/ 33 w 714"/>
                  <a:gd name="T39" fmla="*/ 23 h 684"/>
                  <a:gd name="T40" fmla="*/ 33 w 714"/>
                  <a:gd name="T41" fmla="*/ 22 h 684"/>
                  <a:gd name="T42" fmla="*/ 32 w 714"/>
                  <a:gd name="T43" fmla="*/ 22 h 684"/>
                  <a:gd name="T44" fmla="*/ 33 w 714"/>
                  <a:gd name="T45" fmla="*/ 23 h 684"/>
                  <a:gd name="T46" fmla="*/ 34 w 714"/>
                  <a:gd name="T47" fmla="*/ 26 h 684"/>
                  <a:gd name="T48" fmla="*/ 27 w 714"/>
                  <a:gd name="T49" fmla="*/ 25 h 684"/>
                  <a:gd name="T50" fmla="*/ 25 w 714"/>
                  <a:gd name="T51" fmla="*/ 22 h 684"/>
                  <a:gd name="T52" fmla="*/ 21 w 714"/>
                  <a:gd name="T53" fmla="*/ 18 h 684"/>
                  <a:gd name="T54" fmla="*/ 15 w 714"/>
                  <a:gd name="T55" fmla="*/ 16 h 684"/>
                  <a:gd name="T56" fmla="*/ 13 w 714"/>
                  <a:gd name="T57" fmla="*/ 18 h 684"/>
                  <a:gd name="T58" fmla="*/ 11 w 714"/>
                  <a:gd name="T59" fmla="*/ 18 h 684"/>
                  <a:gd name="T60" fmla="*/ 5 w 714"/>
                  <a:gd name="T61" fmla="*/ 14 h 684"/>
                  <a:gd name="T62" fmla="*/ 0 w 714"/>
                  <a:gd name="T63" fmla="*/ 10 h 684"/>
                  <a:gd name="T64" fmla="*/ 15 w 714"/>
                  <a:gd name="T65" fmla="*/ 0 h 684"/>
                  <a:gd name="T66" fmla="*/ 25 w 714"/>
                  <a:gd name="T67" fmla="*/ 4 h 684"/>
                  <a:gd name="T68" fmla="*/ 27 w 714"/>
                  <a:gd name="T69" fmla="*/ 5 h 684"/>
                  <a:gd name="T70" fmla="*/ 30 w 714"/>
                  <a:gd name="T71" fmla="*/ 6 h 684"/>
                  <a:gd name="T72" fmla="*/ 32 w 714"/>
                  <a:gd name="T73" fmla="*/ 6 h 684"/>
                  <a:gd name="T74" fmla="*/ 34 w 714"/>
                  <a:gd name="T75" fmla="*/ 7 h 684"/>
                  <a:gd name="T76" fmla="*/ 35 w 714"/>
                  <a:gd name="T77" fmla="*/ 7 h 684"/>
                  <a:gd name="T78" fmla="*/ 36 w 714"/>
                  <a:gd name="T79" fmla="*/ 6 h 684"/>
                  <a:gd name="T80" fmla="*/ 37 w 714"/>
                  <a:gd name="T81" fmla="*/ 7 h 684"/>
                  <a:gd name="T82" fmla="*/ 44 w 714"/>
                  <a:gd name="T83" fmla="*/ 7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59" name="Freeform 112"/>
              <p:cNvSpPr>
                <a:spLocks noChangeAspect="1"/>
              </p:cNvSpPr>
              <p:nvPr/>
            </p:nvSpPr>
            <p:spPr bwMode="auto">
              <a:xfrm>
                <a:off x="835" y="1317"/>
                <a:ext cx="219" cy="260"/>
              </a:xfrm>
              <a:custGeom>
                <a:avLst/>
                <a:gdLst>
                  <a:gd name="T0" fmla="*/ 16 w 288"/>
                  <a:gd name="T1" fmla="*/ 14 h 360"/>
                  <a:gd name="T2" fmla="*/ 0 w 288"/>
                  <a:gd name="T3" fmla="*/ 12 h 360"/>
                  <a:gd name="T4" fmla="*/ 4 w 288"/>
                  <a:gd name="T5" fmla="*/ 0 h 360"/>
                  <a:gd name="T6" fmla="*/ 7 w 288"/>
                  <a:gd name="T7" fmla="*/ 1 h 360"/>
                  <a:gd name="T8" fmla="*/ 13 w 288"/>
                  <a:gd name="T9" fmla="*/ 1 h 360"/>
                  <a:gd name="T10" fmla="*/ 12 w 288"/>
                  <a:gd name="T11" fmla="*/ 4 h 360"/>
                  <a:gd name="T12" fmla="*/ 19 w 288"/>
                  <a:gd name="T13" fmla="*/ 4 h 360"/>
                  <a:gd name="T14" fmla="*/ 16 w 288"/>
                  <a:gd name="T15" fmla="*/ 12 h 360"/>
                  <a:gd name="T16" fmla="*/ 16 w 288"/>
                  <a:gd name="T17" fmla="*/ 14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0" name="Freeform 113"/>
              <p:cNvSpPr>
                <a:spLocks noChangeAspect="1"/>
              </p:cNvSpPr>
              <p:nvPr/>
            </p:nvSpPr>
            <p:spPr bwMode="auto">
              <a:xfrm>
                <a:off x="835" y="1317"/>
                <a:ext cx="219" cy="264"/>
              </a:xfrm>
              <a:custGeom>
                <a:avLst/>
                <a:gdLst>
                  <a:gd name="T0" fmla="*/ 16 w 288"/>
                  <a:gd name="T1" fmla="*/ 14 h 366"/>
                  <a:gd name="T2" fmla="*/ 0 w 288"/>
                  <a:gd name="T3" fmla="*/ 12 h 366"/>
                  <a:gd name="T4" fmla="*/ 4 w 288"/>
                  <a:gd name="T5" fmla="*/ 0 h 366"/>
                  <a:gd name="T6" fmla="*/ 7 w 288"/>
                  <a:gd name="T7" fmla="*/ 1 h 366"/>
                  <a:gd name="T8" fmla="*/ 13 w 288"/>
                  <a:gd name="T9" fmla="*/ 1 h 366"/>
                  <a:gd name="T10" fmla="*/ 12 w 288"/>
                  <a:gd name="T11" fmla="*/ 3 h 366"/>
                  <a:gd name="T12" fmla="*/ 19 w 288"/>
                  <a:gd name="T13" fmla="*/ 4 h 366"/>
                  <a:gd name="T14" fmla="*/ 16 w 288"/>
                  <a:gd name="T15" fmla="*/ 12 h 366"/>
                  <a:gd name="T16" fmla="*/ 16 w 288"/>
                  <a:gd name="T17" fmla="*/ 14 h 366"/>
                  <a:gd name="T18" fmla="*/ 16 w 288"/>
                  <a:gd name="T19" fmla="*/ 14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1" name="Freeform 114"/>
              <p:cNvSpPr>
                <a:spLocks noChangeAspect="1"/>
              </p:cNvSpPr>
              <p:nvPr/>
            </p:nvSpPr>
            <p:spPr bwMode="auto">
              <a:xfrm>
                <a:off x="2308" y="1140"/>
                <a:ext cx="64" cy="112"/>
              </a:xfrm>
              <a:custGeom>
                <a:avLst/>
                <a:gdLst>
                  <a:gd name="T0" fmla="*/ 5 w 84"/>
                  <a:gd name="T1" fmla="*/ 6 h 156"/>
                  <a:gd name="T2" fmla="*/ 4 w 84"/>
                  <a:gd name="T3" fmla="*/ 6 h 156"/>
                  <a:gd name="T4" fmla="*/ 2 w 84"/>
                  <a:gd name="T5" fmla="*/ 6 h 156"/>
                  <a:gd name="T6" fmla="*/ 2 w 84"/>
                  <a:gd name="T7" fmla="*/ 4 h 156"/>
                  <a:gd name="T8" fmla="*/ 2 w 84"/>
                  <a:gd name="T9" fmla="*/ 4 h 156"/>
                  <a:gd name="T10" fmla="*/ 2 w 84"/>
                  <a:gd name="T11" fmla="*/ 3 h 156"/>
                  <a:gd name="T12" fmla="*/ 0 w 84"/>
                  <a:gd name="T13" fmla="*/ 1 h 156"/>
                  <a:gd name="T14" fmla="*/ 5 w 84"/>
                  <a:gd name="T15" fmla="*/ 0 h 156"/>
                  <a:gd name="T16" fmla="*/ 5 w 84"/>
                  <a:gd name="T17" fmla="*/ 1 h 156"/>
                  <a:gd name="T18" fmla="*/ 5 w 84"/>
                  <a:gd name="T19" fmla="*/ 1 h 156"/>
                  <a:gd name="T20" fmla="*/ 5 w 84"/>
                  <a:gd name="T21" fmla="*/ 4 h 156"/>
                  <a:gd name="T22" fmla="*/ 5 w 84"/>
                  <a:gd name="T23" fmla="*/ 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2" name="Freeform 115"/>
              <p:cNvSpPr>
                <a:spLocks noChangeAspect="1"/>
              </p:cNvSpPr>
              <p:nvPr/>
            </p:nvSpPr>
            <p:spPr bwMode="auto">
              <a:xfrm>
                <a:off x="2308" y="1140"/>
                <a:ext cx="64" cy="112"/>
              </a:xfrm>
              <a:custGeom>
                <a:avLst/>
                <a:gdLst>
                  <a:gd name="T0" fmla="*/ 5 w 84"/>
                  <a:gd name="T1" fmla="*/ 6 h 156"/>
                  <a:gd name="T2" fmla="*/ 4 w 84"/>
                  <a:gd name="T3" fmla="*/ 6 h 156"/>
                  <a:gd name="T4" fmla="*/ 2 w 84"/>
                  <a:gd name="T5" fmla="*/ 6 h 156"/>
                  <a:gd name="T6" fmla="*/ 2 w 84"/>
                  <a:gd name="T7" fmla="*/ 4 h 156"/>
                  <a:gd name="T8" fmla="*/ 2 w 84"/>
                  <a:gd name="T9" fmla="*/ 4 h 156"/>
                  <a:gd name="T10" fmla="*/ 2 w 84"/>
                  <a:gd name="T11" fmla="*/ 3 h 156"/>
                  <a:gd name="T12" fmla="*/ 0 w 84"/>
                  <a:gd name="T13" fmla="*/ 1 h 156"/>
                  <a:gd name="T14" fmla="*/ 5 w 84"/>
                  <a:gd name="T15" fmla="*/ 0 h 156"/>
                  <a:gd name="T16" fmla="*/ 5 w 84"/>
                  <a:gd name="T17" fmla="*/ 1 h 156"/>
                  <a:gd name="T18" fmla="*/ 5 w 84"/>
                  <a:gd name="T19" fmla="*/ 1 h 156"/>
                  <a:gd name="T20" fmla="*/ 5 w 84"/>
                  <a:gd name="T21" fmla="*/ 4 h 156"/>
                  <a:gd name="T22" fmla="*/ 5 w 84"/>
                  <a:gd name="T23" fmla="*/ 6 h 156"/>
                  <a:gd name="T24" fmla="*/ 5 w 84"/>
                  <a:gd name="T25" fmla="*/ 6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3" name="Freeform 116"/>
              <p:cNvSpPr>
                <a:spLocks noChangeAspect="1"/>
              </p:cNvSpPr>
              <p:nvPr/>
            </p:nvSpPr>
            <p:spPr bwMode="auto">
              <a:xfrm>
                <a:off x="2317" y="1482"/>
                <a:ext cx="0" cy="9"/>
              </a:xfrm>
              <a:custGeom>
                <a:avLst/>
                <a:gdLst>
                  <a:gd name="T0" fmla="*/ 0 h 12"/>
                  <a:gd name="T1" fmla="*/ 2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4" name="Freeform 117"/>
              <p:cNvSpPr>
                <a:spLocks noChangeAspect="1"/>
              </p:cNvSpPr>
              <p:nvPr/>
            </p:nvSpPr>
            <p:spPr bwMode="auto">
              <a:xfrm>
                <a:off x="2299" y="1482"/>
                <a:ext cx="14" cy="48"/>
              </a:xfrm>
              <a:custGeom>
                <a:avLst/>
                <a:gdLst>
                  <a:gd name="T0" fmla="*/ 2 w 18"/>
                  <a:gd name="T1" fmla="*/ 0 h 66"/>
                  <a:gd name="T2" fmla="*/ 2 w 18"/>
                  <a:gd name="T3" fmla="*/ 3 h 66"/>
                  <a:gd name="T4" fmla="*/ 0 w 18"/>
                  <a:gd name="T5" fmla="*/ 2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5" name="Freeform 118"/>
              <p:cNvSpPr>
                <a:spLocks noChangeAspect="1"/>
              </p:cNvSpPr>
              <p:nvPr/>
            </p:nvSpPr>
            <p:spPr bwMode="auto">
              <a:xfrm>
                <a:off x="2299" y="1482"/>
                <a:ext cx="14" cy="48"/>
              </a:xfrm>
              <a:custGeom>
                <a:avLst/>
                <a:gdLst>
                  <a:gd name="T0" fmla="*/ 2 w 18"/>
                  <a:gd name="T1" fmla="*/ 0 h 66"/>
                  <a:gd name="T2" fmla="*/ 2 w 18"/>
                  <a:gd name="T3" fmla="*/ 3 h 66"/>
                  <a:gd name="T4" fmla="*/ 0 w 18"/>
                  <a:gd name="T5" fmla="*/ 2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6" name="Freeform 119"/>
              <p:cNvSpPr>
                <a:spLocks noChangeAspect="1"/>
              </p:cNvSpPr>
              <p:nvPr/>
            </p:nvSpPr>
            <p:spPr bwMode="auto">
              <a:xfrm>
                <a:off x="2011" y="1439"/>
                <a:ext cx="297" cy="160"/>
              </a:xfrm>
              <a:custGeom>
                <a:avLst/>
                <a:gdLst>
                  <a:gd name="T0" fmla="*/ 26 w 390"/>
                  <a:gd name="T1" fmla="*/ 6 h 222"/>
                  <a:gd name="T2" fmla="*/ 25 w 390"/>
                  <a:gd name="T3" fmla="*/ 6 h 222"/>
                  <a:gd name="T4" fmla="*/ 26 w 390"/>
                  <a:gd name="T5" fmla="*/ 6 h 222"/>
                  <a:gd name="T6" fmla="*/ 25 w 390"/>
                  <a:gd name="T7" fmla="*/ 6 h 222"/>
                  <a:gd name="T8" fmla="*/ 6 w 390"/>
                  <a:gd name="T9" fmla="*/ 9 h 222"/>
                  <a:gd name="T10" fmla="*/ 0 w 390"/>
                  <a:gd name="T11" fmla="*/ 9 h 222"/>
                  <a:gd name="T12" fmla="*/ 2 w 390"/>
                  <a:gd name="T13" fmla="*/ 9 h 222"/>
                  <a:gd name="T14" fmla="*/ 5 w 390"/>
                  <a:gd name="T15" fmla="*/ 6 h 222"/>
                  <a:gd name="T16" fmla="*/ 5 w 390"/>
                  <a:gd name="T17" fmla="*/ 6 h 222"/>
                  <a:gd name="T18" fmla="*/ 6 w 390"/>
                  <a:gd name="T19" fmla="*/ 6 h 222"/>
                  <a:gd name="T20" fmla="*/ 11 w 390"/>
                  <a:gd name="T21" fmla="*/ 6 h 222"/>
                  <a:gd name="T22" fmla="*/ 11 w 390"/>
                  <a:gd name="T23" fmla="*/ 4 h 222"/>
                  <a:gd name="T24" fmla="*/ 11 w 390"/>
                  <a:gd name="T25" fmla="*/ 4 h 222"/>
                  <a:gd name="T26" fmla="*/ 12 w 390"/>
                  <a:gd name="T27" fmla="*/ 2 h 222"/>
                  <a:gd name="T28" fmla="*/ 14 w 390"/>
                  <a:gd name="T29" fmla="*/ 3 h 222"/>
                  <a:gd name="T30" fmla="*/ 14 w 390"/>
                  <a:gd name="T31" fmla="*/ 1 h 222"/>
                  <a:gd name="T32" fmla="*/ 14 w 390"/>
                  <a:gd name="T33" fmla="*/ 1 h 222"/>
                  <a:gd name="T34" fmla="*/ 16 w 390"/>
                  <a:gd name="T35" fmla="*/ 1 h 222"/>
                  <a:gd name="T36" fmla="*/ 16 w 390"/>
                  <a:gd name="T37" fmla="*/ 0 h 222"/>
                  <a:gd name="T38" fmla="*/ 18 w 390"/>
                  <a:gd name="T39" fmla="*/ 1 h 222"/>
                  <a:gd name="T40" fmla="*/ 18 w 390"/>
                  <a:gd name="T41" fmla="*/ 1 h 222"/>
                  <a:gd name="T42" fmla="*/ 20 w 390"/>
                  <a:gd name="T43" fmla="*/ 1 h 222"/>
                  <a:gd name="T44" fmla="*/ 20 w 390"/>
                  <a:gd name="T45" fmla="*/ 1 h 222"/>
                  <a:gd name="T46" fmla="*/ 19 w 390"/>
                  <a:gd name="T47" fmla="*/ 2 h 222"/>
                  <a:gd name="T48" fmla="*/ 20 w 390"/>
                  <a:gd name="T49" fmla="*/ 2 h 222"/>
                  <a:gd name="T50" fmla="*/ 20 w 390"/>
                  <a:gd name="T51" fmla="*/ 2 h 222"/>
                  <a:gd name="T52" fmla="*/ 21 w 390"/>
                  <a:gd name="T53" fmla="*/ 2 h 222"/>
                  <a:gd name="T54" fmla="*/ 23 w 390"/>
                  <a:gd name="T55" fmla="*/ 3 h 222"/>
                  <a:gd name="T56" fmla="*/ 23 w 390"/>
                  <a:gd name="T57" fmla="*/ 4 h 222"/>
                  <a:gd name="T58" fmla="*/ 21 w 390"/>
                  <a:gd name="T59" fmla="*/ 3 h 222"/>
                  <a:gd name="T60" fmla="*/ 23 w 390"/>
                  <a:gd name="T61" fmla="*/ 4 h 222"/>
                  <a:gd name="T62" fmla="*/ 23 w 390"/>
                  <a:gd name="T63" fmla="*/ 4 h 222"/>
                  <a:gd name="T64" fmla="*/ 23 w 390"/>
                  <a:gd name="T65" fmla="*/ 4 h 222"/>
                  <a:gd name="T66" fmla="*/ 23 w 390"/>
                  <a:gd name="T67" fmla="*/ 4 h 222"/>
                  <a:gd name="T68" fmla="*/ 23 w 390"/>
                  <a:gd name="T69" fmla="*/ 4 h 222"/>
                  <a:gd name="T70" fmla="*/ 23 w 390"/>
                  <a:gd name="T71" fmla="*/ 4 h 222"/>
                  <a:gd name="T72" fmla="*/ 23 w 390"/>
                  <a:gd name="T73" fmla="*/ 4 h 222"/>
                  <a:gd name="T74" fmla="*/ 21 w 390"/>
                  <a:gd name="T75" fmla="*/ 4 h 222"/>
                  <a:gd name="T76" fmla="*/ 24 w 390"/>
                  <a:gd name="T77" fmla="*/ 5 h 222"/>
                  <a:gd name="T78" fmla="*/ 23 w 390"/>
                  <a:gd name="T79" fmla="*/ 5 h 222"/>
                  <a:gd name="T80" fmla="*/ 21 w 390"/>
                  <a:gd name="T81" fmla="*/ 4 h 222"/>
                  <a:gd name="T82" fmla="*/ 21 w 390"/>
                  <a:gd name="T83" fmla="*/ 4 h 222"/>
                  <a:gd name="T84" fmla="*/ 23 w 390"/>
                  <a:gd name="T85" fmla="*/ 4 h 222"/>
                  <a:gd name="T86" fmla="*/ 23 w 390"/>
                  <a:gd name="T87" fmla="*/ 5 h 222"/>
                  <a:gd name="T88" fmla="*/ 25 w 390"/>
                  <a:gd name="T89" fmla="*/ 5 h 222"/>
                  <a:gd name="T90" fmla="*/ 26 w 390"/>
                  <a:gd name="T91" fmla="*/ 6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7" name="Freeform 120"/>
              <p:cNvSpPr>
                <a:spLocks noChangeAspect="1"/>
              </p:cNvSpPr>
              <p:nvPr/>
            </p:nvSpPr>
            <p:spPr bwMode="auto">
              <a:xfrm>
                <a:off x="2011" y="1439"/>
                <a:ext cx="297" cy="160"/>
              </a:xfrm>
              <a:custGeom>
                <a:avLst/>
                <a:gdLst>
                  <a:gd name="T0" fmla="*/ 26 w 390"/>
                  <a:gd name="T1" fmla="*/ 6 h 222"/>
                  <a:gd name="T2" fmla="*/ 25 w 390"/>
                  <a:gd name="T3" fmla="*/ 6 h 222"/>
                  <a:gd name="T4" fmla="*/ 26 w 390"/>
                  <a:gd name="T5" fmla="*/ 6 h 222"/>
                  <a:gd name="T6" fmla="*/ 25 w 390"/>
                  <a:gd name="T7" fmla="*/ 6 h 222"/>
                  <a:gd name="T8" fmla="*/ 6 w 390"/>
                  <a:gd name="T9" fmla="*/ 9 h 222"/>
                  <a:gd name="T10" fmla="*/ 0 w 390"/>
                  <a:gd name="T11" fmla="*/ 9 h 222"/>
                  <a:gd name="T12" fmla="*/ 2 w 390"/>
                  <a:gd name="T13" fmla="*/ 9 h 222"/>
                  <a:gd name="T14" fmla="*/ 5 w 390"/>
                  <a:gd name="T15" fmla="*/ 6 h 222"/>
                  <a:gd name="T16" fmla="*/ 5 w 390"/>
                  <a:gd name="T17" fmla="*/ 6 h 222"/>
                  <a:gd name="T18" fmla="*/ 6 w 390"/>
                  <a:gd name="T19" fmla="*/ 6 h 222"/>
                  <a:gd name="T20" fmla="*/ 11 w 390"/>
                  <a:gd name="T21" fmla="*/ 6 h 222"/>
                  <a:gd name="T22" fmla="*/ 11 w 390"/>
                  <a:gd name="T23" fmla="*/ 4 h 222"/>
                  <a:gd name="T24" fmla="*/ 11 w 390"/>
                  <a:gd name="T25" fmla="*/ 4 h 222"/>
                  <a:gd name="T26" fmla="*/ 12 w 390"/>
                  <a:gd name="T27" fmla="*/ 2 h 222"/>
                  <a:gd name="T28" fmla="*/ 14 w 390"/>
                  <a:gd name="T29" fmla="*/ 3 h 222"/>
                  <a:gd name="T30" fmla="*/ 14 w 390"/>
                  <a:gd name="T31" fmla="*/ 1 h 222"/>
                  <a:gd name="T32" fmla="*/ 14 w 390"/>
                  <a:gd name="T33" fmla="*/ 1 h 222"/>
                  <a:gd name="T34" fmla="*/ 16 w 390"/>
                  <a:gd name="T35" fmla="*/ 1 h 222"/>
                  <a:gd name="T36" fmla="*/ 16 w 390"/>
                  <a:gd name="T37" fmla="*/ 0 h 222"/>
                  <a:gd name="T38" fmla="*/ 18 w 390"/>
                  <a:gd name="T39" fmla="*/ 1 h 222"/>
                  <a:gd name="T40" fmla="*/ 18 w 390"/>
                  <a:gd name="T41" fmla="*/ 1 h 222"/>
                  <a:gd name="T42" fmla="*/ 20 w 390"/>
                  <a:gd name="T43" fmla="*/ 1 h 222"/>
                  <a:gd name="T44" fmla="*/ 20 w 390"/>
                  <a:gd name="T45" fmla="*/ 1 h 222"/>
                  <a:gd name="T46" fmla="*/ 19 w 390"/>
                  <a:gd name="T47" fmla="*/ 2 h 222"/>
                  <a:gd name="T48" fmla="*/ 20 w 390"/>
                  <a:gd name="T49" fmla="*/ 2 h 222"/>
                  <a:gd name="T50" fmla="*/ 20 w 390"/>
                  <a:gd name="T51" fmla="*/ 2 h 222"/>
                  <a:gd name="T52" fmla="*/ 21 w 390"/>
                  <a:gd name="T53" fmla="*/ 2 h 222"/>
                  <a:gd name="T54" fmla="*/ 23 w 390"/>
                  <a:gd name="T55" fmla="*/ 3 h 222"/>
                  <a:gd name="T56" fmla="*/ 23 w 390"/>
                  <a:gd name="T57" fmla="*/ 4 h 222"/>
                  <a:gd name="T58" fmla="*/ 21 w 390"/>
                  <a:gd name="T59" fmla="*/ 3 h 222"/>
                  <a:gd name="T60" fmla="*/ 23 w 390"/>
                  <a:gd name="T61" fmla="*/ 4 h 222"/>
                  <a:gd name="T62" fmla="*/ 23 w 390"/>
                  <a:gd name="T63" fmla="*/ 4 h 222"/>
                  <a:gd name="T64" fmla="*/ 23 w 390"/>
                  <a:gd name="T65" fmla="*/ 4 h 222"/>
                  <a:gd name="T66" fmla="*/ 23 w 390"/>
                  <a:gd name="T67" fmla="*/ 4 h 222"/>
                  <a:gd name="T68" fmla="*/ 23 w 390"/>
                  <a:gd name="T69" fmla="*/ 4 h 222"/>
                  <a:gd name="T70" fmla="*/ 23 w 390"/>
                  <a:gd name="T71" fmla="*/ 4 h 222"/>
                  <a:gd name="T72" fmla="*/ 23 w 390"/>
                  <a:gd name="T73" fmla="*/ 4 h 222"/>
                  <a:gd name="T74" fmla="*/ 21 w 390"/>
                  <a:gd name="T75" fmla="*/ 4 h 222"/>
                  <a:gd name="T76" fmla="*/ 24 w 390"/>
                  <a:gd name="T77" fmla="*/ 5 h 222"/>
                  <a:gd name="T78" fmla="*/ 23 w 390"/>
                  <a:gd name="T79" fmla="*/ 5 h 222"/>
                  <a:gd name="T80" fmla="*/ 21 w 390"/>
                  <a:gd name="T81" fmla="*/ 4 h 222"/>
                  <a:gd name="T82" fmla="*/ 21 w 390"/>
                  <a:gd name="T83" fmla="*/ 4 h 222"/>
                  <a:gd name="T84" fmla="*/ 23 w 390"/>
                  <a:gd name="T85" fmla="*/ 4 h 222"/>
                  <a:gd name="T86" fmla="*/ 23 w 390"/>
                  <a:gd name="T87" fmla="*/ 5 h 222"/>
                  <a:gd name="T88" fmla="*/ 25 w 390"/>
                  <a:gd name="T89" fmla="*/ 5 h 222"/>
                  <a:gd name="T90" fmla="*/ 26 w 390"/>
                  <a:gd name="T91" fmla="*/ 6 h 222"/>
                  <a:gd name="T92" fmla="*/ 26 w 390"/>
                  <a:gd name="T93" fmla="*/ 6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8" name="Freeform 121"/>
              <p:cNvSpPr>
                <a:spLocks noChangeAspect="1"/>
              </p:cNvSpPr>
              <p:nvPr/>
            </p:nvSpPr>
            <p:spPr bwMode="auto">
              <a:xfrm>
                <a:off x="592" y="941"/>
                <a:ext cx="261" cy="177"/>
              </a:xfrm>
              <a:custGeom>
                <a:avLst/>
                <a:gdLst>
                  <a:gd name="T0" fmla="*/ 2 w 342"/>
                  <a:gd name="T1" fmla="*/ 6 h 246"/>
                  <a:gd name="T2" fmla="*/ 0 w 342"/>
                  <a:gd name="T3" fmla="*/ 6 h 246"/>
                  <a:gd name="T4" fmla="*/ 2 w 342"/>
                  <a:gd name="T5" fmla="*/ 4 h 246"/>
                  <a:gd name="T6" fmla="*/ 2 w 342"/>
                  <a:gd name="T7" fmla="*/ 5 h 246"/>
                  <a:gd name="T8" fmla="*/ 2 w 342"/>
                  <a:gd name="T9" fmla="*/ 4 h 246"/>
                  <a:gd name="T10" fmla="*/ 2 w 342"/>
                  <a:gd name="T11" fmla="*/ 4 h 246"/>
                  <a:gd name="T12" fmla="*/ 2 w 342"/>
                  <a:gd name="T13" fmla="*/ 4 h 246"/>
                  <a:gd name="T14" fmla="*/ 2 w 342"/>
                  <a:gd name="T15" fmla="*/ 4 h 246"/>
                  <a:gd name="T16" fmla="*/ 2 w 342"/>
                  <a:gd name="T17" fmla="*/ 2 h 246"/>
                  <a:gd name="T18" fmla="*/ 2 w 342"/>
                  <a:gd name="T19" fmla="*/ 1 h 246"/>
                  <a:gd name="T20" fmla="*/ 2 w 342"/>
                  <a:gd name="T21" fmla="*/ 1 h 246"/>
                  <a:gd name="T22" fmla="*/ 3 w 342"/>
                  <a:gd name="T23" fmla="*/ 1 h 246"/>
                  <a:gd name="T24" fmla="*/ 5 w 342"/>
                  <a:gd name="T25" fmla="*/ 1 h 246"/>
                  <a:gd name="T26" fmla="*/ 5 w 342"/>
                  <a:gd name="T27" fmla="*/ 2 h 246"/>
                  <a:gd name="T28" fmla="*/ 5 w 342"/>
                  <a:gd name="T29" fmla="*/ 2 h 246"/>
                  <a:gd name="T30" fmla="*/ 6 w 342"/>
                  <a:gd name="T31" fmla="*/ 2 h 246"/>
                  <a:gd name="T32" fmla="*/ 6 w 342"/>
                  <a:gd name="T33" fmla="*/ 3 h 246"/>
                  <a:gd name="T34" fmla="*/ 5 w 342"/>
                  <a:gd name="T35" fmla="*/ 3 h 246"/>
                  <a:gd name="T36" fmla="*/ 4 w 342"/>
                  <a:gd name="T37" fmla="*/ 4 h 246"/>
                  <a:gd name="T38" fmla="*/ 4 w 342"/>
                  <a:gd name="T39" fmla="*/ 4 h 246"/>
                  <a:gd name="T40" fmla="*/ 6 w 342"/>
                  <a:gd name="T41" fmla="*/ 3 h 246"/>
                  <a:gd name="T42" fmla="*/ 6 w 342"/>
                  <a:gd name="T43" fmla="*/ 2 h 246"/>
                  <a:gd name="T44" fmla="*/ 6 w 342"/>
                  <a:gd name="T45" fmla="*/ 3 h 246"/>
                  <a:gd name="T46" fmla="*/ 6 w 342"/>
                  <a:gd name="T47" fmla="*/ 3 h 246"/>
                  <a:gd name="T48" fmla="*/ 5 w 342"/>
                  <a:gd name="T49" fmla="*/ 3 h 246"/>
                  <a:gd name="T50" fmla="*/ 6 w 342"/>
                  <a:gd name="T51" fmla="*/ 4 h 246"/>
                  <a:gd name="T52" fmla="*/ 5 w 342"/>
                  <a:gd name="T53" fmla="*/ 4 h 246"/>
                  <a:gd name="T54" fmla="*/ 5 w 342"/>
                  <a:gd name="T55" fmla="*/ 4 h 246"/>
                  <a:gd name="T56" fmla="*/ 5 w 342"/>
                  <a:gd name="T57" fmla="*/ 4 h 246"/>
                  <a:gd name="T58" fmla="*/ 5 w 342"/>
                  <a:gd name="T59" fmla="*/ 4 h 246"/>
                  <a:gd name="T60" fmla="*/ 4 w 342"/>
                  <a:gd name="T61" fmla="*/ 4 h 246"/>
                  <a:gd name="T62" fmla="*/ 5 w 342"/>
                  <a:gd name="T63" fmla="*/ 4 h 246"/>
                  <a:gd name="T64" fmla="*/ 6 w 342"/>
                  <a:gd name="T65" fmla="*/ 4 h 246"/>
                  <a:gd name="T66" fmla="*/ 6 w 342"/>
                  <a:gd name="T67" fmla="*/ 3 h 246"/>
                  <a:gd name="T68" fmla="*/ 7 w 342"/>
                  <a:gd name="T69" fmla="*/ 2 h 246"/>
                  <a:gd name="T70" fmla="*/ 6 w 342"/>
                  <a:gd name="T71" fmla="*/ 1 h 246"/>
                  <a:gd name="T72" fmla="*/ 7 w 342"/>
                  <a:gd name="T73" fmla="*/ 1 h 246"/>
                  <a:gd name="T74" fmla="*/ 7 w 342"/>
                  <a:gd name="T75" fmla="*/ 0 h 246"/>
                  <a:gd name="T76" fmla="*/ 24 w 342"/>
                  <a:gd name="T77" fmla="*/ 2 h 246"/>
                  <a:gd name="T78" fmla="*/ 21 w 342"/>
                  <a:gd name="T79" fmla="*/ 9 h 246"/>
                  <a:gd name="T80" fmla="*/ 15 w 342"/>
                  <a:gd name="T81" fmla="*/ 9 h 246"/>
                  <a:gd name="T82" fmla="*/ 8 w 342"/>
                  <a:gd name="T83" fmla="*/ 9 h 246"/>
                  <a:gd name="T84" fmla="*/ 5 w 342"/>
                  <a:gd name="T85" fmla="*/ 8 h 246"/>
                  <a:gd name="T86" fmla="*/ 4 w 342"/>
                  <a:gd name="T87" fmla="*/ 9 h 246"/>
                  <a:gd name="T88" fmla="*/ 3 w 342"/>
                  <a:gd name="T89" fmla="*/ 8 h 246"/>
                  <a:gd name="T90" fmla="*/ 3 w 342"/>
                  <a:gd name="T91" fmla="*/ 6 h 246"/>
                  <a:gd name="T92" fmla="*/ 2 w 342"/>
                  <a:gd name="T93" fmla="*/ 6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69" name="Freeform 122"/>
              <p:cNvSpPr>
                <a:spLocks noChangeAspect="1"/>
              </p:cNvSpPr>
              <p:nvPr/>
            </p:nvSpPr>
            <p:spPr bwMode="auto">
              <a:xfrm>
                <a:off x="592" y="941"/>
                <a:ext cx="261" cy="177"/>
              </a:xfrm>
              <a:custGeom>
                <a:avLst/>
                <a:gdLst>
                  <a:gd name="T0" fmla="*/ 2 w 342"/>
                  <a:gd name="T1" fmla="*/ 6 h 246"/>
                  <a:gd name="T2" fmla="*/ 0 w 342"/>
                  <a:gd name="T3" fmla="*/ 6 h 246"/>
                  <a:gd name="T4" fmla="*/ 2 w 342"/>
                  <a:gd name="T5" fmla="*/ 4 h 246"/>
                  <a:gd name="T6" fmla="*/ 2 w 342"/>
                  <a:gd name="T7" fmla="*/ 5 h 246"/>
                  <a:gd name="T8" fmla="*/ 2 w 342"/>
                  <a:gd name="T9" fmla="*/ 4 h 246"/>
                  <a:gd name="T10" fmla="*/ 2 w 342"/>
                  <a:gd name="T11" fmla="*/ 4 h 246"/>
                  <a:gd name="T12" fmla="*/ 2 w 342"/>
                  <a:gd name="T13" fmla="*/ 4 h 246"/>
                  <a:gd name="T14" fmla="*/ 2 w 342"/>
                  <a:gd name="T15" fmla="*/ 4 h 246"/>
                  <a:gd name="T16" fmla="*/ 2 w 342"/>
                  <a:gd name="T17" fmla="*/ 4 h 246"/>
                  <a:gd name="T18" fmla="*/ 2 w 342"/>
                  <a:gd name="T19" fmla="*/ 2 h 246"/>
                  <a:gd name="T20" fmla="*/ 2 w 342"/>
                  <a:gd name="T21" fmla="*/ 1 h 246"/>
                  <a:gd name="T22" fmla="*/ 2 w 342"/>
                  <a:gd name="T23" fmla="*/ 1 h 246"/>
                  <a:gd name="T24" fmla="*/ 3 w 342"/>
                  <a:gd name="T25" fmla="*/ 1 h 246"/>
                  <a:gd name="T26" fmla="*/ 5 w 342"/>
                  <a:gd name="T27" fmla="*/ 1 h 246"/>
                  <a:gd name="T28" fmla="*/ 5 w 342"/>
                  <a:gd name="T29" fmla="*/ 2 h 246"/>
                  <a:gd name="T30" fmla="*/ 5 w 342"/>
                  <a:gd name="T31" fmla="*/ 2 h 246"/>
                  <a:gd name="T32" fmla="*/ 6 w 342"/>
                  <a:gd name="T33" fmla="*/ 2 h 246"/>
                  <a:gd name="T34" fmla="*/ 6 w 342"/>
                  <a:gd name="T35" fmla="*/ 3 h 246"/>
                  <a:gd name="T36" fmla="*/ 5 w 342"/>
                  <a:gd name="T37" fmla="*/ 3 h 246"/>
                  <a:gd name="T38" fmla="*/ 4 w 342"/>
                  <a:gd name="T39" fmla="*/ 4 h 246"/>
                  <a:gd name="T40" fmla="*/ 5 w 342"/>
                  <a:gd name="T41" fmla="*/ 4 h 246"/>
                  <a:gd name="T42" fmla="*/ 4 w 342"/>
                  <a:gd name="T43" fmla="*/ 4 h 246"/>
                  <a:gd name="T44" fmla="*/ 6 w 342"/>
                  <a:gd name="T45" fmla="*/ 3 h 246"/>
                  <a:gd name="T46" fmla="*/ 6 w 342"/>
                  <a:gd name="T47" fmla="*/ 2 h 246"/>
                  <a:gd name="T48" fmla="*/ 6 w 342"/>
                  <a:gd name="T49" fmla="*/ 3 h 246"/>
                  <a:gd name="T50" fmla="*/ 6 w 342"/>
                  <a:gd name="T51" fmla="*/ 3 h 246"/>
                  <a:gd name="T52" fmla="*/ 5 w 342"/>
                  <a:gd name="T53" fmla="*/ 3 h 246"/>
                  <a:gd name="T54" fmla="*/ 6 w 342"/>
                  <a:gd name="T55" fmla="*/ 4 h 246"/>
                  <a:gd name="T56" fmla="*/ 5 w 342"/>
                  <a:gd name="T57" fmla="*/ 4 h 246"/>
                  <a:gd name="T58" fmla="*/ 5 w 342"/>
                  <a:gd name="T59" fmla="*/ 4 h 246"/>
                  <a:gd name="T60" fmla="*/ 5 w 342"/>
                  <a:gd name="T61" fmla="*/ 4 h 246"/>
                  <a:gd name="T62" fmla="*/ 5 w 342"/>
                  <a:gd name="T63" fmla="*/ 4 h 246"/>
                  <a:gd name="T64" fmla="*/ 4 w 342"/>
                  <a:gd name="T65" fmla="*/ 4 h 246"/>
                  <a:gd name="T66" fmla="*/ 5 w 342"/>
                  <a:gd name="T67" fmla="*/ 4 h 246"/>
                  <a:gd name="T68" fmla="*/ 6 w 342"/>
                  <a:gd name="T69" fmla="*/ 4 h 246"/>
                  <a:gd name="T70" fmla="*/ 6 w 342"/>
                  <a:gd name="T71" fmla="*/ 3 h 246"/>
                  <a:gd name="T72" fmla="*/ 7 w 342"/>
                  <a:gd name="T73" fmla="*/ 2 h 246"/>
                  <a:gd name="T74" fmla="*/ 6 w 342"/>
                  <a:gd name="T75" fmla="*/ 1 h 246"/>
                  <a:gd name="T76" fmla="*/ 7 w 342"/>
                  <a:gd name="T77" fmla="*/ 1 h 246"/>
                  <a:gd name="T78" fmla="*/ 7 w 342"/>
                  <a:gd name="T79" fmla="*/ 0 h 246"/>
                  <a:gd name="T80" fmla="*/ 24 w 342"/>
                  <a:gd name="T81" fmla="*/ 2 h 246"/>
                  <a:gd name="T82" fmla="*/ 21 w 342"/>
                  <a:gd name="T83" fmla="*/ 9 h 246"/>
                  <a:gd name="T84" fmla="*/ 15 w 342"/>
                  <a:gd name="T85" fmla="*/ 9 h 246"/>
                  <a:gd name="T86" fmla="*/ 8 w 342"/>
                  <a:gd name="T87" fmla="*/ 9 h 246"/>
                  <a:gd name="T88" fmla="*/ 5 w 342"/>
                  <a:gd name="T89" fmla="*/ 8 h 246"/>
                  <a:gd name="T90" fmla="*/ 4 w 342"/>
                  <a:gd name="T91" fmla="*/ 9 h 246"/>
                  <a:gd name="T92" fmla="*/ 3 w 342"/>
                  <a:gd name="T93" fmla="*/ 8 h 246"/>
                  <a:gd name="T94" fmla="*/ 3 w 342"/>
                  <a:gd name="T95" fmla="*/ 6 h 246"/>
                  <a:gd name="T96" fmla="*/ 2 w 342"/>
                  <a:gd name="T97" fmla="*/ 6 h 246"/>
                  <a:gd name="T98" fmla="*/ 2 w 342"/>
                  <a:gd name="T99" fmla="*/ 6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70" name="Freeform 123"/>
              <p:cNvSpPr>
                <a:spLocks noChangeAspect="1"/>
              </p:cNvSpPr>
              <p:nvPr/>
            </p:nvSpPr>
            <p:spPr bwMode="auto">
              <a:xfrm>
                <a:off x="2038" y="1400"/>
                <a:ext cx="174" cy="164"/>
              </a:xfrm>
              <a:custGeom>
                <a:avLst/>
                <a:gdLst>
                  <a:gd name="T0" fmla="*/ 9 w 228"/>
                  <a:gd name="T1" fmla="*/ 1 h 228"/>
                  <a:gd name="T2" fmla="*/ 9 w 228"/>
                  <a:gd name="T3" fmla="*/ 3 h 228"/>
                  <a:gd name="T4" fmla="*/ 12 w 228"/>
                  <a:gd name="T5" fmla="*/ 1 h 228"/>
                  <a:gd name="T6" fmla="*/ 13 w 228"/>
                  <a:gd name="T7" fmla="*/ 2 h 228"/>
                  <a:gd name="T8" fmla="*/ 14 w 228"/>
                  <a:gd name="T9" fmla="*/ 1 h 228"/>
                  <a:gd name="T10" fmla="*/ 15 w 228"/>
                  <a:gd name="T11" fmla="*/ 1 h 228"/>
                  <a:gd name="T12" fmla="*/ 16 w 228"/>
                  <a:gd name="T13" fmla="*/ 2 h 228"/>
                  <a:gd name="T14" fmla="*/ 16 w 228"/>
                  <a:gd name="T15" fmla="*/ 3 h 228"/>
                  <a:gd name="T16" fmla="*/ 14 w 228"/>
                  <a:gd name="T17" fmla="*/ 2 h 228"/>
                  <a:gd name="T18" fmla="*/ 14 w 228"/>
                  <a:gd name="T19" fmla="*/ 3 h 228"/>
                  <a:gd name="T20" fmla="*/ 12 w 228"/>
                  <a:gd name="T21" fmla="*/ 4 h 228"/>
                  <a:gd name="T22" fmla="*/ 11 w 228"/>
                  <a:gd name="T23" fmla="*/ 4 h 228"/>
                  <a:gd name="T24" fmla="*/ 11 w 228"/>
                  <a:gd name="T25" fmla="*/ 4 h 228"/>
                  <a:gd name="T26" fmla="*/ 9 w 228"/>
                  <a:gd name="T27" fmla="*/ 4 h 228"/>
                  <a:gd name="T28" fmla="*/ 8 w 228"/>
                  <a:gd name="T29" fmla="*/ 7 h 228"/>
                  <a:gd name="T30" fmla="*/ 8 w 228"/>
                  <a:gd name="T31" fmla="*/ 7 h 228"/>
                  <a:gd name="T32" fmla="*/ 8 w 228"/>
                  <a:gd name="T33" fmla="*/ 8 h 228"/>
                  <a:gd name="T34" fmla="*/ 4 w 228"/>
                  <a:gd name="T35" fmla="*/ 9 h 228"/>
                  <a:gd name="T36" fmla="*/ 3 w 228"/>
                  <a:gd name="T37" fmla="*/ 9 h 228"/>
                  <a:gd name="T38" fmla="*/ 3 w 228"/>
                  <a:gd name="T39" fmla="*/ 8 h 228"/>
                  <a:gd name="T40" fmla="*/ 2 w 228"/>
                  <a:gd name="T41" fmla="*/ 7 h 228"/>
                  <a:gd name="T42" fmla="*/ 0 w 228"/>
                  <a:gd name="T43" fmla="*/ 6 h 228"/>
                  <a:gd name="T44" fmla="*/ 2 w 228"/>
                  <a:gd name="T45" fmla="*/ 5 h 228"/>
                  <a:gd name="T46" fmla="*/ 2 w 228"/>
                  <a:gd name="T47" fmla="*/ 4 h 228"/>
                  <a:gd name="T48" fmla="*/ 2 w 228"/>
                  <a:gd name="T49" fmla="*/ 4 h 228"/>
                  <a:gd name="T50" fmla="*/ 2 w 228"/>
                  <a:gd name="T51" fmla="*/ 4 h 228"/>
                  <a:gd name="T52" fmla="*/ 5 w 228"/>
                  <a:gd name="T53" fmla="*/ 2 h 228"/>
                  <a:gd name="T54" fmla="*/ 5 w 228"/>
                  <a:gd name="T55" fmla="*/ 1 h 228"/>
                  <a:gd name="T56" fmla="*/ 5 w 228"/>
                  <a:gd name="T57" fmla="*/ 1 h 228"/>
                  <a:gd name="T58" fmla="*/ 5 w 228"/>
                  <a:gd name="T59" fmla="*/ 0 h 228"/>
                  <a:gd name="T60" fmla="*/ 6 w 228"/>
                  <a:gd name="T61" fmla="*/ 2 h 228"/>
                  <a:gd name="T62" fmla="*/ 8 w 228"/>
                  <a:gd name="T63" fmla="*/ 1 h 228"/>
                  <a:gd name="T64" fmla="*/ 9 w 228"/>
                  <a:gd name="T65" fmla="*/ 1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71" name="Freeform 124"/>
              <p:cNvSpPr>
                <a:spLocks noChangeAspect="1"/>
              </p:cNvSpPr>
              <p:nvPr/>
            </p:nvSpPr>
            <p:spPr bwMode="auto">
              <a:xfrm>
                <a:off x="2038" y="1400"/>
                <a:ext cx="174" cy="164"/>
              </a:xfrm>
              <a:custGeom>
                <a:avLst/>
                <a:gdLst>
                  <a:gd name="T0" fmla="*/ 9 w 228"/>
                  <a:gd name="T1" fmla="*/ 1 h 228"/>
                  <a:gd name="T2" fmla="*/ 9 w 228"/>
                  <a:gd name="T3" fmla="*/ 3 h 228"/>
                  <a:gd name="T4" fmla="*/ 12 w 228"/>
                  <a:gd name="T5" fmla="*/ 1 h 228"/>
                  <a:gd name="T6" fmla="*/ 13 w 228"/>
                  <a:gd name="T7" fmla="*/ 2 h 228"/>
                  <a:gd name="T8" fmla="*/ 14 w 228"/>
                  <a:gd name="T9" fmla="*/ 1 h 228"/>
                  <a:gd name="T10" fmla="*/ 15 w 228"/>
                  <a:gd name="T11" fmla="*/ 1 h 228"/>
                  <a:gd name="T12" fmla="*/ 16 w 228"/>
                  <a:gd name="T13" fmla="*/ 2 h 228"/>
                  <a:gd name="T14" fmla="*/ 16 w 228"/>
                  <a:gd name="T15" fmla="*/ 3 h 228"/>
                  <a:gd name="T16" fmla="*/ 14 w 228"/>
                  <a:gd name="T17" fmla="*/ 2 h 228"/>
                  <a:gd name="T18" fmla="*/ 14 w 228"/>
                  <a:gd name="T19" fmla="*/ 3 h 228"/>
                  <a:gd name="T20" fmla="*/ 12 w 228"/>
                  <a:gd name="T21" fmla="*/ 4 h 228"/>
                  <a:gd name="T22" fmla="*/ 11 w 228"/>
                  <a:gd name="T23" fmla="*/ 4 h 228"/>
                  <a:gd name="T24" fmla="*/ 11 w 228"/>
                  <a:gd name="T25" fmla="*/ 4 h 228"/>
                  <a:gd name="T26" fmla="*/ 9 w 228"/>
                  <a:gd name="T27" fmla="*/ 4 h 228"/>
                  <a:gd name="T28" fmla="*/ 8 w 228"/>
                  <a:gd name="T29" fmla="*/ 7 h 228"/>
                  <a:gd name="T30" fmla="*/ 8 w 228"/>
                  <a:gd name="T31" fmla="*/ 7 h 228"/>
                  <a:gd name="T32" fmla="*/ 8 w 228"/>
                  <a:gd name="T33" fmla="*/ 8 h 228"/>
                  <a:gd name="T34" fmla="*/ 4 w 228"/>
                  <a:gd name="T35" fmla="*/ 9 h 228"/>
                  <a:gd name="T36" fmla="*/ 3 w 228"/>
                  <a:gd name="T37" fmla="*/ 9 h 228"/>
                  <a:gd name="T38" fmla="*/ 3 w 228"/>
                  <a:gd name="T39" fmla="*/ 8 h 228"/>
                  <a:gd name="T40" fmla="*/ 2 w 228"/>
                  <a:gd name="T41" fmla="*/ 7 h 228"/>
                  <a:gd name="T42" fmla="*/ 0 w 228"/>
                  <a:gd name="T43" fmla="*/ 6 h 228"/>
                  <a:gd name="T44" fmla="*/ 2 w 228"/>
                  <a:gd name="T45" fmla="*/ 5 h 228"/>
                  <a:gd name="T46" fmla="*/ 2 w 228"/>
                  <a:gd name="T47" fmla="*/ 4 h 228"/>
                  <a:gd name="T48" fmla="*/ 2 w 228"/>
                  <a:gd name="T49" fmla="*/ 4 h 228"/>
                  <a:gd name="T50" fmla="*/ 2 w 228"/>
                  <a:gd name="T51" fmla="*/ 4 h 228"/>
                  <a:gd name="T52" fmla="*/ 5 w 228"/>
                  <a:gd name="T53" fmla="*/ 2 h 228"/>
                  <a:gd name="T54" fmla="*/ 5 w 228"/>
                  <a:gd name="T55" fmla="*/ 1 h 228"/>
                  <a:gd name="T56" fmla="*/ 5 w 228"/>
                  <a:gd name="T57" fmla="*/ 1 h 228"/>
                  <a:gd name="T58" fmla="*/ 5 w 228"/>
                  <a:gd name="T59" fmla="*/ 0 h 228"/>
                  <a:gd name="T60" fmla="*/ 6 w 228"/>
                  <a:gd name="T61" fmla="*/ 2 h 228"/>
                  <a:gd name="T62" fmla="*/ 8 w 228"/>
                  <a:gd name="T63" fmla="*/ 1 h 228"/>
                  <a:gd name="T64" fmla="*/ 9 w 228"/>
                  <a:gd name="T65" fmla="*/ 1 h 228"/>
                  <a:gd name="T66" fmla="*/ 9 w 228"/>
                  <a:gd name="T67" fmla="*/ 2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72" name="Freeform 125"/>
              <p:cNvSpPr>
                <a:spLocks noChangeAspect="1"/>
              </p:cNvSpPr>
              <p:nvPr/>
            </p:nvSpPr>
            <p:spPr bwMode="auto">
              <a:xfrm>
                <a:off x="1636" y="1149"/>
                <a:ext cx="205" cy="203"/>
              </a:xfrm>
              <a:custGeom>
                <a:avLst/>
                <a:gdLst>
                  <a:gd name="T0" fmla="*/ 8 w 270"/>
                  <a:gd name="T1" fmla="*/ 11 h 282"/>
                  <a:gd name="T2" fmla="*/ 6 w 270"/>
                  <a:gd name="T3" fmla="*/ 10 h 282"/>
                  <a:gd name="T4" fmla="*/ 6 w 270"/>
                  <a:gd name="T5" fmla="*/ 9 h 282"/>
                  <a:gd name="T6" fmla="*/ 6 w 270"/>
                  <a:gd name="T7" fmla="*/ 9 h 282"/>
                  <a:gd name="T8" fmla="*/ 5 w 270"/>
                  <a:gd name="T9" fmla="*/ 9 h 282"/>
                  <a:gd name="T10" fmla="*/ 5 w 270"/>
                  <a:gd name="T11" fmla="*/ 7 h 282"/>
                  <a:gd name="T12" fmla="*/ 2 w 270"/>
                  <a:gd name="T13" fmla="*/ 5 h 282"/>
                  <a:gd name="T14" fmla="*/ 2 w 270"/>
                  <a:gd name="T15" fmla="*/ 4 h 282"/>
                  <a:gd name="T16" fmla="*/ 0 w 270"/>
                  <a:gd name="T17" fmla="*/ 3 h 282"/>
                  <a:gd name="T18" fmla="*/ 2 w 270"/>
                  <a:gd name="T19" fmla="*/ 2 h 282"/>
                  <a:gd name="T20" fmla="*/ 2 w 270"/>
                  <a:gd name="T21" fmla="*/ 2 h 282"/>
                  <a:gd name="T22" fmla="*/ 2 w 270"/>
                  <a:gd name="T23" fmla="*/ 1 h 282"/>
                  <a:gd name="T24" fmla="*/ 2 w 270"/>
                  <a:gd name="T25" fmla="*/ 1 h 282"/>
                  <a:gd name="T26" fmla="*/ 3 w 270"/>
                  <a:gd name="T27" fmla="*/ 1 h 282"/>
                  <a:gd name="T28" fmla="*/ 6 w 270"/>
                  <a:gd name="T29" fmla="*/ 0 h 282"/>
                  <a:gd name="T30" fmla="*/ 6 w 270"/>
                  <a:gd name="T31" fmla="*/ 1 h 282"/>
                  <a:gd name="T32" fmla="*/ 8 w 270"/>
                  <a:gd name="T33" fmla="*/ 1 h 282"/>
                  <a:gd name="T34" fmla="*/ 8 w 270"/>
                  <a:gd name="T35" fmla="*/ 1 h 282"/>
                  <a:gd name="T36" fmla="*/ 14 w 270"/>
                  <a:gd name="T37" fmla="*/ 2 h 282"/>
                  <a:gd name="T38" fmla="*/ 15 w 270"/>
                  <a:gd name="T39" fmla="*/ 2 h 282"/>
                  <a:gd name="T40" fmla="*/ 14 w 270"/>
                  <a:gd name="T41" fmla="*/ 3 h 282"/>
                  <a:gd name="T42" fmla="*/ 16 w 270"/>
                  <a:gd name="T43" fmla="*/ 3 h 282"/>
                  <a:gd name="T44" fmla="*/ 15 w 270"/>
                  <a:gd name="T45" fmla="*/ 4 h 282"/>
                  <a:gd name="T46" fmla="*/ 16 w 270"/>
                  <a:gd name="T47" fmla="*/ 4 h 282"/>
                  <a:gd name="T48" fmla="*/ 14 w 270"/>
                  <a:gd name="T49" fmla="*/ 4 h 282"/>
                  <a:gd name="T50" fmla="*/ 15 w 270"/>
                  <a:gd name="T51" fmla="*/ 5 h 282"/>
                  <a:gd name="T52" fmla="*/ 17 w 270"/>
                  <a:gd name="T53" fmla="*/ 3 h 282"/>
                  <a:gd name="T54" fmla="*/ 16 w 270"/>
                  <a:gd name="T55" fmla="*/ 6 h 282"/>
                  <a:gd name="T56" fmla="*/ 16 w 270"/>
                  <a:gd name="T57" fmla="*/ 9 h 282"/>
                  <a:gd name="T58" fmla="*/ 16 w 270"/>
                  <a:gd name="T59" fmla="*/ 10 h 282"/>
                  <a:gd name="T60" fmla="*/ 8 w 270"/>
                  <a:gd name="T61" fmla="*/ 10 h 282"/>
                  <a:gd name="T62" fmla="*/ 8 w 270"/>
                  <a:gd name="T63" fmla="*/ 11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73" name="Freeform 126"/>
              <p:cNvSpPr>
                <a:spLocks noChangeAspect="1"/>
              </p:cNvSpPr>
              <p:nvPr/>
            </p:nvSpPr>
            <p:spPr bwMode="auto">
              <a:xfrm>
                <a:off x="1636" y="1149"/>
                <a:ext cx="205" cy="207"/>
              </a:xfrm>
              <a:custGeom>
                <a:avLst/>
                <a:gdLst>
                  <a:gd name="T0" fmla="*/ 8 w 270"/>
                  <a:gd name="T1" fmla="*/ 10 h 288"/>
                  <a:gd name="T2" fmla="*/ 6 w 270"/>
                  <a:gd name="T3" fmla="*/ 10 h 288"/>
                  <a:gd name="T4" fmla="*/ 6 w 270"/>
                  <a:gd name="T5" fmla="*/ 9 h 288"/>
                  <a:gd name="T6" fmla="*/ 6 w 270"/>
                  <a:gd name="T7" fmla="*/ 9 h 288"/>
                  <a:gd name="T8" fmla="*/ 5 w 270"/>
                  <a:gd name="T9" fmla="*/ 9 h 288"/>
                  <a:gd name="T10" fmla="*/ 5 w 270"/>
                  <a:gd name="T11" fmla="*/ 7 h 288"/>
                  <a:gd name="T12" fmla="*/ 2 w 270"/>
                  <a:gd name="T13" fmla="*/ 5 h 288"/>
                  <a:gd name="T14" fmla="*/ 2 w 270"/>
                  <a:gd name="T15" fmla="*/ 4 h 288"/>
                  <a:gd name="T16" fmla="*/ 0 w 270"/>
                  <a:gd name="T17" fmla="*/ 3 h 288"/>
                  <a:gd name="T18" fmla="*/ 2 w 270"/>
                  <a:gd name="T19" fmla="*/ 2 h 288"/>
                  <a:gd name="T20" fmla="*/ 2 w 270"/>
                  <a:gd name="T21" fmla="*/ 2 h 288"/>
                  <a:gd name="T22" fmla="*/ 2 w 270"/>
                  <a:gd name="T23" fmla="*/ 1 h 288"/>
                  <a:gd name="T24" fmla="*/ 2 w 270"/>
                  <a:gd name="T25" fmla="*/ 1 h 288"/>
                  <a:gd name="T26" fmla="*/ 3 w 270"/>
                  <a:gd name="T27" fmla="*/ 1 h 288"/>
                  <a:gd name="T28" fmla="*/ 6 w 270"/>
                  <a:gd name="T29" fmla="*/ 0 h 288"/>
                  <a:gd name="T30" fmla="*/ 6 w 270"/>
                  <a:gd name="T31" fmla="*/ 1 h 288"/>
                  <a:gd name="T32" fmla="*/ 8 w 270"/>
                  <a:gd name="T33" fmla="*/ 1 h 288"/>
                  <a:gd name="T34" fmla="*/ 8 w 270"/>
                  <a:gd name="T35" fmla="*/ 1 h 288"/>
                  <a:gd name="T36" fmla="*/ 14 w 270"/>
                  <a:gd name="T37" fmla="*/ 2 h 288"/>
                  <a:gd name="T38" fmla="*/ 15 w 270"/>
                  <a:gd name="T39" fmla="*/ 2 h 288"/>
                  <a:gd name="T40" fmla="*/ 14 w 270"/>
                  <a:gd name="T41" fmla="*/ 3 h 288"/>
                  <a:gd name="T42" fmla="*/ 16 w 270"/>
                  <a:gd name="T43" fmla="*/ 3 h 288"/>
                  <a:gd name="T44" fmla="*/ 15 w 270"/>
                  <a:gd name="T45" fmla="*/ 4 h 288"/>
                  <a:gd name="T46" fmla="*/ 16 w 270"/>
                  <a:gd name="T47" fmla="*/ 4 h 288"/>
                  <a:gd name="T48" fmla="*/ 14 w 270"/>
                  <a:gd name="T49" fmla="*/ 4 h 288"/>
                  <a:gd name="T50" fmla="*/ 15 w 270"/>
                  <a:gd name="T51" fmla="*/ 5 h 288"/>
                  <a:gd name="T52" fmla="*/ 17 w 270"/>
                  <a:gd name="T53" fmla="*/ 3 h 288"/>
                  <a:gd name="T54" fmla="*/ 16 w 270"/>
                  <a:gd name="T55" fmla="*/ 6 h 288"/>
                  <a:gd name="T56" fmla="*/ 16 w 270"/>
                  <a:gd name="T57" fmla="*/ 9 h 288"/>
                  <a:gd name="T58" fmla="*/ 16 w 270"/>
                  <a:gd name="T59" fmla="*/ 10 h 288"/>
                  <a:gd name="T60" fmla="*/ 8 w 270"/>
                  <a:gd name="T61" fmla="*/ 10 h 288"/>
                  <a:gd name="T62" fmla="*/ 8 w 270"/>
                  <a:gd name="T63" fmla="*/ 10 h 288"/>
                  <a:gd name="T64" fmla="*/ 8 w 270"/>
                  <a:gd name="T65" fmla="*/ 1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74" name="Freeform 127"/>
              <p:cNvSpPr>
                <a:spLocks noChangeAspect="1"/>
              </p:cNvSpPr>
              <p:nvPr/>
            </p:nvSpPr>
            <p:spPr bwMode="auto">
              <a:xfrm>
                <a:off x="981" y="1201"/>
                <a:ext cx="270" cy="212"/>
              </a:xfrm>
              <a:custGeom>
                <a:avLst/>
                <a:gdLst>
                  <a:gd name="T0" fmla="*/ 23 w 354"/>
                  <a:gd name="T1" fmla="*/ 6 h 294"/>
                  <a:gd name="T2" fmla="*/ 22 w 354"/>
                  <a:gd name="T3" fmla="*/ 12 h 294"/>
                  <a:gd name="T4" fmla="*/ 6 w 354"/>
                  <a:gd name="T5" fmla="*/ 10 h 294"/>
                  <a:gd name="T6" fmla="*/ 0 w 354"/>
                  <a:gd name="T7" fmla="*/ 9 h 294"/>
                  <a:gd name="T8" fmla="*/ 2 w 354"/>
                  <a:gd name="T9" fmla="*/ 7 h 294"/>
                  <a:gd name="T10" fmla="*/ 2 w 354"/>
                  <a:gd name="T11" fmla="*/ 1 h 294"/>
                  <a:gd name="T12" fmla="*/ 3 w 354"/>
                  <a:gd name="T13" fmla="*/ 0 h 294"/>
                  <a:gd name="T14" fmla="*/ 24 w 354"/>
                  <a:gd name="T15" fmla="*/ 1 h 294"/>
                  <a:gd name="T16" fmla="*/ 24 w 354"/>
                  <a:gd name="T17" fmla="*/ 5 h 294"/>
                  <a:gd name="T18" fmla="*/ 23 w 354"/>
                  <a:gd name="T19" fmla="*/ 6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275" name="Freeform 128"/>
              <p:cNvSpPr>
                <a:spLocks noChangeAspect="1"/>
              </p:cNvSpPr>
              <p:nvPr/>
            </p:nvSpPr>
            <p:spPr bwMode="auto">
              <a:xfrm>
                <a:off x="981" y="1201"/>
                <a:ext cx="270" cy="212"/>
              </a:xfrm>
              <a:custGeom>
                <a:avLst/>
                <a:gdLst>
                  <a:gd name="T0" fmla="*/ 23 w 354"/>
                  <a:gd name="T1" fmla="*/ 6 h 294"/>
                  <a:gd name="T2" fmla="*/ 22 w 354"/>
                  <a:gd name="T3" fmla="*/ 12 h 294"/>
                  <a:gd name="T4" fmla="*/ 6 w 354"/>
                  <a:gd name="T5" fmla="*/ 10 h 294"/>
                  <a:gd name="T6" fmla="*/ 0 w 354"/>
                  <a:gd name="T7" fmla="*/ 9 h 294"/>
                  <a:gd name="T8" fmla="*/ 2 w 354"/>
                  <a:gd name="T9" fmla="*/ 7 h 294"/>
                  <a:gd name="T10" fmla="*/ 2 w 354"/>
                  <a:gd name="T11" fmla="*/ 1 h 294"/>
                  <a:gd name="T12" fmla="*/ 3 w 354"/>
                  <a:gd name="T13" fmla="*/ 0 h 294"/>
                  <a:gd name="T14" fmla="*/ 24 w 354"/>
                  <a:gd name="T15" fmla="*/ 1 h 294"/>
                  <a:gd name="T16" fmla="*/ 24 w 354"/>
                  <a:gd name="T17" fmla="*/ 5 h 294"/>
                  <a:gd name="T18" fmla="*/ 23 w 354"/>
                  <a:gd name="T19" fmla="*/ 6 h 294"/>
                  <a:gd name="T20" fmla="*/ 23 w 354"/>
                  <a:gd name="T21" fmla="*/ 6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grpSp>
        <p:sp>
          <p:nvSpPr>
            <p:cNvPr id="21153" name="Rectangle 129"/>
            <p:cNvSpPr>
              <a:spLocks noChangeArrowheads="1"/>
            </p:cNvSpPr>
            <p:nvPr/>
          </p:nvSpPr>
          <p:spPr bwMode="auto">
            <a:xfrm>
              <a:off x="928"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600" b="1" smtClean="0">
                  <a:solidFill>
                    <a:srgbClr val="000090"/>
                  </a:solidFill>
                </a:rPr>
                <a:t>1994</a:t>
              </a:r>
            </a:p>
          </p:txBody>
        </p:sp>
      </p:grpSp>
      <p:grpSp>
        <p:nvGrpSpPr>
          <p:cNvPr id="20486" name="Group 130"/>
          <p:cNvGrpSpPr>
            <a:grpSpLocks/>
          </p:cNvGrpSpPr>
          <p:nvPr/>
        </p:nvGrpSpPr>
        <p:grpSpPr bwMode="auto">
          <a:xfrm>
            <a:off x="866775" y="3810000"/>
            <a:ext cx="2393950" cy="1866900"/>
            <a:chOff x="504" y="2592"/>
            <a:chExt cx="1392" cy="1176"/>
          </a:xfrm>
        </p:grpSpPr>
        <p:grpSp>
          <p:nvGrpSpPr>
            <p:cNvPr id="21028" name="Group 131"/>
            <p:cNvGrpSpPr>
              <a:grpSpLocks noChangeAspect="1"/>
            </p:cNvGrpSpPr>
            <p:nvPr/>
          </p:nvGrpSpPr>
          <p:grpSpPr bwMode="auto">
            <a:xfrm>
              <a:off x="504" y="2645"/>
              <a:ext cx="1392" cy="1123"/>
              <a:chOff x="3264" y="768"/>
              <a:chExt cx="2160" cy="1536"/>
            </a:xfrm>
          </p:grpSpPr>
          <p:sp>
            <p:nvSpPr>
              <p:cNvPr id="21030" name="AutoShape 132"/>
              <p:cNvSpPr>
                <a:spLocks noChangeAspect="1" noChangeArrowheads="1"/>
              </p:cNvSpPr>
              <p:nvPr/>
            </p:nvSpPr>
            <p:spPr bwMode="auto">
              <a:xfrm>
                <a:off x="3264" y="768"/>
                <a:ext cx="215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1031" name="Rectangle 133"/>
              <p:cNvSpPr>
                <a:spLocks noChangeAspect="1" noChangeArrowheads="1"/>
              </p:cNvSpPr>
              <p:nvPr/>
            </p:nvSpPr>
            <p:spPr bwMode="auto">
              <a:xfrm>
                <a:off x="3264" y="768"/>
                <a:ext cx="2160" cy="15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1032" name="Rectangle 134"/>
              <p:cNvSpPr>
                <a:spLocks noChangeAspect="1" noChangeArrowheads="1"/>
              </p:cNvSpPr>
              <p:nvPr/>
            </p:nvSpPr>
            <p:spPr bwMode="auto">
              <a:xfrm>
                <a:off x="3291" y="792"/>
                <a:ext cx="2106" cy="14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1033" name="Freeform 135"/>
              <p:cNvSpPr>
                <a:spLocks noChangeAspect="1"/>
              </p:cNvSpPr>
              <p:nvPr/>
            </p:nvSpPr>
            <p:spPr bwMode="auto">
              <a:xfrm>
                <a:off x="4673" y="1677"/>
                <a:ext cx="147" cy="211"/>
              </a:xfrm>
              <a:custGeom>
                <a:avLst/>
                <a:gdLst>
                  <a:gd name="T0" fmla="*/ 14 w 192"/>
                  <a:gd name="T1" fmla="*/ 5 h 312"/>
                  <a:gd name="T2" fmla="*/ 4 w 192"/>
                  <a:gd name="T3" fmla="*/ 5 h 312"/>
                  <a:gd name="T4" fmla="*/ 4 w 192"/>
                  <a:gd name="T5" fmla="*/ 5 h 312"/>
                  <a:gd name="T6" fmla="*/ 5 w 192"/>
                  <a:gd name="T7" fmla="*/ 5 h 312"/>
                  <a:gd name="T8" fmla="*/ 5 w 192"/>
                  <a:gd name="T9" fmla="*/ 6 h 312"/>
                  <a:gd name="T10" fmla="*/ 2 w 192"/>
                  <a:gd name="T11" fmla="*/ 6 h 312"/>
                  <a:gd name="T12" fmla="*/ 3 w 192"/>
                  <a:gd name="T13" fmla="*/ 6 h 312"/>
                  <a:gd name="T14" fmla="*/ 2 w 192"/>
                  <a:gd name="T15" fmla="*/ 5 h 312"/>
                  <a:gd name="T16" fmla="*/ 2 w 192"/>
                  <a:gd name="T17" fmla="*/ 6 h 312"/>
                  <a:gd name="T18" fmla="*/ 2 w 192"/>
                  <a:gd name="T19" fmla="*/ 6 h 312"/>
                  <a:gd name="T20" fmla="*/ 2 w 192"/>
                  <a:gd name="T21" fmla="*/ 5 h 312"/>
                  <a:gd name="T22" fmla="*/ 0 w 192"/>
                  <a:gd name="T23" fmla="*/ 4 h 312"/>
                  <a:gd name="T24" fmla="*/ 0 w 192"/>
                  <a:gd name="T25" fmla="*/ 1 h 312"/>
                  <a:gd name="T26" fmla="*/ 8 w 192"/>
                  <a:gd name="T27" fmla="*/ 0 h 312"/>
                  <a:gd name="T28" fmla="*/ 11 w 192"/>
                  <a:gd name="T29" fmla="*/ 3 h 312"/>
                  <a:gd name="T30" fmla="*/ 14 w 192"/>
                  <a:gd name="T31" fmla="*/ 3 h 312"/>
                  <a:gd name="T32" fmla="*/ 12 w 192"/>
                  <a:gd name="T33" fmla="*/ 4 h 312"/>
                  <a:gd name="T34" fmla="*/ 14 w 192"/>
                  <a:gd name="T35" fmla="*/ 5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34" name="Freeform 136"/>
              <p:cNvSpPr>
                <a:spLocks noChangeAspect="1"/>
              </p:cNvSpPr>
              <p:nvPr/>
            </p:nvSpPr>
            <p:spPr bwMode="auto">
              <a:xfrm>
                <a:off x="4673" y="1677"/>
                <a:ext cx="147" cy="211"/>
              </a:xfrm>
              <a:custGeom>
                <a:avLst/>
                <a:gdLst>
                  <a:gd name="T0" fmla="*/ 14 w 192"/>
                  <a:gd name="T1" fmla="*/ 5 h 312"/>
                  <a:gd name="T2" fmla="*/ 4 w 192"/>
                  <a:gd name="T3" fmla="*/ 5 h 312"/>
                  <a:gd name="T4" fmla="*/ 4 w 192"/>
                  <a:gd name="T5" fmla="*/ 5 h 312"/>
                  <a:gd name="T6" fmla="*/ 5 w 192"/>
                  <a:gd name="T7" fmla="*/ 5 h 312"/>
                  <a:gd name="T8" fmla="*/ 5 w 192"/>
                  <a:gd name="T9" fmla="*/ 6 h 312"/>
                  <a:gd name="T10" fmla="*/ 2 w 192"/>
                  <a:gd name="T11" fmla="*/ 6 h 312"/>
                  <a:gd name="T12" fmla="*/ 3 w 192"/>
                  <a:gd name="T13" fmla="*/ 6 h 312"/>
                  <a:gd name="T14" fmla="*/ 2 w 192"/>
                  <a:gd name="T15" fmla="*/ 5 h 312"/>
                  <a:gd name="T16" fmla="*/ 2 w 192"/>
                  <a:gd name="T17" fmla="*/ 6 h 312"/>
                  <a:gd name="T18" fmla="*/ 2 w 192"/>
                  <a:gd name="T19" fmla="*/ 6 h 312"/>
                  <a:gd name="T20" fmla="*/ 2 w 192"/>
                  <a:gd name="T21" fmla="*/ 5 h 312"/>
                  <a:gd name="T22" fmla="*/ 0 w 192"/>
                  <a:gd name="T23" fmla="*/ 4 h 312"/>
                  <a:gd name="T24" fmla="*/ 0 w 192"/>
                  <a:gd name="T25" fmla="*/ 1 h 312"/>
                  <a:gd name="T26" fmla="*/ 8 w 192"/>
                  <a:gd name="T27" fmla="*/ 0 h 312"/>
                  <a:gd name="T28" fmla="*/ 11 w 192"/>
                  <a:gd name="T29" fmla="*/ 3 h 312"/>
                  <a:gd name="T30" fmla="*/ 14 w 192"/>
                  <a:gd name="T31" fmla="*/ 3 h 312"/>
                  <a:gd name="T32" fmla="*/ 12 w 192"/>
                  <a:gd name="T33" fmla="*/ 4 h 312"/>
                  <a:gd name="T34" fmla="*/ 14 w 192"/>
                  <a:gd name="T35" fmla="*/ 5 h 312"/>
                  <a:gd name="T36" fmla="*/ 14 w 192"/>
                  <a:gd name="T37" fmla="*/ 5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35" name="Freeform 137"/>
              <p:cNvSpPr>
                <a:spLocks noChangeAspect="1"/>
              </p:cNvSpPr>
              <p:nvPr/>
            </p:nvSpPr>
            <p:spPr bwMode="auto">
              <a:xfrm>
                <a:off x="3328" y="1770"/>
                <a:ext cx="407" cy="318"/>
              </a:xfrm>
              <a:custGeom>
                <a:avLst/>
                <a:gdLst>
                  <a:gd name="T0" fmla="*/ 2 w 534"/>
                  <a:gd name="T1" fmla="*/ 5 h 468"/>
                  <a:gd name="T2" fmla="*/ 2 w 534"/>
                  <a:gd name="T3" fmla="*/ 5 h 468"/>
                  <a:gd name="T4" fmla="*/ 2 w 534"/>
                  <a:gd name="T5" fmla="*/ 7 h 468"/>
                  <a:gd name="T6" fmla="*/ 2 w 534"/>
                  <a:gd name="T7" fmla="*/ 7 h 468"/>
                  <a:gd name="T8" fmla="*/ 4 w 534"/>
                  <a:gd name="T9" fmla="*/ 7 h 468"/>
                  <a:gd name="T10" fmla="*/ 3 w 534"/>
                  <a:gd name="T11" fmla="*/ 7 h 468"/>
                  <a:gd name="T12" fmla="*/ 5 w 534"/>
                  <a:gd name="T13" fmla="*/ 8 h 468"/>
                  <a:gd name="T14" fmla="*/ 6 w 534"/>
                  <a:gd name="T15" fmla="*/ 8 h 468"/>
                  <a:gd name="T16" fmla="*/ 6 w 534"/>
                  <a:gd name="T17" fmla="*/ 8 h 468"/>
                  <a:gd name="T18" fmla="*/ 4 w 534"/>
                  <a:gd name="T19" fmla="*/ 10 h 468"/>
                  <a:gd name="T20" fmla="*/ 0 w 534"/>
                  <a:gd name="T21" fmla="*/ 10 h 468"/>
                  <a:gd name="T22" fmla="*/ 4 w 534"/>
                  <a:gd name="T23" fmla="*/ 10 h 468"/>
                  <a:gd name="T24" fmla="*/ 5 w 534"/>
                  <a:gd name="T25" fmla="*/ 10 h 468"/>
                  <a:gd name="T26" fmla="*/ 6 w 534"/>
                  <a:gd name="T27" fmla="*/ 10 h 468"/>
                  <a:gd name="T28" fmla="*/ 11 w 534"/>
                  <a:gd name="T29" fmla="*/ 8 h 468"/>
                  <a:gd name="T30" fmla="*/ 14 w 534"/>
                  <a:gd name="T31" fmla="*/ 7 h 468"/>
                  <a:gd name="T32" fmla="*/ 14 w 534"/>
                  <a:gd name="T33" fmla="*/ 7 h 468"/>
                  <a:gd name="T34" fmla="*/ 14 w 534"/>
                  <a:gd name="T35" fmla="*/ 7 h 468"/>
                  <a:gd name="T36" fmla="*/ 14 w 534"/>
                  <a:gd name="T37" fmla="*/ 7 h 468"/>
                  <a:gd name="T38" fmla="*/ 14 w 534"/>
                  <a:gd name="T39" fmla="*/ 7 h 468"/>
                  <a:gd name="T40" fmla="*/ 14 w 534"/>
                  <a:gd name="T41" fmla="*/ 7 h 468"/>
                  <a:gd name="T42" fmla="*/ 16 w 534"/>
                  <a:gd name="T43" fmla="*/ 7 h 468"/>
                  <a:gd name="T44" fmla="*/ 16 w 534"/>
                  <a:gd name="T45" fmla="*/ 7 h 468"/>
                  <a:gd name="T46" fmla="*/ 17 w 534"/>
                  <a:gd name="T47" fmla="*/ 7 h 468"/>
                  <a:gd name="T48" fmla="*/ 23 w 534"/>
                  <a:gd name="T49" fmla="*/ 7 h 468"/>
                  <a:gd name="T50" fmla="*/ 25 w 534"/>
                  <a:gd name="T51" fmla="*/ 7 h 468"/>
                  <a:gd name="T52" fmla="*/ 25 w 534"/>
                  <a:gd name="T53" fmla="*/ 7 h 468"/>
                  <a:gd name="T54" fmla="*/ 25 w 534"/>
                  <a:gd name="T55" fmla="*/ 7 h 468"/>
                  <a:gd name="T56" fmla="*/ 27 w 534"/>
                  <a:gd name="T57" fmla="*/ 7 h 468"/>
                  <a:gd name="T58" fmla="*/ 29 w 534"/>
                  <a:gd name="T59" fmla="*/ 8 h 468"/>
                  <a:gd name="T60" fmla="*/ 29 w 534"/>
                  <a:gd name="T61" fmla="*/ 7 h 468"/>
                  <a:gd name="T62" fmla="*/ 33 w 534"/>
                  <a:gd name="T63" fmla="*/ 9 h 468"/>
                  <a:gd name="T64" fmla="*/ 34 w 534"/>
                  <a:gd name="T65" fmla="*/ 9 h 468"/>
                  <a:gd name="T66" fmla="*/ 35 w 534"/>
                  <a:gd name="T67" fmla="*/ 10 h 468"/>
                  <a:gd name="T68" fmla="*/ 33 w 534"/>
                  <a:gd name="T69" fmla="*/ 8 h 468"/>
                  <a:gd name="T70" fmla="*/ 26 w 534"/>
                  <a:gd name="T71" fmla="*/ 7 h 468"/>
                  <a:gd name="T72" fmla="*/ 25 w 534"/>
                  <a:gd name="T73" fmla="*/ 7 h 468"/>
                  <a:gd name="T74" fmla="*/ 23 w 534"/>
                  <a:gd name="T75" fmla="*/ 7 h 468"/>
                  <a:gd name="T76" fmla="*/ 14 w 534"/>
                  <a:gd name="T77" fmla="*/ 1 h 468"/>
                  <a:gd name="T78" fmla="*/ 11 w 534"/>
                  <a:gd name="T79" fmla="*/ 1 h 468"/>
                  <a:gd name="T80" fmla="*/ 3 w 534"/>
                  <a:gd name="T81" fmla="*/ 1 h 468"/>
                  <a:gd name="T82" fmla="*/ 6 w 534"/>
                  <a:gd name="T83" fmla="*/ 2 h 468"/>
                  <a:gd name="T84" fmla="*/ 6 w 534"/>
                  <a:gd name="T85" fmla="*/ 2 h 468"/>
                  <a:gd name="T86" fmla="*/ 5 w 534"/>
                  <a:gd name="T87" fmla="*/ 3 h 468"/>
                  <a:gd name="T88" fmla="*/ 5 w 534"/>
                  <a:gd name="T89" fmla="*/ 2 h 468"/>
                  <a:gd name="T90" fmla="*/ 2 w 534"/>
                  <a:gd name="T91" fmla="*/ 3 h 468"/>
                  <a:gd name="T92" fmla="*/ 2 w 534"/>
                  <a:gd name="T93" fmla="*/ 3 h 468"/>
                  <a:gd name="T94" fmla="*/ 5 w 534"/>
                  <a:gd name="T95" fmla="*/ 3 h 468"/>
                  <a:gd name="T96" fmla="*/ 6 w 534"/>
                  <a:gd name="T97" fmla="*/ 3 h 468"/>
                  <a:gd name="T98" fmla="*/ 5 w 534"/>
                  <a:gd name="T99" fmla="*/ 5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36" name="Freeform 138"/>
              <p:cNvSpPr>
                <a:spLocks noChangeAspect="1"/>
              </p:cNvSpPr>
              <p:nvPr/>
            </p:nvSpPr>
            <p:spPr bwMode="auto">
              <a:xfrm>
                <a:off x="3328" y="1770"/>
                <a:ext cx="407" cy="318"/>
              </a:xfrm>
              <a:custGeom>
                <a:avLst/>
                <a:gdLst>
                  <a:gd name="T0" fmla="*/ 2 w 534"/>
                  <a:gd name="T1" fmla="*/ 5 h 468"/>
                  <a:gd name="T2" fmla="*/ 2 w 534"/>
                  <a:gd name="T3" fmla="*/ 5 h 468"/>
                  <a:gd name="T4" fmla="*/ 2 w 534"/>
                  <a:gd name="T5" fmla="*/ 7 h 468"/>
                  <a:gd name="T6" fmla="*/ 2 w 534"/>
                  <a:gd name="T7" fmla="*/ 7 h 468"/>
                  <a:gd name="T8" fmla="*/ 4 w 534"/>
                  <a:gd name="T9" fmla="*/ 7 h 468"/>
                  <a:gd name="T10" fmla="*/ 3 w 534"/>
                  <a:gd name="T11" fmla="*/ 7 h 468"/>
                  <a:gd name="T12" fmla="*/ 5 w 534"/>
                  <a:gd name="T13" fmla="*/ 8 h 468"/>
                  <a:gd name="T14" fmla="*/ 6 w 534"/>
                  <a:gd name="T15" fmla="*/ 8 h 468"/>
                  <a:gd name="T16" fmla="*/ 6 w 534"/>
                  <a:gd name="T17" fmla="*/ 8 h 468"/>
                  <a:gd name="T18" fmla="*/ 4 w 534"/>
                  <a:gd name="T19" fmla="*/ 10 h 468"/>
                  <a:gd name="T20" fmla="*/ 0 w 534"/>
                  <a:gd name="T21" fmla="*/ 10 h 468"/>
                  <a:gd name="T22" fmla="*/ 4 w 534"/>
                  <a:gd name="T23" fmla="*/ 10 h 468"/>
                  <a:gd name="T24" fmla="*/ 5 w 534"/>
                  <a:gd name="T25" fmla="*/ 10 h 468"/>
                  <a:gd name="T26" fmla="*/ 6 w 534"/>
                  <a:gd name="T27" fmla="*/ 10 h 468"/>
                  <a:gd name="T28" fmla="*/ 11 w 534"/>
                  <a:gd name="T29" fmla="*/ 8 h 468"/>
                  <a:gd name="T30" fmla="*/ 14 w 534"/>
                  <a:gd name="T31" fmla="*/ 7 h 468"/>
                  <a:gd name="T32" fmla="*/ 14 w 534"/>
                  <a:gd name="T33" fmla="*/ 7 h 468"/>
                  <a:gd name="T34" fmla="*/ 14 w 534"/>
                  <a:gd name="T35" fmla="*/ 7 h 468"/>
                  <a:gd name="T36" fmla="*/ 14 w 534"/>
                  <a:gd name="T37" fmla="*/ 7 h 468"/>
                  <a:gd name="T38" fmla="*/ 14 w 534"/>
                  <a:gd name="T39" fmla="*/ 7 h 468"/>
                  <a:gd name="T40" fmla="*/ 14 w 534"/>
                  <a:gd name="T41" fmla="*/ 7 h 468"/>
                  <a:gd name="T42" fmla="*/ 16 w 534"/>
                  <a:gd name="T43" fmla="*/ 7 h 468"/>
                  <a:gd name="T44" fmla="*/ 16 w 534"/>
                  <a:gd name="T45" fmla="*/ 7 h 468"/>
                  <a:gd name="T46" fmla="*/ 17 w 534"/>
                  <a:gd name="T47" fmla="*/ 7 h 468"/>
                  <a:gd name="T48" fmla="*/ 23 w 534"/>
                  <a:gd name="T49" fmla="*/ 7 h 468"/>
                  <a:gd name="T50" fmla="*/ 25 w 534"/>
                  <a:gd name="T51" fmla="*/ 7 h 468"/>
                  <a:gd name="T52" fmla="*/ 25 w 534"/>
                  <a:gd name="T53" fmla="*/ 7 h 468"/>
                  <a:gd name="T54" fmla="*/ 25 w 534"/>
                  <a:gd name="T55" fmla="*/ 7 h 468"/>
                  <a:gd name="T56" fmla="*/ 27 w 534"/>
                  <a:gd name="T57" fmla="*/ 7 h 468"/>
                  <a:gd name="T58" fmla="*/ 29 w 534"/>
                  <a:gd name="T59" fmla="*/ 8 h 468"/>
                  <a:gd name="T60" fmla="*/ 29 w 534"/>
                  <a:gd name="T61" fmla="*/ 7 h 468"/>
                  <a:gd name="T62" fmla="*/ 33 w 534"/>
                  <a:gd name="T63" fmla="*/ 9 h 468"/>
                  <a:gd name="T64" fmla="*/ 34 w 534"/>
                  <a:gd name="T65" fmla="*/ 9 h 468"/>
                  <a:gd name="T66" fmla="*/ 35 w 534"/>
                  <a:gd name="T67" fmla="*/ 10 h 468"/>
                  <a:gd name="T68" fmla="*/ 33 w 534"/>
                  <a:gd name="T69" fmla="*/ 8 h 468"/>
                  <a:gd name="T70" fmla="*/ 26 w 534"/>
                  <a:gd name="T71" fmla="*/ 7 h 468"/>
                  <a:gd name="T72" fmla="*/ 25 w 534"/>
                  <a:gd name="T73" fmla="*/ 7 h 468"/>
                  <a:gd name="T74" fmla="*/ 23 w 534"/>
                  <a:gd name="T75" fmla="*/ 7 h 468"/>
                  <a:gd name="T76" fmla="*/ 14 w 534"/>
                  <a:gd name="T77" fmla="*/ 1 h 468"/>
                  <a:gd name="T78" fmla="*/ 11 w 534"/>
                  <a:gd name="T79" fmla="*/ 1 h 468"/>
                  <a:gd name="T80" fmla="*/ 3 w 534"/>
                  <a:gd name="T81" fmla="*/ 1 h 468"/>
                  <a:gd name="T82" fmla="*/ 6 w 534"/>
                  <a:gd name="T83" fmla="*/ 2 h 468"/>
                  <a:gd name="T84" fmla="*/ 6 w 534"/>
                  <a:gd name="T85" fmla="*/ 2 h 468"/>
                  <a:gd name="T86" fmla="*/ 5 w 534"/>
                  <a:gd name="T87" fmla="*/ 3 h 468"/>
                  <a:gd name="T88" fmla="*/ 5 w 534"/>
                  <a:gd name="T89" fmla="*/ 2 h 468"/>
                  <a:gd name="T90" fmla="*/ 2 w 534"/>
                  <a:gd name="T91" fmla="*/ 3 h 468"/>
                  <a:gd name="T92" fmla="*/ 2 w 534"/>
                  <a:gd name="T93" fmla="*/ 3 h 468"/>
                  <a:gd name="T94" fmla="*/ 5 w 534"/>
                  <a:gd name="T95" fmla="*/ 3 h 468"/>
                  <a:gd name="T96" fmla="*/ 6 w 534"/>
                  <a:gd name="T97" fmla="*/ 3 h 468"/>
                  <a:gd name="T98" fmla="*/ 5 w 534"/>
                  <a:gd name="T99" fmla="*/ 5 h 468"/>
                  <a:gd name="T100" fmla="*/ 3 w 534"/>
                  <a:gd name="T101" fmla="*/ 5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37" name="Freeform 139"/>
              <p:cNvSpPr>
                <a:spLocks noChangeAspect="1"/>
              </p:cNvSpPr>
              <p:nvPr/>
            </p:nvSpPr>
            <p:spPr bwMode="auto">
              <a:xfrm>
                <a:off x="3593" y="1546"/>
                <a:ext cx="266" cy="273"/>
              </a:xfrm>
              <a:custGeom>
                <a:avLst/>
                <a:gdLst>
                  <a:gd name="T0" fmla="*/ 20 w 348"/>
                  <a:gd name="T1" fmla="*/ 8 h 402"/>
                  <a:gd name="T2" fmla="*/ 12 w 348"/>
                  <a:gd name="T3" fmla="*/ 8 h 402"/>
                  <a:gd name="T4" fmla="*/ 0 w 348"/>
                  <a:gd name="T5" fmla="*/ 5 h 402"/>
                  <a:gd name="T6" fmla="*/ 2 w 348"/>
                  <a:gd name="T7" fmla="*/ 5 h 402"/>
                  <a:gd name="T8" fmla="*/ 2 w 348"/>
                  <a:gd name="T9" fmla="*/ 5 h 402"/>
                  <a:gd name="T10" fmla="*/ 2 w 348"/>
                  <a:gd name="T11" fmla="*/ 5 h 402"/>
                  <a:gd name="T12" fmla="*/ 2 w 348"/>
                  <a:gd name="T13" fmla="*/ 5 h 402"/>
                  <a:gd name="T14" fmla="*/ 2 w 348"/>
                  <a:gd name="T15" fmla="*/ 5 h 402"/>
                  <a:gd name="T16" fmla="*/ 2 w 348"/>
                  <a:gd name="T17" fmla="*/ 3 h 402"/>
                  <a:gd name="T18" fmla="*/ 4 w 348"/>
                  <a:gd name="T19" fmla="*/ 3 h 402"/>
                  <a:gd name="T20" fmla="*/ 3 w 348"/>
                  <a:gd name="T21" fmla="*/ 2 h 402"/>
                  <a:gd name="T22" fmla="*/ 3 w 348"/>
                  <a:gd name="T23" fmla="*/ 2 h 402"/>
                  <a:gd name="T24" fmla="*/ 3 w 348"/>
                  <a:gd name="T25" fmla="*/ 1 h 402"/>
                  <a:gd name="T26" fmla="*/ 4 w 348"/>
                  <a:gd name="T27" fmla="*/ 1 h 402"/>
                  <a:gd name="T28" fmla="*/ 5 w 348"/>
                  <a:gd name="T29" fmla="*/ 1 h 402"/>
                  <a:gd name="T30" fmla="*/ 6 w 348"/>
                  <a:gd name="T31" fmla="*/ 0 h 402"/>
                  <a:gd name="T32" fmla="*/ 24 w 348"/>
                  <a:gd name="T33" fmla="*/ 1 h 402"/>
                  <a:gd name="T34" fmla="*/ 21 w 348"/>
                  <a:gd name="T35" fmla="*/ 7 h 402"/>
                  <a:gd name="T36" fmla="*/ 20 w 348"/>
                  <a:gd name="T37" fmla="*/ 8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38" name="Freeform 140"/>
              <p:cNvSpPr>
                <a:spLocks noChangeAspect="1"/>
              </p:cNvSpPr>
              <p:nvPr/>
            </p:nvSpPr>
            <p:spPr bwMode="auto">
              <a:xfrm>
                <a:off x="3593" y="1546"/>
                <a:ext cx="266" cy="277"/>
              </a:xfrm>
              <a:custGeom>
                <a:avLst/>
                <a:gdLst>
                  <a:gd name="T0" fmla="*/ 20 w 348"/>
                  <a:gd name="T1" fmla="*/ 8 h 408"/>
                  <a:gd name="T2" fmla="*/ 12 w 348"/>
                  <a:gd name="T3" fmla="*/ 8 h 408"/>
                  <a:gd name="T4" fmla="*/ 0 w 348"/>
                  <a:gd name="T5" fmla="*/ 5 h 408"/>
                  <a:gd name="T6" fmla="*/ 2 w 348"/>
                  <a:gd name="T7" fmla="*/ 5 h 408"/>
                  <a:gd name="T8" fmla="*/ 2 w 348"/>
                  <a:gd name="T9" fmla="*/ 5 h 408"/>
                  <a:gd name="T10" fmla="*/ 2 w 348"/>
                  <a:gd name="T11" fmla="*/ 5 h 408"/>
                  <a:gd name="T12" fmla="*/ 2 w 348"/>
                  <a:gd name="T13" fmla="*/ 5 h 408"/>
                  <a:gd name="T14" fmla="*/ 2 w 348"/>
                  <a:gd name="T15" fmla="*/ 5 h 408"/>
                  <a:gd name="T16" fmla="*/ 2 w 348"/>
                  <a:gd name="T17" fmla="*/ 3 h 408"/>
                  <a:gd name="T18" fmla="*/ 4 w 348"/>
                  <a:gd name="T19" fmla="*/ 3 h 408"/>
                  <a:gd name="T20" fmla="*/ 3 w 348"/>
                  <a:gd name="T21" fmla="*/ 2 h 408"/>
                  <a:gd name="T22" fmla="*/ 3 w 348"/>
                  <a:gd name="T23" fmla="*/ 2 h 408"/>
                  <a:gd name="T24" fmla="*/ 3 w 348"/>
                  <a:gd name="T25" fmla="*/ 1 h 408"/>
                  <a:gd name="T26" fmla="*/ 4 w 348"/>
                  <a:gd name="T27" fmla="*/ 1 h 408"/>
                  <a:gd name="T28" fmla="*/ 5 w 348"/>
                  <a:gd name="T29" fmla="*/ 1 h 408"/>
                  <a:gd name="T30" fmla="*/ 6 w 348"/>
                  <a:gd name="T31" fmla="*/ 0 h 408"/>
                  <a:gd name="T32" fmla="*/ 24 w 348"/>
                  <a:gd name="T33" fmla="*/ 1 h 408"/>
                  <a:gd name="T34" fmla="*/ 21 w 348"/>
                  <a:gd name="T35" fmla="*/ 7 h 408"/>
                  <a:gd name="T36" fmla="*/ 20 w 348"/>
                  <a:gd name="T37" fmla="*/ 8 h 408"/>
                  <a:gd name="T38" fmla="*/ 20 w 348"/>
                  <a:gd name="T39" fmla="*/ 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39" name="Freeform 141"/>
              <p:cNvSpPr>
                <a:spLocks noChangeAspect="1"/>
              </p:cNvSpPr>
              <p:nvPr/>
            </p:nvSpPr>
            <p:spPr bwMode="auto">
              <a:xfrm>
                <a:off x="4417" y="1624"/>
                <a:ext cx="197" cy="154"/>
              </a:xfrm>
              <a:custGeom>
                <a:avLst/>
                <a:gdLst>
                  <a:gd name="T0" fmla="*/ 12 w 258"/>
                  <a:gd name="T1" fmla="*/ 5 h 228"/>
                  <a:gd name="T2" fmla="*/ 2 w 258"/>
                  <a:gd name="T3" fmla="*/ 5 h 228"/>
                  <a:gd name="T4" fmla="*/ 2 w 258"/>
                  <a:gd name="T5" fmla="*/ 3 h 228"/>
                  <a:gd name="T6" fmla="*/ 2 w 258"/>
                  <a:gd name="T7" fmla="*/ 3 h 228"/>
                  <a:gd name="T8" fmla="*/ 2 w 258"/>
                  <a:gd name="T9" fmla="*/ 1 h 228"/>
                  <a:gd name="T10" fmla="*/ 0 w 258"/>
                  <a:gd name="T11" fmla="*/ 1 h 228"/>
                  <a:gd name="T12" fmla="*/ 16 w 258"/>
                  <a:gd name="T13" fmla="*/ 0 h 228"/>
                  <a:gd name="T14" fmla="*/ 16 w 258"/>
                  <a:gd name="T15" fmla="*/ 1 h 228"/>
                  <a:gd name="T16" fmla="*/ 15 w 258"/>
                  <a:gd name="T17" fmla="*/ 1 h 228"/>
                  <a:gd name="T18" fmla="*/ 18 w 258"/>
                  <a:gd name="T19" fmla="*/ 1 h 228"/>
                  <a:gd name="T20" fmla="*/ 16 w 258"/>
                  <a:gd name="T21" fmla="*/ 1 h 228"/>
                  <a:gd name="T22" fmla="*/ 16 w 258"/>
                  <a:gd name="T23" fmla="*/ 1 h 228"/>
                  <a:gd name="T24" fmla="*/ 16 w 258"/>
                  <a:gd name="T25" fmla="*/ 1 h 228"/>
                  <a:gd name="T26" fmla="*/ 16 w 258"/>
                  <a:gd name="T27" fmla="*/ 1 h 228"/>
                  <a:gd name="T28" fmla="*/ 16 w 258"/>
                  <a:gd name="T29" fmla="*/ 2 h 228"/>
                  <a:gd name="T30" fmla="*/ 15 w 258"/>
                  <a:gd name="T31" fmla="*/ 2 h 228"/>
                  <a:gd name="T32" fmla="*/ 15 w 258"/>
                  <a:gd name="T33" fmla="*/ 3 h 228"/>
                  <a:gd name="T34" fmla="*/ 12 w 258"/>
                  <a:gd name="T35" fmla="*/ 3 h 228"/>
                  <a:gd name="T36" fmla="*/ 13 w 258"/>
                  <a:gd name="T37" fmla="*/ 3 h 228"/>
                  <a:gd name="T38" fmla="*/ 12 w 258"/>
                  <a:gd name="T39" fmla="*/ 3 h 228"/>
                  <a:gd name="T40" fmla="*/ 12 w 258"/>
                  <a:gd name="T41" fmla="*/ 4 h 228"/>
                  <a:gd name="T42" fmla="*/ 13 w 258"/>
                  <a:gd name="T43" fmla="*/ 4 h 228"/>
                  <a:gd name="T44" fmla="*/ 12 w 258"/>
                  <a:gd name="T45" fmla="*/ 4 h 228"/>
                  <a:gd name="T46" fmla="*/ 13 w 258"/>
                  <a:gd name="T47" fmla="*/ 4 h 228"/>
                  <a:gd name="T48" fmla="*/ 12 w 258"/>
                  <a:gd name="T49" fmla="*/ 4 h 228"/>
                  <a:gd name="T50" fmla="*/ 12 w 258"/>
                  <a:gd name="T51" fmla="*/ 5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0" name="Freeform 142"/>
              <p:cNvSpPr>
                <a:spLocks noChangeAspect="1"/>
              </p:cNvSpPr>
              <p:nvPr/>
            </p:nvSpPr>
            <p:spPr bwMode="auto">
              <a:xfrm>
                <a:off x="4417" y="1624"/>
                <a:ext cx="197" cy="158"/>
              </a:xfrm>
              <a:custGeom>
                <a:avLst/>
                <a:gdLst>
                  <a:gd name="T0" fmla="*/ 12 w 258"/>
                  <a:gd name="T1" fmla="*/ 5 h 234"/>
                  <a:gd name="T2" fmla="*/ 2 w 258"/>
                  <a:gd name="T3" fmla="*/ 5 h 234"/>
                  <a:gd name="T4" fmla="*/ 2 w 258"/>
                  <a:gd name="T5" fmla="*/ 3 h 234"/>
                  <a:gd name="T6" fmla="*/ 2 w 258"/>
                  <a:gd name="T7" fmla="*/ 3 h 234"/>
                  <a:gd name="T8" fmla="*/ 2 w 258"/>
                  <a:gd name="T9" fmla="*/ 1 h 234"/>
                  <a:gd name="T10" fmla="*/ 0 w 258"/>
                  <a:gd name="T11" fmla="*/ 1 h 234"/>
                  <a:gd name="T12" fmla="*/ 16 w 258"/>
                  <a:gd name="T13" fmla="*/ 0 h 234"/>
                  <a:gd name="T14" fmla="*/ 16 w 258"/>
                  <a:gd name="T15" fmla="*/ 1 h 234"/>
                  <a:gd name="T16" fmla="*/ 15 w 258"/>
                  <a:gd name="T17" fmla="*/ 1 h 234"/>
                  <a:gd name="T18" fmla="*/ 18 w 258"/>
                  <a:gd name="T19" fmla="*/ 1 h 234"/>
                  <a:gd name="T20" fmla="*/ 16 w 258"/>
                  <a:gd name="T21" fmla="*/ 1 h 234"/>
                  <a:gd name="T22" fmla="*/ 16 w 258"/>
                  <a:gd name="T23" fmla="*/ 1 h 234"/>
                  <a:gd name="T24" fmla="*/ 16 w 258"/>
                  <a:gd name="T25" fmla="*/ 1 h 234"/>
                  <a:gd name="T26" fmla="*/ 16 w 258"/>
                  <a:gd name="T27" fmla="*/ 1 h 234"/>
                  <a:gd name="T28" fmla="*/ 16 w 258"/>
                  <a:gd name="T29" fmla="*/ 2 h 234"/>
                  <a:gd name="T30" fmla="*/ 15 w 258"/>
                  <a:gd name="T31" fmla="*/ 2 h 234"/>
                  <a:gd name="T32" fmla="*/ 15 w 258"/>
                  <a:gd name="T33" fmla="*/ 3 h 234"/>
                  <a:gd name="T34" fmla="*/ 12 w 258"/>
                  <a:gd name="T35" fmla="*/ 3 h 234"/>
                  <a:gd name="T36" fmla="*/ 13 w 258"/>
                  <a:gd name="T37" fmla="*/ 3 h 234"/>
                  <a:gd name="T38" fmla="*/ 12 w 258"/>
                  <a:gd name="T39" fmla="*/ 3 h 234"/>
                  <a:gd name="T40" fmla="*/ 12 w 258"/>
                  <a:gd name="T41" fmla="*/ 4 h 234"/>
                  <a:gd name="T42" fmla="*/ 13 w 258"/>
                  <a:gd name="T43" fmla="*/ 4 h 234"/>
                  <a:gd name="T44" fmla="*/ 12 w 258"/>
                  <a:gd name="T45" fmla="*/ 4 h 234"/>
                  <a:gd name="T46" fmla="*/ 13 w 258"/>
                  <a:gd name="T47" fmla="*/ 4 h 234"/>
                  <a:gd name="T48" fmla="*/ 12 w 258"/>
                  <a:gd name="T49" fmla="*/ 4 h 234"/>
                  <a:gd name="T50" fmla="*/ 12 w 258"/>
                  <a:gd name="T51" fmla="*/ 5 h 234"/>
                  <a:gd name="T52" fmla="*/ 12 w 258"/>
                  <a:gd name="T53" fmla="*/ 5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1" name="Freeform 143"/>
              <p:cNvSpPr>
                <a:spLocks noChangeAspect="1"/>
              </p:cNvSpPr>
              <p:nvPr/>
            </p:nvSpPr>
            <p:spPr bwMode="auto">
              <a:xfrm>
                <a:off x="3328" y="1253"/>
                <a:ext cx="311" cy="472"/>
              </a:xfrm>
              <a:custGeom>
                <a:avLst/>
                <a:gdLst>
                  <a:gd name="T0" fmla="*/ 23 w 408"/>
                  <a:gd name="T1" fmla="*/ 14 h 696"/>
                  <a:gd name="T2" fmla="*/ 15 w 408"/>
                  <a:gd name="T3" fmla="*/ 14 h 696"/>
                  <a:gd name="T4" fmla="*/ 14 w 408"/>
                  <a:gd name="T5" fmla="*/ 13 h 696"/>
                  <a:gd name="T6" fmla="*/ 14 w 408"/>
                  <a:gd name="T7" fmla="*/ 12 h 696"/>
                  <a:gd name="T8" fmla="*/ 12 w 408"/>
                  <a:gd name="T9" fmla="*/ 12 h 696"/>
                  <a:gd name="T10" fmla="*/ 12 w 408"/>
                  <a:gd name="T11" fmla="*/ 12 h 696"/>
                  <a:gd name="T12" fmla="*/ 10 w 408"/>
                  <a:gd name="T13" fmla="*/ 12 h 696"/>
                  <a:gd name="T14" fmla="*/ 8 w 408"/>
                  <a:gd name="T15" fmla="*/ 11 h 696"/>
                  <a:gd name="T16" fmla="*/ 6 w 408"/>
                  <a:gd name="T17" fmla="*/ 11 h 696"/>
                  <a:gd name="T18" fmla="*/ 5 w 408"/>
                  <a:gd name="T19" fmla="*/ 11 h 696"/>
                  <a:gd name="T20" fmla="*/ 6 w 408"/>
                  <a:gd name="T21" fmla="*/ 9 h 696"/>
                  <a:gd name="T22" fmla="*/ 5 w 408"/>
                  <a:gd name="T23" fmla="*/ 9 h 696"/>
                  <a:gd name="T24" fmla="*/ 5 w 408"/>
                  <a:gd name="T25" fmla="*/ 9 h 696"/>
                  <a:gd name="T26" fmla="*/ 3 w 408"/>
                  <a:gd name="T27" fmla="*/ 8 h 696"/>
                  <a:gd name="T28" fmla="*/ 3 w 408"/>
                  <a:gd name="T29" fmla="*/ 7 h 696"/>
                  <a:gd name="T30" fmla="*/ 4 w 408"/>
                  <a:gd name="T31" fmla="*/ 7 h 696"/>
                  <a:gd name="T32" fmla="*/ 2 w 408"/>
                  <a:gd name="T33" fmla="*/ 6 h 696"/>
                  <a:gd name="T34" fmla="*/ 3 w 408"/>
                  <a:gd name="T35" fmla="*/ 6 h 696"/>
                  <a:gd name="T36" fmla="*/ 4 w 408"/>
                  <a:gd name="T37" fmla="*/ 6 h 696"/>
                  <a:gd name="T38" fmla="*/ 3 w 408"/>
                  <a:gd name="T39" fmla="*/ 5 h 696"/>
                  <a:gd name="T40" fmla="*/ 5 w 408"/>
                  <a:gd name="T41" fmla="*/ 5 h 696"/>
                  <a:gd name="T42" fmla="*/ 3 w 408"/>
                  <a:gd name="T43" fmla="*/ 5 h 696"/>
                  <a:gd name="T44" fmla="*/ 3 w 408"/>
                  <a:gd name="T45" fmla="*/ 6 h 696"/>
                  <a:gd name="T46" fmla="*/ 2 w 408"/>
                  <a:gd name="T47" fmla="*/ 5 h 696"/>
                  <a:gd name="T48" fmla="*/ 2 w 408"/>
                  <a:gd name="T49" fmla="*/ 5 h 696"/>
                  <a:gd name="T50" fmla="*/ 2 w 408"/>
                  <a:gd name="T51" fmla="*/ 5 h 696"/>
                  <a:gd name="T52" fmla="*/ 2 w 408"/>
                  <a:gd name="T53" fmla="*/ 4 h 696"/>
                  <a:gd name="T54" fmla="*/ 2 w 408"/>
                  <a:gd name="T55" fmla="*/ 3 h 696"/>
                  <a:gd name="T56" fmla="*/ 0 w 408"/>
                  <a:gd name="T57" fmla="*/ 2 h 696"/>
                  <a:gd name="T58" fmla="*/ 2 w 408"/>
                  <a:gd name="T59" fmla="*/ 1 h 696"/>
                  <a:gd name="T60" fmla="*/ 3 w 408"/>
                  <a:gd name="T61" fmla="*/ 0 h 696"/>
                  <a:gd name="T62" fmla="*/ 15 w 408"/>
                  <a:gd name="T63" fmla="*/ 1 h 696"/>
                  <a:gd name="T64" fmla="*/ 12 w 408"/>
                  <a:gd name="T65" fmla="*/ 5 h 696"/>
                  <a:gd name="T66" fmla="*/ 26 w 408"/>
                  <a:gd name="T67" fmla="*/ 12 h 696"/>
                  <a:gd name="T68" fmla="*/ 27 w 408"/>
                  <a:gd name="T69" fmla="*/ 12 h 696"/>
                  <a:gd name="T70" fmla="*/ 25 w 408"/>
                  <a:gd name="T71" fmla="*/ 13 h 696"/>
                  <a:gd name="T72" fmla="*/ 25 w 408"/>
                  <a:gd name="T73" fmla="*/ 13 h 696"/>
                  <a:gd name="T74" fmla="*/ 24 w 408"/>
                  <a:gd name="T75" fmla="*/ 14 h 696"/>
                  <a:gd name="T76" fmla="*/ 25 w 408"/>
                  <a:gd name="T77" fmla="*/ 14 h 696"/>
                  <a:gd name="T78" fmla="*/ 23 w 408"/>
                  <a:gd name="T79" fmla="*/ 14 h 696"/>
                  <a:gd name="T80" fmla="*/ 23 w 408"/>
                  <a:gd name="T81" fmla="*/ 14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2" name="Freeform 144"/>
              <p:cNvSpPr>
                <a:spLocks noChangeAspect="1"/>
              </p:cNvSpPr>
              <p:nvPr/>
            </p:nvSpPr>
            <p:spPr bwMode="auto">
              <a:xfrm>
                <a:off x="3328" y="1253"/>
                <a:ext cx="311" cy="477"/>
              </a:xfrm>
              <a:custGeom>
                <a:avLst/>
                <a:gdLst>
                  <a:gd name="T0" fmla="*/ 23 w 408"/>
                  <a:gd name="T1" fmla="*/ 15 h 702"/>
                  <a:gd name="T2" fmla="*/ 15 w 408"/>
                  <a:gd name="T3" fmla="*/ 14 h 702"/>
                  <a:gd name="T4" fmla="*/ 14 w 408"/>
                  <a:gd name="T5" fmla="*/ 14 h 702"/>
                  <a:gd name="T6" fmla="*/ 14 w 408"/>
                  <a:gd name="T7" fmla="*/ 12 h 702"/>
                  <a:gd name="T8" fmla="*/ 12 w 408"/>
                  <a:gd name="T9" fmla="*/ 12 h 702"/>
                  <a:gd name="T10" fmla="*/ 12 w 408"/>
                  <a:gd name="T11" fmla="*/ 12 h 702"/>
                  <a:gd name="T12" fmla="*/ 10 w 408"/>
                  <a:gd name="T13" fmla="*/ 12 h 702"/>
                  <a:gd name="T14" fmla="*/ 8 w 408"/>
                  <a:gd name="T15" fmla="*/ 11 h 702"/>
                  <a:gd name="T16" fmla="*/ 6 w 408"/>
                  <a:gd name="T17" fmla="*/ 11 h 702"/>
                  <a:gd name="T18" fmla="*/ 5 w 408"/>
                  <a:gd name="T19" fmla="*/ 11 h 702"/>
                  <a:gd name="T20" fmla="*/ 6 w 408"/>
                  <a:gd name="T21" fmla="*/ 10 h 702"/>
                  <a:gd name="T22" fmla="*/ 5 w 408"/>
                  <a:gd name="T23" fmla="*/ 10 h 702"/>
                  <a:gd name="T24" fmla="*/ 5 w 408"/>
                  <a:gd name="T25" fmla="*/ 10 h 702"/>
                  <a:gd name="T26" fmla="*/ 3 w 408"/>
                  <a:gd name="T27" fmla="*/ 8 h 702"/>
                  <a:gd name="T28" fmla="*/ 3 w 408"/>
                  <a:gd name="T29" fmla="*/ 7 h 702"/>
                  <a:gd name="T30" fmla="*/ 4 w 408"/>
                  <a:gd name="T31" fmla="*/ 7 h 702"/>
                  <a:gd name="T32" fmla="*/ 2 w 408"/>
                  <a:gd name="T33" fmla="*/ 7 h 702"/>
                  <a:gd name="T34" fmla="*/ 3 w 408"/>
                  <a:gd name="T35" fmla="*/ 6 h 702"/>
                  <a:gd name="T36" fmla="*/ 4 w 408"/>
                  <a:gd name="T37" fmla="*/ 7 h 702"/>
                  <a:gd name="T38" fmla="*/ 3 w 408"/>
                  <a:gd name="T39" fmla="*/ 5 h 702"/>
                  <a:gd name="T40" fmla="*/ 5 w 408"/>
                  <a:gd name="T41" fmla="*/ 5 h 702"/>
                  <a:gd name="T42" fmla="*/ 3 w 408"/>
                  <a:gd name="T43" fmla="*/ 5 h 702"/>
                  <a:gd name="T44" fmla="*/ 3 w 408"/>
                  <a:gd name="T45" fmla="*/ 6 h 702"/>
                  <a:gd name="T46" fmla="*/ 2 w 408"/>
                  <a:gd name="T47" fmla="*/ 5 h 702"/>
                  <a:gd name="T48" fmla="*/ 2 w 408"/>
                  <a:gd name="T49" fmla="*/ 5 h 702"/>
                  <a:gd name="T50" fmla="*/ 2 w 408"/>
                  <a:gd name="T51" fmla="*/ 5 h 702"/>
                  <a:gd name="T52" fmla="*/ 2 w 408"/>
                  <a:gd name="T53" fmla="*/ 4 h 702"/>
                  <a:gd name="T54" fmla="*/ 2 w 408"/>
                  <a:gd name="T55" fmla="*/ 3 h 702"/>
                  <a:gd name="T56" fmla="*/ 0 w 408"/>
                  <a:gd name="T57" fmla="*/ 2 h 702"/>
                  <a:gd name="T58" fmla="*/ 2 w 408"/>
                  <a:gd name="T59" fmla="*/ 1 h 702"/>
                  <a:gd name="T60" fmla="*/ 3 w 408"/>
                  <a:gd name="T61" fmla="*/ 0 h 702"/>
                  <a:gd name="T62" fmla="*/ 15 w 408"/>
                  <a:gd name="T63" fmla="*/ 1 h 702"/>
                  <a:gd name="T64" fmla="*/ 12 w 408"/>
                  <a:gd name="T65" fmla="*/ 5 h 702"/>
                  <a:gd name="T66" fmla="*/ 26 w 408"/>
                  <a:gd name="T67" fmla="*/ 12 h 702"/>
                  <a:gd name="T68" fmla="*/ 27 w 408"/>
                  <a:gd name="T69" fmla="*/ 13 h 702"/>
                  <a:gd name="T70" fmla="*/ 25 w 408"/>
                  <a:gd name="T71" fmla="*/ 13 h 702"/>
                  <a:gd name="T72" fmla="*/ 25 w 408"/>
                  <a:gd name="T73" fmla="*/ 14 h 702"/>
                  <a:gd name="T74" fmla="*/ 24 w 408"/>
                  <a:gd name="T75" fmla="*/ 14 h 702"/>
                  <a:gd name="T76" fmla="*/ 25 w 408"/>
                  <a:gd name="T77" fmla="*/ 14 h 702"/>
                  <a:gd name="T78" fmla="*/ 23 w 408"/>
                  <a:gd name="T79" fmla="*/ 15 h 702"/>
                  <a:gd name="T80" fmla="*/ 23 w 408"/>
                  <a:gd name="T81" fmla="*/ 15 h 702"/>
                  <a:gd name="T82" fmla="*/ 23 w 408"/>
                  <a:gd name="T83" fmla="*/ 15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3" name="Freeform 145"/>
              <p:cNvSpPr>
                <a:spLocks noChangeAspect="1"/>
              </p:cNvSpPr>
              <p:nvPr/>
            </p:nvSpPr>
            <p:spPr bwMode="auto">
              <a:xfrm>
                <a:off x="3859" y="1404"/>
                <a:ext cx="284" cy="195"/>
              </a:xfrm>
              <a:custGeom>
                <a:avLst/>
                <a:gdLst>
                  <a:gd name="T0" fmla="*/ 25 w 372"/>
                  <a:gd name="T1" fmla="*/ 2 h 288"/>
                  <a:gd name="T2" fmla="*/ 24 w 372"/>
                  <a:gd name="T3" fmla="*/ 6 h 288"/>
                  <a:gd name="T4" fmla="*/ 21 w 372"/>
                  <a:gd name="T5" fmla="*/ 5 h 288"/>
                  <a:gd name="T6" fmla="*/ 0 w 372"/>
                  <a:gd name="T7" fmla="*/ 5 h 288"/>
                  <a:gd name="T8" fmla="*/ 2 w 372"/>
                  <a:gd name="T9" fmla="*/ 4 h 288"/>
                  <a:gd name="T10" fmla="*/ 2 w 372"/>
                  <a:gd name="T11" fmla="*/ 0 h 288"/>
                  <a:gd name="T12" fmla="*/ 18 w 372"/>
                  <a:gd name="T13" fmla="*/ 1 h 288"/>
                  <a:gd name="T14" fmla="*/ 25 w 372"/>
                  <a:gd name="T15" fmla="*/ 1 h 288"/>
                  <a:gd name="T16" fmla="*/ 25 w 372"/>
                  <a:gd name="T17" fmla="*/ 1 h 288"/>
                  <a:gd name="T18" fmla="*/ 25 w 372"/>
                  <a:gd name="T19" fmla="*/ 2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4" name="Freeform 146"/>
              <p:cNvSpPr>
                <a:spLocks noChangeAspect="1"/>
              </p:cNvSpPr>
              <p:nvPr/>
            </p:nvSpPr>
            <p:spPr bwMode="auto">
              <a:xfrm>
                <a:off x="3859" y="1404"/>
                <a:ext cx="284" cy="195"/>
              </a:xfrm>
              <a:custGeom>
                <a:avLst/>
                <a:gdLst>
                  <a:gd name="T0" fmla="*/ 25 w 372"/>
                  <a:gd name="T1" fmla="*/ 2 h 288"/>
                  <a:gd name="T2" fmla="*/ 24 w 372"/>
                  <a:gd name="T3" fmla="*/ 6 h 288"/>
                  <a:gd name="T4" fmla="*/ 21 w 372"/>
                  <a:gd name="T5" fmla="*/ 5 h 288"/>
                  <a:gd name="T6" fmla="*/ 0 w 372"/>
                  <a:gd name="T7" fmla="*/ 5 h 288"/>
                  <a:gd name="T8" fmla="*/ 2 w 372"/>
                  <a:gd name="T9" fmla="*/ 4 h 288"/>
                  <a:gd name="T10" fmla="*/ 2 w 372"/>
                  <a:gd name="T11" fmla="*/ 0 h 288"/>
                  <a:gd name="T12" fmla="*/ 18 w 372"/>
                  <a:gd name="T13" fmla="*/ 1 h 288"/>
                  <a:gd name="T14" fmla="*/ 25 w 372"/>
                  <a:gd name="T15" fmla="*/ 1 h 288"/>
                  <a:gd name="T16" fmla="*/ 25 w 372"/>
                  <a:gd name="T17" fmla="*/ 1 h 288"/>
                  <a:gd name="T18" fmla="*/ 25 w 372"/>
                  <a:gd name="T19" fmla="*/ 2 h 288"/>
                  <a:gd name="T20" fmla="*/ 25 w 372"/>
                  <a:gd name="T21" fmla="*/ 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5" name="Freeform 147"/>
              <p:cNvSpPr>
                <a:spLocks noChangeAspect="1"/>
              </p:cNvSpPr>
              <p:nvPr/>
            </p:nvSpPr>
            <p:spPr bwMode="auto">
              <a:xfrm>
                <a:off x="5168" y="1290"/>
                <a:ext cx="68" cy="57"/>
              </a:xfrm>
              <a:custGeom>
                <a:avLst/>
                <a:gdLst>
                  <a:gd name="T0" fmla="*/ 5 w 90"/>
                  <a:gd name="T1" fmla="*/ 0 h 84"/>
                  <a:gd name="T2" fmla="*/ 6 w 90"/>
                  <a:gd name="T3" fmla="*/ 1 h 84"/>
                  <a:gd name="T4" fmla="*/ 3 w 90"/>
                  <a:gd name="T5" fmla="*/ 1 h 84"/>
                  <a:gd name="T6" fmla="*/ 2 w 90"/>
                  <a:gd name="T7" fmla="*/ 1 h 84"/>
                  <a:gd name="T8" fmla="*/ 2 w 90"/>
                  <a:gd name="T9" fmla="*/ 1 h 84"/>
                  <a:gd name="T10" fmla="*/ 0 w 90"/>
                  <a:gd name="T11" fmla="*/ 1 h 84"/>
                  <a:gd name="T12" fmla="*/ 5 w 90"/>
                  <a:gd name="T13" fmla="*/ 0 h 84"/>
                  <a:gd name="T14" fmla="*/ 5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6" name="Freeform 148"/>
              <p:cNvSpPr>
                <a:spLocks noChangeAspect="1"/>
              </p:cNvSpPr>
              <p:nvPr/>
            </p:nvSpPr>
            <p:spPr bwMode="auto">
              <a:xfrm>
                <a:off x="5168" y="1290"/>
                <a:ext cx="68" cy="57"/>
              </a:xfrm>
              <a:custGeom>
                <a:avLst/>
                <a:gdLst>
                  <a:gd name="T0" fmla="*/ 5 w 90"/>
                  <a:gd name="T1" fmla="*/ 0 h 84"/>
                  <a:gd name="T2" fmla="*/ 6 w 90"/>
                  <a:gd name="T3" fmla="*/ 1 h 84"/>
                  <a:gd name="T4" fmla="*/ 3 w 90"/>
                  <a:gd name="T5" fmla="*/ 1 h 84"/>
                  <a:gd name="T6" fmla="*/ 2 w 90"/>
                  <a:gd name="T7" fmla="*/ 1 h 84"/>
                  <a:gd name="T8" fmla="*/ 2 w 90"/>
                  <a:gd name="T9" fmla="*/ 1 h 84"/>
                  <a:gd name="T10" fmla="*/ 0 w 90"/>
                  <a:gd name="T11" fmla="*/ 1 h 84"/>
                  <a:gd name="T12" fmla="*/ 5 w 90"/>
                  <a:gd name="T13" fmla="*/ 0 h 84"/>
                  <a:gd name="T14" fmla="*/ 5 w 90"/>
                  <a:gd name="T15" fmla="*/ 0 h 84"/>
                  <a:gd name="T16" fmla="*/ 5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7" name="Freeform 149"/>
              <p:cNvSpPr>
                <a:spLocks noChangeAspect="1"/>
              </p:cNvSpPr>
              <p:nvPr/>
            </p:nvSpPr>
            <p:spPr bwMode="auto">
              <a:xfrm>
                <a:off x="5113" y="1412"/>
                <a:ext cx="41" cy="57"/>
              </a:xfrm>
              <a:custGeom>
                <a:avLst/>
                <a:gdLst>
                  <a:gd name="T0" fmla="*/ 2 w 54"/>
                  <a:gd name="T1" fmla="*/ 0 h 84"/>
                  <a:gd name="T2" fmla="*/ 2 w 54"/>
                  <a:gd name="T3" fmla="*/ 1 h 84"/>
                  <a:gd name="T4" fmla="*/ 2 w 54"/>
                  <a:gd name="T5" fmla="*/ 1 h 84"/>
                  <a:gd name="T6" fmla="*/ 2 w 54"/>
                  <a:gd name="T7" fmla="*/ 1 h 84"/>
                  <a:gd name="T8" fmla="*/ 3 w 54"/>
                  <a:gd name="T9" fmla="*/ 1 h 84"/>
                  <a:gd name="T10" fmla="*/ 3 w 54"/>
                  <a:gd name="T11" fmla="*/ 1 h 84"/>
                  <a:gd name="T12" fmla="*/ 4 w 54"/>
                  <a:gd name="T13" fmla="*/ 1 h 84"/>
                  <a:gd name="T14" fmla="*/ 2 w 54"/>
                  <a:gd name="T15" fmla="*/ 1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8" name="Freeform 150"/>
              <p:cNvSpPr>
                <a:spLocks noChangeAspect="1"/>
              </p:cNvSpPr>
              <p:nvPr/>
            </p:nvSpPr>
            <p:spPr bwMode="auto">
              <a:xfrm>
                <a:off x="5113" y="1412"/>
                <a:ext cx="41" cy="57"/>
              </a:xfrm>
              <a:custGeom>
                <a:avLst/>
                <a:gdLst>
                  <a:gd name="T0" fmla="*/ 2 w 54"/>
                  <a:gd name="T1" fmla="*/ 0 h 84"/>
                  <a:gd name="T2" fmla="*/ 2 w 54"/>
                  <a:gd name="T3" fmla="*/ 1 h 84"/>
                  <a:gd name="T4" fmla="*/ 2 w 54"/>
                  <a:gd name="T5" fmla="*/ 1 h 84"/>
                  <a:gd name="T6" fmla="*/ 2 w 54"/>
                  <a:gd name="T7" fmla="*/ 1 h 84"/>
                  <a:gd name="T8" fmla="*/ 3 w 54"/>
                  <a:gd name="T9" fmla="*/ 1 h 84"/>
                  <a:gd name="T10" fmla="*/ 3 w 54"/>
                  <a:gd name="T11" fmla="*/ 1 h 84"/>
                  <a:gd name="T12" fmla="*/ 4 w 54"/>
                  <a:gd name="T13" fmla="*/ 1 h 84"/>
                  <a:gd name="T14" fmla="*/ 2 w 54"/>
                  <a:gd name="T15" fmla="*/ 1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49" name="Freeform 151"/>
              <p:cNvSpPr>
                <a:spLocks noChangeAspect="1"/>
              </p:cNvSpPr>
              <p:nvPr/>
            </p:nvSpPr>
            <p:spPr bwMode="auto">
              <a:xfrm>
                <a:off x="5072" y="1461"/>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0" name="Freeform 152"/>
              <p:cNvSpPr>
                <a:spLocks noChangeAspect="1"/>
              </p:cNvSpPr>
              <p:nvPr/>
            </p:nvSpPr>
            <p:spPr bwMode="auto">
              <a:xfrm>
                <a:off x="5072" y="1461"/>
                <a:ext cx="9" cy="8"/>
              </a:xfrm>
              <a:custGeom>
                <a:avLst/>
                <a:gdLst>
                  <a:gd name="T0" fmla="*/ 2 w 12"/>
                  <a:gd name="T1" fmla="*/ 1 h 12"/>
                  <a:gd name="T2" fmla="*/ 0 w 12"/>
                  <a:gd name="T3" fmla="*/ 0 h 12"/>
                  <a:gd name="T4" fmla="*/ 2 w 12"/>
                  <a:gd name="T5" fmla="*/ 0 h 12"/>
                  <a:gd name="T6" fmla="*/ 2 w 12"/>
                  <a:gd name="T7" fmla="*/ 1 h 12"/>
                  <a:gd name="T8" fmla="*/ 2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1" name="Freeform 153"/>
              <p:cNvSpPr>
                <a:spLocks noChangeAspect="1"/>
              </p:cNvSpPr>
              <p:nvPr/>
            </p:nvSpPr>
            <p:spPr bwMode="auto">
              <a:xfrm>
                <a:off x="4715" y="1840"/>
                <a:ext cx="352" cy="236"/>
              </a:xfrm>
              <a:custGeom>
                <a:avLst/>
                <a:gdLst>
                  <a:gd name="T0" fmla="*/ 22 w 462"/>
                  <a:gd name="T1" fmla="*/ 0 h 348"/>
                  <a:gd name="T2" fmla="*/ 30 w 462"/>
                  <a:gd name="T3" fmla="*/ 5 h 348"/>
                  <a:gd name="T4" fmla="*/ 30 w 462"/>
                  <a:gd name="T5" fmla="*/ 6 h 348"/>
                  <a:gd name="T6" fmla="*/ 30 w 462"/>
                  <a:gd name="T7" fmla="*/ 6 h 348"/>
                  <a:gd name="T8" fmla="*/ 30 w 462"/>
                  <a:gd name="T9" fmla="*/ 6 h 348"/>
                  <a:gd name="T10" fmla="*/ 29 w 462"/>
                  <a:gd name="T11" fmla="*/ 7 h 348"/>
                  <a:gd name="T12" fmla="*/ 27 w 462"/>
                  <a:gd name="T13" fmla="*/ 7 h 348"/>
                  <a:gd name="T14" fmla="*/ 27 w 462"/>
                  <a:gd name="T15" fmla="*/ 7 h 348"/>
                  <a:gd name="T16" fmla="*/ 27 w 462"/>
                  <a:gd name="T17" fmla="*/ 7 h 348"/>
                  <a:gd name="T18" fmla="*/ 27 w 462"/>
                  <a:gd name="T19" fmla="*/ 7 h 348"/>
                  <a:gd name="T20" fmla="*/ 27 w 462"/>
                  <a:gd name="T21" fmla="*/ 7 h 348"/>
                  <a:gd name="T22" fmla="*/ 25 w 462"/>
                  <a:gd name="T23" fmla="*/ 6 h 348"/>
                  <a:gd name="T24" fmla="*/ 24 w 462"/>
                  <a:gd name="T25" fmla="*/ 6 h 348"/>
                  <a:gd name="T26" fmla="*/ 23 w 462"/>
                  <a:gd name="T27" fmla="*/ 5 h 348"/>
                  <a:gd name="T28" fmla="*/ 22 w 462"/>
                  <a:gd name="T29" fmla="*/ 5 h 348"/>
                  <a:gd name="T30" fmla="*/ 22 w 462"/>
                  <a:gd name="T31" fmla="*/ 5 h 348"/>
                  <a:gd name="T32" fmla="*/ 21 w 462"/>
                  <a:gd name="T33" fmla="*/ 5 h 348"/>
                  <a:gd name="T34" fmla="*/ 22 w 462"/>
                  <a:gd name="T35" fmla="*/ 5 h 348"/>
                  <a:gd name="T36" fmla="*/ 21 w 462"/>
                  <a:gd name="T37" fmla="*/ 5 h 348"/>
                  <a:gd name="T38" fmla="*/ 20 w 462"/>
                  <a:gd name="T39" fmla="*/ 4 h 348"/>
                  <a:gd name="T40" fmla="*/ 21 w 462"/>
                  <a:gd name="T41" fmla="*/ 3 h 348"/>
                  <a:gd name="T42" fmla="*/ 19 w 462"/>
                  <a:gd name="T43" fmla="*/ 3 h 348"/>
                  <a:gd name="T44" fmla="*/ 20 w 462"/>
                  <a:gd name="T45" fmla="*/ 4 h 348"/>
                  <a:gd name="T46" fmla="*/ 18 w 462"/>
                  <a:gd name="T47" fmla="*/ 3 h 348"/>
                  <a:gd name="T48" fmla="*/ 19 w 462"/>
                  <a:gd name="T49" fmla="*/ 2 h 348"/>
                  <a:gd name="T50" fmla="*/ 14 w 462"/>
                  <a:gd name="T51" fmla="*/ 1 h 348"/>
                  <a:gd name="T52" fmla="*/ 12 w 462"/>
                  <a:gd name="T53" fmla="*/ 1 h 348"/>
                  <a:gd name="T54" fmla="*/ 12 w 462"/>
                  <a:gd name="T55" fmla="*/ 1 h 348"/>
                  <a:gd name="T56" fmla="*/ 8 w 462"/>
                  <a:gd name="T57" fmla="*/ 2 h 348"/>
                  <a:gd name="T58" fmla="*/ 8 w 462"/>
                  <a:gd name="T59" fmla="*/ 1 h 348"/>
                  <a:gd name="T60" fmla="*/ 8 w 462"/>
                  <a:gd name="T61" fmla="*/ 2 h 348"/>
                  <a:gd name="T62" fmla="*/ 8 w 462"/>
                  <a:gd name="T63" fmla="*/ 1 h 348"/>
                  <a:gd name="T64" fmla="*/ 6 w 462"/>
                  <a:gd name="T65" fmla="*/ 1 h 348"/>
                  <a:gd name="T66" fmla="*/ 6 w 462"/>
                  <a:gd name="T67" fmla="*/ 1 h 348"/>
                  <a:gd name="T68" fmla="*/ 6 w 462"/>
                  <a:gd name="T69" fmla="*/ 1 h 348"/>
                  <a:gd name="T70" fmla="*/ 4 w 462"/>
                  <a:gd name="T71" fmla="*/ 1 h 348"/>
                  <a:gd name="T72" fmla="*/ 5 w 462"/>
                  <a:gd name="T73" fmla="*/ 1 h 348"/>
                  <a:gd name="T74" fmla="*/ 5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9 w 462"/>
                  <a:gd name="T93" fmla="*/ 1 h 348"/>
                  <a:gd name="T94" fmla="*/ 10 w 462"/>
                  <a:gd name="T95" fmla="*/ 1 h 348"/>
                  <a:gd name="T96" fmla="*/ 19 w 462"/>
                  <a:gd name="T97" fmla="*/ 1 h 348"/>
                  <a:gd name="T98" fmla="*/ 20 w 462"/>
                  <a:gd name="T99" fmla="*/ 1 h 348"/>
                  <a:gd name="T100" fmla="*/ 21 w 462"/>
                  <a:gd name="T101" fmla="*/ 1 h 348"/>
                  <a:gd name="T102" fmla="*/ 21 w 462"/>
                  <a:gd name="T103" fmla="*/ 0 h 348"/>
                  <a:gd name="T104" fmla="*/ 22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2" name="Freeform 154"/>
              <p:cNvSpPr>
                <a:spLocks noChangeAspect="1"/>
              </p:cNvSpPr>
              <p:nvPr/>
            </p:nvSpPr>
            <p:spPr bwMode="auto">
              <a:xfrm>
                <a:off x="4715" y="1840"/>
                <a:ext cx="352" cy="236"/>
              </a:xfrm>
              <a:custGeom>
                <a:avLst/>
                <a:gdLst>
                  <a:gd name="T0" fmla="*/ 22 w 462"/>
                  <a:gd name="T1" fmla="*/ 0 h 348"/>
                  <a:gd name="T2" fmla="*/ 30 w 462"/>
                  <a:gd name="T3" fmla="*/ 5 h 348"/>
                  <a:gd name="T4" fmla="*/ 30 w 462"/>
                  <a:gd name="T5" fmla="*/ 6 h 348"/>
                  <a:gd name="T6" fmla="*/ 30 w 462"/>
                  <a:gd name="T7" fmla="*/ 6 h 348"/>
                  <a:gd name="T8" fmla="*/ 30 w 462"/>
                  <a:gd name="T9" fmla="*/ 6 h 348"/>
                  <a:gd name="T10" fmla="*/ 29 w 462"/>
                  <a:gd name="T11" fmla="*/ 7 h 348"/>
                  <a:gd name="T12" fmla="*/ 27 w 462"/>
                  <a:gd name="T13" fmla="*/ 7 h 348"/>
                  <a:gd name="T14" fmla="*/ 27 w 462"/>
                  <a:gd name="T15" fmla="*/ 7 h 348"/>
                  <a:gd name="T16" fmla="*/ 27 w 462"/>
                  <a:gd name="T17" fmla="*/ 7 h 348"/>
                  <a:gd name="T18" fmla="*/ 27 w 462"/>
                  <a:gd name="T19" fmla="*/ 7 h 348"/>
                  <a:gd name="T20" fmla="*/ 27 w 462"/>
                  <a:gd name="T21" fmla="*/ 7 h 348"/>
                  <a:gd name="T22" fmla="*/ 25 w 462"/>
                  <a:gd name="T23" fmla="*/ 6 h 348"/>
                  <a:gd name="T24" fmla="*/ 24 w 462"/>
                  <a:gd name="T25" fmla="*/ 6 h 348"/>
                  <a:gd name="T26" fmla="*/ 23 w 462"/>
                  <a:gd name="T27" fmla="*/ 5 h 348"/>
                  <a:gd name="T28" fmla="*/ 22 w 462"/>
                  <a:gd name="T29" fmla="*/ 5 h 348"/>
                  <a:gd name="T30" fmla="*/ 22 w 462"/>
                  <a:gd name="T31" fmla="*/ 5 h 348"/>
                  <a:gd name="T32" fmla="*/ 21 w 462"/>
                  <a:gd name="T33" fmla="*/ 5 h 348"/>
                  <a:gd name="T34" fmla="*/ 22 w 462"/>
                  <a:gd name="T35" fmla="*/ 5 h 348"/>
                  <a:gd name="T36" fmla="*/ 21 w 462"/>
                  <a:gd name="T37" fmla="*/ 5 h 348"/>
                  <a:gd name="T38" fmla="*/ 20 w 462"/>
                  <a:gd name="T39" fmla="*/ 4 h 348"/>
                  <a:gd name="T40" fmla="*/ 21 w 462"/>
                  <a:gd name="T41" fmla="*/ 3 h 348"/>
                  <a:gd name="T42" fmla="*/ 19 w 462"/>
                  <a:gd name="T43" fmla="*/ 3 h 348"/>
                  <a:gd name="T44" fmla="*/ 20 w 462"/>
                  <a:gd name="T45" fmla="*/ 4 h 348"/>
                  <a:gd name="T46" fmla="*/ 18 w 462"/>
                  <a:gd name="T47" fmla="*/ 3 h 348"/>
                  <a:gd name="T48" fmla="*/ 19 w 462"/>
                  <a:gd name="T49" fmla="*/ 2 h 348"/>
                  <a:gd name="T50" fmla="*/ 14 w 462"/>
                  <a:gd name="T51" fmla="*/ 1 h 348"/>
                  <a:gd name="T52" fmla="*/ 12 w 462"/>
                  <a:gd name="T53" fmla="*/ 1 h 348"/>
                  <a:gd name="T54" fmla="*/ 12 w 462"/>
                  <a:gd name="T55" fmla="*/ 1 h 348"/>
                  <a:gd name="T56" fmla="*/ 8 w 462"/>
                  <a:gd name="T57" fmla="*/ 2 h 348"/>
                  <a:gd name="T58" fmla="*/ 8 w 462"/>
                  <a:gd name="T59" fmla="*/ 1 h 348"/>
                  <a:gd name="T60" fmla="*/ 8 w 462"/>
                  <a:gd name="T61" fmla="*/ 2 h 348"/>
                  <a:gd name="T62" fmla="*/ 8 w 462"/>
                  <a:gd name="T63" fmla="*/ 1 h 348"/>
                  <a:gd name="T64" fmla="*/ 6 w 462"/>
                  <a:gd name="T65" fmla="*/ 1 h 348"/>
                  <a:gd name="T66" fmla="*/ 6 w 462"/>
                  <a:gd name="T67" fmla="*/ 1 h 348"/>
                  <a:gd name="T68" fmla="*/ 6 w 462"/>
                  <a:gd name="T69" fmla="*/ 1 h 348"/>
                  <a:gd name="T70" fmla="*/ 4 w 462"/>
                  <a:gd name="T71" fmla="*/ 1 h 348"/>
                  <a:gd name="T72" fmla="*/ 5 w 462"/>
                  <a:gd name="T73" fmla="*/ 1 h 348"/>
                  <a:gd name="T74" fmla="*/ 5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9 w 462"/>
                  <a:gd name="T93" fmla="*/ 1 h 348"/>
                  <a:gd name="T94" fmla="*/ 10 w 462"/>
                  <a:gd name="T95" fmla="*/ 1 h 348"/>
                  <a:gd name="T96" fmla="*/ 19 w 462"/>
                  <a:gd name="T97" fmla="*/ 1 h 348"/>
                  <a:gd name="T98" fmla="*/ 20 w 462"/>
                  <a:gd name="T99" fmla="*/ 1 h 348"/>
                  <a:gd name="T100" fmla="*/ 21 w 462"/>
                  <a:gd name="T101" fmla="*/ 1 h 348"/>
                  <a:gd name="T102" fmla="*/ 21 w 462"/>
                  <a:gd name="T103" fmla="*/ 0 h 348"/>
                  <a:gd name="T104" fmla="*/ 22 w 462"/>
                  <a:gd name="T105" fmla="*/ 0 h 348"/>
                  <a:gd name="T106" fmla="*/ 22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3" name="Freeform 155"/>
              <p:cNvSpPr>
                <a:spLocks noChangeAspect="1"/>
              </p:cNvSpPr>
              <p:nvPr/>
            </p:nvSpPr>
            <p:spPr bwMode="auto">
              <a:xfrm>
                <a:off x="4774" y="1664"/>
                <a:ext cx="211" cy="196"/>
              </a:xfrm>
              <a:custGeom>
                <a:avLst/>
                <a:gdLst>
                  <a:gd name="T0" fmla="*/ 5 w 276"/>
                  <a:gd name="T1" fmla="*/ 1 h 288"/>
                  <a:gd name="T2" fmla="*/ 8 w 276"/>
                  <a:gd name="T3" fmla="*/ 0 h 288"/>
                  <a:gd name="T4" fmla="*/ 8 w 276"/>
                  <a:gd name="T5" fmla="*/ 1 h 288"/>
                  <a:gd name="T6" fmla="*/ 11 w 276"/>
                  <a:gd name="T7" fmla="*/ 1 h 288"/>
                  <a:gd name="T8" fmla="*/ 11 w 276"/>
                  <a:gd name="T9" fmla="*/ 1 h 288"/>
                  <a:gd name="T10" fmla="*/ 16 w 276"/>
                  <a:gd name="T11" fmla="*/ 2 h 288"/>
                  <a:gd name="T12" fmla="*/ 18 w 276"/>
                  <a:gd name="T13" fmla="*/ 3 h 288"/>
                  <a:gd name="T14" fmla="*/ 18 w 276"/>
                  <a:gd name="T15" fmla="*/ 3 h 288"/>
                  <a:gd name="T16" fmla="*/ 18 w 276"/>
                  <a:gd name="T17" fmla="*/ 5 h 288"/>
                  <a:gd name="T18" fmla="*/ 18 w 276"/>
                  <a:gd name="T19" fmla="*/ 5 h 288"/>
                  <a:gd name="T20" fmla="*/ 17 w 276"/>
                  <a:gd name="T21" fmla="*/ 5 h 288"/>
                  <a:gd name="T22" fmla="*/ 17 w 276"/>
                  <a:gd name="T23" fmla="*/ 5 h 288"/>
                  <a:gd name="T24" fmla="*/ 16 w 276"/>
                  <a:gd name="T25" fmla="*/ 5 h 288"/>
                  <a:gd name="T26" fmla="*/ 18 w 276"/>
                  <a:gd name="T27" fmla="*/ 5 h 288"/>
                  <a:gd name="T28" fmla="*/ 17 w 276"/>
                  <a:gd name="T29" fmla="*/ 5 h 288"/>
                  <a:gd name="T30" fmla="*/ 16 w 276"/>
                  <a:gd name="T31" fmla="*/ 5 h 288"/>
                  <a:gd name="T32" fmla="*/ 16 w 276"/>
                  <a:gd name="T33" fmla="*/ 7 h 288"/>
                  <a:gd name="T34" fmla="*/ 15 w 276"/>
                  <a:gd name="T35" fmla="*/ 7 h 288"/>
                  <a:gd name="T36" fmla="*/ 15 w 276"/>
                  <a:gd name="T37" fmla="*/ 5 h 288"/>
                  <a:gd name="T38" fmla="*/ 5 w 276"/>
                  <a:gd name="T39" fmla="*/ 7 h 288"/>
                  <a:gd name="T40" fmla="*/ 4 w 276"/>
                  <a:gd name="T41" fmla="*/ 5 h 288"/>
                  <a:gd name="T42" fmla="*/ 3 w 276"/>
                  <a:gd name="T43" fmla="*/ 5 h 288"/>
                  <a:gd name="T44" fmla="*/ 4 w 276"/>
                  <a:gd name="T45" fmla="*/ 3 h 288"/>
                  <a:gd name="T46" fmla="*/ 2 w 276"/>
                  <a:gd name="T47" fmla="*/ 3 h 288"/>
                  <a:gd name="T48" fmla="*/ 0 w 276"/>
                  <a:gd name="T49" fmla="*/ 1 h 288"/>
                  <a:gd name="T50" fmla="*/ 5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4" name="Freeform 156"/>
              <p:cNvSpPr>
                <a:spLocks noChangeAspect="1"/>
              </p:cNvSpPr>
              <p:nvPr/>
            </p:nvSpPr>
            <p:spPr bwMode="auto">
              <a:xfrm>
                <a:off x="4774" y="1664"/>
                <a:ext cx="211" cy="196"/>
              </a:xfrm>
              <a:custGeom>
                <a:avLst/>
                <a:gdLst>
                  <a:gd name="T0" fmla="*/ 5 w 276"/>
                  <a:gd name="T1" fmla="*/ 1 h 288"/>
                  <a:gd name="T2" fmla="*/ 8 w 276"/>
                  <a:gd name="T3" fmla="*/ 0 h 288"/>
                  <a:gd name="T4" fmla="*/ 8 w 276"/>
                  <a:gd name="T5" fmla="*/ 1 h 288"/>
                  <a:gd name="T6" fmla="*/ 11 w 276"/>
                  <a:gd name="T7" fmla="*/ 1 h 288"/>
                  <a:gd name="T8" fmla="*/ 11 w 276"/>
                  <a:gd name="T9" fmla="*/ 1 h 288"/>
                  <a:gd name="T10" fmla="*/ 16 w 276"/>
                  <a:gd name="T11" fmla="*/ 2 h 288"/>
                  <a:gd name="T12" fmla="*/ 18 w 276"/>
                  <a:gd name="T13" fmla="*/ 3 h 288"/>
                  <a:gd name="T14" fmla="*/ 18 w 276"/>
                  <a:gd name="T15" fmla="*/ 3 h 288"/>
                  <a:gd name="T16" fmla="*/ 18 w 276"/>
                  <a:gd name="T17" fmla="*/ 5 h 288"/>
                  <a:gd name="T18" fmla="*/ 18 w 276"/>
                  <a:gd name="T19" fmla="*/ 5 h 288"/>
                  <a:gd name="T20" fmla="*/ 17 w 276"/>
                  <a:gd name="T21" fmla="*/ 5 h 288"/>
                  <a:gd name="T22" fmla="*/ 17 w 276"/>
                  <a:gd name="T23" fmla="*/ 5 h 288"/>
                  <a:gd name="T24" fmla="*/ 16 w 276"/>
                  <a:gd name="T25" fmla="*/ 5 h 288"/>
                  <a:gd name="T26" fmla="*/ 18 w 276"/>
                  <a:gd name="T27" fmla="*/ 5 h 288"/>
                  <a:gd name="T28" fmla="*/ 17 w 276"/>
                  <a:gd name="T29" fmla="*/ 5 h 288"/>
                  <a:gd name="T30" fmla="*/ 16 w 276"/>
                  <a:gd name="T31" fmla="*/ 5 h 288"/>
                  <a:gd name="T32" fmla="*/ 16 w 276"/>
                  <a:gd name="T33" fmla="*/ 7 h 288"/>
                  <a:gd name="T34" fmla="*/ 15 w 276"/>
                  <a:gd name="T35" fmla="*/ 7 h 288"/>
                  <a:gd name="T36" fmla="*/ 15 w 276"/>
                  <a:gd name="T37" fmla="*/ 5 h 288"/>
                  <a:gd name="T38" fmla="*/ 5 w 276"/>
                  <a:gd name="T39" fmla="*/ 7 h 288"/>
                  <a:gd name="T40" fmla="*/ 4 w 276"/>
                  <a:gd name="T41" fmla="*/ 5 h 288"/>
                  <a:gd name="T42" fmla="*/ 3 w 276"/>
                  <a:gd name="T43" fmla="*/ 5 h 288"/>
                  <a:gd name="T44" fmla="*/ 4 w 276"/>
                  <a:gd name="T45" fmla="*/ 3 h 288"/>
                  <a:gd name="T46" fmla="*/ 2 w 276"/>
                  <a:gd name="T47" fmla="*/ 3 h 288"/>
                  <a:gd name="T48" fmla="*/ 0 w 276"/>
                  <a:gd name="T49" fmla="*/ 1 h 288"/>
                  <a:gd name="T50" fmla="*/ 5 w 276"/>
                  <a:gd name="T51" fmla="*/ 1 h 288"/>
                  <a:gd name="T52" fmla="*/ 5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5" name="Freeform 157"/>
              <p:cNvSpPr>
                <a:spLocks noChangeAspect="1"/>
              </p:cNvSpPr>
              <p:nvPr/>
            </p:nvSpPr>
            <p:spPr bwMode="auto">
              <a:xfrm>
                <a:off x="3735" y="1929"/>
                <a:ext cx="19" cy="16"/>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6" name="Freeform 158"/>
              <p:cNvSpPr>
                <a:spLocks noChangeAspect="1"/>
              </p:cNvSpPr>
              <p:nvPr/>
            </p:nvSpPr>
            <p:spPr bwMode="auto">
              <a:xfrm>
                <a:off x="3735" y="1929"/>
                <a:ext cx="19" cy="16"/>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7" name="Freeform 159"/>
              <p:cNvSpPr>
                <a:spLocks noChangeAspect="1"/>
              </p:cNvSpPr>
              <p:nvPr/>
            </p:nvSpPr>
            <p:spPr bwMode="auto">
              <a:xfrm>
                <a:off x="3795" y="1958"/>
                <a:ext cx="23" cy="16"/>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8" name="Freeform 160"/>
              <p:cNvSpPr>
                <a:spLocks noChangeAspect="1"/>
              </p:cNvSpPr>
              <p:nvPr/>
            </p:nvSpPr>
            <p:spPr bwMode="auto">
              <a:xfrm>
                <a:off x="3795" y="1958"/>
                <a:ext cx="23" cy="16"/>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59" name="Freeform 161"/>
              <p:cNvSpPr>
                <a:spLocks noChangeAspect="1"/>
              </p:cNvSpPr>
              <p:nvPr/>
            </p:nvSpPr>
            <p:spPr bwMode="auto">
              <a:xfrm>
                <a:off x="3831" y="1978"/>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0" name="Freeform 162"/>
              <p:cNvSpPr>
                <a:spLocks noChangeAspect="1"/>
              </p:cNvSpPr>
              <p:nvPr/>
            </p:nvSpPr>
            <p:spPr bwMode="auto">
              <a:xfrm>
                <a:off x="3831" y="1978"/>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1" name="Freeform 163"/>
              <p:cNvSpPr>
                <a:spLocks noChangeAspect="1"/>
              </p:cNvSpPr>
              <p:nvPr/>
            </p:nvSpPr>
            <p:spPr bwMode="auto">
              <a:xfrm>
                <a:off x="3859" y="1986"/>
                <a:ext cx="27" cy="21"/>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2" name="Freeform 164"/>
              <p:cNvSpPr>
                <a:spLocks noChangeAspect="1"/>
              </p:cNvSpPr>
              <p:nvPr/>
            </p:nvSpPr>
            <p:spPr bwMode="auto">
              <a:xfrm>
                <a:off x="3859" y="1986"/>
                <a:ext cx="27" cy="21"/>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3" name="Freeform 165"/>
              <p:cNvSpPr>
                <a:spLocks noChangeAspect="1"/>
              </p:cNvSpPr>
              <p:nvPr/>
            </p:nvSpPr>
            <p:spPr bwMode="auto">
              <a:xfrm>
                <a:off x="3886" y="2027"/>
                <a:ext cx="51" cy="61"/>
              </a:xfrm>
              <a:custGeom>
                <a:avLst/>
                <a:gdLst>
                  <a:gd name="T0" fmla="*/ 2 w 66"/>
                  <a:gd name="T1" fmla="*/ 0 h 90"/>
                  <a:gd name="T2" fmla="*/ 2 w 66"/>
                  <a:gd name="T3" fmla="*/ 0 h 90"/>
                  <a:gd name="T4" fmla="*/ 2 w 66"/>
                  <a:gd name="T5" fmla="*/ 1 h 90"/>
                  <a:gd name="T6" fmla="*/ 3 w 66"/>
                  <a:gd name="T7" fmla="*/ 1 h 90"/>
                  <a:gd name="T8" fmla="*/ 3 w 66"/>
                  <a:gd name="T9" fmla="*/ 1 h 90"/>
                  <a:gd name="T10" fmla="*/ 4 w 66"/>
                  <a:gd name="T11" fmla="*/ 1 h 90"/>
                  <a:gd name="T12" fmla="*/ 4 w 66"/>
                  <a:gd name="T13" fmla="*/ 1 h 90"/>
                  <a:gd name="T14" fmla="*/ 4 w 66"/>
                  <a:gd name="T15" fmla="*/ 1 h 90"/>
                  <a:gd name="T16" fmla="*/ 5 w 66"/>
                  <a:gd name="T17" fmla="*/ 1 h 90"/>
                  <a:gd name="T18" fmla="*/ 5 w 66"/>
                  <a:gd name="T19" fmla="*/ 1 h 90"/>
                  <a:gd name="T20" fmla="*/ 5 w 66"/>
                  <a:gd name="T21" fmla="*/ 1 h 90"/>
                  <a:gd name="T22" fmla="*/ 5 w 66"/>
                  <a:gd name="T23" fmla="*/ 1 h 90"/>
                  <a:gd name="T24" fmla="*/ 3 w 66"/>
                  <a:gd name="T25" fmla="*/ 1 h 90"/>
                  <a:gd name="T26" fmla="*/ 3 w 66"/>
                  <a:gd name="T27" fmla="*/ 1 h 90"/>
                  <a:gd name="T28" fmla="*/ 2 w 66"/>
                  <a:gd name="T29" fmla="*/ 1 h 90"/>
                  <a:gd name="T30" fmla="*/ 2 w 66"/>
                  <a:gd name="T31" fmla="*/ 1 h 90"/>
                  <a:gd name="T32" fmla="*/ 2 w 66"/>
                  <a:gd name="T33" fmla="*/ 1 h 90"/>
                  <a:gd name="T34" fmla="*/ 2 w 66"/>
                  <a:gd name="T35" fmla="*/ 2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4" name="Freeform 166"/>
              <p:cNvSpPr>
                <a:spLocks noChangeAspect="1"/>
              </p:cNvSpPr>
              <p:nvPr/>
            </p:nvSpPr>
            <p:spPr bwMode="auto">
              <a:xfrm>
                <a:off x="3886" y="2027"/>
                <a:ext cx="51" cy="61"/>
              </a:xfrm>
              <a:custGeom>
                <a:avLst/>
                <a:gdLst>
                  <a:gd name="T0" fmla="*/ 2 w 66"/>
                  <a:gd name="T1" fmla="*/ 0 h 90"/>
                  <a:gd name="T2" fmla="*/ 2 w 66"/>
                  <a:gd name="T3" fmla="*/ 0 h 90"/>
                  <a:gd name="T4" fmla="*/ 2 w 66"/>
                  <a:gd name="T5" fmla="*/ 1 h 90"/>
                  <a:gd name="T6" fmla="*/ 3 w 66"/>
                  <a:gd name="T7" fmla="*/ 1 h 90"/>
                  <a:gd name="T8" fmla="*/ 3 w 66"/>
                  <a:gd name="T9" fmla="*/ 1 h 90"/>
                  <a:gd name="T10" fmla="*/ 4 w 66"/>
                  <a:gd name="T11" fmla="*/ 1 h 90"/>
                  <a:gd name="T12" fmla="*/ 4 w 66"/>
                  <a:gd name="T13" fmla="*/ 1 h 90"/>
                  <a:gd name="T14" fmla="*/ 4 w 66"/>
                  <a:gd name="T15" fmla="*/ 1 h 90"/>
                  <a:gd name="T16" fmla="*/ 5 w 66"/>
                  <a:gd name="T17" fmla="*/ 1 h 90"/>
                  <a:gd name="T18" fmla="*/ 5 w 66"/>
                  <a:gd name="T19" fmla="*/ 1 h 90"/>
                  <a:gd name="T20" fmla="*/ 5 w 66"/>
                  <a:gd name="T21" fmla="*/ 1 h 90"/>
                  <a:gd name="T22" fmla="*/ 5 w 66"/>
                  <a:gd name="T23" fmla="*/ 1 h 90"/>
                  <a:gd name="T24" fmla="*/ 3 w 66"/>
                  <a:gd name="T25" fmla="*/ 1 h 90"/>
                  <a:gd name="T26" fmla="*/ 3 w 66"/>
                  <a:gd name="T27" fmla="*/ 1 h 90"/>
                  <a:gd name="T28" fmla="*/ 2 w 66"/>
                  <a:gd name="T29" fmla="*/ 1 h 90"/>
                  <a:gd name="T30" fmla="*/ 2 w 66"/>
                  <a:gd name="T31" fmla="*/ 1 h 90"/>
                  <a:gd name="T32" fmla="*/ 2 w 66"/>
                  <a:gd name="T33" fmla="*/ 1 h 90"/>
                  <a:gd name="T34" fmla="*/ 2 w 66"/>
                  <a:gd name="T35" fmla="*/ 2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5" name="Freeform 167"/>
              <p:cNvSpPr>
                <a:spLocks noChangeAspect="1"/>
              </p:cNvSpPr>
              <p:nvPr/>
            </p:nvSpPr>
            <p:spPr bwMode="auto">
              <a:xfrm>
                <a:off x="3845" y="1990"/>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6" name="Freeform 168"/>
              <p:cNvSpPr>
                <a:spLocks noChangeAspect="1"/>
              </p:cNvSpPr>
              <p:nvPr/>
            </p:nvSpPr>
            <p:spPr bwMode="auto">
              <a:xfrm>
                <a:off x="3845" y="1990"/>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7" name="Freeform 169"/>
              <p:cNvSpPr>
                <a:spLocks noChangeAspect="1"/>
              </p:cNvSpPr>
              <p:nvPr/>
            </p:nvSpPr>
            <p:spPr bwMode="auto">
              <a:xfrm>
                <a:off x="3607" y="1017"/>
                <a:ext cx="234" cy="334"/>
              </a:xfrm>
              <a:custGeom>
                <a:avLst/>
                <a:gdLst>
                  <a:gd name="T0" fmla="*/ 9 w 306"/>
                  <a:gd name="T1" fmla="*/ 10 h 492"/>
                  <a:gd name="T2" fmla="*/ 0 w 306"/>
                  <a:gd name="T3" fmla="*/ 10 h 492"/>
                  <a:gd name="T4" fmla="*/ 2 w 306"/>
                  <a:gd name="T5" fmla="*/ 7 h 492"/>
                  <a:gd name="T6" fmla="*/ 2 w 306"/>
                  <a:gd name="T7" fmla="*/ 6 h 492"/>
                  <a:gd name="T8" fmla="*/ 5 w 306"/>
                  <a:gd name="T9" fmla="*/ 5 h 492"/>
                  <a:gd name="T10" fmla="*/ 4 w 306"/>
                  <a:gd name="T11" fmla="*/ 3 h 492"/>
                  <a:gd name="T12" fmla="*/ 7 w 306"/>
                  <a:gd name="T13" fmla="*/ 0 h 492"/>
                  <a:gd name="T14" fmla="*/ 9 w 306"/>
                  <a:gd name="T15" fmla="*/ 1 h 492"/>
                  <a:gd name="T16" fmla="*/ 8 w 306"/>
                  <a:gd name="T17" fmla="*/ 1 h 492"/>
                  <a:gd name="T18" fmla="*/ 9 w 306"/>
                  <a:gd name="T19" fmla="*/ 2 h 492"/>
                  <a:gd name="T20" fmla="*/ 8 w 306"/>
                  <a:gd name="T21" fmla="*/ 2 h 492"/>
                  <a:gd name="T22" fmla="*/ 11 w 306"/>
                  <a:gd name="T23" fmla="*/ 2 h 492"/>
                  <a:gd name="T24" fmla="*/ 11 w 306"/>
                  <a:gd name="T25" fmla="*/ 3 h 492"/>
                  <a:gd name="T26" fmla="*/ 12 w 306"/>
                  <a:gd name="T27" fmla="*/ 3 h 492"/>
                  <a:gd name="T28" fmla="*/ 11 w 306"/>
                  <a:gd name="T29" fmla="*/ 5 h 492"/>
                  <a:gd name="T30" fmla="*/ 11 w 306"/>
                  <a:gd name="T31" fmla="*/ 5 h 492"/>
                  <a:gd name="T32" fmla="*/ 12 w 306"/>
                  <a:gd name="T33" fmla="*/ 5 h 492"/>
                  <a:gd name="T34" fmla="*/ 13 w 306"/>
                  <a:gd name="T35" fmla="*/ 5 h 492"/>
                  <a:gd name="T36" fmla="*/ 14 w 306"/>
                  <a:gd name="T37" fmla="*/ 6 h 492"/>
                  <a:gd name="T38" fmla="*/ 15 w 306"/>
                  <a:gd name="T39" fmla="*/ 7 h 492"/>
                  <a:gd name="T40" fmla="*/ 15 w 306"/>
                  <a:gd name="T41" fmla="*/ 7 h 492"/>
                  <a:gd name="T42" fmla="*/ 16 w 306"/>
                  <a:gd name="T43" fmla="*/ 7 h 492"/>
                  <a:gd name="T44" fmla="*/ 16 w 306"/>
                  <a:gd name="T45" fmla="*/ 7 h 492"/>
                  <a:gd name="T46" fmla="*/ 17 w 306"/>
                  <a:gd name="T47" fmla="*/ 7 h 492"/>
                  <a:gd name="T48" fmla="*/ 20 w 306"/>
                  <a:gd name="T49" fmla="*/ 7 h 492"/>
                  <a:gd name="T50" fmla="*/ 20 w 306"/>
                  <a:gd name="T51" fmla="*/ 7 h 492"/>
                  <a:gd name="T52" fmla="*/ 21 w 306"/>
                  <a:gd name="T53" fmla="*/ 7 h 492"/>
                  <a:gd name="T54" fmla="*/ 19 w 306"/>
                  <a:gd name="T55" fmla="*/ 10 h 492"/>
                  <a:gd name="T56" fmla="*/ 12 w 306"/>
                  <a:gd name="T57" fmla="*/ 10 h 492"/>
                  <a:gd name="T58" fmla="*/ 9 w 306"/>
                  <a:gd name="T59" fmla="*/ 10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8" name="Freeform 170"/>
              <p:cNvSpPr>
                <a:spLocks noChangeAspect="1"/>
              </p:cNvSpPr>
              <p:nvPr/>
            </p:nvSpPr>
            <p:spPr bwMode="auto">
              <a:xfrm>
                <a:off x="3607" y="1017"/>
                <a:ext cx="234" cy="334"/>
              </a:xfrm>
              <a:custGeom>
                <a:avLst/>
                <a:gdLst>
                  <a:gd name="T0" fmla="*/ 9 w 306"/>
                  <a:gd name="T1" fmla="*/ 10 h 492"/>
                  <a:gd name="T2" fmla="*/ 0 w 306"/>
                  <a:gd name="T3" fmla="*/ 10 h 492"/>
                  <a:gd name="T4" fmla="*/ 2 w 306"/>
                  <a:gd name="T5" fmla="*/ 7 h 492"/>
                  <a:gd name="T6" fmla="*/ 2 w 306"/>
                  <a:gd name="T7" fmla="*/ 6 h 492"/>
                  <a:gd name="T8" fmla="*/ 5 w 306"/>
                  <a:gd name="T9" fmla="*/ 5 h 492"/>
                  <a:gd name="T10" fmla="*/ 4 w 306"/>
                  <a:gd name="T11" fmla="*/ 3 h 492"/>
                  <a:gd name="T12" fmla="*/ 7 w 306"/>
                  <a:gd name="T13" fmla="*/ 0 h 492"/>
                  <a:gd name="T14" fmla="*/ 9 w 306"/>
                  <a:gd name="T15" fmla="*/ 1 h 492"/>
                  <a:gd name="T16" fmla="*/ 8 w 306"/>
                  <a:gd name="T17" fmla="*/ 1 h 492"/>
                  <a:gd name="T18" fmla="*/ 9 w 306"/>
                  <a:gd name="T19" fmla="*/ 2 h 492"/>
                  <a:gd name="T20" fmla="*/ 8 w 306"/>
                  <a:gd name="T21" fmla="*/ 2 h 492"/>
                  <a:gd name="T22" fmla="*/ 11 w 306"/>
                  <a:gd name="T23" fmla="*/ 2 h 492"/>
                  <a:gd name="T24" fmla="*/ 11 w 306"/>
                  <a:gd name="T25" fmla="*/ 3 h 492"/>
                  <a:gd name="T26" fmla="*/ 12 w 306"/>
                  <a:gd name="T27" fmla="*/ 3 h 492"/>
                  <a:gd name="T28" fmla="*/ 11 w 306"/>
                  <a:gd name="T29" fmla="*/ 5 h 492"/>
                  <a:gd name="T30" fmla="*/ 11 w 306"/>
                  <a:gd name="T31" fmla="*/ 5 h 492"/>
                  <a:gd name="T32" fmla="*/ 12 w 306"/>
                  <a:gd name="T33" fmla="*/ 5 h 492"/>
                  <a:gd name="T34" fmla="*/ 13 w 306"/>
                  <a:gd name="T35" fmla="*/ 5 h 492"/>
                  <a:gd name="T36" fmla="*/ 14 w 306"/>
                  <a:gd name="T37" fmla="*/ 6 h 492"/>
                  <a:gd name="T38" fmla="*/ 15 w 306"/>
                  <a:gd name="T39" fmla="*/ 7 h 492"/>
                  <a:gd name="T40" fmla="*/ 15 w 306"/>
                  <a:gd name="T41" fmla="*/ 7 h 492"/>
                  <a:gd name="T42" fmla="*/ 16 w 306"/>
                  <a:gd name="T43" fmla="*/ 7 h 492"/>
                  <a:gd name="T44" fmla="*/ 16 w 306"/>
                  <a:gd name="T45" fmla="*/ 7 h 492"/>
                  <a:gd name="T46" fmla="*/ 17 w 306"/>
                  <a:gd name="T47" fmla="*/ 7 h 492"/>
                  <a:gd name="T48" fmla="*/ 20 w 306"/>
                  <a:gd name="T49" fmla="*/ 7 h 492"/>
                  <a:gd name="T50" fmla="*/ 20 w 306"/>
                  <a:gd name="T51" fmla="*/ 7 h 492"/>
                  <a:gd name="T52" fmla="*/ 21 w 306"/>
                  <a:gd name="T53" fmla="*/ 7 h 492"/>
                  <a:gd name="T54" fmla="*/ 19 w 306"/>
                  <a:gd name="T55" fmla="*/ 10 h 492"/>
                  <a:gd name="T56" fmla="*/ 12 w 306"/>
                  <a:gd name="T57" fmla="*/ 10 h 492"/>
                  <a:gd name="T58" fmla="*/ 9 w 306"/>
                  <a:gd name="T59" fmla="*/ 10 h 492"/>
                  <a:gd name="T60" fmla="*/ 9 w 306"/>
                  <a:gd name="T61" fmla="*/ 10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69" name="Freeform 171"/>
              <p:cNvSpPr>
                <a:spLocks noChangeAspect="1"/>
              </p:cNvSpPr>
              <p:nvPr/>
            </p:nvSpPr>
            <p:spPr bwMode="auto">
              <a:xfrm>
                <a:off x="4532" y="1355"/>
                <a:ext cx="151" cy="244"/>
              </a:xfrm>
              <a:custGeom>
                <a:avLst/>
                <a:gdLst>
                  <a:gd name="T0" fmla="*/ 8 w 198"/>
                  <a:gd name="T1" fmla="*/ 7 h 360"/>
                  <a:gd name="T2" fmla="*/ 7 w 198"/>
                  <a:gd name="T3" fmla="*/ 7 h 360"/>
                  <a:gd name="T4" fmla="*/ 7 w 198"/>
                  <a:gd name="T5" fmla="*/ 6 h 360"/>
                  <a:gd name="T6" fmla="*/ 4 w 198"/>
                  <a:gd name="T7" fmla="*/ 5 h 360"/>
                  <a:gd name="T8" fmla="*/ 5 w 198"/>
                  <a:gd name="T9" fmla="*/ 5 h 360"/>
                  <a:gd name="T10" fmla="*/ 4 w 198"/>
                  <a:gd name="T11" fmla="*/ 5 h 360"/>
                  <a:gd name="T12" fmla="*/ 3 w 198"/>
                  <a:gd name="T13" fmla="*/ 5 h 360"/>
                  <a:gd name="T14" fmla="*/ 2 w 198"/>
                  <a:gd name="T15" fmla="*/ 4 h 360"/>
                  <a:gd name="T16" fmla="*/ 2 w 198"/>
                  <a:gd name="T17" fmla="*/ 4 h 360"/>
                  <a:gd name="T18" fmla="*/ 0 w 198"/>
                  <a:gd name="T19" fmla="*/ 3 h 360"/>
                  <a:gd name="T20" fmla="*/ 0 w 198"/>
                  <a:gd name="T21" fmla="*/ 3 h 360"/>
                  <a:gd name="T22" fmla="*/ 2 w 198"/>
                  <a:gd name="T23" fmla="*/ 2 h 360"/>
                  <a:gd name="T24" fmla="*/ 2 w 198"/>
                  <a:gd name="T25" fmla="*/ 2 h 360"/>
                  <a:gd name="T26" fmla="*/ 2 w 198"/>
                  <a:gd name="T27" fmla="*/ 1 h 360"/>
                  <a:gd name="T28" fmla="*/ 3 w 198"/>
                  <a:gd name="T29" fmla="*/ 1 h 360"/>
                  <a:gd name="T30" fmla="*/ 4 w 198"/>
                  <a:gd name="T31" fmla="*/ 1 h 360"/>
                  <a:gd name="T32" fmla="*/ 4 w 198"/>
                  <a:gd name="T33" fmla="*/ 1 h 360"/>
                  <a:gd name="T34" fmla="*/ 2 w 198"/>
                  <a:gd name="T35" fmla="*/ 1 h 360"/>
                  <a:gd name="T36" fmla="*/ 3 w 198"/>
                  <a:gd name="T37" fmla="*/ 1 h 360"/>
                  <a:gd name="T38" fmla="*/ 11 w 198"/>
                  <a:gd name="T39" fmla="*/ 0 h 360"/>
                  <a:gd name="T40" fmla="*/ 12 w 198"/>
                  <a:gd name="T41" fmla="*/ 1 h 360"/>
                  <a:gd name="T42" fmla="*/ 13 w 198"/>
                  <a:gd name="T43" fmla="*/ 4 h 360"/>
                  <a:gd name="T44" fmla="*/ 13 w 198"/>
                  <a:gd name="T45" fmla="*/ 4 h 360"/>
                  <a:gd name="T46" fmla="*/ 14 w 198"/>
                  <a:gd name="T47" fmla="*/ 5 h 360"/>
                  <a:gd name="T48" fmla="*/ 12 w 198"/>
                  <a:gd name="T49" fmla="*/ 5 h 360"/>
                  <a:gd name="T50" fmla="*/ 12 w 198"/>
                  <a:gd name="T51" fmla="*/ 6 h 360"/>
                  <a:gd name="T52" fmla="*/ 11 w 198"/>
                  <a:gd name="T53" fmla="*/ 6 h 360"/>
                  <a:gd name="T54" fmla="*/ 12 w 198"/>
                  <a:gd name="T55" fmla="*/ 6 h 360"/>
                  <a:gd name="T56" fmla="*/ 11 w 198"/>
                  <a:gd name="T57" fmla="*/ 7 h 360"/>
                  <a:gd name="T58" fmla="*/ 11 w 198"/>
                  <a:gd name="T59" fmla="*/ 7 h 360"/>
                  <a:gd name="T60" fmla="*/ 8 w 198"/>
                  <a:gd name="T61" fmla="*/ 7 h 360"/>
                  <a:gd name="T62" fmla="*/ 8 w 198"/>
                  <a:gd name="T63" fmla="*/ 7 h 360"/>
                  <a:gd name="T64" fmla="*/ 8 w 198"/>
                  <a:gd name="T65" fmla="*/ 7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0" name="Freeform 172"/>
              <p:cNvSpPr>
                <a:spLocks noChangeAspect="1"/>
              </p:cNvSpPr>
              <p:nvPr/>
            </p:nvSpPr>
            <p:spPr bwMode="auto">
              <a:xfrm>
                <a:off x="4532" y="1355"/>
                <a:ext cx="151" cy="248"/>
              </a:xfrm>
              <a:custGeom>
                <a:avLst/>
                <a:gdLst>
                  <a:gd name="T0" fmla="*/ 8 w 198"/>
                  <a:gd name="T1" fmla="*/ 7 h 366"/>
                  <a:gd name="T2" fmla="*/ 7 w 198"/>
                  <a:gd name="T3" fmla="*/ 7 h 366"/>
                  <a:gd name="T4" fmla="*/ 7 w 198"/>
                  <a:gd name="T5" fmla="*/ 6 h 366"/>
                  <a:gd name="T6" fmla="*/ 4 w 198"/>
                  <a:gd name="T7" fmla="*/ 5 h 366"/>
                  <a:gd name="T8" fmla="*/ 5 w 198"/>
                  <a:gd name="T9" fmla="*/ 5 h 366"/>
                  <a:gd name="T10" fmla="*/ 4 w 198"/>
                  <a:gd name="T11" fmla="*/ 5 h 366"/>
                  <a:gd name="T12" fmla="*/ 3 w 198"/>
                  <a:gd name="T13" fmla="*/ 5 h 366"/>
                  <a:gd name="T14" fmla="*/ 2 w 198"/>
                  <a:gd name="T15" fmla="*/ 4 h 366"/>
                  <a:gd name="T16" fmla="*/ 2 w 198"/>
                  <a:gd name="T17" fmla="*/ 4 h 366"/>
                  <a:gd name="T18" fmla="*/ 0 w 198"/>
                  <a:gd name="T19" fmla="*/ 3 h 366"/>
                  <a:gd name="T20" fmla="*/ 0 w 198"/>
                  <a:gd name="T21" fmla="*/ 3 h 366"/>
                  <a:gd name="T22" fmla="*/ 2 w 198"/>
                  <a:gd name="T23" fmla="*/ 2 h 366"/>
                  <a:gd name="T24" fmla="*/ 2 w 198"/>
                  <a:gd name="T25" fmla="*/ 2 h 366"/>
                  <a:gd name="T26" fmla="*/ 2 w 198"/>
                  <a:gd name="T27" fmla="*/ 1 h 366"/>
                  <a:gd name="T28" fmla="*/ 3 w 198"/>
                  <a:gd name="T29" fmla="*/ 1 h 366"/>
                  <a:gd name="T30" fmla="*/ 4 w 198"/>
                  <a:gd name="T31" fmla="*/ 1 h 366"/>
                  <a:gd name="T32" fmla="*/ 4 w 198"/>
                  <a:gd name="T33" fmla="*/ 1 h 366"/>
                  <a:gd name="T34" fmla="*/ 2 w 198"/>
                  <a:gd name="T35" fmla="*/ 1 h 366"/>
                  <a:gd name="T36" fmla="*/ 3 w 198"/>
                  <a:gd name="T37" fmla="*/ 1 h 366"/>
                  <a:gd name="T38" fmla="*/ 11 w 198"/>
                  <a:gd name="T39" fmla="*/ 0 h 366"/>
                  <a:gd name="T40" fmla="*/ 12 w 198"/>
                  <a:gd name="T41" fmla="*/ 1 h 366"/>
                  <a:gd name="T42" fmla="*/ 13 w 198"/>
                  <a:gd name="T43" fmla="*/ 4 h 366"/>
                  <a:gd name="T44" fmla="*/ 13 w 198"/>
                  <a:gd name="T45" fmla="*/ 4 h 366"/>
                  <a:gd name="T46" fmla="*/ 14 w 198"/>
                  <a:gd name="T47" fmla="*/ 5 h 366"/>
                  <a:gd name="T48" fmla="*/ 12 w 198"/>
                  <a:gd name="T49" fmla="*/ 5 h 366"/>
                  <a:gd name="T50" fmla="*/ 12 w 198"/>
                  <a:gd name="T51" fmla="*/ 6 h 366"/>
                  <a:gd name="T52" fmla="*/ 11 w 198"/>
                  <a:gd name="T53" fmla="*/ 6 h 366"/>
                  <a:gd name="T54" fmla="*/ 12 w 198"/>
                  <a:gd name="T55" fmla="*/ 6 h 366"/>
                  <a:gd name="T56" fmla="*/ 11 w 198"/>
                  <a:gd name="T57" fmla="*/ 7 h 366"/>
                  <a:gd name="T58" fmla="*/ 11 w 198"/>
                  <a:gd name="T59" fmla="*/ 7 h 366"/>
                  <a:gd name="T60" fmla="*/ 8 w 198"/>
                  <a:gd name="T61" fmla="*/ 7 h 366"/>
                  <a:gd name="T62" fmla="*/ 8 w 198"/>
                  <a:gd name="T63" fmla="*/ 7 h 366"/>
                  <a:gd name="T64" fmla="*/ 8 w 198"/>
                  <a:gd name="T65" fmla="*/ 7 h 366"/>
                  <a:gd name="T66" fmla="*/ 8 w 198"/>
                  <a:gd name="T67" fmla="*/ 7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1" name="Freeform 173"/>
              <p:cNvSpPr>
                <a:spLocks noChangeAspect="1"/>
              </p:cNvSpPr>
              <p:nvPr/>
            </p:nvSpPr>
            <p:spPr bwMode="auto">
              <a:xfrm>
                <a:off x="4669" y="1379"/>
                <a:ext cx="114" cy="179"/>
              </a:xfrm>
              <a:custGeom>
                <a:avLst/>
                <a:gdLst>
                  <a:gd name="T0" fmla="*/ 0 w 150"/>
                  <a:gd name="T1" fmla="*/ 5 h 264"/>
                  <a:gd name="T2" fmla="*/ 0 w 150"/>
                  <a:gd name="T3" fmla="*/ 5 h 264"/>
                  <a:gd name="T4" fmla="*/ 2 w 150"/>
                  <a:gd name="T5" fmla="*/ 4 h 264"/>
                  <a:gd name="T6" fmla="*/ 2 w 150"/>
                  <a:gd name="T7" fmla="*/ 3 h 264"/>
                  <a:gd name="T8" fmla="*/ 2 w 150"/>
                  <a:gd name="T9" fmla="*/ 3 h 264"/>
                  <a:gd name="T10" fmla="*/ 0 w 150"/>
                  <a:gd name="T11" fmla="*/ 1 h 264"/>
                  <a:gd name="T12" fmla="*/ 2 w 150"/>
                  <a:gd name="T13" fmla="*/ 1 h 264"/>
                  <a:gd name="T14" fmla="*/ 2 w 150"/>
                  <a:gd name="T15" fmla="*/ 1 h 264"/>
                  <a:gd name="T16" fmla="*/ 8 w 150"/>
                  <a:gd name="T17" fmla="*/ 0 h 264"/>
                  <a:gd name="T18" fmla="*/ 10 w 150"/>
                  <a:gd name="T19" fmla="*/ 3 h 264"/>
                  <a:gd name="T20" fmla="*/ 10 w 150"/>
                  <a:gd name="T21" fmla="*/ 3 h 264"/>
                  <a:gd name="T22" fmla="*/ 8 w 150"/>
                  <a:gd name="T23" fmla="*/ 4 h 264"/>
                  <a:gd name="T24" fmla="*/ 8 w 150"/>
                  <a:gd name="T25" fmla="*/ 4 h 264"/>
                  <a:gd name="T26" fmla="*/ 6 w 150"/>
                  <a:gd name="T27" fmla="*/ 5 h 264"/>
                  <a:gd name="T28" fmla="*/ 6 w 150"/>
                  <a:gd name="T29" fmla="*/ 5 h 264"/>
                  <a:gd name="T30" fmla="*/ 5 w 150"/>
                  <a:gd name="T31" fmla="*/ 5 h 264"/>
                  <a:gd name="T32" fmla="*/ 5 w 150"/>
                  <a:gd name="T33" fmla="*/ 5 h 264"/>
                  <a:gd name="T34" fmla="*/ 4 w 150"/>
                  <a:gd name="T35" fmla="*/ 5 h 264"/>
                  <a:gd name="T36" fmla="*/ 3 w 150"/>
                  <a:gd name="T37" fmla="*/ 5 h 264"/>
                  <a:gd name="T38" fmla="*/ 2 w 150"/>
                  <a:gd name="T39" fmla="*/ 5 h 264"/>
                  <a:gd name="T40" fmla="*/ 2 w 150"/>
                  <a:gd name="T41" fmla="*/ 5 h 264"/>
                  <a:gd name="T42" fmla="*/ 2 w 150"/>
                  <a:gd name="T43" fmla="*/ 5 h 264"/>
                  <a:gd name="T44" fmla="*/ 0 w 150"/>
                  <a:gd name="T45" fmla="*/ 5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2" name="Freeform 174"/>
              <p:cNvSpPr>
                <a:spLocks noChangeAspect="1"/>
              </p:cNvSpPr>
              <p:nvPr/>
            </p:nvSpPr>
            <p:spPr bwMode="auto">
              <a:xfrm>
                <a:off x="4669" y="1379"/>
                <a:ext cx="114" cy="183"/>
              </a:xfrm>
              <a:custGeom>
                <a:avLst/>
                <a:gdLst>
                  <a:gd name="T0" fmla="*/ 0 w 150"/>
                  <a:gd name="T1" fmla="*/ 5 h 270"/>
                  <a:gd name="T2" fmla="*/ 0 w 150"/>
                  <a:gd name="T3" fmla="*/ 5 h 270"/>
                  <a:gd name="T4" fmla="*/ 2 w 150"/>
                  <a:gd name="T5" fmla="*/ 4 h 270"/>
                  <a:gd name="T6" fmla="*/ 2 w 150"/>
                  <a:gd name="T7" fmla="*/ 3 h 270"/>
                  <a:gd name="T8" fmla="*/ 2 w 150"/>
                  <a:gd name="T9" fmla="*/ 3 h 270"/>
                  <a:gd name="T10" fmla="*/ 0 w 150"/>
                  <a:gd name="T11" fmla="*/ 1 h 270"/>
                  <a:gd name="T12" fmla="*/ 2 w 150"/>
                  <a:gd name="T13" fmla="*/ 1 h 270"/>
                  <a:gd name="T14" fmla="*/ 2 w 150"/>
                  <a:gd name="T15" fmla="*/ 1 h 270"/>
                  <a:gd name="T16" fmla="*/ 8 w 150"/>
                  <a:gd name="T17" fmla="*/ 0 h 270"/>
                  <a:gd name="T18" fmla="*/ 10 w 150"/>
                  <a:gd name="T19" fmla="*/ 3 h 270"/>
                  <a:gd name="T20" fmla="*/ 10 w 150"/>
                  <a:gd name="T21" fmla="*/ 3 h 270"/>
                  <a:gd name="T22" fmla="*/ 8 w 150"/>
                  <a:gd name="T23" fmla="*/ 4 h 270"/>
                  <a:gd name="T24" fmla="*/ 8 w 150"/>
                  <a:gd name="T25" fmla="*/ 4 h 270"/>
                  <a:gd name="T26" fmla="*/ 6 w 150"/>
                  <a:gd name="T27" fmla="*/ 5 h 270"/>
                  <a:gd name="T28" fmla="*/ 6 w 150"/>
                  <a:gd name="T29" fmla="*/ 5 h 270"/>
                  <a:gd name="T30" fmla="*/ 5 w 150"/>
                  <a:gd name="T31" fmla="*/ 5 h 270"/>
                  <a:gd name="T32" fmla="*/ 5 w 150"/>
                  <a:gd name="T33" fmla="*/ 5 h 270"/>
                  <a:gd name="T34" fmla="*/ 4 w 150"/>
                  <a:gd name="T35" fmla="*/ 5 h 270"/>
                  <a:gd name="T36" fmla="*/ 3 w 150"/>
                  <a:gd name="T37" fmla="*/ 5 h 270"/>
                  <a:gd name="T38" fmla="*/ 2 w 150"/>
                  <a:gd name="T39" fmla="*/ 5 h 270"/>
                  <a:gd name="T40" fmla="*/ 2 w 150"/>
                  <a:gd name="T41" fmla="*/ 5 h 270"/>
                  <a:gd name="T42" fmla="*/ 2 w 150"/>
                  <a:gd name="T43" fmla="*/ 5 h 270"/>
                  <a:gd name="T44" fmla="*/ 0 w 150"/>
                  <a:gd name="T45" fmla="*/ 5 h 270"/>
                  <a:gd name="T46" fmla="*/ 0 w 150"/>
                  <a:gd name="T47" fmla="*/ 5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3" name="Freeform 175"/>
              <p:cNvSpPr>
                <a:spLocks noChangeAspect="1"/>
              </p:cNvSpPr>
              <p:nvPr/>
            </p:nvSpPr>
            <p:spPr bwMode="auto">
              <a:xfrm>
                <a:off x="4339" y="1318"/>
                <a:ext cx="234" cy="139"/>
              </a:xfrm>
              <a:custGeom>
                <a:avLst/>
                <a:gdLst>
                  <a:gd name="T0" fmla="*/ 17 w 306"/>
                  <a:gd name="T1" fmla="*/ 5 h 204"/>
                  <a:gd name="T2" fmla="*/ 16 w 306"/>
                  <a:gd name="T3" fmla="*/ 3 h 204"/>
                  <a:gd name="T4" fmla="*/ 3 w 306"/>
                  <a:gd name="T5" fmla="*/ 5 h 204"/>
                  <a:gd name="T6" fmla="*/ 2 w 306"/>
                  <a:gd name="T7" fmla="*/ 3 h 204"/>
                  <a:gd name="T8" fmla="*/ 2 w 306"/>
                  <a:gd name="T9" fmla="*/ 1 h 204"/>
                  <a:gd name="T10" fmla="*/ 0 w 306"/>
                  <a:gd name="T11" fmla="*/ 1 h 204"/>
                  <a:gd name="T12" fmla="*/ 2 w 306"/>
                  <a:gd name="T13" fmla="*/ 1 h 204"/>
                  <a:gd name="T14" fmla="*/ 2 w 306"/>
                  <a:gd name="T15" fmla="*/ 1 h 204"/>
                  <a:gd name="T16" fmla="*/ 2 w 306"/>
                  <a:gd name="T17" fmla="*/ 1 h 204"/>
                  <a:gd name="T18" fmla="*/ 17 w 306"/>
                  <a:gd name="T19" fmla="*/ 0 h 204"/>
                  <a:gd name="T20" fmla="*/ 18 w 306"/>
                  <a:gd name="T21" fmla="*/ 1 h 204"/>
                  <a:gd name="T22" fmla="*/ 18 w 306"/>
                  <a:gd name="T23" fmla="*/ 1 h 204"/>
                  <a:gd name="T24" fmla="*/ 18 w 306"/>
                  <a:gd name="T25" fmla="*/ 1 h 204"/>
                  <a:gd name="T26" fmla="*/ 19 w 306"/>
                  <a:gd name="T27" fmla="*/ 1 h 204"/>
                  <a:gd name="T28" fmla="*/ 21 w 306"/>
                  <a:gd name="T29" fmla="*/ 1 h 204"/>
                  <a:gd name="T30" fmla="*/ 21 w 306"/>
                  <a:gd name="T31" fmla="*/ 2 h 204"/>
                  <a:gd name="T32" fmla="*/ 20 w 306"/>
                  <a:gd name="T33" fmla="*/ 2 h 204"/>
                  <a:gd name="T34" fmla="*/ 18 w 306"/>
                  <a:gd name="T35" fmla="*/ 3 h 204"/>
                  <a:gd name="T36" fmla="*/ 18 w 306"/>
                  <a:gd name="T37" fmla="*/ 3 h 204"/>
                  <a:gd name="T38" fmla="*/ 18 w 306"/>
                  <a:gd name="T39" fmla="*/ 3 h 204"/>
                  <a:gd name="T40" fmla="*/ 17 w 306"/>
                  <a:gd name="T41" fmla="*/ 5 h 204"/>
                  <a:gd name="T42" fmla="*/ 17 w 306"/>
                  <a:gd name="T43" fmla="*/ 5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4" name="Freeform 176"/>
              <p:cNvSpPr>
                <a:spLocks noChangeAspect="1"/>
              </p:cNvSpPr>
              <p:nvPr/>
            </p:nvSpPr>
            <p:spPr bwMode="auto">
              <a:xfrm>
                <a:off x="4339" y="1318"/>
                <a:ext cx="234" cy="143"/>
              </a:xfrm>
              <a:custGeom>
                <a:avLst/>
                <a:gdLst>
                  <a:gd name="T0" fmla="*/ 17 w 306"/>
                  <a:gd name="T1" fmla="*/ 5 h 210"/>
                  <a:gd name="T2" fmla="*/ 16 w 306"/>
                  <a:gd name="T3" fmla="*/ 3 h 210"/>
                  <a:gd name="T4" fmla="*/ 3 w 306"/>
                  <a:gd name="T5" fmla="*/ 5 h 210"/>
                  <a:gd name="T6" fmla="*/ 2 w 306"/>
                  <a:gd name="T7" fmla="*/ 3 h 210"/>
                  <a:gd name="T8" fmla="*/ 2 w 306"/>
                  <a:gd name="T9" fmla="*/ 1 h 210"/>
                  <a:gd name="T10" fmla="*/ 0 w 306"/>
                  <a:gd name="T11" fmla="*/ 1 h 210"/>
                  <a:gd name="T12" fmla="*/ 2 w 306"/>
                  <a:gd name="T13" fmla="*/ 1 h 210"/>
                  <a:gd name="T14" fmla="*/ 2 w 306"/>
                  <a:gd name="T15" fmla="*/ 1 h 210"/>
                  <a:gd name="T16" fmla="*/ 2 w 306"/>
                  <a:gd name="T17" fmla="*/ 1 h 210"/>
                  <a:gd name="T18" fmla="*/ 17 w 306"/>
                  <a:gd name="T19" fmla="*/ 0 h 210"/>
                  <a:gd name="T20" fmla="*/ 18 w 306"/>
                  <a:gd name="T21" fmla="*/ 1 h 210"/>
                  <a:gd name="T22" fmla="*/ 18 w 306"/>
                  <a:gd name="T23" fmla="*/ 1 h 210"/>
                  <a:gd name="T24" fmla="*/ 18 w 306"/>
                  <a:gd name="T25" fmla="*/ 1 h 210"/>
                  <a:gd name="T26" fmla="*/ 19 w 306"/>
                  <a:gd name="T27" fmla="*/ 1 h 210"/>
                  <a:gd name="T28" fmla="*/ 21 w 306"/>
                  <a:gd name="T29" fmla="*/ 1 h 210"/>
                  <a:gd name="T30" fmla="*/ 21 w 306"/>
                  <a:gd name="T31" fmla="*/ 2 h 210"/>
                  <a:gd name="T32" fmla="*/ 20 w 306"/>
                  <a:gd name="T33" fmla="*/ 2 h 210"/>
                  <a:gd name="T34" fmla="*/ 18 w 306"/>
                  <a:gd name="T35" fmla="*/ 3 h 210"/>
                  <a:gd name="T36" fmla="*/ 18 w 306"/>
                  <a:gd name="T37" fmla="*/ 3 h 210"/>
                  <a:gd name="T38" fmla="*/ 18 w 306"/>
                  <a:gd name="T39" fmla="*/ 3 h 210"/>
                  <a:gd name="T40" fmla="*/ 17 w 306"/>
                  <a:gd name="T41" fmla="*/ 5 h 210"/>
                  <a:gd name="T42" fmla="*/ 17 w 306"/>
                  <a:gd name="T43" fmla="*/ 5 h 210"/>
                  <a:gd name="T44" fmla="*/ 17 w 306"/>
                  <a:gd name="T45" fmla="*/ 5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5" name="Freeform 177"/>
              <p:cNvSpPr>
                <a:spLocks noChangeAspect="1"/>
              </p:cNvSpPr>
              <p:nvPr/>
            </p:nvSpPr>
            <p:spPr bwMode="auto">
              <a:xfrm>
                <a:off x="4129" y="1469"/>
                <a:ext cx="288" cy="134"/>
              </a:xfrm>
              <a:custGeom>
                <a:avLst/>
                <a:gdLst>
                  <a:gd name="T0" fmla="*/ 23 w 378"/>
                  <a:gd name="T1" fmla="*/ 1 h 198"/>
                  <a:gd name="T2" fmla="*/ 23 w 378"/>
                  <a:gd name="T3" fmla="*/ 1 h 198"/>
                  <a:gd name="T4" fmla="*/ 23 w 378"/>
                  <a:gd name="T5" fmla="*/ 1 h 198"/>
                  <a:gd name="T6" fmla="*/ 25 w 378"/>
                  <a:gd name="T7" fmla="*/ 1 h 198"/>
                  <a:gd name="T8" fmla="*/ 25 w 378"/>
                  <a:gd name="T9" fmla="*/ 4 h 198"/>
                  <a:gd name="T10" fmla="*/ 0 w 378"/>
                  <a:gd name="T11" fmla="*/ 4 h 198"/>
                  <a:gd name="T12" fmla="*/ 2 w 378"/>
                  <a:gd name="T13" fmla="*/ 0 h 198"/>
                  <a:gd name="T14" fmla="*/ 22 w 378"/>
                  <a:gd name="T15" fmla="*/ 1 h 198"/>
                  <a:gd name="T16" fmla="*/ 23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6" name="Freeform 178"/>
              <p:cNvSpPr>
                <a:spLocks noChangeAspect="1"/>
              </p:cNvSpPr>
              <p:nvPr/>
            </p:nvSpPr>
            <p:spPr bwMode="auto">
              <a:xfrm>
                <a:off x="4129" y="1469"/>
                <a:ext cx="288" cy="134"/>
              </a:xfrm>
              <a:custGeom>
                <a:avLst/>
                <a:gdLst>
                  <a:gd name="T0" fmla="*/ 23 w 378"/>
                  <a:gd name="T1" fmla="*/ 1 h 198"/>
                  <a:gd name="T2" fmla="*/ 23 w 378"/>
                  <a:gd name="T3" fmla="*/ 1 h 198"/>
                  <a:gd name="T4" fmla="*/ 23 w 378"/>
                  <a:gd name="T5" fmla="*/ 1 h 198"/>
                  <a:gd name="T6" fmla="*/ 25 w 378"/>
                  <a:gd name="T7" fmla="*/ 1 h 198"/>
                  <a:gd name="T8" fmla="*/ 25 w 378"/>
                  <a:gd name="T9" fmla="*/ 4 h 198"/>
                  <a:gd name="T10" fmla="*/ 0 w 378"/>
                  <a:gd name="T11" fmla="*/ 4 h 198"/>
                  <a:gd name="T12" fmla="*/ 2 w 378"/>
                  <a:gd name="T13" fmla="*/ 0 h 198"/>
                  <a:gd name="T14" fmla="*/ 22 w 378"/>
                  <a:gd name="T15" fmla="*/ 1 h 198"/>
                  <a:gd name="T16" fmla="*/ 23 w 378"/>
                  <a:gd name="T17" fmla="*/ 1 h 198"/>
                  <a:gd name="T18" fmla="*/ 23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7" name="Freeform 179"/>
              <p:cNvSpPr>
                <a:spLocks noChangeAspect="1"/>
              </p:cNvSpPr>
              <p:nvPr/>
            </p:nvSpPr>
            <p:spPr bwMode="auto">
              <a:xfrm>
                <a:off x="4619" y="1489"/>
                <a:ext cx="283" cy="131"/>
              </a:xfrm>
              <a:custGeom>
                <a:avLst/>
                <a:gdLst>
                  <a:gd name="T0" fmla="*/ 19 w 372"/>
                  <a:gd name="T1" fmla="*/ 3 h 192"/>
                  <a:gd name="T2" fmla="*/ 5 w 372"/>
                  <a:gd name="T3" fmla="*/ 3 h 192"/>
                  <a:gd name="T4" fmla="*/ 5 w 372"/>
                  <a:gd name="T5" fmla="*/ 3 h 192"/>
                  <a:gd name="T6" fmla="*/ 0 w 372"/>
                  <a:gd name="T7" fmla="*/ 5 h 192"/>
                  <a:gd name="T8" fmla="*/ 2 w 372"/>
                  <a:gd name="T9" fmla="*/ 3 h 192"/>
                  <a:gd name="T10" fmla="*/ 2 w 372"/>
                  <a:gd name="T11" fmla="*/ 3 h 192"/>
                  <a:gd name="T12" fmla="*/ 2 w 372"/>
                  <a:gd name="T13" fmla="*/ 3 h 192"/>
                  <a:gd name="T14" fmla="*/ 2 w 372"/>
                  <a:gd name="T15" fmla="*/ 3 h 192"/>
                  <a:gd name="T16" fmla="*/ 3 w 372"/>
                  <a:gd name="T17" fmla="*/ 3 h 192"/>
                  <a:gd name="T18" fmla="*/ 3 w 372"/>
                  <a:gd name="T19" fmla="*/ 3 h 192"/>
                  <a:gd name="T20" fmla="*/ 5 w 372"/>
                  <a:gd name="T21" fmla="*/ 2 h 192"/>
                  <a:gd name="T22" fmla="*/ 4 w 372"/>
                  <a:gd name="T23" fmla="*/ 2 h 192"/>
                  <a:gd name="T24" fmla="*/ 5 w 372"/>
                  <a:gd name="T25" fmla="*/ 2 h 192"/>
                  <a:gd name="T26" fmla="*/ 5 w 372"/>
                  <a:gd name="T27" fmla="*/ 2 h 192"/>
                  <a:gd name="T28" fmla="*/ 5 w 372"/>
                  <a:gd name="T29" fmla="*/ 2 h 192"/>
                  <a:gd name="T30" fmla="*/ 5 w 372"/>
                  <a:gd name="T31" fmla="*/ 2 h 192"/>
                  <a:gd name="T32" fmla="*/ 8 w 372"/>
                  <a:gd name="T33" fmla="*/ 2 h 192"/>
                  <a:gd name="T34" fmla="*/ 8 w 372"/>
                  <a:gd name="T35" fmla="*/ 1 h 192"/>
                  <a:gd name="T36" fmla="*/ 8 w 372"/>
                  <a:gd name="T37" fmla="*/ 2 h 192"/>
                  <a:gd name="T38" fmla="*/ 10 w 372"/>
                  <a:gd name="T39" fmla="*/ 1 h 192"/>
                  <a:gd name="T40" fmla="*/ 10 w 372"/>
                  <a:gd name="T41" fmla="*/ 1 h 192"/>
                  <a:gd name="T42" fmla="*/ 11 w 372"/>
                  <a:gd name="T43" fmla="*/ 1 h 192"/>
                  <a:gd name="T44" fmla="*/ 12 w 372"/>
                  <a:gd name="T45" fmla="*/ 1 h 192"/>
                  <a:gd name="T46" fmla="*/ 12 w 372"/>
                  <a:gd name="T47" fmla="*/ 1 h 192"/>
                  <a:gd name="T48" fmla="*/ 14 w 372"/>
                  <a:gd name="T49" fmla="*/ 1 h 192"/>
                  <a:gd name="T50" fmla="*/ 14 w 372"/>
                  <a:gd name="T51" fmla="*/ 1 h 192"/>
                  <a:gd name="T52" fmla="*/ 15 w 372"/>
                  <a:gd name="T53" fmla="*/ 0 h 192"/>
                  <a:gd name="T54" fmla="*/ 16 w 372"/>
                  <a:gd name="T55" fmla="*/ 1 h 192"/>
                  <a:gd name="T56" fmla="*/ 18 w 372"/>
                  <a:gd name="T57" fmla="*/ 1 h 192"/>
                  <a:gd name="T58" fmla="*/ 21 w 372"/>
                  <a:gd name="T59" fmla="*/ 1 h 192"/>
                  <a:gd name="T60" fmla="*/ 21 w 372"/>
                  <a:gd name="T61" fmla="*/ 1 h 192"/>
                  <a:gd name="T62" fmla="*/ 22 w 372"/>
                  <a:gd name="T63" fmla="*/ 1 h 192"/>
                  <a:gd name="T64" fmla="*/ 24 w 372"/>
                  <a:gd name="T65" fmla="*/ 1 h 192"/>
                  <a:gd name="T66" fmla="*/ 21 w 372"/>
                  <a:gd name="T67" fmla="*/ 3 h 192"/>
                  <a:gd name="T68" fmla="*/ 19 w 372"/>
                  <a:gd name="T69" fmla="*/ 3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8" name="Freeform 180"/>
              <p:cNvSpPr>
                <a:spLocks noChangeAspect="1"/>
              </p:cNvSpPr>
              <p:nvPr/>
            </p:nvSpPr>
            <p:spPr bwMode="auto">
              <a:xfrm>
                <a:off x="4619" y="1489"/>
                <a:ext cx="283" cy="131"/>
              </a:xfrm>
              <a:custGeom>
                <a:avLst/>
                <a:gdLst>
                  <a:gd name="T0" fmla="*/ 19 w 372"/>
                  <a:gd name="T1" fmla="*/ 3 h 192"/>
                  <a:gd name="T2" fmla="*/ 5 w 372"/>
                  <a:gd name="T3" fmla="*/ 3 h 192"/>
                  <a:gd name="T4" fmla="*/ 5 w 372"/>
                  <a:gd name="T5" fmla="*/ 3 h 192"/>
                  <a:gd name="T6" fmla="*/ 0 w 372"/>
                  <a:gd name="T7" fmla="*/ 5 h 192"/>
                  <a:gd name="T8" fmla="*/ 2 w 372"/>
                  <a:gd name="T9" fmla="*/ 3 h 192"/>
                  <a:gd name="T10" fmla="*/ 2 w 372"/>
                  <a:gd name="T11" fmla="*/ 3 h 192"/>
                  <a:gd name="T12" fmla="*/ 2 w 372"/>
                  <a:gd name="T13" fmla="*/ 3 h 192"/>
                  <a:gd name="T14" fmla="*/ 2 w 372"/>
                  <a:gd name="T15" fmla="*/ 3 h 192"/>
                  <a:gd name="T16" fmla="*/ 3 w 372"/>
                  <a:gd name="T17" fmla="*/ 3 h 192"/>
                  <a:gd name="T18" fmla="*/ 3 w 372"/>
                  <a:gd name="T19" fmla="*/ 3 h 192"/>
                  <a:gd name="T20" fmla="*/ 5 w 372"/>
                  <a:gd name="T21" fmla="*/ 2 h 192"/>
                  <a:gd name="T22" fmla="*/ 4 w 372"/>
                  <a:gd name="T23" fmla="*/ 2 h 192"/>
                  <a:gd name="T24" fmla="*/ 5 w 372"/>
                  <a:gd name="T25" fmla="*/ 2 h 192"/>
                  <a:gd name="T26" fmla="*/ 5 w 372"/>
                  <a:gd name="T27" fmla="*/ 2 h 192"/>
                  <a:gd name="T28" fmla="*/ 5 w 372"/>
                  <a:gd name="T29" fmla="*/ 2 h 192"/>
                  <a:gd name="T30" fmla="*/ 5 w 372"/>
                  <a:gd name="T31" fmla="*/ 2 h 192"/>
                  <a:gd name="T32" fmla="*/ 8 w 372"/>
                  <a:gd name="T33" fmla="*/ 2 h 192"/>
                  <a:gd name="T34" fmla="*/ 8 w 372"/>
                  <a:gd name="T35" fmla="*/ 1 h 192"/>
                  <a:gd name="T36" fmla="*/ 8 w 372"/>
                  <a:gd name="T37" fmla="*/ 2 h 192"/>
                  <a:gd name="T38" fmla="*/ 10 w 372"/>
                  <a:gd name="T39" fmla="*/ 1 h 192"/>
                  <a:gd name="T40" fmla="*/ 10 w 372"/>
                  <a:gd name="T41" fmla="*/ 1 h 192"/>
                  <a:gd name="T42" fmla="*/ 11 w 372"/>
                  <a:gd name="T43" fmla="*/ 1 h 192"/>
                  <a:gd name="T44" fmla="*/ 12 w 372"/>
                  <a:gd name="T45" fmla="*/ 1 h 192"/>
                  <a:gd name="T46" fmla="*/ 12 w 372"/>
                  <a:gd name="T47" fmla="*/ 1 h 192"/>
                  <a:gd name="T48" fmla="*/ 14 w 372"/>
                  <a:gd name="T49" fmla="*/ 1 h 192"/>
                  <a:gd name="T50" fmla="*/ 14 w 372"/>
                  <a:gd name="T51" fmla="*/ 1 h 192"/>
                  <a:gd name="T52" fmla="*/ 15 w 372"/>
                  <a:gd name="T53" fmla="*/ 0 h 192"/>
                  <a:gd name="T54" fmla="*/ 16 w 372"/>
                  <a:gd name="T55" fmla="*/ 1 h 192"/>
                  <a:gd name="T56" fmla="*/ 18 w 372"/>
                  <a:gd name="T57" fmla="*/ 1 h 192"/>
                  <a:gd name="T58" fmla="*/ 21 w 372"/>
                  <a:gd name="T59" fmla="*/ 1 h 192"/>
                  <a:gd name="T60" fmla="*/ 21 w 372"/>
                  <a:gd name="T61" fmla="*/ 1 h 192"/>
                  <a:gd name="T62" fmla="*/ 22 w 372"/>
                  <a:gd name="T63" fmla="*/ 1 h 192"/>
                  <a:gd name="T64" fmla="*/ 24 w 372"/>
                  <a:gd name="T65" fmla="*/ 1 h 192"/>
                  <a:gd name="T66" fmla="*/ 21 w 372"/>
                  <a:gd name="T67" fmla="*/ 3 h 192"/>
                  <a:gd name="T68" fmla="*/ 19 w 372"/>
                  <a:gd name="T69" fmla="*/ 3 h 192"/>
                  <a:gd name="T70" fmla="*/ 19 w 372"/>
                  <a:gd name="T71" fmla="*/ 3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79" name="Freeform 181"/>
              <p:cNvSpPr>
                <a:spLocks noChangeAspect="1"/>
              </p:cNvSpPr>
              <p:nvPr/>
            </p:nvSpPr>
            <p:spPr bwMode="auto">
              <a:xfrm>
                <a:off x="4440" y="1778"/>
                <a:ext cx="220" cy="167"/>
              </a:xfrm>
              <a:custGeom>
                <a:avLst/>
                <a:gdLst>
                  <a:gd name="T0" fmla="*/ 18 w 288"/>
                  <a:gd name="T1" fmla="*/ 3 h 246"/>
                  <a:gd name="T2" fmla="*/ 15 w 288"/>
                  <a:gd name="T3" fmla="*/ 3 h 246"/>
                  <a:gd name="T4" fmla="*/ 14 w 288"/>
                  <a:gd name="T5" fmla="*/ 3 h 246"/>
                  <a:gd name="T6" fmla="*/ 16 w 288"/>
                  <a:gd name="T7" fmla="*/ 3 h 246"/>
                  <a:gd name="T8" fmla="*/ 16 w 288"/>
                  <a:gd name="T9" fmla="*/ 3 h 246"/>
                  <a:gd name="T10" fmla="*/ 16 w 288"/>
                  <a:gd name="T11" fmla="*/ 3 h 246"/>
                  <a:gd name="T12" fmla="*/ 17 w 288"/>
                  <a:gd name="T13" fmla="*/ 4 h 246"/>
                  <a:gd name="T14" fmla="*/ 18 w 288"/>
                  <a:gd name="T15" fmla="*/ 3 h 246"/>
                  <a:gd name="T16" fmla="*/ 18 w 288"/>
                  <a:gd name="T17" fmla="*/ 3 h 246"/>
                  <a:gd name="T18" fmla="*/ 18 w 288"/>
                  <a:gd name="T19" fmla="*/ 3 h 246"/>
                  <a:gd name="T20" fmla="*/ 17 w 288"/>
                  <a:gd name="T21" fmla="*/ 5 h 246"/>
                  <a:gd name="T22" fmla="*/ 18 w 288"/>
                  <a:gd name="T23" fmla="*/ 5 h 246"/>
                  <a:gd name="T24" fmla="*/ 20 w 288"/>
                  <a:gd name="T25" fmla="*/ 5 h 246"/>
                  <a:gd name="T26" fmla="*/ 19 w 288"/>
                  <a:gd name="T27" fmla="*/ 5 h 246"/>
                  <a:gd name="T28" fmla="*/ 18 w 288"/>
                  <a:gd name="T29" fmla="*/ 5 h 246"/>
                  <a:gd name="T30" fmla="*/ 18 w 288"/>
                  <a:gd name="T31" fmla="*/ 5 h 246"/>
                  <a:gd name="T32" fmla="*/ 18 w 288"/>
                  <a:gd name="T33" fmla="*/ 5 h 246"/>
                  <a:gd name="T34" fmla="*/ 16 w 288"/>
                  <a:gd name="T35" fmla="*/ 5 h 246"/>
                  <a:gd name="T36" fmla="*/ 16 w 288"/>
                  <a:gd name="T37" fmla="*/ 5 h 246"/>
                  <a:gd name="T38" fmla="*/ 15 w 288"/>
                  <a:gd name="T39" fmla="*/ 5 h 246"/>
                  <a:gd name="T40" fmla="*/ 15 w 288"/>
                  <a:gd name="T41" fmla="*/ 5 h 246"/>
                  <a:gd name="T42" fmla="*/ 14 w 288"/>
                  <a:gd name="T43" fmla="*/ 5 h 246"/>
                  <a:gd name="T44" fmla="*/ 14 w 288"/>
                  <a:gd name="T45" fmla="*/ 5 h 246"/>
                  <a:gd name="T46" fmla="*/ 14 w 288"/>
                  <a:gd name="T47" fmla="*/ 5 h 246"/>
                  <a:gd name="T48" fmla="*/ 12 w 288"/>
                  <a:gd name="T49" fmla="*/ 5 h 246"/>
                  <a:gd name="T50" fmla="*/ 12 w 288"/>
                  <a:gd name="T51" fmla="*/ 5 h 246"/>
                  <a:gd name="T52" fmla="*/ 11 w 288"/>
                  <a:gd name="T53" fmla="*/ 5 h 246"/>
                  <a:gd name="T54" fmla="*/ 9 w 288"/>
                  <a:gd name="T55" fmla="*/ 5 h 246"/>
                  <a:gd name="T56" fmla="*/ 9 w 288"/>
                  <a:gd name="T57" fmla="*/ 5 h 246"/>
                  <a:gd name="T58" fmla="*/ 8 w 288"/>
                  <a:gd name="T59" fmla="*/ 5 h 246"/>
                  <a:gd name="T60" fmla="*/ 8 w 288"/>
                  <a:gd name="T61" fmla="*/ 5 h 246"/>
                  <a:gd name="T62" fmla="*/ 7 w 288"/>
                  <a:gd name="T63" fmla="*/ 5 h 246"/>
                  <a:gd name="T64" fmla="*/ 8 w 288"/>
                  <a:gd name="T65" fmla="*/ 5 h 246"/>
                  <a:gd name="T66" fmla="*/ 7 w 288"/>
                  <a:gd name="T67" fmla="*/ 5 h 246"/>
                  <a:gd name="T68" fmla="*/ 4 w 288"/>
                  <a:gd name="T69" fmla="*/ 5 h 246"/>
                  <a:gd name="T70" fmla="*/ 2 w 288"/>
                  <a:gd name="T71" fmla="*/ 5 h 246"/>
                  <a:gd name="T72" fmla="*/ 2 w 288"/>
                  <a:gd name="T73" fmla="*/ 5 h 246"/>
                  <a:gd name="T74" fmla="*/ 2 w 288"/>
                  <a:gd name="T75" fmla="*/ 4 h 246"/>
                  <a:gd name="T76" fmla="*/ 2 w 288"/>
                  <a:gd name="T77" fmla="*/ 3 h 246"/>
                  <a:gd name="T78" fmla="*/ 2 w 288"/>
                  <a:gd name="T79" fmla="*/ 2 h 246"/>
                  <a:gd name="T80" fmla="*/ 2 w 288"/>
                  <a:gd name="T81" fmla="*/ 1 h 246"/>
                  <a:gd name="T82" fmla="*/ 0 w 288"/>
                  <a:gd name="T83" fmla="*/ 0 h 246"/>
                  <a:gd name="T84" fmla="*/ 11 w 288"/>
                  <a:gd name="T85" fmla="*/ 0 h 246"/>
                  <a:gd name="T86" fmla="*/ 11 w 288"/>
                  <a:gd name="T87" fmla="*/ 1 h 246"/>
                  <a:gd name="T88" fmla="*/ 11 w 288"/>
                  <a:gd name="T89" fmla="*/ 1 h 246"/>
                  <a:gd name="T90" fmla="*/ 11 w 288"/>
                  <a:gd name="T91" fmla="*/ 1 h 246"/>
                  <a:gd name="T92" fmla="*/ 12 w 288"/>
                  <a:gd name="T93" fmla="*/ 1 h 246"/>
                  <a:gd name="T94" fmla="*/ 11 w 288"/>
                  <a:gd name="T95" fmla="*/ 1 h 246"/>
                  <a:gd name="T96" fmla="*/ 11 w 288"/>
                  <a:gd name="T97" fmla="*/ 1 h 246"/>
                  <a:gd name="T98" fmla="*/ 9 w 288"/>
                  <a:gd name="T99" fmla="*/ 1 h 246"/>
                  <a:gd name="T100" fmla="*/ 9 w 288"/>
                  <a:gd name="T101" fmla="*/ 2 h 246"/>
                  <a:gd name="T102" fmla="*/ 16 w 288"/>
                  <a:gd name="T103" fmla="*/ 2 h 246"/>
                  <a:gd name="T104" fmla="*/ 16 w 288"/>
                  <a:gd name="T105" fmla="*/ 3 h 246"/>
                  <a:gd name="T106" fmla="*/ 17 w 288"/>
                  <a:gd name="T107" fmla="*/ 3 h 246"/>
                  <a:gd name="T108" fmla="*/ 18 w 288"/>
                  <a:gd name="T109" fmla="*/ 3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0" name="Freeform 182"/>
              <p:cNvSpPr>
                <a:spLocks noChangeAspect="1"/>
              </p:cNvSpPr>
              <p:nvPr/>
            </p:nvSpPr>
            <p:spPr bwMode="auto">
              <a:xfrm>
                <a:off x="4440" y="1778"/>
                <a:ext cx="220" cy="167"/>
              </a:xfrm>
              <a:custGeom>
                <a:avLst/>
                <a:gdLst>
                  <a:gd name="T0" fmla="*/ 18 w 288"/>
                  <a:gd name="T1" fmla="*/ 3 h 246"/>
                  <a:gd name="T2" fmla="*/ 15 w 288"/>
                  <a:gd name="T3" fmla="*/ 3 h 246"/>
                  <a:gd name="T4" fmla="*/ 14 w 288"/>
                  <a:gd name="T5" fmla="*/ 3 h 246"/>
                  <a:gd name="T6" fmla="*/ 16 w 288"/>
                  <a:gd name="T7" fmla="*/ 3 h 246"/>
                  <a:gd name="T8" fmla="*/ 16 w 288"/>
                  <a:gd name="T9" fmla="*/ 3 h 246"/>
                  <a:gd name="T10" fmla="*/ 16 w 288"/>
                  <a:gd name="T11" fmla="*/ 3 h 246"/>
                  <a:gd name="T12" fmla="*/ 17 w 288"/>
                  <a:gd name="T13" fmla="*/ 4 h 246"/>
                  <a:gd name="T14" fmla="*/ 18 w 288"/>
                  <a:gd name="T15" fmla="*/ 3 h 246"/>
                  <a:gd name="T16" fmla="*/ 18 w 288"/>
                  <a:gd name="T17" fmla="*/ 3 h 246"/>
                  <a:gd name="T18" fmla="*/ 18 w 288"/>
                  <a:gd name="T19" fmla="*/ 3 h 246"/>
                  <a:gd name="T20" fmla="*/ 17 w 288"/>
                  <a:gd name="T21" fmla="*/ 5 h 246"/>
                  <a:gd name="T22" fmla="*/ 18 w 288"/>
                  <a:gd name="T23" fmla="*/ 5 h 246"/>
                  <a:gd name="T24" fmla="*/ 20 w 288"/>
                  <a:gd name="T25" fmla="*/ 5 h 246"/>
                  <a:gd name="T26" fmla="*/ 19 w 288"/>
                  <a:gd name="T27" fmla="*/ 5 h 246"/>
                  <a:gd name="T28" fmla="*/ 18 w 288"/>
                  <a:gd name="T29" fmla="*/ 5 h 246"/>
                  <a:gd name="T30" fmla="*/ 18 w 288"/>
                  <a:gd name="T31" fmla="*/ 5 h 246"/>
                  <a:gd name="T32" fmla="*/ 18 w 288"/>
                  <a:gd name="T33" fmla="*/ 5 h 246"/>
                  <a:gd name="T34" fmla="*/ 16 w 288"/>
                  <a:gd name="T35" fmla="*/ 5 h 246"/>
                  <a:gd name="T36" fmla="*/ 16 w 288"/>
                  <a:gd name="T37" fmla="*/ 5 h 246"/>
                  <a:gd name="T38" fmla="*/ 15 w 288"/>
                  <a:gd name="T39" fmla="*/ 5 h 246"/>
                  <a:gd name="T40" fmla="*/ 15 w 288"/>
                  <a:gd name="T41" fmla="*/ 5 h 246"/>
                  <a:gd name="T42" fmla="*/ 14 w 288"/>
                  <a:gd name="T43" fmla="*/ 5 h 246"/>
                  <a:gd name="T44" fmla="*/ 14 w 288"/>
                  <a:gd name="T45" fmla="*/ 5 h 246"/>
                  <a:gd name="T46" fmla="*/ 14 w 288"/>
                  <a:gd name="T47" fmla="*/ 5 h 246"/>
                  <a:gd name="T48" fmla="*/ 12 w 288"/>
                  <a:gd name="T49" fmla="*/ 5 h 246"/>
                  <a:gd name="T50" fmla="*/ 12 w 288"/>
                  <a:gd name="T51" fmla="*/ 5 h 246"/>
                  <a:gd name="T52" fmla="*/ 11 w 288"/>
                  <a:gd name="T53" fmla="*/ 5 h 246"/>
                  <a:gd name="T54" fmla="*/ 9 w 288"/>
                  <a:gd name="T55" fmla="*/ 5 h 246"/>
                  <a:gd name="T56" fmla="*/ 9 w 288"/>
                  <a:gd name="T57" fmla="*/ 5 h 246"/>
                  <a:gd name="T58" fmla="*/ 8 w 288"/>
                  <a:gd name="T59" fmla="*/ 5 h 246"/>
                  <a:gd name="T60" fmla="*/ 8 w 288"/>
                  <a:gd name="T61" fmla="*/ 5 h 246"/>
                  <a:gd name="T62" fmla="*/ 7 w 288"/>
                  <a:gd name="T63" fmla="*/ 5 h 246"/>
                  <a:gd name="T64" fmla="*/ 8 w 288"/>
                  <a:gd name="T65" fmla="*/ 5 h 246"/>
                  <a:gd name="T66" fmla="*/ 7 w 288"/>
                  <a:gd name="T67" fmla="*/ 5 h 246"/>
                  <a:gd name="T68" fmla="*/ 4 w 288"/>
                  <a:gd name="T69" fmla="*/ 5 h 246"/>
                  <a:gd name="T70" fmla="*/ 2 w 288"/>
                  <a:gd name="T71" fmla="*/ 5 h 246"/>
                  <a:gd name="T72" fmla="*/ 2 w 288"/>
                  <a:gd name="T73" fmla="*/ 5 h 246"/>
                  <a:gd name="T74" fmla="*/ 2 w 288"/>
                  <a:gd name="T75" fmla="*/ 4 h 246"/>
                  <a:gd name="T76" fmla="*/ 2 w 288"/>
                  <a:gd name="T77" fmla="*/ 3 h 246"/>
                  <a:gd name="T78" fmla="*/ 2 w 288"/>
                  <a:gd name="T79" fmla="*/ 2 h 246"/>
                  <a:gd name="T80" fmla="*/ 2 w 288"/>
                  <a:gd name="T81" fmla="*/ 1 h 246"/>
                  <a:gd name="T82" fmla="*/ 0 w 288"/>
                  <a:gd name="T83" fmla="*/ 0 h 246"/>
                  <a:gd name="T84" fmla="*/ 11 w 288"/>
                  <a:gd name="T85" fmla="*/ 0 h 246"/>
                  <a:gd name="T86" fmla="*/ 11 w 288"/>
                  <a:gd name="T87" fmla="*/ 1 h 246"/>
                  <a:gd name="T88" fmla="*/ 11 w 288"/>
                  <a:gd name="T89" fmla="*/ 1 h 246"/>
                  <a:gd name="T90" fmla="*/ 11 w 288"/>
                  <a:gd name="T91" fmla="*/ 1 h 246"/>
                  <a:gd name="T92" fmla="*/ 12 w 288"/>
                  <a:gd name="T93" fmla="*/ 1 h 246"/>
                  <a:gd name="T94" fmla="*/ 11 w 288"/>
                  <a:gd name="T95" fmla="*/ 1 h 246"/>
                  <a:gd name="T96" fmla="*/ 11 w 288"/>
                  <a:gd name="T97" fmla="*/ 1 h 246"/>
                  <a:gd name="T98" fmla="*/ 9 w 288"/>
                  <a:gd name="T99" fmla="*/ 1 h 246"/>
                  <a:gd name="T100" fmla="*/ 9 w 288"/>
                  <a:gd name="T101" fmla="*/ 2 h 246"/>
                  <a:gd name="T102" fmla="*/ 16 w 288"/>
                  <a:gd name="T103" fmla="*/ 2 h 246"/>
                  <a:gd name="T104" fmla="*/ 16 w 288"/>
                  <a:gd name="T105" fmla="*/ 3 h 246"/>
                  <a:gd name="T106" fmla="*/ 17 w 288"/>
                  <a:gd name="T107" fmla="*/ 3 h 246"/>
                  <a:gd name="T108" fmla="*/ 18 w 288"/>
                  <a:gd name="T109" fmla="*/ 3 h 246"/>
                  <a:gd name="T110" fmla="*/ 18 w 288"/>
                  <a:gd name="T111" fmla="*/ 3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1" name="Freeform 183"/>
              <p:cNvSpPr>
                <a:spLocks noChangeAspect="1"/>
              </p:cNvSpPr>
              <p:nvPr/>
            </p:nvSpPr>
            <p:spPr bwMode="auto">
              <a:xfrm>
                <a:off x="5213" y="1037"/>
                <a:ext cx="142" cy="200"/>
              </a:xfrm>
              <a:custGeom>
                <a:avLst/>
                <a:gdLst>
                  <a:gd name="T0" fmla="*/ 4 w 186"/>
                  <a:gd name="T1" fmla="*/ 7 h 294"/>
                  <a:gd name="T2" fmla="*/ 3 w 186"/>
                  <a:gd name="T3" fmla="*/ 7 h 294"/>
                  <a:gd name="T4" fmla="*/ 2 w 186"/>
                  <a:gd name="T5" fmla="*/ 5 h 294"/>
                  <a:gd name="T6" fmla="*/ 0 w 186"/>
                  <a:gd name="T7" fmla="*/ 3 h 294"/>
                  <a:gd name="T8" fmla="*/ 2 w 186"/>
                  <a:gd name="T9" fmla="*/ 3 h 294"/>
                  <a:gd name="T10" fmla="*/ 2 w 186"/>
                  <a:gd name="T11" fmla="*/ 3 h 294"/>
                  <a:gd name="T12" fmla="*/ 2 w 186"/>
                  <a:gd name="T13" fmla="*/ 3 h 294"/>
                  <a:gd name="T14" fmla="*/ 2 w 186"/>
                  <a:gd name="T15" fmla="*/ 3 h 294"/>
                  <a:gd name="T16" fmla="*/ 2 w 186"/>
                  <a:gd name="T17" fmla="*/ 2 h 294"/>
                  <a:gd name="T18" fmla="*/ 2 w 186"/>
                  <a:gd name="T19" fmla="*/ 1 h 294"/>
                  <a:gd name="T20" fmla="*/ 3 w 186"/>
                  <a:gd name="T21" fmla="*/ 1 h 294"/>
                  <a:gd name="T22" fmla="*/ 3 w 186"/>
                  <a:gd name="T23" fmla="*/ 1 h 294"/>
                  <a:gd name="T24" fmla="*/ 4 w 186"/>
                  <a:gd name="T25" fmla="*/ 1 h 294"/>
                  <a:gd name="T26" fmla="*/ 6 w 186"/>
                  <a:gd name="T27" fmla="*/ 0 h 294"/>
                  <a:gd name="T28" fmla="*/ 8 w 186"/>
                  <a:gd name="T29" fmla="*/ 1 h 294"/>
                  <a:gd name="T30" fmla="*/ 9 w 186"/>
                  <a:gd name="T31" fmla="*/ 2 h 294"/>
                  <a:gd name="T32" fmla="*/ 11 w 186"/>
                  <a:gd name="T33" fmla="*/ 2 h 294"/>
                  <a:gd name="T34" fmla="*/ 11 w 186"/>
                  <a:gd name="T35" fmla="*/ 2 h 294"/>
                  <a:gd name="T36" fmla="*/ 12 w 186"/>
                  <a:gd name="T37" fmla="*/ 2 h 294"/>
                  <a:gd name="T38" fmla="*/ 12 w 186"/>
                  <a:gd name="T39" fmla="*/ 3 h 294"/>
                  <a:gd name="T40" fmla="*/ 12 w 186"/>
                  <a:gd name="T41" fmla="*/ 3 h 294"/>
                  <a:gd name="T42" fmla="*/ 12 w 186"/>
                  <a:gd name="T43" fmla="*/ 3 h 294"/>
                  <a:gd name="T44" fmla="*/ 11 w 186"/>
                  <a:gd name="T45" fmla="*/ 3 h 294"/>
                  <a:gd name="T46" fmla="*/ 11 w 186"/>
                  <a:gd name="T47" fmla="*/ 3 h 294"/>
                  <a:gd name="T48" fmla="*/ 9 w 186"/>
                  <a:gd name="T49" fmla="*/ 3 h 294"/>
                  <a:gd name="T50" fmla="*/ 8 w 186"/>
                  <a:gd name="T51" fmla="*/ 3 h 294"/>
                  <a:gd name="T52" fmla="*/ 8 w 186"/>
                  <a:gd name="T53" fmla="*/ 3 h 294"/>
                  <a:gd name="T54" fmla="*/ 8 w 186"/>
                  <a:gd name="T55" fmla="*/ 4 h 294"/>
                  <a:gd name="T56" fmla="*/ 8 w 186"/>
                  <a:gd name="T57" fmla="*/ 4 h 294"/>
                  <a:gd name="T58" fmla="*/ 8 w 186"/>
                  <a:gd name="T59" fmla="*/ 3 h 294"/>
                  <a:gd name="T60" fmla="*/ 8 w 186"/>
                  <a:gd name="T61" fmla="*/ 3 h 294"/>
                  <a:gd name="T62" fmla="*/ 7 w 186"/>
                  <a:gd name="T63" fmla="*/ 5 h 294"/>
                  <a:gd name="T64" fmla="*/ 6 w 186"/>
                  <a:gd name="T65" fmla="*/ 5 h 294"/>
                  <a:gd name="T66" fmla="*/ 6 w 186"/>
                  <a:gd name="T67" fmla="*/ 5 h 294"/>
                  <a:gd name="T68" fmla="*/ 5 w 186"/>
                  <a:gd name="T69" fmla="*/ 5 h 294"/>
                  <a:gd name="T70" fmla="*/ 5 w 186"/>
                  <a:gd name="T71" fmla="*/ 5 h 294"/>
                  <a:gd name="T72" fmla="*/ 5 w 186"/>
                  <a:gd name="T73" fmla="*/ 5 h 294"/>
                  <a:gd name="T74" fmla="*/ 5 w 186"/>
                  <a:gd name="T75" fmla="*/ 5 h 294"/>
                  <a:gd name="T76" fmla="*/ 4 w 186"/>
                  <a:gd name="T77" fmla="*/ 7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2" name="Freeform 184"/>
              <p:cNvSpPr>
                <a:spLocks noChangeAspect="1"/>
              </p:cNvSpPr>
              <p:nvPr/>
            </p:nvSpPr>
            <p:spPr bwMode="auto">
              <a:xfrm>
                <a:off x="5213" y="1037"/>
                <a:ext cx="142" cy="204"/>
              </a:xfrm>
              <a:custGeom>
                <a:avLst/>
                <a:gdLst>
                  <a:gd name="T0" fmla="*/ 4 w 186"/>
                  <a:gd name="T1" fmla="*/ 7 h 300"/>
                  <a:gd name="T2" fmla="*/ 3 w 186"/>
                  <a:gd name="T3" fmla="*/ 7 h 300"/>
                  <a:gd name="T4" fmla="*/ 2 w 186"/>
                  <a:gd name="T5" fmla="*/ 5 h 300"/>
                  <a:gd name="T6" fmla="*/ 0 w 186"/>
                  <a:gd name="T7" fmla="*/ 3 h 300"/>
                  <a:gd name="T8" fmla="*/ 2 w 186"/>
                  <a:gd name="T9" fmla="*/ 3 h 300"/>
                  <a:gd name="T10" fmla="*/ 2 w 186"/>
                  <a:gd name="T11" fmla="*/ 3 h 300"/>
                  <a:gd name="T12" fmla="*/ 2 w 186"/>
                  <a:gd name="T13" fmla="*/ 3 h 300"/>
                  <a:gd name="T14" fmla="*/ 2 w 186"/>
                  <a:gd name="T15" fmla="*/ 3 h 300"/>
                  <a:gd name="T16" fmla="*/ 2 w 186"/>
                  <a:gd name="T17" fmla="*/ 2 h 300"/>
                  <a:gd name="T18" fmla="*/ 2 w 186"/>
                  <a:gd name="T19" fmla="*/ 1 h 300"/>
                  <a:gd name="T20" fmla="*/ 3 w 186"/>
                  <a:gd name="T21" fmla="*/ 1 h 300"/>
                  <a:gd name="T22" fmla="*/ 3 w 186"/>
                  <a:gd name="T23" fmla="*/ 1 h 300"/>
                  <a:gd name="T24" fmla="*/ 4 w 186"/>
                  <a:gd name="T25" fmla="*/ 1 h 300"/>
                  <a:gd name="T26" fmla="*/ 6 w 186"/>
                  <a:gd name="T27" fmla="*/ 0 h 300"/>
                  <a:gd name="T28" fmla="*/ 8 w 186"/>
                  <a:gd name="T29" fmla="*/ 1 h 300"/>
                  <a:gd name="T30" fmla="*/ 9 w 186"/>
                  <a:gd name="T31" fmla="*/ 2 h 300"/>
                  <a:gd name="T32" fmla="*/ 11 w 186"/>
                  <a:gd name="T33" fmla="*/ 2 h 300"/>
                  <a:gd name="T34" fmla="*/ 11 w 186"/>
                  <a:gd name="T35" fmla="*/ 2 h 300"/>
                  <a:gd name="T36" fmla="*/ 12 w 186"/>
                  <a:gd name="T37" fmla="*/ 2 h 300"/>
                  <a:gd name="T38" fmla="*/ 12 w 186"/>
                  <a:gd name="T39" fmla="*/ 3 h 300"/>
                  <a:gd name="T40" fmla="*/ 12 w 186"/>
                  <a:gd name="T41" fmla="*/ 3 h 300"/>
                  <a:gd name="T42" fmla="*/ 12 w 186"/>
                  <a:gd name="T43" fmla="*/ 3 h 300"/>
                  <a:gd name="T44" fmla="*/ 11 w 186"/>
                  <a:gd name="T45" fmla="*/ 3 h 300"/>
                  <a:gd name="T46" fmla="*/ 11 w 186"/>
                  <a:gd name="T47" fmla="*/ 3 h 300"/>
                  <a:gd name="T48" fmla="*/ 9 w 186"/>
                  <a:gd name="T49" fmla="*/ 3 h 300"/>
                  <a:gd name="T50" fmla="*/ 8 w 186"/>
                  <a:gd name="T51" fmla="*/ 3 h 300"/>
                  <a:gd name="T52" fmla="*/ 8 w 186"/>
                  <a:gd name="T53" fmla="*/ 3 h 300"/>
                  <a:gd name="T54" fmla="*/ 8 w 186"/>
                  <a:gd name="T55" fmla="*/ 4 h 300"/>
                  <a:gd name="T56" fmla="*/ 8 w 186"/>
                  <a:gd name="T57" fmla="*/ 4 h 300"/>
                  <a:gd name="T58" fmla="*/ 8 w 186"/>
                  <a:gd name="T59" fmla="*/ 3 h 300"/>
                  <a:gd name="T60" fmla="*/ 8 w 186"/>
                  <a:gd name="T61" fmla="*/ 3 h 300"/>
                  <a:gd name="T62" fmla="*/ 7 w 186"/>
                  <a:gd name="T63" fmla="*/ 5 h 300"/>
                  <a:gd name="T64" fmla="*/ 6 w 186"/>
                  <a:gd name="T65" fmla="*/ 5 h 300"/>
                  <a:gd name="T66" fmla="*/ 6 w 186"/>
                  <a:gd name="T67" fmla="*/ 5 h 300"/>
                  <a:gd name="T68" fmla="*/ 5 w 186"/>
                  <a:gd name="T69" fmla="*/ 5 h 300"/>
                  <a:gd name="T70" fmla="*/ 5 w 186"/>
                  <a:gd name="T71" fmla="*/ 5 h 300"/>
                  <a:gd name="T72" fmla="*/ 5 w 186"/>
                  <a:gd name="T73" fmla="*/ 5 h 300"/>
                  <a:gd name="T74" fmla="*/ 5 w 186"/>
                  <a:gd name="T75" fmla="*/ 5 h 300"/>
                  <a:gd name="T76" fmla="*/ 4 w 186"/>
                  <a:gd name="T77" fmla="*/ 7 h 300"/>
                  <a:gd name="T78" fmla="*/ 4 w 186"/>
                  <a:gd name="T79" fmla="*/ 7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3" name="Freeform 185"/>
              <p:cNvSpPr>
                <a:spLocks noChangeAspect="1"/>
              </p:cNvSpPr>
              <p:nvPr/>
            </p:nvSpPr>
            <p:spPr bwMode="auto">
              <a:xfrm>
                <a:off x="4976" y="1416"/>
                <a:ext cx="178" cy="77"/>
              </a:xfrm>
              <a:custGeom>
                <a:avLst/>
                <a:gdLst>
                  <a:gd name="T0" fmla="*/ 12 w 234"/>
                  <a:gd name="T1" fmla="*/ 0 h 114"/>
                  <a:gd name="T2" fmla="*/ 13 w 234"/>
                  <a:gd name="T3" fmla="*/ 1 h 114"/>
                  <a:gd name="T4" fmla="*/ 15 w 234"/>
                  <a:gd name="T5" fmla="*/ 1 h 114"/>
                  <a:gd name="T6" fmla="*/ 14 w 234"/>
                  <a:gd name="T7" fmla="*/ 2 h 114"/>
                  <a:gd name="T8" fmla="*/ 14 w 234"/>
                  <a:gd name="T9" fmla="*/ 2 h 114"/>
                  <a:gd name="T10" fmla="*/ 14 w 234"/>
                  <a:gd name="T11" fmla="*/ 2 h 114"/>
                  <a:gd name="T12" fmla="*/ 14 w 234"/>
                  <a:gd name="T13" fmla="*/ 2 h 114"/>
                  <a:gd name="T14" fmla="*/ 13 w 234"/>
                  <a:gd name="T15" fmla="*/ 2 h 114"/>
                  <a:gd name="T16" fmla="*/ 12 w 234"/>
                  <a:gd name="T17" fmla="*/ 2 h 114"/>
                  <a:gd name="T18" fmla="*/ 12 w 234"/>
                  <a:gd name="T19" fmla="*/ 2 h 114"/>
                  <a:gd name="T20" fmla="*/ 11 w 234"/>
                  <a:gd name="T21" fmla="*/ 2 h 114"/>
                  <a:gd name="T22" fmla="*/ 11 w 234"/>
                  <a:gd name="T23" fmla="*/ 1 h 114"/>
                  <a:gd name="T24" fmla="*/ 12 w 234"/>
                  <a:gd name="T25" fmla="*/ 1 h 114"/>
                  <a:gd name="T26" fmla="*/ 11 w 234"/>
                  <a:gd name="T27" fmla="*/ 1 h 114"/>
                  <a:gd name="T28" fmla="*/ 11 w 234"/>
                  <a:gd name="T29" fmla="*/ 1 h 114"/>
                  <a:gd name="T30" fmla="*/ 11 w 234"/>
                  <a:gd name="T31" fmla="*/ 1 h 114"/>
                  <a:gd name="T32" fmla="*/ 11 w 234"/>
                  <a:gd name="T33" fmla="*/ 1 h 114"/>
                  <a:gd name="T34" fmla="*/ 12 w 234"/>
                  <a:gd name="T35" fmla="*/ 1 h 114"/>
                  <a:gd name="T36" fmla="*/ 11 w 234"/>
                  <a:gd name="T37" fmla="*/ 1 h 114"/>
                  <a:gd name="T38" fmla="*/ 10 w 234"/>
                  <a:gd name="T39" fmla="*/ 1 h 114"/>
                  <a:gd name="T40" fmla="*/ 9 w 234"/>
                  <a:gd name="T41" fmla="*/ 1 h 114"/>
                  <a:gd name="T42" fmla="*/ 10 w 234"/>
                  <a:gd name="T43" fmla="*/ 1 h 114"/>
                  <a:gd name="T44" fmla="*/ 10 w 234"/>
                  <a:gd name="T45" fmla="*/ 1 h 114"/>
                  <a:gd name="T46" fmla="*/ 11 w 234"/>
                  <a:gd name="T47" fmla="*/ 2 h 114"/>
                  <a:gd name="T48" fmla="*/ 10 w 234"/>
                  <a:gd name="T49" fmla="*/ 2 h 114"/>
                  <a:gd name="T50" fmla="*/ 11 w 234"/>
                  <a:gd name="T51" fmla="*/ 2 h 114"/>
                  <a:gd name="T52" fmla="*/ 11 w 234"/>
                  <a:gd name="T53" fmla="*/ 2 h 114"/>
                  <a:gd name="T54" fmla="*/ 8 w 234"/>
                  <a:gd name="T55" fmla="*/ 2 h 114"/>
                  <a:gd name="T56" fmla="*/ 8 w 234"/>
                  <a:gd name="T57" fmla="*/ 2 h 114"/>
                  <a:gd name="T58" fmla="*/ 8 w 234"/>
                  <a:gd name="T59" fmla="*/ 2 h 114"/>
                  <a:gd name="T60" fmla="*/ 8 w 234"/>
                  <a:gd name="T61" fmla="*/ 1 h 114"/>
                  <a:gd name="T62" fmla="*/ 9 w 234"/>
                  <a:gd name="T63" fmla="*/ 1 h 114"/>
                  <a:gd name="T64" fmla="*/ 8 w 234"/>
                  <a:gd name="T65" fmla="*/ 1 h 114"/>
                  <a:gd name="T66" fmla="*/ 6 w 234"/>
                  <a:gd name="T67" fmla="*/ 1 h 114"/>
                  <a:gd name="T68" fmla="*/ 5 w 234"/>
                  <a:gd name="T69" fmla="*/ 1 h 114"/>
                  <a:gd name="T70" fmla="*/ 5 w 234"/>
                  <a:gd name="T71" fmla="*/ 1 h 114"/>
                  <a:gd name="T72" fmla="*/ 4 w 234"/>
                  <a:gd name="T73" fmla="*/ 1 h 114"/>
                  <a:gd name="T74" fmla="*/ 2 w 234"/>
                  <a:gd name="T75" fmla="*/ 1 h 114"/>
                  <a:gd name="T76" fmla="*/ 2 w 234"/>
                  <a:gd name="T77" fmla="*/ 1 h 114"/>
                  <a:gd name="T78" fmla="*/ 0 w 234"/>
                  <a:gd name="T79" fmla="*/ 1 h 114"/>
                  <a:gd name="T80" fmla="*/ 11 w 234"/>
                  <a:gd name="T81" fmla="*/ 1 h 114"/>
                  <a:gd name="T82" fmla="*/ 12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4" name="Freeform 186"/>
              <p:cNvSpPr>
                <a:spLocks noChangeAspect="1"/>
              </p:cNvSpPr>
              <p:nvPr/>
            </p:nvSpPr>
            <p:spPr bwMode="auto">
              <a:xfrm>
                <a:off x="4976" y="1416"/>
                <a:ext cx="178" cy="77"/>
              </a:xfrm>
              <a:custGeom>
                <a:avLst/>
                <a:gdLst>
                  <a:gd name="T0" fmla="*/ 12 w 234"/>
                  <a:gd name="T1" fmla="*/ 0 h 114"/>
                  <a:gd name="T2" fmla="*/ 13 w 234"/>
                  <a:gd name="T3" fmla="*/ 1 h 114"/>
                  <a:gd name="T4" fmla="*/ 15 w 234"/>
                  <a:gd name="T5" fmla="*/ 1 h 114"/>
                  <a:gd name="T6" fmla="*/ 14 w 234"/>
                  <a:gd name="T7" fmla="*/ 2 h 114"/>
                  <a:gd name="T8" fmla="*/ 14 w 234"/>
                  <a:gd name="T9" fmla="*/ 2 h 114"/>
                  <a:gd name="T10" fmla="*/ 14 w 234"/>
                  <a:gd name="T11" fmla="*/ 2 h 114"/>
                  <a:gd name="T12" fmla="*/ 14 w 234"/>
                  <a:gd name="T13" fmla="*/ 2 h 114"/>
                  <a:gd name="T14" fmla="*/ 13 w 234"/>
                  <a:gd name="T15" fmla="*/ 2 h 114"/>
                  <a:gd name="T16" fmla="*/ 12 w 234"/>
                  <a:gd name="T17" fmla="*/ 2 h 114"/>
                  <a:gd name="T18" fmla="*/ 12 w 234"/>
                  <a:gd name="T19" fmla="*/ 2 h 114"/>
                  <a:gd name="T20" fmla="*/ 11 w 234"/>
                  <a:gd name="T21" fmla="*/ 2 h 114"/>
                  <a:gd name="T22" fmla="*/ 11 w 234"/>
                  <a:gd name="T23" fmla="*/ 1 h 114"/>
                  <a:gd name="T24" fmla="*/ 12 w 234"/>
                  <a:gd name="T25" fmla="*/ 1 h 114"/>
                  <a:gd name="T26" fmla="*/ 11 w 234"/>
                  <a:gd name="T27" fmla="*/ 1 h 114"/>
                  <a:gd name="T28" fmla="*/ 11 w 234"/>
                  <a:gd name="T29" fmla="*/ 1 h 114"/>
                  <a:gd name="T30" fmla="*/ 11 w 234"/>
                  <a:gd name="T31" fmla="*/ 1 h 114"/>
                  <a:gd name="T32" fmla="*/ 11 w 234"/>
                  <a:gd name="T33" fmla="*/ 1 h 114"/>
                  <a:gd name="T34" fmla="*/ 11 w 234"/>
                  <a:gd name="T35" fmla="*/ 1 h 114"/>
                  <a:gd name="T36" fmla="*/ 12 w 234"/>
                  <a:gd name="T37" fmla="*/ 1 h 114"/>
                  <a:gd name="T38" fmla="*/ 11 w 234"/>
                  <a:gd name="T39" fmla="*/ 1 h 114"/>
                  <a:gd name="T40" fmla="*/ 10 w 234"/>
                  <a:gd name="T41" fmla="*/ 1 h 114"/>
                  <a:gd name="T42" fmla="*/ 9 w 234"/>
                  <a:gd name="T43" fmla="*/ 1 h 114"/>
                  <a:gd name="T44" fmla="*/ 10 w 234"/>
                  <a:gd name="T45" fmla="*/ 1 h 114"/>
                  <a:gd name="T46" fmla="*/ 10 w 234"/>
                  <a:gd name="T47" fmla="*/ 1 h 114"/>
                  <a:gd name="T48" fmla="*/ 11 w 234"/>
                  <a:gd name="T49" fmla="*/ 2 h 114"/>
                  <a:gd name="T50" fmla="*/ 10 w 234"/>
                  <a:gd name="T51" fmla="*/ 2 h 114"/>
                  <a:gd name="T52" fmla="*/ 11 w 234"/>
                  <a:gd name="T53" fmla="*/ 2 h 114"/>
                  <a:gd name="T54" fmla="*/ 11 w 234"/>
                  <a:gd name="T55" fmla="*/ 2 h 114"/>
                  <a:gd name="T56" fmla="*/ 8 w 234"/>
                  <a:gd name="T57" fmla="*/ 2 h 114"/>
                  <a:gd name="T58" fmla="*/ 8 w 234"/>
                  <a:gd name="T59" fmla="*/ 2 h 114"/>
                  <a:gd name="T60" fmla="*/ 8 w 234"/>
                  <a:gd name="T61" fmla="*/ 2 h 114"/>
                  <a:gd name="T62" fmla="*/ 8 w 234"/>
                  <a:gd name="T63" fmla="*/ 1 h 114"/>
                  <a:gd name="T64" fmla="*/ 9 w 234"/>
                  <a:gd name="T65" fmla="*/ 1 h 114"/>
                  <a:gd name="T66" fmla="*/ 8 w 234"/>
                  <a:gd name="T67" fmla="*/ 1 h 114"/>
                  <a:gd name="T68" fmla="*/ 6 w 234"/>
                  <a:gd name="T69" fmla="*/ 1 h 114"/>
                  <a:gd name="T70" fmla="*/ 5 w 234"/>
                  <a:gd name="T71" fmla="*/ 1 h 114"/>
                  <a:gd name="T72" fmla="*/ 5 w 234"/>
                  <a:gd name="T73" fmla="*/ 1 h 114"/>
                  <a:gd name="T74" fmla="*/ 4 w 234"/>
                  <a:gd name="T75" fmla="*/ 1 h 114"/>
                  <a:gd name="T76" fmla="*/ 2 w 234"/>
                  <a:gd name="T77" fmla="*/ 1 h 114"/>
                  <a:gd name="T78" fmla="*/ 2 w 234"/>
                  <a:gd name="T79" fmla="*/ 1 h 114"/>
                  <a:gd name="T80" fmla="*/ 0 w 234"/>
                  <a:gd name="T81" fmla="*/ 1 h 114"/>
                  <a:gd name="T82" fmla="*/ 11 w 234"/>
                  <a:gd name="T83" fmla="*/ 1 h 114"/>
                  <a:gd name="T84" fmla="*/ 12 w 234"/>
                  <a:gd name="T85" fmla="*/ 0 h 114"/>
                  <a:gd name="T86" fmla="*/ 12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5" name="Freeform 187"/>
              <p:cNvSpPr>
                <a:spLocks noChangeAspect="1"/>
              </p:cNvSpPr>
              <p:nvPr/>
            </p:nvSpPr>
            <p:spPr bwMode="auto">
              <a:xfrm>
                <a:off x="5168" y="1245"/>
                <a:ext cx="132" cy="61"/>
              </a:xfrm>
              <a:custGeom>
                <a:avLst/>
                <a:gdLst>
                  <a:gd name="T0" fmla="*/ 2 w 174"/>
                  <a:gd name="T1" fmla="*/ 1 h 90"/>
                  <a:gd name="T2" fmla="*/ 6 w 174"/>
                  <a:gd name="T3" fmla="*/ 1 h 90"/>
                  <a:gd name="T4" fmla="*/ 6 w 174"/>
                  <a:gd name="T5" fmla="*/ 0 h 90"/>
                  <a:gd name="T6" fmla="*/ 8 w 174"/>
                  <a:gd name="T7" fmla="*/ 1 h 90"/>
                  <a:gd name="T8" fmla="*/ 7 w 174"/>
                  <a:gd name="T9" fmla="*/ 1 h 90"/>
                  <a:gd name="T10" fmla="*/ 8 w 174"/>
                  <a:gd name="T11" fmla="*/ 1 h 90"/>
                  <a:gd name="T12" fmla="*/ 9 w 174"/>
                  <a:gd name="T13" fmla="*/ 1 h 90"/>
                  <a:gd name="T14" fmla="*/ 11 w 174"/>
                  <a:gd name="T15" fmla="*/ 1 h 90"/>
                  <a:gd name="T16" fmla="*/ 9 w 174"/>
                  <a:gd name="T17" fmla="*/ 1 h 90"/>
                  <a:gd name="T18" fmla="*/ 11 w 174"/>
                  <a:gd name="T19" fmla="*/ 1 h 90"/>
                  <a:gd name="T20" fmla="*/ 11 w 174"/>
                  <a:gd name="T21" fmla="*/ 1 h 90"/>
                  <a:gd name="T22" fmla="*/ 8 w 174"/>
                  <a:gd name="T23" fmla="*/ 1 h 90"/>
                  <a:gd name="T24" fmla="*/ 8 w 174"/>
                  <a:gd name="T25" fmla="*/ 1 h 90"/>
                  <a:gd name="T26" fmla="*/ 8 w 174"/>
                  <a:gd name="T27" fmla="*/ 2 h 90"/>
                  <a:gd name="T28" fmla="*/ 8 w 174"/>
                  <a:gd name="T29" fmla="*/ 1 h 90"/>
                  <a:gd name="T30" fmla="*/ 6 w 174"/>
                  <a:gd name="T31" fmla="*/ 1 h 90"/>
                  <a:gd name="T32" fmla="*/ 5 w 174"/>
                  <a:gd name="T33" fmla="*/ 1 h 90"/>
                  <a:gd name="T34" fmla="*/ 5 w 174"/>
                  <a:gd name="T35" fmla="*/ 1 h 90"/>
                  <a:gd name="T36" fmla="*/ 0 w 174"/>
                  <a:gd name="T37" fmla="*/ 1 h 90"/>
                  <a:gd name="T38" fmla="*/ 0 w 174"/>
                  <a:gd name="T39" fmla="*/ 1 h 90"/>
                  <a:gd name="T40" fmla="*/ 2 w 174"/>
                  <a:gd name="T41" fmla="*/ 1 h 90"/>
                  <a:gd name="T42" fmla="*/ 2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6" name="Freeform 188"/>
              <p:cNvSpPr>
                <a:spLocks noChangeAspect="1"/>
              </p:cNvSpPr>
              <p:nvPr/>
            </p:nvSpPr>
            <p:spPr bwMode="auto">
              <a:xfrm>
                <a:off x="5168" y="1245"/>
                <a:ext cx="132" cy="61"/>
              </a:xfrm>
              <a:custGeom>
                <a:avLst/>
                <a:gdLst>
                  <a:gd name="T0" fmla="*/ 2 w 174"/>
                  <a:gd name="T1" fmla="*/ 1 h 90"/>
                  <a:gd name="T2" fmla="*/ 6 w 174"/>
                  <a:gd name="T3" fmla="*/ 1 h 90"/>
                  <a:gd name="T4" fmla="*/ 6 w 174"/>
                  <a:gd name="T5" fmla="*/ 0 h 90"/>
                  <a:gd name="T6" fmla="*/ 8 w 174"/>
                  <a:gd name="T7" fmla="*/ 1 h 90"/>
                  <a:gd name="T8" fmla="*/ 7 w 174"/>
                  <a:gd name="T9" fmla="*/ 1 h 90"/>
                  <a:gd name="T10" fmla="*/ 8 w 174"/>
                  <a:gd name="T11" fmla="*/ 1 h 90"/>
                  <a:gd name="T12" fmla="*/ 9 w 174"/>
                  <a:gd name="T13" fmla="*/ 1 h 90"/>
                  <a:gd name="T14" fmla="*/ 11 w 174"/>
                  <a:gd name="T15" fmla="*/ 1 h 90"/>
                  <a:gd name="T16" fmla="*/ 9 w 174"/>
                  <a:gd name="T17" fmla="*/ 1 h 90"/>
                  <a:gd name="T18" fmla="*/ 11 w 174"/>
                  <a:gd name="T19" fmla="*/ 1 h 90"/>
                  <a:gd name="T20" fmla="*/ 11 w 174"/>
                  <a:gd name="T21" fmla="*/ 1 h 90"/>
                  <a:gd name="T22" fmla="*/ 8 w 174"/>
                  <a:gd name="T23" fmla="*/ 1 h 90"/>
                  <a:gd name="T24" fmla="*/ 8 w 174"/>
                  <a:gd name="T25" fmla="*/ 1 h 90"/>
                  <a:gd name="T26" fmla="*/ 8 w 174"/>
                  <a:gd name="T27" fmla="*/ 2 h 90"/>
                  <a:gd name="T28" fmla="*/ 8 w 174"/>
                  <a:gd name="T29" fmla="*/ 1 h 90"/>
                  <a:gd name="T30" fmla="*/ 6 w 174"/>
                  <a:gd name="T31" fmla="*/ 1 h 90"/>
                  <a:gd name="T32" fmla="*/ 5 w 174"/>
                  <a:gd name="T33" fmla="*/ 1 h 90"/>
                  <a:gd name="T34" fmla="*/ 5 w 174"/>
                  <a:gd name="T35" fmla="*/ 1 h 90"/>
                  <a:gd name="T36" fmla="*/ 0 w 174"/>
                  <a:gd name="T37" fmla="*/ 1 h 90"/>
                  <a:gd name="T38" fmla="*/ 0 w 174"/>
                  <a:gd name="T39" fmla="*/ 1 h 90"/>
                  <a:gd name="T40" fmla="*/ 2 w 174"/>
                  <a:gd name="T41" fmla="*/ 1 h 90"/>
                  <a:gd name="T42" fmla="*/ 2 w 174"/>
                  <a:gd name="T43" fmla="*/ 1 h 90"/>
                  <a:gd name="T44" fmla="*/ 2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7" name="Freeform 189"/>
              <p:cNvSpPr>
                <a:spLocks noChangeAspect="1"/>
              </p:cNvSpPr>
              <p:nvPr/>
            </p:nvSpPr>
            <p:spPr bwMode="auto">
              <a:xfrm>
                <a:off x="4696" y="1204"/>
                <a:ext cx="151" cy="179"/>
              </a:xfrm>
              <a:custGeom>
                <a:avLst/>
                <a:gdLst>
                  <a:gd name="T0" fmla="*/ 6 w 198"/>
                  <a:gd name="T1" fmla="*/ 5 h 264"/>
                  <a:gd name="T2" fmla="*/ 0 w 198"/>
                  <a:gd name="T3" fmla="*/ 5 h 264"/>
                  <a:gd name="T4" fmla="*/ 2 w 198"/>
                  <a:gd name="T5" fmla="*/ 4 h 264"/>
                  <a:gd name="T6" fmla="*/ 0 w 198"/>
                  <a:gd name="T7" fmla="*/ 3 h 264"/>
                  <a:gd name="T8" fmla="*/ 2 w 198"/>
                  <a:gd name="T9" fmla="*/ 1 h 264"/>
                  <a:gd name="T10" fmla="*/ 2 w 198"/>
                  <a:gd name="T11" fmla="*/ 1 h 264"/>
                  <a:gd name="T12" fmla="*/ 2 w 198"/>
                  <a:gd name="T13" fmla="*/ 1 h 264"/>
                  <a:gd name="T14" fmla="*/ 3 w 198"/>
                  <a:gd name="T15" fmla="*/ 1 h 264"/>
                  <a:gd name="T16" fmla="*/ 3 w 198"/>
                  <a:gd name="T17" fmla="*/ 1 h 264"/>
                  <a:gd name="T18" fmla="*/ 4 w 198"/>
                  <a:gd name="T19" fmla="*/ 1 h 264"/>
                  <a:gd name="T20" fmla="*/ 4 w 198"/>
                  <a:gd name="T21" fmla="*/ 1 h 264"/>
                  <a:gd name="T22" fmla="*/ 5 w 198"/>
                  <a:gd name="T23" fmla="*/ 0 h 264"/>
                  <a:gd name="T24" fmla="*/ 8 w 198"/>
                  <a:gd name="T25" fmla="*/ 1 h 264"/>
                  <a:gd name="T26" fmla="*/ 9 w 198"/>
                  <a:gd name="T27" fmla="*/ 1 h 264"/>
                  <a:gd name="T28" fmla="*/ 8 w 198"/>
                  <a:gd name="T29" fmla="*/ 1 h 264"/>
                  <a:gd name="T30" fmla="*/ 9 w 198"/>
                  <a:gd name="T31" fmla="*/ 1 h 264"/>
                  <a:gd name="T32" fmla="*/ 9 w 198"/>
                  <a:gd name="T33" fmla="*/ 1 h 264"/>
                  <a:gd name="T34" fmla="*/ 8 w 198"/>
                  <a:gd name="T35" fmla="*/ 2 h 264"/>
                  <a:gd name="T36" fmla="*/ 8 w 198"/>
                  <a:gd name="T37" fmla="*/ 2 h 264"/>
                  <a:gd name="T38" fmla="*/ 8 w 198"/>
                  <a:gd name="T39" fmla="*/ 3 h 264"/>
                  <a:gd name="T40" fmla="*/ 11 w 198"/>
                  <a:gd name="T41" fmla="*/ 2 h 264"/>
                  <a:gd name="T42" fmla="*/ 12 w 198"/>
                  <a:gd name="T43" fmla="*/ 2 h 264"/>
                  <a:gd name="T44" fmla="*/ 14 w 198"/>
                  <a:gd name="T45" fmla="*/ 3 h 264"/>
                  <a:gd name="T46" fmla="*/ 13 w 198"/>
                  <a:gd name="T47" fmla="*/ 3 h 264"/>
                  <a:gd name="T48" fmla="*/ 13 w 198"/>
                  <a:gd name="T49" fmla="*/ 4 h 264"/>
                  <a:gd name="T50" fmla="*/ 12 w 198"/>
                  <a:gd name="T51" fmla="*/ 3 h 264"/>
                  <a:gd name="T52" fmla="*/ 12 w 198"/>
                  <a:gd name="T53" fmla="*/ 3 h 264"/>
                  <a:gd name="T54" fmla="*/ 11 w 198"/>
                  <a:gd name="T55" fmla="*/ 5 h 264"/>
                  <a:gd name="T56" fmla="*/ 8 w 198"/>
                  <a:gd name="T57" fmla="*/ 5 h 264"/>
                  <a:gd name="T58" fmla="*/ 6 w 198"/>
                  <a:gd name="T59" fmla="*/ 5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8" name="Freeform 190"/>
              <p:cNvSpPr>
                <a:spLocks noChangeAspect="1"/>
              </p:cNvSpPr>
              <p:nvPr/>
            </p:nvSpPr>
            <p:spPr bwMode="auto">
              <a:xfrm>
                <a:off x="4696" y="1204"/>
                <a:ext cx="151" cy="179"/>
              </a:xfrm>
              <a:custGeom>
                <a:avLst/>
                <a:gdLst>
                  <a:gd name="T0" fmla="*/ 6 w 198"/>
                  <a:gd name="T1" fmla="*/ 5 h 264"/>
                  <a:gd name="T2" fmla="*/ 0 w 198"/>
                  <a:gd name="T3" fmla="*/ 5 h 264"/>
                  <a:gd name="T4" fmla="*/ 2 w 198"/>
                  <a:gd name="T5" fmla="*/ 4 h 264"/>
                  <a:gd name="T6" fmla="*/ 0 w 198"/>
                  <a:gd name="T7" fmla="*/ 3 h 264"/>
                  <a:gd name="T8" fmla="*/ 2 w 198"/>
                  <a:gd name="T9" fmla="*/ 1 h 264"/>
                  <a:gd name="T10" fmla="*/ 2 w 198"/>
                  <a:gd name="T11" fmla="*/ 1 h 264"/>
                  <a:gd name="T12" fmla="*/ 2 w 198"/>
                  <a:gd name="T13" fmla="*/ 1 h 264"/>
                  <a:gd name="T14" fmla="*/ 3 w 198"/>
                  <a:gd name="T15" fmla="*/ 1 h 264"/>
                  <a:gd name="T16" fmla="*/ 3 w 198"/>
                  <a:gd name="T17" fmla="*/ 1 h 264"/>
                  <a:gd name="T18" fmla="*/ 3 w 198"/>
                  <a:gd name="T19" fmla="*/ 1 h 264"/>
                  <a:gd name="T20" fmla="*/ 4 w 198"/>
                  <a:gd name="T21" fmla="*/ 1 h 264"/>
                  <a:gd name="T22" fmla="*/ 4 w 198"/>
                  <a:gd name="T23" fmla="*/ 1 h 264"/>
                  <a:gd name="T24" fmla="*/ 5 w 198"/>
                  <a:gd name="T25" fmla="*/ 0 h 264"/>
                  <a:gd name="T26" fmla="*/ 8 w 198"/>
                  <a:gd name="T27" fmla="*/ 1 h 264"/>
                  <a:gd name="T28" fmla="*/ 9 w 198"/>
                  <a:gd name="T29" fmla="*/ 1 h 264"/>
                  <a:gd name="T30" fmla="*/ 8 w 198"/>
                  <a:gd name="T31" fmla="*/ 1 h 264"/>
                  <a:gd name="T32" fmla="*/ 9 w 198"/>
                  <a:gd name="T33" fmla="*/ 1 h 264"/>
                  <a:gd name="T34" fmla="*/ 9 w 198"/>
                  <a:gd name="T35" fmla="*/ 1 h 264"/>
                  <a:gd name="T36" fmla="*/ 8 w 198"/>
                  <a:gd name="T37" fmla="*/ 2 h 264"/>
                  <a:gd name="T38" fmla="*/ 8 w 198"/>
                  <a:gd name="T39" fmla="*/ 2 h 264"/>
                  <a:gd name="T40" fmla="*/ 8 w 198"/>
                  <a:gd name="T41" fmla="*/ 3 h 264"/>
                  <a:gd name="T42" fmla="*/ 11 w 198"/>
                  <a:gd name="T43" fmla="*/ 2 h 264"/>
                  <a:gd name="T44" fmla="*/ 12 w 198"/>
                  <a:gd name="T45" fmla="*/ 2 h 264"/>
                  <a:gd name="T46" fmla="*/ 14 w 198"/>
                  <a:gd name="T47" fmla="*/ 3 h 264"/>
                  <a:gd name="T48" fmla="*/ 13 w 198"/>
                  <a:gd name="T49" fmla="*/ 3 h 264"/>
                  <a:gd name="T50" fmla="*/ 13 w 198"/>
                  <a:gd name="T51" fmla="*/ 4 h 264"/>
                  <a:gd name="T52" fmla="*/ 12 w 198"/>
                  <a:gd name="T53" fmla="*/ 3 h 264"/>
                  <a:gd name="T54" fmla="*/ 12 w 198"/>
                  <a:gd name="T55" fmla="*/ 3 h 264"/>
                  <a:gd name="T56" fmla="*/ 11 w 198"/>
                  <a:gd name="T57" fmla="*/ 5 h 264"/>
                  <a:gd name="T58" fmla="*/ 8 w 198"/>
                  <a:gd name="T59" fmla="*/ 5 h 264"/>
                  <a:gd name="T60" fmla="*/ 6 w 198"/>
                  <a:gd name="T61" fmla="*/ 5 h 264"/>
                  <a:gd name="T62" fmla="*/ 6 w 198"/>
                  <a:gd name="T63" fmla="*/ 5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89" name="Freeform 191"/>
              <p:cNvSpPr>
                <a:spLocks noChangeAspect="1"/>
              </p:cNvSpPr>
              <p:nvPr/>
            </p:nvSpPr>
            <p:spPr bwMode="auto">
              <a:xfrm>
                <a:off x="4555" y="1143"/>
                <a:ext cx="219" cy="98"/>
              </a:xfrm>
              <a:custGeom>
                <a:avLst/>
                <a:gdLst>
                  <a:gd name="T0" fmla="*/ 19 w 288"/>
                  <a:gd name="T1" fmla="*/ 1 h 144"/>
                  <a:gd name="T2" fmla="*/ 16 w 288"/>
                  <a:gd name="T3" fmla="*/ 1 h 144"/>
                  <a:gd name="T4" fmla="*/ 16 w 288"/>
                  <a:gd name="T5" fmla="*/ 1 h 144"/>
                  <a:gd name="T6" fmla="*/ 14 w 288"/>
                  <a:gd name="T7" fmla="*/ 1 h 144"/>
                  <a:gd name="T8" fmla="*/ 12 w 288"/>
                  <a:gd name="T9" fmla="*/ 2 h 144"/>
                  <a:gd name="T10" fmla="*/ 11 w 288"/>
                  <a:gd name="T11" fmla="*/ 2 h 144"/>
                  <a:gd name="T12" fmla="*/ 11 w 288"/>
                  <a:gd name="T13" fmla="*/ 2 h 144"/>
                  <a:gd name="T14" fmla="*/ 10 w 288"/>
                  <a:gd name="T15" fmla="*/ 2 h 144"/>
                  <a:gd name="T16" fmla="*/ 10 w 288"/>
                  <a:gd name="T17" fmla="*/ 2 h 144"/>
                  <a:gd name="T18" fmla="*/ 8 w 288"/>
                  <a:gd name="T19" fmla="*/ 3 h 144"/>
                  <a:gd name="T20" fmla="*/ 8 w 288"/>
                  <a:gd name="T21" fmla="*/ 3 h 144"/>
                  <a:gd name="T22" fmla="*/ 8 w 288"/>
                  <a:gd name="T23" fmla="*/ 3 h 144"/>
                  <a:gd name="T24" fmla="*/ 8 w 288"/>
                  <a:gd name="T25" fmla="*/ 3 h 144"/>
                  <a:gd name="T26" fmla="*/ 8 w 288"/>
                  <a:gd name="T27" fmla="*/ 2 h 144"/>
                  <a:gd name="T28" fmla="*/ 6 w 288"/>
                  <a:gd name="T29" fmla="*/ 2 h 144"/>
                  <a:gd name="T30" fmla="*/ 2 w 288"/>
                  <a:gd name="T31" fmla="*/ 1 h 144"/>
                  <a:gd name="T32" fmla="*/ 0 w 288"/>
                  <a:gd name="T33" fmla="*/ 1 h 144"/>
                  <a:gd name="T34" fmla="*/ 7 w 288"/>
                  <a:gd name="T35" fmla="*/ 0 h 144"/>
                  <a:gd name="T36" fmla="*/ 8 w 288"/>
                  <a:gd name="T37" fmla="*/ 0 h 144"/>
                  <a:gd name="T38" fmla="*/ 5 w 288"/>
                  <a:gd name="T39" fmla="*/ 1 h 144"/>
                  <a:gd name="T40" fmla="*/ 5 w 288"/>
                  <a:gd name="T41" fmla="*/ 1 h 144"/>
                  <a:gd name="T42" fmla="*/ 6 w 288"/>
                  <a:gd name="T43" fmla="*/ 1 h 144"/>
                  <a:gd name="T44" fmla="*/ 6 w 288"/>
                  <a:gd name="T45" fmla="*/ 1 h 144"/>
                  <a:gd name="T46" fmla="*/ 7 w 288"/>
                  <a:gd name="T47" fmla="*/ 1 h 144"/>
                  <a:gd name="T48" fmla="*/ 8 w 288"/>
                  <a:gd name="T49" fmla="*/ 1 h 144"/>
                  <a:gd name="T50" fmla="*/ 11 w 288"/>
                  <a:gd name="T51" fmla="*/ 1 h 144"/>
                  <a:gd name="T52" fmla="*/ 12 w 288"/>
                  <a:gd name="T53" fmla="*/ 1 h 144"/>
                  <a:gd name="T54" fmla="*/ 15 w 288"/>
                  <a:gd name="T55" fmla="*/ 1 h 144"/>
                  <a:gd name="T56" fmla="*/ 16 w 288"/>
                  <a:gd name="T57" fmla="*/ 1 h 144"/>
                  <a:gd name="T58" fmla="*/ 17 w 288"/>
                  <a:gd name="T59" fmla="*/ 1 h 144"/>
                  <a:gd name="T60" fmla="*/ 17 w 288"/>
                  <a:gd name="T61" fmla="*/ 1 h 144"/>
                  <a:gd name="T62" fmla="*/ 19 w 288"/>
                  <a:gd name="T63" fmla="*/ 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0" name="Freeform 192"/>
              <p:cNvSpPr>
                <a:spLocks noChangeAspect="1"/>
              </p:cNvSpPr>
              <p:nvPr/>
            </p:nvSpPr>
            <p:spPr bwMode="auto">
              <a:xfrm>
                <a:off x="4555" y="1143"/>
                <a:ext cx="219" cy="98"/>
              </a:xfrm>
              <a:custGeom>
                <a:avLst/>
                <a:gdLst>
                  <a:gd name="T0" fmla="*/ 19 w 288"/>
                  <a:gd name="T1" fmla="*/ 1 h 144"/>
                  <a:gd name="T2" fmla="*/ 16 w 288"/>
                  <a:gd name="T3" fmla="*/ 1 h 144"/>
                  <a:gd name="T4" fmla="*/ 16 w 288"/>
                  <a:gd name="T5" fmla="*/ 1 h 144"/>
                  <a:gd name="T6" fmla="*/ 14 w 288"/>
                  <a:gd name="T7" fmla="*/ 1 h 144"/>
                  <a:gd name="T8" fmla="*/ 12 w 288"/>
                  <a:gd name="T9" fmla="*/ 2 h 144"/>
                  <a:gd name="T10" fmla="*/ 11 w 288"/>
                  <a:gd name="T11" fmla="*/ 2 h 144"/>
                  <a:gd name="T12" fmla="*/ 11 w 288"/>
                  <a:gd name="T13" fmla="*/ 2 h 144"/>
                  <a:gd name="T14" fmla="*/ 10 w 288"/>
                  <a:gd name="T15" fmla="*/ 2 h 144"/>
                  <a:gd name="T16" fmla="*/ 10 w 288"/>
                  <a:gd name="T17" fmla="*/ 2 h 144"/>
                  <a:gd name="T18" fmla="*/ 8 w 288"/>
                  <a:gd name="T19" fmla="*/ 3 h 144"/>
                  <a:gd name="T20" fmla="*/ 8 w 288"/>
                  <a:gd name="T21" fmla="*/ 3 h 144"/>
                  <a:gd name="T22" fmla="*/ 8 w 288"/>
                  <a:gd name="T23" fmla="*/ 3 h 144"/>
                  <a:gd name="T24" fmla="*/ 8 w 288"/>
                  <a:gd name="T25" fmla="*/ 3 h 144"/>
                  <a:gd name="T26" fmla="*/ 8 w 288"/>
                  <a:gd name="T27" fmla="*/ 2 h 144"/>
                  <a:gd name="T28" fmla="*/ 6 w 288"/>
                  <a:gd name="T29" fmla="*/ 2 h 144"/>
                  <a:gd name="T30" fmla="*/ 2 w 288"/>
                  <a:gd name="T31" fmla="*/ 1 h 144"/>
                  <a:gd name="T32" fmla="*/ 0 w 288"/>
                  <a:gd name="T33" fmla="*/ 1 h 144"/>
                  <a:gd name="T34" fmla="*/ 7 w 288"/>
                  <a:gd name="T35" fmla="*/ 0 h 144"/>
                  <a:gd name="T36" fmla="*/ 8 w 288"/>
                  <a:gd name="T37" fmla="*/ 0 h 144"/>
                  <a:gd name="T38" fmla="*/ 5 w 288"/>
                  <a:gd name="T39" fmla="*/ 1 h 144"/>
                  <a:gd name="T40" fmla="*/ 5 w 288"/>
                  <a:gd name="T41" fmla="*/ 1 h 144"/>
                  <a:gd name="T42" fmla="*/ 6 w 288"/>
                  <a:gd name="T43" fmla="*/ 1 h 144"/>
                  <a:gd name="T44" fmla="*/ 6 w 288"/>
                  <a:gd name="T45" fmla="*/ 1 h 144"/>
                  <a:gd name="T46" fmla="*/ 7 w 288"/>
                  <a:gd name="T47" fmla="*/ 1 h 144"/>
                  <a:gd name="T48" fmla="*/ 8 w 288"/>
                  <a:gd name="T49" fmla="*/ 1 h 144"/>
                  <a:gd name="T50" fmla="*/ 11 w 288"/>
                  <a:gd name="T51" fmla="*/ 1 h 144"/>
                  <a:gd name="T52" fmla="*/ 12 w 288"/>
                  <a:gd name="T53" fmla="*/ 1 h 144"/>
                  <a:gd name="T54" fmla="*/ 15 w 288"/>
                  <a:gd name="T55" fmla="*/ 1 h 144"/>
                  <a:gd name="T56" fmla="*/ 16 w 288"/>
                  <a:gd name="T57" fmla="*/ 1 h 144"/>
                  <a:gd name="T58" fmla="*/ 17 w 288"/>
                  <a:gd name="T59" fmla="*/ 1 h 144"/>
                  <a:gd name="T60" fmla="*/ 17 w 288"/>
                  <a:gd name="T61" fmla="*/ 1 h 144"/>
                  <a:gd name="T62" fmla="*/ 19 w 288"/>
                  <a:gd name="T63" fmla="*/ 1 h 144"/>
                  <a:gd name="T64" fmla="*/ 19 w 288"/>
                  <a:gd name="T65" fmla="*/ 1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1" name="Freeform 193"/>
              <p:cNvSpPr>
                <a:spLocks noChangeAspect="1"/>
              </p:cNvSpPr>
              <p:nvPr/>
            </p:nvSpPr>
            <p:spPr bwMode="auto">
              <a:xfrm>
                <a:off x="4326" y="1069"/>
                <a:ext cx="251" cy="253"/>
              </a:xfrm>
              <a:custGeom>
                <a:avLst/>
                <a:gdLst>
                  <a:gd name="T0" fmla="*/ 17 w 330"/>
                  <a:gd name="T1" fmla="*/ 7 h 372"/>
                  <a:gd name="T2" fmla="*/ 2 w 330"/>
                  <a:gd name="T3" fmla="*/ 8 h 372"/>
                  <a:gd name="T4" fmla="*/ 2 w 330"/>
                  <a:gd name="T5" fmla="*/ 5 h 372"/>
                  <a:gd name="T6" fmla="*/ 2 w 330"/>
                  <a:gd name="T7" fmla="*/ 5 h 372"/>
                  <a:gd name="T8" fmla="*/ 2 w 330"/>
                  <a:gd name="T9" fmla="*/ 5 h 372"/>
                  <a:gd name="T10" fmla="*/ 0 w 330"/>
                  <a:gd name="T11" fmla="*/ 1 h 372"/>
                  <a:gd name="T12" fmla="*/ 5 w 330"/>
                  <a:gd name="T13" fmla="*/ 1 h 372"/>
                  <a:gd name="T14" fmla="*/ 5 w 330"/>
                  <a:gd name="T15" fmla="*/ 0 h 372"/>
                  <a:gd name="T16" fmla="*/ 6 w 330"/>
                  <a:gd name="T17" fmla="*/ 0 h 372"/>
                  <a:gd name="T18" fmla="*/ 7 w 330"/>
                  <a:gd name="T19" fmla="*/ 1 h 372"/>
                  <a:gd name="T20" fmla="*/ 9 w 330"/>
                  <a:gd name="T21" fmla="*/ 1 h 372"/>
                  <a:gd name="T22" fmla="*/ 9 w 330"/>
                  <a:gd name="T23" fmla="*/ 1 h 372"/>
                  <a:gd name="T24" fmla="*/ 12 w 330"/>
                  <a:gd name="T25" fmla="*/ 1 h 372"/>
                  <a:gd name="T26" fmla="*/ 13 w 330"/>
                  <a:gd name="T27" fmla="*/ 1 h 372"/>
                  <a:gd name="T28" fmla="*/ 12 w 330"/>
                  <a:gd name="T29" fmla="*/ 1 h 372"/>
                  <a:gd name="T30" fmla="*/ 13 w 330"/>
                  <a:gd name="T31" fmla="*/ 1 h 372"/>
                  <a:gd name="T32" fmla="*/ 13 w 330"/>
                  <a:gd name="T33" fmla="*/ 1 h 372"/>
                  <a:gd name="T34" fmla="*/ 14 w 330"/>
                  <a:gd name="T35" fmla="*/ 1 h 372"/>
                  <a:gd name="T36" fmla="*/ 16 w 330"/>
                  <a:gd name="T37" fmla="*/ 1 h 372"/>
                  <a:gd name="T38" fmla="*/ 17 w 330"/>
                  <a:gd name="T39" fmla="*/ 1 h 372"/>
                  <a:gd name="T40" fmla="*/ 18 w 330"/>
                  <a:gd name="T41" fmla="*/ 1 h 372"/>
                  <a:gd name="T42" fmla="*/ 21 w 330"/>
                  <a:gd name="T43" fmla="*/ 1 h 372"/>
                  <a:gd name="T44" fmla="*/ 18 w 330"/>
                  <a:gd name="T45" fmla="*/ 2 h 372"/>
                  <a:gd name="T46" fmla="*/ 14 w 330"/>
                  <a:gd name="T47" fmla="*/ 3 h 372"/>
                  <a:gd name="T48" fmla="*/ 14 w 330"/>
                  <a:gd name="T49" fmla="*/ 3 h 372"/>
                  <a:gd name="T50" fmla="*/ 14 w 330"/>
                  <a:gd name="T51" fmla="*/ 5 h 372"/>
                  <a:gd name="T52" fmla="*/ 13 w 330"/>
                  <a:gd name="T53" fmla="*/ 5 h 372"/>
                  <a:gd name="T54" fmla="*/ 12 w 330"/>
                  <a:gd name="T55" fmla="*/ 5 h 372"/>
                  <a:gd name="T56" fmla="*/ 13 w 330"/>
                  <a:gd name="T57" fmla="*/ 5 h 372"/>
                  <a:gd name="T58" fmla="*/ 13 w 330"/>
                  <a:gd name="T59" fmla="*/ 6 h 372"/>
                  <a:gd name="T60" fmla="*/ 17 w 330"/>
                  <a:gd name="T61" fmla="*/ 7 h 372"/>
                  <a:gd name="T62" fmla="*/ 17 w 330"/>
                  <a:gd name="T63" fmla="*/ 7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2" name="Freeform 194"/>
              <p:cNvSpPr>
                <a:spLocks noChangeAspect="1"/>
              </p:cNvSpPr>
              <p:nvPr/>
            </p:nvSpPr>
            <p:spPr bwMode="auto">
              <a:xfrm>
                <a:off x="4326" y="1069"/>
                <a:ext cx="251" cy="253"/>
              </a:xfrm>
              <a:custGeom>
                <a:avLst/>
                <a:gdLst>
                  <a:gd name="T0" fmla="*/ 17 w 330"/>
                  <a:gd name="T1" fmla="*/ 7 h 372"/>
                  <a:gd name="T2" fmla="*/ 2 w 330"/>
                  <a:gd name="T3" fmla="*/ 8 h 372"/>
                  <a:gd name="T4" fmla="*/ 2 w 330"/>
                  <a:gd name="T5" fmla="*/ 5 h 372"/>
                  <a:gd name="T6" fmla="*/ 2 w 330"/>
                  <a:gd name="T7" fmla="*/ 5 h 372"/>
                  <a:gd name="T8" fmla="*/ 2 w 330"/>
                  <a:gd name="T9" fmla="*/ 5 h 372"/>
                  <a:gd name="T10" fmla="*/ 0 w 330"/>
                  <a:gd name="T11" fmla="*/ 1 h 372"/>
                  <a:gd name="T12" fmla="*/ 5 w 330"/>
                  <a:gd name="T13" fmla="*/ 1 h 372"/>
                  <a:gd name="T14" fmla="*/ 5 w 330"/>
                  <a:gd name="T15" fmla="*/ 0 h 372"/>
                  <a:gd name="T16" fmla="*/ 6 w 330"/>
                  <a:gd name="T17" fmla="*/ 0 h 372"/>
                  <a:gd name="T18" fmla="*/ 7 w 330"/>
                  <a:gd name="T19" fmla="*/ 1 h 372"/>
                  <a:gd name="T20" fmla="*/ 9 w 330"/>
                  <a:gd name="T21" fmla="*/ 1 h 372"/>
                  <a:gd name="T22" fmla="*/ 9 w 330"/>
                  <a:gd name="T23" fmla="*/ 1 h 372"/>
                  <a:gd name="T24" fmla="*/ 12 w 330"/>
                  <a:gd name="T25" fmla="*/ 1 h 372"/>
                  <a:gd name="T26" fmla="*/ 13 w 330"/>
                  <a:gd name="T27" fmla="*/ 1 h 372"/>
                  <a:gd name="T28" fmla="*/ 12 w 330"/>
                  <a:gd name="T29" fmla="*/ 1 h 372"/>
                  <a:gd name="T30" fmla="*/ 13 w 330"/>
                  <a:gd name="T31" fmla="*/ 1 h 372"/>
                  <a:gd name="T32" fmla="*/ 13 w 330"/>
                  <a:gd name="T33" fmla="*/ 1 h 372"/>
                  <a:gd name="T34" fmla="*/ 14 w 330"/>
                  <a:gd name="T35" fmla="*/ 1 h 372"/>
                  <a:gd name="T36" fmla="*/ 16 w 330"/>
                  <a:gd name="T37" fmla="*/ 1 h 372"/>
                  <a:gd name="T38" fmla="*/ 17 w 330"/>
                  <a:gd name="T39" fmla="*/ 1 h 372"/>
                  <a:gd name="T40" fmla="*/ 18 w 330"/>
                  <a:gd name="T41" fmla="*/ 1 h 372"/>
                  <a:gd name="T42" fmla="*/ 21 w 330"/>
                  <a:gd name="T43" fmla="*/ 1 h 372"/>
                  <a:gd name="T44" fmla="*/ 18 w 330"/>
                  <a:gd name="T45" fmla="*/ 2 h 372"/>
                  <a:gd name="T46" fmla="*/ 14 w 330"/>
                  <a:gd name="T47" fmla="*/ 3 h 372"/>
                  <a:gd name="T48" fmla="*/ 14 w 330"/>
                  <a:gd name="T49" fmla="*/ 3 h 372"/>
                  <a:gd name="T50" fmla="*/ 14 w 330"/>
                  <a:gd name="T51" fmla="*/ 5 h 372"/>
                  <a:gd name="T52" fmla="*/ 13 w 330"/>
                  <a:gd name="T53" fmla="*/ 5 h 372"/>
                  <a:gd name="T54" fmla="*/ 12 w 330"/>
                  <a:gd name="T55" fmla="*/ 5 h 372"/>
                  <a:gd name="T56" fmla="*/ 13 w 330"/>
                  <a:gd name="T57" fmla="*/ 5 h 372"/>
                  <a:gd name="T58" fmla="*/ 13 w 330"/>
                  <a:gd name="T59" fmla="*/ 6 h 372"/>
                  <a:gd name="T60" fmla="*/ 17 w 330"/>
                  <a:gd name="T61" fmla="*/ 7 h 372"/>
                  <a:gd name="T62" fmla="*/ 17 w 330"/>
                  <a:gd name="T63" fmla="*/ 7 h 372"/>
                  <a:gd name="T64" fmla="*/ 17 w 330"/>
                  <a:gd name="T65" fmla="*/ 8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3" name="Freeform 195"/>
              <p:cNvSpPr>
                <a:spLocks noChangeAspect="1"/>
              </p:cNvSpPr>
              <p:nvPr/>
            </p:nvSpPr>
            <p:spPr bwMode="auto">
              <a:xfrm>
                <a:off x="4545" y="1681"/>
                <a:ext cx="138" cy="216"/>
              </a:xfrm>
              <a:custGeom>
                <a:avLst/>
                <a:gdLst>
                  <a:gd name="T0" fmla="*/ 12 w 180"/>
                  <a:gd name="T1" fmla="*/ 7 h 318"/>
                  <a:gd name="T2" fmla="*/ 9 w 180"/>
                  <a:gd name="T3" fmla="*/ 7 h 318"/>
                  <a:gd name="T4" fmla="*/ 8 w 180"/>
                  <a:gd name="T5" fmla="*/ 7 h 318"/>
                  <a:gd name="T6" fmla="*/ 8 w 180"/>
                  <a:gd name="T7" fmla="*/ 7 h 318"/>
                  <a:gd name="T8" fmla="*/ 7 w 180"/>
                  <a:gd name="T9" fmla="*/ 6 h 318"/>
                  <a:gd name="T10" fmla="*/ 7 w 180"/>
                  <a:gd name="T11" fmla="*/ 5 h 318"/>
                  <a:gd name="T12" fmla="*/ 0 w 180"/>
                  <a:gd name="T13" fmla="*/ 5 h 318"/>
                  <a:gd name="T14" fmla="*/ 2 w 180"/>
                  <a:gd name="T15" fmla="*/ 5 h 318"/>
                  <a:gd name="T16" fmla="*/ 2 w 180"/>
                  <a:gd name="T17" fmla="*/ 4 h 318"/>
                  <a:gd name="T18" fmla="*/ 2 w 180"/>
                  <a:gd name="T19" fmla="*/ 4 h 318"/>
                  <a:gd name="T20" fmla="*/ 2 w 180"/>
                  <a:gd name="T21" fmla="*/ 3 h 318"/>
                  <a:gd name="T22" fmla="*/ 2 w 180"/>
                  <a:gd name="T23" fmla="*/ 3 h 318"/>
                  <a:gd name="T24" fmla="*/ 2 w 180"/>
                  <a:gd name="T25" fmla="*/ 3 h 318"/>
                  <a:gd name="T26" fmla="*/ 2 w 180"/>
                  <a:gd name="T27" fmla="*/ 3 h 318"/>
                  <a:gd name="T28" fmla="*/ 2 w 180"/>
                  <a:gd name="T29" fmla="*/ 3 h 318"/>
                  <a:gd name="T30" fmla="*/ 2 w 180"/>
                  <a:gd name="T31" fmla="*/ 3 h 318"/>
                  <a:gd name="T32" fmla="*/ 2 w 180"/>
                  <a:gd name="T33" fmla="*/ 3 h 318"/>
                  <a:gd name="T34" fmla="*/ 2 w 180"/>
                  <a:gd name="T35" fmla="*/ 2 h 318"/>
                  <a:gd name="T36" fmla="*/ 2 w 180"/>
                  <a:gd name="T37" fmla="*/ 2 h 318"/>
                  <a:gd name="T38" fmla="*/ 2 w 180"/>
                  <a:gd name="T39" fmla="*/ 2 h 318"/>
                  <a:gd name="T40" fmla="*/ 2 w 180"/>
                  <a:gd name="T41" fmla="*/ 2 h 318"/>
                  <a:gd name="T42" fmla="*/ 2 w 180"/>
                  <a:gd name="T43" fmla="*/ 2 h 318"/>
                  <a:gd name="T44" fmla="*/ 2 w 180"/>
                  <a:gd name="T45" fmla="*/ 2 h 318"/>
                  <a:gd name="T46" fmla="*/ 2 w 180"/>
                  <a:gd name="T47" fmla="*/ 1 h 318"/>
                  <a:gd name="T48" fmla="*/ 3 w 180"/>
                  <a:gd name="T49" fmla="*/ 1 h 318"/>
                  <a:gd name="T50" fmla="*/ 3 w 180"/>
                  <a:gd name="T51" fmla="*/ 1 h 318"/>
                  <a:gd name="T52" fmla="*/ 4 w 180"/>
                  <a:gd name="T53" fmla="*/ 1 h 318"/>
                  <a:gd name="T54" fmla="*/ 11 w 180"/>
                  <a:gd name="T55" fmla="*/ 0 h 318"/>
                  <a:gd name="T56" fmla="*/ 11 w 180"/>
                  <a:gd name="T57" fmla="*/ 5 h 318"/>
                  <a:gd name="T58" fmla="*/ 12 w 180"/>
                  <a:gd name="T59" fmla="*/ 5 h 318"/>
                  <a:gd name="T60" fmla="*/ 12 w 180"/>
                  <a:gd name="T61" fmla="*/ 7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4" name="Freeform 196"/>
              <p:cNvSpPr>
                <a:spLocks noChangeAspect="1"/>
              </p:cNvSpPr>
              <p:nvPr/>
            </p:nvSpPr>
            <p:spPr bwMode="auto">
              <a:xfrm>
                <a:off x="4545" y="1681"/>
                <a:ext cx="138" cy="216"/>
              </a:xfrm>
              <a:custGeom>
                <a:avLst/>
                <a:gdLst>
                  <a:gd name="T0" fmla="*/ 12 w 180"/>
                  <a:gd name="T1" fmla="*/ 7 h 318"/>
                  <a:gd name="T2" fmla="*/ 9 w 180"/>
                  <a:gd name="T3" fmla="*/ 7 h 318"/>
                  <a:gd name="T4" fmla="*/ 8 w 180"/>
                  <a:gd name="T5" fmla="*/ 7 h 318"/>
                  <a:gd name="T6" fmla="*/ 8 w 180"/>
                  <a:gd name="T7" fmla="*/ 7 h 318"/>
                  <a:gd name="T8" fmla="*/ 7 w 180"/>
                  <a:gd name="T9" fmla="*/ 6 h 318"/>
                  <a:gd name="T10" fmla="*/ 7 w 180"/>
                  <a:gd name="T11" fmla="*/ 5 h 318"/>
                  <a:gd name="T12" fmla="*/ 0 w 180"/>
                  <a:gd name="T13" fmla="*/ 5 h 318"/>
                  <a:gd name="T14" fmla="*/ 2 w 180"/>
                  <a:gd name="T15" fmla="*/ 5 h 318"/>
                  <a:gd name="T16" fmla="*/ 2 w 180"/>
                  <a:gd name="T17" fmla="*/ 4 h 318"/>
                  <a:gd name="T18" fmla="*/ 2 w 180"/>
                  <a:gd name="T19" fmla="*/ 4 h 318"/>
                  <a:gd name="T20" fmla="*/ 2 w 180"/>
                  <a:gd name="T21" fmla="*/ 3 h 318"/>
                  <a:gd name="T22" fmla="*/ 2 w 180"/>
                  <a:gd name="T23" fmla="*/ 3 h 318"/>
                  <a:gd name="T24" fmla="*/ 2 w 180"/>
                  <a:gd name="T25" fmla="*/ 3 h 318"/>
                  <a:gd name="T26" fmla="*/ 2 w 180"/>
                  <a:gd name="T27" fmla="*/ 3 h 318"/>
                  <a:gd name="T28" fmla="*/ 2 w 180"/>
                  <a:gd name="T29" fmla="*/ 3 h 318"/>
                  <a:gd name="T30" fmla="*/ 2 w 180"/>
                  <a:gd name="T31" fmla="*/ 3 h 318"/>
                  <a:gd name="T32" fmla="*/ 2 w 180"/>
                  <a:gd name="T33" fmla="*/ 3 h 318"/>
                  <a:gd name="T34" fmla="*/ 2 w 180"/>
                  <a:gd name="T35" fmla="*/ 2 h 318"/>
                  <a:gd name="T36" fmla="*/ 2 w 180"/>
                  <a:gd name="T37" fmla="*/ 2 h 318"/>
                  <a:gd name="T38" fmla="*/ 2 w 180"/>
                  <a:gd name="T39" fmla="*/ 2 h 318"/>
                  <a:gd name="T40" fmla="*/ 2 w 180"/>
                  <a:gd name="T41" fmla="*/ 2 h 318"/>
                  <a:gd name="T42" fmla="*/ 2 w 180"/>
                  <a:gd name="T43" fmla="*/ 2 h 318"/>
                  <a:gd name="T44" fmla="*/ 2 w 180"/>
                  <a:gd name="T45" fmla="*/ 2 h 318"/>
                  <a:gd name="T46" fmla="*/ 2 w 180"/>
                  <a:gd name="T47" fmla="*/ 1 h 318"/>
                  <a:gd name="T48" fmla="*/ 3 w 180"/>
                  <a:gd name="T49" fmla="*/ 1 h 318"/>
                  <a:gd name="T50" fmla="*/ 3 w 180"/>
                  <a:gd name="T51" fmla="*/ 1 h 318"/>
                  <a:gd name="T52" fmla="*/ 4 w 180"/>
                  <a:gd name="T53" fmla="*/ 1 h 318"/>
                  <a:gd name="T54" fmla="*/ 11 w 180"/>
                  <a:gd name="T55" fmla="*/ 0 h 318"/>
                  <a:gd name="T56" fmla="*/ 11 w 180"/>
                  <a:gd name="T57" fmla="*/ 5 h 318"/>
                  <a:gd name="T58" fmla="*/ 12 w 180"/>
                  <a:gd name="T59" fmla="*/ 5 h 318"/>
                  <a:gd name="T60" fmla="*/ 12 w 180"/>
                  <a:gd name="T61" fmla="*/ 7 h 318"/>
                  <a:gd name="T62" fmla="*/ 12 w 180"/>
                  <a:gd name="T63" fmla="*/ 7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5" name="Freeform 197"/>
              <p:cNvSpPr>
                <a:spLocks noChangeAspect="1"/>
              </p:cNvSpPr>
              <p:nvPr/>
            </p:nvSpPr>
            <p:spPr bwMode="auto">
              <a:xfrm>
                <a:off x="4371" y="1444"/>
                <a:ext cx="257" cy="200"/>
              </a:xfrm>
              <a:custGeom>
                <a:avLst/>
                <a:gdLst>
                  <a:gd name="T0" fmla="*/ 21 w 336"/>
                  <a:gd name="T1" fmla="*/ 7 h 294"/>
                  <a:gd name="T2" fmla="*/ 18 w 336"/>
                  <a:gd name="T3" fmla="*/ 7 h 294"/>
                  <a:gd name="T4" fmla="*/ 20 w 336"/>
                  <a:gd name="T5" fmla="*/ 5 h 294"/>
                  <a:gd name="T6" fmla="*/ 20 w 336"/>
                  <a:gd name="T7" fmla="*/ 5 h 294"/>
                  <a:gd name="T8" fmla="*/ 4 w 336"/>
                  <a:gd name="T9" fmla="*/ 5 h 294"/>
                  <a:gd name="T10" fmla="*/ 4 w 336"/>
                  <a:gd name="T11" fmla="*/ 2 h 294"/>
                  <a:gd name="T12" fmla="*/ 2 w 336"/>
                  <a:gd name="T13" fmla="*/ 1 h 294"/>
                  <a:gd name="T14" fmla="*/ 3 w 336"/>
                  <a:gd name="T15" fmla="*/ 1 h 294"/>
                  <a:gd name="T16" fmla="*/ 2 w 336"/>
                  <a:gd name="T17" fmla="*/ 1 h 294"/>
                  <a:gd name="T18" fmla="*/ 0 w 336"/>
                  <a:gd name="T19" fmla="*/ 1 h 294"/>
                  <a:gd name="T20" fmla="*/ 14 w 336"/>
                  <a:gd name="T21" fmla="*/ 0 h 294"/>
                  <a:gd name="T22" fmla="*/ 14 w 336"/>
                  <a:gd name="T23" fmla="*/ 1 h 294"/>
                  <a:gd name="T24" fmla="*/ 14 w 336"/>
                  <a:gd name="T25" fmla="*/ 1 h 294"/>
                  <a:gd name="T26" fmla="*/ 15 w 336"/>
                  <a:gd name="T27" fmla="*/ 1 h 294"/>
                  <a:gd name="T28" fmla="*/ 16 w 336"/>
                  <a:gd name="T29" fmla="*/ 1 h 294"/>
                  <a:gd name="T30" fmla="*/ 17 w 336"/>
                  <a:gd name="T31" fmla="*/ 2 h 294"/>
                  <a:gd name="T32" fmla="*/ 18 w 336"/>
                  <a:gd name="T33" fmla="*/ 2 h 294"/>
                  <a:gd name="T34" fmla="*/ 19 w 336"/>
                  <a:gd name="T35" fmla="*/ 2 h 294"/>
                  <a:gd name="T36" fmla="*/ 18 w 336"/>
                  <a:gd name="T37" fmla="*/ 3 h 294"/>
                  <a:gd name="T38" fmla="*/ 21 w 336"/>
                  <a:gd name="T39" fmla="*/ 3 h 294"/>
                  <a:gd name="T40" fmla="*/ 21 w 336"/>
                  <a:gd name="T41" fmla="*/ 5 h 294"/>
                  <a:gd name="T42" fmla="*/ 23 w 336"/>
                  <a:gd name="T43" fmla="*/ 5 h 294"/>
                  <a:gd name="T44" fmla="*/ 23 w 336"/>
                  <a:gd name="T45" fmla="*/ 5 h 294"/>
                  <a:gd name="T46" fmla="*/ 22 w 336"/>
                  <a:gd name="T47" fmla="*/ 5 h 294"/>
                  <a:gd name="T48" fmla="*/ 22 w 336"/>
                  <a:gd name="T49" fmla="*/ 5 h 294"/>
                  <a:gd name="T50" fmla="*/ 21 w 336"/>
                  <a:gd name="T51" fmla="*/ 5 h 294"/>
                  <a:gd name="T52" fmla="*/ 21 w 336"/>
                  <a:gd name="T53" fmla="*/ 6 h 294"/>
                  <a:gd name="T54" fmla="*/ 21 w 336"/>
                  <a:gd name="T55" fmla="*/ 7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6" name="Freeform 198"/>
              <p:cNvSpPr>
                <a:spLocks noChangeAspect="1"/>
              </p:cNvSpPr>
              <p:nvPr/>
            </p:nvSpPr>
            <p:spPr bwMode="auto">
              <a:xfrm>
                <a:off x="4371" y="1444"/>
                <a:ext cx="257" cy="204"/>
              </a:xfrm>
              <a:custGeom>
                <a:avLst/>
                <a:gdLst>
                  <a:gd name="T0" fmla="*/ 21 w 336"/>
                  <a:gd name="T1" fmla="*/ 7 h 300"/>
                  <a:gd name="T2" fmla="*/ 18 w 336"/>
                  <a:gd name="T3" fmla="*/ 7 h 300"/>
                  <a:gd name="T4" fmla="*/ 20 w 336"/>
                  <a:gd name="T5" fmla="*/ 5 h 300"/>
                  <a:gd name="T6" fmla="*/ 20 w 336"/>
                  <a:gd name="T7" fmla="*/ 5 h 300"/>
                  <a:gd name="T8" fmla="*/ 4 w 336"/>
                  <a:gd name="T9" fmla="*/ 5 h 300"/>
                  <a:gd name="T10" fmla="*/ 4 w 336"/>
                  <a:gd name="T11" fmla="*/ 2 h 300"/>
                  <a:gd name="T12" fmla="*/ 2 w 336"/>
                  <a:gd name="T13" fmla="*/ 1 h 300"/>
                  <a:gd name="T14" fmla="*/ 3 w 336"/>
                  <a:gd name="T15" fmla="*/ 1 h 300"/>
                  <a:gd name="T16" fmla="*/ 2 w 336"/>
                  <a:gd name="T17" fmla="*/ 1 h 300"/>
                  <a:gd name="T18" fmla="*/ 0 w 336"/>
                  <a:gd name="T19" fmla="*/ 1 h 300"/>
                  <a:gd name="T20" fmla="*/ 14 w 336"/>
                  <a:gd name="T21" fmla="*/ 0 h 300"/>
                  <a:gd name="T22" fmla="*/ 14 w 336"/>
                  <a:gd name="T23" fmla="*/ 1 h 300"/>
                  <a:gd name="T24" fmla="*/ 14 w 336"/>
                  <a:gd name="T25" fmla="*/ 1 h 300"/>
                  <a:gd name="T26" fmla="*/ 15 w 336"/>
                  <a:gd name="T27" fmla="*/ 1 h 300"/>
                  <a:gd name="T28" fmla="*/ 16 w 336"/>
                  <a:gd name="T29" fmla="*/ 1 h 300"/>
                  <a:gd name="T30" fmla="*/ 17 w 336"/>
                  <a:gd name="T31" fmla="*/ 2 h 300"/>
                  <a:gd name="T32" fmla="*/ 18 w 336"/>
                  <a:gd name="T33" fmla="*/ 2 h 300"/>
                  <a:gd name="T34" fmla="*/ 19 w 336"/>
                  <a:gd name="T35" fmla="*/ 2 h 300"/>
                  <a:gd name="T36" fmla="*/ 18 w 336"/>
                  <a:gd name="T37" fmla="*/ 3 h 300"/>
                  <a:gd name="T38" fmla="*/ 21 w 336"/>
                  <a:gd name="T39" fmla="*/ 3 h 300"/>
                  <a:gd name="T40" fmla="*/ 21 w 336"/>
                  <a:gd name="T41" fmla="*/ 5 h 300"/>
                  <a:gd name="T42" fmla="*/ 23 w 336"/>
                  <a:gd name="T43" fmla="*/ 5 h 300"/>
                  <a:gd name="T44" fmla="*/ 23 w 336"/>
                  <a:gd name="T45" fmla="*/ 5 h 300"/>
                  <a:gd name="T46" fmla="*/ 22 w 336"/>
                  <a:gd name="T47" fmla="*/ 5 h 300"/>
                  <a:gd name="T48" fmla="*/ 22 w 336"/>
                  <a:gd name="T49" fmla="*/ 5 h 300"/>
                  <a:gd name="T50" fmla="*/ 21 w 336"/>
                  <a:gd name="T51" fmla="*/ 5 h 300"/>
                  <a:gd name="T52" fmla="*/ 21 w 336"/>
                  <a:gd name="T53" fmla="*/ 6 h 300"/>
                  <a:gd name="T54" fmla="*/ 21 w 336"/>
                  <a:gd name="T55" fmla="*/ 7 h 300"/>
                  <a:gd name="T56" fmla="*/ 21 w 336"/>
                  <a:gd name="T57" fmla="*/ 7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7" name="Freeform 199"/>
              <p:cNvSpPr>
                <a:spLocks noChangeAspect="1"/>
              </p:cNvSpPr>
              <p:nvPr/>
            </p:nvSpPr>
            <p:spPr bwMode="auto">
              <a:xfrm>
                <a:off x="3703" y="1025"/>
                <a:ext cx="398" cy="220"/>
              </a:xfrm>
              <a:custGeom>
                <a:avLst/>
                <a:gdLst>
                  <a:gd name="T0" fmla="*/ 33 w 522"/>
                  <a:gd name="T1" fmla="*/ 5 h 324"/>
                  <a:gd name="T2" fmla="*/ 33 w 522"/>
                  <a:gd name="T3" fmla="*/ 7 h 324"/>
                  <a:gd name="T4" fmla="*/ 12 w 522"/>
                  <a:gd name="T5" fmla="*/ 6 h 324"/>
                  <a:gd name="T6" fmla="*/ 12 w 522"/>
                  <a:gd name="T7" fmla="*/ 7 h 324"/>
                  <a:gd name="T8" fmla="*/ 11 w 522"/>
                  <a:gd name="T9" fmla="*/ 7 h 324"/>
                  <a:gd name="T10" fmla="*/ 11 w 522"/>
                  <a:gd name="T11" fmla="*/ 7 h 324"/>
                  <a:gd name="T12" fmla="*/ 8 w 522"/>
                  <a:gd name="T13" fmla="*/ 7 h 324"/>
                  <a:gd name="T14" fmla="*/ 8 w 522"/>
                  <a:gd name="T15" fmla="*/ 7 h 324"/>
                  <a:gd name="T16" fmla="*/ 6 w 522"/>
                  <a:gd name="T17" fmla="*/ 7 h 324"/>
                  <a:gd name="T18" fmla="*/ 6 w 522"/>
                  <a:gd name="T19" fmla="*/ 7 h 324"/>
                  <a:gd name="T20" fmla="*/ 6 w 522"/>
                  <a:gd name="T21" fmla="*/ 6 h 324"/>
                  <a:gd name="T22" fmla="*/ 5 w 522"/>
                  <a:gd name="T23" fmla="*/ 5 h 324"/>
                  <a:gd name="T24" fmla="*/ 5 w 522"/>
                  <a:gd name="T25" fmla="*/ 5 h 324"/>
                  <a:gd name="T26" fmla="*/ 4 w 522"/>
                  <a:gd name="T27" fmla="*/ 5 h 324"/>
                  <a:gd name="T28" fmla="*/ 3 w 522"/>
                  <a:gd name="T29" fmla="*/ 5 h 324"/>
                  <a:gd name="T30" fmla="*/ 2 w 522"/>
                  <a:gd name="T31" fmla="*/ 5 h 324"/>
                  <a:gd name="T32" fmla="*/ 4 w 522"/>
                  <a:gd name="T33" fmla="*/ 3 h 324"/>
                  <a:gd name="T34" fmla="*/ 2 w 522"/>
                  <a:gd name="T35" fmla="*/ 3 h 324"/>
                  <a:gd name="T36" fmla="*/ 2 w 522"/>
                  <a:gd name="T37" fmla="*/ 2 h 324"/>
                  <a:gd name="T38" fmla="*/ 2 w 522"/>
                  <a:gd name="T39" fmla="*/ 2 h 324"/>
                  <a:gd name="T40" fmla="*/ 2 w 522"/>
                  <a:gd name="T41" fmla="*/ 2 h 324"/>
                  <a:gd name="T42" fmla="*/ 0 w 522"/>
                  <a:gd name="T43" fmla="*/ 1 h 324"/>
                  <a:gd name="T44" fmla="*/ 2 w 522"/>
                  <a:gd name="T45" fmla="*/ 0 h 324"/>
                  <a:gd name="T46" fmla="*/ 18 w 522"/>
                  <a:gd name="T47" fmla="*/ 1 h 324"/>
                  <a:gd name="T48" fmla="*/ 34 w 522"/>
                  <a:gd name="T49" fmla="*/ 1 h 324"/>
                  <a:gd name="T50" fmla="*/ 34 w 522"/>
                  <a:gd name="T51" fmla="*/ 5 h 324"/>
                  <a:gd name="T52" fmla="*/ 33 w 522"/>
                  <a:gd name="T53" fmla="*/ 5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8" name="Freeform 200"/>
              <p:cNvSpPr>
                <a:spLocks noChangeAspect="1"/>
              </p:cNvSpPr>
              <p:nvPr/>
            </p:nvSpPr>
            <p:spPr bwMode="auto">
              <a:xfrm>
                <a:off x="3703" y="1025"/>
                <a:ext cx="398" cy="220"/>
              </a:xfrm>
              <a:custGeom>
                <a:avLst/>
                <a:gdLst>
                  <a:gd name="T0" fmla="*/ 33 w 522"/>
                  <a:gd name="T1" fmla="*/ 5 h 324"/>
                  <a:gd name="T2" fmla="*/ 33 w 522"/>
                  <a:gd name="T3" fmla="*/ 7 h 324"/>
                  <a:gd name="T4" fmla="*/ 12 w 522"/>
                  <a:gd name="T5" fmla="*/ 6 h 324"/>
                  <a:gd name="T6" fmla="*/ 12 w 522"/>
                  <a:gd name="T7" fmla="*/ 7 h 324"/>
                  <a:gd name="T8" fmla="*/ 11 w 522"/>
                  <a:gd name="T9" fmla="*/ 7 h 324"/>
                  <a:gd name="T10" fmla="*/ 11 w 522"/>
                  <a:gd name="T11" fmla="*/ 7 h 324"/>
                  <a:gd name="T12" fmla="*/ 8 w 522"/>
                  <a:gd name="T13" fmla="*/ 7 h 324"/>
                  <a:gd name="T14" fmla="*/ 8 w 522"/>
                  <a:gd name="T15" fmla="*/ 7 h 324"/>
                  <a:gd name="T16" fmla="*/ 6 w 522"/>
                  <a:gd name="T17" fmla="*/ 7 h 324"/>
                  <a:gd name="T18" fmla="*/ 6 w 522"/>
                  <a:gd name="T19" fmla="*/ 7 h 324"/>
                  <a:gd name="T20" fmla="*/ 6 w 522"/>
                  <a:gd name="T21" fmla="*/ 6 h 324"/>
                  <a:gd name="T22" fmla="*/ 5 w 522"/>
                  <a:gd name="T23" fmla="*/ 5 h 324"/>
                  <a:gd name="T24" fmla="*/ 5 w 522"/>
                  <a:gd name="T25" fmla="*/ 5 h 324"/>
                  <a:gd name="T26" fmla="*/ 4 w 522"/>
                  <a:gd name="T27" fmla="*/ 5 h 324"/>
                  <a:gd name="T28" fmla="*/ 3 w 522"/>
                  <a:gd name="T29" fmla="*/ 5 h 324"/>
                  <a:gd name="T30" fmla="*/ 2 w 522"/>
                  <a:gd name="T31" fmla="*/ 5 h 324"/>
                  <a:gd name="T32" fmla="*/ 4 w 522"/>
                  <a:gd name="T33" fmla="*/ 3 h 324"/>
                  <a:gd name="T34" fmla="*/ 2 w 522"/>
                  <a:gd name="T35" fmla="*/ 3 h 324"/>
                  <a:gd name="T36" fmla="*/ 2 w 522"/>
                  <a:gd name="T37" fmla="*/ 2 h 324"/>
                  <a:gd name="T38" fmla="*/ 2 w 522"/>
                  <a:gd name="T39" fmla="*/ 2 h 324"/>
                  <a:gd name="T40" fmla="*/ 2 w 522"/>
                  <a:gd name="T41" fmla="*/ 2 h 324"/>
                  <a:gd name="T42" fmla="*/ 0 w 522"/>
                  <a:gd name="T43" fmla="*/ 1 h 324"/>
                  <a:gd name="T44" fmla="*/ 2 w 522"/>
                  <a:gd name="T45" fmla="*/ 0 h 324"/>
                  <a:gd name="T46" fmla="*/ 18 w 522"/>
                  <a:gd name="T47" fmla="*/ 1 h 324"/>
                  <a:gd name="T48" fmla="*/ 34 w 522"/>
                  <a:gd name="T49" fmla="*/ 1 h 324"/>
                  <a:gd name="T50" fmla="*/ 34 w 522"/>
                  <a:gd name="T51" fmla="*/ 5 h 324"/>
                  <a:gd name="T52" fmla="*/ 33 w 522"/>
                  <a:gd name="T53" fmla="*/ 5 h 324"/>
                  <a:gd name="T54" fmla="*/ 33 w 522"/>
                  <a:gd name="T55" fmla="*/ 5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99" name="Freeform 201"/>
              <p:cNvSpPr>
                <a:spLocks noChangeAspect="1"/>
              </p:cNvSpPr>
              <p:nvPr/>
            </p:nvSpPr>
            <p:spPr bwMode="auto">
              <a:xfrm>
                <a:off x="4069" y="1334"/>
                <a:ext cx="321" cy="139"/>
              </a:xfrm>
              <a:custGeom>
                <a:avLst/>
                <a:gdLst>
                  <a:gd name="T0" fmla="*/ 25 w 420"/>
                  <a:gd name="T1" fmla="*/ 1 h 204"/>
                  <a:gd name="T2" fmla="*/ 27 w 420"/>
                  <a:gd name="T3" fmla="*/ 2 h 204"/>
                  <a:gd name="T4" fmla="*/ 27 w 420"/>
                  <a:gd name="T5" fmla="*/ 3 h 204"/>
                  <a:gd name="T6" fmla="*/ 28 w 420"/>
                  <a:gd name="T7" fmla="*/ 5 h 204"/>
                  <a:gd name="T8" fmla="*/ 28 w 420"/>
                  <a:gd name="T9" fmla="*/ 5 h 204"/>
                  <a:gd name="T10" fmla="*/ 6 w 420"/>
                  <a:gd name="T11" fmla="*/ 5 h 204"/>
                  <a:gd name="T12" fmla="*/ 6 w 420"/>
                  <a:gd name="T13" fmla="*/ 3 h 204"/>
                  <a:gd name="T14" fmla="*/ 6 w 420"/>
                  <a:gd name="T15" fmla="*/ 3 h 204"/>
                  <a:gd name="T16" fmla="*/ 0 w 420"/>
                  <a:gd name="T17" fmla="*/ 2 h 204"/>
                  <a:gd name="T18" fmla="*/ 2 w 420"/>
                  <a:gd name="T19" fmla="*/ 0 h 204"/>
                  <a:gd name="T20" fmla="*/ 18 w 420"/>
                  <a:gd name="T21" fmla="*/ 1 h 204"/>
                  <a:gd name="T22" fmla="*/ 20 w 420"/>
                  <a:gd name="T23" fmla="*/ 1 h 204"/>
                  <a:gd name="T24" fmla="*/ 22 w 420"/>
                  <a:gd name="T25" fmla="*/ 1 h 204"/>
                  <a:gd name="T26" fmla="*/ 24 w 420"/>
                  <a:gd name="T27" fmla="*/ 1 h 204"/>
                  <a:gd name="T28" fmla="*/ 25 w 420"/>
                  <a:gd name="T29" fmla="*/ 1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0" name="Freeform 202"/>
              <p:cNvSpPr>
                <a:spLocks noChangeAspect="1"/>
              </p:cNvSpPr>
              <p:nvPr/>
            </p:nvSpPr>
            <p:spPr bwMode="auto">
              <a:xfrm>
                <a:off x="4069" y="1334"/>
                <a:ext cx="321" cy="139"/>
              </a:xfrm>
              <a:custGeom>
                <a:avLst/>
                <a:gdLst>
                  <a:gd name="T0" fmla="*/ 25 w 420"/>
                  <a:gd name="T1" fmla="*/ 1 h 204"/>
                  <a:gd name="T2" fmla="*/ 27 w 420"/>
                  <a:gd name="T3" fmla="*/ 2 h 204"/>
                  <a:gd name="T4" fmla="*/ 27 w 420"/>
                  <a:gd name="T5" fmla="*/ 3 h 204"/>
                  <a:gd name="T6" fmla="*/ 28 w 420"/>
                  <a:gd name="T7" fmla="*/ 5 h 204"/>
                  <a:gd name="T8" fmla="*/ 28 w 420"/>
                  <a:gd name="T9" fmla="*/ 5 h 204"/>
                  <a:gd name="T10" fmla="*/ 6 w 420"/>
                  <a:gd name="T11" fmla="*/ 5 h 204"/>
                  <a:gd name="T12" fmla="*/ 6 w 420"/>
                  <a:gd name="T13" fmla="*/ 3 h 204"/>
                  <a:gd name="T14" fmla="*/ 6 w 420"/>
                  <a:gd name="T15" fmla="*/ 3 h 204"/>
                  <a:gd name="T16" fmla="*/ 0 w 420"/>
                  <a:gd name="T17" fmla="*/ 2 h 204"/>
                  <a:gd name="T18" fmla="*/ 2 w 420"/>
                  <a:gd name="T19" fmla="*/ 0 h 204"/>
                  <a:gd name="T20" fmla="*/ 18 w 420"/>
                  <a:gd name="T21" fmla="*/ 1 h 204"/>
                  <a:gd name="T22" fmla="*/ 20 w 420"/>
                  <a:gd name="T23" fmla="*/ 1 h 204"/>
                  <a:gd name="T24" fmla="*/ 22 w 420"/>
                  <a:gd name="T25" fmla="*/ 1 h 204"/>
                  <a:gd name="T26" fmla="*/ 24 w 420"/>
                  <a:gd name="T27" fmla="*/ 1 h 204"/>
                  <a:gd name="T28" fmla="*/ 25 w 420"/>
                  <a:gd name="T29" fmla="*/ 1 h 204"/>
                  <a:gd name="T30" fmla="*/ 25 w 420"/>
                  <a:gd name="T31" fmla="*/ 1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1" name="Freeform 203"/>
              <p:cNvSpPr>
                <a:spLocks noChangeAspect="1"/>
              </p:cNvSpPr>
              <p:nvPr/>
            </p:nvSpPr>
            <p:spPr bwMode="auto">
              <a:xfrm>
                <a:off x="3465" y="1290"/>
                <a:ext cx="247" cy="338"/>
              </a:xfrm>
              <a:custGeom>
                <a:avLst/>
                <a:gdLst>
                  <a:gd name="T0" fmla="*/ 14 w 324"/>
                  <a:gd name="T1" fmla="*/ 10 h 498"/>
                  <a:gd name="T2" fmla="*/ 0 w 324"/>
                  <a:gd name="T3" fmla="*/ 3 h 498"/>
                  <a:gd name="T4" fmla="*/ 3 w 324"/>
                  <a:gd name="T5" fmla="*/ 0 h 498"/>
                  <a:gd name="T6" fmla="*/ 5 w 324"/>
                  <a:gd name="T7" fmla="*/ 1 h 498"/>
                  <a:gd name="T8" fmla="*/ 12 w 324"/>
                  <a:gd name="T9" fmla="*/ 1 h 498"/>
                  <a:gd name="T10" fmla="*/ 21 w 324"/>
                  <a:gd name="T11" fmla="*/ 1 h 498"/>
                  <a:gd name="T12" fmla="*/ 18 w 324"/>
                  <a:gd name="T13" fmla="*/ 8 h 498"/>
                  <a:gd name="T14" fmla="*/ 16 w 324"/>
                  <a:gd name="T15" fmla="*/ 10 h 498"/>
                  <a:gd name="T16" fmla="*/ 15 w 324"/>
                  <a:gd name="T17" fmla="*/ 9 h 498"/>
                  <a:gd name="T18" fmla="*/ 14 w 324"/>
                  <a:gd name="T19" fmla="*/ 10 h 498"/>
                  <a:gd name="T20" fmla="*/ 14 w 324"/>
                  <a:gd name="T21" fmla="*/ 10 h 498"/>
                  <a:gd name="T22" fmla="*/ 14 w 324"/>
                  <a:gd name="T23" fmla="*/ 10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2" name="Freeform 204"/>
              <p:cNvSpPr>
                <a:spLocks noChangeAspect="1"/>
              </p:cNvSpPr>
              <p:nvPr/>
            </p:nvSpPr>
            <p:spPr bwMode="auto">
              <a:xfrm>
                <a:off x="3465" y="1290"/>
                <a:ext cx="247" cy="342"/>
              </a:xfrm>
              <a:custGeom>
                <a:avLst/>
                <a:gdLst>
                  <a:gd name="T0" fmla="*/ 14 w 324"/>
                  <a:gd name="T1" fmla="*/ 10 h 504"/>
                  <a:gd name="T2" fmla="*/ 0 w 324"/>
                  <a:gd name="T3" fmla="*/ 3 h 504"/>
                  <a:gd name="T4" fmla="*/ 3 w 324"/>
                  <a:gd name="T5" fmla="*/ 0 h 504"/>
                  <a:gd name="T6" fmla="*/ 5 w 324"/>
                  <a:gd name="T7" fmla="*/ 1 h 504"/>
                  <a:gd name="T8" fmla="*/ 12 w 324"/>
                  <a:gd name="T9" fmla="*/ 1 h 504"/>
                  <a:gd name="T10" fmla="*/ 21 w 324"/>
                  <a:gd name="T11" fmla="*/ 1 h 504"/>
                  <a:gd name="T12" fmla="*/ 18 w 324"/>
                  <a:gd name="T13" fmla="*/ 8 h 504"/>
                  <a:gd name="T14" fmla="*/ 16 w 324"/>
                  <a:gd name="T15" fmla="*/ 10 h 504"/>
                  <a:gd name="T16" fmla="*/ 15 w 324"/>
                  <a:gd name="T17" fmla="*/ 9 h 504"/>
                  <a:gd name="T18" fmla="*/ 14 w 324"/>
                  <a:gd name="T19" fmla="*/ 10 h 504"/>
                  <a:gd name="T20" fmla="*/ 14 w 324"/>
                  <a:gd name="T21" fmla="*/ 10 h 504"/>
                  <a:gd name="T22" fmla="*/ 14 w 324"/>
                  <a:gd name="T23" fmla="*/ 10 h 504"/>
                  <a:gd name="T24" fmla="*/ 14 w 324"/>
                  <a:gd name="T25" fmla="*/ 11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3" name="Freeform 205"/>
              <p:cNvSpPr>
                <a:spLocks noChangeAspect="1"/>
              </p:cNvSpPr>
              <p:nvPr/>
            </p:nvSpPr>
            <p:spPr bwMode="auto">
              <a:xfrm>
                <a:off x="5191" y="1147"/>
                <a:ext cx="64" cy="118"/>
              </a:xfrm>
              <a:custGeom>
                <a:avLst/>
                <a:gdLst>
                  <a:gd name="T0" fmla="*/ 5 w 84"/>
                  <a:gd name="T1" fmla="*/ 3 h 174"/>
                  <a:gd name="T2" fmla="*/ 5 w 84"/>
                  <a:gd name="T3" fmla="*/ 3 h 174"/>
                  <a:gd name="T4" fmla="*/ 4 w 84"/>
                  <a:gd name="T5" fmla="*/ 3 h 174"/>
                  <a:gd name="T6" fmla="*/ 2 w 84"/>
                  <a:gd name="T7" fmla="*/ 3 h 174"/>
                  <a:gd name="T8" fmla="*/ 0 w 84"/>
                  <a:gd name="T9" fmla="*/ 2 h 174"/>
                  <a:gd name="T10" fmla="*/ 2 w 84"/>
                  <a:gd name="T11" fmla="*/ 1 h 174"/>
                  <a:gd name="T12" fmla="*/ 2 w 84"/>
                  <a:gd name="T13" fmla="*/ 1 h 174"/>
                  <a:gd name="T14" fmla="*/ 2 w 84"/>
                  <a:gd name="T15" fmla="*/ 1 h 174"/>
                  <a:gd name="T16" fmla="*/ 2 w 84"/>
                  <a:gd name="T17" fmla="*/ 0 h 174"/>
                  <a:gd name="T18" fmla="*/ 5 w 84"/>
                  <a:gd name="T19" fmla="*/ 2 h 174"/>
                  <a:gd name="T20" fmla="*/ 5 w 84"/>
                  <a:gd name="T21" fmla="*/ 3 h 174"/>
                  <a:gd name="T22" fmla="*/ 5 w 84"/>
                  <a:gd name="T23" fmla="*/ 3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4" name="Freeform 206"/>
              <p:cNvSpPr>
                <a:spLocks noChangeAspect="1"/>
              </p:cNvSpPr>
              <p:nvPr/>
            </p:nvSpPr>
            <p:spPr bwMode="auto">
              <a:xfrm>
                <a:off x="5191" y="1147"/>
                <a:ext cx="64" cy="118"/>
              </a:xfrm>
              <a:custGeom>
                <a:avLst/>
                <a:gdLst>
                  <a:gd name="T0" fmla="*/ 5 w 84"/>
                  <a:gd name="T1" fmla="*/ 3 h 174"/>
                  <a:gd name="T2" fmla="*/ 5 w 84"/>
                  <a:gd name="T3" fmla="*/ 3 h 174"/>
                  <a:gd name="T4" fmla="*/ 4 w 84"/>
                  <a:gd name="T5" fmla="*/ 3 h 174"/>
                  <a:gd name="T6" fmla="*/ 2 w 84"/>
                  <a:gd name="T7" fmla="*/ 3 h 174"/>
                  <a:gd name="T8" fmla="*/ 0 w 84"/>
                  <a:gd name="T9" fmla="*/ 2 h 174"/>
                  <a:gd name="T10" fmla="*/ 2 w 84"/>
                  <a:gd name="T11" fmla="*/ 1 h 174"/>
                  <a:gd name="T12" fmla="*/ 2 w 84"/>
                  <a:gd name="T13" fmla="*/ 1 h 174"/>
                  <a:gd name="T14" fmla="*/ 2 w 84"/>
                  <a:gd name="T15" fmla="*/ 1 h 174"/>
                  <a:gd name="T16" fmla="*/ 2 w 84"/>
                  <a:gd name="T17" fmla="*/ 0 h 174"/>
                  <a:gd name="T18" fmla="*/ 5 w 84"/>
                  <a:gd name="T19" fmla="*/ 2 h 174"/>
                  <a:gd name="T20" fmla="*/ 5 w 84"/>
                  <a:gd name="T21" fmla="*/ 3 h 174"/>
                  <a:gd name="T22" fmla="*/ 5 w 84"/>
                  <a:gd name="T23" fmla="*/ 3 h 174"/>
                  <a:gd name="T24" fmla="*/ 5 w 84"/>
                  <a:gd name="T25" fmla="*/ 3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5" name="Freeform 207"/>
              <p:cNvSpPr>
                <a:spLocks noChangeAspect="1"/>
              </p:cNvSpPr>
              <p:nvPr/>
            </p:nvSpPr>
            <p:spPr bwMode="auto">
              <a:xfrm>
                <a:off x="5122" y="1338"/>
                <a:ext cx="50" cy="106"/>
              </a:xfrm>
              <a:custGeom>
                <a:avLst/>
                <a:gdLst>
                  <a:gd name="T0" fmla="*/ 4 w 66"/>
                  <a:gd name="T1" fmla="*/ 1 h 156"/>
                  <a:gd name="T2" fmla="*/ 3 w 66"/>
                  <a:gd name="T3" fmla="*/ 1 h 156"/>
                  <a:gd name="T4" fmla="*/ 5 w 66"/>
                  <a:gd name="T5" fmla="*/ 1 h 156"/>
                  <a:gd name="T6" fmla="*/ 5 w 66"/>
                  <a:gd name="T7" fmla="*/ 2 h 156"/>
                  <a:gd name="T8" fmla="*/ 3 w 66"/>
                  <a:gd name="T9" fmla="*/ 3 h 156"/>
                  <a:gd name="T10" fmla="*/ 2 w 66"/>
                  <a:gd name="T11" fmla="*/ 3 h 156"/>
                  <a:gd name="T12" fmla="*/ 3 w 66"/>
                  <a:gd name="T13" fmla="*/ 3 h 156"/>
                  <a:gd name="T14" fmla="*/ 2 w 66"/>
                  <a:gd name="T15" fmla="*/ 3 h 156"/>
                  <a:gd name="T16" fmla="*/ 0 w 66"/>
                  <a:gd name="T17" fmla="*/ 2 h 156"/>
                  <a:gd name="T18" fmla="*/ 2 w 66"/>
                  <a:gd name="T19" fmla="*/ 2 h 156"/>
                  <a:gd name="T20" fmla="*/ 2 w 66"/>
                  <a:gd name="T21" fmla="*/ 1 h 156"/>
                  <a:gd name="T22" fmla="*/ 2 w 66"/>
                  <a:gd name="T23" fmla="*/ 1 h 156"/>
                  <a:gd name="T24" fmla="*/ 0 w 66"/>
                  <a:gd name="T25" fmla="*/ 1 h 156"/>
                  <a:gd name="T26" fmla="*/ 2 w 66"/>
                  <a:gd name="T27" fmla="*/ 0 h 156"/>
                  <a:gd name="T28" fmla="*/ 4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6" name="Freeform 208"/>
              <p:cNvSpPr>
                <a:spLocks noChangeAspect="1"/>
              </p:cNvSpPr>
              <p:nvPr/>
            </p:nvSpPr>
            <p:spPr bwMode="auto">
              <a:xfrm>
                <a:off x="5122" y="1338"/>
                <a:ext cx="50" cy="106"/>
              </a:xfrm>
              <a:custGeom>
                <a:avLst/>
                <a:gdLst>
                  <a:gd name="T0" fmla="*/ 4 w 66"/>
                  <a:gd name="T1" fmla="*/ 1 h 156"/>
                  <a:gd name="T2" fmla="*/ 3 w 66"/>
                  <a:gd name="T3" fmla="*/ 1 h 156"/>
                  <a:gd name="T4" fmla="*/ 5 w 66"/>
                  <a:gd name="T5" fmla="*/ 1 h 156"/>
                  <a:gd name="T6" fmla="*/ 5 w 66"/>
                  <a:gd name="T7" fmla="*/ 2 h 156"/>
                  <a:gd name="T8" fmla="*/ 5 w 66"/>
                  <a:gd name="T9" fmla="*/ 1 h 156"/>
                  <a:gd name="T10" fmla="*/ 5 w 66"/>
                  <a:gd name="T11" fmla="*/ 2 h 156"/>
                  <a:gd name="T12" fmla="*/ 3 w 66"/>
                  <a:gd name="T13" fmla="*/ 3 h 156"/>
                  <a:gd name="T14" fmla="*/ 2 w 66"/>
                  <a:gd name="T15" fmla="*/ 3 h 156"/>
                  <a:gd name="T16" fmla="*/ 3 w 66"/>
                  <a:gd name="T17" fmla="*/ 3 h 156"/>
                  <a:gd name="T18" fmla="*/ 2 w 66"/>
                  <a:gd name="T19" fmla="*/ 3 h 156"/>
                  <a:gd name="T20" fmla="*/ 0 w 66"/>
                  <a:gd name="T21" fmla="*/ 2 h 156"/>
                  <a:gd name="T22" fmla="*/ 2 w 66"/>
                  <a:gd name="T23" fmla="*/ 2 h 156"/>
                  <a:gd name="T24" fmla="*/ 2 w 66"/>
                  <a:gd name="T25" fmla="*/ 1 h 156"/>
                  <a:gd name="T26" fmla="*/ 2 w 66"/>
                  <a:gd name="T27" fmla="*/ 1 h 156"/>
                  <a:gd name="T28" fmla="*/ 0 w 66"/>
                  <a:gd name="T29" fmla="*/ 1 h 156"/>
                  <a:gd name="T30" fmla="*/ 2 w 66"/>
                  <a:gd name="T31" fmla="*/ 0 h 156"/>
                  <a:gd name="T32" fmla="*/ 4 w 66"/>
                  <a:gd name="T33" fmla="*/ 1 h 156"/>
                  <a:gd name="T34" fmla="*/ 4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7" name="Freeform 209"/>
              <p:cNvSpPr>
                <a:spLocks noChangeAspect="1"/>
              </p:cNvSpPr>
              <p:nvPr/>
            </p:nvSpPr>
            <p:spPr bwMode="auto">
              <a:xfrm>
                <a:off x="3818" y="1575"/>
                <a:ext cx="274" cy="248"/>
              </a:xfrm>
              <a:custGeom>
                <a:avLst/>
                <a:gdLst>
                  <a:gd name="T0" fmla="*/ 23 w 360"/>
                  <a:gd name="T1" fmla="*/ 1 h 366"/>
                  <a:gd name="T2" fmla="*/ 21 w 360"/>
                  <a:gd name="T3" fmla="*/ 7 h 366"/>
                  <a:gd name="T4" fmla="*/ 9 w 360"/>
                  <a:gd name="T5" fmla="*/ 7 h 366"/>
                  <a:gd name="T6" fmla="*/ 9 w 360"/>
                  <a:gd name="T7" fmla="*/ 7 h 366"/>
                  <a:gd name="T8" fmla="*/ 4 w 360"/>
                  <a:gd name="T9" fmla="*/ 7 h 366"/>
                  <a:gd name="T10" fmla="*/ 3 w 360"/>
                  <a:gd name="T11" fmla="*/ 7 h 366"/>
                  <a:gd name="T12" fmla="*/ 0 w 360"/>
                  <a:gd name="T13" fmla="*/ 7 h 366"/>
                  <a:gd name="T14" fmla="*/ 2 w 360"/>
                  <a:gd name="T15" fmla="*/ 6 h 366"/>
                  <a:gd name="T16" fmla="*/ 4 w 360"/>
                  <a:gd name="T17" fmla="*/ 0 h 366"/>
                  <a:gd name="T18" fmla="*/ 23 w 360"/>
                  <a:gd name="T19" fmla="*/ 1 h 366"/>
                  <a:gd name="T20" fmla="*/ 23 w 360"/>
                  <a:gd name="T21" fmla="*/ 1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8" name="Freeform 210"/>
              <p:cNvSpPr>
                <a:spLocks noChangeAspect="1"/>
              </p:cNvSpPr>
              <p:nvPr/>
            </p:nvSpPr>
            <p:spPr bwMode="auto">
              <a:xfrm>
                <a:off x="3818" y="1575"/>
                <a:ext cx="274" cy="248"/>
              </a:xfrm>
              <a:custGeom>
                <a:avLst/>
                <a:gdLst>
                  <a:gd name="T0" fmla="*/ 23 w 360"/>
                  <a:gd name="T1" fmla="*/ 1 h 366"/>
                  <a:gd name="T2" fmla="*/ 21 w 360"/>
                  <a:gd name="T3" fmla="*/ 7 h 366"/>
                  <a:gd name="T4" fmla="*/ 9 w 360"/>
                  <a:gd name="T5" fmla="*/ 7 h 366"/>
                  <a:gd name="T6" fmla="*/ 9 w 360"/>
                  <a:gd name="T7" fmla="*/ 7 h 366"/>
                  <a:gd name="T8" fmla="*/ 4 w 360"/>
                  <a:gd name="T9" fmla="*/ 7 h 366"/>
                  <a:gd name="T10" fmla="*/ 3 w 360"/>
                  <a:gd name="T11" fmla="*/ 7 h 366"/>
                  <a:gd name="T12" fmla="*/ 0 w 360"/>
                  <a:gd name="T13" fmla="*/ 7 h 366"/>
                  <a:gd name="T14" fmla="*/ 2 w 360"/>
                  <a:gd name="T15" fmla="*/ 6 h 366"/>
                  <a:gd name="T16" fmla="*/ 4 w 360"/>
                  <a:gd name="T17" fmla="*/ 0 h 366"/>
                  <a:gd name="T18" fmla="*/ 23 w 360"/>
                  <a:gd name="T19" fmla="*/ 1 h 366"/>
                  <a:gd name="T20" fmla="*/ 23 w 360"/>
                  <a:gd name="T21" fmla="*/ 1 h 366"/>
                  <a:gd name="T22" fmla="*/ 23 w 360"/>
                  <a:gd name="T23" fmla="*/ 1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09" name="Freeform 211"/>
              <p:cNvSpPr>
                <a:spLocks noChangeAspect="1"/>
              </p:cNvSpPr>
              <p:nvPr/>
            </p:nvSpPr>
            <p:spPr bwMode="auto">
              <a:xfrm>
                <a:off x="4943" y="1175"/>
                <a:ext cx="234" cy="180"/>
              </a:xfrm>
              <a:custGeom>
                <a:avLst/>
                <a:gdLst>
                  <a:gd name="T0" fmla="*/ 20 w 306"/>
                  <a:gd name="T1" fmla="*/ 3 h 264"/>
                  <a:gd name="T2" fmla="*/ 20 w 306"/>
                  <a:gd name="T3" fmla="*/ 3 h 264"/>
                  <a:gd name="T4" fmla="*/ 21 w 306"/>
                  <a:gd name="T5" fmla="*/ 5 h 264"/>
                  <a:gd name="T6" fmla="*/ 21 w 306"/>
                  <a:gd name="T7" fmla="*/ 5 h 264"/>
                  <a:gd name="T8" fmla="*/ 21 w 306"/>
                  <a:gd name="T9" fmla="*/ 5 h 264"/>
                  <a:gd name="T10" fmla="*/ 20 w 306"/>
                  <a:gd name="T11" fmla="*/ 5 h 264"/>
                  <a:gd name="T12" fmla="*/ 17 w 306"/>
                  <a:gd name="T13" fmla="*/ 5 h 264"/>
                  <a:gd name="T14" fmla="*/ 16 w 306"/>
                  <a:gd name="T15" fmla="*/ 5 h 264"/>
                  <a:gd name="T16" fmla="*/ 14 w 306"/>
                  <a:gd name="T17" fmla="*/ 5 h 264"/>
                  <a:gd name="T18" fmla="*/ 2 w 306"/>
                  <a:gd name="T19" fmla="*/ 5 h 264"/>
                  <a:gd name="T20" fmla="*/ 0 w 306"/>
                  <a:gd name="T21" fmla="*/ 5 h 264"/>
                  <a:gd name="T22" fmla="*/ 2 w 306"/>
                  <a:gd name="T23" fmla="*/ 5 h 264"/>
                  <a:gd name="T24" fmla="*/ 2 w 306"/>
                  <a:gd name="T25" fmla="*/ 3 h 264"/>
                  <a:gd name="T26" fmla="*/ 5 w 306"/>
                  <a:gd name="T27" fmla="*/ 3 h 264"/>
                  <a:gd name="T28" fmla="*/ 6 w 306"/>
                  <a:gd name="T29" fmla="*/ 3 h 264"/>
                  <a:gd name="T30" fmla="*/ 8 w 306"/>
                  <a:gd name="T31" fmla="*/ 3 h 264"/>
                  <a:gd name="T32" fmla="*/ 11 w 306"/>
                  <a:gd name="T33" fmla="*/ 2 h 264"/>
                  <a:gd name="T34" fmla="*/ 9 w 306"/>
                  <a:gd name="T35" fmla="*/ 2 h 264"/>
                  <a:gd name="T36" fmla="*/ 11 w 306"/>
                  <a:gd name="T37" fmla="*/ 2 h 264"/>
                  <a:gd name="T38" fmla="*/ 9 w 306"/>
                  <a:gd name="T39" fmla="*/ 2 h 264"/>
                  <a:gd name="T40" fmla="*/ 9 w 306"/>
                  <a:gd name="T41" fmla="*/ 1 h 264"/>
                  <a:gd name="T42" fmla="*/ 12 w 306"/>
                  <a:gd name="T43" fmla="*/ 1 h 264"/>
                  <a:gd name="T44" fmla="*/ 13 w 306"/>
                  <a:gd name="T45" fmla="*/ 1 h 264"/>
                  <a:gd name="T46" fmla="*/ 18 w 306"/>
                  <a:gd name="T47" fmla="*/ 0 h 264"/>
                  <a:gd name="T48" fmla="*/ 18 w 306"/>
                  <a:gd name="T49" fmla="*/ 1 h 264"/>
                  <a:gd name="T50" fmla="*/ 18 w 306"/>
                  <a:gd name="T51" fmla="*/ 2 h 264"/>
                  <a:gd name="T52" fmla="*/ 19 w 306"/>
                  <a:gd name="T53" fmla="*/ 2 h 264"/>
                  <a:gd name="T54" fmla="*/ 20 w 306"/>
                  <a:gd name="T55" fmla="*/ 3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0" name="Freeform 212"/>
              <p:cNvSpPr>
                <a:spLocks noChangeAspect="1"/>
              </p:cNvSpPr>
              <p:nvPr/>
            </p:nvSpPr>
            <p:spPr bwMode="auto">
              <a:xfrm>
                <a:off x="4943" y="1175"/>
                <a:ext cx="234" cy="180"/>
              </a:xfrm>
              <a:custGeom>
                <a:avLst/>
                <a:gdLst>
                  <a:gd name="T0" fmla="*/ 20 w 306"/>
                  <a:gd name="T1" fmla="*/ 3 h 264"/>
                  <a:gd name="T2" fmla="*/ 20 w 306"/>
                  <a:gd name="T3" fmla="*/ 3 h 264"/>
                  <a:gd name="T4" fmla="*/ 21 w 306"/>
                  <a:gd name="T5" fmla="*/ 5 h 264"/>
                  <a:gd name="T6" fmla="*/ 21 w 306"/>
                  <a:gd name="T7" fmla="*/ 5 h 264"/>
                  <a:gd name="T8" fmla="*/ 21 w 306"/>
                  <a:gd name="T9" fmla="*/ 5 h 264"/>
                  <a:gd name="T10" fmla="*/ 20 w 306"/>
                  <a:gd name="T11" fmla="*/ 5 h 264"/>
                  <a:gd name="T12" fmla="*/ 17 w 306"/>
                  <a:gd name="T13" fmla="*/ 5 h 264"/>
                  <a:gd name="T14" fmla="*/ 16 w 306"/>
                  <a:gd name="T15" fmla="*/ 5 h 264"/>
                  <a:gd name="T16" fmla="*/ 14 w 306"/>
                  <a:gd name="T17" fmla="*/ 5 h 264"/>
                  <a:gd name="T18" fmla="*/ 2 w 306"/>
                  <a:gd name="T19" fmla="*/ 5 h 264"/>
                  <a:gd name="T20" fmla="*/ 0 w 306"/>
                  <a:gd name="T21" fmla="*/ 5 h 264"/>
                  <a:gd name="T22" fmla="*/ 2 w 306"/>
                  <a:gd name="T23" fmla="*/ 5 h 264"/>
                  <a:gd name="T24" fmla="*/ 2 w 306"/>
                  <a:gd name="T25" fmla="*/ 3 h 264"/>
                  <a:gd name="T26" fmla="*/ 5 w 306"/>
                  <a:gd name="T27" fmla="*/ 3 h 264"/>
                  <a:gd name="T28" fmla="*/ 6 w 306"/>
                  <a:gd name="T29" fmla="*/ 3 h 264"/>
                  <a:gd name="T30" fmla="*/ 8 w 306"/>
                  <a:gd name="T31" fmla="*/ 3 h 264"/>
                  <a:gd name="T32" fmla="*/ 11 w 306"/>
                  <a:gd name="T33" fmla="*/ 2 h 264"/>
                  <a:gd name="T34" fmla="*/ 9 w 306"/>
                  <a:gd name="T35" fmla="*/ 2 h 264"/>
                  <a:gd name="T36" fmla="*/ 11 w 306"/>
                  <a:gd name="T37" fmla="*/ 2 h 264"/>
                  <a:gd name="T38" fmla="*/ 9 w 306"/>
                  <a:gd name="T39" fmla="*/ 2 h 264"/>
                  <a:gd name="T40" fmla="*/ 9 w 306"/>
                  <a:gd name="T41" fmla="*/ 1 h 264"/>
                  <a:gd name="T42" fmla="*/ 12 w 306"/>
                  <a:gd name="T43" fmla="*/ 1 h 264"/>
                  <a:gd name="T44" fmla="*/ 13 w 306"/>
                  <a:gd name="T45" fmla="*/ 1 h 264"/>
                  <a:gd name="T46" fmla="*/ 18 w 306"/>
                  <a:gd name="T47" fmla="*/ 0 h 264"/>
                  <a:gd name="T48" fmla="*/ 18 w 306"/>
                  <a:gd name="T49" fmla="*/ 1 h 264"/>
                  <a:gd name="T50" fmla="*/ 18 w 306"/>
                  <a:gd name="T51" fmla="*/ 2 h 264"/>
                  <a:gd name="T52" fmla="*/ 19 w 306"/>
                  <a:gd name="T53" fmla="*/ 2 h 264"/>
                  <a:gd name="T54" fmla="*/ 20 w 306"/>
                  <a:gd name="T55" fmla="*/ 3 h 264"/>
                  <a:gd name="T56" fmla="*/ 20 w 306"/>
                  <a:gd name="T57" fmla="*/ 3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1" name="Freeform 213"/>
              <p:cNvSpPr>
                <a:spLocks noChangeAspect="1"/>
              </p:cNvSpPr>
              <p:nvPr/>
            </p:nvSpPr>
            <p:spPr bwMode="auto">
              <a:xfrm>
                <a:off x="5140" y="1554"/>
                <a:ext cx="23" cy="29"/>
              </a:xfrm>
              <a:custGeom>
                <a:avLst/>
                <a:gdLst>
                  <a:gd name="T0" fmla="*/ 0 w 30"/>
                  <a:gd name="T1" fmla="*/ 0 h 42"/>
                  <a:gd name="T2" fmla="*/ 2 w 30"/>
                  <a:gd name="T3" fmla="*/ 1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2" name="Freeform 214"/>
              <p:cNvSpPr>
                <a:spLocks noChangeAspect="1"/>
              </p:cNvSpPr>
              <p:nvPr/>
            </p:nvSpPr>
            <p:spPr bwMode="auto">
              <a:xfrm>
                <a:off x="4825" y="1554"/>
                <a:ext cx="334" cy="131"/>
              </a:xfrm>
              <a:custGeom>
                <a:avLst/>
                <a:gdLst>
                  <a:gd name="T0" fmla="*/ 29 w 438"/>
                  <a:gd name="T1" fmla="*/ 1 h 192"/>
                  <a:gd name="T2" fmla="*/ 28 w 438"/>
                  <a:gd name="T3" fmla="*/ 1 h 192"/>
                  <a:gd name="T4" fmla="*/ 27 w 438"/>
                  <a:gd name="T5" fmla="*/ 1 h 192"/>
                  <a:gd name="T6" fmla="*/ 26 w 438"/>
                  <a:gd name="T7" fmla="*/ 1 h 192"/>
                  <a:gd name="T8" fmla="*/ 26 w 438"/>
                  <a:gd name="T9" fmla="*/ 1 h 192"/>
                  <a:gd name="T10" fmla="*/ 26 w 438"/>
                  <a:gd name="T11" fmla="*/ 1 h 192"/>
                  <a:gd name="T12" fmla="*/ 25 w 438"/>
                  <a:gd name="T13" fmla="*/ 1 h 192"/>
                  <a:gd name="T14" fmla="*/ 27 w 438"/>
                  <a:gd name="T15" fmla="*/ 1 h 192"/>
                  <a:gd name="T16" fmla="*/ 26 w 438"/>
                  <a:gd name="T17" fmla="*/ 2 h 192"/>
                  <a:gd name="T18" fmla="*/ 25 w 438"/>
                  <a:gd name="T19" fmla="*/ 2 h 192"/>
                  <a:gd name="T20" fmla="*/ 26 w 438"/>
                  <a:gd name="T21" fmla="*/ 2 h 192"/>
                  <a:gd name="T22" fmla="*/ 27 w 438"/>
                  <a:gd name="T23" fmla="*/ 2 h 192"/>
                  <a:gd name="T24" fmla="*/ 28 w 438"/>
                  <a:gd name="T25" fmla="*/ 2 h 192"/>
                  <a:gd name="T26" fmla="*/ 27 w 438"/>
                  <a:gd name="T27" fmla="*/ 2 h 192"/>
                  <a:gd name="T28" fmla="*/ 26 w 438"/>
                  <a:gd name="T29" fmla="*/ 2 h 192"/>
                  <a:gd name="T30" fmla="*/ 25 w 438"/>
                  <a:gd name="T31" fmla="*/ 2 h 192"/>
                  <a:gd name="T32" fmla="*/ 25 w 438"/>
                  <a:gd name="T33" fmla="*/ 2 h 192"/>
                  <a:gd name="T34" fmla="*/ 25 w 438"/>
                  <a:gd name="T35" fmla="*/ 3 h 192"/>
                  <a:gd name="T36" fmla="*/ 24 w 438"/>
                  <a:gd name="T37" fmla="*/ 2 h 192"/>
                  <a:gd name="T38" fmla="*/ 24 w 438"/>
                  <a:gd name="T39" fmla="*/ 3 h 192"/>
                  <a:gd name="T40" fmla="*/ 24 w 438"/>
                  <a:gd name="T41" fmla="*/ 3 h 192"/>
                  <a:gd name="T42" fmla="*/ 24 w 438"/>
                  <a:gd name="T43" fmla="*/ 3 h 192"/>
                  <a:gd name="T44" fmla="*/ 23 w 438"/>
                  <a:gd name="T45" fmla="*/ 3 h 192"/>
                  <a:gd name="T46" fmla="*/ 22 w 438"/>
                  <a:gd name="T47" fmla="*/ 3 h 192"/>
                  <a:gd name="T48" fmla="*/ 21 w 438"/>
                  <a:gd name="T49" fmla="*/ 5 h 192"/>
                  <a:gd name="T50" fmla="*/ 21 w 438"/>
                  <a:gd name="T51" fmla="*/ 5 h 192"/>
                  <a:gd name="T52" fmla="*/ 16 w 438"/>
                  <a:gd name="T53" fmla="*/ 3 h 192"/>
                  <a:gd name="T54" fmla="*/ 12 w 438"/>
                  <a:gd name="T55" fmla="*/ 3 h 192"/>
                  <a:gd name="T56" fmla="*/ 11 w 438"/>
                  <a:gd name="T57" fmla="*/ 3 h 192"/>
                  <a:gd name="T58" fmla="*/ 6 w 438"/>
                  <a:gd name="T59" fmla="*/ 3 h 192"/>
                  <a:gd name="T60" fmla="*/ 5 w 438"/>
                  <a:gd name="T61" fmla="*/ 3 h 192"/>
                  <a:gd name="T62" fmla="*/ 0 w 438"/>
                  <a:gd name="T63" fmla="*/ 3 h 192"/>
                  <a:gd name="T64" fmla="*/ 0 w 438"/>
                  <a:gd name="T65" fmla="*/ 3 h 192"/>
                  <a:gd name="T66" fmla="*/ 2 w 438"/>
                  <a:gd name="T67" fmla="*/ 3 h 192"/>
                  <a:gd name="T68" fmla="*/ 2 w 438"/>
                  <a:gd name="T69" fmla="*/ 3 h 192"/>
                  <a:gd name="T70" fmla="*/ 5 w 438"/>
                  <a:gd name="T71" fmla="*/ 2 h 192"/>
                  <a:gd name="T72" fmla="*/ 5 w 438"/>
                  <a:gd name="T73" fmla="*/ 2 h 192"/>
                  <a:gd name="T74" fmla="*/ 5 w 438"/>
                  <a:gd name="T75" fmla="*/ 2 h 192"/>
                  <a:gd name="T76" fmla="*/ 8 w 438"/>
                  <a:gd name="T77" fmla="*/ 1 h 192"/>
                  <a:gd name="T78" fmla="*/ 8 w 438"/>
                  <a:gd name="T79" fmla="*/ 1 h 192"/>
                  <a:gd name="T80" fmla="*/ 8 w 438"/>
                  <a:gd name="T81" fmla="*/ 1 h 192"/>
                  <a:gd name="T82" fmla="*/ 27 w 438"/>
                  <a:gd name="T83" fmla="*/ 0 h 192"/>
                  <a:gd name="T84" fmla="*/ 28 w 438"/>
                  <a:gd name="T85" fmla="*/ 1 h 192"/>
                  <a:gd name="T86" fmla="*/ 28 w 438"/>
                  <a:gd name="T87" fmla="*/ 1 h 192"/>
                  <a:gd name="T88" fmla="*/ 28 w 438"/>
                  <a:gd name="T89" fmla="*/ 1 h 192"/>
                  <a:gd name="T90" fmla="*/ 27 w 438"/>
                  <a:gd name="T91" fmla="*/ 1 h 192"/>
                  <a:gd name="T92" fmla="*/ 28 w 438"/>
                  <a:gd name="T93" fmla="*/ 1 h 192"/>
                  <a:gd name="T94" fmla="*/ 27 w 438"/>
                  <a:gd name="T95" fmla="*/ 1 h 192"/>
                  <a:gd name="T96" fmla="*/ 27 w 438"/>
                  <a:gd name="T97" fmla="*/ 1 h 192"/>
                  <a:gd name="T98" fmla="*/ 26 w 438"/>
                  <a:gd name="T99" fmla="*/ 1 h 192"/>
                  <a:gd name="T100" fmla="*/ 26 w 438"/>
                  <a:gd name="T101" fmla="*/ 1 h 192"/>
                  <a:gd name="T102" fmla="*/ 25 w 438"/>
                  <a:gd name="T103" fmla="*/ 1 h 192"/>
                  <a:gd name="T104" fmla="*/ 25 w 438"/>
                  <a:gd name="T105" fmla="*/ 1 h 192"/>
                  <a:gd name="T106" fmla="*/ 25 w 438"/>
                  <a:gd name="T107" fmla="*/ 1 h 192"/>
                  <a:gd name="T108" fmla="*/ 28 w 438"/>
                  <a:gd name="T109" fmla="*/ 1 h 192"/>
                  <a:gd name="T110" fmla="*/ 28 w 438"/>
                  <a:gd name="T111" fmla="*/ 1 h 192"/>
                  <a:gd name="T112" fmla="*/ 28 w 438"/>
                  <a:gd name="T113" fmla="*/ 1 h 192"/>
                  <a:gd name="T114" fmla="*/ 28 w 438"/>
                  <a:gd name="T115" fmla="*/ 1 h 192"/>
                  <a:gd name="T116" fmla="*/ 29 w 438"/>
                  <a:gd name="T117" fmla="*/ 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3" name="Freeform 215"/>
              <p:cNvSpPr>
                <a:spLocks noChangeAspect="1"/>
              </p:cNvSpPr>
              <p:nvPr/>
            </p:nvSpPr>
            <p:spPr bwMode="auto">
              <a:xfrm>
                <a:off x="4825" y="1554"/>
                <a:ext cx="334" cy="131"/>
              </a:xfrm>
              <a:custGeom>
                <a:avLst/>
                <a:gdLst>
                  <a:gd name="T0" fmla="*/ 29 w 438"/>
                  <a:gd name="T1" fmla="*/ 1 h 192"/>
                  <a:gd name="T2" fmla="*/ 28 w 438"/>
                  <a:gd name="T3" fmla="*/ 1 h 192"/>
                  <a:gd name="T4" fmla="*/ 27 w 438"/>
                  <a:gd name="T5" fmla="*/ 1 h 192"/>
                  <a:gd name="T6" fmla="*/ 26 w 438"/>
                  <a:gd name="T7" fmla="*/ 1 h 192"/>
                  <a:gd name="T8" fmla="*/ 26 w 438"/>
                  <a:gd name="T9" fmla="*/ 1 h 192"/>
                  <a:gd name="T10" fmla="*/ 26 w 438"/>
                  <a:gd name="T11" fmla="*/ 1 h 192"/>
                  <a:gd name="T12" fmla="*/ 25 w 438"/>
                  <a:gd name="T13" fmla="*/ 1 h 192"/>
                  <a:gd name="T14" fmla="*/ 27 w 438"/>
                  <a:gd name="T15" fmla="*/ 1 h 192"/>
                  <a:gd name="T16" fmla="*/ 26 w 438"/>
                  <a:gd name="T17" fmla="*/ 2 h 192"/>
                  <a:gd name="T18" fmla="*/ 25 w 438"/>
                  <a:gd name="T19" fmla="*/ 2 h 192"/>
                  <a:gd name="T20" fmla="*/ 26 w 438"/>
                  <a:gd name="T21" fmla="*/ 2 h 192"/>
                  <a:gd name="T22" fmla="*/ 27 w 438"/>
                  <a:gd name="T23" fmla="*/ 2 h 192"/>
                  <a:gd name="T24" fmla="*/ 28 w 438"/>
                  <a:gd name="T25" fmla="*/ 2 h 192"/>
                  <a:gd name="T26" fmla="*/ 27 w 438"/>
                  <a:gd name="T27" fmla="*/ 2 h 192"/>
                  <a:gd name="T28" fmla="*/ 26 w 438"/>
                  <a:gd name="T29" fmla="*/ 2 h 192"/>
                  <a:gd name="T30" fmla="*/ 25 w 438"/>
                  <a:gd name="T31" fmla="*/ 2 h 192"/>
                  <a:gd name="T32" fmla="*/ 25 w 438"/>
                  <a:gd name="T33" fmla="*/ 2 h 192"/>
                  <a:gd name="T34" fmla="*/ 25 w 438"/>
                  <a:gd name="T35" fmla="*/ 3 h 192"/>
                  <a:gd name="T36" fmla="*/ 24 w 438"/>
                  <a:gd name="T37" fmla="*/ 2 h 192"/>
                  <a:gd name="T38" fmla="*/ 24 w 438"/>
                  <a:gd name="T39" fmla="*/ 3 h 192"/>
                  <a:gd name="T40" fmla="*/ 24 w 438"/>
                  <a:gd name="T41" fmla="*/ 3 h 192"/>
                  <a:gd name="T42" fmla="*/ 24 w 438"/>
                  <a:gd name="T43" fmla="*/ 3 h 192"/>
                  <a:gd name="T44" fmla="*/ 23 w 438"/>
                  <a:gd name="T45" fmla="*/ 3 h 192"/>
                  <a:gd name="T46" fmla="*/ 22 w 438"/>
                  <a:gd name="T47" fmla="*/ 3 h 192"/>
                  <a:gd name="T48" fmla="*/ 21 w 438"/>
                  <a:gd name="T49" fmla="*/ 5 h 192"/>
                  <a:gd name="T50" fmla="*/ 21 w 438"/>
                  <a:gd name="T51" fmla="*/ 5 h 192"/>
                  <a:gd name="T52" fmla="*/ 16 w 438"/>
                  <a:gd name="T53" fmla="*/ 3 h 192"/>
                  <a:gd name="T54" fmla="*/ 12 w 438"/>
                  <a:gd name="T55" fmla="*/ 3 h 192"/>
                  <a:gd name="T56" fmla="*/ 11 w 438"/>
                  <a:gd name="T57" fmla="*/ 3 h 192"/>
                  <a:gd name="T58" fmla="*/ 6 w 438"/>
                  <a:gd name="T59" fmla="*/ 3 h 192"/>
                  <a:gd name="T60" fmla="*/ 5 w 438"/>
                  <a:gd name="T61" fmla="*/ 3 h 192"/>
                  <a:gd name="T62" fmla="*/ 0 w 438"/>
                  <a:gd name="T63" fmla="*/ 3 h 192"/>
                  <a:gd name="T64" fmla="*/ 0 w 438"/>
                  <a:gd name="T65" fmla="*/ 3 h 192"/>
                  <a:gd name="T66" fmla="*/ 2 w 438"/>
                  <a:gd name="T67" fmla="*/ 3 h 192"/>
                  <a:gd name="T68" fmla="*/ 2 w 438"/>
                  <a:gd name="T69" fmla="*/ 3 h 192"/>
                  <a:gd name="T70" fmla="*/ 5 w 438"/>
                  <a:gd name="T71" fmla="*/ 2 h 192"/>
                  <a:gd name="T72" fmla="*/ 5 w 438"/>
                  <a:gd name="T73" fmla="*/ 2 h 192"/>
                  <a:gd name="T74" fmla="*/ 5 w 438"/>
                  <a:gd name="T75" fmla="*/ 2 h 192"/>
                  <a:gd name="T76" fmla="*/ 8 w 438"/>
                  <a:gd name="T77" fmla="*/ 1 h 192"/>
                  <a:gd name="T78" fmla="*/ 8 w 438"/>
                  <a:gd name="T79" fmla="*/ 1 h 192"/>
                  <a:gd name="T80" fmla="*/ 8 w 438"/>
                  <a:gd name="T81" fmla="*/ 1 h 192"/>
                  <a:gd name="T82" fmla="*/ 27 w 438"/>
                  <a:gd name="T83" fmla="*/ 0 h 192"/>
                  <a:gd name="T84" fmla="*/ 28 w 438"/>
                  <a:gd name="T85" fmla="*/ 1 h 192"/>
                  <a:gd name="T86" fmla="*/ 28 w 438"/>
                  <a:gd name="T87" fmla="*/ 1 h 192"/>
                  <a:gd name="T88" fmla="*/ 28 w 438"/>
                  <a:gd name="T89" fmla="*/ 1 h 192"/>
                  <a:gd name="T90" fmla="*/ 27 w 438"/>
                  <a:gd name="T91" fmla="*/ 1 h 192"/>
                  <a:gd name="T92" fmla="*/ 28 w 438"/>
                  <a:gd name="T93" fmla="*/ 1 h 192"/>
                  <a:gd name="T94" fmla="*/ 27 w 438"/>
                  <a:gd name="T95" fmla="*/ 1 h 192"/>
                  <a:gd name="T96" fmla="*/ 27 w 438"/>
                  <a:gd name="T97" fmla="*/ 1 h 192"/>
                  <a:gd name="T98" fmla="*/ 26 w 438"/>
                  <a:gd name="T99" fmla="*/ 1 h 192"/>
                  <a:gd name="T100" fmla="*/ 26 w 438"/>
                  <a:gd name="T101" fmla="*/ 1 h 192"/>
                  <a:gd name="T102" fmla="*/ 25 w 438"/>
                  <a:gd name="T103" fmla="*/ 1 h 192"/>
                  <a:gd name="T104" fmla="*/ 25 w 438"/>
                  <a:gd name="T105" fmla="*/ 1 h 192"/>
                  <a:gd name="T106" fmla="*/ 25 w 438"/>
                  <a:gd name="T107" fmla="*/ 1 h 192"/>
                  <a:gd name="T108" fmla="*/ 28 w 438"/>
                  <a:gd name="T109" fmla="*/ 1 h 192"/>
                  <a:gd name="T110" fmla="*/ 28 w 438"/>
                  <a:gd name="T111" fmla="*/ 1 h 192"/>
                  <a:gd name="T112" fmla="*/ 28 w 438"/>
                  <a:gd name="T113" fmla="*/ 1 h 192"/>
                  <a:gd name="T114" fmla="*/ 28 w 438"/>
                  <a:gd name="T115" fmla="*/ 1 h 192"/>
                  <a:gd name="T116" fmla="*/ 29 w 438"/>
                  <a:gd name="T117" fmla="*/ 1 h 192"/>
                  <a:gd name="T118" fmla="*/ 29 w 438"/>
                  <a:gd name="T119" fmla="*/ 1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4" name="Freeform 216"/>
              <p:cNvSpPr>
                <a:spLocks noChangeAspect="1"/>
              </p:cNvSpPr>
              <p:nvPr/>
            </p:nvSpPr>
            <p:spPr bwMode="auto">
              <a:xfrm>
                <a:off x="5136" y="1554"/>
                <a:ext cx="4" cy="4"/>
              </a:xfrm>
              <a:custGeom>
                <a:avLst/>
                <a:gdLst>
                  <a:gd name="T0" fmla="*/ 1 w 6"/>
                  <a:gd name="T1" fmla="*/ 0 h 6"/>
                  <a:gd name="T2" fmla="*/ 0 w 6"/>
                  <a:gd name="T3" fmla="*/ 0 h 6"/>
                  <a:gd name="T4" fmla="*/ 1 w 6"/>
                  <a:gd name="T5" fmla="*/ 0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5" name="Freeform 217"/>
              <p:cNvSpPr>
                <a:spLocks noChangeAspect="1"/>
              </p:cNvSpPr>
              <p:nvPr/>
            </p:nvSpPr>
            <p:spPr bwMode="auto">
              <a:xfrm>
                <a:off x="4088" y="1074"/>
                <a:ext cx="256" cy="142"/>
              </a:xfrm>
              <a:custGeom>
                <a:avLst/>
                <a:gdLst>
                  <a:gd name="T0" fmla="*/ 22 w 336"/>
                  <a:gd name="T1" fmla="*/ 4 h 210"/>
                  <a:gd name="T2" fmla="*/ 0 w 336"/>
                  <a:gd name="T3" fmla="*/ 4 h 210"/>
                  <a:gd name="T4" fmla="*/ 2 w 336"/>
                  <a:gd name="T5" fmla="*/ 3 h 210"/>
                  <a:gd name="T6" fmla="*/ 2 w 336"/>
                  <a:gd name="T7" fmla="*/ 0 h 210"/>
                  <a:gd name="T8" fmla="*/ 21 w 336"/>
                  <a:gd name="T9" fmla="*/ 1 h 210"/>
                  <a:gd name="T10" fmla="*/ 22 w 336"/>
                  <a:gd name="T11" fmla="*/ 4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6" name="Freeform 218"/>
              <p:cNvSpPr>
                <a:spLocks noChangeAspect="1"/>
              </p:cNvSpPr>
              <p:nvPr/>
            </p:nvSpPr>
            <p:spPr bwMode="auto">
              <a:xfrm>
                <a:off x="4088" y="1074"/>
                <a:ext cx="256" cy="146"/>
              </a:xfrm>
              <a:custGeom>
                <a:avLst/>
                <a:gdLst>
                  <a:gd name="T0" fmla="*/ 22 w 336"/>
                  <a:gd name="T1" fmla="*/ 4 h 216"/>
                  <a:gd name="T2" fmla="*/ 0 w 336"/>
                  <a:gd name="T3" fmla="*/ 4 h 216"/>
                  <a:gd name="T4" fmla="*/ 2 w 336"/>
                  <a:gd name="T5" fmla="*/ 3 h 216"/>
                  <a:gd name="T6" fmla="*/ 2 w 336"/>
                  <a:gd name="T7" fmla="*/ 0 h 216"/>
                  <a:gd name="T8" fmla="*/ 21 w 336"/>
                  <a:gd name="T9" fmla="*/ 1 h 216"/>
                  <a:gd name="T10" fmla="*/ 22 w 336"/>
                  <a:gd name="T11" fmla="*/ 4 h 216"/>
                  <a:gd name="T12" fmla="*/ 22 w 336"/>
                  <a:gd name="T13" fmla="*/ 4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7" name="Freeform 219"/>
              <p:cNvSpPr>
                <a:spLocks noChangeAspect="1"/>
              </p:cNvSpPr>
              <p:nvPr/>
            </p:nvSpPr>
            <p:spPr bwMode="auto">
              <a:xfrm>
                <a:off x="4770" y="1351"/>
                <a:ext cx="160" cy="163"/>
              </a:xfrm>
              <a:custGeom>
                <a:avLst/>
                <a:gdLst>
                  <a:gd name="T0" fmla="*/ 14 w 210"/>
                  <a:gd name="T1" fmla="*/ 1 h 240"/>
                  <a:gd name="T2" fmla="*/ 14 w 210"/>
                  <a:gd name="T3" fmla="*/ 2 h 240"/>
                  <a:gd name="T4" fmla="*/ 14 w 210"/>
                  <a:gd name="T5" fmla="*/ 2 h 240"/>
                  <a:gd name="T6" fmla="*/ 14 w 210"/>
                  <a:gd name="T7" fmla="*/ 3 h 240"/>
                  <a:gd name="T8" fmla="*/ 11 w 210"/>
                  <a:gd name="T9" fmla="*/ 3 h 240"/>
                  <a:gd name="T10" fmla="*/ 11 w 210"/>
                  <a:gd name="T11" fmla="*/ 5 h 240"/>
                  <a:gd name="T12" fmla="*/ 11 w 210"/>
                  <a:gd name="T13" fmla="*/ 5 h 240"/>
                  <a:gd name="T14" fmla="*/ 10 w 210"/>
                  <a:gd name="T15" fmla="*/ 5 h 240"/>
                  <a:gd name="T16" fmla="*/ 8 w 210"/>
                  <a:gd name="T17" fmla="*/ 5 h 240"/>
                  <a:gd name="T18" fmla="*/ 8 w 210"/>
                  <a:gd name="T19" fmla="*/ 5 h 240"/>
                  <a:gd name="T20" fmla="*/ 5 w 210"/>
                  <a:gd name="T21" fmla="*/ 5 h 240"/>
                  <a:gd name="T22" fmla="*/ 3 w 210"/>
                  <a:gd name="T23" fmla="*/ 5 h 240"/>
                  <a:gd name="T24" fmla="*/ 2 w 210"/>
                  <a:gd name="T25" fmla="*/ 5 h 240"/>
                  <a:gd name="T26" fmla="*/ 2 w 210"/>
                  <a:gd name="T27" fmla="*/ 5 h 240"/>
                  <a:gd name="T28" fmla="*/ 0 w 210"/>
                  <a:gd name="T29" fmla="*/ 1 h 240"/>
                  <a:gd name="T30" fmla="*/ 2 w 210"/>
                  <a:gd name="T31" fmla="*/ 1 h 240"/>
                  <a:gd name="T32" fmla="*/ 4 w 210"/>
                  <a:gd name="T33" fmla="*/ 1 h 240"/>
                  <a:gd name="T34" fmla="*/ 4 w 210"/>
                  <a:gd name="T35" fmla="*/ 1 h 240"/>
                  <a:gd name="T36" fmla="*/ 6 w 210"/>
                  <a:gd name="T37" fmla="*/ 1 h 240"/>
                  <a:gd name="T38" fmla="*/ 6 w 210"/>
                  <a:gd name="T39" fmla="*/ 1 h 240"/>
                  <a:gd name="T40" fmla="*/ 8 w 210"/>
                  <a:gd name="T41" fmla="*/ 1 h 240"/>
                  <a:gd name="T42" fmla="*/ 10 w 210"/>
                  <a:gd name="T43" fmla="*/ 1 h 240"/>
                  <a:gd name="T44" fmla="*/ 11 w 210"/>
                  <a:gd name="T45" fmla="*/ 1 h 240"/>
                  <a:gd name="T46" fmla="*/ 14 w 210"/>
                  <a:gd name="T47" fmla="*/ 0 h 240"/>
                  <a:gd name="T48" fmla="*/ 14 w 210"/>
                  <a:gd name="T49" fmla="*/ 1 h 240"/>
                  <a:gd name="T50" fmla="*/ 14 w 210"/>
                  <a:gd name="T51" fmla="*/ 1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8" name="Freeform 220"/>
              <p:cNvSpPr>
                <a:spLocks noChangeAspect="1"/>
              </p:cNvSpPr>
              <p:nvPr/>
            </p:nvSpPr>
            <p:spPr bwMode="auto">
              <a:xfrm>
                <a:off x="4770" y="1351"/>
                <a:ext cx="160" cy="163"/>
              </a:xfrm>
              <a:custGeom>
                <a:avLst/>
                <a:gdLst>
                  <a:gd name="T0" fmla="*/ 14 w 210"/>
                  <a:gd name="T1" fmla="*/ 1 h 240"/>
                  <a:gd name="T2" fmla="*/ 14 w 210"/>
                  <a:gd name="T3" fmla="*/ 2 h 240"/>
                  <a:gd name="T4" fmla="*/ 14 w 210"/>
                  <a:gd name="T5" fmla="*/ 2 h 240"/>
                  <a:gd name="T6" fmla="*/ 14 w 210"/>
                  <a:gd name="T7" fmla="*/ 3 h 240"/>
                  <a:gd name="T8" fmla="*/ 11 w 210"/>
                  <a:gd name="T9" fmla="*/ 3 h 240"/>
                  <a:gd name="T10" fmla="*/ 11 w 210"/>
                  <a:gd name="T11" fmla="*/ 5 h 240"/>
                  <a:gd name="T12" fmla="*/ 11 w 210"/>
                  <a:gd name="T13" fmla="*/ 5 h 240"/>
                  <a:gd name="T14" fmla="*/ 10 w 210"/>
                  <a:gd name="T15" fmla="*/ 5 h 240"/>
                  <a:gd name="T16" fmla="*/ 8 w 210"/>
                  <a:gd name="T17" fmla="*/ 5 h 240"/>
                  <a:gd name="T18" fmla="*/ 8 w 210"/>
                  <a:gd name="T19" fmla="*/ 5 h 240"/>
                  <a:gd name="T20" fmla="*/ 5 w 210"/>
                  <a:gd name="T21" fmla="*/ 5 h 240"/>
                  <a:gd name="T22" fmla="*/ 3 w 210"/>
                  <a:gd name="T23" fmla="*/ 5 h 240"/>
                  <a:gd name="T24" fmla="*/ 2 w 210"/>
                  <a:gd name="T25" fmla="*/ 5 h 240"/>
                  <a:gd name="T26" fmla="*/ 2 w 210"/>
                  <a:gd name="T27" fmla="*/ 5 h 240"/>
                  <a:gd name="T28" fmla="*/ 0 w 210"/>
                  <a:gd name="T29" fmla="*/ 1 h 240"/>
                  <a:gd name="T30" fmla="*/ 2 w 210"/>
                  <a:gd name="T31" fmla="*/ 1 h 240"/>
                  <a:gd name="T32" fmla="*/ 4 w 210"/>
                  <a:gd name="T33" fmla="*/ 1 h 240"/>
                  <a:gd name="T34" fmla="*/ 4 w 210"/>
                  <a:gd name="T35" fmla="*/ 1 h 240"/>
                  <a:gd name="T36" fmla="*/ 6 w 210"/>
                  <a:gd name="T37" fmla="*/ 1 h 240"/>
                  <a:gd name="T38" fmla="*/ 6 w 210"/>
                  <a:gd name="T39" fmla="*/ 1 h 240"/>
                  <a:gd name="T40" fmla="*/ 8 w 210"/>
                  <a:gd name="T41" fmla="*/ 1 h 240"/>
                  <a:gd name="T42" fmla="*/ 10 w 210"/>
                  <a:gd name="T43" fmla="*/ 1 h 240"/>
                  <a:gd name="T44" fmla="*/ 11 w 210"/>
                  <a:gd name="T45" fmla="*/ 1 h 240"/>
                  <a:gd name="T46" fmla="*/ 14 w 210"/>
                  <a:gd name="T47" fmla="*/ 0 h 240"/>
                  <a:gd name="T48" fmla="*/ 14 w 210"/>
                  <a:gd name="T49" fmla="*/ 1 h 240"/>
                  <a:gd name="T50" fmla="*/ 14 w 210"/>
                  <a:gd name="T51" fmla="*/ 1 h 240"/>
                  <a:gd name="T52" fmla="*/ 14 w 210"/>
                  <a:gd name="T53" fmla="*/ 2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19" name="Freeform 221"/>
              <p:cNvSpPr>
                <a:spLocks noChangeAspect="1"/>
              </p:cNvSpPr>
              <p:nvPr/>
            </p:nvSpPr>
            <p:spPr bwMode="auto">
              <a:xfrm>
                <a:off x="4088" y="1595"/>
                <a:ext cx="338" cy="155"/>
              </a:xfrm>
              <a:custGeom>
                <a:avLst/>
                <a:gdLst>
                  <a:gd name="T0" fmla="*/ 28 w 444"/>
                  <a:gd name="T1" fmla="*/ 1 h 228"/>
                  <a:gd name="T2" fmla="*/ 28 w 444"/>
                  <a:gd name="T3" fmla="*/ 2 h 228"/>
                  <a:gd name="T4" fmla="*/ 28 w 444"/>
                  <a:gd name="T5" fmla="*/ 5 h 228"/>
                  <a:gd name="T6" fmla="*/ 26 w 444"/>
                  <a:gd name="T7" fmla="*/ 5 h 228"/>
                  <a:gd name="T8" fmla="*/ 23 w 444"/>
                  <a:gd name="T9" fmla="*/ 5 h 228"/>
                  <a:gd name="T10" fmla="*/ 21 w 444"/>
                  <a:gd name="T11" fmla="*/ 5 h 228"/>
                  <a:gd name="T12" fmla="*/ 21 w 444"/>
                  <a:gd name="T13" fmla="*/ 5 h 228"/>
                  <a:gd name="T14" fmla="*/ 21 w 444"/>
                  <a:gd name="T15" fmla="*/ 5 h 228"/>
                  <a:gd name="T16" fmla="*/ 19 w 444"/>
                  <a:gd name="T17" fmla="*/ 5 h 228"/>
                  <a:gd name="T18" fmla="*/ 19 w 444"/>
                  <a:gd name="T19" fmla="*/ 5 h 228"/>
                  <a:gd name="T20" fmla="*/ 19 w 444"/>
                  <a:gd name="T21" fmla="*/ 5 h 228"/>
                  <a:gd name="T22" fmla="*/ 18 w 444"/>
                  <a:gd name="T23" fmla="*/ 5 h 228"/>
                  <a:gd name="T24" fmla="*/ 16 w 444"/>
                  <a:gd name="T25" fmla="*/ 5 h 228"/>
                  <a:gd name="T26" fmla="*/ 16 w 444"/>
                  <a:gd name="T27" fmla="*/ 5 h 228"/>
                  <a:gd name="T28" fmla="*/ 14 w 444"/>
                  <a:gd name="T29" fmla="*/ 5 h 228"/>
                  <a:gd name="T30" fmla="*/ 12 w 444"/>
                  <a:gd name="T31" fmla="*/ 4 h 228"/>
                  <a:gd name="T32" fmla="*/ 12 w 444"/>
                  <a:gd name="T33" fmla="*/ 3 h 228"/>
                  <a:gd name="T34" fmla="*/ 11 w 444"/>
                  <a:gd name="T35" fmla="*/ 3 h 228"/>
                  <a:gd name="T36" fmla="*/ 10 w 444"/>
                  <a:gd name="T37" fmla="*/ 3 h 228"/>
                  <a:gd name="T38" fmla="*/ 11 w 444"/>
                  <a:gd name="T39" fmla="*/ 1 h 228"/>
                  <a:gd name="T40" fmla="*/ 0 w 444"/>
                  <a:gd name="T41" fmla="*/ 1 h 228"/>
                  <a:gd name="T42" fmla="*/ 2 w 444"/>
                  <a:gd name="T43" fmla="*/ 0 h 228"/>
                  <a:gd name="T44" fmla="*/ 4 w 444"/>
                  <a:gd name="T45" fmla="*/ 1 h 228"/>
                  <a:gd name="T46" fmla="*/ 28 w 444"/>
                  <a:gd name="T47" fmla="*/ 1 h 228"/>
                  <a:gd name="T48" fmla="*/ 28 w 444"/>
                  <a:gd name="T49" fmla="*/ 1 h 228"/>
                  <a:gd name="T50" fmla="*/ 28 w 444"/>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0" name="Freeform 222"/>
              <p:cNvSpPr>
                <a:spLocks noChangeAspect="1"/>
              </p:cNvSpPr>
              <p:nvPr/>
            </p:nvSpPr>
            <p:spPr bwMode="auto">
              <a:xfrm>
                <a:off x="4088" y="1595"/>
                <a:ext cx="338" cy="155"/>
              </a:xfrm>
              <a:custGeom>
                <a:avLst/>
                <a:gdLst>
                  <a:gd name="T0" fmla="*/ 28 w 444"/>
                  <a:gd name="T1" fmla="*/ 1 h 228"/>
                  <a:gd name="T2" fmla="*/ 28 w 444"/>
                  <a:gd name="T3" fmla="*/ 2 h 228"/>
                  <a:gd name="T4" fmla="*/ 28 w 444"/>
                  <a:gd name="T5" fmla="*/ 5 h 228"/>
                  <a:gd name="T6" fmla="*/ 26 w 444"/>
                  <a:gd name="T7" fmla="*/ 5 h 228"/>
                  <a:gd name="T8" fmla="*/ 23 w 444"/>
                  <a:gd name="T9" fmla="*/ 5 h 228"/>
                  <a:gd name="T10" fmla="*/ 21 w 444"/>
                  <a:gd name="T11" fmla="*/ 5 h 228"/>
                  <a:gd name="T12" fmla="*/ 21 w 444"/>
                  <a:gd name="T13" fmla="*/ 5 h 228"/>
                  <a:gd name="T14" fmla="*/ 21 w 444"/>
                  <a:gd name="T15" fmla="*/ 5 h 228"/>
                  <a:gd name="T16" fmla="*/ 19 w 444"/>
                  <a:gd name="T17" fmla="*/ 5 h 228"/>
                  <a:gd name="T18" fmla="*/ 19 w 444"/>
                  <a:gd name="T19" fmla="*/ 5 h 228"/>
                  <a:gd name="T20" fmla="*/ 19 w 444"/>
                  <a:gd name="T21" fmla="*/ 5 h 228"/>
                  <a:gd name="T22" fmla="*/ 18 w 444"/>
                  <a:gd name="T23" fmla="*/ 5 h 228"/>
                  <a:gd name="T24" fmla="*/ 16 w 444"/>
                  <a:gd name="T25" fmla="*/ 5 h 228"/>
                  <a:gd name="T26" fmla="*/ 16 w 444"/>
                  <a:gd name="T27" fmla="*/ 5 h 228"/>
                  <a:gd name="T28" fmla="*/ 14 w 444"/>
                  <a:gd name="T29" fmla="*/ 5 h 228"/>
                  <a:gd name="T30" fmla="*/ 12 w 444"/>
                  <a:gd name="T31" fmla="*/ 4 h 228"/>
                  <a:gd name="T32" fmla="*/ 12 w 444"/>
                  <a:gd name="T33" fmla="*/ 3 h 228"/>
                  <a:gd name="T34" fmla="*/ 11 w 444"/>
                  <a:gd name="T35" fmla="*/ 3 h 228"/>
                  <a:gd name="T36" fmla="*/ 10 w 444"/>
                  <a:gd name="T37" fmla="*/ 3 h 228"/>
                  <a:gd name="T38" fmla="*/ 11 w 444"/>
                  <a:gd name="T39" fmla="*/ 1 h 228"/>
                  <a:gd name="T40" fmla="*/ 0 w 444"/>
                  <a:gd name="T41" fmla="*/ 1 h 228"/>
                  <a:gd name="T42" fmla="*/ 2 w 444"/>
                  <a:gd name="T43" fmla="*/ 0 h 228"/>
                  <a:gd name="T44" fmla="*/ 4 w 444"/>
                  <a:gd name="T45" fmla="*/ 1 h 228"/>
                  <a:gd name="T46" fmla="*/ 28 w 444"/>
                  <a:gd name="T47" fmla="*/ 1 h 228"/>
                  <a:gd name="T48" fmla="*/ 28 w 444"/>
                  <a:gd name="T49" fmla="*/ 1 h 228"/>
                  <a:gd name="T50" fmla="*/ 28 w 444"/>
                  <a:gd name="T51" fmla="*/ 1 h 228"/>
                  <a:gd name="T52" fmla="*/ 28 w 444"/>
                  <a:gd name="T53" fmla="*/ 1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1" name="Freeform 223"/>
              <p:cNvSpPr>
                <a:spLocks noChangeAspect="1"/>
              </p:cNvSpPr>
              <p:nvPr/>
            </p:nvSpPr>
            <p:spPr bwMode="auto">
              <a:xfrm>
                <a:off x="3360" y="1082"/>
                <a:ext cx="307" cy="232"/>
              </a:xfrm>
              <a:custGeom>
                <a:avLst/>
                <a:gdLst>
                  <a:gd name="T0" fmla="*/ 12 w 402"/>
                  <a:gd name="T1" fmla="*/ 6 h 342"/>
                  <a:gd name="T2" fmla="*/ 0 w 402"/>
                  <a:gd name="T3" fmla="*/ 5 h 342"/>
                  <a:gd name="T4" fmla="*/ 0 w 402"/>
                  <a:gd name="T5" fmla="*/ 4 h 342"/>
                  <a:gd name="T6" fmla="*/ 2 w 402"/>
                  <a:gd name="T7" fmla="*/ 3 h 342"/>
                  <a:gd name="T8" fmla="*/ 5 w 402"/>
                  <a:gd name="T9" fmla="*/ 1 h 342"/>
                  <a:gd name="T10" fmla="*/ 5 w 402"/>
                  <a:gd name="T11" fmla="*/ 0 h 342"/>
                  <a:gd name="T12" fmla="*/ 7 w 402"/>
                  <a:gd name="T13" fmla="*/ 1 h 342"/>
                  <a:gd name="T14" fmla="*/ 8 w 402"/>
                  <a:gd name="T15" fmla="*/ 1 h 342"/>
                  <a:gd name="T16" fmla="*/ 8 w 402"/>
                  <a:gd name="T17" fmla="*/ 1 h 342"/>
                  <a:gd name="T18" fmla="*/ 9 w 402"/>
                  <a:gd name="T19" fmla="*/ 1 h 342"/>
                  <a:gd name="T20" fmla="*/ 11 w 402"/>
                  <a:gd name="T21" fmla="*/ 1 h 342"/>
                  <a:gd name="T22" fmla="*/ 14 w 402"/>
                  <a:gd name="T23" fmla="*/ 1 h 342"/>
                  <a:gd name="T24" fmla="*/ 21 w 402"/>
                  <a:gd name="T25" fmla="*/ 1 h 342"/>
                  <a:gd name="T26" fmla="*/ 26 w 402"/>
                  <a:gd name="T27" fmla="*/ 2 h 342"/>
                  <a:gd name="T28" fmla="*/ 27 w 402"/>
                  <a:gd name="T29" fmla="*/ 2 h 342"/>
                  <a:gd name="T30" fmla="*/ 24 w 402"/>
                  <a:gd name="T31" fmla="*/ 3 h 342"/>
                  <a:gd name="T32" fmla="*/ 24 w 402"/>
                  <a:gd name="T33" fmla="*/ 4 h 342"/>
                  <a:gd name="T34" fmla="*/ 21 w 402"/>
                  <a:gd name="T35" fmla="*/ 7 h 342"/>
                  <a:gd name="T36" fmla="*/ 15 w 402"/>
                  <a:gd name="T37" fmla="*/ 6 h 342"/>
                  <a:gd name="T38" fmla="*/ 12 w 402"/>
                  <a:gd name="T39" fmla="*/ 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2" name="Freeform 224"/>
              <p:cNvSpPr>
                <a:spLocks noChangeAspect="1"/>
              </p:cNvSpPr>
              <p:nvPr/>
            </p:nvSpPr>
            <p:spPr bwMode="auto">
              <a:xfrm>
                <a:off x="3360" y="1082"/>
                <a:ext cx="307" cy="232"/>
              </a:xfrm>
              <a:custGeom>
                <a:avLst/>
                <a:gdLst>
                  <a:gd name="T0" fmla="*/ 12 w 402"/>
                  <a:gd name="T1" fmla="*/ 6 h 342"/>
                  <a:gd name="T2" fmla="*/ 0 w 402"/>
                  <a:gd name="T3" fmla="*/ 5 h 342"/>
                  <a:gd name="T4" fmla="*/ 0 w 402"/>
                  <a:gd name="T5" fmla="*/ 4 h 342"/>
                  <a:gd name="T6" fmla="*/ 2 w 402"/>
                  <a:gd name="T7" fmla="*/ 3 h 342"/>
                  <a:gd name="T8" fmla="*/ 5 w 402"/>
                  <a:gd name="T9" fmla="*/ 1 h 342"/>
                  <a:gd name="T10" fmla="*/ 5 w 402"/>
                  <a:gd name="T11" fmla="*/ 0 h 342"/>
                  <a:gd name="T12" fmla="*/ 7 w 402"/>
                  <a:gd name="T13" fmla="*/ 1 h 342"/>
                  <a:gd name="T14" fmla="*/ 8 w 402"/>
                  <a:gd name="T15" fmla="*/ 1 h 342"/>
                  <a:gd name="T16" fmla="*/ 8 w 402"/>
                  <a:gd name="T17" fmla="*/ 1 h 342"/>
                  <a:gd name="T18" fmla="*/ 9 w 402"/>
                  <a:gd name="T19" fmla="*/ 1 h 342"/>
                  <a:gd name="T20" fmla="*/ 11 w 402"/>
                  <a:gd name="T21" fmla="*/ 1 h 342"/>
                  <a:gd name="T22" fmla="*/ 14 w 402"/>
                  <a:gd name="T23" fmla="*/ 1 h 342"/>
                  <a:gd name="T24" fmla="*/ 21 w 402"/>
                  <a:gd name="T25" fmla="*/ 1 h 342"/>
                  <a:gd name="T26" fmla="*/ 26 w 402"/>
                  <a:gd name="T27" fmla="*/ 2 h 342"/>
                  <a:gd name="T28" fmla="*/ 27 w 402"/>
                  <a:gd name="T29" fmla="*/ 2 h 342"/>
                  <a:gd name="T30" fmla="*/ 24 w 402"/>
                  <a:gd name="T31" fmla="*/ 3 h 342"/>
                  <a:gd name="T32" fmla="*/ 24 w 402"/>
                  <a:gd name="T33" fmla="*/ 4 h 342"/>
                  <a:gd name="T34" fmla="*/ 21 w 402"/>
                  <a:gd name="T35" fmla="*/ 7 h 342"/>
                  <a:gd name="T36" fmla="*/ 15 w 402"/>
                  <a:gd name="T37" fmla="*/ 6 h 342"/>
                  <a:gd name="T38" fmla="*/ 12 w 402"/>
                  <a:gd name="T39" fmla="*/ 6 h 342"/>
                  <a:gd name="T40" fmla="*/ 12 w 402"/>
                  <a:gd name="T41" fmla="*/ 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3" name="Freeform 225"/>
              <p:cNvSpPr>
                <a:spLocks noChangeAspect="1"/>
              </p:cNvSpPr>
              <p:nvPr/>
            </p:nvSpPr>
            <p:spPr bwMode="auto">
              <a:xfrm>
                <a:off x="4921" y="1318"/>
                <a:ext cx="224" cy="126"/>
              </a:xfrm>
              <a:custGeom>
                <a:avLst/>
                <a:gdLst>
                  <a:gd name="T0" fmla="*/ 2 w 294"/>
                  <a:gd name="T1" fmla="*/ 1 h 186"/>
                  <a:gd name="T2" fmla="*/ 2 w 294"/>
                  <a:gd name="T3" fmla="*/ 1 h 186"/>
                  <a:gd name="T4" fmla="*/ 16 w 294"/>
                  <a:gd name="T5" fmla="*/ 0 h 186"/>
                  <a:gd name="T6" fmla="*/ 18 w 294"/>
                  <a:gd name="T7" fmla="*/ 1 h 186"/>
                  <a:gd name="T8" fmla="*/ 18 w 294"/>
                  <a:gd name="T9" fmla="*/ 1 h 186"/>
                  <a:gd name="T10" fmla="*/ 18 w 294"/>
                  <a:gd name="T11" fmla="*/ 1 h 186"/>
                  <a:gd name="T12" fmla="*/ 18 w 294"/>
                  <a:gd name="T13" fmla="*/ 1 h 186"/>
                  <a:gd name="T14" fmla="*/ 19 w 294"/>
                  <a:gd name="T15" fmla="*/ 2 h 186"/>
                  <a:gd name="T16" fmla="*/ 18 w 294"/>
                  <a:gd name="T17" fmla="*/ 3 h 186"/>
                  <a:gd name="T18" fmla="*/ 18 w 294"/>
                  <a:gd name="T19" fmla="*/ 3 h 186"/>
                  <a:gd name="T20" fmla="*/ 17 w 294"/>
                  <a:gd name="T21" fmla="*/ 3 h 186"/>
                  <a:gd name="T22" fmla="*/ 16 w 294"/>
                  <a:gd name="T23" fmla="*/ 3 h 186"/>
                  <a:gd name="T24" fmla="*/ 5 w 294"/>
                  <a:gd name="T25" fmla="*/ 3 h 186"/>
                  <a:gd name="T26" fmla="*/ 4 w 294"/>
                  <a:gd name="T27" fmla="*/ 3 h 186"/>
                  <a:gd name="T28" fmla="*/ 2 w 294"/>
                  <a:gd name="T29" fmla="*/ 3 h 186"/>
                  <a:gd name="T30" fmla="*/ 2 w 294"/>
                  <a:gd name="T31" fmla="*/ 3 h 186"/>
                  <a:gd name="T32" fmla="*/ 2 w 294"/>
                  <a:gd name="T33" fmla="*/ 2 h 186"/>
                  <a:gd name="T34" fmla="*/ 0 w 294"/>
                  <a:gd name="T35" fmla="*/ 1 h 186"/>
                  <a:gd name="T36" fmla="*/ 2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4" name="Freeform 226"/>
              <p:cNvSpPr>
                <a:spLocks noChangeAspect="1"/>
              </p:cNvSpPr>
              <p:nvPr/>
            </p:nvSpPr>
            <p:spPr bwMode="auto">
              <a:xfrm>
                <a:off x="4921" y="1318"/>
                <a:ext cx="224" cy="126"/>
              </a:xfrm>
              <a:custGeom>
                <a:avLst/>
                <a:gdLst>
                  <a:gd name="T0" fmla="*/ 2 w 294"/>
                  <a:gd name="T1" fmla="*/ 1 h 186"/>
                  <a:gd name="T2" fmla="*/ 2 w 294"/>
                  <a:gd name="T3" fmla="*/ 1 h 186"/>
                  <a:gd name="T4" fmla="*/ 16 w 294"/>
                  <a:gd name="T5" fmla="*/ 0 h 186"/>
                  <a:gd name="T6" fmla="*/ 18 w 294"/>
                  <a:gd name="T7" fmla="*/ 1 h 186"/>
                  <a:gd name="T8" fmla="*/ 18 w 294"/>
                  <a:gd name="T9" fmla="*/ 1 h 186"/>
                  <a:gd name="T10" fmla="*/ 18 w 294"/>
                  <a:gd name="T11" fmla="*/ 1 h 186"/>
                  <a:gd name="T12" fmla="*/ 18 w 294"/>
                  <a:gd name="T13" fmla="*/ 1 h 186"/>
                  <a:gd name="T14" fmla="*/ 19 w 294"/>
                  <a:gd name="T15" fmla="*/ 2 h 186"/>
                  <a:gd name="T16" fmla="*/ 18 w 294"/>
                  <a:gd name="T17" fmla="*/ 3 h 186"/>
                  <a:gd name="T18" fmla="*/ 18 w 294"/>
                  <a:gd name="T19" fmla="*/ 3 h 186"/>
                  <a:gd name="T20" fmla="*/ 17 w 294"/>
                  <a:gd name="T21" fmla="*/ 3 h 186"/>
                  <a:gd name="T22" fmla="*/ 16 w 294"/>
                  <a:gd name="T23" fmla="*/ 3 h 186"/>
                  <a:gd name="T24" fmla="*/ 5 w 294"/>
                  <a:gd name="T25" fmla="*/ 3 h 186"/>
                  <a:gd name="T26" fmla="*/ 4 w 294"/>
                  <a:gd name="T27" fmla="*/ 3 h 186"/>
                  <a:gd name="T28" fmla="*/ 2 w 294"/>
                  <a:gd name="T29" fmla="*/ 3 h 186"/>
                  <a:gd name="T30" fmla="*/ 2 w 294"/>
                  <a:gd name="T31" fmla="*/ 3 h 186"/>
                  <a:gd name="T32" fmla="*/ 2 w 294"/>
                  <a:gd name="T33" fmla="*/ 2 h 186"/>
                  <a:gd name="T34" fmla="*/ 0 w 294"/>
                  <a:gd name="T35" fmla="*/ 1 h 186"/>
                  <a:gd name="T36" fmla="*/ 2 w 294"/>
                  <a:gd name="T37" fmla="*/ 1 h 186"/>
                  <a:gd name="T38" fmla="*/ 2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5" name="Freeform 227"/>
              <p:cNvSpPr>
                <a:spLocks noChangeAspect="1"/>
              </p:cNvSpPr>
              <p:nvPr/>
            </p:nvSpPr>
            <p:spPr bwMode="auto">
              <a:xfrm>
                <a:off x="5232" y="1285"/>
                <a:ext cx="27" cy="33"/>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6" name="Freeform 228"/>
              <p:cNvSpPr>
                <a:spLocks noChangeAspect="1"/>
              </p:cNvSpPr>
              <p:nvPr/>
            </p:nvSpPr>
            <p:spPr bwMode="auto">
              <a:xfrm>
                <a:off x="5232" y="1285"/>
                <a:ext cx="27" cy="33"/>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2 w 36"/>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7" name="Freeform 229"/>
              <p:cNvSpPr>
                <a:spLocks noChangeAspect="1"/>
              </p:cNvSpPr>
              <p:nvPr/>
            </p:nvSpPr>
            <p:spPr bwMode="auto">
              <a:xfrm>
                <a:off x="4866" y="1644"/>
                <a:ext cx="196" cy="134"/>
              </a:xfrm>
              <a:custGeom>
                <a:avLst/>
                <a:gdLst>
                  <a:gd name="T0" fmla="*/ 16 w 258"/>
                  <a:gd name="T1" fmla="*/ 1 h 198"/>
                  <a:gd name="T2" fmla="*/ 14 w 258"/>
                  <a:gd name="T3" fmla="*/ 2 h 198"/>
                  <a:gd name="T4" fmla="*/ 15 w 258"/>
                  <a:gd name="T5" fmla="*/ 2 h 198"/>
                  <a:gd name="T6" fmla="*/ 13 w 258"/>
                  <a:gd name="T7" fmla="*/ 3 h 198"/>
                  <a:gd name="T8" fmla="*/ 13 w 258"/>
                  <a:gd name="T9" fmla="*/ 3 h 198"/>
                  <a:gd name="T10" fmla="*/ 13 w 258"/>
                  <a:gd name="T11" fmla="*/ 3 h 198"/>
                  <a:gd name="T12" fmla="*/ 11 w 258"/>
                  <a:gd name="T13" fmla="*/ 3 h 198"/>
                  <a:gd name="T14" fmla="*/ 11 w 258"/>
                  <a:gd name="T15" fmla="*/ 3 h 198"/>
                  <a:gd name="T16" fmla="*/ 10 w 258"/>
                  <a:gd name="T17" fmla="*/ 3 h 198"/>
                  <a:gd name="T18" fmla="*/ 11 w 258"/>
                  <a:gd name="T19" fmla="*/ 3 h 198"/>
                  <a:gd name="T20" fmla="*/ 10 w 258"/>
                  <a:gd name="T21" fmla="*/ 4 h 198"/>
                  <a:gd name="T22" fmla="*/ 9 w 258"/>
                  <a:gd name="T23" fmla="*/ 4 h 198"/>
                  <a:gd name="T24" fmla="*/ 8 w 258"/>
                  <a:gd name="T25" fmla="*/ 3 h 198"/>
                  <a:gd name="T26" fmla="*/ 3 w 258"/>
                  <a:gd name="T27" fmla="*/ 2 h 198"/>
                  <a:gd name="T28" fmla="*/ 2 w 258"/>
                  <a:gd name="T29" fmla="*/ 1 h 198"/>
                  <a:gd name="T30" fmla="*/ 0 w 258"/>
                  <a:gd name="T31" fmla="*/ 1 h 198"/>
                  <a:gd name="T32" fmla="*/ 2 w 258"/>
                  <a:gd name="T33" fmla="*/ 1 h 198"/>
                  <a:gd name="T34" fmla="*/ 3 w 258"/>
                  <a:gd name="T35" fmla="*/ 1 h 198"/>
                  <a:gd name="T36" fmla="*/ 8 w 258"/>
                  <a:gd name="T37" fmla="*/ 0 h 198"/>
                  <a:gd name="T38" fmla="*/ 8 w 258"/>
                  <a:gd name="T39" fmla="*/ 1 h 198"/>
                  <a:gd name="T40" fmla="*/ 12 w 258"/>
                  <a:gd name="T41" fmla="*/ 1 h 198"/>
                  <a:gd name="T42" fmla="*/ 16 w 258"/>
                  <a:gd name="T43" fmla="*/ 1 h 198"/>
                  <a:gd name="T44" fmla="*/ 16 w 258"/>
                  <a:gd name="T45" fmla="*/ 1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8" name="Freeform 230"/>
              <p:cNvSpPr>
                <a:spLocks noChangeAspect="1"/>
              </p:cNvSpPr>
              <p:nvPr/>
            </p:nvSpPr>
            <p:spPr bwMode="auto">
              <a:xfrm>
                <a:off x="4866" y="1644"/>
                <a:ext cx="196" cy="134"/>
              </a:xfrm>
              <a:custGeom>
                <a:avLst/>
                <a:gdLst>
                  <a:gd name="T0" fmla="*/ 16 w 258"/>
                  <a:gd name="T1" fmla="*/ 1 h 198"/>
                  <a:gd name="T2" fmla="*/ 14 w 258"/>
                  <a:gd name="T3" fmla="*/ 2 h 198"/>
                  <a:gd name="T4" fmla="*/ 15 w 258"/>
                  <a:gd name="T5" fmla="*/ 2 h 198"/>
                  <a:gd name="T6" fmla="*/ 13 w 258"/>
                  <a:gd name="T7" fmla="*/ 3 h 198"/>
                  <a:gd name="T8" fmla="*/ 13 w 258"/>
                  <a:gd name="T9" fmla="*/ 3 h 198"/>
                  <a:gd name="T10" fmla="*/ 13 w 258"/>
                  <a:gd name="T11" fmla="*/ 3 h 198"/>
                  <a:gd name="T12" fmla="*/ 11 w 258"/>
                  <a:gd name="T13" fmla="*/ 3 h 198"/>
                  <a:gd name="T14" fmla="*/ 11 w 258"/>
                  <a:gd name="T15" fmla="*/ 3 h 198"/>
                  <a:gd name="T16" fmla="*/ 10 w 258"/>
                  <a:gd name="T17" fmla="*/ 3 h 198"/>
                  <a:gd name="T18" fmla="*/ 11 w 258"/>
                  <a:gd name="T19" fmla="*/ 3 h 198"/>
                  <a:gd name="T20" fmla="*/ 10 w 258"/>
                  <a:gd name="T21" fmla="*/ 4 h 198"/>
                  <a:gd name="T22" fmla="*/ 9 w 258"/>
                  <a:gd name="T23" fmla="*/ 4 h 198"/>
                  <a:gd name="T24" fmla="*/ 8 w 258"/>
                  <a:gd name="T25" fmla="*/ 3 h 198"/>
                  <a:gd name="T26" fmla="*/ 3 w 258"/>
                  <a:gd name="T27" fmla="*/ 2 h 198"/>
                  <a:gd name="T28" fmla="*/ 2 w 258"/>
                  <a:gd name="T29" fmla="*/ 1 h 198"/>
                  <a:gd name="T30" fmla="*/ 0 w 258"/>
                  <a:gd name="T31" fmla="*/ 1 h 198"/>
                  <a:gd name="T32" fmla="*/ 2 w 258"/>
                  <a:gd name="T33" fmla="*/ 1 h 198"/>
                  <a:gd name="T34" fmla="*/ 3 w 258"/>
                  <a:gd name="T35" fmla="*/ 1 h 198"/>
                  <a:gd name="T36" fmla="*/ 8 w 258"/>
                  <a:gd name="T37" fmla="*/ 0 h 198"/>
                  <a:gd name="T38" fmla="*/ 8 w 258"/>
                  <a:gd name="T39" fmla="*/ 1 h 198"/>
                  <a:gd name="T40" fmla="*/ 12 w 258"/>
                  <a:gd name="T41" fmla="*/ 1 h 198"/>
                  <a:gd name="T42" fmla="*/ 16 w 258"/>
                  <a:gd name="T43" fmla="*/ 1 h 198"/>
                  <a:gd name="T44" fmla="*/ 16 w 258"/>
                  <a:gd name="T45" fmla="*/ 1 h 198"/>
                  <a:gd name="T46" fmla="*/ 16 w 258"/>
                  <a:gd name="T47" fmla="*/ 1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29" name="Freeform 231"/>
              <p:cNvSpPr>
                <a:spLocks noChangeAspect="1"/>
              </p:cNvSpPr>
              <p:nvPr/>
            </p:nvSpPr>
            <p:spPr bwMode="auto">
              <a:xfrm>
                <a:off x="4074" y="1208"/>
                <a:ext cx="275" cy="159"/>
              </a:xfrm>
              <a:custGeom>
                <a:avLst/>
                <a:gdLst>
                  <a:gd name="T0" fmla="*/ 24 w 360"/>
                  <a:gd name="T1" fmla="*/ 3 h 234"/>
                  <a:gd name="T2" fmla="*/ 24 w 360"/>
                  <a:gd name="T3" fmla="*/ 3 h 234"/>
                  <a:gd name="T4" fmla="*/ 24 w 360"/>
                  <a:gd name="T5" fmla="*/ 4 h 234"/>
                  <a:gd name="T6" fmla="*/ 24 w 360"/>
                  <a:gd name="T7" fmla="*/ 5 h 234"/>
                  <a:gd name="T8" fmla="*/ 24 w 360"/>
                  <a:gd name="T9" fmla="*/ 5 h 234"/>
                  <a:gd name="T10" fmla="*/ 24 w 360"/>
                  <a:gd name="T11" fmla="*/ 5 h 234"/>
                  <a:gd name="T12" fmla="*/ 21 w 360"/>
                  <a:gd name="T13" fmla="*/ 5 h 234"/>
                  <a:gd name="T14" fmla="*/ 20 w 360"/>
                  <a:gd name="T15" fmla="*/ 5 h 234"/>
                  <a:gd name="T16" fmla="*/ 18 w 360"/>
                  <a:gd name="T17" fmla="*/ 5 h 234"/>
                  <a:gd name="T18" fmla="*/ 0 w 360"/>
                  <a:gd name="T19" fmla="*/ 3 h 234"/>
                  <a:gd name="T20" fmla="*/ 2 w 360"/>
                  <a:gd name="T21" fmla="*/ 3 h 234"/>
                  <a:gd name="T22" fmla="*/ 2 w 360"/>
                  <a:gd name="T23" fmla="*/ 1 h 234"/>
                  <a:gd name="T24" fmla="*/ 2 w 360"/>
                  <a:gd name="T25" fmla="*/ 0 h 234"/>
                  <a:gd name="T26" fmla="*/ 24 w 360"/>
                  <a:gd name="T27" fmla="*/ 1 h 234"/>
                  <a:gd name="T28" fmla="*/ 24 w 360"/>
                  <a:gd name="T29" fmla="*/ 1 h 234"/>
                  <a:gd name="T30" fmla="*/ 24 w 360"/>
                  <a:gd name="T31" fmla="*/ 1 h 234"/>
                  <a:gd name="T32" fmla="*/ 24 w 360"/>
                  <a:gd name="T33" fmla="*/ 3 h 234"/>
                  <a:gd name="T34" fmla="*/ 24 w 360"/>
                  <a:gd name="T35" fmla="*/ 3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0" name="Freeform 232"/>
              <p:cNvSpPr>
                <a:spLocks noChangeAspect="1"/>
              </p:cNvSpPr>
              <p:nvPr/>
            </p:nvSpPr>
            <p:spPr bwMode="auto">
              <a:xfrm>
                <a:off x="4074" y="1208"/>
                <a:ext cx="275" cy="159"/>
              </a:xfrm>
              <a:custGeom>
                <a:avLst/>
                <a:gdLst>
                  <a:gd name="T0" fmla="*/ 24 w 360"/>
                  <a:gd name="T1" fmla="*/ 3 h 234"/>
                  <a:gd name="T2" fmla="*/ 24 w 360"/>
                  <a:gd name="T3" fmla="*/ 3 h 234"/>
                  <a:gd name="T4" fmla="*/ 24 w 360"/>
                  <a:gd name="T5" fmla="*/ 4 h 234"/>
                  <a:gd name="T6" fmla="*/ 24 w 360"/>
                  <a:gd name="T7" fmla="*/ 5 h 234"/>
                  <a:gd name="T8" fmla="*/ 24 w 360"/>
                  <a:gd name="T9" fmla="*/ 5 h 234"/>
                  <a:gd name="T10" fmla="*/ 24 w 360"/>
                  <a:gd name="T11" fmla="*/ 5 h 234"/>
                  <a:gd name="T12" fmla="*/ 21 w 360"/>
                  <a:gd name="T13" fmla="*/ 5 h 234"/>
                  <a:gd name="T14" fmla="*/ 20 w 360"/>
                  <a:gd name="T15" fmla="*/ 5 h 234"/>
                  <a:gd name="T16" fmla="*/ 18 w 360"/>
                  <a:gd name="T17" fmla="*/ 5 h 234"/>
                  <a:gd name="T18" fmla="*/ 0 w 360"/>
                  <a:gd name="T19" fmla="*/ 3 h 234"/>
                  <a:gd name="T20" fmla="*/ 2 w 360"/>
                  <a:gd name="T21" fmla="*/ 3 h 234"/>
                  <a:gd name="T22" fmla="*/ 2 w 360"/>
                  <a:gd name="T23" fmla="*/ 1 h 234"/>
                  <a:gd name="T24" fmla="*/ 2 w 360"/>
                  <a:gd name="T25" fmla="*/ 0 h 234"/>
                  <a:gd name="T26" fmla="*/ 24 w 360"/>
                  <a:gd name="T27" fmla="*/ 1 h 234"/>
                  <a:gd name="T28" fmla="*/ 24 w 360"/>
                  <a:gd name="T29" fmla="*/ 1 h 234"/>
                  <a:gd name="T30" fmla="*/ 24 w 360"/>
                  <a:gd name="T31" fmla="*/ 1 h 234"/>
                  <a:gd name="T32" fmla="*/ 24 w 360"/>
                  <a:gd name="T33" fmla="*/ 3 h 234"/>
                  <a:gd name="T34" fmla="*/ 24 w 360"/>
                  <a:gd name="T35" fmla="*/ 3 h 234"/>
                  <a:gd name="T36" fmla="*/ 24 w 360"/>
                  <a:gd name="T37" fmla="*/ 3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1" name="Freeform 233"/>
              <p:cNvSpPr>
                <a:spLocks noChangeAspect="1"/>
              </p:cNvSpPr>
              <p:nvPr/>
            </p:nvSpPr>
            <p:spPr bwMode="auto">
              <a:xfrm>
                <a:off x="4591" y="1587"/>
                <a:ext cx="330" cy="102"/>
              </a:xfrm>
              <a:custGeom>
                <a:avLst/>
                <a:gdLst>
                  <a:gd name="T0" fmla="*/ 29 w 432"/>
                  <a:gd name="T1" fmla="*/ 0 h 150"/>
                  <a:gd name="T2" fmla="*/ 29 w 432"/>
                  <a:gd name="T3" fmla="*/ 1 h 150"/>
                  <a:gd name="T4" fmla="*/ 28 w 432"/>
                  <a:gd name="T5" fmla="*/ 1 h 150"/>
                  <a:gd name="T6" fmla="*/ 27 w 432"/>
                  <a:gd name="T7" fmla="*/ 1 h 150"/>
                  <a:gd name="T8" fmla="*/ 26 w 432"/>
                  <a:gd name="T9" fmla="*/ 1 h 150"/>
                  <a:gd name="T10" fmla="*/ 26 w 432"/>
                  <a:gd name="T11" fmla="*/ 1 h 150"/>
                  <a:gd name="T12" fmla="*/ 22 w 432"/>
                  <a:gd name="T13" fmla="*/ 1 h 150"/>
                  <a:gd name="T14" fmla="*/ 21 w 432"/>
                  <a:gd name="T15" fmla="*/ 2 h 150"/>
                  <a:gd name="T16" fmla="*/ 21 w 432"/>
                  <a:gd name="T17" fmla="*/ 2 h 150"/>
                  <a:gd name="T18" fmla="*/ 21 w 432"/>
                  <a:gd name="T19" fmla="*/ 2 h 150"/>
                  <a:gd name="T20" fmla="*/ 16 w 432"/>
                  <a:gd name="T21" fmla="*/ 3 h 150"/>
                  <a:gd name="T22" fmla="*/ 7 w 432"/>
                  <a:gd name="T23" fmla="*/ 3 h 150"/>
                  <a:gd name="T24" fmla="*/ 0 w 432"/>
                  <a:gd name="T25" fmla="*/ 3 h 150"/>
                  <a:gd name="T26" fmla="*/ 2 w 432"/>
                  <a:gd name="T27" fmla="*/ 3 h 150"/>
                  <a:gd name="T28" fmla="*/ 0 w 432"/>
                  <a:gd name="T29" fmla="*/ 2 h 150"/>
                  <a:gd name="T30" fmla="*/ 2 w 432"/>
                  <a:gd name="T31" fmla="*/ 2 h 150"/>
                  <a:gd name="T32" fmla="*/ 2 w 432"/>
                  <a:gd name="T33" fmla="*/ 2 h 150"/>
                  <a:gd name="T34" fmla="*/ 2 w 432"/>
                  <a:gd name="T35" fmla="*/ 1 h 150"/>
                  <a:gd name="T36" fmla="*/ 2 w 432"/>
                  <a:gd name="T37" fmla="*/ 1 h 150"/>
                  <a:gd name="T38" fmla="*/ 2 w 432"/>
                  <a:gd name="T39" fmla="*/ 1 h 150"/>
                  <a:gd name="T40" fmla="*/ 2 w 432"/>
                  <a:gd name="T41" fmla="*/ 1 h 150"/>
                  <a:gd name="T42" fmla="*/ 2 w 432"/>
                  <a:gd name="T43" fmla="*/ 1 h 150"/>
                  <a:gd name="T44" fmla="*/ 7 w 432"/>
                  <a:gd name="T45" fmla="*/ 1 h 150"/>
                  <a:gd name="T46" fmla="*/ 7 w 432"/>
                  <a:gd name="T47" fmla="*/ 1 h 150"/>
                  <a:gd name="T48" fmla="*/ 22 w 432"/>
                  <a:gd name="T49" fmla="*/ 1 h 150"/>
                  <a:gd name="T50" fmla="*/ 29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2" name="Freeform 234"/>
              <p:cNvSpPr>
                <a:spLocks noChangeAspect="1"/>
              </p:cNvSpPr>
              <p:nvPr/>
            </p:nvSpPr>
            <p:spPr bwMode="auto">
              <a:xfrm>
                <a:off x="4591" y="1587"/>
                <a:ext cx="330" cy="102"/>
              </a:xfrm>
              <a:custGeom>
                <a:avLst/>
                <a:gdLst>
                  <a:gd name="T0" fmla="*/ 29 w 432"/>
                  <a:gd name="T1" fmla="*/ 0 h 150"/>
                  <a:gd name="T2" fmla="*/ 29 w 432"/>
                  <a:gd name="T3" fmla="*/ 1 h 150"/>
                  <a:gd name="T4" fmla="*/ 28 w 432"/>
                  <a:gd name="T5" fmla="*/ 1 h 150"/>
                  <a:gd name="T6" fmla="*/ 27 w 432"/>
                  <a:gd name="T7" fmla="*/ 1 h 150"/>
                  <a:gd name="T8" fmla="*/ 26 w 432"/>
                  <a:gd name="T9" fmla="*/ 1 h 150"/>
                  <a:gd name="T10" fmla="*/ 26 w 432"/>
                  <a:gd name="T11" fmla="*/ 1 h 150"/>
                  <a:gd name="T12" fmla="*/ 22 w 432"/>
                  <a:gd name="T13" fmla="*/ 1 h 150"/>
                  <a:gd name="T14" fmla="*/ 21 w 432"/>
                  <a:gd name="T15" fmla="*/ 2 h 150"/>
                  <a:gd name="T16" fmla="*/ 21 w 432"/>
                  <a:gd name="T17" fmla="*/ 2 h 150"/>
                  <a:gd name="T18" fmla="*/ 21 w 432"/>
                  <a:gd name="T19" fmla="*/ 2 h 150"/>
                  <a:gd name="T20" fmla="*/ 16 w 432"/>
                  <a:gd name="T21" fmla="*/ 3 h 150"/>
                  <a:gd name="T22" fmla="*/ 7 w 432"/>
                  <a:gd name="T23" fmla="*/ 3 h 150"/>
                  <a:gd name="T24" fmla="*/ 0 w 432"/>
                  <a:gd name="T25" fmla="*/ 3 h 150"/>
                  <a:gd name="T26" fmla="*/ 2 w 432"/>
                  <a:gd name="T27" fmla="*/ 3 h 150"/>
                  <a:gd name="T28" fmla="*/ 0 w 432"/>
                  <a:gd name="T29" fmla="*/ 2 h 150"/>
                  <a:gd name="T30" fmla="*/ 2 w 432"/>
                  <a:gd name="T31" fmla="*/ 2 h 150"/>
                  <a:gd name="T32" fmla="*/ 2 w 432"/>
                  <a:gd name="T33" fmla="*/ 2 h 150"/>
                  <a:gd name="T34" fmla="*/ 2 w 432"/>
                  <a:gd name="T35" fmla="*/ 1 h 150"/>
                  <a:gd name="T36" fmla="*/ 2 w 432"/>
                  <a:gd name="T37" fmla="*/ 1 h 150"/>
                  <a:gd name="T38" fmla="*/ 2 w 432"/>
                  <a:gd name="T39" fmla="*/ 1 h 150"/>
                  <a:gd name="T40" fmla="*/ 2 w 432"/>
                  <a:gd name="T41" fmla="*/ 1 h 150"/>
                  <a:gd name="T42" fmla="*/ 2 w 432"/>
                  <a:gd name="T43" fmla="*/ 1 h 150"/>
                  <a:gd name="T44" fmla="*/ 7 w 432"/>
                  <a:gd name="T45" fmla="*/ 1 h 150"/>
                  <a:gd name="T46" fmla="*/ 7 w 432"/>
                  <a:gd name="T47" fmla="*/ 1 h 150"/>
                  <a:gd name="T48" fmla="*/ 22 w 432"/>
                  <a:gd name="T49" fmla="*/ 1 h 150"/>
                  <a:gd name="T50" fmla="*/ 29 w 432"/>
                  <a:gd name="T51" fmla="*/ 0 h 150"/>
                  <a:gd name="T52" fmla="*/ 29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3" name="Freeform 235"/>
              <p:cNvSpPr>
                <a:spLocks noChangeAspect="1"/>
              </p:cNvSpPr>
              <p:nvPr/>
            </p:nvSpPr>
            <p:spPr bwMode="auto">
              <a:xfrm>
                <a:off x="3923" y="1620"/>
                <a:ext cx="545" cy="464"/>
              </a:xfrm>
              <a:custGeom>
                <a:avLst/>
                <a:gdLst>
                  <a:gd name="T0" fmla="*/ 46 w 714"/>
                  <a:gd name="T1" fmla="*/ 4 h 684"/>
                  <a:gd name="T2" fmla="*/ 46 w 714"/>
                  <a:gd name="T3" fmla="*/ 6 h 684"/>
                  <a:gd name="T4" fmla="*/ 47 w 714"/>
                  <a:gd name="T5" fmla="*/ 8 h 684"/>
                  <a:gd name="T6" fmla="*/ 47 w 714"/>
                  <a:gd name="T7" fmla="*/ 9 h 684"/>
                  <a:gd name="T8" fmla="*/ 43 w 714"/>
                  <a:gd name="T9" fmla="*/ 9 h 684"/>
                  <a:gd name="T10" fmla="*/ 43 w 714"/>
                  <a:gd name="T11" fmla="*/ 9 h 684"/>
                  <a:gd name="T12" fmla="*/ 43 w 714"/>
                  <a:gd name="T13" fmla="*/ 9 h 684"/>
                  <a:gd name="T14" fmla="*/ 43 w 714"/>
                  <a:gd name="T15" fmla="*/ 9 h 684"/>
                  <a:gd name="T16" fmla="*/ 41 w 714"/>
                  <a:gd name="T17" fmla="*/ 10 h 684"/>
                  <a:gd name="T18" fmla="*/ 40 w 714"/>
                  <a:gd name="T19" fmla="*/ 11 h 684"/>
                  <a:gd name="T20" fmla="*/ 38 w 714"/>
                  <a:gd name="T21" fmla="*/ 11 h 684"/>
                  <a:gd name="T22" fmla="*/ 37 w 714"/>
                  <a:gd name="T23" fmla="*/ 11 h 684"/>
                  <a:gd name="T24" fmla="*/ 37 w 714"/>
                  <a:gd name="T25" fmla="*/ 11 h 684"/>
                  <a:gd name="T26" fmla="*/ 37 w 714"/>
                  <a:gd name="T27" fmla="*/ 11 h 684"/>
                  <a:gd name="T28" fmla="*/ 36 w 714"/>
                  <a:gd name="T29" fmla="*/ 11 h 684"/>
                  <a:gd name="T30" fmla="*/ 35 w 714"/>
                  <a:gd name="T31" fmla="*/ 11 h 684"/>
                  <a:gd name="T32" fmla="*/ 34 w 714"/>
                  <a:gd name="T33" fmla="*/ 12 h 684"/>
                  <a:gd name="T34" fmla="*/ 34 w 714"/>
                  <a:gd name="T35" fmla="*/ 12 h 684"/>
                  <a:gd name="T36" fmla="*/ 34 w 714"/>
                  <a:gd name="T37" fmla="*/ 12 h 684"/>
                  <a:gd name="T38" fmla="*/ 33 w 714"/>
                  <a:gd name="T39" fmla="*/ 12 h 684"/>
                  <a:gd name="T40" fmla="*/ 33 w 714"/>
                  <a:gd name="T41" fmla="*/ 12 h 684"/>
                  <a:gd name="T42" fmla="*/ 32 w 714"/>
                  <a:gd name="T43" fmla="*/ 12 h 684"/>
                  <a:gd name="T44" fmla="*/ 33 w 714"/>
                  <a:gd name="T45" fmla="*/ 13 h 684"/>
                  <a:gd name="T46" fmla="*/ 31 w 714"/>
                  <a:gd name="T47" fmla="*/ 14 h 684"/>
                  <a:gd name="T48" fmla="*/ 26 w 714"/>
                  <a:gd name="T49" fmla="*/ 13 h 684"/>
                  <a:gd name="T50" fmla="*/ 22 w 714"/>
                  <a:gd name="T51" fmla="*/ 11 h 684"/>
                  <a:gd name="T52" fmla="*/ 18 w 714"/>
                  <a:gd name="T53" fmla="*/ 9 h 684"/>
                  <a:gd name="T54" fmla="*/ 14 w 714"/>
                  <a:gd name="T55" fmla="*/ 9 h 684"/>
                  <a:gd name="T56" fmla="*/ 12 w 714"/>
                  <a:gd name="T57" fmla="*/ 10 h 684"/>
                  <a:gd name="T58" fmla="*/ 7 w 714"/>
                  <a:gd name="T59" fmla="*/ 9 h 684"/>
                  <a:gd name="T60" fmla="*/ 2 w 714"/>
                  <a:gd name="T61" fmla="*/ 6 h 684"/>
                  <a:gd name="T62" fmla="*/ 13 w 714"/>
                  <a:gd name="T63" fmla="*/ 6 h 684"/>
                  <a:gd name="T64" fmla="*/ 25 w 714"/>
                  <a:gd name="T65" fmla="*/ 1 h 684"/>
                  <a:gd name="T66" fmla="*/ 26 w 714"/>
                  <a:gd name="T67" fmla="*/ 3 h 684"/>
                  <a:gd name="T68" fmla="*/ 27 w 714"/>
                  <a:gd name="T69" fmla="*/ 3 h 684"/>
                  <a:gd name="T70" fmla="*/ 31 w 714"/>
                  <a:gd name="T71" fmla="*/ 3 h 684"/>
                  <a:gd name="T72" fmla="*/ 33 w 714"/>
                  <a:gd name="T73" fmla="*/ 3 h 684"/>
                  <a:gd name="T74" fmla="*/ 34 w 714"/>
                  <a:gd name="T75" fmla="*/ 3 h 684"/>
                  <a:gd name="T76" fmla="*/ 36 w 714"/>
                  <a:gd name="T77" fmla="*/ 3 h 684"/>
                  <a:gd name="T78" fmla="*/ 37 w 714"/>
                  <a:gd name="T79" fmla="*/ 3 h 684"/>
                  <a:gd name="T80" fmla="*/ 41 w 714"/>
                  <a:gd name="T81" fmla="*/ 3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4" name="Freeform 236"/>
              <p:cNvSpPr>
                <a:spLocks noChangeAspect="1"/>
              </p:cNvSpPr>
              <p:nvPr/>
            </p:nvSpPr>
            <p:spPr bwMode="auto">
              <a:xfrm>
                <a:off x="3923" y="1620"/>
                <a:ext cx="545" cy="464"/>
              </a:xfrm>
              <a:custGeom>
                <a:avLst/>
                <a:gdLst>
                  <a:gd name="T0" fmla="*/ 46 w 714"/>
                  <a:gd name="T1" fmla="*/ 4 h 684"/>
                  <a:gd name="T2" fmla="*/ 46 w 714"/>
                  <a:gd name="T3" fmla="*/ 6 h 684"/>
                  <a:gd name="T4" fmla="*/ 47 w 714"/>
                  <a:gd name="T5" fmla="*/ 8 h 684"/>
                  <a:gd name="T6" fmla="*/ 47 w 714"/>
                  <a:gd name="T7" fmla="*/ 9 h 684"/>
                  <a:gd name="T8" fmla="*/ 43 w 714"/>
                  <a:gd name="T9" fmla="*/ 9 h 684"/>
                  <a:gd name="T10" fmla="*/ 43 w 714"/>
                  <a:gd name="T11" fmla="*/ 9 h 684"/>
                  <a:gd name="T12" fmla="*/ 43 w 714"/>
                  <a:gd name="T13" fmla="*/ 9 h 684"/>
                  <a:gd name="T14" fmla="*/ 43 w 714"/>
                  <a:gd name="T15" fmla="*/ 9 h 684"/>
                  <a:gd name="T16" fmla="*/ 41 w 714"/>
                  <a:gd name="T17" fmla="*/ 10 h 684"/>
                  <a:gd name="T18" fmla="*/ 40 w 714"/>
                  <a:gd name="T19" fmla="*/ 11 h 684"/>
                  <a:gd name="T20" fmla="*/ 38 w 714"/>
                  <a:gd name="T21" fmla="*/ 11 h 684"/>
                  <a:gd name="T22" fmla="*/ 37 w 714"/>
                  <a:gd name="T23" fmla="*/ 11 h 684"/>
                  <a:gd name="T24" fmla="*/ 37 w 714"/>
                  <a:gd name="T25" fmla="*/ 11 h 684"/>
                  <a:gd name="T26" fmla="*/ 37 w 714"/>
                  <a:gd name="T27" fmla="*/ 11 h 684"/>
                  <a:gd name="T28" fmla="*/ 36 w 714"/>
                  <a:gd name="T29" fmla="*/ 11 h 684"/>
                  <a:gd name="T30" fmla="*/ 35 w 714"/>
                  <a:gd name="T31" fmla="*/ 11 h 684"/>
                  <a:gd name="T32" fmla="*/ 34 w 714"/>
                  <a:gd name="T33" fmla="*/ 12 h 684"/>
                  <a:gd name="T34" fmla="*/ 33 w 714"/>
                  <a:gd name="T35" fmla="*/ 12 h 684"/>
                  <a:gd name="T36" fmla="*/ 34 w 714"/>
                  <a:gd name="T37" fmla="*/ 12 h 684"/>
                  <a:gd name="T38" fmla="*/ 33 w 714"/>
                  <a:gd name="T39" fmla="*/ 12 h 684"/>
                  <a:gd name="T40" fmla="*/ 33 w 714"/>
                  <a:gd name="T41" fmla="*/ 12 h 684"/>
                  <a:gd name="T42" fmla="*/ 32 w 714"/>
                  <a:gd name="T43" fmla="*/ 12 h 684"/>
                  <a:gd name="T44" fmla="*/ 33 w 714"/>
                  <a:gd name="T45" fmla="*/ 12 h 684"/>
                  <a:gd name="T46" fmla="*/ 34 w 714"/>
                  <a:gd name="T47" fmla="*/ 14 h 684"/>
                  <a:gd name="T48" fmla="*/ 27 w 714"/>
                  <a:gd name="T49" fmla="*/ 14 h 684"/>
                  <a:gd name="T50" fmla="*/ 25 w 714"/>
                  <a:gd name="T51" fmla="*/ 12 h 684"/>
                  <a:gd name="T52" fmla="*/ 21 w 714"/>
                  <a:gd name="T53" fmla="*/ 9 h 684"/>
                  <a:gd name="T54" fmla="*/ 15 w 714"/>
                  <a:gd name="T55" fmla="*/ 9 h 684"/>
                  <a:gd name="T56" fmla="*/ 13 w 714"/>
                  <a:gd name="T57" fmla="*/ 9 h 684"/>
                  <a:gd name="T58" fmla="*/ 11 w 714"/>
                  <a:gd name="T59" fmla="*/ 9 h 684"/>
                  <a:gd name="T60" fmla="*/ 5 w 714"/>
                  <a:gd name="T61" fmla="*/ 8 h 684"/>
                  <a:gd name="T62" fmla="*/ 0 w 714"/>
                  <a:gd name="T63" fmla="*/ 5 h 684"/>
                  <a:gd name="T64" fmla="*/ 15 w 714"/>
                  <a:gd name="T65" fmla="*/ 0 h 684"/>
                  <a:gd name="T66" fmla="*/ 25 w 714"/>
                  <a:gd name="T67" fmla="*/ 3 h 684"/>
                  <a:gd name="T68" fmla="*/ 27 w 714"/>
                  <a:gd name="T69" fmla="*/ 3 h 684"/>
                  <a:gd name="T70" fmla="*/ 30 w 714"/>
                  <a:gd name="T71" fmla="*/ 3 h 684"/>
                  <a:gd name="T72" fmla="*/ 32 w 714"/>
                  <a:gd name="T73" fmla="*/ 3 h 684"/>
                  <a:gd name="T74" fmla="*/ 34 w 714"/>
                  <a:gd name="T75" fmla="*/ 3 h 684"/>
                  <a:gd name="T76" fmla="*/ 35 w 714"/>
                  <a:gd name="T77" fmla="*/ 4 h 684"/>
                  <a:gd name="T78" fmla="*/ 36 w 714"/>
                  <a:gd name="T79" fmla="*/ 3 h 684"/>
                  <a:gd name="T80" fmla="*/ 37 w 714"/>
                  <a:gd name="T81" fmla="*/ 4 h 684"/>
                  <a:gd name="T82" fmla="*/ 44 w 714"/>
                  <a:gd name="T83" fmla="*/ 4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5" name="Freeform 237"/>
              <p:cNvSpPr>
                <a:spLocks noChangeAspect="1"/>
              </p:cNvSpPr>
              <p:nvPr/>
            </p:nvSpPr>
            <p:spPr bwMode="auto">
              <a:xfrm>
                <a:off x="3667" y="1330"/>
                <a:ext cx="219" cy="245"/>
              </a:xfrm>
              <a:custGeom>
                <a:avLst/>
                <a:gdLst>
                  <a:gd name="T0" fmla="*/ 16 w 288"/>
                  <a:gd name="T1" fmla="*/ 8 h 360"/>
                  <a:gd name="T2" fmla="*/ 0 w 288"/>
                  <a:gd name="T3" fmla="*/ 7 h 360"/>
                  <a:gd name="T4" fmla="*/ 4 w 288"/>
                  <a:gd name="T5" fmla="*/ 0 h 360"/>
                  <a:gd name="T6" fmla="*/ 7 w 288"/>
                  <a:gd name="T7" fmla="*/ 1 h 360"/>
                  <a:gd name="T8" fmla="*/ 13 w 288"/>
                  <a:gd name="T9" fmla="*/ 1 h 360"/>
                  <a:gd name="T10" fmla="*/ 12 w 288"/>
                  <a:gd name="T11" fmla="*/ 2 h 360"/>
                  <a:gd name="T12" fmla="*/ 19 w 288"/>
                  <a:gd name="T13" fmla="*/ 2 h 360"/>
                  <a:gd name="T14" fmla="*/ 16 w 288"/>
                  <a:gd name="T15" fmla="*/ 7 h 360"/>
                  <a:gd name="T16" fmla="*/ 16 w 288"/>
                  <a:gd name="T17" fmla="*/ 8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6" name="Freeform 238"/>
              <p:cNvSpPr>
                <a:spLocks noChangeAspect="1"/>
              </p:cNvSpPr>
              <p:nvPr/>
            </p:nvSpPr>
            <p:spPr bwMode="auto">
              <a:xfrm>
                <a:off x="3667" y="1330"/>
                <a:ext cx="219" cy="249"/>
              </a:xfrm>
              <a:custGeom>
                <a:avLst/>
                <a:gdLst>
                  <a:gd name="T0" fmla="*/ 16 w 288"/>
                  <a:gd name="T1" fmla="*/ 7 h 366"/>
                  <a:gd name="T2" fmla="*/ 0 w 288"/>
                  <a:gd name="T3" fmla="*/ 7 h 366"/>
                  <a:gd name="T4" fmla="*/ 4 w 288"/>
                  <a:gd name="T5" fmla="*/ 0 h 366"/>
                  <a:gd name="T6" fmla="*/ 7 w 288"/>
                  <a:gd name="T7" fmla="*/ 1 h 366"/>
                  <a:gd name="T8" fmla="*/ 13 w 288"/>
                  <a:gd name="T9" fmla="*/ 1 h 366"/>
                  <a:gd name="T10" fmla="*/ 12 w 288"/>
                  <a:gd name="T11" fmla="*/ 2 h 366"/>
                  <a:gd name="T12" fmla="*/ 19 w 288"/>
                  <a:gd name="T13" fmla="*/ 2 h 366"/>
                  <a:gd name="T14" fmla="*/ 16 w 288"/>
                  <a:gd name="T15" fmla="*/ 7 h 366"/>
                  <a:gd name="T16" fmla="*/ 16 w 288"/>
                  <a:gd name="T17" fmla="*/ 7 h 366"/>
                  <a:gd name="T18" fmla="*/ 16 w 288"/>
                  <a:gd name="T19" fmla="*/ 7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7" name="Freeform 239"/>
              <p:cNvSpPr>
                <a:spLocks noChangeAspect="1"/>
              </p:cNvSpPr>
              <p:nvPr/>
            </p:nvSpPr>
            <p:spPr bwMode="auto">
              <a:xfrm>
                <a:off x="5140" y="1163"/>
                <a:ext cx="64" cy="106"/>
              </a:xfrm>
              <a:custGeom>
                <a:avLst/>
                <a:gdLst>
                  <a:gd name="T0" fmla="*/ 5 w 84"/>
                  <a:gd name="T1" fmla="*/ 3 h 156"/>
                  <a:gd name="T2" fmla="*/ 4 w 84"/>
                  <a:gd name="T3" fmla="*/ 3 h 156"/>
                  <a:gd name="T4" fmla="*/ 2 w 84"/>
                  <a:gd name="T5" fmla="*/ 3 h 156"/>
                  <a:gd name="T6" fmla="*/ 2 w 84"/>
                  <a:gd name="T7" fmla="*/ 2 h 156"/>
                  <a:gd name="T8" fmla="*/ 2 w 84"/>
                  <a:gd name="T9" fmla="*/ 2 h 156"/>
                  <a:gd name="T10" fmla="*/ 2 w 84"/>
                  <a:gd name="T11" fmla="*/ 1 h 156"/>
                  <a:gd name="T12" fmla="*/ 0 w 84"/>
                  <a:gd name="T13" fmla="*/ 1 h 156"/>
                  <a:gd name="T14" fmla="*/ 5 w 84"/>
                  <a:gd name="T15" fmla="*/ 0 h 156"/>
                  <a:gd name="T16" fmla="*/ 5 w 84"/>
                  <a:gd name="T17" fmla="*/ 1 h 156"/>
                  <a:gd name="T18" fmla="*/ 5 w 84"/>
                  <a:gd name="T19" fmla="*/ 1 h 156"/>
                  <a:gd name="T20" fmla="*/ 5 w 84"/>
                  <a:gd name="T21" fmla="*/ 2 h 156"/>
                  <a:gd name="T22" fmla="*/ 5 w 84"/>
                  <a:gd name="T23" fmla="*/ 3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8" name="Freeform 240"/>
              <p:cNvSpPr>
                <a:spLocks noChangeAspect="1"/>
              </p:cNvSpPr>
              <p:nvPr/>
            </p:nvSpPr>
            <p:spPr bwMode="auto">
              <a:xfrm>
                <a:off x="5140" y="1163"/>
                <a:ext cx="64" cy="106"/>
              </a:xfrm>
              <a:custGeom>
                <a:avLst/>
                <a:gdLst>
                  <a:gd name="T0" fmla="*/ 5 w 84"/>
                  <a:gd name="T1" fmla="*/ 3 h 156"/>
                  <a:gd name="T2" fmla="*/ 4 w 84"/>
                  <a:gd name="T3" fmla="*/ 3 h 156"/>
                  <a:gd name="T4" fmla="*/ 2 w 84"/>
                  <a:gd name="T5" fmla="*/ 3 h 156"/>
                  <a:gd name="T6" fmla="*/ 2 w 84"/>
                  <a:gd name="T7" fmla="*/ 2 h 156"/>
                  <a:gd name="T8" fmla="*/ 2 w 84"/>
                  <a:gd name="T9" fmla="*/ 2 h 156"/>
                  <a:gd name="T10" fmla="*/ 2 w 84"/>
                  <a:gd name="T11" fmla="*/ 1 h 156"/>
                  <a:gd name="T12" fmla="*/ 0 w 84"/>
                  <a:gd name="T13" fmla="*/ 1 h 156"/>
                  <a:gd name="T14" fmla="*/ 5 w 84"/>
                  <a:gd name="T15" fmla="*/ 0 h 156"/>
                  <a:gd name="T16" fmla="*/ 5 w 84"/>
                  <a:gd name="T17" fmla="*/ 1 h 156"/>
                  <a:gd name="T18" fmla="*/ 5 w 84"/>
                  <a:gd name="T19" fmla="*/ 1 h 156"/>
                  <a:gd name="T20" fmla="*/ 5 w 84"/>
                  <a:gd name="T21" fmla="*/ 2 h 156"/>
                  <a:gd name="T22" fmla="*/ 5 w 84"/>
                  <a:gd name="T23" fmla="*/ 3 h 156"/>
                  <a:gd name="T24" fmla="*/ 5 w 8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39" name="Freeform 241"/>
              <p:cNvSpPr>
                <a:spLocks noChangeAspect="1"/>
              </p:cNvSpPr>
              <p:nvPr/>
            </p:nvSpPr>
            <p:spPr bwMode="auto">
              <a:xfrm>
                <a:off x="5149" y="1485"/>
                <a:ext cx="0" cy="8"/>
              </a:xfrm>
              <a:custGeom>
                <a:avLst/>
                <a:gdLst>
                  <a:gd name="T0" fmla="*/ 0 h 12"/>
                  <a:gd name="T1" fmla="*/ 1 h 12"/>
                  <a:gd name="T2" fmla="*/ 0 h 12"/>
                  <a:gd name="T3" fmla="*/ 1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0" name="Freeform 242"/>
              <p:cNvSpPr>
                <a:spLocks noChangeAspect="1"/>
              </p:cNvSpPr>
              <p:nvPr/>
            </p:nvSpPr>
            <p:spPr bwMode="auto">
              <a:xfrm>
                <a:off x="5131" y="1485"/>
                <a:ext cx="14" cy="45"/>
              </a:xfrm>
              <a:custGeom>
                <a:avLst/>
                <a:gdLst>
                  <a:gd name="T0" fmla="*/ 2 w 18"/>
                  <a:gd name="T1" fmla="*/ 0 h 66"/>
                  <a:gd name="T2" fmla="*/ 2 w 18"/>
                  <a:gd name="T3" fmla="*/ 1 h 66"/>
                  <a:gd name="T4" fmla="*/ 0 w 18"/>
                  <a:gd name="T5" fmla="*/ 1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1" name="Freeform 243"/>
              <p:cNvSpPr>
                <a:spLocks noChangeAspect="1"/>
              </p:cNvSpPr>
              <p:nvPr/>
            </p:nvSpPr>
            <p:spPr bwMode="auto">
              <a:xfrm>
                <a:off x="5131" y="1485"/>
                <a:ext cx="14" cy="45"/>
              </a:xfrm>
              <a:custGeom>
                <a:avLst/>
                <a:gdLst>
                  <a:gd name="T0" fmla="*/ 2 w 18"/>
                  <a:gd name="T1" fmla="*/ 0 h 66"/>
                  <a:gd name="T2" fmla="*/ 2 w 18"/>
                  <a:gd name="T3" fmla="*/ 1 h 66"/>
                  <a:gd name="T4" fmla="*/ 0 w 18"/>
                  <a:gd name="T5" fmla="*/ 1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2" name="Freeform 244"/>
              <p:cNvSpPr>
                <a:spLocks noChangeAspect="1"/>
              </p:cNvSpPr>
              <p:nvPr/>
            </p:nvSpPr>
            <p:spPr bwMode="auto">
              <a:xfrm>
                <a:off x="4843" y="1444"/>
                <a:ext cx="297" cy="151"/>
              </a:xfrm>
              <a:custGeom>
                <a:avLst/>
                <a:gdLst>
                  <a:gd name="T0" fmla="*/ 26 w 390"/>
                  <a:gd name="T1" fmla="*/ 3 h 222"/>
                  <a:gd name="T2" fmla="*/ 25 w 390"/>
                  <a:gd name="T3" fmla="*/ 3 h 222"/>
                  <a:gd name="T4" fmla="*/ 26 w 390"/>
                  <a:gd name="T5" fmla="*/ 3 h 222"/>
                  <a:gd name="T6" fmla="*/ 25 w 390"/>
                  <a:gd name="T7" fmla="*/ 3 h 222"/>
                  <a:gd name="T8" fmla="*/ 6 w 390"/>
                  <a:gd name="T9" fmla="*/ 5 h 222"/>
                  <a:gd name="T10" fmla="*/ 0 w 390"/>
                  <a:gd name="T11" fmla="*/ 5 h 222"/>
                  <a:gd name="T12" fmla="*/ 2 w 390"/>
                  <a:gd name="T13" fmla="*/ 5 h 222"/>
                  <a:gd name="T14" fmla="*/ 5 w 390"/>
                  <a:gd name="T15" fmla="*/ 3 h 222"/>
                  <a:gd name="T16" fmla="*/ 5 w 390"/>
                  <a:gd name="T17" fmla="*/ 3 h 222"/>
                  <a:gd name="T18" fmla="*/ 6 w 390"/>
                  <a:gd name="T19" fmla="*/ 3 h 222"/>
                  <a:gd name="T20" fmla="*/ 11 w 390"/>
                  <a:gd name="T21" fmla="*/ 3 h 222"/>
                  <a:gd name="T22" fmla="*/ 11 w 390"/>
                  <a:gd name="T23" fmla="*/ 3 h 222"/>
                  <a:gd name="T24" fmla="*/ 11 w 390"/>
                  <a:gd name="T25" fmla="*/ 3 h 222"/>
                  <a:gd name="T26" fmla="*/ 12 w 390"/>
                  <a:gd name="T27" fmla="*/ 1 h 222"/>
                  <a:gd name="T28" fmla="*/ 14 w 390"/>
                  <a:gd name="T29" fmla="*/ 1 h 222"/>
                  <a:gd name="T30" fmla="*/ 14 w 390"/>
                  <a:gd name="T31" fmla="*/ 1 h 222"/>
                  <a:gd name="T32" fmla="*/ 14 w 390"/>
                  <a:gd name="T33" fmla="*/ 1 h 222"/>
                  <a:gd name="T34" fmla="*/ 16 w 390"/>
                  <a:gd name="T35" fmla="*/ 1 h 222"/>
                  <a:gd name="T36" fmla="*/ 16 w 390"/>
                  <a:gd name="T37" fmla="*/ 0 h 222"/>
                  <a:gd name="T38" fmla="*/ 18 w 390"/>
                  <a:gd name="T39" fmla="*/ 1 h 222"/>
                  <a:gd name="T40" fmla="*/ 18 w 390"/>
                  <a:gd name="T41" fmla="*/ 1 h 222"/>
                  <a:gd name="T42" fmla="*/ 20 w 390"/>
                  <a:gd name="T43" fmla="*/ 1 h 222"/>
                  <a:gd name="T44" fmla="*/ 20 w 390"/>
                  <a:gd name="T45" fmla="*/ 1 h 222"/>
                  <a:gd name="T46" fmla="*/ 19 w 390"/>
                  <a:gd name="T47" fmla="*/ 1 h 222"/>
                  <a:gd name="T48" fmla="*/ 20 w 390"/>
                  <a:gd name="T49" fmla="*/ 1 h 222"/>
                  <a:gd name="T50" fmla="*/ 20 w 390"/>
                  <a:gd name="T51" fmla="*/ 1 h 222"/>
                  <a:gd name="T52" fmla="*/ 21 w 390"/>
                  <a:gd name="T53" fmla="*/ 1 h 222"/>
                  <a:gd name="T54" fmla="*/ 23 w 390"/>
                  <a:gd name="T55" fmla="*/ 1 h 222"/>
                  <a:gd name="T56" fmla="*/ 23 w 390"/>
                  <a:gd name="T57" fmla="*/ 2 h 222"/>
                  <a:gd name="T58" fmla="*/ 21 w 390"/>
                  <a:gd name="T59" fmla="*/ 1 h 222"/>
                  <a:gd name="T60" fmla="*/ 23 w 390"/>
                  <a:gd name="T61" fmla="*/ 2 h 222"/>
                  <a:gd name="T62" fmla="*/ 23 w 390"/>
                  <a:gd name="T63" fmla="*/ 2 h 222"/>
                  <a:gd name="T64" fmla="*/ 23 w 390"/>
                  <a:gd name="T65" fmla="*/ 2 h 222"/>
                  <a:gd name="T66" fmla="*/ 23 w 390"/>
                  <a:gd name="T67" fmla="*/ 2 h 222"/>
                  <a:gd name="T68" fmla="*/ 23 w 390"/>
                  <a:gd name="T69" fmla="*/ 2 h 222"/>
                  <a:gd name="T70" fmla="*/ 23 w 390"/>
                  <a:gd name="T71" fmla="*/ 2 h 222"/>
                  <a:gd name="T72" fmla="*/ 23 w 390"/>
                  <a:gd name="T73" fmla="*/ 2 h 222"/>
                  <a:gd name="T74" fmla="*/ 21 w 390"/>
                  <a:gd name="T75" fmla="*/ 2 h 222"/>
                  <a:gd name="T76" fmla="*/ 24 w 390"/>
                  <a:gd name="T77" fmla="*/ 3 h 222"/>
                  <a:gd name="T78" fmla="*/ 23 w 390"/>
                  <a:gd name="T79" fmla="*/ 3 h 222"/>
                  <a:gd name="T80" fmla="*/ 21 w 390"/>
                  <a:gd name="T81" fmla="*/ 2 h 222"/>
                  <a:gd name="T82" fmla="*/ 21 w 390"/>
                  <a:gd name="T83" fmla="*/ 2 h 222"/>
                  <a:gd name="T84" fmla="*/ 23 w 390"/>
                  <a:gd name="T85" fmla="*/ 3 h 222"/>
                  <a:gd name="T86" fmla="*/ 23 w 390"/>
                  <a:gd name="T87" fmla="*/ 3 h 222"/>
                  <a:gd name="T88" fmla="*/ 25 w 390"/>
                  <a:gd name="T89" fmla="*/ 3 h 222"/>
                  <a:gd name="T90" fmla="*/ 26 w 390"/>
                  <a:gd name="T91" fmla="*/ 3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3" name="Freeform 245"/>
              <p:cNvSpPr>
                <a:spLocks noChangeAspect="1"/>
              </p:cNvSpPr>
              <p:nvPr/>
            </p:nvSpPr>
            <p:spPr bwMode="auto">
              <a:xfrm>
                <a:off x="4843" y="1444"/>
                <a:ext cx="297" cy="151"/>
              </a:xfrm>
              <a:custGeom>
                <a:avLst/>
                <a:gdLst>
                  <a:gd name="T0" fmla="*/ 26 w 390"/>
                  <a:gd name="T1" fmla="*/ 3 h 222"/>
                  <a:gd name="T2" fmla="*/ 25 w 390"/>
                  <a:gd name="T3" fmla="*/ 3 h 222"/>
                  <a:gd name="T4" fmla="*/ 26 w 390"/>
                  <a:gd name="T5" fmla="*/ 3 h 222"/>
                  <a:gd name="T6" fmla="*/ 25 w 390"/>
                  <a:gd name="T7" fmla="*/ 3 h 222"/>
                  <a:gd name="T8" fmla="*/ 6 w 390"/>
                  <a:gd name="T9" fmla="*/ 5 h 222"/>
                  <a:gd name="T10" fmla="*/ 0 w 390"/>
                  <a:gd name="T11" fmla="*/ 5 h 222"/>
                  <a:gd name="T12" fmla="*/ 2 w 390"/>
                  <a:gd name="T13" fmla="*/ 5 h 222"/>
                  <a:gd name="T14" fmla="*/ 5 w 390"/>
                  <a:gd name="T15" fmla="*/ 3 h 222"/>
                  <a:gd name="T16" fmla="*/ 5 w 390"/>
                  <a:gd name="T17" fmla="*/ 3 h 222"/>
                  <a:gd name="T18" fmla="*/ 6 w 390"/>
                  <a:gd name="T19" fmla="*/ 3 h 222"/>
                  <a:gd name="T20" fmla="*/ 11 w 390"/>
                  <a:gd name="T21" fmla="*/ 3 h 222"/>
                  <a:gd name="T22" fmla="*/ 11 w 390"/>
                  <a:gd name="T23" fmla="*/ 3 h 222"/>
                  <a:gd name="T24" fmla="*/ 11 w 390"/>
                  <a:gd name="T25" fmla="*/ 3 h 222"/>
                  <a:gd name="T26" fmla="*/ 12 w 390"/>
                  <a:gd name="T27" fmla="*/ 1 h 222"/>
                  <a:gd name="T28" fmla="*/ 14 w 390"/>
                  <a:gd name="T29" fmla="*/ 1 h 222"/>
                  <a:gd name="T30" fmla="*/ 14 w 390"/>
                  <a:gd name="T31" fmla="*/ 1 h 222"/>
                  <a:gd name="T32" fmla="*/ 14 w 390"/>
                  <a:gd name="T33" fmla="*/ 1 h 222"/>
                  <a:gd name="T34" fmla="*/ 16 w 390"/>
                  <a:gd name="T35" fmla="*/ 1 h 222"/>
                  <a:gd name="T36" fmla="*/ 16 w 390"/>
                  <a:gd name="T37" fmla="*/ 0 h 222"/>
                  <a:gd name="T38" fmla="*/ 18 w 390"/>
                  <a:gd name="T39" fmla="*/ 1 h 222"/>
                  <a:gd name="T40" fmla="*/ 18 w 390"/>
                  <a:gd name="T41" fmla="*/ 1 h 222"/>
                  <a:gd name="T42" fmla="*/ 20 w 390"/>
                  <a:gd name="T43" fmla="*/ 1 h 222"/>
                  <a:gd name="T44" fmla="*/ 20 w 390"/>
                  <a:gd name="T45" fmla="*/ 1 h 222"/>
                  <a:gd name="T46" fmla="*/ 19 w 390"/>
                  <a:gd name="T47" fmla="*/ 1 h 222"/>
                  <a:gd name="T48" fmla="*/ 20 w 390"/>
                  <a:gd name="T49" fmla="*/ 1 h 222"/>
                  <a:gd name="T50" fmla="*/ 20 w 390"/>
                  <a:gd name="T51" fmla="*/ 1 h 222"/>
                  <a:gd name="T52" fmla="*/ 21 w 390"/>
                  <a:gd name="T53" fmla="*/ 1 h 222"/>
                  <a:gd name="T54" fmla="*/ 23 w 390"/>
                  <a:gd name="T55" fmla="*/ 1 h 222"/>
                  <a:gd name="T56" fmla="*/ 23 w 390"/>
                  <a:gd name="T57" fmla="*/ 2 h 222"/>
                  <a:gd name="T58" fmla="*/ 21 w 390"/>
                  <a:gd name="T59" fmla="*/ 1 h 222"/>
                  <a:gd name="T60" fmla="*/ 23 w 390"/>
                  <a:gd name="T61" fmla="*/ 2 h 222"/>
                  <a:gd name="T62" fmla="*/ 23 w 390"/>
                  <a:gd name="T63" fmla="*/ 2 h 222"/>
                  <a:gd name="T64" fmla="*/ 23 w 390"/>
                  <a:gd name="T65" fmla="*/ 2 h 222"/>
                  <a:gd name="T66" fmla="*/ 23 w 390"/>
                  <a:gd name="T67" fmla="*/ 2 h 222"/>
                  <a:gd name="T68" fmla="*/ 23 w 390"/>
                  <a:gd name="T69" fmla="*/ 2 h 222"/>
                  <a:gd name="T70" fmla="*/ 23 w 390"/>
                  <a:gd name="T71" fmla="*/ 2 h 222"/>
                  <a:gd name="T72" fmla="*/ 23 w 390"/>
                  <a:gd name="T73" fmla="*/ 2 h 222"/>
                  <a:gd name="T74" fmla="*/ 21 w 390"/>
                  <a:gd name="T75" fmla="*/ 2 h 222"/>
                  <a:gd name="T76" fmla="*/ 24 w 390"/>
                  <a:gd name="T77" fmla="*/ 3 h 222"/>
                  <a:gd name="T78" fmla="*/ 23 w 390"/>
                  <a:gd name="T79" fmla="*/ 3 h 222"/>
                  <a:gd name="T80" fmla="*/ 21 w 390"/>
                  <a:gd name="T81" fmla="*/ 2 h 222"/>
                  <a:gd name="T82" fmla="*/ 21 w 390"/>
                  <a:gd name="T83" fmla="*/ 2 h 222"/>
                  <a:gd name="T84" fmla="*/ 23 w 390"/>
                  <a:gd name="T85" fmla="*/ 3 h 222"/>
                  <a:gd name="T86" fmla="*/ 23 w 390"/>
                  <a:gd name="T87" fmla="*/ 3 h 222"/>
                  <a:gd name="T88" fmla="*/ 25 w 390"/>
                  <a:gd name="T89" fmla="*/ 3 h 222"/>
                  <a:gd name="T90" fmla="*/ 26 w 390"/>
                  <a:gd name="T91" fmla="*/ 3 h 222"/>
                  <a:gd name="T92" fmla="*/ 26 w 390"/>
                  <a:gd name="T93" fmla="*/ 3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4" name="Freeform 246"/>
              <p:cNvSpPr>
                <a:spLocks noChangeAspect="1"/>
              </p:cNvSpPr>
              <p:nvPr/>
            </p:nvSpPr>
            <p:spPr bwMode="auto">
              <a:xfrm>
                <a:off x="3424" y="976"/>
                <a:ext cx="261" cy="167"/>
              </a:xfrm>
              <a:custGeom>
                <a:avLst/>
                <a:gdLst>
                  <a:gd name="T0" fmla="*/ 2 w 342"/>
                  <a:gd name="T1" fmla="*/ 3 h 246"/>
                  <a:gd name="T2" fmla="*/ 0 w 342"/>
                  <a:gd name="T3" fmla="*/ 3 h 246"/>
                  <a:gd name="T4" fmla="*/ 2 w 342"/>
                  <a:gd name="T5" fmla="*/ 2 h 246"/>
                  <a:gd name="T6" fmla="*/ 2 w 342"/>
                  <a:gd name="T7" fmla="*/ 3 h 246"/>
                  <a:gd name="T8" fmla="*/ 2 w 342"/>
                  <a:gd name="T9" fmla="*/ 2 h 246"/>
                  <a:gd name="T10" fmla="*/ 2 w 342"/>
                  <a:gd name="T11" fmla="*/ 2 h 246"/>
                  <a:gd name="T12" fmla="*/ 2 w 342"/>
                  <a:gd name="T13" fmla="*/ 2 h 246"/>
                  <a:gd name="T14" fmla="*/ 2 w 342"/>
                  <a:gd name="T15" fmla="*/ 2 h 246"/>
                  <a:gd name="T16" fmla="*/ 2 w 342"/>
                  <a:gd name="T17" fmla="*/ 1 h 246"/>
                  <a:gd name="T18" fmla="*/ 2 w 342"/>
                  <a:gd name="T19" fmla="*/ 1 h 246"/>
                  <a:gd name="T20" fmla="*/ 2 w 342"/>
                  <a:gd name="T21" fmla="*/ 1 h 246"/>
                  <a:gd name="T22" fmla="*/ 3 w 342"/>
                  <a:gd name="T23" fmla="*/ 1 h 246"/>
                  <a:gd name="T24" fmla="*/ 5 w 342"/>
                  <a:gd name="T25" fmla="*/ 1 h 246"/>
                  <a:gd name="T26" fmla="*/ 5 w 342"/>
                  <a:gd name="T27" fmla="*/ 1 h 246"/>
                  <a:gd name="T28" fmla="*/ 5 w 342"/>
                  <a:gd name="T29" fmla="*/ 1 h 246"/>
                  <a:gd name="T30" fmla="*/ 6 w 342"/>
                  <a:gd name="T31" fmla="*/ 1 h 246"/>
                  <a:gd name="T32" fmla="*/ 6 w 342"/>
                  <a:gd name="T33" fmla="*/ 1 h 246"/>
                  <a:gd name="T34" fmla="*/ 5 w 342"/>
                  <a:gd name="T35" fmla="*/ 1 h 246"/>
                  <a:gd name="T36" fmla="*/ 4 w 342"/>
                  <a:gd name="T37" fmla="*/ 2 h 246"/>
                  <a:gd name="T38" fmla="*/ 4 w 342"/>
                  <a:gd name="T39" fmla="*/ 2 h 246"/>
                  <a:gd name="T40" fmla="*/ 6 w 342"/>
                  <a:gd name="T41" fmla="*/ 1 h 246"/>
                  <a:gd name="T42" fmla="*/ 6 w 342"/>
                  <a:gd name="T43" fmla="*/ 1 h 246"/>
                  <a:gd name="T44" fmla="*/ 6 w 342"/>
                  <a:gd name="T45" fmla="*/ 1 h 246"/>
                  <a:gd name="T46" fmla="*/ 6 w 342"/>
                  <a:gd name="T47" fmla="*/ 1 h 246"/>
                  <a:gd name="T48" fmla="*/ 5 w 342"/>
                  <a:gd name="T49" fmla="*/ 1 h 246"/>
                  <a:gd name="T50" fmla="*/ 6 w 342"/>
                  <a:gd name="T51" fmla="*/ 2 h 246"/>
                  <a:gd name="T52" fmla="*/ 5 w 342"/>
                  <a:gd name="T53" fmla="*/ 2 h 246"/>
                  <a:gd name="T54" fmla="*/ 5 w 342"/>
                  <a:gd name="T55" fmla="*/ 2 h 246"/>
                  <a:gd name="T56" fmla="*/ 5 w 342"/>
                  <a:gd name="T57" fmla="*/ 2 h 246"/>
                  <a:gd name="T58" fmla="*/ 5 w 342"/>
                  <a:gd name="T59" fmla="*/ 2 h 246"/>
                  <a:gd name="T60" fmla="*/ 4 w 342"/>
                  <a:gd name="T61" fmla="*/ 2 h 246"/>
                  <a:gd name="T62" fmla="*/ 5 w 342"/>
                  <a:gd name="T63" fmla="*/ 2 h 246"/>
                  <a:gd name="T64" fmla="*/ 6 w 342"/>
                  <a:gd name="T65" fmla="*/ 2 h 246"/>
                  <a:gd name="T66" fmla="*/ 6 w 342"/>
                  <a:gd name="T67" fmla="*/ 1 h 246"/>
                  <a:gd name="T68" fmla="*/ 7 w 342"/>
                  <a:gd name="T69" fmla="*/ 1 h 246"/>
                  <a:gd name="T70" fmla="*/ 6 w 342"/>
                  <a:gd name="T71" fmla="*/ 1 h 246"/>
                  <a:gd name="T72" fmla="*/ 7 w 342"/>
                  <a:gd name="T73" fmla="*/ 1 h 246"/>
                  <a:gd name="T74" fmla="*/ 7 w 342"/>
                  <a:gd name="T75" fmla="*/ 0 h 246"/>
                  <a:gd name="T76" fmla="*/ 24 w 342"/>
                  <a:gd name="T77" fmla="*/ 1 h 246"/>
                  <a:gd name="T78" fmla="*/ 21 w 342"/>
                  <a:gd name="T79" fmla="*/ 5 h 246"/>
                  <a:gd name="T80" fmla="*/ 15 w 342"/>
                  <a:gd name="T81" fmla="*/ 5 h 246"/>
                  <a:gd name="T82" fmla="*/ 8 w 342"/>
                  <a:gd name="T83" fmla="*/ 5 h 246"/>
                  <a:gd name="T84" fmla="*/ 5 w 342"/>
                  <a:gd name="T85" fmla="*/ 5 h 246"/>
                  <a:gd name="T86" fmla="*/ 4 w 342"/>
                  <a:gd name="T87" fmla="*/ 5 h 246"/>
                  <a:gd name="T88" fmla="*/ 3 w 342"/>
                  <a:gd name="T89" fmla="*/ 5 h 246"/>
                  <a:gd name="T90" fmla="*/ 3 w 342"/>
                  <a:gd name="T91" fmla="*/ 3 h 246"/>
                  <a:gd name="T92" fmla="*/ 2 w 342"/>
                  <a:gd name="T93" fmla="*/ 3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5" name="Freeform 247"/>
              <p:cNvSpPr>
                <a:spLocks noChangeAspect="1"/>
              </p:cNvSpPr>
              <p:nvPr/>
            </p:nvSpPr>
            <p:spPr bwMode="auto">
              <a:xfrm>
                <a:off x="3424" y="976"/>
                <a:ext cx="261" cy="167"/>
              </a:xfrm>
              <a:custGeom>
                <a:avLst/>
                <a:gdLst>
                  <a:gd name="T0" fmla="*/ 2 w 342"/>
                  <a:gd name="T1" fmla="*/ 3 h 246"/>
                  <a:gd name="T2" fmla="*/ 0 w 342"/>
                  <a:gd name="T3" fmla="*/ 3 h 246"/>
                  <a:gd name="T4" fmla="*/ 2 w 342"/>
                  <a:gd name="T5" fmla="*/ 2 h 246"/>
                  <a:gd name="T6" fmla="*/ 2 w 342"/>
                  <a:gd name="T7" fmla="*/ 3 h 246"/>
                  <a:gd name="T8" fmla="*/ 2 w 342"/>
                  <a:gd name="T9" fmla="*/ 2 h 246"/>
                  <a:gd name="T10" fmla="*/ 2 w 342"/>
                  <a:gd name="T11" fmla="*/ 2 h 246"/>
                  <a:gd name="T12" fmla="*/ 2 w 342"/>
                  <a:gd name="T13" fmla="*/ 2 h 246"/>
                  <a:gd name="T14" fmla="*/ 2 w 342"/>
                  <a:gd name="T15" fmla="*/ 2 h 246"/>
                  <a:gd name="T16" fmla="*/ 2 w 342"/>
                  <a:gd name="T17" fmla="*/ 2 h 246"/>
                  <a:gd name="T18" fmla="*/ 2 w 342"/>
                  <a:gd name="T19" fmla="*/ 1 h 246"/>
                  <a:gd name="T20" fmla="*/ 2 w 342"/>
                  <a:gd name="T21" fmla="*/ 1 h 246"/>
                  <a:gd name="T22" fmla="*/ 2 w 342"/>
                  <a:gd name="T23" fmla="*/ 1 h 246"/>
                  <a:gd name="T24" fmla="*/ 3 w 342"/>
                  <a:gd name="T25" fmla="*/ 1 h 246"/>
                  <a:gd name="T26" fmla="*/ 5 w 342"/>
                  <a:gd name="T27" fmla="*/ 1 h 246"/>
                  <a:gd name="T28" fmla="*/ 5 w 342"/>
                  <a:gd name="T29" fmla="*/ 1 h 246"/>
                  <a:gd name="T30" fmla="*/ 5 w 342"/>
                  <a:gd name="T31" fmla="*/ 1 h 246"/>
                  <a:gd name="T32" fmla="*/ 6 w 342"/>
                  <a:gd name="T33" fmla="*/ 1 h 246"/>
                  <a:gd name="T34" fmla="*/ 6 w 342"/>
                  <a:gd name="T35" fmla="*/ 1 h 246"/>
                  <a:gd name="T36" fmla="*/ 5 w 342"/>
                  <a:gd name="T37" fmla="*/ 1 h 246"/>
                  <a:gd name="T38" fmla="*/ 4 w 342"/>
                  <a:gd name="T39" fmla="*/ 2 h 246"/>
                  <a:gd name="T40" fmla="*/ 5 w 342"/>
                  <a:gd name="T41" fmla="*/ 2 h 246"/>
                  <a:gd name="T42" fmla="*/ 4 w 342"/>
                  <a:gd name="T43" fmla="*/ 2 h 246"/>
                  <a:gd name="T44" fmla="*/ 6 w 342"/>
                  <a:gd name="T45" fmla="*/ 1 h 246"/>
                  <a:gd name="T46" fmla="*/ 6 w 342"/>
                  <a:gd name="T47" fmla="*/ 1 h 246"/>
                  <a:gd name="T48" fmla="*/ 6 w 342"/>
                  <a:gd name="T49" fmla="*/ 1 h 246"/>
                  <a:gd name="T50" fmla="*/ 6 w 342"/>
                  <a:gd name="T51" fmla="*/ 1 h 246"/>
                  <a:gd name="T52" fmla="*/ 5 w 342"/>
                  <a:gd name="T53" fmla="*/ 1 h 246"/>
                  <a:gd name="T54" fmla="*/ 6 w 342"/>
                  <a:gd name="T55" fmla="*/ 2 h 246"/>
                  <a:gd name="T56" fmla="*/ 5 w 342"/>
                  <a:gd name="T57" fmla="*/ 2 h 246"/>
                  <a:gd name="T58" fmla="*/ 5 w 342"/>
                  <a:gd name="T59" fmla="*/ 2 h 246"/>
                  <a:gd name="T60" fmla="*/ 5 w 342"/>
                  <a:gd name="T61" fmla="*/ 2 h 246"/>
                  <a:gd name="T62" fmla="*/ 5 w 342"/>
                  <a:gd name="T63" fmla="*/ 2 h 246"/>
                  <a:gd name="T64" fmla="*/ 4 w 342"/>
                  <a:gd name="T65" fmla="*/ 2 h 246"/>
                  <a:gd name="T66" fmla="*/ 5 w 342"/>
                  <a:gd name="T67" fmla="*/ 2 h 246"/>
                  <a:gd name="T68" fmla="*/ 6 w 342"/>
                  <a:gd name="T69" fmla="*/ 2 h 246"/>
                  <a:gd name="T70" fmla="*/ 6 w 342"/>
                  <a:gd name="T71" fmla="*/ 1 h 246"/>
                  <a:gd name="T72" fmla="*/ 7 w 342"/>
                  <a:gd name="T73" fmla="*/ 1 h 246"/>
                  <a:gd name="T74" fmla="*/ 6 w 342"/>
                  <a:gd name="T75" fmla="*/ 1 h 246"/>
                  <a:gd name="T76" fmla="*/ 7 w 342"/>
                  <a:gd name="T77" fmla="*/ 1 h 246"/>
                  <a:gd name="T78" fmla="*/ 7 w 342"/>
                  <a:gd name="T79" fmla="*/ 0 h 246"/>
                  <a:gd name="T80" fmla="*/ 24 w 342"/>
                  <a:gd name="T81" fmla="*/ 1 h 246"/>
                  <a:gd name="T82" fmla="*/ 21 w 342"/>
                  <a:gd name="T83" fmla="*/ 5 h 246"/>
                  <a:gd name="T84" fmla="*/ 15 w 342"/>
                  <a:gd name="T85" fmla="*/ 5 h 246"/>
                  <a:gd name="T86" fmla="*/ 8 w 342"/>
                  <a:gd name="T87" fmla="*/ 5 h 246"/>
                  <a:gd name="T88" fmla="*/ 5 w 342"/>
                  <a:gd name="T89" fmla="*/ 5 h 246"/>
                  <a:gd name="T90" fmla="*/ 4 w 342"/>
                  <a:gd name="T91" fmla="*/ 5 h 246"/>
                  <a:gd name="T92" fmla="*/ 3 w 342"/>
                  <a:gd name="T93" fmla="*/ 5 h 246"/>
                  <a:gd name="T94" fmla="*/ 3 w 342"/>
                  <a:gd name="T95" fmla="*/ 3 h 246"/>
                  <a:gd name="T96" fmla="*/ 2 w 342"/>
                  <a:gd name="T97" fmla="*/ 3 h 246"/>
                  <a:gd name="T98" fmla="*/ 2 w 342"/>
                  <a:gd name="T99" fmla="*/ 3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6" name="Freeform 248"/>
              <p:cNvSpPr>
                <a:spLocks noChangeAspect="1"/>
              </p:cNvSpPr>
              <p:nvPr/>
            </p:nvSpPr>
            <p:spPr bwMode="auto">
              <a:xfrm>
                <a:off x="4870" y="1408"/>
                <a:ext cx="174" cy="154"/>
              </a:xfrm>
              <a:custGeom>
                <a:avLst/>
                <a:gdLst>
                  <a:gd name="T0" fmla="*/ 9 w 228"/>
                  <a:gd name="T1" fmla="*/ 1 h 228"/>
                  <a:gd name="T2" fmla="*/ 9 w 228"/>
                  <a:gd name="T3" fmla="*/ 1 h 228"/>
                  <a:gd name="T4" fmla="*/ 12 w 228"/>
                  <a:gd name="T5" fmla="*/ 1 h 228"/>
                  <a:gd name="T6" fmla="*/ 13 w 228"/>
                  <a:gd name="T7" fmla="*/ 1 h 228"/>
                  <a:gd name="T8" fmla="*/ 14 w 228"/>
                  <a:gd name="T9" fmla="*/ 1 h 228"/>
                  <a:gd name="T10" fmla="*/ 15 w 228"/>
                  <a:gd name="T11" fmla="*/ 1 h 228"/>
                  <a:gd name="T12" fmla="*/ 16 w 228"/>
                  <a:gd name="T13" fmla="*/ 1 h 228"/>
                  <a:gd name="T14" fmla="*/ 16 w 228"/>
                  <a:gd name="T15" fmla="*/ 1 h 228"/>
                  <a:gd name="T16" fmla="*/ 14 w 228"/>
                  <a:gd name="T17" fmla="*/ 1 h 228"/>
                  <a:gd name="T18" fmla="*/ 14 w 228"/>
                  <a:gd name="T19" fmla="*/ 1 h 228"/>
                  <a:gd name="T20" fmla="*/ 12 w 228"/>
                  <a:gd name="T21" fmla="*/ 2 h 228"/>
                  <a:gd name="T22" fmla="*/ 11 w 228"/>
                  <a:gd name="T23" fmla="*/ 2 h 228"/>
                  <a:gd name="T24" fmla="*/ 11 w 228"/>
                  <a:gd name="T25" fmla="*/ 2 h 228"/>
                  <a:gd name="T26" fmla="*/ 9 w 228"/>
                  <a:gd name="T27" fmla="*/ 2 h 228"/>
                  <a:gd name="T28" fmla="*/ 8 w 228"/>
                  <a:gd name="T29" fmla="*/ 3 h 228"/>
                  <a:gd name="T30" fmla="*/ 8 w 228"/>
                  <a:gd name="T31" fmla="*/ 3 h 228"/>
                  <a:gd name="T32" fmla="*/ 8 w 228"/>
                  <a:gd name="T33" fmla="*/ 4 h 228"/>
                  <a:gd name="T34" fmla="*/ 4 w 228"/>
                  <a:gd name="T35" fmla="*/ 5 h 228"/>
                  <a:gd name="T36" fmla="*/ 3 w 228"/>
                  <a:gd name="T37" fmla="*/ 4 h 228"/>
                  <a:gd name="T38" fmla="*/ 3 w 228"/>
                  <a:gd name="T39" fmla="*/ 4 h 228"/>
                  <a:gd name="T40" fmla="*/ 2 w 228"/>
                  <a:gd name="T41" fmla="*/ 3 h 228"/>
                  <a:gd name="T42" fmla="*/ 0 w 228"/>
                  <a:gd name="T43" fmla="*/ 3 h 228"/>
                  <a:gd name="T44" fmla="*/ 2 w 228"/>
                  <a:gd name="T45" fmla="*/ 3 h 228"/>
                  <a:gd name="T46" fmla="*/ 2 w 228"/>
                  <a:gd name="T47" fmla="*/ 2 h 228"/>
                  <a:gd name="T48" fmla="*/ 2 w 228"/>
                  <a:gd name="T49" fmla="*/ 2 h 228"/>
                  <a:gd name="T50" fmla="*/ 2 w 228"/>
                  <a:gd name="T51" fmla="*/ 2 h 228"/>
                  <a:gd name="T52" fmla="*/ 5 w 228"/>
                  <a:gd name="T53" fmla="*/ 1 h 228"/>
                  <a:gd name="T54" fmla="*/ 5 w 228"/>
                  <a:gd name="T55" fmla="*/ 1 h 228"/>
                  <a:gd name="T56" fmla="*/ 5 w 228"/>
                  <a:gd name="T57" fmla="*/ 1 h 228"/>
                  <a:gd name="T58" fmla="*/ 5 w 228"/>
                  <a:gd name="T59" fmla="*/ 0 h 228"/>
                  <a:gd name="T60" fmla="*/ 6 w 228"/>
                  <a:gd name="T61" fmla="*/ 1 h 228"/>
                  <a:gd name="T62" fmla="*/ 8 w 228"/>
                  <a:gd name="T63" fmla="*/ 1 h 228"/>
                  <a:gd name="T64" fmla="*/ 9 w 228"/>
                  <a:gd name="T65" fmla="*/ 1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7" name="Freeform 249"/>
              <p:cNvSpPr>
                <a:spLocks noChangeAspect="1"/>
              </p:cNvSpPr>
              <p:nvPr/>
            </p:nvSpPr>
            <p:spPr bwMode="auto">
              <a:xfrm>
                <a:off x="4870" y="1408"/>
                <a:ext cx="174" cy="154"/>
              </a:xfrm>
              <a:custGeom>
                <a:avLst/>
                <a:gdLst>
                  <a:gd name="T0" fmla="*/ 9 w 228"/>
                  <a:gd name="T1" fmla="*/ 1 h 228"/>
                  <a:gd name="T2" fmla="*/ 9 w 228"/>
                  <a:gd name="T3" fmla="*/ 1 h 228"/>
                  <a:gd name="T4" fmla="*/ 12 w 228"/>
                  <a:gd name="T5" fmla="*/ 1 h 228"/>
                  <a:gd name="T6" fmla="*/ 13 w 228"/>
                  <a:gd name="T7" fmla="*/ 1 h 228"/>
                  <a:gd name="T8" fmla="*/ 14 w 228"/>
                  <a:gd name="T9" fmla="*/ 1 h 228"/>
                  <a:gd name="T10" fmla="*/ 15 w 228"/>
                  <a:gd name="T11" fmla="*/ 1 h 228"/>
                  <a:gd name="T12" fmla="*/ 16 w 228"/>
                  <a:gd name="T13" fmla="*/ 1 h 228"/>
                  <a:gd name="T14" fmla="*/ 16 w 228"/>
                  <a:gd name="T15" fmla="*/ 1 h 228"/>
                  <a:gd name="T16" fmla="*/ 14 w 228"/>
                  <a:gd name="T17" fmla="*/ 1 h 228"/>
                  <a:gd name="T18" fmla="*/ 14 w 228"/>
                  <a:gd name="T19" fmla="*/ 1 h 228"/>
                  <a:gd name="T20" fmla="*/ 12 w 228"/>
                  <a:gd name="T21" fmla="*/ 2 h 228"/>
                  <a:gd name="T22" fmla="*/ 11 w 228"/>
                  <a:gd name="T23" fmla="*/ 2 h 228"/>
                  <a:gd name="T24" fmla="*/ 11 w 228"/>
                  <a:gd name="T25" fmla="*/ 2 h 228"/>
                  <a:gd name="T26" fmla="*/ 9 w 228"/>
                  <a:gd name="T27" fmla="*/ 2 h 228"/>
                  <a:gd name="T28" fmla="*/ 8 w 228"/>
                  <a:gd name="T29" fmla="*/ 3 h 228"/>
                  <a:gd name="T30" fmla="*/ 8 w 228"/>
                  <a:gd name="T31" fmla="*/ 3 h 228"/>
                  <a:gd name="T32" fmla="*/ 8 w 228"/>
                  <a:gd name="T33" fmla="*/ 4 h 228"/>
                  <a:gd name="T34" fmla="*/ 4 w 228"/>
                  <a:gd name="T35" fmla="*/ 5 h 228"/>
                  <a:gd name="T36" fmla="*/ 3 w 228"/>
                  <a:gd name="T37" fmla="*/ 4 h 228"/>
                  <a:gd name="T38" fmla="*/ 3 w 228"/>
                  <a:gd name="T39" fmla="*/ 4 h 228"/>
                  <a:gd name="T40" fmla="*/ 2 w 228"/>
                  <a:gd name="T41" fmla="*/ 3 h 228"/>
                  <a:gd name="T42" fmla="*/ 0 w 228"/>
                  <a:gd name="T43" fmla="*/ 3 h 228"/>
                  <a:gd name="T44" fmla="*/ 2 w 228"/>
                  <a:gd name="T45" fmla="*/ 3 h 228"/>
                  <a:gd name="T46" fmla="*/ 2 w 228"/>
                  <a:gd name="T47" fmla="*/ 2 h 228"/>
                  <a:gd name="T48" fmla="*/ 2 w 228"/>
                  <a:gd name="T49" fmla="*/ 2 h 228"/>
                  <a:gd name="T50" fmla="*/ 2 w 228"/>
                  <a:gd name="T51" fmla="*/ 2 h 228"/>
                  <a:gd name="T52" fmla="*/ 5 w 228"/>
                  <a:gd name="T53" fmla="*/ 1 h 228"/>
                  <a:gd name="T54" fmla="*/ 5 w 228"/>
                  <a:gd name="T55" fmla="*/ 1 h 228"/>
                  <a:gd name="T56" fmla="*/ 5 w 228"/>
                  <a:gd name="T57" fmla="*/ 1 h 228"/>
                  <a:gd name="T58" fmla="*/ 5 w 228"/>
                  <a:gd name="T59" fmla="*/ 0 h 228"/>
                  <a:gd name="T60" fmla="*/ 6 w 228"/>
                  <a:gd name="T61" fmla="*/ 1 h 228"/>
                  <a:gd name="T62" fmla="*/ 8 w 228"/>
                  <a:gd name="T63" fmla="*/ 1 h 228"/>
                  <a:gd name="T64" fmla="*/ 9 w 228"/>
                  <a:gd name="T65" fmla="*/ 1 h 228"/>
                  <a:gd name="T66" fmla="*/ 9 w 228"/>
                  <a:gd name="T67" fmla="*/ 1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8" name="Freeform 250"/>
              <p:cNvSpPr>
                <a:spLocks noChangeAspect="1"/>
              </p:cNvSpPr>
              <p:nvPr/>
            </p:nvSpPr>
            <p:spPr bwMode="auto">
              <a:xfrm>
                <a:off x="4468" y="1171"/>
                <a:ext cx="205" cy="192"/>
              </a:xfrm>
              <a:custGeom>
                <a:avLst/>
                <a:gdLst>
                  <a:gd name="T0" fmla="*/ 8 w 270"/>
                  <a:gd name="T1" fmla="*/ 7 h 282"/>
                  <a:gd name="T2" fmla="*/ 6 w 270"/>
                  <a:gd name="T3" fmla="*/ 5 h 282"/>
                  <a:gd name="T4" fmla="*/ 6 w 270"/>
                  <a:gd name="T5" fmla="*/ 5 h 282"/>
                  <a:gd name="T6" fmla="*/ 6 w 270"/>
                  <a:gd name="T7" fmla="*/ 5 h 282"/>
                  <a:gd name="T8" fmla="*/ 5 w 270"/>
                  <a:gd name="T9" fmla="*/ 5 h 282"/>
                  <a:gd name="T10" fmla="*/ 5 w 270"/>
                  <a:gd name="T11" fmla="*/ 3 h 282"/>
                  <a:gd name="T12" fmla="*/ 2 w 270"/>
                  <a:gd name="T13" fmla="*/ 3 h 282"/>
                  <a:gd name="T14" fmla="*/ 2 w 270"/>
                  <a:gd name="T15" fmla="*/ 2 h 282"/>
                  <a:gd name="T16" fmla="*/ 0 w 270"/>
                  <a:gd name="T17" fmla="*/ 1 h 282"/>
                  <a:gd name="T18" fmla="*/ 2 w 270"/>
                  <a:gd name="T19" fmla="*/ 1 h 282"/>
                  <a:gd name="T20" fmla="*/ 2 w 270"/>
                  <a:gd name="T21" fmla="*/ 1 h 282"/>
                  <a:gd name="T22" fmla="*/ 2 w 270"/>
                  <a:gd name="T23" fmla="*/ 1 h 282"/>
                  <a:gd name="T24" fmla="*/ 2 w 270"/>
                  <a:gd name="T25" fmla="*/ 1 h 282"/>
                  <a:gd name="T26" fmla="*/ 3 w 270"/>
                  <a:gd name="T27" fmla="*/ 1 h 282"/>
                  <a:gd name="T28" fmla="*/ 6 w 270"/>
                  <a:gd name="T29" fmla="*/ 0 h 282"/>
                  <a:gd name="T30" fmla="*/ 6 w 270"/>
                  <a:gd name="T31" fmla="*/ 1 h 282"/>
                  <a:gd name="T32" fmla="*/ 8 w 270"/>
                  <a:gd name="T33" fmla="*/ 1 h 282"/>
                  <a:gd name="T34" fmla="*/ 8 w 270"/>
                  <a:gd name="T35" fmla="*/ 1 h 282"/>
                  <a:gd name="T36" fmla="*/ 14 w 270"/>
                  <a:gd name="T37" fmla="*/ 1 h 282"/>
                  <a:gd name="T38" fmla="*/ 15 w 270"/>
                  <a:gd name="T39" fmla="*/ 1 h 282"/>
                  <a:gd name="T40" fmla="*/ 14 w 270"/>
                  <a:gd name="T41" fmla="*/ 2 h 282"/>
                  <a:gd name="T42" fmla="*/ 16 w 270"/>
                  <a:gd name="T43" fmla="*/ 2 h 282"/>
                  <a:gd name="T44" fmla="*/ 15 w 270"/>
                  <a:gd name="T45" fmla="*/ 2 h 282"/>
                  <a:gd name="T46" fmla="*/ 16 w 270"/>
                  <a:gd name="T47" fmla="*/ 2 h 282"/>
                  <a:gd name="T48" fmla="*/ 14 w 270"/>
                  <a:gd name="T49" fmla="*/ 3 h 282"/>
                  <a:gd name="T50" fmla="*/ 15 w 270"/>
                  <a:gd name="T51" fmla="*/ 3 h 282"/>
                  <a:gd name="T52" fmla="*/ 17 w 270"/>
                  <a:gd name="T53" fmla="*/ 2 h 282"/>
                  <a:gd name="T54" fmla="*/ 16 w 270"/>
                  <a:gd name="T55" fmla="*/ 3 h 282"/>
                  <a:gd name="T56" fmla="*/ 16 w 270"/>
                  <a:gd name="T57" fmla="*/ 5 h 282"/>
                  <a:gd name="T58" fmla="*/ 16 w 270"/>
                  <a:gd name="T59" fmla="*/ 5 h 282"/>
                  <a:gd name="T60" fmla="*/ 8 w 270"/>
                  <a:gd name="T61" fmla="*/ 5 h 282"/>
                  <a:gd name="T62" fmla="*/ 8 w 270"/>
                  <a:gd name="T63" fmla="*/ 7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49" name="Freeform 251"/>
              <p:cNvSpPr>
                <a:spLocks noChangeAspect="1"/>
              </p:cNvSpPr>
              <p:nvPr/>
            </p:nvSpPr>
            <p:spPr bwMode="auto">
              <a:xfrm>
                <a:off x="4468" y="1171"/>
                <a:ext cx="205" cy="196"/>
              </a:xfrm>
              <a:custGeom>
                <a:avLst/>
                <a:gdLst>
                  <a:gd name="T0" fmla="*/ 8 w 270"/>
                  <a:gd name="T1" fmla="*/ 7 h 288"/>
                  <a:gd name="T2" fmla="*/ 6 w 270"/>
                  <a:gd name="T3" fmla="*/ 5 h 288"/>
                  <a:gd name="T4" fmla="*/ 6 w 270"/>
                  <a:gd name="T5" fmla="*/ 5 h 288"/>
                  <a:gd name="T6" fmla="*/ 6 w 270"/>
                  <a:gd name="T7" fmla="*/ 5 h 288"/>
                  <a:gd name="T8" fmla="*/ 5 w 270"/>
                  <a:gd name="T9" fmla="*/ 5 h 288"/>
                  <a:gd name="T10" fmla="*/ 5 w 270"/>
                  <a:gd name="T11" fmla="*/ 3 h 288"/>
                  <a:gd name="T12" fmla="*/ 2 w 270"/>
                  <a:gd name="T13" fmla="*/ 3 h 288"/>
                  <a:gd name="T14" fmla="*/ 2 w 270"/>
                  <a:gd name="T15" fmla="*/ 2 h 288"/>
                  <a:gd name="T16" fmla="*/ 0 w 270"/>
                  <a:gd name="T17" fmla="*/ 1 h 288"/>
                  <a:gd name="T18" fmla="*/ 2 w 270"/>
                  <a:gd name="T19" fmla="*/ 1 h 288"/>
                  <a:gd name="T20" fmla="*/ 2 w 270"/>
                  <a:gd name="T21" fmla="*/ 1 h 288"/>
                  <a:gd name="T22" fmla="*/ 2 w 270"/>
                  <a:gd name="T23" fmla="*/ 1 h 288"/>
                  <a:gd name="T24" fmla="*/ 2 w 270"/>
                  <a:gd name="T25" fmla="*/ 1 h 288"/>
                  <a:gd name="T26" fmla="*/ 3 w 270"/>
                  <a:gd name="T27" fmla="*/ 1 h 288"/>
                  <a:gd name="T28" fmla="*/ 6 w 270"/>
                  <a:gd name="T29" fmla="*/ 0 h 288"/>
                  <a:gd name="T30" fmla="*/ 6 w 270"/>
                  <a:gd name="T31" fmla="*/ 1 h 288"/>
                  <a:gd name="T32" fmla="*/ 8 w 270"/>
                  <a:gd name="T33" fmla="*/ 1 h 288"/>
                  <a:gd name="T34" fmla="*/ 8 w 270"/>
                  <a:gd name="T35" fmla="*/ 1 h 288"/>
                  <a:gd name="T36" fmla="*/ 14 w 270"/>
                  <a:gd name="T37" fmla="*/ 1 h 288"/>
                  <a:gd name="T38" fmla="*/ 15 w 270"/>
                  <a:gd name="T39" fmla="*/ 1 h 288"/>
                  <a:gd name="T40" fmla="*/ 14 w 270"/>
                  <a:gd name="T41" fmla="*/ 2 h 288"/>
                  <a:gd name="T42" fmla="*/ 16 w 270"/>
                  <a:gd name="T43" fmla="*/ 2 h 288"/>
                  <a:gd name="T44" fmla="*/ 15 w 270"/>
                  <a:gd name="T45" fmla="*/ 2 h 288"/>
                  <a:gd name="T46" fmla="*/ 16 w 270"/>
                  <a:gd name="T47" fmla="*/ 2 h 288"/>
                  <a:gd name="T48" fmla="*/ 14 w 270"/>
                  <a:gd name="T49" fmla="*/ 3 h 288"/>
                  <a:gd name="T50" fmla="*/ 15 w 270"/>
                  <a:gd name="T51" fmla="*/ 3 h 288"/>
                  <a:gd name="T52" fmla="*/ 17 w 270"/>
                  <a:gd name="T53" fmla="*/ 2 h 288"/>
                  <a:gd name="T54" fmla="*/ 16 w 270"/>
                  <a:gd name="T55" fmla="*/ 3 h 288"/>
                  <a:gd name="T56" fmla="*/ 16 w 270"/>
                  <a:gd name="T57" fmla="*/ 5 h 288"/>
                  <a:gd name="T58" fmla="*/ 16 w 270"/>
                  <a:gd name="T59" fmla="*/ 5 h 288"/>
                  <a:gd name="T60" fmla="*/ 8 w 270"/>
                  <a:gd name="T61" fmla="*/ 5 h 288"/>
                  <a:gd name="T62" fmla="*/ 8 w 270"/>
                  <a:gd name="T63" fmla="*/ 7 h 288"/>
                  <a:gd name="T64" fmla="*/ 8 w 270"/>
                  <a:gd name="T65" fmla="*/ 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50" name="Freeform 252"/>
              <p:cNvSpPr>
                <a:spLocks noChangeAspect="1"/>
              </p:cNvSpPr>
              <p:nvPr/>
            </p:nvSpPr>
            <p:spPr bwMode="auto">
              <a:xfrm>
                <a:off x="3813" y="1220"/>
                <a:ext cx="270" cy="200"/>
              </a:xfrm>
              <a:custGeom>
                <a:avLst/>
                <a:gdLst>
                  <a:gd name="T0" fmla="*/ 23 w 354"/>
                  <a:gd name="T1" fmla="*/ 3 h 294"/>
                  <a:gd name="T2" fmla="*/ 22 w 354"/>
                  <a:gd name="T3" fmla="*/ 7 h 294"/>
                  <a:gd name="T4" fmla="*/ 6 w 354"/>
                  <a:gd name="T5" fmla="*/ 5 h 294"/>
                  <a:gd name="T6" fmla="*/ 0 w 354"/>
                  <a:gd name="T7" fmla="*/ 5 h 294"/>
                  <a:gd name="T8" fmla="*/ 2 w 354"/>
                  <a:gd name="T9" fmla="*/ 4 h 294"/>
                  <a:gd name="T10" fmla="*/ 2 w 354"/>
                  <a:gd name="T11" fmla="*/ 1 h 294"/>
                  <a:gd name="T12" fmla="*/ 3 w 354"/>
                  <a:gd name="T13" fmla="*/ 0 h 294"/>
                  <a:gd name="T14" fmla="*/ 24 w 354"/>
                  <a:gd name="T15" fmla="*/ 1 h 294"/>
                  <a:gd name="T16" fmla="*/ 24 w 354"/>
                  <a:gd name="T17" fmla="*/ 3 h 294"/>
                  <a:gd name="T18" fmla="*/ 23 w 354"/>
                  <a:gd name="T19" fmla="*/ 3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151" name="Freeform 253"/>
              <p:cNvSpPr>
                <a:spLocks noChangeAspect="1"/>
              </p:cNvSpPr>
              <p:nvPr/>
            </p:nvSpPr>
            <p:spPr bwMode="auto">
              <a:xfrm>
                <a:off x="3813" y="1220"/>
                <a:ext cx="270" cy="200"/>
              </a:xfrm>
              <a:custGeom>
                <a:avLst/>
                <a:gdLst>
                  <a:gd name="T0" fmla="*/ 23 w 354"/>
                  <a:gd name="T1" fmla="*/ 3 h 294"/>
                  <a:gd name="T2" fmla="*/ 22 w 354"/>
                  <a:gd name="T3" fmla="*/ 7 h 294"/>
                  <a:gd name="T4" fmla="*/ 6 w 354"/>
                  <a:gd name="T5" fmla="*/ 5 h 294"/>
                  <a:gd name="T6" fmla="*/ 0 w 354"/>
                  <a:gd name="T7" fmla="*/ 5 h 294"/>
                  <a:gd name="T8" fmla="*/ 2 w 354"/>
                  <a:gd name="T9" fmla="*/ 4 h 294"/>
                  <a:gd name="T10" fmla="*/ 2 w 354"/>
                  <a:gd name="T11" fmla="*/ 1 h 294"/>
                  <a:gd name="T12" fmla="*/ 3 w 354"/>
                  <a:gd name="T13" fmla="*/ 0 h 294"/>
                  <a:gd name="T14" fmla="*/ 24 w 354"/>
                  <a:gd name="T15" fmla="*/ 1 h 294"/>
                  <a:gd name="T16" fmla="*/ 24 w 354"/>
                  <a:gd name="T17" fmla="*/ 3 h 294"/>
                  <a:gd name="T18" fmla="*/ 23 w 354"/>
                  <a:gd name="T19" fmla="*/ 3 h 294"/>
                  <a:gd name="T20" fmla="*/ 23 w 354"/>
                  <a:gd name="T21" fmla="*/ 3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grpSp>
        <p:sp>
          <p:nvSpPr>
            <p:cNvPr id="21029" name="Rectangle 254"/>
            <p:cNvSpPr>
              <a:spLocks noChangeArrowheads="1"/>
            </p:cNvSpPr>
            <p:nvPr/>
          </p:nvSpPr>
          <p:spPr bwMode="auto">
            <a:xfrm>
              <a:off x="916"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600" b="1" smtClean="0">
                  <a:solidFill>
                    <a:srgbClr val="000090"/>
                  </a:solidFill>
                </a:rPr>
                <a:t>1994</a:t>
              </a:r>
            </a:p>
          </p:txBody>
        </p:sp>
      </p:grpSp>
      <p:grpSp>
        <p:nvGrpSpPr>
          <p:cNvPr id="20487" name="Group 255"/>
          <p:cNvGrpSpPr>
            <a:grpSpLocks/>
          </p:cNvGrpSpPr>
          <p:nvPr/>
        </p:nvGrpSpPr>
        <p:grpSpPr bwMode="auto">
          <a:xfrm>
            <a:off x="3859217" y="1347788"/>
            <a:ext cx="2274887" cy="1981200"/>
            <a:chOff x="2244" y="912"/>
            <a:chExt cx="1323" cy="1248"/>
          </a:xfrm>
        </p:grpSpPr>
        <p:grpSp>
          <p:nvGrpSpPr>
            <p:cNvPr id="20904" name="Group 256"/>
            <p:cNvGrpSpPr>
              <a:grpSpLocks noChangeAspect="1"/>
            </p:cNvGrpSpPr>
            <p:nvPr/>
          </p:nvGrpSpPr>
          <p:grpSpPr bwMode="auto">
            <a:xfrm>
              <a:off x="2244" y="980"/>
              <a:ext cx="1323" cy="1180"/>
              <a:chOff x="0" y="1152"/>
              <a:chExt cx="2832" cy="2262"/>
            </a:xfrm>
          </p:grpSpPr>
          <p:sp>
            <p:nvSpPr>
              <p:cNvPr id="20906" name="AutoShape 257"/>
              <p:cNvSpPr>
                <a:spLocks noChangeAspect="1" noChangeArrowheads="1"/>
              </p:cNvSpPr>
              <p:nvPr/>
            </p:nvSpPr>
            <p:spPr bwMode="auto">
              <a:xfrm>
                <a:off x="0" y="1152"/>
                <a:ext cx="2826"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907" name="Rectangle 258"/>
              <p:cNvSpPr>
                <a:spLocks noChangeAspect="1" noChangeArrowheads="1"/>
              </p:cNvSpPr>
              <p:nvPr/>
            </p:nvSpPr>
            <p:spPr bwMode="auto">
              <a:xfrm>
                <a:off x="0" y="1152"/>
                <a:ext cx="2832" cy="22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908" name="Rectangle 259"/>
              <p:cNvSpPr>
                <a:spLocks noChangeAspect="1" noChangeArrowheads="1"/>
              </p:cNvSpPr>
              <p:nvPr/>
            </p:nvSpPr>
            <p:spPr bwMode="auto">
              <a:xfrm>
                <a:off x="36" y="1188"/>
                <a:ext cx="2760" cy="218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909" name="Freeform 260"/>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0" name="Freeform 261"/>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192 w 192"/>
                  <a:gd name="T37" fmla="*/ 252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1" name="Freeform 262"/>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2" name="Freeform 263"/>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48 w 534"/>
                  <a:gd name="T101" fmla="*/ 234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3" name="Freeform 264"/>
              <p:cNvSpPr>
                <a:spLocks noChangeAspect="1"/>
              </p:cNvSpPr>
              <p:nvPr/>
            </p:nvSpPr>
            <p:spPr bwMode="auto">
              <a:xfrm>
                <a:off x="432" y="2298"/>
                <a:ext cx="348" cy="402"/>
              </a:xfrm>
              <a:custGeom>
                <a:avLst/>
                <a:gdLst>
                  <a:gd name="T0" fmla="*/ 294 w 348"/>
                  <a:gd name="T1" fmla="*/ 402 h 402"/>
                  <a:gd name="T2" fmla="*/ 186 w 348"/>
                  <a:gd name="T3" fmla="*/ 384 h 402"/>
                  <a:gd name="T4" fmla="*/ 0 w 348"/>
                  <a:gd name="T5" fmla="*/ 276 h 402"/>
                  <a:gd name="T6" fmla="*/ 6 w 348"/>
                  <a:gd name="T7" fmla="*/ 264 h 402"/>
                  <a:gd name="T8" fmla="*/ 12 w 348"/>
                  <a:gd name="T9" fmla="*/ 264 h 402"/>
                  <a:gd name="T10" fmla="*/ 24 w 348"/>
                  <a:gd name="T11" fmla="*/ 258 h 402"/>
                  <a:gd name="T12" fmla="*/ 18 w 348"/>
                  <a:gd name="T13" fmla="*/ 228 h 402"/>
                  <a:gd name="T14" fmla="*/ 30 w 348"/>
                  <a:gd name="T15" fmla="*/ 210 h 402"/>
                  <a:gd name="T16" fmla="*/ 36 w 348"/>
                  <a:gd name="T17" fmla="*/ 186 h 402"/>
                  <a:gd name="T18" fmla="*/ 60 w 348"/>
                  <a:gd name="T19" fmla="*/ 174 h 402"/>
                  <a:gd name="T20" fmla="*/ 42 w 348"/>
                  <a:gd name="T21" fmla="*/ 120 h 402"/>
                  <a:gd name="T22" fmla="*/ 42 w 348"/>
                  <a:gd name="T23" fmla="*/ 114 h 402"/>
                  <a:gd name="T24" fmla="*/ 48 w 348"/>
                  <a:gd name="T25" fmla="*/ 54 h 402"/>
                  <a:gd name="T26" fmla="*/ 60 w 348"/>
                  <a:gd name="T27" fmla="*/ 48 h 402"/>
                  <a:gd name="T28" fmla="*/ 78 w 348"/>
                  <a:gd name="T29" fmla="*/ 60 h 402"/>
                  <a:gd name="T30" fmla="*/ 96 w 348"/>
                  <a:gd name="T31" fmla="*/ 0 h 402"/>
                  <a:gd name="T32" fmla="*/ 348 w 348"/>
                  <a:gd name="T33" fmla="*/ 42 h 402"/>
                  <a:gd name="T34" fmla="*/ 306 w 348"/>
                  <a:gd name="T35" fmla="*/ 330 h 402"/>
                  <a:gd name="T36" fmla="*/ 294 w 348"/>
                  <a:gd name="T37" fmla="*/ 402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4" name="Freeform 265"/>
              <p:cNvSpPr>
                <a:spLocks noChangeAspect="1"/>
              </p:cNvSpPr>
              <p:nvPr/>
            </p:nvSpPr>
            <p:spPr bwMode="auto">
              <a:xfrm>
                <a:off x="432" y="2298"/>
                <a:ext cx="348" cy="408"/>
              </a:xfrm>
              <a:custGeom>
                <a:avLst/>
                <a:gdLst>
                  <a:gd name="T0" fmla="*/ 294 w 348"/>
                  <a:gd name="T1" fmla="*/ 402 h 408"/>
                  <a:gd name="T2" fmla="*/ 186 w 348"/>
                  <a:gd name="T3" fmla="*/ 384 h 408"/>
                  <a:gd name="T4" fmla="*/ 0 w 348"/>
                  <a:gd name="T5" fmla="*/ 276 h 408"/>
                  <a:gd name="T6" fmla="*/ 6 w 348"/>
                  <a:gd name="T7" fmla="*/ 264 h 408"/>
                  <a:gd name="T8" fmla="*/ 12 w 348"/>
                  <a:gd name="T9" fmla="*/ 264 h 408"/>
                  <a:gd name="T10" fmla="*/ 24 w 348"/>
                  <a:gd name="T11" fmla="*/ 258 h 408"/>
                  <a:gd name="T12" fmla="*/ 18 w 348"/>
                  <a:gd name="T13" fmla="*/ 228 h 408"/>
                  <a:gd name="T14" fmla="*/ 30 w 348"/>
                  <a:gd name="T15" fmla="*/ 210 h 408"/>
                  <a:gd name="T16" fmla="*/ 36 w 348"/>
                  <a:gd name="T17" fmla="*/ 186 h 408"/>
                  <a:gd name="T18" fmla="*/ 60 w 348"/>
                  <a:gd name="T19" fmla="*/ 174 h 408"/>
                  <a:gd name="T20" fmla="*/ 42 w 348"/>
                  <a:gd name="T21" fmla="*/ 120 h 408"/>
                  <a:gd name="T22" fmla="*/ 42 w 348"/>
                  <a:gd name="T23" fmla="*/ 114 h 408"/>
                  <a:gd name="T24" fmla="*/ 48 w 348"/>
                  <a:gd name="T25" fmla="*/ 54 h 408"/>
                  <a:gd name="T26" fmla="*/ 60 w 348"/>
                  <a:gd name="T27" fmla="*/ 48 h 408"/>
                  <a:gd name="T28" fmla="*/ 78 w 348"/>
                  <a:gd name="T29" fmla="*/ 60 h 408"/>
                  <a:gd name="T30" fmla="*/ 96 w 348"/>
                  <a:gd name="T31" fmla="*/ 0 h 408"/>
                  <a:gd name="T32" fmla="*/ 348 w 348"/>
                  <a:gd name="T33" fmla="*/ 42 h 408"/>
                  <a:gd name="T34" fmla="*/ 306 w 348"/>
                  <a:gd name="T35" fmla="*/ 330 h 408"/>
                  <a:gd name="T36" fmla="*/ 294 w 348"/>
                  <a:gd name="T37" fmla="*/ 402 h 408"/>
                  <a:gd name="T38" fmla="*/ 294 w 348"/>
                  <a:gd name="T39" fmla="*/ 40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5" name="Freeform 266"/>
              <p:cNvSpPr>
                <a:spLocks noChangeAspect="1"/>
              </p:cNvSpPr>
              <p:nvPr/>
            </p:nvSpPr>
            <p:spPr bwMode="auto">
              <a:xfrm>
                <a:off x="1512" y="2412"/>
                <a:ext cx="258" cy="228"/>
              </a:xfrm>
              <a:custGeom>
                <a:avLst/>
                <a:gdLst>
                  <a:gd name="T0" fmla="*/ 186 w 258"/>
                  <a:gd name="T1" fmla="*/ 228 h 228"/>
                  <a:gd name="T2" fmla="*/ 30 w 258"/>
                  <a:gd name="T3" fmla="*/ 228 h 228"/>
                  <a:gd name="T4" fmla="*/ 30 w 258"/>
                  <a:gd name="T5" fmla="*/ 192 h 228"/>
                  <a:gd name="T6" fmla="*/ 6 w 258"/>
                  <a:gd name="T7" fmla="*/ 186 h 228"/>
                  <a:gd name="T8" fmla="*/ 12 w 258"/>
                  <a:gd name="T9" fmla="*/ 78 h 228"/>
                  <a:gd name="T10" fmla="*/ 0 w 258"/>
                  <a:gd name="T11" fmla="*/ 6 h 228"/>
                  <a:gd name="T12" fmla="*/ 228 w 258"/>
                  <a:gd name="T13" fmla="*/ 0 h 228"/>
                  <a:gd name="T14" fmla="*/ 234 w 258"/>
                  <a:gd name="T15" fmla="*/ 12 h 228"/>
                  <a:gd name="T16" fmla="*/ 216 w 258"/>
                  <a:gd name="T17" fmla="*/ 30 h 228"/>
                  <a:gd name="T18" fmla="*/ 258 w 258"/>
                  <a:gd name="T19" fmla="*/ 30 h 228"/>
                  <a:gd name="T20" fmla="*/ 240 w 258"/>
                  <a:gd name="T21" fmla="*/ 48 h 228"/>
                  <a:gd name="T22" fmla="*/ 246 w 258"/>
                  <a:gd name="T23" fmla="*/ 60 h 228"/>
                  <a:gd name="T24" fmla="*/ 228 w 258"/>
                  <a:gd name="T25" fmla="*/ 66 h 228"/>
                  <a:gd name="T26" fmla="*/ 240 w 258"/>
                  <a:gd name="T27" fmla="*/ 84 h 228"/>
                  <a:gd name="T28" fmla="*/ 228 w 258"/>
                  <a:gd name="T29" fmla="*/ 96 h 228"/>
                  <a:gd name="T30" fmla="*/ 216 w 258"/>
                  <a:gd name="T31" fmla="*/ 108 h 228"/>
                  <a:gd name="T32" fmla="*/ 216 w 258"/>
                  <a:gd name="T33" fmla="*/ 132 h 228"/>
                  <a:gd name="T34" fmla="*/ 186 w 258"/>
                  <a:gd name="T35" fmla="*/ 162 h 228"/>
                  <a:gd name="T36" fmla="*/ 192 w 258"/>
                  <a:gd name="T37" fmla="*/ 180 h 228"/>
                  <a:gd name="T38" fmla="*/ 180 w 258"/>
                  <a:gd name="T39" fmla="*/ 180 h 228"/>
                  <a:gd name="T40" fmla="*/ 180 w 258"/>
                  <a:gd name="T41" fmla="*/ 198 h 228"/>
                  <a:gd name="T42" fmla="*/ 192 w 258"/>
                  <a:gd name="T43" fmla="*/ 198 h 228"/>
                  <a:gd name="T44" fmla="*/ 186 w 258"/>
                  <a:gd name="T45" fmla="*/ 204 h 228"/>
                  <a:gd name="T46" fmla="*/ 192 w 258"/>
                  <a:gd name="T47" fmla="*/ 210 h 228"/>
                  <a:gd name="T48" fmla="*/ 186 w 258"/>
                  <a:gd name="T49" fmla="*/ 222 h 228"/>
                  <a:gd name="T50" fmla="*/ 186 w 258"/>
                  <a:gd name="T51" fmla="*/ 22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6" name="Freeform 267"/>
              <p:cNvSpPr>
                <a:spLocks noChangeAspect="1"/>
              </p:cNvSpPr>
              <p:nvPr/>
            </p:nvSpPr>
            <p:spPr bwMode="auto">
              <a:xfrm>
                <a:off x="1512" y="2412"/>
                <a:ext cx="258" cy="234"/>
              </a:xfrm>
              <a:custGeom>
                <a:avLst/>
                <a:gdLst>
                  <a:gd name="T0" fmla="*/ 186 w 258"/>
                  <a:gd name="T1" fmla="*/ 228 h 234"/>
                  <a:gd name="T2" fmla="*/ 30 w 258"/>
                  <a:gd name="T3" fmla="*/ 228 h 234"/>
                  <a:gd name="T4" fmla="*/ 30 w 258"/>
                  <a:gd name="T5" fmla="*/ 192 h 234"/>
                  <a:gd name="T6" fmla="*/ 6 w 258"/>
                  <a:gd name="T7" fmla="*/ 186 h 234"/>
                  <a:gd name="T8" fmla="*/ 12 w 258"/>
                  <a:gd name="T9" fmla="*/ 78 h 234"/>
                  <a:gd name="T10" fmla="*/ 0 w 258"/>
                  <a:gd name="T11" fmla="*/ 6 h 234"/>
                  <a:gd name="T12" fmla="*/ 228 w 258"/>
                  <a:gd name="T13" fmla="*/ 0 h 234"/>
                  <a:gd name="T14" fmla="*/ 234 w 258"/>
                  <a:gd name="T15" fmla="*/ 12 h 234"/>
                  <a:gd name="T16" fmla="*/ 216 w 258"/>
                  <a:gd name="T17" fmla="*/ 30 h 234"/>
                  <a:gd name="T18" fmla="*/ 258 w 258"/>
                  <a:gd name="T19" fmla="*/ 30 h 234"/>
                  <a:gd name="T20" fmla="*/ 240 w 258"/>
                  <a:gd name="T21" fmla="*/ 48 h 234"/>
                  <a:gd name="T22" fmla="*/ 246 w 258"/>
                  <a:gd name="T23" fmla="*/ 60 h 234"/>
                  <a:gd name="T24" fmla="*/ 228 w 258"/>
                  <a:gd name="T25" fmla="*/ 66 h 234"/>
                  <a:gd name="T26" fmla="*/ 240 w 258"/>
                  <a:gd name="T27" fmla="*/ 84 h 234"/>
                  <a:gd name="T28" fmla="*/ 228 w 258"/>
                  <a:gd name="T29" fmla="*/ 96 h 234"/>
                  <a:gd name="T30" fmla="*/ 216 w 258"/>
                  <a:gd name="T31" fmla="*/ 108 h 234"/>
                  <a:gd name="T32" fmla="*/ 216 w 258"/>
                  <a:gd name="T33" fmla="*/ 132 h 234"/>
                  <a:gd name="T34" fmla="*/ 186 w 258"/>
                  <a:gd name="T35" fmla="*/ 162 h 234"/>
                  <a:gd name="T36" fmla="*/ 192 w 258"/>
                  <a:gd name="T37" fmla="*/ 180 h 234"/>
                  <a:gd name="T38" fmla="*/ 180 w 258"/>
                  <a:gd name="T39" fmla="*/ 180 h 234"/>
                  <a:gd name="T40" fmla="*/ 180 w 258"/>
                  <a:gd name="T41" fmla="*/ 198 h 234"/>
                  <a:gd name="T42" fmla="*/ 192 w 258"/>
                  <a:gd name="T43" fmla="*/ 198 h 234"/>
                  <a:gd name="T44" fmla="*/ 186 w 258"/>
                  <a:gd name="T45" fmla="*/ 204 h 234"/>
                  <a:gd name="T46" fmla="*/ 192 w 258"/>
                  <a:gd name="T47" fmla="*/ 210 h 234"/>
                  <a:gd name="T48" fmla="*/ 186 w 258"/>
                  <a:gd name="T49" fmla="*/ 222 h 234"/>
                  <a:gd name="T50" fmla="*/ 186 w 258"/>
                  <a:gd name="T51" fmla="*/ 228 h 234"/>
                  <a:gd name="T52" fmla="*/ 186 w 258"/>
                  <a:gd name="T53" fmla="*/ 234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7" name="Freeform 268"/>
              <p:cNvSpPr>
                <a:spLocks noChangeAspect="1"/>
              </p:cNvSpPr>
              <p:nvPr/>
            </p:nvSpPr>
            <p:spPr bwMode="auto">
              <a:xfrm>
                <a:off x="84" y="1866"/>
                <a:ext cx="408" cy="696"/>
              </a:xfrm>
              <a:custGeom>
                <a:avLst/>
                <a:gdLst>
                  <a:gd name="T0" fmla="*/ 354 w 408"/>
                  <a:gd name="T1" fmla="*/ 696 h 696"/>
                  <a:gd name="T2" fmla="*/ 228 w 408"/>
                  <a:gd name="T3" fmla="*/ 678 h 696"/>
                  <a:gd name="T4" fmla="*/ 222 w 408"/>
                  <a:gd name="T5" fmla="*/ 630 h 696"/>
                  <a:gd name="T6" fmla="*/ 198 w 408"/>
                  <a:gd name="T7" fmla="*/ 588 h 696"/>
                  <a:gd name="T8" fmla="*/ 180 w 408"/>
                  <a:gd name="T9" fmla="*/ 588 h 696"/>
                  <a:gd name="T10" fmla="*/ 180 w 408"/>
                  <a:gd name="T11" fmla="*/ 570 h 696"/>
                  <a:gd name="T12" fmla="*/ 150 w 408"/>
                  <a:gd name="T13" fmla="*/ 558 h 696"/>
                  <a:gd name="T14" fmla="*/ 132 w 408"/>
                  <a:gd name="T15" fmla="*/ 528 h 696"/>
                  <a:gd name="T16" fmla="*/ 90 w 408"/>
                  <a:gd name="T17" fmla="*/ 516 h 696"/>
                  <a:gd name="T18" fmla="*/ 78 w 408"/>
                  <a:gd name="T19" fmla="*/ 510 h 696"/>
                  <a:gd name="T20" fmla="*/ 90 w 408"/>
                  <a:gd name="T21" fmla="*/ 468 h 696"/>
                  <a:gd name="T22" fmla="*/ 78 w 408"/>
                  <a:gd name="T23" fmla="*/ 462 h 696"/>
                  <a:gd name="T24" fmla="*/ 84 w 408"/>
                  <a:gd name="T25" fmla="*/ 450 h 696"/>
                  <a:gd name="T26" fmla="*/ 48 w 408"/>
                  <a:gd name="T27" fmla="*/ 384 h 696"/>
                  <a:gd name="T28" fmla="*/ 48 w 408"/>
                  <a:gd name="T29" fmla="*/ 366 h 696"/>
                  <a:gd name="T30" fmla="*/ 60 w 408"/>
                  <a:gd name="T31" fmla="*/ 348 h 696"/>
                  <a:gd name="T32" fmla="*/ 36 w 408"/>
                  <a:gd name="T33" fmla="*/ 318 h 696"/>
                  <a:gd name="T34" fmla="*/ 42 w 408"/>
                  <a:gd name="T35" fmla="*/ 282 h 696"/>
                  <a:gd name="T36" fmla="*/ 60 w 408"/>
                  <a:gd name="T37" fmla="*/ 312 h 696"/>
                  <a:gd name="T38" fmla="*/ 48 w 408"/>
                  <a:gd name="T39" fmla="*/ 276 h 696"/>
                  <a:gd name="T40" fmla="*/ 66 w 408"/>
                  <a:gd name="T41" fmla="*/ 270 h 696"/>
                  <a:gd name="T42" fmla="*/ 48 w 408"/>
                  <a:gd name="T43" fmla="*/ 258 h 696"/>
                  <a:gd name="T44" fmla="*/ 42 w 408"/>
                  <a:gd name="T45" fmla="*/ 282 h 696"/>
                  <a:gd name="T46" fmla="*/ 30 w 408"/>
                  <a:gd name="T47" fmla="*/ 258 h 696"/>
                  <a:gd name="T48" fmla="*/ 24 w 408"/>
                  <a:gd name="T49" fmla="*/ 264 h 696"/>
                  <a:gd name="T50" fmla="*/ 30 w 408"/>
                  <a:gd name="T51" fmla="*/ 252 h 696"/>
                  <a:gd name="T52" fmla="*/ 6 w 408"/>
                  <a:gd name="T53" fmla="*/ 192 h 696"/>
                  <a:gd name="T54" fmla="*/ 18 w 408"/>
                  <a:gd name="T55" fmla="*/ 138 h 696"/>
                  <a:gd name="T56" fmla="*/ 0 w 408"/>
                  <a:gd name="T57" fmla="*/ 90 h 696"/>
                  <a:gd name="T58" fmla="*/ 24 w 408"/>
                  <a:gd name="T59" fmla="*/ 60 h 696"/>
                  <a:gd name="T60" fmla="*/ 42 w 408"/>
                  <a:gd name="T61" fmla="*/ 0 h 696"/>
                  <a:gd name="T62" fmla="*/ 228 w 408"/>
                  <a:gd name="T63" fmla="*/ 54 h 696"/>
                  <a:gd name="T64" fmla="*/ 180 w 408"/>
                  <a:gd name="T65" fmla="*/ 240 h 696"/>
                  <a:gd name="T66" fmla="*/ 390 w 408"/>
                  <a:gd name="T67" fmla="*/ 552 h 696"/>
                  <a:gd name="T68" fmla="*/ 408 w 408"/>
                  <a:gd name="T69" fmla="*/ 606 h 696"/>
                  <a:gd name="T70" fmla="*/ 384 w 408"/>
                  <a:gd name="T71" fmla="*/ 618 h 696"/>
                  <a:gd name="T72" fmla="*/ 378 w 408"/>
                  <a:gd name="T73" fmla="*/ 642 h 696"/>
                  <a:gd name="T74" fmla="*/ 366 w 408"/>
                  <a:gd name="T75" fmla="*/ 660 h 696"/>
                  <a:gd name="T76" fmla="*/ 372 w 408"/>
                  <a:gd name="T77" fmla="*/ 690 h 696"/>
                  <a:gd name="T78" fmla="*/ 360 w 408"/>
                  <a:gd name="T79" fmla="*/ 696 h 696"/>
                  <a:gd name="T80" fmla="*/ 354 w 408"/>
                  <a:gd name="T81" fmla="*/ 696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8" name="Freeform 269"/>
              <p:cNvSpPr>
                <a:spLocks noChangeAspect="1"/>
              </p:cNvSpPr>
              <p:nvPr/>
            </p:nvSpPr>
            <p:spPr bwMode="auto">
              <a:xfrm>
                <a:off x="84" y="1866"/>
                <a:ext cx="408" cy="702"/>
              </a:xfrm>
              <a:custGeom>
                <a:avLst/>
                <a:gdLst>
                  <a:gd name="T0" fmla="*/ 354 w 408"/>
                  <a:gd name="T1" fmla="*/ 696 h 702"/>
                  <a:gd name="T2" fmla="*/ 228 w 408"/>
                  <a:gd name="T3" fmla="*/ 678 h 702"/>
                  <a:gd name="T4" fmla="*/ 222 w 408"/>
                  <a:gd name="T5" fmla="*/ 630 h 702"/>
                  <a:gd name="T6" fmla="*/ 198 w 408"/>
                  <a:gd name="T7" fmla="*/ 588 h 702"/>
                  <a:gd name="T8" fmla="*/ 180 w 408"/>
                  <a:gd name="T9" fmla="*/ 588 h 702"/>
                  <a:gd name="T10" fmla="*/ 180 w 408"/>
                  <a:gd name="T11" fmla="*/ 570 h 702"/>
                  <a:gd name="T12" fmla="*/ 150 w 408"/>
                  <a:gd name="T13" fmla="*/ 558 h 702"/>
                  <a:gd name="T14" fmla="*/ 132 w 408"/>
                  <a:gd name="T15" fmla="*/ 528 h 702"/>
                  <a:gd name="T16" fmla="*/ 90 w 408"/>
                  <a:gd name="T17" fmla="*/ 516 h 702"/>
                  <a:gd name="T18" fmla="*/ 78 w 408"/>
                  <a:gd name="T19" fmla="*/ 510 h 702"/>
                  <a:gd name="T20" fmla="*/ 90 w 408"/>
                  <a:gd name="T21" fmla="*/ 468 h 702"/>
                  <a:gd name="T22" fmla="*/ 78 w 408"/>
                  <a:gd name="T23" fmla="*/ 462 h 702"/>
                  <a:gd name="T24" fmla="*/ 84 w 408"/>
                  <a:gd name="T25" fmla="*/ 450 h 702"/>
                  <a:gd name="T26" fmla="*/ 48 w 408"/>
                  <a:gd name="T27" fmla="*/ 384 h 702"/>
                  <a:gd name="T28" fmla="*/ 48 w 408"/>
                  <a:gd name="T29" fmla="*/ 366 h 702"/>
                  <a:gd name="T30" fmla="*/ 60 w 408"/>
                  <a:gd name="T31" fmla="*/ 348 h 702"/>
                  <a:gd name="T32" fmla="*/ 36 w 408"/>
                  <a:gd name="T33" fmla="*/ 318 h 702"/>
                  <a:gd name="T34" fmla="*/ 42 w 408"/>
                  <a:gd name="T35" fmla="*/ 282 h 702"/>
                  <a:gd name="T36" fmla="*/ 60 w 408"/>
                  <a:gd name="T37" fmla="*/ 312 h 702"/>
                  <a:gd name="T38" fmla="*/ 48 w 408"/>
                  <a:gd name="T39" fmla="*/ 276 h 702"/>
                  <a:gd name="T40" fmla="*/ 66 w 408"/>
                  <a:gd name="T41" fmla="*/ 270 h 702"/>
                  <a:gd name="T42" fmla="*/ 48 w 408"/>
                  <a:gd name="T43" fmla="*/ 258 h 702"/>
                  <a:gd name="T44" fmla="*/ 42 w 408"/>
                  <a:gd name="T45" fmla="*/ 282 h 702"/>
                  <a:gd name="T46" fmla="*/ 30 w 408"/>
                  <a:gd name="T47" fmla="*/ 258 h 702"/>
                  <a:gd name="T48" fmla="*/ 24 w 408"/>
                  <a:gd name="T49" fmla="*/ 264 h 702"/>
                  <a:gd name="T50" fmla="*/ 30 w 408"/>
                  <a:gd name="T51" fmla="*/ 252 h 702"/>
                  <a:gd name="T52" fmla="*/ 6 w 408"/>
                  <a:gd name="T53" fmla="*/ 192 h 702"/>
                  <a:gd name="T54" fmla="*/ 18 w 408"/>
                  <a:gd name="T55" fmla="*/ 138 h 702"/>
                  <a:gd name="T56" fmla="*/ 0 w 408"/>
                  <a:gd name="T57" fmla="*/ 90 h 702"/>
                  <a:gd name="T58" fmla="*/ 24 w 408"/>
                  <a:gd name="T59" fmla="*/ 60 h 702"/>
                  <a:gd name="T60" fmla="*/ 42 w 408"/>
                  <a:gd name="T61" fmla="*/ 0 h 702"/>
                  <a:gd name="T62" fmla="*/ 228 w 408"/>
                  <a:gd name="T63" fmla="*/ 54 h 702"/>
                  <a:gd name="T64" fmla="*/ 180 w 408"/>
                  <a:gd name="T65" fmla="*/ 240 h 702"/>
                  <a:gd name="T66" fmla="*/ 390 w 408"/>
                  <a:gd name="T67" fmla="*/ 552 h 702"/>
                  <a:gd name="T68" fmla="*/ 408 w 408"/>
                  <a:gd name="T69" fmla="*/ 606 h 702"/>
                  <a:gd name="T70" fmla="*/ 384 w 408"/>
                  <a:gd name="T71" fmla="*/ 618 h 702"/>
                  <a:gd name="T72" fmla="*/ 378 w 408"/>
                  <a:gd name="T73" fmla="*/ 642 h 702"/>
                  <a:gd name="T74" fmla="*/ 366 w 408"/>
                  <a:gd name="T75" fmla="*/ 660 h 702"/>
                  <a:gd name="T76" fmla="*/ 372 w 408"/>
                  <a:gd name="T77" fmla="*/ 690 h 702"/>
                  <a:gd name="T78" fmla="*/ 360 w 408"/>
                  <a:gd name="T79" fmla="*/ 696 h 702"/>
                  <a:gd name="T80" fmla="*/ 354 w 408"/>
                  <a:gd name="T81" fmla="*/ 696 h 702"/>
                  <a:gd name="T82" fmla="*/ 354 w 408"/>
                  <a:gd name="T83" fmla="*/ 702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19" name="Freeform 270"/>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0" name="Freeform 271"/>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366 w 372"/>
                  <a:gd name="T21" fmla="*/ 10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1" name="Freeform 272"/>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2" name="Freeform 273"/>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84 w 90"/>
                  <a:gd name="T17" fmla="*/ 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3" name="Freeform 274"/>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4" name="Freeform 275"/>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18 w 54"/>
                  <a:gd name="T23" fmla="*/ 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5" name="Freeform 276"/>
              <p:cNvSpPr>
                <a:spLocks noChangeAspect="1"/>
              </p:cNvSpPr>
              <p:nvPr/>
            </p:nvSpPr>
            <p:spPr bwMode="auto">
              <a:xfrm>
                <a:off x="2370" y="2172"/>
                <a:ext cx="12" cy="6"/>
              </a:xfrm>
              <a:custGeom>
                <a:avLst/>
                <a:gdLst>
                  <a:gd name="T0" fmla="*/ 6 w 12"/>
                  <a:gd name="T1" fmla="*/ 6 h 6"/>
                  <a:gd name="T2" fmla="*/ 0 w 12"/>
                  <a:gd name="T3" fmla="*/ 0 h 6"/>
                  <a:gd name="T4" fmla="*/ 12 w 12"/>
                  <a:gd name="T5" fmla="*/ 0 h 6"/>
                  <a:gd name="T6" fmla="*/ 6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6" name="Freeform 277"/>
              <p:cNvSpPr>
                <a:spLocks noChangeAspect="1"/>
              </p:cNvSpPr>
              <p:nvPr/>
            </p:nvSpPr>
            <p:spPr bwMode="auto">
              <a:xfrm>
                <a:off x="2370" y="2172"/>
                <a:ext cx="12" cy="12"/>
              </a:xfrm>
              <a:custGeom>
                <a:avLst/>
                <a:gdLst>
                  <a:gd name="T0" fmla="*/ 6 w 12"/>
                  <a:gd name="T1" fmla="*/ 6 h 12"/>
                  <a:gd name="T2" fmla="*/ 0 w 12"/>
                  <a:gd name="T3" fmla="*/ 0 h 12"/>
                  <a:gd name="T4" fmla="*/ 12 w 12"/>
                  <a:gd name="T5" fmla="*/ 0 h 12"/>
                  <a:gd name="T6" fmla="*/ 6 w 12"/>
                  <a:gd name="T7" fmla="*/ 6 h 12"/>
                  <a:gd name="T8" fmla="*/ 6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7" name="Freeform 278"/>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8" name="Freeform 279"/>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330 w 462"/>
                  <a:gd name="T107" fmla="*/ 6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29" name="Freeform 280"/>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0" name="Freeform 281"/>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66 w 276"/>
                  <a:gd name="T53" fmla="*/ 12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1" name="Freeform 282"/>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2" name="Freeform 283"/>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6 w 24"/>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3" name="Freeform 284"/>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4" name="Freeform 285"/>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6 w 30"/>
                  <a:gd name="T23" fmla="*/ 1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5" name="Freeform 286"/>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6" name="Freeform 287"/>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w 30"/>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7" name="Freeform 288"/>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8" name="Freeform 289"/>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12 w 36"/>
                  <a:gd name="T25" fmla="*/ 1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39" name="Freeform 290"/>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0" name="Freeform 291"/>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6 w 66"/>
                  <a:gd name="T53" fmla="*/ 6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1" name="Freeform 292"/>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2" name="Freeform 293"/>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3" name="Freeform 294"/>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4" name="Freeform 295"/>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138 w 306"/>
                  <a:gd name="T61" fmla="*/ 468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5" name="Freeform 296"/>
              <p:cNvSpPr>
                <a:spLocks noChangeAspect="1"/>
              </p:cNvSpPr>
              <p:nvPr/>
            </p:nvSpPr>
            <p:spPr bwMode="auto">
              <a:xfrm>
                <a:off x="1662" y="2016"/>
                <a:ext cx="198" cy="360"/>
              </a:xfrm>
              <a:custGeom>
                <a:avLst/>
                <a:gdLst>
                  <a:gd name="T0" fmla="*/ 126 w 198"/>
                  <a:gd name="T1" fmla="*/ 360 h 360"/>
                  <a:gd name="T2" fmla="*/ 108 w 198"/>
                  <a:gd name="T3" fmla="*/ 342 h 360"/>
                  <a:gd name="T4" fmla="*/ 108 w 198"/>
                  <a:gd name="T5" fmla="*/ 318 h 360"/>
                  <a:gd name="T6" fmla="*/ 60 w 198"/>
                  <a:gd name="T7" fmla="*/ 282 h 360"/>
                  <a:gd name="T8" fmla="*/ 72 w 198"/>
                  <a:gd name="T9" fmla="*/ 246 h 360"/>
                  <a:gd name="T10" fmla="*/ 54 w 198"/>
                  <a:gd name="T11" fmla="*/ 234 h 360"/>
                  <a:gd name="T12" fmla="*/ 42 w 198"/>
                  <a:gd name="T13" fmla="*/ 240 h 360"/>
                  <a:gd name="T14" fmla="*/ 36 w 198"/>
                  <a:gd name="T15" fmla="*/ 216 h 360"/>
                  <a:gd name="T16" fmla="*/ 12 w 198"/>
                  <a:gd name="T17" fmla="*/ 198 h 360"/>
                  <a:gd name="T18" fmla="*/ 0 w 198"/>
                  <a:gd name="T19" fmla="*/ 180 h 360"/>
                  <a:gd name="T20" fmla="*/ 0 w 198"/>
                  <a:gd name="T21" fmla="*/ 138 h 360"/>
                  <a:gd name="T22" fmla="*/ 18 w 198"/>
                  <a:gd name="T23" fmla="*/ 126 h 360"/>
                  <a:gd name="T24" fmla="*/ 24 w 198"/>
                  <a:gd name="T25" fmla="*/ 108 h 360"/>
                  <a:gd name="T26" fmla="*/ 18 w 198"/>
                  <a:gd name="T27" fmla="*/ 78 h 360"/>
                  <a:gd name="T28" fmla="*/ 42 w 198"/>
                  <a:gd name="T29" fmla="*/ 72 h 360"/>
                  <a:gd name="T30" fmla="*/ 54 w 198"/>
                  <a:gd name="T31" fmla="*/ 54 h 360"/>
                  <a:gd name="T32" fmla="*/ 54 w 198"/>
                  <a:gd name="T33" fmla="*/ 30 h 360"/>
                  <a:gd name="T34" fmla="*/ 30 w 198"/>
                  <a:gd name="T35" fmla="*/ 12 h 360"/>
                  <a:gd name="T36" fmla="*/ 42 w 198"/>
                  <a:gd name="T37" fmla="*/ 6 h 360"/>
                  <a:gd name="T38" fmla="*/ 168 w 198"/>
                  <a:gd name="T39" fmla="*/ 0 h 360"/>
                  <a:gd name="T40" fmla="*/ 180 w 198"/>
                  <a:gd name="T41" fmla="*/ 48 h 360"/>
                  <a:gd name="T42" fmla="*/ 192 w 198"/>
                  <a:gd name="T43" fmla="*/ 198 h 360"/>
                  <a:gd name="T44" fmla="*/ 192 w 198"/>
                  <a:gd name="T45" fmla="*/ 216 h 360"/>
                  <a:gd name="T46" fmla="*/ 198 w 198"/>
                  <a:gd name="T47" fmla="*/ 240 h 360"/>
                  <a:gd name="T48" fmla="*/ 180 w 198"/>
                  <a:gd name="T49" fmla="*/ 276 h 360"/>
                  <a:gd name="T50" fmla="*/ 180 w 198"/>
                  <a:gd name="T51" fmla="*/ 300 h 360"/>
                  <a:gd name="T52" fmla="*/ 174 w 198"/>
                  <a:gd name="T53" fmla="*/ 312 h 360"/>
                  <a:gd name="T54" fmla="*/ 180 w 198"/>
                  <a:gd name="T55" fmla="*/ 324 h 360"/>
                  <a:gd name="T56" fmla="*/ 156 w 198"/>
                  <a:gd name="T57" fmla="*/ 330 h 360"/>
                  <a:gd name="T58" fmla="*/ 162 w 198"/>
                  <a:gd name="T59" fmla="*/ 348 h 360"/>
                  <a:gd name="T60" fmla="*/ 132 w 198"/>
                  <a:gd name="T61" fmla="*/ 342 h 360"/>
                  <a:gd name="T62" fmla="*/ 126 w 198"/>
                  <a:gd name="T63" fmla="*/ 354 h 360"/>
                  <a:gd name="T64" fmla="*/ 126 w 198"/>
                  <a:gd name="T65" fmla="*/ 360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6" name="Freeform 297"/>
              <p:cNvSpPr>
                <a:spLocks noChangeAspect="1"/>
              </p:cNvSpPr>
              <p:nvPr/>
            </p:nvSpPr>
            <p:spPr bwMode="auto">
              <a:xfrm>
                <a:off x="1662" y="2016"/>
                <a:ext cx="198" cy="366"/>
              </a:xfrm>
              <a:custGeom>
                <a:avLst/>
                <a:gdLst>
                  <a:gd name="T0" fmla="*/ 126 w 198"/>
                  <a:gd name="T1" fmla="*/ 360 h 366"/>
                  <a:gd name="T2" fmla="*/ 108 w 198"/>
                  <a:gd name="T3" fmla="*/ 342 h 366"/>
                  <a:gd name="T4" fmla="*/ 108 w 198"/>
                  <a:gd name="T5" fmla="*/ 318 h 366"/>
                  <a:gd name="T6" fmla="*/ 60 w 198"/>
                  <a:gd name="T7" fmla="*/ 282 h 366"/>
                  <a:gd name="T8" fmla="*/ 72 w 198"/>
                  <a:gd name="T9" fmla="*/ 246 h 366"/>
                  <a:gd name="T10" fmla="*/ 54 w 198"/>
                  <a:gd name="T11" fmla="*/ 234 h 366"/>
                  <a:gd name="T12" fmla="*/ 42 w 198"/>
                  <a:gd name="T13" fmla="*/ 240 h 366"/>
                  <a:gd name="T14" fmla="*/ 36 w 198"/>
                  <a:gd name="T15" fmla="*/ 216 h 366"/>
                  <a:gd name="T16" fmla="*/ 12 w 198"/>
                  <a:gd name="T17" fmla="*/ 198 h 366"/>
                  <a:gd name="T18" fmla="*/ 0 w 198"/>
                  <a:gd name="T19" fmla="*/ 180 h 366"/>
                  <a:gd name="T20" fmla="*/ 0 w 198"/>
                  <a:gd name="T21" fmla="*/ 138 h 366"/>
                  <a:gd name="T22" fmla="*/ 18 w 198"/>
                  <a:gd name="T23" fmla="*/ 126 h 366"/>
                  <a:gd name="T24" fmla="*/ 24 w 198"/>
                  <a:gd name="T25" fmla="*/ 108 h 366"/>
                  <a:gd name="T26" fmla="*/ 18 w 198"/>
                  <a:gd name="T27" fmla="*/ 78 h 366"/>
                  <a:gd name="T28" fmla="*/ 42 w 198"/>
                  <a:gd name="T29" fmla="*/ 72 h 366"/>
                  <a:gd name="T30" fmla="*/ 54 w 198"/>
                  <a:gd name="T31" fmla="*/ 54 h 366"/>
                  <a:gd name="T32" fmla="*/ 54 w 198"/>
                  <a:gd name="T33" fmla="*/ 30 h 366"/>
                  <a:gd name="T34" fmla="*/ 30 w 198"/>
                  <a:gd name="T35" fmla="*/ 12 h 366"/>
                  <a:gd name="T36" fmla="*/ 42 w 198"/>
                  <a:gd name="T37" fmla="*/ 6 h 366"/>
                  <a:gd name="T38" fmla="*/ 168 w 198"/>
                  <a:gd name="T39" fmla="*/ 0 h 366"/>
                  <a:gd name="T40" fmla="*/ 180 w 198"/>
                  <a:gd name="T41" fmla="*/ 48 h 366"/>
                  <a:gd name="T42" fmla="*/ 192 w 198"/>
                  <a:gd name="T43" fmla="*/ 198 h 366"/>
                  <a:gd name="T44" fmla="*/ 192 w 198"/>
                  <a:gd name="T45" fmla="*/ 216 h 366"/>
                  <a:gd name="T46" fmla="*/ 198 w 198"/>
                  <a:gd name="T47" fmla="*/ 240 h 366"/>
                  <a:gd name="T48" fmla="*/ 180 w 198"/>
                  <a:gd name="T49" fmla="*/ 276 h 366"/>
                  <a:gd name="T50" fmla="*/ 180 w 198"/>
                  <a:gd name="T51" fmla="*/ 300 h 366"/>
                  <a:gd name="T52" fmla="*/ 174 w 198"/>
                  <a:gd name="T53" fmla="*/ 312 h 366"/>
                  <a:gd name="T54" fmla="*/ 180 w 198"/>
                  <a:gd name="T55" fmla="*/ 324 h 366"/>
                  <a:gd name="T56" fmla="*/ 156 w 198"/>
                  <a:gd name="T57" fmla="*/ 330 h 366"/>
                  <a:gd name="T58" fmla="*/ 162 w 198"/>
                  <a:gd name="T59" fmla="*/ 348 h 366"/>
                  <a:gd name="T60" fmla="*/ 132 w 198"/>
                  <a:gd name="T61" fmla="*/ 342 h 366"/>
                  <a:gd name="T62" fmla="*/ 126 w 198"/>
                  <a:gd name="T63" fmla="*/ 354 h 366"/>
                  <a:gd name="T64" fmla="*/ 126 w 198"/>
                  <a:gd name="T65" fmla="*/ 360 h 366"/>
                  <a:gd name="T66" fmla="*/ 126 w 198"/>
                  <a:gd name="T67" fmla="*/ 36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7" name="Freeform 298"/>
              <p:cNvSpPr>
                <a:spLocks noChangeAspect="1"/>
              </p:cNvSpPr>
              <p:nvPr/>
            </p:nvSpPr>
            <p:spPr bwMode="auto">
              <a:xfrm>
                <a:off x="1842" y="2052"/>
                <a:ext cx="150" cy="264"/>
              </a:xfrm>
              <a:custGeom>
                <a:avLst/>
                <a:gdLst>
                  <a:gd name="T0" fmla="*/ 0 w 150"/>
                  <a:gd name="T1" fmla="*/ 264 h 264"/>
                  <a:gd name="T2" fmla="*/ 0 w 150"/>
                  <a:gd name="T3" fmla="*/ 240 h 264"/>
                  <a:gd name="T4" fmla="*/ 18 w 150"/>
                  <a:gd name="T5" fmla="*/ 204 h 264"/>
                  <a:gd name="T6" fmla="*/ 12 w 150"/>
                  <a:gd name="T7" fmla="*/ 180 h 264"/>
                  <a:gd name="T8" fmla="*/ 12 w 150"/>
                  <a:gd name="T9" fmla="*/ 162 h 264"/>
                  <a:gd name="T10" fmla="*/ 0 w 150"/>
                  <a:gd name="T11" fmla="*/ 12 h 264"/>
                  <a:gd name="T12" fmla="*/ 18 w 150"/>
                  <a:gd name="T13" fmla="*/ 18 h 264"/>
                  <a:gd name="T14" fmla="*/ 36 w 150"/>
                  <a:gd name="T15" fmla="*/ 6 h 264"/>
                  <a:gd name="T16" fmla="*/ 132 w 150"/>
                  <a:gd name="T17" fmla="*/ 0 h 264"/>
                  <a:gd name="T18" fmla="*/ 150 w 150"/>
                  <a:gd name="T19" fmla="*/ 168 h 264"/>
                  <a:gd name="T20" fmla="*/ 150 w 150"/>
                  <a:gd name="T21" fmla="*/ 186 h 264"/>
                  <a:gd name="T22" fmla="*/ 120 w 150"/>
                  <a:gd name="T23" fmla="*/ 198 h 264"/>
                  <a:gd name="T24" fmla="*/ 126 w 150"/>
                  <a:gd name="T25" fmla="*/ 204 h 264"/>
                  <a:gd name="T26" fmla="*/ 102 w 150"/>
                  <a:gd name="T27" fmla="*/ 246 h 264"/>
                  <a:gd name="T28" fmla="*/ 90 w 150"/>
                  <a:gd name="T29" fmla="*/ 240 h 264"/>
                  <a:gd name="T30" fmla="*/ 84 w 150"/>
                  <a:gd name="T31" fmla="*/ 234 h 264"/>
                  <a:gd name="T32" fmla="*/ 66 w 150"/>
                  <a:gd name="T33" fmla="*/ 258 h 264"/>
                  <a:gd name="T34" fmla="*/ 60 w 150"/>
                  <a:gd name="T35" fmla="*/ 246 h 264"/>
                  <a:gd name="T36" fmla="*/ 48 w 150"/>
                  <a:gd name="T37" fmla="*/ 264 h 264"/>
                  <a:gd name="T38" fmla="*/ 18 w 150"/>
                  <a:gd name="T39" fmla="*/ 252 h 264"/>
                  <a:gd name="T40" fmla="*/ 18 w 150"/>
                  <a:gd name="T41" fmla="*/ 264 h 264"/>
                  <a:gd name="T42" fmla="*/ 6 w 150"/>
                  <a:gd name="T43" fmla="*/ 258 h 264"/>
                  <a:gd name="T44" fmla="*/ 0 w 150"/>
                  <a:gd name="T45" fmla="*/ 264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8" name="Freeform 299"/>
              <p:cNvSpPr>
                <a:spLocks noChangeAspect="1"/>
              </p:cNvSpPr>
              <p:nvPr/>
            </p:nvSpPr>
            <p:spPr bwMode="auto">
              <a:xfrm>
                <a:off x="1842" y="2052"/>
                <a:ext cx="150" cy="270"/>
              </a:xfrm>
              <a:custGeom>
                <a:avLst/>
                <a:gdLst>
                  <a:gd name="T0" fmla="*/ 0 w 150"/>
                  <a:gd name="T1" fmla="*/ 264 h 270"/>
                  <a:gd name="T2" fmla="*/ 0 w 150"/>
                  <a:gd name="T3" fmla="*/ 240 h 270"/>
                  <a:gd name="T4" fmla="*/ 18 w 150"/>
                  <a:gd name="T5" fmla="*/ 204 h 270"/>
                  <a:gd name="T6" fmla="*/ 12 w 150"/>
                  <a:gd name="T7" fmla="*/ 180 h 270"/>
                  <a:gd name="T8" fmla="*/ 12 w 150"/>
                  <a:gd name="T9" fmla="*/ 162 h 270"/>
                  <a:gd name="T10" fmla="*/ 0 w 150"/>
                  <a:gd name="T11" fmla="*/ 12 h 270"/>
                  <a:gd name="T12" fmla="*/ 18 w 150"/>
                  <a:gd name="T13" fmla="*/ 18 h 270"/>
                  <a:gd name="T14" fmla="*/ 36 w 150"/>
                  <a:gd name="T15" fmla="*/ 6 h 270"/>
                  <a:gd name="T16" fmla="*/ 132 w 150"/>
                  <a:gd name="T17" fmla="*/ 0 h 270"/>
                  <a:gd name="T18" fmla="*/ 150 w 150"/>
                  <a:gd name="T19" fmla="*/ 168 h 270"/>
                  <a:gd name="T20" fmla="*/ 150 w 150"/>
                  <a:gd name="T21" fmla="*/ 186 h 270"/>
                  <a:gd name="T22" fmla="*/ 120 w 150"/>
                  <a:gd name="T23" fmla="*/ 198 h 270"/>
                  <a:gd name="T24" fmla="*/ 126 w 150"/>
                  <a:gd name="T25" fmla="*/ 204 h 270"/>
                  <a:gd name="T26" fmla="*/ 102 w 150"/>
                  <a:gd name="T27" fmla="*/ 246 h 270"/>
                  <a:gd name="T28" fmla="*/ 90 w 150"/>
                  <a:gd name="T29" fmla="*/ 240 h 270"/>
                  <a:gd name="T30" fmla="*/ 84 w 150"/>
                  <a:gd name="T31" fmla="*/ 234 h 270"/>
                  <a:gd name="T32" fmla="*/ 66 w 150"/>
                  <a:gd name="T33" fmla="*/ 258 h 270"/>
                  <a:gd name="T34" fmla="*/ 60 w 150"/>
                  <a:gd name="T35" fmla="*/ 246 h 270"/>
                  <a:gd name="T36" fmla="*/ 48 w 150"/>
                  <a:gd name="T37" fmla="*/ 264 h 270"/>
                  <a:gd name="T38" fmla="*/ 18 w 150"/>
                  <a:gd name="T39" fmla="*/ 252 h 270"/>
                  <a:gd name="T40" fmla="*/ 18 w 150"/>
                  <a:gd name="T41" fmla="*/ 264 h 270"/>
                  <a:gd name="T42" fmla="*/ 6 w 150"/>
                  <a:gd name="T43" fmla="*/ 258 h 270"/>
                  <a:gd name="T44" fmla="*/ 0 w 150"/>
                  <a:gd name="T45" fmla="*/ 264 h 270"/>
                  <a:gd name="T46" fmla="*/ 0 w 150"/>
                  <a:gd name="T47" fmla="*/ 270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49" name="Freeform 300"/>
              <p:cNvSpPr>
                <a:spLocks noChangeAspect="1"/>
              </p:cNvSpPr>
              <p:nvPr/>
            </p:nvSpPr>
            <p:spPr bwMode="auto">
              <a:xfrm>
                <a:off x="1410" y="1962"/>
                <a:ext cx="306" cy="204"/>
              </a:xfrm>
              <a:custGeom>
                <a:avLst/>
                <a:gdLst>
                  <a:gd name="T0" fmla="*/ 252 w 306"/>
                  <a:gd name="T1" fmla="*/ 204 h 204"/>
                  <a:gd name="T2" fmla="*/ 240 w 306"/>
                  <a:gd name="T3" fmla="*/ 186 h 204"/>
                  <a:gd name="T4" fmla="*/ 42 w 306"/>
                  <a:gd name="T5" fmla="*/ 192 h 204"/>
                  <a:gd name="T6" fmla="*/ 36 w 306"/>
                  <a:gd name="T7" fmla="*/ 150 h 204"/>
                  <a:gd name="T8" fmla="*/ 12 w 306"/>
                  <a:gd name="T9" fmla="*/ 72 h 204"/>
                  <a:gd name="T10" fmla="*/ 0 w 306"/>
                  <a:gd name="T11" fmla="*/ 54 h 204"/>
                  <a:gd name="T12" fmla="*/ 12 w 306"/>
                  <a:gd name="T13" fmla="*/ 30 h 204"/>
                  <a:gd name="T14" fmla="*/ 6 w 306"/>
                  <a:gd name="T15" fmla="*/ 12 h 204"/>
                  <a:gd name="T16" fmla="*/ 12 w 306"/>
                  <a:gd name="T17" fmla="*/ 6 h 204"/>
                  <a:gd name="T18" fmla="*/ 252 w 306"/>
                  <a:gd name="T19" fmla="*/ 0 h 204"/>
                  <a:gd name="T20" fmla="*/ 264 w 306"/>
                  <a:gd name="T21" fmla="*/ 18 h 204"/>
                  <a:gd name="T22" fmla="*/ 258 w 306"/>
                  <a:gd name="T23" fmla="*/ 30 h 204"/>
                  <a:gd name="T24" fmla="*/ 264 w 306"/>
                  <a:gd name="T25" fmla="*/ 48 h 204"/>
                  <a:gd name="T26" fmla="*/ 282 w 306"/>
                  <a:gd name="T27" fmla="*/ 66 h 204"/>
                  <a:gd name="T28" fmla="*/ 306 w 306"/>
                  <a:gd name="T29" fmla="*/ 84 h 204"/>
                  <a:gd name="T30" fmla="*/ 306 w 306"/>
                  <a:gd name="T31" fmla="*/ 108 h 204"/>
                  <a:gd name="T32" fmla="*/ 294 w 306"/>
                  <a:gd name="T33" fmla="*/ 126 h 204"/>
                  <a:gd name="T34" fmla="*/ 270 w 306"/>
                  <a:gd name="T35" fmla="*/ 132 h 204"/>
                  <a:gd name="T36" fmla="*/ 276 w 306"/>
                  <a:gd name="T37" fmla="*/ 162 h 204"/>
                  <a:gd name="T38" fmla="*/ 270 w 306"/>
                  <a:gd name="T39" fmla="*/ 180 h 204"/>
                  <a:gd name="T40" fmla="*/ 252 w 306"/>
                  <a:gd name="T41" fmla="*/ 192 h 204"/>
                  <a:gd name="T42" fmla="*/ 252 w 306"/>
                  <a:gd name="T43" fmla="*/ 204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0" name="Freeform 301"/>
              <p:cNvSpPr>
                <a:spLocks noChangeAspect="1"/>
              </p:cNvSpPr>
              <p:nvPr/>
            </p:nvSpPr>
            <p:spPr bwMode="auto">
              <a:xfrm>
                <a:off x="1410" y="1962"/>
                <a:ext cx="306" cy="210"/>
              </a:xfrm>
              <a:custGeom>
                <a:avLst/>
                <a:gdLst>
                  <a:gd name="T0" fmla="*/ 252 w 306"/>
                  <a:gd name="T1" fmla="*/ 204 h 210"/>
                  <a:gd name="T2" fmla="*/ 240 w 306"/>
                  <a:gd name="T3" fmla="*/ 186 h 210"/>
                  <a:gd name="T4" fmla="*/ 42 w 306"/>
                  <a:gd name="T5" fmla="*/ 192 h 210"/>
                  <a:gd name="T6" fmla="*/ 36 w 306"/>
                  <a:gd name="T7" fmla="*/ 150 h 210"/>
                  <a:gd name="T8" fmla="*/ 12 w 306"/>
                  <a:gd name="T9" fmla="*/ 72 h 210"/>
                  <a:gd name="T10" fmla="*/ 0 w 306"/>
                  <a:gd name="T11" fmla="*/ 54 h 210"/>
                  <a:gd name="T12" fmla="*/ 12 w 306"/>
                  <a:gd name="T13" fmla="*/ 30 h 210"/>
                  <a:gd name="T14" fmla="*/ 6 w 306"/>
                  <a:gd name="T15" fmla="*/ 12 h 210"/>
                  <a:gd name="T16" fmla="*/ 12 w 306"/>
                  <a:gd name="T17" fmla="*/ 6 h 210"/>
                  <a:gd name="T18" fmla="*/ 252 w 306"/>
                  <a:gd name="T19" fmla="*/ 0 h 210"/>
                  <a:gd name="T20" fmla="*/ 264 w 306"/>
                  <a:gd name="T21" fmla="*/ 18 h 210"/>
                  <a:gd name="T22" fmla="*/ 258 w 306"/>
                  <a:gd name="T23" fmla="*/ 30 h 210"/>
                  <a:gd name="T24" fmla="*/ 264 w 306"/>
                  <a:gd name="T25" fmla="*/ 48 h 210"/>
                  <a:gd name="T26" fmla="*/ 282 w 306"/>
                  <a:gd name="T27" fmla="*/ 66 h 210"/>
                  <a:gd name="T28" fmla="*/ 306 w 306"/>
                  <a:gd name="T29" fmla="*/ 84 h 210"/>
                  <a:gd name="T30" fmla="*/ 306 w 306"/>
                  <a:gd name="T31" fmla="*/ 108 h 210"/>
                  <a:gd name="T32" fmla="*/ 294 w 306"/>
                  <a:gd name="T33" fmla="*/ 126 h 210"/>
                  <a:gd name="T34" fmla="*/ 270 w 306"/>
                  <a:gd name="T35" fmla="*/ 132 h 210"/>
                  <a:gd name="T36" fmla="*/ 276 w 306"/>
                  <a:gd name="T37" fmla="*/ 162 h 210"/>
                  <a:gd name="T38" fmla="*/ 270 w 306"/>
                  <a:gd name="T39" fmla="*/ 180 h 210"/>
                  <a:gd name="T40" fmla="*/ 252 w 306"/>
                  <a:gd name="T41" fmla="*/ 192 h 210"/>
                  <a:gd name="T42" fmla="*/ 252 w 306"/>
                  <a:gd name="T43" fmla="*/ 204 h 210"/>
                  <a:gd name="T44" fmla="*/ 252 w 306"/>
                  <a:gd name="T45" fmla="*/ 21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1" name="Freeform 302"/>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2" name="Freeform 303"/>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342 w 378"/>
                  <a:gd name="T19" fmla="*/ 12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3" name="Freeform 304"/>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4" name="Freeform 305"/>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294 w 372"/>
                  <a:gd name="T71" fmla="*/ 16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5" name="Freeform 306"/>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6" name="Freeform 307"/>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258 w 288"/>
                  <a:gd name="T111" fmla="*/ 18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7" name="Freeform 308"/>
              <p:cNvSpPr>
                <a:spLocks noChangeAspect="1"/>
              </p:cNvSpPr>
              <p:nvPr/>
            </p:nvSpPr>
            <p:spPr bwMode="auto">
              <a:xfrm>
                <a:off x="2556" y="1548"/>
                <a:ext cx="186" cy="294"/>
              </a:xfrm>
              <a:custGeom>
                <a:avLst/>
                <a:gdLst>
                  <a:gd name="T0" fmla="*/ 54 w 186"/>
                  <a:gd name="T1" fmla="*/ 294 h 294"/>
                  <a:gd name="T2" fmla="*/ 48 w 186"/>
                  <a:gd name="T3" fmla="*/ 294 h 294"/>
                  <a:gd name="T4" fmla="*/ 36 w 186"/>
                  <a:gd name="T5" fmla="*/ 276 h 294"/>
                  <a:gd name="T6" fmla="*/ 0 w 186"/>
                  <a:gd name="T7" fmla="*/ 162 h 294"/>
                  <a:gd name="T8" fmla="*/ 12 w 186"/>
                  <a:gd name="T9" fmla="*/ 162 h 294"/>
                  <a:gd name="T10" fmla="*/ 12 w 186"/>
                  <a:gd name="T11" fmla="*/ 150 h 294"/>
                  <a:gd name="T12" fmla="*/ 18 w 186"/>
                  <a:gd name="T13" fmla="*/ 150 h 294"/>
                  <a:gd name="T14" fmla="*/ 12 w 186"/>
                  <a:gd name="T15" fmla="*/ 144 h 294"/>
                  <a:gd name="T16" fmla="*/ 24 w 186"/>
                  <a:gd name="T17" fmla="*/ 114 h 294"/>
                  <a:gd name="T18" fmla="*/ 24 w 186"/>
                  <a:gd name="T19" fmla="*/ 60 h 294"/>
                  <a:gd name="T20" fmla="*/ 42 w 186"/>
                  <a:gd name="T21" fmla="*/ 6 h 294"/>
                  <a:gd name="T22" fmla="*/ 48 w 186"/>
                  <a:gd name="T23" fmla="*/ 6 h 294"/>
                  <a:gd name="T24" fmla="*/ 60 w 186"/>
                  <a:gd name="T25" fmla="*/ 18 h 294"/>
                  <a:gd name="T26" fmla="*/ 90 w 186"/>
                  <a:gd name="T27" fmla="*/ 0 h 294"/>
                  <a:gd name="T28" fmla="*/ 114 w 186"/>
                  <a:gd name="T29" fmla="*/ 18 h 294"/>
                  <a:gd name="T30" fmla="*/ 138 w 186"/>
                  <a:gd name="T31" fmla="*/ 96 h 294"/>
                  <a:gd name="T32" fmla="*/ 150 w 186"/>
                  <a:gd name="T33" fmla="*/ 96 h 294"/>
                  <a:gd name="T34" fmla="*/ 156 w 186"/>
                  <a:gd name="T35" fmla="*/ 120 h 294"/>
                  <a:gd name="T36" fmla="*/ 174 w 186"/>
                  <a:gd name="T37" fmla="*/ 120 h 294"/>
                  <a:gd name="T38" fmla="*/ 180 w 186"/>
                  <a:gd name="T39" fmla="*/ 138 h 294"/>
                  <a:gd name="T40" fmla="*/ 186 w 186"/>
                  <a:gd name="T41" fmla="*/ 138 h 294"/>
                  <a:gd name="T42" fmla="*/ 180 w 186"/>
                  <a:gd name="T43" fmla="*/ 156 h 294"/>
                  <a:gd name="T44" fmla="*/ 156 w 186"/>
                  <a:gd name="T45" fmla="*/ 168 h 294"/>
                  <a:gd name="T46" fmla="*/ 150 w 186"/>
                  <a:gd name="T47" fmla="*/ 186 h 294"/>
                  <a:gd name="T48" fmla="*/ 138 w 186"/>
                  <a:gd name="T49" fmla="*/ 174 h 294"/>
                  <a:gd name="T50" fmla="*/ 132 w 186"/>
                  <a:gd name="T51" fmla="*/ 186 h 294"/>
                  <a:gd name="T52" fmla="*/ 126 w 186"/>
                  <a:gd name="T53" fmla="*/ 180 h 294"/>
                  <a:gd name="T54" fmla="*/ 126 w 186"/>
                  <a:gd name="T55" fmla="*/ 192 h 294"/>
                  <a:gd name="T56" fmla="*/ 114 w 186"/>
                  <a:gd name="T57" fmla="*/ 192 h 294"/>
                  <a:gd name="T58" fmla="*/ 120 w 186"/>
                  <a:gd name="T59" fmla="*/ 186 h 294"/>
                  <a:gd name="T60" fmla="*/ 114 w 186"/>
                  <a:gd name="T61" fmla="*/ 180 h 294"/>
                  <a:gd name="T62" fmla="*/ 102 w 186"/>
                  <a:gd name="T63" fmla="*/ 222 h 294"/>
                  <a:gd name="T64" fmla="*/ 96 w 186"/>
                  <a:gd name="T65" fmla="*/ 216 h 294"/>
                  <a:gd name="T66" fmla="*/ 96 w 186"/>
                  <a:gd name="T67" fmla="*/ 234 h 294"/>
                  <a:gd name="T68" fmla="*/ 78 w 186"/>
                  <a:gd name="T69" fmla="*/ 234 h 294"/>
                  <a:gd name="T70" fmla="*/ 84 w 186"/>
                  <a:gd name="T71" fmla="*/ 246 h 294"/>
                  <a:gd name="T72" fmla="*/ 78 w 186"/>
                  <a:gd name="T73" fmla="*/ 234 h 294"/>
                  <a:gd name="T74" fmla="*/ 66 w 186"/>
                  <a:gd name="T75" fmla="*/ 240 h 294"/>
                  <a:gd name="T76" fmla="*/ 54 w 186"/>
                  <a:gd name="T77" fmla="*/ 294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8" name="Freeform 309"/>
              <p:cNvSpPr>
                <a:spLocks noChangeAspect="1"/>
              </p:cNvSpPr>
              <p:nvPr/>
            </p:nvSpPr>
            <p:spPr bwMode="auto">
              <a:xfrm>
                <a:off x="2556" y="1548"/>
                <a:ext cx="186" cy="300"/>
              </a:xfrm>
              <a:custGeom>
                <a:avLst/>
                <a:gdLst>
                  <a:gd name="T0" fmla="*/ 54 w 186"/>
                  <a:gd name="T1" fmla="*/ 294 h 300"/>
                  <a:gd name="T2" fmla="*/ 48 w 186"/>
                  <a:gd name="T3" fmla="*/ 294 h 300"/>
                  <a:gd name="T4" fmla="*/ 36 w 186"/>
                  <a:gd name="T5" fmla="*/ 276 h 300"/>
                  <a:gd name="T6" fmla="*/ 0 w 186"/>
                  <a:gd name="T7" fmla="*/ 162 h 300"/>
                  <a:gd name="T8" fmla="*/ 12 w 186"/>
                  <a:gd name="T9" fmla="*/ 162 h 300"/>
                  <a:gd name="T10" fmla="*/ 12 w 186"/>
                  <a:gd name="T11" fmla="*/ 150 h 300"/>
                  <a:gd name="T12" fmla="*/ 18 w 186"/>
                  <a:gd name="T13" fmla="*/ 150 h 300"/>
                  <a:gd name="T14" fmla="*/ 12 w 186"/>
                  <a:gd name="T15" fmla="*/ 144 h 300"/>
                  <a:gd name="T16" fmla="*/ 24 w 186"/>
                  <a:gd name="T17" fmla="*/ 114 h 300"/>
                  <a:gd name="T18" fmla="*/ 24 w 186"/>
                  <a:gd name="T19" fmla="*/ 60 h 300"/>
                  <a:gd name="T20" fmla="*/ 42 w 186"/>
                  <a:gd name="T21" fmla="*/ 6 h 300"/>
                  <a:gd name="T22" fmla="*/ 48 w 186"/>
                  <a:gd name="T23" fmla="*/ 6 h 300"/>
                  <a:gd name="T24" fmla="*/ 60 w 186"/>
                  <a:gd name="T25" fmla="*/ 18 h 300"/>
                  <a:gd name="T26" fmla="*/ 90 w 186"/>
                  <a:gd name="T27" fmla="*/ 0 h 300"/>
                  <a:gd name="T28" fmla="*/ 114 w 186"/>
                  <a:gd name="T29" fmla="*/ 18 h 300"/>
                  <a:gd name="T30" fmla="*/ 138 w 186"/>
                  <a:gd name="T31" fmla="*/ 96 h 300"/>
                  <a:gd name="T32" fmla="*/ 150 w 186"/>
                  <a:gd name="T33" fmla="*/ 96 h 300"/>
                  <a:gd name="T34" fmla="*/ 156 w 186"/>
                  <a:gd name="T35" fmla="*/ 120 h 300"/>
                  <a:gd name="T36" fmla="*/ 174 w 186"/>
                  <a:gd name="T37" fmla="*/ 120 h 300"/>
                  <a:gd name="T38" fmla="*/ 180 w 186"/>
                  <a:gd name="T39" fmla="*/ 138 h 300"/>
                  <a:gd name="T40" fmla="*/ 186 w 186"/>
                  <a:gd name="T41" fmla="*/ 138 h 300"/>
                  <a:gd name="T42" fmla="*/ 180 w 186"/>
                  <a:gd name="T43" fmla="*/ 156 h 300"/>
                  <a:gd name="T44" fmla="*/ 156 w 186"/>
                  <a:gd name="T45" fmla="*/ 168 h 300"/>
                  <a:gd name="T46" fmla="*/ 150 w 186"/>
                  <a:gd name="T47" fmla="*/ 186 h 300"/>
                  <a:gd name="T48" fmla="*/ 138 w 186"/>
                  <a:gd name="T49" fmla="*/ 174 h 300"/>
                  <a:gd name="T50" fmla="*/ 132 w 186"/>
                  <a:gd name="T51" fmla="*/ 186 h 300"/>
                  <a:gd name="T52" fmla="*/ 126 w 186"/>
                  <a:gd name="T53" fmla="*/ 180 h 300"/>
                  <a:gd name="T54" fmla="*/ 126 w 186"/>
                  <a:gd name="T55" fmla="*/ 192 h 300"/>
                  <a:gd name="T56" fmla="*/ 114 w 186"/>
                  <a:gd name="T57" fmla="*/ 192 h 300"/>
                  <a:gd name="T58" fmla="*/ 120 w 186"/>
                  <a:gd name="T59" fmla="*/ 186 h 300"/>
                  <a:gd name="T60" fmla="*/ 114 w 186"/>
                  <a:gd name="T61" fmla="*/ 180 h 300"/>
                  <a:gd name="T62" fmla="*/ 102 w 186"/>
                  <a:gd name="T63" fmla="*/ 222 h 300"/>
                  <a:gd name="T64" fmla="*/ 96 w 186"/>
                  <a:gd name="T65" fmla="*/ 216 h 300"/>
                  <a:gd name="T66" fmla="*/ 96 w 186"/>
                  <a:gd name="T67" fmla="*/ 234 h 300"/>
                  <a:gd name="T68" fmla="*/ 78 w 186"/>
                  <a:gd name="T69" fmla="*/ 234 h 300"/>
                  <a:gd name="T70" fmla="*/ 84 w 186"/>
                  <a:gd name="T71" fmla="*/ 246 h 300"/>
                  <a:gd name="T72" fmla="*/ 78 w 186"/>
                  <a:gd name="T73" fmla="*/ 234 h 300"/>
                  <a:gd name="T74" fmla="*/ 66 w 186"/>
                  <a:gd name="T75" fmla="*/ 240 h 300"/>
                  <a:gd name="T76" fmla="*/ 54 w 186"/>
                  <a:gd name="T77" fmla="*/ 294 h 300"/>
                  <a:gd name="T78" fmla="*/ 54 w 186"/>
                  <a:gd name="T79" fmla="*/ 300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59" name="Freeform 310"/>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74 w 234"/>
                  <a:gd name="T29" fmla="*/ 66 h 114"/>
                  <a:gd name="T30" fmla="*/ 174 w 234"/>
                  <a:gd name="T31" fmla="*/ 42 h 114"/>
                  <a:gd name="T32" fmla="*/ 162 w 234"/>
                  <a:gd name="T33" fmla="*/ 42 h 114"/>
                  <a:gd name="T34" fmla="*/ 180 w 234"/>
                  <a:gd name="T35" fmla="*/ 18 h 114"/>
                  <a:gd name="T36" fmla="*/ 174 w 234"/>
                  <a:gd name="T37" fmla="*/ 12 h 114"/>
                  <a:gd name="T38" fmla="*/ 156 w 234"/>
                  <a:gd name="T39" fmla="*/ 42 h 114"/>
                  <a:gd name="T40" fmla="*/ 144 w 234"/>
                  <a:gd name="T41" fmla="*/ 42 h 114"/>
                  <a:gd name="T42" fmla="*/ 156 w 234"/>
                  <a:gd name="T43" fmla="*/ 48 h 114"/>
                  <a:gd name="T44" fmla="*/ 156 w 234"/>
                  <a:gd name="T45" fmla="*/ 72 h 114"/>
                  <a:gd name="T46" fmla="*/ 168 w 234"/>
                  <a:gd name="T47" fmla="*/ 96 h 114"/>
                  <a:gd name="T48" fmla="*/ 156 w 234"/>
                  <a:gd name="T49" fmla="*/ 90 h 114"/>
                  <a:gd name="T50" fmla="*/ 168 w 234"/>
                  <a:gd name="T51" fmla="*/ 96 h 114"/>
                  <a:gd name="T52" fmla="*/ 174 w 234"/>
                  <a:gd name="T53" fmla="*/ 114 h 114"/>
                  <a:gd name="T54" fmla="*/ 132 w 234"/>
                  <a:gd name="T55" fmla="*/ 102 h 114"/>
                  <a:gd name="T56" fmla="*/ 126 w 234"/>
                  <a:gd name="T57" fmla="*/ 102 h 114"/>
                  <a:gd name="T58" fmla="*/ 120 w 234"/>
                  <a:gd name="T59" fmla="*/ 96 h 114"/>
                  <a:gd name="T60" fmla="*/ 132 w 234"/>
                  <a:gd name="T61" fmla="*/ 72 h 114"/>
                  <a:gd name="T62" fmla="*/ 138 w 234"/>
                  <a:gd name="T63" fmla="*/ 66 h 114"/>
                  <a:gd name="T64" fmla="*/ 126 w 234"/>
                  <a:gd name="T65" fmla="*/ 66 h 114"/>
                  <a:gd name="T66" fmla="*/ 90 w 234"/>
                  <a:gd name="T67" fmla="*/ 48 h 114"/>
                  <a:gd name="T68" fmla="*/ 84 w 234"/>
                  <a:gd name="T69" fmla="*/ 30 h 114"/>
                  <a:gd name="T70" fmla="*/ 66 w 234"/>
                  <a:gd name="T71" fmla="*/ 30 h 114"/>
                  <a:gd name="T72" fmla="*/ 54 w 234"/>
                  <a:gd name="T73" fmla="*/ 42 h 114"/>
                  <a:gd name="T74" fmla="*/ 36 w 234"/>
                  <a:gd name="T75" fmla="*/ 36 h 114"/>
                  <a:gd name="T76" fmla="*/ 6 w 234"/>
                  <a:gd name="T77" fmla="*/ 66 h 114"/>
                  <a:gd name="T78" fmla="*/ 0 w 234"/>
                  <a:gd name="T79" fmla="*/ 36 h 114"/>
                  <a:gd name="T80" fmla="*/ 162 w 234"/>
                  <a:gd name="T81" fmla="*/ 6 h 114"/>
                  <a:gd name="T82" fmla="*/ 180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0" name="Freeform 311"/>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68 w 234"/>
                  <a:gd name="T29" fmla="*/ 66 h 114"/>
                  <a:gd name="T30" fmla="*/ 174 w 234"/>
                  <a:gd name="T31" fmla="*/ 66 h 114"/>
                  <a:gd name="T32" fmla="*/ 174 w 234"/>
                  <a:gd name="T33" fmla="*/ 42 h 114"/>
                  <a:gd name="T34" fmla="*/ 162 w 234"/>
                  <a:gd name="T35" fmla="*/ 42 h 114"/>
                  <a:gd name="T36" fmla="*/ 180 w 234"/>
                  <a:gd name="T37" fmla="*/ 18 h 114"/>
                  <a:gd name="T38" fmla="*/ 174 w 234"/>
                  <a:gd name="T39" fmla="*/ 12 h 114"/>
                  <a:gd name="T40" fmla="*/ 156 w 234"/>
                  <a:gd name="T41" fmla="*/ 42 h 114"/>
                  <a:gd name="T42" fmla="*/ 144 w 234"/>
                  <a:gd name="T43" fmla="*/ 42 h 114"/>
                  <a:gd name="T44" fmla="*/ 156 w 234"/>
                  <a:gd name="T45" fmla="*/ 48 h 114"/>
                  <a:gd name="T46" fmla="*/ 156 w 234"/>
                  <a:gd name="T47" fmla="*/ 72 h 114"/>
                  <a:gd name="T48" fmla="*/ 168 w 234"/>
                  <a:gd name="T49" fmla="*/ 96 h 114"/>
                  <a:gd name="T50" fmla="*/ 156 w 234"/>
                  <a:gd name="T51" fmla="*/ 90 h 114"/>
                  <a:gd name="T52" fmla="*/ 168 w 234"/>
                  <a:gd name="T53" fmla="*/ 96 h 114"/>
                  <a:gd name="T54" fmla="*/ 174 w 234"/>
                  <a:gd name="T55" fmla="*/ 114 h 114"/>
                  <a:gd name="T56" fmla="*/ 132 w 234"/>
                  <a:gd name="T57" fmla="*/ 102 h 114"/>
                  <a:gd name="T58" fmla="*/ 126 w 234"/>
                  <a:gd name="T59" fmla="*/ 102 h 114"/>
                  <a:gd name="T60" fmla="*/ 120 w 234"/>
                  <a:gd name="T61" fmla="*/ 96 h 114"/>
                  <a:gd name="T62" fmla="*/ 132 w 234"/>
                  <a:gd name="T63" fmla="*/ 72 h 114"/>
                  <a:gd name="T64" fmla="*/ 138 w 234"/>
                  <a:gd name="T65" fmla="*/ 66 h 114"/>
                  <a:gd name="T66" fmla="*/ 126 w 234"/>
                  <a:gd name="T67" fmla="*/ 66 h 114"/>
                  <a:gd name="T68" fmla="*/ 90 w 234"/>
                  <a:gd name="T69" fmla="*/ 48 h 114"/>
                  <a:gd name="T70" fmla="*/ 84 w 234"/>
                  <a:gd name="T71" fmla="*/ 30 h 114"/>
                  <a:gd name="T72" fmla="*/ 66 w 234"/>
                  <a:gd name="T73" fmla="*/ 30 h 114"/>
                  <a:gd name="T74" fmla="*/ 54 w 234"/>
                  <a:gd name="T75" fmla="*/ 42 h 114"/>
                  <a:gd name="T76" fmla="*/ 36 w 234"/>
                  <a:gd name="T77" fmla="*/ 36 h 114"/>
                  <a:gd name="T78" fmla="*/ 6 w 234"/>
                  <a:gd name="T79" fmla="*/ 66 h 114"/>
                  <a:gd name="T80" fmla="*/ 0 w 234"/>
                  <a:gd name="T81" fmla="*/ 36 h 114"/>
                  <a:gd name="T82" fmla="*/ 162 w 234"/>
                  <a:gd name="T83" fmla="*/ 6 h 114"/>
                  <a:gd name="T84" fmla="*/ 180 w 234"/>
                  <a:gd name="T85" fmla="*/ 0 h 114"/>
                  <a:gd name="T86" fmla="*/ 180 w 234"/>
                  <a:gd name="T87" fmla="*/ 6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1" name="Freeform 312"/>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2" name="Freeform 313"/>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36 w 174"/>
                  <a:gd name="T45" fmla="*/ 36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3" name="Freeform 314"/>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36 h 264"/>
                  <a:gd name="T18" fmla="*/ 60 w 198"/>
                  <a:gd name="T19" fmla="*/ 24 h 264"/>
                  <a:gd name="T20" fmla="*/ 54 w 198"/>
                  <a:gd name="T21" fmla="*/ 12 h 264"/>
                  <a:gd name="T22" fmla="*/ 66 w 198"/>
                  <a:gd name="T23" fmla="*/ 0 h 264"/>
                  <a:gd name="T24" fmla="*/ 126 w 198"/>
                  <a:gd name="T25" fmla="*/ 18 h 264"/>
                  <a:gd name="T26" fmla="*/ 138 w 198"/>
                  <a:gd name="T27" fmla="*/ 36 h 264"/>
                  <a:gd name="T28" fmla="*/ 132 w 198"/>
                  <a:gd name="T29" fmla="*/ 42 h 264"/>
                  <a:gd name="T30" fmla="*/ 144 w 198"/>
                  <a:gd name="T31" fmla="*/ 60 h 264"/>
                  <a:gd name="T32" fmla="*/ 144 w 198"/>
                  <a:gd name="T33" fmla="*/ 84 h 264"/>
                  <a:gd name="T34" fmla="*/ 120 w 198"/>
                  <a:gd name="T35" fmla="*/ 108 h 264"/>
                  <a:gd name="T36" fmla="*/ 120 w 198"/>
                  <a:gd name="T37" fmla="*/ 126 h 264"/>
                  <a:gd name="T38" fmla="*/ 132 w 198"/>
                  <a:gd name="T39" fmla="*/ 132 h 264"/>
                  <a:gd name="T40" fmla="*/ 162 w 198"/>
                  <a:gd name="T41" fmla="*/ 96 h 264"/>
                  <a:gd name="T42" fmla="*/ 180 w 198"/>
                  <a:gd name="T43" fmla="*/ 114 h 264"/>
                  <a:gd name="T44" fmla="*/ 198 w 198"/>
                  <a:gd name="T45" fmla="*/ 162 h 264"/>
                  <a:gd name="T46" fmla="*/ 192 w 198"/>
                  <a:gd name="T47" fmla="*/ 186 h 264"/>
                  <a:gd name="T48" fmla="*/ 192 w 198"/>
                  <a:gd name="T49" fmla="*/ 192 h 264"/>
                  <a:gd name="T50" fmla="*/ 186 w 198"/>
                  <a:gd name="T51" fmla="*/ 186 h 264"/>
                  <a:gd name="T52" fmla="*/ 180 w 198"/>
                  <a:gd name="T53" fmla="*/ 186 h 264"/>
                  <a:gd name="T54" fmla="*/ 156 w 198"/>
                  <a:gd name="T55" fmla="*/ 246 h 264"/>
                  <a:gd name="T56" fmla="*/ 114 w 198"/>
                  <a:gd name="T57" fmla="*/ 258 h 264"/>
                  <a:gd name="T58" fmla="*/ 96 w 198"/>
                  <a:gd name="T59" fmla="*/ 258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4" name="Freeform 315"/>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66 h 264"/>
                  <a:gd name="T18" fmla="*/ 42 w 198"/>
                  <a:gd name="T19" fmla="*/ 36 h 264"/>
                  <a:gd name="T20" fmla="*/ 60 w 198"/>
                  <a:gd name="T21" fmla="*/ 24 h 264"/>
                  <a:gd name="T22" fmla="*/ 54 w 198"/>
                  <a:gd name="T23" fmla="*/ 12 h 264"/>
                  <a:gd name="T24" fmla="*/ 66 w 198"/>
                  <a:gd name="T25" fmla="*/ 0 h 264"/>
                  <a:gd name="T26" fmla="*/ 126 w 198"/>
                  <a:gd name="T27" fmla="*/ 18 h 264"/>
                  <a:gd name="T28" fmla="*/ 138 w 198"/>
                  <a:gd name="T29" fmla="*/ 36 h 264"/>
                  <a:gd name="T30" fmla="*/ 132 w 198"/>
                  <a:gd name="T31" fmla="*/ 42 h 264"/>
                  <a:gd name="T32" fmla="*/ 144 w 198"/>
                  <a:gd name="T33" fmla="*/ 60 h 264"/>
                  <a:gd name="T34" fmla="*/ 144 w 198"/>
                  <a:gd name="T35" fmla="*/ 84 h 264"/>
                  <a:gd name="T36" fmla="*/ 120 w 198"/>
                  <a:gd name="T37" fmla="*/ 108 h 264"/>
                  <a:gd name="T38" fmla="*/ 120 w 198"/>
                  <a:gd name="T39" fmla="*/ 126 h 264"/>
                  <a:gd name="T40" fmla="*/ 132 w 198"/>
                  <a:gd name="T41" fmla="*/ 132 h 264"/>
                  <a:gd name="T42" fmla="*/ 162 w 198"/>
                  <a:gd name="T43" fmla="*/ 96 h 264"/>
                  <a:gd name="T44" fmla="*/ 180 w 198"/>
                  <a:gd name="T45" fmla="*/ 114 h 264"/>
                  <a:gd name="T46" fmla="*/ 198 w 198"/>
                  <a:gd name="T47" fmla="*/ 162 h 264"/>
                  <a:gd name="T48" fmla="*/ 192 w 198"/>
                  <a:gd name="T49" fmla="*/ 186 h 264"/>
                  <a:gd name="T50" fmla="*/ 192 w 198"/>
                  <a:gd name="T51" fmla="*/ 192 h 264"/>
                  <a:gd name="T52" fmla="*/ 186 w 198"/>
                  <a:gd name="T53" fmla="*/ 186 h 264"/>
                  <a:gd name="T54" fmla="*/ 180 w 198"/>
                  <a:gd name="T55" fmla="*/ 186 h 264"/>
                  <a:gd name="T56" fmla="*/ 156 w 198"/>
                  <a:gd name="T57" fmla="*/ 246 h 264"/>
                  <a:gd name="T58" fmla="*/ 114 w 198"/>
                  <a:gd name="T59" fmla="*/ 258 h 264"/>
                  <a:gd name="T60" fmla="*/ 96 w 198"/>
                  <a:gd name="T61" fmla="*/ 258 h 264"/>
                  <a:gd name="T62" fmla="*/ 96 w 198"/>
                  <a:gd name="T63" fmla="*/ 264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5" name="Freeform 316"/>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6" name="Freeform 317"/>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288 w 288"/>
                  <a:gd name="T65" fmla="*/ 78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7" name="Freeform 318"/>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8" name="Freeform 319"/>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270 w 330"/>
                  <a:gd name="T65" fmla="*/ 372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69" name="Freeform 320"/>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0" name="Freeform 321"/>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180 w 180"/>
                  <a:gd name="T63" fmla="*/ 300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1" name="Freeform 322"/>
              <p:cNvSpPr>
                <a:spLocks noChangeAspect="1"/>
              </p:cNvSpPr>
              <p:nvPr/>
            </p:nvSpPr>
            <p:spPr bwMode="auto">
              <a:xfrm>
                <a:off x="1452" y="2148"/>
                <a:ext cx="336" cy="294"/>
              </a:xfrm>
              <a:custGeom>
                <a:avLst/>
                <a:gdLst>
                  <a:gd name="T0" fmla="*/ 312 w 336"/>
                  <a:gd name="T1" fmla="*/ 294 h 294"/>
                  <a:gd name="T2" fmla="*/ 276 w 336"/>
                  <a:gd name="T3" fmla="*/ 294 h 294"/>
                  <a:gd name="T4" fmla="*/ 294 w 336"/>
                  <a:gd name="T5" fmla="*/ 276 h 294"/>
                  <a:gd name="T6" fmla="*/ 288 w 336"/>
                  <a:gd name="T7" fmla="*/ 264 h 294"/>
                  <a:gd name="T8" fmla="*/ 60 w 336"/>
                  <a:gd name="T9" fmla="*/ 270 h 294"/>
                  <a:gd name="T10" fmla="*/ 60 w 336"/>
                  <a:gd name="T11" fmla="*/ 96 h 294"/>
                  <a:gd name="T12" fmla="*/ 30 w 336"/>
                  <a:gd name="T13" fmla="*/ 72 h 294"/>
                  <a:gd name="T14" fmla="*/ 42 w 336"/>
                  <a:gd name="T15" fmla="*/ 54 h 294"/>
                  <a:gd name="T16" fmla="*/ 24 w 336"/>
                  <a:gd name="T17" fmla="*/ 42 h 294"/>
                  <a:gd name="T18" fmla="*/ 0 w 336"/>
                  <a:gd name="T19" fmla="*/ 6 h 294"/>
                  <a:gd name="T20" fmla="*/ 198 w 336"/>
                  <a:gd name="T21" fmla="*/ 0 h 294"/>
                  <a:gd name="T22" fmla="*/ 210 w 336"/>
                  <a:gd name="T23" fmla="*/ 18 h 294"/>
                  <a:gd name="T24" fmla="*/ 210 w 336"/>
                  <a:gd name="T25" fmla="*/ 48 h 294"/>
                  <a:gd name="T26" fmla="*/ 222 w 336"/>
                  <a:gd name="T27" fmla="*/ 66 h 294"/>
                  <a:gd name="T28" fmla="*/ 246 w 336"/>
                  <a:gd name="T29" fmla="*/ 84 h 294"/>
                  <a:gd name="T30" fmla="*/ 252 w 336"/>
                  <a:gd name="T31" fmla="*/ 108 h 294"/>
                  <a:gd name="T32" fmla="*/ 264 w 336"/>
                  <a:gd name="T33" fmla="*/ 102 h 294"/>
                  <a:gd name="T34" fmla="*/ 282 w 336"/>
                  <a:gd name="T35" fmla="*/ 114 h 294"/>
                  <a:gd name="T36" fmla="*/ 270 w 336"/>
                  <a:gd name="T37" fmla="*/ 150 h 294"/>
                  <a:gd name="T38" fmla="*/ 318 w 336"/>
                  <a:gd name="T39" fmla="*/ 186 h 294"/>
                  <a:gd name="T40" fmla="*/ 318 w 336"/>
                  <a:gd name="T41" fmla="*/ 210 h 294"/>
                  <a:gd name="T42" fmla="*/ 336 w 336"/>
                  <a:gd name="T43" fmla="*/ 228 h 294"/>
                  <a:gd name="T44" fmla="*/ 336 w 336"/>
                  <a:gd name="T45" fmla="*/ 252 h 294"/>
                  <a:gd name="T46" fmla="*/ 330 w 336"/>
                  <a:gd name="T47" fmla="*/ 252 h 294"/>
                  <a:gd name="T48" fmla="*/ 324 w 336"/>
                  <a:gd name="T49" fmla="*/ 258 h 294"/>
                  <a:gd name="T50" fmla="*/ 318 w 336"/>
                  <a:gd name="T51" fmla="*/ 252 h 294"/>
                  <a:gd name="T52" fmla="*/ 312 w 336"/>
                  <a:gd name="T53" fmla="*/ 288 h 294"/>
                  <a:gd name="T54" fmla="*/ 312 w 336"/>
                  <a:gd name="T55" fmla="*/ 294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2" name="Freeform 323"/>
              <p:cNvSpPr>
                <a:spLocks noChangeAspect="1"/>
              </p:cNvSpPr>
              <p:nvPr/>
            </p:nvSpPr>
            <p:spPr bwMode="auto">
              <a:xfrm>
                <a:off x="1452" y="2148"/>
                <a:ext cx="336" cy="300"/>
              </a:xfrm>
              <a:custGeom>
                <a:avLst/>
                <a:gdLst>
                  <a:gd name="T0" fmla="*/ 312 w 336"/>
                  <a:gd name="T1" fmla="*/ 294 h 300"/>
                  <a:gd name="T2" fmla="*/ 276 w 336"/>
                  <a:gd name="T3" fmla="*/ 294 h 300"/>
                  <a:gd name="T4" fmla="*/ 294 w 336"/>
                  <a:gd name="T5" fmla="*/ 276 h 300"/>
                  <a:gd name="T6" fmla="*/ 288 w 336"/>
                  <a:gd name="T7" fmla="*/ 264 h 300"/>
                  <a:gd name="T8" fmla="*/ 60 w 336"/>
                  <a:gd name="T9" fmla="*/ 270 h 300"/>
                  <a:gd name="T10" fmla="*/ 60 w 336"/>
                  <a:gd name="T11" fmla="*/ 96 h 300"/>
                  <a:gd name="T12" fmla="*/ 30 w 336"/>
                  <a:gd name="T13" fmla="*/ 72 h 300"/>
                  <a:gd name="T14" fmla="*/ 42 w 336"/>
                  <a:gd name="T15" fmla="*/ 54 h 300"/>
                  <a:gd name="T16" fmla="*/ 24 w 336"/>
                  <a:gd name="T17" fmla="*/ 42 h 300"/>
                  <a:gd name="T18" fmla="*/ 0 w 336"/>
                  <a:gd name="T19" fmla="*/ 6 h 300"/>
                  <a:gd name="T20" fmla="*/ 198 w 336"/>
                  <a:gd name="T21" fmla="*/ 0 h 300"/>
                  <a:gd name="T22" fmla="*/ 210 w 336"/>
                  <a:gd name="T23" fmla="*/ 18 h 300"/>
                  <a:gd name="T24" fmla="*/ 210 w 336"/>
                  <a:gd name="T25" fmla="*/ 48 h 300"/>
                  <a:gd name="T26" fmla="*/ 222 w 336"/>
                  <a:gd name="T27" fmla="*/ 66 h 300"/>
                  <a:gd name="T28" fmla="*/ 246 w 336"/>
                  <a:gd name="T29" fmla="*/ 84 h 300"/>
                  <a:gd name="T30" fmla="*/ 252 w 336"/>
                  <a:gd name="T31" fmla="*/ 108 h 300"/>
                  <a:gd name="T32" fmla="*/ 264 w 336"/>
                  <a:gd name="T33" fmla="*/ 102 h 300"/>
                  <a:gd name="T34" fmla="*/ 282 w 336"/>
                  <a:gd name="T35" fmla="*/ 114 h 300"/>
                  <a:gd name="T36" fmla="*/ 270 w 336"/>
                  <a:gd name="T37" fmla="*/ 150 h 300"/>
                  <a:gd name="T38" fmla="*/ 318 w 336"/>
                  <a:gd name="T39" fmla="*/ 186 h 300"/>
                  <a:gd name="T40" fmla="*/ 318 w 336"/>
                  <a:gd name="T41" fmla="*/ 210 h 300"/>
                  <a:gd name="T42" fmla="*/ 336 w 336"/>
                  <a:gd name="T43" fmla="*/ 228 h 300"/>
                  <a:gd name="T44" fmla="*/ 336 w 336"/>
                  <a:gd name="T45" fmla="*/ 252 h 300"/>
                  <a:gd name="T46" fmla="*/ 330 w 336"/>
                  <a:gd name="T47" fmla="*/ 252 h 300"/>
                  <a:gd name="T48" fmla="*/ 324 w 336"/>
                  <a:gd name="T49" fmla="*/ 258 h 300"/>
                  <a:gd name="T50" fmla="*/ 318 w 336"/>
                  <a:gd name="T51" fmla="*/ 252 h 300"/>
                  <a:gd name="T52" fmla="*/ 312 w 336"/>
                  <a:gd name="T53" fmla="*/ 288 h 300"/>
                  <a:gd name="T54" fmla="*/ 312 w 336"/>
                  <a:gd name="T55" fmla="*/ 294 h 300"/>
                  <a:gd name="T56" fmla="*/ 312 w 336"/>
                  <a:gd name="T57" fmla="*/ 300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3" name="Freeform 324"/>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4" name="Freeform 325"/>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504 w 522"/>
                  <a:gd name="T55" fmla="*/ 2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5" name="Freeform 326"/>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6" name="Freeform 327"/>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366 w 420"/>
                  <a:gd name="T31" fmla="*/ 5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7" name="Freeform 328"/>
              <p:cNvSpPr>
                <a:spLocks noChangeAspect="1"/>
              </p:cNvSpPr>
              <p:nvPr/>
            </p:nvSpPr>
            <p:spPr bwMode="auto">
              <a:xfrm>
                <a:off x="264" y="1920"/>
                <a:ext cx="324" cy="498"/>
              </a:xfrm>
              <a:custGeom>
                <a:avLst/>
                <a:gdLst>
                  <a:gd name="T0" fmla="*/ 210 w 324"/>
                  <a:gd name="T1" fmla="*/ 498 h 498"/>
                  <a:gd name="T2" fmla="*/ 0 w 324"/>
                  <a:gd name="T3" fmla="*/ 186 h 498"/>
                  <a:gd name="T4" fmla="*/ 48 w 324"/>
                  <a:gd name="T5" fmla="*/ 0 h 498"/>
                  <a:gd name="T6" fmla="*/ 78 w 324"/>
                  <a:gd name="T7" fmla="*/ 6 h 498"/>
                  <a:gd name="T8" fmla="*/ 186 w 324"/>
                  <a:gd name="T9" fmla="*/ 36 h 498"/>
                  <a:gd name="T10" fmla="*/ 324 w 324"/>
                  <a:gd name="T11" fmla="*/ 60 h 498"/>
                  <a:gd name="T12" fmla="*/ 264 w 324"/>
                  <a:gd name="T13" fmla="*/ 378 h 498"/>
                  <a:gd name="T14" fmla="*/ 246 w 324"/>
                  <a:gd name="T15" fmla="*/ 438 h 498"/>
                  <a:gd name="T16" fmla="*/ 228 w 324"/>
                  <a:gd name="T17" fmla="*/ 426 h 498"/>
                  <a:gd name="T18" fmla="*/ 216 w 324"/>
                  <a:gd name="T19" fmla="*/ 432 h 498"/>
                  <a:gd name="T20" fmla="*/ 210 w 324"/>
                  <a:gd name="T21" fmla="*/ 492 h 498"/>
                  <a:gd name="T22" fmla="*/ 210 w 324"/>
                  <a:gd name="T23" fmla="*/ 498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8" name="Freeform 329"/>
              <p:cNvSpPr>
                <a:spLocks noChangeAspect="1"/>
              </p:cNvSpPr>
              <p:nvPr/>
            </p:nvSpPr>
            <p:spPr bwMode="auto">
              <a:xfrm>
                <a:off x="264" y="1920"/>
                <a:ext cx="324" cy="504"/>
              </a:xfrm>
              <a:custGeom>
                <a:avLst/>
                <a:gdLst>
                  <a:gd name="T0" fmla="*/ 210 w 324"/>
                  <a:gd name="T1" fmla="*/ 498 h 504"/>
                  <a:gd name="T2" fmla="*/ 0 w 324"/>
                  <a:gd name="T3" fmla="*/ 186 h 504"/>
                  <a:gd name="T4" fmla="*/ 48 w 324"/>
                  <a:gd name="T5" fmla="*/ 0 h 504"/>
                  <a:gd name="T6" fmla="*/ 78 w 324"/>
                  <a:gd name="T7" fmla="*/ 6 h 504"/>
                  <a:gd name="T8" fmla="*/ 186 w 324"/>
                  <a:gd name="T9" fmla="*/ 36 h 504"/>
                  <a:gd name="T10" fmla="*/ 324 w 324"/>
                  <a:gd name="T11" fmla="*/ 60 h 504"/>
                  <a:gd name="T12" fmla="*/ 264 w 324"/>
                  <a:gd name="T13" fmla="*/ 378 h 504"/>
                  <a:gd name="T14" fmla="*/ 246 w 324"/>
                  <a:gd name="T15" fmla="*/ 438 h 504"/>
                  <a:gd name="T16" fmla="*/ 228 w 324"/>
                  <a:gd name="T17" fmla="*/ 426 h 504"/>
                  <a:gd name="T18" fmla="*/ 216 w 324"/>
                  <a:gd name="T19" fmla="*/ 432 h 504"/>
                  <a:gd name="T20" fmla="*/ 210 w 324"/>
                  <a:gd name="T21" fmla="*/ 492 h 504"/>
                  <a:gd name="T22" fmla="*/ 210 w 324"/>
                  <a:gd name="T23" fmla="*/ 498 h 504"/>
                  <a:gd name="T24" fmla="*/ 210 w 324"/>
                  <a:gd name="T25" fmla="*/ 504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79" name="Freeform 330"/>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0" name="Freeform 331"/>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84 w 84"/>
                  <a:gd name="T25" fmla="*/ 138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1" name="Freeform 332"/>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102 h 156"/>
                  <a:gd name="T8" fmla="*/ 42 w 66"/>
                  <a:gd name="T9" fmla="*/ 156 h 156"/>
                  <a:gd name="T10" fmla="*/ 36 w 66"/>
                  <a:gd name="T11" fmla="*/ 156 h 156"/>
                  <a:gd name="T12" fmla="*/ 42 w 66"/>
                  <a:gd name="T13" fmla="*/ 144 h 156"/>
                  <a:gd name="T14" fmla="*/ 6 w 66"/>
                  <a:gd name="T15" fmla="*/ 132 h 156"/>
                  <a:gd name="T16" fmla="*/ 0 w 66"/>
                  <a:gd name="T17" fmla="*/ 114 h 156"/>
                  <a:gd name="T18" fmla="*/ 6 w 66"/>
                  <a:gd name="T19" fmla="*/ 108 h 156"/>
                  <a:gd name="T20" fmla="*/ 30 w 66"/>
                  <a:gd name="T21" fmla="*/ 78 h 156"/>
                  <a:gd name="T22" fmla="*/ 6 w 66"/>
                  <a:gd name="T23" fmla="*/ 54 h 156"/>
                  <a:gd name="T24" fmla="*/ 0 w 66"/>
                  <a:gd name="T25" fmla="*/ 30 h 156"/>
                  <a:gd name="T26" fmla="*/ 18 w 66"/>
                  <a:gd name="T27" fmla="*/ 0 h 156"/>
                  <a:gd name="T28" fmla="*/ 60 w 66"/>
                  <a:gd name="T29" fmla="*/ 24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2" name="Freeform 333"/>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96 h 156"/>
                  <a:gd name="T8" fmla="*/ 66 w 66"/>
                  <a:gd name="T9" fmla="*/ 78 h 156"/>
                  <a:gd name="T10" fmla="*/ 66 w 66"/>
                  <a:gd name="T11" fmla="*/ 102 h 156"/>
                  <a:gd name="T12" fmla="*/ 42 w 66"/>
                  <a:gd name="T13" fmla="*/ 156 h 156"/>
                  <a:gd name="T14" fmla="*/ 36 w 66"/>
                  <a:gd name="T15" fmla="*/ 156 h 156"/>
                  <a:gd name="T16" fmla="*/ 42 w 66"/>
                  <a:gd name="T17" fmla="*/ 144 h 156"/>
                  <a:gd name="T18" fmla="*/ 6 w 66"/>
                  <a:gd name="T19" fmla="*/ 132 h 156"/>
                  <a:gd name="T20" fmla="*/ 0 w 66"/>
                  <a:gd name="T21" fmla="*/ 114 h 156"/>
                  <a:gd name="T22" fmla="*/ 6 w 66"/>
                  <a:gd name="T23" fmla="*/ 108 h 156"/>
                  <a:gd name="T24" fmla="*/ 30 w 66"/>
                  <a:gd name="T25" fmla="*/ 78 h 156"/>
                  <a:gd name="T26" fmla="*/ 6 w 66"/>
                  <a:gd name="T27" fmla="*/ 54 h 156"/>
                  <a:gd name="T28" fmla="*/ 0 w 66"/>
                  <a:gd name="T29" fmla="*/ 30 h 156"/>
                  <a:gd name="T30" fmla="*/ 18 w 66"/>
                  <a:gd name="T31" fmla="*/ 0 h 156"/>
                  <a:gd name="T32" fmla="*/ 60 w 66"/>
                  <a:gd name="T33" fmla="*/ 24 h 156"/>
                  <a:gd name="T34" fmla="*/ 60 w 66"/>
                  <a:gd name="T35" fmla="*/ 3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3" name="Freeform 334"/>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4" name="Freeform 335"/>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354 w 360"/>
                  <a:gd name="T23" fmla="*/ 72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5" name="Freeform 336"/>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6" name="Freeform 337"/>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294 w 306"/>
                  <a:gd name="T57" fmla="*/ 144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7" name="Freeform 338"/>
              <p:cNvSpPr>
                <a:spLocks noChangeAspect="1"/>
              </p:cNvSpPr>
              <p:nvPr/>
            </p:nvSpPr>
            <p:spPr bwMode="auto">
              <a:xfrm>
                <a:off x="2460" y="2310"/>
                <a:ext cx="30" cy="42"/>
              </a:xfrm>
              <a:custGeom>
                <a:avLst/>
                <a:gdLst>
                  <a:gd name="T0" fmla="*/ 0 w 30"/>
                  <a:gd name="T1" fmla="*/ 0 h 42"/>
                  <a:gd name="T2" fmla="*/ 30 w 30"/>
                  <a:gd name="T3" fmla="*/ 42 h 42"/>
                  <a:gd name="T4" fmla="*/ 0 w 30"/>
                  <a:gd name="T5" fmla="*/ 0 h 42"/>
                  <a:gd name="T6" fmla="*/ 0 w 30"/>
                  <a:gd name="T7" fmla="*/ 6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8" name="Freeform 339"/>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89" name="Freeform 340"/>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438 w 438"/>
                  <a:gd name="T119" fmla="*/ 60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0" name="Freeform 341"/>
              <p:cNvSpPr>
                <a:spLocks noChangeAspect="1"/>
              </p:cNvSpPr>
              <p:nvPr/>
            </p:nvSpPr>
            <p:spPr bwMode="auto">
              <a:xfrm>
                <a:off x="2454" y="2310"/>
                <a:ext cx="6" cy="6"/>
              </a:xfrm>
              <a:custGeom>
                <a:avLst/>
                <a:gdLst>
                  <a:gd name="T0" fmla="*/ 6 w 6"/>
                  <a:gd name="T1" fmla="*/ 0 h 6"/>
                  <a:gd name="T2" fmla="*/ 0 w 6"/>
                  <a:gd name="T3" fmla="*/ 0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1" name="Freeform 342"/>
              <p:cNvSpPr>
                <a:spLocks noChangeAspect="1"/>
              </p:cNvSpPr>
              <p:nvPr/>
            </p:nvSpPr>
            <p:spPr bwMode="auto">
              <a:xfrm>
                <a:off x="1080" y="1602"/>
                <a:ext cx="336" cy="210"/>
              </a:xfrm>
              <a:custGeom>
                <a:avLst/>
                <a:gdLst>
                  <a:gd name="T0" fmla="*/ 336 w 336"/>
                  <a:gd name="T1" fmla="*/ 210 h 210"/>
                  <a:gd name="T2" fmla="*/ 0 w 336"/>
                  <a:gd name="T3" fmla="*/ 198 h 210"/>
                  <a:gd name="T4" fmla="*/ 6 w 336"/>
                  <a:gd name="T5" fmla="*/ 174 h 210"/>
                  <a:gd name="T6" fmla="*/ 18 w 336"/>
                  <a:gd name="T7" fmla="*/ 0 h 210"/>
                  <a:gd name="T8" fmla="*/ 312 w 336"/>
                  <a:gd name="T9" fmla="*/ 18 h 210"/>
                  <a:gd name="T10" fmla="*/ 336 w 336"/>
                  <a:gd name="T11" fmla="*/ 210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2" name="Freeform 343"/>
              <p:cNvSpPr>
                <a:spLocks noChangeAspect="1"/>
              </p:cNvSpPr>
              <p:nvPr/>
            </p:nvSpPr>
            <p:spPr bwMode="auto">
              <a:xfrm>
                <a:off x="1080" y="1602"/>
                <a:ext cx="336" cy="216"/>
              </a:xfrm>
              <a:custGeom>
                <a:avLst/>
                <a:gdLst>
                  <a:gd name="T0" fmla="*/ 336 w 336"/>
                  <a:gd name="T1" fmla="*/ 210 h 216"/>
                  <a:gd name="T2" fmla="*/ 0 w 336"/>
                  <a:gd name="T3" fmla="*/ 198 h 216"/>
                  <a:gd name="T4" fmla="*/ 6 w 336"/>
                  <a:gd name="T5" fmla="*/ 174 h 216"/>
                  <a:gd name="T6" fmla="*/ 18 w 336"/>
                  <a:gd name="T7" fmla="*/ 0 h 216"/>
                  <a:gd name="T8" fmla="*/ 312 w 336"/>
                  <a:gd name="T9" fmla="*/ 18 h 216"/>
                  <a:gd name="T10" fmla="*/ 336 w 336"/>
                  <a:gd name="T11" fmla="*/ 210 h 216"/>
                  <a:gd name="T12" fmla="*/ 336 w 336"/>
                  <a:gd name="T13" fmla="*/ 216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3" name="Freeform 344"/>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4" name="Freeform 345"/>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210 w 210"/>
                  <a:gd name="T53" fmla="*/ 90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5" name="Freeform 346"/>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6" name="Freeform 347"/>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432 w 444"/>
                  <a:gd name="T53" fmla="*/ 54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7" name="Freeform 348"/>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8" name="Freeform 349"/>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186 w 402"/>
                  <a:gd name="T41" fmla="*/ 312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99" name="Freeform 350"/>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0" name="Freeform 351"/>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30 w 294"/>
                  <a:gd name="T39" fmla="*/ 3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1" name="Freeform 352"/>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2" name="Freeform 353"/>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36 w 36"/>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3" name="Freeform 354"/>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4" name="Freeform 355"/>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258 w 258"/>
                  <a:gd name="T47" fmla="*/ 66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5" name="Freeform 356"/>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6" name="Freeform 357"/>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360 w 360"/>
                  <a:gd name="T37" fmla="*/ 17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7" name="Freeform 358"/>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8" name="Freeform 359"/>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432 w 432"/>
                  <a:gd name="T53" fmla="*/ 6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09" name="Freeform 360"/>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98 w 714"/>
                  <a:gd name="T35" fmla="*/ 564 h 684"/>
                  <a:gd name="T36" fmla="*/ 504 w 714"/>
                  <a:gd name="T37" fmla="*/ 576 h 684"/>
                  <a:gd name="T38" fmla="*/ 486 w 714"/>
                  <a:gd name="T39" fmla="*/ 600 h 684"/>
                  <a:gd name="T40" fmla="*/ 480 w 714"/>
                  <a:gd name="T41" fmla="*/ 600 h 684"/>
                  <a:gd name="T42" fmla="*/ 474 w 714"/>
                  <a:gd name="T43" fmla="*/ 600 h 684"/>
                  <a:gd name="T44" fmla="*/ 486 w 714"/>
                  <a:gd name="T45" fmla="*/ 630 h 684"/>
                  <a:gd name="T46" fmla="*/ 450 w 714"/>
                  <a:gd name="T47" fmla="*/ 678 h 684"/>
                  <a:gd name="T48" fmla="*/ 378 w 714"/>
                  <a:gd name="T49" fmla="*/ 612 h 684"/>
                  <a:gd name="T50" fmla="*/ 336 w 714"/>
                  <a:gd name="T51" fmla="*/ 534 h 684"/>
                  <a:gd name="T52" fmla="*/ 276 w 714"/>
                  <a:gd name="T53" fmla="*/ 438 h 684"/>
                  <a:gd name="T54" fmla="*/ 204 w 714"/>
                  <a:gd name="T55" fmla="*/ 432 h 684"/>
                  <a:gd name="T56" fmla="*/ 174 w 714"/>
                  <a:gd name="T57" fmla="*/ 480 h 684"/>
                  <a:gd name="T58" fmla="*/ 102 w 714"/>
                  <a:gd name="T59" fmla="*/ 432 h 684"/>
                  <a:gd name="T60" fmla="*/ 6 w 714"/>
                  <a:gd name="T61" fmla="*/ 282 h 684"/>
                  <a:gd name="T62" fmla="*/ 192 w 714"/>
                  <a:gd name="T63" fmla="*/ 288 h 684"/>
                  <a:gd name="T64" fmla="*/ 372 w 714"/>
                  <a:gd name="T65" fmla="*/ 6 h 684"/>
                  <a:gd name="T66" fmla="*/ 384 w 714"/>
                  <a:gd name="T67" fmla="*/ 144 h 684"/>
                  <a:gd name="T68" fmla="*/ 408 w 714"/>
                  <a:gd name="T69" fmla="*/ 156 h 684"/>
                  <a:gd name="T70" fmla="*/ 462 w 714"/>
                  <a:gd name="T71" fmla="*/ 162 h 684"/>
                  <a:gd name="T72" fmla="*/ 486 w 714"/>
                  <a:gd name="T73" fmla="*/ 174 h 684"/>
                  <a:gd name="T74" fmla="*/ 510 w 714"/>
                  <a:gd name="T75" fmla="*/ 180 h 684"/>
                  <a:gd name="T76" fmla="*/ 528 w 714"/>
                  <a:gd name="T77" fmla="*/ 174 h 684"/>
                  <a:gd name="T78" fmla="*/ 540 w 714"/>
                  <a:gd name="T79" fmla="*/ 180 h 684"/>
                  <a:gd name="T80" fmla="*/ 618 w 714"/>
                  <a:gd name="T81" fmla="*/ 174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0" name="Freeform 361"/>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86 w 714"/>
                  <a:gd name="T35" fmla="*/ 564 h 684"/>
                  <a:gd name="T36" fmla="*/ 498 w 714"/>
                  <a:gd name="T37" fmla="*/ 576 h 684"/>
                  <a:gd name="T38" fmla="*/ 492 w 714"/>
                  <a:gd name="T39" fmla="*/ 600 h 684"/>
                  <a:gd name="T40" fmla="*/ 486 w 714"/>
                  <a:gd name="T41" fmla="*/ 594 h 684"/>
                  <a:gd name="T42" fmla="*/ 474 w 714"/>
                  <a:gd name="T43" fmla="*/ 588 h 684"/>
                  <a:gd name="T44" fmla="*/ 492 w 714"/>
                  <a:gd name="T45" fmla="*/ 600 h 684"/>
                  <a:gd name="T46" fmla="*/ 510 w 714"/>
                  <a:gd name="T47" fmla="*/ 684 h 684"/>
                  <a:gd name="T48" fmla="*/ 396 w 714"/>
                  <a:gd name="T49" fmla="*/ 654 h 684"/>
                  <a:gd name="T50" fmla="*/ 372 w 714"/>
                  <a:gd name="T51" fmla="*/ 576 h 684"/>
                  <a:gd name="T52" fmla="*/ 306 w 714"/>
                  <a:gd name="T53" fmla="*/ 468 h 684"/>
                  <a:gd name="T54" fmla="*/ 222 w 714"/>
                  <a:gd name="T55" fmla="*/ 426 h 684"/>
                  <a:gd name="T56" fmla="*/ 192 w 714"/>
                  <a:gd name="T57" fmla="*/ 462 h 684"/>
                  <a:gd name="T58" fmla="*/ 162 w 714"/>
                  <a:gd name="T59" fmla="*/ 474 h 684"/>
                  <a:gd name="T60" fmla="*/ 84 w 714"/>
                  <a:gd name="T61" fmla="*/ 372 h 684"/>
                  <a:gd name="T62" fmla="*/ 0 w 714"/>
                  <a:gd name="T63" fmla="*/ 270 h 684"/>
                  <a:gd name="T64" fmla="*/ 216 w 714"/>
                  <a:gd name="T65" fmla="*/ 0 h 684"/>
                  <a:gd name="T66" fmla="*/ 366 w 714"/>
                  <a:gd name="T67" fmla="*/ 132 h 684"/>
                  <a:gd name="T68" fmla="*/ 402 w 714"/>
                  <a:gd name="T69" fmla="*/ 138 h 684"/>
                  <a:gd name="T70" fmla="*/ 444 w 714"/>
                  <a:gd name="T71" fmla="*/ 168 h 684"/>
                  <a:gd name="T72" fmla="*/ 474 w 714"/>
                  <a:gd name="T73" fmla="*/ 180 h 684"/>
                  <a:gd name="T74" fmla="*/ 504 w 714"/>
                  <a:gd name="T75" fmla="*/ 186 h 684"/>
                  <a:gd name="T76" fmla="*/ 516 w 714"/>
                  <a:gd name="T77" fmla="*/ 192 h 684"/>
                  <a:gd name="T78" fmla="*/ 528 w 714"/>
                  <a:gd name="T79" fmla="*/ 180 h 684"/>
                  <a:gd name="T80" fmla="*/ 558 w 714"/>
                  <a:gd name="T81" fmla="*/ 192 h 684"/>
                  <a:gd name="T82" fmla="*/ 654 w 714"/>
                  <a:gd name="T83" fmla="*/ 192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1" name="Freeform 362"/>
              <p:cNvSpPr>
                <a:spLocks noChangeAspect="1"/>
              </p:cNvSpPr>
              <p:nvPr/>
            </p:nvSpPr>
            <p:spPr bwMode="auto">
              <a:xfrm>
                <a:off x="528" y="1980"/>
                <a:ext cx="288" cy="360"/>
              </a:xfrm>
              <a:custGeom>
                <a:avLst/>
                <a:gdLst>
                  <a:gd name="T0" fmla="*/ 252 w 288"/>
                  <a:gd name="T1" fmla="*/ 360 h 360"/>
                  <a:gd name="T2" fmla="*/ 0 w 288"/>
                  <a:gd name="T3" fmla="*/ 318 h 360"/>
                  <a:gd name="T4" fmla="*/ 60 w 288"/>
                  <a:gd name="T5" fmla="*/ 0 h 360"/>
                  <a:gd name="T6" fmla="*/ 108 w 288"/>
                  <a:gd name="T7" fmla="*/ 12 h 360"/>
                  <a:gd name="T8" fmla="*/ 204 w 288"/>
                  <a:gd name="T9" fmla="*/ 30 h 360"/>
                  <a:gd name="T10" fmla="*/ 192 w 288"/>
                  <a:gd name="T11" fmla="*/ 90 h 360"/>
                  <a:gd name="T12" fmla="*/ 288 w 288"/>
                  <a:gd name="T13" fmla="*/ 108 h 360"/>
                  <a:gd name="T14" fmla="*/ 258 w 288"/>
                  <a:gd name="T15" fmla="*/ 318 h 360"/>
                  <a:gd name="T16" fmla="*/ 252 w 288"/>
                  <a:gd name="T17" fmla="*/ 36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2" name="Freeform 363"/>
              <p:cNvSpPr>
                <a:spLocks noChangeAspect="1"/>
              </p:cNvSpPr>
              <p:nvPr/>
            </p:nvSpPr>
            <p:spPr bwMode="auto">
              <a:xfrm>
                <a:off x="528" y="1980"/>
                <a:ext cx="288" cy="366"/>
              </a:xfrm>
              <a:custGeom>
                <a:avLst/>
                <a:gdLst>
                  <a:gd name="T0" fmla="*/ 252 w 288"/>
                  <a:gd name="T1" fmla="*/ 360 h 366"/>
                  <a:gd name="T2" fmla="*/ 0 w 288"/>
                  <a:gd name="T3" fmla="*/ 318 h 366"/>
                  <a:gd name="T4" fmla="*/ 60 w 288"/>
                  <a:gd name="T5" fmla="*/ 0 h 366"/>
                  <a:gd name="T6" fmla="*/ 108 w 288"/>
                  <a:gd name="T7" fmla="*/ 12 h 366"/>
                  <a:gd name="T8" fmla="*/ 204 w 288"/>
                  <a:gd name="T9" fmla="*/ 30 h 366"/>
                  <a:gd name="T10" fmla="*/ 192 w 288"/>
                  <a:gd name="T11" fmla="*/ 90 h 366"/>
                  <a:gd name="T12" fmla="*/ 288 w 288"/>
                  <a:gd name="T13" fmla="*/ 108 h 366"/>
                  <a:gd name="T14" fmla="*/ 258 w 288"/>
                  <a:gd name="T15" fmla="*/ 318 h 366"/>
                  <a:gd name="T16" fmla="*/ 252 w 288"/>
                  <a:gd name="T17" fmla="*/ 360 h 366"/>
                  <a:gd name="T18" fmla="*/ 252 w 288"/>
                  <a:gd name="T19" fmla="*/ 366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3" name="Freeform 364"/>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4" name="Freeform 365"/>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72 w 84"/>
                  <a:gd name="T25" fmla="*/ 156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5" name="Freeform 366"/>
              <p:cNvSpPr>
                <a:spLocks noChangeAspect="1"/>
              </p:cNvSpPr>
              <p:nvPr/>
            </p:nvSpPr>
            <p:spPr bwMode="auto">
              <a:xfrm>
                <a:off x="2472" y="2208"/>
                <a:ext cx="0" cy="12"/>
              </a:xfrm>
              <a:custGeom>
                <a:avLst/>
                <a:gdLst>
                  <a:gd name="T0" fmla="*/ 0 h 12"/>
                  <a:gd name="T1" fmla="*/ 12 h 12"/>
                  <a:gd name="T2" fmla="*/ 0 h 12"/>
                  <a:gd name="T3" fmla="*/ 6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6" name="Freeform 367"/>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7" name="Freeform 368"/>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18 w 18"/>
                  <a:gd name="T11" fmla="*/ 6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8" name="Freeform 369"/>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19" name="Freeform 370"/>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390 w 390"/>
                  <a:gd name="T93" fmla="*/ 168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0" name="Freeform 371"/>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12 w 342"/>
                  <a:gd name="T15" fmla="*/ 108 h 246"/>
                  <a:gd name="T16" fmla="*/ 12 w 342"/>
                  <a:gd name="T17" fmla="*/ 54 h 246"/>
                  <a:gd name="T18" fmla="*/ 6 w 342"/>
                  <a:gd name="T19" fmla="*/ 36 h 246"/>
                  <a:gd name="T20" fmla="*/ 12 w 342"/>
                  <a:gd name="T21" fmla="*/ 12 h 246"/>
                  <a:gd name="T22" fmla="*/ 42 w 342"/>
                  <a:gd name="T23" fmla="*/ 36 h 246"/>
                  <a:gd name="T24" fmla="*/ 72 w 342"/>
                  <a:gd name="T25" fmla="*/ 48 h 246"/>
                  <a:gd name="T26" fmla="*/ 84 w 342"/>
                  <a:gd name="T27" fmla="*/ 60 h 246"/>
                  <a:gd name="T28" fmla="*/ 84 w 342"/>
                  <a:gd name="T29" fmla="*/ 54 h 246"/>
                  <a:gd name="T30" fmla="*/ 90 w 342"/>
                  <a:gd name="T31" fmla="*/ 60 h 246"/>
                  <a:gd name="T32" fmla="*/ 90 w 342"/>
                  <a:gd name="T33" fmla="*/ 72 h 246"/>
                  <a:gd name="T34" fmla="*/ 78 w 342"/>
                  <a:gd name="T35" fmla="*/ 72 h 246"/>
                  <a:gd name="T36" fmla="*/ 60 w 342"/>
                  <a:gd name="T37" fmla="*/ 96 h 246"/>
                  <a:gd name="T38" fmla="*/ 60 w 342"/>
                  <a:gd name="T39" fmla="*/ 96 h 246"/>
                  <a:gd name="T40" fmla="*/ 90 w 342"/>
                  <a:gd name="T41" fmla="*/ 72 h 246"/>
                  <a:gd name="T42" fmla="*/ 90 w 342"/>
                  <a:gd name="T43" fmla="*/ 66 h 246"/>
                  <a:gd name="T44" fmla="*/ 96 w 342"/>
                  <a:gd name="T45" fmla="*/ 72 h 246"/>
                  <a:gd name="T46" fmla="*/ 96 w 342"/>
                  <a:gd name="T47" fmla="*/ 78 h 246"/>
                  <a:gd name="T48" fmla="*/ 84 w 342"/>
                  <a:gd name="T49" fmla="*/ 84 h 246"/>
                  <a:gd name="T50" fmla="*/ 90 w 342"/>
                  <a:gd name="T51" fmla="*/ 96 h 246"/>
                  <a:gd name="T52" fmla="*/ 84 w 342"/>
                  <a:gd name="T53" fmla="*/ 108 h 246"/>
                  <a:gd name="T54" fmla="*/ 84 w 342"/>
                  <a:gd name="T55" fmla="*/ 102 h 246"/>
                  <a:gd name="T56" fmla="*/ 72 w 342"/>
                  <a:gd name="T57" fmla="*/ 114 h 246"/>
                  <a:gd name="T58" fmla="*/ 72 w 342"/>
                  <a:gd name="T59" fmla="*/ 96 h 246"/>
                  <a:gd name="T60" fmla="*/ 60 w 342"/>
                  <a:gd name="T61" fmla="*/ 108 h 246"/>
                  <a:gd name="T62" fmla="*/ 66 w 342"/>
                  <a:gd name="T63" fmla="*/ 120 h 246"/>
                  <a:gd name="T64" fmla="*/ 96 w 342"/>
                  <a:gd name="T65" fmla="*/ 108 h 246"/>
                  <a:gd name="T66" fmla="*/ 96 w 342"/>
                  <a:gd name="T67" fmla="*/ 84 h 246"/>
                  <a:gd name="T68" fmla="*/ 108 w 342"/>
                  <a:gd name="T69" fmla="*/ 66 h 246"/>
                  <a:gd name="T70" fmla="*/ 96 w 342"/>
                  <a:gd name="T71" fmla="*/ 36 h 246"/>
                  <a:gd name="T72" fmla="*/ 108 w 342"/>
                  <a:gd name="T73" fmla="*/ 30 h 246"/>
                  <a:gd name="T74" fmla="*/ 102 w 342"/>
                  <a:gd name="T75" fmla="*/ 0 h 246"/>
                  <a:gd name="T76" fmla="*/ 342 w 342"/>
                  <a:gd name="T77" fmla="*/ 60 h 246"/>
                  <a:gd name="T78" fmla="*/ 300 w 342"/>
                  <a:gd name="T79" fmla="*/ 246 h 246"/>
                  <a:gd name="T80" fmla="*/ 216 w 342"/>
                  <a:gd name="T81" fmla="*/ 228 h 246"/>
                  <a:gd name="T82" fmla="*/ 114 w 342"/>
                  <a:gd name="T83" fmla="*/ 228 h 246"/>
                  <a:gd name="T84" fmla="*/ 84 w 342"/>
                  <a:gd name="T85" fmla="*/ 210 h 246"/>
                  <a:gd name="T86" fmla="*/ 60 w 342"/>
                  <a:gd name="T87" fmla="*/ 216 h 246"/>
                  <a:gd name="T88" fmla="*/ 42 w 342"/>
                  <a:gd name="T89" fmla="*/ 204 h 246"/>
                  <a:gd name="T90" fmla="*/ 42 w 342"/>
                  <a:gd name="T91" fmla="*/ 174 h 246"/>
                  <a:gd name="T92" fmla="*/ 24 w 342"/>
                  <a:gd name="T93" fmla="*/ 162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1" name="Freeform 372"/>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24 w 342"/>
                  <a:gd name="T15" fmla="*/ 108 h 246"/>
                  <a:gd name="T16" fmla="*/ 12 w 342"/>
                  <a:gd name="T17" fmla="*/ 108 h 246"/>
                  <a:gd name="T18" fmla="*/ 12 w 342"/>
                  <a:gd name="T19" fmla="*/ 54 h 246"/>
                  <a:gd name="T20" fmla="*/ 6 w 342"/>
                  <a:gd name="T21" fmla="*/ 36 h 246"/>
                  <a:gd name="T22" fmla="*/ 12 w 342"/>
                  <a:gd name="T23" fmla="*/ 12 h 246"/>
                  <a:gd name="T24" fmla="*/ 42 w 342"/>
                  <a:gd name="T25" fmla="*/ 36 h 246"/>
                  <a:gd name="T26" fmla="*/ 72 w 342"/>
                  <a:gd name="T27" fmla="*/ 48 h 246"/>
                  <a:gd name="T28" fmla="*/ 84 w 342"/>
                  <a:gd name="T29" fmla="*/ 60 h 246"/>
                  <a:gd name="T30" fmla="*/ 84 w 342"/>
                  <a:gd name="T31" fmla="*/ 54 h 246"/>
                  <a:gd name="T32" fmla="*/ 90 w 342"/>
                  <a:gd name="T33" fmla="*/ 60 h 246"/>
                  <a:gd name="T34" fmla="*/ 90 w 342"/>
                  <a:gd name="T35" fmla="*/ 72 h 246"/>
                  <a:gd name="T36" fmla="*/ 78 w 342"/>
                  <a:gd name="T37" fmla="*/ 72 h 246"/>
                  <a:gd name="T38" fmla="*/ 60 w 342"/>
                  <a:gd name="T39" fmla="*/ 96 h 246"/>
                  <a:gd name="T40" fmla="*/ 72 w 342"/>
                  <a:gd name="T41" fmla="*/ 96 h 246"/>
                  <a:gd name="T42" fmla="*/ 60 w 342"/>
                  <a:gd name="T43" fmla="*/ 96 h 246"/>
                  <a:gd name="T44" fmla="*/ 90 w 342"/>
                  <a:gd name="T45" fmla="*/ 72 h 246"/>
                  <a:gd name="T46" fmla="*/ 90 w 342"/>
                  <a:gd name="T47" fmla="*/ 66 h 246"/>
                  <a:gd name="T48" fmla="*/ 96 w 342"/>
                  <a:gd name="T49" fmla="*/ 72 h 246"/>
                  <a:gd name="T50" fmla="*/ 96 w 342"/>
                  <a:gd name="T51" fmla="*/ 78 h 246"/>
                  <a:gd name="T52" fmla="*/ 84 w 342"/>
                  <a:gd name="T53" fmla="*/ 84 h 246"/>
                  <a:gd name="T54" fmla="*/ 90 w 342"/>
                  <a:gd name="T55" fmla="*/ 96 h 246"/>
                  <a:gd name="T56" fmla="*/ 84 w 342"/>
                  <a:gd name="T57" fmla="*/ 108 h 246"/>
                  <a:gd name="T58" fmla="*/ 84 w 342"/>
                  <a:gd name="T59" fmla="*/ 102 h 246"/>
                  <a:gd name="T60" fmla="*/ 72 w 342"/>
                  <a:gd name="T61" fmla="*/ 114 h 246"/>
                  <a:gd name="T62" fmla="*/ 72 w 342"/>
                  <a:gd name="T63" fmla="*/ 96 h 246"/>
                  <a:gd name="T64" fmla="*/ 60 w 342"/>
                  <a:gd name="T65" fmla="*/ 108 h 246"/>
                  <a:gd name="T66" fmla="*/ 66 w 342"/>
                  <a:gd name="T67" fmla="*/ 120 h 246"/>
                  <a:gd name="T68" fmla="*/ 96 w 342"/>
                  <a:gd name="T69" fmla="*/ 108 h 246"/>
                  <a:gd name="T70" fmla="*/ 96 w 342"/>
                  <a:gd name="T71" fmla="*/ 84 h 246"/>
                  <a:gd name="T72" fmla="*/ 108 w 342"/>
                  <a:gd name="T73" fmla="*/ 66 h 246"/>
                  <a:gd name="T74" fmla="*/ 96 w 342"/>
                  <a:gd name="T75" fmla="*/ 36 h 246"/>
                  <a:gd name="T76" fmla="*/ 108 w 342"/>
                  <a:gd name="T77" fmla="*/ 30 h 246"/>
                  <a:gd name="T78" fmla="*/ 102 w 342"/>
                  <a:gd name="T79" fmla="*/ 0 h 246"/>
                  <a:gd name="T80" fmla="*/ 342 w 342"/>
                  <a:gd name="T81" fmla="*/ 60 h 246"/>
                  <a:gd name="T82" fmla="*/ 300 w 342"/>
                  <a:gd name="T83" fmla="*/ 246 h 246"/>
                  <a:gd name="T84" fmla="*/ 216 w 342"/>
                  <a:gd name="T85" fmla="*/ 228 h 246"/>
                  <a:gd name="T86" fmla="*/ 114 w 342"/>
                  <a:gd name="T87" fmla="*/ 228 h 246"/>
                  <a:gd name="T88" fmla="*/ 84 w 342"/>
                  <a:gd name="T89" fmla="*/ 210 h 246"/>
                  <a:gd name="T90" fmla="*/ 60 w 342"/>
                  <a:gd name="T91" fmla="*/ 216 h 246"/>
                  <a:gd name="T92" fmla="*/ 42 w 342"/>
                  <a:gd name="T93" fmla="*/ 204 h 246"/>
                  <a:gd name="T94" fmla="*/ 42 w 342"/>
                  <a:gd name="T95" fmla="*/ 174 h 246"/>
                  <a:gd name="T96" fmla="*/ 24 w 342"/>
                  <a:gd name="T97" fmla="*/ 162 h 246"/>
                  <a:gd name="T98" fmla="*/ 24 w 342"/>
                  <a:gd name="T99" fmla="*/ 168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2" name="Freeform 373"/>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3" name="Freeform 374"/>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138 w 228"/>
                  <a:gd name="T67" fmla="*/ 54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4" name="Freeform 375"/>
              <p:cNvSpPr>
                <a:spLocks noChangeAspect="1"/>
              </p:cNvSpPr>
              <p:nvPr/>
            </p:nvSpPr>
            <p:spPr bwMode="auto">
              <a:xfrm>
                <a:off x="1578" y="1746"/>
                <a:ext cx="270" cy="282"/>
              </a:xfrm>
              <a:custGeom>
                <a:avLst/>
                <a:gdLst>
                  <a:gd name="T0" fmla="*/ 114 w 270"/>
                  <a:gd name="T1" fmla="*/ 282 h 282"/>
                  <a:gd name="T2" fmla="*/ 96 w 270"/>
                  <a:gd name="T3" fmla="*/ 264 h 282"/>
                  <a:gd name="T4" fmla="*/ 90 w 270"/>
                  <a:gd name="T5" fmla="*/ 246 h 282"/>
                  <a:gd name="T6" fmla="*/ 96 w 270"/>
                  <a:gd name="T7" fmla="*/ 234 h 282"/>
                  <a:gd name="T8" fmla="*/ 84 w 270"/>
                  <a:gd name="T9" fmla="*/ 216 h 282"/>
                  <a:gd name="T10" fmla="*/ 78 w 270"/>
                  <a:gd name="T11" fmla="*/ 186 h 282"/>
                  <a:gd name="T12" fmla="*/ 12 w 270"/>
                  <a:gd name="T13" fmla="*/ 138 h 282"/>
                  <a:gd name="T14" fmla="*/ 12 w 270"/>
                  <a:gd name="T15" fmla="*/ 96 h 282"/>
                  <a:gd name="T16" fmla="*/ 0 w 270"/>
                  <a:gd name="T17" fmla="*/ 84 h 282"/>
                  <a:gd name="T18" fmla="*/ 12 w 270"/>
                  <a:gd name="T19" fmla="*/ 66 h 282"/>
                  <a:gd name="T20" fmla="*/ 30 w 270"/>
                  <a:gd name="T21" fmla="*/ 54 h 282"/>
                  <a:gd name="T22" fmla="*/ 30 w 270"/>
                  <a:gd name="T23" fmla="*/ 18 h 282"/>
                  <a:gd name="T24" fmla="*/ 36 w 270"/>
                  <a:gd name="T25" fmla="*/ 12 h 282"/>
                  <a:gd name="T26" fmla="*/ 48 w 270"/>
                  <a:gd name="T27" fmla="*/ 18 h 282"/>
                  <a:gd name="T28" fmla="*/ 90 w 270"/>
                  <a:gd name="T29" fmla="*/ 0 h 282"/>
                  <a:gd name="T30" fmla="*/ 90 w 270"/>
                  <a:gd name="T31" fmla="*/ 18 h 282"/>
                  <a:gd name="T32" fmla="*/ 114 w 270"/>
                  <a:gd name="T33" fmla="*/ 24 h 282"/>
                  <a:gd name="T34" fmla="*/ 126 w 270"/>
                  <a:gd name="T35" fmla="*/ 36 h 282"/>
                  <a:gd name="T36" fmla="*/ 216 w 270"/>
                  <a:gd name="T37" fmla="*/ 54 h 282"/>
                  <a:gd name="T38" fmla="*/ 234 w 270"/>
                  <a:gd name="T39" fmla="*/ 66 h 282"/>
                  <a:gd name="T40" fmla="*/ 228 w 270"/>
                  <a:gd name="T41" fmla="*/ 90 h 282"/>
                  <a:gd name="T42" fmla="*/ 240 w 270"/>
                  <a:gd name="T43" fmla="*/ 90 h 282"/>
                  <a:gd name="T44" fmla="*/ 234 w 270"/>
                  <a:gd name="T45" fmla="*/ 102 h 282"/>
                  <a:gd name="T46" fmla="*/ 246 w 270"/>
                  <a:gd name="T47" fmla="*/ 102 h 282"/>
                  <a:gd name="T48" fmla="*/ 228 w 270"/>
                  <a:gd name="T49" fmla="*/ 132 h 282"/>
                  <a:gd name="T50" fmla="*/ 234 w 270"/>
                  <a:gd name="T51" fmla="*/ 144 h 282"/>
                  <a:gd name="T52" fmla="*/ 270 w 270"/>
                  <a:gd name="T53" fmla="*/ 90 h 282"/>
                  <a:gd name="T54" fmla="*/ 246 w 270"/>
                  <a:gd name="T55" fmla="*/ 174 h 282"/>
                  <a:gd name="T56" fmla="*/ 240 w 270"/>
                  <a:gd name="T57" fmla="*/ 222 h 282"/>
                  <a:gd name="T58" fmla="*/ 252 w 270"/>
                  <a:gd name="T59" fmla="*/ 270 h 282"/>
                  <a:gd name="T60" fmla="*/ 126 w 270"/>
                  <a:gd name="T61" fmla="*/ 276 h 282"/>
                  <a:gd name="T62" fmla="*/ 114 w 270"/>
                  <a:gd name="T63" fmla="*/ 282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5" name="Freeform 376"/>
              <p:cNvSpPr>
                <a:spLocks noChangeAspect="1"/>
              </p:cNvSpPr>
              <p:nvPr/>
            </p:nvSpPr>
            <p:spPr bwMode="auto">
              <a:xfrm>
                <a:off x="1578" y="1746"/>
                <a:ext cx="270" cy="288"/>
              </a:xfrm>
              <a:custGeom>
                <a:avLst/>
                <a:gdLst>
                  <a:gd name="T0" fmla="*/ 114 w 270"/>
                  <a:gd name="T1" fmla="*/ 282 h 288"/>
                  <a:gd name="T2" fmla="*/ 96 w 270"/>
                  <a:gd name="T3" fmla="*/ 264 h 288"/>
                  <a:gd name="T4" fmla="*/ 90 w 270"/>
                  <a:gd name="T5" fmla="*/ 246 h 288"/>
                  <a:gd name="T6" fmla="*/ 96 w 270"/>
                  <a:gd name="T7" fmla="*/ 234 h 288"/>
                  <a:gd name="T8" fmla="*/ 84 w 270"/>
                  <a:gd name="T9" fmla="*/ 216 h 288"/>
                  <a:gd name="T10" fmla="*/ 78 w 270"/>
                  <a:gd name="T11" fmla="*/ 186 h 288"/>
                  <a:gd name="T12" fmla="*/ 12 w 270"/>
                  <a:gd name="T13" fmla="*/ 138 h 288"/>
                  <a:gd name="T14" fmla="*/ 12 w 270"/>
                  <a:gd name="T15" fmla="*/ 96 h 288"/>
                  <a:gd name="T16" fmla="*/ 0 w 270"/>
                  <a:gd name="T17" fmla="*/ 84 h 288"/>
                  <a:gd name="T18" fmla="*/ 12 w 270"/>
                  <a:gd name="T19" fmla="*/ 66 h 288"/>
                  <a:gd name="T20" fmla="*/ 30 w 270"/>
                  <a:gd name="T21" fmla="*/ 54 h 288"/>
                  <a:gd name="T22" fmla="*/ 30 w 270"/>
                  <a:gd name="T23" fmla="*/ 18 h 288"/>
                  <a:gd name="T24" fmla="*/ 36 w 270"/>
                  <a:gd name="T25" fmla="*/ 12 h 288"/>
                  <a:gd name="T26" fmla="*/ 48 w 270"/>
                  <a:gd name="T27" fmla="*/ 18 h 288"/>
                  <a:gd name="T28" fmla="*/ 90 w 270"/>
                  <a:gd name="T29" fmla="*/ 0 h 288"/>
                  <a:gd name="T30" fmla="*/ 90 w 270"/>
                  <a:gd name="T31" fmla="*/ 18 h 288"/>
                  <a:gd name="T32" fmla="*/ 114 w 270"/>
                  <a:gd name="T33" fmla="*/ 24 h 288"/>
                  <a:gd name="T34" fmla="*/ 126 w 270"/>
                  <a:gd name="T35" fmla="*/ 36 h 288"/>
                  <a:gd name="T36" fmla="*/ 216 w 270"/>
                  <a:gd name="T37" fmla="*/ 54 h 288"/>
                  <a:gd name="T38" fmla="*/ 234 w 270"/>
                  <a:gd name="T39" fmla="*/ 66 h 288"/>
                  <a:gd name="T40" fmla="*/ 228 w 270"/>
                  <a:gd name="T41" fmla="*/ 90 h 288"/>
                  <a:gd name="T42" fmla="*/ 240 w 270"/>
                  <a:gd name="T43" fmla="*/ 90 h 288"/>
                  <a:gd name="T44" fmla="*/ 234 w 270"/>
                  <a:gd name="T45" fmla="*/ 102 h 288"/>
                  <a:gd name="T46" fmla="*/ 246 w 270"/>
                  <a:gd name="T47" fmla="*/ 102 h 288"/>
                  <a:gd name="T48" fmla="*/ 228 w 270"/>
                  <a:gd name="T49" fmla="*/ 132 h 288"/>
                  <a:gd name="T50" fmla="*/ 234 w 270"/>
                  <a:gd name="T51" fmla="*/ 144 h 288"/>
                  <a:gd name="T52" fmla="*/ 270 w 270"/>
                  <a:gd name="T53" fmla="*/ 90 h 288"/>
                  <a:gd name="T54" fmla="*/ 246 w 270"/>
                  <a:gd name="T55" fmla="*/ 174 h 288"/>
                  <a:gd name="T56" fmla="*/ 240 w 270"/>
                  <a:gd name="T57" fmla="*/ 222 h 288"/>
                  <a:gd name="T58" fmla="*/ 252 w 270"/>
                  <a:gd name="T59" fmla="*/ 270 h 288"/>
                  <a:gd name="T60" fmla="*/ 126 w 270"/>
                  <a:gd name="T61" fmla="*/ 276 h 288"/>
                  <a:gd name="T62" fmla="*/ 114 w 270"/>
                  <a:gd name="T63" fmla="*/ 282 h 288"/>
                  <a:gd name="T64" fmla="*/ 114 w 270"/>
                  <a:gd name="T65" fmla="*/ 288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6" name="Freeform 377"/>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1027" name="Freeform 378"/>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342 w 354"/>
                  <a:gd name="T21" fmla="*/ 174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grpSp>
        <p:sp>
          <p:nvSpPr>
            <p:cNvPr id="20905" name="Rectangle 379"/>
            <p:cNvSpPr>
              <a:spLocks noChangeArrowheads="1"/>
            </p:cNvSpPr>
            <p:nvPr/>
          </p:nvSpPr>
          <p:spPr bwMode="auto">
            <a:xfrm>
              <a:off x="2618"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600" b="1" smtClean="0">
                  <a:solidFill>
                    <a:srgbClr val="000090"/>
                  </a:solidFill>
                </a:rPr>
                <a:t>2000</a:t>
              </a:r>
            </a:p>
          </p:txBody>
        </p:sp>
      </p:grpSp>
      <p:grpSp>
        <p:nvGrpSpPr>
          <p:cNvPr id="20488" name="Group 380"/>
          <p:cNvGrpSpPr>
            <a:grpSpLocks/>
          </p:cNvGrpSpPr>
          <p:nvPr/>
        </p:nvGrpSpPr>
        <p:grpSpPr bwMode="auto">
          <a:xfrm>
            <a:off x="3879919" y="3810000"/>
            <a:ext cx="2308225" cy="1962150"/>
            <a:chOff x="2256" y="2592"/>
            <a:chExt cx="1342" cy="1236"/>
          </a:xfrm>
        </p:grpSpPr>
        <p:grpSp>
          <p:nvGrpSpPr>
            <p:cNvPr id="20779" name="Group 381"/>
            <p:cNvGrpSpPr>
              <a:grpSpLocks noChangeAspect="1"/>
            </p:cNvGrpSpPr>
            <p:nvPr/>
          </p:nvGrpSpPr>
          <p:grpSpPr bwMode="auto">
            <a:xfrm>
              <a:off x="2256" y="2637"/>
              <a:ext cx="1342" cy="1191"/>
              <a:chOff x="1179" y="774"/>
              <a:chExt cx="3408" cy="2730"/>
            </a:xfrm>
          </p:grpSpPr>
          <p:sp>
            <p:nvSpPr>
              <p:cNvPr id="20781" name="AutoShape 382"/>
              <p:cNvSpPr>
                <a:spLocks noChangeAspect="1" noChangeArrowheads="1"/>
              </p:cNvSpPr>
              <p:nvPr/>
            </p:nvSpPr>
            <p:spPr bwMode="auto">
              <a:xfrm>
                <a:off x="1179" y="774"/>
                <a:ext cx="3402" cy="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82" name="Rectangle 383"/>
              <p:cNvSpPr>
                <a:spLocks noChangeAspect="1" noChangeArrowheads="1"/>
              </p:cNvSpPr>
              <p:nvPr/>
            </p:nvSpPr>
            <p:spPr bwMode="auto">
              <a:xfrm>
                <a:off x="1179" y="774"/>
                <a:ext cx="3408" cy="27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83" name="Rectangle 384"/>
              <p:cNvSpPr>
                <a:spLocks noChangeAspect="1" noChangeArrowheads="1"/>
              </p:cNvSpPr>
              <p:nvPr/>
            </p:nvSpPr>
            <p:spPr bwMode="auto">
              <a:xfrm>
                <a:off x="1215" y="816"/>
                <a:ext cx="3336" cy="264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84" name="Freeform 385"/>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85" name="Freeform 386"/>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86" name="Freeform 387"/>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87" name="Freeform 388"/>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88" name="Freeform 389"/>
              <p:cNvSpPr>
                <a:spLocks noChangeAspect="1"/>
              </p:cNvSpPr>
              <p:nvPr/>
            </p:nvSpPr>
            <p:spPr bwMode="auto">
              <a:xfrm>
                <a:off x="1689" y="2160"/>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89" name="Freeform 390"/>
              <p:cNvSpPr>
                <a:spLocks noChangeAspect="1"/>
              </p:cNvSpPr>
              <p:nvPr/>
            </p:nvSpPr>
            <p:spPr bwMode="auto">
              <a:xfrm>
                <a:off x="1689" y="2160"/>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0" name="Freeform 391"/>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1" name="Freeform 392"/>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2" name="Freeform 393"/>
              <p:cNvSpPr>
                <a:spLocks noChangeAspect="1"/>
              </p:cNvSpPr>
              <p:nvPr/>
            </p:nvSpPr>
            <p:spPr bwMode="auto">
              <a:xfrm>
                <a:off x="1263" y="1638"/>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3" name="Freeform 394"/>
              <p:cNvSpPr>
                <a:spLocks noChangeAspect="1"/>
              </p:cNvSpPr>
              <p:nvPr/>
            </p:nvSpPr>
            <p:spPr bwMode="auto">
              <a:xfrm>
                <a:off x="1263" y="1638"/>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4" name="Freeform 395"/>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5" name="Freeform 396"/>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6" name="Freeform 397"/>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7" name="Freeform 398"/>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8" name="Freeform 399"/>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99" name="Freeform 400"/>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0" name="Freeform 401"/>
              <p:cNvSpPr>
                <a:spLocks noChangeAspect="1"/>
              </p:cNvSpPr>
              <p:nvPr/>
            </p:nvSpPr>
            <p:spPr bwMode="auto">
              <a:xfrm>
                <a:off x="4041" y="2004"/>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1" name="Freeform 402"/>
              <p:cNvSpPr>
                <a:spLocks noChangeAspect="1"/>
              </p:cNvSpPr>
              <p:nvPr/>
            </p:nvSpPr>
            <p:spPr bwMode="auto">
              <a:xfrm>
                <a:off x="4041" y="2004"/>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2" name="Freeform 403"/>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3" name="Freeform 404"/>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4" name="Freeform 405"/>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5" name="Freeform 406"/>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6" name="Freeform 407"/>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7" name="Freeform 408"/>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8" name="Freeform 409"/>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09" name="Freeform 410"/>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0" name="Freeform 411"/>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1" name="Freeform 412"/>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2" name="Freeform 413"/>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3" name="Freeform 414"/>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4" name="Freeform 415"/>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5" name="Freeform 416"/>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6" name="Freeform 417"/>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7" name="Freeform 418"/>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8" name="Freeform 419"/>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19" name="Freeform 420"/>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0" name="Freeform 421"/>
              <p:cNvSpPr>
                <a:spLocks noChangeAspect="1"/>
              </p:cNvSpPr>
              <p:nvPr/>
            </p:nvSpPr>
            <p:spPr bwMode="auto">
              <a:xfrm>
                <a:off x="3183" y="1818"/>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1" name="Freeform 422"/>
              <p:cNvSpPr>
                <a:spLocks noChangeAspect="1"/>
              </p:cNvSpPr>
              <p:nvPr/>
            </p:nvSpPr>
            <p:spPr bwMode="auto">
              <a:xfrm>
                <a:off x="3183" y="1818"/>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2" name="Freeform 423"/>
              <p:cNvSpPr>
                <a:spLocks noChangeAspect="1"/>
              </p:cNvSpPr>
              <p:nvPr/>
            </p:nvSpPr>
            <p:spPr bwMode="auto">
              <a:xfrm>
                <a:off x="3399" y="1860"/>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3" name="Freeform 424"/>
              <p:cNvSpPr>
                <a:spLocks noChangeAspect="1"/>
              </p:cNvSpPr>
              <p:nvPr/>
            </p:nvSpPr>
            <p:spPr bwMode="auto">
              <a:xfrm>
                <a:off x="3399" y="1860"/>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4" name="Freeform 425"/>
              <p:cNvSpPr>
                <a:spLocks noChangeAspect="1"/>
              </p:cNvSpPr>
              <p:nvPr/>
            </p:nvSpPr>
            <p:spPr bwMode="auto">
              <a:xfrm>
                <a:off x="2877" y="1752"/>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5" name="Freeform 426"/>
              <p:cNvSpPr>
                <a:spLocks noChangeAspect="1"/>
              </p:cNvSpPr>
              <p:nvPr/>
            </p:nvSpPr>
            <p:spPr bwMode="auto">
              <a:xfrm>
                <a:off x="2877" y="1752"/>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6" name="Freeform 427"/>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7" name="Freeform 428"/>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8" name="Freeform 429"/>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29" name="Freeform 430"/>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0" name="Freeform 431"/>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1" name="Freeform 432"/>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2" name="Freeform 433"/>
              <p:cNvSpPr>
                <a:spLocks noChangeAspect="1"/>
              </p:cNvSpPr>
              <p:nvPr/>
            </p:nvSpPr>
            <p:spPr bwMode="auto">
              <a:xfrm>
                <a:off x="4269" y="1248"/>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3" name="Freeform 434"/>
              <p:cNvSpPr>
                <a:spLocks noChangeAspect="1"/>
              </p:cNvSpPr>
              <p:nvPr/>
            </p:nvSpPr>
            <p:spPr bwMode="auto">
              <a:xfrm>
                <a:off x="4269" y="1248"/>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4" name="Freeform 435"/>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5" name="Freeform 436"/>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6" name="Freeform 437"/>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7" name="Freeform 438"/>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8" name="Freeform 439"/>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39" name="Freeform 440"/>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0" name="Freeform 441"/>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1" name="Freeform 442"/>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2" name="Freeform 443"/>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3" name="Freeform 444"/>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4" name="Freeform 445"/>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5" name="Freeform 446"/>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6" name="Freeform 447"/>
              <p:cNvSpPr>
                <a:spLocks noChangeAspect="1"/>
              </p:cNvSpPr>
              <p:nvPr/>
            </p:nvSpPr>
            <p:spPr bwMode="auto">
              <a:xfrm>
                <a:off x="2931" y="1980"/>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7" name="Freeform 448"/>
              <p:cNvSpPr>
                <a:spLocks noChangeAspect="1"/>
              </p:cNvSpPr>
              <p:nvPr/>
            </p:nvSpPr>
            <p:spPr bwMode="auto">
              <a:xfrm>
                <a:off x="2931" y="1980"/>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8" name="Freeform 449"/>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49" name="Freeform 450"/>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0" name="Freeform 451"/>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1" name="Freeform 452"/>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2" name="Freeform 453"/>
              <p:cNvSpPr>
                <a:spLocks noChangeAspect="1"/>
              </p:cNvSpPr>
              <p:nvPr/>
            </p:nvSpPr>
            <p:spPr bwMode="auto">
              <a:xfrm>
                <a:off x="1485" y="1698"/>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3" name="Freeform 454"/>
              <p:cNvSpPr>
                <a:spLocks noChangeAspect="1"/>
              </p:cNvSpPr>
              <p:nvPr/>
            </p:nvSpPr>
            <p:spPr bwMode="auto">
              <a:xfrm>
                <a:off x="1485" y="1698"/>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4" name="Freeform 455"/>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5" name="Freeform 456"/>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6" name="Freeform 457"/>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7" name="Freeform 458"/>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8" name="Freeform 459"/>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59" name="Freeform 460"/>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0" name="Freeform 461"/>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1" name="Freeform 462"/>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2" name="Freeform 463"/>
              <p:cNvSpPr>
                <a:spLocks noChangeAspect="1"/>
              </p:cNvSpPr>
              <p:nvPr/>
            </p:nvSpPr>
            <p:spPr bwMode="auto">
              <a:xfrm>
                <a:off x="4155" y="2172"/>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3" name="Freeform 464"/>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4" name="Freeform 465"/>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5" name="Freeform 466"/>
              <p:cNvSpPr>
                <a:spLocks noChangeAspect="1"/>
              </p:cNvSpPr>
              <p:nvPr/>
            </p:nvSpPr>
            <p:spPr bwMode="auto">
              <a:xfrm>
                <a:off x="4149" y="2172"/>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6" name="Freeform 467"/>
              <p:cNvSpPr>
                <a:spLocks noChangeAspect="1"/>
              </p:cNvSpPr>
              <p:nvPr/>
            </p:nvSpPr>
            <p:spPr bwMode="auto">
              <a:xfrm>
                <a:off x="2475" y="1320"/>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7" name="Freeform 468"/>
              <p:cNvSpPr>
                <a:spLocks noChangeAspect="1"/>
              </p:cNvSpPr>
              <p:nvPr/>
            </p:nvSpPr>
            <p:spPr bwMode="auto">
              <a:xfrm>
                <a:off x="2475" y="1320"/>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8" name="Freeform 469"/>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69" name="Freeform 470"/>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0" name="Freeform 471"/>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1" name="Freeform 472"/>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2" name="Freeform 473"/>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3" name="Freeform 474"/>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4" name="Freeform 475"/>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5" name="Freeform 476"/>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6" name="Freeform 477"/>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7" name="Freeform 478"/>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8" name="Freeform 479"/>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79" name="Freeform 480"/>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0" name="Freeform 481"/>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1" name="Freeform 482"/>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2" name="Freeform 483"/>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3" name="Freeform 484"/>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4" name="Freeform 485"/>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5" name="Freeform 486"/>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6" name="Freeform 487"/>
              <p:cNvSpPr>
                <a:spLocks noChangeAspect="1"/>
              </p:cNvSpPr>
              <p:nvPr/>
            </p:nvSpPr>
            <p:spPr bwMode="auto">
              <a:xfrm>
                <a:off x="1803" y="1776"/>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7" name="Freeform 488"/>
              <p:cNvSpPr>
                <a:spLocks noChangeAspect="1"/>
              </p:cNvSpPr>
              <p:nvPr/>
            </p:nvSpPr>
            <p:spPr bwMode="auto">
              <a:xfrm>
                <a:off x="1803" y="1776"/>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8" name="Freeform 489"/>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89" name="Freeform 490"/>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0" name="Freeform 491"/>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1" name="Freeform 492"/>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2" name="Freeform 493"/>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3" name="Freeform 494"/>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4" name="Freeform 495"/>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5" name="Freeform 496"/>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6" name="Freeform 497"/>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7" name="Freeform 498"/>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8" name="Freeform 499"/>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899" name="Freeform 500"/>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00" name="Freeform 501"/>
              <p:cNvSpPr>
                <a:spLocks noChangeAspect="1"/>
              </p:cNvSpPr>
              <p:nvPr/>
            </p:nvSpPr>
            <p:spPr bwMode="auto">
              <a:xfrm>
                <a:off x="3081" y="1488"/>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01" name="Freeform 502"/>
              <p:cNvSpPr>
                <a:spLocks noChangeAspect="1"/>
              </p:cNvSpPr>
              <p:nvPr/>
            </p:nvSpPr>
            <p:spPr bwMode="auto">
              <a:xfrm>
                <a:off x="3081" y="1488"/>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02" name="Freeform 503"/>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903" name="Freeform 504"/>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grpSp>
        <p:sp>
          <p:nvSpPr>
            <p:cNvPr id="20780" name="Rectangle 505"/>
            <p:cNvSpPr>
              <a:spLocks noChangeArrowheads="1"/>
            </p:cNvSpPr>
            <p:nvPr/>
          </p:nvSpPr>
          <p:spPr bwMode="auto">
            <a:xfrm>
              <a:off x="2639"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600" b="1" smtClean="0">
                  <a:solidFill>
                    <a:srgbClr val="000090"/>
                  </a:solidFill>
                </a:rPr>
                <a:t>2000</a:t>
              </a:r>
            </a:p>
          </p:txBody>
        </p:sp>
      </p:grpSp>
      <p:grpSp>
        <p:nvGrpSpPr>
          <p:cNvPr id="20489" name="Group 756"/>
          <p:cNvGrpSpPr>
            <a:grpSpLocks/>
          </p:cNvGrpSpPr>
          <p:nvPr/>
        </p:nvGrpSpPr>
        <p:grpSpPr bwMode="auto">
          <a:xfrm>
            <a:off x="1228725" y="3179869"/>
            <a:ext cx="8372475" cy="363537"/>
            <a:chOff x="405" y="3754"/>
            <a:chExt cx="4710" cy="192"/>
          </a:xfrm>
        </p:grpSpPr>
        <p:sp>
          <p:nvSpPr>
            <p:cNvPr id="20771" name="Text Box 757"/>
            <p:cNvSpPr txBox="1">
              <a:spLocks noChangeArrowheads="1"/>
            </p:cNvSpPr>
            <p:nvPr/>
          </p:nvSpPr>
          <p:spPr bwMode="auto">
            <a:xfrm>
              <a:off x="425" y="3757"/>
              <a:ext cx="4245" cy="163"/>
            </a:xfrm>
            <a:prstGeom prst="rect">
              <a:avLst/>
            </a:prstGeom>
            <a:solidFill>
              <a:schemeClr val="bg1"/>
            </a:solidFill>
            <a:ln>
              <a:noFill/>
            </a:ln>
            <a:extLst>
              <a:ext uri="{91240B29-F687-4F45-9708-019B960494DF}">
                <a14:hiddenLine xmlns:a14="http://schemas.microsoft.com/office/drawing/2010/main" w="8001">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50000"/>
                </a:spcBef>
                <a:spcAft>
                  <a:spcPct val="0"/>
                </a:spcAft>
              </a:pPr>
              <a:r>
                <a:rPr lang="en-US" altLang="sv-SE" sz="1400" smtClean="0">
                  <a:solidFill>
                    <a:srgbClr val="000000"/>
                  </a:solidFill>
                </a:rPr>
                <a:t>    No Data           &lt;14.0%         14.0-17.9%         18.0-21.9%          22.0-25.9%         </a:t>
              </a:r>
              <a:r>
                <a:rPr lang="en-US" altLang="sv-SE" sz="1400" u="sng" smtClean="0">
                  <a:solidFill>
                    <a:srgbClr val="000000"/>
                  </a:solidFill>
                </a:rPr>
                <a:t>&gt;</a:t>
              </a:r>
              <a:r>
                <a:rPr lang="en-US" altLang="sv-SE" sz="1400" smtClean="0">
                  <a:solidFill>
                    <a:srgbClr val="000000"/>
                  </a:solidFill>
                </a:rPr>
                <a:t>26.0%</a:t>
              </a:r>
            </a:p>
          </p:txBody>
        </p:sp>
        <p:sp>
          <p:nvSpPr>
            <p:cNvPr id="20772" name="Rectangle 758"/>
            <p:cNvSpPr>
              <a:spLocks noChangeArrowheads="1"/>
            </p:cNvSpPr>
            <p:nvPr/>
          </p:nvSpPr>
          <p:spPr bwMode="auto">
            <a:xfrm>
              <a:off x="405" y="3754"/>
              <a:ext cx="47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3" name="Rectangle 759"/>
            <p:cNvSpPr>
              <a:spLocks noChangeArrowheads="1"/>
            </p:cNvSpPr>
            <p:nvPr/>
          </p:nvSpPr>
          <p:spPr bwMode="auto">
            <a:xfrm>
              <a:off x="461" y="3802"/>
              <a:ext cx="86" cy="86"/>
            </a:xfrm>
            <a:prstGeom prst="rect">
              <a:avLst/>
            </a:prstGeom>
            <a:solidFill>
              <a:srgbClr val="FFFFFF"/>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4" name="Rectangle 760"/>
            <p:cNvSpPr>
              <a:spLocks noChangeArrowheads="1"/>
            </p:cNvSpPr>
            <p:nvPr/>
          </p:nvSpPr>
          <p:spPr bwMode="auto">
            <a:xfrm>
              <a:off x="1152" y="3802"/>
              <a:ext cx="86" cy="86"/>
            </a:xfrm>
            <a:prstGeom prst="rect">
              <a:avLst/>
            </a:prstGeom>
            <a:solidFill>
              <a:srgbClr val="E8D898"/>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5" name="Rectangle 761"/>
            <p:cNvSpPr>
              <a:spLocks noChangeArrowheads="1"/>
            </p:cNvSpPr>
            <p:nvPr/>
          </p:nvSpPr>
          <p:spPr bwMode="auto">
            <a:xfrm>
              <a:off x="1728" y="3802"/>
              <a:ext cx="86" cy="86"/>
            </a:xfrm>
            <a:prstGeom prst="rect">
              <a:avLst/>
            </a:prstGeom>
            <a:solidFill>
              <a:srgbClr val="FFAA00"/>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6" name="Rectangle 762"/>
            <p:cNvSpPr>
              <a:spLocks noChangeArrowheads="1"/>
            </p:cNvSpPr>
            <p:nvPr/>
          </p:nvSpPr>
          <p:spPr bwMode="auto">
            <a:xfrm>
              <a:off x="2496" y="3802"/>
              <a:ext cx="86" cy="86"/>
            </a:xfrm>
            <a:prstGeom prst="rect">
              <a:avLst/>
            </a:prstGeom>
            <a:solidFill>
              <a:srgbClr val="FF8C00"/>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7" name="Rectangle 763"/>
            <p:cNvSpPr>
              <a:spLocks noChangeArrowheads="1"/>
            </p:cNvSpPr>
            <p:nvPr/>
          </p:nvSpPr>
          <p:spPr bwMode="auto">
            <a:xfrm>
              <a:off x="3264" y="3802"/>
              <a:ext cx="86" cy="86"/>
            </a:xfrm>
            <a:prstGeom prst="rect">
              <a:avLst/>
            </a:prstGeom>
            <a:solidFill>
              <a:srgbClr val="FF4500"/>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8" name="Rectangle 764"/>
            <p:cNvSpPr>
              <a:spLocks noChangeArrowheads="1"/>
            </p:cNvSpPr>
            <p:nvPr/>
          </p:nvSpPr>
          <p:spPr bwMode="auto">
            <a:xfrm>
              <a:off x="4042" y="3802"/>
              <a:ext cx="86" cy="86"/>
            </a:xfrm>
            <a:prstGeom prst="rect">
              <a:avLst/>
            </a:prstGeom>
            <a:solidFill>
              <a:srgbClr val="B22222"/>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grpSp>
      <p:grpSp>
        <p:nvGrpSpPr>
          <p:cNvPr id="20490" name="Group 765"/>
          <p:cNvGrpSpPr>
            <a:grpSpLocks/>
          </p:cNvGrpSpPr>
          <p:nvPr/>
        </p:nvGrpSpPr>
        <p:grpSpPr bwMode="auto">
          <a:xfrm>
            <a:off x="1255713" y="5662676"/>
            <a:ext cx="8345487" cy="357187"/>
            <a:chOff x="405" y="3375"/>
            <a:chExt cx="4694" cy="225"/>
          </a:xfrm>
        </p:grpSpPr>
        <p:sp>
          <p:nvSpPr>
            <p:cNvPr id="20763" name="Text Box 766"/>
            <p:cNvSpPr txBox="1">
              <a:spLocks noChangeArrowheads="1"/>
            </p:cNvSpPr>
            <p:nvPr/>
          </p:nvSpPr>
          <p:spPr bwMode="auto">
            <a:xfrm>
              <a:off x="405" y="3375"/>
              <a:ext cx="4310" cy="194"/>
            </a:xfrm>
            <a:prstGeom prst="rect">
              <a:avLst/>
            </a:prstGeom>
            <a:solidFill>
              <a:schemeClr val="bg1"/>
            </a:solidFill>
            <a:ln>
              <a:noFill/>
            </a:ln>
            <a:extLst>
              <a:ext uri="{91240B29-F687-4F45-9708-019B960494DF}">
                <a14:hiddenLine xmlns:a14="http://schemas.microsoft.com/office/drawing/2010/main" w="8001">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50000"/>
                </a:spcBef>
                <a:spcAft>
                  <a:spcPct val="0"/>
                </a:spcAft>
              </a:pPr>
              <a:r>
                <a:rPr lang="en-US" altLang="sv-SE" sz="1400" smtClean="0">
                  <a:solidFill>
                    <a:srgbClr val="000000"/>
                  </a:solidFill>
                </a:rPr>
                <a:t>     No Data           &lt;4.5%            4.5-5.9%            6.0-7.4%            7.5-8.9%               </a:t>
              </a:r>
              <a:r>
                <a:rPr lang="en-US" altLang="sv-SE" sz="1400" u="sng" smtClean="0">
                  <a:solidFill>
                    <a:srgbClr val="000000"/>
                  </a:solidFill>
                </a:rPr>
                <a:t>&gt;</a:t>
              </a:r>
              <a:r>
                <a:rPr lang="en-US" altLang="sv-SE" sz="1400" smtClean="0">
                  <a:solidFill>
                    <a:srgbClr val="000000"/>
                  </a:solidFill>
                </a:rPr>
                <a:t>9.0%</a:t>
              </a:r>
            </a:p>
          </p:txBody>
        </p:sp>
        <p:sp>
          <p:nvSpPr>
            <p:cNvPr id="20764" name="Rectangle 767"/>
            <p:cNvSpPr>
              <a:spLocks noChangeArrowheads="1"/>
            </p:cNvSpPr>
            <p:nvPr/>
          </p:nvSpPr>
          <p:spPr bwMode="auto">
            <a:xfrm>
              <a:off x="405" y="3383"/>
              <a:ext cx="46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65" name="Rectangle 768"/>
            <p:cNvSpPr>
              <a:spLocks noChangeArrowheads="1"/>
            </p:cNvSpPr>
            <p:nvPr/>
          </p:nvSpPr>
          <p:spPr bwMode="auto">
            <a:xfrm>
              <a:off x="472" y="3437"/>
              <a:ext cx="86" cy="86"/>
            </a:xfrm>
            <a:prstGeom prst="rect">
              <a:avLst/>
            </a:prstGeom>
            <a:solidFill>
              <a:srgbClr val="FFFFFF"/>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66" name="Rectangle 769"/>
            <p:cNvSpPr>
              <a:spLocks noChangeArrowheads="1"/>
            </p:cNvSpPr>
            <p:nvPr/>
          </p:nvSpPr>
          <p:spPr bwMode="auto">
            <a:xfrm>
              <a:off x="1145" y="3437"/>
              <a:ext cx="86" cy="86"/>
            </a:xfrm>
            <a:prstGeom prst="rect">
              <a:avLst/>
            </a:prstGeom>
            <a:solidFill>
              <a:srgbClr val="E8D898"/>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67" name="Rectangle 770"/>
            <p:cNvSpPr>
              <a:spLocks noChangeArrowheads="1"/>
            </p:cNvSpPr>
            <p:nvPr/>
          </p:nvSpPr>
          <p:spPr bwMode="auto">
            <a:xfrm>
              <a:off x="1749" y="3437"/>
              <a:ext cx="86" cy="86"/>
            </a:xfrm>
            <a:prstGeom prst="rect">
              <a:avLst/>
            </a:prstGeom>
            <a:solidFill>
              <a:srgbClr val="FFAA00"/>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68" name="Rectangle 771"/>
            <p:cNvSpPr>
              <a:spLocks noChangeArrowheads="1"/>
            </p:cNvSpPr>
            <p:nvPr/>
          </p:nvSpPr>
          <p:spPr bwMode="auto">
            <a:xfrm>
              <a:off x="2498" y="3437"/>
              <a:ext cx="86" cy="86"/>
            </a:xfrm>
            <a:prstGeom prst="rect">
              <a:avLst/>
            </a:prstGeom>
            <a:solidFill>
              <a:srgbClr val="FF8C00"/>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69" name="Rectangle 772"/>
            <p:cNvSpPr>
              <a:spLocks noChangeArrowheads="1"/>
            </p:cNvSpPr>
            <p:nvPr/>
          </p:nvSpPr>
          <p:spPr bwMode="auto">
            <a:xfrm>
              <a:off x="3237" y="3437"/>
              <a:ext cx="86" cy="86"/>
            </a:xfrm>
            <a:prstGeom prst="rect">
              <a:avLst/>
            </a:prstGeom>
            <a:solidFill>
              <a:srgbClr val="FF4500"/>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770" name="Rectangle 773"/>
            <p:cNvSpPr>
              <a:spLocks noChangeArrowheads="1"/>
            </p:cNvSpPr>
            <p:nvPr/>
          </p:nvSpPr>
          <p:spPr bwMode="auto">
            <a:xfrm>
              <a:off x="4053" y="3437"/>
              <a:ext cx="86" cy="86"/>
            </a:xfrm>
            <a:prstGeom prst="rect">
              <a:avLst/>
            </a:prstGeom>
            <a:solidFill>
              <a:srgbClr val="B22222"/>
            </a:solidFill>
            <a:ln w="9525">
              <a:solidFill>
                <a:schemeClr val="tx1"/>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grpSp>
      <p:sp>
        <p:nvSpPr>
          <p:cNvPr id="20491" name="Rectangle 774"/>
          <p:cNvSpPr>
            <a:spLocks noChangeArrowheads="1"/>
          </p:cNvSpPr>
          <p:nvPr/>
        </p:nvSpPr>
        <p:spPr bwMode="auto">
          <a:xfrm rot="10800000" flipV="1">
            <a:off x="1511300" y="6215189"/>
            <a:ext cx="709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400" b="1" smtClean="0">
                <a:solidFill>
                  <a:srgbClr val="000000"/>
                </a:solidFill>
                <a:latin typeface="Times" pitchFamily="18" charset="0"/>
                <a:cs typeface="Times" pitchFamily="18" charset="0"/>
              </a:rPr>
              <a:t>CDC’s Division of Diabetes Translation. National Diabetes Surveillance System available at http://www.cdc.gov/diabetes/statistics</a:t>
            </a:r>
          </a:p>
        </p:txBody>
      </p:sp>
      <p:pic>
        <p:nvPicPr>
          <p:cNvPr id="20492" name="Picture 7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6172326"/>
            <a:ext cx="7429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776" descr="hh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6096000"/>
            <a:ext cx="66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4" name="Group 791"/>
          <p:cNvGrpSpPr>
            <a:grpSpLocks/>
          </p:cNvGrpSpPr>
          <p:nvPr/>
        </p:nvGrpSpPr>
        <p:grpSpPr bwMode="auto">
          <a:xfrm>
            <a:off x="6602482" y="1347788"/>
            <a:ext cx="2478087" cy="1905000"/>
            <a:chOff x="6094413" y="1371600"/>
            <a:chExt cx="2287587" cy="1905000"/>
          </a:xfrm>
        </p:grpSpPr>
        <p:grpSp>
          <p:nvGrpSpPr>
            <p:cNvPr id="20630" name="Group 1029"/>
            <p:cNvGrpSpPr>
              <a:grpSpLocks noChangeAspect="1"/>
            </p:cNvGrpSpPr>
            <p:nvPr/>
          </p:nvGrpSpPr>
          <p:grpSpPr bwMode="auto">
            <a:xfrm>
              <a:off x="6094413" y="1447800"/>
              <a:ext cx="2287587" cy="1828800"/>
              <a:chOff x="1098" y="735"/>
              <a:chExt cx="3564" cy="2850"/>
            </a:xfrm>
          </p:grpSpPr>
          <p:sp>
            <p:nvSpPr>
              <p:cNvPr id="20632" name="AutoShape 1028"/>
              <p:cNvSpPr>
                <a:spLocks noChangeAspect="1" noChangeArrowheads="1" noTextEdit="1"/>
              </p:cNvSpPr>
              <p:nvPr/>
            </p:nvSpPr>
            <p:spPr bwMode="auto">
              <a:xfrm>
                <a:off x="1098" y="735"/>
                <a:ext cx="3564"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33" name="Rectangle 1030"/>
              <p:cNvSpPr>
                <a:spLocks noChangeArrowheads="1"/>
              </p:cNvSpPr>
              <p:nvPr/>
            </p:nvSpPr>
            <p:spPr bwMode="auto">
              <a:xfrm>
                <a:off x="1098" y="735"/>
                <a:ext cx="3571"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634" name="Rectangle 1031"/>
              <p:cNvSpPr>
                <a:spLocks noChangeArrowheads="1"/>
              </p:cNvSpPr>
              <p:nvPr/>
            </p:nvSpPr>
            <p:spPr bwMode="auto">
              <a:xfrm>
                <a:off x="1143" y="780"/>
                <a:ext cx="3489"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635" name="Freeform 1032"/>
              <p:cNvSpPr>
                <a:spLocks/>
              </p:cNvSpPr>
              <p:nvPr/>
            </p:nvSpPr>
            <p:spPr bwMode="auto">
              <a:xfrm>
                <a:off x="3429" y="2403"/>
                <a:ext cx="242" cy="401"/>
              </a:xfrm>
              <a:custGeom>
                <a:avLst/>
                <a:gdLst>
                  <a:gd name="T0" fmla="*/ 227 w 242"/>
                  <a:gd name="T1" fmla="*/ 250 h 401"/>
                  <a:gd name="T2" fmla="*/ 242 w 242"/>
                  <a:gd name="T3" fmla="*/ 318 h 401"/>
                  <a:gd name="T4" fmla="*/ 60 w 242"/>
                  <a:gd name="T5" fmla="*/ 333 h 401"/>
                  <a:gd name="T6" fmla="*/ 75 w 242"/>
                  <a:gd name="T7" fmla="*/ 379 h 401"/>
                  <a:gd name="T8" fmla="*/ 75 w 242"/>
                  <a:gd name="T9" fmla="*/ 394 h 401"/>
                  <a:gd name="T10" fmla="*/ 37 w 242"/>
                  <a:gd name="T11" fmla="*/ 401 h 401"/>
                  <a:gd name="T12" fmla="*/ 60 w 242"/>
                  <a:gd name="T13" fmla="*/ 394 h 401"/>
                  <a:gd name="T14" fmla="*/ 37 w 242"/>
                  <a:gd name="T15" fmla="*/ 363 h 401"/>
                  <a:gd name="T16" fmla="*/ 30 w 242"/>
                  <a:gd name="T17" fmla="*/ 394 h 401"/>
                  <a:gd name="T18" fmla="*/ 15 w 242"/>
                  <a:gd name="T19" fmla="*/ 394 h 401"/>
                  <a:gd name="T20" fmla="*/ 0 w 242"/>
                  <a:gd name="T21" fmla="*/ 265 h 401"/>
                  <a:gd name="T22" fmla="*/ 7 w 242"/>
                  <a:gd name="T23" fmla="*/ 22 h 401"/>
                  <a:gd name="T24" fmla="*/ 0 w 242"/>
                  <a:gd name="T25" fmla="*/ 15 h 401"/>
                  <a:gd name="T26" fmla="*/ 166 w 242"/>
                  <a:gd name="T27" fmla="*/ 0 h 401"/>
                  <a:gd name="T28" fmla="*/ 211 w 242"/>
                  <a:gd name="T29" fmla="*/ 166 h 401"/>
                  <a:gd name="T30" fmla="*/ 234 w 242"/>
                  <a:gd name="T31" fmla="*/ 212 h 401"/>
                  <a:gd name="T32" fmla="*/ 227 w 242"/>
                  <a:gd name="T33" fmla="*/ 250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401"/>
                  <a:gd name="T53" fmla="*/ 242 w 242"/>
                  <a:gd name="T54" fmla="*/ 401 h 4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401">
                    <a:moveTo>
                      <a:pt x="227" y="250"/>
                    </a:moveTo>
                    <a:lnTo>
                      <a:pt x="242" y="318"/>
                    </a:lnTo>
                    <a:lnTo>
                      <a:pt x="60" y="333"/>
                    </a:lnTo>
                    <a:lnTo>
                      <a:pt x="75" y="379"/>
                    </a:lnTo>
                    <a:lnTo>
                      <a:pt x="75" y="394"/>
                    </a:lnTo>
                    <a:lnTo>
                      <a:pt x="37" y="401"/>
                    </a:lnTo>
                    <a:lnTo>
                      <a:pt x="60" y="394"/>
                    </a:lnTo>
                    <a:lnTo>
                      <a:pt x="37" y="363"/>
                    </a:lnTo>
                    <a:lnTo>
                      <a:pt x="30" y="394"/>
                    </a:lnTo>
                    <a:lnTo>
                      <a:pt x="15" y="394"/>
                    </a:lnTo>
                    <a:lnTo>
                      <a:pt x="0" y="265"/>
                    </a:lnTo>
                    <a:lnTo>
                      <a:pt x="7" y="22"/>
                    </a:lnTo>
                    <a:lnTo>
                      <a:pt x="0" y="15"/>
                    </a:lnTo>
                    <a:lnTo>
                      <a:pt x="166" y="0"/>
                    </a:lnTo>
                    <a:lnTo>
                      <a:pt x="211" y="166"/>
                    </a:lnTo>
                    <a:lnTo>
                      <a:pt x="234" y="212"/>
                    </a:lnTo>
                    <a:lnTo>
                      <a:pt x="227" y="25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36" name="Freeform 1033"/>
              <p:cNvSpPr>
                <a:spLocks/>
              </p:cNvSpPr>
              <p:nvPr/>
            </p:nvSpPr>
            <p:spPr bwMode="auto">
              <a:xfrm>
                <a:off x="3429" y="2403"/>
                <a:ext cx="242" cy="401"/>
              </a:xfrm>
              <a:custGeom>
                <a:avLst/>
                <a:gdLst>
                  <a:gd name="T0" fmla="*/ 227 w 242"/>
                  <a:gd name="T1" fmla="*/ 250 h 401"/>
                  <a:gd name="T2" fmla="*/ 242 w 242"/>
                  <a:gd name="T3" fmla="*/ 318 h 401"/>
                  <a:gd name="T4" fmla="*/ 60 w 242"/>
                  <a:gd name="T5" fmla="*/ 333 h 401"/>
                  <a:gd name="T6" fmla="*/ 75 w 242"/>
                  <a:gd name="T7" fmla="*/ 379 h 401"/>
                  <a:gd name="T8" fmla="*/ 75 w 242"/>
                  <a:gd name="T9" fmla="*/ 394 h 401"/>
                  <a:gd name="T10" fmla="*/ 37 w 242"/>
                  <a:gd name="T11" fmla="*/ 401 h 401"/>
                  <a:gd name="T12" fmla="*/ 60 w 242"/>
                  <a:gd name="T13" fmla="*/ 394 h 401"/>
                  <a:gd name="T14" fmla="*/ 37 w 242"/>
                  <a:gd name="T15" fmla="*/ 363 h 401"/>
                  <a:gd name="T16" fmla="*/ 30 w 242"/>
                  <a:gd name="T17" fmla="*/ 394 h 401"/>
                  <a:gd name="T18" fmla="*/ 15 w 242"/>
                  <a:gd name="T19" fmla="*/ 394 h 401"/>
                  <a:gd name="T20" fmla="*/ 0 w 242"/>
                  <a:gd name="T21" fmla="*/ 265 h 401"/>
                  <a:gd name="T22" fmla="*/ 7 w 242"/>
                  <a:gd name="T23" fmla="*/ 22 h 401"/>
                  <a:gd name="T24" fmla="*/ 0 w 242"/>
                  <a:gd name="T25" fmla="*/ 15 h 401"/>
                  <a:gd name="T26" fmla="*/ 166 w 242"/>
                  <a:gd name="T27" fmla="*/ 0 h 401"/>
                  <a:gd name="T28" fmla="*/ 211 w 242"/>
                  <a:gd name="T29" fmla="*/ 166 h 401"/>
                  <a:gd name="T30" fmla="*/ 234 w 242"/>
                  <a:gd name="T31" fmla="*/ 212 h 401"/>
                  <a:gd name="T32" fmla="*/ 227 w 242"/>
                  <a:gd name="T33" fmla="*/ 250 h 401"/>
                  <a:gd name="T34" fmla="*/ 227 w 242"/>
                  <a:gd name="T35" fmla="*/ 257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2"/>
                  <a:gd name="T55" fmla="*/ 0 h 401"/>
                  <a:gd name="T56" fmla="*/ 242 w 242"/>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2" h="401">
                    <a:moveTo>
                      <a:pt x="227" y="250"/>
                    </a:moveTo>
                    <a:lnTo>
                      <a:pt x="242" y="318"/>
                    </a:lnTo>
                    <a:lnTo>
                      <a:pt x="60" y="333"/>
                    </a:lnTo>
                    <a:lnTo>
                      <a:pt x="75" y="379"/>
                    </a:lnTo>
                    <a:lnTo>
                      <a:pt x="75" y="394"/>
                    </a:lnTo>
                    <a:lnTo>
                      <a:pt x="37" y="401"/>
                    </a:lnTo>
                    <a:lnTo>
                      <a:pt x="60" y="394"/>
                    </a:lnTo>
                    <a:lnTo>
                      <a:pt x="37" y="363"/>
                    </a:lnTo>
                    <a:lnTo>
                      <a:pt x="30" y="394"/>
                    </a:lnTo>
                    <a:lnTo>
                      <a:pt x="15" y="394"/>
                    </a:lnTo>
                    <a:lnTo>
                      <a:pt x="0" y="265"/>
                    </a:lnTo>
                    <a:lnTo>
                      <a:pt x="7" y="22"/>
                    </a:lnTo>
                    <a:lnTo>
                      <a:pt x="0" y="15"/>
                    </a:lnTo>
                    <a:lnTo>
                      <a:pt x="166" y="0"/>
                    </a:lnTo>
                    <a:lnTo>
                      <a:pt x="211" y="166"/>
                    </a:lnTo>
                    <a:lnTo>
                      <a:pt x="234" y="212"/>
                    </a:lnTo>
                    <a:lnTo>
                      <a:pt x="227" y="250"/>
                    </a:lnTo>
                    <a:lnTo>
                      <a:pt x="227" y="25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37" name="Freeform 1034"/>
              <p:cNvSpPr>
                <a:spLocks/>
              </p:cNvSpPr>
              <p:nvPr/>
            </p:nvSpPr>
            <p:spPr bwMode="auto">
              <a:xfrm>
                <a:off x="1204" y="2607"/>
                <a:ext cx="673" cy="599"/>
              </a:xfrm>
              <a:custGeom>
                <a:avLst/>
                <a:gdLst>
                  <a:gd name="T0" fmla="*/ 0 w 673"/>
                  <a:gd name="T1" fmla="*/ 341 h 599"/>
                  <a:gd name="T2" fmla="*/ 8 w 673"/>
                  <a:gd name="T3" fmla="*/ 349 h 599"/>
                  <a:gd name="T4" fmla="*/ 38 w 673"/>
                  <a:gd name="T5" fmla="*/ 372 h 599"/>
                  <a:gd name="T6" fmla="*/ 30 w 673"/>
                  <a:gd name="T7" fmla="*/ 417 h 599"/>
                  <a:gd name="T8" fmla="*/ 60 w 673"/>
                  <a:gd name="T9" fmla="*/ 402 h 599"/>
                  <a:gd name="T10" fmla="*/ 53 w 673"/>
                  <a:gd name="T11" fmla="*/ 463 h 599"/>
                  <a:gd name="T12" fmla="*/ 113 w 673"/>
                  <a:gd name="T13" fmla="*/ 478 h 599"/>
                  <a:gd name="T14" fmla="*/ 129 w 673"/>
                  <a:gd name="T15" fmla="*/ 470 h 599"/>
                  <a:gd name="T16" fmla="*/ 121 w 673"/>
                  <a:gd name="T17" fmla="*/ 516 h 599"/>
                  <a:gd name="T18" fmla="*/ 76 w 673"/>
                  <a:gd name="T19" fmla="*/ 569 h 599"/>
                  <a:gd name="T20" fmla="*/ 15 w 673"/>
                  <a:gd name="T21" fmla="*/ 599 h 599"/>
                  <a:gd name="T22" fmla="*/ 91 w 673"/>
                  <a:gd name="T23" fmla="*/ 576 h 599"/>
                  <a:gd name="T24" fmla="*/ 98 w 673"/>
                  <a:gd name="T25" fmla="*/ 546 h 599"/>
                  <a:gd name="T26" fmla="*/ 197 w 673"/>
                  <a:gd name="T27" fmla="*/ 493 h 599"/>
                  <a:gd name="T28" fmla="*/ 197 w 673"/>
                  <a:gd name="T29" fmla="*/ 447 h 599"/>
                  <a:gd name="T30" fmla="*/ 265 w 673"/>
                  <a:gd name="T31" fmla="*/ 334 h 599"/>
                  <a:gd name="T32" fmla="*/ 280 w 673"/>
                  <a:gd name="T33" fmla="*/ 364 h 599"/>
                  <a:gd name="T34" fmla="*/ 287 w 673"/>
                  <a:gd name="T35" fmla="*/ 387 h 599"/>
                  <a:gd name="T36" fmla="*/ 242 w 673"/>
                  <a:gd name="T37" fmla="*/ 455 h 599"/>
                  <a:gd name="T38" fmla="*/ 303 w 673"/>
                  <a:gd name="T39" fmla="*/ 372 h 599"/>
                  <a:gd name="T40" fmla="*/ 333 w 673"/>
                  <a:gd name="T41" fmla="*/ 372 h 599"/>
                  <a:gd name="T42" fmla="*/ 378 w 673"/>
                  <a:gd name="T43" fmla="*/ 410 h 599"/>
                  <a:gd name="T44" fmla="*/ 454 w 673"/>
                  <a:gd name="T45" fmla="*/ 394 h 599"/>
                  <a:gd name="T46" fmla="*/ 446 w 673"/>
                  <a:gd name="T47" fmla="*/ 417 h 599"/>
                  <a:gd name="T48" fmla="*/ 477 w 673"/>
                  <a:gd name="T49" fmla="*/ 402 h 599"/>
                  <a:gd name="T50" fmla="*/ 514 w 673"/>
                  <a:gd name="T51" fmla="*/ 447 h 599"/>
                  <a:gd name="T52" fmla="*/ 507 w 673"/>
                  <a:gd name="T53" fmla="*/ 417 h 599"/>
                  <a:gd name="T54" fmla="*/ 530 w 673"/>
                  <a:gd name="T55" fmla="*/ 402 h 599"/>
                  <a:gd name="T56" fmla="*/ 583 w 673"/>
                  <a:gd name="T57" fmla="*/ 470 h 599"/>
                  <a:gd name="T58" fmla="*/ 620 w 673"/>
                  <a:gd name="T59" fmla="*/ 516 h 599"/>
                  <a:gd name="T60" fmla="*/ 658 w 673"/>
                  <a:gd name="T61" fmla="*/ 531 h 599"/>
                  <a:gd name="T62" fmla="*/ 658 w 673"/>
                  <a:gd name="T63" fmla="*/ 485 h 599"/>
                  <a:gd name="T64" fmla="*/ 522 w 673"/>
                  <a:gd name="T65" fmla="*/ 387 h 599"/>
                  <a:gd name="T66" fmla="*/ 484 w 673"/>
                  <a:gd name="T67" fmla="*/ 402 h 599"/>
                  <a:gd name="T68" fmla="*/ 454 w 673"/>
                  <a:gd name="T69" fmla="*/ 379 h 599"/>
                  <a:gd name="T70" fmla="*/ 363 w 673"/>
                  <a:gd name="T71" fmla="*/ 46 h 599"/>
                  <a:gd name="T72" fmla="*/ 197 w 673"/>
                  <a:gd name="T73" fmla="*/ 8 h 599"/>
                  <a:gd name="T74" fmla="*/ 174 w 673"/>
                  <a:gd name="T75" fmla="*/ 0 h 599"/>
                  <a:gd name="T76" fmla="*/ 136 w 673"/>
                  <a:gd name="T77" fmla="*/ 38 h 599"/>
                  <a:gd name="T78" fmla="*/ 113 w 673"/>
                  <a:gd name="T79" fmla="*/ 31 h 599"/>
                  <a:gd name="T80" fmla="*/ 106 w 673"/>
                  <a:gd name="T81" fmla="*/ 38 h 599"/>
                  <a:gd name="T82" fmla="*/ 53 w 673"/>
                  <a:gd name="T83" fmla="*/ 76 h 599"/>
                  <a:gd name="T84" fmla="*/ 76 w 673"/>
                  <a:gd name="T85" fmla="*/ 144 h 599"/>
                  <a:gd name="T86" fmla="*/ 91 w 673"/>
                  <a:gd name="T87" fmla="*/ 167 h 599"/>
                  <a:gd name="T88" fmla="*/ 91 w 673"/>
                  <a:gd name="T89" fmla="*/ 190 h 599"/>
                  <a:gd name="T90" fmla="*/ 0 w 673"/>
                  <a:gd name="T91" fmla="*/ 182 h 599"/>
                  <a:gd name="T92" fmla="*/ 15 w 673"/>
                  <a:gd name="T93" fmla="*/ 205 h 599"/>
                  <a:gd name="T94" fmla="*/ 68 w 673"/>
                  <a:gd name="T95" fmla="*/ 235 h 599"/>
                  <a:gd name="T96" fmla="*/ 106 w 673"/>
                  <a:gd name="T97" fmla="*/ 235 h 599"/>
                  <a:gd name="T98" fmla="*/ 53 w 673"/>
                  <a:gd name="T99" fmla="*/ 296 h 5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3"/>
                  <a:gd name="T151" fmla="*/ 0 h 599"/>
                  <a:gd name="T152" fmla="*/ 673 w 673"/>
                  <a:gd name="T153" fmla="*/ 599 h 5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3" h="599">
                    <a:moveTo>
                      <a:pt x="53" y="296"/>
                    </a:moveTo>
                    <a:lnTo>
                      <a:pt x="0" y="341"/>
                    </a:lnTo>
                    <a:lnTo>
                      <a:pt x="15" y="341"/>
                    </a:lnTo>
                    <a:lnTo>
                      <a:pt x="8" y="349"/>
                    </a:lnTo>
                    <a:lnTo>
                      <a:pt x="15" y="364"/>
                    </a:lnTo>
                    <a:lnTo>
                      <a:pt x="38" y="372"/>
                    </a:lnTo>
                    <a:lnTo>
                      <a:pt x="23" y="394"/>
                    </a:lnTo>
                    <a:lnTo>
                      <a:pt x="30" y="417"/>
                    </a:lnTo>
                    <a:lnTo>
                      <a:pt x="45" y="425"/>
                    </a:lnTo>
                    <a:lnTo>
                      <a:pt x="60" y="402"/>
                    </a:lnTo>
                    <a:lnTo>
                      <a:pt x="68" y="447"/>
                    </a:lnTo>
                    <a:lnTo>
                      <a:pt x="53" y="463"/>
                    </a:lnTo>
                    <a:lnTo>
                      <a:pt x="91" y="440"/>
                    </a:lnTo>
                    <a:lnTo>
                      <a:pt x="113" y="478"/>
                    </a:lnTo>
                    <a:lnTo>
                      <a:pt x="121" y="455"/>
                    </a:lnTo>
                    <a:lnTo>
                      <a:pt x="129" y="470"/>
                    </a:lnTo>
                    <a:lnTo>
                      <a:pt x="151" y="455"/>
                    </a:lnTo>
                    <a:lnTo>
                      <a:pt x="121" y="516"/>
                    </a:lnTo>
                    <a:lnTo>
                      <a:pt x="83" y="546"/>
                    </a:lnTo>
                    <a:lnTo>
                      <a:pt x="76" y="569"/>
                    </a:lnTo>
                    <a:lnTo>
                      <a:pt x="53" y="561"/>
                    </a:lnTo>
                    <a:lnTo>
                      <a:pt x="15" y="599"/>
                    </a:lnTo>
                    <a:lnTo>
                      <a:pt x="53" y="576"/>
                    </a:lnTo>
                    <a:lnTo>
                      <a:pt x="91" y="576"/>
                    </a:lnTo>
                    <a:lnTo>
                      <a:pt x="106" y="561"/>
                    </a:lnTo>
                    <a:lnTo>
                      <a:pt x="98" y="546"/>
                    </a:lnTo>
                    <a:lnTo>
                      <a:pt x="121" y="546"/>
                    </a:lnTo>
                    <a:lnTo>
                      <a:pt x="197" y="493"/>
                    </a:lnTo>
                    <a:lnTo>
                      <a:pt x="212" y="463"/>
                    </a:lnTo>
                    <a:lnTo>
                      <a:pt x="197" y="447"/>
                    </a:lnTo>
                    <a:lnTo>
                      <a:pt x="257" y="372"/>
                    </a:lnTo>
                    <a:lnTo>
                      <a:pt x="265" y="334"/>
                    </a:lnTo>
                    <a:lnTo>
                      <a:pt x="257" y="372"/>
                    </a:lnTo>
                    <a:lnTo>
                      <a:pt x="280" y="364"/>
                    </a:lnTo>
                    <a:lnTo>
                      <a:pt x="265" y="379"/>
                    </a:lnTo>
                    <a:lnTo>
                      <a:pt x="287" y="387"/>
                    </a:lnTo>
                    <a:lnTo>
                      <a:pt x="250" y="394"/>
                    </a:lnTo>
                    <a:lnTo>
                      <a:pt x="242" y="455"/>
                    </a:lnTo>
                    <a:lnTo>
                      <a:pt x="295" y="417"/>
                    </a:lnTo>
                    <a:lnTo>
                      <a:pt x="303" y="372"/>
                    </a:lnTo>
                    <a:lnTo>
                      <a:pt x="303" y="387"/>
                    </a:lnTo>
                    <a:lnTo>
                      <a:pt x="333" y="372"/>
                    </a:lnTo>
                    <a:lnTo>
                      <a:pt x="325" y="387"/>
                    </a:lnTo>
                    <a:lnTo>
                      <a:pt x="378" y="410"/>
                    </a:lnTo>
                    <a:lnTo>
                      <a:pt x="439" y="410"/>
                    </a:lnTo>
                    <a:lnTo>
                      <a:pt x="454" y="394"/>
                    </a:lnTo>
                    <a:lnTo>
                      <a:pt x="462" y="402"/>
                    </a:lnTo>
                    <a:lnTo>
                      <a:pt x="446" y="417"/>
                    </a:lnTo>
                    <a:lnTo>
                      <a:pt x="477" y="425"/>
                    </a:lnTo>
                    <a:lnTo>
                      <a:pt x="477" y="402"/>
                    </a:lnTo>
                    <a:lnTo>
                      <a:pt x="484" y="425"/>
                    </a:lnTo>
                    <a:lnTo>
                      <a:pt x="514" y="447"/>
                    </a:lnTo>
                    <a:lnTo>
                      <a:pt x="522" y="432"/>
                    </a:lnTo>
                    <a:lnTo>
                      <a:pt x="507" y="417"/>
                    </a:lnTo>
                    <a:lnTo>
                      <a:pt x="545" y="440"/>
                    </a:lnTo>
                    <a:lnTo>
                      <a:pt x="530" y="402"/>
                    </a:lnTo>
                    <a:lnTo>
                      <a:pt x="545" y="432"/>
                    </a:lnTo>
                    <a:lnTo>
                      <a:pt x="583" y="470"/>
                    </a:lnTo>
                    <a:lnTo>
                      <a:pt x="628" y="485"/>
                    </a:lnTo>
                    <a:lnTo>
                      <a:pt x="620" y="516"/>
                    </a:lnTo>
                    <a:lnTo>
                      <a:pt x="636" y="493"/>
                    </a:lnTo>
                    <a:lnTo>
                      <a:pt x="658" y="531"/>
                    </a:lnTo>
                    <a:lnTo>
                      <a:pt x="673" y="523"/>
                    </a:lnTo>
                    <a:lnTo>
                      <a:pt x="658" y="485"/>
                    </a:lnTo>
                    <a:lnTo>
                      <a:pt x="620" y="478"/>
                    </a:lnTo>
                    <a:lnTo>
                      <a:pt x="522" y="387"/>
                    </a:lnTo>
                    <a:lnTo>
                      <a:pt x="499" y="425"/>
                    </a:lnTo>
                    <a:lnTo>
                      <a:pt x="484" y="402"/>
                    </a:lnTo>
                    <a:lnTo>
                      <a:pt x="469" y="402"/>
                    </a:lnTo>
                    <a:lnTo>
                      <a:pt x="454" y="379"/>
                    </a:lnTo>
                    <a:lnTo>
                      <a:pt x="424" y="387"/>
                    </a:lnTo>
                    <a:lnTo>
                      <a:pt x="363" y="46"/>
                    </a:lnTo>
                    <a:lnTo>
                      <a:pt x="235" y="31"/>
                    </a:lnTo>
                    <a:lnTo>
                      <a:pt x="197" y="8"/>
                    </a:lnTo>
                    <a:lnTo>
                      <a:pt x="189" y="23"/>
                    </a:lnTo>
                    <a:lnTo>
                      <a:pt x="174" y="0"/>
                    </a:lnTo>
                    <a:lnTo>
                      <a:pt x="136" y="15"/>
                    </a:lnTo>
                    <a:lnTo>
                      <a:pt x="136" y="38"/>
                    </a:lnTo>
                    <a:lnTo>
                      <a:pt x="136" y="23"/>
                    </a:lnTo>
                    <a:lnTo>
                      <a:pt x="113" y="31"/>
                    </a:lnTo>
                    <a:lnTo>
                      <a:pt x="113" y="46"/>
                    </a:lnTo>
                    <a:lnTo>
                      <a:pt x="106" y="38"/>
                    </a:lnTo>
                    <a:lnTo>
                      <a:pt x="83" y="76"/>
                    </a:lnTo>
                    <a:lnTo>
                      <a:pt x="53" y="76"/>
                    </a:lnTo>
                    <a:lnTo>
                      <a:pt x="38" y="91"/>
                    </a:lnTo>
                    <a:lnTo>
                      <a:pt x="76" y="144"/>
                    </a:lnTo>
                    <a:lnTo>
                      <a:pt x="129" y="175"/>
                    </a:lnTo>
                    <a:lnTo>
                      <a:pt x="91" y="167"/>
                    </a:lnTo>
                    <a:lnTo>
                      <a:pt x="106" y="182"/>
                    </a:lnTo>
                    <a:lnTo>
                      <a:pt x="91" y="190"/>
                    </a:lnTo>
                    <a:lnTo>
                      <a:pt x="60" y="159"/>
                    </a:lnTo>
                    <a:lnTo>
                      <a:pt x="0" y="182"/>
                    </a:lnTo>
                    <a:lnTo>
                      <a:pt x="30" y="205"/>
                    </a:lnTo>
                    <a:lnTo>
                      <a:pt x="15" y="205"/>
                    </a:lnTo>
                    <a:lnTo>
                      <a:pt x="23" y="235"/>
                    </a:lnTo>
                    <a:lnTo>
                      <a:pt x="68" y="235"/>
                    </a:lnTo>
                    <a:lnTo>
                      <a:pt x="76" y="250"/>
                    </a:lnTo>
                    <a:lnTo>
                      <a:pt x="106" y="235"/>
                    </a:lnTo>
                    <a:lnTo>
                      <a:pt x="91" y="281"/>
                    </a:lnTo>
                    <a:lnTo>
                      <a:pt x="53" y="296"/>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38" name="Freeform 1035"/>
              <p:cNvSpPr>
                <a:spLocks/>
              </p:cNvSpPr>
              <p:nvPr/>
            </p:nvSpPr>
            <p:spPr bwMode="auto">
              <a:xfrm>
                <a:off x="1204" y="2607"/>
                <a:ext cx="673" cy="599"/>
              </a:xfrm>
              <a:custGeom>
                <a:avLst/>
                <a:gdLst>
                  <a:gd name="T0" fmla="*/ 0 w 673"/>
                  <a:gd name="T1" fmla="*/ 341 h 599"/>
                  <a:gd name="T2" fmla="*/ 8 w 673"/>
                  <a:gd name="T3" fmla="*/ 349 h 599"/>
                  <a:gd name="T4" fmla="*/ 38 w 673"/>
                  <a:gd name="T5" fmla="*/ 372 h 599"/>
                  <a:gd name="T6" fmla="*/ 30 w 673"/>
                  <a:gd name="T7" fmla="*/ 417 h 599"/>
                  <a:gd name="T8" fmla="*/ 60 w 673"/>
                  <a:gd name="T9" fmla="*/ 402 h 599"/>
                  <a:gd name="T10" fmla="*/ 53 w 673"/>
                  <a:gd name="T11" fmla="*/ 463 h 599"/>
                  <a:gd name="T12" fmla="*/ 113 w 673"/>
                  <a:gd name="T13" fmla="*/ 478 h 599"/>
                  <a:gd name="T14" fmla="*/ 129 w 673"/>
                  <a:gd name="T15" fmla="*/ 470 h 599"/>
                  <a:gd name="T16" fmla="*/ 121 w 673"/>
                  <a:gd name="T17" fmla="*/ 516 h 599"/>
                  <a:gd name="T18" fmla="*/ 76 w 673"/>
                  <a:gd name="T19" fmla="*/ 569 h 599"/>
                  <a:gd name="T20" fmla="*/ 15 w 673"/>
                  <a:gd name="T21" fmla="*/ 599 h 599"/>
                  <a:gd name="T22" fmla="*/ 91 w 673"/>
                  <a:gd name="T23" fmla="*/ 576 h 599"/>
                  <a:gd name="T24" fmla="*/ 98 w 673"/>
                  <a:gd name="T25" fmla="*/ 546 h 599"/>
                  <a:gd name="T26" fmla="*/ 197 w 673"/>
                  <a:gd name="T27" fmla="*/ 493 h 599"/>
                  <a:gd name="T28" fmla="*/ 197 w 673"/>
                  <a:gd name="T29" fmla="*/ 447 h 599"/>
                  <a:gd name="T30" fmla="*/ 265 w 673"/>
                  <a:gd name="T31" fmla="*/ 334 h 599"/>
                  <a:gd name="T32" fmla="*/ 280 w 673"/>
                  <a:gd name="T33" fmla="*/ 364 h 599"/>
                  <a:gd name="T34" fmla="*/ 287 w 673"/>
                  <a:gd name="T35" fmla="*/ 387 h 599"/>
                  <a:gd name="T36" fmla="*/ 242 w 673"/>
                  <a:gd name="T37" fmla="*/ 455 h 599"/>
                  <a:gd name="T38" fmla="*/ 303 w 673"/>
                  <a:gd name="T39" fmla="*/ 372 h 599"/>
                  <a:gd name="T40" fmla="*/ 333 w 673"/>
                  <a:gd name="T41" fmla="*/ 372 h 599"/>
                  <a:gd name="T42" fmla="*/ 378 w 673"/>
                  <a:gd name="T43" fmla="*/ 410 h 599"/>
                  <a:gd name="T44" fmla="*/ 454 w 673"/>
                  <a:gd name="T45" fmla="*/ 394 h 599"/>
                  <a:gd name="T46" fmla="*/ 446 w 673"/>
                  <a:gd name="T47" fmla="*/ 417 h 599"/>
                  <a:gd name="T48" fmla="*/ 477 w 673"/>
                  <a:gd name="T49" fmla="*/ 402 h 599"/>
                  <a:gd name="T50" fmla="*/ 514 w 673"/>
                  <a:gd name="T51" fmla="*/ 447 h 599"/>
                  <a:gd name="T52" fmla="*/ 507 w 673"/>
                  <a:gd name="T53" fmla="*/ 417 h 599"/>
                  <a:gd name="T54" fmla="*/ 530 w 673"/>
                  <a:gd name="T55" fmla="*/ 402 h 599"/>
                  <a:gd name="T56" fmla="*/ 583 w 673"/>
                  <a:gd name="T57" fmla="*/ 470 h 599"/>
                  <a:gd name="T58" fmla="*/ 620 w 673"/>
                  <a:gd name="T59" fmla="*/ 516 h 599"/>
                  <a:gd name="T60" fmla="*/ 658 w 673"/>
                  <a:gd name="T61" fmla="*/ 531 h 599"/>
                  <a:gd name="T62" fmla="*/ 658 w 673"/>
                  <a:gd name="T63" fmla="*/ 485 h 599"/>
                  <a:gd name="T64" fmla="*/ 522 w 673"/>
                  <a:gd name="T65" fmla="*/ 387 h 599"/>
                  <a:gd name="T66" fmla="*/ 484 w 673"/>
                  <a:gd name="T67" fmla="*/ 402 h 599"/>
                  <a:gd name="T68" fmla="*/ 454 w 673"/>
                  <a:gd name="T69" fmla="*/ 379 h 599"/>
                  <a:gd name="T70" fmla="*/ 363 w 673"/>
                  <a:gd name="T71" fmla="*/ 46 h 599"/>
                  <a:gd name="T72" fmla="*/ 197 w 673"/>
                  <a:gd name="T73" fmla="*/ 8 h 599"/>
                  <a:gd name="T74" fmla="*/ 174 w 673"/>
                  <a:gd name="T75" fmla="*/ 0 h 599"/>
                  <a:gd name="T76" fmla="*/ 136 w 673"/>
                  <a:gd name="T77" fmla="*/ 38 h 599"/>
                  <a:gd name="T78" fmla="*/ 113 w 673"/>
                  <a:gd name="T79" fmla="*/ 31 h 599"/>
                  <a:gd name="T80" fmla="*/ 106 w 673"/>
                  <a:gd name="T81" fmla="*/ 38 h 599"/>
                  <a:gd name="T82" fmla="*/ 53 w 673"/>
                  <a:gd name="T83" fmla="*/ 76 h 599"/>
                  <a:gd name="T84" fmla="*/ 76 w 673"/>
                  <a:gd name="T85" fmla="*/ 144 h 599"/>
                  <a:gd name="T86" fmla="*/ 91 w 673"/>
                  <a:gd name="T87" fmla="*/ 167 h 599"/>
                  <a:gd name="T88" fmla="*/ 91 w 673"/>
                  <a:gd name="T89" fmla="*/ 190 h 599"/>
                  <a:gd name="T90" fmla="*/ 0 w 673"/>
                  <a:gd name="T91" fmla="*/ 182 h 599"/>
                  <a:gd name="T92" fmla="*/ 15 w 673"/>
                  <a:gd name="T93" fmla="*/ 205 h 599"/>
                  <a:gd name="T94" fmla="*/ 68 w 673"/>
                  <a:gd name="T95" fmla="*/ 235 h 599"/>
                  <a:gd name="T96" fmla="*/ 106 w 673"/>
                  <a:gd name="T97" fmla="*/ 235 h 599"/>
                  <a:gd name="T98" fmla="*/ 53 w 673"/>
                  <a:gd name="T99" fmla="*/ 296 h 5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3"/>
                  <a:gd name="T151" fmla="*/ 0 h 599"/>
                  <a:gd name="T152" fmla="*/ 673 w 673"/>
                  <a:gd name="T153" fmla="*/ 599 h 5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3" h="599">
                    <a:moveTo>
                      <a:pt x="53" y="296"/>
                    </a:moveTo>
                    <a:lnTo>
                      <a:pt x="0" y="341"/>
                    </a:lnTo>
                    <a:lnTo>
                      <a:pt x="15" y="341"/>
                    </a:lnTo>
                    <a:lnTo>
                      <a:pt x="8" y="349"/>
                    </a:lnTo>
                    <a:lnTo>
                      <a:pt x="15" y="364"/>
                    </a:lnTo>
                    <a:lnTo>
                      <a:pt x="38" y="372"/>
                    </a:lnTo>
                    <a:lnTo>
                      <a:pt x="23" y="394"/>
                    </a:lnTo>
                    <a:lnTo>
                      <a:pt x="30" y="417"/>
                    </a:lnTo>
                    <a:lnTo>
                      <a:pt x="45" y="425"/>
                    </a:lnTo>
                    <a:lnTo>
                      <a:pt x="60" y="402"/>
                    </a:lnTo>
                    <a:lnTo>
                      <a:pt x="68" y="447"/>
                    </a:lnTo>
                    <a:lnTo>
                      <a:pt x="53" y="463"/>
                    </a:lnTo>
                    <a:lnTo>
                      <a:pt x="91" y="440"/>
                    </a:lnTo>
                    <a:lnTo>
                      <a:pt x="113" y="478"/>
                    </a:lnTo>
                    <a:lnTo>
                      <a:pt x="121" y="455"/>
                    </a:lnTo>
                    <a:lnTo>
                      <a:pt x="129" y="470"/>
                    </a:lnTo>
                    <a:lnTo>
                      <a:pt x="151" y="455"/>
                    </a:lnTo>
                    <a:lnTo>
                      <a:pt x="121" y="516"/>
                    </a:lnTo>
                    <a:lnTo>
                      <a:pt x="83" y="546"/>
                    </a:lnTo>
                    <a:lnTo>
                      <a:pt x="76" y="569"/>
                    </a:lnTo>
                    <a:lnTo>
                      <a:pt x="53" y="561"/>
                    </a:lnTo>
                    <a:lnTo>
                      <a:pt x="15" y="599"/>
                    </a:lnTo>
                    <a:lnTo>
                      <a:pt x="53" y="576"/>
                    </a:lnTo>
                    <a:lnTo>
                      <a:pt x="91" y="576"/>
                    </a:lnTo>
                    <a:lnTo>
                      <a:pt x="106" y="561"/>
                    </a:lnTo>
                    <a:lnTo>
                      <a:pt x="98" y="546"/>
                    </a:lnTo>
                    <a:lnTo>
                      <a:pt x="121" y="546"/>
                    </a:lnTo>
                    <a:lnTo>
                      <a:pt x="197" y="493"/>
                    </a:lnTo>
                    <a:lnTo>
                      <a:pt x="212" y="463"/>
                    </a:lnTo>
                    <a:lnTo>
                      <a:pt x="197" y="447"/>
                    </a:lnTo>
                    <a:lnTo>
                      <a:pt x="257" y="372"/>
                    </a:lnTo>
                    <a:lnTo>
                      <a:pt x="265" y="334"/>
                    </a:lnTo>
                    <a:lnTo>
                      <a:pt x="257" y="372"/>
                    </a:lnTo>
                    <a:lnTo>
                      <a:pt x="280" y="364"/>
                    </a:lnTo>
                    <a:lnTo>
                      <a:pt x="265" y="379"/>
                    </a:lnTo>
                    <a:lnTo>
                      <a:pt x="287" y="387"/>
                    </a:lnTo>
                    <a:lnTo>
                      <a:pt x="250" y="394"/>
                    </a:lnTo>
                    <a:lnTo>
                      <a:pt x="242" y="455"/>
                    </a:lnTo>
                    <a:lnTo>
                      <a:pt x="295" y="417"/>
                    </a:lnTo>
                    <a:lnTo>
                      <a:pt x="303" y="372"/>
                    </a:lnTo>
                    <a:lnTo>
                      <a:pt x="303" y="387"/>
                    </a:lnTo>
                    <a:lnTo>
                      <a:pt x="333" y="372"/>
                    </a:lnTo>
                    <a:lnTo>
                      <a:pt x="325" y="387"/>
                    </a:lnTo>
                    <a:lnTo>
                      <a:pt x="378" y="410"/>
                    </a:lnTo>
                    <a:lnTo>
                      <a:pt x="439" y="410"/>
                    </a:lnTo>
                    <a:lnTo>
                      <a:pt x="454" y="394"/>
                    </a:lnTo>
                    <a:lnTo>
                      <a:pt x="462" y="402"/>
                    </a:lnTo>
                    <a:lnTo>
                      <a:pt x="446" y="417"/>
                    </a:lnTo>
                    <a:lnTo>
                      <a:pt x="477" y="425"/>
                    </a:lnTo>
                    <a:lnTo>
                      <a:pt x="477" y="402"/>
                    </a:lnTo>
                    <a:lnTo>
                      <a:pt x="484" y="425"/>
                    </a:lnTo>
                    <a:lnTo>
                      <a:pt x="514" y="447"/>
                    </a:lnTo>
                    <a:lnTo>
                      <a:pt x="522" y="432"/>
                    </a:lnTo>
                    <a:lnTo>
                      <a:pt x="507" y="417"/>
                    </a:lnTo>
                    <a:lnTo>
                      <a:pt x="545" y="440"/>
                    </a:lnTo>
                    <a:lnTo>
                      <a:pt x="530" y="402"/>
                    </a:lnTo>
                    <a:lnTo>
                      <a:pt x="545" y="432"/>
                    </a:lnTo>
                    <a:lnTo>
                      <a:pt x="583" y="470"/>
                    </a:lnTo>
                    <a:lnTo>
                      <a:pt x="628" y="485"/>
                    </a:lnTo>
                    <a:lnTo>
                      <a:pt x="620" y="516"/>
                    </a:lnTo>
                    <a:lnTo>
                      <a:pt x="636" y="493"/>
                    </a:lnTo>
                    <a:lnTo>
                      <a:pt x="658" y="531"/>
                    </a:lnTo>
                    <a:lnTo>
                      <a:pt x="673" y="523"/>
                    </a:lnTo>
                    <a:lnTo>
                      <a:pt x="658" y="485"/>
                    </a:lnTo>
                    <a:lnTo>
                      <a:pt x="620" y="478"/>
                    </a:lnTo>
                    <a:lnTo>
                      <a:pt x="522" y="387"/>
                    </a:lnTo>
                    <a:lnTo>
                      <a:pt x="499" y="425"/>
                    </a:lnTo>
                    <a:lnTo>
                      <a:pt x="484" y="402"/>
                    </a:lnTo>
                    <a:lnTo>
                      <a:pt x="469" y="402"/>
                    </a:lnTo>
                    <a:lnTo>
                      <a:pt x="454" y="379"/>
                    </a:lnTo>
                    <a:lnTo>
                      <a:pt x="424" y="387"/>
                    </a:lnTo>
                    <a:lnTo>
                      <a:pt x="363" y="46"/>
                    </a:lnTo>
                    <a:lnTo>
                      <a:pt x="235" y="31"/>
                    </a:lnTo>
                    <a:lnTo>
                      <a:pt x="197" y="8"/>
                    </a:lnTo>
                    <a:lnTo>
                      <a:pt x="189" y="23"/>
                    </a:lnTo>
                    <a:lnTo>
                      <a:pt x="174" y="0"/>
                    </a:lnTo>
                    <a:lnTo>
                      <a:pt x="136" y="15"/>
                    </a:lnTo>
                    <a:lnTo>
                      <a:pt x="136" y="38"/>
                    </a:lnTo>
                    <a:lnTo>
                      <a:pt x="136" y="23"/>
                    </a:lnTo>
                    <a:lnTo>
                      <a:pt x="113" y="31"/>
                    </a:lnTo>
                    <a:lnTo>
                      <a:pt x="113" y="46"/>
                    </a:lnTo>
                    <a:lnTo>
                      <a:pt x="106" y="38"/>
                    </a:lnTo>
                    <a:lnTo>
                      <a:pt x="83" y="76"/>
                    </a:lnTo>
                    <a:lnTo>
                      <a:pt x="53" y="76"/>
                    </a:lnTo>
                    <a:lnTo>
                      <a:pt x="38" y="91"/>
                    </a:lnTo>
                    <a:lnTo>
                      <a:pt x="76" y="144"/>
                    </a:lnTo>
                    <a:lnTo>
                      <a:pt x="129" y="175"/>
                    </a:lnTo>
                    <a:lnTo>
                      <a:pt x="91" y="167"/>
                    </a:lnTo>
                    <a:lnTo>
                      <a:pt x="106" y="182"/>
                    </a:lnTo>
                    <a:lnTo>
                      <a:pt x="91" y="190"/>
                    </a:lnTo>
                    <a:lnTo>
                      <a:pt x="60" y="159"/>
                    </a:lnTo>
                    <a:lnTo>
                      <a:pt x="0" y="182"/>
                    </a:lnTo>
                    <a:lnTo>
                      <a:pt x="30" y="205"/>
                    </a:lnTo>
                    <a:lnTo>
                      <a:pt x="15" y="205"/>
                    </a:lnTo>
                    <a:lnTo>
                      <a:pt x="23" y="235"/>
                    </a:lnTo>
                    <a:lnTo>
                      <a:pt x="68" y="235"/>
                    </a:lnTo>
                    <a:lnTo>
                      <a:pt x="76" y="250"/>
                    </a:lnTo>
                    <a:lnTo>
                      <a:pt x="106" y="235"/>
                    </a:lnTo>
                    <a:lnTo>
                      <a:pt x="91" y="281"/>
                    </a:lnTo>
                    <a:lnTo>
                      <a:pt x="53" y="296"/>
                    </a:lnTo>
                    <a:lnTo>
                      <a:pt x="53" y="30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39" name="Freeform 1036"/>
              <p:cNvSpPr>
                <a:spLocks/>
              </p:cNvSpPr>
              <p:nvPr/>
            </p:nvSpPr>
            <p:spPr bwMode="auto">
              <a:xfrm>
                <a:off x="1650" y="2168"/>
                <a:ext cx="432" cy="507"/>
              </a:xfrm>
              <a:custGeom>
                <a:avLst/>
                <a:gdLst>
                  <a:gd name="T0" fmla="*/ 432 w 432"/>
                  <a:gd name="T1" fmla="*/ 53 h 507"/>
                  <a:gd name="T2" fmla="*/ 114 w 432"/>
                  <a:gd name="T3" fmla="*/ 0 h 507"/>
                  <a:gd name="T4" fmla="*/ 99 w 432"/>
                  <a:gd name="T5" fmla="*/ 75 h 507"/>
                  <a:gd name="T6" fmla="*/ 84 w 432"/>
                  <a:gd name="T7" fmla="*/ 60 h 507"/>
                  <a:gd name="T8" fmla="*/ 61 w 432"/>
                  <a:gd name="T9" fmla="*/ 60 h 507"/>
                  <a:gd name="T10" fmla="*/ 46 w 432"/>
                  <a:gd name="T11" fmla="*/ 151 h 507"/>
                  <a:gd name="T12" fmla="*/ 68 w 432"/>
                  <a:gd name="T13" fmla="*/ 219 h 507"/>
                  <a:gd name="T14" fmla="*/ 38 w 432"/>
                  <a:gd name="T15" fmla="*/ 235 h 507"/>
                  <a:gd name="T16" fmla="*/ 31 w 432"/>
                  <a:gd name="T17" fmla="*/ 265 h 507"/>
                  <a:gd name="T18" fmla="*/ 16 w 432"/>
                  <a:gd name="T19" fmla="*/ 288 h 507"/>
                  <a:gd name="T20" fmla="*/ 23 w 432"/>
                  <a:gd name="T21" fmla="*/ 326 h 507"/>
                  <a:gd name="T22" fmla="*/ 8 w 432"/>
                  <a:gd name="T23" fmla="*/ 333 h 507"/>
                  <a:gd name="T24" fmla="*/ 0 w 432"/>
                  <a:gd name="T25" fmla="*/ 348 h 507"/>
                  <a:gd name="T26" fmla="*/ 235 w 432"/>
                  <a:gd name="T27" fmla="*/ 485 h 507"/>
                  <a:gd name="T28" fmla="*/ 371 w 432"/>
                  <a:gd name="T29" fmla="*/ 507 h 507"/>
                  <a:gd name="T30" fmla="*/ 432 w 432"/>
                  <a:gd name="T31" fmla="*/ 53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2"/>
                  <a:gd name="T49" fmla="*/ 0 h 507"/>
                  <a:gd name="T50" fmla="*/ 432 w 432"/>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2" h="507">
                    <a:moveTo>
                      <a:pt x="432" y="53"/>
                    </a:moveTo>
                    <a:lnTo>
                      <a:pt x="114" y="0"/>
                    </a:lnTo>
                    <a:lnTo>
                      <a:pt x="99" y="75"/>
                    </a:lnTo>
                    <a:lnTo>
                      <a:pt x="84" y="60"/>
                    </a:lnTo>
                    <a:lnTo>
                      <a:pt x="61" y="60"/>
                    </a:lnTo>
                    <a:lnTo>
                      <a:pt x="46" y="151"/>
                    </a:lnTo>
                    <a:lnTo>
                      <a:pt x="68" y="219"/>
                    </a:lnTo>
                    <a:lnTo>
                      <a:pt x="38" y="235"/>
                    </a:lnTo>
                    <a:lnTo>
                      <a:pt x="31" y="265"/>
                    </a:lnTo>
                    <a:lnTo>
                      <a:pt x="16" y="288"/>
                    </a:lnTo>
                    <a:lnTo>
                      <a:pt x="23" y="326"/>
                    </a:lnTo>
                    <a:lnTo>
                      <a:pt x="8" y="333"/>
                    </a:lnTo>
                    <a:lnTo>
                      <a:pt x="0" y="348"/>
                    </a:lnTo>
                    <a:lnTo>
                      <a:pt x="235" y="485"/>
                    </a:lnTo>
                    <a:lnTo>
                      <a:pt x="371" y="507"/>
                    </a:lnTo>
                    <a:lnTo>
                      <a:pt x="432" y="53"/>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0" name="Freeform 1037"/>
              <p:cNvSpPr>
                <a:spLocks/>
              </p:cNvSpPr>
              <p:nvPr/>
            </p:nvSpPr>
            <p:spPr bwMode="auto">
              <a:xfrm>
                <a:off x="1650" y="2168"/>
                <a:ext cx="432" cy="507"/>
              </a:xfrm>
              <a:custGeom>
                <a:avLst/>
                <a:gdLst>
                  <a:gd name="T0" fmla="*/ 432 w 432"/>
                  <a:gd name="T1" fmla="*/ 53 h 507"/>
                  <a:gd name="T2" fmla="*/ 114 w 432"/>
                  <a:gd name="T3" fmla="*/ 0 h 507"/>
                  <a:gd name="T4" fmla="*/ 99 w 432"/>
                  <a:gd name="T5" fmla="*/ 75 h 507"/>
                  <a:gd name="T6" fmla="*/ 84 w 432"/>
                  <a:gd name="T7" fmla="*/ 60 h 507"/>
                  <a:gd name="T8" fmla="*/ 61 w 432"/>
                  <a:gd name="T9" fmla="*/ 60 h 507"/>
                  <a:gd name="T10" fmla="*/ 46 w 432"/>
                  <a:gd name="T11" fmla="*/ 151 h 507"/>
                  <a:gd name="T12" fmla="*/ 68 w 432"/>
                  <a:gd name="T13" fmla="*/ 219 h 507"/>
                  <a:gd name="T14" fmla="*/ 38 w 432"/>
                  <a:gd name="T15" fmla="*/ 235 h 507"/>
                  <a:gd name="T16" fmla="*/ 31 w 432"/>
                  <a:gd name="T17" fmla="*/ 265 h 507"/>
                  <a:gd name="T18" fmla="*/ 16 w 432"/>
                  <a:gd name="T19" fmla="*/ 288 h 507"/>
                  <a:gd name="T20" fmla="*/ 23 w 432"/>
                  <a:gd name="T21" fmla="*/ 326 h 507"/>
                  <a:gd name="T22" fmla="*/ 8 w 432"/>
                  <a:gd name="T23" fmla="*/ 333 h 507"/>
                  <a:gd name="T24" fmla="*/ 0 w 432"/>
                  <a:gd name="T25" fmla="*/ 348 h 507"/>
                  <a:gd name="T26" fmla="*/ 235 w 432"/>
                  <a:gd name="T27" fmla="*/ 485 h 507"/>
                  <a:gd name="T28" fmla="*/ 371 w 432"/>
                  <a:gd name="T29" fmla="*/ 507 h 507"/>
                  <a:gd name="T30" fmla="*/ 432 w 432"/>
                  <a:gd name="T31" fmla="*/ 53 h 507"/>
                  <a:gd name="T32" fmla="*/ 432 w 432"/>
                  <a:gd name="T33" fmla="*/ 60 h 5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507"/>
                  <a:gd name="T53" fmla="*/ 432 w 432"/>
                  <a:gd name="T54" fmla="*/ 507 h 5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507">
                    <a:moveTo>
                      <a:pt x="432" y="53"/>
                    </a:moveTo>
                    <a:lnTo>
                      <a:pt x="114" y="0"/>
                    </a:lnTo>
                    <a:lnTo>
                      <a:pt x="99" y="75"/>
                    </a:lnTo>
                    <a:lnTo>
                      <a:pt x="84" y="60"/>
                    </a:lnTo>
                    <a:lnTo>
                      <a:pt x="61" y="60"/>
                    </a:lnTo>
                    <a:lnTo>
                      <a:pt x="46" y="151"/>
                    </a:lnTo>
                    <a:lnTo>
                      <a:pt x="68" y="219"/>
                    </a:lnTo>
                    <a:lnTo>
                      <a:pt x="38" y="235"/>
                    </a:lnTo>
                    <a:lnTo>
                      <a:pt x="31" y="265"/>
                    </a:lnTo>
                    <a:lnTo>
                      <a:pt x="16" y="288"/>
                    </a:lnTo>
                    <a:lnTo>
                      <a:pt x="23" y="326"/>
                    </a:lnTo>
                    <a:lnTo>
                      <a:pt x="8" y="333"/>
                    </a:lnTo>
                    <a:lnTo>
                      <a:pt x="0" y="348"/>
                    </a:lnTo>
                    <a:lnTo>
                      <a:pt x="235" y="485"/>
                    </a:lnTo>
                    <a:lnTo>
                      <a:pt x="371" y="507"/>
                    </a:lnTo>
                    <a:lnTo>
                      <a:pt x="432" y="53"/>
                    </a:lnTo>
                    <a:lnTo>
                      <a:pt x="432" y="6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1" name="Freeform 1038"/>
              <p:cNvSpPr>
                <a:spLocks/>
              </p:cNvSpPr>
              <p:nvPr/>
            </p:nvSpPr>
            <p:spPr bwMode="auto">
              <a:xfrm>
                <a:off x="3005" y="2304"/>
                <a:ext cx="318" cy="296"/>
              </a:xfrm>
              <a:custGeom>
                <a:avLst/>
                <a:gdLst>
                  <a:gd name="T0" fmla="*/ 318 w 318"/>
                  <a:gd name="T1" fmla="*/ 38 h 296"/>
                  <a:gd name="T2" fmla="*/ 272 w 318"/>
                  <a:gd name="T3" fmla="*/ 46 h 296"/>
                  <a:gd name="T4" fmla="*/ 295 w 318"/>
                  <a:gd name="T5" fmla="*/ 15 h 296"/>
                  <a:gd name="T6" fmla="*/ 287 w 318"/>
                  <a:gd name="T7" fmla="*/ 0 h 296"/>
                  <a:gd name="T8" fmla="*/ 242 w 318"/>
                  <a:gd name="T9" fmla="*/ 8 h 296"/>
                  <a:gd name="T10" fmla="*/ 0 w 318"/>
                  <a:gd name="T11" fmla="*/ 15 h 296"/>
                  <a:gd name="T12" fmla="*/ 15 w 318"/>
                  <a:gd name="T13" fmla="*/ 99 h 296"/>
                  <a:gd name="T14" fmla="*/ 7 w 318"/>
                  <a:gd name="T15" fmla="*/ 243 h 296"/>
                  <a:gd name="T16" fmla="*/ 38 w 318"/>
                  <a:gd name="T17" fmla="*/ 250 h 296"/>
                  <a:gd name="T18" fmla="*/ 38 w 318"/>
                  <a:gd name="T19" fmla="*/ 296 h 296"/>
                  <a:gd name="T20" fmla="*/ 234 w 318"/>
                  <a:gd name="T21" fmla="*/ 288 h 296"/>
                  <a:gd name="T22" fmla="*/ 242 w 318"/>
                  <a:gd name="T23" fmla="*/ 265 h 296"/>
                  <a:gd name="T24" fmla="*/ 242 w 318"/>
                  <a:gd name="T25" fmla="*/ 250 h 296"/>
                  <a:gd name="T26" fmla="*/ 227 w 318"/>
                  <a:gd name="T27" fmla="*/ 250 h 296"/>
                  <a:gd name="T28" fmla="*/ 227 w 318"/>
                  <a:gd name="T29" fmla="*/ 235 h 296"/>
                  <a:gd name="T30" fmla="*/ 242 w 318"/>
                  <a:gd name="T31" fmla="*/ 235 h 296"/>
                  <a:gd name="T32" fmla="*/ 234 w 318"/>
                  <a:gd name="T33" fmla="*/ 212 h 296"/>
                  <a:gd name="T34" fmla="*/ 250 w 318"/>
                  <a:gd name="T35" fmla="*/ 197 h 296"/>
                  <a:gd name="T36" fmla="*/ 242 w 318"/>
                  <a:gd name="T37" fmla="*/ 190 h 296"/>
                  <a:gd name="T38" fmla="*/ 265 w 318"/>
                  <a:gd name="T39" fmla="*/ 174 h 296"/>
                  <a:gd name="T40" fmla="*/ 265 w 318"/>
                  <a:gd name="T41" fmla="*/ 144 h 296"/>
                  <a:gd name="T42" fmla="*/ 280 w 318"/>
                  <a:gd name="T43" fmla="*/ 136 h 296"/>
                  <a:gd name="T44" fmla="*/ 280 w 318"/>
                  <a:gd name="T45" fmla="*/ 121 h 296"/>
                  <a:gd name="T46" fmla="*/ 295 w 318"/>
                  <a:gd name="T47" fmla="*/ 114 h 296"/>
                  <a:gd name="T48" fmla="*/ 287 w 318"/>
                  <a:gd name="T49" fmla="*/ 91 h 296"/>
                  <a:gd name="T50" fmla="*/ 302 w 318"/>
                  <a:gd name="T51" fmla="*/ 83 h 296"/>
                  <a:gd name="T52" fmla="*/ 302 w 318"/>
                  <a:gd name="T53" fmla="*/ 61 h 296"/>
                  <a:gd name="T54" fmla="*/ 318 w 318"/>
                  <a:gd name="T55" fmla="*/ 53 h 296"/>
                  <a:gd name="T56" fmla="*/ 318 w 318"/>
                  <a:gd name="T57" fmla="*/ 38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8"/>
                  <a:gd name="T88" fmla="*/ 0 h 296"/>
                  <a:gd name="T89" fmla="*/ 318 w 318"/>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8" h="296">
                    <a:moveTo>
                      <a:pt x="318" y="38"/>
                    </a:moveTo>
                    <a:lnTo>
                      <a:pt x="272" y="46"/>
                    </a:lnTo>
                    <a:lnTo>
                      <a:pt x="295" y="15"/>
                    </a:lnTo>
                    <a:lnTo>
                      <a:pt x="287" y="0"/>
                    </a:lnTo>
                    <a:lnTo>
                      <a:pt x="242" y="8"/>
                    </a:lnTo>
                    <a:lnTo>
                      <a:pt x="0" y="15"/>
                    </a:lnTo>
                    <a:lnTo>
                      <a:pt x="15" y="99"/>
                    </a:lnTo>
                    <a:lnTo>
                      <a:pt x="7" y="243"/>
                    </a:lnTo>
                    <a:lnTo>
                      <a:pt x="38" y="250"/>
                    </a:lnTo>
                    <a:lnTo>
                      <a:pt x="38" y="296"/>
                    </a:lnTo>
                    <a:lnTo>
                      <a:pt x="234" y="288"/>
                    </a:lnTo>
                    <a:lnTo>
                      <a:pt x="242" y="265"/>
                    </a:lnTo>
                    <a:lnTo>
                      <a:pt x="242" y="250"/>
                    </a:lnTo>
                    <a:lnTo>
                      <a:pt x="227" y="250"/>
                    </a:lnTo>
                    <a:lnTo>
                      <a:pt x="227" y="235"/>
                    </a:lnTo>
                    <a:lnTo>
                      <a:pt x="242" y="235"/>
                    </a:lnTo>
                    <a:lnTo>
                      <a:pt x="234" y="212"/>
                    </a:lnTo>
                    <a:lnTo>
                      <a:pt x="250" y="197"/>
                    </a:lnTo>
                    <a:lnTo>
                      <a:pt x="242" y="190"/>
                    </a:lnTo>
                    <a:lnTo>
                      <a:pt x="265" y="174"/>
                    </a:lnTo>
                    <a:lnTo>
                      <a:pt x="265" y="144"/>
                    </a:lnTo>
                    <a:lnTo>
                      <a:pt x="280" y="136"/>
                    </a:lnTo>
                    <a:lnTo>
                      <a:pt x="280" y="121"/>
                    </a:lnTo>
                    <a:lnTo>
                      <a:pt x="295" y="114"/>
                    </a:lnTo>
                    <a:lnTo>
                      <a:pt x="287" y="91"/>
                    </a:lnTo>
                    <a:lnTo>
                      <a:pt x="302" y="83"/>
                    </a:lnTo>
                    <a:lnTo>
                      <a:pt x="302" y="61"/>
                    </a:lnTo>
                    <a:lnTo>
                      <a:pt x="318" y="53"/>
                    </a:lnTo>
                    <a:lnTo>
                      <a:pt x="318" y="3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2" name="Freeform 1039"/>
              <p:cNvSpPr>
                <a:spLocks/>
              </p:cNvSpPr>
              <p:nvPr/>
            </p:nvSpPr>
            <p:spPr bwMode="auto">
              <a:xfrm>
                <a:off x="3005" y="2304"/>
                <a:ext cx="318" cy="296"/>
              </a:xfrm>
              <a:custGeom>
                <a:avLst/>
                <a:gdLst>
                  <a:gd name="T0" fmla="*/ 318 w 318"/>
                  <a:gd name="T1" fmla="*/ 38 h 296"/>
                  <a:gd name="T2" fmla="*/ 272 w 318"/>
                  <a:gd name="T3" fmla="*/ 46 h 296"/>
                  <a:gd name="T4" fmla="*/ 295 w 318"/>
                  <a:gd name="T5" fmla="*/ 15 h 296"/>
                  <a:gd name="T6" fmla="*/ 287 w 318"/>
                  <a:gd name="T7" fmla="*/ 0 h 296"/>
                  <a:gd name="T8" fmla="*/ 242 w 318"/>
                  <a:gd name="T9" fmla="*/ 8 h 296"/>
                  <a:gd name="T10" fmla="*/ 0 w 318"/>
                  <a:gd name="T11" fmla="*/ 15 h 296"/>
                  <a:gd name="T12" fmla="*/ 15 w 318"/>
                  <a:gd name="T13" fmla="*/ 99 h 296"/>
                  <a:gd name="T14" fmla="*/ 7 w 318"/>
                  <a:gd name="T15" fmla="*/ 243 h 296"/>
                  <a:gd name="T16" fmla="*/ 38 w 318"/>
                  <a:gd name="T17" fmla="*/ 250 h 296"/>
                  <a:gd name="T18" fmla="*/ 38 w 318"/>
                  <a:gd name="T19" fmla="*/ 296 h 296"/>
                  <a:gd name="T20" fmla="*/ 234 w 318"/>
                  <a:gd name="T21" fmla="*/ 288 h 296"/>
                  <a:gd name="T22" fmla="*/ 242 w 318"/>
                  <a:gd name="T23" fmla="*/ 265 h 296"/>
                  <a:gd name="T24" fmla="*/ 242 w 318"/>
                  <a:gd name="T25" fmla="*/ 250 h 296"/>
                  <a:gd name="T26" fmla="*/ 227 w 318"/>
                  <a:gd name="T27" fmla="*/ 250 h 296"/>
                  <a:gd name="T28" fmla="*/ 227 w 318"/>
                  <a:gd name="T29" fmla="*/ 235 h 296"/>
                  <a:gd name="T30" fmla="*/ 242 w 318"/>
                  <a:gd name="T31" fmla="*/ 235 h 296"/>
                  <a:gd name="T32" fmla="*/ 234 w 318"/>
                  <a:gd name="T33" fmla="*/ 212 h 296"/>
                  <a:gd name="T34" fmla="*/ 250 w 318"/>
                  <a:gd name="T35" fmla="*/ 197 h 296"/>
                  <a:gd name="T36" fmla="*/ 242 w 318"/>
                  <a:gd name="T37" fmla="*/ 190 h 296"/>
                  <a:gd name="T38" fmla="*/ 265 w 318"/>
                  <a:gd name="T39" fmla="*/ 174 h 296"/>
                  <a:gd name="T40" fmla="*/ 265 w 318"/>
                  <a:gd name="T41" fmla="*/ 144 h 296"/>
                  <a:gd name="T42" fmla="*/ 280 w 318"/>
                  <a:gd name="T43" fmla="*/ 136 h 296"/>
                  <a:gd name="T44" fmla="*/ 280 w 318"/>
                  <a:gd name="T45" fmla="*/ 121 h 296"/>
                  <a:gd name="T46" fmla="*/ 295 w 318"/>
                  <a:gd name="T47" fmla="*/ 114 h 296"/>
                  <a:gd name="T48" fmla="*/ 287 w 318"/>
                  <a:gd name="T49" fmla="*/ 91 h 296"/>
                  <a:gd name="T50" fmla="*/ 302 w 318"/>
                  <a:gd name="T51" fmla="*/ 83 h 296"/>
                  <a:gd name="T52" fmla="*/ 302 w 318"/>
                  <a:gd name="T53" fmla="*/ 61 h 296"/>
                  <a:gd name="T54" fmla="*/ 318 w 318"/>
                  <a:gd name="T55" fmla="*/ 53 h 296"/>
                  <a:gd name="T56" fmla="*/ 318 w 318"/>
                  <a:gd name="T57" fmla="*/ 38 h 296"/>
                  <a:gd name="T58" fmla="*/ 318 w 318"/>
                  <a:gd name="T59" fmla="*/ 46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8"/>
                  <a:gd name="T91" fmla="*/ 0 h 296"/>
                  <a:gd name="T92" fmla="*/ 318 w 318"/>
                  <a:gd name="T93" fmla="*/ 296 h 2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8" h="296">
                    <a:moveTo>
                      <a:pt x="318" y="38"/>
                    </a:moveTo>
                    <a:lnTo>
                      <a:pt x="272" y="46"/>
                    </a:lnTo>
                    <a:lnTo>
                      <a:pt x="295" y="15"/>
                    </a:lnTo>
                    <a:lnTo>
                      <a:pt x="287" y="0"/>
                    </a:lnTo>
                    <a:lnTo>
                      <a:pt x="242" y="8"/>
                    </a:lnTo>
                    <a:lnTo>
                      <a:pt x="0" y="15"/>
                    </a:lnTo>
                    <a:lnTo>
                      <a:pt x="15" y="99"/>
                    </a:lnTo>
                    <a:lnTo>
                      <a:pt x="7" y="243"/>
                    </a:lnTo>
                    <a:lnTo>
                      <a:pt x="38" y="250"/>
                    </a:lnTo>
                    <a:lnTo>
                      <a:pt x="38" y="296"/>
                    </a:lnTo>
                    <a:lnTo>
                      <a:pt x="234" y="288"/>
                    </a:lnTo>
                    <a:lnTo>
                      <a:pt x="242" y="265"/>
                    </a:lnTo>
                    <a:lnTo>
                      <a:pt x="242" y="250"/>
                    </a:lnTo>
                    <a:lnTo>
                      <a:pt x="227" y="250"/>
                    </a:lnTo>
                    <a:lnTo>
                      <a:pt x="227" y="235"/>
                    </a:lnTo>
                    <a:lnTo>
                      <a:pt x="242" y="235"/>
                    </a:lnTo>
                    <a:lnTo>
                      <a:pt x="234" y="212"/>
                    </a:lnTo>
                    <a:lnTo>
                      <a:pt x="250" y="197"/>
                    </a:lnTo>
                    <a:lnTo>
                      <a:pt x="242" y="190"/>
                    </a:lnTo>
                    <a:lnTo>
                      <a:pt x="265" y="174"/>
                    </a:lnTo>
                    <a:lnTo>
                      <a:pt x="265" y="144"/>
                    </a:lnTo>
                    <a:lnTo>
                      <a:pt x="280" y="136"/>
                    </a:lnTo>
                    <a:lnTo>
                      <a:pt x="280" y="121"/>
                    </a:lnTo>
                    <a:lnTo>
                      <a:pt x="295" y="114"/>
                    </a:lnTo>
                    <a:lnTo>
                      <a:pt x="287" y="91"/>
                    </a:lnTo>
                    <a:lnTo>
                      <a:pt x="302" y="83"/>
                    </a:lnTo>
                    <a:lnTo>
                      <a:pt x="302" y="61"/>
                    </a:lnTo>
                    <a:lnTo>
                      <a:pt x="318" y="53"/>
                    </a:lnTo>
                    <a:lnTo>
                      <a:pt x="318" y="38"/>
                    </a:lnTo>
                    <a:lnTo>
                      <a:pt x="318"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3" name="Freeform 1040"/>
              <p:cNvSpPr>
                <a:spLocks/>
              </p:cNvSpPr>
              <p:nvPr/>
            </p:nvSpPr>
            <p:spPr bwMode="auto">
              <a:xfrm>
                <a:off x="1204" y="1622"/>
                <a:ext cx="514" cy="879"/>
              </a:xfrm>
              <a:custGeom>
                <a:avLst/>
                <a:gdLst>
                  <a:gd name="T0" fmla="*/ 492 w 514"/>
                  <a:gd name="T1" fmla="*/ 697 h 879"/>
                  <a:gd name="T2" fmla="*/ 235 w 514"/>
                  <a:gd name="T3" fmla="*/ 303 h 879"/>
                  <a:gd name="T4" fmla="*/ 295 w 514"/>
                  <a:gd name="T5" fmla="*/ 68 h 879"/>
                  <a:gd name="T6" fmla="*/ 53 w 514"/>
                  <a:gd name="T7" fmla="*/ 0 h 879"/>
                  <a:gd name="T8" fmla="*/ 30 w 514"/>
                  <a:gd name="T9" fmla="*/ 76 h 879"/>
                  <a:gd name="T10" fmla="*/ 0 w 514"/>
                  <a:gd name="T11" fmla="*/ 121 h 879"/>
                  <a:gd name="T12" fmla="*/ 23 w 514"/>
                  <a:gd name="T13" fmla="*/ 174 h 879"/>
                  <a:gd name="T14" fmla="*/ 8 w 514"/>
                  <a:gd name="T15" fmla="*/ 250 h 879"/>
                  <a:gd name="T16" fmla="*/ 38 w 514"/>
                  <a:gd name="T17" fmla="*/ 311 h 879"/>
                  <a:gd name="T18" fmla="*/ 30 w 514"/>
                  <a:gd name="T19" fmla="*/ 333 h 879"/>
                  <a:gd name="T20" fmla="*/ 53 w 514"/>
                  <a:gd name="T21" fmla="*/ 356 h 879"/>
                  <a:gd name="T22" fmla="*/ 60 w 514"/>
                  <a:gd name="T23" fmla="*/ 333 h 879"/>
                  <a:gd name="T24" fmla="*/ 76 w 514"/>
                  <a:gd name="T25" fmla="*/ 341 h 879"/>
                  <a:gd name="T26" fmla="*/ 60 w 514"/>
                  <a:gd name="T27" fmla="*/ 349 h 879"/>
                  <a:gd name="T28" fmla="*/ 76 w 514"/>
                  <a:gd name="T29" fmla="*/ 394 h 879"/>
                  <a:gd name="T30" fmla="*/ 60 w 514"/>
                  <a:gd name="T31" fmla="*/ 371 h 879"/>
                  <a:gd name="T32" fmla="*/ 60 w 514"/>
                  <a:gd name="T33" fmla="*/ 356 h 879"/>
                  <a:gd name="T34" fmla="*/ 45 w 514"/>
                  <a:gd name="T35" fmla="*/ 409 h 879"/>
                  <a:gd name="T36" fmla="*/ 76 w 514"/>
                  <a:gd name="T37" fmla="*/ 439 h 879"/>
                  <a:gd name="T38" fmla="*/ 60 w 514"/>
                  <a:gd name="T39" fmla="*/ 485 h 879"/>
                  <a:gd name="T40" fmla="*/ 106 w 514"/>
                  <a:gd name="T41" fmla="*/ 568 h 879"/>
                  <a:gd name="T42" fmla="*/ 98 w 514"/>
                  <a:gd name="T43" fmla="*/ 584 h 879"/>
                  <a:gd name="T44" fmla="*/ 113 w 514"/>
                  <a:gd name="T45" fmla="*/ 599 h 879"/>
                  <a:gd name="T46" fmla="*/ 98 w 514"/>
                  <a:gd name="T47" fmla="*/ 644 h 879"/>
                  <a:gd name="T48" fmla="*/ 113 w 514"/>
                  <a:gd name="T49" fmla="*/ 652 h 879"/>
                  <a:gd name="T50" fmla="*/ 166 w 514"/>
                  <a:gd name="T51" fmla="*/ 674 h 879"/>
                  <a:gd name="T52" fmla="*/ 189 w 514"/>
                  <a:gd name="T53" fmla="*/ 705 h 879"/>
                  <a:gd name="T54" fmla="*/ 227 w 514"/>
                  <a:gd name="T55" fmla="*/ 720 h 879"/>
                  <a:gd name="T56" fmla="*/ 227 w 514"/>
                  <a:gd name="T57" fmla="*/ 743 h 879"/>
                  <a:gd name="T58" fmla="*/ 250 w 514"/>
                  <a:gd name="T59" fmla="*/ 750 h 879"/>
                  <a:gd name="T60" fmla="*/ 280 w 514"/>
                  <a:gd name="T61" fmla="*/ 788 h 879"/>
                  <a:gd name="T62" fmla="*/ 287 w 514"/>
                  <a:gd name="T63" fmla="*/ 856 h 879"/>
                  <a:gd name="T64" fmla="*/ 454 w 514"/>
                  <a:gd name="T65" fmla="*/ 879 h 879"/>
                  <a:gd name="T66" fmla="*/ 469 w 514"/>
                  <a:gd name="T67" fmla="*/ 872 h 879"/>
                  <a:gd name="T68" fmla="*/ 462 w 514"/>
                  <a:gd name="T69" fmla="*/ 834 h 879"/>
                  <a:gd name="T70" fmla="*/ 477 w 514"/>
                  <a:gd name="T71" fmla="*/ 811 h 879"/>
                  <a:gd name="T72" fmla="*/ 484 w 514"/>
                  <a:gd name="T73" fmla="*/ 781 h 879"/>
                  <a:gd name="T74" fmla="*/ 514 w 514"/>
                  <a:gd name="T75" fmla="*/ 765 h 879"/>
                  <a:gd name="T76" fmla="*/ 492 w 514"/>
                  <a:gd name="T77" fmla="*/ 697 h 8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4"/>
                  <a:gd name="T118" fmla="*/ 0 h 879"/>
                  <a:gd name="T119" fmla="*/ 514 w 514"/>
                  <a:gd name="T120" fmla="*/ 879 h 8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4" h="879">
                    <a:moveTo>
                      <a:pt x="492" y="697"/>
                    </a:moveTo>
                    <a:lnTo>
                      <a:pt x="235" y="303"/>
                    </a:lnTo>
                    <a:lnTo>
                      <a:pt x="295" y="68"/>
                    </a:lnTo>
                    <a:lnTo>
                      <a:pt x="53" y="0"/>
                    </a:lnTo>
                    <a:lnTo>
                      <a:pt x="30" y="76"/>
                    </a:lnTo>
                    <a:lnTo>
                      <a:pt x="0" y="121"/>
                    </a:lnTo>
                    <a:lnTo>
                      <a:pt x="23" y="174"/>
                    </a:lnTo>
                    <a:lnTo>
                      <a:pt x="8" y="250"/>
                    </a:lnTo>
                    <a:lnTo>
                      <a:pt x="38" y="311"/>
                    </a:lnTo>
                    <a:lnTo>
                      <a:pt x="30" y="333"/>
                    </a:lnTo>
                    <a:lnTo>
                      <a:pt x="53" y="356"/>
                    </a:lnTo>
                    <a:lnTo>
                      <a:pt x="60" y="333"/>
                    </a:lnTo>
                    <a:lnTo>
                      <a:pt x="76" y="341"/>
                    </a:lnTo>
                    <a:lnTo>
                      <a:pt x="60" y="349"/>
                    </a:lnTo>
                    <a:lnTo>
                      <a:pt x="76" y="394"/>
                    </a:lnTo>
                    <a:lnTo>
                      <a:pt x="60" y="371"/>
                    </a:lnTo>
                    <a:lnTo>
                      <a:pt x="60" y="356"/>
                    </a:lnTo>
                    <a:lnTo>
                      <a:pt x="45" y="409"/>
                    </a:lnTo>
                    <a:lnTo>
                      <a:pt x="76" y="439"/>
                    </a:lnTo>
                    <a:lnTo>
                      <a:pt x="60" y="485"/>
                    </a:lnTo>
                    <a:lnTo>
                      <a:pt x="106" y="568"/>
                    </a:lnTo>
                    <a:lnTo>
                      <a:pt x="98" y="584"/>
                    </a:lnTo>
                    <a:lnTo>
                      <a:pt x="113" y="599"/>
                    </a:lnTo>
                    <a:lnTo>
                      <a:pt x="98" y="644"/>
                    </a:lnTo>
                    <a:lnTo>
                      <a:pt x="113" y="652"/>
                    </a:lnTo>
                    <a:lnTo>
                      <a:pt x="166" y="674"/>
                    </a:lnTo>
                    <a:lnTo>
                      <a:pt x="189" y="705"/>
                    </a:lnTo>
                    <a:lnTo>
                      <a:pt x="227" y="720"/>
                    </a:lnTo>
                    <a:lnTo>
                      <a:pt x="227" y="743"/>
                    </a:lnTo>
                    <a:lnTo>
                      <a:pt x="250" y="750"/>
                    </a:lnTo>
                    <a:lnTo>
                      <a:pt x="280" y="788"/>
                    </a:lnTo>
                    <a:lnTo>
                      <a:pt x="287" y="856"/>
                    </a:lnTo>
                    <a:lnTo>
                      <a:pt x="454" y="879"/>
                    </a:lnTo>
                    <a:lnTo>
                      <a:pt x="469" y="872"/>
                    </a:lnTo>
                    <a:lnTo>
                      <a:pt x="462" y="834"/>
                    </a:lnTo>
                    <a:lnTo>
                      <a:pt x="477" y="811"/>
                    </a:lnTo>
                    <a:lnTo>
                      <a:pt x="484" y="781"/>
                    </a:lnTo>
                    <a:lnTo>
                      <a:pt x="514" y="765"/>
                    </a:lnTo>
                    <a:lnTo>
                      <a:pt x="492" y="69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4" name="Freeform 1041"/>
              <p:cNvSpPr>
                <a:spLocks/>
              </p:cNvSpPr>
              <p:nvPr/>
            </p:nvSpPr>
            <p:spPr bwMode="auto">
              <a:xfrm>
                <a:off x="1204" y="1622"/>
                <a:ext cx="514" cy="879"/>
              </a:xfrm>
              <a:custGeom>
                <a:avLst/>
                <a:gdLst>
                  <a:gd name="T0" fmla="*/ 492 w 514"/>
                  <a:gd name="T1" fmla="*/ 697 h 879"/>
                  <a:gd name="T2" fmla="*/ 235 w 514"/>
                  <a:gd name="T3" fmla="*/ 303 h 879"/>
                  <a:gd name="T4" fmla="*/ 295 w 514"/>
                  <a:gd name="T5" fmla="*/ 68 h 879"/>
                  <a:gd name="T6" fmla="*/ 53 w 514"/>
                  <a:gd name="T7" fmla="*/ 0 h 879"/>
                  <a:gd name="T8" fmla="*/ 30 w 514"/>
                  <a:gd name="T9" fmla="*/ 76 h 879"/>
                  <a:gd name="T10" fmla="*/ 0 w 514"/>
                  <a:gd name="T11" fmla="*/ 121 h 879"/>
                  <a:gd name="T12" fmla="*/ 23 w 514"/>
                  <a:gd name="T13" fmla="*/ 174 h 879"/>
                  <a:gd name="T14" fmla="*/ 8 w 514"/>
                  <a:gd name="T15" fmla="*/ 250 h 879"/>
                  <a:gd name="T16" fmla="*/ 38 w 514"/>
                  <a:gd name="T17" fmla="*/ 311 h 879"/>
                  <a:gd name="T18" fmla="*/ 30 w 514"/>
                  <a:gd name="T19" fmla="*/ 333 h 879"/>
                  <a:gd name="T20" fmla="*/ 53 w 514"/>
                  <a:gd name="T21" fmla="*/ 356 h 879"/>
                  <a:gd name="T22" fmla="*/ 60 w 514"/>
                  <a:gd name="T23" fmla="*/ 333 h 879"/>
                  <a:gd name="T24" fmla="*/ 76 w 514"/>
                  <a:gd name="T25" fmla="*/ 341 h 879"/>
                  <a:gd name="T26" fmla="*/ 60 w 514"/>
                  <a:gd name="T27" fmla="*/ 349 h 879"/>
                  <a:gd name="T28" fmla="*/ 76 w 514"/>
                  <a:gd name="T29" fmla="*/ 394 h 879"/>
                  <a:gd name="T30" fmla="*/ 60 w 514"/>
                  <a:gd name="T31" fmla="*/ 371 h 879"/>
                  <a:gd name="T32" fmla="*/ 60 w 514"/>
                  <a:gd name="T33" fmla="*/ 356 h 879"/>
                  <a:gd name="T34" fmla="*/ 45 w 514"/>
                  <a:gd name="T35" fmla="*/ 409 h 879"/>
                  <a:gd name="T36" fmla="*/ 76 w 514"/>
                  <a:gd name="T37" fmla="*/ 439 h 879"/>
                  <a:gd name="T38" fmla="*/ 60 w 514"/>
                  <a:gd name="T39" fmla="*/ 485 h 879"/>
                  <a:gd name="T40" fmla="*/ 106 w 514"/>
                  <a:gd name="T41" fmla="*/ 568 h 879"/>
                  <a:gd name="T42" fmla="*/ 98 w 514"/>
                  <a:gd name="T43" fmla="*/ 584 h 879"/>
                  <a:gd name="T44" fmla="*/ 113 w 514"/>
                  <a:gd name="T45" fmla="*/ 599 h 879"/>
                  <a:gd name="T46" fmla="*/ 98 w 514"/>
                  <a:gd name="T47" fmla="*/ 644 h 879"/>
                  <a:gd name="T48" fmla="*/ 113 w 514"/>
                  <a:gd name="T49" fmla="*/ 652 h 879"/>
                  <a:gd name="T50" fmla="*/ 166 w 514"/>
                  <a:gd name="T51" fmla="*/ 674 h 879"/>
                  <a:gd name="T52" fmla="*/ 189 w 514"/>
                  <a:gd name="T53" fmla="*/ 705 h 879"/>
                  <a:gd name="T54" fmla="*/ 227 w 514"/>
                  <a:gd name="T55" fmla="*/ 720 h 879"/>
                  <a:gd name="T56" fmla="*/ 227 w 514"/>
                  <a:gd name="T57" fmla="*/ 743 h 879"/>
                  <a:gd name="T58" fmla="*/ 250 w 514"/>
                  <a:gd name="T59" fmla="*/ 750 h 879"/>
                  <a:gd name="T60" fmla="*/ 280 w 514"/>
                  <a:gd name="T61" fmla="*/ 788 h 879"/>
                  <a:gd name="T62" fmla="*/ 287 w 514"/>
                  <a:gd name="T63" fmla="*/ 856 h 879"/>
                  <a:gd name="T64" fmla="*/ 454 w 514"/>
                  <a:gd name="T65" fmla="*/ 879 h 879"/>
                  <a:gd name="T66" fmla="*/ 469 w 514"/>
                  <a:gd name="T67" fmla="*/ 872 h 879"/>
                  <a:gd name="T68" fmla="*/ 462 w 514"/>
                  <a:gd name="T69" fmla="*/ 834 h 879"/>
                  <a:gd name="T70" fmla="*/ 477 w 514"/>
                  <a:gd name="T71" fmla="*/ 811 h 879"/>
                  <a:gd name="T72" fmla="*/ 484 w 514"/>
                  <a:gd name="T73" fmla="*/ 781 h 879"/>
                  <a:gd name="T74" fmla="*/ 514 w 514"/>
                  <a:gd name="T75" fmla="*/ 765 h 879"/>
                  <a:gd name="T76" fmla="*/ 492 w 514"/>
                  <a:gd name="T77" fmla="*/ 697 h 879"/>
                  <a:gd name="T78" fmla="*/ 492 w 514"/>
                  <a:gd name="T79" fmla="*/ 705 h 8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4"/>
                  <a:gd name="T121" fmla="*/ 0 h 879"/>
                  <a:gd name="T122" fmla="*/ 514 w 514"/>
                  <a:gd name="T123" fmla="*/ 879 h 8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4" h="879">
                    <a:moveTo>
                      <a:pt x="492" y="697"/>
                    </a:moveTo>
                    <a:lnTo>
                      <a:pt x="235" y="303"/>
                    </a:lnTo>
                    <a:lnTo>
                      <a:pt x="295" y="68"/>
                    </a:lnTo>
                    <a:lnTo>
                      <a:pt x="53" y="0"/>
                    </a:lnTo>
                    <a:lnTo>
                      <a:pt x="30" y="76"/>
                    </a:lnTo>
                    <a:lnTo>
                      <a:pt x="0" y="121"/>
                    </a:lnTo>
                    <a:lnTo>
                      <a:pt x="23" y="174"/>
                    </a:lnTo>
                    <a:lnTo>
                      <a:pt x="8" y="250"/>
                    </a:lnTo>
                    <a:lnTo>
                      <a:pt x="38" y="311"/>
                    </a:lnTo>
                    <a:lnTo>
                      <a:pt x="30" y="333"/>
                    </a:lnTo>
                    <a:lnTo>
                      <a:pt x="53" y="356"/>
                    </a:lnTo>
                    <a:lnTo>
                      <a:pt x="60" y="333"/>
                    </a:lnTo>
                    <a:lnTo>
                      <a:pt x="76" y="341"/>
                    </a:lnTo>
                    <a:lnTo>
                      <a:pt x="60" y="349"/>
                    </a:lnTo>
                    <a:lnTo>
                      <a:pt x="76" y="394"/>
                    </a:lnTo>
                    <a:lnTo>
                      <a:pt x="60" y="371"/>
                    </a:lnTo>
                    <a:lnTo>
                      <a:pt x="60" y="356"/>
                    </a:lnTo>
                    <a:lnTo>
                      <a:pt x="45" y="409"/>
                    </a:lnTo>
                    <a:lnTo>
                      <a:pt x="76" y="439"/>
                    </a:lnTo>
                    <a:lnTo>
                      <a:pt x="60" y="485"/>
                    </a:lnTo>
                    <a:lnTo>
                      <a:pt x="106" y="568"/>
                    </a:lnTo>
                    <a:lnTo>
                      <a:pt x="98" y="584"/>
                    </a:lnTo>
                    <a:lnTo>
                      <a:pt x="113" y="599"/>
                    </a:lnTo>
                    <a:lnTo>
                      <a:pt x="98" y="644"/>
                    </a:lnTo>
                    <a:lnTo>
                      <a:pt x="113" y="652"/>
                    </a:lnTo>
                    <a:lnTo>
                      <a:pt x="166" y="674"/>
                    </a:lnTo>
                    <a:lnTo>
                      <a:pt x="189" y="705"/>
                    </a:lnTo>
                    <a:lnTo>
                      <a:pt x="227" y="720"/>
                    </a:lnTo>
                    <a:lnTo>
                      <a:pt x="227" y="743"/>
                    </a:lnTo>
                    <a:lnTo>
                      <a:pt x="250" y="750"/>
                    </a:lnTo>
                    <a:lnTo>
                      <a:pt x="280" y="788"/>
                    </a:lnTo>
                    <a:lnTo>
                      <a:pt x="287" y="856"/>
                    </a:lnTo>
                    <a:lnTo>
                      <a:pt x="454" y="879"/>
                    </a:lnTo>
                    <a:lnTo>
                      <a:pt x="469" y="872"/>
                    </a:lnTo>
                    <a:lnTo>
                      <a:pt x="462" y="834"/>
                    </a:lnTo>
                    <a:lnTo>
                      <a:pt x="477" y="811"/>
                    </a:lnTo>
                    <a:lnTo>
                      <a:pt x="484" y="781"/>
                    </a:lnTo>
                    <a:lnTo>
                      <a:pt x="514" y="765"/>
                    </a:lnTo>
                    <a:lnTo>
                      <a:pt x="492" y="697"/>
                    </a:lnTo>
                    <a:lnTo>
                      <a:pt x="492" y="70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5" name="Freeform 1042"/>
              <p:cNvSpPr>
                <a:spLocks/>
              </p:cNvSpPr>
              <p:nvPr/>
            </p:nvSpPr>
            <p:spPr bwMode="auto">
              <a:xfrm>
                <a:off x="2082" y="1895"/>
                <a:ext cx="469" cy="371"/>
              </a:xfrm>
              <a:custGeom>
                <a:avLst/>
                <a:gdLst>
                  <a:gd name="T0" fmla="*/ 461 w 469"/>
                  <a:gd name="T1" fmla="*/ 129 h 371"/>
                  <a:gd name="T2" fmla="*/ 469 w 469"/>
                  <a:gd name="T3" fmla="*/ 45 h 371"/>
                  <a:gd name="T4" fmla="*/ 348 w 469"/>
                  <a:gd name="T5" fmla="*/ 38 h 371"/>
                  <a:gd name="T6" fmla="*/ 45 w 469"/>
                  <a:gd name="T7" fmla="*/ 0 h 371"/>
                  <a:gd name="T8" fmla="*/ 0 w 469"/>
                  <a:gd name="T9" fmla="*/ 326 h 371"/>
                  <a:gd name="T10" fmla="*/ 386 w 469"/>
                  <a:gd name="T11" fmla="*/ 364 h 371"/>
                  <a:gd name="T12" fmla="*/ 446 w 469"/>
                  <a:gd name="T13" fmla="*/ 371 h 371"/>
                  <a:gd name="T14" fmla="*/ 461 w 469"/>
                  <a:gd name="T15" fmla="*/ 129 h 371"/>
                  <a:gd name="T16" fmla="*/ 0 60000 65536"/>
                  <a:gd name="T17" fmla="*/ 0 60000 65536"/>
                  <a:gd name="T18" fmla="*/ 0 60000 65536"/>
                  <a:gd name="T19" fmla="*/ 0 60000 65536"/>
                  <a:gd name="T20" fmla="*/ 0 60000 65536"/>
                  <a:gd name="T21" fmla="*/ 0 60000 65536"/>
                  <a:gd name="T22" fmla="*/ 0 60000 65536"/>
                  <a:gd name="T23" fmla="*/ 0 60000 65536"/>
                  <a:gd name="T24" fmla="*/ 0 w 469"/>
                  <a:gd name="T25" fmla="*/ 0 h 371"/>
                  <a:gd name="T26" fmla="*/ 469 w 469"/>
                  <a:gd name="T27" fmla="*/ 371 h 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9" h="371">
                    <a:moveTo>
                      <a:pt x="461" y="129"/>
                    </a:moveTo>
                    <a:lnTo>
                      <a:pt x="469" y="45"/>
                    </a:lnTo>
                    <a:lnTo>
                      <a:pt x="348" y="38"/>
                    </a:lnTo>
                    <a:lnTo>
                      <a:pt x="45" y="0"/>
                    </a:lnTo>
                    <a:lnTo>
                      <a:pt x="0" y="326"/>
                    </a:lnTo>
                    <a:lnTo>
                      <a:pt x="386" y="364"/>
                    </a:lnTo>
                    <a:lnTo>
                      <a:pt x="446" y="371"/>
                    </a:lnTo>
                    <a:lnTo>
                      <a:pt x="461" y="129"/>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6" name="Freeform 1043"/>
              <p:cNvSpPr>
                <a:spLocks/>
              </p:cNvSpPr>
              <p:nvPr/>
            </p:nvSpPr>
            <p:spPr bwMode="auto">
              <a:xfrm>
                <a:off x="2082" y="1895"/>
                <a:ext cx="469" cy="371"/>
              </a:xfrm>
              <a:custGeom>
                <a:avLst/>
                <a:gdLst>
                  <a:gd name="T0" fmla="*/ 461 w 469"/>
                  <a:gd name="T1" fmla="*/ 129 h 371"/>
                  <a:gd name="T2" fmla="*/ 469 w 469"/>
                  <a:gd name="T3" fmla="*/ 45 h 371"/>
                  <a:gd name="T4" fmla="*/ 348 w 469"/>
                  <a:gd name="T5" fmla="*/ 38 h 371"/>
                  <a:gd name="T6" fmla="*/ 45 w 469"/>
                  <a:gd name="T7" fmla="*/ 0 h 371"/>
                  <a:gd name="T8" fmla="*/ 0 w 469"/>
                  <a:gd name="T9" fmla="*/ 326 h 371"/>
                  <a:gd name="T10" fmla="*/ 386 w 469"/>
                  <a:gd name="T11" fmla="*/ 364 h 371"/>
                  <a:gd name="T12" fmla="*/ 446 w 469"/>
                  <a:gd name="T13" fmla="*/ 371 h 371"/>
                  <a:gd name="T14" fmla="*/ 461 w 469"/>
                  <a:gd name="T15" fmla="*/ 129 h 371"/>
                  <a:gd name="T16" fmla="*/ 461 w 469"/>
                  <a:gd name="T17" fmla="*/ 136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371"/>
                  <a:gd name="T29" fmla="*/ 469 w 469"/>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371">
                    <a:moveTo>
                      <a:pt x="461" y="129"/>
                    </a:moveTo>
                    <a:lnTo>
                      <a:pt x="469" y="45"/>
                    </a:lnTo>
                    <a:lnTo>
                      <a:pt x="348" y="38"/>
                    </a:lnTo>
                    <a:lnTo>
                      <a:pt x="45" y="0"/>
                    </a:lnTo>
                    <a:lnTo>
                      <a:pt x="0" y="326"/>
                    </a:lnTo>
                    <a:lnTo>
                      <a:pt x="386" y="364"/>
                    </a:lnTo>
                    <a:lnTo>
                      <a:pt x="446" y="371"/>
                    </a:lnTo>
                    <a:lnTo>
                      <a:pt x="461" y="129"/>
                    </a:lnTo>
                    <a:lnTo>
                      <a:pt x="461" y="13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7" name="Freeform 1044"/>
              <p:cNvSpPr>
                <a:spLocks/>
              </p:cNvSpPr>
              <p:nvPr/>
            </p:nvSpPr>
            <p:spPr bwMode="auto">
              <a:xfrm>
                <a:off x="4246" y="1690"/>
                <a:ext cx="113" cy="106"/>
              </a:xfrm>
              <a:custGeom>
                <a:avLst/>
                <a:gdLst>
                  <a:gd name="T0" fmla="*/ 98 w 113"/>
                  <a:gd name="T1" fmla="*/ 0 h 106"/>
                  <a:gd name="T2" fmla="*/ 0 w 113"/>
                  <a:gd name="T3" fmla="*/ 23 h 106"/>
                  <a:gd name="T4" fmla="*/ 15 w 113"/>
                  <a:gd name="T5" fmla="*/ 91 h 106"/>
                  <a:gd name="T6" fmla="*/ 0 w 113"/>
                  <a:gd name="T7" fmla="*/ 99 h 106"/>
                  <a:gd name="T8" fmla="*/ 7 w 113"/>
                  <a:gd name="T9" fmla="*/ 106 h 106"/>
                  <a:gd name="T10" fmla="*/ 45 w 113"/>
                  <a:gd name="T11" fmla="*/ 76 h 106"/>
                  <a:gd name="T12" fmla="*/ 83 w 113"/>
                  <a:gd name="T13" fmla="*/ 68 h 106"/>
                  <a:gd name="T14" fmla="*/ 113 w 113"/>
                  <a:gd name="T15" fmla="*/ 46 h 106"/>
                  <a:gd name="T16" fmla="*/ 98 w 113"/>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06"/>
                  <a:gd name="T29" fmla="*/ 113 w 11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06">
                    <a:moveTo>
                      <a:pt x="98" y="0"/>
                    </a:moveTo>
                    <a:lnTo>
                      <a:pt x="0" y="23"/>
                    </a:lnTo>
                    <a:lnTo>
                      <a:pt x="15" y="91"/>
                    </a:lnTo>
                    <a:lnTo>
                      <a:pt x="0" y="99"/>
                    </a:lnTo>
                    <a:lnTo>
                      <a:pt x="7" y="106"/>
                    </a:lnTo>
                    <a:lnTo>
                      <a:pt x="45" y="76"/>
                    </a:lnTo>
                    <a:lnTo>
                      <a:pt x="83" y="68"/>
                    </a:lnTo>
                    <a:lnTo>
                      <a:pt x="113" y="46"/>
                    </a:lnTo>
                    <a:lnTo>
                      <a:pt x="98" y="0"/>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8" name="Freeform 1045"/>
              <p:cNvSpPr>
                <a:spLocks/>
              </p:cNvSpPr>
              <p:nvPr/>
            </p:nvSpPr>
            <p:spPr bwMode="auto">
              <a:xfrm>
                <a:off x="4246" y="1690"/>
                <a:ext cx="113" cy="106"/>
              </a:xfrm>
              <a:custGeom>
                <a:avLst/>
                <a:gdLst>
                  <a:gd name="T0" fmla="*/ 98 w 113"/>
                  <a:gd name="T1" fmla="*/ 0 h 106"/>
                  <a:gd name="T2" fmla="*/ 0 w 113"/>
                  <a:gd name="T3" fmla="*/ 23 h 106"/>
                  <a:gd name="T4" fmla="*/ 15 w 113"/>
                  <a:gd name="T5" fmla="*/ 91 h 106"/>
                  <a:gd name="T6" fmla="*/ 0 w 113"/>
                  <a:gd name="T7" fmla="*/ 99 h 106"/>
                  <a:gd name="T8" fmla="*/ 7 w 113"/>
                  <a:gd name="T9" fmla="*/ 106 h 106"/>
                  <a:gd name="T10" fmla="*/ 45 w 113"/>
                  <a:gd name="T11" fmla="*/ 76 h 106"/>
                  <a:gd name="T12" fmla="*/ 83 w 113"/>
                  <a:gd name="T13" fmla="*/ 68 h 106"/>
                  <a:gd name="T14" fmla="*/ 113 w 113"/>
                  <a:gd name="T15" fmla="*/ 46 h 106"/>
                  <a:gd name="T16" fmla="*/ 98 w 113"/>
                  <a:gd name="T17" fmla="*/ 0 h 106"/>
                  <a:gd name="T18" fmla="*/ 98 w 113"/>
                  <a:gd name="T19" fmla="*/ 8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06"/>
                  <a:gd name="T32" fmla="*/ 113 w 11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06">
                    <a:moveTo>
                      <a:pt x="98" y="0"/>
                    </a:moveTo>
                    <a:lnTo>
                      <a:pt x="0" y="23"/>
                    </a:lnTo>
                    <a:lnTo>
                      <a:pt x="15" y="91"/>
                    </a:lnTo>
                    <a:lnTo>
                      <a:pt x="0" y="99"/>
                    </a:lnTo>
                    <a:lnTo>
                      <a:pt x="7" y="106"/>
                    </a:lnTo>
                    <a:lnTo>
                      <a:pt x="45" y="76"/>
                    </a:lnTo>
                    <a:lnTo>
                      <a:pt x="83" y="68"/>
                    </a:lnTo>
                    <a:lnTo>
                      <a:pt x="113" y="46"/>
                    </a:lnTo>
                    <a:lnTo>
                      <a:pt x="98" y="0"/>
                    </a:lnTo>
                    <a:lnTo>
                      <a:pt x="98"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49" name="Freeform 1046"/>
              <p:cNvSpPr>
                <a:spLocks/>
              </p:cNvSpPr>
              <p:nvPr/>
            </p:nvSpPr>
            <p:spPr bwMode="auto">
              <a:xfrm>
                <a:off x="4147" y="1917"/>
                <a:ext cx="68" cy="107"/>
              </a:xfrm>
              <a:custGeom>
                <a:avLst/>
                <a:gdLst>
                  <a:gd name="T0" fmla="*/ 68 w 68"/>
                  <a:gd name="T1" fmla="*/ 91 h 107"/>
                  <a:gd name="T2" fmla="*/ 61 w 68"/>
                  <a:gd name="T3" fmla="*/ 76 h 107"/>
                  <a:gd name="T4" fmla="*/ 23 w 68"/>
                  <a:gd name="T5" fmla="*/ 31 h 107"/>
                  <a:gd name="T6" fmla="*/ 23 w 68"/>
                  <a:gd name="T7" fmla="*/ 0 h 107"/>
                  <a:gd name="T8" fmla="*/ 0 w 68"/>
                  <a:gd name="T9" fmla="*/ 8 h 107"/>
                  <a:gd name="T10" fmla="*/ 31 w 68"/>
                  <a:gd name="T11" fmla="*/ 107 h 107"/>
                  <a:gd name="T12" fmla="*/ 68 w 68"/>
                  <a:gd name="T13" fmla="*/ 99 h 107"/>
                  <a:gd name="T14" fmla="*/ 68 w 68"/>
                  <a:gd name="T15" fmla="*/ 91 h 10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07"/>
                  <a:gd name="T26" fmla="*/ 68 w 68"/>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07">
                    <a:moveTo>
                      <a:pt x="68" y="91"/>
                    </a:moveTo>
                    <a:lnTo>
                      <a:pt x="61" y="76"/>
                    </a:lnTo>
                    <a:lnTo>
                      <a:pt x="23" y="31"/>
                    </a:lnTo>
                    <a:lnTo>
                      <a:pt x="23" y="0"/>
                    </a:lnTo>
                    <a:lnTo>
                      <a:pt x="0" y="8"/>
                    </a:lnTo>
                    <a:lnTo>
                      <a:pt x="31" y="107"/>
                    </a:lnTo>
                    <a:lnTo>
                      <a:pt x="68" y="99"/>
                    </a:lnTo>
                    <a:lnTo>
                      <a:pt x="68" y="91"/>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0" name="Freeform 1047"/>
              <p:cNvSpPr>
                <a:spLocks/>
              </p:cNvSpPr>
              <p:nvPr/>
            </p:nvSpPr>
            <p:spPr bwMode="auto">
              <a:xfrm>
                <a:off x="4147" y="1917"/>
                <a:ext cx="68" cy="107"/>
              </a:xfrm>
              <a:custGeom>
                <a:avLst/>
                <a:gdLst>
                  <a:gd name="T0" fmla="*/ 68 w 68"/>
                  <a:gd name="T1" fmla="*/ 91 h 107"/>
                  <a:gd name="T2" fmla="*/ 61 w 68"/>
                  <a:gd name="T3" fmla="*/ 76 h 107"/>
                  <a:gd name="T4" fmla="*/ 23 w 68"/>
                  <a:gd name="T5" fmla="*/ 31 h 107"/>
                  <a:gd name="T6" fmla="*/ 23 w 68"/>
                  <a:gd name="T7" fmla="*/ 0 h 107"/>
                  <a:gd name="T8" fmla="*/ 0 w 68"/>
                  <a:gd name="T9" fmla="*/ 8 h 107"/>
                  <a:gd name="T10" fmla="*/ 31 w 68"/>
                  <a:gd name="T11" fmla="*/ 107 h 107"/>
                  <a:gd name="T12" fmla="*/ 68 w 68"/>
                  <a:gd name="T13" fmla="*/ 99 h 107"/>
                  <a:gd name="T14" fmla="*/ 68 w 68"/>
                  <a:gd name="T15" fmla="*/ 91 h 107"/>
                  <a:gd name="T16" fmla="*/ 68 w 68"/>
                  <a:gd name="T17" fmla="*/ 99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07"/>
                  <a:gd name="T29" fmla="*/ 68 w 68"/>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07">
                    <a:moveTo>
                      <a:pt x="68" y="91"/>
                    </a:moveTo>
                    <a:lnTo>
                      <a:pt x="61" y="76"/>
                    </a:lnTo>
                    <a:lnTo>
                      <a:pt x="23" y="31"/>
                    </a:lnTo>
                    <a:lnTo>
                      <a:pt x="23" y="0"/>
                    </a:lnTo>
                    <a:lnTo>
                      <a:pt x="0" y="8"/>
                    </a:lnTo>
                    <a:lnTo>
                      <a:pt x="31" y="107"/>
                    </a:lnTo>
                    <a:lnTo>
                      <a:pt x="68" y="99"/>
                    </a:lnTo>
                    <a:lnTo>
                      <a:pt x="68" y="91"/>
                    </a:lnTo>
                    <a:lnTo>
                      <a:pt x="68" y="9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1" name="Freeform 1048"/>
              <p:cNvSpPr>
                <a:spLocks/>
              </p:cNvSpPr>
              <p:nvPr/>
            </p:nvSpPr>
            <p:spPr bwMode="auto">
              <a:xfrm>
                <a:off x="4079" y="2008"/>
                <a:ext cx="15" cy="8"/>
              </a:xfrm>
              <a:custGeom>
                <a:avLst/>
                <a:gdLst>
                  <a:gd name="T0" fmla="*/ 15 w 15"/>
                  <a:gd name="T1" fmla="*/ 8 h 8"/>
                  <a:gd name="T2" fmla="*/ 8 w 15"/>
                  <a:gd name="T3" fmla="*/ 0 h 8"/>
                  <a:gd name="T4" fmla="*/ 0 w 15"/>
                  <a:gd name="T5" fmla="*/ 0 h 8"/>
                  <a:gd name="T6" fmla="*/ 15 w 15"/>
                  <a:gd name="T7" fmla="*/ 0 h 8"/>
                  <a:gd name="T8" fmla="*/ 15 w 15"/>
                  <a:gd name="T9" fmla="*/ 8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8"/>
                    </a:moveTo>
                    <a:lnTo>
                      <a:pt x="8" y="0"/>
                    </a:lnTo>
                    <a:lnTo>
                      <a:pt x="0" y="0"/>
                    </a:lnTo>
                    <a:lnTo>
                      <a:pt x="15" y="0"/>
                    </a:lnTo>
                    <a:lnTo>
                      <a:pt x="15" y="8"/>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2" name="Freeform 1049"/>
              <p:cNvSpPr>
                <a:spLocks/>
              </p:cNvSpPr>
              <p:nvPr/>
            </p:nvSpPr>
            <p:spPr bwMode="auto">
              <a:xfrm>
                <a:off x="4079" y="2008"/>
                <a:ext cx="15" cy="16"/>
              </a:xfrm>
              <a:custGeom>
                <a:avLst/>
                <a:gdLst>
                  <a:gd name="T0" fmla="*/ 15 w 15"/>
                  <a:gd name="T1" fmla="*/ 8 h 16"/>
                  <a:gd name="T2" fmla="*/ 8 w 15"/>
                  <a:gd name="T3" fmla="*/ 0 h 16"/>
                  <a:gd name="T4" fmla="*/ 0 w 15"/>
                  <a:gd name="T5" fmla="*/ 0 h 16"/>
                  <a:gd name="T6" fmla="*/ 15 w 15"/>
                  <a:gd name="T7" fmla="*/ 0 h 16"/>
                  <a:gd name="T8" fmla="*/ 15 w 15"/>
                  <a:gd name="T9" fmla="*/ 8 h 16"/>
                  <a:gd name="T10" fmla="*/ 1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8"/>
                    </a:moveTo>
                    <a:lnTo>
                      <a:pt x="8" y="0"/>
                    </a:lnTo>
                    <a:lnTo>
                      <a:pt x="0" y="0"/>
                    </a:lnTo>
                    <a:lnTo>
                      <a:pt x="15" y="0"/>
                    </a:lnTo>
                    <a:lnTo>
                      <a:pt x="15" y="8"/>
                    </a:lnTo>
                    <a:lnTo>
                      <a:pt x="15" y="1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3" name="Freeform 1050"/>
              <p:cNvSpPr>
                <a:spLocks/>
              </p:cNvSpPr>
              <p:nvPr/>
            </p:nvSpPr>
            <p:spPr bwMode="auto">
              <a:xfrm>
                <a:off x="3489" y="2713"/>
                <a:ext cx="583" cy="440"/>
              </a:xfrm>
              <a:custGeom>
                <a:avLst/>
                <a:gdLst>
                  <a:gd name="T0" fmla="*/ 575 w 583"/>
                  <a:gd name="T1" fmla="*/ 288 h 440"/>
                  <a:gd name="T2" fmla="*/ 522 w 583"/>
                  <a:gd name="T3" fmla="*/ 197 h 440"/>
                  <a:gd name="T4" fmla="*/ 515 w 583"/>
                  <a:gd name="T5" fmla="*/ 160 h 440"/>
                  <a:gd name="T6" fmla="*/ 454 w 583"/>
                  <a:gd name="T7" fmla="*/ 76 h 440"/>
                  <a:gd name="T8" fmla="*/ 424 w 583"/>
                  <a:gd name="T9" fmla="*/ 0 h 440"/>
                  <a:gd name="T10" fmla="*/ 386 w 583"/>
                  <a:gd name="T11" fmla="*/ 0 h 440"/>
                  <a:gd name="T12" fmla="*/ 394 w 583"/>
                  <a:gd name="T13" fmla="*/ 31 h 440"/>
                  <a:gd name="T14" fmla="*/ 386 w 583"/>
                  <a:gd name="T15" fmla="*/ 31 h 440"/>
                  <a:gd name="T16" fmla="*/ 378 w 583"/>
                  <a:gd name="T17" fmla="*/ 16 h 440"/>
                  <a:gd name="T18" fmla="*/ 197 w 583"/>
                  <a:gd name="T19" fmla="*/ 31 h 440"/>
                  <a:gd name="T20" fmla="*/ 182 w 583"/>
                  <a:gd name="T21" fmla="*/ 8 h 440"/>
                  <a:gd name="T22" fmla="*/ 0 w 583"/>
                  <a:gd name="T23" fmla="*/ 23 h 440"/>
                  <a:gd name="T24" fmla="*/ 15 w 583"/>
                  <a:gd name="T25" fmla="*/ 69 h 440"/>
                  <a:gd name="T26" fmla="*/ 15 w 583"/>
                  <a:gd name="T27" fmla="*/ 84 h 440"/>
                  <a:gd name="T28" fmla="*/ 30 w 583"/>
                  <a:gd name="T29" fmla="*/ 76 h 440"/>
                  <a:gd name="T30" fmla="*/ 38 w 583"/>
                  <a:gd name="T31" fmla="*/ 53 h 440"/>
                  <a:gd name="T32" fmla="*/ 38 w 583"/>
                  <a:gd name="T33" fmla="*/ 69 h 440"/>
                  <a:gd name="T34" fmla="*/ 45 w 583"/>
                  <a:gd name="T35" fmla="*/ 53 h 440"/>
                  <a:gd name="T36" fmla="*/ 61 w 583"/>
                  <a:gd name="T37" fmla="*/ 69 h 440"/>
                  <a:gd name="T38" fmla="*/ 38 w 583"/>
                  <a:gd name="T39" fmla="*/ 76 h 440"/>
                  <a:gd name="T40" fmla="*/ 106 w 583"/>
                  <a:gd name="T41" fmla="*/ 53 h 440"/>
                  <a:gd name="T42" fmla="*/ 114 w 583"/>
                  <a:gd name="T43" fmla="*/ 69 h 440"/>
                  <a:gd name="T44" fmla="*/ 83 w 583"/>
                  <a:gd name="T45" fmla="*/ 69 h 440"/>
                  <a:gd name="T46" fmla="*/ 136 w 583"/>
                  <a:gd name="T47" fmla="*/ 84 h 440"/>
                  <a:gd name="T48" fmla="*/ 129 w 583"/>
                  <a:gd name="T49" fmla="*/ 69 h 440"/>
                  <a:gd name="T50" fmla="*/ 151 w 583"/>
                  <a:gd name="T51" fmla="*/ 69 h 440"/>
                  <a:gd name="T52" fmla="*/ 136 w 583"/>
                  <a:gd name="T53" fmla="*/ 76 h 440"/>
                  <a:gd name="T54" fmla="*/ 167 w 583"/>
                  <a:gd name="T55" fmla="*/ 84 h 440"/>
                  <a:gd name="T56" fmla="*/ 144 w 583"/>
                  <a:gd name="T57" fmla="*/ 84 h 440"/>
                  <a:gd name="T58" fmla="*/ 167 w 583"/>
                  <a:gd name="T59" fmla="*/ 99 h 440"/>
                  <a:gd name="T60" fmla="*/ 167 w 583"/>
                  <a:gd name="T61" fmla="*/ 114 h 440"/>
                  <a:gd name="T62" fmla="*/ 182 w 583"/>
                  <a:gd name="T63" fmla="*/ 114 h 440"/>
                  <a:gd name="T64" fmla="*/ 235 w 583"/>
                  <a:gd name="T65" fmla="*/ 91 h 440"/>
                  <a:gd name="T66" fmla="*/ 235 w 583"/>
                  <a:gd name="T67" fmla="*/ 76 h 440"/>
                  <a:gd name="T68" fmla="*/ 242 w 583"/>
                  <a:gd name="T69" fmla="*/ 69 h 440"/>
                  <a:gd name="T70" fmla="*/ 288 w 583"/>
                  <a:gd name="T71" fmla="*/ 84 h 440"/>
                  <a:gd name="T72" fmla="*/ 333 w 583"/>
                  <a:gd name="T73" fmla="*/ 137 h 440"/>
                  <a:gd name="T74" fmla="*/ 348 w 583"/>
                  <a:gd name="T75" fmla="*/ 137 h 440"/>
                  <a:gd name="T76" fmla="*/ 371 w 583"/>
                  <a:gd name="T77" fmla="*/ 182 h 440"/>
                  <a:gd name="T78" fmla="*/ 363 w 583"/>
                  <a:gd name="T79" fmla="*/ 235 h 440"/>
                  <a:gd name="T80" fmla="*/ 378 w 583"/>
                  <a:gd name="T81" fmla="*/ 251 h 440"/>
                  <a:gd name="T82" fmla="*/ 378 w 583"/>
                  <a:gd name="T83" fmla="*/ 235 h 440"/>
                  <a:gd name="T84" fmla="*/ 371 w 583"/>
                  <a:gd name="T85" fmla="*/ 220 h 440"/>
                  <a:gd name="T86" fmla="*/ 386 w 583"/>
                  <a:gd name="T87" fmla="*/ 235 h 440"/>
                  <a:gd name="T88" fmla="*/ 394 w 583"/>
                  <a:gd name="T89" fmla="*/ 228 h 440"/>
                  <a:gd name="T90" fmla="*/ 378 w 583"/>
                  <a:gd name="T91" fmla="*/ 266 h 440"/>
                  <a:gd name="T92" fmla="*/ 394 w 583"/>
                  <a:gd name="T93" fmla="*/ 258 h 440"/>
                  <a:gd name="T94" fmla="*/ 378 w 583"/>
                  <a:gd name="T95" fmla="*/ 266 h 440"/>
                  <a:gd name="T96" fmla="*/ 416 w 583"/>
                  <a:gd name="T97" fmla="*/ 311 h 440"/>
                  <a:gd name="T98" fmla="*/ 424 w 583"/>
                  <a:gd name="T99" fmla="*/ 319 h 440"/>
                  <a:gd name="T100" fmla="*/ 416 w 583"/>
                  <a:gd name="T101" fmla="*/ 304 h 440"/>
                  <a:gd name="T102" fmla="*/ 431 w 583"/>
                  <a:gd name="T103" fmla="*/ 296 h 440"/>
                  <a:gd name="T104" fmla="*/ 439 w 583"/>
                  <a:gd name="T105" fmla="*/ 334 h 440"/>
                  <a:gd name="T106" fmla="*/ 454 w 583"/>
                  <a:gd name="T107" fmla="*/ 319 h 440"/>
                  <a:gd name="T108" fmla="*/ 439 w 583"/>
                  <a:gd name="T109" fmla="*/ 341 h 440"/>
                  <a:gd name="T110" fmla="*/ 447 w 583"/>
                  <a:gd name="T111" fmla="*/ 341 h 440"/>
                  <a:gd name="T112" fmla="*/ 469 w 583"/>
                  <a:gd name="T113" fmla="*/ 387 h 440"/>
                  <a:gd name="T114" fmla="*/ 499 w 583"/>
                  <a:gd name="T115" fmla="*/ 395 h 440"/>
                  <a:gd name="T116" fmla="*/ 522 w 583"/>
                  <a:gd name="T117" fmla="*/ 440 h 440"/>
                  <a:gd name="T118" fmla="*/ 575 w 583"/>
                  <a:gd name="T119" fmla="*/ 410 h 440"/>
                  <a:gd name="T120" fmla="*/ 583 w 583"/>
                  <a:gd name="T121" fmla="*/ 372 h 440"/>
                  <a:gd name="T122" fmla="*/ 575 w 583"/>
                  <a:gd name="T123" fmla="*/ 288 h 4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3"/>
                  <a:gd name="T187" fmla="*/ 0 h 440"/>
                  <a:gd name="T188" fmla="*/ 583 w 583"/>
                  <a:gd name="T189" fmla="*/ 440 h 4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3" h="440">
                    <a:moveTo>
                      <a:pt x="575" y="288"/>
                    </a:moveTo>
                    <a:lnTo>
                      <a:pt x="522" y="197"/>
                    </a:lnTo>
                    <a:lnTo>
                      <a:pt x="515" y="160"/>
                    </a:lnTo>
                    <a:lnTo>
                      <a:pt x="454" y="76"/>
                    </a:lnTo>
                    <a:lnTo>
                      <a:pt x="424" y="0"/>
                    </a:lnTo>
                    <a:lnTo>
                      <a:pt x="386" y="0"/>
                    </a:lnTo>
                    <a:lnTo>
                      <a:pt x="394" y="31"/>
                    </a:lnTo>
                    <a:lnTo>
                      <a:pt x="386" y="31"/>
                    </a:lnTo>
                    <a:lnTo>
                      <a:pt x="378" y="16"/>
                    </a:lnTo>
                    <a:lnTo>
                      <a:pt x="197" y="31"/>
                    </a:lnTo>
                    <a:lnTo>
                      <a:pt x="182" y="8"/>
                    </a:lnTo>
                    <a:lnTo>
                      <a:pt x="0" y="23"/>
                    </a:lnTo>
                    <a:lnTo>
                      <a:pt x="15" y="69"/>
                    </a:lnTo>
                    <a:lnTo>
                      <a:pt x="15" y="84"/>
                    </a:lnTo>
                    <a:lnTo>
                      <a:pt x="30" y="76"/>
                    </a:lnTo>
                    <a:lnTo>
                      <a:pt x="38" y="53"/>
                    </a:lnTo>
                    <a:lnTo>
                      <a:pt x="38" y="69"/>
                    </a:lnTo>
                    <a:lnTo>
                      <a:pt x="45" y="53"/>
                    </a:lnTo>
                    <a:lnTo>
                      <a:pt x="61" y="69"/>
                    </a:lnTo>
                    <a:lnTo>
                      <a:pt x="38" y="76"/>
                    </a:lnTo>
                    <a:lnTo>
                      <a:pt x="106" y="53"/>
                    </a:lnTo>
                    <a:lnTo>
                      <a:pt x="114" y="69"/>
                    </a:lnTo>
                    <a:lnTo>
                      <a:pt x="83" y="69"/>
                    </a:lnTo>
                    <a:lnTo>
                      <a:pt x="136" y="84"/>
                    </a:lnTo>
                    <a:lnTo>
                      <a:pt x="129" y="69"/>
                    </a:lnTo>
                    <a:lnTo>
                      <a:pt x="151" y="69"/>
                    </a:lnTo>
                    <a:lnTo>
                      <a:pt x="136" y="76"/>
                    </a:lnTo>
                    <a:lnTo>
                      <a:pt x="167" y="84"/>
                    </a:lnTo>
                    <a:lnTo>
                      <a:pt x="144" y="84"/>
                    </a:lnTo>
                    <a:lnTo>
                      <a:pt x="167" y="99"/>
                    </a:lnTo>
                    <a:lnTo>
                      <a:pt x="167" y="114"/>
                    </a:lnTo>
                    <a:lnTo>
                      <a:pt x="182" y="114"/>
                    </a:lnTo>
                    <a:lnTo>
                      <a:pt x="235" y="91"/>
                    </a:lnTo>
                    <a:lnTo>
                      <a:pt x="235" y="76"/>
                    </a:lnTo>
                    <a:lnTo>
                      <a:pt x="242" y="69"/>
                    </a:lnTo>
                    <a:lnTo>
                      <a:pt x="288" y="84"/>
                    </a:lnTo>
                    <a:lnTo>
                      <a:pt x="333" y="137"/>
                    </a:lnTo>
                    <a:lnTo>
                      <a:pt x="348" y="137"/>
                    </a:lnTo>
                    <a:lnTo>
                      <a:pt x="371" y="182"/>
                    </a:lnTo>
                    <a:lnTo>
                      <a:pt x="363" y="235"/>
                    </a:lnTo>
                    <a:lnTo>
                      <a:pt x="378" y="251"/>
                    </a:lnTo>
                    <a:lnTo>
                      <a:pt x="378" y="235"/>
                    </a:lnTo>
                    <a:lnTo>
                      <a:pt x="371" y="220"/>
                    </a:lnTo>
                    <a:lnTo>
                      <a:pt x="386" y="235"/>
                    </a:lnTo>
                    <a:lnTo>
                      <a:pt x="394" y="228"/>
                    </a:lnTo>
                    <a:lnTo>
                      <a:pt x="378" y="266"/>
                    </a:lnTo>
                    <a:lnTo>
                      <a:pt x="394" y="258"/>
                    </a:lnTo>
                    <a:lnTo>
                      <a:pt x="378" y="266"/>
                    </a:lnTo>
                    <a:lnTo>
                      <a:pt x="416" y="311"/>
                    </a:lnTo>
                    <a:lnTo>
                      <a:pt x="424" y="319"/>
                    </a:lnTo>
                    <a:lnTo>
                      <a:pt x="416" y="304"/>
                    </a:lnTo>
                    <a:lnTo>
                      <a:pt x="431" y="296"/>
                    </a:lnTo>
                    <a:lnTo>
                      <a:pt x="439" y="334"/>
                    </a:lnTo>
                    <a:lnTo>
                      <a:pt x="454" y="319"/>
                    </a:lnTo>
                    <a:lnTo>
                      <a:pt x="439" y="341"/>
                    </a:lnTo>
                    <a:lnTo>
                      <a:pt x="447" y="341"/>
                    </a:lnTo>
                    <a:lnTo>
                      <a:pt x="469" y="387"/>
                    </a:lnTo>
                    <a:lnTo>
                      <a:pt x="499" y="395"/>
                    </a:lnTo>
                    <a:lnTo>
                      <a:pt x="522" y="440"/>
                    </a:lnTo>
                    <a:lnTo>
                      <a:pt x="575" y="410"/>
                    </a:lnTo>
                    <a:lnTo>
                      <a:pt x="583" y="372"/>
                    </a:lnTo>
                    <a:lnTo>
                      <a:pt x="575" y="28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4" name="Freeform 1051"/>
              <p:cNvSpPr>
                <a:spLocks/>
              </p:cNvSpPr>
              <p:nvPr/>
            </p:nvSpPr>
            <p:spPr bwMode="auto">
              <a:xfrm>
                <a:off x="3489" y="2713"/>
                <a:ext cx="583" cy="440"/>
              </a:xfrm>
              <a:custGeom>
                <a:avLst/>
                <a:gdLst>
                  <a:gd name="T0" fmla="*/ 575 w 583"/>
                  <a:gd name="T1" fmla="*/ 288 h 440"/>
                  <a:gd name="T2" fmla="*/ 522 w 583"/>
                  <a:gd name="T3" fmla="*/ 197 h 440"/>
                  <a:gd name="T4" fmla="*/ 515 w 583"/>
                  <a:gd name="T5" fmla="*/ 160 h 440"/>
                  <a:gd name="T6" fmla="*/ 454 w 583"/>
                  <a:gd name="T7" fmla="*/ 76 h 440"/>
                  <a:gd name="T8" fmla="*/ 424 w 583"/>
                  <a:gd name="T9" fmla="*/ 0 h 440"/>
                  <a:gd name="T10" fmla="*/ 386 w 583"/>
                  <a:gd name="T11" fmla="*/ 0 h 440"/>
                  <a:gd name="T12" fmla="*/ 394 w 583"/>
                  <a:gd name="T13" fmla="*/ 31 h 440"/>
                  <a:gd name="T14" fmla="*/ 386 w 583"/>
                  <a:gd name="T15" fmla="*/ 31 h 440"/>
                  <a:gd name="T16" fmla="*/ 378 w 583"/>
                  <a:gd name="T17" fmla="*/ 16 h 440"/>
                  <a:gd name="T18" fmla="*/ 197 w 583"/>
                  <a:gd name="T19" fmla="*/ 31 h 440"/>
                  <a:gd name="T20" fmla="*/ 182 w 583"/>
                  <a:gd name="T21" fmla="*/ 8 h 440"/>
                  <a:gd name="T22" fmla="*/ 0 w 583"/>
                  <a:gd name="T23" fmla="*/ 23 h 440"/>
                  <a:gd name="T24" fmla="*/ 15 w 583"/>
                  <a:gd name="T25" fmla="*/ 69 h 440"/>
                  <a:gd name="T26" fmla="*/ 15 w 583"/>
                  <a:gd name="T27" fmla="*/ 84 h 440"/>
                  <a:gd name="T28" fmla="*/ 30 w 583"/>
                  <a:gd name="T29" fmla="*/ 76 h 440"/>
                  <a:gd name="T30" fmla="*/ 38 w 583"/>
                  <a:gd name="T31" fmla="*/ 53 h 440"/>
                  <a:gd name="T32" fmla="*/ 38 w 583"/>
                  <a:gd name="T33" fmla="*/ 69 h 440"/>
                  <a:gd name="T34" fmla="*/ 45 w 583"/>
                  <a:gd name="T35" fmla="*/ 53 h 440"/>
                  <a:gd name="T36" fmla="*/ 61 w 583"/>
                  <a:gd name="T37" fmla="*/ 69 h 440"/>
                  <a:gd name="T38" fmla="*/ 38 w 583"/>
                  <a:gd name="T39" fmla="*/ 76 h 440"/>
                  <a:gd name="T40" fmla="*/ 106 w 583"/>
                  <a:gd name="T41" fmla="*/ 53 h 440"/>
                  <a:gd name="T42" fmla="*/ 114 w 583"/>
                  <a:gd name="T43" fmla="*/ 69 h 440"/>
                  <a:gd name="T44" fmla="*/ 83 w 583"/>
                  <a:gd name="T45" fmla="*/ 69 h 440"/>
                  <a:gd name="T46" fmla="*/ 136 w 583"/>
                  <a:gd name="T47" fmla="*/ 84 h 440"/>
                  <a:gd name="T48" fmla="*/ 129 w 583"/>
                  <a:gd name="T49" fmla="*/ 69 h 440"/>
                  <a:gd name="T50" fmla="*/ 151 w 583"/>
                  <a:gd name="T51" fmla="*/ 69 h 440"/>
                  <a:gd name="T52" fmla="*/ 136 w 583"/>
                  <a:gd name="T53" fmla="*/ 76 h 440"/>
                  <a:gd name="T54" fmla="*/ 167 w 583"/>
                  <a:gd name="T55" fmla="*/ 84 h 440"/>
                  <a:gd name="T56" fmla="*/ 144 w 583"/>
                  <a:gd name="T57" fmla="*/ 84 h 440"/>
                  <a:gd name="T58" fmla="*/ 167 w 583"/>
                  <a:gd name="T59" fmla="*/ 99 h 440"/>
                  <a:gd name="T60" fmla="*/ 167 w 583"/>
                  <a:gd name="T61" fmla="*/ 114 h 440"/>
                  <a:gd name="T62" fmla="*/ 182 w 583"/>
                  <a:gd name="T63" fmla="*/ 114 h 440"/>
                  <a:gd name="T64" fmla="*/ 235 w 583"/>
                  <a:gd name="T65" fmla="*/ 91 h 440"/>
                  <a:gd name="T66" fmla="*/ 235 w 583"/>
                  <a:gd name="T67" fmla="*/ 76 h 440"/>
                  <a:gd name="T68" fmla="*/ 242 w 583"/>
                  <a:gd name="T69" fmla="*/ 69 h 440"/>
                  <a:gd name="T70" fmla="*/ 288 w 583"/>
                  <a:gd name="T71" fmla="*/ 84 h 440"/>
                  <a:gd name="T72" fmla="*/ 333 w 583"/>
                  <a:gd name="T73" fmla="*/ 137 h 440"/>
                  <a:gd name="T74" fmla="*/ 348 w 583"/>
                  <a:gd name="T75" fmla="*/ 137 h 440"/>
                  <a:gd name="T76" fmla="*/ 371 w 583"/>
                  <a:gd name="T77" fmla="*/ 182 h 440"/>
                  <a:gd name="T78" fmla="*/ 363 w 583"/>
                  <a:gd name="T79" fmla="*/ 235 h 440"/>
                  <a:gd name="T80" fmla="*/ 378 w 583"/>
                  <a:gd name="T81" fmla="*/ 251 h 440"/>
                  <a:gd name="T82" fmla="*/ 378 w 583"/>
                  <a:gd name="T83" fmla="*/ 235 h 440"/>
                  <a:gd name="T84" fmla="*/ 371 w 583"/>
                  <a:gd name="T85" fmla="*/ 220 h 440"/>
                  <a:gd name="T86" fmla="*/ 386 w 583"/>
                  <a:gd name="T87" fmla="*/ 235 h 440"/>
                  <a:gd name="T88" fmla="*/ 394 w 583"/>
                  <a:gd name="T89" fmla="*/ 228 h 440"/>
                  <a:gd name="T90" fmla="*/ 378 w 583"/>
                  <a:gd name="T91" fmla="*/ 266 h 440"/>
                  <a:gd name="T92" fmla="*/ 394 w 583"/>
                  <a:gd name="T93" fmla="*/ 258 h 440"/>
                  <a:gd name="T94" fmla="*/ 378 w 583"/>
                  <a:gd name="T95" fmla="*/ 266 h 440"/>
                  <a:gd name="T96" fmla="*/ 416 w 583"/>
                  <a:gd name="T97" fmla="*/ 311 h 440"/>
                  <a:gd name="T98" fmla="*/ 424 w 583"/>
                  <a:gd name="T99" fmla="*/ 319 h 440"/>
                  <a:gd name="T100" fmla="*/ 416 w 583"/>
                  <a:gd name="T101" fmla="*/ 304 h 440"/>
                  <a:gd name="T102" fmla="*/ 431 w 583"/>
                  <a:gd name="T103" fmla="*/ 296 h 440"/>
                  <a:gd name="T104" fmla="*/ 439 w 583"/>
                  <a:gd name="T105" fmla="*/ 334 h 440"/>
                  <a:gd name="T106" fmla="*/ 454 w 583"/>
                  <a:gd name="T107" fmla="*/ 319 h 440"/>
                  <a:gd name="T108" fmla="*/ 439 w 583"/>
                  <a:gd name="T109" fmla="*/ 341 h 440"/>
                  <a:gd name="T110" fmla="*/ 447 w 583"/>
                  <a:gd name="T111" fmla="*/ 341 h 440"/>
                  <a:gd name="T112" fmla="*/ 469 w 583"/>
                  <a:gd name="T113" fmla="*/ 387 h 440"/>
                  <a:gd name="T114" fmla="*/ 499 w 583"/>
                  <a:gd name="T115" fmla="*/ 395 h 440"/>
                  <a:gd name="T116" fmla="*/ 522 w 583"/>
                  <a:gd name="T117" fmla="*/ 440 h 440"/>
                  <a:gd name="T118" fmla="*/ 575 w 583"/>
                  <a:gd name="T119" fmla="*/ 410 h 440"/>
                  <a:gd name="T120" fmla="*/ 583 w 583"/>
                  <a:gd name="T121" fmla="*/ 372 h 440"/>
                  <a:gd name="T122" fmla="*/ 575 w 583"/>
                  <a:gd name="T123" fmla="*/ 288 h 440"/>
                  <a:gd name="T124" fmla="*/ 575 w 583"/>
                  <a:gd name="T125" fmla="*/ 296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
                  <a:gd name="T190" fmla="*/ 0 h 440"/>
                  <a:gd name="T191" fmla="*/ 583 w 583"/>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 h="440">
                    <a:moveTo>
                      <a:pt x="575" y="288"/>
                    </a:moveTo>
                    <a:lnTo>
                      <a:pt x="522" y="197"/>
                    </a:lnTo>
                    <a:lnTo>
                      <a:pt x="515" y="160"/>
                    </a:lnTo>
                    <a:lnTo>
                      <a:pt x="454" y="76"/>
                    </a:lnTo>
                    <a:lnTo>
                      <a:pt x="424" y="0"/>
                    </a:lnTo>
                    <a:lnTo>
                      <a:pt x="386" y="0"/>
                    </a:lnTo>
                    <a:lnTo>
                      <a:pt x="394" y="31"/>
                    </a:lnTo>
                    <a:lnTo>
                      <a:pt x="386" y="31"/>
                    </a:lnTo>
                    <a:lnTo>
                      <a:pt x="378" y="16"/>
                    </a:lnTo>
                    <a:lnTo>
                      <a:pt x="197" y="31"/>
                    </a:lnTo>
                    <a:lnTo>
                      <a:pt x="182" y="8"/>
                    </a:lnTo>
                    <a:lnTo>
                      <a:pt x="0" y="23"/>
                    </a:lnTo>
                    <a:lnTo>
                      <a:pt x="15" y="69"/>
                    </a:lnTo>
                    <a:lnTo>
                      <a:pt x="15" y="84"/>
                    </a:lnTo>
                    <a:lnTo>
                      <a:pt x="30" y="76"/>
                    </a:lnTo>
                    <a:lnTo>
                      <a:pt x="38" y="53"/>
                    </a:lnTo>
                    <a:lnTo>
                      <a:pt x="38" y="69"/>
                    </a:lnTo>
                    <a:lnTo>
                      <a:pt x="45" y="53"/>
                    </a:lnTo>
                    <a:lnTo>
                      <a:pt x="61" y="69"/>
                    </a:lnTo>
                    <a:lnTo>
                      <a:pt x="38" y="76"/>
                    </a:lnTo>
                    <a:lnTo>
                      <a:pt x="106" y="53"/>
                    </a:lnTo>
                    <a:lnTo>
                      <a:pt x="114" y="69"/>
                    </a:lnTo>
                    <a:lnTo>
                      <a:pt x="83" y="69"/>
                    </a:lnTo>
                    <a:lnTo>
                      <a:pt x="136" y="84"/>
                    </a:lnTo>
                    <a:lnTo>
                      <a:pt x="129" y="69"/>
                    </a:lnTo>
                    <a:lnTo>
                      <a:pt x="151" y="69"/>
                    </a:lnTo>
                    <a:lnTo>
                      <a:pt x="136" y="76"/>
                    </a:lnTo>
                    <a:lnTo>
                      <a:pt x="167" y="84"/>
                    </a:lnTo>
                    <a:lnTo>
                      <a:pt x="144" y="84"/>
                    </a:lnTo>
                    <a:lnTo>
                      <a:pt x="167" y="99"/>
                    </a:lnTo>
                    <a:lnTo>
                      <a:pt x="167" y="114"/>
                    </a:lnTo>
                    <a:lnTo>
                      <a:pt x="182" y="114"/>
                    </a:lnTo>
                    <a:lnTo>
                      <a:pt x="235" y="91"/>
                    </a:lnTo>
                    <a:lnTo>
                      <a:pt x="235" y="76"/>
                    </a:lnTo>
                    <a:lnTo>
                      <a:pt x="242" y="69"/>
                    </a:lnTo>
                    <a:lnTo>
                      <a:pt x="288" y="84"/>
                    </a:lnTo>
                    <a:lnTo>
                      <a:pt x="333" y="137"/>
                    </a:lnTo>
                    <a:lnTo>
                      <a:pt x="348" y="137"/>
                    </a:lnTo>
                    <a:lnTo>
                      <a:pt x="371" y="182"/>
                    </a:lnTo>
                    <a:lnTo>
                      <a:pt x="363" y="235"/>
                    </a:lnTo>
                    <a:lnTo>
                      <a:pt x="378" y="251"/>
                    </a:lnTo>
                    <a:lnTo>
                      <a:pt x="378" y="235"/>
                    </a:lnTo>
                    <a:lnTo>
                      <a:pt x="371" y="220"/>
                    </a:lnTo>
                    <a:lnTo>
                      <a:pt x="386" y="235"/>
                    </a:lnTo>
                    <a:lnTo>
                      <a:pt x="394" y="228"/>
                    </a:lnTo>
                    <a:lnTo>
                      <a:pt x="378" y="266"/>
                    </a:lnTo>
                    <a:lnTo>
                      <a:pt x="394" y="258"/>
                    </a:lnTo>
                    <a:lnTo>
                      <a:pt x="378" y="266"/>
                    </a:lnTo>
                    <a:lnTo>
                      <a:pt x="416" y="311"/>
                    </a:lnTo>
                    <a:lnTo>
                      <a:pt x="424" y="319"/>
                    </a:lnTo>
                    <a:lnTo>
                      <a:pt x="416" y="304"/>
                    </a:lnTo>
                    <a:lnTo>
                      <a:pt x="431" y="296"/>
                    </a:lnTo>
                    <a:lnTo>
                      <a:pt x="439" y="334"/>
                    </a:lnTo>
                    <a:lnTo>
                      <a:pt x="454" y="319"/>
                    </a:lnTo>
                    <a:lnTo>
                      <a:pt x="439" y="341"/>
                    </a:lnTo>
                    <a:lnTo>
                      <a:pt x="447" y="341"/>
                    </a:lnTo>
                    <a:lnTo>
                      <a:pt x="469" y="387"/>
                    </a:lnTo>
                    <a:lnTo>
                      <a:pt x="499" y="395"/>
                    </a:lnTo>
                    <a:lnTo>
                      <a:pt x="522" y="440"/>
                    </a:lnTo>
                    <a:lnTo>
                      <a:pt x="575" y="410"/>
                    </a:lnTo>
                    <a:lnTo>
                      <a:pt x="583" y="372"/>
                    </a:lnTo>
                    <a:lnTo>
                      <a:pt x="575" y="288"/>
                    </a:lnTo>
                    <a:lnTo>
                      <a:pt x="575" y="29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5" name="Freeform 1052"/>
              <p:cNvSpPr>
                <a:spLocks/>
              </p:cNvSpPr>
              <p:nvPr/>
            </p:nvSpPr>
            <p:spPr bwMode="auto">
              <a:xfrm>
                <a:off x="3595" y="2380"/>
                <a:ext cx="341" cy="364"/>
              </a:xfrm>
              <a:custGeom>
                <a:avLst/>
                <a:gdLst>
                  <a:gd name="T0" fmla="*/ 325 w 341"/>
                  <a:gd name="T1" fmla="*/ 205 h 364"/>
                  <a:gd name="T2" fmla="*/ 288 w 341"/>
                  <a:gd name="T3" fmla="*/ 144 h 364"/>
                  <a:gd name="T4" fmla="*/ 212 w 341"/>
                  <a:gd name="T5" fmla="*/ 83 h 364"/>
                  <a:gd name="T6" fmla="*/ 182 w 341"/>
                  <a:gd name="T7" fmla="*/ 45 h 364"/>
                  <a:gd name="T8" fmla="*/ 151 w 341"/>
                  <a:gd name="T9" fmla="*/ 30 h 364"/>
                  <a:gd name="T10" fmla="*/ 159 w 341"/>
                  <a:gd name="T11" fmla="*/ 0 h 364"/>
                  <a:gd name="T12" fmla="*/ 83 w 341"/>
                  <a:gd name="T13" fmla="*/ 15 h 364"/>
                  <a:gd name="T14" fmla="*/ 0 w 341"/>
                  <a:gd name="T15" fmla="*/ 23 h 364"/>
                  <a:gd name="T16" fmla="*/ 45 w 341"/>
                  <a:gd name="T17" fmla="*/ 189 h 364"/>
                  <a:gd name="T18" fmla="*/ 68 w 341"/>
                  <a:gd name="T19" fmla="*/ 235 h 364"/>
                  <a:gd name="T20" fmla="*/ 61 w 341"/>
                  <a:gd name="T21" fmla="*/ 273 h 364"/>
                  <a:gd name="T22" fmla="*/ 76 w 341"/>
                  <a:gd name="T23" fmla="*/ 341 h 364"/>
                  <a:gd name="T24" fmla="*/ 91 w 341"/>
                  <a:gd name="T25" fmla="*/ 364 h 364"/>
                  <a:gd name="T26" fmla="*/ 272 w 341"/>
                  <a:gd name="T27" fmla="*/ 349 h 364"/>
                  <a:gd name="T28" fmla="*/ 280 w 341"/>
                  <a:gd name="T29" fmla="*/ 364 h 364"/>
                  <a:gd name="T30" fmla="*/ 288 w 341"/>
                  <a:gd name="T31" fmla="*/ 364 h 364"/>
                  <a:gd name="T32" fmla="*/ 280 w 341"/>
                  <a:gd name="T33" fmla="*/ 333 h 364"/>
                  <a:gd name="T34" fmla="*/ 318 w 341"/>
                  <a:gd name="T35" fmla="*/ 333 h 364"/>
                  <a:gd name="T36" fmla="*/ 318 w 341"/>
                  <a:gd name="T37" fmla="*/ 311 h 364"/>
                  <a:gd name="T38" fmla="*/ 310 w 341"/>
                  <a:gd name="T39" fmla="*/ 311 h 364"/>
                  <a:gd name="T40" fmla="*/ 318 w 341"/>
                  <a:gd name="T41" fmla="*/ 311 h 364"/>
                  <a:gd name="T42" fmla="*/ 310 w 341"/>
                  <a:gd name="T43" fmla="*/ 295 h 364"/>
                  <a:gd name="T44" fmla="*/ 325 w 341"/>
                  <a:gd name="T45" fmla="*/ 258 h 364"/>
                  <a:gd name="T46" fmla="*/ 325 w 341"/>
                  <a:gd name="T47" fmla="*/ 227 h 364"/>
                  <a:gd name="T48" fmla="*/ 341 w 341"/>
                  <a:gd name="T49" fmla="*/ 227 h 364"/>
                  <a:gd name="T50" fmla="*/ 325 w 341"/>
                  <a:gd name="T51" fmla="*/ 205 h 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1"/>
                  <a:gd name="T79" fmla="*/ 0 h 364"/>
                  <a:gd name="T80" fmla="*/ 341 w 341"/>
                  <a:gd name="T81" fmla="*/ 364 h 3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1" h="364">
                    <a:moveTo>
                      <a:pt x="325" y="205"/>
                    </a:moveTo>
                    <a:lnTo>
                      <a:pt x="288" y="144"/>
                    </a:lnTo>
                    <a:lnTo>
                      <a:pt x="212" y="83"/>
                    </a:lnTo>
                    <a:lnTo>
                      <a:pt x="182" y="45"/>
                    </a:lnTo>
                    <a:lnTo>
                      <a:pt x="151" y="30"/>
                    </a:lnTo>
                    <a:lnTo>
                      <a:pt x="159" y="0"/>
                    </a:lnTo>
                    <a:lnTo>
                      <a:pt x="83" y="15"/>
                    </a:lnTo>
                    <a:lnTo>
                      <a:pt x="0" y="23"/>
                    </a:lnTo>
                    <a:lnTo>
                      <a:pt x="45" y="189"/>
                    </a:lnTo>
                    <a:lnTo>
                      <a:pt x="68" y="235"/>
                    </a:lnTo>
                    <a:lnTo>
                      <a:pt x="61" y="273"/>
                    </a:lnTo>
                    <a:lnTo>
                      <a:pt x="76" y="341"/>
                    </a:lnTo>
                    <a:lnTo>
                      <a:pt x="91" y="364"/>
                    </a:lnTo>
                    <a:lnTo>
                      <a:pt x="272" y="349"/>
                    </a:lnTo>
                    <a:lnTo>
                      <a:pt x="280" y="364"/>
                    </a:lnTo>
                    <a:lnTo>
                      <a:pt x="288" y="364"/>
                    </a:lnTo>
                    <a:lnTo>
                      <a:pt x="280" y="333"/>
                    </a:lnTo>
                    <a:lnTo>
                      <a:pt x="318" y="333"/>
                    </a:lnTo>
                    <a:lnTo>
                      <a:pt x="318" y="311"/>
                    </a:lnTo>
                    <a:lnTo>
                      <a:pt x="310" y="311"/>
                    </a:lnTo>
                    <a:lnTo>
                      <a:pt x="318" y="311"/>
                    </a:lnTo>
                    <a:lnTo>
                      <a:pt x="310" y="295"/>
                    </a:lnTo>
                    <a:lnTo>
                      <a:pt x="325" y="258"/>
                    </a:lnTo>
                    <a:lnTo>
                      <a:pt x="325" y="227"/>
                    </a:lnTo>
                    <a:lnTo>
                      <a:pt x="341" y="227"/>
                    </a:lnTo>
                    <a:lnTo>
                      <a:pt x="325" y="20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6" name="Freeform 1053"/>
              <p:cNvSpPr>
                <a:spLocks/>
              </p:cNvSpPr>
              <p:nvPr/>
            </p:nvSpPr>
            <p:spPr bwMode="auto">
              <a:xfrm>
                <a:off x="3595" y="2380"/>
                <a:ext cx="341" cy="364"/>
              </a:xfrm>
              <a:custGeom>
                <a:avLst/>
                <a:gdLst>
                  <a:gd name="T0" fmla="*/ 325 w 341"/>
                  <a:gd name="T1" fmla="*/ 205 h 364"/>
                  <a:gd name="T2" fmla="*/ 288 w 341"/>
                  <a:gd name="T3" fmla="*/ 144 h 364"/>
                  <a:gd name="T4" fmla="*/ 212 w 341"/>
                  <a:gd name="T5" fmla="*/ 83 h 364"/>
                  <a:gd name="T6" fmla="*/ 182 w 341"/>
                  <a:gd name="T7" fmla="*/ 45 h 364"/>
                  <a:gd name="T8" fmla="*/ 151 w 341"/>
                  <a:gd name="T9" fmla="*/ 30 h 364"/>
                  <a:gd name="T10" fmla="*/ 159 w 341"/>
                  <a:gd name="T11" fmla="*/ 0 h 364"/>
                  <a:gd name="T12" fmla="*/ 83 w 341"/>
                  <a:gd name="T13" fmla="*/ 15 h 364"/>
                  <a:gd name="T14" fmla="*/ 0 w 341"/>
                  <a:gd name="T15" fmla="*/ 23 h 364"/>
                  <a:gd name="T16" fmla="*/ 45 w 341"/>
                  <a:gd name="T17" fmla="*/ 189 h 364"/>
                  <a:gd name="T18" fmla="*/ 68 w 341"/>
                  <a:gd name="T19" fmla="*/ 235 h 364"/>
                  <a:gd name="T20" fmla="*/ 61 w 341"/>
                  <a:gd name="T21" fmla="*/ 273 h 364"/>
                  <a:gd name="T22" fmla="*/ 76 w 341"/>
                  <a:gd name="T23" fmla="*/ 341 h 364"/>
                  <a:gd name="T24" fmla="*/ 91 w 341"/>
                  <a:gd name="T25" fmla="*/ 364 h 364"/>
                  <a:gd name="T26" fmla="*/ 272 w 341"/>
                  <a:gd name="T27" fmla="*/ 349 h 364"/>
                  <a:gd name="T28" fmla="*/ 280 w 341"/>
                  <a:gd name="T29" fmla="*/ 364 h 364"/>
                  <a:gd name="T30" fmla="*/ 288 w 341"/>
                  <a:gd name="T31" fmla="*/ 364 h 364"/>
                  <a:gd name="T32" fmla="*/ 280 w 341"/>
                  <a:gd name="T33" fmla="*/ 333 h 364"/>
                  <a:gd name="T34" fmla="*/ 318 w 341"/>
                  <a:gd name="T35" fmla="*/ 333 h 364"/>
                  <a:gd name="T36" fmla="*/ 318 w 341"/>
                  <a:gd name="T37" fmla="*/ 311 h 364"/>
                  <a:gd name="T38" fmla="*/ 310 w 341"/>
                  <a:gd name="T39" fmla="*/ 311 h 364"/>
                  <a:gd name="T40" fmla="*/ 318 w 341"/>
                  <a:gd name="T41" fmla="*/ 311 h 364"/>
                  <a:gd name="T42" fmla="*/ 310 w 341"/>
                  <a:gd name="T43" fmla="*/ 295 h 364"/>
                  <a:gd name="T44" fmla="*/ 325 w 341"/>
                  <a:gd name="T45" fmla="*/ 258 h 364"/>
                  <a:gd name="T46" fmla="*/ 325 w 341"/>
                  <a:gd name="T47" fmla="*/ 227 h 364"/>
                  <a:gd name="T48" fmla="*/ 341 w 341"/>
                  <a:gd name="T49" fmla="*/ 227 h 364"/>
                  <a:gd name="T50" fmla="*/ 325 w 341"/>
                  <a:gd name="T51" fmla="*/ 205 h 364"/>
                  <a:gd name="T52" fmla="*/ 325 w 341"/>
                  <a:gd name="T53" fmla="*/ 212 h 3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1"/>
                  <a:gd name="T82" fmla="*/ 0 h 364"/>
                  <a:gd name="T83" fmla="*/ 341 w 341"/>
                  <a:gd name="T84" fmla="*/ 364 h 3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1" h="364">
                    <a:moveTo>
                      <a:pt x="325" y="205"/>
                    </a:moveTo>
                    <a:lnTo>
                      <a:pt x="288" y="144"/>
                    </a:lnTo>
                    <a:lnTo>
                      <a:pt x="212" y="83"/>
                    </a:lnTo>
                    <a:lnTo>
                      <a:pt x="182" y="45"/>
                    </a:lnTo>
                    <a:lnTo>
                      <a:pt x="151" y="30"/>
                    </a:lnTo>
                    <a:lnTo>
                      <a:pt x="159" y="0"/>
                    </a:lnTo>
                    <a:lnTo>
                      <a:pt x="83" y="15"/>
                    </a:lnTo>
                    <a:lnTo>
                      <a:pt x="0" y="23"/>
                    </a:lnTo>
                    <a:lnTo>
                      <a:pt x="45" y="189"/>
                    </a:lnTo>
                    <a:lnTo>
                      <a:pt x="68" y="235"/>
                    </a:lnTo>
                    <a:lnTo>
                      <a:pt x="61" y="273"/>
                    </a:lnTo>
                    <a:lnTo>
                      <a:pt x="76" y="341"/>
                    </a:lnTo>
                    <a:lnTo>
                      <a:pt x="91" y="364"/>
                    </a:lnTo>
                    <a:lnTo>
                      <a:pt x="272" y="349"/>
                    </a:lnTo>
                    <a:lnTo>
                      <a:pt x="280" y="364"/>
                    </a:lnTo>
                    <a:lnTo>
                      <a:pt x="288" y="364"/>
                    </a:lnTo>
                    <a:lnTo>
                      <a:pt x="280" y="333"/>
                    </a:lnTo>
                    <a:lnTo>
                      <a:pt x="318" y="333"/>
                    </a:lnTo>
                    <a:lnTo>
                      <a:pt x="318" y="311"/>
                    </a:lnTo>
                    <a:lnTo>
                      <a:pt x="310" y="311"/>
                    </a:lnTo>
                    <a:lnTo>
                      <a:pt x="318" y="311"/>
                    </a:lnTo>
                    <a:lnTo>
                      <a:pt x="310" y="295"/>
                    </a:lnTo>
                    <a:lnTo>
                      <a:pt x="325" y="258"/>
                    </a:lnTo>
                    <a:lnTo>
                      <a:pt x="325" y="227"/>
                    </a:lnTo>
                    <a:lnTo>
                      <a:pt x="341" y="227"/>
                    </a:lnTo>
                    <a:lnTo>
                      <a:pt x="325" y="205"/>
                    </a:lnTo>
                    <a:lnTo>
                      <a:pt x="325" y="21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7" name="Freeform 1054"/>
              <p:cNvSpPr>
                <a:spLocks/>
              </p:cNvSpPr>
              <p:nvPr/>
            </p:nvSpPr>
            <p:spPr bwMode="auto">
              <a:xfrm>
                <a:off x="2135" y="3077"/>
                <a:ext cx="75" cy="129"/>
              </a:xfrm>
              <a:custGeom>
                <a:avLst/>
                <a:gdLst>
                  <a:gd name="T0" fmla="*/ 75 w 75"/>
                  <a:gd name="T1" fmla="*/ 68 h 129"/>
                  <a:gd name="T2" fmla="*/ 68 w 75"/>
                  <a:gd name="T3" fmla="*/ 84 h 129"/>
                  <a:gd name="T4" fmla="*/ 53 w 75"/>
                  <a:gd name="T5" fmla="*/ 91 h 129"/>
                  <a:gd name="T6" fmla="*/ 45 w 75"/>
                  <a:gd name="T7" fmla="*/ 91 h 129"/>
                  <a:gd name="T8" fmla="*/ 30 w 75"/>
                  <a:gd name="T9" fmla="*/ 106 h 129"/>
                  <a:gd name="T10" fmla="*/ 22 w 75"/>
                  <a:gd name="T11" fmla="*/ 121 h 129"/>
                  <a:gd name="T12" fmla="*/ 22 w 75"/>
                  <a:gd name="T13" fmla="*/ 129 h 129"/>
                  <a:gd name="T14" fmla="*/ 15 w 75"/>
                  <a:gd name="T15" fmla="*/ 121 h 129"/>
                  <a:gd name="T16" fmla="*/ 7 w 75"/>
                  <a:gd name="T17" fmla="*/ 114 h 129"/>
                  <a:gd name="T18" fmla="*/ 7 w 75"/>
                  <a:gd name="T19" fmla="*/ 84 h 129"/>
                  <a:gd name="T20" fmla="*/ 0 w 75"/>
                  <a:gd name="T21" fmla="*/ 61 h 129"/>
                  <a:gd name="T22" fmla="*/ 0 w 75"/>
                  <a:gd name="T23" fmla="*/ 38 h 129"/>
                  <a:gd name="T24" fmla="*/ 7 w 75"/>
                  <a:gd name="T25" fmla="*/ 38 h 129"/>
                  <a:gd name="T26" fmla="*/ 7 w 75"/>
                  <a:gd name="T27" fmla="*/ 31 h 129"/>
                  <a:gd name="T28" fmla="*/ 15 w 75"/>
                  <a:gd name="T29" fmla="*/ 23 h 129"/>
                  <a:gd name="T30" fmla="*/ 7 w 75"/>
                  <a:gd name="T31" fmla="*/ 15 h 129"/>
                  <a:gd name="T32" fmla="*/ 7 w 75"/>
                  <a:gd name="T33" fmla="*/ 0 h 129"/>
                  <a:gd name="T34" fmla="*/ 15 w 75"/>
                  <a:gd name="T35" fmla="*/ 8 h 129"/>
                  <a:gd name="T36" fmla="*/ 22 w 75"/>
                  <a:gd name="T37" fmla="*/ 15 h 129"/>
                  <a:gd name="T38" fmla="*/ 37 w 75"/>
                  <a:gd name="T39" fmla="*/ 15 h 129"/>
                  <a:gd name="T40" fmla="*/ 45 w 75"/>
                  <a:gd name="T41" fmla="*/ 31 h 129"/>
                  <a:gd name="T42" fmla="*/ 60 w 75"/>
                  <a:gd name="T43" fmla="*/ 38 h 129"/>
                  <a:gd name="T44" fmla="*/ 60 w 75"/>
                  <a:gd name="T45" fmla="*/ 61 h 129"/>
                  <a:gd name="T46" fmla="*/ 75 w 75"/>
                  <a:gd name="T47" fmla="*/ 68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129"/>
                  <a:gd name="T74" fmla="*/ 75 w 75"/>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129">
                    <a:moveTo>
                      <a:pt x="75" y="68"/>
                    </a:moveTo>
                    <a:lnTo>
                      <a:pt x="68" y="84"/>
                    </a:lnTo>
                    <a:lnTo>
                      <a:pt x="53" y="91"/>
                    </a:lnTo>
                    <a:lnTo>
                      <a:pt x="45" y="91"/>
                    </a:lnTo>
                    <a:lnTo>
                      <a:pt x="30" y="106"/>
                    </a:lnTo>
                    <a:lnTo>
                      <a:pt x="22" y="121"/>
                    </a:lnTo>
                    <a:lnTo>
                      <a:pt x="22" y="129"/>
                    </a:lnTo>
                    <a:lnTo>
                      <a:pt x="15" y="121"/>
                    </a:lnTo>
                    <a:lnTo>
                      <a:pt x="7" y="114"/>
                    </a:lnTo>
                    <a:lnTo>
                      <a:pt x="7" y="84"/>
                    </a:lnTo>
                    <a:lnTo>
                      <a:pt x="0" y="61"/>
                    </a:lnTo>
                    <a:lnTo>
                      <a:pt x="0" y="38"/>
                    </a:lnTo>
                    <a:lnTo>
                      <a:pt x="7" y="38"/>
                    </a:lnTo>
                    <a:lnTo>
                      <a:pt x="7" y="31"/>
                    </a:lnTo>
                    <a:lnTo>
                      <a:pt x="15" y="23"/>
                    </a:lnTo>
                    <a:lnTo>
                      <a:pt x="7" y="15"/>
                    </a:lnTo>
                    <a:lnTo>
                      <a:pt x="7" y="0"/>
                    </a:lnTo>
                    <a:lnTo>
                      <a:pt x="15" y="8"/>
                    </a:lnTo>
                    <a:lnTo>
                      <a:pt x="22" y="15"/>
                    </a:lnTo>
                    <a:lnTo>
                      <a:pt x="37" y="15"/>
                    </a:lnTo>
                    <a:lnTo>
                      <a:pt x="45" y="31"/>
                    </a:lnTo>
                    <a:lnTo>
                      <a:pt x="60" y="38"/>
                    </a:lnTo>
                    <a:lnTo>
                      <a:pt x="60" y="61"/>
                    </a:lnTo>
                    <a:lnTo>
                      <a:pt x="75" y="6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8" name="Freeform 1055"/>
              <p:cNvSpPr>
                <a:spLocks/>
              </p:cNvSpPr>
              <p:nvPr/>
            </p:nvSpPr>
            <p:spPr bwMode="auto">
              <a:xfrm>
                <a:off x="2135" y="3077"/>
                <a:ext cx="75" cy="129"/>
              </a:xfrm>
              <a:custGeom>
                <a:avLst/>
                <a:gdLst>
                  <a:gd name="T0" fmla="*/ 75 w 75"/>
                  <a:gd name="T1" fmla="*/ 68 h 129"/>
                  <a:gd name="T2" fmla="*/ 68 w 75"/>
                  <a:gd name="T3" fmla="*/ 84 h 129"/>
                  <a:gd name="T4" fmla="*/ 53 w 75"/>
                  <a:gd name="T5" fmla="*/ 91 h 129"/>
                  <a:gd name="T6" fmla="*/ 45 w 75"/>
                  <a:gd name="T7" fmla="*/ 91 h 129"/>
                  <a:gd name="T8" fmla="*/ 30 w 75"/>
                  <a:gd name="T9" fmla="*/ 106 h 129"/>
                  <a:gd name="T10" fmla="*/ 22 w 75"/>
                  <a:gd name="T11" fmla="*/ 121 h 129"/>
                  <a:gd name="T12" fmla="*/ 22 w 75"/>
                  <a:gd name="T13" fmla="*/ 129 h 129"/>
                  <a:gd name="T14" fmla="*/ 15 w 75"/>
                  <a:gd name="T15" fmla="*/ 121 h 129"/>
                  <a:gd name="T16" fmla="*/ 7 w 75"/>
                  <a:gd name="T17" fmla="*/ 114 h 129"/>
                  <a:gd name="T18" fmla="*/ 7 w 75"/>
                  <a:gd name="T19" fmla="*/ 84 h 129"/>
                  <a:gd name="T20" fmla="*/ 0 w 75"/>
                  <a:gd name="T21" fmla="*/ 61 h 129"/>
                  <a:gd name="T22" fmla="*/ 0 w 75"/>
                  <a:gd name="T23" fmla="*/ 38 h 129"/>
                  <a:gd name="T24" fmla="*/ 7 w 75"/>
                  <a:gd name="T25" fmla="*/ 38 h 129"/>
                  <a:gd name="T26" fmla="*/ 7 w 75"/>
                  <a:gd name="T27" fmla="*/ 31 h 129"/>
                  <a:gd name="T28" fmla="*/ 15 w 75"/>
                  <a:gd name="T29" fmla="*/ 23 h 129"/>
                  <a:gd name="T30" fmla="*/ 7 w 75"/>
                  <a:gd name="T31" fmla="*/ 15 h 129"/>
                  <a:gd name="T32" fmla="*/ 7 w 75"/>
                  <a:gd name="T33" fmla="*/ 0 h 129"/>
                  <a:gd name="T34" fmla="*/ 15 w 75"/>
                  <a:gd name="T35" fmla="*/ 8 h 129"/>
                  <a:gd name="T36" fmla="*/ 22 w 75"/>
                  <a:gd name="T37" fmla="*/ 15 h 129"/>
                  <a:gd name="T38" fmla="*/ 37 w 75"/>
                  <a:gd name="T39" fmla="*/ 15 h 129"/>
                  <a:gd name="T40" fmla="*/ 45 w 75"/>
                  <a:gd name="T41" fmla="*/ 31 h 129"/>
                  <a:gd name="T42" fmla="*/ 60 w 75"/>
                  <a:gd name="T43" fmla="*/ 38 h 129"/>
                  <a:gd name="T44" fmla="*/ 60 w 75"/>
                  <a:gd name="T45" fmla="*/ 61 h 129"/>
                  <a:gd name="T46" fmla="*/ 75 w 75"/>
                  <a:gd name="T47" fmla="*/ 68 h 129"/>
                  <a:gd name="T48" fmla="*/ 75 w 75"/>
                  <a:gd name="T49" fmla="*/ 7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129"/>
                  <a:gd name="T77" fmla="*/ 75 w 75"/>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129">
                    <a:moveTo>
                      <a:pt x="75" y="68"/>
                    </a:moveTo>
                    <a:lnTo>
                      <a:pt x="68" y="84"/>
                    </a:lnTo>
                    <a:lnTo>
                      <a:pt x="53" y="91"/>
                    </a:lnTo>
                    <a:lnTo>
                      <a:pt x="45" y="91"/>
                    </a:lnTo>
                    <a:lnTo>
                      <a:pt x="30" y="106"/>
                    </a:lnTo>
                    <a:lnTo>
                      <a:pt x="22" y="121"/>
                    </a:lnTo>
                    <a:lnTo>
                      <a:pt x="22" y="129"/>
                    </a:lnTo>
                    <a:lnTo>
                      <a:pt x="15" y="121"/>
                    </a:lnTo>
                    <a:lnTo>
                      <a:pt x="7" y="114"/>
                    </a:lnTo>
                    <a:lnTo>
                      <a:pt x="7" y="84"/>
                    </a:lnTo>
                    <a:lnTo>
                      <a:pt x="0" y="61"/>
                    </a:lnTo>
                    <a:lnTo>
                      <a:pt x="0" y="38"/>
                    </a:lnTo>
                    <a:lnTo>
                      <a:pt x="7" y="38"/>
                    </a:lnTo>
                    <a:lnTo>
                      <a:pt x="7" y="31"/>
                    </a:lnTo>
                    <a:lnTo>
                      <a:pt x="15" y="23"/>
                    </a:lnTo>
                    <a:lnTo>
                      <a:pt x="7" y="15"/>
                    </a:lnTo>
                    <a:lnTo>
                      <a:pt x="7" y="0"/>
                    </a:lnTo>
                    <a:lnTo>
                      <a:pt x="15" y="8"/>
                    </a:lnTo>
                    <a:lnTo>
                      <a:pt x="22" y="15"/>
                    </a:lnTo>
                    <a:lnTo>
                      <a:pt x="37" y="15"/>
                    </a:lnTo>
                    <a:lnTo>
                      <a:pt x="45" y="31"/>
                    </a:lnTo>
                    <a:lnTo>
                      <a:pt x="60" y="38"/>
                    </a:lnTo>
                    <a:lnTo>
                      <a:pt x="60" y="61"/>
                    </a:lnTo>
                    <a:lnTo>
                      <a:pt x="75" y="68"/>
                    </a:lnTo>
                    <a:lnTo>
                      <a:pt x="75" y="7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59" name="Freeform 1056"/>
              <p:cNvSpPr>
                <a:spLocks/>
              </p:cNvSpPr>
              <p:nvPr/>
            </p:nvSpPr>
            <p:spPr bwMode="auto">
              <a:xfrm>
                <a:off x="2089" y="3009"/>
                <a:ext cx="46" cy="45"/>
              </a:xfrm>
              <a:custGeom>
                <a:avLst/>
                <a:gdLst>
                  <a:gd name="T0" fmla="*/ 46 w 46"/>
                  <a:gd name="T1" fmla="*/ 30 h 45"/>
                  <a:gd name="T2" fmla="*/ 46 w 46"/>
                  <a:gd name="T3" fmla="*/ 23 h 45"/>
                  <a:gd name="T4" fmla="*/ 38 w 46"/>
                  <a:gd name="T5" fmla="*/ 23 h 45"/>
                  <a:gd name="T6" fmla="*/ 31 w 46"/>
                  <a:gd name="T7" fmla="*/ 15 h 45"/>
                  <a:gd name="T8" fmla="*/ 23 w 46"/>
                  <a:gd name="T9" fmla="*/ 8 h 45"/>
                  <a:gd name="T10" fmla="*/ 15 w 46"/>
                  <a:gd name="T11" fmla="*/ 15 h 45"/>
                  <a:gd name="T12" fmla="*/ 8 w 46"/>
                  <a:gd name="T13" fmla="*/ 0 h 45"/>
                  <a:gd name="T14" fmla="*/ 8 w 46"/>
                  <a:gd name="T15" fmla="*/ 8 h 45"/>
                  <a:gd name="T16" fmla="*/ 0 w 46"/>
                  <a:gd name="T17" fmla="*/ 15 h 45"/>
                  <a:gd name="T18" fmla="*/ 8 w 46"/>
                  <a:gd name="T19" fmla="*/ 23 h 45"/>
                  <a:gd name="T20" fmla="*/ 15 w 46"/>
                  <a:gd name="T21" fmla="*/ 30 h 45"/>
                  <a:gd name="T22" fmla="*/ 15 w 46"/>
                  <a:gd name="T23" fmla="*/ 23 h 45"/>
                  <a:gd name="T24" fmla="*/ 15 w 46"/>
                  <a:gd name="T25" fmla="*/ 38 h 45"/>
                  <a:gd name="T26" fmla="*/ 23 w 46"/>
                  <a:gd name="T27" fmla="*/ 45 h 45"/>
                  <a:gd name="T28" fmla="*/ 31 w 46"/>
                  <a:gd name="T29" fmla="*/ 45 h 45"/>
                  <a:gd name="T30" fmla="*/ 31 w 46"/>
                  <a:gd name="T31" fmla="*/ 38 h 45"/>
                  <a:gd name="T32" fmla="*/ 46 w 46"/>
                  <a:gd name="T33" fmla="*/ 38 h 45"/>
                  <a:gd name="T34" fmla="*/ 46 w 46"/>
                  <a:gd name="T35" fmla="*/ 3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5"/>
                  <a:gd name="T56" fmla="*/ 46 w 46"/>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5">
                    <a:moveTo>
                      <a:pt x="46" y="30"/>
                    </a:moveTo>
                    <a:lnTo>
                      <a:pt x="46" y="23"/>
                    </a:lnTo>
                    <a:lnTo>
                      <a:pt x="38" y="23"/>
                    </a:lnTo>
                    <a:lnTo>
                      <a:pt x="31" y="15"/>
                    </a:lnTo>
                    <a:lnTo>
                      <a:pt x="23" y="8"/>
                    </a:lnTo>
                    <a:lnTo>
                      <a:pt x="15" y="15"/>
                    </a:lnTo>
                    <a:lnTo>
                      <a:pt x="8" y="0"/>
                    </a:lnTo>
                    <a:lnTo>
                      <a:pt x="8" y="8"/>
                    </a:lnTo>
                    <a:lnTo>
                      <a:pt x="0" y="15"/>
                    </a:lnTo>
                    <a:lnTo>
                      <a:pt x="8" y="23"/>
                    </a:lnTo>
                    <a:lnTo>
                      <a:pt x="15" y="30"/>
                    </a:lnTo>
                    <a:lnTo>
                      <a:pt x="15" y="23"/>
                    </a:lnTo>
                    <a:lnTo>
                      <a:pt x="15" y="38"/>
                    </a:lnTo>
                    <a:lnTo>
                      <a:pt x="23" y="45"/>
                    </a:lnTo>
                    <a:lnTo>
                      <a:pt x="31" y="45"/>
                    </a:lnTo>
                    <a:lnTo>
                      <a:pt x="31" y="38"/>
                    </a:lnTo>
                    <a:lnTo>
                      <a:pt x="46" y="38"/>
                    </a:lnTo>
                    <a:lnTo>
                      <a:pt x="46" y="3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0" name="Freeform 1057"/>
              <p:cNvSpPr>
                <a:spLocks/>
              </p:cNvSpPr>
              <p:nvPr/>
            </p:nvSpPr>
            <p:spPr bwMode="auto">
              <a:xfrm>
                <a:off x="2089" y="3009"/>
                <a:ext cx="46" cy="45"/>
              </a:xfrm>
              <a:custGeom>
                <a:avLst/>
                <a:gdLst>
                  <a:gd name="T0" fmla="*/ 46 w 46"/>
                  <a:gd name="T1" fmla="*/ 30 h 45"/>
                  <a:gd name="T2" fmla="*/ 46 w 46"/>
                  <a:gd name="T3" fmla="*/ 23 h 45"/>
                  <a:gd name="T4" fmla="*/ 38 w 46"/>
                  <a:gd name="T5" fmla="*/ 23 h 45"/>
                  <a:gd name="T6" fmla="*/ 31 w 46"/>
                  <a:gd name="T7" fmla="*/ 15 h 45"/>
                  <a:gd name="T8" fmla="*/ 23 w 46"/>
                  <a:gd name="T9" fmla="*/ 8 h 45"/>
                  <a:gd name="T10" fmla="*/ 15 w 46"/>
                  <a:gd name="T11" fmla="*/ 15 h 45"/>
                  <a:gd name="T12" fmla="*/ 8 w 46"/>
                  <a:gd name="T13" fmla="*/ 0 h 45"/>
                  <a:gd name="T14" fmla="*/ 8 w 46"/>
                  <a:gd name="T15" fmla="*/ 8 h 45"/>
                  <a:gd name="T16" fmla="*/ 0 w 46"/>
                  <a:gd name="T17" fmla="*/ 15 h 45"/>
                  <a:gd name="T18" fmla="*/ 8 w 46"/>
                  <a:gd name="T19" fmla="*/ 23 h 45"/>
                  <a:gd name="T20" fmla="*/ 15 w 46"/>
                  <a:gd name="T21" fmla="*/ 30 h 45"/>
                  <a:gd name="T22" fmla="*/ 15 w 46"/>
                  <a:gd name="T23" fmla="*/ 23 h 45"/>
                  <a:gd name="T24" fmla="*/ 15 w 46"/>
                  <a:gd name="T25" fmla="*/ 38 h 45"/>
                  <a:gd name="T26" fmla="*/ 23 w 46"/>
                  <a:gd name="T27" fmla="*/ 45 h 45"/>
                  <a:gd name="T28" fmla="*/ 31 w 46"/>
                  <a:gd name="T29" fmla="*/ 45 h 45"/>
                  <a:gd name="T30" fmla="*/ 31 w 46"/>
                  <a:gd name="T31" fmla="*/ 38 h 45"/>
                  <a:gd name="T32" fmla="*/ 46 w 46"/>
                  <a:gd name="T33" fmla="*/ 38 h 45"/>
                  <a:gd name="T34" fmla="*/ 46 w 46"/>
                  <a:gd name="T35" fmla="*/ 30 h 45"/>
                  <a:gd name="T36" fmla="*/ 46 w 46"/>
                  <a:gd name="T37" fmla="*/ 38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5"/>
                  <a:gd name="T59" fmla="*/ 46 w 46"/>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45">
                    <a:moveTo>
                      <a:pt x="46" y="30"/>
                    </a:moveTo>
                    <a:lnTo>
                      <a:pt x="46" y="23"/>
                    </a:lnTo>
                    <a:lnTo>
                      <a:pt x="38" y="23"/>
                    </a:lnTo>
                    <a:lnTo>
                      <a:pt x="31" y="15"/>
                    </a:lnTo>
                    <a:lnTo>
                      <a:pt x="23" y="8"/>
                    </a:lnTo>
                    <a:lnTo>
                      <a:pt x="15" y="15"/>
                    </a:lnTo>
                    <a:lnTo>
                      <a:pt x="8" y="0"/>
                    </a:lnTo>
                    <a:lnTo>
                      <a:pt x="8" y="8"/>
                    </a:lnTo>
                    <a:lnTo>
                      <a:pt x="0" y="15"/>
                    </a:lnTo>
                    <a:lnTo>
                      <a:pt x="8" y="23"/>
                    </a:lnTo>
                    <a:lnTo>
                      <a:pt x="15" y="30"/>
                    </a:lnTo>
                    <a:lnTo>
                      <a:pt x="15" y="23"/>
                    </a:lnTo>
                    <a:lnTo>
                      <a:pt x="15" y="38"/>
                    </a:lnTo>
                    <a:lnTo>
                      <a:pt x="23" y="45"/>
                    </a:lnTo>
                    <a:lnTo>
                      <a:pt x="31" y="45"/>
                    </a:lnTo>
                    <a:lnTo>
                      <a:pt x="31" y="38"/>
                    </a:lnTo>
                    <a:lnTo>
                      <a:pt x="46" y="38"/>
                    </a:lnTo>
                    <a:lnTo>
                      <a:pt x="46" y="30"/>
                    </a:lnTo>
                    <a:lnTo>
                      <a:pt x="46" y="3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1" name="Freeform 1058"/>
              <p:cNvSpPr>
                <a:spLocks/>
              </p:cNvSpPr>
              <p:nvPr/>
            </p:nvSpPr>
            <p:spPr bwMode="auto">
              <a:xfrm>
                <a:off x="1991" y="2948"/>
                <a:ext cx="45" cy="46"/>
              </a:xfrm>
              <a:custGeom>
                <a:avLst/>
                <a:gdLst>
                  <a:gd name="T0" fmla="*/ 45 w 45"/>
                  <a:gd name="T1" fmla="*/ 38 h 46"/>
                  <a:gd name="T2" fmla="*/ 38 w 45"/>
                  <a:gd name="T3" fmla="*/ 31 h 46"/>
                  <a:gd name="T4" fmla="*/ 38 w 45"/>
                  <a:gd name="T5" fmla="*/ 23 h 46"/>
                  <a:gd name="T6" fmla="*/ 30 w 45"/>
                  <a:gd name="T7" fmla="*/ 31 h 46"/>
                  <a:gd name="T8" fmla="*/ 30 w 45"/>
                  <a:gd name="T9" fmla="*/ 23 h 46"/>
                  <a:gd name="T10" fmla="*/ 23 w 45"/>
                  <a:gd name="T11" fmla="*/ 0 h 46"/>
                  <a:gd name="T12" fmla="*/ 15 w 45"/>
                  <a:gd name="T13" fmla="*/ 8 h 46"/>
                  <a:gd name="T14" fmla="*/ 15 w 45"/>
                  <a:gd name="T15" fmla="*/ 16 h 46"/>
                  <a:gd name="T16" fmla="*/ 0 w 45"/>
                  <a:gd name="T17" fmla="*/ 16 h 46"/>
                  <a:gd name="T18" fmla="*/ 7 w 45"/>
                  <a:gd name="T19" fmla="*/ 16 h 46"/>
                  <a:gd name="T20" fmla="*/ 7 w 45"/>
                  <a:gd name="T21" fmla="*/ 23 h 46"/>
                  <a:gd name="T22" fmla="*/ 15 w 45"/>
                  <a:gd name="T23" fmla="*/ 38 h 46"/>
                  <a:gd name="T24" fmla="*/ 23 w 45"/>
                  <a:gd name="T25" fmla="*/ 38 h 46"/>
                  <a:gd name="T26" fmla="*/ 30 w 45"/>
                  <a:gd name="T27" fmla="*/ 46 h 46"/>
                  <a:gd name="T28" fmla="*/ 38 w 45"/>
                  <a:gd name="T29" fmla="*/ 38 h 46"/>
                  <a:gd name="T30" fmla="*/ 38 w 45"/>
                  <a:gd name="T31" fmla="*/ 46 h 46"/>
                  <a:gd name="T32" fmla="*/ 45 w 45"/>
                  <a:gd name="T33" fmla="*/ 38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5" y="38"/>
                    </a:moveTo>
                    <a:lnTo>
                      <a:pt x="38" y="31"/>
                    </a:lnTo>
                    <a:lnTo>
                      <a:pt x="38" y="23"/>
                    </a:lnTo>
                    <a:lnTo>
                      <a:pt x="30" y="31"/>
                    </a:lnTo>
                    <a:lnTo>
                      <a:pt x="30" y="23"/>
                    </a:lnTo>
                    <a:lnTo>
                      <a:pt x="23" y="0"/>
                    </a:lnTo>
                    <a:lnTo>
                      <a:pt x="15" y="8"/>
                    </a:lnTo>
                    <a:lnTo>
                      <a:pt x="15" y="16"/>
                    </a:lnTo>
                    <a:lnTo>
                      <a:pt x="0" y="16"/>
                    </a:lnTo>
                    <a:lnTo>
                      <a:pt x="7" y="16"/>
                    </a:lnTo>
                    <a:lnTo>
                      <a:pt x="7" y="23"/>
                    </a:lnTo>
                    <a:lnTo>
                      <a:pt x="15" y="38"/>
                    </a:lnTo>
                    <a:lnTo>
                      <a:pt x="23" y="38"/>
                    </a:lnTo>
                    <a:lnTo>
                      <a:pt x="30" y="46"/>
                    </a:lnTo>
                    <a:lnTo>
                      <a:pt x="38" y="38"/>
                    </a:lnTo>
                    <a:lnTo>
                      <a:pt x="38" y="46"/>
                    </a:lnTo>
                    <a:lnTo>
                      <a:pt x="45" y="3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2" name="Freeform 1059"/>
              <p:cNvSpPr>
                <a:spLocks/>
              </p:cNvSpPr>
              <p:nvPr/>
            </p:nvSpPr>
            <p:spPr bwMode="auto">
              <a:xfrm>
                <a:off x="1991" y="2948"/>
                <a:ext cx="45" cy="46"/>
              </a:xfrm>
              <a:custGeom>
                <a:avLst/>
                <a:gdLst>
                  <a:gd name="T0" fmla="*/ 45 w 45"/>
                  <a:gd name="T1" fmla="*/ 38 h 46"/>
                  <a:gd name="T2" fmla="*/ 38 w 45"/>
                  <a:gd name="T3" fmla="*/ 31 h 46"/>
                  <a:gd name="T4" fmla="*/ 38 w 45"/>
                  <a:gd name="T5" fmla="*/ 23 h 46"/>
                  <a:gd name="T6" fmla="*/ 30 w 45"/>
                  <a:gd name="T7" fmla="*/ 31 h 46"/>
                  <a:gd name="T8" fmla="*/ 30 w 45"/>
                  <a:gd name="T9" fmla="*/ 23 h 46"/>
                  <a:gd name="T10" fmla="*/ 23 w 45"/>
                  <a:gd name="T11" fmla="*/ 0 h 46"/>
                  <a:gd name="T12" fmla="*/ 15 w 45"/>
                  <a:gd name="T13" fmla="*/ 8 h 46"/>
                  <a:gd name="T14" fmla="*/ 15 w 45"/>
                  <a:gd name="T15" fmla="*/ 16 h 46"/>
                  <a:gd name="T16" fmla="*/ 0 w 45"/>
                  <a:gd name="T17" fmla="*/ 16 h 46"/>
                  <a:gd name="T18" fmla="*/ 7 w 45"/>
                  <a:gd name="T19" fmla="*/ 16 h 46"/>
                  <a:gd name="T20" fmla="*/ 7 w 45"/>
                  <a:gd name="T21" fmla="*/ 23 h 46"/>
                  <a:gd name="T22" fmla="*/ 15 w 45"/>
                  <a:gd name="T23" fmla="*/ 38 h 46"/>
                  <a:gd name="T24" fmla="*/ 23 w 45"/>
                  <a:gd name="T25" fmla="*/ 38 h 46"/>
                  <a:gd name="T26" fmla="*/ 30 w 45"/>
                  <a:gd name="T27" fmla="*/ 46 h 46"/>
                  <a:gd name="T28" fmla="*/ 38 w 45"/>
                  <a:gd name="T29" fmla="*/ 38 h 46"/>
                  <a:gd name="T30" fmla="*/ 38 w 45"/>
                  <a:gd name="T31" fmla="*/ 46 h 46"/>
                  <a:gd name="T32" fmla="*/ 45 w 45"/>
                  <a:gd name="T33" fmla="*/ 38 h 46"/>
                  <a:gd name="T34" fmla="*/ 45 w 4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6"/>
                  <a:gd name="T56" fmla="*/ 45 w 4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6">
                    <a:moveTo>
                      <a:pt x="45" y="38"/>
                    </a:moveTo>
                    <a:lnTo>
                      <a:pt x="38" y="31"/>
                    </a:lnTo>
                    <a:lnTo>
                      <a:pt x="38" y="23"/>
                    </a:lnTo>
                    <a:lnTo>
                      <a:pt x="30" y="31"/>
                    </a:lnTo>
                    <a:lnTo>
                      <a:pt x="30" y="23"/>
                    </a:lnTo>
                    <a:lnTo>
                      <a:pt x="23" y="0"/>
                    </a:lnTo>
                    <a:lnTo>
                      <a:pt x="15" y="8"/>
                    </a:lnTo>
                    <a:lnTo>
                      <a:pt x="15" y="16"/>
                    </a:lnTo>
                    <a:lnTo>
                      <a:pt x="0" y="16"/>
                    </a:lnTo>
                    <a:lnTo>
                      <a:pt x="7" y="16"/>
                    </a:lnTo>
                    <a:lnTo>
                      <a:pt x="7" y="23"/>
                    </a:lnTo>
                    <a:lnTo>
                      <a:pt x="15" y="38"/>
                    </a:lnTo>
                    <a:lnTo>
                      <a:pt x="23" y="38"/>
                    </a:lnTo>
                    <a:lnTo>
                      <a:pt x="30" y="46"/>
                    </a:lnTo>
                    <a:lnTo>
                      <a:pt x="38" y="38"/>
                    </a:lnTo>
                    <a:lnTo>
                      <a:pt x="38" y="46"/>
                    </a:lnTo>
                    <a:lnTo>
                      <a:pt x="45" y="38"/>
                    </a:lnTo>
                    <a:lnTo>
                      <a:pt x="45"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3" name="Freeform 1060"/>
              <p:cNvSpPr>
                <a:spLocks/>
              </p:cNvSpPr>
              <p:nvPr/>
            </p:nvSpPr>
            <p:spPr bwMode="auto">
              <a:xfrm>
                <a:off x="2051" y="2994"/>
                <a:ext cx="38" cy="15"/>
              </a:xfrm>
              <a:custGeom>
                <a:avLst/>
                <a:gdLst>
                  <a:gd name="T0" fmla="*/ 38 w 38"/>
                  <a:gd name="T1" fmla="*/ 7 h 15"/>
                  <a:gd name="T2" fmla="*/ 38 w 38"/>
                  <a:gd name="T3" fmla="*/ 15 h 15"/>
                  <a:gd name="T4" fmla="*/ 0 w 38"/>
                  <a:gd name="T5" fmla="*/ 15 h 15"/>
                  <a:gd name="T6" fmla="*/ 8 w 38"/>
                  <a:gd name="T7" fmla="*/ 7 h 15"/>
                  <a:gd name="T8" fmla="*/ 8 w 38"/>
                  <a:gd name="T9" fmla="*/ 0 h 15"/>
                  <a:gd name="T10" fmla="*/ 23 w 38"/>
                  <a:gd name="T11" fmla="*/ 7 h 15"/>
                  <a:gd name="T12" fmla="*/ 23 w 38"/>
                  <a:gd name="T13" fmla="*/ 0 h 15"/>
                  <a:gd name="T14" fmla="*/ 31 w 38"/>
                  <a:gd name="T15" fmla="*/ 7 h 15"/>
                  <a:gd name="T16" fmla="*/ 38 w 38"/>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5"/>
                  <a:gd name="T29" fmla="*/ 38 w 3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5">
                    <a:moveTo>
                      <a:pt x="38" y="7"/>
                    </a:moveTo>
                    <a:lnTo>
                      <a:pt x="38" y="15"/>
                    </a:lnTo>
                    <a:lnTo>
                      <a:pt x="0" y="15"/>
                    </a:lnTo>
                    <a:lnTo>
                      <a:pt x="8" y="7"/>
                    </a:lnTo>
                    <a:lnTo>
                      <a:pt x="8" y="0"/>
                    </a:lnTo>
                    <a:lnTo>
                      <a:pt x="23" y="7"/>
                    </a:lnTo>
                    <a:lnTo>
                      <a:pt x="23" y="0"/>
                    </a:lnTo>
                    <a:lnTo>
                      <a:pt x="31" y="7"/>
                    </a:lnTo>
                    <a:lnTo>
                      <a:pt x="38" y="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4" name="Freeform 1061"/>
              <p:cNvSpPr>
                <a:spLocks/>
              </p:cNvSpPr>
              <p:nvPr/>
            </p:nvSpPr>
            <p:spPr bwMode="auto">
              <a:xfrm>
                <a:off x="2051" y="2994"/>
                <a:ext cx="38" cy="15"/>
              </a:xfrm>
              <a:custGeom>
                <a:avLst/>
                <a:gdLst>
                  <a:gd name="T0" fmla="*/ 38 w 38"/>
                  <a:gd name="T1" fmla="*/ 7 h 15"/>
                  <a:gd name="T2" fmla="*/ 38 w 38"/>
                  <a:gd name="T3" fmla="*/ 15 h 15"/>
                  <a:gd name="T4" fmla="*/ 0 w 38"/>
                  <a:gd name="T5" fmla="*/ 15 h 15"/>
                  <a:gd name="T6" fmla="*/ 8 w 38"/>
                  <a:gd name="T7" fmla="*/ 7 h 15"/>
                  <a:gd name="T8" fmla="*/ 8 w 38"/>
                  <a:gd name="T9" fmla="*/ 0 h 15"/>
                  <a:gd name="T10" fmla="*/ 23 w 38"/>
                  <a:gd name="T11" fmla="*/ 7 h 15"/>
                  <a:gd name="T12" fmla="*/ 23 w 38"/>
                  <a:gd name="T13" fmla="*/ 0 h 15"/>
                  <a:gd name="T14" fmla="*/ 31 w 38"/>
                  <a:gd name="T15" fmla="*/ 7 h 15"/>
                  <a:gd name="T16" fmla="*/ 38 w 38"/>
                  <a:gd name="T17" fmla="*/ 7 h 15"/>
                  <a:gd name="T18" fmla="*/ 38 w 3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5"/>
                  <a:gd name="T32" fmla="*/ 38 w 3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5">
                    <a:moveTo>
                      <a:pt x="38" y="7"/>
                    </a:moveTo>
                    <a:lnTo>
                      <a:pt x="38" y="15"/>
                    </a:lnTo>
                    <a:lnTo>
                      <a:pt x="0" y="15"/>
                    </a:lnTo>
                    <a:lnTo>
                      <a:pt x="8" y="7"/>
                    </a:lnTo>
                    <a:lnTo>
                      <a:pt x="8" y="0"/>
                    </a:lnTo>
                    <a:lnTo>
                      <a:pt x="23" y="7"/>
                    </a:lnTo>
                    <a:lnTo>
                      <a:pt x="23" y="0"/>
                    </a:lnTo>
                    <a:lnTo>
                      <a:pt x="31" y="7"/>
                    </a:lnTo>
                    <a:lnTo>
                      <a:pt x="38" y="7"/>
                    </a:lnTo>
                    <a:lnTo>
                      <a:pt x="38"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5" name="Freeform 1062"/>
              <p:cNvSpPr>
                <a:spLocks/>
              </p:cNvSpPr>
              <p:nvPr/>
            </p:nvSpPr>
            <p:spPr bwMode="auto">
              <a:xfrm>
                <a:off x="1900" y="2903"/>
                <a:ext cx="30" cy="30"/>
              </a:xfrm>
              <a:custGeom>
                <a:avLst/>
                <a:gdLst>
                  <a:gd name="T0" fmla="*/ 30 w 30"/>
                  <a:gd name="T1" fmla="*/ 7 h 30"/>
                  <a:gd name="T2" fmla="*/ 30 w 30"/>
                  <a:gd name="T3" fmla="*/ 23 h 30"/>
                  <a:gd name="T4" fmla="*/ 23 w 30"/>
                  <a:gd name="T5" fmla="*/ 30 h 30"/>
                  <a:gd name="T6" fmla="*/ 15 w 30"/>
                  <a:gd name="T7" fmla="*/ 30 h 30"/>
                  <a:gd name="T8" fmla="*/ 0 w 30"/>
                  <a:gd name="T9" fmla="*/ 23 h 30"/>
                  <a:gd name="T10" fmla="*/ 0 w 30"/>
                  <a:gd name="T11" fmla="*/ 15 h 30"/>
                  <a:gd name="T12" fmla="*/ 8 w 30"/>
                  <a:gd name="T13" fmla="*/ 7 h 30"/>
                  <a:gd name="T14" fmla="*/ 15 w 30"/>
                  <a:gd name="T15" fmla="*/ 0 h 30"/>
                  <a:gd name="T16" fmla="*/ 30 w 30"/>
                  <a:gd name="T17" fmla="*/ 0 h 30"/>
                  <a:gd name="T18" fmla="*/ 30 w 30"/>
                  <a:gd name="T19" fmla="*/ 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30" y="7"/>
                    </a:moveTo>
                    <a:lnTo>
                      <a:pt x="30" y="23"/>
                    </a:lnTo>
                    <a:lnTo>
                      <a:pt x="23" y="30"/>
                    </a:lnTo>
                    <a:lnTo>
                      <a:pt x="15" y="30"/>
                    </a:lnTo>
                    <a:lnTo>
                      <a:pt x="0" y="23"/>
                    </a:lnTo>
                    <a:lnTo>
                      <a:pt x="0" y="15"/>
                    </a:lnTo>
                    <a:lnTo>
                      <a:pt x="8" y="7"/>
                    </a:lnTo>
                    <a:lnTo>
                      <a:pt x="15" y="0"/>
                    </a:lnTo>
                    <a:lnTo>
                      <a:pt x="30" y="0"/>
                    </a:lnTo>
                    <a:lnTo>
                      <a:pt x="30" y="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6" name="Freeform 1063"/>
              <p:cNvSpPr>
                <a:spLocks/>
              </p:cNvSpPr>
              <p:nvPr/>
            </p:nvSpPr>
            <p:spPr bwMode="auto">
              <a:xfrm>
                <a:off x="1900" y="2903"/>
                <a:ext cx="30" cy="30"/>
              </a:xfrm>
              <a:custGeom>
                <a:avLst/>
                <a:gdLst>
                  <a:gd name="T0" fmla="*/ 30 w 30"/>
                  <a:gd name="T1" fmla="*/ 7 h 30"/>
                  <a:gd name="T2" fmla="*/ 30 w 30"/>
                  <a:gd name="T3" fmla="*/ 23 h 30"/>
                  <a:gd name="T4" fmla="*/ 23 w 30"/>
                  <a:gd name="T5" fmla="*/ 30 h 30"/>
                  <a:gd name="T6" fmla="*/ 15 w 30"/>
                  <a:gd name="T7" fmla="*/ 30 h 30"/>
                  <a:gd name="T8" fmla="*/ 0 w 30"/>
                  <a:gd name="T9" fmla="*/ 23 h 30"/>
                  <a:gd name="T10" fmla="*/ 0 w 30"/>
                  <a:gd name="T11" fmla="*/ 15 h 30"/>
                  <a:gd name="T12" fmla="*/ 8 w 30"/>
                  <a:gd name="T13" fmla="*/ 7 h 30"/>
                  <a:gd name="T14" fmla="*/ 15 w 30"/>
                  <a:gd name="T15" fmla="*/ 0 h 30"/>
                  <a:gd name="T16" fmla="*/ 30 w 30"/>
                  <a:gd name="T17" fmla="*/ 0 h 30"/>
                  <a:gd name="T18" fmla="*/ 30 w 30"/>
                  <a:gd name="T19" fmla="*/ 7 h 30"/>
                  <a:gd name="T20" fmla="*/ 30 w 30"/>
                  <a:gd name="T21" fmla="*/ 15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30" y="7"/>
                    </a:moveTo>
                    <a:lnTo>
                      <a:pt x="30" y="23"/>
                    </a:lnTo>
                    <a:lnTo>
                      <a:pt x="23" y="30"/>
                    </a:lnTo>
                    <a:lnTo>
                      <a:pt x="15" y="30"/>
                    </a:lnTo>
                    <a:lnTo>
                      <a:pt x="0" y="23"/>
                    </a:lnTo>
                    <a:lnTo>
                      <a:pt x="0" y="15"/>
                    </a:lnTo>
                    <a:lnTo>
                      <a:pt x="8" y="7"/>
                    </a:lnTo>
                    <a:lnTo>
                      <a:pt x="15" y="0"/>
                    </a:lnTo>
                    <a:lnTo>
                      <a:pt x="30" y="0"/>
                    </a:lnTo>
                    <a:lnTo>
                      <a:pt x="30" y="7"/>
                    </a:lnTo>
                    <a:lnTo>
                      <a:pt x="30"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7" name="Freeform 1064"/>
              <p:cNvSpPr>
                <a:spLocks/>
              </p:cNvSpPr>
              <p:nvPr/>
            </p:nvSpPr>
            <p:spPr bwMode="auto">
              <a:xfrm>
                <a:off x="1877" y="2918"/>
                <a:ext cx="8" cy="23"/>
              </a:xfrm>
              <a:custGeom>
                <a:avLst/>
                <a:gdLst>
                  <a:gd name="T0" fmla="*/ 8 w 8"/>
                  <a:gd name="T1" fmla="*/ 8 h 23"/>
                  <a:gd name="T2" fmla="*/ 8 w 8"/>
                  <a:gd name="T3" fmla="*/ 0 h 23"/>
                  <a:gd name="T4" fmla="*/ 8 w 8"/>
                  <a:gd name="T5" fmla="*/ 8 h 23"/>
                  <a:gd name="T6" fmla="*/ 0 w 8"/>
                  <a:gd name="T7" fmla="*/ 15 h 23"/>
                  <a:gd name="T8" fmla="*/ 0 w 8"/>
                  <a:gd name="T9" fmla="*/ 23 h 23"/>
                  <a:gd name="T10" fmla="*/ 0 w 8"/>
                  <a:gd name="T11" fmla="*/ 15 h 23"/>
                  <a:gd name="T12" fmla="*/ 8 w 8"/>
                  <a:gd name="T13" fmla="*/ 15 h 23"/>
                  <a:gd name="T14" fmla="*/ 8 w 8"/>
                  <a:gd name="T15" fmla="*/ 8 h 2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3"/>
                  <a:gd name="T26" fmla="*/ 8 w 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3">
                    <a:moveTo>
                      <a:pt x="8" y="8"/>
                    </a:moveTo>
                    <a:lnTo>
                      <a:pt x="8" y="0"/>
                    </a:lnTo>
                    <a:lnTo>
                      <a:pt x="8" y="8"/>
                    </a:lnTo>
                    <a:lnTo>
                      <a:pt x="0" y="15"/>
                    </a:lnTo>
                    <a:lnTo>
                      <a:pt x="0" y="23"/>
                    </a:lnTo>
                    <a:lnTo>
                      <a:pt x="0" y="15"/>
                    </a:lnTo>
                    <a:lnTo>
                      <a:pt x="8" y="15"/>
                    </a:lnTo>
                    <a:lnTo>
                      <a:pt x="8" y="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8" name="Freeform 1065"/>
              <p:cNvSpPr>
                <a:spLocks/>
              </p:cNvSpPr>
              <p:nvPr/>
            </p:nvSpPr>
            <p:spPr bwMode="auto">
              <a:xfrm>
                <a:off x="1877" y="2918"/>
                <a:ext cx="8" cy="23"/>
              </a:xfrm>
              <a:custGeom>
                <a:avLst/>
                <a:gdLst>
                  <a:gd name="T0" fmla="*/ 8 w 8"/>
                  <a:gd name="T1" fmla="*/ 8 h 23"/>
                  <a:gd name="T2" fmla="*/ 8 w 8"/>
                  <a:gd name="T3" fmla="*/ 0 h 23"/>
                  <a:gd name="T4" fmla="*/ 8 w 8"/>
                  <a:gd name="T5" fmla="*/ 8 h 23"/>
                  <a:gd name="T6" fmla="*/ 0 w 8"/>
                  <a:gd name="T7" fmla="*/ 15 h 23"/>
                  <a:gd name="T8" fmla="*/ 0 w 8"/>
                  <a:gd name="T9" fmla="*/ 23 h 23"/>
                  <a:gd name="T10" fmla="*/ 0 w 8"/>
                  <a:gd name="T11" fmla="*/ 15 h 23"/>
                  <a:gd name="T12" fmla="*/ 8 w 8"/>
                  <a:gd name="T13" fmla="*/ 15 h 23"/>
                  <a:gd name="T14" fmla="*/ 8 w 8"/>
                  <a:gd name="T15" fmla="*/ 8 h 23"/>
                  <a:gd name="T16" fmla="*/ 8 w 8"/>
                  <a:gd name="T17" fmla="*/ 1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8" y="8"/>
                    </a:moveTo>
                    <a:lnTo>
                      <a:pt x="8" y="0"/>
                    </a:lnTo>
                    <a:lnTo>
                      <a:pt x="8" y="8"/>
                    </a:lnTo>
                    <a:lnTo>
                      <a:pt x="0" y="15"/>
                    </a:lnTo>
                    <a:lnTo>
                      <a:pt x="0" y="23"/>
                    </a:lnTo>
                    <a:lnTo>
                      <a:pt x="0" y="15"/>
                    </a:lnTo>
                    <a:lnTo>
                      <a:pt x="8" y="15"/>
                    </a:lnTo>
                    <a:lnTo>
                      <a:pt x="8" y="8"/>
                    </a:lnTo>
                    <a:lnTo>
                      <a:pt x="8"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69" name="Freeform 1066"/>
              <p:cNvSpPr>
                <a:spLocks/>
              </p:cNvSpPr>
              <p:nvPr/>
            </p:nvSpPr>
            <p:spPr bwMode="auto">
              <a:xfrm>
                <a:off x="2089" y="3054"/>
                <a:ext cx="15" cy="8"/>
              </a:xfrm>
              <a:custGeom>
                <a:avLst/>
                <a:gdLst>
                  <a:gd name="T0" fmla="*/ 15 w 15"/>
                  <a:gd name="T1" fmla="*/ 0 h 8"/>
                  <a:gd name="T2" fmla="*/ 8 w 15"/>
                  <a:gd name="T3" fmla="*/ 8 h 8"/>
                  <a:gd name="T4" fmla="*/ 0 w 15"/>
                  <a:gd name="T5" fmla="*/ 0 h 8"/>
                  <a:gd name="T6" fmla="*/ 8 w 15"/>
                  <a:gd name="T7" fmla="*/ 0 h 8"/>
                  <a:gd name="T8" fmla="*/ 15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0"/>
                    </a:moveTo>
                    <a:lnTo>
                      <a:pt x="8" y="8"/>
                    </a:lnTo>
                    <a:lnTo>
                      <a:pt x="0" y="0"/>
                    </a:lnTo>
                    <a:lnTo>
                      <a:pt x="8" y="0"/>
                    </a:lnTo>
                    <a:lnTo>
                      <a:pt x="15" y="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0" name="Freeform 1067"/>
              <p:cNvSpPr>
                <a:spLocks/>
              </p:cNvSpPr>
              <p:nvPr/>
            </p:nvSpPr>
            <p:spPr bwMode="auto">
              <a:xfrm>
                <a:off x="2089" y="3054"/>
                <a:ext cx="15" cy="8"/>
              </a:xfrm>
              <a:custGeom>
                <a:avLst/>
                <a:gdLst>
                  <a:gd name="T0" fmla="*/ 15 w 15"/>
                  <a:gd name="T1" fmla="*/ 0 h 8"/>
                  <a:gd name="T2" fmla="*/ 8 w 15"/>
                  <a:gd name="T3" fmla="*/ 8 h 8"/>
                  <a:gd name="T4" fmla="*/ 0 w 15"/>
                  <a:gd name="T5" fmla="*/ 0 h 8"/>
                  <a:gd name="T6" fmla="*/ 8 w 15"/>
                  <a:gd name="T7" fmla="*/ 0 h 8"/>
                  <a:gd name="T8" fmla="*/ 15 w 15"/>
                  <a:gd name="T9" fmla="*/ 0 h 8"/>
                  <a:gd name="T10" fmla="*/ 15 w 15"/>
                  <a:gd name="T11" fmla="*/ 8 h 8"/>
                  <a:gd name="T12" fmla="*/ 0 60000 65536"/>
                  <a:gd name="T13" fmla="*/ 0 60000 65536"/>
                  <a:gd name="T14" fmla="*/ 0 60000 65536"/>
                  <a:gd name="T15" fmla="*/ 0 60000 65536"/>
                  <a:gd name="T16" fmla="*/ 0 60000 65536"/>
                  <a:gd name="T17" fmla="*/ 0 60000 65536"/>
                  <a:gd name="T18" fmla="*/ 0 w 15"/>
                  <a:gd name="T19" fmla="*/ 0 h 8"/>
                  <a:gd name="T20" fmla="*/ 15 w 15"/>
                  <a:gd name="T21" fmla="*/ 8 h 8"/>
                </a:gdLst>
                <a:ahLst/>
                <a:cxnLst>
                  <a:cxn ang="T12">
                    <a:pos x="T0" y="T1"/>
                  </a:cxn>
                  <a:cxn ang="T13">
                    <a:pos x="T2" y="T3"/>
                  </a:cxn>
                  <a:cxn ang="T14">
                    <a:pos x="T4" y="T5"/>
                  </a:cxn>
                  <a:cxn ang="T15">
                    <a:pos x="T6" y="T7"/>
                  </a:cxn>
                  <a:cxn ang="T16">
                    <a:pos x="T8" y="T9"/>
                  </a:cxn>
                  <a:cxn ang="T17">
                    <a:pos x="T10" y="T11"/>
                  </a:cxn>
                </a:cxnLst>
                <a:rect l="T18" t="T19" r="T20" b="T21"/>
                <a:pathLst>
                  <a:path w="15" h="8">
                    <a:moveTo>
                      <a:pt x="15" y="0"/>
                    </a:moveTo>
                    <a:lnTo>
                      <a:pt x="8" y="8"/>
                    </a:lnTo>
                    <a:lnTo>
                      <a:pt x="0" y="0"/>
                    </a:lnTo>
                    <a:lnTo>
                      <a:pt x="8" y="0"/>
                    </a:lnTo>
                    <a:lnTo>
                      <a:pt x="15" y="0"/>
                    </a:lnTo>
                    <a:lnTo>
                      <a:pt x="15"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1" name="Freeform 1068"/>
              <p:cNvSpPr>
                <a:spLocks/>
              </p:cNvSpPr>
              <p:nvPr/>
            </p:nvSpPr>
            <p:spPr bwMode="auto">
              <a:xfrm>
                <a:off x="2067" y="3024"/>
                <a:ext cx="15" cy="15"/>
              </a:xfrm>
              <a:custGeom>
                <a:avLst/>
                <a:gdLst>
                  <a:gd name="T0" fmla="*/ 15 w 15"/>
                  <a:gd name="T1" fmla="*/ 8 h 15"/>
                  <a:gd name="T2" fmla="*/ 15 w 15"/>
                  <a:gd name="T3" fmla="*/ 15 h 15"/>
                  <a:gd name="T4" fmla="*/ 7 w 15"/>
                  <a:gd name="T5" fmla="*/ 15 h 15"/>
                  <a:gd name="T6" fmla="*/ 0 w 15"/>
                  <a:gd name="T7" fmla="*/ 0 h 15"/>
                  <a:gd name="T8" fmla="*/ 15 w 15"/>
                  <a:gd name="T9" fmla="*/ 0 h 15"/>
                  <a:gd name="T10" fmla="*/ 15 w 15"/>
                  <a:gd name="T11" fmla="*/ 8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5" y="8"/>
                    </a:moveTo>
                    <a:lnTo>
                      <a:pt x="15" y="15"/>
                    </a:lnTo>
                    <a:lnTo>
                      <a:pt x="7" y="15"/>
                    </a:lnTo>
                    <a:lnTo>
                      <a:pt x="0" y="0"/>
                    </a:lnTo>
                    <a:lnTo>
                      <a:pt x="15" y="0"/>
                    </a:lnTo>
                    <a:lnTo>
                      <a:pt x="15" y="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2" name="Freeform 1069"/>
              <p:cNvSpPr>
                <a:spLocks/>
              </p:cNvSpPr>
              <p:nvPr/>
            </p:nvSpPr>
            <p:spPr bwMode="auto">
              <a:xfrm>
                <a:off x="2067" y="3024"/>
                <a:ext cx="15" cy="15"/>
              </a:xfrm>
              <a:custGeom>
                <a:avLst/>
                <a:gdLst>
                  <a:gd name="T0" fmla="*/ 15 w 15"/>
                  <a:gd name="T1" fmla="*/ 8 h 15"/>
                  <a:gd name="T2" fmla="*/ 15 w 15"/>
                  <a:gd name="T3" fmla="*/ 15 h 15"/>
                  <a:gd name="T4" fmla="*/ 7 w 15"/>
                  <a:gd name="T5" fmla="*/ 15 h 15"/>
                  <a:gd name="T6" fmla="*/ 0 w 15"/>
                  <a:gd name="T7" fmla="*/ 0 h 15"/>
                  <a:gd name="T8" fmla="*/ 15 w 15"/>
                  <a:gd name="T9" fmla="*/ 0 h 15"/>
                  <a:gd name="T10" fmla="*/ 15 w 15"/>
                  <a:gd name="T11" fmla="*/ 8 h 15"/>
                  <a:gd name="T12" fmla="*/ 15 w 15"/>
                  <a:gd name="T13" fmla="*/ 15 h 15"/>
                  <a:gd name="T14" fmla="*/ 0 60000 65536"/>
                  <a:gd name="T15" fmla="*/ 0 60000 65536"/>
                  <a:gd name="T16" fmla="*/ 0 60000 65536"/>
                  <a:gd name="T17" fmla="*/ 0 60000 65536"/>
                  <a:gd name="T18" fmla="*/ 0 60000 65536"/>
                  <a:gd name="T19" fmla="*/ 0 60000 65536"/>
                  <a:gd name="T20" fmla="*/ 0 60000 65536"/>
                  <a:gd name="T21" fmla="*/ 0 w 15"/>
                  <a:gd name="T22" fmla="*/ 0 h 15"/>
                  <a:gd name="T23" fmla="*/ 15 w 1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5">
                    <a:moveTo>
                      <a:pt x="15" y="8"/>
                    </a:moveTo>
                    <a:lnTo>
                      <a:pt x="15" y="15"/>
                    </a:lnTo>
                    <a:lnTo>
                      <a:pt x="7" y="15"/>
                    </a:lnTo>
                    <a:lnTo>
                      <a:pt x="0" y="0"/>
                    </a:lnTo>
                    <a:lnTo>
                      <a:pt x="15" y="0"/>
                    </a:lnTo>
                    <a:lnTo>
                      <a:pt x="15" y="8"/>
                    </a:lnTo>
                    <a:lnTo>
                      <a:pt x="15"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3" name="Freeform 1070"/>
              <p:cNvSpPr>
                <a:spLocks/>
              </p:cNvSpPr>
              <p:nvPr/>
            </p:nvSpPr>
            <p:spPr bwMode="auto">
              <a:xfrm>
                <a:off x="1673" y="1190"/>
                <a:ext cx="378" cy="614"/>
              </a:xfrm>
              <a:custGeom>
                <a:avLst/>
                <a:gdLst>
                  <a:gd name="T0" fmla="*/ 378 w 378"/>
                  <a:gd name="T1" fmla="*/ 417 h 614"/>
                  <a:gd name="T2" fmla="*/ 363 w 378"/>
                  <a:gd name="T3" fmla="*/ 386 h 614"/>
                  <a:gd name="T4" fmla="*/ 356 w 378"/>
                  <a:gd name="T5" fmla="*/ 402 h 614"/>
                  <a:gd name="T6" fmla="*/ 310 w 378"/>
                  <a:gd name="T7" fmla="*/ 394 h 614"/>
                  <a:gd name="T8" fmla="*/ 272 w 378"/>
                  <a:gd name="T9" fmla="*/ 402 h 614"/>
                  <a:gd name="T10" fmla="*/ 265 w 378"/>
                  <a:gd name="T11" fmla="*/ 371 h 614"/>
                  <a:gd name="T12" fmla="*/ 250 w 378"/>
                  <a:gd name="T13" fmla="*/ 356 h 614"/>
                  <a:gd name="T14" fmla="*/ 235 w 378"/>
                  <a:gd name="T15" fmla="*/ 288 h 614"/>
                  <a:gd name="T16" fmla="*/ 204 w 378"/>
                  <a:gd name="T17" fmla="*/ 303 h 614"/>
                  <a:gd name="T18" fmla="*/ 197 w 378"/>
                  <a:gd name="T19" fmla="*/ 295 h 614"/>
                  <a:gd name="T20" fmla="*/ 227 w 378"/>
                  <a:gd name="T21" fmla="*/ 212 h 614"/>
                  <a:gd name="T22" fmla="*/ 204 w 378"/>
                  <a:gd name="T23" fmla="*/ 204 h 614"/>
                  <a:gd name="T24" fmla="*/ 182 w 378"/>
                  <a:gd name="T25" fmla="*/ 151 h 614"/>
                  <a:gd name="T26" fmla="*/ 159 w 378"/>
                  <a:gd name="T27" fmla="*/ 136 h 614"/>
                  <a:gd name="T28" fmla="*/ 167 w 378"/>
                  <a:gd name="T29" fmla="*/ 113 h 614"/>
                  <a:gd name="T30" fmla="*/ 151 w 378"/>
                  <a:gd name="T31" fmla="*/ 83 h 614"/>
                  <a:gd name="T32" fmla="*/ 174 w 378"/>
                  <a:gd name="T33" fmla="*/ 7 h 614"/>
                  <a:gd name="T34" fmla="*/ 121 w 378"/>
                  <a:gd name="T35" fmla="*/ 0 h 614"/>
                  <a:gd name="T36" fmla="*/ 68 w 378"/>
                  <a:gd name="T37" fmla="*/ 204 h 614"/>
                  <a:gd name="T38" fmla="*/ 76 w 378"/>
                  <a:gd name="T39" fmla="*/ 227 h 614"/>
                  <a:gd name="T40" fmla="*/ 91 w 378"/>
                  <a:gd name="T41" fmla="*/ 265 h 614"/>
                  <a:gd name="T42" fmla="*/ 23 w 378"/>
                  <a:gd name="T43" fmla="*/ 348 h 614"/>
                  <a:gd name="T44" fmla="*/ 45 w 378"/>
                  <a:gd name="T45" fmla="*/ 371 h 614"/>
                  <a:gd name="T46" fmla="*/ 0 w 378"/>
                  <a:gd name="T47" fmla="*/ 546 h 614"/>
                  <a:gd name="T48" fmla="*/ 174 w 378"/>
                  <a:gd name="T49" fmla="*/ 583 h 614"/>
                  <a:gd name="T50" fmla="*/ 348 w 378"/>
                  <a:gd name="T51" fmla="*/ 614 h 614"/>
                  <a:gd name="T52" fmla="*/ 378 w 378"/>
                  <a:gd name="T53" fmla="*/ 417 h 6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
                  <a:gd name="T82" fmla="*/ 0 h 614"/>
                  <a:gd name="T83" fmla="*/ 378 w 378"/>
                  <a:gd name="T84" fmla="*/ 614 h 6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 h="614">
                    <a:moveTo>
                      <a:pt x="378" y="417"/>
                    </a:moveTo>
                    <a:lnTo>
                      <a:pt x="363" y="386"/>
                    </a:lnTo>
                    <a:lnTo>
                      <a:pt x="356" y="402"/>
                    </a:lnTo>
                    <a:lnTo>
                      <a:pt x="310" y="394"/>
                    </a:lnTo>
                    <a:lnTo>
                      <a:pt x="272" y="402"/>
                    </a:lnTo>
                    <a:lnTo>
                      <a:pt x="265" y="371"/>
                    </a:lnTo>
                    <a:lnTo>
                      <a:pt x="250" y="356"/>
                    </a:lnTo>
                    <a:lnTo>
                      <a:pt x="235" y="288"/>
                    </a:lnTo>
                    <a:lnTo>
                      <a:pt x="204" y="303"/>
                    </a:lnTo>
                    <a:lnTo>
                      <a:pt x="197" y="295"/>
                    </a:lnTo>
                    <a:lnTo>
                      <a:pt x="227" y="212"/>
                    </a:lnTo>
                    <a:lnTo>
                      <a:pt x="204" y="204"/>
                    </a:lnTo>
                    <a:lnTo>
                      <a:pt x="182" y="151"/>
                    </a:lnTo>
                    <a:lnTo>
                      <a:pt x="159" y="136"/>
                    </a:lnTo>
                    <a:lnTo>
                      <a:pt x="167" y="113"/>
                    </a:lnTo>
                    <a:lnTo>
                      <a:pt x="151" y="83"/>
                    </a:lnTo>
                    <a:lnTo>
                      <a:pt x="174" y="7"/>
                    </a:lnTo>
                    <a:lnTo>
                      <a:pt x="121" y="0"/>
                    </a:lnTo>
                    <a:lnTo>
                      <a:pt x="68" y="204"/>
                    </a:lnTo>
                    <a:lnTo>
                      <a:pt x="76" y="227"/>
                    </a:lnTo>
                    <a:lnTo>
                      <a:pt x="91" y="265"/>
                    </a:lnTo>
                    <a:lnTo>
                      <a:pt x="23" y="348"/>
                    </a:lnTo>
                    <a:lnTo>
                      <a:pt x="45" y="371"/>
                    </a:lnTo>
                    <a:lnTo>
                      <a:pt x="0" y="546"/>
                    </a:lnTo>
                    <a:lnTo>
                      <a:pt x="174" y="583"/>
                    </a:lnTo>
                    <a:lnTo>
                      <a:pt x="348" y="614"/>
                    </a:lnTo>
                    <a:lnTo>
                      <a:pt x="378" y="41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4" name="Freeform 1071"/>
              <p:cNvSpPr>
                <a:spLocks/>
              </p:cNvSpPr>
              <p:nvPr/>
            </p:nvSpPr>
            <p:spPr bwMode="auto">
              <a:xfrm>
                <a:off x="1673" y="1190"/>
                <a:ext cx="378" cy="614"/>
              </a:xfrm>
              <a:custGeom>
                <a:avLst/>
                <a:gdLst>
                  <a:gd name="T0" fmla="*/ 378 w 378"/>
                  <a:gd name="T1" fmla="*/ 417 h 614"/>
                  <a:gd name="T2" fmla="*/ 363 w 378"/>
                  <a:gd name="T3" fmla="*/ 386 h 614"/>
                  <a:gd name="T4" fmla="*/ 356 w 378"/>
                  <a:gd name="T5" fmla="*/ 402 h 614"/>
                  <a:gd name="T6" fmla="*/ 310 w 378"/>
                  <a:gd name="T7" fmla="*/ 394 h 614"/>
                  <a:gd name="T8" fmla="*/ 272 w 378"/>
                  <a:gd name="T9" fmla="*/ 402 h 614"/>
                  <a:gd name="T10" fmla="*/ 265 w 378"/>
                  <a:gd name="T11" fmla="*/ 371 h 614"/>
                  <a:gd name="T12" fmla="*/ 250 w 378"/>
                  <a:gd name="T13" fmla="*/ 356 h 614"/>
                  <a:gd name="T14" fmla="*/ 235 w 378"/>
                  <a:gd name="T15" fmla="*/ 288 h 614"/>
                  <a:gd name="T16" fmla="*/ 204 w 378"/>
                  <a:gd name="T17" fmla="*/ 303 h 614"/>
                  <a:gd name="T18" fmla="*/ 197 w 378"/>
                  <a:gd name="T19" fmla="*/ 295 h 614"/>
                  <a:gd name="T20" fmla="*/ 227 w 378"/>
                  <a:gd name="T21" fmla="*/ 212 h 614"/>
                  <a:gd name="T22" fmla="*/ 204 w 378"/>
                  <a:gd name="T23" fmla="*/ 204 h 614"/>
                  <a:gd name="T24" fmla="*/ 182 w 378"/>
                  <a:gd name="T25" fmla="*/ 151 h 614"/>
                  <a:gd name="T26" fmla="*/ 159 w 378"/>
                  <a:gd name="T27" fmla="*/ 136 h 614"/>
                  <a:gd name="T28" fmla="*/ 167 w 378"/>
                  <a:gd name="T29" fmla="*/ 113 h 614"/>
                  <a:gd name="T30" fmla="*/ 151 w 378"/>
                  <a:gd name="T31" fmla="*/ 83 h 614"/>
                  <a:gd name="T32" fmla="*/ 174 w 378"/>
                  <a:gd name="T33" fmla="*/ 7 h 614"/>
                  <a:gd name="T34" fmla="*/ 121 w 378"/>
                  <a:gd name="T35" fmla="*/ 0 h 614"/>
                  <a:gd name="T36" fmla="*/ 68 w 378"/>
                  <a:gd name="T37" fmla="*/ 204 h 614"/>
                  <a:gd name="T38" fmla="*/ 76 w 378"/>
                  <a:gd name="T39" fmla="*/ 227 h 614"/>
                  <a:gd name="T40" fmla="*/ 91 w 378"/>
                  <a:gd name="T41" fmla="*/ 265 h 614"/>
                  <a:gd name="T42" fmla="*/ 23 w 378"/>
                  <a:gd name="T43" fmla="*/ 348 h 614"/>
                  <a:gd name="T44" fmla="*/ 45 w 378"/>
                  <a:gd name="T45" fmla="*/ 371 h 614"/>
                  <a:gd name="T46" fmla="*/ 0 w 378"/>
                  <a:gd name="T47" fmla="*/ 546 h 614"/>
                  <a:gd name="T48" fmla="*/ 174 w 378"/>
                  <a:gd name="T49" fmla="*/ 583 h 614"/>
                  <a:gd name="T50" fmla="*/ 348 w 378"/>
                  <a:gd name="T51" fmla="*/ 614 h 614"/>
                  <a:gd name="T52" fmla="*/ 378 w 378"/>
                  <a:gd name="T53" fmla="*/ 417 h 614"/>
                  <a:gd name="T54" fmla="*/ 378 w 378"/>
                  <a:gd name="T55" fmla="*/ 424 h 6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8"/>
                  <a:gd name="T85" fmla="*/ 0 h 614"/>
                  <a:gd name="T86" fmla="*/ 378 w 378"/>
                  <a:gd name="T87" fmla="*/ 614 h 6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8" h="614">
                    <a:moveTo>
                      <a:pt x="378" y="417"/>
                    </a:moveTo>
                    <a:lnTo>
                      <a:pt x="363" y="386"/>
                    </a:lnTo>
                    <a:lnTo>
                      <a:pt x="356" y="402"/>
                    </a:lnTo>
                    <a:lnTo>
                      <a:pt x="310" y="394"/>
                    </a:lnTo>
                    <a:lnTo>
                      <a:pt x="272" y="402"/>
                    </a:lnTo>
                    <a:lnTo>
                      <a:pt x="265" y="371"/>
                    </a:lnTo>
                    <a:lnTo>
                      <a:pt x="250" y="356"/>
                    </a:lnTo>
                    <a:lnTo>
                      <a:pt x="235" y="288"/>
                    </a:lnTo>
                    <a:lnTo>
                      <a:pt x="204" y="303"/>
                    </a:lnTo>
                    <a:lnTo>
                      <a:pt x="197" y="295"/>
                    </a:lnTo>
                    <a:lnTo>
                      <a:pt x="227" y="212"/>
                    </a:lnTo>
                    <a:lnTo>
                      <a:pt x="204" y="204"/>
                    </a:lnTo>
                    <a:lnTo>
                      <a:pt x="182" y="151"/>
                    </a:lnTo>
                    <a:lnTo>
                      <a:pt x="159" y="136"/>
                    </a:lnTo>
                    <a:lnTo>
                      <a:pt x="167" y="113"/>
                    </a:lnTo>
                    <a:lnTo>
                      <a:pt x="151" y="83"/>
                    </a:lnTo>
                    <a:lnTo>
                      <a:pt x="174" y="7"/>
                    </a:lnTo>
                    <a:lnTo>
                      <a:pt x="121" y="0"/>
                    </a:lnTo>
                    <a:lnTo>
                      <a:pt x="68" y="204"/>
                    </a:lnTo>
                    <a:lnTo>
                      <a:pt x="76" y="227"/>
                    </a:lnTo>
                    <a:lnTo>
                      <a:pt x="91" y="265"/>
                    </a:lnTo>
                    <a:lnTo>
                      <a:pt x="23" y="348"/>
                    </a:lnTo>
                    <a:lnTo>
                      <a:pt x="45" y="371"/>
                    </a:lnTo>
                    <a:lnTo>
                      <a:pt x="0" y="546"/>
                    </a:lnTo>
                    <a:lnTo>
                      <a:pt x="174" y="583"/>
                    </a:lnTo>
                    <a:lnTo>
                      <a:pt x="348" y="614"/>
                    </a:lnTo>
                    <a:lnTo>
                      <a:pt x="378" y="417"/>
                    </a:lnTo>
                    <a:lnTo>
                      <a:pt x="378" y="42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5" name="Freeform 1072"/>
              <p:cNvSpPr>
                <a:spLocks/>
              </p:cNvSpPr>
              <p:nvPr/>
            </p:nvSpPr>
            <p:spPr bwMode="auto">
              <a:xfrm>
                <a:off x="3194" y="1811"/>
                <a:ext cx="250" cy="455"/>
              </a:xfrm>
              <a:custGeom>
                <a:avLst/>
                <a:gdLst>
                  <a:gd name="T0" fmla="*/ 235 w 250"/>
                  <a:gd name="T1" fmla="*/ 273 h 455"/>
                  <a:gd name="T2" fmla="*/ 227 w 250"/>
                  <a:gd name="T3" fmla="*/ 61 h 455"/>
                  <a:gd name="T4" fmla="*/ 204 w 250"/>
                  <a:gd name="T5" fmla="*/ 0 h 455"/>
                  <a:gd name="T6" fmla="*/ 38 w 250"/>
                  <a:gd name="T7" fmla="*/ 8 h 455"/>
                  <a:gd name="T8" fmla="*/ 68 w 250"/>
                  <a:gd name="T9" fmla="*/ 38 h 455"/>
                  <a:gd name="T10" fmla="*/ 68 w 250"/>
                  <a:gd name="T11" fmla="*/ 69 h 455"/>
                  <a:gd name="T12" fmla="*/ 53 w 250"/>
                  <a:gd name="T13" fmla="*/ 91 h 455"/>
                  <a:gd name="T14" fmla="*/ 15 w 250"/>
                  <a:gd name="T15" fmla="*/ 99 h 455"/>
                  <a:gd name="T16" fmla="*/ 23 w 250"/>
                  <a:gd name="T17" fmla="*/ 137 h 455"/>
                  <a:gd name="T18" fmla="*/ 0 w 250"/>
                  <a:gd name="T19" fmla="*/ 182 h 455"/>
                  <a:gd name="T20" fmla="*/ 8 w 250"/>
                  <a:gd name="T21" fmla="*/ 235 h 455"/>
                  <a:gd name="T22" fmla="*/ 45 w 250"/>
                  <a:gd name="T23" fmla="*/ 273 h 455"/>
                  <a:gd name="T24" fmla="*/ 53 w 250"/>
                  <a:gd name="T25" fmla="*/ 304 h 455"/>
                  <a:gd name="T26" fmla="*/ 68 w 250"/>
                  <a:gd name="T27" fmla="*/ 296 h 455"/>
                  <a:gd name="T28" fmla="*/ 91 w 250"/>
                  <a:gd name="T29" fmla="*/ 304 h 455"/>
                  <a:gd name="T30" fmla="*/ 76 w 250"/>
                  <a:gd name="T31" fmla="*/ 357 h 455"/>
                  <a:gd name="T32" fmla="*/ 129 w 250"/>
                  <a:gd name="T33" fmla="*/ 395 h 455"/>
                  <a:gd name="T34" fmla="*/ 129 w 250"/>
                  <a:gd name="T35" fmla="*/ 432 h 455"/>
                  <a:gd name="T36" fmla="*/ 159 w 250"/>
                  <a:gd name="T37" fmla="*/ 455 h 455"/>
                  <a:gd name="T38" fmla="*/ 166 w 250"/>
                  <a:gd name="T39" fmla="*/ 432 h 455"/>
                  <a:gd name="T40" fmla="*/ 204 w 250"/>
                  <a:gd name="T41" fmla="*/ 440 h 455"/>
                  <a:gd name="T42" fmla="*/ 197 w 250"/>
                  <a:gd name="T43" fmla="*/ 417 h 455"/>
                  <a:gd name="T44" fmla="*/ 227 w 250"/>
                  <a:gd name="T45" fmla="*/ 410 h 455"/>
                  <a:gd name="T46" fmla="*/ 227 w 250"/>
                  <a:gd name="T47" fmla="*/ 341 h 455"/>
                  <a:gd name="T48" fmla="*/ 250 w 250"/>
                  <a:gd name="T49" fmla="*/ 304 h 455"/>
                  <a:gd name="T50" fmla="*/ 235 w 250"/>
                  <a:gd name="T51" fmla="*/ 273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455"/>
                  <a:gd name="T80" fmla="*/ 250 w 250"/>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455">
                    <a:moveTo>
                      <a:pt x="235" y="273"/>
                    </a:moveTo>
                    <a:lnTo>
                      <a:pt x="227" y="61"/>
                    </a:lnTo>
                    <a:lnTo>
                      <a:pt x="204" y="0"/>
                    </a:lnTo>
                    <a:lnTo>
                      <a:pt x="38" y="8"/>
                    </a:lnTo>
                    <a:lnTo>
                      <a:pt x="68" y="38"/>
                    </a:lnTo>
                    <a:lnTo>
                      <a:pt x="68" y="69"/>
                    </a:lnTo>
                    <a:lnTo>
                      <a:pt x="53" y="91"/>
                    </a:lnTo>
                    <a:lnTo>
                      <a:pt x="15" y="99"/>
                    </a:lnTo>
                    <a:lnTo>
                      <a:pt x="23" y="137"/>
                    </a:lnTo>
                    <a:lnTo>
                      <a:pt x="0" y="182"/>
                    </a:lnTo>
                    <a:lnTo>
                      <a:pt x="8" y="235"/>
                    </a:lnTo>
                    <a:lnTo>
                      <a:pt x="45" y="273"/>
                    </a:lnTo>
                    <a:lnTo>
                      <a:pt x="53" y="304"/>
                    </a:lnTo>
                    <a:lnTo>
                      <a:pt x="68" y="296"/>
                    </a:lnTo>
                    <a:lnTo>
                      <a:pt x="91" y="304"/>
                    </a:lnTo>
                    <a:lnTo>
                      <a:pt x="76" y="357"/>
                    </a:lnTo>
                    <a:lnTo>
                      <a:pt x="129" y="395"/>
                    </a:lnTo>
                    <a:lnTo>
                      <a:pt x="129" y="432"/>
                    </a:lnTo>
                    <a:lnTo>
                      <a:pt x="159" y="455"/>
                    </a:lnTo>
                    <a:lnTo>
                      <a:pt x="166" y="432"/>
                    </a:lnTo>
                    <a:lnTo>
                      <a:pt x="204" y="440"/>
                    </a:lnTo>
                    <a:lnTo>
                      <a:pt x="197" y="417"/>
                    </a:lnTo>
                    <a:lnTo>
                      <a:pt x="227" y="410"/>
                    </a:lnTo>
                    <a:lnTo>
                      <a:pt x="227" y="341"/>
                    </a:lnTo>
                    <a:lnTo>
                      <a:pt x="250" y="304"/>
                    </a:lnTo>
                    <a:lnTo>
                      <a:pt x="235" y="273"/>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6" name="Freeform 1073"/>
              <p:cNvSpPr>
                <a:spLocks/>
              </p:cNvSpPr>
              <p:nvPr/>
            </p:nvSpPr>
            <p:spPr bwMode="auto">
              <a:xfrm>
                <a:off x="3194" y="1811"/>
                <a:ext cx="250" cy="455"/>
              </a:xfrm>
              <a:custGeom>
                <a:avLst/>
                <a:gdLst>
                  <a:gd name="T0" fmla="*/ 235 w 250"/>
                  <a:gd name="T1" fmla="*/ 273 h 455"/>
                  <a:gd name="T2" fmla="*/ 227 w 250"/>
                  <a:gd name="T3" fmla="*/ 61 h 455"/>
                  <a:gd name="T4" fmla="*/ 204 w 250"/>
                  <a:gd name="T5" fmla="*/ 0 h 455"/>
                  <a:gd name="T6" fmla="*/ 38 w 250"/>
                  <a:gd name="T7" fmla="*/ 8 h 455"/>
                  <a:gd name="T8" fmla="*/ 68 w 250"/>
                  <a:gd name="T9" fmla="*/ 38 h 455"/>
                  <a:gd name="T10" fmla="*/ 68 w 250"/>
                  <a:gd name="T11" fmla="*/ 69 h 455"/>
                  <a:gd name="T12" fmla="*/ 53 w 250"/>
                  <a:gd name="T13" fmla="*/ 91 h 455"/>
                  <a:gd name="T14" fmla="*/ 15 w 250"/>
                  <a:gd name="T15" fmla="*/ 99 h 455"/>
                  <a:gd name="T16" fmla="*/ 23 w 250"/>
                  <a:gd name="T17" fmla="*/ 137 h 455"/>
                  <a:gd name="T18" fmla="*/ 0 w 250"/>
                  <a:gd name="T19" fmla="*/ 182 h 455"/>
                  <a:gd name="T20" fmla="*/ 8 w 250"/>
                  <a:gd name="T21" fmla="*/ 235 h 455"/>
                  <a:gd name="T22" fmla="*/ 45 w 250"/>
                  <a:gd name="T23" fmla="*/ 273 h 455"/>
                  <a:gd name="T24" fmla="*/ 53 w 250"/>
                  <a:gd name="T25" fmla="*/ 304 h 455"/>
                  <a:gd name="T26" fmla="*/ 68 w 250"/>
                  <a:gd name="T27" fmla="*/ 296 h 455"/>
                  <a:gd name="T28" fmla="*/ 91 w 250"/>
                  <a:gd name="T29" fmla="*/ 304 h 455"/>
                  <a:gd name="T30" fmla="*/ 76 w 250"/>
                  <a:gd name="T31" fmla="*/ 357 h 455"/>
                  <a:gd name="T32" fmla="*/ 129 w 250"/>
                  <a:gd name="T33" fmla="*/ 395 h 455"/>
                  <a:gd name="T34" fmla="*/ 129 w 250"/>
                  <a:gd name="T35" fmla="*/ 432 h 455"/>
                  <a:gd name="T36" fmla="*/ 159 w 250"/>
                  <a:gd name="T37" fmla="*/ 455 h 455"/>
                  <a:gd name="T38" fmla="*/ 166 w 250"/>
                  <a:gd name="T39" fmla="*/ 432 h 455"/>
                  <a:gd name="T40" fmla="*/ 204 w 250"/>
                  <a:gd name="T41" fmla="*/ 440 h 455"/>
                  <a:gd name="T42" fmla="*/ 197 w 250"/>
                  <a:gd name="T43" fmla="*/ 417 h 455"/>
                  <a:gd name="T44" fmla="*/ 227 w 250"/>
                  <a:gd name="T45" fmla="*/ 410 h 455"/>
                  <a:gd name="T46" fmla="*/ 227 w 250"/>
                  <a:gd name="T47" fmla="*/ 341 h 455"/>
                  <a:gd name="T48" fmla="*/ 250 w 250"/>
                  <a:gd name="T49" fmla="*/ 304 h 455"/>
                  <a:gd name="T50" fmla="*/ 235 w 250"/>
                  <a:gd name="T51" fmla="*/ 273 h 455"/>
                  <a:gd name="T52" fmla="*/ 235 w 250"/>
                  <a:gd name="T53" fmla="*/ 281 h 4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0"/>
                  <a:gd name="T82" fmla="*/ 0 h 455"/>
                  <a:gd name="T83" fmla="*/ 250 w 250"/>
                  <a:gd name="T84" fmla="*/ 455 h 4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0" h="455">
                    <a:moveTo>
                      <a:pt x="235" y="273"/>
                    </a:moveTo>
                    <a:lnTo>
                      <a:pt x="227" y="61"/>
                    </a:lnTo>
                    <a:lnTo>
                      <a:pt x="204" y="0"/>
                    </a:lnTo>
                    <a:lnTo>
                      <a:pt x="38" y="8"/>
                    </a:lnTo>
                    <a:lnTo>
                      <a:pt x="68" y="38"/>
                    </a:lnTo>
                    <a:lnTo>
                      <a:pt x="68" y="69"/>
                    </a:lnTo>
                    <a:lnTo>
                      <a:pt x="53" y="91"/>
                    </a:lnTo>
                    <a:lnTo>
                      <a:pt x="15" y="99"/>
                    </a:lnTo>
                    <a:lnTo>
                      <a:pt x="23" y="137"/>
                    </a:lnTo>
                    <a:lnTo>
                      <a:pt x="0" y="182"/>
                    </a:lnTo>
                    <a:lnTo>
                      <a:pt x="8" y="235"/>
                    </a:lnTo>
                    <a:lnTo>
                      <a:pt x="45" y="273"/>
                    </a:lnTo>
                    <a:lnTo>
                      <a:pt x="53" y="304"/>
                    </a:lnTo>
                    <a:lnTo>
                      <a:pt x="68" y="296"/>
                    </a:lnTo>
                    <a:lnTo>
                      <a:pt x="91" y="304"/>
                    </a:lnTo>
                    <a:lnTo>
                      <a:pt x="76" y="357"/>
                    </a:lnTo>
                    <a:lnTo>
                      <a:pt x="129" y="395"/>
                    </a:lnTo>
                    <a:lnTo>
                      <a:pt x="129" y="432"/>
                    </a:lnTo>
                    <a:lnTo>
                      <a:pt x="159" y="455"/>
                    </a:lnTo>
                    <a:lnTo>
                      <a:pt x="166" y="432"/>
                    </a:lnTo>
                    <a:lnTo>
                      <a:pt x="204" y="440"/>
                    </a:lnTo>
                    <a:lnTo>
                      <a:pt x="197" y="417"/>
                    </a:lnTo>
                    <a:lnTo>
                      <a:pt x="227" y="410"/>
                    </a:lnTo>
                    <a:lnTo>
                      <a:pt x="227" y="341"/>
                    </a:lnTo>
                    <a:lnTo>
                      <a:pt x="250" y="304"/>
                    </a:lnTo>
                    <a:lnTo>
                      <a:pt x="235" y="273"/>
                    </a:lnTo>
                    <a:lnTo>
                      <a:pt x="235" y="28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7" name="Freeform 1074"/>
              <p:cNvSpPr>
                <a:spLocks/>
              </p:cNvSpPr>
              <p:nvPr/>
            </p:nvSpPr>
            <p:spPr bwMode="auto">
              <a:xfrm>
                <a:off x="3421" y="1857"/>
                <a:ext cx="189" cy="333"/>
              </a:xfrm>
              <a:custGeom>
                <a:avLst/>
                <a:gdLst>
                  <a:gd name="T0" fmla="*/ 189 w 189"/>
                  <a:gd name="T1" fmla="*/ 235 h 333"/>
                  <a:gd name="T2" fmla="*/ 151 w 189"/>
                  <a:gd name="T3" fmla="*/ 242 h 333"/>
                  <a:gd name="T4" fmla="*/ 151 w 189"/>
                  <a:gd name="T5" fmla="*/ 258 h 333"/>
                  <a:gd name="T6" fmla="*/ 121 w 189"/>
                  <a:gd name="T7" fmla="*/ 311 h 333"/>
                  <a:gd name="T8" fmla="*/ 98 w 189"/>
                  <a:gd name="T9" fmla="*/ 295 h 333"/>
                  <a:gd name="T10" fmla="*/ 83 w 189"/>
                  <a:gd name="T11" fmla="*/ 326 h 333"/>
                  <a:gd name="T12" fmla="*/ 68 w 189"/>
                  <a:gd name="T13" fmla="*/ 311 h 333"/>
                  <a:gd name="T14" fmla="*/ 53 w 189"/>
                  <a:gd name="T15" fmla="*/ 333 h 333"/>
                  <a:gd name="T16" fmla="*/ 23 w 189"/>
                  <a:gd name="T17" fmla="*/ 318 h 333"/>
                  <a:gd name="T18" fmla="*/ 23 w 189"/>
                  <a:gd name="T19" fmla="*/ 333 h 333"/>
                  <a:gd name="T20" fmla="*/ 8 w 189"/>
                  <a:gd name="T21" fmla="*/ 326 h 333"/>
                  <a:gd name="T22" fmla="*/ 0 w 189"/>
                  <a:gd name="T23" fmla="*/ 333 h 333"/>
                  <a:gd name="T24" fmla="*/ 0 w 189"/>
                  <a:gd name="T25" fmla="*/ 295 h 333"/>
                  <a:gd name="T26" fmla="*/ 23 w 189"/>
                  <a:gd name="T27" fmla="*/ 258 h 333"/>
                  <a:gd name="T28" fmla="*/ 8 w 189"/>
                  <a:gd name="T29" fmla="*/ 227 h 333"/>
                  <a:gd name="T30" fmla="*/ 0 w 189"/>
                  <a:gd name="T31" fmla="*/ 15 h 333"/>
                  <a:gd name="T32" fmla="*/ 15 w 189"/>
                  <a:gd name="T33" fmla="*/ 23 h 333"/>
                  <a:gd name="T34" fmla="*/ 45 w 189"/>
                  <a:gd name="T35" fmla="*/ 7 h 333"/>
                  <a:gd name="T36" fmla="*/ 166 w 189"/>
                  <a:gd name="T37" fmla="*/ 0 h 333"/>
                  <a:gd name="T38" fmla="*/ 189 w 189"/>
                  <a:gd name="T39" fmla="*/ 212 h 333"/>
                  <a:gd name="T40" fmla="*/ 189 w 189"/>
                  <a:gd name="T41" fmla="*/ 235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333"/>
                  <a:gd name="T65" fmla="*/ 189 w 189"/>
                  <a:gd name="T66" fmla="*/ 333 h 3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333">
                    <a:moveTo>
                      <a:pt x="189" y="235"/>
                    </a:moveTo>
                    <a:lnTo>
                      <a:pt x="151" y="242"/>
                    </a:lnTo>
                    <a:lnTo>
                      <a:pt x="151" y="258"/>
                    </a:lnTo>
                    <a:lnTo>
                      <a:pt x="121" y="311"/>
                    </a:lnTo>
                    <a:lnTo>
                      <a:pt x="98" y="295"/>
                    </a:lnTo>
                    <a:lnTo>
                      <a:pt x="83" y="326"/>
                    </a:lnTo>
                    <a:lnTo>
                      <a:pt x="68" y="311"/>
                    </a:lnTo>
                    <a:lnTo>
                      <a:pt x="53" y="333"/>
                    </a:lnTo>
                    <a:lnTo>
                      <a:pt x="23" y="318"/>
                    </a:lnTo>
                    <a:lnTo>
                      <a:pt x="23" y="333"/>
                    </a:lnTo>
                    <a:lnTo>
                      <a:pt x="8" y="326"/>
                    </a:lnTo>
                    <a:lnTo>
                      <a:pt x="0" y="333"/>
                    </a:lnTo>
                    <a:lnTo>
                      <a:pt x="0" y="295"/>
                    </a:lnTo>
                    <a:lnTo>
                      <a:pt x="23" y="258"/>
                    </a:lnTo>
                    <a:lnTo>
                      <a:pt x="8" y="227"/>
                    </a:lnTo>
                    <a:lnTo>
                      <a:pt x="0" y="15"/>
                    </a:lnTo>
                    <a:lnTo>
                      <a:pt x="15" y="23"/>
                    </a:lnTo>
                    <a:lnTo>
                      <a:pt x="45" y="7"/>
                    </a:lnTo>
                    <a:lnTo>
                      <a:pt x="166" y="0"/>
                    </a:lnTo>
                    <a:lnTo>
                      <a:pt x="189" y="212"/>
                    </a:lnTo>
                    <a:lnTo>
                      <a:pt x="189" y="23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8" name="Freeform 1075"/>
              <p:cNvSpPr>
                <a:spLocks/>
              </p:cNvSpPr>
              <p:nvPr/>
            </p:nvSpPr>
            <p:spPr bwMode="auto">
              <a:xfrm>
                <a:off x="3421" y="1857"/>
                <a:ext cx="189" cy="333"/>
              </a:xfrm>
              <a:custGeom>
                <a:avLst/>
                <a:gdLst>
                  <a:gd name="T0" fmla="*/ 189 w 189"/>
                  <a:gd name="T1" fmla="*/ 235 h 333"/>
                  <a:gd name="T2" fmla="*/ 151 w 189"/>
                  <a:gd name="T3" fmla="*/ 242 h 333"/>
                  <a:gd name="T4" fmla="*/ 151 w 189"/>
                  <a:gd name="T5" fmla="*/ 258 h 333"/>
                  <a:gd name="T6" fmla="*/ 121 w 189"/>
                  <a:gd name="T7" fmla="*/ 311 h 333"/>
                  <a:gd name="T8" fmla="*/ 98 w 189"/>
                  <a:gd name="T9" fmla="*/ 295 h 333"/>
                  <a:gd name="T10" fmla="*/ 83 w 189"/>
                  <a:gd name="T11" fmla="*/ 326 h 333"/>
                  <a:gd name="T12" fmla="*/ 68 w 189"/>
                  <a:gd name="T13" fmla="*/ 311 h 333"/>
                  <a:gd name="T14" fmla="*/ 53 w 189"/>
                  <a:gd name="T15" fmla="*/ 333 h 333"/>
                  <a:gd name="T16" fmla="*/ 23 w 189"/>
                  <a:gd name="T17" fmla="*/ 318 h 333"/>
                  <a:gd name="T18" fmla="*/ 23 w 189"/>
                  <a:gd name="T19" fmla="*/ 333 h 333"/>
                  <a:gd name="T20" fmla="*/ 8 w 189"/>
                  <a:gd name="T21" fmla="*/ 326 h 333"/>
                  <a:gd name="T22" fmla="*/ 0 w 189"/>
                  <a:gd name="T23" fmla="*/ 333 h 333"/>
                  <a:gd name="T24" fmla="*/ 0 w 189"/>
                  <a:gd name="T25" fmla="*/ 295 h 333"/>
                  <a:gd name="T26" fmla="*/ 23 w 189"/>
                  <a:gd name="T27" fmla="*/ 258 h 333"/>
                  <a:gd name="T28" fmla="*/ 8 w 189"/>
                  <a:gd name="T29" fmla="*/ 227 h 333"/>
                  <a:gd name="T30" fmla="*/ 0 w 189"/>
                  <a:gd name="T31" fmla="*/ 15 h 333"/>
                  <a:gd name="T32" fmla="*/ 15 w 189"/>
                  <a:gd name="T33" fmla="*/ 23 h 333"/>
                  <a:gd name="T34" fmla="*/ 45 w 189"/>
                  <a:gd name="T35" fmla="*/ 7 h 333"/>
                  <a:gd name="T36" fmla="*/ 166 w 189"/>
                  <a:gd name="T37" fmla="*/ 0 h 333"/>
                  <a:gd name="T38" fmla="*/ 189 w 189"/>
                  <a:gd name="T39" fmla="*/ 212 h 333"/>
                  <a:gd name="T40" fmla="*/ 189 w 189"/>
                  <a:gd name="T41" fmla="*/ 235 h 333"/>
                  <a:gd name="T42" fmla="*/ 189 w 189"/>
                  <a:gd name="T43" fmla="*/ 242 h 3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333"/>
                  <a:gd name="T68" fmla="*/ 189 w 189"/>
                  <a:gd name="T69" fmla="*/ 333 h 3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333">
                    <a:moveTo>
                      <a:pt x="189" y="235"/>
                    </a:moveTo>
                    <a:lnTo>
                      <a:pt x="151" y="242"/>
                    </a:lnTo>
                    <a:lnTo>
                      <a:pt x="151" y="258"/>
                    </a:lnTo>
                    <a:lnTo>
                      <a:pt x="121" y="311"/>
                    </a:lnTo>
                    <a:lnTo>
                      <a:pt x="98" y="295"/>
                    </a:lnTo>
                    <a:lnTo>
                      <a:pt x="83" y="326"/>
                    </a:lnTo>
                    <a:lnTo>
                      <a:pt x="68" y="311"/>
                    </a:lnTo>
                    <a:lnTo>
                      <a:pt x="53" y="333"/>
                    </a:lnTo>
                    <a:lnTo>
                      <a:pt x="23" y="318"/>
                    </a:lnTo>
                    <a:lnTo>
                      <a:pt x="23" y="333"/>
                    </a:lnTo>
                    <a:lnTo>
                      <a:pt x="8" y="326"/>
                    </a:lnTo>
                    <a:lnTo>
                      <a:pt x="0" y="333"/>
                    </a:lnTo>
                    <a:lnTo>
                      <a:pt x="0" y="295"/>
                    </a:lnTo>
                    <a:lnTo>
                      <a:pt x="23" y="258"/>
                    </a:lnTo>
                    <a:lnTo>
                      <a:pt x="8" y="227"/>
                    </a:lnTo>
                    <a:lnTo>
                      <a:pt x="0" y="15"/>
                    </a:lnTo>
                    <a:lnTo>
                      <a:pt x="15" y="23"/>
                    </a:lnTo>
                    <a:lnTo>
                      <a:pt x="45" y="7"/>
                    </a:lnTo>
                    <a:lnTo>
                      <a:pt x="166" y="0"/>
                    </a:lnTo>
                    <a:lnTo>
                      <a:pt x="189" y="212"/>
                    </a:lnTo>
                    <a:lnTo>
                      <a:pt x="189" y="235"/>
                    </a:lnTo>
                    <a:lnTo>
                      <a:pt x="189" y="24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79" name="Freeform 1076"/>
              <p:cNvSpPr>
                <a:spLocks/>
              </p:cNvSpPr>
              <p:nvPr/>
            </p:nvSpPr>
            <p:spPr bwMode="auto">
              <a:xfrm>
                <a:off x="2876" y="1743"/>
                <a:ext cx="386" cy="250"/>
              </a:xfrm>
              <a:custGeom>
                <a:avLst/>
                <a:gdLst>
                  <a:gd name="T0" fmla="*/ 386 w 386"/>
                  <a:gd name="T1" fmla="*/ 106 h 250"/>
                  <a:gd name="T2" fmla="*/ 356 w 386"/>
                  <a:gd name="T3" fmla="*/ 76 h 250"/>
                  <a:gd name="T4" fmla="*/ 333 w 386"/>
                  <a:gd name="T5" fmla="*/ 61 h 250"/>
                  <a:gd name="T6" fmla="*/ 318 w 386"/>
                  <a:gd name="T7" fmla="*/ 0 h 250"/>
                  <a:gd name="T8" fmla="*/ 15 w 386"/>
                  <a:gd name="T9" fmla="*/ 8 h 250"/>
                  <a:gd name="T10" fmla="*/ 0 w 386"/>
                  <a:gd name="T11" fmla="*/ 8 h 250"/>
                  <a:gd name="T12" fmla="*/ 15 w 386"/>
                  <a:gd name="T13" fmla="*/ 38 h 250"/>
                  <a:gd name="T14" fmla="*/ 0 w 386"/>
                  <a:gd name="T15" fmla="*/ 68 h 250"/>
                  <a:gd name="T16" fmla="*/ 15 w 386"/>
                  <a:gd name="T17" fmla="*/ 91 h 250"/>
                  <a:gd name="T18" fmla="*/ 30 w 386"/>
                  <a:gd name="T19" fmla="*/ 167 h 250"/>
                  <a:gd name="T20" fmla="*/ 46 w 386"/>
                  <a:gd name="T21" fmla="*/ 174 h 250"/>
                  <a:gd name="T22" fmla="*/ 53 w 386"/>
                  <a:gd name="T23" fmla="*/ 243 h 250"/>
                  <a:gd name="T24" fmla="*/ 295 w 386"/>
                  <a:gd name="T25" fmla="*/ 235 h 250"/>
                  <a:gd name="T26" fmla="*/ 318 w 386"/>
                  <a:gd name="T27" fmla="*/ 250 h 250"/>
                  <a:gd name="T28" fmla="*/ 341 w 386"/>
                  <a:gd name="T29" fmla="*/ 205 h 250"/>
                  <a:gd name="T30" fmla="*/ 333 w 386"/>
                  <a:gd name="T31" fmla="*/ 167 h 250"/>
                  <a:gd name="T32" fmla="*/ 371 w 386"/>
                  <a:gd name="T33" fmla="*/ 159 h 250"/>
                  <a:gd name="T34" fmla="*/ 386 w 386"/>
                  <a:gd name="T35" fmla="*/ 137 h 250"/>
                  <a:gd name="T36" fmla="*/ 386 w 386"/>
                  <a:gd name="T37" fmla="*/ 106 h 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6"/>
                  <a:gd name="T58" fmla="*/ 0 h 250"/>
                  <a:gd name="T59" fmla="*/ 386 w 386"/>
                  <a:gd name="T60" fmla="*/ 250 h 2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6" h="250">
                    <a:moveTo>
                      <a:pt x="386" y="106"/>
                    </a:moveTo>
                    <a:lnTo>
                      <a:pt x="356" y="76"/>
                    </a:lnTo>
                    <a:lnTo>
                      <a:pt x="333" y="61"/>
                    </a:lnTo>
                    <a:lnTo>
                      <a:pt x="318" y="0"/>
                    </a:lnTo>
                    <a:lnTo>
                      <a:pt x="15" y="8"/>
                    </a:lnTo>
                    <a:lnTo>
                      <a:pt x="0" y="8"/>
                    </a:lnTo>
                    <a:lnTo>
                      <a:pt x="15" y="38"/>
                    </a:lnTo>
                    <a:lnTo>
                      <a:pt x="0" y="68"/>
                    </a:lnTo>
                    <a:lnTo>
                      <a:pt x="15" y="91"/>
                    </a:lnTo>
                    <a:lnTo>
                      <a:pt x="30" y="167"/>
                    </a:lnTo>
                    <a:lnTo>
                      <a:pt x="46" y="174"/>
                    </a:lnTo>
                    <a:lnTo>
                      <a:pt x="53" y="243"/>
                    </a:lnTo>
                    <a:lnTo>
                      <a:pt x="295" y="235"/>
                    </a:lnTo>
                    <a:lnTo>
                      <a:pt x="318" y="250"/>
                    </a:lnTo>
                    <a:lnTo>
                      <a:pt x="341" y="205"/>
                    </a:lnTo>
                    <a:lnTo>
                      <a:pt x="333" y="167"/>
                    </a:lnTo>
                    <a:lnTo>
                      <a:pt x="371" y="159"/>
                    </a:lnTo>
                    <a:lnTo>
                      <a:pt x="386" y="137"/>
                    </a:lnTo>
                    <a:lnTo>
                      <a:pt x="386" y="106"/>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0" name="Freeform 1077"/>
              <p:cNvSpPr>
                <a:spLocks/>
              </p:cNvSpPr>
              <p:nvPr/>
            </p:nvSpPr>
            <p:spPr bwMode="auto">
              <a:xfrm>
                <a:off x="2876" y="1743"/>
                <a:ext cx="386" cy="250"/>
              </a:xfrm>
              <a:custGeom>
                <a:avLst/>
                <a:gdLst>
                  <a:gd name="T0" fmla="*/ 386 w 386"/>
                  <a:gd name="T1" fmla="*/ 106 h 250"/>
                  <a:gd name="T2" fmla="*/ 356 w 386"/>
                  <a:gd name="T3" fmla="*/ 76 h 250"/>
                  <a:gd name="T4" fmla="*/ 333 w 386"/>
                  <a:gd name="T5" fmla="*/ 61 h 250"/>
                  <a:gd name="T6" fmla="*/ 318 w 386"/>
                  <a:gd name="T7" fmla="*/ 0 h 250"/>
                  <a:gd name="T8" fmla="*/ 15 w 386"/>
                  <a:gd name="T9" fmla="*/ 8 h 250"/>
                  <a:gd name="T10" fmla="*/ 0 w 386"/>
                  <a:gd name="T11" fmla="*/ 8 h 250"/>
                  <a:gd name="T12" fmla="*/ 15 w 386"/>
                  <a:gd name="T13" fmla="*/ 38 h 250"/>
                  <a:gd name="T14" fmla="*/ 0 w 386"/>
                  <a:gd name="T15" fmla="*/ 68 h 250"/>
                  <a:gd name="T16" fmla="*/ 15 w 386"/>
                  <a:gd name="T17" fmla="*/ 91 h 250"/>
                  <a:gd name="T18" fmla="*/ 30 w 386"/>
                  <a:gd name="T19" fmla="*/ 167 h 250"/>
                  <a:gd name="T20" fmla="*/ 46 w 386"/>
                  <a:gd name="T21" fmla="*/ 174 h 250"/>
                  <a:gd name="T22" fmla="*/ 53 w 386"/>
                  <a:gd name="T23" fmla="*/ 243 h 250"/>
                  <a:gd name="T24" fmla="*/ 295 w 386"/>
                  <a:gd name="T25" fmla="*/ 235 h 250"/>
                  <a:gd name="T26" fmla="*/ 318 w 386"/>
                  <a:gd name="T27" fmla="*/ 250 h 250"/>
                  <a:gd name="T28" fmla="*/ 341 w 386"/>
                  <a:gd name="T29" fmla="*/ 205 h 250"/>
                  <a:gd name="T30" fmla="*/ 333 w 386"/>
                  <a:gd name="T31" fmla="*/ 167 h 250"/>
                  <a:gd name="T32" fmla="*/ 371 w 386"/>
                  <a:gd name="T33" fmla="*/ 159 h 250"/>
                  <a:gd name="T34" fmla="*/ 386 w 386"/>
                  <a:gd name="T35" fmla="*/ 137 h 250"/>
                  <a:gd name="T36" fmla="*/ 386 w 386"/>
                  <a:gd name="T37" fmla="*/ 106 h 250"/>
                  <a:gd name="T38" fmla="*/ 386 w 386"/>
                  <a:gd name="T39" fmla="*/ 114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250"/>
                  <a:gd name="T62" fmla="*/ 386 w 386"/>
                  <a:gd name="T63" fmla="*/ 250 h 2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250">
                    <a:moveTo>
                      <a:pt x="386" y="106"/>
                    </a:moveTo>
                    <a:lnTo>
                      <a:pt x="356" y="76"/>
                    </a:lnTo>
                    <a:lnTo>
                      <a:pt x="333" y="61"/>
                    </a:lnTo>
                    <a:lnTo>
                      <a:pt x="318" y="0"/>
                    </a:lnTo>
                    <a:lnTo>
                      <a:pt x="15" y="8"/>
                    </a:lnTo>
                    <a:lnTo>
                      <a:pt x="0" y="8"/>
                    </a:lnTo>
                    <a:lnTo>
                      <a:pt x="15" y="38"/>
                    </a:lnTo>
                    <a:lnTo>
                      <a:pt x="0" y="68"/>
                    </a:lnTo>
                    <a:lnTo>
                      <a:pt x="15" y="91"/>
                    </a:lnTo>
                    <a:lnTo>
                      <a:pt x="30" y="167"/>
                    </a:lnTo>
                    <a:lnTo>
                      <a:pt x="46" y="174"/>
                    </a:lnTo>
                    <a:lnTo>
                      <a:pt x="53" y="243"/>
                    </a:lnTo>
                    <a:lnTo>
                      <a:pt x="295" y="235"/>
                    </a:lnTo>
                    <a:lnTo>
                      <a:pt x="318" y="250"/>
                    </a:lnTo>
                    <a:lnTo>
                      <a:pt x="341" y="205"/>
                    </a:lnTo>
                    <a:lnTo>
                      <a:pt x="333" y="167"/>
                    </a:lnTo>
                    <a:lnTo>
                      <a:pt x="371" y="159"/>
                    </a:lnTo>
                    <a:lnTo>
                      <a:pt x="386" y="137"/>
                    </a:lnTo>
                    <a:lnTo>
                      <a:pt x="386" y="106"/>
                    </a:lnTo>
                    <a:lnTo>
                      <a:pt x="386" y="11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1" name="Freeform 1078"/>
              <p:cNvSpPr>
                <a:spLocks/>
              </p:cNvSpPr>
              <p:nvPr/>
            </p:nvSpPr>
            <p:spPr bwMode="auto">
              <a:xfrm>
                <a:off x="2528" y="2024"/>
                <a:ext cx="477" cy="250"/>
              </a:xfrm>
              <a:custGeom>
                <a:avLst/>
                <a:gdLst>
                  <a:gd name="T0" fmla="*/ 477 w 477"/>
                  <a:gd name="T1" fmla="*/ 250 h 250"/>
                  <a:gd name="T2" fmla="*/ 0 w 477"/>
                  <a:gd name="T3" fmla="*/ 242 h 250"/>
                  <a:gd name="T4" fmla="*/ 15 w 477"/>
                  <a:gd name="T5" fmla="*/ 0 h 250"/>
                  <a:gd name="T6" fmla="*/ 431 w 477"/>
                  <a:gd name="T7" fmla="*/ 7 h 250"/>
                  <a:gd name="T8" fmla="*/ 454 w 477"/>
                  <a:gd name="T9" fmla="*/ 22 h 250"/>
                  <a:gd name="T10" fmla="*/ 454 w 477"/>
                  <a:gd name="T11" fmla="*/ 30 h 250"/>
                  <a:gd name="T12" fmla="*/ 439 w 477"/>
                  <a:gd name="T13" fmla="*/ 45 h 250"/>
                  <a:gd name="T14" fmla="*/ 477 w 477"/>
                  <a:gd name="T15" fmla="*/ 75 h 250"/>
                  <a:gd name="T16" fmla="*/ 477 w 477"/>
                  <a:gd name="T17" fmla="*/ 250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7"/>
                  <a:gd name="T28" fmla="*/ 0 h 250"/>
                  <a:gd name="T29" fmla="*/ 477 w 477"/>
                  <a:gd name="T30" fmla="*/ 250 h 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7" h="250">
                    <a:moveTo>
                      <a:pt x="477" y="250"/>
                    </a:moveTo>
                    <a:lnTo>
                      <a:pt x="0" y="242"/>
                    </a:lnTo>
                    <a:lnTo>
                      <a:pt x="15" y="0"/>
                    </a:lnTo>
                    <a:lnTo>
                      <a:pt x="431" y="7"/>
                    </a:lnTo>
                    <a:lnTo>
                      <a:pt x="454" y="22"/>
                    </a:lnTo>
                    <a:lnTo>
                      <a:pt x="454" y="30"/>
                    </a:lnTo>
                    <a:lnTo>
                      <a:pt x="439" y="45"/>
                    </a:lnTo>
                    <a:lnTo>
                      <a:pt x="477" y="75"/>
                    </a:lnTo>
                    <a:lnTo>
                      <a:pt x="477" y="25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2" name="Freeform 1079"/>
              <p:cNvSpPr>
                <a:spLocks/>
              </p:cNvSpPr>
              <p:nvPr/>
            </p:nvSpPr>
            <p:spPr bwMode="auto">
              <a:xfrm>
                <a:off x="2528" y="2024"/>
                <a:ext cx="477" cy="257"/>
              </a:xfrm>
              <a:custGeom>
                <a:avLst/>
                <a:gdLst>
                  <a:gd name="T0" fmla="*/ 477 w 477"/>
                  <a:gd name="T1" fmla="*/ 250 h 257"/>
                  <a:gd name="T2" fmla="*/ 0 w 477"/>
                  <a:gd name="T3" fmla="*/ 242 h 257"/>
                  <a:gd name="T4" fmla="*/ 15 w 477"/>
                  <a:gd name="T5" fmla="*/ 0 h 257"/>
                  <a:gd name="T6" fmla="*/ 431 w 477"/>
                  <a:gd name="T7" fmla="*/ 7 h 257"/>
                  <a:gd name="T8" fmla="*/ 454 w 477"/>
                  <a:gd name="T9" fmla="*/ 22 h 257"/>
                  <a:gd name="T10" fmla="*/ 454 w 477"/>
                  <a:gd name="T11" fmla="*/ 30 h 257"/>
                  <a:gd name="T12" fmla="*/ 439 w 477"/>
                  <a:gd name="T13" fmla="*/ 45 h 257"/>
                  <a:gd name="T14" fmla="*/ 477 w 477"/>
                  <a:gd name="T15" fmla="*/ 75 h 257"/>
                  <a:gd name="T16" fmla="*/ 477 w 477"/>
                  <a:gd name="T17" fmla="*/ 250 h 257"/>
                  <a:gd name="T18" fmla="*/ 477 w 477"/>
                  <a:gd name="T19" fmla="*/ 25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7"/>
                  <a:gd name="T31" fmla="*/ 0 h 257"/>
                  <a:gd name="T32" fmla="*/ 477 w 477"/>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7" h="257">
                    <a:moveTo>
                      <a:pt x="477" y="250"/>
                    </a:moveTo>
                    <a:lnTo>
                      <a:pt x="0" y="242"/>
                    </a:lnTo>
                    <a:lnTo>
                      <a:pt x="15" y="0"/>
                    </a:lnTo>
                    <a:lnTo>
                      <a:pt x="431" y="7"/>
                    </a:lnTo>
                    <a:lnTo>
                      <a:pt x="454" y="22"/>
                    </a:lnTo>
                    <a:lnTo>
                      <a:pt x="454" y="30"/>
                    </a:lnTo>
                    <a:lnTo>
                      <a:pt x="439" y="45"/>
                    </a:lnTo>
                    <a:lnTo>
                      <a:pt x="477" y="75"/>
                    </a:lnTo>
                    <a:lnTo>
                      <a:pt x="477" y="250"/>
                    </a:lnTo>
                    <a:lnTo>
                      <a:pt x="477" y="25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3" name="Freeform 1080"/>
              <p:cNvSpPr>
                <a:spLocks/>
              </p:cNvSpPr>
              <p:nvPr/>
            </p:nvSpPr>
            <p:spPr bwMode="auto">
              <a:xfrm>
                <a:off x="3338" y="2061"/>
                <a:ext cx="461" cy="243"/>
              </a:xfrm>
              <a:custGeom>
                <a:avLst/>
                <a:gdLst>
                  <a:gd name="T0" fmla="*/ 423 w 461"/>
                  <a:gd name="T1" fmla="*/ 84 h 243"/>
                  <a:gd name="T2" fmla="*/ 416 w 461"/>
                  <a:gd name="T3" fmla="*/ 46 h 243"/>
                  <a:gd name="T4" fmla="*/ 393 w 461"/>
                  <a:gd name="T5" fmla="*/ 16 h 243"/>
                  <a:gd name="T6" fmla="*/ 371 w 461"/>
                  <a:gd name="T7" fmla="*/ 38 h 243"/>
                  <a:gd name="T8" fmla="*/ 348 w 461"/>
                  <a:gd name="T9" fmla="*/ 38 h 243"/>
                  <a:gd name="T10" fmla="*/ 310 w 461"/>
                  <a:gd name="T11" fmla="*/ 23 h 243"/>
                  <a:gd name="T12" fmla="*/ 295 w 461"/>
                  <a:gd name="T13" fmla="*/ 0 h 243"/>
                  <a:gd name="T14" fmla="*/ 272 w 461"/>
                  <a:gd name="T15" fmla="*/ 8 h 243"/>
                  <a:gd name="T16" fmla="*/ 272 w 461"/>
                  <a:gd name="T17" fmla="*/ 31 h 243"/>
                  <a:gd name="T18" fmla="*/ 234 w 461"/>
                  <a:gd name="T19" fmla="*/ 38 h 243"/>
                  <a:gd name="T20" fmla="*/ 234 w 461"/>
                  <a:gd name="T21" fmla="*/ 54 h 243"/>
                  <a:gd name="T22" fmla="*/ 204 w 461"/>
                  <a:gd name="T23" fmla="*/ 107 h 243"/>
                  <a:gd name="T24" fmla="*/ 181 w 461"/>
                  <a:gd name="T25" fmla="*/ 91 h 243"/>
                  <a:gd name="T26" fmla="*/ 166 w 461"/>
                  <a:gd name="T27" fmla="*/ 122 h 243"/>
                  <a:gd name="T28" fmla="*/ 151 w 461"/>
                  <a:gd name="T29" fmla="*/ 107 h 243"/>
                  <a:gd name="T30" fmla="*/ 136 w 461"/>
                  <a:gd name="T31" fmla="*/ 129 h 243"/>
                  <a:gd name="T32" fmla="*/ 106 w 461"/>
                  <a:gd name="T33" fmla="*/ 114 h 243"/>
                  <a:gd name="T34" fmla="*/ 106 w 461"/>
                  <a:gd name="T35" fmla="*/ 129 h 243"/>
                  <a:gd name="T36" fmla="*/ 91 w 461"/>
                  <a:gd name="T37" fmla="*/ 122 h 243"/>
                  <a:gd name="T38" fmla="*/ 83 w 461"/>
                  <a:gd name="T39" fmla="*/ 129 h 243"/>
                  <a:gd name="T40" fmla="*/ 83 w 461"/>
                  <a:gd name="T41" fmla="*/ 160 h 243"/>
                  <a:gd name="T42" fmla="*/ 53 w 461"/>
                  <a:gd name="T43" fmla="*/ 167 h 243"/>
                  <a:gd name="T44" fmla="*/ 60 w 461"/>
                  <a:gd name="T45" fmla="*/ 190 h 243"/>
                  <a:gd name="T46" fmla="*/ 22 w 461"/>
                  <a:gd name="T47" fmla="*/ 182 h 243"/>
                  <a:gd name="T48" fmla="*/ 15 w 461"/>
                  <a:gd name="T49" fmla="*/ 205 h 243"/>
                  <a:gd name="T50" fmla="*/ 15 w 461"/>
                  <a:gd name="T51" fmla="*/ 228 h 243"/>
                  <a:gd name="T52" fmla="*/ 0 w 461"/>
                  <a:gd name="T53" fmla="*/ 243 h 243"/>
                  <a:gd name="T54" fmla="*/ 91 w 461"/>
                  <a:gd name="T55" fmla="*/ 235 h 243"/>
                  <a:gd name="T56" fmla="*/ 83 w 461"/>
                  <a:gd name="T57" fmla="*/ 220 h 243"/>
                  <a:gd name="T58" fmla="*/ 363 w 461"/>
                  <a:gd name="T59" fmla="*/ 198 h 243"/>
                  <a:gd name="T60" fmla="*/ 401 w 461"/>
                  <a:gd name="T61" fmla="*/ 182 h 243"/>
                  <a:gd name="T62" fmla="*/ 461 w 461"/>
                  <a:gd name="T63" fmla="*/ 107 h 243"/>
                  <a:gd name="T64" fmla="*/ 423 w 461"/>
                  <a:gd name="T65" fmla="*/ 84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1"/>
                  <a:gd name="T100" fmla="*/ 0 h 243"/>
                  <a:gd name="T101" fmla="*/ 461 w 461"/>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1" h="243">
                    <a:moveTo>
                      <a:pt x="423" y="84"/>
                    </a:moveTo>
                    <a:lnTo>
                      <a:pt x="416" y="46"/>
                    </a:lnTo>
                    <a:lnTo>
                      <a:pt x="393" y="16"/>
                    </a:lnTo>
                    <a:lnTo>
                      <a:pt x="371" y="38"/>
                    </a:lnTo>
                    <a:lnTo>
                      <a:pt x="348" y="38"/>
                    </a:lnTo>
                    <a:lnTo>
                      <a:pt x="310" y="23"/>
                    </a:lnTo>
                    <a:lnTo>
                      <a:pt x="295" y="0"/>
                    </a:lnTo>
                    <a:lnTo>
                      <a:pt x="272" y="8"/>
                    </a:lnTo>
                    <a:lnTo>
                      <a:pt x="272" y="31"/>
                    </a:lnTo>
                    <a:lnTo>
                      <a:pt x="234" y="38"/>
                    </a:lnTo>
                    <a:lnTo>
                      <a:pt x="234" y="54"/>
                    </a:lnTo>
                    <a:lnTo>
                      <a:pt x="204" y="107"/>
                    </a:lnTo>
                    <a:lnTo>
                      <a:pt x="181" y="91"/>
                    </a:lnTo>
                    <a:lnTo>
                      <a:pt x="166" y="122"/>
                    </a:lnTo>
                    <a:lnTo>
                      <a:pt x="151" y="107"/>
                    </a:lnTo>
                    <a:lnTo>
                      <a:pt x="136" y="129"/>
                    </a:lnTo>
                    <a:lnTo>
                      <a:pt x="106" y="114"/>
                    </a:lnTo>
                    <a:lnTo>
                      <a:pt x="106" y="129"/>
                    </a:lnTo>
                    <a:lnTo>
                      <a:pt x="91" y="122"/>
                    </a:lnTo>
                    <a:lnTo>
                      <a:pt x="83" y="129"/>
                    </a:lnTo>
                    <a:lnTo>
                      <a:pt x="83" y="160"/>
                    </a:lnTo>
                    <a:lnTo>
                      <a:pt x="53" y="167"/>
                    </a:lnTo>
                    <a:lnTo>
                      <a:pt x="60" y="190"/>
                    </a:lnTo>
                    <a:lnTo>
                      <a:pt x="22" y="182"/>
                    </a:lnTo>
                    <a:lnTo>
                      <a:pt x="15" y="205"/>
                    </a:lnTo>
                    <a:lnTo>
                      <a:pt x="15" y="228"/>
                    </a:lnTo>
                    <a:lnTo>
                      <a:pt x="0" y="243"/>
                    </a:lnTo>
                    <a:lnTo>
                      <a:pt x="91" y="235"/>
                    </a:lnTo>
                    <a:lnTo>
                      <a:pt x="83" y="220"/>
                    </a:lnTo>
                    <a:lnTo>
                      <a:pt x="363" y="198"/>
                    </a:lnTo>
                    <a:lnTo>
                      <a:pt x="401" y="182"/>
                    </a:lnTo>
                    <a:lnTo>
                      <a:pt x="461" y="107"/>
                    </a:lnTo>
                    <a:lnTo>
                      <a:pt x="423" y="84"/>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4" name="Freeform 1081"/>
              <p:cNvSpPr>
                <a:spLocks/>
              </p:cNvSpPr>
              <p:nvPr/>
            </p:nvSpPr>
            <p:spPr bwMode="auto">
              <a:xfrm>
                <a:off x="3338" y="2061"/>
                <a:ext cx="461" cy="243"/>
              </a:xfrm>
              <a:custGeom>
                <a:avLst/>
                <a:gdLst>
                  <a:gd name="T0" fmla="*/ 423 w 461"/>
                  <a:gd name="T1" fmla="*/ 84 h 243"/>
                  <a:gd name="T2" fmla="*/ 416 w 461"/>
                  <a:gd name="T3" fmla="*/ 46 h 243"/>
                  <a:gd name="T4" fmla="*/ 393 w 461"/>
                  <a:gd name="T5" fmla="*/ 16 h 243"/>
                  <a:gd name="T6" fmla="*/ 371 w 461"/>
                  <a:gd name="T7" fmla="*/ 38 h 243"/>
                  <a:gd name="T8" fmla="*/ 348 w 461"/>
                  <a:gd name="T9" fmla="*/ 38 h 243"/>
                  <a:gd name="T10" fmla="*/ 310 w 461"/>
                  <a:gd name="T11" fmla="*/ 23 h 243"/>
                  <a:gd name="T12" fmla="*/ 295 w 461"/>
                  <a:gd name="T13" fmla="*/ 0 h 243"/>
                  <a:gd name="T14" fmla="*/ 272 w 461"/>
                  <a:gd name="T15" fmla="*/ 8 h 243"/>
                  <a:gd name="T16" fmla="*/ 272 w 461"/>
                  <a:gd name="T17" fmla="*/ 31 h 243"/>
                  <a:gd name="T18" fmla="*/ 234 w 461"/>
                  <a:gd name="T19" fmla="*/ 38 h 243"/>
                  <a:gd name="T20" fmla="*/ 234 w 461"/>
                  <a:gd name="T21" fmla="*/ 54 h 243"/>
                  <a:gd name="T22" fmla="*/ 204 w 461"/>
                  <a:gd name="T23" fmla="*/ 107 h 243"/>
                  <a:gd name="T24" fmla="*/ 181 w 461"/>
                  <a:gd name="T25" fmla="*/ 91 h 243"/>
                  <a:gd name="T26" fmla="*/ 166 w 461"/>
                  <a:gd name="T27" fmla="*/ 122 h 243"/>
                  <a:gd name="T28" fmla="*/ 151 w 461"/>
                  <a:gd name="T29" fmla="*/ 107 h 243"/>
                  <a:gd name="T30" fmla="*/ 136 w 461"/>
                  <a:gd name="T31" fmla="*/ 129 h 243"/>
                  <a:gd name="T32" fmla="*/ 106 w 461"/>
                  <a:gd name="T33" fmla="*/ 114 h 243"/>
                  <a:gd name="T34" fmla="*/ 106 w 461"/>
                  <a:gd name="T35" fmla="*/ 129 h 243"/>
                  <a:gd name="T36" fmla="*/ 91 w 461"/>
                  <a:gd name="T37" fmla="*/ 122 h 243"/>
                  <a:gd name="T38" fmla="*/ 83 w 461"/>
                  <a:gd name="T39" fmla="*/ 129 h 243"/>
                  <a:gd name="T40" fmla="*/ 83 w 461"/>
                  <a:gd name="T41" fmla="*/ 160 h 243"/>
                  <a:gd name="T42" fmla="*/ 53 w 461"/>
                  <a:gd name="T43" fmla="*/ 167 h 243"/>
                  <a:gd name="T44" fmla="*/ 60 w 461"/>
                  <a:gd name="T45" fmla="*/ 190 h 243"/>
                  <a:gd name="T46" fmla="*/ 22 w 461"/>
                  <a:gd name="T47" fmla="*/ 182 h 243"/>
                  <a:gd name="T48" fmla="*/ 15 w 461"/>
                  <a:gd name="T49" fmla="*/ 205 h 243"/>
                  <a:gd name="T50" fmla="*/ 15 w 461"/>
                  <a:gd name="T51" fmla="*/ 228 h 243"/>
                  <a:gd name="T52" fmla="*/ 0 w 461"/>
                  <a:gd name="T53" fmla="*/ 243 h 243"/>
                  <a:gd name="T54" fmla="*/ 91 w 461"/>
                  <a:gd name="T55" fmla="*/ 235 h 243"/>
                  <a:gd name="T56" fmla="*/ 83 w 461"/>
                  <a:gd name="T57" fmla="*/ 220 h 243"/>
                  <a:gd name="T58" fmla="*/ 363 w 461"/>
                  <a:gd name="T59" fmla="*/ 198 h 243"/>
                  <a:gd name="T60" fmla="*/ 401 w 461"/>
                  <a:gd name="T61" fmla="*/ 182 h 243"/>
                  <a:gd name="T62" fmla="*/ 461 w 461"/>
                  <a:gd name="T63" fmla="*/ 107 h 243"/>
                  <a:gd name="T64" fmla="*/ 423 w 461"/>
                  <a:gd name="T65" fmla="*/ 84 h 243"/>
                  <a:gd name="T66" fmla="*/ 423 w 461"/>
                  <a:gd name="T67" fmla="*/ 9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1"/>
                  <a:gd name="T103" fmla="*/ 0 h 243"/>
                  <a:gd name="T104" fmla="*/ 461 w 461"/>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1" h="243">
                    <a:moveTo>
                      <a:pt x="423" y="84"/>
                    </a:moveTo>
                    <a:lnTo>
                      <a:pt x="416" y="46"/>
                    </a:lnTo>
                    <a:lnTo>
                      <a:pt x="393" y="16"/>
                    </a:lnTo>
                    <a:lnTo>
                      <a:pt x="371" y="38"/>
                    </a:lnTo>
                    <a:lnTo>
                      <a:pt x="348" y="38"/>
                    </a:lnTo>
                    <a:lnTo>
                      <a:pt x="310" y="23"/>
                    </a:lnTo>
                    <a:lnTo>
                      <a:pt x="295" y="0"/>
                    </a:lnTo>
                    <a:lnTo>
                      <a:pt x="272" y="8"/>
                    </a:lnTo>
                    <a:lnTo>
                      <a:pt x="272" y="31"/>
                    </a:lnTo>
                    <a:lnTo>
                      <a:pt x="234" y="38"/>
                    </a:lnTo>
                    <a:lnTo>
                      <a:pt x="234" y="54"/>
                    </a:lnTo>
                    <a:lnTo>
                      <a:pt x="204" y="107"/>
                    </a:lnTo>
                    <a:lnTo>
                      <a:pt x="181" y="91"/>
                    </a:lnTo>
                    <a:lnTo>
                      <a:pt x="166" y="122"/>
                    </a:lnTo>
                    <a:lnTo>
                      <a:pt x="151" y="107"/>
                    </a:lnTo>
                    <a:lnTo>
                      <a:pt x="136" y="129"/>
                    </a:lnTo>
                    <a:lnTo>
                      <a:pt x="106" y="114"/>
                    </a:lnTo>
                    <a:lnTo>
                      <a:pt x="106" y="129"/>
                    </a:lnTo>
                    <a:lnTo>
                      <a:pt x="91" y="122"/>
                    </a:lnTo>
                    <a:lnTo>
                      <a:pt x="83" y="129"/>
                    </a:lnTo>
                    <a:lnTo>
                      <a:pt x="83" y="160"/>
                    </a:lnTo>
                    <a:lnTo>
                      <a:pt x="53" y="167"/>
                    </a:lnTo>
                    <a:lnTo>
                      <a:pt x="60" y="190"/>
                    </a:lnTo>
                    <a:lnTo>
                      <a:pt x="22" y="182"/>
                    </a:lnTo>
                    <a:lnTo>
                      <a:pt x="15" y="205"/>
                    </a:lnTo>
                    <a:lnTo>
                      <a:pt x="15" y="228"/>
                    </a:lnTo>
                    <a:lnTo>
                      <a:pt x="0" y="243"/>
                    </a:lnTo>
                    <a:lnTo>
                      <a:pt x="91" y="235"/>
                    </a:lnTo>
                    <a:lnTo>
                      <a:pt x="83" y="220"/>
                    </a:lnTo>
                    <a:lnTo>
                      <a:pt x="363" y="198"/>
                    </a:lnTo>
                    <a:lnTo>
                      <a:pt x="401" y="182"/>
                    </a:lnTo>
                    <a:lnTo>
                      <a:pt x="461" y="107"/>
                    </a:lnTo>
                    <a:lnTo>
                      <a:pt x="423" y="84"/>
                    </a:lnTo>
                    <a:lnTo>
                      <a:pt x="423" y="9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5" name="Freeform 1082"/>
              <p:cNvSpPr>
                <a:spLocks/>
              </p:cNvSpPr>
              <p:nvPr/>
            </p:nvSpPr>
            <p:spPr bwMode="auto">
              <a:xfrm>
                <a:off x="3043" y="2592"/>
                <a:ext cx="363" cy="318"/>
              </a:xfrm>
              <a:custGeom>
                <a:avLst/>
                <a:gdLst>
                  <a:gd name="T0" fmla="*/ 325 w 363"/>
                  <a:gd name="T1" fmla="*/ 288 h 318"/>
                  <a:gd name="T2" fmla="*/ 325 w 363"/>
                  <a:gd name="T3" fmla="*/ 265 h 318"/>
                  <a:gd name="T4" fmla="*/ 348 w 363"/>
                  <a:gd name="T5" fmla="*/ 220 h 318"/>
                  <a:gd name="T6" fmla="*/ 302 w 363"/>
                  <a:gd name="T7" fmla="*/ 243 h 318"/>
                  <a:gd name="T8" fmla="*/ 302 w 363"/>
                  <a:gd name="T9" fmla="*/ 220 h 318"/>
                  <a:gd name="T10" fmla="*/ 257 w 363"/>
                  <a:gd name="T11" fmla="*/ 227 h 318"/>
                  <a:gd name="T12" fmla="*/ 317 w 363"/>
                  <a:gd name="T13" fmla="*/ 220 h 318"/>
                  <a:gd name="T14" fmla="*/ 302 w 363"/>
                  <a:gd name="T15" fmla="*/ 159 h 318"/>
                  <a:gd name="T16" fmla="*/ 166 w 363"/>
                  <a:gd name="T17" fmla="*/ 144 h 318"/>
                  <a:gd name="T18" fmla="*/ 174 w 363"/>
                  <a:gd name="T19" fmla="*/ 114 h 318"/>
                  <a:gd name="T20" fmla="*/ 189 w 363"/>
                  <a:gd name="T21" fmla="*/ 91 h 318"/>
                  <a:gd name="T22" fmla="*/ 196 w 363"/>
                  <a:gd name="T23" fmla="*/ 68 h 318"/>
                  <a:gd name="T24" fmla="*/ 204 w 363"/>
                  <a:gd name="T25" fmla="*/ 46 h 318"/>
                  <a:gd name="T26" fmla="*/ 204 w 363"/>
                  <a:gd name="T27" fmla="*/ 30 h 318"/>
                  <a:gd name="T28" fmla="*/ 196 w 363"/>
                  <a:gd name="T29" fmla="*/ 0 h 318"/>
                  <a:gd name="T30" fmla="*/ 7 w 363"/>
                  <a:gd name="T31" fmla="*/ 91 h 318"/>
                  <a:gd name="T32" fmla="*/ 22 w 363"/>
                  <a:gd name="T33" fmla="*/ 250 h 318"/>
                  <a:gd name="T34" fmla="*/ 68 w 363"/>
                  <a:gd name="T35" fmla="*/ 265 h 318"/>
                  <a:gd name="T36" fmla="*/ 174 w 363"/>
                  <a:gd name="T37" fmla="*/ 281 h 318"/>
                  <a:gd name="T38" fmla="*/ 159 w 363"/>
                  <a:gd name="T39" fmla="*/ 258 h 318"/>
                  <a:gd name="T40" fmla="*/ 174 w 363"/>
                  <a:gd name="T41" fmla="*/ 265 h 318"/>
                  <a:gd name="T42" fmla="*/ 204 w 363"/>
                  <a:gd name="T43" fmla="*/ 288 h 318"/>
                  <a:gd name="T44" fmla="*/ 204 w 363"/>
                  <a:gd name="T45" fmla="*/ 296 h 318"/>
                  <a:gd name="T46" fmla="*/ 204 w 363"/>
                  <a:gd name="T47" fmla="*/ 303 h 318"/>
                  <a:gd name="T48" fmla="*/ 264 w 363"/>
                  <a:gd name="T49" fmla="*/ 296 h 318"/>
                  <a:gd name="T50" fmla="*/ 287 w 363"/>
                  <a:gd name="T51" fmla="*/ 303 h 318"/>
                  <a:gd name="T52" fmla="*/ 272 w 363"/>
                  <a:gd name="T53" fmla="*/ 281 h 318"/>
                  <a:gd name="T54" fmla="*/ 272 w 363"/>
                  <a:gd name="T55" fmla="*/ 250 h 318"/>
                  <a:gd name="T56" fmla="*/ 295 w 363"/>
                  <a:gd name="T57" fmla="*/ 281 h 318"/>
                  <a:gd name="T58" fmla="*/ 302 w 363"/>
                  <a:gd name="T59" fmla="*/ 296 h 318"/>
                  <a:gd name="T60" fmla="*/ 333 w 363"/>
                  <a:gd name="T61" fmla="*/ 311 h 318"/>
                  <a:gd name="T62" fmla="*/ 348 w 363"/>
                  <a:gd name="T63" fmla="*/ 303 h 318"/>
                  <a:gd name="T64" fmla="*/ 363 w 363"/>
                  <a:gd name="T65" fmla="*/ 296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
                  <a:gd name="T100" fmla="*/ 0 h 318"/>
                  <a:gd name="T101" fmla="*/ 363 w 363"/>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 h="318">
                    <a:moveTo>
                      <a:pt x="363" y="296"/>
                    </a:moveTo>
                    <a:lnTo>
                      <a:pt x="325" y="288"/>
                    </a:lnTo>
                    <a:lnTo>
                      <a:pt x="310" y="265"/>
                    </a:lnTo>
                    <a:lnTo>
                      <a:pt x="325" y="265"/>
                    </a:lnTo>
                    <a:lnTo>
                      <a:pt x="340" y="258"/>
                    </a:lnTo>
                    <a:lnTo>
                      <a:pt x="348" y="220"/>
                    </a:lnTo>
                    <a:lnTo>
                      <a:pt x="317" y="250"/>
                    </a:lnTo>
                    <a:lnTo>
                      <a:pt x="302" y="243"/>
                    </a:lnTo>
                    <a:lnTo>
                      <a:pt x="310" y="227"/>
                    </a:lnTo>
                    <a:lnTo>
                      <a:pt x="302" y="220"/>
                    </a:lnTo>
                    <a:lnTo>
                      <a:pt x="280" y="235"/>
                    </a:lnTo>
                    <a:lnTo>
                      <a:pt x="257" y="227"/>
                    </a:lnTo>
                    <a:lnTo>
                      <a:pt x="272" y="205"/>
                    </a:lnTo>
                    <a:lnTo>
                      <a:pt x="317" y="220"/>
                    </a:lnTo>
                    <a:lnTo>
                      <a:pt x="295" y="182"/>
                    </a:lnTo>
                    <a:lnTo>
                      <a:pt x="302" y="159"/>
                    </a:lnTo>
                    <a:lnTo>
                      <a:pt x="174" y="167"/>
                    </a:lnTo>
                    <a:lnTo>
                      <a:pt x="166" y="144"/>
                    </a:lnTo>
                    <a:lnTo>
                      <a:pt x="181" y="114"/>
                    </a:lnTo>
                    <a:lnTo>
                      <a:pt x="174" y="114"/>
                    </a:lnTo>
                    <a:lnTo>
                      <a:pt x="196" y="99"/>
                    </a:lnTo>
                    <a:lnTo>
                      <a:pt x="189" y="91"/>
                    </a:lnTo>
                    <a:lnTo>
                      <a:pt x="212" y="68"/>
                    </a:lnTo>
                    <a:lnTo>
                      <a:pt x="196" y="68"/>
                    </a:lnTo>
                    <a:lnTo>
                      <a:pt x="219" y="53"/>
                    </a:lnTo>
                    <a:lnTo>
                      <a:pt x="204" y="46"/>
                    </a:lnTo>
                    <a:lnTo>
                      <a:pt x="212" y="38"/>
                    </a:lnTo>
                    <a:lnTo>
                      <a:pt x="204" y="30"/>
                    </a:lnTo>
                    <a:lnTo>
                      <a:pt x="196" y="30"/>
                    </a:lnTo>
                    <a:lnTo>
                      <a:pt x="196" y="0"/>
                    </a:lnTo>
                    <a:lnTo>
                      <a:pt x="0" y="8"/>
                    </a:lnTo>
                    <a:lnTo>
                      <a:pt x="7" y="91"/>
                    </a:lnTo>
                    <a:lnTo>
                      <a:pt x="45" y="167"/>
                    </a:lnTo>
                    <a:lnTo>
                      <a:pt x="22" y="250"/>
                    </a:lnTo>
                    <a:lnTo>
                      <a:pt x="22" y="273"/>
                    </a:lnTo>
                    <a:lnTo>
                      <a:pt x="68" y="265"/>
                    </a:lnTo>
                    <a:lnTo>
                      <a:pt x="166" y="288"/>
                    </a:lnTo>
                    <a:lnTo>
                      <a:pt x="174" y="281"/>
                    </a:lnTo>
                    <a:lnTo>
                      <a:pt x="136" y="265"/>
                    </a:lnTo>
                    <a:lnTo>
                      <a:pt x="159" y="258"/>
                    </a:lnTo>
                    <a:lnTo>
                      <a:pt x="159" y="265"/>
                    </a:lnTo>
                    <a:lnTo>
                      <a:pt x="174" y="265"/>
                    </a:lnTo>
                    <a:lnTo>
                      <a:pt x="181" y="281"/>
                    </a:lnTo>
                    <a:lnTo>
                      <a:pt x="204" y="288"/>
                    </a:lnTo>
                    <a:lnTo>
                      <a:pt x="212" y="303"/>
                    </a:lnTo>
                    <a:lnTo>
                      <a:pt x="204" y="296"/>
                    </a:lnTo>
                    <a:lnTo>
                      <a:pt x="196" y="296"/>
                    </a:lnTo>
                    <a:lnTo>
                      <a:pt x="204" y="303"/>
                    </a:lnTo>
                    <a:lnTo>
                      <a:pt x="234" y="318"/>
                    </a:lnTo>
                    <a:lnTo>
                      <a:pt x="264" y="296"/>
                    </a:lnTo>
                    <a:lnTo>
                      <a:pt x="280" y="311"/>
                    </a:lnTo>
                    <a:lnTo>
                      <a:pt x="287" y="303"/>
                    </a:lnTo>
                    <a:lnTo>
                      <a:pt x="287" y="281"/>
                    </a:lnTo>
                    <a:lnTo>
                      <a:pt x="272" y="281"/>
                    </a:lnTo>
                    <a:lnTo>
                      <a:pt x="264" y="265"/>
                    </a:lnTo>
                    <a:lnTo>
                      <a:pt x="272" y="250"/>
                    </a:lnTo>
                    <a:lnTo>
                      <a:pt x="280" y="281"/>
                    </a:lnTo>
                    <a:lnTo>
                      <a:pt x="295" y="281"/>
                    </a:lnTo>
                    <a:lnTo>
                      <a:pt x="295" y="265"/>
                    </a:lnTo>
                    <a:lnTo>
                      <a:pt x="302" y="296"/>
                    </a:lnTo>
                    <a:lnTo>
                      <a:pt x="317" y="288"/>
                    </a:lnTo>
                    <a:lnTo>
                      <a:pt x="333" y="311"/>
                    </a:lnTo>
                    <a:lnTo>
                      <a:pt x="340" y="303"/>
                    </a:lnTo>
                    <a:lnTo>
                      <a:pt x="348" y="303"/>
                    </a:lnTo>
                    <a:lnTo>
                      <a:pt x="355" y="318"/>
                    </a:lnTo>
                    <a:lnTo>
                      <a:pt x="363" y="296"/>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6" name="Freeform 1083"/>
              <p:cNvSpPr>
                <a:spLocks/>
              </p:cNvSpPr>
              <p:nvPr/>
            </p:nvSpPr>
            <p:spPr bwMode="auto">
              <a:xfrm>
                <a:off x="3043" y="2592"/>
                <a:ext cx="363" cy="318"/>
              </a:xfrm>
              <a:custGeom>
                <a:avLst/>
                <a:gdLst>
                  <a:gd name="T0" fmla="*/ 325 w 363"/>
                  <a:gd name="T1" fmla="*/ 288 h 318"/>
                  <a:gd name="T2" fmla="*/ 325 w 363"/>
                  <a:gd name="T3" fmla="*/ 265 h 318"/>
                  <a:gd name="T4" fmla="*/ 348 w 363"/>
                  <a:gd name="T5" fmla="*/ 220 h 318"/>
                  <a:gd name="T6" fmla="*/ 302 w 363"/>
                  <a:gd name="T7" fmla="*/ 243 h 318"/>
                  <a:gd name="T8" fmla="*/ 302 w 363"/>
                  <a:gd name="T9" fmla="*/ 220 h 318"/>
                  <a:gd name="T10" fmla="*/ 257 w 363"/>
                  <a:gd name="T11" fmla="*/ 227 h 318"/>
                  <a:gd name="T12" fmla="*/ 317 w 363"/>
                  <a:gd name="T13" fmla="*/ 220 h 318"/>
                  <a:gd name="T14" fmla="*/ 302 w 363"/>
                  <a:gd name="T15" fmla="*/ 159 h 318"/>
                  <a:gd name="T16" fmla="*/ 166 w 363"/>
                  <a:gd name="T17" fmla="*/ 144 h 318"/>
                  <a:gd name="T18" fmla="*/ 174 w 363"/>
                  <a:gd name="T19" fmla="*/ 114 h 318"/>
                  <a:gd name="T20" fmla="*/ 189 w 363"/>
                  <a:gd name="T21" fmla="*/ 91 h 318"/>
                  <a:gd name="T22" fmla="*/ 196 w 363"/>
                  <a:gd name="T23" fmla="*/ 68 h 318"/>
                  <a:gd name="T24" fmla="*/ 204 w 363"/>
                  <a:gd name="T25" fmla="*/ 46 h 318"/>
                  <a:gd name="T26" fmla="*/ 204 w 363"/>
                  <a:gd name="T27" fmla="*/ 30 h 318"/>
                  <a:gd name="T28" fmla="*/ 196 w 363"/>
                  <a:gd name="T29" fmla="*/ 0 h 318"/>
                  <a:gd name="T30" fmla="*/ 7 w 363"/>
                  <a:gd name="T31" fmla="*/ 91 h 318"/>
                  <a:gd name="T32" fmla="*/ 22 w 363"/>
                  <a:gd name="T33" fmla="*/ 250 h 318"/>
                  <a:gd name="T34" fmla="*/ 68 w 363"/>
                  <a:gd name="T35" fmla="*/ 265 h 318"/>
                  <a:gd name="T36" fmla="*/ 174 w 363"/>
                  <a:gd name="T37" fmla="*/ 281 h 318"/>
                  <a:gd name="T38" fmla="*/ 159 w 363"/>
                  <a:gd name="T39" fmla="*/ 258 h 318"/>
                  <a:gd name="T40" fmla="*/ 174 w 363"/>
                  <a:gd name="T41" fmla="*/ 265 h 318"/>
                  <a:gd name="T42" fmla="*/ 204 w 363"/>
                  <a:gd name="T43" fmla="*/ 288 h 318"/>
                  <a:gd name="T44" fmla="*/ 204 w 363"/>
                  <a:gd name="T45" fmla="*/ 296 h 318"/>
                  <a:gd name="T46" fmla="*/ 204 w 363"/>
                  <a:gd name="T47" fmla="*/ 303 h 318"/>
                  <a:gd name="T48" fmla="*/ 264 w 363"/>
                  <a:gd name="T49" fmla="*/ 296 h 318"/>
                  <a:gd name="T50" fmla="*/ 287 w 363"/>
                  <a:gd name="T51" fmla="*/ 303 h 318"/>
                  <a:gd name="T52" fmla="*/ 272 w 363"/>
                  <a:gd name="T53" fmla="*/ 281 h 318"/>
                  <a:gd name="T54" fmla="*/ 272 w 363"/>
                  <a:gd name="T55" fmla="*/ 250 h 318"/>
                  <a:gd name="T56" fmla="*/ 295 w 363"/>
                  <a:gd name="T57" fmla="*/ 281 h 318"/>
                  <a:gd name="T58" fmla="*/ 302 w 363"/>
                  <a:gd name="T59" fmla="*/ 296 h 318"/>
                  <a:gd name="T60" fmla="*/ 333 w 363"/>
                  <a:gd name="T61" fmla="*/ 311 h 318"/>
                  <a:gd name="T62" fmla="*/ 348 w 363"/>
                  <a:gd name="T63" fmla="*/ 303 h 318"/>
                  <a:gd name="T64" fmla="*/ 363 w 363"/>
                  <a:gd name="T65" fmla="*/ 296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
                  <a:gd name="T100" fmla="*/ 0 h 318"/>
                  <a:gd name="T101" fmla="*/ 363 w 363"/>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 h="318">
                    <a:moveTo>
                      <a:pt x="363" y="296"/>
                    </a:moveTo>
                    <a:lnTo>
                      <a:pt x="325" y="288"/>
                    </a:lnTo>
                    <a:lnTo>
                      <a:pt x="310" y="265"/>
                    </a:lnTo>
                    <a:lnTo>
                      <a:pt x="325" y="265"/>
                    </a:lnTo>
                    <a:lnTo>
                      <a:pt x="340" y="258"/>
                    </a:lnTo>
                    <a:lnTo>
                      <a:pt x="348" y="220"/>
                    </a:lnTo>
                    <a:lnTo>
                      <a:pt x="317" y="250"/>
                    </a:lnTo>
                    <a:lnTo>
                      <a:pt x="302" y="243"/>
                    </a:lnTo>
                    <a:lnTo>
                      <a:pt x="310" y="227"/>
                    </a:lnTo>
                    <a:lnTo>
                      <a:pt x="302" y="220"/>
                    </a:lnTo>
                    <a:lnTo>
                      <a:pt x="280" y="235"/>
                    </a:lnTo>
                    <a:lnTo>
                      <a:pt x="257" y="227"/>
                    </a:lnTo>
                    <a:lnTo>
                      <a:pt x="272" y="205"/>
                    </a:lnTo>
                    <a:lnTo>
                      <a:pt x="317" y="220"/>
                    </a:lnTo>
                    <a:lnTo>
                      <a:pt x="295" y="182"/>
                    </a:lnTo>
                    <a:lnTo>
                      <a:pt x="302" y="159"/>
                    </a:lnTo>
                    <a:lnTo>
                      <a:pt x="174" y="167"/>
                    </a:lnTo>
                    <a:lnTo>
                      <a:pt x="166" y="144"/>
                    </a:lnTo>
                    <a:lnTo>
                      <a:pt x="181" y="114"/>
                    </a:lnTo>
                    <a:lnTo>
                      <a:pt x="174" y="114"/>
                    </a:lnTo>
                    <a:lnTo>
                      <a:pt x="196" y="99"/>
                    </a:lnTo>
                    <a:lnTo>
                      <a:pt x="189" y="91"/>
                    </a:lnTo>
                    <a:lnTo>
                      <a:pt x="212" y="68"/>
                    </a:lnTo>
                    <a:lnTo>
                      <a:pt x="196" y="68"/>
                    </a:lnTo>
                    <a:lnTo>
                      <a:pt x="219" y="53"/>
                    </a:lnTo>
                    <a:lnTo>
                      <a:pt x="204" y="46"/>
                    </a:lnTo>
                    <a:lnTo>
                      <a:pt x="212" y="38"/>
                    </a:lnTo>
                    <a:lnTo>
                      <a:pt x="204" y="30"/>
                    </a:lnTo>
                    <a:lnTo>
                      <a:pt x="196" y="30"/>
                    </a:lnTo>
                    <a:lnTo>
                      <a:pt x="196" y="0"/>
                    </a:lnTo>
                    <a:lnTo>
                      <a:pt x="0" y="8"/>
                    </a:lnTo>
                    <a:lnTo>
                      <a:pt x="7" y="91"/>
                    </a:lnTo>
                    <a:lnTo>
                      <a:pt x="45" y="167"/>
                    </a:lnTo>
                    <a:lnTo>
                      <a:pt x="22" y="250"/>
                    </a:lnTo>
                    <a:lnTo>
                      <a:pt x="22" y="273"/>
                    </a:lnTo>
                    <a:lnTo>
                      <a:pt x="68" y="265"/>
                    </a:lnTo>
                    <a:lnTo>
                      <a:pt x="166" y="288"/>
                    </a:lnTo>
                    <a:lnTo>
                      <a:pt x="174" y="281"/>
                    </a:lnTo>
                    <a:lnTo>
                      <a:pt x="136" y="265"/>
                    </a:lnTo>
                    <a:lnTo>
                      <a:pt x="159" y="258"/>
                    </a:lnTo>
                    <a:lnTo>
                      <a:pt x="159" y="265"/>
                    </a:lnTo>
                    <a:lnTo>
                      <a:pt x="174" y="265"/>
                    </a:lnTo>
                    <a:lnTo>
                      <a:pt x="181" y="281"/>
                    </a:lnTo>
                    <a:lnTo>
                      <a:pt x="204" y="288"/>
                    </a:lnTo>
                    <a:lnTo>
                      <a:pt x="212" y="303"/>
                    </a:lnTo>
                    <a:lnTo>
                      <a:pt x="204" y="296"/>
                    </a:lnTo>
                    <a:lnTo>
                      <a:pt x="196" y="296"/>
                    </a:lnTo>
                    <a:lnTo>
                      <a:pt x="204" y="303"/>
                    </a:lnTo>
                    <a:lnTo>
                      <a:pt x="234" y="318"/>
                    </a:lnTo>
                    <a:lnTo>
                      <a:pt x="264" y="296"/>
                    </a:lnTo>
                    <a:lnTo>
                      <a:pt x="280" y="311"/>
                    </a:lnTo>
                    <a:lnTo>
                      <a:pt x="287" y="303"/>
                    </a:lnTo>
                    <a:lnTo>
                      <a:pt x="287" y="281"/>
                    </a:lnTo>
                    <a:lnTo>
                      <a:pt x="272" y="281"/>
                    </a:lnTo>
                    <a:lnTo>
                      <a:pt x="264" y="265"/>
                    </a:lnTo>
                    <a:lnTo>
                      <a:pt x="272" y="250"/>
                    </a:lnTo>
                    <a:lnTo>
                      <a:pt x="280" y="281"/>
                    </a:lnTo>
                    <a:lnTo>
                      <a:pt x="295" y="281"/>
                    </a:lnTo>
                    <a:lnTo>
                      <a:pt x="295" y="265"/>
                    </a:lnTo>
                    <a:lnTo>
                      <a:pt x="302" y="296"/>
                    </a:lnTo>
                    <a:lnTo>
                      <a:pt x="317" y="288"/>
                    </a:lnTo>
                    <a:lnTo>
                      <a:pt x="333" y="311"/>
                    </a:lnTo>
                    <a:lnTo>
                      <a:pt x="340" y="303"/>
                    </a:lnTo>
                    <a:lnTo>
                      <a:pt x="348" y="303"/>
                    </a:lnTo>
                    <a:lnTo>
                      <a:pt x="355" y="318"/>
                    </a:lnTo>
                    <a:lnTo>
                      <a:pt x="363" y="296"/>
                    </a:lnTo>
                    <a:lnTo>
                      <a:pt x="363" y="30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7" name="Freeform 1084"/>
              <p:cNvSpPr>
                <a:spLocks/>
              </p:cNvSpPr>
              <p:nvPr/>
            </p:nvSpPr>
            <p:spPr bwMode="auto">
              <a:xfrm>
                <a:off x="4321" y="1220"/>
                <a:ext cx="235" cy="372"/>
              </a:xfrm>
              <a:custGeom>
                <a:avLst/>
                <a:gdLst>
                  <a:gd name="T0" fmla="*/ 220 w 235"/>
                  <a:gd name="T1" fmla="*/ 182 h 372"/>
                  <a:gd name="T2" fmla="*/ 220 w 235"/>
                  <a:gd name="T3" fmla="*/ 174 h 372"/>
                  <a:gd name="T4" fmla="*/ 227 w 235"/>
                  <a:gd name="T5" fmla="*/ 167 h 372"/>
                  <a:gd name="T6" fmla="*/ 220 w 235"/>
                  <a:gd name="T7" fmla="*/ 159 h 372"/>
                  <a:gd name="T8" fmla="*/ 197 w 235"/>
                  <a:gd name="T9" fmla="*/ 152 h 372"/>
                  <a:gd name="T10" fmla="*/ 190 w 235"/>
                  <a:gd name="T11" fmla="*/ 129 h 372"/>
                  <a:gd name="T12" fmla="*/ 167 w 235"/>
                  <a:gd name="T13" fmla="*/ 121 h 372"/>
                  <a:gd name="T14" fmla="*/ 137 w 235"/>
                  <a:gd name="T15" fmla="*/ 23 h 372"/>
                  <a:gd name="T16" fmla="*/ 106 w 235"/>
                  <a:gd name="T17" fmla="*/ 0 h 372"/>
                  <a:gd name="T18" fmla="*/ 76 w 235"/>
                  <a:gd name="T19" fmla="*/ 30 h 372"/>
                  <a:gd name="T20" fmla="*/ 53 w 235"/>
                  <a:gd name="T21" fmla="*/ 8 h 372"/>
                  <a:gd name="T22" fmla="*/ 31 w 235"/>
                  <a:gd name="T23" fmla="*/ 83 h 372"/>
                  <a:gd name="T24" fmla="*/ 31 w 235"/>
                  <a:gd name="T25" fmla="*/ 144 h 372"/>
                  <a:gd name="T26" fmla="*/ 16 w 235"/>
                  <a:gd name="T27" fmla="*/ 182 h 372"/>
                  <a:gd name="T28" fmla="*/ 23 w 235"/>
                  <a:gd name="T29" fmla="*/ 190 h 372"/>
                  <a:gd name="T30" fmla="*/ 8 w 235"/>
                  <a:gd name="T31" fmla="*/ 190 h 372"/>
                  <a:gd name="T32" fmla="*/ 8 w 235"/>
                  <a:gd name="T33" fmla="*/ 205 h 372"/>
                  <a:gd name="T34" fmla="*/ 0 w 235"/>
                  <a:gd name="T35" fmla="*/ 205 h 372"/>
                  <a:gd name="T36" fmla="*/ 38 w 235"/>
                  <a:gd name="T37" fmla="*/ 349 h 372"/>
                  <a:gd name="T38" fmla="*/ 61 w 235"/>
                  <a:gd name="T39" fmla="*/ 372 h 372"/>
                  <a:gd name="T40" fmla="*/ 76 w 235"/>
                  <a:gd name="T41" fmla="*/ 311 h 372"/>
                  <a:gd name="T42" fmla="*/ 91 w 235"/>
                  <a:gd name="T43" fmla="*/ 296 h 372"/>
                  <a:gd name="T44" fmla="*/ 91 w 235"/>
                  <a:gd name="T45" fmla="*/ 288 h 372"/>
                  <a:gd name="T46" fmla="*/ 106 w 235"/>
                  <a:gd name="T47" fmla="*/ 303 h 372"/>
                  <a:gd name="T48" fmla="*/ 114 w 235"/>
                  <a:gd name="T49" fmla="*/ 273 h 372"/>
                  <a:gd name="T50" fmla="*/ 121 w 235"/>
                  <a:gd name="T51" fmla="*/ 281 h 372"/>
                  <a:gd name="T52" fmla="*/ 129 w 235"/>
                  <a:gd name="T53" fmla="*/ 273 h 372"/>
                  <a:gd name="T54" fmla="*/ 129 w 235"/>
                  <a:gd name="T55" fmla="*/ 243 h 372"/>
                  <a:gd name="T56" fmla="*/ 144 w 235"/>
                  <a:gd name="T57" fmla="*/ 228 h 372"/>
                  <a:gd name="T58" fmla="*/ 144 w 235"/>
                  <a:gd name="T59" fmla="*/ 250 h 372"/>
                  <a:gd name="T60" fmla="*/ 159 w 235"/>
                  <a:gd name="T61" fmla="*/ 250 h 372"/>
                  <a:gd name="T62" fmla="*/ 159 w 235"/>
                  <a:gd name="T63" fmla="*/ 228 h 372"/>
                  <a:gd name="T64" fmla="*/ 159 w 235"/>
                  <a:gd name="T65" fmla="*/ 235 h 372"/>
                  <a:gd name="T66" fmla="*/ 174 w 235"/>
                  <a:gd name="T67" fmla="*/ 220 h 372"/>
                  <a:gd name="T68" fmla="*/ 182 w 235"/>
                  <a:gd name="T69" fmla="*/ 235 h 372"/>
                  <a:gd name="T70" fmla="*/ 197 w 235"/>
                  <a:gd name="T71" fmla="*/ 205 h 372"/>
                  <a:gd name="T72" fmla="*/ 205 w 235"/>
                  <a:gd name="T73" fmla="*/ 212 h 372"/>
                  <a:gd name="T74" fmla="*/ 205 w 235"/>
                  <a:gd name="T75" fmla="*/ 197 h 372"/>
                  <a:gd name="T76" fmla="*/ 220 w 235"/>
                  <a:gd name="T77" fmla="*/ 197 h 372"/>
                  <a:gd name="T78" fmla="*/ 235 w 235"/>
                  <a:gd name="T79" fmla="*/ 174 h 372"/>
                  <a:gd name="T80" fmla="*/ 220 w 235"/>
                  <a:gd name="T81" fmla="*/ 182 h 3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
                  <a:gd name="T124" fmla="*/ 0 h 372"/>
                  <a:gd name="T125" fmla="*/ 235 w 235"/>
                  <a:gd name="T126" fmla="*/ 372 h 3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 h="372">
                    <a:moveTo>
                      <a:pt x="220" y="182"/>
                    </a:moveTo>
                    <a:lnTo>
                      <a:pt x="220" y="174"/>
                    </a:lnTo>
                    <a:lnTo>
                      <a:pt x="227" y="167"/>
                    </a:lnTo>
                    <a:lnTo>
                      <a:pt x="220" y="159"/>
                    </a:lnTo>
                    <a:lnTo>
                      <a:pt x="197" y="152"/>
                    </a:lnTo>
                    <a:lnTo>
                      <a:pt x="190" y="129"/>
                    </a:lnTo>
                    <a:lnTo>
                      <a:pt x="167" y="121"/>
                    </a:lnTo>
                    <a:lnTo>
                      <a:pt x="137" y="23"/>
                    </a:lnTo>
                    <a:lnTo>
                      <a:pt x="106" y="0"/>
                    </a:lnTo>
                    <a:lnTo>
                      <a:pt x="76" y="30"/>
                    </a:lnTo>
                    <a:lnTo>
                      <a:pt x="53" y="8"/>
                    </a:lnTo>
                    <a:lnTo>
                      <a:pt x="31" y="83"/>
                    </a:lnTo>
                    <a:lnTo>
                      <a:pt x="31" y="144"/>
                    </a:lnTo>
                    <a:lnTo>
                      <a:pt x="16" y="182"/>
                    </a:lnTo>
                    <a:lnTo>
                      <a:pt x="23" y="190"/>
                    </a:lnTo>
                    <a:lnTo>
                      <a:pt x="8" y="190"/>
                    </a:lnTo>
                    <a:lnTo>
                      <a:pt x="8" y="205"/>
                    </a:lnTo>
                    <a:lnTo>
                      <a:pt x="0" y="205"/>
                    </a:lnTo>
                    <a:lnTo>
                      <a:pt x="38" y="349"/>
                    </a:lnTo>
                    <a:lnTo>
                      <a:pt x="61" y="372"/>
                    </a:lnTo>
                    <a:lnTo>
                      <a:pt x="76" y="311"/>
                    </a:lnTo>
                    <a:lnTo>
                      <a:pt x="91" y="296"/>
                    </a:lnTo>
                    <a:lnTo>
                      <a:pt x="91" y="288"/>
                    </a:lnTo>
                    <a:lnTo>
                      <a:pt x="106" y="303"/>
                    </a:lnTo>
                    <a:lnTo>
                      <a:pt x="114" y="273"/>
                    </a:lnTo>
                    <a:lnTo>
                      <a:pt x="121" y="281"/>
                    </a:lnTo>
                    <a:lnTo>
                      <a:pt x="129" y="273"/>
                    </a:lnTo>
                    <a:lnTo>
                      <a:pt x="129" y="243"/>
                    </a:lnTo>
                    <a:lnTo>
                      <a:pt x="144" y="228"/>
                    </a:lnTo>
                    <a:lnTo>
                      <a:pt x="144" y="250"/>
                    </a:lnTo>
                    <a:lnTo>
                      <a:pt x="159" y="250"/>
                    </a:lnTo>
                    <a:lnTo>
                      <a:pt x="159" y="228"/>
                    </a:lnTo>
                    <a:lnTo>
                      <a:pt x="159" y="235"/>
                    </a:lnTo>
                    <a:lnTo>
                      <a:pt x="174" y="220"/>
                    </a:lnTo>
                    <a:lnTo>
                      <a:pt x="182" y="235"/>
                    </a:lnTo>
                    <a:lnTo>
                      <a:pt x="197" y="205"/>
                    </a:lnTo>
                    <a:lnTo>
                      <a:pt x="205" y="212"/>
                    </a:lnTo>
                    <a:lnTo>
                      <a:pt x="205" y="197"/>
                    </a:lnTo>
                    <a:lnTo>
                      <a:pt x="220" y="197"/>
                    </a:lnTo>
                    <a:lnTo>
                      <a:pt x="235" y="174"/>
                    </a:lnTo>
                    <a:lnTo>
                      <a:pt x="220" y="182"/>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8" name="Freeform 1085"/>
              <p:cNvSpPr>
                <a:spLocks/>
              </p:cNvSpPr>
              <p:nvPr/>
            </p:nvSpPr>
            <p:spPr bwMode="auto">
              <a:xfrm>
                <a:off x="4321" y="1220"/>
                <a:ext cx="235" cy="372"/>
              </a:xfrm>
              <a:custGeom>
                <a:avLst/>
                <a:gdLst>
                  <a:gd name="T0" fmla="*/ 220 w 235"/>
                  <a:gd name="T1" fmla="*/ 182 h 372"/>
                  <a:gd name="T2" fmla="*/ 220 w 235"/>
                  <a:gd name="T3" fmla="*/ 174 h 372"/>
                  <a:gd name="T4" fmla="*/ 227 w 235"/>
                  <a:gd name="T5" fmla="*/ 167 h 372"/>
                  <a:gd name="T6" fmla="*/ 220 w 235"/>
                  <a:gd name="T7" fmla="*/ 159 h 372"/>
                  <a:gd name="T8" fmla="*/ 197 w 235"/>
                  <a:gd name="T9" fmla="*/ 152 h 372"/>
                  <a:gd name="T10" fmla="*/ 190 w 235"/>
                  <a:gd name="T11" fmla="*/ 129 h 372"/>
                  <a:gd name="T12" fmla="*/ 167 w 235"/>
                  <a:gd name="T13" fmla="*/ 121 h 372"/>
                  <a:gd name="T14" fmla="*/ 137 w 235"/>
                  <a:gd name="T15" fmla="*/ 23 h 372"/>
                  <a:gd name="T16" fmla="*/ 106 w 235"/>
                  <a:gd name="T17" fmla="*/ 0 h 372"/>
                  <a:gd name="T18" fmla="*/ 76 w 235"/>
                  <a:gd name="T19" fmla="*/ 30 h 372"/>
                  <a:gd name="T20" fmla="*/ 53 w 235"/>
                  <a:gd name="T21" fmla="*/ 8 h 372"/>
                  <a:gd name="T22" fmla="*/ 31 w 235"/>
                  <a:gd name="T23" fmla="*/ 83 h 372"/>
                  <a:gd name="T24" fmla="*/ 31 w 235"/>
                  <a:gd name="T25" fmla="*/ 144 h 372"/>
                  <a:gd name="T26" fmla="*/ 16 w 235"/>
                  <a:gd name="T27" fmla="*/ 182 h 372"/>
                  <a:gd name="T28" fmla="*/ 23 w 235"/>
                  <a:gd name="T29" fmla="*/ 190 h 372"/>
                  <a:gd name="T30" fmla="*/ 8 w 235"/>
                  <a:gd name="T31" fmla="*/ 190 h 372"/>
                  <a:gd name="T32" fmla="*/ 8 w 235"/>
                  <a:gd name="T33" fmla="*/ 205 h 372"/>
                  <a:gd name="T34" fmla="*/ 0 w 235"/>
                  <a:gd name="T35" fmla="*/ 205 h 372"/>
                  <a:gd name="T36" fmla="*/ 38 w 235"/>
                  <a:gd name="T37" fmla="*/ 349 h 372"/>
                  <a:gd name="T38" fmla="*/ 61 w 235"/>
                  <a:gd name="T39" fmla="*/ 372 h 372"/>
                  <a:gd name="T40" fmla="*/ 76 w 235"/>
                  <a:gd name="T41" fmla="*/ 311 h 372"/>
                  <a:gd name="T42" fmla="*/ 91 w 235"/>
                  <a:gd name="T43" fmla="*/ 296 h 372"/>
                  <a:gd name="T44" fmla="*/ 91 w 235"/>
                  <a:gd name="T45" fmla="*/ 288 h 372"/>
                  <a:gd name="T46" fmla="*/ 106 w 235"/>
                  <a:gd name="T47" fmla="*/ 303 h 372"/>
                  <a:gd name="T48" fmla="*/ 114 w 235"/>
                  <a:gd name="T49" fmla="*/ 273 h 372"/>
                  <a:gd name="T50" fmla="*/ 121 w 235"/>
                  <a:gd name="T51" fmla="*/ 281 h 372"/>
                  <a:gd name="T52" fmla="*/ 129 w 235"/>
                  <a:gd name="T53" fmla="*/ 273 h 372"/>
                  <a:gd name="T54" fmla="*/ 129 w 235"/>
                  <a:gd name="T55" fmla="*/ 243 h 372"/>
                  <a:gd name="T56" fmla="*/ 144 w 235"/>
                  <a:gd name="T57" fmla="*/ 228 h 372"/>
                  <a:gd name="T58" fmla="*/ 144 w 235"/>
                  <a:gd name="T59" fmla="*/ 250 h 372"/>
                  <a:gd name="T60" fmla="*/ 159 w 235"/>
                  <a:gd name="T61" fmla="*/ 250 h 372"/>
                  <a:gd name="T62" fmla="*/ 159 w 235"/>
                  <a:gd name="T63" fmla="*/ 228 h 372"/>
                  <a:gd name="T64" fmla="*/ 159 w 235"/>
                  <a:gd name="T65" fmla="*/ 235 h 372"/>
                  <a:gd name="T66" fmla="*/ 174 w 235"/>
                  <a:gd name="T67" fmla="*/ 220 h 372"/>
                  <a:gd name="T68" fmla="*/ 182 w 235"/>
                  <a:gd name="T69" fmla="*/ 235 h 372"/>
                  <a:gd name="T70" fmla="*/ 197 w 235"/>
                  <a:gd name="T71" fmla="*/ 205 h 372"/>
                  <a:gd name="T72" fmla="*/ 205 w 235"/>
                  <a:gd name="T73" fmla="*/ 212 h 372"/>
                  <a:gd name="T74" fmla="*/ 205 w 235"/>
                  <a:gd name="T75" fmla="*/ 197 h 372"/>
                  <a:gd name="T76" fmla="*/ 220 w 235"/>
                  <a:gd name="T77" fmla="*/ 197 h 372"/>
                  <a:gd name="T78" fmla="*/ 235 w 235"/>
                  <a:gd name="T79" fmla="*/ 174 h 372"/>
                  <a:gd name="T80" fmla="*/ 220 w 235"/>
                  <a:gd name="T81" fmla="*/ 182 h 372"/>
                  <a:gd name="T82" fmla="*/ 220 w 235"/>
                  <a:gd name="T83" fmla="*/ 190 h 3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372"/>
                  <a:gd name="T128" fmla="*/ 235 w 235"/>
                  <a:gd name="T129" fmla="*/ 372 h 3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372">
                    <a:moveTo>
                      <a:pt x="220" y="182"/>
                    </a:moveTo>
                    <a:lnTo>
                      <a:pt x="220" y="174"/>
                    </a:lnTo>
                    <a:lnTo>
                      <a:pt x="227" y="167"/>
                    </a:lnTo>
                    <a:lnTo>
                      <a:pt x="220" y="159"/>
                    </a:lnTo>
                    <a:lnTo>
                      <a:pt x="197" y="152"/>
                    </a:lnTo>
                    <a:lnTo>
                      <a:pt x="190" y="129"/>
                    </a:lnTo>
                    <a:lnTo>
                      <a:pt x="167" y="121"/>
                    </a:lnTo>
                    <a:lnTo>
                      <a:pt x="137" y="23"/>
                    </a:lnTo>
                    <a:lnTo>
                      <a:pt x="106" y="0"/>
                    </a:lnTo>
                    <a:lnTo>
                      <a:pt x="76" y="30"/>
                    </a:lnTo>
                    <a:lnTo>
                      <a:pt x="53" y="8"/>
                    </a:lnTo>
                    <a:lnTo>
                      <a:pt x="31" y="83"/>
                    </a:lnTo>
                    <a:lnTo>
                      <a:pt x="31" y="144"/>
                    </a:lnTo>
                    <a:lnTo>
                      <a:pt x="16" y="182"/>
                    </a:lnTo>
                    <a:lnTo>
                      <a:pt x="23" y="190"/>
                    </a:lnTo>
                    <a:lnTo>
                      <a:pt x="8" y="190"/>
                    </a:lnTo>
                    <a:lnTo>
                      <a:pt x="8" y="205"/>
                    </a:lnTo>
                    <a:lnTo>
                      <a:pt x="0" y="205"/>
                    </a:lnTo>
                    <a:lnTo>
                      <a:pt x="38" y="349"/>
                    </a:lnTo>
                    <a:lnTo>
                      <a:pt x="61" y="372"/>
                    </a:lnTo>
                    <a:lnTo>
                      <a:pt x="76" y="311"/>
                    </a:lnTo>
                    <a:lnTo>
                      <a:pt x="91" y="296"/>
                    </a:lnTo>
                    <a:lnTo>
                      <a:pt x="91" y="288"/>
                    </a:lnTo>
                    <a:lnTo>
                      <a:pt x="106" y="303"/>
                    </a:lnTo>
                    <a:lnTo>
                      <a:pt x="114" y="273"/>
                    </a:lnTo>
                    <a:lnTo>
                      <a:pt x="121" y="281"/>
                    </a:lnTo>
                    <a:lnTo>
                      <a:pt x="129" y="273"/>
                    </a:lnTo>
                    <a:lnTo>
                      <a:pt x="129" y="243"/>
                    </a:lnTo>
                    <a:lnTo>
                      <a:pt x="144" y="228"/>
                    </a:lnTo>
                    <a:lnTo>
                      <a:pt x="144" y="250"/>
                    </a:lnTo>
                    <a:lnTo>
                      <a:pt x="159" y="250"/>
                    </a:lnTo>
                    <a:lnTo>
                      <a:pt x="159" y="228"/>
                    </a:lnTo>
                    <a:lnTo>
                      <a:pt x="159" y="235"/>
                    </a:lnTo>
                    <a:lnTo>
                      <a:pt x="174" y="220"/>
                    </a:lnTo>
                    <a:lnTo>
                      <a:pt x="182" y="235"/>
                    </a:lnTo>
                    <a:lnTo>
                      <a:pt x="197" y="205"/>
                    </a:lnTo>
                    <a:lnTo>
                      <a:pt x="205" y="212"/>
                    </a:lnTo>
                    <a:lnTo>
                      <a:pt x="205" y="197"/>
                    </a:lnTo>
                    <a:lnTo>
                      <a:pt x="220" y="197"/>
                    </a:lnTo>
                    <a:lnTo>
                      <a:pt x="235" y="174"/>
                    </a:lnTo>
                    <a:lnTo>
                      <a:pt x="220" y="182"/>
                    </a:lnTo>
                    <a:lnTo>
                      <a:pt x="220" y="19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89" name="Freeform 1086"/>
              <p:cNvSpPr>
                <a:spLocks/>
              </p:cNvSpPr>
              <p:nvPr/>
            </p:nvSpPr>
            <p:spPr bwMode="auto">
              <a:xfrm>
                <a:off x="4488" y="1448"/>
                <a:ext cx="7" cy="15"/>
              </a:xfrm>
              <a:custGeom>
                <a:avLst/>
                <a:gdLst>
                  <a:gd name="T0" fmla="*/ 7 w 7"/>
                  <a:gd name="T1" fmla="*/ 7 h 15"/>
                  <a:gd name="T2" fmla="*/ 0 w 7"/>
                  <a:gd name="T3" fmla="*/ 7 h 15"/>
                  <a:gd name="T4" fmla="*/ 7 w 7"/>
                  <a:gd name="T5" fmla="*/ 15 h 15"/>
                  <a:gd name="T6" fmla="*/ 0 w 7"/>
                  <a:gd name="T7" fmla="*/ 15 h 15"/>
                  <a:gd name="T8" fmla="*/ 0 w 7"/>
                  <a:gd name="T9" fmla="*/ 0 h 15"/>
                  <a:gd name="T10" fmla="*/ 7 w 7"/>
                  <a:gd name="T11" fmla="*/ 7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7" y="7"/>
                    </a:moveTo>
                    <a:lnTo>
                      <a:pt x="0" y="7"/>
                    </a:lnTo>
                    <a:lnTo>
                      <a:pt x="7" y="15"/>
                    </a:lnTo>
                    <a:lnTo>
                      <a:pt x="0" y="15"/>
                    </a:lnTo>
                    <a:lnTo>
                      <a:pt x="0" y="0"/>
                    </a:lnTo>
                    <a:lnTo>
                      <a:pt x="7" y="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0" name="Freeform 1087"/>
              <p:cNvSpPr>
                <a:spLocks/>
              </p:cNvSpPr>
              <p:nvPr/>
            </p:nvSpPr>
            <p:spPr bwMode="auto">
              <a:xfrm>
                <a:off x="4488" y="1448"/>
                <a:ext cx="7" cy="15"/>
              </a:xfrm>
              <a:custGeom>
                <a:avLst/>
                <a:gdLst>
                  <a:gd name="T0" fmla="*/ 7 w 7"/>
                  <a:gd name="T1" fmla="*/ 7 h 15"/>
                  <a:gd name="T2" fmla="*/ 0 w 7"/>
                  <a:gd name="T3" fmla="*/ 7 h 15"/>
                  <a:gd name="T4" fmla="*/ 7 w 7"/>
                  <a:gd name="T5" fmla="*/ 15 h 15"/>
                  <a:gd name="T6" fmla="*/ 0 w 7"/>
                  <a:gd name="T7" fmla="*/ 15 h 15"/>
                  <a:gd name="T8" fmla="*/ 0 w 7"/>
                  <a:gd name="T9" fmla="*/ 0 h 15"/>
                  <a:gd name="T10" fmla="*/ 7 w 7"/>
                  <a:gd name="T11" fmla="*/ 7 h 15"/>
                  <a:gd name="T12" fmla="*/ 7 w 7"/>
                  <a:gd name="T13" fmla="*/ 15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7" y="7"/>
                    </a:moveTo>
                    <a:lnTo>
                      <a:pt x="0" y="7"/>
                    </a:lnTo>
                    <a:lnTo>
                      <a:pt x="7" y="15"/>
                    </a:lnTo>
                    <a:lnTo>
                      <a:pt x="0" y="15"/>
                    </a:lnTo>
                    <a:lnTo>
                      <a:pt x="0" y="0"/>
                    </a:lnTo>
                    <a:lnTo>
                      <a:pt x="7" y="7"/>
                    </a:lnTo>
                    <a:lnTo>
                      <a:pt x="7"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1" name="Freeform 1088"/>
              <p:cNvSpPr>
                <a:spLocks/>
              </p:cNvSpPr>
              <p:nvPr/>
            </p:nvSpPr>
            <p:spPr bwMode="auto">
              <a:xfrm>
                <a:off x="3928" y="1925"/>
                <a:ext cx="287" cy="144"/>
              </a:xfrm>
              <a:custGeom>
                <a:avLst/>
                <a:gdLst>
                  <a:gd name="T0" fmla="*/ 287 w 287"/>
                  <a:gd name="T1" fmla="*/ 91 h 144"/>
                  <a:gd name="T2" fmla="*/ 250 w 287"/>
                  <a:gd name="T3" fmla="*/ 99 h 144"/>
                  <a:gd name="T4" fmla="*/ 219 w 287"/>
                  <a:gd name="T5" fmla="*/ 0 h 144"/>
                  <a:gd name="T6" fmla="*/ 0 w 287"/>
                  <a:gd name="T7" fmla="*/ 46 h 144"/>
                  <a:gd name="T8" fmla="*/ 8 w 287"/>
                  <a:gd name="T9" fmla="*/ 83 h 144"/>
                  <a:gd name="T10" fmla="*/ 45 w 287"/>
                  <a:gd name="T11" fmla="*/ 46 h 144"/>
                  <a:gd name="T12" fmla="*/ 60 w 287"/>
                  <a:gd name="T13" fmla="*/ 53 h 144"/>
                  <a:gd name="T14" fmla="*/ 76 w 287"/>
                  <a:gd name="T15" fmla="*/ 30 h 144"/>
                  <a:gd name="T16" fmla="*/ 98 w 287"/>
                  <a:gd name="T17" fmla="*/ 38 h 144"/>
                  <a:gd name="T18" fmla="*/ 113 w 287"/>
                  <a:gd name="T19" fmla="*/ 61 h 144"/>
                  <a:gd name="T20" fmla="*/ 151 w 287"/>
                  <a:gd name="T21" fmla="*/ 83 h 144"/>
                  <a:gd name="T22" fmla="*/ 166 w 287"/>
                  <a:gd name="T23" fmla="*/ 83 h 144"/>
                  <a:gd name="T24" fmla="*/ 166 w 287"/>
                  <a:gd name="T25" fmla="*/ 91 h 144"/>
                  <a:gd name="T26" fmla="*/ 159 w 287"/>
                  <a:gd name="T27" fmla="*/ 129 h 144"/>
                  <a:gd name="T28" fmla="*/ 174 w 287"/>
                  <a:gd name="T29" fmla="*/ 129 h 144"/>
                  <a:gd name="T30" fmla="*/ 174 w 287"/>
                  <a:gd name="T31" fmla="*/ 121 h 144"/>
                  <a:gd name="T32" fmla="*/ 219 w 287"/>
                  <a:gd name="T33" fmla="*/ 144 h 144"/>
                  <a:gd name="T34" fmla="*/ 212 w 287"/>
                  <a:gd name="T35" fmla="*/ 121 h 144"/>
                  <a:gd name="T36" fmla="*/ 189 w 287"/>
                  <a:gd name="T37" fmla="*/ 114 h 144"/>
                  <a:gd name="T38" fmla="*/ 189 w 287"/>
                  <a:gd name="T39" fmla="*/ 99 h 144"/>
                  <a:gd name="T40" fmla="*/ 212 w 287"/>
                  <a:gd name="T41" fmla="*/ 114 h 144"/>
                  <a:gd name="T42" fmla="*/ 189 w 287"/>
                  <a:gd name="T43" fmla="*/ 68 h 144"/>
                  <a:gd name="T44" fmla="*/ 197 w 287"/>
                  <a:gd name="T45" fmla="*/ 76 h 144"/>
                  <a:gd name="T46" fmla="*/ 197 w 287"/>
                  <a:gd name="T47" fmla="*/ 68 h 144"/>
                  <a:gd name="T48" fmla="*/ 182 w 287"/>
                  <a:gd name="T49" fmla="*/ 53 h 144"/>
                  <a:gd name="T50" fmla="*/ 189 w 287"/>
                  <a:gd name="T51" fmla="*/ 53 h 144"/>
                  <a:gd name="T52" fmla="*/ 204 w 287"/>
                  <a:gd name="T53" fmla="*/ 30 h 144"/>
                  <a:gd name="T54" fmla="*/ 204 w 287"/>
                  <a:gd name="T55" fmla="*/ 38 h 144"/>
                  <a:gd name="T56" fmla="*/ 204 w 287"/>
                  <a:gd name="T57" fmla="*/ 15 h 144"/>
                  <a:gd name="T58" fmla="*/ 212 w 287"/>
                  <a:gd name="T59" fmla="*/ 15 h 144"/>
                  <a:gd name="T60" fmla="*/ 212 w 287"/>
                  <a:gd name="T61" fmla="*/ 30 h 144"/>
                  <a:gd name="T62" fmla="*/ 219 w 287"/>
                  <a:gd name="T63" fmla="*/ 30 h 144"/>
                  <a:gd name="T64" fmla="*/ 212 w 287"/>
                  <a:gd name="T65" fmla="*/ 30 h 144"/>
                  <a:gd name="T66" fmla="*/ 204 w 287"/>
                  <a:gd name="T67" fmla="*/ 53 h 144"/>
                  <a:gd name="T68" fmla="*/ 219 w 287"/>
                  <a:gd name="T69" fmla="*/ 53 h 144"/>
                  <a:gd name="T70" fmla="*/ 212 w 287"/>
                  <a:gd name="T71" fmla="*/ 68 h 144"/>
                  <a:gd name="T72" fmla="*/ 219 w 287"/>
                  <a:gd name="T73" fmla="*/ 83 h 144"/>
                  <a:gd name="T74" fmla="*/ 212 w 287"/>
                  <a:gd name="T75" fmla="*/ 76 h 144"/>
                  <a:gd name="T76" fmla="*/ 212 w 287"/>
                  <a:gd name="T77" fmla="*/ 91 h 144"/>
                  <a:gd name="T78" fmla="*/ 219 w 287"/>
                  <a:gd name="T79" fmla="*/ 83 h 144"/>
                  <a:gd name="T80" fmla="*/ 219 w 287"/>
                  <a:gd name="T81" fmla="*/ 91 h 144"/>
                  <a:gd name="T82" fmla="*/ 212 w 287"/>
                  <a:gd name="T83" fmla="*/ 99 h 144"/>
                  <a:gd name="T84" fmla="*/ 219 w 287"/>
                  <a:gd name="T85" fmla="*/ 99 h 144"/>
                  <a:gd name="T86" fmla="*/ 212 w 287"/>
                  <a:gd name="T87" fmla="*/ 106 h 144"/>
                  <a:gd name="T88" fmla="*/ 219 w 287"/>
                  <a:gd name="T89" fmla="*/ 114 h 144"/>
                  <a:gd name="T90" fmla="*/ 242 w 287"/>
                  <a:gd name="T91" fmla="*/ 114 h 144"/>
                  <a:gd name="T92" fmla="*/ 250 w 287"/>
                  <a:gd name="T93" fmla="*/ 129 h 144"/>
                  <a:gd name="T94" fmla="*/ 242 w 287"/>
                  <a:gd name="T95" fmla="*/ 144 h 144"/>
                  <a:gd name="T96" fmla="*/ 265 w 287"/>
                  <a:gd name="T97" fmla="*/ 136 h 144"/>
                  <a:gd name="T98" fmla="*/ 280 w 287"/>
                  <a:gd name="T99" fmla="*/ 129 h 144"/>
                  <a:gd name="T100" fmla="*/ 287 w 287"/>
                  <a:gd name="T101" fmla="*/ 91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7"/>
                  <a:gd name="T154" fmla="*/ 0 h 144"/>
                  <a:gd name="T155" fmla="*/ 287 w 287"/>
                  <a:gd name="T156" fmla="*/ 144 h 1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7" h="144">
                    <a:moveTo>
                      <a:pt x="287" y="91"/>
                    </a:moveTo>
                    <a:lnTo>
                      <a:pt x="250" y="99"/>
                    </a:lnTo>
                    <a:lnTo>
                      <a:pt x="219" y="0"/>
                    </a:lnTo>
                    <a:lnTo>
                      <a:pt x="0" y="46"/>
                    </a:lnTo>
                    <a:lnTo>
                      <a:pt x="8" y="83"/>
                    </a:lnTo>
                    <a:lnTo>
                      <a:pt x="45" y="46"/>
                    </a:lnTo>
                    <a:lnTo>
                      <a:pt x="60" y="53"/>
                    </a:lnTo>
                    <a:lnTo>
                      <a:pt x="76" y="30"/>
                    </a:lnTo>
                    <a:lnTo>
                      <a:pt x="98" y="38"/>
                    </a:lnTo>
                    <a:lnTo>
                      <a:pt x="113" y="61"/>
                    </a:lnTo>
                    <a:lnTo>
                      <a:pt x="151" y="83"/>
                    </a:lnTo>
                    <a:lnTo>
                      <a:pt x="166" y="83"/>
                    </a:lnTo>
                    <a:lnTo>
                      <a:pt x="166" y="91"/>
                    </a:lnTo>
                    <a:lnTo>
                      <a:pt x="159" y="129"/>
                    </a:lnTo>
                    <a:lnTo>
                      <a:pt x="174" y="129"/>
                    </a:lnTo>
                    <a:lnTo>
                      <a:pt x="174" y="121"/>
                    </a:lnTo>
                    <a:lnTo>
                      <a:pt x="219" y="144"/>
                    </a:lnTo>
                    <a:lnTo>
                      <a:pt x="212" y="121"/>
                    </a:lnTo>
                    <a:lnTo>
                      <a:pt x="189" y="114"/>
                    </a:lnTo>
                    <a:lnTo>
                      <a:pt x="189" y="99"/>
                    </a:lnTo>
                    <a:lnTo>
                      <a:pt x="212" y="114"/>
                    </a:lnTo>
                    <a:lnTo>
                      <a:pt x="189" y="68"/>
                    </a:lnTo>
                    <a:lnTo>
                      <a:pt x="197" y="76"/>
                    </a:lnTo>
                    <a:lnTo>
                      <a:pt x="197" y="68"/>
                    </a:lnTo>
                    <a:lnTo>
                      <a:pt x="182" y="53"/>
                    </a:lnTo>
                    <a:lnTo>
                      <a:pt x="189" y="53"/>
                    </a:lnTo>
                    <a:lnTo>
                      <a:pt x="204" y="30"/>
                    </a:lnTo>
                    <a:lnTo>
                      <a:pt x="204" y="38"/>
                    </a:lnTo>
                    <a:lnTo>
                      <a:pt x="204" y="15"/>
                    </a:lnTo>
                    <a:lnTo>
                      <a:pt x="212" y="15"/>
                    </a:lnTo>
                    <a:lnTo>
                      <a:pt x="212" y="30"/>
                    </a:lnTo>
                    <a:lnTo>
                      <a:pt x="219" y="30"/>
                    </a:lnTo>
                    <a:lnTo>
                      <a:pt x="212" y="30"/>
                    </a:lnTo>
                    <a:lnTo>
                      <a:pt x="204" y="53"/>
                    </a:lnTo>
                    <a:lnTo>
                      <a:pt x="219" y="53"/>
                    </a:lnTo>
                    <a:lnTo>
                      <a:pt x="212" y="68"/>
                    </a:lnTo>
                    <a:lnTo>
                      <a:pt x="219" y="83"/>
                    </a:lnTo>
                    <a:lnTo>
                      <a:pt x="212" y="76"/>
                    </a:lnTo>
                    <a:lnTo>
                      <a:pt x="212" y="91"/>
                    </a:lnTo>
                    <a:lnTo>
                      <a:pt x="219" y="83"/>
                    </a:lnTo>
                    <a:lnTo>
                      <a:pt x="219" y="91"/>
                    </a:lnTo>
                    <a:lnTo>
                      <a:pt x="212" y="99"/>
                    </a:lnTo>
                    <a:lnTo>
                      <a:pt x="219" y="99"/>
                    </a:lnTo>
                    <a:lnTo>
                      <a:pt x="212" y="106"/>
                    </a:lnTo>
                    <a:lnTo>
                      <a:pt x="219" y="114"/>
                    </a:lnTo>
                    <a:lnTo>
                      <a:pt x="242" y="114"/>
                    </a:lnTo>
                    <a:lnTo>
                      <a:pt x="250" y="129"/>
                    </a:lnTo>
                    <a:lnTo>
                      <a:pt x="242" y="144"/>
                    </a:lnTo>
                    <a:lnTo>
                      <a:pt x="265" y="136"/>
                    </a:lnTo>
                    <a:lnTo>
                      <a:pt x="280" y="129"/>
                    </a:lnTo>
                    <a:lnTo>
                      <a:pt x="287" y="91"/>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2" name="Freeform 1089"/>
              <p:cNvSpPr>
                <a:spLocks/>
              </p:cNvSpPr>
              <p:nvPr/>
            </p:nvSpPr>
            <p:spPr bwMode="auto">
              <a:xfrm>
                <a:off x="3928" y="1925"/>
                <a:ext cx="287" cy="144"/>
              </a:xfrm>
              <a:custGeom>
                <a:avLst/>
                <a:gdLst>
                  <a:gd name="T0" fmla="*/ 287 w 287"/>
                  <a:gd name="T1" fmla="*/ 91 h 144"/>
                  <a:gd name="T2" fmla="*/ 250 w 287"/>
                  <a:gd name="T3" fmla="*/ 99 h 144"/>
                  <a:gd name="T4" fmla="*/ 219 w 287"/>
                  <a:gd name="T5" fmla="*/ 0 h 144"/>
                  <a:gd name="T6" fmla="*/ 0 w 287"/>
                  <a:gd name="T7" fmla="*/ 46 h 144"/>
                  <a:gd name="T8" fmla="*/ 8 w 287"/>
                  <a:gd name="T9" fmla="*/ 83 h 144"/>
                  <a:gd name="T10" fmla="*/ 45 w 287"/>
                  <a:gd name="T11" fmla="*/ 46 h 144"/>
                  <a:gd name="T12" fmla="*/ 60 w 287"/>
                  <a:gd name="T13" fmla="*/ 53 h 144"/>
                  <a:gd name="T14" fmla="*/ 76 w 287"/>
                  <a:gd name="T15" fmla="*/ 30 h 144"/>
                  <a:gd name="T16" fmla="*/ 98 w 287"/>
                  <a:gd name="T17" fmla="*/ 38 h 144"/>
                  <a:gd name="T18" fmla="*/ 113 w 287"/>
                  <a:gd name="T19" fmla="*/ 61 h 144"/>
                  <a:gd name="T20" fmla="*/ 151 w 287"/>
                  <a:gd name="T21" fmla="*/ 83 h 144"/>
                  <a:gd name="T22" fmla="*/ 166 w 287"/>
                  <a:gd name="T23" fmla="*/ 83 h 144"/>
                  <a:gd name="T24" fmla="*/ 166 w 287"/>
                  <a:gd name="T25" fmla="*/ 91 h 144"/>
                  <a:gd name="T26" fmla="*/ 159 w 287"/>
                  <a:gd name="T27" fmla="*/ 129 h 144"/>
                  <a:gd name="T28" fmla="*/ 174 w 287"/>
                  <a:gd name="T29" fmla="*/ 129 h 144"/>
                  <a:gd name="T30" fmla="*/ 174 w 287"/>
                  <a:gd name="T31" fmla="*/ 121 h 144"/>
                  <a:gd name="T32" fmla="*/ 219 w 287"/>
                  <a:gd name="T33" fmla="*/ 144 h 144"/>
                  <a:gd name="T34" fmla="*/ 212 w 287"/>
                  <a:gd name="T35" fmla="*/ 121 h 144"/>
                  <a:gd name="T36" fmla="*/ 189 w 287"/>
                  <a:gd name="T37" fmla="*/ 114 h 144"/>
                  <a:gd name="T38" fmla="*/ 189 w 287"/>
                  <a:gd name="T39" fmla="*/ 99 h 144"/>
                  <a:gd name="T40" fmla="*/ 212 w 287"/>
                  <a:gd name="T41" fmla="*/ 114 h 144"/>
                  <a:gd name="T42" fmla="*/ 189 w 287"/>
                  <a:gd name="T43" fmla="*/ 68 h 144"/>
                  <a:gd name="T44" fmla="*/ 197 w 287"/>
                  <a:gd name="T45" fmla="*/ 76 h 144"/>
                  <a:gd name="T46" fmla="*/ 197 w 287"/>
                  <a:gd name="T47" fmla="*/ 68 h 144"/>
                  <a:gd name="T48" fmla="*/ 182 w 287"/>
                  <a:gd name="T49" fmla="*/ 53 h 144"/>
                  <a:gd name="T50" fmla="*/ 189 w 287"/>
                  <a:gd name="T51" fmla="*/ 53 h 144"/>
                  <a:gd name="T52" fmla="*/ 204 w 287"/>
                  <a:gd name="T53" fmla="*/ 30 h 144"/>
                  <a:gd name="T54" fmla="*/ 204 w 287"/>
                  <a:gd name="T55" fmla="*/ 38 h 144"/>
                  <a:gd name="T56" fmla="*/ 204 w 287"/>
                  <a:gd name="T57" fmla="*/ 15 h 144"/>
                  <a:gd name="T58" fmla="*/ 212 w 287"/>
                  <a:gd name="T59" fmla="*/ 15 h 144"/>
                  <a:gd name="T60" fmla="*/ 212 w 287"/>
                  <a:gd name="T61" fmla="*/ 30 h 144"/>
                  <a:gd name="T62" fmla="*/ 219 w 287"/>
                  <a:gd name="T63" fmla="*/ 30 h 144"/>
                  <a:gd name="T64" fmla="*/ 212 w 287"/>
                  <a:gd name="T65" fmla="*/ 30 h 144"/>
                  <a:gd name="T66" fmla="*/ 204 w 287"/>
                  <a:gd name="T67" fmla="*/ 53 h 144"/>
                  <a:gd name="T68" fmla="*/ 219 w 287"/>
                  <a:gd name="T69" fmla="*/ 53 h 144"/>
                  <a:gd name="T70" fmla="*/ 212 w 287"/>
                  <a:gd name="T71" fmla="*/ 68 h 144"/>
                  <a:gd name="T72" fmla="*/ 219 w 287"/>
                  <a:gd name="T73" fmla="*/ 83 h 144"/>
                  <a:gd name="T74" fmla="*/ 212 w 287"/>
                  <a:gd name="T75" fmla="*/ 76 h 144"/>
                  <a:gd name="T76" fmla="*/ 212 w 287"/>
                  <a:gd name="T77" fmla="*/ 91 h 144"/>
                  <a:gd name="T78" fmla="*/ 219 w 287"/>
                  <a:gd name="T79" fmla="*/ 83 h 144"/>
                  <a:gd name="T80" fmla="*/ 219 w 287"/>
                  <a:gd name="T81" fmla="*/ 91 h 144"/>
                  <a:gd name="T82" fmla="*/ 212 w 287"/>
                  <a:gd name="T83" fmla="*/ 99 h 144"/>
                  <a:gd name="T84" fmla="*/ 219 w 287"/>
                  <a:gd name="T85" fmla="*/ 99 h 144"/>
                  <a:gd name="T86" fmla="*/ 212 w 287"/>
                  <a:gd name="T87" fmla="*/ 106 h 144"/>
                  <a:gd name="T88" fmla="*/ 219 w 287"/>
                  <a:gd name="T89" fmla="*/ 114 h 144"/>
                  <a:gd name="T90" fmla="*/ 242 w 287"/>
                  <a:gd name="T91" fmla="*/ 114 h 144"/>
                  <a:gd name="T92" fmla="*/ 250 w 287"/>
                  <a:gd name="T93" fmla="*/ 129 h 144"/>
                  <a:gd name="T94" fmla="*/ 242 w 287"/>
                  <a:gd name="T95" fmla="*/ 144 h 144"/>
                  <a:gd name="T96" fmla="*/ 265 w 287"/>
                  <a:gd name="T97" fmla="*/ 136 h 144"/>
                  <a:gd name="T98" fmla="*/ 280 w 287"/>
                  <a:gd name="T99" fmla="*/ 129 h 144"/>
                  <a:gd name="T100" fmla="*/ 287 w 287"/>
                  <a:gd name="T101" fmla="*/ 91 h 144"/>
                  <a:gd name="T102" fmla="*/ 287 w 287"/>
                  <a:gd name="T103" fmla="*/ 99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7"/>
                  <a:gd name="T157" fmla="*/ 0 h 144"/>
                  <a:gd name="T158" fmla="*/ 287 w 287"/>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7" h="144">
                    <a:moveTo>
                      <a:pt x="287" y="91"/>
                    </a:moveTo>
                    <a:lnTo>
                      <a:pt x="250" y="99"/>
                    </a:lnTo>
                    <a:lnTo>
                      <a:pt x="219" y="0"/>
                    </a:lnTo>
                    <a:lnTo>
                      <a:pt x="0" y="46"/>
                    </a:lnTo>
                    <a:lnTo>
                      <a:pt x="8" y="83"/>
                    </a:lnTo>
                    <a:lnTo>
                      <a:pt x="45" y="46"/>
                    </a:lnTo>
                    <a:lnTo>
                      <a:pt x="60" y="53"/>
                    </a:lnTo>
                    <a:lnTo>
                      <a:pt x="76" y="30"/>
                    </a:lnTo>
                    <a:lnTo>
                      <a:pt x="98" y="38"/>
                    </a:lnTo>
                    <a:lnTo>
                      <a:pt x="113" y="61"/>
                    </a:lnTo>
                    <a:lnTo>
                      <a:pt x="151" y="83"/>
                    </a:lnTo>
                    <a:lnTo>
                      <a:pt x="166" y="83"/>
                    </a:lnTo>
                    <a:lnTo>
                      <a:pt x="166" y="91"/>
                    </a:lnTo>
                    <a:lnTo>
                      <a:pt x="159" y="129"/>
                    </a:lnTo>
                    <a:lnTo>
                      <a:pt x="174" y="129"/>
                    </a:lnTo>
                    <a:lnTo>
                      <a:pt x="174" y="121"/>
                    </a:lnTo>
                    <a:lnTo>
                      <a:pt x="219" y="144"/>
                    </a:lnTo>
                    <a:lnTo>
                      <a:pt x="212" y="121"/>
                    </a:lnTo>
                    <a:lnTo>
                      <a:pt x="189" y="114"/>
                    </a:lnTo>
                    <a:lnTo>
                      <a:pt x="189" y="99"/>
                    </a:lnTo>
                    <a:lnTo>
                      <a:pt x="212" y="114"/>
                    </a:lnTo>
                    <a:lnTo>
                      <a:pt x="189" y="68"/>
                    </a:lnTo>
                    <a:lnTo>
                      <a:pt x="197" y="76"/>
                    </a:lnTo>
                    <a:lnTo>
                      <a:pt x="197" y="68"/>
                    </a:lnTo>
                    <a:lnTo>
                      <a:pt x="182" y="53"/>
                    </a:lnTo>
                    <a:lnTo>
                      <a:pt x="189" y="53"/>
                    </a:lnTo>
                    <a:lnTo>
                      <a:pt x="204" y="30"/>
                    </a:lnTo>
                    <a:lnTo>
                      <a:pt x="204" y="38"/>
                    </a:lnTo>
                    <a:lnTo>
                      <a:pt x="204" y="15"/>
                    </a:lnTo>
                    <a:lnTo>
                      <a:pt x="212" y="15"/>
                    </a:lnTo>
                    <a:lnTo>
                      <a:pt x="212" y="30"/>
                    </a:lnTo>
                    <a:lnTo>
                      <a:pt x="219" y="30"/>
                    </a:lnTo>
                    <a:lnTo>
                      <a:pt x="212" y="30"/>
                    </a:lnTo>
                    <a:lnTo>
                      <a:pt x="204" y="53"/>
                    </a:lnTo>
                    <a:lnTo>
                      <a:pt x="219" y="53"/>
                    </a:lnTo>
                    <a:lnTo>
                      <a:pt x="212" y="68"/>
                    </a:lnTo>
                    <a:lnTo>
                      <a:pt x="219" y="83"/>
                    </a:lnTo>
                    <a:lnTo>
                      <a:pt x="212" y="76"/>
                    </a:lnTo>
                    <a:lnTo>
                      <a:pt x="212" y="91"/>
                    </a:lnTo>
                    <a:lnTo>
                      <a:pt x="219" y="83"/>
                    </a:lnTo>
                    <a:lnTo>
                      <a:pt x="219" y="91"/>
                    </a:lnTo>
                    <a:lnTo>
                      <a:pt x="212" y="99"/>
                    </a:lnTo>
                    <a:lnTo>
                      <a:pt x="219" y="99"/>
                    </a:lnTo>
                    <a:lnTo>
                      <a:pt x="212" y="106"/>
                    </a:lnTo>
                    <a:lnTo>
                      <a:pt x="219" y="114"/>
                    </a:lnTo>
                    <a:lnTo>
                      <a:pt x="242" y="114"/>
                    </a:lnTo>
                    <a:lnTo>
                      <a:pt x="250" y="129"/>
                    </a:lnTo>
                    <a:lnTo>
                      <a:pt x="242" y="144"/>
                    </a:lnTo>
                    <a:lnTo>
                      <a:pt x="265" y="136"/>
                    </a:lnTo>
                    <a:lnTo>
                      <a:pt x="280" y="129"/>
                    </a:lnTo>
                    <a:lnTo>
                      <a:pt x="287" y="91"/>
                    </a:lnTo>
                    <a:lnTo>
                      <a:pt x="287" y="9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3" name="Freeform 1090"/>
              <p:cNvSpPr>
                <a:spLocks/>
              </p:cNvSpPr>
              <p:nvPr/>
            </p:nvSpPr>
            <p:spPr bwMode="auto">
              <a:xfrm>
                <a:off x="4246" y="1607"/>
                <a:ext cx="212" cy="113"/>
              </a:xfrm>
              <a:custGeom>
                <a:avLst/>
                <a:gdLst>
                  <a:gd name="T0" fmla="*/ 196 w 212"/>
                  <a:gd name="T1" fmla="*/ 53 h 113"/>
                  <a:gd name="T2" fmla="*/ 189 w 212"/>
                  <a:gd name="T3" fmla="*/ 60 h 113"/>
                  <a:gd name="T4" fmla="*/ 204 w 212"/>
                  <a:gd name="T5" fmla="*/ 75 h 113"/>
                  <a:gd name="T6" fmla="*/ 189 w 212"/>
                  <a:gd name="T7" fmla="*/ 83 h 113"/>
                  <a:gd name="T8" fmla="*/ 159 w 212"/>
                  <a:gd name="T9" fmla="*/ 68 h 113"/>
                  <a:gd name="T10" fmla="*/ 151 w 212"/>
                  <a:gd name="T11" fmla="*/ 53 h 113"/>
                  <a:gd name="T12" fmla="*/ 136 w 212"/>
                  <a:gd name="T13" fmla="*/ 53 h 113"/>
                  <a:gd name="T14" fmla="*/ 159 w 212"/>
                  <a:gd name="T15" fmla="*/ 15 h 113"/>
                  <a:gd name="T16" fmla="*/ 144 w 212"/>
                  <a:gd name="T17" fmla="*/ 15 h 113"/>
                  <a:gd name="T18" fmla="*/ 136 w 212"/>
                  <a:gd name="T19" fmla="*/ 0 h 113"/>
                  <a:gd name="T20" fmla="*/ 113 w 212"/>
                  <a:gd name="T21" fmla="*/ 22 h 113"/>
                  <a:gd name="T22" fmla="*/ 45 w 212"/>
                  <a:gd name="T23" fmla="*/ 38 h 113"/>
                  <a:gd name="T24" fmla="*/ 0 w 212"/>
                  <a:gd name="T25" fmla="*/ 45 h 113"/>
                  <a:gd name="T26" fmla="*/ 0 w 212"/>
                  <a:gd name="T27" fmla="*/ 106 h 113"/>
                  <a:gd name="T28" fmla="*/ 98 w 212"/>
                  <a:gd name="T29" fmla="*/ 83 h 113"/>
                  <a:gd name="T30" fmla="*/ 121 w 212"/>
                  <a:gd name="T31" fmla="*/ 75 h 113"/>
                  <a:gd name="T32" fmla="*/ 128 w 212"/>
                  <a:gd name="T33" fmla="*/ 98 h 113"/>
                  <a:gd name="T34" fmla="*/ 144 w 212"/>
                  <a:gd name="T35" fmla="*/ 98 h 113"/>
                  <a:gd name="T36" fmla="*/ 144 w 212"/>
                  <a:gd name="T37" fmla="*/ 106 h 113"/>
                  <a:gd name="T38" fmla="*/ 151 w 212"/>
                  <a:gd name="T39" fmla="*/ 113 h 113"/>
                  <a:gd name="T40" fmla="*/ 174 w 212"/>
                  <a:gd name="T41" fmla="*/ 83 h 113"/>
                  <a:gd name="T42" fmla="*/ 174 w 212"/>
                  <a:gd name="T43" fmla="*/ 106 h 113"/>
                  <a:gd name="T44" fmla="*/ 212 w 212"/>
                  <a:gd name="T45" fmla="*/ 83 h 113"/>
                  <a:gd name="T46" fmla="*/ 212 w 212"/>
                  <a:gd name="T47" fmla="*/ 75 h 113"/>
                  <a:gd name="T48" fmla="*/ 196 w 212"/>
                  <a:gd name="T49" fmla="*/ 53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
                  <a:gd name="T76" fmla="*/ 0 h 113"/>
                  <a:gd name="T77" fmla="*/ 212 w 212"/>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 h="113">
                    <a:moveTo>
                      <a:pt x="196" y="53"/>
                    </a:moveTo>
                    <a:lnTo>
                      <a:pt x="189" y="60"/>
                    </a:lnTo>
                    <a:lnTo>
                      <a:pt x="204" y="75"/>
                    </a:lnTo>
                    <a:lnTo>
                      <a:pt x="189" y="83"/>
                    </a:lnTo>
                    <a:lnTo>
                      <a:pt x="159" y="68"/>
                    </a:lnTo>
                    <a:lnTo>
                      <a:pt x="151" y="53"/>
                    </a:lnTo>
                    <a:lnTo>
                      <a:pt x="136" y="53"/>
                    </a:lnTo>
                    <a:lnTo>
                      <a:pt x="159" y="15"/>
                    </a:lnTo>
                    <a:lnTo>
                      <a:pt x="144" y="15"/>
                    </a:lnTo>
                    <a:lnTo>
                      <a:pt x="136" y="0"/>
                    </a:lnTo>
                    <a:lnTo>
                      <a:pt x="113" y="22"/>
                    </a:lnTo>
                    <a:lnTo>
                      <a:pt x="45" y="38"/>
                    </a:lnTo>
                    <a:lnTo>
                      <a:pt x="0" y="45"/>
                    </a:lnTo>
                    <a:lnTo>
                      <a:pt x="0" y="106"/>
                    </a:lnTo>
                    <a:lnTo>
                      <a:pt x="98" y="83"/>
                    </a:lnTo>
                    <a:lnTo>
                      <a:pt x="121" y="75"/>
                    </a:lnTo>
                    <a:lnTo>
                      <a:pt x="128" y="98"/>
                    </a:lnTo>
                    <a:lnTo>
                      <a:pt x="144" y="98"/>
                    </a:lnTo>
                    <a:lnTo>
                      <a:pt x="144" y="106"/>
                    </a:lnTo>
                    <a:lnTo>
                      <a:pt x="151" y="113"/>
                    </a:lnTo>
                    <a:lnTo>
                      <a:pt x="174" y="83"/>
                    </a:lnTo>
                    <a:lnTo>
                      <a:pt x="174" y="106"/>
                    </a:lnTo>
                    <a:lnTo>
                      <a:pt x="212" y="83"/>
                    </a:lnTo>
                    <a:lnTo>
                      <a:pt x="212" y="75"/>
                    </a:lnTo>
                    <a:lnTo>
                      <a:pt x="196" y="53"/>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4" name="Freeform 1091"/>
              <p:cNvSpPr>
                <a:spLocks/>
              </p:cNvSpPr>
              <p:nvPr/>
            </p:nvSpPr>
            <p:spPr bwMode="auto">
              <a:xfrm>
                <a:off x="4246" y="1607"/>
                <a:ext cx="212" cy="113"/>
              </a:xfrm>
              <a:custGeom>
                <a:avLst/>
                <a:gdLst>
                  <a:gd name="T0" fmla="*/ 196 w 212"/>
                  <a:gd name="T1" fmla="*/ 53 h 113"/>
                  <a:gd name="T2" fmla="*/ 189 w 212"/>
                  <a:gd name="T3" fmla="*/ 60 h 113"/>
                  <a:gd name="T4" fmla="*/ 204 w 212"/>
                  <a:gd name="T5" fmla="*/ 75 h 113"/>
                  <a:gd name="T6" fmla="*/ 189 w 212"/>
                  <a:gd name="T7" fmla="*/ 83 h 113"/>
                  <a:gd name="T8" fmla="*/ 159 w 212"/>
                  <a:gd name="T9" fmla="*/ 68 h 113"/>
                  <a:gd name="T10" fmla="*/ 151 w 212"/>
                  <a:gd name="T11" fmla="*/ 53 h 113"/>
                  <a:gd name="T12" fmla="*/ 136 w 212"/>
                  <a:gd name="T13" fmla="*/ 53 h 113"/>
                  <a:gd name="T14" fmla="*/ 159 w 212"/>
                  <a:gd name="T15" fmla="*/ 15 h 113"/>
                  <a:gd name="T16" fmla="*/ 144 w 212"/>
                  <a:gd name="T17" fmla="*/ 15 h 113"/>
                  <a:gd name="T18" fmla="*/ 136 w 212"/>
                  <a:gd name="T19" fmla="*/ 0 h 113"/>
                  <a:gd name="T20" fmla="*/ 113 w 212"/>
                  <a:gd name="T21" fmla="*/ 22 h 113"/>
                  <a:gd name="T22" fmla="*/ 45 w 212"/>
                  <a:gd name="T23" fmla="*/ 38 h 113"/>
                  <a:gd name="T24" fmla="*/ 0 w 212"/>
                  <a:gd name="T25" fmla="*/ 45 h 113"/>
                  <a:gd name="T26" fmla="*/ 0 w 212"/>
                  <a:gd name="T27" fmla="*/ 106 h 113"/>
                  <a:gd name="T28" fmla="*/ 98 w 212"/>
                  <a:gd name="T29" fmla="*/ 83 h 113"/>
                  <a:gd name="T30" fmla="*/ 121 w 212"/>
                  <a:gd name="T31" fmla="*/ 75 h 113"/>
                  <a:gd name="T32" fmla="*/ 128 w 212"/>
                  <a:gd name="T33" fmla="*/ 98 h 113"/>
                  <a:gd name="T34" fmla="*/ 144 w 212"/>
                  <a:gd name="T35" fmla="*/ 98 h 113"/>
                  <a:gd name="T36" fmla="*/ 144 w 212"/>
                  <a:gd name="T37" fmla="*/ 106 h 113"/>
                  <a:gd name="T38" fmla="*/ 151 w 212"/>
                  <a:gd name="T39" fmla="*/ 113 h 113"/>
                  <a:gd name="T40" fmla="*/ 174 w 212"/>
                  <a:gd name="T41" fmla="*/ 83 h 113"/>
                  <a:gd name="T42" fmla="*/ 174 w 212"/>
                  <a:gd name="T43" fmla="*/ 106 h 113"/>
                  <a:gd name="T44" fmla="*/ 212 w 212"/>
                  <a:gd name="T45" fmla="*/ 83 h 113"/>
                  <a:gd name="T46" fmla="*/ 212 w 212"/>
                  <a:gd name="T47" fmla="*/ 75 h 113"/>
                  <a:gd name="T48" fmla="*/ 196 w 212"/>
                  <a:gd name="T49" fmla="*/ 53 h 113"/>
                  <a:gd name="T50" fmla="*/ 196 w 212"/>
                  <a:gd name="T51" fmla="*/ 60 h 1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2"/>
                  <a:gd name="T79" fmla="*/ 0 h 113"/>
                  <a:gd name="T80" fmla="*/ 212 w 212"/>
                  <a:gd name="T81" fmla="*/ 113 h 1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2" h="113">
                    <a:moveTo>
                      <a:pt x="196" y="53"/>
                    </a:moveTo>
                    <a:lnTo>
                      <a:pt x="189" y="60"/>
                    </a:lnTo>
                    <a:lnTo>
                      <a:pt x="204" y="75"/>
                    </a:lnTo>
                    <a:lnTo>
                      <a:pt x="189" y="83"/>
                    </a:lnTo>
                    <a:lnTo>
                      <a:pt x="159" y="68"/>
                    </a:lnTo>
                    <a:lnTo>
                      <a:pt x="151" y="53"/>
                    </a:lnTo>
                    <a:lnTo>
                      <a:pt x="136" y="53"/>
                    </a:lnTo>
                    <a:lnTo>
                      <a:pt x="159" y="15"/>
                    </a:lnTo>
                    <a:lnTo>
                      <a:pt x="144" y="15"/>
                    </a:lnTo>
                    <a:lnTo>
                      <a:pt x="136" y="0"/>
                    </a:lnTo>
                    <a:lnTo>
                      <a:pt x="113" y="22"/>
                    </a:lnTo>
                    <a:lnTo>
                      <a:pt x="45" y="38"/>
                    </a:lnTo>
                    <a:lnTo>
                      <a:pt x="0" y="45"/>
                    </a:lnTo>
                    <a:lnTo>
                      <a:pt x="0" y="106"/>
                    </a:lnTo>
                    <a:lnTo>
                      <a:pt x="98" y="83"/>
                    </a:lnTo>
                    <a:lnTo>
                      <a:pt x="121" y="75"/>
                    </a:lnTo>
                    <a:lnTo>
                      <a:pt x="128" y="98"/>
                    </a:lnTo>
                    <a:lnTo>
                      <a:pt x="144" y="98"/>
                    </a:lnTo>
                    <a:lnTo>
                      <a:pt x="144" y="106"/>
                    </a:lnTo>
                    <a:lnTo>
                      <a:pt x="151" y="113"/>
                    </a:lnTo>
                    <a:lnTo>
                      <a:pt x="174" y="83"/>
                    </a:lnTo>
                    <a:lnTo>
                      <a:pt x="174" y="106"/>
                    </a:lnTo>
                    <a:lnTo>
                      <a:pt x="212" y="83"/>
                    </a:lnTo>
                    <a:lnTo>
                      <a:pt x="212" y="75"/>
                    </a:lnTo>
                    <a:lnTo>
                      <a:pt x="196" y="53"/>
                    </a:lnTo>
                    <a:lnTo>
                      <a:pt x="196" y="6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5" name="Freeform 1092"/>
              <p:cNvSpPr>
                <a:spLocks/>
              </p:cNvSpPr>
              <p:nvPr/>
            </p:nvSpPr>
            <p:spPr bwMode="auto">
              <a:xfrm>
                <a:off x="3224" y="1417"/>
                <a:ext cx="371" cy="182"/>
              </a:xfrm>
              <a:custGeom>
                <a:avLst/>
                <a:gdLst>
                  <a:gd name="T0" fmla="*/ 348 w 371"/>
                  <a:gd name="T1" fmla="*/ 76 h 182"/>
                  <a:gd name="T2" fmla="*/ 341 w 371"/>
                  <a:gd name="T3" fmla="*/ 53 h 182"/>
                  <a:gd name="T4" fmla="*/ 303 w 371"/>
                  <a:gd name="T5" fmla="*/ 61 h 182"/>
                  <a:gd name="T6" fmla="*/ 303 w 371"/>
                  <a:gd name="T7" fmla="*/ 38 h 182"/>
                  <a:gd name="T8" fmla="*/ 242 w 371"/>
                  <a:gd name="T9" fmla="*/ 53 h 182"/>
                  <a:gd name="T10" fmla="*/ 212 w 371"/>
                  <a:gd name="T11" fmla="*/ 76 h 182"/>
                  <a:gd name="T12" fmla="*/ 174 w 371"/>
                  <a:gd name="T13" fmla="*/ 76 h 182"/>
                  <a:gd name="T14" fmla="*/ 144 w 371"/>
                  <a:gd name="T15" fmla="*/ 46 h 182"/>
                  <a:gd name="T16" fmla="*/ 129 w 371"/>
                  <a:gd name="T17" fmla="*/ 38 h 182"/>
                  <a:gd name="T18" fmla="*/ 114 w 371"/>
                  <a:gd name="T19" fmla="*/ 53 h 182"/>
                  <a:gd name="T20" fmla="*/ 121 w 371"/>
                  <a:gd name="T21" fmla="*/ 23 h 182"/>
                  <a:gd name="T22" fmla="*/ 144 w 371"/>
                  <a:gd name="T23" fmla="*/ 0 h 182"/>
                  <a:gd name="T24" fmla="*/ 136 w 371"/>
                  <a:gd name="T25" fmla="*/ 0 h 182"/>
                  <a:gd name="T26" fmla="*/ 83 w 371"/>
                  <a:gd name="T27" fmla="*/ 38 h 182"/>
                  <a:gd name="T28" fmla="*/ 0 w 371"/>
                  <a:gd name="T29" fmla="*/ 76 h 182"/>
                  <a:gd name="T30" fmla="*/ 23 w 371"/>
                  <a:gd name="T31" fmla="*/ 99 h 182"/>
                  <a:gd name="T32" fmla="*/ 136 w 371"/>
                  <a:gd name="T33" fmla="*/ 121 h 182"/>
                  <a:gd name="T34" fmla="*/ 136 w 371"/>
                  <a:gd name="T35" fmla="*/ 129 h 182"/>
                  <a:gd name="T36" fmla="*/ 159 w 371"/>
                  <a:gd name="T37" fmla="*/ 137 h 182"/>
                  <a:gd name="T38" fmla="*/ 152 w 371"/>
                  <a:gd name="T39" fmla="*/ 167 h 182"/>
                  <a:gd name="T40" fmla="*/ 167 w 371"/>
                  <a:gd name="T41" fmla="*/ 167 h 182"/>
                  <a:gd name="T42" fmla="*/ 174 w 371"/>
                  <a:gd name="T43" fmla="*/ 182 h 182"/>
                  <a:gd name="T44" fmla="*/ 197 w 371"/>
                  <a:gd name="T45" fmla="*/ 114 h 182"/>
                  <a:gd name="T46" fmla="*/ 205 w 371"/>
                  <a:gd name="T47" fmla="*/ 137 h 182"/>
                  <a:gd name="T48" fmla="*/ 227 w 371"/>
                  <a:gd name="T49" fmla="*/ 114 h 182"/>
                  <a:gd name="T50" fmla="*/ 220 w 371"/>
                  <a:gd name="T51" fmla="*/ 137 h 182"/>
                  <a:gd name="T52" fmla="*/ 242 w 371"/>
                  <a:gd name="T53" fmla="*/ 114 h 182"/>
                  <a:gd name="T54" fmla="*/ 273 w 371"/>
                  <a:gd name="T55" fmla="*/ 106 h 182"/>
                  <a:gd name="T56" fmla="*/ 280 w 371"/>
                  <a:gd name="T57" fmla="*/ 91 h 182"/>
                  <a:gd name="T58" fmla="*/ 326 w 371"/>
                  <a:gd name="T59" fmla="*/ 114 h 182"/>
                  <a:gd name="T60" fmla="*/ 326 w 371"/>
                  <a:gd name="T61" fmla="*/ 91 h 182"/>
                  <a:gd name="T62" fmla="*/ 371 w 371"/>
                  <a:gd name="T63" fmla="*/ 91 h 182"/>
                  <a:gd name="T64" fmla="*/ 348 w 371"/>
                  <a:gd name="T65" fmla="*/ 76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1"/>
                  <a:gd name="T100" fmla="*/ 0 h 182"/>
                  <a:gd name="T101" fmla="*/ 371 w 371"/>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1" h="182">
                    <a:moveTo>
                      <a:pt x="348" y="76"/>
                    </a:moveTo>
                    <a:lnTo>
                      <a:pt x="341" y="53"/>
                    </a:lnTo>
                    <a:lnTo>
                      <a:pt x="303" y="61"/>
                    </a:lnTo>
                    <a:lnTo>
                      <a:pt x="303" y="38"/>
                    </a:lnTo>
                    <a:lnTo>
                      <a:pt x="242" y="53"/>
                    </a:lnTo>
                    <a:lnTo>
                      <a:pt x="212" y="76"/>
                    </a:lnTo>
                    <a:lnTo>
                      <a:pt x="174" y="76"/>
                    </a:lnTo>
                    <a:lnTo>
                      <a:pt x="144" y="46"/>
                    </a:lnTo>
                    <a:lnTo>
                      <a:pt x="129" y="38"/>
                    </a:lnTo>
                    <a:lnTo>
                      <a:pt x="114" y="53"/>
                    </a:lnTo>
                    <a:lnTo>
                      <a:pt x="121" y="23"/>
                    </a:lnTo>
                    <a:lnTo>
                      <a:pt x="144" y="0"/>
                    </a:lnTo>
                    <a:lnTo>
                      <a:pt x="136" y="0"/>
                    </a:lnTo>
                    <a:lnTo>
                      <a:pt x="83" y="38"/>
                    </a:lnTo>
                    <a:lnTo>
                      <a:pt x="0" y="76"/>
                    </a:lnTo>
                    <a:lnTo>
                      <a:pt x="23" y="99"/>
                    </a:lnTo>
                    <a:lnTo>
                      <a:pt x="136" y="121"/>
                    </a:lnTo>
                    <a:lnTo>
                      <a:pt x="136" y="129"/>
                    </a:lnTo>
                    <a:lnTo>
                      <a:pt x="159" y="137"/>
                    </a:lnTo>
                    <a:lnTo>
                      <a:pt x="152" y="167"/>
                    </a:lnTo>
                    <a:lnTo>
                      <a:pt x="167" y="167"/>
                    </a:lnTo>
                    <a:lnTo>
                      <a:pt x="174" y="182"/>
                    </a:lnTo>
                    <a:lnTo>
                      <a:pt x="197" y="114"/>
                    </a:lnTo>
                    <a:lnTo>
                      <a:pt x="205" y="137"/>
                    </a:lnTo>
                    <a:lnTo>
                      <a:pt x="227" y="114"/>
                    </a:lnTo>
                    <a:lnTo>
                      <a:pt x="220" y="137"/>
                    </a:lnTo>
                    <a:lnTo>
                      <a:pt x="242" y="114"/>
                    </a:lnTo>
                    <a:lnTo>
                      <a:pt x="273" y="106"/>
                    </a:lnTo>
                    <a:lnTo>
                      <a:pt x="280" y="91"/>
                    </a:lnTo>
                    <a:lnTo>
                      <a:pt x="326" y="114"/>
                    </a:lnTo>
                    <a:lnTo>
                      <a:pt x="326" y="91"/>
                    </a:lnTo>
                    <a:lnTo>
                      <a:pt x="371" y="91"/>
                    </a:lnTo>
                    <a:lnTo>
                      <a:pt x="348" y="76"/>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6" name="Freeform 1093"/>
              <p:cNvSpPr>
                <a:spLocks/>
              </p:cNvSpPr>
              <p:nvPr/>
            </p:nvSpPr>
            <p:spPr bwMode="auto">
              <a:xfrm>
                <a:off x="3224" y="1417"/>
                <a:ext cx="371" cy="182"/>
              </a:xfrm>
              <a:custGeom>
                <a:avLst/>
                <a:gdLst>
                  <a:gd name="T0" fmla="*/ 348 w 371"/>
                  <a:gd name="T1" fmla="*/ 76 h 182"/>
                  <a:gd name="T2" fmla="*/ 341 w 371"/>
                  <a:gd name="T3" fmla="*/ 53 h 182"/>
                  <a:gd name="T4" fmla="*/ 303 w 371"/>
                  <a:gd name="T5" fmla="*/ 61 h 182"/>
                  <a:gd name="T6" fmla="*/ 303 w 371"/>
                  <a:gd name="T7" fmla="*/ 38 h 182"/>
                  <a:gd name="T8" fmla="*/ 242 w 371"/>
                  <a:gd name="T9" fmla="*/ 53 h 182"/>
                  <a:gd name="T10" fmla="*/ 212 w 371"/>
                  <a:gd name="T11" fmla="*/ 76 h 182"/>
                  <a:gd name="T12" fmla="*/ 174 w 371"/>
                  <a:gd name="T13" fmla="*/ 76 h 182"/>
                  <a:gd name="T14" fmla="*/ 144 w 371"/>
                  <a:gd name="T15" fmla="*/ 46 h 182"/>
                  <a:gd name="T16" fmla="*/ 129 w 371"/>
                  <a:gd name="T17" fmla="*/ 38 h 182"/>
                  <a:gd name="T18" fmla="*/ 114 w 371"/>
                  <a:gd name="T19" fmla="*/ 53 h 182"/>
                  <a:gd name="T20" fmla="*/ 121 w 371"/>
                  <a:gd name="T21" fmla="*/ 23 h 182"/>
                  <a:gd name="T22" fmla="*/ 144 w 371"/>
                  <a:gd name="T23" fmla="*/ 0 h 182"/>
                  <a:gd name="T24" fmla="*/ 136 w 371"/>
                  <a:gd name="T25" fmla="*/ 0 h 182"/>
                  <a:gd name="T26" fmla="*/ 83 w 371"/>
                  <a:gd name="T27" fmla="*/ 38 h 182"/>
                  <a:gd name="T28" fmla="*/ 0 w 371"/>
                  <a:gd name="T29" fmla="*/ 76 h 182"/>
                  <a:gd name="T30" fmla="*/ 23 w 371"/>
                  <a:gd name="T31" fmla="*/ 99 h 182"/>
                  <a:gd name="T32" fmla="*/ 136 w 371"/>
                  <a:gd name="T33" fmla="*/ 121 h 182"/>
                  <a:gd name="T34" fmla="*/ 136 w 371"/>
                  <a:gd name="T35" fmla="*/ 129 h 182"/>
                  <a:gd name="T36" fmla="*/ 159 w 371"/>
                  <a:gd name="T37" fmla="*/ 137 h 182"/>
                  <a:gd name="T38" fmla="*/ 152 w 371"/>
                  <a:gd name="T39" fmla="*/ 167 h 182"/>
                  <a:gd name="T40" fmla="*/ 167 w 371"/>
                  <a:gd name="T41" fmla="*/ 167 h 182"/>
                  <a:gd name="T42" fmla="*/ 174 w 371"/>
                  <a:gd name="T43" fmla="*/ 182 h 182"/>
                  <a:gd name="T44" fmla="*/ 197 w 371"/>
                  <a:gd name="T45" fmla="*/ 114 h 182"/>
                  <a:gd name="T46" fmla="*/ 205 w 371"/>
                  <a:gd name="T47" fmla="*/ 137 h 182"/>
                  <a:gd name="T48" fmla="*/ 227 w 371"/>
                  <a:gd name="T49" fmla="*/ 114 h 182"/>
                  <a:gd name="T50" fmla="*/ 220 w 371"/>
                  <a:gd name="T51" fmla="*/ 137 h 182"/>
                  <a:gd name="T52" fmla="*/ 242 w 371"/>
                  <a:gd name="T53" fmla="*/ 114 h 182"/>
                  <a:gd name="T54" fmla="*/ 273 w 371"/>
                  <a:gd name="T55" fmla="*/ 106 h 182"/>
                  <a:gd name="T56" fmla="*/ 280 w 371"/>
                  <a:gd name="T57" fmla="*/ 91 h 182"/>
                  <a:gd name="T58" fmla="*/ 326 w 371"/>
                  <a:gd name="T59" fmla="*/ 114 h 182"/>
                  <a:gd name="T60" fmla="*/ 326 w 371"/>
                  <a:gd name="T61" fmla="*/ 91 h 182"/>
                  <a:gd name="T62" fmla="*/ 371 w 371"/>
                  <a:gd name="T63" fmla="*/ 91 h 182"/>
                  <a:gd name="T64" fmla="*/ 348 w 371"/>
                  <a:gd name="T65" fmla="*/ 76 h 182"/>
                  <a:gd name="T66" fmla="*/ 348 w 371"/>
                  <a:gd name="T67" fmla="*/ 84 h 1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
                  <a:gd name="T103" fmla="*/ 0 h 182"/>
                  <a:gd name="T104" fmla="*/ 371 w 371"/>
                  <a:gd name="T105" fmla="*/ 182 h 1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 h="182">
                    <a:moveTo>
                      <a:pt x="348" y="76"/>
                    </a:moveTo>
                    <a:lnTo>
                      <a:pt x="341" y="53"/>
                    </a:lnTo>
                    <a:lnTo>
                      <a:pt x="303" y="61"/>
                    </a:lnTo>
                    <a:lnTo>
                      <a:pt x="303" y="38"/>
                    </a:lnTo>
                    <a:lnTo>
                      <a:pt x="242" y="53"/>
                    </a:lnTo>
                    <a:lnTo>
                      <a:pt x="212" y="76"/>
                    </a:lnTo>
                    <a:lnTo>
                      <a:pt x="174" y="76"/>
                    </a:lnTo>
                    <a:lnTo>
                      <a:pt x="144" y="46"/>
                    </a:lnTo>
                    <a:lnTo>
                      <a:pt x="129" y="38"/>
                    </a:lnTo>
                    <a:lnTo>
                      <a:pt x="114" y="53"/>
                    </a:lnTo>
                    <a:lnTo>
                      <a:pt x="121" y="23"/>
                    </a:lnTo>
                    <a:lnTo>
                      <a:pt x="144" y="0"/>
                    </a:lnTo>
                    <a:lnTo>
                      <a:pt x="136" y="0"/>
                    </a:lnTo>
                    <a:lnTo>
                      <a:pt x="83" y="38"/>
                    </a:lnTo>
                    <a:lnTo>
                      <a:pt x="0" y="76"/>
                    </a:lnTo>
                    <a:lnTo>
                      <a:pt x="23" y="99"/>
                    </a:lnTo>
                    <a:lnTo>
                      <a:pt x="136" y="121"/>
                    </a:lnTo>
                    <a:lnTo>
                      <a:pt x="136" y="129"/>
                    </a:lnTo>
                    <a:lnTo>
                      <a:pt x="159" y="137"/>
                    </a:lnTo>
                    <a:lnTo>
                      <a:pt x="152" y="167"/>
                    </a:lnTo>
                    <a:lnTo>
                      <a:pt x="167" y="167"/>
                    </a:lnTo>
                    <a:lnTo>
                      <a:pt x="174" y="182"/>
                    </a:lnTo>
                    <a:lnTo>
                      <a:pt x="197" y="114"/>
                    </a:lnTo>
                    <a:lnTo>
                      <a:pt x="205" y="137"/>
                    </a:lnTo>
                    <a:lnTo>
                      <a:pt x="227" y="114"/>
                    </a:lnTo>
                    <a:lnTo>
                      <a:pt x="220" y="137"/>
                    </a:lnTo>
                    <a:lnTo>
                      <a:pt x="242" y="114"/>
                    </a:lnTo>
                    <a:lnTo>
                      <a:pt x="273" y="106"/>
                    </a:lnTo>
                    <a:lnTo>
                      <a:pt x="280" y="91"/>
                    </a:lnTo>
                    <a:lnTo>
                      <a:pt x="326" y="114"/>
                    </a:lnTo>
                    <a:lnTo>
                      <a:pt x="326" y="91"/>
                    </a:lnTo>
                    <a:lnTo>
                      <a:pt x="371" y="91"/>
                    </a:lnTo>
                    <a:lnTo>
                      <a:pt x="348" y="76"/>
                    </a:lnTo>
                    <a:lnTo>
                      <a:pt x="348" y="8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7" name="Freeform 1094"/>
              <p:cNvSpPr>
                <a:spLocks/>
              </p:cNvSpPr>
              <p:nvPr/>
            </p:nvSpPr>
            <p:spPr bwMode="auto">
              <a:xfrm>
                <a:off x="3466" y="1531"/>
                <a:ext cx="243" cy="333"/>
              </a:xfrm>
              <a:custGeom>
                <a:avLst/>
                <a:gdLst>
                  <a:gd name="T0" fmla="*/ 243 w 243"/>
                  <a:gd name="T1" fmla="*/ 235 h 333"/>
                  <a:gd name="T2" fmla="*/ 235 w 243"/>
                  <a:gd name="T3" fmla="*/ 242 h 333"/>
                  <a:gd name="T4" fmla="*/ 235 w 243"/>
                  <a:gd name="T5" fmla="*/ 235 h 333"/>
                  <a:gd name="T6" fmla="*/ 227 w 243"/>
                  <a:gd name="T7" fmla="*/ 235 h 333"/>
                  <a:gd name="T8" fmla="*/ 197 w 243"/>
                  <a:gd name="T9" fmla="*/ 318 h 333"/>
                  <a:gd name="T10" fmla="*/ 121 w 243"/>
                  <a:gd name="T11" fmla="*/ 326 h 333"/>
                  <a:gd name="T12" fmla="*/ 0 w 243"/>
                  <a:gd name="T13" fmla="*/ 333 h 333"/>
                  <a:gd name="T14" fmla="*/ 23 w 243"/>
                  <a:gd name="T15" fmla="*/ 265 h 333"/>
                  <a:gd name="T16" fmla="*/ 0 w 243"/>
                  <a:gd name="T17" fmla="*/ 182 h 333"/>
                  <a:gd name="T18" fmla="*/ 8 w 243"/>
                  <a:gd name="T19" fmla="*/ 98 h 333"/>
                  <a:gd name="T20" fmla="*/ 46 w 243"/>
                  <a:gd name="T21" fmla="*/ 53 h 333"/>
                  <a:gd name="T22" fmla="*/ 46 w 243"/>
                  <a:gd name="T23" fmla="*/ 91 h 333"/>
                  <a:gd name="T24" fmla="*/ 53 w 243"/>
                  <a:gd name="T25" fmla="*/ 45 h 333"/>
                  <a:gd name="T26" fmla="*/ 76 w 243"/>
                  <a:gd name="T27" fmla="*/ 30 h 333"/>
                  <a:gd name="T28" fmla="*/ 68 w 243"/>
                  <a:gd name="T29" fmla="*/ 23 h 333"/>
                  <a:gd name="T30" fmla="*/ 76 w 243"/>
                  <a:gd name="T31" fmla="*/ 7 h 333"/>
                  <a:gd name="T32" fmla="*/ 84 w 243"/>
                  <a:gd name="T33" fmla="*/ 0 h 333"/>
                  <a:gd name="T34" fmla="*/ 159 w 243"/>
                  <a:gd name="T35" fmla="*/ 23 h 333"/>
                  <a:gd name="T36" fmla="*/ 174 w 243"/>
                  <a:gd name="T37" fmla="*/ 53 h 333"/>
                  <a:gd name="T38" fmla="*/ 167 w 243"/>
                  <a:gd name="T39" fmla="*/ 53 h 333"/>
                  <a:gd name="T40" fmla="*/ 174 w 243"/>
                  <a:gd name="T41" fmla="*/ 76 h 333"/>
                  <a:gd name="T42" fmla="*/ 182 w 243"/>
                  <a:gd name="T43" fmla="*/ 106 h 333"/>
                  <a:gd name="T44" fmla="*/ 152 w 243"/>
                  <a:gd name="T45" fmla="*/ 136 h 333"/>
                  <a:gd name="T46" fmla="*/ 152 w 243"/>
                  <a:gd name="T47" fmla="*/ 167 h 333"/>
                  <a:gd name="T48" fmla="*/ 167 w 243"/>
                  <a:gd name="T49" fmla="*/ 167 h 333"/>
                  <a:gd name="T50" fmla="*/ 182 w 243"/>
                  <a:gd name="T51" fmla="*/ 136 h 333"/>
                  <a:gd name="T52" fmla="*/ 205 w 243"/>
                  <a:gd name="T53" fmla="*/ 121 h 333"/>
                  <a:gd name="T54" fmla="*/ 227 w 243"/>
                  <a:gd name="T55" fmla="*/ 136 h 333"/>
                  <a:gd name="T56" fmla="*/ 243 w 243"/>
                  <a:gd name="T57" fmla="*/ 205 h 333"/>
                  <a:gd name="T58" fmla="*/ 243 w 243"/>
                  <a:gd name="T59" fmla="*/ 235 h 3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333"/>
                  <a:gd name="T92" fmla="*/ 243 w 243"/>
                  <a:gd name="T93" fmla="*/ 333 h 3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333">
                    <a:moveTo>
                      <a:pt x="243" y="235"/>
                    </a:moveTo>
                    <a:lnTo>
                      <a:pt x="235" y="242"/>
                    </a:lnTo>
                    <a:lnTo>
                      <a:pt x="235" y="235"/>
                    </a:lnTo>
                    <a:lnTo>
                      <a:pt x="227" y="235"/>
                    </a:lnTo>
                    <a:lnTo>
                      <a:pt x="197" y="318"/>
                    </a:lnTo>
                    <a:lnTo>
                      <a:pt x="121" y="326"/>
                    </a:lnTo>
                    <a:lnTo>
                      <a:pt x="0" y="333"/>
                    </a:lnTo>
                    <a:lnTo>
                      <a:pt x="23" y="265"/>
                    </a:lnTo>
                    <a:lnTo>
                      <a:pt x="0" y="182"/>
                    </a:lnTo>
                    <a:lnTo>
                      <a:pt x="8" y="98"/>
                    </a:lnTo>
                    <a:lnTo>
                      <a:pt x="46" y="53"/>
                    </a:lnTo>
                    <a:lnTo>
                      <a:pt x="46" y="91"/>
                    </a:lnTo>
                    <a:lnTo>
                      <a:pt x="53" y="45"/>
                    </a:lnTo>
                    <a:lnTo>
                      <a:pt x="76" y="30"/>
                    </a:lnTo>
                    <a:lnTo>
                      <a:pt x="68" y="23"/>
                    </a:lnTo>
                    <a:lnTo>
                      <a:pt x="76" y="7"/>
                    </a:lnTo>
                    <a:lnTo>
                      <a:pt x="84" y="0"/>
                    </a:lnTo>
                    <a:lnTo>
                      <a:pt x="159" y="23"/>
                    </a:lnTo>
                    <a:lnTo>
                      <a:pt x="174" y="53"/>
                    </a:lnTo>
                    <a:lnTo>
                      <a:pt x="167" y="53"/>
                    </a:lnTo>
                    <a:lnTo>
                      <a:pt x="174" y="76"/>
                    </a:lnTo>
                    <a:lnTo>
                      <a:pt x="182" y="106"/>
                    </a:lnTo>
                    <a:lnTo>
                      <a:pt x="152" y="136"/>
                    </a:lnTo>
                    <a:lnTo>
                      <a:pt x="152" y="167"/>
                    </a:lnTo>
                    <a:lnTo>
                      <a:pt x="167" y="167"/>
                    </a:lnTo>
                    <a:lnTo>
                      <a:pt x="182" y="136"/>
                    </a:lnTo>
                    <a:lnTo>
                      <a:pt x="205" y="121"/>
                    </a:lnTo>
                    <a:lnTo>
                      <a:pt x="227" y="136"/>
                    </a:lnTo>
                    <a:lnTo>
                      <a:pt x="243" y="205"/>
                    </a:lnTo>
                    <a:lnTo>
                      <a:pt x="243" y="23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8" name="Freeform 1095"/>
              <p:cNvSpPr>
                <a:spLocks/>
              </p:cNvSpPr>
              <p:nvPr/>
            </p:nvSpPr>
            <p:spPr bwMode="auto">
              <a:xfrm>
                <a:off x="3466" y="1531"/>
                <a:ext cx="243" cy="333"/>
              </a:xfrm>
              <a:custGeom>
                <a:avLst/>
                <a:gdLst>
                  <a:gd name="T0" fmla="*/ 243 w 243"/>
                  <a:gd name="T1" fmla="*/ 235 h 333"/>
                  <a:gd name="T2" fmla="*/ 235 w 243"/>
                  <a:gd name="T3" fmla="*/ 242 h 333"/>
                  <a:gd name="T4" fmla="*/ 235 w 243"/>
                  <a:gd name="T5" fmla="*/ 235 h 333"/>
                  <a:gd name="T6" fmla="*/ 227 w 243"/>
                  <a:gd name="T7" fmla="*/ 235 h 333"/>
                  <a:gd name="T8" fmla="*/ 197 w 243"/>
                  <a:gd name="T9" fmla="*/ 318 h 333"/>
                  <a:gd name="T10" fmla="*/ 121 w 243"/>
                  <a:gd name="T11" fmla="*/ 326 h 333"/>
                  <a:gd name="T12" fmla="*/ 0 w 243"/>
                  <a:gd name="T13" fmla="*/ 333 h 333"/>
                  <a:gd name="T14" fmla="*/ 23 w 243"/>
                  <a:gd name="T15" fmla="*/ 265 h 333"/>
                  <a:gd name="T16" fmla="*/ 0 w 243"/>
                  <a:gd name="T17" fmla="*/ 182 h 333"/>
                  <a:gd name="T18" fmla="*/ 8 w 243"/>
                  <a:gd name="T19" fmla="*/ 98 h 333"/>
                  <a:gd name="T20" fmla="*/ 46 w 243"/>
                  <a:gd name="T21" fmla="*/ 53 h 333"/>
                  <a:gd name="T22" fmla="*/ 46 w 243"/>
                  <a:gd name="T23" fmla="*/ 91 h 333"/>
                  <a:gd name="T24" fmla="*/ 53 w 243"/>
                  <a:gd name="T25" fmla="*/ 45 h 333"/>
                  <a:gd name="T26" fmla="*/ 76 w 243"/>
                  <a:gd name="T27" fmla="*/ 30 h 333"/>
                  <a:gd name="T28" fmla="*/ 68 w 243"/>
                  <a:gd name="T29" fmla="*/ 23 h 333"/>
                  <a:gd name="T30" fmla="*/ 76 w 243"/>
                  <a:gd name="T31" fmla="*/ 7 h 333"/>
                  <a:gd name="T32" fmla="*/ 84 w 243"/>
                  <a:gd name="T33" fmla="*/ 0 h 333"/>
                  <a:gd name="T34" fmla="*/ 159 w 243"/>
                  <a:gd name="T35" fmla="*/ 23 h 333"/>
                  <a:gd name="T36" fmla="*/ 174 w 243"/>
                  <a:gd name="T37" fmla="*/ 53 h 333"/>
                  <a:gd name="T38" fmla="*/ 167 w 243"/>
                  <a:gd name="T39" fmla="*/ 53 h 333"/>
                  <a:gd name="T40" fmla="*/ 174 w 243"/>
                  <a:gd name="T41" fmla="*/ 76 h 333"/>
                  <a:gd name="T42" fmla="*/ 182 w 243"/>
                  <a:gd name="T43" fmla="*/ 106 h 333"/>
                  <a:gd name="T44" fmla="*/ 152 w 243"/>
                  <a:gd name="T45" fmla="*/ 136 h 333"/>
                  <a:gd name="T46" fmla="*/ 152 w 243"/>
                  <a:gd name="T47" fmla="*/ 167 h 333"/>
                  <a:gd name="T48" fmla="*/ 167 w 243"/>
                  <a:gd name="T49" fmla="*/ 167 h 333"/>
                  <a:gd name="T50" fmla="*/ 182 w 243"/>
                  <a:gd name="T51" fmla="*/ 136 h 333"/>
                  <a:gd name="T52" fmla="*/ 205 w 243"/>
                  <a:gd name="T53" fmla="*/ 121 h 333"/>
                  <a:gd name="T54" fmla="*/ 227 w 243"/>
                  <a:gd name="T55" fmla="*/ 136 h 333"/>
                  <a:gd name="T56" fmla="*/ 243 w 243"/>
                  <a:gd name="T57" fmla="*/ 205 h 333"/>
                  <a:gd name="T58" fmla="*/ 243 w 243"/>
                  <a:gd name="T59" fmla="*/ 235 h 333"/>
                  <a:gd name="T60" fmla="*/ 243 w 243"/>
                  <a:gd name="T61" fmla="*/ 242 h 3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3"/>
                  <a:gd name="T94" fmla="*/ 0 h 333"/>
                  <a:gd name="T95" fmla="*/ 243 w 243"/>
                  <a:gd name="T96" fmla="*/ 333 h 3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3" h="333">
                    <a:moveTo>
                      <a:pt x="243" y="235"/>
                    </a:moveTo>
                    <a:lnTo>
                      <a:pt x="235" y="242"/>
                    </a:lnTo>
                    <a:lnTo>
                      <a:pt x="235" y="235"/>
                    </a:lnTo>
                    <a:lnTo>
                      <a:pt x="227" y="235"/>
                    </a:lnTo>
                    <a:lnTo>
                      <a:pt x="197" y="318"/>
                    </a:lnTo>
                    <a:lnTo>
                      <a:pt x="121" y="326"/>
                    </a:lnTo>
                    <a:lnTo>
                      <a:pt x="0" y="333"/>
                    </a:lnTo>
                    <a:lnTo>
                      <a:pt x="23" y="265"/>
                    </a:lnTo>
                    <a:lnTo>
                      <a:pt x="0" y="182"/>
                    </a:lnTo>
                    <a:lnTo>
                      <a:pt x="8" y="98"/>
                    </a:lnTo>
                    <a:lnTo>
                      <a:pt x="46" y="53"/>
                    </a:lnTo>
                    <a:lnTo>
                      <a:pt x="46" y="91"/>
                    </a:lnTo>
                    <a:lnTo>
                      <a:pt x="53" y="45"/>
                    </a:lnTo>
                    <a:lnTo>
                      <a:pt x="76" y="30"/>
                    </a:lnTo>
                    <a:lnTo>
                      <a:pt x="68" y="23"/>
                    </a:lnTo>
                    <a:lnTo>
                      <a:pt x="76" y="7"/>
                    </a:lnTo>
                    <a:lnTo>
                      <a:pt x="84" y="0"/>
                    </a:lnTo>
                    <a:lnTo>
                      <a:pt x="159" y="23"/>
                    </a:lnTo>
                    <a:lnTo>
                      <a:pt x="174" y="53"/>
                    </a:lnTo>
                    <a:lnTo>
                      <a:pt x="167" y="53"/>
                    </a:lnTo>
                    <a:lnTo>
                      <a:pt x="174" y="76"/>
                    </a:lnTo>
                    <a:lnTo>
                      <a:pt x="182" y="106"/>
                    </a:lnTo>
                    <a:lnTo>
                      <a:pt x="152" y="136"/>
                    </a:lnTo>
                    <a:lnTo>
                      <a:pt x="152" y="167"/>
                    </a:lnTo>
                    <a:lnTo>
                      <a:pt x="167" y="167"/>
                    </a:lnTo>
                    <a:lnTo>
                      <a:pt x="182" y="136"/>
                    </a:lnTo>
                    <a:lnTo>
                      <a:pt x="205" y="121"/>
                    </a:lnTo>
                    <a:lnTo>
                      <a:pt x="227" y="136"/>
                    </a:lnTo>
                    <a:lnTo>
                      <a:pt x="243" y="205"/>
                    </a:lnTo>
                    <a:lnTo>
                      <a:pt x="243" y="235"/>
                    </a:lnTo>
                    <a:lnTo>
                      <a:pt x="243" y="24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99" name="Freeform 1096"/>
              <p:cNvSpPr>
                <a:spLocks/>
              </p:cNvSpPr>
              <p:nvPr/>
            </p:nvSpPr>
            <p:spPr bwMode="auto">
              <a:xfrm>
                <a:off x="2846" y="1281"/>
                <a:ext cx="424" cy="470"/>
              </a:xfrm>
              <a:custGeom>
                <a:avLst/>
                <a:gdLst>
                  <a:gd name="T0" fmla="*/ 356 w 424"/>
                  <a:gd name="T1" fmla="*/ 136 h 470"/>
                  <a:gd name="T2" fmla="*/ 287 w 424"/>
                  <a:gd name="T3" fmla="*/ 204 h 470"/>
                  <a:gd name="T4" fmla="*/ 295 w 424"/>
                  <a:gd name="T5" fmla="*/ 212 h 470"/>
                  <a:gd name="T6" fmla="*/ 272 w 424"/>
                  <a:gd name="T7" fmla="*/ 212 h 470"/>
                  <a:gd name="T8" fmla="*/ 280 w 424"/>
                  <a:gd name="T9" fmla="*/ 257 h 470"/>
                  <a:gd name="T10" fmla="*/ 250 w 424"/>
                  <a:gd name="T11" fmla="*/ 288 h 470"/>
                  <a:gd name="T12" fmla="*/ 257 w 424"/>
                  <a:gd name="T13" fmla="*/ 311 h 470"/>
                  <a:gd name="T14" fmla="*/ 257 w 424"/>
                  <a:gd name="T15" fmla="*/ 326 h 470"/>
                  <a:gd name="T16" fmla="*/ 250 w 424"/>
                  <a:gd name="T17" fmla="*/ 364 h 470"/>
                  <a:gd name="T18" fmla="*/ 333 w 424"/>
                  <a:gd name="T19" fmla="*/ 424 h 470"/>
                  <a:gd name="T20" fmla="*/ 348 w 424"/>
                  <a:gd name="T21" fmla="*/ 462 h 470"/>
                  <a:gd name="T22" fmla="*/ 45 w 424"/>
                  <a:gd name="T23" fmla="*/ 470 h 470"/>
                  <a:gd name="T24" fmla="*/ 45 w 424"/>
                  <a:gd name="T25" fmla="*/ 326 h 470"/>
                  <a:gd name="T26" fmla="*/ 23 w 424"/>
                  <a:gd name="T27" fmla="*/ 303 h 470"/>
                  <a:gd name="T28" fmla="*/ 38 w 424"/>
                  <a:gd name="T29" fmla="*/ 273 h 470"/>
                  <a:gd name="T30" fmla="*/ 0 w 424"/>
                  <a:gd name="T31" fmla="*/ 30 h 470"/>
                  <a:gd name="T32" fmla="*/ 113 w 424"/>
                  <a:gd name="T33" fmla="*/ 30 h 470"/>
                  <a:gd name="T34" fmla="*/ 113 w 424"/>
                  <a:gd name="T35" fmla="*/ 0 h 470"/>
                  <a:gd name="T36" fmla="*/ 129 w 424"/>
                  <a:gd name="T37" fmla="*/ 0 h 470"/>
                  <a:gd name="T38" fmla="*/ 144 w 424"/>
                  <a:gd name="T39" fmla="*/ 53 h 470"/>
                  <a:gd name="T40" fmla="*/ 189 w 424"/>
                  <a:gd name="T41" fmla="*/ 60 h 470"/>
                  <a:gd name="T42" fmla="*/ 189 w 424"/>
                  <a:gd name="T43" fmla="*/ 68 h 470"/>
                  <a:gd name="T44" fmla="*/ 234 w 424"/>
                  <a:gd name="T45" fmla="*/ 60 h 470"/>
                  <a:gd name="T46" fmla="*/ 250 w 424"/>
                  <a:gd name="T47" fmla="*/ 60 h 470"/>
                  <a:gd name="T48" fmla="*/ 265 w 424"/>
                  <a:gd name="T49" fmla="*/ 91 h 470"/>
                  <a:gd name="T50" fmla="*/ 287 w 424"/>
                  <a:gd name="T51" fmla="*/ 76 h 470"/>
                  <a:gd name="T52" fmla="*/ 310 w 424"/>
                  <a:gd name="T53" fmla="*/ 98 h 470"/>
                  <a:gd name="T54" fmla="*/ 348 w 424"/>
                  <a:gd name="T55" fmla="*/ 83 h 470"/>
                  <a:gd name="T56" fmla="*/ 356 w 424"/>
                  <a:gd name="T57" fmla="*/ 98 h 470"/>
                  <a:gd name="T58" fmla="*/ 424 w 424"/>
                  <a:gd name="T59" fmla="*/ 98 h 470"/>
                  <a:gd name="T60" fmla="*/ 356 w 424"/>
                  <a:gd name="T61" fmla="*/ 136 h 4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4"/>
                  <a:gd name="T94" fmla="*/ 0 h 470"/>
                  <a:gd name="T95" fmla="*/ 424 w 424"/>
                  <a:gd name="T96" fmla="*/ 470 h 4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4" h="470">
                    <a:moveTo>
                      <a:pt x="356" y="136"/>
                    </a:moveTo>
                    <a:lnTo>
                      <a:pt x="287" y="204"/>
                    </a:lnTo>
                    <a:lnTo>
                      <a:pt x="295" y="212"/>
                    </a:lnTo>
                    <a:lnTo>
                      <a:pt x="272" y="212"/>
                    </a:lnTo>
                    <a:lnTo>
                      <a:pt x="280" y="257"/>
                    </a:lnTo>
                    <a:lnTo>
                      <a:pt x="250" y="288"/>
                    </a:lnTo>
                    <a:lnTo>
                      <a:pt x="257" y="311"/>
                    </a:lnTo>
                    <a:lnTo>
                      <a:pt x="257" y="326"/>
                    </a:lnTo>
                    <a:lnTo>
                      <a:pt x="250" y="364"/>
                    </a:lnTo>
                    <a:lnTo>
                      <a:pt x="333" y="424"/>
                    </a:lnTo>
                    <a:lnTo>
                      <a:pt x="348" y="462"/>
                    </a:lnTo>
                    <a:lnTo>
                      <a:pt x="45" y="470"/>
                    </a:lnTo>
                    <a:lnTo>
                      <a:pt x="45" y="326"/>
                    </a:lnTo>
                    <a:lnTo>
                      <a:pt x="23" y="303"/>
                    </a:lnTo>
                    <a:lnTo>
                      <a:pt x="38" y="273"/>
                    </a:lnTo>
                    <a:lnTo>
                      <a:pt x="0" y="30"/>
                    </a:lnTo>
                    <a:lnTo>
                      <a:pt x="113" y="30"/>
                    </a:lnTo>
                    <a:lnTo>
                      <a:pt x="113" y="0"/>
                    </a:lnTo>
                    <a:lnTo>
                      <a:pt x="129" y="0"/>
                    </a:lnTo>
                    <a:lnTo>
                      <a:pt x="144" y="53"/>
                    </a:lnTo>
                    <a:lnTo>
                      <a:pt x="189" y="60"/>
                    </a:lnTo>
                    <a:lnTo>
                      <a:pt x="189" y="68"/>
                    </a:lnTo>
                    <a:lnTo>
                      <a:pt x="234" y="60"/>
                    </a:lnTo>
                    <a:lnTo>
                      <a:pt x="250" y="60"/>
                    </a:lnTo>
                    <a:lnTo>
                      <a:pt x="265" y="91"/>
                    </a:lnTo>
                    <a:lnTo>
                      <a:pt x="287" y="76"/>
                    </a:lnTo>
                    <a:lnTo>
                      <a:pt x="310" y="98"/>
                    </a:lnTo>
                    <a:lnTo>
                      <a:pt x="348" y="83"/>
                    </a:lnTo>
                    <a:lnTo>
                      <a:pt x="356" y="98"/>
                    </a:lnTo>
                    <a:lnTo>
                      <a:pt x="424" y="98"/>
                    </a:lnTo>
                    <a:lnTo>
                      <a:pt x="356" y="136"/>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0" name="Freeform 1097"/>
              <p:cNvSpPr>
                <a:spLocks/>
              </p:cNvSpPr>
              <p:nvPr/>
            </p:nvSpPr>
            <p:spPr bwMode="auto">
              <a:xfrm>
                <a:off x="2846" y="1281"/>
                <a:ext cx="424" cy="470"/>
              </a:xfrm>
              <a:custGeom>
                <a:avLst/>
                <a:gdLst>
                  <a:gd name="T0" fmla="*/ 356 w 424"/>
                  <a:gd name="T1" fmla="*/ 136 h 470"/>
                  <a:gd name="T2" fmla="*/ 287 w 424"/>
                  <a:gd name="T3" fmla="*/ 204 h 470"/>
                  <a:gd name="T4" fmla="*/ 295 w 424"/>
                  <a:gd name="T5" fmla="*/ 212 h 470"/>
                  <a:gd name="T6" fmla="*/ 272 w 424"/>
                  <a:gd name="T7" fmla="*/ 212 h 470"/>
                  <a:gd name="T8" fmla="*/ 280 w 424"/>
                  <a:gd name="T9" fmla="*/ 257 h 470"/>
                  <a:gd name="T10" fmla="*/ 250 w 424"/>
                  <a:gd name="T11" fmla="*/ 288 h 470"/>
                  <a:gd name="T12" fmla="*/ 257 w 424"/>
                  <a:gd name="T13" fmla="*/ 311 h 470"/>
                  <a:gd name="T14" fmla="*/ 257 w 424"/>
                  <a:gd name="T15" fmla="*/ 326 h 470"/>
                  <a:gd name="T16" fmla="*/ 250 w 424"/>
                  <a:gd name="T17" fmla="*/ 364 h 470"/>
                  <a:gd name="T18" fmla="*/ 333 w 424"/>
                  <a:gd name="T19" fmla="*/ 424 h 470"/>
                  <a:gd name="T20" fmla="*/ 348 w 424"/>
                  <a:gd name="T21" fmla="*/ 462 h 470"/>
                  <a:gd name="T22" fmla="*/ 45 w 424"/>
                  <a:gd name="T23" fmla="*/ 470 h 470"/>
                  <a:gd name="T24" fmla="*/ 45 w 424"/>
                  <a:gd name="T25" fmla="*/ 326 h 470"/>
                  <a:gd name="T26" fmla="*/ 23 w 424"/>
                  <a:gd name="T27" fmla="*/ 303 h 470"/>
                  <a:gd name="T28" fmla="*/ 38 w 424"/>
                  <a:gd name="T29" fmla="*/ 273 h 470"/>
                  <a:gd name="T30" fmla="*/ 0 w 424"/>
                  <a:gd name="T31" fmla="*/ 30 h 470"/>
                  <a:gd name="T32" fmla="*/ 113 w 424"/>
                  <a:gd name="T33" fmla="*/ 30 h 470"/>
                  <a:gd name="T34" fmla="*/ 113 w 424"/>
                  <a:gd name="T35" fmla="*/ 0 h 470"/>
                  <a:gd name="T36" fmla="*/ 129 w 424"/>
                  <a:gd name="T37" fmla="*/ 0 h 470"/>
                  <a:gd name="T38" fmla="*/ 144 w 424"/>
                  <a:gd name="T39" fmla="*/ 53 h 470"/>
                  <a:gd name="T40" fmla="*/ 189 w 424"/>
                  <a:gd name="T41" fmla="*/ 60 h 470"/>
                  <a:gd name="T42" fmla="*/ 189 w 424"/>
                  <a:gd name="T43" fmla="*/ 68 h 470"/>
                  <a:gd name="T44" fmla="*/ 234 w 424"/>
                  <a:gd name="T45" fmla="*/ 60 h 470"/>
                  <a:gd name="T46" fmla="*/ 250 w 424"/>
                  <a:gd name="T47" fmla="*/ 60 h 470"/>
                  <a:gd name="T48" fmla="*/ 265 w 424"/>
                  <a:gd name="T49" fmla="*/ 91 h 470"/>
                  <a:gd name="T50" fmla="*/ 287 w 424"/>
                  <a:gd name="T51" fmla="*/ 76 h 470"/>
                  <a:gd name="T52" fmla="*/ 310 w 424"/>
                  <a:gd name="T53" fmla="*/ 98 h 470"/>
                  <a:gd name="T54" fmla="*/ 348 w 424"/>
                  <a:gd name="T55" fmla="*/ 83 h 470"/>
                  <a:gd name="T56" fmla="*/ 356 w 424"/>
                  <a:gd name="T57" fmla="*/ 98 h 470"/>
                  <a:gd name="T58" fmla="*/ 424 w 424"/>
                  <a:gd name="T59" fmla="*/ 98 h 470"/>
                  <a:gd name="T60" fmla="*/ 356 w 424"/>
                  <a:gd name="T61" fmla="*/ 136 h 470"/>
                  <a:gd name="T62" fmla="*/ 356 w 424"/>
                  <a:gd name="T63" fmla="*/ 144 h 4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4"/>
                  <a:gd name="T97" fmla="*/ 0 h 470"/>
                  <a:gd name="T98" fmla="*/ 424 w 424"/>
                  <a:gd name="T99" fmla="*/ 470 h 4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4" h="470">
                    <a:moveTo>
                      <a:pt x="356" y="136"/>
                    </a:moveTo>
                    <a:lnTo>
                      <a:pt x="287" y="204"/>
                    </a:lnTo>
                    <a:lnTo>
                      <a:pt x="295" y="212"/>
                    </a:lnTo>
                    <a:lnTo>
                      <a:pt x="272" y="212"/>
                    </a:lnTo>
                    <a:lnTo>
                      <a:pt x="280" y="257"/>
                    </a:lnTo>
                    <a:lnTo>
                      <a:pt x="250" y="288"/>
                    </a:lnTo>
                    <a:lnTo>
                      <a:pt x="257" y="311"/>
                    </a:lnTo>
                    <a:lnTo>
                      <a:pt x="257" y="326"/>
                    </a:lnTo>
                    <a:lnTo>
                      <a:pt x="250" y="364"/>
                    </a:lnTo>
                    <a:lnTo>
                      <a:pt x="333" y="424"/>
                    </a:lnTo>
                    <a:lnTo>
                      <a:pt x="348" y="462"/>
                    </a:lnTo>
                    <a:lnTo>
                      <a:pt x="45" y="470"/>
                    </a:lnTo>
                    <a:lnTo>
                      <a:pt x="45" y="326"/>
                    </a:lnTo>
                    <a:lnTo>
                      <a:pt x="23" y="303"/>
                    </a:lnTo>
                    <a:lnTo>
                      <a:pt x="38" y="273"/>
                    </a:lnTo>
                    <a:lnTo>
                      <a:pt x="0" y="30"/>
                    </a:lnTo>
                    <a:lnTo>
                      <a:pt x="113" y="30"/>
                    </a:lnTo>
                    <a:lnTo>
                      <a:pt x="113" y="0"/>
                    </a:lnTo>
                    <a:lnTo>
                      <a:pt x="129" y="0"/>
                    </a:lnTo>
                    <a:lnTo>
                      <a:pt x="144" y="53"/>
                    </a:lnTo>
                    <a:lnTo>
                      <a:pt x="189" y="60"/>
                    </a:lnTo>
                    <a:lnTo>
                      <a:pt x="189" y="68"/>
                    </a:lnTo>
                    <a:lnTo>
                      <a:pt x="234" y="60"/>
                    </a:lnTo>
                    <a:lnTo>
                      <a:pt x="250" y="60"/>
                    </a:lnTo>
                    <a:lnTo>
                      <a:pt x="265" y="91"/>
                    </a:lnTo>
                    <a:lnTo>
                      <a:pt x="287" y="76"/>
                    </a:lnTo>
                    <a:lnTo>
                      <a:pt x="310" y="98"/>
                    </a:lnTo>
                    <a:lnTo>
                      <a:pt x="348" y="83"/>
                    </a:lnTo>
                    <a:lnTo>
                      <a:pt x="356" y="98"/>
                    </a:lnTo>
                    <a:lnTo>
                      <a:pt x="424" y="98"/>
                    </a:lnTo>
                    <a:lnTo>
                      <a:pt x="356" y="136"/>
                    </a:lnTo>
                    <a:lnTo>
                      <a:pt x="356" y="14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1" name="Freeform 1098"/>
              <p:cNvSpPr>
                <a:spLocks/>
              </p:cNvSpPr>
              <p:nvPr/>
            </p:nvSpPr>
            <p:spPr bwMode="auto">
              <a:xfrm>
                <a:off x="3209" y="2418"/>
                <a:ext cx="235" cy="394"/>
              </a:xfrm>
              <a:custGeom>
                <a:avLst/>
                <a:gdLst>
                  <a:gd name="T0" fmla="*/ 220 w 235"/>
                  <a:gd name="T1" fmla="*/ 250 h 394"/>
                  <a:gd name="T2" fmla="*/ 235 w 235"/>
                  <a:gd name="T3" fmla="*/ 379 h 394"/>
                  <a:gd name="T4" fmla="*/ 167 w 235"/>
                  <a:gd name="T5" fmla="*/ 379 h 394"/>
                  <a:gd name="T6" fmla="*/ 159 w 235"/>
                  <a:gd name="T7" fmla="*/ 394 h 394"/>
                  <a:gd name="T8" fmla="*/ 151 w 235"/>
                  <a:gd name="T9" fmla="*/ 394 h 394"/>
                  <a:gd name="T10" fmla="*/ 129 w 235"/>
                  <a:gd name="T11" fmla="*/ 356 h 394"/>
                  <a:gd name="T12" fmla="*/ 136 w 235"/>
                  <a:gd name="T13" fmla="*/ 333 h 394"/>
                  <a:gd name="T14" fmla="*/ 8 w 235"/>
                  <a:gd name="T15" fmla="*/ 341 h 394"/>
                  <a:gd name="T16" fmla="*/ 0 w 235"/>
                  <a:gd name="T17" fmla="*/ 318 h 394"/>
                  <a:gd name="T18" fmla="*/ 15 w 235"/>
                  <a:gd name="T19" fmla="*/ 288 h 394"/>
                  <a:gd name="T20" fmla="*/ 8 w 235"/>
                  <a:gd name="T21" fmla="*/ 288 h 394"/>
                  <a:gd name="T22" fmla="*/ 30 w 235"/>
                  <a:gd name="T23" fmla="*/ 273 h 394"/>
                  <a:gd name="T24" fmla="*/ 23 w 235"/>
                  <a:gd name="T25" fmla="*/ 265 h 394"/>
                  <a:gd name="T26" fmla="*/ 46 w 235"/>
                  <a:gd name="T27" fmla="*/ 242 h 394"/>
                  <a:gd name="T28" fmla="*/ 30 w 235"/>
                  <a:gd name="T29" fmla="*/ 242 h 394"/>
                  <a:gd name="T30" fmla="*/ 53 w 235"/>
                  <a:gd name="T31" fmla="*/ 227 h 394"/>
                  <a:gd name="T32" fmla="*/ 38 w 235"/>
                  <a:gd name="T33" fmla="*/ 220 h 394"/>
                  <a:gd name="T34" fmla="*/ 46 w 235"/>
                  <a:gd name="T35" fmla="*/ 212 h 394"/>
                  <a:gd name="T36" fmla="*/ 38 w 235"/>
                  <a:gd name="T37" fmla="*/ 204 h 394"/>
                  <a:gd name="T38" fmla="*/ 30 w 235"/>
                  <a:gd name="T39" fmla="*/ 204 h 394"/>
                  <a:gd name="T40" fmla="*/ 30 w 235"/>
                  <a:gd name="T41" fmla="*/ 174 h 394"/>
                  <a:gd name="T42" fmla="*/ 38 w 235"/>
                  <a:gd name="T43" fmla="*/ 151 h 394"/>
                  <a:gd name="T44" fmla="*/ 38 w 235"/>
                  <a:gd name="T45" fmla="*/ 136 h 394"/>
                  <a:gd name="T46" fmla="*/ 23 w 235"/>
                  <a:gd name="T47" fmla="*/ 136 h 394"/>
                  <a:gd name="T48" fmla="*/ 23 w 235"/>
                  <a:gd name="T49" fmla="*/ 121 h 394"/>
                  <a:gd name="T50" fmla="*/ 38 w 235"/>
                  <a:gd name="T51" fmla="*/ 121 h 394"/>
                  <a:gd name="T52" fmla="*/ 30 w 235"/>
                  <a:gd name="T53" fmla="*/ 98 h 394"/>
                  <a:gd name="T54" fmla="*/ 46 w 235"/>
                  <a:gd name="T55" fmla="*/ 83 h 394"/>
                  <a:gd name="T56" fmla="*/ 38 w 235"/>
                  <a:gd name="T57" fmla="*/ 76 h 394"/>
                  <a:gd name="T58" fmla="*/ 61 w 235"/>
                  <a:gd name="T59" fmla="*/ 60 h 394"/>
                  <a:gd name="T60" fmla="*/ 61 w 235"/>
                  <a:gd name="T61" fmla="*/ 30 h 394"/>
                  <a:gd name="T62" fmla="*/ 76 w 235"/>
                  <a:gd name="T63" fmla="*/ 22 h 394"/>
                  <a:gd name="T64" fmla="*/ 76 w 235"/>
                  <a:gd name="T65" fmla="*/ 7 h 394"/>
                  <a:gd name="T66" fmla="*/ 220 w 235"/>
                  <a:gd name="T67" fmla="*/ 0 h 394"/>
                  <a:gd name="T68" fmla="*/ 227 w 235"/>
                  <a:gd name="T69" fmla="*/ 7 h 394"/>
                  <a:gd name="T70" fmla="*/ 220 w 235"/>
                  <a:gd name="T71" fmla="*/ 250 h 3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5"/>
                  <a:gd name="T109" fmla="*/ 0 h 394"/>
                  <a:gd name="T110" fmla="*/ 235 w 235"/>
                  <a:gd name="T111" fmla="*/ 394 h 3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5" h="394">
                    <a:moveTo>
                      <a:pt x="220" y="250"/>
                    </a:moveTo>
                    <a:lnTo>
                      <a:pt x="235" y="379"/>
                    </a:lnTo>
                    <a:lnTo>
                      <a:pt x="167" y="379"/>
                    </a:lnTo>
                    <a:lnTo>
                      <a:pt x="159" y="394"/>
                    </a:lnTo>
                    <a:lnTo>
                      <a:pt x="151" y="394"/>
                    </a:lnTo>
                    <a:lnTo>
                      <a:pt x="129" y="356"/>
                    </a:lnTo>
                    <a:lnTo>
                      <a:pt x="136" y="333"/>
                    </a:lnTo>
                    <a:lnTo>
                      <a:pt x="8" y="341"/>
                    </a:lnTo>
                    <a:lnTo>
                      <a:pt x="0" y="318"/>
                    </a:lnTo>
                    <a:lnTo>
                      <a:pt x="15" y="288"/>
                    </a:lnTo>
                    <a:lnTo>
                      <a:pt x="8" y="288"/>
                    </a:lnTo>
                    <a:lnTo>
                      <a:pt x="30" y="273"/>
                    </a:lnTo>
                    <a:lnTo>
                      <a:pt x="23" y="265"/>
                    </a:lnTo>
                    <a:lnTo>
                      <a:pt x="46" y="242"/>
                    </a:lnTo>
                    <a:lnTo>
                      <a:pt x="30" y="242"/>
                    </a:lnTo>
                    <a:lnTo>
                      <a:pt x="53" y="227"/>
                    </a:lnTo>
                    <a:lnTo>
                      <a:pt x="38" y="220"/>
                    </a:lnTo>
                    <a:lnTo>
                      <a:pt x="46" y="212"/>
                    </a:lnTo>
                    <a:lnTo>
                      <a:pt x="38" y="204"/>
                    </a:lnTo>
                    <a:lnTo>
                      <a:pt x="30" y="204"/>
                    </a:lnTo>
                    <a:lnTo>
                      <a:pt x="30" y="174"/>
                    </a:lnTo>
                    <a:lnTo>
                      <a:pt x="38" y="151"/>
                    </a:lnTo>
                    <a:lnTo>
                      <a:pt x="38" y="136"/>
                    </a:lnTo>
                    <a:lnTo>
                      <a:pt x="23" y="136"/>
                    </a:lnTo>
                    <a:lnTo>
                      <a:pt x="23" y="121"/>
                    </a:lnTo>
                    <a:lnTo>
                      <a:pt x="38" y="121"/>
                    </a:lnTo>
                    <a:lnTo>
                      <a:pt x="30" y="98"/>
                    </a:lnTo>
                    <a:lnTo>
                      <a:pt x="46" y="83"/>
                    </a:lnTo>
                    <a:lnTo>
                      <a:pt x="38" y="76"/>
                    </a:lnTo>
                    <a:lnTo>
                      <a:pt x="61" y="60"/>
                    </a:lnTo>
                    <a:lnTo>
                      <a:pt x="61" y="30"/>
                    </a:lnTo>
                    <a:lnTo>
                      <a:pt x="76" y="22"/>
                    </a:lnTo>
                    <a:lnTo>
                      <a:pt x="76" y="7"/>
                    </a:lnTo>
                    <a:lnTo>
                      <a:pt x="220" y="0"/>
                    </a:lnTo>
                    <a:lnTo>
                      <a:pt x="227" y="7"/>
                    </a:lnTo>
                    <a:lnTo>
                      <a:pt x="220" y="25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2" name="Freeform 1099"/>
              <p:cNvSpPr>
                <a:spLocks/>
              </p:cNvSpPr>
              <p:nvPr/>
            </p:nvSpPr>
            <p:spPr bwMode="auto">
              <a:xfrm>
                <a:off x="3209" y="2418"/>
                <a:ext cx="235" cy="394"/>
              </a:xfrm>
              <a:custGeom>
                <a:avLst/>
                <a:gdLst>
                  <a:gd name="T0" fmla="*/ 220 w 235"/>
                  <a:gd name="T1" fmla="*/ 250 h 394"/>
                  <a:gd name="T2" fmla="*/ 235 w 235"/>
                  <a:gd name="T3" fmla="*/ 379 h 394"/>
                  <a:gd name="T4" fmla="*/ 167 w 235"/>
                  <a:gd name="T5" fmla="*/ 379 h 394"/>
                  <a:gd name="T6" fmla="*/ 159 w 235"/>
                  <a:gd name="T7" fmla="*/ 394 h 394"/>
                  <a:gd name="T8" fmla="*/ 151 w 235"/>
                  <a:gd name="T9" fmla="*/ 394 h 394"/>
                  <a:gd name="T10" fmla="*/ 129 w 235"/>
                  <a:gd name="T11" fmla="*/ 356 h 394"/>
                  <a:gd name="T12" fmla="*/ 136 w 235"/>
                  <a:gd name="T13" fmla="*/ 333 h 394"/>
                  <a:gd name="T14" fmla="*/ 8 w 235"/>
                  <a:gd name="T15" fmla="*/ 341 h 394"/>
                  <a:gd name="T16" fmla="*/ 0 w 235"/>
                  <a:gd name="T17" fmla="*/ 318 h 394"/>
                  <a:gd name="T18" fmla="*/ 15 w 235"/>
                  <a:gd name="T19" fmla="*/ 288 h 394"/>
                  <a:gd name="T20" fmla="*/ 8 w 235"/>
                  <a:gd name="T21" fmla="*/ 288 h 394"/>
                  <a:gd name="T22" fmla="*/ 30 w 235"/>
                  <a:gd name="T23" fmla="*/ 273 h 394"/>
                  <a:gd name="T24" fmla="*/ 23 w 235"/>
                  <a:gd name="T25" fmla="*/ 265 h 394"/>
                  <a:gd name="T26" fmla="*/ 46 w 235"/>
                  <a:gd name="T27" fmla="*/ 242 h 394"/>
                  <a:gd name="T28" fmla="*/ 30 w 235"/>
                  <a:gd name="T29" fmla="*/ 242 h 394"/>
                  <a:gd name="T30" fmla="*/ 53 w 235"/>
                  <a:gd name="T31" fmla="*/ 227 h 394"/>
                  <a:gd name="T32" fmla="*/ 38 w 235"/>
                  <a:gd name="T33" fmla="*/ 220 h 394"/>
                  <a:gd name="T34" fmla="*/ 46 w 235"/>
                  <a:gd name="T35" fmla="*/ 212 h 394"/>
                  <a:gd name="T36" fmla="*/ 38 w 235"/>
                  <a:gd name="T37" fmla="*/ 204 h 394"/>
                  <a:gd name="T38" fmla="*/ 30 w 235"/>
                  <a:gd name="T39" fmla="*/ 204 h 394"/>
                  <a:gd name="T40" fmla="*/ 30 w 235"/>
                  <a:gd name="T41" fmla="*/ 174 h 394"/>
                  <a:gd name="T42" fmla="*/ 38 w 235"/>
                  <a:gd name="T43" fmla="*/ 151 h 394"/>
                  <a:gd name="T44" fmla="*/ 38 w 235"/>
                  <a:gd name="T45" fmla="*/ 136 h 394"/>
                  <a:gd name="T46" fmla="*/ 23 w 235"/>
                  <a:gd name="T47" fmla="*/ 136 h 394"/>
                  <a:gd name="T48" fmla="*/ 23 w 235"/>
                  <a:gd name="T49" fmla="*/ 121 h 394"/>
                  <a:gd name="T50" fmla="*/ 38 w 235"/>
                  <a:gd name="T51" fmla="*/ 121 h 394"/>
                  <a:gd name="T52" fmla="*/ 30 w 235"/>
                  <a:gd name="T53" fmla="*/ 98 h 394"/>
                  <a:gd name="T54" fmla="*/ 46 w 235"/>
                  <a:gd name="T55" fmla="*/ 83 h 394"/>
                  <a:gd name="T56" fmla="*/ 38 w 235"/>
                  <a:gd name="T57" fmla="*/ 76 h 394"/>
                  <a:gd name="T58" fmla="*/ 61 w 235"/>
                  <a:gd name="T59" fmla="*/ 60 h 394"/>
                  <a:gd name="T60" fmla="*/ 61 w 235"/>
                  <a:gd name="T61" fmla="*/ 30 h 394"/>
                  <a:gd name="T62" fmla="*/ 76 w 235"/>
                  <a:gd name="T63" fmla="*/ 22 h 394"/>
                  <a:gd name="T64" fmla="*/ 76 w 235"/>
                  <a:gd name="T65" fmla="*/ 7 h 394"/>
                  <a:gd name="T66" fmla="*/ 220 w 235"/>
                  <a:gd name="T67" fmla="*/ 0 h 394"/>
                  <a:gd name="T68" fmla="*/ 227 w 235"/>
                  <a:gd name="T69" fmla="*/ 7 h 394"/>
                  <a:gd name="T70" fmla="*/ 220 w 235"/>
                  <a:gd name="T71" fmla="*/ 250 h 394"/>
                  <a:gd name="T72" fmla="*/ 220 w 235"/>
                  <a:gd name="T73" fmla="*/ 257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394"/>
                  <a:gd name="T113" fmla="*/ 235 w 235"/>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394">
                    <a:moveTo>
                      <a:pt x="220" y="250"/>
                    </a:moveTo>
                    <a:lnTo>
                      <a:pt x="235" y="379"/>
                    </a:lnTo>
                    <a:lnTo>
                      <a:pt x="167" y="379"/>
                    </a:lnTo>
                    <a:lnTo>
                      <a:pt x="159" y="394"/>
                    </a:lnTo>
                    <a:lnTo>
                      <a:pt x="151" y="394"/>
                    </a:lnTo>
                    <a:lnTo>
                      <a:pt x="129" y="356"/>
                    </a:lnTo>
                    <a:lnTo>
                      <a:pt x="136" y="333"/>
                    </a:lnTo>
                    <a:lnTo>
                      <a:pt x="8" y="341"/>
                    </a:lnTo>
                    <a:lnTo>
                      <a:pt x="0" y="318"/>
                    </a:lnTo>
                    <a:lnTo>
                      <a:pt x="15" y="288"/>
                    </a:lnTo>
                    <a:lnTo>
                      <a:pt x="8" y="288"/>
                    </a:lnTo>
                    <a:lnTo>
                      <a:pt x="30" y="273"/>
                    </a:lnTo>
                    <a:lnTo>
                      <a:pt x="23" y="265"/>
                    </a:lnTo>
                    <a:lnTo>
                      <a:pt x="46" y="242"/>
                    </a:lnTo>
                    <a:lnTo>
                      <a:pt x="30" y="242"/>
                    </a:lnTo>
                    <a:lnTo>
                      <a:pt x="53" y="227"/>
                    </a:lnTo>
                    <a:lnTo>
                      <a:pt x="38" y="220"/>
                    </a:lnTo>
                    <a:lnTo>
                      <a:pt x="46" y="212"/>
                    </a:lnTo>
                    <a:lnTo>
                      <a:pt x="38" y="204"/>
                    </a:lnTo>
                    <a:lnTo>
                      <a:pt x="30" y="204"/>
                    </a:lnTo>
                    <a:lnTo>
                      <a:pt x="30" y="174"/>
                    </a:lnTo>
                    <a:lnTo>
                      <a:pt x="38" y="151"/>
                    </a:lnTo>
                    <a:lnTo>
                      <a:pt x="38" y="136"/>
                    </a:lnTo>
                    <a:lnTo>
                      <a:pt x="23" y="136"/>
                    </a:lnTo>
                    <a:lnTo>
                      <a:pt x="23" y="121"/>
                    </a:lnTo>
                    <a:lnTo>
                      <a:pt x="38" y="121"/>
                    </a:lnTo>
                    <a:lnTo>
                      <a:pt x="30" y="98"/>
                    </a:lnTo>
                    <a:lnTo>
                      <a:pt x="46" y="83"/>
                    </a:lnTo>
                    <a:lnTo>
                      <a:pt x="38" y="76"/>
                    </a:lnTo>
                    <a:lnTo>
                      <a:pt x="61" y="60"/>
                    </a:lnTo>
                    <a:lnTo>
                      <a:pt x="61" y="30"/>
                    </a:lnTo>
                    <a:lnTo>
                      <a:pt x="76" y="22"/>
                    </a:lnTo>
                    <a:lnTo>
                      <a:pt x="76" y="7"/>
                    </a:lnTo>
                    <a:lnTo>
                      <a:pt x="220" y="0"/>
                    </a:lnTo>
                    <a:lnTo>
                      <a:pt x="227" y="7"/>
                    </a:lnTo>
                    <a:lnTo>
                      <a:pt x="220" y="250"/>
                    </a:lnTo>
                    <a:lnTo>
                      <a:pt x="220" y="25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3" name="Freeform 1100"/>
              <p:cNvSpPr>
                <a:spLocks/>
              </p:cNvSpPr>
              <p:nvPr/>
            </p:nvSpPr>
            <p:spPr bwMode="auto">
              <a:xfrm>
                <a:off x="2929" y="1978"/>
                <a:ext cx="424" cy="372"/>
              </a:xfrm>
              <a:custGeom>
                <a:avLst/>
                <a:gdLst>
                  <a:gd name="T0" fmla="*/ 424 w 424"/>
                  <a:gd name="T1" fmla="*/ 288 h 372"/>
                  <a:gd name="T2" fmla="*/ 394 w 424"/>
                  <a:gd name="T3" fmla="*/ 265 h 372"/>
                  <a:gd name="T4" fmla="*/ 394 w 424"/>
                  <a:gd name="T5" fmla="*/ 228 h 372"/>
                  <a:gd name="T6" fmla="*/ 341 w 424"/>
                  <a:gd name="T7" fmla="*/ 190 h 372"/>
                  <a:gd name="T8" fmla="*/ 356 w 424"/>
                  <a:gd name="T9" fmla="*/ 137 h 372"/>
                  <a:gd name="T10" fmla="*/ 333 w 424"/>
                  <a:gd name="T11" fmla="*/ 129 h 372"/>
                  <a:gd name="T12" fmla="*/ 318 w 424"/>
                  <a:gd name="T13" fmla="*/ 137 h 372"/>
                  <a:gd name="T14" fmla="*/ 310 w 424"/>
                  <a:gd name="T15" fmla="*/ 106 h 372"/>
                  <a:gd name="T16" fmla="*/ 273 w 424"/>
                  <a:gd name="T17" fmla="*/ 68 h 372"/>
                  <a:gd name="T18" fmla="*/ 265 w 424"/>
                  <a:gd name="T19" fmla="*/ 15 h 372"/>
                  <a:gd name="T20" fmla="*/ 242 w 424"/>
                  <a:gd name="T21" fmla="*/ 0 h 372"/>
                  <a:gd name="T22" fmla="*/ 0 w 424"/>
                  <a:gd name="T23" fmla="*/ 8 h 372"/>
                  <a:gd name="T24" fmla="*/ 30 w 424"/>
                  <a:gd name="T25" fmla="*/ 53 h 372"/>
                  <a:gd name="T26" fmla="*/ 53 w 424"/>
                  <a:gd name="T27" fmla="*/ 68 h 372"/>
                  <a:gd name="T28" fmla="*/ 53 w 424"/>
                  <a:gd name="T29" fmla="*/ 76 h 372"/>
                  <a:gd name="T30" fmla="*/ 38 w 424"/>
                  <a:gd name="T31" fmla="*/ 91 h 372"/>
                  <a:gd name="T32" fmla="*/ 76 w 424"/>
                  <a:gd name="T33" fmla="*/ 121 h 372"/>
                  <a:gd name="T34" fmla="*/ 76 w 424"/>
                  <a:gd name="T35" fmla="*/ 341 h 372"/>
                  <a:gd name="T36" fmla="*/ 318 w 424"/>
                  <a:gd name="T37" fmla="*/ 334 h 372"/>
                  <a:gd name="T38" fmla="*/ 363 w 424"/>
                  <a:gd name="T39" fmla="*/ 326 h 372"/>
                  <a:gd name="T40" fmla="*/ 371 w 424"/>
                  <a:gd name="T41" fmla="*/ 341 h 372"/>
                  <a:gd name="T42" fmla="*/ 348 w 424"/>
                  <a:gd name="T43" fmla="*/ 372 h 372"/>
                  <a:gd name="T44" fmla="*/ 394 w 424"/>
                  <a:gd name="T45" fmla="*/ 364 h 372"/>
                  <a:gd name="T46" fmla="*/ 401 w 424"/>
                  <a:gd name="T47" fmla="*/ 326 h 372"/>
                  <a:gd name="T48" fmla="*/ 401 w 424"/>
                  <a:gd name="T49" fmla="*/ 318 h 372"/>
                  <a:gd name="T50" fmla="*/ 401 w 424"/>
                  <a:gd name="T51" fmla="*/ 326 h 372"/>
                  <a:gd name="T52" fmla="*/ 409 w 424"/>
                  <a:gd name="T53" fmla="*/ 326 h 372"/>
                  <a:gd name="T54" fmla="*/ 424 w 424"/>
                  <a:gd name="T55" fmla="*/ 311 h 372"/>
                  <a:gd name="T56" fmla="*/ 424 w 424"/>
                  <a:gd name="T57" fmla="*/ 288 h 3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4"/>
                  <a:gd name="T88" fmla="*/ 0 h 372"/>
                  <a:gd name="T89" fmla="*/ 424 w 424"/>
                  <a:gd name="T90" fmla="*/ 372 h 3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4" h="372">
                    <a:moveTo>
                      <a:pt x="424" y="288"/>
                    </a:moveTo>
                    <a:lnTo>
                      <a:pt x="394" y="265"/>
                    </a:lnTo>
                    <a:lnTo>
                      <a:pt x="394" y="228"/>
                    </a:lnTo>
                    <a:lnTo>
                      <a:pt x="341" y="190"/>
                    </a:lnTo>
                    <a:lnTo>
                      <a:pt x="356" y="137"/>
                    </a:lnTo>
                    <a:lnTo>
                      <a:pt x="333" y="129"/>
                    </a:lnTo>
                    <a:lnTo>
                      <a:pt x="318" y="137"/>
                    </a:lnTo>
                    <a:lnTo>
                      <a:pt x="310" y="106"/>
                    </a:lnTo>
                    <a:lnTo>
                      <a:pt x="273" y="68"/>
                    </a:lnTo>
                    <a:lnTo>
                      <a:pt x="265" y="15"/>
                    </a:lnTo>
                    <a:lnTo>
                      <a:pt x="242" y="0"/>
                    </a:lnTo>
                    <a:lnTo>
                      <a:pt x="0" y="8"/>
                    </a:lnTo>
                    <a:lnTo>
                      <a:pt x="30" y="53"/>
                    </a:lnTo>
                    <a:lnTo>
                      <a:pt x="53" y="68"/>
                    </a:lnTo>
                    <a:lnTo>
                      <a:pt x="53" y="76"/>
                    </a:lnTo>
                    <a:lnTo>
                      <a:pt x="38" y="91"/>
                    </a:lnTo>
                    <a:lnTo>
                      <a:pt x="76" y="121"/>
                    </a:lnTo>
                    <a:lnTo>
                      <a:pt x="76" y="341"/>
                    </a:lnTo>
                    <a:lnTo>
                      <a:pt x="318" y="334"/>
                    </a:lnTo>
                    <a:lnTo>
                      <a:pt x="363" y="326"/>
                    </a:lnTo>
                    <a:lnTo>
                      <a:pt x="371" y="341"/>
                    </a:lnTo>
                    <a:lnTo>
                      <a:pt x="348" y="372"/>
                    </a:lnTo>
                    <a:lnTo>
                      <a:pt x="394" y="364"/>
                    </a:lnTo>
                    <a:lnTo>
                      <a:pt x="401" y="326"/>
                    </a:lnTo>
                    <a:lnTo>
                      <a:pt x="401" y="318"/>
                    </a:lnTo>
                    <a:lnTo>
                      <a:pt x="401" y="326"/>
                    </a:lnTo>
                    <a:lnTo>
                      <a:pt x="409" y="326"/>
                    </a:lnTo>
                    <a:lnTo>
                      <a:pt x="424" y="311"/>
                    </a:lnTo>
                    <a:lnTo>
                      <a:pt x="424" y="28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4" name="Freeform 1101"/>
              <p:cNvSpPr>
                <a:spLocks/>
              </p:cNvSpPr>
              <p:nvPr/>
            </p:nvSpPr>
            <p:spPr bwMode="auto">
              <a:xfrm>
                <a:off x="2929" y="1978"/>
                <a:ext cx="424" cy="372"/>
              </a:xfrm>
              <a:custGeom>
                <a:avLst/>
                <a:gdLst>
                  <a:gd name="T0" fmla="*/ 424 w 424"/>
                  <a:gd name="T1" fmla="*/ 288 h 372"/>
                  <a:gd name="T2" fmla="*/ 394 w 424"/>
                  <a:gd name="T3" fmla="*/ 265 h 372"/>
                  <a:gd name="T4" fmla="*/ 394 w 424"/>
                  <a:gd name="T5" fmla="*/ 228 h 372"/>
                  <a:gd name="T6" fmla="*/ 341 w 424"/>
                  <a:gd name="T7" fmla="*/ 190 h 372"/>
                  <a:gd name="T8" fmla="*/ 356 w 424"/>
                  <a:gd name="T9" fmla="*/ 137 h 372"/>
                  <a:gd name="T10" fmla="*/ 333 w 424"/>
                  <a:gd name="T11" fmla="*/ 129 h 372"/>
                  <a:gd name="T12" fmla="*/ 318 w 424"/>
                  <a:gd name="T13" fmla="*/ 137 h 372"/>
                  <a:gd name="T14" fmla="*/ 310 w 424"/>
                  <a:gd name="T15" fmla="*/ 106 h 372"/>
                  <a:gd name="T16" fmla="*/ 273 w 424"/>
                  <a:gd name="T17" fmla="*/ 68 h 372"/>
                  <a:gd name="T18" fmla="*/ 265 w 424"/>
                  <a:gd name="T19" fmla="*/ 15 h 372"/>
                  <a:gd name="T20" fmla="*/ 242 w 424"/>
                  <a:gd name="T21" fmla="*/ 0 h 372"/>
                  <a:gd name="T22" fmla="*/ 0 w 424"/>
                  <a:gd name="T23" fmla="*/ 8 h 372"/>
                  <a:gd name="T24" fmla="*/ 30 w 424"/>
                  <a:gd name="T25" fmla="*/ 53 h 372"/>
                  <a:gd name="T26" fmla="*/ 53 w 424"/>
                  <a:gd name="T27" fmla="*/ 68 h 372"/>
                  <a:gd name="T28" fmla="*/ 53 w 424"/>
                  <a:gd name="T29" fmla="*/ 76 h 372"/>
                  <a:gd name="T30" fmla="*/ 38 w 424"/>
                  <a:gd name="T31" fmla="*/ 91 h 372"/>
                  <a:gd name="T32" fmla="*/ 76 w 424"/>
                  <a:gd name="T33" fmla="*/ 121 h 372"/>
                  <a:gd name="T34" fmla="*/ 76 w 424"/>
                  <a:gd name="T35" fmla="*/ 341 h 372"/>
                  <a:gd name="T36" fmla="*/ 318 w 424"/>
                  <a:gd name="T37" fmla="*/ 334 h 372"/>
                  <a:gd name="T38" fmla="*/ 363 w 424"/>
                  <a:gd name="T39" fmla="*/ 326 h 372"/>
                  <a:gd name="T40" fmla="*/ 371 w 424"/>
                  <a:gd name="T41" fmla="*/ 341 h 372"/>
                  <a:gd name="T42" fmla="*/ 348 w 424"/>
                  <a:gd name="T43" fmla="*/ 372 h 372"/>
                  <a:gd name="T44" fmla="*/ 394 w 424"/>
                  <a:gd name="T45" fmla="*/ 364 h 372"/>
                  <a:gd name="T46" fmla="*/ 401 w 424"/>
                  <a:gd name="T47" fmla="*/ 326 h 372"/>
                  <a:gd name="T48" fmla="*/ 401 w 424"/>
                  <a:gd name="T49" fmla="*/ 318 h 372"/>
                  <a:gd name="T50" fmla="*/ 401 w 424"/>
                  <a:gd name="T51" fmla="*/ 326 h 372"/>
                  <a:gd name="T52" fmla="*/ 409 w 424"/>
                  <a:gd name="T53" fmla="*/ 326 h 372"/>
                  <a:gd name="T54" fmla="*/ 424 w 424"/>
                  <a:gd name="T55" fmla="*/ 311 h 372"/>
                  <a:gd name="T56" fmla="*/ 424 w 424"/>
                  <a:gd name="T57" fmla="*/ 288 h 372"/>
                  <a:gd name="T58" fmla="*/ 424 w 424"/>
                  <a:gd name="T59" fmla="*/ 296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4"/>
                  <a:gd name="T91" fmla="*/ 0 h 372"/>
                  <a:gd name="T92" fmla="*/ 424 w 424"/>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4" h="372">
                    <a:moveTo>
                      <a:pt x="424" y="288"/>
                    </a:moveTo>
                    <a:lnTo>
                      <a:pt x="394" y="265"/>
                    </a:lnTo>
                    <a:lnTo>
                      <a:pt x="394" y="228"/>
                    </a:lnTo>
                    <a:lnTo>
                      <a:pt x="341" y="190"/>
                    </a:lnTo>
                    <a:lnTo>
                      <a:pt x="356" y="137"/>
                    </a:lnTo>
                    <a:lnTo>
                      <a:pt x="333" y="129"/>
                    </a:lnTo>
                    <a:lnTo>
                      <a:pt x="318" y="137"/>
                    </a:lnTo>
                    <a:lnTo>
                      <a:pt x="310" y="106"/>
                    </a:lnTo>
                    <a:lnTo>
                      <a:pt x="273" y="68"/>
                    </a:lnTo>
                    <a:lnTo>
                      <a:pt x="265" y="15"/>
                    </a:lnTo>
                    <a:lnTo>
                      <a:pt x="242" y="0"/>
                    </a:lnTo>
                    <a:lnTo>
                      <a:pt x="0" y="8"/>
                    </a:lnTo>
                    <a:lnTo>
                      <a:pt x="30" y="53"/>
                    </a:lnTo>
                    <a:lnTo>
                      <a:pt x="53" y="68"/>
                    </a:lnTo>
                    <a:lnTo>
                      <a:pt x="53" y="76"/>
                    </a:lnTo>
                    <a:lnTo>
                      <a:pt x="38" y="91"/>
                    </a:lnTo>
                    <a:lnTo>
                      <a:pt x="76" y="121"/>
                    </a:lnTo>
                    <a:lnTo>
                      <a:pt x="76" y="341"/>
                    </a:lnTo>
                    <a:lnTo>
                      <a:pt x="318" y="334"/>
                    </a:lnTo>
                    <a:lnTo>
                      <a:pt x="363" y="326"/>
                    </a:lnTo>
                    <a:lnTo>
                      <a:pt x="371" y="341"/>
                    </a:lnTo>
                    <a:lnTo>
                      <a:pt x="348" y="372"/>
                    </a:lnTo>
                    <a:lnTo>
                      <a:pt x="394" y="364"/>
                    </a:lnTo>
                    <a:lnTo>
                      <a:pt x="401" y="326"/>
                    </a:lnTo>
                    <a:lnTo>
                      <a:pt x="401" y="318"/>
                    </a:lnTo>
                    <a:lnTo>
                      <a:pt x="401" y="326"/>
                    </a:lnTo>
                    <a:lnTo>
                      <a:pt x="409" y="326"/>
                    </a:lnTo>
                    <a:lnTo>
                      <a:pt x="424" y="311"/>
                    </a:lnTo>
                    <a:lnTo>
                      <a:pt x="424" y="288"/>
                    </a:lnTo>
                    <a:lnTo>
                      <a:pt x="424" y="29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5" name="Freeform 1102"/>
              <p:cNvSpPr>
                <a:spLocks/>
              </p:cNvSpPr>
              <p:nvPr/>
            </p:nvSpPr>
            <p:spPr bwMode="auto">
              <a:xfrm>
                <a:off x="1824" y="1197"/>
                <a:ext cx="659" cy="417"/>
              </a:xfrm>
              <a:custGeom>
                <a:avLst/>
                <a:gdLst>
                  <a:gd name="T0" fmla="*/ 636 w 659"/>
                  <a:gd name="T1" fmla="*/ 341 h 417"/>
                  <a:gd name="T2" fmla="*/ 659 w 659"/>
                  <a:gd name="T3" fmla="*/ 99 h 417"/>
                  <a:gd name="T4" fmla="*/ 273 w 659"/>
                  <a:gd name="T5" fmla="*/ 46 h 417"/>
                  <a:gd name="T6" fmla="*/ 23 w 659"/>
                  <a:gd name="T7" fmla="*/ 0 h 417"/>
                  <a:gd name="T8" fmla="*/ 0 w 659"/>
                  <a:gd name="T9" fmla="*/ 76 h 417"/>
                  <a:gd name="T10" fmla="*/ 16 w 659"/>
                  <a:gd name="T11" fmla="*/ 106 h 417"/>
                  <a:gd name="T12" fmla="*/ 8 w 659"/>
                  <a:gd name="T13" fmla="*/ 129 h 417"/>
                  <a:gd name="T14" fmla="*/ 31 w 659"/>
                  <a:gd name="T15" fmla="*/ 144 h 417"/>
                  <a:gd name="T16" fmla="*/ 53 w 659"/>
                  <a:gd name="T17" fmla="*/ 197 h 417"/>
                  <a:gd name="T18" fmla="*/ 76 w 659"/>
                  <a:gd name="T19" fmla="*/ 205 h 417"/>
                  <a:gd name="T20" fmla="*/ 46 w 659"/>
                  <a:gd name="T21" fmla="*/ 288 h 417"/>
                  <a:gd name="T22" fmla="*/ 53 w 659"/>
                  <a:gd name="T23" fmla="*/ 296 h 417"/>
                  <a:gd name="T24" fmla="*/ 84 w 659"/>
                  <a:gd name="T25" fmla="*/ 281 h 417"/>
                  <a:gd name="T26" fmla="*/ 99 w 659"/>
                  <a:gd name="T27" fmla="*/ 349 h 417"/>
                  <a:gd name="T28" fmla="*/ 114 w 659"/>
                  <a:gd name="T29" fmla="*/ 364 h 417"/>
                  <a:gd name="T30" fmla="*/ 121 w 659"/>
                  <a:gd name="T31" fmla="*/ 395 h 417"/>
                  <a:gd name="T32" fmla="*/ 159 w 659"/>
                  <a:gd name="T33" fmla="*/ 387 h 417"/>
                  <a:gd name="T34" fmla="*/ 205 w 659"/>
                  <a:gd name="T35" fmla="*/ 395 h 417"/>
                  <a:gd name="T36" fmla="*/ 212 w 659"/>
                  <a:gd name="T37" fmla="*/ 379 h 417"/>
                  <a:gd name="T38" fmla="*/ 227 w 659"/>
                  <a:gd name="T39" fmla="*/ 410 h 417"/>
                  <a:gd name="T40" fmla="*/ 235 w 659"/>
                  <a:gd name="T41" fmla="*/ 364 h 417"/>
                  <a:gd name="T42" fmla="*/ 628 w 659"/>
                  <a:gd name="T43" fmla="*/ 417 h 417"/>
                  <a:gd name="T44" fmla="*/ 636 w 659"/>
                  <a:gd name="T45" fmla="*/ 341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9"/>
                  <a:gd name="T70" fmla="*/ 0 h 417"/>
                  <a:gd name="T71" fmla="*/ 659 w 659"/>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9" h="417">
                    <a:moveTo>
                      <a:pt x="636" y="341"/>
                    </a:moveTo>
                    <a:lnTo>
                      <a:pt x="659" y="99"/>
                    </a:lnTo>
                    <a:lnTo>
                      <a:pt x="273" y="46"/>
                    </a:lnTo>
                    <a:lnTo>
                      <a:pt x="23" y="0"/>
                    </a:lnTo>
                    <a:lnTo>
                      <a:pt x="0" y="76"/>
                    </a:lnTo>
                    <a:lnTo>
                      <a:pt x="16" y="106"/>
                    </a:lnTo>
                    <a:lnTo>
                      <a:pt x="8" y="129"/>
                    </a:lnTo>
                    <a:lnTo>
                      <a:pt x="31" y="144"/>
                    </a:lnTo>
                    <a:lnTo>
                      <a:pt x="53" y="197"/>
                    </a:lnTo>
                    <a:lnTo>
                      <a:pt x="76" y="205"/>
                    </a:lnTo>
                    <a:lnTo>
                      <a:pt x="46" y="288"/>
                    </a:lnTo>
                    <a:lnTo>
                      <a:pt x="53" y="296"/>
                    </a:lnTo>
                    <a:lnTo>
                      <a:pt x="84" y="281"/>
                    </a:lnTo>
                    <a:lnTo>
                      <a:pt x="99" y="349"/>
                    </a:lnTo>
                    <a:lnTo>
                      <a:pt x="114" y="364"/>
                    </a:lnTo>
                    <a:lnTo>
                      <a:pt x="121" y="395"/>
                    </a:lnTo>
                    <a:lnTo>
                      <a:pt x="159" y="387"/>
                    </a:lnTo>
                    <a:lnTo>
                      <a:pt x="205" y="395"/>
                    </a:lnTo>
                    <a:lnTo>
                      <a:pt x="212" y="379"/>
                    </a:lnTo>
                    <a:lnTo>
                      <a:pt x="227" y="410"/>
                    </a:lnTo>
                    <a:lnTo>
                      <a:pt x="235" y="364"/>
                    </a:lnTo>
                    <a:lnTo>
                      <a:pt x="628" y="417"/>
                    </a:lnTo>
                    <a:lnTo>
                      <a:pt x="636" y="341"/>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6" name="Freeform 1103"/>
              <p:cNvSpPr>
                <a:spLocks/>
              </p:cNvSpPr>
              <p:nvPr/>
            </p:nvSpPr>
            <p:spPr bwMode="auto">
              <a:xfrm>
                <a:off x="1824" y="1197"/>
                <a:ext cx="659" cy="417"/>
              </a:xfrm>
              <a:custGeom>
                <a:avLst/>
                <a:gdLst>
                  <a:gd name="T0" fmla="*/ 636 w 659"/>
                  <a:gd name="T1" fmla="*/ 341 h 417"/>
                  <a:gd name="T2" fmla="*/ 659 w 659"/>
                  <a:gd name="T3" fmla="*/ 99 h 417"/>
                  <a:gd name="T4" fmla="*/ 273 w 659"/>
                  <a:gd name="T5" fmla="*/ 46 h 417"/>
                  <a:gd name="T6" fmla="*/ 23 w 659"/>
                  <a:gd name="T7" fmla="*/ 0 h 417"/>
                  <a:gd name="T8" fmla="*/ 0 w 659"/>
                  <a:gd name="T9" fmla="*/ 76 h 417"/>
                  <a:gd name="T10" fmla="*/ 16 w 659"/>
                  <a:gd name="T11" fmla="*/ 106 h 417"/>
                  <a:gd name="T12" fmla="*/ 8 w 659"/>
                  <a:gd name="T13" fmla="*/ 129 h 417"/>
                  <a:gd name="T14" fmla="*/ 31 w 659"/>
                  <a:gd name="T15" fmla="*/ 144 h 417"/>
                  <a:gd name="T16" fmla="*/ 53 w 659"/>
                  <a:gd name="T17" fmla="*/ 197 h 417"/>
                  <a:gd name="T18" fmla="*/ 76 w 659"/>
                  <a:gd name="T19" fmla="*/ 205 h 417"/>
                  <a:gd name="T20" fmla="*/ 46 w 659"/>
                  <a:gd name="T21" fmla="*/ 288 h 417"/>
                  <a:gd name="T22" fmla="*/ 53 w 659"/>
                  <a:gd name="T23" fmla="*/ 296 h 417"/>
                  <a:gd name="T24" fmla="*/ 84 w 659"/>
                  <a:gd name="T25" fmla="*/ 281 h 417"/>
                  <a:gd name="T26" fmla="*/ 99 w 659"/>
                  <a:gd name="T27" fmla="*/ 349 h 417"/>
                  <a:gd name="T28" fmla="*/ 114 w 659"/>
                  <a:gd name="T29" fmla="*/ 364 h 417"/>
                  <a:gd name="T30" fmla="*/ 121 w 659"/>
                  <a:gd name="T31" fmla="*/ 395 h 417"/>
                  <a:gd name="T32" fmla="*/ 159 w 659"/>
                  <a:gd name="T33" fmla="*/ 387 h 417"/>
                  <a:gd name="T34" fmla="*/ 205 w 659"/>
                  <a:gd name="T35" fmla="*/ 395 h 417"/>
                  <a:gd name="T36" fmla="*/ 212 w 659"/>
                  <a:gd name="T37" fmla="*/ 379 h 417"/>
                  <a:gd name="T38" fmla="*/ 227 w 659"/>
                  <a:gd name="T39" fmla="*/ 410 h 417"/>
                  <a:gd name="T40" fmla="*/ 235 w 659"/>
                  <a:gd name="T41" fmla="*/ 364 h 417"/>
                  <a:gd name="T42" fmla="*/ 628 w 659"/>
                  <a:gd name="T43" fmla="*/ 417 h 417"/>
                  <a:gd name="T44" fmla="*/ 636 w 659"/>
                  <a:gd name="T45" fmla="*/ 341 h 417"/>
                  <a:gd name="T46" fmla="*/ 636 w 659"/>
                  <a:gd name="T47" fmla="*/ 349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9"/>
                  <a:gd name="T73" fmla="*/ 0 h 417"/>
                  <a:gd name="T74" fmla="*/ 659 w 659"/>
                  <a:gd name="T75" fmla="*/ 417 h 4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9" h="417">
                    <a:moveTo>
                      <a:pt x="636" y="341"/>
                    </a:moveTo>
                    <a:lnTo>
                      <a:pt x="659" y="99"/>
                    </a:lnTo>
                    <a:lnTo>
                      <a:pt x="273" y="46"/>
                    </a:lnTo>
                    <a:lnTo>
                      <a:pt x="23" y="0"/>
                    </a:lnTo>
                    <a:lnTo>
                      <a:pt x="0" y="76"/>
                    </a:lnTo>
                    <a:lnTo>
                      <a:pt x="16" y="106"/>
                    </a:lnTo>
                    <a:lnTo>
                      <a:pt x="8" y="129"/>
                    </a:lnTo>
                    <a:lnTo>
                      <a:pt x="31" y="144"/>
                    </a:lnTo>
                    <a:lnTo>
                      <a:pt x="53" y="197"/>
                    </a:lnTo>
                    <a:lnTo>
                      <a:pt x="76" y="205"/>
                    </a:lnTo>
                    <a:lnTo>
                      <a:pt x="46" y="288"/>
                    </a:lnTo>
                    <a:lnTo>
                      <a:pt x="53" y="296"/>
                    </a:lnTo>
                    <a:lnTo>
                      <a:pt x="84" y="281"/>
                    </a:lnTo>
                    <a:lnTo>
                      <a:pt x="99" y="349"/>
                    </a:lnTo>
                    <a:lnTo>
                      <a:pt x="114" y="364"/>
                    </a:lnTo>
                    <a:lnTo>
                      <a:pt x="121" y="395"/>
                    </a:lnTo>
                    <a:lnTo>
                      <a:pt x="159" y="387"/>
                    </a:lnTo>
                    <a:lnTo>
                      <a:pt x="205" y="395"/>
                    </a:lnTo>
                    <a:lnTo>
                      <a:pt x="212" y="379"/>
                    </a:lnTo>
                    <a:lnTo>
                      <a:pt x="227" y="410"/>
                    </a:lnTo>
                    <a:lnTo>
                      <a:pt x="235" y="364"/>
                    </a:lnTo>
                    <a:lnTo>
                      <a:pt x="628" y="417"/>
                    </a:lnTo>
                    <a:lnTo>
                      <a:pt x="636" y="341"/>
                    </a:lnTo>
                    <a:lnTo>
                      <a:pt x="636" y="34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7" name="Freeform 1104"/>
              <p:cNvSpPr>
                <a:spLocks/>
              </p:cNvSpPr>
              <p:nvPr/>
            </p:nvSpPr>
            <p:spPr bwMode="auto">
              <a:xfrm>
                <a:off x="2430" y="1773"/>
                <a:ext cx="529" cy="258"/>
              </a:xfrm>
              <a:custGeom>
                <a:avLst/>
                <a:gdLst>
                  <a:gd name="T0" fmla="*/ 529 w 529"/>
                  <a:gd name="T1" fmla="*/ 258 h 258"/>
                  <a:gd name="T2" fmla="*/ 113 w 529"/>
                  <a:gd name="T3" fmla="*/ 251 h 258"/>
                  <a:gd name="T4" fmla="*/ 121 w 529"/>
                  <a:gd name="T5" fmla="*/ 167 h 258"/>
                  <a:gd name="T6" fmla="*/ 0 w 529"/>
                  <a:gd name="T7" fmla="*/ 160 h 258"/>
                  <a:gd name="T8" fmla="*/ 7 w 529"/>
                  <a:gd name="T9" fmla="*/ 0 h 258"/>
                  <a:gd name="T10" fmla="*/ 340 w 529"/>
                  <a:gd name="T11" fmla="*/ 16 h 258"/>
                  <a:gd name="T12" fmla="*/ 363 w 529"/>
                  <a:gd name="T13" fmla="*/ 38 h 258"/>
                  <a:gd name="T14" fmla="*/ 408 w 529"/>
                  <a:gd name="T15" fmla="*/ 31 h 258"/>
                  <a:gd name="T16" fmla="*/ 461 w 529"/>
                  <a:gd name="T17" fmla="*/ 61 h 258"/>
                  <a:gd name="T18" fmla="*/ 476 w 529"/>
                  <a:gd name="T19" fmla="*/ 137 h 258"/>
                  <a:gd name="T20" fmla="*/ 492 w 529"/>
                  <a:gd name="T21" fmla="*/ 144 h 258"/>
                  <a:gd name="T22" fmla="*/ 499 w 529"/>
                  <a:gd name="T23" fmla="*/ 213 h 258"/>
                  <a:gd name="T24" fmla="*/ 529 w 529"/>
                  <a:gd name="T25" fmla="*/ 258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9"/>
                  <a:gd name="T40" fmla="*/ 0 h 258"/>
                  <a:gd name="T41" fmla="*/ 529 w 529"/>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9" h="258">
                    <a:moveTo>
                      <a:pt x="529" y="258"/>
                    </a:moveTo>
                    <a:lnTo>
                      <a:pt x="113" y="251"/>
                    </a:lnTo>
                    <a:lnTo>
                      <a:pt x="121" y="167"/>
                    </a:lnTo>
                    <a:lnTo>
                      <a:pt x="0" y="160"/>
                    </a:lnTo>
                    <a:lnTo>
                      <a:pt x="7" y="0"/>
                    </a:lnTo>
                    <a:lnTo>
                      <a:pt x="340" y="16"/>
                    </a:lnTo>
                    <a:lnTo>
                      <a:pt x="363" y="38"/>
                    </a:lnTo>
                    <a:lnTo>
                      <a:pt x="408" y="31"/>
                    </a:lnTo>
                    <a:lnTo>
                      <a:pt x="461" y="61"/>
                    </a:lnTo>
                    <a:lnTo>
                      <a:pt x="476" y="137"/>
                    </a:lnTo>
                    <a:lnTo>
                      <a:pt x="492" y="144"/>
                    </a:lnTo>
                    <a:lnTo>
                      <a:pt x="499" y="213"/>
                    </a:lnTo>
                    <a:lnTo>
                      <a:pt x="529" y="25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8" name="Freeform 1105"/>
              <p:cNvSpPr>
                <a:spLocks/>
              </p:cNvSpPr>
              <p:nvPr/>
            </p:nvSpPr>
            <p:spPr bwMode="auto">
              <a:xfrm>
                <a:off x="2430" y="1773"/>
                <a:ext cx="529" cy="266"/>
              </a:xfrm>
              <a:custGeom>
                <a:avLst/>
                <a:gdLst>
                  <a:gd name="T0" fmla="*/ 529 w 529"/>
                  <a:gd name="T1" fmla="*/ 258 h 266"/>
                  <a:gd name="T2" fmla="*/ 113 w 529"/>
                  <a:gd name="T3" fmla="*/ 251 h 266"/>
                  <a:gd name="T4" fmla="*/ 121 w 529"/>
                  <a:gd name="T5" fmla="*/ 167 h 266"/>
                  <a:gd name="T6" fmla="*/ 0 w 529"/>
                  <a:gd name="T7" fmla="*/ 160 h 266"/>
                  <a:gd name="T8" fmla="*/ 7 w 529"/>
                  <a:gd name="T9" fmla="*/ 0 h 266"/>
                  <a:gd name="T10" fmla="*/ 340 w 529"/>
                  <a:gd name="T11" fmla="*/ 16 h 266"/>
                  <a:gd name="T12" fmla="*/ 363 w 529"/>
                  <a:gd name="T13" fmla="*/ 38 h 266"/>
                  <a:gd name="T14" fmla="*/ 408 w 529"/>
                  <a:gd name="T15" fmla="*/ 31 h 266"/>
                  <a:gd name="T16" fmla="*/ 461 w 529"/>
                  <a:gd name="T17" fmla="*/ 61 h 266"/>
                  <a:gd name="T18" fmla="*/ 476 w 529"/>
                  <a:gd name="T19" fmla="*/ 137 h 266"/>
                  <a:gd name="T20" fmla="*/ 492 w 529"/>
                  <a:gd name="T21" fmla="*/ 144 h 266"/>
                  <a:gd name="T22" fmla="*/ 499 w 529"/>
                  <a:gd name="T23" fmla="*/ 213 h 266"/>
                  <a:gd name="T24" fmla="*/ 529 w 529"/>
                  <a:gd name="T25" fmla="*/ 258 h 266"/>
                  <a:gd name="T26" fmla="*/ 529 w 529"/>
                  <a:gd name="T27" fmla="*/ 266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9"/>
                  <a:gd name="T43" fmla="*/ 0 h 266"/>
                  <a:gd name="T44" fmla="*/ 529 w 529"/>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9" h="266">
                    <a:moveTo>
                      <a:pt x="529" y="258"/>
                    </a:moveTo>
                    <a:lnTo>
                      <a:pt x="113" y="251"/>
                    </a:lnTo>
                    <a:lnTo>
                      <a:pt x="121" y="167"/>
                    </a:lnTo>
                    <a:lnTo>
                      <a:pt x="0" y="160"/>
                    </a:lnTo>
                    <a:lnTo>
                      <a:pt x="7" y="0"/>
                    </a:lnTo>
                    <a:lnTo>
                      <a:pt x="340" y="16"/>
                    </a:lnTo>
                    <a:lnTo>
                      <a:pt x="363" y="38"/>
                    </a:lnTo>
                    <a:lnTo>
                      <a:pt x="408" y="31"/>
                    </a:lnTo>
                    <a:lnTo>
                      <a:pt x="461" y="61"/>
                    </a:lnTo>
                    <a:lnTo>
                      <a:pt x="476" y="137"/>
                    </a:lnTo>
                    <a:lnTo>
                      <a:pt x="492" y="144"/>
                    </a:lnTo>
                    <a:lnTo>
                      <a:pt x="499" y="213"/>
                    </a:lnTo>
                    <a:lnTo>
                      <a:pt x="529" y="258"/>
                    </a:lnTo>
                    <a:lnTo>
                      <a:pt x="529" y="26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09" name="Freeform 1106"/>
              <p:cNvSpPr>
                <a:spLocks/>
              </p:cNvSpPr>
              <p:nvPr/>
            </p:nvSpPr>
            <p:spPr bwMode="auto">
              <a:xfrm>
                <a:off x="1439" y="1690"/>
                <a:ext cx="408" cy="629"/>
              </a:xfrm>
              <a:custGeom>
                <a:avLst/>
                <a:gdLst>
                  <a:gd name="T0" fmla="*/ 325 w 408"/>
                  <a:gd name="T1" fmla="*/ 478 h 629"/>
                  <a:gd name="T2" fmla="*/ 310 w 408"/>
                  <a:gd name="T3" fmla="*/ 553 h 629"/>
                  <a:gd name="T4" fmla="*/ 295 w 408"/>
                  <a:gd name="T5" fmla="*/ 538 h 629"/>
                  <a:gd name="T6" fmla="*/ 272 w 408"/>
                  <a:gd name="T7" fmla="*/ 538 h 629"/>
                  <a:gd name="T8" fmla="*/ 257 w 408"/>
                  <a:gd name="T9" fmla="*/ 629 h 629"/>
                  <a:gd name="T10" fmla="*/ 0 w 408"/>
                  <a:gd name="T11" fmla="*/ 235 h 629"/>
                  <a:gd name="T12" fmla="*/ 60 w 408"/>
                  <a:gd name="T13" fmla="*/ 0 h 629"/>
                  <a:gd name="T14" fmla="*/ 234 w 408"/>
                  <a:gd name="T15" fmla="*/ 46 h 629"/>
                  <a:gd name="T16" fmla="*/ 408 w 408"/>
                  <a:gd name="T17" fmla="*/ 83 h 629"/>
                  <a:gd name="T18" fmla="*/ 325 w 408"/>
                  <a:gd name="T19" fmla="*/ 478 h 6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629"/>
                  <a:gd name="T32" fmla="*/ 408 w 408"/>
                  <a:gd name="T33" fmla="*/ 629 h 6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629">
                    <a:moveTo>
                      <a:pt x="325" y="478"/>
                    </a:moveTo>
                    <a:lnTo>
                      <a:pt x="310" y="553"/>
                    </a:lnTo>
                    <a:lnTo>
                      <a:pt x="295" y="538"/>
                    </a:lnTo>
                    <a:lnTo>
                      <a:pt x="272" y="538"/>
                    </a:lnTo>
                    <a:lnTo>
                      <a:pt x="257" y="629"/>
                    </a:lnTo>
                    <a:lnTo>
                      <a:pt x="0" y="235"/>
                    </a:lnTo>
                    <a:lnTo>
                      <a:pt x="60" y="0"/>
                    </a:lnTo>
                    <a:lnTo>
                      <a:pt x="234" y="46"/>
                    </a:lnTo>
                    <a:lnTo>
                      <a:pt x="408" y="83"/>
                    </a:lnTo>
                    <a:lnTo>
                      <a:pt x="325" y="47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0" name="Freeform 1107"/>
              <p:cNvSpPr>
                <a:spLocks/>
              </p:cNvSpPr>
              <p:nvPr/>
            </p:nvSpPr>
            <p:spPr bwMode="auto">
              <a:xfrm>
                <a:off x="1439" y="1690"/>
                <a:ext cx="408" cy="629"/>
              </a:xfrm>
              <a:custGeom>
                <a:avLst/>
                <a:gdLst>
                  <a:gd name="T0" fmla="*/ 325 w 408"/>
                  <a:gd name="T1" fmla="*/ 478 h 629"/>
                  <a:gd name="T2" fmla="*/ 310 w 408"/>
                  <a:gd name="T3" fmla="*/ 553 h 629"/>
                  <a:gd name="T4" fmla="*/ 295 w 408"/>
                  <a:gd name="T5" fmla="*/ 538 h 629"/>
                  <a:gd name="T6" fmla="*/ 272 w 408"/>
                  <a:gd name="T7" fmla="*/ 538 h 629"/>
                  <a:gd name="T8" fmla="*/ 257 w 408"/>
                  <a:gd name="T9" fmla="*/ 629 h 629"/>
                  <a:gd name="T10" fmla="*/ 0 w 408"/>
                  <a:gd name="T11" fmla="*/ 235 h 629"/>
                  <a:gd name="T12" fmla="*/ 60 w 408"/>
                  <a:gd name="T13" fmla="*/ 0 h 629"/>
                  <a:gd name="T14" fmla="*/ 234 w 408"/>
                  <a:gd name="T15" fmla="*/ 46 h 629"/>
                  <a:gd name="T16" fmla="*/ 408 w 408"/>
                  <a:gd name="T17" fmla="*/ 83 h 629"/>
                  <a:gd name="T18" fmla="*/ 325 w 408"/>
                  <a:gd name="T19" fmla="*/ 478 h 629"/>
                  <a:gd name="T20" fmla="*/ 325 w 408"/>
                  <a:gd name="T21" fmla="*/ 485 h 6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629"/>
                  <a:gd name="T35" fmla="*/ 408 w 408"/>
                  <a:gd name="T36" fmla="*/ 629 h 6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629">
                    <a:moveTo>
                      <a:pt x="325" y="478"/>
                    </a:moveTo>
                    <a:lnTo>
                      <a:pt x="310" y="553"/>
                    </a:lnTo>
                    <a:lnTo>
                      <a:pt x="295" y="538"/>
                    </a:lnTo>
                    <a:lnTo>
                      <a:pt x="272" y="538"/>
                    </a:lnTo>
                    <a:lnTo>
                      <a:pt x="257" y="629"/>
                    </a:lnTo>
                    <a:lnTo>
                      <a:pt x="0" y="235"/>
                    </a:lnTo>
                    <a:lnTo>
                      <a:pt x="60" y="0"/>
                    </a:lnTo>
                    <a:lnTo>
                      <a:pt x="234" y="46"/>
                    </a:lnTo>
                    <a:lnTo>
                      <a:pt x="408" y="83"/>
                    </a:lnTo>
                    <a:lnTo>
                      <a:pt x="325" y="478"/>
                    </a:lnTo>
                    <a:lnTo>
                      <a:pt x="325" y="48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1" name="Freeform 1108"/>
              <p:cNvSpPr>
                <a:spLocks/>
              </p:cNvSpPr>
              <p:nvPr/>
            </p:nvSpPr>
            <p:spPr bwMode="auto">
              <a:xfrm>
                <a:off x="4284" y="1425"/>
                <a:ext cx="98" cy="220"/>
              </a:xfrm>
              <a:custGeom>
                <a:avLst/>
                <a:gdLst>
                  <a:gd name="T0" fmla="*/ 75 w 98"/>
                  <a:gd name="T1" fmla="*/ 144 h 220"/>
                  <a:gd name="T2" fmla="*/ 37 w 98"/>
                  <a:gd name="T3" fmla="*/ 0 h 220"/>
                  <a:gd name="T4" fmla="*/ 15 w 98"/>
                  <a:gd name="T5" fmla="*/ 7 h 220"/>
                  <a:gd name="T6" fmla="*/ 15 w 98"/>
                  <a:gd name="T7" fmla="*/ 30 h 220"/>
                  <a:gd name="T8" fmla="*/ 22 w 98"/>
                  <a:gd name="T9" fmla="*/ 68 h 220"/>
                  <a:gd name="T10" fmla="*/ 0 w 98"/>
                  <a:gd name="T11" fmla="*/ 91 h 220"/>
                  <a:gd name="T12" fmla="*/ 0 w 98"/>
                  <a:gd name="T13" fmla="*/ 151 h 220"/>
                  <a:gd name="T14" fmla="*/ 7 w 98"/>
                  <a:gd name="T15" fmla="*/ 220 h 220"/>
                  <a:gd name="T16" fmla="*/ 75 w 98"/>
                  <a:gd name="T17" fmla="*/ 204 h 220"/>
                  <a:gd name="T18" fmla="*/ 98 w 98"/>
                  <a:gd name="T19" fmla="*/ 182 h 220"/>
                  <a:gd name="T20" fmla="*/ 98 w 98"/>
                  <a:gd name="T21" fmla="*/ 167 h 220"/>
                  <a:gd name="T22" fmla="*/ 75 w 98"/>
                  <a:gd name="T23" fmla="*/ 144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20"/>
                  <a:gd name="T38" fmla="*/ 98 w 98"/>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20">
                    <a:moveTo>
                      <a:pt x="75" y="144"/>
                    </a:moveTo>
                    <a:lnTo>
                      <a:pt x="37" y="0"/>
                    </a:lnTo>
                    <a:lnTo>
                      <a:pt x="15" y="7"/>
                    </a:lnTo>
                    <a:lnTo>
                      <a:pt x="15" y="30"/>
                    </a:lnTo>
                    <a:lnTo>
                      <a:pt x="22" y="68"/>
                    </a:lnTo>
                    <a:lnTo>
                      <a:pt x="0" y="91"/>
                    </a:lnTo>
                    <a:lnTo>
                      <a:pt x="0" y="151"/>
                    </a:lnTo>
                    <a:lnTo>
                      <a:pt x="7" y="220"/>
                    </a:lnTo>
                    <a:lnTo>
                      <a:pt x="75" y="204"/>
                    </a:lnTo>
                    <a:lnTo>
                      <a:pt x="98" y="182"/>
                    </a:lnTo>
                    <a:lnTo>
                      <a:pt x="98" y="167"/>
                    </a:lnTo>
                    <a:lnTo>
                      <a:pt x="75" y="14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2" name="Freeform 1109"/>
              <p:cNvSpPr>
                <a:spLocks/>
              </p:cNvSpPr>
              <p:nvPr/>
            </p:nvSpPr>
            <p:spPr bwMode="auto">
              <a:xfrm>
                <a:off x="4284" y="1425"/>
                <a:ext cx="98" cy="220"/>
              </a:xfrm>
              <a:custGeom>
                <a:avLst/>
                <a:gdLst>
                  <a:gd name="T0" fmla="*/ 75 w 98"/>
                  <a:gd name="T1" fmla="*/ 144 h 220"/>
                  <a:gd name="T2" fmla="*/ 37 w 98"/>
                  <a:gd name="T3" fmla="*/ 0 h 220"/>
                  <a:gd name="T4" fmla="*/ 15 w 98"/>
                  <a:gd name="T5" fmla="*/ 7 h 220"/>
                  <a:gd name="T6" fmla="*/ 15 w 98"/>
                  <a:gd name="T7" fmla="*/ 30 h 220"/>
                  <a:gd name="T8" fmla="*/ 22 w 98"/>
                  <a:gd name="T9" fmla="*/ 68 h 220"/>
                  <a:gd name="T10" fmla="*/ 0 w 98"/>
                  <a:gd name="T11" fmla="*/ 91 h 220"/>
                  <a:gd name="T12" fmla="*/ 0 w 98"/>
                  <a:gd name="T13" fmla="*/ 151 h 220"/>
                  <a:gd name="T14" fmla="*/ 7 w 98"/>
                  <a:gd name="T15" fmla="*/ 220 h 220"/>
                  <a:gd name="T16" fmla="*/ 75 w 98"/>
                  <a:gd name="T17" fmla="*/ 204 h 220"/>
                  <a:gd name="T18" fmla="*/ 98 w 98"/>
                  <a:gd name="T19" fmla="*/ 182 h 220"/>
                  <a:gd name="T20" fmla="*/ 98 w 98"/>
                  <a:gd name="T21" fmla="*/ 167 h 220"/>
                  <a:gd name="T22" fmla="*/ 75 w 98"/>
                  <a:gd name="T23" fmla="*/ 144 h 220"/>
                  <a:gd name="T24" fmla="*/ 75 w 98"/>
                  <a:gd name="T25" fmla="*/ 15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220"/>
                  <a:gd name="T41" fmla="*/ 98 w 98"/>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220">
                    <a:moveTo>
                      <a:pt x="75" y="144"/>
                    </a:moveTo>
                    <a:lnTo>
                      <a:pt x="37" y="0"/>
                    </a:lnTo>
                    <a:lnTo>
                      <a:pt x="15" y="7"/>
                    </a:lnTo>
                    <a:lnTo>
                      <a:pt x="15" y="30"/>
                    </a:lnTo>
                    <a:lnTo>
                      <a:pt x="22" y="68"/>
                    </a:lnTo>
                    <a:lnTo>
                      <a:pt x="0" y="91"/>
                    </a:lnTo>
                    <a:lnTo>
                      <a:pt x="0" y="151"/>
                    </a:lnTo>
                    <a:lnTo>
                      <a:pt x="7" y="220"/>
                    </a:lnTo>
                    <a:lnTo>
                      <a:pt x="75" y="204"/>
                    </a:lnTo>
                    <a:lnTo>
                      <a:pt x="98" y="182"/>
                    </a:lnTo>
                    <a:lnTo>
                      <a:pt x="98" y="167"/>
                    </a:lnTo>
                    <a:lnTo>
                      <a:pt x="75" y="144"/>
                    </a:lnTo>
                    <a:lnTo>
                      <a:pt x="75" y="15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3" name="Freeform 1110"/>
              <p:cNvSpPr>
                <a:spLocks/>
              </p:cNvSpPr>
              <p:nvPr/>
            </p:nvSpPr>
            <p:spPr bwMode="auto">
              <a:xfrm>
                <a:off x="4170" y="1781"/>
                <a:ext cx="83" cy="197"/>
              </a:xfrm>
              <a:custGeom>
                <a:avLst/>
                <a:gdLst>
                  <a:gd name="T0" fmla="*/ 68 w 83"/>
                  <a:gd name="T1" fmla="*/ 30 h 197"/>
                  <a:gd name="T2" fmla="*/ 61 w 83"/>
                  <a:gd name="T3" fmla="*/ 68 h 197"/>
                  <a:gd name="T4" fmla="*/ 76 w 83"/>
                  <a:gd name="T5" fmla="*/ 68 h 197"/>
                  <a:gd name="T6" fmla="*/ 83 w 83"/>
                  <a:gd name="T7" fmla="*/ 121 h 197"/>
                  <a:gd name="T8" fmla="*/ 76 w 83"/>
                  <a:gd name="T9" fmla="*/ 99 h 197"/>
                  <a:gd name="T10" fmla="*/ 76 w 83"/>
                  <a:gd name="T11" fmla="*/ 129 h 197"/>
                  <a:gd name="T12" fmla="*/ 53 w 83"/>
                  <a:gd name="T13" fmla="*/ 190 h 197"/>
                  <a:gd name="T14" fmla="*/ 45 w 83"/>
                  <a:gd name="T15" fmla="*/ 197 h 197"/>
                  <a:gd name="T16" fmla="*/ 45 w 83"/>
                  <a:gd name="T17" fmla="*/ 182 h 197"/>
                  <a:gd name="T18" fmla="*/ 0 w 83"/>
                  <a:gd name="T19" fmla="*/ 167 h 197"/>
                  <a:gd name="T20" fmla="*/ 0 w 83"/>
                  <a:gd name="T21" fmla="*/ 136 h 197"/>
                  <a:gd name="T22" fmla="*/ 38 w 83"/>
                  <a:gd name="T23" fmla="*/ 99 h 197"/>
                  <a:gd name="T24" fmla="*/ 0 w 83"/>
                  <a:gd name="T25" fmla="*/ 61 h 197"/>
                  <a:gd name="T26" fmla="*/ 0 w 83"/>
                  <a:gd name="T27" fmla="*/ 38 h 197"/>
                  <a:gd name="T28" fmla="*/ 15 w 83"/>
                  <a:gd name="T29" fmla="*/ 0 h 197"/>
                  <a:gd name="T30" fmla="*/ 68 w 83"/>
                  <a:gd name="T31" fmla="*/ 23 h 197"/>
                  <a:gd name="T32" fmla="*/ 68 w 83"/>
                  <a:gd name="T33" fmla="*/ 3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97"/>
                  <a:gd name="T53" fmla="*/ 83 w 83"/>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97">
                    <a:moveTo>
                      <a:pt x="68" y="30"/>
                    </a:moveTo>
                    <a:lnTo>
                      <a:pt x="61" y="68"/>
                    </a:lnTo>
                    <a:lnTo>
                      <a:pt x="76" y="68"/>
                    </a:lnTo>
                    <a:lnTo>
                      <a:pt x="83" y="121"/>
                    </a:lnTo>
                    <a:lnTo>
                      <a:pt x="76" y="99"/>
                    </a:lnTo>
                    <a:lnTo>
                      <a:pt x="76" y="129"/>
                    </a:lnTo>
                    <a:lnTo>
                      <a:pt x="53" y="190"/>
                    </a:lnTo>
                    <a:lnTo>
                      <a:pt x="45" y="197"/>
                    </a:lnTo>
                    <a:lnTo>
                      <a:pt x="45" y="182"/>
                    </a:lnTo>
                    <a:lnTo>
                      <a:pt x="0" y="167"/>
                    </a:lnTo>
                    <a:lnTo>
                      <a:pt x="0" y="136"/>
                    </a:lnTo>
                    <a:lnTo>
                      <a:pt x="38" y="99"/>
                    </a:lnTo>
                    <a:lnTo>
                      <a:pt x="0" y="61"/>
                    </a:lnTo>
                    <a:lnTo>
                      <a:pt x="0" y="38"/>
                    </a:lnTo>
                    <a:lnTo>
                      <a:pt x="15" y="0"/>
                    </a:lnTo>
                    <a:lnTo>
                      <a:pt x="68" y="23"/>
                    </a:lnTo>
                    <a:lnTo>
                      <a:pt x="68" y="3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4" name="Freeform 1111"/>
              <p:cNvSpPr>
                <a:spLocks/>
              </p:cNvSpPr>
              <p:nvPr/>
            </p:nvSpPr>
            <p:spPr bwMode="auto">
              <a:xfrm>
                <a:off x="4170" y="1781"/>
                <a:ext cx="83" cy="197"/>
              </a:xfrm>
              <a:custGeom>
                <a:avLst/>
                <a:gdLst>
                  <a:gd name="T0" fmla="*/ 68 w 83"/>
                  <a:gd name="T1" fmla="*/ 30 h 197"/>
                  <a:gd name="T2" fmla="*/ 61 w 83"/>
                  <a:gd name="T3" fmla="*/ 68 h 197"/>
                  <a:gd name="T4" fmla="*/ 76 w 83"/>
                  <a:gd name="T5" fmla="*/ 68 h 197"/>
                  <a:gd name="T6" fmla="*/ 83 w 83"/>
                  <a:gd name="T7" fmla="*/ 121 h 197"/>
                  <a:gd name="T8" fmla="*/ 76 w 83"/>
                  <a:gd name="T9" fmla="*/ 99 h 197"/>
                  <a:gd name="T10" fmla="*/ 76 w 83"/>
                  <a:gd name="T11" fmla="*/ 129 h 197"/>
                  <a:gd name="T12" fmla="*/ 53 w 83"/>
                  <a:gd name="T13" fmla="*/ 190 h 197"/>
                  <a:gd name="T14" fmla="*/ 45 w 83"/>
                  <a:gd name="T15" fmla="*/ 197 h 197"/>
                  <a:gd name="T16" fmla="*/ 45 w 83"/>
                  <a:gd name="T17" fmla="*/ 182 h 197"/>
                  <a:gd name="T18" fmla="*/ 0 w 83"/>
                  <a:gd name="T19" fmla="*/ 167 h 197"/>
                  <a:gd name="T20" fmla="*/ 0 w 83"/>
                  <a:gd name="T21" fmla="*/ 136 h 197"/>
                  <a:gd name="T22" fmla="*/ 38 w 83"/>
                  <a:gd name="T23" fmla="*/ 99 h 197"/>
                  <a:gd name="T24" fmla="*/ 0 w 83"/>
                  <a:gd name="T25" fmla="*/ 61 h 197"/>
                  <a:gd name="T26" fmla="*/ 0 w 83"/>
                  <a:gd name="T27" fmla="*/ 38 h 197"/>
                  <a:gd name="T28" fmla="*/ 15 w 83"/>
                  <a:gd name="T29" fmla="*/ 0 h 197"/>
                  <a:gd name="T30" fmla="*/ 68 w 83"/>
                  <a:gd name="T31" fmla="*/ 23 h 197"/>
                  <a:gd name="T32" fmla="*/ 68 w 83"/>
                  <a:gd name="T33" fmla="*/ 30 h 197"/>
                  <a:gd name="T34" fmla="*/ 68 w 83"/>
                  <a:gd name="T35" fmla="*/ 38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97"/>
                  <a:gd name="T56" fmla="*/ 83 w 83"/>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97">
                    <a:moveTo>
                      <a:pt x="68" y="30"/>
                    </a:moveTo>
                    <a:lnTo>
                      <a:pt x="61" y="68"/>
                    </a:lnTo>
                    <a:lnTo>
                      <a:pt x="76" y="68"/>
                    </a:lnTo>
                    <a:lnTo>
                      <a:pt x="83" y="121"/>
                    </a:lnTo>
                    <a:lnTo>
                      <a:pt x="76" y="99"/>
                    </a:lnTo>
                    <a:lnTo>
                      <a:pt x="76" y="129"/>
                    </a:lnTo>
                    <a:lnTo>
                      <a:pt x="53" y="190"/>
                    </a:lnTo>
                    <a:lnTo>
                      <a:pt x="45" y="197"/>
                    </a:lnTo>
                    <a:lnTo>
                      <a:pt x="45" y="182"/>
                    </a:lnTo>
                    <a:lnTo>
                      <a:pt x="0" y="167"/>
                    </a:lnTo>
                    <a:lnTo>
                      <a:pt x="0" y="136"/>
                    </a:lnTo>
                    <a:lnTo>
                      <a:pt x="38" y="99"/>
                    </a:lnTo>
                    <a:lnTo>
                      <a:pt x="0" y="61"/>
                    </a:lnTo>
                    <a:lnTo>
                      <a:pt x="0" y="38"/>
                    </a:lnTo>
                    <a:lnTo>
                      <a:pt x="15" y="0"/>
                    </a:lnTo>
                    <a:lnTo>
                      <a:pt x="68" y="23"/>
                    </a:lnTo>
                    <a:lnTo>
                      <a:pt x="68" y="30"/>
                    </a:lnTo>
                    <a:lnTo>
                      <a:pt x="68" y="3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5" name="Freeform 1112"/>
              <p:cNvSpPr>
                <a:spLocks/>
              </p:cNvSpPr>
              <p:nvPr/>
            </p:nvSpPr>
            <p:spPr bwMode="auto">
              <a:xfrm>
                <a:off x="2021" y="2221"/>
                <a:ext cx="447" cy="462"/>
              </a:xfrm>
              <a:custGeom>
                <a:avLst/>
                <a:gdLst>
                  <a:gd name="T0" fmla="*/ 447 w 447"/>
                  <a:gd name="T1" fmla="*/ 38 h 462"/>
                  <a:gd name="T2" fmla="*/ 61 w 447"/>
                  <a:gd name="T3" fmla="*/ 0 h 462"/>
                  <a:gd name="T4" fmla="*/ 0 w 447"/>
                  <a:gd name="T5" fmla="*/ 454 h 462"/>
                  <a:gd name="T6" fmla="*/ 53 w 447"/>
                  <a:gd name="T7" fmla="*/ 462 h 462"/>
                  <a:gd name="T8" fmla="*/ 61 w 447"/>
                  <a:gd name="T9" fmla="*/ 424 h 462"/>
                  <a:gd name="T10" fmla="*/ 174 w 447"/>
                  <a:gd name="T11" fmla="*/ 439 h 462"/>
                  <a:gd name="T12" fmla="*/ 167 w 447"/>
                  <a:gd name="T13" fmla="*/ 417 h 462"/>
                  <a:gd name="T14" fmla="*/ 409 w 447"/>
                  <a:gd name="T15" fmla="*/ 439 h 462"/>
                  <a:gd name="T16" fmla="*/ 447 w 447"/>
                  <a:gd name="T17" fmla="*/ 75 h 462"/>
                  <a:gd name="T18" fmla="*/ 447 w 447"/>
                  <a:gd name="T19" fmla="*/ 38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7"/>
                  <a:gd name="T31" fmla="*/ 0 h 462"/>
                  <a:gd name="T32" fmla="*/ 447 w 447"/>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7" h="462">
                    <a:moveTo>
                      <a:pt x="447" y="38"/>
                    </a:moveTo>
                    <a:lnTo>
                      <a:pt x="61" y="0"/>
                    </a:lnTo>
                    <a:lnTo>
                      <a:pt x="0" y="454"/>
                    </a:lnTo>
                    <a:lnTo>
                      <a:pt x="53" y="462"/>
                    </a:lnTo>
                    <a:lnTo>
                      <a:pt x="61" y="424"/>
                    </a:lnTo>
                    <a:lnTo>
                      <a:pt x="174" y="439"/>
                    </a:lnTo>
                    <a:lnTo>
                      <a:pt x="167" y="417"/>
                    </a:lnTo>
                    <a:lnTo>
                      <a:pt x="409" y="439"/>
                    </a:lnTo>
                    <a:lnTo>
                      <a:pt x="447" y="75"/>
                    </a:lnTo>
                    <a:lnTo>
                      <a:pt x="447" y="3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6" name="Freeform 1113"/>
              <p:cNvSpPr>
                <a:spLocks/>
              </p:cNvSpPr>
              <p:nvPr/>
            </p:nvSpPr>
            <p:spPr bwMode="auto">
              <a:xfrm>
                <a:off x="2021" y="2221"/>
                <a:ext cx="447" cy="462"/>
              </a:xfrm>
              <a:custGeom>
                <a:avLst/>
                <a:gdLst>
                  <a:gd name="T0" fmla="*/ 447 w 447"/>
                  <a:gd name="T1" fmla="*/ 38 h 462"/>
                  <a:gd name="T2" fmla="*/ 61 w 447"/>
                  <a:gd name="T3" fmla="*/ 0 h 462"/>
                  <a:gd name="T4" fmla="*/ 0 w 447"/>
                  <a:gd name="T5" fmla="*/ 454 h 462"/>
                  <a:gd name="T6" fmla="*/ 53 w 447"/>
                  <a:gd name="T7" fmla="*/ 462 h 462"/>
                  <a:gd name="T8" fmla="*/ 61 w 447"/>
                  <a:gd name="T9" fmla="*/ 424 h 462"/>
                  <a:gd name="T10" fmla="*/ 174 w 447"/>
                  <a:gd name="T11" fmla="*/ 439 h 462"/>
                  <a:gd name="T12" fmla="*/ 167 w 447"/>
                  <a:gd name="T13" fmla="*/ 417 h 462"/>
                  <a:gd name="T14" fmla="*/ 409 w 447"/>
                  <a:gd name="T15" fmla="*/ 439 h 462"/>
                  <a:gd name="T16" fmla="*/ 447 w 447"/>
                  <a:gd name="T17" fmla="*/ 75 h 462"/>
                  <a:gd name="T18" fmla="*/ 447 w 447"/>
                  <a:gd name="T19" fmla="*/ 38 h 462"/>
                  <a:gd name="T20" fmla="*/ 447 w 447"/>
                  <a:gd name="T21" fmla="*/ 45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
                  <a:gd name="T34" fmla="*/ 0 h 462"/>
                  <a:gd name="T35" fmla="*/ 447 w 447"/>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 h="462">
                    <a:moveTo>
                      <a:pt x="447" y="38"/>
                    </a:moveTo>
                    <a:lnTo>
                      <a:pt x="61" y="0"/>
                    </a:lnTo>
                    <a:lnTo>
                      <a:pt x="0" y="454"/>
                    </a:lnTo>
                    <a:lnTo>
                      <a:pt x="53" y="462"/>
                    </a:lnTo>
                    <a:lnTo>
                      <a:pt x="61" y="424"/>
                    </a:lnTo>
                    <a:lnTo>
                      <a:pt x="174" y="439"/>
                    </a:lnTo>
                    <a:lnTo>
                      <a:pt x="167" y="417"/>
                    </a:lnTo>
                    <a:lnTo>
                      <a:pt x="409" y="439"/>
                    </a:lnTo>
                    <a:lnTo>
                      <a:pt x="447" y="75"/>
                    </a:lnTo>
                    <a:lnTo>
                      <a:pt x="447" y="38"/>
                    </a:lnTo>
                    <a:lnTo>
                      <a:pt x="447" y="4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7" name="Freeform 1114"/>
              <p:cNvSpPr>
                <a:spLocks/>
              </p:cNvSpPr>
              <p:nvPr/>
            </p:nvSpPr>
            <p:spPr bwMode="auto">
              <a:xfrm>
                <a:off x="3875" y="1478"/>
                <a:ext cx="386" cy="349"/>
              </a:xfrm>
              <a:custGeom>
                <a:avLst/>
                <a:gdLst>
                  <a:gd name="T0" fmla="*/ 371 w 386"/>
                  <a:gd name="T1" fmla="*/ 174 h 349"/>
                  <a:gd name="T2" fmla="*/ 371 w 386"/>
                  <a:gd name="T3" fmla="*/ 235 h 349"/>
                  <a:gd name="T4" fmla="*/ 386 w 386"/>
                  <a:gd name="T5" fmla="*/ 303 h 349"/>
                  <a:gd name="T6" fmla="*/ 371 w 386"/>
                  <a:gd name="T7" fmla="*/ 311 h 349"/>
                  <a:gd name="T8" fmla="*/ 378 w 386"/>
                  <a:gd name="T9" fmla="*/ 318 h 349"/>
                  <a:gd name="T10" fmla="*/ 363 w 386"/>
                  <a:gd name="T11" fmla="*/ 349 h 349"/>
                  <a:gd name="T12" fmla="*/ 363 w 386"/>
                  <a:gd name="T13" fmla="*/ 326 h 349"/>
                  <a:gd name="T14" fmla="*/ 310 w 386"/>
                  <a:gd name="T15" fmla="*/ 303 h 349"/>
                  <a:gd name="T16" fmla="*/ 295 w 386"/>
                  <a:gd name="T17" fmla="*/ 303 h 349"/>
                  <a:gd name="T18" fmla="*/ 280 w 386"/>
                  <a:gd name="T19" fmla="*/ 273 h 349"/>
                  <a:gd name="T20" fmla="*/ 265 w 386"/>
                  <a:gd name="T21" fmla="*/ 265 h 349"/>
                  <a:gd name="T22" fmla="*/ 8 w 386"/>
                  <a:gd name="T23" fmla="*/ 311 h 349"/>
                  <a:gd name="T24" fmla="*/ 0 w 386"/>
                  <a:gd name="T25" fmla="*/ 295 h 349"/>
                  <a:gd name="T26" fmla="*/ 45 w 386"/>
                  <a:gd name="T27" fmla="*/ 242 h 349"/>
                  <a:gd name="T28" fmla="*/ 30 w 386"/>
                  <a:gd name="T29" fmla="*/ 204 h 349"/>
                  <a:gd name="T30" fmla="*/ 61 w 386"/>
                  <a:gd name="T31" fmla="*/ 189 h 349"/>
                  <a:gd name="T32" fmla="*/ 151 w 386"/>
                  <a:gd name="T33" fmla="*/ 182 h 349"/>
                  <a:gd name="T34" fmla="*/ 189 w 386"/>
                  <a:gd name="T35" fmla="*/ 151 h 349"/>
                  <a:gd name="T36" fmla="*/ 174 w 386"/>
                  <a:gd name="T37" fmla="*/ 129 h 349"/>
                  <a:gd name="T38" fmla="*/ 189 w 386"/>
                  <a:gd name="T39" fmla="*/ 114 h 349"/>
                  <a:gd name="T40" fmla="*/ 182 w 386"/>
                  <a:gd name="T41" fmla="*/ 106 h 349"/>
                  <a:gd name="T42" fmla="*/ 174 w 386"/>
                  <a:gd name="T43" fmla="*/ 121 h 349"/>
                  <a:gd name="T44" fmla="*/ 166 w 386"/>
                  <a:gd name="T45" fmla="*/ 106 h 349"/>
                  <a:gd name="T46" fmla="*/ 235 w 386"/>
                  <a:gd name="T47" fmla="*/ 23 h 349"/>
                  <a:gd name="T48" fmla="*/ 325 w 386"/>
                  <a:gd name="T49" fmla="*/ 0 h 349"/>
                  <a:gd name="T50" fmla="*/ 348 w 386"/>
                  <a:gd name="T51" fmla="*/ 98 h 349"/>
                  <a:gd name="T52" fmla="*/ 371 w 386"/>
                  <a:gd name="T53" fmla="*/ 174 h 3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6"/>
                  <a:gd name="T82" fmla="*/ 0 h 349"/>
                  <a:gd name="T83" fmla="*/ 386 w 386"/>
                  <a:gd name="T84" fmla="*/ 349 h 3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6" h="349">
                    <a:moveTo>
                      <a:pt x="371" y="174"/>
                    </a:moveTo>
                    <a:lnTo>
                      <a:pt x="371" y="235"/>
                    </a:lnTo>
                    <a:lnTo>
                      <a:pt x="386" y="303"/>
                    </a:lnTo>
                    <a:lnTo>
                      <a:pt x="371" y="311"/>
                    </a:lnTo>
                    <a:lnTo>
                      <a:pt x="378" y="318"/>
                    </a:lnTo>
                    <a:lnTo>
                      <a:pt x="363" y="349"/>
                    </a:lnTo>
                    <a:lnTo>
                      <a:pt x="363" y="326"/>
                    </a:lnTo>
                    <a:lnTo>
                      <a:pt x="310" y="303"/>
                    </a:lnTo>
                    <a:lnTo>
                      <a:pt x="295" y="303"/>
                    </a:lnTo>
                    <a:lnTo>
                      <a:pt x="280" y="273"/>
                    </a:lnTo>
                    <a:lnTo>
                      <a:pt x="265" y="265"/>
                    </a:lnTo>
                    <a:lnTo>
                      <a:pt x="8" y="311"/>
                    </a:lnTo>
                    <a:lnTo>
                      <a:pt x="0" y="295"/>
                    </a:lnTo>
                    <a:lnTo>
                      <a:pt x="45" y="242"/>
                    </a:lnTo>
                    <a:lnTo>
                      <a:pt x="30" y="204"/>
                    </a:lnTo>
                    <a:lnTo>
                      <a:pt x="61" y="189"/>
                    </a:lnTo>
                    <a:lnTo>
                      <a:pt x="151" y="182"/>
                    </a:lnTo>
                    <a:lnTo>
                      <a:pt x="189" y="151"/>
                    </a:lnTo>
                    <a:lnTo>
                      <a:pt x="174" y="129"/>
                    </a:lnTo>
                    <a:lnTo>
                      <a:pt x="189" y="114"/>
                    </a:lnTo>
                    <a:lnTo>
                      <a:pt x="182" y="106"/>
                    </a:lnTo>
                    <a:lnTo>
                      <a:pt x="174" y="121"/>
                    </a:lnTo>
                    <a:lnTo>
                      <a:pt x="166" y="106"/>
                    </a:lnTo>
                    <a:lnTo>
                      <a:pt x="235" y="23"/>
                    </a:lnTo>
                    <a:lnTo>
                      <a:pt x="325" y="0"/>
                    </a:lnTo>
                    <a:lnTo>
                      <a:pt x="348" y="98"/>
                    </a:lnTo>
                    <a:lnTo>
                      <a:pt x="371" y="17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8" name="Freeform 1115"/>
              <p:cNvSpPr>
                <a:spLocks/>
              </p:cNvSpPr>
              <p:nvPr/>
            </p:nvSpPr>
            <p:spPr bwMode="auto">
              <a:xfrm>
                <a:off x="3875" y="1478"/>
                <a:ext cx="386" cy="349"/>
              </a:xfrm>
              <a:custGeom>
                <a:avLst/>
                <a:gdLst>
                  <a:gd name="T0" fmla="*/ 371 w 386"/>
                  <a:gd name="T1" fmla="*/ 174 h 349"/>
                  <a:gd name="T2" fmla="*/ 371 w 386"/>
                  <a:gd name="T3" fmla="*/ 235 h 349"/>
                  <a:gd name="T4" fmla="*/ 386 w 386"/>
                  <a:gd name="T5" fmla="*/ 303 h 349"/>
                  <a:gd name="T6" fmla="*/ 371 w 386"/>
                  <a:gd name="T7" fmla="*/ 311 h 349"/>
                  <a:gd name="T8" fmla="*/ 378 w 386"/>
                  <a:gd name="T9" fmla="*/ 318 h 349"/>
                  <a:gd name="T10" fmla="*/ 363 w 386"/>
                  <a:gd name="T11" fmla="*/ 349 h 349"/>
                  <a:gd name="T12" fmla="*/ 363 w 386"/>
                  <a:gd name="T13" fmla="*/ 326 h 349"/>
                  <a:gd name="T14" fmla="*/ 310 w 386"/>
                  <a:gd name="T15" fmla="*/ 303 h 349"/>
                  <a:gd name="T16" fmla="*/ 295 w 386"/>
                  <a:gd name="T17" fmla="*/ 303 h 349"/>
                  <a:gd name="T18" fmla="*/ 280 w 386"/>
                  <a:gd name="T19" fmla="*/ 273 h 349"/>
                  <a:gd name="T20" fmla="*/ 265 w 386"/>
                  <a:gd name="T21" fmla="*/ 265 h 349"/>
                  <a:gd name="T22" fmla="*/ 8 w 386"/>
                  <a:gd name="T23" fmla="*/ 311 h 349"/>
                  <a:gd name="T24" fmla="*/ 0 w 386"/>
                  <a:gd name="T25" fmla="*/ 295 h 349"/>
                  <a:gd name="T26" fmla="*/ 45 w 386"/>
                  <a:gd name="T27" fmla="*/ 242 h 349"/>
                  <a:gd name="T28" fmla="*/ 30 w 386"/>
                  <a:gd name="T29" fmla="*/ 204 h 349"/>
                  <a:gd name="T30" fmla="*/ 61 w 386"/>
                  <a:gd name="T31" fmla="*/ 189 h 349"/>
                  <a:gd name="T32" fmla="*/ 151 w 386"/>
                  <a:gd name="T33" fmla="*/ 182 h 349"/>
                  <a:gd name="T34" fmla="*/ 189 w 386"/>
                  <a:gd name="T35" fmla="*/ 151 h 349"/>
                  <a:gd name="T36" fmla="*/ 174 w 386"/>
                  <a:gd name="T37" fmla="*/ 129 h 349"/>
                  <a:gd name="T38" fmla="*/ 189 w 386"/>
                  <a:gd name="T39" fmla="*/ 114 h 349"/>
                  <a:gd name="T40" fmla="*/ 182 w 386"/>
                  <a:gd name="T41" fmla="*/ 106 h 349"/>
                  <a:gd name="T42" fmla="*/ 174 w 386"/>
                  <a:gd name="T43" fmla="*/ 121 h 349"/>
                  <a:gd name="T44" fmla="*/ 166 w 386"/>
                  <a:gd name="T45" fmla="*/ 106 h 349"/>
                  <a:gd name="T46" fmla="*/ 235 w 386"/>
                  <a:gd name="T47" fmla="*/ 23 h 349"/>
                  <a:gd name="T48" fmla="*/ 325 w 386"/>
                  <a:gd name="T49" fmla="*/ 0 h 349"/>
                  <a:gd name="T50" fmla="*/ 348 w 386"/>
                  <a:gd name="T51" fmla="*/ 98 h 349"/>
                  <a:gd name="T52" fmla="*/ 371 w 386"/>
                  <a:gd name="T53" fmla="*/ 174 h 349"/>
                  <a:gd name="T54" fmla="*/ 371 w 386"/>
                  <a:gd name="T55" fmla="*/ 182 h 3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349"/>
                  <a:gd name="T86" fmla="*/ 386 w 386"/>
                  <a:gd name="T87" fmla="*/ 349 h 3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349">
                    <a:moveTo>
                      <a:pt x="371" y="174"/>
                    </a:moveTo>
                    <a:lnTo>
                      <a:pt x="371" y="235"/>
                    </a:lnTo>
                    <a:lnTo>
                      <a:pt x="386" y="303"/>
                    </a:lnTo>
                    <a:lnTo>
                      <a:pt x="371" y="311"/>
                    </a:lnTo>
                    <a:lnTo>
                      <a:pt x="378" y="318"/>
                    </a:lnTo>
                    <a:lnTo>
                      <a:pt x="363" y="349"/>
                    </a:lnTo>
                    <a:lnTo>
                      <a:pt x="363" y="326"/>
                    </a:lnTo>
                    <a:lnTo>
                      <a:pt x="310" y="303"/>
                    </a:lnTo>
                    <a:lnTo>
                      <a:pt x="295" y="303"/>
                    </a:lnTo>
                    <a:lnTo>
                      <a:pt x="280" y="273"/>
                    </a:lnTo>
                    <a:lnTo>
                      <a:pt x="265" y="265"/>
                    </a:lnTo>
                    <a:lnTo>
                      <a:pt x="8" y="311"/>
                    </a:lnTo>
                    <a:lnTo>
                      <a:pt x="0" y="295"/>
                    </a:lnTo>
                    <a:lnTo>
                      <a:pt x="45" y="242"/>
                    </a:lnTo>
                    <a:lnTo>
                      <a:pt x="30" y="204"/>
                    </a:lnTo>
                    <a:lnTo>
                      <a:pt x="61" y="189"/>
                    </a:lnTo>
                    <a:lnTo>
                      <a:pt x="151" y="182"/>
                    </a:lnTo>
                    <a:lnTo>
                      <a:pt x="189" y="151"/>
                    </a:lnTo>
                    <a:lnTo>
                      <a:pt x="174" y="129"/>
                    </a:lnTo>
                    <a:lnTo>
                      <a:pt x="189" y="114"/>
                    </a:lnTo>
                    <a:lnTo>
                      <a:pt x="182" y="106"/>
                    </a:lnTo>
                    <a:lnTo>
                      <a:pt x="174" y="121"/>
                    </a:lnTo>
                    <a:lnTo>
                      <a:pt x="166" y="106"/>
                    </a:lnTo>
                    <a:lnTo>
                      <a:pt x="235" y="23"/>
                    </a:lnTo>
                    <a:lnTo>
                      <a:pt x="325" y="0"/>
                    </a:lnTo>
                    <a:lnTo>
                      <a:pt x="348" y="98"/>
                    </a:lnTo>
                    <a:lnTo>
                      <a:pt x="371" y="174"/>
                    </a:lnTo>
                    <a:lnTo>
                      <a:pt x="371" y="18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19" name="Freeform 1116"/>
              <p:cNvSpPr>
                <a:spLocks/>
              </p:cNvSpPr>
              <p:nvPr/>
            </p:nvSpPr>
            <p:spPr bwMode="auto">
              <a:xfrm>
                <a:off x="3678" y="2183"/>
                <a:ext cx="545" cy="242"/>
              </a:xfrm>
              <a:custGeom>
                <a:avLst/>
                <a:gdLst>
                  <a:gd name="T0" fmla="*/ 530 w 545"/>
                  <a:gd name="T1" fmla="*/ 45 h 242"/>
                  <a:gd name="T2" fmla="*/ 522 w 545"/>
                  <a:gd name="T3" fmla="*/ 68 h 242"/>
                  <a:gd name="T4" fmla="*/ 522 w 545"/>
                  <a:gd name="T5" fmla="*/ 45 h 242"/>
                  <a:gd name="T6" fmla="*/ 477 w 545"/>
                  <a:gd name="T7" fmla="*/ 60 h 242"/>
                  <a:gd name="T8" fmla="*/ 477 w 545"/>
                  <a:gd name="T9" fmla="*/ 30 h 242"/>
                  <a:gd name="T10" fmla="*/ 485 w 545"/>
                  <a:gd name="T11" fmla="*/ 53 h 242"/>
                  <a:gd name="T12" fmla="*/ 500 w 545"/>
                  <a:gd name="T13" fmla="*/ 38 h 242"/>
                  <a:gd name="T14" fmla="*/ 492 w 545"/>
                  <a:gd name="T15" fmla="*/ 30 h 242"/>
                  <a:gd name="T16" fmla="*/ 515 w 545"/>
                  <a:gd name="T17" fmla="*/ 30 h 242"/>
                  <a:gd name="T18" fmla="*/ 507 w 545"/>
                  <a:gd name="T19" fmla="*/ 23 h 242"/>
                  <a:gd name="T20" fmla="*/ 522 w 545"/>
                  <a:gd name="T21" fmla="*/ 30 h 242"/>
                  <a:gd name="T22" fmla="*/ 515 w 545"/>
                  <a:gd name="T23" fmla="*/ 15 h 242"/>
                  <a:gd name="T24" fmla="*/ 537 w 545"/>
                  <a:gd name="T25" fmla="*/ 30 h 242"/>
                  <a:gd name="T26" fmla="*/ 507 w 545"/>
                  <a:gd name="T27" fmla="*/ 0 h 242"/>
                  <a:gd name="T28" fmla="*/ 500 w 545"/>
                  <a:gd name="T29" fmla="*/ 0 h 242"/>
                  <a:gd name="T30" fmla="*/ 152 w 545"/>
                  <a:gd name="T31" fmla="*/ 60 h 242"/>
                  <a:gd name="T32" fmla="*/ 152 w 545"/>
                  <a:gd name="T33" fmla="*/ 83 h 242"/>
                  <a:gd name="T34" fmla="*/ 136 w 545"/>
                  <a:gd name="T35" fmla="*/ 98 h 242"/>
                  <a:gd name="T36" fmla="*/ 106 w 545"/>
                  <a:gd name="T37" fmla="*/ 121 h 242"/>
                  <a:gd name="T38" fmla="*/ 99 w 545"/>
                  <a:gd name="T39" fmla="*/ 113 h 242"/>
                  <a:gd name="T40" fmla="*/ 76 w 545"/>
                  <a:gd name="T41" fmla="*/ 136 h 242"/>
                  <a:gd name="T42" fmla="*/ 23 w 545"/>
                  <a:gd name="T43" fmla="*/ 167 h 242"/>
                  <a:gd name="T44" fmla="*/ 15 w 545"/>
                  <a:gd name="T45" fmla="*/ 189 h 242"/>
                  <a:gd name="T46" fmla="*/ 0 w 545"/>
                  <a:gd name="T47" fmla="*/ 189 h 242"/>
                  <a:gd name="T48" fmla="*/ 0 w 545"/>
                  <a:gd name="T49" fmla="*/ 212 h 242"/>
                  <a:gd name="T50" fmla="*/ 76 w 545"/>
                  <a:gd name="T51" fmla="*/ 197 h 242"/>
                  <a:gd name="T52" fmla="*/ 121 w 545"/>
                  <a:gd name="T53" fmla="*/ 174 h 242"/>
                  <a:gd name="T54" fmla="*/ 212 w 545"/>
                  <a:gd name="T55" fmla="*/ 167 h 242"/>
                  <a:gd name="T56" fmla="*/ 235 w 545"/>
                  <a:gd name="T57" fmla="*/ 189 h 242"/>
                  <a:gd name="T58" fmla="*/ 303 w 545"/>
                  <a:gd name="T59" fmla="*/ 182 h 242"/>
                  <a:gd name="T60" fmla="*/ 394 w 545"/>
                  <a:gd name="T61" fmla="*/ 242 h 242"/>
                  <a:gd name="T62" fmla="*/ 424 w 545"/>
                  <a:gd name="T63" fmla="*/ 235 h 242"/>
                  <a:gd name="T64" fmla="*/ 424 w 545"/>
                  <a:gd name="T65" fmla="*/ 212 h 242"/>
                  <a:gd name="T66" fmla="*/ 432 w 545"/>
                  <a:gd name="T67" fmla="*/ 227 h 242"/>
                  <a:gd name="T68" fmla="*/ 439 w 545"/>
                  <a:gd name="T69" fmla="*/ 189 h 242"/>
                  <a:gd name="T70" fmla="*/ 462 w 545"/>
                  <a:gd name="T71" fmla="*/ 174 h 242"/>
                  <a:gd name="T72" fmla="*/ 454 w 545"/>
                  <a:gd name="T73" fmla="*/ 159 h 242"/>
                  <a:gd name="T74" fmla="*/ 462 w 545"/>
                  <a:gd name="T75" fmla="*/ 174 h 242"/>
                  <a:gd name="T76" fmla="*/ 469 w 545"/>
                  <a:gd name="T77" fmla="*/ 159 h 242"/>
                  <a:gd name="T78" fmla="*/ 500 w 545"/>
                  <a:gd name="T79" fmla="*/ 151 h 242"/>
                  <a:gd name="T80" fmla="*/ 500 w 545"/>
                  <a:gd name="T81" fmla="*/ 144 h 242"/>
                  <a:gd name="T82" fmla="*/ 507 w 545"/>
                  <a:gd name="T83" fmla="*/ 151 h 242"/>
                  <a:gd name="T84" fmla="*/ 500 w 545"/>
                  <a:gd name="T85" fmla="*/ 144 h 242"/>
                  <a:gd name="T86" fmla="*/ 507 w 545"/>
                  <a:gd name="T87" fmla="*/ 151 h 242"/>
                  <a:gd name="T88" fmla="*/ 522 w 545"/>
                  <a:gd name="T89" fmla="*/ 136 h 242"/>
                  <a:gd name="T90" fmla="*/ 522 w 545"/>
                  <a:gd name="T91" fmla="*/ 121 h 242"/>
                  <a:gd name="T92" fmla="*/ 515 w 545"/>
                  <a:gd name="T93" fmla="*/ 136 h 242"/>
                  <a:gd name="T94" fmla="*/ 507 w 545"/>
                  <a:gd name="T95" fmla="*/ 121 h 242"/>
                  <a:gd name="T96" fmla="*/ 507 w 545"/>
                  <a:gd name="T97" fmla="*/ 136 h 242"/>
                  <a:gd name="T98" fmla="*/ 500 w 545"/>
                  <a:gd name="T99" fmla="*/ 129 h 242"/>
                  <a:gd name="T100" fmla="*/ 485 w 545"/>
                  <a:gd name="T101" fmla="*/ 136 h 242"/>
                  <a:gd name="T102" fmla="*/ 469 w 545"/>
                  <a:gd name="T103" fmla="*/ 121 h 242"/>
                  <a:gd name="T104" fmla="*/ 485 w 545"/>
                  <a:gd name="T105" fmla="*/ 136 h 242"/>
                  <a:gd name="T106" fmla="*/ 507 w 545"/>
                  <a:gd name="T107" fmla="*/ 106 h 242"/>
                  <a:gd name="T108" fmla="*/ 469 w 545"/>
                  <a:gd name="T109" fmla="*/ 106 h 242"/>
                  <a:gd name="T110" fmla="*/ 462 w 545"/>
                  <a:gd name="T111" fmla="*/ 91 h 242"/>
                  <a:gd name="T112" fmla="*/ 492 w 545"/>
                  <a:gd name="T113" fmla="*/ 98 h 242"/>
                  <a:gd name="T114" fmla="*/ 485 w 545"/>
                  <a:gd name="T115" fmla="*/ 91 h 242"/>
                  <a:gd name="T116" fmla="*/ 500 w 545"/>
                  <a:gd name="T117" fmla="*/ 83 h 242"/>
                  <a:gd name="T118" fmla="*/ 500 w 545"/>
                  <a:gd name="T119" fmla="*/ 98 h 242"/>
                  <a:gd name="T120" fmla="*/ 522 w 545"/>
                  <a:gd name="T121" fmla="*/ 98 h 242"/>
                  <a:gd name="T122" fmla="*/ 545 w 545"/>
                  <a:gd name="T123" fmla="*/ 68 h 242"/>
                  <a:gd name="T124" fmla="*/ 530 w 545"/>
                  <a:gd name="T125" fmla="*/ 45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5"/>
                  <a:gd name="T190" fmla="*/ 0 h 242"/>
                  <a:gd name="T191" fmla="*/ 545 w 545"/>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5" h="242">
                    <a:moveTo>
                      <a:pt x="530" y="45"/>
                    </a:moveTo>
                    <a:lnTo>
                      <a:pt x="522" y="68"/>
                    </a:lnTo>
                    <a:lnTo>
                      <a:pt x="522" y="45"/>
                    </a:lnTo>
                    <a:lnTo>
                      <a:pt x="477" y="60"/>
                    </a:lnTo>
                    <a:lnTo>
                      <a:pt x="477" y="30"/>
                    </a:lnTo>
                    <a:lnTo>
                      <a:pt x="485" y="53"/>
                    </a:lnTo>
                    <a:lnTo>
                      <a:pt x="500" y="38"/>
                    </a:lnTo>
                    <a:lnTo>
                      <a:pt x="492" y="30"/>
                    </a:lnTo>
                    <a:lnTo>
                      <a:pt x="515" y="30"/>
                    </a:lnTo>
                    <a:lnTo>
                      <a:pt x="507" y="23"/>
                    </a:lnTo>
                    <a:lnTo>
                      <a:pt x="522" y="30"/>
                    </a:lnTo>
                    <a:lnTo>
                      <a:pt x="515" y="15"/>
                    </a:lnTo>
                    <a:lnTo>
                      <a:pt x="537" y="30"/>
                    </a:lnTo>
                    <a:lnTo>
                      <a:pt x="507" y="0"/>
                    </a:lnTo>
                    <a:lnTo>
                      <a:pt x="500" y="0"/>
                    </a:lnTo>
                    <a:lnTo>
                      <a:pt x="152" y="60"/>
                    </a:lnTo>
                    <a:lnTo>
                      <a:pt x="152" y="83"/>
                    </a:lnTo>
                    <a:lnTo>
                      <a:pt x="136" y="98"/>
                    </a:lnTo>
                    <a:lnTo>
                      <a:pt x="106" y="121"/>
                    </a:lnTo>
                    <a:lnTo>
                      <a:pt x="99" y="113"/>
                    </a:lnTo>
                    <a:lnTo>
                      <a:pt x="76" y="136"/>
                    </a:lnTo>
                    <a:lnTo>
                      <a:pt x="23" y="167"/>
                    </a:lnTo>
                    <a:lnTo>
                      <a:pt x="15" y="189"/>
                    </a:lnTo>
                    <a:lnTo>
                      <a:pt x="0" y="189"/>
                    </a:lnTo>
                    <a:lnTo>
                      <a:pt x="0" y="212"/>
                    </a:lnTo>
                    <a:lnTo>
                      <a:pt x="76" y="197"/>
                    </a:lnTo>
                    <a:lnTo>
                      <a:pt x="121" y="174"/>
                    </a:lnTo>
                    <a:lnTo>
                      <a:pt x="212" y="167"/>
                    </a:lnTo>
                    <a:lnTo>
                      <a:pt x="235" y="189"/>
                    </a:lnTo>
                    <a:lnTo>
                      <a:pt x="303" y="182"/>
                    </a:lnTo>
                    <a:lnTo>
                      <a:pt x="394" y="242"/>
                    </a:lnTo>
                    <a:lnTo>
                      <a:pt x="424" y="235"/>
                    </a:lnTo>
                    <a:lnTo>
                      <a:pt x="424" y="212"/>
                    </a:lnTo>
                    <a:lnTo>
                      <a:pt x="432" y="227"/>
                    </a:lnTo>
                    <a:lnTo>
                      <a:pt x="439" y="189"/>
                    </a:lnTo>
                    <a:lnTo>
                      <a:pt x="462" y="174"/>
                    </a:lnTo>
                    <a:lnTo>
                      <a:pt x="454" y="159"/>
                    </a:lnTo>
                    <a:lnTo>
                      <a:pt x="462" y="174"/>
                    </a:lnTo>
                    <a:lnTo>
                      <a:pt x="469" y="159"/>
                    </a:lnTo>
                    <a:lnTo>
                      <a:pt x="500" y="151"/>
                    </a:lnTo>
                    <a:lnTo>
                      <a:pt x="500" y="144"/>
                    </a:lnTo>
                    <a:lnTo>
                      <a:pt x="507" y="151"/>
                    </a:lnTo>
                    <a:lnTo>
                      <a:pt x="500" y="144"/>
                    </a:lnTo>
                    <a:lnTo>
                      <a:pt x="507" y="151"/>
                    </a:lnTo>
                    <a:lnTo>
                      <a:pt x="522" y="136"/>
                    </a:lnTo>
                    <a:lnTo>
                      <a:pt x="522" y="121"/>
                    </a:lnTo>
                    <a:lnTo>
                      <a:pt x="515" y="136"/>
                    </a:lnTo>
                    <a:lnTo>
                      <a:pt x="507" y="121"/>
                    </a:lnTo>
                    <a:lnTo>
                      <a:pt x="507" y="136"/>
                    </a:lnTo>
                    <a:lnTo>
                      <a:pt x="500" y="129"/>
                    </a:lnTo>
                    <a:lnTo>
                      <a:pt x="485" y="136"/>
                    </a:lnTo>
                    <a:lnTo>
                      <a:pt x="469" y="121"/>
                    </a:lnTo>
                    <a:lnTo>
                      <a:pt x="485" y="136"/>
                    </a:lnTo>
                    <a:lnTo>
                      <a:pt x="507" y="106"/>
                    </a:lnTo>
                    <a:lnTo>
                      <a:pt x="469" y="106"/>
                    </a:lnTo>
                    <a:lnTo>
                      <a:pt x="462" y="91"/>
                    </a:lnTo>
                    <a:lnTo>
                      <a:pt x="492" y="98"/>
                    </a:lnTo>
                    <a:lnTo>
                      <a:pt x="485" y="91"/>
                    </a:lnTo>
                    <a:lnTo>
                      <a:pt x="500" y="83"/>
                    </a:lnTo>
                    <a:lnTo>
                      <a:pt x="500" y="98"/>
                    </a:lnTo>
                    <a:lnTo>
                      <a:pt x="522" y="98"/>
                    </a:lnTo>
                    <a:lnTo>
                      <a:pt x="545" y="68"/>
                    </a:lnTo>
                    <a:lnTo>
                      <a:pt x="530" y="4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0" name="Freeform 1117"/>
              <p:cNvSpPr>
                <a:spLocks/>
              </p:cNvSpPr>
              <p:nvPr/>
            </p:nvSpPr>
            <p:spPr bwMode="auto">
              <a:xfrm>
                <a:off x="3678" y="2183"/>
                <a:ext cx="545" cy="242"/>
              </a:xfrm>
              <a:custGeom>
                <a:avLst/>
                <a:gdLst>
                  <a:gd name="T0" fmla="*/ 522 w 545"/>
                  <a:gd name="T1" fmla="*/ 68 h 242"/>
                  <a:gd name="T2" fmla="*/ 477 w 545"/>
                  <a:gd name="T3" fmla="*/ 60 h 242"/>
                  <a:gd name="T4" fmla="*/ 485 w 545"/>
                  <a:gd name="T5" fmla="*/ 53 h 242"/>
                  <a:gd name="T6" fmla="*/ 492 w 545"/>
                  <a:gd name="T7" fmla="*/ 30 h 242"/>
                  <a:gd name="T8" fmla="*/ 507 w 545"/>
                  <a:gd name="T9" fmla="*/ 23 h 242"/>
                  <a:gd name="T10" fmla="*/ 515 w 545"/>
                  <a:gd name="T11" fmla="*/ 15 h 242"/>
                  <a:gd name="T12" fmla="*/ 507 w 545"/>
                  <a:gd name="T13" fmla="*/ 0 h 242"/>
                  <a:gd name="T14" fmla="*/ 152 w 545"/>
                  <a:gd name="T15" fmla="*/ 60 h 242"/>
                  <a:gd name="T16" fmla="*/ 136 w 545"/>
                  <a:gd name="T17" fmla="*/ 98 h 242"/>
                  <a:gd name="T18" fmla="*/ 99 w 545"/>
                  <a:gd name="T19" fmla="*/ 113 h 242"/>
                  <a:gd name="T20" fmla="*/ 23 w 545"/>
                  <a:gd name="T21" fmla="*/ 167 h 242"/>
                  <a:gd name="T22" fmla="*/ 0 w 545"/>
                  <a:gd name="T23" fmla="*/ 189 h 242"/>
                  <a:gd name="T24" fmla="*/ 76 w 545"/>
                  <a:gd name="T25" fmla="*/ 197 h 242"/>
                  <a:gd name="T26" fmla="*/ 212 w 545"/>
                  <a:gd name="T27" fmla="*/ 167 h 242"/>
                  <a:gd name="T28" fmla="*/ 303 w 545"/>
                  <a:gd name="T29" fmla="*/ 182 h 242"/>
                  <a:gd name="T30" fmla="*/ 424 w 545"/>
                  <a:gd name="T31" fmla="*/ 235 h 242"/>
                  <a:gd name="T32" fmla="*/ 432 w 545"/>
                  <a:gd name="T33" fmla="*/ 227 h 242"/>
                  <a:gd name="T34" fmla="*/ 462 w 545"/>
                  <a:gd name="T35" fmla="*/ 174 h 242"/>
                  <a:gd name="T36" fmla="*/ 462 w 545"/>
                  <a:gd name="T37" fmla="*/ 174 h 242"/>
                  <a:gd name="T38" fmla="*/ 500 w 545"/>
                  <a:gd name="T39" fmla="*/ 151 h 242"/>
                  <a:gd name="T40" fmla="*/ 507 w 545"/>
                  <a:gd name="T41" fmla="*/ 151 h 242"/>
                  <a:gd name="T42" fmla="*/ 507 w 545"/>
                  <a:gd name="T43" fmla="*/ 151 h 242"/>
                  <a:gd name="T44" fmla="*/ 522 w 545"/>
                  <a:gd name="T45" fmla="*/ 121 h 242"/>
                  <a:gd name="T46" fmla="*/ 507 w 545"/>
                  <a:gd name="T47" fmla="*/ 121 h 242"/>
                  <a:gd name="T48" fmla="*/ 500 w 545"/>
                  <a:gd name="T49" fmla="*/ 129 h 242"/>
                  <a:gd name="T50" fmla="*/ 469 w 545"/>
                  <a:gd name="T51" fmla="*/ 121 h 242"/>
                  <a:gd name="T52" fmla="*/ 507 w 545"/>
                  <a:gd name="T53" fmla="*/ 106 h 242"/>
                  <a:gd name="T54" fmla="*/ 462 w 545"/>
                  <a:gd name="T55" fmla="*/ 91 h 242"/>
                  <a:gd name="T56" fmla="*/ 485 w 545"/>
                  <a:gd name="T57" fmla="*/ 91 h 242"/>
                  <a:gd name="T58" fmla="*/ 500 w 545"/>
                  <a:gd name="T59" fmla="*/ 98 h 242"/>
                  <a:gd name="T60" fmla="*/ 545 w 545"/>
                  <a:gd name="T61" fmla="*/ 68 h 242"/>
                  <a:gd name="T62" fmla="*/ 530 w 545"/>
                  <a:gd name="T63" fmla="*/ 53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242"/>
                  <a:gd name="T98" fmla="*/ 545 w 545"/>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242">
                    <a:moveTo>
                      <a:pt x="530" y="45"/>
                    </a:moveTo>
                    <a:lnTo>
                      <a:pt x="522" y="68"/>
                    </a:lnTo>
                    <a:lnTo>
                      <a:pt x="522" y="45"/>
                    </a:lnTo>
                    <a:lnTo>
                      <a:pt x="477" y="60"/>
                    </a:lnTo>
                    <a:lnTo>
                      <a:pt x="477" y="30"/>
                    </a:lnTo>
                    <a:lnTo>
                      <a:pt x="485" y="53"/>
                    </a:lnTo>
                    <a:lnTo>
                      <a:pt x="500" y="38"/>
                    </a:lnTo>
                    <a:lnTo>
                      <a:pt x="492" y="30"/>
                    </a:lnTo>
                    <a:lnTo>
                      <a:pt x="515" y="30"/>
                    </a:lnTo>
                    <a:lnTo>
                      <a:pt x="507" y="23"/>
                    </a:lnTo>
                    <a:lnTo>
                      <a:pt x="522" y="30"/>
                    </a:lnTo>
                    <a:lnTo>
                      <a:pt x="515" y="15"/>
                    </a:lnTo>
                    <a:lnTo>
                      <a:pt x="537" y="30"/>
                    </a:lnTo>
                    <a:lnTo>
                      <a:pt x="507" y="0"/>
                    </a:lnTo>
                    <a:lnTo>
                      <a:pt x="500" y="0"/>
                    </a:lnTo>
                    <a:lnTo>
                      <a:pt x="152" y="60"/>
                    </a:lnTo>
                    <a:lnTo>
                      <a:pt x="152" y="83"/>
                    </a:lnTo>
                    <a:lnTo>
                      <a:pt x="136" y="98"/>
                    </a:lnTo>
                    <a:lnTo>
                      <a:pt x="106" y="121"/>
                    </a:lnTo>
                    <a:lnTo>
                      <a:pt x="99" y="113"/>
                    </a:lnTo>
                    <a:lnTo>
                      <a:pt x="76" y="136"/>
                    </a:lnTo>
                    <a:lnTo>
                      <a:pt x="23" y="167"/>
                    </a:lnTo>
                    <a:lnTo>
                      <a:pt x="15" y="189"/>
                    </a:lnTo>
                    <a:lnTo>
                      <a:pt x="0" y="189"/>
                    </a:lnTo>
                    <a:lnTo>
                      <a:pt x="0" y="212"/>
                    </a:lnTo>
                    <a:lnTo>
                      <a:pt x="76" y="197"/>
                    </a:lnTo>
                    <a:lnTo>
                      <a:pt x="121" y="174"/>
                    </a:lnTo>
                    <a:lnTo>
                      <a:pt x="212" y="167"/>
                    </a:lnTo>
                    <a:lnTo>
                      <a:pt x="235" y="189"/>
                    </a:lnTo>
                    <a:lnTo>
                      <a:pt x="303" y="182"/>
                    </a:lnTo>
                    <a:lnTo>
                      <a:pt x="394" y="242"/>
                    </a:lnTo>
                    <a:lnTo>
                      <a:pt x="424" y="235"/>
                    </a:lnTo>
                    <a:lnTo>
                      <a:pt x="424" y="212"/>
                    </a:lnTo>
                    <a:lnTo>
                      <a:pt x="432" y="227"/>
                    </a:lnTo>
                    <a:lnTo>
                      <a:pt x="439" y="189"/>
                    </a:lnTo>
                    <a:lnTo>
                      <a:pt x="462" y="174"/>
                    </a:lnTo>
                    <a:lnTo>
                      <a:pt x="454" y="159"/>
                    </a:lnTo>
                    <a:lnTo>
                      <a:pt x="462" y="174"/>
                    </a:lnTo>
                    <a:lnTo>
                      <a:pt x="469" y="159"/>
                    </a:lnTo>
                    <a:lnTo>
                      <a:pt x="500" y="151"/>
                    </a:lnTo>
                    <a:lnTo>
                      <a:pt x="500" y="144"/>
                    </a:lnTo>
                    <a:lnTo>
                      <a:pt x="507" y="151"/>
                    </a:lnTo>
                    <a:lnTo>
                      <a:pt x="500" y="144"/>
                    </a:lnTo>
                    <a:lnTo>
                      <a:pt x="507" y="151"/>
                    </a:lnTo>
                    <a:lnTo>
                      <a:pt x="522" y="136"/>
                    </a:lnTo>
                    <a:lnTo>
                      <a:pt x="522" y="121"/>
                    </a:lnTo>
                    <a:lnTo>
                      <a:pt x="515" y="136"/>
                    </a:lnTo>
                    <a:lnTo>
                      <a:pt x="507" y="121"/>
                    </a:lnTo>
                    <a:lnTo>
                      <a:pt x="507" y="136"/>
                    </a:lnTo>
                    <a:lnTo>
                      <a:pt x="500" y="129"/>
                    </a:lnTo>
                    <a:lnTo>
                      <a:pt x="485" y="136"/>
                    </a:lnTo>
                    <a:lnTo>
                      <a:pt x="469" y="121"/>
                    </a:lnTo>
                    <a:lnTo>
                      <a:pt x="485" y="136"/>
                    </a:lnTo>
                    <a:lnTo>
                      <a:pt x="507" y="106"/>
                    </a:lnTo>
                    <a:lnTo>
                      <a:pt x="469" y="106"/>
                    </a:lnTo>
                    <a:lnTo>
                      <a:pt x="462" y="91"/>
                    </a:lnTo>
                    <a:lnTo>
                      <a:pt x="492" y="98"/>
                    </a:lnTo>
                    <a:lnTo>
                      <a:pt x="485" y="91"/>
                    </a:lnTo>
                    <a:lnTo>
                      <a:pt x="500" y="83"/>
                    </a:lnTo>
                    <a:lnTo>
                      <a:pt x="500" y="98"/>
                    </a:lnTo>
                    <a:lnTo>
                      <a:pt x="522" y="98"/>
                    </a:lnTo>
                    <a:lnTo>
                      <a:pt x="545" y="68"/>
                    </a:lnTo>
                    <a:lnTo>
                      <a:pt x="530" y="45"/>
                    </a:lnTo>
                    <a:lnTo>
                      <a:pt x="530" y="5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1" name="Line 1118"/>
              <p:cNvSpPr>
                <a:spLocks noChangeShapeType="1"/>
              </p:cNvSpPr>
              <p:nvPr/>
            </p:nvSpPr>
            <p:spPr bwMode="auto">
              <a:xfrm>
                <a:off x="4200" y="2183"/>
                <a:ext cx="8" cy="23"/>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2" name="Freeform 1119"/>
              <p:cNvSpPr>
                <a:spLocks/>
              </p:cNvSpPr>
              <p:nvPr/>
            </p:nvSpPr>
            <p:spPr bwMode="auto">
              <a:xfrm>
                <a:off x="2460" y="1296"/>
                <a:ext cx="424" cy="258"/>
              </a:xfrm>
              <a:custGeom>
                <a:avLst/>
                <a:gdLst>
                  <a:gd name="T0" fmla="*/ 424 w 424"/>
                  <a:gd name="T1" fmla="*/ 258 h 258"/>
                  <a:gd name="T2" fmla="*/ 0 w 424"/>
                  <a:gd name="T3" fmla="*/ 242 h 258"/>
                  <a:gd name="T4" fmla="*/ 23 w 424"/>
                  <a:gd name="T5" fmla="*/ 0 h 258"/>
                  <a:gd name="T6" fmla="*/ 386 w 424"/>
                  <a:gd name="T7" fmla="*/ 15 h 258"/>
                  <a:gd name="T8" fmla="*/ 424 w 424"/>
                  <a:gd name="T9" fmla="*/ 258 h 258"/>
                  <a:gd name="T10" fmla="*/ 0 60000 65536"/>
                  <a:gd name="T11" fmla="*/ 0 60000 65536"/>
                  <a:gd name="T12" fmla="*/ 0 60000 65536"/>
                  <a:gd name="T13" fmla="*/ 0 60000 65536"/>
                  <a:gd name="T14" fmla="*/ 0 60000 65536"/>
                  <a:gd name="T15" fmla="*/ 0 w 424"/>
                  <a:gd name="T16" fmla="*/ 0 h 258"/>
                  <a:gd name="T17" fmla="*/ 424 w 424"/>
                  <a:gd name="T18" fmla="*/ 258 h 258"/>
                </a:gdLst>
                <a:ahLst/>
                <a:cxnLst>
                  <a:cxn ang="T10">
                    <a:pos x="T0" y="T1"/>
                  </a:cxn>
                  <a:cxn ang="T11">
                    <a:pos x="T2" y="T3"/>
                  </a:cxn>
                  <a:cxn ang="T12">
                    <a:pos x="T4" y="T5"/>
                  </a:cxn>
                  <a:cxn ang="T13">
                    <a:pos x="T6" y="T7"/>
                  </a:cxn>
                  <a:cxn ang="T14">
                    <a:pos x="T8" y="T9"/>
                  </a:cxn>
                </a:cxnLst>
                <a:rect l="T15" t="T16" r="T17" b="T18"/>
                <a:pathLst>
                  <a:path w="424" h="258">
                    <a:moveTo>
                      <a:pt x="424" y="258"/>
                    </a:moveTo>
                    <a:lnTo>
                      <a:pt x="0" y="242"/>
                    </a:lnTo>
                    <a:lnTo>
                      <a:pt x="23" y="0"/>
                    </a:lnTo>
                    <a:lnTo>
                      <a:pt x="386" y="15"/>
                    </a:lnTo>
                    <a:lnTo>
                      <a:pt x="424" y="25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3" name="Freeform 1120"/>
              <p:cNvSpPr>
                <a:spLocks/>
              </p:cNvSpPr>
              <p:nvPr/>
            </p:nvSpPr>
            <p:spPr bwMode="auto">
              <a:xfrm>
                <a:off x="2460" y="1296"/>
                <a:ext cx="424" cy="265"/>
              </a:xfrm>
              <a:custGeom>
                <a:avLst/>
                <a:gdLst>
                  <a:gd name="T0" fmla="*/ 424 w 424"/>
                  <a:gd name="T1" fmla="*/ 258 h 265"/>
                  <a:gd name="T2" fmla="*/ 0 w 424"/>
                  <a:gd name="T3" fmla="*/ 242 h 265"/>
                  <a:gd name="T4" fmla="*/ 23 w 424"/>
                  <a:gd name="T5" fmla="*/ 0 h 265"/>
                  <a:gd name="T6" fmla="*/ 386 w 424"/>
                  <a:gd name="T7" fmla="*/ 15 h 265"/>
                  <a:gd name="T8" fmla="*/ 424 w 424"/>
                  <a:gd name="T9" fmla="*/ 258 h 265"/>
                  <a:gd name="T10" fmla="*/ 424 w 424"/>
                  <a:gd name="T11" fmla="*/ 265 h 265"/>
                  <a:gd name="T12" fmla="*/ 0 60000 65536"/>
                  <a:gd name="T13" fmla="*/ 0 60000 65536"/>
                  <a:gd name="T14" fmla="*/ 0 60000 65536"/>
                  <a:gd name="T15" fmla="*/ 0 60000 65536"/>
                  <a:gd name="T16" fmla="*/ 0 60000 65536"/>
                  <a:gd name="T17" fmla="*/ 0 60000 65536"/>
                  <a:gd name="T18" fmla="*/ 0 w 424"/>
                  <a:gd name="T19" fmla="*/ 0 h 265"/>
                  <a:gd name="T20" fmla="*/ 424 w 424"/>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24" h="265">
                    <a:moveTo>
                      <a:pt x="424" y="258"/>
                    </a:moveTo>
                    <a:lnTo>
                      <a:pt x="0" y="242"/>
                    </a:lnTo>
                    <a:lnTo>
                      <a:pt x="23" y="0"/>
                    </a:lnTo>
                    <a:lnTo>
                      <a:pt x="386" y="15"/>
                    </a:lnTo>
                    <a:lnTo>
                      <a:pt x="424" y="258"/>
                    </a:lnTo>
                    <a:lnTo>
                      <a:pt x="424" y="26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4" name="Freeform 1121"/>
              <p:cNvSpPr>
                <a:spLocks/>
              </p:cNvSpPr>
              <p:nvPr/>
            </p:nvSpPr>
            <p:spPr bwMode="auto">
              <a:xfrm>
                <a:off x="3587" y="1804"/>
                <a:ext cx="265" cy="303"/>
              </a:xfrm>
              <a:custGeom>
                <a:avLst/>
                <a:gdLst>
                  <a:gd name="T0" fmla="*/ 250 w 265"/>
                  <a:gd name="T1" fmla="*/ 0 h 303"/>
                  <a:gd name="T2" fmla="*/ 182 w 265"/>
                  <a:gd name="T3" fmla="*/ 45 h 303"/>
                  <a:gd name="T4" fmla="*/ 137 w 265"/>
                  <a:gd name="T5" fmla="*/ 60 h 303"/>
                  <a:gd name="T6" fmla="*/ 106 w 265"/>
                  <a:gd name="T7" fmla="*/ 60 h 303"/>
                  <a:gd name="T8" fmla="*/ 122 w 265"/>
                  <a:gd name="T9" fmla="*/ 53 h 303"/>
                  <a:gd name="T10" fmla="*/ 106 w 265"/>
                  <a:gd name="T11" fmla="*/ 53 h 303"/>
                  <a:gd name="T12" fmla="*/ 76 w 265"/>
                  <a:gd name="T13" fmla="*/ 45 h 303"/>
                  <a:gd name="T14" fmla="*/ 0 w 265"/>
                  <a:gd name="T15" fmla="*/ 53 h 303"/>
                  <a:gd name="T16" fmla="*/ 23 w 265"/>
                  <a:gd name="T17" fmla="*/ 265 h 303"/>
                  <a:gd name="T18" fmla="*/ 46 w 265"/>
                  <a:gd name="T19" fmla="*/ 257 h 303"/>
                  <a:gd name="T20" fmla="*/ 61 w 265"/>
                  <a:gd name="T21" fmla="*/ 280 h 303"/>
                  <a:gd name="T22" fmla="*/ 99 w 265"/>
                  <a:gd name="T23" fmla="*/ 295 h 303"/>
                  <a:gd name="T24" fmla="*/ 122 w 265"/>
                  <a:gd name="T25" fmla="*/ 295 h 303"/>
                  <a:gd name="T26" fmla="*/ 144 w 265"/>
                  <a:gd name="T27" fmla="*/ 273 h 303"/>
                  <a:gd name="T28" fmla="*/ 167 w 265"/>
                  <a:gd name="T29" fmla="*/ 303 h 303"/>
                  <a:gd name="T30" fmla="*/ 190 w 265"/>
                  <a:gd name="T31" fmla="*/ 280 h 303"/>
                  <a:gd name="T32" fmla="*/ 190 w 265"/>
                  <a:gd name="T33" fmla="*/ 250 h 303"/>
                  <a:gd name="T34" fmla="*/ 212 w 265"/>
                  <a:gd name="T35" fmla="*/ 250 h 303"/>
                  <a:gd name="T36" fmla="*/ 212 w 265"/>
                  <a:gd name="T37" fmla="*/ 227 h 303"/>
                  <a:gd name="T38" fmla="*/ 258 w 265"/>
                  <a:gd name="T39" fmla="*/ 189 h 303"/>
                  <a:gd name="T40" fmla="*/ 265 w 265"/>
                  <a:gd name="T41" fmla="*/ 129 h 303"/>
                  <a:gd name="T42" fmla="*/ 258 w 265"/>
                  <a:gd name="T43" fmla="*/ 106 h 303"/>
                  <a:gd name="T44" fmla="*/ 265 w 265"/>
                  <a:gd name="T45" fmla="*/ 106 h 303"/>
                  <a:gd name="T46" fmla="*/ 250 w 265"/>
                  <a:gd name="T47" fmla="*/ 0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03"/>
                  <a:gd name="T74" fmla="*/ 265 w 265"/>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03">
                    <a:moveTo>
                      <a:pt x="250" y="0"/>
                    </a:moveTo>
                    <a:lnTo>
                      <a:pt x="182" y="45"/>
                    </a:lnTo>
                    <a:lnTo>
                      <a:pt x="137" y="60"/>
                    </a:lnTo>
                    <a:lnTo>
                      <a:pt x="106" y="60"/>
                    </a:lnTo>
                    <a:lnTo>
                      <a:pt x="122" y="53"/>
                    </a:lnTo>
                    <a:lnTo>
                      <a:pt x="106" y="53"/>
                    </a:lnTo>
                    <a:lnTo>
                      <a:pt x="76" y="45"/>
                    </a:lnTo>
                    <a:lnTo>
                      <a:pt x="0" y="53"/>
                    </a:lnTo>
                    <a:lnTo>
                      <a:pt x="23" y="265"/>
                    </a:lnTo>
                    <a:lnTo>
                      <a:pt x="46" y="257"/>
                    </a:lnTo>
                    <a:lnTo>
                      <a:pt x="61" y="280"/>
                    </a:lnTo>
                    <a:lnTo>
                      <a:pt x="99" y="295"/>
                    </a:lnTo>
                    <a:lnTo>
                      <a:pt x="122" y="295"/>
                    </a:lnTo>
                    <a:lnTo>
                      <a:pt x="144" y="273"/>
                    </a:lnTo>
                    <a:lnTo>
                      <a:pt x="167" y="303"/>
                    </a:lnTo>
                    <a:lnTo>
                      <a:pt x="190" y="280"/>
                    </a:lnTo>
                    <a:lnTo>
                      <a:pt x="190" y="250"/>
                    </a:lnTo>
                    <a:lnTo>
                      <a:pt x="212" y="250"/>
                    </a:lnTo>
                    <a:lnTo>
                      <a:pt x="212" y="227"/>
                    </a:lnTo>
                    <a:lnTo>
                      <a:pt x="258" y="189"/>
                    </a:lnTo>
                    <a:lnTo>
                      <a:pt x="265" y="129"/>
                    </a:lnTo>
                    <a:lnTo>
                      <a:pt x="258" y="106"/>
                    </a:lnTo>
                    <a:lnTo>
                      <a:pt x="265" y="106"/>
                    </a:lnTo>
                    <a:lnTo>
                      <a:pt x="250" y="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5" name="Freeform 1122"/>
              <p:cNvSpPr>
                <a:spLocks/>
              </p:cNvSpPr>
              <p:nvPr/>
            </p:nvSpPr>
            <p:spPr bwMode="auto">
              <a:xfrm>
                <a:off x="3587" y="1804"/>
                <a:ext cx="265" cy="303"/>
              </a:xfrm>
              <a:custGeom>
                <a:avLst/>
                <a:gdLst>
                  <a:gd name="T0" fmla="*/ 250 w 265"/>
                  <a:gd name="T1" fmla="*/ 0 h 303"/>
                  <a:gd name="T2" fmla="*/ 182 w 265"/>
                  <a:gd name="T3" fmla="*/ 45 h 303"/>
                  <a:gd name="T4" fmla="*/ 137 w 265"/>
                  <a:gd name="T5" fmla="*/ 60 h 303"/>
                  <a:gd name="T6" fmla="*/ 106 w 265"/>
                  <a:gd name="T7" fmla="*/ 60 h 303"/>
                  <a:gd name="T8" fmla="*/ 122 w 265"/>
                  <a:gd name="T9" fmla="*/ 53 h 303"/>
                  <a:gd name="T10" fmla="*/ 106 w 265"/>
                  <a:gd name="T11" fmla="*/ 53 h 303"/>
                  <a:gd name="T12" fmla="*/ 76 w 265"/>
                  <a:gd name="T13" fmla="*/ 45 h 303"/>
                  <a:gd name="T14" fmla="*/ 0 w 265"/>
                  <a:gd name="T15" fmla="*/ 53 h 303"/>
                  <a:gd name="T16" fmla="*/ 23 w 265"/>
                  <a:gd name="T17" fmla="*/ 265 h 303"/>
                  <a:gd name="T18" fmla="*/ 46 w 265"/>
                  <a:gd name="T19" fmla="*/ 257 h 303"/>
                  <a:gd name="T20" fmla="*/ 61 w 265"/>
                  <a:gd name="T21" fmla="*/ 280 h 303"/>
                  <a:gd name="T22" fmla="*/ 99 w 265"/>
                  <a:gd name="T23" fmla="*/ 295 h 303"/>
                  <a:gd name="T24" fmla="*/ 122 w 265"/>
                  <a:gd name="T25" fmla="*/ 295 h 303"/>
                  <a:gd name="T26" fmla="*/ 144 w 265"/>
                  <a:gd name="T27" fmla="*/ 273 h 303"/>
                  <a:gd name="T28" fmla="*/ 167 w 265"/>
                  <a:gd name="T29" fmla="*/ 303 h 303"/>
                  <a:gd name="T30" fmla="*/ 190 w 265"/>
                  <a:gd name="T31" fmla="*/ 280 h 303"/>
                  <a:gd name="T32" fmla="*/ 190 w 265"/>
                  <a:gd name="T33" fmla="*/ 250 h 303"/>
                  <a:gd name="T34" fmla="*/ 212 w 265"/>
                  <a:gd name="T35" fmla="*/ 250 h 303"/>
                  <a:gd name="T36" fmla="*/ 212 w 265"/>
                  <a:gd name="T37" fmla="*/ 227 h 303"/>
                  <a:gd name="T38" fmla="*/ 258 w 265"/>
                  <a:gd name="T39" fmla="*/ 189 h 303"/>
                  <a:gd name="T40" fmla="*/ 265 w 265"/>
                  <a:gd name="T41" fmla="*/ 129 h 303"/>
                  <a:gd name="T42" fmla="*/ 258 w 265"/>
                  <a:gd name="T43" fmla="*/ 106 h 303"/>
                  <a:gd name="T44" fmla="*/ 265 w 265"/>
                  <a:gd name="T45" fmla="*/ 106 h 303"/>
                  <a:gd name="T46" fmla="*/ 250 w 265"/>
                  <a:gd name="T47" fmla="*/ 0 h 303"/>
                  <a:gd name="T48" fmla="*/ 250 w 265"/>
                  <a:gd name="T49" fmla="*/ 7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
                  <a:gd name="T76" fmla="*/ 0 h 303"/>
                  <a:gd name="T77" fmla="*/ 265 w 265"/>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 h="303">
                    <a:moveTo>
                      <a:pt x="250" y="0"/>
                    </a:moveTo>
                    <a:lnTo>
                      <a:pt x="182" y="45"/>
                    </a:lnTo>
                    <a:lnTo>
                      <a:pt x="137" y="60"/>
                    </a:lnTo>
                    <a:lnTo>
                      <a:pt x="106" y="60"/>
                    </a:lnTo>
                    <a:lnTo>
                      <a:pt x="122" y="53"/>
                    </a:lnTo>
                    <a:lnTo>
                      <a:pt x="106" y="53"/>
                    </a:lnTo>
                    <a:lnTo>
                      <a:pt x="76" y="45"/>
                    </a:lnTo>
                    <a:lnTo>
                      <a:pt x="0" y="53"/>
                    </a:lnTo>
                    <a:lnTo>
                      <a:pt x="23" y="265"/>
                    </a:lnTo>
                    <a:lnTo>
                      <a:pt x="46" y="257"/>
                    </a:lnTo>
                    <a:lnTo>
                      <a:pt x="61" y="280"/>
                    </a:lnTo>
                    <a:lnTo>
                      <a:pt x="99" y="295"/>
                    </a:lnTo>
                    <a:lnTo>
                      <a:pt x="122" y="295"/>
                    </a:lnTo>
                    <a:lnTo>
                      <a:pt x="144" y="273"/>
                    </a:lnTo>
                    <a:lnTo>
                      <a:pt x="167" y="303"/>
                    </a:lnTo>
                    <a:lnTo>
                      <a:pt x="190" y="280"/>
                    </a:lnTo>
                    <a:lnTo>
                      <a:pt x="190" y="250"/>
                    </a:lnTo>
                    <a:lnTo>
                      <a:pt x="212" y="250"/>
                    </a:lnTo>
                    <a:lnTo>
                      <a:pt x="212" y="227"/>
                    </a:lnTo>
                    <a:lnTo>
                      <a:pt x="258" y="189"/>
                    </a:lnTo>
                    <a:lnTo>
                      <a:pt x="265" y="129"/>
                    </a:lnTo>
                    <a:lnTo>
                      <a:pt x="258" y="106"/>
                    </a:lnTo>
                    <a:lnTo>
                      <a:pt x="265" y="106"/>
                    </a:lnTo>
                    <a:lnTo>
                      <a:pt x="250" y="0"/>
                    </a:lnTo>
                    <a:lnTo>
                      <a:pt x="250" y="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6" name="Freeform 1123"/>
              <p:cNvSpPr>
                <a:spLocks/>
              </p:cNvSpPr>
              <p:nvPr/>
            </p:nvSpPr>
            <p:spPr bwMode="auto">
              <a:xfrm>
                <a:off x="2468" y="2259"/>
                <a:ext cx="552" cy="288"/>
              </a:xfrm>
              <a:custGeom>
                <a:avLst/>
                <a:gdLst>
                  <a:gd name="T0" fmla="*/ 544 w 552"/>
                  <a:gd name="T1" fmla="*/ 288 h 288"/>
                  <a:gd name="T2" fmla="*/ 499 w 552"/>
                  <a:gd name="T3" fmla="*/ 265 h 288"/>
                  <a:gd name="T4" fmla="*/ 438 w 552"/>
                  <a:gd name="T5" fmla="*/ 272 h 288"/>
                  <a:gd name="T6" fmla="*/ 423 w 552"/>
                  <a:gd name="T7" fmla="*/ 288 h 288"/>
                  <a:gd name="T8" fmla="*/ 408 w 552"/>
                  <a:gd name="T9" fmla="*/ 272 h 288"/>
                  <a:gd name="T10" fmla="*/ 393 w 552"/>
                  <a:gd name="T11" fmla="*/ 272 h 288"/>
                  <a:gd name="T12" fmla="*/ 378 w 552"/>
                  <a:gd name="T13" fmla="*/ 265 h 288"/>
                  <a:gd name="T14" fmla="*/ 370 w 552"/>
                  <a:gd name="T15" fmla="*/ 280 h 288"/>
                  <a:gd name="T16" fmla="*/ 363 w 552"/>
                  <a:gd name="T17" fmla="*/ 265 h 288"/>
                  <a:gd name="T18" fmla="*/ 348 w 552"/>
                  <a:gd name="T19" fmla="*/ 272 h 288"/>
                  <a:gd name="T20" fmla="*/ 333 w 552"/>
                  <a:gd name="T21" fmla="*/ 257 h 288"/>
                  <a:gd name="T22" fmla="*/ 317 w 552"/>
                  <a:gd name="T23" fmla="*/ 272 h 288"/>
                  <a:gd name="T24" fmla="*/ 302 w 552"/>
                  <a:gd name="T25" fmla="*/ 250 h 288"/>
                  <a:gd name="T26" fmla="*/ 280 w 552"/>
                  <a:gd name="T27" fmla="*/ 257 h 288"/>
                  <a:gd name="T28" fmla="*/ 234 w 552"/>
                  <a:gd name="T29" fmla="*/ 242 h 288"/>
                  <a:gd name="T30" fmla="*/ 227 w 552"/>
                  <a:gd name="T31" fmla="*/ 219 h 288"/>
                  <a:gd name="T32" fmla="*/ 204 w 552"/>
                  <a:gd name="T33" fmla="*/ 227 h 288"/>
                  <a:gd name="T34" fmla="*/ 181 w 552"/>
                  <a:gd name="T35" fmla="*/ 212 h 288"/>
                  <a:gd name="T36" fmla="*/ 189 w 552"/>
                  <a:gd name="T37" fmla="*/ 53 h 288"/>
                  <a:gd name="T38" fmla="*/ 0 w 552"/>
                  <a:gd name="T39" fmla="*/ 37 h 288"/>
                  <a:gd name="T40" fmla="*/ 0 w 552"/>
                  <a:gd name="T41" fmla="*/ 0 h 288"/>
                  <a:gd name="T42" fmla="*/ 60 w 552"/>
                  <a:gd name="T43" fmla="*/ 7 h 288"/>
                  <a:gd name="T44" fmla="*/ 537 w 552"/>
                  <a:gd name="T45" fmla="*/ 15 h 288"/>
                  <a:gd name="T46" fmla="*/ 537 w 552"/>
                  <a:gd name="T47" fmla="*/ 60 h 288"/>
                  <a:gd name="T48" fmla="*/ 552 w 552"/>
                  <a:gd name="T49" fmla="*/ 144 h 288"/>
                  <a:gd name="T50" fmla="*/ 544 w 552"/>
                  <a:gd name="T51" fmla="*/ 288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2"/>
                  <a:gd name="T79" fmla="*/ 0 h 288"/>
                  <a:gd name="T80" fmla="*/ 552 w 552"/>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2" h="288">
                    <a:moveTo>
                      <a:pt x="544" y="288"/>
                    </a:moveTo>
                    <a:lnTo>
                      <a:pt x="499" y="265"/>
                    </a:lnTo>
                    <a:lnTo>
                      <a:pt x="438" y="272"/>
                    </a:lnTo>
                    <a:lnTo>
                      <a:pt x="423" y="288"/>
                    </a:lnTo>
                    <a:lnTo>
                      <a:pt x="408" y="272"/>
                    </a:lnTo>
                    <a:lnTo>
                      <a:pt x="393" y="272"/>
                    </a:lnTo>
                    <a:lnTo>
                      <a:pt x="378" y="265"/>
                    </a:lnTo>
                    <a:lnTo>
                      <a:pt x="370" y="280"/>
                    </a:lnTo>
                    <a:lnTo>
                      <a:pt x="363" y="265"/>
                    </a:lnTo>
                    <a:lnTo>
                      <a:pt x="348" y="272"/>
                    </a:lnTo>
                    <a:lnTo>
                      <a:pt x="333" y="257"/>
                    </a:lnTo>
                    <a:lnTo>
                      <a:pt x="317" y="272"/>
                    </a:lnTo>
                    <a:lnTo>
                      <a:pt x="302" y="250"/>
                    </a:lnTo>
                    <a:lnTo>
                      <a:pt x="280" y="257"/>
                    </a:lnTo>
                    <a:lnTo>
                      <a:pt x="234" y="242"/>
                    </a:lnTo>
                    <a:lnTo>
                      <a:pt x="227" y="219"/>
                    </a:lnTo>
                    <a:lnTo>
                      <a:pt x="204" y="227"/>
                    </a:lnTo>
                    <a:lnTo>
                      <a:pt x="181" y="212"/>
                    </a:lnTo>
                    <a:lnTo>
                      <a:pt x="189" y="53"/>
                    </a:lnTo>
                    <a:lnTo>
                      <a:pt x="0" y="37"/>
                    </a:lnTo>
                    <a:lnTo>
                      <a:pt x="0" y="0"/>
                    </a:lnTo>
                    <a:lnTo>
                      <a:pt x="60" y="7"/>
                    </a:lnTo>
                    <a:lnTo>
                      <a:pt x="537" y="15"/>
                    </a:lnTo>
                    <a:lnTo>
                      <a:pt x="537" y="60"/>
                    </a:lnTo>
                    <a:lnTo>
                      <a:pt x="552" y="144"/>
                    </a:lnTo>
                    <a:lnTo>
                      <a:pt x="544" y="28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7" name="Freeform 1124"/>
              <p:cNvSpPr>
                <a:spLocks/>
              </p:cNvSpPr>
              <p:nvPr/>
            </p:nvSpPr>
            <p:spPr bwMode="auto">
              <a:xfrm>
                <a:off x="2468" y="2259"/>
                <a:ext cx="552" cy="295"/>
              </a:xfrm>
              <a:custGeom>
                <a:avLst/>
                <a:gdLst>
                  <a:gd name="T0" fmla="*/ 544 w 552"/>
                  <a:gd name="T1" fmla="*/ 288 h 295"/>
                  <a:gd name="T2" fmla="*/ 499 w 552"/>
                  <a:gd name="T3" fmla="*/ 265 h 295"/>
                  <a:gd name="T4" fmla="*/ 438 w 552"/>
                  <a:gd name="T5" fmla="*/ 272 h 295"/>
                  <a:gd name="T6" fmla="*/ 423 w 552"/>
                  <a:gd name="T7" fmla="*/ 288 h 295"/>
                  <a:gd name="T8" fmla="*/ 408 w 552"/>
                  <a:gd name="T9" fmla="*/ 272 h 295"/>
                  <a:gd name="T10" fmla="*/ 393 w 552"/>
                  <a:gd name="T11" fmla="*/ 272 h 295"/>
                  <a:gd name="T12" fmla="*/ 378 w 552"/>
                  <a:gd name="T13" fmla="*/ 265 h 295"/>
                  <a:gd name="T14" fmla="*/ 370 w 552"/>
                  <a:gd name="T15" fmla="*/ 280 h 295"/>
                  <a:gd name="T16" fmla="*/ 363 w 552"/>
                  <a:gd name="T17" fmla="*/ 265 h 295"/>
                  <a:gd name="T18" fmla="*/ 348 w 552"/>
                  <a:gd name="T19" fmla="*/ 272 h 295"/>
                  <a:gd name="T20" fmla="*/ 333 w 552"/>
                  <a:gd name="T21" fmla="*/ 257 h 295"/>
                  <a:gd name="T22" fmla="*/ 317 w 552"/>
                  <a:gd name="T23" fmla="*/ 272 h 295"/>
                  <a:gd name="T24" fmla="*/ 302 w 552"/>
                  <a:gd name="T25" fmla="*/ 250 h 295"/>
                  <a:gd name="T26" fmla="*/ 280 w 552"/>
                  <a:gd name="T27" fmla="*/ 257 h 295"/>
                  <a:gd name="T28" fmla="*/ 234 w 552"/>
                  <a:gd name="T29" fmla="*/ 242 h 295"/>
                  <a:gd name="T30" fmla="*/ 227 w 552"/>
                  <a:gd name="T31" fmla="*/ 219 h 295"/>
                  <a:gd name="T32" fmla="*/ 204 w 552"/>
                  <a:gd name="T33" fmla="*/ 227 h 295"/>
                  <a:gd name="T34" fmla="*/ 181 w 552"/>
                  <a:gd name="T35" fmla="*/ 212 h 295"/>
                  <a:gd name="T36" fmla="*/ 189 w 552"/>
                  <a:gd name="T37" fmla="*/ 53 h 295"/>
                  <a:gd name="T38" fmla="*/ 0 w 552"/>
                  <a:gd name="T39" fmla="*/ 37 h 295"/>
                  <a:gd name="T40" fmla="*/ 0 w 552"/>
                  <a:gd name="T41" fmla="*/ 0 h 295"/>
                  <a:gd name="T42" fmla="*/ 60 w 552"/>
                  <a:gd name="T43" fmla="*/ 7 h 295"/>
                  <a:gd name="T44" fmla="*/ 537 w 552"/>
                  <a:gd name="T45" fmla="*/ 15 h 295"/>
                  <a:gd name="T46" fmla="*/ 537 w 552"/>
                  <a:gd name="T47" fmla="*/ 60 h 295"/>
                  <a:gd name="T48" fmla="*/ 552 w 552"/>
                  <a:gd name="T49" fmla="*/ 144 h 295"/>
                  <a:gd name="T50" fmla="*/ 544 w 552"/>
                  <a:gd name="T51" fmla="*/ 288 h 295"/>
                  <a:gd name="T52" fmla="*/ 544 w 552"/>
                  <a:gd name="T53" fmla="*/ 295 h 2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2"/>
                  <a:gd name="T82" fmla="*/ 0 h 295"/>
                  <a:gd name="T83" fmla="*/ 552 w 552"/>
                  <a:gd name="T84" fmla="*/ 295 h 2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2" h="295">
                    <a:moveTo>
                      <a:pt x="544" y="288"/>
                    </a:moveTo>
                    <a:lnTo>
                      <a:pt x="499" y="265"/>
                    </a:lnTo>
                    <a:lnTo>
                      <a:pt x="438" y="272"/>
                    </a:lnTo>
                    <a:lnTo>
                      <a:pt x="423" y="288"/>
                    </a:lnTo>
                    <a:lnTo>
                      <a:pt x="408" y="272"/>
                    </a:lnTo>
                    <a:lnTo>
                      <a:pt x="393" y="272"/>
                    </a:lnTo>
                    <a:lnTo>
                      <a:pt x="378" y="265"/>
                    </a:lnTo>
                    <a:lnTo>
                      <a:pt x="370" y="280"/>
                    </a:lnTo>
                    <a:lnTo>
                      <a:pt x="363" y="265"/>
                    </a:lnTo>
                    <a:lnTo>
                      <a:pt x="348" y="272"/>
                    </a:lnTo>
                    <a:lnTo>
                      <a:pt x="333" y="257"/>
                    </a:lnTo>
                    <a:lnTo>
                      <a:pt x="317" y="272"/>
                    </a:lnTo>
                    <a:lnTo>
                      <a:pt x="302" y="250"/>
                    </a:lnTo>
                    <a:lnTo>
                      <a:pt x="280" y="257"/>
                    </a:lnTo>
                    <a:lnTo>
                      <a:pt x="234" y="242"/>
                    </a:lnTo>
                    <a:lnTo>
                      <a:pt x="227" y="219"/>
                    </a:lnTo>
                    <a:lnTo>
                      <a:pt x="204" y="227"/>
                    </a:lnTo>
                    <a:lnTo>
                      <a:pt x="181" y="212"/>
                    </a:lnTo>
                    <a:lnTo>
                      <a:pt x="189" y="53"/>
                    </a:lnTo>
                    <a:lnTo>
                      <a:pt x="0" y="37"/>
                    </a:lnTo>
                    <a:lnTo>
                      <a:pt x="0" y="0"/>
                    </a:lnTo>
                    <a:lnTo>
                      <a:pt x="60" y="7"/>
                    </a:lnTo>
                    <a:lnTo>
                      <a:pt x="537" y="15"/>
                    </a:lnTo>
                    <a:lnTo>
                      <a:pt x="537" y="60"/>
                    </a:lnTo>
                    <a:lnTo>
                      <a:pt x="552" y="144"/>
                    </a:lnTo>
                    <a:lnTo>
                      <a:pt x="544" y="288"/>
                    </a:lnTo>
                    <a:lnTo>
                      <a:pt x="544" y="29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8" name="Freeform 1125"/>
              <p:cNvSpPr>
                <a:spLocks/>
              </p:cNvSpPr>
              <p:nvPr/>
            </p:nvSpPr>
            <p:spPr bwMode="auto">
              <a:xfrm>
                <a:off x="1257" y="1303"/>
                <a:ext cx="507" cy="433"/>
              </a:xfrm>
              <a:custGeom>
                <a:avLst/>
                <a:gdLst>
                  <a:gd name="T0" fmla="*/ 492 w 507"/>
                  <a:gd name="T1" fmla="*/ 114 h 433"/>
                  <a:gd name="T2" fmla="*/ 378 w 507"/>
                  <a:gd name="T3" fmla="*/ 91 h 433"/>
                  <a:gd name="T4" fmla="*/ 250 w 507"/>
                  <a:gd name="T5" fmla="*/ 91 h 433"/>
                  <a:gd name="T6" fmla="*/ 212 w 507"/>
                  <a:gd name="T7" fmla="*/ 76 h 433"/>
                  <a:gd name="T8" fmla="*/ 182 w 507"/>
                  <a:gd name="T9" fmla="*/ 76 h 433"/>
                  <a:gd name="T10" fmla="*/ 159 w 507"/>
                  <a:gd name="T11" fmla="*/ 61 h 433"/>
                  <a:gd name="T12" fmla="*/ 166 w 507"/>
                  <a:gd name="T13" fmla="*/ 31 h 433"/>
                  <a:gd name="T14" fmla="*/ 151 w 507"/>
                  <a:gd name="T15" fmla="*/ 16 h 433"/>
                  <a:gd name="T16" fmla="*/ 136 w 507"/>
                  <a:gd name="T17" fmla="*/ 8 h 433"/>
                  <a:gd name="T18" fmla="*/ 129 w 507"/>
                  <a:gd name="T19" fmla="*/ 0 h 433"/>
                  <a:gd name="T20" fmla="*/ 106 w 507"/>
                  <a:gd name="T21" fmla="*/ 0 h 433"/>
                  <a:gd name="T22" fmla="*/ 45 w 507"/>
                  <a:gd name="T23" fmla="*/ 175 h 433"/>
                  <a:gd name="T24" fmla="*/ 0 w 507"/>
                  <a:gd name="T25" fmla="*/ 251 h 433"/>
                  <a:gd name="T26" fmla="*/ 0 w 507"/>
                  <a:gd name="T27" fmla="*/ 319 h 433"/>
                  <a:gd name="T28" fmla="*/ 242 w 507"/>
                  <a:gd name="T29" fmla="*/ 387 h 433"/>
                  <a:gd name="T30" fmla="*/ 416 w 507"/>
                  <a:gd name="T31" fmla="*/ 433 h 433"/>
                  <a:gd name="T32" fmla="*/ 461 w 507"/>
                  <a:gd name="T33" fmla="*/ 258 h 433"/>
                  <a:gd name="T34" fmla="*/ 439 w 507"/>
                  <a:gd name="T35" fmla="*/ 235 h 433"/>
                  <a:gd name="T36" fmla="*/ 507 w 507"/>
                  <a:gd name="T37" fmla="*/ 152 h 433"/>
                  <a:gd name="T38" fmla="*/ 492 w 507"/>
                  <a:gd name="T39" fmla="*/ 114 h 4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7"/>
                  <a:gd name="T61" fmla="*/ 0 h 433"/>
                  <a:gd name="T62" fmla="*/ 507 w 507"/>
                  <a:gd name="T63" fmla="*/ 433 h 4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7" h="433">
                    <a:moveTo>
                      <a:pt x="492" y="114"/>
                    </a:moveTo>
                    <a:lnTo>
                      <a:pt x="378" y="91"/>
                    </a:lnTo>
                    <a:lnTo>
                      <a:pt x="250" y="91"/>
                    </a:lnTo>
                    <a:lnTo>
                      <a:pt x="212" y="76"/>
                    </a:lnTo>
                    <a:lnTo>
                      <a:pt x="182" y="76"/>
                    </a:lnTo>
                    <a:lnTo>
                      <a:pt x="159" y="61"/>
                    </a:lnTo>
                    <a:lnTo>
                      <a:pt x="166" y="31"/>
                    </a:lnTo>
                    <a:lnTo>
                      <a:pt x="151" y="16"/>
                    </a:lnTo>
                    <a:lnTo>
                      <a:pt x="136" y="8"/>
                    </a:lnTo>
                    <a:lnTo>
                      <a:pt x="129" y="0"/>
                    </a:lnTo>
                    <a:lnTo>
                      <a:pt x="106" y="0"/>
                    </a:lnTo>
                    <a:lnTo>
                      <a:pt x="45" y="175"/>
                    </a:lnTo>
                    <a:lnTo>
                      <a:pt x="0" y="251"/>
                    </a:lnTo>
                    <a:lnTo>
                      <a:pt x="0" y="319"/>
                    </a:lnTo>
                    <a:lnTo>
                      <a:pt x="242" y="387"/>
                    </a:lnTo>
                    <a:lnTo>
                      <a:pt x="416" y="433"/>
                    </a:lnTo>
                    <a:lnTo>
                      <a:pt x="461" y="258"/>
                    </a:lnTo>
                    <a:lnTo>
                      <a:pt x="439" y="235"/>
                    </a:lnTo>
                    <a:lnTo>
                      <a:pt x="507" y="152"/>
                    </a:lnTo>
                    <a:lnTo>
                      <a:pt x="492" y="11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29" name="Freeform 1126"/>
              <p:cNvSpPr>
                <a:spLocks/>
              </p:cNvSpPr>
              <p:nvPr/>
            </p:nvSpPr>
            <p:spPr bwMode="auto">
              <a:xfrm>
                <a:off x="1257" y="1303"/>
                <a:ext cx="507" cy="433"/>
              </a:xfrm>
              <a:custGeom>
                <a:avLst/>
                <a:gdLst>
                  <a:gd name="T0" fmla="*/ 492 w 507"/>
                  <a:gd name="T1" fmla="*/ 114 h 433"/>
                  <a:gd name="T2" fmla="*/ 378 w 507"/>
                  <a:gd name="T3" fmla="*/ 91 h 433"/>
                  <a:gd name="T4" fmla="*/ 250 w 507"/>
                  <a:gd name="T5" fmla="*/ 91 h 433"/>
                  <a:gd name="T6" fmla="*/ 212 w 507"/>
                  <a:gd name="T7" fmla="*/ 76 h 433"/>
                  <a:gd name="T8" fmla="*/ 182 w 507"/>
                  <a:gd name="T9" fmla="*/ 76 h 433"/>
                  <a:gd name="T10" fmla="*/ 159 w 507"/>
                  <a:gd name="T11" fmla="*/ 61 h 433"/>
                  <a:gd name="T12" fmla="*/ 166 w 507"/>
                  <a:gd name="T13" fmla="*/ 31 h 433"/>
                  <a:gd name="T14" fmla="*/ 151 w 507"/>
                  <a:gd name="T15" fmla="*/ 16 h 433"/>
                  <a:gd name="T16" fmla="*/ 136 w 507"/>
                  <a:gd name="T17" fmla="*/ 8 h 433"/>
                  <a:gd name="T18" fmla="*/ 129 w 507"/>
                  <a:gd name="T19" fmla="*/ 0 h 433"/>
                  <a:gd name="T20" fmla="*/ 106 w 507"/>
                  <a:gd name="T21" fmla="*/ 0 h 433"/>
                  <a:gd name="T22" fmla="*/ 45 w 507"/>
                  <a:gd name="T23" fmla="*/ 175 h 433"/>
                  <a:gd name="T24" fmla="*/ 0 w 507"/>
                  <a:gd name="T25" fmla="*/ 251 h 433"/>
                  <a:gd name="T26" fmla="*/ 0 w 507"/>
                  <a:gd name="T27" fmla="*/ 319 h 433"/>
                  <a:gd name="T28" fmla="*/ 242 w 507"/>
                  <a:gd name="T29" fmla="*/ 387 h 433"/>
                  <a:gd name="T30" fmla="*/ 416 w 507"/>
                  <a:gd name="T31" fmla="*/ 433 h 433"/>
                  <a:gd name="T32" fmla="*/ 461 w 507"/>
                  <a:gd name="T33" fmla="*/ 258 h 433"/>
                  <a:gd name="T34" fmla="*/ 439 w 507"/>
                  <a:gd name="T35" fmla="*/ 235 h 433"/>
                  <a:gd name="T36" fmla="*/ 507 w 507"/>
                  <a:gd name="T37" fmla="*/ 152 h 433"/>
                  <a:gd name="T38" fmla="*/ 492 w 507"/>
                  <a:gd name="T39" fmla="*/ 114 h 433"/>
                  <a:gd name="T40" fmla="*/ 492 w 507"/>
                  <a:gd name="T41" fmla="*/ 122 h 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7"/>
                  <a:gd name="T64" fmla="*/ 0 h 433"/>
                  <a:gd name="T65" fmla="*/ 507 w 507"/>
                  <a:gd name="T66" fmla="*/ 433 h 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7" h="433">
                    <a:moveTo>
                      <a:pt x="492" y="114"/>
                    </a:moveTo>
                    <a:lnTo>
                      <a:pt x="378" y="91"/>
                    </a:lnTo>
                    <a:lnTo>
                      <a:pt x="250" y="91"/>
                    </a:lnTo>
                    <a:lnTo>
                      <a:pt x="212" y="76"/>
                    </a:lnTo>
                    <a:lnTo>
                      <a:pt x="182" y="76"/>
                    </a:lnTo>
                    <a:lnTo>
                      <a:pt x="159" y="61"/>
                    </a:lnTo>
                    <a:lnTo>
                      <a:pt x="166" y="31"/>
                    </a:lnTo>
                    <a:lnTo>
                      <a:pt x="151" y="16"/>
                    </a:lnTo>
                    <a:lnTo>
                      <a:pt x="136" y="8"/>
                    </a:lnTo>
                    <a:lnTo>
                      <a:pt x="129" y="0"/>
                    </a:lnTo>
                    <a:lnTo>
                      <a:pt x="106" y="0"/>
                    </a:lnTo>
                    <a:lnTo>
                      <a:pt x="45" y="175"/>
                    </a:lnTo>
                    <a:lnTo>
                      <a:pt x="0" y="251"/>
                    </a:lnTo>
                    <a:lnTo>
                      <a:pt x="0" y="319"/>
                    </a:lnTo>
                    <a:lnTo>
                      <a:pt x="242" y="387"/>
                    </a:lnTo>
                    <a:lnTo>
                      <a:pt x="416" y="433"/>
                    </a:lnTo>
                    <a:lnTo>
                      <a:pt x="461" y="258"/>
                    </a:lnTo>
                    <a:lnTo>
                      <a:pt x="439" y="235"/>
                    </a:lnTo>
                    <a:lnTo>
                      <a:pt x="507" y="152"/>
                    </a:lnTo>
                    <a:lnTo>
                      <a:pt x="492" y="114"/>
                    </a:lnTo>
                    <a:lnTo>
                      <a:pt x="492" y="12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0" name="Freeform 1127"/>
              <p:cNvSpPr>
                <a:spLocks/>
              </p:cNvSpPr>
              <p:nvPr/>
            </p:nvSpPr>
            <p:spPr bwMode="auto">
              <a:xfrm>
                <a:off x="3837" y="1743"/>
                <a:ext cx="371" cy="235"/>
              </a:xfrm>
              <a:custGeom>
                <a:avLst/>
                <a:gdLst>
                  <a:gd name="T0" fmla="*/ 333 w 371"/>
                  <a:gd name="T1" fmla="*/ 38 h 235"/>
                  <a:gd name="T2" fmla="*/ 318 w 371"/>
                  <a:gd name="T3" fmla="*/ 8 h 235"/>
                  <a:gd name="T4" fmla="*/ 303 w 371"/>
                  <a:gd name="T5" fmla="*/ 0 h 235"/>
                  <a:gd name="T6" fmla="*/ 46 w 371"/>
                  <a:gd name="T7" fmla="*/ 46 h 235"/>
                  <a:gd name="T8" fmla="*/ 38 w 371"/>
                  <a:gd name="T9" fmla="*/ 30 h 235"/>
                  <a:gd name="T10" fmla="*/ 0 w 371"/>
                  <a:gd name="T11" fmla="*/ 61 h 235"/>
                  <a:gd name="T12" fmla="*/ 15 w 371"/>
                  <a:gd name="T13" fmla="*/ 167 h 235"/>
                  <a:gd name="T14" fmla="*/ 30 w 371"/>
                  <a:gd name="T15" fmla="*/ 235 h 235"/>
                  <a:gd name="T16" fmla="*/ 91 w 371"/>
                  <a:gd name="T17" fmla="*/ 228 h 235"/>
                  <a:gd name="T18" fmla="*/ 310 w 371"/>
                  <a:gd name="T19" fmla="*/ 182 h 235"/>
                  <a:gd name="T20" fmla="*/ 333 w 371"/>
                  <a:gd name="T21" fmla="*/ 174 h 235"/>
                  <a:gd name="T22" fmla="*/ 371 w 371"/>
                  <a:gd name="T23" fmla="*/ 137 h 235"/>
                  <a:gd name="T24" fmla="*/ 333 w 371"/>
                  <a:gd name="T25" fmla="*/ 99 h 235"/>
                  <a:gd name="T26" fmla="*/ 333 w 371"/>
                  <a:gd name="T27" fmla="*/ 76 h 235"/>
                  <a:gd name="T28" fmla="*/ 348 w 371"/>
                  <a:gd name="T29" fmla="*/ 38 h 235"/>
                  <a:gd name="T30" fmla="*/ 333 w 371"/>
                  <a:gd name="T31" fmla="*/ 38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235"/>
                  <a:gd name="T50" fmla="*/ 371 w 371"/>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235">
                    <a:moveTo>
                      <a:pt x="333" y="38"/>
                    </a:moveTo>
                    <a:lnTo>
                      <a:pt x="318" y="8"/>
                    </a:lnTo>
                    <a:lnTo>
                      <a:pt x="303" y="0"/>
                    </a:lnTo>
                    <a:lnTo>
                      <a:pt x="46" y="46"/>
                    </a:lnTo>
                    <a:lnTo>
                      <a:pt x="38" y="30"/>
                    </a:lnTo>
                    <a:lnTo>
                      <a:pt x="0" y="61"/>
                    </a:lnTo>
                    <a:lnTo>
                      <a:pt x="15" y="167"/>
                    </a:lnTo>
                    <a:lnTo>
                      <a:pt x="30" y="235"/>
                    </a:lnTo>
                    <a:lnTo>
                      <a:pt x="91" y="228"/>
                    </a:lnTo>
                    <a:lnTo>
                      <a:pt x="310" y="182"/>
                    </a:lnTo>
                    <a:lnTo>
                      <a:pt x="333" y="174"/>
                    </a:lnTo>
                    <a:lnTo>
                      <a:pt x="371" y="137"/>
                    </a:lnTo>
                    <a:lnTo>
                      <a:pt x="333" y="99"/>
                    </a:lnTo>
                    <a:lnTo>
                      <a:pt x="333" y="76"/>
                    </a:lnTo>
                    <a:lnTo>
                      <a:pt x="348" y="38"/>
                    </a:lnTo>
                    <a:lnTo>
                      <a:pt x="333" y="3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1" name="Freeform 1128"/>
              <p:cNvSpPr>
                <a:spLocks/>
              </p:cNvSpPr>
              <p:nvPr/>
            </p:nvSpPr>
            <p:spPr bwMode="auto">
              <a:xfrm>
                <a:off x="3837" y="1743"/>
                <a:ext cx="371" cy="235"/>
              </a:xfrm>
              <a:custGeom>
                <a:avLst/>
                <a:gdLst>
                  <a:gd name="T0" fmla="*/ 333 w 371"/>
                  <a:gd name="T1" fmla="*/ 38 h 235"/>
                  <a:gd name="T2" fmla="*/ 318 w 371"/>
                  <a:gd name="T3" fmla="*/ 8 h 235"/>
                  <a:gd name="T4" fmla="*/ 303 w 371"/>
                  <a:gd name="T5" fmla="*/ 0 h 235"/>
                  <a:gd name="T6" fmla="*/ 46 w 371"/>
                  <a:gd name="T7" fmla="*/ 46 h 235"/>
                  <a:gd name="T8" fmla="*/ 38 w 371"/>
                  <a:gd name="T9" fmla="*/ 30 h 235"/>
                  <a:gd name="T10" fmla="*/ 0 w 371"/>
                  <a:gd name="T11" fmla="*/ 61 h 235"/>
                  <a:gd name="T12" fmla="*/ 15 w 371"/>
                  <a:gd name="T13" fmla="*/ 167 h 235"/>
                  <a:gd name="T14" fmla="*/ 30 w 371"/>
                  <a:gd name="T15" fmla="*/ 235 h 235"/>
                  <a:gd name="T16" fmla="*/ 91 w 371"/>
                  <a:gd name="T17" fmla="*/ 228 h 235"/>
                  <a:gd name="T18" fmla="*/ 310 w 371"/>
                  <a:gd name="T19" fmla="*/ 182 h 235"/>
                  <a:gd name="T20" fmla="*/ 333 w 371"/>
                  <a:gd name="T21" fmla="*/ 174 h 235"/>
                  <a:gd name="T22" fmla="*/ 371 w 371"/>
                  <a:gd name="T23" fmla="*/ 137 h 235"/>
                  <a:gd name="T24" fmla="*/ 333 w 371"/>
                  <a:gd name="T25" fmla="*/ 99 h 235"/>
                  <a:gd name="T26" fmla="*/ 333 w 371"/>
                  <a:gd name="T27" fmla="*/ 76 h 235"/>
                  <a:gd name="T28" fmla="*/ 348 w 371"/>
                  <a:gd name="T29" fmla="*/ 38 h 235"/>
                  <a:gd name="T30" fmla="*/ 333 w 371"/>
                  <a:gd name="T31" fmla="*/ 38 h 235"/>
                  <a:gd name="T32" fmla="*/ 333 w 371"/>
                  <a:gd name="T33" fmla="*/ 46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235"/>
                  <a:gd name="T53" fmla="*/ 371 w 371"/>
                  <a:gd name="T54" fmla="*/ 235 h 2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235">
                    <a:moveTo>
                      <a:pt x="333" y="38"/>
                    </a:moveTo>
                    <a:lnTo>
                      <a:pt x="318" y="8"/>
                    </a:lnTo>
                    <a:lnTo>
                      <a:pt x="303" y="0"/>
                    </a:lnTo>
                    <a:lnTo>
                      <a:pt x="46" y="46"/>
                    </a:lnTo>
                    <a:lnTo>
                      <a:pt x="38" y="30"/>
                    </a:lnTo>
                    <a:lnTo>
                      <a:pt x="0" y="61"/>
                    </a:lnTo>
                    <a:lnTo>
                      <a:pt x="15" y="167"/>
                    </a:lnTo>
                    <a:lnTo>
                      <a:pt x="30" y="235"/>
                    </a:lnTo>
                    <a:lnTo>
                      <a:pt x="91" y="228"/>
                    </a:lnTo>
                    <a:lnTo>
                      <a:pt x="310" y="182"/>
                    </a:lnTo>
                    <a:lnTo>
                      <a:pt x="333" y="174"/>
                    </a:lnTo>
                    <a:lnTo>
                      <a:pt x="371" y="137"/>
                    </a:lnTo>
                    <a:lnTo>
                      <a:pt x="333" y="99"/>
                    </a:lnTo>
                    <a:lnTo>
                      <a:pt x="333" y="76"/>
                    </a:lnTo>
                    <a:lnTo>
                      <a:pt x="348" y="38"/>
                    </a:lnTo>
                    <a:lnTo>
                      <a:pt x="333" y="38"/>
                    </a:lnTo>
                    <a:lnTo>
                      <a:pt x="333"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2" name="Freeform 1129"/>
              <p:cNvSpPr>
                <a:spLocks/>
              </p:cNvSpPr>
              <p:nvPr/>
            </p:nvSpPr>
            <p:spPr bwMode="auto">
              <a:xfrm>
                <a:off x="4344" y="1682"/>
                <a:ext cx="30" cy="69"/>
              </a:xfrm>
              <a:custGeom>
                <a:avLst/>
                <a:gdLst>
                  <a:gd name="T0" fmla="*/ 30 w 30"/>
                  <a:gd name="T1" fmla="*/ 23 h 69"/>
                  <a:gd name="T2" fmla="*/ 23 w 30"/>
                  <a:gd name="T3" fmla="*/ 0 h 69"/>
                  <a:gd name="T4" fmla="*/ 0 w 30"/>
                  <a:gd name="T5" fmla="*/ 8 h 69"/>
                  <a:gd name="T6" fmla="*/ 15 w 30"/>
                  <a:gd name="T7" fmla="*/ 54 h 69"/>
                  <a:gd name="T8" fmla="*/ 8 w 30"/>
                  <a:gd name="T9" fmla="*/ 69 h 69"/>
                  <a:gd name="T10" fmla="*/ 30 w 30"/>
                  <a:gd name="T11" fmla="*/ 54 h 69"/>
                  <a:gd name="T12" fmla="*/ 30 w 30"/>
                  <a:gd name="T13" fmla="*/ 23 h 69"/>
                  <a:gd name="T14" fmla="*/ 0 60000 65536"/>
                  <a:gd name="T15" fmla="*/ 0 60000 65536"/>
                  <a:gd name="T16" fmla="*/ 0 60000 65536"/>
                  <a:gd name="T17" fmla="*/ 0 60000 65536"/>
                  <a:gd name="T18" fmla="*/ 0 60000 65536"/>
                  <a:gd name="T19" fmla="*/ 0 60000 65536"/>
                  <a:gd name="T20" fmla="*/ 0 60000 65536"/>
                  <a:gd name="T21" fmla="*/ 0 w 30"/>
                  <a:gd name="T22" fmla="*/ 0 h 69"/>
                  <a:gd name="T23" fmla="*/ 30 w 30"/>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9">
                    <a:moveTo>
                      <a:pt x="30" y="23"/>
                    </a:moveTo>
                    <a:lnTo>
                      <a:pt x="23" y="0"/>
                    </a:lnTo>
                    <a:lnTo>
                      <a:pt x="0" y="8"/>
                    </a:lnTo>
                    <a:lnTo>
                      <a:pt x="15" y="54"/>
                    </a:lnTo>
                    <a:lnTo>
                      <a:pt x="8" y="69"/>
                    </a:lnTo>
                    <a:lnTo>
                      <a:pt x="30" y="54"/>
                    </a:lnTo>
                    <a:lnTo>
                      <a:pt x="30" y="23"/>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3" name="Freeform 1130"/>
              <p:cNvSpPr>
                <a:spLocks/>
              </p:cNvSpPr>
              <p:nvPr/>
            </p:nvSpPr>
            <p:spPr bwMode="auto">
              <a:xfrm>
                <a:off x="4344" y="1682"/>
                <a:ext cx="30" cy="69"/>
              </a:xfrm>
              <a:custGeom>
                <a:avLst/>
                <a:gdLst>
                  <a:gd name="T0" fmla="*/ 30 w 30"/>
                  <a:gd name="T1" fmla="*/ 23 h 69"/>
                  <a:gd name="T2" fmla="*/ 23 w 30"/>
                  <a:gd name="T3" fmla="*/ 0 h 69"/>
                  <a:gd name="T4" fmla="*/ 0 w 30"/>
                  <a:gd name="T5" fmla="*/ 8 h 69"/>
                  <a:gd name="T6" fmla="*/ 15 w 30"/>
                  <a:gd name="T7" fmla="*/ 54 h 69"/>
                  <a:gd name="T8" fmla="*/ 8 w 30"/>
                  <a:gd name="T9" fmla="*/ 69 h 69"/>
                  <a:gd name="T10" fmla="*/ 30 w 30"/>
                  <a:gd name="T11" fmla="*/ 54 h 69"/>
                  <a:gd name="T12" fmla="*/ 30 w 30"/>
                  <a:gd name="T13" fmla="*/ 23 h 69"/>
                  <a:gd name="T14" fmla="*/ 30 w 30"/>
                  <a:gd name="T15" fmla="*/ 31 h 6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9"/>
                  <a:gd name="T26" fmla="*/ 30 w 3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9">
                    <a:moveTo>
                      <a:pt x="30" y="23"/>
                    </a:moveTo>
                    <a:lnTo>
                      <a:pt x="23" y="0"/>
                    </a:lnTo>
                    <a:lnTo>
                      <a:pt x="0" y="8"/>
                    </a:lnTo>
                    <a:lnTo>
                      <a:pt x="15" y="54"/>
                    </a:lnTo>
                    <a:lnTo>
                      <a:pt x="8" y="69"/>
                    </a:lnTo>
                    <a:lnTo>
                      <a:pt x="30" y="54"/>
                    </a:lnTo>
                    <a:lnTo>
                      <a:pt x="30" y="23"/>
                    </a:lnTo>
                    <a:lnTo>
                      <a:pt x="30" y="3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4" name="Freeform 1131"/>
              <p:cNvSpPr>
                <a:spLocks/>
              </p:cNvSpPr>
              <p:nvPr/>
            </p:nvSpPr>
            <p:spPr bwMode="auto">
              <a:xfrm>
                <a:off x="4390" y="1705"/>
                <a:ext cx="7" cy="15"/>
              </a:xfrm>
              <a:custGeom>
                <a:avLst/>
                <a:gdLst>
                  <a:gd name="T0" fmla="*/ 0 w 7"/>
                  <a:gd name="T1" fmla="*/ 0 h 15"/>
                  <a:gd name="T2" fmla="*/ 0 w 7"/>
                  <a:gd name="T3" fmla="*/ 8 h 15"/>
                  <a:gd name="T4" fmla="*/ 7 w 7"/>
                  <a:gd name="T5" fmla="*/ 15 h 15"/>
                  <a:gd name="T6" fmla="*/ 0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0"/>
                    </a:moveTo>
                    <a:lnTo>
                      <a:pt x="0" y="8"/>
                    </a:lnTo>
                    <a:lnTo>
                      <a:pt x="7" y="15"/>
                    </a:lnTo>
                    <a:lnTo>
                      <a:pt x="0" y="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5" name="Freeform 1132"/>
              <p:cNvSpPr>
                <a:spLocks/>
              </p:cNvSpPr>
              <p:nvPr/>
            </p:nvSpPr>
            <p:spPr bwMode="auto">
              <a:xfrm>
                <a:off x="4390" y="1705"/>
                <a:ext cx="7" cy="15"/>
              </a:xfrm>
              <a:custGeom>
                <a:avLst/>
                <a:gdLst>
                  <a:gd name="T0" fmla="*/ 0 w 7"/>
                  <a:gd name="T1" fmla="*/ 0 h 15"/>
                  <a:gd name="T2" fmla="*/ 0 w 7"/>
                  <a:gd name="T3" fmla="*/ 8 h 15"/>
                  <a:gd name="T4" fmla="*/ 7 w 7"/>
                  <a:gd name="T5" fmla="*/ 15 h 15"/>
                  <a:gd name="T6" fmla="*/ 0 w 7"/>
                  <a:gd name="T7" fmla="*/ 0 h 15"/>
                  <a:gd name="T8" fmla="*/ 0 w 7"/>
                  <a:gd name="T9" fmla="*/ 8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8"/>
                    </a:lnTo>
                    <a:lnTo>
                      <a:pt x="7" y="15"/>
                    </a:lnTo>
                    <a:lnTo>
                      <a:pt x="0" y="0"/>
                    </a:lnTo>
                    <a:lnTo>
                      <a:pt x="0"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6" name="Freeform 1133"/>
              <p:cNvSpPr>
                <a:spLocks/>
              </p:cNvSpPr>
              <p:nvPr/>
            </p:nvSpPr>
            <p:spPr bwMode="auto">
              <a:xfrm>
                <a:off x="3746" y="2350"/>
                <a:ext cx="326" cy="250"/>
              </a:xfrm>
              <a:custGeom>
                <a:avLst/>
                <a:gdLst>
                  <a:gd name="T0" fmla="*/ 326 w 326"/>
                  <a:gd name="T1" fmla="*/ 75 h 250"/>
                  <a:gd name="T2" fmla="*/ 235 w 326"/>
                  <a:gd name="T3" fmla="*/ 15 h 250"/>
                  <a:gd name="T4" fmla="*/ 167 w 326"/>
                  <a:gd name="T5" fmla="*/ 22 h 250"/>
                  <a:gd name="T6" fmla="*/ 144 w 326"/>
                  <a:gd name="T7" fmla="*/ 0 h 250"/>
                  <a:gd name="T8" fmla="*/ 53 w 326"/>
                  <a:gd name="T9" fmla="*/ 7 h 250"/>
                  <a:gd name="T10" fmla="*/ 8 w 326"/>
                  <a:gd name="T11" fmla="*/ 30 h 250"/>
                  <a:gd name="T12" fmla="*/ 0 w 326"/>
                  <a:gd name="T13" fmla="*/ 60 h 250"/>
                  <a:gd name="T14" fmla="*/ 31 w 326"/>
                  <a:gd name="T15" fmla="*/ 75 h 250"/>
                  <a:gd name="T16" fmla="*/ 61 w 326"/>
                  <a:gd name="T17" fmla="*/ 113 h 250"/>
                  <a:gd name="T18" fmla="*/ 137 w 326"/>
                  <a:gd name="T19" fmla="*/ 174 h 250"/>
                  <a:gd name="T20" fmla="*/ 174 w 326"/>
                  <a:gd name="T21" fmla="*/ 235 h 250"/>
                  <a:gd name="T22" fmla="*/ 190 w 326"/>
                  <a:gd name="T23" fmla="*/ 250 h 250"/>
                  <a:gd name="T24" fmla="*/ 197 w 326"/>
                  <a:gd name="T25" fmla="*/ 204 h 250"/>
                  <a:gd name="T26" fmla="*/ 227 w 326"/>
                  <a:gd name="T27" fmla="*/ 212 h 250"/>
                  <a:gd name="T28" fmla="*/ 235 w 326"/>
                  <a:gd name="T29" fmla="*/ 189 h 250"/>
                  <a:gd name="T30" fmla="*/ 235 w 326"/>
                  <a:gd name="T31" fmla="*/ 204 h 250"/>
                  <a:gd name="T32" fmla="*/ 242 w 326"/>
                  <a:gd name="T33" fmla="*/ 197 h 250"/>
                  <a:gd name="T34" fmla="*/ 235 w 326"/>
                  <a:gd name="T35" fmla="*/ 197 h 250"/>
                  <a:gd name="T36" fmla="*/ 250 w 326"/>
                  <a:gd name="T37" fmla="*/ 189 h 250"/>
                  <a:gd name="T38" fmla="*/ 242 w 326"/>
                  <a:gd name="T39" fmla="*/ 174 h 250"/>
                  <a:gd name="T40" fmla="*/ 258 w 326"/>
                  <a:gd name="T41" fmla="*/ 181 h 250"/>
                  <a:gd name="T42" fmla="*/ 288 w 326"/>
                  <a:gd name="T43" fmla="*/ 144 h 250"/>
                  <a:gd name="T44" fmla="*/ 280 w 326"/>
                  <a:gd name="T45" fmla="*/ 121 h 250"/>
                  <a:gd name="T46" fmla="*/ 288 w 326"/>
                  <a:gd name="T47" fmla="*/ 113 h 250"/>
                  <a:gd name="T48" fmla="*/ 288 w 326"/>
                  <a:gd name="T49" fmla="*/ 128 h 250"/>
                  <a:gd name="T50" fmla="*/ 326 w 326"/>
                  <a:gd name="T51" fmla="*/ 75 h 2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6"/>
                  <a:gd name="T79" fmla="*/ 0 h 250"/>
                  <a:gd name="T80" fmla="*/ 326 w 326"/>
                  <a:gd name="T81" fmla="*/ 250 h 2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6" h="250">
                    <a:moveTo>
                      <a:pt x="326" y="75"/>
                    </a:moveTo>
                    <a:lnTo>
                      <a:pt x="235" y="15"/>
                    </a:lnTo>
                    <a:lnTo>
                      <a:pt x="167" y="22"/>
                    </a:lnTo>
                    <a:lnTo>
                      <a:pt x="144" y="0"/>
                    </a:lnTo>
                    <a:lnTo>
                      <a:pt x="53" y="7"/>
                    </a:lnTo>
                    <a:lnTo>
                      <a:pt x="8" y="30"/>
                    </a:lnTo>
                    <a:lnTo>
                      <a:pt x="0" y="60"/>
                    </a:lnTo>
                    <a:lnTo>
                      <a:pt x="31" y="75"/>
                    </a:lnTo>
                    <a:lnTo>
                      <a:pt x="61" y="113"/>
                    </a:lnTo>
                    <a:lnTo>
                      <a:pt x="137" y="174"/>
                    </a:lnTo>
                    <a:lnTo>
                      <a:pt x="174" y="235"/>
                    </a:lnTo>
                    <a:lnTo>
                      <a:pt x="190" y="250"/>
                    </a:lnTo>
                    <a:lnTo>
                      <a:pt x="197" y="204"/>
                    </a:lnTo>
                    <a:lnTo>
                      <a:pt x="227" y="212"/>
                    </a:lnTo>
                    <a:lnTo>
                      <a:pt x="235" y="189"/>
                    </a:lnTo>
                    <a:lnTo>
                      <a:pt x="235" y="204"/>
                    </a:lnTo>
                    <a:lnTo>
                      <a:pt x="242" y="197"/>
                    </a:lnTo>
                    <a:lnTo>
                      <a:pt x="235" y="197"/>
                    </a:lnTo>
                    <a:lnTo>
                      <a:pt x="250" y="189"/>
                    </a:lnTo>
                    <a:lnTo>
                      <a:pt x="242" y="174"/>
                    </a:lnTo>
                    <a:lnTo>
                      <a:pt x="258" y="181"/>
                    </a:lnTo>
                    <a:lnTo>
                      <a:pt x="288" y="144"/>
                    </a:lnTo>
                    <a:lnTo>
                      <a:pt x="280" y="121"/>
                    </a:lnTo>
                    <a:lnTo>
                      <a:pt x="288" y="113"/>
                    </a:lnTo>
                    <a:lnTo>
                      <a:pt x="288" y="128"/>
                    </a:lnTo>
                    <a:lnTo>
                      <a:pt x="326" y="7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7" name="Freeform 1134"/>
              <p:cNvSpPr>
                <a:spLocks/>
              </p:cNvSpPr>
              <p:nvPr/>
            </p:nvSpPr>
            <p:spPr bwMode="auto">
              <a:xfrm>
                <a:off x="3746" y="2350"/>
                <a:ext cx="326" cy="250"/>
              </a:xfrm>
              <a:custGeom>
                <a:avLst/>
                <a:gdLst>
                  <a:gd name="T0" fmla="*/ 326 w 326"/>
                  <a:gd name="T1" fmla="*/ 75 h 250"/>
                  <a:gd name="T2" fmla="*/ 235 w 326"/>
                  <a:gd name="T3" fmla="*/ 15 h 250"/>
                  <a:gd name="T4" fmla="*/ 167 w 326"/>
                  <a:gd name="T5" fmla="*/ 22 h 250"/>
                  <a:gd name="T6" fmla="*/ 144 w 326"/>
                  <a:gd name="T7" fmla="*/ 0 h 250"/>
                  <a:gd name="T8" fmla="*/ 53 w 326"/>
                  <a:gd name="T9" fmla="*/ 7 h 250"/>
                  <a:gd name="T10" fmla="*/ 8 w 326"/>
                  <a:gd name="T11" fmla="*/ 30 h 250"/>
                  <a:gd name="T12" fmla="*/ 0 w 326"/>
                  <a:gd name="T13" fmla="*/ 60 h 250"/>
                  <a:gd name="T14" fmla="*/ 31 w 326"/>
                  <a:gd name="T15" fmla="*/ 75 h 250"/>
                  <a:gd name="T16" fmla="*/ 61 w 326"/>
                  <a:gd name="T17" fmla="*/ 113 h 250"/>
                  <a:gd name="T18" fmla="*/ 137 w 326"/>
                  <a:gd name="T19" fmla="*/ 174 h 250"/>
                  <a:gd name="T20" fmla="*/ 174 w 326"/>
                  <a:gd name="T21" fmla="*/ 235 h 250"/>
                  <a:gd name="T22" fmla="*/ 190 w 326"/>
                  <a:gd name="T23" fmla="*/ 250 h 250"/>
                  <a:gd name="T24" fmla="*/ 197 w 326"/>
                  <a:gd name="T25" fmla="*/ 204 h 250"/>
                  <a:gd name="T26" fmla="*/ 227 w 326"/>
                  <a:gd name="T27" fmla="*/ 212 h 250"/>
                  <a:gd name="T28" fmla="*/ 235 w 326"/>
                  <a:gd name="T29" fmla="*/ 189 h 250"/>
                  <a:gd name="T30" fmla="*/ 235 w 326"/>
                  <a:gd name="T31" fmla="*/ 204 h 250"/>
                  <a:gd name="T32" fmla="*/ 242 w 326"/>
                  <a:gd name="T33" fmla="*/ 197 h 250"/>
                  <a:gd name="T34" fmla="*/ 235 w 326"/>
                  <a:gd name="T35" fmla="*/ 197 h 250"/>
                  <a:gd name="T36" fmla="*/ 250 w 326"/>
                  <a:gd name="T37" fmla="*/ 189 h 250"/>
                  <a:gd name="T38" fmla="*/ 242 w 326"/>
                  <a:gd name="T39" fmla="*/ 174 h 250"/>
                  <a:gd name="T40" fmla="*/ 258 w 326"/>
                  <a:gd name="T41" fmla="*/ 181 h 250"/>
                  <a:gd name="T42" fmla="*/ 288 w 326"/>
                  <a:gd name="T43" fmla="*/ 144 h 250"/>
                  <a:gd name="T44" fmla="*/ 280 w 326"/>
                  <a:gd name="T45" fmla="*/ 121 h 250"/>
                  <a:gd name="T46" fmla="*/ 288 w 326"/>
                  <a:gd name="T47" fmla="*/ 113 h 250"/>
                  <a:gd name="T48" fmla="*/ 288 w 326"/>
                  <a:gd name="T49" fmla="*/ 128 h 250"/>
                  <a:gd name="T50" fmla="*/ 326 w 326"/>
                  <a:gd name="T51" fmla="*/ 75 h 250"/>
                  <a:gd name="T52" fmla="*/ 326 w 326"/>
                  <a:gd name="T53" fmla="*/ 83 h 2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6"/>
                  <a:gd name="T82" fmla="*/ 0 h 250"/>
                  <a:gd name="T83" fmla="*/ 326 w 326"/>
                  <a:gd name="T84" fmla="*/ 250 h 2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6" h="250">
                    <a:moveTo>
                      <a:pt x="326" y="75"/>
                    </a:moveTo>
                    <a:lnTo>
                      <a:pt x="235" y="15"/>
                    </a:lnTo>
                    <a:lnTo>
                      <a:pt x="167" y="22"/>
                    </a:lnTo>
                    <a:lnTo>
                      <a:pt x="144" y="0"/>
                    </a:lnTo>
                    <a:lnTo>
                      <a:pt x="53" y="7"/>
                    </a:lnTo>
                    <a:lnTo>
                      <a:pt x="8" y="30"/>
                    </a:lnTo>
                    <a:lnTo>
                      <a:pt x="0" y="60"/>
                    </a:lnTo>
                    <a:lnTo>
                      <a:pt x="31" y="75"/>
                    </a:lnTo>
                    <a:lnTo>
                      <a:pt x="61" y="113"/>
                    </a:lnTo>
                    <a:lnTo>
                      <a:pt x="137" y="174"/>
                    </a:lnTo>
                    <a:lnTo>
                      <a:pt x="174" y="235"/>
                    </a:lnTo>
                    <a:lnTo>
                      <a:pt x="190" y="250"/>
                    </a:lnTo>
                    <a:lnTo>
                      <a:pt x="197" y="204"/>
                    </a:lnTo>
                    <a:lnTo>
                      <a:pt x="227" y="212"/>
                    </a:lnTo>
                    <a:lnTo>
                      <a:pt x="235" y="189"/>
                    </a:lnTo>
                    <a:lnTo>
                      <a:pt x="235" y="204"/>
                    </a:lnTo>
                    <a:lnTo>
                      <a:pt x="242" y="197"/>
                    </a:lnTo>
                    <a:lnTo>
                      <a:pt x="235" y="197"/>
                    </a:lnTo>
                    <a:lnTo>
                      <a:pt x="250" y="189"/>
                    </a:lnTo>
                    <a:lnTo>
                      <a:pt x="242" y="174"/>
                    </a:lnTo>
                    <a:lnTo>
                      <a:pt x="258" y="181"/>
                    </a:lnTo>
                    <a:lnTo>
                      <a:pt x="288" y="144"/>
                    </a:lnTo>
                    <a:lnTo>
                      <a:pt x="280" y="121"/>
                    </a:lnTo>
                    <a:lnTo>
                      <a:pt x="288" y="113"/>
                    </a:lnTo>
                    <a:lnTo>
                      <a:pt x="288" y="128"/>
                    </a:lnTo>
                    <a:lnTo>
                      <a:pt x="326" y="75"/>
                    </a:lnTo>
                    <a:lnTo>
                      <a:pt x="326" y="8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8" name="Freeform 1135"/>
              <p:cNvSpPr>
                <a:spLocks/>
              </p:cNvSpPr>
              <p:nvPr/>
            </p:nvSpPr>
            <p:spPr bwMode="auto">
              <a:xfrm>
                <a:off x="2437" y="1538"/>
                <a:ext cx="454" cy="296"/>
              </a:xfrm>
              <a:custGeom>
                <a:avLst/>
                <a:gdLst>
                  <a:gd name="T0" fmla="*/ 439 w 454"/>
                  <a:gd name="T1" fmla="*/ 273 h 296"/>
                  <a:gd name="T2" fmla="*/ 454 w 454"/>
                  <a:gd name="T3" fmla="*/ 296 h 296"/>
                  <a:gd name="T4" fmla="*/ 401 w 454"/>
                  <a:gd name="T5" fmla="*/ 266 h 296"/>
                  <a:gd name="T6" fmla="*/ 356 w 454"/>
                  <a:gd name="T7" fmla="*/ 273 h 296"/>
                  <a:gd name="T8" fmla="*/ 333 w 454"/>
                  <a:gd name="T9" fmla="*/ 251 h 296"/>
                  <a:gd name="T10" fmla="*/ 0 w 454"/>
                  <a:gd name="T11" fmla="*/ 235 h 296"/>
                  <a:gd name="T12" fmla="*/ 15 w 454"/>
                  <a:gd name="T13" fmla="*/ 76 h 296"/>
                  <a:gd name="T14" fmla="*/ 23 w 454"/>
                  <a:gd name="T15" fmla="*/ 0 h 296"/>
                  <a:gd name="T16" fmla="*/ 447 w 454"/>
                  <a:gd name="T17" fmla="*/ 16 h 296"/>
                  <a:gd name="T18" fmla="*/ 432 w 454"/>
                  <a:gd name="T19" fmla="*/ 46 h 296"/>
                  <a:gd name="T20" fmla="*/ 454 w 454"/>
                  <a:gd name="T21" fmla="*/ 69 h 296"/>
                  <a:gd name="T22" fmla="*/ 454 w 454"/>
                  <a:gd name="T23" fmla="*/ 213 h 296"/>
                  <a:gd name="T24" fmla="*/ 439 w 454"/>
                  <a:gd name="T25" fmla="*/ 213 h 296"/>
                  <a:gd name="T26" fmla="*/ 454 w 454"/>
                  <a:gd name="T27" fmla="*/ 243 h 296"/>
                  <a:gd name="T28" fmla="*/ 439 w 454"/>
                  <a:gd name="T29" fmla="*/ 273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96"/>
                  <a:gd name="T47" fmla="*/ 454 w 454"/>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96">
                    <a:moveTo>
                      <a:pt x="439" y="273"/>
                    </a:moveTo>
                    <a:lnTo>
                      <a:pt x="454" y="296"/>
                    </a:lnTo>
                    <a:lnTo>
                      <a:pt x="401" y="266"/>
                    </a:lnTo>
                    <a:lnTo>
                      <a:pt x="356" y="273"/>
                    </a:lnTo>
                    <a:lnTo>
                      <a:pt x="333" y="251"/>
                    </a:lnTo>
                    <a:lnTo>
                      <a:pt x="0" y="235"/>
                    </a:lnTo>
                    <a:lnTo>
                      <a:pt x="15" y="76"/>
                    </a:lnTo>
                    <a:lnTo>
                      <a:pt x="23" y="0"/>
                    </a:lnTo>
                    <a:lnTo>
                      <a:pt x="447" y="16"/>
                    </a:lnTo>
                    <a:lnTo>
                      <a:pt x="432" y="46"/>
                    </a:lnTo>
                    <a:lnTo>
                      <a:pt x="454" y="69"/>
                    </a:lnTo>
                    <a:lnTo>
                      <a:pt x="454" y="213"/>
                    </a:lnTo>
                    <a:lnTo>
                      <a:pt x="439" y="213"/>
                    </a:lnTo>
                    <a:lnTo>
                      <a:pt x="454" y="243"/>
                    </a:lnTo>
                    <a:lnTo>
                      <a:pt x="439" y="273"/>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39" name="Freeform 1136"/>
              <p:cNvSpPr>
                <a:spLocks/>
              </p:cNvSpPr>
              <p:nvPr/>
            </p:nvSpPr>
            <p:spPr bwMode="auto">
              <a:xfrm>
                <a:off x="2437" y="1538"/>
                <a:ext cx="454" cy="296"/>
              </a:xfrm>
              <a:custGeom>
                <a:avLst/>
                <a:gdLst>
                  <a:gd name="T0" fmla="*/ 439 w 454"/>
                  <a:gd name="T1" fmla="*/ 273 h 296"/>
                  <a:gd name="T2" fmla="*/ 454 w 454"/>
                  <a:gd name="T3" fmla="*/ 296 h 296"/>
                  <a:gd name="T4" fmla="*/ 401 w 454"/>
                  <a:gd name="T5" fmla="*/ 266 h 296"/>
                  <a:gd name="T6" fmla="*/ 356 w 454"/>
                  <a:gd name="T7" fmla="*/ 273 h 296"/>
                  <a:gd name="T8" fmla="*/ 333 w 454"/>
                  <a:gd name="T9" fmla="*/ 251 h 296"/>
                  <a:gd name="T10" fmla="*/ 0 w 454"/>
                  <a:gd name="T11" fmla="*/ 235 h 296"/>
                  <a:gd name="T12" fmla="*/ 15 w 454"/>
                  <a:gd name="T13" fmla="*/ 76 h 296"/>
                  <a:gd name="T14" fmla="*/ 23 w 454"/>
                  <a:gd name="T15" fmla="*/ 0 h 296"/>
                  <a:gd name="T16" fmla="*/ 447 w 454"/>
                  <a:gd name="T17" fmla="*/ 16 h 296"/>
                  <a:gd name="T18" fmla="*/ 432 w 454"/>
                  <a:gd name="T19" fmla="*/ 46 h 296"/>
                  <a:gd name="T20" fmla="*/ 454 w 454"/>
                  <a:gd name="T21" fmla="*/ 69 h 296"/>
                  <a:gd name="T22" fmla="*/ 454 w 454"/>
                  <a:gd name="T23" fmla="*/ 213 h 296"/>
                  <a:gd name="T24" fmla="*/ 439 w 454"/>
                  <a:gd name="T25" fmla="*/ 213 h 296"/>
                  <a:gd name="T26" fmla="*/ 454 w 454"/>
                  <a:gd name="T27" fmla="*/ 243 h 296"/>
                  <a:gd name="T28" fmla="*/ 439 w 454"/>
                  <a:gd name="T29" fmla="*/ 273 h 296"/>
                  <a:gd name="T30" fmla="*/ 439 w 454"/>
                  <a:gd name="T31" fmla="*/ 28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4"/>
                  <a:gd name="T49" fmla="*/ 0 h 296"/>
                  <a:gd name="T50" fmla="*/ 454 w 454"/>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4" h="296">
                    <a:moveTo>
                      <a:pt x="439" y="273"/>
                    </a:moveTo>
                    <a:lnTo>
                      <a:pt x="454" y="296"/>
                    </a:lnTo>
                    <a:lnTo>
                      <a:pt x="401" y="266"/>
                    </a:lnTo>
                    <a:lnTo>
                      <a:pt x="356" y="273"/>
                    </a:lnTo>
                    <a:lnTo>
                      <a:pt x="333" y="251"/>
                    </a:lnTo>
                    <a:lnTo>
                      <a:pt x="0" y="235"/>
                    </a:lnTo>
                    <a:lnTo>
                      <a:pt x="15" y="76"/>
                    </a:lnTo>
                    <a:lnTo>
                      <a:pt x="23" y="0"/>
                    </a:lnTo>
                    <a:lnTo>
                      <a:pt x="447" y="16"/>
                    </a:lnTo>
                    <a:lnTo>
                      <a:pt x="432" y="46"/>
                    </a:lnTo>
                    <a:lnTo>
                      <a:pt x="454" y="69"/>
                    </a:lnTo>
                    <a:lnTo>
                      <a:pt x="454" y="213"/>
                    </a:lnTo>
                    <a:lnTo>
                      <a:pt x="439" y="213"/>
                    </a:lnTo>
                    <a:lnTo>
                      <a:pt x="454" y="243"/>
                    </a:lnTo>
                    <a:lnTo>
                      <a:pt x="439" y="273"/>
                    </a:lnTo>
                    <a:lnTo>
                      <a:pt x="439" y="28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0" name="Freeform 1137"/>
              <p:cNvSpPr>
                <a:spLocks/>
              </p:cNvSpPr>
              <p:nvPr/>
            </p:nvSpPr>
            <p:spPr bwMode="auto">
              <a:xfrm>
                <a:off x="3285" y="2243"/>
                <a:ext cx="545" cy="182"/>
              </a:xfrm>
              <a:custGeom>
                <a:avLst/>
                <a:gdLst>
                  <a:gd name="T0" fmla="*/ 545 w 545"/>
                  <a:gd name="T1" fmla="*/ 0 h 182"/>
                  <a:gd name="T2" fmla="*/ 545 w 545"/>
                  <a:gd name="T3" fmla="*/ 23 h 182"/>
                  <a:gd name="T4" fmla="*/ 529 w 545"/>
                  <a:gd name="T5" fmla="*/ 38 h 182"/>
                  <a:gd name="T6" fmla="*/ 499 w 545"/>
                  <a:gd name="T7" fmla="*/ 61 h 182"/>
                  <a:gd name="T8" fmla="*/ 492 w 545"/>
                  <a:gd name="T9" fmla="*/ 53 h 182"/>
                  <a:gd name="T10" fmla="*/ 469 w 545"/>
                  <a:gd name="T11" fmla="*/ 76 h 182"/>
                  <a:gd name="T12" fmla="*/ 416 w 545"/>
                  <a:gd name="T13" fmla="*/ 107 h 182"/>
                  <a:gd name="T14" fmla="*/ 408 w 545"/>
                  <a:gd name="T15" fmla="*/ 129 h 182"/>
                  <a:gd name="T16" fmla="*/ 393 w 545"/>
                  <a:gd name="T17" fmla="*/ 129 h 182"/>
                  <a:gd name="T18" fmla="*/ 393 w 545"/>
                  <a:gd name="T19" fmla="*/ 152 h 182"/>
                  <a:gd name="T20" fmla="*/ 310 w 545"/>
                  <a:gd name="T21" fmla="*/ 160 h 182"/>
                  <a:gd name="T22" fmla="*/ 144 w 545"/>
                  <a:gd name="T23" fmla="*/ 175 h 182"/>
                  <a:gd name="T24" fmla="*/ 0 w 545"/>
                  <a:gd name="T25" fmla="*/ 182 h 182"/>
                  <a:gd name="T26" fmla="*/ 15 w 545"/>
                  <a:gd name="T27" fmla="*/ 175 h 182"/>
                  <a:gd name="T28" fmla="*/ 7 w 545"/>
                  <a:gd name="T29" fmla="*/ 152 h 182"/>
                  <a:gd name="T30" fmla="*/ 22 w 545"/>
                  <a:gd name="T31" fmla="*/ 144 h 182"/>
                  <a:gd name="T32" fmla="*/ 22 w 545"/>
                  <a:gd name="T33" fmla="*/ 122 h 182"/>
                  <a:gd name="T34" fmla="*/ 38 w 545"/>
                  <a:gd name="T35" fmla="*/ 114 h 182"/>
                  <a:gd name="T36" fmla="*/ 38 w 545"/>
                  <a:gd name="T37" fmla="*/ 99 h 182"/>
                  <a:gd name="T38" fmla="*/ 45 w 545"/>
                  <a:gd name="T39" fmla="*/ 61 h 182"/>
                  <a:gd name="T40" fmla="*/ 53 w 545"/>
                  <a:gd name="T41" fmla="*/ 61 h 182"/>
                  <a:gd name="T42" fmla="*/ 144 w 545"/>
                  <a:gd name="T43" fmla="*/ 53 h 182"/>
                  <a:gd name="T44" fmla="*/ 136 w 545"/>
                  <a:gd name="T45" fmla="*/ 38 h 182"/>
                  <a:gd name="T46" fmla="*/ 416 w 545"/>
                  <a:gd name="T47" fmla="*/ 16 h 182"/>
                  <a:gd name="T48" fmla="*/ 545 w 545"/>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5"/>
                  <a:gd name="T76" fmla="*/ 0 h 182"/>
                  <a:gd name="T77" fmla="*/ 545 w 54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5" h="182">
                    <a:moveTo>
                      <a:pt x="545" y="0"/>
                    </a:moveTo>
                    <a:lnTo>
                      <a:pt x="545" y="23"/>
                    </a:lnTo>
                    <a:lnTo>
                      <a:pt x="529" y="38"/>
                    </a:lnTo>
                    <a:lnTo>
                      <a:pt x="499" y="61"/>
                    </a:lnTo>
                    <a:lnTo>
                      <a:pt x="492" y="53"/>
                    </a:lnTo>
                    <a:lnTo>
                      <a:pt x="469" y="76"/>
                    </a:lnTo>
                    <a:lnTo>
                      <a:pt x="416" y="107"/>
                    </a:lnTo>
                    <a:lnTo>
                      <a:pt x="408" y="129"/>
                    </a:lnTo>
                    <a:lnTo>
                      <a:pt x="393" y="129"/>
                    </a:lnTo>
                    <a:lnTo>
                      <a:pt x="393" y="152"/>
                    </a:lnTo>
                    <a:lnTo>
                      <a:pt x="310" y="160"/>
                    </a:lnTo>
                    <a:lnTo>
                      <a:pt x="144" y="175"/>
                    </a:lnTo>
                    <a:lnTo>
                      <a:pt x="0" y="182"/>
                    </a:lnTo>
                    <a:lnTo>
                      <a:pt x="15" y="175"/>
                    </a:lnTo>
                    <a:lnTo>
                      <a:pt x="7" y="152"/>
                    </a:lnTo>
                    <a:lnTo>
                      <a:pt x="22" y="144"/>
                    </a:lnTo>
                    <a:lnTo>
                      <a:pt x="22" y="122"/>
                    </a:lnTo>
                    <a:lnTo>
                      <a:pt x="38" y="114"/>
                    </a:lnTo>
                    <a:lnTo>
                      <a:pt x="38" y="99"/>
                    </a:lnTo>
                    <a:lnTo>
                      <a:pt x="45" y="61"/>
                    </a:lnTo>
                    <a:lnTo>
                      <a:pt x="53" y="61"/>
                    </a:lnTo>
                    <a:lnTo>
                      <a:pt x="144" y="53"/>
                    </a:lnTo>
                    <a:lnTo>
                      <a:pt x="136" y="38"/>
                    </a:lnTo>
                    <a:lnTo>
                      <a:pt x="416" y="16"/>
                    </a:lnTo>
                    <a:lnTo>
                      <a:pt x="545" y="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1" name="Freeform 1138"/>
              <p:cNvSpPr>
                <a:spLocks/>
              </p:cNvSpPr>
              <p:nvPr/>
            </p:nvSpPr>
            <p:spPr bwMode="auto">
              <a:xfrm>
                <a:off x="3285" y="2243"/>
                <a:ext cx="545" cy="182"/>
              </a:xfrm>
              <a:custGeom>
                <a:avLst/>
                <a:gdLst>
                  <a:gd name="T0" fmla="*/ 545 w 545"/>
                  <a:gd name="T1" fmla="*/ 0 h 182"/>
                  <a:gd name="T2" fmla="*/ 545 w 545"/>
                  <a:gd name="T3" fmla="*/ 23 h 182"/>
                  <a:gd name="T4" fmla="*/ 529 w 545"/>
                  <a:gd name="T5" fmla="*/ 38 h 182"/>
                  <a:gd name="T6" fmla="*/ 499 w 545"/>
                  <a:gd name="T7" fmla="*/ 61 h 182"/>
                  <a:gd name="T8" fmla="*/ 492 w 545"/>
                  <a:gd name="T9" fmla="*/ 53 h 182"/>
                  <a:gd name="T10" fmla="*/ 469 w 545"/>
                  <a:gd name="T11" fmla="*/ 76 h 182"/>
                  <a:gd name="T12" fmla="*/ 416 w 545"/>
                  <a:gd name="T13" fmla="*/ 107 h 182"/>
                  <a:gd name="T14" fmla="*/ 408 w 545"/>
                  <a:gd name="T15" fmla="*/ 129 h 182"/>
                  <a:gd name="T16" fmla="*/ 393 w 545"/>
                  <a:gd name="T17" fmla="*/ 129 h 182"/>
                  <a:gd name="T18" fmla="*/ 393 w 545"/>
                  <a:gd name="T19" fmla="*/ 152 h 182"/>
                  <a:gd name="T20" fmla="*/ 310 w 545"/>
                  <a:gd name="T21" fmla="*/ 160 h 182"/>
                  <a:gd name="T22" fmla="*/ 144 w 545"/>
                  <a:gd name="T23" fmla="*/ 175 h 182"/>
                  <a:gd name="T24" fmla="*/ 0 w 545"/>
                  <a:gd name="T25" fmla="*/ 182 h 182"/>
                  <a:gd name="T26" fmla="*/ 15 w 545"/>
                  <a:gd name="T27" fmla="*/ 175 h 182"/>
                  <a:gd name="T28" fmla="*/ 7 w 545"/>
                  <a:gd name="T29" fmla="*/ 152 h 182"/>
                  <a:gd name="T30" fmla="*/ 22 w 545"/>
                  <a:gd name="T31" fmla="*/ 144 h 182"/>
                  <a:gd name="T32" fmla="*/ 22 w 545"/>
                  <a:gd name="T33" fmla="*/ 122 h 182"/>
                  <a:gd name="T34" fmla="*/ 38 w 545"/>
                  <a:gd name="T35" fmla="*/ 114 h 182"/>
                  <a:gd name="T36" fmla="*/ 38 w 545"/>
                  <a:gd name="T37" fmla="*/ 99 h 182"/>
                  <a:gd name="T38" fmla="*/ 45 w 545"/>
                  <a:gd name="T39" fmla="*/ 61 h 182"/>
                  <a:gd name="T40" fmla="*/ 53 w 545"/>
                  <a:gd name="T41" fmla="*/ 61 h 182"/>
                  <a:gd name="T42" fmla="*/ 144 w 545"/>
                  <a:gd name="T43" fmla="*/ 53 h 182"/>
                  <a:gd name="T44" fmla="*/ 136 w 545"/>
                  <a:gd name="T45" fmla="*/ 38 h 182"/>
                  <a:gd name="T46" fmla="*/ 416 w 545"/>
                  <a:gd name="T47" fmla="*/ 16 h 182"/>
                  <a:gd name="T48" fmla="*/ 545 w 545"/>
                  <a:gd name="T49" fmla="*/ 0 h 182"/>
                  <a:gd name="T50" fmla="*/ 545 w 545"/>
                  <a:gd name="T51" fmla="*/ 8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82"/>
                  <a:gd name="T80" fmla="*/ 545 w 545"/>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82">
                    <a:moveTo>
                      <a:pt x="545" y="0"/>
                    </a:moveTo>
                    <a:lnTo>
                      <a:pt x="545" y="23"/>
                    </a:lnTo>
                    <a:lnTo>
                      <a:pt x="529" y="38"/>
                    </a:lnTo>
                    <a:lnTo>
                      <a:pt x="499" y="61"/>
                    </a:lnTo>
                    <a:lnTo>
                      <a:pt x="492" y="53"/>
                    </a:lnTo>
                    <a:lnTo>
                      <a:pt x="469" y="76"/>
                    </a:lnTo>
                    <a:lnTo>
                      <a:pt x="416" y="107"/>
                    </a:lnTo>
                    <a:lnTo>
                      <a:pt x="408" y="129"/>
                    </a:lnTo>
                    <a:lnTo>
                      <a:pt x="393" y="129"/>
                    </a:lnTo>
                    <a:lnTo>
                      <a:pt x="393" y="152"/>
                    </a:lnTo>
                    <a:lnTo>
                      <a:pt x="310" y="160"/>
                    </a:lnTo>
                    <a:lnTo>
                      <a:pt x="144" y="175"/>
                    </a:lnTo>
                    <a:lnTo>
                      <a:pt x="0" y="182"/>
                    </a:lnTo>
                    <a:lnTo>
                      <a:pt x="15" y="175"/>
                    </a:lnTo>
                    <a:lnTo>
                      <a:pt x="7" y="152"/>
                    </a:lnTo>
                    <a:lnTo>
                      <a:pt x="22" y="144"/>
                    </a:lnTo>
                    <a:lnTo>
                      <a:pt x="22" y="122"/>
                    </a:lnTo>
                    <a:lnTo>
                      <a:pt x="38" y="114"/>
                    </a:lnTo>
                    <a:lnTo>
                      <a:pt x="38" y="99"/>
                    </a:lnTo>
                    <a:lnTo>
                      <a:pt x="45" y="61"/>
                    </a:lnTo>
                    <a:lnTo>
                      <a:pt x="53" y="61"/>
                    </a:lnTo>
                    <a:lnTo>
                      <a:pt x="144" y="53"/>
                    </a:lnTo>
                    <a:lnTo>
                      <a:pt x="136" y="38"/>
                    </a:lnTo>
                    <a:lnTo>
                      <a:pt x="416" y="16"/>
                    </a:lnTo>
                    <a:lnTo>
                      <a:pt x="545" y="0"/>
                    </a:lnTo>
                    <a:lnTo>
                      <a:pt x="545"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2" name="Freeform 1139"/>
              <p:cNvSpPr>
                <a:spLocks/>
              </p:cNvSpPr>
              <p:nvPr/>
            </p:nvSpPr>
            <p:spPr bwMode="auto">
              <a:xfrm>
                <a:off x="2188" y="2296"/>
                <a:ext cx="900" cy="880"/>
              </a:xfrm>
              <a:custGeom>
                <a:avLst/>
                <a:gdLst>
                  <a:gd name="T0" fmla="*/ 855 w 900"/>
                  <a:gd name="T1" fmla="*/ 304 h 880"/>
                  <a:gd name="T2" fmla="*/ 824 w 900"/>
                  <a:gd name="T3" fmla="*/ 251 h 880"/>
                  <a:gd name="T4" fmla="*/ 718 w 900"/>
                  <a:gd name="T5" fmla="*/ 235 h 880"/>
                  <a:gd name="T6" fmla="*/ 688 w 900"/>
                  <a:gd name="T7" fmla="*/ 235 h 880"/>
                  <a:gd name="T8" fmla="*/ 658 w 900"/>
                  <a:gd name="T9" fmla="*/ 228 h 880"/>
                  <a:gd name="T10" fmla="*/ 643 w 900"/>
                  <a:gd name="T11" fmla="*/ 228 h 880"/>
                  <a:gd name="T12" fmla="*/ 613 w 900"/>
                  <a:gd name="T13" fmla="*/ 220 h 880"/>
                  <a:gd name="T14" fmla="*/ 582 w 900"/>
                  <a:gd name="T15" fmla="*/ 213 h 880"/>
                  <a:gd name="T16" fmla="*/ 514 w 900"/>
                  <a:gd name="T17" fmla="*/ 205 h 880"/>
                  <a:gd name="T18" fmla="*/ 484 w 900"/>
                  <a:gd name="T19" fmla="*/ 190 h 880"/>
                  <a:gd name="T20" fmla="*/ 469 w 900"/>
                  <a:gd name="T21" fmla="*/ 16 h 880"/>
                  <a:gd name="T22" fmla="*/ 242 w 900"/>
                  <a:gd name="T23" fmla="*/ 364 h 880"/>
                  <a:gd name="T24" fmla="*/ 7 w 900"/>
                  <a:gd name="T25" fmla="*/ 364 h 880"/>
                  <a:gd name="T26" fmla="*/ 136 w 900"/>
                  <a:gd name="T27" fmla="*/ 554 h 880"/>
                  <a:gd name="T28" fmla="*/ 242 w 900"/>
                  <a:gd name="T29" fmla="*/ 592 h 880"/>
                  <a:gd name="T30" fmla="*/ 287 w 900"/>
                  <a:gd name="T31" fmla="*/ 539 h 880"/>
                  <a:gd name="T32" fmla="*/ 393 w 900"/>
                  <a:gd name="T33" fmla="*/ 607 h 880"/>
                  <a:gd name="T34" fmla="*/ 469 w 900"/>
                  <a:gd name="T35" fmla="*/ 736 h 880"/>
                  <a:gd name="T36" fmla="*/ 499 w 900"/>
                  <a:gd name="T37" fmla="*/ 834 h 880"/>
                  <a:gd name="T38" fmla="*/ 605 w 900"/>
                  <a:gd name="T39" fmla="*/ 865 h 880"/>
                  <a:gd name="T40" fmla="*/ 643 w 900"/>
                  <a:gd name="T41" fmla="*/ 872 h 880"/>
                  <a:gd name="T42" fmla="*/ 620 w 900"/>
                  <a:gd name="T43" fmla="*/ 766 h 880"/>
                  <a:gd name="T44" fmla="*/ 597 w 900"/>
                  <a:gd name="T45" fmla="*/ 751 h 880"/>
                  <a:gd name="T46" fmla="*/ 613 w 900"/>
                  <a:gd name="T47" fmla="*/ 743 h 880"/>
                  <a:gd name="T48" fmla="*/ 620 w 900"/>
                  <a:gd name="T49" fmla="*/ 758 h 880"/>
                  <a:gd name="T50" fmla="*/ 628 w 900"/>
                  <a:gd name="T51" fmla="*/ 736 h 880"/>
                  <a:gd name="T52" fmla="*/ 643 w 900"/>
                  <a:gd name="T53" fmla="*/ 713 h 880"/>
                  <a:gd name="T54" fmla="*/ 643 w 900"/>
                  <a:gd name="T55" fmla="*/ 705 h 880"/>
                  <a:gd name="T56" fmla="*/ 665 w 900"/>
                  <a:gd name="T57" fmla="*/ 690 h 880"/>
                  <a:gd name="T58" fmla="*/ 673 w 900"/>
                  <a:gd name="T59" fmla="*/ 683 h 880"/>
                  <a:gd name="T60" fmla="*/ 681 w 900"/>
                  <a:gd name="T61" fmla="*/ 652 h 880"/>
                  <a:gd name="T62" fmla="*/ 688 w 900"/>
                  <a:gd name="T63" fmla="*/ 660 h 880"/>
                  <a:gd name="T64" fmla="*/ 711 w 900"/>
                  <a:gd name="T65" fmla="*/ 660 h 880"/>
                  <a:gd name="T66" fmla="*/ 696 w 900"/>
                  <a:gd name="T67" fmla="*/ 675 h 880"/>
                  <a:gd name="T68" fmla="*/ 779 w 900"/>
                  <a:gd name="T69" fmla="*/ 630 h 880"/>
                  <a:gd name="T70" fmla="*/ 802 w 900"/>
                  <a:gd name="T71" fmla="*/ 599 h 880"/>
                  <a:gd name="T72" fmla="*/ 817 w 900"/>
                  <a:gd name="T73" fmla="*/ 561 h 880"/>
                  <a:gd name="T74" fmla="*/ 832 w 900"/>
                  <a:gd name="T75" fmla="*/ 584 h 880"/>
                  <a:gd name="T76" fmla="*/ 877 w 900"/>
                  <a:gd name="T77" fmla="*/ 577 h 880"/>
                  <a:gd name="T78" fmla="*/ 877 w 900"/>
                  <a:gd name="T79" fmla="*/ 546 h 880"/>
                  <a:gd name="T80" fmla="*/ 862 w 900"/>
                  <a:gd name="T81" fmla="*/ 387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0"/>
                  <a:gd name="T124" fmla="*/ 0 h 880"/>
                  <a:gd name="T125" fmla="*/ 900 w 900"/>
                  <a:gd name="T126" fmla="*/ 880 h 8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0" h="880">
                    <a:moveTo>
                      <a:pt x="862" y="387"/>
                    </a:moveTo>
                    <a:lnTo>
                      <a:pt x="855" y="304"/>
                    </a:lnTo>
                    <a:lnTo>
                      <a:pt x="855" y="258"/>
                    </a:lnTo>
                    <a:lnTo>
                      <a:pt x="824" y="251"/>
                    </a:lnTo>
                    <a:lnTo>
                      <a:pt x="779" y="228"/>
                    </a:lnTo>
                    <a:lnTo>
                      <a:pt x="718" y="235"/>
                    </a:lnTo>
                    <a:lnTo>
                      <a:pt x="703" y="251"/>
                    </a:lnTo>
                    <a:lnTo>
                      <a:pt x="688" y="235"/>
                    </a:lnTo>
                    <a:lnTo>
                      <a:pt x="673" y="235"/>
                    </a:lnTo>
                    <a:lnTo>
                      <a:pt x="658" y="228"/>
                    </a:lnTo>
                    <a:lnTo>
                      <a:pt x="650" y="243"/>
                    </a:lnTo>
                    <a:lnTo>
                      <a:pt x="643" y="228"/>
                    </a:lnTo>
                    <a:lnTo>
                      <a:pt x="628" y="235"/>
                    </a:lnTo>
                    <a:lnTo>
                      <a:pt x="613" y="220"/>
                    </a:lnTo>
                    <a:lnTo>
                      <a:pt x="597" y="235"/>
                    </a:lnTo>
                    <a:lnTo>
                      <a:pt x="582" y="213"/>
                    </a:lnTo>
                    <a:lnTo>
                      <a:pt x="560" y="220"/>
                    </a:lnTo>
                    <a:lnTo>
                      <a:pt x="514" y="205"/>
                    </a:lnTo>
                    <a:lnTo>
                      <a:pt x="507" y="182"/>
                    </a:lnTo>
                    <a:lnTo>
                      <a:pt x="484" y="190"/>
                    </a:lnTo>
                    <a:lnTo>
                      <a:pt x="461" y="175"/>
                    </a:lnTo>
                    <a:lnTo>
                      <a:pt x="469" y="16"/>
                    </a:lnTo>
                    <a:lnTo>
                      <a:pt x="280" y="0"/>
                    </a:lnTo>
                    <a:lnTo>
                      <a:pt x="242" y="364"/>
                    </a:lnTo>
                    <a:lnTo>
                      <a:pt x="0" y="342"/>
                    </a:lnTo>
                    <a:lnTo>
                      <a:pt x="7" y="364"/>
                    </a:lnTo>
                    <a:lnTo>
                      <a:pt x="106" y="470"/>
                    </a:lnTo>
                    <a:lnTo>
                      <a:pt x="136" y="554"/>
                    </a:lnTo>
                    <a:lnTo>
                      <a:pt x="211" y="607"/>
                    </a:lnTo>
                    <a:lnTo>
                      <a:pt x="242" y="592"/>
                    </a:lnTo>
                    <a:lnTo>
                      <a:pt x="257" y="554"/>
                    </a:lnTo>
                    <a:lnTo>
                      <a:pt x="287" y="539"/>
                    </a:lnTo>
                    <a:lnTo>
                      <a:pt x="348" y="554"/>
                    </a:lnTo>
                    <a:lnTo>
                      <a:pt x="393" y="607"/>
                    </a:lnTo>
                    <a:lnTo>
                      <a:pt x="416" y="675"/>
                    </a:lnTo>
                    <a:lnTo>
                      <a:pt x="469" y="736"/>
                    </a:lnTo>
                    <a:lnTo>
                      <a:pt x="476" y="781"/>
                    </a:lnTo>
                    <a:lnTo>
                      <a:pt x="499" y="834"/>
                    </a:lnTo>
                    <a:lnTo>
                      <a:pt x="567" y="857"/>
                    </a:lnTo>
                    <a:lnTo>
                      <a:pt x="605" y="865"/>
                    </a:lnTo>
                    <a:lnTo>
                      <a:pt x="620" y="880"/>
                    </a:lnTo>
                    <a:lnTo>
                      <a:pt x="643" y="872"/>
                    </a:lnTo>
                    <a:lnTo>
                      <a:pt x="613" y="796"/>
                    </a:lnTo>
                    <a:lnTo>
                      <a:pt x="620" y="766"/>
                    </a:lnTo>
                    <a:lnTo>
                      <a:pt x="605" y="766"/>
                    </a:lnTo>
                    <a:lnTo>
                      <a:pt x="597" y="751"/>
                    </a:lnTo>
                    <a:lnTo>
                      <a:pt x="605" y="766"/>
                    </a:lnTo>
                    <a:lnTo>
                      <a:pt x="613" y="743"/>
                    </a:lnTo>
                    <a:lnTo>
                      <a:pt x="613" y="766"/>
                    </a:lnTo>
                    <a:lnTo>
                      <a:pt x="620" y="758"/>
                    </a:lnTo>
                    <a:lnTo>
                      <a:pt x="635" y="728"/>
                    </a:lnTo>
                    <a:lnTo>
                      <a:pt x="628" y="736"/>
                    </a:lnTo>
                    <a:lnTo>
                      <a:pt x="613" y="721"/>
                    </a:lnTo>
                    <a:lnTo>
                      <a:pt x="643" y="713"/>
                    </a:lnTo>
                    <a:lnTo>
                      <a:pt x="650" y="698"/>
                    </a:lnTo>
                    <a:lnTo>
                      <a:pt x="643" y="705"/>
                    </a:lnTo>
                    <a:lnTo>
                      <a:pt x="643" y="698"/>
                    </a:lnTo>
                    <a:lnTo>
                      <a:pt x="665" y="690"/>
                    </a:lnTo>
                    <a:lnTo>
                      <a:pt x="665" y="668"/>
                    </a:lnTo>
                    <a:lnTo>
                      <a:pt x="673" y="683"/>
                    </a:lnTo>
                    <a:lnTo>
                      <a:pt x="696" y="675"/>
                    </a:lnTo>
                    <a:lnTo>
                      <a:pt x="681" y="652"/>
                    </a:lnTo>
                    <a:lnTo>
                      <a:pt x="696" y="652"/>
                    </a:lnTo>
                    <a:lnTo>
                      <a:pt x="688" y="660"/>
                    </a:lnTo>
                    <a:lnTo>
                      <a:pt x="711" y="645"/>
                    </a:lnTo>
                    <a:lnTo>
                      <a:pt x="711" y="660"/>
                    </a:lnTo>
                    <a:lnTo>
                      <a:pt x="726" y="652"/>
                    </a:lnTo>
                    <a:lnTo>
                      <a:pt x="696" y="675"/>
                    </a:lnTo>
                    <a:lnTo>
                      <a:pt x="787" y="622"/>
                    </a:lnTo>
                    <a:lnTo>
                      <a:pt x="779" y="630"/>
                    </a:lnTo>
                    <a:lnTo>
                      <a:pt x="779" y="607"/>
                    </a:lnTo>
                    <a:lnTo>
                      <a:pt x="802" y="599"/>
                    </a:lnTo>
                    <a:lnTo>
                      <a:pt x="794" y="577"/>
                    </a:lnTo>
                    <a:lnTo>
                      <a:pt x="817" y="561"/>
                    </a:lnTo>
                    <a:lnTo>
                      <a:pt x="809" y="584"/>
                    </a:lnTo>
                    <a:lnTo>
                      <a:pt x="832" y="584"/>
                    </a:lnTo>
                    <a:lnTo>
                      <a:pt x="817" y="599"/>
                    </a:lnTo>
                    <a:lnTo>
                      <a:pt x="877" y="577"/>
                    </a:lnTo>
                    <a:lnTo>
                      <a:pt x="870" y="561"/>
                    </a:lnTo>
                    <a:lnTo>
                      <a:pt x="877" y="546"/>
                    </a:lnTo>
                    <a:lnTo>
                      <a:pt x="900" y="463"/>
                    </a:lnTo>
                    <a:lnTo>
                      <a:pt x="862" y="387"/>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3" name="Freeform 1140"/>
              <p:cNvSpPr>
                <a:spLocks/>
              </p:cNvSpPr>
              <p:nvPr/>
            </p:nvSpPr>
            <p:spPr bwMode="auto">
              <a:xfrm>
                <a:off x="2188" y="2296"/>
                <a:ext cx="900" cy="880"/>
              </a:xfrm>
              <a:custGeom>
                <a:avLst/>
                <a:gdLst>
                  <a:gd name="T0" fmla="*/ 855 w 900"/>
                  <a:gd name="T1" fmla="*/ 304 h 880"/>
                  <a:gd name="T2" fmla="*/ 824 w 900"/>
                  <a:gd name="T3" fmla="*/ 251 h 880"/>
                  <a:gd name="T4" fmla="*/ 718 w 900"/>
                  <a:gd name="T5" fmla="*/ 235 h 880"/>
                  <a:gd name="T6" fmla="*/ 688 w 900"/>
                  <a:gd name="T7" fmla="*/ 235 h 880"/>
                  <a:gd name="T8" fmla="*/ 658 w 900"/>
                  <a:gd name="T9" fmla="*/ 228 h 880"/>
                  <a:gd name="T10" fmla="*/ 643 w 900"/>
                  <a:gd name="T11" fmla="*/ 228 h 880"/>
                  <a:gd name="T12" fmla="*/ 613 w 900"/>
                  <a:gd name="T13" fmla="*/ 220 h 880"/>
                  <a:gd name="T14" fmla="*/ 582 w 900"/>
                  <a:gd name="T15" fmla="*/ 213 h 880"/>
                  <a:gd name="T16" fmla="*/ 514 w 900"/>
                  <a:gd name="T17" fmla="*/ 205 h 880"/>
                  <a:gd name="T18" fmla="*/ 484 w 900"/>
                  <a:gd name="T19" fmla="*/ 190 h 880"/>
                  <a:gd name="T20" fmla="*/ 469 w 900"/>
                  <a:gd name="T21" fmla="*/ 16 h 880"/>
                  <a:gd name="T22" fmla="*/ 242 w 900"/>
                  <a:gd name="T23" fmla="*/ 364 h 880"/>
                  <a:gd name="T24" fmla="*/ 7 w 900"/>
                  <a:gd name="T25" fmla="*/ 364 h 880"/>
                  <a:gd name="T26" fmla="*/ 136 w 900"/>
                  <a:gd name="T27" fmla="*/ 554 h 880"/>
                  <a:gd name="T28" fmla="*/ 242 w 900"/>
                  <a:gd name="T29" fmla="*/ 592 h 880"/>
                  <a:gd name="T30" fmla="*/ 287 w 900"/>
                  <a:gd name="T31" fmla="*/ 539 h 880"/>
                  <a:gd name="T32" fmla="*/ 393 w 900"/>
                  <a:gd name="T33" fmla="*/ 607 h 880"/>
                  <a:gd name="T34" fmla="*/ 469 w 900"/>
                  <a:gd name="T35" fmla="*/ 736 h 880"/>
                  <a:gd name="T36" fmla="*/ 499 w 900"/>
                  <a:gd name="T37" fmla="*/ 834 h 880"/>
                  <a:gd name="T38" fmla="*/ 605 w 900"/>
                  <a:gd name="T39" fmla="*/ 865 h 880"/>
                  <a:gd name="T40" fmla="*/ 643 w 900"/>
                  <a:gd name="T41" fmla="*/ 872 h 880"/>
                  <a:gd name="T42" fmla="*/ 620 w 900"/>
                  <a:gd name="T43" fmla="*/ 766 h 880"/>
                  <a:gd name="T44" fmla="*/ 597 w 900"/>
                  <a:gd name="T45" fmla="*/ 751 h 880"/>
                  <a:gd name="T46" fmla="*/ 613 w 900"/>
                  <a:gd name="T47" fmla="*/ 743 h 880"/>
                  <a:gd name="T48" fmla="*/ 620 w 900"/>
                  <a:gd name="T49" fmla="*/ 758 h 880"/>
                  <a:gd name="T50" fmla="*/ 628 w 900"/>
                  <a:gd name="T51" fmla="*/ 736 h 880"/>
                  <a:gd name="T52" fmla="*/ 643 w 900"/>
                  <a:gd name="T53" fmla="*/ 713 h 880"/>
                  <a:gd name="T54" fmla="*/ 643 w 900"/>
                  <a:gd name="T55" fmla="*/ 705 h 880"/>
                  <a:gd name="T56" fmla="*/ 665 w 900"/>
                  <a:gd name="T57" fmla="*/ 690 h 880"/>
                  <a:gd name="T58" fmla="*/ 673 w 900"/>
                  <a:gd name="T59" fmla="*/ 683 h 880"/>
                  <a:gd name="T60" fmla="*/ 681 w 900"/>
                  <a:gd name="T61" fmla="*/ 652 h 880"/>
                  <a:gd name="T62" fmla="*/ 688 w 900"/>
                  <a:gd name="T63" fmla="*/ 660 h 880"/>
                  <a:gd name="T64" fmla="*/ 711 w 900"/>
                  <a:gd name="T65" fmla="*/ 660 h 880"/>
                  <a:gd name="T66" fmla="*/ 696 w 900"/>
                  <a:gd name="T67" fmla="*/ 675 h 880"/>
                  <a:gd name="T68" fmla="*/ 779 w 900"/>
                  <a:gd name="T69" fmla="*/ 630 h 880"/>
                  <a:gd name="T70" fmla="*/ 802 w 900"/>
                  <a:gd name="T71" fmla="*/ 599 h 880"/>
                  <a:gd name="T72" fmla="*/ 817 w 900"/>
                  <a:gd name="T73" fmla="*/ 561 h 880"/>
                  <a:gd name="T74" fmla="*/ 832 w 900"/>
                  <a:gd name="T75" fmla="*/ 584 h 880"/>
                  <a:gd name="T76" fmla="*/ 877 w 900"/>
                  <a:gd name="T77" fmla="*/ 577 h 880"/>
                  <a:gd name="T78" fmla="*/ 877 w 900"/>
                  <a:gd name="T79" fmla="*/ 546 h 880"/>
                  <a:gd name="T80" fmla="*/ 862 w 900"/>
                  <a:gd name="T81" fmla="*/ 387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0"/>
                  <a:gd name="T124" fmla="*/ 0 h 880"/>
                  <a:gd name="T125" fmla="*/ 900 w 900"/>
                  <a:gd name="T126" fmla="*/ 880 h 8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0" h="880">
                    <a:moveTo>
                      <a:pt x="862" y="387"/>
                    </a:moveTo>
                    <a:lnTo>
                      <a:pt x="855" y="304"/>
                    </a:lnTo>
                    <a:lnTo>
                      <a:pt x="855" y="258"/>
                    </a:lnTo>
                    <a:lnTo>
                      <a:pt x="824" y="251"/>
                    </a:lnTo>
                    <a:lnTo>
                      <a:pt x="779" y="228"/>
                    </a:lnTo>
                    <a:lnTo>
                      <a:pt x="718" y="235"/>
                    </a:lnTo>
                    <a:lnTo>
                      <a:pt x="703" y="251"/>
                    </a:lnTo>
                    <a:lnTo>
                      <a:pt x="688" y="235"/>
                    </a:lnTo>
                    <a:lnTo>
                      <a:pt x="673" y="235"/>
                    </a:lnTo>
                    <a:lnTo>
                      <a:pt x="658" y="228"/>
                    </a:lnTo>
                    <a:lnTo>
                      <a:pt x="650" y="243"/>
                    </a:lnTo>
                    <a:lnTo>
                      <a:pt x="643" y="228"/>
                    </a:lnTo>
                    <a:lnTo>
                      <a:pt x="628" y="235"/>
                    </a:lnTo>
                    <a:lnTo>
                      <a:pt x="613" y="220"/>
                    </a:lnTo>
                    <a:lnTo>
                      <a:pt x="597" y="235"/>
                    </a:lnTo>
                    <a:lnTo>
                      <a:pt x="582" y="213"/>
                    </a:lnTo>
                    <a:lnTo>
                      <a:pt x="560" y="220"/>
                    </a:lnTo>
                    <a:lnTo>
                      <a:pt x="514" y="205"/>
                    </a:lnTo>
                    <a:lnTo>
                      <a:pt x="507" y="182"/>
                    </a:lnTo>
                    <a:lnTo>
                      <a:pt x="484" y="190"/>
                    </a:lnTo>
                    <a:lnTo>
                      <a:pt x="461" y="175"/>
                    </a:lnTo>
                    <a:lnTo>
                      <a:pt x="469" y="16"/>
                    </a:lnTo>
                    <a:lnTo>
                      <a:pt x="280" y="0"/>
                    </a:lnTo>
                    <a:lnTo>
                      <a:pt x="242" y="364"/>
                    </a:lnTo>
                    <a:lnTo>
                      <a:pt x="0" y="342"/>
                    </a:lnTo>
                    <a:lnTo>
                      <a:pt x="7" y="364"/>
                    </a:lnTo>
                    <a:lnTo>
                      <a:pt x="106" y="470"/>
                    </a:lnTo>
                    <a:lnTo>
                      <a:pt x="136" y="554"/>
                    </a:lnTo>
                    <a:lnTo>
                      <a:pt x="211" y="607"/>
                    </a:lnTo>
                    <a:lnTo>
                      <a:pt x="242" y="592"/>
                    </a:lnTo>
                    <a:lnTo>
                      <a:pt x="257" y="554"/>
                    </a:lnTo>
                    <a:lnTo>
                      <a:pt x="287" y="539"/>
                    </a:lnTo>
                    <a:lnTo>
                      <a:pt x="348" y="554"/>
                    </a:lnTo>
                    <a:lnTo>
                      <a:pt x="393" y="607"/>
                    </a:lnTo>
                    <a:lnTo>
                      <a:pt x="416" y="675"/>
                    </a:lnTo>
                    <a:lnTo>
                      <a:pt x="469" y="736"/>
                    </a:lnTo>
                    <a:lnTo>
                      <a:pt x="476" y="781"/>
                    </a:lnTo>
                    <a:lnTo>
                      <a:pt x="499" y="834"/>
                    </a:lnTo>
                    <a:lnTo>
                      <a:pt x="567" y="857"/>
                    </a:lnTo>
                    <a:lnTo>
                      <a:pt x="605" y="865"/>
                    </a:lnTo>
                    <a:lnTo>
                      <a:pt x="620" y="880"/>
                    </a:lnTo>
                    <a:lnTo>
                      <a:pt x="643" y="872"/>
                    </a:lnTo>
                    <a:lnTo>
                      <a:pt x="613" y="796"/>
                    </a:lnTo>
                    <a:lnTo>
                      <a:pt x="620" y="766"/>
                    </a:lnTo>
                    <a:lnTo>
                      <a:pt x="605" y="766"/>
                    </a:lnTo>
                    <a:lnTo>
                      <a:pt x="597" y="751"/>
                    </a:lnTo>
                    <a:lnTo>
                      <a:pt x="605" y="766"/>
                    </a:lnTo>
                    <a:lnTo>
                      <a:pt x="613" y="743"/>
                    </a:lnTo>
                    <a:lnTo>
                      <a:pt x="613" y="766"/>
                    </a:lnTo>
                    <a:lnTo>
                      <a:pt x="620" y="758"/>
                    </a:lnTo>
                    <a:lnTo>
                      <a:pt x="635" y="728"/>
                    </a:lnTo>
                    <a:lnTo>
                      <a:pt x="628" y="736"/>
                    </a:lnTo>
                    <a:lnTo>
                      <a:pt x="613" y="721"/>
                    </a:lnTo>
                    <a:lnTo>
                      <a:pt x="643" y="713"/>
                    </a:lnTo>
                    <a:lnTo>
                      <a:pt x="650" y="698"/>
                    </a:lnTo>
                    <a:lnTo>
                      <a:pt x="643" y="705"/>
                    </a:lnTo>
                    <a:lnTo>
                      <a:pt x="643" y="698"/>
                    </a:lnTo>
                    <a:lnTo>
                      <a:pt x="665" y="690"/>
                    </a:lnTo>
                    <a:lnTo>
                      <a:pt x="665" y="668"/>
                    </a:lnTo>
                    <a:lnTo>
                      <a:pt x="673" y="683"/>
                    </a:lnTo>
                    <a:lnTo>
                      <a:pt x="696" y="675"/>
                    </a:lnTo>
                    <a:lnTo>
                      <a:pt x="681" y="652"/>
                    </a:lnTo>
                    <a:lnTo>
                      <a:pt x="696" y="652"/>
                    </a:lnTo>
                    <a:lnTo>
                      <a:pt x="688" y="660"/>
                    </a:lnTo>
                    <a:lnTo>
                      <a:pt x="711" y="645"/>
                    </a:lnTo>
                    <a:lnTo>
                      <a:pt x="711" y="660"/>
                    </a:lnTo>
                    <a:lnTo>
                      <a:pt x="726" y="652"/>
                    </a:lnTo>
                    <a:lnTo>
                      <a:pt x="696" y="675"/>
                    </a:lnTo>
                    <a:lnTo>
                      <a:pt x="787" y="622"/>
                    </a:lnTo>
                    <a:lnTo>
                      <a:pt x="779" y="630"/>
                    </a:lnTo>
                    <a:lnTo>
                      <a:pt x="779" y="607"/>
                    </a:lnTo>
                    <a:lnTo>
                      <a:pt x="802" y="599"/>
                    </a:lnTo>
                    <a:lnTo>
                      <a:pt x="794" y="577"/>
                    </a:lnTo>
                    <a:lnTo>
                      <a:pt x="817" y="561"/>
                    </a:lnTo>
                    <a:lnTo>
                      <a:pt x="809" y="584"/>
                    </a:lnTo>
                    <a:lnTo>
                      <a:pt x="832" y="584"/>
                    </a:lnTo>
                    <a:lnTo>
                      <a:pt x="817" y="599"/>
                    </a:lnTo>
                    <a:lnTo>
                      <a:pt x="877" y="577"/>
                    </a:lnTo>
                    <a:lnTo>
                      <a:pt x="870" y="561"/>
                    </a:lnTo>
                    <a:lnTo>
                      <a:pt x="877" y="546"/>
                    </a:lnTo>
                    <a:lnTo>
                      <a:pt x="900" y="463"/>
                    </a:lnTo>
                    <a:lnTo>
                      <a:pt x="862" y="387"/>
                    </a:lnTo>
                    <a:lnTo>
                      <a:pt x="862" y="39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4" name="Freeform 1141"/>
              <p:cNvSpPr>
                <a:spLocks/>
              </p:cNvSpPr>
              <p:nvPr/>
            </p:nvSpPr>
            <p:spPr bwMode="auto">
              <a:xfrm>
                <a:off x="2816" y="2994"/>
                <a:ext cx="37" cy="68"/>
              </a:xfrm>
              <a:custGeom>
                <a:avLst/>
                <a:gdLst>
                  <a:gd name="T0" fmla="*/ 37 w 37"/>
                  <a:gd name="T1" fmla="*/ 0 h 68"/>
                  <a:gd name="T2" fmla="*/ 0 w 37"/>
                  <a:gd name="T3" fmla="*/ 68 h 68"/>
                  <a:gd name="T4" fmla="*/ 7 w 37"/>
                  <a:gd name="T5" fmla="*/ 38 h 68"/>
                  <a:gd name="T6" fmla="*/ 37 w 37"/>
                  <a:gd name="T7" fmla="*/ 0 h 68"/>
                  <a:gd name="T8" fmla="*/ 0 60000 65536"/>
                  <a:gd name="T9" fmla="*/ 0 60000 65536"/>
                  <a:gd name="T10" fmla="*/ 0 60000 65536"/>
                  <a:gd name="T11" fmla="*/ 0 60000 65536"/>
                  <a:gd name="T12" fmla="*/ 0 w 37"/>
                  <a:gd name="T13" fmla="*/ 0 h 68"/>
                  <a:gd name="T14" fmla="*/ 37 w 37"/>
                  <a:gd name="T15" fmla="*/ 68 h 68"/>
                </a:gdLst>
                <a:ahLst/>
                <a:cxnLst>
                  <a:cxn ang="T8">
                    <a:pos x="T0" y="T1"/>
                  </a:cxn>
                  <a:cxn ang="T9">
                    <a:pos x="T2" y="T3"/>
                  </a:cxn>
                  <a:cxn ang="T10">
                    <a:pos x="T4" y="T5"/>
                  </a:cxn>
                  <a:cxn ang="T11">
                    <a:pos x="T6" y="T7"/>
                  </a:cxn>
                </a:cxnLst>
                <a:rect l="T12" t="T13" r="T14" b="T15"/>
                <a:pathLst>
                  <a:path w="37" h="68">
                    <a:moveTo>
                      <a:pt x="37" y="0"/>
                    </a:moveTo>
                    <a:lnTo>
                      <a:pt x="0" y="68"/>
                    </a:lnTo>
                    <a:lnTo>
                      <a:pt x="7" y="38"/>
                    </a:lnTo>
                    <a:lnTo>
                      <a:pt x="37" y="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5" name="Freeform 1142"/>
              <p:cNvSpPr>
                <a:spLocks/>
              </p:cNvSpPr>
              <p:nvPr/>
            </p:nvSpPr>
            <p:spPr bwMode="auto">
              <a:xfrm>
                <a:off x="2816" y="2994"/>
                <a:ext cx="37" cy="68"/>
              </a:xfrm>
              <a:custGeom>
                <a:avLst/>
                <a:gdLst>
                  <a:gd name="T0" fmla="*/ 37 w 37"/>
                  <a:gd name="T1" fmla="*/ 0 h 68"/>
                  <a:gd name="T2" fmla="*/ 0 w 37"/>
                  <a:gd name="T3" fmla="*/ 68 h 68"/>
                  <a:gd name="T4" fmla="*/ 7 w 37"/>
                  <a:gd name="T5" fmla="*/ 38 h 68"/>
                  <a:gd name="T6" fmla="*/ 37 w 37"/>
                  <a:gd name="T7" fmla="*/ 0 h 68"/>
                  <a:gd name="T8" fmla="*/ 37 w 37"/>
                  <a:gd name="T9" fmla="*/ 7 h 68"/>
                  <a:gd name="T10" fmla="*/ 0 60000 65536"/>
                  <a:gd name="T11" fmla="*/ 0 60000 65536"/>
                  <a:gd name="T12" fmla="*/ 0 60000 65536"/>
                  <a:gd name="T13" fmla="*/ 0 60000 65536"/>
                  <a:gd name="T14" fmla="*/ 0 60000 65536"/>
                  <a:gd name="T15" fmla="*/ 0 w 37"/>
                  <a:gd name="T16" fmla="*/ 0 h 68"/>
                  <a:gd name="T17" fmla="*/ 37 w 37"/>
                  <a:gd name="T18" fmla="*/ 68 h 68"/>
                </a:gdLst>
                <a:ahLst/>
                <a:cxnLst>
                  <a:cxn ang="T10">
                    <a:pos x="T0" y="T1"/>
                  </a:cxn>
                  <a:cxn ang="T11">
                    <a:pos x="T2" y="T3"/>
                  </a:cxn>
                  <a:cxn ang="T12">
                    <a:pos x="T4" y="T5"/>
                  </a:cxn>
                  <a:cxn ang="T13">
                    <a:pos x="T6" y="T7"/>
                  </a:cxn>
                  <a:cxn ang="T14">
                    <a:pos x="T8" y="T9"/>
                  </a:cxn>
                </a:cxnLst>
                <a:rect l="T15" t="T16" r="T17" b="T18"/>
                <a:pathLst>
                  <a:path w="37" h="68">
                    <a:moveTo>
                      <a:pt x="37" y="0"/>
                    </a:moveTo>
                    <a:lnTo>
                      <a:pt x="0" y="68"/>
                    </a:lnTo>
                    <a:lnTo>
                      <a:pt x="7" y="38"/>
                    </a:lnTo>
                    <a:lnTo>
                      <a:pt x="37" y="0"/>
                    </a:lnTo>
                    <a:lnTo>
                      <a:pt x="37" y="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6" name="Freeform 1143"/>
              <p:cNvSpPr>
                <a:spLocks/>
              </p:cNvSpPr>
              <p:nvPr/>
            </p:nvSpPr>
            <p:spPr bwMode="auto">
              <a:xfrm>
                <a:off x="1764" y="1773"/>
                <a:ext cx="363" cy="448"/>
              </a:xfrm>
              <a:custGeom>
                <a:avLst/>
                <a:gdLst>
                  <a:gd name="T0" fmla="*/ 363 w 363"/>
                  <a:gd name="T1" fmla="*/ 122 h 448"/>
                  <a:gd name="T2" fmla="*/ 242 w 363"/>
                  <a:gd name="T3" fmla="*/ 107 h 448"/>
                  <a:gd name="T4" fmla="*/ 257 w 363"/>
                  <a:gd name="T5" fmla="*/ 31 h 448"/>
                  <a:gd name="T6" fmla="*/ 83 w 363"/>
                  <a:gd name="T7" fmla="*/ 0 h 448"/>
                  <a:gd name="T8" fmla="*/ 0 w 363"/>
                  <a:gd name="T9" fmla="*/ 395 h 448"/>
                  <a:gd name="T10" fmla="*/ 318 w 363"/>
                  <a:gd name="T11" fmla="*/ 448 h 448"/>
                  <a:gd name="T12" fmla="*/ 363 w 363"/>
                  <a:gd name="T13" fmla="*/ 122 h 448"/>
                  <a:gd name="T14" fmla="*/ 0 60000 65536"/>
                  <a:gd name="T15" fmla="*/ 0 60000 65536"/>
                  <a:gd name="T16" fmla="*/ 0 60000 65536"/>
                  <a:gd name="T17" fmla="*/ 0 60000 65536"/>
                  <a:gd name="T18" fmla="*/ 0 60000 65536"/>
                  <a:gd name="T19" fmla="*/ 0 60000 65536"/>
                  <a:gd name="T20" fmla="*/ 0 60000 65536"/>
                  <a:gd name="T21" fmla="*/ 0 w 363"/>
                  <a:gd name="T22" fmla="*/ 0 h 448"/>
                  <a:gd name="T23" fmla="*/ 363 w 363"/>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448">
                    <a:moveTo>
                      <a:pt x="363" y="122"/>
                    </a:moveTo>
                    <a:lnTo>
                      <a:pt x="242" y="107"/>
                    </a:lnTo>
                    <a:lnTo>
                      <a:pt x="257" y="31"/>
                    </a:lnTo>
                    <a:lnTo>
                      <a:pt x="83" y="0"/>
                    </a:lnTo>
                    <a:lnTo>
                      <a:pt x="0" y="395"/>
                    </a:lnTo>
                    <a:lnTo>
                      <a:pt x="318" y="448"/>
                    </a:lnTo>
                    <a:lnTo>
                      <a:pt x="363" y="122"/>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7" name="Freeform 1144"/>
              <p:cNvSpPr>
                <a:spLocks/>
              </p:cNvSpPr>
              <p:nvPr/>
            </p:nvSpPr>
            <p:spPr bwMode="auto">
              <a:xfrm>
                <a:off x="1764" y="1773"/>
                <a:ext cx="363" cy="448"/>
              </a:xfrm>
              <a:custGeom>
                <a:avLst/>
                <a:gdLst>
                  <a:gd name="T0" fmla="*/ 363 w 363"/>
                  <a:gd name="T1" fmla="*/ 122 h 448"/>
                  <a:gd name="T2" fmla="*/ 242 w 363"/>
                  <a:gd name="T3" fmla="*/ 107 h 448"/>
                  <a:gd name="T4" fmla="*/ 257 w 363"/>
                  <a:gd name="T5" fmla="*/ 31 h 448"/>
                  <a:gd name="T6" fmla="*/ 83 w 363"/>
                  <a:gd name="T7" fmla="*/ 0 h 448"/>
                  <a:gd name="T8" fmla="*/ 0 w 363"/>
                  <a:gd name="T9" fmla="*/ 395 h 448"/>
                  <a:gd name="T10" fmla="*/ 318 w 363"/>
                  <a:gd name="T11" fmla="*/ 448 h 448"/>
                  <a:gd name="T12" fmla="*/ 363 w 363"/>
                  <a:gd name="T13" fmla="*/ 122 h 448"/>
                  <a:gd name="T14" fmla="*/ 363 w 363"/>
                  <a:gd name="T15" fmla="*/ 129 h 44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448"/>
                  <a:gd name="T26" fmla="*/ 363 w 363"/>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448">
                    <a:moveTo>
                      <a:pt x="363" y="122"/>
                    </a:moveTo>
                    <a:lnTo>
                      <a:pt x="242" y="107"/>
                    </a:lnTo>
                    <a:lnTo>
                      <a:pt x="257" y="31"/>
                    </a:lnTo>
                    <a:lnTo>
                      <a:pt x="83" y="0"/>
                    </a:lnTo>
                    <a:lnTo>
                      <a:pt x="0" y="395"/>
                    </a:lnTo>
                    <a:lnTo>
                      <a:pt x="318" y="448"/>
                    </a:lnTo>
                    <a:lnTo>
                      <a:pt x="363" y="122"/>
                    </a:lnTo>
                    <a:lnTo>
                      <a:pt x="363" y="12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8" name="Freeform 1145"/>
              <p:cNvSpPr>
                <a:spLocks/>
              </p:cNvSpPr>
              <p:nvPr/>
            </p:nvSpPr>
            <p:spPr bwMode="auto">
              <a:xfrm>
                <a:off x="4208" y="1455"/>
                <a:ext cx="98" cy="197"/>
              </a:xfrm>
              <a:custGeom>
                <a:avLst/>
                <a:gdLst>
                  <a:gd name="T0" fmla="*/ 98 w 98"/>
                  <a:gd name="T1" fmla="*/ 38 h 197"/>
                  <a:gd name="T2" fmla="*/ 76 w 98"/>
                  <a:gd name="T3" fmla="*/ 61 h 197"/>
                  <a:gd name="T4" fmla="*/ 76 w 98"/>
                  <a:gd name="T5" fmla="*/ 121 h 197"/>
                  <a:gd name="T6" fmla="*/ 83 w 98"/>
                  <a:gd name="T7" fmla="*/ 190 h 197"/>
                  <a:gd name="T8" fmla="*/ 38 w 98"/>
                  <a:gd name="T9" fmla="*/ 197 h 197"/>
                  <a:gd name="T10" fmla="*/ 15 w 98"/>
                  <a:gd name="T11" fmla="*/ 121 h 197"/>
                  <a:gd name="T12" fmla="*/ 0 w 98"/>
                  <a:gd name="T13" fmla="*/ 53 h 197"/>
                  <a:gd name="T14" fmla="*/ 0 w 98"/>
                  <a:gd name="T15" fmla="*/ 23 h 197"/>
                  <a:gd name="T16" fmla="*/ 91 w 98"/>
                  <a:gd name="T17" fmla="*/ 0 h 197"/>
                  <a:gd name="T18" fmla="*/ 98 w 98"/>
                  <a:gd name="T19" fmla="*/ 3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97"/>
                  <a:gd name="T32" fmla="*/ 98 w 98"/>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97">
                    <a:moveTo>
                      <a:pt x="98" y="38"/>
                    </a:moveTo>
                    <a:lnTo>
                      <a:pt x="76" y="61"/>
                    </a:lnTo>
                    <a:lnTo>
                      <a:pt x="76" y="121"/>
                    </a:lnTo>
                    <a:lnTo>
                      <a:pt x="83" y="190"/>
                    </a:lnTo>
                    <a:lnTo>
                      <a:pt x="38" y="197"/>
                    </a:lnTo>
                    <a:lnTo>
                      <a:pt x="15" y="121"/>
                    </a:lnTo>
                    <a:lnTo>
                      <a:pt x="0" y="53"/>
                    </a:lnTo>
                    <a:lnTo>
                      <a:pt x="0" y="23"/>
                    </a:lnTo>
                    <a:lnTo>
                      <a:pt x="91" y="0"/>
                    </a:lnTo>
                    <a:lnTo>
                      <a:pt x="98" y="3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49" name="Freeform 1146"/>
              <p:cNvSpPr>
                <a:spLocks/>
              </p:cNvSpPr>
              <p:nvPr/>
            </p:nvSpPr>
            <p:spPr bwMode="auto">
              <a:xfrm>
                <a:off x="4208" y="1455"/>
                <a:ext cx="98" cy="197"/>
              </a:xfrm>
              <a:custGeom>
                <a:avLst/>
                <a:gdLst>
                  <a:gd name="T0" fmla="*/ 98 w 98"/>
                  <a:gd name="T1" fmla="*/ 38 h 197"/>
                  <a:gd name="T2" fmla="*/ 76 w 98"/>
                  <a:gd name="T3" fmla="*/ 61 h 197"/>
                  <a:gd name="T4" fmla="*/ 76 w 98"/>
                  <a:gd name="T5" fmla="*/ 121 h 197"/>
                  <a:gd name="T6" fmla="*/ 83 w 98"/>
                  <a:gd name="T7" fmla="*/ 190 h 197"/>
                  <a:gd name="T8" fmla="*/ 38 w 98"/>
                  <a:gd name="T9" fmla="*/ 197 h 197"/>
                  <a:gd name="T10" fmla="*/ 15 w 98"/>
                  <a:gd name="T11" fmla="*/ 121 h 197"/>
                  <a:gd name="T12" fmla="*/ 0 w 98"/>
                  <a:gd name="T13" fmla="*/ 53 h 197"/>
                  <a:gd name="T14" fmla="*/ 0 w 98"/>
                  <a:gd name="T15" fmla="*/ 23 h 197"/>
                  <a:gd name="T16" fmla="*/ 91 w 98"/>
                  <a:gd name="T17" fmla="*/ 0 h 197"/>
                  <a:gd name="T18" fmla="*/ 98 w 98"/>
                  <a:gd name="T19" fmla="*/ 38 h 197"/>
                  <a:gd name="T20" fmla="*/ 98 w 98"/>
                  <a:gd name="T21" fmla="*/ 46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97"/>
                  <a:gd name="T35" fmla="*/ 98 w 98"/>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97">
                    <a:moveTo>
                      <a:pt x="98" y="38"/>
                    </a:moveTo>
                    <a:lnTo>
                      <a:pt x="76" y="61"/>
                    </a:lnTo>
                    <a:lnTo>
                      <a:pt x="76" y="121"/>
                    </a:lnTo>
                    <a:lnTo>
                      <a:pt x="83" y="190"/>
                    </a:lnTo>
                    <a:lnTo>
                      <a:pt x="38" y="197"/>
                    </a:lnTo>
                    <a:lnTo>
                      <a:pt x="15" y="121"/>
                    </a:lnTo>
                    <a:lnTo>
                      <a:pt x="0" y="53"/>
                    </a:lnTo>
                    <a:lnTo>
                      <a:pt x="0" y="23"/>
                    </a:lnTo>
                    <a:lnTo>
                      <a:pt x="91" y="0"/>
                    </a:lnTo>
                    <a:lnTo>
                      <a:pt x="98" y="38"/>
                    </a:lnTo>
                    <a:lnTo>
                      <a:pt x="98"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0" name="Freeform 1147"/>
              <p:cNvSpPr>
                <a:spLocks/>
              </p:cNvSpPr>
              <p:nvPr/>
            </p:nvSpPr>
            <p:spPr bwMode="auto">
              <a:xfrm>
                <a:off x="3701" y="1978"/>
                <a:ext cx="499" cy="281"/>
              </a:xfrm>
              <a:custGeom>
                <a:avLst/>
                <a:gdLst>
                  <a:gd name="T0" fmla="*/ 484 w 499"/>
                  <a:gd name="T1" fmla="*/ 174 h 281"/>
                  <a:gd name="T2" fmla="*/ 462 w 499"/>
                  <a:gd name="T3" fmla="*/ 174 h 281"/>
                  <a:gd name="T4" fmla="*/ 462 w 499"/>
                  <a:gd name="T5" fmla="*/ 182 h 281"/>
                  <a:gd name="T6" fmla="*/ 454 w 499"/>
                  <a:gd name="T7" fmla="*/ 190 h 281"/>
                  <a:gd name="T8" fmla="*/ 454 w 499"/>
                  <a:gd name="T9" fmla="*/ 174 h 281"/>
                  <a:gd name="T10" fmla="*/ 424 w 499"/>
                  <a:gd name="T11" fmla="*/ 159 h 281"/>
                  <a:gd name="T12" fmla="*/ 424 w 499"/>
                  <a:gd name="T13" fmla="*/ 152 h 281"/>
                  <a:gd name="T14" fmla="*/ 454 w 499"/>
                  <a:gd name="T15" fmla="*/ 182 h 281"/>
                  <a:gd name="T16" fmla="*/ 462 w 499"/>
                  <a:gd name="T17" fmla="*/ 167 h 281"/>
                  <a:gd name="T18" fmla="*/ 446 w 499"/>
                  <a:gd name="T19" fmla="*/ 152 h 281"/>
                  <a:gd name="T20" fmla="*/ 454 w 499"/>
                  <a:gd name="T21" fmla="*/ 152 h 281"/>
                  <a:gd name="T22" fmla="*/ 446 w 499"/>
                  <a:gd name="T23" fmla="*/ 137 h 281"/>
                  <a:gd name="T24" fmla="*/ 462 w 499"/>
                  <a:gd name="T25" fmla="*/ 144 h 281"/>
                  <a:gd name="T26" fmla="*/ 462 w 499"/>
                  <a:gd name="T27" fmla="*/ 137 h 281"/>
                  <a:gd name="T28" fmla="*/ 439 w 499"/>
                  <a:gd name="T29" fmla="*/ 129 h 281"/>
                  <a:gd name="T30" fmla="*/ 454 w 499"/>
                  <a:gd name="T31" fmla="*/ 129 h 281"/>
                  <a:gd name="T32" fmla="*/ 439 w 499"/>
                  <a:gd name="T33" fmla="*/ 129 h 281"/>
                  <a:gd name="T34" fmla="*/ 409 w 499"/>
                  <a:gd name="T35" fmla="*/ 99 h 281"/>
                  <a:gd name="T36" fmla="*/ 446 w 499"/>
                  <a:gd name="T37" fmla="*/ 121 h 281"/>
                  <a:gd name="T38" fmla="*/ 454 w 499"/>
                  <a:gd name="T39" fmla="*/ 106 h 281"/>
                  <a:gd name="T40" fmla="*/ 454 w 499"/>
                  <a:gd name="T41" fmla="*/ 99 h 281"/>
                  <a:gd name="T42" fmla="*/ 431 w 499"/>
                  <a:gd name="T43" fmla="*/ 99 h 281"/>
                  <a:gd name="T44" fmla="*/ 424 w 499"/>
                  <a:gd name="T45" fmla="*/ 83 h 281"/>
                  <a:gd name="T46" fmla="*/ 401 w 499"/>
                  <a:gd name="T47" fmla="*/ 83 h 281"/>
                  <a:gd name="T48" fmla="*/ 378 w 499"/>
                  <a:gd name="T49" fmla="*/ 76 h 281"/>
                  <a:gd name="T50" fmla="*/ 378 w 499"/>
                  <a:gd name="T51" fmla="*/ 53 h 281"/>
                  <a:gd name="T52" fmla="*/ 386 w 499"/>
                  <a:gd name="T53" fmla="*/ 30 h 281"/>
                  <a:gd name="T54" fmla="*/ 378 w 499"/>
                  <a:gd name="T55" fmla="*/ 30 h 281"/>
                  <a:gd name="T56" fmla="*/ 340 w 499"/>
                  <a:gd name="T57" fmla="*/ 8 h 281"/>
                  <a:gd name="T58" fmla="*/ 333 w 499"/>
                  <a:gd name="T59" fmla="*/ 23 h 281"/>
                  <a:gd name="T60" fmla="*/ 303 w 499"/>
                  <a:gd name="T61" fmla="*/ 0 h 281"/>
                  <a:gd name="T62" fmla="*/ 303 w 499"/>
                  <a:gd name="T63" fmla="*/ 23 h 281"/>
                  <a:gd name="T64" fmla="*/ 280 w 499"/>
                  <a:gd name="T65" fmla="*/ 61 h 281"/>
                  <a:gd name="T66" fmla="*/ 265 w 499"/>
                  <a:gd name="T67" fmla="*/ 53 h 281"/>
                  <a:gd name="T68" fmla="*/ 257 w 499"/>
                  <a:gd name="T69" fmla="*/ 91 h 281"/>
                  <a:gd name="T70" fmla="*/ 235 w 499"/>
                  <a:gd name="T71" fmla="*/ 83 h 281"/>
                  <a:gd name="T72" fmla="*/ 197 w 499"/>
                  <a:gd name="T73" fmla="*/ 190 h 281"/>
                  <a:gd name="T74" fmla="*/ 121 w 499"/>
                  <a:gd name="T75" fmla="*/ 212 h 281"/>
                  <a:gd name="T76" fmla="*/ 98 w 499"/>
                  <a:gd name="T77" fmla="*/ 190 h 281"/>
                  <a:gd name="T78" fmla="*/ 38 w 499"/>
                  <a:gd name="T79" fmla="*/ 265 h 281"/>
                  <a:gd name="T80" fmla="*/ 0 w 499"/>
                  <a:gd name="T81" fmla="*/ 281 h 281"/>
                  <a:gd name="T82" fmla="*/ 129 w 499"/>
                  <a:gd name="T83" fmla="*/ 265 h 281"/>
                  <a:gd name="T84" fmla="*/ 477 w 499"/>
                  <a:gd name="T85" fmla="*/ 205 h 281"/>
                  <a:gd name="T86" fmla="*/ 484 w 499"/>
                  <a:gd name="T87" fmla="*/ 205 h 281"/>
                  <a:gd name="T88" fmla="*/ 484 w 499"/>
                  <a:gd name="T89" fmla="*/ 197 h 281"/>
                  <a:gd name="T90" fmla="*/ 492 w 499"/>
                  <a:gd name="T91" fmla="*/ 205 h 281"/>
                  <a:gd name="T92" fmla="*/ 484 w 499"/>
                  <a:gd name="T93" fmla="*/ 190 h 281"/>
                  <a:gd name="T94" fmla="*/ 499 w 499"/>
                  <a:gd name="T95" fmla="*/ 205 h 281"/>
                  <a:gd name="T96" fmla="*/ 484 w 499"/>
                  <a:gd name="T97" fmla="*/ 174 h 2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
                  <a:gd name="T148" fmla="*/ 0 h 281"/>
                  <a:gd name="T149" fmla="*/ 499 w 499"/>
                  <a:gd name="T150" fmla="*/ 281 h 2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 h="281">
                    <a:moveTo>
                      <a:pt x="484" y="174"/>
                    </a:moveTo>
                    <a:lnTo>
                      <a:pt x="462" y="174"/>
                    </a:lnTo>
                    <a:lnTo>
                      <a:pt x="462" y="182"/>
                    </a:lnTo>
                    <a:lnTo>
                      <a:pt x="454" y="190"/>
                    </a:lnTo>
                    <a:lnTo>
                      <a:pt x="454" y="174"/>
                    </a:lnTo>
                    <a:lnTo>
                      <a:pt x="424" y="159"/>
                    </a:lnTo>
                    <a:lnTo>
                      <a:pt x="424" y="152"/>
                    </a:lnTo>
                    <a:lnTo>
                      <a:pt x="454" y="182"/>
                    </a:lnTo>
                    <a:lnTo>
                      <a:pt x="462" y="167"/>
                    </a:lnTo>
                    <a:lnTo>
                      <a:pt x="446" y="152"/>
                    </a:lnTo>
                    <a:lnTo>
                      <a:pt x="454" y="152"/>
                    </a:lnTo>
                    <a:lnTo>
                      <a:pt x="446" y="137"/>
                    </a:lnTo>
                    <a:lnTo>
                      <a:pt x="462" y="144"/>
                    </a:lnTo>
                    <a:lnTo>
                      <a:pt x="462" y="137"/>
                    </a:lnTo>
                    <a:lnTo>
                      <a:pt x="439" y="129"/>
                    </a:lnTo>
                    <a:lnTo>
                      <a:pt x="454" y="129"/>
                    </a:lnTo>
                    <a:lnTo>
                      <a:pt x="439" y="129"/>
                    </a:lnTo>
                    <a:lnTo>
                      <a:pt x="409" y="99"/>
                    </a:lnTo>
                    <a:lnTo>
                      <a:pt x="446" y="121"/>
                    </a:lnTo>
                    <a:lnTo>
                      <a:pt x="454" y="106"/>
                    </a:lnTo>
                    <a:lnTo>
                      <a:pt x="454" y="99"/>
                    </a:lnTo>
                    <a:lnTo>
                      <a:pt x="431" y="99"/>
                    </a:lnTo>
                    <a:lnTo>
                      <a:pt x="424" y="83"/>
                    </a:lnTo>
                    <a:lnTo>
                      <a:pt x="401" y="83"/>
                    </a:lnTo>
                    <a:lnTo>
                      <a:pt x="378" y="76"/>
                    </a:lnTo>
                    <a:lnTo>
                      <a:pt x="378" y="53"/>
                    </a:lnTo>
                    <a:lnTo>
                      <a:pt x="386" y="30"/>
                    </a:lnTo>
                    <a:lnTo>
                      <a:pt x="378" y="30"/>
                    </a:lnTo>
                    <a:lnTo>
                      <a:pt x="340" y="8"/>
                    </a:lnTo>
                    <a:lnTo>
                      <a:pt x="333" y="23"/>
                    </a:lnTo>
                    <a:lnTo>
                      <a:pt x="303" y="0"/>
                    </a:lnTo>
                    <a:lnTo>
                      <a:pt x="303" y="23"/>
                    </a:lnTo>
                    <a:lnTo>
                      <a:pt x="280" y="61"/>
                    </a:lnTo>
                    <a:lnTo>
                      <a:pt x="265" y="53"/>
                    </a:lnTo>
                    <a:lnTo>
                      <a:pt x="257" y="91"/>
                    </a:lnTo>
                    <a:lnTo>
                      <a:pt x="235" y="83"/>
                    </a:lnTo>
                    <a:lnTo>
                      <a:pt x="197" y="190"/>
                    </a:lnTo>
                    <a:lnTo>
                      <a:pt x="121" y="212"/>
                    </a:lnTo>
                    <a:lnTo>
                      <a:pt x="98" y="190"/>
                    </a:lnTo>
                    <a:lnTo>
                      <a:pt x="38" y="265"/>
                    </a:lnTo>
                    <a:lnTo>
                      <a:pt x="0" y="281"/>
                    </a:lnTo>
                    <a:lnTo>
                      <a:pt x="129" y="265"/>
                    </a:lnTo>
                    <a:lnTo>
                      <a:pt x="477" y="205"/>
                    </a:lnTo>
                    <a:lnTo>
                      <a:pt x="484" y="205"/>
                    </a:lnTo>
                    <a:lnTo>
                      <a:pt x="484" y="197"/>
                    </a:lnTo>
                    <a:lnTo>
                      <a:pt x="492" y="205"/>
                    </a:lnTo>
                    <a:lnTo>
                      <a:pt x="484" y="190"/>
                    </a:lnTo>
                    <a:lnTo>
                      <a:pt x="499" y="205"/>
                    </a:lnTo>
                    <a:lnTo>
                      <a:pt x="484" y="17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1" name="Freeform 1148"/>
              <p:cNvSpPr>
                <a:spLocks/>
              </p:cNvSpPr>
              <p:nvPr/>
            </p:nvSpPr>
            <p:spPr bwMode="auto">
              <a:xfrm>
                <a:off x="3701" y="1978"/>
                <a:ext cx="499" cy="281"/>
              </a:xfrm>
              <a:custGeom>
                <a:avLst/>
                <a:gdLst>
                  <a:gd name="T0" fmla="*/ 484 w 499"/>
                  <a:gd name="T1" fmla="*/ 174 h 281"/>
                  <a:gd name="T2" fmla="*/ 462 w 499"/>
                  <a:gd name="T3" fmla="*/ 174 h 281"/>
                  <a:gd name="T4" fmla="*/ 462 w 499"/>
                  <a:gd name="T5" fmla="*/ 182 h 281"/>
                  <a:gd name="T6" fmla="*/ 454 w 499"/>
                  <a:gd name="T7" fmla="*/ 190 h 281"/>
                  <a:gd name="T8" fmla="*/ 454 w 499"/>
                  <a:gd name="T9" fmla="*/ 174 h 281"/>
                  <a:gd name="T10" fmla="*/ 424 w 499"/>
                  <a:gd name="T11" fmla="*/ 159 h 281"/>
                  <a:gd name="T12" fmla="*/ 424 w 499"/>
                  <a:gd name="T13" fmla="*/ 152 h 281"/>
                  <a:gd name="T14" fmla="*/ 454 w 499"/>
                  <a:gd name="T15" fmla="*/ 182 h 281"/>
                  <a:gd name="T16" fmla="*/ 462 w 499"/>
                  <a:gd name="T17" fmla="*/ 167 h 281"/>
                  <a:gd name="T18" fmla="*/ 446 w 499"/>
                  <a:gd name="T19" fmla="*/ 152 h 281"/>
                  <a:gd name="T20" fmla="*/ 454 w 499"/>
                  <a:gd name="T21" fmla="*/ 152 h 281"/>
                  <a:gd name="T22" fmla="*/ 446 w 499"/>
                  <a:gd name="T23" fmla="*/ 137 h 281"/>
                  <a:gd name="T24" fmla="*/ 462 w 499"/>
                  <a:gd name="T25" fmla="*/ 144 h 281"/>
                  <a:gd name="T26" fmla="*/ 462 w 499"/>
                  <a:gd name="T27" fmla="*/ 137 h 281"/>
                  <a:gd name="T28" fmla="*/ 439 w 499"/>
                  <a:gd name="T29" fmla="*/ 129 h 281"/>
                  <a:gd name="T30" fmla="*/ 454 w 499"/>
                  <a:gd name="T31" fmla="*/ 129 h 281"/>
                  <a:gd name="T32" fmla="*/ 439 w 499"/>
                  <a:gd name="T33" fmla="*/ 129 h 281"/>
                  <a:gd name="T34" fmla="*/ 409 w 499"/>
                  <a:gd name="T35" fmla="*/ 99 h 281"/>
                  <a:gd name="T36" fmla="*/ 446 w 499"/>
                  <a:gd name="T37" fmla="*/ 121 h 281"/>
                  <a:gd name="T38" fmla="*/ 454 w 499"/>
                  <a:gd name="T39" fmla="*/ 106 h 281"/>
                  <a:gd name="T40" fmla="*/ 454 w 499"/>
                  <a:gd name="T41" fmla="*/ 99 h 281"/>
                  <a:gd name="T42" fmla="*/ 431 w 499"/>
                  <a:gd name="T43" fmla="*/ 99 h 281"/>
                  <a:gd name="T44" fmla="*/ 424 w 499"/>
                  <a:gd name="T45" fmla="*/ 83 h 281"/>
                  <a:gd name="T46" fmla="*/ 401 w 499"/>
                  <a:gd name="T47" fmla="*/ 83 h 281"/>
                  <a:gd name="T48" fmla="*/ 378 w 499"/>
                  <a:gd name="T49" fmla="*/ 76 h 281"/>
                  <a:gd name="T50" fmla="*/ 378 w 499"/>
                  <a:gd name="T51" fmla="*/ 53 h 281"/>
                  <a:gd name="T52" fmla="*/ 386 w 499"/>
                  <a:gd name="T53" fmla="*/ 30 h 281"/>
                  <a:gd name="T54" fmla="*/ 378 w 499"/>
                  <a:gd name="T55" fmla="*/ 30 h 281"/>
                  <a:gd name="T56" fmla="*/ 340 w 499"/>
                  <a:gd name="T57" fmla="*/ 8 h 281"/>
                  <a:gd name="T58" fmla="*/ 333 w 499"/>
                  <a:gd name="T59" fmla="*/ 23 h 281"/>
                  <a:gd name="T60" fmla="*/ 303 w 499"/>
                  <a:gd name="T61" fmla="*/ 0 h 281"/>
                  <a:gd name="T62" fmla="*/ 303 w 499"/>
                  <a:gd name="T63" fmla="*/ 23 h 281"/>
                  <a:gd name="T64" fmla="*/ 280 w 499"/>
                  <a:gd name="T65" fmla="*/ 61 h 281"/>
                  <a:gd name="T66" fmla="*/ 265 w 499"/>
                  <a:gd name="T67" fmla="*/ 53 h 281"/>
                  <a:gd name="T68" fmla="*/ 257 w 499"/>
                  <a:gd name="T69" fmla="*/ 91 h 281"/>
                  <a:gd name="T70" fmla="*/ 235 w 499"/>
                  <a:gd name="T71" fmla="*/ 83 h 281"/>
                  <a:gd name="T72" fmla="*/ 197 w 499"/>
                  <a:gd name="T73" fmla="*/ 190 h 281"/>
                  <a:gd name="T74" fmla="*/ 121 w 499"/>
                  <a:gd name="T75" fmla="*/ 212 h 281"/>
                  <a:gd name="T76" fmla="*/ 98 w 499"/>
                  <a:gd name="T77" fmla="*/ 190 h 281"/>
                  <a:gd name="T78" fmla="*/ 38 w 499"/>
                  <a:gd name="T79" fmla="*/ 265 h 281"/>
                  <a:gd name="T80" fmla="*/ 0 w 499"/>
                  <a:gd name="T81" fmla="*/ 281 h 281"/>
                  <a:gd name="T82" fmla="*/ 129 w 499"/>
                  <a:gd name="T83" fmla="*/ 265 h 281"/>
                  <a:gd name="T84" fmla="*/ 477 w 499"/>
                  <a:gd name="T85" fmla="*/ 205 h 281"/>
                  <a:gd name="T86" fmla="*/ 484 w 499"/>
                  <a:gd name="T87" fmla="*/ 205 h 281"/>
                  <a:gd name="T88" fmla="*/ 484 w 499"/>
                  <a:gd name="T89" fmla="*/ 197 h 281"/>
                  <a:gd name="T90" fmla="*/ 492 w 499"/>
                  <a:gd name="T91" fmla="*/ 205 h 281"/>
                  <a:gd name="T92" fmla="*/ 484 w 499"/>
                  <a:gd name="T93" fmla="*/ 190 h 281"/>
                  <a:gd name="T94" fmla="*/ 499 w 499"/>
                  <a:gd name="T95" fmla="*/ 205 h 281"/>
                  <a:gd name="T96" fmla="*/ 484 w 499"/>
                  <a:gd name="T97" fmla="*/ 174 h 281"/>
                  <a:gd name="T98" fmla="*/ 484 w 499"/>
                  <a:gd name="T99" fmla="*/ 182 h 2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9"/>
                  <a:gd name="T151" fmla="*/ 0 h 281"/>
                  <a:gd name="T152" fmla="*/ 499 w 499"/>
                  <a:gd name="T153" fmla="*/ 281 h 2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9" h="281">
                    <a:moveTo>
                      <a:pt x="484" y="174"/>
                    </a:moveTo>
                    <a:lnTo>
                      <a:pt x="462" y="174"/>
                    </a:lnTo>
                    <a:lnTo>
                      <a:pt x="462" y="182"/>
                    </a:lnTo>
                    <a:lnTo>
                      <a:pt x="454" y="190"/>
                    </a:lnTo>
                    <a:lnTo>
                      <a:pt x="454" y="174"/>
                    </a:lnTo>
                    <a:lnTo>
                      <a:pt x="424" y="159"/>
                    </a:lnTo>
                    <a:lnTo>
                      <a:pt x="424" y="152"/>
                    </a:lnTo>
                    <a:lnTo>
                      <a:pt x="454" y="182"/>
                    </a:lnTo>
                    <a:lnTo>
                      <a:pt x="462" y="167"/>
                    </a:lnTo>
                    <a:lnTo>
                      <a:pt x="446" y="152"/>
                    </a:lnTo>
                    <a:lnTo>
                      <a:pt x="454" y="152"/>
                    </a:lnTo>
                    <a:lnTo>
                      <a:pt x="446" y="137"/>
                    </a:lnTo>
                    <a:lnTo>
                      <a:pt x="462" y="144"/>
                    </a:lnTo>
                    <a:lnTo>
                      <a:pt x="462" y="137"/>
                    </a:lnTo>
                    <a:lnTo>
                      <a:pt x="439" y="129"/>
                    </a:lnTo>
                    <a:lnTo>
                      <a:pt x="454" y="129"/>
                    </a:lnTo>
                    <a:lnTo>
                      <a:pt x="439" y="129"/>
                    </a:lnTo>
                    <a:lnTo>
                      <a:pt x="409" y="99"/>
                    </a:lnTo>
                    <a:lnTo>
                      <a:pt x="446" y="121"/>
                    </a:lnTo>
                    <a:lnTo>
                      <a:pt x="454" y="106"/>
                    </a:lnTo>
                    <a:lnTo>
                      <a:pt x="454" y="99"/>
                    </a:lnTo>
                    <a:lnTo>
                      <a:pt x="431" y="99"/>
                    </a:lnTo>
                    <a:lnTo>
                      <a:pt x="424" y="83"/>
                    </a:lnTo>
                    <a:lnTo>
                      <a:pt x="401" y="83"/>
                    </a:lnTo>
                    <a:lnTo>
                      <a:pt x="378" y="76"/>
                    </a:lnTo>
                    <a:lnTo>
                      <a:pt x="378" y="53"/>
                    </a:lnTo>
                    <a:lnTo>
                      <a:pt x="386" y="30"/>
                    </a:lnTo>
                    <a:lnTo>
                      <a:pt x="378" y="30"/>
                    </a:lnTo>
                    <a:lnTo>
                      <a:pt x="340" y="8"/>
                    </a:lnTo>
                    <a:lnTo>
                      <a:pt x="333" y="23"/>
                    </a:lnTo>
                    <a:lnTo>
                      <a:pt x="303" y="0"/>
                    </a:lnTo>
                    <a:lnTo>
                      <a:pt x="303" y="23"/>
                    </a:lnTo>
                    <a:lnTo>
                      <a:pt x="280" y="61"/>
                    </a:lnTo>
                    <a:lnTo>
                      <a:pt x="265" y="53"/>
                    </a:lnTo>
                    <a:lnTo>
                      <a:pt x="257" y="91"/>
                    </a:lnTo>
                    <a:lnTo>
                      <a:pt x="235" y="83"/>
                    </a:lnTo>
                    <a:lnTo>
                      <a:pt x="197" y="190"/>
                    </a:lnTo>
                    <a:lnTo>
                      <a:pt x="121" y="212"/>
                    </a:lnTo>
                    <a:lnTo>
                      <a:pt x="98" y="190"/>
                    </a:lnTo>
                    <a:lnTo>
                      <a:pt x="38" y="265"/>
                    </a:lnTo>
                    <a:lnTo>
                      <a:pt x="0" y="281"/>
                    </a:lnTo>
                    <a:lnTo>
                      <a:pt x="129" y="265"/>
                    </a:lnTo>
                    <a:lnTo>
                      <a:pt x="477" y="205"/>
                    </a:lnTo>
                    <a:lnTo>
                      <a:pt x="484" y="205"/>
                    </a:lnTo>
                    <a:lnTo>
                      <a:pt x="484" y="197"/>
                    </a:lnTo>
                    <a:lnTo>
                      <a:pt x="492" y="205"/>
                    </a:lnTo>
                    <a:lnTo>
                      <a:pt x="484" y="190"/>
                    </a:lnTo>
                    <a:lnTo>
                      <a:pt x="499" y="205"/>
                    </a:lnTo>
                    <a:lnTo>
                      <a:pt x="484" y="174"/>
                    </a:lnTo>
                    <a:lnTo>
                      <a:pt x="484" y="18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2" name="Freeform 1149"/>
              <p:cNvSpPr>
                <a:spLocks/>
              </p:cNvSpPr>
              <p:nvPr/>
            </p:nvSpPr>
            <p:spPr bwMode="auto">
              <a:xfrm>
                <a:off x="4178" y="2054"/>
                <a:ext cx="30" cy="83"/>
              </a:xfrm>
              <a:custGeom>
                <a:avLst/>
                <a:gdLst>
                  <a:gd name="T0" fmla="*/ 30 w 30"/>
                  <a:gd name="T1" fmla="*/ 0 h 83"/>
                  <a:gd name="T2" fmla="*/ 15 w 30"/>
                  <a:gd name="T3" fmla="*/ 7 h 83"/>
                  <a:gd name="T4" fmla="*/ 0 w 30"/>
                  <a:gd name="T5" fmla="*/ 45 h 83"/>
                  <a:gd name="T6" fmla="*/ 7 w 30"/>
                  <a:gd name="T7" fmla="*/ 83 h 83"/>
                  <a:gd name="T8" fmla="*/ 30 w 30"/>
                  <a:gd name="T9" fmla="*/ 0 h 83"/>
                  <a:gd name="T10" fmla="*/ 0 60000 65536"/>
                  <a:gd name="T11" fmla="*/ 0 60000 65536"/>
                  <a:gd name="T12" fmla="*/ 0 60000 65536"/>
                  <a:gd name="T13" fmla="*/ 0 60000 65536"/>
                  <a:gd name="T14" fmla="*/ 0 60000 65536"/>
                  <a:gd name="T15" fmla="*/ 0 w 30"/>
                  <a:gd name="T16" fmla="*/ 0 h 83"/>
                  <a:gd name="T17" fmla="*/ 30 w 30"/>
                  <a:gd name="T18" fmla="*/ 83 h 83"/>
                </a:gdLst>
                <a:ahLst/>
                <a:cxnLst>
                  <a:cxn ang="T10">
                    <a:pos x="T0" y="T1"/>
                  </a:cxn>
                  <a:cxn ang="T11">
                    <a:pos x="T2" y="T3"/>
                  </a:cxn>
                  <a:cxn ang="T12">
                    <a:pos x="T4" y="T5"/>
                  </a:cxn>
                  <a:cxn ang="T13">
                    <a:pos x="T6" y="T7"/>
                  </a:cxn>
                  <a:cxn ang="T14">
                    <a:pos x="T8" y="T9"/>
                  </a:cxn>
                </a:cxnLst>
                <a:rect l="T15" t="T16" r="T17" b="T18"/>
                <a:pathLst>
                  <a:path w="30" h="83">
                    <a:moveTo>
                      <a:pt x="30" y="0"/>
                    </a:moveTo>
                    <a:lnTo>
                      <a:pt x="15" y="7"/>
                    </a:lnTo>
                    <a:lnTo>
                      <a:pt x="0" y="45"/>
                    </a:lnTo>
                    <a:lnTo>
                      <a:pt x="7" y="83"/>
                    </a:lnTo>
                    <a:lnTo>
                      <a:pt x="30" y="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3" name="Freeform 1150"/>
              <p:cNvSpPr>
                <a:spLocks/>
              </p:cNvSpPr>
              <p:nvPr/>
            </p:nvSpPr>
            <p:spPr bwMode="auto">
              <a:xfrm>
                <a:off x="4178" y="2054"/>
                <a:ext cx="30" cy="83"/>
              </a:xfrm>
              <a:custGeom>
                <a:avLst/>
                <a:gdLst>
                  <a:gd name="T0" fmla="*/ 30 w 30"/>
                  <a:gd name="T1" fmla="*/ 0 h 83"/>
                  <a:gd name="T2" fmla="*/ 15 w 30"/>
                  <a:gd name="T3" fmla="*/ 7 h 83"/>
                  <a:gd name="T4" fmla="*/ 0 w 30"/>
                  <a:gd name="T5" fmla="*/ 45 h 83"/>
                  <a:gd name="T6" fmla="*/ 7 w 30"/>
                  <a:gd name="T7" fmla="*/ 83 h 83"/>
                  <a:gd name="T8" fmla="*/ 30 w 30"/>
                  <a:gd name="T9" fmla="*/ 0 h 83"/>
                  <a:gd name="T10" fmla="*/ 30 w 30"/>
                  <a:gd name="T11" fmla="*/ 7 h 83"/>
                  <a:gd name="T12" fmla="*/ 0 60000 65536"/>
                  <a:gd name="T13" fmla="*/ 0 60000 65536"/>
                  <a:gd name="T14" fmla="*/ 0 60000 65536"/>
                  <a:gd name="T15" fmla="*/ 0 60000 65536"/>
                  <a:gd name="T16" fmla="*/ 0 60000 65536"/>
                  <a:gd name="T17" fmla="*/ 0 60000 65536"/>
                  <a:gd name="T18" fmla="*/ 0 w 30"/>
                  <a:gd name="T19" fmla="*/ 0 h 83"/>
                  <a:gd name="T20" fmla="*/ 30 w 3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0" h="83">
                    <a:moveTo>
                      <a:pt x="30" y="0"/>
                    </a:moveTo>
                    <a:lnTo>
                      <a:pt x="15" y="7"/>
                    </a:lnTo>
                    <a:lnTo>
                      <a:pt x="0" y="45"/>
                    </a:lnTo>
                    <a:lnTo>
                      <a:pt x="7" y="83"/>
                    </a:lnTo>
                    <a:lnTo>
                      <a:pt x="30" y="0"/>
                    </a:lnTo>
                    <a:lnTo>
                      <a:pt x="30" y="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4" name="Freeform 1151"/>
              <p:cNvSpPr>
                <a:spLocks/>
              </p:cNvSpPr>
              <p:nvPr/>
            </p:nvSpPr>
            <p:spPr bwMode="auto">
              <a:xfrm>
                <a:off x="1363" y="1106"/>
                <a:ext cx="431" cy="311"/>
              </a:xfrm>
              <a:custGeom>
                <a:avLst/>
                <a:gdLst>
                  <a:gd name="T0" fmla="*/ 378 w 431"/>
                  <a:gd name="T1" fmla="*/ 288 h 311"/>
                  <a:gd name="T2" fmla="*/ 431 w 431"/>
                  <a:gd name="T3" fmla="*/ 84 h 311"/>
                  <a:gd name="T4" fmla="*/ 128 w 431"/>
                  <a:gd name="T5" fmla="*/ 0 h 311"/>
                  <a:gd name="T6" fmla="*/ 136 w 431"/>
                  <a:gd name="T7" fmla="*/ 38 h 311"/>
                  <a:gd name="T8" fmla="*/ 121 w 431"/>
                  <a:gd name="T9" fmla="*/ 46 h 311"/>
                  <a:gd name="T10" fmla="*/ 136 w 431"/>
                  <a:gd name="T11" fmla="*/ 61 h 311"/>
                  <a:gd name="T12" fmla="*/ 121 w 431"/>
                  <a:gd name="T13" fmla="*/ 76 h 311"/>
                  <a:gd name="T14" fmla="*/ 128 w 431"/>
                  <a:gd name="T15" fmla="*/ 84 h 311"/>
                  <a:gd name="T16" fmla="*/ 136 w 431"/>
                  <a:gd name="T17" fmla="*/ 91 h 311"/>
                  <a:gd name="T18" fmla="*/ 121 w 431"/>
                  <a:gd name="T19" fmla="*/ 114 h 311"/>
                  <a:gd name="T20" fmla="*/ 113 w 431"/>
                  <a:gd name="T21" fmla="*/ 137 h 311"/>
                  <a:gd name="T22" fmla="*/ 76 w 431"/>
                  <a:gd name="T23" fmla="*/ 152 h 311"/>
                  <a:gd name="T24" fmla="*/ 68 w 431"/>
                  <a:gd name="T25" fmla="*/ 144 h 311"/>
                  <a:gd name="T26" fmla="*/ 91 w 431"/>
                  <a:gd name="T27" fmla="*/ 122 h 311"/>
                  <a:gd name="T28" fmla="*/ 91 w 431"/>
                  <a:gd name="T29" fmla="*/ 144 h 311"/>
                  <a:gd name="T30" fmla="*/ 98 w 431"/>
                  <a:gd name="T31" fmla="*/ 129 h 311"/>
                  <a:gd name="T32" fmla="*/ 113 w 431"/>
                  <a:gd name="T33" fmla="*/ 122 h 311"/>
                  <a:gd name="T34" fmla="*/ 98 w 431"/>
                  <a:gd name="T35" fmla="*/ 114 h 311"/>
                  <a:gd name="T36" fmla="*/ 106 w 431"/>
                  <a:gd name="T37" fmla="*/ 99 h 311"/>
                  <a:gd name="T38" fmla="*/ 121 w 431"/>
                  <a:gd name="T39" fmla="*/ 107 h 311"/>
                  <a:gd name="T40" fmla="*/ 113 w 431"/>
                  <a:gd name="T41" fmla="*/ 84 h 311"/>
                  <a:gd name="T42" fmla="*/ 76 w 431"/>
                  <a:gd name="T43" fmla="*/ 122 h 311"/>
                  <a:gd name="T44" fmla="*/ 91 w 431"/>
                  <a:gd name="T45" fmla="*/ 122 h 311"/>
                  <a:gd name="T46" fmla="*/ 76 w 431"/>
                  <a:gd name="T47" fmla="*/ 122 h 311"/>
                  <a:gd name="T48" fmla="*/ 98 w 431"/>
                  <a:gd name="T49" fmla="*/ 91 h 311"/>
                  <a:gd name="T50" fmla="*/ 113 w 431"/>
                  <a:gd name="T51" fmla="*/ 69 h 311"/>
                  <a:gd name="T52" fmla="*/ 98 w 431"/>
                  <a:gd name="T53" fmla="*/ 76 h 311"/>
                  <a:gd name="T54" fmla="*/ 91 w 431"/>
                  <a:gd name="T55" fmla="*/ 61 h 311"/>
                  <a:gd name="T56" fmla="*/ 45 w 431"/>
                  <a:gd name="T57" fmla="*/ 46 h 311"/>
                  <a:gd name="T58" fmla="*/ 15 w 431"/>
                  <a:gd name="T59" fmla="*/ 16 h 311"/>
                  <a:gd name="T60" fmla="*/ 7 w 431"/>
                  <a:gd name="T61" fmla="*/ 137 h 311"/>
                  <a:gd name="T62" fmla="*/ 15 w 431"/>
                  <a:gd name="T63" fmla="*/ 129 h 311"/>
                  <a:gd name="T64" fmla="*/ 23 w 431"/>
                  <a:gd name="T65" fmla="*/ 144 h 311"/>
                  <a:gd name="T66" fmla="*/ 7 w 431"/>
                  <a:gd name="T67" fmla="*/ 144 h 311"/>
                  <a:gd name="T68" fmla="*/ 7 w 431"/>
                  <a:gd name="T69" fmla="*/ 152 h 311"/>
                  <a:gd name="T70" fmla="*/ 23 w 431"/>
                  <a:gd name="T71" fmla="*/ 160 h 311"/>
                  <a:gd name="T72" fmla="*/ 7 w 431"/>
                  <a:gd name="T73" fmla="*/ 182 h 311"/>
                  <a:gd name="T74" fmla="*/ 7 w 431"/>
                  <a:gd name="T75" fmla="*/ 160 h 311"/>
                  <a:gd name="T76" fmla="*/ 0 w 431"/>
                  <a:gd name="T77" fmla="*/ 190 h 311"/>
                  <a:gd name="T78" fmla="*/ 7 w 431"/>
                  <a:gd name="T79" fmla="*/ 190 h 311"/>
                  <a:gd name="T80" fmla="*/ 7 w 431"/>
                  <a:gd name="T81" fmla="*/ 197 h 311"/>
                  <a:gd name="T82" fmla="*/ 23 w 431"/>
                  <a:gd name="T83" fmla="*/ 197 h 311"/>
                  <a:gd name="T84" fmla="*/ 30 w 431"/>
                  <a:gd name="T85" fmla="*/ 205 h 311"/>
                  <a:gd name="T86" fmla="*/ 45 w 431"/>
                  <a:gd name="T87" fmla="*/ 213 h 311"/>
                  <a:gd name="T88" fmla="*/ 60 w 431"/>
                  <a:gd name="T89" fmla="*/ 228 h 311"/>
                  <a:gd name="T90" fmla="*/ 53 w 431"/>
                  <a:gd name="T91" fmla="*/ 258 h 311"/>
                  <a:gd name="T92" fmla="*/ 76 w 431"/>
                  <a:gd name="T93" fmla="*/ 273 h 311"/>
                  <a:gd name="T94" fmla="*/ 106 w 431"/>
                  <a:gd name="T95" fmla="*/ 273 h 311"/>
                  <a:gd name="T96" fmla="*/ 144 w 431"/>
                  <a:gd name="T97" fmla="*/ 288 h 311"/>
                  <a:gd name="T98" fmla="*/ 272 w 431"/>
                  <a:gd name="T99" fmla="*/ 288 h 311"/>
                  <a:gd name="T100" fmla="*/ 386 w 431"/>
                  <a:gd name="T101" fmla="*/ 311 h 311"/>
                  <a:gd name="T102" fmla="*/ 378 w 431"/>
                  <a:gd name="T103" fmla="*/ 288 h 3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
                  <a:gd name="T157" fmla="*/ 0 h 311"/>
                  <a:gd name="T158" fmla="*/ 431 w 431"/>
                  <a:gd name="T159" fmla="*/ 311 h 3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 h="311">
                    <a:moveTo>
                      <a:pt x="378" y="288"/>
                    </a:moveTo>
                    <a:lnTo>
                      <a:pt x="431" y="84"/>
                    </a:lnTo>
                    <a:lnTo>
                      <a:pt x="128" y="0"/>
                    </a:lnTo>
                    <a:lnTo>
                      <a:pt x="136" y="38"/>
                    </a:lnTo>
                    <a:lnTo>
                      <a:pt x="121" y="46"/>
                    </a:lnTo>
                    <a:lnTo>
                      <a:pt x="136" y="61"/>
                    </a:lnTo>
                    <a:lnTo>
                      <a:pt x="121" y="76"/>
                    </a:lnTo>
                    <a:lnTo>
                      <a:pt x="128" y="84"/>
                    </a:lnTo>
                    <a:lnTo>
                      <a:pt x="136" y="91"/>
                    </a:lnTo>
                    <a:lnTo>
                      <a:pt x="121" y="114"/>
                    </a:lnTo>
                    <a:lnTo>
                      <a:pt x="113" y="137"/>
                    </a:lnTo>
                    <a:lnTo>
                      <a:pt x="76" y="152"/>
                    </a:lnTo>
                    <a:lnTo>
                      <a:pt x="68" y="144"/>
                    </a:lnTo>
                    <a:lnTo>
                      <a:pt x="91" y="122"/>
                    </a:lnTo>
                    <a:lnTo>
                      <a:pt x="91" y="144"/>
                    </a:lnTo>
                    <a:lnTo>
                      <a:pt x="98" y="129"/>
                    </a:lnTo>
                    <a:lnTo>
                      <a:pt x="113" y="122"/>
                    </a:lnTo>
                    <a:lnTo>
                      <a:pt x="98" y="114"/>
                    </a:lnTo>
                    <a:lnTo>
                      <a:pt x="106" y="99"/>
                    </a:lnTo>
                    <a:lnTo>
                      <a:pt x="121" y="107"/>
                    </a:lnTo>
                    <a:lnTo>
                      <a:pt x="113" y="84"/>
                    </a:lnTo>
                    <a:lnTo>
                      <a:pt x="76" y="122"/>
                    </a:lnTo>
                    <a:lnTo>
                      <a:pt x="91" y="122"/>
                    </a:lnTo>
                    <a:lnTo>
                      <a:pt x="76" y="122"/>
                    </a:lnTo>
                    <a:lnTo>
                      <a:pt x="98" y="91"/>
                    </a:lnTo>
                    <a:lnTo>
                      <a:pt x="113" y="69"/>
                    </a:lnTo>
                    <a:lnTo>
                      <a:pt x="98" y="76"/>
                    </a:lnTo>
                    <a:lnTo>
                      <a:pt x="91" y="61"/>
                    </a:lnTo>
                    <a:lnTo>
                      <a:pt x="45" y="46"/>
                    </a:lnTo>
                    <a:lnTo>
                      <a:pt x="15" y="16"/>
                    </a:lnTo>
                    <a:lnTo>
                      <a:pt x="7" y="137"/>
                    </a:lnTo>
                    <a:lnTo>
                      <a:pt x="15" y="129"/>
                    </a:lnTo>
                    <a:lnTo>
                      <a:pt x="23" y="144"/>
                    </a:lnTo>
                    <a:lnTo>
                      <a:pt x="7" y="144"/>
                    </a:lnTo>
                    <a:lnTo>
                      <a:pt x="7" y="152"/>
                    </a:lnTo>
                    <a:lnTo>
                      <a:pt x="23" y="160"/>
                    </a:lnTo>
                    <a:lnTo>
                      <a:pt x="7" y="182"/>
                    </a:lnTo>
                    <a:lnTo>
                      <a:pt x="7" y="160"/>
                    </a:lnTo>
                    <a:lnTo>
                      <a:pt x="0" y="190"/>
                    </a:lnTo>
                    <a:lnTo>
                      <a:pt x="7" y="190"/>
                    </a:lnTo>
                    <a:lnTo>
                      <a:pt x="7" y="197"/>
                    </a:lnTo>
                    <a:lnTo>
                      <a:pt x="23" y="197"/>
                    </a:lnTo>
                    <a:lnTo>
                      <a:pt x="30" y="205"/>
                    </a:lnTo>
                    <a:lnTo>
                      <a:pt x="45" y="213"/>
                    </a:lnTo>
                    <a:lnTo>
                      <a:pt x="60" y="228"/>
                    </a:lnTo>
                    <a:lnTo>
                      <a:pt x="53" y="258"/>
                    </a:lnTo>
                    <a:lnTo>
                      <a:pt x="76" y="273"/>
                    </a:lnTo>
                    <a:lnTo>
                      <a:pt x="106" y="273"/>
                    </a:lnTo>
                    <a:lnTo>
                      <a:pt x="144" y="288"/>
                    </a:lnTo>
                    <a:lnTo>
                      <a:pt x="272" y="288"/>
                    </a:lnTo>
                    <a:lnTo>
                      <a:pt x="386" y="311"/>
                    </a:lnTo>
                    <a:lnTo>
                      <a:pt x="378" y="28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5" name="Freeform 1152"/>
              <p:cNvSpPr>
                <a:spLocks/>
              </p:cNvSpPr>
              <p:nvPr/>
            </p:nvSpPr>
            <p:spPr bwMode="auto">
              <a:xfrm>
                <a:off x="1363" y="1106"/>
                <a:ext cx="431" cy="311"/>
              </a:xfrm>
              <a:custGeom>
                <a:avLst/>
                <a:gdLst>
                  <a:gd name="T0" fmla="*/ 378 w 431"/>
                  <a:gd name="T1" fmla="*/ 288 h 311"/>
                  <a:gd name="T2" fmla="*/ 431 w 431"/>
                  <a:gd name="T3" fmla="*/ 84 h 311"/>
                  <a:gd name="T4" fmla="*/ 128 w 431"/>
                  <a:gd name="T5" fmla="*/ 0 h 311"/>
                  <a:gd name="T6" fmla="*/ 136 w 431"/>
                  <a:gd name="T7" fmla="*/ 38 h 311"/>
                  <a:gd name="T8" fmla="*/ 121 w 431"/>
                  <a:gd name="T9" fmla="*/ 46 h 311"/>
                  <a:gd name="T10" fmla="*/ 136 w 431"/>
                  <a:gd name="T11" fmla="*/ 61 h 311"/>
                  <a:gd name="T12" fmla="*/ 121 w 431"/>
                  <a:gd name="T13" fmla="*/ 76 h 311"/>
                  <a:gd name="T14" fmla="*/ 128 w 431"/>
                  <a:gd name="T15" fmla="*/ 84 h 311"/>
                  <a:gd name="T16" fmla="*/ 136 w 431"/>
                  <a:gd name="T17" fmla="*/ 91 h 311"/>
                  <a:gd name="T18" fmla="*/ 121 w 431"/>
                  <a:gd name="T19" fmla="*/ 114 h 311"/>
                  <a:gd name="T20" fmla="*/ 113 w 431"/>
                  <a:gd name="T21" fmla="*/ 137 h 311"/>
                  <a:gd name="T22" fmla="*/ 76 w 431"/>
                  <a:gd name="T23" fmla="*/ 152 h 311"/>
                  <a:gd name="T24" fmla="*/ 68 w 431"/>
                  <a:gd name="T25" fmla="*/ 144 h 311"/>
                  <a:gd name="T26" fmla="*/ 91 w 431"/>
                  <a:gd name="T27" fmla="*/ 122 h 311"/>
                  <a:gd name="T28" fmla="*/ 91 w 431"/>
                  <a:gd name="T29" fmla="*/ 144 h 311"/>
                  <a:gd name="T30" fmla="*/ 98 w 431"/>
                  <a:gd name="T31" fmla="*/ 129 h 311"/>
                  <a:gd name="T32" fmla="*/ 113 w 431"/>
                  <a:gd name="T33" fmla="*/ 122 h 311"/>
                  <a:gd name="T34" fmla="*/ 98 w 431"/>
                  <a:gd name="T35" fmla="*/ 114 h 311"/>
                  <a:gd name="T36" fmla="*/ 106 w 431"/>
                  <a:gd name="T37" fmla="*/ 99 h 311"/>
                  <a:gd name="T38" fmla="*/ 121 w 431"/>
                  <a:gd name="T39" fmla="*/ 107 h 311"/>
                  <a:gd name="T40" fmla="*/ 113 w 431"/>
                  <a:gd name="T41" fmla="*/ 84 h 311"/>
                  <a:gd name="T42" fmla="*/ 76 w 431"/>
                  <a:gd name="T43" fmla="*/ 122 h 311"/>
                  <a:gd name="T44" fmla="*/ 91 w 431"/>
                  <a:gd name="T45" fmla="*/ 122 h 311"/>
                  <a:gd name="T46" fmla="*/ 76 w 431"/>
                  <a:gd name="T47" fmla="*/ 122 h 311"/>
                  <a:gd name="T48" fmla="*/ 98 w 431"/>
                  <a:gd name="T49" fmla="*/ 91 h 311"/>
                  <a:gd name="T50" fmla="*/ 113 w 431"/>
                  <a:gd name="T51" fmla="*/ 69 h 311"/>
                  <a:gd name="T52" fmla="*/ 98 w 431"/>
                  <a:gd name="T53" fmla="*/ 76 h 311"/>
                  <a:gd name="T54" fmla="*/ 91 w 431"/>
                  <a:gd name="T55" fmla="*/ 61 h 311"/>
                  <a:gd name="T56" fmla="*/ 45 w 431"/>
                  <a:gd name="T57" fmla="*/ 46 h 311"/>
                  <a:gd name="T58" fmla="*/ 15 w 431"/>
                  <a:gd name="T59" fmla="*/ 16 h 311"/>
                  <a:gd name="T60" fmla="*/ 7 w 431"/>
                  <a:gd name="T61" fmla="*/ 137 h 311"/>
                  <a:gd name="T62" fmla="*/ 15 w 431"/>
                  <a:gd name="T63" fmla="*/ 129 h 311"/>
                  <a:gd name="T64" fmla="*/ 23 w 431"/>
                  <a:gd name="T65" fmla="*/ 144 h 311"/>
                  <a:gd name="T66" fmla="*/ 7 w 431"/>
                  <a:gd name="T67" fmla="*/ 144 h 311"/>
                  <a:gd name="T68" fmla="*/ 7 w 431"/>
                  <a:gd name="T69" fmla="*/ 152 h 311"/>
                  <a:gd name="T70" fmla="*/ 23 w 431"/>
                  <a:gd name="T71" fmla="*/ 160 h 311"/>
                  <a:gd name="T72" fmla="*/ 7 w 431"/>
                  <a:gd name="T73" fmla="*/ 182 h 311"/>
                  <a:gd name="T74" fmla="*/ 7 w 431"/>
                  <a:gd name="T75" fmla="*/ 160 h 311"/>
                  <a:gd name="T76" fmla="*/ 0 w 431"/>
                  <a:gd name="T77" fmla="*/ 190 h 311"/>
                  <a:gd name="T78" fmla="*/ 7 w 431"/>
                  <a:gd name="T79" fmla="*/ 190 h 311"/>
                  <a:gd name="T80" fmla="*/ 7 w 431"/>
                  <a:gd name="T81" fmla="*/ 197 h 311"/>
                  <a:gd name="T82" fmla="*/ 23 w 431"/>
                  <a:gd name="T83" fmla="*/ 197 h 311"/>
                  <a:gd name="T84" fmla="*/ 30 w 431"/>
                  <a:gd name="T85" fmla="*/ 205 h 311"/>
                  <a:gd name="T86" fmla="*/ 45 w 431"/>
                  <a:gd name="T87" fmla="*/ 213 h 311"/>
                  <a:gd name="T88" fmla="*/ 60 w 431"/>
                  <a:gd name="T89" fmla="*/ 228 h 311"/>
                  <a:gd name="T90" fmla="*/ 53 w 431"/>
                  <a:gd name="T91" fmla="*/ 258 h 311"/>
                  <a:gd name="T92" fmla="*/ 76 w 431"/>
                  <a:gd name="T93" fmla="*/ 273 h 311"/>
                  <a:gd name="T94" fmla="*/ 106 w 431"/>
                  <a:gd name="T95" fmla="*/ 273 h 311"/>
                  <a:gd name="T96" fmla="*/ 144 w 431"/>
                  <a:gd name="T97" fmla="*/ 288 h 311"/>
                  <a:gd name="T98" fmla="*/ 272 w 431"/>
                  <a:gd name="T99" fmla="*/ 288 h 311"/>
                  <a:gd name="T100" fmla="*/ 386 w 431"/>
                  <a:gd name="T101" fmla="*/ 311 h 311"/>
                  <a:gd name="T102" fmla="*/ 378 w 431"/>
                  <a:gd name="T103" fmla="*/ 288 h 311"/>
                  <a:gd name="T104" fmla="*/ 378 w 431"/>
                  <a:gd name="T105" fmla="*/ 296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311"/>
                  <a:gd name="T161" fmla="*/ 431 w 431"/>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311">
                    <a:moveTo>
                      <a:pt x="378" y="288"/>
                    </a:moveTo>
                    <a:lnTo>
                      <a:pt x="431" y="84"/>
                    </a:lnTo>
                    <a:lnTo>
                      <a:pt x="128" y="0"/>
                    </a:lnTo>
                    <a:lnTo>
                      <a:pt x="136" y="38"/>
                    </a:lnTo>
                    <a:lnTo>
                      <a:pt x="121" y="46"/>
                    </a:lnTo>
                    <a:lnTo>
                      <a:pt x="136" y="61"/>
                    </a:lnTo>
                    <a:lnTo>
                      <a:pt x="121" y="76"/>
                    </a:lnTo>
                    <a:lnTo>
                      <a:pt x="128" y="84"/>
                    </a:lnTo>
                    <a:lnTo>
                      <a:pt x="136" y="91"/>
                    </a:lnTo>
                    <a:lnTo>
                      <a:pt x="121" y="114"/>
                    </a:lnTo>
                    <a:lnTo>
                      <a:pt x="113" y="137"/>
                    </a:lnTo>
                    <a:lnTo>
                      <a:pt x="76" y="152"/>
                    </a:lnTo>
                    <a:lnTo>
                      <a:pt x="68" y="144"/>
                    </a:lnTo>
                    <a:lnTo>
                      <a:pt x="91" y="122"/>
                    </a:lnTo>
                    <a:lnTo>
                      <a:pt x="91" y="144"/>
                    </a:lnTo>
                    <a:lnTo>
                      <a:pt x="98" y="129"/>
                    </a:lnTo>
                    <a:lnTo>
                      <a:pt x="113" y="122"/>
                    </a:lnTo>
                    <a:lnTo>
                      <a:pt x="98" y="114"/>
                    </a:lnTo>
                    <a:lnTo>
                      <a:pt x="106" y="99"/>
                    </a:lnTo>
                    <a:lnTo>
                      <a:pt x="121" y="107"/>
                    </a:lnTo>
                    <a:lnTo>
                      <a:pt x="113" y="84"/>
                    </a:lnTo>
                    <a:lnTo>
                      <a:pt x="76" y="122"/>
                    </a:lnTo>
                    <a:lnTo>
                      <a:pt x="91" y="122"/>
                    </a:lnTo>
                    <a:lnTo>
                      <a:pt x="76" y="122"/>
                    </a:lnTo>
                    <a:lnTo>
                      <a:pt x="98" y="91"/>
                    </a:lnTo>
                    <a:lnTo>
                      <a:pt x="113" y="69"/>
                    </a:lnTo>
                    <a:lnTo>
                      <a:pt x="98" y="76"/>
                    </a:lnTo>
                    <a:lnTo>
                      <a:pt x="91" y="61"/>
                    </a:lnTo>
                    <a:lnTo>
                      <a:pt x="45" y="46"/>
                    </a:lnTo>
                    <a:lnTo>
                      <a:pt x="15" y="16"/>
                    </a:lnTo>
                    <a:lnTo>
                      <a:pt x="7" y="137"/>
                    </a:lnTo>
                    <a:lnTo>
                      <a:pt x="15" y="129"/>
                    </a:lnTo>
                    <a:lnTo>
                      <a:pt x="23" y="144"/>
                    </a:lnTo>
                    <a:lnTo>
                      <a:pt x="7" y="144"/>
                    </a:lnTo>
                    <a:lnTo>
                      <a:pt x="7" y="152"/>
                    </a:lnTo>
                    <a:lnTo>
                      <a:pt x="23" y="160"/>
                    </a:lnTo>
                    <a:lnTo>
                      <a:pt x="7" y="182"/>
                    </a:lnTo>
                    <a:lnTo>
                      <a:pt x="7" y="160"/>
                    </a:lnTo>
                    <a:lnTo>
                      <a:pt x="0" y="190"/>
                    </a:lnTo>
                    <a:lnTo>
                      <a:pt x="7" y="190"/>
                    </a:lnTo>
                    <a:lnTo>
                      <a:pt x="7" y="197"/>
                    </a:lnTo>
                    <a:lnTo>
                      <a:pt x="23" y="197"/>
                    </a:lnTo>
                    <a:lnTo>
                      <a:pt x="30" y="205"/>
                    </a:lnTo>
                    <a:lnTo>
                      <a:pt x="45" y="213"/>
                    </a:lnTo>
                    <a:lnTo>
                      <a:pt x="60" y="228"/>
                    </a:lnTo>
                    <a:lnTo>
                      <a:pt x="53" y="258"/>
                    </a:lnTo>
                    <a:lnTo>
                      <a:pt x="76" y="273"/>
                    </a:lnTo>
                    <a:lnTo>
                      <a:pt x="106" y="273"/>
                    </a:lnTo>
                    <a:lnTo>
                      <a:pt x="144" y="288"/>
                    </a:lnTo>
                    <a:lnTo>
                      <a:pt x="272" y="288"/>
                    </a:lnTo>
                    <a:lnTo>
                      <a:pt x="386" y="311"/>
                    </a:lnTo>
                    <a:lnTo>
                      <a:pt x="378" y="288"/>
                    </a:lnTo>
                    <a:lnTo>
                      <a:pt x="378" y="29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6" name="Freeform 1153"/>
              <p:cNvSpPr>
                <a:spLocks/>
              </p:cNvSpPr>
              <p:nvPr/>
            </p:nvSpPr>
            <p:spPr bwMode="auto">
              <a:xfrm>
                <a:off x="3754" y="1910"/>
                <a:ext cx="287" cy="280"/>
              </a:xfrm>
              <a:custGeom>
                <a:avLst/>
                <a:gdLst>
                  <a:gd name="T0" fmla="*/ 280 w 287"/>
                  <a:gd name="T1" fmla="*/ 91 h 280"/>
                  <a:gd name="T2" fmla="*/ 250 w 287"/>
                  <a:gd name="T3" fmla="*/ 68 h 280"/>
                  <a:gd name="T4" fmla="*/ 250 w 287"/>
                  <a:gd name="T5" fmla="*/ 91 h 280"/>
                  <a:gd name="T6" fmla="*/ 227 w 287"/>
                  <a:gd name="T7" fmla="*/ 129 h 280"/>
                  <a:gd name="T8" fmla="*/ 212 w 287"/>
                  <a:gd name="T9" fmla="*/ 121 h 280"/>
                  <a:gd name="T10" fmla="*/ 204 w 287"/>
                  <a:gd name="T11" fmla="*/ 159 h 280"/>
                  <a:gd name="T12" fmla="*/ 182 w 287"/>
                  <a:gd name="T13" fmla="*/ 151 h 280"/>
                  <a:gd name="T14" fmla="*/ 144 w 287"/>
                  <a:gd name="T15" fmla="*/ 258 h 280"/>
                  <a:gd name="T16" fmla="*/ 68 w 287"/>
                  <a:gd name="T17" fmla="*/ 280 h 280"/>
                  <a:gd name="T18" fmla="*/ 45 w 287"/>
                  <a:gd name="T19" fmla="*/ 258 h 280"/>
                  <a:gd name="T20" fmla="*/ 7 w 287"/>
                  <a:gd name="T21" fmla="*/ 235 h 280"/>
                  <a:gd name="T22" fmla="*/ 0 w 287"/>
                  <a:gd name="T23" fmla="*/ 197 h 280"/>
                  <a:gd name="T24" fmla="*/ 23 w 287"/>
                  <a:gd name="T25" fmla="*/ 174 h 280"/>
                  <a:gd name="T26" fmla="*/ 23 w 287"/>
                  <a:gd name="T27" fmla="*/ 144 h 280"/>
                  <a:gd name="T28" fmla="*/ 45 w 287"/>
                  <a:gd name="T29" fmla="*/ 144 h 280"/>
                  <a:gd name="T30" fmla="*/ 45 w 287"/>
                  <a:gd name="T31" fmla="*/ 121 h 280"/>
                  <a:gd name="T32" fmla="*/ 91 w 287"/>
                  <a:gd name="T33" fmla="*/ 83 h 280"/>
                  <a:gd name="T34" fmla="*/ 98 w 287"/>
                  <a:gd name="T35" fmla="*/ 23 h 280"/>
                  <a:gd name="T36" fmla="*/ 91 w 287"/>
                  <a:gd name="T37" fmla="*/ 0 h 280"/>
                  <a:gd name="T38" fmla="*/ 98 w 287"/>
                  <a:gd name="T39" fmla="*/ 0 h 280"/>
                  <a:gd name="T40" fmla="*/ 113 w 287"/>
                  <a:gd name="T41" fmla="*/ 68 h 280"/>
                  <a:gd name="T42" fmla="*/ 174 w 287"/>
                  <a:gd name="T43" fmla="*/ 61 h 280"/>
                  <a:gd name="T44" fmla="*/ 182 w 287"/>
                  <a:gd name="T45" fmla="*/ 98 h 280"/>
                  <a:gd name="T46" fmla="*/ 219 w 287"/>
                  <a:gd name="T47" fmla="*/ 61 h 280"/>
                  <a:gd name="T48" fmla="*/ 234 w 287"/>
                  <a:gd name="T49" fmla="*/ 68 h 280"/>
                  <a:gd name="T50" fmla="*/ 250 w 287"/>
                  <a:gd name="T51" fmla="*/ 45 h 280"/>
                  <a:gd name="T52" fmla="*/ 272 w 287"/>
                  <a:gd name="T53" fmla="*/ 53 h 280"/>
                  <a:gd name="T54" fmla="*/ 287 w 287"/>
                  <a:gd name="T55" fmla="*/ 76 h 280"/>
                  <a:gd name="T56" fmla="*/ 280 w 287"/>
                  <a:gd name="T57" fmla="*/ 91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7"/>
                  <a:gd name="T88" fmla="*/ 0 h 280"/>
                  <a:gd name="T89" fmla="*/ 287 w 287"/>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7" h="280">
                    <a:moveTo>
                      <a:pt x="280" y="91"/>
                    </a:moveTo>
                    <a:lnTo>
                      <a:pt x="250" y="68"/>
                    </a:lnTo>
                    <a:lnTo>
                      <a:pt x="250" y="91"/>
                    </a:lnTo>
                    <a:lnTo>
                      <a:pt x="227" y="129"/>
                    </a:lnTo>
                    <a:lnTo>
                      <a:pt x="212" y="121"/>
                    </a:lnTo>
                    <a:lnTo>
                      <a:pt x="204" y="159"/>
                    </a:lnTo>
                    <a:lnTo>
                      <a:pt x="182" y="151"/>
                    </a:lnTo>
                    <a:lnTo>
                      <a:pt x="144" y="258"/>
                    </a:lnTo>
                    <a:lnTo>
                      <a:pt x="68" y="280"/>
                    </a:lnTo>
                    <a:lnTo>
                      <a:pt x="45" y="258"/>
                    </a:lnTo>
                    <a:lnTo>
                      <a:pt x="7" y="235"/>
                    </a:lnTo>
                    <a:lnTo>
                      <a:pt x="0" y="197"/>
                    </a:lnTo>
                    <a:lnTo>
                      <a:pt x="23" y="174"/>
                    </a:lnTo>
                    <a:lnTo>
                      <a:pt x="23" y="144"/>
                    </a:lnTo>
                    <a:lnTo>
                      <a:pt x="45" y="144"/>
                    </a:lnTo>
                    <a:lnTo>
                      <a:pt x="45" y="121"/>
                    </a:lnTo>
                    <a:lnTo>
                      <a:pt x="91" y="83"/>
                    </a:lnTo>
                    <a:lnTo>
                      <a:pt x="98" y="23"/>
                    </a:lnTo>
                    <a:lnTo>
                      <a:pt x="91" y="0"/>
                    </a:lnTo>
                    <a:lnTo>
                      <a:pt x="98" y="0"/>
                    </a:lnTo>
                    <a:lnTo>
                      <a:pt x="113" y="68"/>
                    </a:lnTo>
                    <a:lnTo>
                      <a:pt x="174" y="61"/>
                    </a:lnTo>
                    <a:lnTo>
                      <a:pt x="182" y="98"/>
                    </a:lnTo>
                    <a:lnTo>
                      <a:pt x="219" y="61"/>
                    </a:lnTo>
                    <a:lnTo>
                      <a:pt x="234" y="68"/>
                    </a:lnTo>
                    <a:lnTo>
                      <a:pt x="250" y="45"/>
                    </a:lnTo>
                    <a:lnTo>
                      <a:pt x="272" y="53"/>
                    </a:lnTo>
                    <a:lnTo>
                      <a:pt x="287" y="76"/>
                    </a:lnTo>
                    <a:lnTo>
                      <a:pt x="280" y="91"/>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7" name="Freeform 1154"/>
              <p:cNvSpPr>
                <a:spLocks/>
              </p:cNvSpPr>
              <p:nvPr/>
            </p:nvSpPr>
            <p:spPr bwMode="auto">
              <a:xfrm>
                <a:off x="3754" y="1910"/>
                <a:ext cx="287" cy="280"/>
              </a:xfrm>
              <a:custGeom>
                <a:avLst/>
                <a:gdLst>
                  <a:gd name="T0" fmla="*/ 280 w 287"/>
                  <a:gd name="T1" fmla="*/ 91 h 280"/>
                  <a:gd name="T2" fmla="*/ 250 w 287"/>
                  <a:gd name="T3" fmla="*/ 68 h 280"/>
                  <a:gd name="T4" fmla="*/ 250 w 287"/>
                  <a:gd name="T5" fmla="*/ 91 h 280"/>
                  <a:gd name="T6" fmla="*/ 227 w 287"/>
                  <a:gd name="T7" fmla="*/ 129 h 280"/>
                  <a:gd name="T8" fmla="*/ 212 w 287"/>
                  <a:gd name="T9" fmla="*/ 121 h 280"/>
                  <a:gd name="T10" fmla="*/ 204 w 287"/>
                  <a:gd name="T11" fmla="*/ 159 h 280"/>
                  <a:gd name="T12" fmla="*/ 182 w 287"/>
                  <a:gd name="T13" fmla="*/ 151 h 280"/>
                  <a:gd name="T14" fmla="*/ 144 w 287"/>
                  <a:gd name="T15" fmla="*/ 258 h 280"/>
                  <a:gd name="T16" fmla="*/ 68 w 287"/>
                  <a:gd name="T17" fmla="*/ 280 h 280"/>
                  <a:gd name="T18" fmla="*/ 45 w 287"/>
                  <a:gd name="T19" fmla="*/ 258 h 280"/>
                  <a:gd name="T20" fmla="*/ 7 w 287"/>
                  <a:gd name="T21" fmla="*/ 235 h 280"/>
                  <a:gd name="T22" fmla="*/ 0 w 287"/>
                  <a:gd name="T23" fmla="*/ 197 h 280"/>
                  <a:gd name="T24" fmla="*/ 23 w 287"/>
                  <a:gd name="T25" fmla="*/ 174 h 280"/>
                  <a:gd name="T26" fmla="*/ 23 w 287"/>
                  <a:gd name="T27" fmla="*/ 144 h 280"/>
                  <a:gd name="T28" fmla="*/ 45 w 287"/>
                  <a:gd name="T29" fmla="*/ 144 h 280"/>
                  <a:gd name="T30" fmla="*/ 45 w 287"/>
                  <a:gd name="T31" fmla="*/ 121 h 280"/>
                  <a:gd name="T32" fmla="*/ 91 w 287"/>
                  <a:gd name="T33" fmla="*/ 83 h 280"/>
                  <a:gd name="T34" fmla="*/ 98 w 287"/>
                  <a:gd name="T35" fmla="*/ 23 h 280"/>
                  <a:gd name="T36" fmla="*/ 91 w 287"/>
                  <a:gd name="T37" fmla="*/ 0 h 280"/>
                  <a:gd name="T38" fmla="*/ 98 w 287"/>
                  <a:gd name="T39" fmla="*/ 0 h 280"/>
                  <a:gd name="T40" fmla="*/ 113 w 287"/>
                  <a:gd name="T41" fmla="*/ 68 h 280"/>
                  <a:gd name="T42" fmla="*/ 174 w 287"/>
                  <a:gd name="T43" fmla="*/ 61 h 280"/>
                  <a:gd name="T44" fmla="*/ 182 w 287"/>
                  <a:gd name="T45" fmla="*/ 98 h 280"/>
                  <a:gd name="T46" fmla="*/ 219 w 287"/>
                  <a:gd name="T47" fmla="*/ 61 h 280"/>
                  <a:gd name="T48" fmla="*/ 234 w 287"/>
                  <a:gd name="T49" fmla="*/ 68 h 280"/>
                  <a:gd name="T50" fmla="*/ 250 w 287"/>
                  <a:gd name="T51" fmla="*/ 45 h 280"/>
                  <a:gd name="T52" fmla="*/ 272 w 287"/>
                  <a:gd name="T53" fmla="*/ 53 h 280"/>
                  <a:gd name="T54" fmla="*/ 287 w 287"/>
                  <a:gd name="T55" fmla="*/ 76 h 280"/>
                  <a:gd name="T56" fmla="*/ 280 w 287"/>
                  <a:gd name="T57" fmla="*/ 91 h 280"/>
                  <a:gd name="T58" fmla="*/ 280 w 287"/>
                  <a:gd name="T59" fmla="*/ 98 h 2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7"/>
                  <a:gd name="T91" fmla="*/ 0 h 280"/>
                  <a:gd name="T92" fmla="*/ 287 w 287"/>
                  <a:gd name="T93" fmla="*/ 280 h 2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7" h="280">
                    <a:moveTo>
                      <a:pt x="280" y="91"/>
                    </a:moveTo>
                    <a:lnTo>
                      <a:pt x="250" y="68"/>
                    </a:lnTo>
                    <a:lnTo>
                      <a:pt x="250" y="91"/>
                    </a:lnTo>
                    <a:lnTo>
                      <a:pt x="227" y="129"/>
                    </a:lnTo>
                    <a:lnTo>
                      <a:pt x="212" y="121"/>
                    </a:lnTo>
                    <a:lnTo>
                      <a:pt x="204" y="159"/>
                    </a:lnTo>
                    <a:lnTo>
                      <a:pt x="182" y="151"/>
                    </a:lnTo>
                    <a:lnTo>
                      <a:pt x="144" y="258"/>
                    </a:lnTo>
                    <a:lnTo>
                      <a:pt x="68" y="280"/>
                    </a:lnTo>
                    <a:lnTo>
                      <a:pt x="45" y="258"/>
                    </a:lnTo>
                    <a:lnTo>
                      <a:pt x="7" y="235"/>
                    </a:lnTo>
                    <a:lnTo>
                      <a:pt x="0" y="197"/>
                    </a:lnTo>
                    <a:lnTo>
                      <a:pt x="23" y="174"/>
                    </a:lnTo>
                    <a:lnTo>
                      <a:pt x="23" y="144"/>
                    </a:lnTo>
                    <a:lnTo>
                      <a:pt x="45" y="144"/>
                    </a:lnTo>
                    <a:lnTo>
                      <a:pt x="45" y="121"/>
                    </a:lnTo>
                    <a:lnTo>
                      <a:pt x="91" y="83"/>
                    </a:lnTo>
                    <a:lnTo>
                      <a:pt x="98" y="23"/>
                    </a:lnTo>
                    <a:lnTo>
                      <a:pt x="91" y="0"/>
                    </a:lnTo>
                    <a:lnTo>
                      <a:pt x="98" y="0"/>
                    </a:lnTo>
                    <a:lnTo>
                      <a:pt x="113" y="68"/>
                    </a:lnTo>
                    <a:lnTo>
                      <a:pt x="174" y="61"/>
                    </a:lnTo>
                    <a:lnTo>
                      <a:pt x="182" y="98"/>
                    </a:lnTo>
                    <a:lnTo>
                      <a:pt x="219" y="61"/>
                    </a:lnTo>
                    <a:lnTo>
                      <a:pt x="234" y="68"/>
                    </a:lnTo>
                    <a:lnTo>
                      <a:pt x="250" y="45"/>
                    </a:lnTo>
                    <a:lnTo>
                      <a:pt x="272" y="53"/>
                    </a:lnTo>
                    <a:lnTo>
                      <a:pt x="287" y="76"/>
                    </a:lnTo>
                    <a:lnTo>
                      <a:pt x="280" y="91"/>
                    </a:lnTo>
                    <a:lnTo>
                      <a:pt x="280" y="9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8" name="Freeform 1155"/>
              <p:cNvSpPr>
                <a:spLocks/>
              </p:cNvSpPr>
              <p:nvPr/>
            </p:nvSpPr>
            <p:spPr bwMode="auto">
              <a:xfrm>
                <a:off x="3096" y="1463"/>
                <a:ext cx="317" cy="356"/>
              </a:xfrm>
              <a:custGeom>
                <a:avLst/>
                <a:gdLst>
                  <a:gd name="T0" fmla="*/ 295 w 317"/>
                  <a:gd name="T1" fmla="*/ 288 h 356"/>
                  <a:gd name="T2" fmla="*/ 302 w 317"/>
                  <a:gd name="T3" fmla="*/ 348 h 356"/>
                  <a:gd name="T4" fmla="*/ 136 w 317"/>
                  <a:gd name="T5" fmla="*/ 356 h 356"/>
                  <a:gd name="T6" fmla="*/ 113 w 317"/>
                  <a:gd name="T7" fmla="*/ 341 h 356"/>
                  <a:gd name="T8" fmla="*/ 98 w 317"/>
                  <a:gd name="T9" fmla="*/ 280 h 356"/>
                  <a:gd name="T10" fmla="*/ 83 w 317"/>
                  <a:gd name="T11" fmla="*/ 242 h 356"/>
                  <a:gd name="T12" fmla="*/ 0 w 317"/>
                  <a:gd name="T13" fmla="*/ 182 h 356"/>
                  <a:gd name="T14" fmla="*/ 7 w 317"/>
                  <a:gd name="T15" fmla="*/ 144 h 356"/>
                  <a:gd name="T16" fmla="*/ 7 w 317"/>
                  <a:gd name="T17" fmla="*/ 129 h 356"/>
                  <a:gd name="T18" fmla="*/ 0 w 317"/>
                  <a:gd name="T19" fmla="*/ 106 h 356"/>
                  <a:gd name="T20" fmla="*/ 30 w 317"/>
                  <a:gd name="T21" fmla="*/ 75 h 356"/>
                  <a:gd name="T22" fmla="*/ 22 w 317"/>
                  <a:gd name="T23" fmla="*/ 30 h 356"/>
                  <a:gd name="T24" fmla="*/ 45 w 317"/>
                  <a:gd name="T25" fmla="*/ 30 h 356"/>
                  <a:gd name="T26" fmla="*/ 106 w 317"/>
                  <a:gd name="T27" fmla="*/ 0 h 356"/>
                  <a:gd name="T28" fmla="*/ 98 w 317"/>
                  <a:gd name="T29" fmla="*/ 30 h 356"/>
                  <a:gd name="T30" fmla="*/ 106 w 317"/>
                  <a:gd name="T31" fmla="*/ 22 h 356"/>
                  <a:gd name="T32" fmla="*/ 128 w 317"/>
                  <a:gd name="T33" fmla="*/ 30 h 356"/>
                  <a:gd name="T34" fmla="*/ 151 w 317"/>
                  <a:gd name="T35" fmla="*/ 53 h 356"/>
                  <a:gd name="T36" fmla="*/ 264 w 317"/>
                  <a:gd name="T37" fmla="*/ 75 h 356"/>
                  <a:gd name="T38" fmla="*/ 264 w 317"/>
                  <a:gd name="T39" fmla="*/ 83 h 356"/>
                  <a:gd name="T40" fmla="*/ 287 w 317"/>
                  <a:gd name="T41" fmla="*/ 91 h 356"/>
                  <a:gd name="T42" fmla="*/ 280 w 317"/>
                  <a:gd name="T43" fmla="*/ 121 h 356"/>
                  <a:gd name="T44" fmla="*/ 295 w 317"/>
                  <a:gd name="T45" fmla="*/ 121 h 356"/>
                  <a:gd name="T46" fmla="*/ 302 w 317"/>
                  <a:gd name="T47" fmla="*/ 136 h 356"/>
                  <a:gd name="T48" fmla="*/ 280 w 317"/>
                  <a:gd name="T49" fmla="*/ 182 h 356"/>
                  <a:gd name="T50" fmla="*/ 280 w 317"/>
                  <a:gd name="T51" fmla="*/ 189 h 356"/>
                  <a:gd name="T52" fmla="*/ 310 w 317"/>
                  <a:gd name="T53" fmla="*/ 159 h 356"/>
                  <a:gd name="T54" fmla="*/ 317 w 317"/>
                  <a:gd name="T55" fmla="*/ 159 h 356"/>
                  <a:gd name="T56" fmla="*/ 295 w 317"/>
                  <a:gd name="T57" fmla="*/ 288 h 3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356"/>
                  <a:gd name="T89" fmla="*/ 317 w 317"/>
                  <a:gd name="T90" fmla="*/ 356 h 3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356">
                    <a:moveTo>
                      <a:pt x="295" y="288"/>
                    </a:moveTo>
                    <a:lnTo>
                      <a:pt x="302" y="348"/>
                    </a:lnTo>
                    <a:lnTo>
                      <a:pt x="136" y="356"/>
                    </a:lnTo>
                    <a:lnTo>
                      <a:pt x="113" y="341"/>
                    </a:lnTo>
                    <a:lnTo>
                      <a:pt x="98" y="280"/>
                    </a:lnTo>
                    <a:lnTo>
                      <a:pt x="83" y="242"/>
                    </a:lnTo>
                    <a:lnTo>
                      <a:pt x="0" y="182"/>
                    </a:lnTo>
                    <a:lnTo>
                      <a:pt x="7" y="144"/>
                    </a:lnTo>
                    <a:lnTo>
                      <a:pt x="7" y="129"/>
                    </a:lnTo>
                    <a:lnTo>
                      <a:pt x="0" y="106"/>
                    </a:lnTo>
                    <a:lnTo>
                      <a:pt x="30" y="75"/>
                    </a:lnTo>
                    <a:lnTo>
                      <a:pt x="22" y="30"/>
                    </a:lnTo>
                    <a:lnTo>
                      <a:pt x="45" y="30"/>
                    </a:lnTo>
                    <a:lnTo>
                      <a:pt x="106" y="0"/>
                    </a:lnTo>
                    <a:lnTo>
                      <a:pt x="98" y="30"/>
                    </a:lnTo>
                    <a:lnTo>
                      <a:pt x="106" y="22"/>
                    </a:lnTo>
                    <a:lnTo>
                      <a:pt x="128" y="30"/>
                    </a:lnTo>
                    <a:lnTo>
                      <a:pt x="151" y="53"/>
                    </a:lnTo>
                    <a:lnTo>
                      <a:pt x="264" y="75"/>
                    </a:lnTo>
                    <a:lnTo>
                      <a:pt x="264" y="83"/>
                    </a:lnTo>
                    <a:lnTo>
                      <a:pt x="287" y="91"/>
                    </a:lnTo>
                    <a:lnTo>
                      <a:pt x="280" y="121"/>
                    </a:lnTo>
                    <a:lnTo>
                      <a:pt x="295" y="121"/>
                    </a:lnTo>
                    <a:lnTo>
                      <a:pt x="302" y="136"/>
                    </a:lnTo>
                    <a:lnTo>
                      <a:pt x="280" y="182"/>
                    </a:lnTo>
                    <a:lnTo>
                      <a:pt x="280" y="189"/>
                    </a:lnTo>
                    <a:lnTo>
                      <a:pt x="310" y="159"/>
                    </a:lnTo>
                    <a:lnTo>
                      <a:pt x="317" y="159"/>
                    </a:lnTo>
                    <a:lnTo>
                      <a:pt x="295" y="28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59" name="Freeform 1156"/>
              <p:cNvSpPr>
                <a:spLocks/>
              </p:cNvSpPr>
              <p:nvPr/>
            </p:nvSpPr>
            <p:spPr bwMode="auto">
              <a:xfrm>
                <a:off x="3096" y="1463"/>
                <a:ext cx="317" cy="356"/>
              </a:xfrm>
              <a:custGeom>
                <a:avLst/>
                <a:gdLst>
                  <a:gd name="T0" fmla="*/ 295 w 317"/>
                  <a:gd name="T1" fmla="*/ 288 h 356"/>
                  <a:gd name="T2" fmla="*/ 302 w 317"/>
                  <a:gd name="T3" fmla="*/ 348 h 356"/>
                  <a:gd name="T4" fmla="*/ 136 w 317"/>
                  <a:gd name="T5" fmla="*/ 356 h 356"/>
                  <a:gd name="T6" fmla="*/ 113 w 317"/>
                  <a:gd name="T7" fmla="*/ 341 h 356"/>
                  <a:gd name="T8" fmla="*/ 98 w 317"/>
                  <a:gd name="T9" fmla="*/ 280 h 356"/>
                  <a:gd name="T10" fmla="*/ 83 w 317"/>
                  <a:gd name="T11" fmla="*/ 242 h 356"/>
                  <a:gd name="T12" fmla="*/ 0 w 317"/>
                  <a:gd name="T13" fmla="*/ 182 h 356"/>
                  <a:gd name="T14" fmla="*/ 7 w 317"/>
                  <a:gd name="T15" fmla="*/ 144 h 356"/>
                  <a:gd name="T16" fmla="*/ 7 w 317"/>
                  <a:gd name="T17" fmla="*/ 129 h 356"/>
                  <a:gd name="T18" fmla="*/ 0 w 317"/>
                  <a:gd name="T19" fmla="*/ 106 h 356"/>
                  <a:gd name="T20" fmla="*/ 30 w 317"/>
                  <a:gd name="T21" fmla="*/ 75 h 356"/>
                  <a:gd name="T22" fmla="*/ 22 w 317"/>
                  <a:gd name="T23" fmla="*/ 30 h 356"/>
                  <a:gd name="T24" fmla="*/ 45 w 317"/>
                  <a:gd name="T25" fmla="*/ 30 h 356"/>
                  <a:gd name="T26" fmla="*/ 106 w 317"/>
                  <a:gd name="T27" fmla="*/ 0 h 356"/>
                  <a:gd name="T28" fmla="*/ 98 w 317"/>
                  <a:gd name="T29" fmla="*/ 30 h 356"/>
                  <a:gd name="T30" fmla="*/ 106 w 317"/>
                  <a:gd name="T31" fmla="*/ 22 h 356"/>
                  <a:gd name="T32" fmla="*/ 128 w 317"/>
                  <a:gd name="T33" fmla="*/ 30 h 356"/>
                  <a:gd name="T34" fmla="*/ 151 w 317"/>
                  <a:gd name="T35" fmla="*/ 53 h 356"/>
                  <a:gd name="T36" fmla="*/ 264 w 317"/>
                  <a:gd name="T37" fmla="*/ 75 h 356"/>
                  <a:gd name="T38" fmla="*/ 264 w 317"/>
                  <a:gd name="T39" fmla="*/ 83 h 356"/>
                  <a:gd name="T40" fmla="*/ 287 w 317"/>
                  <a:gd name="T41" fmla="*/ 91 h 356"/>
                  <a:gd name="T42" fmla="*/ 280 w 317"/>
                  <a:gd name="T43" fmla="*/ 121 h 356"/>
                  <a:gd name="T44" fmla="*/ 295 w 317"/>
                  <a:gd name="T45" fmla="*/ 121 h 356"/>
                  <a:gd name="T46" fmla="*/ 302 w 317"/>
                  <a:gd name="T47" fmla="*/ 136 h 356"/>
                  <a:gd name="T48" fmla="*/ 280 w 317"/>
                  <a:gd name="T49" fmla="*/ 182 h 356"/>
                  <a:gd name="T50" fmla="*/ 280 w 317"/>
                  <a:gd name="T51" fmla="*/ 189 h 356"/>
                  <a:gd name="T52" fmla="*/ 310 w 317"/>
                  <a:gd name="T53" fmla="*/ 159 h 356"/>
                  <a:gd name="T54" fmla="*/ 317 w 317"/>
                  <a:gd name="T55" fmla="*/ 159 h 356"/>
                  <a:gd name="T56" fmla="*/ 295 w 317"/>
                  <a:gd name="T57" fmla="*/ 288 h 356"/>
                  <a:gd name="T58" fmla="*/ 295 w 317"/>
                  <a:gd name="T59" fmla="*/ 295 h 3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356"/>
                  <a:gd name="T92" fmla="*/ 317 w 317"/>
                  <a:gd name="T93" fmla="*/ 356 h 3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356">
                    <a:moveTo>
                      <a:pt x="295" y="288"/>
                    </a:moveTo>
                    <a:lnTo>
                      <a:pt x="302" y="348"/>
                    </a:lnTo>
                    <a:lnTo>
                      <a:pt x="136" y="356"/>
                    </a:lnTo>
                    <a:lnTo>
                      <a:pt x="113" y="341"/>
                    </a:lnTo>
                    <a:lnTo>
                      <a:pt x="98" y="280"/>
                    </a:lnTo>
                    <a:lnTo>
                      <a:pt x="83" y="242"/>
                    </a:lnTo>
                    <a:lnTo>
                      <a:pt x="0" y="182"/>
                    </a:lnTo>
                    <a:lnTo>
                      <a:pt x="7" y="144"/>
                    </a:lnTo>
                    <a:lnTo>
                      <a:pt x="7" y="129"/>
                    </a:lnTo>
                    <a:lnTo>
                      <a:pt x="0" y="106"/>
                    </a:lnTo>
                    <a:lnTo>
                      <a:pt x="30" y="75"/>
                    </a:lnTo>
                    <a:lnTo>
                      <a:pt x="22" y="30"/>
                    </a:lnTo>
                    <a:lnTo>
                      <a:pt x="45" y="30"/>
                    </a:lnTo>
                    <a:lnTo>
                      <a:pt x="106" y="0"/>
                    </a:lnTo>
                    <a:lnTo>
                      <a:pt x="98" y="30"/>
                    </a:lnTo>
                    <a:lnTo>
                      <a:pt x="106" y="22"/>
                    </a:lnTo>
                    <a:lnTo>
                      <a:pt x="128" y="30"/>
                    </a:lnTo>
                    <a:lnTo>
                      <a:pt x="151" y="53"/>
                    </a:lnTo>
                    <a:lnTo>
                      <a:pt x="264" y="75"/>
                    </a:lnTo>
                    <a:lnTo>
                      <a:pt x="264" y="83"/>
                    </a:lnTo>
                    <a:lnTo>
                      <a:pt x="287" y="91"/>
                    </a:lnTo>
                    <a:lnTo>
                      <a:pt x="280" y="121"/>
                    </a:lnTo>
                    <a:lnTo>
                      <a:pt x="295" y="121"/>
                    </a:lnTo>
                    <a:lnTo>
                      <a:pt x="302" y="136"/>
                    </a:lnTo>
                    <a:lnTo>
                      <a:pt x="280" y="182"/>
                    </a:lnTo>
                    <a:lnTo>
                      <a:pt x="280" y="189"/>
                    </a:lnTo>
                    <a:lnTo>
                      <a:pt x="310" y="159"/>
                    </a:lnTo>
                    <a:lnTo>
                      <a:pt x="317" y="159"/>
                    </a:lnTo>
                    <a:lnTo>
                      <a:pt x="295" y="288"/>
                    </a:lnTo>
                    <a:lnTo>
                      <a:pt x="295" y="29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60" name="Freeform 1157"/>
              <p:cNvSpPr>
                <a:spLocks/>
              </p:cNvSpPr>
              <p:nvPr/>
            </p:nvSpPr>
            <p:spPr bwMode="auto">
              <a:xfrm>
                <a:off x="3406" y="1584"/>
                <a:ext cx="23" cy="23"/>
              </a:xfrm>
              <a:custGeom>
                <a:avLst/>
                <a:gdLst>
                  <a:gd name="T0" fmla="*/ 23 w 23"/>
                  <a:gd name="T1" fmla="*/ 0 h 23"/>
                  <a:gd name="T2" fmla="*/ 0 w 23"/>
                  <a:gd name="T3" fmla="*/ 23 h 23"/>
                  <a:gd name="T4" fmla="*/ 23 w 23"/>
                  <a:gd name="T5" fmla="*/ 0 h 23"/>
                  <a:gd name="T6" fmla="*/ 23 w 23"/>
                  <a:gd name="T7" fmla="*/ 8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23" y="0"/>
                    </a:moveTo>
                    <a:lnTo>
                      <a:pt x="0" y="23"/>
                    </a:lnTo>
                    <a:lnTo>
                      <a:pt x="23" y="0"/>
                    </a:lnTo>
                    <a:lnTo>
                      <a:pt x="23"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61" name="Freeform 1158"/>
              <p:cNvSpPr>
                <a:spLocks/>
              </p:cNvSpPr>
              <p:nvPr/>
            </p:nvSpPr>
            <p:spPr bwMode="auto">
              <a:xfrm>
                <a:off x="2006" y="1561"/>
                <a:ext cx="446" cy="372"/>
              </a:xfrm>
              <a:custGeom>
                <a:avLst/>
                <a:gdLst>
                  <a:gd name="T0" fmla="*/ 431 w 446"/>
                  <a:gd name="T1" fmla="*/ 212 h 372"/>
                  <a:gd name="T2" fmla="*/ 446 w 446"/>
                  <a:gd name="T3" fmla="*/ 53 h 372"/>
                  <a:gd name="T4" fmla="*/ 53 w 446"/>
                  <a:gd name="T5" fmla="*/ 0 h 372"/>
                  <a:gd name="T6" fmla="*/ 45 w 446"/>
                  <a:gd name="T7" fmla="*/ 46 h 372"/>
                  <a:gd name="T8" fmla="*/ 15 w 446"/>
                  <a:gd name="T9" fmla="*/ 243 h 372"/>
                  <a:gd name="T10" fmla="*/ 0 w 446"/>
                  <a:gd name="T11" fmla="*/ 319 h 372"/>
                  <a:gd name="T12" fmla="*/ 121 w 446"/>
                  <a:gd name="T13" fmla="*/ 334 h 372"/>
                  <a:gd name="T14" fmla="*/ 424 w 446"/>
                  <a:gd name="T15" fmla="*/ 372 h 372"/>
                  <a:gd name="T16" fmla="*/ 431 w 446"/>
                  <a:gd name="T17" fmla="*/ 21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372"/>
                  <a:gd name="T29" fmla="*/ 446 w 44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372">
                    <a:moveTo>
                      <a:pt x="431" y="212"/>
                    </a:moveTo>
                    <a:lnTo>
                      <a:pt x="446" y="53"/>
                    </a:lnTo>
                    <a:lnTo>
                      <a:pt x="53" y="0"/>
                    </a:lnTo>
                    <a:lnTo>
                      <a:pt x="45" y="46"/>
                    </a:lnTo>
                    <a:lnTo>
                      <a:pt x="15" y="243"/>
                    </a:lnTo>
                    <a:lnTo>
                      <a:pt x="0" y="319"/>
                    </a:lnTo>
                    <a:lnTo>
                      <a:pt x="121" y="334"/>
                    </a:lnTo>
                    <a:lnTo>
                      <a:pt x="424" y="372"/>
                    </a:lnTo>
                    <a:lnTo>
                      <a:pt x="431" y="212"/>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762" name="Freeform 1159"/>
              <p:cNvSpPr>
                <a:spLocks/>
              </p:cNvSpPr>
              <p:nvPr/>
            </p:nvSpPr>
            <p:spPr bwMode="auto">
              <a:xfrm>
                <a:off x="2006" y="1561"/>
                <a:ext cx="446" cy="372"/>
              </a:xfrm>
              <a:custGeom>
                <a:avLst/>
                <a:gdLst>
                  <a:gd name="T0" fmla="*/ 431 w 446"/>
                  <a:gd name="T1" fmla="*/ 212 h 372"/>
                  <a:gd name="T2" fmla="*/ 446 w 446"/>
                  <a:gd name="T3" fmla="*/ 53 h 372"/>
                  <a:gd name="T4" fmla="*/ 53 w 446"/>
                  <a:gd name="T5" fmla="*/ 0 h 372"/>
                  <a:gd name="T6" fmla="*/ 45 w 446"/>
                  <a:gd name="T7" fmla="*/ 46 h 372"/>
                  <a:gd name="T8" fmla="*/ 15 w 446"/>
                  <a:gd name="T9" fmla="*/ 243 h 372"/>
                  <a:gd name="T10" fmla="*/ 0 w 446"/>
                  <a:gd name="T11" fmla="*/ 319 h 372"/>
                  <a:gd name="T12" fmla="*/ 121 w 446"/>
                  <a:gd name="T13" fmla="*/ 334 h 372"/>
                  <a:gd name="T14" fmla="*/ 424 w 446"/>
                  <a:gd name="T15" fmla="*/ 372 h 372"/>
                  <a:gd name="T16" fmla="*/ 431 w 446"/>
                  <a:gd name="T17" fmla="*/ 212 h 372"/>
                  <a:gd name="T18" fmla="*/ 431 w 446"/>
                  <a:gd name="T19" fmla="*/ 22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372"/>
                  <a:gd name="T32" fmla="*/ 446 w 44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372">
                    <a:moveTo>
                      <a:pt x="431" y="212"/>
                    </a:moveTo>
                    <a:lnTo>
                      <a:pt x="446" y="53"/>
                    </a:lnTo>
                    <a:lnTo>
                      <a:pt x="53" y="0"/>
                    </a:lnTo>
                    <a:lnTo>
                      <a:pt x="45" y="46"/>
                    </a:lnTo>
                    <a:lnTo>
                      <a:pt x="15" y="243"/>
                    </a:lnTo>
                    <a:lnTo>
                      <a:pt x="0" y="319"/>
                    </a:lnTo>
                    <a:lnTo>
                      <a:pt x="121" y="334"/>
                    </a:lnTo>
                    <a:lnTo>
                      <a:pt x="424" y="372"/>
                    </a:lnTo>
                    <a:lnTo>
                      <a:pt x="431" y="212"/>
                    </a:lnTo>
                    <a:lnTo>
                      <a:pt x="431" y="22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grpSp>
        <p:sp>
          <p:nvSpPr>
            <p:cNvPr id="20631" name="Rectangle 379"/>
            <p:cNvSpPr>
              <a:spLocks noChangeArrowheads="1"/>
            </p:cNvSpPr>
            <p:nvPr/>
          </p:nvSpPr>
          <p:spPr bwMode="auto">
            <a:xfrm>
              <a:off x="6705600" y="1371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600" b="1" smtClean="0">
                  <a:solidFill>
                    <a:srgbClr val="000090"/>
                  </a:solidFill>
                </a:rPr>
                <a:t>2009</a:t>
              </a:r>
            </a:p>
          </p:txBody>
        </p:sp>
      </p:grpSp>
      <p:grpSp>
        <p:nvGrpSpPr>
          <p:cNvPr id="20495" name="Group 792"/>
          <p:cNvGrpSpPr>
            <a:grpSpLocks/>
          </p:cNvGrpSpPr>
          <p:nvPr/>
        </p:nvGrpSpPr>
        <p:grpSpPr bwMode="auto">
          <a:xfrm>
            <a:off x="6851653" y="3810000"/>
            <a:ext cx="2290763" cy="1981200"/>
            <a:chOff x="6324600" y="3962400"/>
            <a:chExt cx="2114550" cy="1981200"/>
          </a:xfrm>
        </p:grpSpPr>
        <p:grpSp>
          <p:nvGrpSpPr>
            <p:cNvPr id="20498" name="Group 1162"/>
            <p:cNvGrpSpPr>
              <a:grpSpLocks noChangeAspect="1"/>
            </p:cNvGrpSpPr>
            <p:nvPr/>
          </p:nvGrpSpPr>
          <p:grpSpPr bwMode="auto">
            <a:xfrm>
              <a:off x="6324600" y="4038600"/>
              <a:ext cx="2114550" cy="1905000"/>
              <a:chOff x="1098" y="735"/>
              <a:chExt cx="3534" cy="2812"/>
            </a:xfrm>
          </p:grpSpPr>
          <p:sp>
            <p:nvSpPr>
              <p:cNvPr id="20500" name="Rectangle 1163"/>
              <p:cNvSpPr>
                <a:spLocks noChangeArrowheads="1"/>
              </p:cNvSpPr>
              <p:nvPr/>
            </p:nvSpPr>
            <p:spPr bwMode="auto">
              <a:xfrm>
                <a:off x="1098" y="735"/>
                <a:ext cx="2502"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501" name="Rectangle 1164"/>
              <p:cNvSpPr>
                <a:spLocks noChangeArrowheads="1"/>
              </p:cNvSpPr>
              <p:nvPr/>
            </p:nvSpPr>
            <p:spPr bwMode="auto">
              <a:xfrm>
                <a:off x="1143" y="780"/>
                <a:ext cx="3489"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000000"/>
                  </a:solidFill>
                </a:endParaRPr>
              </a:p>
            </p:txBody>
          </p:sp>
          <p:sp>
            <p:nvSpPr>
              <p:cNvPr id="20502" name="Freeform 1165"/>
              <p:cNvSpPr>
                <a:spLocks/>
              </p:cNvSpPr>
              <p:nvPr/>
            </p:nvSpPr>
            <p:spPr bwMode="auto">
              <a:xfrm>
                <a:off x="3429" y="2403"/>
                <a:ext cx="242" cy="401"/>
              </a:xfrm>
              <a:custGeom>
                <a:avLst/>
                <a:gdLst>
                  <a:gd name="T0" fmla="*/ 227 w 242"/>
                  <a:gd name="T1" fmla="*/ 250 h 401"/>
                  <a:gd name="T2" fmla="*/ 242 w 242"/>
                  <a:gd name="T3" fmla="*/ 318 h 401"/>
                  <a:gd name="T4" fmla="*/ 60 w 242"/>
                  <a:gd name="T5" fmla="*/ 333 h 401"/>
                  <a:gd name="T6" fmla="*/ 75 w 242"/>
                  <a:gd name="T7" fmla="*/ 379 h 401"/>
                  <a:gd name="T8" fmla="*/ 75 w 242"/>
                  <a:gd name="T9" fmla="*/ 394 h 401"/>
                  <a:gd name="T10" fmla="*/ 37 w 242"/>
                  <a:gd name="T11" fmla="*/ 401 h 401"/>
                  <a:gd name="T12" fmla="*/ 60 w 242"/>
                  <a:gd name="T13" fmla="*/ 394 h 401"/>
                  <a:gd name="T14" fmla="*/ 37 w 242"/>
                  <a:gd name="T15" fmla="*/ 363 h 401"/>
                  <a:gd name="T16" fmla="*/ 30 w 242"/>
                  <a:gd name="T17" fmla="*/ 394 h 401"/>
                  <a:gd name="T18" fmla="*/ 15 w 242"/>
                  <a:gd name="T19" fmla="*/ 394 h 401"/>
                  <a:gd name="T20" fmla="*/ 0 w 242"/>
                  <a:gd name="T21" fmla="*/ 265 h 401"/>
                  <a:gd name="T22" fmla="*/ 7 w 242"/>
                  <a:gd name="T23" fmla="*/ 22 h 401"/>
                  <a:gd name="T24" fmla="*/ 0 w 242"/>
                  <a:gd name="T25" fmla="*/ 15 h 401"/>
                  <a:gd name="T26" fmla="*/ 166 w 242"/>
                  <a:gd name="T27" fmla="*/ 0 h 401"/>
                  <a:gd name="T28" fmla="*/ 211 w 242"/>
                  <a:gd name="T29" fmla="*/ 166 h 401"/>
                  <a:gd name="T30" fmla="*/ 234 w 242"/>
                  <a:gd name="T31" fmla="*/ 212 h 401"/>
                  <a:gd name="T32" fmla="*/ 227 w 242"/>
                  <a:gd name="T33" fmla="*/ 250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401"/>
                  <a:gd name="T53" fmla="*/ 242 w 242"/>
                  <a:gd name="T54" fmla="*/ 401 h 4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401">
                    <a:moveTo>
                      <a:pt x="227" y="250"/>
                    </a:moveTo>
                    <a:lnTo>
                      <a:pt x="242" y="318"/>
                    </a:lnTo>
                    <a:lnTo>
                      <a:pt x="60" y="333"/>
                    </a:lnTo>
                    <a:lnTo>
                      <a:pt x="75" y="379"/>
                    </a:lnTo>
                    <a:lnTo>
                      <a:pt x="75" y="394"/>
                    </a:lnTo>
                    <a:lnTo>
                      <a:pt x="37" y="401"/>
                    </a:lnTo>
                    <a:lnTo>
                      <a:pt x="60" y="394"/>
                    </a:lnTo>
                    <a:lnTo>
                      <a:pt x="37" y="363"/>
                    </a:lnTo>
                    <a:lnTo>
                      <a:pt x="30" y="394"/>
                    </a:lnTo>
                    <a:lnTo>
                      <a:pt x="15" y="394"/>
                    </a:lnTo>
                    <a:lnTo>
                      <a:pt x="0" y="265"/>
                    </a:lnTo>
                    <a:lnTo>
                      <a:pt x="7" y="22"/>
                    </a:lnTo>
                    <a:lnTo>
                      <a:pt x="0" y="15"/>
                    </a:lnTo>
                    <a:lnTo>
                      <a:pt x="166" y="0"/>
                    </a:lnTo>
                    <a:lnTo>
                      <a:pt x="211" y="166"/>
                    </a:lnTo>
                    <a:lnTo>
                      <a:pt x="234" y="212"/>
                    </a:lnTo>
                    <a:lnTo>
                      <a:pt x="227" y="25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3" name="Freeform 1166"/>
              <p:cNvSpPr>
                <a:spLocks/>
              </p:cNvSpPr>
              <p:nvPr/>
            </p:nvSpPr>
            <p:spPr bwMode="auto">
              <a:xfrm>
                <a:off x="3429" y="2403"/>
                <a:ext cx="242" cy="401"/>
              </a:xfrm>
              <a:custGeom>
                <a:avLst/>
                <a:gdLst>
                  <a:gd name="T0" fmla="*/ 227 w 242"/>
                  <a:gd name="T1" fmla="*/ 250 h 401"/>
                  <a:gd name="T2" fmla="*/ 242 w 242"/>
                  <a:gd name="T3" fmla="*/ 318 h 401"/>
                  <a:gd name="T4" fmla="*/ 60 w 242"/>
                  <a:gd name="T5" fmla="*/ 333 h 401"/>
                  <a:gd name="T6" fmla="*/ 75 w 242"/>
                  <a:gd name="T7" fmla="*/ 379 h 401"/>
                  <a:gd name="T8" fmla="*/ 75 w 242"/>
                  <a:gd name="T9" fmla="*/ 394 h 401"/>
                  <a:gd name="T10" fmla="*/ 37 w 242"/>
                  <a:gd name="T11" fmla="*/ 401 h 401"/>
                  <a:gd name="T12" fmla="*/ 60 w 242"/>
                  <a:gd name="T13" fmla="*/ 394 h 401"/>
                  <a:gd name="T14" fmla="*/ 37 w 242"/>
                  <a:gd name="T15" fmla="*/ 363 h 401"/>
                  <a:gd name="T16" fmla="*/ 30 w 242"/>
                  <a:gd name="T17" fmla="*/ 394 h 401"/>
                  <a:gd name="T18" fmla="*/ 15 w 242"/>
                  <a:gd name="T19" fmla="*/ 394 h 401"/>
                  <a:gd name="T20" fmla="*/ 0 w 242"/>
                  <a:gd name="T21" fmla="*/ 265 h 401"/>
                  <a:gd name="T22" fmla="*/ 7 w 242"/>
                  <a:gd name="T23" fmla="*/ 22 h 401"/>
                  <a:gd name="T24" fmla="*/ 0 w 242"/>
                  <a:gd name="T25" fmla="*/ 15 h 401"/>
                  <a:gd name="T26" fmla="*/ 166 w 242"/>
                  <a:gd name="T27" fmla="*/ 0 h 401"/>
                  <a:gd name="T28" fmla="*/ 211 w 242"/>
                  <a:gd name="T29" fmla="*/ 166 h 401"/>
                  <a:gd name="T30" fmla="*/ 234 w 242"/>
                  <a:gd name="T31" fmla="*/ 212 h 401"/>
                  <a:gd name="T32" fmla="*/ 227 w 242"/>
                  <a:gd name="T33" fmla="*/ 250 h 401"/>
                  <a:gd name="T34" fmla="*/ 227 w 242"/>
                  <a:gd name="T35" fmla="*/ 257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2"/>
                  <a:gd name="T55" fmla="*/ 0 h 401"/>
                  <a:gd name="T56" fmla="*/ 242 w 242"/>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2" h="401">
                    <a:moveTo>
                      <a:pt x="227" y="250"/>
                    </a:moveTo>
                    <a:lnTo>
                      <a:pt x="242" y="318"/>
                    </a:lnTo>
                    <a:lnTo>
                      <a:pt x="60" y="333"/>
                    </a:lnTo>
                    <a:lnTo>
                      <a:pt x="75" y="379"/>
                    </a:lnTo>
                    <a:lnTo>
                      <a:pt x="75" y="394"/>
                    </a:lnTo>
                    <a:lnTo>
                      <a:pt x="37" y="401"/>
                    </a:lnTo>
                    <a:lnTo>
                      <a:pt x="60" y="394"/>
                    </a:lnTo>
                    <a:lnTo>
                      <a:pt x="37" y="363"/>
                    </a:lnTo>
                    <a:lnTo>
                      <a:pt x="30" y="394"/>
                    </a:lnTo>
                    <a:lnTo>
                      <a:pt x="15" y="394"/>
                    </a:lnTo>
                    <a:lnTo>
                      <a:pt x="0" y="265"/>
                    </a:lnTo>
                    <a:lnTo>
                      <a:pt x="7" y="22"/>
                    </a:lnTo>
                    <a:lnTo>
                      <a:pt x="0" y="15"/>
                    </a:lnTo>
                    <a:lnTo>
                      <a:pt x="166" y="0"/>
                    </a:lnTo>
                    <a:lnTo>
                      <a:pt x="211" y="166"/>
                    </a:lnTo>
                    <a:lnTo>
                      <a:pt x="234" y="212"/>
                    </a:lnTo>
                    <a:lnTo>
                      <a:pt x="227" y="250"/>
                    </a:lnTo>
                    <a:lnTo>
                      <a:pt x="227" y="25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4" name="Freeform 1167"/>
              <p:cNvSpPr>
                <a:spLocks/>
              </p:cNvSpPr>
              <p:nvPr/>
            </p:nvSpPr>
            <p:spPr bwMode="auto">
              <a:xfrm>
                <a:off x="1204" y="2607"/>
                <a:ext cx="673" cy="599"/>
              </a:xfrm>
              <a:custGeom>
                <a:avLst/>
                <a:gdLst>
                  <a:gd name="T0" fmla="*/ 0 w 673"/>
                  <a:gd name="T1" fmla="*/ 341 h 599"/>
                  <a:gd name="T2" fmla="*/ 8 w 673"/>
                  <a:gd name="T3" fmla="*/ 349 h 599"/>
                  <a:gd name="T4" fmla="*/ 38 w 673"/>
                  <a:gd name="T5" fmla="*/ 372 h 599"/>
                  <a:gd name="T6" fmla="*/ 30 w 673"/>
                  <a:gd name="T7" fmla="*/ 417 h 599"/>
                  <a:gd name="T8" fmla="*/ 60 w 673"/>
                  <a:gd name="T9" fmla="*/ 402 h 599"/>
                  <a:gd name="T10" fmla="*/ 53 w 673"/>
                  <a:gd name="T11" fmla="*/ 463 h 599"/>
                  <a:gd name="T12" fmla="*/ 113 w 673"/>
                  <a:gd name="T13" fmla="*/ 478 h 599"/>
                  <a:gd name="T14" fmla="*/ 129 w 673"/>
                  <a:gd name="T15" fmla="*/ 470 h 599"/>
                  <a:gd name="T16" fmla="*/ 121 w 673"/>
                  <a:gd name="T17" fmla="*/ 516 h 599"/>
                  <a:gd name="T18" fmla="*/ 76 w 673"/>
                  <a:gd name="T19" fmla="*/ 569 h 599"/>
                  <a:gd name="T20" fmla="*/ 15 w 673"/>
                  <a:gd name="T21" fmla="*/ 599 h 599"/>
                  <a:gd name="T22" fmla="*/ 91 w 673"/>
                  <a:gd name="T23" fmla="*/ 576 h 599"/>
                  <a:gd name="T24" fmla="*/ 98 w 673"/>
                  <a:gd name="T25" fmla="*/ 546 h 599"/>
                  <a:gd name="T26" fmla="*/ 197 w 673"/>
                  <a:gd name="T27" fmla="*/ 493 h 599"/>
                  <a:gd name="T28" fmla="*/ 197 w 673"/>
                  <a:gd name="T29" fmla="*/ 447 h 599"/>
                  <a:gd name="T30" fmla="*/ 265 w 673"/>
                  <a:gd name="T31" fmla="*/ 334 h 599"/>
                  <a:gd name="T32" fmla="*/ 280 w 673"/>
                  <a:gd name="T33" fmla="*/ 364 h 599"/>
                  <a:gd name="T34" fmla="*/ 287 w 673"/>
                  <a:gd name="T35" fmla="*/ 387 h 599"/>
                  <a:gd name="T36" fmla="*/ 242 w 673"/>
                  <a:gd name="T37" fmla="*/ 455 h 599"/>
                  <a:gd name="T38" fmla="*/ 303 w 673"/>
                  <a:gd name="T39" fmla="*/ 372 h 599"/>
                  <a:gd name="T40" fmla="*/ 333 w 673"/>
                  <a:gd name="T41" fmla="*/ 372 h 599"/>
                  <a:gd name="T42" fmla="*/ 378 w 673"/>
                  <a:gd name="T43" fmla="*/ 410 h 599"/>
                  <a:gd name="T44" fmla="*/ 454 w 673"/>
                  <a:gd name="T45" fmla="*/ 394 h 599"/>
                  <a:gd name="T46" fmla="*/ 446 w 673"/>
                  <a:gd name="T47" fmla="*/ 417 h 599"/>
                  <a:gd name="T48" fmla="*/ 477 w 673"/>
                  <a:gd name="T49" fmla="*/ 402 h 599"/>
                  <a:gd name="T50" fmla="*/ 514 w 673"/>
                  <a:gd name="T51" fmla="*/ 447 h 599"/>
                  <a:gd name="T52" fmla="*/ 507 w 673"/>
                  <a:gd name="T53" fmla="*/ 417 h 599"/>
                  <a:gd name="T54" fmla="*/ 530 w 673"/>
                  <a:gd name="T55" fmla="*/ 402 h 599"/>
                  <a:gd name="T56" fmla="*/ 583 w 673"/>
                  <a:gd name="T57" fmla="*/ 470 h 599"/>
                  <a:gd name="T58" fmla="*/ 620 w 673"/>
                  <a:gd name="T59" fmla="*/ 516 h 599"/>
                  <a:gd name="T60" fmla="*/ 658 w 673"/>
                  <a:gd name="T61" fmla="*/ 531 h 599"/>
                  <a:gd name="T62" fmla="*/ 658 w 673"/>
                  <a:gd name="T63" fmla="*/ 485 h 599"/>
                  <a:gd name="T64" fmla="*/ 522 w 673"/>
                  <a:gd name="T65" fmla="*/ 387 h 599"/>
                  <a:gd name="T66" fmla="*/ 484 w 673"/>
                  <a:gd name="T67" fmla="*/ 402 h 599"/>
                  <a:gd name="T68" fmla="*/ 454 w 673"/>
                  <a:gd name="T69" fmla="*/ 379 h 599"/>
                  <a:gd name="T70" fmla="*/ 363 w 673"/>
                  <a:gd name="T71" fmla="*/ 46 h 599"/>
                  <a:gd name="T72" fmla="*/ 197 w 673"/>
                  <a:gd name="T73" fmla="*/ 8 h 599"/>
                  <a:gd name="T74" fmla="*/ 174 w 673"/>
                  <a:gd name="T75" fmla="*/ 0 h 599"/>
                  <a:gd name="T76" fmla="*/ 136 w 673"/>
                  <a:gd name="T77" fmla="*/ 38 h 599"/>
                  <a:gd name="T78" fmla="*/ 113 w 673"/>
                  <a:gd name="T79" fmla="*/ 31 h 599"/>
                  <a:gd name="T80" fmla="*/ 106 w 673"/>
                  <a:gd name="T81" fmla="*/ 38 h 599"/>
                  <a:gd name="T82" fmla="*/ 53 w 673"/>
                  <a:gd name="T83" fmla="*/ 76 h 599"/>
                  <a:gd name="T84" fmla="*/ 76 w 673"/>
                  <a:gd name="T85" fmla="*/ 144 h 599"/>
                  <a:gd name="T86" fmla="*/ 91 w 673"/>
                  <a:gd name="T87" fmla="*/ 167 h 599"/>
                  <a:gd name="T88" fmla="*/ 91 w 673"/>
                  <a:gd name="T89" fmla="*/ 190 h 599"/>
                  <a:gd name="T90" fmla="*/ 0 w 673"/>
                  <a:gd name="T91" fmla="*/ 182 h 599"/>
                  <a:gd name="T92" fmla="*/ 15 w 673"/>
                  <a:gd name="T93" fmla="*/ 205 h 599"/>
                  <a:gd name="T94" fmla="*/ 68 w 673"/>
                  <a:gd name="T95" fmla="*/ 235 h 599"/>
                  <a:gd name="T96" fmla="*/ 106 w 673"/>
                  <a:gd name="T97" fmla="*/ 235 h 599"/>
                  <a:gd name="T98" fmla="*/ 53 w 673"/>
                  <a:gd name="T99" fmla="*/ 296 h 5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3"/>
                  <a:gd name="T151" fmla="*/ 0 h 599"/>
                  <a:gd name="T152" fmla="*/ 673 w 673"/>
                  <a:gd name="T153" fmla="*/ 599 h 5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3" h="599">
                    <a:moveTo>
                      <a:pt x="53" y="296"/>
                    </a:moveTo>
                    <a:lnTo>
                      <a:pt x="0" y="341"/>
                    </a:lnTo>
                    <a:lnTo>
                      <a:pt x="15" y="341"/>
                    </a:lnTo>
                    <a:lnTo>
                      <a:pt x="8" y="349"/>
                    </a:lnTo>
                    <a:lnTo>
                      <a:pt x="15" y="364"/>
                    </a:lnTo>
                    <a:lnTo>
                      <a:pt x="38" y="372"/>
                    </a:lnTo>
                    <a:lnTo>
                      <a:pt x="23" y="394"/>
                    </a:lnTo>
                    <a:lnTo>
                      <a:pt x="30" y="417"/>
                    </a:lnTo>
                    <a:lnTo>
                      <a:pt x="45" y="425"/>
                    </a:lnTo>
                    <a:lnTo>
                      <a:pt x="60" y="402"/>
                    </a:lnTo>
                    <a:lnTo>
                      <a:pt x="68" y="447"/>
                    </a:lnTo>
                    <a:lnTo>
                      <a:pt x="53" y="463"/>
                    </a:lnTo>
                    <a:lnTo>
                      <a:pt x="91" y="440"/>
                    </a:lnTo>
                    <a:lnTo>
                      <a:pt x="113" y="478"/>
                    </a:lnTo>
                    <a:lnTo>
                      <a:pt x="121" y="455"/>
                    </a:lnTo>
                    <a:lnTo>
                      <a:pt x="129" y="470"/>
                    </a:lnTo>
                    <a:lnTo>
                      <a:pt x="151" y="455"/>
                    </a:lnTo>
                    <a:lnTo>
                      <a:pt x="121" y="516"/>
                    </a:lnTo>
                    <a:lnTo>
                      <a:pt x="83" y="546"/>
                    </a:lnTo>
                    <a:lnTo>
                      <a:pt x="76" y="569"/>
                    </a:lnTo>
                    <a:lnTo>
                      <a:pt x="53" y="561"/>
                    </a:lnTo>
                    <a:lnTo>
                      <a:pt x="15" y="599"/>
                    </a:lnTo>
                    <a:lnTo>
                      <a:pt x="53" y="576"/>
                    </a:lnTo>
                    <a:lnTo>
                      <a:pt x="91" y="576"/>
                    </a:lnTo>
                    <a:lnTo>
                      <a:pt x="106" y="561"/>
                    </a:lnTo>
                    <a:lnTo>
                      <a:pt x="98" y="546"/>
                    </a:lnTo>
                    <a:lnTo>
                      <a:pt x="121" y="546"/>
                    </a:lnTo>
                    <a:lnTo>
                      <a:pt x="197" y="493"/>
                    </a:lnTo>
                    <a:lnTo>
                      <a:pt x="212" y="463"/>
                    </a:lnTo>
                    <a:lnTo>
                      <a:pt x="197" y="447"/>
                    </a:lnTo>
                    <a:lnTo>
                      <a:pt x="257" y="372"/>
                    </a:lnTo>
                    <a:lnTo>
                      <a:pt x="265" y="334"/>
                    </a:lnTo>
                    <a:lnTo>
                      <a:pt x="257" y="372"/>
                    </a:lnTo>
                    <a:lnTo>
                      <a:pt x="280" y="364"/>
                    </a:lnTo>
                    <a:lnTo>
                      <a:pt x="265" y="379"/>
                    </a:lnTo>
                    <a:lnTo>
                      <a:pt x="287" y="387"/>
                    </a:lnTo>
                    <a:lnTo>
                      <a:pt x="250" y="394"/>
                    </a:lnTo>
                    <a:lnTo>
                      <a:pt x="242" y="455"/>
                    </a:lnTo>
                    <a:lnTo>
                      <a:pt x="295" y="417"/>
                    </a:lnTo>
                    <a:lnTo>
                      <a:pt x="303" y="372"/>
                    </a:lnTo>
                    <a:lnTo>
                      <a:pt x="303" y="387"/>
                    </a:lnTo>
                    <a:lnTo>
                      <a:pt x="333" y="372"/>
                    </a:lnTo>
                    <a:lnTo>
                      <a:pt x="325" y="387"/>
                    </a:lnTo>
                    <a:lnTo>
                      <a:pt x="378" y="410"/>
                    </a:lnTo>
                    <a:lnTo>
                      <a:pt x="439" y="410"/>
                    </a:lnTo>
                    <a:lnTo>
                      <a:pt x="454" y="394"/>
                    </a:lnTo>
                    <a:lnTo>
                      <a:pt x="462" y="402"/>
                    </a:lnTo>
                    <a:lnTo>
                      <a:pt x="446" y="417"/>
                    </a:lnTo>
                    <a:lnTo>
                      <a:pt x="477" y="425"/>
                    </a:lnTo>
                    <a:lnTo>
                      <a:pt x="477" y="402"/>
                    </a:lnTo>
                    <a:lnTo>
                      <a:pt x="484" y="425"/>
                    </a:lnTo>
                    <a:lnTo>
                      <a:pt x="514" y="447"/>
                    </a:lnTo>
                    <a:lnTo>
                      <a:pt x="522" y="432"/>
                    </a:lnTo>
                    <a:lnTo>
                      <a:pt x="507" y="417"/>
                    </a:lnTo>
                    <a:lnTo>
                      <a:pt x="545" y="440"/>
                    </a:lnTo>
                    <a:lnTo>
                      <a:pt x="530" y="402"/>
                    </a:lnTo>
                    <a:lnTo>
                      <a:pt x="545" y="432"/>
                    </a:lnTo>
                    <a:lnTo>
                      <a:pt x="583" y="470"/>
                    </a:lnTo>
                    <a:lnTo>
                      <a:pt x="628" y="485"/>
                    </a:lnTo>
                    <a:lnTo>
                      <a:pt x="620" y="516"/>
                    </a:lnTo>
                    <a:lnTo>
                      <a:pt x="636" y="493"/>
                    </a:lnTo>
                    <a:lnTo>
                      <a:pt x="658" y="531"/>
                    </a:lnTo>
                    <a:lnTo>
                      <a:pt x="673" y="523"/>
                    </a:lnTo>
                    <a:lnTo>
                      <a:pt x="658" y="485"/>
                    </a:lnTo>
                    <a:lnTo>
                      <a:pt x="620" y="478"/>
                    </a:lnTo>
                    <a:lnTo>
                      <a:pt x="522" y="387"/>
                    </a:lnTo>
                    <a:lnTo>
                      <a:pt x="499" y="425"/>
                    </a:lnTo>
                    <a:lnTo>
                      <a:pt x="484" y="402"/>
                    </a:lnTo>
                    <a:lnTo>
                      <a:pt x="469" y="402"/>
                    </a:lnTo>
                    <a:lnTo>
                      <a:pt x="454" y="379"/>
                    </a:lnTo>
                    <a:lnTo>
                      <a:pt x="424" y="387"/>
                    </a:lnTo>
                    <a:lnTo>
                      <a:pt x="363" y="46"/>
                    </a:lnTo>
                    <a:lnTo>
                      <a:pt x="235" y="31"/>
                    </a:lnTo>
                    <a:lnTo>
                      <a:pt x="197" y="8"/>
                    </a:lnTo>
                    <a:lnTo>
                      <a:pt x="189" y="23"/>
                    </a:lnTo>
                    <a:lnTo>
                      <a:pt x="174" y="0"/>
                    </a:lnTo>
                    <a:lnTo>
                      <a:pt x="136" y="15"/>
                    </a:lnTo>
                    <a:lnTo>
                      <a:pt x="136" y="38"/>
                    </a:lnTo>
                    <a:lnTo>
                      <a:pt x="136" y="23"/>
                    </a:lnTo>
                    <a:lnTo>
                      <a:pt x="113" y="31"/>
                    </a:lnTo>
                    <a:lnTo>
                      <a:pt x="113" y="46"/>
                    </a:lnTo>
                    <a:lnTo>
                      <a:pt x="106" y="38"/>
                    </a:lnTo>
                    <a:lnTo>
                      <a:pt x="83" y="76"/>
                    </a:lnTo>
                    <a:lnTo>
                      <a:pt x="53" y="76"/>
                    </a:lnTo>
                    <a:lnTo>
                      <a:pt x="38" y="91"/>
                    </a:lnTo>
                    <a:lnTo>
                      <a:pt x="76" y="144"/>
                    </a:lnTo>
                    <a:lnTo>
                      <a:pt x="129" y="175"/>
                    </a:lnTo>
                    <a:lnTo>
                      <a:pt x="91" y="167"/>
                    </a:lnTo>
                    <a:lnTo>
                      <a:pt x="106" y="182"/>
                    </a:lnTo>
                    <a:lnTo>
                      <a:pt x="91" y="190"/>
                    </a:lnTo>
                    <a:lnTo>
                      <a:pt x="60" y="159"/>
                    </a:lnTo>
                    <a:lnTo>
                      <a:pt x="0" y="182"/>
                    </a:lnTo>
                    <a:lnTo>
                      <a:pt x="30" y="205"/>
                    </a:lnTo>
                    <a:lnTo>
                      <a:pt x="15" y="205"/>
                    </a:lnTo>
                    <a:lnTo>
                      <a:pt x="23" y="235"/>
                    </a:lnTo>
                    <a:lnTo>
                      <a:pt x="68" y="235"/>
                    </a:lnTo>
                    <a:lnTo>
                      <a:pt x="76" y="250"/>
                    </a:lnTo>
                    <a:lnTo>
                      <a:pt x="106" y="235"/>
                    </a:lnTo>
                    <a:lnTo>
                      <a:pt x="91" y="281"/>
                    </a:lnTo>
                    <a:lnTo>
                      <a:pt x="53" y="296"/>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5" name="Freeform 1168"/>
              <p:cNvSpPr>
                <a:spLocks/>
              </p:cNvSpPr>
              <p:nvPr/>
            </p:nvSpPr>
            <p:spPr bwMode="auto">
              <a:xfrm>
                <a:off x="1204" y="2607"/>
                <a:ext cx="673" cy="599"/>
              </a:xfrm>
              <a:custGeom>
                <a:avLst/>
                <a:gdLst>
                  <a:gd name="T0" fmla="*/ 0 w 673"/>
                  <a:gd name="T1" fmla="*/ 341 h 599"/>
                  <a:gd name="T2" fmla="*/ 8 w 673"/>
                  <a:gd name="T3" fmla="*/ 349 h 599"/>
                  <a:gd name="T4" fmla="*/ 38 w 673"/>
                  <a:gd name="T5" fmla="*/ 372 h 599"/>
                  <a:gd name="T6" fmla="*/ 30 w 673"/>
                  <a:gd name="T7" fmla="*/ 417 h 599"/>
                  <a:gd name="T8" fmla="*/ 60 w 673"/>
                  <a:gd name="T9" fmla="*/ 402 h 599"/>
                  <a:gd name="T10" fmla="*/ 53 w 673"/>
                  <a:gd name="T11" fmla="*/ 463 h 599"/>
                  <a:gd name="T12" fmla="*/ 113 w 673"/>
                  <a:gd name="T13" fmla="*/ 478 h 599"/>
                  <a:gd name="T14" fmla="*/ 129 w 673"/>
                  <a:gd name="T15" fmla="*/ 470 h 599"/>
                  <a:gd name="T16" fmla="*/ 121 w 673"/>
                  <a:gd name="T17" fmla="*/ 516 h 599"/>
                  <a:gd name="T18" fmla="*/ 76 w 673"/>
                  <a:gd name="T19" fmla="*/ 569 h 599"/>
                  <a:gd name="T20" fmla="*/ 15 w 673"/>
                  <a:gd name="T21" fmla="*/ 599 h 599"/>
                  <a:gd name="T22" fmla="*/ 91 w 673"/>
                  <a:gd name="T23" fmla="*/ 576 h 599"/>
                  <a:gd name="T24" fmla="*/ 98 w 673"/>
                  <a:gd name="T25" fmla="*/ 546 h 599"/>
                  <a:gd name="T26" fmla="*/ 197 w 673"/>
                  <a:gd name="T27" fmla="*/ 493 h 599"/>
                  <a:gd name="T28" fmla="*/ 197 w 673"/>
                  <a:gd name="T29" fmla="*/ 447 h 599"/>
                  <a:gd name="T30" fmla="*/ 265 w 673"/>
                  <a:gd name="T31" fmla="*/ 334 h 599"/>
                  <a:gd name="T32" fmla="*/ 280 w 673"/>
                  <a:gd name="T33" fmla="*/ 364 h 599"/>
                  <a:gd name="T34" fmla="*/ 287 w 673"/>
                  <a:gd name="T35" fmla="*/ 387 h 599"/>
                  <a:gd name="T36" fmla="*/ 242 w 673"/>
                  <a:gd name="T37" fmla="*/ 455 h 599"/>
                  <a:gd name="T38" fmla="*/ 303 w 673"/>
                  <a:gd name="T39" fmla="*/ 372 h 599"/>
                  <a:gd name="T40" fmla="*/ 333 w 673"/>
                  <a:gd name="T41" fmla="*/ 372 h 599"/>
                  <a:gd name="T42" fmla="*/ 378 w 673"/>
                  <a:gd name="T43" fmla="*/ 410 h 599"/>
                  <a:gd name="T44" fmla="*/ 454 w 673"/>
                  <a:gd name="T45" fmla="*/ 394 h 599"/>
                  <a:gd name="T46" fmla="*/ 446 w 673"/>
                  <a:gd name="T47" fmla="*/ 417 h 599"/>
                  <a:gd name="T48" fmla="*/ 477 w 673"/>
                  <a:gd name="T49" fmla="*/ 402 h 599"/>
                  <a:gd name="T50" fmla="*/ 514 w 673"/>
                  <a:gd name="T51" fmla="*/ 447 h 599"/>
                  <a:gd name="T52" fmla="*/ 507 w 673"/>
                  <a:gd name="T53" fmla="*/ 417 h 599"/>
                  <a:gd name="T54" fmla="*/ 530 w 673"/>
                  <a:gd name="T55" fmla="*/ 402 h 599"/>
                  <a:gd name="T56" fmla="*/ 583 w 673"/>
                  <a:gd name="T57" fmla="*/ 470 h 599"/>
                  <a:gd name="T58" fmla="*/ 620 w 673"/>
                  <a:gd name="T59" fmla="*/ 516 h 599"/>
                  <a:gd name="T60" fmla="*/ 658 w 673"/>
                  <a:gd name="T61" fmla="*/ 531 h 599"/>
                  <a:gd name="T62" fmla="*/ 658 w 673"/>
                  <a:gd name="T63" fmla="*/ 485 h 599"/>
                  <a:gd name="T64" fmla="*/ 522 w 673"/>
                  <a:gd name="T65" fmla="*/ 387 h 599"/>
                  <a:gd name="T66" fmla="*/ 484 w 673"/>
                  <a:gd name="T67" fmla="*/ 402 h 599"/>
                  <a:gd name="T68" fmla="*/ 454 w 673"/>
                  <a:gd name="T69" fmla="*/ 379 h 599"/>
                  <a:gd name="T70" fmla="*/ 363 w 673"/>
                  <a:gd name="T71" fmla="*/ 46 h 599"/>
                  <a:gd name="T72" fmla="*/ 197 w 673"/>
                  <a:gd name="T73" fmla="*/ 8 h 599"/>
                  <a:gd name="T74" fmla="*/ 174 w 673"/>
                  <a:gd name="T75" fmla="*/ 0 h 599"/>
                  <a:gd name="T76" fmla="*/ 136 w 673"/>
                  <a:gd name="T77" fmla="*/ 38 h 599"/>
                  <a:gd name="T78" fmla="*/ 113 w 673"/>
                  <a:gd name="T79" fmla="*/ 31 h 599"/>
                  <a:gd name="T80" fmla="*/ 106 w 673"/>
                  <a:gd name="T81" fmla="*/ 38 h 599"/>
                  <a:gd name="T82" fmla="*/ 53 w 673"/>
                  <a:gd name="T83" fmla="*/ 76 h 599"/>
                  <a:gd name="T84" fmla="*/ 76 w 673"/>
                  <a:gd name="T85" fmla="*/ 144 h 599"/>
                  <a:gd name="T86" fmla="*/ 91 w 673"/>
                  <a:gd name="T87" fmla="*/ 167 h 599"/>
                  <a:gd name="T88" fmla="*/ 91 w 673"/>
                  <a:gd name="T89" fmla="*/ 190 h 599"/>
                  <a:gd name="T90" fmla="*/ 0 w 673"/>
                  <a:gd name="T91" fmla="*/ 182 h 599"/>
                  <a:gd name="T92" fmla="*/ 15 w 673"/>
                  <a:gd name="T93" fmla="*/ 205 h 599"/>
                  <a:gd name="T94" fmla="*/ 68 w 673"/>
                  <a:gd name="T95" fmla="*/ 235 h 599"/>
                  <a:gd name="T96" fmla="*/ 106 w 673"/>
                  <a:gd name="T97" fmla="*/ 235 h 599"/>
                  <a:gd name="T98" fmla="*/ 53 w 673"/>
                  <a:gd name="T99" fmla="*/ 296 h 5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3"/>
                  <a:gd name="T151" fmla="*/ 0 h 599"/>
                  <a:gd name="T152" fmla="*/ 673 w 673"/>
                  <a:gd name="T153" fmla="*/ 599 h 5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3" h="599">
                    <a:moveTo>
                      <a:pt x="53" y="296"/>
                    </a:moveTo>
                    <a:lnTo>
                      <a:pt x="0" y="341"/>
                    </a:lnTo>
                    <a:lnTo>
                      <a:pt x="15" y="341"/>
                    </a:lnTo>
                    <a:lnTo>
                      <a:pt x="8" y="349"/>
                    </a:lnTo>
                    <a:lnTo>
                      <a:pt x="15" y="364"/>
                    </a:lnTo>
                    <a:lnTo>
                      <a:pt x="38" y="372"/>
                    </a:lnTo>
                    <a:lnTo>
                      <a:pt x="23" y="394"/>
                    </a:lnTo>
                    <a:lnTo>
                      <a:pt x="30" y="417"/>
                    </a:lnTo>
                    <a:lnTo>
                      <a:pt x="45" y="425"/>
                    </a:lnTo>
                    <a:lnTo>
                      <a:pt x="60" y="402"/>
                    </a:lnTo>
                    <a:lnTo>
                      <a:pt x="68" y="447"/>
                    </a:lnTo>
                    <a:lnTo>
                      <a:pt x="53" y="463"/>
                    </a:lnTo>
                    <a:lnTo>
                      <a:pt x="91" y="440"/>
                    </a:lnTo>
                    <a:lnTo>
                      <a:pt x="113" y="478"/>
                    </a:lnTo>
                    <a:lnTo>
                      <a:pt x="121" y="455"/>
                    </a:lnTo>
                    <a:lnTo>
                      <a:pt x="129" y="470"/>
                    </a:lnTo>
                    <a:lnTo>
                      <a:pt x="151" y="455"/>
                    </a:lnTo>
                    <a:lnTo>
                      <a:pt x="121" y="516"/>
                    </a:lnTo>
                    <a:lnTo>
                      <a:pt x="83" y="546"/>
                    </a:lnTo>
                    <a:lnTo>
                      <a:pt x="76" y="569"/>
                    </a:lnTo>
                    <a:lnTo>
                      <a:pt x="53" y="561"/>
                    </a:lnTo>
                    <a:lnTo>
                      <a:pt x="15" y="599"/>
                    </a:lnTo>
                    <a:lnTo>
                      <a:pt x="53" y="576"/>
                    </a:lnTo>
                    <a:lnTo>
                      <a:pt x="91" y="576"/>
                    </a:lnTo>
                    <a:lnTo>
                      <a:pt x="106" y="561"/>
                    </a:lnTo>
                    <a:lnTo>
                      <a:pt x="98" y="546"/>
                    </a:lnTo>
                    <a:lnTo>
                      <a:pt x="121" y="546"/>
                    </a:lnTo>
                    <a:lnTo>
                      <a:pt x="197" y="493"/>
                    </a:lnTo>
                    <a:lnTo>
                      <a:pt x="212" y="463"/>
                    </a:lnTo>
                    <a:lnTo>
                      <a:pt x="197" y="447"/>
                    </a:lnTo>
                    <a:lnTo>
                      <a:pt x="257" y="372"/>
                    </a:lnTo>
                    <a:lnTo>
                      <a:pt x="265" y="334"/>
                    </a:lnTo>
                    <a:lnTo>
                      <a:pt x="257" y="372"/>
                    </a:lnTo>
                    <a:lnTo>
                      <a:pt x="280" y="364"/>
                    </a:lnTo>
                    <a:lnTo>
                      <a:pt x="265" y="379"/>
                    </a:lnTo>
                    <a:lnTo>
                      <a:pt x="287" y="387"/>
                    </a:lnTo>
                    <a:lnTo>
                      <a:pt x="250" y="394"/>
                    </a:lnTo>
                    <a:lnTo>
                      <a:pt x="242" y="455"/>
                    </a:lnTo>
                    <a:lnTo>
                      <a:pt x="295" y="417"/>
                    </a:lnTo>
                    <a:lnTo>
                      <a:pt x="303" y="372"/>
                    </a:lnTo>
                    <a:lnTo>
                      <a:pt x="303" y="387"/>
                    </a:lnTo>
                    <a:lnTo>
                      <a:pt x="333" y="372"/>
                    </a:lnTo>
                    <a:lnTo>
                      <a:pt x="325" y="387"/>
                    </a:lnTo>
                    <a:lnTo>
                      <a:pt x="378" y="410"/>
                    </a:lnTo>
                    <a:lnTo>
                      <a:pt x="439" y="410"/>
                    </a:lnTo>
                    <a:lnTo>
                      <a:pt x="454" y="394"/>
                    </a:lnTo>
                    <a:lnTo>
                      <a:pt x="462" y="402"/>
                    </a:lnTo>
                    <a:lnTo>
                      <a:pt x="446" y="417"/>
                    </a:lnTo>
                    <a:lnTo>
                      <a:pt x="477" y="425"/>
                    </a:lnTo>
                    <a:lnTo>
                      <a:pt x="477" y="402"/>
                    </a:lnTo>
                    <a:lnTo>
                      <a:pt x="484" y="425"/>
                    </a:lnTo>
                    <a:lnTo>
                      <a:pt x="514" y="447"/>
                    </a:lnTo>
                    <a:lnTo>
                      <a:pt x="522" y="432"/>
                    </a:lnTo>
                    <a:lnTo>
                      <a:pt x="507" y="417"/>
                    </a:lnTo>
                    <a:lnTo>
                      <a:pt x="545" y="440"/>
                    </a:lnTo>
                    <a:lnTo>
                      <a:pt x="530" y="402"/>
                    </a:lnTo>
                    <a:lnTo>
                      <a:pt x="545" y="432"/>
                    </a:lnTo>
                    <a:lnTo>
                      <a:pt x="583" y="470"/>
                    </a:lnTo>
                    <a:lnTo>
                      <a:pt x="628" y="485"/>
                    </a:lnTo>
                    <a:lnTo>
                      <a:pt x="620" y="516"/>
                    </a:lnTo>
                    <a:lnTo>
                      <a:pt x="636" y="493"/>
                    </a:lnTo>
                    <a:lnTo>
                      <a:pt x="658" y="531"/>
                    </a:lnTo>
                    <a:lnTo>
                      <a:pt x="673" y="523"/>
                    </a:lnTo>
                    <a:lnTo>
                      <a:pt x="658" y="485"/>
                    </a:lnTo>
                    <a:lnTo>
                      <a:pt x="620" y="478"/>
                    </a:lnTo>
                    <a:lnTo>
                      <a:pt x="522" y="387"/>
                    </a:lnTo>
                    <a:lnTo>
                      <a:pt x="499" y="425"/>
                    </a:lnTo>
                    <a:lnTo>
                      <a:pt x="484" y="402"/>
                    </a:lnTo>
                    <a:lnTo>
                      <a:pt x="469" y="402"/>
                    </a:lnTo>
                    <a:lnTo>
                      <a:pt x="454" y="379"/>
                    </a:lnTo>
                    <a:lnTo>
                      <a:pt x="424" y="387"/>
                    </a:lnTo>
                    <a:lnTo>
                      <a:pt x="363" y="46"/>
                    </a:lnTo>
                    <a:lnTo>
                      <a:pt x="235" y="31"/>
                    </a:lnTo>
                    <a:lnTo>
                      <a:pt x="197" y="8"/>
                    </a:lnTo>
                    <a:lnTo>
                      <a:pt x="189" y="23"/>
                    </a:lnTo>
                    <a:lnTo>
                      <a:pt x="174" y="0"/>
                    </a:lnTo>
                    <a:lnTo>
                      <a:pt x="136" y="15"/>
                    </a:lnTo>
                    <a:lnTo>
                      <a:pt x="136" y="38"/>
                    </a:lnTo>
                    <a:lnTo>
                      <a:pt x="136" y="23"/>
                    </a:lnTo>
                    <a:lnTo>
                      <a:pt x="113" y="31"/>
                    </a:lnTo>
                    <a:lnTo>
                      <a:pt x="113" y="46"/>
                    </a:lnTo>
                    <a:lnTo>
                      <a:pt x="106" y="38"/>
                    </a:lnTo>
                    <a:lnTo>
                      <a:pt x="83" y="76"/>
                    </a:lnTo>
                    <a:lnTo>
                      <a:pt x="53" y="76"/>
                    </a:lnTo>
                    <a:lnTo>
                      <a:pt x="38" y="91"/>
                    </a:lnTo>
                    <a:lnTo>
                      <a:pt x="76" y="144"/>
                    </a:lnTo>
                    <a:lnTo>
                      <a:pt x="129" y="175"/>
                    </a:lnTo>
                    <a:lnTo>
                      <a:pt x="91" y="167"/>
                    </a:lnTo>
                    <a:lnTo>
                      <a:pt x="106" y="182"/>
                    </a:lnTo>
                    <a:lnTo>
                      <a:pt x="91" y="190"/>
                    </a:lnTo>
                    <a:lnTo>
                      <a:pt x="60" y="159"/>
                    </a:lnTo>
                    <a:lnTo>
                      <a:pt x="0" y="182"/>
                    </a:lnTo>
                    <a:lnTo>
                      <a:pt x="30" y="205"/>
                    </a:lnTo>
                    <a:lnTo>
                      <a:pt x="15" y="205"/>
                    </a:lnTo>
                    <a:lnTo>
                      <a:pt x="23" y="235"/>
                    </a:lnTo>
                    <a:lnTo>
                      <a:pt x="68" y="235"/>
                    </a:lnTo>
                    <a:lnTo>
                      <a:pt x="76" y="250"/>
                    </a:lnTo>
                    <a:lnTo>
                      <a:pt x="106" y="235"/>
                    </a:lnTo>
                    <a:lnTo>
                      <a:pt x="91" y="281"/>
                    </a:lnTo>
                    <a:lnTo>
                      <a:pt x="53" y="296"/>
                    </a:lnTo>
                    <a:lnTo>
                      <a:pt x="53" y="30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6" name="Freeform 1169"/>
              <p:cNvSpPr>
                <a:spLocks/>
              </p:cNvSpPr>
              <p:nvPr/>
            </p:nvSpPr>
            <p:spPr bwMode="auto">
              <a:xfrm>
                <a:off x="1650" y="2168"/>
                <a:ext cx="432" cy="507"/>
              </a:xfrm>
              <a:custGeom>
                <a:avLst/>
                <a:gdLst>
                  <a:gd name="T0" fmla="*/ 432 w 432"/>
                  <a:gd name="T1" fmla="*/ 53 h 507"/>
                  <a:gd name="T2" fmla="*/ 114 w 432"/>
                  <a:gd name="T3" fmla="*/ 0 h 507"/>
                  <a:gd name="T4" fmla="*/ 99 w 432"/>
                  <a:gd name="T5" fmla="*/ 75 h 507"/>
                  <a:gd name="T6" fmla="*/ 84 w 432"/>
                  <a:gd name="T7" fmla="*/ 60 h 507"/>
                  <a:gd name="T8" fmla="*/ 61 w 432"/>
                  <a:gd name="T9" fmla="*/ 60 h 507"/>
                  <a:gd name="T10" fmla="*/ 46 w 432"/>
                  <a:gd name="T11" fmla="*/ 151 h 507"/>
                  <a:gd name="T12" fmla="*/ 68 w 432"/>
                  <a:gd name="T13" fmla="*/ 219 h 507"/>
                  <a:gd name="T14" fmla="*/ 38 w 432"/>
                  <a:gd name="T15" fmla="*/ 235 h 507"/>
                  <a:gd name="T16" fmla="*/ 31 w 432"/>
                  <a:gd name="T17" fmla="*/ 265 h 507"/>
                  <a:gd name="T18" fmla="*/ 16 w 432"/>
                  <a:gd name="T19" fmla="*/ 288 h 507"/>
                  <a:gd name="T20" fmla="*/ 23 w 432"/>
                  <a:gd name="T21" fmla="*/ 326 h 507"/>
                  <a:gd name="T22" fmla="*/ 8 w 432"/>
                  <a:gd name="T23" fmla="*/ 333 h 507"/>
                  <a:gd name="T24" fmla="*/ 0 w 432"/>
                  <a:gd name="T25" fmla="*/ 348 h 507"/>
                  <a:gd name="T26" fmla="*/ 235 w 432"/>
                  <a:gd name="T27" fmla="*/ 485 h 507"/>
                  <a:gd name="T28" fmla="*/ 371 w 432"/>
                  <a:gd name="T29" fmla="*/ 507 h 507"/>
                  <a:gd name="T30" fmla="*/ 432 w 432"/>
                  <a:gd name="T31" fmla="*/ 53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2"/>
                  <a:gd name="T49" fmla="*/ 0 h 507"/>
                  <a:gd name="T50" fmla="*/ 432 w 432"/>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2" h="507">
                    <a:moveTo>
                      <a:pt x="432" y="53"/>
                    </a:moveTo>
                    <a:lnTo>
                      <a:pt x="114" y="0"/>
                    </a:lnTo>
                    <a:lnTo>
                      <a:pt x="99" y="75"/>
                    </a:lnTo>
                    <a:lnTo>
                      <a:pt x="84" y="60"/>
                    </a:lnTo>
                    <a:lnTo>
                      <a:pt x="61" y="60"/>
                    </a:lnTo>
                    <a:lnTo>
                      <a:pt x="46" y="151"/>
                    </a:lnTo>
                    <a:lnTo>
                      <a:pt x="68" y="219"/>
                    </a:lnTo>
                    <a:lnTo>
                      <a:pt x="38" y="235"/>
                    </a:lnTo>
                    <a:lnTo>
                      <a:pt x="31" y="265"/>
                    </a:lnTo>
                    <a:lnTo>
                      <a:pt x="16" y="288"/>
                    </a:lnTo>
                    <a:lnTo>
                      <a:pt x="23" y="326"/>
                    </a:lnTo>
                    <a:lnTo>
                      <a:pt x="8" y="333"/>
                    </a:lnTo>
                    <a:lnTo>
                      <a:pt x="0" y="348"/>
                    </a:lnTo>
                    <a:lnTo>
                      <a:pt x="235" y="485"/>
                    </a:lnTo>
                    <a:lnTo>
                      <a:pt x="371" y="507"/>
                    </a:lnTo>
                    <a:lnTo>
                      <a:pt x="432" y="53"/>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7" name="Freeform 1170"/>
              <p:cNvSpPr>
                <a:spLocks/>
              </p:cNvSpPr>
              <p:nvPr/>
            </p:nvSpPr>
            <p:spPr bwMode="auto">
              <a:xfrm>
                <a:off x="1650" y="2168"/>
                <a:ext cx="432" cy="507"/>
              </a:xfrm>
              <a:custGeom>
                <a:avLst/>
                <a:gdLst>
                  <a:gd name="T0" fmla="*/ 432 w 432"/>
                  <a:gd name="T1" fmla="*/ 53 h 507"/>
                  <a:gd name="T2" fmla="*/ 114 w 432"/>
                  <a:gd name="T3" fmla="*/ 0 h 507"/>
                  <a:gd name="T4" fmla="*/ 99 w 432"/>
                  <a:gd name="T5" fmla="*/ 75 h 507"/>
                  <a:gd name="T6" fmla="*/ 84 w 432"/>
                  <a:gd name="T7" fmla="*/ 60 h 507"/>
                  <a:gd name="T8" fmla="*/ 61 w 432"/>
                  <a:gd name="T9" fmla="*/ 60 h 507"/>
                  <a:gd name="T10" fmla="*/ 46 w 432"/>
                  <a:gd name="T11" fmla="*/ 151 h 507"/>
                  <a:gd name="T12" fmla="*/ 68 w 432"/>
                  <a:gd name="T13" fmla="*/ 219 h 507"/>
                  <a:gd name="T14" fmla="*/ 38 w 432"/>
                  <a:gd name="T15" fmla="*/ 235 h 507"/>
                  <a:gd name="T16" fmla="*/ 31 w 432"/>
                  <a:gd name="T17" fmla="*/ 265 h 507"/>
                  <a:gd name="T18" fmla="*/ 16 w 432"/>
                  <a:gd name="T19" fmla="*/ 288 h 507"/>
                  <a:gd name="T20" fmla="*/ 23 w 432"/>
                  <a:gd name="T21" fmla="*/ 326 h 507"/>
                  <a:gd name="T22" fmla="*/ 8 w 432"/>
                  <a:gd name="T23" fmla="*/ 333 h 507"/>
                  <a:gd name="T24" fmla="*/ 0 w 432"/>
                  <a:gd name="T25" fmla="*/ 348 h 507"/>
                  <a:gd name="T26" fmla="*/ 235 w 432"/>
                  <a:gd name="T27" fmla="*/ 485 h 507"/>
                  <a:gd name="T28" fmla="*/ 371 w 432"/>
                  <a:gd name="T29" fmla="*/ 507 h 507"/>
                  <a:gd name="T30" fmla="*/ 432 w 432"/>
                  <a:gd name="T31" fmla="*/ 53 h 507"/>
                  <a:gd name="T32" fmla="*/ 432 w 432"/>
                  <a:gd name="T33" fmla="*/ 60 h 5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507"/>
                  <a:gd name="T53" fmla="*/ 432 w 432"/>
                  <a:gd name="T54" fmla="*/ 507 h 5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507">
                    <a:moveTo>
                      <a:pt x="432" y="53"/>
                    </a:moveTo>
                    <a:lnTo>
                      <a:pt x="114" y="0"/>
                    </a:lnTo>
                    <a:lnTo>
                      <a:pt x="99" y="75"/>
                    </a:lnTo>
                    <a:lnTo>
                      <a:pt x="84" y="60"/>
                    </a:lnTo>
                    <a:lnTo>
                      <a:pt x="61" y="60"/>
                    </a:lnTo>
                    <a:lnTo>
                      <a:pt x="46" y="151"/>
                    </a:lnTo>
                    <a:lnTo>
                      <a:pt x="68" y="219"/>
                    </a:lnTo>
                    <a:lnTo>
                      <a:pt x="38" y="235"/>
                    </a:lnTo>
                    <a:lnTo>
                      <a:pt x="31" y="265"/>
                    </a:lnTo>
                    <a:lnTo>
                      <a:pt x="16" y="288"/>
                    </a:lnTo>
                    <a:lnTo>
                      <a:pt x="23" y="326"/>
                    </a:lnTo>
                    <a:lnTo>
                      <a:pt x="8" y="333"/>
                    </a:lnTo>
                    <a:lnTo>
                      <a:pt x="0" y="348"/>
                    </a:lnTo>
                    <a:lnTo>
                      <a:pt x="235" y="485"/>
                    </a:lnTo>
                    <a:lnTo>
                      <a:pt x="371" y="507"/>
                    </a:lnTo>
                    <a:lnTo>
                      <a:pt x="432" y="53"/>
                    </a:lnTo>
                    <a:lnTo>
                      <a:pt x="432" y="6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8" name="Freeform 1171"/>
              <p:cNvSpPr>
                <a:spLocks/>
              </p:cNvSpPr>
              <p:nvPr/>
            </p:nvSpPr>
            <p:spPr bwMode="auto">
              <a:xfrm>
                <a:off x="3005" y="2304"/>
                <a:ext cx="318" cy="296"/>
              </a:xfrm>
              <a:custGeom>
                <a:avLst/>
                <a:gdLst>
                  <a:gd name="T0" fmla="*/ 318 w 318"/>
                  <a:gd name="T1" fmla="*/ 38 h 296"/>
                  <a:gd name="T2" fmla="*/ 272 w 318"/>
                  <a:gd name="T3" fmla="*/ 46 h 296"/>
                  <a:gd name="T4" fmla="*/ 295 w 318"/>
                  <a:gd name="T5" fmla="*/ 15 h 296"/>
                  <a:gd name="T6" fmla="*/ 287 w 318"/>
                  <a:gd name="T7" fmla="*/ 0 h 296"/>
                  <a:gd name="T8" fmla="*/ 242 w 318"/>
                  <a:gd name="T9" fmla="*/ 8 h 296"/>
                  <a:gd name="T10" fmla="*/ 0 w 318"/>
                  <a:gd name="T11" fmla="*/ 15 h 296"/>
                  <a:gd name="T12" fmla="*/ 15 w 318"/>
                  <a:gd name="T13" fmla="*/ 99 h 296"/>
                  <a:gd name="T14" fmla="*/ 7 w 318"/>
                  <a:gd name="T15" fmla="*/ 243 h 296"/>
                  <a:gd name="T16" fmla="*/ 38 w 318"/>
                  <a:gd name="T17" fmla="*/ 250 h 296"/>
                  <a:gd name="T18" fmla="*/ 38 w 318"/>
                  <a:gd name="T19" fmla="*/ 296 h 296"/>
                  <a:gd name="T20" fmla="*/ 234 w 318"/>
                  <a:gd name="T21" fmla="*/ 288 h 296"/>
                  <a:gd name="T22" fmla="*/ 242 w 318"/>
                  <a:gd name="T23" fmla="*/ 265 h 296"/>
                  <a:gd name="T24" fmla="*/ 242 w 318"/>
                  <a:gd name="T25" fmla="*/ 250 h 296"/>
                  <a:gd name="T26" fmla="*/ 227 w 318"/>
                  <a:gd name="T27" fmla="*/ 250 h 296"/>
                  <a:gd name="T28" fmla="*/ 227 w 318"/>
                  <a:gd name="T29" fmla="*/ 235 h 296"/>
                  <a:gd name="T30" fmla="*/ 242 w 318"/>
                  <a:gd name="T31" fmla="*/ 235 h 296"/>
                  <a:gd name="T32" fmla="*/ 234 w 318"/>
                  <a:gd name="T33" fmla="*/ 212 h 296"/>
                  <a:gd name="T34" fmla="*/ 250 w 318"/>
                  <a:gd name="T35" fmla="*/ 197 h 296"/>
                  <a:gd name="T36" fmla="*/ 242 w 318"/>
                  <a:gd name="T37" fmla="*/ 190 h 296"/>
                  <a:gd name="T38" fmla="*/ 265 w 318"/>
                  <a:gd name="T39" fmla="*/ 174 h 296"/>
                  <a:gd name="T40" fmla="*/ 265 w 318"/>
                  <a:gd name="T41" fmla="*/ 144 h 296"/>
                  <a:gd name="T42" fmla="*/ 280 w 318"/>
                  <a:gd name="T43" fmla="*/ 136 h 296"/>
                  <a:gd name="T44" fmla="*/ 280 w 318"/>
                  <a:gd name="T45" fmla="*/ 121 h 296"/>
                  <a:gd name="T46" fmla="*/ 295 w 318"/>
                  <a:gd name="T47" fmla="*/ 114 h 296"/>
                  <a:gd name="T48" fmla="*/ 287 w 318"/>
                  <a:gd name="T49" fmla="*/ 91 h 296"/>
                  <a:gd name="T50" fmla="*/ 302 w 318"/>
                  <a:gd name="T51" fmla="*/ 83 h 296"/>
                  <a:gd name="T52" fmla="*/ 302 w 318"/>
                  <a:gd name="T53" fmla="*/ 61 h 296"/>
                  <a:gd name="T54" fmla="*/ 318 w 318"/>
                  <a:gd name="T55" fmla="*/ 53 h 296"/>
                  <a:gd name="T56" fmla="*/ 318 w 318"/>
                  <a:gd name="T57" fmla="*/ 38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8"/>
                  <a:gd name="T88" fmla="*/ 0 h 296"/>
                  <a:gd name="T89" fmla="*/ 318 w 318"/>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8" h="296">
                    <a:moveTo>
                      <a:pt x="318" y="38"/>
                    </a:moveTo>
                    <a:lnTo>
                      <a:pt x="272" y="46"/>
                    </a:lnTo>
                    <a:lnTo>
                      <a:pt x="295" y="15"/>
                    </a:lnTo>
                    <a:lnTo>
                      <a:pt x="287" y="0"/>
                    </a:lnTo>
                    <a:lnTo>
                      <a:pt x="242" y="8"/>
                    </a:lnTo>
                    <a:lnTo>
                      <a:pt x="0" y="15"/>
                    </a:lnTo>
                    <a:lnTo>
                      <a:pt x="15" y="99"/>
                    </a:lnTo>
                    <a:lnTo>
                      <a:pt x="7" y="243"/>
                    </a:lnTo>
                    <a:lnTo>
                      <a:pt x="38" y="250"/>
                    </a:lnTo>
                    <a:lnTo>
                      <a:pt x="38" y="296"/>
                    </a:lnTo>
                    <a:lnTo>
                      <a:pt x="234" y="288"/>
                    </a:lnTo>
                    <a:lnTo>
                      <a:pt x="242" y="265"/>
                    </a:lnTo>
                    <a:lnTo>
                      <a:pt x="242" y="250"/>
                    </a:lnTo>
                    <a:lnTo>
                      <a:pt x="227" y="250"/>
                    </a:lnTo>
                    <a:lnTo>
                      <a:pt x="227" y="235"/>
                    </a:lnTo>
                    <a:lnTo>
                      <a:pt x="242" y="235"/>
                    </a:lnTo>
                    <a:lnTo>
                      <a:pt x="234" y="212"/>
                    </a:lnTo>
                    <a:lnTo>
                      <a:pt x="250" y="197"/>
                    </a:lnTo>
                    <a:lnTo>
                      <a:pt x="242" y="190"/>
                    </a:lnTo>
                    <a:lnTo>
                      <a:pt x="265" y="174"/>
                    </a:lnTo>
                    <a:lnTo>
                      <a:pt x="265" y="144"/>
                    </a:lnTo>
                    <a:lnTo>
                      <a:pt x="280" y="136"/>
                    </a:lnTo>
                    <a:lnTo>
                      <a:pt x="280" y="121"/>
                    </a:lnTo>
                    <a:lnTo>
                      <a:pt x="295" y="114"/>
                    </a:lnTo>
                    <a:lnTo>
                      <a:pt x="287" y="91"/>
                    </a:lnTo>
                    <a:lnTo>
                      <a:pt x="302" y="83"/>
                    </a:lnTo>
                    <a:lnTo>
                      <a:pt x="302" y="61"/>
                    </a:lnTo>
                    <a:lnTo>
                      <a:pt x="318" y="53"/>
                    </a:lnTo>
                    <a:lnTo>
                      <a:pt x="318" y="3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09" name="Freeform 1172"/>
              <p:cNvSpPr>
                <a:spLocks/>
              </p:cNvSpPr>
              <p:nvPr/>
            </p:nvSpPr>
            <p:spPr bwMode="auto">
              <a:xfrm>
                <a:off x="3005" y="2304"/>
                <a:ext cx="318" cy="296"/>
              </a:xfrm>
              <a:custGeom>
                <a:avLst/>
                <a:gdLst>
                  <a:gd name="T0" fmla="*/ 318 w 318"/>
                  <a:gd name="T1" fmla="*/ 38 h 296"/>
                  <a:gd name="T2" fmla="*/ 272 w 318"/>
                  <a:gd name="T3" fmla="*/ 46 h 296"/>
                  <a:gd name="T4" fmla="*/ 295 w 318"/>
                  <a:gd name="T5" fmla="*/ 15 h 296"/>
                  <a:gd name="T6" fmla="*/ 287 w 318"/>
                  <a:gd name="T7" fmla="*/ 0 h 296"/>
                  <a:gd name="T8" fmla="*/ 242 w 318"/>
                  <a:gd name="T9" fmla="*/ 8 h 296"/>
                  <a:gd name="T10" fmla="*/ 0 w 318"/>
                  <a:gd name="T11" fmla="*/ 15 h 296"/>
                  <a:gd name="T12" fmla="*/ 15 w 318"/>
                  <a:gd name="T13" fmla="*/ 99 h 296"/>
                  <a:gd name="T14" fmla="*/ 7 w 318"/>
                  <a:gd name="T15" fmla="*/ 243 h 296"/>
                  <a:gd name="T16" fmla="*/ 38 w 318"/>
                  <a:gd name="T17" fmla="*/ 250 h 296"/>
                  <a:gd name="T18" fmla="*/ 38 w 318"/>
                  <a:gd name="T19" fmla="*/ 296 h 296"/>
                  <a:gd name="T20" fmla="*/ 234 w 318"/>
                  <a:gd name="T21" fmla="*/ 288 h 296"/>
                  <a:gd name="T22" fmla="*/ 242 w 318"/>
                  <a:gd name="T23" fmla="*/ 265 h 296"/>
                  <a:gd name="T24" fmla="*/ 242 w 318"/>
                  <a:gd name="T25" fmla="*/ 250 h 296"/>
                  <a:gd name="T26" fmla="*/ 227 w 318"/>
                  <a:gd name="T27" fmla="*/ 250 h 296"/>
                  <a:gd name="T28" fmla="*/ 227 w 318"/>
                  <a:gd name="T29" fmla="*/ 235 h 296"/>
                  <a:gd name="T30" fmla="*/ 242 w 318"/>
                  <a:gd name="T31" fmla="*/ 235 h 296"/>
                  <a:gd name="T32" fmla="*/ 234 w 318"/>
                  <a:gd name="T33" fmla="*/ 212 h 296"/>
                  <a:gd name="T34" fmla="*/ 250 w 318"/>
                  <a:gd name="T35" fmla="*/ 197 h 296"/>
                  <a:gd name="T36" fmla="*/ 242 w 318"/>
                  <a:gd name="T37" fmla="*/ 190 h 296"/>
                  <a:gd name="T38" fmla="*/ 265 w 318"/>
                  <a:gd name="T39" fmla="*/ 174 h 296"/>
                  <a:gd name="T40" fmla="*/ 265 w 318"/>
                  <a:gd name="T41" fmla="*/ 144 h 296"/>
                  <a:gd name="T42" fmla="*/ 280 w 318"/>
                  <a:gd name="T43" fmla="*/ 136 h 296"/>
                  <a:gd name="T44" fmla="*/ 280 w 318"/>
                  <a:gd name="T45" fmla="*/ 121 h 296"/>
                  <a:gd name="T46" fmla="*/ 295 w 318"/>
                  <a:gd name="T47" fmla="*/ 114 h 296"/>
                  <a:gd name="T48" fmla="*/ 287 w 318"/>
                  <a:gd name="T49" fmla="*/ 91 h 296"/>
                  <a:gd name="T50" fmla="*/ 302 w 318"/>
                  <a:gd name="T51" fmla="*/ 83 h 296"/>
                  <a:gd name="T52" fmla="*/ 302 w 318"/>
                  <a:gd name="T53" fmla="*/ 61 h 296"/>
                  <a:gd name="T54" fmla="*/ 318 w 318"/>
                  <a:gd name="T55" fmla="*/ 53 h 296"/>
                  <a:gd name="T56" fmla="*/ 318 w 318"/>
                  <a:gd name="T57" fmla="*/ 38 h 296"/>
                  <a:gd name="T58" fmla="*/ 318 w 318"/>
                  <a:gd name="T59" fmla="*/ 46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8"/>
                  <a:gd name="T91" fmla="*/ 0 h 296"/>
                  <a:gd name="T92" fmla="*/ 318 w 318"/>
                  <a:gd name="T93" fmla="*/ 296 h 2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8" h="296">
                    <a:moveTo>
                      <a:pt x="318" y="38"/>
                    </a:moveTo>
                    <a:lnTo>
                      <a:pt x="272" y="46"/>
                    </a:lnTo>
                    <a:lnTo>
                      <a:pt x="295" y="15"/>
                    </a:lnTo>
                    <a:lnTo>
                      <a:pt x="287" y="0"/>
                    </a:lnTo>
                    <a:lnTo>
                      <a:pt x="242" y="8"/>
                    </a:lnTo>
                    <a:lnTo>
                      <a:pt x="0" y="15"/>
                    </a:lnTo>
                    <a:lnTo>
                      <a:pt x="15" y="99"/>
                    </a:lnTo>
                    <a:lnTo>
                      <a:pt x="7" y="243"/>
                    </a:lnTo>
                    <a:lnTo>
                      <a:pt x="38" y="250"/>
                    </a:lnTo>
                    <a:lnTo>
                      <a:pt x="38" y="296"/>
                    </a:lnTo>
                    <a:lnTo>
                      <a:pt x="234" y="288"/>
                    </a:lnTo>
                    <a:lnTo>
                      <a:pt x="242" y="265"/>
                    </a:lnTo>
                    <a:lnTo>
                      <a:pt x="242" y="250"/>
                    </a:lnTo>
                    <a:lnTo>
                      <a:pt x="227" y="250"/>
                    </a:lnTo>
                    <a:lnTo>
                      <a:pt x="227" y="235"/>
                    </a:lnTo>
                    <a:lnTo>
                      <a:pt x="242" y="235"/>
                    </a:lnTo>
                    <a:lnTo>
                      <a:pt x="234" y="212"/>
                    </a:lnTo>
                    <a:lnTo>
                      <a:pt x="250" y="197"/>
                    </a:lnTo>
                    <a:lnTo>
                      <a:pt x="242" y="190"/>
                    </a:lnTo>
                    <a:lnTo>
                      <a:pt x="265" y="174"/>
                    </a:lnTo>
                    <a:lnTo>
                      <a:pt x="265" y="144"/>
                    </a:lnTo>
                    <a:lnTo>
                      <a:pt x="280" y="136"/>
                    </a:lnTo>
                    <a:lnTo>
                      <a:pt x="280" y="121"/>
                    </a:lnTo>
                    <a:lnTo>
                      <a:pt x="295" y="114"/>
                    </a:lnTo>
                    <a:lnTo>
                      <a:pt x="287" y="91"/>
                    </a:lnTo>
                    <a:lnTo>
                      <a:pt x="302" y="83"/>
                    </a:lnTo>
                    <a:lnTo>
                      <a:pt x="302" y="61"/>
                    </a:lnTo>
                    <a:lnTo>
                      <a:pt x="318" y="53"/>
                    </a:lnTo>
                    <a:lnTo>
                      <a:pt x="318" y="38"/>
                    </a:lnTo>
                    <a:lnTo>
                      <a:pt x="318"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0" name="Freeform 1173"/>
              <p:cNvSpPr>
                <a:spLocks/>
              </p:cNvSpPr>
              <p:nvPr/>
            </p:nvSpPr>
            <p:spPr bwMode="auto">
              <a:xfrm>
                <a:off x="1204" y="1622"/>
                <a:ext cx="514" cy="879"/>
              </a:xfrm>
              <a:custGeom>
                <a:avLst/>
                <a:gdLst>
                  <a:gd name="T0" fmla="*/ 492 w 514"/>
                  <a:gd name="T1" fmla="*/ 697 h 879"/>
                  <a:gd name="T2" fmla="*/ 235 w 514"/>
                  <a:gd name="T3" fmla="*/ 303 h 879"/>
                  <a:gd name="T4" fmla="*/ 295 w 514"/>
                  <a:gd name="T5" fmla="*/ 68 h 879"/>
                  <a:gd name="T6" fmla="*/ 53 w 514"/>
                  <a:gd name="T7" fmla="*/ 0 h 879"/>
                  <a:gd name="T8" fmla="*/ 30 w 514"/>
                  <a:gd name="T9" fmla="*/ 76 h 879"/>
                  <a:gd name="T10" fmla="*/ 0 w 514"/>
                  <a:gd name="T11" fmla="*/ 121 h 879"/>
                  <a:gd name="T12" fmla="*/ 23 w 514"/>
                  <a:gd name="T13" fmla="*/ 174 h 879"/>
                  <a:gd name="T14" fmla="*/ 8 w 514"/>
                  <a:gd name="T15" fmla="*/ 250 h 879"/>
                  <a:gd name="T16" fmla="*/ 38 w 514"/>
                  <a:gd name="T17" fmla="*/ 311 h 879"/>
                  <a:gd name="T18" fmla="*/ 30 w 514"/>
                  <a:gd name="T19" fmla="*/ 333 h 879"/>
                  <a:gd name="T20" fmla="*/ 53 w 514"/>
                  <a:gd name="T21" fmla="*/ 356 h 879"/>
                  <a:gd name="T22" fmla="*/ 60 w 514"/>
                  <a:gd name="T23" fmla="*/ 333 h 879"/>
                  <a:gd name="T24" fmla="*/ 76 w 514"/>
                  <a:gd name="T25" fmla="*/ 341 h 879"/>
                  <a:gd name="T26" fmla="*/ 60 w 514"/>
                  <a:gd name="T27" fmla="*/ 349 h 879"/>
                  <a:gd name="T28" fmla="*/ 76 w 514"/>
                  <a:gd name="T29" fmla="*/ 394 h 879"/>
                  <a:gd name="T30" fmla="*/ 60 w 514"/>
                  <a:gd name="T31" fmla="*/ 371 h 879"/>
                  <a:gd name="T32" fmla="*/ 60 w 514"/>
                  <a:gd name="T33" fmla="*/ 356 h 879"/>
                  <a:gd name="T34" fmla="*/ 45 w 514"/>
                  <a:gd name="T35" fmla="*/ 409 h 879"/>
                  <a:gd name="T36" fmla="*/ 76 w 514"/>
                  <a:gd name="T37" fmla="*/ 439 h 879"/>
                  <a:gd name="T38" fmla="*/ 60 w 514"/>
                  <a:gd name="T39" fmla="*/ 485 h 879"/>
                  <a:gd name="T40" fmla="*/ 106 w 514"/>
                  <a:gd name="T41" fmla="*/ 568 h 879"/>
                  <a:gd name="T42" fmla="*/ 98 w 514"/>
                  <a:gd name="T43" fmla="*/ 584 h 879"/>
                  <a:gd name="T44" fmla="*/ 113 w 514"/>
                  <a:gd name="T45" fmla="*/ 599 h 879"/>
                  <a:gd name="T46" fmla="*/ 98 w 514"/>
                  <a:gd name="T47" fmla="*/ 644 h 879"/>
                  <a:gd name="T48" fmla="*/ 113 w 514"/>
                  <a:gd name="T49" fmla="*/ 652 h 879"/>
                  <a:gd name="T50" fmla="*/ 166 w 514"/>
                  <a:gd name="T51" fmla="*/ 674 h 879"/>
                  <a:gd name="T52" fmla="*/ 189 w 514"/>
                  <a:gd name="T53" fmla="*/ 705 h 879"/>
                  <a:gd name="T54" fmla="*/ 227 w 514"/>
                  <a:gd name="T55" fmla="*/ 720 h 879"/>
                  <a:gd name="T56" fmla="*/ 227 w 514"/>
                  <a:gd name="T57" fmla="*/ 743 h 879"/>
                  <a:gd name="T58" fmla="*/ 250 w 514"/>
                  <a:gd name="T59" fmla="*/ 750 h 879"/>
                  <a:gd name="T60" fmla="*/ 280 w 514"/>
                  <a:gd name="T61" fmla="*/ 788 h 879"/>
                  <a:gd name="T62" fmla="*/ 287 w 514"/>
                  <a:gd name="T63" fmla="*/ 856 h 879"/>
                  <a:gd name="T64" fmla="*/ 454 w 514"/>
                  <a:gd name="T65" fmla="*/ 879 h 879"/>
                  <a:gd name="T66" fmla="*/ 469 w 514"/>
                  <a:gd name="T67" fmla="*/ 872 h 879"/>
                  <a:gd name="T68" fmla="*/ 462 w 514"/>
                  <a:gd name="T69" fmla="*/ 834 h 879"/>
                  <a:gd name="T70" fmla="*/ 477 w 514"/>
                  <a:gd name="T71" fmla="*/ 811 h 879"/>
                  <a:gd name="T72" fmla="*/ 484 w 514"/>
                  <a:gd name="T73" fmla="*/ 781 h 879"/>
                  <a:gd name="T74" fmla="*/ 514 w 514"/>
                  <a:gd name="T75" fmla="*/ 765 h 879"/>
                  <a:gd name="T76" fmla="*/ 492 w 514"/>
                  <a:gd name="T77" fmla="*/ 697 h 8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4"/>
                  <a:gd name="T118" fmla="*/ 0 h 879"/>
                  <a:gd name="T119" fmla="*/ 514 w 514"/>
                  <a:gd name="T120" fmla="*/ 879 h 8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4" h="879">
                    <a:moveTo>
                      <a:pt x="492" y="697"/>
                    </a:moveTo>
                    <a:lnTo>
                      <a:pt x="235" y="303"/>
                    </a:lnTo>
                    <a:lnTo>
                      <a:pt x="295" y="68"/>
                    </a:lnTo>
                    <a:lnTo>
                      <a:pt x="53" y="0"/>
                    </a:lnTo>
                    <a:lnTo>
                      <a:pt x="30" y="76"/>
                    </a:lnTo>
                    <a:lnTo>
                      <a:pt x="0" y="121"/>
                    </a:lnTo>
                    <a:lnTo>
                      <a:pt x="23" y="174"/>
                    </a:lnTo>
                    <a:lnTo>
                      <a:pt x="8" y="250"/>
                    </a:lnTo>
                    <a:lnTo>
                      <a:pt x="38" y="311"/>
                    </a:lnTo>
                    <a:lnTo>
                      <a:pt x="30" y="333"/>
                    </a:lnTo>
                    <a:lnTo>
                      <a:pt x="53" y="356"/>
                    </a:lnTo>
                    <a:lnTo>
                      <a:pt x="60" y="333"/>
                    </a:lnTo>
                    <a:lnTo>
                      <a:pt x="76" y="341"/>
                    </a:lnTo>
                    <a:lnTo>
                      <a:pt x="60" y="349"/>
                    </a:lnTo>
                    <a:lnTo>
                      <a:pt x="76" y="394"/>
                    </a:lnTo>
                    <a:lnTo>
                      <a:pt x="60" y="371"/>
                    </a:lnTo>
                    <a:lnTo>
                      <a:pt x="60" y="356"/>
                    </a:lnTo>
                    <a:lnTo>
                      <a:pt x="45" y="409"/>
                    </a:lnTo>
                    <a:lnTo>
                      <a:pt x="76" y="439"/>
                    </a:lnTo>
                    <a:lnTo>
                      <a:pt x="60" y="485"/>
                    </a:lnTo>
                    <a:lnTo>
                      <a:pt x="106" y="568"/>
                    </a:lnTo>
                    <a:lnTo>
                      <a:pt x="98" y="584"/>
                    </a:lnTo>
                    <a:lnTo>
                      <a:pt x="113" y="599"/>
                    </a:lnTo>
                    <a:lnTo>
                      <a:pt x="98" y="644"/>
                    </a:lnTo>
                    <a:lnTo>
                      <a:pt x="113" y="652"/>
                    </a:lnTo>
                    <a:lnTo>
                      <a:pt x="166" y="674"/>
                    </a:lnTo>
                    <a:lnTo>
                      <a:pt x="189" y="705"/>
                    </a:lnTo>
                    <a:lnTo>
                      <a:pt x="227" y="720"/>
                    </a:lnTo>
                    <a:lnTo>
                      <a:pt x="227" y="743"/>
                    </a:lnTo>
                    <a:lnTo>
                      <a:pt x="250" y="750"/>
                    </a:lnTo>
                    <a:lnTo>
                      <a:pt x="280" y="788"/>
                    </a:lnTo>
                    <a:lnTo>
                      <a:pt x="287" y="856"/>
                    </a:lnTo>
                    <a:lnTo>
                      <a:pt x="454" y="879"/>
                    </a:lnTo>
                    <a:lnTo>
                      <a:pt x="469" y="872"/>
                    </a:lnTo>
                    <a:lnTo>
                      <a:pt x="462" y="834"/>
                    </a:lnTo>
                    <a:lnTo>
                      <a:pt x="477" y="811"/>
                    </a:lnTo>
                    <a:lnTo>
                      <a:pt x="484" y="781"/>
                    </a:lnTo>
                    <a:lnTo>
                      <a:pt x="514" y="765"/>
                    </a:lnTo>
                    <a:lnTo>
                      <a:pt x="492" y="697"/>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1" name="Freeform 1174"/>
              <p:cNvSpPr>
                <a:spLocks/>
              </p:cNvSpPr>
              <p:nvPr/>
            </p:nvSpPr>
            <p:spPr bwMode="auto">
              <a:xfrm>
                <a:off x="1204" y="1622"/>
                <a:ext cx="514" cy="879"/>
              </a:xfrm>
              <a:custGeom>
                <a:avLst/>
                <a:gdLst>
                  <a:gd name="T0" fmla="*/ 492 w 514"/>
                  <a:gd name="T1" fmla="*/ 697 h 879"/>
                  <a:gd name="T2" fmla="*/ 235 w 514"/>
                  <a:gd name="T3" fmla="*/ 303 h 879"/>
                  <a:gd name="T4" fmla="*/ 295 w 514"/>
                  <a:gd name="T5" fmla="*/ 68 h 879"/>
                  <a:gd name="T6" fmla="*/ 53 w 514"/>
                  <a:gd name="T7" fmla="*/ 0 h 879"/>
                  <a:gd name="T8" fmla="*/ 30 w 514"/>
                  <a:gd name="T9" fmla="*/ 76 h 879"/>
                  <a:gd name="T10" fmla="*/ 0 w 514"/>
                  <a:gd name="T11" fmla="*/ 121 h 879"/>
                  <a:gd name="T12" fmla="*/ 23 w 514"/>
                  <a:gd name="T13" fmla="*/ 174 h 879"/>
                  <a:gd name="T14" fmla="*/ 8 w 514"/>
                  <a:gd name="T15" fmla="*/ 250 h 879"/>
                  <a:gd name="T16" fmla="*/ 38 w 514"/>
                  <a:gd name="T17" fmla="*/ 311 h 879"/>
                  <a:gd name="T18" fmla="*/ 30 w 514"/>
                  <a:gd name="T19" fmla="*/ 333 h 879"/>
                  <a:gd name="T20" fmla="*/ 53 w 514"/>
                  <a:gd name="T21" fmla="*/ 356 h 879"/>
                  <a:gd name="T22" fmla="*/ 60 w 514"/>
                  <a:gd name="T23" fmla="*/ 333 h 879"/>
                  <a:gd name="T24" fmla="*/ 76 w 514"/>
                  <a:gd name="T25" fmla="*/ 341 h 879"/>
                  <a:gd name="T26" fmla="*/ 60 w 514"/>
                  <a:gd name="T27" fmla="*/ 349 h 879"/>
                  <a:gd name="T28" fmla="*/ 76 w 514"/>
                  <a:gd name="T29" fmla="*/ 394 h 879"/>
                  <a:gd name="T30" fmla="*/ 60 w 514"/>
                  <a:gd name="T31" fmla="*/ 371 h 879"/>
                  <a:gd name="T32" fmla="*/ 60 w 514"/>
                  <a:gd name="T33" fmla="*/ 356 h 879"/>
                  <a:gd name="T34" fmla="*/ 45 w 514"/>
                  <a:gd name="T35" fmla="*/ 409 h 879"/>
                  <a:gd name="T36" fmla="*/ 76 w 514"/>
                  <a:gd name="T37" fmla="*/ 439 h 879"/>
                  <a:gd name="T38" fmla="*/ 60 w 514"/>
                  <a:gd name="T39" fmla="*/ 485 h 879"/>
                  <a:gd name="T40" fmla="*/ 106 w 514"/>
                  <a:gd name="T41" fmla="*/ 568 h 879"/>
                  <a:gd name="T42" fmla="*/ 98 w 514"/>
                  <a:gd name="T43" fmla="*/ 584 h 879"/>
                  <a:gd name="T44" fmla="*/ 113 w 514"/>
                  <a:gd name="T45" fmla="*/ 599 h 879"/>
                  <a:gd name="T46" fmla="*/ 98 w 514"/>
                  <a:gd name="T47" fmla="*/ 644 h 879"/>
                  <a:gd name="T48" fmla="*/ 113 w 514"/>
                  <a:gd name="T49" fmla="*/ 652 h 879"/>
                  <a:gd name="T50" fmla="*/ 166 w 514"/>
                  <a:gd name="T51" fmla="*/ 674 h 879"/>
                  <a:gd name="T52" fmla="*/ 189 w 514"/>
                  <a:gd name="T53" fmla="*/ 705 h 879"/>
                  <a:gd name="T54" fmla="*/ 227 w 514"/>
                  <a:gd name="T55" fmla="*/ 720 h 879"/>
                  <a:gd name="T56" fmla="*/ 227 w 514"/>
                  <a:gd name="T57" fmla="*/ 743 h 879"/>
                  <a:gd name="T58" fmla="*/ 250 w 514"/>
                  <a:gd name="T59" fmla="*/ 750 h 879"/>
                  <a:gd name="T60" fmla="*/ 280 w 514"/>
                  <a:gd name="T61" fmla="*/ 788 h 879"/>
                  <a:gd name="T62" fmla="*/ 287 w 514"/>
                  <a:gd name="T63" fmla="*/ 856 h 879"/>
                  <a:gd name="T64" fmla="*/ 454 w 514"/>
                  <a:gd name="T65" fmla="*/ 879 h 879"/>
                  <a:gd name="T66" fmla="*/ 469 w 514"/>
                  <a:gd name="T67" fmla="*/ 872 h 879"/>
                  <a:gd name="T68" fmla="*/ 462 w 514"/>
                  <a:gd name="T69" fmla="*/ 834 h 879"/>
                  <a:gd name="T70" fmla="*/ 477 w 514"/>
                  <a:gd name="T71" fmla="*/ 811 h 879"/>
                  <a:gd name="T72" fmla="*/ 484 w 514"/>
                  <a:gd name="T73" fmla="*/ 781 h 879"/>
                  <a:gd name="T74" fmla="*/ 514 w 514"/>
                  <a:gd name="T75" fmla="*/ 765 h 879"/>
                  <a:gd name="T76" fmla="*/ 492 w 514"/>
                  <a:gd name="T77" fmla="*/ 697 h 879"/>
                  <a:gd name="T78" fmla="*/ 492 w 514"/>
                  <a:gd name="T79" fmla="*/ 705 h 8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4"/>
                  <a:gd name="T121" fmla="*/ 0 h 879"/>
                  <a:gd name="T122" fmla="*/ 514 w 514"/>
                  <a:gd name="T123" fmla="*/ 879 h 8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4" h="879">
                    <a:moveTo>
                      <a:pt x="492" y="697"/>
                    </a:moveTo>
                    <a:lnTo>
                      <a:pt x="235" y="303"/>
                    </a:lnTo>
                    <a:lnTo>
                      <a:pt x="295" y="68"/>
                    </a:lnTo>
                    <a:lnTo>
                      <a:pt x="53" y="0"/>
                    </a:lnTo>
                    <a:lnTo>
                      <a:pt x="30" y="76"/>
                    </a:lnTo>
                    <a:lnTo>
                      <a:pt x="0" y="121"/>
                    </a:lnTo>
                    <a:lnTo>
                      <a:pt x="23" y="174"/>
                    </a:lnTo>
                    <a:lnTo>
                      <a:pt x="8" y="250"/>
                    </a:lnTo>
                    <a:lnTo>
                      <a:pt x="38" y="311"/>
                    </a:lnTo>
                    <a:lnTo>
                      <a:pt x="30" y="333"/>
                    </a:lnTo>
                    <a:lnTo>
                      <a:pt x="53" y="356"/>
                    </a:lnTo>
                    <a:lnTo>
                      <a:pt x="60" y="333"/>
                    </a:lnTo>
                    <a:lnTo>
                      <a:pt x="76" y="341"/>
                    </a:lnTo>
                    <a:lnTo>
                      <a:pt x="60" y="349"/>
                    </a:lnTo>
                    <a:lnTo>
                      <a:pt x="76" y="394"/>
                    </a:lnTo>
                    <a:lnTo>
                      <a:pt x="60" y="371"/>
                    </a:lnTo>
                    <a:lnTo>
                      <a:pt x="60" y="356"/>
                    </a:lnTo>
                    <a:lnTo>
                      <a:pt x="45" y="409"/>
                    </a:lnTo>
                    <a:lnTo>
                      <a:pt x="76" y="439"/>
                    </a:lnTo>
                    <a:lnTo>
                      <a:pt x="60" y="485"/>
                    </a:lnTo>
                    <a:lnTo>
                      <a:pt x="106" y="568"/>
                    </a:lnTo>
                    <a:lnTo>
                      <a:pt x="98" y="584"/>
                    </a:lnTo>
                    <a:lnTo>
                      <a:pt x="113" y="599"/>
                    </a:lnTo>
                    <a:lnTo>
                      <a:pt x="98" y="644"/>
                    </a:lnTo>
                    <a:lnTo>
                      <a:pt x="113" y="652"/>
                    </a:lnTo>
                    <a:lnTo>
                      <a:pt x="166" y="674"/>
                    </a:lnTo>
                    <a:lnTo>
                      <a:pt x="189" y="705"/>
                    </a:lnTo>
                    <a:lnTo>
                      <a:pt x="227" y="720"/>
                    </a:lnTo>
                    <a:lnTo>
                      <a:pt x="227" y="743"/>
                    </a:lnTo>
                    <a:lnTo>
                      <a:pt x="250" y="750"/>
                    </a:lnTo>
                    <a:lnTo>
                      <a:pt x="280" y="788"/>
                    </a:lnTo>
                    <a:lnTo>
                      <a:pt x="287" y="856"/>
                    </a:lnTo>
                    <a:lnTo>
                      <a:pt x="454" y="879"/>
                    </a:lnTo>
                    <a:lnTo>
                      <a:pt x="469" y="872"/>
                    </a:lnTo>
                    <a:lnTo>
                      <a:pt x="462" y="834"/>
                    </a:lnTo>
                    <a:lnTo>
                      <a:pt x="477" y="811"/>
                    </a:lnTo>
                    <a:lnTo>
                      <a:pt x="484" y="781"/>
                    </a:lnTo>
                    <a:lnTo>
                      <a:pt x="514" y="765"/>
                    </a:lnTo>
                    <a:lnTo>
                      <a:pt x="492" y="697"/>
                    </a:lnTo>
                    <a:lnTo>
                      <a:pt x="492" y="70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2" name="Freeform 1175"/>
              <p:cNvSpPr>
                <a:spLocks/>
              </p:cNvSpPr>
              <p:nvPr/>
            </p:nvSpPr>
            <p:spPr bwMode="auto">
              <a:xfrm>
                <a:off x="2082" y="1895"/>
                <a:ext cx="469" cy="371"/>
              </a:xfrm>
              <a:custGeom>
                <a:avLst/>
                <a:gdLst>
                  <a:gd name="T0" fmla="*/ 461 w 469"/>
                  <a:gd name="T1" fmla="*/ 129 h 371"/>
                  <a:gd name="T2" fmla="*/ 469 w 469"/>
                  <a:gd name="T3" fmla="*/ 45 h 371"/>
                  <a:gd name="T4" fmla="*/ 348 w 469"/>
                  <a:gd name="T5" fmla="*/ 38 h 371"/>
                  <a:gd name="T6" fmla="*/ 45 w 469"/>
                  <a:gd name="T7" fmla="*/ 0 h 371"/>
                  <a:gd name="T8" fmla="*/ 0 w 469"/>
                  <a:gd name="T9" fmla="*/ 326 h 371"/>
                  <a:gd name="T10" fmla="*/ 386 w 469"/>
                  <a:gd name="T11" fmla="*/ 364 h 371"/>
                  <a:gd name="T12" fmla="*/ 446 w 469"/>
                  <a:gd name="T13" fmla="*/ 371 h 371"/>
                  <a:gd name="T14" fmla="*/ 461 w 469"/>
                  <a:gd name="T15" fmla="*/ 129 h 371"/>
                  <a:gd name="T16" fmla="*/ 0 60000 65536"/>
                  <a:gd name="T17" fmla="*/ 0 60000 65536"/>
                  <a:gd name="T18" fmla="*/ 0 60000 65536"/>
                  <a:gd name="T19" fmla="*/ 0 60000 65536"/>
                  <a:gd name="T20" fmla="*/ 0 60000 65536"/>
                  <a:gd name="T21" fmla="*/ 0 60000 65536"/>
                  <a:gd name="T22" fmla="*/ 0 60000 65536"/>
                  <a:gd name="T23" fmla="*/ 0 60000 65536"/>
                  <a:gd name="T24" fmla="*/ 0 w 469"/>
                  <a:gd name="T25" fmla="*/ 0 h 371"/>
                  <a:gd name="T26" fmla="*/ 469 w 469"/>
                  <a:gd name="T27" fmla="*/ 371 h 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9" h="371">
                    <a:moveTo>
                      <a:pt x="461" y="129"/>
                    </a:moveTo>
                    <a:lnTo>
                      <a:pt x="469" y="45"/>
                    </a:lnTo>
                    <a:lnTo>
                      <a:pt x="348" y="38"/>
                    </a:lnTo>
                    <a:lnTo>
                      <a:pt x="45" y="0"/>
                    </a:lnTo>
                    <a:lnTo>
                      <a:pt x="0" y="326"/>
                    </a:lnTo>
                    <a:lnTo>
                      <a:pt x="386" y="364"/>
                    </a:lnTo>
                    <a:lnTo>
                      <a:pt x="446" y="371"/>
                    </a:lnTo>
                    <a:lnTo>
                      <a:pt x="461" y="129"/>
                    </a:lnTo>
                    <a:close/>
                  </a:path>
                </a:pathLst>
              </a:custGeom>
              <a:solidFill>
                <a:srgbClr val="FFAA00"/>
              </a:solidFill>
              <a:ln w="8">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3" name="Freeform 1176"/>
              <p:cNvSpPr>
                <a:spLocks/>
              </p:cNvSpPr>
              <p:nvPr/>
            </p:nvSpPr>
            <p:spPr bwMode="auto">
              <a:xfrm>
                <a:off x="2082" y="1895"/>
                <a:ext cx="469" cy="371"/>
              </a:xfrm>
              <a:custGeom>
                <a:avLst/>
                <a:gdLst>
                  <a:gd name="T0" fmla="*/ 461 w 469"/>
                  <a:gd name="T1" fmla="*/ 129 h 371"/>
                  <a:gd name="T2" fmla="*/ 469 w 469"/>
                  <a:gd name="T3" fmla="*/ 45 h 371"/>
                  <a:gd name="T4" fmla="*/ 348 w 469"/>
                  <a:gd name="T5" fmla="*/ 38 h 371"/>
                  <a:gd name="T6" fmla="*/ 45 w 469"/>
                  <a:gd name="T7" fmla="*/ 0 h 371"/>
                  <a:gd name="T8" fmla="*/ 0 w 469"/>
                  <a:gd name="T9" fmla="*/ 326 h 371"/>
                  <a:gd name="T10" fmla="*/ 386 w 469"/>
                  <a:gd name="T11" fmla="*/ 364 h 371"/>
                  <a:gd name="T12" fmla="*/ 446 w 469"/>
                  <a:gd name="T13" fmla="*/ 371 h 371"/>
                  <a:gd name="T14" fmla="*/ 461 w 469"/>
                  <a:gd name="T15" fmla="*/ 129 h 371"/>
                  <a:gd name="T16" fmla="*/ 461 w 469"/>
                  <a:gd name="T17" fmla="*/ 136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371"/>
                  <a:gd name="T29" fmla="*/ 469 w 469"/>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371">
                    <a:moveTo>
                      <a:pt x="461" y="129"/>
                    </a:moveTo>
                    <a:lnTo>
                      <a:pt x="469" y="45"/>
                    </a:lnTo>
                    <a:lnTo>
                      <a:pt x="348" y="38"/>
                    </a:lnTo>
                    <a:lnTo>
                      <a:pt x="45" y="0"/>
                    </a:lnTo>
                    <a:lnTo>
                      <a:pt x="0" y="326"/>
                    </a:lnTo>
                    <a:lnTo>
                      <a:pt x="386" y="364"/>
                    </a:lnTo>
                    <a:lnTo>
                      <a:pt x="446" y="371"/>
                    </a:lnTo>
                    <a:lnTo>
                      <a:pt x="461" y="129"/>
                    </a:lnTo>
                    <a:lnTo>
                      <a:pt x="461" y="13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4" name="Freeform 1177"/>
              <p:cNvSpPr>
                <a:spLocks/>
              </p:cNvSpPr>
              <p:nvPr/>
            </p:nvSpPr>
            <p:spPr bwMode="auto">
              <a:xfrm>
                <a:off x="4246" y="1690"/>
                <a:ext cx="113" cy="106"/>
              </a:xfrm>
              <a:custGeom>
                <a:avLst/>
                <a:gdLst>
                  <a:gd name="T0" fmla="*/ 98 w 113"/>
                  <a:gd name="T1" fmla="*/ 0 h 106"/>
                  <a:gd name="T2" fmla="*/ 0 w 113"/>
                  <a:gd name="T3" fmla="*/ 23 h 106"/>
                  <a:gd name="T4" fmla="*/ 15 w 113"/>
                  <a:gd name="T5" fmla="*/ 91 h 106"/>
                  <a:gd name="T6" fmla="*/ 0 w 113"/>
                  <a:gd name="T7" fmla="*/ 99 h 106"/>
                  <a:gd name="T8" fmla="*/ 7 w 113"/>
                  <a:gd name="T9" fmla="*/ 106 h 106"/>
                  <a:gd name="T10" fmla="*/ 45 w 113"/>
                  <a:gd name="T11" fmla="*/ 76 h 106"/>
                  <a:gd name="T12" fmla="*/ 83 w 113"/>
                  <a:gd name="T13" fmla="*/ 68 h 106"/>
                  <a:gd name="T14" fmla="*/ 113 w 113"/>
                  <a:gd name="T15" fmla="*/ 46 h 106"/>
                  <a:gd name="T16" fmla="*/ 98 w 113"/>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06"/>
                  <a:gd name="T29" fmla="*/ 113 w 11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06">
                    <a:moveTo>
                      <a:pt x="98" y="0"/>
                    </a:moveTo>
                    <a:lnTo>
                      <a:pt x="0" y="23"/>
                    </a:lnTo>
                    <a:lnTo>
                      <a:pt x="15" y="91"/>
                    </a:lnTo>
                    <a:lnTo>
                      <a:pt x="0" y="99"/>
                    </a:lnTo>
                    <a:lnTo>
                      <a:pt x="7" y="106"/>
                    </a:lnTo>
                    <a:lnTo>
                      <a:pt x="45" y="76"/>
                    </a:lnTo>
                    <a:lnTo>
                      <a:pt x="83" y="68"/>
                    </a:lnTo>
                    <a:lnTo>
                      <a:pt x="113" y="46"/>
                    </a:lnTo>
                    <a:lnTo>
                      <a:pt x="98" y="0"/>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5" name="Freeform 1178"/>
              <p:cNvSpPr>
                <a:spLocks/>
              </p:cNvSpPr>
              <p:nvPr/>
            </p:nvSpPr>
            <p:spPr bwMode="auto">
              <a:xfrm>
                <a:off x="4246" y="1690"/>
                <a:ext cx="113" cy="106"/>
              </a:xfrm>
              <a:custGeom>
                <a:avLst/>
                <a:gdLst>
                  <a:gd name="T0" fmla="*/ 98 w 113"/>
                  <a:gd name="T1" fmla="*/ 0 h 106"/>
                  <a:gd name="T2" fmla="*/ 0 w 113"/>
                  <a:gd name="T3" fmla="*/ 23 h 106"/>
                  <a:gd name="T4" fmla="*/ 15 w 113"/>
                  <a:gd name="T5" fmla="*/ 91 h 106"/>
                  <a:gd name="T6" fmla="*/ 0 w 113"/>
                  <a:gd name="T7" fmla="*/ 99 h 106"/>
                  <a:gd name="T8" fmla="*/ 7 w 113"/>
                  <a:gd name="T9" fmla="*/ 106 h 106"/>
                  <a:gd name="T10" fmla="*/ 45 w 113"/>
                  <a:gd name="T11" fmla="*/ 76 h 106"/>
                  <a:gd name="T12" fmla="*/ 83 w 113"/>
                  <a:gd name="T13" fmla="*/ 68 h 106"/>
                  <a:gd name="T14" fmla="*/ 113 w 113"/>
                  <a:gd name="T15" fmla="*/ 46 h 106"/>
                  <a:gd name="T16" fmla="*/ 98 w 113"/>
                  <a:gd name="T17" fmla="*/ 0 h 106"/>
                  <a:gd name="T18" fmla="*/ 98 w 113"/>
                  <a:gd name="T19" fmla="*/ 8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06"/>
                  <a:gd name="T32" fmla="*/ 113 w 11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06">
                    <a:moveTo>
                      <a:pt x="98" y="0"/>
                    </a:moveTo>
                    <a:lnTo>
                      <a:pt x="0" y="23"/>
                    </a:lnTo>
                    <a:lnTo>
                      <a:pt x="15" y="91"/>
                    </a:lnTo>
                    <a:lnTo>
                      <a:pt x="0" y="99"/>
                    </a:lnTo>
                    <a:lnTo>
                      <a:pt x="7" y="106"/>
                    </a:lnTo>
                    <a:lnTo>
                      <a:pt x="45" y="76"/>
                    </a:lnTo>
                    <a:lnTo>
                      <a:pt x="83" y="68"/>
                    </a:lnTo>
                    <a:lnTo>
                      <a:pt x="113" y="46"/>
                    </a:lnTo>
                    <a:lnTo>
                      <a:pt x="98" y="0"/>
                    </a:lnTo>
                    <a:lnTo>
                      <a:pt x="98"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6" name="Freeform 1179"/>
              <p:cNvSpPr>
                <a:spLocks/>
              </p:cNvSpPr>
              <p:nvPr/>
            </p:nvSpPr>
            <p:spPr bwMode="auto">
              <a:xfrm>
                <a:off x="4147" y="1917"/>
                <a:ext cx="68" cy="107"/>
              </a:xfrm>
              <a:custGeom>
                <a:avLst/>
                <a:gdLst>
                  <a:gd name="T0" fmla="*/ 68 w 68"/>
                  <a:gd name="T1" fmla="*/ 91 h 107"/>
                  <a:gd name="T2" fmla="*/ 61 w 68"/>
                  <a:gd name="T3" fmla="*/ 76 h 107"/>
                  <a:gd name="T4" fmla="*/ 23 w 68"/>
                  <a:gd name="T5" fmla="*/ 31 h 107"/>
                  <a:gd name="T6" fmla="*/ 23 w 68"/>
                  <a:gd name="T7" fmla="*/ 0 h 107"/>
                  <a:gd name="T8" fmla="*/ 0 w 68"/>
                  <a:gd name="T9" fmla="*/ 8 h 107"/>
                  <a:gd name="T10" fmla="*/ 31 w 68"/>
                  <a:gd name="T11" fmla="*/ 107 h 107"/>
                  <a:gd name="T12" fmla="*/ 68 w 68"/>
                  <a:gd name="T13" fmla="*/ 99 h 107"/>
                  <a:gd name="T14" fmla="*/ 68 w 68"/>
                  <a:gd name="T15" fmla="*/ 91 h 10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07"/>
                  <a:gd name="T26" fmla="*/ 68 w 68"/>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07">
                    <a:moveTo>
                      <a:pt x="68" y="91"/>
                    </a:moveTo>
                    <a:lnTo>
                      <a:pt x="61" y="76"/>
                    </a:lnTo>
                    <a:lnTo>
                      <a:pt x="23" y="31"/>
                    </a:lnTo>
                    <a:lnTo>
                      <a:pt x="23" y="0"/>
                    </a:lnTo>
                    <a:lnTo>
                      <a:pt x="0" y="8"/>
                    </a:lnTo>
                    <a:lnTo>
                      <a:pt x="31" y="107"/>
                    </a:lnTo>
                    <a:lnTo>
                      <a:pt x="68" y="99"/>
                    </a:lnTo>
                    <a:lnTo>
                      <a:pt x="68" y="91"/>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7" name="Freeform 1180"/>
              <p:cNvSpPr>
                <a:spLocks/>
              </p:cNvSpPr>
              <p:nvPr/>
            </p:nvSpPr>
            <p:spPr bwMode="auto">
              <a:xfrm>
                <a:off x="4147" y="1917"/>
                <a:ext cx="68" cy="107"/>
              </a:xfrm>
              <a:custGeom>
                <a:avLst/>
                <a:gdLst>
                  <a:gd name="T0" fmla="*/ 68 w 68"/>
                  <a:gd name="T1" fmla="*/ 91 h 107"/>
                  <a:gd name="T2" fmla="*/ 61 w 68"/>
                  <a:gd name="T3" fmla="*/ 76 h 107"/>
                  <a:gd name="T4" fmla="*/ 23 w 68"/>
                  <a:gd name="T5" fmla="*/ 31 h 107"/>
                  <a:gd name="T6" fmla="*/ 23 w 68"/>
                  <a:gd name="T7" fmla="*/ 0 h 107"/>
                  <a:gd name="T8" fmla="*/ 0 w 68"/>
                  <a:gd name="T9" fmla="*/ 8 h 107"/>
                  <a:gd name="T10" fmla="*/ 31 w 68"/>
                  <a:gd name="T11" fmla="*/ 107 h 107"/>
                  <a:gd name="T12" fmla="*/ 68 w 68"/>
                  <a:gd name="T13" fmla="*/ 99 h 107"/>
                  <a:gd name="T14" fmla="*/ 68 w 68"/>
                  <a:gd name="T15" fmla="*/ 91 h 107"/>
                  <a:gd name="T16" fmla="*/ 68 w 68"/>
                  <a:gd name="T17" fmla="*/ 99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07"/>
                  <a:gd name="T29" fmla="*/ 68 w 68"/>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07">
                    <a:moveTo>
                      <a:pt x="68" y="91"/>
                    </a:moveTo>
                    <a:lnTo>
                      <a:pt x="61" y="76"/>
                    </a:lnTo>
                    <a:lnTo>
                      <a:pt x="23" y="31"/>
                    </a:lnTo>
                    <a:lnTo>
                      <a:pt x="23" y="0"/>
                    </a:lnTo>
                    <a:lnTo>
                      <a:pt x="0" y="8"/>
                    </a:lnTo>
                    <a:lnTo>
                      <a:pt x="31" y="107"/>
                    </a:lnTo>
                    <a:lnTo>
                      <a:pt x="68" y="99"/>
                    </a:lnTo>
                    <a:lnTo>
                      <a:pt x="68" y="91"/>
                    </a:lnTo>
                    <a:lnTo>
                      <a:pt x="68" y="9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8" name="Freeform 1181"/>
              <p:cNvSpPr>
                <a:spLocks/>
              </p:cNvSpPr>
              <p:nvPr/>
            </p:nvSpPr>
            <p:spPr bwMode="auto">
              <a:xfrm>
                <a:off x="4079" y="2008"/>
                <a:ext cx="15" cy="8"/>
              </a:xfrm>
              <a:custGeom>
                <a:avLst/>
                <a:gdLst>
                  <a:gd name="T0" fmla="*/ 15 w 15"/>
                  <a:gd name="T1" fmla="*/ 8 h 8"/>
                  <a:gd name="T2" fmla="*/ 8 w 15"/>
                  <a:gd name="T3" fmla="*/ 0 h 8"/>
                  <a:gd name="T4" fmla="*/ 0 w 15"/>
                  <a:gd name="T5" fmla="*/ 0 h 8"/>
                  <a:gd name="T6" fmla="*/ 15 w 15"/>
                  <a:gd name="T7" fmla="*/ 0 h 8"/>
                  <a:gd name="T8" fmla="*/ 15 w 15"/>
                  <a:gd name="T9" fmla="*/ 8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8"/>
                    </a:moveTo>
                    <a:lnTo>
                      <a:pt x="8" y="0"/>
                    </a:lnTo>
                    <a:lnTo>
                      <a:pt x="0" y="0"/>
                    </a:lnTo>
                    <a:lnTo>
                      <a:pt x="15" y="0"/>
                    </a:lnTo>
                    <a:lnTo>
                      <a:pt x="15" y="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19" name="Freeform 1182"/>
              <p:cNvSpPr>
                <a:spLocks/>
              </p:cNvSpPr>
              <p:nvPr/>
            </p:nvSpPr>
            <p:spPr bwMode="auto">
              <a:xfrm>
                <a:off x="4079" y="2008"/>
                <a:ext cx="15" cy="16"/>
              </a:xfrm>
              <a:custGeom>
                <a:avLst/>
                <a:gdLst>
                  <a:gd name="T0" fmla="*/ 15 w 15"/>
                  <a:gd name="T1" fmla="*/ 8 h 16"/>
                  <a:gd name="T2" fmla="*/ 8 w 15"/>
                  <a:gd name="T3" fmla="*/ 0 h 16"/>
                  <a:gd name="T4" fmla="*/ 0 w 15"/>
                  <a:gd name="T5" fmla="*/ 0 h 16"/>
                  <a:gd name="T6" fmla="*/ 15 w 15"/>
                  <a:gd name="T7" fmla="*/ 0 h 16"/>
                  <a:gd name="T8" fmla="*/ 15 w 15"/>
                  <a:gd name="T9" fmla="*/ 8 h 16"/>
                  <a:gd name="T10" fmla="*/ 1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8"/>
                    </a:moveTo>
                    <a:lnTo>
                      <a:pt x="8" y="0"/>
                    </a:lnTo>
                    <a:lnTo>
                      <a:pt x="0" y="0"/>
                    </a:lnTo>
                    <a:lnTo>
                      <a:pt x="15" y="0"/>
                    </a:lnTo>
                    <a:lnTo>
                      <a:pt x="15" y="8"/>
                    </a:lnTo>
                    <a:lnTo>
                      <a:pt x="15" y="1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0" name="Freeform 1183"/>
              <p:cNvSpPr>
                <a:spLocks/>
              </p:cNvSpPr>
              <p:nvPr/>
            </p:nvSpPr>
            <p:spPr bwMode="auto">
              <a:xfrm>
                <a:off x="3489" y="2713"/>
                <a:ext cx="583" cy="440"/>
              </a:xfrm>
              <a:custGeom>
                <a:avLst/>
                <a:gdLst>
                  <a:gd name="T0" fmla="*/ 575 w 583"/>
                  <a:gd name="T1" fmla="*/ 288 h 440"/>
                  <a:gd name="T2" fmla="*/ 522 w 583"/>
                  <a:gd name="T3" fmla="*/ 197 h 440"/>
                  <a:gd name="T4" fmla="*/ 515 w 583"/>
                  <a:gd name="T5" fmla="*/ 160 h 440"/>
                  <a:gd name="T6" fmla="*/ 454 w 583"/>
                  <a:gd name="T7" fmla="*/ 76 h 440"/>
                  <a:gd name="T8" fmla="*/ 424 w 583"/>
                  <a:gd name="T9" fmla="*/ 0 h 440"/>
                  <a:gd name="T10" fmla="*/ 386 w 583"/>
                  <a:gd name="T11" fmla="*/ 0 h 440"/>
                  <a:gd name="T12" fmla="*/ 394 w 583"/>
                  <a:gd name="T13" fmla="*/ 31 h 440"/>
                  <a:gd name="T14" fmla="*/ 386 w 583"/>
                  <a:gd name="T15" fmla="*/ 31 h 440"/>
                  <a:gd name="T16" fmla="*/ 378 w 583"/>
                  <a:gd name="T17" fmla="*/ 16 h 440"/>
                  <a:gd name="T18" fmla="*/ 197 w 583"/>
                  <a:gd name="T19" fmla="*/ 31 h 440"/>
                  <a:gd name="T20" fmla="*/ 182 w 583"/>
                  <a:gd name="T21" fmla="*/ 8 h 440"/>
                  <a:gd name="T22" fmla="*/ 0 w 583"/>
                  <a:gd name="T23" fmla="*/ 23 h 440"/>
                  <a:gd name="T24" fmla="*/ 15 w 583"/>
                  <a:gd name="T25" fmla="*/ 69 h 440"/>
                  <a:gd name="T26" fmla="*/ 15 w 583"/>
                  <a:gd name="T27" fmla="*/ 84 h 440"/>
                  <a:gd name="T28" fmla="*/ 30 w 583"/>
                  <a:gd name="T29" fmla="*/ 76 h 440"/>
                  <a:gd name="T30" fmla="*/ 38 w 583"/>
                  <a:gd name="T31" fmla="*/ 53 h 440"/>
                  <a:gd name="T32" fmla="*/ 38 w 583"/>
                  <a:gd name="T33" fmla="*/ 69 h 440"/>
                  <a:gd name="T34" fmla="*/ 45 w 583"/>
                  <a:gd name="T35" fmla="*/ 53 h 440"/>
                  <a:gd name="T36" fmla="*/ 61 w 583"/>
                  <a:gd name="T37" fmla="*/ 69 h 440"/>
                  <a:gd name="T38" fmla="*/ 38 w 583"/>
                  <a:gd name="T39" fmla="*/ 76 h 440"/>
                  <a:gd name="T40" fmla="*/ 106 w 583"/>
                  <a:gd name="T41" fmla="*/ 53 h 440"/>
                  <a:gd name="T42" fmla="*/ 114 w 583"/>
                  <a:gd name="T43" fmla="*/ 69 h 440"/>
                  <a:gd name="T44" fmla="*/ 83 w 583"/>
                  <a:gd name="T45" fmla="*/ 69 h 440"/>
                  <a:gd name="T46" fmla="*/ 136 w 583"/>
                  <a:gd name="T47" fmla="*/ 84 h 440"/>
                  <a:gd name="T48" fmla="*/ 129 w 583"/>
                  <a:gd name="T49" fmla="*/ 69 h 440"/>
                  <a:gd name="T50" fmla="*/ 151 w 583"/>
                  <a:gd name="T51" fmla="*/ 69 h 440"/>
                  <a:gd name="T52" fmla="*/ 136 w 583"/>
                  <a:gd name="T53" fmla="*/ 76 h 440"/>
                  <a:gd name="T54" fmla="*/ 167 w 583"/>
                  <a:gd name="T55" fmla="*/ 84 h 440"/>
                  <a:gd name="T56" fmla="*/ 144 w 583"/>
                  <a:gd name="T57" fmla="*/ 84 h 440"/>
                  <a:gd name="T58" fmla="*/ 167 w 583"/>
                  <a:gd name="T59" fmla="*/ 99 h 440"/>
                  <a:gd name="T60" fmla="*/ 167 w 583"/>
                  <a:gd name="T61" fmla="*/ 114 h 440"/>
                  <a:gd name="T62" fmla="*/ 182 w 583"/>
                  <a:gd name="T63" fmla="*/ 114 h 440"/>
                  <a:gd name="T64" fmla="*/ 235 w 583"/>
                  <a:gd name="T65" fmla="*/ 91 h 440"/>
                  <a:gd name="T66" fmla="*/ 235 w 583"/>
                  <a:gd name="T67" fmla="*/ 76 h 440"/>
                  <a:gd name="T68" fmla="*/ 242 w 583"/>
                  <a:gd name="T69" fmla="*/ 69 h 440"/>
                  <a:gd name="T70" fmla="*/ 288 w 583"/>
                  <a:gd name="T71" fmla="*/ 84 h 440"/>
                  <a:gd name="T72" fmla="*/ 333 w 583"/>
                  <a:gd name="T73" fmla="*/ 137 h 440"/>
                  <a:gd name="T74" fmla="*/ 348 w 583"/>
                  <a:gd name="T75" fmla="*/ 137 h 440"/>
                  <a:gd name="T76" fmla="*/ 371 w 583"/>
                  <a:gd name="T77" fmla="*/ 182 h 440"/>
                  <a:gd name="T78" fmla="*/ 363 w 583"/>
                  <a:gd name="T79" fmla="*/ 235 h 440"/>
                  <a:gd name="T80" fmla="*/ 378 w 583"/>
                  <a:gd name="T81" fmla="*/ 251 h 440"/>
                  <a:gd name="T82" fmla="*/ 378 w 583"/>
                  <a:gd name="T83" fmla="*/ 235 h 440"/>
                  <a:gd name="T84" fmla="*/ 371 w 583"/>
                  <a:gd name="T85" fmla="*/ 220 h 440"/>
                  <a:gd name="T86" fmla="*/ 386 w 583"/>
                  <a:gd name="T87" fmla="*/ 235 h 440"/>
                  <a:gd name="T88" fmla="*/ 394 w 583"/>
                  <a:gd name="T89" fmla="*/ 228 h 440"/>
                  <a:gd name="T90" fmla="*/ 378 w 583"/>
                  <a:gd name="T91" fmla="*/ 266 h 440"/>
                  <a:gd name="T92" fmla="*/ 394 w 583"/>
                  <a:gd name="T93" fmla="*/ 258 h 440"/>
                  <a:gd name="T94" fmla="*/ 378 w 583"/>
                  <a:gd name="T95" fmla="*/ 266 h 440"/>
                  <a:gd name="T96" fmla="*/ 416 w 583"/>
                  <a:gd name="T97" fmla="*/ 311 h 440"/>
                  <a:gd name="T98" fmla="*/ 424 w 583"/>
                  <a:gd name="T99" fmla="*/ 319 h 440"/>
                  <a:gd name="T100" fmla="*/ 416 w 583"/>
                  <a:gd name="T101" fmla="*/ 304 h 440"/>
                  <a:gd name="T102" fmla="*/ 431 w 583"/>
                  <a:gd name="T103" fmla="*/ 296 h 440"/>
                  <a:gd name="T104" fmla="*/ 439 w 583"/>
                  <a:gd name="T105" fmla="*/ 334 h 440"/>
                  <a:gd name="T106" fmla="*/ 454 w 583"/>
                  <a:gd name="T107" fmla="*/ 319 h 440"/>
                  <a:gd name="T108" fmla="*/ 439 w 583"/>
                  <a:gd name="T109" fmla="*/ 341 h 440"/>
                  <a:gd name="T110" fmla="*/ 447 w 583"/>
                  <a:gd name="T111" fmla="*/ 341 h 440"/>
                  <a:gd name="T112" fmla="*/ 469 w 583"/>
                  <a:gd name="T113" fmla="*/ 387 h 440"/>
                  <a:gd name="T114" fmla="*/ 499 w 583"/>
                  <a:gd name="T115" fmla="*/ 395 h 440"/>
                  <a:gd name="T116" fmla="*/ 522 w 583"/>
                  <a:gd name="T117" fmla="*/ 440 h 440"/>
                  <a:gd name="T118" fmla="*/ 575 w 583"/>
                  <a:gd name="T119" fmla="*/ 410 h 440"/>
                  <a:gd name="T120" fmla="*/ 583 w 583"/>
                  <a:gd name="T121" fmla="*/ 372 h 440"/>
                  <a:gd name="T122" fmla="*/ 575 w 583"/>
                  <a:gd name="T123" fmla="*/ 288 h 4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3"/>
                  <a:gd name="T187" fmla="*/ 0 h 440"/>
                  <a:gd name="T188" fmla="*/ 583 w 583"/>
                  <a:gd name="T189" fmla="*/ 440 h 4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3" h="440">
                    <a:moveTo>
                      <a:pt x="575" y="288"/>
                    </a:moveTo>
                    <a:lnTo>
                      <a:pt x="522" y="197"/>
                    </a:lnTo>
                    <a:lnTo>
                      <a:pt x="515" y="160"/>
                    </a:lnTo>
                    <a:lnTo>
                      <a:pt x="454" y="76"/>
                    </a:lnTo>
                    <a:lnTo>
                      <a:pt x="424" y="0"/>
                    </a:lnTo>
                    <a:lnTo>
                      <a:pt x="386" y="0"/>
                    </a:lnTo>
                    <a:lnTo>
                      <a:pt x="394" y="31"/>
                    </a:lnTo>
                    <a:lnTo>
                      <a:pt x="386" y="31"/>
                    </a:lnTo>
                    <a:lnTo>
                      <a:pt x="378" y="16"/>
                    </a:lnTo>
                    <a:lnTo>
                      <a:pt x="197" y="31"/>
                    </a:lnTo>
                    <a:lnTo>
                      <a:pt x="182" y="8"/>
                    </a:lnTo>
                    <a:lnTo>
                      <a:pt x="0" y="23"/>
                    </a:lnTo>
                    <a:lnTo>
                      <a:pt x="15" y="69"/>
                    </a:lnTo>
                    <a:lnTo>
                      <a:pt x="15" y="84"/>
                    </a:lnTo>
                    <a:lnTo>
                      <a:pt x="30" y="76"/>
                    </a:lnTo>
                    <a:lnTo>
                      <a:pt x="38" y="53"/>
                    </a:lnTo>
                    <a:lnTo>
                      <a:pt x="38" y="69"/>
                    </a:lnTo>
                    <a:lnTo>
                      <a:pt x="45" y="53"/>
                    </a:lnTo>
                    <a:lnTo>
                      <a:pt x="61" y="69"/>
                    </a:lnTo>
                    <a:lnTo>
                      <a:pt x="38" y="76"/>
                    </a:lnTo>
                    <a:lnTo>
                      <a:pt x="106" y="53"/>
                    </a:lnTo>
                    <a:lnTo>
                      <a:pt x="114" y="69"/>
                    </a:lnTo>
                    <a:lnTo>
                      <a:pt x="83" y="69"/>
                    </a:lnTo>
                    <a:lnTo>
                      <a:pt x="136" y="84"/>
                    </a:lnTo>
                    <a:lnTo>
                      <a:pt x="129" y="69"/>
                    </a:lnTo>
                    <a:lnTo>
                      <a:pt x="151" y="69"/>
                    </a:lnTo>
                    <a:lnTo>
                      <a:pt x="136" y="76"/>
                    </a:lnTo>
                    <a:lnTo>
                      <a:pt x="167" y="84"/>
                    </a:lnTo>
                    <a:lnTo>
                      <a:pt x="144" y="84"/>
                    </a:lnTo>
                    <a:lnTo>
                      <a:pt x="167" y="99"/>
                    </a:lnTo>
                    <a:lnTo>
                      <a:pt x="167" y="114"/>
                    </a:lnTo>
                    <a:lnTo>
                      <a:pt x="182" y="114"/>
                    </a:lnTo>
                    <a:lnTo>
                      <a:pt x="235" y="91"/>
                    </a:lnTo>
                    <a:lnTo>
                      <a:pt x="235" y="76"/>
                    </a:lnTo>
                    <a:lnTo>
                      <a:pt x="242" y="69"/>
                    </a:lnTo>
                    <a:lnTo>
                      <a:pt x="288" y="84"/>
                    </a:lnTo>
                    <a:lnTo>
                      <a:pt x="333" y="137"/>
                    </a:lnTo>
                    <a:lnTo>
                      <a:pt x="348" y="137"/>
                    </a:lnTo>
                    <a:lnTo>
                      <a:pt x="371" y="182"/>
                    </a:lnTo>
                    <a:lnTo>
                      <a:pt x="363" y="235"/>
                    </a:lnTo>
                    <a:lnTo>
                      <a:pt x="378" y="251"/>
                    </a:lnTo>
                    <a:lnTo>
                      <a:pt x="378" y="235"/>
                    </a:lnTo>
                    <a:lnTo>
                      <a:pt x="371" y="220"/>
                    </a:lnTo>
                    <a:lnTo>
                      <a:pt x="386" y="235"/>
                    </a:lnTo>
                    <a:lnTo>
                      <a:pt x="394" y="228"/>
                    </a:lnTo>
                    <a:lnTo>
                      <a:pt x="378" y="266"/>
                    </a:lnTo>
                    <a:lnTo>
                      <a:pt x="394" y="258"/>
                    </a:lnTo>
                    <a:lnTo>
                      <a:pt x="378" y="266"/>
                    </a:lnTo>
                    <a:lnTo>
                      <a:pt x="416" y="311"/>
                    </a:lnTo>
                    <a:lnTo>
                      <a:pt x="424" y="319"/>
                    </a:lnTo>
                    <a:lnTo>
                      <a:pt x="416" y="304"/>
                    </a:lnTo>
                    <a:lnTo>
                      <a:pt x="431" y="296"/>
                    </a:lnTo>
                    <a:lnTo>
                      <a:pt x="439" y="334"/>
                    </a:lnTo>
                    <a:lnTo>
                      <a:pt x="454" y="319"/>
                    </a:lnTo>
                    <a:lnTo>
                      <a:pt x="439" y="341"/>
                    </a:lnTo>
                    <a:lnTo>
                      <a:pt x="447" y="341"/>
                    </a:lnTo>
                    <a:lnTo>
                      <a:pt x="469" y="387"/>
                    </a:lnTo>
                    <a:lnTo>
                      <a:pt x="499" y="395"/>
                    </a:lnTo>
                    <a:lnTo>
                      <a:pt x="522" y="440"/>
                    </a:lnTo>
                    <a:lnTo>
                      <a:pt x="575" y="410"/>
                    </a:lnTo>
                    <a:lnTo>
                      <a:pt x="583" y="372"/>
                    </a:lnTo>
                    <a:lnTo>
                      <a:pt x="575" y="28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1" name="Freeform 1184"/>
              <p:cNvSpPr>
                <a:spLocks/>
              </p:cNvSpPr>
              <p:nvPr/>
            </p:nvSpPr>
            <p:spPr bwMode="auto">
              <a:xfrm>
                <a:off x="3489" y="2713"/>
                <a:ext cx="583" cy="440"/>
              </a:xfrm>
              <a:custGeom>
                <a:avLst/>
                <a:gdLst>
                  <a:gd name="T0" fmla="*/ 575 w 583"/>
                  <a:gd name="T1" fmla="*/ 288 h 440"/>
                  <a:gd name="T2" fmla="*/ 522 w 583"/>
                  <a:gd name="T3" fmla="*/ 197 h 440"/>
                  <a:gd name="T4" fmla="*/ 515 w 583"/>
                  <a:gd name="T5" fmla="*/ 160 h 440"/>
                  <a:gd name="T6" fmla="*/ 454 w 583"/>
                  <a:gd name="T7" fmla="*/ 76 h 440"/>
                  <a:gd name="T8" fmla="*/ 424 w 583"/>
                  <a:gd name="T9" fmla="*/ 0 h 440"/>
                  <a:gd name="T10" fmla="*/ 386 w 583"/>
                  <a:gd name="T11" fmla="*/ 0 h 440"/>
                  <a:gd name="T12" fmla="*/ 394 w 583"/>
                  <a:gd name="T13" fmla="*/ 31 h 440"/>
                  <a:gd name="T14" fmla="*/ 386 w 583"/>
                  <a:gd name="T15" fmla="*/ 31 h 440"/>
                  <a:gd name="T16" fmla="*/ 378 w 583"/>
                  <a:gd name="T17" fmla="*/ 16 h 440"/>
                  <a:gd name="T18" fmla="*/ 197 w 583"/>
                  <a:gd name="T19" fmla="*/ 31 h 440"/>
                  <a:gd name="T20" fmla="*/ 182 w 583"/>
                  <a:gd name="T21" fmla="*/ 8 h 440"/>
                  <a:gd name="T22" fmla="*/ 0 w 583"/>
                  <a:gd name="T23" fmla="*/ 23 h 440"/>
                  <a:gd name="T24" fmla="*/ 15 w 583"/>
                  <a:gd name="T25" fmla="*/ 69 h 440"/>
                  <a:gd name="T26" fmla="*/ 15 w 583"/>
                  <a:gd name="T27" fmla="*/ 84 h 440"/>
                  <a:gd name="T28" fmla="*/ 30 w 583"/>
                  <a:gd name="T29" fmla="*/ 76 h 440"/>
                  <a:gd name="T30" fmla="*/ 38 w 583"/>
                  <a:gd name="T31" fmla="*/ 53 h 440"/>
                  <a:gd name="T32" fmla="*/ 38 w 583"/>
                  <a:gd name="T33" fmla="*/ 69 h 440"/>
                  <a:gd name="T34" fmla="*/ 45 w 583"/>
                  <a:gd name="T35" fmla="*/ 53 h 440"/>
                  <a:gd name="T36" fmla="*/ 61 w 583"/>
                  <a:gd name="T37" fmla="*/ 69 h 440"/>
                  <a:gd name="T38" fmla="*/ 38 w 583"/>
                  <a:gd name="T39" fmla="*/ 76 h 440"/>
                  <a:gd name="T40" fmla="*/ 106 w 583"/>
                  <a:gd name="T41" fmla="*/ 53 h 440"/>
                  <a:gd name="T42" fmla="*/ 114 w 583"/>
                  <a:gd name="T43" fmla="*/ 69 h 440"/>
                  <a:gd name="T44" fmla="*/ 83 w 583"/>
                  <a:gd name="T45" fmla="*/ 69 h 440"/>
                  <a:gd name="T46" fmla="*/ 136 w 583"/>
                  <a:gd name="T47" fmla="*/ 84 h 440"/>
                  <a:gd name="T48" fmla="*/ 129 w 583"/>
                  <a:gd name="T49" fmla="*/ 69 h 440"/>
                  <a:gd name="T50" fmla="*/ 151 w 583"/>
                  <a:gd name="T51" fmla="*/ 69 h 440"/>
                  <a:gd name="T52" fmla="*/ 136 w 583"/>
                  <a:gd name="T53" fmla="*/ 76 h 440"/>
                  <a:gd name="T54" fmla="*/ 167 w 583"/>
                  <a:gd name="T55" fmla="*/ 84 h 440"/>
                  <a:gd name="T56" fmla="*/ 144 w 583"/>
                  <a:gd name="T57" fmla="*/ 84 h 440"/>
                  <a:gd name="T58" fmla="*/ 167 w 583"/>
                  <a:gd name="T59" fmla="*/ 99 h 440"/>
                  <a:gd name="T60" fmla="*/ 167 w 583"/>
                  <a:gd name="T61" fmla="*/ 114 h 440"/>
                  <a:gd name="T62" fmla="*/ 182 w 583"/>
                  <a:gd name="T63" fmla="*/ 114 h 440"/>
                  <a:gd name="T64" fmla="*/ 235 w 583"/>
                  <a:gd name="T65" fmla="*/ 91 h 440"/>
                  <a:gd name="T66" fmla="*/ 235 w 583"/>
                  <a:gd name="T67" fmla="*/ 76 h 440"/>
                  <a:gd name="T68" fmla="*/ 242 w 583"/>
                  <a:gd name="T69" fmla="*/ 69 h 440"/>
                  <a:gd name="T70" fmla="*/ 288 w 583"/>
                  <a:gd name="T71" fmla="*/ 84 h 440"/>
                  <a:gd name="T72" fmla="*/ 333 w 583"/>
                  <a:gd name="T73" fmla="*/ 137 h 440"/>
                  <a:gd name="T74" fmla="*/ 348 w 583"/>
                  <a:gd name="T75" fmla="*/ 137 h 440"/>
                  <a:gd name="T76" fmla="*/ 371 w 583"/>
                  <a:gd name="T77" fmla="*/ 182 h 440"/>
                  <a:gd name="T78" fmla="*/ 363 w 583"/>
                  <a:gd name="T79" fmla="*/ 235 h 440"/>
                  <a:gd name="T80" fmla="*/ 378 w 583"/>
                  <a:gd name="T81" fmla="*/ 251 h 440"/>
                  <a:gd name="T82" fmla="*/ 378 w 583"/>
                  <a:gd name="T83" fmla="*/ 235 h 440"/>
                  <a:gd name="T84" fmla="*/ 371 w 583"/>
                  <a:gd name="T85" fmla="*/ 220 h 440"/>
                  <a:gd name="T86" fmla="*/ 386 w 583"/>
                  <a:gd name="T87" fmla="*/ 235 h 440"/>
                  <a:gd name="T88" fmla="*/ 394 w 583"/>
                  <a:gd name="T89" fmla="*/ 228 h 440"/>
                  <a:gd name="T90" fmla="*/ 378 w 583"/>
                  <a:gd name="T91" fmla="*/ 266 h 440"/>
                  <a:gd name="T92" fmla="*/ 394 w 583"/>
                  <a:gd name="T93" fmla="*/ 258 h 440"/>
                  <a:gd name="T94" fmla="*/ 378 w 583"/>
                  <a:gd name="T95" fmla="*/ 266 h 440"/>
                  <a:gd name="T96" fmla="*/ 416 w 583"/>
                  <a:gd name="T97" fmla="*/ 311 h 440"/>
                  <a:gd name="T98" fmla="*/ 424 w 583"/>
                  <a:gd name="T99" fmla="*/ 319 h 440"/>
                  <a:gd name="T100" fmla="*/ 416 w 583"/>
                  <a:gd name="T101" fmla="*/ 304 h 440"/>
                  <a:gd name="T102" fmla="*/ 431 w 583"/>
                  <a:gd name="T103" fmla="*/ 296 h 440"/>
                  <a:gd name="T104" fmla="*/ 439 w 583"/>
                  <a:gd name="T105" fmla="*/ 334 h 440"/>
                  <a:gd name="T106" fmla="*/ 454 w 583"/>
                  <a:gd name="T107" fmla="*/ 319 h 440"/>
                  <a:gd name="T108" fmla="*/ 439 w 583"/>
                  <a:gd name="T109" fmla="*/ 341 h 440"/>
                  <a:gd name="T110" fmla="*/ 447 w 583"/>
                  <a:gd name="T111" fmla="*/ 341 h 440"/>
                  <a:gd name="T112" fmla="*/ 469 w 583"/>
                  <a:gd name="T113" fmla="*/ 387 h 440"/>
                  <a:gd name="T114" fmla="*/ 499 w 583"/>
                  <a:gd name="T115" fmla="*/ 395 h 440"/>
                  <a:gd name="T116" fmla="*/ 522 w 583"/>
                  <a:gd name="T117" fmla="*/ 440 h 440"/>
                  <a:gd name="T118" fmla="*/ 575 w 583"/>
                  <a:gd name="T119" fmla="*/ 410 h 440"/>
                  <a:gd name="T120" fmla="*/ 583 w 583"/>
                  <a:gd name="T121" fmla="*/ 372 h 440"/>
                  <a:gd name="T122" fmla="*/ 575 w 583"/>
                  <a:gd name="T123" fmla="*/ 288 h 440"/>
                  <a:gd name="T124" fmla="*/ 575 w 583"/>
                  <a:gd name="T125" fmla="*/ 296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
                  <a:gd name="T190" fmla="*/ 0 h 440"/>
                  <a:gd name="T191" fmla="*/ 583 w 583"/>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 h="440">
                    <a:moveTo>
                      <a:pt x="575" y="288"/>
                    </a:moveTo>
                    <a:lnTo>
                      <a:pt x="522" y="197"/>
                    </a:lnTo>
                    <a:lnTo>
                      <a:pt x="515" y="160"/>
                    </a:lnTo>
                    <a:lnTo>
                      <a:pt x="454" y="76"/>
                    </a:lnTo>
                    <a:lnTo>
                      <a:pt x="424" y="0"/>
                    </a:lnTo>
                    <a:lnTo>
                      <a:pt x="386" y="0"/>
                    </a:lnTo>
                    <a:lnTo>
                      <a:pt x="394" y="31"/>
                    </a:lnTo>
                    <a:lnTo>
                      <a:pt x="386" y="31"/>
                    </a:lnTo>
                    <a:lnTo>
                      <a:pt x="378" y="16"/>
                    </a:lnTo>
                    <a:lnTo>
                      <a:pt x="197" y="31"/>
                    </a:lnTo>
                    <a:lnTo>
                      <a:pt x="182" y="8"/>
                    </a:lnTo>
                    <a:lnTo>
                      <a:pt x="0" y="23"/>
                    </a:lnTo>
                    <a:lnTo>
                      <a:pt x="15" y="69"/>
                    </a:lnTo>
                    <a:lnTo>
                      <a:pt x="15" y="84"/>
                    </a:lnTo>
                    <a:lnTo>
                      <a:pt x="30" y="76"/>
                    </a:lnTo>
                    <a:lnTo>
                      <a:pt x="38" y="53"/>
                    </a:lnTo>
                    <a:lnTo>
                      <a:pt x="38" y="69"/>
                    </a:lnTo>
                    <a:lnTo>
                      <a:pt x="45" y="53"/>
                    </a:lnTo>
                    <a:lnTo>
                      <a:pt x="61" y="69"/>
                    </a:lnTo>
                    <a:lnTo>
                      <a:pt x="38" y="76"/>
                    </a:lnTo>
                    <a:lnTo>
                      <a:pt x="106" y="53"/>
                    </a:lnTo>
                    <a:lnTo>
                      <a:pt x="114" y="69"/>
                    </a:lnTo>
                    <a:lnTo>
                      <a:pt x="83" y="69"/>
                    </a:lnTo>
                    <a:lnTo>
                      <a:pt x="136" y="84"/>
                    </a:lnTo>
                    <a:lnTo>
                      <a:pt x="129" y="69"/>
                    </a:lnTo>
                    <a:lnTo>
                      <a:pt x="151" y="69"/>
                    </a:lnTo>
                    <a:lnTo>
                      <a:pt x="136" y="76"/>
                    </a:lnTo>
                    <a:lnTo>
                      <a:pt x="167" y="84"/>
                    </a:lnTo>
                    <a:lnTo>
                      <a:pt x="144" y="84"/>
                    </a:lnTo>
                    <a:lnTo>
                      <a:pt x="167" y="99"/>
                    </a:lnTo>
                    <a:lnTo>
                      <a:pt x="167" y="114"/>
                    </a:lnTo>
                    <a:lnTo>
                      <a:pt x="182" y="114"/>
                    </a:lnTo>
                    <a:lnTo>
                      <a:pt x="235" y="91"/>
                    </a:lnTo>
                    <a:lnTo>
                      <a:pt x="235" y="76"/>
                    </a:lnTo>
                    <a:lnTo>
                      <a:pt x="242" y="69"/>
                    </a:lnTo>
                    <a:lnTo>
                      <a:pt x="288" y="84"/>
                    </a:lnTo>
                    <a:lnTo>
                      <a:pt x="333" y="137"/>
                    </a:lnTo>
                    <a:lnTo>
                      <a:pt x="348" y="137"/>
                    </a:lnTo>
                    <a:lnTo>
                      <a:pt x="371" y="182"/>
                    </a:lnTo>
                    <a:lnTo>
                      <a:pt x="363" y="235"/>
                    </a:lnTo>
                    <a:lnTo>
                      <a:pt x="378" y="251"/>
                    </a:lnTo>
                    <a:lnTo>
                      <a:pt x="378" y="235"/>
                    </a:lnTo>
                    <a:lnTo>
                      <a:pt x="371" y="220"/>
                    </a:lnTo>
                    <a:lnTo>
                      <a:pt x="386" y="235"/>
                    </a:lnTo>
                    <a:lnTo>
                      <a:pt x="394" y="228"/>
                    </a:lnTo>
                    <a:lnTo>
                      <a:pt x="378" y="266"/>
                    </a:lnTo>
                    <a:lnTo>
                      <a:pt x="394" y="258"/>
                    </a:lnTo>
                    <a:lnTo>
                      <a:pt x="378" y="266"/>
                    </a:lnTo>
                    <a:lnTo>
                      <a:pt x="416" y="311"/>
                    </a:lnTo>
                    <a:lnTo>
                      <a:pt x="424" y="319"/>
                    </a:lnTo>
                    <a:lnTo>
                      <a:pt x="416" y="304"/>
                    </a:lnTo>
                    <a:lnTo>
                      <a:pt x="431" y="296"/>
                    </a:lnTo>
                    <a:lnTo>
                      <a:pt x="439" y="334"/>
                    </a:lnTo>
                    <a:lnTo>
                      <a:pt x="454" y="319"/>
                    </a:lnTo>
                    <a:lnTo>
                      <a:pt x="439" y="341"/>
                    </a:lnTo>
                    <a:lnTo>
                      <a:pt x="447" y="341"/>
                    </a:lnTo>
                    <a:lnTo>
                      <a:pt x="469" y="387"/>
                    </a:lnTo>
                    <a:lnTo>
                      <a:pt x="499" y="395"/>
                    </a:lnTo>
                    <a:lnTo>
                      <a:pt x="522" y="440"/>
                    </a:lnTo>
                    <a:lnTo>
                      <a:pt x="575" y="410"/>
                    </a:lnTo>
                    <a:lnTo>
                      <a:pt x="583" y="372"/>
                    </a:lnTo>
                    <a:lnTo>
                      <a:pt x="575" y="288"/>
                    </a:lnTo>
                    <a:lnTo>
                      <a:pt x="575" y="29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2" name="Freeform 1185"/>
              <p:cNvSpPr>
                <a:spLocks/>
              </p:cNvSpPr>
              <p:nvPr/>
            </p:nvSpPr>
            <p:spPr bwMode="auto">
              <a:xfrm>
                <a:off x="3595" y="2380"/>
                <a:ext cx="341" cy="364"/>
              </a:xfrm>
              <a:custGeom>
                <a:avLst/>
                <a:gdLst>
                  <a:gd name="T0" fmla="*/ 325 w 341"/>
                  <a:gd name="T1" fmla="*/ 205 h 364"/>
                  <a:gd name="T2" fmla="*/ 288 w 341"/>
                  <a:gd name="T3" fmla="*/ 144 h 364"/>
                  <a:gd name="T4" fmla="*/ 212 w 341"/>
                  <a:gd name="T5" fmla="*/ 83 h 364"/>
                  <a:gd name="T6" fmla="*/ 182 w 341"/>
                  <a:gd name="T7" fmla="*/ 45 h 364"/>
                  <a:gd name="T8" fmla="*/ 151 w 341"/>
                  <a:gd name="T9" fmla="*/ 30 h 364"/>
                  <a:gd name="T10" fmla="*/ 159 w 341"/>
                  <a:gd name="T11" fmla="*/ 0 h 364"/>
                  <a:gd name="T12" fmla="*/ 83 w 341"/>
                  <a:gd name="T13" fmla="*/ 15 h 364"/>
                  <a:gd name="T14" fmla="*/ 0 w 341"/>
                  <a:gd name="T15" fmla="*/ 23 h 364"/>
                  <a:gd name="T16" fmla="*/ 45 w 341"/>
                  <a:gd name="T17" fmla="*/ 189 h 364"/>
                  <a:gd name="T18" fmla="*/ 68 w 341"/>
                  <a:gd name="T19" fmla="*/ 235 h 364"/>
                  <a:gd name="T20" fmla="*/ 61 w 341"/>
                  <a:gd name="T21" fmla="*/ 273 h 364"/>
                  <a:gd name="T22" fmla="*/ 76 w 341"/>
                  <a:gd name="T23" fmla="*/ 341 h 364"/>
                  <a:gd name="T24" fmla="*/ 91 w 341"/>
                  <a:gd name="T25" fmla="*/ 364 h 364"/>
                  <a:gd name="T26" fmla="*/ 272 w 341"/>
                  <a:gd name="T27" fmla="*/ 349 h 364"/>
                  <a:gd name="T28" fmla="*/ 280 w 341"/>
                  <a:gd name="T29" fmla="*/ 364 h 364"/>
                  <a:gd name="T30" fmla="*/ 288 w 341"/>
                  <a:gd name="T31" fmla="*/ 364 h 364"/>
                  <a:gd name="T32" fmla="*/ 280 w 341"/>
                  <a:gd name="T33" fmla="*/ 333 h 364"/>
                  <a:gd name="T34" fmla="*/ 318 w 341"/>
                  <a:gd name="T35" fmla="*/ 333 h 364"/>
                  <a:gd name="T36" fmla="*/ 318 w 341"/>
                  <a:gd name="T37" fmla="*/ 311 h 364"/>
                  <a:gd name="T38" fmla="*/ 310 w 341"/>
                  <a:gd name="T39" fmla="*/ 311 h 364"/>
                  <a:gd name="T40" fmla="*/ 318 w 341"/>
                  <a:gd name="T41" fmla="*/ 311 h 364"/>
                  <a:gd name="T42" fmla="*/ 310 w 341"/>
                  <a:gd name="T43" fmla="*/ 295 h 364"/>
                  <a:gd name="T44" fmla="*/ 325 w 341"/>
                  <a:gd name="T45" fmla="*/ 258 h 364"/>
                  <a:gd name="T46" fmla="*/ 325 w 341"/>
                  <a:gd name="T47" fmla="*/ 227 h 364"/>
                  <a:gd name="T48" fmla="*/ 341 w 341"/>
                  <a:gd name="T49" fmla="*/ 227 h 364"/>
                  <a:gd name="T50" fmla="*/ 325 w 341"/>
                  <a:gd name="T51" fmla="*/ 205 h 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1"/>
                  <a:gd name="T79" fmla="*/ 0 h 364"/>
                  <a:gd name="T80" fmla="*/ 341 w 341"/>
                  <a:gd name="T81" fmla="*/ 364 h 3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1" h="364">
                    <a:moveTo>
                      <a:pt x="325" y="205"/>
                    </a:moveTo>
                    <a:lnTo>
                      <a:pt x="288" y="144"/>
                    </a:lnTo>
                    <a:lnTo>
                      <a:pt x="212" y="83"/>
                    </a:lnTo>
                    <a:lnTo>
                      <a:pt x="182" y="45"/>
                    </a:lnTo>
                    <a:lnTo>
                      <a:pt x="151" y="30"/>
                    </a:lnTo>
                    <a:lnTo>
                      <a:pt x="159" y="0"/>
                    </a:lnTo>
                    <a:lnTo>
                      <a:pt x="83" y="15"/>
                    </a:lnTo>
                    <a:lnTo>
                      <a:pt x="0" y="23"/>
                    </a:lnTo>
                    <a:lnTo>
                      <a:pt x="45" y="189"/>
                    </a:lnTo>
                    <a:lnTo>
                      <a:pt x="68" y="235"/>
                    </a:lnTo>
                    <a:lnTo>
                      <a:pt x="61" y="273"/>
                    </a:lnTo>
                    <a:lnTo>
                      <a:pt x="76" y="341"/>
                    </a:lnTo>
                    <a:lnTo>
                      <a:pt x="91" y="364"/>
                    </a:lnTo>
                    <a:lnTo>
                      <a:pt x="272" y="349"/>
                    </a:lnTo>
                    <a:lnTo>
                      <a:pt x="280" y="364"/>
                    </a:lnTo>
                    <a:lnTo>
                      <a:pt x="288" y="364"/>
                    </a:lnTo>
                    <a:lnTo>
                      <a:pt x="280" y="333"/>
                    </a:lnTo>
                    <a:lnTo>
                      <a:pt x="318" y="333"/>
                    </a:lnTo>
                    <a:lnTo>
                      <a:pt x="318" y="311"/>
                    </a:lnTo>
                    <a:lnTo>
                      <a:pt x="310" y="311"/>
                    </a:lnTo>
                    <a:lnTo>
                      <a:pt x="318" y="311"/>
                    </a:lnTo>
                    <a:lnTo>
                      <a:pt x="310" y="295"/>
                    </a:lnTo>
                    <a:lnTo>
                      <a:pt x="325" y="258"/>
                    </a:lnTo>
                    <a:lnTo>
                      <a:pt x="325" y="227"/>
                    </a:lnTo>
                    <a:lnTo>
                      <a:pt x="341" y="227"/>
                    </a:lnTo>
                    <a:lnTo>
                      <a:pt x="325" y="20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3" name="Freeform 1186"/>
              <p:cNvSpPr>
                <a:spLocks/>
              </p:cNvSpPr>
              <p:nvPr/>
            </p:nvSpPr>
            <p:spPr bwMode="auto">
              <a:xfrm>
                <a:off x="3595" y="2380"/>
                <a:ext cx="341" cy="364"/>
              </a:xfrm>
              <a:custGeom>
                <a:avLst/>
                <a:gdLst>
                  <a:gd name="T0" fmla="*/ 325 w 341"/>
                  <a:gd name="T1" fmla="*/ 205 h 364"/>
                  <a:gd name="T2" fmla="*/ 288 w 341"/>
                  <a:gd name="T3" fmla="*/ 144 h 364"/>
                  <a:gd name="T4" fmla="*/ 212 w 341"/>
                  <a:gd name="T5" fmla="*/ 83 h 364"/>
                  <a:gd name="T6" fmla="*/ 182 w 341"/>
                  <a:gd name="T7" fmla="*/ 45 h 364"/>
                  <a:gd name="T8" fmla="*/ 151 w 341"/>
                  <a:gd name="T9" fmla="*/ 30 h 364"/>
                  <a:gd name="T10" fmla="*/ 159 w 341"/>
                  <a:gd name="T11" fmla="*/ 0 h 364"/>
                  <a:gd name="T12" fmla="*/ 83 w 341"/>
                  <a:gd name="T13" fmla="*/ 15 h 364"/>
                  <a:gd name="T14" fmla="*/ 0 w 341"/>
                  <a:gd name="T15" fmla="*/ 23 h 364"/>
                  <a:gd name="T16" fmla="*/ 45 w 341"/>
                  <a:gd name="T17" fmla="*/ 189 h 364"/>
                  <a:gd name="T18" fmla="*/ 68 w 341"/>
                  <a:gd name="T19" fmla="*/ 235 h 364"/>
                  <a:gd name="T20" fmla="*/ 61 w 341"/>
                  <a:gd name="T21" fmla="*/ 273 h 364"/>
                  <a:gd name="T22" fmla="*/ 76 w 341"/>
                  <a:gd name="T23" fmla="*/ 341 h 364"/>
                  <a:gd name="T24" fmla="*/ 91 w 341"/>
                  <a:gd name="T25" fmla="*/ 364 h 364"/>
                  <a:gd name="T26" fmla="*/ 272 w 341"/>
                  <a:gd name="T27" fmla="*/ 349 h 364"/>
                  <a:gd name="T28" fmla="*/ 280 w 341"/>
                  <a:gd name="T29" fmla="*/ 364 h 364"/>
                  <a:gd name="T30" fmla="*/ 288 w 341"/>
                  <a:gd name="T31" fmla="*/ 364 h 364"/>
                  <a:gd name="T32" fmla="*/ 280 w 341"/>
                  <a:gd name="T33" fmla="*/ 333 h 364"/>
                  <a:gd name="T34" fmla="*/ 318 w 341"/>
                  <a:gd name="T35" fmla="*/ 333 h 364"/>
                  <a:gd name="T36" fmla="*/ 318 w 341"/>
                  <a:gd name="T37" fmla="*/ 311 h 364"/>
                  <a:gd name="T38" fmla="*/ 310 w 341"/>
                  <a:gd name="T39" fmla="*/ 311 h 364"/>
                  <a:gd name="T40" fmla="*/ 318 w 341"/>
                  <a:gd name="T41" fmla="*/ 311 h 364"/>
                  <a:gd name="T42" fmla="*/ 310 w 341"/>
                  <a:gd name="T43" fmla="*/ 295 h 364"/>
                  <a:gd name="T44" fmla="*/ 325 w 341"/>
                  <a:gd name="T45" fmla="*/ 258 h 364"/>
                  <a:gd name="T46" fmla="*/ 325 w 341"/>
                  <a:gd name="T47" fmla="*/ 227 h 364"/>
                  <a:gd name="T48" fmla="*/ 341 w 341"/>
                  <a:gd name="T49" fmla="*/ 227 h 364"/>
                  <a:gd name="T50" fmla="*/ 325 w 341"/>
                  <a:gd name="T51" fmla="*/ 205 h 364"/>
                  <a:gd name="T52" fmla="*/ 325 w 341"/>
                  <a:gd name="T53" fmla="*/ 212 h 3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1"/>
                  <a:gd name="T82" fmla="*/ 0 h 364"/>
                  <a:gd name="T83" fmla="*/ 341 w 341"/>
                  <a:gd name="T84" fmla="*/ 364 h 3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1" h="364">
                    <a:moveTo>
                      <a:pt x="325" y="205"/>
                    </a:moveTo>
                    <a:lnTo>
                      <a:pt x="288" y="144"/>
                    </a:lnTo>
                    <a:lnTo>
                      <a:pt x="212" y="83"/>
                    </a:lnTo>
                    <a:lnTo>
                      <a:pt x="182" y="45"/>
                    </a:lnTo>
                    <a:lnTo>
                      <a:pt x="151" y="30"/>
                    </a:lnTo>
                    <a:lnTo>
                      <a:pt x="159" y="0"/>
                    </a:lnTo>
                    <a:lnTo>
                      <a:pt x="83" y="15"/>
                    </a:lnTo>
                    <a:lnTo>
                      <a:pt x="0" y="23"/>
                    </a:lnTo>
                    <a:lnTo>
                      <a:pt x="45" y="189"/>
                    </a:lnTo>
                    <a:lnTo>
                      <a:pt x="68" y="235"/>
                    </a:lnTo>
                    <a:lnTo>
                      <a:pt x="61" y="273"/>
                    </a:lnTo>
                    <a:lnTo>
                      <a:pt x="76" y="341"/>
                    </a:lnTo>
                    <a:lnTo>
                      <a:pt x="91" y="364"/>
                    </a:lnTo>
                    <a:lnTo>
                      <a:pt x="272" y="349"/>
                    </a:lnTo>
                    <a:lnTo>
                      <a:pt x="280" y="364"/>
                    </a:lnTo>
                    <a:lnTo>
                      <a:pt x="288" y="364"/>
                    </a:lnTo>
                    <a:lnTo>
                      <a:pt x="280" y="333"/>
                    </a:lnTo>
                    <a:lnTo>
                      <a:pt x="318" y="333"/>
                    </a:lnTo>
                    <a:lnTo>
                      <a:pt x="318" y="311"/>
                    </a:lnTo>
                    <a:lnTo>
                      <a:pt x="310" y="311"/>
                    </a:lnTo>
                    <a:lnTo>
                      <a:pt x="318" y="311"/>
                    </a:lnTo>
                    <a:lnTo>
                      <a:pt x="310" y="295"/>
                    </a:lnTo>
                    <a:lnTo>
                      <a:pt x="325" y="258"/>
                    </a:lnTo>
                    <a:lnTo>
                      <a:pt x="325" y="227"/>
                    </a:lnTo>
                    <a:lnTo>
                      <a:pt x="341" y="227"/>
                    </a:lnTo>
                    <a:lnTo>
                      <a:pt x="325" y="205"/>
                    </a:lnTo>
                    <a:lnTo>
                      <a:pt x="325" y="21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4" name="Freeform 1187"/>
              <p:cNvSpPr>
                <a:spLocks/>
              </p:cNvSpPr>
              <p:nvPr/>
            </p:nvSpPr>
            <p:spPr bwMode="auto">
              <a:xfrm>
                <a:off x="2135" y="3077"/>
                <a:ext cx="75" cy="129"/>
              </a:xfrm>
              <a:custGeom>
                <a:avLst/>
                <a:gdLst>
                  <a:gd name="T0" fmla="*/ 75 w 75"/>
                  <a:gd name="T1" fmla="*/ 68 h 129"/>
                  <a:gd name="T2" fmla="*/ 68 w 75"/>
                  <a:gd name="T3" fmla="*/ 84 h 129"/>
                  <a:gd name="T4" fmla="*/ 53 w 75"/>
                  <a:gd name="T5" fmla="*/ 91 h 129"/>
                  <a:gd name="T6" fmla="*/ 45 w 75"/>
                  <a:gd name="T7" fmla="*/ 91 h 129"/>
                  <a:gd name="T8" fmla="*/ 30 w 75"/>
                  <a:gd name="T9" fmla="*/ 106 h 129"/>
                  <a:gd name="T10" fmla="*/ 22 w 75"/>
                  <a:gd name="T11" fmla="*/ 121 h 129"/>
                  <a:gd name="T12" fmla="*/ 22 w 75"/>
                  <a:gd name="T13" fmla="*/ 129 h 129"/>
                  <a:gd name="T14" fmla="*/ 15 w 75"/>
                  <a:gd name="T15" fmla="*/ 121 h 129"/>
                  <a:gd name="T16" fmla="*/ 7 w 75"/>
                  <a:gd name="T17" fmla="*/ 114 h 129"/>
                  <a:gd name="T18" fmla="*/ 7 w 75"/>
                  <a:gd name="T19" fmla="*/ 84 h 129"/>
                  <a:gd name="T20" fmla="*/ 0 w 75"/>
                  <a:gd name="T21" fmla="*/ 61 h 129"/>
                  <a:gd name="T22" fmla="*/ 0 w 75"/>
                  <a:gd name="T23" fmla="*/ 38 h 129"/>
                  <a:gd name="T24" fmla="*/ 7 w 75"/>
                  <a:gd name="T25" fmla="*/ 38 h 129"/>
                  <a:gd name="T26" fmla="*/ 7 w 75"/>
                  <a:gd name="T27" fmla="*/ 31 h 129"/>
                  <a:gd name="T28" fmla="*/ 15 w 75"/>
                  <a:gd name="T29" fmla="*/ 23 h 129"/>
                  <a:gd name="T30" fmla="*/ 7 w 75"/>
                  <a:gd name="T31" fmla="*/ 15 h 129"/>
                  <a:gd name="T32" fmla="*/ 7 w 75"/>
                  <a:gd name="T33" fmla="*/ 0 h 129"/>
                  <a:gd name="T34" fmla="*/ 15 w 75"/>
                  <a:gd name="T35" fmla="*/ 8 h 129"/>
                  <a:gd name="T36" fmla="*/ 22 w 75"/>
                  <a:gd name="T37" fmla="*/ 15 h 129"/>
                  <a:gd name="T38" fmla="*/ 37 w 75"/>
                  <a:gd name="T39" fmla="*/ 15 h 129"/>
                  <a:gd name="T40" fmla="*/ 45 w 75"/>
                  <a:gd name="T41" fmla="*/ 31 h 129"/>
                  <a:gd name="T42" fmla="*/ 60 w 75"/>
                  <a:gd name="T43" fmla="*/ 38 h 129"/>
                  <a:gd name="T44" fmla="*/ 60 w 75"/>
                  <a:gd name="T45" fmla="*/ 61 h 129"/>
                  <a:gd name="T46" fmla="*/ 75 w 75"/>
                  <a:gd name="T47" fmla="*/ 68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129"/>
                  <a:gd name="T74" fmla="*/ 75 w 75"/>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129">
                    <a:moveTo>
                      <a:pt x="75" y="68"/>
                    </a:moveTo>
                    <a:lnTo>
                      <a:pt x="68" y="84"/>
                    </a:lnTo>
                    <a:lnTo>
                      <a:pt x="53" y="91"/>
                    </a:lnTo>
                    <a:lnTo>
                      <a:pt x="45" y="91"/>
                    </a:lnTo>
                    <a:lnTo>
                      <a:pt x="30" y="106"/>
                    </a:lnTo>
                    <a:lnTo>
                      <a:pt x="22" y="121"/>
                    </a:lnTo>
                    <a:lnTo>
                      <a:pt x="22" y="129"/>
                    </a:lnTo>
                    <a:lnTo>
                      <a:pt x="15" y="121"/>
                    </a:lnTo>
                    <a:lnTo>
                      <a:pt x="7" y="114"/>
                    </a:lnTo>
                    <a:lnTo>
                      <a:pt x="7" y="84"/>
                    </a:lnTo>
                    <a:lnTo>
                      <a:pt x="0" y="61"/>
                    </a:lnTo>
                    <a:lnTo>
                      <a:pt x="0" y="38"/>
                    </a:lnTo>
                    <a:lnTo>
                      <a:pt x="7" y="38"/>
                    </a:lnTo>
                    <a:lnTo>
                      <a:pt x="7" y="31"/>
                    </a:lnTo>
                    <a:lnTo>
                      <a:pt x="15" y="23"/>
                    </a:lnTo>
                    <a:lnTo>
                      <a:pt x="7" y="15"/>
                    </a:lnTo>
                    <a:lnTo>
                      <a:pt x="7" y="0"/>
                    </a:lnTo>
                    <a:lnTo>
                      <a:pt x="15" y="8"/>
                    </a:lnTo>
                    <a:lnTo>
                      <a:pt x="22" y="15"/>
                    </a:lnTo>
                    <a:lnTo>
                      <a:pt x="37" y="15"/>
                    </a:lnTo>
                    <a:lnTo>
                      <a:pt x="45" y="31"/>
                    </a:lnTo>
                    <a:lnTo>
                      <a:pt x="60" y="38"/>
                    </a:lnTo>
                    <a:lnTo>
                      <a:pt x="60" y="61"/>
                    </a:lnTo>
                    <a:lnTo>
                      <a:pt x="75" y="6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5" name="Freeform 1188"/>
              <p:cNvSpPr>
                <a:spLocks/>
              </p:cNvSpPr>
              <p:nvPr/>
            </p:nvSpPr>
            <p:spPr bwMode="auto">
              <a:xfrm>
                <a:off x="2135" y="3077"/>
                <a:ext cx="75" cy="129"/>
              </a:xfrm>
              <a:custGeom>
                <a:avLst/>
                <a:gdLst>
                  <a:gd name="T0" fmla="*/ 75 w 75"/>
                  <a:gd name="T1" fmla="*/ 68 h 129"/>
                  <a:gd name="T2" fmla="*/ 68 w 75"/>
                  <a:gd name="T3" fmla="*/ 84 h 129"/>
                  <a:gd name="T4" fmla="*/ 53 w 75"/>
                  <a:gd name="T5" fmla="*/ 91 h 129"/>
                  <a:gd name="T6" fmla="*/ 45 w 75"/>
                  <a:gd name="T7" fmla="*/ 91 h 129"/>
                  <a:gd name="T8" fmla="*/ 30 w 75"/>
                  <a:gd name="T9" fmla="*/ 106 h 129"/>
                  <a:gd name="T10" fmla="*/ 22 w 75"/>
                  <a:gd name="T11" fmla="*/ 121 h 129"/>
                  <a:gd name="T12" fmla="*/ 22 w 75"/>
                  <a:gd name="T13" fmla="*/ 129 h 129"/>
                  <a:gd name="T14" fmla="*/ 15 w 75"/>
                  <a:gd name="T15" fmla="*/ 121 h 129"/>
                  <a:gd name="T16" fmla="*/ 7 w 75"/>
                  <a:gd name="T17" fmla="*/ 114 h 129"/>
                  <a:gd name="T18" fmla="*/ 7 w 75"/>
                  <a:gd name="T19" fmla="*/ 84 h 129"/>
                  <a:gd name="T20" fmla="*/ 0 w 75"/>
                  <a:gd name="T21" fmla="*/ 61 h 129"/>
                  <a:gd name="T22" fmla="*/ 0 w 75"/>
                  <a:gd name="T23" fmla="*/ 38 h 129"/>
                  <a:gd name="T24" fmla="*/ 7 w 75"/>
                  <a:gd name="T25" fmla="*/ 38 h 129"/>
                  <a:gd name="T26" fmla="*/ 7 w 75"/>
                  <a:gd name="T27" fmla="*/ 31 h 129"/>
                  <a:gd name="T28" fmla="*/ 15 w 75"/>
                  <a:gd name="T29" fmla="*/ 23 h 129"/>
                  <a:gd name="T30" fmla="*/ 7 w 75"/>
                  <a:gd name="T31" fmla="*/ 15 h 129"/>
                  <a:gd name="T32" fmla="*/ 7 w 75"/>
                  <a:gd name="T33" fmla="*/ 0 h 129"/>
                  <a:gd name="T34" fmla="*/ 15 w 75"/>
                  <a:gd name="T35" fmla="*/ 8 h 129"/>
                  <a:gd name="T36" fmla="*/ 22 w 75"/>
                  <a:gd name="T37" fmla="*/ 15 h 129"/>
                  <a:gd name="T38" fmla="*/ 37 w 75"/>
                  <a:gd name="T39" fmla="*/ 15 h 129"/>
                  <a:gd name="T40" fmla="*/ 45 w 75"/>
                  <a:gd name="T41" fmla="*/ 31 h 129"/>
                  <a:gd name="T42" fmla="*/ 60 w 75"/>
                  <a:gd name="T43" fmla="*/ 38 h 129"/>
                  <a:gd name="T44" fmla="*/ 60 w 75"/>
                  <a:gd name="T45" fmla="*/ 61 h 129"/>
                  <a:gd name="T46" fmla="*/ 75 w 75"/>
                  <a:gd name="T47" fmla="*/ 68 h 129"/>
                  <a:gd name="T48" fmla="*/ 75 w 75"/>
                  <a:gd name="T49" fmla="*/ 7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129"/>
                  <a:gd name="T77" fmla="*/ 75 w 75"/>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129">
                    <a:moveTo>
                      <a:pt x="75" y="68"/>
                    </a:moveTo>
                    <a:lnTo>
                      <a:pt x="68" y="84"/>
                    </a:lnTo>
                    <a:lnTo>
                      <a:pt x="53" y="91"/>
                    </a:lnTo>
                    <a:lnTo>
                      <a:pt x="45" y="91"/>
                    </a:lnTo>
                    <a:lnTo>
                      <a:pt x="30" y="106"/>
                    </a:lnTo>
                    <a:lnTo>
                      <a:pt x="22" y="121"/>
                    </a:lnTo>
                    <a:lnTo>
                      <a:pt x="22" y="129"/>
                    </a:lnTo>
                    <a:lnTo>
                      <a:pt x="15" y="121"/>
                    </a:lnTo>
                    <a:lnTo>
                      <a:pt x="7" y="114"/>
                    </a:lnTo>
                    <a:lnTo>
                      <a:pt x="7" y="84"/>
                    </a:lnTo>
                    <a:lnTo>
                      <a:pt x="0" y="61"/>
                    </a:lnTo>
                    <a:lnTo>
                      <a:pt x="0" y="38"/>
                    </a:lnTo>
                    <a:lnTo>
                      <a:pt x="7" y="38"/>
                    </a:lnTo>
                    <a:lnTo>
                      <a:pt x="7" y="31"/>
                    </a:lnTo>
                    <a:lnTo>
                      <a:pt x="15" y="23"/>
                    </a:lnTo>
                    <a:lnTo>
                      <a:pt x="7" y="15"/>
                    </a:lnTo>
                    <a:lnTo>
                      <a:pt x="7" y="0"/>
                    </a:lnTo>
                    <a:lnTo>
                      <a:pt x="15" y="8"/>
                    </a:lnTo>
                    <a:lnTo>
                      <a:pt x="22" y="15"/>
                    </a:lnTo>
                    <a:lnTo>
                      <a:pt x="37" y="15"/>
                    </a:lnTo>
                    <a:lnTo>
                      <a:pt x="45" y="31"/>
                    </a:lnTo>
                    <a:lnTo>
                      <a:pt x="60" y="38"/>
                    </a:lnTo>
                    <a:lnTo>
                      <a:pt x="60" y="61"/>
                    </a:lnTo>
                    <a:lnTo>
                      <a:pt x="75" y="68"/>
                    </a:lnTo>
                    <a:lnTo>
                      <a:pt x="75" y="7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6" name="Freeform 1189"/>
              <p:cNvSpPr>
                <a:spLocks/>
              </p:cNvSpPr>
              <p:nvPr/>
            </p:nvSpPr>
            <p:spPr bwMode="auto">
              <a:xfrm>
                <a:off x="2089" y="3009"/>
                <a:ext cx="46" cy="45"/>
              </a:xfrm>
              <a:custGeom>
                <a:avLst/>
                <a:gdLst>
                  <a:gd name="T0" fmla="*/ 46 w 46"/>
                  <a:gd name="T1" fmla="*/ 30 h 45"/>
                  <a:gd name="T2" fmla="*/ 46 w 46"/>
                  <a:gd name="T3" fmla="*/ 23 h 45"/>
                  <a:gd name="T4" fmla="*/ 38 w 46"/>
                  <a:gd name="T5" fmla="*/ 23 h 45"/>
                  <a:gd name="T6" fmla="*/ 31 w 46"/>
                  <a:gd name="T7" fmla="*/ 15 h 45"/>
                  <a:gd name="T8" fmla="*/ 23 w 46"/>
                  <a:gd name="T9" fmla="*/ 8 h 45"/>
                  <a:gd name="T10" fmla="*/ 15 w 46"/>
                  <a:gd name="T11" fmla="*/ 15 h 45"/>
                  <a:gd name="T12" fmla="*/ 8 w 46"/>
                  <a:gd name="T13" fmla="*/ 0 h 45"/>
                  <a:gd name="T14" fmla="*/ 8 w 46"/>
                  <a:gd name="T15" fmla="*/ 8 h 45"/>
                  <a:gd name="T16" fmla="*/ 0 w 46"/>
                  <a:gd name="T17" fmla="*/ 15 h 45"/>
                  <a:gd name="T18" fmla="*/ 8 w 46"/>
                  <a:gd name="T19" fmla="*/ 23 h 45"/>
                  <a:gd name="T20" fmla="*/ 15 w 46"/>
                  <a:gd name="T21" fmla="*/ 30 h 45"/>
                  <a:gd name="T22" fmla="*/ 15 w 46"/>
                  <a:gd name="T23" fmla="*/ 23 h 45"/>
                  <a:gd name="T24" fmla="*/ 15 w 46"/>
                  <a:gd name="T25" fmla="*/ 38 h 45"/>
                  <a:gd name="T26" fmla="*/ 23 w 46"/>
                  <a:gd name="T27" fmla="*/ 45 h 45"/>
                  <a:gd name="T28" fmla="*/ 31 w 46"/>
                  <a:gd name="T29" fmla="*/ 45 h 45"/>
                  <a:gd name="T30" fmla="*/ 31 w 46"/>
                  <a:gd name="T31" fmla="*/ 38 h 45"/>
                  <a:gd name="T32" fmla="*/ 46 w 46"/>
                  <a:gd name="T33" fmla="*/ 38 h 45"/>
                  <a:gd name="T34" fmla="*/ 46 w 46"/>
                  <a:gd name="T35" fmla="*/ 3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5"/>
                  <a:gd name="T56" fmla="*/ 46 w 46"/>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5">
                    <a:moveTo>
                      <a:pt x="46" y="30"/>
                    </a:moveTo>
                    <a:lnTo>
                      <a:pt x="46" y="23"/>
                    </a:lnTo>
                    <a:lnTo>
                      <a:pt x="38" y="23"/>
                    </a:lnTo>
                    <a:lnTo>
                      <a:pt x="31" y="15"/>
                    </a:lnTo>
                    <a:lnTo>
                      <a:pt x="23" y="8"/>
                    </a:lnTo>
                    <a:lnTo>
                      <a:pt x="15" y="15"/>
                    </a:lnTo>
                    <a:lnTo>
                      <a:pt x="8" y="0"/>
                    </a:lnTo>
                    <a:lnTo>
                      <a:pt x="8" y="8"/>
                    </a:lnTo>
                    <a:lnTo>
                      <a:pt x="0" y="15"/>
                    </a:lnTo>
                    <a:lnTo>
                      <a:pt x="8" y="23"/>
                    </a:lnTo>
                    <a:lnTo>
                      <a:pt x="15" y="30"/>
                    </a:lnTo>
                    <a:lnTo>
                      <a:pt x="15" y="23"/>
                    </a:lnTo>
                    <a:lnTo>
                      <a:pt x="15" y="38"/>
                    </a:lnTo>
                    <a:lnTo>
                      <a:pt x="23" y="45"/>
                    </a:lnTo>
                    <a:lnTo>
                      <a:pt x="31" y="45"/>
                    </a:lnTo>
                    <a:lnTo>
                      <a:pt x="31" y="38"/>
                    </a:lnTo>
                    <a:lnTo>
                      <a:pt x="46" y="38"/>
                    </a:lnTo>
                    <a:lnTo>
                      <a:pt x="46" y="3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7" name="Freeform 1190"/>
              <p:cNvSpPr>
                <a:spLocks/>
              </p:cNvSpPr>
              <p:nvPr/>
            </p:nvSpPr>
            <p:spPr bwMode="auto">
              <a:xfrm>
                <a:off x="2089" y="3009"/>
                <a:ext cx="46" cy="45"/>
              </a:xfrm>
              <a:custGeom>
                <a:avLst/>
                <a:gdLst>
                  <a:gd name="T0" fmla="*/ 46 w 46"/>
                  <a:gd name="T1" fmla="*/ 30 h 45"/>
                  <a:gd name="T2" fmla="*/ 46 w 46"/>
                  <a:gd name="T3" fmla="*/ 23 h 45"/>
                  <a:gd name="T4" fmla="*/ 38 w 46"/>
                  <a:gd name="T5" fmla="*/ 23 h 45"/>
                  <a:gd name="T6" fmla="*/ 31 w 46"/>
                  <a:gd name="T7" fmla="*/ 15 h 45"/>
                  <a:gd name="T8" fmla="*/ 23 w 46"/>
                  <a:gd name="T9" fmla="*/ 8 h 45"/>
                  <a:gd name="T10" fmla="*/ 15 w 46"/>
                  <a:gd name="T11" fmla="*/ 15 h 45"/>
                  <a:gd name="T12" fmla="*/ 8 w 46"/>
                  <a:gd name="T13" fmla="*/ 0 h 45"/>
                  <a:gd name="T14" fmla="*/ 8 w 46"/>
                  <a:gd name="T15" fmla="*/ 8 h 45"/>
                  <a:gd name="T16" fmla="*/ 0 w 46"/>
                  <a:gd name="T17" fmla="*/ 15 h 45"/>
                  <a:gd name="T18" fmla="*/ 8 w 46"/>
                  <a:gd name="T19" fmla="*/ 23 h 45"/>
                  <a:gd name="T20" fmla="*/ 15 w 46"/>
                  <a:gd name="T21" fmla="*/ 30 h 45"/>
                  <a:gd name="T22" fmla="*/ 15 w 46"/>
                  <a:gd name="T23" fmla="*/ 23 h 45"/>
                  <a:gd name="T24" fmla="*/ 15 w 46"/>
                  <a:gd name="T25" fmla="*/ 38 h 45"/>
                  <a:gd name="T26" fmla="*/ 23 w 46"/>
                  <a:gd name="T27" fmla="*/ 45 h 45"/>
                  <a:gd name="T28" fmla="*/ 31 w 46"/>
                  <a:gd name="T29" fmla="*/ 45 h 45"/>
                  <a:gd name="T30" fmla="*/ 31 w 46"/>
                  <a:gd name="T31" fmla="*/ 38 h 45"/>
                  <a:gd name="T32" fmla="*/ 46 w 46"/>
                  <a:gd name="T33" fmla="*/ 38 h 45"/>
                  <a:gd name="T34" fmla="*/ 46 w 46"/>
                  <a:gd name="T35" fmla="*/ 30 h 45"/>
                  <a:gd name="T36" fmla="*/ 46 w 46"/>
                  <a:gd name="T37" fmla="*/ 38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5"/>
                  <a:gd name="T59" fmla="*/ 46 w 46"/>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45">
                    <a:moveTo>
                      <a:pt x="46" y="30"/>
                    </a:moveTo>
                    <a:lnTo>
                      <a:pt x="46" y="23"/>
                    </a:lnTo>
                    <a:lnTo>
                      <a:pt x="38" y="23"/>
                    </a:lnTo>
                    <a:lnTo>
                      <a:pt x="31" y="15"/>
                    </a:lnTo>
                    <a:lnTo>
                      <a:pt x="23" y="8"/>
                    </a:lnTo>
                    <a:lnTo>
                      <a:pt x="15" y="15"/>
                    </a:lnTo>
                    <a:lnTo>
                      <a:pt x="8" y="0"/>
                    </a:lnTo>
                    <a:lnTo>
                      <a:pt x="8" y="8"/>
                    </a:lnTo>
                    <a:lnTo>
                      <a:pt x="0" y="15"/>
                    </a:lnTo>
                    <a:lnTo>
                      <a:pt x="8" y="23"/>
                    </a:lnTo>
                    <a:lnTo>
                      <a:pt x="15" y="30"/>
                    </a:lnTo>
                    <a:lnTo>
                      <a:pt x="15" y="23"/>
                    </a:lnTo>
                    <a:lnTo>
                      <a:pt x="15" y="38"/>
                    </a:lnTo>
                    <a:lnTo>
                      <a:pt x="23" y="45"/>
                    </a:lnTo>
                    <a:lnTo>
                      <a:pt x="31" y="45"/>
                    </a:lnTo>
                    <a:lnTo>
                      <a:pt x="31" y="38"/>
                    </a:lnTo>
                    <a:lnTo>
                      <a:pt x="46" y="38"/>
                    </a:lnTo>
                    <a:lnTo>
                      <a:pt x="46" y="30"/>
                    </a:lnTo>
                    <a:lnTo>
                      <a:pt x="46" y="3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8" name="Freeform 1191"/>
              <p:cNvSpPr>
                <a:spLocks/>
              </p:cNvSpPr>
              <p:nvPr/>
            </p:nvSpPr>
            <p:spPr bwMode="auto">
              <a:xfrm>
                <a:off x="1991" y="2948"/>
                <a:ext cx="45" cy="46"/>
              </a:xfrm>
              <a:custGeom>
                <a:avLst/>
                <a:gdLst>
                  <a:gd name="T0" fmla="*/ 45 w 45"/>
                  <a:gd name="T1" fmla="*/ 38 h 46"/>
                  <a:gd name="T2" fmla="*/ 38 w 45"/>
                  <a:gd name="T3" fmla="*/ 31 h 46"/>
                  <a:gd name="T4" fmla="*/ 38 w 45"/>
                  <a:gd name="T5" fmla="*/ 23 h 46"/>
                  <a:gd name="T6" fmla="*/ 30 w 45"/>
                  <a:gd name="T7" fmla="*/ 31 h 46"/>
                  <a:gd name="T8" fmla="*/ 30 w 45"/>
                  <a:gd name="T9" fmla="*/ 23 h 46"/>
                  <a:gd name="T10" fmla="*/ 23 w 45"/>
                  <a:gd name="T11" fmla="*/ 0 h 46"/>
                  <a:gd name="T12" fmla="*/ 15 w 45"/>
                  <a:gd name="T13" fmla="*/ 8 h 46"/>
                  <a:gd name="T14" fmla="*/ 15 w 45"/>
                  <a:gd name="T15" fmla="*/ 16 h 46"/>
                  <a:gd name="T16" fmla="*/ 0 w 45"/>
                  <a:gd name="T17" fmla="*/ 16 h 46"/>
                  <a:gd name="T18" fmla="*/ 7 w 45"/>
                  <a:gd name="T19" fmla="*/ 16 h 46"/>
                  <a:gd name="T20" fmla="*/ 7 w 45"/>
                  <a:gd name="T21" fmla="*/ 23 h 46"/>
                  <a:gd name="T22" fmla="*/ 15 w 45"/>
                  <a:gd name="T23" fmla="*/ 38 h 46"/>
                  <a:gd name="T24" fmla="*/ 23 w 45"/>
                  <a:gd name="T25" fmla="*/ 38 h 46"/>
                  <a:gd name="T26" fmla="*/ 30 w 45"/>
                  <a:gd name="T27" fmla="*/ 46 h 46"/>
                  <a:gd name="T28" fmla="*/ 38 w 45"/>
                  <a:gd name="T29" fmla="*/ 38 h 46"/>
                  <a:gd name="T30" fmla="*/ 38 w 45"/>
                  <a:gd name="T31" fmla="*/ 46 h 46"/>
                  <a:gd name="T32" fmla="*/ 45 w 45"/>
                  <a:gd name="T33" fmla="*/ 38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5" y="38"/>
                    </a:moveTo>
                    <a:lnTo>
                      <a:pt x="38" y="31"/>
                    </a:lnTo>
                    <a:lnTo>
                      <a:pt x="38" y="23"/>
                    </a:lnTo>
                    <a:lnTo>
                      <a:pt x="30" y="31"/>
                    </a:lnTo>
                    <a:lnTo>
                      <a:pt x="30" y="23"/>
                    </a:lnTo>
                    <a:lnTo>
                      <a:pt x="23" y="0"/>
                    </a:lnTo>
                    <a:lnTo>
                      <a:pt x="15" y="8"/>
                    </a:lnTo>
                    <a:lnTo>
                      <a:pt x="15" y="16"/>
                    </a:lnTo>
                    <a:lnTo>
                      <a:pt x="0" y="16"/>
                    </a:lnTo>
                    <a:lnTo>
                      <a:pt x="7" y="16"/>
                    </a:lnTo>
                    <a:lnTo>
                      <a:pt x="7" y="23"/>
                    </a:lnTo>
                    <a:lnTo>
                      <a:pt x="15" y="38"/>
                    </a:lnTo>
                    <a:lnTo>
                      <a:pt x="23" y="38"/>
                    </a:lnTo>
                    <a:lnTo>
                      <a:pt x="30" y="46"/>
                    </a:lnTo>
                    <a:lnTo>
                      <a:pt x="38" y="38"/>
                    </a:lnTo>
                    <a:lnTo>
                      <a:pt x="38" y="46"/>
                    </a:lnTo>
                    <a:lnTo>
                      <a:pt x="45" y="3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29" name="Freeform 1192"/>
              <p:cNvSpPr>
                <a:spLocks/>
              </p:cNvSpPr>
              <p:nvPr/>
            </p:nvSpPr>
            <p:spPr bwMode="auto">
              <a:xfrm>
                <a:off x="1991" y="2948"/>
                <a:ext cx="45" cy="46"/>
              </a:xfrm>
              <a:custGeom>
                <a:avLst/>
                <a:gdLst>
                  <a:gd name="T0" fmla="*/ 45 w 45"/>
                  <a:gd name="T1" fmla="*/ 38 h 46"/>
                  <a:gd name="T2" fmla="*/ 38 w 45"/>
                  <a:gd name="T3" fmla="*/ 31 h 46"/>
                  <a:gd name="T4" fmla="*/ 38 w 45"/>
                  <a:gd name="T5" fmla="*/ 23 h 46"/>
                  <a:gd name="T6" fmla="*/ 30 w 45"/>
                  <a:gd name="T7" fmla="*/ 31 h 46"/>
                  <a:gd name="T8" fmla="*/ 30 w 45"/>
                  <a:gd name="T9" fmla="*/ 23 h 46"/>
                  <a:gd name="T10" fmla="*/ 23 w 45"/>
                  <a:gd name="T11" fmla="*/ 0 h 46"/>
                  <a:gd name="T12" fmla="*/ 15 w 45"/>
                  <a:gd name="T13" fmla="*/ 8 h 46"/>
                  <a:gd name="T14" fmla="*/ 15 w 45"/>
                  <a:gd name="T15" fmla="*/ 16 h 46"/>
                  <a:gd name="T16" fmla="*/ 0 w 45"/>
                  <a:gd name="T17" fmla="*/ 16 h 46"/>
                  <a:gd name="T18" fmla="*/ 7 w 45"/>
                  <a:gd name="T19" fmla="*/ 16 h 46"/>
                  <a:gd name="T20" fmla="*/ 7 w 45"/>
                  <a:gd name="T21" fmla="*/ 23 h 46"/>
                  <a:gd name="T22" fmla="*/ 15 w 45"/>
                  <a:gd name="T23" fmla="*/ 38 h 46"/>
                  <a:gd name="T24" fmla="*/ 23 w 45"/>
                  <a:gd name="T25" fmla="*/ 38 h 46"/>
                  <a:gd name="T26" fmla="*/ 30 w 45"/>
                  <a:gd name="T27" fmla="*/ 46 h 46"/>
                  <a:gd name="T28" fmla="*/ 38 w 45"/>
                  <a:gd name="T29" fmla="*/ 38 h 46"/>
                  <a:gd name="T30" fmla="*/ 38 w 45"/>
                  <a:gd name="T31" fmla="*/ 46 h 46"/>
                  <a:gd name="T32" fmla="*/ 45 w 45"/>
                  <a:gd name="T33" fmla="*/ 38 h 46"/>
                  <a:gd name="T34" fmla="*/ 45 w 4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6"/>
                  <a:gd name="T56" fmla="*/ 45 w 4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6">
                    <a:moveTo>
                      <a:pt x="45" y="38"/>
                    </a:moveTo>
                    <a:lnTo>
                      <a:pt x="38" y="31"/>
                    </a:lnTo>
                    <a:lnTo>
                      <a:pt x="38" y="23"/>
                    </a:lnTo>
                    <a:lnTo>
                      <a:pt x="30" y="31"/>
                    </a:lnTo>
                    <a:lnTo>
                      <a:pt x="30" y="23"/>
                    </a:lnTo>
                    <a:lnTo>
                      <a:pt x="23" y="0"/>
                    </a:lnTo>
                    <a:lnTo>
                      <a:pt x="15" y="8"/>
                    </a:lnTo>
                    <a:lnTo>
                      <a:pt x="15" y="16"/>
                    </a:lnTo>
                    <a:lnTo>
                      <a:pt x="0" y="16"/>
                    </a:lnTo>
                    <a:lnTo>
                      <a:pt x="7" y="16"/>
                    </a:lnTo>
                    <a:lnTo>
                      <a:pt x="7" y="23"/>
                    </a:lnTo>
                    <a:lnTo>
                      <a:pt x="15" y="38"/>
                    </a:lnTo>
                    <a:lnTo>
                      <a:pt x="23" y="38"/>
                    </a:lnTo>
                    <a:lnTo>
                      <a:pt x="30" y="46"/>
                    </a:lnTo>
                    <a:lnTo>
                      <a:pt x="38" y="38"/>
                    </a:lnTo>
                    <a:lnTo>
                      <a:pt x="38" y="46"/>
                    </a:lnTo>
                    <a:lnTo>
                      <a:pt x="45" y="38"/>
                    </a:lnTo>
                    <a:lnTo>
                      <a:pt x="45"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0" name="Freeform 1193"/>
              <p:cNvSpPr>
                <a:spLocks/>
              </p:cNvSpPr>
              <p:nvPr/>
            </p:nvSpPr>
            <p:spPr bwMode="auto">
              <a:xfrm>
                <a:off x="2051" y="2994"/>
                <a:ext cx="38" cy="15"/>
              </a:xfrm>
              <a:custGeom>
                <a:avLst/>
                <a:gdLst>
                  <a:gd name="T0" fmla="*/ 38 w 38"/>
                  <a:gd name="T1" fmla="*/ 7 h 15"/>
                  <a:gd name="T2" fmla="*/ 38 w 38"/>
                  <a:gd name="T3" fmla="*/ 15 h 15"/>
                  <a:gd name="T4" fmla="*/ 0 w 38"/>
                  <a:gd name="T5" fmla="*/ 15 h 15"/>
                  <a:gd name="T6" fmla="*/ 8 w 38"/>
                  <a:gd name="T7" fmla="*/ 7 h 15"/>
                  <a:gd name="T8" fmla="*/ 8 w 38"/>
                  <a:gd name="T9" fmla="*/ 0 h 15"/>
                  <a:gd name="T10" fmla="*/ 23 w 38"/>
                  <a:gd name="T11" fmla="*/ 7 h 15"/>
                  <a:gd name="T12" fmla="*/ 23 w 38"/>
                  <a:gd name="T13" fmla="*/ 0 h 15"/>
                  <a:gd name="T14" fmla="*/ 31 w 38"/>
                  <a:gd name="T15" fmla="*/ 7 h 15"/>
                  <a:gd name="T16" fmla="*/ 38 w 38"/>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5"/>
                  <a:gd name="T29" fmla="*/ 38 w 3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5">
                    <a:moveTo>
                      <a:pt x="38" y="7"/>
                    </a:moveTo>
                    <a:lnTo>
                      <a:pt x="38" y="15"/>
                    </a:lnTo>
                    <a:lnTo>
                      <a:pt x="0" y="15"/>
                    </a:lnTo>
                    <a:lnTo>
                      <a:pt x="8" y="7"/>
                    </a:lnTo>
                    <a:lnTo>
                      <a:pt x="8" y="0"/>
                    </a:lnTo>
                    <a:lnTo>
                      <a:pt x="23" y="7"/>
                    </a:lnTo>
                    <a:lnTo>
                      <a:pt x="23" y="0"/>
                    </a:lnTo>
                    <a:lnTo>
                      <a:pt x="31" y="7"/>
                    </a:lnTo>
                    <a:lnTo>
                      <a:pt x="38" y="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1" name="Freeform 1194"/>
              <p:cNvSpPr>
                <a:spLocks/>
              </p:cNvSpPr>
              <p:nvPr/>
            </p:nvSpPr>
            <p:spPr bwMode="auto">
              <a:xfrm>
                <a:off x="2051" y="2994"/>
                <a:ext cx="38" cy="15"/>
              </a:xfrm>
              <a:custGeom>
                <a:avLst/>
                <a:gdLst>
                  <a:gd name="T0" fmla="*/ 38 w 38"/>
                  <a:gd name="T1" fmla="*/ 7 h 15"/>
                  <a:gd name="T2" fmla="*/ 38 w 38"/>
                  <a:gd name="T3" fmla="*/ 15 h 15"/>
                  <a:gd name="T4" fmla="*/ 0 w 38"/>
                  <a:gd name="T5" fmla="*/ 15 h 15"/>
                  <a:gd name="T6" fmla="*/ 8 w 38"/>
                  <a:gd name="T7" fmla="*/ 7 h 15"/>
                  <a:gd name="T8" fmla="*/ 8 w 38"/>
                  <a:gd name="T9" fmla="*/ 0 h 15"/>
                  <a:gd name="T10" fmla="*/ 23 w 38"/>
                  <a:gd name="T11" fmla="*/ 7 h 15"/>
                  <a:gd name="T12" fmla="*/ 23 w 38"/>
                  <a:gd name="T13" fmla="*/ 0 h 15"/>
                  <a:gd name="T14" fmla="*/ 31 w 38"/>
                  <a:gd name="T15" fmla="*/ 7 h 15"/>
                  <a:gd name="T16" fmla="*/ 38 w 38"/>
                  <a:gd name="T17" fmla="*/ 7 h 15"/>
                  <a:gd name="T18" fmla="*/ 38 w 3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5"/>
                  <a:gd name="T32" fmla="*/ 38 w 3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5">
                    <a:moveTo>
                      <a:pt x="38" y="7"/>
                    </a:moveTo>
                    <a:lnTo>
                      <a:pt x="38" y="15"/>
                    </a:lnTo>
                    <a:lnTo>
                      <a:pt x="0" y="15"/>
                    </a:lnTo>
                    <a:lnTo>
                      <a:pt x="8" y="7"/>
                    </a:lnTo>
                    <a:lnTo>
                      <a:pt x="8" y="0"/>
                    </a:lnTo>
                    <a:lnTo>
                      <a:pt x="23" y="7"/>
                    </a:lnTo>
                    <a:lnTo>
                      <a:pt x="23" y="0"/>
                    </a:lnTo>
                    <a:lnTo>
                      <a:pt x="31" y="7"/>
                    </a:lnTo>
                    <a:lnTo>
                      <a:pt x="38" y="7"/>
                    </a:lnTo>
                    <a:lnTo>
                      <a:pt x="38"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2" name="Freeform 1195"/>
              <p:cNvSpPr>
                <a:spLocks/>
              </p:cNvSpPr>
              <p:nvPr/>
            </p:nvSpPr>
            <p:spPr bwMode="auto">
              <a:xfrm>
                <a:off x="1900" y="2903"/>
                <a:ext cx="30" cy="30"/>
              </a:xfrm>
              <a:custGeom>
                <a:avLst/>
                <a:gdLst>
                  <a:gd name="T0" fmla="*/ 30 w 30"/>
                  <a:gd name="T1" fmla="*/ 7 h 30"/>
                  <a:gd name="T2" fmla="*/ 30 w 30"/>
                  <a:gd name="T3" fmla="*/ 23 h 30"/>
                  <a:gd name="T4" fmla="*/ 23 w 30"/>
                  <a:gd name="T5" fmla="*/ 30 h 30"/>
                  <a:gd name="T6" fmla="*/ 15 w 30"/>
                  <a:gd name="T7" fmla="*/ 30 h 30"/>
                  <a:gd name="T8" fmla="*/ 0 w 30"/>
                  <a:gd name="T9" fmla="*/ 23 h 30"/>
                  <a:gd name="T10" fmla="*/ 0 w 30"/>
                  <a:gd name="T11" fmla="*/ 15 h 30"/>
                  <a:gd name="T12" fmla="*/ 8 w 30"/>
                  <a:gd name="T13" fmla="*/ 7 h 30"/>
                  <a:gd name="T14" fmla="*/ 15 w 30"/>
                  <a:gd name="T15" fmla="*/ 0 h 30"/>
                  <a:gd name="T16" fmla="*/ 30 w 30"/>
                  <a:gd name="T17" fmla="*/ 0 h 30"/>
                  <a:gd name="T18" fmla="*/ 30 w 30"/>
                  <a:gd name="T19" fmla="*/ 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30" y="7"/>
                    </a:moveTo>
                    <a:lnTo>
                      <a:pt x="30" y="23"/>
                    </a:lnTo>
                    <a:lnTo>
                      <a:pt x="23" y="30"/>
                    </a:lnTo>
                    <a:lnTo>
                      <a:pt x="15" y="30"/>
                    </a:lnTo>
                    <a:lnTo>
                      <a:pt x="0" y="23"/>
                    </a:lnTo>
                    <a:lnTo>
                      <a:pt x="0" y="15"/>
                    </a:lnTo>
                    <a:lnTo>
                      <a:pt x="8" y="7"/>
                    </a:lnTo>
                    <a:lnTo>
                      <a:pt x="15" y="0"/>
                    </a:lnTo>
                    <a:lnTo>
                      <a:pt x="30" y="0"/>
                    </a:lnTo>
                    <a:lnTo>
                      <a:pt x="30" y="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3" name="Freeform 1196"/>
              <p:cNvSpPr>
                <a:spLocks/>
              </p:cNvSpPr>
              <p:nvPr/>
            </p:nvSpPr>
            <p:spPr bwMode="auto">
              <a:xfrm>
                <a:off x="1900" y="2903"/>
                <a:ext cx="30" cy="30"/>
              </a:xfrm>
              <a:custGeom>
                <a:avLst/>
                <a:gdLst>
                  <a:gd name="T0" fmla="*/ 30 w 30"/>
                  <a:gd name="T1" fmla="*/ 7 h 30"/>
                  <a:gd name="T2" fmla="*/ 30 w 30"/>
                  <a:gd name="T3" fmla="*/ 23 h 30"/>
                  <a:gd name="T4" fmla="*/ 23 w 30"/>
                  <a:gd name="T5" fmla="*/ 30 h 30"/>
                  <a:gd name="T6" fmla="*/ 15 w 30"/>
                  <a:gd name="T7" fmla="*/ 30 h 30"/>
                  <a:gd name="T8" fmla="*/ 0 w 30"/>
                  <a:gd name="T9" fmla="*/ 23 h 30"/>
                  <a:gd name="T10" fmla="*/ 0 w 30"/>
                  <a:gd name="T11" fmla="*/ 15 h 30"/>
                  <a:gd name="T12" fmla="*/ 8 w 30"/>
                  <a:gd name="T13" fmla="*/ 7 h 30"/>
                  <a:gd name="T14" fmla="*/ 15 w 30"/>
                  <a:gd name="T15" fmla="*/ 0 h 30"/>
                  <a:gd name="T16" fmla="*/ 30 w 30"/>
                  <a:gd name="T17" fmla="*/ 0 h 30"/>
                  <a:gd name="T18" fmla="*/ 30 w 30"/>
                  <a:gd name="T19" fmla="*/ 7 h 30"/>
                  <a:gd name="T20" fmla="*/ 30 w 30"/>
                  <a:gd name="T21" fmla="*/ 15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30" y="7"/>
                    </a:moveTo>
                    <a:lnTo>
                      <a:pt x="30" y="23"/>
                    </a:lnTo>
                    <a:lnTo>
                      <a:pt x="23" y="30"/>
                    </a:lnTo>
                    <a:lnTo>
                      <a:pt x="15" y="30"/>
                    </a:lnTo>
                    <a:lnTo>
                      <a:pt x="0" y="23"/>
                    </a:lnTo>
                    <a:lnTo>
                      <a:pt x="0" y="15"/>
                    </a:lnTo>
                    <a:lnTo>
                      <a:pt x="8" y="7"/>
                    </a:lnTo>
                    <a:lnTo>
                      <a:pt x="15" y="0"/>
                    </a:lnTo>
                    <a:lnTo>
                      <a:pt x="30" y="0"/>
                    </a:lnTo>
                    <a:lnTo>
                      <a:pt x="30" y="7"/>
                    </a:lnTo>
                    <a:lnTo>
                      <a:pt x="30"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4" name="Freeform 1197"/>
              <p:cNvSpPr>
                <a:spLocks/>
              </p:cNvSpPr>
              <p:nvPr/>
            </p:nvSpPr>
            <p:spPr bwMode="auto">
              <a:xfrm>
                <a:off x="1877" y="2918"/>
                <a:ext cx="8" cy="23"/>
              </a:xfrm>
              <a:custGeom>
                <a:avLst/>
                <a:gdLst>
                  <a:gd name="T0" fmla="*/ 8 w 8"/>
                  <a:gd name="T1" fmla="*/ 8 h 23"/>
                  <a:gd name="T2" fmla="*/ 8 w 8"/>
                  <a:gd name="T3" fmla="*/ 0 h 23"/>
                  <a:gd name="T4" fmla="*/ 8 w 8"/>
                  <a:gd name="T5" fmla="*/ 8 h 23"/>
                  <a:gd name="T6" fmla="*/ 0 w 8"/>
                  <a:gd name="T7" fmla="*/ 15 h 23"/>
                  <a:gd name="T8" fmla="*/ 0 w 8"/>
                  <a:gd name="T9" fmla="*/ 23 h 23"/>
                  <a:gd name="T10" fmla="*/ 0 w 8"/>
                  <a:gd name="T11" fmla="*/ 15 h 23"/>
                  <a:gd name="T12" fmla="*/ 8 w 8"/>
                  <a:gd name="T13" fmla="*/ 15 h 23"/>
                  <a:gd name="T14" fmla="*/ 8 w 8"/>
                  <a:gd name="T15" fmla="*/ 8 h 2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3"/>
                  <a:gd name="T26" fmla="*/ 8 w 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3">
                    <a:moveTo>
                      <a:pt x="8" y="8"/>
                    </a:moveTo>
                    <a:lnTo>
                      <a:pt x="8" y="0"/>
                    </a:lnTo>
                    <a:lnTo>
                      <a:pt x="8" y="8"/>
                    </a:lnTo>
                    <a:lnTo>
                      <a:pt x="0" y="15"/>
                    </a:lnTo>
                    <a:lnTo>
                      <a:pt x="0" y="23"/>
                    </a:lnTo>
                    <a:lnTo>
                      <a:pt x="0" y="15"/>
                    </a:lnTo>
                    <a:lnTo>
                      <a:pt x="8" y="15"/>
                    </a:lnTo>
                    <a:lnTo>
                      <a:pt x="8" y="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5" name="Freeform 1198"/>
              <p:cNvSpPr>
                <a:spLocks/>
              </p:cNvSpPr>
              <p:nvPr/>
            </p:nvSpPr>
            <p:spPr bwMode="auto">
              <a:xfrm>
                <a:off x="1877" y="2918"/>
                <a:ext cx="8" cy="23"/>
              </a:xfrm>
              <a:custGeom>
                <a:avLst/>
                <a:gdLst>
                  <a:gd name="T0" fmla="*/ 8 w 8"/>
                  <a:gd name="T1" fmla="*/ 8 h 23"/>
                  <a:gd name="T2" fmla="*/ 8 w 8"/>
                  <a:gd name="T3" fmla="*/ 0 h 23"/>
                  <a:gd name="T4" fmla="*/ 8 w 8"/>
                  <a:gd name="T5" fmla="*/ 8 h 23"/>
                  <a:gd name="T6" fmla="*/ 0 w 8"/>
                  <a:gd name="T7" fmla="*/ 15 h 23"/>
                  <a:gd name="T8" fmla="*/ 0 w 8"/>
                  <a:gd name="T9" fmla="*/ 23 h 23"/>
                  <a:gd name="T10" fmla="*/ 0 w 8"/>
                  <a:gd name="T11" fmla="*/ 15 h 23"/>
                  <a:gd name="T12" fmla="*/ 8 w 8"/>
                  <a:gd name="T13" fmla="*/ 15 h 23"/>
                  <a:gd name="T14" fmla="*/ 8 w 8"/>
                  <a:gd name="T15" fmla="*/ 8 h 23"/>
                  <a:gd name="T16" fmla="*/ 8 w 8"/>
                  <a:gd name="T17" fmla="*/ 1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8" y="8"/>
                    </a:moveTo>
                    <a:lnTo>
                      <a:pt x="8" y="0"/>
                    </a:lnTo>
                    <a:lnTo>
                      <a:pt x="8" y="8"/>
                    </a:lnTo>
                    <a:lnTo>
                      <a:pt x="0" y="15"/>
                    </a:lnTo>
                    <a:lnTo>
                      <a:pt x="0" y="23"/>
                    </a:lnTo>
                    <a:lnTo>
                      <a:pt x="0" y="15"/>
                    </a:lnTo>
                    <a:lnTo>
                      <a:pt x="8" y="15"/>
                    </a:lnTo>
                    <a:lnTo>
                      <a:pt x="8" y="8"/>
                    </a:lnTo>
                    <a:lnTo>
                      <a:pt x="8"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6" name="Freeform 1199"/>
              <p:cNvSpPr>
                <a:spLocks/>
              </p:cNvSpPr>
              <p:nvPr/>
            </p:nvSpPr>
            <p:spPr bwMode="auto">
              <a:xfrm>
                <a:off x="2089" y="3054"/>
                <a:ext cx="15" cy="8"/>
              </a:xfrm>
              <a:custGeom>
                <a:avLst/>
                <a:gdLst>
                  <a:gd name="T0" fmla="*/ 15 w 15"/>
                  <a:gd name="T1" fmla="*/ 0 h 8"/>
                  <a:gd name="T2" fmla="*/ 8 w 15"/>
                  <a:gd name="T3" fmla="*/ 8 h 8"/>
                  <a:gd name="T4" fmla="*/ 0 w 15"/>
                  <a:gd name="T5" fmla="*/ 0 h 8"/>
                  <a:gd name="T6" fmla="*/ 8 w 15"/>
                  <a:gd name="T7" fmla="*/ 0 h 8"/>
                  <a:gd name="T8" fmla="*/ 15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0"/>
                    </a:moveTo>
                    <a:lnTo>
                      <a:pt x="8" y="8"/>
                    </a:lnTo>
                    <a:lnTo>
                      <a:pt x="0" y="0"/>
                    </a:lnTo>
                    <a:lnTo>
                      <a:pt x="8" y="0"/>
                    </a:lnTo>
                    <a:lnTo>
                      <a:pt x="15" y="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7" name="Freeform 1200"/>
              <p:cNvSpPr>
                <a:spLocks/>
              </p:cNvSpPr>
              <p:nvPr/>
            </p:nvSpPr>
            <p:spPr bwMode="auto">
              <a:xfrm>
                <a:off x="2089" y="3054"/>
                <a:ext cx="15" cy="8"/>
              </a:xfrm>
              <a:custGeom>
                <a:avLst/>
                <a:gdLst>
                  <a:gd name="T0" fmla="*/ 15 w 15"/>
                  <a:gd name="T1" fmla="*/ 0 h 8"/>
                  <a:gd name="T2" fmla="*/ 8 w 15"/>
                  <a:gd name="T3" fmla="*/ 8 h 8"/>
                  <a:gd name="T4" fmla="*/ 0 w 15"/>
                  <a:gd name="T5" fmla="*/ 0 h 8"/>
                  <a:gd name="T6" fmla="*/ 8 w 15"/>
                  <a:gd name="T7" fmla="*/ 0 h 8"/>
                  <a:gd name="T8" fmla="*/ 15 w 15"/>
                  <a:gd name="T9" fmla="*/ 0 h 8"/>
                  <a:gd name="T10" fmla="*/ 15 w 15"/>
                  <a:gd name="T11" fmla="*/ 8 h 8"/>
                  <a:gd name="T12" fmla="*/ 0 60000 65536"/>
                  <a:gd name="T13" fmla="*/ 0 60000 65536"/>
                  <a:gd name="T14" fmla="*/ 0 60000 65536"/>
                  <a:gd name="T15" fmla="*/ 0 60000 65536"/>
                  <a:gd name="T16" fmla="*/ 0 60000 65536"/>
                  <a:gd name="T17" fmla="*/ 0 60000 65536"/>
                  <a:gd name="T18" fmla="*/ 0 w 15"/>
                  <a:gd name="T19" fmla="*/ 0 h 8"/>
                  <a:gd name="T20" fmla="*/ 15 w 15"/>
                  <a:gd name="T21" fmla="*/ 8 h 8"/>
                </a:gdLst>
                <a:ahLst/>
                <a:cxnLst>
                  <a:cxn ang="T12">
                    <a:pos x="T0" y="T1"/>
                  </a:cxn>
                  <a:cxn ang="T13">
                    <a:pos x="T2" y="T3"/>
                  </a:cxn>
                  <a:cxn ang="T14">
                    <a:pos x="T4" y="T5"/>
                  </a:cxn>
                  <a:cxn ang="T15">
                    <a:pos x="T6" y="T7"/>
                  </a:cxn>
                  <a:cxn ang="T16">
                    <a:pos x="T8" y="T9"/>
                  </a:cxn>
                  <a:cxn ang="T17">
                    <a:pos x="T10" y="T11"/>
                  </a:cxn>
                </a:cxnLst>
                <a:rect l="T18" t="T19" r="T20" b="T21"/>
                <a:pathLst>
                  <a:path w="15" h="8">
                    <a:moveTo>
                      <a:pt x="15" y="0"/>
                    </a:moveTo>
                    <a:lnTo>
                      <a:pt x="8" y="8"/>
                    </a:lnTo>
                    <a:lnTo>
                      <a:pt x="0" y="0"/>
                    </a:lnTo>
                    <a:lnTo>
                      <a:pt x="8" y="0"/>
                    </a:lnTo>
                    <a:lnTo>
                      <a:pt x="15" y="0"/>
                    </a:lnTo>
                    <a:lnTo>
                      <a:pt x="15"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8" name="Freeform 1201"/>
              <p:cNvSpPr>
                <a:spLocks/>
              </p:cNvSpPr>
              <p:nvPr/>
            </p:nvSpPr>
            <p:spPr bwMode="auto">
              <a:xfrm>
                <a:off x="2067" y="3024"/>
                <a:ext cx="15" cy="15"/>
              </a:xfrm>
              <a:custGeom>
                <a:avLst/>
                <a:gdLst>
                  <a:gd name="T0" fmla="*/ 15 w 15"/>
                  <a:gd name="T1" fmla="*/ 8 h 15"/>
                  <a:gd name="T2" fmla="*/ 15 w 15"/>
                  <a:gd name="T3" fmla="*/ 15 h 15"/>
                  <a:gd name="T4" fmla="*/ 7 w 15"/>
                  <a:gd name="T5" fmla="*/ 15 h 15"/>
                  <a:gd name="T6" fmla="*/ 0 w 15"/>
                  <a:gd name="T7" fmla="*/ 0 h 15"/>
                  <a:gd name="T8" fmla="*/ 15 w 15"/>
                  <a:gd name="T9" fmla="*/ 0 h 15"/>
                  <a:gd name="T10" fmla="*/ 15 w 15"/>
                  <a:gd name="T11" fmla="*/ 8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5" y="8"/>
                    </a:moveTo>
                    <a:lnTo>
                      <a:pt x="15" y="15"/>
                    </a:lnTo>
                    <a:lnTo>
                      <a:pt x="7" y="15"/>
                    </a:lnTo>
                    <a:lnTo>
                      <a:pt x="0" y="0"/>
                    </a:lnTo>
                    <a:lnTo>
                      <a:pt x="15" y="0"/>
                    </a:lnTo>
                    <a:lnTo>
                      <a:pt x="15" y="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39" name="Freeform 1202"/>
              <p:cNvSpPr>
                <a:spLocks/>
              </p:cNvSpPr>
              <p:nvPr/>
            </p:nvSpPr>
            <p:spPr bwMode="auto">
              <a:xfrm>
                <a:off x="2067" y="3024"/>
                <a:ext cx="15" cy="15"/>
              </a:xfrm>
              <a:custGeom>
                <a:avLst/>
                <a:gdLst>
                  <a:gd name="T0" fmla="*/ 15 w 15"/>
                  <a:gd name="T1" fmla="*/ 8 h 15"/>
                  <a:gd name="T2" fmla="*/ 15 w 15"/>
                  <a:gd name="T3" fmla="*/ 15 h 15"/>
                  <a:gd name="T4" fmla="*/ 7 w 15"/>
                  <a:gd name="T5" fmla="*/ 15 h 15"/>
                  <a:gd name="T6" fmla="*/ 0 w 15"/>
                  <a:gd name="T7" fmla="*/ 0 h 15"/>
                  <a:gd name="T8" fmla="*/ 15 w 15"/>
                  <a:gd name="T9" fmla="*/ 0 h 15"/>
                  <a:gd name="T10" fmla="*/ 15 w 15"/>
                  <a:gd name="T11" fmla="*/ 8 h 15"/>
                  <a:gd name="T12" fmla="*/ 15 w 15"/>
                  <a:gd name="T13" fmla="*/ 15 h 15"/>
                  <a:gd name="T14" fmla="*/ 0 60000 65536"/>
                  <a:gd name="T15" fmla="*/ 0 60000 65536"/>
                  <a:gd name="T16" fmla="*/ 0 60000 65536"/>
                  <a:gd name="T17" fmla="*/ 0 60000 65536"/>
                  <a:gd name="T18" fmla="*/ 0 60000 65536"/>
                  <a:gd name="T19" fmla="*/ 0 60000 65536"/>
                  <a:gd name="T20" fmla="*/ 0 60000 65536"/>
                  <a:gd name="T21" fmla="*/ 0 w 15"/>
                  <a:gd name="T22" fmla="*/ 0 h 15"/>
                  <a:gd name="T23" fmla="*/ 15 w 1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5">
                    <a:moveTo>
                      <a:pt x="15" y="8"/>
                    </a:moveTo>
                    <a:lnTo>
                      <a:pt x="15" y="15"/>
                    </a:lnTo>
                    <a:lnTo>
                      <a:pt x="7" y="15"/>
                    </a:lnTo>
                    <a:lnTo>
                      <a:pt x="0" y="0"/>
                    </a:lnTo>
                    <a:lnTo>
                      <a:pt x="15" y="0"/>
                    </a:lnTo>
                    <a:lnTo>
                      <a:pt x="15" y="8"/>
                    </a:lnTo>
                    <a:lnTo>
                      <a:pt x="15"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0" name="Freeform 1203"/>
              <p:cNvSpPr>
                <a:spLocks/>
              </p:cNvSpPr>
              <p:nvPr/>
            </p:nvSpPr>
            <p:spPr bwMode="auto">
              <a:xfrm>
                <a:off x="1673" y="1190"/>
                <a:ext cx="378" cy="614"/>
              </a:xfrm>
              <a:custGeom>
                <a:avLst/>
                <a:gdLst>
                  <a:gd name="T0" fmla="*/ 378 w 378"/>
                  <a:gd name="T1" fmla="*/ 417 h 614"/>
                  <a:gd name="T2" fmla="*/ 363 w 378"/>
                  <a:gd name="T3" fmla="*/ 386 h 614"/>
                  <a:gd name="T4" fmla="*/ 356 w 378"/>
                  <a:gd name="T5" fmla="*/ 402 h 614"/>
                  <a:gd name="T6" fmla="*/ 310 w 378"/>
                  <a:gd name="T7" fmla="*/ 394 h 614"/>
                  <a:gd name="T8" fmla="*/ 272 w 378"/>
                  <a:gd name="T9" fmla="*/ 402 h 614"/>
                  <a:gd name="T10" fmla="*/ 265 w 378"/>
                  <a:gd name="T11" fmla="*/ 371 h 614"/>
                  <a:gd name="T12" fmla="*/ 250 w 378"/>
                  <a:gd name="T13" fmla="*/ 356 h 614"/>
                  <a:gd name="T14" fmla="*/ 235 w 378"/>
                  <a:gd name="T15" fmla="*/ 288 h 614"/>
                  <a:gd name="T16" fmla="*/ 204 w 378"/>
                  <a:gd name="T17" fmla="*/ 303 h 614"/>
                  <a:gd name="T18" fmla="*/ 197 w 378"/>
                  <a:gd name="T19" fmla="*/ 295 h 614"/>
                  <a:gd name="T20" fmla="*/ 227 w 378"/>
                  <a:gd name="T21" fmla="*/ 212 h 614"/>
                  <a:gd name="T22" fmla="*/ 204 w 378"/>
                  <a:gd name="T23" fmla="*/ 204 h 614"/>
                  <a:gd name="T24" fmla="*/ 182 w 378"/>
                  <a:gd name="T25" fmla="*/ 151 h 614"/>
                  <a:gd name="T26" fmla="*/ 159 w 378"/>
                  <a:gd name="T27" fmla="*/ 136 h 614"/>
                  <a:gd name="T28" fmla="*/ 167 w 378"/>
                  <a:gd name="T29" fmla="*/ 113 h 614"/>
                  <a:gd name="T30" fmla="*/ 151 w 378"/>
                  <a:gd name="T31" fmla="*/ 83 h 614"/>
                  <a:gd name="T32" fmla="*/ 174 w 378"/>
                  <a:gd name="T33" fmla="*/ 7 h 614"/>
                  <a:gd name="T34" fmla="*/ 121 w 378"/>
                  <a:gd name="T35" fmla="*/ 0 h 614"/>
                  <a:gd name="T36" fmla="*/ 68 w 378"/>
                  <a:gd name="T37" fmla="*/ 204 h 614"/>
                  <a:gd name="T38" fmla="*/ 76 w 378"/>
                  <a:gd name="T39" fmla="*/ 227 h 614"/>
                  <a:gd name="T40" fmla="*/ 91 w 378"/>
                  <a:gd name="T41" fmla="*/ 265 h 614"/>
                  <a:gd name="T42" fmla="*/ 23 w 378"/>
                  <a:gd name="T43" fmla="*/ 348 h 614"/>
                  <a:gd name="T44" fmla="*/ 45 w 378"/>
                  <a:gd name="T45" fmla="*/ 371 h 614"/>
                  <a:gd name="T46" fmla="*/ 0 w 378"/>
                  <a:gd name="T47" fmla="*/ 546 h 614"/>
                  <a:gd name="T48" fmla="*/ 174 w 378"/>
                  <a:gd name="T49" fmla="*/ 583 h 614"/>
                  <a:gd name="T50" fmla="*/ 348 w 378"/>
                  <a:gd name="T51" fmla="*/ 614 h 614"/>
                  <a:gd name="T52" fmla="*/ 378 w 378"/>
                  <a:gd name="T53" fmla="*/ 417 h 6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
                  <a:gd name="T82" fmla="*/ 0 h 614"/>
                  <a:gd name="T83" fmla="*/ 378 w 378"/>
                  <a:gd name="T84" fmla="*/ 614 h 6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 h="614">
                    <a:moveTo>
                      <a:pt x="378" y="417"/>
                    </a:moveTo>
                    <a:lnTo>
                      <a:pt x="363" y="386"/>
                    </a:lnTo>
                    <a:lnTo>
                      <a:pt x="356" y="402"/>
                    </a:lnTo>
                    <a:lnTo>
                      <a:pt x="310" y="394"/>
                    </a:lnTo>
                    <a:lnTo>
                      <a:pt x="272" y="402"/>
                    </a:lnTo>
                    <a:lnTo>
                      <a:pt x="265" y="371"/>
                    </a:lnTo>
                    <a:lnTo>
                      <a:pt x="250" y="356"/>
                    </a:lnTo>
                    <a:lnTo>
                      <a:pt x="235" y="288"/>
                    </a:lnTo>
                    <a:lnTo>
                      <a:pt x="204" y="303"/>
                    </a:lnTo>
                    <a:lnTo>
                      <a:pt x="197" y="295"/>
                    </a:lnTo>
                    <a:lnTo>
                      <a:pt x="227" y="212"/>
                    </a:lnTo>
                    <a:lnTo>
                      <a:pt x="204" y="204"/>
                    </a:lnTo>
                    <a:lnTo>
                      <a:pt x="182" y="151"/>
                    </a:lnTo>
                    <a:lnTo>
                      <a:pt x="159" y="136"/>
                    </a:lnTo>
                    <a:lnTo>
                      <a:pt x="167" y="113"/>
                    </a:lnTo>
                    <a:lnTo>
                      <a:pt x="151" y="83"/>
                    </a:lnTo>
                    <a:lnTo>
                      <a:pt x="174" y="7"/>
                    </a:lnTo>
                    <a:lnTo>
                      <a:pt x="121" y="0"/>
                    </a:lnTo>
                    <a:lnTo>
                      <a:pt x="68" y="204"/>
                    </a:lnTo>
                    <a:lnTo>
                      <a:pt x="76" y="227"/>
                    </a:lnTo>
                    <a:lnTo>
                      <a:pt x="91" y="265"/>
                    </a:lnTo>
                    <a:lnTo>
                      <a:pt x="23" y="348"/>
                    </a:lnTo>
                    <a:lnTo>
                      <a:pt x="45" y="371"/>
                    </a:lnTo>
                    <a:lnTo>
                      <a:pt x="0" y="546"/>
                    </a:lnTo>
                    <a:lnTo>
                      <a:pt x="174" y="583"/>
                    </a:lnTo>
                    <a:lnTo>
                      <a:pt x="348" y="614"/>
                    </a:lnTo>
                    <a:lnTo>
                      <a:pt x="378" y="417"/>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1" name="Freeform 1204"/>
              <p:cNvSpPr>
                <a:spLocks/>
              </p:cNvSpPr>
              <p:nvPr/>
            </p:nvSpPr>
            <p:spPr bwMode="auto">
              <a:xfrm>
                <a:off x="1673" y="1190"/>
                <a:ext cx="378" cy="614"/>
              </a:xfrm>
              <a:custGeom>
                <a:avLst/>
                <a:gdLst>
                  <a:gd name="T0" fmla="*/ 378 w 378"/>
                  <a:gd name="T1" fmla="*/ 417 h 614"/>
                  <a:gd name="T2" fmla="*/ 363 w 378"/>
                  <a:gd name="T3" fmla="*/ 386 h 614"/>
                  <a:gd name="T4" fmla="*/ 356 w 378"/>
                  <a:gd name="T5" fmla="*/ 402 h 614"/>
                  <a:gd name="T6" fmla="*/ 310 w 378"/>
                  <a:gd name="T7" fmla="*/ 394 h 614"/>
                  <a:gd name="T8" fmla="*/ 272 w 378"/>
                  <a:gd name="T9" fmla="*/ 402 h 614"/>
                  <a:gd name="T10" fmla="*/ 265 w 378"/>
                  <a:gd name="T11" fmla="*/ 371 h 614"/>
                  <a:gd name="T12" fmla="*/ 250 w 378"/>
                  <a:gd name="T13" fmla="*/ 356 h 614"/>
                  <a:gd name="T14" fmla="*/ 235 w 378"/>
                  <a:gd name="T15" fmla="*/ 288 h 614"/>
                  <a:gd name="T16" fmla="*/ 204 w 378"/>
                  <a:gd name="T17" fmla="*/ 303 h 614"/>
                  <a:gd name="T18" fmla="*/ 197 w 378"/>
                  <a:gd name="T19" fmla="*/ 295 h 614"/>
                  <a:gd name="T20" fmla="*/ 227 w 378"/>
                  <a:gd name="T21" fmla="*/ 212 h 614"/>
                  <a:gd name="T22" fmla="*/ 204 w 378"/>
                  <a:gd name="T23" fmla="*/ 204 h 614"/>
                  <a:gd name="T24" fmla="*/ 182 w 378"/>
                  <a:gd name="T25" fmla="*/ 151 h 614"/>
                  <a:gd name="T26" fmla="*/ 159 w 378"/>
                  <a:gd name="T27" fmla="*/ 136 h 614"/>
                  <a:gd name="T28" fmla="*/ 167 w 378"/>
                  <a:gd name="T29" fmla="*/ 113 h 614"/>
                  <a:gd name="T30" fmla="*/ 151 w 378"/>
                  <a:gd name="T31" fmla="*/ 83 h 614"/>
                  <a:gd name="T32" fmla="*/ 174 w 378"/>
                  <a:gd name="T33" fmla="*/ 7 h 614"/>
                  <a:gd name="T34" fmla="*/ 121 w 378"/>
                  <a:gd name="T35" fmla="*/ 0 h 614"/>
                  <a:gd name="T36" fmla="*/ 68 w 378"/>
                  <a:gd name="T37" fmla="*/ 204 h 614"/>
                  <a:gd name="T38" fmla="*/ 76 w 378"/>
                  <a:gd name="T39" fmla="*/ 227 h 614"/>
                  <a:gd name="T40" fmla="*/ 91 w 378"/>
                  <a:gd name="T41" fmla="*/ 265 h 614"/>
                  <a:gd name="T42" fmla="*/ 23 w 378"/>
                  <a:gd name="T43" fmla="*/ 348 h 614"/>
                  <a:gd name="T44" fmla="*/ 45 w 378"/>
                  <a:gd name="T45" fmla="*/ 371 h 614"/>
                  <a:gd name="T46" fmla="*/ 0 w 378"/>
                  <a:gd name="T47" fmla="*/ 546 h 614"/>
                  <a:gd name="T48" fmla="*/ 174 w 378"/>
                  <a:gd name="T49" fmla="*/ 583 h 614"/>
                  <a:gd name="T50" fmla="*/ 348 w 378"/>
                  <a:gd name="T51" fmla="*/ 614 h 614"/>
                  <a:gd name="T52" fmla="*/ 378 w 378"/>
                  <a:gd name="T53" fmla="*/ 417 h 614"/>
                  <a:gd name="T54" fmla="*/ 378 w 378"/>
                  <a:gd name="T55" fmla="*/ 424 h 6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8"/>
                  <a:gd name="T85" fmla="*/ 0 h 614"/>
                  <a:gd name="T86" fmla="*/ 378 w 378"/>
                  <a:gd name="T87" fmla="*/ 614 h 6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8" h="614">
                    <a:moveTo>
                      <a:pt x="378" y="417"/>
                    </a:moveTo>
                    <a:lnTo>
                      <a:pt x="363" y="386"/>
                    </a:lnTo>
                    <a:lnTo>
                      <a:pt x="356" y="402"/>
                    </a:lnTo>
                    <a:lnTo>
                      <a:pt x="310" y="394"/>
                    </a:lnTo>
                    <a:lnTo>
                      <a:pt x="272" y="402"/>
                    </a:lnTo>
                    <a:lnTo>
                      <a:pt x="265" y="371"/>
                    </a:lnTo>
                    <a:lnTo>
                      <a:pt x="250" y="356"/>
                    </a:lnTo>
                    <a:lnTo>
                      <a:pt x="235" y="288"/>
                    </a:lnTo>
                    <a:lnTo>
                      <a:pt x="204" y="303"/>
                    </a:lnTo>
                    <a:lnTo>
                      <a:pt x="197" y="295"/>
                    </a:lnTo>
                    <a:lnTo>
                      <a:pt x="227" y="212"/>
                    </a:lnTo>
                    <a:lnTo>
                      <a:pt x="204" y="204"/>
                    </a:lnTo>
                    <a:lnTo>
                      <a:pt x="182" y="151"/>
                    </a:lnTo>
                    <a:lnTo>
                      <a:pt x="159" y="136"/>
                    </a:lnTo>
                    <a:lnTo>
                      <a:pt x="167" y="113"/>
                    </a:lnTo>
                    <a:lnTo>
                      <a:pt x="151" y="83"/>
                    </a:lnTo>
                    <a:lnTo>
                      <a:pt x="174" y="7"/>
                    </a:lnTo>
                    <a:lnTo>
                      <a:pt x="121" y="0"/>
                    </a:lnTo>
                    <a:lnTo>
                      <a:pt x="68" y="204"/>
                    </a:lnTo>
                    <a:lnTo>
                      <a:pt x="76" y="227"/>
                    </a:lnTo>
                    <a:lnTo>
                      <a:pt x="91" y="265"/>
                    </a:lnTo>
                    <a:lnTo>
                      <a:pt x="23" y="348"/>
                    </a:lnTo>
                    <a:lnTo>
                      <a:pt x="45" y="371"/>
                    </a:lnTo>
                    <a:lnTo>
                      <a:pt x="0" y="546"/>
                    </a:lnTo>
                    <a:lnTo>
                      <a:pt x="174" y="583"/>
                    </a:lnTo>
                    <a:lnTo>
                      <a:pt x="348" y="614"/>
                    </a:lnTo>
                    <a:lnTo>
                      <a:pt x="378" y="417"/>
                    </a:lnTo>
                    <a:lnTo>
                      <a:pt x="378" y="42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2" name="Freeform 1205"/>
              <p:cNvSpPr>
                <a:spLocks/>
              </p:cNvSpPr>
              <p:nvPr/>
            </p:nvSpPr>
            <p:spPr bwMode="auto">
              <a:xfrm>
                <a:off x="3194" y="1811"/>
                <a:ext cx="250" cy="455"/>
              </a:xfrm>
              <a:custGeom>
                <a:avLst/>
                <a:gdLst>
                  <a:gd name="T0" fmla="*/ 235 w 250"/>
                  <a:gd name="T1" fmla="*/ 273 h 455"/>
                  <a:gd name="T2" fmla="*/ 227 w 250"/>
                  <a:gd name="T3" fmla="*/ 61 h 455"/>
                  <a:gd name="T4" fmla="*/ 204 w 250"/>
                  <a:gd name="T5" fmla="*/ 0 h 455"/>
                  <a:gd name="T6" fmla="*/ 38 w 250"/>
                  <a:gd name="T7" fmla="*/ 8 h 455"/>
                  <a:gd name="T8" fmla="*/ 68 w 250"/>
                  <a:gd name="T9" fmla="*/ 38 h 455"/>
                  <a:gd name="T10" fmla="*/ 68 w 250"/>
                  <a:gd name="T11" fmla="*/ 69 h 455"/>
                  <a:gd name="T12" fmla="*/ 53 w 250"/>
                  <a:gd name="T13" fmla="*/ 91 h 455"/>
                  <a:gd name="T14" fmla="*/ 15 w 250"/>
                  <a:gd name="T15" fmla="*/ 99 h 455"/>
                  <a:gd name="T16" fmla="*/ 23 w 250"/>
                  <a:gd name="T17" fmla="*/ 137 h 455"/>
                  <a:gd name="T18" fmla="*/ 0 w 250"/>
                  <a:gd name="T19" fmla="*/ 182 h 455"/>
                  <a:gd name="T20" fmla="*/ 8 w 250"/>
                  <a:gd name="T21" fmla="*/ 235 h 455"/>
                  <a:gd name="T22" fmla="*/ 45 w 250"/>
                  <a:gd name="T23" fmla="*/ 273 h 455"/>
                  <a:gd name="T24" fmla="*/ 53 w 250"/>
                  <a:gd name="T25" fmla="*/ 304 h 455"/>
                  <a:gd name="T26" fmla="*/ 68 w 250"/>
                  <a:gd name="T27" fmla="*/ 296 h 455"/>
                  <a:gd name="T28" fmla="*/ 91 w 250"/>
                  <a:gd name="T29" fmla="*/ 304 h 455"/>
                  <a:gd name="T30" fmla="*/ 76 w 250"/>
                  <a:gd name="T31" fmla="*/ 357 h 455"/>
                  <a:gd name="T32" fmla="*/ 129 w 250"/>
                  <a:gd name="T33" fmla="*/ 395 h 455"/>
                  <a:gd name="T34" fmla="*/ 129 w 250"/>
                  <a:gd name="T35" fmla="*/ 432 h 455"/>
                  <a:gd name="T36" fmla="*/ 159 w 250"/>
                  <a:gd name="T37" fmla="*/ 455 h 455"/>
                  <a:gd name="T38" fmla="*/ 166 w 250"/>
                  <a:gd name="T39" fmla="*/ 432 h 455"/>
                  <a:gd name="T40" fmla="*/ 204 w 250"/>
                  <a:gd name="T41" fmla="*/ 440 h 455"/>
                  <a:gd name="T42" fmla="*/ 197 w 250"/>
                  <a:gd name="T43" fmla="*/ 417 h 455"/>
                  <a:gd name="T44" fmla="*/ 227 w 250"/>
                  <a:gd name="T45" fmla="*/ 410 h 455"/>
                  <a:gd name="T46" fmla="*/ 227 w 250"/>
                  <a:gd name="T47" fmla="*/ 341 h 455"/>
                  <a:gd name="T48" fmla="*/ 250 w 250"/>
                  <a:gd name="T49" fmla="*/ 304 h 455"/>
                  <a:gd name="T50" fmla="*/ 235 w 250"/>
                  <a:gd name="T51" fmla="*/ 273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455"/>
                  <a:gd name="T80" fmla="*/ 250 w 250"/>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455">
                    <a:moveTo>
                      <a:pt x="235" y="273"/>
                    </a:moveTo>
                    <a:lnTo>
                      <a:pt x="227" y="61"/>
                    </a:lnTo>
                    <a:lnTo>
                      <a:pt x="204" y="0"/>
                    </a:lnTo>
                    <a:lnTo>
                      <a:pt x="38" y="8"/>
                    </a:lnTo>
                    <a:lnTo>
                      <a:pt x="68" y="38"/>
                    </a:lnTo>
                    <a:lnTo>
                      <a:pt x="68" y="69"/>
                    </a:lnTo>
                    <a:lnTo>
                      <a:pt x="53" y="91"/>
                    </a:lnTo>
                    <a:lnTo>
                      <a:pt x="15" y="99"/>
                    </a:lnTo>
                    <a:lnTo>
                      <a:pt x="23" y="137"/>
                    </a:lnTo>
                    <a:lnTo>
                      <a:pt x="0" y="182"/>
                    </a:lnTo>
                    <a:lnTo>
                      <a:pt x="8" y="235"/>
                    </a:lnTo>
                    <a:lnTo>
                      <a:pt x="45" y="273"/>
                    </a:lnTo>
                    <a:lnTo>
                      <a:pt x="53" y="304"/>
                    </a:lnTo>
                    <a:lnTo>
                      <a:pt x="68" y="296"/>
                    </a:lnTo>
                    <a:lnTo>
                      <a:pt x="91" y="304"/>
                    </a:lnTo>
                    <a:lnTo>
                      <a:pt x="76" y="357"/>
                    </a:lnTo>
                    <a:lnTo>
                      <a:pt x="129" y="395"/>
                    </a:lnTo>
                    <a:lnTo>
                      <a:pt x="129" y="432"/>
                    </a:lnTo>
                    <a:lnTo>
                      <a:pt x="159" y="455"/>
                    </a:lnTo>
                    <a:lnTo>
                      <a:pt x="166" y="432"/>
                    </a:lnTo>
                    <a:lnTo>
                      <a:pt x="204" y="440"/>
                    </a:lnTo>
                    <a:lnTo>
                      <a:pt x="197" y="417"/>
                    </a:lnTo>
                    <a:lnTo>
                      <a:pt x="227" y="410"/>
                    </a:lnTo>
                    <a:lnTo>
                      <a:pt x="227" y="341"/>
                    </a:lnTo>
                    <a:lnTo>
                      <a:pt x="250" y="304"/>
                    </a:lnTo>
                    <a:lnTo>
                      <a:pt x="235" y="273"/>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3" name="Freeform 1206"/>
              <p:cNvSpPr>
                <a:spLocks/>
              </p:cNvSpPr>
              <p:nvPr/>
            </p:nvSpPr>
            <p:spPr bwMode="auto">
              <a:xfrm>
                <a:off x="3194" y="1811"/>
                <a:ext cx="250" cy="455"/>
              </a:xfrm>
              <a:custGeom>
                <a:avLst/>
                <a:gdLst>
                  <a:gd name="T0" fmla="*/ 235 w 250"/>
                  <a:gd name="T1" fmla="*/ 273 h 455"/>
                  <a:gd name="T2" fmla="*/ 227 w 250"/>
                  <a:gd name="T3" fmla="*/ 61 h 455"/>
                  <a:gd name="T4" fmla="*/ 204 w 250"/>
                  <a:gd name="T5" fmla="*/ 0 h 455"/>
                  <a:gd name="T6" fmla="*/ 38 w 250"/>
                  <a:gd name="T7" fmla="*/ 8 h 455"/>
                  <a:gd name="T8" fmla="*/ 68 w 250"/>
                  <a:gd name="T9" fmla="*/ 38 h 455"/>
                  <a:gd name="T10" fmla="*/ 68 w 250"/>
                  <a:gd name="T11" fmla="*/ 69 h 455"/>
                  <a:gd name="T12" fmla="*/ 53 w 250"/>
                  <a:gd name="T13" fmla="*/ 91 h 455"/>
                  <a:gd name="T14" fmla="*/ 15 w 250"/>
                  <a:gd name="T15" fmla="*/ 99 h 455"/>
                  <a:gd name="T16" fmla="*/ 23 w 250"/>
                  <a:gd name="T17" fmla="*/ 137 h 455"/>
                  <a:gd name="T18" fmla="*/ 0 w 250"/>
                  <a:gd name="T19" fmla="*/ 182 h 455"/>
                  <a:gd name="T20" fmla="*/ 8 w 250"/>
                  <a:gd name="T21" fmla="*/ 235 h 455"/>
                  <a:gd name="T22" fmla="*/ 45 w 250"/>
                  <a:gd name="T23" fmla="*/ 273 h 455"/>
                  <a:gd name="T24" fmla="*/ 53 w 250"/>
                  <a:gd name="T25" fmla="*/ 304 h 455"/>
                  <a:gd name="T26" fmla="*/ 68 w 250"/>
                  <a:gd name="T27" fmla="*/ 296 h 455"/>
                  <a:gd name="T28" fmla="*/ 91 w 250"/>
                  <a:gd name="T29" fmla="*/ 304 h 455"/>
                  <a:gd name="T30" fmla="*/ 76 w 250"/>
                  <a:gd name="T31" fmla="*/ 357 h 455"/>
                  <a:gd name="T32" fmla="*/ 129 w 250"/>
                  <a:gd name="T33" fmla="*/ 395 h 455"/>
                  <a:gd name="T34" fmla="*/ 129 w 250"/>
                  <a:gd name="T35" fmla="*/ 432 h 455"/>
                  <a:gd name="T36" fmla="*/ 159 w 250"/>
                  <a:gd name="T37" fmla="*/ 455 h 455"/>
                  <a:gd name="T38" fmla="*/ 166 w 250"/>
                  <a:gd name="T39" fmla="*/ 432 h 455"/>
                  <a:gd name="T40" fmla="*/ 204 w 250"/>
                  <a:gd name="T41" fmla="*/ 440 h 455"/>
                  <a:gd name="T42" fmla="*/ 197 w 250"/>
                  <a:gd name="T43" fmla="*/ 417 h 455"/>
                  <a:gd name="T44" fmla="*/ 227 w 250"/>
                  <a:gd name="T45" fmla="*/ 410 h 455"/>
                  <a:gd name="T46" fmla="*/ 227 w 250"/>
                  <a:gd name="T47" fmla="*/ 341 h 455"/>
                  <a:gd name="T48" fmla="*/ 250 w 250"/>
                  <a:gd name="T49" fmla="*/ 304 h 455"/>
                  <a:gd name="T50" fmla="*/ 235 w 250"/>
                  <a:gd name="T51" fmla="*/ 273 h 455"/>
                  <a:gd name="T52" fmla="*/ 235 w 250"/>
                  <a:gd name="T53" fmla="*/ 281 h 4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0"/>
                  <a:gd name="T82" fmla="*/ 0 h 455"/>
                  <a:gd name="T83" fmla="*/ 250 w 250"/>
                  <a:gd name="T84" fmla="*/ 455 h 4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0" h="455">
                    <a:moveTo>
                      <a:pt x="235" y="273"/>
                    </a:moveTo>
                    <a:lnTo>
                      <a:pt x="227" y="61"/>
                    </a:lnTo>
                    <a:lnTo>
                      <a:pt x="204" y="0"/>
                    </a:lnTo>
                    <a:lnTo>
                      <a:pt x="38" y="8"/>
                    </a:lnTo>
                    <a:lnTo>
                      <a:pt x="68" y="38"/>
                    </a:lnTo>
                    <a:lnTo>
                      <a:pt x="68" y="69"/>
                    </a:lnTo>
                    <a:lnTo>
                      <a:pt x="53" y="91"/>
                    </a:lnTo>
                    <a:lnTo>
                      <a:pt x="15" y="99"/>
                    </a:lnTo>
                    <a:lnTo>
                      <a:pt x="23" y="137"/>
                    </a:lnTo>
                    <a:lnTo>
                      <a:pt x="0" y="182"/>
                    </a:lnTo>
                    <a:lnTo>
                      <a:pt x="8" y="235"/>
                    </a:lnTo>
                    <a:lnTo>
                      <a:pt x="45" y="273"/>
                    </a:lnTo>
                    <a:lnTo>
                      <a:pt x="53" y="304"/>
                    </a:lnTo>
                    <a:lnTo>
                      <a:pt x="68" y="296"/>
                    </a:lnTo>
                    <a:lnTo>
                      <a:pt x="91" y="304"/>
                    </a:lnTo>
                    <a:lnTo>
                      <a:pt x="76" y="357"/>
                    </a:lnTo>
                    <a:lnTo>
                      <a:pt x="129" y="395"/>
                    </a:lnTo>
                    <a:lnTo>
                      <a:pt x="129" y="432"/>
                    </a:lnTo>
                    <a:lnTo>
                      <a:pt x="159" y="455"/>
                    </a:lnTo>
                    <a:lnTo>
                      <a:pt x="166" y="432"/>
                    </a:lnTo>
                    <a:lnTo>
                      <a:pt x="204" y="440"/>
                    </a:lnTo>
                    <a:lnTo>
                      <a:pt x="197" y="417"/>
                    </a:lnTo>
                    <a:lnTo>
                      <a:pt x="227" y="410"/>
                    </a:lnTo>
                    <a:lnTo>
                      <a:pt x="227" y="341"/>
                    </a:lnTo>
                    <a:lnTo>
                      <a:pt x="250" y="304"/>
                    </a:lnTo>
                    <a:lnTo>
                      <a:pt x="235" y="273"/>
                    </a:lnTo>
                    <a:lnTo>
                      <a:pt x="235" y="28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4" name="Freeform 1207"/>
              <p:cNvSpPr>
                <a:spLocks/>
              </p:cNvSpPr>
              <p:nvPr/>
            </p:nvSpPr>
            <p:spPr bwMode="auto">
              <a:xfrm>
                <a:off x="3421" y="1857"/>
                <a:ext cx="189" cy="333"/>
              </a:xfrm>
              <a:custGeom>
                <a:avLst/>
                <a:gdLst>
                  <a:gd name="T0" fmla="*/ 189 w 189"/>
                  <a:gd name="T1" fmla="*/ 235 h 333"/>
                  <a:gd name="T2" fmla="*/ 151 w 189"/>
                  <a:gd name="T3" fmla="*/ 242 h 333"/>
                  <a:gd name="T4" fmla="*/ 151 w 189"/>
                  <a:gd name="T5" fmla="*/ 258 h 333"/>
                  <a:gd name="T6" fmla="*/ 121 w 189"/>
                  <a:gd name="T7" fmla="*/ 311 h 333"/>
                  <a:gd name="T8" fmla="*/ 98 w 189"/>
                  <a:gd name="T9" fmla="*/ 295 h 333"/>
                  <a:gd name="T10" fmla="*/ 83 w 189"/>
                  <a:gd name="T11" fmla="*/ 326 h 333"/>
                  <a:gd name="T12" fmla="*/ 68 w 189"/>
                  <a:gd name="T13" fmla="*/ 311 h 333"/>
                  <a:gd name="T14" fmla="*/ 53 w 189"/>
                  <a:gd name="T15" fmla="*/ 333 h 333"/>
                  <a:gd name="T16" fmla="*/ 23 w 189"/>
                  <a:gd name="T17" fmla="*/ 318 h 333"/>
                  <a:gd name="T18" fmla="*/ 23 w 189"/>
                  <a:gd name="T19" fmla="*/ 333 h 333"/>
                  <a:gd name="T20" fmla="*/ 8 w 189"/>
                  <a:gd name="T21" fmla="*/ 326 h 333"/>
                  <a:gd name="T22" fmla="*/ 0 w 189"/>
                  <a:gd name="T23" fmla="*/ 333 h 333"/>
                  <a:gd name="T24" fmla="*/ 0 w 189"/>
                  <a:gd name="T25" fmla="*/ 295 h 333"/>
                  <a:gd name="T26" fmla="*/ 23 w 189"/>
                  <a:gd name="T27" fmla="*/ 258 h 333"/>
                  <a:gd name="T28" fmla="*/ 8 w 189"/>
                  <a:gd name="T29" fmla="*/ 227 h 333"/>
                  <a:gd name="T30" fmla="*/ 0 w 189"/>
                  <a:gd name="T31" fmla="*/ 15 h 333"/>
                  <a:gd name="T32" fmla="*/ 15 w 189"/>
                  <a:gd name="T33" fmla="*/ 23 h 333"/>
                  <a:gd name="T34" fmla="*/ 45 w 189"/>
                  <a:gd name="T35" fmla="*/ 7 h 333"/>
                  <a:gd name="T36" fmla="*/ 166 w 189"/>
                  <a:gd name="T37" fmla="*/ 0 h 333"/>
                  <a:gd name="T38" fmla="*/ 189 w 189"/>
                  <a:gd name="T39" fmla="*/ 212 h 333"/>
                  <a:gd name="T40" fmla="*/ 189 w 189"/>
                  <a:gd name="T41" fmla="*/ 235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333"/>
                  <a:gd name="T65" fmla="*/ 189 w 189"/>
                  <a:gd name="T66" fmla="*/ 333 h 3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333">
                    <a:moveTo>
                      <a:pt x="189" y="235"/>
                    </a:moveTo>
                    <a:lnTo>
                      <a:pt x="151" y="242"/>
                    </a:lnTo>
                    <a:lnTo>
                      <a:pt x="151" y="258"/>
                    </a:lnTo>
                    <a:lnTo>
                      <a:pt x="121" y="311"/>
                    </a:lnTo>
                    <a:lnTo>
                      <a:pt x="98" y="295"/>
                    </a:lnTo>
                    <a:lnTo>
                      <a:pt x="83" y="326"/>
                    </a:lnTo>
                    <a:lnTo>
                      <a:pt x="68" y="311"/>
                    </a:lnTo>
                    <a:lnTo>
                      <a:pt x="53" y="333"/>
                    </a:lnTo>
                    <a:lnTo>
                      <a:pt x="23" y="318"/>
                    </a:lnTo>
                    <a:lnTo>
                      <a:pt x="23" y="333"/>
                    </a:lnTo>
                    <a:lnTo>
                      <a:pt x="8" y="326"/>
                    </a:lnTo>
                    <a:lnTo>
                      <a:pt x="0" y="333"/>
                    </a:lnTo>
                    <a:lnTo>
                      <a:pt x="0" y="295"/>
                    </a:lnTo>
                    <a:lnTo>
                      <a:pt x="23" y="258"/>
                    </a:lnTo>
                    <a:lnTo>
                      <a:pt x="8" y="227"/>
                    </a:lnTo>
                    <a:lnTo>
                      <a:pt x="0" y="15"/>
                    </a:lnTo>
                    <a:lnTo>
                      <a:pt x="15" y="23"/>
                    </a:lnTo>
                    <a:lnTo>
                      <a:pt x="45" y="7"/>
                    </a:lnTo>
                    <a:lnTo>
                      <a:pt x="166" y="0"/>
                    </a:lnTo>
                    <a:lnTo>
                      <a:pt x="189" y="212"/>
                    </a:lnTo>
                    <a:lnTo>
                      <a:pt x="189" y="235"/>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5" name="Freeform 1208"/>
              <p:cNvSpPr>
                <a:spLocks/>
              </p:cNvSpPr>
              <p:nvPr/>
            </p:nvSpPr>
            <p:spPr bwMode="auto">
              <a:xfrm>
                <a:off x="3421" y="1857"/>
                <a:ext cx="189" cy="333"/>
              </a:xfrm>
              <a:custGeom>
                <a:avLst/>
                <a:gdLst>
                  <a:gd name="T0" fmla="*/ 189 w 189"/>
                  <a:gd name="T1" fmla="*/ 235 h 333"/>
                  <a:gd name="T2" fmla="*/ 151 w 189"/>
                  <a:gd name="T3" fmla="*/ 242 h 333"/>
                  <a:gd name="T4" fmla="*/ 151 w 189"/>
                  <a:gd name="T5" fmla="*/ 258 h 333"/>
                  <a:gd name="T6" fmla="*/ 121 w 189"/>
                  <a:gd name="T7" fmla="*/ 311 h 333"/>
                  <a:gd name="T8" fmla="*/ 98 w 189"/>
                  <a:gd name="T9" fmla="*/ 295 h 333"/>
                  <a:gd name="T10" fmla="*/ 83 w 189"/>
                  <a:gd name="T11" fmla="*/ 326 h 333"/>
                  <a:gd name="T12" fmla="*/ 68 w 189"/>
                  <a:gd name="T13" fmla="*/ 311 h 333"/>
                  <a:gd name="T14" fmla="*/ 53 w 189"/>
                  <a:gd name="T15" fmla="*/ 333 h 333"/>
                  <a:gd name="T16" fmla="*/ 23 w 189"/>
                  <a:gd name="T17" fmla="*/ 318 h 333"/>
                  <a:gd name="T18" fmla="*/ 23 w 189"/>
                  <a:gd name="T19" fmla="*/ 333 h 333"/>
                  <a:gd name="T20" fmla="*/ 8 w 189"/>
                  <a:gd name="T21" fmla="*/ 326 h 333"/>
                  <a:gd name="T22" fmla="*/ 0 w 189"/>
                  <a:gd name="T23" fmla="*/ 333 h 333"/>
                  <a:gd name="T24" fmla="*/ 0 w 189"/>
                  <a:gd name="T25" fmla="*/ 295 h 333"/>
                  <a:gd name="T26" fmla="*/ 23 w 189"/>
                  <a:gd name="T27" fmla="*/ 258 h 333"/>
                  <a:gd name="T28" fmla="*/ 8 w 189"/>
                  <a:gd name="T29" fmla="*/ 227 h 333"/>
                  <a:gd name="T30" fmla="*/ 0 w 189"/>
                  <a:gd name="T31" fmla="*/ 15 h 333"/>
                  <a:gd name="T32" fmla="*/ 15 w 189"/>
                  <a:gd name="T33" fmla="*/ 23 h 333"/>
                  <a:gd name="T34" fmla="*/ 45 w 189"/>
                  <a:gd name="T35" fmla="*/ 7 h 333"/>
                  <a:gd name="T36" fmla="*/ 166 w 189"/>
                  <a:gd name="T37" fmla="*/ 0 h 333"/>
                  <a:gd name="T38" fmla="*/ 189 w 189"/>
                  <a:gd name="T39" fmla="*/ 212 h 333"/>
                  <a:gd name="T40" fmla="*/ 189 w 189"/>
                  <a:gd name="T41" fmla="*/ 235 h 333"/>
                  <a:gd name="T42" fmla="*/ 189 w 189"/>
                  <a:gd name="T43" fmla="*/ 242 h 3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333"/>
                  <a:gd name="T68" fmla="*/ 189 w 189"/>
                  <a:gd name="T69" fmla="*/ 333 h 3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333">
                    <a:moveTo>
                      <a:pt x="189" y="235"/>
                    </a:moveTo>
                    <a:lnTo>
                      <a:pt x="151" y="242"/>
                    </a:lnTo>
                    <a:lnTo>
                      <a:pt x="151" y="258"/>
                    </a:lnTo>
                    <a:lnTo>
                      <a:pt x="121" y="311"/>
                    </a:lnTo>
                    <a:lnTo>
                      <a:pt x="98" y="295"/>
                    </a:lnTo>
                    <a:lnTo>
                      <a:pt x="83" y="326"/>
                    </a:lnTo>
                    <a:lnTo>
                      <a:pt x="68" y="311"/>
                    </a:lnTo>
                    <a:lnTo>
                      <a:pt x="53" y="333"/>
                    </a:lnTo>
                    <a:lnTo>
                      <a:pt x="23" y="318"/>
                    </a:lnTo>
                    <a:lnTo>
                      <a:pt x="23" y="333"/>
                    </a:lnTo>
                    <a:lnTo>
                      <a:pt x="8" y="326"/>
                    </a:lnTo>
                    <a:lnTo>
                      <a:pt x="0" y="333"/>
                    </a:lnTo>
                    <a:lnTo>
                      <a:pt x="0" y="295"/>
                    </a:lnTo>
                    <a:lnTo>
                      <a:pt x="23" y="258"/>
                    </a:lnTo>
                    <a:lnTo>
                      <a:pt x="8" y="227"/>
                    </a:lnTo>
                    <a:lnTo>
                      <a:pt x="0" y="15"/>
                    </a:lnTo>
                    <a:lnTo>
                      <a:pt x="15" y="23"/>
                    </a:lnTo>
                    <a:lnTo>
                      <a:pt x="45" y="7"/>
                    </a:lnTo>
                    <a:lnTo>
                      <a:pt x="166" y="0"/>
                    </a:lnTo>
                    <a:lnTo>
                      <a:pt x="189" y="212"/>
                    </a:lnTo>
                    <a:lnTo>
                      <a:pt x="189" y="235"/>
                    </a:lnTo>
                    <a:lnTo>
                      <a:pt x="189" y="24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6" name="Freeform 1209"/>
              <p:cNvSpPr>
                <a:spLocks/>
              </p:cNvSpPr>
              <p:nvPr/>
            </p:nvSpPr>
            <p:spPr bwMode="auto">
              <a:xfrm>
                <a:off x="2876" y="1743"/>
                <a:ext cx="386" cy="250"/>
              </a:xfrm>
              <a:custGeom>
                <a:avLst/>
                <a:gdLst>
                  <a:gd name="T0" fmla="*/ 386 w 386"/>
                  <a:gd name="T1" fmla="*/ 106 h 250"/>
                  <a:gd name="T2" fmla="*/ 356 w 386"/>
                  <a:gd name="T3" fmla="*/ 76 h 250"/>
                  <a:gd name="T4" fmla="*/ 333 w 386"/>
                  <a:gd name="T5" fmla="*/ 61 h 250"/>
                  <a:gd name="T6" fmla="*/ 318 w 386"/>
                  <a:gd name="T7" fmla="*/ 0 h 250"/>
                  <a:gd name="T8" fmla="*/ 15 w 386"/>
                  <a:gd name="T9" fmla="*/ 8 h 250"/>
                  <a:gd name="T10" fmla="*/ 0 w 386"/>
                  <a:gd name="T11" fmla="*/ 8 h 250"/>
                  <a:gd name="T12" fmla="*/ 15 w 386"/>
                  <a:gd name="T13" fmla="*/ 38 h 250"/>
                  <a:gd name="T14" fmla="*/ 0 w 386"/>
                  <a:gd name="T15" fmla="*/ 68 h 250"/>
                  <a:gd name="T16" fmla="*/ 15 w 386"/>
                  <a:gd name="T17" fmla="*/ 91 h 250"/>
                  <a:gd name="T18" fmla="*/ 30 w 386"/>
                  <a:gd name="T19" fmla="*/ 167 h 250"/>
                  <a:gd name="T20" fmla="*/ 46 w 386"/>
                  <a:gd name="T21" fmla="*/ 174 h 250"/>
                  <a:gd name="T22" fmla="*/ 53 w 386"/>
                  <a:gd name="T23" fmla="*/ 243 h 250"/>
                  <a:gd name="T24" fmla="*/ 295 w 386"/>
                  <a:gd name="T25" fmla="*/ 235 h 250"/>
                  <a:gd name="T26" fmla="*/ 318 w 386"/>
                  <a:gd name="T27" fmla="*/ 250 h 250"/>
                  <a:gd name="T28" fmla="*/ 341 w 386"/>
                  <a:gd name="T29" fmla="*/ 205 h 250"/>
                  <a:gd name="T30" fmla="*/ 333 w 386"/>
                  <a:gd name="T31" fmla="*/ 167 h 250"/>
                  <a:gd name="T32" fmla="*/ 371 w 386"/>
                  <a:gd name="T33" fmla="*/ 159 h 250"/>
                  <a:gd name="T34" fmla="*/ 386 w 386"/>
                  <a:gd name="T35" fmla="*/ 137 h 250"/>
                  <a:gd name="T36" fmla="*/ 386 w 386"/>
                  <a:gd name="T37" fmla="*/ 106 h 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6"/>
                  <a:gd name="T58" fmla="*/ 0 h 250"/>
                  <a:gd name="T59" fmla="*/ 386 w 386"/>
                  <a:gd name="T60" fmla="*/ 250 h 2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6" h="250">
                    <a:moveTo>
                      <a:pt x="386" y="106"/>
                    </a:moveTo>
                    <a:lnTo>
                      <a:pt x="356" y="76"/>
                    </a:lnTo>
                    <a:lnTo>
                      <a:pt x="333" y="61"/>
                    </a:lnTo>
                    <a:lnTo>
                      <a:pt x="318" y="0"/>
                    </a:lnTo>
                    <a:lnTo>
                      <a:pt x="15" y="8"/>
                    </a:lnTo>
                    <a:lnTo>
                      <a:pt x="0" y="8"/>
                    </a:lnTo>
                    <a:lnTo>
                      <a:pt x="15" y="38"/>
                    </a:lnTo>
                    <a:lnTo>
                      <a:pt x="0" y="68"/>
                    </a:lnTo>
                    <a:lnTo>
                      <a:pt x="15" y="91"/>
                    </a:lnTo>
                    <a:lnTo>
                      <a:pt x="30" y="167"/>
                    </a:lnTo>
                    <a:lnTo>
                      <a:pt x="46" y="174"/>
                    </a:lnTo>
                    <a:lnTo>
                      <a:pt x="53" y="243"/>
                    </a:lnTo>
                    <a:lnTo>
                      <a:pt x="295" y="235"/>
                    </a:lnTo>
                    <a:lnTo>
                      <a:pt x="318" y="250"/>
                    </a:lnTo>
                    <a:lnTo>
                      <a:pt x="341" y="205"/>
                    </a:lnTo>
                    <a:lnTo>
                      <a:pt x="333" y="167"/>
                    </a:lnTo>
                    <a:lnTo>
                      <a:pt x="371" y="159"/>
                    </a:lnTo>
                    <a:lnTo>
                      <a:pt x="386" y="137"/>
                    </a:lnTo>
                    <a:lnTo>
                      <a:pt x="386" y="106"/>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7" name="Freeform 1210"/>
              <p:cNvSpPr>
                <a:spLocks/>
              </p:cNvSpPr>
              <p:nvPr/>
            </p:nvSpPr>
            <p:spPr bwMode="auto">
              <a:xfrm>
                <a:off x="2876" y="1743"/>
                <a:ext cx="386" cy="250"/>
              </a:xfrm>
              <a:custGeom>
                <a:avLst/>
                <a:gdLst>
                  <a:gd name="T0" fmla="*/ 386 w 386"/>
                  <a:gd name="T1" fmla="*/ 106 h 250"/>
                  <a:gd name="T2" fmla="*/ 356 w 386"/>
                  <a:gd name="T3" fmla="*/ 76 h 250"/>
                  <a:gd name="T4" fmla="*/ 333 w 386"/>
                  <a:gd name="T5" fmla="*/ 61 h 250"/>
                  <a:gd name="T6" fmla="*/ 318 w 386"/>
                  <a:gd name="T7" fmla="*/ 0 h 250"/>
                  <a:gd name="T8" fmla="*/ 15 w 386"/>
                  <a:gd name="T9" fmla="*/ 8 h 250"/>
                  <a:gd name="T10" fmla="*/ 0 w 386"/>
                  <a:gd name="T11" fmla="*/ 8 h 250"/>
                  <a:gd name="T12" fmla="*/ 15 w 386"/>
                  <a:gd name="T13" fmla="*/ 38 h 250"/>
                  <a:gd name="T14" fmla="*/ 0 w 386"/>
                  <a:gd name="T15" fmla="*/ 68 h 250"/>
                  <a:gd name="T16" fmla="*/ 15 w 386"/>
                  <a:gd name="T17" fmla="*/ 91 h 250"/>
                  <a:gd name="T18" fmla="*/ 30 w 386"/>
                  <a:gd name="T19" fmla="*/ 167 h 250"/>
                  <a:gd name="T20" fmla="*/ 46 w 386"/>
                  <a:gd name="T21" fmla="*/ 174 h 250"/>
                  <a:gd name="T22" fmla="*/ 53 w 386"/>
                  <a:gd name="T23" fmla="*/ 243 h 250"/>
                  <a:gd name="T24" fmla="*/ 295 w 386"/>
                  <a:gd name="T25" fmla="*/ 235 h 250"/>
                  <a:gd name="T26" fmla="*/ 318 w 386"/>
                  <a:gd name="T27" fmla="*/ 250 h 250"/>
                  <a:gd name="T28" fmla="*/ 341 w 386"/>
                  <a:gd name="T29" fmla="*/ 205 h 250"/>
                  <a:gd name="T30" fmla="*/ 333 w 386"/>
                  <a:gd name="T31" fmla="*/ 167 h 250"/>
                  <a:gd name="T32" fmla="*/ 371 w 386"/>
                  <a:gd name="T33" fmla="*/ 159 h 250"/>
                  <a:gd name="T34" fmla="*/ 386 w 386"/>
                  <a:gd name="T35" fmla="*/ 137 h 250"/>
                  <a:gd name="T36" fmla="*/ 386 w 386"/>
                  <a:gd name="T37" fmla="*/ 106 h 250"/>
                  <a:gd name="T38" fmla="*/ 386 w 386"/>
                  <a:gd name="T39" fmla="*/ 114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250"/>
                  <a:gd name="T62" fmla="*/ 386 w 386"/>
                  <a:gd name="T63" fmla="*/ 250 h 2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250">
                    <a:moveTo>
                      <a:pt x="386" y="106"/>
                    </a:moveTo>
                    <a:lnTo>
                      <a:pt x="356" y="76"/>
                    </a:lnTo>
                    <a:lnTo>
                      <a:pt x="333" y="61"/>
                    </a:lnTo>
                    <a:lnTo>
                      <a:pt x="318" y="0"/>
                    </a:lnTo>
                    <a:lnTo>
                      <a:pt x="15" y="8"/>
                    </a:lnTo>
                    <a:lnTo>
                      <a:pt x="0" y="8"/>
                    </a:lnTo>
                    <a:lnTo>
                      <a:pt x="15" y="38"/>
                    </a:lnTo>
                    <a:lnTo>
                      <a:pt x="0" y="68"/>
                    </a:lnTo>
                    <a:lnTo>
                      <a:pt x="15" y="91"/>
                    </a:lnTo>
                    <a:lnTo>
                      <a:pt x="30" y="167"/>
                    </a:lnTo>
                    <a:lnTo>
                      <a:pt x="46" y="174"/>
                    </a:lnTo>
                    <a:lnTo>
                      <a:pt x="53" y="243"/>
                    </a:lnTo>
                    <a:lnTo>
                      <a:pt x="295" y="235"/>
                    </a:lnTo>
                    <a:lnTo>
                      <a:pt x="318" y="250"/>
                    </a:lnTo>
                    <a:lnTo>
                      <a:pt x="341" y="205"/>
                    </a:lnTo>
                    <a:lnTo>
                      <a:pt x="333" y="167"/>
                    </a:lnTo>
                    <a:lnTo>
                      <a:pt x="371" y="159"/>
                    </a:lnTo>
                    <a:lnTo>
                      <a:pt x="386" y="137"/>
                    </a:lnTo>
                    <a:lnTo>
                      <a:pt x="386" y="106"/>
                    </a:lnTo>
                    <a:lnTo>
                      <a:pt x="386" y="11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8" name="Freeform 1211"/>
              <p:cNvSpPr>
                <a:spLocks/>
              </p:cNvSpPr>
              <p:nvPr/>
            </p:nvSpPr>
            <p:spPr bwMode="auto">
              <a:xfrm>
                <a:off x="2528" y="2024"/>
                <a:ext cx="477" cy="250"/>
              </a:xfrm>
              <a:custGeom>
                <a:avLst/>
                <a:gdLst>
                  <a:gd name="T0" fmla="*/ 477 w 477"/>
                  <a:gd name="T1" fmla="*/ 250 h 250"/>
                  <a:gd name="T2" fmla="*/ 0 w 477"/>
                  <a:gd name="T3" fmla="*/ 242 h 250"/>
                  <a:gd name="T4" fmla="*/ 15 w 477"/>
                  <a:gd name="T5" fmla="*/ 0 h 250"/>
                  <a:gd name="T6" fmla="*/ 431 w 477"/>
                  <a:gd name="T7" fmla="*/ 7 h 250"/>
                  <a:gd name="T8" fmla="*/ 454 w 477"/>
                  <a:gd name="T9" fmla="*/ 22 h 250"/>
                  <a:gd name="T10" fmla="*/ 454 w 477"/>
                  <a:gd name="T11" fmla="*/ 30 h 250"/>
                  <a:gd name="T12" fmla="*/ 439 w 477"/>
                  <a:gd name="T13" fmla="*/ 45 h 250"/>
                  <a:gd name="T14" fmla="*/ 477 w 477"/>
                  <a:gd name="T15" fmla="*/ 75 h 250"/>
                  <a:gd name="T16" fmla="*/ 477 w 477"/>
                  <a:gd name="T17" fmla="*/ 250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7"/>
                  <a:gd name="T28" fmla="*/ 0 h 250"/>
                  <a:gd name="T29" fmla="*/ 477 w 477"/>
                  <a:gd name="T30" fmla="*/ 250 h 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7" h="250">
                    <a:moveTo>
                      <a:pt x="477" y="250"/>
                    </a:moveTo>
                    <a:lnTo>
                      <a:pt x="0" y="242"/>
                    </a:lnTo>
                    <a:lnTo>
                      <a:pt x="15" y="0"/>
                    </a:lnTo>
                    <a:lnTo>
                      <a:pt x="431" y="7"/>
                    </a:lnTo>
                    <a:lnTo>
                      <a:pt x="454" y="22"/>
                    </a:lnTo>
                    <a:lnTo>
                      <a:pt x="454" y="30"/>
                    </a:lnTo>
                    <a:lnTo>
                      <a:pt x="439" y="45"/>
                    </a:lnTo>
                    <a:lnTo>
                      <a:pt x="477" y="75"/>
                    </a:lnTo>
                    <a:lnTo>
                      <a:pt x="477" y="25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49" name="Freeform 1212"/>
              <p:cNvSpPr>
                <a:spLocks/>
              </p:cNvSpPr>
              <p:nvPr/>
            </p:nvSpPr>
            <p:spPr bwMode="auto">
              <a:xfrm>
                <a:off x="2528" y="2024"/>
                <a:ext cx="477" cy="257"/>
              </a:xfrm>
              <a:custGeom>
                <a:avLst/>
                <a:gdLst>
                  <a:gd name="T0" fmla="*/ 477 w 477"/>
                  <a:gd name="T1" fmla="*/ 250 h 257"/>
                  <a:gd name="T2" fmla="*/ 0 w 477"/>
                  <a:gd name="T3" fmla="*/ 242 h 257"/>
                  <a:gd name="T4" fmla="*/ 15 w 477"/>
                  <a:gd name="T5" fmla="*/ 0 h 257"/>
                  <a:gd name="T6" fmla="*/ 431 w 477"/>
                  <a:gd name="T7" fmla="*/ 7 h 257"/>
                  <a:gd name="T8" fmla="*/ 454 w 477"/>
                  <a:gd name="T9" fmla="*/ 22 h 257"/>
                  <a:gd name="T10" fmla="*/ 454 w 477"/>
                  <a:gd name="T11" fmla="*/ 30 h 257"/>
                  <a:gd name="T12" fmla="*/ 439 w 477"/>
                  <a:gd name="T13" fmla="*/ 45 h 257"/>
                  <a:gd name="T14" fmla="*/ 477 w 477"/>
                  <a:gd name="T15" fmla="*/ 75 h 257"/>
                  <a:gd name="T16" fmla="*/ 477 w 477"/>
                  <a:gd name="T17" fmla="*/ 250 h 257"/>
                  <a:gd name="T18" fmla="*/ 477 w 477"/>
                  <a:gd name="T19" fmla="*/ 25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7"/>
                  <a:gd name="T31" fmla="*/ 0 h 257"/>
                  <a:gd name="T32" fmla="*/ 477 w 477"/>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7" h="257">
                    <a:moveTo>
                      <a:pt x="477" y="250"/>
                    </a:moveTo>
                    <a:lnTo>
                      <a:pt x="0" y="242"/>
                    </a:lnTo>
                    <a:lnTo>
                      <a:pt x="15" y="0"/>
                    </a:lnTo>
                    <a:lnTo>
                      <a:pt x="431" y="7"/>
                    </a:lnTo>
                    <a:lnTo>
                      <a:pt x="454" y="22"/>
                    </a:lnTo>
                    <a:lnTo>
                      <a:pt x="454" y="30"/>
                    </a:lnTo>
                    <a:lnTo>
                      <a:pt x="439" y="45"/>
                    </a:lnTo>
                    <a:lnTo>
                      <a:pt x="477" y="75"/>
                    </a:lnTo>
                    <a:lnTo>
                      <a:pt x="477" y="250"/>
                    </a:lnTo>
                    <a:lnTo>
                      <a:pt x="477" y="25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0" name="Freeform 1213"/>
              <p:cNvSpPr>
                <a:spLocks/>
              </p:cNvSpPr>
              <p:nvPr/>
            </p:nvSpPr>
            <p:spPr bwMode="auto">
              <a:xfrm>
                <a:off x="3338" y="2061"/>
                <a:ext cx="461" cy="243"/>
              </a:xfrm>
              <a:custGeom>
                <a:avLst/>
                <a:gdLst>
                  <a:gd name="T0" fmla="*/ 423 w 461"/>
                  <a:gd name="T1" fmla="*/ 84 h 243"/>
                  <a:gd name="T2" fmla="*/ 416 w 461"/>
                  <a:gd name="T3" fmla="*/ 46 h 243"/>
                  <a:gd name="T4" fmla="*/ 393 w 461"/>
                  <a:gd name="T5" fmla="*/ 16 h 243"/>
                  <a:gd name="T6" fmla="*/ 371 w 461"/>
                  <a:gd name="T7" fmla="*/ 38 h 243"/>
                  <a:gd name="T8" fmla="*/ 348 w 461"/>
                  <a:gd name="T9" fmla="*/ 38 h 243"/>
                  <a:gd name="T10" fmla="*/ 310 w 461"/>
                  <a:gd name="T11" fmla="*/ 23 h 243"/>
                  <a:gd name="T12" fmla="*/ 295 w 461"/>
                  <a:gd name="T13" fmla="*/ 0 h 243"/>
                  <a:gd name="T14" fmla="*/ 272 w 461"/>
                  <a:gd name="T15" fmla="*/ 8 h 243"/>
                  <a:gd name="T16" fmla="*/ 272 w 461"/>
                  <a:gd name="T17" fmla="*/ 31 h 243"/>
                  <a:gd name="T18" fmla="*/ 234 w 461"/>
                  <a:gd name="T19" fmla="*/ 38 h 243"/>
                  <a:gd name="T20" fmla="*/ 234 w 461"/>
                  <a:gd name="T21" fmla="*/ 54 h 243"/>
                  <a:gd name="T22" fmla="*/ 204 w 461"/>
                  <a:gd name="T23" fmla="*/ 107 h 243"/>
                  <a:gd name="T24" fmla="*/ 181 w 461"/>
                  <a:gd name="T25" fmla="*/ 91 h 243"/>
                  <a:gd name="T26" fmla="*/ 166 w 461"/>
                  <a:gd name="T27" fmla="*/ 122 h 243"/>
                  <a:gd name="T28" fmla="*/ 151 w 461"/>
                  <a:gd name="T29" fmla="*/ 107 h 243"/>
                  <a:gd name="T30" fmla="*/ 136 w 461"/>
                  <a:gd name="T31" fmla="*/ 129 h 243"/>
                  <a:gd name="T32" fmla="*/ 106 w 461"/>
                  <a:gd name="T33" fmla="*/ 114 h 243"/>
                  <a:gd name="T34" fmla="*/ 106 w 461"/>
                  <a:gd name="T35" fmla="*/ 129 h 243"/>
                  <a:gd name="T36" fmla="*/ 91 w 461"/>
                  <a:gd name="T37" fmla="*/ 122 h 243"/>
                  <a:gd name="T38" fmla="*/ 83 w 461"/>
                  <a:gd name="T39" fmla="*/ 129 h 243"/>
                  <a:gd name="T40" fmla="*/ 83 w 461"/>
                  <a:gd name="T41" fmla="*/ 160 h 243"/>
                  <a:gd name="T42" fmla="*/ 53 w 461"/>
                  <a:gd name="T43" fmla="*/ 167 h 243"/>
                  <a:gd name="T44" fmla="*/ 60 w 461"/>
                  <a:gd name="T45" fmla="*/ 190 h 243"/>
                  <a:gd name="T46" fmla="*/ 22 w 461"/>
                  <a:gd name="T47" fmla="*/ 182 h 243"/>
                  <a:gd name="T48" fmla="*/ 15 w 461"/>
                  <a:gd name="T49" fmla="*/ 205 h 243"/>
                  <a:gd name="T50" fmla="*/ 15 w 461"/>
                  <a:gd name="T51" fmla="*/ 228 h 243"/>
                  <a:gd name="T52" fmla="*/ 0 w 461"/>
                  <a:gd name="T53" fmla="*/ 243 h 243"/>
                  <a:gd name="T54" fmla="*/ 91 w 461"/>
                  <a:gd name="T55" fmla="*/ 235 h 243"/>
                  <a:gd name="T56" fmla="*/ 83 w 461"/>
                  <a:gd name="T57" fmla="*/ 220 h 243"/>
                  <a:gd name="T58" fmla="*/ 363 w 461"/>
                  <a:gd name="T59" fmla="*/ 198 h 243"/>
                  <a:gd name="T60" fmla="*/ 401 w 461"/>
                  <a:gd name="T61" fmla="*/ 182 h 243"/>
                  <a:gd name="T62" fmla="*/ 461 w 461"/>
                  <a:gd name="T63" fmla="*/ 107 h 243"/>
                  <a:gd name="T64" fmla="*/ 423 w 461"/>
                  <a:gd name="T65" fmla="*/ 84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1"/>
                  <a:gd name="T100" fmla="*/ 0 h 243"/>
                  <a:gd name="T101" fmla="*/ 461 w 461"/>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1" h="243">
                    <a:moveTo>
                      <a:pt x="423" y="84"/>
                    </a:moveTo>
                    <a:lnTo>
                      <a:pt x="416" y="46"/>
                    </a:lnTo>
                    <a:lnTo>
                      <a:pt x="393" y="16"/>
                    </a:lnTo>
                    <a:lnTo>
                      <a:pt x="371" y="38"/>
                    </a:lnTo>
                    <a:lnTo>
                      <a:pt x="348" y="38"/>
                    </a:lnTo>
                    <a:lnTo>
                      <a:pt x="310" y="23"/>
                    </a:lnTo>
                    <a:lnTo>
                      <a:pt x="295" y="0"/>
                    </a:lnTo>
                    <a:lnTo>
                      <a:pt x="272" y="8"/>
                    </a:lnTo>
                    <a:lnTo>
                      <a:pt x="272" y="31"/>
                    </a:lnTo>
                    <a:lnTo>
                      <a:pt x="234" y="38"/>
                    </a:lnTo>
                    <a:lnTo>
                      <a:pt x="234" y="54"/>
                    </a:lnTo>
                    <a:lnTo>
                      <a:pt x="204" y="107"/>
                    </a:lnTo>
                    <a:lnTo>
                      <a:pt x="181" y="91"/>
                    </a:lnTo>
                    <a:lnTo>
                      <a:pt x="166" y="122"/>
                    </a:lnTo>
                    <a:lnTo>
                      <a:pt x="151" y="107"/>
                    </a:lnTo>
                    <a:lnTo>
                      <a:pt x="136" y="129"/>
                    </a:lnTo>
                    <a:lnTo>
                      <a:pt x="106" y="114"/>
                    </a:lnTo>
                    <a:lnTo>
                      <a:pt x="106" y="129"/>
                    </a:lnTo>
                    <a:lnTo>
                      <a:pt x="91" y="122"/>
                    </a:lnTo>
                    <a:lnTo>
                      <a:pt x="83" y="129"/>
                    </a:lnTo>
                    <a:lnTo>
                      <a:pt x="83" y="160"/>
                    </a:lnTo>
                    <a:lnTo>
                      <a:pt x="53" y="167"/>
                    </a:lnTo>
                    <a:lnTo>
                      <a:pt x="60" y="190"/>
                    </a:lnTo>
                    <a:lnTo>
                      <a:pt x="22" y="182"/>
                    </a:lnTo>
                    <a:lnTo>
                      <a:pt x="15" y="205"/>
                    </a:lnTo>
                    <a:lnTo>
                      <a:pt x="15" y="228"/>
                    </a:lnTo>
                    <a:lnTo>
                      <a:pt x="0" y="243"/>
                    </a:lnTo>
                    <a:lnTo>
                      <a:pt x="91" y="235"/>
                    </a:lnTo>
                    <a:lnTo>
                      <a:pt x="83" y="220"/>
                    </a:lnTo>
                    <a:lnTo>
                      <a:pt x="363" y="198"/>
                    </a:lnTo>
                    <a:lnTo>
                      <a:pt x="401" y="182"/>
                    </a:lnTo>
                    <a:lnTo>
                      <a:pt x="461" y="107"/>
                    </a:lnTo>
                    <a:lnTo>
                      <a:pt x="423" y="84"/>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1" name="Freeform 1214"/>
              <p:cNvSpPr>
                <a:spLocks/>
              </p:cNvSpPr>
              <p:nvPr/>
            </p:nvSpPr>
            <p:spPr bwMode="auto">
              <a:xfrm>
                <a:off x="3338" y="2061"/>
                <a:ext cx="461" cy="243"/>
              </a:xfrm>
              <a:custGeom>
                <a:avLst/>
                <a:gdLst>
                  <a:gd name="T0" fmla="*/ 423 w 461"/>
                  <a:gd name="T1" fmla="*/ 84 h 243"/>
                  <a:gd name="T2" fmla="*/ 416 w 461"/>
                  <a:gd name="T3" fmla="*/ 46 h 243"/>
                  <a:gd name="T4" fmla="*/ 393 w 461"/>
                  <a:gd name="T5" fmla="*/ 16 h 243"/>
                  <a:gd name="T6" fmla="*/ 371 w 461"/>
                  <a:gd name="T7" fmla="*/ 38 h 243"/>
                  <a:gd name="T8" fmla="*/ 348 w 461"/>
                  <a:gd name="T9" fmla="*/ 38 h 243"/>
                  <a:gd name="T10" fmla="*/ 310 w 461"/>
                  <a:gd name="T11" fmla="*/ 23 h 243"/>
                  <a:gd name="T12" fmla="*/ 295 w 461"/>
                  <a:gd name="T13" fmla="*/ 0 h 243"/>
                  <a:gd name="T14" fmla="*/ 272 w 461"/>
                  <a:gd name="T15" fmla="*/ 8 h 243"/>
                  <a:gd name="T16" fmla="*/ 272 w 461"/>
                  <a:gd name="T17" fmla="*/ 31 h 243"/>
                  <a:gd name="T18" fmla="*/ 234 w 461"/>
                  <a:gd name="T19" fmla="*/ 38 h 243"/>
                  <a:gd name="T20" fmla="*/ 234 w 461"/>
                  <a:gd name="T21" fmla="*/ 54 h 243"/>
                  <a:gd name="T22" fmla="*/ 204 w 461"/>
                  <a:gd name="T23" fmla="*/ 107 h 243"/>
                  <a:gd name="T24" fmla="*/ 181 w 461"/>
                  <a:gd name="T25" fmla="*/ 91 h 243"/>
                  <a:gd name="T26" fmla="*/ 166 w 461"/>
                  <a:gd name="T27" fmla="*/ 122 h 243"/>
                  <a:gd name="T28" fmla="*/ 151 w 461"/>
                  <a:gd name="T29" fmla="*/ 107 h 243"/>
                  <a:gd name="T30" fmla="*/ 136 w 461"/>
                  <a:gd name="T31" fmla="*/ 129 h 243"/>
                  <a:gd name="T32" fmla="*/ 106 w 461"/>
                  <a:gd name="T33" fmla="*/ 114 h 243"/>
                  <a:gd name="T34" fmla="*/ 106 w 461"/>
                  <a:gd name="T35" fmla="*/ 129 h 243"/>
                  <a:gd name="T36" fmla="*/ 91 w 461"/>
                  <a:gd name="T37" fmla="*/ 122 h 243"/>
                  <a:gd name="T38" fmla="*/ 83 w 461"/>
                  <a:gd name="T39" fmla="*/ 129 h 243"/>
                  <a:gd name="T40" fmla="*/ 83 w 461"/>
                  <a:gd name="T41" fmla="*/ 160 h 243"/>
                  <a:gd name="T42" fmla="*/ 53 w 461"/>
                  <a:gd name="T43" fmla="*/ 167 h 243"/>
                  <a:gd name="T44" fmla="*/ 60 w 461"/>
                  <a:gd name="T45" fmla="*/ 190 h 243"/>
                  <a:gd name="T46" fmla="*/ 22 w 461"/>
                  <a:gd name="T47" fmla="*/ 182 h 243"/>
                  <a:gd name="T48" fmla="*/ 15 w 461"/>
                  <a:gd name="T49" fmla="*/ 205 h 243"/>
                  <a:gd name="T50" fmla="*/ 15 w 461"/>
                  <a:gd name="T51" fmla="*/ 228 h 243"/>
                  <a:gd name="T52" fmla="*/ 0 w 461"/>
                  <a:gd name="T53" fmla="*/ 243 h 243"/>
                  <a:gd name="T54" fmla="*/ 91 w 461"/>
                  <a:gd name="T55" fmla="*/ 235 h 243"/>
                  <a:gd name="T56" fmla="*/ 83 w 461"/>
                  <a:gd name="T57" fmla="*/ 220 h 243"/>
                  <a:gd name="T58" fmla="*/ 363 w 461"/>
                  <a:gd name="T59" fmla="*/ 198 h 243"/>
                  <a:gd name="T60" fmla="*/ 401 w 461"/>
                  <a:gd name="T61" fmla="*/ 182 h 243"/>
                  <a:gd name="T62" fmla="*/ 461 w 461"/>
                  <a:gd name="T63" fmla="*/ 107 h 243"/>
                  <a:gd name="T64" fmla="*/ 423 w 461"/>
                  <a:gd name="T65" fmla="*/ 84 h 243"/>
                  <a:gd name="T66" fmla="*/ 423 w 461"/>
                  <a:gd name="T67" fmla="*/ 9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1"/>
                  <a:gd name="T103" fmla="*/ 0 h 243"/>
                  <a:gd name="T104" fmla="*/ 461 w 461"/>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1" h="243">
                    <a:moveTo>
                      <a:pt x="423" y="84"/>
                    </a:moveTo>
                    <a:lnTo>
                      <a:pt x="416" y="46"/>
                    </a:lnTo>
                    <a:lnTo>
                      <a:pt x="393" y="16"/>
                    </a:lnTo>
                    <a:lnTo>
                      <a:pt x="371" y="38"/>
                    </a:lnTo>
                    <a:lnTo>
                      <a:pt x="348" y="38"/>
                    </a:lnTo>
                    <a:lnTo>
                      <a:pt x="310" y="23"/>
                    </a:lnTo>
                    <a:lnTo>
                      <a:pt x="295" y="0"/>
                    </a:lnTo>
                    <a:lnTo>
                      <a:pt x="272" y="8"/>
                    </a:lnTo>
                    <a:lnTo>
                      <a:pt x="272" y="31"/>
                    </a:lnTo>
                    <a:lnTo>
                      <a:pt x="234" y="38"/>
                    </a:lnTo>
                    <a:lnTo>
                      <a:pt x="234" y="54"/>
                    </a:lnTo>
                    <a:lnTo>
                      <a:pt x="204" y="107"/>
                    </a:lnTo>
                    <a:lnTo>
                      <a:pt x="181" y="91"/>
                    </a:lnTo>
                    <a:lnTo>
                      <a:pt x="166" y="122"/>
                    </a:lnTo>
                    <a:lnTo>
                      <a:pt x="151" y="107"/>
                    </a:lnTo>
                    <a:lnTo>
                      <a:pt x="136" y="129"/>
                    </a:lnTo>
                    <a:lnTo>
                      <a:pt x="106" y="114"/>
                    </a:lnTo>
                    <a:lnTo>
                      <a:pt x="106" y="129"/>
                    </a:lnTo>
                    <a:lnTo>
                      <a:pt x="91" y="122"/>
                    </a:lnTo>
                    <a:lnTo>
                      <a:pt x="83" y="129"/>
                    </a:lnTo>
                    <a:lnTo>
                      <a:pt x="83" y="160"/>
                    </a:lnTo>
                    <a:lnTo>
                      <a:pt x="53" y="167"/>
                    </a:lnTo>
                    <a:lnTo>
                      <a:pt x="60" y="190"/>
                    </a:lnTo>
                    <a:lnTo>
                      <a:pt x="22" y="182"/>
                    </a:lnTo>
                    <a:lnTo>
                      <a:pt x="15" y="205"/>
                    </a:lnTo>
                    <a:lnTo>
                      <a:pt x="15" y="228"/>
                    </a:lnTo>
                    <a:lnTo>
                      <a:pt x="0" y="243"/>
                    </a:lnTo>
                    <a:lnTo>
                      <a:pt x="91" y="235"/>
                    </a:lnTo>
                    <a:lnTo>
                      <a:pt x="83" y="220"/>
                    </a:lnTo>
                    <a:lnTo>
                      <a:pt x="363" y="198"/>
                    </a:lnTo>
                    <a:lnTo>
                      <a:pt x="401" y="182"/>
                    </a:lnTo>
                    <a:lnTo>
                      <a:pt x="461" y="107"/>
                    </a:lnTo>
                    <a:lnTo>
                      <a:pt x="423" y="84"/>
                    </a:lnTo>
                    <a:lnTo>
                      <a:pt x="423" y="9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2" name="Freeform 1215"/>
              <p:cNvSpPr>
                <a:spLocks/>
              </p:cNvSpPr>
              <p:nvPr/>
            </p:nvSpPr>
            <p:spPr bwMode="auto">
              <a:xfrm>
                <a:off x="3043" y="2592"/>
                <a:ext cx="363" cy="318"/>
              </a:xfrm>
              <a:custGeom>
                <a:avLst/>
                <a:gdLst>
                  <a:gd name="T0" fmla="*/ 325 w 363"/>
                  <a:gd name="T1" fmla="*/ 288 h 318"/>
                  <a:gd name="T2" fmla="*/ 325 w 363"/>
                  <a:gd name="T3" fmla="*/ 265 h 318"/>
                  <a:gd name="T4" fmla="*/ 348 w 363"/>
                  <a:gd name="T5" fmla="*/ 220 h 318"/>
                  <a:gd name="T6" fmla="*/ 302 w 363"/>
                  <a:gd name="T7" fmla="*/ 243 h 318"/>
                  <a:gd name="T8" fmla="*/ 302 w 363"/>
                  <a:gd name="T9" fmla="*/ 220 h 318"/>
                  <a:gd name="T10" fmla="*/ 257 w 363"/>
                  <a:gd name="T11" fmla="*/ 227 h 318"/>
                  <a:gd name="T12" fmla="*/ 317 w 363"/>
                  <a:gd name="T13" fmla="*/ 220 h 318"/>
                  <a:gd name="T14" fmla="*/ 302 w 363"/>
                  <a:gd name="T15" fmla="*/ 159 h 318"/>
                  <a:gd name="T16" fmla="*/ 166 w 363"/>
                  <a:gd name="T17" fmla="*/ 144 h 318"/>
                  <a:gd name="T18" fmla="*/ 174 w 363"/>
                  <a:gd name="T19" fmla="*/ 114 h 318"/>
                  <a:gd name="T20" fmla="*/ 189 w 363"/>
                  <a:gd name="T21" fmla="*/ 91 h 318"/>
                  <a:gd name="T22" fmla="*/ 196 w 363"/>
                  <a:gd name="T23" fmla="*/ 68 h 318"/>
                  <a:gd name="T24" fmla="*/ 204 w 363"/>
                  <a:gd name="T25" fmla="*/ 46 h 318"/>
                  <a:gd name="T26" fmla="*/ 204 w 363"/>
                  <a:gd name="T27" fmla="*/ 30 h 318"/>
                  <a:gd name="T28" fmla="*/ 196 w 363"/>
                  <a:gd name="T29" fmla="*/ 0 h 318"/>
                  <a:gd name="T30" fmla="*/ 7 w 363"/>
                  <a:gd name="T31" fmla="*/ 91 h 318"/>
                  <a:gd name="T32" fmla="*/ 22 w 363"/>
                  <a:gd name="T33" fmla="*/ 250 h 318"/>
                  <a:gd name="T34" fmla="*/ 68 w 363"/>
                  <a:gd name="T35" fmla="*/ 265 h 318"/>
                  <a:gd name="T36" fmla="*/ 174 w 363"/>
                  <a:gd name="T37" fmla="*/ 281 h 318"/>
                  <a:gd name="T38" fmla="*/ 159 w 363"/>
                  <a:gd name="T39" fmla="*/ 258 h 318"/>
                  <a:gd name="T40" fmla="*/ 174 w 363"/>
                  <a:gd name="T41" fmla="*/ 265 h 318"/>
                  <a:gd name="T42" fmla="*/ 204 w 363"/>
                  <a:gd name="T43" fmla="*/ 288 h 318"/>
                  <a:gd name="T44" fmla="*/ 204 w 363"/>
                  <a:gd name="T45" fmla="*/ 296 h 318"/>
                  <a:gd name="T46" fmla="*/ 204 w 363"/>
                  <a:gd name="T47" fmla="*/ 303 h 318"/>
                  <a:gd name="T48" fmla="*/ 264 w 363"/>
                  <a:gd name="T49" fmla="*/ 296 h 318"/>
                  <a:gd name="T50" fmla="*/ 287 w 363"/>
                  <a:gd name="T51" fmla="*/ 303 h 318"/>
                  <a:gd name="T52" fmla="*/ 272 w 363"/>
                  <a:gd name="T53" fmla="*/ 281 h 318"/>
                  <a:gd name="T54" fmla="*/ 272 w 363"/>
                  <a:gd name="T55" fmla="*/ 250 h 318"/>
                  <a:gd name="T56" fmla="*/ 295 w 363"/>
                  <a:gd name="T57" fmla="*/ 281 h 318"/>
                  <a:gd name="T58" fmla="*/ 302 w 363"/>
                  <a:gd name="T59" fmla="*/ 296 h 318"/>
                  <a:gd name="T60" fmla="*/ 333 w 363"/>
                  <a:gd name="T61" fmla="*/ 311 h 318"/>
                  <a:gd name="T62" fmla="*/ 348 w 363"/>
                  <a:gd name="T63" fmla="*/ 303 h 318"/>
                  <a:gd name="T64" fmla="*/ 363 w 363"/>
                  <a:gd name="T65" fmla="*/ 296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
                  <a:gd name="T100" fmla="*/ 0 h 318"/>
                  <a:gd name="T101" fmla="*/ 363 w 363"/>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 h="318">
                    <a:moveTo>
                      <a:pt x="363" y="296"/>
                    </a:moveTo>
                    <a:lnTo>
                      <a:pt x="325" y="288"/>
                    </a:lnTo>
                    <a:lnTo>
                      <a:pt x="310" y="265"/>
                    </a:lnTo>
                    <a:lnTo>
                      <a:pt x="325" y="265"/>
                    </a:lnTo>
                    <a:lnTo>
                      <a:pt x="340" y="258"/>
                    </a:lnTo>
                    <a:lnTo>
                      <a:pt x="348" y="220"/>
                    </a:lnTo>
                    <a:lnTo>
                      <a:pt x="317" y="250"/>
                    </a:lnTo>
                    <a:lnTo>
                      <a:pt x="302" y="243"/>
                    </a:lnTo>
                    <a:lnTo>
                      <a:pt x="310" y="227"/>
                    </a:lnTo>
                    <a:lnTo>
                      <a:pt x="302" y="220"/>
                    </a:lnTo>
                    <a:lnTo>
                      <a:pt x="280" y="235"/>
                    </a:lnTo>
                    <a:lnTo>
                      <a:pt x="257" y="227"/>
                    </a:lnTo>
                    <a:lnTo>
                      <a:pt x="272" y="205"/>
                    </a:lnTo>
                    <a:lnTo>
                      <a:pt x="317" y="220"/>
                    </a:lnTo>
                    <a:lnTo>
                      <a:pt x="295" y="182"/>
                    </a:lnTo>
                    <a:lnTo>
                      <a:pt x="302" y="159"/>
                    </a:lnTo>
                    <a:lnTo>
                      <a:pt x="174" y="167"/>
                    </a:lnTo>
                    <a:lnTo>
                      <a:pt x="166" y="144"/>
                    </a:lnTo>
                    <a:lnTo>
                      <a:pt x="181" y="114"/>
                    </a:lnTo>
                    <a:lnTo>
                      <a:pt x="174" y="114"/>
                    </a:lnTo>
                    <a:lnTo>
                      <a:pt x="196" y="99"/>
                    </a:lnTo>
                    <a:lnTo>
                      <a:pt x="189" y="91"/>
                    </a:lnTo>
                    <a:lnTo>
                      <a:pt x="212" y="68"/>
                    </a:lnTo>
                    <a:lnTo>
                      <a:pt x="196" y="68"/>
                    </a:lnTo>
                    <a:lnTo>
                      <a:pt x="219" y="53"/>
                    </a:lnTo>
                    <a:lnTo>
                      <a:pt x="204" y="46"/>
                    </a:lnTo>
                    <a:lnTo>
                      <a:pt x="212" y="38"/>
                    </a:lnTo>
                    <a:lnTo>
                      <a:pt x="204" y="30"/>
                    </a:lnTo>
                    <a:lnTo>
                      <a:pt x="196" y="30"/>
                    </a:lnTo>
                    <a:lnTo>
                      <a:pt x="196" y="0"/>
                    </a:lnTo>
                    <a:lnTo>
                      <a:pt x="0" y="8"/>
                    </a:lnTo>
                    <a:lnTo>
                      <a:pt x="7" y="91"/>
                    </a:lnTo>
                    <a:lnTo>
                      <a:pt x="45" y="167"/>
                    </a:lnTo>
                    <a:lnTo>
                      <a:pt x="22" y="250"/>
                    </a:lnTo>
                    <a:lnTo>
                      <a:pt x="22" y="273"/>
                    </a:lnTo>
                    <a:lnTo>
                      <a:pt x="68" y="265"/>
                    </a:lnTo>
                    <a:lnTo>
                      <a:pt x="166" y="288"/>
                    </a:lnTo>
                    <a:lnTo>
                      <a:pt x="174" y="281"/>
                    </a:lnTo>
                    <a:lnTo>
                      <a:pt x="136" y="265"/>
                    </a:lnTo>
                    <a:lnTo>
                      <a:pt x="159" y="258"/>
                    </a:lnTo>
                    <a:lnTo>
                      <a:pt x="159" y="265"/>
                    </a:lnTo>
                    <a:lnTo>
                      <a:pt x="174" y="265"/>
                    </a:lnTo>
                    <a:lnTo>
                      <a:pt x="181" y="281"/>
                    </a:lnTo>
                    <a:lnTo>
                      <a:pt x="204" y="288"/>
                    </a:lnTo>
                    <a:lnTo>
                      <a:pt x="212" y="303"/>
                    </a:lnTo>
                    <a:lnTo>
                      <a:pt x="204" y="296"/>
                    </a:lnTo>
                    <a:lnTo>
                      <a:pt x="196" y="296"/>
                    </a:lnTo>
                    <a:lnTo>
                      <a:pt x="204" y="303"/>
                    </a:lnTo>
                    <a:lnTo>
                      <a:pt x="234" y="318"/>
                    </a:lnTo>
                    <a:lnTo>
                      <a:pt x="264" y="296"/>
                    </a:lnTo>
                    <a:lnTo>
                      <a:pt x="280" y="311"/>
                    </a:lnTo>
                    <a:lnTo>
                      <a:pt x="287" y="303"/>
                    </a:lnTo>
                    <a:lnTo>
                      <a:pt x="287" y="281"/>
                    </a:lnTo>
                    <a:lnTo>
                      <a:pt x="272" y="281"/>
                    </a:lnTo>
                    <a:lnTo>
                      <a:pt x="264" y="265"/>
                    </a:lnTo>
                    <a:lnTo>
                      <a:pt x="272" y="250"/>
                    </a:lnTo>
                    <a:lnTo>
                      <a:pt x="280" y="281"/>
                    </a:lnTo>
                    <a:lnTo>
                      <a:pt x="295" y="281"/>
                    </a:lnTo>
                    <a:lnTo>
                      <a:pt x="295" y="265"/>
                    </a:lnTo>
                    <a:lnTo>
                      <a:pt x="302" y="296"/>
                    </a:lnTo>
                    <a:lnTo>
                      <a:pt x="317" y="288"/>
                    </a:lnTo>
                    <a:lnTo>
                      <a:pt x="333" y="311"/>
                    </a:lnTo>
                    <a:lnTo>
                      <a:pt x="340" y="303"/>
                    </a:lnTo>
                    <a:lnTo>
                      <a:pt x="348" y="303"/>
                    </a:lnTo>
                    <a:lnTo>
                      <a:pt x="355" y="318"/>
                    </a:lnTo>
                    <a:lnTo>
                      <a:pt x="363" y="296"/>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3" name="Freeform 1216"/>
              <p:cNvSpPr>
                <a:spLocks/>
              </p:cNvSpPr>
              <p:nvPr/>
            </p:nvSpPr>
            <p:spPr bwMode="auto">
              <a:xfrm>
                <a:off x="3043" y="2592"/>
                <a:ext cx="363" cy="318"/>
              </a:xfrm>
              <a:custGeom>
                <a:avLst/>
                <a:gdLst>
                  <a:gd name="T0" fmla="*/ 325 w 363"/>
                  <a:gd name="T1" fmla="*/ 288 h 318"/>
                  <a:gd name="T2" fmla="*/ 325 w 363"/>
                  <a:gd name="T3" fmla="*/ 265 h 318"/>
                  <a:gd name="T4" fmla="*/ 348 w 363"/>
                  <a:gd name="T5" fmla="*/ 220 h 318"/>
                  <a:gd name="T6" fmla="*/ 302 w 363"/>
                  <a:gd name="T7" fmla="*/ 243 h 318"/>
                  <a:gd name="T8" fmla="*/ 302 w 363"/>
                  <a:gd name="T9" fmla="*/ 220 h 318"/>
                  <a:gd name="T10" fmla="*/ 257 w 363"/>
                  <a:gd name="T11" fmla="*/ 227 h 318"/>
                  <a:gd name="T12" fmla="*/ 317 w 363"/>
                  <a:gd name="T13" fmla="*/ 220 h 318"/>
                  <a:gd name="T14" fmla="*/ 302 w 363"/>
                  <a:gd name="T15" fmla="*/ 159 h 318"/>
                  <a:gd name="T16" fmla="*/ 166 w 363"/>
                  <a:gd name="T17" fmla="*/ 144 h 318"/>
                  <a:gd name="T18" fmla="*/ 174 w 363"/>
                  <a:gd name="T19" fmla="*/ 114 h 318"/>
                  <a:gd name="T20" fmla="*/ 189 w 363"/>
                  <a:gd name="T21" fmla="*/ 91 h 318"/>
                  <a:gd name="T22" fmla="*/ 196 w 363"/>
                  <a:gd name="T23" fmla="*/ 68 h 318"/>
                  <a:gd name="T24" fmla="*/ 204 w 363"/>
                  <a:gd name="T25" fmla="*/ 46 h 318"/>
                  <a:gd name="T26" fmla="*/ 204 w 363"/>
                  <a:gd name="T27" fmla="*/ 30 h 318"/>
                  <a:gd name="T28" fmla="*/ 196 w 363"/>
                  <a:gd name="T29" fmla="*/ 0 h 318"/>
                  <a:gd name="T30" fmla="*/ 7 w 363"/>
                  <a:gd name="T31" fmla="*/ 91 h 318"/>
                  <a:gd name="T32" fmla="*/ 22 w 363"/>
                  <a:gd name="T33" fmla="*/ 250 h 318"/>
                  <a:gd name="T34" fmla="*/ 68 w 363"/>
                  <a:gd name="T35" fmla="*/ 265 h 318"/>
                  <a:gd name="T36" fmla="*/ 174 w 363"/>
                  <a:gd name="T37" fmla="*/ 281 h 318"/>
                  <a:gd name="T38" fmla="*/ 159 w 363"/>
                  <a:gd name="T39" fmla="*/ 258 h 318"/>
                  <a:gd name="T40" fmla="*/ 174 w 363"/>
                  <a:gd name="T41" fmla="*/ 265 h 318"/>
                  <a:gd name="T42" fmla="*/ 204 w 363"/>
                  <a:gd name="T43" fmla="*/ 288 h 318"/>
                  <a:gd name="T44" fmla="*/ 204 w 363"/>
                  <a:gd name="T45" fmla="*/ 296 h 318"/>
                  <a:gd name="T46" fmla="*/ 204 w 363"/>
                  <a:gd name="T47" fmla="*/ 303 h 318"/>
                  <a:gd name="T48" fmla="*/ 264 w 363"/>
                  <a:gd name="T49" fmla="*/ 296 h 318"/>
                  <a:gd name="T50" fmla="*/ 287 w 363"/>
                  <a:gd name="T51" fmla="*/ 303 h 318"/>
                  <a:gd name="T52" fmla="*/ 272 w 363"/>
                  <a:gd name="T53" fmla="*/ 281 h 318"/>
                  <a:gd name="T54" fmla="*/ 272 w 363"/>
                  <a:gd name="T55" fmla="*/ 250 h 318"/>
                  <a:gd name="T56" fmla="*/ 295 w 363"/>
                  <a:gd name="T57" fmla="*/ 281 h 318"/>
                  <a:gd name="T58" fmla="*/ 302 w 363"/>
                  <a:gd name="T59" fmla="*/ 296 h 318"/>
                  <a:gd name="T60" fmla="*/ 333 w 363"/>
                  <a:gd name="T61" fmla="*/ 311 h 318"/>
                  <a:gd name="T62" fmla="*/ 348 w 363"/>
                  <a:gd name="T63" fmla="*/ 303 h 318"/>
                  <a:gd name="T64" fmla="*/ 363 w 363"/>
                  <a:gd name="T65" fmla="*/ 296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
                  <a:gd name="T100" fmla="*/ 0 h 318"/>
                  <a:gd name="T101" fmla="*/ 363 w 363"/>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 h="318">
                    <a:moveTo>
                      <a:pt x="363" y="296"/>
                    </a:moveTo>
                    <a:lnTo>
                      <a:pt x="325" y="288"/>
                    </a:lnTo>
                    <a:lnTo>
                      <a:pt x="310" y="265"/>
                    </a:lnTo>
                    <a:lnTo>
                      <a:pt x="325" y="265"/>
                    </a:lnTo>
                    <a:lnTo>
                      <a:pt x="340" y="258"/>
                    </a:lnTo>
                    <a:lnTo>
                      <a:pt x="348" y="220"/>
                    </a:lnTo>
                    <a:lnTo>
                      <a:pt x="317" y="250"/>
                    </a:lnTo>
                    <a:lnTo>
                      <a:pt x="302" y="243"/>
                    </a:lnTo>
                    <a:lnTo>
                      <a:pt x="310" y="227"/>
                    </a:lnTo>
                    <a:lnTo>
                      <a:pt x="302" y="220"/>
                    </a:lnTo>
                    <a:lnTo>
                      <a:pt x="280" y="235"/>
                    </a:lnTo>
                    <a:lnTo>
                      <a:pt x="257" y="227"/>
                    </a:lnTo>
                    <a:lnTo>
                      <a:pt x="272" y="205"/>
                    </a:lnTo>
                    <a:lnTo>
                      <a:pt x="317" y="220"/>
                    </a:lnTo>
                    <a:lnTo>
                      <a:pt x="295" y="182"/>
                    </a:lnTo>
                    <a:lnTo>
                      <a:pt x="302" y="159"/>
                    </a:lnTo>
                    <a:lnTo>
                      <a:pt x="174" y="167"/>
                    </a:lnTo>
                    <a:lnTo>
                      <a:pt x="166" y="144"/>
                    </a:lnTo>
                    <a:lnTo>
                      <a:pt x="181" y="114"/>
                    </a:lnTo>
                    <a:lnTo>
                      <a:pt x="174" y="114"/>
                    </a:lnTo>
                    <a:lnTo>
                      <a:pt x="196" y="99"/>
                    </a:lnTo>
                    <a:lnTo>
                      <a:pt x="189" y="91"/>
                    </a:lnTo>
                    <a:lnTo>
                      <a:pt x="212" y="68"/>
                    </a:lnTo>
                    <a:lnTo>
                      <a:pt x="196" y="68"/>
                    </a:lnTo>
                    <a:lnTo>
                      <a:pt x="219" y="53"/>
                    </a:lnTo>
                    <a:lnTo>
                      <a:pt x="204" y="46"/>
                    </a:lnTo>
                    <a:lnTo>
                      <a:pt x="212" y="38"/>
                    </a:lnTo>
                    <a:lnTo>
                      <a:pt x="204" y="30"/>
                    </a:lnTo>
                    <a:lnTo>
                      <a:pt x="196" y="30"/>
                    </a:lnTo>
                    <a:lnTo>
                      <a:pt x="196" y="0"/>
                    </a:lnTo>
                    <a:lnTo>
                      <a:pt x="0" y="8"/>
                    </a:lnTo>
                    <a:lnTo>
                      <a:pt x="7" y="91"/>
                    </a:lnTo>
                    <a:lnTo>
                      <a:pt x="45" y="167"/>
                    </a:lnTo>
                    <a:lnTo>
                      <a:pt x="22" y="250"/>
                    </a:lnTo>
                    <a:lnTo>
                      <a:pt x="22" y="273"/>
                    </a:lnTo>
                    <a:lnTo>
                      <a:pt x="68" y="265"/>
                    </a:lnTo>
                    <a:lnTo>
                      <a:pt x="166" y="288"/>
                    </a:lnTo>
                    <a:lnTo>
                      <a:pt x="174" y="281"/>
                    </a:lnTo>
                    <a:lnTo>
                      <a:pt x="136" y="265"/>
                    </a:lnTo>
                    <a:lnTo>
                      <a:pt x="159" y="258"/>
                    </a:lnTo>
                    <a:lnTo>
                      <a:pt x="159" y="265"/>
                    </a:lnTo>
                    <a:lnTo>
                      <a:pt x="174" y="265"/>
                    </a:lnTo>
                    <a:lnTo>
                      <a:pt x="181" y="281"/>
                    </a:lnTo>
                    <a:lnTo>
                      <a:pt x="204" y="288"/>
                    </a:lnTo>
                    <a:lnTo>
                      <a:pt x="212" y="303"/>
                    </a:lnTo>
                    <a:lnTo>
                      <a:pt x="204" y="296"/>
                    </a:lnTo>
                    <a:lnTo>
                      <a:pt x="196" y="296"/>
                    </a:lnTo>
                    <a:lnTo>
                      <a:pt x="204" y="303"/>
                    </a:lnTo>
                    <a:lnTo>
                      <a:pt x="234" y="318"/>
                    </a:lnTo>
                    <a:lnTo>
                      <a:pt x="264" y="296"/>
                    </a:lnTo>
                    <a:lnTo>
                      <a:pt x="280" y="311"/>
                    </a:lnTo>
                    <a:lnTo>
                      <a:pt x="287" y="303"/>
                    </a:lnTo>
                    <a:lnTo>
                      <a:pt x="287" y="281"/>
                    </a:lnTo>
                    <a:lnTo>
                      <a:pt x="272" y="281"/>
                    </a:lnTo>
                    <a:lnTo>
                      <a:pt x="264" y="265"/>
                    </a:lnTo>
                    <a:lnTo>
                      <a:pt x="272" y="250"/>
                    </a:lnTo>
                    <a:lnTo>
                      <a:pt x="280" y="281"/>
                    </a:lnTo>
                    <a:lnTo>
                      <a:pt x="295" y="281"/>
                    </a:lnTo>
                    <a:lnTo>
                      <a:pt x="295" y="265"/>
                    </a:lnTo>
                    <a:lnTo>
                      <a:pt x="302" y="296"/>
                    </a:lnTo>
                    <a:lnTo>
                      <a:pt x="317" y="288"/>
                    </a:lnTo>
                    <a:lnTo>
                      <a:pt x="333" y="311"/>
                    </a:lnTo>
                    <a:lnTo>
                      <a:pt x="340" y="303"/>
                    </a:lnTo>
                    <a:lnTo>
                      <a:pt x="348" y="303"/>
                    </a:lnTo>
                    <a:lnTo>
                      <a:pt x="355" y="318"/>
                    </a:lnTo>
                    <a:lnTo>
                      <a:pt x="363" y="296"/>
                    </a:lnTo>
                    <a:lnTo>
                      <a:pt x="363" y="30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4" name="Freeform 1217"/>
              <p:cNvSpPr>
                <a:spLocks/>
              </p:cNvSpPr>
              <p:nvPr/>
            </p:nvSpPr>
            <p:spPr bwMode="auto">
              <a:xfrm>
                <a:off x="4321" y="1220"/>
                <a:ext cx="235" cy="372"/>
              </a:xfrm>
              <a:custGeom>
                <a:avLst/>
                <a:gdLst>
                  <a:gd name="T0" fmla="*/ 220 w 235"/>
                  <a:gd name="T1" fmla="*/ 182 h 372"/>
                  <a:gd name="T2" fmla="*/ 220 w 235"/>
                  <a:gd name="T3" fmla="*/ 174 h 372"/>
                  <a:gd name="T4" fmla="*/ 227 w 235"/>
                  <a:gd name="T5" fmla="*/ 167 h 372"/>
                  <a:gd name="T6" fmla="*/ 220 w 235"/>
                  <a:gd name="T7" fmla="*/ 159 h 372"/>
                  <a:gd name="T8" fmla="*/ 197 w 235"/>
                  <a:gd name="T9" fmla="*/ 152 h 372"/>
                  <a:gd name="T10" fmla="*/ 190 w 235"/>
                  <a:gd name="T11" fmla="*/ 129 h 372"/>
                  <a:gd name="T12" fmla="*/ 167 w 235"/>
                  <a:gd name="T13" fmla="*/ 121 h 372"/>
                  <a:gd name="T14" fmla="*/ 137 w 235"/>
                  <a:gd name="T15" fmla="*/ 23 h 372"/>
                  <a:gd name="T16" fmla="*/ 106 w 235"/>
                  <a:gd name="T17" fmla="*/ 0 h 372"/>
                  <a:gd name="T18" fmla="*/ 76 w 235"/>
                  <a:gd name="T19" fmla="*/ 30 h 372"/>
                  <a:gd name="T20" fmla="*/ 53 w 235"/>
                  <a:gd name="T21" fmla="*/ 8 h 372"/>
                  <a:gd name="T22" fmla="*/ 31 w 235"/>
                  <a:gd name="T23" fmla="*/ 83 h 372"/>
                  <a:gd name="T24" fmla="*/ 31 w 235"/>
                  <a:gd name="T25" fmla="*/ 144 h 372"/>
                  <a:gd name="T26" fmla="*/ 16 w 235"/>
                  <a:gd name="T27" fmla="*/ 182 h 372"/>
                  <a:gd name="T28" fmla="*/ 23 w 235"/>
                  <a:gd name="T29" fmla="*/ 190 h 372"/>
                  <a:gd name="T30" fmla="*/ 8 w 235"/>
                  <a:gd name="T31" fmla="*/ 190 h 372"/>
                  <a:gd name="T32" fmla="*/ 8 w 235"/>
                  <a:gd name="T33" fmla="*/ 205 h 372"/>
                  <a:gd name="T34" fmla="*/ 0 w 235"/>
                  <a:gd name="T35" fmla="*/ 205 h 372"/>
                  <a:gd name="T36" fmla="*/ 38 w 235"/>
                  <a:gd name="T37" fmla="*/ 349 h 372"/>
                  <a:gd name="T38" fmla="*/ 61 w 235"/>
                  <a:gd name="T39" fmla="*/ 372 h 372"/>
                  <a:gd name="T40" fmla="*/ 76 w 235"/>
                  <a:gd name="T41" fmla="*/ 311 h 372"/>
                  <a:gd name="T42" fmla="*/ 91 w 235"/>
                  <a:gd name="T43" fmla="*/ 296 h 372"/>
                  <a:gd name="T44" fmla="*/ 91 w 235"/>
                  <a:gd name="T45" fmla="*/ 288 h 372"/>
                  <a:gd name="T46" fmla="*/ 106 w 235"/>
                  <a:gd name="T47" fmla="*/ 303 h 372"/>
                  <a:gd name="T48" fmla="*/ 114 w 235"/>
                  <a:gd name="T49" fmla="*/ 273 h 372"/>
                  <a:gd name="T50" fmla="*/ 121 w 235"/>
                  <a:gd name="T51" fmla="*/ 281 h 372"/>
                  <a:gd name="T52" fmla="*/ 129 w 235"/>
                  <a:gd name="T53" fmla="*/ 273 h 372"/>
                  <a:gd name="T54" fmla="*/ 129 w 235"/>
                  <a:gd name="T55" fmla="*/ 243 h 372"/>
                  <a:gd name="T56" fmla="*/ 144 w 235"/>
                  <a:gd name="T57" fmla="*/ 228 h 372"/>
                  <a:gd name="T58" fmla="*/ 144 w 235"/>
                  <a:gd name="T59" fmla="*/ 250 h 372"/>
                  <a:gd name="T60" fmla="*/ 159 w 235"/>
                  <a:gd name="T61" fmla="*/ 250 h 372"/>
                  <a:gd name="T62" fmla="*/ 159 w 235"/>
                  <a:gd name="T63" fmla="*/ 228 h 372"/>
                  <a:gd name="T64" fmla="*/ 159 w 235"/>
                  <a:gd name="T65" fmla="*/ 235 h 372"/>
                  <a:gd name="T66" fmla="*/ 174 w 235"/>
                  <a:gd name="T67" fmla="*/ 220 h 372"/>
                  <a:gd name="T68" fmla="*/ 182 w 235"/>
                  <a:gd name="T69" fmla="*/ 235 h 372"/>
                  <a:gd name="T70" fmla="*/ 197 w 235"/>
                  <a:gd name="T71" fmla="*/ 205 h 372"/>
                  <a:gd name="T72" fmla="*/ 205 w 235"/>
                  <a:gd name="T73" fmla="*/ 212 h 372"/>
                  <a:gd name="T74" fmla="*/ 205 w 235"/>
                  <a:gd name="T75" fmla="*/ 197 h 372"/>
                  <a:gd name="T76" fmla="*/ 220 w 235"/>
                  <a:gd name="T77" fmla="*/ 197 h 372"/>
                  <a:gd name="T78" fmla="*/ 235 w 235"/>
                  <a:gd name="T79" fmla="*/ 174 h 372"/>
                  <a:gd name="T80" fmla="*/ 220 w 235"/>
                  <a:gd name="T81" fmla="*/ 182 h 3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
                  <a:gd name="T124" fmla="*/ 0 h 372"/>
                  <a:gd name="T125" fmla="*/ 235 w 235"/>
                  <a:gd name="T126" fmla="*/ 372 h 3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 h="372">
                    <a:moveTo>
                      <a:pt x="220" y="182"/>
                    </a:moveTo>
                    <a:lnTo>
                      <a:pt x="220" y="174"/>
                    </a:lnTo>
                    <a:lnTo>
                      <a:pt x="227" y="167"/>
                    </a:lnTo>
                    <a:lnTo>
                      <a:pt x="220" y="159"/>
                    </a:lnTo>
                    <a:lnTo>
                      <a:pt x="197" y="152"/>
                    </a:lnTo>
                    <a:lnTo>
                      <a:pt x="190" y="129"/>
                    </a:lnTo>
                    <a:lnTo>
                      <a:pt x="167" y="121"/>
                    </a:lnTo>
                    <a:lnTo>
                      <a:pt x="137" y="23"/>
                    </a:lnTo>
                    <a:lnTo>
                      <a:pt x="106" y="0"/>
                    </a:lnTo>
                    <a:lnTo>
                      <a:pt x="76" y="30"/>
                    </a:lnTo>
                    <a:lnTo>
                      <a:pt x="53" y="8"/>
                    </a:lnTo>
                    <a:lnTo>
                      <a:pt x="31" y="83"/>
                    </a:lnTo>
                    <a:lnTo>
                      <a:pt x="31" y="144"/>
                    </a:lnTo>
                    <a:lnTo>
                      <a:pt x="16" y="182"/>
                    </a:lnTo>
                    <a:lnTo>
                      <a:pt x="23" y="190"/>
                    </a:lnTo>
                    <a:lnTo>
                      <a:pt x="8" y="190"/>
                    </a:lnTo>
                    <a:lnTo>
                      <a:pt x="8" y="205"/>
                    </a:lnTo>
                    <a:lnTo>
                      <a:pt x="0" y="205"/>
                    </a:lnTo>
                    <a:lnTo>
                      <a:pt x="38" y="349"/>
                    </a:lnTo>
                    <a:lnTo>
                      <a:pt x="61" y="372"/>
                    </a:lnTo>
                    <a:lnTo>
                      <a:pt x="76" y="311"/>
                    </a:lnTo>
                    <a:lnTo>
                      <a:pt x="91" y="296"/>
                    </a:lnTo>
                    <a:lnTo>
                      <a:pt x="91" y="288"/>
                    </a:lnTo>
                    <a:lnTo>
                      <a:pt x="106" y="303"/>
                    </a:lnTo>
                    <a:lnTo>
                      <a:pt x="114" y="273"/>
                    </a:lnTo>
                    <a:lnTo>
                      <a:pt x="121" y="281"/>
                    </a:lnTo>
                    <a:lnTo>
                      <a:pt x="129" y="273"/>
                    </a:lnTo>
                    <a:lnTo>
                      <a:pt x="129" y="243"/>
                    </a:lnTo>
                    <a:lnTo>
                      <a:pt x="144" y="228"/>
                    </a:lnTo>
                    <a:lnTo>
                      <a:pt x="144" y="250"/>
                    </a:lnTo>
                    <a:lnTo>
                      <a:pt x="159" y="250"/>
                    </a:lnTo>
                    <a:lnTo>
                      <a:pt x="159" y="228"/>
                    </a:lnTo>
                    <a:lnTo>
                      <a:pt x="159" y="235"/>
                    </a:lnTo>
                    <a:lnTo>
                      <a:pt x="174" y="220"/>
                    </a:lnTo>
                    <a:lnTo>
                      <a:pt x="182" y="235"/>
                    </a:lnTo>
                    <a:lnTo>
                      <a:pt x="197" y="205"/>
                    </a:lnTo>
                    <a:lnTo>
                      <a:pt x="205" y="212"/>
                    </a:lnTo>
                    <a:lnTo>
                      <a:pt x="205" y="197"/>
                    </a:lnTo>
                    <a:lnTo>
                      <a:pt x="220" y="197"/>
                    </a:lnTo>
                    <a:lnTo>
                      <a:pt x="235" y="174"/>
                    </a:lnTo>
                    <a:lnTo>
                      <a:pt x="220" y="182"/>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5" name="Freeform 1218"/>
              <p:cNvSpPr>
                <a:spLocks/>
              </p:cNvSpPr>
              <p:nvPr/>
            </p:nvSpPr>
            <p:spPr bwMode="auto">
              <a:xfrm>
                <a:off x="4321" y="1220"/>
                <a:ext cx="235" cy="372"/>
              </a:xfrm>
              <a:custGeom>
                <a:avLst/>
                <a:gdLst>
                  <a:gd name="T0" fmla="*/ 220 w 235"/>
                  <a:gd name="T1" fmla="*/ 182 h 372"/>
                  <a:gd name="T2" fmla="*/ 220 w 235"/>
                  <a:gd name="T3" fmla="*/ 174 h 372"/>
                  <a:gd name="T4" fmla="*/ 227 w 235"/>
                  <a:gd name="T5" fmla="*/ 167 h 372"/>
                  <a:gd name="T6" fmla="*/ 220 w 235"/>
                  <a:gd name="T7" fmla="*/ 159 h 372"/>
                  <a:gd name="T8" fmla="*/ 197 w 235"/>
                  <a:gd name="T9" fmla="*/ 152 h 372"/>
                  <a:gd name="T10" fmla="*/ 190 w 235"/>
                  <a:gd name="T11" fmla="*/ 129 h 372"/>
                  <a:gd name="T12" fmla="*/ 167 w 235"/>
                  <a:gd name="T13" fmla="*/ 121 h 372"/>
                  <a:gd name="T14" fmla="*/ 137 w 235"/>
                  <a:gd name="T15" fmla="*/ 23 h 372"/>
                  <a:gd name="T16" fmla="*/ 106 w 235"/>
                  <a:gd name="T17" fmla="*/ 0 h 372"/>
                  <a:gd name="T18" fmla="*/ 76 w 235"/>
                  <a:gd name="T19" fmla="*/ 30 h 372"/>
                  <a:gd name="T20" fmla="*/ 53 w 235"/>
                  <a:gd name="T21" fmla="*/ 8 h 372"/>
                  <a:gd name="T22" fmla="*/ 31 w 235"/>
                  <a:gd name="T23" fmla="*/ 83 h 372"/>
                  <a:gd name="T24" fmla="*/ 31 w 235"/>
                  <a:gd name="T25" fmla="*/ 144 h 372"/>
                  <a:gd name="T26" fmla="*/ 16 w 235"/>
                  <a:gd name="T27" fmla="*/ 182 h 372"/>
                  <a:gd name="T28" fmla="*/ 23 w 235"/>
                  <a:gd name="T29" fmla="*/ 190 h 372"/>
                  <a:gd name="T30" fmla="*/ 8 w 235"/>
                  <a:gd name="T31" fmla="*/ 190 h 372"/>
                  <a:gd name="T32" fmla="*/ 8 w 235"/>
                  <a:gd name="T33" fmla="*/ 205 h 372"/>
                  <a:gd name="T34" fmla="*/ 0 w 235"/>
                  <a:gd name="T35" fmla="*/ 205 h 372"/>
                  <a:gd name="T36" fmla="*/ 38 w 235"/>
                  <a:gd name="T37" fmla="*/ 349 h 372"/>
                  <a:gd name="T38" fmla="*/ 61 w 235"/>
                  <a:gd name="T39" fmla="*/ 372 h 372"/>
                  <a:gd name="T40" fmla="*/ 76 w 235"/>
                  <a:gd name="T41" fmla="*/ 311 h 372"/>
                  <a:gd name="T42" fmla="*/ 91 w 235"/>
                  <a:gd name="T43" fmla="*/ 296 h 372"/>
                  <a:gd name="T44" fmla="*/ 91 w 235"/>
                  <a:gd name="T45" fmla="*/ 288 h 372"/>
                  <a:gd name="T46" fmla="*/ 106 w 235"/>
                  <a:gd name="T47" fmla="*/ 303 h 372"/>
                  <a:gd name="T48" fmla="*/ 114 w 235"/>
                  <a:gd name="T49" fmla="*/ 273 h 372"/>
                  <a:gd name="T50" fmla="*/ 121 w 235"/>
                  <a:gd name="T51" fmla="*/ 281 h 372"/>
                  <a:gd name="T52" fmla="*/ 129 w 235"/>
                  <a:gd name="T53" fmla="*/ 273 h 372"/>
                  <a:gd name="T54" fmla="*/ 129 w 235"/>
                  <a:gd name="T55" fmla="*/ 243 h 372"/>
                  <a:gd name="T56" fmla="*/ 144 w 235"/>
                  <a:gd name="T57" fmla="*/ 228 h 372"/>
                  <a:gd name="T58" fmla="*/ 144 w 235"/>
                  <a:gd name="T59" fmla="*/ 250 h 372"/>
                  <a:gd name="T60" fmla="*/ 159 w 235"/>
                  <a:gd name="T61" fmla="*/ 250 h 372"/>
                  <a:gd name="T62" fmla="*/ 159 w 235"/>
                  <a:gd name="T63" fmla="*/ 228 h 372"/>
                  <a:gd name="T64" fmla="*/ 159 w 235"/>
                  <a:gd name="T65" fmla="*/ 235 h 372"/>
                  <a:gd name="T66" fmla="*/ 174 w 235"/>
                  <a:gd name="T67" fmla="*/ 220 h 372"/>
                  <a:gd name="T68" fmla="*/ 182 w 235"/>
                  <a:gd name="T69" fmla="*/ 235 h 372"/>
                  <a:gd name="T70" fmla="*/ 197 w 235"/>
                  <a:gd name="T71" fmla="*/ 205 h 372"/>
                  <a:gd name="T72" fmla="*/ 205 w 235"/>
                  <a:gd name="T73" fmla="*/ 212 h 372"/>
                  <a:gd name="T74" fmla="*/ 205 w 235"/>
                  <a:gd name="T75" fmla="*/ 197 h 372"/>
                  <a:gd name="T76" fmla="*/ 220 w 235"/>
                  <a:gd name="T77" fmla="*/ 197 h 372"/>
                  <a:gd name="T78" fmla="*/ 235 w 235"/>
                  <a:gd name="T79" fmla="*/ 174 h 372"/>
                  <a:gd name="T80" fmla="*/ 220 w 235"/>
                  <a:gd name="T81" fmla="*/ 182 h 372"/>
                  <a:gd name="T82" fmla="*/ 220 w 235"/>
                  <a:gd name="T83" fmla="*/ 190 h 3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372"/>
                  <a:gd name="T128" fmla="*/ 235 w 235"/>
                  <a:gd name="T129" fmla="*/ 372 h 3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372">
                    <a:moveTo>
                      <a:pt x="220" y="182"/>
                    </a:moveTo>
                    <a:lnTo>
                      <a:pt x="220" y="174"/>
                    </a:lnTo>
                    <a:lnTo>
                      <a:pt x="227" y="167"/>
                    </a:lnTo>
                    <a:lnTo>
                      <a:pt x="220" y="159"/>
                    </a:lnTo>
                    <a:lnTo>
                      <a:pt x="197" y="152"/>
                    </a:lnTo>
                    <a:lnTo>
                      <a:pt x="190" y="129"/>
                    </a:lnTo>
                    <a:lnTo>
                      <a:pt x="167" y="121"/>
                    </a:lnTo>
                    <a:lnTo>
                      <a:pt x="137" y="23"/>
                    </a:lnTo>
                    <a:lnTo>
                      <a:pt x="106" y="0"/>
                    </a:lnTo>
                    <a:lnTo>
                      <a:pt x="76" y="30"/>
                    </a:lnTo>
                    <a:lnTo>
                      <a:pt x="53" y="8"/>
                    </a:lnTo>
                    <a:lnTo>
                      <a:pt x="31" y="83"/>
                    </a:lnTo>
                    <a:lnTo>
                      <a:pt x="31" y="144"/>
                    </a:lnTo>
                    <a:lnTo>
                      <a:pt x="16" y="182"/>
                    </a:lnTo>
                    <a:lnTo>
                      <a:pt x="23" y="190"/>
                    </a:lnTo>
                    <a:lnTo>
                      <a:pt x="8" y="190"/>
                    </a:lnTo>
                    <a:lnTo>
                      <a:pt x="8" y="205"/>
                    </a:lnTo>
                    <a:lnTo>
                      <a:pt x="0" y="205"/>
                    </a:lnTo>
                    <a:lnTo>
                      <a:pt x="38" y="349"/>
                    </a:lnTo>
                    <a:lnTo>
                      <a:pt x="61" y="372"/>
                    </a:lnTo>
                    <a:lnTo>
                      <a:pt x="76" y="311"/>
                    </a:lnTo>
                    <a:lnTo>
                      <a:pt x="91" y="296"/>
                    </a:lnTo>
                    <a:lnTo>
                      <a:pt x="91" y="288"/>
                    </a:lnTo>
                    <a:lnTo>
                      <a:pt x="106" y="303"/>
                    </a:lnTo>
                    <a:lnTo>
                      <a:pt x="114" y="273"/>
                    </a:lnTo>
                    <a:lnTo>
                      <a:pt x="121" y="281"/>
                    </a:lnTo>
                    <a:lnTo>
                      <a:pt x="129" y="273"/>
                    </a:lnTo>
                    <a:lnTo>
                      <a:pt x="129" y="243"/>
                    </a:lnTo>
                    <a:lnTo>
                      <a:pt x="144" y="228"/>
                    </a:lnTo>
                    <a:lnTo>
                      <a:pt x="144" y="250"/>
                    </a:lnTo>
                    <a:lnTo>
                      <a:pt x="159" y="250"/>
                    </a:lnTo>
                    <a:lnTo>
                      <a:pt x="159" y="228"/>
                    </a:lnTo>
                    <a:lnTo>
                      <a:pt x="159" y="235"/>
                    </a:lnTo>
                    <a:lnTo>
                      <a:pt x="174" y="220"/>
                    </a:lnTo>
                    <a:lnTo>
                      <a:pt x="182" y="235"/>
                    </a:lnTo>
                    <a:lnTo>
                      <a:pt x="197" y="205"/>
                    </a:lnTo>
                    <a:lnTo>
                      <a:pt x="205" y="212"/>
                    </a:lnTo>
                    <a:lnTo>
                      <a:pt x="205" y="197"/>
                    </a:lnTo>
                    <a:lnTo>
                      <a:pt x="220" y="197"/>
                    </a:lnTo>
                    <a:lnTo>
                      <a:pt x="235" y="174"/>
                    </a:lnTo>
                    <a:lnTo>
                      <a:pt x="220" y="182"/>
                    </a:lnTo>
                    <a:lnTo>
                      <a:pt x="220" y="19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6" name="Freeform 1219"/>
              <p:cNvSpPr>
                <a:spLocks/>
              </p:cNvSpPr>
              <p:nvPr/>
            </p:nvSpPr>
            <p:spPr bwMode="auto">
              <a:xfrm>
                <a:off x="4488" y="1448"/>
                <a:ext cx="7" cy="15"/>
              </a:xfrm>
              <a:custGeom>
                <a:avLst/>
                <a:gdLst>
                  <a:gd name="T0" fmla="*/ 7 w 7"/>
                  <a:gd name="T1" fmla="*/ 7 h 15"/>
                  <a:gd name="T2" fmla="*/ 0 w 7"/>
                  <a:gd name="T3" fmla="*/ 7 h 15"/>
                  <a:gd name="T4" fmla="*/ 7 w 7"/>
                  <a:gd name="T5" fmla="*/ 15 h 15"/>
                  <a:gd name="T6" fmla="*/ 0 w 7"/>
                  <a:gd name="T7" fmla="*/ 15 h 15"/>
                  <a:gd name="T8" fmla="*/ 0 w 7"/>
                  <a:gd name="T9" fmla="*/ 0 h 15"/>
                  <a:gd name="T10" fmla="*/ 7 w 7"/>
                  <a:gd name="T11" fmla="*/ 7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7" y="7"/>
                    </a:moveTo>
                    <a:lnTo>
                      <a:pt x="0" y="7"/>
                    </a:lnTo>
                    <a:lnTo>
                      <a:pt x="7" y="15"/>
                    </a:lnTo>
                    <a:lnTo>
                      <a:pt x="0" y="15"/>
                    </a:lnTo>
                    <a:lnTo>
                      <a:pt x="0" y="0"/>
                    </a:lnTo>
                    <a:lnTo>
                      <a:pt x="7" y="7"/>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7" name="Freeform 1220"/>
              <p:cNvSpPr>
                <a:spLocks/>
              </p:cNvSpPr>
              <p:nvPr/>
            </p:nvSpPr>
            <p:spPr bwMode="auto">
              <a:xfrm>
                <a:off x="4488" y="1448"/>
                <a:ext cx="7" cy="15"/>
              </a:xfrm>
              <a:custGeom>
                <a:avLst/>
                <a:gdLst>
                  <a:gd name="T0" fmla="*/ 7 w 7"/>
                  <a:gd name="T1" fmla="*/ 7 h 15"/>
                  <a:gd name="T2" fmla="*/ 0 w 7"/>
                  <a:gd name="T3" fmla="*/ 7 h 15"/>
                  <a:gd name="T4" fmla="*/ 7 w 7"/>
                  <a:gd name="T5" fmla="*/ 15 h 15"/>
                  <a:gd name="T6" fmla="*/ 0 w 7"/>
                  <a:gd name="T7" fmla="*/ 15 h 15"/>
                  <a:gd name="T8" fmla="*/ 0 w 7"/>
                  <a:gd name="T9" fmla="*/ 0 h 15"/>
                  <a:gd name="T10" fmla="*/ 7 w 7"/>
                  <a:gd name="T11" fmla="*/ 7 h 15"/>
                  <a:gd name="T12" fmla="*/ 7 w 7"/>
                  <a:gd name="T13" fmla="*/ 15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7" y="7"/>
                    </a:moveTo>
                    <a:lnTo>
                      <a:pt x="0" y="7"/>
                    </a:lnTo>
                    <a:lnTo>
                      <a:pt x="7" y="15"/>
                    </a:lnTo>
                    <a:lnTo>
                      <a:pt x="0" y="15"/>
                    </a:lnTo>
                    <a:lnTo>
                      <a:pt x="0" y="0"/>
                    </a:lnTo>
                    <a:lnTo>
                      <a:pt x="7" y="7"/>
                    </a:lnTo>
                    <a:lnTo>
                      <a:pt x="7" y="1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8" name="Freeform 1221"/>
              <p:cNvSpPr>
                <a:spLocks/>
              </p:cNvSpPr>
              <p:nvPr/>
            </p:nvSpPr>
            <p:spPr bwMode="auto">
              <a:xfrm>
                <a:off x="3928" y="1925"/>
                <a:ext cx="287" cy="144"/>
              </a:xfrm>
              <a:custGeom>
                <a:avLst/>
                <a:gdLst>
                  <a:gd name="T0" fmla="*/ 287 w 287"/>
                  <a:gd name="T1" fmla="*/ 91 h 144"/>
                  <a:gd name="T2" fmla="*/ 250 w 287"/>
                  <a:gd name="T3" fmla="*/ 99 h 144"/>
                  <a:gd name="T4" fmla="*/ 219 w 287"/>
                  <a:gd name="T5" fmla="*/ 0 h 144"/>
                  <a:gd name="T6" fmla="*/ 0 w 287"/>
                  <a:gd name="T7" fmla="*/ 46 h 144"/>
                  <a:gd name="T8" fmla="*/ 8 w 287"/>
                  <a:gd name="T9" fmla="*/ 83 h 144"/>
                  <a:gd name="T10" fmla="*/ 45 w 287"/>
                  <a:gd name="T11" fmla="*/ 46 h 144"/>
                  <a:gd name="T12" fmla="*/ 60 w 287"/>
                  <a:gd name="T13" fmla="*/ 53 h 144"/>
                  <a:gd name="T14" fmla="*/ 76 w 287"/>
                  <a:gd name="T15" fmla="*/ 30 h 144"/>
                  <a:gd name="T16" fmla="*/ 98 w 287"/>
                  <a:gd name="T17" fmla="*/ 38 h 144"/>
                  <a:gd name="T18" fmla="*/ 113 w 287"/>
                  <a:gd name="T19" fmla="*/ 61 h 144"/>
                  <a:gd name="T20" fmla="*/ 151 w 287"/>
                  <a:gd name="T21" fmla="*/ 83 h 144"/>
                  <a:gd name="T22" fmla="*/ 166 w 287"/>
                  <a:gd name="T23" fmla="*/ 83 h 144"/>
                  <a:gd name="T24" fmla="*/ 166 w 287"/>
                  <a:gd name="T25" fmla="*/ 91 h 144"/>
                  <a:gd name="T26" fmla="*/ 159 w 287"/>
                  <a:gd name="T27" fmla="*/ 129 h 144"/>
                  <a:gd name="T28" fmla="*/ 174 w 287"/>
                  <a:gd name="T29" fmla="*/ 129 h 144"/>
                  <a:gd name="T30" fmla="*/ 174 w 287"/>
                  <a:gd name="T31" fmla="*/ 121 h 144"/>
                  <a:gd name="T32" fmla="*/ 219 w 287"/>
                  <a:gd name="T33" fmla="*/ 144 h 144"/>
                  <a:gd name="T34" fmla="*/ 212 w 287"/>
                  <a:gd name="T35" fmla="*/ 121 h 144"/>
                  <a:gd name="T36" fmla="*/ 189 w 287"/>
                  <a:gd name="T37" fmla="*/ 114 h 144"/>
                  <a:gd name="T38" fmla="*/ 189 w 287"/>
                  <a:gd name="T39" fmla="*/ 99 h 144"/>
                  <a:gd name="T40" fmla="*/ 212 w 287"/>
                  <a:gd name="T41" fmla="*/ 114 h 144"/>
                  <a:gd name="T42" fmla="*/ 189 w 287"/>
                  <a:gd name="T43" fmla="*/ 68 h 144"/>
                  <a:gd name="T44" fmla="*/ 197 w 287"/>
                  <a:gd name="T45" fmla="*/ 76 h 144"/>
                  <a:gd name="T46" fmla="*/ 197 w 287"/>
                  <a:gd name="T47" fmla="*/ 68 h 144"/>
                  <a:gd name="T48" fmla="*/ 182 w 287"/>
                  <a:gd name="T49" fmla="*/ 53 h 144"/>
                  <a:gd name="T50" fmla="*/ 189 w 287"/>
                  <a:gd name="T51" fmla="*/ 53 h 144"/>
                  <a:gd name="T52" fmla="*/ 204 w 287"/>
                  <a:gd name="T53" fmla="*/ 30 h 144"/>
                  <a:gd name="T54" fmla="*/ 204 w 287"/>
                  <a:gd name="T55" fmla="*/ 38 h 144"/>
                  <a:gd name="T56" fmla="*/ 204 w 287"/>
                  <a:gd name="T57" fmla="*/ 15 h 144"/>
                  <a:gd name="T58" fmla="*/ 212 w 287"/>
                  <a:gd name="T59" fmla="*/ 15 h 144"/>
                  <a:gd name="T60" fmla="*/ 212 w 287"/>
                  <a:gd name="T61" fmla="*/ 30 h 144"/>
                  <a:gd name="T62" fmla="*/ 219 w 287"/>
                  <a:gd name="T63" fmla="*/ 30 h 144"/>
                  <a:gd name="T64" fmla="*/ 212 w 287"/>
                  <a:gd name="T65" fmla="*/ 30 h 144"/>
                  <a:gd name="T66" fmla="*/ 204 w 287"/>
                  <a:gd name="T67" fmla="*/ 53 h 144"/>
                  <a:gd name="T68" fmla="*/ 219 w 287"/>
                  <a:gd name="T69" fmla="*/ 53 h 144"/>
                  <a:gd name="T70" fmla="*/ 212 w 287"/>
                  <a:gd name="T71" fmla="*/ 68 h 144"/>
                  <a:gd name="T72" fmla="*/ 219 w 287"/>
                  <a:gd name="T73" fmla="*/ 83 h 144"/>
                  <a:gd name="T74" fmla="*/ 212 w 287"/>
                  <a:gd name="T75" fmla="*/ 76 h 144"/>
                  <a:gd name="T76" fmla="*/ 212 w 287"/>
                  <a:gd name="T77" fmla="*/ 91 h 144"/>
                  <a:gd name="T78" fmla="*/ 219 w 287"/>
                  <a:gd name="T79" fmla="*/ 83 h 144"/>
                  <a:gd name="T80" fmla="*/ 219 w 287"/>
                  <a:gd name="T81" fmla="*/ 91 h 144"/>
                  <a:gd name="T82" fmla="*/ 212 w 287"/>
                  <a:gd name="T83" fmla="*/ 99 h 144"/>
                  <a:gd name="T84" fmla="*/ 219 w 287"/>
                  <a:gd name="T85" fmla="*/ 99 h 144"/>
                  <a:gd name="T86" fmla="*/ 212 w 287"/>
                  <a:gd name="T87" fmla="*/ 106 h 144"/>
                  <a:gd name="T88" fmla="*/ 219 w 287"/>
                  <a:gd name="T89" fmla="*/ 114 h 144"/>
                  <a:gd name="T90" fmla="*/ 242 w 287"/>
                  <a:gd name="T91" fmla="*/ 114 h 144"/>
                  <a:gd name="T92" fmla="*/ 250 w 287"/>
                  <a:gd name="T93" fmla="*/ 129 h 144"/>
                  <a:gd name="T94" fmla="*/ 242 w 287"/>
                  <a:gd name="T95" fmla="*/ 144 h 144"/>
                  <a:gd name="T96" fmla="*/ 265 w 287"/>
                  <a:gd name="T97" fmla="*/ 136 h 144"/>
                  <a:gd name="T98" fmla="*/ 280 w 287"/>
                  <a:gd name="T99" fmla="*/ 129 h 144"/>
                  <a:gd name="T100" fmla="*/ 287 w 287"/>
                  <a:gd name="T101" fmla="*/ 91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7"/>
                  <a:gd name="T154" fmla="*/ 0 h 144"/>
                  <a:gd name="T155" fmla="*/ 287 w 287"/>
                  <a:gd name="T156" fmla="*/ 144 h 1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7" h="144">
                    <a:moveTo>
                      <a:pt x="287" y="91"/>
                    </a:moveTo>
                    <a:lnTo>
                      <a:pt x="250" y="99"/>
                    </a:lnTo>
                    <a:lnTo>
                      <a:pt x="219" y="0"/>
                    </a:lnTo>
                    <a:lnTo>
                      <a:pt x="0" y="46"/>
                    </a:lnTo>
                    <a:lnTo>
                      <a:pt x="8" y="83"/>
                    </a:lnTo>
                    <a:lnTo>
                      <a:pt x="45" y="46"/>
                    </a:lnTo>
                    <a:lnTo>
                      <a:pt x="60" y="53"/>
                    </a:lnTo>
                    <a:lnTo>
                      <a:pt x="76" y="30"/>
                    </a:lnTo>
                    <a:lnTo>
                      <a:pt x="98" y="38"/>
                    </a:lnTo>
                    <a:lnTo>
                      <a:pt x="113" y="61"/>
                    </a:lnTo>
                    <a:lnTo>
                      <a:pt x="151" y="83"/>
                    </a:lnTo>
                    <a:lnTo>
                      <a:pt x="166" y="83"/>
                    </a:lnTo>
                    <a:lnTo>
                      <a:pt x="166" y="91"/>
                    </a:lnTo>
                    <a:lnTo>
                      <a:pt x="159" y="129"/>
                    </a:lnTo>
                    <a:lnTo>
                      <a:pt x="174" y="129"/>
                    </a:lnTo>
                    <a:lnTo>
                      <a:pt x="174" y="121"/>
                    </a:lnTo>
                    <a:lnTo>
                      <a:pt x="219" y="144"/>
                    </a:lnTo>
                    <a:lnTo>
                      <a:pt x="212" y="121"/>
                    </a:lnTo>
                    <a:lnTo>
                      <a:pt x="189" y="114"/>
                    </a:lnTo>
                    <a:lnTo>
                      <a:pt x="189" y="99"/>
                    </a:lnTo>
                    <a:lnTo>
                      <a:pt x="212" y="114"/>
                    </a:lnTo>
                    <a:lnTo>
                      <a:pt x="189" y="68"/>
                    </a:lnTo>
                    <a:lnTo>
                      <a:pt x="197" y="76"/>
                    </a:lnTo>
                    <a:lnTo>
                      <a:pt x="197" y="68"/>
                    </a:lnTo>
                    <a:lnTo>
                      <a:pt x="182" y="53"/>
                    </a:lnTo>
                    <a:lnTo>
                      <a:pt x="189" y="53"/>
                    </a:lnTo>
                    <a:lnTo>
                      <a:pt x="204" y="30"/>
                    </a:lnTo>
                    <a:lnTo>
                      <a:pt x="204" y="38"/>
                    </a:lnTo>
                    <a:lnTo>
                      <a:pt x="204" y="15"/>
                    </a:lnTo>
                    <a:lnTo>
                      <a:pt x="212" y="15"/>
                    </a:lnTo>
                    <a:lnTo>
                      <a:pt x="212" y="30"/>
                    </a:lnTo>
                    <a:lnTo>
                      <a:pt x="219" y="30"/>
                    </a:lnTo>
                    <a:lnTo>
                      <a:pt x="212" y="30"/>
                    </a:lnTo>
                    <a:lnTo>
                      <a:pt x="204" y="53"/>
                    </a:lnTo>
                    <a:lnTo>
                      <a:pt x="219" y="53"/>
                    </a:lnTo>
                    <a:lnTo>
                      <a:pt x="212" y="68"/>
                    </a:lnTo>
                    <a:lnTo>
                      <a:pt x="219" y="83"/>
                    </a:lnTo>
                    <a:lnTo>
                      <a:pt x="212" y="76"/>
                    </a:lnTo>
                    <a:lnTo>
                      <a:pt x="212" y="91"/>
                    </a:lnTo>
                    <a:lnTo>
                      <a:pt x="219" y="83"/>
                    </a:lnTo>
                    <a:lnTo>
                      <a:pt x="219" y="91"/>
                    </a:lnTo>
                    <a:lnTo>
                      <a:pt x="212" y="99"/>
                    </a:lnTo>
                    <a:lnTo>
                      <a:pt x="219" y="99"/>
                    </a:lnTo>
                    <a:lnTo>
                      <a:pt x="212" y="106"/>
                    </a:lnTo>
                    <a:lnTo>
                      <a:pt x="219" y="114"/>
                    </a:lnTo>
                    <a:lnTo>
                      <a:pt x="242" y="114"/>
                    </a:lnTo>
                    <a:lnTo>
                      <a:pt x="250" y="129"/>
                    </a:lnTo>
                    <a:lnTo>
                      <a:pt x="242" y="144"/>
                    </a:lnTo>
                    <a:lnTo>
                      <a:pt x="265" y="136"/>
                    </a:lnTo>
                    <a:lnTo>
                      <a:pt x="280" y="129"/>
                    </a:lnTo>
                    <a:lnTo>
                      <a:pt x="287" y="91"/>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59" name="Freeform 1222"/>
              <p:cNvSpPr>
                <a:spLocks/>
              </p:cNvSpPr>
              <p:nvPr/>
            </p:nvSpPr>
            <p:spPr bwMode="auto">
              <a:xfrm>
                <a:off x="3928" y="1925"/>
                <a:ext cx="287" cy="144"/>
              </a:xfrm>
              <a:custGeom>
                <a:avLst/>
                <a:gdLst>
                  <a:gd name="T0" fmla="*/ 287 w 287"/>
                  <a:gd name="T1" fmla="*/ 91 h 144"/>
                  <a:gd name="T2" fmla="*/ 250 w 287"/>
                  <a:gd name="T3" fmla="*/ 99 h 144"/>
                  <a:gd name="T4" fmla="*/ 219 w 287"/>
                  <a:gd name="T5" fmla="*/ 0 h 144"/>
                  <a:gd name="T6" fmla="*/ 0 w 287"/>
                  <a:gd name="T7" fmla="*/ 46 h 144"/>
                  <a:gd name="T8" fmla="*/ 8 w 287"/>
                  <a:gd name="T9" fmla="*/ 83 h 144"/>
                  <a:gd name="T10" fmla="*/ 45 w 287"/>
                  <a:gd name="T11" fmla="*/ 46 h 144"/>
                  <a:gd name="T12" fmla="*/ 60 w 287"/>
                  <a:gd name="T13" fmla="*/ 53 h 144"/>
                  <a:gd name="T14" fmla="*/ 76 w 287"/>
                  <a:gd name="T15" fmla="*/ 30 h 144"/>
                  <a:gd name="T16" fmla="*/ 98 w 287"/>
                  <a:gd name="T17" fmla="*/ 38 h 144"/>
                  <a:gd name="T18" fmla="*/ 113 w 287"/>
                  <a:gd name="T19" fmla="*/ 61 h 144"/>
                  <a:gd name="T20" fmla="*/ 151 w 287"/>
                  <a:gd name="T21" fmla="*/ 83 h 144"/>
                  <a:gd name="T22" fmla="*/ 166 w 287"/>
                  <a:gd name="T23" fmla="*/ 83 h 144"/>
                  <a:gd name="T24" fmla="*/ 166 w 287"/>
                  <a:gd name="T25" fmla="*/ 91 h 144"/>
                  <a:gd name="T26" fmla="*/ 159 w 287"/>
                  <a:gd name="T27" fmla="*/ 129 h 144"/>
                  <a:gd name="T28" fmla="*/ 174 w 287"/>
                  <a:gd name="T29" fmla="*/ 129 h 144"/>
                  <a:gd name="T30" fmla="*/ 174 w 287"/>
                  <a:gd name="T31" fmla="*/ 121 h 144"/>
                  <a:gd name="T32" fmla="*/ 219 w 287"/>
                  <a:gd name="T33" fmla="*/ 144 h 144"/>
                  <a:gd name="T34" fmla="*/ 212 w 287"/>
                  <a:gd name="T35" fmla="*/ 121 h 144"/>
                  <a:gd name="T36" fmla="*/ 189 w 287"/>
                  <a:gd name="T37" fmla="*/ 114 h 144"/>
                  <a:gd name="T38" fmla="*/ 189 w 287"/>
                  <a:gd name="T39" fmla="*/ 99 h 144"/>
                  <a:gd name="T40" fmla="*/ 212 w 287"/>
                  <a:gd name="T41" fmla="*/ 114 h 144"/>
                  <a:gd name="T42" fmla="*/ 189 w 287"/>
                  <a:gd name="T43" fmla="*/ 68 h 144"/>
                  <a:gd name="T44" fmla="*/ 197 w 287"/>
                  <a:gd name="T45" fmla="*/ 76 h 144"/>
                  <a:gd name="T46" fmla="*/ 197 w 287"/>
                  <a:gd name="T47" fmla="*/ 68 h 144"/>
                  <a:gd name="T48" fmla="*/ 182 w 287"/>
                  <a:gd name="T49" fmla="*/ 53 h 144"/>
                  <a:gd name="T50" fmla="*/ 189 w 287"/>
                  <a:gd name="T51" fmla="*/ 53 h 144"/>
                  <a:gd name="T52" fmla="*/ 204 w 287"/>
                  <a:gd name="T53" fmla="*/ 30 h 144"/>
                  <a:gd name="T54" fmla="*/ 204 w 287"/>
                  <a:gd name="T55" fmla="*/ 38 h 144"/>
                  <a:gd name="T56" fmla="*/ 204 w 287"/>
                  <a:gd name="T57" fmla="*/ 15 h 144"/>
                  <a:gd name="T58" fmla="*/ 212 w 287"/>
                  <a:gd name="T59" fmla="*/ 15 h 144"/>
                  <a:gd name="T60" fmla="*/ 212 w 287"/>
                  <a:gd name="T61" fmla="*/ 30 h 144"/>
                  <a:gd name="T62" fmla="*/ 219 w 287"/>
                  <a:gd name="T63" fmla="*/ 30 h 144"/>
                  <a:gd name="T64" fmla="*/ 212 w 287"/>
                  <a:gd name="T65" fmla="*/ 30 h 144"/>
                  <a:gd name="T66" fmla="*/ 204 w 287"/>
                  <a:gd name="T67" fmla="*/ 53 h 144"/>
                  <a:gd name="T68" fmla="*/ 219 w 287"/>
                  <a:gd name="T69" fmla="*/ 53 h 144"/>
                  <a:gd name="T70" fmla="*/ 212 w 287"/>
                  <a:gd name="T71" fmla="*/ 68 h 144"/>
                  <a:gd name="T72" fmla="*/ 219 w 287"/>
                  <a:gd name="T73" fmla="*/ 83 h 144"/>
                  <a:gd name="T74" fmla="*/ 212 w 287"/>
                  <a:gd name="T75" fmla="*/ 76 h 144"/>
                  <a:gd name="T76" fmla="*/ 212 w 287"/>
                  <a:gd name="T77" fmla="*/ 91 h 144"/>
                  <a:gd name="T78" fmla="*/ 219 w 287"/>
                  <a:gd name="T79" fmla="*/ 83 h 144"/>
                  <a:gd name="T80" fmla="*/ 219 w 287"/>
                  <a:gd name="T81" fmla="*/ 91 h 144"/>
                  <a:gd name="T82" fmla="*/ 212 w 287"/>
                  <a:gd name="T83" fmla="*/ 99 h 144"/>
                  <a:gd name="T84" fmla="*/ 219 w 287"/>
                  <a:gd name="T85" fmla="*/ 99 h 144"/>
                  <a:gd name="T86" fmla="*/ 212 w 287"/>
                  <a:gd name="T87" fmla="*/ 106 h 144"/>
                  <a:gd name="T88" fmla="*/ 219 w 287"/>
                  <a:gd name="T89" fmla="*/ 114 h 144"/>
                  <a:gd name="T90" fmla="*/ 242 w 287"/>
                  <a:gd name="T91" fmla="*/ 114 h 144"/>
                  <a:gd name="T92" fmla="*/ 250 w 287"/>
                  <a:gd name="T93" fmla="*/ 129 h 144"/>
                  <a:gd name="T94" fmla="*/ 242 w 287"/>
                  <a:gd name="T95" fmla="*/ 144 h 144"/>
                  <a:gd name="T96" fmla="*/ 265 w 287"/>
                  <a:gd name="T97" fmla="*/ 136 h 144"/>
                  <a:gd name="T98" fmla="*/ 280 w 287"/>
                  <a:gd name="T99" fmla="*/ 129 h 144"/>
                  <a:gd name="T100" fmla="*/ 287 w 287"/>
                  <a:gd name="T101" fmla="*/ 91 h 144"/>
                  <a:gd name="T102" fmla="*/ 287 w 287"/>
                  <a:gd name="T103" fmla="*/ 99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7"/>
                  <a:gd name="T157" fmla="*/ 0 h 144"/>
                  <a:gd name="T158" fmla="*/ 287 w 287"/>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7" h="144">
                    <a:moveTo>
                      <a:pt x="287" y="91"/>
                    </a:moveTo>
                    <a:lnTo>
                      <a:pt x="250" y="99"/>
                    </a:lnTo>
                    <a:lnTo>
                      <a:pt x="219" y="0"/>
                    </a:lnTo>
                    <a:lnTo>
                      <a:pt x="0" y="46"/>
                    </a:lnTo>
                    <a:lnTo>
                      <a:pt x="8" y="83"/>
                    </a:lnTo>
                    <a:lnTo>
                      <a:pt x="45" y="46"/>
                    </a:lnTo>
                    <a:lnTo>
                      <a:pt x="60" y="53"/>
                    </a:lnTo>
                    <a:lnTo>
                      <a:pt x="76" y="30"/>
                    </a:lnTo>
                    <a:lnTo>
                      <a:pt x="98" y="38"/>
                    </a:lnTo>
                    <a:lnTo>
                      <a:pt x="113" y="61"/>
                    </a:lnTo>
                    <a:lnTo>
                      <a:pt x="151" y="83"/>
                    </a:lnTo>
                    <a:lnTo>
                      <a:pt x="166" y="83"/>
                    </a:lnTo>
                    <a:lnTo>
                      <a:pt x="166" y="91"/>
                    </a:lnTo>
                    <a:lnTo>
                      <a:pt x="159" y="129"/>
                    </a:lnTo>
                    <a:lnTo>
                      <a:pt x="174" y="129"/>
                    </a:lnTo>
                    <a:lnTo>
                      <a:pt x="174" y="121"/>
                    </a:lnTo>
                    <a:lnTo>
                      <a:pt x="219" y="144"/>
                    </a:lnTo>
                    <a:lnTo>
                      <a:pt x="212" y="121"/>
                    </a:lnTo>
                    <a:lnTo>
                      <a:pt x="189" y="114"/>
                    </a:lnTo>
                    <a:lnTo>
                      <a:pt x="189" y="99"/>
                    </a:lnTo>
                    <a:lnTo>
                      <a:pt x="212" y="114"/>
                    </a:lnTo>
                    <a:lnTo>
                      <a:pt x="189" y="68"/>
                    </a:lnTo>
                    <a:lnTo>
                      <a:pt x="197" y="76"/>
                    </a:lnTo>
                    <a:lnTo>
                      <a:pt x="197" y="68"/>
                    </a:lnTo>
                    <a:lnTo>
                      <a:pt x="182" y="53"/>
                    </a:lnTo>
                    <a:lnTo>
                      <a:pt x="189" y="53"/>
                    </a:lnTo>
                    <a:lnTo>
                      <a:pt x="204" y="30"/>
                    </a:lnTo>
                    <a:lnTo>
                      <a:pt x="204" y="38"/>
                    </a:lnTo>
                    <a:lnTo>
                      <a:pt x="204" y="15"/>
                    </a:lnTo>
                    <a:lnTo>
                      <a:pt x="212" y="15"/>
                    </a:lnTo>
                    <a:lnTo>
                      <a:pt x="212" y="30"/>
                    </a:lnTo>
                    <a:lnTo>
                      <a:pt x="219" y="30"/>
                    </a:lnTo>
                    <a:lnTo>
                      <a:pt x="212" y="30"/>
                    </a:lnTo>
                    <a:lnTo>
                      <a:pt x="204" y="53"/>
                    </a:lnTo>
                    <a:lnTo>
                      <a:pt x="219" y="53"/>
                    </a:lnTo>
                    <a:lnTo>
                      <a:pt x="212" y="68"/>
                    </a:lnTo>
                    <a:lnTo>
                      <a:pt x="219" y="83"/>
                    </a:lnTo>
                    <a:lnTo>
                      <a:pt x="212" y="76"/>
                    </a:lnTo>
                    <a:lnTo>
                      <a:pt x="212" y="91"/>
                    </a:lnTo>
                    <a:lnTo>
                      <a:pt x="219" y="83"/>
                    </a:lnTo>
                    <a:lnTo>
                      <a:pt x="219" y="91"/>
                    </a:lnTo>
                    <a:lnTo>
                      <a:pt x="212" y="99"/>
                    </a:lnTo>
                    <a:lnTo>
                      <a:pt x="219" y="99"/>
                    </a:lnTo>
                    <a:lnTo>
                      <a:pt x="212" y="106"/>
                    </a:lnTo>
                    <a:lnTo>
                      <a:pt x="219" y="114"/>
                    </a:lnTo>
                    <a:lnTo>
                      <a:pt x="242" y="114"/>
                    </a:lnTo>
                    <a:lnTo>
                      <a:pt x="250" y="129"/>
                    </a:lnTo>
                    <a:lnTo>
                      <a:pt x="242" y="144"/>
                    </a:lnTo>
                    <a:lnTo>
                      <a:pt x="265" y="136"/>
                    </a:lnTo>
                    <a:lnTo>
                      <a:pt x="280" y="129"/>
                    </a:lnTo>
                    <a:lnTo>
                      <a:pt x="287" y="91"/>
                    </a:lnTo>
                    <a:lnTo>
                      <a:pt x="287" y="9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0" name="Freeform 1223"/>
              <p:cNvSpPr>
                <a:spLocks/>
              </p:cNvSpPr>
              <p:nvPr/>
            </p:nvSpPr>
            <p:spPr bwMode="auto">
              <a:xfrm>
                <a:off x="4246" y="1607"/>
                <a:ext cx="212" cy="113"/>
              </a:xfrm>
              <a:custGeom>
                <a:avLst/>
                <a:gdLst>
                  <a:gd name="T0" fmla="*/ 196 w 212"/>
                  <a:gd name="T1" fmla="*/ 53 h 113"/>
                  <a:gd name="T2" fmla="*/ 189 w 212"/>
                  <a:gd name="T3" fmla="*/ 60 h 113"/>
                  <a:gd name="T4" fmla="*/ 204 w 212"/>
                  <a:gd name="T5" fmla="*/ 75 h 113"/>
                  <a:gd name="T6" fmla="*/ 189 w 212"/>
                  <a:gd name="T7" fmla="*/ 83 h 113"/>
                  <a:gd name="T8" fmla="*/ 159 w 212"/>
                  <a:gd name="T9" fmla="*/ 68 h 113"/>
                  <a:gd name="T10" fmla="*/ 151 w 212"/>
                  <a:gd name="T11" fmla="*/ 53 h 113"/>
                  <a:gd name="T12" fmla="*/ 136 w 212"/>
                  <a:gd name="T13" fmla="*/ 53 h 113"/>
                  <a:gd name="T14" fmla="*/ 159 w 212"/>
                  <a:gd name="T15" fmla="*/ 15 h 113"/>
                  <a:gd name="T16" fmla="*/ 144 w 212"/>
                  <a:gd name="T17" fmla="*/ 15 h 113"/>
                  <a:gd name="T18" fmla="*/ 136 w 212"/>
                  <a:gd name="T19" fmla="*/ 0 h 113"/>
                  <a:gd name="T20" fmla="*/ 113 w 212"/>
                  <a:gd name="T21" fmla="*/ 22 h 113"/>
                  <a:gd name="T22" fmla="*/ 45 w 212"/>
                  <a:gd name="T23" fmla="*/ 38 h 113"/>
                  <a:gd name="T24" fmla="*/ 0 w 212"/>
                  <a:gd name="T25" fmla="*/ 45 h 113"/>
                  <a:gd name="T26" fmla="*/ 0 w 212"/>
                  <a:gd name="T27" fmla="*/ 106 h 113"/>
                  <a:gd name="T28" fmla="*/ 98 w 212"/>
                  <a:gd name="T29" fmla="*/ 83 h 113"/>
                  <a:gd name="T30" fmla="*/ 121 w 212"/>
                  <a:gd name="T31" fmla="*/ 75 h 113"/>
                  <a:gd name="T32" fmla="*/ 128 w 212"/>
                  <a:gd name="T33" fmla="*/ 98 h 113"/>
                  <a:gd name="T34" fmla="*/ 144 w 212"/>
                  <a:gd name="T35" fmla="*/ 98 h 113"/>
                  <a:gd name="T36" fmla="*/ 144 w 212"/>
                  <a:gd name="T37" fmla="*/ 106 h 113"/>
                  <a:gd name="T38" fmla="*/ 151 w 212"/>
                  <a:gd name="T39" fmla="*/ 113 h 113"/>
                  <a:gd name="T40" fmla="*/ 174 w 212"/>
                  <a:gd name="T41" fmla="*/ 83 h 113"/>
                  <a:gd name="T42" fmla="*/ 174 w 212"/>
                  <a:gd name="T43" fmla="*/ 106 h 113"/>
                  <a:gd name="T44" fmla="*/ 212 w 212"/>
                  <a:gd name="T45" fmla="*/ 83 h 113"/>
                  <a:gd name="T46" fmla="*/ 212 w 212"/>
                  <a:gd name="T47" fmla="*/ 75 h 113"/>
                  <a:gd name="T48" fmla="*/ 196 w 212"/>
                  <a:gd name="T49" fmla="*/ 53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
                  <a:gd name="T76" fmla="*/ 0 h 113"/>
                  <a:gd name="T77" fmla="*/ 212 w 212"/>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 h="113">
                    <a:moveTo>
                      <a:pt x="196" y="53"/>
                    </a:moveTo>
                    <a:lnTo>
                      <a:pt x="189" y="60"/>
                    </a:lnTo>
                    <a:lnTo>
                      <a:pt x="204" y="75"/>
                    </a:lnTo>
                    <a:lnTo>
                      <a:pt x="189" y="83"/>
                    </a:lnTo>
                    <a:lnTo>
                      <a:pt x="159" y="68"/>
                    </a:lnTo>
                    <a:lnTo>
                      <a:pt x="151" y="53"/>
                    </a:lnTo>
                    <a:lnTo>
                      <a:pt x="136" y="53"/>
                    </a:lnTo>
                    <a:lnTo>
                      <a:pt x="159" y="15"/>
                    </a:lnTo>
                    <a:lnTo>
                      <a:pt x="144" y="15"/>
                    </a:lnTo>
                    <a:lnTo>
                      <a:pt x="136" y="0"/>
                    </a:lnTo>
                    <a:lnTo>
                      <a:pt x="113" y="22"/>
                    </a:lnTo>
                    <a:lnTo>
                      <a:pt x="45" y="38"/>
                    </a:lnTo>
                    <a:lnTo>
                      <a:pt x="0" y="45"/>
                    </a:lnTo>
                    <a:lnTo>
                      <a:pt x="0" y="106"/>
                    </a:lnTo>
                    <a:lnTo>
                      <a:pt x="98" y="83"/>
                    </a:lnTo>
                    <a:lnTo>
                      <a:pt x="121" y="75"/>
                    </a:lnTo>
                    <a:lnTo>
                      <a:pt x="128" y="98"/>
                    </a:lnTo>
                    <a:lnTo>
                      <a:pt x="144" y="98"/>
                    </a:lnTo>
                    <a:lnTo>
                      <a:pt x="144" y="106"/>
                    </a:lnTo>
                    <a:lnTo>
                      <a:pt x="151" y="113"/>
                    </a:lnTo>
                    <a:lnTo>
                      <a:pt x="174" y="83"/>
                    </a:lnTo>
                    <a:lnTo>
                      <a:pt x="174" y="106"/>
                    </a:lnTo>
                    <a:lnTo>
                      <a:pt x="212" y="83"/>
                    </a:lnTo>
                    <a:lnTo>
                      <a:pt x="212" y="75"/>
                    </a:lnTo>
                    <a:lnTo>
                      <a:pt x="196" y="53"/>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1" name="Freeform 1224"/>
              <p:cNvSpPr>
                <a:spLocks/>
              </p:cNvSpPr>
              <p:nvPr/>
            </p:nvSpPr>
            <p:spPr bwMode="auto">
              <a:xfrm>
                <a:off x="4246" y="1607"/>
                <a:ext cx="212" cy="113"/>
              </a:xfrm>
              <a:custGeom>
                <a:avLst/>
                <a:gdLst>
                  <a:gd name="T0" fmla="*/ 196 w 212"/>
                  <a:gd name="T1" fmla="*/ 53 h 113"/>
                  <a:gd name="T2" fmla="*/ 189 w 212"/>
                  <a:gd name="T3" fmla="*/ 60 h 113"/>
                  <a:gd name="T4" fmla="*/ 204 w 212"/>
                  <a:gd name="T5" fmla="*/ 75 h 113"/>
                  <a:gd name="T6" fmla="*/ 189 w 212"/>
                  <a:gd name="T7" fmla="*/ 83 h 113"/>
                  <a:gd name="T8" fmla="*/ 159 w 212"/>
                  <a:gd name="T9" fmla="*/ 68 h 113"/>
                  <a:gd name="T10" fmla="*/ 151 w 212"/>
                  <a:gd name="T11" fmla="*/ 53 h 113"/>
                  <a:gd name="T12" fmla="*/ 136 w 212"/>
                  <a:gd name="T13" fmla="*/ 53 h 113"/>
                  <a:gd name="T14" fmla="*/ 159 w 212"/>
                  <a:gd name="T15" fmla="*/ 15 h 113"/>
                  <a:gd name="T16" fmla="*/ 144 w 212"/>
                  <a:gd name="T17" fmla="*/ 15 h 113"/>
                  <a:gd name="T18" fmla="*/ 136 w 212"/>
                  <a:gd name="T19" fmla="*/ 0 h 113"/>
                  <a:gd name="T20" fmla="*/ 113 w 212"/>
                  <a:gd name="T21" fmla="*/ 22 h 113"/>
                  <a:gd name="T22" fmla="*/ 45 w 212"/>
                  <a:gd name="T23" fmla="*/ 38 h 113"/>
                  <a:gd name="T24" fmla="*/ 0 w 212"/>
                  <a:gd name="T25" fmla="*/ 45 h 113"/>
                  <a:gd name="T26" fmla="*/ 0 w 212"/>
                  <a:gd name="T27" fmla="*/ 106 h 113"/>
                  <a:gd name="T28" fmla="*/ 98 w 212"/>
                  <a:gd name="T29" fmla="*/ 83 h 113"/>
                  <a:gd name="T30" fmla="*/ 121 w 212"/>
                  <a:gd name="T31" fmla="*/ 75 h 113"/>
                  <a:gd name="T32" fmla="*/ 128 w 212"/>
                  <a:gd name="T33" fmla="*/ 98 h 113"/>
                  <a:gd name="T34" fmla="*/ 144 w 212"/>
                  <a:gd name="T35" fmla="*/ 98 h 113"/>
                  <a:gd name="T36" fmla="*/ 144 w 212"/>
                  <a:gd name="T37" fmla="*/ 106 h 113"/>
                  <a:gd name="T38" fmla="*/ 151 w 212"/>
                  <a:gd name="T39" fmla="*/ 113 h 113"/>
                  <a:gd name="T40" fmla="*/ 174 w 212"/>
                  <a:gd name="T41" fmla="*/ 83 h 113"/>
                  <a:gd name="T42" fmla="*/ 174 w 212"/>
                  <a:gd name="T43" fmla="*/ 106 h 113"/>
                  <a:gd name="T44" fmla="*/ 212 w 212"/>
                  <a:gd name="T45" fmla="*/ 83 h 113"/>
                  <a:gd name="T46" fmla="*/ 212 w 212"/>
                  <a:gd name="T47" fmla="*/ 75 h 113"/>
                  <a:gd name="T48" fmla="*/ 196 w 212"/>
                  <a:gd name="T49" fmla="*/ 53 h 113"/>
                  <a:gd name="T50" fmla="*/ 196 w 212"/>
                  <a:gd name="T51" fmla="*/ 60 h 1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2"/>
                  <a:gd name="T79" fmla="*/ 0 h 113"/>
                  <a:gd name="T80" fmla="*/ 212 w 212"/>
                  <a:gd name="T81" fmla="*/ 113 h 1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2" h="113">
                    <a:moveTo>
                      <a:pt x="196" y="53"/>
                    </a:moveTo>
                    <a:lnTo>
                      <a:pt x="189" y="60"/>
                    </a:lnTo>
                    <a:lnTo>
                      <a:pt x="204" y="75"/>
                    </a:lnTo>
                    <a:lnTo>
                      <a:pt x="189" y="83"/>
                    </a:lnTo>
                    <a:lnTo>
                      <a:pt x="159" y="68"/>
                    </a:lnTo>
                    <a:lnTo>
                      <a:pt x="151" y="53"/>
                    </a:lnTo>
                    <a:lnTo>
                      <a:pt x="136" y="53"/>
                    </a:lnTo>
                    <a:lnTo>
                      <a:pt x="159" y="15"/>
                    </a:lnTo>
                    <a:lnTo>
                      <a:pt x="144" y="15"/>
                    </a:lnTo>
                    <a:lnTo>
                      <a:pt x="136" y="0"/>
                    </a:lnTo>
                    <a:lnTo>
                      <a:pt x="113" y="22"/>
                    </a:lnTo>
                    <a:lnTo>
                      <a:pt x="45" y="38"/>
                    </a:lnTo>
                    <a:lnTo>
                      <a:pt x="0" y="45"/>
                    </a:lnTo>
                    <a:lnTo>
                      <a:pt x="0" y="106"/>
                    </a:lnTo>
                    <a:lnTo>
                      <a:pt x="98" y="83"/>
                    </a:lnTo>
                    <a:lnTo>
                      <a:pt x="121" y="75"/>
                    </a:lnTo>
                    <a:lnTo>
                      <a:pt x="128" y="98"/>
                    </a:lnTo>
                    <a:lnTo>
                      <a:pt x="144" y="98"/>
                    </a:lnTo>
                    <a:lnTo>
                      <a:pt x="144" y="106"/>
                    </a:lnTo>
                    <a:lnTo>
                      <a:pt x="151" y="113"/>
                    </a:lnTo>
                    <a:lnTo>
                      <a:pt x="174" y="83"/>
                    </a:lnTo>
                    <a:lnTo>
                      <a:pt x="174" y="106"/>
                    </a:lnTo>
                    <a:lnTo>
                      <a:pt x="212" y="83"/>
                    </a:lnTo>
                    <a:lnTo>
                      <a:pt x="212" y="75"/>
                    </a:lnTo>
                    <a:lnTo>
                      <a:pt x="196" y="53"/>
                    </a:lnTo>
                    <a:lnTo>
                      <a:pt x="196" y="6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2" name="Freeform 1225"/>
              <p:cNvSpPr>
                <a:spLocks/>
              </p:cNvSpPr>
              <p:nvPr/>
            </p:nvSpPr>
            <p:spPr bwMode="auto">
              <a:xfrm>
                <a:off x="3224" y="1417"/>
                <a:ext cx="371" cy="182"/>
              </a:xfrm>
              <a:custGeom>
                <a:avLst/>
                <a:gdLst>
                  <a:gd name="T0" fmla="*/ 348 w 371"/>
                  <a:gd name="T1" fmla="*/ 76 h 182"/>
                  <a:gd name="T2" fmla="*/ 341 w 371"/>
                  <a:gd name="T3" fmla="*/ 53 h 182"/>
                  <a:gd name="T4" fmla="*/ 303 w 371"/>
                  <a:gd name="T5" fmla="*/ 61 h 182"/>
                  <a:gd name="T6" fmla="*/ 303 w 371"/>
                  <a:gd name="T7" fmla="*/ 38 h 182"/>
                  <a:gd name="T8" fmla="*/ 242 w 371"/>
                  <a:gd name="T9" fmla="*/ 53 h 182"/>
                  <a:gd name="T10" fmla="*/ 212 w 371"/>
                  <a:gd name="T11" fmla="*/ 76 h 182"/>
                  <a:gd name="T12" fmla="*/ 174 w 371"/>
                  <a:gd name="T13" fmla="*/ 76 h 182"/>
                  <a:gd name="T14" fmla="*/ 144 w 371"/>
                  <a:gd name="T15" fmla="*/ 46 h 182"/>
                  <a:gd name="T16" fmla="*/ 129 w 371"/>
                  <a:gd name="T17" fmla="*/ 38 h 182"/>
                  <a:gd name="T18" fmla="*/ 114 w 371"/>
                  <a:gd name="T19" fmla="*/ 53 h 182"/>
                  <a:gd name="T20" fmla="*/ 121 w 371"/>
                  <a:gd name="T21" fmla="*/ 23 h 182"/>
                  <a:gd name="T22" fmla="*/ 144 w 371"/>
                  <a:gd name="T23" fmla="*/ 0 h 182"/>
                  <a:gd name="T24" fmla="*/ 136 w 371"/>
                  <a:gd name="T25" fmla="*/ 0 h 182"/>
                  <a:gd name="T26" fmla="*/ 83 w 371"/>
                  <a:gd name="T27" fmla="*/ 38 h 182"/>
                  <a:gd name="T28" fmla="*/ 0 w 371"/>
                  <a:gd name="T29" fmla="*/ 76 h 182"/>
                  <a:gd name="T30" fmla="*/ 23 w 371"/>
                  <a:gd name="T31" fmla="*/ 99 h 182"/>
                  <a:gd name="T32" fmla="*/ 136 w 371"/>
                  <a:gd name="T33" fmla="*/ 121 h 182"/>
                  <a:gd name="T34" fmla="*/ 136 w 371"/>
                  <a:gd name="T35" fmla="*/ 129 h 182"/>
                  <a:gd name="T36" fmla="*/ 159 w 371"/>
                  <a:gd name="T37" fmla="*/ 137 h 182"/>
                  <a:gd name="T38" fmla="*/ 152 w 371"/>
                  <a:gd name="T39" fmla="*/ 167 h 182"/>
                  <a:gd name="T40" fmla="*/ 167 w 371"/>
                  <a:gd name="T41" fmla="*/ 167 h 182"/>
                  <a:gd name="T42" fmla="*/ 174 w 371"/>
                  <a:gd name="T43" fmla="*/ 182 h 182"/>
                  <a:gd name="T44" fmla="*/ 197 w 371"/>
                  <a:gd name="T45" fmla="*/ 114 h 182"/>
                  <a:gd name="T46" fmla="*/ 205 w 371"/>
                  <a:gd name="T47" fmla="*/ 137 h 182"/>
                  <a:gd name="T48" fmla="*/ 227 w 371"/>
                  <a:gd name="T49" fmla="*/ 114 h 182"/>
                  <a:gd name="T50" fmla="*/ 220 w 371"/>
                  <a:gd name="T51" fmla="*/ 137 h 182"/>
                  <a:gd name="T52" fmla="*/ 242 w 371"/>
                  <a:gd name="T53" fmla="*/ 114 h 182"/>
                  <a:gd name="T54" fmla="*/ 273 w 371"/>
                  <a:gd name="T55" fmla="*/ 106 h 182"/>
                  <a:gd name="T56" fmla="*/ 280 w 371"/>
                  <a:gd name="T57" fmla="*/ 91 h 182"/>
                  <a:gd name="T58" fmla="*/ 326 w 371"/>
                  <a:gd name="T59" fmla="*/ 114 h 182"/>
                  <a:gd name="T60" fmla="*/ 326 w 371"/>
                  <a:gd name="T61" fmla="*/ 91 h 182"/>
                  <a:gd name="T62" fmla="*/ 371 w 371"/>
                  <a:gd name="T63" fmla="*/ 91 h 182"/>
                  <a:gd name="T64" fmla="*/ 348 w 371"/>
                  <a:gd name="T65" fmla="*/ 76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1"/>
                  <a:gd name="T100" fmla="*/ 0 h 182"/>
                  <a:gd name="T101" fmla="*/ 371 w 371"/>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1" h="182">
                    <a:moveTo>
                      <a:pt x="348" y="76"/>
                    </a:moveTo>
                    <a:lnTo>
                      <a:pt x="341" y="53"/>
                    </a:lnTo>
                    <a:lnTo>
                      <a:pt x="303" y="61"/>
                    </a:lnTo>
                    <a:lnTo>
                      <a:pt x="303" y="38"/>
                    </a:lnTo>
                    <a:lnTo>
                      <a:pt x="242" y="53"/>
                    </a:lnTo>
                    <a:lnTo>
                      <a:pt x="212" y="76"/>
                    </a:lnTo>
                    <a:lnTo>
                      <a:pt x="174" y="76"/>
                    </a:lnTo>
                    <a:lnTo>
                      <a:pt x="144" y="46"/>
                    </a:lnTo>
                    <a:lnTo>
                      <a:pt x="129" y="38"/>
                    </a:lnTo>
                    <a:lnTo>
                      <a:pt x="114" y="53"/>
                    </a:lnTo>
                    <a:lnTo>
                      <a:pt x="121" y="23"/>
                    </a:lnTo>
                    <a:lnTo>
                      <a:pt x="144" y="0"/>
                    </a:lnTo>
                    <a:lnTo>
                      <a:pt x="136" y="0"/>
                    </a:lnTo>
                    <a:lnTo>
                      <a:pt x="83" y="38"/>
                    </a:lnTo>
                    <a:lnTo>
                      <a:pt x="0" y="76"/>
                    </a:lnTo>
                    <a:lnTo>
                      <a:pt x="23" y="99"/>
                    </a:lnTo>
                    <a:lnTo>
                      <a:pt x="136" y="121"/>
                    </a:lnTo>
                    <a:lnTo>
                      <a:pt x="136" y="129"/>
                    </a:lnTo>
                    <a:lnTo>
                      <a:pt x="159" y="137"/>
                    </a:lnTo>
                    <a:lnTo>
                      <a:pt x="152" y="167"/>
                    </a:lnTo>
                    <a:lnTo>
                      <a:pt x="167" y="167"/>
                    </a:lnTo>
                    <a:lnTo>
                      <a:pt x="174" y="182"/>
                    </a:lnTo>
                    <a:lnTo>
                      <a:pt x="197" y="114"/>
                    </a:lnTo>
                    <a:lnTo>
                      <a:pt x="205" y="137"/>
                    </a:lnTo>
                    <a:lnTo>
                      <a:pt x="227" y="114"/>
                    </a:lnTo>
                    <a:lnTo>
                      <a:pt x="220" y="137"/>
                    </a:lnTo>
                    <a:lnTo>
                      <a:pt x="242" y="114"/>
                    </a:lnTo>
                    <a:lnTo>
                      <a:pt x="273" y="106"/>
                    </a:lnTo>
                    <a:lnTo>
                      <a:pt x="280" y="91"/>
                    </a:lnTo>
                    <a:lnTo>
                      <a:pt x="326" y="114"/>
                    </a:lnTo>
                    <a:lnTo>
                      <a:pt x="326" y="91"/>
                    </a:lnTo>
                    <a:lnTo>
                      <a:pt x="371" y="91"/>
                    </a:lnTo>
                    <a:lnTo>
                      <a:pt x="348" y="76"/>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3" name="Freeform 1226"/>
              <p:cNvSpPr>
                <a:spLocks/>
              </p:cNvSpPr>
              <p:nvPr/>
            </p:nvSpPr>
            <p:spPr bwMode="auto">
              <a:xfrm>
                <a:off x="3224" y="1417"/>
                <a:ext cx="371" cy="182"/>
              </a:xfrm>
              <a:custGeom>
                <a:avLst/>
                <a:gdLst>
                  <a:gd name="T0" fmla="*/ 348 w 371"/>
                  <a:gd name="T1" fmla="*/ 76 h 182"/>
                  <a:gd name="T2" fmla="*/ 341 w 371"/>
                  <a:gd name="T3" fmla="*/ 53 h 182"/>
                  <a:gd name="T4" fmla="*/ 303 w 371"/>
                  <a:gd name="T5" fmla="*/ 61 h 182"/>
                  <a:gd name="T6" fmla="*/ 303 w 371"/>
                  <a:gd name="T7" fmla="*/ 38 h 182"/>
                  <a:gd name="T8" fmla="*/ 242 w 371"/>
                  <a:gd name="T9" fmla="*/ 53 h 182"/>
                  <a:gd name="T10" fmla="*/ 212 w 371"/>
                  <a:gd name="T11" fmla="*/ 76 h 182"/>
                  <a:gd name="T12" fmla="*/ 174 w 371"/>
                  <a:gd name="T13" fmla="*/ 76 h 182"/>
                  <a:gd name="T14" fmla="*/ 144 w 371"/>
                  <a:gd name="T15" fmla="*/ 46 h 182"/>
                  <a:gd name="T16" fmla="*/ 129 w 371"/>
                  <a:gd name="T17" fmla="*/ 38 h 182"/>
                  <a:gd name="T18" fmla="*/ 114 w 371"/>
                  <a:gd name="T19" fmla="*/ 53 h 182"/>
                  <a:gd name="T20" fmla="*/ 121 w 371"/>
                  <a:gd name="T21" fmla="*/ 23 h 182"/>
                  <a:gd name="T22" fmla="*/ 144 w 371"/>
                  <a:gd name="T23" fmla="*/ 0 h 182"/>
                  <a:gd name="T24" fmla="*/ 136 w 371"/>
                  <a:gd name="T25" fmla="*/ 0 h 182"/>
                  <a:gd name="T26" fmla="*/ 83 w 371"/>
                  <a:gd name="T27" fmla="*/ 38 h 182"/>
                  <a:gd name="T28" fmla="*/ 0 w 371"/>
                  <a:gd name="T29" fmla="*/ 76 h 182"/>
                  <a:gd name="T30" fmla="*/ 23 w 371"/>
                  <a:gd name="T31" fmla="*/ 99 h 182"/>
                  <a:gd name="T32" fmla="*/ 136 w 371"/>
                  <a:gd name="T33" fmla="*/ 121 h 182"/>
                  <a:gd name="T34" fmla="*/ 136 w 371"/>
                  <a:gd name="T35" fmla="*/ 129 h 182"/>
                  <a:gd name="T36" fmla="*/ 159 w 371"/>
                  <a:gd name="T37" fmla="*/ 137 h 182"/>
                  <a:gd name="T38" fmla="*/ 152 w 371"/>
                  <a:gd name="T39" fmla="*/ 167 h 182"/>
                  <a:gd name="T40" fmla="*/ 167 w 371"/>
                  <a:gd name="T41" fmla="*/ 167 h 182"/>
                  <a:gd name="T42" fmla="*/ 174 w 371"/>
                  <a:gd name="T43" fmla="*/ 182 h 182"/>
                  <a:gd name="T44" fmla="*/ 197 w 371"/>
                  <a:gd name="T45" fmla="*/ 114 h 182"/>
                  <a:gd name="T46" fmla="*/ 205 w 371"/>
                  <a:gd name="T47" fmla="*/ 137 h 182"/>
                  <a:gd name="T48" fmla="*/ 227 w 371"/>
                  <a:gd name="T49" fmla="*/ 114 h 182"/>
                  <a:gd name="T50" fmla="*/ 220 w 371"/>
                  <a:gd name="T51" fmla="*/ 137 h 182"/>
                  <a:gd name="T52" fmla="*/ 242 w 371"/>
                  <a:gd name="T53" fmla="*/ 114 h 182"/>
                  <a:gd name="T54" fmla="*/ 273 w 371"/>
                  <a:gd name="T55" fmla="*/ 106 h 182"/>
                  <a:gd name="T56" fmla="*/ 280 w 371"/>
                  <a:gd name="T57" fmla="*/ 91 h 182"/>
                  <a:gd name="T58" fmla="*/ 326 w 371"/>
                  <a:gd name="T59" fmla="*/ 114 h 182"/>
                  <a:gd name="T60" fmla="*/ 326 w 371"/>
                  <a:gd name="T61" fmla="*/ 91 h 182"/>
                  <a:gd name="T62" fmla="*/ 371 w 371"/>
                  <a:gd name="T63" fmla="*/ 91 h 182"/>
                  <a:gd name="T64" fmla="*/ 348 w 371"/>
                  <a:gd name="T65" fmla="*/ 76 h 182"/>
                  <a:gd name="T66" fmla="*/ 348 w 371"/>
                  <a:gd name="T67" fmla="*/ 84 h 1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
                  <a:gd name="T103" fmla="*/ 0 h 182"/>
                  <a:gd name="T104" fmla="*/ 371 w 371"/>
                  <a:gd name="T105" fmla="*/ 182 h 1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 h="182">
                    <a:moveTo>
                      <a:pt x="348" y="76"/>
                    </a:moveTo>
                    <a:lnTo>
                      <a:pt x="341" y="53"/>
                    </a:lnTo>
                    <a:lnTo>
                      <a:pt x="303" y="61"/>
                    </a:lnTo>
                    <a:lnTo>
                      <a:pt x="303" y="38"/>
                    </a:lnTo>
                    <a:lnTo>
                      <a:pt x="242" y="53"/>
                    </a:lnTo>
                    <a:lnTo>
                      <a:pt x="212" y="76"/>
                    </a:lnTo>
                    <a:lnTo>
                      <a:pt x="174" y="76"/>
                    </a:lnTo>
                    <a:lnTo>
                      <a:pt x="144" y="46"/>
                    </a:lnTo>
                    <a:lnTo>
                      <a:pt x="129" y="38"/>
                    </a:lnTo>
                    <a:lnTo>
                      <a:pt x="114" y="53"/>
                    </a:lnTo>
                    <a:lnTo>
                      <a:pt x="121" y="23"/>
                    </a:lnTo>
                    <a:lnTo>
                      <a:pt x="144" y="0"/>
                    </a:lnTo>
                    <a:lnTo>
                      <a:pt x="136" y="0"/>
                    </a:lnTo>
                    <a:lnTo>
                      <a:pt x="83" y="38"/>
                    </a:lnTo>
                    <a:lnTo>
                      <a:pt x="0" y="76"/>
                    </a:lnTo>
                    <a:lnTo>
                      <a:pt x="23" y="99"/>
                    </a:lnTo>
                    <a:lnTo>
                      <a:pt x="136" y="121"/>
                    </a:lnTo>
                    <a:lnTo>
                      <a:pt x="136" y="129"/>
                    </a:lnTo>
                    <a:lnTo>
                      <a:pt x="159" y="137"/>
                    </a:lnTo>
                    <a:lnTo>
                      <a:pt x="152" y="167"/>
                    </a:lnTo>
                    <a:lnTo>
                      <a:pt x="167" y="167"/>
                    </a:lnTo>
                    <a:lnTo>
                      <a:pt x="174" y="182"/>
                    </a:lnTo>
                    <a:lnTo>
                      <a:pt x="197" y="114"/>
                    </a:lnTo>
                    <a:lnTo>
                      <a:pt x="205" y="137"/>
                    </a:lnTo>
                    <a:lnTo>
                      <a:pt x="227" y="114"/>
                    </a:lnTo>
                    <a:lnTo>
                      <a:pt x="220" y="137"/>
                    </a:lnTo>
                    <a:lnTo>
                      <a:pt x="242" y="114"/>
                    </a:lnTo>
                    <a:lnTo>
                      <a:pt x="273" y="106"/>
                    </a:lnTo>
                    <a:lnTo>
                      <a:pt x="280" y="91"/>
                    </a:lnTo>
                    <a:lnTo>
                      <a:pt x="326" y="114"/>
                    </a:lnTo>
                    <a:lnTo>
                      <a:pt x="326" y="91"/>
                    </a:lnTo>
                    <a:lnTo>
                      <a:pt x="371" y="91"/>
                    </a:lnTo>
                    <a:lnTo>
                      <a:pt x="348" y="76"/>
                    </a:lnTo>
                    <a:lnTo>
                      <a:pt x="348" y="8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4" name="Freeform 1227"/>
              <p:cNvSpPr>
                <a:spLocks/>
              </p:cNvSpPr>
              <p:nvPr/>
            </p:nvSpPr>
            <p:spPr bwMode="auto">
              <a:xfrm>
                <a:off x="3466" y="1531"/>
                <a:ext cx="243" cy="333"/>
              </a:xfrm>
              <a:custGeom>
                <a:avLst/>
                <a:gdLst>
                  <a:gd name="T0" fmla="*/ 243 w 243"/>
                  <a:gd name="T1" fmla="*/ 235 h 333"/>
                  <a:gd name="T2" fmla="*/ 235 w 243"/>
                  <a:gd name="T3" fmla="*/ 242 h 333"/>
                  <a:gd name="T4" fmla="*/ 235 w 243"/>
                  <a:gd name="T5" fmla="*/ 235 h 333"/>
                  <a:gd name="T6" fmla="*/ 227 w 243"/>
                  <a:gd name="T7" fmla="*/ 235 h 333"/>
                  <a:gd name="T8" fmla="*/ 197 w 243"/>
                  <a:gd name="T9" fmla="*/ 318 h 333"/>
                  <a:gd name="T10" fmla="*/ 121 w 243"/>
                  <a:gd name="T11" fmla="*/ 326 h 333"/>
                  <a:gd name="T12" fmla="*/ 0 w 243"/>
                  <a:gd name="T13" fmla="*/ 333 h 333"/>
                  <a:gd name="T14" fmla="*/ 23 w 243"/>
                  <a:gd name="T15" fmla="*/ 265 h 333"/>
                  <a:gd name="T16" fmla="*/ 0 w 243"/>
                  <a:gd name="T17" fmla="*/ 182 h 333"/>
                  <a:gd name="T18" fmla="*/ 8 w 243"/>
                  <a:gd name="T19" fmla="*/ 98 h 333"/>
                  <a:gd name="T20" fmla="*/ 46 w 243"/>
                  <a:gd name="T21" fmla="*/ 53 h 333"/>
                  <a:gd name="T22" fmla="*/ 46 w 243"/>
                  <a:gd name="T23" fmla="*/ 91 h 333"/>
                  <a:gd name="T24" fmla="*/ 53 w 243"/>
                  <a:gd name="T25" fmla="*/ 45 h 333"/>
                  <a:gd name="T26" fmla="*/ 76 w 243"/>
                  <a:gd name="T27" fmla="*/ 30 h 333"/>
                  <a:gd name="T28" fmla="*/ 68 w 243"/>
                  <a:gd name="T29" fmla="*/ 23 h 333"/>
                  <a:gd name="T30" fmla="*/ 76 w 243"/>
                  <a:gd name="T31" fmla="*/ 7 h 333"/>
                  <a:gd name="T32" fmla="*/ 84 w 243"/>
                  <a:gd name="T33" fmla="*/ 0 h 333"/>
                  <a:gd name="T34" fmla="*/ 159 w 243"/>
                  <a:gd name="T35" fmla="*/ 23 h 333"/>
                  <a:gd name="T36" fmla="*/ 174 w 243"/>
                  <a:gd name="T37" fmla="*/ 53 h 333"/>
                  <a:gd name="T38" fmla="*/ 167 w 243"/>
                  <a:gd name="T39" fmla="*/ 53 h 333"/>
                  <a:gd name="T40" fmla="*/ 174 w 243"/>
                  <a:gd name="T41" fmla="*/ 76 h 333"/>
                  <a:gd name="T42" fmla="*/ 182 w 243"/>
                  <a:gd name="T43" fmla="*/ 106 h 333"/>
                  <a:gd name="T44" fmla="*/ 152 w 243"/>
                  <a:gd name="T45" fmla="*/ 136 h 333"/>
                  <a:gd name="T46" fmla="*/ 152 w 243"/>
                  <a:gd name="T47" fmla="*/ 167 h 333"/>
                  <a:gd name="T48" fmla="*/ 167 w 243"/>
                  <a:gd name="T49" fmla="*/ 167 h 333"/>
                  <a:gd name="T50" fmla="*/ 182 w 243"/>
                  <a:gd name="T51" fmla="*/ 136 h 333"/>
                  <a:gd name="T52" fmla="*/ 205 w 243"/>
                  <a:gd name="T53" fmla="*/ 121 h 333"/>
                  <a:gd name="T54" fmla="*/ 227 w 243"/>
                  <a:gd name="T55" fmla="*/ 136 h 333"/>
                  <a:gd name="T56" fmla="*/ 243 w 243"/>
                  <a:gd name="T57" fmla="*/ 205 h 333"/>
                  <a:gd name="T58" fmla="*/ 243 w 243"/>
                  <a:gd name="T59" fmla="*/ 235 h 3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333"/>
                  <a:gd name="T92" fmla="*/ 243 w 243"/>
                  <a:gd name="T93" fmla="*/ 333 h 3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333">
                    <a:moveTo>
                      <a:pt x="243" y="235"/>
                    </a:moveTo>
                    <a:lnTo>
                      <a:pt x="235" y="242"/>
                    </a:lnTo>
                    <a:lnTo>
                      <a:pt x="235" y="235"/>
                    </a:lnTo>
                    <a:lnTo>
                      <a:pt x="227" y="235"/>
                    </a:lnTo>
                    <a:lnTo>
                      <a:pt x="197" y="318"/>
                    </a:lnTo>
                    <a:lnTo>
                      <a:pt x="121" y="326"/>
                    </a:lnTo>
                    <a:lnTo>
                      <a:pt x="0" y="333"/>
                    </a:lnTo>
                    <a:lnTo>
                      <a:pt x="23" y="265"/>
                    </a:lnTo>
                    <a:lnTo>
                      <a:pt x="0" y="182"/>
                    </a:lnTo>
                    <a:lnTo>
                      <a:pt x="8" y="98"/>
                    </a:lnTo>
                    <a:lnTo>
                      <a:pt x="46" y="53"/>
                    </a:lnTo>
                    <a:lnTo>
                      <a:pt x="46" y="91"/>
                    </a:lnTo>
                    <a:lnTo>
                      <a:pt x="53" y="45"/>
                    </a:lnTo>
                    <a:lnTo>
                      <a:pt x="76" y="30"/>
                    </a:lnTo>
                    <a:lnTo>
                      <a:pt x="68" y="23"/>
                    </a:lnTo>
                    <a:lnTo>
                      <a:pt x="76" y="7"/>
                    </a:lnTo>
                    <a:lnTo>
                      <a:pt x="84" y="0"/>
                    </a:lnTo>
                    <a:lnTo>
                      <a:pt x="159" y="23"/>
                    </a:lnTo>
                    <a:lnTo>
                      <a:pt x="174" y="53"/>
                    </a:lnTo>
                    <a:lnTo>
                      <a:pt x="167" y="53"/>
                    </a:lnTo>
                    <a:lnTo>
                      <a:pt x="174" y="76"/>
                    </a:lnTo>
                    <a:lnTo>
                      <a:pt x="182" y="106"/>
                    </a:lnTo>
                    <a:lnTo>
                      <a:pt x="152" y="136"/>
                    </a:lnTo>
                    <a:lnTo>
                      <a:pt x="152" y="167"/>
                    </a:lnTo>
                    <a:lnTo>
                      <a:pt x="167" y="167"/>
                    </a:lnTo>
                    <a:lnTo>
                      <a:pt x="182" y="136"/>
                    </a:lnTo>
                    <a:lnTo>
                      <a:pt x="205" y="121"/>
                    </a:lnTo>
                    <a:lnTo>
                      <a:pt x="227" y="136"/>
                    </a:lnTo>
                    <a:lnTo>
                      <a:pt x="243" y="205"/>
                    </a:lnTo>
                    <a:lnTo>
                      <a:pt x="243" y="235"/>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5" name="Freeform 1228"/>
              <p:cNvSpPr>
                <a:spLocks/>
              </p:cNvSpPr>
              <p:nvPr/>
            </p:nvSpPr>
            <p:spPr bwMode="auto">
              <a:xfrm>
                <a:off x="3466" y="1531"/>
                <a:ext cx="243" cy="333"/>
              </a:xfrm>
              <a:custGeom>
                <a:avLst/>
                <a:gdLst>
                  <a:gd name="T0" fmla="*/ 243 w 243"/>
                  <a:gd name="T1" fmla="*/ 235 h 333"/>
                  <a:gd name="T2" fmla="*/ 235 w 243"/>
                  <a:gd name="T3" fmla="*/ 242 h 333"/>
                  <a:gd name="T4" fmla="*/ 235 w 243"/>
                  <a:gd name="T5" fmla="*/ 235 h 333"/>
                  <a:gd name="T6" fmla="*/ 227 w 243"/>
                  <a:gd name="T7" fmla="*/ 235 h 333"/>
                  <a:gd name="T8" fmla="*/ 197 w 243"/>
                  <a:gd name="T9" fmla="*/ 318 h 333"/>
                  <a:gd name="T10" fmla="*/ 121 w 243"/>
                  <a:gd name="T11" fmla="*/ 326 h 333"/>
                  <a:gd name="T12" fmla="*/ 0 w 243"/>
                  <a:gd name="T13" fmla="*/ 333 h 333"/>
                  <a:gd name="T14" fmla="*/ 23 w 243"/>
                  <a:gd name="T15" fmla="*/ 265 h 333"/>
                  <a:gd name="T16" fmla="*/ 0 w 243"/>
                  <a:gd name="T17" fmla="*/ 182 h 333"/>
                  <a:gd name="T18" fmla="*/ 8 w 243"/>
                  <a:gd name="T19" fmla="*/ 98 h 333"/>
                  <a:gd name="T20" fmla="*/ 46 w 243"/>
                  <a:gd name="T21" fmla="*/ 53 h 333"/>
                  <a:gd name="T22" fmla="*/ 46 w 243"/>
                  <a:gd name="T23" fmla="*/ 91 h 333"/>
                  <a:gd name="T24" fmla="*/ 53 w 243"/>
                  <a:gd name="T25" fmla="*/ 45 h 333"/>
                  <a:gd name="T26" fmla="*/ 76 w 243"/>
                  <a:gd name="T27" fmla="*/ 30 h 333"/>
                  <a:gd name="T28" fmla="*/ 68 w 243"/>
                  <a:gd name="T29" fmla="*/ 23 h 333"/>
                  <a:gd name="T30" fmla="*/ 76 w 243"/>
                  <a:gd name="T31" fmla="*/ 7 h 333"/>
                  <a:gd name="T32" fmla="*/ 84 w 243"/>
                  <a:gd name="T33" fmla="*/ 0 h 333"/>
                  <a:gd name="T34" fmla="*/ 159 w 243"/>
                  <a:gd name="T35" fmla="*/ 23 h 333"/>
                  <a:gd name="T36" fmla="*/ 174 w 243"/>
                  <a:gd name="T37" fmla="*/ 53 h 333"/>
                  <a:gd name="T38" fmla="*/ 167 w 243"/>
                  <a:gd name="T39" fmla="*/ 53 h 333"/>
                  <a:gd name="T40" fmla="*/ 174 w 243"/>
                  <a:gd name="T41" fmla="*/ 76 h 333"/>
                  <a:gd name="T42" fmla="*/ 182 w 243"/>
                  <a:gd name="T43" fmla="*/ 106 h 333"/>
                  <a:gd name="T44" fmla="*/ 152 w 243"/>
                  <a:gd name="T45" fmla="*/ 136 h 333"/>
                  <a:gd name="T46" fmla="*/ 152 w 243"/>
                  <a:gd name="T47" fmla="*/ 167 h 333"/>
                  <a:gd name="T48" fmla="*/ 167 w 243"/>
                  <a:gd name="T49" fmla="*/ 167 h 333"/>
                  <a:gd name="T50" fmla="*/ 182 w 243"/>
                  <a:gd name="T51" fmla="*/ 136 h 333"/>
                  <a:gd name="T52" fmla="*/ 205 w 243"/>
                  <a:gd name="T53" fmla="*/ 121 h 333"/>
                  <a:gd name="T54" fmla="*/ 227 w 243"/>
                  <a:gd name="T55" fmla="*/ 136 h 333"/>
                  <a:gd name="T56" fmla="*/ 243 w 243"/>
                  <a:gd name="T57" fmla="*/ 205 h 333"/>
                  <a:gd name="T58" fmla="*/ 243 w 243"/>
                  <a:gd name="T59" fmla="*/ 235 h 333"/>
                  <a:gd name="T60" fmla="*/ 243 w 243"/>
                  <a:gd name="T61" fmla="*/ 242 h 3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3"/>
                  <a:gd name="T94" fmla="*/ 0 h 333"/>
                  <a:gd name="T95" fmla="*/ 243 w 243"/>
                  <a:gd name="T96" fmla="*/ 333 h 3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3" h="333">
                    <a:moveTo>
                      <a:pt x="243" y="235"/>
                    </a:moveTo>
                    <a:lnTo>
                      <a:pt x="235" y="242"/>
                    </a:lnTo>
                    <a:lnTo>
                      <a:pt x="235" y="235"/>
                    </a:lnTo>
                    <a:lnTo>
                      <a:pt x="227" y="235"/>
                    </a:lnTo>
                    <a:lnTo>
                      <a:pt x="197" y="318"/>
                    </a:lnTo>
                    <a:lnTo>
                      <a:pt x="121" y="326"/>
                    </a:lnTo>
                    <a:lnTo>
                      <a:pt x="0" y="333"/>
                    </a:lnTo>
                    <a:lnTo>
                      <a:pt x="23" y="265"/>
                    </a:lnTo>
                    <a:lnTo>
                      <a:pt x="0" y="182"/>
                    </a:lnTo>
                    <a:lnTo>
                      <a:pt x="8" y="98"/>
                    </a:lnTo>
                    <a:lnTo>
                      <a:pt x="46" y="53"/>
                    </a:lnTo>
                    <a:lnTo>
                      <a:pt x="46" y="91"/>
                    </a:lnTo>
                    <a:lnTo>
                      <a:pt x="53" y="45"/>
                    </a:lnTo>
                    <a:lnTo>
                      <a:pt x="76" y="30"/>
                    </a:lnTo>
                    <a:lnTo>
                      <a:pt x="68" y="23"/>
                    </a:lnTo>
                    <a:lnTo>
                      <a:pt x="76" y="7"/>
                    </a:lnTo>
                    <a:lnTo>
                      <a:pt x="84" y="0"/>
                    </a:lnTo>
                    <a:lnTo>
                      <a:pt x="159" y="23"/>
                    </a:lnTo>
                    <a:lnTo>
                      <a:pt x="174" y="53"/>
                    </a:lnTo>
                    <a:lnTo>
                      <a:pt x="167" y="53"/>
                    </a:lnTo>
                    <a:lnTo>
                      <a:pt x="174" y="76"/>
                    </a:lnTo>
                    <a:lnTo>
                      <a:pt x="182" y="106"/>
                    </a:lnTo>
                    <a:lnTo>
                      <a:pt x="152" y="136"/>
                    </a:lnTo>
                    <a:lnTo>
                      <a:pt x="152" y="167"/>
                    </a:lnTo>
                    <a:lnTo>
                      <a:pt x="167" y="167"/>
                    </a:lnTo>
                    <a:lnTo>
                      <a:pt x="182" y="136"/>
                    </a:lnTo>
                    <a:lnTo>
                      <a:pt x="205" y="121"/>
                    </a:lnTo>
                    <a:lnTo>
                      <a:pt x="227" y="136"/>
                    </a:lnTo>
                    <a:lnTo>
                      <a:pt x="243" y="205"/>
                    </a:lnTo>
                    <a:lnTo>
                      <a:pt x="243" y="235"/>
                    </a:lnTo>
                    <a:lnTo>
                      <a:pt x="243" y="24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6" name="Freeform 1229"/>
              <p:cNvSpPr>
                <a:spLocks/>
              </p:cNvSpPr>
              <p:nvPr/>
            </p:nvSpPr>
            <p:spPr bwMode="auto">
              <a:xfrm>
                <a:off x="2846" y="1281"/>
                <a:ext cx="424" cy="470"/>
              </a:xfrm>
              <a:custGeom>
                <a:avLst/>
                <a:gdLst>
                  <a:gd name="T0" fmla="*/ 356 w 424"/>
                  <a:gd name="T1" fmla="*/ 136 h 470"/>
                  <a:gd name="T2" fmla="*/ 287 w 424"/>
                  <a:gd name="T3" fmla="*/ 204 h 470"/>
                  <a:gd name="T4" fmla="*/ 295 w 424"/>
                  <a:gd name="T5" fmla="*/ 212 h 470"/>
                  <a:gd name="T6" fmla="*/ 272 w 424"/>
                  <a:gd name="T7" fmla="*/ 212 h 470"/>
                  <a:gd name="T8" fmla="*/ 280 w 424"/>
                  <a:gd name="T9" fmla="*/ 257 h 470"/>
                  <a:gd name="T10" fmla="*/ 250 w 424"/>
                  <a:gd name="T11" fmla="*/ 288 h 470"/>
                  <a:gd name="T12" fmla="*/ 257 w 424"/>
                  <a:gd name="T13" fmla="*/ 311 h 470"/>
                  <a:gd name="T14" fmla="*/ 257 w 424"/>
                  <a:gd name="T15" fmla="*/ 326 h 470"/>
                  <a:gd name="T16" fmla="*/ 250 w 424"/>
                  <a:gd name="T17" fmla="*/ 364 h 470"/>
                  <a:gd name="T18" fmla="*/ 333 w 424"/>
                  <a:gd name="T19" fmla="*/ 424 h 470"/>
                  <a:gd name="T20" fmla="*/ 348 w 424"/>
                  <a:gd name="T21" fmla="*/ 462 h 470"/>
                  <a:gd name="T22" fmla="*/ 45 w 424"/>
                  <a:gd name="T23" fmla="*/ 470 h 470"/>
                  <a:gd name="T24" fmla="*/ 45 w 424"/>
                  <a:gd name="T25" fmla="*/ 326 h 470"/>
                  <a:gd name="T26" fmla="*/ 23 w 424"/>
                  <a:gd name="T27" fmla="*/ 303 h 470"/>
                  <a:gd name="T28" fmla="*/ 38 w 424"/>
                  <a:gd name="T29" fmla="*/ 273 h 470"/>
                  <a:gd name="T30" fmla="*/ 0 w 424"/>
                  <a:gd name="T31" fmla="*/ 30 h 470"/>
                  <a:gd name="T32" fmla="*/ 113 w 424"/>
                  <a:gd name="T33" fmla="*/ 30 h 470"/>
                  <a:gd name="T34" fmla="*/ 113 w 424"/>
                  <a:gd name="T35" fmla="*/ 0 h 470"/>
                  <a:gd name="T36" fmla="*/ 129 w 424"/>
                  <a:gd name="T37" fmla="*/ 0 h 470"/>
                  <a:gd name="T38" fmla="*/ 144 w 424"/>
                  <a:gd name="T39" fmla="*/ 53 h 470"/>
                  <a:gd name="T40" fmla="*/ 189 w 424"/>
                  <a:gd name="T41" fmla="*/ 60 h 470"/>
                  <a:gd name="T42" fmla="*/ 189 w 424"/>
                  <a:gd name="T43" fmla="*/ 68 h 470"/>
                  <a:gd name="T44" fmla="*/ 234 w 424"/>
                  <a:gd name="T45" fmla="*/ 60 h 470"/>
                  <a:gd name="T46" fmla="*/ 250 w 424"/>
                  <a:gd name="T47" fmla="*/ 60 h 470"/>
                  <a:gd name="T48" fmla="*/ 265 w 424"/>
                  <a:gd name="T49" fmla="*/ 91 h 470"/>
                  <a:gd name="T50" fmla="*/ 287 w 424"/>
                  <a:gd name="T51" fmla="*/ 76 h 470"/>
                  <a:gd name="T52" fmla="*/ 310 w 424"/>
                  <a:gd name="T53" fmla="*/ 98 h 470"/>
                  <a:gd name="T54" fmla="*/ 348 w 424"/>
                  <a:gd name="T55" fmla="*/ 83 h 470"/>
                  <a:gd name="T56" fmla="*/ 356 w 424"/>
                  <a:gd name="T57" fmla="*/ 98 h 470"/>
                  <a:gd name="T58" fmla="*/ 424 w 424"/>
                  <a:gd name="T59" fmla="*/ 98 h 470"/>
                  <a:gd name="T60" fmla="*/ 356 w 424"/>
                  <a:gd name="T61" fmla="*/ 136 h 4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4"/>
                  <a:gd name="T94" fmla="*/ 0 h 470"/>
                  <a:gd name="T95" fmla="*/ 424 w 424"/>
                  <a:gd name="T96" fmla="*/ 470 h 4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4" h="470">
                    <a:moveTo>
                      <a:pt x="356" y="136"/>
                    </a:moveTo>
                    <a:lnTo>
                      <a:pt x="287" y="204"/>
                    </a:lnTo>
                    <a:lnTo>
                      <a:pt x="295" y="212"/>
                    </a:lnTo>
                    <a:lnTo>
                      <a:pt x="272" y="212"/>
                    </a:lnTo>
                    <a:lnTo>
                      <a:pt x="280" y="257"/>
                    </a:lnTo>
                    <a:lnTo>
                      <a:pt x="250" y="288"/>
                    </a:lnTo>
                    <a:lnTo>
                      <a:pt x="257" y="311"/>
                    </a:lnTo>
                    <a:lnTo>
                      <a:pt x="257" y="326"/>
                    </a:lnTo>
                    <a:lnTo>
                      <a:pt x="250" y="364"/>
                    </a:lnTo>
                    <a:lnTo>
                      <a:pt x="333" y="424"/>
                    </a:lnTo>
                    <a:lnTo>
                      <a:pt x="348" y="462"/>
                    </a:lnTo>
                    <a:lnTo>
                      <a:pt x="45" y="470"/>
                    </a:lnTo>
                    <a:lnTo>
                      <a:pt x="45" y="326"/>
                    </a:lnTo>
                    <a:lnTo>
                      <a:pt x="23" y="303"/>
                    </a:lnTo>
                    <a:lnTo>
                      <a:pt x="38" y="273"/>
                    </a:lnTo>
                    <a:lnTo>
                      <a:pt x="0" y="30"/>
                    </a:lnTo>
                    <a:lnTo>
                      <a:pt x="113" y="30"/>
                    </a:lnTo>
                    <a:lnTo>
                      <a:pt x="113" y="0"/>
                    </a:lnTo>
                    <a:lnTo>
                      <a:pt x="129" y="0"/>
                    </a:lnTo>
                    <a:lnTo>
                      <a:pt x="144" y="53"/>
                    </a:lnTo>
                    <a:lnTo>
                      <a:pt x="189" y="60"/>
                    </a:lnTo>
                    <a:lnTo>
                      <a:pt x="189" y="68"/>
                    </a:lnTo>
                    <a:lnTo>
                      <a:pt x="234" y="60"/>
                    </a:lnTo>
                    <a:lnTo>
                      <a:pt x="250" y="60"/>
                    </a:lnTo>
                    <a:lnTo>
                      <a:pt x="265" y="91"/>
                    </a:lnTo>
                    <a:lnTo>
                      <a:pt x="287" y="76"/>
                    </a:lnTo>
                    <a:lnTo>
                      <a:pt x="310" y="98"/>
                    </a:lnTo>
                    <a:lnTo>
                      <a:pt x="348" y="83"/>
                    </a:lnTo>
                    <a:lnTo>
                      <a:pt x="356" y="98"/>
                    </a:lnTo>
                    <a:lnTo>
                      <a:pt x="424" y="98"/>
                    </a:lnTo>
                    <a:lnTo>
                      <a:pt x="356" y="136"/>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7" name="Freeform 1230"/>
              <p:cNvSpPr>
                <a:spLocks/>
              </p:cNvSpPr>
              <p:nvPr/>
            </p:nvSpPr>
            <p:spPr bwMode="auto">
              <a:xfrm>
                <a:off x="2846" y="1281"/>
                <a:ext cx="424" cy="470"/>
              </a:xfrm>
              <a:custGeom>
                <a:avLst/>
                <a:gdLst>
                  <a:gd name="T0" fmla="*/ 356 w 424"/>
                  <a:gd name="T1" fmla="*/ 136 h 470"/>
                  <a:gd name="T2" fmla="*/ 287 w 424"/>
                  <a:gd name="T3" fmla="*/ 204 h 470"/>
                  <a:gd name="T4" fmla="*/ 295 w 424"/>
                  <a:gd name="T5" fmla="*/ 212 h 470"/>
                  <a:gd name="T6" fmla="*/ 272 w 424"/>
                  <a:gd name="T7" fmla="*/ 212 h 470"/>
                  <a:gd name="T8" fmla="*/ 280 w 424"/>
                  <a:gd name="T9" fmla="*/ 257 h 470"/>
                  <a:gd name="T10" fmla="*/ 250 w 424"/>
                  <a:gd name="T11" fmla="*/ 288 h 470"/>
                  <a:gd name="T12" fmla="*/ 257 w 424"/>
                  <a:gd name="T13" fmla="*/ 311 h 470"/>
                  <a:gd name="T14" fmla="*/ 257 w 424"/>
                  <a:gd name="T15" fmla="*/ 326 h 470"/>
                  <a:gd name="T16" fmla="*/ 250 w 424"/>
                  <a:gd name="T17" fmla="*/ 364 h 470"/>
                  <a:gd name="T18" fmla="*/ 333 w 424"/>
                  <a:gd name="T19" fmla="*/ 424 h 470"/>
                  <a:gd name="T20" fmla="*/ 348 w 424"/>
                  <a:gd name="T21" fmla="*/ 462 h 470"/>
                  <a:gd name="T22" fmla="*/ 45 w 424"/>
                  <a:gd name="T23" fmla="*/ 470 h 470"/>
                  <a:gd name="T24" fmla="*/ 45 w 424"/>
                  <a:gd name="T25" fmla="*/ 326 h 470"/>
                  <a:gd name="T26" fmla="*/ 23 w 424"/>
                  <a:gd name="T27" fmla="*/ 303 h 470"/>
                  <a:gd name="T28" fmla="*/ 38 w 424"/>
                  <a:gd name="T29" fmla="*/ 273 h 470"/>
                  <a:gd name="T30" fmla="*/ 0 w 424"/>
                  <a:gd name="T31" fmla="*/ 30 h 470"/>
                  <a:gd name="T32" fmla="*/ 113 w 424"/>
                  <a:gd name="T33" fmla="*/ 30 h 470"/>
                  <a:gd name="T34" fmla="*/ 113 w 424"/>
                  <a:gd name="T35" fmla="*/ 0 h 470"/>
                  <a:gd name="T36" fmla="*/ 129 w 424"/>
                  <a:gd name="T37" fmla="*/ 0 h 470"/>
                  <a:gd name="T38" fmla="*/ 144 w 424"/>
                  <a:gd name="T39" fmla="*/ 53 h 470"/>
                  <a:gd name="T40" fmla="*/ 189 w 424"/>
                  <a:gd name="T41" fmla="*/ 60 h 470"/>
                  <a:gd name="T42" fmla="*/ 189 w 424"/>
                  <a:gd name="T43" fmla="*/ 68 h 470"/>
                  <a:gd name="T44" fmla="*/ 234 w 424"/>
                  <a:gd name="T45" fmla="*/ 60 h 470"/>
                  <a:gd name="T46" fmla="*/ 250 w 424"/>
                  <a:gd name="T47" fmla="*/ 60 h 470"/>
                  <a:gd name="T48" fmla="*/ 265 w 424"/>
                  <a:gd name="T49" fmla="*/ 91 h 470"/>
                  <a:gd name="T50" fmla="*/ 287 w 424"/>
                  <a:gd name="T51" fmla="*/ 76 h 470"/>
                  <a:gd name="T52" fmla="*/ 310 w 424"/>
                  <a:gd name="T53" fmla="*/ 98 h 470"/>
                  <a:gd name="T54" fmla="*/ 348 w 424"/>
                  <a:gd name="T55" fmla="*/ 83 h 470"/>
                  <a:gd name="T56" fmla="*/ 356 w 424"/>
                  <a:gd name="T57" fmla="*/ 98 h 470"/>
                  <a:gd name="T58" fmla="*/ 424 w 424"/>
                  <a:gd name="T59" fmla="*/ 98 h 470"/>
                  <a:gd name="T60" fmla="*/ 356 w 424"/>
                  <a:gd name="T61" fmla="*/ 136 h 470"/>
                  <a:gd name="T62" fmla="*/ 356 w 424"/>
                  <a:gd name="T63" fmla="*/ 144 h 4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4"/>
                  <a:gd name="T97" fmla="*/ 0 h 470"/>
                  <a:gd name="T98" fmla="*/ 424 w 424"/>
                  <a:gd name="T99" fmla="*/ 470 h 4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4" h="470">
                    <a:moveTo>
                      <a:pt x="356" y="136"/>
                    </a:moveTo>
                    <a:lnTo>
                      <a:pt x="287" y="204"/>
                    </a:lnTo>
                    <a:lnTo>
                      <a:pt x="295" y="212"/>
                    </a:lnTo>
                    <a:lnTo>
                      <a:pt x="272" y="212"/>
                    </a:lnTo>
                    <a:lnTo>
                      <a:pt x="280" y="257"/>
                    </a:lnTo>
                    <a:lnTo>
                      <a:pt x="250" y="288"/>
                    </a:lnTo>
                    <a:lnTo>
                      <a:pt x="257" y="311"/>
                    </a:lnTo>
                    <a:lnTo>
                      <a:pt x="257" y="326"/>
                    </a:lnTo>
                    <a:lnTo>
                      <a:pt x="250" y="364"/>
                    </a:lnTo>
                    <a:lnTo>
                      <a:pt x="333" y="424"/>
                    </a:lnTo>
                    <a:lnTo>
                      <a:pt x="348" y="462"/>
                    </a:lnTo>
                    <a:lnTo>
                      <a:pt x="45" y="470"/>
                    </a:lnTo>
                    <a:lnTo>
                      <a:pt x="45" y="326"/>
                    </a:lnTo>
                    <a:lnTo>
                      <a:pt x="23" y="303"/>
                    </a:lnTo>
                    <a:lnTo>
                      <a:pt x="38" y="273"/>
                    </a:lnTo>
                    <a:lnTo>
                      <a:pt x="0" y="30"/>
                    </a:lnTo>
                    <a:lnTo>
                      <a:pt x="113" y="30"/>
                    </a:lnTo>
                    <a:lnTo>
                      <a:pt x="113" y="0"/>
                    </a:lnTo>
                    <a:lnTo>
                      <a:pt x="129" y="0"/>
                    </a:lnTo>
                    <a:lnTo>
                      <a:pt x="144" y="53"/>
                    </a:lnTo>
                    <a:lnTo>
                      <a:pt x="189" y="60"/>
                    </a:lnTo>
                    <a:lnTo>
                      <a:pt x="189" y="68"/>
                    </a:lnTo>
                    <a:lnTo>
                      <a:pt x="234" y="60"/>
                    </a:lnTo>
                    <a:lnTo>
                      <a:pt x="250" y="60"/>
                    </a:lnTo>
                    <a:lnTo>
                      <a:pt x="265" y="91"/>
                    </a:lnTo>
                    <a:lnTo>
                      <a:pt x="287" y="76"/>
                    </a:lnTo>
                    <a:lnTo>
                      <a:pt x="310" y="98"/>
                    </a:lnTo>
                    <a:lnTo>
                      <a:pt x="348" y="83"/>
                    </a:lnTo>
                    <a:lnTo>
                      <a:pt x="356" y="98"/>
                    </a:lnTo>
                    <a:lnTo>
                      <a:pt x="424" y="98"/>
                    </a:lnTo>
                    <a:lnTo>
                      <a:pt x="356" y="136"/>
                    </a:lnTo>
                    <a:lnTo>
                      <a:pt x="356" y="14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8" name="Freeform 1231"/>
              <p:cNvSpPr>
                <a:spLocks/>
              </p:cNvSpPr>
              <p:nvPr/>
            </p:nvSpPr>
            <p:spPr bwMode="auto">
              <a:xfrm>
                <a:off x="3209" y="2418"/>
                <a:ext cx="235" cy="394"/>
              </a:xfrm>
              <a:custGeom>
                <a:avLst/>
                <a:gdLst>
                  <a:gd name="T0" fmla="*/ 220 w 235"/>
                  <a:gd name="T1" fmla="*/ 250 h 394"/>
                  <a:gd name="T2" fmla="*/ 235 w 235"/>
                  <a:gd name="T3" fmla="*/ 379 h 394"/>
                  <a:gd name="T4" fmla="*/ 167 w 235"/>
                  <a:gd name="T5" fmla="*/ 379 h 394"/>
                  <a:gd name="T6" fmla="*/ 159 w 235"/>
                  <a:gd name="T7" fmla="*/ 394 h 394"/>
                  <a:gd name="T8" fmla="*/ 151 w 235"/>
                  <a:gd name="T9" fmla="*/ 394 h 394"/>
                  <a:gd name="T10" fmla="*/ 129 w 235"/>
                  <a:gd name="T11" fmla="*/ 356 h 394"/>
                  <a:gd name="T12" fmla="*/ 136 w 235"/>
                  <a:gd name="T13" fmla="*/ 333 h 394"/>
                  <a:gd name="T14" fmla="*/ 8 w 235"/>
                  <a:gd name="T15" fmla="*/ 341 h 394"/>
                  <a:gd name="T16" fmla="*/ 0 w 235"/>
                  <a:gd name="T17" fmla="*/ 318 h 394"/>
                  <a:gd name="T18" fmla="*/ 15 w 235"/>
                  <a:gd name="T19" fmla="*/ 288 h 394"/>
                  <a:gd name="T20" fmla="*/ 8 w 235"/>
                  <a:gd name="T21" fmla="*/ 288 h 394"/>
                  <a:gd name="T22" fmla="*/ 30 w 235"/>
                  <a:gd name="T23" fmla="*/ 273 h 394"/>
                  <a:gd name="T24" fmla="*/ 23 w 235"/>
                  <a:gd name="T25" fmla="*/ 265 h 394"/>
                  <a:gd name="T26" fmla="*/ 46 w 235"/>
                  <a:gd name="T27" fmla="*/ 242 h 394"/>
                  <a:gd name="T28" fmla="*/ 30 w 235"/>
                  <a:gd name="T29" fmla="*/ 242 h 394"/>
                  <a:gd name="T30" fmla="*/ 53 w 235"/>
                  <a:gd name="T31" fmla="*/ 227 h 394"/>
                  <a:gd name="T32" fmla="*/ 38 w 235"/>
                  <a:gd name="T33" fmla="*/ 220 h 394"/>
                  <a:gd name="T34" fmla="*/ 46 w 235"/>
                  <a:gd name="T35" fmla="*/ 212 h 394"/>
                  <a:gd name="T36" fmla="*/ 38 w 235"/>
                  <a:gd name="T37" fmla="*/ 204 h 394"/>
                  <a:gd name="T38" fmla="*/ 30 w 235"/>
                  <a:gd name="T39" fmla="*/ 204 h 394"/>
                  <a:gd name="T40" fmla="*/ 30 w 235"/>
                  <a:gd name="T41" fmla="*/ 174 h 394"/>
                  <a:gd name="T42" fmla="*/ 38 w 235"/>
                  <a:gd name="T43" fmla="*/ 151 h 394"/>
                  <a:gd name="T44" fmla="*/ 38 w 235"/>
                  <a:gd name="T45" fmla="*/ 136 h 394"/>
                  <a:gd name="T46" fmla="*/ 23 w 235"/>
                  <a:gd name="T47" fmla="*/ 136 h 394"/>
                  <a:gd name="T48" fmla="*/ 23 w 235"/>
                  <a:gd name="T49" fmla="*/ 121 h 394"/>
                  <a:gd name="T50" fmla="*/ 38 w 235"/>
                  <a:gd name="T51" fmla="*/ 121 h 394"/>
                  <a:gd name="T52" fmla="*/ 30 w 235"/>
                  <a:gd name="T53" fmla="*/ 98 h 394"/>
                  <a:gd name="T54" fmla="*/ 46 w 235"/>
                  <a:gd name="T55" fmla="*/ 83 h 394"/>
                  <a:gd name="T56" fmla="*/ 38 w 235"/>
                  <a:gd name="T57" fmla="*/ 76 h 394"/>
                  <a:gd name="T58" fmla="*/ 61 w 235"/>
                  <a:gd name="T59" fmla="*/ 60 h 394"/>
                  <a:gd name="T60" fmla="*/ 61 w 235"/>
                  <a:gd name="T61" fmla="*/ 30 h 394"/>
                  <a:gd name="T62" fmla="*/ 76 w 235"/>
                  <a:gd name="T63" fmla="*/ 22 h 394"/>
                  <a:gd name="T64" fmla="*/ 76 w 235"/>
                  <a:gd name="T65" fmla="*/ 7 h 394"/>
                  <a:gd name="T66" fmla="*/ 220 w 235"/>
                  <a:gd name="T67" fmla="*/ 0 h 394"/>
                  <a:gd name="T68" fmla="*/ 227 w 235"/>
                  <a:gd name="T69" fmla="*/ 7 h 394"/>
                  <a:gd name="T70" fmla="*/ 220 w 235"/>
                  <a:gd name="T71" fmla="*/ 250 h 3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5"/>
                  <a:gd name="T109" fmla="*/ 0 h 394"/>
                  <a:gd name="T110" fmla="*/ 235 w 235"/>
                  <a:gd name="T111" fmla="*/ 394 h 3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5" h="394">
                    <a:moveTo>
                      <a:pt x="220" y="250"/>
                    </a:moveTo>
                    <a:lnTo>
                      <a:pt x="235" y="379"/>
                    </a:lnTo>
                    <a:lnTo>
                      <a:pt x="167" y="379"/>
                    </a:lnTo>
                    <a:lnTo>
                      <a:pt x="159" y="394"/>
                    </a:lnTo>
                    <a:lnTo>
                      <a:pt x="151" y="394"/>
                    </a:lnTo>
                    <a:lnTo>
                      <a:pt x="129" y="356"/>
                    </a:lnTo>
                    <a:lnTo>
                      <a:pt x="136" y="333"/>
                    </a:lnTo>
                    <a:lnTo>
                      <a:pt x="8" y="341"/>
                    </a:lnTo>
                    <a:lnTo>
                      <a:pt x="0" y="318"/>
                    </a:lnTo>
                    <a:lnTo>
                      <a:pt x="15" y="288"/>
                    </a:lnTo>
                    <a:lnTo>
                      <a:pt x="8" y="288"/>
                    </a:lnTo>
                    <a:lnTo>
                      <a:pt x="30" y="273"/>
                    </a:lnTo>
                    <a:lnTo>
                      <a:pt x="23" y="265"/>
                    </a:lnTo>
                    <a:lnTo>
                      <a:pt x="46" y="242"/>
                    </a:lnTo>
                    <a:lnTo>
                      <a:pt x="30" y="242"/>
                    </a:lnTo>
                    <a:lnTo>
                      <a:pt x="53" y="227"/>
                    </a:lnTo>
                    <a:lnTo>
                      <a:pt x="38" y="220"/>
                    </a:lnTo>
                    <a:lnTo>
                      <a:pt x="46" y="212"/>
                    </a:lnTo>
                    <a:lnTo>
                      <a:pt x="38" y="204"/>
                    </a:lnTo>
                    <a:lnTo>
                      <a:pt x="30" y="204"/>
                    </a:lnTo>
                    <a:lnTo>
                      <a:pt x="30" y="174"/>
                    </a:lnTo>
                    <a:lnTo>
                      <a:pt x="38" y="151"/>
                    </a:lnTo>
                    <a:lnTo>
                      <a:pt x="38" y="136"/>
                    </a:lnTo>
                    <a:lnTo>
                      <a:pt x="23" y="136"/>
                    </a:lnTo>
                    <a:lnTo>
                      <a:pt x="23" y="121"/>
                    </a:lnTo>
                    <a:lnTo>
                      <a:pt x="38" y="121"/>
                    </a:lnTo>
                    <a:lnTo>
                      <a:pt x="30" y="98"/>
                    </a:lnTo>
                    <a:lnTo>
                      <a:pt x="46" y="83"/>
                    </a:lnTo>
                    <a:lnTo>
                      <a:pt x="38" y="76"/>
                    </a:lnTo>
                    <a:lnTo>
                      <a:pt x="61" y="60"/>
                    </a:lnTo>
                    <a:lnTo>
                      <a:pt x="61" y="30"/>
                    </a:lnTo>
                    <a:lnTo>
                      <a:pt x="76" y="22"/>
                    </a:lnTo>
                    <a:lnTo>
                      <a:pt x="76" y="7"/>
                    </a:lnTo>
                    <a:lnTo>
                      <a:pt x="220" y="0"/>
                    </a:lnTo>
                    <a:lnTo>
                      <a:pt x="227" y="7"/>
                    </a:lnTo>
                    <a:lnTo>
                      <a:pt x="220" y="25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69" name="Freeform 1232"/>
              <p:cNvSpPr>
                <a:spLocks/>
              </p:cNvSpPr>
              <p:nvPr/>
            </p:nvSpPr>
            <p:spPr bwMode="auto">
              <a:xfrm>
                <a:off x="3209" y="2418"/>
                <a:ext cx="235" cy="394"/>
              </a:xfrm>
              <a:custGeom>
                <a:avLst/>
                <a:gdLst>
                  <a:gd name="T0" fmla="*/ 220 w 235"/>
                  <a:gd name="T1" fmla="*/ 250 h 394"/>
                  <a:gd name="T2" fmla="*/ 235 w 235"/>
                  <a:gd name="T3" fmla="*/ 379 h 394"/>
                  <a:gd name="T4" fmla="*/ 167 w 235"/>
                  <a:gd name="T5" fmla="*/ 379 h 394"/>
                  <a:gd name="T6" fmla="*/ 159 w 235"/>
                  <a:gd name="T7" fmla="*/ 394 h 394"/>
                  <a:gd name="T8" fmla="*/ 151 w 235"/>
                  <a:gd name="T9" fmla="*/ 394 h 394"/>
                  <a:gd name="T10" fmla="*/ 129 w 235"/>
                  <a:gd name="T11" fmla="*/ 356 h 394"/>
                  <a:gd name="T12" fmla="*/ 136 w 235"/>
                  <a:gd name="T13" fmla="*/ 333 h 394"/>
                  <a:gd name="T14" fmla="*/ 8 w 235"/>
                  <a:gd name="T15" fmla="*/ 341 h 394"/>
                  <a:gd name="T16" fmla="*/ 0 w 235"/>
                  <a:gd name="T17" fmla="*/ 318 h 394"/>
                  <a:gd name="T18" fmla="*/ 15 w 235"/>
                  <a:gd name="T19" fmla="*/ 288 h 394"/>
                  <a:gd name="T20" fmla="*/ 8 w 235"/>
                  <a:gd name="T21" fmla="*/ 288 h 394"/>
                  <a:gd name="T22" fmla="*/ 30 w 235"/>
                  <a:gd name="T23" fmla="*/ 273 h 394"/>
                  <a:gd name="T24" fmla="*/ 23 w 235"/>
                  <a:gd name="T25" fmla="*/ 265 h 394"/>
                  <a:gd name="T26" fmla="*/ 46 w 235"/>
                  <a:gd name="T27" fmla="*/ 242 h 394"/>
                  <a:gd name="T28" fmla="*/ 30 w 235"/>
                  <a:gd name="T29" fmla="*/ 242 h 394"/>
                  <a:gd name="T30" fmla="*/ 53 w 235"/>
                  <a:gd name="T31" fmla="*/ 227 h 394"/>
                  <a:gd name="T32" fmla="*/ 38 w 235"/>
                  <a:gd name="T33" fmla="*/ 220 h 394"/>
                  <a:gd name="T34" fmla="*/ 46 w 235"/>
                  <a:gd name="T35" fmla="*/ 212 h 394"/>
                  <a:gd name="T36" fmla="*/ 38 w 235"/>
                  <a:gd name="T37" fmla="*/ 204 h 394"/>
                  <a:gd name="T38" fmla="*/ 30 w 235"/>
                  <a:gd name="T39" fmla="*/ 204 h 394"/>
                  <a:gd name="T40" fmla="*/ 30 w 235"/>
                  <a:gd name="T41" fmla="*/ 174 h 394"/>
                  <a:gd name="T42" fmla="*/ 38 w 235"/>
                  <a:gd name="T43" fmla="*/ 151 h 394"/>
                  <a:gd name="T44" fmla="*/ 38 w 235"/>
                  <a:gd name="T45" fmla="*/ 136 h 394"/>
                  <a:gd name="T46" fmla="*/ 23 w 235"/>
                  <a:gd name="T47" fmla="*/ 136 h 394"/>
                  <a:gd name="T48" fmla="*/ 23 w 235"/>
                  <a:gd name="T49" fmla="*/ 121 h 394"/>
                  <a:gd name="T50" fmla="*/ 38 w 235"/>
                  <a:gd name="T51" fmla="*/ 121 h 394"/>
                  <a:gd name="T52" fmla="*/ 30 w 235"/>
                  <a:gd name="T53" fmla="*/ 98 h 394"/>
                  <a:gd name="T54" fmla="*/ 46 w 235"/>
                  <a:gd name="T55" fmla="*/ 83 h 394"/>
                  <a:gd name="T56" fmla="*/ 38 w 235"/>
                  <a:gd name="T57" fmla="*/ 76 h 394"/>
                  <a:gd name="T58" fmla="*/ 61 w 235"/>
                  <a:gd name="T59" fmla="*/ 60 h 394"/>
                  <a:gd name="T60" fmla="*/ 61 w 235"/>
                  <a:gd name="T61" fmla="*/ 30 h 394"/>
                  <a:gd name="T62" fmla="*/ 76 w 235"/>
                  <a:gd name="T63" fmla="*/ 22 h 394"/>
                  <a:gd name="T64" fmla="*/ 76 w 235"/>
                  <a:gd name="T65" fmla="*/ 7 h 394"/>
                  <a:gd name="T66" fmla="*/ 220 w 235"/>
                  <a:gd name="T67" fmla="*/ 0 h 394"/>
                  <a:gd name="T68" fmla="*/ 227 w 235"/>
                  <a:gd name="T69" fmla="*/ 7 h 394"/>
                  <a:gd name="T70" fmla="*/ 220 w 235"/>
                  <a:gd name="T71" fmla="*/ 250 h 394"/>
                  <a:gd name="T72" fmla="*/ 220 w 235"/>
                  <a:gd name="T73" fmla="*/ 257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394"/>
                  <a:gd name="T113" fmla="*/ 235 w 235"/>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394">
                    <a:moveTo>
                      <a:pt x="220" y="250"/>
                    </a:moveTo>
                    <a:lnTo>
                      <a:pt x="235" y="379"/>
                    </a:lnTo>
                    <a:lnTo>
                      <a:pt x="167" y="379"/>
                    </a:lnTo>
                    <a:lnTo>
                      <a:pt x="159" y="394"/>
                    </a:lnTo>
                    <a:lnTo>
                      <a:pt x="151" y="394"/>
                    </a:lnTo>
                    <a:lnTo>
                      <a:pt x="129" y="356"/>
                    </a:lnTo>
                    <a:lnTo>
                      <a:pt x="136" y="333"/>
                    </a:lnTo>
                    <a:lnTo>
                      <a:pt x="8" y="341"/>
                    </a:lnTo>
                    <a:lnTo>
                      <a:pt x="0" y="318"/>
                    </a:lnTo>
                    <a:lnTo>
                      <a:pt x="15" y="288"/>
                    </a:lnTo>
                    <a:lnTo>
                      <a:pt x="8" y="288"/>
                    </a:lnTo>
                    <a:lnTo>
                      <a:pt x="30" y="273"/>
                    </a:lnTo>
                    <a:lnTo>
                      <a:pt x="23" y="265"/>
                    </a:lnTo>
                    <a:lnTo>
                      <a:pt x="46" y="242"/>
                    </a:lnTo>
                    <a:lnTo>
                      <a:pt x="30" y="242"/>
                    </a:lnTo>
                    <a:lnTo>
                      <a:pt x="53" y="227"/>
                    </a:lnTo>
                    <a:lnTo>
                      <a:pt x="38" y="220"/>
                    </a:lnTo>
                    <a:lnTo>
                      <a:pt x="46" y="212"/>
                    </a:lnTo>
                    <a:lnTo>
                      <a:pt x="38" y="204"/>
                    </a:lnTo>
                    <a:lnTo>
                      <a:pt x="30" y="204"/>
                    </a:lnTo>
                    <a:lnTo>
                      <a:pt x="30" y="174"/>
                    </a:lnTo>
                    <a:lnTo>
                      <a:pt x="38" y="151"/>
                    </a:lnTo>
                    <a:lnTo>
                      <a:pt x="38" y="136"/>
                    </a:lnTo>
                    <a:lnTo>
                      <a:pt x="23" y="136"/>
                    </a:lnTo>
                    <a:lnTo>
                      <a:pt x="23" y="121"/>
                    </a:lnTo>
                    <a:lnTo>
                      <a:pt x="38" y="121"/>
                    </a:lnTo>
                    <a:lnTo>
                      <a:pt x="30" y="98"/>
                    </a:lnTo>
                    <a:lnTo>
                      <a:pt x="46" y="83"/>
                    </a:lnTo>
                    <a:lnTo>
                      <a:pt x="38" y="76"/>
                    </a:lnTo>
                    <a:lnTo>
                      <a:pt x="61" y="60"/>
                    </a:lnTo>
                    <a:lnTo>
                      <a:pt x="61" y="30"/>
                    </a:lnTo>
                    <a:lnTo>
                      <a:pt x="76" y="22"/>
                    </a:lnTo>
                    <a:lnTo>
                      <a:pt x="76" y="7"/>
                    </a:lnTo>
                    <a:lnTo>
                      <a:pt x="220" y="0"/>
                    </a:lnTo>
                    <a:lnTo>
                      <a:pt x="227" y="7"/>
                    </a:lnTo>
                    <a:lnTo>
                      <a:pt x="220" y="250"/>
                    </a:lnTo>
                    <a:lnTo>
                      <a:pt x="220" y="25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0" name="Freeform 1233"/>
              <p:cNvSpPr>
                <a:spLocks/>
              </p:cNvSpPr>
              <p:nvPr/>
            </p:nvSpPr>
            <p:spPr bwMode="auto">
              <a:xfrm>
                <a:off x="2929" y="1978"/>
                <a:ext cx="424" cy="372"/>
              </a:xfrm>
              <a:custGeom>
                <a:avLst/>
                <a:gdLst>
                  <a:gd name="T0" fmla="*/ 424 w 424"/>
                  <a:gd name="T1" fmla="*/ 288 h 372"/>
                  <a:gd name="T2" fmla="*/ 394 w 424"/>
                  <a:gd name="T3" fmla="*/ 265 h 372"/>
                  <a:gd name="T4" fmla="*/ 394 w 424"/>
                  <a:gd name="T5" fmla="*/ 228 h 372"/>
                  <a:gd name="T6" fmla="*/ 341 w 424"/>
                  <a:gd name="T7" fmla="*/ 190 h 372"/>
                  <a:gd name="T8" fmla="*/ 356 w 424"/>
                  <a:gd name="T9" fmla="*/ 137 h 372"/>
                  <a:gd name="T10" fmla="*/ 333 w 424"/>
                  <a:gd name="T11" fmla="*/ 129 h 372"/>
                  <a:gd name="T12" fmla="*/ 318 w 424"/>
                  <a:gd name="T13" fmla="*/ 137 h 372"/>
                  <a:gd name="T14" fmla="*/ 310 w 424"/>
                  <a:gd name="T15" fmla="*/ 106 h 372"/>
                  <a:gd name="T16" fmla="*/ 273 w 424"/>
                  <a:gd name="T17" fmla="*/ 68 h 372"/>
                  <a:gd name="T18" fmla="*/ 265 w 424"/>
                  <a:gd name="T19" fmla="*/ 15 h 372"/>
                  <a:gd name="T20" fmla="*/ 242 w 424"/>
                  <a:gd name="T21" fmla="*/ 0 h 372"/>
                  <a:gd name="T22" fmla="*/ 0 w 424"/>
                  <a:gd name="T23" fmla="*/ 8 h 372"/>
                  <a:gd name="T24" fmla="*/ 30 w 424"/>
                  <a:gd name="T25" fmla="*/ 53 h 372"/>
                  <a:gd name="T26" fmla="*/ 53 w 424"/>
                  <a:gd name="T27" fmla="*/ 68 h 372"/>
                  <a:gd name="T28" fmla="*/ 53 w 424"/>
                  <a:gd name="T29" fmla="*/ 76 h 372"/>
                  <a:gd name="T30" fmla="*/ 38 w 424"/>
                  <a:gd name="T31" fmla="*/ 91 h 372"/>
                  <a:gd name="T32" fmla="*/ 76 w 424"/>
                  <a:gd name="T33" fmla="*/ 121 h 372"/>
                  <a:gd name="T34" fmla="*/ 76 w 424"/>
                  <a:gd name="T35" fmla="*/ 341 h 372"/>
                  <a:gd name="T36" fmla="*/ 318 w 424"/>
                  <a:gd name="T37" fmla="*/ 334 h 372"/>
                  <a:gd name="T38" fmla="*/ 363 w 424"/>
                  <a:gd name="T39" fmla="*/ 326 h 372"/>
                  <a:gd name="T40" fmla="*/ 371 w 424"/>
                  <a:gd name="T41" fmla="*/ 341 h 372"/>
                  <a:gd name="T42" fmla="*/ 348 w 424"/>
                  <a:gd name="T43" fmla="*/ 372 h 372"/>
                  <a:gd name="T44" fmla="*/ 394 w 424"/>
                  <a:gd name="T45" fmla="*/ 364 h 372"/>
                  <a:gd name="T46" fmla="*/ 401 w 424"/>
                  <a:gd name="T47" fmla="*/ 326 h 372"/>
                  <a:gd name="T48" fmla="*/ 401 w 424"/>
                  <a:gd name="T49" fmla="*/ 318 h 372"/>
                  <a:gd name="T50" fmla="*/ 401 w 424"/>
                  <a:gd name="T51" fmla="*/ 326 h 372"/>
                  <a:gd name="T52" fmla="*/ 409 w 424"/>
                  <a:gd name="T53" fmla="*/ 326 h 372"/>
                  <a:gd name="T54" fmla="*/ 424 w 424"/>
                  <a:gd name="T55" fmla="*/ 311 h 372"/>
                  <a:gd name="T56" fmla="*/ 424 w 424"/>
                  <a:gd name="T57" fmla="*/ 288 h 3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4"/>
                  <a:gd name="T88" fmla="*/ 0 h 372"/>
                  <a:gd name="T89" fmla="*/ 424 w 424"/>
                  <a:gd name="T90" fmla="*/ 372 h 3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4" h="372">
                    <a:moveTo>
                      <a:pt x="424" y="288"/>
                    </a:moveTo>
                    <a:lnTo>
                      <a:pt x="394" y="265"/>
                    </a:lnTo>
                    <a:lnTo>
                      <a:pt x="394" y="228"/>
                    </a:lnTo>
                    <a:lnTo>
                      <a:pt x="341" y="190"/>
                    </a:lnTo>
                    <a:lnTo>
                      <a:pt x="356" y="137"/>
                    </a:lnTo>
                    <a:lnTo>
                      <a:pt x="333" y="129"/>
                    </a:lnTo>
                    <a:lnTo>
                      <a:pt x="318" y="137"/>
                    </a:lnTo>
                    <a:lnTo>
                      <a:pt x="310" y="106"/>
                    </a:lnTo>
                    <a:lnTo>
                      <a:pt x="273" y="68"/>
                    </a:lnTo>
                    <a:lnTo>
                      <a:pt x="265" y="15"/>
                    </a:lnTo>
                    <a:lnTo>
                      <a:pt x="242" y="0"/>
                    </a:lnTo>
                    <a:lnTo>
                      <a:pt x="0" y="8"/>
                    </a:lnTo>
                    <a:lnTo>
                      <a:pt x="30" y="53"/>
                    </a:lnTo>
                    <a:lnTo>
                      <a:pt x="53" y="68"/>
                    </a:lnTo>
                    <a:lnTo>
                      <a:pt x="53" y="76"/>
                    </a:lnTo>
                    <a:lnTo>
                      <a:pt x="38" y="91"/>
                    </a:lnTo>
                    <a:lnTo>
                      <a:pt x="76" y="121"/>
                    </a:lnTo>
                    <a:lnTo>
                      <a:pt x="76" y="341"/>
                    </a:lnTo>
                    <a:lnTo>
                      <a:pt x="318" y="334"/>
                    </a:lnTo>
                    <a:lnTo>
                      <a:pt x="363" y="326"/>
                    </a:lnTo>
                    <a:lnTo>
                      <a:pt x="371" y="341"/>
                    </a:lnTo>
                    <a:lnTo>
                      <a:pt x="348" y="372"/>
                    </a:lnTo>
                    <a:lnTo>
                      <a:pt x="394" y="364"/>
                    </a:lnTo>
                    <a:lnTo>
                      <a:pt x="401" y="326"/>
                    </a:lnTo>
                    <a:lnTo>
                      <a:pt x="401" y="318"/>
                    </a:lnTo>
                    <a:lnTo>
                      <a:pt x="401" y="326"/>
                    </a:lnTo>
                    <a:lnTo>
                      <a:pt x="409" y="326"/>
                    </a:lnTo>
                    <a:lnTo>
                      <a:pt x="424" y="311"/>
                    </a:lnTo>
                    <a:lnTo>
                      <a:pt x="424" y="288"/>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1" name="Freeform 1234"/>
              <p:cNvSpPr>
                <a:spLocks/>
              </p:cNvSpPr>
              <p:nvPr/>
            </p:nvSpPr>
            <p:spPr bwMode="auto">
              <a:xfrm>
                <a:off x="2929" y="1978"/>
                <a:ext cx="424" cy="372"/>
              </a:xfrm>
              <a:custGeom>
                <a:avLst/>
                <a:gdLst>
                  <a:gd name="T0" fmla="*/ 424 w 424"/>
                  <a:gd name="T1" fmla="*/ 288 h 372"/>
                  <a:gd name="T2" fmla="*/ 394 w 424"/>
                  <a:gd name="T3" fmla="*/ 265 h 372"/>
                  <a:gd name="T4" fmla="*/ 394 w 424"/>
                  <a:gd name="T5" fmla="*/ 228 h 372"/>
                  <a:gd name="T6" fmla="*/ 341 w 424"/>
                  <a:gd name="T7" fmla="*/ 190 h 372"/>
                  <a:gd name="T8" fmla="*/ 356 w 424"/>
                  <a:gd name="T9" fmla="*/ 137 h 372"/>
                  <a:gd name="T10" fmla="*/ 333 w 424"/>
                  <a:gd name="T11" fmla="*/ 129 h 372"/>
                  <a:gd name="T12" fmla="*/ 318 w 424"/>
                  <a:gd name="T13" fmla="*/ 137 h 372"/>
                  <a:gd name="T14" fmla="*/ 310 w 424"/>
                  <a:gd name="T15" fmla="*/ 106 h 372"/>
                  <a:gd name="T16" fmla="*/ 273 w 424"/>
                  <a:gd name="T17" fmla="*/ 68 h 372"/>
                  <a:gd name="T18" fmla="*/ 265 w 424"/>
                  <a:gd name="T19" fmla="*/ 15 h 372"/>
                  <a:gd name="T20" fmla="*/ 242 w 424"/>
                  <a:gd name="T21" fmla="*/ 0 h 372"/>
                  <a:gd name="T22" fmla="*/ 0 w 424"/>
                  <a:gd name="T23" fmla="*/ 8 h 372"/>
                  <a:gd name="T24" fmla="*/ 30 w 424"/>
                  <a:gd name="T25" fmla="*/ 53 h 372"/>
                  <a:gd name="T26" fmla="*/ 53 w 424"/>
                  <a:gd name="T27" fmla="*/ 68 h 372"/>
                  <a:gd name="T28" fmla="*/ 53 w 424"/>
                  <a:gd name="T29" fmla="*/ 76 h 372"/>
                  <a:gd name="T30" fmla="*/ 38 w 424"/>
                  <a:gd name="T31" fmla="*/ 91 h 372"/>
                  <a:gd name="T32" fmla="*/ 76 w 424"/>
                  <a:gd name="T33" fmla="*/ 121 h 372"/>
                  <a:gd name="T34" fmla="*/ 76 w 424"/>
                  <a:gd name="T35" fmla="*/ 341 h 372"/>
                  <a:gd name="T36" fmla="*/ 318 w 424"/>
                  <a:gd name="T37" fmla="*/ 334 h 372"/>
                  <a:gd name="T38" fmla="*/ 363 w 424"/>
                  <a:gd name="T39" fmla="*/ 326 h 372"/>
                  <a:gd name="T40" fmla="*/ 371 w 424"/>
                  <a:gd name="T41" fmla="*/ 341 h 372"/>
                  <a:gd name="T42" fmla="*/ 348 w 424"/>
                  <a:gd name="T43" fmla="*/ 372 h 372"/>
                  <a:gd name="T44" fmla="*/ 394 w 424"/>
                  <a:gd name="T45" fmla="*/ 364 h 372"/>
                  <a:gd name="T46" fmla="*/ 401 w 424"/>
                  <a:gd name="T47" fmla="*/ 326 h 372"/>
                  <a:gd name="T48" fmla="*/ 401 w 424"/>
                  <a:gd name="T49" fmla="*/ 318 h 372"/>
                  <a:gd name="T50" fmla="*/ 401 w 424"/>
                  <a:gd name="T51" fmla="*/ 326 h 372"/>
                  <a:gd name="T52" fmla="*/ 409 w 424"/>
                  <a:gd name="T53" fmla="*/ 326 h 372"/>
                  <a:gd name="T54" fmla="*/ 424 w 424"/>
                  <a:gd name="T55" fmla="*/ 311 h 372"/>
                  <a:gd name="T56" fmla="*/ 424 w 424"/>
                  <a:gd name="T57" fmla="*/ 288 h 372"/>
                  <a:gd name="T58" fmla="*/ 424 w 424"/>
                  <a:gd name="T59" fmla="*/ 296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4"/>
                  <a:gd name="T91" fmla="*/ 0 h 372"/>
                  <a:gd name="T92" fmla="*/ 424 w 424"/>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4" h="372">
                    <a:moveTo>
                      <a:pt x="424" y="288"/>
                    </a:moveTo>
                    <a:lnTo>
                      <a:pt x="394" y="265"/>
                    </a:lnTo>
                    <a:lnTo>
                      <a:pt x="394" y="228"/>
                    </a:lnTo>
                    <a:lnTo>
                      <a:pt x="341" y="190"/>
                    </a:lnTo>
                    <a:lnTo>
                      <a:pt x="356" y="137"/>
                    </a:lnTo>
                    <a:lnTo>
                      <a:pt x="333" y="129"/>
                    </a:lnTo>
                    <a:lnTo>
                      <a:pt x="318" y="137"/>
                    </a:lnTo>
                    <a:lnTo>
                      <a:pt x="310" y="106"/>
                    </a:lnTo>
                    <a:lnTo>
                      <a:pt x="273" y="68"/>
                    </a:lnTo>
                    <a:lnTo>
                      <a:pt x="265" y="15"/>
                    </a:lnTo>
                    <a:lnTo>
                      <a:pt x="242" y="0"/>
                    </a:lnTo>
                    <a:lnTo>
                      <a:pt x="0" y="8"/>
                    </a:lnTo>
                    <a:lnTo>
                      <a:pt x="30" y="53"/>
                    </a:lnTo>
                    <a:lnTo>
                      <a:pt x="53" y="68"/>
                    </a:lnTo>
                    <a:lnTo>
                      <a:pt x="53" y="76"/>
                    </a:lnTo>
                    <a:lnTo>
                      <a:pt x="38" y="91"/>
                    </a:lnTo>
                    <a:lnTo>
                      <a:pt x="76" y="121"/>
                    </a:lnTo>
                    <a:lnTo>
                      <a:pt x="76" y="341"/>
                    </a:lnTo>
                    <a:lnTo>
                      <a:pt x="318" y="334"/>
                    </a:lnTo>
                    <a:lnTo>
                      <a:pt x="363" y="326"/>
                    </a:lnTo>
                    <a:lnTo>
                      <a:pt x="371" y="341"/>
                    </a:lnTo>
                    <a:lnTo>
                      <a:pt x="348" y="372"/>
                    </a:lnTo>
                    <a:lnTo>
                      <a:pt x="394" y="364"/>
                    </a:lnTo>
                    <a:lnTo>
                      <a:pt x="401" y="326"/>
                    </a:lnTo>
                    <a:lnTo>
                      <a:pt x="401" y="318"/>
                    </a:lnTo>
                    <a:lnTo>
                      <a:pt x="401" y="326"/>
                    </a:lnTo>
                    <a:lnTo>
                      <a:pt x="409" y="326"/>
                    </a:lnTo>
                    <a:lnTo>
                      <a:pt x="424" y="311"/>
                    </a:lnTo>
                    <a:lnTo>
                      <a:pt x="424" y="288"/>
                    </a:lnTo>
                    <a:lnTo>
                      <a:pt x="424" y="29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2" name="Freeform 1235"/>
              <p:cNvSpPr>
                <a:spLocks/>
              </p:cNvSpPr>
              <p:nvPr/>
            </p:nvSpPr>
            <p:spPr bwMode="auto">
              <a:xfrm>
                <a:off x="1824" y="1197"/>
                <a:ext cx="659" cy="417"/>
              </a:xfrm>
              <a:custGeom>
                <a:avLst/>
                <a:gdLst>
                  <a:gd name="T0" fmla="*/ 636 w 659"/>
                  <a:gd name="T1" fmla="*/ 341 h 417"/>
                  <a:gd name="T2" fmla="*/ 659 w 659"/>
                  <a:gd name="T3" fmla="*/ 99 h 417"/>
                  <a:gd name="T4" fmla="*/ 273 w 659"/>
                  <a:gd name="T5" fmla="*/ 46 h 417"/>
                  <a:gd name="T6" fmla="*/ 23 w 659"/>
                  <a:gd name="T7" fmla="*/ 0 h 417"/>
                  <a:gd name="T8" fmla="*/ 0 w 659"/>
                  <a:gd name="T9" fmla="*/ 76 h 417"/>
                  <a:gd name="T10" fmla="*/ 16 w 659"/>
                  <a:gd name="T11" fmla="*/ 106 h 417"/>
                  <a:gd name="T12" fmla="*/ 8 w 659"/>
                  <a:gd name="T13" fmla="*/ 129 h 417"/>
                  <a:gd name="T14" fmla="*/ 31 w 659"/>
                  <a:gd name="T15" fmla="*/ 144 h 417"/>
                  <a:gd name="T16" fmla="*/ 53 w 659"/>
                  <a:gd name="T17" fmla="*/ 197 h 417"/>
                  <a:gd name="T18" fmla="*/ 76 w 659"/>
                  <a:gd name="T19" fmla="*/ 205 h 417"/>
                  <a:gd name="T20" fmla="*/ 46 w 659"/>
                  <a:gd name="T21" fmla="*/ 288 h 417"/>
                  <a:gd name="T22" fmla="*/ 53 w 659"/>
                  <a:gd name="T23" fmla="*/ 296 h 417"/>
                  <a:gd name="T24" fmla="*/ 84 w 659"/>
                  <a:gd name="T25" fmla="*/ 281 h 417"/>
                  <a:gd name="T26" fmla="*/ 99 w 659"/>
                  <a:gd name="T27" fmla="*/ 349 h 417"/>
                  <a:gd name="T28" fmla="*/ 114 w 659"/>
                  <a:gd name="T29" fmla="*/ 364 h 417"/>
                  <a:gd name="T30" fmla="*/ 121 w 659"/>
                  <a:gd name="T31" fmla="*/ 395 h 417"/>
                  <a:gd name="T32" fmla="*/ 159 w 659"/>
                  <a:gd name="T33" fmla="*/ 387 h 417"/>
                  <a:gd name="T34" fmla="*/ 205 w 659"/>
                  <a:gd name="T35" fmla="*/ 395 h 417"/>
                  <a:gd name="T36" fmla="*/ 212 w 659"/>
                  <a:gd name="T37" fmla="*/ 379 h 417"/>
                  <a:gd name="T38" fmla="*/ 227 w 659"/>
                  <a:gd name="T39" fmla="*/ 410 h 417"/>
                  <a:gd name="T40" fmla="*/ 235 w 659"/>
                  <a:gd name="T41" fmla="*/ 364 h 417"/>
                  <a:gd name="T42" fmla="*/ 628 w 659"/>
                  <a:gd name="T43" fmla="*/ 417 h 417"/>
                  <a:gd name="T44" fmla="*/ 636 w 659"/>
                  <a:gd name="T45" fmla="*/ 341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9"/>
                  <a:gd name="T70" fmla="*/ 0 h 417"/>
                  <a:gd name="T71" fmla="*/ 659 w 659"/>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9" h="417">
                    <a:moveTo>
                      <a:pt x="636" y="341"/>
                    </a:moveTo>
                    <a:lnTo>
                      <a:pt x="659" y="99"/>
                    </a:lnTo>
                    <a:lnTo>
                      <a:pt x="273" y="46"/>
                    </a:lnTo>
                    <a:lnTo>
                      <a:pt x="23" y="0"/>
                    </a:lnTo>
                    <a:lnTo>
                      <a:pt x="0" y="76"/>
                    </a:lnTo>
                    <a:lnTo>
                      <a:pt x="16" y="106"/>
                    </a:lnTo>
                    <a:lnTo>
                      <a:pt x="8" y="129"/>
                    </a:lnTo>
                    <a:lnTo>
                      <a:pt x="31" y="144"/>
                    </a:lnTo>
                    <a:lnTo>
                      <a:pt x="53" y="197"/>
                    </a:lnTo>
                    <a:lnTo>
                      <a:pt x="76" y="205"/>
                    </a:lnTo>
                    <a:lnTo>
                      <a:pt x="46" y="288"/>
                    </a:lnTo>
                    <a:lnTo>
                      <a:pt x="53" y="296"/>
                    </a:lnTo>
                    <a:lnTo>
                      <a:pt x="84" y="281"/>
                    </a:lnTo>
                    <a:lnTo>
                      <a:pt x="99" y="349"/>
                    </a:lnTo>
                    <a:lnTo>
                      <a:pt x="114" y="364"/>
                    </a:lnTo>
                    <a:lnTo>
                      <a:pt x="121" y="395"/>
                    </a:lnTo>
                    <a:lnTo>
                      <a:pt x="159" y="387"/>
                    </a:lnTo>
                    <a:lnTo>
                      <a:pt x="205" y="395"/>
                    </a:lnTo>
                    <a:lnTo>
                      <a:pt x="212" y="379"/>
                    </a:lnTo>
                    <a:lnTo>
                      <a:pt x="227" y="410"/>
                    </a:lnTo>
                    <a:lnTo>
                      <a:pt x="235" y="364"/>
                    </a:lnTo>
                    <a:lnTo>
                      <a:pt x="628" y="417"/>
                    </a:lnTo>
                    <a:lnTo>
                      <a:pt x="636" y="341"/>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3" name="Freeform 1236"/>
              <p:cNvSpPr>
                <a:spLocks/>
              </p:cNvSpPr>
              <p:nvPr/>
            </p:nvSpPr>
            <p:spPr bwMode="auto">
              <a:xfrm>
                <a:off x="1824" y="1197"/>
                <a:ext cx="659" cy="417"/>
              </a:xfrm>
              <a:custGeom>
                <a:avLst/>
                <a:gdLst>
                  <a:gd name="T0" fmla="*/ 636 w 659"/>
                  <a:gd name="T1" fmla="*/ 341 h 417"/>
                  <a:gd name="T2" fmla="*/ 659 w 659"/>
                  <a:gd name="T3" fmla="*/ 99 h 417"/>
                  <a:gd name="T4" fmla="*/ 273 w 659"/>
                  <a:gd name="T5" fmla="*/ 46 h 417"/>
                  <a:gd name="T6" fmla="*/ 23 w 659"/>
                  <a:gd name="T7" fmla="*/ 0 h 417"/>
                  <a:gd name="T8" fmla="*/ 0 w 659"/>
                  <a:gd name="T9" fmla="*/ 76 h 417"/>
                  <a:gd name="T10" fmla="*/ 16 w 659"/>
                  <a:gd name="T11" fmla="*/ 106 h 417"/>
                  <a:gd name="T12" fmla="*/ 8 w 659"/>
                  <a:gd name="T13" fmla="*/ 129 h 417"/>
                  <a:gd name="T14" fmla="*/ 31 w 659"/>
                  <a:gd name="T15" fmla="*/ 144 h 417"/>
                  <a:gd name="T16" fmla="*/ 53 w 659"/>
                  <a:gd name="T17" fmla="*/ 197 h 417"/>
                  <a:gd name="T18" fmla="*/ 76 w 659"/>
                  <a:gd name="T19" fmla="*/ 205 h 417"/>
                  <a:gd name="T20" fmla="*/ 46 w 659"/>
                  <a:gd name="T21" fmla="*/ 288 h 417"/>
                  <a:gd name="T22" fmla="*/ 53 w 659"/>
                  <a:gd name="T23" fmla="*/ 296 h 417"/>
                  <a:gd name="T24" fmla="*/ 84 w 659"/>
                  <a:gd name="T25" fmla="*/ 281 h 417"/>
                  <a:gd name="T26" fmla="*/ 99 w 659"/>
                  <a:gd name="T27" fmla="*/ 349 h 417"/>
                  <a:gd name="T28" fmla="*/ 114 w 659"/>
                  <a:gd name="T29" fmla="*/ 364 h 417"/>
                  <a:gd name="T30" fmla="*/ 121 w 659"/>
                  <a:gd name="T31" fmla="*/ 395 h 417"/>
                  <a:gd name="T32" fmla="*/ 159 w 659"/>
                  <a:gd name="T33" fmla="*/ 387 h 417"/>
                  <a:gd name="T34" fmla="*/ 205 w 659"/>
                  <a:gd name="T35" fmla="*/ 395 h 417"/>
                  <a:gd name="T36" fmla="*/ 212 w 659"/>
                  <a:gd name="T37" fmla="*/ 379 h 417"/>
                  <a:gd name="T38" fmla="*/ 227 w 659"/>
                  <a:gd name="T39" fmla="*/ 410 h 417"/>
                  <a:gd name="T40" fmla="*/ 235 w 659"/>
                  <a:gd name="T41" fmla="*/ 364 h 417"/>
                  <a:gd name="T42" fmla="*/ 628 w 659"/>
                  <a:gd name="T43" fmla="*/ 417 h 417"/>
                  <a:gd name="T44" fmla="*/ 636 w 659"/>
                  <a:gd name="T45" fmla="*/ 341 h 417"/>
                  <a:gd name="T46" fmla="*/ 636 w 659"/>
                  <a:gd name="T47" fmla="*/ 349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9"/>
                  <a:gd name="T73" fmla="*/ 0 h 417"/>
                  <a:gd name="T74" fmla="*/ 659 w 659"/>
                  <a:gd name="T75" fmla="*/ 417 h 4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9" h="417">
                    <a:moveTo>
                      <a:pt x="636" y="341"/>
                    </a:moveTo>
                    <a:lnTo>
                      <a:pt x="659" y="99"/>
                    </a:lnTo>
                    <a:lnTo>
                      <a:pt x="273" y="46"/>
                    </a:lnTo>
                    <a:lnTo>
                      <a:pt x="23" y="0"/>
                    </a:lnTo>
                    <a:lnTo>
                      <a:pt x="0" y="76"/>
                    </a:lnTo>
                    <a:lnTo>
                      <a:pt x="16" y="106"/>
                    </a:lnTo>
                    <a:lnTo>
                      <a:pt x="8" y="129"/>
                    </a:lnTo>
                    <a:lnTo>
                      <a:pt x="31" y="144"/>
                    </a:lnTo>
                    <a:lnTo>
                      <a:pt x="53" y="197"/>
                    </a:lnTo>
                    <a:lnTo>
                      <a:pt x="76" y="205"/>
                    </a:lnTo>
                    <a:lnTo>
                      <a:pt x="46" y="288"/>
                    </a:lnTo>
                    <a:lnTo>
                      <a:pt x="53" y="296"/>
                    </a:lnTo>
                    <a:lnTo>
                      <a:pt x="84" y="281"/>
                    </a:lnTo>
                    <a:lnTo>
                      <a:pt x="99" y="349"/>
                    </a:lnTo>
                    <a:lnTo>
                      <a:pt x="114" y="364"/>
                    </a:lnTo>
                    <a:lnTo>
                      <a:pt x="121" y="395"/>
                    </a:lnTo>
                    <a:lnTo>
                      <a:pt x="159" y="387"/>
                    </a:lnTo>
                    <a:lnTo>
                      <a:pt x="205" y="395"/>
                    </a:lnTo>
                    <a:lnTo>
                      <a:pt x="212" y="379"/>
                    </a:lnTo>
                    <a:lnTo>
                      <a:pt x="227" y="410"/>
                    </a:lnTo>
                    <a:lnTo>
                      <a:pt x="235" y="364"/>
                    </a:lnTo>
                    <a:lnTo>
                      <a:pt x="628" y="417"/>
                    </a:lnTo>
                    <a:lnTo>
                      <a:pt x="636" y="341"/>
                    </a:lnTo>
                    <a:lnTo>
                      <a:pt x="636" y="34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4" name="Freeform 1237"/>
              <p:cNvSpPr>
                <a:spLocks/>
              </p:cNvSpPr>
              <p:nvPr/>
            </p:nvSpPr>
            <p:spPr bwMode="auto">
              <a:xfrm>
                <a:off x="2430" y="1773"/>
                <a:ext cx="529" cy="258"/>
              </a:xfrm>
              <a:custGeom>
                <a:avLst/>
                <a:gdLst>
                  <a:gd name="T0" fmla="*/ 529 w 529"/>
                  <a:gd name="T1" fmla="*/ 258 h 258"/>
                  <a:gd name="T2" fmla="*/ 113 w 529"/>
                  <a:gd name="T3" fmla="*/ 251 h 258"/>
                  <a:gd name="T4" fmla="*/ 121 w 529"/>
                  <a:gd name="T5" fmla="*/ 167 h 258"/>
                  <a:gd name="T6" fmla="*/ 0 w 529"/>
                  <a:gd name="T7" fmla="*/ 160 h 258"/>
                  <a:gd name="T8" fmla="*/ 7 w 529"/>
                  <a:gd name="T9" fmla="*/ 0 h 258"/>
                  <a:gd name="T10" fmla="*/ 340 w 529"/>
                  <a:gd name="T11" fmla="*/ 16 h 258"/>
                  <a:gd name="T12" fmla="*/ 363 w 529"/>
                  <a:gd name="T13" fmla="*/ 38 h 258"/>
                  <a:gd name="T14" fmla="*/ 408 w 529"/>
                  <a:gd name="T15" fmla="*/ 31 h 258"/>
                  <a:gd name="T16" fmla="*/ 461 w 529"/>
                  <a:gd name="T17" fmla="*/ 61 h 258"/>
                  <a:gd name="T18" fmla="*/ 476 w 529"/>
                  <a:gd name="T19" fmla="*/ 137 h 258"/>
                  <a:gd name="T20" fmla="*/ 492 w 529"/>
                  <a:gd name="T21" fmla="*/ 144 h 258"/>
                  <a:gd name="T22" fmla="*/ 499 w 529"/>
                  <a:gd name="T23" fmla="*/ 213 h 258"/>
                  <a:gd name="T24" fmla="*/ 529 w 529"/>
                  <a:gd name="T25" fmla="*/ 258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9"/>
                  <a:gd name="T40" fmla="*/ 0 h 258"/>
                  <a:gd name="T41" fmla="*/ 529 w 529"/>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9" h="258">
                    <a:moveTo>
                      <a:pt x="529" y="258"/>
                    </a:moveTo>
                    <a:lnTo>
                      <a:pt x="113" y="251"/>
                    </a:lnTo>
                    <a:lnTo>
                      <a:pt x="121" y="167"/>
                    </a:lnTo>
                    <a:lnTo>
                      <a:pt x="0" y="160"/>
                    </a:lnTo>
                    <a:lnTo>
                      <a:pt x="7" y="0"/>
                    </a:lnTo>
                    <a:lnTo>
                      <a:pt x="340" y="16"/>
                    </a:lnTo>
                    <a:lnTo>
                      <a:pt x="363" y="38"/>
                    </a:lnTo>
                    <a:lnTo>
                      <a:pt x="408" y="31"/>
                    </a:lnTo>
                    <a:lnTo>
                      <a:pt x="461" y="61"/>
                    </a:lnTo>
                    <a:lnTo>
                      <a:pt x="476" y="137"/>
                    </a:lnTo>
                    <a:lnTo>
                      <a:pt x="492" y="144"/>
                    </a:lnTo>
                    <a:lnTo>
                      <a:pt x="499" y="213"/>
                    </a:lnTo>
                    <a:lnTo>
                      <a:pt x="529" y="258"/>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5" name="Freeform 1238"/>
              <p:cNvSpPr>
                <a:spLocks/>
              </p:cNvSpPr>
              <p:nvPr/>
            </p:nvSpPr>
            <p:spPr bwMode="auto">
              <a:xfrm>
                <a:off x="2430" y="1773"/>
                <a:ext cx="529" cy="266"/>
              </a:xfrm>
              <a:custGeom>
                <a:avLst/>
                <a:gdLst>
                  <a:gd name="T0" fmla="*/ 529 w 529"/>
                  <a:gd name="T1" fmla="*/ 258 h 266"/>
                  <a:gd name="T2" fmla="*/ 113 w 529"/>
                  <a:gd name="T3" fmla="*/ 251 h 266"/>
                  <a:gd name="T4" fmla="*/ 121 w 529"/>
                  <a:gd name="T5" fmla="*/ 167 h 266"/>
                  <a:gd name="T6" fmla="*/ 0 w 529"/>
                  <a:gd name="T7" fmla="*/ 160 h 266"/>
                  <a:gd name="T8" fmla="*/ 7 w 529"/>
                  <a:gd name="T9" fmla="*/ 0 h 266"/>
                  <a:gd name="T10" fmla="*/ 340 w 529"/>
                  <a:gd name="T11" fmla="*/ 16 h 266"/>
                  <a:gd name="T12" fmla="*/ 363 w 529"/>
                  <a:gd name="T13" fmla="*/ 38 h 266"/>
                  <a:gd name="T14" fmla="*/ 408 w 529"/>
                  <a:gd name="T15" fmla="*/ 31 h 266"/>
                  <a:gd name="T16" fmla="*/ 461 w 529"/>
                  <a:gd name="T17" fmla="*/ 61 h 266"/>
                  <a:gd name="T18" fmla="*/ 476 w 529"/>
                  <a:gd name="T19" fmla="*/ 137 h 266"/>
                  <a:gd name="T20" fmla="*/ 492 w 529"/>
                  <a:gd name="T21" fmla="*/ 144 h 266"/>
                  <a:gd name="T22" fmla="*/ 499 w 529"/>
                  <a:gd name="T23" fmla="*/ 213 h 266"/>
                  <a:gd name="T24" fmla="*/ 529 w 529"/>
                  <a:gd name="T25" fmla="*/ 258 h 266"/>
                  <a:gd name="T26" fmla="*/ 529 w 529"/>
                  <a:gd name="T27" fmla="*/ 266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9"/>
                  <a:gd name="T43" fmla="*/ 0 h 266"/>
                  <a:gd name="T44" fmla="*/ 529 w 529"/>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9" h="266">
                    <a:moveTo>
                      <a:pt x="529" y="258"/>
                    </a:moveTo>
                    <a:lnTo>
                      <a:pt x="113" y="251"/>
                    </a:lnTo>
                    <a:lnTo>
                      <a:pt x="121" y="167"/>
                    </a:lnTo>
                    <a:lnTo>
                      <a:pt x="0" y="160"/>
                    </a:lnTo>
                    <a:lnTo>
                      <a:pt x="7" y="0"/>
                    </a:lnTo>
                    <a:lnTo>
                      <a:pt x="340" y="16"/>
                    </a:lnTo>
                    <a:lnTo>
                      <a:pt x="363" y="38"/>
                    </a:lnTo>
                    <a:lnTo>
                      <a:pt x="408" y="31"/>
                    </a:lnTo>
                    <a:lnTo>
                      <a:pt x="461" y="61"/>
                    </a:lnTo>
                    <a:lnTo>
                      <a:pt x="476" y="137"/>
                    </a:lnTo>
                    <a:lnTo>
                      <a:pt x="492" y="144"/>
                    </a:lnTo>
                    <a:lnTo>
                      <a:pt x="499" y="213"/>
                    </a:lnTo>
                    <a:lnTo>
                      <a:pt x="529" y="258"/>
                    </a:lnTo>
                    <a:lnTo>
                      <a:pt x="529" y="26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6" name="Freeform 1239"/>
              <p:cNvSpPr>
                <a:spLocks/>
              </p:cNvSpPr>
              <p:nvPr/>
            </p:nvSpPr>
            <p:spPr bwMode="auto">
              <a:xfrm>
                <a:off x="1439" y="1690"/>
                <a:ext cx="408" cy="629"/>
              </a:xfrm>
              <a:custGeom>
                <a:avLst/>
                <a:gdLst>
                  <a:gd name="T0" fmla="*/ 325 w 408"/>
                  <a:gd name="T1" fmla="*/ 478 h 629"/>
                  <a:gd name="T2" fmla="*/ 310 w 408"/>
                  <a:gd name="T3" fmla="*/ 553 h 629"/>
                  <a:gd name="T4" fmla="*/ 295 w 408"/>
                  <a:gd name="T5" fmla="*/ 538 h 629"/>
                  <a:gd name="T6" fmla="*/ 272 w 408"/>
                  <a:gd name="T7" fmla="*/ 538 h 629"/>
                  <a:gd name="T8" fmla="*/ 257 w 408"/>
                  <a:gd name="T9" fmla="*/ 629 h 629"/>
                  <a:gd name="T10" fmla="*/ 0 w 408"/>
                  <a:gd name="T11" fmla="*/ 235 h 629"/>
                  <a:gd name="T12" fmla="*/ 60 w 408"/>
                  <a:gd name="T13" fmla="*/ 0 h 629"/>
                  <a:gd name="T14" fmla="*/ 234 w 408"/>
                  <a:gd name="T15" fmla="*/ 46 h 629"/>
                  <a:gd name="T16" fmla="*/ 408 w 408"/>
                  <a:gd name="T17" fmla="*/ 83 h 629"/>
                  <a:gd name="T18" fmla="*/ 325 w 408"/>
                  <a:gd name="T19" fmla="*/ 478 h 6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629"/>
                  <a:gd name="T32" fmla="*/ 408 w 408"/>
                  <a:gd name="T33" fmla="*/ 629 h 6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629">
                    <a:moveTo>
                      <a:pt x="325" y="478"/>
                    </a:moveTo>
                    <a:lnTo>
                      <a:pt x="310" y="553"/>
                    </a:lnTo>
                    <a:lnTo>
                      <a:pt x="295" y="538"/>
                    </a:lnTo>
                    <a:lnTo>
                      <a:pt x="272" y="538"/>
                    </a:lnTo>
                    <a:lnTo>
                      <a:pt x="257" y="629"/>
                    </a:lnTo>
                    <a:lnTo>
                      <a:pt x="0" y="235"/>
                    </a:lnTo>
                    <a:lnTo>
                      <a:pt x="60" y="0"/>
                    </a:lnTo>
                    <a:lnTo>
                      <a:pt x="234" y="46"/>
                    </a:lnTo>
                    <a:lnTo>
                      <a:pt x="408" y="83"/>
                    </a:lnTo>
                    <a:lnTo>
                      <a:pt x="325" y="47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7" name="Freeform 1240"/>
              <p:cNvSpPr>
                <a:spLocks/>
              </p:cNvSpPr>
              <p:nvPr/>
            </p:nvSpPr>
            <p:spPr bwMode="auto">
              <a:xfrm>
                <a:off x="1439" y="1690"/>
                <a:ext cx="408" cy="629"/>
              </a:xfrm>
              <a:custGeom>
                <a:avLst/>
                <a:gdLst>
                  <a:gd name="T0" fmla="*/ 325 w 408"/>
                  <a:gd name="T1" fmla="*/ 478 h 629"/>
                  <a:gd name="T2" fmla="*/ 310 w 408"/>
                  <a:gd name="T3" fmla="*/ 553 h 629"/>
                  <a:gd name="T4" fmla="*/ 295 w 408"/>
                  <a:gd name="T5" fmla="*/ 538 h 629"/>
                  <a:gd name="T6" fmla="*/ 272 w 408"/>
                  <a:gd name="T7" fmla="*/ 538 h 629"/>
                  <a:gd name="T8" fmla="*/ 257 w 408"/>
                  <a:gd name="T9" fmla="*/ 629 h 629"/>
                  <a:gd name="T10" fmla="*/ 0 w 408"/>
                  <a:gd name="T11" fmla="*/ 235 h 629"/>
                  <a:gd name="T12" fmla="*/ 60 w 408"/>
                  <a:gd name="T13" fmla="*/ 0 h 629"/>
                  <a:gd name="T14" fmla="*/ 234 w 408"/>
                  <a:gd name="T15" fmla="*/ 46 h 629"/>
                  <a:gd name="T16" fmla="*/ 408 w 408"/>
                  <a:gd name="T17" fmla="*/ 83 h 629"/>
                  <a:gd name="T18" fmla="*/ 325 w 408"/>
                  <a:gd name="T19" fmla="*/ 478 h 629"/>
                  <a:gd name="T20" fmla="*/ 325 w 408"/>
                  <a:gd name="T21" fmla="*/ 485 h 6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629"/>
                  <a:gd name="T35" fmla="*/ 408 w 408"/>
                  <a:gd name="T36" fmla="*/ 629 h 6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629">
                    <a:moveTo>
                      <a:pt x="325" y="478"/>
                    </a:moveTo>
                    <a:lnTo>
                      <a:pt x="310" y="553"/>
                    </a:lnTo>
                    <a:lnTo>
                      <a:pt x="295" y="538"/>
                    </a:lnTo>
                    <a:lnTo>
                      <a:pt x="272" y="538"/>
                    </a:lnTo>
                    <a:lnTo>
                      <a:pt x="257" y="629"/>
                    </a:lnTo>
                    <a:lnTo>
                      <a:pt x="0" y="235"/>
                    </a:lnTo>
                    <a:lnTo>
                      <a:pt x="60" y="0"/>
                    </a:lnTo>
                    <a:lnTo>
                      <a:pt x="234" y="46"/>
                    </a:lnTo>
                    <a:lnTo>
                      <a:pt x="408" y="83"/>
                    </a:lnTo>
                    <a:lnTo>
                      <a:pt x="325" y="478"/>
                    </a:lnTo>
                    <a:lnTo>
                      <a:pt x="325" y="48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8" name="Freeform 1241"/>
              <p:cNvSpPr>
                <a:spLocks/>
              </p:cNvSpPr>
              <p:nvPr/>
            </p:nvSpPr>
            <p:spPr bwMode="auto">
              <a:xfrm>
                <a:off x="4284" y="1425"/>
                <a:ext cx="98" cy="220"/>
              </a:xfrm>
              <a:custGeom>
                <a:avLst/>
                <a:gdLst>
                  <a:gd name="T0" fmla="*/ 75 w 98"/>
                  <a:gd name="T1" fmla="*/ 144 h 220"/>
                  <a:gd name="T2" fmla="*/ 37 w 98"/>
                  <a:gd name="T3" fmla="*/ 0 h 220"/>
                  <a:gd name="T4" fmla="*/ 15 w 98"/>
                  <a:gd name="T5" fmla="*/ 7 h 220"/>
                  <a:gd name="T6" fmla="*/ 15 w 98"/>
                  <a:gd name="T7" fmla="*/ 30 h 220"/>
                  <a:gd name="T8" fmla="*/ 22 w 98"/>
                  <a:gd name="T9" fmla="*/ 68 h 220"/>
                  <a:gd name="T10" fmla="*/ 0 w 98"/>
                  <a:gd name="T11" fmla="*/ 91 h 220"/>
                  <a:gd name="T12" fmla="*/ 0 w 98"/>
                  <a:gd name="T13" fmla="*/ 151 h 220"/>
                  <a:gd name="T14" fmla="*/ 7 w 98"/>
                  <a:gd name="T15" fmla="*/ 220 h 220"/>
                  <a:gd name="T16" fmla="*/ 75 w 98"/>
                  <a:gd name="T17" fmla="*/ 204 h 220"/>
                  <a:gd name="T18" fmla="*/ 98 w 98"/>
                  <a:gd name="T19" fmla="*/ 182 h 220"/>
                  <a:gd name="T20" fmla="*/ 98 w 98"/>
                  <a:gd name="T21" fmla="*/ 167 h 220"/>
                  <a:gd name="T22" fmla="*/ 75 w 98"/>
                  <a:gd name="T23" fmla="*/ 144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20"/>
                  <a:gd name="T38" fmla="*/ 98 w 98"/>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20">
                    <a:moveTo>
                      <a:pt x="75" y="144"/>
                    </a:moveTo>
                    <a:lnTo>
                      <a:pt x="37" y="0"/>
                    </a:lnTo>
                    <a:lnTo>
                      <a:pt x="15" y="7"/>
                    </a:lnTo>
                    <a:lnTo>
                      <a:pt x="15" y="30"/>
                    </a:lnTo>
                    <a:lnTo>
                      <a:pt x="22" y="68"/>
                    </a:lnTo>
                    <a:lnTo>
                      <a:pt x="0" y="91"/>
                    </a:lnTo>
                    <a:lnTo>
                      <a:pt x="0" y="151"/>
                    </a:lnTo>
                    <a:lnTo>
                      <a:pt x="7" y="220"/>
                    </a:lnTo>
                    <a:lnTo>
                      <a:pt x="75" y="204"/>
                    </a:lnTo>
                    <a:lnTo>
                      <a:pt x="98" y="182"/>
                    </a:lnTo>
                    <a:lnTo>
                      <a:pt x="98" y="167"/>
                    </a:lnTo>
                    <a:lnTo>
                      <a:pt x="75" y="144"/>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79" name="Freeform 1242"/>
              <p:cNvSpPr>
                <a:spLocks/>
              </p:cNvSpPr>
              <p:nvPr/>
            </p:nvSpPr>
            <p:spPr bwMode="auto">
              <a:xfrm>
                <a:off x="4284" y="1425"/>
                <a:ext cx="98" cy="220"/>
              </a:xfrm>
              <a:custGeom>
                <a:avLst/>
                <a:gdLst>
                  <a:gd name="T0" fmla="*/ 75 w 98"/>
                  <a:gd name="T1" fmla="*/ 144 h 220"/>
                  <a:gd name="T2" fmla="*/ 37 w 98"/>
                  <a:gd name="T3" fmla="*/ 0 h 220"/>
                  <a:gd name="T4" fmla="*/ 15 w 98"/>
                  <a:gd name="T5" fmla="*/ 7 h 220"/>
                  <a:gd name="T6" fmla="*/ 15 w 98"/>
                  <a:gd name="T7" fmla="*/ 30 h 220"/>
                  <a:gd name="T8" fmla="*/ 22 w 98"/>
                  <a:gd name="T9" fmla="*/ 68 h 220"/>
                  <a:gd name="T10" fmla="*/ 0 w 98"/>
                  <a:gd name="T11" fmla="*/ 91 h 220"/>
                  <a:gd name="T12" fmla="*/ 0 w 98"/>
                  <a:gd name="T13" fmla="*/ 151 h 220"/>
                  <a:gd name="T14" fmla="*/ 7 w 98"/>
                  <a:gd name="T15" fmla="*/ 220 h 220"/>
                  <a:gd name="T16" fmla="*/ 75 w 98"/>
                  <a:gd name="T17" fmla="*/ 204 h 220"/>
                  <a:gd name="T18" fmla="*/ 98 w 98"/>
                  <a:gd name="T19" fmla="*/ 182 h 220"/>
                  <a:gd name="T20" fmla="*/ 98 w 98"/>
                  <a:gd name="T21" fmla="*/ 167 h 220"/>
                  <a:gd name="T22" fmla="*/ 75 w 98"/>
                  <a:gd name="T23" fmla="*/ 144 h 220"/>
                  <a:gd name="T24" fmla="*/ 75 w 98"/>
                  <a:gd name="T25" fmla="*/ 15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220"/>
                  <a:gd name="T41" fmla="*/ 98 w 98"/>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220">
                    <a:moveTo>
                      <a:pt x="75" y="144"/>
                    </a:moveTo>
                    <a:lnTo>
                      <a:pt x="37" y="0"/>
                    </a:lnTo>
                    <a:lnTo>
                      <a:pt x="15" y="7"/>
                    </a:lnTo>
                    <a:lnTo>
                      <a:pt x="15" y="30"/>
                    </a:lnTo>
                    <a:lnTo>
                      <a:pt x="22" y="68"/>
                    </a:lnTo>
                    <a:lnTo>
                      <a:pt x="0" y="91"/>
                    </a:lnTo>
                    <a:lnTo>
                      <a:pt x="0" y="151"/>
                    </a:lnTo>
                    <a:lnTo>
                      <a:pt x="7" y="220"/>
                    </a:lnTo>
                    <a:lnTo>
                      <a:pt x="75" y="204"/>
                    </a:lnTo>
                    <a:lnTo>
                      <a:pt x="98" y="182"/>
                    </a:lnTo>
                    <a:lnTo>
                      <a:pt x="98" y="167"/>
                    </a:lnTo>
                    <a:lnTo>
                      <a:pt x="75" y="144"/>
                    </a:lnTo>
                    <a:lnTo>
                      <a:pt x="75" y="15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0" name="Freeform 1243"/>
              <p:cNvSpPr>
                <a:spLocks/>
              </p:cNvSpPr>
              <p:nvPr/>
            </p:nvSpPr>
            <p:spPr bwMode="auto">
              <a:xfrm>
                <a:off x="4170" y="1781"/>
                <a:ext cx="83" cy="197"/>
              </a:xfrm>
              <a:custGeom>
                <a:avLst/>
                <a:gdLst>
                  <a:gd name="T0" fmla="*/ 68 w 83"/>
                  <a:gd name="T1" fmla="*/ 30 h 197"/>
                  <a:gd name="T2" fmla="*/ 61 w 83"/>
                  <a:gd name="T3" fmla="*/ 68 h 197"/>
                  <a:gd name="T4" fmla="*/ 76 w 83"/>
                  <a:gd name="T5" fmla="*/ 68 h 197"/>
                  <a:gd name="T6" fmla="*/ 83 w 83"/>
                  <a:gd name="T7" fmla="*/ 121 h 197"/>
                  <a:gd name="T8" fmla="*/ 76 w 83"/>
                  <a:gd name="T9" fmla="*/ 99 h 197"/>
                  <a:gd name="T10" fmla="*/ 76 w 83"/>
                  <a:gd name="T11" fmla="*/ 129 h 197"/>
                  <a:gd name="T12" fmla="*/ 53 w 83"/>
                  <a:gd name="T13" fmla="*/ 190 h 197"/>
                  <a:gd name="T14" fmla="*/ 45 w 83"/>
                  <a:gd name="T15" fmla="*/ 197 h 197"/>
                  <a:gd name="T16" fmla="*/ 45 w 83"/>
                  <a:gd name="T17" fmla="*/ 182 h 197"/>
                  <a:gd name="T18" fmla="*/ 0 w 83"/>
                  <a:gd name="T19" fmla="*/ 167 h 197"/>
                  <a:gd name="T20" fmla="*/ 0 w 83"/>
                  <a:gd name="T21" fmla="*/ 136 h 197"/>
                  <a:gd name="T22" fmla="*/ 38 w 83"/>
                  <a:gd name="T23" fmla="*/ 99 h 197"/>
                  <a:gd name="T24" fmla="*/ 0 w 83"/>
                  <a:gd name="T25" fmla="*/ 61 h 197"/>
                  <a:gd name="T26" fmla="*/ 0 w 83"/>
                  <a:gd name="T27" fmla="*/ 38 h 197"/>
                  <a:gd name="T28" fmla="*/ 15 w 83"/>
                  <a:gd name="T29" fmla="*/ 0 h 197"/>
                  <a:gd name="T30" fmla="*/ 68 w 83"/>
                  <a:gd name="T31" fmla="*/ 23 h 197"/>
                  <a:gd name="T32" fmla="*/ 68 w 83"/>
                  <a:gd name="T33" fmla="*/ 3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97"/>
                  <a:gd name="T53" fmla="*/ 83 w 83"/>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97">
                    <a:moveTo>
                      <a:pt x="68" y="30"/>
                    </a:moveTo>
                    <a:lnTo>
                      <a:pt x="61" y="68"/>
                    </a:lnTo>
                    <a:lnTo>
                      <a:pt x="76" y="68"/>
                    </a:lnTo>
                    <a:lnTo>
                      <a:pt x="83" y="121"/>
                    </a:lnTo>
                    <a:lnTo>
                      <a:pt x="76" y="99"/>
                    </a:lnTo>
                    <a:lnTo>
                      <a:pt x="76" y="129"/>
                    </a:lnTo>
                    <a:lnTo>
                      <a:pt x="53" y="190"/>
                    </a:lnTo>
                    <a:lnTo>
                      <a:pt x="45" y="197"/>
                    </a:lnTo>
                    <a:lnTo>
                      <a:pt x="45" y="182"/>
                    </a:lnTo>
                    <a:lnTo>
                      <a:pt x="0" y="167"/>
                    </a:lnTo>
                    <a:lnTo>
                      <a:pt x="0" y="136"/>
                    </a:lnTo>
                    <a:lnTo>
                      <a:pt x="38" y="99"/>
                    </a:lnTo>
                    <a:lnTo>
                      <a:pt x="0" y="61"/>
                    </a:lnTo>
                    <a:lnTo>
                      <a:pt x="0" y="38"/>
                    </a:lnTo>
                    <a:lnTo>
                      <a:pt x="15" y="0"/>
                    </a:lnTo>
                    <a:lnTo>
                      <a:pt x="68" y="23"/>
                    </a:lnTo>
                    <a:lnTo>
                      <a:pt x="68" y="3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1" name="Freeform 1244"/>
              <p:cNvSpPr>
                <a:spLocks/>
              </p:cNvSpPr>
              <p:nvPr/>
            </p:nvSpPr>
            <p:spPr bwMode="auto">
              <a:xfrm>
                <a:off x="4170" y="1781"/>
                <a:ext cx="83" cy="197"/>
              </a:xfrm>
              <a:custGeom>
                <a:avLst/>
                <a:gdLst>
                  <a:gd name="T0" fmla="*/ 68 w 83"/>
                  <a:gd name="T1" fmla="*/ 30 h 197"/>
                  <a:gd name="T2" fmla="*/ 61 w 83"/>
                  <a:gd name="T3" fmla="*/ 68 h 197"/>
                  <a:gd name="T4" fmla="*/ 76 w 83"/>
                  <a:gd name="T5" fmla="*/ 68 h 197"/>
                  <a:gd name="T6" fmla="*/ 83 w 83"/>
                  <a:gd name="T7" fmla="*/ 121 h 197"/>
                  <a:gd name="T8" fmla="*/ 76 w 83"/>
                  <a:gd name="T9" fmla="*/ 99 h 197"/>
                  <a:gd name="T10" fmla="*/ 76 w 83"/>
                  <a:gd name="T11" fmla="*/ 129 h 197"/>
                  <a:gd name="T12" fmla="*/ 53 w 83"/>
                  <a:gd name="T13" fmla="*/ 190 h 197"/>
                  <a:gd name="T14" fmla="*/ 45 w 83"/>
                  <a:gd name="T15" fmla="*/ 197 h 197"/>
                  <a:gd name="T16" fmla="*/ 45 w 83"/>
                  <a:gd name="T17" fmla="*/ 182 h 197"/>
                  <a:gd name="T18" fmla="*/ 0 w 83"/>
                  <a:gd name="T19" fmla="*/ 167 h 197"/>
                  <a:gd name="T20" fmla="*/ 0 w 83"/>
                  <a:gd name="T21" fmla="*/ 136 h 197"/>
                  <a:gd name="T22" fmla="*/ 38 w 83"/>
                  <a:gd name="T23" fmla="*/ 99 h 197"/>
                  <a:gd name="T24" fmla="*/ 0 w 83"/>
                  <a:gd name="T25" fmla="*/ 61 h 197"/>
                  <a:gd name="T26" fmla="*/ 0 w 83"/>
                  <a:gd name="T27" fmla="*/ 38 h 197"/>
                  <a:gd name="T28" fmla="*/ 15 w 83"/>
                  <a:gd name="T29" fmla="*/ 0 h 197"/>
                  <a:gd name="T30" fmla="*/ 68 w 83"/>
                  <a:gd name="T31" fmla="*/ 23 h 197"/>
                  <a:gd name="T32" fmla="*/ 68 w 83"/>
                  <a:gd name="T33" fmla="*/ 30 h 197"/>
                  <a:gd name="T34" fmla="*/ 68 w 83"/>
                  <a:gd name="T35" fmla="*/ 38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97"/>
                  <a:gd name="T56" fmla="*/ 83 w 83"/>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97">
                    <a:moveTo>
                      <a:pt x="68" y="30"/>
                    </a:moveTo>
                    <a:lnTo>
                      <a:pt x="61" y="68"/>
                    </a:lnTo>
                    <a:lnTo>
                      <a:pt x="76" y="68"/>
                    </a:lnTo>
                    <a:lnTo>
                      <a:pt x="83" y="121"/>
                    </a:lnTo>
                    <a:lnTo>
                      <a:pt x="76" y="99"/>
                    </a:lnTo>
                    <a:lnTo>
                      <a:pt x="76" y="129"/>
                    </a:lnTo>
                    <a:lnTo>
                      <a:pt x="53" y="190"/>
                    </a:lnTo>
                    <a:lnTo>
                      <a:pt x="45" y="197"/>
                    </a:lnTo>
                    <a:lnTo>
                      <a:pt x="45" y="182"/>
                    </a:lnTo>
                    <a:lnTo>
                      <a:pt x="0" y="167"/>
                    </a:lnTo>
                    <a:lnTo>
                      <a:pt x="0" y="136"/>
                    </a:lnTo>
                    <a:lnTo>
                      <a:pt x="38" y="99"/>
                    </a:lnTo>
                    <a:lnTo>
                      <a:pt x="0" y="61"/>
                    </a:lnTo>
                    <a:lnTo>
                      <a:pt x="0" y="38"/>
                    </a:lnTo>
                    <a:lnTo>
                      <a:pt x="15" y="0"/>
                    </a:lnTo>
                    <a:lnTo>
                      <a:pt x="68" y="23"/>
                    </a:lnTo>
                    <a:lnTo>
                      <a:pt x="68" y="30"/>
                    </a:lnTo>
                    <a:lnTo>
                      <a:pt x="68" y="3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2" name="Freeform 1245"/>
              <p:cNvSpPr>
                <a:spLocks/>
              </p:cNvSpPr>
              <p:nvPr/>
            </p:nvSpPr>
            <p:spPr bwMode="auto">
              <a:xfrm>
                <a:off x="2021" y="2221"/>
                <a:ext cx="447" cy="462"/>
              </a:xfrm>
              <a:custGeom>
                <a:avLst/>
                <a:gdLst>
                  <a:gd name="T0" fmla="*/ 447 w 447"/>
                  <a:gd name="T1" fmla="*/ 38 h 462"/>
                  <a:gd name="T2" fmla="*/ 61 w 447"/>
                  <a:gd name="T3" fmla="*/ 0 h 462"/>
                  <a:gd name="T4" fmla="*/ 0 w 447"/>
                  <a:gd name="T5" fmla="*/ 454 h 462"/>
                  <a:gd name="T6" fmla="*/ 53 w 447"/>
                  <a:gd name="T7" fmla="*/ 462 h 462"/>
                  <a:gd name="T8" fmla="*/ 61 w 447"/>
                  <a:gd name="T9" fmla="*/ 424 h 462"/>
                  <a:gd name="T10" fmla="*/ 174 w 447"/>
                  <a:gd name="T11" fmla="*/ 439 h 462"/>
                  <a:gd name="T12" fmla="*/ 167 w 447"/>
                  <a:gd name="T13" fmla="*/ 417 h 462"/>
                  <a:gd name="T14" fmla="*/ 409 w 447"/>
                  <a:gd name="T15" fmla="*/ 439 h 462"/>
                  <a:gd name="T16" fmla="*/ 447 w 447"/>
                  <a:gd name="T17" fmla="*/ 75 h 462"/>
                  <a:gd name="T18" fmla="*/ 447 w 447"/>
                  <a:gd name="T19" fmla="*/ 38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7"/>
                  <a:gd name="T31" fmla="*/ 0 h 462"/>
                  <a:gd name="T32" fmla="*/ 447 w 447"/>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7" h="462">
                    <a:moveTo>
                      <a:pt x="447" y="38"/>
                    </a:moveTo>
                    <a:lnTo>
                      <a:pt x="61" y="0"/>
                    </a:lnTo>
                    <a:lnTo>
                      <a:pt x="0" y="454"/>
                    </a:lnTo>
                    <a:lnTo>
                      <a:pt x="53" y="462"/>
                    </a:lnTo>
                    <a:lnTo>
                      <a:pt x="61" y="424"/>
                    </a:lnTo>
                    <a:lnTo>
                      <a:pt x="174" y="439"/>
                    </a:lnTo>
                    <a:lnTo>
                      <a:pt x="167" y="417"/>
                    </a:lnTo>
                    <a:lnTo>
                      <a:pt x="409" y="439"/>
                    </a:lnTo>
                    <a:lnTo>
                      <a:pt x="447" y="75"/>
                    </a:lnTo>
                    <a:lnTo>
                      <a:pt x="447" y="3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3" name="Freeform 1246"/>
              <p:cNvSpPr>
                <a:spLocks/>
              </p:cNvSpPr>
              <p:nvPr/>
            </p:nvSpPr>
            <p:spPr bwMode="auto">
              <a:xfrm>
                <a:off x="2021" y="2221"/>
                <a:ext cx="447" cy="462"/>
              </a:xfrm>
              <a:custGeom>
                <a:avLst/>
                <a:gdLst>
                  <a:gd name="T0" fmla="*/ 447 w 447"/>
                  <a:gd name="T1" fmla="*/ 38 h 462"/>
                  <a:gd name="T2" fmla="*/ 61 w 447"/>
                  <a:gd name="T3" fmla="*/ 0 h 462"/>
                  <a:gd name="T4" fmla="*/ 0 w 447"/>
                  <a:gd name="T5" fmla="*/ 454 h 462"/>
                  <a:gd name="T6" fmla="*/ 53 w 447"/>
                  <a:gd name="T7" fmla="*/ 462 h 462"/>
                  <a:gd name="T8" fmla="*/ 61 w 447"/>
                  <a:gd name="T9" fmla="*/ 424 h 462"/>
                  <a:gd name="T10" fmla="*/ 174 w 447"/>
                  <a:gd name="T11" fmla="*/ 439 h 462"/>
                  <a:gd name="T12" fmla="*/ 167 w 447"/>
                  <a:gd name="T13" fmla="*/ 417 h 462"/>
                  <a:gd name="T14" fmla="*/ 409 w 447"/>
                  <a:gd name="T15" fmla="*/ 439 h 462"/>
                  <a:gd name="T16" fmla="*/ 447 w 447"/>
                  <a:gd name="T17" fmla="*/ 75 h 462"/>
                  <a:gd name="T18" fmla="*/ 447 w 447"/>
                  <a:gd name="T19" fmla="*/ 38 h 462"/>
                  <a:gd name="T20" fmla="*/ 447 w 447"/>
                  <a:gd name="T21" fmla="*/ 45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
                  <a:gd name="T34" fmla="*/ 0 h 462"/>
                  <a:gd name="T35" fmla="*/ 447 w 447"/>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 h="462">
                    <a:moveTo>
                      <a:pt x="447" y="38"/>
                    </a:moveTo>
                    <a:lnTo>
                      <a:pt x="61" y="0"/>
                    </a:lnTo>
                    <a:lnTo>
                      <a:pt x="0" y="454"/>
                    </a:lnTo>
                    <a:lnTo>
                      <a:pt x="53" y="462"/>
                    </a:lnTo>
                    <a:lnTo>
                      <a:pt x="61" y="424"/>
                    </a:lnTo>
                    <a:lnTo>
                      <a:pt x="174" y="439"/>
                    </a:lnTo>
                    <a:lnTo>
                      <a:pt x="167" y="417"/>
                    </a:lnTo>
                    <a:lnTo>
                      <a:pt x="409" y="439"/>
                    </a:lnTo>
                    <a:lnTo>
                      <a:pt x="447" y="75"/>
                    </a:lnTo>
                    <a:lnTo>
                      <a:pt x="447" y="38"/>
                    </a:lnTo>
                    <a:lnTo>
                      <a:pt x="447" y="4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4" name="Freeform 1247"/>
              <p:cNvSpPr>
                <a:spLocks/>
              </p:cNvSpPr>
              <p:nvPr/>
            </p:nvSpPr>
            <p:spPr bwMode="auto">
              <a:xfrm>
                <a:off x="3875" y="1478"/>
                <a:ext cx="386" cy="349"/>
              </a:xfrm>
              <a:custGeom>
                <a:avLst/>
                <a:gdLst>
                  <a:gd name="T0" fmla="*/ 371 w 386"/>
                  <a:gd name="T1" fmla="*/ 174 h 349"/>
                  <a:gd name="T2" fmla="*/ 371 w 386"/>
                  <a:gd name="T3" fmla="*/ 235 h 349"/>
                  <a:gd name="T4" fmla="*/ 386 w 386"/>
                  <a:gd name="T5" fmla="*/ 303 h 349"/>
                  <a:gd name="T6" fmla="*/ 371 w 386"/>
                  <a:gd name="T7" fmla="*/ 311 h 349"/>
                  <a:gd name="T8" fmla="*/ 378 w 386"/>
                  <a:gd name="T9" fmla="*/ 318 h 349"/>
                  <a:gd name="T10" fmla="*/ 363 w 386"/>
                  <a:gd name="T11" fmla="*/ 349 h 349"/>
                  <a:gd name="T12" fmla="*/ 363 w 386"/>
                  <a:gd name="T13" fmla="*/ 326 h 349"/>
                  <a:gd name="T14" fmla="*/ 310 w 386"/>
                  <a:gd name="T15" fmla="*/ 303 h 349"/>
                  <a:gd name="T16" fmla="*/ 295 w 386"/>
                  <a:gd name="T17" fmla="*/ 303 h 349"/>
                  <a:gd name="T18" fmla="*/ 280 w 386"/>
                  <a:gd name="T19" fmla="*/ 273 h 349"/>
                  <a:gd name="T20" fmla="*/ 265 w 386"/>
                  <a:gd name="T21" fmla="*/ 265 h 349"/>
                  <a:gd name="T22" fmla="*/ 8 w 386"/>
                  <a:gd name="T23" fmla="*/ 311 h 349"/>
                  <a:gd name="T24" fmla="*/ 0 w 386"/>
                  <a:gd name="T25" fmla="*/ 295 h 349"/>
                  <a:gd name="T26" fmla="*/ 45 w 386"/>
                  <a:gd name="T27" fmla="*/ 242 h 349"/>
                  <a:gd name="T28" fmla="*/ 30 w 386"/>
                  <a:gd name="T29" fmla="*/ 204 h 349"/>
                  <a:gd name="T30" fmla="*/ 61 w 386"/>
                  <a:gd name="T31" fmla="*/ 189 h 349"/>
                  <a:gd name="T32" fmla="*/ 151 w 386"/>
                  <a:gd name="T33" fmla="*/ 182 h 349"/>
                  <a:gd name="T34" fmla="*/ 189 w 386"/>
                  <a:gd name="T35" fmla="*/ 151 h 349"/>
                  <a:gd name="T36" fmla="*/ 174 w 386"/>
                  <a:gd name="T37" fmla="*/ 129 h 349"/>
                  <a:gd name="T38" fmla="*/ 189 w 386"/>
                  <a:gd name="T39" fmla="*/ 114 h 349"/>
                  <a:gd name="T40" fmla="*/ 182 w 386"/>
                  <a:gd name="T41" fmla="*/ 106 h 349"/>
                  <a:gd name="T42" fmla="*/ 174 w 386"/>
                  <a:gd name="T43" fmla="*/ 121 h 349"/>
                  <a:gd name="T44" fmla="*/ 166 w 386"/>
                  <a:gd name="T45" fmla="*/ 106 h 349"/>
                  <a:gd name="T46" fmla="*/ 235 w 386"/>
                  <a:gd name="T47" fmla="*/ 23 h 349"/>
                  <a:gd name="T48" fmla="*/ 325 w 386"/>
                  <a:gd name="T49" fmla="*/ 0 h 349"/>
                  <a:gd name="T50" fmla="*/ 348 w 386"/>
                  <a:gd name="T51" fmla="*/ 98 h 349"/>
                  <a:gd name="T52" fmla="*/ 371 w 386"/>
                  <a:gd name="T53" fmla="*/ 174 h 3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6"/>
                  <a:gd name="T82" fmla="*/ 0 h 349"/>
                  <a:gd name="T83" fmla="*/ 386 w 386"/>
                  <a:gd name="T84" fmla="*/ 349 h 3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6" h="349">
                    <a:moveTo>
                      <a:pt x="371" y="174"/>
                    </a:moveTo>
                    <a:lnTo>
                      <a:pt x="371" y="235"/>
                    </a:lnTo>
                    <a:lnTo>
                      <a:pt x="386" y="303"/>
                    </a:lnTo>
                    <a:lnTo>
                      <a:pt x="371" y="311"/>
                    </a:lnTo>
                    <a:lnTo>
                      <a:pt x="378" y="318"/>
                    </a:lnTo>
                    <a:lnTo>
                      <a:pt x="363" y="349"/>
                    </a:lnTo>
                    <a:lnTo>
                      <a:pt x="363" y="326"/>
                    </a:lnTo>
                    <a:lnTo>
                      <a:pt x="310" y="303"/>
                    </a:lnTo>
                    <a:lnTo>
                      <a:pt x="295" y="303"/>
                    </a:lnTo>
                    <a:lnTo>
                      <a:pt x="280" y="273"/>
                    </a:lnTo>
                    <a:lnTo>
                      <a:pt x="265" y="265"/>
                    </a:lnTo>
                    <a:lnTo>
                      <a:pt x="8" y="311"/>
                    </a:lnTo>
                    <a:lnTo>
                      <a:pt x="0" y="295"/>
                    </a:lnTo>
                    <a:lnTo>
                      <a:pt x="45" y="242"/>
                    </a:lnTo>
                    <a:lnTo>
                      <a:pt x="30" y="204"/>
                    </a:lnTo>
                    <a:lnTo>
                      <a:pt x="61" y="189"/>
                    </a:lnTo>
                    <a:lnTo>
                      <a:pt x="151" y="182"/>
                    </a:lnTo>
                    <a:lnTo>
                      <a:pt x="189" y="151"/>
                    </a:lnTo>
                    <a:lnTo>
                      <a:pt x="174" y="129"/>
                    </a:lnTo>
                    <a:lnTo>
                      <a:pt x="189" y="114"/>
                    </a:lnTo>
                    <a:lnTo>
                      <a:pt x="182" y="106"/>
                    </a:lnTo>
                    <a:lnTo>
                      <a:pt x="174" y="121"/>
                    </a:lnTo>
                    <a:lnTo>
                      <a:pt x="166" y="106"/>
                    </a:lnTo>
                    <a:lnTo>
                      <a:pt x="235" y="23"/>
                    </a:lnTo>
                    <a:lnTo>
                      <a:pt x="325" y="0"/>
                    </a:lnTo>
                    <a:lnTo>
                      <a:pt x="348" y="98"/>
                    </a:lnTo>
                    <a:lnTo>
                      <a:pt x="371" y="17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5" name="Freeform 1248"/>
              <p:cNvSpPr>
                <a:spLocks/>
              </p:cNvSpPr>
              <p:nvPr/>
            </p:nvSpPr>
            <p:spPr bwMode="auto">
              <a:xfrm>
                <a:off x="3875" y="1478"/>
                <a:ext cx="386" cy="349"/>
              </a:xfrm>
              <a:custGeom>
                <a:avLst/>
                <a:gdLst>
                  <a:gd name="T0" fmla="*/ 371 w 386"/>
                  <a:gd name="T1" fmla="*/ 174 h 349"/>
                  <a:gd name="T2" fmla="*/ 371 w 386"/>
                  <a:gd name="T3" fmla="*/ 235 h 349"/>
                  <a:gd name="T4" fmla="*/ 386 w 386"/>
                  <a:gd name="T5" fmla="*/ 303 h 349"/>
                  <a:gd name="T6" fmla="*/ 371 w 386"/>
                  <a:gd name="T7" fmla="*/ 311 h 349"/>
                  <a:gd name="T8" fmla="*/ 378 w 386"/>
                  <a:gd name="T9" fmla="*/ 318 h 349"/>
                  <a:gd name="T10" fmla="*/ 363 w 386"/>
                  <a:gd name="T11" fmla="*/ 349 h 349"/>
                  <a:gd name="T12" fmla="*/ 363 w 386"/>
                  <a:gd name="T13" fmla="*/ 326 h 349"/>
                  <a:gd name="T14" fmla="*/ 310 w 386"/>
                  <a:gd name="T15" fmla="*/ 303 h 349"/>
                  <a:gd name="T16" fmla="*/ 295 w 386"/>
                  <a:gd name="T17" fmla="*/ 303 h 349"/>
                  <a:gd name="T18" fmla="*/ 280 w 386"/>
                  <a:gd name="T19" fmla="*/ 273 h 349"/>
                  <a:gd name="T20" fmla="*/ 265 w 386"/>
                  <a:gd name="T21" fmla="*/ 265 h 349"/>
                  <a:gd name="T22" fmla="*/ 8 w 386"/>
                  <a:gd name="T23" fmla="*/ 311 h 349"/>
                  <a:gd name="T24" fmla="*/ 0 w 386"/>
                  <a:gd name="T25" fmla="*/ 295 h 349"/>
                  <a:gd name="T26" fmla="*/ 45 w 386"/>
                  <a:gd name="T27" fmla="*/ 242 h 349"/>
                  <a:gd name="T28" fmla="*/ 30 w 386"/>
                  <a:gd name="T29" fmla="*/ 204 h 349"/>
                  <a:gd name="T30" fmla="*/ 61 w 386"/>
                  <a:gd name="T31" fmla="*/ 189 h 349"/>
                  <a:gd name="T32" fmla="*/ 151 w 386"/>
                  <a:gd name="T33" fmla="*/ 182 h 349"/>
                  <a:gd name="T34" fmla="*/ 189 w 386"/>
                  <a:gd name="T35" fmla="*/ 151 h 349"/>
                  <a:gd name="T36" fmla="*/ 174 w 386"/>
                  <a:gd name="T37" fmla="*/ 129 h 349"/>
                  <a:gd name="T38" fmla="*/ 189 w 386"/>
                  <a:gd name="T39" fmla="*/ 114 h 349"/>
                  <a:gd name="T40" fmla="*/ 182 w 386"/>
                  <a:gd name="T41" fmla="*/ 106 h 349"/>
                  <a:gd name="T42" fmla="*/ 174 w 386"/>
                  <a:gd name="T43" fmla="*/ 121 h 349"/>
                  <a:gd name="T44" fmla="*/ 166 w 386"/>
                  <a:gd name="T45" fmla="*/ 106 h 349"/>
                  <a:gd name="T46" fmla="*/ 235 w 386"/>
                  <a:gd name="T47" fmla="*/ 23 h 349"/>
                  <a:gd name="T48" fmla="*/ 325 w 386"/>
                  <a:gd name="T49" fmla="*/ 0 h 349"/>
                  <a:gd name="T50" fmla="*/ 348 w 386"/>
                  <a:gd name="T51" fmla="*/ 98 h 349"/>
                  <a:gd name="T52" fmla="*/ 371 w 386"/>
                  <a:gd name="T53" fmla="*/ 174 h 349"/>
                  <a:gd name="T54" fmla="*/ 371 w 386"/>
                  <a:gd name="T55" fmla="*/ 182 h 3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349"/>
                  <a:gd name="T86" fmla="*/ 386 w 386"/>
                  <a:gd name="T87" fmla="*/ 349 h 3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349">
                    <a:moveTo>
                      <a:pt x="371" y="174"/>
                    </a:moveTo>
                    <a:lnTo>
                      <a:pt x="371" y="235"/>
                    </a:lnTo>
                    <a:lnTo>
                      <a:pt x="386" y="303"/>
                    </a:lnTo>
                    <a:lnTo>
                      <a:pt x="371" y="311"/>
                    </a:lnTo>
                    <a:lnTo>
                      <a:pt x="378" y="318"/>
                    </a:lnTo>
                    <a:lnTo>
                      <a:pt x="363" y="349"/>
                    </a:lnTo>
                    <a:lnTo>
                      <a:pt x="363" y="326"/>
                    </a:lnTo>
                    <a:lnTo>
                      <a:pt x="310" y="303"/>
                    </a:lnTo>
                    <a:lnTo>
                      <a:pt x="295" y="303"/>
                    </a:lnTo>
                    <a:lnTo>
                      <a:pt x="280" y="273"/>
                    </a:lnTo>
                    <a:lnTo>
                      <a:pt x="265" y="265"/>
                    </a:lnTo>
                    <a:lnTo>
                      <a:pt x="8" y="311"/>
                    </a:lnTo>
                    <a:lnTo>
                      <a:pt x="0" y="295"/>
                    </a:lnTo>
                    <a:lnTo>
                      <a:pt x="45" y="242"/>
                    </a:lnTo>
                    <a:lnTo>
                      <a:pt x="30" y="204"/>
                    </a:lnTo>
                    <a:lnTo>
                      <a:pt x="61" y="189"/>
                    </a:lnTo>
                    <a:lnTo>
                      <a:pt x="151" y="182"/>
                    </a:lnTo>
                    <a:lnTo>
                      <a:pt x="189" y="151"/>
                    </a:lnTo>
                    <a:lnTo>
                      <a:pt x="174" y="129"/>
                    </a:lnTo>
                    <a:lnTo>
                      <a:pt x="189" y="114"/>
                    </a:lnTo>
                    <a:lnTo>
                      <a:pt x="182" y="106"/>
                    </a:lnTo>
                    <a:lnTo>
                      <a:pt x="174" y="121"/>
                    </a:lnTo>
                    <a:lnTo>
                      <a:pt x="166" y="106"/>
                    </a:lnTo>
                    <a:lnTo>
                      <a:pt x="235" y="23"/>
                    </a:lnTo>
                    <a:lnTo>
                      <a:pt x="325" y="0"/>
                    </a:lnTo>
                    <a:lnTo>
                      <a:pt x="348" y="98"/>
                    </a:lnTo>
                    <a:lnTo>
                      <a:pt x="371" y="174"/>
                    </a:lnTo>
                    <a:lnTo>
                      <a:pt x="371" y="18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6" name="Freeform 1249"/>
              <p:cNvSpPr>
                <a:spLocks/>
              </p:cNvSpPr>
              <p:nvPr/>
            </p:nvSpPr>
            <p:spPr bwMode="auto">
              <a:xfrm>
                <a:off x="3678" y="2183"/>
                <a:ext cx="545" cy="242"/>
              </a:xfrm>
              <a:custGeom>
                <a:avLst/>
                <a:gdLst>
                  <a:gd name="T0" fmla="*/ 530 w 545"/>
                  <a:gd name="T1" fmla="*/ 45 h 242"/>
                  <a:gd name="T2" fmla="*/ 522 w 545"/>
                  <a:gd name="T3" fmla="*/ 68 h 242"/>
                  <a:gd name="T4" fmla="*/ 522 w 545"/>
                  <a:gd name="T5" fmla="*/ 45 h 242"/>
                  <a:gd name="T6" fmla="*/ 477 w 545"/>
                  <a:gd name="T7" fmla="*/ 60 h 242"/>
                  <a:gd name="T8" fmla="*/ 477 w 545"/>
                  <a:gd name="T9" fmla="*/ 30 h 242"/>
                  <a:gd name="T10" fmla="*/ 485 w 545"/>
                  <a:gd name="T11" fmla="*/ 53 h 242"/>
                  <a:gd name="T12" fmla="*/ 500 w 545"/>
                  <a:gd name="T13" fmla="*/ 38 h 242"/>
                  <a:gd name="T14" fmla="*/ 492 w 545"/>
                  <a:gd name="T15" fmla="*/ 30 h 242"/>
                  <a:gd name="T16" fmla="*/ 515 w 545"/>
                  <a:gd name="T17" fmla="*/ 30 h 242"/>
                  <a:gd name="T18" fmla="*/ 507 w 545"/>
                  <a:gd name="T19" fmla="*/ 23 h 242"/>
                  <a:gd name="T20" fmla="*/ 522 w 545"/>
                  <a:gd name="T21" fmla="*/ 30 h 242"/>
                  <a:gd name="T22" fmla="*/ 515 w 545"/>
                  <a:gd name="T23" fmla="*/ 15 h 242"/>
                  <a:gd name="T24" fmla="*/ 537 w 545"/>
                  <a:gd name="T25" fmla="*/ 30 h 242"/>
                  <a:gd name="T26" fmla="*/ 507 w 545"/>
                  <a:gd name="T27" fmla="*/ 0 h 242"/>
                  <a:gd name="T28" fmla="*/ 500 w 545"/>
                  <a:gd name="T29" fmla="*/ 0 h 242"/>
                  <a:gd name="T30" fmla="*/ 152 w 545"/>
                  <a:gd name="T31" fmla="*/ 60 h 242"/>
                  <a:gd name="T32" fmla="*/ 152 w 545"/>
                  <a:gd name="T33" fmla="*/ 83 h 242"/>
                  <a:gd name="T34" fmla="*/ 136 w 545"/>
                  <a:gd name="T35" fmla="*/ 98 h 242"/>
                  <a:gd name="T36" fmla="*/ 106 w 545"/>
                  <a:gd name="T37" fmla="*/ 121 h 242"/>
                  <a:gd name="T38" fmla="*/ 99 w 545"/>
                  <a:gd name="T39" fmla="*/ 113 h 242"/>
                  <a:gd name="T40" fmla="*/ 76 w 545"/>
                  <a:gd name="T41" fmla="*/ 136 h 242"/>
                  <a:gd name="T42" fmla="*/ 23 w 545"/>
                  <a:gd name="T43" fmla="*/ 167 h 242"/>
                  <a:gd name="T44" fmla="*/ 15 w 545"/>
                  <a:gd name="T45" fmla="*/ 189 h 242"/>
                  <a:gd name="T46" fmla="*/ 0 w 545"/>
                  <a:gd name="T47" fmla="*/ 189 h 242"/>
                  <a:gd name="T48" fmla="*/ 0 w 545"/>
                  <a:gd name="T49" fmla="*/ 212 h 242"/>
                  <a:gd name="T50" fmla="*/ 76 w 545"/>
                  <a:gd name="T51" fmla="*/ 197 h 242"/>
                  <a:gd name="T52" fmla="*/ 121 w 545"/>
                  <a:gd name="T53" fmla="*/ 174 h 242"/>
                  <a:gd name="T54" fmla="*/ 212 w 545"/>
                  <a:gd name="T55" fmla="*/ 167 h 242"/>
                  <a:gd name="T56" fmla="*/ 235 w 545"/>
                  <a:gd name="T57" fmla="*/ 189 h 242"/>
                  <a:gd name="T58" fmla="*/ 303 w 545"/>
                  <a:gd name="T59" fmla="*/ 182 h 242"/>
                  <a:gd name="T60" fmla="*/ 394 w 545"/>
                  <a:gd name="T61" fmla="*/ 242 h 242"/>
                  <a:gd name="T62" fmla="*/ 424 w 545"/>
                  <a:gd name="T63" fmla="*/ 235 h 242"/>
                  <a:gd name="T64" fmla="*/ 424 w 545"/>
                  <a:gd name="T65" fmla="*/ 212 h 242"/>
                  <a:gd name="T66" fmla="*/ 432 w 545"/>
                  <a:gd name="T67" fmla="*/ 227 h 242"/>
                  <a:gd name="T68" fmla="*/ 439 w 545"/>
                  <a:gd name="T69" fmla="*/ 189 h 242"/>
                  <a:gd name="T70" fmla="*/ 462 w 545"/>
                  <a:gd name="T71" fmla="*/ 174 h 242"/>
                  <a:gd name="T72" fmla="*/ 454 w 545"/>
                  <a:gd name="T73" fmla="*/ 159 h 242"/>
                  <a:gd name="T74" fmla="*/ 462 w 545"/>
                  <a:gd name="T75" fmla="*/ 174 h 242"/>
                  <a:gd name="T76" fmla="*/ 469 w 545"/>
                  <a:gd name="T77" fmla="*/ 159 h 242"/>
                  <a:gd name="T78" fmla="*/ 500 w 545"/>
                  <a:gd name="T79" fmla="*/ 151 h 242"/>
                  <a:gd name="T80" fmla="*/ 500 w 545"/>
                  <a:gd name="T81" fmla="*/ 144 h 242"/>
                  <a:gd name="T82" fmla="*/ 507 w 545"/>
                  <a:gd name="T83" fmla="*/ 151 h 242"/>
                  <a:gd name="T84" fmla="*/ 500 w 545"/>
                  <a:gd name="T85" fmla="*/ 144 h 242"/>
                  <a:gd name="T86" fmla="*/ 507 w 545"/>
                  <a:gd name="T87" fmla="*/ 151 h 242"/>
                  <a:gd name="T88" fmla="*/ 522 w 545"/>
                  <a:gd name="T89" fmla="*/ 136 h 242"/>
                  <a:gd name="T90" fmla="*/ 522 w 545"/>
                  <a:gd name="T91" fmla="*/ 121 h 242"/>
                  <a:gd name="T92" fmla="*/ 515 w 545"/>
                  <a:gd name="T93" fmla="*/ 136 h 242"/>
                  <a:gd name="T94" fmla="*/ 507 w 545"/>
                  <a:gd name="T95" fmla="*/ 121 h 242"/>
                  <a:gd name="T96" fmla="*/ 507 w 545"/>
                  <a:gd name="T97" fmla="*/ 136 h 242"/>
                  <a:gd name="T98" fmla="*/ 500 w 545"/>
                  <a:gd name="T99" fmla="*/ 129 h 242"/>
                  <a:gd name="T100" fmla="*/ 485 w 545"/>
                  <a:gd name="T101" fmla="*/ 136 h 242"/>
                  <a:gd name="T102" fmla="*/ 469 w 545"/>
                  <a:gd name="T103" fmla="*/ 121 h 242"/>
                  <a:gd name="T104" fmla="*/ 485 w 545"/>
                  <a:gd name="T105" fmla="*/ 136 h 242"/>
                  <a:gd name="T106" fmla="*/ 507 w 545"/>
                  <a:gd name="T107" fmla="*/ 106 h 242"/>
                  <a:gd name="T108" fmla="*/ 469 w 545"/>
                  <a:gd name="T109" fmla="*/ 106 h 242"/>
                  <a:gd name="T110" fmla="*/ 462 w 545"/>
                  <a:gd name="T111" fmla="*/ 91 h 242"/>
                  <a:gd name="T112" fmla="*/ 492 w 545"/>
                  <a:gd name="T113" fmla="*/ 98 h 242"/>
                  <a:gd name="T114" fmla="*/ 485 w 545"/>
                  <a:gd name="T115" fmla="*/ 91 h 242"/>
                  <a:gd name="T116" fmla="*/ 500 w 545"/>
                  <a:gd name="T117" fmla="*/ 83 h 242"/>
                  <a:gd name="T118" fmla="*/ 500 w 545"/>
                  <a:gd name="T119" fmla="*/ 98 h 242"/>
                  <a:gd name="T120" fmla="*/ 522 w 545"/>
                  <a:gd name="T121" fmla="*/ 98 h 242"/>
                  <a:gd name="T122" fmla="*/ 545 w 545"/>
                  <a:gd name="T123" fmla="*/ 68 h 242"/>
                  <a:gd name="T124" fmla="*/ 530 w 545"/>
                  <a:gd name="T125" fmla="*/ 45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5"/>
                  <a:gd name="T190" fmla="*/ 0 h 242"/>
                  <a:gd name="T191" fmla="*/ 545 w 545"/>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5" h="242">
                    <a:moveTo>
                      <a:pt x="530" y="45"/>
                    </a:moveTo>
                    <a:lnTo>
                      <a:pt x="522" y="68"/>
                    </a:lnTo>
                    <a:lnTo>
                      <a:pt x="522" y="45"/>
                    </a:lnTo>
                    <a:lnTo>
                      <a:pt x="477" y="60"/>
                    </a:lnTo>
                    <a:lnTo>
                      <a:pt x="477" y="30"/>
                    </a:lnTo>
                    <a:lnTo>
                      <a:pt x="485" y="53"/>
                    </a:lnTo>
                    <a:lnTo>
                      <a:pt x="500" y="38"/>
                    </a:lnTo>
                    <a:lnTo>
                      <a:pt x="492" y="30"/>
                    </a:lnTo>
                    <a:lnTo>
                      <a:pt x="515" y="30"/>
                    </a:lnTo>
                    <a:lnTo>
                      <a:pt x="507" y="23"/>
                    </a:lnTo>
                    <a:lnTo>
                      <a:pt x="522" y="30"/>
                    </a:lnTo>
                    <a:lnTo>
                      <a:pt x="515" y="15"/>
                    </a:lnTo>
                    <a:lnTo>
                      <a:pt x="537" y="30"/>
                    </a:lnTo>
                    <a:lnTo>
                      <a:pt x="507" y="0"/>
                    </a:lnTo>
                    <a:lnTo>
                      <a:pt x="500" y="0"/>
                    </a:lnTo>
                    <a:lnTo>
                      <a:pt x="152" y="60"/>
                    </a:lnTo>
                    <a:lnTo>
                      <a:pt x="152" y="83"/>
                    </a:lnTo>
                    <a:lnTo>
                      <a:pt x="136" y="98"/>
                    </a:lnTo>
                    <a:lnTo>
                      <a:pt x="106" y="121"/>
                    </a:lnTo>
                    <a:lnTo>
                      <a:pt x="99" y="113"/>
                    </a:lnTo>
                    <a:lnTo>
                      <a:pt x="76" y="136"/>
                    </a:lnTo>
                    <a:lnTo>
                      <a:pt x="23" y="167"/>
                    </a:lnTo>
                    <a:lnTo>
                      <a:pt x="15" y="189"/>
                    </a:lnTo>
                    <a:lnTo>
                      <a:pt x="0" y="189"/>
                    </a:lnTo>
                    <a:lnTo>
                      <a:pt x="0" y="212"/>
                    </a:lnTo>
                    <a:lnTo>
                      <a:pt x="76" y="197"/>
                    </a:lnTo>
                    <a:lnTo>
                      <a:pt x="121" y="174"/>
                    </a:lnTo>
                    <a:lnTo>
                      <a:pt x="212" y="167"/>
                    </a:lnTo>
                    <a:lnTo>
                      <a:pt x="235" y="189"/>
                    </a:lnTo>
                    <a:lnTo>
                      <a:pt x="303" y="182"/>
                    </a:lnTo>
                    <a:lnTo>
                      <a:pt x="394" y="242"/>
                    </a:lnTo>
                    <a:lnTo>
                      <a:pt x="424" y="235"/>
                    </a:lnTo>
                    <a:lnTo>
                      <a:pt x="424" y="212"/>
                    </a:lnTo>
                    <a:lnTo>
                      <a:pt x="432" y="227"/>
                    </a:lnTo>
                    <a:lnTo>
                      <a:pt x="439" y="189"/>
                    </a:lnTo>
                    <a:lnTo>
                      <a:pt x="462" y="174"/>
                    </a:lnTo>
                    <a:lnTo>
                      <a:pt x="454" y="159"/>
                    </a:lnTo>
                    <a:lnTo>
                      <a:pt x="462" y="174"/>
                    </a:lnTo>
                    <a:lnTo>
                      <a:pt x="469" y="159"/>
                    </a:lnTo>
                    <a:lnTo>
                      <a:pt x="500" y="151"/>
                    </a:lnTo>
                    <a:lnTo>
                      <a:pt x="500" y="144"/>
                    </a:lnTo>
                    <a:lnTo>
                      <a:pt x="507" y="151"/>
                    </a:lnTo>
                    <a:lnTo>
                      <a:pt x="500" y="144"/>
                    </a:lnTo>
                    <a:lnTo>
                      <a:pt x="507" y="151"/>
                    </a:lnTo>
                    <a:lnTo>
                      <a:pt x="522" y="136"/>
                    </a:lnTo>
                    <a:lnTo>
                      <a:pt x="522" y="121"/>
                    </a:lnTo>
                    <a:lnTo>
                      <a:pt x="515" y="136"/>
                    </a:lnTo>
                    <a:lnTo>
                      <a:pt x="507" y="121"/>
                    </a:lnTo>
                    <a:lnTo>
                      <a:pt x="507" y="136"/>
                    </a:lnTo>
                    <a:lnTo>
                      <a:pt x="500" y="129"/>
                    </a:lnTo>
                    <a:lnTo>
                      <a:pt x="485" y="136"/>
                    </a:lnTo>
                    <a:lnTo>
                      <a:pt x="469" y="121"/>
                    </a:lnTo>
                    <a:lnTo>
                      <a:pt x="485" y="136"/>
                    </a:lnTo>
                    <a:lnTo>
                      <a:pt x="507" y="106"/>
                    </a:lnTo>
                    <a:lnTo>
                      <a:pt x="469" y="106"/>
                    </a:lnTo>
                    <a:lnTo>
                      <a:pt x="462" y="91"/>
                    </a:lnTo>
                    <a:lnTo>
                      <a:pt x="492" y="98"/>
                    </a:lnTo>
                    <a:lnTo>
                      <a:pt x="485" y="91"/>
                    </a:lnTo>
                    <a:lnTo>
                      <a:pt x="500" y="83"/>
                    </a:lnTo>
                    <a:lnTo>
                      <a:pt x="500" y="98"/>
                    </a:lnTo>
                    <a:lnTo>
                      <a:pt x="522" y="98"/>
                    </a:lnTo>
                    <a:lnTo>
                      <a:pt x="545" y="68"/>
                    </a:lnTo>
                    <a:lnTo>
                      <a:pt x="530" y="4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7" name="Freeform 1250"/>
              <p:cNvSpPr>
                <a:spLocks/>
              </p:cNvSpPr>
              <p:nvPr/>
            </p:nvSpPr>
            <p:spPr bwMode="auto">
              <a:xfrm>
                <a:off x="3678" y="2183"/>
                <a:ext cx="545" cy="242"/>
              </a:xfrm>
              <a:custGeom>
                <a:avLst/>
                <a:gdLst>
                  <a:gd name="T0" fmla="*/ 522 w 545"/>
                  <a:gd name="T1" fmla="*/ 68 h 242"/>
                  <a:gd name="T2" fmla="*/ 477 w 545"/>
                  <a:gd name="T3" fmla="*/ 60 h 242"/>
                  <a:gd name="T4" fmla="*/ 485 w 545"/>
                  <a:gd name="T5" fmla="*/ 53 h 242"/>
                  <a:gd name="T6" fmla="*/ 492 w 545"/>
                  <a:gd name="T7" fmla="*/ 30 h 242"/>
                  <a:gd name="T8" fmla="*/ 507 w 545"/>
                  <a:gd name="T9" fmla="*/ 23 h 242"/>
                  <a:gd name="T10" fmla="*/ 515 w 545"/>
                  <a:gd name="T11" fmla="*/ 15 h 242"/>
                  <a:gd name="T12" fmla="*/ 507 w 545"/>
                  <a:gd name="T13" fmla="*/ 0 h 242"/>
                  <a:gd name="T14" fmla="*/ 152 w 545"/>
                  <a:gd name="T15" fmla="*/ 60 h 242"/>
                  <a:gd name="T16" fmla="*/ 136 w 545"/>
                  <a:gd name="T17" fmla="*/ 98 h 242"/>
                  <a:gd name="T18" fmla="*/ 99 w 545"/>
                  <a:gd name="T19" fmla="*/ 113 h 242"/>
                  <a:gd name="T20" fmla="*/ 23 w 545"/>
                  <a:gd name="T21" fmla="*/ 167 h 242"/>
                  <a:gd name="T22" fmla="*/ 0 w 545"/>
                  <a:gd name="T23" fmla="*/ 189 h 242"/>
                  <a:gd name="T24" fmla="*/ 76 w 545"/>
                  <a:gd name="T25" fmla="*/ 197 h 242"/>
                  <a:gd name="T26" fmla="*/ 212 w 545"/>
                  <a:gd name="T27" fmla="*/ 167 h 242"/>
                  <a:gd name="T28" fmla="*/ 303 w 545"/>
                  <a:gd name="T29" fmla="*/ 182 h 242"/>
                  <a:gd name="T30" fmla="*/ 424 w 545"/>
                  <a:gd name="T31" fmla="*/ 235 h 242"/>
                  <a:gd name="T32" fmla="*/ 432 w 545"/>
                  <a:gd name="T33" fmla="*/ 227 h 242"/>
                  <a:gd name="T34" fmla="*/ 462 w 545"/>
                  <a:gd name="T35" fmla="*/ 174 h 242"/>
                  <a:gd name="T36" fmla="*/ 462 w 545"/>
                  <a:gd name="T37" fmla="*/ 174 h 242"/>
                  <a:gd name="T38" fmla="*/ 500 w 545"/>
                  <a:gd name="T39" fmla="*/ 151 h 242"/>
                  <a:gd name="T40" fmla="*/ 507 w 545"/>
                  <a:gd name="T41" fmla="*/ 151 h 242"/>
                  <a:gd name="T42" fmla="*/ 507 w 545"/>
                  <a:gd name="T43" fmla="*/ 151 h 242"/>
                  <a:gd name="T44" fmla="*/ 522 w 545"/>
                  <a:gd name="T45" fmla="*/ 121 h 242"/>
                  <a:gd name="T46" fmla="*/ 507 w 545"/>
                  <a:gd name="T47" fmla="*/ 121 h 242"/>
                  <a:gd name="T48" fmla="*/ 500 w 545"/>
                  <a:gd name="T49" fmla="*/ 129 h 242"/>
                  <a:gd name="T50" fmla="*/ 469 w 545"/>
                  <a:gd name="T51" fmla="*/ 121 h 242"/>
                  <a:gd name="T52" fmla="*/ 507 w 545"/>
                  <a:gd name="T53" fmla="*/ 106 h 242"/>
                  <a:gd name="T54" fmla="*/ 462 w 545"/>
                  <a:gd name="T55" fmla="*/ 91 h 242"/>
                  <a:gd name="T56" fmla="*/ 485 w 545"/>
                  <a:gd name="T57" fmla="*/ 91 h 242"/>
                  <a:gd name="T58" fmla="*/ 500 w 545"/>
                  <a:gd name="T59" fmla="*/ 98 h 242"/>
                  <a:gd name="T60" fmla="*/ 545 w 545"/>
                  <a:gd name="T61" fmla="*/ 68 h 242"/>
                  <a:gd name="T62" fmla="*/ 530 w 545"/>
                  <a:gd name="T63" fmla="*/ 53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242"/>
                  <a:gd name="T98" fmla="*/ 545 w 545"/>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242">
                    <a:moveTo>
                      <a:pt x="530" y="45"/>
                    </a:moveTo>
                    <a:lnTo>
                      <a:pt x="522" y="68"/>
                    </a:lnTo>
                    <a:lnTo>
                      <a:pt x="522" y="45"/>
                    </a:lnTo>
                    <a:lnTo>
                      <a:pt x="477" y="60"/>
                    </a:lnTo>
                    <a:lnTo>
                      <a:pt x="477" y="30"/>
                    </a:lnTo>
                    <a:lnTo>
                      <a:pt x="485" y="53"/>
                    </a:lnTo>
                    <a:lnTo>
                      <a:pt x="500" y="38"/>
                    </a:lnTo>
                    <a:lnTo>
                      <a:pt x="492" y="30"/>
                    </a:lnTo>
                    <a:lnTo>
                      <a:pt x="515" y="30"/>
                    </a:lnTo>
                    <a:lnTo>
                      <a:pt x="507" y="23"/>
                    </a:lnTo>
                    <a:lnTo>
                      <a:pt x="522" y="30"/>
                    </a:lnTo>
                    <a:lnTo>
                      <a:pt x="515" y="15"/>
                    </a:lnTo>
                    <a:lnTo>
                      <a:pt x="537" y="30"/>
                    </a:lnTo>
                    <a:lnTo>
                      <a:pt x="507" y="0"/>
                    </a:lnTo>
                    <a:lnTo>
                      <a:pt x="500" y="0"/>
                    </a:lnTo>
                    <a:lnTo>
                      <a:pt x="152" y="60"/>
                    </a:lnTo>
                    <a:lnTo>
                      <a:pt x="152" y="83"/>
                    </a:lnTo>
                    <a:lnTo>
                      <a:pt x="136" y="98"/>
                    </a:lnTo>
                    <a:lnTo>
                      <a:pt x="106" y="121"/>
                    </a:lnTo>
                    <a:lnTo>
                      <a:pt x="99" y="113"/>
                    </a:lnTo>
                    <a:lnTo>
                      <a:pt x="76" y="136"/>
                    </a:lnTo>
                    <a:lnTo>
                      <a:pt x="23" y="167"/>
                    </a:lnTo>
                    <a:lnTo>
                      <a:pt x="15" y="189"/>
                    </a:lnTo>
                    <a:lnTo>
                      <a:pt x="0" y="189"/>
                    </a:lnTo>
                    <a:lnTo>
                      <a:pt x="0" y="212"/>
                    </a:lnTo>
                    <a:lnTo>
                      <a:pt x="76" y="197"/>
                    </a:lnTo>
                    <a:lnTo>
                      <a:pt x="121" y="174"/>
                    </a:lnTo>
                    <a:lnTo>
                      <a:pt x="212" y="167"/>
                    </a:lnTo>
                    <a:lnTo>
                      <a:pt x="235" y="189"/>
                    </a:lnTo>
                    <a:lnTo>
                      <a:pt x="303" y="182"/>
                    </a:lnTo>
                    <a:lnTo>
                      <a:pt x="394" y="242"/>
                    </a:lnTo>
                    <a:lnTo>
                      <a:pt x="424" y="235"/>
                    </a:lnTo>
                    <a:lnTo>
                      <a:pt x="424" y="212"/>
                    </a:lnTo>
                    <a:lnTo>
                      <a:pt x="432" y="227"/>
                    </a:lnTo>
                    <a:lnTo>
                      <a:pt x="439" y="189"/>
                    </a:lnTo>
                    <a:lnTo>
                      <a:pt x="462" y="174"/>
                    </a:lnTo>
                    <a:lnTo>
                      <a:pt x="454" y="159"/>
                    </a:lnTo>
                    <a:lnTo>
                      <a:pt x="462" y="174"/>
                    </a:lnTo>
                    <a:lnTo>
                      <a:pt x="469" y="159"/>
                    </a:lnTo>
                    <a:lnTo>
                      <a:pt x="500" y="151"/>
                    </a:lnTo>
                    <a:lnTo>
                      <a:pt x="500" y="144"/>
                    </a:lnTo>
                    <a:lnTo>
                      <a:pt x="507" y="151"/>
                    </a:lnTo>
                    <a:lnTo>
                      <a:pt x="500" y="144"/>
                    </a:lnTo>
                    <a:lnTo>
                      <a:pt x="507" y="151"/>
                    </a:lnTo>
                    <a:lnTo>
                      <a:pt x="522" y="136"/>
                    </a:lnTo>
                    <a:lnTo>
                      <a:pt x="522" y="121"/>
                    </a:lnTo>
                    <a:lnTo>
                      <a:pt x="515" y="136"/>
                    </a:lnTo>
                    <a:lnTo>
                      <a:pt x="507" y="121"/>
                    </a:lnTo>
                    <a:lnTo>
                      <a:pt x="507" y="136"/>
                    </a:lnTo>
                    <a:lnTo>
                      <a:pt x="500" y="129"/>
                    </a:lnTo>
                    <a:lnTo>
                      <a:pt x="485" y="136"/>
                    </a:lnTo>
                    <a:lnTo>
                      <a:pt x="469" y="121"/>
                    </a:lnTo>
                    <a:lnTo>
                      <a:pt x="485" y="136"/>
                    </a:lnTo>
                    <a:lnTo>
                      <a:pt x="507" y="106"/>
                    </a:lnTo>
                    <a:lnTo>
                      <a:pt x="469" y="106"/>
                    </a:lnTo>
                    <a:lnTo>
                      <a:pt x="462" y="91"/>
                    </a:lnTo>
                    <a:lnTo>
                      <a:pt x="492" y="98"/>
                    </a:lnTo>
                    <a:lnTo>
                      <a:pt x="485" y="91"/>
                    </a:lnTo>
                    <a:lnTo>
                      <a:pt x="500" y="83"/>
                    </a:lnTo>
                    <a:lnTo>
                      <a:pt x="500" y="98"/>
                    </a:lnTo>
                    <a:lnTo>
                      <a:pt x="522" y="98"/>
                    </a:lnTo>
                    <a:lnTo>
                      <a:pt x="545" y="68"/>
                    </a:lnTo>
                    <a:lnTo>
                      <a:pt x="530" y="45"/>
                    </a:lnTo>
                    <a:lnTo>
                      <a:pt x="530" y="5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8" name="Line 1251"/>
              <p:cNvSpPr>
                <a:spLocks noChangeShapeType="1"/>
              </p:cNvSpPr>
              <p:nvPr/>
            </p:nvSpPr>
            <p:spPr bwMode="auto">
              <a:xfrm>
                <a:off x="4200" y="2183"/>
                <a:ext cx="8" cy="23"/>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89" name="Freeform 1252"/>
              <p:cNvSpPr>
                <a:spLocks/>
              </p:cNvSpPr>
              <p:nvPr/>
            </p:nvSpPr>
            <p:spPr bwMode="auto">
              <a:xfrm>
                <a:off x="2460" y="1296"/>
                <a:ext cx="424" cy="258"/>
              </a:xfrm>
              <a:custGeom>
                <a:avLst/>
                <a:gdLst>
                  <a:gd name="T0" fmla="*/ 424 w 424"/>
                  <a:gd name="T1" fmla="*/ 258 h 258"/>
                  <a:gd name="T2" fmla="*/ 0 w 424"/>
                  <a:gd name="T3" fmla="*/ 242 h 258"/>
                  <a:gd name="T4" fmla="*/ 23 w 424"/>
                  <a:gd name="T5" fmla="*/ 0 h 258"/>
                  <a:gd name="T6" fmla="*/ 386 w 424"/>
                  <a:gd name="T7" fmla="*/ 15 h 258"/>
                  <a:gd name="T8" fmla="*/ 424 w 424"/>
                  <a:gd name="T9" fmla="*/ 258 h 258"/>
                  <a:gd name="T10" fmla="*/ 0 60000 65536"/>
                  <a:gd name="T11" fmla="*/ 0 60000 65536"/>
                  <a:gd name="T12" fmla="*/ 0 60000 65536"/>
                  <a:gd name="T13" fmla="*/ 0 60000 65536"/>
                  <a:gd name="T14" fmla="*/ 0 60000 65536"/>
                  <a:gd name="T15" fmla="*/ 0 w 424"/>
                  <a:gd name="T16" fmla="*/ 0 h 258"/>
                  <a:gd name="T17" fmla="*/ 424 w 424"/>
                  <a:gd name="T18" fmla="*/ 258 h 258"/>
                </a:gdLst>
                <a:ahLst/>
                <a:cxnLst>
                  <a:cxn ang="T10">
                    <a:pos x="T0" y="T1"/>
                  </a:cxn>
                  <a:cxn ang="T11">
                    <a:pos x="T2" y="T3"/>
                  </a:cxn>
                  <a:cxn ang="T12">
                    <a:pos x="T4" y="T5"/>
                  </a:cxn>
                  <a:cxn ang="T13">
                    <a:pos x="T6" y="T7"/>
                  </a:cxn>
                  <a:cxn ang="T14">
                    <a:pos x="T8" y="T9"/>
                  </a:cxn>
                </a:cxnLst>
                <a:rect l="T15" t="T16" r="T17" b="T18"/>
                <a:pathLst>
                  <a:path w="424" h="258">
                    <a:moveTo>
                      <a:pt x="424" y="258"/>
                    </a:moveTo>
                    <a:lnTo>
                      <a:pt x="0" y="242"/>
                    </a:lnTo>
                    <a:lnTo>
                      <a:pt x="23" y="0"/>
                    </a:lnTo>
                    <a:lnTo>
                      <a:pt x="386" y="15"/>
                    </a:lnTo>
                    <a:lnTo>
                      <a:pt x="424" y="258"/>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0" name="Freeform 1253"/>
              <p:cNvSpPr>
                <a:spLocks/>
              </p:cNvSpPr>
              <p:nvPr/>
            </p:nvSpPr>
            <p:spPr bwMode="auto">
              <a:xfrm>
                <a:off x="2460" y="1296"/>
                <a:ext cx="424" cy="265"/>
              </a:xfrm>
              <a:custGeom>
                <a:avLst/>
                <a:gdLst>
                  <a:gd name="T0" fmla="*/ 424 w 424"/>
                  <a:gd name="T1" fmla="*/ 258 h 265"/>
                  <a:gd name="T2" fmla="*/ 0 w 424"/>
                  <a:gd name="T3" fmla="*/ 242 h 265"/>
                  <a:gd name="T4" fmla="*/ 23 w 424"/>
                  <a:gd name="T5" fmla="*/ 0 h 265"/>
                  <a:gd name="T6" fmla="*/ 386 w 424"/>
                  <a:gd name="T7" fmla="*/ 15 h 265"/>
                  <a:gd name="T8" fmla="*/ 424 w 424"/>
                  <a:gd name="T9" fmla="*/ 258 h 265"/>
                  <a:gd name="T10" fmla="*/ 424 w 424"/>
                  <a:gd name="T11" fmla="*/ 265 h 265"/>
                  <a:gd name="T12" fmla="*/ 0 60000 65536"/>
                  <a:gd name="T13" fmla="*/ 0 60000 65536"/>
                  <a:gd name="T14" fmla="*/ 0 60000 65536"/>
                  <a:gd name="T15" fmla="*/ 0 60000 65536"/>
                  <a:gd name="T16" fmla="*/ 0 60000 65536"/>
                  <a:gd name="T17" fmla="*/ 0 60000 65536"/>
                  <a:gd name="T18" fmla="*/ 0 w 424"/>
                  <a:gd name="T19" fmla="*/ 0 h 265"/>
                  <a:gd name="T20" fmla="*/ 424 w 424"/>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24" h="265">
                    <a:moveTo>
                      <a:pt x="424" y="258"/>
                    </a:moveTo>
                    <a:lnTo>
                      <a:pt x="0" y="242"/>
                    </a:lnTo>
                    <a:lnTo>
                      <a:pt x="23" y="0"/>
                    </a:lnTo>
                    <a:lnTo>
                      <a:pt x="386" y="15"/>
                    </a:lnTo>
                    <a:lnTo>
                      <a:pt x="424" y="258"/>
                    </a:lnTo>
                    <a:lnTo>
                      <a:pt x="424" y="26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1" name="Freeform 1254"/>
              <p:cNvSpPr>
                <a:spLocks/>
              </p:cNvSpPr>
              <p:nvPr/>
            </p:nvSpPr>
            <p:spPr bwMode="auto">
              <a:xfrm>
                <a:off x="3587" y="1804"/>
                <a:ext cx="265" cy="303"/>
              </a:xfrm>
              <a:custGeom>
                <a:avLst/>
                <a:gdLst>
                  <a:gd name="T0" fmla="*/ 250 w 265"/>
                  <a:gd name="T1" fmla="*/ 0 h 303"/>
                  <a:gd name="T2" fmla="*/ 182 w 265"/>
                  <a:gd name="T3" fmla="*/ 45 h 303"/>
                  <a:gd name="T4" fmla="*/ 137 w 265"/>
                  <a:gd name="T5" fmla="*/ 60 h 303"/>
                  <a:gd name="T6" fmla="*/ 106 w 265"/>
                  <a:gd name="T7" fmla="*/ 60 h 303"/>
                  <a:gd name="T8" fmla="*/ 122 w 265"/>
                  <a:gd name="T9" fmla="*/ 53 h 303"/>
                  <a:gd name="T10" fmla="*/ 106 w 265"/>
                  <a:gd name="T11" fmla="*/ 53 h 303"/>
                  <a:gd name="T12" fmla="*/ 76 w 265"/>
                  <a:gd name="T13" fmla="*/ 45 h 303"/>
                  <a:gd name="T14" fmla="*/ 0 w 265"/>
                  <a:gd name="T15" fmla="*/ 53 h 303"/>
                  <a:gd name="T16" fmla="*/ 23 w 265"/>
                  <a:gd name="T17" fmla="*/ 265 h 303"/>
                  <a:gd name="T18" fmla="*/ 46 w 265"/>
                  <a:gd name="T19" fmla="*/ 257 h 303"/>
                  <a:gd name="T20" fmla="*/ 61 w 265"/>
                  <a:gd name="T21" fmla="*/ 280 h 303"/>
                  <a:gd name="T22" fmla="*/ 99 w 265"/>
                  <a:gd name="T23" fmla="*/ 295 h 303"/>
                  <a:gd name="T24" fmla="*/ 122 w 265"/>
                  <a:gd name="T25" fmla="*/ 295 h 303"/>
                  <a:gd name="T26" fmla="*/ 144 w 265"/>
                  <a:gd name="T27" fmla="*/ 273 h 303"/>
                  <a:gd name="T28" fmla="*/ 167 w 265"/>
                  <a:gd name="T29" fmla="*/ 303 h 303"/>
                  <a:gd name="T30" fmla="*/ 190 w 265"/>
                  <a:gd name="T31" fmla="*/ 280 h 303"/>
                  <a:gd name="T32" fmla="*/ 190 w 265"/>
                  <a:gd name="T33" fmla="*/ 250 h 303"/>
                  <a:gd name="T34" fmla="*/ 212 w 265"/>
                  <a:gd name="T35" fmla="*/ 250 h 303"/>
                  <a:gd name="T36" fmla="*/ 212 w 265"/>
                  <a:gd name="T37" fmla="*/ 227 h 303"/>
                  <a:gd name="T38" fmla="*/ 258 w 265"/>
                  <a:gd name="T39" fmla="*/ 189 h 303"/>
                  <a:gd name="T40" fmla="*/ 265 w 265"/>
                  <a:gd name="T41" fmla="*/ 129 h 303"/>
                  <a:gd name="T42" fmla="*/ 258 w 265"/>
                  <a:gd name="T43" fmla="*/ 106 h 303"/>
                  <a:gd name="T44" fmla="*/ 265 w 265"/>
                  <a:gd name="T45" fmla="*/ 106 h 303"/>
                  <a:gd name="T46" fmla="*/ 250 w 265"/>
                  <a:gd name="T47" fmla="*/ 0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03"/>
                  <a:gd name="T74" fmla="*/ 265 w 265"/>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03">
                    <a:moveTo>
                      <a:pt x="250" y="0"/>
                    </a:moveTo>
                    <a:lnTo>
                      <a:pt x="182" y="45"/>
                    </a:lnTo>
                    <a:lnTo>
                      <a:pt x="137" y="60"/>
                    </a:lnTo>
                    <a:lnTo>
                      <a:pt x="106" y="60"/>
                    </a:lnTo>
                    <a:lnTo>
                      <a:pt x="122" y="53"/>
                    </a:lnTo>
                    <a:lnTo>
                      <a:pt x="106" y="53"/>
                    </a:lnTo>
                    <a:lnTo>
                      <a:pt x="76" y="45"/>
                    </a:lnTo>
                    <a:lnTo>
                      <a:pt x="0" y="53"/>
                    </a:lnTo>
                    <a:lnTo>
                      <a:pt x="23" y="265"/>
                    </a:lnTo>
                    <a:lnTo>
                      <a:pt x="46" y="257"/>
                    </a:lnTo>
                    <a:lnTo>
                      <a:pt x="61" y="280"/>
                    </a:lnTo>
                    <a:lnTo>
                      <a:pt x="99" y="295"/>
                    </a:lnTo>
                    <a:lnTo>
                      <a:pt x="122" y="295"/>
                    </a:lnTo>
                    <a:lnTo>
                      <a:pt x="144" y="273"/>
                    </a:lnTo>
                    <a:lnTo>
                      <a:pt x="167" y="303"/>
                    </a:lnTo>
                    <a:lnTo>
                      <a:pt x="190" y="280"/>
                    </a:lnTo>
                    <a:lnTo>
                      <a:pt x="190" y="250"/>
                    </a:lnTo>
                    <a:lnTo>
                      <a:pt x="212" y="250"/>
                    </a:lnTo>
                    <a:lnTo>
                      <a:pt x="212" y="227"/>
                    </a:lnTo>
                    <a:lnTo>
                      <a:pt x="258" y="189"/>
                    </a:lnTo>
                    <a:lnTo>
                      <a:pt x="265" y="129"/>
                    </a:lnTo>
                    <a:lnTo>
                      <a:pt x="258" y="106"/>
                    </a:lnTo>
                    <a:lnTo>
                      <a:pt x="265" y="106"/>
                    </a:lnTo>
                    <a:lnTo>
                      <a:pt x="250" y="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2" name="Freeform 1255"/>
              <p:cNvSpPr>
                <a:spLocks/>
              </p:cNvSpPr>
              <p:nvPr/>
            </p:nvSpPr>
            <p:spPr bwMode="auto">
              <a:xfrm>
                <a:off x="3587" y="1804"/>
                <a:ext cx="265" cy="303"/>
              </a:xfrm>
              <a:custGeom>
                <a:avLst/>
                <a:gdLst>
                  <a:gd name="T0" fmla="*/ 250 w 265"/>
                  <a:gd name="T1" fmla="*/ 0 h 303"/>
                  <a:gd name="T2" fmla="*/ 182 w 265"/>
                  <a:gd name="T3" fmla="*/ 45 h 303"/>
                  <a:gd name="T4" fmla="*/ 137 w 265"/>
                  <a:gd name="T5" fmla="*/ 60 h 303"/>
                  <a:gd name="T6" fmla="*/ 106 w 265"/>
                  <a:gd name="T7" fmla="*/ 60 h 303"/>
                  <a:gd name="T8" fmla="*/ 122 w 265"/>
                  <a:gd name="T9" fmla="*/ 53 h 303"/>
                  <a:gd name="T10" fmla="*/ 106 w 265"/>
                  <a:gd name="T11" fmla="*/ 53 h 303"/>
                  <a:gd name="T12" fmla="*/ 76 w 265"/>
                  <a:gd name="T13" fmla="*/ 45 h 303"/>
                  <a:gd name="T14" fmla="*/ 0 w 265"/>
                  <a:gd name="T15" fmla="*/ 53 h 303"/>
                  <a:gd name="T16" fmla="*/ 23 w 265"/>
                  <a:gd name="T17" fmla="*/ 265 h 303"/>
                  <a:gd name="T18" fmla="*/ 46 w 265"/>
                  <a:gd name="T19" fmla="*/ 257 h 303"/>
                  <a:gd name="T20" fmla="*/ 61 w 265"/>
                  <a:gd name="T21" fmla="*/ 280 h 303"/>
                  <a:gd name="T22" fmla="*/ 99 w 265"/>
                  <a:gd name="T23" fmla="*/ 295 h 303"/>
                  <a:gd name="T24" fmla="*/ 122 w 265"/>
                  <a:gd name="T25" fmla="*/ 295 h 303"/>
                  <a:gd name="T26" fmla="*/ 144 w 265"/>
                  <a:gd name="T27" fmla="*/ 273 h 303"/>
                  <a:gd name="T28" fmla="*/ 167 w 265"/>
                  <a:gd name="T29" fmla="*/ 303 h 303"/>
                  <a:gd name="T30" fmla="*/ 190 w 265"/>
                  <a:gd name="T31" fmla="*/ 280 h 303"/>
                  <a:gd name="T32" fmla="*/ 190 w 265"/>
                  <a:gd name="T33" fmla="*/ 250 h 303"/>
                  <a:gd name="T34" fmla="*/ 212 w 265"/>
                  <a:gd name="T35" fmla="*/ 250 h 303"/>
                  <a:gd name="T36" fmla="*/ 212 w 265"/>
                  <a:gd name="T37" fmla="*/ 227 h 303"/>
                  <a:gd name="T38" fmla="*/ 258 w 265"/>
                  <a:gd name="T39" fmla="*/ 189 h 303"/>
                  <a:gd name="T40" fmla="*/ 265 w 265"/>
                  <a:gd name="T41" fmla="*/ 129 h 303"/>
                  <a:gd name="T42" fmla="*/ 258 w 265"/>
                  <a:gd name="T43" fmla="*/ 106 h 303"/>
                  <a:gd name="T44" fmla="*/ 265 w 265"/>
                  <a:gd name="T45" fmla="*/ 106 h 303"/>
                  <a:gd name="T46" fmla="*/ 250 w 265"/>
                  <a:gd name="T47" fmla="*/ 0 h 303"/>
                  <a:gd name="T48" fmla="*/ 250 w 265"/>
                  <a:gd name="T49" fmla="*/ 7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
                  <a:gd name="T76" fmla="*/ 0 h 303"/>
                  <a:gd name="T77" fmla="*/ 265 w 265"/>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 h="303">
                    <a:moveTo>
                      <a:pt x="250" y="0"/>
                    </a:moveTo>
                    <a:lnTo>
                      <a:pt x="182" y="45"/>
                    </a:lnTo>
                    <a:lnTo>
                      <a:pt x="137" y="60"/>
                    </a:lnTo>
                    <a:lnTo>
                      <a:pt x="106" y="60"/>
                    </a:lnTo>
                    <a:lnTo>
                      <a:pt x="122" y="53"/>
                    </a:lnTo>
                    <a:lnTo>
                      <a:pt x="106" y="53"/>
                    </a:lnTo>
                    <a:lnTo>
                      <a:pt x="76" y="45"/>
                    </a:lnTo>
                    <a:lnTo>
                      <a:pt x="0" y="53"/>
                    </a:lnTo>
                    <a:lnTo>
                      <a:pt x="23" y="265"/>
                    </a:lnTo>
                    <a:lnTo>
                      <a:pt x="46" y="257"/>
                    </a:lnTo>
                    <a:lnTo>
                      <a:pt x="61" y="280"/>
                    </a:lnTo>
                    <a:lnTo>
                      <a:pt x="99" y="295"/>
                    </a:lnTo>
                    <a:lnTo>
                      <a:pt x="122" y="295"/>
                    </a:lnTo>
                    <a:lnTo>
                      <a:pt x="144" y="273"/>
                    </a:lnTo>
                    <a:lnTo>
                      <a:pt x="167" y="303"/>
                    </a:lnTo>
                    <a:lnTo>
                      <a:pt x="190" y="280"/>
                    </a:lnTo>
                    <a:lnTo>
                      <a:pt x="190" y="250"/>
                    </a:lnTo>
                    <a:lnTo>
                      <a:pt x="212" y="250"/>
                    </a:lnTo>
                    <a:lnTo>
                      <a:pt x="212" y="227"/>
                    </a:lnTo>
                    <a:lnTo>
                      <a:pt x="258" y="189"/>
                    </a:lnTo>
                    <a:lnTo>
                      <a:pt x="265" y="129"/>
                    </a:lnTo>
                    <a:lnTo>
                      <a:pt x="258" y="106"/>
                    </a:lnTo>
                    <a:lnTo>
                      <a:pt x="265" y="106"/>
                    </a:lnTo>
                    <a:lnTo>
                      <a:pt x="250" y="0"/>
                    </a:lnTo>
                    <a:lnTo>
                      <a:pt x="250" y="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3" name="Freeform 1256"/>
              <p:cNvSpPr>
                <a:spLocks/>
              </p:cNvSpPr>
              <p:nvPr/>
            </p:nvSpPr>
            <p:spPr bwMode="auto">
              <a:xfrm>
                <a:off x="2468" y="2259"/>
                <a:ext cx="552" cy="288"/>
              </a:xfrm>
              <a:custGeom>
                <a:avLst/>
                <a:gdLst>
                  <a:gd name="T0" fmla="*/ 544 w 552"/>
                  <a:gd name="T1" fmla="*/ 288 h 288"/>
                  <a:gd name="T2" fmla="*/ 499 w 552"/>
                  <a:gd name="T3" fmla="*/ 265 h 288"/>
                  <a:gd name="T4" fmla="*/ 438 w 552"/>
                  <a:gd name="T5" fmla="*/ 272 h 288"/>
                  <a:gd name="T6" fmla="*/ 423 w 552"/>
                  <a:gd name="T7" fmla="*/ 288 h 288"/>
                  <a:gd name="T8" fmla="*/ 408 w 552"/>
                  <a:gd name="T9" fmla="*/ 272 h 288"/>
                  <a:gd name="T10" fmla="*/ 393 w 552"/>
                  <a:gd name="T11" fmla="*/ 272 h 288"/>
                  <a:gd name="T12" fmla="*/ 378 w 552"/>
                  <a:gd name="T13" fmla="*/ 265 h 288"/>
                  <a:gd name="T14" fmla="*/ 370 w 552"/>
                  <a:gd name="T15" fmla="*/ 280 h 288"/>
                  <a:gd name="T16" fmla="*/ 363 w 552"/>
                  <a:gd name="T17" fmla="*/ 265 h 288"/>
                  <a:gd name="T18" fmla="*/ 348 w 552"/>
                  <a:gd name="T19" fmla="*/ 272 h 288"/>
                  <a:gd name="T20" fmla="*/ 333 w 552"/>
                  <a:gd name="T21" fmla="*/ 257 h 288"/>
                  <a:gd name="T22" fmla="*/ 317 w 552"/>
                  <a:gd name="T23" fmla="*/ 272 h 288"/>
                  <a:gd name="T24" fmla="*/ 302 w 552"/>
                  <a:gd name="T25" fmla="*/ 250 h 288"/>
                  <a:gd name="T26" fmla="*/ 280 w 552"/>
                  <a:gd name="T27" fmla="*/ 257 h 288"/>
                  <a:gd name="T28" fmla="*/ 234 w 552"/>
                  <a:gd name="T29" fmla="*/ 242 h 288"/>
                  <a:gd name="T30" fmla="*/ 227 w 552"/>
                  <a:gd name="T31" fmla="*/ 219 h 288"/>
                  <a:gd name="T32" fmla="*/ 204 w 552"/>
                  <a:gd name="T33" fmla="*/ 227 h 288"/>
                  <a:gd name="T34" fmla="*/ 181 w 552"/>
                  <a:gd name="T35" fmla="*/ 212 h 288"/>
                  <a:gd name="T36" fmla="*/ 189 w 552"/>
                  <a:gd name="T37" fmla="*/ 53 h 288"/>
                  <a:gd name="T38" fmla="*/ 0 w 552"/>
                  <a:gd name="T39" fmla="*/ 37 h 288"/>
                  <a:gd name="T40" fmla="*/ 0 w 552"/>
                  <a:gd name="T41" fmla="*/ 0 h 288"/>
                  <a:gd name="T42" fmla="*/ 60 w 552"/>
                  <a:gd name="T43" fmla="*/ 7 h 288"/>
                  <a:gd name="T44" fmla="*/ 537 w 552"/>
                  <a:gd name="T45" fmla="*/ 15 h 288"/>
                  <a:gd name="T46" fmla="*/ 537 w 552"/>
                  <a:gd name="T47" fmla="*/ 60 h 288"/>
                  <a:gd name="T48" fmla="*/ 552 w 552"/>
                  <a:gd name="T49" fmla="*/ 144 h 288"/>
                  <a:gd name="T50" fmla="*/ 544 w 552"/>
                  <a:gd name="T51" fmla="*/ 288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2"/>
                  <a:gd name="T79" fmla="*/ 0 h 288"/>
                  <a:gd name="T80" fmla="*/ 552 w 552"/>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2" h="288">
                    <a:moveTo>
                      <a:pt x="544" y="288"/>
                    </a:moveTo>
                    <a:lnTo>
                      <a:pt x="499" y="265"/>
                    </a:lnTo>
                    <a:lnTo>
                      <a:pt x="438" y="272"/>
                    </a:lnTo>
                    <a:lnTo>
                      <a:pt x="423" y="288"/>
                    </a:lnTo>
                    <a:lnTo>
                      <a:pt x="408" y="272"/>
                    </a:lnTo>
                    <a:lnTo>
                      <a:pt x="393" y="272"/>
                    </a:lnTo>
                    <a:lnTo>
                      <a:pt x="378" y="265"/>
                    </a:lnTo>
                    <a:lnTo>
                      <a:pt x="370" y="280"/>
                    </a:lnTo>
                    <a:lnTo>
                      <a:pt x="363" y="265"/>
                    </a:lnTo>
                    <a:lnTo>
                      <a:pt x="348" y="272"/>
                    </a:lnTo>
                    <a:lnTo>
                      <a:pt x="333" y="257"/>
                    </a:lnTo>
                    <a:lnTo>
                      <a:pt x="317" y="272"/>
                    </a:lnTo>
                    <a:lnTo>
                      <a:pt x="302" y="250"/>
                    </a:lnTo>
                    <a:lnTo>
                      <a:pt x="280" y="257"/>
                    </a:lnTo>
                    <a:lnTo>
                      <a:pt x="234" y="242"/>
                    </a:lnTo>
                    <a:lnTo>
                      <a:pt x="227" y="219"/>
                    </a:lnTo>
                    <a:lnTo>
                      <a:pt x="204" y="227"/>
                    </a:lnTo>
                    <a:lnTo>
                      <a:pt x="181" y="212"/>
                    </a:lnTo>
                    <a:lnTo>
                      <a:pt x="189" y="53"/>
                    </a:lnTo>
                    <a:lnTo>
                      <a:pt x="0" y="37"/>
                    </a:lnTo>
                    <a:lnTo>
                      <a:pt x="0" y="0"/>
                    </a:lnTo>
                    <a:lnTo>
                      <a:pt x="60" y="7"/>
                    </a:lnTo>
                    <a:lnTo>
                      <a:pt x="537" y="15"/>
                    </a:lnTo>
                    <a:lnTo>
                      <a:pt x="537" y="60"/>
                    </a:lnTo>
                    <a:lnTo>
                      <a:pt x="552" y="144"/>
                    </a:lnTo>
                    <a:lnTo>
                      <a:pt x="544" y="288"/>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4" name="Freeform 1257"/>
              <p:cNvSpPr>
                <a:spLocks/>
              </p:cNvSpPr>
              <p:nvPr/>
            </p:nvSpPr>
            <p:spPr bwMode="auto">
              <a:xfrm>
                <a:off x="2468" y="2259"/>
                <a:ext cx="552" cy="295"/>
              </a:xfrm>
              <a:custGeom>
                <a:avLst/>
                <a:gdLst>
                  <a:gd name="T0" fmla="*/ 544 w 552"/>
                  <a:gd name="T1" fmla="*/ 288 h 295"/>
                  <a:gd name="T2" fmla="*/ 499 w 552"/>
                  <a:gd name="T3" fmla="*/ 265 h 295"/>
                  <a:gd name="T4" fmla="*/ 438 w 552"/>
                  <a:gd name="T5" fmla="*/ 272 h 295"/>
                  <a:gd name="T6" fmla="*/ 423 w 552"/>
                  <a:gd name="T7" fmla="*/ 288 h 295"/>
                  <a:gd name="T8" fmla="*/ 408 w 552"/>
                  <a:gd name="T9" fmla="*/ 272 h 295"/>
                  <a:gd name="T10" fmla="*/ 393 w 552"/>
                  <a:gd name="T11" fmla="*/ 272 h 295"/>
                  <a:gd name="T12" fmla="*/ 378 w 552"/>
                  <a:gd name="T13" fmla="*/ 265 h 295"/>
                  <a:gd name="T14" fmla="*/ 370 w 552"/>
                  <a:gd name="T15" fmla="*/ 280 h 295"/>
                  <a:gd name="T16" fmla="*/ 363 w 552"/>
                  <a:gd name="T17" fmla="*/ 265 h 295"/>
                  <a:gd name="T18" fmla="*/ 348 w 552"/>
                  <a:gd name="T19" fmla="*/ 272 h 295"/>
                  <a:gd name="T20" fmla="*/ 333 w 552"/>
                  <a:gd name="T21" fmla="*/ 257 h 295"/>
                  <a:gd name="T22" fmla="*/ 317 w 552"/>
                  <a:gd name="T23" fmla="*/ 272 h 295"/>
                  <a:gd name="T24" fmla="*/ 302 w 552"/>
                  <a:gd name="T25" fmla="*/ 250 h 295"/>
                  <a:gd name="T26" fmla="*/ 280 w 552"/>
                  <a:gd name="T27" fmla="*/ 257 h 295"/>
                  <a:gd name="T28" fmla="*/ 234 w 552"/>
                  <a:gd name="T29" fmla="*/ 242 h 295"/>
                  <a:gd name="T30" fmla="*/ 227 w 552"/>
                  <a:gd name="T31" fmla="*/ 219 h 295"/>
                  <a:gd name="T32" fmla="*/ 204 w 552"/>
                  <a:gd name="T33" fmla="*/ 227 h 295"/>
                  <a:gd name="T34" fmla="*/ 181 w 552"/>
                  <a:gd name="T35" fmla="*/ 212 h 295"/>
                  <a:gd name="T36" fmla="*/ 189 w 552"/>
                  <a:gd name="T37" fmla="*/ 53 h 295"/>
                  <a:gd name="T38" fmla="*/ 0 w 552"/>
                  <a:gd name="T39" fmla="*/ 37 h 295"/>
                  <a:gd name="T40" fmla="*/ 0 w 552"/>
                  <a:gd name="T41" fmla="*/ 0 h 295"/>
                  <a:gd name="T42" fmla="*/ 60 w 552"/>
                  <a:gd name="T43" fmla="*/ 7 h 295"/>
                  <a:gd name="T44" fmla="*/ 537 w 552"/>
                  <a:gd name="T45" fmla="*/ 15 h 295"/>
                  <a:gd name="T46" fmla="*/ 537 w 552"/>
                  <a:gd name="T47" fmla="*/ 60 h 295"/>
                  <a:gd name="T48" fmla="*/ 552 w 552"/>
                  <a:gd name="T49" fmla="*/ 144 h 295"/>
                  <a:gd name="T50" fmla="*/ 544 w 552"/>
                  <a:gd name="T51" fmla="*/ 288 h 295"/>
                  <a:gd name="T52" fmla="*/ 544 w 552"/>
                  <a:gd name="T53" fmla="*/ 295 h 2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2"/>
                  <a:gd name="T82" fmla="*/ 0 h 295"/>
                  <a:gd name="T83" fmla="*/ 552 w 552"/>
                  <a:gd name="T84" fmla="*/ 295 h 2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2" h="295">
                    <a:moveTo>
                      <a:pt x="544" y="288"/>
                    </a:moveTo>
                    <a:lnTo>
                      <a:pt x="499" y="265"/>
                    </a:lnTo>
                    <a:lnTo>
                      <a:pt x="438" y="272"/>
                    </a:lnTo>
                    <a:lnTo>
                      <a:pt x="423" y="288"/>
                    </a:lnTo>
                    <a:lnTo>
                      <a:pt x="408" y="272"/>
                    </a:lnTo>
                    <a:lnTo>
                      <a:pt x="393" y="272"/>
                    </a:lnTo>
                    <a:lnTo>
                      <a:pt x="378" y="265"/>
                    </a:lnTo>
                    <a:lnTo>
                      <a:pt x="370" y="280"/>
                    </a:lnTo>
                    <a:lnTo>
                      <a:pt x="363" y="265"/>
                    </a:lnTo>
                    <a:lnTo>
                      <a:pt x="348" y="272"/>
                    </a:lnTo>
                    <a:lnTo>
                      <a:pt x="333" y="257"/>
                    </a:lnTo>
                    <a:lnTo>
                      <a:pt x="317" y="272"/>
                    </a:lnTo>
                    <a:lnTo>
                      <a:pt x="302" y="250"/>
                    </a:lnTo>
                    <a:lnTo>
                      <a:pt x="280" y="257"/>
                    </a:lnTo>
                    <a:lnTo>
                      <a:pt x="234" y="242"/>
                    </a:lnTo>
                    <a:lnTo>
                      <a:pt x="227" y="219"/>
                    </a:lnTo>
                    <a:lnTo>
                      <a:pt x="204" y="227"/>
                    </a:lnTo>
                    <a:lnTo>
                      <a:pt x="181" y="212"/>
                    </a:lnTo>
                    <a:lnTo>
                      <a:pt x="189" y="53"/>
                    </a:lnTo>
                    <a:lnTo>
                      <a:pt x="0" y="37"/>
                    </a:lnTo>
                    <a:lnTo>
                      <a:pt x="0" y="0"/>
                    </a:lnTo>
                    <a:lnTo>
                      <a:pt x="60" y="7"/>
                    </a:lnTo>
                    <a:lnTo>
                      <a:pt x="537" y="15"/>
                    </a:lnTo>
                    <a:lnTo>
                      <a:pt x="537" y="60"/>
                    </a:lnTo>
                    <a:lnTo>
                      <a:pt x="552" y="144"/>
                    </a:lnTo>
                    <a:lnTo>
                      <a:pt x="544" y="288"/>
                    </a:lnTo>
                    <a:lnTo>
                      <a:pt x="544" y="29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5" name="Freeform 1258"/>
              <p:cNvSpPr>
                <a:spLocks/>
              </p:cNvSpPr>
              <p:nvPr/>
            </p:nvSpPr>
            <p:spPr bwMode="auto">
              <a:xfrm>
                <a:off x="1257" y="1303"/>
                <a:ext cx="507" cy="433"/>
              </a:xfrm>
              <a:custGeom>
                <a:avLst/>
                <a:gdLst>
                  <a:gd name="T0" fmla="*/ 492 w 507"/>
                  <a:gd name="T1" fmla="*/ 114 h 433"/>
                  <a:gd name="T2" fmla="*/ 378 w 507"/>
                  <a:gd name="T3" fmla="*/ 91 h 433"/>
                  <a:gd name="T4" fmla="*/ 250 w 507"/>
                  <a:gd name="T5" fmla="*/ 91 h 433"/>
                  <a:gd name="T6" fmla="*/ 212 w 507"/>
                  <a:gd name="T7" fmla="*/ 76 h 433"/>
                  <a:gd name="T8" fmla="*/ 182 w 507"/>
                  <a:gd name="T9" fmla="*/ 76 h 433"/>
                  <a:gd name="T10" fmla="*/ 159 w 507"/>
                  <a:gd name="T11" fmla="*/ 61 h 433"/>
                  <a:gd name="T12" fmla="*/ 166 w 507"/>
                  <a:gd name="T13" fmla="*/ 31 h 433"/>
                  <a:gd name="T14" fmla="*/ 151 w 507"/>
                  <a:gd name="T15" fmla="*/ 16 h 433"/>
                  <a:gd name="T16" fmla="*/ 136 w 507"/>
                  <a:gd name="T17" fmla="*/ 8 h 433"/>
                  <a:gd name="T18" fmla="*/ 129 w 507"/>
                  <a:gd name="T19" fmla="*/ 0 h 433"/>
                  <a:gd name="T20" fmla="*/ 106 w 507"/>
                  <a:gd name="T21" fmla="*/ 0 h 433"/>
                  <a:gd name="T22" fmla="*/ 45 w 507"/>
                  <a:gd name="T23" fmla="*/ 175 h 433"/>
                  <a:gd name="T24" fmla="*/ 0 w 507"/>
                  <a:gd name="T25" fmla="*/ 251 h 433"/>
                  <a:gd name="T26" fmla="*/ 0 w 507"/>
                  <a:gd name="T27" fmla="*/ 319 h 433"/>
                  <a:gd name="T28" fmla="*/ 242 w 507"/>
                  <a:gd name="T29" fmla="*/ 387 h 433"/>
                  <a:gd name="T30" fmla="*/ 416 w 507"/>
                  <a:gd name="T31" fmla="*/ 433 h 433"/>
                  <a:gd name="T32" fmla="*/ 461 w 507"/>
                  <a:gd name="T33" fmla="*/ 258 h 433"/>
                  <a:gd name="T34" fmla="*/ 439 w 507"/>
                  <a:gd name="T35" fmla="*/ 235 h 433"/>
                  <a:gd name="T36" fmla="*/ 507 w 507"/>
                  <a:gd name="T37" fmla="*/ 152 h 433"/>
                  <a:gd name="T38" fmla="*/ 492 w 507"/>
                  <a:gd name="T39" fmla="*/ 114 h 4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7"/>
                  <a:gd name="T61" fmla="*/ 0 h 433"/>
                  <a:gd name="T62" fmla="*/ 507 w 507"/>
                  <a:gd name="T63" fmla="*/ 433 h 4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7" h="433">
                    <a:moveTo>
                      <a:pt x="492" y="114"/>
                    </a:moveTo>
                    <a:lnTo>
                      <a:pt x="378" y="91"/>
                    </a:lnTo>
                    <a:lnTo>
                      <a:pt x="250" y="91"/>
                    </a:lnTo>
                    <a:lnTo>
                      <a:pt x="212" y="76"/>
                    </a:lnTo>
                    <a:lnTo>
                      <a:pt x="182" y="76"/>
                    </a:lnTo>
                    <a:lnTo>
                      <a:pt x="159" y="61"/>
                    </a:lnTo>
                    <a:lnTo>
                      <a:pt x="166" y="31"/>
                    </a:lnTo>
                    <a:lnTo>
                      <a:pt x="151" y="16"/>
                    </a:lnTo>
                    <a:lnTo>
                      <a:pt x="136" y="8"/>
                    </a:lnTo>
                    <a:lnTo>
                      <a:pt x="129" y="0"/>
                    </a:lnTo>
                    <a:lnTo>
                      <a:pt x="106" y="0"/>
                    </a:lnTo>
                    <a:lnTo>
                      <a:pt x="45" y="175"/>
                    </a:lnTo>
                    <a:lnTo>
                      <a:pt x="0" y="251"/>
                    </a:lnTo>
                    <a:lnTo>
                      <a:pt x="0" y="319"/>
                    </a:lnTo>
                    <a:lnTo>
                      <a:pt x="242" y="387"/>
                    </a:lnTo>
                    <a:lnTo>
                      <a:pt x="416" y="433"/>
                    </a:lnTo>
                    <a:lnTo>
                      <a:pt x="461" y="258"/>
                    </a:lnTo>
                    <a:lnTo>
                      <a:pt x="439" y="235"/>
                    </a:lnTo>
                    <a:lnTo>
                      <a:pt x="507" y="152"/>
                    </a:lnTo>
                    <a:lnTo>
                      <a:pt x="492" y="11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6" name="Freeform 1259"/>
              <p:cNvSpPr>
                <a:spLocks/>
              </p:cNvSpPr>
              <p:nvPr/>
            </p:nvSpPr>
            <p:spPr bwMode="auto">
              <a:xfrm>
                <a:off x="1257" y="1303"/>
                <a:ext cx="507" cy="433"/>
              </a:xfrm>
              <a:custGeom>
                <a:avLst/>
                <a:gdLst>
                  <a:gd name="T0" fmla="*/ 492 w 507"/>
                  <a:gd name="T1" fmla="*/ 114 h 433"/>
                  <a:gd name="T2" fmla="*/ 378 w 507"/>
                  <a:gd name="T3" fmla="*/ 91 h 433"/>
                  <a:gd name="T4" fmla="*/ 250 w 507"/>
                  <a:gd name="T5" fmla="*/ 91 h 433"/>
                  <a:gd name="T6" fmla="*/ 212 w 507"/>
                  <a:gd name="T7" fmla="*/ 76 h 433"/>
                  <a:gd name="T8" fmla="*/ 182 w 507"/>
                  <a:gd name="T9" fmla="*/ 76 h 433"/>
                  <a:gd name="T10" fmla="*/ 159 w 507"/>
                  <a:gd name="T11" fmla="*/ 61 h 433"/>
                  <a:gd name="T12" fmla="*/ 166 w 507"/>
                  <a:gd name="T13" fmla="*/ 31 h 433"/>
                  <a:gd name="T14" fmla="*/ 151 w 507"/>
                  <a:gd name="T15" fmla="*/ 16 h 433"/>
                  <a:gd name="T16" fmla="*/ 136 w 507"/>
                  <a:gd name="T17" fmla="*/ 8 h 433"/>
                  <a:gd name="T18" fmla="*/ 129 w 507"/>
                  <a:gd name="T19" fmla="*/ 0 h 433"/>
                  <a:gd name="T20" fmla="*/ 106 w 507"/>
                  <a:gd name="T21" fmla="*/ 0 h 433"/>
                  <a:gd name="T22" fmla="*/ 45 w 507"/>
                  <a:gd name="T23" fmla="*/ 175 h 433"/>
                  <a:gd name="T24" fmla="*/ 0 w 507"/>
                  <a:gd name="T25" fmla="*/ 251 h 433"/>
                  <a:gd name="T26" fmla="*/ 0 w 507"/>
                  <a:gd name="T27" fmla="*/ 319 h 433"/>
                  <a:gd name="T28" fmla="*/ 242 w 507"/>
                  <a:gd name="T29" fmla="*/ 387 h 433"/>
                  <a:gd name="T30" fmla="*/ 416 w 507"/>
                  <a:gd name="T31" fmla="*/ 433 h 433"/>
                  <a:gd name="T32" fmla="*/ 461 w 507"/>
                  <a:gd name="T33" fmla="*/ 258 h 433"/>
                  <a:gd name="T34" fmla="*/ 439 w 507"/>
                  <a:gd name="T35" fmla="*/ 235 h 433"/>
                  <a:gd name="T36" fmla="*/ 507 w 507"/>
                  <a:gd name="T37" fmla="*/ 152 h 433"/>
                  <a:gd name="T38" fmla="*/ 492 w 507"/>
                  <a:gd name="T39" fmla="*/ 114 h 433"/>
                  <a:gd name="T40" fmla="*/ 492 w 507"/>
                  <a:gd name="T41" fmla="*/ 122 h 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7"/>
                  <a:gd name="T64" fmla="*/ 0 h 433"/>
                  <a:gd name="T65" fmla="*/ 507 w 507"/>
                  <a:gd name="T66" fmla="*/ 433 h 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7" h="433">
                    <a:moveTo>
                      <a:pt x="492" y="114"/>
                    </a:moveTo>
                    <a:lnTo>
                      <a:pt x="378" y="91"/>
                    </a:lnTo>
                    <a:lnTo>
                      <a:pt x="250" y="91"/>
                    </a:lnTo>
                    <a:lnTo>
                      <a:pt x="212" y="76"/>
                    </a:lnTo>
                    <a:lnTo>
                      <a:pt x="182" y="76"/>
                    </a:lnTo>
                    <a:lnTo>
                      <a:pt x="159" y="61"/>
                    </a:lnTo>
                    <a:lnTo>
                      <a:pt x="166" y="31"/>
                    </a:lnTo>
                    <a:lnTo>
                      <a:pt x="151" y="16"/>
                    </a:lnTo>
                    <a:lnTo>
                      <a:pt x="136" y="8"/>
                    </a:lnTo>
                    <a:lnTo>
                      <a:pt x="129" y="0"/>
                    </a:lnTo>
                    <a:lnTo>
                      <a:pt x="106" y="0"/>
                    </a:lnTo>
                    <a:lnTo>
                      <a:pt x="45" y="175"/>
                    </a:lnTo>
                    <a:lnTo>
                      <a:pt x="0" y="251"/>
                    </a:lnTo>
                    <a:lnTo>
                      <a:pt x="0" y="319"/>
                    </a:lnTo>
                    <a:lnTo>
                      <a:pt x="242" y="387"/>
                    </a:lnTo>
                    <a:lnTo>
                      <a:pt x="416" y="433"/>
                    </a:lnTo>
                    <a:lnTo>
                      <a:pt x="461" y="258"/>
                    </a:lnTo>
                    <a:lnTo>
                      <a:pt x="439" y="235"/>
                    </a:lnTo>
                    <a:lnTo>
                      <a:pt x="507" y="152"/>
                    </a:lnTo>
                    <a:lnTo>
                      <a:pt x="492" y="114"/>
                    </a:lnTo>
                    <a:lnTo>
                      <a:pt x="492" y="12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7" name="Freeform 1260"/>
              <p:cNvSpPr>
                <a:spLocks/>
              </p:cNvSpPr>
              <p:nvPr/>
            </p:nvSpPr>
            <p:spPr bwMode="auto">
              <a:xfrm>
                <a:off x="3837" y="1743"/>
                <a:ext cx="371" cy="235"/>
              </a:xfrm>
              <a:custGeom>
                <a:avLst/>
                <a:gdLst>
                  <a:gd name="T0" fmla="*/ 333 w 371"/>
                  <a:gd name="T1" fmla="*/ 38 h 235"/>
                  <a:gd name="T2" fmla="*/ 318 w 371"/>
                  <a:gd name="T3" fmla="*/ 8 h 235"/>
                  <a:gd name="T4" fmla="*/ 303 w 371"/>
                  <a:gd name="T5" fmla="*/ 0 h 235"/>
                  <a:gd name="T6" fmla="*/ 46 w 371"/>
                  <a:gd name="T7" fmla="*/ 46 h 235"/>
                  <a:gd name="T8" fmla="*/ 38 w 371"/>
                  <a:gd name="T9" fmla="*/ 30 h 235"/>
                  <a:gd name="T10" fmla="*/ 0 w 371"/>
                  <a:gd name="T11" fmla="*/ 61 h 235"/>
                  <a:gd name="T12" fmla="*/ 15 w 371"/>
                  <a:gd name="T13" fmla="*/ 167 h 235"/>
                  <a:gd name="T14" fmla="*/ 30 w 371"/>
                  <a:gd name="T15" fmla="*/ 235 h 235"/>
                  <a:gd name="T16" fmla="*/ 91 w 371"/>
                  <a:gd name="T17" fmla="*/ 228 h 235"/>
                  <a:gd name="T18" fmla="*/ 310 w 371"/>
                  <a:gd name="T19" fmla="*/ 182 h 235"/>
                  <a:gd name="T20" fmla="*/ 333 w 371"/>
                  <a:gd name="T21" fmla="*/ 174 h 235"/>
                  <a:gd name="T22" fmla="*/ 371 w 371"/>
                  <a:gd name="T23" fmla="*/ 137 h 235"/>
                  <a:gd name="T24" fmla="*/ 333 w 371"/>
                  <a:gd name="T25" fmla="*/ 99 h 235"/>
                  <a:gd name="T26" fmla="*/ 333 w 371"/>
                  <a:gd name="T27" fmla="*/ 76 h 235"/>
                  <a:gd name="T28" fmla="*/ 348 w 371"/>
                  <a:gd name="T29" fmla="*/ 38 h 235"/>
                  <a:gd name="T30" fmla="*/ 333 w 371"/>
                  <a:gd name="T31" fmla="*/ 38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235"/>
                  <a:gd name="T50" fmla="*/ 371 w 371"/>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235">
                    <a:moveTo>
                      <a:pt x="333" y="38"/>
                    </a:moveTo>
                    <a:lnTo>
                      <a:pt x="318" y="8"/>
                    </a:lnTo>
                    <a:lnTo>
                      <a:pt x="303" y="0"/>
                    </a:lnTo>
                    <a:lnTo>
                      <a:pt x="46" y="46"/>
                    </a:lnTo>
                    <a:lnTo>
                      <a:pt x="38" y="30"/>
                    </a:lnTo>
                    <a:lnTo>
                      <a:pt x="0" y="61"/>
                    </a:lnTo>
                    <a:lnTo>
                      <a:pt x="15" y="167"/>
                    </a:lnTo>
                    <a:lnTo>
                      <a:pt x="30" y="235"/>
                    </a:lnTo>
                    <a:lnTo>
                      <a:pt x="91" y="228"/>
                    </a:lnTo>
                    <a:lnTo>
                      <a:pt x="310" y="182"/>
                    </a:lnTo>
                    <a:lnTo>
                      <a:pt x="333" y="174"/>
                    </a:lnTo>
                    <a:lnTo>
                      <a:pt x="371" y="137"/>
                    </a:lnTo>
                    <a:lnTo>
                      <a:pt x="333" y="99"/>
                    </a:lnTo>
                    <a:lnTo>
                      <a:pt x="333" y="76"/>
                    </a:lnTo>
                    <a:lnTo>
                      <a:pt x="348" y="38"/>
                    </a:lnTo>
                    <a:lnTo>
                      <a:pt x="333" y="3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8" name="Freeform 1261"/>
              <p:cNvSpPr>
                <a:spLocks/>
              </p:cNvSpPr>
              <p:nvPr/>
            </p:nvSpPr>
            <p:spPr bwMode="auto">
              <a:xfrm>
                <a:off x="3837" y="1743"/>
                <a:ext cx="371" cy="235"/>
              </a:xfrm>
              <a:custGeom>
                <a:avLst/>
                <a:gdLst>
                  <a:gd name="T0" fmla="*/ 333 w 371"/>
                  <a:gd name="T1" fmla="*/ 38 h 235"/>
                  <a:gd name="T2" fmla="*/ 318 w 371"/>
                  <a:gd name="T3" fmla="*/ 8 h 235"/>
                  <a:gd name="T4" fmla="*/ 303 w 371"/>
                  <a:gd name="T5" fmla="*/ 0 h 235"/>
                  <a:gd name="T6" fmla="*/ 46 w 371"/>
                  <a:gd name="T7" fmla="*/ 46 h 235"/>
                  <a:gd name="T8" fmla="*/ 38 w 371"/>
                  <a:gd name="T9" fmla="*/ 30 h 235"/>
                  <a:gd name="T10" fmla="*/ 0 w 371"/>
                  <a:gd name="T11" fmla="*/ 61 h 235"/>
                  <a:gd name="T12" fmla="*/ 15 w 371"/>
                  <a:gd name="T13" fmla="*/ 167 h 235"/>
                  <a:gd name="T14" fmla="*/ 30 w 371"/>
                  <a:gd name="T15" fmla="*/ 235 h 235"/>
                  <a:gd name="T16" fmla="*/ 91 w 371"/>
                  <a:gd name="T17" fmla="*/ 228 h 235"/>
                  <a:gd name="T18" fmla="*/ 310 w 371"/>
                  <a:gd name="T19" fmla="*/ 182 h 235"/>
                  <a:gd name="T20" fmla="*/ 333 w 371"/>
                  <a:gd name="T21" fmla="*/ 174 h 235"/>
                  <a:gd name="T22" fmla="*/ 371 w 371"/>
                  <a:gd name="T23" fmla="*/ 137 h 235"/>
                  <a:gd name="T24" fmla="*/ 333 w 371"/>
                  <a:gd name="T25" fmla="*/ 99 h 235"/>
                  <a:gd name="T26" fmla="*/ 333 w 371"/>
                  <a:gd name="T27" fmla="*/ 76 h 235"/>
                  <a:gd name="T28" fmla="*/ 348 w 371"/>
                  <a:gd name="T29" fmla="*/ 38 h 235"/>
                  <a:gd name="T30" fmla="*/ 333 w 371"/>
                  <a:gd name="T31" fmla="*/ 38 h 235"/>
                  <a:gd name="T32" fmla="*/ 333 w 371"/>
                  <a:gd name="T33" fmla="*/ 46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235"/>
                  <a:gd name="T53" fmla="*/ 371 w 371"/>
                  <a:gd name="T54" fmla="*/ 235 h 2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235">
                    <a:moveTo>
                      <a:pt x="333" y="38"/>
                    </a:moveTo>
                    <a:lnTo>
                      <a:pt x="318" y="8"/>
                    </a:lnTo>
                    <a:lnTo>
                      <a:pt x="303" y="0"/>
                    </a:lnTo>
                    <a:lnTo>
                      <a:pt x="46" y="46"/>
                    </a:lnTo>
                    <a:lnTo>
                      <a:pt x="38" y="30"/>
                    </a:lnTo>
                    <a:lnTo>
                      <a:pt x="0" y="61"/>
                    </a:lnTo>
                    <a:lnTo>
                      <a:pt x="15" y="167"/>
                    </a:lnTo>
                    <a:lnTo>
                      <a:pt x="30" y="235"/>
                    </a:lnTo>
                    <a:lnTo>
                      <a:pt x="91" y="228"/>
                    </a:lnTo>
                    <a:lnTo>
                      <a:pt x="310" y="182"/>
                    </a:lnTo>
                    <a:lnTo>
                      <a:pt x="333" y="174"/>
                    </a:lnTo>
                    <a:lnTo>
                      <a:pt x="371" y="137"/>
                    </a:lnTo>
                    <a:lnTo>
                      <a:pt x="333" y="99"/>
                    </a:lnTo>
                    <a:lnTo>
                      <a:pt x="333" y="76"/>
                    </a:lnTo>
                    <a:lnTo>
                      <a:pt x="348" y="38"/>
                    </a:lnTo>
                    <a:lnTo>
                      <a:pt x="333" y="38"/>
                    </a:lnTo>
                    <a:lnTo>
                      <a:pt x="333"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599" name="Freeform 1262"/>
              <p:cNvSpPr>
                <a:spLocks/>
              </p:cNvSpPr>
              <p:nvPr/>
            </p:nvSpPr>
            <p:spPr bwMode="auto">
              <a:xfrm>
                <a:off x="4344" y="1682"/>
                <a:ext cx="30" cy="69"/>
              </a:xfrm>
              <a:custGeom>
                <a:avLst/>
                <a:gdLst>
                  <a:gd name="T0" fmla="*/ 30 w 30"/>
                  <a:gd name="T1" fmla="*/ 23 h 69"/>
                  <a:gd name="T2" fmla="*/ 23 w 30"/>
                  <a:gd name="T3" fmla="*/ 0 h 69"/>
                  <a:gd name="T4" fmla="*/ 0 w 30"/>
                  <a:gd name="T5" fmla="*/ 8 h 69"/>
                  <a:gd name="T6" fmla="*/ 15 w 30"/>
                  <a:gd name="T7" fmla="*/ 54 h 69"/>
                  <a:gd name="T8" fmla="*/ 8 w 30"/>
                  <a:gd name="T9" fmla="*/ 69 h 69"/>
                  <a:gd name="T10" fmla="*/ 30 w 30"/>
                  <a:gd name="T11" fmla="*/ 54 h 69"/>
                  <a:gd name="T12" fmla="*/ 30 w 30"/>
                  <a:gd name="T13" fmla="*/ 23 h 69"/>
                  <a:gd name="T14" fmla="*/ 0 60000 65536"/>
                  <a:gd name="T15" fmla="*/ 0 60000 65536"/>
                  <a:gd name="T16" fmla="*/ 0 60000 65536"/>
                  <a:gd name="T17" fmla="*/ 0 60000 65536"/>
                  <a:gd name="T18" fmla="*/ 0 60000 65536"/>
                  <a:gd name="T19" fmla="*/ 0 60000 65536"/>
                  <a:gd name="T20" fmla="*/ 0 60000 65536"/>
                  <a:gd name="T21" fmla="*/ 0 w 30"/>
                  <a:gd name="T22" fmla="*/ 0 h 69"/>
                  <a:gd name="T23" fmla="*/ 30 w 30"/>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9">
                    <a:moveTo>
                      <a:pt x="30" y="23"/>
                    </a:moveTo>
                    <a:lnTo>
                      <a:pt x="23" y="0"/>
                    </a:lnTo>
                    <a:lnTo>
                      <a:pt x="0" y="8"/>
                    </a:lnTo>
                    <a:lnTo>
                      <a:pt x="15" y="54"/>
                    </a:lnTo>
                    <a:lnTo>
                      <a:pt x="8" y="69"/>
                    </a:lnTo>
                    <a:lnTo>
                      <a:pt x="30" y="54"/>
                    </a:lnTo>
                    <a:lnTo>
                      <a:pt x="30" y="23"/>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0" name="Freeform 1263"/>
              <p:cNvSpPr>
                <a:spLocks/>
              </p:cNvSpPr>
              <p:nvPr/>
            </p:nvSpPr>
            <p:spPr bwMode="auto">
              <a:xfrm>
                <a:off x="4344" y="1682"/>
                <a:ext cx="30" cy="69"/>
              </a:xfrm>
              <a:custGeom>
                <a:avLst/>
                <a:gdLst>
                  <a:gd name="T0" fmla="*/ 30 w 30"/>
                  <a:gd name="T1" fmla="*/ 23 h 69"/>
                  <a:gd name="T2" fmla="*/ 23 w 30"/>
                  <a:gd name="T3" fmla="*/ 0 h 69"/>
                  <a:gd name="T4" fmla="*/ 0 w 30"/>
                  <a:gd name="T5" fmla="*/ 8 h 69"/>
                  <a:gd name="T6" fmla="*/ 15 w 30"/>
                  <a:gd name="T7" fmla="*/ 54 h 69"/>
                  <a:gd name="T8" fmla="*/ 8 w 30"/>
                  <a:gd name="T9" fmla="*/ 69 h 69"/>
                  <a:gd name="T10" fmla="*/ 30 w 30"/>
                  <a:gd name="T11" fmla="*/ 54 h 69"/>
                  <a:gd name="T12" fmla="*/ 30 w 30"/>
                  <a:gd name="T13" fmla="*/ 23 h 69"/>
                  <a:gd name="T14" fmla="*/ 30 w 30"/>
                  <a:gd name="T15" fmla="*/ 31 h 6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9"/>
                  <a:gd name="T26" fmla="*/ 30 w 3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9">
                    <a:moveTo>
                      <a:pt x="30" y="23"/>
                    </a:moveTo>
                    <a:lnTo>
                      <a:pt x="23" y="0"/>
                    </a:lnTo>
                    <a:lnTo>
                      <a:pt x="0" y="8"/>
                    </a:lnTo>
                    <a:lnTo>
                      <a:pt x="15" y="54"/>
                    </a:lnTo>
                    <a:lnTo>
                      <a:pt x="8" y="69"/>
                    </a:lnTo>
                    <a:lnTo>
                      <a:pt x="30" y="54"/>
                    </a:lnTo>
                    <a:lnTo>
                      <a:pt x="30" y="23"/>
                    </a:lnTo>
                    <a:lnTo>
                      <a:pt x="30" y="3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1" name="Freeform 1264"/>
              <p:cNvSpPr>
                <a:spLocks/>
              </p:cNvSpPr>
              <p:nvPr/>
            </p:nvSpPr>
            <p:spPr bwMode="auto">
              <a:xfrm>
                <a:off x="4390" y="1705"/>
                <a:ext cx="7" cy="15"/>
              </a:xfrm>
              <a:custGeom>
                <a:avLst/>
                <a:gdLst>
                  <a:gd name="T0" fmla="*/ 0 w 7"/>
                  <a:gd name="T1" fmla="*/ 0 h 15"/>
                  <a:gd name="T2" fmla="*/ 0 w 7"/>
                  <a:gd name="T3" fmla="*/ 8 h 15"/>
                  <a:gd name="T4" fmla="*/ 7 w 7"/>
                  <a:gd name="T5" fmla="*/ 15 h 15"/>
                  <a:gd name="T6" fmla="*/ 0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0"/>
                    </a:moveTo>
                    <a:lnTo>
                      <a:pt x="0" y="8"/>
                    </a:lnTo>
                    <a:lnTo>
                      <a:pt x="7" y="15"/>
                    </a:lnTo>
                    <a:lnTo>
                      <a:pt x="0" y="0"/>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2" name="Freeform 1265"/>
              <p:cNvSpPr>
                <a:spLocks/>
              </p:cNvSpPr>
              <p:nvPr/>
            </p:nvSpPr>
            <p:spPr bwMode="auto">
              <a:xfrm>
                <a:off x="4390" y="1705"/>
                <a:ext cx="7" cy="15"/>
              </a:xfrm>
              <a:custGeom>
                <a:avLst/>
                <a:gdLst>
                  <a:gd name="T0" fmla="*/ 0 w 7"/>
                  <a:gd name="T1" fmla="*/ 0 h 15"/>
                  <a:gd name="T2" fmla="*/ 0 w 7"/>
                  <a:gd name="T3" fmla="*/ 8 h 15"/>
                  <a:gd name="T4" fmla="*/ 7 w 7"/>
                  <a:gd name="T5" fmla="*/ 15 h 15"/>
                  <a:gd name="T6" fmla="*/ 0 w 7"/>
                  <a:gd name="T7" fmla="*/ 0 h 15"/>
                  <a:gd name="T8" fmla="*/ 0 w 7"/>
                  <a:gd name="T9" fmla="*/ 8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8"/>
                    </a:lnTo>
                    <a:lnTo>
                      <a:pt x="7" y="15"/>
                    </a:lnTo>
                    <a:lnTo>
                      <a:pt x="0" y="0"/>
                    </a:lnTo>
                    <a:lnTo>
                      <a:pt x="0"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3" name="Freeform 1266"/>
              <p:cNvSpPr>
                <a:spLocks/>
              </p:cNvSpPr>
              <p:nvPr/>
            </p:nvSpPr>
            <p:spPr bwMode="auto">
              <a:xfrm>
                <a:off x="3746" y="2350"/>
                <a:ext cx="326" cy="250"/>
              </a:xfrm>
              <a:custGeom>
                <a:avLst/>
                <a:gdLst>
                  <a:gd name="T0" fmla="*/ 326 w 326"/>
                  <a:gd name="T1" fmla="*/ 75 h 250"/>
                  <a:gd name="T2" fmla="*/ 235 w 326"/>
                  <a:gd name="T3" fmla="*/ 15 h 250"/>
                  <a:gd name="T4" fmla="*/ 167 w 326"/>
                  <a:gd name="T5" fmla="*/ 22 h 250"/>
                  <a:gd name="T6" fmla="*/ 144 w 326"/>
                  <a:gd name="T7" fmla="*/ 0 h 250"/>
                  <a:gd name="T8" fmla="*/ 53 w 326"/>
                  <a:gd name="T9" fmla="*/ 7 h 250"/>
                  <a:gd name="T10" fmla="*/ 8 w 326"/>
                  <a:gd name="T11" fmla="*/ 30 h 250"/>
                  <a:gd name="T12" fmla="*/ 0 w 326"/>
                  <a:gd name="T13" fmla="*/ 60 h 250"/>
                  <a:gd name="T14" fmla="*/ 31 w 326"/>
                  <a:gd name="T15" fmla="*/ 75 h 250"/>
                  <a:gd name="T16" fmla="*/ 61 w 326"/>
                  <a:gd name="T17" fmla="*/ 113 h 250"/>
                  <a:gd name="T18" fmla="*/ 137 w 326"/>
                  <a:gd name="T19" fmla="*/ 174 h 250"/>
                  <a:gd name="T20" fmla="*/ 174 w 326"/>
                  <a:gd name="T21" fmla="*/ 235 h 250"/>
                  <a:gd name="T22" fmla="*/ 190 w 326"/>
                  <a:gd name="T23" fmla="*/ 250 h 250"/>
                  <a:gd name="T24" fmla="*/ 197 w 326"/>
                  <a:gd name="T25" fmla="*/ 204 h 250"/>
                  <a:gd name="T26" fmla="*/ 227 w 326"/>
                  <a:gd name="T27" fmla="*/ 212 h 250"/>
                  <a:gd name="T28" fmla="*/ 235 w 326"/>
                  <a:gd name="T29" fmla="*/ 189 h 250"/>
                  <a:gd name="T30" fmla="*/ 235 w 326"/>
                  <a:gd name="T31" fmla="*/ 204 h 250"/>
                  <a:gd name="T32" fmla="*/ 242 w 326"/>
                  <a:gd name="T33" fmla="*/ 197 h 250"/>
                  <a:gd name="T34" fmla="*/ 235 w 326"/>
                  <a:gd name="T35" fmla="*/ 197 h 250"/>
                  <a:gd name="T36" fmla="*/ 250 w 326"/>
                  <a:gd name="T37" fmla="*/ 189 h 250"/>
                  <a:gd name="T38" fmla="*/ 242 w 326"/>
                  <a:gd name="T39" fmla="*/ 174 h 250"/>
                  <a:gd name="T40" fmla="*/ 258 w 326"/>
                  <a:gd name="T41" fmla="*/ 181 h 250"/>
                  <a:gd name="T42" fmla="*/ 288 w 326"/>
                  <a:gd name="T43" fmla="*/ 144 h 250"/>
                  <a:gd name="T44" fmla="*/ 280 w 326"/>
                  <a:gd name="T45" fmla="*/ 121 h 250"/>
                  <a:gd name="T46" fmla="*/ 288 w 326"/>
                  <a:gd name="T47" fmla="*/ 113 h 250"/>
                  <a:gd name="T48" fmla="*/ 288 w 326"/>
                  <a:gd name="T49" fmla="*/ 128 h 250"/>
                  <a:gd name="T50" fmla="*/ 326 w 326"/>
                  <a:gd name="T51" fmla="*/ 75 h 2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6"/>
                  <a:gd name="T79" fmla="*/ 0 h 250"/>
                  <a:gd name="T80" fmla="*/ 326 w 326"/>
                  <a:gd name="T81" fmla="*/ 250 h 2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6" h="250">
                    <a:moveTo>
                      <a:pt x="326" y="75"/>
                    </a:moveTo>
                    <a:lnTo>
                      <a:pt x="235" y="15"/>
                    </a:lnTo>
                    <a:lnTo>
                      <a:pt x="167" y="22"/>
                    </a:lnTo>
                    <a:lnTo>
                      <a:pt x="144" y="0"/>
                    </a:lnTo>
                    <a:lnTo>
                      <a:pt x="53" y="7"/>
                    </a:lnTo>
                    <a:lnTo>
                      <a:pt x="8" y="30"/>
                    </a:lnTo>
                    <a:lnTo>
                      <a:pt x="0" y="60"/>
                    </a:lnTo>
                    <a:lnTo>
                      <a:pt x="31" y="75"/>
                    </a:lnTo>
                    <a:lnTo>
                      <a:pt x="61" y="113"/>
                    </a:lnTo>
                    <a:lnTo>
                      <a:pt x="137" y="174"/>
                    </a:lnTo>
                    <a:lnTo>
                      <a:pt x="174" y="235"/>
                    </a:lnTo>
                    <a:lnTo>
                      <a:pt x="190" y="250"/>
                    </a:lnTo>
                    <a:lnTo>
                      <a:pt x="197" y="204"/>
                    </a:lnTo>
                    <a:lnTo>
                      <a:pt x="227" y="212"/>
                    </a:lnTo>
                    <a:lnTo>
                      <a:pt x="235" y="189"/>
                    </a:lnTo>
                    <a:lnTo>
                      <a:pt x="235" y="204"/>
                    </a:lnTo>
                    <a:lnTo>
                      <a:pt x="242" y="197"/>
                    </a:lnTo>
                    <a:lnTo>
                      <a:pt x="235" y="197"/>
                    </a:lnTo>
                    <a:lnTo>
                      <a:pt x="250" y="189"/>
                    </a:lnTo>
                    <a:lnTo>
                      <a:pt x="242" y="174"/>
                    </a:lnTo>
                    <a:lnTo>
                      <a:pt x="258" y="181"/>
                    </a:lnTo>
                    <a:lnTo>
                      <a:pt x="288" y="144"/>
                    </a:lnTo>
                    <a:lnTo>
                      <a:pt x="280" y="121"/>
                    </a:lnTo>
                    <a:lnTo>
                      <a:pt x="288" y="113"/>
                    </a:lnTo>
                    <a:lnTo>
                      <a:pt x="288" y="128"/>
                    </a:lnTo>
                    <a:lnTo>
                      <a:pt x="326" y="75"/>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4" name="Freeform 1267"/>
              <p:cNvSpPr>
                <a:spLocks/>
              </p:cNvSpPr>
              <p:nvPr/>
            </p:nvSpPr>
            <p:spPr bwMode="auto">
              <a:xfrm>
                <a:off x="3746" y="2350"/>
                <a:ext cx="326" cy="250"/>
              </a:xfrm>
              <a:custGeom>
                <a:avLst/>
                <a:gdLst>
                  <a:gd name="T0" fmla="*/ 326 w 326"/>
                  <a:gd name="T1" fmla="*/ 75 h 250"/>
                  <a:gd name="T2" fmla="*/ 235 w 326"/>
                  <a:gd name="T3" fmla="*/ 15 h 250"/>
                  <a:gd name="T4" fmla="*/ 167 w 326"/>
                  <a:gd name="T5" fmla="*/ 22 h 250"/>
                  <a:gd name="T6" fmla="*/ 144 w 326"/>
                  <a:gd name="T7" fmla="*/ 0 h 250"/>
                  <a:gd name="T8" fmla="*/ 53 w 326"/>
                  <a:gd name="T9" fmla="*/ 7 h 250"/>
                  <a:gd name="T10" fmla="*/ 8 w 326"/>
                  <a:gd name="T11" fmla="*/ 30 h 250"/>
                  <a:gd name="T12" fmla="*/ 0 w 326"/>
                  <a:gd name="T13" fmla="*/ 60 h 250"/>
                  <a:gd name="T14" fmla="*/ 31 w 326"/>
                  <a:gd name="T15" fmla="*/ 75 h 250"/>
                  <a:gd name="T16" fmla="*/ 61 w 326"/>
                  <a:gd name="T17" fmla="*/ 113 h 250"/>
                  <a:gd name="T18" fmla="*/ 137 w 326"/>
                  <a:gd name="T19" fmla="*/ 174 h 250"/>
                  <a:gd name="T20" fmla="*/ 174 w 326"/>
                  <a:gd name="T21" fmla="*/ 235 h 250"/>
                  <a:gd name="T22" fmla="*/ 190 w 326"/>
                  <a:gd name="T23" fmla="*/ 250 h 250"/>
                  <a:gd name="T24" fmla="*/ 197 w 326"/>
                  <a:gd name="T25" fmla="*/ 204 h 250"/>
                  <a:gd name="T26" fmla="*/ 227 w 326"/>
                  <a:gd name="T27" fmla="*/ 212 h 250"/>
                  <a:gd name="T28" fmla="*/ 235 w 326"/>
                  <a:gd name="T29" fmla="*/ 189 h 250"/>
                  <a:gd name="T30" fmla="*/ 235 w 326"/>
                  <a:gd name="T31" fmla="*/ 204 h 250"/>
                  <a:gd name="T32" fmla="*/ 242 w 326"/>
                  <a:gd name="T33" fmla="*/ 197 h 250"/>
                  <a:gd name="T34" fmla="*/ 235 w 326"/>
                  <a:gd name="T35" fmla="*/ 197 h 250"/>
                  <a:gd name="T36" fmla="*/ 250 w 326"/>
                  <a:gd name="T37" fmla="*/ 189 h 250"/>
                  <a:gd name="T38" fmla="*/ 242 w 326"/>
                  <a:gd name="T39" fmla="*/ 174 h 250"/>
                  <a:gd name="T40" fmla="*/ 258 w 326"/>
                  <a:gd name="T41" fmla="*/ 181 h 250"/>
                  <a:gd name="T42" fmla="*/ 288 w 326"/>
                  <a:gd name="T43" fmla="*/ 144 h 250"/>
                  <a:gd name="T44" fmla="*/ 280 w 326"/>
                  <a:gd name="T45" fmla="*/ 121 h 250"/>
                  <a:gd name="T46" fmla="*/ 288 w 326"/>
                  <a:gd name="T47" fmla="*/ 113 h 250"/>
                  <a:gd name="T48" fmla="*/ 288 w 326"/>
                  <a:gd name="T49" fmla="*/ 128 h 250"/>
                  <a:gd name="T50" fmla="*/ 326 w 326"/>
                  <a:gd name="T51" fmla="*/ 75 h 250"/>
                  <a:gd name="T52" fmla="*/ 326 w 326"/>
                  <a:gd name="T53" fmla="*/ 83 h 2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6"/>
                  <a:gd name="T82" fmla="*/ 0 h 250"/>
                  <a:gd name="T83" fmla="*/ 326 w 326"/>
                  <a:gd name="T84" fmla="*/ 250 h 2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6" h="250">
                    <a:moveTo>
                      <a:pt x="326" y="75"/>
                    </a:moveTo>
                    <a:lnTo>
                      <a:pt x="235" y="15"/>
                    </a:lnTo>
                    <a:lnTo>
                      <a:pt x="167" y="22"/>
                    </a:lnTo>
                    <a:lnTo>
                      <a:pt x="144" y="0"/>
                    </a:lnTo>
                    <a:lnTo>
                      <a:pt x="53" y="7"/>
                    </a:lnTo>
                    <a:lnTo>
                      <a:pt x="8" y="30"/>
                    </a:lnTo>
                    <a:lnTo>
                      <a:pt x="0" y="60"/>
                    </a:lnTo>
                    <a:lnTo>
                      <a:pt x="31" y="75"/>
                    </a:lnTo>
                    <a:lnTo>
                      <a:pt x="61" y="113"/>
                    </a:lnTo>
                    <a:lnTo>
                      <a:pt x="137" y="174"/>
                    </a:lnTo>
                    <a:lnTo>
                      <a:pt x="174" y="235"/>
                    </a:lnTo>
                    <a:lnTo>
                      <a:pt x="190" y="250"/>
                    </a:lnTo>
                    <a:lnTo>
                      <a:pt x="197" y="204"/>
                    </a:lnTo>
                    <a:lnTo>
                      <a:pt x="227" y="212"/>
                    </a:lnTo>
                    <a:lnTo>
                      <a:pt x="235" y="189"/>
                    </a:lnTo>
                    <a:lnTo>
                      <a:pt x="235" y="204"/>
                    </a:lnTo>
                    <a:lnTo>
                      <a:pt x="242" y="197"/>
                    </a:lnTo>
                    <a:lnTo>
                      <a:pt x="235" y="197"/>
                    </a:lnTo>
                    <a:lnTo>
                      <a:pt x="250" y="189"/>
                    </a:lnTo>
                    <a:lnTo>
                      <a:pt x="242" y="174"/>
                    </a:lnTo>
                    <a:lnTo>
                      <a:pt x="258" y="181"/>
                    </a:lnTo>
                    <a:lnTo>
                      <a:pt x="288" y="144"/>
                    </a:lnTo>
                    <a:lnTo>
                      <a:pt x="280" y="121"/>
                    </a:lnTo>
                    <a:lnTo>
                      <a:pt x="288" y="113"/>
                    </a:lnTo>
                    <a:lnTo>
                      <a:pt x="288" y="128"/>
                    </a:lnTo>
                    <a:lnTo>
                      <a:pt x="326" y="75"/>
                    </a:lnTo>
                    <a:lnTo>
                      <a:pt x="326" y="83"/>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5" name="Freeform 1268"/>
              <p:cNvSpPr>
                <a:spLocks/>
              </p:cNvSpPr>
              <p:nvPr/>
            </p:nvSpPr>
            <p:spPr bwMode="auto">
              <a:xfrm>
                <a:off x="2437" y="1538"/>
                <a:ext cx="454" cy="296"/>
              </a:xfrm>
              <a:custGeom>
                <a:avLst/>
                <a:gdLst>
                  <a:gd name="T0" fmla="*/ 439 w 454"/>
                  <a:gd name="T1" fmla="*/ 273 h 296"/>
                  <a:gd name="T2" fmla="*/ 454 w 454"/>
                  <a:gd name="T3" fmla="*/ 296 h 296"/>
                  <a:gd name="T4" fmla="*/ 401 w 454"/>
                  <a:gd name="T5" fmla="*/ 266 h 296"/>
                  <a:gd name="T6" fmla="*/ 356 w 454"/>
                  <a:gd name="T7" fmla="*/ 273 h 296"/>
                  <a:gd name="T8" fmla="*/ 333 w 454"/>
                  <a:gd name="T9" fmla="*/ 251 h 296"/>
                  <a:gd name="T10" fmla="*/ 0 w 454"/>
                  <a:gd name="T11" fmla="*/ 235 h 296"/>
                  <a:gd name="T12" fmla="*/ 15 w 454"/>
                  <a:gd name="T13" fmla="*/ 76 h 296"/>
                  <a:gd name="T14" fmla="*/ 23 w 454"/>
                  <a:gd name="T15" fmla="*/ 0 h 296"/>
                  <a:gd name="T16" fmla="*/ 447 w 454"/>
                  <a:gd name="T17" fmla="*/ 16 h 296"/>
                  <a:gd name="T18" fmla="*/ 432 w 454"/>
                  <a:gd name="T19" fmla="*/ 46 h 296"/>
                  <a:gd name="T20" fmla="*/ 454 w 454"/>
                  <a:gd name="T21" fmla="*/ 69 h 296"/>
                  <a:gd name="T22" fmla="*/ 454 w 454"/>
                  <a:gd name="T23" fmla="*/ 213 h 296"/>
                  <a:gd name="T24" fmla="*/ 439 w 454"/>
                  <a:gd name="T25" fmla="*/ 213 h 296"/>
                  <a:gd name="T26" fmla="*/ 454 w 454"/>
                  <a:gd name="T27" fmla="*/ 243 h 296"/>
                  <a:gd name="T28" fmla="*/ 439 w 454"/>
                  <a:gd name="T29" fmla="*/ 273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96"/>
                  <a:gd name="T47" fmla="*/ 454 w 454"/>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96">
                    <a:moveTo>
                      <a:pt x="439" y="273"/>
                    </a:moveTo>
                    <a:lnTo>
                      <a:pt x="454" y="296"/>
                    </a:lnTo>
                    <a:lnTo>
                      <a:pt x="401" y="266"/>
                    </a:lnTo>
                    <a:lnTo>
                      <a:pt x="356" y="273"/>
                    </a:lnTo>
                    <a:lnTo>
                      <a:pt x="333" y="251"/>
                    </a:lnTo>
                    <a:lnTo>
                      <a:pt x="0" y="235"/>
                    </a:lnTo>
                    <a:lnTo>
                      <a:pt x="15" y="76"/>
                    </a:lnTo>
                    <a:lnTo>
                      <a:pt x="23" y="0"/>
                    </a:lnTo>
                    <a:lnTo>
                      <a:pt x="447" y="16"/>
                    </a:lnTo>
                    <a:lnTo>
                      <a:pt x="432" y="46"/>
                    </a:lnTo>
                    <a:lnTo>
                      <a:pt x="454" y="69"/>
                    </a:lnTo>
                    <a:lnTo>
                      <a:pt x="454" y="213"/>
                    </a:lnTo>
                    <a:lnTo>
                      <a:pt x="439" y="213"/>
                    </a:lnTo>
                    <a:lnTo>
                      <a:pt x="454" y="243"/>
                    </a:lnTo>
                    <a:lnTo>
                      <a:pt x="439" y="273"/>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6" name="Freeform 1269"/>
              <p:cNvSpPr>
                <a:spLocks/>
              </p:cNvSpPr>
              <p:nvPr/>
            </p:nvSpPr>
            <p:spPr bwMode="auto">
              <a:xfrm>
                <a:off x="2437" y="1538"/>
                <a:ext cx="454" cy="296"/>
              </a:xfrm>
              <a:custGeom>
                <a:avLst/>
                <a:gdLst>
                  <a:gd name="T0" fmla="*/ 439 w 454"/>
                  <a:gd name="T1" fmla="*/ 273 h 296"/>
                  <a:gd name="T2" fmla="*/ 454 w 454"/>
                  <a:gd name="T3" fmla="*/ 296 h 296"/>
                  <a:gd name="T4" fmla="*/ 401 w 454"/>
                  <a:gd name="T5" fmla="*/ 266 h 296"/>
                  <a:gd name="T6" fmla="*/ 356 w 454"/>
                  <a:gd name="T7" fmla="*/ 273 h 296"/>
                  <a:gd name="T8" fmla="*/ 333 w 454"/>
                  <a:gd name="T9" fmla="*/ 251 h 296"/>
                  <a:gd name="T10" fmla="*/ 0 w 454"/>
                  <a:gd name="T11" fmla="*/ 235 h 296"/>
                  <a:gd name="T12" fmla="*/ 15 w 454"/>
                  <a:gd name="T13" fmla="*/ 76 h 296"/>
                  <a:gd name="T14" fmla="*/ 23 w 454"/>
                  <a:gd name="T15" fmla="*/ 0 h 296"/>
                  <a:gd name="T16" fmla="*/ 447 w 454"/>
                  <a:gd name="T17" fmla="*/ 16 h 296"/>
                  <a:gd name="T18" fmla="*/ 432 w 454"/>
                  <a:gd name="T19" fmla="*/ 46 h 296"/>
                  <a:gd name="T20" fmla="*/ 454 w 454"/>
                  <a:gd name="T21" fmla="*/ 69 h 296"/>
                  <a:gd name="T22" fmla="*/ 454 w 454"/>
                  <a:gd name="T23" fmla="*/ 213 h 296"/>
                  <a:gd name="T24" fmla="*/ 439 w 454"/>
                  <a:gd name="T25" fmla="*/ 213 h 296"/>
                  <a:gd name="T26" fmla="*/ 454 w 454"/>
                  <a:gd name="T27" fmla="*/ 243 h 296"/>
                  <a:gd name="T28" fmla="*/ 439 w 454"/>
                  <a:gd name="T29" fmla="*/ 273 h 296"/>
                  <a:gd name="T30" fmla="*/ 439 w 454"/>
                  <a:gd name="T31" fmla="*/ 28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4"/>
                  <a:gd name="T49" fmla="*/ 0 h 296"/>
                  <a:gd name="T50" fmla="*/ 454 w 454"/>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4" h="296">
                    <a:moveTo>
                      <a:pt x="439" y="273"/>
                    </a:moveTo>
                    <a:lnTo>
                      <a:pt x="454" y="296"/>
                    </a:lnTo>
                    <a:lnTo>
                      <a:pt x="401" y="266"/>
                    </a:lnTo>
                    <a:lnTo>
                      <a:pt x="356" y="273"/>
                    </a:lnTo>
                    <a:lnTo>
                      <a:pt x="333" y="251"/>
                    </a:lnTo>
                    <a:lnTo>
                      <a:pt x="0" y="235"/>
                    </a:lnTo>
                    <a:lnTo>
                      <a:pt x="15" y="76"/>
                    </a:lnTo>
                    <a:lnTo>
                      <a:pt x="23" y="0"/>
                    </a:lnTo>
                    <a:lnTo>
                      <a:pt x="447" y="16"/>
                    </a:lnTo>
                    <a:lnTo>
                      <a:pt x="432" y="46"/>
                    </a:lnTo>
                    <a:lnTo>
                      <a:pt x="454" y="69"/>
                    </a:lnTo>
                    <a:lnTo>
                      <a:pt x="454" y="213"/>
                    </a:lnTo>
                    <a:lnTo>
                      <a:pt x="439" y="213"/>
                    </a:lnTo>
                    <a:lnTo>
                      <a:pt x="454" y="243"/>
                    </a:lnTo>
                    <a:lnTo>
                      <a:pt x="439" y="273"/>
                    </a:lnTo>
                    <a:lnTo>
                      <a:pt x="439" y="281"/>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7" name="Freeform 1270"/>
              <p:cNvSpPr>
                <a:spLocks/>
              </p:cNvSpPr>
              <p:nvPr/>
            </p:nvSpPr>
            <p:spPr bwMode="auto">
              <a:xfrm>
                <a:off x="3285" y="2243"/>
                <a:ext cx="545" cy="182"/>
              </a:xfrm>
              <a:custGeom>
                <a:avLst/>
                <a:gdLst>
                  <a:gd name="T0" fmla="*/ 545 w 545"/>
                  <a:gd name="T1" fmla="*/ 0 h 182"/>
                  <a:gd name="T2" fmla="*/ 545 w 545"/>
                  <a:gd name="T3" fmla="*/ 23 h 182"/>
                  <a:gd name="T4" fmla="*/ 529 w 545"/>
                  <a:gd name="T5" fmla="*/ 38 h 182"/>
                  <a:gd name="T6" fmla="*/ 499 w 545"/>
                  <a:gd name="T7" fmla="*/ 61 h 182"/>
                  <a:gd name="T8" fmla="*/ 492 w 545"/>
                  <a:gd name="T9" fmla="*/ 53 h 182"/>
                  <a:gd name="T10" fmla="*/ 469 w 545"/>
                  <a:gd name="T11" fmla="*/ 76 h 182"/>
                  <a:gd name="T12" fmla="*/ 416 w 545"/>
                  <a:gd name="T13" fmla="*/ 107 h 182"/>
                  <a:gd name="T14" fmla="*/ 408 w 545"/>
                  <a:gd name="T15" fmla="*/ 129 h 182"/>
                  <a:gd name="T16" fmla="*/ 393 w 545"/>
                  <a:gd name="T17" fmla="*/ 129 h 182"/>
                  <a:gd name="T18" fmla="*/ 393 w 545"/>
                  <a:gd name="T19" fmla="*/ 152 h 182"/>
                  <a:gd name="T20" fmla="*/ 310 w 545"/>
                  <a:gd name="T21" fmla="*/ 160 h 182"/>
                  <a:gd name="T22" fmla="*/ 144 w 545"/>
                  <a:gd name="T23" fmla="*/ 175 h 182"/>
                  <a:gd name="T24" fmla="*/ 0 w 545"/>
                  <a:gd name="T25" fmla="*/ 182 h 182"/>
                  <a:gd name="T26" fmla="*/ 15 w 545"/>
                  <a:gd name="T27" fmla="*/ 175 h 182"/>
                  <a:gd name="T28" fmla="*/ 7 w 545"/>
                  <a:gd name="T29" fmla="*/ 152 h 182"/>
                  <a:gd name="T30" fmla="*/ 22 w 545"/>
                  <a:gd name="T31" fmla="*/ 144 h 182"/>
                  <a:gd name="T32" fmla="*/ 22 w 545"/>
                  <a:gd name="T33" fmla="*/ 122 h 182"/>
                  <a:gd name="T34" fmla="*/ 38 w 545"/>
                  <a:gd name="T35" fmla="*/ 114 h 182"/>
                  <a:gd name="T36" fmla="*/ 38 w 545"/>
                  <a:gd name="T37" fmla="*/ 99 h 182"/>
                  <a:gd name="T38" fmla="*/ 45 w 545"/>
                  <a:gd name="T39" fmla="*/ 61 h 182"/>
                  <a:gd name="T40" fmla="*/ 53 w 545"/>
                  <a:gd name="T41" fmla="*/ 61 h 182"/>
                  <a:gd name="T42" fmla="*/ 144 w 545"/>
                  <a:gd name="T43" fmla="*/ 53 h 182"/>
                  <a:gd name="T44" fmla="*/ 136 w 545"/>
                  <a:gd name="T45" fmla="*/ 38 h 182"/>
                  <a:gd name="T46" fmla="*/ 416 w 545"/>
                  <a:gd name="T47" fmla="*/ 16 h 182"/>
                  <a:gd name="T48" fmla="*/ 545 w 545"/>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5"/>
                  <a:gd name="T76" fmla="*/ 0 h 182"/>
                  <a:gd name="T77" fmla="*/ 545 w 54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5" h="182">
                    <a:moveTo>
                      <a:pt x="545" y="0"/>
                    </a:moveTo>
                    <a:lnTo>
                      <a:pt x="545" y="23"/>
                    </a:lnTo>
                    <a:lnTo>
                      <a:pt x="529" y="38"/>
                    </a:lnTo>
                    <a:lnTo>
                      <a:pt x="499" y="61"/>
                    </a:lnTo>
                    <a:lnTo>
                      <a:pt x="492" y="53"/>
                    </a:lnTo>
                    <a:lnTo>
                      <a:pt x="469" y="76"/>
                    </a:lnTo>
                    <a:lnTo>
                      <a:pt x="416" y="107"/>
                    </a:lnTo>
                    <a:lnTo>
                      <a:pt x="408" y="129"/>
                    </a:lnTo>
                    <a:lnTo>
                      <a:pt x="393" y="129"/>
                    </a:lnTo>
                    <a:lnTo>
                      <a:pt x="393" y="152"/>
                    </a:lnTo>
                    <a:lnTo>
                      <a:pt x="310" y="160"/>
                    </a:lnTo>
                    <a:lnTo>
                      <a:pt x="144" y="175"/>
                    </a:lnTo>
                    <a:lnTo>
                      <a:pt x="0" y="182"/>
                    </a:lnTo>
                    <a:lnTo>
                      <a:pt x="15" y="175"/>
                    </a:lnTo>
                    <a:lnTo>
                      <a:pt x="7" y="152"/>
                    </a:lnTo>
                    <a:lnTo>
                      <a:pt x="22" y="144"/>
                    </a:lnTo>
                    <a:lnTo>
                      <a:pt x="22" y="122"/>
                    </a:lnTo>
                    <a:lnTo>
                      <a:pt x="38" y="114"/>
                    </a:lnTo>
                    <a:lnTo>
                      <a:pt x="38" y="99"/>
                    </a:lnTo>
                    <a:lnTo>
                      <a:pt x="45" y="61"/>
                    </a:lnTo>
                    <a:lnTo>
                      <a:pt x="53" y="61"/>
                    </a:lnTo>
                    <a:lnTo>
                      <a:pt x="144" y="53"/>
                    </a:lnTo>
                    <a:lnTo>
                      <a:pt x="136" y="38"/>
                    </a:lnTo>
                    <a:lnTo>
                      <a:pt x="416" y="16"/>
                    </a:lnTo>
                    <a:lnTo>
                      <a:pt x="545" y="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8" name="Freeform 1271"/>
              <p:cNvSpPr>
                <a:spLocks/>
              </p:cNvSpPr>
              <p:nvPr/>
            </p:nvSpPr>
            <p:spPr bwMode="auto">
              <a:xfrm>
                <a:off x="3285" y="2243"/>
                <a:ext cx="545" cy="182"/>
              </a:xfrm>
              <a:custGeom>
                <a:avLst/>
                <a:gdLst>
                  <a:gd name="T0" fmla="*/ 545 w 545"/>
                  <a:gd name="T1" fmla="*/ 0 h 182"/>
                  <a:gd name="T2" fmla="*/ 545 w 545"/>
                  <a:gd name="T3" fmla="*/ 23 h 182"/>
                  <a:gd name="T4" fmla="*/ 529 w 545"/>
                  <a:gd name="T5" fmla="*/ 38 h 182"/>
                  <a:gd name="T6" fmla="*/ 499 w 545"/>
                  <a:gd name="T7" fmla="*/ 61 h 182"/>
                  <a:gd name="T8" fmla="*/ 492 w 545"/>
                  <a:gd name="T9" fmla="*/ 53 h 182"/>
                  <a:gd name="T10" fmla="*/ 469 w 545"/>
                  <a:gd name="T11" fmla="*/ 76 h 182"/>
                  <a:gd name="T12" fmla="*/ 416 w 545"/>
                  <a:gd name="T13" fmla="*/ 107 h 182"/>
                  <a:gd name="T14" fmla="*/ 408 w 545"/>
                  <a:gd name="T15" fmla="*/ 129 h 182"/>
                  <a:gd name="T16" fmla="*/ 393 w 545"/>
                  <a:gd name="T17" fmla="*/ 129 h 182"/>
                  <a:gd name="T18" fmla="*/ 393 w 545"/>
                  <a:gd name="T19" fmla="*/ 152 h 182"/>
                  <a:gd name="T20" fmla="*/ 310 w 545"/>
                  <a:gd name="T21" fmla="*/ 160 h 182"/>
                  <a:gd name="T22" fmla="*/ 144 w 545"/>
                  <a:gd name="T23" fmla="*/ 175 h 182"/>
                  <a:gd name="T24" fmla="*/ 0 w 545"/>
                  <a:gd name="T25" fmla="*/ 182 h 182"/>
                  <a:gd name="T26" fmla="*/ 15 w 545"/>
                  <a:gd name="T27" fmla="*/ 175 h 182"/>
                  <a:gd name="T28" fmla="*/ 7 w 545"/>
                  <a:gd name="T29" fmla="*/ 152 h 182"/>
                  <a:gd name="T30" fmla="*/ 22 w 545"/>
                  <a:gd name="T31" fmla="*/ 144 h 182"/>
                  <a:gd name="T32" fmla="*/ 22 w 545"/>
                  <a:gd name="T33" fmla="*/ 122 h 182"/>
                  <a:gd name="T34" fmla="*/ 38 w 545"/>
                  <a:gd name="T35" fmla="*/ 114 h 182"/>
                  <a:gd name="T36" fmla="*/ 38 w 545"/>
                  <a:gd name="T37" fmla="*/ 99 h 182"/>
                  <a:gd name="T38" fmla="*/ 45 w 545"/>
                  <a:gd name="T39" fmla="*/ 61 h 182"/>
                  <a:gd name="T40" fmla="*/ 53 w 545"/>
                  <a:gd name="T41" fmla="*/ 61 h 182"/>
                  <a:gd name="T42" fmla="*/ 144 w 545"/>
                  <a:gd name="T43" fmla="*/ 53 h 182"/>
                  <a:gd name="T44" fmla="*/ 136 w 545"/>
                  <a:gd name="T45" fmla="*/ 38 h 182"/>
                  <a:gd name="T46" fmla="*/ 416 w 545"/>
                  <a:gd name="T47" fmla="*/ 16 h 182"/>
                  <a:gd name="T48" fmla="*/ 545 w 545"/>
                  <a:gd name="T49" fmla="*/ 0 h 182"/>
                  <a:gd name="T50" fmla="*/ 545 w 545"/>
                  <a:gd name="T51" fmla="*/ 8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82"/>
                  <a:gd name="T80" fmla="*/ 545 w 545"/>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82">
                    <a:moveTo>
                      <a:pt x="545" y="0"/>
                    </a:moveTo>
                    <a:lnTo>
                      <a:pt x="545" y="23"/>
                    </a:lnTo>
                    <a:lnTo>
                      <a:pt x="529" y="38"/>
                    </a:lnTo>
                    <a:lnTo>
                      <a:pt x="499" y="61"/>
                    </a:lnTo>
                    <a:lnTo>
                      <a:pt x="492" y="53"/>
                    </a:lnTo>
                    <a:lnTo>
                      <a:pt x="469" y="76"/>
                    </a:lnTo>
                    <a:lnTo>
                      <a:pt x="416" y="107"/>
                    </a:lnTo>
                    <a:lnTo>
                      <a:pt x="408" y="129"/>
                    </a:lnTo>
                    <a:lnTo>
                      <a:pt x="393" y="129"/>
                    </a:lnTo>
                    <a:lnTo>
                      <a:pt x="393" y="152"/>
                    </a:lnTo>
                    <a:lnTo>
                      <a:pt x="310" y="160"/>
                    </a:lnTo>
                    <a:lnTo>
                      <a:pt x="144" y="175"/>
                    </a:lnTo>
                    <a:lnTo>
                      <a:pt x="0" y="182"/>
                    </a:lnTo>
                    <a:lnTo>
                      <a:pt x="15" y="175"/>
                    </a:lnTo>
                    <a:lnTo>
                      <a:pt x="7" y="152"/>
                    </a:lnTo>
                    <a:lnTo>
                      <a:pt x="22" y="144"/>
                    </a:lnTo>
                    <a:lnTo>
                      <a:pt x="22" y="122"/>
                    </a:lnTo>
                    <a:lnTo>
                      <a:pt x="38" y="114"/>
                    </a:lnTo>
                    <a:lnTo>
                      <a:pt x="38" y="99"/>
                    </a:lnTo>
                    <a:lnTo>
                      <a:pt x="45" y="61"/>
                    </a:lnTo>
                    <a:lnTo>
                      <a:pt x="53" y="61"/>
                    </a:lnTo>
                    <a:lnTo>
                      <a:pt x="144" y="53"/>
                    </a:lnTo>
                    <a:lnTo>
                      <a:pt x="136" y="38"/>
                    </a:lnTo>
                    <a:lnTo>
                      <a:pt x="416" y="16"/>
                    </a:lnTo>
                    <a:lnTo>
                      <a:pt x="545" y="0"/>
                    </a:lnTo>
                    <a:lnTo>
                      <a:pt x="545"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09" name="Freeform 1272"/>
              <p:cNvSpPr>
                <a:spLocks/>
              </p:cNvSpPr>
              <p:nvPr/>
            </p:nvSpPr>
            <p:spPr bwMode="auto">
              <a:xfrm>
                <a:off x="2188" y="2296"/>
                <a:ext cx="900" cy="880"/>
              </a:xfrm>
              <a:custGeom>
                <a:avLst/>
                <a:gdLst>
                  <a:gd name="T0" fmla="*/ 855 w 900"/>
                  <a:gd name="T1" fmla="*/ 304 h 880"/>
                  <a:gd name="T2" fmla="*/ 824 w 900"/>
                  <a:gd name="T3" fmla="*/ 251 h 880"/>
                  <a:gd name="T4" fmla="*/ 718 w 900"/>
                  <a:gd name="T5" fmla="*/ 235 h 880"/>
                  <a:gd name="T6" fmla="*/ 688 w 900"/>
                  <a:gd name="T7" fmla="*/ 235 h 880"/>
                  <a:gd name="T8" fmla="*/ 658 w 900"/>
                  <a:gd name="T9" fmla="*/ 228 h 880"/>
                  <a:gd name="T10" fmla="*/ 643 w 900"/>
                  <a:gd name="T11" fmla="*/ 228 h 880"/>
                  <a:gd name="T12" fmla="*/ 613 w 900"/>
                  <a:gd name="T13" fmla="*/ 220 h 880"/>
                  <a:gd name="T14" fmla="*/ 582 w 900"/>
                  <a:gd name="T15" fmla="*/ 213 h 880"/>
                  <a:gd name="T16" fmla="*/ 514 w 900"/>
                  <a:gd name="T17" fmla="*/ 205 h 880"/>
                  <a:gd name="T18" fmla="*/ 484 w 900"/>
                  <a:gd name="T19" fmla="*/ 190 h 880"/>
                  <a:gd name="T20" fmla="*/ 469 w 900"/>
                  <a:gd name="T21" fmla="*/ 16 h 880"/>
                  <a:gd name="T22" fmla="*/ 242 w 900"/>
                  <a:gd name="T23" fmla="*/ 364 h 880"/>
                  <a:gd name="T24" fmla="*/ 7 w 900"/>
                  <a:gd name="T25" fmla="*/ 364 h 880"/>
                  <a:gd name="T26" fmla="*/ 136 w 900"/>
                  <a:gd name="T27" fmla="*/ 554 h 880"/>
                  <a:gd name="T28" fmla="*/ 242 w 900"/>
                  <a:gd name="T29" fmla="*/ 592 h 880"/>
                  <a:gd name="T30" fmla="*/ 287 w 900"/>
                  <a:gd name="T31" fmla="*/ 539 h 880"/>
                  <a:gd name="T32" fmla="*/ 393 w 900"/>
                  <a:gd name="T33" fmla="*/ 607 h 880"/>
                  <a:gd name="T34" fmla="*/ 469 w 900"/>
                  <a:gd name="T35" fmla="*/ 736 h 880"/>
                  <a:gd name="T36" fmla="*/ 499 w 900"/>
                  <a:gd name="T37" fmla="*/ 834 h 880"/>
                  <a:gd name="T38" fmla="*/ 605 w 900"/>
                  <a:gd name="T39" fmla="*/ 865 h 880"/>
                  <a:gd name="T40" fmla="*/ 643 w 900"/>
                  <a:gd name="T41" fmla="*/ 872 h 880"/>
                  <a:gd name="T42" fmla="*/ 620 w 900"/>
                  <a:gd name="T43" fmla="*/ 766 h 880"/>
                  <a:gd name="T44" fmla="*/ 597 w 900"/>
                  <a:gd name="T45" fmla="*/ 751 h 880"/>
                  <a:gd name="T46" fmla="*/ 613 w 900"/>
                  <a:gd name="T47" fmla="*/ 743 h 880"/>
                  <a:gd name="T48" fmla="*/ 620 w 900"/>
                  <a:gd name="T49" fmla="*/ 758 h 880"/>
                  <a:gd name="T50" fmla="*/ 628 w 900"/>
                  <a:gd name="T51" fmla="*/ 736 h 880"/>
                  <a:gd name="T52" fmla="*/ 643 w 900"/>
                  <a:gd name="T53" fmla="*/ 713 h 880"/>
                  <a:gd name="T54" fmla="*/ 643 w 900"/>
                  <a:gd name="T55" fmla="*/ 705 h 880"/>
                  <a:gd name="T56" fmla="*/ 665 w 900"/>
                  <a:gd name="T57" fmla="*/ 690 h 880"/>
                  <a:gd name="T58" fmla="*/ 673 w 900"/>
                  <a:gd name="T59" fmla="*/ 683 h 880"/>
                  <a:gd name="T60" fmla="*/ 681 w 900"/>
                  <a:gd name="T61" fmla="*/ 652 h 880"/>
                  <a:gd name="T62" fmla="*/ 688 w 900"/>
                  <a:gd name="T63" fmla="*/ 660 h 880"/>
                  <a:gd name="T64" fmla="*/ 711 w 900"/>
                  <a:gd name="T65" fmla="*/ 660 h 880"/>
                  <a:gd name="T66" fmla="*/ 696 w 900"/>
                  <a:gd name="T67" fmla="*/ 675 h 880"/>
                  <a:gd name="T68" fmla="*/ 779 w 900"/>
                  <a:gd name="T69" fmla="*/ 630 h 880"/>
                  <a:gd name="T70" fmla="*/ 802 w 900"/>
                  <a:gd name="T71" fmla="*/ 599 h 880"/>
                  <a:gd name="T72" fmla="*/ 817 w 900"/>
                  <a:gd name="T73" fmla="*/ 561 h 880"/>
                  <a:gd name="T74" fmla="*/ 832 w 900"/>
                  <a:gd name="T75" fmla="*/ 584 h 880"/>
                  <a:gd name="T76" fmla="*/ 877 w 900"/>
                  <a:gd name="T77" fmla="*/ 577 h 880"/>
                  <a:gd name="T78" fmla="*/ 877 w 900"/>
                  <a:gd name="T79" fmla="*/ 546 h 880"/>
                  <a:gd name="T80" fmla="*/ 862 w 900"/>
                  <a:gd name="T81" fmla="*/ 387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0"/>
                  <a:gd name="T124" fmla="*/ 0 h 880"/>
                  <a:gd name="T125" fmla="*/ 900 w 900"/>
                  <a:gd name="T126" fmla="*/ 880 h 8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0" h="880">
                    <a:moveTo>
                      <a:pt x="862" y="387"/>
                    </a:moveTo>
                    <a:lnTo>
                      <a:pt x="855" y="304"/>
                    </a:lnTo>
                    <a:lnTo>
                      <a:pt x="855" y="258"/>
                    </a:lnTo>
                    <a:lnTo>
                      <a:pt x="824" y="251"/>
                    </a:lnTo>
                    <a:lnTo>
                      <a:pt x="779" y="228"/>
                    </a:lnTo>
                    <a:lnTo>
                      <a:pt x="718" y="235"/>
                    </a:lnTo>
                    <a:lnTo>
                      <a:pt x="703" y="251"/>
                    </a:lnTo>
                    <a:lnTo>
                      <a:pt x="688" y="235"/>
                    </a:lnTo>
                    <a:lnTo>
                      <a:pt x="673" y="235"/>
                    </a:lnTo>
                    <a:lnTo>
                      <a:pt x="658" y="228"/>
                    </a:lnTo>
                    <a:lnTo>
                      <a:pt x="650" y="243"/>
                    </a:lnTo>
                    <a:lnTo>
                      <a:pt x="643" y="228"/>
                    </a:lnTo>
                    <a:lnTo>
                      <a:pt x="628" y="235"/>
                    </a:lnTo>
                    <a:lnTo>
                      <a:pt x="613" y="220"/>
                    </a:lnTo>
                    <a:lnTo>
                      <a:pt x="597" y="235"/>
                    </a:lnTo>
                    <a:lnTo>
                      <a:pt x="582" y="213"/>
                    </a:lnTo>
                    <a:lnTo>
                      <a:pt x="560" y="220"/>
                    </a:lnTo>
                    <a:lnTo>
                      <a:pt x="514" y="205"/>
                    </a:lnTo>
                    <a:lnTo>
                      <a:pt x="507" y="182"/>
                    </a:lnTo>
                    <a:lnTo>
                      <a:pt x="484" y="190"/>
                    </a:lnTo>
                    <a:lnTo>
                      <a:pt x="461" y="175"/>
                    </a:lnTo>
                    <a:lnTo>
                      <a:pt x="469" y="16"/>
                    </a:lnTo>
                    <a:lnTo>
                      <a:pt x="280" y="0"/>
                    </a:lnTo>
                    <a:lnTo>
                      <a:pt x="242" y="364"/>
                    </a:lnTo>
                    <a:lnTo>
                      <a:pt x="0" y="342"/>
                    </a:lnTo>
                    <a:lnTo>
                      <a:pt x="7" y="364"/>
                    </a:lnTo>
                    <a:lnTo>
                      <a:pt x="106" y="470"/>
                    </a:lnTo>
                    <a:lnTo>
                      <a:pt x="136" y="554"/>
                    </a:lnTo>
                    <a:lnTo>
                      <a:pt x="211" y="607"/>
                    </a:lnTo>
                    <a:lnTo>
                      <a:pt x="242" y="592"/>
                    </a:lnTo>
                    <a:lnTo>
                      <a:pt x="257" y="554"/>
                    </a:lnTo>
                    <a:lnTo>
                      <a:pt x="287" y="539"/>
                    </a:lnTo>
                    <a:lnTo>
                      <a:pt x="348" y="554"/>
                    </a:lnTo>
                    <a:lnTo>
                      <a:pt x="393" y="607"/>
                    </a:lnTo>
                    <a:lnTo>
                      <a:pt x="416" y="675"/>
                    </a:lnTo>
                    <a:lnTo>
                      <a:pt x="469" y="736"/>
                    </a:lnTo>
                    <a:lnTo>
                      <a:pt x="476" y="781"/>
                    </a:lnTo>
                    <a:lnTo>
                      <a:pt x="499" y="834"/>
                    </a:lnTo>
                    <a:lnTo>
                      <a:pt x="567" y="857"/>
                    </a:lnTo>
                    <a:lnTo>
                      <a:pt x="605" y="865"/>
                    </a:lnTo>
                    <a:lnTo>
                      <a:pt x="620" y="880"/>
                    </a:lnTo>
                    <a:lnTo>
                      <a:pt x="643" y="872"/>
                    </a:lnTo>
                    <a:lnTo>
                      <a:pt x="613" y="796"/>
                    </a:lnTo>
                    <a:lnTo>
                      <a:pt x="620" y="766"/>
                    </a:lnTo>
                    <a:lnTo>
                      <a:pt x="605" y="766"/>
                    </a:lnTo>
                    <a:lnTo>
                      <a:pt x="597" y="751"/>
                    </a:lnTo>
                    <a:lnTo>
                      <a:pt x="605" y="766"/>
                    </a:lnTo>
                    <a:lnTo>
                      <a:pt x="613" y="743"/>
                    </a:lnTo>
                    <a:lnTo>
                      <a:pt x="613" y="766"/>
                    </a:lnTo>
                    <a:lnTo>
                      <a:pt x="620" y="758"/>
                    </a:lnTo>
                    <a:lnTo>
                      <a:pt x="635" y="728"/>
                    </a:lnTo>
                    <a:lnTo>
                      <a:pt x="628" y="736"/>
                    </a:lnTo>
                    <a:lnTo>
                      <a:pt x="613" y="721"/>
                    </a:lnTo>
                    <a:lnTo>
                      <a:pt x="643" y="713"/>
                    </a:lnTo>
                    <a:lnTo>
                      <a:pt x="650" y="698"/>
                    </a:lnTo>
                    <a:lnTo>
                      <a:pt x="643" y="705"/>
                    </a:lnTo>
                    <a:lnTo>
                      <a:pt x="643" y="698"/>
                    </a:lnTo>
                    <a:lnTo>
                      <a:pt x="665" y="690"/>
                    </a:lnTo>
                    <a:lnTo>
                      <a:pt x="665" y="668"/>
                    </a:lnTo>
                    <a:lnTo>
                      <a:pt x="673" y="683"/>
                    </a:lnTo>
                    <a:lnTo>
                      <a:pt x="696" y="675"/>
                    </a:lnTo>
                    <a:lnTo>
                      <a:pt x="681" y="652"/>
                    </a:lnTo>
                    <a:lnTo>
                      <a:pt x="696" y="652"/>
                    </a:lnTo>
                    <a:lnTo>
                      <a:pt x="688" y="660"/>
                    </a:lnTo>
                    <a:lnTo>
                      <a:pt x="711" y="645"/>
                    </a:lnTo>
                    <a:lnTo>
                      <a:pt x="711" y="660"/>
                    </a:lnTo>
                    <a:lnTo>
                      <a:pt x="726" y="652"/>
                    </a:lnTo>
                    <a:lnTo>
                      <a:pt x="696" y="675"/>
                    </a:lnTo>
                    <a:lnTo>
                      <a:pt x="787" y="622"/>
                    </a:lnTo>
                    <a:lnTo>
                      <a:pt x="779" y="630"/>
                    </a:lnTo>
                    <a:lnTo>
                      <a:pt x="779" y="607"/>
                    </a:lnTo>
                    <a:lnTo>
                      <a:pt x="802" y="599"/>
                    </a:lnTo>
                    <a:lnTo>
                      <a:pt x="794" y="577"/>
                    </a:lnTo>
                    <a:lnTo>
                      <a:pt x="817" y="561"/>
                    </a:lnTo>
                    <a:lnTo>
                      <a:pt x="809" y="584"/>
                    </a:lnTo>
                    <a:lnTo>
                      <a:pt x="832" y="584"/>
                    </a:lnTo>
                    <a:lnTo>
                      <a:pt x="817" y="599"/>
                    </a:lnTo>
                    <a:lnTo>
                      <a:pt x="877" y="577"/>
                    </a:lnTo>
                    <a:lnTo>
                      <a:pt x="870" y="561"/>
                    </a:lnTo>
                    <a:lnTo>
                      <a:pt x="877" y="546"/>
                    </a:lnTo>
                    <a:lnTo>
                      <a:pt x="900" y="463"/>
                    </a:lnTo>
                    <a:lnTo>
                      <a:pt x="862" y="387"/>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0" name="Freeform 1273"/>
              <p:cNvSpPr>
                <a:spLocks/>
              </p:cNvSpPr>
              <p:nvPr/>
            </p:nvSpPr>
            <p:spPr bwMode="auto">
              <a:xfrm>
                <a:off x="2188" y="2296"/>
                <a:ext cx="900" cy="880"/>
              </a:xfrm>
              <a:custGeom>
                <a:avLst/>
                <a:gdLst>
                  <a:gd name="T0" fmla="*/ 855 w 900"/>
                  <a:gd name="T1" fmla="*/ 304 h 880"/>
                  <a:gd name="T2" fmla="*/ 824 w 900"/>
                  <a:gd name="T3" fmla="*/ 251 h 880"/>
                  <a:gd name="T4" fmla="*/ 718 w 900"/>
                  <a:gd name="T5" fmla="*/ 235 h 880"/>
                  <a:gd name="T6" fmla="*/ 688 w 900"/>
                  <a:gd name="T7" fmla="*/ 235 h 880"/>
                  <a:gd name="T8" fmla="*/ 658 w 900"/>
                  <a:gd name="T9" fmla="*/ 228 h 880"/>
                  <a:gd name="T10" fmla="*/ 643 w 900"/>
                  <a:gd name="T11" fmla="*/ 228 h 880"/>
                  <a:gd name="T12" fmla="*/ 613 w 900"/>
                  <a:gd name="T13" fmla="*/ 220 h 880"/>
                  <a:gd name="T14" fmla="*/ 582 w 900"/>
                  <a:gd name="T15" fmla="*/ 213 h 880"/>
                  <a:gd name="T16" fmla="*/ 514 w 900"/>
                  <a:gd name="T17" fmla="*/ 205 h 880"/>
                  <a:gd name="T18" fmla="*/ 484 w 900"/>
                  <a:gd name="T19" fmla="*/ 190 h 880"/>
                  <a:gd name="T20" fmla="*/ 469 w 900"/>
                  <a:gd name="T21" fmla="*/ 16 h 880"/>
                  <a:gd name="T22" fmla="*/ 242 w 900"/>
                  <a:gd name="T23" fmla="*/ 364 h 880"/>
                  <a:gd name="T24" fmla="*/ 7 w 900"/>
                  <a:gd name="T25" fmla="*/ 364 h 880"/>
                  <a:gd name="T26" fmla="*/ 136 w 900"/>
                  <a:gd name="T27" fmla="*/ 554 h 880"/>
                  <a:gd name="T28" fmla="*/ 242 w 900"/>
                  <a:gd name="T29" fmla="*/ 592 h 880"/>
                  <a:gd name="T30" fmla="*/ 287 w 900"/>
                  <a:gd name="T31" fmla="*/ 539 h 880"/>
                  <a:gd name="T32" fmla="*/ 393 w 900"/>
                  <a:gd name="T33" fmla="*/ 607 h 880"/>
                  <a:gd name="T34" fmla="*/ 469 w 900"/>
                  <a:gd name="T35" fmla="*/ 736 h 880"/>
                  <a:gd name="T36" fmla="*/ 499 w 900"/>
                  <a:gd name="T37" fmla="*/ 834 h 880"/>
                  <a:gd name="T38" fmla="*/ 605 w 900"/>
                  <a:gd name="T39" fmla="*/ 865 h 880"/>
                  <a:gd name="T40" fmla="*/ 643 w 900"/>
                  <a:gd name="T41" fmla="*/ 872 h 880"/>
                  <a:gd name="T42" fmla="*/ 620 w 900"/>
                  <a:gd name="T43" fmla="*/ 766 h 880"/>
                  <a:gd name="T44" fmla="*/ 597 w 900"/>
                  <a:gd name="T45" fmla="*/ 751 h 880"/>
                  <a:gd name="T46" fmla="*/ 613 w 900"/>
                  <a:gd name="T47" fmla="*/ 743 h 880"/>
                  <a:gd name="T48" fmla="*/ 620 w 900"/>
                  <a:gd name="T49" fmla="*/ 758 h 880"/>
                  <a:gd name="T50" fmla="*/ 628 w 900"/>
                  <a:gd name="T51" fmla="*/ 736 h 880"/>
                  <a:gd name="T52" fmla="*/ 643 w 900"/>
                  <a:gd name="T53" fmla="*/ 713 h 880"/>
                  <a:gd name="T54" fmla="*/ 643 w 900"/>
                  <a:gd name="T55" fmla="*/ 705 h 880"/>
                  <a:gd name="T56" fmla="*/ 665 w 900"/>
                  <a:gd name="T57" fmla="*/ 690 h 880"/>
                  <a:gd name="T58" fmla="*/ 673 w 900"/>
                  <a:gd name="T59" fmla="*/ 683 h 880"/>
                  <a:gd name="T60" fmla="*/ 681 w 900"/>
                  <a:gd name="T61" fmla="*/ 652 h 880"/>
                  <a:gd name="T62" fmla="*/ 688 w 900"/>
                  <a:gd name="T63" fmla="*/ 660 h 880"/>
                  <a:gd name="T64" fmla="*/ 711 w 900"/>
                  <a:gd name="T65" fmla="*/ 660 h 880"/>
                  <a:gd name="T66" fmla="*/ 696 w 900"/>
                  <a:gd name="T67" fmla="*/ 675 h 880"/>
                  <a:gd name="T68" fmla="*/ 779 w 900"/>
                  <a:gd name="T69" fmla="*/ 630 h 880"/>
                  <a:gd name="T70" fmla="*/ 802 w 900"/>
                  <a:gd name="T71" fmla="*/ 599 h 880"/>
                  <a:gd name="T72" fmla="*/ 817 w 900"/>
                  <a:gd name="T73" fmla="*/ 561 h 880"/>
                  <a:gd name="T74" fmla="*/ 832 w 900"/>
                  <a:gd name="T75" fmla="*/ 584 h 880"/>
                  <a:gd name="T76" fmla="*/ 877 w 900"/>
                  <a:gd name="T77" fmla="*/ 577 h 880"/>
                  <a:gd name="T78" fmla="*/ 877 w 900"/>
                  <a:gd name="T79" fmla="*/ 546 h 880"/>
                  <a:gd name="T80" fmla="*/ 862 w 900"/>
                  <a:gd name="T81" fmla="*/ 387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0"/>
                  <a:gd name="T124" fmla="*/ 0 h 880"/>
                  <a:gd name="T125" fmla="*/ 900 w 900"/>
                  <a:gd name="T126" fmla="*/ 880 h 8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0" h="880">
                    <a:moveTo>
                      <a:pt x="862" y="387"/>
                    </a:moveTo>
                    <a:lnTo>
                      <a:pt x="855" y="304"/>
                    </a:lnTo>
                    <a:lnTo>
                      <a:pt x="855" y="258"/>
                    </a:lnTo>
                    <a:lnTo>
                      <a:pt x="824" y="251"/>
                    </a:lnTo>
                    <a:lnTo>
                      <a:pt x="779" y="228"/>
                    </a:lnTo>
                    <a:lnTo>
                      <a:pt x="718" y="235"/>
                    </a:lnTo>
                    <a:lnTo>
                      <a:pt x="703" y="251"/>
                    </a:lnTo>
                    <a:lnTo>
                      <a:pt x="688" y="235"/>
                    </a:lnTo>
                    <a:lnTo>
                      <a:pt x="673" y="235"/>
                    </a:lnTo>
                    <a:lnTo>
                      <a:pt x="658" y="228"/>
                    </a:lnTo>
                    <a:lnTo>
                      <a:pt x="650" y="243"/>
                    </a:lnTo>
                    <a:lnTo>
                      <a:pt x="643" y="228"/>
                    </a:lnTo>
                    <a:lnTo>
                      <a:pt x="628" y="235"/>
                    </a:lnTo>
                    <a:lnTo>
                      <a:pt x="613" y="220"/>
                    </a:lnTo>
                    <a:lnTo>
                      <a:pt x="597" y="235"/>
                    </a:lnTo>
                    <a:lnTo>
                      <a:pt x="582" y="213"/>
                    </a:lnTo>
                    <a:lnTo>
                      <a:pt x="560" y="220"/>
                    </a:lnTo>
                    <a:lnTo>
                      <a:pt x="514" y="205"/>
                    </a:lnTo>
                    <a:lnTo>
                      <a:pt x="507" y="182"/>
                    </a:lnTo>
                    <a:lnTo>
                      <a:pt x="484" y="190"/>
                    </a:lnTo>
                    <a:lnTo>
                      <a:pt x="461" y="175"/>
                    </a:lnTo>
                    <a:lnTo>
                      <a:pt x="469" y="16"/>
                    </a:lnTo>
                    <a:lnTo>
                      <a:pt x="280" y="0"/>
                    </a:lnTo>
                    <a:lnTo>
                      <a:pt x="242" y="364"/>
                    </a:lnTo>
                    <a:lnTo>
                      <a:pt x="0" y="342"/>
                    </a:lnTo>
                    <a:lnTo>
                      <a:pt x="7" y="364"/>
                    </a:lnTo>
                    <a:lnTo>
                      <a:pt x="106" y="470"/>
                    </a:lnTo>
                    <a:lnTo>
                      <a:pt x="136" y="554"/>
                    </a:lnTo>
                    <a:lnTo>
                      <a:pt x="211" y="607"/>
                    </a:lnTo>
                    <a:lnTo>
                      <a:pt x="242" y="592"/>
                    </a:lnTo>
                    <a:lnTo>
                      <a:pt x="257" y="554"/>
                    </a:lnTo>
                    <a:lnTo>
                      <a:pt x="287" y="539"/>
                    </a:lnTo>
                    <a:lnTo>
                      <a:pt x="348" y="554"/>
                    </a:lnTo>
                    <a:lnTo>
                      <a:pt x="393" y="607"/>
                    </a:lnTo>
                    <a:lnTo>
                      <a:pt x="416" y="675"/>
                    </a:lnTo>
                    <a:lnTo>
                      <a:pt x="469" y="736"/>
                    </a:lnTo>
                    <a:lnTo>
                      <a:pt x="476" y="781"/>
                    </a:lnTo>
                    <a:lnTo>
                      <a:pt x="499" y="834"/>
                    </a:lnTo>
                    <a:lnTo>
                      <a:pt x="567" y="857"/>
                    </a:lnTo>
                    <a:lnTo>
                      <a:pt x="605" y="865"/>
                    </a:lnTo>
                    <a:lnTo>
                      <a:pt x="620" y="880"/>
                    </a:lnTo>
                    <a:lnTo>
                      <a:pt x="643" y="872"/>
                    </a:lnTo>
                    <a:lnTo>
                      <a:pt x="613" y="796"/>
                    </a:lnTo>
                    <a:lnTo>
                      <a:pt x="620" y="766"/>
                    </a:lnTo>
                    <a:lnTo>
                      <a:pt x="605" y="766"/>
                    </a:lnTo>
                    <a:lnTo>
                      <a:pt x="597" y="751"/>
                    </a:lnTo>
                    <a:lnTo>
                      <a:pt x="605" y="766"/>
                    </a:lnTo>
                    <a:lnTo>
                      <a:pt x="613" y="743"/>
                    </a:lnTo>
                    <a:lnTo>
                      <a:pt x="613" y="766"/>
                    </a:lnTo>
                    <a:lnTo>
                      <a:pt x="620" y="758"/>
                    </a:lnTo>
                    <a:lnTo>
                      <a:pt x="635" y="728"/>
                    </a:lnTo>
                    <a:lnTo>
                      <a:pt x="628" y="736"/>
                    </a:lnTo>
                    <a:lnTo>
                      <a:pt x="613" y="721"/>
                    </a:lnTo>
                    <a:lnTo>
                      <a:pt x="643" y="713"/>
                    </a:lnTo>
                    <a:lnTo>
                      <a:pt x="650" y="698"/>
                    </a:lnTo>
                    <a:lnTo>
                      <a:pt x="643" y="705"/>
                    </a:lnTo>
                    <a:lnTo>
                      <a:pt x="643" y="698"/>
                    </a:lnTo>
                    <a:lnTo>
                      <a:pt x="665" y="690"/>
                    </a:lnTo>
                    <a:lnTo>
                      <a:pt x="665" y="668"/>
                    </a:lnTo>
                    <a:lnTo>
                      <a:pt x="673" y="683"/>
                    </a:lnTo>
                    <a:lnTo>
                      <a:pt x="696" y="675"/>
                    </a:lnTo>
                    <a:lnTo>
                      <a:pt x="681" y="652"/>
                    </a:lnTo>
                    <a:lnTo>
                      <a:pt x="696" y="652"/>
                    </a:lnTo>
                    <a:lnTo>
                      <a:pt x="688" y="660"/>
                    </a:lnTo>
                    <a:lnTo>
                      <a:pt x="711" y="645"/>
                    </a:lnTo>
                    <a:lnTo>
                      <a:pt x="711" y="660"/>
                    </a:lnTo>
                    <a:lnTo>
                      <a:pt x="726" y="652"/>
                    </a:lnTo>
                    <a:lnTo>
                      <a:pt x="696" y="675"/>
                    </a:lnTo>
                    <a:lnTo>
                      <a:pt x="787" y="622"/>
                    </a:lnTo>
                    <a:lnTo>
                      <a:pt x="779" y="630"/>
                    </a:lnTo>
                    <a:lnTo>
                      <a:pt x="779" y="607"/>
                    </a:lnTo>
                    <a:lnTo>
                      <a:pt x="802" y="599"/>
                    </a:lnTo>
                    <a:lnTo>
                      <a:pt x="794" y="577"/>
                    </a:lnTo>
                    <a:lnTo>
                      <a:pt x="817" y="561"/>
                    </a:lnTo>
                    <a:lnTo>
                      <a:pt x="809" y="584"/>
                    </a:lnTo>
                    <a:lnTo>
                      <a:pt x="832" y="584"/>
                    </a:lnTo>
                    <a:lnTo>
                      <a:pt x="817" y="599"/>
                    </a:lnTo>
                    <a:lnTo>
                      <a:pt x="877" y="577"/>
                    </a:lnTo>
                    <a:lnTo>
                      <a:pt x="870" y="561"/>
                    </a:lnTo>
                    <a:lnTo>
                      <a:pt x="877" y="546"/>
                    </a:lnTo>
                    <a:lnTo>
                      <a:pt x="900" y="463"/>
                    </a:lnTo>
                    <a:lnTo>
                      <a:pt x="862" y="387"/>
                    </a:lnTo>
                    <a:lnTo>
                      <a:pt x="862" y="39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1" name="Freeform 1274"/>
              <p:cNvSpPr>
                <a:spLocks/>
              </p:cNvSpPr>
              <p:nvPr/>
            </p:nvSpPr>
            <p:spPr bwMode="auto">
              <a:xfrm>
                <a:off x="2816" y="2994"/>
                <a:ext cx="37" cy="68"/>
              </a:xfrm>
              <a:custGeom>
                <a:avLst/>
                <a:gdLst>
                  <a:gd name="T0" fmla="*/ 37 w 37"/>
                  <a:gd name="T1" fmla="*/ 0 h 68"/>
                  <a:gd name="T2" fmla="*/ 0 w 37"/>
                  <a:gd name="T3" fmla="*/ 68 h 68"/>
                  <a:gd name="T4" fmla="*/ 7 w 37"/>
                  <a:gd name="T5" fmla="*/ 38 h 68"/>
                  <a:gd name="T6" fmla="*/ 37 w 37"/>
                  <a:gd name="T7" fmla="*/ 0 h 68"/>
                  <a:gd name="T8" fmla="*/ 0 60000 65536"/>
                  <a:gd name="T9" fmla="*/ 0 60000 65536"/>
                  <a:gd name="T10" fmla="*/ 0 60000 65536"/>
                  <a:gd name="T11" fmla="*/ 0 60000 65536"/>
                  <a:gd name="T12" fmla="*/ 0 w 37"/>
                  <a:gd name="T13" fmla="*/ 0 h 68"/>
                  <a:gd name="T14" fmla="*/ 37 w 37"/>
                  <a:gd name="T15" fmla="*/ 68 h 68"/>
                </a:gdLst>
                <a:ahLst/>
                <a:cxnLst>
                  <a:cxn ang="T8">
                    <a:pos x="T0" y="T1"/>
                  </a:cxn>
                  <a:cxn ang="T9">
                    <a:pos x="T2" y="T3"/>
                  </a:cxn>
                  <a:cxn ang="T10">
                    <a:pos x="T4" y="T5"/>
                  </a:cxn>
                  <a:cxn ang="T11">
                    <a:pos x="T6" y="T7"/>
                  </a:cxn>
                </a:cxnLst>
                <a:rect l="T12" t="T13" r="T14" b="T15"/>
                <a:pathLst>
                  <a:path w="37" h="68">
                    <a:moveTo>
                      <a:pt x="37" y="0"/>
                    </a:moveTo>
                    <a:lnTo>
                      <a:pt x="0" y="68"/>
                    </a:lnTo>
                    <a:lnTo>
                      <a:pt x="7" y="38"/>
                    </a:lnTo>
                    <a:lnTo>
                      <a:pt x="37" y="0"/>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2" name="Freeform 1275"/>
              <p:cNvSpPr>
                <a:spLocks/>
              </p:cNvSpPr>
              <p:nvPr/>
            </p:nvSpPr>
            <p:spPr bwMode="auto">
              <a:xfrm>
                <a:off x="2816" y="2994"/>
                <a:ext cx="37" cy="68"/>
              </a:xfrm>
              <a:custGeom>
                <a:avLst/>
                <a:gdLst>
                  <a:gd name="T0" fmla="*/ 37 w 37"/>
                  <a:gd name="T1" fmla="*/ 0 h 68"/>
                  <a:gd name="T2" fmla="*/ 0 w 37"/>
                  <a:gd name="T3" fmla="*/ 68 h 68"/>
                  <a:gd name="T4" fmla="*/ 7 w 37"/>
                  <a:gd name="T5" fmla="*/ 38 h 68"/>
                  <a:gd name="T6" fmla="*/ 37 w 37"/>
                  <a:gd name="T7" fmla="*/ 0 h 68"/>
                  <a:gd name="T8" fmla="*/ 37 w 37"/>
                  <a:gd name="T9" fmla="*/ 7 h 68"/>
                  <a:gd name="T10" fmla="*/ 0 60000 65536"/>
                  <a:gd name="T11" fmla="*/ 0 60000 65536"/>
                  <a:gd name="T12" fmla="*/ 0 60000 65536"/>
                  <a:gd name="T13" fmla="*/ 0 60000 65536"/>
                  <a:gd name="T14" fmla="*/ 0 60000 65536"/>
                  <a:gd name="T15" fmla="*/ 0 w 37"/>
                  <a:gd name="T16" fmla="*/ 0 h 68"/>
                  <a:gd name="T17" fmla="*/ 37 w 37"/>
                  <a:gd name="T18" fmla="*/ 68 h 68"/>
                </a:gdLst>
                <a:ahLst/>
                <a:cxnLst>
                  <a:cxn ang="T10">
                    <a:pos x="T0" y="T1"/>
                  </a:cxn>
                  <a:cxn ang="T11">
                    <a:pos x="T2" y="T3"/>
                  </a:cxn>
                  <a:cxn ang="T12">
                    <a:pos x="T4" y="T5"/>
                  </a:cxn>
                  <a:cxn ang="T13">
                    <a:pos x="T6" y="T7"/>
                  </a:cxn>
                  <a:cxn ang="T14">
                    <a:pos x="T8" y="T9"/>
                  </a:cxn>
                </a:cxnLst>
                <a:rect l="T15" t="T16" r="T17" b="T18"/>
                <a:pathLst>
                  <a:path w="37" h="68">
                    <a:moveTo>
                      <a:pt x="37" y="0"/>
                    </a:moveTo>
                    <a:lnTo>
                      <a:pt x="0" y="68"/>
                    </a:lnTo>
                    <a:lnTo>
                      <a:pt x="7" y="38"/>
                    </a:lnTo>
                    <a:lnTo>
                      <a:pt x="37" y="0"/>
                    </a:lnTo>
                    <a:lnTo>
                      <a:pt x="37" y="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3" name="Freeform 1276"/>
              <p:cNvSpPr>
                <a:spLocks/>
              </p:cNvSpPr>
              <p:nvPr/>
            </p:nvSpPr>
            <p:spPr bwMode="auto">
              <a:xfrm>
                <a:off x="1764" y="1773"/>
                <a:ext cx="363" cy="448"/>
              </a:xfrm>
              <a:custGeom>
                <a:avLst/>
                <a:gdLst>
                  <a:gd name="T0" fmla="*/ 363 w 363"/>
                  <a:gd name="T1" fmla="*/ 122 h 448"/>
                  <a:gd name="T2" fmla="*/ 242 w 363"/>
                  <a:gd name="T3" fmla="*/ 107 h 448"/>
                  <a:gd name="T4" fmla="*/ 257 w 363"/>
                  <a:gd name="T5" fmla="*/ 31 h 448"/>
                  <a:gd name="T6" fmla="*/ 83 w 363"/>
                  <a:gd name="T7" fmla="*/ 0 h 448"/>
                  <a:gd name="T8" fmla="*/ 0 w 363"/>
                  <a:gd name="T9" fmla="*/ 395 h 448"/>
                  <a:gd name="T10" fmla="*/ 318 w 363"/>
                  <a:gd name="T11" fmla="*/ 448 h 448"/>
                  <a:gd name="T12" fmla="*/ 363 w 363"/>
                  <a:gd name="T13" fmla="*/ 122 h 448"/>
                  <a:gd name="T14" fmla="*/ 0 60000 65536"/>
                  <a:gd name="T15" fmla="*/ 0 60000 65536"/>
                  <a:gd name="T16" fmla="*/ 0 60000 65536"/>
                  <a:gd name="T17" fmla="*/ 0 60000 65536"/>
                  <a:gd name="T18" fmla="*/ 0 60000 65536"/>
                  <a:gd name="T19" fmla="*/ 0 60000 65536"/>
                  <a:gd name="T20" fmla="*/ 0 60000 65536"/>
                  <a:gd name="T21" fmla="*/ 0 w 363"/>
                  <a:gd name="T22" fmla="*/ 0 h 448"/>
                  <a:gd name="T23" fmla="*/ 363 w 363"/>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448">
                    <a:moveTo>
                      <a:pt x="363" y="122"/>
                    </a:moveTo>
                    <a:lnTo>
                      <a:pt x="242" y="107"/>
                    </a:lnTo>
                    <a:lnTo>
                      <a:pt x="257" y="31"/>
                    </a:lnTo>
                    <a:lnTo>
                      <a:pt x="83" y="0"/>
                    </a:lnTo>
                    <a:lnTo>
                      <a:pt x="0" y="395"/>
                    </a:lnTo>
                    <a:lnTo>
                      <a:pt x="318" y="448"/>
                    </a:lnTo>
                    <a:lnTo>
                      <a:pt x="363" y="122"/>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4" name="Freeform 1277"/>
              <p:cNvSpPr>
                <a:spLocks/>
              </p:cNvSpPr>
              <p:nvPr/>
            </p:nvSpPr>
            <p:spPr bwMode="auto">
              <a:xfrm>
                <a:off x="1764" y="1773"/>
                <a:ext cx="363" cy="448"/>
              </a:xfrm>
              <a:custGeom>
                <a:avLst/>
                <a:gdLst>
                  <a:gd name="T0" fmla="*/ 363 w 363"/>
                  <a:gd name="T1" fmla="*/ 122 h 448"/>
                  <a:gd name="T2" fmla="*/ 242 w 363"/>
                  <a:gd name="T3" fmla="*/ 107 h 448"/>
                  <a:gd name="T4" fmla="*/ 257 w 363"/>
                  <a:gd name="T5" fmla="*/ 31 h 448"/>
                  <a:gd name="T6" fmla="*/ 83 w 363"/>
                  <a:gd name="T7" fmla="*/ 0 h 448"/>
                  <a:gd name="T8" fmla="*/ 0 w 363"/>
                  <a:gd name="T9" fmla="*/ 395 h 448"/>
                  <a:gd name="T10" fmla="*/ 318 w 363"/>
                  <a:gd name="T11" fmla="*/ 448 h 448"/>
                  <a:gd name="T12" fmla="*/ 363 w 363"/>
                  <a:gd name="T13" fmla="*/ 122 h 448"/>
                  <a:gd name="T14" fmla="*/ 363 w 363"/>
                  <a:gd name="T15" fmla="*/ 129 h 44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448"/>
                  <a:gd name="T26" fmla="*/ 363 w 363"/>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448">
                    <a:moveTo>
                      <a:pt x="363" y="122"/>
                    </a:moveTo>
                    <a:lnTo>
                      <a:pt x="242" y="107"/>
                    </a:lnTo>
                    <a:lnTo>
                      <a:pt x="257" y="31"/>
                    </a:lnTo>
                    <a:lnTo>
                      <a:pt x="83" y="0"/>
                    </a:lnTo>
                    <a:lnTo>
                      <a:pt x="0" y="395"/>
                    </a:lnTo>
                    <a:lnTo>
                      <a:pt x="318" y="448"/>
                    </a:lnTo>
                    <a:lnTo>
                      <a:pt x="363" y="122"/>
                    </a:lnTo>
                    <a:lnTo>
                      <a:pt x="363" y="129"/>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5" name="Freeform 1278"/>
              <p:cNvSpPr>
                <a:spLocks/>
              </p:cNvSpPr>
              <p:nvPr/>
            </p:nvSpPr>
            <p:spPr bwMode="auto">
              <a:xfrm>
                <a:off x="4208" y="1455"/>
                <a:ext cx="98" cy="197"/>
              </a:xfrm>
              <a:custGeom>
                <a:avLst/>
                <a:gdLst>
                  <a:gd name="T0" fmla="*/ 98 w 98"/>
                  <a:gd name="T1" fmla="*/ 38 h 197"/>
                  <a:gd name="T2" fmla="*/ 76 w 98"/>
                  <a:gd name="T3" fmla="*/ 61 h 197"/>
                  <a:gd name="T4" fmla="*/ 76 w 98"/>
                  <a:gd name="T5" fmla="*/ 121 h 197"/>
                  <a:gd name="T6" fmla="*/ 83 w 98"/>
                  <a:gd name="T7" fmla="*/ 190 h 197"/>
                  <a:gd name="T8" fmla="*/ 38 w 98"/>
                  <a:gd name="T9" fmla="*/ 197 h 197"/>
                  <a:gd name="T10" fmla="*/ 15 w 98"/>
                  <a:gd name="T11" fmla="*/ 121 h 197"/>
                  <a:gd name="T12" fmla="*/ 0 w 98"/>
                  <a:gd name="T13" fmla="*/ 53 h 197"/>
                  <a:gd name="T14" fmla="*/ 0 w 98"/>
                  <a:gd name="T15" fmla="*/ 23 h 197"/>
                  <a:gd name="T16" fmla="*/ 91 w 98"/>
                  <a:gd name="T17" fmla="*/ 0 h 197"/>
                  <a:gd name="T18" fmla="*/ 98 w 98"/>
                  <a:gd name="T19" fmla="*/ 3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97"/>
                  <a:gd name="T32" fmla="*/ 98 w 98"/>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97">
                    <a:moveTo>
                      <a:pt x="98" y="38"/>
                    </a:moveTo>
                    <a:lnTo>
                      <a:pt x="76" y="61"/>
                    </a:lnTo>
                    <a:lnTo>
                      <a:pt x="76" y="121"/>
                    </a:lnTo>
                    <a:lnTo>
                      <a:pt x="83" y="190"/>
                    </a:lnTo>
                    <a:lnTo>
                      <a:pt x="38" y="197"/>
                    </a:lnTo>
                    <a:lnTo>
                      <a:pt x="15" y="121"/>
                    </a:lnTo>
                    <a:lnTo>
                      <a:pt x="0" y="53"/>
                    </a:lnTo>
                    <a:lnTo>
                      <a:pt x="0" y="23"/>
                    </a:lnTo>
                    <a:lnTo>
                      <a:pt x="91" y="0"/>
                    </a:lnTo>
                    <a:lnTo>
                      <a:pt x="98" y="38"/>
                    </a:lnTo>
                    <a:close/>
                  </a:path>
                </a:pathLst>
              </a:custGeom>
              <a:solidFill>
                <a:srgbClr val="FFAA00"/>
              </a:solidFill>
              <a:ln w="8">
                <a:solidFill>
                  <a:srgbClr val="FFAA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6" name="Freeform 1279"/>
              <p:cNvSpPr>
                <a:spLocks/>
              </p:cNvSpPr>
              <p:nvPr/>
            </p:nvSpPr>
            <p:spPr bwMode="auto">
              <a:xfrm>
                <a:off x="4208" y="1455"/>
                <a:ext cx="98" cy="197"/>
              </a:xfrm>
              <a:custGeom>
                <a:avLst/>
                <a:gdLst>
                  <a:gd name="T0" fmla="*/ 98 w 98"/>
                  <a:gd name="T1" fmla="*/ 38 h 197"/>
                  <a:gd name="T2" fmla="*/ 76 w 98"/>
                  <a:gd name="T3" fmla="*/ 61 h 197"/>
                  <a:gd name="T4" fmla="*/ 76 w 98"/>
                  <a:gd name="T5" fmla="*/ 121 h 197"/>
                  <a:gd name="T6" fmla="*/ 83 w 98"/>
                  <a:gd name="T7" fmla="*/ 190 h 197"/>
                  <a:gd name="T8" fmla="*/ 38 w 98"/>
                  <a:gd name="T9" fmla="*/ 197 h 197"/>
                  <a:gd name="T10" fmla="*/ 15 w 98"/>
                  <a:gd name="T11" fmla="*/ 121 h 197"/>
                  <a:gd name="T12" fmla="*/ 0 w 98"/>
                  <a:gd name="T13" fmla="*/ 53 h 197"/>
                  <a:gd name="T14" fmla="*/ 0 w 98"/>
                  <a:gd name="T15" fmla="*/ 23 h 197"/>
                  <a:gd name="T16" fmla="*/ 91 w 98"/>
                  <a:gd name="T17" fmla="*/ 0 h 197"/>
                  <a:gd name="T18" fmla="*/ 98 w 98"/>
                  <a:gd name="T19" fmla="*/ 38 h 197"/>
                  <a:gd name="T20" fmla="*/ 98 w 98"/>
                  <a:gd name="T21" fmla="*/ 46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97"/>
                  <a:gd name="T35" fmla="*/ 98 w 98"/>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97">
                    <a:moveTo>
                      <a:pt x="98" y="38"/>
                    </a:moveTo>
                    <a:lnTo>
                      <a:pt x="76" y="61"/>
                    </a:lnTo>
                    <a:lnTo>
                      <a:pt x="76" y="121"/>
                    </a:lnTo>
                    <a:lnTo>
                      <a:pt x="83" y="190"/>
                    </a:lnTo>
                    <a:lnTo>
                      <a:pt x="38" y="197"/>
                    </a:lnTo>
                    <a:lnTo>
                      <a:pt x="15" y="121"/>
                    </a:lnTo>
                    <a:lnTo>
                      <a:pt x="0" y="53"/>
                    </a:lnTo>
                    <a:lnTo>
                      <a:pt x="0" y="23"/>
                    </a:lnTo>
                    <a:lnTo>
                      <a:pt x="91" y="0"/>
                    </a:lnTo>
                    <a:lnTo>
                      <a:pt x="98" y="38"/>
                    </a:lnTo>
                    <a:lnTo>
                      <a:pt x="98" y="4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7" name="Freeform 1280"/>
              <p:cNvSpPr>
                <a:spLocks/>
              </p:cNvSpPr>
              <p:nvPr/>
            </p:nvSpPr>
            <p:spPr bwMode="auto">
              <a:xfrm>
                <a:off x="3701" y="1978"/>
                <a:ext cx="499" cy="281"/>
              </a:xfrm>
              <a:custGeom>
                <a:avLst/>
                <a:gdLst>
                  <a:gd name="T0" fmla="*/ 484 w 499"/>
                  <a:gd name="T1" fmla="*/ 174 h 281"/>
                  <a:gd name="T2" fmla="*/ 462 w 499"/>
                  <a:gd name="T3" fmla="*/ 174 h 281"/>
                  <a:gd name="T4" fmla="*/ 462 w 499"/>
                  <a:gd name="T5" fmla="*/ 182 h 281"/>
                  <a:gd name="T6" fmla="*/ 454 w 499"/>
                  <a:gd name="T7" fmla="*/ 190 h 281"/>
                  <a:gd name="T8" fmla="*/ 454 w 499"/>
                  <a:gd name="T9" fmla="*/ 174 h 281"/>
                  <a:gd name="T10" fmla="*/ 424 w 499"/>
                  <a:gd name="T11" fmla="*/ 159 h 281"/>
                  <a:gd name="T12" fmla="*/ 424 w 499"/>
                  <a:gd name="T13" fmla="*/ 152 h 281"/>
                  <a:gd name="T14" fmla="*/ 454 w 499"/>
                  <a:gd name="T15" fmla="*/ 182 h 281"/>
                  <a:gd name="T16" fmla="*/ 462 w 499"/>
                  <a:gd name="T17" fmla="*/ 167 h 281"/>
                  <a:gd name="T18" fmla="*/ 446 w 499"/>
                  <a:gd name="T19" fmla="*/ 152 h 281"/>
                  <a:gd name="T20" fmla="*/ 454 w 499"/>
                  <a:gd name="T21" fmla="*/ 152 h 281"/>
                  <a:gd name="T22" fmla="*/ 446 w 499"/>
                  <a:gd name="T23" fmla="*/ 137 h 281"/>
                  <a:gd name="T24" fmla="*/ 462 w 499"/>
                  <a:gd name="T25" fmla="*/ 144 h 281"/>
                  <a:gd name="T26" fmla="*/ 462 w 499"/>
                  <a:gd name="T27" fmla="*/ 137 h 281"/>
                  <a:gd name="T28" fmla="*/ 439 w 499"/>
                  <a:gd name="T29" fmla="*/ 129 h 281"/>
                  <a:gd name="T30" fmla="*/ 454 w 499"/>
                  <a:gd name="T31" fmla="*/ 129 h 281"/>
                  <a:gd name="T32" fmla="*/ 439 w 499"/>
                  <a:gd name="T33" fmla="*/ 129 h 281"/>
                  <a:gd name="T34" fmla="*/ 409 w 499"/>
                  <a:gd name="T35" fmla="*/ 99 h 281"/>
                  <a:gd name="T36" fmla="*/ 446 w 499"/>
                  <a:gd name="T37" fmla="*/ 121 h 281"/>
                  <a:gd name="T38" fmla="*/ 454 w 499"/>
                  <a:gd name="T39" fmla="*/ 106 h 281"/>
                  <a:gd name="T40" fmla="*/ 454 w 499"/>
                  <a:gd name="T41" fmla="*/ 99 h 281"/>
                  <a:gd name="T42" fmla="*/ 431 w 499"/>
                  <a:gd name="T43" fmla="*/ 99 h 281"/>
                  <a:gd name="T44" fmla="*/ 424 w 499"/>
                  <a:gd name="T45" fmla="*/ 83 h 281"/>
                  <a:gd name="T46" fmla="*/ 401 w 499"/>
                  <a:gd name="T47" fmla="*/ 83 h 281"/>
                  <a:gd name="T48" fmla="*/ 378 w 499"/>
                  <a:gd name="T49" fmla="*/ 76 h 281"/>
                  <a:gd name="T50" fmla="*/ 378 w 499"/>
                  <a:gd name="T51" fmla="*/ 53 h 281"/>
                  <a:gd name="T52" fmla="*/ 386 w 499"/>
                  <a:gd name="T53" fmla="*/ 30 h 281"/>
                  <a:gd name="T54" fmla="*/ 378 w 499"/>
                  <a:gd name="T55" fmla="*/ 30 h 281"/>
                  <a:gd name="T56" fmla="*/ 340 w 499"/>
                  <a:gd name="T57" fmla="*/ 8 h 281"/>
                  <a:gd name="T58" fmla="*/ 333 w 499"/>
                  <a:gd name="T59" fmla="*/ 23 h 281"/>
                  <a:gd name="T60" fmla="*/ 303 w 499"/>
                  <a:gd name="T61" fmla="*/ 0 h 281"/>
                  <a:gd name="T62" fmla="*/ 303 w 499"/>
                  <a:gd name="T63" fmla="*/ 23 h 281"/>
                  <a:gd name="T64" fmla="*/ 280 w 499"/>
                  <a:gd name="T65" fmla="*/ 61 h 281"/>
                  <a:gd name="T66" fmla="*/ 265 w 499"/>
                  <a:gd name="T67" fmla="*/ 53 h 281"/>
                  <a:gd name="T68" fmla="*/ 257 w 499"/>
                  <a:gd name="T69" fmla="*/ 91 h 281"/>
                  <a:gd name="T70" fmla="*/ 235 w 499"/>
                  <a:gd name="T71" fmla="*/ 83 h 281"/>
                  <a:gd name="T72" fmla="*/ 197 w 499"/>
                  <a:gd name="T73" fmla="*/ 190 h 281"/>
                  <a:gd name="T74" fmla="*/ 121 w 499"/>
                  <a:gd name="T75" fmla="*/ 212 h 281"/>
                  <a:gd name="T76" fmla="*/ 98 w 499"/>
                  <a:gd name="T77" fmla="*/ 190 h 281"/>
                  <a:gd name="T78" fmla="*/ 38 w 499"/>
                  <a:gd name="T79" fmla="*/ 265 h 281"/>
                  <a:gd name="T80" fmla="*/ 0 w 499"/>
                  <a:gd name="T81" fmla="*/ 281 h 281"/>
                  <a:gd name="T82" fmla="*/ 129 w 499"/>
                  <a:gd name="T83" fmla="*/ 265 h 281"/>
                  <a:gd name="T84" fmla="*/ 477 w 499"/>
                  <a:gd name="T85" fmla="*/ 205 h 281"/>
                  <a:gd name="T86" fmla="*/ 484 w 499"/>
                  <a:gd name="T87" fmla="*/ 205 h 281"/>
                  <a:gd name="T88" fmla="*/ 484 w 499"/>
                  <a:gd name="T89" fmla="*/ 197 h 281"/>
                  <a:gd name="T90" fmla="*/ 492 w 499"/>
                  <a:gd name="T91" fmla="*/ 205 h 281"/>
                  <a:gd name="T92" fmla="*/ 484 w 499"/>
                  <a:gd name="T93" fmla="*/ 190 h 281"/>
                  <a:gd name="T94" fmla="*/ 499 w 499"/>
                  <a:gd name="T95" fmla="*/ 205 h 281"/>
                  <a:gd name="T96" fmla="*/ 484 w 499"/>
                  <a:gd name="T97" fmla="*/ 174 h 2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
                  <a:gd name="T148" fmla="*/ 0 h 281"/>
                  <a:gd name="T149" fmla="*/ 499 w 499"/>
                  <a:gd name="T150" fmla="*/ 281 h 2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 h="281">
                    <a:moveTo>
                      <a:pt x="484" y="174"/>
                    </a:moveTo>
                    <a:lnTo>
                      <a:pt x="462" y="174"/>
                    </a:lnTo>
                    <a:lnTo>
                      <a:pt x="462" y="182"/>
                    </a:lnTo>
                    <a:lnTo>
                      <a:pt x="454" y="190"/>
                    </a:lnTo>
                    <a:lnTo>
                      <a:pt x="454" y="174"/>
                    </a:lnTo>
                    <a:lnTo>
                      <a:pt x="424" y="159"/>
                    </a:lnTo>
                    <a:lnTo>
                      <a:pt x="424" y="152"/>
                    </a:lnTo>
                    <a:lnTo>
                      <a:pt x="454" y="182"/>
                    </a:lnTo>
                    <a:lnTo>
                      <a:pt x="462" y="167"/>
                    </a:lnTo>
                    <a:lnTo>
                      <a:pt x="446" y="152"/>
                    </a:lnTo>
                    <a:lnTo>
                      <a:pt x="454" y="152"/>
                    </a:lnTo>
                    <a:lnTo>
                      <a:pt x="446" y="137"/>
                    </a:lnTo>
                    <a:lnTo>
                      <a:pt x="462" y="144"/>
                    </a:lnTo>
                    <a:lnTo>
                      <a:pt x="462" y="137"/>
                    </a:lnTo>
                    <a:lnTo>
                      <a:pt x="439" y="129"/>
                    </a:lnTo>
                    <a:lnTo>
                      <a:pt x="454" y="129"/>
                    </a:lnTo>
                    <a:lnTo>
                      <a:pt x="439" y="129"/>
                    </a:lnTo>
                    <a:lnTo>
                      <a:pt x="409" y="99"/>
                    </a:lnTo>
                    <a:lnTo>
                      <a:pt x="446" y="121"/>
                    </a:lnTo>
                    <a:lnTo>
                      <a:pt x="454" y="106"/>
                    </a:lnTo>
                    <a:lnTo>
                      <a:pt x="454" y="99"/>
                    </a:lnTo>
                    <a:lnTo>
                      <a:pt x="431" y="99"/>
                    </a:lnTo>
                    <a:lnTo>
                      <a:pt x="424" y="83"/>
                    </a:lnTo>
                    <a:lnTo>
                      <a:pt x="401" y="83"/>
                    </a:lnTo>
                    <a:lnTo>
                      <a:pt x="378" y="76"/>
                    </a:lnTo>
                    <a:lnTo>
                      <a:pt x="378" y="53"/>
                    </a:lnTo>
                    <a:lnTo>
                      <a:pt x="386" y="30"/>
                    </a:lnTo>
                    <a:lnTo>
                      <a:pt x="378" y="30"/>
                    </a:lnTo>
                    <a:lnTo>
                      <a:pt x="340" y="8"/>
                    </a:lnTo>
                    <a:lnTo>
                      <a:pt x="333" y="23"/>
                    </a:lnTo>
                    <a:lnTo>
                      <a:pt x="303" y="0"/>
                    </a:lnTo>
                    <a:lnTo>
                      <a:pt x="303" y="23"/>
                    </a:lnTo>
                    <a:lnTo>
                      <a:pt x="280" y="61"/>
                    </a:lnTo>
                    <a:lnTo>
                      <a:pt x="265" y="53"/>
                    </a:lnTo>
                    <a:lnTo>
                      <a:pt x="257" y="91"/>
                    </a:lnTo>
                    <a:lnTo>
                      <a:pt x="235" y="83"/>
                    </a:lnTo>
                    <a:lnTo>
                      <a:pt x="197" y="190"/>
                    </a:lnTo>
                    <a:lnTo>
                      <a:pt x="121" y="212"/>
                    </a:lnTo>
                    <a:lnTo>
                      <a:pt x="98" y="190"/>
                    </a:lnTo>
                    <a:lnTo>
                      <a:pt x="38" y="265"/>
                    </a:lnTo>
                    <a:lnTo>
                      <a:pt x="0" y="281"/>
                    </a:lnTo>
                    <a:lnTo>
                      <a:pt x="129" y="265"/>
                    </a:lnTo>
                    <a:lnTo>
                      <a:pt x="477" y="205"/>
                    </a:lnTo>
                    <a:lnTo>
                      <a:pt x="484" y="205"/>
                    </a:lnTo>
                    <a:lnTo>
                      <a:pt x="484" y="197"/>
                    </a:lnTo>
                    <a:lnTo>
                      <a:pt x="492" y="205"/>
                    </a:lnTo>
                    <a:lnTo>
                      <a:pt x="484" y="190"/>
                    </a:lnTo>
                    <a:lnTo>
                      <a:pt x="499" y="205"/>
                    </a:lnTo>
                    <a:lnTo>
                      <a:pt x="484" y="174"/>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8" name="Freeform 1281"/>
              <p:cNvSpPr>
                <a:spLocks/>
              </p:cNvSpPr>
              <p:nvPr/>
            </p:nvSpPr>
            <p:spPr bwMode="auto">
              <a:xfrm>
                <a:off x="3701" y="1978"/>
                <a:ext cx="499" cy="281"/>
              </a:xfrm>
              <a:custGeom>
                <a:avLst/>
                <a:gdLst>
                  <a:gd name="T0" fmla="*/ 484 w 499"/>
                  <a:gd name="T1" fmla="*/ 174 h 281"/>
                  <a:gd name="T2" fmla="*/ 462 w 499"/>
                  <a:gd name="T3" fmla="*/ 174 h 281"/>
                  <a:gd name="T4" fmla="*/ 462 w 499"/>
                  <a:gd name="T5" fmla="*/ 182 h 281"/>
                  <a:gd name="T6" fmla="*/ 454 w 499"/>
                  <a:gd name="T7" fmla="*/ 190 h 281"/>
                  <a:gd name="T8" fmla="*/ 454 w 499"/>
                  <a:gd name="T9" fmla="*/ 174 h 281"/>
                  <a:gd name="T10" fmla="*/ 424 w 499"/>
                  <a:gd name="T11" fmla="*/ 159 h 281"/>
                  <a:gd name="T12" fmla="*/ 424 w 499"/>
                  <a:gd name="T13" fmla="*/ 152 h 281"/>
                  <a:gd name="T14" fmla="*/ 454 w 499"/>
                  <a:gd name="T15" fmla="*/ 182 h 281"/>
                  <a:gd name="T16" fmla="*/ 462 w 499"/>
                  <a:gd name="T17" fmla="*/ 167 h 281"/>
                  <a:gd name="T18" fmla="*/ 446 w 499"/>
                  <a:gd name="T19" fmla="*/ 152 h 281"/>
                  <a:gd name="T20" fmla="*/ 454 w 499"/>
                  <a:gd name="T21" fmla="*/ 152 h 281"/>
                  <a:gd name="T22" fmla="*/ 446 w 499"/>
                  <a:gd name="T23" fmla="*/ 137 h 281"/>
                  <a:gd name="T24" fmla="*/ 462 w 499"/>
                  <a:gd name="T25" fmla="*/ 144 h 281"/>
                  <a:gd name="T26" fmla="*/ 462 w 499"/>
                  <a:gd name="T27" fmla="*/ 137 h 281"/>
                  <a:gd name="T28" fmla="*/ 439 w 499"/>
                  <a:gd name="T29" fmla="*/ 129 h 281"/>
                  <a:gd name="T30" fmla="*/ 454 w 499"/>
                  <a:gd name="T31" fmla="*/ 129 h 281"/>
                  <a:gd name="T32" fmla="*/ 439 w 499"/>
                  <a:gd name="T33" fmla="*/ 129 h 281"/>
                  <a:gd name="T34" fmla="*/ 409 w 499"/>
                  <a:gd name="T35" fmla="*/ 99 h 281"/>
                  <a:gd name="T36" fmla="*/ 446 w 499"/>
                  <a:gd name="T37" fmla="*/ 121 h 281"/>
                  <a:gd name="T38" fmla="*/ 454 w 499"/>
                  <a:gd name="T39" fmla="*/ 106 h 281"/>
                  <a:gd name="T40" fmla="*/ 454 w 499"/>
                  <a:gd name="T41" fmla="*/ 99 h 281"/>
                  <a:gd name="T42" fmla="*/ 431 w 499"/>
                  <a:gd name="T43" fmla="*/ 99 h 281"/>
                  <a:gd name="T44" fmla="*/ 424 w 499"/>
                  <a:gd name="T45" fmla="*/ 83 h 281"/>
                  <a:gd name="T46" fmla="*/ 401 w 499"/>
                  <a:gd name="T47" fmla="*/ 83 h 281"/>
                  <a:gd name="T48" fmla="*/ 378 w 499"/>
                  <a:gd name="T49" fmla="*/ 76 h 281"/>
                  <a:gd name="T50" fmla="*/ 378 w 499"/>
                  <a:gd name="T51" fmla="*/ 53 h 281"/>
                  <a:gd name="T52" fmla="*/ 386 w 499"/>
                  <a:gd name="T53" fmla="*/ 30 h 281"/>
                  <a:gd name="T54" fmla="*/ 378 w 499"/>
                  <a:gd name="T55" fmla="*/ 30 h 281"/>
                  <a:gd name="T56" fmla="*/ 340 w 499"/>
                  <a:gd name="T57" fmla="*/ 8 h 281"/>
                  <a:gd name="T58" fmla="*/ 333 w 499"/>
                  <a:gd name="T59" fmla="*/ 23 h 281"/>
                  <a:gd name="T60" fmla="*/ 303 w 499"/>
                  <a:gd name="T61" fmla="*/ 0 h 281"/>
                  <a:gd name="T62" fmla="*/ 303 w 499"/>
                  <a:gd name="T63" fmla="*/ 23 h 281"/>
                  <a:gd name="T64" fmla="*/ 280 w 499"/>
                  <a:gd name="T65" fmla="*/ 61 h 281"/>
                  <a:gd name="T66" fmla="*/ 265 w 499"/>
                  <a:gd name="T67" fmla="*/ 53 h 281"/>
                  <a:gd name="T68" fmla="*/ 257 w 499"/>
                  <a:gd name="T69" fmla="*/ 91 h 281"/>
                  <a:gd name="T70" fmla="*/ 235 w 499"/>
                  <a:gd name="T71" fmla="*/ 83 h 281"/>
                  <a:gd name="T72" fmla="*/ 197 w 499"/>
                  <a:gd name="T73" fmla="*/ 190 h 281"/>
                  <a:gd name="T74" fmla="*/ 121 w 499"/>
                  <a:gd name="T75" fmla="*/ 212 h 281"/>
                  <a:gd name="T76" fmla="*/ 98 w 499"/>
                  <a:gd name="T77" fmla="*/ 190 h 281"/>
                  <a:gd name="T78" fmla="*/ 38 w 499"/>
                  <a:gd name="T79" fmla="*/ 265 h 281"/>
                  <a:gd name="T80" fmla="*/ 0 w 499"/>
                  <a:gd name="T81" fmla="*/ 281 h 281"/>
                  <a:gd name="T82" fmla="*/ 129 w 499"/>
                  <a:gd name="T83" fmla="*/ 265 h 281"/>
                  <a:gd name="T84" fmla="*/ 477 w 499"/>
                  <a:gd name="T85" fmla="*/ 205 h 281"/>
                  <a:gd name="T86" fmla="*/ 484 w 499"/>
                  <a:gd name="T87" fmla="*/ 205 h 281"/>
                  <a:gd name="T88" fmla="*/ 484 w 499"/>
                  <a:gd name="T89" fmla="*/ 197 h 281"/>
                  <a:gd name="T90" fmla="*/ 492 w 499"/>
                  <a:gd name="T91" fmla="*/ 205 h 281"/>
                  <a:gd name="T92" fmla="*/ 484 w 499"/>
                  <a:gd name="T93" fmla="*/ 190 h 281"/>
                  <a:gd name="T94" fmla="*/ 499 w 499"/>
                  <a:gd name="T95" fmla="*/ 205 h 281"/>
                  <a:gd name="T96" fmla="*/ 484 w 499"/>
                  <a:gd name="T97" fmla="*/ 174 h 281"/>
                  <a:gd name="T98" fmla="*/ 484 w 499"/>
                  <a:gd name="T99" fmla="*/ 182 h 2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9"/>
                  <a:gd name="T151" fmla="*/ 0 h 281"/>
                  <a:gd name="T152" fmla="*/ 499 w 499"/>
                  <a:gd name="T153" fmla="*/ 281 h 2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9" h="281">
                    <a:moveTo>
                      <a:pt x="484" y="174"/>
                    </a:moveTo>
                    <a:lnTo>
                      <a:pt x="462" y="174"/>
                    </a:lnTo>
                    <a:lnTo>
                      <a:pt x="462" y="182"/>
                    </a:lnTo>
                    <a:lnTo>
                      <a:pt x="454" y="190"/>
                    </a:lnTo>
                    <a:lnTo>
                      <a:pt x="454" y="174"/>
                    </a:lnTo>
                    <a:lnTo>
                      <a:pt x="424" y="159"/>
                    </a:lnTo>
                    <a:lnTo>
                      <a:pt x="424" y="152"/>
                    </a:lnTo>
                    <a:lnTo>
                      <a:pt x="454" y="182"/>
                    </a:lnTo>
                    <a:lnTo>
                      <a:pt x="462" y="167"/>
                    </a:lnTo>
                    <a:lnTo>
                      <a:pt x="446" y="152"/>
                    </a:lnTo>
                    <a:lnTo>
                      <a:pt x="454" y="152"/>
                    </a:lnTo>
                    <a:lnTo>
                      <a:pt x="446" y="137"/>
                    </a:lnTo>
                    <a:lnTo>
                      <a:pt x="462" y="144"/>
                    </a:lnTo>
                    <a:lnTo>
                      <a:pt x="462" y="137"/>
                    </a:lnTo>
                    <a:lnTo>
                      <a:pt x="439" y="129"/>
                    </a:lnTo>
                    <a:lnTo>
                      <a:pt x="454" y="129"/>
                    </a:lnTo>
                    <a:lnTo>
                      <a:pt x="439" y="129"/>
                    </a:lnTo>
                    <a:lnTo>
                      <a:pt x="409" y="99"/>
                    </a:lnTo>
                    <a:lnTo>
                      <a:pt x="446" y="121"/>
                    </a:lnTo>
                    <a:lnTo>
                      <a:pt x="454" y="106"/>
                    </a:lnTo>
                    <a:lnTo>
                      <a:pt x="454" y="99"/>
                    </a:lnTo>
                    <a:lnTo>
                      <a:pt x="431" y="99"/>
                    </a:lnTo>
                    <a:lnTo>
                      <a:pt x="424" y="83"/>
                    </a:lnTo>
                    <a:lnTo>
                      <a:pt x="401" y="83"/>
                    </a:lnTo>
                    <a:lnTo>
                      <a:pt x="378" y="76"/>
                    </a:lnTo>
                    <a:lnTo>
                      <a:pt x="378" y="53"/>
                    </a:lnTo>
                    <a:lnTo>
                      <a:pt x="386" y="30"/>
                    </a:lnTo>
                    <a:lnTo>
                      <a:pt x="378" y="30"/>
                    </a:lnTo>
                    <a:lnTo>
                      <a:pt x="340" y="8"/>
                    </a:lnTo>
                    <a:lnTo>
                      <a:pt x="333" y="23"/>
                    </a:lnTo>
                    <a:lnTo>
                      <a:pt x="303" y="0"/>
                    </a:lnTo>
                    <a:lnTo>
                      <a:pt x="303" y="23"/>
                    </a:lnTo>
                    <a:lnTo>
                      <a:pt x="280" y="61"/>
                    </a:lnTo>
                    <a:lnTo>
                      <a:pt x="265" y="53"/>
                    </a:lnTo>
                    <a:lnTo>
                      <a:pt x="257" y="91"/>
                    </a:lnTo>
                    <a:lnTo>
                      <a:pt x="235" y="83"/>
                    </a:lnTo>
                    <a:lnTo>
                      <a:pt x="197" y="190"/>
                    </a:lnTo>
                    <a:lnTo>
                      <a:pt x="121" y="212"/>
                    </a:lnTo>
                    <a:lnTo>
                      <a:pt x="98" y="190"/>
                    </a:lnTo>
                    <a:lnTo>
                      <a:pt x="38" y="265"/>
                    </a:lnTo>
                    <a:lnTo>
                      <a:pt x="0" y="281"/>
                    </a:lnTo>
                    <a:lnTo>
                      <a:pt x="129" y="265"/>
                    </a:lnTo>
                    <a:lnTo>
                      <a:pt x="477" y="205"/>
                    </a:lnTo>
                    <a:lnTo>
                      <a:pt x="484" y="205"/>
                    </a:lnTo>
                    <a:lnTo>
                      <a:pt x="484" y="197"/>
                    </a:lnTo>
                    <a:lnTo>
                      <a:pt x="492" y="205"/>
                    </a:lnTo>
                    <a:lnTo>
                      <a:pt x="484" y="190"/>
                    </a:lnTo>
                    <a:lnTo>
                      <a:pt x="499" y="205"/>
                    </a:lnTo>
                    <a:lnTo>
                      <a:pt x="484" y="174"/>
                    </a:lnTo>
                    <a:lnTo>
                      <a:pt x="484" y="182"/>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19" name="Freeform 1282"/>
              <p:cNvSpPr>
                <a:spLocks/>
              </p:cNvSpPr>
              <p:nvPr/>
            </p:nvSpPr>
            <p:spPr bwMode="auto">
              <a:xfrm>
                <a:off x="4178" y="2054"/>
                <a:ext cx="30" cy="83"/>
              </a:xfrm>
              <a:custGeom>
                <a:avLst/>
                <a:gdLst>
                  <a:gd name="T0" fmla="*/ 30 w 30"/>
                  <a:gd name="T1" fmla="*/ 0 h 83"/>
                  <a:gd name="T2" fmla="*/ 15 w 30"/>
                  <a:gd name="T3" fmla="*/ 7 h 83"/>
                  <a:gd name="T4" fmla="*/ 0 w 30"/>
                  <a:gd name="T5" fmla="*/ 45 h 83"/>
                  <a:gd name="T6" fmla="*/ 7 w 30"/>
                  <a:gd name="T7" fmla="*/ 83 h 83"/>
                  <a:gd name="T8" fmla="*/ 30 w 30"/>
                  <a:gd name="T9" fmla="*/ 0 h 83"/>
                  <a:gd name="T10" fmla="*/ 0 60000 65536"/>
                  <a:gd name="T11" fmla="*/ 0 60000 65536"/>
                  <a:gd name="T12" fmla="*/ 0 60000 65536"/>
                  <a:gd name="T13" fmla="*/ 0 60000 65536"/>
                  <a:gd name="T14" fmla="*/ 0 60000 65536"/>
                  <a:gd name="T15" fmla="*/ 0 w 30"/>
                  <a:gd name="T16" fmla="*/ 0 h 83"/>
                  <a:gd name="T17" fmla="*/ 30 w 30"/>
                  <a:gd name="T18" fmla="*/ 83 h 83"/>
                </a:gdLst>
                <a:ahLst/>
                <a:cxnLst>
                  <a:cxn ang="T10">
                    <a:pos x="T0" y="T1"/>
                  </a:cxn>
                  <a:cxn ang="T11">
                    <a:pos x="T2" y="T3"/>
                  </a:cxn>
                  <a:cxn ang="T12">
                    <a:pos x="T4" y="T5"/>
                  </a:cxn>
                  <a:cxn ang="T13">
                    <a:pos x="T6" y="T7"/>
                  </a:cxn>
                  <a:cxn ang="T14">
                    <a:pos x="T8" y="T9"/>
                  </a:cxn>
                </a:cxnLst>
                <a:rect l="T15" t="T16" r="T17" b="T18"/>
                <a:pathLst>
                  <a:path w="30" h="83">
                    <a:moveTo>
                      <a:pt x="30" y="0"/>
                    </a:moveTo>
                    <a:lnTo>
                      <a:pt x="15" y="7"/>
                    </a:lnTo>
                    <a:lnTo>
                      <a:pt x="0" y="45"/>
                    </a:lnTo>
                    <a:lnTo>
                      <a:pt x="7" y="83"/>
                    </a:lnTo>
                    <a:lnTo>
                      <a:pt x="30" y="0"/>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0" name="Freeform 1283"/>
              <p:cNvSpPr>
                <a:spLocks/>
              </p:cNvSpPr>
              <p:nvPr/>
            </p:nvSpPr>
            <p:spPr bwMode="auto">
              <a:xfrm>
                <a:off x="4178" y="2054"/>
                <a:ext cx="30" cy="83"/>
              </a:xfrm>
              <a:custGeom>
                <a:avLst/>
                <a:gdLst>
                  <a:gd name="T0" fmla="*/ 30 w 30"/>
                  <a:gd name="T1" fmla="*/ 0 h 83"/>
                  <a:gd name="T2" fmla="*/ 15 w 30"/>
                  <a:gd name="T3" fmla="*/ 7 h 83"/>
                  <a:gd name="T4" fmla="*/ 0 w 30"/>
                  <a:gd name="T5" fmla="*/ 45 h 83"/>
                  <a:gd name="T6" fmla="*/ 7 w 30"/>
                  <a:gd name="T7" fmla="*/ 83 h 83"/>
                  <a:gd name="T8" fmla="*/ 30 w 30"/>
                  <a:gd name="T9" fmla="*/ 0 h 83"/>
                  <a:gd name="T10" fmla="*/ 30 w 30"/>
                  <a:gd name="T11" fmla="*/ 7 h 83"/>
                  <a:gd name="T12" fmla="*/ 0 60000 65536"/>
                  <a:gd name="T13" fmla="*/ 0 60000 65536"/>
                  <a:gd name="T14" fmla="*/ 0 60000 65536"/>
                  <a:gd name="T15" fmla="*/ 0 60000 65536"/>
                  <a:gd name="T16" fmla="*/ 0 60000 65536"/>
                  <a:gd name="T17" fmla="*/ 0 60000 65536"/>
                  <a:gd name="T18" fmla="*/ 0 w 30"/>
                  <a:gd name="T19" fmla="*/ 0 h 83"/>
                  <a:gd name="T20" fmla="*/ 30 w 3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0" h="83">
                    <a:moveTo>
                      <a:pt x="30" y="0"/>
                    </a:moveTo>
                    <a:lnTo>
                      <a:pt x="15" y="7"/>
                    </a:lnTo>
                    <a:lnTo>
                      <a:pt x="0" y="45"/>
                    </a:lnTo>
                    <a:lnTo>
                      <a:pt x="7" y="83"/>
                    </a:lnTo>
                    <a:lnTo>
                      <a:pt x="30" y="0"/>
                    </a:lnTo>
                    <a:lnTo>
                      <a:pt x="30" y="7"/>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1" name="Freeform 1284"/>
              <p:cNvSpPr>
                <a:spLocks/>
              </p:cNvSpPr>
              <p:nvPr/>
            </p:nvSpPr>
            <p:spPr bwMode="auto">
              <a:xfrm>
                <a:off x="1363" y="1106"/>
                <a:ext cx="431" cy="311"/>
              </a:xfrm>
              <a:custGeom>
                <a:avLst/>
                <a:gdLst>
                  <a:gd name="T0" fmla="*/ 378 w 431"/>
                  <a:gd name="T1" fmla="*/ 288 h 311"/>
                  <a:gd name="T2" fmla="*/ 431 w 431"/>
                  <a:gd name="T3" fmla="*/ 84 h 311"/>
                  <a:gd name="T4" fmla="*/ 128 w 431"/>
                  <a:gd name="T5" fmla="*/ 0 h 311"/>
                  <a:gd name="T6" fmla="*/ 136 w 431"/>
                  <a:gd name="T7" fmla="*/ 38 h 311"/>
                  <a:gd name="T8" fmla="*/ 121 w 431"/>
                  <a:gd name="T9" fmla="*/ 46 h 311"/>
                  <a:gd name="T10" fmla="*/ 136 w 431"/>
                  <a:gd name="T11" fmla="*/ 61 h 311"/>
                  <a:gd name="T12" fmla="*/ 121 w 431"/>
                  <a:gd name="T13" fmla="*/ 76 h 311"/>
                  <a:gd name="T14" fmla="*/ 128 w 431"/>
                  <a:gd name="T15" fmla="*/ 84 h 311"/>
                  <a:gd name="T16" fmla="*/ 136 w 431"/>
                  <a:gd name="T17" fmla="*/ 91 h 311"/>
                  <a:gd name="T18" fmla="*/ 121 w 431"/>
                  <a:gd name="T19" fmla="*/ 114 h 311"/>
                  <a:gd name="T20" fmla="*/ 113 w 431"/>
                  <a:gd name="T21" fmla="*/ 137 h 311"/>
                  <a:gd name="T22" fmla="*/ 76 w 431"/>
                  <a:gd name="T23" fmla="*/ 152 h 311"/>
                  <a:gd name="T24" fmla="*/ 68 w 431"/>
                  <a:gd name="T25" fmla="*/ 144 h 311"/>
                  <a:gd name="T26" fmla="*/ 91 w 431"/>
                  <a:gd name="T27" fmla="*/ 122 h 311"/>
                  <a:gd name="T28" fmla="*/ 91 w 431"/>
                  <a:gd name="T29" fmla="*/ 144 h 311"/>
                  <a:gd name="T30" fmla="*/ 98 w 431"/>
                  <a:gd name="T31" fmla="*/ 129 h 311"/>
                  <a:gd name="T32" fmla="*/ 113 w 431"/>
                  <a:gd name="T33" fmla="*/ 122 h 311"/>
                  <a:gd name="T34" fmla="*/ 98 w 431"/>
                  <a:gd name="T35" fmla="*/ 114 h 311"/>
                  <a:gd name="T36" fmla="*/ 106 w 431"/>
                  <a:gd name="T37" fmla="*/ 99 h 311"/>
                  <a:gd name="T38" fmla="*/ 121 w 431"/>
                  <a:gd name="T39" fmla="*/ 107 h 311"/>
                  <a:gd name="T40" fmla="*/ 113 w 431"/>
                  <a:gd name="T41" fmla="*/ 84 h 311"/>
                  <a:gd name="T42" fmla="*/ 76 w 431"/>
                  <a:gd name="T43" fmla="*/ 122 h 311"/>
                  <a:gd name="T44" fmla="*/ 91 w 431"/>
                  <a:gd name="T45" fmla="*/ 122 h 311"/>
                  <a:gd name="T46" fmla="*/ 76 w 431"/>
                  <a:gd name="T47" fmla="*/ 122 h 311"/>
                  <a:gd name="T48" fmla="*/ 98 w 431"/>
                  <a:gd name="T49" fmla="*/ 91 h 311"/>
                  <a:gd name="T50" fmla="*/ 113 w 431"/>
                  <a:gd name="T51" fmla="*/ 69 h 311"/>
                  <a:gd name="T52" fmla="*/ 98 w 431"/>
                  <a:gd name="T53" fmla="*/ 76 h 311"/>
                  <a:gd name="T54" fmla="*/ 91 w 431"/>
                  <a:gd name="T55" fmla="*/ 61 h 311"/>
                  <a:gd name="T56" fmla="*/ 45 w 431"/>
                  <a:gd name="T57" fmla="*/ 46 h 311"/>
                  <a:gd name="T58" fmla="*/ 15 w 431"/>
                  <a:gd name="T59" fmla="*/ 16 h 311"/>
                  <a:gd name="T60" fmla="*/ 7 w 431"/>
                  <a:gd name="T61" fmla="*/ 137 h 311"/>
                  <a:gd name="T62" fmla="*/ 15 w 431"/>
                  <a:gd name="T63" fmla="*/ 129 h 311"/>
                  <a:gd name="T64" fmla="*/ 23 w 431"/>
                  <a:gd name="T65" fmla="*/ 144 h 311"/>
                  <a:gd name="T66" fmla="*/ 7 w 431"/>
                  <a:gd name="T67" fmla="*/ 144 h 311"/>
                  <a:gd name="T68" fmla="*/ 7 w 431"/>
                  <a:gd name="T69" fmla="*/ 152 h 311"/>
                  <a:gd name="T70" fmla="*/ 23 w 431"/>
                  <a:gd name="T71" fmla="*/ 160 h 311"/>
                  <a:gd name="T72" fmla="*/ 7 w 431"/>
                  <a:gd name="T73" fmla="*/ 182 h 311"/>
                  <a:gd name="T74" fmla="*/ 7 w 431"/>
                  <a:gd name="T75" fmla="*/ 160 h 311"/>
                  <a:gd name="T76" fmla="*/ 0 w 431"/>
                  <a:gd name="T77" fmla="*/ 190 h 311"/>
                  <a:gd name="T78" fmla="*/ 7 w 431"/>
                  <a:gd name="T79" fmla="*/ 190 h 311"/>
                  <a:gd name="T80" fmla="*/ 7 w 431"/>
                  <a:gd name="T81" fmla="*/ 197 h 311"/>
                  <a:gd name="T82" fmla="*/ 23 w 431"/>
                  <a:gd name="T83" fmla="*/ 197 h 311"/>
                  <a:gd name="T84" fmla="*/ 30 w 431"/>
                  <a:gd name="T85" fmla="*/ 205 h 311"/>
                  <a:gd name="T86" fmla="*/ 45 w 431"/>
                  <a:gd name="T87" fmla="*/ 213 h 311"/>
                  <a:gd name="T88" fmla="*/ 60 w 431"/>
                  <a:gd name="T89" fmla="*/ 228 h 311"/>
                  <a:gd name="T90" fmla="*/ 53 w 431"/>
                  <a:gd name="T91" fmla="*/ 258 h 311"/>
                  <a:gd name="T92" fmla="*/ 76 w 431"/>
                  <a:gd name="T93" fmla="*/ 273 h 311"/>
                  <a:gd name="T94" fmla="*/ 106 w 431"/>
                  <a:gd name="T95" fmla="*/ 273 h 311"/>
                  <a:gd name="T96" fmla="*/ 144 w 431"/>
                  <a:gd name="T97" fmla="*/ 288 h 311"/>
                  <a:gd name="T98" fmla="*/ 272 w 431"/>
                  <a:gd name="T99" fmla="*/ 288 h 311"/>
                  <a:gd name="T100" fmla="*/ 386 w 431"/>
                  <a:gd name="T101" fmla="*/ 311 h 311"/>
                  <a:gd name="T102" fmla="*/ 378 w 431"/>
                  <a:gd name="T103" fmla="*/ 288 h 3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
                  <a:gd name="T157" fmla="*/ 0 h 311"/>
                  <a:gd name="T158" fmla="*/ 431 w 431"/>
                  <a:gd name="T159" fmla="*/ 311 h 3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 h="311">
                    <a:moveTo>
                      <a:pt x="378" y="288"/>
                    </a:moveTo>
                    <a:lnTo>
                      <a:pt x="431" y="84"/>
                    </a:lnTo>
                    <a:lnTo>
                      <a:pt x="128" y="0"/>
                    </a:lnTo>
                    <a:lnTo>
                      <a:pt x="136" y="38"/>
                    </a:lnTo>
                    <a:lnTo>
                      <a:pt x="121" y="46"/>
                    </a:lnTo>
                    <a:lnTo>
                      <a:pt x="136" y="61"/>
                    </a:lnTo>
                    <a:lnTo>
                      <a:pt x="121" y="76"/>
                    </a:lnTo>
                    <a:lnTo>
                      <a:pt x="128" y="84"/>
                    </a:lnTo>
                    <a:lnTo>
                      <a:pt x="136" y="91"/>
                    </a:lnTo>
                    <a:lnTo>
                      <a:pt x="121" y="114"/>
                    </a:lnTo>
                    <a:lnTo>
                      <a:pt x="113" y="137"/>
                    </a:lnTo>
                    <a:lnTo>
                      <a:pt x="76" y="152"/>
                    </a:lnTo>
                    <a:lnTo>
                      <a:pt x="68" y="144"/>
                    </a:lnTo>
                    <a:lnTo>
                      <a:pt x="91" y="122"/>
                    </a:lnTo>
                    <a:lnTo>
                      <a:pt x="91" y="144"/>
                    </a:lnTo>
                    <a:lnTo>
                      <a:pt x="98" y="129"/>
                    </a:lnTo>
                    <a:lnTo>
                      <a:pt x="113" y="122"/>
                    </a:lnTo>
                    <a:lnTo>
                      <a:pt x="98" y="114"/>
                    </a:lnTo>
                    <a:lnTo>
                      <a:pt x="106" y="99"/>
                    </a:lnTo>
                    <a:lnTo>
                      <a:pt x="121" y="107"/>
                    </a:lnTo>
                    <a:lnTo>
                      <a:pt x="113" y="84"/>
                    </a:lnTo>
                    <a:lnTo>
                      <a:pt x="76" y="122"/>
                    </a:lnTo>
                    <a:lnTo>
                      <a:pt x="91" y="122"/>
                    </a:lnTo>
                    <a:lnTo>
                      <a:pt x="76" y="122"/>
                    </a:lnTo>
                    <a:lnTo>
                      <a:pt x="98" y="91"/>
                    </a:lnTo>
                    <a:lnTo>
                      <a:pt x="113" y="69"/>
                    </a:lnTo>
                    <a:lnTo>
                      <a:pt x="98" y="76"/>
                    </a:lnTo>
                    <a:lnTo>
                      <a:pt x="91" y="61"/>
                    </a:lnTo>
                    <a:lnTo>
                      <a:pt x="45" y="46"/>
                    </a:lnTo>
                    <a:lnTo>
                      <a:pt x="15" y="16"/>
                    </a:lnTo>
                    <a:lnTo>
                      <a:pt x="7" y="137"/>
                    </a:lnTo>
                    <a:lnTo>
                      <a:pt x="15" y="129"/>
                    </a:lnTo>
                    <a:lnTo>
                      <a:pt x="23" y="144"/>
                    </a:lnTo>
                    <a:lnTo>
                      <a:pt x="7" y="144"/>
                    </a:lnTo>
                    <a:lnTo>
                      <a:pt x="7" y="152"/>
                    </a:lnTo>
                    <a:lnTo>
                      <a:pt x="23" y="160"/>
                    </a:lnTo>
                    <a:lnTo>
                      <a:pt x="7" y="182"/>
                    </a:lnTo>
                    <a:lnTo>
                      <a:pt x="7" y="160"/>
                    </a:lnTo>
                    <a:lnTo>
                      <a:pt x="0" y="190"/>
                    </a:lnTo>
                    <a:lnTo>
                      <a:pt x="7" y="190"/>
                    </a:lnTo>
                    <a:lnTo>
                      <a:pt x="7" y="197"/>
                    </a:lnTo>
                    <a:lnTo>
                      <a:pt x="23" y="197"/>
                    </a:lnTo>
                    <a:lnTo>
                      <a:pt x="30" y="205"/>
                    </a:lnTo>
                    <a:lnTo>
                      <a:pt x="45" y="213"/>
                    </a:lnTo>
                    <a:lnTo>
                      <a:pt x="60" y="228"/>
                    </a:lnTo>
                    <a:lnTo>
                      <a:pt x="53" y="258"/>
                    </a:lnTo>
                    <a:lnTo>
                      <a:pt x="76" y="273"/>
                    </a:lnTo>
                    <a:lnTo>
                      <a:pt x="106" y="273"/>
                    </a:lnTo>
                    <a:lnTo>
                      <a:pt x="144" y="288"/>
                    </a:lnTo>
                    <a:lnTo>
                      <a:pt x="272" y="288"/>
                    </a:lnTo>
                    <a:lnTo>
                      <a:pt x="386" y="311"/>
                    </a:lnTo>
                    <a:lnTo>
                      <a:pt x="378" y="28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2" name="Freeform 1285"/>
              <p:cNvSpPr>
                <a:spLocks/>
              </p:cNvSpPr>
              <p:nvPr/>
            </p:nvSpPr>
            <p:spPr bwMode="auto">
              <a:xfrm>
                <a:off x="1363" y="1106"/>
                <a:ext cx="431" cy="311"/>
              </a:xfrm>
              <a:custGeom>
                <a:avLst/>
                <a:gdLst>
                  <a:gd name="T0" fmla="*/ 378 w 431"/>
                  <a:gd name="T1" fmla="*/ 288 h 311"/>
                  <a:gd name="T2" fmla="*/ 431 w 431"/>
                  <a:gd name="T3" fmla="*/ 84 h 311"/>
                  <a:gd name="T4" fmla="*/ 128 w 431"/>
                  <a:gd name="T5" fmla="*/ 0 h 311"/>
                  <a:gd name="T6" fmla="*/ 136 w 431"/>
                  <a:gd name="T7" fmla="*/ 38 h 311"/>
                  <a:gd name="T8" fmla="*/ 121 w 431"/>
                  <a:gd name="T9" fmla="*/ 46 h 311"/>
                  <a:gd name="T10" fmla="*/ 136 w 431"/>
                  <a:gd name="T11" fmla="*/ 61 h 311"/>
                  <a:gd name="T12" fmla="*/ 121 w 431"/>
                  <a:gd name="T13" fmla="*/ 76 h 311"/>
                  <a:gd name="T14" fmla="*/ 128 w 431"/>
                  <a:gd name="T15" fmla="*/ 84 h 311"/>
                  <a:gd name="T16" fmla="*/ 136 w 431"/>
                  <a:gd name="T17" fmla="*/ 91 h 311"/>
                  <a:gd name="T18" fmla="*/ 121 w 431"/>
                  <a:gd name="T19" fmla="*/ 114 h 311"/>
                  <a:gd name="T20" fmla="*/ 113 w 431"/>
                  <a:gd name="T21" fmla="*/ 137 h 311"/>
                  <a:gd name="T22" fmla="*/ 76 w 431"/>
                  <a:gd name="T23" fmla="*/ 152 h 311"/>
                  <a:gd name="T24" fmla="*/ 68 w 431"/>
                  <a:gd name="T25" fmla="*/ 144 h 311"/>
                  <a:gd name="T26" fmla="*/ 91 w 431"/>
                  <a:gd name="T27" fmla="*/ 122 h 311"/>
                  <a:gd name="T28" fmla="*/ 91 w 431"/>
                  <a:gd name="T29" fmla="*/ 144 h 311"/>
                  <a:gd name="T30" fmla="*/ 98 w 431"/>
                  <a:gd name="T31" fmla="*/ 129 h 311"/>
                  <a:gd name="T32" fmla="*/ 113 w 431"/>
                  <a:gd name="T33" fmla="*/ 122 h 311"/>
                  <a:gd name="T34" fmla="*/ 98 w 431"/>
                  <a:gd name="T35" fmla="*/ 114 h 311"/>
                  <a:gd name="T36" fmla="*/ 106 w 431"/>
                  <a:gd name="T37" fmla="*/ 99 h 311"/>
                  <a:gd name="T38" fmla="*/ 121 w 431"/>
                  <a:gd name="T39" fmla="*/ 107 h 311"/>
                  <a:gd name="T40" fmla="*/ 113 w 431"/>
                  <a:gd name="T41" fmla="*/ 84 h 311"/>
                  <a:gd name="T42" fmla="*/ 76 w 431"/>
                  <a:gd name="T43" fmla="*/ 122 h 311"/>
                  <a:gd name="T44" fmla="*/ 91 w 431"/>
                  <a:gd name="T45" fmla="*/ 122 h 311"/>
                  <a:gd name="T46" fmla="*/ 76 w 431"/>
                  <a:gd name="T47" fmla="*/ 122 h 311"/>
                  <a:gd name="T48" fmla="*/ 98 w 431"/>
                  <a:gd name="T49" fmla="*/ 91 h 311"/>
                  <a:gd name="T50" fmla="*/ 113 w 431"/>
                  <a:gd name="T51" fmla="*/ 69 h 311"/>
                  <a:gd name="T52" fmla="*/ 98 w 431"/>
                  <a:gd name="T53" fmla="*/ 76 h 311"/>
                  <a:gd name="T54" fmla="*/ 91 w 431"/>
                  <a:gd name="T55" fmla="*/ 61 h 311"/>
                  <a:gd name="T56" fmla="*/ 45 w 431"/>
                  <a:gd name="T57" fmla="*/ 46 h 311"/>
                  <a:gd name="T58" fmla="*/ 15 w 431"/>
                  <a:gd name="T59" fmla="*/ 16 h 311"/>
                  <a:gd name="T60" fmla="*/ 7 w 431"/>
                  <a:gd name="T61" fmla="*/ 137 h 311"/>
                  <a:gd name="T62" fmla="*/ 15 w 431"/>
                  <a:gd name="T63" fmla="*/ 129 h 311"/>
                  <a:gd name="T64" fmla="*/ 23 w 431"/>
                  <a:gd name="T65" fmla="*/ 144 h 311"/>
                  <a:gd name="T66" fmla="*/ 7 w 431"/>
                  <a:gd name="T67" fmla="*/ 144 h 311"/>
                  <a:gd name="T68" fmla="*/ 7 w 431"/>
                  <a:gd name="T69" fmla="*/ 152 h 311"/>
                  <a:gd name="T70" fmla="*/ 23 w 431"/>
                  <a:gd name="T71" fmla="*/ 160 h 311"/>
                  <a:gd name="T72" fmla="*/ 7 w 431"/>
                  <a:gd name="T73" fmla="*/ 182 h 311"/>
                  <a:gd name="T74" fmla="*/ 7 w 431"/>
                  <a:gd name="T75" fmla="*/ 160 h 311"/>
                  <a:gd name="T76" fmla="*/ 0 w 431"/>
                  <a:gd name="T77" fmla="*/ 190 h 311"/>
                  <a:gd name="T78" fmla="*/ 7 w 431"/>
                  <a:gd name="T79" fmla="*/ 190 h 311"/>
                  <a:gd name="T80" fmla="*/ 7 w 431"/>
                  <a:gd name="T81" fmla="*/ 197 h 311"/>
                  <a:gd name="T82" fmla="*/ 23 w 431"/>
                  <a:gd name="T83" fmla="*/ 197 h 311"/>
                  <a:gd name="T84" fmla="*/ 30 w 431"/>
                  <a:gd name="T85" fmla="*/ 205 h 311"/>
                  <a:gd name="T86" fmla="*/ 45 w 431"/>
                  <a:gd name="T87" fmla="*/ 213 h 311"/>
                  <a:gd name="T88" fmla="*/ 60 w 431"/>
                  <a:gd name="T89" fmla="*/ 228 h 311"/>
                  <a:gd name="T90" fmla="*/ 53 w 431"/>
                  <a:gd name="T91" fmla="*/ 258 h 311"/>
                  <a:gd name="T92" fmla="*/ 76 w 431"/>
                  <a:gd name="T93" fmla="*/ 273 h 311"/>
                  <a:gd name="T94" fmla="*/ 106 w 431"/>
                  <a:gd name="T95" fmla="*/ 273 h 311"/>
                  <a:gd name="T96" fmla="*/ 144 w 431"/>
                  <a:gd name="T97" fmla="*/ 288 h 311"/>
                  <a:gd name="T98" fmla="*/ 272 w 431"/>
                  <a:gd name="T99" fmla="*/ 288 h 311"/>
                  <a:gd name="T100" fmla="*/ 386 w 431"/>
                  <a:gd name="T101" fmla="*/ 311 h 311"/>
                  <a:gd name="T102" fmla="*/ 378 w 431"/>
                  <a:gd name="T103" fmla="*/ 288 h 311"/>
                  <a:gd name="T104" fmla="*/ 378 w 431"/>
                  <a:gd name="T105" fmla="*/ 296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311"/>
                  <a:gd name="T161" fmla="*/ 431 w 431"/>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311">
                    <a:moveTo>
                      <a:pt x="378" y="288"/>
                    </a:moveTo>
                    <a:lnTo>
                      <a:pt x="431" y="84"/>
                    </a:lnTo>
                    <a:lnTo>
                      <a:pt x="128" y="0"/>
                    </a:lnTo>
                    <a:lnTo>
                      <a:pt x="136" y="38"/>
                    </a:lnTo>
                    <a:lnTo>
                      <a:pt x="121" y="46"/>
                    </a:lnTo>
                    <a:lnTo>
                      <a:pt x="136" y="61"/>
                    </a:lnTo>
                    <a:lnTo>
                      <a:pt x="121" y="76"/>
                    </a:lnTo>
                    <a:lnTo>
                      <a:pt x="128" y="84"/>
                    </a:lnTo>
                    <a:lnTo>
                      <a:pt x="136" y="91"/>
                    </a:lnTo>
                    <a:lnTo>
                      <a:pt x="121" y="114"/>
                    </a:lnTo>
                    <a:lnTo>
                      <a:pt x="113" y="137"/>
                    </a:lnTo>
                    <a:lnTo>
                      <a:pt x="76" y="152"/>
                    </a:lnTo>
                    <a:lnTo>
                      <a:pt x="68" y="144"/>
                    </a:lnTo>
                    <a:lnTo>
                      <a:pt x="91" y="122"/>
                    </a:lnTo>
                    <a:lnTo>
                      <a:pt x="91" y="144"/>
                    </a:lnTo>
                    <a:lnTo>
                      <a:pt x="98" y="129"/>
                    </a:lnTo>
                    <a:lnTo>
                      <a:pt x="113" y="122"/>
                    </a:lnTo>
                    <a:lnTo>
                      <a:pt x="98" y="114"/>
                    </a:lnTo>
                    <a:lnTo>
                      <a:pt x="106" y="99"/>
                    </a:lnTo>
                    <a:lnTo>
                      <a:pt x="121" y="107"/>
                    </a:lnTo>
                    <a:lnTo>
                      <a:pt x="113" y="84"/>
                    </a:lnTo>
                    <a:lnTo>
                      <a:pt x="76" y="122"/>
                    </a:lnTo>
                    <a:lnTo>
                      <a:pt x="91" y="122"/>
                    </a:lnTo>
                    <a:lnTo>
                      <a:pt x="76" y="122"/>
                    </a:lnTo>
                    <a:lnTo>
                      <a:pt x="98" y="91"/>
                    </a:lnTo>
                    <a:lnTo>
                      <a:pt x="113" y="69"/>
                    </a:lnTo>
                    <a:lnTo>
                      <a:pt x="98" y="76"/>
                    </a:lnTo>
                    <a:lnTo>
                      <a:pt x="91" y="61"/>
                    </a:lnTo>
                    <a:lnTo>
                      <a:pt x="45" y="46"/>
                    </a:lnTo>
                    <a:lnTo>
                      <a:pt x="15" y="16"/>
                    </a:lnTo>
                    <a:lnTo>
                      <a:pt x="7" y="137"/>
                    </a:lnTo>
                    <a:lnTo>
                      <a:pt x="15" y="129"/>
                    </a:lnTo>
                    <a:lnTo>
                      <a:pt x="23" y="144"/>
                    </a:lnTo>
                    <a:lnTo>
                      <a:pt x="7" y="144"/>
                    </a:lnTo>
                    <a:lnTo>
                      <a:pt x="7" y="152"/>
                    </a:lnTo>
                    <a:lnTo>
                      <a:pt x="23" y="160"/>
                    </a:lnTo>
                    <a:lnTo>
                      <a:pt x="7" y="182"/>
                    </a:lnTo>
                    <a:lnTo>
                      <a:pt x="7" y="160"/>
                    </a:lnTo>
                    <a:lnTo>
                      <a:pt x="0" y="190"/>
                    </a:lnTo>
                    <a:lnTo>
                      <a:pt x="7" y="190"/>
                    </a:lnTo>
                    <a:lnTo>
                      <a:pt x="7" y="197"/>
                    </a:lnTo>
                    <a:lnTo>
                      <a:pt x="23" y="197"/>
                    </a:lnTo>
                    <a:lnTo>
                      <a:pt x="30" y="205"/>
                    </a:lnTo>
                    <a:lnTo>
                      <a:pt x="45" y="213"/>
                    </a:lnTo>
                    <a:lnTo>
                      <a:pt x="60" y="228"/>
                    </a:lnTo>
                    <a:lnTo>
                      <a:pt x="53" y="258"/>
                    </a:lnTo>
                    <a:lnTo>
                      <a:pt x="76" y="273"/>
                    </a:lnTo>
                    <a:lnTo>
                      <a:pt x="106" y="273"/>
                    </a:lnTo>
                    <a:lnTo>
                      <a:pt x="144" y="288"/>
                    </a:lnTo>
                    <a:lnTo>
                      <a:pt x="272" y="288"/>
                    </a:lnTo>
                    <a:lnTo>
                      <a:pt x="386" y="311"/>
                    </a:lnTo>
                    <a:lnTo>
                      <a:pt x="378" y="288"/>
                    </a:lnTo>
                    <a:lnTo>
                      <a:pt x="378" y="296"/>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3" name="Freeform 1286"/>
              <p:cNvSpPr>
                <a:spLocks/>
              </p:cNvSpPr>
              <p:nvPr/>
            </p:nvSpPr>
            <p:spPr bwMode="auto">
              <a:xfrm>
                <a:off x="3754" y="1910"/>
                <a:ext cx="287" cy="280"/>
              </a:xfrm>
              <a:custGeom>
                <a:avLst/>
                <a:gdLst>
                  <a:gd name="T0" fmla="*/ 280 w 287"/>
                  <a:gd name="T1" fmla="*/ 91 h 280"/>
                  <a:gd name="T2" fmla="*/ 250 w 287"/>
                  <a:gd name="T3" fmla="*/ 68 h 280"/>
                  <a:gd name="T4" fmla="*/ 250 w 287"/>
                  <a:gd name="T5" fmla="*/ 91 h 280"/>
                  <a:gd name="T6" fmla="*/ 227 w 287"/>
                  <a:gd name="T7" fmla="*/ 129 h 280"/>
                  <a:gd name="T8" fmla="*/ 212 w 287"/>
                  <a:gd name="T9" fmla="*/ 121 h 280"/>
                  <a:gd name="T10" fmla="*/ 204 w 287"/>
                  <a:gd name="T11" fmla="*/ 159 h 280"/>
                  <a:gd name="T12" fmla="*/ 182 w 287"/>
                  <a:gd name="T13" fmla="*/ 151 h 280"/>
                  <a:gd name="T14" fmla="*/ 144 w 287"/>
                  <a:gd name="T15" fmla="*/ 258 h 280"/>
                  <a:gd name="T16" fmla="*/ 68 w 287"/>
                  <a:gd name="T17" fmla="*/ 280 h 280"/>
                  <a:gd name="T18" fmla="*/ 45 w 287"/>
                  <a:gd name="T19" fmla="*/ 258 h 280"/>
                  <a:gd name="T20" fmla="*/ 7 w 287"/>
                  <a:gd name="T21" fmla="*/ 235 h 280"/>
                  <a:gd name="T22" fmla="*/ 0 w 287"/>
                  <a:gd name="T23" fmla="*/ 197 h 280"/>
                  <a:gd name="T24" fmla="*/ 23 w 287"/>
                  <a:gd name="T25" fmla="*/ 174 h 280"/>
                  <a:gd name="T26" fmla="*/ 23 w 287"/>
                  <a:gd name="T27" fmla="*/ 144 h 280"/>
                  <a:gd name="T28" fmla="*/ 45 w 287"/>
                  <a:gd name="T29" fmla="*/ 144 h 280"/>
                  <a:gd name="T30" fmla="*/ 45 w 287"/>
                  <a:gd name="T31" fmla="*/ 121 h 280"/>
                  <a:gd name="T32" fmla="*/ 91 w 287"/>
                  <a:gd name="T33" fmla="*/ 83 h 280"/>
                  <a:gd name="T34" fmla="*/ 98 w 287"/>
                  <a:gd name="T35" fmla="*/ 23 h 280"/>
                  <a:gd name="T36" fmla="*/ 91 w 287"/>
                  <a:gd name="T37" fmla="*/ 0 h 280"/>
                  <a:gd name="T38" fmla="*/ 98 w 287"/>
                  <a:gd name="T39" fmla="*/ 0 h 280"/>
                  <a:gd name="T40" fmla="*/ 113 w 287"/>
                  <a:gd name="T41" fmla="*/ 68 h 280"/>
                  <a:gd name="T42" fmla="*/ 174 w 287"/>
                  <a:gd name="T43" fmla="*/ 61 h 280"/>
                  <a:gd name="T44" fmla="*/ 182 w 287"/>
                  <a:gd name="T45" fmla="*/ 98 h 280"/>
                  <a:gd name="T46" fmla="*/ 219 w 287"/>
                  <a:gd name="T47" fmla="*/ 61 h 280"/>
                  <a:gd name="T48" fmla="*/ 234 w 287"/>
                  <a:gd name="T49" fmla="*/ 68 h 280"/>
                  <a:gd name="T50" fmla="*/ 250 w 287"/>
                  <a:gd name="T51" fmla="*/ 45 h 280"/>
                  <a:gd name="T52" fmla="*/ 272 w 287"/>
                  <a:gd name="T53" fmla="*/ 53 h 280"/>
                  <a:gd name="T54" fmla="*/ 287 w 287"/>
                  <a:gd name="T55" fmla="*/ 76 h 280"/>
                  <a:gd name="T56" fmla="*/ 280 w 287"/>
                  <a:gd name="T57" fmla="*/ 91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7"/>
                  <a:gd name="T88" fmla="*/ 0 h 280"/>
                  <a:gd name="T89" fmla="*/ 287 w 287"/>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7" h="280">
                    <a:moveTo>
                      <a:pt x="280" y="91"/>
                    </a:moveTo>
                    <a:lnTo>
                      <a:pt x="250" y="68"/>
                    </a:lnTo>
                    <a:lnTo>
                      <a:pt x="250" y="91"/>
                    </a:lnTo>
                    <a:lnTo>
                      <a:pt x="227" y="129"/>
                    </a:lnTo>
                    <a:lnTo>
                      <a:pt x="212" y="121"/>
                    </a:lnTo>
                    <a:lnTo>
                      <a:pt x="204" y="159"/>
                    </a:lnTo>
                    <a:lnTo>
                      <a:pt x="182" y="151"/>
                    </a:lnTo>
                    <a:lnTo>
                      <a:pt x="144" y="258"/>
                    </a:lnTo>
                    <a:lnTo>
                      <a:pt x="68" y="280"/>
                    </a:lnTo>
                    <a:lnTo>
                      <a:pt x="45" y="258"/>
                    </a:lnTo>
                    <a:lnTo>
                      <a:pt x="7" y="235"/>
                    </a:lnTo>
                    <a:lnTo>
                      <a:pt x="0" y="197"/>
                    </a:lnTo>
                    <a:lnTo>
                      <a:pt x="23" y="174"/>
                    </a:lnTo>
                    <a:lnTo>
                      <a:pt x="23" y="144"/>
                    </a:lnTo>
                    <a:lnTo>
                      <a:pt x="45" y="144"/>
                    </a:lnTo>
                    <a:lnTo>
                      <a:pt x="45" y="121"/>
                    </a:lnTo>
                    <a:lnTo>
                      <a:pt x="91" y="83"/>
                    </a:lnTo>
                    <a:lnTo>
                      <a:pt x="98" y="23"/>
                    </a:lnTo>
                    <a:lnTo>
                      <a:pt x="91" y="0"/>
                    </a:lnTo>
                    <a:lnTo>
                      <a:pt x="98" y="0"/>
                    </a:lnTo>
                    <a:lnTo>
                      <a:pt x="113" y="68"/>
                    </a:lnTo>
                    <a:lnTo>
                      <a:pt x="174" y="61"/>
                    </a:lnTo>
                    <a:lnTo>
                      <a:pt x="182" y="98"/>
                    </a:lnTo>
                    <a:lnTo>
                      <a:pt x="219" y="61"/>
                    </a:lnTo>
                    <a:lnTo>
                      <a:pt x="234" y="68"/>
                    </a:lnTo>
                    <a:lnTo>
                      <a:pt x="250" y="45"/>
                    </a:lnTo>
                    <a:lnTo>
                      <a:pt x="272" y="53"/>
                    </a:lnTo>
                    <a:lnTo>
                      <a:pt x="287" y="76"/>
                    </a:lnTo>
                    <a:lnTo>
                      <a:pt x="280" y="91"/>
                    </a:lnTo>
                    <a:close/>
                  </a:path>
                </a:pathLst>
              </a:custGeom>
              <a:solidFill>
                <a:srgbClr val="B22222"/>
              </a:solidFill>
              <a:ln w="8">
                <a:solidFill>
                  <a:srgbClr val="B22222"/>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4" name="Freeform 1287"/>
              <p:cNvSpPr>
                <a:spLocks/>
              </p:cNvSpPr>
              <p:nvPr/>
            </p:nvSpPr>
            <p:spPr bwMode="auto">
              <a:xfrm>
                <a:off x="3754" y="1910"/>
                <a:ext cx="287" cy="280"/>
              </a:xfrm>
              <a:custGeom>
                <a:avLst/>
                <a:gdLst>
                  <a:gd name="T0" fmla="*/ 280 w 287"/>
                  <a:gd name="T1" fmla="*/ 91 h 280"/>
                  <a:gd name="T2" fmla="*/ 250 w 287"/>
                  <a:gd name="T3" fmla="*/ 68 h 280"/>
                  <a:gd name="T4" fmla="*/ 250 w 287"/>
                  <a:gd name="T5" fmla="*/ 91 h 280"/>
                  <a:gd name="T6" fmla="*/ 227 w 287"/>
                  <a:gd name="T7" fmla="*/ 129 h 280"/>
                  <a:gd name="T8" fmla="*/ 212 w 287"/>
                  <a:gd name="T9" fmla="*/ 121 h 280"/>
                  <a:gd name="T10" fmla="*/ 204 w 287"/>
                  <a:gd name="T11" fmla="*/ 159 h 280"/>
                  <a:gd name="T12" fmla="*/ 182 w 287"/>
                  <a:gd name="T13" fmla="*/ 151 h 280"/>
                  <a:gd name="T14" fmla="*/ 144 w 287"/>
                  <a:gd name="T15" fmla="*/ 258 h 280"/>
                  <a:gd name="T16" fmla="*/ 68 w 287"/>
                  <a:gd name="T17" fmla="*/ 280 h 280"/>
                  <a:gd name="T18" fmla="*/ 45 w 287"/>
                  <a:gd name="T19" fmla="*/ 258 h 280"/>
                  <a:gd name="T20" fmla="*/ 7 w 287"/>
                  <a:gd name="T21" fmla="*/ 235 h 280"/>
                  <a:gd name="T22" fmla="*/ 0 w 287"/>
                  <a:gd name="T23" fmla="*/ 197 h 280"/>
                  <a:gd name="T24" fmla="*/ 23 w 287"/>
                  <a:gd name="T25" fmla="*/ 174 h 280"/>
                  <a:gd name="T26" fmla="*/ 23 w 287"/>
                  <a:gd name="T27" fmla="*/ 144 h 280"/>
                  <a:gd name="T28" fmla="*/ 45 w 287"/>
                  <a:gd name="T29" fmla="*/ 144 h 280"/>
                  <a:gd name="T30" fmla="*/ 45 w 287"/>
                  <a:gd name="T31" fmla="*/ 121 h 280"/>
                  <a:gd name="T32" fmla="*/ 91 w 287"/>
                  <a:gd name="T33" fmla="*/ 83 h 280"/>
                  <a:gd name="T34" fmla="*/ 98 w 287"/>
                  <a:gd name="T35" fmla="*/ 23 h 280"/>
                  <a:gd name="T36" fmla="*/ 91 w 287"/>
                  <a:gd name="T37" fmla="*/ 0 h 280"/>
                  <a:gd name="T38" fmla="*/ 98 w 287"/>
                  <a:gd name="T39" fmla="*/ 0 h 280"/>
                  <a:gd name="T40" fmla="*/ 113 w 287"/>
                  <a:gd name="T41" fmla="*/ 68 h 280"/>
                  <a:gd name="T42" fmla="*/ 174 w 287"/>
                  <a:gd name="T43" fmla="*/ 61 h 280"/>
                  <a:gd name="T44" fmla="*/ 182 w 287"/>
                  <a:gd name="T45" fmla="*/ 98 h 280"/>
                  <a:gd name="T46" fmla="*/ 219 w 287"/>
                  <a:gd name="T47" fmla="*/ 61 h 280"/>
                  <a:gd name="T48" fmla="*/ 234 w 287"/>
                  <a:gd name="T49" fmla="*/ 68 h 280"/>
                  <a:gd name="T50" fmla="*/ 250 w 287"/>
                  <a:gd name="T51" fmla="*/ 45 h 280"/>
                  <a:gd name="T52" fmla="*/ 272 w 287"/>
                  <a:gd name="T53" fmla="*/ 53 h 280"/>
                  <a:gd name="T54" fmla="*/ 287 w 287"/>
                  <a:gd name="T55" fmla="*/ 76 h 280"/>
                  <a:gd name="T56" fmla="*/ 280 w 287"/>
                  <a:gd name="T57" fmla="*/ 91 h 280"/>
                  <a:gd name="T58" fmla="*/ 280 w 287"/>
                  <a:gd name="T59" fmla="*/ 98 h 2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7"/>
                  <a:gd name="T91" fmla="*/ 0 h 280"/>
                  <a:gd name="T92" fmla="*/ 287 w 287"/>
                  <a:gd name="T93" fmla="*/ 280 h 2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7" h="280">
                    <a:moveTo>
                      <a:pt x="280" y="91"/>
                    </a:moveTo>
                    <a:lnTo>
                      <a:pt x="250" y="68"/>
                    </a:lnTo>
                    <a:lnTo>
                      <a:pt x="250" y="91"/>
                    </a:lnTo>
                    <a:lnTo>
                      <a:pt x="227" y="129"/>
                    </a:lnTo>
                    <a:lnTo>
                      <a:pt x="212" y="121"/>
                    </a:lnTo>
                    <a:lnTo>
                      <a:pt x="204" y="159"/>
                    </a:lnTo>
                    <a:lnTo>
                      <a:pt x="182" y="151"/>
                    </a:lnTo>
                    <a:lnTo>
                      <a:pt x="144" y="258"/>
                    </a:lnTo>
                    <a:lnTo>
                      <a:pt x="68" y="280"/>
                    </a:lnTo>
                    <a:lnTo>
                      <a:pt x="45" y="258"/>
                    </a:lnTo>
                    <a:lnTo>
                      <a:pt x="7" y="235"/>
                    </a:lnTo>
                    <a:lnTo>
                      <a:pt x="0" y="197"/>
                    </a:lnTo>
                    <a:lnTo>
                      <a:pt x="23" y="174"/>
                    </a:lnTo>
                    <a:lnTo>
                      <a:pt x="23" y="144"/>
                    </a:lnTo>
                    <a:lnTo>
                      <a:pt x="45" y="144"/>
                    </a:lnTo>
                    <a:lnTo>
                      <a:pt x="45" y="121"/>
                    </a:lnTo>
                    <a:lnTo>
                      <a:pt x="91" y="83"/>
                    </a:lnTo>
                    <a:lnTo>
                      <a:pt x="98" y="23"/>
                    </a:lnTo>
                    <a:lnTo>
                      <a:pt x="91" y="0"/>
                    </a:lnTo>
                    <a:lnTo>
                      <a:pt x="98" y="0"/>
                    </a:lnTo>
                    <a:lnTo>
                      <a:pt x="113" y="68"/>
                    </a:lnTo>
                    <a:lnTo>
                      <a:pt x="174" y="61"/>
                    </a:lnTo>
                    <a:lnTo>
                      <a:pt x="182" y="98"/>
                    </a:lnTo>
                    <a:lnTo>
                      <a:pt x="219" y="61"/>
                    </a:lnTo>
                    <a:lnTo>
                      <a:pt x="234" y="68"/>
                    </a:lnTo>
                    <a:lnTo>
                      <a:pt x="250" y="45"/>
                    </a:lnTo>
                    <a:lnTo>
                      <a:pt x="272" y="53"/>
                    </a:lnTo>
                    <a:lnTo>
                      <a:pt x="287" y="76"/>
                    </a:lnTo>
                    <a:lnTo>
                      <a:pt x="280" y="91"/>
                    </a:lnTo>
                    <a:lnTo>
                      <a:pt x="280" y="9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5" name="Freeform 1288"/>
              <p:cNvSpPr>
                <a:spLocks/>
              </p:cNvSpPr>
              <p:nvPr/>
            </p:nvSpPr>
            <p:spPr bwMode="auto">
              <a:xfrm>
                <a:off x="3096" y="1463"/>
                <a:ext cx="317" cy="356"/>
              </a:xfrm>
              <a:custGeom>
                <a:avLst/>
                <a:gdLst>
                  <a:gd name="T0" fmla="*/ 295 w 317"/>
                  <a:gd name="T1" fmla="*/ 288 h 356"/>
                  <a:gd name="T2" fmla="*/ 302 w 317"/>
                  <a:gd name="T3" fmla="*/ 348 h 356"/>
                  <a:gd name="T4" fmla="*/ 136 w 317"/>
                  <a:gd name="T5" fmla="*/ 356 h 356"/>
                  <a:gd name="T6" fmla="*/ 113 w 317"/>
                  <a:gd name="T7" fmla="*/ 341 h 356"/>
                  <a:gd name="T8" fmla="*/ 98 w 317"/>
                  <a:gd name="T9" fmla="*/ 280 h 356"/>
                  <a:gd name="T10" fmla="*/ 83 w 317"/>
                  <a:gd name="T11" fmla="*/ 242 h 356"/>
                  <a:gd name="T12" fmla="*/ 0 w 317"/>
                  <a:gd name="T13" fmla="*/ 182 h 356"/>
                  <a:gd name="T14" fmla="*/ 7 w 317"/>
                  <a:gd name="T15" fmla="*/ 144 h 356"/>
                  <a:gd name="T16" fmla="*/ 7 w 317"/>
                  <a:gd name="T17" fmla="*/ 129 h 356"/>
                  <a:gd name="T18" fmla="*/ 0 w 317"/>
                  <a:gd name="T19" fmla="*/ 106 h 356"/>
                  <a:gd name="T20" fmla="*/ 30 w 317"/>
                  <a:gd name="T21" fmla="*/ 75 h 356"/>
                  <a:gd name="T22" fmla="*/ 22 w 317"/>
                  <a:gd name="T23" fmla="*/ 30 h 356"/>
                  <a:gd name="T24" fmla="*/ 45 w 317"/>
                  <a:gd name="T25" fmla="*/ 30 h 356"/>
                  <a:gd name="T26" fmla="*/ 106 w 317"/>
                  <a:gd name="T27" fmla="*/ 0 h 356"/>
                  <a:gd name="T28" fmla="*/ 98 w 317"/>
                  <a:gd name="T29" fmla="*/ 30 h 356"/>
                  <a:gd name="T30" fmla="*/ 106 w 317"/>
                  <a:gd name="T31" fmla="*/ 22 h 356"/>
                  <a:gd name="T32" fmla="*/ 128 w 317"/>
                  <a:gd name="T33" fmla="*/ 30 h 356"/>
                  <a:gd name="T34" fmla="*/ 151 w 317"/>
                  <a:gd name="T35" fmla="*/ 53 h 356"/>
                  <a:gd name="T36" fmla="*/ 264 w 317"/>
                  <a:gd name="T37" fmla="*/ 75 h 356"/>
                  <a:gd name="T38" fmla="*/ 264 w 317"/>
                  <a:gd name="T39" fmla="*/ 83 h 356"/>
                  <a:gd name="T40" fmla="*/ 287 w 317"/>
                  <a:gd name="T41" fmla="*/ 91 h 356"/>
                  <a:gd name="T42" fmla="*/ 280 w 317"/>
                  <a:gd name="T43" fmla="*/ 121 h 356"/>
                  <a:gd name="T44" fmla="*/ 295 w 317"/>
                  <a:gd name="T45" fmla="*/ 121 h 356"/>
                  <a:gd name="T46" fmla="*/ 302 w 317"/>
                  <a:gd name="T47" fmla="*/ 136 h 356"/>
                  <a:gd name="T48" fmla="*/ 280 w 317"/>
                  <a:gd name="T49" fmla="*/ 182 h 356"/>
                  <a:gd name="T50" fmla="*/ 280 w 317"/>
                  <a:gd name="T51" fmla="*/ 189 h 356"/>
                  <a:gd name="T52" fmla="*/ 310 w 317"/>
                  <a:gd name="T53" fmla="*/ 159 h 356"/>
                  <a:gd name="T54" fmla="*/ 317 w 317"/>
                  <a:gd name="T55" fmla="*/ 159 h 356"/>
                  <a:gd name="T56" fmla="*/ 295 w 317"/>
                  <a:gd name="T57" fmla="*/ 288 h 3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356"/>
                  <a:gd name="T89" fmla="*/ 317 w 317"/>
                  <a:gd name="T90" fmla="*/ 356 h 3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356">
                    <a:moveTo>
                      <a:pt x="295" y="288"/>
                    </a:moveTo>
                    <a:lnTo>
                      <a:pt x="302" y="348"/>
                    </a:lnTo>
                    <a:lnTo>
                      <a:pt x="136" y="356"/>
                    </a:lnTo>
                    <a:lnTo>
                      <a:pt x="113" y="341"/>
                    </a:lnTo>
                    <a:lnTo>
                      <a:pt x="98" y="280"/>
                    </a:lnTo>
                    <a:lnTo>
                      <a:pt x="83" y="242"/>
                    </a:lnTo>
                    <a:lnTo>
                      <a:pt x="0" y="182"/>
                    </a:lnTo>
                    <a:lnTo>
                      <a:pt x="7" y="144"/>
                    </a:lnTo>
                    <a:lnTo>
                      <a:pt x="7" y="129"/>
                    </a:lnTo>
                    <a:lnTo>
                      <a:pt x="0" y="106"/>
                    </a:lnTo>
                    <a:lnTo>
                      <a:pt x="30" y="75"/>
                    </a:lnTo>
                    <a:lnTo>
                      <a:pt x="22" y="30"/>
                    </a:lnTo>
                    <a:lnTo>
                      <a:pt x="45" y="30"/>
                    </a:lnTo>
                    <a:lnTo>
                      <a:pt x="106" y="0"/>
                    </a:lnTo>
                    <a:lnTo>
                      <a:pt x="98" y="30"/>
                    </a:lnTo>
                    <a:lnTo>
                      <a:pt x="106" y="22"/>
                    </a:lnTo>
                    <a:lnTo>
                      <a:pt x="128" y="30"/>
                    </a:lnTo>
                    <a:lnTo>
                      <a:pt x="151" y="53"/>
                    </a:lnTo>
                    <a:lnTo>
                      <a:pt x="264" y="75"/>
                    </a:lnTo>
                    <a:lnTo>
                      <a:pt x="264" y="83"/>
                    </a:lnTo>
                    <a:lnTo>
                      <a:pt x="287" y="91"/>
                    </a:lnTo>
                    <a:lnTo>
                      <a:pt x="280" y="121"/>
                    </a:lnTo>
                    <a:lnTo>
                      <a:pt x="295" y="121"/>
                    </a:lnTo>
                    <a:lnTo>
                      <a:pt x="302" y="136"/>
                    </a:lnTo>
                    <a:lnTo>
                      <a:pt x="280" y="182"/>
                    </a:lnTo>
                    <a:lnTo>
                      <a:pt x="280" y="189"/>
                    </a:lnTo>
                    <a:lnTo>
                      <a:pt x="310" y="159"/>
                    </a:lnTo>
                    <a:lnTo>
                      <a:pt x="317" y="159"/>
                    </a:lnTo>
                    <a:lnTo>
                      <a:pt x="295" y="288"/>
                    </a:lnTo>
                    <a:close/>
                  </a:path>
                </a:pathLst>
              </a:custGeom>
              <a:solidFill>
                <a:srgbClr val="FF4500"/>
              </a:solidFill>
              <a:ln w="8">
                <a:solidFill>
                  <a:srgbClr val="FF45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6" name="Freeform 1289"/>
              <p:cNvSpPr>
                <a:spLocks/>
              </p:cNvSpPr>
              <p:nvPr/>
            </p:nvSpPr>
            <p:spPr bwMode="auto">
              <a:xfrm>
                <a:off x="3096" y="1463"/>
                <a:ext cx="317" cy="356"/>
              </a:xfrm>
              <a:custGeom>
                <a:avLst/>
                <a:gdLst>
                  <a:gd name="T0" fmla="*/ 295 w 317"/>
                  <a:gd name="T1" fmla="*/ 288 h 356"/>
                  <a:gd name="T2" fmla="*/ 302 w 317"/>
                  <a:gd name="T3" fmla="*/ 348 h 356"/>
                  <a:gd name="T4" fmla="*/ 136 w 317"/>
                  <a:gd name="T5" fmla="*/ 356 h 356"/>
                  <a:gd name="T6" fmla="*/ 113 w 317"/>
                  <a:gd name="T7" fmla="*/ 341 h 356"/>
                  <a:gd name="T8" fmla="*/ 98 w 317"/>
                  <a:gd name="T9" fmla="*/ 280 h 356"/>
                  <a:gd name="T10" fmla="*/ 83 w 317"/>
                  <a:gd name="T11" fmla="*/ 242 h 356"/>
                  <a:gd name="T12" fmla="*/ 0 w 317"/>
                  <a:gd name="T13" fmla="*/ 182 h 356"/>
                  <a:gd name="T14" fmla="*/ 7 w 317"/>
                  <a:gd name="T15" fmla="*/ 144 h 356"/>
                  <a:gd name="T16" fmla="*/ 7 w 317"/>
                  <a:gd name="T17" fmla="*/ 129 h 356"/>
                  <a:gd name="T18" fmla="*/ 0 w 317"/>
                  <a:gd name="T19" fmla="*/ 106 h 356"/>
                  <a:gd name="T20" fmla="*/ 30 w 317"/>
                  <a:gd name="T21" fmla="*/ 75 h 356"/>
                  <a:gd name="T22" fmla="*/ 22 w 317"/>
                  <a:gd name="T23" fmla="*/ 30 h 356"/>
                  <a:gd name="T24" fmla="*/ 45 w 317"/>
                  <a:gd name="T25" fmla="*/ 30 h 356"/>
                  <a:gd name="T26" fmla="*/ 106 w 317"/>
                  <a:gd name="T27" fmla="*/ 0 h 356"/>
                  <a:gd name="T28" fmla="*/ 98 w 317"/>
                  <a:gd name="T29" fmla="*/ 30 h 356"/>
                  <a:gd name="T30" fmla="*/ 106 w 317"/>
                  <a:gd name="T31" fmla="*/ 22 h 356"/>
                  <a:gd name="T32" fmla="*/ 128 w 317"/>
                  <a:gd name="T33" fmla="*/ 30 h 356"/>
                  <a:gd name="T34" fmla="*/ 151 w 317"/>
                  <a:gd name="T35" fmla="*/ 53 h 356"/>
                  <a:gd name="T36" fmla="*/ 264 w 317"/>
                  <a:gd name="T37" fmla="*/ 75 h 356"/>
                  <a:gd name="T38" fmla="*/ 264 w 317"/>
                  <a:gd name="T39" fmla="*/ 83 h 356"/>
                  <a:gd name="T40" fmla="*/ 287 w 317"/>
                  <a:gd name="T41" fmla="*/ 91 h 356"/>
                  <a:gd name="T42" fmla="*/ 280 w 317"/>
                  <a:gd name="T43" fmla="*/ 121 h 356"/>
                  <a:gd name="T44" fmla="*/ 295 w 317"/>
                  <a:gd name="T45" fmla="*/ 121 h 356"/>
                  <a:gd name="T46" fmla="*/ 302 w 317"/>
                  <a:gd name="T47" fmla="*/ 136 h 356"/>
                  <a:gd name="T48" fmla="*/ 280 w 317"/>
                  <a:gd name="T49" fmla="*/ 182 h 356"/>
                  <a:gd name="T50" fmla="*/ 280 w 317"/>
                  <a:gd name="T51" fmla="*/ 189 h 356"/>
                  <a:gd name="T52" fmla="*/ 310 w 317"/>
                  <a:gd name="T53" fmla="*/ 159 h 356"/>
                  <a:gd name="T54" fmla="*/ 317 w 317"/>
                  <a:gd name="T55" fmla="*/ 159 h 356"/>
                  <a:gd name="T56" fmla="*/ 295 w 317"/>
                  <a:gd name="T57" fmla="*/ 288 h 356"/>
                  <a:gd name="T58" fmla="*/ 295 w 317"/>
                  <a:gd name="T59" fmla="*/ 295 h 3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356"/>
                  <a:gd name="T92" fmla="*/ 317 w 317"/>
                  <a:gd name="T93" fmla="*/ 356 h 3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356">
                    <a:moveTo>
                      <a:pt x="295" y="288"/>
                    </a:moveTo>
                    <a:lnTo>
                      <a:pt x="302" y="348"/>
                    </a:lnTo>
                    <a:lnTo>
                      <a:pt x="136" y="356"/>
                    </a:lnTo>
                    <a:lnTo>
                      <a:pt x="113" y="341"/>
                    </a:lnTo>
                    <a:lnTo>
                      <a:pt x="98" y="280"/>
                    </a:lnTo>
                    <a:lnTo>
                      <a:pt x="83" y="242"/>
                    </a:lnTo>
                    <a:lnTo>
                      <a:pt x="0" y="182"/>
                    </a:lnTo>
                    <a:lnTo>
                      <a:pt x="7" y="144"/>
                    </a:lnTo>
                    <a:lnTo>
                      <a:pt x="7" y="129"/>
                    </a:lnTo>
                    <a:lnTo>
                      <a:pt x="0" y="106"/>
                    </a:lnTo>
                    <a:lnTo>
                      <a:pt x="30" y="75"/>
                    </a:lnTo>
                    <a:lnTo>
                      <a:pt x="22" y="30"/>
                    </a:lnTo>
                    <a:lnTo>
                      <a:pt x="45" y="30"/>
                    </a:lnTo>
                    <a:lnTo>
                      <a:pt x="106" y="0"/>
                    </a:lnTo>
                    <a:lnTo>
                      <a:pt x="98" y="30"/>
                    </a:lnTo>
                    <a:lnTo>
                      <a:pt x="106" y="22"/>
                    </a:lnTo>
                    <a:lnTo>
                      <a:pt x="128" y="30"/>
                    </a:lnTo>
                    <a:lnTo>
                      <a:pt x="151" y="53"/>
                    </a:lnTo>
                    <a:lnTo>
                      <a:pt x="264" y="75"/>
                    </a:lnTo>
                    <a:lnTo>
                      <a:pt x="264" y="83"/>
                    </a:lnTo>
                    <a:lnTo>
                      <a:pt x="287" y="91"/>
                    </a:lnTo>
                    <a:lnTo>
                      <a:pt x="280" y="121"/>
                    </a:lnTo>
                    <a:lnTo>
                      <a:pt x="295" y="121"/>
                    </a:lnTo>
                    <a:lnTo>
                      <a:pt x="302" y="136"/>
                    </a:lnTo>
                    <a:lnTo>
                      <a:pt x="280" y="182"/>
                    </a:lnTo>
                    <a:lnTo>
                      <a:pt x="280" y="189"/>
                    </a:lnTo>
                    <a:lnTo>
                      <a:pt x="310" y="159"/>
                    </a:lnTo>
                    <a:lnTo>
                      <a:pt x="317" y="159"/>
                    </a:lnTo>
                    <a:lnTo>
                      <a:pt x="295" y="288"/>
                    </a:lnTo>
                    <a:lnTo>
                      <a:pt x="295" y="295"/>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7" name="Freeform 1290"/>
              <p:cNvSpPr>
                <a:spLocks/>
              </p:cNvSpPr>
              <p:nvPr/>
            </p:nvSpPr>
            <p:spPr bwMode="auto">
              <a:xfrm>
                <a:off x="3406" y="1584"/>
                <a:ext cx="23" cy="23"/>
              </a:xfrm>
              <a:custGeom>
                <a:avLst/>
                <a:gdLst>
                  <a:gd name="T0" fmla="*/ 23 w 23"/>
                  <a:gd name="T1" fmla="*/ 0 h 23"/>
                  <a:gd name="T2" fmla="*/ 0 w 23"/>
                  <a:gd name="T3" fmla="*/ 23 h 23"/>
                  <a:gd name="T4" fmla="*/ 23 w 23"/>
                  <a:gd name="T5" fmla="*/ 0 h 23"/>
                  <a:gd name="T6" fmla="*/ 23 w 23"/>
                  <a:gd name="T7" fmla="*/ 8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23" y="0"/>
                    </a:moveTo>
                    <a:lnTo>
                      <a:pt x="0" y="23"/>
                    </a:lnTo>
                    <a:lnTo>
                      <a:pt x="23" y="0"/>
                    </a:lnTo>
                    <a:lnTo>
                      <a:pt x="23" y="8"/>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8" name="Freeform 1291"/>
              <p:cNvSpPr>
                <a:spLocks/>
              </p:cNvSpPr>
              <p:nvPr/>
            </p:nvSpPr>
            <p:spPr bwMode="auto">
              <a:xfrm>
                <a:off x="2006" y="1561"/>
                <a:ext cx="446" cy="372"/>
              </a:xfrm>
              <a:custGeom>
                <a:avLst/>
                <a:gdLst>
                  <a:gd name="T0" fmla="*/ 431 w 446"/>
                  <a:gd name="T1" fmla="*/ 212 h 372"/>
                  <a:gd name="T2" fmla="*/ 446 w 446"/>
                  <a:gd name="T3" fmla="*/ 53 h 372"/>
                  <a:gd name="T4" fmla="*/ 53 w 446"/>
                  <a:gd name="T5" fmla="*/ 0 h 372"/>
                  <a:gd name="T6" fmla="*/ 45 w 446"/>
                  <a:gd name="T7" fmla="*/ 46 h 372"/>
                  <a:gd name="T8" fmla="*/ 15 w 446"/>
                  <a:gd name="T9" fmla="*/ 243 h 372"/>
                  <a:gd name="T10" fmla="*/ 0 w 446"/>
                  <a:gd name="T11" fmla="*/ 319 h 372"/>
                  <a:gd name="T12" fmla="*/ 121 w 446"/>
                  <a:gd name="T13" fmla="*/ 334 h 372"/>
                  <a:gd name="T14" fmla="*/ 424 w 446"/>
                  <a:gd name="T15" fmla="*/ 372 h 372"/>
                  <a:gd name="T16" fmla="*/ 431 w 446"/>
                  <a:gd name="T17" fmla="*/ 21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372"/>
                  <a:gd name="T29" fmla="*/ 446 w 44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372">
                    <a:moveTo>
                      <a:pt x="431" y="212"/>
                    </a:moveTo>
                    <a:lnTo>
                      <a:pt x="446" y="53"/>
                    </a:lnTo>
                    <a:lnTo>
                      <a:pt x="53" y="0"/>
                    </a:lnTo>
                    <a:lnTo>
                      <a:pt x="45" y="46"/>
                    </a:lnTo>
                    <a:lnTo>
                      <a:pt x="15" y="243"/>
                    </a:lnTo>
                    <a:lnTo>
                      <a:pt x="0" y="319"/>
                    </a:lnTo>
                    <a:lnTo>
                      <a:pt x="121" y="334"/>
                    </a:lnTo>
                    <a:lnTo>
                      <a:pt x="424" y="372"/>
                    </a:lnTo>
                    <a:lnTo>
                      <a:pt x="431" y="212"/>
                    </a:lnTo>
                    <a:close/>
                  </a:path>
                </a:pathLst>
              </a:custGeom>
              <a:solidFill>
                <a:srgbClr val="FF8C00"/>
              </a:solidFill>
              <a:ln w="8">
                <a:solidFill>
                  <a:srgbClr val="FF8C00"/>
                </a:solidFill>
                <a:round/>
                <a:headEnd/>
                <a:tailEnd/>
              </a:ln>
            </p:spPr>
            <p:txBody>
              <a:bodyPr/>
              <a:lstStyle/>
              <a:p>
                <a:pPr fontAlgn="base">
                  <a:spcBef>
                    <a:spcPct val="0"/>
                  </a:spcBef>
                  <a:spcAft>
                    <a:spcPct val="0"/>
                  </a:spcAft>
                </a:pPr>
                <a:endParaRPr lang="sv-SE" smtClean="0">
                  <a:solidFill>
                    <a:srgbClr val="000000"/>
                  </a:solidFill>
                  <a:ea typeface="ＭＳ Ｐゴシック" pitchFamily="34" charset="-128"/>
                </a:endParaRPr>
              </a:p>
            </p:txBody>
          </p:sp>
          <p:sp>
            <p:nvSpPr>
              <p:cNvPr id="20629" name="Freeform 1292"/>
              <p:cNvSpPr>
                <a:spLocks/>
              </p:cNvSpPr>
              <p:nvPr/>
            </p:nvSpPr>
            <p:spPr bwMode="auto">
              <a:xfrm>
                <a:off x="2006" y="1561"/>
                <a:ext cx="446" cy="372"/>
              </a:xfrm>
              <a:custGeom>
                <a:avLst/>
                <a:gdLst>
                  <a:gd name="T0" fmla="*/ 431 w 446"/>
                  <a:gd name="T1" fmla="*/ 212 h 372"/>
                  <a:gd name="T2" fmla="*/ 446 w 446"/>
                  <a:gd name="T3" fmla="*/ 53 h 372"/>
                  <a:gd name="T4" fmla="*/ 53 w 446"/>
                  <a:gd name="T5" fmla="*/ 0 h 372"/>
                  <a:gd name="T6" fmla="*/ 45 w 446"/>
                  <a:gd name="T7" fmla="*/ 46 h 372"/>
                  <a:gd name="T8" fmla="*/ 15 w 446"/>
                  <a:gd name="T9" fmla="*/ 243 h 372"/>
                  <a:gd name="T10" fmla="*/ 0 w 446"/>
                  <a:gd name="T11" fmla="*/ 319 h 372"/>
                  <a:gd name="T12" fmla="*/ 121 w 446"/>
                  <a:gd name="T13" fmla="*/ 334 h 372"/>
                  <a:gd name="T14" fmla="*/ 424 w 446"/>
                  <a:gd name="T15" fmla="*/ 372 h 372"/>
                  <a:gd name="T16" fmla="*/ 431 w 446"/>
                  <a:gd name="T17" fmla="*/ 212 h 372"/>
                  <a:gd name="T18" fmla="*/ 431 w 446"/>
                  <a:gd name="T19" fmla="*/ 22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372"/>
                  <a:gd name="T32" fmla="*/ 446 w 44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372">
                    <a:moveTo>
                      <a:pt x="431" y="212"/>
                    </a:moveTo>
                    <a:lnTo>
                      <a:pt x="446" y="53"/>
                    </a:lnTo>
                    <a:lnTo>
                      <a:pt x="53" y="0"/>
                    </a:lnTo>
                    <a:lnTo>
                      <a:pt x="45" y="46"/>
                    </a:lnTo>
                    <a:lnTo>
                      <a:pt x="15" y="243"/>
                    </a:lnTo>
                    <a:lnTo>
                      <a:pt x="0" y="319"/>
                    </a:lnTo>
                    <a:lnTo>
                      <a:pt x="121" y="334"/>
                    </a:lnTo>
                    <a:lnTo>
                      <a:pt x="424" y="372"/>
                    </a:lnTo>
                    <a:lnTo>
                      <a:pt x="431" y="212"/>
                    </a:lnTo>
                    <a:lnTo>
                      <a:pt x="431" y="22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mtClean="0">
                  <a:solidFill>
                    <a:srgbClr val="000000"/>
                  </a:solidFill>
                  <a:ea typeface="ＭＳ Ｐゴシック" pitchFamily="34" charset="-128"/>
                </a:endParaRPr>
              </a:p>
            </p:txBody>
          </p:sp>
        </p:grpSp>
        <p:sp>
          <p:nvSpPr>
            <p:cNvPr id="20499" name="Rectangle 505"/>
            <p:cNvSpPr>
              <a:spLocks noChangeArrowheads="1"/>
            </p:cNvSpPr>
            <p:nvPr/>
          </p:nvSpPr>
          <p:spPr bwMode="auto">
            <a:xfrm>
              <a:off x="6858000" y="396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sv-SE" sz="1600" b="1" smtClean="0">
                  <a:solidFill>
                    <a:srgbClr val="000090"/>
                  </a:solidFill>
                </a:rPr>
                <a:t>2009</a:t>
              </a:r>
            </a:p>
          </p:txBody>
        </p:sp>
      </p:grpSp>
      <p:sp>
        <p:nvSpPr>
          <p:cNvPr id="794" name="Rectangle 793"/>
          <p:cNvSpPr/>
          <p:nvPr/>
        </p:nvSpPr>
        <p:spPr>
          <a:xfrm>
            <a:off x="304800" y="1447864"/>
            <a:ext cx="381000" cy="1797928"/>
          </a:xfrm>
          <a:prstGeom prst="rect">
            <a:avLst/>
          </a:prstGeom>
          <a:solidFill>
            <a:srgbClr val="000090"/>
          </a:solidFill>
          <a:effectLst>
            <a:outerShdw blurRad="69850" dist="50800" dir="20700000" algn="tl" rotWithShape="0">
              <a:srgbClr val="B12C2C">
                <a:alpha val="43000"/>
              </a:srgbClr>
            </a:outerShdw>
          </a:effectLst>
        </p:spPr>
        <p:txBody>
          <a:bodyPr>
            <a:spAutoFit/>
          </a:bodyPr>
          <a:lstStyle/>
          <a:p>
            <a:pPr algn="ctr" fontAlgn="base">
              <a:lnSpc>
                <a:spcPts val="1860"/>
              </a:lnSpc>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O</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B</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E</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S</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I</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T</a:t>
            </a:r>
          </a:p>
          <a:p>
            <a:pPr algn="ctr" fontAlgn="base">
              <a:lnSpc>
                <a:spcPts val="1860"/>
              </a:lnSpc>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Y</a:t>
            </a:r>
            <a:endParaRPr lang="en-US" sz="2000" dirty="0">
              <a:solidFill>
                <a:srgbClr val="FFFFFF"/>
              </a:solidFill>
              <a:effectLst>
                <a:outerShdw blurRad="38100" dist="38100" dir="2700000" algn="tl">
                  <a:srgbClr val="000000">
                    <a:alpha val="43137"/>
                  </a:srgbClr>
                </a:outerShdw>
              </a:effectLst>
              <a:latin typeface="Calibri"/>
              <a:ea typeface="ＭＳ Ｐゴシック" charset="-128"/>
              <a:cs typeface="Calibri"/>
            </a:endParaRPr>
          </a:p>
        </p:txBody>
      </p:sp>
      <p:sp>
        <p:nvSpPr>
          <p:cNvPr id="795" name="Rectangle 794"/>
          <p:cNvSpPr/>
          <p:nvPr/>
        </p:nvSpPr>
        <p:spPr>
          <a:xfrm>
            <a:off x="304800" y="3819651"/>
            <a:ext cx="381000" cy="2047875"/>
          </a:xfrm>
          <a:prstGeom prst="rect">
            <a:avLst/>
          </a:prstGeom>
          <a:solidFill>
            <a:srgbClr val="000090"/>
          </a:solidFill>
          <a:effectLst>
            <a:outerShdw blurRad="69850" dist="50800" dir="20700000" algn="tl" rotWithShape="0">
              <a:srgbClr val="B12C2C">
                <a:alpha val="43000"/>
              </a:srgbClr>
            </a:outerShdw>
          </a:effectLst>
        </p:spPr>
        <p:txBody>
          <a:bodyPr>
            <a:spAutoFit/>
          </a:bodyPr>
          <a:lstStyle/>
          <a:p>
            <a:pPr algn="ctr" fontAlgn="base">
              <a:lnSpc>
                <a:spcPts val="1860"/>
              </a:lnSpc>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D</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I</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A</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B</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E</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T</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E</a:t>
            </a:r>
            <a:b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br>
            <a:r>
              <a:rPr lang="en-US" sz="2000" b="1" dirty="0">
                <a:solidFill>
                  <a:srgbClr val="FFFFFF"/>
                </a:solidFill>
                <a:effectLst>
                  <a:outerShdw blurRad="38100" dist="38100" dir="2700000" algn="tl">
                    <a:srgbClr val="000000">
                      <a:alpha val="43137"/>
                    </a:srgbClr>
                  </a:outerShdw>
                </a:effectLst>
                <a:latin typeface="Calibri"/>
                <a:ea typeface="ＭＳ Ｐゴシック" charset="-128"/>
                <a:cs typeface="Calibri"/>
              </a:rPr>
              <a:t>S</a:t>
            </a:r>
            <a:endParaRPr lang="en-US" sz="2000" dirty="0">
              <a:solidFill>
                <a:srgbClr val="FFFFFF"/>
              </a:solidFill>
              <a:effectLst>
                <a:outerShdw blurRad="38100" dist="38100" dir="2700000" algn="tl">
                  <a:srgbClr val="000000">
                    <a:alpha val="43137"/>
                  </a:srgbClr>
                </a:outerShdw>
              </a:effectLst>
              <a:latin typeface="Calibri"/>
              <a:ea typeface="ＭＳ Ｐゴシック" charset="-128"/>
              <a:cs typeface="Calibri"/>
            </a:endParaRPr>
          </a:p>
        </p:txBody>
      </p:sp>
      <p:sp>
        <p:nvSpPr>
          <p:cNvPr id="2" name="Platshållare för bildnummer 1"/>
          <p:cNvSpPr>
            <a:spLocks noGrp="1"/>
          </p:cNvSpPr>
          <p:nvPr>
            <p:ph type="sldNum" sz="quarter" idx="12"/>
          </p:nvPr>
        </p:nvSpPr>
        <p:spPr/>
        <p:txBody>
          <a:bodyPr/>
          <a:lstStyle/>
          <a:p>
            <a:pPr>
              <a:defRPr/>
            </a:pPr>
            <a:fld id="{7F6BA2F2-90FF-4BF2-AEE7-8D0769C476C7}" type="slidenum">
              <a:rPr lang="en-US" smtClean="0"/>
              <a:pPr>
                <a:defRPr/>
              </a:pPr>
              <a:t>9</a:t>
            </a:fld>
            <a:endParaRPr lang="en-US"/>
          </a:p>
        </p:txBody>
      </p:sp>
    </p:spTree>
    <p:extLst>
      <p:ext uri="{BB962C8B-B14F-4D97-AF65-F5344CB8AC3E}">
        <p14:creationId xmlns:p14="http://schemas.microsoft.com/office/powerpoint/2010/main" val="631350059"/>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0"/>
            <a:ext cx="9906000" cy="1143000"/>
          </a:xfrm>
        </p:spPr>
        <p:txBody>
          <a:bodyPr/>
          <a:lstStyle/>
          <a:p>
            <a:pPr eaLnBrk="1" hangingPunct="1">
              <a:lnSpc>
                <a:spcPts val="3725"/>
              </a:lnSpc>
            </a:pPr>
            <a:r>
              <a:rPr lang="en-US" altLang="sv-SE" sz="3600" b="1" dirty="0" err="1" smtClean="0">
                <a:solidFill>
                  <a:srgbClr val="000090"/>
                </a:solidFill>
                <a:latin typeface="Calibri" pitchFamily="34" charset="0"/>
                <a:ea typeface="ＭＳ Ｐゴシック" pitchFamily="34" charset="-128"/>
              </a:rPr>
              <a:t>Resultat</a:t>
            </a:r>
            <a:r>
              <a:rPr lang="en-US" altLang="sv-SE" sz="3600" b="1" dirty="0" smtClean="0">
                <a:solidFill>
                  <a:srgbClr val="000090"/>
                </a:solidFill>
                <a:latin typeface="Calibri" pitchFamily="34" charset="0"/>
                <a:ea typeface="ＭＳ Ｐゴシック" pitchFamily="34" charset="-128"/>
              </a:rPr>
              <a:t> </a:t>
            </a:r>
            <a:r>
              <a:rPr lang="en-US" altLang="sv-SE" sz="3600" b="1" dirty="0" err="1" smtClean="0">
                <a:solidFill>
                  <a:srgbClr val="000090"/>
                </a:solidFill>
                <a:latin typeface="Calibri" pitchFamily="34" charset="0"/>
                <a:ea typeface="ＭＳ Ｐゴシック" pitchFamily="34" charset="-128"/>
              </a:rPr>
              <a:t>av</a:t>
            </a:r>
            <a:r>
              <a:rPr lang="en-US" altLang="sv-SE" sz="3600" b="1" dirty="0" smtClean="0">
                <a:solidFill>
                  <a:srgbClr val="000090"/>
                </a:solidFill>
                <a:latin typeface="Calibri" pitchFamily="34" charset="0"/>
                <a:ea typeface="ＭＳ Ｐゴシック" pitchFamily="34" charset="-128"/>
              </a:rPr>
              <a:t> </a:t>
            </a:r>
            <a:r>
              <a:rPr lang="en-US" altLang="sv-SE" sz="3600" b="1" dirty="0" err="1" smtClean="0">
                <a:solidFill>
                  <a:srgbClr val="000090"/>
                </a:solidFill>
                <a:latin typeface="Calibri" pitchFamily="34" charset="0"/>
                <a:ea typeface="ＭＳ Ｐゴシック" pitchFamily="34" charset="-128"/>
              </a:rPr>
              <a:t>mer</a:t>
            </a:r>
            <a:r>
              <a:rPr lang="en-US" altLang="sv-SE" sz="3600" b="1" dirty="0" smtClean="0">
                <a:solidFill>
                  <a:srgbClr val="000090"/>
                </a:solidFill>
                <a:latin typeface="Calibri" pitchFamily="34" charset="0"/>
                <a:ea typeface="ＭＳ Ｐゴシック" pitchFamily="34" charset="-128"/>
              </a:rPr>
              <a:t> </a:t>
            </a:r>
            <a:r>
              <a:rPr lang="en-US" altLang="sv-SE" sz="3600" b="1" dirty="0" err="1" smtClean="0">
                <a:solidFill>
                  <a:srgbClr val="000090"/>
                </a:solidFill>
                <a:latin typeface="Calibri" pitchFamily="34" charset="0"/>
                <a:ea typeface="ＭＳ Ｐゴシック" pitchFamily="34" charset="-128"/>
              </a:rPr>
              <a:t>intensiv</a:t>
            </a:r>
            <a:r>
              <a:rPr lang="en-US" altLang="sv-SE" sz="3600" b="1" dirty="0" smtClean="0">
                <a:solidFill>
                  <a:srgbClr val="000090"/>
                </a:solidFill>
                <a:latin typeface="Calibri" pitchFamily="34" charset="0"/>
                <a:ea typeface="ＭＳ Ｐゴシック" pitchFamily="34" charset="-128"/>
              </a:rPr>
              <a:t> </a:t>
            </a:r>
            <a:r>
              <a:rPr lang="en-US" altLang="sv-SE" sz="3600" b="1" dirty="0" err="1" smtClean="0">
                <a:solidFill>
                  <a:srgbClr val="000090"/>
                </a:solidFill>
                <a:latin typeface="Calibri" pitchFamily="34" charset="0"/>
                <a:ea typeface="ＭＳ Ｐゴシック" pitchFamily="34" charset="-128"/>
              </a:rPr>
              <a:t>glukoskontroll</a:t>
            </a:r>
            <a:r>
              <a:rPr lang="en-US" altLang="sv-SE" sz="3600" b="1" dirty="0" smtClean="0">
                <a:solidFill>
                  <a:srgbClr val="000090"/>
                </a:solidFill>
                <a:latin typeface="Calibri" pitchFamily="34" charset="0"/>
                <a:ea typeface="ＭＳ Ｐゴシック" pitchFamily="34" charset="-128"/>
              </a:rPr>
              <a:t> Diabetes :  </a:t>
            </a:r>
            <a:br>
              <a:rPr lang="en-US" altLang="sv-SE" sz="3600" b="1" dirty="0" smtClean="0">
                <a:solidFill>
                  <a:srgbClr val="000090"/>
                </a:solidFill>
                <a:latin typeface="Calibri" pitchFamily="34" charset="0"/>
                <a:ea typeface="ＭＳ Ｐゴシック" pitchFamily="34" charset="-128"/>
              </a:rPr>
            </a:br>
            <a:r>
              <a:rPr lang="en-US" altLang="sv-SE" sz="3600" b="1" dirty="0" smtClean="0">
                <a:solidFill>
                  <a:srgbClr val="000090"/>
                </a:solidFill>
                <a:latin typeface="Calibri" pitchFamily="34" charset="0"/>
                <a:ea typeface="ＭＳ Ｐゴシック" pitchFamily="34" charset="-128"/>
              </a:rPr>
              <a:t>De </a:t>
            </a:r>
            <a:r>
              <a:rPr lang="en-US" altLang="sv-SE" sz="3600" b="1" dirty="0" err="1" smtClean="0">
                <a:solidFill>
                  <a:srgbClr val="000090"/>
                </a:solidFill>
                <a:latin typeface="Calibri" pitchFamily="34" charset="0"/>
                <a:ea typeface="ＭＳ Ｐゴシック" pitchFamily="34" charset="-128"/>
              </a:rPr>
              <a:t>större</a:t>
            </a:r>
            <a:r>
              <a:rPr lang="en-US" altLang="sv-SE" sz="3600" b="1" dirty="0" smtClean="0">
                <a:solidFill>
                  <a:srgbClr val="000090"/>
                </a:solidFill>
                <a:latin typeface="Calibri" pitchFamily="34" charset="0"/>
                <a:ea typeface="ＭＳ Ｐゴシック" pitchFamily="34" charset="-128"/>
              </a:rPr>
              <a:t> </a:t>
            </a:r>
            <a:r>
              <a:rPr lang="en-US" altLang="sv-SE" sz="3600" b="1" dirty="0" err="1" smtClean="0">
                <a:solidFill>
                  <a:srgbClr val="000090"/>
                </a:solidFill>
                <a:latin typeface="Calibri" pitchFamily="34" charset="0"/>
                <a:ea typeface="ＭＳ Ｐゴシック" pitchFamily="34" charset="-128"/>
              </a:rPr>
              <a:t>studierna</a:t>
            </a:r>
            <a:endParaRPr lang="en-US" altLang="sv-SE" sz="3600" b="1" dirty="0" smtClean="0">
              <a:solidFill>
                <a:srgbClr val="000090"/>
              </a:solidFill>
              <a:latin typeface="Calibri" pitchFamily="34" charset="0"/>
              <a:ea typeface="ＭＳ Ｐゴシック" pitchFamily="34" charset="-128"/>
            </a:endParaRPr>
          </a:p>
        </p:txBody>
      </p:sp>
      <p:graphicFrame>
        <p:nvGraphicFramePr>
          <p:cNvPr id="73790" name="Group 62"/>
          <p:cNvGraphicFramePr>
            <a:graphicFrameLocks noGrp="1"/>
          </p:cNvGraphicFramePr>
          <p:nvPr>
            <p:ph idx="4294967295"/>
            <p:extLst>
              <p:ext uri="{D42A27DB-BD31-4B8C-83A1-F6EECF244321}">
                <p14:modId xmlns:p14="http://schemas.microsoft.com/office/powerpoint/2010/main" val="2362190356"/>
              </p:ext>
            </p:extLst>
          </p:nvPr>
        </p:nvGraphicFramePr>
        <p:xfrm>
          <a:off x="165168" y="1143000"/>
          <a:ext cx="9575801" cy="4416488"/>
        </p:xfrm>
        <a:graphic>
          <a:graphicData uri="http://schemas.openxmlformats.org/drawingml/2006/table">
            <a:tbl>
              <a:tblPr/>
              <a:tblGrid>
                <a:gridCol w="2249313">
                  <a:extLst>
                    <a:ext uri="{9D8B030D-6E8A-4147-A177-3AD203B41FA5}">
                      <a16:colId xmlns:a16="http://schemas.microsoft.com/office/drawing/2014/main" val="20000"/>
                    </a:ext>
                  </a:extLst>
                </a:gridCol>
                <a:gridCol w="1217787">
                  <a:extLst>
                    <a:ext uri="{9D8B030D-6E8A-4147-A177-3AD203B41FA5}">
                      <a16:colId xmlns:a16="http://schemas.microsoft.com/office/drawing/2014/main" val="20001"/>
                    </a:ext>
                  </a:extLst>
                </a:gridCol>
                <a:gridCol w="1073150">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342833">
                  <a:extLst>
                    <a:ext uri="{9D8B030D-6E8A-4147-A177-3AD203B41FA5}">
                      <a16:colId xmlns:a16="http://schemas.microsoft.com/office/drawing/2014/main" val="20005"/>
                    </a:ext>
                  </a:extLst>
                </a:gridCol>
                <a:gridCol w="1133668">
                  <a:extLst>
                    <a:ext uri="{9D8B030D-6E8A-4147-A177-3AD203B41FA5}">
                      <a16:colId xmlns:a16="http://schemas.microsoft.com/office/drawing/2014/main" val="20006"/>
                    </a:ext>
                  </a:extLst>
                </a:gridCol>
              </a:tblGrid>
              <a:tr h="5790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smtClean="0">
                          <a:ln>
                            <a:noFill/>
                          </a:ln>
                          <a:solidFill>
                            <a:srgbClr val="88C2ED"/>
                          </a:solidFill>
                          <a:effectLst/>
                          <a:latin typeface="Calibri"/>
                          <a:ea typeface="ＭＳ Ｐゴシック" charset="-128"/>
                          <a:cs typeface="Calibri"/>
                        </a:rPr>
                        <a:t>Studie</a:t>
                      </a:r>
                      <a:endParaRPr kumimoji="0" lang="en-US" sz="3200" b="1" i="0" u="none" strike="noStrike" cap="none" normalizeH="0" baseline="0" dirty="0" smtClean="0">
                        <a:ln>
                          <a:noFill/>
                        </a:ln>
                        <a:solidFill>
                          <a:srgbClr val="88C2ED"/>
                        </a:solidFill>
                        <a:effectLst/>
                        <a:latin typeface="Calibri"/>
                        <a:ea typeface="ＭＳ Ｐゴシック" charset="-128"/>
                        <a:cs typeface="Calibri"/>
                      </a:endParaRPr>
                    </a:p>
                  </a:txBody>
                  <a:tcPr marL="88053" marR="88053"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5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smtClean="0">
                          <a:ln>
                            <a:noFill/>
                          </a:ln>
                          <a:solidFill>
                            <a:srgbClr val="88C2ED"/>
                          </a:solidFill>
                          <a:effectLst/>
                          <a:latin typeface="Calibri"/>
                          <a:ea typeface="ＭＳ Ｐゴシック" charset="-128"/>
                          <a:cs typeface="Calibri"/>
                        </a:rPr>
                        <a:t>Mikrovask</a:t>
                      </a:r>
                      <a:endParaRPr kumimoji="0" lang="en-US" sz="3200" b="1" i="0" u="none" strike="noStrike" cap="none" normalizeH="0" baseline="0" dirty="0" smtClean="0">
                        <a:ln>
                          <a:noFill/>
                        </a:ln>
                        <a:solidFill>
                          <a:srgbClr val="88C2ED"/>
                        </a:solidFill>
                        <a:effectLst/>
                        <a:latin typeface="Calibri"/>
                        <a:ea typeface="ＭＳ Ｐゴシック" charset="-128"/>
                        <a:cs typeface="Calibri"/>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rgbClr val="FFFFFF"/>
                      </a:solidFill>
                      <a:prstDash val="solid"/>
                      <a:round/>
                      <a:headEnd type="none" w="med" len="med"/>
                      <a:tailEnd type="none" w="med" len="med"/>
                    </a:lnB>
                    <a:lnTlToBr>
                      <a:noFill/>
                    </a:lnTlToBr>
                    <a:lnBlToTr>
                      <a:noFill/>
                    </a:lnBlToTr>
                    <a:solidFill>
                      <a:srgbClr val="00005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smtClean="0">
                          <a:ln>
                            <a:noFill/>
                          </a:ln>
                          <a:solidFill>
                            <a:srgbClr val="88C2ED"/>
                          </a:solidFill>
                          <a:effectLst/>
                          <a:latin typeface="Calibri"/>
                          <a:ea typeface="ＭＳ Ｐゴシック" charset="-128"/>
                          <a:cs typeface="Calibri"/>
                        </a:rPr>
                        <a:t>Hjärta</a:t>
                      </a:r>
                      <a:r>
                        <a:rPr kumimoji="0" lang="en-US" sz="3200" b="1" i="0" u="none" strike="noStrike" cap="none" normalizeH="0" baseline="0" dirty="0" smtClean="0">
                          <a:ln>
                            <a:noFill/>
                          </a:ln>
                          <a:solidFill>
                            <a:srgbClr val="88C2ED"/>
                          </a:solidFill>
                          <a:effectLst/>
                          <a:latin typeface="Calibri"/>
                          <a:ea typeface="ＭＳ Ｐゴシック" charset="-128"/>
                          <a:cs typeface="Calibri"/>
                        </a:rPr>
                        <a:t>/stroke</a:t>
                      </a: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rgbClr val="FFFFFF"/>
                      </a:solidFill>
                      <a:prstDash val="solid"/>
                      <a:round/>
                      <a:headEnd type="none" w="med" len="med"/>
                      <a:tailEnd type="none" w="med" len="med"/>
                    </a:lnB>
                    <a:lnTlToBr>
                      <a:noFill/>
                    </a:lnTlToBr>
                    <a:lnBlToTr>
                      <a:noFill/>
                    </a:lnBlToTr>
                    <a:solidFill>
                      <a:srgbClr val="00005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smtClean="0">
                          <a:ln>
                            <a:noFill/>
                          </a:ln>
                          <a:solidFill>
                            <a:srgbClr val="88C2ED"/>
                          </a:solidFill>
                          <a:effectLst/>
                          <a:latin typeface="Calibri"/>
                          <a:ea typeface="ＭＳ Ｐゴシック" charset="-128"/>
                          <a:cs typeface="Calibri"/>
                        </a:rPr>
                        <a:t>Dödlighet</a:t>
                      </a:r>
                      <a:endParaRPr kumimoji="0" lang="en-US" sz="3200" b="1" i="0" u="none" strike="noStrike" cap="none" normalizeH="0" baseline="0" dirty="0" smtClean="0">
                        <a:ln>
                          <a:noFill/>
                        </a:ln>
                        <a:solidFill>
                          <a:srgbClr val="88C2ED"/>
                        </a:solidFill>
                        <a:effectLst/>
                        <a:latin typeface="Calibri"/>
                        <a:ea typeface="ＭＳ Ｐゴシック" charset="-128"/>
                        <a:cs typeface="Calibri"/>
                      </a:endParaRPr>
                    </a:p>
                  </a:txBody>
                  <a:tcPr marL="88053" marR="88053"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rgbClr val="FFFFFF"/>
                      </a:solidFill>
                      <a:prstDash val="solid"/>
                      <a:round/>
                      <a:headEnd type="none" w="med" len="med"/>
                      <a:tailEnd type="none" w="med" len="med"/>
                    </a:lnB>
                    <a:lnTlToBr>
                      <a:noFill/>
                    </a:lnTlToBr>
                    <a:lnBlToTr>
                      <a:noFill/>
                    </a:lnBlToTr>
                    <a:solidFill>
                      <a:srgbClr val="00005C"/>
                    </a:solidFill>
                  </a:tcPr>
                </a:tc>
                <a:tc hMerge="1">
                  <a:txBody>
                    <a:bodyPr/>
                    <a:lstStyle/>
                    <a:p>
                      <a:endParaRPr lang="en-US"/>
                    </a:p>
                  </a:txBody>
                  <a:tcPr/>
                </a:tc>
                <a:extLst>
                  <a:ext uri="{0D108BD9-81ED-4DB2-BD59-A6C34878D82A}">
                    <a16:rowId xmlns:a16="http://schemas.microsoft.com/office/drawing/2014/main" val="10000"/>
                  </a:ext>
                </a:extLst>
              </a:tr>
              <a:tr h="7688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ea typeface="ＭＳ Ｐゴシック" charset="-128"/>
                          <a:cs typeface="Calibri"/>
                        </a:rPr>
                        <a:t>UKPDS</a:t>
                      </a:r>
                    </a:p>
                  </a:txBody>
                  <a:tcPr marL="88053" marR="88053" marT="45717" marB="45717" anchor="ctr" horzOverflow="overflow">
                    <a:lnL w="28575" cap="flat" cmpd="sng" algn="ctr">
                      <a:solidFill>
                        <a:schemeClr val="tx1"/>
                      </a:solidFill>
                      <a:prstDash val="solid"/>
                      <a:round/>
                      <a:headEnd type="none" w="sm" len="sm"/>
                      <a:tailEnd type="none" w="sm" len="sm"/>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5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7BAFD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0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32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7BAFD8"/>
                    </a:solidFill>
                  </a:tcPr>
                </a:tc>
                <a:extLst>
                  <a:ext uri="{0D108BD9-81ED-4DB2-BD59-A6C34878D82A}">
                    <a16:rowId xmlns:a16="http://schemas.microsoft.com/office/drawing/2014/main" val="10001"/>
                  </a:ext>
                </a:extLst>
              </a:tr>
              <a:tr h="7688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ea typeface="ＭＳ Ｐゴシック" charset="-128"/>
                          <a:cs typeface="Calibri"/>
                        </a:rPr>
                        <a:t>DCCT / EDIC* </a:t>
                      </a:r>
                    </a:p>
                  </a:txBody>
                  <a:tcPr marL="88053" marR="88053" marT="45717" marB="45717" anchor="ctr" horzOverflow="overflow">
                    <a:lnL w="28575" cap="flat" cmpd="sng" algn="ctr">
                      <a:solidFill>
                        <a:schemeClr val="tx1"/>
                      </a:solidFill>
                      <a:prstDash val="solid"/>
                      <a:round/>
                      <a:headEnd type="none" w="sm" len="sm"/>
                      <a:tailEnd type="none" w="sm" len="sm"/>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5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BAFD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BAFD8"/>
                    </a:solidFill>
                  </a:tcPr>
                </a:tc>
                <a:extLst>
                  <a:ext uri="{0D108BD9-81ED-4DB2-BD59-A6C34878D82A}">
                    <a16:rowId xmlns:a16="http://schemas.microsoft.com/office/drawing/2014/main" val="10002"/>
                  </a:ext>
                </a:extLst>
              </a:tr>
              <a:tr h="7688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1" u="none" strike="noStrike" cap="none" normalizeH="0" baseline="0" dirty="0" smtClean="0">
                          <a:ln>
                            <a:noFill/>
                          </a:ln>
                          <a:solidFill>
                            <a:srgbClr val="FFFFFF"/>
                          </a:solidFill>
                          <a:effectLst/>
                          <a:latin typeface="Calibri"/>
                          <a:ea typeface="ＭＳ Ｐゴシック" charset="-128"/>
                          <a:cs typeface="Calibri"/>
                        </a:rPr>
                        <a:t>ACCORD</a:t>
                      </a:r>
                    </a:p>
                  </a:txBody>
                  <a:tcPr marL="88053" marR="88053" marT="45717" marB="45717" anchor="ctr" horzOverflow="overflow">
                    <a:lnL w="28575" cap="flat" cmpd="sng" algn="ctr">
                      <a:solidFill>
                        <a:schemeClr val="tx1"/>
                      </a:solidFill>
                      <a:prstDash val="solid"/>
                      <a:round/>
                      <a:headEnd type="none" w="sm" len="sm"/>
                      <a:tailEnd type="none" w="sm" len="sm"/>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5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FF0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FF0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extLst>
                  <a:ext uri="{0D108BD9-81ED-4DB2-BD59-A6C34878D82A}">
                    <a16:rowId xmlns:a16="http://schemas.microsoft.com/office/drawing/2014/main" val="10003"/>
                  </a:ext>
                </a:extLst>
              </a:tr>
              <a:tr h="7688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1" u="none" strike="noStrike" cap="none" normalizeH="0" baseline="0" dirty="0" smtClean="0">
                          <a:ln>
                            <a:noFill/>
                          </a:ln>
                          <a:solidFill>
                            <a:srgbClr val="FFFFFF"/>
                          </a:solidFill>
                          <a:effectLst/>
                          <a:latin typeface="Calibri"/>
                          <a:ea typeface="ＭＳ Ｐゴシック" charset="-128"/>
                          <a:cs typeface="Calibri"/>
                        </a:rPr>
                        <a:t>ADVANCE</a:t>
                      </a:r>
                    </a:p>
                  </a:txBody>
                  <a:tcPr marL="88053" marR="88053" marT="45717" marB="45717" anchor="ctr" horzOverflow="overflow">
                    <a:lnL w="28575" cap="flat" cmpd="sng" algn="ctr">
                      <a:solidFill>
                        <a:schemeClr val="tx1"/>
                      </a:solidFill>
                      <a:prstDash val="solid"/>
                      <a:round/>
                      <a:headEnd type="none" w="sm" len="sm"/>
                      <a:tailEnd type="none" w="sm" len="sm"/>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5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extLst>
                  <a:ext uri="{0D108BD9-81ED-4DB2-BD59-A6C34878D82A}">
                    <a16:rowId xmlns:a16="http://schemas.microsoft.com/office/drawing/2014/main" val="10004"/>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1" u="none" strike="noStrike" cap="none" normalizeH="0" baseline="0" dirty="0" smtClean="0">
                          <a:ln>
                            <a:noFill/>
                          </a:ln>
                          <a:solidFill>
                            <a:srgbClr val="FFFFFF"/>
                          </a:solidFill>
                          <a:effectLst/>
                          <a:latin typeface="Calibri"/>
                          <a:ea typeface="ＭＳ Ｐゴシック" charset="-128"/>
                          <a:cs typeface="Calibri"/>
                        </a:rPr>
                        <a:t>VADT</a:t>
                      </a:r>
                    </a:p>
                  </a:txBody>
                  <a:tcPr marL="88053" marR="88053" marT="45717" marB="45717" anchor="ctr" horzOverflow="overflow">
                    <a:lnL w="28575" cap="flat" cmpd="sng" algn="ctr">
                      <a:solidFill>
                        <a:schemeClr val="tx1"/>
                      </a:solidFill>
                      <a:prstDash val="solid"/>
                      <a:round/>
                      <a:headEnd type="none" w="sm" len="sm"/>
                      <a:tailEnd type="none" w="sm" len="sm"/>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00005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4400" b="1" i="0" u="none" strike="noStrike" cap="none" normalizeH="0" baseline="0" dirty="0" err="1" smtClean="0">
                          <a:ln>
                            <a:noFill/>
                          </a:ln>
                          <a:solidFill>
                            <a:srgbClr val="008000"/>
                          </a:solidFill>
                          <a:effectLst>
                            <a:outerShdw blurRad="38100" dist="38100" dir="2700000" algn="tl">
                              <a:srgbClr val="000000"/>
                            </a:outerShdw>
                          </a:effectLst>
                          <a:latin typeface="Wingdings"/>
                          <a:ea typeface="Wingdings"/>
                          <a:cs typeface="Wingdings"/>
                        </a:rPr>
                        <a:t></a:t>
                      </a:r>
                      <a:endParaRPr kumimoji="0" lang="en-US" sz="4400" b="1" i="0" u="none" strike="noStrike" cap="none" normalizeH="0" baseline="0" dirty="0" smtClean="0">
                        <a:ln>
                          <a:noFill/>
                        </a:ln>
                        <a:solidFill>
                          <a:srgbClr val="008000"/>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spc="-530" normalizeH="0" baseline="0" dirty="0" err="1" smtClean="0">
                          <a:ln>
                            <a:noFill/>
                          </a:ln>
                          <a:solidFill>
                            <a:srgbClr val="F5F701"/>
                          </a:solidFill>
                          <a:effectLst>
                            <a:outerShdw blurRad="38100" dist="38100" dir="2700000" algn="tl">
                              <a:srgbClr val="000000"/>
                            </a:outerShdw>
                          </a:effectLst>
                          <a:latin typeface="Wingdings"/>
                          <a:ea typeface="Wingdings"/>
                          <a:cs typeface="Wingdings"/>
                        </a:rPr>
                        <a:t></a:t>
                      </a:r>
                      <a:endParaRPr kumimoji="0" lang="en-US" sz="3200" b="1" i="0" u="none" strike="noStrike" cap="none" spc="-530" normalizeH="0" baseline="0" dirty="0" smtClean="0">
                        <a:ln>
                          <a:noFill/>
                        </a:ln>
                        <a:solidFill>
                          <a:srgbClr val="F5F701"/>
                        </a:solidFill>
                        <a:effectLst>
                          <a:outerShdw blurRad="38100" dist="38100" dir="2700000" algn="tl">
                            <a:srgbClr val="000000"/>
                          </a:outerShdw>
                        </a:effectLst>
                        <a:latin typeface="Helvetica" charset="0"/>
                        <a:ea typeface="Arial" charset="0"/>
                        <a:cs typeface="Arial" charset="0"/>
                      </a:endParaRPr>
                    </a:p>
                  </a:txBody>
                  <a:tcPr marL="88053" marR="88053"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858585"/>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3603" name="Text Box 49"/>
          <p:cNvSpPr txBox="1">
            <a:spLocks noChangeArrowheads="1"/>
          </p:cNvSpPr>
          <p:nvPr/>
        </p:nvSpPr>
        <p:spPr bwMode="auto">
          <a:xfrm>
            <a:off x="7677150" y="6064250"/>
            <a:ext cx="2457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50000"/>
              </a:spcBef>
              <a:spcAft>
                <a:spcPct val="0"/>
              </a:spcAft>
            </a:pPr>
            <a:r>
              <a:rPr lang="en-US" altLang="sv-SE" sz="1600" b="1" smtClean="0">
                <a:solidFill>
                  <a:srgbClr val="000000"/>
                </a:solidFill>
                <a:latin typeface="Calibri" pitchFamily="34" charset="0"/>
              </a:rPr>
              <a:t>Long Term Follow-up </a:t>
            </a:r>
          </a:p>
        </p:txBody>
      </p:sp>
      <p:sp>
        <p:nvSpPr>
          <p:cNvPr id="23604" name="Text Box 51"/>
          <p:cNvSpPr txBox="1">
            <a:spLocks noChangeArrowheads="1"/>
          </p:cNvSpPr>
          <p:nvPr/>
        </p:nvSpPr>
        <p:spPr bwMode="auto">
          <a:xfrm>
            <a:off x="7677150" y="5640388"/>
            <a:ext cx="1609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50000"/>
              </a:spcBef>
              <a:spcAft>
                <a:spcPct val="0"/>
              </a:spcAft>
            </a:pPr>
            <a:r>
              <a:rPr lang="en-US" altLang="sv-SE" sz="1600" b="1" smtClean="0">
                <a:solidFill>
                  <a:srgbClr val="000000"/>
                </a:solidFill>
                <a:latin typeface="Calibri" pitchFamily="34" charset="0"/>
              </a:rPr>
              <a:t>Initial Trial </a:t>
            </a:r>
          </a:p>
        </p:txBody>
      </p:sp>
      <p:sp>
        <p:nvSpPr>
          <p:cNvPr id="23605" name="Rectangle 9"/>
          <p:cNvSpPr>
            <a:spLocks noChangeArrowheads="1"/>
          </p:cNvSpPr>
          <p:nvPr/>
        </p:nvSpPr>
        <p:spPr bwMode="auto">
          <a:xfrm>
            <a:off x="7299325" y="5684838"/>
            <a:ext cx="309563" cy="273050"/>
          </a:xfrm>
          <a:prstGeom prst="rect">
            <a:avLst/>
          </a:prstGeom>
          <a:solidFill>
            <a:srgbClr val="979797"/>
          </a:solidFill>
          <a:ln w="12700">
            <a:solidFill>
              <a:schemeClr val="tx1"/>
            </a:solidFill>
            <a:round/>
            <a:headEnd type="none" w="sm" len="sm"/>
            <a:tailEnd type="none" w="sm" len="sm"/>
          </a:ln>
        </p:spPr>
        <p:txBody>
          <a:bodyPr lIns="91431" tIns="45716" rIns="91431" bIns="45716"/>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FFFFFF"/>
              </a:solidFill>
              <a:latin typeface="Times New Roman" pitchFamily="18" charset="0"/>
            </a:endParaRPr>
          </a:p>
        </p:txBody>
      </p:sp>
      <p:sp>
        <p:nvSpPr>
          <p:cNvPr id="23606" name="Rectangle 9"/>
          <p:cNvSpPr>
            <a:spLocks noChangeArrowheads="1"/>
          </p:cNvSpPr>
          <p:nvPr/>
        </p:nvSpPr>
        <p:spPr bwMode="auto">
          <a:xfrm>
            <a:off x="7299325" y="6115050"/>
            <a:ext cx="309563" cy="273050"/>
          </a:xfrm>
          <a:prstGeom prst="rect">
            <a:avLst/>
          </a:prstGeom>
          <a:solidFill>
            <a:srgbClr val="7BAFD8"/>
          </a:solidFill>
          <a:ln w="12700">
            <a:solidFill>
              <a:schemeClr val="tx1"/>
            </a:solidFill>
            <a:round/>
            <a:headEnd type="none" w="sm" len="sm"/>
            <a:tailEnd type="none" w="sm" len="sm"/>
          </a:ln>
        </p:spPr>
        <p:txBody>
          <a:bodyPr lIns="91431" tIns="45716" rIns="91431" bIns="45716"/>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sv-SE" smtClean="0">
              <a:solidFill>
                <a:srgbClr val="FFFFFF"/>
              </a:solidFill>
              <a:latin typeface="Times New Roman" pitchFamily="18" charset="0"/>
            </a:endParaRPr>
          </a:p>
        </p:txBody>
      </p:sp>
      <p:sp>
        <p:nvSpPr>
          <p:cNvPr id="23607" name="TextBox 8"/>
          <p:cNvSpPr txBox="1">
            <a:spLocks noChangeArrowheads="1"/>
          </p:cNvSpPr>
          <p:nvPr/>
        </p:nvSpPr>
        <p:spPr bwMode="auto">
          <a:xfrm>
            <a:off x="7772481" y="6477000"/>
            <a:ext cx="1039049"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600" smtClean="0">
                <a:solidFill>
                  <a:srgbClr val="000000"/>
                </a:solidFill>
                <a:latin typeface="Calibri" pitchFamily="34" charset="0"/>
              </a:rPr>
              <a:t>* in T1DM</a:t>
            </a:r>
          </a:p>
        </p:txBody>
      </p:sp>
      <p:sp>
        <p:nvSpPr>
          <p:cNvPr id="10" name="Text Box 45"/>
          <p:cNvSpPr txBox="1">
            <a:spLocks noChangeArrowheads="1"/>
          </p:cNvSpPr>
          <p:nvPr/>
        </p:nvSpPr>
        <p:spPr bwMode="auto">
          <a:xfrm>
            <a:off x="152406" y="5562600"/>
            <a:ext cx="16992600" cy="1200150"/>
          </a:xfrm>
          <a:prstGeom prst="rect">
            <a:avLst/>
          </a:prstGeom>
          <a:noFill/>
          <a:ln w="28575" algn="ctr">
            <a:noFill/>
            <a:miter lim="800000"/>
            <a:headEnd/>
            <a:tailEnd/>
          </a:ln>
        </p:spPr>
        <p:txBody>
          <a:bodyPr lIns="91431" tIns="45716" rIns="91431" bIns="45716">
            <a:spAutoFit/>
          </a:bodyPr>
          <a:lstStyle/>
          <a:p>
            <a:pPr fontAlgn="base">
              <a:lnSpc>
                <a:spcPct val="0"/>
              </a:lnSpc>
              <a:spcBef>
                <a:spcPct val="0"/>
              </a:spcBef>
              <a:spcAft>
                <a:spcPts val="1200"/>
              </a:spcAft>
              <a:defRPr/>
            </a:pPr>
            <a:endParaRPr lang="en-US" sz="1200" b="1" dirty="0">
              <a:solidFill>
                <a:srgbClr val="000000"/>
              </a:solidFill>
              <a:effectLst>
                <a:outerShdw blurRad="38100" dist="38100" dir="2700000" algn="tl">
                  <a:srgbClr val="DDDDDD"/>
                </a:outerShdw>
              </a:effectLst>
              <a:latin typeface="Times"/>
              <a:ea typeface="ＭＳ Ｐゴシック" charset="-128"/>
              <a:cs typeface="Times"/>
            </a:endParaRPr>
          </a:p>
          <a:p>
            <a:pPr fontAlgn="base">
              <a:lnSpc>
                <a:spcPct val="0"/>
              </a:lnSpc>
              <a:spcBef>
                <a:spcPct val="0"/>
              </a:spcBef>
              <a:spcAft>
                <a:spcPts val="1200"/>
              </a:spcAft>
              <a:defRPr/>
            </a:pPr>
            <a:r>
              <a:rPr lang="en-US" sz="1200" b="1" dirty="0">
                <a:solidFill>
                  <a:srgbClr val="000000"/>
                </a:solidFill>
                <a:effectLst>
                  <a:outerShdw blurRad="38100" dist="38100" dir="2700000" algn="tl">
                    <a:srgbClr val="DDDDDD"/>
                  </a:outerShdw>
                </a:effectLst>
                <a:latin typeface="Times"/>
                <a:ea typeface="ＭＳ Ｐゴシック" charset="-128"/>
                <a:cs typeface="Times"/>
              </a:rPr>
              <a:t>Kendall DM, </a:t>
            </a:r>
            <a:r>
              <a:rPr lang="en-US" sz="1200" b="1" dirty="0" err="1">
                <a:solidFill>
                  <a:srgbClr val="000000"/>
                </a:solidFill>
                <a:effectLst>
                  <a:outerShdw blurRad="38100" dist="38100" dir="2700000" algn="tl">
                    <a:srgbClr val="DDDDDD"/>
                  </a:outerShdw>
                </a:effectLst>
                <a:latin typeface="Times"/>
                <a:ea typeface="ＭＳ Ｐゴシック" charset="-128"/>
                <a:cs typeface="Times"/>
              </a:rPr>
              <a:t>Bergenstal</a:t>
            </a:r>
            <a:r>
              <a:rPr lang="en-US" sz="1200" b="1" dirty="0">
                <a:solidFill>
                  <a:srgbClr val="000000"/>
                </a:solidFill>
                <a:effectLst>
                  <a:outerShdw blurRad="38100" dist="38100" dir="2700000" algn="tl">
                    <a:srgbClr val="DDDDDD"/>
                  </a:outerShdw>
                </a:effectLst>
                <a:latin typeface="Times"/>
                <a:ea typeface="ＭＳ Ｐゴシック" charset="-128"/>
                <a:cs typeface="Times"/>
              </a:rPr>
              <a:t> RM.  © International Diabetes Center 2009</a:t>
            </a:r>
          </a:p>
          <a:p>
            <a:pPr fontAlgn="base">
              <a:lnSpc>
                <a:spcPct val="0"/>
              </a:lnSpc>
              <a:spcBef>
                <a:spcPct val="0"/>
              </a:spcBef>
              <a:spcAft>
                <a:spcPts val="1200"/>
              </a:spcAft>
              <a:defRPr/>
            </a:pPr>
            <a:endParaRPr lang="en-US" sz="1200" dirty="0">
              <a:solidFill>
                <a:srgbClr val="000000"/>
              </a:solidFill>
              <a:latin typeface="Times"/>
              <a:ea typeface="ＭＳ Ｐゴシック" charset="-128"/>
              <a:cs typeface="Times"/>
            </a:endParaRPr>
          </a:p>
          <a:p>
            <a:pPr fontAlgn="base">
              <a:lnSpc>
                <a:spcPct val="0"/>
              </a:lnSpc>
              <a:spcBef>
                <a:spcPct val="0"/>
              </a:spcBef>
              <a:spcAft>
                <a:spcPts val="1200"/>
              </a:spcAft>
              <a:defRPr/>
            </a:pPr>
            <a:r>
              <a:rPr lang="en-US" sz="1200" dirty="0">
                <a:solidFill>
                  <a:srgbClr val="000000"/>
                </a:solidFill>
                <a:latin typeface="Times"/>
                <a:ea typeface="ＭＳ Ｐゴシック" charset="-128"/>
                <a:cs typeface="Times"/>
              </a:rPr>
              <a:t>UK Prospective Diabetes Study (UKPDS) Group. </a:t>
            </a:r>
            <a:r>
              <a:rPr lang="en-US" sz="1200" i="1" dirty="0">
                <a:solidFill>
                  <a:srgbClr val="000000"/>
                </a:solidFill>
                <a:latin typeface="Times"/>
                <a:ea typeface="ＭＳ Ｐゴシック" charset="-128"/>
                <a:cs typeface="Times"/>
              </a:rPr>
              <a:t>Lancet</a:t>
            </a:r>
            <a:r>
              <a:rPr lang="en-US" sz="1200" dirty="0">
                <a:solidFill>
                  <a:srgbClr val="000000"/>
                </a:solidFill>
                <a:latin typeface="Times"/>
                <a:ea typeface="ＭＳ Ｐゴシック" charset="-128"/>
                <a:cs typeface="Times"/>
              </a:rPr>
              <a:t> 1998;352:854. </a:t>
            </a:r>
          </a:p>
          <a:p>
            <a:pPr fontAlgn="base">
              <a:lnSpc>
                <a:spcPct val="0"/>
              </a:lnSpc>
              <a:spcBef>
                <a:spcPct val="0"/>
              </a:spcBef>
              <a:spcAft>
                <a:spcPts val="1200"/>
              </a:spcAft>
              <a:defRPr/>
            </a:pPr>
            <a:r>
              <a:rPr lang="en-US" sz="1200" dirty="0">
                <a:solidFill>
                  <a:srgbClr val="000000"/>
                </a:solidFill>
                <a:latin typeface="Times"/>
                <a:ea typeface="ＭＳ Ｐゴシック" charset="-128"/>
                <a:cs typeface="Times"/>
              </a:rPr>
              <a:t>Holman RR et al. </a:t>
            </a:r>
            <a:r>
              <a:rPr lang="sv-SE" sz="1200" i="1" dirty="0">
                <a:solidFill>
                  <a:srgbClr val="000000"/>
                </a:solidFill>
                <a:latin typeface="Times"/>
                <a:ea typeface="ＭＳ Ｐゴシック" charset="-128"/>
                <a:cs typeface="Times"/>
              </a:rPr>
              <a:t>N </a:t>
            </a:r>
            <a:r>
              <a:rPr lang="sv-SE" sz="1200" i="1" dirty="0" err="1">
                <a:solidFill>
                  <a:srgbClr val="000000"/>
                </a:solidFill>
                <a:latin typeface="Times"/>
                <a:ea typeface="ＭＳ Ｐゴシック" charset="-128"/>
                <a:cs typeface="Times"/>
              </a:rPr>
              <a:t>Engl</a:t>
            </a:r>
            <a:r>
              <a:rPr lang="sv-SE" sz="1200" i="1" dirty="0">
                <a:solidFill>
                  <a:srgbClr val="000000"/>
                </a:solidFill>
                <a:latin typeface="Times"/>
                <a:ea typeface="ＭＳ Ｐゴシック" charset="-128"/>
                <a:cs typeface="Times"/>
              </a:rPr>
              <a:t> J Med</a:t>
            </a:r>
            <a:r>
              <a:rPr lang="sv-SE" sz="1200" dirty="0">
                <a:solidFill>
                  <a:srgbClr val="000000"/>
                </a:solidFill>
                <a:latin typeface="Times"/>
                <a:ea typeface="ＭＳ Ｐゴシック" charset="-128"/>
                <a:cs typeface="Times"/>
              </a:rPr>
              <a:t>. 2008;359:1577.  </a:t>
            </a:r>
            <a:r>
              <a:rPr lang="en-US" sz="1200" dirty="0">
                <a:solidFill>
                  <a:srgbClr val="000000"/>
                </a:solidFill>
                <a:latin typeface="Times"/>
                <a:ea typeface="ＭＳ Ｐゴシック" charset="-128"/>
                <a:cs typeface="Times"/>
              </a:rPr>
              <a:t>DCCT Research Group. N </a:t>
            </a:r>
            <a:r>
              <a:rPr lang="en-US" sz="1200" dirty="0" err="1">
                <a:solidFill>
                  <a:srgbClr val="000000"/>
                </a:solidFill>
                <a:latin typeface="Times"/>
                <a:ea typeface="ＭＳ Ｐゴシック" charset="-128"/>
                <a:cs typeface="Times"/>
              </a:rPr>
              <a:t>Engl</a:t>
            </a:r>
            <a:r>
              <a:rPr lang="en-US" sz="1200" dirty="0">
                <a:solidFill>
                  <a:srgbClr val="000000"/>
                </a:solidFill>
                <a:latin typeface="Times"/>
                <a:ea typeface="ＭＳ Ｐゴシック" charset="-128"/>
                <a:cs typeface="Times"/>
              </a:rPr>
              <a:t> J Med 1993;329;977.</a:t>
            </a:r>
          </a:p>
          <a:p>
            <a:pPr fontAlgn="base">
              <a:lnSpc>
                <a:spcPct val="0"/>
              </a:lnSpc>
              <a:spcBef>
                <a:spcPct val="0"/>
              </a:spcBef>
              <a:spcAft>
                <a:spcPts val="1200"/>
              </a:spcAft>
              <a:defRPr/>
            </a:pPr>
            <a:r>
              <a:rPr lang="en-US" sz="1200" dirty="0">
                <a:solidFill>
                  <a:srgbClr val="000000"/>
                </a:solidFill>
                <a:latin typeface="Times"/>
                <a:ea typeface="ＭＳ Ｐゴシック" charset="-128"/>
                <a:cs typeface="Times"/>
              </a:rPr>
              <a:t>Nathan DM et al. </a:t>
            </a:r>
            <a:r>
              <a:rPr lang="en-US" sz="1200" i="1" dirty="0">
                <a:solidFill>
                  <a:srgbClr val="000000"/>
                </a:solidFill>
                <a:latin typeface="Times"/>
                <a:ea typeface="ＭＳ Ｐゴシック" charset="-128"/>
                <a:cs typeface="Times"/>
              </a:rPr>
              <a:t>N </a:t>
            </a:r>
            <a:r>
              <a:rPr lang="en-US" sz="1200" i="1" dirty="0" err="1">
                <a:solidFill>
                  <a:srgbClr val="000000"/>
                </a:solidFill>
                <a:latin typeface="Times"/>
                <a:ea typeface="ＭＳ Ｐゴシック" charset="-128"/>
                <a:cs typeface="Times"/>
              </a:rPr>
              <a:t>Engl</a:t>
            </a:r>
            <a:r>
              <a:rPr lang="en-US" sz="1200" i="1" dirty="0">
                <a:solidFill>
                  <a:srgbClr val="000000"/>
                </a:solidFill>
                <a:latin typeface="Times"/>
                <a:ea typeface="ＭＳ Ｐゴシック" charset="-128"/>
                <a:cs typeface="Times"/>
              </a:rPr>
              <a:t> J Med</a:t>
            </a:r>
            <a:r>
              <a:rPr lang="en-US" sz="1200" dirty="0">
                <a:solidFill>
                  <a:srgbClr val="000000"/>
                </a:solidFill>
                <a:latin typeface="Times"/>
                <a:ea typeface="ＭＳ Ｐゴシック" charset="-128"/>
                <a:cs typeface="Times"/>
              </a:rPr>
              <a:t>. 2005;353:2643.  Gerstein HC et al. </a:t>
            </a:r>
            <a:r>
              <a:rPr lang="en-US" sz="1200" i="1" dirty="0">
                <a:solidFill>
                  <a:srgbClr val="000000"/>
                </a:solidFill>
                <a:latin typeface="Times"/>
                <a:ea typeface="ＭＳ Ｐゴシック" charset="-128"/>
                <a:cs typeface="Times"/>
              </a:rPr>
              <a:t>N </a:t>
            </a:r>
            <a:r>
              <a:rPr lang="en-US" sz="1200" i="1" dirty="0" err="1">
                <a:solidFill>
                  <a:srgbClr val="000000"/>
                </a:solidFill>
                <a:latin typeface="Times"/>
                <a:ea typeface="ＭＳ Ｐゴシック" charset="-128"/>
                <a:cs typeface="Times"/>
              </a:rPr>
              <a:t>Engl</a:t>
            </a:r>
            <a:r>
              <a:rPr lang="en-US" sz="1200" i="1" dirty="0">
                <a:solidFill>
                  <a:srgbClr val="000000"/>
                </a:solidFill>
                <a:latin typeface="Times"/>
                <a:ea typeface="ＭＳ Ｐゴシック" charset="-128"/>
                <a:cs typeface="Times"/>
              </a:rPr>
              <a:t> J Med.</a:t>
            </a:r>
            <a:r>
              <a:rPr lang="en-US" sz="1200" dirty="0">
                <a:solidFill>
                  <a:srgbClr val="000000"/>
                </a:solidFill>
                <a:latin typeface="Times"/>
                <a:ea typeface="ＭＳ Ｐゴシック" charset="-128"/>
                <a:cs typeface="Times"/>
              </a:rPr>
              <a:t> 2008;358:2545.</a:t>
            </a:r>
          </a:p>
          <a:p>
            <a:pPr fontAlgn="base">
              <a:lnSpc>
                <a:spcPct val="0"/>
              </a:lnSpc>
              <a:spcBef>
                <a:spcPct val="0"/>
              </a:spcBef>
              <a:spcAft>
                <a:spcPts val="1200"/>
              </a:spcAft>
              <a:defRPr/>
            </a:pPr>
            <a:r>
              <a:rPr lang="en-US" sz="1200" dirty="0">
                <a:solidFill>
                  <a:srgbClr val="000000"/>
                </a:solidFill>
                <a:latin typeface="Times"/>
                <a:ea typeface="ＭＳ Ｐゴシック" charset="-128"/>
                <a:cs typeface="Times"/>
              </a:rPr>
              <a:t>Patel A et al.</a:t>
            </a:r>
            <a:r>
              <a:rPr lang="en-US" sz="1200" i="1" dirty="0">
                <a:solidFill>
                  <a:srgbClr val="000000"/>
                </a:solidFill>
                <a:latin typeface="Times"/>
                <a:ea typeface="ＭＳ Ｐゴシック" charset="-128"/>
                <a:cs typeface="Times"/>
              </a:rPr>
              <a:t> </a:t>
            </a:r>
            <a:r>
              <a:rPr lang="en-US" sz="1200" dirty="0">
                <a:solidFill>
                  <a:srgbClr val="000000"/>
                </a:solidFill>
                <a:latin typeface="Times"/>
                <a:ea typeface="ＭＳ Ｐゴシック" charset="-128"/>
                <a:cs typeface="Times"/>
              </a:rPr>
              <a:t>N </a:t>
            </a:r>
            <a:r>
              <a:rPr lang="en-US" sz="1200" dirty="0" err="1">
                <a:solidFill>
                  <a:srgbClr val="000000"/>
                </a:solidFill>
                <a:latin typeface="Times"/>
                <a:ea typeface="ＭＳ Ｐゴシック" charset="-128"/>
                <a:cs typeface="Times"/>
              </a:rPr>
              <a:t>Engl</a:t>
            </a:r>
            <a:r>
              <a:rPr lang="en-US" sz="1200" dirty="0">
                <a:solidFill>
                  <a:srgbClr val="000000"/>
                </a:solidFill>
                <a:latin typeface="Times"/>
                <a:ea typeface="ＭＳ Ｐゴシック" charset="-128"/>
                <a:cs typeface="Times"/>
              </a:rPr>
              <a:t> J Med 2008;358:2560.  </a:t>
            </a:r>
            <a:r>
              <a:rPr lang="da-DK" sz="1200" dirty="0" err="1">
                <a:solidFill>
                  <a:srgbClr val="000000"/>
                </a:solidFill>
                <a:latin typeface="Times"/>
                <a:ea typeface="ＭＳ Ｐゴシック" charset="-128"/>
                <a:cs typeface="Times"/>
              </a:rPr>
              <a:t>Duckworth</a:t>
            </a:r>
            <a:r>
              <a:rPr lang="da-DK" sz="1200" dirty="0">
                <a:solidFill>
                  <a:srgbClr val="000000"/>
                </a:solidFill>
                <a:latin typeface="Times"/>
                <a:ea typeface="ＭＳ Ｐゴシック" charset="-128"/>
                <a:cs typeface="Times"/>
              </a:rPr>
              <a:t> W et al.  N </a:t>
            </a:r>
            <a:r>
              <a:rPr lang="da-DK" sz="1200" dirty="0" err="1">
                <a:solidFill>
                  <a:srgbClr val="000000"/>
                </a:solidFill>
                <a:latin typeface="Times"/>
                <a:ea typeface="ＭＳ Ｐゴシック" charset="-128"/>
                <a:cs typeface="Times"/>
              </a:rPr>
              <a:t>Engl</a:t>
            </a:r>
            <a:r>
              <a:rPr lang="da-DK" sz="1200" dirty="0">
                <a:solidFill>
                  <a:srgbClr val="000000"/>
                </a:solidFill>
                <a:latin typeface="Times"/>
                <a:ea typeface="ＭＳ Ｐゴシック" charset="-128"/>
                <a:cs typeface="Times"/>
              </a:rPr>
              <a:t> J Med 2009;360:129. (erratum: </a:t>
            </a:r>
          </a:p>
          <a:p>
            <a:pPr fontAlgn="base">
              <a:lnSpc>
                <a:spcPct val="0"/>
              </a:lnSpc>
              <a:spcBef>
                <a:spcPct val="0"/>
              </a:spcBef>
              <a:spcAft>
                <a:spcPts val="1200"/>
              </a:spcAft>
              <a:defRPr/>
            </a:pPr>
            <a:r>
              <a:rPr lang="da-DK" sz="1200" dirty="0">
                <a:solidFill>
                  <a:srgbClr val="000000"/>
                </a:solidFill>
                <a:latin typeface="Times"/>
                <a:ea typeface="ＭＳ Ｐゴシック" charset="-128"/>
                <a:cs typeface="Times"/>
              </a:rPr>
              <a:t>Moritz T. </a:t>
            </a:r>
            <a:r>
              <a:rPr lang="da-DK" sz="1200" i="1" dirty="0">
                <a:solidFill>
                  <a:srgbClr val="000000"/>
                </a:solidFill>
                <a:latin typeface="Times"/>
                <a:ea typeface="ＭＳ Ｐゴシック" charset="-128"/>
                <a:cs typeface="Times"/>
              </a:rPr>
              <a:t>N</a:t>
            </a:r>
            <a:r>
              <a:rPr lang="da-DK" sz="1200" dirty="0">
                <a:solidFill>
                  <a:srgbClr val="000000"/>
                </a:solidFill>
                <a:latin typeface="Times"/>
                <a:ea typeface="ＭＳ Ｐゴシック" charset="-128"/>
                <a:cs typeface="Times"/>
              </a:rPr>
              <a:t> </a:t>
            </a:r>
            <a:r>
              <a:rPr lang="da-DK" sz="1200" i="1" dirty="0" err="1">
                <a:solidFill>
                  <a:srgbClr val="000000"/>
                </a:solidFill>
                <a:latin typeface="Times"/>
                <a:ea typeface="ＭＳ Ｐゴシック" charset="-128"/>
                <a:cs typeface="Times"/>
              </a:rPr>
              <a:t>Engl</a:t>
            </a:r>
            <a:r>
              <a:rPr lang="da-DK" sz="1200" dirty="0">
                <a:solidFill>
                  <a:srgbClr val="000000"/>
                </a:solidFill>
                <a:latin typeface="Times"/>
                <a:ea typeface="ＭＳ Ｐゴシック" charset="-128"/>
                <a:cs typeface="Times"/>
              </a:rPr>
              <a:t> </a:t>
            </a:r>
            <a:r>
              <a:rPr lang="da-DK" sz="1200" i="1" dirty="0">
                <a:solidFill>
                  <a:srgbClr val="000000"/>
                </a:solidFill>
                <a:latin typeface="Times"/>
                <a:ea typeface="ＭＳ Ｐゴシック" charset="-128"/>
                <a:cs typeface="Times"/>
              </a:rPr>
              <a:t>J</a:t>
            </a:r>
            <a:r>
              <a:rPr lang="da-DK" sz="1200" dirty="0">
                <a:solidFill>
                  <a:srgbClr val="000000"/>
                </a:solidFill>
                <a:latin typeface="Times"/>
                <a:ea typeface="ＭＳ Ｐゴシック" charset="-128"/>
                <a:cs typeface="Times"/>
              </a:rPr>
              <a:t> </a:t>
            </a:r>
            <a:r>
              <a:rPr lang="da-DK" sz="1200" i="1" dirty="0">
                <a:solidFill>
                  <a:srgbClr val="000000"/>
                </a:solidFill>
                <a:latin typeface="Times"/>
                <a:ea typeface="ＭＳ Ｐゴシック" charset="-128"/>
                <a:cs typeface="Times"/>
              </a:rPr>
              <a:t>Med</a:t>
            </a:r>
            <a:r>
              <a:rPr lang="da-DK" sz="1200" dirty="0">
                <a:solidFill>
                  <a:srgbClr val="000000"/>
                </a:solidFill>
                <a:latin typeface="Times"/>
                <a:ea typeface="ＭＳ Ｐゴシック" charset="-128"/>
                <a:cs typeface="Times"/>
              </a:rPr>
              <a:t> 2009;361:1024)</a:t>
            </a:r>
            <a:endParaRPr lang="en-US" sz="1200" dirty="0">
              <a:solidFill>
                <a:srgbClr val="000000"/>
              </a:solidFill>
              <a:latin typeface="Times"/>
              <a:ea typeface="ＭＳ Ｐゴシック" charset="-128"/>
              <a:cs typeface="Times"/>
            </a:endParaRPr>
          </a:p>
        </p:txBody>
      </p:sp>
      <p:sp>
        <p:nvSpPr>
          <p:cNvPr id="2" name="Platshållare för bildnummer 1"/>
          <p:cNvSpPr>
            <a:spLocks noGrp="1"/>
          </p:cNvSpPr>
          <p:nvPr>
            <p:ph type="sldNum" sz="quarter" idx="12"/>
          </p:nvPr>
        </p:nvSpPr>
        <p:spPr/>
        <p:txBody>
          <a:bodyPr/>
          <a:lstStyle/>
          <a:p>
            <a:fld id="{31738BCC-75D2-404B-B7CA-581F87259267}" type="slidenum">
              <a:rPr lang="sv-SE" smtClean="0">
                <a:solidFill>
                  <a:prstClr val="black">
                    <a:tint val="75000"/>
                  </a:prstClr>
                </a:solidFill>
              </a:rPr>
              <a:pPr/>
              <a:t>90</a:t>
            </a:fld>
            <a:endParaRPr lang="sv-SE">
              <a:solidFill>
                <a:prstClr val="black">
                  <a:tint val="75000"/>
                </a:prstClr>
              </a:solidFill>
            </a:endParaRPr>
          </a:p>
        </p:txBody>
      </p:sp>
    </p:spTree>
    <p:extLst>
      <p:ext uri="{BB962C8B-B14F-4D97-AF65-F5344CB8AC3E}">
        <p14:creationId xmlns:p14="http://schemas.microsoft.com/office/powerpoint/2010/main" val="53453758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8" descr="Draft 7.7_All Figuresnolegend_29 Feb 2012_Part1.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91481"/>
            <a:ext cx="11353800" cy="87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21"/>
          <p:cNvSpPr txBox="1">
            <a:spLocks noChangeArrowheads="1"/>
          </p:cNvSpPr>
          <p:nvPr/>
        </p:nvSpPr>
        <p:spPr bwMode="auto">
          <a:xfrm>
            <a:off x="4273608" y="6400926"/>
            <a:ext cx="5668906"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sv-SE" sz="1200" b="1" i="1">
                <a:solidFill>
                  <a:prstClr val="black"/>
                </a:solidFill>
                <a:latin typeface="Times" pitchFamily="18" charset="0"/>
                <a:cs typeface="Times" pitchFamily="18" charset="0"/>
              </a:rPr>
              <a:t>Diabetes Care,</a:t>
            </a:r>
            <a:r>
              <a:rPr lang="en-US" altLang="sv-SE" sz="1200" b="1">
                <a:solidFill>
                  <a:prstClr val="black"/>
                </a:solidFill>
                <a:latin typeface="Times" pitchFamily="18" charset="0"/>
                <a:cs typeface="Times" pitchFamily="18" charset="0"/>
              </a:rPr>
              <a:t> </a:t>
            </a:r>
            <a:r>
              <a:rPr lang="en-US" altLang="sv-SE" sz="1200" b="1" i="1">
                <a:solidFill>
                  <a:prstClr val="black"/>
                </a:solidFill>
                <a:latin typeface="Times" pitchFamily="18" charset="0"/>
                <a:cs typeface="Times" pitchFamily="18" charset="0"/>
              </a:rPr>
              <a:t>Diabetologia. </a:t>
            </a:r>
            <a:r>
              <a:rPr lang="en-US" altLang="sv-SE" sz="1200" b="1">
                <a:solidFill>
                  <a:prstClr val="black"/>
                </a:solidFill>
                <a:latin typeface="Times" pitchFamily="18" charset="0"/>
                <a:cs typeface="Times" pitchFamily="18" charset="0"/>
              </a:rPr>
              <a:t>19</a:t>
            </a:r>
            <a:r>
              <a:rPr lang="en-US" altLang="sv-SE" sz="1200" b="1" i="1">
                <a:solidFill>
                  <a:prstClr val="black"/>
                </a:solidFill>
                <a:latin typeface="Times" pitchFamily="18" charset="0"/>
                <a:cs typeface="Times" pitchFamily="18" charset="0"/>
              </a:rPr>
              <a:t> </a:t>
            </a:r>
            <a:r>
              <a:rPr lang="en-US" altLang="sv-SE" sz="1200" b="1">
                <a:solidFill>
                  <a:prstClr val="black"/>
                </a:solidFill>
                <a:latin typeface="Times" pitchFamily="18" charset="0"/>
                <a:cs typeface="Times" pitchFamily="18" charset="0"/>
              </a:rPr>
              <a:t>April 2012 [Epub ahead of print]</a:t>
            </a:r>
          </a:p>
          <a:p>
            <a:pPr algn="r" eaLnBrk="1" hangingPunct="1"/>
            <a:r>
              <a:rPr lang="en-US" altLang="sv-SE" sz="1200" b="1">
                <a:solidFill>
                  <a:prstClr val="black"/>
                </a:solidFill>
                <a:latin typeface="Times" pitchFamily="18" charset="0"/>
                <a:cs typeface="Times" pitchFamily="18" charset="0"/>
              </a:rPr>
              <a:t>(Adapted with permission from: Ismail-Beigi F, et al. </a:t>
            </a:r>
            <a:r>
              <a:rPr lang="en-US" altLang="sv-SE" sz="1200" b="1" i="1">
                <a:solidFill>
                  <a:prstClr val="black"/>
                </a:solidFill>
                <a:latin typeface="Times" pitchFamily="18" charset="0"/>
                <a:cs typeface="Times" pitchFamily="18" charset="0"/>
              </a:rPr>
              <a:t>Ann Intern Med</a:t>
            </a:r>
            <a:r>
              <a:rPr lang="en-US" altLang="sv-SE" sz="1200" b="1">
                <a:solidFill>
                  <a:prstClr val="black"/>
                </a:solidFill>
                <a:latin typeface="Times" pitchFamily="18" charset="0"/>
                <a:cs typeface="Times" pitchFamily="18" charset="0"/>
              </a:rPr>
              <a:t> 2011;154:554)</a:t>
            </a:r>
          </a:p>
          <a:p>
            <a:pPr algn="r" eaLnBrk="1" hangingPunct="1"/>
            <a:endParaRPr lang="en-US" altLang="sv-SE" sz="1200" b="1">
              <a:solidFill>
                <a:prstClr val="black"/>
              </a:solidFill>
              <a:latin typeface="Times" pitchFamily="18" charset="0"/>
              <a:cs typeface="Times" pitchFamily="18" charset="0"/>
            </a:endParaRPr>
          </a:p>
          <a:p>
            <a:pPr algn="r" eaLnBrk="1" hangingPunct="1"/>
            <a:endParaRPr lang="en-US" altLang="sv-SE" sz="1200" b="1">
              <a:solidFill>
                <a:prstClr val="black"/>
              </a:solidFill>
              <a:latin typeface="Times" pitchFamily="18" charset="0"/>
              <a:cs typeface="Times" pitchFamily="18" charset="0"/>
            </a:endParaRPr>
          </a:p>
        </p:txBody>
      </p:sp>
      <p:sp>
        <p:nvSpPr>
          <p:cNvPr id="2" name="textruta 1"/>
          <p:cNvSpPr txBox="1"/>
          <p:nvPr/>
        </p:nvSpPr>
        <p:spPr>
          <a:xfrm>
            <a:off x="269890" y="-16886"/>
            <a:ext cx="4179054" cy="830997"/>
          </a:xfrm>
          <a:prstGeom prst="rect">
            <a:avLst/>
          </a:prstGeom>
          <a:solidFill>
            <a:schemeClr val="bg1">
              <a:lumMod val="95000"/>
            </a:schemeClr>
          </a:solidFill>
        </p:spPr>
        <p:txBody>
          <a:bodyPr wrap="square" rtlCol="0">
            <a:spAutoFit/>
          </a:bodyPr>
          <a:lstStyle/>
          <a:p>
            <a:r>
              <a:rPr lang="sv-SE" sz="2400" b="1" dirty="0" smtClean="0">
                <a:solidFill>
                  <a:srgbClr val="C00000"/>
                </a:solidFill>
              </a:rPr>
              <a:t>Individualiserad ambition </a:t>
            </a:r>
            <a:br>
              <a:rPr lang="sv-SE" sz="2400" b="1" dirty="0" smtClean="0">
                <a:solidFill>
                  <a:srgbClr val="C00000"/>
                </a:solidFill>
              </a:rPr>
            </a:br>
            <a:r>
              <a:rPr lang="sv-SE" sz="2400" b="1" dirty="0" smtClean="0">
                <a:solidFill>
                  <a:srgbClr val="C00000"/>
                </a:solidFill>
              </a:rPr>
              <a:t>vad gäller blodsocker</a:t>
            </a:r>
            <a:endParaRPr lang="sv-SE" sz="2400" b="1" dirty="0">
              <a:solidFill>
                <a:srgbClr val="C00000"/>
              </a:solidFill>
            </a:endParaRPr>
          </a:p>
        </p:txBody>
      </p:sp>
      <p:sp>
        <p:nvSpPr>
          <p:cNvPr id="3" name="textruta 2"/>
          <p:cNvSpPr txBox="1"/>
          <p:nvPr/>
        </p:nvSpPr>
        <p:spPr>
          <a:xfrm>
            <a:off x="3885302" y="509455"/>
            <a:ext cx="1563481" cy="584775"/>
          </a:xfrm>
          <a:prstGeom prst="rect">
            <a:avLst/>
          </a:prstGeom>
          <a:solidFill>
            <a:schemeClr val="bg1">
              <a:lumMod val="95000"/>
            </a:schemeClr>
          </a:solidFill>
        </p:spPr>
        <p:txBody>
          <a:bodyPr wrap="square" rtlCol="0">
            <a:spAutoFit/>
          </a:bodyPr>
          <a:lstStyle/>
          <a:p>
            <a:r>
              <a:rPr lang="sv-SE" sz="1600" b="1" dirty="0" smtClean="0">
                <a:solidFill>
                  <a:prstClr val="black"/>
                </a:solidFill>
              </a:rPr>
              <a:t>Mer </a:t>
            </a:r>
            <a:br>
              <a:rPr lang="sv-SE" sz="1600" b="1" dirty="0" smtClean="0">
                <a:solidFill>
                  <a:prstClr val="black"/>
                </a:solidFill>
              </a:rPr>
            </a:br>
            <a:r>
              <a:rPr lang="sv-SE" sz="1600" b="1" dirty="0" smtClean="0">
                <a:solidFill>
                  <a:prstClr val="black"/>
                </a:solidFill>
              </a:rPr>
              <a:t>stringent</a:t>
            </a:r>
            <a:endParaRPr lang="sv-SE" sz="1600" b="1" dirty="0">
              <a:solidFill>
                <a:prstClr val="black"/>
              </a:solidFill>
            </a:endParaRPr>
          </a:p>
        </p:txBody>
      </p:sp>
      <p:sp>
        <p:nvSpPr>
          <p:cNvPr id="8" name="textruta 7"/>
          <p:cNvSpPr txBox="1"/>
          <p:nvPr/>
        </p:nvSpPr>
        <p:spPr>
          <a:xfrm>
            <a:off x="7559360" y="446315"/>
            <a:ext cx="1563481" cy="584775"/>
          </a:xfrm>
          <a:prstGeom prst="rect">
            <a:avLst/>
          </a:prstGeom>
          <a:solidFill>
            <a:schemeClr val="bg1">
              <a:lumMod val="95000"/>
            </a:schemeClr>
          </a:solidFill>
        </p:spPr>
        <p:txBody>
          <a:bodyPr wrap="square" rtlCol="0">
            <a:spAutoFit/>
          </a:bodyPr>
          <a:lstStyle/>
          <a:p>
            <a:r>
              <a:rPr lang="sv-SE" sz="1600" b="1" dirty="0" smtClean="0">
                <a:solidFill>
                  <a:prstClr val="black"/>
                </a:solidFill>
              </a:rPr>
              <a:t>Mindre </a:t>
            </a:r>
            <a:br>
              <a:rPr lang="sv-SE" sz="1600" b="1" dirty="0" smtClean="0">
                <a:solidFill>
                  <a:prstClr val="black"/>
                </a:solidFill>
              </a:rPr>
            </a:br>
            <a:r>
              <a:rPr lang="sv-SE" sz="1600" b="1" dirty="0" smtClean="0">
                <a:solidFill>
                  <a:prstClr val="black"/>
                </a:solidFill>
              </a:rPr>
              <a:t>stringent</a:t>
            </a:r>
            <a:endParaRPr lang="sv-SE" sz="1600" b="1" dirty="0">
              <a:solidFill>
                <a:prstClr val="black"/>
              </a:solidFill>
            </a:endParaRPr>
          </a:p>
        </p:txBody>
      </p:sp>
      <p:sp>
        <p:nvSpPr>
          <p:cNvPr id="4" name="textruta 3"/>
          <p:cNvSpPr txBox="1"/>
          <p:nvPr/>
        </p:nvSpPr>
        <p:spPr>
          <a:xfrm>
            <a:off x="1601282" y="3586400"/>
            <a:ext cx="2316609" cy="338554"/>
          </a:xfrm>
          <a:prstGeom prst="rect">
            <a:avLst/>
          </a:prstGeom>
          <a:solidFill>
            <a:schemeClr val="bg1">
              <a:lumMod val="95000"/>
            </a:schemeClr>
          </a:solidFill>
        </p:spPr>
        <p:txBody>
          <a:bodyPr wrap="square" rtlCol="0">
            <a:spAutoFit/>
          </a:bodyPr>
          <a:lstStyle/>
          <a:p>
            <a:r>
              <a:rPr lang="sv-SE" sz="1600" b="1" dirty="0" smtClean="0">
                <a:solidFill>
                  <a:prstClr val="black"/>
                </a:solidFill>
              </a:rPr>
              <a:t>Förväntad livslängd</a:t>
            </a:r>
            <a:endParaRPr lang="sv-SE" sz="1600" b="1" dirty="0">
              <a:solidFill>
                <a:prstClr val="black"/>
              </a:solidFill>
            </a:endParaRPr>
          </a:p>
        </p:txBody>
      </p:sp>
      <p:sp>
        <p:nvSpPr>
          <p:cNvPr id="10" name="textruta 9"/>
          <p:cNvSpPr txBox="1"/>
          <p:nvPr/>
        </p:nvSpPr>
        <p:spPr>
          <a:xfrm>
            <a:off x="1640632" y="2852999"/>
            <a:ext cx="2316609" cy="338554"/>
          </a:xfrm>
          <a:prstGeom prst="rect">
            <a:avLst/>
          </a:prstGeom>
          <a:solidFill>
            <a:schemeClr val="bg1">
              <a:lumMod val="95000"/>
            </a:schemeClr>
          </a:solidFill>
        </p:spPr>
        <p:txBody>
          <a:bodyPr wrap="square" rtlCol="0">
            <a:spAutoFit/>
          </a:bodyPr>
          <a:lstStyle/>
          <a:p>
            <a:r>
              <a:rPr lang="sv-SE" sz="1600" b="1" dirty="0" smtClean="0">
                <a:solidFill>
                  <a:prstClr val="black"/>
                </a:solidFill>
              </a:rPr>
              <a:t>Hur länge haft diabetes</a:t>
            </a:r>
            <a:endParaRPr lang="sv-SE" sz="1600" b="1" dirty="0">
              <a:solidFill>
                <a:prstClr val="black"/>
              </a:solidFill>
            </a:endParaRPr>
          </a:p>
        </p:txBody>
      </p:sp>
      <p:sp>
        <p:nvSpPr>
          <p:cNvPr id="11" name="textruta 10"/>
          <p:cNvSpPr txBox="1"/>
          <p:nvPr/>
        </p:nvSpPr>
        <p:spPr>
          <a:xfrm>
            <a:off x="1640632" y="4319738"/>
            <a:ext cx="2429659" cy="338554"/>
          </a:xfrm>
          <a:prstGeom prst="rect">
            <a:avLst/>
          </a:prstGeom>
          <a:solidFill>
            <a:schemeClr val="bg1">
              <a:lumMod val="95000"/>
            </a:schemeClr>
          </a:solidFill>
        </p:spPr>
        <p:txBody>
          <a:bodyPr wrap="square" rtlCol="0">
            <a:spAutoFit/>
          </a:bodyPr>
          <a:lstStyle/>
          <a:p>
            <a:r>
              <a:rPr lang="sv-SE" sz="1600" b="1" dirty="0" smtClean="0">
                <a:solidFill>
                  <a:prstClr val="black"/>
                </a:solidFill>
              </a:rPr>
              <a:t>Betydande annan </a:t>
            </a:r>
            <a:r>
              <a:rPr lang="sv-SE" sz="1600" b="1" dirty="0" err="1" smtClean="0">
                <a:solidFill>
                  <a:prstClr val="black"/>
                </a:solidFill>
              </a:rPr>
              <a:t>sjukligh</a:t>
            </a:r>
            <a:endParaRPr lang="sv-SE" sz="1600" b="1" dirty="0">
              <a:solidFill>
                <a:prstClr val="black"/>
              </a:solidFill>
            </a:endParaRPr>
          </a:p>
        </p:txBody>
      </p:sp>
      <p:sp>
        <p:nvSpPr>
          <p:cNvPr id="12" name="textruta 11"/>
          <p:cNvSpPr txBox="1"/>
          <p:nvPr/>
        </p:nvSpPr>
        <p:spPr>
          <a:xfrm>
            <a:off x="1640632" y="4941294"/>
            <a:ext cx="2316609" cy="830997"/>
          </a:xfrm>
          <a:prstGeom prst="rect">
            <a:avLst/>
          </a:prstGeom>
          <a:solidFill>
            <a:schemeClr val="bg1">
              <a:lumMod val="95000"/>
            </a:schemeClr>
          </a:solidFill>
        </p:spPr>
        <p:txBody>
          <a:bodyPr wrap="square" rtlCol="0">
            <a:spAutoFit/>
          </a:bodyPr>
          <a:lstStyle/>
          <a:p>
            <a:r>
              <a:rPr lang="sv-SE" sz="1600" b="1" dirty="0" smtClean="0">
                <a:solidFill>
                  <a:prstClr val="black"/>
                </a:solidFill>
              </a:rPr>
              <a:t>Redan etablerade kärlkomplikationer</a:t>
            </a:r>
            <a:br>
              <a:rPr lang="sv-SE" sz="1600" b="1" dirty="0" smtClean="0">
                <a:solidFill>
                  <a:prstClr val="black"/>
                </a:solidFill>
              </a:rPr>
            </a:br>
            <a:endParaRPr lang="sv-SE" sz="1600" b="1" dirty="0">
              <a:solidFill>
                <a:prstClr val="black"/>
              </a:solidFill>
            </a:endParaRPr>
          </a:p>
        </p:txBody>
      </p:sp>
      <p:sp>
        <p:nvSpPr>
          <p:cNvPr id="13" name="textruta 12"/>
          <p:cNvSpPr txBox="1"/>
          <p:nvPr/>
        </p:nvSpPr>
        <p:spPr>
          <a:xfrm>
            <a:off x="1620556" y="5811994"/>
            <a:ext cx="2316609" cy="584775"/>
          </a:xfrm>
          <a:prstGeom prst="rect">
            <a:avLst/>
          </a:prstGeom>
          <a:solidFill>
            <a:schemeClr val="bg1">
              <a:lumMod val="95000"/>
            </a:schemeClr>
          </a:solidFill>
        </p:spPr>
        <p:txBody>
          <a:bodyPr wrap="square" rtlCol="0">
            <a:spAutoFit/>
          </a:bodyPr>
          <a:lstStyle/>
          <a:p>
            <a:r>
              <a:rPr lang="sv-SE" sz="1600" b="1" dirty="0" smtClean="0">
                <a:solidFill>
                  <a:prstClr val="black"/>
                </a:solidFill>
              </a:rPr>
              <a:t>Tillgängliga sjukvårdsresurser</a:t>
            </a:r>
            <a:endParaRPr lang="sv-SE" sz="1600" b="1" dirty="0">
              <a:solidFill>
                <a:prstClr val="black"/>
              </a:solidFill>
            </a:endParaRPr>
          </a:p>
        </p:txBody>
      </p:sp>
      <p:sp>
        <p:nvSpPr>
          <p:cNvPr id="14" name="textruta 13"/>
          <p:cNvSpPr txBox="1"/>
          <p:nvPr/>
        </p:nvSpPr>
        <p:spPr>
          <a:xfrm>
            <a:off x="1645857" y="1967131"/>
            <a:ext cx="2460625" cy="830997"/>
          </a:xfrm>
          <a:prstGeom prst="rect">
            <a:avLst/>
          </a:prstGeom>
          <a:solidFill>
            <a:schemeClr val="bg1">
              <a:lumMod val="95000"/>
            </a:schemeClr>
          </a:solidFill>
        </p:spPr>
        <p:txBody>
          <a:bodyPr wrap="square" rtlCol="0">
            <a:spAutoFit/>
          </a:bodyPr>
          <a:lstStyle/>
          <a:p>
            <a:r>
              <a:rPr lang="sv-SE" sz="1600" b="1" dirty="0" smtClean="0">
                <a:solidFill>
                  <a:prstClr val="black"/>
                </a:solidFill>
              </a:rPr>
              <a:t>Risker med </a:t>
            </a:r>
            <a:r>
              <a:rPr lang="sv-SE" sz="1600" b="1" dirty="0" err="1" smtClean="0">
                <a:solidFill>
                  <a:prstClr val="black"/>
                </a:solidFill>
              </a:rPr>
              <a:t>hypogykemi</a:t>
            </a:r>
            <a:r>
              <a:rPr lang="sv-SE" sz="1600" b="1" dirty="0" smtClean="0">
                <a:solidFill>
                  <a:prstClr val="black"/>
                </a:solidFill>
              </a:rPr>
              <a:t> andra </a:t>
            </a:r>
            <a:r>
              <a:rPr lang="sv-SE" sz="1600" b="1" dirty="0" err="1" smtClean="0">
                <a:solidFill>
                  <a:prstClr val="black"/>
                </a:solidFill>
              </a:rPr>
              <a:t>biverkn</a:t>
            </a:r>
            <a:r>
              <a:rPr lang="sv-SE" sz="1600" b="1" dirty="0" smtClean="0">
                <a:solidFill>
                  <a:prstClr val="black"/>
                </a:solidFill>
              </a:rPr>
              <a:t>. av </a:t>
            </a:r>
            <a:r>
              <a:rPr lang="sv-SE" sz="1600" b="1" dirty="0" err="1" smtClean="0">
                <a:solidFill>
                  <a:prstClr val="black"/>
                </a:solidFill>
              </a:rPr>
              <a:t>behandl</a:t>
            </a:r>
            <a:r>
              <a:rPr lang="sv-SE" sz="1600" b="1" dirty="0" smtClean="0">
                <a:solidFill>
                  <a:prstClr val="black"/>
                </a:solidFill>
              </a:rPr>
              <a:t/>
            </a:r>
            <a:br>
              <a:rPr lang="sv-SE" sz="1600" b="1" dirty="0" smtClean="0">
                <a:solidFill>
                  <a:prstClr val="black"/>
                </a:solidFill>
              </a:rPr>
            </a:br>
            <a:endParaRPr lang="sv-SE" sz="1600" b="1" dirty="0">
              <a:solidFill>
                <a:prstClr val="black"/>
              </a:solidFill>
            </a:endParaRPr>
          </a:p>
        </p:txBody>
      </p:sp>
      <p:sp>
        <p:nvSpPr>
          <p:cNvPr id="15" name="textruta 14"/>
          <p:cNvSpPr txBox="1"/>
          <p:nvPr/>
        </p:nvSpPr>
        <p:spPr>
          <a:xfrm>
            <a:off x="1712647" y="1085898"/>
            <a:ext cx="2033575" cy="830997"/>
          </a:xfrm>
          <a:prstGeom prst="rect">
            <a:avLst/>
          </a:prstGeom>
          <a:solidFill>
            <a:schemeClr val="bg1">
              <a:lumMod val="95000"/>
            </a:schemeClr>
          </a:solidFill>
        </p:spPr>
        <p:txBody>
          <a:bodyPr wrap="square" rtlCol="0">
            <a:spAutoFit/>
          </a:bodyPr>
          <a:lstStyle/>
          <a:p>
            <a:r>
              <a:rPr lang="sv-SE" sz="1600" b="1" dirty="0" smtClean="0">
                <a:solidFill>
                  <a:prstClr val="black"/>
                </a:solidFill>
              </a:rPr>
              <a:t>Patientens attityd förväntad medverkan</a:t>
            </a:r>
            <a:br>
              <a:rPr lang="sv-SE" sz="1600" b="1" dirty="0" smtClean="0">
                <a:solidFill>
                  <a:prstClr val="black"/>
                </a:solidFill>
              </a:rPr>
            </a:br>
            <a:endParaRPr lang="sv-SE" sz="1600" b="1" dirty="0">
              <a:solidFill>
                <a:prstClr val="black"/>
              </a:solidFill>
            </a:endParaRPr>
          </a:p>
        </p:txBody>
      </p:sp>
      <p:sp>
        <p:nvSpPr>
          <p:cNvPr id="5" name="Platshållare för bildnummer 4"/>
          <p:cNvSpPr>
            <a:spLocks noGrp="1"/>
          </p:cNvSpPr>
          <p:nvPr>
            <p:ph type="sldNum" sz="quarter" idx="12"/>
          </p:nvPr>
        </p:nvSpPr>
        <p:spPr/>
        <p:txBody>
          <a:bodyPr/>
          <a:lstStyle/>
          <a:p>
            <a:fld id="{1FEACE06-FE95-4BE2-A50C-575D28DBDFA9}" type="slidenum">
              <a:rPr lang="sv-SE" smtClean="0">
                <a:solidFill>
                  <a:prstClr val="black">
                    <a:tint val="75000"/>
                  </a:prstClr>
                </a:solidFill>
              </a:rPr>
              <a:pPr/>
              <a:t>91</a:t>
            </a:fld>
            <a:endParaRPr lang="sv-SE">
              <a:solidFill>
                <a:prstClr val="black">
                  <a:tint val="75000"/>
                </a:prstClr>
              </a:solidFill>
            </a:endParaRPr>
          </a:p>
        </p:txBody>
      </p:sp>
    </p:spTree>
    <p:extLst>
      <p:ext uri="{BB962C8B-B14F-4D97-AF65-F5344CB8AC3E}">
        <p14:creationId xmlns:p14="http://schemas.microsoft.com/office/powerpoint/2010/main" val="28719713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1752602" y="-250825"/>
            <a:ext cx="6096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sv-SE" sz="1600" smtClean="0">
                <a:solidFill>
                  <a:srgbClr val="000090"/>
                </a:solidFill>
                <a:latin typeface="Arial Black" pitchFamily="34" charset="0"/>
              </a:rPr>
              <a:t>ADA-EASD Position Statement: Management of Hyperglycemia in T2DM</a:t>
            </a: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endParaRPr lang="en-US" altLang="sv-SE" sz="1400" smtClean="0">
              <a:solidFill>
                <a:srgbClr val="000090"/>
              </a:solidFill>
              <a:latin typeface="Times" pitchFamily="18" charset="0"/>
              <a:cs typeface="Times" pitchFamily="18" charset="0"/>
            </a:endParaRPr>
          </a:p>
        </p:txBody>
      </p:sp>
      <p:cxnSp>
        <p:nvCxnSpPr>
          <p:cNvPr id="6" name="Straight Connector 5"/>
          <p:cNvCxnSpPr/>
          <p:nvPr/>
        </p:nvCxnSpPr>
        <p:spPr>
          <a:xfrm>
            <a:off x="0" y="685800"/>
            <a:ext cx="9906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35000" y="990600"/>
            <a:ext cx="8890000" cy="7184010"/>
          </a:xfrm>
          <a:prstGeom prst="rect">
            <a:avLst/>
          </a:prstGeom>
        </p:spPr>
        <p:txBody>
          <a:bodyPr lIns="91431" tIns="45716" rIns="91431" bIns="45716">
            <a:spAutoFit/>
          </a:bodyPr>
          <a:lstStyle/>
          <a:p>
            <a:pPr fontAlgn="base">
              <a:lnSpc>
                <a:spcPts val="2900"/>
              </a:lnSpc>
              <a:spcBef>
                <a:spcPct val="0"/>
              </a:spcBef>
              <a:spcAft>
                <a:spcPts val="1800"/>
              </a:spcAft>
              <a:defRPr/>
            </a:pPr>
            <a:r>
              <a:rPr lang="en-US" sz="3200" b="1" dirty="0">
                <a:solidFill>
                  <a:srgbClr val="000090"/>
                </a:solidFill>
                <a:ea typeface="ＭＳ Ｐゴシック" charset="-128"/>
                <a:cs typeface="Calibri"/>
              </a:rPr>
              <a:t>3. </a:t>
            </a:r>
            <a:r>
              <a:rPr lang="en-US" sz="3200" b="1" dirty="0" smtClean="0">
                <a:solidFill>
                  <a:srgbClr val="000090"/>
                </a:solidFill>
                <a:ea typeface="ＭＳ Ｐゴシック" charset="-128"/>
                <a:cs typeface="Calibri"/>
              </a:rPr>
              <a:t>BLODSOCKERSÄNKANDE BEHANDLING</a:t>
            </a:r>
            <a:endParaRPr lang="en-US" sz="1400" b="1" dirty="0">
              <a:solidFill>
                <a:srgbClr val="000090"/>
              </a:solidFill>
              <a:ea typeface="ＭＳ Ｐゴシック" charset="-128"/>
              <a:cs typeface="Calibri"/>
            </a:endParaRPr>
          </a:p>
          <a:p>
            <a:pPr marL="455613" indent="573088" fontAlgn="base">
              <a:lnSpc>
                <a:spcPts val="2900"/>
              </a:lnSpc>
              <a:spcBef>
                <a:spcPct val="0"/>
              </a:spcBef>
              <a:spcAft>
                <a:spcPts val="1800"/>
              </a:spcAft>
              <a:buClr>
                <a:srgbClr val="97082D"/>
              </a:buClr>
              <a:buSzPct val="125000"/>
              <a:buFont typeface="Arial"/>
              <a:buChar char="•"/>
              <a:defRPr/>
            </a:pPr>
            <a:r>
              <a:rPr lang="en-US" sz="2800" b="1" dirty="0" smtClean="0">
                <a:solidFill>
                  <a:srgbClr val="000090"/>
                </a:solidFill>
                <a:ea typeface="ＭＳ Ｐゴシック" charset="-128"/>
                <a:cs typeface="Calibri"/>
              </a:rPr>
              <a:t>BLODSOCKERMÅL</a:t>
            </a:r>
            <a:endParaRPr lang="en-US" sz="2800" b="1" dirty="0">
              <a:solidFill>
                <a:srgbClr val="000090"/>
              </a:solidFill>
              <a:ea typeface="ＭＳ Ｐゴシック" charset="-128"/>
              <a:cs typeface="Calibri"/>
            </a:endParaRPr>
          </a:p>
          <a:p>
            <a:pPr marL="1435100" lvl="1" indent="-292100" fontAlgn="base">
              <a:lnSpc>
                <a:spcPts val="2900"/>
              </a:lnSpc>
              <a:spcBef>
                <a:spcPct val="0"/>
              </a:spcBef>
              <a:spcAft>
                <a:spcPts val="1800"/>
              </a:spcAft>
              <a:buClr>
                <a:srgbClr val="97082D"/>
              </a:buClr>
              <a:buSzPct val="125000"/>
              <a:buFont typeface="Lucida Grande"/>
              <a:buChar char="-"/>
              <a:defRPr/>
            </a:pPr>
            <a:r>
              <a:rPr lang="en-US" sz="2400" b="1" dirty="0">
                <a:solidFill>
                  <a:srgbClr val="000090"/>
                </a:solidFill>
                <a:ea typeface="ＭＳ Ｐゴシック" charset="-128"/>
                <a:cs typeface="Calibri"/>
              </a:rPr>
              <a:t>HbA1c &lt; </a:t>
            </a:r>
            <a:r>
              <a:rPr lang="en-US" sz="2400" b="1" dirty="0" smtClean="0">
                <a:solidFill>
                  <a:srgbClr val="000090"/>
                </a:solidFill>
                <a:ea typeface="ＭＳ Ｐゴシック" charset="-128"/>
                <a:cs typeface="Calibri"/>
              </a:rPr>
              <a:t>52 </a:t>
            </a:r>
            <a:r>
              <a:rPr lang="en-US" sz="2400" b="1" dirty="0" err="1" smtClean="0">
                <a:solidFill>
                  <a:srgbClr val="000090"/>
                </a:solidFill>
                <a:ea typeface="ＭＳ Ｐゴシック" charset="-128"/>
                <a:cs typeface="Calibri"/>
              </a:rPr>
              <a:t>mmol</a:t>
            </a:r>
            <a:r>
              <a:rPr lang="en-US" sz="2400" b="1" dirty="0" smtClean="0">
                <a:solidFill>
                  <a:srgbClr val="000090"/>
                </a:solidFill>
                <a:ea typeface="ＭＳ Ｐゴシック" charset="-128"/>
                <a:cs typeface="Calibri"/>
              </a:rPr>
              <a:t>/</a:t>
            </a:r>
            <a:r>
              <a:rPr lang="en-US" sz="2400" b="1" dirty="0" err="1" smtClean="0">
                <a:solidFill>
                  <a:srgbClr val="000090"/>
                </a:solidFill>
                <a:ea typeface="ＭＳ Ｐゴシック" charset="-128"/>
                <a:cs typeface="Calibri"/>
              </a:rPr>
              <a:t>mol</a:t>
            </a:r>
            <a:r>
              <a:rPr lang="en-US" sz="2400" b="1" dirty="0" smtClean="0">
                <a:solidFill>
                  <a:srgbClr val="000090"/>
                </a:solidFill>
                <a:ea typeface="ＭＳ Ｐゴシック" charset="-128"/>
                <a:cs typeface="Calibri"/>
              </a:rPr>
              <a:t> </a:t>
            </a:r>
            <a:r>
              <a:rPr lang="en-US" sz="2400" dirty="0" smtClean="0">
                <a:solidFill>
                  <a:srgbClr val="000090"/>
                </a:solidFill>
                <a:ea typeface="ＭＳ Ｐゴシック" charset="-128"/>
                <a:cs typeface="Calibri"/>
              </a:rPr>
              <a:t>(&lt;6,0% </a:t>
            </a:r>
            <a:r>
              <a:rPr lang="en-US" sz="2400" dirty="0" err="1" smtClean="0">
                <a:solidFill>
                  <a:srgbClr val="000090"/>
                </a:solidFill>
                <a:ea typeface="ＭＳ Ｐゴシック" charset="-128"/>
                <a:cs typeface="Calibri"/>
              </a:rPr>
              <a:t>motsv</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Genomsnittligt</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plasmaglukos</a:t>
            </a:r>
            <a:r>
              <a:rPr lang="en-US" sz="2400" dirty="0" smtClean="0">
                <a:solidFill>
                  <a:srgbClr val="000090"/>
                </a:solidFill>
                <a:ea typeface="ＭＳ Ｐゴシック" charset="-128"/>
                <a:cs typeface="Calibri"/>
              </a:rPr>
              <a:t> </a:t>
            </a:r>
            <a:r>
              <a:rPr lang="en-US" sz="2400" spc="-20" dirty="0" smtClean="0">
                <a:solidFill>
                  <a:srgbClr val="000090"/>
                </a:solidFill>
                <a:ea typeface="ＭＳ Ｐゴシック" charset="-128"/>
                <a:cs typeface="Calibri"/>
              </a:rPr>
              <a:t>PG </a:t>
            </a:r>
            <a:r>
              <a:rPr lang="en-US" sz="2400" b="1" spc="-20" dirty="0" smtClean="0">
                <a:solidFill>
                  <a:srgbClr val="000090"/>
                </a:solidFill>
                <a:latin typeface="Arial" charset="0"/>
                <a:ea typeface="ＭＳ Ｐゴシック" charset="-128"/>
                <a:cs typeface="ＭＳ Ｐゴシック" charset="-128"/>
                <a:sym typeface="Symbol"/>
              </a:rPr>
              <a:t></a:t>
            </a:r>
            <a:r>
              <a:rPr lang="en-US" sz="2400" spc="-20" dirty="0" smtClean="0">
                <a:solidFill>
                  <a:srgbClr val="000090"/>
                </a:solidFill>
                <a:ea typeface="ＭＳ Ｐゴシック" charset="-128"/>
                <a:cs typeface="Calibri"/>
              </a:rPr>
              <a:t>8.3-8.9 </a:t>
            </a:r>
            <a:r>
              <a:rPr lang="en-US" sz="2400" spc="-20" dirty="0" err="1" smtClean="0">
                <a:solidFill>
                  <a:srgbClr val="000090"/>
                </a:solidFill>
                <a:ea typeface="ＭＳ Ｐゴシック" charset="-128"/>
                <a:cs typeface="Calibri"/>
              </a:rPr>
              <a:t>mmol</a:t>
            </a:r>
            <a:r>
              <a:rPr lang="en-US" sz="2400" spc="-20" dirty="0" smtClean="0">
                <a:solidFill>
                  <a:srgbClr val="000090"/>
                </a:solidFill>
                <a:ea typeface="ＭＳ Ｐゴシック" charset="-128"/>
                <a:cs typeface="Calibri"/>
              </a:rPr>
              <a:t>/l)</a:t>
            </a:r>
            <a:endParaRPr lang="en-US" sz="2400" dirty="0">
              <a:solidFill>
                <a:srgbClr val="000090"/>
              </a:solidFill>
              <a:ea typeface="ＭＳ Ｐゴシック" charset="-128"/>
              <a:cs typeface="Calibri"/>
            </a:endParaRPr>
          </a:p>
          <a:p>
            <a:pPr marL="1435100" lvl="1" indent="-292100" fontAlgn="base">
              <a:lnSpc>
                <a:spcPts val="2900"/>
              </a:lnSpc>
              <a:spcBef>
                <a:spcPct val="0"/>
              </a:spcBef>
              <a:spcAft>
                <a:spcPts val="1800"/>
              </a:spcAft>
              <a:buClr>
                <a:srgbClr val="97082D"/>
              </a:buClr>
              <a:buSzPct val="125000"/>
              <a:buFont typeface="Lucida Grande"/>
              <a:buChar char="-"/>
              <a:defRPr/>
            </a:pPr>
            <a:r>
              <a:rPr lang="en-US" sz="2400" spc="-20" dirty="0" err="1" smtClean="0">
                <a:solidFill>
                  <a:srgbClr val="000090"/>
                </a:solidFill>
                <a:ea typeface="ＭＳ Ｐゴシック" charset="-128"/>
                <a:cs typeface="Calibri"/>
              </a:rPr>
              <a:t>Före</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måltid</a:t>
            </a:r>
            <a:r>
              <a:rPr lang="en-US" sz="2400" spc="-20" dirty="0" smtClean="0">
                <a:solidFill>
                  <a:srgbClr val="000090"/>
                </a:solidFill>
                <a:ea typeface="ＭＳ Ｐゴシック" charset="-128"/>
                <a:cs typeface="Calibri"/>
              </a:rPr>
              <a:t> </a:t>
            </a:r>
            <a:r>
              <a:rPr lang="en-US" sz="2400" spc="-20" dirty="0">
                <a:solidFill>
                  <a:srgbClr val="000090"/>
                </a:solidFill>
                <a:ea typeface="ＭＳ Ｐゴシック" charset="-128"/>
                <a:cs typeface="Calibri"/>
              </a:rPr>
              <a:t>PG </a:t>
            </a:r>
            <a:r>
              <a:rPr lang="en-US" sz="2400" spc="-20" dirty="0" smtClean="0">
                <a:solidFill>
                  <a:srgbClr val="000090"/>
                </a:solidFill>
                <a:ea typeface="ＭＳ Ｐゴシック" charset="-128"/>
                <a:cs typeface="Calibri"/>
              </a:rPr>
              <a:t>&lt;7.2 </a:t>
            </a:r>
            <a:r>
              <a:rPr lang="en-US" sz="2400" spc="-20" dirty="0" err="1" smtClean="0">
                <a:solidFill>
                  <a:srgbClr val="000090"/>
                </a:solidFill>
                <a:ea typeface="ＭＳ Ｐゴシック" charset="-128"/>
                <a:cs typeface="Calibri"/>
              </a:rPr>
              <a:t>mmol</a:t>
            </a:r>
            <a:r>
              <a:rPr lang="en-US" sz="2400" spc="-20" dirty="0" smtClean="0">
                <a:solidFill>
                  <a:srgbClr val="000090"/>
                </a:solidFill>
                <a:ea typeface="ＭＳ Ｐゴシック" charset="-128"/>
                <a:cs typeface="Calibri"/>
              </a:rPr>
              <a:t>/l</a:t>
            </a:r>
            <a:endParaRPr lang="en-US" sz="2400" spc="-20" dirty="0">
              <a:solidFill>
                <a:srgbClr val="000090"/>
              </a:solidFill>
              <a:ea typeface="ＭＳ Ｐゴシック" charset="-128"/>
              <a:cs typeface="Calibri"/>
            </a:endParaRPr>
          </a:p>
          <a:p>
            <a:pPr marL="1435100" lvl="1" indent="-292100" fontAlgn="base">
              <a:lnSpc>
                <a:spcPts val="2900"/>
              </a:lnSpc>
              <a:spcBef>
                <a:spcPct val="0"/>
              </a:spcBef>
              <a:spcAft>
                <a:spcPts val="1800"/>
              </a:spcAft>
              <a:buClr>
                <a:srgbClr val="97082D"/>
              </a:buClr>
              <a:buSzPct val="125000"/>
              <a:buFont typeface="Lucida Grande"/>
              <a:buChar char="-"/>
              <a:defRPr/>
            </a:pPr>
            <a:r>
              <a:rPr lang="en-US" sz="2400" spc="-20" dirty="0" err="1" smtClean="0">
                <a:solidFill>
                  <a:srgbClr val="000090"/>
                </a:solidFill>
                <a:ea typeface="ＭＳ Ｐゴシック" charset="-128"/>
                <a:cs typeface="Calibri"/>
              </a:rPr>
              <a:t>Efter</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måltid</a:t>
            </a:r>
            <a:r>
              <a:rPr lang="en-US" sz="2400" spc="-20" dirty="0" smtClean="0">
                <a:solidFill>
                  <a:srgbClr val="000090"/>
                </a:solidFill>
                <a:ea typeface="ＭＳ Ｐゴシック" charset="-128"/>
                <a:cs typeface="Calibri"/>
              </a:rPr>
              <a:t> </a:t>
            </a:r>
            <a:r>
              <a:rPr lang="en-US" sz="2400" spc="-20" dirty="0">
                <a:solidFill>
                  <a:srgbClr val="000090"/>
                </a:solidFill>
                <a:ea typeface="ＭＳ Ｐゴシック" charset="-128"/>
                <a:cs typeface="Calibri"/>
              </a:rPr>
              <a:t>PG </a:t>
            </a:r>
            <a:r>
              <a:rPr lang="en-US" sz="2400" spc="-20" dirty="0" smtClean="0">
                <a:solidFill>
                  <a:srgbClr val="000090"/>
                </a:solidFill>
                <a:ea typeface="ＭＳ Ｐゴシック" charset="-128"/>
                <a:cs typeface="Calibri"/>
              </a:rPr>
              <a:t>&lt;10.0 </a:t>
            </a:r>
            <a:r>
              <a:rPr lang="en-US" sz="2400" spc="-20" dirty="0" err="1" smtClean="0">
                <a:solidFill>
                  <a:srgbClr val="000090"/>
                </a:solidFill>
                <a:ea typeface="ＭＳ Ｐゴシック" charset="-128"/>
                <a:cs typeface="Calibri"/>
              </a:rPr>
              <a:t>mmol</a:t>
            </a:r>
            <a:r>
              <a:rPr lang="en-US" sz="2400" spc="-20" dirty="0" smtClean="0">
                <a:solidFill>
                  <a:srgbClr val="000090"/>
                </a:solidFill>
                <a:ea typeface="ＭＳ Ｐゴシック" charset="-128"/>
                <a:cs typeface="Calibri"/>
              </a:rPr>
              <a:t>/l</a:t>
            </a:r>
            <a:endParaRPr lang="en-US" sz="2400" spc="-20" dirty="0">
              <a:solidFill>
                <a:srgbClr val="000090"/>
              </a:solidFill>
              <a:ea typeface="ＭＳ Ｐゴシック" charset="-128"/>
              <a:cs typeface="Calibri"/>
            </a:endParaRPr>
          </a:p>
          <a:p>
            <a:pPr marL="1435100" lvl="1" indent="-292100" fontAlgn="base">
              <a:lnSpc>
                <a:spcPts val="2900"/>
              </a:lnSpc>
              <a:spcBef>
                <a:spcPct val="0"/>
              </a:spcBef>
              <a:spcAft>
                <a:spcPts val="900"/>
              </a:spcAft>
              <a:buClr>
                <a:srgbClr val="97082D"/>
              </a:buClr>
              <a:buSzPct val="125000"/>
              <a:buFont typeface="Lucida Grande"/>
              <a:buChar char="-"/>
              <a:defRPr/>
            </a:pPr>
            <a:r>
              <a:rPr lang="en-US" sz="2400" b="1" spc="-20" dirty="0" err="1" smtClean="0">
                <a:solidFill>
                  <a:srgbClr val="000090"/>
                </a:solidFill>
                <a:ea typeface="ＭＳ Ｐゴシック" charset="-128"/>
                <a:cs typeface="Calibri"/>
              </a:rPr>
              <a:t>Individualisering</a:t>
            </a:r>
            <a:r>
              <a:rPr lang="en-US" sz="2400" b="1" spc="-20" dirty="0" smtClean="0">
                <a:solidFill>
                  <a:srgbClr val="000090"/>
                </a:solidFill>
                <a:ea typeface="ＭＳ Ｐゴシック" charset="-128"/>
                <a:cs typeface="Calibri"/>
              </a:rPr>
              <a:t> </a:t>
            </a:r>
            <a:r>
              <a:rPr lang="en-US" sz="2400" b="1" spc="-20" dirty="0" err="1" smtClean="0">
                <a:solidFill>
                  <a:srgbClr val="000090"/>
                </a:solidFill>
                <a:ea typeface="ＭＳ Ｐゴシック" charset="-128"/>
                <a:cs typeface="Calibri"/>
              </a:rPr>
              <a:t>är</a:t>
            </a:r>
            <a:r>
              <a:rPr lang="en-US" sz="2400" b="1" spc="-20" dirty="0" smtClean="0">
                <a:solidFill>
                  <a:srgbClr val="000090"/>
                </a:solidFill>
                <a:ea typeface="ＭＳ Ｐゴシック" charset="-128"/>
                <a:cs typeface="Calibri"/>
              </a:rPr>
              <a:t> </a:t>
            </a:r>
            <a:r>
              <a:rPr lang="en-US" sz="2400" b="1" spc="-20" dirty="0" err="1" smtClean="0">
                <a:solidFill>
                  <a:srgbClr val="000090"/>
                </a:solidFill>
                <a:ea typeface="ＭＳ Ｐゴシック" charset="-128"/>
                <a:cs typeface="Calibri"/>
              </a:rPr>
              <a:t>nyckeln</a:t>
            </a:r>
            <a:r>
              <a:rPr lang="en-US" sz="2400" b="1" spc="-20" dirty="0" smtClean="0">
                <a:solidFill>
                  <a:srgbClr val="000090"/>
                </a:solidFill>
                <a:ea typeface="ＭＳ Ｐゴシック" charset="-128"/>
                <a:cs typeface="Calibri"/>
              </a:rPr>
              <a:t>!</a:t>
            </a:r>
            <a:r>
              <a:rPr lang="en-US" sz="2400" spc="-20" dirty="0" smtClean="0">
                <a:solidFill>
                  <a:srgbClr val="000090"/>
                </a:solidFill>
                <a:ea typeface="ＭＳ Ｐゴシック" charset="-128"/>
                <a:cs typeface="Calibri"/>
              </a:rPr>
              <a:t>:</a:t>
            </a:r>
            <a:endParaRPr lang="en-US" sz="2400" spc="-20" dirty="0">
              <a:solidFill>
                <a:srgbClr val="000090"/>
              </a:solidFill>
              <a:ea typeface="ＭＳ Ｐゴシック" charset="-128"/>
              <a:cs typeface="Calibri"/>
            </a:endParaRPr>
          </a:p>
          <a:p>
            <a:pPr marL="1435100" lvl="2" indent="-292100" fontAlgn="base">
              <a:lnSpc>
                <a:spcPts val="2900"/>
              </a:lnSpc>
              <a:spcBef>
                <a:spcPct val="0"/>
              </a:spcBef>
              <a:spcAft>
                <a:spcPts val="600"/>
              </a:spcAft>
              <a:buClr>
                <a:srgbClr val="97082D"/>
              </a:buClr>
              <a:buSzPct val="90000"/>
              <a:buFont typeface="Wingdings" charset="2"/>
              <a:buChar char="Ø"/>
              <a:defRPr/>
            </a:pPr>
            <a:r>
              <a:rPr lang="en-US" sz="2400" spc="-20" dirty="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Tajtare</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lägre</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mål</a:t>
            </a:r>
            <a:r>
              <a:rPr lang="en-US" sz="2400" spc="-20" dirty="0" smtClean="0">
                <a:solidFill>
                  <a:srgbClr val="000090"/>
                </a:solidFill>
                <a:ea typeface="ＭＳ Ｐゴシック" charset="-128"/>
                <a:cs typeface="Calibri"/>
              </a:rPr>
              <a:t> (HbA1c </a:t>
            </a:r>
            <a:r>
              <a:rPr lang="en-US" sz="2400" spc="-20" dirty="0">
                <a:solidFill>
                  <a:srgbClr val="000090"/>
                </a:solidFill>
                <a:ea typeface="ＭＳ Ｐゴシック" charset="-128"/>
                <a:cs typeface="Calibri"/>
              </a:rPr>
              <a:t>&gt;</a:t>
            </a:r>
            <a:r>
              <a:rPr lang="en-US" sz="2400" spc="-20" dirty="0" smtClean="0">
                <a:solidFill>
                  <a:srgbClr val="000090"/>
                </a:solidFill>
                <a:ea typeface="ＭＳ Ｐゴシック" charset="-128"/>
                <a:cs typeface="Calibri"/>
              </a:rPr>
              <a:t>52-57) </a:t>
            </a:r>
            <a:r>
              <a:rPr lang="en-US" sz="2400" spc="-20" dirty="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yngre</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friskare</a:t>
            </a:r>
            <a:endParaRPr lang="en-US" sz="2400" spc="-20" dirty="0">
              <a:solidFill>
                <a:srgbClr val="000090"/>
              </a:solidFill>
              <a:ea typeface="ＭＳ Ｐゴシック" charset="-128"/>
              <a:cs typeface="Calibri"/>
            </a:endParaRPr>
          </a:p>
          <a:p>
            <a:pPr marL="1435100" lvl="2" indent="-292100" fontAlgn="base">
              <a:lnSpc>
                <a:spcPts val="2900"/>
              </a:lnSpc>
              <a:spcBef>
                <a:spcPct val="0"/>
              </a:spcBef>
              <a:spcAft>
                <a:spcPts val="1200"/>
              </a:spcAft>
              <a:buClr>
                <a:srgbClr val="97082D"/>
              </a:buClr>
              <a:buSzPct val="90000"/>
              <a:buFont typeface="Wingdings" charset="2"/>
              <a:buChar char="Ø"/>
              <a:defRPr/>
            </a:pPr>
            <a:r>
              <a:rPr lang="en-US" sz="2400" spc="-20" dirty="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Mindre</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tajta</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mål</a:t>
            </a:r>
            <a:r>
              <a:rPr lang="en-US" sz="2400" spc="-20" dirty="0" smtClean="0">
                <a:solidFill>
                  <a:srgbClr val="000090"/>
                </a:solidFill>
                <a:ea typeface="ＭＳ Ｐゴシック" charset="-128"/>
                <a:cs typeface="Calibri"/>
              </a:rPr>
              <a:t> (HbA1c 68-75</a:t>
            </a:r>
            <a:r>
              <a:rPr lang="en-US" sz="4000" spc="-20" baseline="16000" dirty="0" smtClean="0">
                <a:solidFill>
                  <a:srgbClr val="000090"/>
                </a:solidFill>
                <a:ea typeface="ＭＳ Ｐゴシック" charset="-128"/>
                <a:cs typeface="Calibri"/>
              </a:rPr>
              <a:t>+</a:t>
            </a:r>
            <a:r>
              <a:rPr lang="en-US" sz="2400" spc="-20" dirty="0" smtClean="0">
                <a:solidFill>
                  <a:srgbClr val="000090"/>
                </a:solidFill>
                <a:ea typeface="ＭＳ Ｐゴシック" charset="-128"/>
                <a:cs typeface="Calibri"/>
              </a:rPr>
              <a:t>) – </a:t>
            </a:r>
            <a:r>
              <a:rPr lang="en-US" sz="2400" spc="-20" dirty="0" err="1" smtClean="0">
                <a:solidFill>
                  <a:srgbClr val="000090"/>
                </a:solidFill>
                <a:ea typeface="ＭＳ Ｐゴシック" charset="-128"/>
                <a:cs typeface="Calibri"/>
              </a:rPr>
              <a:t>äldre</a:t>
            </a:r>
            <a:r>
              <a:rPr lang="en-US" sz="2400" spc="-20" dirty="0" smtClean="0">
                <a:solidFill>
                  <a:srgbClr val="000090"/>
                </a:solidFill>
                <a:ea typeface="ＭＳ Ｐゴシック" charset="-128"/>
                <a:cs typeface="Calibri"/>
              </a:rPr>
              <a:t>, m. </a:t>
            </a:r>
            <a:r>
              <a:rPr lang="en-US" sz="2400" spc="-20" dirty="0" err="1" smtClean="0">
                <a:solidFill>
                  <a:srgbClr val="000090"/>
                </a:solidFill>
                <a:ea typeface="ＭＳ Ｐゴシック" charset="-128"/>
                <a:cs typeface="Calibri"/>
              </a:rPr>
              <a:t>komplikationer</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känsliga</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för</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hypoglykemi</a:t>
            </a:r>
            <a:r>
              <a:rPr lang="en-US" sz="2400" spc="-20" dirty="0" smtClean="0">
                <a:solidFill>
                  <a:srgbClr val="000090"/>
                </a:solidFill>
                <a:ea typeface="ＭＳ Ｐゴシック" charset="-128"/>
                <a:cs typeface="Calibri"/>
              </a:rPr>
              <a:t>, </a:t>
            </a:r>
            <a:r>
              <a:rPr lang="en-US" sz="2400" spc="-20" dirty="0">
                <a:solidFill>
                  <a:srgbClr val="000090"/>
                </a:solidFill>
                <a:ea typeface="ＭＳ Ｐゴシック" charset="-128"/>
                <a:cs typeface="Calibri"/>
              </a:rPr>
              <a:t>etc.</a:t>
            </a:r>
          </a:p>
          <a:p>
            <a:pPr marL="1435100" lvl="1" indent="-292100" fontAlgn="base">
              <a:lnSpc>
                <a:spcPts val="2900"/>
              </a:lnSpc>
              <a:spcBef>
                <a:spcPct val="0"/>
              </a:spcBef>
              <a:spcAft>
                <a:spcPts val="1800"/>
              </a:spcAft>
              <a:buClr>
                <a:srgbClr val="97082D"/>
              </a:buClr>
              <a:buSzPct val="125000"/>
              <a:buFont typeface="Lucida Grande"/>
              <a:buChar char="-"/>
              <a:defRPr/>
            </a:pPr>
            <a:r>
              <a:rPr lang="en-US" sz="2400" spc="-20" dirty="0" err="1" smtClean="0">
                <a:solidFill>
                  <a:srgbClr val="000090"/>
                </a:solidFill>
                <a:ea typeface="ＭＳ Ｐゴシック" charset="-128"/>
                <a:cs typeface="Calibri"/>
              </a:rPr>
              <a:t>Undvika</a:t>
            </a:r>
            <a:r>
              <a:rPr lang="en-US" sz="2400" spc="-20" dirty="0" smtClean="0">
                <a:solidFill>
                  <a:srgbClr val="000090"/>
                </a:solidFill>
                <a:ea typeface="ＭＳ Ｐゴシック" charset="-128"/>
                <a:cs typeface="Calibri"/>
              </a:rPr>
              <a:t> </a:t>
            </a:r>
            <a:r>
              <a:rPr lang="en-US" sz="2400" spc="-20" dirty="0" err="1" smtClean="0">
                <a:solidFill>
                  <a:srgbClr val="000090"/>
                </a:solidFill>
                <a:ea typeface="ＭＳ Ｐゴシック" charset="-128"/>
                <a:cs typeface="Calibri"/>
              </a:rPr>
              <a:t>hypoglykemier</a:t>
            </a:r>
            <a:endParaRPr lang="en-US" sz="2800" spc="-20" dirty="0">
              <a:solidFill>
                <a:srgbClr val="000090"/>
              </a:solidFill>
              <a:ea typeface="ＭＳ Ｐゴシック" charset="-128"/>
              <a:cs typeface="Calibri"/>
            </a:endParaRPr>
          </a:p>
          <a:p>
            <a:pPr fontAlgn="base">
              <a:lnSpc>
                <a:spcPts val="2900"/>
              </a:lnSpc>
              <a:spcBef>
                <a:spcPct val="0"/>
              </a:spcBef>
              <a:spcAft>
                <a:spcPts val="600"/>
              </a:spcAft>
              <a:defRPr/>
            </a:pPr>
            <a:r>
              <a:rPr lang="en-US" sz="2000" b="1" dirty="0">
                <a:solidFill>
                  <a:prstClr val="black"/>
                </a:solidFill>
                <a:ea typeface="ＭＳ Ｐゴシック" charset="-128"/>
                <a:cs typeface="Calibri"/>
              </a:rPr>
              <a:t>	</a:t>
            </a:r>
            <a:endParaRPr lang="en-US" sz="2800" b="1" dirty="0">
              <a:solidFill>
                <a:prstClr val="black"/>
              </a:solidFill>
              <a:ea typeface="ＭＳ Ｐゴシック" charset="-128"/>
              <a:cs typeface="Calibri"/>
            </a:endParaRPr>
          </a:p>
          <a:p>
            <a:pPr marL="342867" indent="-342867" fontAlgn="base">
              <a:lnSpc>
                <a:spcPts val="2900"/>
              </a:lnSpc>
              <a:spcBef>
                <a:spcPct val="0"/>
              </a:spcBef>
              <a:spcAft>
                <a:spcPts val="600"/>
              </a:spcAft>
              <a:buFontTx/>
              <a:buAutoNum type="arabicPeriod"/>
              <a:defRPr/>
            </a:pPr>
            <a:endParaRPr lang="en-US" sz="1200" b="1" kern="0" spc="100" dirty="0">
              <a:solidFill>
                <a:srgbClr val="1F497D"/>
              </a:solidFill>
              <a:ea typeface="ＭＳ Ｐゴシック" charset="-128"/>
              <a:cs typeface="Calibri"/>
            </a:endParaRPr>
          </a:p>
          <a:p>
            <a:pPr fontAlgn="base">
              <a:lnSpc>
                <a:spcPts val="2900"/>
              </a:lnSpc>
              <a:spcBef>
                <a:spcPct val="0"/>
              </a:spcBef>
              <a:spcAft>
                <a:spcPts val="600"/>
              </a:spcAft>
              <a:defRPr/>
            </a:pPr>
            <a:r>
              <a:rPr lang="en-US" sz="1600" b="1" dirty="0">
                <a:solidFill>
                  <a:prstClr val="black"/>
                </a:solidFill>
                <a:ea typeface="ＭＳ Ｐゴシック" charset="-128"/>
                <a:cs typeface="Calibri"/>
              </a:rPr>
              <a:t>	</a:t>
            </a:r>
            <a:endParaRPr lang="en-US" sz="2000" b="1" dirty="0">
              <a:solidFill>
                <a:prstClr val="black"/>
              </a:solidFill>
              <a:ea typeface="ＭＳ Ｐゴシック" charset="-128"/>
              <a:cs typeface="Calibri"/>
            </a:endParaRPr>
          </a:p>
        </p:txBody>
      </p:sp>
      <p:sp>
        <p:nvSpPr>
          <p:cNvPr id="9" name="Rectangle 8"/>
          <p:cNvSpPr/>
          <p:nvPr/>
        </p:nvSpPr>
        <p:spPr>
          <a:xfrm>
            <a:off x="152400" y="6411913"/>
            <a:ext cx="1888594" cy="369332"/>
          </a:xfrm>
          <a:prstGeom prst="rect">
            <a:avLst/>
          </a:prstGeom>
        </p:spPr>
        <p:txBody>
          <a:bodyPr wrap="none">
            <a:spAutoFit/>
          </a:bodyPr>
          <a:lstStyle/>
          <a:p>
            <a:pPr fontAlgn="base">
              <a:spcBef>
                <a:spcPct val="0"/>
              </a:spcBef>
              <a:spcAft>
                <a:spcPct val="0"/>
              </a:spcAft>
              <a:defRPr/>
            </a:pPr>
            <a:r>
              <a:rPr lang="en-US" spc="-20" dirty="0">
                <a:solidFill>
                  <a:srgbClr val="000090"/>
                </a:solidFill>
                <a:ea typeface="ＭＳ Ｐゴシック" charset="-128"/>
                <a:cs typeface="Calibri"/>
              </a:rPr>
              <a:t>PG = </a:t>
            </a:r>
            <a:r>
              <a:rPr lang="en-US" spc="-20" dirty="0" err="1" smtClean="0">
                <a:solidFill>
                  <a:srgbClr val="000090"/>
                </a:solidFill>
                <a:ea typeface="ＭＳ Ｐゴシック" charset="-128"/>
                <a:cs typeface="Calibri"/>
              </a:rPr>
              <a:t>plasmaglukos</a:t>
            </a:r>
            <a:endParaRPr lang="en-US" dirty="0">
              <a:solidFill>
                <a:prstClr val="black"/>
              </a:solidFill>
              <a:latin typeface="Arial" charset="0"/>
              <a:ea typeface="ＭＳ Ｐゴシック" charset="-128"/>
              <a:cs typeface="ＭＳ Ｐゴシック" charset="-128"/>
            </a:endParaRPr>
          </a:p>
        </p:txBody>
      </p:sp>
      <p:sp>
        <p:nvSpPr>
          <p:cNvPr id="25606" name="TextBox 21"/>
          <p:cNvSpPr txBox="1">
            <a:spLocks noChangeArrowheads="1"/>
          </p:cNvSpPr>
          <p:nvPr/>
        </p:nvSpPr>
        <p:spPr bwMode="auto">
          <a:xfrm>
            <a:off x="5457825" y="6477126"/>
            <a:ext cx="541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200" b="1" i="1" smtClean="0">
                <a:solidFill>
                  <a:prstClr val="black"/>
                </a:solidFill>
                <a:latin typeface="Times" pitchFamily="18" charset="0"/>
                <a:cs typeface="Times" pitchFamily="18" charset="0"/>
              </a:rPr>
              <a:t>Diabetes Care,</a:t>
            </a:r>
            <a:r>
              <a:rPr lang="en-US" altLang="sv-SE" sz="1200" b="1" smtClean="0">
                <a:solidFill>
                  <a:prstClr val="black"/>
                </a:solidFill>
                <a:latin typeface="Times" pitchFamily="18" charset="0"/>
                <a:cs typeface="Times" pitchFamily="18" charset="0"/>
              </a:rPr>
              <a:t> </a:t>
            </a:r>
            <a:r>
              <a:rPr lang="en-US" altLang="sv-SE" sz="1200" b="1" i="1" smtClean="0">
                <a:solidFill>
                  <a:prstClr val="black"/>
                </a:solidFill>
                <a:latin typeface="Times" pitchFamily="18" charset="0"/>
                <a:cs typeface="Times" pitchFamily="18" charset="0"/>
              </a:rPr>
              <a:t>Diabetologia. </a:t>
            </a:r>
            <a:r>
              <a:rPr lang="en-US" altLang="sv-SE" sz="1200" b="1" smtClean="0">
                <a:solidFill>
                  <a:prstClr val="black"/>
                </a:solidFill>
                <a:latin typeface="Times" pitchFamily="18" charset="0"/>
                <a:cs typeface="Times" pitchFamily="18" charset="0"/>
              </a:rPr>
              <a:t>19</a:t>
            </a:r>
            <a:r>
              <a:rPr lang="en-US" altLang="sv-SE" sz="1200" b="1" i="1" smtClean="0">
                <a:solidFill>
                  <a:prstClr val="black"/>
                </a:solidFill>
                <a:latin typeface="Times" pitchFamily="18" charset="0"/>
                <a:cs typeface="Times" pitchFamily="18" charset="0"/>
              </a:rPr>
              <a:t> </a:t>
            </a:r>
            <a:r>
              <a:rPr lang="en-US" altLang="sv-SE" sz="1200" b="1" smtClean="0">
                <a:solidFill>
                  <a:prstClr val="black"/>
                </a:solidFill>
                <a:latin typeface="Times" pitchFamily="18" charset="0"/>
                <a:cs typeface="Times" pitchFamily="18" charset="0"/>
              </a:rPr>
              <a:t>April 2012 [Epub ahead of print]</a:t>
            </a:r>
          </a:p>
        </p:txBody>
      </p:sp>
      <p:sp>
        <p:nvSpPr>
          <p:cNvPr id="2" name="Platshållare för bildnummer 1"/>
          <p:cNvSpPr>
            <a:spLocks noGrp="1"/>
          </p:cNvSpPr>
          <p:nvPr>
            <p:ph type="sldNum" sz="quarter" idx="12"/>
          </p:nvPr>
        </p:nvSpPr>
        <p:spPr/>
        <p:txBody>
          <a:bodyPr/>
          <a:lstStyle/>
          <a:p>
            <a:fld id="{0F49879D-9DB7-44AB-8C01-AF537D69B813}" type="slidenum">
              <a:rPr lang="sv-SE" smtClean="0">
                <a:solidFill>
                  <a:prstClr val="black">
                    <a:tint val="75000"/>
                  </a:prstClr>
                </a:solidFill>
              </a:rPr>
              <a:pPr/>
              <a:t>92</a:t>
            </a:fld>
            <a:endParaRPr lang="sv-SE">
              <a:solidFill>
                <a:prstClr val="black">
                  <a:tint val="75000"/>
                </a:prstClr>
              </a:solidFill>
            </a:endParaRPr>
          </a:p>
        </p:txBody>
      </p:sp>
    </p:spTree>
    <p:extLst>
      <p:ext uri="{BB962C8B-B14F-4D97-AF65-F5344CB8AC3E}">
        <p14:creationId xmlns:p14="http://schemas.microsoft.com/office/powerpoint/2010/main" val="39857576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p:cNvSpPr>
          <p:nvPr/>
        </p:nvSpPr>
        <p:spPr bwMode="auto">
          <a:xfrm>
            <a:off x="1752602" y="-250825"/>
            <a:ext cx="6096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sv-SE" sz="1600" smtClean="0">
                <a:solidFill>
                  <a:srgbClr val="000090"/>
                </a:solidFill>
                <a:latin typeface="Arial Black" pitchFamily="34" charset="0"/>
              </a:rPr>
              <a:t>ADA-EASD Position Statement: Management of Hyperglycemia in T2DM</a:t>
            </a: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endParaRPr lang="en-US" altLang="sv-SE" sz="1400" smtClean="0">
              <a:solidFill>
                <a:srgbClr val="000090"/>
              </a:solidFill>
              <a:latin typeface="Times" pitchFamily="18" charset="0"/>
              <a:cs typeface="Times" pitchFamily="18" charset="0"/>
            </a:endParaRPr>
          </a:p>
        </p:txBody>
      </p:sp>
      <p:cxnSp>
        <p:nvCxnSpPr>
          <p:cNvPr id="6" name="Straight Connector 5"/>
          <p:cNvCxnSpPr/>
          <p:nvPr/>
        </p:nvCxnSpPr>
        <p:spPr>
          <a:xfrm>
            <a:off x="0" y="685800"/>
            <a:ext cx="9906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85800" y="990692"/>
            <a:ext cx="8534400" cy="4503789"/>
          </a:xfrm>
          <a:prstGeom prst="rect">
            <a:avLst/>
          </a:prstGeom>
        </p:spPr>
        <p:txBody>
          <a:bodyPr lIns="91431" tIns="45716" rIns="91431" bIns="45716">
            <a:spAutoFit/>
          </a:bodyPr>
          <a:lstStyle/>
          <a:p>
            <a:pPr fontAlgn="base">
              <a:spcBef>
                <a:spcPct val="0"/>
              </a:spcBef>
              <a:spcAft>
                <a:spcPts val="600"/>
              </a:spcAft>
              <a:defRPr/>
            </a:pPr>
            <a:r>
              <a:rPr lang="en-US" sz="3200" b="1" dirty="0">
                <a:solidFill>
                  <a:srgbClr val="000090"/>
                </a:solidFill>
                <a:ea typeface="ＭＳ Ｐゴシック" charset="-128"/>
                <a:cs typeface="Calibri"/>
              </a:rPr>
              <a:t>4. </a:t>
            </a:r>
            <a:r>
              <a:rPr lang="en-US" sz="3200" b="1" dirty="0" smtClean="0">
                <a:solidFill>
                  <a:srgbClr val="000090"/>
                </a:solidFill>
                <a:ea typeface="ＭＳ Ｐゴシック" charset="-128"/>
                <a:cs typeface="Calibri"/>
              </a:rPr>
              <a:t>ANDRA ÖVERVÄGANDEN</a:t>
            </a:r>
            <a:endParaRPr lang="en-US" sz="3200" b="1" dirty="0">
              <a:solidFill>
                <a:srgbClr val="000090"/>
              </a:solidFill>
              <a:ea typeface="ＭＳ Ｐゴシック" charset="-128"/>
              <a:cs typeface="Calibri"/>
            </a:endParaRPr>
          </a:p>
          <a:p>
            <a:pPr marL="455613" indent="288925" fontAlgn="base">
              <a:spcBef>
                <a:spcPct val="0"/>
              </a:spcBef>
              <a:spcAft>
                <a:spcPts val="400"/>
              </a:spcAft>
              <a:buClr>
                <a:srgbClr val="B01F2E"/>
              </a:buClr>
              <a:buFont typeface="Arial"/>
              <a:buChar char="•"/>
              <a:tabLst>
                <a:tab pos="1206386" algn="l"/>
              </a:tabLst>
              <a:defRPr/>
            </a:pPr>
            <a:r>
              <a:rPr lang="en-US" sz="2800" b="1" dirty="0" err="1" smtClean="0">
                <a:solidFill>
                  <a:srgbClr val="000090"/>
                </a:solidFill>
                <a:ea typeface="ＭＳ Ｐゴシック" charset="-128"/>
                <a:cs typeface="Calibri"/>
              </a:rPr>
              <a:t>Ålder</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Äldre</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vuxna</a:t>
            </a:r>
            <a:endParaRPr lang="en-US" sz="2800" b="1" dirty="0">
              <a:solidFill>
                <a:srgbClr val="000090"/>
              </a:solidFill>
              <a:ea typeface="ＭＳ Ｐゴシック" charset="-128"/>
              <a:cs typeface="Calibri"/>
            </a:endParaRPr>
          </a:p>
          <a:p>
            <a:pPr marL="911226" lvl="1" indent="288925" fontAlgn="base">
              <a:spcBef>
                <a:spcPct val="0"/>
              </a:spcBef>
              <a:spcAft>
                <a:spcPts val="400"/>
              </a:spcAft>
              <a:buClr>
                <a:srgbClr val="B01F2E"/>
              </a:buClr>
              <a:buFont typeface="Lucida Grande"/>
              <a:buChar char="-"/>
              <a:tabLst>
                <a:tab pos="1206386" algn="l"/>
              </a:tabLst>
              <a:defRPr/>
            </a:pPr>
            <a:r>
              <a:rPr lang="en-US" sz="2400" dirty="0" err="1" smtClean="0">
                <a:solidFill>
                  <a:srgbClr val="000090"/>
                </a:solidFill>
                <a:ea typeface="ＭＳ Ｐゴシック" charset="-128"/>
                <a:cs typeface="Calibri"/>
              </a:rPr>
              <a:t>Minskad</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förväntad</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överlevnad</a:t>
            </a:r>
            <a:endParaRPr lang="en-US" sz="2400" dirty="0">
              <a:solidFill>
                <a:srgbClr val="000090"/>
              </a:solidFill>
              <a:ea typeface="ＭＳ Ｐゴシック" charset="-128"/>
              <a:cs typeface="Calibri"/>
            </a:endParaRPr>
          </a:p>
          <a:p>
            <a:pPr marL="911226" lvl="1" indent="288925" fontAlgn="base">
              <a:spcBef>
                <a:spcPct val="0"/>
              </a:spcBef>
              <a:spcAft>
                <a:spcPts val="400"/>
              </a:spcAft>
              <a:buClr>
                <a:srgbClr val="B01F2E"/>
              </a:buClr>
              <a:buFont typeface="Lucida Grande"/>
              <a:buChar char="-"/>
              <a:tabLst>
                <a:tab pos="1206386" algn="l"/>
              </a:tabLst>
              <a:defRPr/>
            </a:pPr>
            <a:r>
              <a:rPr lang="en-US" sz="2400" dirty="0" err="1" smtClean="0">
                <a:solidFill>
                  <a:srgbClr val="000090"/>
                </a:solidFill>
                <a:ea typeface="ＭＳ Ｐゴシック" charset="-128"/>
                <a:cs typeface="Calibri"/>
              </a:rPr>
              <a:t>Mer</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hjärt-kärlsjukdomar</a:t>
            </a:r>
            <a:endParaRPr lang="en-US" sz="2400" dirty="0">
              <a:solidFill>
                <a:srgbClr val="000090"/>
              </a:solidFill>
              <a:ea typeface="ＭＳ Ｐゴシック" charset="-128"/>
              <a:cs typeface="Calibri"/>
            </a:endParaRPr>
          </a:p>
          <a:p>
            <a:pPr marL="911226" lvl="1" indent="288925" fontAlgn="base">
              <a:spcBef>
                <a:spcPct val="0"/>
              </a:spcBef>
              <a:spcAft>
                <a:spcPts val="400"/>
              </a:spcAft>
              <a:buClr>
                <a:srgbClr val="B01F2E"/>
              </a:buClr>
              <a:buFont typeface="Lucida Grande"/>
              <a:buChar char="-"/>
              <a:tabLst>
                <a:tab pos="1206386" algn="l"/>
              </a:tabLst>
              <a:defRPr/>
            </a:pPr>
            <a:r>
              <a:rPr lang="en-US" sz="2400" dirty="0" err="1" smtClean="0">
                <a:solidFill>
                  <a:srgbClr val="000090"/>
                </a:solidFill>
                <a:ea typeface="ＭＳ Ｐゴシック" charset="-128"/>
                <a:cs typeface="Calibri"/>
              </a:rPr>
              <a:t>Nedsatt</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njurfunktion</a:t>
            </a:r>
            <a:endParaRPr lang="en-US" sz="2400" dirty="0">
              <a:solidFill>
                <a:srgbClr val="000090"/>
              </a:solidFill>
              <a:ea typeface="ＭＳ Ｐゴシック" charset="-128"/>
              <a:cs typeface="Calibri"/>
            </a:endParaRPr>
          </a:p>
          <a:p>
            <a:pPr marL="911226" lvl="1" indent="288925" fontAlgn="base">
              <a:spcBef>
                <a:spcPct val="0"/>
              </a:spcBef>
              <a:spcAft>
                <a:spcPts val="400"/>
              </a:spcAft>
              <a:buClr>
                <a:srgbClr val="B01F2E"/>
              </a:buClr>
              <a:buFont typeface="Lucida Grande"/>
              <a:buChar char="-"/>
              <a:tabLst>
                <a:tab pos="1206386" algn="l"/>
              </a:tabLst>
              <a:defRPr/>
            </a:pPr>
            <a:r>
              <a:rPr lang="en-US" sz="2400" dirty="0" err="1" smtClean="0">
                <a:solidFill>
                  <a:srgbClr val="000090"/>
                </a:solidFill>
                <a:ea typeface="ＭＳ Ｐゴシック" charset="-128"/>
                <a:cs typeface="Calibri"/>
              </a:rPr>
              <a:t>Ökad</a:t>
            </a:r>
            <a:r>
              <a:rPr lang="en-US" sz="2400" dirty="0" smtClean="0">
                <a:solidFill>
                  <a:srgbClr val="000090"/>
                </a:solidFill>
                <a:ea typeface="ＭＳ Ｐゴシック" charset="-128"/>
                <a:cs typeface="Calibri"/>
              </a:rPr>
              <a:t> risk </a:t>
            </a:r>
            <a:r>
              <a:rPr lang="en-US" sz="2400" dirty="0" err="1" smtClean="0">
                <a:solidFill>
                  <a:srgbClr val="000090"/>
                </a:solidFill>
                <a:ea typeface="ＭＳ Ｐゴシック" charset="-128"/>
                <a:cs typeface="Calibri"/>
              </a:rPr>
              <a:t>biverkningar</a:t>
            </a:r>
            <a:r>
              <a:rPr lang="en-US" sz="2400" dirty="0" smtClean="0">
                <a:solidFill>
                  <a:srgbClr val="000090"/>
                </a:solidFill>
                <a:ea typeface="ＭＳ Ｐゴシック" charset="-128"/>
                <a:cs typeface="Calibri"/>
              </a:rPr>
              <a:t>/</a:t>
            </a:r>
            <a:r>
              <a:rPr lang="en-US" sz="2400" dirty="0" err="1" smtClean="0">
                <a:solidFill>
                  <a:srgbClr val="000090"/>
                </a:solidFill>
                <a:ea typeface="ＭＳ Ｐゴシック" charset="-128"/>
                <a:cs typeface="Calibri"/>
              </a:rPr>
              <a:t>interaktioner</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av</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polyfarmaci</a:t>
            </a:r>
            <a:r>
              <a:rPr lang="en-US" sz="2400" dirty="0" smtClean="0">
                <a:solidFill>
                  <a:srgbClr val="000090"/>
                </a:solidFill>
                <a:ea typeface="ＭＳ Ｐゴシック" charset="-128"/>
                <a:cs typeface="Calibri"/>
              </a:rPr>
              <a:t> </a:t>
            </a:r>
          </a:p>
          <a:p>
            <a:pPr marL="911226" lvl="1" indent="288925" fontAlgn="base">
              <a:spcBef>
                <a:spcPct val="0"/>
              </a:spcBef>
              <a:spcAft>
                <a:spcPts val="400"/>
              </a:spcAft>
              <a:buClr>
                <a:srgbClr val="B01F2E"/>
              </a:buClr>
              <a:buFont typeface="Lucida Grande"/>
              <a:buChar char="-"/>
              <a:tabLst>
                <a:tab pos="1206386" algn="l"/>
              </a:tabLst>
              <a:defRPr/>
            </a:pPr>
            <a:r>
              <a:rPr lang="en-US" sz="2400" dirty="0" err="1" smtClean="0">
                <a:solidFill>
                  <a:srgbClr val="000090"/>
                </a:solidFill>
                <a:ea typeface="ＭＳ Ｐゴシック" charset="-128"/>
                <a:cs typeface="Calibri"/>
              </a:rPr>
              <a:t>Mer</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känsliga</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för</a:t>
            </a:r>
            <a:r>
              <a:rPr lang="en-US" sz="2400" dirty="0" smtClean="0">
                <a:solidFill>
                  <a:srgbClr val="000090"/>
                </a:solidFill>
                <a:ea typeface="ＭＳ Ｐゴシック" charset="-128"/>
                <a:cs typeface="Calibri"/>
              </a:rPr>
              <a:t> </a:t>
            </a:r>
            <a:r>
              <a:rPr lang="en-US" sz="2400" dirty="0" err="1" smtClean="0">
                <a:solidFill>
                  <a:srgbClr val="000090"/>
                </a:solidFill>
                <a:ea typeface="ＭＳ Ｐゴシック" charset="-128"/>
                <a:cs typeface="Calibri"/>
              </a:rPr>
              <a:t>hypoglykemi</a:t>
            </a:r>
            <a:endParaRPr lang="en-US" sz="2400" dirty="0">
              <a:solidFill>
                <a:srgbClr val="000090"/>
              </a:solidFill>
              <a:ea typeface="ＭＳ Ｐゴシック" charset="-128"/>
              <a:cs typeface="Calibri"/>
            </a:endParaRPr>
          </a:p>
          <a:p>
            <a:pPr marL="911226" lvl="1" indent="288925" fontAlgn="base">
              <a:spcBef>
                <a:spcPct val="0"/>
              </a:spcBef>
              <a:spcAft>
                <a:spcPts val="400"/>
              </a:spcAft>
              <a:buClr>
                <a:srgbClr val="B01F2E"/>
              </a:buClr>
              <a:buFont typeface="Lucida Grande"/>
              <a:buChar char="-"/>
              <a:tabLst>
                <a:tab pos="1206386" algn="l"/>
              </a:tabLst>
              <a:defRPr/>
            </a:pPr>
            <a:endParaRPr lang="en-US" sz="2400" b="1" dirty="0">
              <a:solidFill>
                <a:srgbClr val="000090"/>
              </a:solidFill>
              <a:ea typeface="ＭＳ Ｐゴシック" charset="-128"/>
              <a:cs typeface="Calibri"/>
            </a:endParaRPr>
          </a:p>
          <a:p>
            <a:pPr fontAlgn="base">
              <a:spcBef>
                <a:spcPct val="0"/>
              </a:spcBef>
              <a:spcAft>
                <a:spcPts val="400"/>
              </a:spcAft>
              <a:buClr>
                <a:srgbClr val="B01F2E"/>
              </a:buClr>
              <a:tabLst>
                <a:tab pos="1206386" algn="l"/>
              </a:tabLst>
              <a:defRPr/>
            </a:pPr>
            <a:r>
              <a:rPr lang="en-US" b="1" dirty="0">
                <a:solidFill>
                  <a:prstClr val="black"/>
                </a:solidFill>
                <a:ea typeface="ＭＳ Ｐゴシック" charset="-128"/>
                <a:cs typeface="Calibri"/>
              </a:rPr>
              <a:t>	</a:t>
            </a:r>
            <a:endParaRPr lang="en-US" sz="2400" b="1" dirty="0">
              <a:solidFill>
                <a:prstClr val="black"/>
              </a:solidFill>
              <a:ea typeface="ＭＳ Ｐゴシック" charset="-128"/>
              <a:cs typeface="Calibri"/>
            </a:endParaRPr>
          </a:p>
          <a:p>
            <a:pPr marL="342867" indent="-342867" fontAlgn="base">
              <a:spcBef>
                <a:spcPct val="0"/>
              </a:spcBef>
              <a:spcAft>
                <a:spcPts val="600"/>
              </a:spcAft>
              <a:buFontTx/>
              <a:buAutoNum type="arabicPeriod"/>
              <a:defRPr/>
            </a:pPr>
            <a:endParaRPr lang="en-US" sz="1200" kern="0" spc="100" dirty="0">
              <a:solidFill>
                <a:srgbClr val="1F497D"/>
              </a:solidFill>
              <a:ea typeface="ＭＳ Ｐゴシック" charset="-128"/>
              <a:cs typeface="Calibri"/>
            </a:endParaRPr>
          </a:p>
          <a:p>
            <a:pPr fontAlgn="base">
              <a:spcBef>
                <a:spcPct val="0"/>
              </a:spcBef>
              <a:spcAft>
                <a:spcPts val="600"/>
              </a:spcAft>
              <a:defRPr/>
            </a:pPr>
            <a:r>
              <a:rPr lang="en-US" sz="1600" b="1" dirty="0">
                <a:solidFill>
                  <a:prstClr val="black"/>
                </a:solidFill>
                <a:ea typeface="ＭＳ Ｐゴシック" charset="-128"/>
                <a:cs typeface="Calibri"/>
              </a:rPr>
              <a:t>	</a:t>
            </a:r>
            <a:endParaRPr lang="en-US" sz="2000" b="1" dirty="0">
              <a:solidFill>
                <a:prstClr val="black"/>
              </a:solidFill>
              <a:ea typeface="ＭＳ Ｐゴシック" charset="-128"/>
              <a:cs typeface="Calibri"/>
            </a:endParaRPr>
          </a:p>
        </p:txBody>
      </p:sp>
      <p:sp>
        <p:nvSpPr>
          <p:cNvPr id="10" name="Pentagon 9"/>
          <p:cNvSpPr/>
          <p:nvPr/>
        </p:nvSpPr>
        <p:spPr>
          <a:xfrm>
            <a:off x="1981200" y="4483100"/>
            <a:ext cx="609600" cy="304800"/>
          </a:xfrm>
          <a:prstGeom prst="homePlate">
            <a:avLst/>
          </a:prstGeom>
          <a:solidFill>
            <a:srgbClr val="000090"/>
          </a:solidFill>
          <a:ln w="31750">
            <a:solidFill>
              <a:srgbClr val="B12C2C"/>
            </a:solidFill>
          </a:ln>
          <a:effectLst>
            <a:outerShdw blurRad="82550" dist="50800" dir="19620000" algn="tl" rotWithShape="0">
              <a:srgbClr val="B12C2C">
                <a:alpha val="9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2743200" y="4406946"/>
            <a:ext cx="5638800" cy="1918466"/>
          </a:xfrm>
          <a:prstGeom prst="rect">
            <a:avLst/>
          </a:prstGeom>
          <a:solidFill>
            <a:srgbClr val="B12C2C">
              <a:alpha val="23000"/>
            </a:srgbClr>
          </a:solidFill>
          <a:ln w="28575" cap="flat" cmpd="sng" algn="ctr">
            <a:solidFill>
              <a:srgbClr val="000090"/>
            </a:solidFill>
            <a:prstDash val="solid"/>
            <a:round/>
            <a:headEnd type="none" w="med" len="med"/>
            <a:tailEnd type="none" w="med" len="med"/>
          </a:ln>
          <a:effectLst>
            <a:outerShdw blurRad="304800" dist="50800" dir="2700000" sx="102000" sy="102000" algn="tl" rotWithShape="0">
              <a:srgbClr val="B12C2C">
                <a:alpha val="70000"/>
              </a:srgbClr>
            </a:outerShdw>
          </a:effectLst>
        </p:spPr>
        <p:txBody>
          <a:bodyPr lIns="91431" tIns="45716" rIns="91431" bIns="45716">
            <a:spAutoFit/>
          </a:bodyPr>
          <a:lstStyle/>
          <a:p>
            <a:pPr indent="228600" fontAlgn="base">
              <a:spcBef>
                <a:spcPct val="0"/>
              </a:spcBef>
              <a:spcAft>
                <a:spcPts val="400"/>
              </a:spcAft>
              <a:buClr>
                <a:srgbClr val="B01F2E"/>
              </a:buClr>
              <a:buFont typeface="Wingdings" charset="2"/>
              <a:buChar char="ü"/>
              <a:tabLst>
                <a:tab pos="1206386" algn="l"/>
              </a:tabLst>
              <a:defRPr/>
            </a:pPr>
            <a:r>
              <a:rPr lang="en-US" sz="2800" b="1" dirty="0" err="1" smtClean="0">
                <a:solidFill>
                  <a:srgbClr val="000090"/>
                </a:solidFill>
                <a:ea typeface="ＭＳ Ｐゴシック" charset="-128"/>
                <a:cs typeface="Calibri"/>
              </a:rPr>
              <a:t>Mindra</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ambitiösa</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målvärden</a:t>
            </a:r>
            <a:endParaRPr lang="en-US" sz="2800" b="1" dirty="0">
              <a:solidFill>
                <a:srgbClr val="000090"/>
              </a:solidFill>
              <a:ea typeface="ＭＳ Ｐゴシック" charset="-128"/>
              <a:cs typeface="Calibri"/>
            </a:endParaRPr>
          </a:p>
          <a:p>
            <a:pPr indent="228600" fontAlgn="base">
              <a:spcBef>
                <a:spcPct val="0"/>
              </a:spcBef>
              <a:spcAft>
                <a:spcPts val="400"/>
              </a:spcAft>
              <a:buClr>
                <a:srgbClr val="B01F2E"/>
              </a:buClr>
              <a:buFont typeface="Wingdings" charset="2"/>
              <a:buChar char="ü"/>
              <a:tabLst>
                <a:tab pos="292100" algn="l"/>
              </a:tabLst>
              <a:defRPr/>
            </a:pPr>
            <a:r>
              <a:rPr lang="en-US" sz="2800" b="1" dirty="0">
                <a:solidFill>
                  <a:srgbClr val="000090"/>
                </a:solidFill>
                <a:ea typeface="ＭＳ Ｐゴシック" charset="-128"/>
                <a:cs typeface="Calibri"/>
              </a:rPr>
              <a:t>HbA1c &lt;</a:t>
            </a:r>
            <a:r>
              <a:rPr lang="en-US" sz="2800" b="1" dirty="0" smtClean="0">
                <a:solidFill>
                  <a:srgbClr val="000090"/>
                </a:solidFill>
                <a:ea typeface="ＭＳ Ｐゴシック" charset="-128"/>
                <a:cs typeface="Calibri"/>
              </a:rPr>
              <a:t>70-75 </a:t>
            </a:r>
            <a:r>
              <a:rPr lang="en-US" sz="2800" b="1" dirty="0" err="1" smtClean="0">
                <a:solidFill>
                  <a:srgbClr val="000090"/>
                </a:solidFill>
                <a:ea typeface="ＭＳ Ｐゴシック" charset="-128"/>
                <a:cs typeface="Calibri"/>
              </a:rPr>
              <a:t>mmol</a:t>
            </a:r>
            <a:r>
              <a:rPr lang="en-US" sz="2800" b="1" dirty="0" smtClean="0">
                <a:solidFill>
                  <a:srgbClr val="000090"/>
                </a:solidFill>
                <a:ea typeface="ＭＳ Ｐゴシック" charset="-128"/>
                <a:cs typeface="Calibri"/>
              </a:rPr>
              <a:t>/</a:t>
            </a:r>
            <a:r>
              <a:rPr lang="en-US" sz="2800" b="1" dirty="0" err="1" smtClean="0">
                <a:solidFill>
                  <a:srgbClr val="000090"/>
                </a:solidFill>
                <a:ea typeface="ＭＳ Ｐゴシック" charset="-128"/>
                <a:cs typeface="Calibri"/>
              </a:rPr>
              <a:t>mol</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om</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lägre</a:t>
            </a:r>
            <a:r>
              <a:rPr lang="en-US" sz="2800" b="1" dirty="0" smtClean="0">
                <a:solidFill>
                  <a:srgbClr val="000090"/>
                </a:solidFill>
                <a:ea typeface="ＭＳ Ｐゴシック" charset="-128"/>
                <a:cs typeface="Calibri"/>
              </a:rPr>
              <a:t/>
            </a:r>
            <a:br>
              <a:rPr lang="en-US" sz="2800" b="1" dirty="0" smtClean="0">
                <a:solidFill>
                  <a:srgbClr val="000090"/>
                </a:solidFill>
                <a:ea typeface="ＭＳ Ｐゴシック" charset="-128"/>
                <a:cs typeface="Calibri"/>
              </a:rPr>
            </a:b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mål</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inte</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lätt</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kan</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uppnås</a:t>
            </a:r>
            <a:endParaRPr lang="en-US" sz="2800" b="1" dirty="0">
              <a:solidFill>
                <a:srgbClr val="000090"/>
              </a:solidFill>
              <a:ea typeface="ＭＳ Ｐゴシック" charset="-128"/>
              <a:cs typeface="Calibri"/>
            </a:endParaRPr>
          </a:p>
          <a:p>
            <a:pPr indent="228600" fontAlgn="base">
              <a:spcBef>
                <a:spcPct val="0"/>
              </a:spcBef>
              <a:spcAft>
                <a:spcPts val="400"/>
              </a:spcAft>
              <a:buClr>
                <a:srgbClr val="B01F2E"/>
              </a:buClr>
              <a:buFont typeface="Wingdings" charset="2"/>
              <a:buChar char="ü"/>
              <a:tabLst>
                <a:tab pos="1206386" algn="l"/>
              </a:tabLst>
              <a:defRPr/>
            </a:pPr>
            <a:r>
              <a:rPr lang="en-US" sz="2800" b="1" dirty="0" err="1" smtClean="0">
                <a:solidFill>
                  <a:srgbClr val="000090"/>
                </a:solidFill>
                <a:ea typeface="ＭＳ Ｐゴシック" charset="-128"/>
                <a:cs typeface="Calibri"/>
              </a:rPr>
              <a:t>Fokus</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på</a:t>
            </a:r>
            <a:r>
              <a:rPr lang="en-US" sz="2800" b="1" dirty="0" smtClean="0">
                <a:solidFill>
                  <a:srgbClr val="000090"/>
                </a:solidFill>
                <a:ea typeface="ＭＳ Ｐゴシック" charset="-128"/>
                <a:cs typeface="Calibri"/>
              </a:rPr>
              <a:t> </a:t>
            </a:r>
            <a:r>
              <a:rPr lang="en-US" sz="2800" b="1" dirty="0" err="1" smtClean="0">
                <a:solidFill>
                  <a:srgbClr val="000090"/>
                </a:solidFill>
                <a:ea typeface="ＭＳ Ｐゴシック" charset="-128"/>
                <a:cs typeface="Calibri"/>
              </a:rPr>
              <a:t>läkemedelssäkerhet</a:t>
            </a:r>
            <a:endParaRPr lang="en-US" sz="2800" b="1" dirty="0">
              <a:solidFill>
                <a:srgbClr val="000090"/>
              </a:solidFill>
              <a:ea typeface="ＭＳ Ｐゴシック" charset="-128"/>
              <a:cs typeface="Calibri"/>
            </a:endParaRPr>
          </a:p>
        </p:txBody>
      </p:sp>
      <p:sp>
        <p:nvSpPr>
          <p:cNvPr id="41991" name="TextBox 21"/>
          <p:cNvSpPr txBox="1">
            <a:spLocks noChangeArrowheads="1"/>
          </p:cNvSpPr>
          <p:nvPr/>
        </p:nvSpPr>
        <p:spPr bwMode="auto">
          <a:xfrm>
            <a:off x="5457827" y="6477126"/>
            <a:ext cx="4448175"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200" b="1" i="1" smtClean="0">
                <a:solidFill>
                  <a:prstClr val="black"/>
                </a:solidFill>
                <a:latin typeface="Times" pitchFamily="18" charset="0"/>
                <a:cs typeface="Times" pitchFamily="18" charset="0"/>
              </a:rPr>
              <a:t>Diabetes Care,</a:t>
            </a:r>
            <a:r>
              <a:rPr lang="en-US" altLang="sv-SE" sz="1200" b="1" smtClean="0">
                <a:solidFill>
                  <a:prstClr val="black"/>
                </a:solidFill>
                <a:latin typeface="Times" pitchFamily="18" charset="0"/>
                <a:cs typeface="Times" pitchFamily="18" charset="0"/>
              </a:rPr>
              <a:t> </a:t>
            </a:r>
            <a:r>
              <a:rPr lang="en-US" altLang="sv-SE" sz="1200" b="1" i="1" smtClean="0">
                <a:solidFill>
                  <a:prstClr val="black"/>
                </a:solidFill>
                <a:latin typeface="Times" pitchFamily="18" charset="0"/>
                <a:cs typeface="Times" pitchFamily="18" charset="0"/>
              </a:rPr>
              <a:t>Diabetologia. </a:t>
            </a:r>
            <a:r>
              <a:rPr lang="en-US" altLang="sv-SE" sz="1200" b="1" smtClean="0">
                <a:solidFill>
                  <a:prstClr val="black"/>
                </a:solidFill>
                <a:latin typeface="Times" pitchFamily="18" charset="0"/>
                <a:cs typeface="Times" pitchFamily="18" charset="0"/>
              </a:rPr>
              <a:t>19</a:t>
            </a:r>
            <a:r>
              <a:rPr lang="en-US" altLang="sv-SE" sz="1200" b="1" i="1" smtClean="0">
                <a:solidFill>
                  <a:prstClr val="black"/>
                </a:solidFill>
                <a:latin typeface="Times" pitchFamily="18" charset="0"/>
                <a:cs typeface="Times" pitchFamily="18" charset="0"/>
              </a:rPr>
              <a:t> </a:t>
            </a:r>
            <a:r>
              <a:rPr lang="en-US" altLang="sv-SE" sz="1200" b="1" smtClean="0">
                <a:solidFill>
                  <a:prstClr val="black"/>
                </a:solidFill>
                <a:latin typeface="Times" pitchFamily="18" charset="0"/>
                <a:cs typeface="Times" pitchFamily="18" charset="0"/>
              </a:rPr>
              <a:t>April 2012 [Epub ahead of print]</a:t>
            </a:r>
          </a:p>
        </p:txBody>
      </p:sp>
      <p:sp>
        <p:nvSpPr>
          <p:cNvPr id="2" name="Platshållare för bildnummer 1"/>
          <p:cNvSpPr>
            <a:spLocks noGrp="1"/>
          </p:cNvSpPr>
          <p:nvPr>
            <p:ph type="sldNum" sz="quarter" idx="12"/>
          </p:nvPr>
        </p:nvSpPr>
        <p:spPr/>
        <p:txBody>
          <a:bodyPr/>
          <a:lstStyle/>
          <a:p>
            <a:pPr>
              <a:defRPr/>
            </a:pPr>
            <a:fld id="{85FE8E54-285B-4B31-8B17-10816AF4DBCB}" type="slidenum">
              <a:rPr lang="nl-NL"/>
              <a:pPr>
                <a:defRPr/>
              </a:pPr>
              <a:t>93</a:t>
            </a:fld>
            <a:endParaRPr lang="nl-NL"/>
          </a:p>
        </p:txBody>
      </p:sp>
    </p:spTree>
    <p:extLst>
      <p:ext uri="{BB962C8B-B14F-4D97-AF65-F5344CB8AC3E}">
        <p14:creationId xmlns:p14="http://schemas.microsoft.com/office/powerpoint/2010/main" val="1852570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txBox="1">
            <a:spLocks/>
          </p:cNvSpPr>
          <p:nvPr/>
        </p:nvSpPr>
        <p:spPr bwMode="auto">
          <a:xfrm>
            <a:off x="1752602" y="-250825"/>
            <a:ext cx="6096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sv-SE" sz="1600" smtClean="0">
                <a:solidFill>
                  <a:srgbClr val="000090"/>
                </a:solidFill>
                <a:latin typeface="Arial Black" pitchFamily="34" charset="0"/>
              </a:rPr>
              <a:t>ADA-EASD Position Statement: Management of Hyperglycemia in T2DM</a:t>
            </a: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endParaRPr lang="en-US" altLang="sv-SE" sz="1400" smtClean="0">
              <a:solidFill>
                <a:srgbClr val="000090"/>
              </a:solidFill>
              <a:latin typeface="Times" pitchFamily="18" charset="0"/>
              <a:cs typeface="Times" pitchFamily="18" charset="0"/>
            </a:endParaRPr>
          </a:p>
        </p:txBody>
      </p:sp>
      <p:cxnSp>
        <p:nvCxnSpPr>
          <p:cNvPr id="6" name="Straight Connector 5"/>
          <p:cNvCxnSpPr/>
          <p:nvPr/>
        </p:nvCxnSpPr>
        <p:spPr>
          <a:xfrm>
            <a:off x="0" y="685800"/>
            <a:ext cx="9906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85800" y="990602"/>
            <a:ext cx="8534400" cy="5478463"/>
          </a:xfrm>
          <a:prstGeom prst="rect">
            <a:avLst/>
          </a:prstGeom>
        </p:spPr>
        <p:txBody>
          <a:bodyPr lIns="91431" tIns="45716" rIns="91431" bIns="45716">
            <a:spAutoFit/>
          </a:bodyPr>
          <a:lstStyle/>
          <a:p>
            <a:pPr fontAlgn="base">
              <a:spcBef>
                <a:spcPct val="0"/>
              </a:spcBef>
              <a:spcAft>
                <a:spcPts val="1200"/>
              </a:spcAft>
              <a:defRPr/>
            </a:pPr>
            <a:r>
              <a:rPr lang="en-US" sz="3200" b="1" dirty="0">
                <a:solidFill>
                  <a:srgbClr val="000090"/>
                </a:solidFill>
                <a:ea typeface="ＭＳ Ｐゴシック" charset="-128"/>
                <a:cs typeface="Calibri"/>
              </a:rPr>
              <a:t>4. ANDRA ÖVERVÄGANDEN</a:t>
            </a:r>
          </a:p>
          <a:p>
            <a:pPr marL="455613" indent="288925" fontAlgn="base">
              <a:spcBef>
                <a:spcPct val="0"/>
              </a:spcBef>
              <a:spcAft>
                <a:spcPts val="1200"/>
              </a:spcAft>
              <a:buClr>
                <a:srgbClr val="B01F2E"/>
              </a:buClr>
              <a:buFont typeface="Arial"/>
              <a:buChar char="•"/>
              <a:tabLst>
                <a:tab pos="1206386" algn="l"/>
              </a:tabLst>
              <a:defRPr/>
            </a:pPr>
            <a:r>
              <a:rPr lang="en-US" sz="2800" b="1" dirty="0" err="1" smtClean="0">
                <a:solidFill>
                  <a:srgbClr val="000090"/>
                </a:solidFill>
                <a:ea typeface="ＭＳ Ｐゴシック" charset="-128"/>
                <a:cs typeface="Calibri"/>
              </a:rPr>
              <a:t>Medsjuklighet</a:t>
            </a:r>
            <a:endParaRPr lang="en-US" sz="2800" b="1" dirty="0">
              <a:solidFill>
                <a:srgbClr val="000090"/>
              </a:solidFill>
              <a:ea typeface="ＭＳ Ｐゴシック" charset="-128"/>
              <a:cs typeface="Calibri"/>
            </a:endParaRPr>
          </a:p>
          <a:p>
            <a:pPr marL="803275" lvl="1" indent="230188" fontAlgn="base">
              <a:spcBef>
                <a:spcPct val="0"/>
              </a:spcBef>
              <a:spcAft>
                <a:spcPts val="1200"/>
              </a:spcAft>
              <a:buClr>
                <a:srgbClr val="B01F2E"/>
              </a:buClr>
              <a:buFontTx/>
              <a:buChar char="-"/>
              <a:tabLst>
                <a:tab pos="1206386" algn="l"/>
              </a:tabLst>
              <a:defRPr/>
            </a:pPr>
            <a:r>
              <a:rPr lang="en-US" sz="2400" b="1" dirty="0" err="1" smtClean="0">
                <a:solidFill>
                  <a:srgbClr val="000090"/>
                </a:solidFill>
                <a:ea typeface="ＭＳ Ｐゴシック" charset="-128"/>
                <a:cs typeface="Calibri"/>
              </a:rPr>
              <a:t>Kranskärlssjd</a:t>
            </a:r>
            <a:endParaRPr lang="en-US" sz="2400" b="1" dirty="0">
              <a:solidFill>
                <a:srgbClr val="000090"/>
              </a:solidFill>
              <a:ea typeface="ＭＳ Ｐゴシック" charset="-128"/>
              <a:cs typeface="Calibri"/>
            </a:endParaRPr>
          </a:p>
          <a:p>
            <a:pPr marL="803275" lvl="1" indent="230188" fontAlgn="base">
              <a:spcBef>
                <a:spcPct val="0"/>
              </a:spcBef>
              <a:spcAft>
                <a:spcPts val="1200"/>
              </a:spcAft>
              <a:buClr>
                <a:srgbClr val="B01F2E"/>
              </a:buClr>
              <a:buFontTx/>
              <a:buChar char="-"/>
              <a:tabLst>
                <a:tab pos="1206386" algn="l"/>
              </a:tabLst>
              <a:defRPr/>
            </a:pPr>
            <a:r>
              <a:rPr lang="en-US" sz="2400" b="1" dirty="0" err="1" smtClean="0">
                <a:solidFill>
                  <a:srgbClr val="000090"/>
                </a:solidFill>
                <a:ea typeface="ＭＳ Ｐゴシック" charset="-128"/>
                <a:cs typeface="Calibri"/>
              </a:rPr>
              <a:t>Hjärtsvikt</a:t>
            </a:r>
            <a:endParaRPr lang="en-US" sz="2400" b="1" dirty="0">
              <a:solidFill>
                <a:srgbClr val="000090"/>
              </a:solidFill>
              <a:ea typeface="ＭＳ Ｐゴシック" charset="-128"/>
              <a:cs typeface="Calibri"/>
            </a:endParaRPr>
          </a:p>
          <a:p>
            <a:pPr marL="803275" lvl="1" indent="230188" fontAlgn="base">
              <a:spcBef>
                <a:spcPct val="0"/>
              </a:spcBef>
              <a:spcAft>
                <a:spcPts val="1200"/>
              </a:spcAft>
              <a:buClr>
                <a:srgbClr val="B01F2E"/>
              </a:buClr>
              <a:buFontTx/>
              <a:buChar char="-"/>
              <a:tabLst>
                <a:tab pos="1206386" algn="l"/>
              </a:tabLst>
              <a:defRPr/>
            </a:pPr>
            <a:r>
              <a:rPr lang="en-US" sz="2400" b="1" dirty="0" err="1" smtClean="0">
                <a:solidFill>
                  <a:srgbClr val="000090"/>
                </a:solidFill>
                <a:ea typeface="ＭＳ Ｐゴシック" charset="-128"/>
                <a:cs typeface="Calibri"/>
              </a:rPr>
              <a:t>Njurinsuff</a:t>
            </a:r>
            <a:r>
              <a:rPr lang="en-US" sz="2400" b="1" dirty="0" smtClean="0">
                <a:solidFill>
                  <a:srgbClr val="000090"/>
                </a:solidFill>
                <a:ea typeface="ＭＳ Ｐゴシック" charset="-128"/>
                <a:cs typeface="Calibri"/>
              </a:rPr>
              <a:t>.</a:t>
            </a:r>
            <a:endParaRPr lang="en-US" sz="2400" b="1" dirty="0">
              <a:solidFill>
                <a:srgbClr val="000090"/>
              </a:solidFill>
              <a:ea typeface="ＭＳ Ｐゴシック" charset="-128"/>
              <a:cs typeface="Calibri"/>
            </a:endParaRPr>
          </a:p>
          <a:p>
            <a:pPr marL="803275" lvl="1" indent="230188" fontAlgn="base">
              <a:spcBef>
                <a:spcPct val="0"/>
              </a:spcBef>
              <a:spcAft>
                <a:spcPts val="1200"/>
              </a:spcAft>
              <a:buClr>
                <a:srgbClr val="B01F2E"/>
              </a:buClr>
              <a:buFontTx/>
              <a:buChar char="-"/>
              <a:tabLst>
                <a:tab pos="1206386" algn="l"/>
              </a:tabLst>
              <a:defRPr/>
            </a:pPr>
            <a:r>
              <a:rPr lang="en-US" sz="2400" b="1" dirty="0" err="1" smtClean="0">
                <a:solidFill>
                  <a:srgbClr val="000090"/>
                </a:solidFill>
                <a:ea typeface="ＭＳ Ｐゴシック" charset="-128"/>
                <a:cs typeface="Calibri"/>
              </a:rPr>
              <a:t>Leversjukdom</a:t>
            </a:r>
            <a:endParaRPr lang="en-US" sz="2400" b="1" dirty="0">
              <a:solidFill>
                <a:srgbClr val="000090"/>
              </a:solidFill>
              <a:ea typeface="ＭＳ Ｐゴシック" charset="-128"/>
              <a:cs typeface="Calibri"/>
            </a:endParaRPr>
          </a:p>
          <a:p>
            <a:pPr marL="803275" lvl="1" indent="230188" fontAlgn="base">
              <a:spcBef>
                <a:spcPct val="0"/>
              </a:spcBef>
              <a:spcAft>
                <a:spcPts val="1200"/>
              </a:spcAft>
              <a:buClr>
                <a:srgbClr val="B01F2E"/>
              </a:buClr>
              <a:buFontTx/>
              <a:buChar char="-"/>
              <a:tabLst>
                <a:tab pos="1206386" algn="l"/>
              </a:tabLst>
              <a:defRPr/>
            </a:pPr>
            <a:r>
              <a:rPr lang="en-US" sz="2400" b="1" dirty="0" err="1" smtClean="0">
                <a:solidFill>
                  <a:srgbClr val="000090"/>
                </a:solidFill>
                <a:ea typeface="ＭＳ Ｐゴシック" charset="-128"/>
                <a:cs typeface="Calibri"/>
              </a:rPr>
              <a:t>Hypoglykemi</a:t>
            </a:r>
            <a:endParaRPr lang="en-US" sz="2400" b="1" dirty="0">
              <a:solidFill>
                <a:srgbClr val="000090"/>
              </a:solidFill>
              <a:ea typeface="ＭＳ Ｐゴシック" charset="-128"/>
              <a:cs typeface="Calibri"/>
            </a:endParaRPr>
          </a:p>
          <a:p>
            <a:pPr marL="911226" lvl="1" indent="288925" fontAlgn="base">
              <a:spcBef>
                <a:spcPct val="0"/>
              </a:spcBef>
              <a:spcAft>
                <a:spcPts val="1200"/>
              </a:spcAft>
              <a:buClr>
                <a:srgbClr val="B01F2E"/>
              </a:buClr>
              <a:tabLst>
                <a:tab pos="1206386" algn="l"/>
              </a:tabLst>
              <a:defRPr/>
            </a:pPr>
            <a:endParaRPr lang="en-US" sz="2400" b="1" dirty="0">
              <a:solidFill>
                <a:srgbClr val="000090"/>
              </a:solidFill>
              <a:ea typeface="ＭＳ Ｐゴシック" charset="-128"/>
              <a:cs typeface="Calibri"/>
            </a:endParaRPr>
          </a:p>
          <a:p>
            <a:pPr fontAlgn="base">
              <a:spcBef>
                <a:spcPct val="0"/>
              </a:spcBef>
              <a:spcAft>
                <a:spcPts val="1200"/>
              </a:spcAft>
              <a:buClr>
                <a:srgbClr val="B01F2E"/>
              </a:buClr>
              <a:tabLst>
                <a:tab pos="1206386" algn="l"/>
              </a:tabLst>
              <a:defRPr/>
            </a:pPr>
            <a:r>
              <a:rPr lang="en-US" b="1" dirty="0">
                <a:solidFill>
                  <a:prstClr val="black"/>
                </a:solidFill>
                <a:ea typeface="ＭＳ Ｐゴシック" charset="-128"/>
                <a:cs typeface="Calibri"/>
              </a:rPr>
              <a:t>	</a:t>
            </a:r>
            <a:endParaRPr lang="en-US" sz="2400" b="1" dirty="0">
              <a:solidFill>
                <a:prstClr val="black"/>
              </a:solidFill>
              <a:ea typeface="ＭＳ Ｐゴシック" charset="-128"/>
              <a:cs typeface="Calibri"/>
            </a:endParaRPr>
          </a:p>
          <a:p>
            <a:pPr marL="342867" indent="-342867" fontAlgn="base">
              <a:spcBef>
                <a:spcPct val="0"/>
              </a:spcBef>
              <a:spcAft>
                <a:spcPts val="1200"/>
              </a:spcAft>
              <a:buFontTx/>
              <a:buAutoNum type="arabicPeriod"/>
              <a:defRPr/>
            </a:pPr>
            <a:endParaRPr lang="en-US" sz="1200" kern="0" spc="100" dirty="0">
              <a:solidFill>
                <a:srgbClr val="1F497D"/>
              </a:solidFill>
              <a:ea typeface="ＭＳ Ｐゴシック" charset="-128"/>
              <a:cs typeface="Calibri"/>
            </a:endParaRPr>
          </a:p>
          <a:p>
            <a:pPr fontAlgn="base">
              <a:spcBef>
                <a:spcPct val="0"/>
              </a:spcBef>
              <a:spcAft>
                <a:spcPts val="1200"/>
              </a:spcAft>
              <a:defRPr/>
            </a:pPr>
            <a:r>
              <a:rPr lang="en-US" sz="1600" b="1" dirty="0">
                <a:solidFill>
                  <a:prstClr val="black"/>
                </a:solidFill>
                <a:ea typeface="ＭＳ Ｐゴシック" charset="-128"/>
                <a:cs typeface="Calibri"/>
              </a:rPr>
              <a:t>	</a:t>
            </a:r>
            <a:endParaRPr lang="en-US" sz="2000" b="1" dirty="0">
              <a:solidFill>
                <a:prstClr val="black"/>
              </a:solidFill>
              <a:ea typeface="ＭＳ Ｐゴシック" charset="-128"/>
              <a:cs typeface="Calibri"/>
            </a:endParaRPr>
          </a:p>
        </p:txBody>
      </p:sp>
      <p:sp>
        <p:nvSpPr>
          <p:cNvPr id="10" name="Rectangle 9"/>
          <p:cNvSpPr/>
          <p:nvPr/>
        </p:nvSpPr>
        <p:spPr>
          <a:xfrm>
            <a:off x="4800600" y="2759075"/>
            <a:ext cx="4953000" cy="2934128"/>
          </a:xfrm>
          <a:prstGeom prst="rect">
            <a:avLst/>
          </a:prstGeom>
          <a:solidFill>
            <a:srgbClr val="B12C2C">
              <a:alpha val="23000"/>
            </a:srgbClr>
          </a:solidFill>
          <a:ln w="28575" cap="flat" cmpd="sng" algn="ctr">
            <a:solidFill>
              <a:srgbClr val="000090"/>
            </a:solidFill>
            <a:prstDash val="solid"/>
            <a:round/>
            <a:headEnd type="none" w="med" len="med"/>
            <a:tailEnd type="none" w="med" len="med"/>
          </a:ln>
          <a:effectLst>
            <a:outerShdw blurRad="304800" dist="50800" dir="2700000" sx="102000" sy="102000" algn="tl" rotWithShape="0">
              <a:srgbClr val="B12C2C">
                <a:alpha val="70000"/>
              </a:srgbClr>
            </a:outerShdw>
          </a:effectLst>
        </p:spPr>
        <p:txBody>
          <a:bodyPr lIns="91431" tIns="45716" rIns="91431" bIns="45716">
            <a:spAutoFit/>
          </a:bodyPr>
          <a:lstStyle>
            <a:lvl1pPr indent="228600" eaLnBrk="0" hangingPunct="0">
              <a:tabLst>
                <a:tab pos="342900" algn="l"/>
                <a:tab pos="1204913" algn="l"/>
              </a:tabLst>
              <a:defRPr>
                <a:solidFill>
                  <a:schemeClr val="tx1"/>
                </a:solidFill>
                <a:latin typeface="Arial" pitchFamily="34" charset="0"/>
                <a:ea typeface="ＭＳ Ｐゴシック" pitchFamily="34" charset="-128"/>
              </a:defRPr>
            </a:lvl1pPr>
            <a:lvl2pPr indent="228600" eaLnBrk="0" hangingPunct="0">
              <a:tabLst>
                <a:tab pos="342900" algn="l"/>
                <a:tab pos="1204913" algn="l"/>
              </a:tabLst>
              <a:defRPr>
                <a:solidFill>
                  <a:schemeClr val="tx1"/>
                </a:solidFill>
                <a:latin typeface="Arial" pitchFamily="34" charset="0"/>
                <a:ea typeface="ＭＳ Ｐゴシック" pitchFamily="34" charset="-128"/>
              </a:defRPr>
            </a:lvl2pPr>
            <a:lvl3pPr marL="1143000" indent="-228600" eaLnBrk="0" hangingPunct="0">
              <a:tabLst>
                <a:tab pos="342900" algn="l"/>
                <a:tab pos="1204913" algn="l"/>
              </a:tabLst>
              <a:defRPr>
                <a:solidFill>
                  <a:schemeClr val="tx1"/>
                </a:solidFill>
                <a:latin typeface="Arial" pitchFamily="34" charset="0"/>
                <a:ea typeface="ＭＳ Ｐゴシック" pitchFamily="34" charset="-128"/>
              </a:defRPr>
            </a:lvl3pPr>
            <a:lvl4pPr marL="1600200" indent="-228600" eaLnBrk="0" hangingPunct="0">
              <a:tabLst>
                <a:tab pos="342900" algn="l"/>
                <a:tab pos="1204913" algn="l"/>
              </a:tabLst>
              <a:defRPr>
                <a:solidFill>
                  <a:schemeClr val="tx1"/>
                </a:solidFill>
                <a:latin typeface="Arial" pitchFamily="34" charset="0"/>
                <a:ea typeface="ＭＳ Ｐゴシック" pitchFamily="34" charset="-128"/>
              </a:defRPr>
            </a:lvl4pPr>
            <a:lvl5pPr marL="2057400" indent="-228600" eaLnBrk="0" hangingPunct="0">
              <a:tabLst>
                <a:tab pos="342900" algn="l"/>
                <a:tab pos="1204913" algn="l"/>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42900" algn="l"/>
                <a:tab pos="1204913" algn="l"/>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42900" algn="l"/>
                <a:tab pos="1204913" algn="l"/>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42900" algn="l"/>
                <a:tab pos="1204913" algn="l"/>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42900" algn="l"/>
                <a:tab pos="1204913" algn="l"/>
              </a:tabLst>
              <a:defRPr>
                <a:solidFill>
                  <a:schemeClr val="tx1"/>
                </a:solidFill>
                <a:latin typeface="Arial" pitchFamily="34" charset="0"/>
                <a:ea typeface="ＭＳ Ｐゴシック" pitchFamily="34" charset="-128"/>
              </a:defRPr>
            </a:lvl9pPr>
          </a:lstStyle>
          <a:p>
            <a:pPr eaLnBrk="1" fontAlgn="base" hangingPunct="1">
              <a:spcBef>
                <a:spcPct val="0"/>
              </a:spcBef>
              <a:spcAft>
                <a:spcPts val="400"/>
              </a:spcAft>
              <a:buClr>
                <a:srgbClr val="B01F2E"/>
              </a:buClr>
              <a:buSzPct val="85000"/>
              <a:buFont typeface="Wingdings" pitchFamily="2" charset="2"/>
              <a:buChar char="Ø"/>
            </a:pPr>
            <a:r>
              <a:rPr lang="en-US" altLang="sv-SE" sz="2400" dirty="0" smtClean="0">
                <a:solidFill>
                  <a:srgbClr val="000000"/>
                </a:solidFill>
                <a:latin typeface="Calibri" pitchFamily="34" charset="0"/>
              </a:rPr>
              <a:t> </a:t>
            </a:r>
            <a:r>
              <a:rPr lang="en-US" altLang="sv-SE" sz="2400" dirty="0" err="1" smtClean="0">
                <a:solidFill>
                  <a:srgbClr val="000000"/>
                </a:solidFill>
                <a:latin typeface="Calibri" pitchFamily="34" charset="0"/>
              </a:rPr>
              <a:t>Ökad</a:t>
            </a:r>
            <a:r>
              <a:rPr lang="en-US" altLang="sv-SE" sz="2400" dirty="0" smtClean="0">
                <a:solidFill>
                  <a:srgbClr val="000000"/>
                </a:solidFill>
                <a:latin typeface="Calibri" pitchFamily="34" charset="0"/>
              </a:rPr>
              <a:t> risk </a:t>
            </a:r>
            <a:r>
              <a:rPr lang="en-US" altLang="sv-SE" sz="2400" dirty="0" err="1" smtClean="0">
                <a:solidFill>
                  <a:srgbClr val="000000"/>
                </a:solidFill>
                <a:latin typeface="Calibri" pitchFamily="34" charset="0"/>
              </a:rPr>
              <a:t>hypoglykemi</a:t>
            </a:r>
            <a:endParaRPr lang="en-US" altLang="sv-SE" sz="2400" dirty="0" smtClean="0">
              <a:solidFill>
                <a:srgbClr val="000000"/>
              </a:solidFill>
              <a:latin typeface="Calibri" pitchFamily="34" charset="0"/>
            </a:endParaRPr>
          </a:p>
          <a:p>
            <a:pPr eaLnBrk="1" fontAlgn="base" hangingPunct="1">
              <a:spcBef>
                <a:spcPct val="0"/>
              </a:spcBef>
              <a:spcAft>
                <a:spcPts val="400"/>
              </a:spcAft>
              <a:buClr>
                <a:srgbClr val="B01F2E"/>
              </a:buClr>
              <a:buSzPct val="85000"/>
              <a:buFont typeface="Wingdings" pitchFamily="2" charset="2"/>
              <a:buChar char="Ø"/>
            </a:pPr>
            <a:r>
              <a:rPr lang="en-US" altLang="sv-SE" sz="2400" dirty="0" smtClean="0">
                <a:solidFill>
                  <a:srgbClr val="000000"/>
                </a:solidFill>
                <a:latin typeface="Calibri" pitchFamily="34" charset="0"/>
              </a:rPr>
              <a:t> Metformin &amp; </a:t>
            </a:r>
            <a:r>
              <a:rPr lang="en-US" altLang="sv-SE" sz="2400" dirty="0" err="1" smtClean="0">
                <a:solidFill>
                  <a:srgbClr val="000000"/>
                </a:solidFill>
                <a:latin typeface="Calibri" pitchFamily="34" charset="0"/>
              </a:rPr>
              <a:t>laktatacidos</a:t>
            </a:r>
            <a:r>
              <a:rPr lang="en-US" altLang="sv-SE" sz="2400" dirty="0" smtClean="0">
                <a:solidFill>
                  <a:srgbClr val="000000"/>
                </a:solidFill>
                <a:latin typeface="Calibri" pitchFamily="34" charset="0"/>
              </a:rPr>
              <a:t> </a:t>
            </a:r>
          </a:p>
          <a:p>
            <a:pPr marL="455613" lvl="1" eaLnBrk="1" fontAlgn="base" hangingPunct="1">
              <a:spcBef>
                <a:spcPct val="0"/>
              </a:spcBef>
              <a:spcAft>
                <a:spcPts val="400"/>
              </a:spcAft>
              <a:buClr>
                <a:srgbClr val="B01F2E"/>
              </a:buClr>
              <a:buSzPct val="85000"/>
              <a:buFont typeface="Wingdings" pitchFamily="2" charset="2"/>
              <a:buChar char="§"/>
            </a:pPr>
            <a:r>
              <a:rPr lang="en-US" altLang="sv-SE" sz="2400" dirty="0" smtClean="0">
                <a:solidFill>
                  <a:srgbClr val="000000"/>
                </a:solidFill>
                <a:latin typeface="Calibri" pitchFamily="34" charset="0"/>
              </a:rPr>
              <a:t>UK: </a:t>
            </a:r>
            <a:r>
              <a:rPr lang="en-US" altLang="sv-SE" sz="2400" b="1" dirty="0" smtClean="0">
                <a:solidFill>
                  <a:srgbClr val="000000"/>
                </a:solidFill>
                <a:sym typeface="Symbol" pitchFamily="18" charset="2"/>
              </a:rPr>
              <a:t></a:t>
            </a:r>
            <a:r>
              <a:rPr lang="en-US" altLang="sv-SE" sz="2400" dirty="0" smtClean="0">
                <a:solidFill>
                  <a:srgbClr val="000000"/>
                </a:solidFill>
                <a:latin typeface="Calibri" pitchFamily="34" charset="0"/>
              </a:rPr>
              <a:t> dos vid GFR &lt;45 &amp; </a:t>
            </a:r>
            <a:br>
              <a:rPr lang="en-US" altLang="sv-SE" sz="2400" dirty="0" smtClean="0">
                <a:solidFill>
                  <a:srgbClr val="000000"/>
                </a:solidFill>
                <a:latin typeface="Calibri" pitchFamily="34" charset="0"/>
              </a:rPr>
            </a:br>
            <a:r>
              <a:rPr lang="en-US" altLang="sv-SE" sz="2400" dirty="0" smtClean="0">
                <a:solidFill>
                  <a:srgbClr val="000000"/>
                </a:solidFill>
                <a:latin typeface="Calibri" pitchFamily="34" charset="0"/>
              </a:rPr>
              <a:t> 	</a:t>
            </a:r>
            <a:r>
              <a:rPr lang="en-US" altLang="sv-SE" sz="2400" dirty="0" err="1" smtClean="0">
                <a:solidFill>
                  <a:srgbClr val="000000"/>
                </a:solidFill>
                <a:latin typeface="Calibri" pitchFamily="34" charset="0"/>
              </a:rPr>
              <a:t>stoppa</a:t>
            </a:r>
            <a:r>
              <a:rPr lang="en-US" altLang="sv-SE" sz="2400" dirty="0" smtClean="0">
                <a:solidFill>
                  <a:srgbClr val="000000"/>
                </a:solidFill>
                <a:latin typeface="Calibri" pitchFamily="34" charset="0"/>
              </a:rPr>
              <a:t> vid GFR &lt;30</a:t>
            </a:r>
          </a:p>
          <a:p>
            <a:pPr eaLnBrk="1" fontAlgn="base" hangingPunct="1">
              <a:spcBef>
                <a:spcPct val="0"/>
              </a:spcBef>
              <a:spcAft>
                <a:spcPts val="400"/>
              </a:spcAft>
              <a:buClr>
                <a:srgbClr val="B01F2E"/>
              </a:buClr>
              <a:buSzPct val="85000"/>
              <a:buFont typeface="Wingdings" pitchFamily="2" charset="2"/>
              <a:buChar char="Ø"/>
            </a:pPr>
            <a:r>
              <a:rPr lang="en-US" altLang="sv-SE" sz="2400" dirty="0" smtClean="0">
                <a:solidFill>
                  <a:srgbClr val="000000"/>
                </a:solidFill>
                <a:latin typeface="Calibri" pitchFamily="34" charset="0"/>
              </a:rPr>
              <a:t> Caution with SUs (esp. glyburide)</a:t>
            </a:r>
          </a:p>
          <a:p>
            <a:pPr eaLnBrk="1" fontAlgn="base" hangingPunct="1">
              <a:spcBef>
                <a:spcPct val="0"/>
              </a:spcBef>
              <a:spcAft>
                <a:spcPts val="400"/>
              </a:spcAft>
              <a:buClr>
                <a:srgbClr val="B01F2E"/>
              </a:buClr>
              <a:buSzPct val="85000"/>
              <a:buFont typeface="Wingdings" pitchFamily="2" charset="2"/>
              <a:buChar char="Ø"/>
            </a:pPr>
            <a:r>
              <a:rPr lang="en-US" altLang="sv-SE" sz="2400" dirty="0" smtClean="0">
                <a:solidFill>
                  <a:srgbClr val="000000"/>
                </a:solidFill>
                <a:latin typeface="Calibri" pitchFamily="34" charset="0"/>
              </a:rPr>
              <a:t> DPP-4-i’s – dose adjust for most</a:t>
            </a:r>
          </a:p>
          <a:p>
            <a:pPr eaLnBrk="1" fontAlgn="base" hangingPunct="1">
              <a:spcBef>
                <a:spcPct val="0"/>
              </a:spcBef>
              <a:spcAft>
                <a:spcPts val="400"/>
              </a:spcAft>
              <a:buClr>
                <a:srgbClr val="B01F2E"/>
              </a:buClr>
              <a:buSzPct val="85000"/>
              <a:buFont typeface="Wingdings" pitchFamily="2" charset="2"/>
              <a:buChar char="Ø"/>
            </a:pPr>
            <a:r>
              <a:rPr lang="en-US" altLang="sv-SE" sz="2400" dirty="0" smtClean="0">
                <a:solidFill>
                  <a:srgbClr val="000000"/>
                </a:solidFill>
                <a:latin typeface="Calibri" pitchFamily="34" charset="0"/>
              </a:rPr>
              <a:t> Avoid </a:t>
            </a:r>
            <a:r>
              <a:rPr lang="en-US" altLang="sv-SE" sz="2400" dirty="0" err="1" smtClean="0">
                <a:solidFill>
                  <a:srgbClr val="000000"/>
                </a:solidFill>
                <a:latin typeface="Calibri" pitchFamily="34" charset="0"/>
              </a:rPr>
              <a:t>exenatide</a:t>
            </a:r>
            <a:r>
              <a:rPr lang="en-US" altLang="sv-SE" sz="2400" dirty="0" smtClean="0">
                <a:solidFill>
                  <a:srgbClr val="000000"/>
                </a:solidFill>
                <a:latin typeface="Calibri" pitchFamily="34" charset="0"/>
              </a:rPr>
              <a:t> if GFR &lt;30</a:t>
            </a:r>
          </a:p>
        </p:txBody>
      </p:sp>
      <p:cxnSp>
        <p:nvCxnSpPr>
          <p:cNvPr id="11" name="Straight Arrow Connector 10"/>
          <p:cNvCxnSpPr/>
          <p:nvPr/>
        </p:nvCxnSpPr>
        <p:spPr>
          <a:xfrm>
            <a:off x="3619500" y="3517900"/>
            <a:ext cx="990600" cy="1588"/>
          </a:xfrm>
          <a:prstGeom prst="straightConnector1">
            <a:avLst/>
          </a:prstGeom>
          <a:ln w="28575" cmpd="sng">
            <a:solidFill>
              <a:srgbClr val="00009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9159" name="TextBox 21"/>
          <p:cNvSpPr txBox="1">
            <a:spLocks noChangeArrowheads="1"/>
          </p:cNvSpPr>
          <p:nvPr/>
        </p:nvSpPr>
        <p:spPr bwMode="auto">
          <a:xfrm>
            <a:off x="5457825" y="6477126"/>
            <a:ext cx="541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200" b="1" i="1" smtClean="0">
                <a:solidFill>
                  <a:prstClr val="black"/>
                </a:solidFill>
                <a:latin typeface="Times" pitchFamily="18" charset="0"/>
                <a:cs typeface="Times" pitchFamily="18" charset="0"/>
              </a:rPr>
              <a:t>Diabetes Care,</a:t>
            </a:r>
            <a:r>
              <a:rPr lang="en-US" altLang="sv-SE" sz="1200" b="1" smtClean="0">
                <a:solidFill>
                  <a:prstClr val="black"/>
                </a:solidFill>
                <a:latin typeface="Times" pitchFamily="18" charset="0"/>
                <a:cs typeface="Times" pitchFamily="18" charset="0"/>
              </a:rPr>
              <a:t> </a:t>
            </a:r>
            <a:r>
              <a:rPr lang="en-US" altLang="sv-SE" sz="1200" b="1" i="1" smtClean="0">
                <a:solidFill>
                  <a:prstClr val="black"/>
                </a:solidFill>
                <a:latin typeface="Times" pitchFamily="18" charset="0"/>
                <a:cs typeface="Times" pitchFamily="18" charset="0"/>
              </a:rPr>
              <a:t>Diabetologia. </a:t>
            </a:r>
            <a:r>
              <a:rPr lang="en-US" altLang="sv-SE" sz="1200" b="1" smtClean="0">
                <a:solidFill>
                  <a:prstClr val="black"/>
                </a:solidFill>
                <a:latin typeface="Times" pitchFamily="18" charset="0"/>
                <a:cs typeface="Times" pitchFamily="18" charset="0"/>
              </a:rPr>
              <a:t>19</a:t>
            </a:r>
            <a:r>
              <a:rPr lang="en-US" altLang="sv-SE" sz="1200" b="1" i="1" smtClean="0">
                <a:solidFill>
                  <a:prstClr val="black"/>
                </a:solidFill>
                <a:latin typeface="Times" pitchFamily="18" charset="0"/>
                <a:cs typeface="Times" pitchFamily="18" charset="0"/>
              </a:rPr>
              <a:t> </a:t>
            </a:r>
            <a:r>
              <a:rPr lang="en-US" altLang="sv-SE" sz="1200" b="1" smtClean="0">
                <a:solidFill>
                  <a:prstClr val="black"/>
                </a:solidFill>
                <a:latin typeface="Times" pitchFamily="18" charset="0"/>
                <a:cs typeface="Times" pitchFamily="18" charset="0"/>
              </a:rPr>
              <a:t>April 2012 [Epub ahead of print]</a:t>
            </a:r>
          </a:p>
        </p:txBody>
      </p:sp>
      <p:sp>
        <p:nvSpPr>
          <p:cNvPr id="2" name="Platshållare för bildnummer 1"/>
          <p:cNvSpPr>
            <a:spLocks noGrp="1"/>
          </p:cNvSpPr>
          <p:nvPr>
            <p:ph type="sldNum" sz="quarter" idx="12"/>
          </p:nvPr>
        </p:nvSpPr>
        <p:spPr/>
        <p:txBody>
          <a:bodyPr/>
          <a:lstStyle/>
          <a:p>
            <a:pPr>
              <a:defRPr/>
            </a:pPr>
            <a:fld id="{85FE8E54-285B-4B31-8B17-10816AF4DBCB}" type="slidenum">
              <a:rPr lang="nl-NL"/>
              <a:pPr>
                <a:defRPr/>
              </a:pPr>
              <a:t>94</a:t>
            </a:fld>
            <a:endParaRPr lang="nl-NL"/>
          </a:p>
        </p:txBody>
      </p:sp>
    </p:spTree>
    <p:extLst>
      <p:ext uri="{BB962C8B-B14F-4D97-AF65-F5344CB8AC3E}">
        <p14:creationId xmlns:p14="http://schemas.microsoft.com/office/powerpoint/2010/main" val="1284758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752602" y="-250825"/>
            <a:ext cx="6096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sv-SE" sz="1600" smtClean="0">
                <a:solidFill>
                  <a:srgbClr val="000090"/>
                </a:solidFill>
                <a:latin typeface="Arial Black" pitchFamily="34" charset="0"/>
              </a:rPr>
              <a:t>ADA-EASD Position Statement: Management of Hyperglycemia in T2DM</a:t>
            </a: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r>
              <a:rPr lang="en-US" altLang="sv-SE" sz="700" smtClean="0">
                <a:solidFill>
                  <a:srgbClr val="000090"/>
                </a:solidFill>
                <a:latin typeface="Arial Black" pitchFamily="34" charset="0"/>
              </a:rPr>
              <a:t/>
            </a:r>
            <a:br>
              <a:rPr lang="en-US" altLang="sv-SE" sz="700" smtClean="0">
                <a:solidFill>
                  <a:srgbClr val="000090"/>
                </a:solidFill>
                <a:latin typeface="Arial Black" pitchFamily="34" charset="0"/>
              </a:rPr>
            </a:br>
            <a:endParaRPr lang="en-US" altLang="sv-SE" sz="1400" smtClean="0">
              <a:solidFill>
                <a:srgbClr val="000090"/>
              </a:solidFill>
              <a:latin typeface="Times" pitchFamily="18" charset="0"/>
              <a:cs typeface="Times" pitchFamily="18" charset="0"/>
            </a:endParaRPr>
          </a:p>
        </p:txBody>
      </p:sp>
      <p:cxnSp>
        <p:nvCxnSpPr>
          <p:cNvPr id="6" name="Straight Connector 5"/>
          <p:cNvCxnSpPr/>
          <p:nvPr/>
        </p:nvCxnSpPr>
        <p:spPr>
          <a:xfrm>
            <a:off x="0" y="685800"/>
            <a:ext cx="9906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Subtitle 4"/>
          <p:cNvSpPr txBox="1">
            <a:spLocks/>
          </p:cNvSpPr>
          <p:nvPr/>
        </p:nvSpPr>
        <p:spPr bwMode="auto">
          <a:xfrm>
            <a:off x="200480" y="764710"/>
            <a:ext cx="9433048" cy="5988555"/>
          </a:xfrm>
          <a:prstGeom prst="rect">
            <a:avLst/>
          </a:prstGeom>
          <a:solidFill>
            <a:srgbClr val="B8E6FF"/>
          </a:solidFill>
          <a:ln w="9525">
            <a:solidFill>
              <a:srgbClr val="00005C"/>
            </a:solidFill>
            <a:miter lim="800000"/>
            <a:headEnd/>
            <a:tailEnd/>
          </a:ln>
          <a:effectLst>
            <a:glow rad="114300">
              <a:srgbClr val="00005C">
                <a:alpha val="89000"/>
              </a:srgbClr>
            </a:glow>
            <a:softEdge rad="63500"/>
          </a:effectLst>
        </p:spPr>
        <p:txBody>
          <a:bodyPr lIns="91431" tIns="45716" rIns="91431" bIns="45716"/>
          <a:lstStyle/>
          <a:p>
            <a:pPr algn="ctr" eaLnBrk="0" fontAlgn="base" hangingPunct="0">
              <a:lnSpc>
                <a:spcPts val="2580"/>
              </a:lnSpc>
              <a:spcBef>
                <a:spcPts val="1272"/>
              </a:spcBef>
              <a:spcAft>
                <a:spcPts val="1800"/>
              </a:spcAft>
              <a:defRPr/>
            </a:pPr>
            <a:r>
              <a:rPr lang="en-US" sz="2000" kern="0" spc="-80" dirty="0">
                <a:solidFill>
                  <a:srgbClr val="B01F2E"/>
                </a:solidFill>
                <a:latin typeface="Arial Black"/>
                <a:ea typeface="ＭＳ Ｐゴシック" charset="-128"/>
                <a:cs typeface="Arial Black"/>
              </a:rPr>
              <a:t>KEY POINTS</a:t>
            </a:r>
          </a:p>
          <a:p>
            <a:pPr eaLnBrk="0" fontAlgn="base" hangingPunct="0">
              <a:spcAft>
                <a:spcPts val="1600"/>
              </a:spcAft>
              <a:buFont typeface="Arial"/>
              <a:buChar char="•"/>
              <a:defRPr/>
            </a:pPr>
            <a:r>
              <a:rPr lang="en-US" sz="2000" kern="0" spc="-80" dirty="0">
                <a:solidFill>
                  <a:prstClr val="black"/>
                </a:solidFill>
                <a:ea typeface="ＭＳ Ｐゴシック" charset="-128"/>
                <a:cs typeface="ＭＳ Ｐゴシック" charset="-128"/>
              </a:rPr>
              <a:t> </a:t>
            </a:r>
            <a:r>
              <a:rPr lang="en-US" sz="2400" b="1" kern="0" spc="-80" dirty="0" smtClean="0">
                <a:solidFill>
                  <a:prstClr val="black"/>
                </a:solidFill>
                <a:ea typeface="ＭＳ Ｐゴシック" charset="-128"/>
                <a:cs typeface="Calibri"/>
              </a:rPr>
              <a:t>HbA1c</a:t>
            </a:r>
            <a:r>
              <a:rPr lang="en-US" sz="2400" kern="0" spc="-80" dirty="0" smtClean="0">
                <a:solidFill>
                  <a:prstClr val="black"/>
                </a:solidFill>
                <a:ea typeface="ＭＳ Ｐゴシック" charset="-128"/>
                <a:cs typeface="Calibri"/>
              </a:rPr>
              <a:t>-mål &amp; </a:t>
            </a:r>
            <a:r>
              <a:rPr lang="en-US" sz="2400" b="1" kern="0" spc="-80" dirty="0" err="1" smtClean="0">
                <a:solidFill>
                  <a:prstClr val="black"/>
                </a:solidFill>
                <a:ea typeface="ＭＳ Ｐゴシック" charset="-128"/>
                <a:cs typeface="Calibri"/>
              </a:rPr>
              <a:t>glukossänkande</a:t>
            </a:r>
            <a:r>
              <a:rPr lang="en-US" sz="2400" b="1"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behandl</a:t>
            </a:r>
            <a:r>
              <a:rPr lang="en-US" sz="2400" kern="0" spc="-80" dirty="0" smtClean="0">
                <a:solidFill>
                  <a:prstClr val="black"/>
                </a:solidFill>
                <a:ea typeface="ＭＳ Ｐゴシック" charset="-128"/>
                <a:cs typeface="Calibri"/>
              </a:rPr>
              <a:t>. </a:t>
            </a:r>
            <a:r>
              <a:rPr lang="en-US" sz="2400" kern="0" spc="-80" dirty="0" err="1">
                <a:solidFill>
                  <a:prstClr val="black"/>
                </a:solidFill>
                <a:ea typeface="ＭＳ Ｐゴシック" charset="-128"/>
                <a:cs typeface="Calibri"/>
              </a:rPr>
              <a:t>m</a:t>
            </a:r>
            <a:r>
              <a:rPr lang="en-US" sz="2400" kern="0" spc="-80" dirty="0" err="1" smtClean="0">
                <a:solidFill>
                  <a:prstClr val="black"/>
                </a:solidFill>
                <a:ea typeface="ＭＳ Ｐゴシック" charset="-128"/>
                <a:cs typeface="Calibri"/>
              </a:rPr>
              <a:t>åste</a:t>
            </a:r>
            <a:r>
              <a:rPr lang="en-US" sz="2400"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individualiseras</a:t>
            </a:r>
            <a:r>
              <a:rPr lang="en-US" sz="2400" kern="0" spc="-80" dirty="0" smtClean="0">
                <a:solidFill>
                  <a:prstClr val="black"/>
                </a:solidFill>
                <a:ea typeface="ＭＳ Ｐゴシック" charset="-128"/>
                <a:cs typeface="Calibri"/>
              </a:rPr>
              <a:t>.  </a:t>
            </a:r>
            <a:endParaRPr lang="en-US" sz="2400" kern="0" spc="-80" dirty="0">
              <a:solidFill>
                <a:prstClr val="black"/>
              </a:solidFill>
              <a:ea typeface="ＭＳ Ｐゴシック" charset="-128"/>
              <a:cs typeface="Calibri"/>
            </a:endParaRPr>
          </a:p>
          <a:p>
            <a:pPr eaLnBrk="0" fontAlgn="base" hangingPunct="0">
              <a:spcAft>
                <a:spcPts val="1600"/>
              </a:spcAft>
              <a:buFont typeface="Arial"/>
              <a:buChar char="•"/>
              <a:defRPr/>
            </a:pPr>
            <a:r>
              <a:rPr lang="en-US" sz="2400" kern="0" spc="-80" dirty="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Kost</a:t>
            </a:r>
            <a:r>
              <a:rPr lang="en-US" sz="2400" b="1"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fysisk</a:t>
            </a:r>
            <a:r>
              <a:rPr lang="en-US" sz="2400" b="1" kern="0" spc="-80" dirty="0" smtClean="0">
                <a:solidFill>
                  <a:prstClr val="black"/>
                </a:solidFill>
                <a:ea typeface="ＭＳ Ｐゴシック" charset="-128"/>
                <a:cs typeface="Calibri"/>
              </a:rPr>
              <a:t> </a:t>
            </a:r>
            <a:r>
              <a:rPr lang="en-US" sz="2400" b="1" kern="0" spc="-80" dirty="0" err="1">
                <a:solidFill>
                  <a:prstClr val="black"/>
                </a:solidFill>
                <a:ea typeface="ＭＳ Ｐゴシック" charset="-128"/>
                <a:cs typeface="Calibri"/>
              </a:rPr>
              <a:t>a</a:t>
            </a:r>
            <a:r>
              <a:rPr lang="en-US" sz="2400" b="1" kern="0" spc="-80" dirty="0" err="1" smtClean="0">
                <a:solidFill>
                  <a:prstClr val="black"/>
                </a:solidFill>
                <a:ea typeface="ＭＳ Ｐゴシック" charset="-128"/>
                <a:cs typeface="Calibri"/>
              </a:rPr>
              <a:t>ktivitet</a:t>
            </a:r>
            <a:r>
              <a:rPr lang="en-US" sz="2400" b="1" kern="0" spc="-80" dirty="0" smtClean="0">
                <a:solidFill>
                  <a:prstClr val="black"/>
                </a:solidFill>
                <a:ea typeface="ＭＳ Ｐゴシック" charset="-128"/>
                <a:cs typeface="Calibri"/>
              </a:rPr>
              <a:t> &amp; </a:t>
            </a:r>
            <a:r>
              <a:rPr lang="en-US" sz="2400" b="1" kern="0" spc="-80" dirty="0" err="1" smtClean="0">
                <a:solidFill>
                  <a:prstClr val="black"/>
                </a:solidFill>
                <a:ea typeface="ＭＳ Ｐゴシック" charset="-128"/>
                <a:cs typeface="Calibri"/>
              </a:rPr>
              <a:t>utbildning</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grunden</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för</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alla</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behandlingsprogram</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för</a:t>
            </a:r>
            <a:r>
              <a:rPr lang="en-US" sz="2400" kern="0" spc="-80" dirty="0" smtClean="0">
                <a:solidFill>
                  <a:prstClr val="black"/>
                </a:solidFill>
                <a:uFill>
                  <a:solidFill>
                    <a:srgbClr val="800040"/>
                  </a:solidFill>
                </a:uFill>
                <a:ea typeface="ＭＳ Ｐゴシック" charset="-128"/>
                <a:cs typeface="Calibri"/>
              </a:rPr>
              <a:t> </a:t>
            </a:r>
            <a:br>
              <a:rPr lang="en-US" sz="2400" kern="0" spc="-80" dirty="0" smtClean="0">
                <a:solidFill>
                  <a:prstClr val="black"/>
                </a:solidFill>
                <a:uFill>
                  <a:solidFill>
                    <a:srgbClr val="800040"/>
                  </a:solidFill>
                </a:uFill>
                <a:ea typeface="ＭＳ Ｐゴシック" charset="-128"/>
                <a:cs typeface="Calibri"/>
              </a:rPr>
            </a:b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typ</a:t>
            </a:r>
            <a:r>
              <a:rPr lang="en-US" sz="2400" kern="0" spc="-80" dirty="0" smtClean="0">
                <a:solidFill>
                  <a:prstClr val="black"/>
                </a:solidFill>
                <a:uFill>
                  <a:solidFill>
                    <a:srgbClr val="800040"/>
                  </a:solidFill>
                </a:uFill>
                <a:ea typeface="ＭＳ Ｐゴシック" charset="-128"/>
                <a:cs typeface="Calibri"/>
              </a:rPr>
              <a:t> 2 diabetes</a:t>
            </a:r>
            <a:endParaRPr lang="en-US" sz="2400" kern="0" spc="-80" dirty="0">
              <a:solidFill>
                <a:prstClr val="black"/>
              </a:solidFill>
              <a:ea typeface="ＭＳ Ｐゴシック" charset="-128"/>
              <a:cs typeface="Calibri"/>
            </a:endParaRPr>
          </a:p>
          <a:p>
            <a:pPr eaLnBrk="0" fontAlgn="base" hangingPunct="0">
              <a:spcAft>
                <a:spcPts val="1600"/>
              </a:spcAft>
              <a:buFont typeface="Arial"/>
              <a:buChar char="•"/>
              <a:defRPr/>
            </a:pPr>
            <a:r>
              <a:rPr lang="en-US" sz="2400" kern="0" spc="-80" dirty="0">
                <a:solidFill>
                  <a:prstClr val="black"/>
                </a:solidFill>
                <a:ea typeface="ＭＳ Ｐゴシック" charset="-128"/>
                <a:cs typeface="Calibri"/>
              </a:rPr>
              <a:t> </a:t>
            </a:r>
            <a:r>
              <a:rPr lang="en-US" sz="2400" b="1" kern="0" spc="-80" dirty="0" smtClean="0">
                <a:solidFill>
                  <a:prstClr val="black"/>
                </a:solidFill>
                <a:ea typeface="ＭＳ Ｐゴシック" charset="-128"/>
                <a:cs typeface="Calibri"/>
              </a:rPr>
              <a:t>M</a:t>
            </a:r>
            <a:r>
              <a:rPr lang="en-US" sz="2400" b="1" kern="0" spc="-80" dirty="0" smtClean="0">
                <a:solidFill>
                  <a:prstClr val="black"/>
                </a:solidFill>
                <a:uFill>
                  <a:solidFill>
                    <a:srgbClr val="800040"/>
                  </a:solidFill>
                </a:uFill>
                <a:ea typeface="ＭＳ Ｐゴシック" charset="-128"/>
                <a:cs typeface="Calibri"/>
              </a:rPr>
              <a:t>etformin</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om</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inte</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kontraindicerat</a:t>
            </a:r>
            <a:r>
              <a:rPr lang="en-US" sz="2400" kern="0" spc="-80" dirty="0" smtClean="0">
                <a:solidFill>
                  <a:prstClr val="black"/>
                </a:solidFill>
                <a:uFill>
                  <a:solidFill>
                    <a:srgbClr val="800040"/>
                  </a:solidFill>
                </a:uFill>
                <a:ea typeface="ＭＳ Ｐゴシック" charset="-128"/>
                <a:cs typeface="Calibri"/>
              </a:rPr>
              <a:t>)</a:t>
            </a:r>
            <a:r>
              <a:rPr lang="en-US" sz="2400" kern="0" spc="-80" dirty="0" smtClean="0">
                <a:solidFill>
                  <a:prstClr val="black"/>
                </a:solidFill>
                <a:ea typeface="ＭＳ Ｐゴシック" charset="-128"/>
                <a:cs typeface="Calibri"/>
              </a:rPr>
              <a:t> </a:t>
            </a:r>
            <a:r>
              <a:rPr lang="en-US" sz="2400" kern="0" spc="-80" dirty="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det</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optimala</a:t>
            </a:r>
            <a:r>
              <a:rPr lang="en-US" sz="2400"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förstahandsmedlet</a:t>
            </a:r>
            <a:endParaRPr lang="en-US" sz="2400" b="1" kern="0" spc="-80" dirty="0">
              <a:solidFill>
                <a:prstClr val="black"/>
              </a:solidFill>
              <a:ea typeface="ＭＳ Ｐゴシック" charset="-128"/>
              <a:cs typeface="Calibri"/>
            </a:endParaRPr>
          </a:p>
          <a:p>
            <a:pPr marL="177800" indent="-177800" eaLnBrk="0" fontAlgn="base" hangingPunct="0">
              <a:spcAft>
                <a:spcPts val="1600"/>
              </a:spcAft>
              <a:buFont typeface="Arial"/>
              <a:buChar char="•"/>
              <a:defRPr/>
            </a:pPr>
            <a:r>
              <a:rPr lang="en-US" sz="2400" kern="0" spc="-80" dirty="0" err="1" smtClean="0">
                <a:solidFill>
                  <a:prstClr val="black"/>
                </a:solidFill>
                <a:ea typeface="ＭＳ Ｐゴシック" charset="-128"/>
                <a:cs typeface="Calibri"/>
              </a:rPr>
              <a:t>Efter</a:t>
            </a:r>
            <a:r>
              <a:rPr lang="en-US" sz="2400" kern="0" spc="-80" dirty="0" smtClean="0">
                <a:solidFill>
                  <a:prstClr val="black"/>
                </a:solidFill>
                <a:ea typeface="ＭＳ Ｐゴシック" charset="-128"/>
                <a:cs typeface="Calibri"/>
              </a:rPr>
              <a:t> </a:t>
            </a:r>
            <a:r>
              <a:rPr lang="en-US" sz="2400" kern="0" spc="-80" dirty="0">
                <a:solidFill>
                  <a:prstClr val="black"/>
                </a:solidFill>
                <a:ea typeface="ＭＳ Ｐゴシック" charset="-128"/>
                <a:cs typeface="Calibri"/>
              </a:rPr>
              <a:t>metformin, </a:t>
            </a:r>
            <a:r>
              <a:rPr lang="en-US" sz="2400" kern="0" spc="-80" dirty="0" err="1" smtClean="0">
                <a:solidFill>
                  <a:prstClr val="black"/>
                </a:solidFill>
                <a:ea typeface="ＭＳ Ｐゴシック" charset="-128"/>
                <a:cs typeface="Calibri"/>
              </a:rPr>
              <a:t>begränsat</a:t>
            </a:r>
            <a:r>
              <a:rPr lang="en-US" sz="2400" kern="0" spc="-80" dirty="0" smtClean="0">
                <a:solidFill>
                  <a:prstClr val="black"/>
                </a:solidFill>
                <a:ea typeface="ＭＳ Ｐゴシック" charset="-128"/>
                <a:cs typeface="Calibri"/>
              </a:rPr>
              <a:t> med </a:t>
            </a:r>
            <a:r>
              <a:rPr lang="en-US" sz="2400" kern="0" spc="-80" dirty="0" err="1" smtClean="0">
                <a:solidFill>
                  <a:prstClr val="black"/>
                </a:solidFill>
                <a:ea typeface="ＭＳ Ｐゴシック" charset="-128"/>
                <a:cs typeface="Calibri"/>
              </a:rPr>
              <a:t>evidens</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Kombinationsbehandling</a:t>
            </a:r>
            <a:r>
              <a:rPr lang="en-US" sz="2400" kern="0" spc="-80" dirty="0" smtClean="0">
                <a:solidFill>
                  <a:prstClr val="black"/>
                </a:solidFill>
                <a:uFill>
                  <a:solidFill>
                    <a:srgbClr val="800040"/>
                  </a:solidFill>
                </a:uFill>
                <a:ea typeface="ＭＳ Ｐゴシック" charset="-128"/>
                <a:cs typeface="Calibri"/>
              </a:rPr>
              <a:t> med 1-2 </a:t>
            </a:r>
            <a:r>
              <a:rPr lang="en-US" sz="2400" kern="0" spc="-80" dirty="0" err="1" smtClean="0">
                <a:solidFill>
                  <a:prstClr val="black"/>
                </a:solidFill>
                <a:uFill>
                  <a:solidFill>
                    <a:srgbClr val="800040"/>
                  </a:solidFill>
                </a:uFill>
                <a:ea typeface="ＭＳ Ｐゴシック" charset="-128"/>
                <a:cs typeface="Calibri"/>
              </a:rPr>
              <a:t>andra</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eller</a:t>
            </a:r>
            <a:r>
              <a:rPr lang="en-US" sz="2400" kern="0" spc="-80" dirty="0" smtClean="0">
                <a:solidFill>
                  <a:prstClr val="black"/>
                </a:solidFill>
                <a:uFill>
                  <a:solidFill>
                    <a:srgbClr val="800040"/>
                  </a:solidFill>
                </a:uFill>
                <a:ea typeface="ＭＳ Ｐゴシック" charset="-128"/>
                <a:cs typeface="Calibri"/>
              </a:rPr>
              <a:t> </a:t>
            </a:r>
            <a:r>
              <a:rPr lang="en-US" sz="2400" kern="0" spc="-80" dirty="0" err="1" smtClean="0">
                <a:solidFill>
                  <a:prstClr val="black"/>
                </a:solidFill>
                <a:uFill>
                  <a:solidFill>
                    <a:srgbClr val="800040"/>
                  </a:solidFill>
                </a:uFill>
                <a:ea typeface="ＭＳ Ｐゴシック" charset="-128"/>
                <a:cs typeface="Calibri"/>
              </a:rPr>
              <a:t>injicerbara</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preparat</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är</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rimligt</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minimera</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biverkningar</a:t>
            </a:r>
            <a:r>
              <a:rPr lang="en-US" sz="2400" kern="0" spc="-80" dirty="0" smtClean="0">
                <a:solidFill>
                  <a:prstClr val="black"/>
                </a:solidFill>
                <a:ea typeface="ＭＳ Ｐゴシック" charset="-128"/>
                <a:cs typeface="Calibri"/>
              </a:rPr>
              <a:t>.</a:t>
            </a:r>
            <a:endParaRPr lang="en-US" sz="2400" kern="0" spc="-80" dirty="0">
              <a:solidFill>
                <a:prstClr val="black"/>
              </a:solidFill>
              <a:ea typeface="ＭＳ Ｐゴシック" charset="-128"/>
              <a:cs typeface="Calibri"/>
            </a:endParaRPr>
          </a:p>
          <a:p>
            <a:pPr marL="177800" indent="-177800" eaLnBrk="0" fontAlgn="base" hangingPunct="0">
              <a:spcAft>
                <a:spcPts val="1600"/>
              </a:spcAft>
              <a:buFont typeface="Arial"/>
              <a:buChar char="•"/>
              <a:defRPr/>
            </a:pPr>
            <a:r>
              <a:rPr lang="en-US" sz="2400" kern="0" spc="-80" dirty="0" smtClean="0">
                <a:solidFill>
                  <a:prstClr val="black"/>
                </a:solidFill>
                <a:ea typeface="ＭＳ Ｐゴシック" charset="-128"/>
                <a:cs typeface="Calibri"/>
              </a:rPr>
              <a:t>Till slut </a:t>
            </a:r>
            <a:r>
              <a:rPr lang="en-US" sz="2400" kern="0" spc="-80" dirty="0" err="1" smtClean="0">
                <a:solidFill>
                  <a:prstClr val="black"/>
                </a:solidFill>
                <a:ea typeface="ＭＳ Ｐゴシック" charset="-128"/>
                <a:cs typeface="Calibri"/>
              </a:rPr>
              <a:t>kommer</a:t>
            </a:r>
            <a:r>
              <a:rPr lang="en-US" sz="2400"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många</a:t>
            </a:r>
            <a:r>
              <a:rPr lang="en-US" sz="2400" b="1"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patienter</a:t>
            </a:r>
            <a:r>
              <a:rPr lang="en-US" sz="2400" b="1"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att</a:t>
            </a:r>
            <a:r>
              <a:rPr lang="en-US" sz="2400" b="1" kern="0" spc="-80" dirty="0" smtClean="0">
                <a:solidFill>
                  <a:prstClr val="black"/>
                </a:solidFill>
                <a:ea typeface="ＭＳ Ｐゴシック" charset="-128"/>
                <a:cs typeface="Calibri"/>
              </a:rPr>
              <a:t> </a:t>
            </a:r>
            <a:r>
              <a:rPr lang="en-US" sz="2400" b="1" kern="0" spc="-80" dirty="0" err="1" smtClean="0">
                <a:solidFill>
                  <a:prstClr val="black"/>
                </a:solidFill>
                <a:ea typeface="ＭＳ Ｐゴシック" charset="-128"/>
                <a:cs typeface="Calibri"/>
              </a:rPr>
              <a:t>behöva</a:t>
            </a:r>
            <a:r>
              <a:rPr lang="en-US" sz="2400" b="1" kern="0" spc="-80" dirty="0">
                <a:solidFill>
                  <a:prstClr val="black"/>
                </a:solidFill>
                <a:ea typeface="ＭＳ Ｐゴシック" charset="-128"/>
                <a:cs typeface="Calibri"/>
              </a:rPr>
              <a:t> </a:t>
            </a:r>
            <a:r>
              <a:rPr lang="en-US" sz="2400" b="1" kern="0" spc="-80" dirty="0" smtClean="0">
                <a:solidFill>
                  <a:prstClr val="black"/>
                </a:solidFill>
                <a:ea typeface="ＭＳ Ｐゴシック" charset="-128"/>
                <a:cs typeface="Calibri"/>
              </a:rPr>
              <a:t>insulin</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ofta</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kombinerat</a:t>
            </a:r>
            <a:r>
              <a:rPr lang="en-US" sz="2400" kern="0" spc="-80" dirty="0" smtClean="0">
                <a:solidFill>
                  <a:prstClr val="black"/>
                </a:solidFill>
                <a:ea typeface="ＭＳ Ｐゴシック" charset="-128"/>
                <a:cs typeface="Calibri"/>
              </a:rPr>
              <a:t> med metformin </a:t>
            </a:r>
            <a:r>
              <a:rPr lang="en-US" sz="2400" kern="0" spc="-80" dirty="0" err="1" smtClean="0">
                <a:solidFill>
                  <a:prstClr val="black"/>
                </a:solidFill>
                <a:ea typeface="ＭＳ Ｐゴシック" charset="-128"/>
                <a:cs typeface="Calibri"/>
              </a:rPr>
              <a:t>och</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ibland</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ytterligare</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medel</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för</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att</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klara</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blodsockret</a:t>
            </a:r>
            <a:r>
              <a:rPr lang="en-US" sz="2400" kern="0" spc="-80" dirty="0" smtClean="0">
                <a:solidFill>
                  <a:prstClr val="black"/>
                </a:solidFill>
                <a:ea typeface="ＭＳ Ｐゴシック" charset="-128"/>
                <a:cs typeface="Calibri"/>
              </a:rPr>
              <a:t>.</a:t>
            </a:r>
            <a:endParaRPr lang="en-US" sz="2400" kern="0" spc="-80" dirty="0">
              <a:solidFill>
                <a:prstClr val="black"/>
              </a:solidFill>
              <a:ea typeface="ＭＳ Ｐゴシック" charset="-128"/>
              <a:cs typeface="Calibri"/>
            </a:endParaRPr>
          </a:p>
          <a:p>
            <a:pPr marL="177800" indent="-177800" eaLnBrk="0" fontAlgn="base" hangingPunct="0">
              <a:spcAft>
                <a:spcPts val="1600"/>
              </a:spcAft>
              <a:buFont typeface="Arial"/>
              <a:buChar char="•"/>
              <a:defRPr/>
            </a:pPr>
            <a:r>
              <a:rPr lang="en-US" sz="2400" kern="0" spc="-80" dirty="0" err="1" smtClean="0">
                <a:solidFill>
                  <a:prstClr val="black"/>
                </a:solidFill>
                <a:ea typeface="ＭＳ Ｐゴシック" charset="-128"/>
                <a:cs typeface="Calibri"/>
              </a:rPr>
              <a:t>Alla</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behandlingsbeslut</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bör</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tas</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tillsammans</a:t>
            </a:r>
            <a:r>
              <a:rPr lang="en-US" sz="2400" kern="0" spc="-80" dirty="0" smtClean="0">
                <a:solidFill>
                  <a:prstClr val="black"/>
                </a:solidFill>
                <a:ea typeface="ＭＳ Ｐゴシック" charset="-128"/>
                <a:cs typeface="Calibri"/>
              </a:rPr>
              <a:t> med </a:t>
            </a:r>
            <a:r>
              <a:rPr lang="en-US" sz="2400" kern="0" spc="-80" dirty="0" err="1" smtClean="0">
                <a:solidFill>
                  <a:prstClr val="black"/>
                </a:solidFill>
                <a:ea typeface="ＭＳ Ｐゴシック" charset="-128"/>
                <a:cs typeface="Calibri"/>
              </a:rPr>
              <a:t>patienten</a:t>
            </a:r>
            <a:r>
              <a:rPr lang="en-US" sz="2400" kern="0" spc="-80" dirty="0" smtClean="0">
                <a:solidFill>
                  <a:prstClr val="black"/>
                </a:solidFill>
                <a:ea typeface="ＭＳ Ｐゴシック" charset="-128"/>
                <a:cs typeface="Calibri"/>
              </a:rPr>
              <a:t> </a:t>
            </a:r>
            <a:r>
              <a:rPr lang="en-US" sz="2400" kern="0" spc="-80" dirty="0">
                <a:solidFill>
                  <a:prstClr val="black"/>
                </a:solidFill>
                <a:ea typeface="ＭＳ Ｐゴシック" charset="-128"/>
                <a:cs typeface="Calibri"/>
              </a:rPr>
              <a:t>(</a:t>
            </a:r>
            <a:r>
              <a:rPr lang="en-US" sz="2400" kern="0" spc="-80" dirty="0" err="1" smtClean="0">
                <a:solidFill>
                  <a:prstClr val="black"/>
                </a:solidFill>
                <a:ea typeface="ＭＳ Ｐゴシック" charset="-128"/>
                <a:cs typeface="Calibri"/>
              </a:rPr>
              <a:t>fokus</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på</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preferenser</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behov</a:t>
            </a:r>
            <a:r>
              <a:rPr lang="en-US" sz="2400" kern="0" spc="-80" dirty="0" smtClean="0">
                <a:solidFill>
                  <a:prstClr val="black"/>
                </a:solidFill>
                <a:ea typeface="ＭＳ Ｐゴシック" charset="-128"/>
                <a:cs typeface="Calibri"/>
              </a:rPr>
              <a:t> </a:t>
            </a:r>
            <a:r>
              <a:rPr lang="en-US" sz="2400" kern="0" spc="-80" dirty="0">
                <a:solidFill>
                  <a:prstClr val="black"/>
                </a:solidFill>
                <a:ea typeface="ＭＳ Ｐゴシック" charset="-128"/>
                <a:cs typeface="Calibri"/>
              </a:rPr>
              <a:t>&amp; </a:t>
            </a:r>
            <a:r>
              <a:rPr lang="en-US" sz="2400" kern="0" spc="-80" dirty="0" err="1" smtClean="0">
                <a:solidFill>
                  <a:prstClr val="black"/>
                </a:solidFill>
                <a:ea typeface="ＭＳ Ｐゴシック" charset="-128"/>
                <a:cs typeface="Calibri"/>
              </a:rPr>
              <a:t>värderingar</a:t>
            </a:r>
            <a:r>
              <a:rPr lang="en-US" sz="2400" kern="0" spc="-80" dirty="0" smtClean="0">
                <a:solidFill>
                  <a:prstClr val="black"/>
                </a:solidFill>
                <a:ea typeface="ＭＳ Ｐゴシック" charset="-128"/>
                <a:cs typeface="Calibri"/>
              </a:rPr>
              <a:t>)</a:t>
            </a:r>
            <a:endParaRPr lang="en-US" sz="2400" kern="0" spc="-80" dirty="0">
              <a:solidFill>
                <a:prstClr val="black"/>
              </a:solidFill>
              <a:ea typeface="ＭＳ Ｐゴシック" charset="-128"/>
              <a:cs typeface="Calibri"/>
            </a:endParaRPr>
          </a:p>
          <a:p>
            <a:pPr eaLnBrk="0" fontAlgn="base" hangingPunct="0">
              <a:spcAft>
                <a:spcPts val="1600"/>
              </a:spcAft>
              <a:buFont typeface="Arial"/>
              <a:buChar char="•"/>
              <a:defRPr/>
            </a:pPr>
            <a:r>
              <a:rPr lang="en-US" sz="2400" kern="0" spc="-80" dirty="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Omfattande</a:t>
            </a:r>
            <a:r>
              <a:rPr lang="en-US" sz="2400" kern="0" spc="-80" dirty="0" smtClean="0">
                <a:solidFill>
                  <a:prstClr val="black"/>
                </a:solidFill>
                <a:ea typeface="ＭＳ Ｐゴシック" charset="-128"/>
                <a:cs typeface="Calibri"/>
              </a:rPr>
              <a:t> </a:t>
            </a:r>
            <a:r>
              <a:rPr lang="en-US" sz="2400" kern="0" spc="-80" dirty="0" err="1" smtClean="0">
                <a:solidFill>
                  <a:prstClr val="black"/>
                </a:solidFill>
                <a:ea typeface="ＭＳ Ｐゴシック" charset="-128"/>
                <a:cs typeface="Calibri"/>
              </a:rPr>
              <a:t>kardiovaskulär</a:t>
            </a:r>
            <a:r>
              <a:rPr lang="en-US" sz="2400" kern="0" spc="-80" dirty="0" smtClean="0">
                <a:solidFill>
                  <a:prstClr val="black"/>
                </a:solidFill>
                <a:ea typeface="ＭＳ Ｐゴシック" charset="-128"/>
                <a:cs typeface="Calibri"/>
              </a:rPr>
              <a:t> </a:t>
            </a:r>
            <a:r>
              <a:rPr lang="en-US" sz="2400" u="sng" kern="0" spc="-80" dirty="0" err="1" smtClean="0">
                <a:solidFill>
                  <a:srgbClr val="000000"/>
                </a:solidFill>
                <a:uFill>
                  <a:solidFill>
                    <a:srgbClr val="800040"/>
                  </a:solidFill>
                </a:uFill>
                <a:ea typeface="ＭＳ Ｐゴシック" charset="-128"/>
                <a:cs typeface="Calibri"/>
              </a:rPr>
              <a:t>riskminskning</a:t>
            </a:r>
            <a:r>
              <a:rPr lang="en-US" sz="2400" u="sng" kern="0" spc="-80" dirty="0" smtClean="0">
                <a:solidFill>
                  <a:srgbClr val="000000"/>
                </a:solidFill>
                <a:uFill>
                  <a:solidFill>
                    <a:srgbClr val="800040"/>
                  </a:solidFill>
                </a:uFill>
                <a:ea typeface="ＭＳ Ｐゴシック" charset="-128"/>
                <a:cs typeface="Calibri"/>
              </a:rPr>
              <a:t> </a:t>
            </a:r>
            <a:r>
              <a:rPr lang="en-US" sz="2400" kern="0" spc="-80" dirty="0">
                <a:solidFill>
                  <a:prstClr val="black"/>
                </a:solidFill>
                <a:ea typeface="ＭＳ Ｐゴシック" charset="-128"/>
                <a:cs typeface="Calibri"/>
              </a:rPr>
              <a:t>- a major focus of therapy.</a:t>
            </a:r>
          </a:p>
          <a:p>
            <a:pPr algn="ctr" eaLnBrk="0" fontAlgn="base" hangingPunct="0">
              <a:spcBef>
                <a:spcPct val="20000"/>
              </a:spcBef>
              <a:spcAft>
                <a:spcPct val="0"/>
              </a:spcAft>
              <a:defRPr/>
            </a:pPr>
            <a:endParaRPr lang="en-US" sz="3600" kern="0" spc="-80" dirty="0">
              <a:solidFill>
                <a:prstClr val="black"/>
              </a:solidFill>
              <a:ea typeface="ＭＳ Ｐゴシック" charset="-128"/>
              <a:cs typeface="ＭＳ Ｐゴシック" charset="-128"/>
            </a:endParaRPr>
          </a:p>
        </p:txBody>
      </p:sp>
      <p:sp>
        <p:nvSpPr>
          <p:cNvPr id="57351" name="TextBox 21"/>
          <p:cNvSpPr txBox="1">
            <a:spLocks noChangeArrowheads="1"/>
          </p:cNvSpPr>
          <p:nvPr/>
        </p:nvSpPr>
        <p:spPr bwMode="auto">
          <a:xfrm>
            <a:off x="5457825" y="6477126"/>
            <a:ext cx="541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sv-SE" sz="1200" b="1" i="1" smtClean="0">
                <a:solidFill>
                  <a:prstClr val="black"/>
                </a:solidFill>
                <a:latin typeface="Times" pitchFamily="18" charset="0"/>
                <a:cs typeface="Times" pitchFamily="18" charset="0"/>
              </a:rPr>
              <a:t>Diabetes Care,</a:t>
            </a:r>
            <a:r>
              <a:rPr lang="en-US" altLang="sv-SE" sz="1200" b="1" smtClean="0">
                <a:solidFill>
                  <a:prstClr val="black"/>
                </a:solidFill>
                <a:latin typeface="Times" pitchFamily="18" charset="0"/>
                <a:cs typeface="Times" pitchFamily="18" charset="0"/>
              </a:rPr>
              <a:t> </a:t>
            </a:r>
            <a:r>
              <a:rPr lang="en-US" altLang="sv-SE" sz="1200" b="1" i="1" smtClean="0">
                <a:solidFill>
                  <a:prstClr val="black"/>
                </a:solidFill>
                <a:latin typeface="Times" pitchFamily="18" charset="0"/>
                <a:cs typeface="Times" pitchFamily="18" charset="0"/>
              </a:rPr>
              <a:t>Diabetologia. </a:t>
            </a:r>
            <a:r>
              <a:rPr lang="en-US" altLang="sv-SE" sz="1200" b="1" smtClean="0">
                <a:solidFill>
                  <a:prstClr val="black"/>
                </a:solidFill>
                <a:latin typeface="Times" pitchFamily="18" charset="0"/>
                <a:cs typeface="Times" pitchFamily="18" charset="0"/>
              </a:rPr>
              <a:t>19</a:t>
            </a:r>
            <a:r>
              <a:rPr lang="en-US" altLang="sv-SE" sz="1200" b="1" i="1" smtClean="0">
                <a:solidFill>
                  <a:prstClr val="black"/>
                </a:solidFill>
                <a:latin typeface="Times" pitchFamily="18" charset="0"/>
                <a:cs typeface="Times" pitchFamily="18" charset="0"/>
              </a:rPr>
              <a:t> </a:t>
            </a:r>
            <a:r>
              <a:rPr lang="en-US" altLang="sv-SE" sz="1200" b="1" smtClean="0">
                <a:solidFill>
                  <a:prstClr val="black"/>
                </a:solidFill>
                <a:latin typeface="Times" pitchFamily="18" charset="0"/>
                <a:cs typeface="Times" pitchFamily="18" charset="0"/>
              </a:rPr>
              <a:t>April 2012 [Epub ahead of print]</a:t>
            </a:r>
          </a:p>
        </p:txBody>
      </p:sp>
      <p:sp>
        <p:nvSpPr>
          <p:cNvPr id="2" name="Platshållare för bildnummer 1"/>
          <p:cNvSpPr>
            <a:spLocks noGrp="1"/>
          </p:cNvSpPr>
          <p:nvPr>
            <p:ph type="sldNum" sz="quarter" idx="12"/>
          </p:nvPr>
        </p:nvSpPr>
        <p:spPr/>
        <p:txBody>
          <a:bodyPr/>
          <a:lstStyle/>
          <a:p>
            <a:fld id="{85FE8E54-285B-4B31-8B17-10816AF4DBCB}" type="slidenum">
              <a:rPr lang="nl-NL"/>
              <a:pPr/>
              <a:t>95</a:t>
            </a:fld>
            <a:endParaRPr lang="nl-NL"/>
          </a:p>
        </p:txBody>
      </p:sp>
    </p:spTree>
    <p:extLst>
      <p:ext uri="{BB962C8B-B14F-4D97-AF65-F5344CB8AC3E}">
        <p14:creationId xmlns:p14="http://schemas.microsoft.com/office/powerpoint/2010/main" val="5658078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464" y="274638"/>
            <a:ext cx="9649072" cy="1143000"/>
          </a:xfrm>
        </p:spPr>
        <p:txBody>
          <a:bodyPr>
            <a:noAutofit/>
          </a:bodyPr>
          <a:lstStyle/>
          <a:p>
            <a:r>
              <a:rPr lang="sv-SE" sz="3600" b="1" dirty="0" smtClean="0">
                <a:solidFill>
                  <a:srgbClr val="C00000"/>
                </a:solidFill>
              </a:rPr>
              <a:t>Steno-2-studien i Danmark, 1993, randomiseringen bröts 2001, följdes sen till 2006</a:t>
            </a:r>
            <a:endParaRPr lang="sv-SE" sz="3600" b="1" dirty="0">
              <a:solidFill>
                <a:srgbClr val="C00000"/>
              </a:solidFill>
            </a:endParaRPr>
          </a:p>
        </p:txBody>
      </p:sp>
      <p:sp>
        <p:nvSpPr>
          <p:cNvPr id="3" name="Platshållare för innehåll 2"/>
          <p:cNvSpPr>
            <a:spLocks noGrp="1"/>
          </p:cNvSpPr>
          <p:nvPr>
            <p:ph idx="1"/>
          </p:nvPr>
        </p:nvSpPr>
        <p:spPr/>
        <p:txBody>
          <a:bodyPr>
            <a:normAutofit lnSpcReduction="10000"/>
          </a:bodyPr>
          <a:lstStyle/>
          <a:p>
            <a:r>
              <a:rPr lang="sv-SE" dirty="0" smtClean="0"/>
              <a:t>160 typ 2 diabetiker 45-74 år med </a:t>
            </a:r>
            <a:r>
              <a:rPr lang="sv-SE" dirty="0" err="1" smtClean="0"/>
              <a:t>mikroalbuminemi</a:t>
            </a:r>
            <a:r>
              <a:rPr lang="sv-SE" dirty="0" smtClean="0"/>
              <a:t> (högre vaskulär risk). Randomiserad studie.</a:t>
            </a:r>
          </a:p>
          <a:p>
            <a:r>
              <a:rPr lang="sv-SE" dirty="0" smtClean="0"/>
              <a:t>Kontrollgruppen behandlingsmål enligt då gällande danska nationella riktlinjer</a:t>
            </a:r>
          </a:p>
          <a:p>
            <a:r>
              <a:rPr lang="sv-SE" dirty="0" smtClean="0"/>
              <a:t>Intensivbehandlade gruppen tuffare mål (HbA1c&lt;5,5%, blodtryck &lt;130/80, totalkolesterol &lt;4,5, TG &lt; 1,7, ACE-hämmare, ASA, mer intensiv livsstilspåverkan, rökstopp </a:t>
            </a:r>
            <a:r>
              <a:rPr lang="sv-SE" dirty="0" err="1" smtClean="0"/>
              <a:t>etc</a:t>
            </a:r>
            <a:r>
              <a:rPr lang="sv-SE" dirty="0" smtClean="0"/>
              <a:t>)</a:t>
            </a:r>
          </a:p>
          <a:p>
            <a:endParaRPr lang="sv-SE" dirty="0" smtClean="0"/>
          </a:p>
          <a:p>
            <a:endParaRPr lang="sv-SE" dirty="0"/>
          </a:p>
        </p:txBody>
      </p:sp>
      <p:sp>
        <p:nvSpPr>
          <p:cNvPr id="4" name="Platshållare för bildnummer 3"/>
          <p:cNvSpPr>
            <a:spLocks noGrp="1"/>
          </p:cNvSpPr>
          <p:nvPr>
            <p:ph type="sldNum" sz="quarter" idx="12"/>
          </p:nvPr>
        </p:nvSpPr>
        <p:spPr/>
        <p:txBody>
          <a:bodyPr/>
          <a:lstStyle/>
          <a:p>
            <a:pPr lvl="0"/>
            <a:fld id="{0F49879D-9DB7-44AB-8C01-AF537D69B813}" type="slidenum">
              <a:rPr lang="sv-SE" smtClean="0"/>
              <a:pPr lvl="0"/>
              <a:t>96</a:t>
            </a:fld>
            <a:endParaRPr lang="sv-SE"/>
          </a:p>
        </p:txBody>
      </p:sp>
    </p:spTree>
    <p:extLst>
      <p:ext uri="{BB962C8B-B14F-4D97-AF65-F5344CB8AC3E}">
        <p14:creationId xmlns:p14="http://schemas.microsoft.com/office/powerpoint/2010/main" val="36169814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309563" y="0"/>
            <a:ext cx="8915400" cy="1143000"/>
          </a:xfrm>
        </p:spPr>
        <p:txBody>
          <a:bodyPr rtlCol="0">
            <a:normAutofit fontScale="90000"/>
          </a:bodyPr>
          <a:lstStyle/>
          <a:p>
            <a:pPr eaLnBrk="1" fontAlgn="auto" hangingPunct="1">
              <a:spcAft>
                <a:spcPts val="0"/>
              </a:spcAft>
              <a:defRPr/>
            </a:pPr>
            <a:r>
              <a:rPr lang="sv-SE" sz="2700" dirty="0" err="1" smtClean="0">
                <a:latin typeface="+mj-lt"/>
              </a:rPr>
              <a:t>Steno</a:t>
            </a:r>
            <a:r>
              <a:rPr lang="sv-SE" sz="2700" dirty="0" smtClean="0">
                <a:latin typeface="+mj-lt"/>
              </a:rPr>
              <a:t> – 2 – 2008 		</a:t>
            </a:r>
            <a:r>
              <a:rPr lang="sv-SE" sz="2200" dirty="0" smtClean="0">
                <a:latin typeface="+mj-lt"/>
              </a:rPr>
              <a:t>   +   (UKPDS –Typ 2; DCCT – Typ 1)</a:t>
            </a:r>
            <a:r>
              <a:rPr lang="sv-SE" dirty="0" smtClean="0">
                <a:latin typeface="+mj-lt"/>
              </a:rPr>
              <a:t/>
            </a:r>
            <a:br>
              <a:rPr lang="sv-SE" dirty="0" smtClean="0">
                <a:latin typeface="+mj-lt"/>
              </a:rPr>
            </a:br>
            <a:r>
              <a:rPr lang="sv-SE" sz="3600" u="sng" dirty="0" smtClean="0">
                <a:solidFill>
                  <a:srgbClr val="003399"/>
                </a:solidFill>
                <a:latin typeface="+mj-lt"/>
              </a:rPr>
              <a:t>Multifaktoriell intervention vid typ 2 diabetes</a:t>
            </a:r>
            <a:endParaRPr lang="sv-SE" sz="3600" u="sng" dirty="0">
              <a:solidFill>
                <a:srgbClr val="003399"/>
              </a:solidFill>
              <a:latin typeface="+mj-lt"/>
            </a:endParaRPr>
          </a:p>
        </p:txBody>
      </p:sp>
      <p:sp>
        <p:nvSpPr>
          <p:cNvPr id="214019" name="Platshållare för innehåll 2"/>
          <p:cNvSpPr>
            <a:spLocks noGrp="1"/>
          </p:cNvSpPr>
          <p:nvPr>
            <p:ph idx="4294967295"/>
          </p:nvPr>
        </p:nvSpPr>
        <p:spPr>
          <a:xfrm>
            <a:off x="231775" y="1571632"/>
            <a:ext cx="8915400" cy="4525963"/>
          </a:xfrm>
        </p:spPr>
        <p:txBody>
          <a:bodyPr/>
          <a:lstStyle/>
          <a:p>
            <a:pPr eaLnBrk="1" hangingPunct="1"/>
            <a:endParaRPr lang="sv-SE" smtClean="0"/>
          </a:p>
        </p:txBody>
      </p:sp>
      <p:pic>
        <p:nvPicPr>
          <p:cNvPr id="4" name="Picture 2"/>
          <p:cNvPicPr>
            <a:picLocks noChangeAspect="1" noChangeArrowheads="1"/>
          </p:cNvPicPr>
          <p:nvPr/>
        </p:nvPicPr>
        <p:blipFill>
          <a:blip r:embed="rId2"/>
          <a:srcRect l="46511" t="41259" r="11438" b="37143"/>
          <a:stretch>
            <a:fillRect/>
          </a:stretch>
        </p:blipFill>
        <p:spPr bwMode="auto">
          <a:xfrm>
            <a:off x="595282" y="1142984"/>
            <a:ext cx="8233162" cy="5367359"/>
          </a:xfrm>
          <a:prstGeom prst="rect">
            <a:avLst/>
          </a:prstGeom>
          <a:noFill/>
          <a:ln w="9525">
            <a:solidFill>
              <a:schemeClr val="accent1">
                <a:shade val="80000"/>
                <a:hueOff val="0"/>
                <a:satOff val="0"/>
                <a:lumOff val="0"/>
              </a:schemeClr>
            </a:solidFill>
            <a:miter lim="800000"/>
            <a:headEnd/>
            <a:tailEnd/>
          </a:ln>
          <a:effectLst/>
          <a:scene3d>
            <a:camera prst="orthographicFront">
              <a:rot lat="0" lon="0" rev="10800000"/>
            </a:camera>
            <a:lightRig rig="threePt" dir="t"/>
          </a:scene3d>
          <a:sp3d>
            <a:bevelT w="82550" h="139700"/>
            <a:bevelB h="63500"/>
          </a:sp3d>
        </p:spPr>
      </p:pic>
      <p:cxnSp>
        <p:nvCxnSpPr>
          <p:cNvPr id="6" name="Rak 5"/>
          <p:cNvCxnSpPr/>
          <p:nvPr/>
        </p:nvCxnSpPr>
        <p:spPr>
          <a:xfrm rot="5400000" flipH="1" flipV="1">
            <a:off x="4846026" y="3536158"/>
            <a:ext cx="2359025" cy="1587"/>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10" name="Rak 9"/>
          <p:cNvCxnSpPr/>
          <p:nvPr/>
        </p:nvCxnSpPr>
        <p:spPr>
          <a:xfrm rot="5400000" flipH="1" flipV="1">
            <a:off x="7060676" y="3178969"/>
            <a:ext cx="2930525" cy="1588"/>
          </a:xfrm>
          <a:prstGeom prst="line">
            <a:avLst/>
          </a:prstGeom>
          <a:ln>
            <a:solidFill>
              <a:srgbClr val="00FF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634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62120" y="549275"/>
            <a:ext cx="84201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2000" b="0">
                <a:solidFill>
                  <a:srgbClr val="000099"/>
                </a:solidFill>
              </a:rPr>
              <a:t>Steno 2 studien</a:t>
            </a:r>
            <a:br>
              <a:rPr lang="sv-SE" sz="2000" b="0">
                <a:solidFill>
                  <a:srgbClr val="000099"/>
                </a:solidFill>
              </a:rPr>
            </a:br>
            <a:r>
              <a:rPr lang="sv-SE" sz="2000" b="0">
                <a:solidFill>
                  <a:srgbClr val="000099"/>
                </a:solidFill>
              </a:rPr>
              <a:t/>
            </a:r>
            <a:br>
              <a:rPr lang="sv-SE" sz="2000" b="0">
                <a:solidFill>
                  <a:srgbClr val="000099"/>
                </a:solidFill>
              </a:rPr>
            </a:br>
            <a:r>
              <a:rPr lang="sv-SE" sz="2800" b="0" u="sng">
                <a:solidFill>
                  <a:srgbClr val="000099"/>
                </a:solidFill>
              </a:rPr>
              <a:t>Minskning av hjärtkärlhändelser och behandling </a:t>
            </a:r>
            <a:br>
              <a:rPr lang="sv-SE" sz="2800" b="0" u="sng">
                <a:solidFill>
                  <a:srgbClr val="000099"/>
                </a:solidFill>
              </a:rPr>
            </a:br>
            <a:r>
              <a:rPr lang="sv-SE" sz="2800" b="0" u="sng">
                <a:solidFill>
                  <a:srgbClr val="000099"/>
                </a:solidFill>
              </a:rPr>
              <a:t/>
            </a:r>
            <a:br>
              <a:rPr lang="sv-SE" sz="2800" b="0" u="sng">
                <a:solidFill>
                  <a:srgbClr val="000099"/>
                </a:solidFill>
              </a:rPr>
            </a:br>
            <a:r>
              <a:rPr lang="sv-SE" sz="2800" b="0">
                <a:solidFill>
                  <a:srgbClr val="953735"/>
                </a:solidFill>
              </a:rPr>
              <a:t>			</a:t>
            </a:r>
            <a:r>
              <a:rPr lang="sv-SE" sz="2000" b="0">
                <a:solidFill>
                  <a:srgbClr val="953735"/>
                </a:solidFill>
              </a:rPr>
              <a:t>mycket gott resultat		   NNT = 5</a:t>
            </a:r>
          </a:p>
        </p:txBody>
      </p:sp>
      <p:sp>
        <p:nvSpPr>
          <p:cNvPr id="21507" name="AutoShape 4"/>
          <p:cNvSpPr>
            <a:spLocks noChangeArrowheads="1"/>
          </p:cNvSpPr>
          <p:nvPr/>
        </p:nvSpPr>
        <p:spPr bwMode="auto">
          <a:xfrm>
            <a:off x="910713" y="1117319"/>
            <a:ext cx="363139" cy="416719"/>
          </a:xfrm>
          <a:prstGeom prst="downArrow">
            <a:avLst>
              <a:gd name="adj1" fmla="val 50000"/>
              <a:gd name="adj2" fmla="val 545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spAutoFit/>
          </a:bodyPr>
          <a:lstStyle/>
          <a:p>
            <a:pPr algn="ctr" eaLnBrk="0" fontAlgn="base" hangingPunct="0">
              <a:lnSpc>
                <a:spcPts val="1800"/>
              </a:lnSpc>
              <a:spcBef>
                <a:spcPct val="0"/>
              </a:spcBef>
              <a:spcAft>
                <a:spcPct val="0"/>
              </a:spcAft>
            </a:pPr>
            <a:endParaRPr lang="sv-SE" sz="2000" b="1" smtClean="0">
              <a:solidFill>
                <a:srgbClr val="000066"/>
              </a:solidFill>
            </a:endParaRPr>
          </a:p>
        </p:txBody>
      </p:sp>
      <p:sp>
        <p:nvSpPr>
          <p:cNvPr id="21508" name="AutoShape 5"/>
          <p:cNvSpPr>
            <a:spLocks noChangeArrowheads="1"/>
          </p:cNvSpPr>
          <p:nvPr/>
        </p:nvSpPr>
        <p:spPr bwMode="auto">
          <a:xfrm>
            <a:off x="1701844" y="2701644"/>
            <a:ext cx="363139" cy="416719"/>
          </a:xfrm>
          <a:prstGeom prst="downArrow">
            <a:avLst>
              <a:gd name="adj1" fmla="val 50000"/>
              <a:gd name="adj2" fmla="val 545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spAutoFit/>
          </a:bodyPr>
          <a:lstStyle/>
          <a:p>
            <a:pPr algn="ctr" eaLnBrk="0" fontAlgn="base" hangingPunct="0">
              <a:lnSpc>
                <a:spcPts val="1800"/>
              </a:lnSpc>
              <a:spcBef>
                <a:spcPct val="0"/>
              </a:spcBef>
              <a:spcAft>
                <a:spcPct val="0"/>
              </a:spcAft>
            </a:pPr>
            <a:endParaRPr lang="sv-SE" sz="2000" b="1" smtClean="0">
              <a:solidFill>
                <a:srgbClr val="000066"/>
              </a:solidFill>
            </a:endParaRPr>
          </a:p>
        </p:txBody>
      </p:sp>
      <p:graphicFrame>
        <p:nvGraphicFramePr>
          <p:cNvPr id="21509" name="Object 7"/>
          <p:cNvGraphicFramePr>
            <a:graphicFrameLocks noGrp="1" noChangeAspect="1"/>
          </p:cNvGraphicFramePr>
          <p:nvPr>
            <p:ph idx="4294967295"/>
          </p:nvPr>
        </p:nvGraphicFramePr>
        <p:xfrm>
          <a:off x="1245129" y="2068513"/>
          <a:ext cx="7486254" cy="4070350"/>
        </p:xfrm>
        <a:graphic>
          <a:graphicData uri="http://schemas.openxmlformats.org/presentationml/2006/ole">
            <mc:AlternateContent xmlns:mc="http://schemas.openxmlformats.org/markup-compatibility/2006">
              <mc:Choice xmlns:v="urn:schemas-microsoft-com:vml" Requires="v">
                <p:oleObj spid="_x0000_s28737" name="Diagram" r:id="rId3" imgW="5010253" imgH="2724088" progId="Excel.Chart.8">
                  <p:embed/>
                </p:oleObj>
              </mc:Choice>
              <mc:Fallback>
                <p:oleObj name="Diagram" r:id="rId3" imgW="5010253" imgH="272408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129" y="2068513"/>
                        <a:ext cx="7486254" cy="4070350"/>
                      </a:xfrm>
                      <a:prstGeom prst="rect">
                        <a:avLst/>
                      </a:prstGeom>
                      <a:solidFill>
                        <a:schemeClr val="bg1"/>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387275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17" y="3190212"/>
            <a:ext cx="6915150"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tshållare för bildnummer 3"/>
          <p:cNvSpPr>
            <a:spLocks noGrp="1"/>
          </p:cNvSpPr>
          <p:nvPr>
            <p:ph type="sldNum" sz="quarter" idx="12"/>
          </p:nvPr>
        </p:nvSpPr>
        <p:spPr/>
        <p:txBody>
          <a:bodyPr/>
          <a:lstStyle/>
          <a:p>
            <a:pPr lvl="0"/>
            <a:fld id="{0F49879D-9DB7-44AB-8C01-AF537D69B813}" type="slidenum">
              <a:rPr lang="sv-SE" smtClean="0"/>
              <a:pPr lvl="0"/>
              <a:t>99</a:t>
            </a:fld>
            <a:endParaRPr lang="sv-SE"/>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064" y="116632"/>
            <a:ext cx="4248472" cy="315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73" y="116632"/>
            <a:ext cx="4209206" cy="315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73" y="3429000"/>
            <a:ext cx="4922542" cy="33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560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V ljus">
  <a:themeElements>
    <a:clrScheme name="LV tema">
      <a:dk1>
        <a:sysClr val="windowText" lastClr="000000"/>
      </a:dk1>
      <a:lt1>
        <a:sysClr val="window" lastClr="FFFFFF"/>
      </a:lt1>
      <a:dk2>
        <a:srgbClr val="1F497D"/>
      </a:dk2>
      <a:lt2>
        <a:srgbClr val="EEECE1"/>
      </a:lt2>
      <a:accent1>
        <a:srgbClr val="D18C00"/>
      </a:accent1>
      <a:accent2>
        <a:srgbClr val="1F5BA5"/>
      </a:accent2>
      <a:accent3>
        <a:srgbClr val="778AA2"/>
      </a:accent3>
      <a:accent4>
        <a:srgbClr val="757C14"/>
      </a:accent4>
      <a:accent5>
        <a:srgbClr val="9D969B"/>
      </a:accent5>
      <a:accent6>
        <a:srgbClr val="5A0F5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V ljus">
  <a:themeElements>
    <a:clrScheme name="LV tema">
      <a:dk1>
        <a:sysClr val="windowText" lastClr="000000"/>
      </a:dk1>
      <a:lt1>
        <a:sysClr val="window" lastClr="FFFFFF"/>
      </a:lt1>
      <a:dk2>
        <a:srgbClr val="1F497D"/>
      </a:dk2>
      <a:lt2>
        <a:srgbClr val="EEECE1"/>
      </a:lt2>
      <a:accent1>
        <a:srgbClr val="D18C00"/>
      </a:accent1>
      <a:accent2>
        <a:srgbClr val="1F5BA5"/>
      </a:accent2>
      <a:accent3>
        <a:srgbClr val="778AA2"/>
      </a:accent3>
      <a:accent4>
        <a:srgbClr val="757C14"/>
      </a:accent4>
      <a:accent5>
        <a:srgbClr val="9D969B"/>
      </a:accent5>
      <a:accent6>
        <a:srgbClr val="5A0F5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9_riktlinjer">
  <a:themeElements>
    <a:clrScheme name="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6_riktlinj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iktlinj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iktlinj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iktlinj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iktlinj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iktlinj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iktlinj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riktlinjer">
  <a:themeElements>
    <a:clrScheme name="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6_riktlinj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iktlinj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iktlinj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iktlinj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iktlinj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iktlinj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iktlinj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riktlinjer">
  <a:themeElements>
    <a:clrScheme name="17_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7_riktlinj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7_riktlinj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7_riktlinj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7_riktlinj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7_riktlinj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7_riktlinj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7_riktlinj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riktlinjer">
  <a:themeElements>
    <a:clrScheme name="17_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7_riktlinj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riktlinj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7_riktlinj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7_riktlinj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7_riktlinj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7_riktlinj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7_riktlinj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7_riktlinj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24515</TotalTime>
  <Words>4102</Words>
  <Application>Microsoft Office PowerPoint</Application>
  <PresentationFormat>A4 (210 x 297 mm)</PresentationFormat>
  <Paragraphs>823</Paragraphs>
  <Slides>105</Slides>
  <Notes>48</Notes>
  <HiddenSlides>1</HiddenSlides>
  <MMClips>0</MMClips>
  <ScaleCrop>false</ScaleCrop>
  <HeadingPairs>
    <vt:vector size="8" baseType="variant">
      <vt:variant>
        <vt:lpstr>Använt teckensnitt</vt:lpstr>
      </vt:variant>
      <vt:variant>
        <vt:i4>15</vt:i4>
      </vt:variant>
      <vt:variant>
        <vt:lpstr>Tema</vt:lpstr>
      </vt:variant>
      <vt:variant>
        <vt:i4>9</vt:i4>
      </vt:variant>
      <vt:variant>
        <vt:lpstr>Serverprogram för OLE-inbäddning</vt:lpstr>
      </vt:variant>
      <vt:variant>
        <vt:i4>2</vt:i4>
      </vt:variant>
      <vt:variant>
        <vt:lpstr>Bildrubriker</vt:lpstr>
      </vt:variant>
      <vt:variant>
        <vt:i4>105</vt:i4>
      </vt:variant>
    </vt:vector>
  </HeadingPairs>
  <TitlesOfParts>
    <vt:vector size="131" baseType="lpstr">
      <vt:lpstr>ＭＳ Ｐゴシック</vt:lpstr>
      <vt:lpstr>Arial</vt:lpstr>
      <vt:lpstr>Arial Black</vt:lpstr>
      <vt:lpstr>Bodoni MT</vt:lpstr>
      <vt:lpstr>Calibri</vt:lpstr>
      <vt:lpstr>Comic Sans MS</vt:lpstr>
      <vt:lpstr>Gulim</vt:lpstr>
      <vt:lpstr>Helvetica</vt:lpstr>
      <vt:lpstr>Lucida Grande</vt:lpstr>
      <vt:lpstr>Symbol</vt:lpstr>
      <vt:lpstr>Tahoma</vt:lpstr>
      <vt:lpstr>Times</vt:lpstr>
      <vt:lpstr>Times New Roman</vt:lpstr>
      <vt:lpstr>Verdana</vt:lpstr>
      <vt:lpstr>Wingdings</vt:lpstr>
      <vt:lpstr>Office-tema</vt:lpstr>
      <vt:lpstr>Anpassad formgivning</vt:lpstr>
      <vt:lpstr>LV ljus</vt:lpstr>
      <vt:lpstr>1_LV ljus</vt:lpstr>
      <vt:lpstr>29_riktlinjer</vt:lpstr>
      <vt:lpstr>36_riktlinjer</vt:lpstr>
      <vt:lpstr>19_riktlinjer</vt:lpstr>
      <vt:lpstr>18_riktlinjer</vt:lpstr>
      <vt:lpstr>3_Office-tema</vt:lpstr>
      <vt:lpstr>Microsoft Word 97-2003-dokument</vt:lpstr>
      <vt:lpstr>Diagram</vt:lpstr>
      <vt:lpstr>PowerPoint-presentation</vt:lpstr>
      <vt:lpstr>Målsättning m vården</vt:lpstr>
      <vt:lpstr>Bakgrund</vt:lpstr>
      <vt:lpstr>Bakgrund</vt:lpstr>
      <vt:lpstr>Bakgrund</vt:lpstr>
      <vt:lpstr>Bakgrund</vt:lpstr>
      <vt:lpstr>Klassificering av diabetes</vt:lpstr>
      <vt:lpstr>Epidemiologi</vt:lpstr>
      <vt:lpstr>PowerPoint-presentation</vt:lpstr>
      <vt:lpstr>The Diabetes Epidemic: Global Projections, 2010–2030</vt:lpstr>
      <vt:lpstr>Diabetesförekomst i               Södra Sjukvårdsregionen</vt:lpstr>
      <vt:lpstr>Symtom vid sjukdomsdebut</vt:lpstr>
      <vt:lpstr>Ställa diagnosen</vt:lpstr>
      <vt:lpstr>Diagnostiska gränsvärden</vt:lpstr>
      <vt:lpstr>PowerPoint-presentation</vt:lpstr>
      <vt:lpstr>PowerPoint-presentation</vt:lpstr>
      <vt:lpstr>Åtgärder i prioriteringsordning (makrovaskulära komplikationer)</vt:lpstr>
      <vt:lpstr>PowerPoint-presentation</vt:lpstr>
      <vt:lpstr>Sluta röka linjen 020-84 00 00</vt:lpstr>
      <vt:lpstr>Icke-farmakologisk behandling</vt:lpstr>
      <vt:lpstr>Kostråd</vt:lpstr>
      <vt:lpstr>Kostråd</vt:lpstr>
      <vt:lpstr>Kostens sammansättning</vt:lpstr>
      <vt:lpstr>Kostens sammansättning.</vt:lpstr>
      <vt:lpstr>Alkohol</vt:lpstr>
      <vt:lpstr>      Fysisk aktivitet</vt:lpstr>
      <vt:lpstr>PowerPoint-presentation</vt:lpstr>
      <vt:lpstr>Hypertoni – viktigt vid diabetes</vt:lpstr>
      <vt:lpstr>Hypertoni - diabetes</vt:lpstr>
      <vt:lpstr>Hypertoni  -  Terapival</vt:lpstr>
      <vt:lpstr>Blodtrycksstegring  - Terapival</vt:lpstr>
      <vt:lpstr>Kolesterolsänkande läkemedel</vt:lpstr>
      <vt:lpstr>Övriga läkemedel</vt:lpstr>
      <vt:lpstr>PowerPoint-presentation</vt:lpstr>
      <vt:lpstr>Farmakologisk antidiabetisk behandling</vt:lpstr>
      <vt:lpstr>Läkemedelsbehandling vid typ 2-diabetes</vt:lpstr>
      <vt:lpstr>Inledning</vt:lpstr>
      <vt:lpstr>Målvärden för glukoskontroll</vt:lpstr>
      <vt:lpstr>Målvärden för glukoskontroll</vt:lpstr>
      <vt:lpstr>Målvärden för glukoskontroll</vt:lpstr>
      <vt:lpstr>Farmakologisk behandling</vt:lpstr>
      <vt:lpstr>Klinisk värdering av metformin</vt:lpstr>
      <vt:lpstr>Lactacidos av metformin</vt:lpstr>
      <vt:lpstr>Rekommendationer och praktiska synpunkter</vt:lpstr>
      <vt:lpstr>Olika behandlingsalternativ vid typ 2-diabetes med otillräcklig glukoskontroll efter kostbehandling</vt:lpstr>
      <vt:lpstr>Sulfonylurea (SU-preparat)    [Daonil, glibenklamid, Mindiab, glipizid, glimeperid]</vt:lpstr>
      <vt:lpstr>Klinisk värdering av sulfonylurea </vt:lpstr>
      <vt:lpstr>Meglitinider (NovoNorm, repaglinid, Starlix)</vt:lpstr>
      <vt:lpstr>Tiazolidindioner - glitazoner</vt:lpstr>
      <vt:lpstr>PowerPoint-presentation</vt:lpstr>
      <vt:lpstr>PowerPoint-presentation</vt:lpstr>
      <vt:lpstr>PowerPoint-presentation</vt:lpstr>
      <vt:lpstr>Insulinbehandling</vt:lpstr>
      <vt:lpstr>Insulinbehandling vid typ 2</vt:lpstr>
      <vt:lpstr>Insulinbehandling</vt:lpstr>
      <vt:lpstr>Insulinregim</vt:lpstr>
      <vt:lpstr>Insulin och insulinanaloger (=Lantus, Levemir)</vt:lpstr>
      <vt:lpstr>Insulin och insulinanaloger Rekommendationer och praktiska synpunkter</vt:lpstr>
      <vt:lpstr>Insulin och insulinanaloger Rekommendationer och praktiska synpunkter</vt:lpstr>
      <vt:lpstr>Vid typ 2-diabetes med otillräcklig glukoskontroll trots adekvat peroral behandling</vt:lpstr>
      <vt:lpstr>Vid typ 2-diabetes med otillräcklig glukoskontroll trots adekvat peroral behandling</vt:lpstr>
      <vt:lpstr>Insulindos/kolhydraträkning</vt:lpstr>
      <vt:lpstr>Nytillkomna läkemedel</vt:lpstr>
      <vt:lpstr>PowerPoint-presentation</vt:lpstr>
      <vt:lpstr>Forxiga NYTT (Läkemedelsverkets bedömning)</vt:lpstr>
      <vt:lpstr>PowerPoint-presentation</vt:lpstr>
      <vt:lpstr>PowerPoint-presentation</vt:lpstr>
      <vt:lpstr>Blodglukoskontroll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Egenvård fötter – ur diabeteshandboken</vt:lpstr>
      <vt:lpstr>PowerPoint-presentation</vt:lpstr>
      <vt:lpstr>Egenvård fötter – ur diabeteshandboken</vt:lpstr>
      <vt:lpstr>Mera bra råd till fötterna</vt:lpstr>
      <vt:lpstr>PowerPoint-presentation</vt:lpstr>
      <vt:lpstr>PowerPoint-presentation</vt:lpstr>
      <vt:lpstr>Fetmaoperation vid typ 2</vt:lpstr>
      <vt:lpstr>PowerPoint-presentation</vt:lpstr>
      <vt:lpstr>Prevention (förebygga diabetes)</vt:lpstr>
      <vt:lpstr>Komplikationer</vt:lpstr>
      <vt:lpstr>PowerPoint-presentation</vt:lpstr>
      <vt:lpstr>Komplikationer - riskfaktorer</vt:lpstr>
      <vt:lpstr>PowerPoint-presentation</vt:lpstr>
      <vt:lpstr>Resultat av mer intensiv glukoskontroll Diabetes :   De större studierna</vt:lpstr>
      <vt:lpstr>PowerPoint-presentation</vt:lpstr>
      <vt:lpstr>PowerPoint-presentation</vt:lpstr>
      <vt:lpstr>PowerPoint-presentation</vt:lpstr>
      <vt:lpstr>PowerPoint-presentation</vt:lpstr>
      <vt:lpstr>PowerPoint-presentation</vt:lpstr>
      <vt:lpstr>Steno-2-studien i Danmark, 1993, randomiseringen bröts 2001, följdes sen till 2006</vt:lpstr>
      <vt:lpstr>Steno – 2 – 2008      +   (UKPDS –Typ 2; DCCT – Typ 1) Multifaktoriell intervention vid typ 2 diabetes</vt:lpstr>
      <vt:lpstr>Steno 2 studien  Minskning av hjärtkärlhändelser och behandling      mycket gott resultat     NNT = 5</vt:lpstr>
      <vt:lpstr>PowerPoint-presentation</vt:lpstr>
      <vt:lpstr>Multifaktoriell intervention vid typ 2 diabetes = behandla allt</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Hernborg</dc:creator>
  <cp:lastModifiedBy>Johanna Olin</cp:lastModifiedBy>
  <cp:revision>372</cp:revision>
  <cp:lastPrinted>2013-09-16T21:00:06Z</cp:lastPrinted>
  <dcterms:created xsi:type="dcterms:W3CDTF">2001-09-22T07:45:07Z</dcterms:created>
  <dcterms:modified xsi:type="dcterms:W3CDTF">2019-03-29T08:43:26Z</dcterms:modified>
</cp:coreProperties>
</file>