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6" r:id="rId3"/>
    <p:sldId id="259" r:id="rId4"/>
    <p:sldId id="260" r:id="rId5"/>
    <p:sldId id="261" r:id="rId6"/>
    <p:sldId id="258" r:id="rId7"/>
    <p:sldId id="286" r:id="rId8"/>
    <p:sldId id="264" r:id="rId9"/>
    <p:sldId id="262" r:id="rId10"/>
    <p:sldId id="287" r:id="rId11"/>
    <p:sldId id="288" r:id="rId12"/>
    <p:sldId id="281" r:id="rId13"/>
    <p:sldId id="265" r:id="rId14"/>
    <p:sldId id="266" r:id="rId15"/>
    <p:sldId id="267" r:id="rId16"/>
    <p:sldId id="268" r:id="rId17"/>
    <p:sldId id="280" r:id="rId18"/>
    <p:sldId id="289" r:id="rId19"/>
    <p:sldId id="270" r:id="rId20"/>
    <p:sldId id="271" r:id="rId21"/>
    <p:sldId id="285" r:id="rId22"/>
  </p:sldIdLst>
  <p:sldSz cx="9144000" cy="6858000" type="screen4x3"/>
  <p:notesSz cx="6743700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98" autoAdjust="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476" y="-78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2125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EAE6DE0-83C7-49F7-8562-CC5BCFDA6BD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651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1063"/>
            <a:ext cx="49466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2125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B311121-54C3-488F-8F81-440AEBA0859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65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B5C145-9DC8-4933-8D09-A45C5CB9221D}" type="slidenum">
              <a:rPr lang="sv-SE" sz="1200" smtClean="0"/>
              <a:pPr/>
              <a:t>1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42F599-38E8-42A2-8870-A2674CEDB6BE}" type="slidenum">
              <a:rPr lang="sv-SE" sz="1200" smtClean="0"/>
              <a:pPr/>
              <a:t>14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6ED86B-C91B-46C8-AC8D-63A6B66B82C3}" type="slidenum">
              <a:rPr lang="sv-SE" sz="1200" smtClean="0"/>
              <a:pPr/>
              <a:t>15</a:t>
            </a:fld>
            <a:endParaRPr lang="sv-SE" sz="1200" smtClean="0"/>
          </a:p>
        </p:txBody>
      </p:sp>
      <p:sp>
        <p:nvSpPr>
          <p:cNvPr id="2" name="Platshållare för anteckninga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413D40-2785-4930-B9DB-80CB367A9089}" type="slidenum">
              <a:rPr lang="sv-SE" sz="1200" smtClean="0"/>
              <a:pPr/>
              <a:t>16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78EDAE-677C-459A-9CEB-0B52582D240C}" type="slidenum">
              <a:rPr lang="sv-SE" sz="1200" smtClean="0"/>
              <a:pPr/>
              <a:t>19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E7C024-CF59-4E62-8A2F-02BA4D71F3F1}" type="slidenum">
              <a:rPr lang="sv-SE" sz="1200" smtClean="0"/>
              <a:pPr/>
              <a:t>20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5F184E-1996-493E-AC76-DAB6D316D06F}" type="slidenum">
              <a:rPr lang="sv-SE" sz="1200" smtClean="0"/>
              <a:pPr/>
              <a:t>2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482F1A-BA83-4A11-B650-C1380F0531DB}" type="slidenum">
              <a:rPr lang="sv-SE" sz="1200" smtClean="0"/>
              <a:pPr/>
              <a:t>3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DD1DA9-B5FC-4010-AF91-9E25EF32728F}" type="slidenum">
              <a:rPr lang="sv-SE" sz="1200" smtClean="0"/>
              <a:pPr/>
              <a:t>4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1733F3-3D6E-4302-B856-C7CF8552C79A}" type="slidenum">
              <a:rPr lang="sv-SE" sz="1200" smtClean="0"/>
              <a:pPr/>
              <a:t>5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F16445-56CC-453D-8DCD-5E19501BA2F5}" type="slidenum">
              <a:rPr lang="sv-SE" sz="1200" smtClean="0"/>
              <a:pPr/>
              <a:t>6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7D0FB5-536E-4357-B667-6E9CAE4E5CE0}" type="slidenum">
              <a:rPr lang="sv-SE" sz="1200" smtClean="0"/>
              <a:pPr/>
              <a:t>8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3AE3B0-566D-43FD-94D3-BC7AD3B37B7C}" type="slidenum">
              <a:rPr lang="sv-SE" sz="1200" smtClean="0"/>
              <a:pPr/>
              <a:t>9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B187EE-AA34-4CF4-869B-6872073A10C7}" type="slidenum">
              <a:rPr lang="sv-SE" sz="1200" smtClean="0"/>
              <a:pPr/>
              <a:t>13</a:t>
            </a:fld>
            <a:endParaRPr lang="sv-SE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D1F7-7048-4027-8048-FD8E241A9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458DE-4AE8-4294-BDF0-0D938FD4A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1E07-E5EF-497C-BCFB-3F6F24C98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4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5947-D410-40A4-A958-62E28112D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3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CF6C-E2AA-4B24-B50E-3A3EFE096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3395" y="6437314"/>
            <a:ext cx="9147395" cy="42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6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10E45-CCB2-4467-9C1B-D1D79A7D4E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3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C6B0-8A96-4E77-9892-6201B29AE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D882-9A17-4E08-A2B6-643CB91D0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1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2B73-6B6C-4492-B57E-2BF50B51F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0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4BE7C-3BBB-410A-892F-B7AEB42E9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6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BCF7-A794-4D68-9EA7-C1955DE11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3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A4895-55E1-41B0-8CD7-9D7DC8B1C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5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C510E45-CCB2-4467-9C1B-D1D79A7D4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9145" y="2130425"/>
            <a:ext cx="7772400" cy="1470025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DIABETESFOTSÅR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Ann Åkesson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Öl Infektionskliniken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82039"/>
              </p:ext>
            </p:extLst>
          </p:nvPr>
        </p:nvGraphicFramePr>
        <p:xfrm>
          <a:off x="7060032" y="152401"/>
          <a:ext cx="1753767" cy="2196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Klipp" r:id="rId4" imgW="1955902" imgH="2450592" progId="MS_ClipArt_Gallery.2">
                  <p:embed/>
                </p:oleObj>
              </mc:Choice>
              <mc:Fallback>
                <p:oleObj name="Klipp" r:id="rId4" imgW="1955902" imgH="2450592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032" y="152401"/>
                        <a:ext cx="1753767" cy="2196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6" y="108223"/>
            <a:ext cx="4194000" cy="9342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3395" y="6437314"/>
            <a:ext cx="9147395" cy="42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Tryckavlastning – profylax mot sår</a:t>
            </a:r>
            <a:r>
              <a:rPr lang="sv-SE" dirty="0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Bra skor – även inneskor</a:t>
            </a:r>
          </a:p>
          <a:p>
            <a:pPr eaLnBrk="1" hangingPunct="1"/>
            <a:r>
              <a:rPr lang="sv-SE" smtClean="0"/>
              <a:t>Ortopediska specialskor främst vid deformationer</a:t>
            </a:r>
          </a:p>
          <a:p>
            <a:pPr eaLnBrk="1" hangingPunct="1"/>
            <a:r>
              <a:rPr lang="sv-SE" smtClean="0"/>
              <a:t>Strumpor utan (hårda) sömmar</a:t>
            </a:r>
          </a:p>
          <a:p>
            <a:pPr eaLnBrk="1" hangingPunct="1"/>
            <a:r>
              <a:rPr lang="sv-SE" b="1" smtClean="0"/>
              <a:t>Hälskydd</a:t>
            </a:r>
            <a:r>
              <a:rPr lang="sv-SE" smtClean="0"/>
              <a:t>, bra madrass vid långvarigt sängläge tex sjukhusvård</a:t>
            </a:r>
          </a:p>
          <a:p>
            <a:pPr eaLnBrk="1" hangingPunct="1"/>
            <a:r>
              <a:rPr lang="sv-SE" smtClean="0"/>
              <a:t>Behandla förhårdnader – fila, skära bort (med försiktighet)</a:t>
            </a:r>
          </a:p>
          <a:p>
            <a:pPr eaLnBrk="1" hangingPunct="1"/>
            <a:endParaRPr lang="sv-SE" smtClean="0"/>
          </a:p>
          <a:p>
            <a:pPr eaLnBrk="1" hangingPunct="1"/>
            <a:endParaRPr lang="sv-SE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Tryckavlastning - behandling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Behandlingssko, ortopediska skor – remiss till ortopedtekniska</a:t>
            </a:r>
          </a:p>
          <a:p>
            <a:pPr eaLnBrk="1" hangingPunct="1"/>
            <a:r>
              <a:rPr lang="sv-SE" dirty="0" smtClean="0"/>
              <a:t>Hälskydd, ”kärlstövel”..</a:t>
            </a:r>
          </a:p>
          <a:p>
            <a:pPr eaLnBrk="1" hangingPunct="1"/>
            <a:r>
              <a:rPr lang="sv-SE" dirty="0" smtClean="0"/>
              <a:t>Gips </a:t>
            </a:r>
          </a:p>
          <a:p>
            <a:pPr eaLnBrk="1" hangingPunct="1"/>
            <a:r>
              <a:rPr lang="sv-SE" dirty="0" smtClean="0"/>
              <a:t>Korrigerande kirurgi </a:t>
            </a:r>
          </a:p>
          <a:p>
            <a:pPr eaLnBrk="1" hangingPunct="1"/>
            <a:endParaRPr lang="sv-SE" dirty="0" smtClean="0"/>
          </a:p>
          <a:p>
            <a:pPr eaLnBrk="1" hangingPunct="1"/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:\MVC-001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525" y="115888"/>
            <a:ext cx="10883900" cy="816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sv-SE" sz="4000" b="1" dirty="0">
                <a:solidFill>
                  <a:srgbClr val="C00000"/>
                </a:solidFill>
              </a:rPr>
              <a:t>Indikation antibiotikabehandling vid diabetesfotsår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Cellulit i mjukdelarna</a:t>
            </a:r>
          </a:p>
          <a:p>
            <a:pPr eaLnBrk="1" hangingPunct="1">
              <a:defRPr/>
            </a:pPr>
            <a:r>
              <a:rPr lang="sv-SE" dirty="0" smtClean="0"/>
              <a:t>Kraftigt smetiga, fuktiga illaluktande sår</a:t>
            </a:r>
          </a:p>
          <a:p>
            <a:pPr eaLnBrk="1" hangingPunct="1">
              <a:defRPr/>
            </a:pPr>
            <a:r>
              <a:rPr lang="sv-SE" dirty="0" smtClean="0"/>
              <a:t>Feber &gt;38 orsakat av såret</a:t>
            </a:r>
          </a:p>
          <a:p>
            <a:pPr eaLnBrk="1" hangingPunct="1">
              <a:defRPr/>
            </a:pPr>
            <a:r>
              <a:rPr lang="sv-SE" dirty="0" smtClean="0"/>
              <a:t>Septisk, toxisk påverkan - sjukhusfall</a:t>
            </a:r>
          </a:p>
          <a:p>
            <a:pPr eaLnBrk="1" hangingPunct="1">
              <a:defRPr/>
            </a:pPr>
            <a:r>
              <a:rPr lang="sv-SE" dirty="0" smtClean="0"/>
              <a:t>Djup infektion, plantarabscess - sjukhusfall</a:t>
            </a:r>
          </a:p>
          <a:p>
            <a:pPr eaLnBrk="1" hangingPunct="1">
              <a:defRPr/>
            </a:pPr>
            <a:r>
              <a:rPr lang="sv-SE" dirty="0" smtClean="0"/>
              <a:t>Kronisk infektion, osteit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v-SE" dirty="0" smtClean="0"/>
              <a:t>Viktig, dock ovanlig, diff diagnos: Charcotfot</a:t>
            </a:r>
            <a:endParaRPr lang="sv-SE" dirty="0"/>
          </a:p>
          <a:p>
            <a:pPr eaLnBrk="1" hangingPunct="1">
              <a:defRPr/>
            </a:pPr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Antibiotikabehandling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eaLnBrk="1" hangingPunct="1"/>
            <a:r>
              <a:rPr lang="sv-SE" dirty="0" smtClean="0"/>
              <a:t>Enbart fynd av bakterier utan infektionstecken är </a:t>
            </a:r>
            <a:r>
              <a:rPr lang="sv-SE" b="1" dirty="0" smtClean="0"/>
              <a:t>inte</a:t>
            </a:r>
            <a:r>
              <a:rPr lang="sv-SE" dirty="0" smtClean="0"/>
              <a:t> indikation för antibiotika</a:t>
            </a:r>
          </a:p>
          <a:p>
            <a:pPr eaLnBrk="1" hangingPunct="1"/>
            <a:r>
              <a:rPr lang="sv-SE" dirty="0" smtClean="0"/>
              <a:t>Antibiotika kan inte ensamt slå ut infektion i fotens djupa loger</a:t>
            </a:r>
          </a:p>
          <a:p>
            <a:pPr eaLnBrk="1" hangingPunct="1"/>
            <a:r>
              <a:rPr lang="sv-SE" dirty="0" smtClean="0"/>
              <a:t>Lokal antibiotikabehandling ska inte ges – dålig effekt och risk för resistensutveckling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Sårodling vid diabetesfotsår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800" dirty="0" smtClean="0"/>
              <a:t>Tas alltid </a:t>
            </a:r>
            <a:r>
              <a:rPr lang="sv-SE" sz="2800" b="1" dirty="0" smtClean="0"/>
              <a:t>innan</a:t>
            </a:r>
            <a:r>
              <a:rPr lang="sv-SE" sz="2800" dirty="0" smtClean="0"/>
              <a:t> antibiotika ges på djupet eller i sårkanter efter noggrann sårrengöring</a:t>
            </a:r>
          </a:p>
          <a:p>
            <a:pPr eaLnBrk="1" hangingPunct="1"/>
            <a:r>
              <a:rPr lang="sv-SE" sz="2800" dirty="0" smtClean="0"/>
              <a:t>Relativt dålig korrelation odlingsfynd-signifikant patogen</a:t>
            </a:r>
          </a:p>
          <a:p>
            <a:pPr eaLnBrk="1" hangingPunct="1"/>
            <a:r>
              <a:rPr lang="sv-SE" sz="2800" dirty="0" smtClean="0"/>
              <a:t>Bakterier olika signifikans vid </a:t>
            </a:r>
            <a:r>
              <a:rPr lang="sv-SE" sz="2800" b="1" dirty="0" smtClean="0"/>
              <a:t>klinisk infektion </a:t>
            </a:r>
            <a:r>
              <a:rPr lang="sv-SE" sz="2800" dirty="0" smtClean="0"/>
              <a:t>i </a:t>
            </a:r>
            <a:r>
              <a:rPr lang="sv-SE" sz="2800" dirty="0" err="1" smtClean="0"/>
              <a:t>fotsår</a:t>
            </a:r>
            <a:endParaRPr lang="sv-SE" sz="2800" dirty="0" smtClean="0"/>
          </a:p>
          <a:p>
            <a:pPr marL="1371600" lvl="3" indent="0" eaLnBrk="1" hangingPunct="1">
              <a:buFont typeface="Arial" charset="0"/>
              <a:buNone/>
            </a:pPr>
            <a:r>
              <a:rPr lang="sv-SE" dirty="0" err="1" smtClean="0"/>
              <a:t>Betahemolytiska</a:t>
            </a:r>
            <a:r>
              <a:rPr lang="sv-SE" dirty="0" smtClean="0"/>
              <a:t> streptokocker   alltid patogen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sv-SE" dirty="0" err="1" smtClean="0"/>
              <a:t>Stafylococcus</a:t>
            </a:r>
            <a:r>
              <a:rPr lang="sv-SE" dirty="0" smtClean="0"/>
              <a:t> </a:t>
            </a:r>
            <a:r>
              <a:rPr lang="sv-SE" dirty="0" err="1" smtClean="0"/>
              <a:t>aureus</a:t>
            </a:r>
            <a:r>
              <a:rPr lang="sv-SE" dirty="0" smtClean="0"/>
              <a:t>                     vanlig patogen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sv-SE" dirty="0" err="1" smtClean="0"/>
              <a:t>Gramneg</a:t>
            </a:r>
            <a:r>
              <a:rPr lang="sv-SE" dirty="0" smtClean="0"/>
              <a:t> </a:t>
            </a:r>
            <a:r>
              <a:rPr lang="sv-SE" dirty="0" err="1" smtClean="0"/>
              <a:t>tarmbakt</a:t>
            </a:r>
            <a:r>
              <a:rPr lang="sv-SE" dirty="0" smtClean="0"/>
              <a:t>, anaerober    ibland patogen vid djupa infektioner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sv-SE" dirty="0" smtClean="0"/>
              <a:t>Enterokocker, </a:t>
            </a:r>
            <a:r>
              <a:rPr lang="sv-SE" dirty="0" err="1" smtClean="0"/>
              <a:t>pseudomonas</a:t>
            </a:r>
            <a:r>
              <a:rPr lang="sv-SE" dirty="0" smtClean="0"/>
              <a:t>         sällan patogen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sv-SE" dirty="0" smtClean="0"/>
              <a:t>KNS, </a:t>
            </a:r>
            <a:r>
              <a:rPr lang="sv-SE" dirty="0" err="1" smtClean="0"/>
              <a:t>Corynebact</a:t>
            </a:r>
            <a:r>
              <a:rPr lang="sv-SE" dirty="0" smtClean="0"/>
              <a:t>                             aldrig/sällan patogena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932"/>
            <a:ext cx="8229600" cy="928852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Antibiotikabehandling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3000" dirty="0" smtClean="0"/>
              <a:t>Ytliga infektioner-</a:t>
            </a:r>
            <a:r>
              <a:rPr lang="sv-SE" sz="3000" dirty="0" err="1" smtClean="0"/>
              <a:t>Heracillin</a:t>
            </a:r>
            <a:r>
              <a:rPr lang="sv-SE" sz="3000" dirty="0" smtClean="0"/>
              <a:t> 1gx3 (</a:t>
            </a:r>
            <a:r>
              <a:rPr lang="sv-SE" sz="3000" dirty="0" err="1" smtClean="0"/>
              <a:t>Dalacin</a:t>
            </a:r>
            <a:r>
              <a:rPr lang="sv-SE" sz="3000" dirty="0" smtClean="0"/>
              <a:t> 300mgx3) 1v-(10 dagar) </a:t>
            </a:r>
          </a:p>
          <a:p>
            <a:pPr eaLnBrk="1" hangingPunct="1"/>
            <a:r>
              <a:rPr lang="sv-SE" sz="3000" dirty="0" err="1" smtClean="0"/>
              <a:t>Osteit</a:t>
            </a:r>
            <a:r>
              <a:rPr lang="sv-SE" sz="3000" dirty="0" smtClean="0"/>
              <a:t> perifert tår, häl - </a:t>
            </a:r>
            <a:r>
              <a:rPr lang="sv-SE" sz="3000" dirty="0" err="1" smtClean="0"/>
              <a:t>Heracillin</a:t>
            </a:r>
            <a:r>
              <a:rPr lang="sv-SE" sz="3000" dirty="0" smtClean="0"/>
              <a:t> 1,5gx3 (</a:t>
            </a:r>
            <a:r>
              <a:rPr lang="sv-SE" sz="3000" dirty="0" err="1" smtClean="0"/>
              <a:t>Dalacin</a:t>
            </a:r>
            <a:r>
              <a:rPr lang="sv-SE" sz="3000" dirty="0" smtClean="0"/>
              <a:t> 300mgx3) - långtidsbehandling 2-(6) mån </a:t>
            </a:r>
          </a:p>
          <a:p>
            <a:pPr eaLnBrk="1" hangingPunct="1"/>
            <a:r>
              <a:rPr lang="sv-SE" sz="3000" dirty="0" smtClean="0"/>
              <a:t>Djupa infektioner i foten-sjukhusfall, </a:t>
            </a:r>
            <a:r>
              <a:rPr lang="sv-SE" sz="3000" dirty="0" err="1" smtClean="0"/>
              <a:t>bredspektrumantibioka</a:t>
            </a:r>
            <a:endParaRPr lang="sv-SE" sz="3000" dirty="0" smtClean="0"/>
          </a:p>
          <a:p>
            <a:pPr eaLnBrk="1" hangingPunct="1"/>
            <a:r>
              <a:rPr lang="sv-SE" sz="3000" dirty="0" smtClean="0"/>
              <a:t>Överväg annat ab-val efter odlingsfynd </a:t>
            </a:r>
            <a:r>
              <a:rPr lang="sv-SE" sz="3000" b="1" dirty="0" smtClean="0"/>
              <a:t>och</a:t>
            </a:r>
            <a:r>
              <a:rPr lang="sv-SE" sz="3000" u="sng" dirty="0" smtClean="0"/>
              <a:t> </a:t>
            </a:r>
            <a:r>
              <a:rPr lang="sv-SE" sz="3000" dirty="0" smtClean="0"/>
              <a:t>utebliven effekt samt vid svårare speciellt djup infektion. Undvik </a:t>
            </a:r>
            <a:r>
              <a:rPr lang="sv-SE" sz="3000" dirty="0" err="1" smtClean="0"/>
              <a:t>kinoloner</a:t>
            </a:r>
            <a:r>
              <a:rPr lang="sv-SE" sz="3000" dirty="0" smtClean="0"/>
              <a:t>/</a:t>
            </a:r>
            <a:r>
              <a:rPr lang="sv-SE" sz="3000" dirty="0" err="1" smtClean="0"/>
              <a:t>ciprofloxacin</a:t>
            </a:r>
            <a:endParaRPr lang="sv-SE" sz="30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Diagnostik </a:t>
            </a:r>
            <a:r>
              <a:rPr lang="sv-SE" b="1" dirty="0" err="1" smtClean="0">
                <a:solidFill>
                  <a:srgbClr val="C00000"/>
                </a:solidFill>
              </a:rPr>
              <a:t>osteit</a:t>
            </a:r>
            <a:endParaRPr lang="sv-SE" b="1" dirty="0" smtClean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eaLnBrk="1" hangingPunct="1"/>
            <a:r>
              <a:rPr lang="sv-SE" b="1" dirty="0" smtClean="0"/>
              <a:t>Klinisk diagnos </a:t>
            </a:r>
            <a:r>
              <a:rPr lang="sv-SE" dirty="0" smtClean="0"/>
              <a:t>- synligt eller palp ben=</a:t>
            </a:r>
            <a:r>
              <a:rPr lang="sv-SE" dirty="0" err="1" smtClean="0"/>
              <a:t>osteit</a:t>
            </a:r>
            <a:endParaRPr lang="sv-SE" dirty="0" smtClean="0"/>
          </a:p>
          <a:p>
            <a:pPr eaLnBrk="1" hangingPunct="1"/>
            <a:r>
              <a:rPr lang="sv-SE" dirty="0" err="1" smtClean="0"/>
              <a:t>Slätrtg</a:t>
            </a:r>
            <a:r>
              <a:rPr lang="sv-SE" dirty="0" smtClean="0"/>
              <a:t>, CT, MR</a:t>
            </a:r>
          </a:p>
          <a:p>
            <a:pPr eaLnBrk="1" hangingPunct="1"/>
            <a:r>
              <a:rPr lang="sv-SE" dirty="0" smtClean="0"/>
              <a:t>SR, CRP, LPK- viss vägledning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Omläggningar diabetesfotsår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Generellt tätare omläggning speciellt vid infektion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Försiktighet med hydrokolloida plattor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Vaccumassisterad sårläkning (VAC-pump, Pico) – ny effektiv behandling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>
                <a:solidFill>
                  <a:prstClr val="black"/>
                </a:solidFill>
              </a:rPr>
              <a:t>Omläggningsval i övrigt? </a:t>
            </a:r>
            <a:r>
              <a:rPr lang="sv-SE" dirty="0">
                <a:solidFill>
                  <a:prstClr val="black"/>
                </a:solidFill>
              </a:rPr>
              <a:t>– se terapirekommendationer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”</a:t>
            </a:r>
            <a:r>
              <a:rPr lang="sv-SE" b="1" dirty="0" err="1" smtClean="0">
                <a:solidFill>
                  <a:srgbClr val="C00000"/>
                </a:solidFill>
              </a:rPr>
              <a:t>Sekundär”profylax</a:t>
            </a:r>
            <a:endParaRPr lang="sv-SE" b="1" dirty="0" smtClean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/>
            <a:r>
              <a:rPr lang="sv-SE" b="1" dirty="0" smtClean="0"/>
              <a:t>Stor recidivrisk</a:t>
            </a:r>
            <a:r>
              <a:rPr lang="sv-SE" dirty="0" smtClean="0"/>
              <a:t>!</a:t>
            </a:r>
          </a:p>
          <a:p>
            <a:pPr eaLnBrk="1" hangingPunct="1"/>
            <a:r>
              <a:rPr lang="sv-SE" dirty="0" smtClean="0"/>
              <a:t>Patientinformation</a:t>
            </a:r>
          </a:p>
          <a:p>
            <a:pPr eaLnBrk="1" hangingPunct="1"/>
            <a:r>
              <a:rPr lang="sv-SE" dirty="0" smtClean="0"/>
              <a:t>Regelbunden medicinsk fotvård</a:t>
            </a:r>
          </a:p>
          <a:p>
            <a:pPr eaLnBrk="1" hangingPunct="1"/>
            <a:r>
              <a:rPr lang="sv-SE" dirty="0" smtClean="0"/>
              <a:t>God metabol kontroll</a:t>
            </a:r>
          </a:p>
          <a:p>
            <a:pPr eaLnBrk="1" hangingPunct="1"/>
            <a:r>
              <a:rPr lang="sv-SE" dirty="0" smtClean="0"/>
              <a:t>Rökstopp</a:t>
            </a:r>
          </a:p>
          <a:p>
            <a:pPr eaLnBrk="1" hangingPunct="1"/>
            <a:r>
              <a:rPr lang="sv-SE" dirty="0" smtClean="0"/>
              <a:t>Bra skor inne/ute - recidivrisk halveras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Diabetesfotsår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Ett allvarligt hot mot såväl patientens som fotens överlevnad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Prevalens 4-10 % av diabetiker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Vanligaste diabeteskomplikationen som leder till sjukhusvård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40-60% av alla icke traumatiska amputationer på nedre extremiteterna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800 förstagångsamputationer ovan fotled/år i Sverige på diabetespatienter </a:t>
            </a:r>
            <a:r>
              <a:rPr lang="sv-SE" u="sng" dirty="0" smtClean="0"/>
              <a:t>&gt;</a:t>
            </a:r>
            <a:r>
              <a:rPr lang="sv-SE" dirty="0" smtClean="0"/>
              <a:t> 40år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&gt;80 % av amputationer föregås av ett fotsår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3286"/>
            <a:ext cx="2192400" cy="4896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3395" y="6437314"/>
            <a:ext cx="9147395" cy="42691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932"/>
            <a:ext cx="8229600" cy="861706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Samhällsekonomi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9 000-24 000 diabetesfotsår/år   -   kostnad </a:t>
            </a:r>
            <a:br>
              <a:rPr lang="sv-SE" dirty="0" smtClean="0"/>
            </a:br>
            <a:r>
              <a:rPr lang="sv-SE" dirty="0" smtClean="0"/>
              <a:t>1-2 miljarder kr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v-SE" sz="2000" dirty="0" smtClean="0"/>
          </a:p>
          <a:p>
            <a:pPr eaLnBrk="1" hangingPunct="1">
              <a:defRPr/>
            </a:pPr>
            <a:r>
              <a:rPr lang="sv-SE" dirty="0" smtClean="0"/>
              <a:t>Samhällskostnad fotsår till läkning =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v-SE" dirty="0" smtClean="0"/>
              <a:t>    51 000 kr</a:t>
            </a:r>
          </a:p>
          <a:p>
            <a:pPr eaLnBrk="1" hangingPunct="1">
              <a:defRPr/>
            </a:pPr>
            <a:endParaRPr lang="sv-SE" sz="2000" dirty="0" smtClean="0"/>
          </a:p>
          <a:p>
            <a:pPr eaLnBrk="1" hangingPunct="1">
              <a:defRPr/>
            </a:pPr>
            <a:r>
              <a:rPr lang="sv-SE" dirty="0" smtClean="0"/>
              <a:t>Samhällskostnad underbensamputation =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v-SE" dirty="0" smtClean="0"/>
              <a:t>    344 000 kr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555932"/>
            <a:ext cx="8229600" cy="1000860"/>
          </a:xfrm>
        </p:spPr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Mer information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sv-SE" b="1" dirty="0" smtClean="0"/>
              <a:t>Terapirekommendationer Halland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sv-SE" dirty="0" smtClean="0"/>
              <a:t>Kapitlet diabetesfotsår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sv-SE" dirty="0" smtClean="0"/>
              <a:t>Patientinformation LKs hemsida</a:t>
            </a:r>
          </a:p>
          <a:p>
            <a:pPr marL="457200" lvl="1" indent="0" eaLnBrk="1" hangingPunct="1">
              <a:buFont typeface="Arial" pitchFamily="34" charset="0"/>
              <a:buNone/>
              <a:defRPr/>
            </a:pPr>
            <a:r>
              <a:rPr lang="sv-SE" dirty="0" smtClean="0"/>
              <a:t>		</a:t>
            </a:r>
          </a:p>
          <a:p>
            <a:pPr marL="457200" lvl="1" indent="0" eaLnBrk="1" hangingPunct="1">
              <a:buFont typeface="Arial" pitchFamily="34" charset="0"/>
              <a:buNone/>
              <a:defRPr/>
            </a:pPr>
            <a:r>
              <a:rPr lang="sv-SE" dirty="0" smtClean="0"/>
              <a:t>Nationella riktlinjer för diabetessjukvård - SoS</a:t>
            </a:r>
            <a:endParaRPr lang="sv-SE" dirty="0"/>
          </a:p>
          <a:p>
            <a:pPr marL="457200" lvl="1" indent="0" eaLnBrk="1" hangingPunct="1">
              <a:buFont typeface="Arial" pitchFamily="34" charset="0"/>
              <a:buNone/>
              <a:defRPr/>
            </a:pPr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Fotkomplikationer vid diabetes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eaLnBrk="1" hangingPunct="1"/>
            <a:r>
              <a:rPr lang="sv-SE" dirty="0" smtClean="0"/>
              <a:t>Sår</a:t>
            </a:r>
          </a:p>
          <a:p>
            <a:pPr eaLnBrk="1" hangingPunct="1"/>
            <a:r>
              <a:rPr lang="sv-SE" dirty="0" smtClean="0"/>
              <a:t>Infektioner</a:t>
            </a:r>
          </a:p>
          <a:p>
            <a:pPr eaLnBrk="1" hangingPunct="1"/>
            <a:r>
              <a:rPr lang="sv-SE" dirty="0" smtClean="0"/>
              <a:t>Destruktion av djupa vävnadsstrukturer</a:t>
            </a:r>
          </a:p>
          <a:p>
            <a:pPr eaLnBrk="1" hangingPunct="1"/>
            <a:r>
              <a:rPr lang="sv-SE" dirty="0" smtClean="0"/>
              <a:t>Deformiteter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44624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err="1">
                <a:solidFill>
                  <a:srgbClr val="C00000"/>
                </a:solidFill>
              </a:rPr>
              <a:t>Patogenes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Försämrad cirkulation – makro- och </a:t>
            </a:r>
            <a:r>
              <a:rPr lang="sv-SE" b="1" dirty="0" err="1" smtClean="0"/>
              <a:t>mikroangiopati</a:t>
            </a:r>
            <a:endParaRPr lang="sv-SE" b="1" dirty="0" smtClean="0"/>
          </a:p>
          <a:p>
            <a:pPr eaLnBrk="1" hangingPunct="1"/>
            <a:r>
              <a:rPr lang="sv-SE" b="1" dirty="0" err="1" smtClean="0"/>
              <a:t>Neuropati</a:t>
            </a:r>
            <a:r>
              <a:rPr lang="sv-SE" b="1" dirty="0" smtClean="0"/>
              <a:t> - sensorisk, motorisk, autonom</a:t>
            </a:r>
          </a:p>
          <a:p>
            <a:pPr eaLnBrk="1" hangingPunct="1"/>
            <a:r>
              <a:rPr lang="sv-SE" dirty="0" smtClean="0"/>
              <a:t>Ödem</a:t>
            </a:r>
          </a:p>
          <a:p>
            <a:pPr eaLnBrk="1" hangingPunct="1"/>
            <a:r>
              <a:rPr lang="sv-SE" dirty="0" smtClean="0"/>
              <a:t>Försämrat infektionsförsvar  </a:t>
            </a:r>
          </a:p>
          <a:p>
            <a:pPr eaLnBrk="1" hangingPunct="1"/>
            <a:r>
              <a:rPr lang="sv-SE" dirty="0" smtClean="0"/>
              <a:t>Våld mot foten - utlösande faktor i 4 av 5 fall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Profylax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God metabol kontroll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Rökstopp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Fotvård-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egenkontroll, utbildning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fotvårdsterapi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bra skor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Läkarkontroll minst 1 gång/år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inspektion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undersökning avseende neuropati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undersökning avseende perifer kärlsjd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1676400"/>
            <a:ext cx="8002587" cy="2514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God profylax och multidisciplinärt omhändertagande vid sår </a:t>
            </a:r>
            <a:r>
              <a:rPr lang="sv-SE" dirty="0" smtClean="0">
                <a:sym typeface="Wingdings" pitchFamily="2" charset="2"/>
              </a:rPr>
              <a:t></a:t>
            </a:r>
            <a:r>
              <a:rPr lang="sv-SE" dirty="0" smtClean="0"/>
              <a:t>halvering av antalet amputationer ovan fotnivå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55932"/>
            <a:ext cx="8229600" cy="861706"/>
          </a:xfrm>
        </p:spPr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Amputationer Halland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2008-2011 </a:t>
            </a:r>
            <a:r>
              <a:rPr lang="sv-SE" u="sng" dirty="0" smtClean="0"/>
              <a:t>&gt;</a:t>
            </a:r>
            <a:r>
              <a:rPr lang="sv-SE" dirty="0" smtClean="0"/>
              <a:t> 40år ovan fotled: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    325/100 000 diabetiker - riket 263/100 000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    (senast siffran 352/100 000 i Halland)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2006-2008 </a:t>
            </a:r>
            <a:r>
              <a:rPr lang="sv-SE" u="sng" dirty="0" smtClean="0"/>
              <a:t>&gt;</a:t>
            </a:r>
            <a:r>
              <a:rPr lang="sv-SE" dirty="0" smtClean="0"/>
              <a:t> 60år: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    315/100 000 diabetiker -  riket 378/100 000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 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>
                <a:solidFill>
                  <a:srgbClr val="C00000"/>
                </a:solidFill>
              </a:rPr>
              <a:t>Amputationer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Orsaker - </a:t>
            </a:r>
            <a:r>
              <a:rPr lang="sv-SE" dirty="0" err="1" smtClean="0"/>
              <a:t>ischemi</a:t>
            </a:r>
            <a:r>
              <a:rPr lang="sv-SE" dirty="0" smtClean="0"/>
              <a:t> och/eller infektion</a:t>
            </a:r>
          </a:p>
          <a:p>
            <a:pPr eaLnBrk="1" hangingPunct="1"/>
            <a:r>
              <a:rPr lang="sv-SE" dirty="0" smtClean="0"/>
              <a:t>Amputation ska vanligen inte göras utan att möjligheterna till kärlrekonstruktion och andra behandlingsmöjligheter uttömts</a:t>
            </a:r>
          </a:p>
          <a:p>
            <a:pPr eaLnBrk="1" hangingPunct="1"/>
            <a:r>
              <a:rPr lang="sv-SE" dirty="0" smtClean="0"/>
              <a:t>Utredning/behandling av arteriell </a:t>
            </a:r>
            <a:r>
              <a:rPr lang="sv-SE" dirty="0" err="1" smtClean="0"/>
              <a:t>insuff</a:t>
            </a:r>
            <a:r>
              <a:rPr lang="sv-SE" dirty="0" smtClean="0"/>
              <a:t> </a:t>
            </a:r>
            <a:r>
              <a:rPr lang="sv-SE" b="1" dirty="0" smtClean="0"/>
              <a:t>innan</a:t>
            </a:r>
            <a:r>
              <a:rPr lang="sv-SE" u="sng" dirty="0" smtClean="0"/>
              <a:t> </a:t>
            </a:r>
            <a:r>
              <a:rPr lang="sv-SE" dirty="0" smtClean="0"/>
              <a:t>nödvändig amputation görs </a:t>
            </a:r>
          </a:p>
          <a:p>
            <a:pPr eaLnBrk="1" hangingPunct="1"/>
            <a:r>
              <a:rPr lang="sv-SE" dirty="0" smtClean="0"/>
              <a:t>Så begränsad amputation som möjligt</a:t>
            </a:r>
          </a:p>
          <a:p>
            <a:pPr eaLnBrk="1" hangingPunct="1"/>
            <a:r>
              <a:rPr lang="sv-SE" dirty="0" smtClean="0"/>
              <a:t>Torra perifera gangrän - avvakta spontanamputation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932"/>
            <a:ext cx="8229600" cy="1216884"/>
          </a:xfrm>
        </p:spPr>
        <p:txBody>
          <a:bodyPr/>
          <a:lstStyle/>
          <a:p>
            <a:pPr eaLnBrk="1" hangingPunct="1"/>
            <a:r>
              <a:rPr lang="sv-SE" b="1" dirty="0">
                <a:solidFill>
                  <a:srgbClr val="C00000"/>
                </a:solidFill>
              </a:rPr>
              <a:t>Utredning/behandling vid </a:t>
            </a:r>
            <a:r>
              <a:rPr lang="sv-SE" b="1" dirty="0" err="1">
                <a:solidFill>
                  <a:srgbClr val="C00000"/>
                </a:solidFill>
              </a:rPr>
              <a:t>fotsår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b="1" dirty="0" smtClean="0"/>
              <a:t>Förbättra cirkulationen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b="1" dirty="0" smtClean="0"/>
              <a:t>Tryckavlastning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b="1" dirty="0" smtClean="0"/>
              <a:t>Rökstopp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Intensifierad metabol kontroll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Behandla ev infektion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Såromläggning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God nutrition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Ödembehandling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800" dirty="0" smtClean="0"/>
              <a:t>Smärtbehandling</a:t>
            </a:r>
            <a:endParaRPr lang="sv-SE" sz="2800" b="1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" y="66332"/>
            <a:ext cx="2192400" cy="4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576</Words>
  <Application>Microsoft Office PowerPoint</Application>
  <PresentationFormat>Bildspel på skärmen (4:3)</PresentationFormat>
  <Paragraphs>140</Paragraphs>
  <Slides>21</Slides>
  <Notes>14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Klipp</vt:lpstr>
      <vt:lpstr>DIABETESFOTSÅR </vt:lpstr>
      <vt:lpstr>Diabetesfotsår</vt:lpstr>
      <vt:lpstr>Fotkomplikationer vid diabetes</vt:lpstr>
      <vt:lpstr>Patogenes</vt:lpstr>
      <vt:lpstr>Profylax</vt:lpstr>
      <vt:lpstr>God profylax och multidisciplinärt omhändertagande vid sår halvering av antalet amputationer ovan fotnivå</vt:lpstr>
      <vt:lpstr>Amputationer Halland</vt:lpstr>
      <vt:lpstr>Amputationer</vt:lpstr>
      <vt:lpstr>Utredning/behandling vid fotsår</vt:lpstr>
      <vt:lpstr>Tryckavlastning – profylax mot sår </vt:lpstr>
      <vt:lpstr>Tryckavlastning - behandling </vt:lpstr>
      <vt:lpstr>PowerPoint-presentation</vt:lpstr>
      <vt:lpstr>Indikation antibiotikabehandling vid diabetesfotsår</vt:lpstr>
      <vt:lpstr>Antibiotikabehandling</vt:lpstr>
      <vt:lpstr>Sårodling vid diabetesfotsår</vt:lpstr>
      <vt:lpstr>Antibiotikabehandling</vt:lpstr>
      <vt:lpstr>Diagnostik osteit</vt:lpstr>
      <vt:lpstr>Omläggningar diabetesfotsår</vt:lpstr>
      <vt:lpstr>”Sekundär”profylax</vt:lpstr>
      <vt:lpstr>Samhällsekonomi</vt:lpstr>
      <vt:lpstr>Mer information</vt:lpstr>
    </vt:vector>
  </TitlesOfParts>
  <Company>Länssjukhuset i Halmstad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Diabetesfotsår</dc:title>
  <dc:creator>Ann Åkesson</dc:creator>
  <cp:lastModifiedBy>Johanna Olin</cp:lastModifiedBy>
  <cp:revision>67</cp:revision>
  <cp:lastPrinted>2013-04-11T15:08:58Z</cp:lastPrinted>
  <dcterms:created xsi:type="dcterms:W3CDTF">2002-01-24T16:32:55Z</dcterms:created>
  <dcterms:modified xsi:type="dcterms:W3CDTF">2019-03-29T12:30:20Z</dcterms:modified>
</cp:coreProperties>
</file>