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11" r:id="rId4"/>
    <p:sldMasterId id="2147483724" r:id="rId5"/>
  </p:sldMasterIdLst>
  <p:notesMasterIdLst>
    <p:notesMasterId r:id="rId62"/>
  </p:notesMasterIdLst>
  <p:handoutMasterIdLst>
    <p:handoutMasterId r:id="rId63"/>
  </p:handoutMasterIdLst>
  <p:sldIdLst>
    <p:sldId id="256" r:id="rId6"/>
    <p:sldId id="257" r:id="rId7"/>
    <p:sldId id="259" r:id="rId8"/>
    <p:sldId id="304" r:id="rId9"/>
    <p:sldId id="325" r:id="rId10"/>
    <p:sldId id="305" r:id="rId11"/>
    <p:sldId id="261" r:id="rId12"/>
    <p:sldId id="262" r:id="rId13"/>
    <p:sldId id="263" r:id="rId14"/>
    <p:sldId id="265" r:id="rId15"/>
    <p:sldId id="267" r:id="rId16"/>
    <p:sldId id="266" r:id="rId17"/>
    <p:sldId id="268" r:id="rId18"/>
    <p:sldId id="270" r:id="rId19"/>
    <p:sldId id="271" r:id="rId20"/>
    <p:sldId id="308" r:id="rId21"/>
    <p:sldId id="309" r:id="rId22"/>
    <p:sldId id="273" r:id="rId23"/>
    <p:sldId id="274" r:id="rId24"/>
    <p:sldId id="303" r:id="rId25"/>
    <p:sldId id="275" r:id="rId26"/>
    <p:sldId id="276" r:id="rId27"/>
    <p:sldId id="277" r:id="rId28"/>
    <p:sldId id="278" r:id="rId29"/>
    <p:sldId id="279" r:id="rId30"/>
    <p:sldId id="282" r:id="rId31"/>
    <p:sldId id="283" r:id="rId32"/>
    <p:sldId id="284" r:id="rId33"/>
    <p:sldId id="285" r:id="rId34"/>
    <p:sldId id="286" r:id="rId35"/>
    <p:sldId id="287" r:id="rId36"/>
    <p:sldId id="288" r:id="rId37"/>
    <p:sldId id="289" r:id="rId38"/>
    <p:sldId id="290" r:id="rId39"/>
    <p:sldId id="291" r:id="rId40"/>
    <p:sldId id="294" r:id="rId41"/>
    <p:sldId id="295" r:id="rId42"/>
    <p:sldId id="296" r:id="rId43"/>
    <p:sldId id="297" r:id="rId44"/>
    <p:sldId id="298" r:id="rId45"/>
    <p:sldId id="299" r:id="rId46"/>
    <p:sldId id="300" r:id="rId47"/>
    <p:sldId id="301" r:id="rId48"/>
    <p:sldId id="302" r:id="rId49"/>
    <p:sldId id="324" r:id="rId50"/>
    <p:sldId id="312" r:id="rId51"/>
    <p:sldId id="313" r:id="rId52"/>
    <p:sldId id="314" r:id="rId53"/>
    <p:sldId id="315" r:id="rId54"/>
    <p:sldId id="316" r:id="rId55"/>
    <p:sldId id="317" r:id="rId56"/>
    <p:sldId id="318" r:id="rId57"/>
    <p:sldId id="319" r:id="rId58"/>
    <p:sldId id="320" r:id="rId59"/>
    <p:sldId id="327" r:id="rId60"/>
    <p:sldId id="326" r:id="rId6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64" autoAdjust="0"/>
  </p:normalViewPr>
  <p:slideViewPr>
    <p:cSldViewPr>
      <p:cViewPr varScale="1">
        <p:scale>
          <a:sx n="113" d="100"/>
          <a:sy n="113" d="100"/>
        </p:scale>
        <p:origin x="1182" y="108"/>
      </p:cViewPr>
      <p:guideLst>
        <p:guide orient="horz" pos="2160"/>
        <p:guide pos="2880"/>
      </p:guideLst>
    </p:cSldViewPr>
  </p:slideViewPr>
  <p:outlineViewPr>
    <p:cViewPr>
      <p:scale>
        <a:sx n="33" d="100"/>
        <a:sy n="33" d="100"/>
      </p:scale>
      <p:origin x="24" y="48624"/>
    </p:cViewPr>
  </p:outlineViewPr>
  <p:notesTextViewPr>
    <p:cViewPr>
      <p:scale>
        <a:sx n="1" d="1"/>
        <a:sy n="1" d="1"/>
      </p:scale>
      <p:origin x="0" y="0"/>
    </p:cViewPr>
  </p:notesTextViewPr>
  <p:notesViewPr>
    <p:cSldViewPr>
      <p:cViewPr varScale="1">
        <p:scale>
          <a:sx n="54" d="100"/>
          <a:sy n="54" d="100"/>
        </p:scale>
        <p:origin x="-16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B3804D-97FB-4C58-B99C-3C66F51358E7}" type="datetimeFigureOut">
              <a:rPr lang="sv-SE" smtClean="0"/>
              <a:pPr/>
              <a:t>2019-03-29</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7D7629-8633-423B-90B8-67383932EFFB}" type="slidenum">
              <a:rPr lang="sv-SE" smtClean="0"/>
              <a:pPr/>
              <a:t>‹#›</a:t>
            </a:fld>
            <a:endParaRPr lang="sv-SE"/>
          </a:p>
        </p:txBody>
      </p:sp>
    </p:spTree>
    <p:extLst>
      <p:ext uri="{BB962C8B-B14F-4D97-AF65-F5344CB8AC3E}">
        <p14:creationId xmlns:p14="http://schemas.microsoft.com/office/powerpoint/2010/main" val="154848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10D1C-9AA2-44B0-9DCC-F7E79639EA98}" type="datetimeFigureOut">
              <a:rPr lang="sv-SE" smtClean="0"/>
              <a:pPr/>
              <a:t>2019-03-29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0AB51-E09A-4CA1-B43C-00A814E3B688}" type="slidenum">
              <a:rPr lang="sv-SE" smtClean="0"/>
              <a:pPr/>
              <a:t>‹#›</a:t>
            </a:fld>
            <a:endParaRPr lang="sv-SE"/>
          </a:p>
        </p:txBody>
      </p:sp>
    </p:spTree>
    <p:extLst>
      <p:ext uri="{BB962C8B-B14F-4D97-AF65-F5344CB8AC3E}">
        <p14:creationId xmlns:p14="http://schemas.microsoft.com/office/powerpoint/2010/main" val="180383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sv-SE" dirty="0" smtClean="0"/>
              <a:t>Ge en kortfattad översikt över presentationen.</a:t>
            </a:r>
            <a:r>
              <a:rPr lang="sv-SE" baseline="0" dirty="0" smtClean="0"/>
              <a:t> B</a:t>
            </a:r>
            <a:r>
              <a:rPr lang="sv-SE" dirty="0" smtClean="0"/>
              <a:t>eskriv vad presentationen fokuserar på och varför den är viktig.</a:t>
            </a:r>
          </a:p>
          <a:p>
            <a:pPr>
              <a:lnSpc>
                <a:spcPct val="80000"/>
              </a:lnSpc>
            </a:pPr>
            <a:r>
              <a:rPr lang="sv-SE" dirty="0" smtClean="0"/>
              <a:t>Beskriv alla övergripande avsnitt.</a:t>
            </a:r>
          </a:p>
          <a:p>
            <a:r>
              <a:rPr lang="sv-SE" dirty="0" smtClean="0"/>
              <a:t>Ge åhörarna en bättre översikt genom</a:t>
            </a:r>
            <a:r>
              <a:rPr lang="sv-SE" baseline="0" dirty="0" smtClean="0"/>
              <a:t> att </a:t>
            </a:r>
            <a:r>
              <a:rPr lang="sv-SE" dirty="0" smtClean="0"/>
              <a:t>upprepa den här översiktsbilden under hela presentationen och markera de specifika ämnen som du kommer att diskutera.</a:t>
            </a:r>
          </a:p>
        </p:txBody>
      </p:sp>
      <p:sp>
        <p:nvSpPr>
          <p:cNvPr id="4" name="Slide Number Placeholder 3"/>
          <p:cNvSpPr>
            <a:spLocks noGrp="1"/>
          </p:cNvSpPr>
          <p:nvPr>
            <p:ph type="sldNum" sz="quarter" idx="10"/>
          </p:nvPr>
        </p:nvSpPr>
        <p:spPr/>
        <p:txBody>
          <a:bodyPr/>
          <a:lstStyle/>
          <a:p>
            <a:fld id="{EC6EAC7D-5A89-47C2-8ABA-56C9C2DEF7A4}" type="slidenum">
              <a:rPr lang="sv-SE" smtClean="0"/>
              <a:pPr/>
              <a:t>10</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21</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22</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23</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24</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25</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26</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27</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28</a:t>
            </a:fld>
            <a:endParaRPr lang="sv-S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29</a:t>
            </a:fld>
            <a:endParaRPr lang="sv-S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30</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Sammanfatta innehållet i presentationen genom att upprepa de viktigaste delarna.</a:t>
            </a:r>
          </a:p>
          <a:p>
            <a:r>
              <a:rPr lang="sv-SE" dirty="0" smtClean="0"/>
              <a:t>Vad vill du att åhörarna ska komma ihåg när presentationen är slut?</a:t>
            </a:r>
          </a:p>
          <a:p>
            <a:endParaRPr lang="sv-SE" dirty="0" smtClean="0"/>
          </a:p>
          <a:p>
            <a:r>
              <a:rPr lang="sv-SE" dirty="0" smtClean="0"/>
              <a:t>Spara din presentation till en video för enkel distribution (Om du vill skapa en video klickar du på fliken Arkiv och sedan på Dela. Under Filtyper klickar du på Skapa en video.)</a:t>
            </a:r>
            <a:endParaRPr lang="sv-SE" dirty="0"/>
          </a:p>
        </p:txBody>
      </p:sp>
      <p:sp>
        <p:nvSpPr>
          <p:cNvPr id="4" name="Slide Number Placeholder 3"/>
          <p:cNvSpPr>
            <a:spLocks noGrp="1"/>
          </p:cNvSpPr>
          <p:nvPr>
            <p:ph type="sldNum" sz="quarter" idx="10"/>
          </p:nvPr>
        </p:nvSpPr>
        <p:spPr/>
        <p:txBody>
          <a:bodyPr/>
          <a:lstStyle/>
          <a:p>
            <a:fld id="{EC6EAC7D-5A89-47C2-8ABA-56C9C2DEF7A4}" type="slidenum">
              <a:rPr lang="sv-SE" smtClean="0"/>
              <a:pPr/>
              <a:t>12</a:t>
            </a:fld>
            <a:endParaRPr lang="sv-S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31</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32</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33</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34</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35</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36</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37</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38</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39</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40</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639D4DB-D445-4C43-9DF0-149E67911C7C}" type="slidenum">
              <a:rPr lang="sv-SE" smtClean="0">
                <a:latin typeface="Arial" charset="0"/>
              </a:rPr>
              <a:pPr eaLnBrk="1" hangingPunct="1"/>
              <a:t>13</a:t>
            </a:fld>
            <a:endParaRPr lang="sv-SE"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sv-S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41</a:t>
            </a:fld>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42</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43</a:t>
            </a:fld>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44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14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15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43819-80C0-4127-8154-017BF21B98F9}" type="slidenum">
              <a:rPr lang="sv-SE" altLang="sv-SE">
                <a:solidFill>
                  <a:prstClr val="black"/>
                </a:solidFill>
              </a:rPr>
              <a:pPr/>
              <a:t>16</a:t>
            </a:fld>
            <a:endParaRPr lang="sv-SE" altLang="sv-SE">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sv-SE" altLang="sv-SE" dirty="0"/>
              <a:t>Ca 1 minut/sida Lite trögstartad  gissa sjukdomen?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A7488-CBAB-4A4C-BCDC-FC06AAF262DB}" type="slidenum">
              <a:rPr lang="sv-SE" altLang="sv-SE">
                <a:solidFill>
                  <a:prstClr val="black"/>
                </a:solidFill>
              </a:rPr>
              <a:pPr/>
              <a:t>17</a:t>
            </a:fld>
            <a:endParaRPr lang="sv-SE" altLang="sv-SE">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sv-SE" altLang="sv-SE"/>
              <a:t>Det första  och minst ett av 2 eller 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0B356C7-5C1E-44A6-816A-2A6ECBA2669B}" type="slidenum">
              <a:rPr lang="sv-SE" smtClean="0">
                <a:latin typeface="Arial" charset="0"/>
              </a:rPr>
              <a:pPr eaLnBrk="1" hangingPunct="1"/>
              <a:t>18</a:t>
            </a:fld>
            <a:endParaRPr lang="sv-SE" smtClean="0">
              <a:latin typeface="Arial" charset="0"/>
            </a:endParaRPr>
          </a:p>
        </p:txBody>
      </p:sp>
      <p:sp>
        <p:nvSpPr>
          <p:cNvPr id="82947" name="Rectangle 2"/>
          <p:cNvSpPr>
            <a:spLocks noGrp="1" noRot="1" noChangeAspect="1" noChangeArrowheads="1" noTextEdit="1"/>
          </p:cNvSpPr>
          <p:nvPr>
            <p:ph type="sldImg"/>
          </p:nvPr>
        </p:nvSpPr>
        <p:spPr>
          <a:xfrm>
            <a:off x="1143000" y="685800"/>
            <a:ext cx="4573588" cy="3429000"/>
          </a:xfrm>
          <a:ln/>
        </p:spPr>
      </p:sp>
      <p:sp>
        <p:nvSpPr>
          <p:cNvPr id="82948" name="Rectangle 3"/>
          <p:cNvSpPr>
            <a:spLocks noGrp="1" noChangeArrowheads="1"/>
          </p:cNvSpPr>
          <p:nvPr>
            <p:ph type="body" idx="1"/>
          </p:nvPr>
        </p:nvSpPr>
        <p:spPr>
          <a:noFill/>
        </p:spPr>
        <p:txBody>
          <a:bodyPr/>
          <a:lstStyle/>
          <a:p>
            <a:pPr eaLnBrk="1" hangingPunct="1"/>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a:defRPr/>
            </a:pPr>
            <a:fld id="{5E557A5D-5613-48A0-AA03-9666766E5E76}" type="slidenum">
              <a:rPr lang="sv-SE" smtClean="0"/>
              <a:pPr>
                <a:defRPr/>
              </a:pPr>
              <a:t>19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6B55F830-D46F-495E-94B5-3E9E571B0EDF}" type="datetime1">
              <a:rPr lang="sv-SE" smtClean="0"/>
              <a:pPr/>
              <a:t>2019-03-29</a:t>
            </a:fld>
            <a:endParaRPr lang="sv-SE"/>
          </a:p>
        </p:txBody>
      </p:sp>
      <p:sp>
        <p:nvSpPr>
          <p:cNvPr id="6" name="Slide Number Placeholder 5"/>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3BE09E9A-D1E3-490A-80B4-8A8734065F07}" type="datetime1">
              <a:rPr lang="sv-SE" smtClean="0"/>
              <a:pPr/>
              <a:t>2019-03-29</a:t>
            </a:fld>
            <a:endParaRPr lang="sv-SE"/>
          </a:p>
        </p:txBody>
      </p:sp>
      <p:sp>
        <p:nvSpPr>
          <p:cNvPr id="5" name="Footer Placeholder 4"/>
          <p:cNvSpPr>
            <a:spLocks noGrp="1"/>
          </p:cNvSpPr>
          <p:nvPr>
            <p:ph type="ftr" sz="quarter" idx="11"/>
          </p:nvPr>
        </p:nvSpPr>
        <p:spPr/>
        <p:txBody>
          <a:bodyPr/>
          <a:lstStyle/>
          <a:p>
            <a:r>
              <a:rPr lang="sv-SE" smtClean="0"/>
              <a:t>Eric Gilland, Kursdoktorn, april 2013</a:t>
            </a:r>
            <a:endParaRPr lang="sv-SE"/>
          </a:p>
        </p:txBody>
      </p:sp>
      <p:sp>
        <p:nvSpPr>
          <p:cNvPr id="6" name="Slide Number Placeholder 5"/>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57623E7B-8C13-4762-B83B-F90CBC78B592}" type="datetime1">
              <a:rPr lang="sv-SE" smtClean="0"/>
              <a:pPr/>
              <a:t>2019-03-29</a:t>
            </a:fld>
            <a:endParaRPr lang="sv-SE"/>
          </a:p>
        </p:txBody>
      </p:sp>
      <p:sp>
        <p:nvSpPr>
          <p:cNvPr id="5" name="Footer Placeholder 4"/>
          <p:cNvSpPr>
            <a:spLocks noGrp="1"/>
          </p:cNvSpPr>
          <p:nvPr>
            <p:ph type="ftr" sz="quarter" idx="11"/>
          </p:nvPr>
        </p:nvSpPr>
        <p:spPr/>
        <p:txBody>
          <a:bodyPr/>
          <a:lstStyle/>
          <a:p>
            <a:r>
              <a:rPr lang="sv-SE" smtClean="0"/>
              <a:t>Eric Gilland, Kursdoktorn, april 2013</a:t>
            </a:r>
            <a:endParaRPr lang="sv-SE"/>
          </a:p>
        </p:txBody>
      </p:sp>
      <p:sp>
        <p:nvSpPr>
          <p:cNvPr id="6" name="Slide Number Placeholder 5"/>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v-SE" altLang="sv-SE" noProof="0" smtClean="0"/>
              <a:t>Klicka här för att ändra format</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v-SE" altLang="sv-SE" noProof="0" smtClean="0"/>
              <a:t>Klicka här för att ändra format på underrubrik i bakgrunden</a:t>
            </a:r>
          </a:p>
        </p:txBody>
      </p:sp>
      <p:sp>
        <p:nvSpPr>
          <p:cNvPr id="922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sv-SE" smtClean="0">
              <a:solidFill>
                <a:srgbClr val="FFFFFF"/>
              </a:solidFill>
            </a:endParaRPr>
          </a:p>
        </p:txBody>
      </p:sp>
      <p:sp>
        <p:nvSpPr>
          <p:cNvPr id="9221" name="Rectangle 5"/>
          <p:cNvSpPr>
            <a:spLocks noGrp="1" noChangeArrowheads="1"/>
          </p:cNvSpPr>
          <p:nvPr>
            <p:ph type="ftr" sz="quarter" idx="3"/>
          </p:nvPr>
        </p:nvSpPr>
        <p:spPr/>
        <p:txBody>
          <a:bodyPr/>
          <a:lstStyle>
            <a:lvl1pPr>
              <a:defRPr/>
            </a:lvl1pPr>
          </a:lstStyle>
          <a:p>
            <a:endParaRPr lang="sv-SE" altLang="sv-SE">
              <a:solidFill>
                <a:srgbClr val="FFFFFF"/>
              </a:solidFill>
            </a:endParaRPr>
          </a:p>
        </p:txBody>
      </p:sp>
      <p:sp>
        <p:nvSpPr>
          <p:cNvPr id="9222" name="Rectangle 6"/>
          <p:cNvSpPr>
            <a:spLocks noGrp="1" noChangeArrowheads="1"/>
          </p:cNvSpPr>
          <p:nvPr>
            <p:ph type="sldNum" sz="quarter" idx="4"/>
          </p:nvPr>
        </p:nvSpPr>
        <p:spPr/>
        <p:txBody>
          <a:bodyPr/>
          <a:lstStyle>
            <a:lvl1pPr>
              <a:defRPr/>
            </a:lvl1pPr>
          </a:lstStyle>
          <a:p>
            <a:fld id="{4BEFE6B6-D41C-44AB-ACAA-BF89728E11E4}" type="slidenum">
              <a:rPr lang="sv-SE" altLang="sv-SE">
                <a:solidFill>
                  <a:srgbClr val="FFFFFF"/>
                </a:solidFill>
              </a:rPr>
              <a:pPr/>
              <a:t>‹#›</a:t>
            </a:fld>
            <a:endParaRPr lang="sv-SE" altLang="sv-SE">
              <a:solidFill>
                <a:srgbClr val="FFFFFF"/>
              </a:solidFill>
            </a:endParaRPr>
          </a:p>
        </p:txBody>
      </p:sp>
      <p:sp>
        <p:nvSpPr>
          <p:cNvPr id="9223" name="Rectangle 7"/>
          <p:cNvSpPr>
            <a:spLocks noGrp="1" noChangeArrowheads="1"/>
          </p:cNvSpPr>
          <p:nvPr>
            <p:ph type="dt" sz="quarter" idx="2"/>
          </p:nvPr>
        </p:nvSpPr>
        <p:spPr/>
        <p:txBody>
          <a:bodyPr/>
          <a:lstStyle>
            <a:lvl1pPr>
              <a:defRPr/>
            </a:lvl1pPr>
          </a:lstStyle>
          <a:p>
            <a:endParaRPr lang="sv-SE" altLang="sv-SE">
              <a:solidFill>
                <a:srgbClr val="FFFFFF"/>
              </a:solidFill>
            </a:endParaRPr>
          </a:p>
        </p:txBody>
      </p:sp>
    </p:spTree>
    <p:extLst>
      <p:ext uri="{BB962C8B-B14F-4D97-AF65-F5344CB8AC3E}">
        <p14:creationId xmlns:p14="http://schemas.microsoft.com/office/powerpoint/2010/main" val="1122832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7E5EA6EF-4CC0-4C0E-B3DA-517BBC03867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484887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1A9D16A-AAAD-422C-8135-AED6FB450993}"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1696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C5E78118-AA00-4F10-91E3-B5AB082880EE}"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362452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FFFFFF"/>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FFFFFF"/>
              </a:solidFill>
            </a:endParaRPr>
          </a:p>
        </p:txBody>
      </p:sp>
      <p:sp>
        <p:nvSpPr>
          <p:cNvPr id="9" name="Platshållare för bildnummer 8"/>
          <p:cNvSpPr>
            <a:spLocks noGrp="1"/>
          </p:cNvSpPr>
          <p:nvPr>
            <p:ph type="sldNum" sz="quarter" idx="12"/>
          </p:nvPr>
        </p:nvSpPr>
        <p:spPr/>
        <p:txBody>
          <a:bodyPr/>
          <a:lstStyle>
            <a:lvl1pPr>
              <a:defRPr/>
            </a:lvl1pPr>
          </a:lstStyle>
          <a:p>
            <a:fld id="{FCDD7ABF-E625-45CE-929C-B7EC950B710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896350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FFFFFF"/>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FFFFFF"/>
              </a:solidFill>
            </a:endParaRPr>
          </a:p>
        </p:txBody>
      </p:sp>
      <p:sp>
        <p:nvSpPr>
          <p:cNvPr id="5" name="Platshållare för bildnummer 4"/>
          <p:cNvSpPr>
            <a:spLocks noGrp="1"/>
          </p:cNvSpPr>
          <p:nvPr>
            <p:ph type="sldNum" sz="quarter" idx="12"/>
          </p:nvPr>
        </p:nvSpPr>
        <p:spPr/>
        <p:txBody>
          <a:bodyPr/>
          <a:lstStyle>
            <a:lvl1pPr>
              <a:defRPr/>
            </a:lvl1pPr>
          </a:lstStyle>
          <a:p>
            <a:fld id="{DD53AB08-CBDE-4D7C-9DD0-52C9F9C6AA8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771005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FFFFFF"/>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FFFFFF"/>
              </a:solidFill>
            </a:endParaRPr>
          </a:p>
        </p:txBody>
      </p:sp>
      <p:sp>
        <p:nvSpPr>
          <p:cNvPr id="4" name="Platshållare för bildnummer 3"/>
          <p:cNvSpPr>
            <a:spLocks noGrp="1"/>
          </p:cNvSpPr>
          <p:nvPr>
            <p:ph type="sldNum" sz="quarter" idx="12"/>
          </p:nvPr>
        </p:nvSpPr>
        <p:spPr/>
        <p:txBody>
          <a:bodyPr/>
          <a:lstStyle>
            <a:lvl1pPr>
              <a:defRPr/>
            </a:lvl1pPr>
          </a:lstStyle>
          <a:p>
            <a:fld id="{0817BCB2-60BB-4D8C-92D6-3478EB738B9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696492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5CB15811-EEC9-4098-80E7-30C4F1C5ED7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19631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32610063-8C54-429A-B419-3B019D70E49D}" type="datetime1">
              <a:rPr lang="sv-SE" smtClean="0"/>
              <a:pPr/>
              <a:t>2019-03-29</a:t>
            </a:fld>
            <a:endParaRPr lang="sv-SE"/>
          </a:p>
        </p:txBody>
      </p:sp>
      <p:sp>
        <p:nvSpPr>
          <p:cNvPr id="5" name="Footer Placeholder 4"/>
          <p:cNvSpPr>
            <a:spLocks noGrp="1"/>
          </p:cNvSpPr>
          <p:nvPr>
            <p:ph type="ftr" sz="quarter" idx="11"/>
          </p:nvPr>
        </p:nvSpPr>
        <p:spPr>
          <a:xfrm>
            <a:off x="467544" y="6381328"/>
            <a:ext cx="1512168" cy="365760"/>
          </a:xfrm>
        </p:spPr>
        <p:txBody>
          <a:bodyPr/>
          <a:lstStyle/>
          <a:p>
            <a:r>
              <a:rPr lang="sv-SE" dirty="0" smtClean="0"/>
              <a:t>Eric Gilland</a:t>
            </a:r>
            <a:endParaRPr lang="sv-SE" dirty="0"/>
          </a:p>
        </p:txBody>
      </p:sp>
      <p:sp>
        <p:nvSpPr>
          <p:cNvPr id="6" name="Slide Number Placeholder 5"/>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AE0E2493-087D-4682-867F-0C8B9C33F2D7}"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666903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843C7449-392D-4227-996A-3F7EB818C069}"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83906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D0BDF0E-D600-4AC5-B0BE-38C8A179C778}"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78080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9050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57200" y="40386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5225"/>
            <a:ext cx="2133600" cy="476250"/>
          </a:xfrm>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fld id="{F591B104-120F-485D-A0CC-755DDC503CD6}"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980730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v-SE" altLang="sv-SE" noProof="0" smtClean="0"/>
              <a:t>Klicka här för att ändra format</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v-SE" altLang="sv-SE" noProof="0" smtClean="0"/>
              <a:t>Klicka här för att ändra format på underrubrik i bakgrunden</a:t>
            </a:r>
          </a:p>
        </p:txBody>
      </p:sp>
      <p:sp>
        <p:nvSpPr>
          <p:cNvPr id="922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sv-SE" smtClean="0">
              <a:solidFill>
                <a:srgbClr val="FFFFFF"/>
              </a:solidFill>
            </a:endParaRPr>
          </a:p>
        </p:txBody>
      </p:sp>
      <p:sp>
        <p:nvSpPr>
          <p:cNvPr id="9221" name="Rectangle 5"/>
          <p:cNvSpPr>
            <a:spLocks noGrp="1" noChangeArrowheads="1"/>
          </p:cNvSpPr>
          <p:nvPr>
            <p:ph type="ftr" sz="quarter" idx="3"/>
          </p:nvPr>
        </p:nvSpPr>
        <p:spPr/>
        <p:txBody>
          <a:bodyPr/>
          <a:lstStyle>
            <a:lvl1pPr>
              <a:defRPr/>
            </a:lvl1pPr>
          </a:lstStyle>
          <a:p>
            <a:endParaRPr lang="sv-SE" altLang="sv-SE">
              <a:solidFill>
                <a:srgbClr val="FFFFFF"/>
              </a:solidFill>
            </a:endParaRPr>
          </a:p>
        </p:txBody>
      </p:sp>
      <p:sp>
        <p:nvSpPr>
          <p:cNvPr id="9222" name="Rectangle 6"/>
          <p:cNvSpPr>
            <a:spLocks noGrp="1" noChangeArrowheads="1"/>
          </p:cNvSpPr>
          <p:nvPr>
            <p:ph type="sldNum" sz="quarter" idx="4"/>
          </p:nvPr>
        </p:nvSpPr>
        <p:spPr/>
        <p:txBody>
          <a:bodyPr/>
          <a:lstStyle>
            <a:lvl1pPr>
              <a:defRPr/>
            </a:lvl1pPr>
          </a:lstStyle>
          <a:p>
            <a:fld id="{4BEFE6B6-D41C-44AB-ACAA-BF89728E11E4}" type="slidenum">
              <a:rPr lang="sv-SE" altLang="sv-SE">
                <a:solidFill>
                  <a:srgbClr val="FFFFFF"/>
                </a:solidFill>
              </a:rPr>
              <a:pPr/>
              <a:t>‹#›</a:t>
            </a:fld>
            <a:endParaRPr lang="sv-SE" altLang="sv-SE">
              <a:solidFill>
                <a:srgbClr val="FFFFFF"/>
              </a:solidFill>
            </a:endParaRPr>
          </a:p>
        </p:txBody>
      </p:sp>
      <p:sp>
        <p:nvSpPr>
          <p:cNvPr id="9223" name="Rectangle 7"/>
          <p:cNvSpPr>
            <a:spLocks noGrp="1" noChangeArrowheads="1"/>
          </p:cNvSpPr>
          <p:nvPr>
            <p:ph type="dt" sz="quarter" idx="2"/>
          </p:nvPr>
        </p:nvSpPr>
        <p:spPr/>
        <p:txBody>
          <a:bodyPr/>
          <a:lstStyle>
            <a:lvl1pPr>
              <a:defRPr/>
            </a:lvl1pPr>
          </a:lstStyle>
          <a:p>
            <a:endParaRPr lang="sv-SE" altLang="sv-SE">
              <a:solidFill>
                <a:srgbClr val="FFFFFF"/>
              </a:solidFill>
            </a:endParaRPr>
          </a:p>
        </p:txBody>
      </p:sp>
    </p:spTree>
    <p:extLst>
      <p:ext uri="{BB962C8B-B14F-4D97-AF65-F5344CB8AC3E}">
        <p14:creationId xmlns:p14="http://schemas.microsoft.com/office/powerpoint/2010/main" val="1298080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7E5EA6EF-4CC0-4C0E-B3DA-517BBC03867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50439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1A9D16A-AAAD-422C-8135-AED6FB450993}"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763300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C5E78118-AA00-4F10-91E3-B5AB082880EE}"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611286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FFFFFF"/>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FFFFFF"/>
              </a:solidFill>
            </a:endParaRPr>
          </a:p>
        </p:txBody>
      </p:sp>
      <p:sp>
        <p:nvSpPr>
          <p:cNvPr id="9" name="Platshållare för bildnummer 8"/>
          <p:cNvSpPr>
            <a:spLocks noGrp="1"/>
          </p:cNvSpPr>
          <p:nvPr>
            <p:ph type="sldNum" sz="quarter" idx="12"/>
          </p:nvPr>
        </p:nvSpPr>
        <p:spPr/>
        <p:txBody>
          <a:bodyPr/>
          <a:lstStyle>
            <a:lvl1pPr>
              <a:defRPr/>
            </a:lvl1pPr>
          </a:lstStyle>
          <a:p>
            <a:fld id="{FCDD7ABF-E625-45CE-929C-B7EC950B710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225178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FFFFFF"/>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FFFFFF"/>
              </a:solidFill>
            </a:endParaRPr>
          </a:p>
        </p:txBody>
      </p:sp>
      <p:sp>
        <p:nvSpPr>
          <p:cNvPr id="5" name="Platshållare för bildnummer 4"/>
          <p:cNvSpPr>
            <a:spLocks noGrp="1"/>
          </p:cNvSpPr>
          <p:nvPr>
            <p:ph type="sldNum" sz="quarter" idx="12"/>
          </p:nvPr>
        </p:nvSpPr>
        <p:spPr/>
        <p:txBody>
          <a:bodyPr/>
          <a:lstStyle>
            <a:lvl1pPr>
              <a:defRPr/>
            </a:lvl1pPr>
          </a:lstStyle>
          <a:p>
            <a:fld id="{DD53AB08-CBDE-4D7C-9DD0-52C9F9C6AA8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52711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FBF1ED55-F0C3-44BB-B679-C9F9E4A94CE2}" type="datetime1">
              <a:rPr lang="sv-SE" smtClean="0"/>
              <a:pPr/>
              <a:t>2019-03-29</a:t>
            </a:fld>
            <a:endParaRPr lang="sv-SE"/>
          </a:p>
        </p:txBody>
      </p:sp>
      <p:sp>
        <p:nvSpPr>
          <p:cNvPr id="5" name="Footer Placeholder 4"/>
          <p:cNvSpPr>
            <a:spLocks noGrp="1"/>
          </p:cNvSpPr>
          <p:nvPr>
            <p:ph type="ftr" sz="quarter" idx="11"/>
          </p:nvPr>
        </p:nvSpPr>
        <p:spPr/>
        <p:txBody>
          <a:bodyPr/>
          <a:lstStyle/>
          <a:p>
            <a:r>
              <a:rPr lang="sv-SE" smtClean="0"/>
              <a:t>Eric Gilland, Kursdoktorn, april 2013</a:t>
            </a:r>
            <a:endParaRPr lang="sv-SE"/>
          </a:p>
        </p:txBody>
      </p:sp>
      <p:sp>
        <p:nvSpPr>
          <p:cNvPr id="6" name="Slide Number Placeholder 5"/>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FFFFFF"/>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FFFFFF"/>
              </a:solidFill>
            </a:endParaRPr>
          </a:p>
        </p:txBody>
      </p:sp>
      <p:sp>
        <p:nvSpPr>
          <p:cNvPr id="4" name="Platshållare för bildnummer 3"/>
          <p:cNvSpPr>
            <a:spLocks noGrp="1"/>
          </p:cNvSpPr>
          <p:nvPr>
            <p:ph type="sldNum" sz="quarter" idx="12"/>
          </p:nvPr>
        </p:nvSpPr>
        <p:spPr/>
        <p:txBody>
          <a:bodyPr/>
          <a:lstStyle>
            <a:lvl1pPr>
              <a:defRPr/>
            </a:lvl1pPr>
          </a:lstStyle>
          <a:p>
            <a:fld id="{0817BCB2-60BB-4D8C-92D6-3478EB738B9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61606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5CB15811-EEC9-4098-80E7-30C4F1C5ED7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410533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AE0E2493-087D-4682-867F-0C8B9C33F2D7}"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896095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843C7449-392D-4227-996A-3F7EB818C069}"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24541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D0BDF0E-D600-4AC5-B0BE-38C8A179C778}"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275503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9050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57200" y="40386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5225"/>
            <a:ext cx="2133600" cy="476250"/>
          </a:xfrm>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fld id="{F591B104-120F-485D-A0CC-755DDC503CD6}"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63041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v-SE" altLang="sv-SE" noProof="0" smtClean="0"/>
              <a:t>Klicka här för att ändra format</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v-SE" altLang="sv-SE" noProof="0" smtClean="0"/>
              <a:t>Klicka här för att ändra format på underrubrik i bakgrunden</a:t>
            </a:r>
          </a:p>
        </p:txBody>
      </p:sp>
      <p:sp>
        <p:nvSpPr>
          <p:cNvPr id="922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sv-SE" smtClean="0">
              <a:solidFill>
                <a:srgbClr val="FFFFFF"/>
              </a:solidFill>
            </a:endParaRPr>
          </a:p>
        </p:txBody>
      </p:sp>
      <p:sp>
        <p:nvSpPr>
          <p:cNvPr id="9221" name="Rectangle 5"/>
          <p:cNvSpPr>
            <a:spLocks noGrp="1" noChangeArrowheads="1"/>
          </p:cNvSpPr>
          <p:nvPr>
            <p:ph type="ftr" sz="quarter" idx="3"/>
          </p:nvPr>
        </p:nvSpPr>
        <p:spPr/>
        <p:txBody>
          <a:bodyPr/>
          <a:lstStyle>
            <a:lvl1pPr>
              <a:defRPr/>
            </a:lvl1pPr>
          </a:lstStyle>
          <a:p>
            <a:endParaRPr lang="sv-SE" altLang="sv-SE">
              <a:solidFill>
                <a:srgbClr val="FFFFFF"/>
              </a:solidFill>
            </a:endParaRPr>
          </a:p>
        </p:txBody>
      </p:sp>
      <p:sp>
        <p:nvSpPr>
          <p:cNvPr id="9222" name="Rectangle 6"/>
          <p:cNvSpPr>
            <a:spLocks noGrp="1" noChangeArrowheads="1"/>
          </p:cNvSpPr>
          <p:nvPr>
            <p:ph type="sldNum" sz="quarter" idx="4"/>
          </p:nvPr>
        </p:nvSpPr>
        <p:spPr/>
        <p:txBody>
          <a:bodyPr/>
          <a:lstStyle>
            <a:lvl1pPr>
              <a:defRPr/>
            </a:lvl1pPr>
          </a:lstStyle>
          <a:p>
            <a:fld id="{4BEFE6B6-D41C-44AB-ACAA-BF89728E11E4}" type="slidenum">
              <a:rPr lang="sv-SE" altLang="sv-SE">
                <a:solidFill>
                  <a:srgbClr val="FFFFFF"/>
                </a:solidFill>
              </a:rPr>
              <a:pPr/>
              <a:t>‹#›</a:t>
            </a:fld>
            <a:endParaRPr lang="sv-SE" altLang="sv-SE">
              <a:solidFill>
                <a:srgbClr val="FFFFFF"/>
              </a:solidFill>
            </a:endParaRPr>
          </a:p>
        </p:txBody>
      </p:sp>
      <p:sp>
        <p:nvSpPr>
          <p:cNvPr id="9223" name="Rectangle 7"/>
          <p:cNvSpPr>
            <a:spLocks noGrp="1" noChangeArrowheads="1"/>
          </p:cNvSpPr>
          <p:nvPr>
            <p:ph type="dt" sz="quarter" idx="2"/>
          </p:nvPr>
        </p:nvSpPr>
        <p:spPr/>
        <p:txBody>
          <a:bodyPr/>
          <a:lstStyle>
            <a:lvl1pPr>
              <a:defRPr/>
            </a:lvl1pPr>
          </a:lstStyle>
          <a:p>
            <a:endParaRPr lang="sv-SE" altLang="sv-SE">
              <a:solidFill>
                <a:srgbClr val="FFFFFF"/>
              </a:solidFill>
            </a:endParaRPr>
          </a:p>
        </p:txBody>
      </p:sp>
    </p:spTree>
    <p:extLst>
      <p:ext uri="{BB962C8B-B14F-4D97-AF65-F5344CB8AC3E}">
        <p14:creationId xmlns:p14="http://schemas.microsoft.com/office/powerpoint/2010/main" val="1947729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7E5EA6EF-4CC0-4C0E-B3DA-517BBC03867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253924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1A9D16A-AAAD-422C-8135-AED6FB450993}"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904022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C5E78118-AA00-4F10-91E3-B5AB082880EE}"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08831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3A6E6BAB-2687-4A21-A7AA-C030CC9A39EE}" type="datetime1">
              <a:rPr lang="sv-SE" smtClean="0"/>
              <a:pPr/>
              <a:t>2019-03-29</a:t>
            </a:fld>
            <a:endParaRPr lang="sv-SE"/>
          </a:p>
        </p:txBody>
      </p:sp>
      <p:sp>
        <p:nvSpPr>
          <p:cNvPr id="6" name="Footer Placeholder 5"/>
          <p:cNvSpPr>
            <a:spLocks noGrp="1"/>
          </p:cNvSpPr>
          <p:nvPr>
            <p:ph type="ftr" sz="quarter" idx="11"/>
          </p:nvPr>
        </p:nvSpPr>
        <p:spPr/>
        <p:txBody>
          <a:bodyPr/>
          <a:lstStyle/>
          <a:p>
            <a:r>
              <a:rPr lang="sv-SE" smtClean="0"/>
              <a:t>Eric Gilland, Kursdoktorn, april 2013</a:t>
            </a:r>
            <a:endParaRPr lang="sv-SE"/>
          </a:p>
        </p:txBody>
      </p:sp>
      <p:sp>
        <p:nvSpPr>
          <p:cNvPr id="7" name="Slide Number Placeholder 6"/>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FFFFFF"/>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FFFFFF"/>
              </a:solidFill>
            </a:endParaRPr>
          </a:p>
        </p:txBody>
      </p:sp>
      <p:sp>
        <p:nvSpPr>
          <p:cNvPr id="9" name="Platshållare för bildnummer 8"/>
          <p:cNvSpPr>
            <a:spLocks noGrp="1"/>
          </p:cNvSpPr>
          <p:nvPr>
            <p:ph type="sldNum" sz="quarter" idx="12"/>
          </p:nvPr>
        </p:nvSpPr>
        <p:spPr/>
        <p:txBody>
          <a:bodyPr/>
          <a:lstStyle>
            <a:lvl1pPr>
              <a:defRPr/>
            </a:lvl1pPr>
          </a:lstStyle>
          <a:p>
            <a:fld id="{FCDD7ABF-E625-45CE-929C-B7EC950B710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889892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FFFFFF"/>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FFFFFF"/>
              </a:solidFill>
            </a:endParaRPr>
          </a:p>
        </p:txBody>
      </p:sp>
      <p:sp>
        <p:nvSpPr>
          <p:cNvPr id="5" name="Platshållare för bildnummer 4"/>
          <p:cNvSpPr>
            <a:spLocks noGrp="1"/>
          </p:cNvSpPr>
          <p:nvPr>
            <p:ph type="sldNum" sz="quarter" idx="12"/>
          </p:nvPr>
        </p:nvSpPr>
        <p:spPr/>
        <p:txBody>
          <a:bodyPr/>
          <a:lstStyle>
            <a:lvl1pPr>
              <a:defRPr/>
            </a:lvl1pPr>
          </a:lstStyle>
          <a:p>
            <a:fld id="{DD53AB08-CBDE-4D7C-9DD0-52C9F9C6AA8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362346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FFFFFF"/>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FFFFFF"/>
              </a:solidFill>
            </a:endParaRPr>
          </a:p>
        </p:txBody>
      </p:sp>
      <p:sp>
        <p:nvSpPr>
          <p:cNvPr id="4" name="Platshållare för bildnummer 3"/>
          <p:cNvSpPr>
            <a:spLocks noGrp="1"/>
          </p:cNvSpPr>
          <p:nvPr>
            <p:ph type="sldNum" sz="quarter" idx="12"/>
          </p:nvPr>
        </p:nvSpPr>
        <p:spPr/>
        <p:txBody>
          <a:bodyPr/>
          <a:lstStyle>
            <a:lvl1pPr>
              <a:defRPr/>
            </a:lvl1pPr>
          </a:lstStyle>
          <a:p>
            <a:fld id="{0817BCB2-60BB-4D8C-92D6-3478EB738B9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4092876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5CB15811-EEC9-4098-80E7-30C4F1C5ED7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613070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AE0E2493-087D-4682-867F-0C8B9C33F2D7}"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829384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843C7449-392D-4227-996A-3F7EB818C069}"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690895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D0BDF0E-D600-4AC5-B0BE-38C8A179C778}"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101292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9050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57200" y="40386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5225"/>
            <a:ext cx="2133600" cy="476250"/>
          </a:xfrm>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fld id="{F591B104-120F-485D-A0CC-755DDC503CD6}"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921597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v-SE" altLang="sv-SE" noProof="0" smtClean="0"/>
              <a:t>Klicka här för att ändra format</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v-SE" altLang="sv-SE" noProof="0" smtClean="0"/>
              <a:t>Klicka här för att ändra format på underrubrik i bakgrunden</a:t>
            </a:r>
          </a:p>
        </p:txBody>
      </p:sp>
      <p:sp>
        <p:nvSpPr>
          <p:cNvPr id="922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sv-SE" smtClean="0">
              <a:solidFill>
                <a:srgbClr val="FFFFFF"/>
              </a:solidFill>
            </a:endParaRPr>
          </a:p>
        </p:txBody>
      </p:sp>
      <p:sp>
        <p:nvSpPr>
          <p:cNvPr id="9221" name="Rectangle 5"/>
          <p:cNvSpPr>
            <a:spLocks noGrp="1" noChangeArrowheads="1"/>
          </p:cNvSpPr>
          <p:nvPr>
            <p:ph type="ftr" sz="quarter" idx="3"/>
          </p:nvPr>
        </p:nvSpPr>
        <p:spPr/>
        <p:txBody>
          <a:bodyPr/>
          <a:lstStyle>
            <a:lvl1pPr>
              <a:defRPr/>
            </a:lvl1pPr>
          </a:lstStyle>
          <a:p>
            <a:endParaRPr lang="sv-SE" altLang="sv-SE">
              <a:solidFill>
                <a:srgbClr val="FFFFFF"/>
              </a:solidFill>
            </a:endParaRPr>
          </a:p>
        </p:txBody>
      </p:sp>
      <p:sp>
        <p:nvSpPr>
          <p:cNvPr id="9222" name="Rectangle 6"/>
          <p:cNvSpPr>
            <a:spLocks noGrp="1" noChangeArrowheads="1"/>
          </p:cNvSpPr>
          <p:nvPr>
            <p:ph type="sldNum" sz="quarter" idx="4"/>
          </p:nvPr>
        </p:nvSpPr>
        <p:spPr/>
        <p:txBody>
          <a:bodyPr/>
          <a:lstStyle>
            <a:lvl1pPr>
              <a:defRPr/>
            </a:lvl1pPr>
          </a:lstStyle>
          <a:p>
            <a:fld id="{4BEFE6B6-D41C-44AB-ACAA-BF89728E11E4}" type="slidenum">
              <a:rPr lang="sv-SE" altLang="sv-SE">
                <a:solidFill>
                  <a:srgbClr val="FFFFFF"/>
                </a:solidFill>
              </a:rPr>
              <a:pPr/>
              <a:t>‹#›</a:t>
            </a:fld>
            <a:endParaRPr lang="sv-SE" altLang="sv-SE">
              <a:solidFill>
                <a:srgbClr val="FFFFFF"/>
              </a:solidFill>
            </a:endParaRPr>
          </a:p>
        </p:txBody>
      </p:sp>
      <p:sp>
        <p:nvSpPr>
          <p:cNvPr id="9223" name="Rectangle 7"/>
          <p:cNvSpPr>
            <a:spLocks noGrp="1" noChangeArrowheads="1"/>
          </p:cNvSpPr>
          <p:nvPr>
            <p:ph type="dt" sz="quarter" idx="2"/>
          </p:nvPr>
        </p:nvSpPr>
        <p:spPr/>
        <p:txBody>
          <a:bodyPr/>
          <a:lstStyle>
            <a:lvl1pPr>
              <a:defRPr/>
            </a:lvl1pPr>
          </a:lstStyle>
          <a:p>
            <a:endParaRPr lang="sv-SE" altLang="sv-SE">
              <a:solidFill>
                <a:srgbClr val="FFFFFF"/>
              </a:solidFill>
            </a:endParaRPr>
          </a:p>
        </p:txBody>
      </p:sp>
    </p:spTree>
    <p:extLst>
      <p:ext uri="{BB962C8B-B14F-4D97-AF65-F5344CB8AC3E}">
        <p14:creationId xmlns:p14="http://schemas.microsoft.com/office/powerpoint/2010/main" val="1638842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7E5EA6EF-4CC0-4C0E-B3DA-517BBC03867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97391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150E5EF5-D4AE-46CA-A8DA-8A1ED46C676F}" type="datetime1">
              <a:rPr lang="sv-SE" smtClean="0"/>
              <a:pPr/>
              <a:t>2019-03-29</a:t>
            </a:fld>
            <a:endParaRPr lang="sv-SE"/>
          </a:p>
        </p:txBody>
      </p:sp>
      <p:sp>
        <p:nvSpPr>
          <p:cNvPr id="8" name="Footer Placeholder 7"/>
          <p:cNvSpPr>
            <a:spLocks noGrp="1"/>
          </p:cNvSpPr>
          <p:nvPr>
            <p:ph type="ftr" sz="quarter" idx="11"/>
          </p:nvPr>
        </p:nvSpPr>
        <p:spPr/>
        <p:txBody>
          <a:bodyPr/>
          <a:lstStyle/>
          <a:p>
            <a:r>
              <a:rPr lang="sv-SE" smtClean="0"/>
              <a:t>Eric Gilland, Kursdoktorn, april 2013</a:t>
            </a:r>
            <a:endParaRPr lang="sv-SE"/>
          </a:p>
        </p:txBody>
      </p:sp>
      <p:sp>
        <p:nvSpPr>
          <p:cNvPr id="9" name="Slide Number Placeholder 8"/>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1A9D16A-AAAD-422C-8135-AED6FB450993}"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58692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C5E78118-AA00-4F10-91E3-B5AB082880EE}"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274455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ltLang="sv-SE">
              <a:solidFill>
                <a:srgbClr val="FFFFFF"/>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FFFFFF"/>
              </a:solidFill>
            </a:endParaRPr>
          </a:p>
        </p:txBody>
      </p:sp>
      <p:sp>
        <p:nvSpPr>
          <p:cNvPr id="9" name="Platshållare för bildnummer 8"/>
          <p:cNvSpPr>
            <a:spLocks noGrp="1"/>
          </p:cNvSpPr>
          <p:nvPr>
            <p:ph type="sldNum" sz="quarter" idx="12"/>
          </p:nvPr>
        </p:nvSpPr>
        <p:spPr/>
        <p:txBody>
          <a:bodyPr/>
          <a:lstStyle>
            <a:lvl1pPr>
              <a:defRPr/>
            </a:lvl1pPr>
          </a:lstStyle>
          <a:p>
            <a:fld id="{FCDD7ABF-E625-45CE-929C-B7EC950B710B}"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3815418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ltLang="sv-SE">
              <a:solidFill>
                <a:srgbClr val="FFFFFF"/>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FFFFFF"/>
              </a:solidFill>
            </a:endParaRPr>
          </a:p>
        </p:txBody>
      </p:sp>
      <p:sp>
        <p:nvSpPr>
          <p:cNvPr id="5" name="Platshållare för bildnummer 4"/>
          <p:cNvSpPr>
            <a:spLocks noGrp="1"/>
          </p:cNvSpPr>
          <p:nvPr>
            <p:ph type="sldNum" sz="quarter" idx="12"/>
          </p:nvPr>
        </p:nvSpPr>
        <p:spPr/>
        <p:txBody>
          <a:bodyPr/>
          <a:lstStyle>
            <a:lvl1pPr>
              <a:defRPr/>
            </a:lvl1pPr>
          </a:lstStyle>
          <a:p>
            <a:fld id="{DD53AB08-CBDE-4D7C-9DD0-52C9F9C6AA8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107883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solidFill>
                <a:srgbClr val="FFFFFF"/>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FFFFFF"/>
              </a:solidFill>
            </a:endParaRPr>
          </a:p>
        </p:txBody>
      </p:sp>
      <p:sp>
        <p:nvSpPr>
          <p:cNvPr id="4" name="Platshållare för bildnummer 3"/>
          <p:cNvSpPr>
            <a:spLocks noGrp="1"/>
          </p:cNvSpPr>
          <p:nvPr>
            <p:ph type="sldNum" sz="quarter" idx="12"/>
          </p:nvPr>
        </p:nvSpPr>
        <p:spPr/>
        <p:txBody>
          <a:bodyPr/>
          <a:lstStyle>
            <a:lvl1pPr>
              <a:defRPr/>
            </a:lvl1pPr>
          </a:lstStyle>
          <a:p>
            <a:fld id="{0817BCB2-60BB-4D8C-92D6-3478EB738B9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529801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5CB15811-EEC9-4098-80E7-30C4F1C5ED70}"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771740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p:txBody>
          <a:bodyPr/>
          <a:lstStyle>
            <a:lvl1pPr>
              <a:defRPr/>
            </a:lvl1pPr>
          </a:lstStyle>
          <a:p>
            <a:fld id="{AE0E2493-087D-4682-867F-0C8B9C33F2D7}"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604274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843C7449-392D-4227-996A-3F7EB818C069}"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810554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a:solidFill>
                <a:srgbClr val="FFFFFF"/>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FFFFFF"/>
              </a:solidFill>
            </a:endParaRPr>
          </a:p>
        </p:txBody>
      </p:sp>
      <p:sp>
        <p:nvSpPr>
          <p:cNvPr id="6" name="Platshållare för bildnummer 5"/>
          <p:cNvSpPr>
            <a:spLocks noGrp="1"/>
          </p:cNvSpPr>
          <p:nvPr>
            <p:ph type="sldNum" sz="quarter" idx="12"/>
          </p:nvPr>
        </p:nvSpPr>
        <p:spPr/>
        <p:txBody>
          <a:bodyPr/>
          <a:lstStyle>
            <a:lvl1pPr>
              <a:defRPr/>
            </a:lvl1pPr>
          </a:lstStyle>
          <a:p>
            <a:fld id="{3D0BDF0E-D600-4AC5-B0BE-38C8A179C778}"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2359554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9050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57200" y="4038600"/>
            <a:ext cx="82296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5225"/>
            <a:ext cx="2133600" cy="476250"/>
          </a:xfrm>
        </p:spPr>
        <p:txBody>
          <a:bodyPr/>
          <a:lstStyle>
            <a:lvl1pPr>
              <a:defRPr/>
            </a:lvl1pPr>
          </a:lstStyle>
          <a:p>
            <a:endParaRPr lang="sv-SE" altLang="sv-SE">
              <a:solidFill>
                <a:srgbClr val="FFFFFF"/>
              </a:solidFill>
            </a:endParaRPr>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endParaRPr lang="sv-SE" altLang="sv-SE">
              <a:solidFill>
                <a:srgbClr val="FFFFFF"/>
              </a:solidFill>
            </a:endParaRP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fld id="{F591B104-120F-485D-A0CC-755DDC503CD6}" type="slidenum">
              <a:rPr lang="sv-SE" altLang="sv-SE">
                <a:solidFill>
                  <a:srgbClr val="FFFFFF"/>
                </a:solidFill>
              </a:rPr>
              <a:pPr/>
              <a:t>‹#›</a:t>
            </a:fld>
            <a:endParaRPr lang="sv-SE" altLang="sv-SE">
              <a:solidFill>
                <a:srgbClr val="FFFFFF"/>
              </a:solidFill>
            </a:endParaRPr>
          </a:p>
        </p:txBody>
      </p:sp>
    </p:spTree>
    <p:extLst>
      <p:ext uri="{BB962C8B-B14F-4D97-AF65-F5344CB8AC3E}">
        <p14:creationId xmlns:p14="http://schemas.microsoft.com/office/powerpoint/2010/main" val="1902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A8E63B35-300E-4228-ADA0-2CF7DBAF830C}" type="datetime1">
              <a:rPr lang="sv-SE" smtClean="0"/>
              <a:pPr/>
              <a:t>2019-03-29</a:t>
            </a:fld>
            <a:endParaRPr lang="sv-SE"/>
          </a:p>
        </p:txBody>
      </p:sp>
      <p:sp>
        <p:nvSpPr>
          <p:cNvPr id="4" name="Footer Placeholder 3"/>
          <p:cNvSpPr>
            <a:spLocks noGrp="1"/>
          </p:cNvSpPr>
          <p:nvPr>
            <p:ph type="ftr" sz="quarter" idx="11"/>
          </p:nvPr>
        </p:nvSpPr>
        <p:spPr/>
        <p:txBody>
          <a:bodyPr/>
          <a:lstStyle/>
          <a:p>
            <a:r>
              <a:rPr lang="sv-SE" smtClean="0"/>
              <a:t>Eric Gilland, Kursdoktorn, april 2013</a:t>
            </a:r>
            <a:endParaRPr lang="sv-SE"/>
          </a:p>
        </p:txBody>
      </p:sp>
      <p:sp>
        <p:nvSpPr>
          <p:cNvPr id="5" name="Slide Number Placeholder 4"/>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C6906-9630-4E1C-A252-D36799C1A635}" type="datetime1">
              <a:rPr lang="sv-SE" smtClean="0"/>
              <a:pPr/>
              <a:t>2019-03-29</a:t>
            </a:fld>
            <a:endParaRPr lang="sv-SE"/>
          </a:p>
        </p:txBody>
      </p:sp>
      <p:sp>
        <p:nvSpPr>
          <p:cNvPr id="3" name="Footer Placeholder 2"/>
          <p:cNvSpPr>
            <a:spLocks noGrp="1"/>
          </p:cNvSpPr>
          <p:nvPr>
            <p:ph type="ftr" sz="quarter" idx="11"/>
          </p:nvPr>
        </p:nvSpPr>
        <p:spPr/>
        <p:txBody>
          <a:bodyPr/>
          <a:lstStyle/>
          <a:p>
            <a:r>
              <a:rPr lang="sv-SE" smtClean="0"/>
              <a:t>Eric Gilland, Kursdoktorn, april 2013</a:t>
            </a:r>
            <a:endParaRPr lang="sv-SE"/>
          </a:p>
        </p:txBody>
      </p:sp>
      <p:sp>
        <p:nvSpPr>
          <p:cNvPr id="4" name="Slide Number Placeholder 3"/>
          <p:cNvSpPr>
            <a:spLocks noGrp="1"/>
          </p:cNvSpPr>
          <p:nvPr>
            <p:ph type="sldNum" sz="quarter" idx="12"/>
          </p:nvPr>
        </p:nvSpPr>
        <p:spPr/>
        <p:txBody>
          <a:bodyPr/>
          <a:lstStyle/>
          <a:p>
            <a:fld id="{F7711E9C-D60A-4114-B2A7-F9D4081A2BA4}"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smtClean="0"/>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82936D4-A8F1-4FDC-A9A4-7804209AC77F}" type="datetime1">
              <a:rPr lang="sv-SE" smtClean="0"/>
              <a:pPr/>
              <a:t>2019-03-29</a:t>
            </a:fld>
            <a:endParaRPr lang="sv-SE"/>
          </a:p>
        </p:txBody>
      </p:sp>
      <p:sp>
        <p:nvSpPr>
          <p:cNvPr id="6" name="Footer Placeholder 5"/>
          <p:cNvSpPr>
            <a:spLocks noGrp="1"/>
          </p:cNvSpPr>
          <p:nvPr>
            <p:ph type="ftr" sz="quarter" idx="11"/>
          </p:nvPr>
        </p:nvSpPr>
        <p:spPr/>
        <p:txBody>
          <a:bodyPr/>
          <a:lstStyle/>
          <a:p>
            <a:r>
              <a:rPr lang="sv-SE" smtClean="0"/>
              <a:t>Eric Gilland, Kursdoktorn, april 2013</a:t>
            </a:r>
            <a:endParaRPr lang="sv-SE"/>
          </a:p>
        </p:txBody>
      </p:sp>
      <p:sp>
        <p:nvSpPr>
          <p:cNvPr id="7" name="Slide Number Placeholder 6"/>
          <p:cNvSpPr>
            <a:spLocks noGrp="1"/>
          </p:cNvSpPr>
          <p:nvPr>
            <p:ph type="sldNum" sz="quarter" idx="12"/>
          </p:nvPr>
        </p:nvSpPr>
        <p:spPr/>
        <p:txBody>
          <a:bodyPr/>
          <a:lstStyle/>
          <a:p>
            <a:fld id="{F7711E9C-D60A-4114-B2A7-F9D4081A2BA4}" type="slidenum">
              <a:rPr lang="sv-SE" smtClean="0"/>
              <a:pPr/>
              <a:t>‹#›</a:t>
            </a:fld>
            <a:endParaRPr lang="sv-SE"/>
          </a:p>
        </p:txBody>
      </p:sp>
      <p:sp>
        <p:nvSpPr>
          <p:cNvPr id="9" name="Content Placeholder 8"/>
          <p:cNvSpPr>
            <a:spLocks noGrp="1"/>
          </p:cNvSpPr>
          <p:nvPr>
            <p:ph sz="quarter" idx="13"/>
          </p:nvPr>
        </p:nvSpPr>
        <p:spPr>
          <a:xfrm>
            <a:off x="304800" y="381000"/>
            <a:ext cx="7772400" cy="494284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Date Placeholder 7"/>
          <p:cNvSpPr>
            <a:spLocks noGrp="1"/>
          </p:cNvSpPr>
          <p:nvPr>
            <p:ph type="dt" sz="half" idx="10"/>
          </p:nvPr>
        </p:nvSpPr>
        <p:spPr/>
        <p:txBody>
          <a:bodyPr/>
          <a:lstStyle/>
          <a:p>
            <a:fld id="{79B19B14-FDE1-47C2-AF8E-B83AF1A50891}" type="datetime1">
              <a:rPr lang="sv-SE" smtClean="0"/>
              <a:pPr/>
              <a:t>2019-03-29</a:t>
            </a:fld>
            <a:endParaRPr lang="sv-SE"/>
          </a:p>
        </p:txBody>
      </p:sp>
      <p:sp>
        <p:nvSpPr>
          <p:cNvPr id="9" name="Slide Number Placeholder 8"/>
          <p:cNvSpPr>
            <a:spLocks noGrp="1"/>
          </p:cNvSpPr>
          <p:nvPr>
            <p:ph type="sldNum" sz="quarter" idx="11"/>
          </p:nvPr>
        </p:nvSpPr>
        <p:spPr/>
        <p:txBody>
          <a:bodyPr/>
          <a:lstStyle/>
          <a:p>
            <a:fld id="{F7711E9C-D60A-4114-B2A7-F9D4081A2BA4}" type="slidenum">
              <a:rPr lang="sv-SE" smtClean="0"/>
              <a:pPr/>
              <a:t>‹#›</a:t>
            </a:fld>
            <a:endParaRPr lang="sv-SE"/>
          </a:p>
        </p:txBody>
      </p:sp>
      <p:sp>
        <p:nvSpPr>
          <p:cNvPr id="10" name="Footer Placeholder 9"/>
          <p:cNvSpPr>
            <a:spLocks noGrp="1"/>
          </p:cNvSpPr>
          <p:nvPr>
            <p:ph type="ftr" sz="quarter" idx="12"/>
          </p:nvPr>
        </p:nvSpPr>
        <p:spPr/>
        <p:txBody>
          <a:bodyPr/>
          <a:lstStyle/>
          <a:p>
            <a:r>
              <a:rPr lang="sv-SE" smtClean="0"/>
              <a:t>Eric Gilland, Kursdoktorn, april 2013</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7711E9C-D60A-4114-B2A7-F9D4081A2BA4}" type="slidenum">
              <a:rPr lang="sv-SE" smtClean="0"/>
              <a:pPr/>
              <a:t>‹#›</a:t>
            </a:fld>
            <a:endParaRPr lang="sv-SE"/>
          </a:p>
        </p:txBody>
      </p:sp>
      <p:sp>
        <p:nvSpPr>
          <p:cNvPr id="5" name="Footer Placeholder 4"/>
          <p:cNvSpPr>
            <a:spLocks noGrp="1"/>
          </p:cNvSpPr>
          <p:nvPr>
            <p:ph type="ftr" sz="quarter" idx="3"/>
          </p:nvPr>
        </p:nvSpPr>
        <p:spPr>
          <a:xfrm>
            <a:off x="467544" y="6381328"/>
            <a:ext cx="3140966" cy="365760"/>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sv-SE" smtClean="0"/>
              <a:t>Eric Gilland, Kursdoktorn, april 2013</a:t>
            </a:r>
            <a:endParaRPr lang="sv-SE"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6E57FB8-E5CC-4116-B4CC-3A7DEE28483B}" type="datetime1">
              <a:rPr lang="sv-SE" smtClean="0"/>
              <a:pPr/>
              <a:t>2019-03-29</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819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7E276BB0-4B34-41C0-8887-3D82F6597EC9}" type="slidenum">
              <a:rPr lang="sv-SE" altLang="sv-SE" smtClean="0">
                <a:solidFill>
                  <a:srgbClr val="FFFFFF"/>
                </a:solidFill>
              </a:rPr>
              <a:pPr fontAlgn="base">
                <a:spcBef>
                  <a:spcPct val="0"/>
                </a:spcBef>
                <a:spcAft>
                  <a:spcPct val="0"/>
                </a:spcAft>
              </a:pPr>
              <a:t>‹#›</a:t>
            </a:fld>
            <a:endParaRPr lang="sv-SE" altLang="sv-SE" smtClean="0">
              <a:solidFill>
                <a:srgbClr val="FFFFFF"/>
              </a:solidFill>
            </a:endParaRPr>
          </a:p>
        </p:txBody>
      </p:sp>
    </p:spTree>
    <p:extLst>
      <p:ext uri="{BB962C8B-B14F-4D97-AF65-F5344CB8AC3E}">
        <p14:creationId xmlns:p14="http://schemas.microsoft.com/office/powerpoint/2010/main" val="350854046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819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7E276BB0-4B34-41C0-8887-3D82F6597EC9}" type="slidenum">
              <a:rPr lang="sv-SE" altLang="sv-SE" smtClean="0">
                <a:solidFill>
                  <a:srgbClr val="FFFFFF"/>
                </a:solidFill>
              </a:rPr>
              <a:pPr fontAlgn="base">
                <a:spcBef>
                  <a:spcPct val="0"/>
                </a:spcBef>
                <a:spcAft>
                  <a:spcPct val="0"/>
                </a:spcAft>
              </a:pPr>
              <a:t>‹#›</a:t>
            </a:fld>
            <a:endParaRPr lang="sv-SE" altLang="sv-SE" smtClean="0">
              <a:solidFill>
                <a:srgbClr val="FFFFFF"/>
              </a:solidFill>
            </a:endParaRPr>
          </a:p>
        </p:txBody>
      </p:sp>
    </p:spTree>
    <p:extLst>
      <p:ext uri="{BB962C8B-B14F-4D97-AF65-F5344CB8AC3E}">
        <p14:creationId xmlns:p14="http://schemas.microsoft.com/office/powerpoint/2010/main" val="3609348963"/>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819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7E276BB0-4B34-41C0-8887-3D82F6597EC9}" type="slidenum">
              <a:rPr lang="sv-SE" altLang="sv-SE" smtClean="0">
                <a:solidFill>
                  <a:srgbClr val="FFFFFF"/>
                </a:solidFill>
              </a:rPr>
              <a:pPr fontAlgn="base">
                <a:spcBef>
                  <a:spcPct val="0"/>
                </a:spcBef>
                <a:spcAft>
                  <a:spcPct val="0"/>
                </a:spcAft>
              </a:pPr>
              <a:t>‹#›</a:t>
            </a:fld>
            <a:endParaRPr lang="sv-SE" altLang="sv-SE" smtClean="0">
              <a:solidFill>
                <a:srgbClr val="FFFFFF"/>
              </a:solidFill>
            </a:endParaRPr>
          </a:p>
        </p:txBody>
      </p:sp>
    </p:spTree>
    <p:extLst>
      <p:ext uri="{BB962C8B-B14F-4D97-AF65-F5344CB8AC3E}">
        <p14:creationId xmlns:p14="http://schemas.microsoft.com/office/powerpoint/2010/main" val="1441198068"/>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819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sv-SE" altLang="sv-SE" smtClean="0">
              <a:solidFill>
                <a:srgbClr val="FFFFFF"/>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7E276BB0-4B34-41C0-8887-3D82F6597EC9}" type="slidenum">
              <a:rPr lang="sv-SE" altLang="sv-SE" smtClean="0">
                <a:solidFill>
                  <a:srgbClr val="FFFFFF"/>
                </a:solidFill>
              </a:rPr>
              <a:pPr fontAlgn="base">
                <a:spcBef>
                  <a:spcPct val="0"/>
                </a:spcBef>
                <a:spcAft>
                  <a:spcPct val="0"/>
                </a:spcAft>
              </a:pPr>
              <a:t>‹#›</a:t>
            </a:fld>
            <a:endParaRPr lang="sv-SE" altLang="sv-SE" smtClean="0">
              <a:solidFill>
                <a:srgbClr val="FFFFFF"/>
              </a:solidFill>
            </a:endParaRPr>
          </a:p>
        </p:txBody>
      </p:sp>
    </p:spTree>
    <p:extLst>
      <p:ext uri="{BB962C8B-B14F-4D97-AF65-F5344CB8AC3E}">
        <p14:creationId xmlns:p14="http://schemas.microsoft.com/office/powerpoint/2010/main" val="2992984180"/>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feature=player_detailpage&amp;v=z-nBScb735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www.youtube.com/watch?v=8wFqxCPpFo8&amp;feature=player_detailpage"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list=PLEE4B93760E3494B4&amp;v=gboQaXv9CuM&amp;feature=player_detailpage"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j86omOwx0Hk&amp;feature=player_detailpa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wemodis.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esvahn.com/svahn/Svahnblogg/wp-content/uploads/2010/01/R&#229;djur-DSC_4021-1.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internetmedicin.se/fasslink.asp?s1=Kodein&amp;t=p&amp;pageid=1512" TargetMode="External"/><Relationship Id="rId3" Type="http://schemas.openxmlformats.org/officeDocument/2006/relationships/hyperlink" Target="http://www.internetmedicin.se/fasslink.asp?s1=Adartrel&amp;t=p&amp;pageid=1512" TargetMode="External"/><Relationship Id="rId7" Type="http://schemas.openxmlformats.org/officeDocument/2006/relationships/hyperlink" Target="http://www.internetmedicin.se/fasslink.asp?s1=Neupro&amp;t=p&amp;pageid=1512"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internetmedicin.se/fasslink.asp?s1=Cabaser&amp;t=p&amp;pageid=1512" TargetMode="External"/><Relationship Id="rId5" Type="http://schemas.openxmlformats.org/officeDocument/2006/relationships/hyperlink" Target="http://www.internetmedicin.se/fasslink.asp?s1=Madopark&amp;t=p&amp;pageid=1512" TargetMode="External"/><Relationship Id="rId10" Type="http://schemas.openxmlformats.org/officeDocument/2006/relationships/hyperlink" Target="http://www.internetmedicin.se/fasslink.asp?s1=Neurontin&amp;t=p&amp;pageid=1512" TargetMode="External"/><Relationship Id="rId4" Type="http://schemas.openxmlformats.org/officeDocument/2006/relationships/hyperlink" Target="http://www.internetmedicin.se/fasslink.asp?s1=Sifrol&amp;t=p&amp;pageid=1512" TargetMode="External"/><Relationship Id="rId9" Type="http://schemas.openxmlformats.org/officeDocument/2006/relationships/hyperlink" Target="http://www.internetmedicin.se/fasslink.asp?s1=Iktorivil&amp;t=p&amp;pageid=15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80729"/>
            <a:ext cx="7543800" cy="2520280"/>
          </a:xfrm>
        </p:spPr>
        <p:txBody>
          <a:bodyPr/>
          <a:lstStyle/>
          <a:p>
            <a:r>
              <a:rPr lang="sv-SE" dirty="0" smtClean="0"/>
              <a:t>Skakningar och andra symtom</a:t>
            </a:r>
            <a:endParaRPr lang="sv-SE" dirty="0"/>
          </a:p>
        </p:txBody>
      </p:sp>
      <p:sp>
        <p:nvSpPr>
          <p:cNvPr id="3" name="Underrubrik 2"/>
          <p:cNvSpPr>
            <a:spLocks noGrp="1"/>
          </p:cNvSpPr>
          <p:nvPr>
            <p:ph type="subTitle" idx="1"/>
          </p:nvPr>
        </p:nvSpPr>
        <p:spPr/>
        <p:txBody>
          <a:bodyPr>
            <a:normAutofit/>
          </a:bodyPr>
          <a:lstStyle/>
          <a:p>
            <a:r>
              <a:rPr lang="sv-SE" sz="2800" dirty="0" smtClean="0"/>
              <a:t>Restless Legs, Essentiell </a:t>
            </a:r>
            <a:r>
              <a:rPr lang="sv-SE" sz="2800" dirty="0" err="1" smtClean="0"/>
              <a:t>tremor</a:t>
            </a:r>
            <a:r>
              <a:rPr lang="sv-SE" sz="2800" dirty="0" smtClean="0"/>
              <a:t> och Parkinsons sjukdom</a:t>
            </a:r>
            <a:endParaRPr lang="sv-SE" sz="2800"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1</a:t>
            </a:fld>
            <a:endParaRPr lang="sv-SE"/>
          </a:p>
        </p:txBody>
      </p:sp>
    </p:spTree>
    <p:extLst>
      <p:ext uri="{BB962C8B-B14F-4D97-AF65-F5344CB8AC3E}">
        <p14:creationId xmlns:p14="http://schemas.microsoft.com/office/powerpoint/2010/main" val="4505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hs.uk/Conditions/Tremor-(essential)/PublishingImages/TREMOR-003_342x19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4972050"/>
            <a:ext cx="325755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lstStyle/>
          <a:p>
            <a:r>
              <a:rPr lang="sv-SE" dirty="0" smtClean="0"/>
              <a:t>Essentiell </a:t>
            </a:r>
            <a:r>
              <a:rPr lang="sv-SE" dirty="0" err="1" smtClean="0"/>
              <a:t>tremor</a:t>
            </a:r>
            <a:r>
              <a:rPr lang="sv-SE" dirty="0" smtClean="0"/>
              <a:t> </a:t>
            </a:r>
            <a:r>
              <a:rPr lang="sv-SE" sz="1600" dirty="0" smtClean="0"/>
              <a:t>(text från www.skane.se)</a:t>
            </a:r>
            <a:endParaRPr lang="sv-SE" dirty="0"/>
          </a:p>
        </p:txBody>
      </p:sp>
      <p:sp>
        <p:nvSpPr>
          <p:cNvPr id="5" name="Content Placeholder 4"/>
          <p:cNvSpPr>
            <a:spLocks noGrp="1"/>
          </p:cNvSpPr>
          <p:nvPr>
            <p:ph idx="1"/>
            <p:custDataLst>
              <p:tags r:id="rId3"/>
            </p:custDataLst>
          </p:nvPr>
        </p:nvSpPr>
        <p:spPr/>
        <p:txBody>
          <a:bodyPr>
            <a:normAutofit fontScale="92500"/>
          </a:bodyPr>
          <a:lstStyle/>
          <a:p>
            <a:pPr indent="-342900"/>
            <a:r>
              <a:rPr lang="sv-SE" dirty="0"/>
              <a:t>Vi har alla i varierande grad en tendens till skakning (</a:t>
            </a:r>
            <a:r>
              <a:rPr lang="sv-SE" dirty="0" err="1"/>
              <a:t>tremor</a:t>
            </a:r>
            <a:r>
              <a:rPr lang="sv-SE" dirty="0"/>
              <a:t>) t.ex. vid stark </a:t>
            </a:r>
            <a:r>
              <a:rPr lang="sv-SE" dirty="0" smtClean="0"/>
              <a:t>stress. </a:t>
            </a:r>
            <a:r>
              <a:rPr lang="sv-SE" dirty="0"/>
              <a:t>Den typen av skakning kallas fysiologisk </a:t>
            </a:r>
            <a:r>
              <a:rPr lang="sv-SE" dirty="0" err="1" smtClean="0"/>
              <a:t>tremor</a:t>
            </a:r>
            <a:r>
              <a:rPr lang="sv-SE" dirty="0" smtClean="0"/>
              <a:t>.</a:t>
            </a:r>
          </a:p>
          <a:p>
            <a:pPr indent="-342900"/>
            <a:r>
              <a:rPr lang="sv-SE" dirty="0" smtClean="0"/>
              <a:t>Vissa </a:t>
            </a:r>
            <a:r>
              <a:rPr lang="sv-SE" dirty="0"/>
              <a:t>personer har redan från ungdomsåren eller får senare under </a:t>
            </a:r>
            <a:r>
              <a:rPr lang="sv-SE" dirty="0" smtClean="0"/>
              <a:t>livet, </a:t>
            </a:r>
            <a:r>
              <a:rPr lang="sv-SE" dirty="0"/>
              <a:t>en mer uttalad och besvärande handtremor ibland kombinerad med huvudtremor. Skakningen kommer, till skillnad från skakningen vid Parkinsons sjukdom, då handen och armen utför en </a:t>
            </a:r>
            <a:r>
              <a:rPr lang="sv-SE" dirty="0" smtClean="0"/>
              <a:t>rörelse.</a:t>
            </a:r>
          </a:p>
          <a:p>
            <a:pPr indent="-342900"/>
            <a:r>
              <a:rPr lang="sv-SE" dirty="0" smtClean="0"/>
              <a:t>Skakningen </a:t>
            </a:r>
            <a:r>
              <a:rPr lang="sv-SE" dirty="0"/>
              <a:t>kallas essentiell </a:t>
            </a:r>
            <a:r>
              <a:rPr lang="sv-SE" dirty="0" err="1"/>
              <a:t>tremor</a:t>
            </a:r>
            <a:r>
              <a:rPr lang="sv-SE" dirty="0"/>
              <a:t> och förvärras såsom alla skakningstyper vid </a:t>
            </a:r>
            <a:r>
              <a:rPr lang="sv-SE" dirty="0" smtClean="0"/>
              <a:t>oro.</a:t>
            </a:r>
          </a:p>
          <a:p>
            <a:pPr indent="-342900"/>
            <a:r>
              <a:rPr lang="sv-SE" dirty="0" smtClean="0"/>
              <a:t>Skakningens </a:t>
            </a:r>
            <a:r>
              <a:rPr lang="sv-SE" dirty="0"/>
              <a:t>accentuering i vissa situationer, vid namnunderskriften på banken eller vid middagsbjudningen </a:t>
            </a:r>
            <a:r>
              <a:rPr lang="sv-SE" dirty="0" smtClean="0"/>
              <a:t>och kan </a:t>
            </a:r>
            <a:r>
              <a:rPr lang="sv-SE" dirty="0"/>
              <a:t>för många upplevas genant och utgöra ett socialt </a:t>
            </a:r>
            <a:r>
              <a:rPr lang="sv-SE" dirty="0" smtClean="0"/>
              <a:t>handikapp.</a:t>
            </a:r>
          </a:p>
          <a:p>
            <a:pPr indent="-342900"/>
            <a:r>
              <a:rPr lang="sv-SE" dirty="0" smtClean="0"/>
              <a:t>Enstaka </a:t>
            </a:r>
            <a:r>
              <a:rPr lang="sv-SE" dirty="0"/>
              <a:t>patienter får så småningom så uttalad skakning att den ger stora svårigheter att t.ex. hantera kniv och gaffel. </a:t>
            </a:r>
          </a:p>
        </p:txBody>
      </p:sp>
      <p:sp>
        <p:nvSpPr>
          <p:cNvPr id="4" name="Platshållare för bildnummer 3"/>
          <p:cNvSpPr>
            <a:spLocks noGrp="1"/>
          </p:cNvSpPr>
          <p:nvPr>
            <p:ph type="sldNum" sz="quarter" idx="12"/>
          </p:nvPr>
        </p:nvSpPr>
        <p:spPr/>
        <p:txBody>
          <a:bodyPr/>
          <a:lstStyle/>
          <a:p>
            <a:fld id="{C92B372F-8307-485D-8500-0894CC5249B2}" type="slidenum">
              <a:rPr lang="sv-SE" smtClean="0"/>
              <a:pPr/>
              <a:t>10</a:t>
            </a:fld>
            <a:endParaRPr lang="sv-SE" dirty="0"/>
          </a:p>
        </p:txBody>
      </p:sp>
    </p:spTree>
    <p:custDataLst>
      <p:tags r:id="rId1"/>
    </p:custDataLst>
    <p:extLst>
      <p:ext uri="{BB962C8B-B14F-4D97-AF65-F5344CB8AC3E}">
        <p14:creationId xmlns:p14="http://schemas.microsoft.com/office/powerpoint/2010/main" val="316347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hlinkClick r:id="rId2"/>
              </a:rPr>
              <a:t>Essentiell tremor flera fall</a:t>
            </a:r>
            <a:endParaRPr lang="sv-SE" dirty="0"/>
          </a:p>
        </p:txBody>
      </p:sp>
      <p:sp>
        <p:nvSpPr>
          <p:cNvPr id="3" name="Platshållare för innehåll 2"/>
          <p:cNvSpPr>
            <a:spLocks noGrp="1"/>
          </p:cNvSpPr>
          <p:nvPr>
            <p:ph idx="1"/>
          </p:nvPr>
        </p:nvSpPr>
        <p:spPr/>
        <p:txBody>
          <a:bodyPr/>
          <a:lstStyle/>
          <a:p>
            <a:pPr indent="-342900"/>
            <a:r>
              <a:rPr lang="sv-SE" dirty="0"/>
              <a:t>Essentiell </a:t>
            </a:r>
            <a:r>
              <a:rPr lang="sv-SE" dirty="0" err="1"/>
              <a:t>tremor</a:t>
            </a:r>
            <a:r>
              <a:rPr lang="sv-SE" dirty="0"/>
              <a:t> är ärftlig men anlaget har en ganska svag genomslagskraft. Då ärftligheten är uppenbar i en släkt används begreppet familjär </a:t>
            </a:r>
            <a:r>
              <a:rPr lang="sv-SE" dirty="0" err="1"/>
              <a:t>tremor</a:t>
            </a:r>
            <a:r>
              <a:rPr lang="sv-SE" dirty="0"/>
              <a:t>. </a:t>
            </a:r>
          </a:p>
          <a:p>
            <a:pPr indent="-342900"/>
            <a:r>
              <a:rPr lang="sv-SE" dirty="0"/>
              <a:t>Essentiell </a:t>
            </a:r>
            <a:r>
              <a:rPr lang="sv-SE" dirty="0" err="1"/>
              <a:t>tremor</a:t>
            </a:r>
            <a:r>
              <a:rPr lang="sv-SE" dirty="0"/>
              <a:t> är 4-5 gånger vanligare än Parkinsons sjukdom och cirka 50 000 svenskar är drabbade. Flertalet har emellertid lätta till måttliga symptom som inte innebär funktionellt handikapp.</a:t>
            </a:r>
          </a:p>
          <a:p>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11</a:t>
            </a:fld>
            <a:endParaRPr lang="sv-SE"/>
          </a:p>
        </p:txBody>
      </p:sp>
      <p:pic>
        <p:nvPicPr>
          <p:cNvPr id="5122" name="Picture 2" descr="http://www.nhs.uk/Conditions/Tremor-(essential)/PublishingImages/TREMOR-003_342x1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972050"/>
            <a:ext cx="32575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sv-SE" dirty="0" smtClean="0"/>
              <a:t>Behandling</a:t>
            </a:r>
            <a:endParaRPr lang="sv-SE" dirty="0"/>
          </a:p>
        </p:txBody>
      </p:sp>
      <p:sp>
        <p:nvSpPr>
          <p:cNvPr id="3" name="Content Placeholder 2"/>
          <p:cNvSpPr>
            <a:spLocks noGrp="1"/>
          </p:cNvSpPr>
          <p:nvPr>
            <p:ph idx="1"/>
            <p:custDataLst>
              <p:tags r:id="rId3"/>
            </p:custDataLst>
          </p:nvPr>
        </p:nvSpPr>
        <p:spPr/>
        <p:txBody>
          <a:bodyPr>
            <a:normAutofit lnSpcReduction="10000"/>
          </a:bodyPr>
          <a:lstStyle/>
          <a:p>
            <a:r>
              <a:rPr lang="sv-SE" dirty="0"/>
              <a:t>Alkohol, även i mycket små doser, minskar övergående skakningen men är ett riskabelt </a:t>
            </a:r>
            <a:r>
              <a:rPr lang="sv-SE" dirty="0" smtClean="0"/>
              <a:t>läkemedel.</a:t>
            </a:r>
          </a:p>
          <a:p>
            <a:r>
              <a:rPr lang="sv-SE" dirty="0" err="1" smtClean="0"/>
              <a:t>S.k</a:t>
            </a:r>
            <a:r>
              <a:rPr lang="sv-SE" dirty="0" smtClean="0"/>
              <a:t> </a:t>
            </a:r>
            <a:r>
              <a:rPr lang="sv-SE" dirty="0"/>
              <a:t>"beta-blockerarande" läkemedel minskar stresseffekten på </a:t>
            </a:r>
            <a:r>
              <a:rPr lang="sv-SE" dirty="0" err="1"/>
              <a:t>tremor</a:t>
            </a:r>
            <a:r>
              <a:rPr lang="sv-SE" dirty="0"/>
              <a:t> och är till nytta för många </a:t>
            </a:r>
            <a:r>
              <a:rPr lang="sv-SE" dirty="0" smtClean="0"/>
              <a:t>patienter. I första hand </a:t>
            </a:r>
            <a:r>
              <a:rPr lang="sv-SE" dirty="0" err="1" smtClean="0"/>
              <a:t>propranolol</a:t>
            </a:r>
            <a:r>
              <a:rPr lang="sv-SE" dirty="0" smtClean="0"/>
              <a:t>, selektiva kan provas.</a:t>
            </a:r>
          </a:p>
          <a:p>
            <a:r>
              <a:rPr lang="sv-SE" dirty="0" err="1" smtClean="0"/>
              <a:t>Gabapentin</a:t>
            </a:r>
            <a:r>
              <a:rPr lang="sv-SE" dirty="0" smtClean="0"/>
              <a:t>, </a:t>
            </a:r>
            <a:r>
              <a:rPr lang="sv-SE" dirty="0" err="1" smtClean="0"/>
              <a:t>topiramat</a:t>
            </a:r>
            <a:r>
              <a:rPr lang="sv-SE" dirty="0" smtClean="0"/>
              <a:t> kan provas. </a:t>
            </a:r>
          </a:p>
          <a:p>
            <a:r>
              <a:rPr lang="sv-SE" dirty="0" err="1" smtClean="0"/>
              <a:t>Bensodiazepiner</a:t>
            </a:r>
            <a:r>
              <a:rPr lang="sv-SE" dirty="0" smtClean="0"/>
              <a:t> för tillfälligt bruk, </a:t>
            </a:r>
            <a:r>
              <a:rPr lang="sv-SE" dirty="0" err="1" smtClean="0"/>
              <a:t>alprazolam</a:t>
            </a:r>
            <a:r>
              <a:rPr lang="sv-SE" dirty="0" smtClean="0"/>
              <a:t> (</a:t>
            </a:r>
            <a:r>
              <a:rPr lang="sv-SE" dirty="0" err="1" smtClean="0"/>
              <a:t>xanor</a:t>
            </a:r>
            <a:r>
              <a:rPr lang="sv-SE" dirty="0" smtClean="0"/>
              <a:t>)</a:t>
            </a:r>
          </a:p>
          <a:p>
            <a:r>
              <a:rPr lang="sv-SE" dirty="0" smtClean="0"/>
              <a:t>Licenspreparatet Liskantin (</a:t>
            </a:r>
            <a:r>
              <a:rPr lang="sv-SE" dirty="0" err="1" smtClean="0"/>
              <a:t>primidone</a:t>
            </a:r>
            <a:r>
              <a:rPr lang="sv-SE" dirty="0" smtClean="0"/>
              <a:t>) är det enda utöver betablockerande läkemedel med betydande bevisgrad att det fungerar. </a:t>
            </a:r>
          </a:p>
          <a:p>
            <a:r>
              <a:rPr lang="sv-SE" dirty="0" smtClean="0"/>
              <a:t>Hos </a:t>
            </a:r>
            <a:r>
              <a:rPr lang="sv-SE" dirty="0"/>
              <a:t>patienter med handikappande </a:t>
            </a:r>
            <a:r>
              <a:rPr lang="sv-SE" dirty="0" smtClean="0"/>
              <a:t>essen-  </a:t>
            </a:r>
            <a:r>
              <a:rPr lang="sv-SE" dirty="0"/>
              <a:t>överväga </a:t>
            </a:r>
            <a:r>
              <a:rPr lang="sv-SE" dirty="0" smtClean="0"/>
              <a:t>djup </a:t>
            </a:r>
            <a:r>
              <a:rPr lang="sv-SE" dirty="0" err="1" smtClean="0"/>
              <a:t>tiell</a:t>
            </a:r>
            <a:r>
              <a:rPr lang="sv-SE" dirty="0" smtClean="0"/>
              <a:t> </a:t>
            </a:r>
            <a:r>
              <a:rPr lang="sv-SE" dirty="0" err="1" smtClean="0"/>
              <a:t>tiell</a:t>
            </a:r>
            <a:r>
              <a:rPr lang="sv-SE" dirty="0" smtClean="0"/>
              <a:t> tremor överväg hjärnstimulering</a:t>
            </a:r>
          </a:p>
          <a:p>
            <a:r>
              <a:rPr lang="sv-SE" dirty="0" smtClean="0">
                <a:hlinkClick r:id="rId6"/>
              </a:rPr>
              <a:t>DBS essentiell tremor</a:t>
            </a:r>
            <a:endParaRPr lang="sv-SE" dirty="0"/>
          </a:p>
        </p:txBody>
      </p:sp>
      <p:sp>
        <p:nvSpPr>
          <p:cNvPr id="5" name="Platshållare för bildnummer 4"/>
          <p:cNvSpPr>
            <a:spLocks noGrp="1"/>
          </p:cNvSpPr>
          <p:nvPr>
            <p:ph type="sldNum" sz="quarter" idx="12"/>
          </p:nvPr>
        </p:nvSpPr>
        <p:spPr/>
        <p:txBody>
          <a:bodyPr/>
          <a:lstStyle/>
          <a:p>
            <a:fld id="{C92B372F-8307-485D-8500-0894CC5249B2}" type="slidenum">
              <a:rPr lang="sv-SE" smtClean="0"/>
              <a:pPr/>
              <a:t>12</a:t>
            </a:fld>
            <a:endParaRPr lang="sv-SE" dirty="0"/>
          </a:p>
        </p:txBody>
      </p:sp>
      <p:pic>
        <p:nvPicPr>
          <p:cNvPr id="6146" name="Picture 2" descr="http://www.nhs.uk/Conditions/Tremor-(essential)/PublishingImages/TREMOR-003_342x19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4972050"/>
            <a:ext cx="3257550" cy="1885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251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468313" y="836613"/>
            <a:ext cx="7199312" cy="792162"/>
          </a:xfrm>
        </p:spPr>
        <p:txBody>
          <a:bodyPr/>
          <a:lstStyle/>
          <a:p>
            <a:pPr eaLnBrk="1" hangingPunct="1"/>
            <a:r>
              <a:rPr lang="sv-SE" sz="3600" dirty="0" smtClean="0"/>
              <a:t>Parkinsons sjukdom</a:t>
            </a:r>
            <a:br>
              <a:rPr lang="sv-SE" sz="3600" dirty="0" smtClean="0"/>
            </a:br>
            <a:r>
              <a:rPr lang="sv-SE" sz="3600" dirty="0" smtClean="0"/>
              <a:t>från debut till mångårig sjukdom</a:t>
            </a:r>
          </a:p>
        </p:txBody>
      </p:sp>
      <p:sp>
        <p:nvSpPr>
          <p:cNvPr id="3085" name="Rectangle 3"/>
          <p:cNvSpPr>
            <a:spLocks noGrp="1" noChangeArrowheads="1"/>
          </p:cNvSpPr>
          <p:nvPr>
            <p:ph type="subTitle" idx="1"/>
          </p:nvPr>
        </p:nvSpPr>
        <p:spPr>
          <a:xfrm>
            <a:off x="468313" y="3429000"/>
            <a:ext cx="8135937" cy="2473325"/>
          </a:xfrm>
        </p:spPr>
        <p:txBody>
          <a:bodyPr/>
          <a:lstStyle/>
          <a:p>
            <a:pPr algn="l" eaLnBrk="1" hangingPunct="1">
              <a:lnSpc>
                <a:spcPct val="90000"/>
              </a:lnSpc>
              <a:buFont typeface="Wingdings" pitchFamily="2" charset="2"/>
              <a:buChar char="n"/>
            </a:pPr>
            <a:r>
              <a:rPr lang="sv-SE" sz="2800" smtClean="0"/>
              <a:t>Symptom</a:t>
            </a:r>
          </a:p>
          <a:p>
            <a:pPr algn="l" eaLnBrk="1" hangingPunct="1">
              <a:lnSpc>
                <a:spcPct val="90000"/>
              </a:lnSpc>
              <a:buFont typeface="Wingdings" pitchFamily="2" charset="2"/>
              <a:buChar char="n"/>
            </a:pPr>
            <a:r>
              <a:rPr lang="sv-SE" sz="2800" smtClean="0"/>
              <a:t>Läkemedelsbehandling</a:t>
            </a:r>
          </a:p>
          <a:p>
            <a:pPr algn="l" eaLnBrk="1" hangingPunct="1">
              <a:lnSpc>
                <a:spcPct val="90000"/>
              </a:lnSpc>
              <a:buFont typeface="Wingdings" pitchFamily="2" charset="2"/>
              <a:buChar char="n"/>
            </a:pPr>
            <a:r>
              <a:rPr lang="sv-SE" sz="2800" smtClean="0"/>
              <a:t>Behandling av komplikationer</a:t>
            </a:r>
          </a:p>
          <a:p>
            <a:pPr algn="l" eaLnBrk="1" hangingPunct="1">
              <a:lnSpc>
                <a:spcPct val="90000"/>
              </a:lnSpc>
              <a:buFont typeface="Wingdings" pitchFamily="2" charset="2"/>
              <a:buChar char="n"/>
            </a:pPr>
            <a:r>
              <a:rPr lang="sv-SE" sz="2800" smtClean="0"/>
              <a:t>Demens</a:t>
            </a:r>
          </a:p>
          <a:p>
            <a:pPr algn="l" eaLnBrk="1" hangingPunct="1">
              <a:lnSpc>
                <a:spcPct val="90000"/>
              </a:lnSpc>
              <a:buFont typeface="Wingdings" pitchFamily="2" charset="2"/>
              <a:buChar char="n"/>
            </a:pPr>
            <a:r>
              <a:rPr lang="sv-SE" sz="2800" smtClean="0"/>
              <a:t>Bilkörning</a:t>
            </a:r>
          </a:p>
          <a:p>
            <a:pPr algn="l" eaLnBrk="1" hangingPunct="1">
              <a:lnSpc>
                <a:spcPct val="90000"/>
              </a:lnSpc>
            </a:pPr>
            <a:endParaRPr lang="sv-SE" sz="2800" smtClean="0"/>
          </a:p>
          <a:p>
            <a:pPr algn="l" eaLnBrk="1" hangingPunct="1">
              <a:lnSpc>
                <a:spcPct val="90000"/>
              </a:lnSpc>
            </a:pPr>
            <a:endParaRPr lang="sv-SE" sz="1800" smtClean="0"/>
          </a:p>
        </p:txBody>
      </p:sp>
      <p:pic>
        <p:nvPicPr>
          <p:cNvPr id="3077" name="Picture 9" descr="park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563569"/>
            <a:ext cx="32115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0"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214938"/>
            <a:ext cx="2381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2"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5078413"/>
            <a:ext cx="7524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4"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5078413"/>
            <a:ext cx="16097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6"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52149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8"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5353050"/>
            <a:ext cx="1238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0"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838" y="5078413"/>
            <a:ext cx="19621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32" descr="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488" y="52149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pPr>
              <a:defRPr/>
            </a:pPr>
            <a:fld id="{91278221-7DDF-4913-B71B-B3501F7624FD}" type="slidenum">
              <a:rPr lang="sv-SE" smtClean="0"/>
              <a:pPr>
                <a:defRPr/>
              </a:pPr>
              <a:t>13</a:t>
            </a:fld>
            <a:endParaRPr lang="sv-SE"/>
          </a:p>
        </p:txBody>
      </p:sp>
    </p:spTree>
    <p:extLst>
      <p:ext uri="{BB962C8B-B14F-4D97-AF65-F5344CB8AC3E}">
        <p14:creationId xmlns:p14="http://schemas.microsoft.com/office/powerpoint/2010/main" val="39218469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0963" y="333375"/>
            <a:ext cx="6389687" cy="1462088"/>
          </a:xfrm>
        </p:spPr>
        <p:txBody>
          <a:bodyPr/>
          <a:lstStyle/>
          <a:p>
            <a:pPr eaLnBrk="1" hangingPunct="1"/>
            <a:r>
              <a:rPr lang="sv-SE" sz="3200" dirty="0" smtClean="0"/>
              <a:t>Parkinsons sjukdom är inte bara en sjukdom där nervceller som producerar dopamin dör av</a:t>
            </a:r>
          </a:p>
        </p:txBody>
      </p:sp>
      <p:sp>
        <p:nvSpPr>
          <p:cNvPr id="5123" name="Rectangle 4"/>
          <p:cNvSpPr>
            <a:spLocks noChangeArrowheads="1"/>
          </p:cNvSpPr>
          <p:nvPr/>
        </p:nvSpPr>
        <p:spPr bwMode="auto">
          <a:xfrm>
            <a:off x="1203325" y="1839913"/>
            <a:ext cx="3422650"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atin typeface="Arial" charset="0"/>
              </a:rPr>
              <a:t/>
            </a:r>
            <a:br>
              <a:rPr lang="sv-SE">
                <a:latin typeface="Arial" charset="0"/>
              </a:rPr>
            </a:br>
            <a:r>
              <a:rPr lang="sv-SE">
                <a:latin typeface="Arial" charset="0"/>
              </a:rPr>
              <a:t>  </a:t>
            </a:r>
            <a:r>
              <a:rPr lang="sv-SE" sz="18000">
                <a:latin typeface="Arial" charset="0"/>
              </a:rPr>
              <a:t> </a:t>
            </a:r>
            <a:r>
              <a:rPr lang="sv-SE">
                <a:latin typeface="Arial" charset="0"/>
              </a:rPr>
              <a:t>                                       </a:t>
            </a:r>
          </a:p>
        </p:txBody>
      </p:sp>
      <p:pic>
        <p:nvPicPr>
          <p:cNvPr id="5124" name="Picture 5" descr="i_parkinson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133600"/>
            <a:ext cx="35385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PARKINSONS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3" y="1916113"/>
            <a:ext cx="294481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pPr>
              <a:defRPr/>
            </a:pPr>
            <a:fld id="{34B490AC-7704-428B-BCA0-CBD3A456A103}" type="slidenum">
              <a:rPr lang="sv-SE" smtClean="0"/>
              <a:pPr>
                <a:defRPr/>
              </a:pPr>
              <a:t>14</a:t>
            </a:fld>
            <a:endParaRPr lang="sv-SE"/>
          </a:p>
        </p:txBody>
      </p:sp>
    </p:spTree>
    <p:extLst>
      <p:ext uri="{BB962C8B-B14F-4D97-AF65-F5344CB8AC3E}">
        <p14:creationId xmlns:p14="http://schemas.microsoft.com/office/powerpoint/2010/main" val="2770683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Nos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412875"/>
            <a:ext cx="21685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3860-150x1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4146" y="4005064"/>
            <a:ext cx="24114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a:xfrm>
            <a:off x="1116013" y="-171450"/>
            <a:ext cx="7793037" cy="1462088"/>
          </a:xfrm>
        </p:spPr>
        <p:txBody>
          <a:bodyPr/>
          <a:lstStyle/>
          <a:p>
            <a:pPr eaLnBrk="1" hangingPunct="1"/>
            <a:r>
              <a:rPr lang="sv-SE" dirty="0" smtClean="0"/>
              <a:t>Tidiga symtom</a:t>
            </a:r>
          </a:p>
        </p:txBody>
      </p:sp>
      <p:sp>
        <p:nvSpPr>
          <p:cNvPr id="9221" name="Rectangle 3"/>
          <p:cNvSpPr>
            <a:spLocks noGrp="1" noChangeArrowheads="1"/>
          </p:cNvSpPr>
          <p:nvPr>
            <p:ph idx="1"/>
          </p:nvPr>
        </p:nvSpPr>
        <p:spPr/>
        <p:txBody>
          <a:bodyPr/>
          <a:lstStyle/>
          <a:p>
            <a:pPr eaLnBrk="1" hangingPunct="1"/>
            <a:r>
              <a:rPr lang="sv-SE" dirty="0" smtClean="0"/>
              <a:t>Nedsatt luktsinne</a:t>
            </a:r>
          </a:p>
          <a:p>
            <a:pPr eaLnBrk="1" hangingPunct="1"/>
            <a:r>
              <a:rPr lang="sv-SE" dirty="0" smtClean="0"/>
              <a:t>Förstoppning</a:t>
            </a:r>
          </a:p>
          <a:p>
            <a:pPr eaLnBrk="1" hangingPunct="1"/>
            <a:r>
              <a:rPr lang="sv-SE" dirty="0" smtClean="0"/>
              <a:t>REM-sömn beteendeproblem RBD</a:t>
            </a:r>
          </a:p>
          <a:p>
            <a:pPr eaLnBrk="1" hangingPunct="1"/>
            <a:r>
              <a:rPr lang="sv-SE" dirty="0" smtClean="0"/>
              <a:t>Autonoma symptom</a:t>
            </a:r>
          </a:p>
          <a:p>
            <a:pPr eaLnBrk="1" hangingPunct="1"/>
            <a:r>
              <a:rPr lang="sv-SE" dirty="0" smtClean="0"/>
              <a:t>Depressiva besvär</a:t>
            </a:r>
          </a:p>
          <a:p>
            <a:pPr marL="114300" indent="0" eaLnBrk="1" hangingPunct="1">
              <a:buNone/>
            </a:pPr>
            <a:endParaRPr lang="sv-SE" dirty="0" smtClean="0"/>
          </a:p>
          <a:p>
            <a:pPr eaLnBrk="1" hangingPunct="1"/>
            <a:r>
              <a:rPr lang="sv-SE" dirty="0" smtClean="0"/>
              <a:t>Alla dessa kan föregå de motoriska symtomen med 5-10 år</a:t>
            </a:r>
          </a:p>
          <a:p>
            <a:pPr eaLnBrk="1" hangingPunct="1"/>
            <a:r>
              <a:rPr lang="sv-SE" dirty="0" err="1" smtClean="0"/>
              <a:t>Braak</a:t>
            </a:r>
            <a:r>
              <a:rPr lang="sv-SE" dirty="0" smtClean="0"/>
              <a:t> stadier  1-6 lukt, autonoma </a:t>
            </a:r>
            <a:r>
              <a:rPr lang="sv-SE" dirty="0" err="1" smtClean="0"/>
              <a:t>plexa</a:t>
            </a:r>
            <a:endParaRPr lang="sv-SE" dirty="0" smtClean="0"/>
          </a:p>
          <a:p>
            <a:pPr eaLnBrk="1" hangingPunct="1"/>
            <a:r>
              <a:rPr lang="sv-SE" dirty="0" smtClean="0"/>
              <a:t>alfa synnuklein aggregationer </a:t>
            </a:r>
            <a:r>
              <a:rPr lang="sv-SE" dirty="0" err="1" smtClean="0"/>
              <a:t>lewy</a:t>
            </a:r>
            <a:r>
              <a:rPr lang="sv-SE" dirty="0" smtClean="0"/>
              <a:t> </a:t>
            </a:r>
            <a:r>
              <a:rPr lang="sv-SE" dirty="0" err="1" smtClean="0"/>
              <a:t>body</a:t>
            </a:r>
            <a:endParaRPr lang="sv-SE"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15</a:t>
            </a:fld>
            <a:endParaRPr lang="sv-SE"/>
          </a:p>
        </p:txBody>
      </p:sp>
    </p:spTree>
    <p:extLst>
      <p:ext uri="{BB962C8B-B14F-4D97-AF65-F5344CB8AC3E}">
        <p14:creationId xmlns:p14="http://schemas.microsoft.com/office/powerpoint/2010/main" val="33243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sv-SE" altLang="sv-SE" sz="6000" dirty="0">
                <a:latin typeface="Cambria" pitchFamily="18" charset="0"/>
              </a:rPr>
              <a:t>Parkinsons</a:t>
            </a:r>
            <a:r>
              <a:rPr lang="sv-SE" altLang="sv-SE" sz="6000" dirty="0"/>
              <a:t> </a:t>
            </a:r>
            <a:r>
              <a:rPr lang="sv-SE" altLang="sv-SE" sz="6000" dirty="0">
                <a:latin typeface="Cambria" pitchFamily="18" charset="0"/>
              </a:rPr>
              <a:t>sjukdom</a:t>
            </a:r>
          </a:p>
        </p:txBody>
      </p:sp>
      <p:sp>
        <p:nvSpPr>
          <p:cNvPr id="2051" name="Rectangle 3"/>
          <p:cNvSpPr>
            <a:spLocks noGrp="1" noChangeArrowheads="1"/>
          </p:cNvSpPr>
          <p:nvPr>
            <p:ph type="subTitle" idx="1"/>
          </p:nvPr>
        </p:nvSpPr>
        <p:spPr/>
        <p:txBody>
          <a:bodyPr/>
          <a:lstStyle/>
          <a:p>
            <a:r>
              <a:rPr lang="sv-SE" altLang="sv-SE" dirty="0">
                <a:latin typeface="Cambria" pitchFamily="18" charset="0"/>
              </a:rPr>
              <a:t>An Essay on the </a:t>
            </a:r>
            <a:r>
              <a:rPr lang="sv-SE" altLang="sv-SE" dirty="0" err="1">
                <a:latin typeface="Cambria" pitchFamily="18" charset="0"/>
              </a:rPr>
              <a:t>Shaking</a:t>
            </a:r>
            <a:r>
              <a:rPr lang="sv-SE" altLang="sv-SE" dirty="0">
                <a:latin typeface="Cambria" pitchFamily="18" charset="0"/>
              </a:rPr>
              <a:t> </a:t>
            </a:r>
            <a:r>
              <a:rPr lang="sv-SE" altLang="sv-SE" dirty="0" err="1">
                <a:latin typeface="Cambria" pitchFamily="18" charset="0"/>
              </a:rPr>
              <a:t>Palsy</a:t>
            </a:r>
            <a:endParaRPr lang="sv-SE" altLang="sv-SE" dirty="0">
              <a:latin typeface="Cambria" pitchFamily="18" charset="0"/>
            </a:endParaRPr>
          </a:p>
          <a:p>
            <a:r>
              <a:rPr lang="sv-SE" altLang="sv-SE" dirty="0">
                <a:latin typeface="Cambria" pitchFamily="18" charset="0"/>
              </a:rPr>
              <a:t>Fritt översatt</a:t>
            </a:r>
          </a:p>
          <a:p>
            <a:r>
              <a:rPr lang="sv-SE" altLang="sv-SE" dirty="0">
                <a:latin typeface="Cambria" pitchFamily="18" charset="0"/>
              </a:rPr>
              <a:t>”En skakig historia”</a:t>
            </a:r>
          </a:p>
        </p:txBody>
      </p:sp>
    </p:spTree>
    <p:extLst>
      <p:ext uri="{BB962C8B-B14F-4D97-AF65-F5344CB8AC3E}">
        <p14:creationId xmlns:p14="http://schemas.microsoft.com/office/powerpoint/2010/main" val="452023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v-SE" altLang="sv-SE"/>
              <a:t>”Parkinsonism”</a:t>
            </a:r>
          </a:p>
        </p:txBody>
      </p:sp>
      <p:sp>
        <p:nvSpPr>
          <p:cNvPr id="11267" name="Rectangle 3"/>
          <p:cNvSpPr>
            <a:spLocks noGrp="1" noChangeArrowheads="1"/>
          </p:cNvSpPr>
          <p:nvPr>
            <p:ph type="body" idx="1"/>
          </p:nvPr>
        </p:nvSpPr>
        <p:spPr/>
        <p:txBody>
          <a:bodyPr/>
          <a:lstStyle/>
          <a:p>
            <a:r>
              <a:rPr lang="sv-SE" altLang="sv-SE" dirty="0" err="1"/>
              <a:t>Hypokinesi</a:t>
            </a:r>
            <a:r>
              <a:rPr lang="sv-SE" altLang="sv-SE" dirty="0"/>
              <a:t>	</a:t>
            </a:r>
            <a:r>
              <a:rPr lang="sv-SE" altLang="sv-SE" dirty="0" err="1"/>
              <a:t>Bradykinesi</a:t>
            </a:r>
            <a:endParaRPr lang="sv-SE" altLang="sv-SE" dirty="0"/>
          </a:p>
          <a:p>
            <a:r>
              <a:rPr lang="sv-SE" altLang="sv-SE" dirty="0"/>
              <a:t>Rigiditet</a:t>
            </a:r>
          </a:p>
          <a:p>
            <a:r>
              <a:rPr lang="sv-SE" altLang="sv-SE" dirty="0"/>
              <a:t>Tremor</a:t>
            </a:r>
          </a:p>
          <a:p>
            <a:r>
              <a:rPr lang="sv-SE" altLang="sv-SE" dirty="0" err="1"/>
              <a:t>Posturala</a:t>
            </a:r>
            <a:r>
              <a:rPr lang="sv-SE" altLang="sv-SE" dirty="0"/>
              <a:t> </a:t>
            </a:r>
            <a:r>
              <a:rPr lang="sv-SE" altLang="sv-SE" dirty="0" smtClean="0"/>
              <a:t>problem</a:t>
            </a:r>
          </a:p>
          <a:p>
            <a:endParaRPr lang="sv-SE" altLang="sv-SE" dirty="0" smtClean="0"/>
          </a:p>
          <a:p>
            <a:r>
              <a:rPr lang="sv-SE" altLang="sv-SE" dirty="0" smtClean="0">
                <a:hlinkClick r:id="rId3"/>
              </a:rPr>
              <a:t>Parkinson tremor</a:t>
            </a:r>
            <a:endParaRPr lang="sv-SE" altLang="sv-SE" dirty="0"/>
          </a:p>
        </p:txBody>
      </p:sp>
    </p:spTree>
    <p:extLst>
      <p:ext uri="{BB962C8B-B14F-4D97-AF65-F5344CB8AC3E}">
        <p14:creationId xmlns:p14="http://schemas.microsoft.com/office/powerpoint/2010/main" val="372958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fade">
                                      <p:cBhvr>
                                        <p:cTn id="22" dur="20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fade">
                                      <p:cBhvr>
                                        <p:cTn id="27" dur="2000"/>
                                        <p:tgtEl>
                                          <p:spTgt spid="112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pPr eaLnBrk="1" hangingPunct="1"/>
            <a:r>
              <a:rPr lang="en-US" sz="3600" dirty="0" err="1" smtClean="0"/>
              <a:t>Diagnosticera</a:t>
            </a:r>
            <a:r>
              <a:rPr lang="en-US" sz="3600" dirty="0" smtClean="0"/>
              <a:t> </a:t>
            </a:r>
            <a:r>
              <a:rPr lang="en-US" sz="3600" dirty="0" err="1" smtClean="0"/>
              <a:t>och</a:t>
            </a:r>
            <a:r>
              <a:rPr lang="en-US" sz="3600" dirty="0" smtClean="0"/>
              <a:t> </a:t>
            </a:r>
            <a:r>
              <a:rPr lang="en-US" sz="3600" dirty="0" err="1" smtClean="0"/>
              <a:t>förutsäga</a:t>
            </a:r>
            <a:r>
              <a:rPr lang="en-US" sz="3600" dirty="0" smtClean="0"/>
              <a:t> </a:t>
            </a:r>
            <a:r>
              <a:rPr lang="en-US" sz="3600" dirty="0" err="1" smtClean="0"/>
              <a:t>förloppet</a:t>
            </a:r>
            <a:endParaRPr lang="en-US" sz="3600" dirty="0" smtClean="0"/>
          </a:p>
        </p:txBody>
      </p:sp>
      <p:sp>
        <p:nvSpPr>
          <p:cNvPr id="12291" name="Rectangle 3"/>
          <p:cNvSpPr>
            <a:spLocks noGrp="1" noChangeArrowheads="1"/>
          </p:cNvSpPr>
          <p:nvPr>
            <p:ph idx="1"/>
          </p:nvPr>
        </p:nvSpPr>
        <p:spPr/>
        <p:txBody>
          <a:bodyPr/>
          <a:lstStyle/>
          <a:p>
            <a:pPr eaLnBrk="1" hangingPunct="1"/>
            <a:r>
              <a:rPr lang="en-US" dirty="0" err="1" smtClean="0"/>
              <a:t>Parkinsons</a:t>
            </a:r>
            <a:r>
              <a:rPr lang="en-US" dirty="0" smtClean="0"/>
              <a:t> </a:t>
            </a:r>
            <a:r>
              <a:rPr lang="en-US" dirty="0" err="1" smtClean="0"/>
              <a:t>sjukdom</a:t>
            </a:r>
            <a:r>
              <a:rPr lang="en-US" dirty="0" smtClean="0"/>
              <a:t> </a:t>
            </a:r>
            <a:r>
              <a:rPr lang="en-US" dirty="0" err="1" smtClean="0"/>
              <a:t>är</a:t>
            </a:r>
            <a:r>
              <a:rPr lang="en-US" dirty="0" smtClean="0"/>
              <a:t> en </a:t>
            </a:r>
            <a:r>
              <a:rPr lang="en-US" dirty="0" err="1" smtClean="0"/>
              <a:t>komplex</a:t>
            </a:r>
            <a:r>
              <a:rPr lang="en-US" dirty="0" smtClean="0"/>
              <a:t> </a:t>
            </a:r>
            <a:r>
              <a:rPr lang="en-US" dirty="0" err="1" smtClean="0"/>
              <a:t>sjukdom</a:t>
            </a:r>
            <a:r>
              <a:rPr lang="en-US" dirty="0" smtClean="0"/>
              <a:t> </a:t>
            </a:r>
            <a:r>
              <a:rPr lang="en-US" dirty="0" err="1" smtClean="0"/>
              <a:t>och</a:t>
            </a:r>
            <a:r>
              <a:rPr lang="en-US" dirty="0" smtClean="0"/>
              <a:t> </a:t>
            </a:r>
            <a:r>
              <a:rPr lang="en-US" dirty="0" err="1" smtClean="0"/>
              <a:t>svår</a:t>
            </a:r>
            <a:r>
              <a:rPr lang="en-US" dirty="0" smtClean="0"/>
              <a:t> </a:t>
            </a:r>
            <a:r>
              <a:rPr lang="en-US" dirty="0" err="1" smtClean="0"/>
              <a:t>att</a:t>
            </a:r>
            <a:r>
              <a:rPr lang="en-US" dirty="0" smtClean="0"/>
              <a:t> </a:t>
            </a:r>
            <a:r>
              <a:rPr lang="en-US" dirty="0" err="1" smtClean="0"/>
              <a:t>diagnosticera</a:t>
            </a:r>
            <a:r>
              <a:rPr lang="en-US" dirty="0" smtClean="0"/>
              <a:t> </a:t>
            </a:r>
            <a:r>
              <a:rPr lang="en-US" dirty="0" err="1" smtClean="0"/>
              <a:t>framför</a:t>
            </a:r>
            <a:r>
              <a:rPr lang="en-US" dirty="0" smtClean="0"/>
              <a:t> </a:t>
            </a:r>
            <a:r>
              <a:rPr lang="en-US" dirty="0" err="1" smtClean="0"/>
              <a:t>allt</a:t>
            </a:r>
            <a:r>
              <a:rPr lang="en-US" dirty="0" smtClean="0"/>
              <a:t> </a:t>
            </a:r>
            <a:r>
              <a:rPr lang="en-US" dirty="0" err="1" smtClean="0"/>
              <a:t>tidigt</a:t>
            </a:r>
            <a:r>
              <a:rPr lang="en-US" dirty="0" smtClean="0"/>
              <a:t> </a:t>
            </a:r>
            <a:r>
              <a:rPr lang="en-US" dirty="0" err="1" smtClean="0"/>
              <a:t>i</a:t>
            </a:r>
            <a:r>
              <a:rPr lang="en-US" dirty="0" smtClean="0"/>
              <a:t> </a:t>
            </a:r>
            <a:r>
              <a:rPr lang="en-US" dirty="0" err="1" smtClean="0"/>
              <a:t>förloppet</a:t>
            </a:r>
            <a:r>
              <a:rPr lang="en-US" dirty="0" smtClean="0"/>
              <a:t>.</a:t>
            </a:r>
          </a:p>
          <a:p>
            <a:pPr lvl="1" eaLnBrk="1" hangingPunct="1"/>
            <a:r>
              <a:rPr lang="en-US" sz="3600" dirty="0" err="1" smtClean="0">
                <a:solidFill>
                  <a:schemeClr val="folHlink"/>
                </a:solidFill>
              </a:rPr>
              <a:t>Det</a:t>
            </a:r>
            <a:r>
              <a:rPr lang="en-US" sz="3600" dirty="0" smtClean="0">
                <a:solidFill>
                  <a:schemeClr val="folHlink"/>
                </a:solidFill>
              </a:rPr>
              <a:t> </a:t>
            </a:r>
            <a:r>
              <a:rPr lang="en-US" sz="3600" dirty="0" err="1" smtClean="0">
                <a:solidFill>
                  <a:schemeClr val="folHlink"/>
                </a:solidFill>
              </a:rPr>
              <a:t>finns</a:t>
            </a:r>
            <a:r>
              <a:rPr lang="en-US" sz="3600" dirty="0" smtClean="0">
                <a:solidFill>
                  <a:schemeClr val="folHlink"/>
                </a:solidFill>
              </a:rPr>
              <a:t> </a:t>
            </a:r>
            <a:r>
              <a:rPr lang="en-US" sz="3600" dirty="0" err="1" smtClean="0">
                <a:solidFill>
                  <a:schemeClr val="folHlink"/>
                </a:solidFill>
              </a:rPr>
              <a:t>inget</a:t>
            </a:r>
            <a:r>
              <a:rPr lang="en-US" sz="3600" dirty="0" smtClean="0">
                <a:solidFill>
                  <a:schemeClr val="folHlink"/>
                </a:solidFill>
              </a:rPr>
              <a:t> </a:t>
            </a:r>
            <a:r>
              <a:rPr lang="en-US" sz="3600" dirty="0" err="1" smtClean="0">
                <a:solidFill>
                  <a:schemeClr val="folHlink"/>
                </a:solidFill>
              </a:rPr>
              <a:t>enkelt</a:t>
            </a:r>
            <a:r>
              <a:rPr lang="en-US" sz="3600" dirty="0" smtClean="0">
                <a:solidFill>
                  <a:schemeClr val="folHlink"/>
                </a:solidFill>
              </a:rPr>
              <a:t> test</a:t>
            </a:r>
          </a:p>
          <a:p>
            <a:pPr marL="114300" indent="0" eaLnBrk="1" hangingPunct="1">
              <a:buNone/>
            </a:pPr>
            <a:endParaRPr lang="en-US" dirty="0" smtClean="0"/>
          </a:p>
          <a:p>
            <a:pPr eaLnBrk="1" hangingPunct="1"/>
            <a:endParaRPr lang="en-US" dirty="0" smtClean="0"/>
          </a:p>
          <a:p>
            <a:pPr eaLnBrk="1" hangingPunct="1"/>
            <a:r>
              <a:rPr lang="en-US" dirty="0" smtClean="0">
                <a:hlinkClick r:id="rId3"/>
              </a:rPr>
              <a:t>Parkinson </a:t>
            </a:r>
            <a:r>
              <a:rPr lang="en-US" dirty="0" err="1" smtClean="0">
                <a:hlinkClick r:id="rId3"/>
              </a:rPr>
              <a:t>gångmönster</a:t>
            </a:r>
            <a:endParaRPr lang="en-US" dirty="0" smtClean="0"/>
          </a:p>
        </p:txBody>
      </p:sp>
      <p:sp>
        <p:nvSpPr>
          <p:cNvPr id="12292" name="Line 4"/>
          <p:cNvSpPr>
            <a:spLocks noChangeShapeType="1"/>
          </p:cNvSpPr>
          <p:nvPr/>
        </p:nvSpPr>
        <p:spPr bwMode="auto">
          <a:xfrm>
            <a:off x="0" y="1066800"/>
            <a:ext cx="9144000" cy="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293" name="Line 5"/>
          <p:cNvSpPr>
            <a:spLocks noChangeShapeType="1"/>
          </p:cNvSpPr>
          <p:nvPr/>
        </p:nvSpPr>
        <p:spPr bwMode="auto">
          <a:xfrm>
            <a:off x="0" y="6477000"/>
            <a:ext cx="9144000" cy="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18</a:t>
            </a:fld>
            <a:endParaRPr lang="sv-SE"/>
          </a:p>
        </p:txBody>
      </p:sp>
    </p:spTree>
    <p:extLst>
      <p:ext uri="{BB962C8B-B14F-4D97-AF65-F5344CB8AC3E}">
        <p14:creationId xmlns:p14="http://schemas.microsoft.com/office/powerpoint/2010/main" val="2872474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v-SE" dirty="0" smtClean="0"/>
              <a:t>Skilja Parkinson från andra sjukdomar</a:t>
            </a:r>
          </a:p>
        </p:txBody>
      </p:sp>
      <p:sp>
        <p:nvSpPr>
          <p:cNvPr id="13315" name="Rectangle 3"/>
          <p:cNvSpPr>
            <a:spLocks noGrp="1" noChangeArrowheads="1"/>
          </p:cNvSpPr>
          <p:nvPr>
            <p:ph idx="1"/>
          </p:nvPr>
        </p:nvSpPr>
        <p:spPr/>
        <p:txBody>
          <a:bodyPr/>
          <a:lstStyle/>
          <a:p>
            <a:pPr eaLnBrk="1" hangingPunct="1">
              <a:lnSpc>
                <a:spcPct val="80000"/>
              </a:lnSpc>
            </a:pPr>
            <a:r>
              <a:rPr lang="sv-SE" sz="2000" dirty="0" smtClean="0"/>
              <a:t>Faktorer som ger stöd för andra </a:t>
            </a:r>
            <a:r>
              <a:rPr lang="sv-SE" sz="2000" dirty="0" err="1" smtClean="0"/>
              <a:t>parkinsonliknande</a:t>
            </a:r>
            <a:r>
              <a:rPr lang="sv-SE" sz="2000" dirty="0" smtClean="0"/>
              <a:t> syndrom än Parkinsons sjukdom:</a:t>
            </a:r>
          </a:p>
          <a:p>
            <a:pPr eaLnBrk="1" hangingPunct="1">
              <a:lnSpc>
                <a:spcPct val="80000"/>
              </a:lnSpc>
            </a:pPr>
            <a:r>
              <a:rPr lang="sv-SE" sz="2000" dirty="0" smtClean="0"/>
              <a:t>1. </a:t>
            </a:r>
            <a:r>
              <a:rPr lang="sv-SE" sz="2000" b="1" dirty="0" smtClean="0"/>
              <a:t>Fall</a:t>
            </a:r>
            <a:r>
              <a:rPr lang="sv-SE" sz="2000" dirty="0" smtClean="0"/>
              <a:t> som debut eller tidigt i sjukdomsförloppet</a:t>
            </a:r>
          </a:p>
          <a:p>
            <a:pPr eaLnBrk="1" hangingPunct="1">
              <a:lnSpc>
                <a:spcPct val="80000"/>
              </a:lnSpc>
            </a:pPr>
            <a:r>
              <a:rPr lang="sv-SE" sz="2000" dirty="0" smtClean="0"/>
              <a:t>2. </a:t>
            </a:r>
            <a:r>
              <a:rPr lang="sv-SE" sz="2000" b="1" dirty="0" smtClean="0"/>
              <a:t>Dåligt svar</a:t>
            </a:r>
            <a:r>
              <a:rPr lang="sv-SE" sz="2000" dirty="0" smtClean="0"/>
              <a:t> på </a:t>
            </a:r>
            <a:r>
              <a:rPr lang="sv-SE" sz="2000" dirty="0" err="1" smtClean="0"/>
              <a:t>levodopabehandling</a:t>
            </a:r>
            <a:endParaRPr lang="sv-SE" sz="2000" dirty="0" smtClean="0"/>
          </a:p>
          <a:p>
            <a:pPr eaLnBrk="1" hangingPunct="1">
              <a:lnSpc>
                <a:spcPct val="80000"/>
              </a:lnSpc>
            </a:pPr>
            <a:r>
              <a:rPr lang="sv-SE" sz="2000" dirty="0" smtClean="0"/>
              <a:t>3. </a:t>
            </a:r>
            <a:r>
              <a:rPr lang="sv-SE" sz="2000" b="1" dirty="0" err="1" smtClean="0"/>
              <a:t>Sidolik</a:t>
            </a:r>
            <a:r>
              <a:rPr lang="sv-SE" sz="2000" b="1" dirty="0" smtClean="0"/>
              <a:t> /symmetriska</a:t>
            </a:r>
            <a:r>
              <a:rPr lang="sv-SE" sz="2000" dirty="0" smtClean="0"/>
              <a:t> symtom vid debut</a:t>
            </a:r>
          </a:p>
          <a:p>
            <a:pPr eaLnBrk="1" hangingPunct="1">
              <a:lnSpc>
                <a:spcPct val="80000"/>
              </a:lnSpc>
            </a:pPr>
            <a:r>
              <a:rPr lang="sv-SE" sz="2000" dirty="0" smtClean="0"/>
              <a:t>4. </a:t>
            </a:r>
            <a:r>
              <a:rPr lang="sv-SE" sz="2000" b="1" dirty="0" smtClean="0"/>
              <a:t>Snabb initial försämring</a:t>
            </a:r>
            <a:endParaRPr lang="sv-SE" sz="2000" dirty="0" smtClean="0"/>
          </a:p>
          <a:p>
            <a:pPr eaLnBrk="1" hangingPunct="1">
              <a:lnSpc>
                <a:spcPct val="80000"/>
              </a:lnSpc>
            </a:pPr>
            <a:r>
              <a:rPr lang="sv-SE" sz="2000" dirty="0" smtClean="0"/>
              <a:t>5. </a:t>
            </a:r>
            <a:r>
              <a:rPr lang="sv-SE" sz="2000" b="1" dirty="0" smtClean="0"/>
              <a:t>Avsaknad av darrning/skakningar</a:t>
            </a:r>
          </a:p>
          <a:p>
            <a:pPr eaLnBrk="1" hangingPunct="1">
              <a:lnSpc>
                <a:spcPct val="80000"/>
              </a:lnSpc>
            </a:pPr>
            <a:r>
              <a:rPr lang="sv-SE" sz="2000" dirty="0" smtClean="0"/>
              <a:t>6. </a:t>
            </a:r>
            <a:r>
              <a:rPr lang="sv-SE" sz="2000" b="1" dirty="0" smtClean="0"/>
              <a:t>Dysautonomi</a:t>
            </a:r>
            <a:r>
              <a:rPr lang="sv-SE" sz="2000" dirty="0" smtClean="0"/>
              <a:t> (Urin- eller avförings-inkontinens, urinretention som leder till kateterisering, erektionssvårigheter eller symptomatiskt blodtrycksfall i stående)</a:t>
            </a:r>
          </a:p>
          <a:p>
            <a:pPr eaLnBrk="1" hangingPunct="1">
              <a:lnSpc>
                <a:spcPct val="80000"/>
              </a:lnSpc>
            </a:pPr>
            <a:endParaRPr lang="sv-SE" sz="2000" dirty="0" smtClean="0"/>
          </a:p>
          <a:p>
            <a:pPr eaLnBrk="1" hangingPunct="1">
              <a:lnSpc>
                <a:spcPct val="80000"/>
              </a:lnSpc>
            </a:pPr>
            <a:endParaRPr lang="sv-SE" sz="2000" dirty="0"/>
          </a:p>
          <a:p>
            <a:pPr eaLnBrk="1" hangingPunct="1">
              <a:lnSpc>
                <a:spcPct val="80000"/>
              </a:lnSpc>
            </a:pPr>
            <a:r>
              <a:rPr lang="sv-SE" sz="2800" dirty="0" smtClean="0">
                <a:hlinkClick r:id="rId3"/>
              </a:rPr>
              <a:t>www.swemodis.se</a:t>
            </a:r>
            <a:r>
              <a:rPr lang="sv-SE" sz="2800" dirty="0" smtClean="0"/>
              <a:t> </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19</a:t>
            </a:fld>
            <a:endParaRPr lang="sv-SE"/>
          </a:p>
        </p:txBody>
      </p:sp>
    </p:spTree>
    <p:extLst>
      <p:ext uri="{BB962C8B-B14F-4D97-AF65-F5344CB8AC3E}">
        <p14:creationId xmlns:p14="http://schemas.microsoft.com/office/powerpoint/2010/main" val="2255417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Man född 1980</a:t>
            </a:r>
            <a:endParaRPr lang="sv-SE" dirty="0"/>
          </a:p>
        </p:txBody>
      </p:sp>
      <p:sp>
        <p:nvSpPr>
          <p:cNvPr id="3" name="Platshållare för innehåll 2"/>
          <p:cNvSpPr>
            <a:spLocks noGrp="1"/>
          </p:cNvSpPr>
          <p:nvPr>
            <p:ph idx="1"/>
          </p:nvPr>
        </p:nvSpPr>
        <p:spPr/>
        <p:txBody>
          <a:bodyPr>
            <a:normAutofit/>
          </a:bodyPr>
          <a:lstStyle/>
          <a:p>
            <a:r>
              <a:rPr lang="sv-SE" dirty="0" smtClean="0"/>
              <a:t>Besvär sedan 10 år. När han legat ett tag, obehag, tvungen att röra benen. Accentuerats genom åren. Kan nu komma bara han är trött och avslappnad,  krypande, stickande obehag. Svårt somna. Måste gå upp.  Framför allt från benen men även ibland armar.</a:t>
            </a:r>
          </a:p>
          <a:p>
            <a:r>
              <a:rPr lang="sv-SE" dirty="0" smtClean="0"/>
              <a:t>Tidigare väsentligen frisk . Har dock haft ett par epileptiska anfall. Depressionstendenser i </a:t>
            </a:r>
            <a:r>
              <a:rPr lang="sv-SE" dirty="0" err="1" smtClean="0"/>
              <a:t>sb</a:t>
            </a:r>
            <a:r>
              <a:rPr lang="sv-SE" dirty="0" smtClean="0"/>
              <a:t> med problem på jobbet. </a:t>
            </a:r>
          </a:p>
          <a:p>
            <a:r>
              <a:rPr lang="sv-SE" dirty="0" smtClean="0"/>
              <a:t>Läkemedel  </a:t>
            </a:r>
            <a:r>
              <a:rPr lang="sv-SE" dirty="0" err="1" smtClean="0"/>
              <a:t>Ergenyl</a:t>
            </a:r>
            <a:r>
              <a:rPr lang="sv-SE" dirty="0" smtClean="0"/>
              <a:t>, </a:t>
            </a:r>
            <a:r>
              <a:rPr lang="sv-SE" dirty="0" err="1" smtClean="0"/>
              <a:t>Citalopram</a:t>
            </a:r>
            <a:r>
              <a:rPr lang="sv-SE" dirty="0" smtClean="0"/>
              <a:t> , </a:t>
            </a:r>
            <a:r>
              <a:rPr lang="sv-SE" dirty="0" err="1" smtClean="0"/>
              <a:t>Panodil</a:t>
            </a:r>
            <a:r>
              <a:rPr lang="sv-SE" dirty="0" smtClean="0"/>
              <a:t> </a:t>
            </a:r>
            <a:r>
              <a:rPr lang="sv-SE" dirty="0" err="1" smtClean="0"/>
              <a:t>vb</a:t>
            </a:r>
            <a:r>
              <a:rPr lang="sv-SE" dirty="0" smtClean="0"/>
              <a:t>, </a:t>
            </a:r>
            <a:r>
              <a:rPr lang="sv-SE" dirty="0" err="1" smtClean="0"/>
              <a:t>Omeprazol</a:t>
            </a:r>
            <a:r>
              <a:rPr lang="sv-SE" dirty="0" smtClean="0"/>
              <a:t> </a:t>
            </a:r>
            <a:r>
              <a:rPr lang="sv-SE" dirty="0" err="1" smtClean="0"/>
              <a:t>vb</a:t>
            </a:r>
            <a:r>
              <a:rPr lang="sv-SE" dirty="0" smtClean="0"/>
              <a:t>, T </a:t>
            </a:r>
            <a:r>
              <a:rPr lang="sv-SE" dirty="0" err="1" smtClean="0"/>
              <a:t>Primperan</a:t>
            </a:r>
            <a:r>
              <a:rPr lang="sv-SE" dirty="0" smtClean="0"/>
              <a:t> </a:t>
            </a:r>
            <a:r>
              <a:rPr lang="sv-SE" dirty="0" err="1" smtClean="0"/>
              <a:t>vb</a:t>
            </a:r>
            <a:r>
              <a:rPr lang="sv-SE" dirty="0" smtClean="0"/>
              <a:t> </a:t>
            </a:r>
          </a:p>
          <a:p>
            <a:r>
              <a:rPr lang="sv-SE" dirty="0" smtClean="0"/>
              <a:t>Status: Inga problem att gå, inga balanssvårigheter. Tonus och DDK liksidigt normalt. Reflexer, sensibilitet </a:t>
            </a:r>
            <a:r>
              <a:rPr lang="sv-SE" dirty="0" err="1" smtClean="0"/>
              <a:t>ua</a:t>
            </a:r>
            <a:endParaRPr lang="sv-SE" dirty="0" smtClean="0"/>
          </a:p>
          <a:p>
            <a:r>
              <a:rPr lang="sv-SE" dirty="0" smtClean="0"/>
              <a:t>Nedsatt luktsinne sedan några år.</a:t>
            </a:r>
          </a:p>
          <a:p>
            <a:r>
              <a:rPr lang="sv-SE" dirty="0" smtClean="0"/>
              <a:t>Lab: Rutinblodprover normala. Blodvärden, saltbalans.</a:t>
            </a:r>
          </a:p>
          <a:p>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2</a:t>
            </a:fld>
            <a:endParaRPr lang="sv-SE"/>
          </a:p>
        </p:txBody>
      </p:sp>
    </p:spTree>
    <p:extLst>
      <p:ext uri="{BB962C8B-B14F-4D97-AF65-F5344CB8AC3E}">
        <p14:creationId xmlns:p14="http://schemas.microsoft.com/office/powerpoint/2010/main" val="2134006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Differentialdiagnoser  vid Parkinsonism</a:t>
            </a:r>
            <a:endParaRPr lang="sv-SE" dirty="0"/>
          </a:p>
        </p:txBody>
      </p:sp>
      <p:sp>
        <p:nvSpPr>
          <p:cNvPr id="3" name="Platshållare för innehåll 2"/>
          <p:cNvSpPr>
            <a:spLocks noGrp="1"/>
          </p:cNvSpPr>
          <p:nvPr>
            <p:ph idx="1"/>
          </p:nvPr>
        </p:nvSpPr>
        <p:spPr>
          <a:xfrm>
            <a:off x="457200" y="1600200"/>
            <a:ext cx="7643192" cy="4853136"/>
          </a:xfrm>
        </p:spPr>
        <p:txBody>
          <a:bodyPr>
            <a:normAutofit fontScale="85000" lnSpcReduction="20000"/>
          </a:bodyPr>
          <a:lstStyle/>
          <a:p>
            <a:pPr marL="114300" indent="0">
              <a:buNone/>
            </a:pPr>
            <a:endParaRPr lang="sv-SE" sz="1800" dirty="0" smtClean="0"/>
          </a:p>
          <a:p>
            <a:r>
              <a:rPr lang="sv-SE" sz="2000" b="1" dirty="0" smtClean="0"/>
              <a:t>läkemedelsorsakad </a:t>
            </a:r>
            <a:r>
              <a:rPr lang="sv-SE" sz="2000" b="1" dirty="0" err="1" smtClean="0"/>
              <a:t>parkinsonism</a:t>
            </a:r>
            <a:r>
              <a:rPr lang="sv-SE" sz="2000" b="1" dirty="0" smtClean="0"/>
              <a:t>, </a:t>
            </a:r>
            <a:r>
              <a:rPr lang="sv-SE" sz="2000" dirty="0" err="1" smtClean="0"/>
              <a:t>neuroleptika</a:t>
            </a:r>
            <a:r>
              <a:rPr lang="sv-SE" sz="2000" dirty="0" smtClean="0"/>
              <a:t>, antiepileptika, </a:t>
            </a:r>
            <a:r>
              <a:rPr lang="sv-SE" sz="2000" dirty="0" err="1" smtClean="0"/>
              <a:t>antiemetika</a:t>
            </a:r>
            <a:r>
              <a:rPr lang="sv-SE" sz="2000" dirty="0" smtClean="0"/>
              <a:t>, </a:t>
            </a:r>
            <a:r>
              <a:rPr lang="sv-SE" sz="2000" dirty="0" err="1" smtClean="0"/>
              <a:t>lithium</a:t>
            </a:r>
            <a:r>
              <a:rPr lang="sv-SE" sz="2000" dirty="0" smtClean="0"/>
              <a:t>, antidepressiva</a:t>
            </a:r>
          </a:p>
          <a:p>
            <a:endParaRPr lang="sv-SE" sz="2000" b="1" dirty="0" smtClean="0"/>
          </a:p>
          <a:p>
            <a:r>
              <a:rPr lang="sv-SE" sz="2000" b="1" dirty="0" smtClean="0"/>
              <a:t>vaskulär </a:t>
            </a:r>
            <a:r>
              <a:rPr lang="sv-SE" sz="2000" b="1" dirty="0" err="1" smtClean="0"/>
              <a:t>parkinsonism</a:t>
            </a:r>
            <a:r>
              <a:rPr lang="sv-SE" sz="2000" b="1" dirty="0" smtClean="0"/>
              <a:t>, </a:t>
            </a:r>
            <a:r>
              <a:rPr lang="sv-SE" sz="2000" dirty="0"/>
              <a:t>stroke/stegvis </a:t>
            </a:r>
            <a:r>
              <a:rPr lang="sv-SE" sz="2000" dirty="0" smtClean="0"/>
              <a:t>progress. </a:t>
            </a:r>
            <a:r>
              <a:rPr lang="sv-SE" sz="2000" dirty="0" err="1" smtClean="0"/>
              <a:t>Lower</a:t>
            </a:r>
            <a:r>
              <a:rPr lang="sv-SE" sz="2000" dirty="0" smtClean="0"/>
              <a:t> </a:t>
            </a:r>
            <a:r>
              <a:rPr lang="sv-SE" sz="2000" dirty="0" err="1" smtClean="0"/>
              <a:t>body</a:t>
            </a:r>
            <a:r>
              <a:rPr lang="sv-SE" sz="2000" dirty="0" smtClean="0"/>
              <a:t> Parkinsonism</a:t>
            </a:r>
            <a:endParaRPr lang="sv-SE" sz="2000" b="1" dirty="0" smtClean="0"/>
          </a:p>
          <a:p>
            <a:endParaRPr lang="sv-SE" sz="2000" b="1" dirty="0" smtClean="0"/>
          </a:p>
          <a:p>
            <a:r>
              <a:rPr lang="sv-SE" sz="2000" b="1" dirty="0" smtClean="0"/>
              <a:t>MSA- multipel systematrofi, </a:t>
            </a:r>
            <a:r>
              <a:rPr lang="sv-SE" sz="2000" dirty="0" smtClean="0"/>
              <a:t>uttalad </a:t>
            </a:r>
            <a:r>
              <a:rPr lang="sv-SE" sz="2000" dirty="0"/>
              <a:t>tidig </a:t>
            </a:r>
            <a:r>
              <a:rPr lang="sv-SE" sz="2000" dirty="0" smtClean="0"/>
              <a:t>dysautonomi (blodtryck, inkontinens, impotens)</a:t>
            </a:r>
            <a:endParaRPr lang="sv-SE" sz="2000" b="1" dirty="0" smtClean="0"/>
          </a:p>
          <a:p>
            <a:endParaRPr lang="sv-SE" sz="2000" b="1" dirty="0" smtClean="0"/>
          </a:p>
          <a:p>
            <a:r>
              <a:rPr lang="sv-SE" sz="2000" b="1" dirty="0" smtClean="0"/>
              <a:t>PSP-progressiv </a:t>
            </a:r>
            <a:r>
              <a:rPr lang="sv-SE" sz="2000" b="1" dirty="0" err="1" smtClean="0"/>
              <a:t>supranukleär</a:t>
            </a:r>
            <a:r>
              <a:rPr lang="sv-SE" sz="2000" b="1" dirty="0" smtClean="0"/>
              <a:t> (blick)pares , </a:t>
            </a:r>
            <a:r>
              <a:rPr lang="sv-SE" sz="2000" dirty="0" smtClean="0"/>
              <a:t>tidig </a:t>
            </a:r>
            <a:r>
              <a:rPr lang="sv-SE" sz="2000" dirty="0" err="1" smtClean="0"/>
              <a:t>postural</a:t>
            </a:r>
            <a:r>
              <a:rPr lang="sv-SE" sz="2000" dirty="0" smtClean="0"/>
              <a:t> instabilitet, sväljning</a:t>
            </a:r>
          </a:p>
          <a:p>
            <a:endParaRPr lang="sv-SE" sz="2000" dirty="0" smtClean="0"/>
          </a:p>
          <a:p>
            <a:r>
              <a:rPr lang="sv-SE" sz="2000" b="1" dirty="0" smtClean="0"/>
              <a:t>CBD-</a:t>
            </a:r>
            <a:r>
              <a:rPr lang="sv-SE" sz="2000" b="1" dirty="0" err="1" smtClean="0"/>
              <a:t>Corticobasal</a:t>
            </a:r>
            <a:r>
              <a:rPr lang="sv-SE" sz="2000" b="1" dirty="0" smtClean="0"/>
              <a:t> degeneration, </a:t>
            </a:r>
            <a:r>
              <a:rPr lang="sv-SE" sz="2000" dirty="0" smtClean="0"/>
              <a:t>uttalad </a:t>
            </a:r>
            <a:r>
              <a:rPr lang="sv-SE" sz="2000" dirty="0" err="1" smtClean="0"/>
              <a:t>assymetrisk</a:t>
            </a:r>
            <a:r>
              <a:rPr lang="sv-SE" sz="2000" dirty="0" smtClean="0"/>
              <a:t> </a:t>
            </a:r>
            <a:r>
              <a:rPr lang="sv-SE" sz="2000" dirty="0" err="1" smtClean="0"/>
              <a:t>parkinsonism</a:t>
            </a:r>
            <a:r>
              <a:rPr lang="sv-SE" sz="2000" dirty="0" smtClean="0"/>
              <a:t>, kortikala symptom, </a:t>
            </a:r>
            <a:r>
              <a:rPr lang="sv-SE" sz="2000" dirty="0" err="1" smtClean="0"/>
              <a:t>alien</a:t>
            </a:r>
            <a:r>
              <a:rPr lang="sv-SE" sz="2000" dirty="0" smtClean="0"/>
              <a:t> </a:t>
            </a:r>
            <a:r>
              <a:rPr lang="sv-SE" sz="2000" dirty="0" err="1" smtClean="0"/>
              <a:t>limb</a:t>
            </a:r>
            <a:endParaRPr lang="sv-SE" sz="2000" b="1" dirty="0" smtClean="0"/>
          </a:p>
          <a:p>
            <a:endParaRPr lang="sv-SE" sz="2000" b="1" dirty="0" smtClean="0"/>
          </a:p>
          <a:p>
            <a:r>
              <a:rPr lang="sv-SE" sz="2000" b="1" dirty="0" err="1"/>
              <a:t>Lewykroppsdemens</a:t>
            </a:r>
            <a:r>
              <a:rPr lang="sv-SE" sz="2000" b="1" dirty="0"/>
              <a:t> </a:t>
            </a:r>
            <a:r>
              <a:rPr lang="sv-SE" sz="2000" b="1" dirty="0" smtClean="0"/>
              <a:t>, </a:t>
            </a:r>
            <a:r>
              <a:rPr lang="sv-SE" sz="2000" dirty="0"/>
              <a:t>t</a:t>
            </a:r>
            <a:r>
              <a:rPr lang="sv-SE" sz="2000" dirty="0" smtClean="0"/>
              <a:t>idig demens eller livliga hallucinationer</a:t>
            </a:r>
            <a:endParaRPr lang="sv-SE" sz="2000" b="1" dirty="0" smtClean="0"/>
          </a:p>
          <a:p>
            <a:endParaRPr lang="sv-SE" sz="2000" b="1" dirty="0" smtClean="0"/>
          </a:p>
          <a:p>
            <a:r>
              <a:rPr lang="sv-SE" sz="2000" b="1" dirty="0"/>
              <a:t>Parkinsons sjukdom </a:t>
            </a:r>
            <a:r>
              <a:rPr lang="sv-SE" sz="2000" b="1" dirty="0" smtClean="0"/>
              <a:t>, </a:t>
            </a:r>
            <a:r>
              <a:rPr lang="sv-SE" sz="2000" dirty="0" smtClean="0"/>
              <a:t>vilotremor, asymmetrisk debut, bibehållen asymmetri och bra </a:t>
            </a:r>
            <a:r>
              <a:rPr lang="sv-SE" sz="2000" dirty="0"/>
              <a:t>svar på </a:t>
            </a:r>
            <a:r>
              <a:rPr lang="sv-SE" sz="2000" dirty="0" smtClean="0"/>
              <a:t>läkemedelsbehandling</a:t>
            </a:r>
            <a:endParaRPr lang="sv-SE" sz="2000" b="1"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20</a:t>
            </a:fld>
            <a:endParaRPr lang="sv-SE"/>
          </a:p>
        </p:txBody>
      </p:sp>
    </p:spTree>
    <p:extLst>
      <p:ext uri="{BB962C8B-B14F-4D97-AF65-F5344CB8AC3E}">
        <p14:creationId xmlns:p14="http://schemas.microsoft.com/office/powerpoint/2010/main" val="746033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v-SE" dirty="0" smtClean="0"/>
              <a:t>Dessa test kan provas om diagnosen är tveksam:</a:t>
            </a:r>
          </a:p>
        </p:txBody>
      </p:sp>
      <p:sp>
        <p:nvSpPr>
          <p:cNvPr id="14339" name="Rectangle 3"/>
          <p:cNvSpPr>
            <a:spLocks noGrp="1" noChangeArrowheads="1"/>
          </p:cNvSpPr>
          <p:nvPr>
            <p:ph idx="1"/>
          </p:nvPr>
        </p:nvSpPr>
        <p:spPr/>
        <p:txBody>
          <a:bodyPr/>
          <a:lstStyle/>
          <a:p>
            <a:r>
              <a:rPr lang="sv-SE" sz="2000" b="1" dirty="0" smtClean="0"/>
              <a:t>Levodopa- och </a:t>
            </a:r>
            <a:r>
              <a:rPr lang="sv-SE" sz="2000" b="1" dirty="0" err="1" smtClean="0"/>
              <a:t>apomorfin</a:t>
            </a:r>
            <a:r>
              <a:rPr lang="sv-SE" sz="2000" b="1" dirty="0" smtClean="0"/>
              <a:t>-test</a:t>
            </a:r>
            <a:r>
              <a:rPr lang="sv-SE" sz="2000" dirty="0" smtClean="0"/>
              <a:t>, kring 70% känslighet och 20% falskt positiva. L-dopasvar kan vara fördröjt</a:t>
            </a:r>
          </a:p>
          <a:p>
            <a:pPr eaLnBrk="1" hangingPunct="1"/>
            <a:r>
              <a:rPr lang="sv-SE" sz="2000" b="1" dirty="0" smtClean="0"/>
              <a:t>Lukttest</a:t>
            </a:r>
            <a:r>
              <a:rPr lang="sv-SE" sz="2000" dirty="0" smtClean="0"/>
              <a:t> för att särskilja Parkinsons sjukdom från andra </a:t>
            </a:r>
            <a:r>
              <a:rPr lang="sv-SE" sz="2000" dirty="0" err="1" smtClean="0"/>
              <a:t>parkinson</a:t>
            </a:r>
            <a:r>
              <a:rPr lang="sv-SE" sz="2000" dirty="0" smtClean="0"/>
              <a:t>-liknande sjukdomar kan kanske vara användbart.</a:t>
            </a:r>
          </a:p>
          <a:p>
            <a:r>
              <a:rPr lang="sv-SE" sz="2000" b="1" dirty="0"/>
              <a:t>DAT-</a:t>
            </a:r>
            <a:r>
              <a:rPr lang="sv-SE" sz="2000" b="1" dirty="0" err="1"/>
              <a:t>scan</a:t>
            </a:r>
            <a:r>
              <a:rPr lang="sv-SE" sz="2000" b="1" dirty="0"/>
              <a:t> </a:t>
            </a:r>
            <a:r>
              <a:rPr lang="sv-SE" sz="2000" dirty="0"/>
              <a:t>visar dopamintransporterande celler i </a:t>
            </a:r>
            <a:r>
              <a:rPr lang="sv-SE" sz="2000" dirty="0" smtClean="0"/>
              <a:t>hjärnan. </a:t>
            </a:r>
            <a:r>
              <a:rPr lang="sv-SE" sz="2000" dirty="0"/>
              <a:t>Inte utvärderat om det egentligen hjälper till i diagnosen.</a:t>
            </a:r>
          </a:p>
          <a:p>
            <a:r>
              <a:rPr lang="sv-SE" sz="2000" dirty="0"/>
              <a:t>Skiljer inte Parkinsons sjukdom från </a:t>
            </a:r>
            <a:r>
              <a:rPr lang="sv-SE" sz="2000" dirty="0" smtClean="0"/>
              <a:t>atypisk Parkinsonism dock kan skilja essentiell </a:t>
            </a:r>
            <a:r>
              <a:rPr lang="sv-SE" sz="2000" dirty="0" err="1" smtClean="0"/>
              <a:t>tremor</a:t>
            </a:r>
            <a:r>
              <a:rPr lang="sv-SE" sz="2000" dirty="0" smtClean="0"/>
              <a:t> och kan i </a:t>
            </a:r>
            <a:endParaRPr lang="sv-SE" sz="2000" dirty="0"/>
          </a:p>
          <a:p>
            <a:pPr marL="114300" indent="0">
              <a:buNone/>
            </a:pPr>
            <a:r>
              <a:rPr lang="sv-SE" sz="2000" dirty="0" smtClean="0"/>
              <a:t>     Vissa fall vara till hjälp vid 	</a:t>
            </a:r>
          </a:p>
          <a:p>
            <a:pPr marL="114300" indent="0" eaLnBrk="1" hangingPunct="1">
              <a:buNone/>
            </a:pPr>
            <a:r>
              <a:rPr lang="sv-SE" sz="2000" dirty="0" smtClean="0"/>
              <a:t>     läkemedelsutlöst </a:t>
            </a:r>
            <a:r>
              <a:rPr lang="sv-SE" sz="2000" dirty="0" err="1" smtClean="0"/>
              <a:t>parkinsonism</a:t>
            </a:r>
            <a:r>
              <a:rPr lang="sv-SE" sz="2000" dirty="0" smtClean="0"/>
              <a:t>.</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21</a:t>
            </a:fld>
            <a:endParaRPr lang="sv-SE"/>
          </a:p>
        </p:txBody>
      </p:sp>
      <p:pic>
        <p:nvPicPr>
          <p:cNvPr id="6" name="Picture 2" descr="Brain sc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4066578"/>
            <a:ext cx="4176142" cy="279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2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lstStyle/>
          <a:p>
            <a:pPr eaLnBrk="1" hangingPunct="1"/>
            <a:r>
              <a:rPr lang="en-US" sz="2800" dirty="0" smtClean="0"/>
              <a:t>Does vigorous exercise have a</a:t>
            </a:r>
            <a:br>
              <a:rPr lang="en-US" sz="2800" dirty="0" smtClean="0"/>
            </a:br>
            <a:r>
              <a:rPr lang="sv-SE" sz="2800" dirty="0" err="1" smtClean="0"/>
              <a:t>neuroprotective</a:t>
            </a:r>
            <a:r>
              <a:rPr lang="sv-SE" sz="2800" dirty="0" smtClean="0"/>
              <a:t> </a:t>
            </a:r>
            <a:r>
              <a:rPr lang="sv-SE" sz="2800" dirty="0" err="1" smtClean="0"/>
              <a:t>effect</a:t>
            </a:r>
            <a:r>
              <a:rPr lang="sv-SE" sz="2800" dirty="0" smtClean="0"/>
              <a:t> in Parkinson </a:t>
            </a:r>
            <a:r>
              <a:rPr lang="sv-SE" sz="2800" dirty="0" err="1" smtClean="0"/>
              <a:t>disease</a:t>
            </a:r>
            <a:r>
              <a:rPr lang="sv-SE" sz="2800" dirty="0" smtClean="0"/>
              <a:t>?</a:t>
            </a:r>
          </a:p>
        </p:txBody>
      </p:sp>
      <p:sp>
        <p:nvSpPr>
          <p:cNvPr id="17411" name="Platshållare för innehåll 2"/>
          <p:cNvSpPr>
            <a:spLocks noGrp="1"/>
          </p:cNvSpPr>
          <p:nvPr>
            <p:ph idx="1"/>
          </p:nvPr>
        </p:nvSpPr>
        <p:spPr>
          <a:xfrm>
            <a:off x="179512" y="1916832"/>
            <a:ext cx="7772400" cy="4114800"/>
          </a:xfrm>
        </p:spPr>
        <p:txBody>
          <a:bodyPr/>
          <a:lstStyle/>
          <a:p>
            <a:pPr eaLnBrk="1" hangingPunct="1"/>
            <a:r>
              <a:rPr lang="sv-SE" sz="1800" b="1" i="1" dirty="0" err="1" smtClean="0"/>
              <a:t>Neurology</a:t>
            </a:r>
            <a:r>
              <a:rPr lang="sv-SE" sz="1800" dirty="0" smtClean="0"/>
              <a:t>® </a:t>
            </a:r>
            <a:r>
              <a:rPr lang="sv-SE" sz="1800" b="1" dirty="0" smtClean="0"/>
              <a:t>2011;77:288–294</a:t>
            </a:r>
          </a:p>
          <a:p>
            <a:pPr eaLnBrk="1" hangingPunct="1"/>
            <a:r>
              <a:rPr lang="sv-SE" sz="1800" b="1" dirty="0" err="1" smtClean="0"/>
              <a:t>Prospective</a:t>
            </a:r>
            <a:r>
              <a:rPr lang="sv-SE" sz="1800" b="1" dirty="0" smtClean="0"/>
              <a:t> </a:t>
            </a:r>
            <a:r>
              <a:rPr lang="sv-SE" sz="1800" b="1" dirty="0" err="1" smtClean="0"/>
              <a:t>evidence</a:t>
            </a:r>
            <a:r>
              <a:rPr lang="sv-SE" sz="1800" b="1" dirty="0" smtClean="0"/>
              <a:t> suggests </a:t>
            </a:r>
            <a:r>
              <a:rPr lang="en-US" sz="1800" b="1" dirty="0" smtClean="0"/>
              <a:t>that midlife, regular exercise reduces the subsequent </a:t>
            </a:r>
            <a:r>
              <a:rPr lang="sv-SE" sz="1800" b="1" dirty="0" smtClean="0"/>
              <a:t>PD risk </a:t>
            </a:r>
            <a:r>
              <a:rPr lang="sv-SE" sz="1800" b="1" dirty="0" err="1" smtClean="0"/>
              <a:t>years</a:t>
            </a:r>
            <a:r>
              <a:rPr lang="sv-SE" sz="1800" b="1" dirty="0" smtClean="0"/>
              <a:t> later.</a:t>
            </a:r>
          </a:p>
          <a:p>
            <a:pPr eaLnBrk="1" hangingPunct="1"/>
            <a:r>
              <a:rPr lang="en-US" sz="1800" b="1" dirty="0" smtClean="0"/>
              <a:t>Might exercise slow PD progression?</a:t>
            </a:r>
            <a:r>
              <a:rPr lang="en-US" sz="1800" dirty="0" smtClean="0"/>
              <a:t> Little direct evidence currently bears on this possibility and there is a paucity of clinical trial data.</a:t>
            </a:r>
          </a:p>
          <a:p>
            <a:pPr eaLnBrk="1" hangingPunct="1"/>
            <a:r>
              <a:rPr lang="en-US" sz="1800" b="1" dirty="0" smtClean="0"/>
              <a:t>Protective effect of exercise in animal models of </a:t>
            </a:r>
            <a:r>
              <a:rPr lang="sv-SE" sz="1800" b="1" dirty="0" err="1" smtClean="0"/>
              <a:t>parkinsonism</a:t>
            </a:r>
            <a:r>
              <a:rPr lang="sv-SE" sz="1800" b="1" dirty="0" smtClean="0"/>
              <a:t>.</a:t>
            </a:r>
            <a:endParaRPr lang="en-US" sz="1800" b="1" dirty="0" smtClean="0"/>
          </a:p>
          <a:p>
            <a:pPr eaLnBrk="1" hangingPunct="1"/>
            <a:r>
              <a:rPr lang="sv-SE" dirty="0" smtClean="0"/>
              <a:t>Man frågar om träning kan förlångsamma förloppet vid Parkinsons sjukdom. Kanske är det så</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22</a:t>
            </a:fld>
            <a:endParaRPr lang="sv-SE"/>
          </a:p>
        </p:txBody>
      </p:sp>
    </p:spTree>
    <p:extLst>
      <p:ext uri="{BB962C8B-B14F-4D97-AF65-F5344CB8AC3E}">
        <p14:creationId xmlns:p14="http://schemas.microsoft.com/office/powerpoint/2010/main" val="3969698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v-SE" smtClean="0"/>
              <a:t>Läkemedelsgrupper vid Parkinsons sjukdom</a:t>
            </a:r>
          </a:p>
        </p:txBody>
      </p:sp>
      <p:sp>
        <p:nvSpPr>
          <p:cNvPr id="25603" name="Rectangle 3"/>
          <p:cNvSpPr>
            <a:spLocks noGrp="1" noChangeArrowheads="1"/>
          </p:cNvSpPr>
          <p:nvPr>
            <p:ph idx="1"/>
          </p:nvPr>
        </p:nvSpPr>
        <p:spPr/>
        <p:txBody>
          <a:bodyPr/>
          <a:lstStyle/>
          <a:p>
            <a:pPr eaLnBrk="1" hangingPunct="1">
              <a:lnSpc>
                <a:spcPct val="80000"/>
              </a:lnSpc>
            </a:pPr>
            <a:r>
              <a:rPr lang="sv-SE" sz="2800" dirty="0" err="1" smtClean="0"/>
              <a:t>Levodopa</a:t>
            </a:r>
            <a:r>
              <a:rPr lang="sv-SE" sz="2800" dirty="0" smtClean="0"/>
              <a:t> (</a:t>
            </a:r>
            <a:r>
              <a:rPr lang="sv-SE" sz="2800" dirty="0" err="1" smtClean="0"/>
              <a:t>Madopark</a:t>
            </a:r>
            <a:r>
              <a:rPr lang="sv-SE" sz="2800" dirty="0" smtClean="0"/>
              <a:t> eller </a:t>
            </a:r>
            <a:r>
              <a:rPr lang="sv-SE" sz="2800" dirty="0" err="1" smtClean="0"/>
              <a:t>Sinemet</a:t>
            </a:r>
            <a:r>
              <a:rPr lang="sv-SE" sz="2800" dirty="0" smtClean="0"/>
              <a:t>)			</a:t>
            </a:r>
          </a:p>
          <a:p>
            <a:pPr eaLnBrk="1" hangingPunct="1">
              <a:lnSpc>
                <a:spcPct val="80000"/>
              </a:lnSpc>
            </a:pPr>
            <a:r>
              <a:rPr lang="sv-SE" sz="2800" dirty="0" err="1" smtClean="0"/>
              <a:t>Dopaminagonister</a:t>
            </a:r>
            <a:r>
              <a:rPr lang="sv-SE" sz="2800" dirty="0" smtClean="0"/>
              <a:t> (</a:t>
            </a:r>
            <a:r>
              <a:rPr lang="sv-SE" sz="2800" dirty="0" err="1" smtClean="0"/>
              <a:t>Sifrol</a:t>
            </a:r>
            <a:r>
              <a:rPr lang="sv-SE" sz="2800" dirty="0" smtClean="0"/>
              <a:t>, </a:t>
            </a:r>
            <a:r>
              <a:rPr lang="sv-SE" sz="2800" dirty="0" err="1" smtClean="0"/>
              <a:t>Requip</a:t>
            </a:r>
            <a:r>
              <a:rPr lang="sv-SE" sz="2800" dirty="0" smtClean="0"/>
              <a:t>, </a:t>
            </a:r>
            <a:r>
              <a:rPr lang="sv-SE" sz="2800" dirty="0" err="1" smtClean="0"/>
              <a:t>Neupro</a:t>
            </a:r>
            <a:r>
              <a:rPr lang="sv-SE" sz="2800" dirty="0" smtClean="0"/>
              <a:t>)		</a:t>
            </a:r>
          </a:p>
          <a:p>
            <a:pPr eaLnBrk="1" hangingPunct="1">
              <a:lnSpc>
                <a:spcPct val="80000"/>
              </a:lnSpc>
            </a:pPr>
            <a:r>
              <a:rPr lang="sv-SE" sz="2800" dirty="0" smtClean="0"/>
              <a:t>COMT-hämmare (</a:t>
            </a:r>
            <a:r>
              <a:rPr lang="sv-SE" sz="2800" dirty="0" err="1" smtClean="0"/>
              <a:t>Comtess</a:t>
            </a:r>
            <a:r>
              <a:rPr lang="sv-SE" sz="2800" dirty="0" smtClean="0"/>
              <a:t>, </a:t>
            </a:r>
            <a:r>
              <a:rPr lang="sv-SE" sz="2800" dirty="0" err="1" smtClean="0"/>
              <a:t>Stalevo</a:t>
            </a:r>
            <a:r>
              <a:rPr lang="sv-SE" sz="2800" dirty="0" smtClean="0"/>
              <a:t>)	</a:t>
            </a:r>
          </a:p>
          <a:p>
            <a:pPr eaLnBrk="1" hangingPunct="1">
              <a:lnSpc>
                <a:spcPct val="80000"/>
              </a:lnSpc>
            </a:pPr>
            <a:endParaRPr lang="sv-SE" sz="2800" dirty="0" smtClean="0"/>
          </a:p>
          <a:p>
            <a:pPr>
              <a:lnSpc>
                <a:spcPct val="80000"/>
              </a:lnSpc>
            </a:pPr>
            <a:r>
              <a:rPr lang="sv-SE" sz="2800" dirty="0" smtClean="0"/>
              <a:t>MAO-B </a:t>
            </a:r>
            <a:r>
              <a:rPr lang="sv-SE" sz="2800" dirty="0"/>
              <a:t>hämmare  </a:t>
            </a:r>
            <a:r>
              <a:rPr lang="sv-SE" sz="2800" dirty="0" err="1" smtClean="0"/>
              <a:t>Azilect</a:t>
            </a:r>
            <a:r>
              <a:rPr lang="sv-SE" sz="2800" dirty="0" smtClean="0"/>
              <a:t> (</a:t>
            </a:r>
            <a:r>
              <a:rPr lang="sv-SE" sz="2800" dirty="0" err="1" smtClean="0"/>
              <a:t>rasagilin</a:t>
            </a:r>
            <a:r>
              <a:rPr lang="sv-SE" sz="2800" dirty="0" smtClean="0"/>
              <a:t>), (</a:t>
            </a:r>
            <a:r>
              <a:rPr lang="sv-SE" sz="2800" dirty="0" err="1" smtClean="0"/>
              <a:t>Selegilin</a:t>
            </a:r>
            <a:r>
              <a:rPr lang="sv-SE" sz="2800" dirty="0" smtClean="0"/>
              <a:t>)</a:t>
            </a:r>
            <a:endParaRPr lang="sv-SE" sz="2800" dirty="0">
              <a:solidFill>
                <a:schemeClr val="hlink"/>
              </a:solidFill>
            </a:endParaRPr>
          </a:p>
          <a:p>
            <a:pPr eaLnBrk="1" hangingPunct="1">
              <a:lnSpc>
                <a:spcPct val="80000"/>
              </a:lnSpc>
            </a:pPr>
            <a:endParaRPr lang="sv-SE" sz="2800" dirty="0" smtClean="0"/>
          </a:p>
          <a:p>
            <a:pPr eaLnBrk="1" hangingPunct="1">
              <a:lnSpc>
                <a:spcPct val="80000"/>
              </a:lnSpc>
              <a:buFont typeface="Wingdings" pitchFamily="2" charset="2"/>
              <a:buNone/>
            </a:pPr>
            <a:r>
              <a:rPr lang="sv-SE" sz="2400" dirty="0" smtClean="0">
                <a:solidFill>
                  <a:schemeClr val="hlink"/>
                </a:solidFill>
              </a:rPr>
              <a:t>OBS! Inga bevis för att något läkemedel påverkar sjukdomsprogressen positivt eller negativt.</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23</a:t>
            </a:fld>
            <a:endParaRPr lang="sv-SE"/>
          </a:p>
        </p:txBody>
      </p:sp>
    </p:spTree>
    <p:extLst>
      <p:ext uri="{BB962C8B-B14F-4D97-AF65-F5344CB8AC3E}">
        <p14:creationId xmlns:p14="http://schemas.microsoft.com/office/powerpoint/2010/main" val="4055431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v-SE" dirty="0" smtClean="0"/>
              <a:t>Läkemedelsbehandling tidigt i sjukdomsförloppet</a:t>
            </a:r>
          </a:p>
        </p:txBody>
      </p:sp>
      <p:sp>
        <p:nvSpPr>
          <p:cNvPr id="32771" name="Rectangle 3"/>
          <p:cNvSpPr>
            <a:spLocks noGrp="1" noChangeArrowheads="1"/>
          </p:cNvSpPr>
          <p:nvPr>
            <p:ph idx="1"/>
          </p:nvPr>
        </p:nvSpPr>
        <p:spPr>
          <a:xfrm>
            <a:off x="755576" y="2420888"/>
            <a:ext cx="7451725" cy="3744912"/>
          </a:xfrm>
        </p:spPr>
        <p:txBody>
          <a:bodyPr/>
          <a:lstStyle/>
          <a:p>
            <a:pPr eaLnBrk="1" hangingPunct="1"/>
            <a:r>
              <a:rPr lang="sv-SE" dirty="0" smtClean="0"/>
              <a:t>Det är inte säkert visat när man skall börja med behandling eller vilket preparat man skall använda.</a:t>
            </a:r>
          </a:p>
          <a:p>
            <a:pPr eaLnBrk="1" hangingPunct="1"/>
            <a:r>
              <a:rPr lang="sv-SE" dirty="0" smtClean="0"/>
              <a:t>Men, det spelar inte så stor roll. De flesta preparat fungerar ganska bra på kort sikt.</a:t>
            </a:r>
          </a:p>
          <a:p>
            <a:pPr eaLnBrk="1" hangingPunct="1"/>
            <a:r>
              <a:rPr lang="sv-SE" dirty="0" smtClean="0"/>
              <a:t>Riktlinjer: Äldre, multisjuka, eller påtaglig </a:t>
            </a:r>
            <a:r>
              <a:rPr lang="sv-SE" dirty="0" err="1" smtClean="0"/>
              <a:t>bradykinesi</a:t>
            </a:r>
            <a:r>
              <a:rPr lang="sv-SE" dirty="0" smtClean="0"/>
              <a:t> L-dopa till yngre gärna </a:t>
            </a:r>
            <a:r>
              <a:rPr lang="sv-SE" dirty="0" err="1" smtClean="0"/>
              <a:t>agonist</a:t>
            </a:r>
            <a:r>
              <a:rPr lang="sv-SE" dirty="0" smtClean="0"/>
              <a:t> (</a:t>
            </a:r>
            <a:r>
              <a:rPr lang="sv-SE" dirty="0" err="1" smtClean="0"/>
              <a:t>ssk</a:t>
            </a:r>
            <a:r>
              <a:rPr lang="sv-SE" dirty="0" smtClean="0"/>
              <a:t> vid </a:t>
            </a:r>
            <a:r>
              <a:rPr lang="sv-SE" dirty="0" err="1" smtClean="0"/>
              <a:t>tremor</a:t>
            </a:r>
            <a:r>
              <a:rPr lang="sv-SE" dirty="0" smtClean="0"/>
              <a:t>) eller </a:t>
            </a:r>
            <a:r>
              <a:rPr lang="sv-SE" dirty="0" err="1" smtClean="0"/>
              <a:t>MAOBhämmare</a:t>
            </a:r>
            <a:endParaRPr lang="sv-SE" dirty="0" smtClean="0"/>
          </a:p>
          <a:p>
            <a:pPr marL="114300" indent="0" eaLnBrk="1" hangingPunct="1">
              <a:buNone/>
            </a:pPr>
            <a:endParaRPr lang="sv-SE" dirty="0"/>
          </a:p>
          <a:p>
            <a:pPr marL="114300" indent="0" eaLnBrk="1" hangingPunct="1">
              <a:buNone/>
            </a:pPr>
            <a:endParaRPr lang="sv-SE"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24</a:t>
            </a:fld>
            <a:endParaRPr lang="sv-SE"/>
          </a:p>
        </p:txBody>
      </p:sp>
    </p:spTree>
    <p:extLst>
      <p:ext uri="{BB962C8B-B14F-4D97-AF65-F5344CB8AC3E}">
        <p14:creationId xmlns:p14="http://schemas.microsoft.com/office/powerpoint/2010/main" val="915078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v-SE" dirty="0" smtClean="0"/>
              <a:t>När skall man börja behandla och med vilken behandling?</a:t>
            </a:r>
          </a:p>
        </p:txBody>
      </p:sp>
      <p:sp>
        <p:nvSpPr>
          <p:cNvPr id="33795" name="Rectangle 3"/>
          <p:cNvSpPr>
            <a:spLocks noGrp="1" noChangeArrowheads="1"/>
          </p:cNvSpPr>
          <p:nvPr>
            <p:ph idx="1"/>
          </p:nvPr>
        </p:nvSpPr>
        <p:spPr>
          <a:xfrm>
            <a:off x="1187450" y="1916113"/>
            <a:ext cx="7772400" cy="4941887"/>
          </a:xfrm>
        </p:spPr>
        <p:txBody>
          <a:bodyPr/>
          <a:lstStyle/>
          <a:p>
            <a:pPr eaLnBrk="1" hangingPunct="1">
              <a:lnSpc>
                <a:spcPct val="80000"/>
              </a:lnSpc>
            </a:pPr>
            <a:r>
              <a:rPr lang="sv-SE" sz="2800" smtClean="0"/>
              <a:t>Det är bra att tidigt påbörja behandling med utbildning, träning, nutrition och stöd i livet.</a:t>
            </a:r>
          </a:p>
          <a:p>
            <a:pPr eaLnBrk="1" hangingPunct="1">
              <a:lnSpc>
                <a:spcPct val="80000"/>
              </a:lnSpc>
            </a:pPr>
            <a:r>
              <a:rPr lang="sv-SE" sz="2800" smtClean="0"/>
              <a:t>Det finns idag inga bevis för att det skulle vara skadligt att börja tidigt med läkemedelsbehandling men inte heller starka bevis för att det är en nackdel att vänta med läkemedel.</a:t>
            </a:r>
          </a:p>
          <a:p>
            <a:pPr eaLnBrk="1" hangingPunct="1">
              <a:lnSpc>
                <a:spcPct val="80000"/>
              </a:lnSpc>
            </a:pPr>
            <a:r>
              <a:rPr lang="sv-SE" sz="2800" smtClean="0"/>
              <a:t>Det finns inga entydiga bevis för att det är bättre att börja med en viss läkemedelsgrupp än en annan.</a:t>
            </a:r>
          </a:p>
          <a:p>
            <a:pPr eaLnBrk="1" hangingPunct="1">
              <a:lnSpc>
                <a:spcPct val="80000"/>
              </a:lnSpc>
            </a:pPr>
            <a:r>
              <a:rPr lang="sv-SE" sz="2800" smtClean="0"/>
              <a:t>Jag tolkar några studier ELLDOPA, ADAGIO att det kan vara positivt att börja tidigt.</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25</a:t>
            </a:fld>
            <a:endParaRPr lang="sv-SE"/>
          </a:p>
        </p:txBody>
      </p:sp>
    </p:spTree>
    <p:extLst>
      <p:ext uri="{BB962C8B-B14F-4D97-AF65-F5344CB8AC3E}">
        <p14:creationId xmlns:p14="http://schemas.microsoft.com/office/powerpoint/2010/main" val="115712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50938" y="214313"/>
            <a:ext cx="6516687" cy="1462087"/>
          </a:xfrm>
        </p:spPr>
        <p:txBody>
          <a:bodyPr/>
          <a:lstStyle/>
          <a:p>
            <a:pPr eaLnBrk="1" hangingPunct="1"/>
            <a:r>
              <a:rPr lang="sv-SE" dirty="0" smtClean="0"/>
              <a:t>Motoriska problem efter några år:</a:t>
            </a:r>
          </a:p>
        </p:txBody>
      </p:sp>
      <p:sp>
        <p:nvSpPr>
          <p:cNvPr id="39939" name="Rectangle 3"/>
          <p:cNvSpPr>
            <a:spLocks noGrp="1" noChangeArrowheads="1"/>
          </p:cNvSpPr>
          <p:nvPr>
            <p:ph idx="1"/>
          </p:nvPr>
        </p:nvSpPr>
        <p:spPr/>
        <p:txBody>
          <a:bodyPr/>
          <a:lstStyle/>
          <a:p>
            <a:pPr eaLnBrk="1" hangingPunct="1"/>
            <a:r>
              <a:rPr lang="sv-SE" smtClean="0"/>
              <a:t>Medicinen verkar kortare tid</a:t>
            </a:r>
          </a:p>
          <a:p>
            <a:pPr eaLnBrk="1" hangingPunct="1"/>
            <a:r>
              <a:rPr lang="sv-SE" smtClean="0"/>
              <a:t>Ofrivilliga rörelser/</a:t>
            </a:r>
            <a:r>
              <a:rPr lang="sv-SE" b="1" smtClean="0"/>
              <a:t>dyskinesier</a:t>
            </a:r>
            <a:r>
              <a:rPr lang="sv-SE" smtClean="0"/>
              <a:t> av mediciner</a:t>
            </a:r>
          </a:p>
          <a:p>
            <a:pPr eaLnBrk="1" hangingPunct="1"/>
            <a:r>
              <a:rPr lang="sv-SE" smtClean="0"/>
              <a:t>Snabb växling mellan stelhet och funktion/ ”on-off”</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26</a:t>
            </a:fld>
            <a:endParaRPr lang="sv-SE"/>
          </a:p>
        </p:txBody>
      </p:sp>
    </p:spTree>
    <p:extLst>
      <p:ext uri="{BB962C8B-B14F-4D97-AF65-F5344CB8AC3E}">
        <p14:creationId xmlns:p14="http://schemas.microsoft.com/office/powerpoint/2010/main" val="1771485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sv-SE" dirty="0" smtClean="0"/>
              <a:t>Avtagande effekt/ dosglapp</a:t>
            </a:r>
          </a:p>
        </p:txBody>
      </p:sp>
      <p:sp>
        <p:nvSpPr>
          <p:cNvPr id="40963" name="Rectangle 3"/>
          <p:cNvSpPr>
            <a:spLocks noGrp="1" noChangeArrowheads="1"/>
          </p:cNvSpPr>
          <p:nvPr>
            <p:ph idx="1"/>
          </p:nvPr>
        </p:nvSpPr>
        <p:spPr>
          <a:xfrm>
            <a:off x="1182688" y="2017713"/>
            <a:ext cx="7772400" cy="4435475"/>
          </a:xfrm>
        </p:spPr>
        <p:txBody>
          <a:bodyPr/>
          <a:lstStyle/>
          <a:p>
            <a:pPr eaLnBrk="1" hangingPunct="1">
              <a:lnSpc>
                <a:spcPct val="90000"/>
              </a:lnSpc>
            </a:pPr>
            <a:r>
              <a:rPr lang="sv-SE" sz="2800" dirty="0" smtClean="0"/>
              <a:t>Effekten sitter inte i lika länge efter medicinintag. Stelhet, långsamhet återkommer.  T ex smärtsamma benkramper på efternatten. Inom 5 år hos hälften av patienter. </a:t>
            </a:r>
          </a:p>
          <a:p>
            <a:pPr eaLnBrk="1" hangingPunct="1">
              <a:lnSpc>
                <a:spcPct val="90000"/>
              </a:lnSpc>
            </a:pPr>
            <a:r>
              <a:rPr lang="sv-SE" sz="2800" dirty="0" smtClean="0">
                <a:solidFill>
                  <a:schemeClr val="folHlink"/>
                </a:solidFill>
              </a:rPr>
              <a:t>Behandling:</a:t>
            </a:r>
          </a:p>
          <a:p>
            <a:pPr>
              <a:lnSpc>
                <a:spcPct val="90000"/>
              </a:lnSpc>
            </a:pPr>
            <a:r>
              <a:rPr lang="sv-SE" sz="2800" dirty="0" smtClean="0"/>
              <a:t>Dopaminagonister </a:t>
            </a:r>
            <a:r>
              <a:rPr lang="sv-SE" sz="2800" dirty="0"/>
              <a:t>eller L-Dopa i tillägg</a:t>
            </a:r>
          </a:p>
          <a:p>
            <a:pPr eaLnBrk="1" hangingPunct="1">
              <a:lnSpc>
                <a:spcPct val="90000"/>
              </a:lnSpc>
            </a:pPr>
            <a:r>
              <a:rPr lang="sv-SE" sz="2800" dirty="0" smtClean="0"/>
              <a:t>COMT-hämmare</a:t>
            </a:r>
          </a:p>
          <a:p>
            <a:pPr eaLnBrk="1" hangingPunct="1">
              <a:lnSpc>
                <a:spcPct val="90000"/>
              </a:lnSpc>
            </a:pPr>
            <a:r>
              <a:rPr lang="sv-SE" sz="2800" dirty="0" smtClean="0"/>
              <a:t>MAO-B hämmare</a:t>
            </a:r>
          </a:p>
          <a:p>
            <a:pPr>
              <a:lnSpc>
                <a:spcPct val="90000"/>
              </a:lnSpc>
            </a:pPr>
            <a:r>
              <a:rPr lang="sv-SE" sz="2800" dirty="0"/>
              <a:t>Ökad frekvens </a:t>
            </a:r>
            <a:r>
              <a:rPr lang="sv-SE" sz="2800" dirty="0" smtClean="0"/>
              <a:t>L-dopa </a:t>
            </a:r>
            <a:r>
              <a:rPr lang="sv-SE" sz="2800" dirty="0"/>
              <a:t>i små </a:t>
            </a:r>
            <a:r>
              <a:rPr lang="sv-SE" sz="2800" dirty="0" smtClean="0"/>
              <a:t>doser</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27</a:t>
            </a:fld>
            <a:endParaRPr lang="sv-SE"/>
          </a:p>
        </p:txBody>
      </p:sp>
    </p:spTree>
    <p:extLst>
      <p:ext uri="{BB962C8B-B14F-4D97-AF65-F5344CB8AC3E}">
        <p14:creationId xmlns:p14="http://schemas.microsoft.com/office/powerpoint/2010/main" val="233506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sv-SE" dirty="0" smtClean="0"/>
              <a:t>Parkinsons sjukdom efter många (10-15) år</a:t>
            </a:r>
          </a:p>
        </p:txBody>
      </p:sp>
      <p:sp>
        <p:nvSpPr>
          <p:cNvPr id="45059" name="Rectangle 3"/>
          <p:cNvSpPr>
            <a:spLocks noGrp="1" noChangeArrowheads="1"/>
          </p:cNvSpPr>
          <p:nvPr>
            <p:ph idx="1"/>
          </p:nvPr>
        </p:nvSpPr>
        <p:spPr/>
        <p:txBody>
          <a:bodyPr/>
          <a:lstStyle/>
          <a:p>
            <a:pPr eaLnBrk="1" hangingPunct="1"/>
            <a:r>
              <a:rPr lang="sv-SE" sz="3600" dirty="0" smtClean="0"/>
              <a:t>Rörelseproblem</a:t>
            </a:r>
          </a:p>
          <a:p>
            <a:pPr eaLnBrk="1" hangingPunct="1"/>
            <a:r>
              <a:rPr lang="sv-SE" sz="3600" dirty="0" smtClean="0"/>
              <a:t>Autonoma symptom (från det självständiga nervsystemet)</a:t>
            </a:r>
          </a:p>
          <a:p>
            <a:pPr eaLnBrk="1" hangingPunct="1"/>
            <a:r>
              <a:rPr lang="sv-SE" sz="3600" dirty="0" smtClean="0"/>
              <a:t>Påverkan på minne, beteende &amp;humör</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28</a:t>
            </a:fld>
            <a:endParaRPr lang="sv-SE" dirty="0"/>
          </a:p>
        </p:txBody>
      </p:sp>
    </p:spTree>
    <p:extLst>
      <p:ext uri="{BB962C8B-B14F-4D97-AF65-F5344CB8AC3E}">
        <p14:creationId xmlns:p14="http://schemas.microsoft.com/office/powerpoint/2010/main" val="2077167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v-SE" sz="4000" dirty="0" smtClean="0"/>
              <a:t>Nutrition vid Parkinsons sjukdom</a:t>
            </a:r>
          </a:p>
        </p:txBody>
      </p:sp>
      <p:sp>
        <p:nvSpPr>
          <p:cNvPr id="64515" name="Rectangle 3"/>
          <p:cNvSpPr>
            <a:spLocks noGrp="1" noChangeArrowheads="1"/>
          </p:cNvSpPr>
          <p:nvPr>
            <p:ph idx="1"/>
          </p:nvPr>
        </p:nvSpPr>
        <p:spPr/>
        <p:txBody>
          <a:bodyPr>
            <a:normAutofit/>
          </a:bodyPr>
          <a:lstStyle/>
          <a:p>
            <a:pPr eaLnBrk="1" hangingPunct="1"/>
            <a:r>
              <a:rPr lang="sv-SE" sz="3600" dirty="0" smtClean="0"/>
              <a:t>Kan vara nackdel kombinera protein med l-dopa då l-dopa tas upp sämre från tarmen.</a:t>
            </a:r>
          </a:p>
          <a:p>
            <a:pPr eaLnBrk="1" hangingPunct="1"/>
            <a:r>
              <a:rPr lang="sv-SE" sz="3600" dirty="0" smtClean="0"/>
              <a:t>Undvik för få kalorier- risk undernäring</a:t>
            </a:r>
          </a:p>
          <a:p>
            <a:pPr eaLnBrk="1" hangingPunct="1"/>
            <a:r>
              <a:rPr lang="sv-SE" sz="3600" dirty="0" smtClean="0"/>
              <a:t>Sväljningssvårigheter</a:t>
            </a:r>
          </a:p>
          <a:p>
            <a:pPr eaLnBrk="1" hangingPunct="1"/>
            <a:r>
              <a:rPr lang="sv-SE" sz="3600" dirty="0" smtClean="0"/>
              <a:t>Förstoppning</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29</a:t>
            </a:fld>
            <a:endParaRPr lang="sv-SE" dirty="0"/>
          </a:p>
        </p:txBody>
      </p:sp>
    </p:spTree>
    <p:extLst>
      <p:ext uri="{BB962C8B-B14F-4D97-AF65-F5344CB8AC3E}">
        <p14:creationId xmlns:p14="http://schemas.microsoft.com/office/powerpoint/2010/main" val="3039709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Man född </a:t>
            </a:r>
            <a:r>
              <a:rPr lang="sv-SE" dirty="0" smtClean="0"/>
              <a:t>1980</a:t>
            </a:r>
            <a:endParaRPr lang="sv-SE" dirty="0"/>
          </a:p>
        </p:txBody>
      </p:sp>
      <p:sp>
        <p:nvSpPr>
          <p:cNvPr id="3" name="Platshållare för innehåll 2"/>
          <p:cNvSpPr>
            <a:spLocks noGrp="1"/>
          </p:cNvSpPr>
          <p:nvPr>
            <p:ph idx="1"/>
          </p:nvPr>
        </p:nvSpPr>
        <p:spPr/>
        <p:txBody>
          <a:bodyPr/>
          <a:lstStyle/>
          <a:p>
            <a:pPr marL="114300" indent="0">
              <a:buNone/>
            </a:pPr>
            <a:r>
              <a:rPr lang="sv-SE" b="1" dirty="0" smtClean="0"/>
              <a:t>Diagnosförslag:</a:t>
            </a:r>
          </a:p>
          <a:p>
            <a:r>
              <a:rPr lang="sv-SE" dirty="0" smtClean="0"/>
              <a:t>A Restless legs </a:t>
            </a:r>
            <a:r>
              <a:rPr lang="sv-SE" dirty="0" err="1" smtClean="0"/>
              <a:t>syndrome</a:t>
            </a:r>
            <a:r>
              <a:rPr lang="sv-SE" dirty="0" smtClean="0"/>
              <a:t>	</a:t>
            </a:r>
          </a:p>
          <a:p>
            <a:r>
              <a:rPr lang="sv-SE" dirty="0" smtClean="0"/>
              <a:t>B Bristsjukdom</a:t>
            </a:r>
          </a:p>
          <a:p>
            <a:r>
              <a:rPr lang="sv-SE" dirty="0" smtClean="0"/>
              <a:t>C Läkemedelsbiverkan, drogpåverkan</a:t>
            </a:r>
          </a:p>
          <a:p>
            <a:r>
              <a:rPr lang="sv-SE" dirty="0" smtClean="0"/>
              <a:t>D Parkinsons sjukdom</a:t>
            </a:r>
          </a:p>
          <a:p>
            <a:r>
              <a:rPr lang="sv-SE" dirty="0" smtClean="0"/>
              <a:t>Allt ovanför</a:t>
            </a:r>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3</a:t>
            </a:fld>
            <a:endParaRPr lang="sv-SE"/>
          </a:p>
        </p:txBody>
      </p:sp>
    </p:spTree>
    <p:extLst>
      <p:ext uri="{BB962C8B-B14F-4D97-AF65-F5344CB8AC3E}">
        <p14:creationId xmlns:p14="http://schemas.microsoft.com/office/powerpoint/2010/main" val="513402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sv-SE" dirty="0" smtClean="0"/>
              <a:t>Trötthet / </a:t>
            </a:r>
            <a:r>
              <a:rPr lang="sv-SE" dirty="0" err="1" smtClean="0"/>
              <a:t>fatigue</a:t>
            </a:r>
            <a:endParaRPr lang="sv-SE" dirty="0" smtClean="0"/>
          </a:p>
        </p:txBody>
      </p:sp>
      <p:sp>
        <p:nvSpPr>
          <p:cNvPr id="65539" name="Rectangle 3"/>
          <p:cNvSpPr>
            <a:spLocks noGrp="1" noChangeArrowheads="1"/>
          </p:cNvSpPr>
          <p:nvPr>
            <p:ph idx="1"/>
          </p:nvPr>
        </p:nvSpPr>
        <p:spPr/>
        <p:txBody>
          <a:bodyPr/>
          <a:lstStyle/>
          <a:p>
            <a:pPr eaLnBrk="1" hangingPunct="1"/>
            <a:r>
              <a:rPr lang="sv-SE" dirty="0" smtClean="0"/>
              <a:t>Kan bero på dålig nattsömn</a:t>
            </a:r>
          </a:p>
          <a:p>
            <a:pPr eaLnBrk="1" hangingPunct="1"/>
            <a:r>
              <a:rPr lang="sv-SE" dirty="0" smtClean="0"/>
              <a:t>Kan vara en bieffekt av medicinering</a:t>
            </a:r>
          </a:p>
          <a:p>
            <a:pPr eaLnBrk="1" hangingPunct="1"/>
            <a:r>
              <a:rPr lang="sv-SE" dirty="0" smtClean="0"/>
              <a:t>Oftast som ett symtom på sjukdomen</a:t>
            </a:r>
          </a:p>
          <a:p>
            <a:pPr eaLnBrk="1" hangingPunct="1"/>
            <a:r>
              <a:rPr lang="sv-SE" dirty="0" smtClean="0"/>
              <a:t>Möjligen kan vissa läkemedel som exempelvis Modiodal öka vakenheten</a:t>
            </a:r>
          </a:p>
          <a:p>
            <a:pPr eaLnBrk="1" hangingPunct="1"/>
            <a:r>
              <a:rPr lang="sv-SE" dirty="0" smtClean="0"/>
              <a:t>Viktigt att inte missa en depression</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30</a:t>
            </a:fld>
            <a:endParaRPr lang="sv-SE"/>
          </a:p>
        </p:txBody>
      </p:sp>
    </p:spTree>
    <p:extLst>
      <p:ext uri="{BB962C8B-B14F-4D97-AF65-F5344CB8AC3E}">
        <p14:creationId xmlns:p14="http://schemas.microsoft.com/office/powerpoint/2010/main" val="42363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v-SE" smtClean="0"/>
              <a:t>Uppsplittrad sömn</a:t>
            </a:r>
          </a:p>
        </p:txBody>
      </p:sp>
      <p:sp>
        <p:nvSpPr>
          <p:cNvPr id="66563" name="Rectangle 3"/>
          <p:cNvSpPr>
            <a:spLocks noGrp="1" noChangeArrowheads="1"/>
          </p:cNvSpPr>
          <p:nvPr>
            <p:ph idx="1"/>
          </p:nvPr>
        </p:nvSpPr>
        <p:spPr/>
        <p:txBody>
          <a:bodyPr/>
          <a:lstStyle/>
          <a:p>
            <a:pPr eaLnBrk="1" hangingPunct="1"/>
            <a:r>
              <a:rPr lang="sv-SE" smtClean="0"/>
              <a:t>Sömnfragmentering som led i sjukdomen</a:t>
            </a:r>
          </a:p>
          <a:p>
            <a:pPr eaLnBrk="1" hangingPunct="1"/>
            <a:r>
              <a:rPr lang="sv-SE" smtClean="0"/>
              <a:t>Sömnfragmentering av dopaminerga läkemedel</a:t>
            </a:r>
          </a:p>
          <a:p>
            <a:pPr eaLnBrk="1" hangingPunct="1"/>
            <a:r>
              <a:rPr lang="sv-SE" smtClean="0"/>
              <a:t>Frekventa uppvaknanden pga dosglapp, dystoni-benkramp och vattenkastningsbehov</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31</a:t>
            </a:fld>
            <a:endParaRPr lang="sv-SE"/>
          </a:p>
        </p:txBody>
      </p:sp>
    </p:spTree>
    <p:extLst>
      <p:ext uri="{BB962C8B-B14F-4D97-AF65-F5344CB8AC3E}">
        <p14:creationId xmlns:p14="http://schemas.microsoft.com/office/powerpoint/2010/main" val="3109203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sv-SE" sz="4000" smtClean="0"/>
              <a:t>Autonoma symtom, symtom från det självständiga nervsystemet	</a:t>
            </a:r>
          </a:p>
        </p:txBody>
      </p:sp>
      <p:sp>
        <p:nvSpPr>
          <p:cNvPr id="67587" name="Rectangle 3"/>
          <p:cNvSpPr>
            <a:spLocks noGrp="1" noChangeArrowheads="1"/>
          </p:cNvSpPr>
          <p:nvPr>
            <p:ph idx="1"/>
          </p:nvPr>
        </p:nvSpPr>
        <p:spPr>
          <a:xfrm>
            <a:off x="539750" y="2017713"/>
            <a:ext cx="8415338" cy="4114800"/>
          </a:xfrm>
        </p:spPr>
        <p:txBody>
          <a:bodyPr/>
          <a:lstStyle/>
          <a:p>
            <a:pPr eaLnBrk="1" hangingPunct="1">
              <a:lnSpc>
                <a:spcPct val="90000"/>
              </a:lnSpc>
            </a:pPr>
            <a:r>
              <a:rPr lang="sv-SE" dirty="0" smtClean="0"/>
              <a:t>Blodtrycksfall i stående (svimning): </a:t>
            </a:r>
            <a:r>
              <a:rPr lang="sv-SE" sz="2000" dirty="0" smtClean="0"/>
              <a:t>öka saltintag, höj sängens huvudända, </a:t>
            </a:r>
            <a:r>
              <a:rPr lang="sv-SE" sz="2000" dirty="0" err="1" smtClean="0"/>
              <a:t>Florinef</a:t>
            </a:r>
            <a:r>
              <a:rPr lang="sv-SE" sz="2000" dirty="0" smtClean="0"/>
              <a:t>, </a:t>
            </a:r>
            <a:r>
              <a:rPr lang="sv-SE" sz="2000" dirty="0" err="1" smtClean="0"/>
              <a:t>Effortil</a:t>
            </a:r>
            <a:r>
              <a:rPr lang="sv-SE" sz="2000" dirty="0" smtClean="0"/>
              <a:t> och </a:t>
            </a:r>
            <a:r>
              <a:rPr lang="sv-SE" sz="2000" dirty="0" err="1" smtClean="0"/>
              <a:t>Guthrone</a:t>
            </a:r>
            <a:r>
              <a:rPr lang="sv-SE" sz="2000" dirty="0" smtClean="0"/>
              <a:t>, </a:t>
            </a:r>
            <a:r>
              <a:rPr lang="sv-SE" sz="2000" dirty="0" err="1" smtClean="0"/>
              <a:t>Droxydopa</a:t>
            </a:r>
            <a:endParaRPr lang="sv-SE" sz="2000" dirty="0" smtClean="0"/>
          </a:p>
          <a:p>
            <a:pPr eaLnBrk="1" hangingPunct="1">
              <a:lnSpc>
                <a:spcPct val="90000"/>
              </a:lnSpc>
            </a:pPr>
            <a:r>
              <a:rPr lang="sv-SE" dirty="0" smtClean="0"/>
              <a:t>Urinträngningar: (</a:t>
            </a:r>
            <a:r>
              <a:rPr lang="sv-SE" sz="2000" dirty="0" err="1" smtClean="0"/>
              <a:t>Saroten</a:t>
            </a:r>
            <a:r>
              <a:rPr lang="sv-SE" sz="2000" dirty="0" smtClean="0"/>
              <a:t>), </a:t>
            </a:r>
            <a:r>
              <a:rPr lang="sv-SE" sz="2000" dirty="0" err="1" smtClean="0"/>
              <a:t>Toviaz</a:t>
            </a:r>
            <a:r>
              <a:rPr lang="sv-SE" sz="2000" dirty="0" smtClean="0"/>
              <a:t>, </a:t>
            </a:r>
            <a:r>
              <a:rPr lang="sv-SE" sz="2000" dirty="0" err="1" smtClean="0"/>
              <a:t>Minirin</a:t>
            </a:r>
            <a:r>
              <a:rPr lang="sv-SE" sz="2000" dirty="0" smtClean="0"/>
              <a:t> </a:t>
            </a:r>
            <a:r>
              <a:rPr lang="sv-SE" sz="2000" dirty="0" err="1" smtClean="0"/>
              <a:t>mfl</a:t>
            </a:r>
            <a:endParaRPr lang="sv-SE" sz="2000" dirty="0" smtClean="0"/>
          </a:p>
          <a:p>
            <a:pPr eaLnBrk="1" hangingPunct="1">
              <a:lnSpc>
                <a:spcPct val="90000"/>
              </a:lnSpc>
            </a:pPr>
            <a:r>
              <a:rPr lang="sv-SE" dirty="0" smtClean="0"/>
              <a:t>Förstoppning: </a:t>
            </a:r>
            <a:r>
              <a:rPr lang="sv-SE" sz="2000" dirty="0" smtClean="0"/>
              <a:t>ökad vätska, ökad träning, mjukgörare</a:t>
            </a:r>
          </a:p>
          <a:p>
            <a:pPr eaLnBrk="1" hangingPunct="1">
              <a:lnSpc>
                <a:spcPct val="90000"/>
              </a:lnSpc>
            </a:pPr>
            <a:r>
              <a:rPr lang="sv-SE" dirty="0" smtClean="0"/>
              <a:t>Illamående, uppblåsthet, magkramper: </a:t>
            </a:r>
            <a:r>
              <a:rPr lang="sv-SE" sz="2000" dirty="0" err="1" smtClean="0"/>
              <a:t>Motilium,</a:t>
            </a:r>
            <a:r>
              <a:rPr lang="sv-SE" dirty="0" err="1" smtClean="0"/>
              <a:t>Salivation</a:t>
            </a:r>
            <a:r>
              <a:rPr lang="sv-SE" dirty="0" smtClean="0"/>
              <a:t>: </a:t>
            </a:r>
            <a:r>
              <a:rPr lang="sv-SE" sz="2000" dirty="0" err="1" smtClean="0"/>
              <a:t>Saroten</a:t>
            </a:r>
            <a:r>
              <a:rPr lang="sv-SE" sz="2000" dirty="0" smtClean="0"/>
              <a:t>, Atropin ögondroppar, </a:t>
            </a:r>
            <a:r>
              <a:rPr lang="sv-SE" sz="2000" dirty="0" err="1" smtClean="0"/>
              <a:t>Scopoderm</a:t>
            </a:r>
            <a:r>
              <a:rPr lang="sv-SE" sz="2000" dirty="0" smtClean="0"/>
              <a:t> plåster, </a:t>
            </a:r>
            <a:r>
              <a:rPr lang="sv-SE" sz="2000" dirty="0" err="1" smtClean="0"/>
              <a:t>Botulinumtoxin</a:t>
            </a:r>
            <a:r>
              <a:rPr lang="sv-SE" sz="2000" dirty="0" smtClean="0"/>
              <a:t> i spottkörtlar</a:t>
            </a:r>
          </a:p>
          <a:p>
            <a:pPr eaLnBrk="1" hangingPunct="1">
              <a:lnSpc>
                <a:spcPct val="90000"/>
              </a:lnSpc>
            </a:pPr>
            <a:r>
              <a:rPr lang="sv-SE" dirty="0" err="1" smtClean="0"/>
              <a:t>Mjällexem</a:t>
            </a:r>
            <a:r>
              <a:rPr lang="sv-SE" dirty="0" smtClean="0"/>
              <a:t>: </a:t>
            </a:r>
            <a:r>
              <a:rPr lang="sv-SE" sz="2000" dirty="0" smtClean="0"/>
              <a:t>hudkrämer, kortisonkrämer</a:t>
            </a:r>
            <a:endParaRPr lang="sv-SE" dirty="0" smtClean="0"/>
          </a:p>
          <a:p>
            <a:pPr eaLnBrk="1" hangingPunct="1">
              <a:lnSpc>
                <a:spcPct val="90000"/>
              </a:lnSpc>
            </a:pPr>
            <a:r>
              <a:rPr lang="sv-SE" dirty="0" smtClean="0"/>
              <a:t>Impotens, sexuell dysfunktion: </a:t>
            </a:r>
            <a:r>
              <a:rPr lang="sv-SE" sz="2000" dirty="0" smtClean="0"/>
              <a:t>Viagra</a:t>
            </a:r>
            <a:endParaRPr lang="sv-SE"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32</a:t>
            </a:fld>
            <a:endParaRPr lang="sv-SE"/>
          </a:p>
        </p:txBody>
      </p:sp>
    </p:spTree>
    <p:extLst>
      <p:ext uri="{BB962C8B-B14F-4D97-AF65-F5344CB8AC3E}">
        <p14:creationId xmlns:p14="http://schemas.microsoft.com/office/powerpoint/2010/main" val="1398336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sv-SE" smtClean="0"/>
              <a:t>Impulskontrollproblem	</a:t>
            </a:r>
          </a:p>
        </p:txBody>
      </p:sp>
      <p:sp>
        <p:nvSpPr>
          <p:cNvPr id="68611" name="Rectangle 3"/>
          <p:cNvSpPr>
            <a:spLocks noGrp="1" noChangeArrowheads="1"/>
          </p:cNvSpPr>
          <p:nvPr>
            <p:ph idx="1"/>
          </p:nvPr>
        </p:nvSpPr>
        <p:spPr/>
        <p:txBody>
          <a:bodyPr/>
          <a:lstStyle/>
          <a:p>
            <a:pPr eaLnBrk="1" hangingPunct="1"/>
            <a:r>
              <a:rPr lang="sv-SE" smtClean="0"/>
              <a:t>Hetsätning, patologiskt spelberoende, översexualitet.</a:t>
            </a:r>
          </a:p>
          <a:p>
            <a:pPr eaLnBrk="1" hangingPunct="1"/>
            <a:r>
              <a:rPr lang="sv-SE" smtClean="0"/>
              <a:t>Ofta förknippat med behandling med dopaminagonister, exv Sifrol. Kan förekomma ändå.</a:t>
            </a:r>
          </a:p>
          <a:p>
            <a:pPr eaLnBrk="1" hangingPunct="1"/>
            <a:r>
              <a:rPr lang="sv-SE" smtClean="0"/>
              <a:t>Amantadin kan snabbt minska detta (Neurology okt 2010)</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33</a:t>
            </a:fld>
            <a:endParaRPr lang="sv-SE"/>
          </a:p>
        </p:txBody>
      </p:sp>
    </p:spTree>
    <p:extLst>
      <p:ext uri="{BB962C8B-B14F-4D97-AF65-F5344CB8AC3E}">
        <p14:creationId xmlns:p14="http://schemas.microsoft.com/office/powerpoint/2010/main" val="2127591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sv-SE" dirty="0" smtClean="0"/>
              <a:t>Depression</a:t>
            </a:r>
          </a:p>
        </p:txBody>
      </p:sp>
      <p:sp>
        <p:nvSpPr>
          <p:cNvPr id="69635" name="Rectangle 3"/>
          <p:cNvSpPr>
            <a:spLocks noGrp="1" noChangeArrowheads="1"/>
          </p:cNvSpPr>
          <p:nvPr>
            <p:ph idx="1"/>
          </p:nvPr>
        </p:nvSpPr>
        <p:spPr>
          <a:xfrm>
            <a:off x="179512" y="3789040"/>
            <a:ext cx="7620000" cy="2592288"/>
          </a:xfrm>
        </p:spPr>
        <p:txBody>
          <a:bodyPr/>
          <a:lstStyle/>
          <a:p>
            <a:pPr eaLnBrk="1" hangingPunct="1">
              <a:lnSpc>
                <a:spcPct val="80000"/>
              </a:lnSpc>
            </a:pPr>
            <a:r>
              <a:rPr lang="sv-SE" sz="2800" dirty="0" smtClean="0"/>
              <a:t>Hos upp till hälften av patienter med Parkinsons sjukdom</a:t>
            </a:r>
          </a:p>
          <a:p>
            <a:pPr eaLnBrk="1" hangingPunct="1">
              <a:lnSpc>
                <a:spcPct val="80000"/>
              </a:lnSpc>
            </a:pPr>
            <a:r>
              <a:rPr lang="sv-SE" sz="2800" dirty="0" smtClean="0"/>
              <a:t>Kan debutera när som helst under sjukdomen</a:t>
            </a:r>
          </a:p>
          <a:p>
            <a:pPr eaLnBrk="1" hangingPunct="1">
              <a:lnSpc>
                <a:spcPct val="80000"/>
              </a:lnSpc>
            </a:pPr>
            <a:r>
              <a:rPr lang="sv-SE" sz="2800" dirty="0" smtClean="0"/>
              <a:t>Underdiagnosticerat och underbehandlat</a:t>
            </a:r>
          </a:p>
        </p:txBody>
      </p:sp>
      <p:pic>
        <p:nvPicPr>
          <p:cNvPr id="69636" name="Picture 5" descr="192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091" y="31533"/>
            <a:ext cx="4067481" cy="32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34</a:t>
            </a:fld>
            <a:endParaRPr lang="sv-SE"/>
          </a:p>
        </p:txBody>
      </p:sp>
    </p:spTree>
    <p:extLst>
      <p:ext uri="{BB962C8B-B14F-4D97-AF65-F5344CB8AC3E}">
        <p14:creationId xmlns:p14="http://schemas.microsoft.com/office/powerpoint/2010/main" val="1448068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sv-SE" sz="4000" dirty="0" smtClean="0"/>
              <a:t>Möjligen kan </a:t>
            </a:r>
            <a:r>
              <a:rPr lang="sv-SE" sz="4000" dirty="0" err="1" smtClean="0"/>
              <a:t>dopaminagonist</a:t>
            </a:r>
            <a:r>
              <a:rPr lang="sv-SE" sz="4000" dirty="0" smtClean="0"/>
              <a:t> vara bättre val än nyare antidepressiva</a:t>
            </a:r>
          </a:p>
        </p:txBody>
      </p:sp>
      <p:sp>
        <p:nvSpPr>
          <p:cNvPr id="70659" name="Rectangle 3"/>
          <p:cNvSpPr>
            <a:spLocks noGrp="1" noChangeArrowheads="1"/>
          </p:cNvSpPr>
          <p:nvPr>
            <p:ph idx="1"/>
          </p:nvPr>
        </p:nvSpPr>
        <p:spPr/>
        <p:txBody>
          <a:bodyPr/>
          <a:lstStyle/>
          <a:p>
            <a:r>
              <a:rPr lang="sv-SE" dirty="0" err="1" smtClean="0"/>
              <a:t>Nortriptylin</a:t>
            </a:r>
            <a:r>
              <a:rPr lang="sv-SE" dirty="0" smtClean="0"/>
              <a:t> (</a:t>
            </a:r>
            <a:r>
              <a:rPr lang="sv-SE" dirty="0" err="1" smtClean="0"/>
              <a:t>Sensaval</a:t>
            </a:r>
            <a:r>
              <a:rPr lang="sv-SE" dirty="0" smtClean="0"/>
              <a:t>) effektivare än </a:t>
            </a:r>
            <a:r>
              <a:rPr lang="sv-SE" dirty="0" err="1" smtClean="0"/>
              <a:t>paroxetin</a:t>
            </a:r>
            <a:r>
              <a:rPr lang="sv-SE" dirty="0" smtClean="0"/>
              <a:t> hos patienter med Parkinsons sjukdom </a:t>
            </a:r>
            <a:r>
              <a:rPr lang="sv-SE" sz="1400" dirty="0"/>
              <a:t>A </a:t>
            </a:r>
            <a:r>
              <a:rPr lang="sv-SE" sz="1400" dirty="0" err="1"/>
              <a:t>controlled</a:t>
            </a:r>
            <a:r>
              <a:rPr lang="sv-SE" sz="1400" dirty="0"/>
              <a:t> trial </a:t>
            </a:r>
            <a:r>
              <a:rPr lang="sv-SE" sz="1400" dirty="0" err="1"/>
              <a:t>of</a:t>
            </a:r>
            <a:r>
              <a:rPr lang="sv-SE" sz="1400" dirty="0"/>
              <a:t> antidepressants in patients </a:t>
            </a:r>
            <a:r>
              <a:rPr lang="sv-SE" sz="1400" dirty="0" err="1"/>
              <a:t>with</a:t>
            </a:r>
            <a:r>
              <a:rPr lang="sv-SE" sz="1400" dirty="0"/>
              <a:t> Parkinson </a:t>
            </a:r>
            <a:r>
              <a:rPr lang="sv-SE" sz="1400" dirty="0" err="1"/>
              <a:t>disease</a:t>
            </a:r>
            <a:r>
              <a:rPr lang="sv-SE" sz="1400" dirty="0"/>
              <a:t> and depression (M </a:t>
            </a:r>
            <a:r>
              <a:rPr lang="sv-SE" sz="1400" dirty="0" err="1"/>
              <a:t>Menza</a:t>
            </a:r>
            <a:r>
              <a:rPr lang="sv-SE" sz="1400" dirty="0"/>
              <a:t>, </a:t>
            </a:r>
            <a:r>
              <a:rPr lang="sv-SE" sz="1400" dirty="0" err="1"/>
              <a:t>Neurology</a:t>
            </a:r>
            <a:r>
              <a:rPr lang="sv-SE" sz="1400" dirty="0"/>
              <a:t> 2008)</a:t>
            </a:r>
          </a:p>
          <a:p>
            <a:pPr eaLnBrk="1" hangingPunct="1"/>
            <a:endParaRPr lang="sv-SE" dirty="0" smtClean="0"/>
          </a:p>
          <a:p>
            <a:pPr eaLnBrk="1" hangingPunct="1"/>
            <a:r>
              <a:rPr lang="sv-SE" dirty="0" err="1" smtClean="0"/>
              <a:t>Venlafaxin</a:t>
            </a:r>
            <a:r>
              <a:rPr lang="sv-SE" dirty="0" smtClean="0"/>
              <a:t> lika effektivt som </a:t>
            </a:r>
            <a:r>
              <a:rPr lang="sv-SE" dirty="0" err="1" smtClean="0"/>
              <a:t>paroxetin</a:t>
            </a:r>
            <a:r>
              <a:rPr lang="sv-SE" dirty="0" smtClean="0"/>
              <a:t> men båda bättre än placebo (</a:t>
            </a:r>
            <a:r>
              <a:rPr lang="sv-SE" dirty="0" err="1" smtClean="0"/>
              <a:t>Neurology</a:t>
            </a:r>
            <a:r>
              <a:rPr lang="sv-SE" dirty="0" smtClean="0"/>
              <a:t> 2011</a:t>
            </a:r>
          </a:p>
          <a:p>
            <a:pPr eaLnBrk="1" hangingPunct="1"/>
            <a:r>
              <a:rPr lang="sv-SE" dirty="0" err="1" smtClean="0"/>
              <a:t>Pramipexole</a:t>
            </a:r>
            <a:r>
              <a:rPr lang="sv-SE" dirty="0" smtClean="0"/>
              <a:t> (</a:t>
            </a:r>
            <a:r>
              <a:rPr lang="sv-SE" dirty="0" err="1" smtClean="0"/>
              <a:t>Sifrol</a:t>
            </a:r>
            <a:r>
              <a:rPr lang="sv-SE" dirty="0" smtClean="0"/>
              <a:t>) visat sig lika effektivt som antidepressiva, kan vara det optimala förstahandsvalet om </a:t>
            </a:r>
            <a:r>
              <a:rPr lang="sv-SE" dirty="0" err="1" smtClean="0"/>
              <a:t>parkinson</a:t>
            </a:r>
            <a:r>
              <a:rPr lang="sv-SE" dirty="0" smtClean="0"/>
              <a:t> m </a:t>
            </a:r>
            <a:r>
              <a:rPr lang="sv-SE" dirty="0" err="1" smtClean="0"/>
              <a:t>depr</a:t>
            </a:r>
            <a:r>
              <a:rPr lang="sv-SE" dirty="0" smtClean="0"/>
              <a:t>.</a:t>
            </a:r>
          </a:p>
          <a:p>
            <a:pPr eaLnBrk="1" hangingPunct="1"/>
            <a:endParaRPr lang="sv-SE" dirty="0"/>
          </a:p>
          <a:p>
            <a:pPr eaLnBrk="1" hangingPunct="1"/>
            <a:r>
              <a:rPr lang="sv-SE" dirty="0" smtClean="0"/>
              <a:t>I praktiken används mest </a:t>
            </a:r>
            <a:r>
              <a:rPr lang="sv-SE" dirty="0" err="1" smtClean="0"/>
              <a:t>Citalopram</a:t>
            </a:r>
            <a:r>
              <a:rPr lang="sv-SE" dirty="0" smtClean="0"/>
              <a:t>. </a:t>
            </a:r>
            <a:r>
              <a:rPr lang="sv-SE" dirty="0" err="1" smtClean="0"/>
              <a:t>Remeron</a:t>
            </a:r>
            <a:r>
              <a:rPr lang="sv-SE" dirty="0" smtClean="0"/>
              <a:t> (</a:t>
            </a:r>
            <a:r>
              <a:rPr lang="sv-SE" dirty="0" err="1" smtClean="0"/>
              <a:t>Mirtazapin</a:t>
            </a:r>
            <a:r>
              <a:rPr lang="sv-SE" dirty="0" smtClean="0"/>
              <a:t>) om sömnbesvär. (</a:t>
            </a:r>
            <a:r>
              <a:rPr lang="sv-SE" dirty="0" err="1" smtClean="0"/>
              <a:t>Venlafaxin</a:t>
            </a:r>
            <a:r>
              <a:rPr lang="sv-SE" dirty="0"/>
              <a:t>)</a:t>
            </a:r>
            <a:endParaRPr lang="sv-SE" dirty="0" smtClean="0"/>
          </a:p>
          <a:p>
            <a:pPr eaLnBrk="1" hangingPunct="1"/>
            <a:endParaRPr lang="sv-SE"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35</a:t>
            </a:fld>
            <a:endParaRPr lang="sv-SE"/>
          </a:p>
        </p:txBody>
      </p:sp>
    </p:spTree>
    <p:extLst>
      <p:ext uri="{BB962C8B-B14F-4D97-AF65-F5344CB8AC3E}">
        <p14:creationId xmlns:p14="http://schemas.microsoft.com/office/powerpoint/2010/main" val="678485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02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4039937"/>
            <a:ext cx="4223792" cy="2818062"/>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p:cNvSpPr>
            <a:spLocks noGrp="1" noChangeArrowheads="1"/>
          </p:cNvSpPr>
          <p:nvPr>
            <p:ph type="title"/>
          </p:nvPr>
        </p:nvSpPr>
        <p:spPr/>
        <p:txBody>
          <a:bodyPr/>
          <a:lstStyle/>
          <a:p>
            <a:pPr eaLnBrk="1" hangingPunct="1"/>
            <a:r>
              <a:rPr lang="sv-SE" dirty="0" smtClean="0"/>
              <a:t>Hallucinationer	</a:t>
            </a:r>
          </a:p>
        </p:txBody>
      </p:sp>
      <p:sp>
        <p:nvSpPr>
          <p:cNvPr id="73731" name="Rectangle 3"/>
          <p:cNvSpPr>
            <a:spLocks noGrp="1" noChangeArrowheads="1"/>
          </p:cNvSpPr>
          <p:nvPr>
            <p:ph idx="1"/>
          </p:nvPr>
        </p:nvSpPr>
        <p:spPr>
          <a:xfrm>
            <a:off x="457200" y="1600200"/>
            <a:ext cx="5043974" cy="4800600"/>
          </a:xfrm>
        </p:spPr>
        <p:txBody>
          <a:bodyPr/>
          <a:lstStyle/>
          <a:p>
            <a:pPr eaLnBrk="1" hangingPunct="1">
              <a:lnSpc>
                <a:spcPct val="90000"/>
              </a:lnSpc>
            </a:pPr>
            <a:r>
              <a:rPr lang="sv-SE" dirty="0" smtClean="0"/>
              <a:t>Debut efter 10-15 års sjukdom</a:t>
            </a:r>
          </a:p>
          <a:p>
            <a:pPr eaLnBrk="1" hangingPunct="1">
              <a:lnSpc>
                <a:spcPct val="90000"/>
              </a:lnSpc>
            </a:pPr>
            <a:r>
              <a:rPr lang="sv-SE" dirty="0" smtClean="0"/>
              <a:t>Initialt människor eller djur som visar sig på kvällen eller natten. Förståelse för att de inte är äkta.</a:t>
            </a:r>
          </a:p>
          <a:p>
            <a:pPr eaLnBrk="1" hangingPunct="1">
              <a:lnSpc>
                <a:spcPct val="90000"/>
              </a:lnSpc>
            </a:pPr>
            <a:r>
              <a:rPr lang="sv-SE" dirty="0" smtClean="0"/>
              <a:t>Efterhand tilltagande hallucinationer med mindre insikt och även vanföreställningar om </a:t>
            </a:r>
            <a:r>
              <a:rPr lang="sv-SE" dirty="0" err="1" smtClean="0"/>
              <a:t>exv</a:t>
            </a:r>
            <a:r>
              <a:rPr lang="sv-SE" dirty="0" smtClean="0"/>
              <a:t> svartsjuka eller förföljelse</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36</a:t>
            </a:fld>
            <a:endParaRPr lang="sv-SE"/>
          </a:p>
        </p:txBody>
      </p:sp>
      <p:pic>
        <p:nvPicPr>
          <p:cNvPr id="1030" name="Picture 6" descr="http://blogg.st.nu/vaningochvilla/files/2009/07/tysk-tradgayrd-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888" y="-18502"/>
            <a:ext cx="3349614" cy="251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64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v-SE" smtClean="0"/>
              <a:t>Hallucinationer, behandling.</a:t>
            </a:r>
          </a:p>
        </p:txBody>
      </p:sp>
      <p:sp>
        <p:nvSpPr>
          <p:cNvPr id="74755" name="Rectangle 3"/>
          <p:cNvSpPr>
            <a:spLocks noGrp="1" noChangeArrowheads="1"/>
          </p:cNvSpPr>
          <p:nvPr>
            <p:ph idx="1"/>
          </p:nvPr>
        </p:nvSpPr>
        <p:spPr/>
        <p:txBody>
          <a:bodyPr/>
          <a:lstStyle/>
          <a:p>
            <a:pPr eaLnBrk="1" hangingPunct="1"/>
            <a:r>
              <a:rPr lang="sv-SE" sz="2800" dirty="0" smtClean="0"/>
              <a:t>Minska behandlingen i ordningsföljden: </a:t>
            </a:r>
            <a:r>
              <a:rPr lang="sv-SE" sz="2800" dirty="0" err="1" smtClean="0"/>
              <a:t>Antikolinergika</a:t>
            </a:r>
            <a:r>
              <a:rPr lang="sv-SE" sz="2800" dirty="0" smtClean="0"/>
              <a:t>, </a:t>
            </a:r>
            <a:r>
              <a:rPr lang="sv-SE" sz="2800" dirty="0" err="1" smtClean="0"/>
              <a:t>Amantadin</a:t>
            </a:r>
            <a:r>
              <a:rPr lang="sv-SE" sz="2800" dirty="0" smtClean="0"/>
              <a:t>, </a:t>
            </a:r>
            <a:r>
              <a:rPr lang="sv-SE" sz="2800" dirty="0" err="1" smtClean="0"/>
              <a:t>Selegelin</a:t>
            </a:r>
            <a:r>
              <a:rPr lang="sv-SE" sz="2800" dirty="0" smtClean="0"/>
              <a:t>, dopaminhärmare, MAO-B-hämmare, L-Dopa</a:t>
            </a:r>
          </a:p>
          <a:p>
            <a:pPr eaLnBrk="1" hangingPunct="1"/>
            <a:r>
              <a:rPr lang="sv-SE" sz="2800" dirty="0" smtClean="0"/>
              <a:t>Utvalda </a:t>
            </a:r>
            <a:r>
              <a:rPr lang="sv-SE" sz="2800" dirty="0" err="1" smtClean="0"/>
              <a:t>neuroleptika</a:t>
            </a:r>
            <a:r>
              <a:rPr lang="sv-SE" sz="2800" dirty="0" smtClean="0"/>
              <a:t>. </a:t>
            </a:r>
            <a:r>
              <a:rPr lang="sv-SE" sz="2800" dirty="0" err="1" smtClean="0"/>
              <a:t>Leponex</a:t>
            </a:r>
            <a:r>
              <a:rPr lang="sv-SE" sz="2800" dirty="0" smtClean="0"/>
              <a:t> är bäst (minst </a:t>
            </a:r>
            <a:r>
              <a:rPr lang="sv-SE" sz="2800" dirty="0" err="1" smtClean="0"/>
              <a:t>parkinsonbiverkningar</a:t>
            </a:r>
            <a:r>
              <a:rPr lang="sv-SE" sz="2800" dirty="0" smtClean="0"/>
              <a:t>) men kräver tät blodprovstagning </a:t>
            </a:r>
            <a:r>
              <a:rPr lang="sv-SE" sz="2800" dirty="0" err="1" smtClean="0"/>
              <a:t>pga</a:t>
            </a:r>
            <a:r>
              <a:rPr lang="sv-SE" sz="2800" dirty="0" smtClean="0"/>
              <a:t> risk biverkan. </a:t>
            </a:r>
            <a:r>
              <a:rPr lang="sv-SE" sz="2800" dirty="0" err="1" smtClean="0"/>
              <a:t>Seroquel</a:t>
            </a:r>
            <a:r>
              <a:rPr lang="sv-SE" sz="2800" dirty="0" smtClean="0"/>
              <a:t>, kan prövas men risk förvärrad Parkinsonsymtom. </a:t>
            </a:r>
            <a:r>
              <a:rPr lang="sv-SE" sz="2800" dirty="0" err="1" smtClean="0"/>
              <a:t>Risperdal</a:t>
            </a:r>
            <a:r>
              <a:rPr lang="sv-SE" sz="2800" dirty="0" smtClean="0"/>
              <a:t> eller </a:t>
            </a:r>
            <a:r>
              <a:rPr lang="sv-SE" sz="2800" dirty="0" err="1" smtClean="0"/>
              <a:t>Zyprexa</a:t>
            </a:r>
            <a:r>
              <a:rPr lang="sv-SE" sz="2800" dirty="0" smtClean="0"/>
              <a:t> rekommenderas inte.</a:t>
            </a:r>
          </a:p>
          <a:p>
            <a:pPr eaLnBrk="1" hangingPunct="1"/>
            <a:r>
              <a:rPr lang="sv-SE" sz="2800" dirty="0" smtClean="0"/>
              <a:t>Vid kognitiv svikt och </a:t>
            </a:r>
            <a:r>
              <a:rPr lang="sv-SE" sz="2800" dirty="0" err="1" smtClean="0"/>
              <a:t>hallucinos</a:t>
            </a:r>
            <a:r>
              <a:rPr lang="sv-SE" sz="2800" dirty="0" smtClean="0"/>
              <a:t> är rivastigmin (Exelon) ofta effektivt och </a:t>
            </a:r>
            <a:r>
              <a:rPr lang="sv-SE" sz="2800" dirty="0" err="1" smtClean="0"/>
              <a:t>vältolererat</a:t>
            </a:r>
            <a:endParaRPr lang="sv-SE" sz="2800"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37</a:t>
            </a:fld>
            <a:endParaRPr lang="sv-SE"/>
          </a:p>
        </p:txBody>
      </p:sp>
    </p:spTree>
    <p:extLst>
      <p:ext uri="{BB962C8B-B14F-4D97-AF65-F5344CB8AC3E}">
        <p14:creationId xmlns:p14="http://schemas.microsoft.com/office/powerpoint/2010/main" val="1185941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sv-SE" smtClean="0"/>
              <a:t>Demens</a:t>
            </a:r>
          </a:p>
        </p:txBody>
      </p:sp>
      <p:sp>
        <p:nvSpPr>
          <p:cNvPr id="75779" name="Rectangle 3"/>
          <p:cNvSpPr>
            <a:spLocks noGrp="1" noChangeArrowheads="1"/>
          </p:cNvSpPr>
          <p:nvPr>
            <p:ph idx="1"/>
          </p:nvPr>
        </p:nvSpPr>
        <p:spPr/>
        <p:txBody>
          <a:bodyPr/>
          <a:lstStyle/>
          <a:p>
            <a:pPr eaLnBrk="1" hangingPunct="1">
              <a:lnSpc>
                <a:spcPct val="90000"/>
              </a:lnSpc>
            </a:pPr>
            <a:r>
              <a:rPr lang="sv-SE" sz="3600" smtClean="0"/>
              <a:t>Demens – vanlig, svårbehandlad komplikation vid parkinson </a:t>
            </a:r>
            <a:r>
              <a:rPr lang="sv-SE" sz="2400" smtClean="0"/>
              <a:t>Tidig diagnos värdefull – kolinesterashämmare kan ge bättre livskvalitet. JOHAN LÖKK Läkartidningen 2006,</a:t>
            </a:r>
          </a:p>
          <a:p>
            <a:pPr eaLnBrk="1" hangingPunct="1">
              <a:lnSpc>
                <a:spcPct val="90000"/>
              </a:lnSpc>
            </a:pPr>
            <a:r>
              <a:rPr lang="sv-SE" sz="2800" smtClean="0"/>
              <a:t>Hos mellan 30-70% efter många års sjukdom</a:t>
            </a:r>
          </a:p>
          <a:p>
            <a:pPr eaLnBrk="1" hangingPunct="1">
              <a:lnSpc>
                <a:spcPct val="90000"/>
              </a:lnSpc>
            </a:pPr>
            <a:r>
              <a:rPr lang="sv-SE" sz="2800" smtClean="0"/>
              <a:t>Visuospatiala svårigheter, dysexekutivt syndrom, beteende mässiga förändringar.</a:t>
            </a:r>
          </a:p>
          <a:p>
            <a:pPr eaLnBrk="1" hangingPunct="1">
              <a:lnSpc>
                <a:spcPct val="90000"/>
              </a:lnSpc>
            </a:pPr>
            <a:r>
              <a:rPr lang="sv-SE" sz="2800" smtClean="0"/>
              <a:t>Minnesstörningar, koncentrationssvårigheter, energilöshet, apati, oro och ängslan</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38</a:t>
            </a:fld>
            <a:endParaRPr lang="sv-SE"/>
          </a:p>
        </p:txBody>
      </p:sp>
    </p:spTree>
    <p:extLst>
      <p:ext uri="{BB962C8B-B14F-4D97-AF65-F5344CB8AC3E}">
        <p14:creationId xmlns:p14="http://schemas.microsoft.com/office/powerpoint/2010/main" val="1009203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v-SE" smtClean="0"/>
              <a:t>Demens	</a:t>
            </a:r>
          </a:p>
        </p:txBody>
      </p:sp>
      <p:sp>
        <p:nvSpPr>
          <p:cNvPr id="76803" name="Rectangle 3"/>
          <p:cNvSpPr>
            <a:spLocks noGrp="1" noChangeArrowheads="1"/>
          </p:cNvSpPr>
          <p:nvPr>
            <p:ph idx="1"/>
          </p:nvPr>
        </p:nvSpPr>
        <p:spPr/>
        <p:txBody>
          <a:bodyPr/>
          <a:lstStyle/>
          <a:p>
            <a:pPr eaLnBrk="1" hangingPunct="1">
              <a:lnSpc>
                <a:spcPct val="80000"/>
              </a:lnSpc>
            </a:pPr>
            <a:r>
              <a:rPr lang="sv-SE" sz="2400" dirty="0" smtClean="0"/>
              <a:t>Utred för andra orsaker till demens</a:t>
            </a:r>
          </a:p>
          <a:p>
            <a:pPr eaLnBrk="1" hangingPunct="1">
              <a:lnSpc>
                <a:spcPct val="80000"/>
              </a:lnSpc>
            </a:pPr>
            <a:r>
              <a:rPr lang="sv-SE" sz="2400" dirty="0" smtClean="0"/>
              <a:t>Ta bort alla läkemedel utom l-dopa.</a:t>
            </a:r>
          </a:p>
          <a:p>
            <a:pPr eaLnBrk="1" hangingPunct="1">
              <a:lnSpc>
                <a:spcPct val="80000"/>
              </a:lnSpc>
            </a:pPr>
            <a:r>
              <a:rPr lang="sv-SE" sz="2400" dirty="0" smtClean="0"/>
              <a:t>Rivastigmin eller </a:t>
            </a:r>
            <a:r>
              <a:rPr lang="sv-SE" sz="2400" dirty="0" err="1" smtClean="0"/>
              <a:t>Donepezil</a:t>
            </a:r>
            <a:r>
              <a:rPr lang="sv-SE" sz="2400" dirty="0" smtClean="0"/>
              <a:t> kan ge en förbättring, viktigt utvärdera. </a:t>
            </a:r>
            <a:r>
              <a:rPr lang="sv-SE" sz="2400" dirty="0" err="1" smtClean="0"/>
              <a:t>Ebixa</a:t>
            </a:r>
            <a:r>
              <a:rPr lang="sv-SE" sz="2400" dirty="0" smtClean="0"/>
              <a:t> kan ha motoriska positiva sidoeffekter</a:t>
            </a:r>
          </a:p>
          <a:p>
            <a:pPr eaLnBrk="1" hangingPunct="1">
              <a:lnSpc>
                <a:spcPct val="80000"/>
              </a:lnSpc>
            </a:pPr>
            <a:r>
              <a:rPr lang="sv-SE" sz="2400" dirty="0" err="1" smtClean="0"/>
              <a:t>Leponex</a:t>
            </a:r>
            <a:r>
              <a:rPr lang="sv-SE" sz="2400" dirty="0" smtClean="0"/>
              <a:t> eller </a:t>
            </a:r>
            <a:r>
              <a:rPr lang="sv-SE" sz="2400" dirty="0" err="1" smtClean="0"/>
              <a:t>Seroquel</a:t>
            </a:r>
            <a:r>
              <a:rPr lang="sv-SE" sz="2400" dirty="0" smtClean="0"/>
              <a:t> kan minska oro och hallucinationer</a:t>
            </a:r>
          </a:p>
          <a:p>
            <a:pPr eaLnBrk="1" hangingPunct="1">
              <a:lnSpc>
                <a:spcPct val="80000"/>
              </a:lnSpc>
            </a:pPr>
            <a:r>
              <a:rPr lang="sv-SE" sz="2400" dirty="0" smtClean="0"/>
              <a:t>Ha realistiska förväntningar. Ofta får man för att minska demenssymtom acceptera sämre parkinsonsfunktion</a:t>
            </a:r>
          </a:p>
          <a:p>
            <a:pPr eaLnBrk="1" hangingPunct="1">
              <a:lnSpc>
                <a:spcPct val="80000"/>
              </a:lnSpc>
            </a:pPr>
            <a:r>
              <a:rPr lang="sv-SE" sz="2400" dirty="0" smtClean="0"/>
              <a:t>Fundera på annan boendeform</a:t>
            </a:r>
          </a:p>
          <a:p>
            <a:pPr eaLnBrk="1" hangingPunct="1">
              <a:lnSpc>
                <a:spcPct val="80000"/>
              </a:lnSpc>
            </a:pPr>
            <a:r>
              <a:rPr lang="sv-SE" sz="2400" dirty="0" smtClean="0"/>
              <a:t>Anhöriga bör ha kontakt med stödpersoner och bör ha möjlighet till avlastning för att inte bränna ut sig.</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39</a:t>
            </a:fld>
            <a:endParaRPr lang="sv-SE"/>
          </a:p>
        </p:txBody>
      </p:sp>
    </p:spTree>
    <p:extLst>
      <p:ext uri="{BB962C8B-B14F-4D97-AF65-F5344CB8AC3E}">
        <p14:creationId xmlns:p14="http://schemas.microsoft.com/office/powerpoint/2010/main" val="143398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Kompletterande utredning?</a:t>
            </a:r>
            <a:endParaRPr lang="sv-SE" dirty="0"/>
          </a:p>
        </p:txBody>
      </p:sp>
      <p:sp>
        <p:nvSpPr>
          <p:cNvPr id="3" name="Platshållare för innehåll 2"/>
          <p:cNvSpPr>
            <a:spLocks noGrp="1"/>
          </p:cNvSpPr>
          <p:nvPr>
            <p:ph idx="1"/>
          </p:nvPr>
        </p:nvSpPr>
        <p:spPr/>
        <p:txBody>
          <a:bodyPr/>
          <a:lstStyle/>
          <a:p>
            <a:pPr marL="114300" indent="0">
              <a:buNone/>
            </a:pPr>
            <a:r>
              <a:rPr lang="sv-SE" dirty="0" smtClean="0"/>
              <a:t>Anamnes: Alkohol, läkemedel, rökning</a:t>
            </a:r>
          </a:p>
          <a:p>
            <a:pPr marL="114300" indent="0">
              <a:buNone/>
            </a:pPr>
            <a:r>
              <a:rPr lang="sv-SE" dirty="0" smtClean="0"/>
              <a:t>Lab prover </a:t>
            </a:r>
            <a:r>
              <a:rPr lang="sv-SE" dirty="0" err="1" smtClean="0"/>
              <a:t>Ferritin</a:t>
            </a:r>
            <a:r>
              <a:rPr lang="sv-SE" dirty="0" smtClean="0"/>
              <a:t>, B12 </a:t>
            </a:r>
            <a:r>
              <a:rPr lang="sv-SE" dirty="0" err="1" smtClean="0"/>
              <a:t>folat</a:t>
            </a:r>
            <a:r>
              <a:rPr lang="sv-SE" dirty="0" smtClean="0"/>
              <a:t>, njurfunktion, diabetesstatus</a:t>
            </a:r>
          </a:p>
          <a:p>
            <a:pPr marL="114300" indent="0">
              <a:buNone/>
            </a:pPr>
            <a:r>
              <a:rPr lang="sv-SE" dirty="0" smtClean="0"/>
              <a:t>Status Förnyat neurologiskt status, </a:t>
            </a:r>
            <a:r>
              <a:rPr lang="sv-SE" dirty="0" err="1" smtClean="0"/>
              <a:t>inkl</a:t>
            </a:r>
            <a:r>
              <a:rPr lang="sv-SE" dirty="0" smtClean="0"/>
              <a:t> sensibilitet och reflexer. Alternerande rörelser. Tonus. Mimik, blinkfrekvens. Balans.</a:t>
            </a:r>
            <a:endParaRPr lang="sv-SE" dirty="0"/>
          </a:p>
        </p:txBody>
      </p:sp>
      <p:sp>
        <p:nvSpPr>
          <p:cNvPr id="4" name="Platshållare för sidfot 3"/>
          <p:cNvSpPr>
            <a:spLocks noGrp="1"/>
          </p:cNvSpPr>
          <p:nvPr>
            <p:ph type="ftr" sz="quarter" idx="11"/>
          </p:nvPr>
        </p:nvSpPr>
        <p:spPr/>
        <p:txBody>
          <a:bodyPr/>
          <a:lstStyle/>
          <a:p>
            <a:r>
              <a:rPr lang="sv-SE" smtClean="0"/>
              <a:t>Eric Gilland</a:t>
            </a:r>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4</a:t>
            </a:fld>
            <a:endParaRPr lang="sv-SE"/>
          </a:p>
        </p:txBody>
      </p:sp>
    </p:spTree>
    <p:extLst>
      <p:ext uri="{BB962C8B-B14F-4D97-AF65-F5344CB8AC3E}">
        <p14:creationId xmlns:p14="http://schemas.microsoft.com/office/powerpoint/2010/main" val="3010957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lstStyle/>
          <a:p>
            <a:pPr eaLnBrk="1" hangingPunct="1"/>
            <a:r>
              <a:rPr lang="sv-SE" dirty="0" smtClean="0"/>
              <a:t>Bilkörning vid</a:t>
            </a:r>
            <a:br>
              <a:rPr lang="sv-SE" dirty="0" smtClean="0"/>
            </a:br>
            <a:r>
              <a:rPr lang="sv-SE" dirty="0" smtClean="0"/>
              <a:t>Parkinsons </a:t>
            </a:r>
            <a:r>
              <a:rPr lang="sv-SE" dirty="0" err="1" smtClean="0"/>
              <a:t>sjd</a:t>
            </a:r>
            <a:endParaRPr lang="sv-SE" dirty="0" smtClean="0"/>
          </a:p>
        </p:txBody>
      </p:sp>
      <p:sp>
        <p:nvSpPr>
          <p:cNvPr id="77826" name="Rectangle 3"/>
          <p:cNvSpPr>
            <a:spLocks noGrp="1" noChangeArrowheads="1"/>
          </p:cNvSpPr>
          <p:nvPr>
            <p:ph idx="1"/>
          </p:nvPr>
        </p:nvSpPr>
        <p:spPr>
          <a:xfrm>
            <a:off x="250825" y="2339043"/>
            <a:ext cx="7772400" cy="3836331"/>
          </a:xfrm>
        </p:spPr>
        <p:txBody>
          <a:bodyPr/>
          <a:lstStyle/>
          <a:p>
            <a:pPr eaLnBrk="1" hangingPunct="1"/>
            <a:r>
              <a:rPr lang="sv-SE" sz="2800" dirty="0" smtClean="0"/>
              <a:t>Det finns en överrisk för   trafikolyckor vid Parkinsons  sjukdom, kanske motsvarande unga män mellan 18-24 år</a:t>
            </a:r>
          </a:p>
          <a:p>
            <a:pPr eaLnBrk="1" hangingPunct="1"/>
            <a:r>
              <a:rPr lang="sv-SE" sz="2800" dirty="0" smtClean="0"/>
              <a:t>Olyckor med andra trafikanter i svåra trafiksituationer som korsningar och parkeringsplatser</a:t>
            </a:r>
          </a:p>
          <a:p>
            <a:pPr eaLnBrk="1" hangingPunct="1"/>
            <a:r>
              <a:rPr lang="sv-SE" sz="2800" dirty="0" smtClean="0"/>
              <a:t>Singelolyckor på monotona vägar med låg till medelhög trafik på grund av plötslig sömn</a:t>
            </a:r>
          </a:p>
        </p:txBody>
      </p:sp>
      <p:pic>
        <p:nvPicPr>
          <p:cNvPr id="77827" name="Picture 5" descr="parkins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0317"/>
            <a:ext cx="3492574" cy="23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40</a:t>
            </a:fld>
            <a:endParaRPr lang="sv-SE"/>
          </a:p>
        </p:txBody>
      </p:sp>
    </p:spTree>
    <p:extLst>
      <p:ext uri="{BB962C8B-B14F-4D97-AF65-F5344CB8AC3E}">
        <p14:creationId xmlns:p14="http://schemas.microsoft.com/office/powerpoint/2010/main" val="1173215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sv-SE" dirty="0" smtClean="0"/>
              <a:t>Bilkörning forts</a:t>
            </a:r>
          </a:p>
        </p:txBody>
      </p:sp>
      <p:sp>
        <p:nvSpPr>
          <p:cNvPr id="78851" name="Rectangle 3"/>
          <p:cNvSpPr>
            <a:spLocks noGrp="1" noChangeArrowheads="1"/>
          </p:cNvSpPr>
          <p:nvPr>
            <p:ph idx="1"/>
          </p:nvPr>
        </p:nvSpPr>
        <p:spPr/>
        <p:txBody>
          <a:bodyPr/>
          <a:lstStyle/>
          <a:p>
            <a:pPr eaLnBrk="1" hangingPunct="1"/>
            <a:r>
              <a:rPr lang="sv-SE" sz="2800" dirty="0" err="1" smtClean="0"/>
              <a:t>Dagtida</a:t>
            </a:r>
            <a:r>
              <a:rPr lang="sv-SE" sz="2800" dirty="0" smtClean="0"/>
              <a:t> sömnighet kan förutsäga plötsliga sömnepisoder.  Ökad risk med </a:t>
            </a:r>
            <a:r>
              <a:rPr lang="sv-SE" sz="2800" dirty="0" err="1" smtClean="0"/>
              <a:t>Sifrol</a:t>
            </a:r>
            <a:r>
              <a:rPr lang="sv-SE" sz="2800" dirty="0" smtClean="0"/>
              <a:t> och </a:t>
            </a:r>
            <a:r>
              <a:rPr lang="sv-SE" sz="2800" dirty="0" err="1" smtClean="0"/>
              <a:t>Requip</a:t>
            </a:r>
            <a:r>
              <a:rPr lang="sv-SE" sz="2800" dirty="0" smtClean="0"/>
              <a:t>  I en studie hade 1/10 patienter orsakat en bilolycka senaste 5 åren trots att 4/10 inte längre körde bil</a:t>
            </a:r>
          </a:p>
          <a:p>
            <a:pPr eaLnBrk="1" hangingPunct="1"/>
            <a:r>
              <a:rPr lang="sv-SE" sz="2800" dirty="0" smtClean="0"/>
              <a:t>1/10 hade haft plötslig sömndebut medan de körde och av dessa var hälften inblandade i olyckor eller </a:t>
            </a:r>
            <a:r>
              <a:rPr lang="sv-SE" sz="2800" dirty="0" err="1" smtClean="0"/>
              <a:t>nästanolyckor</a:t>
            </a:r>
            <a:endParaRPr lang="sv-SE" sz="2800"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41</a:t>
            </a:fld>
            <a:endParaRPr lang="sv-SE"/>
          </a:p>
        </p:txBody>
      </p:sp>
    </p:spTree>
    <p:extLst>
      <p:ext uri="{BB962C8B-B14F-4D97-AF65-F5344CB8AC3E}">
        <p14:creationId xmlns:p14="http://schemas.microsoft.com/office/powerpoint/2010/main" val="3608785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lstStyle/>
          <a:p>
            <a:pPr eaLnBrk="1" hangingPunct="1"/>
            <a:r>
              <a:rPr lang="sv-SE" sz="4000" b="1" i="1" dirty="0" smtClean="0"/>
              <a:t>Parkinson plus:</a:t>
            </a:r>
            <a:br>
              <a:rPr lang="sv-SE" sz="4000" b="1" i="1" dirty="0" smtClean="0"/>
            </a:br>
            <a:r>
              <a:rPr lang="sv-SE" sz="3600" b="1" i="1" dirty="0" smtClean="0"/>
              <a:t>hälsohistoria, symtom, förlopp</a:t>
            </a:r>
          </a:p>
        </p:txBody>
      </p:sp>
      <p:sp>
        <p:nvSpPr>
          <p:cNvPr id="4099" name="Platshållare för innehåll 2"/>
          <p:cNvSpPr>
            <a:spLocks noGrp="1"/>
          </p:cNvSpPr>
          <p:nvPr>
            <p:ph idx="1"/>
          </p:nvPr>
        </p:nvSpPr>
        <p:spPr/>
        <p:txBody>
          <a:bodyPr/>
          <a:lstStyle/>
          <a:p>
            <a:pPr eaLnBrk="1" hangingPunct="1"/>
            <a:r>
              <a:rPr lang="sv-SE" sz="2800" smtClean="0"/>
              <a:t>Det som vi samlar under Parkinson plus begreppet är i själva verket tre olika sjukdomar.</a:t>
            </a:r>
          </a:p>
          <a:p>
            <a:pPr eaLnBrk="1" hangingPunct="1"/>
            <a:r>
              <a:rPr lang="sv-SE" sz="2800" smtClean="0"/>
              <a:t>De har vissa likheter med Parkinsons sjukdom vad gäller stelheten, men alla tre sjukdomarna förvärras betydligt snabbare än vad Parkinsons sjukdom gör.</a:t>
            </a:r>
          </a:p>
          <a:p>
            <a:pPr eaLnBrk="1" hangingPunct="1"/>
            <a:r>
              <a:rPr lang="sv-SE" sz="2800" smtClean="0"/>
              <a:t>Ofta debuterar de i 60-70 åå.</a:t>
            </a:r>
          </a:p>
          <a:p>
            <a:pPr eaLnBrk="1" hangingPunct="1"/>
            <a:r>
              <a:rPr lang="sv-SE" sz="2800" smtClean="0"/>
              <a:t>Vi vet inte vad som orsakar dessa sjukdomar. </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42</a:t>
            </a:fld>
            <a:endParaRPr lang="sv-SE"/>
          </a:p>
        </p:txBody>
      </p:sp>
    </p:spTree>
    <p:extLst>
      <p:ext uri="{BB962C8B-B14F-4D97-AF65-F5344CB8AC3E}">
        <p14:creationId xmlns:p14="http://schemas.microsoft.com/office/powerpoint/2010/main" val="266090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pPr eaLnBrk="1" hangingPunct="1"/>
            <a:r>
              <a:rPr lang="sv-SE" dirty="0" smtClean="0"/>
              <a:t>Tre ”Parkinsonplus” sjukdomar</a:t>
            </a:r>
          </a:p>
        </p:txBody>
      </p:sp>
      <p:sp>
        <p:nvSpPr>
          <p:cNvPr id="5123" name="Platshållare för innehåll 2"/>
          <p:cNvSpPr>
            <a:spLocks noGrp="1"/>
          </p:cNvSpPr>
          <p:nvPr>
            <p:ph idx="1"/>
          </p:nvPr>
        </p:nvSpPr>
        <p:spPr/>
        <p:txBody>
          <a:bodyPr/>
          <a:lstStyle/>
          <a:p>
            <a:r>
              <a:rPr lang="sv-SE" sz="2800" b="1" dirty="0" smtClean="0"/>
              <a:t>PSP-progressiv </a:t>
            </a:r>
            <a:r>
              <a:rPr lang="sv-SE" sz="2800" b="1" dirty="0" err="1" smtClean="0"/>
              <a:t>supranukleär</a:t>
            </a:r>
            <a:r>
              <a:rPr lang="sv-SE" sz="2800" b="1" dirty="0" smtClean="0"/>
              <a:t> pares</a:t>
            </a:r>
            <a:r>
              <a:rPr lang="sv-SE" sz="2800" dirty="0" smtClean="0"/>
              <a:t>.  5/100 000. Balansstörning, </a:t>
            </a:r>
            <a:r>
              <a:rPr lang="sv-SE" sz="2800" dirty="0" err="1" smtClean="0"/>
              <a:t>parkinsonism</a:t>
            </a:r>
            <a:r>
              <a:rPr lang="sv-SE" sz="2800" dirty="0" smtClean="0"/>
              <a:t>, vertikal blickpares, frontallobspåverkan</a:t>
            </a:r>
            <a:endParaRPr lang="sv-SE" sz="2800" b="1" dirty="0" smtClean="0"/>
          </a:p>
          <a:p>
            <a:r>
              <a:rPr lang="sv-SE" sz="2800" b="1" dirty="0" smtClean="0"/>
              <a:t>MSA-multipel systematrofi   </a:t>
            </a:r>
            <a:r>
              <a:rPr lang="sv-SE" sz="2800" dirty="0" smtClean="0"/>
              <a:t>4/100 000. Parkinsonism eller </a:t>
            </a:r>
            <a:r>
              <a:rPr lang="sv-SE" sz="2800" dirty="0" err="1" smtClean="0"/>
              <a:t>lillhjärnssymtom</a:t>
            </a:r>
            <a:r>
              <a:rPr lang="sv-SE" sz="2800" dirty="0" smtClean="0"/>
              <a:t>, blodtryck, blåsa och tarm.</a:t>
            </a:r>
            <a:endParaRPr lang="sv-SE" sz="2800" b="1" dirty="0" smtClean="0"/>
          </a:p>
          <a:p>
            <a:r>
              <a:rPr lang="sv-SE" sz="2800" b="1" dirty="0" smtClean="0"/>
              <a:t>CBD-</a:t>
            </a:r>
            <a:r>
              <a:rPr lang="sv-SE" sz="2800" b="1" dirty="0" err="1" smtClean="0"/>
              <a:t>corticobasal</a:t>
            </a:r>
            <a:r>
              <a:rPr lang="sv-SE" sz="2800" b="1" dirty="0" smtClean="0"/>
              <a:t> degeneration   </a:t>
            </a:r>
            <a:r>
              <a:rPr lang="sv-SE" sz="2800" dirty="0" smtClean="0"/>
              <a:t>2/100 000. Asymmetrisk </a:t>
            </a:r>
            <a:r>
              <a:rPr lang="sv-SE" sz="2800" dirty="0" err="1" smtClean="0"/>
              <a:t>parkinsonism</a:t>
            </a:r>
            <a:r>
              <a:rPr lang="sv-SE" sz="2800" dirty="0" smtClean="0"/>
              <a:t> och hjärnbarkssymtom (</a:t>
            </a:r>
            <a:r>
              <a:rPr lang="sv-SE" sz="2800" dirty="0" err="1" smtClean="0"/>
              <a:t>exv</a:t>
            </a:r>
            <a:r>
              <a:rPr lang="sv-SE" sz="2800" dirty="0" smtClean="0"/>
              <a:t> </a:t>
            </a:r>
            <a:r>
              <a:rPr lang="sv-SE" sz="2800" dirty="0" err="1" smtClean="0"/>
              <a:t>dyspraxi</a:t>
            </a:r>
            <a:r>
              <a:rPr lang="sv-SE" sz="2800" dirty="0" smtClean="0"/>
              <a:t>, </a:t>
            </a:r>
            <a:r>
              <a:rPr lang="sv-SE" sz="2800" dirty="0" err="1" smtClean="0"/>
              <a:t>dysfasi</a:t>
            </a:r>
            <a:r>
              <a:rPr lang="sv-SE" sz="2800" dirty="0" smtClean="0"/>
              <a:t>), demensutveckling. Alien </a:t>
            </a:r>
            <a:r>
              <a:rPr lang="sv-SE" sz="2800" dirty="0" err="1" smtClean="0"/>
              <a:t>limb</a:t>
            </a:r>
            <a:r>
              <a:rPr lang="sv-SE" sz="2800" dirty="0" smtClean="0"/>
              <a:t>.</a:t>
            </a:r>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43</a:t>
            </a:fld>
            <a:endParaRPr lang="sv-SE"/>
          </a:p>
        </p:txBody>
      </p:sp>
    </p:spTree>
    <p:extLst>
      <p:ext uri="{BB962C8B-B14F-4D97-AF65-F5344CB8AC3E}">
        <p14:creationId xmlns:p14="http://schemas.microsoft.com/office/powerpoint/2010/main" val="905090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pPr eaLnBrk="1" hangingPunct="1"/>
            <a:r>
              <a:rPr lang="sv-SE" dirty="0" smtClean="0"/>
              <a:t>DLB (LBD)</a:t>
            </a:r>
            <a:r>
              <a:rPr lang="sv-SE" dirty="0" err="1" smtClean="0"/>
              <a:t>Lewykroppsdemens</a:t>
            </a:r>
            <a:endParaRPr lang="sv-SE" dirty="0" smtClean="0"/>
          </a:p>
        </p:txBody>
      </p:sp>
      <p:sp>
        <p:nvSpPr>
          <p:cNvPr id="6147" name="Platshållare för innehåll 2"/>
          <p:cNvSpPr>
            <a:spLocks noGrp="1"/>
          </p:cNvSpPr>
          <p:nvPr>
            <p:ph idx="1"/>
          </p:nvPr>
        </p:nvSpPr>
        <p:spPr/>
        <p:txBody>
          <a:bodyPr/>
          <a:lstStyle/>
          <a:p>
            <a:pPr eaLnBrk="1" hangingPunct="1"/>
            <a:r>
              <a:rPr lang="sv-SE" sz="2800" dirty="0" smtClean="0"/>
              <a:t>Demenssjukdom med </a:t>
            </a:r>
            <a:r>
              <a:rPr lang="sv-SE" sz="2800" dirty="0" err="1" smtClean="0"/>
              <a:t>parkinsonliknande</a:t>
            </a:r>
            <a:r>
              <a:rPr lang="sv-SE" sz="2800" dirty="0" smtClean="0"/>
              <a:t> symtom.</a:t>
            </a:r>
          </a:p>
          <a:p>
            <a:pPr eaLnBrk="1" hangingPunct="1"/>
            <a:r>
              <a:rPr lang="sv-SE" sz="2800" dirty="0" smtClean="0"/>
              <a:t>Relativt vanlig, (efter Alzheimer o vaskulär)</a:t>
            </a:r>
          </a:p>
          <a:p>
            <a:pPr eaLnBrk="1" hangingPunct="1"/>
            <a:r>
              <a:rPr lang="sv-SE" sz="2800" dirty="0" err="1" smtClean="0"/>
              <a:t>förlångsammning</a:t>
            </a:r>
            <a:r>
              <a:rPr lang="sv-SE" sz="2800" dirty="0" smtClean="0"/>
              <a:t>, </a:t>
            </a:r>
            <a:r>
              <a:rPr lang="sv-SE" sz="2800" dirty="0" err="1" smtClean="0"/>
              <a:t>visuospatiala</a:t>
            </a:r>
            <a:r>
              <a:rPr lang="sv-SE" sz="2800" dirty="0" smtClean="0"/>
              <a:t> svårigheter, minnesstörning ofta sent i förloppet. </a:t>
            </a:r>
          </a:p>
          <a:p>
            <a:r>
              <a:rPr lang="sv-SE" sz="2800" dirty="0"/>
              <a:t>Nedsatt uppmärksamhet, växlar mycket mellan dagar i tankefunktion och kan ha synhallucinationer, gärna djur eller människor. </a:t>
            </a:r>
          </a:p>
          <a:p>
            <a:pPr eaLnBrk="1" hangingPunct="1"/>
            <a:endParaRPr lang="sv-SE" sz="2800" dirty="0" smtClean="0"/>
          </a:p>
        </p:txBody>
      </p:sp>
      <p:sp>
        <p:nvSpPr>
          <p:cNvPr id="3" name="Platshållare för bildnummer 2"/>
          <p:cNvSpPr>
            <a:spLocks noGrp="1"/>
          </p:cNvSpPr>
          <p:nvPr>
            <p:ph type="sldNum" sz="quarter" idx="12"/>
          </p:nvPr>
        </p:nvSpPr>
        <p:spPr/>
        <p:txBody>
          <a:bodyPr/>
          <a:lstStyle/>
          <a:p>
            <a:pPr>
              <a:defRPr/>
            </a:pPr>
            <a:fld id="{5B7B4BAE-B420-4D99-9199-D140EEFF68C7}" type="slidenum">
              <a:rPr lang="sv-SE" smtClean="0"/>
              <a:pPr>
                <a:defRPr/>
              </a:pPr>
              <a:t>44</a:t>
            </a:fld>
            <a:endParaRPr lang="sv-SE"/>
          </a:p>
        </p:txBody>
      </p:sp>
    </p:spTree>
    <p:extLst>
      <p:ext uri="{BB962C8B-B14F-4D97-AF65-F5344CB8AC3E}">
        <p14:creationId xmlns:p14="http://schemas.microsoft.com/office/powerpoint/2010/main" val="1564495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Allmänläkarens roll	</a:t>
            </a:r>
            <a:endParaRPr lang="sv-SE" dirty="0"/>
          </a:p>
        </p:txBody>
      </p:sp>
      <p:sp>
        <p:nvSpPr>
          <p:cNvPr id="3" name="Platshållare för innehåll 2"/>
          <p:cNvSpPr>
            <a:spLocks noGrp="1"/>
          </p:cNvSpPr>
          <p:nvPr>
            <p:ph idx="1"/>
          </p:nvPr>
        </p:nvSpPr>
        <p:spPr/>
        <p:txBody>
          <a:bodyPr/>
          <a:lstStyle/>
          <a:p>
            <a:r>
              <a:rPr lang="sv-SE" dirty="0" smtClean="0"/>
              <a:t>Diagnos av essentiell </a:t>
            </a:r>
            <a:r>
              <a:rPr lang="sv-SE" dirty="0" err="1" smtClean="0"/>
              <a:t>tremor</a:t>
            </a:r>
            <a:r>
              <a:rPr lang="sv-SE" dirty="0" smtClean="0"/>
              <a:t>. Initial </a:t>
            </a:r>
            <a:r>
              <a:rPr lang="sv-SE" dirty="0" err="1" smtClean="0"/>
              <a:t>beh</a:t>
            </a:r>
            <a:r>
              <a:rPr lang="sv-SE" dirty="0" smtClean="0"/>
              <a:t> med  tex Betablockad och </a:t>
            </a:r>
            <a:r>
              <a:rPr lang="sv-SE" dirty="0" err="1" smtClean="0"/>
              <a:t>Gabapentin</a:t>
            </a:r>
            <a:r>
              <a:rPr lang="sv-SE" dirty="0" smtClean="0"/>
              <a:t>/ </a:t>
            </a:r>
            <a:r>
              <a:rPr lang="sv-SE" dirty="0" err="1" smtClean="0"/>
              <a:t>Topiramat</a:t>
            </a:r>
            <a:endParaRPr lang="sv-SE" dirty="0" smtClean="0"/>
          </a:p>
          <a:p>
            <a:r>
              <a:rPr lang="sv-SE" dirty="0" smtClean="0"/>
              <a:t>Diagnos och behandling av RLS </a:t>
            </a:r>
          </a:p>
          <a:p>
            <a:r>
              <a:rPr lang="sv-SE" dirty="0" smtClean="0"/>
              <a:t>Parkinsonism. Känna igen. Behandla läkemedelsutlöst Parkinsonism. Medveten om risker med Blodtrycksbehandling, </a:t>
            </a:r>
            <a:r>
              <a:rPr lang="sv-SE" dirty="0" err="1" smtClean="0"/>
              <a:t>ortostatiska</a:t>
            </a:r>
            <a:r>
              <a:rPr lang="sv-SE" dirty="0" smtClean="0"/>
              <a:t> reaktioner. </a:t>
            </a:r>
          </a:p>
          <a:p>
            <a:r>
              <a:rPr lang="sv-SE" dirty="0" smtClean="0"/>
              <a:t>Parkinson hos multisjuk eller mkt gammal.</a:t>
            </a:r>
            <a:endParaRPr lang="sv-SE" dirty="0"/>
          </a:p>
        </p:txBody>
      </p:sp>
    </p:spTree>
    <p:extLst>
      <p:ext uri="{BB962C8B-B14F-4D97-AF65-F5344CB8AC3E}">
        <p14:creationId xmlns:p14="http://schemas.microsoft.com/office/powerpoint/2010/main" val="749488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sv-SE" altLang="sv-SE" sz="4000" dirty="0" smtClean="0"/>
              <a:t>Allmänläkarens </a:t>
            </a:r>
            <a:r>
              <a:rPr lang="sv-SE" altLang="sv-SE" sz="4000" dirty="0"/>
              <a:t>perspektiv			</a:t>
            </a:r>
          </a:p>
        </p:txBody>
      </p:sp>
      <p:sp>
        <p:nvSpPr>
          <p:cNvPr id="12291" name="Rectangle 3"/>
          <p:cNvSpPr>
            <a:spLocks noGrp="1" noChangeArrowheads="1"/>
          </p:cNvSpPr>
          <p:nvPr>
            <p:ph type="body" idx="1"/>
          </p:nvPr>
        </p:nvSpPr>
        <p:spPr/>
        <p:txBody>
          <a:bodyPr/>
          <a:lstStyle/>
          <a:p>
            <a:pPr>
              <a:buFontTx/>
              <a:buNone/>
            </a:pPr>
            <a:endParaRPr lang="sv-SE" altLang="sv-SE"/>
          </a:p>
          <a:p>
            <a:r>
              <a:rPr lang="sv-SE" altLang="sv-SE"/>
              <a:t>Försämrad</a:t>
            </a:r>
          </a:p>
          <a:p>
            <a:r>
              <a:rPr lang="sv-SE" altLang="sv-SE"/>
              <a:t>Ramlar</a:t>
            </a:r>
          </a:p>
          <a:p>
            <a:r>
              <a:rPr lang="sv-SE" altLang="sv-SE"/>
              <a:t>Stel</a:t>
            </a:r>
          </a:p>
          <a:p>
            <a:r>
              <a:rPr lang="sv-SE" altLang="sv-SE"/>
              <a:t>Agiterad</a:t>
            </a:r>
          </a:p>
          <a:p>
            <a:r>
              <a:rPr lang="sv-SE" altLang="sv-SE"/>
              <a:t>Överrörlig</a:t>
            </a:r>
          </a:p>
          <a:p>
            <a:r>
              <a:rPr lang="sv-SE" altLang="sv-SE"/>
              <a:t>Allt</a:t>
            </a:r>
          </a:p>
          <a:p>
            <a:endParaRPr lang="sv-SE" altLang="sv-SE"/>
          </a:p>
        </p:txBody>
      </p:sp>
    </p:spTree>
    <p:extLst>
      <p:ext uri="{BB962C8B-B14F-4D97-AF65-F5344CB8AC3E}">
        <p14:creationId xmlns:p14="http://schemas.microsoft.com/office/powerpoint/2010/main" val="15186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20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20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20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fade">
                                      <p:cBhvr>
                                        <p:cTn id="37" dur="20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v-SE" altLang="sv-SE" dirty="0"/>
              <a:t>Försämrad</a:t>
            </a:r>
          </a:p>
        </p:txBody>
      </p:sp>
      <p:sp>
        <p:nvSpPr>
          <p:cNvPr id="18435" name="Rectangle 3"/>
          <p:cNvSpPr>
            <a:spLocks noGrp="1" noChangeArrowheads="1"/>
          </p:cNvSpPr>
          <p:nvPr>
            <p:ph type="body" idx="1"/>
          </p:nvPr>
        </p:nvSpPr>
        <p:spPr/>
        <p:txBody>
          <a:bodyPr/>
          <a:lstStyle/>
          <a:p>
            <a:r>
              <a:rPr lang="sv-SE" altLang="sv-SE" dirty="0"/>
              <a:t>Analysera</a:t>
            </a:r>
          </a:p>
          <a:p>
            <a:r>
              <a:rPr lang="sv-SE" altLang="sv-SE" dirty="0"/>
              <a:t>Infektion?</a:t>
            </a:r>
          </a:p>
          <a:p>
            <a:r>
              <a:rPr lang="sv-SE" altLang="sv-SE" dirty="0"/>
              <a:t>Fall med skalltrauma </a:t>
            </a:r>
            <a:r>
              <a:rPr lang="sv-SE" altLang="sv-SE" dirty="0" err="1"/>
              <a:t>subduralhematom</a:t>
            </a:r>
            <a:r>
              <a:rPr lang="sv-SE" altLang="sv-SE" dirty="0"/>
              <a:t>?</a:t>
            </a:r>
          </a:p>
          <a:p>
            <a:r>
              <a:rPr lang="sv-SE" altLang="sv-SE" dirty="0"/>
              <a:t>Medicinändringar?</a:t>
            </a:r>
          </a:p>
          <a:p>
            <a:endParaRPr lang="sv-SE" altLang="sv-SE" dirty="0"/>
          </a:p>
        </p:txBody>
      </p:sp>
    </p:spTree>
    <p:extLst>
      <p:ext uri="{BB962C8B-B14F-4D97-AF65-F5344CB8AC3E}">
        <p14:creationId xmlns:p14="http://schemas.microsoft.com/office/powerpoint/2010/main" val="1029718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2000"/>
                                        <p:tgtEl>
                                          <p:spTgt spid="18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fade">
                                      <p:cBhvr>
                                        <p:cTn id="27"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sv-SE" altLang="sv-SE"/>
              <a:t>Ramlar</a:t>
            </a:r>
          </a:p>
        </p:txBody>
      </p:sp>
      <p:sp>
        <p:nvSpPr>
          <p:cNvPr id="14339" name="Rectangle 3"/>
          <p:cNvSpPr>
            <a:spLocks noGrp="1" noChangeArrowheads="1"/>
          </p:cNvSpPr>
          <p:nvPr>
            <p:ph type="body" idx="1"/>
          </p:nvPr>
        </p:nvSpPr>
        <p:spPr/>
        <p:txBody>
          <a:bodyPr/>
          <a:lstStyle/>
          <a:p>
            <a:r>
              <a:rPr lang="sv-SE" altLang="sv-SE"/>
              <a:t>Blodtrycksfall i stående (sittande) vätskebrist, medicinpåverkan, sjukdomsrelaterat</a:t>
            </a:r>
          </a:p>
          <a:p>
            <a:r>
              <a:rPr lang="sv-SE" altLang="sv-SE"/>
              <a:t>Bristande rörelseförmåga (fastnar, svårt stanna </a:t>
            </a:r>
          </a:p>
          <a:p>
            <a:endParaRPr lang="sv-SE" altLang="sv-SE"/>
          </a:p>
        </p:txBody>
      </p:sp>
    </p:spTree>
    <p:extLst>
      <p:ext uri="{BB962C8B-B14F-4D97-AF65-F5344CB8AC3E}">
        <p14:creationId xmlns:p14="http://schemas.microsoft.com/office/powerpoint/2010/main" val="3560484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sv-SE" altLang="sv-SE" sz="6000"/>
              <a:t>Stel	</a:t>
            </a:r>
            <a:r>
              <a:rPr lang="sv-SE" altLang="sv-SE" sz="4000"/>
              <a:t/>
            </a:r>
            <a:br>
              <a:rPr lang="sv-SE" altLang="sv-SE" sz="4000"/>
            </a:br>
            <a:endParaRPr lang="sv-SE" altLang="sv-SE" sz="4000"/>
          </a:p>
        </p:txBody>
      </p:sp>
      <p:sp>
        <p:nvSpPr>
          <p:cNvPr id="13315" name="Rectangle 3"/>
          <p:cNvSpPr>
            <a:spLocks noGrp="1" noChangeArrowheads="1"/>
          </p:cNvSpPr>
          <p:nvPr>
            <p:ph type="body" idx="1"/>
          </p:nvPr>
        </p:nvSpPr>
        <p:spPr/>
        <p:txBody>
          <a:bodyPr/>
          <a:lstStyle/>
          <a:p>
            <a:pPr>
              <a:lnSpc>
                <a:spcPct val="90000"/>
              </a:lnSpc>
            </a:pPr>
            <a:r>
              <a:rPr lang="sv-SE" altLang="sv-SE"/>
              <a:t>I komplikationsfas? (Varierande motorik) observera gärna före o efter medicinintag</a:t>
            </a:r>
          </a:p>
          <a:p>
            <a:pPr>
              <a:lnSpc>
                <a:spcPct val="90000"/>
              </a:lnSpc>
            </a:pPr>
            <a:r>
              <a:rPr lang="sv-SE" altLang="sv-SE"/>
              <a:t>Fått mediciner i tid?</a:t>
            </a:r>
          </a:p>
          <a:p>
            <a:pPr>
              <a:lnSpc>
                <a:spcPct val="90000"/>
              </a:lnSpc>
            </a:pPr>
            <a:r>
              <a:rPr lang="sv-SE" altLang="sv-SE"/>
              <a:t>Konkurrerande medicineffekter</a:t>
            </a:r>
          </a:p>
          <a:p>
            <a:pPr>
              <a:lnSpc>
                <a:spcPct val="90000"/>
              </a:lnSpc>
            </a:pPr>
            <a:r>
              <a:rPr lang="sv-SE" altLang="sv-SE"/>
              <a:t>Bristande upptag</a:t>
            </a:r>
          </a:p>
          <a:p>
            <a:pPr>
              <a:lnSpc>
                <a:spcPct val="90000"/>
              </a:lnSpc>
            </a:pPr>
            <a:r>
              <a:rPr lang="sv-SE" altLang="sv-SE"/>
              <a:t>Aktuell infektion</a:t>
            </a:r>
          </a:p>
          <a:p>
            <a:pPr>
              <a:lnSpc>
                <a:spcPct val="90000"/>
              </a:lnSpc>
            </a:pPr>
            <a:r>
              <a:rPr lang="sv-SE" altLang="sv-SE"/>
              <a:t>Pröva extrados Madopark quick mite 50 mg löst i vatten</a:t>
            </a:r>
          </a:p>
          <a:p>
            <a:pPr>
              <a:lnSpc>
                <a:spcPct val="90000"/>
              </a:lnSpc>
            </a:pPr>
            <a:endParaRPr lang="sv-SE" altLang="sv-SE"/>
          </a:p>
        </p:txBody>
      </p:sp>
    </p:spTree>
    <p:extLst>
      <p:ext uri="{BB962C8B-B14F-4D97-AF65-F5344CB8AC3E}">
        <p14:creationId xmlns:p14="http://schemas.microsoft.com/office/powerpoint/2010/main" val="3294797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fade">
                                      <p:cBhvr>
                                        <p:cTn id="22" dur="2000"/>
                                        <p:tgtEl>
                                          <p:spTgt spid="13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fade">
                                      <p:cBhvr>
                                        <p:cTn id="27" dur="2000"/>
                                        <p:tgtEl>
                                          <p:spTgt spid="133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fade">
                                      <p:cBhvr>
                                        <p:cTn id="32" dur="2000"/>
                                        <p:tgtEl>
                                          <p:spTgt spid="133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Effect transition="in" filter="fade">
                                      <p:cBhvr>
                                        <p:cTn id="37"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Misstänkt RLS</a:t>
            </a:r>
            <a:endParaRPr lang="sv-SE" dirty="0"/>
          </a:p>
        </p:txBody>
      </p:sp>
      <p:sp>
        <p:nvSpPr>
          <p:cNvPr id="3" name="Platshållare för innehåll 2"/>
          <p:cNvSpPr>
            <a:spLocks noGrp="1"/>
          </p:cNvSpPr>
          <p:nvPr>
            <p:ph idx="1"/>
          </p:nvPr>
        </p:nvSpPr>
        <p:spPr/>
        <p:txBody>
          <a:bodyPr/>
          <a:lstStyle/>
          <a:p>
            <a:pPr lvl="0">
              <a:buClr>
                <a:srgbClr val="4F81BD"/>
              </a:buClr>
            </a:pPr>
            <a:r>
              <a:rPr lang="sv-SE" sz="1900" dirty="0">
                <a:solidFill>
                  <a:prstClr val="black"/>
                </a:solidFill>
              </a:rPr>
              <a:t>Fick </a:t>
            </a:r>
            <a:r>
              <a:rPr lang="sv-SE" sz="1900" dirty="0" err="1">
                <a:solidFill>
                  <a:prstClr val="black"/>
                </a:solidFill>
              </a:rPr>
              <a:t>Madopark</a:t>
            </a:r>
            <a:r>
              <a:rPr lang="sv-SE" sz="1900" dirty="0">
                <a:solidFill>
                  <a:prstClr val="black"/>
                </a:solidFill>
              </a:rPr>
              <a:t> </a:t>
            </a:r>
            <a:r>
              <a:rPr lang="sv-SE" sz="1900" dirty="0" err="1">
                <a:solidFill>
                  <a:prstClr val="black"/>
                </a:solidFill>
              </a:rPr>
              <a:t>quick</a:t>
            </a:r>
            <a:r>
              <a:rPr lang="sv-SE" sz="1900" dirty="0">
                <a:solidFill>
                  <a:prstClr val="black"/>
                </a:solidFill>
              </a:rPr>
              <a:t> </a:t>
            </a:r>
            <a:r>
              <a:rPr lang="sv-SE" sz="1900" dirty="0" err="1">
                <a:solidFill>
                  <a:prstClr val="black"/>
                </a:solidFill>
              </a:rPr>
              <a:t>mite</a:t>
            </a:r>
            <a:r>
              <a:rPr lang="sv-SE" sz="1900" dirty="0">
                <a:solidFill>
                  <a:prstClr val="black"/>
                </a:solidFill>
              </a:rPr>
              <a:t>, mkt god effekt, kort tid. Prövat </a:t>
            </a:r>
            <a:r>
              <a:rPr lang="sv-SE" sz="1900" dirty="0" err="1">
                <a:solidFill>
                  <a:prstClr val="black"/>
                </a:solidFill>
              </a:rPr>
              <a:t>Xanor</a:t>
            </a:r>
            <a:r>
              <a:rPr lang="sv-SE" sz="1900" dirty="0">
                <a:solidFill>
                  <a:prstClr val="black"/>
                </a:solidFill>
              </a:rPr>
              <a:t>, </a:t>
            </a:r>
            <a:r>
              <a:rPr lang="sv-SE" sz="1900" dirty="0" err="1">
                <a:solidFill>
                  <a:prstClr val="black"/>
                </a:solidFill>
              </a:rPr>
              <a:t>venlafaxin</a:t>
            </a:r>
            <a:r>
              <a:rPr lang="sv-SE" sz="1900" dirty="0">
                <a:solidFill>
                  <a:prstClr val="black"/>
                </a:solidFill>
              </a:rPr>
              <a:t>, </a:t>
            </a:r>
            <a:r>
              <a:rPr lang="sv-SE" sz="1900" dirty="0" err="1">
                <a:solidFill>
                  <a:prstClr val="black"/>
                </a:solidFill>
              </a:rPr>
              <a:t>sifrol</a:t>
            </a:r>
            <a:r>
              <a:rPr lang="sv-SE" sz="1900" dirty="0">
                <a:solidFill>
                  <a:prstClr val="black"/>
                </a:solidFill>
              </a:rPr>
              <a:t>. </a:t>
            </a:r>
            <a:r>
              <a:rPr lang="sv-SE" sz="1900" dirty="0" err="1">
                <a:solidFill>
                  <a:prstClr val="black"/>
                </a:solidFill>
              </a:rPr>
              <a:t>Adartrel</a:t>
            </a:r>
            <a:r>
              <a:rPr lang="sv-SE" sz="1900" dirty="0">
                <a:solidFill>
                  <a:prstClr val="black"/>
                </a:solidFill>
              </a:rPr>
              <a:t>  snarast accentuerade besvär. </a:t>
            </a:r>
            <a:r>
              <a:rPr lang="sv-SE" sz="1900" dirty="0" err="1">
                <a:solidFill>
                  <a:prstClr val="black"/>
                </a:solidFill>
              </a:rPr>
              <a:t>Neupro</a:t>
            </a:r>
            <a:r>
              <a:rPr lang="sv-SE" sz="1900" dirty="0">
                <a:solidFill>
                  <a:prstClr val="black"/>
                </a:solidFill>
              </a:rPr>
              <a:t> dålig effekt.</a:t>
            </a:r>
          </a:p>
          <a:p>
            <a:pPr lvl="0">
              <a:buClr>
                <a:srgbClr val="4F81BD"/>
              </a:buClr>
            </a:pPr>
            <a:r>
              <a:rPr lang="sv-SE" sz="1900" dirty="0">
                <a:solidFill>
                  <a:prstClr val="black"/>
                </a:solidFill>
              </a:rPr>
              <a:t>Kombination </a:t>
            </a:r>
            <a:r>
              <a:rPr lang="sv-SE" sz="1900" dirty="0" err="1">
                <a:solidFill>
                  <a:prstClr val="black"/>
                </a:solidFill>
              </a:rPr>
              <a:t>Gabapentin</a:t>
            </a:r>
            <a:r>
              <a:rPr lang="sv-SE" sz="1900" dirty="0">
                <a:solidFill>
                  <a:prstClr val="black"/>
                </a:solidFill>
              </a:rPr>
              <a:t> med  </a:t>
            </a:r>
            <a:r>
              <a:rPr lang="sv-SE" sz="1900" dirty="0" err="1">
                <a:solidFill>
                  <a:prstClr val="black"/>
                </a:solidFill>
              </a:rPr>
              <a:t>Venlafaxin</a:t>
            </a:r>
            <a:r>
              <a:rPr lang="sv-SE" sz="1900" dirty="0">
                <a:solidFill>
                  <a:prstClr val="black"/>
                </a:solidFill>
              </a:rPr>
              <a:t> o </a:t>
            </a:r>
            <a:r>
              <a:rPr lang="sv-SE" sz="1900" dirty="0" err="1">
                <a:solidFill>
                  <a:prstClr val="black"/>
                </a:solidFill>
              </a:rPr>
              <a:t>Sifrol</a:t>
            </a:r>
            <a:r>
              <a:rPr lang="sv-SE" sz="1900" dirty="0">
                <a:solidFill>
                  <a:prstClr val="black"/>
                </a:solidFill>
              </a:rPr>
              <a:t>. Slö av kombinationen. Psykiskt tungt, livslust nere, sömnbrist.</a:t>
            </a:r>
          </a:p>
          <a:p>
            <a:endParaRPr lang="sv-SE" dirty="0"/>
          </a:p>
        </p:txBody>
      </p:sp>
      <p:sp>
        <p:nvSpPr>
          <p:cNvPr id="4" name="Platshållare för sidfot 3"/>
          <p:cNvSpPr>
            <a:spLocks noGrp="1"/>
          </p:cNvSpPr>
          <p:nvPr>
            <p:ph type="ftr" sz="quarter" idx="11"/>
          </p:nvPr>
        </p:nvSpPr>
        <p:spPr/>
        <p:txBody>
          <a:bodyPr/>
          <a:lstStyle/>
          <a:p>
            <a:r>
              <a:rPr lang="sv-SE" smtClean="0"/>
              <a:t>Eric Gilland</a:t>
            </a:r>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5</a:t>
            </a:fld>
            <a:endParaRPr lang="sv-SE"/>
          </a:p>
        </p:txBody>
      </p:sp>
    </p:spTree>
    <p:extLst>
      <p:ext uri="{BB962C8B-B14F-4D97-AF65-F5344CB8AC3E}">
        <p14:creationId xmlns:p14="http://schemas.microsoft.com/office/powerpoint/2010/main" val="1707966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sv-SE" altLang="sv-SE" sz="6000"/>
              <a:t>Agiterad</a:t>
            </a:r>
          </a:p>
        </p:txBody>
      </p:sp>
      <p:sp>
        <p:nvSpPr>
          <p:cNvPr id="15363" name="Rectangle 3"/>
          <p:cNvSpPr>
            <a:spLocks noGrp="1" noChangeArrowheads="1"/>
          </p:cNvSpPr>
          <p:nvPr>
            <p:ph type="body" idx="1"/>
          </p:nvPr>
        </p:nvSpPr>
        <p:spPr/>
        <p:txBody>
          <a:bodyPr/>
          <a:lstStyle/>
          <a:p>
            <a:pPr>
              <a:lnSpc>
                <a:spcPct val="90000"/>
              </a:lnSpc>
            </a:pPr>
            <a:r>
              <a:rPr lang="sv-SE" altLang="sv-SE"/>
              <a:t>Ofta relaterat till hallucinos/konfusion</a:t>
            </a:r>
          </a:p>
          <a:p>
            <a:pPr>
              <a:lnSpc>
                <a:spcPct val="90000"/>
              </a:lnSpc>
            </a:pPr>
            <a:r>
              <a:rPr lang="sv-SE" altLang="sv-SE"/>
              <a:t>Läkemedelseffekt i kombination med sjd</a:t>
            </a:r>
          </a:p>
          <a:p>
            <a:pPr>
              <a:lnSpc>
                <a:spcPct val="90000"/>
              </a:lnSpc>
            </a:pPr>
            <a:r>
              <a:rPr lang="sv-SE" altLang="sv-SE"/>
              <a:t>Urinretention?</a:t>
            </a:r>
          </a:p>
          <a:p>
            <a:pPr>
              <a:lnSpc>
                <a:spcPct val="90000"/>
              </a:lnSpc>
            </a:pPr>
            <a:r>
              <a:rPr lang="sv-SE" altLang="sv-SE"/>
              <a:t>Åtg: Hoppa över nästa dos dopaminagonist( Requip, Sifrol) Avveckla antikolinerg beh (Detrusitol m fl), Amantadin. Renodla L-Dopa ev sänka dosen</a:t>
            </a:r>
          </a:p>
        </p:txBody>
      </p:sp>
    </p:spTree>
    <p:extLst>
      <p:ext uri="{BB962C8B-B14F-4D97-AF65-F5344CB8AC3E}">
        <p14:creationId xmlns:p14="http://schemas.microsoft.com/office/powerpoint/2010/main" val="2232079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5362"/>
                                        </p:tgtEl>
                                      </p:cBhvr>
                                    </p:animEffect>
                                    <p:animScale>
                                      <p:cBhvr>
                                        <p:cTn id="7" dur="250" autoRev="1" fill="hold"/>
                                        <p:tgtEl>
                                          <p:spTgt spid="153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v-SE" altLang="sv-SE" sz="6000"/>
              <a:t>Överrörlig</a:t>
            </a:r>
          </a:p>
        </p:txBody>
      </p:sp>
      <p:sp>
        <p:nvSpPr>
          <p:cNvPr id="16387" name="Rectangle 3"/>
          <p:cNvSpPr>
            <a:spLocks noGrp="1" noChangeArrowheads="1"/>
          </p:cNvSpPr>
          <p:nvPr>
            <p:ph type="body" idx="1"/>
          </p:nvPr>
        </p:nvSpPr>
        <p:spPr/>
        <p:txBody>
          <a:bodyPr/>
          <a:lstStyle/>
          <a:p>
            <a:r>
              <a:rPr lang="sv-SE" altLang="sv-SE"/>
              <a:t>Extradoserat för att klara resan?</a:t>
            </a:r>
          </a:p>
          <a:p>
            <a:r>
              <a:rPr lang="sv-SE" altLang="sv-SE"/>
              <a:t>Rörelseschema (anamnestiskt, observerat)</a:t>
            </a:r>
          </a:p>
          <a:p>
            <a:r>
              <a:rPr lang="sv-SE" altLang="sv-SE"/>
              <a:t>Reducera L-dopa 25 %</a:t>
            </a:r>
          </a:p>
        </p:txBody>
      </p:sp>
      <p:sp>
        <p:nvSpPr>
          <p:cNvPr id="16389" name="Rectangle 5"/>
          <p:cNvSpPr>
            <a:spLocks noChangeArrowheads="1"/>
          </p:cNvSpPr>
          <p:nvPr/>
        </p:nvSpPr>
        <p:spPr bwMode="auto">
          <a:xfrm>
            <a:off x="1331913" y="3925888"/>
            <a:ext cx="21828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Clr>
                <a:srgbClr val="FFCC00"/>
              </a:buClr>
              <a:buSzPct val="120000"/>
              <a:buFontTx/>
              <a:buChar char="•"/>
            </a:pPr>
            <a:endParaRPr lang="sv-SE" altLang="sv-SE" sz="3200" smtClean="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66647406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ppt_w</p:attrName>
                                        </p:attrNameLst>
                                      </p:cBhvr>
                                      <p:tavLst>
                                        <p:tav tm="0">
                                          <p:val>
                                            <p:strVal val="#ppt_w"/>
                                          </p:val>
                                        </p:tav>
                                        <p:tav tm="100000">
                                          <p:val>
                                            <p:strVal val="#ppt_w"/>
                                          </p:val>
                                        </p:tav>
                                      </p:tavLst>
                                    </p:anim>
                                    <p:anim calcmode="lin" valueType="num">
                                      <p:cBhvr>
                                        <p:cTn id="8" dur="2000" fill="hold"/>
                                        <p:tgtEl>
                                          <p:spTgt spid="1638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6386"/>
                                        </p:tgtEl>
                                        <p:attrNameLst>
                                          <p:attrName>ppt_x</p:attrName>
                                        </p:attrNameLst>
                                      </p:cBhvr>
                                      <p:tavLst>
                                        <p:tav tm="0">
                                          <p:val>
                                            <p:strVal val="#ppt_x-.4"/>
                                          </p:val>
                                        </p:tav>
                                        <p:tav tm="100000">
                                          <p:val>
                                            <p:strVal val="#ppt_x"/>
                                          </p:val>
                                        </p:tav>
                                      </p:tavLst>
                                    </p:anim>
                                    <p:anim calcmode="lin" valueType="num">
                                      <p:cBhvr>
                                        <p:cTn id="10" dur="2000" fill="hold"/>
                                        <p:tgtEl>
                                          <p:spTgt spid="1638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6387">
                                            <p:txEl>
                                              <p:pRg st="0" end="0"/>
                                            </p:txEl>
                                          </p:spTgt>
                                        </p:tgtEl>
                                        <p:attrNameLst>
                                          <p:attrName>style.visibility</p:attrName>
                                        </p:attrNameLst>
                                      </p:cBhvr>
                                      <p:to>
                                        <p:strVal val="visible"/>
                                      </p:to>
                                    </p:set>
                                    <p:animEffect transition="in" filter="fade">
                                      <p:cBhvr>
                                        <p:cTn id="15" dur="500">
                                          <p:stCondLst>
                                            <p:cond delay="0"/>
                                          </p:stCondLst>
                                        </p:cTn>
                                        <p:tgtEl>
                                          <p:spTgt spid="16387">
                                            <p:txEl>
                                              <p:pRg st="0" end="0"/>
                                            </p:txEl>
                                          </p:spTgt>
                                        </p:tgtEl>
                                      </p:cBhvr>
                                    </p:animEffect>
                                    <p:anim calcmode="lin" valueType="num">
                                      <p:cBhvr>
                                        <p:cTn id="16" dur="500" fill="hold">
                                          <p:stCondLst>
                                            <p:cond delay="0"/>
                                          </p:stCondLst>
                                        </p:cTn>
                                        <p:tgtEl>
                                          <p:spTgt spid="16387">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6387">
                                            <p:txEl>
                                              <p:pRg st="1" end="1"/>
                                            </p:txEl>
                                          </p:spTgt>
                                        </p:tgtEl>
                                        <p:attrNameLst>
                                          <p:attrName>style.visibility</p:attrName>
                                        </p:attrNameLst>
                                      </p:cBhvr>
                                      <p:to>
                                        <p:strVal val="visible"/>
                                      </p:to>
                                    </p:set>
                                    <p:animEffect transition="in" filter="fade">
                                      <p:cBhvr>
                                        <p:cTn id="22" dur="500">
                                          <p:stCondLst>
                                            <p:cond delay="0"/>
                                          </p:stCondLst>
                                        </p:cTn>
                                        <p:tgtEl>
                                          <p:spTgt spid="16387">
                                            <p:txEl>
                                              <p:pRg st="1" end="1"/>
                                            </p:txEl>
                                          </p:spTgt>
                                        </p:tgtEl>
                                      </p:cBhvr>
                                    </p:animEffect>
                                    <p:anim calcmode="lin" valueType="num">
                                      <p:cBhvr>
                                        <p:cTn id="23" dur="500" fill="hold">
                                          <p:stCondLst>
                                            <p:cond delay="0"/>
                                          </p:stCondLst>
                                        </p:cTn>
                                        <p:tgtEl>
                                          <p:spTgt spid="16387">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6387">
                                            <p:txEl>
                                              <p:pRg st="2" end="2"/>
                                            </p:txEl>
                                          </p:spTgt>
                                        </p:tgtEl>
                                        <p:attrNameLst>
                                          <p:attrName>style.visibility</p:attrName>
                                        </p:attrNameLst>
                                      </p:cBhvr>
                                      <p:to>
                                        <p:strVal val="visible"/>
                                      </p:to>
                                    </p:set>
                                    <p:animEffect transition="in" filter="fade">
                                      <p:cBhvr>
                                        <p:cTn id="29" dur="500">
                                          <p:stCondLst>
                                            <p:cond delay="0"/>
                                          </p:stCondLst>
                                        </p:cTn>
                                        <p:tgtEl>
                                          <p:spTgt spid="16387">
                                            <p:txEl>
                                              <p:pRg st="2" end="2"/>
                                            </p:txEl>
                                          </p:spTgt>
                                        </p:tgtEl>
                                      </p:cBhvr>
                                    </p:animEffect>
                                    <p:anim calcmode="lin" valueType="num">
                                      <p:cBhvr>
                                        <p:cTn id="30" dur="500" fill="hold">
                                          <p:stCondLst>
                                            <p:cond delay="0"/>
                                          </p:stCondLst>
                                        </p:cTn>
                                        <p:tgtEl>
                                          <p:spTgt spid="16387">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sv-SE" altLang="sv-SE"/>
              <a:t>Allmänna behandlingsprinciper</a:t>
            </a:r>
          </a:p>
        </p:txBody>
      </p:sp>
      <p:sp>
        <p:nvSpPr>
          <p:cNvPr id="26627" name="Rectangle 3"/>
          <p:cNvSpPr>
            <a:spLocks noGrp="1" noChangeArrowheads="1"/>
          </p:cNvSpPr>
          <p:nvPr>
            <p:ph type="body" idx="1"/>
          </p:nvPr>
        </p:nvSpPr>
        <p:spPr/>
        <p:txBody>
          <a:bodyPr/>
          <a:lstStyle/>
          <a:p>
            <a:r>
              <a:rPr lang="sv-SE" altLang="sv-SE" dirty="0"/>
              <a:t>Ny diagnos: inget brådskande</a:t>
            </a:r>
          </a:p>
          <a:p>
            <a:r>
              <a:rPr lang="sv-SE" altLang="sv-SE" dirty="0"/>
              <a:t>Gammal eller multisjuk </a:t>
            </a:r>
            <a:r>
              <a:rPr lang="sv-SE" altLang="sv-SE" dirty="0" err="1"/>
              <a:t>Ldopa</a:t>
            </a:r>
            <a:r>
              <a:rPr lang="sv-SE" altLang="sv-SE" dirty="0"/>
              <a:t> i låg startdos ca 50 mg L-Dopa </a:t>
            </a:r>
            <a:r>
              <a:rPr lang="sv-SE" altLang="sv-SE" dirty="0" smtClean="0"/>
              <a:t>x1 öka </a:t>
            </a:r>
            <a:r>
              <a:rPr lang="sv-SE" altLang="sv-SE" dirty="0"/>
              <a:t>till 50 </a:t>
            </a:r>
            <a:r>
              <a:rPr lang="sv-SE" altLang="sv-SE" dirty="0" smtClean="0"/>
              <a:t>mgx4 med 1 veckas intervall</a:t>
            </a:r>
            <a:endParaRPr lang="sv-SE" altLang="sv-SE" dirty="0"/>
          </a:p>
          <a:p>
            <a:r>
              <a:rPr lang="sv-SE" altLang="sv-SE" dirty="0"/>
              <a:t>”Ung” patient </a:t>
            </a:r>
            <a:r>
              <a:rPr lang="sv-SE" altLang="sv-SE" dirty="0" err="1"/>
              <a:t>Dopaminagonist</a:t>
            </a:r>
            <a:r>
              <a:rPr lang="sv-SE" altLang="sv-SE" dirty="0"/>
              <a:t> eller möjligen MAO-B hämmare (</a:t>
            </a:r>
            <a:r>
              <a:rPr lang="sv-SE" altLang="sv-SE" dirty="0" err="1"/>
              <a:t>rasagilin</a:t>
            </a:r>
            <a:r>
              <a:rPr lang="sv-SE" altLang="sv-SE" dirty="0"/>
              <a:t>)</a:t>
            </a:r>
          </a:p>
          <a:p>
            <a:endParaRPr lang="sv-SE" altLang="sv-SE" dirty="0"/>
          </a:p>
        </p:txBody>
      </p:sp>
    </p:spTree>
    <p:extLst>
      <p:ext uri="{BB962C8B-B14F-4D97-AF65-F5344CB8AC3E}">
        <p14:creationId xmlns:p14="http://schemas.microsoft.com/office/powerpoint/2010/main" val="2925999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fade">
                                      <p:cBhvr>
                                        <p:cTn id="17" dur="2000"/>
                                        <p:tgtEl>
                                          <p:spTgt spid="266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fade">
                                      <p:cBhvr>
                                        <p:cTn id="22" dur="20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sv-SE" altLang="sv-SE" sz="4000"/>
              <a:t>L-dopabehandling	(madopark,sinemet, stalevo)</a:t>
            </a:r>
            <a:br>
              <a:rPr lang="sv-SE" altLang="sv-SE" sz="4000"/>
            </a:br>
            <a:endParaRPr lang="sv-SE" altLang="sv-SE" sz="4000"/>
          </a:p>
        </p:txBody>
      </p:sp>
      <p:sp>
        <p:nvSpPr>
          <p:cNvPr id="27651" name="Rectangle 3"/>
          <p:cNvSpPr>
            <a:spLocks noGrp="1" noChangeArrowheads="1"/>
          </p:cNvSpPr>
          <p:nvPr>
            <p:ph type="body" idx="1"/>
          </p:nvPr>
        </p:nvSpPr>
        <p:spPr/>
        <p:txBody>
          <a:bodyPr/>
          <a:lstStyle/>
          <a:p>
            <a:pPr>
              <a:lnSpc>
                <a:spcPct val="90000"/>
              </a:lnSpc>
            </a:pPr>
            <a:r>
              <a:rPr lang="sv-SE" altLang="sv-SE" sz="2800" dirty="0"/>
              <a:t>Räkna mg </a:t>
            </a:r>
            <a:r>
              <a:rPr lang="sv-SE" altLang="sv-SE" sz="2800" dirty="0" err="1"/>
              <a:t>levodopa</a:t>
            </a:r>
            <a:r>
              <a:rPr lang="sv-SE" altLang="sv-SE" sz="2800" dirty="0"/>
              <a:t> ( ej nedbrytningshämmare)</a:t>
            </a:r>
          </a:p>
          <a:p>
            <a:pPr>
              <a:lnSpc>
                <a:spcPct val="90000"/>
              </a:lnSpc>
            </a:pPr>
            <a:r>
              <a:rPr lang="sv-SE" altLang="sv-SE" sz="2800" dirty="0"/>
              <a:t>3-4 ggr om dagen jämnt fördelat över vakna delen av dagen i tidigt skede</a:t>
            </a:r>
          </a:p>
          <a:p>
            <a:pPr>
              <a:lnSpc>
                <a:spcPct val="90000"/>
              </a:lnSpc>
            </a:pPr>
            <a:r>
              <a:rPr lang="sv-SE" altLang="sv-SE" sz="2800" dirty="0"/>
              <a:t>4-9 ggr /dag från morgon till sen kväll vid avancerad sjukdom (dela vakna tiden i jämna intervall) små dosjusteringar ca 10 % i taget. </a:t>
            </a:r>
          </a:p>
          <a:p>
            <a:pPr>
              <a:lnSpc>
                <a:spcPct val="90000"/>
              </a:lnSpc>
            </a:pPr>
            <a:r>
              <a:rPr lang="sv-SE" altLang="sv-SE" sz="2800" dirty="0"/>
              <a:t>Komplettera med nedbrytningshämmare ( ex </a:t>
            </a:r>
            <a:r>
              <a:rPr lang="sv-SE" altLang="sv-SE" sz="2800" dirty="0" err="1"/>
              <a:t>comtess</a:t>
            </a:r>
            <a:r>
              <a:rPr lang="sv-SE" altLang="sv-SE" sz="2800" dirty="0"/>
              <a:t>, </a:t>
            </a:r>
            <a:r>
              <a:rPr lang="sv-SE" altLang="sv-SE" sz="2800" dirty="0" err="1"/>
              <a:t>Azilect</a:t>
            </a:r>
            <a:r>
              <a:rPr lang="sv-SE" altLang="sv-SE" sz="2800" dirty="0"/>
              <a:t>) vid tecken på bristande duration </a:t>
            </a:r>
            <a:r>
              <a:rPr lang="sv-SE" altLang="sv-SE" sz="2800" dirty="0" smtClean="0"/>
              <a:t>(dosglapp)</a:t>
            </a:r>
            <a:endParaRPr lang="sv-SE" altLang="sv-SE" sz="2800" dirty="0"/>
          </a:p>
        </p:txBody>
      </p:sp>
    </p:spTree>
    <p:extLst>
      <p:ext uri="{BB962C8B-B14F-4D97-AF65-F5344CB8AC3E}">
        <p14:creationId xmlns:p14="http://schemas.microsoft.com/office/powerpoint/2010/main" val="1761228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sv-SE" altLang="sv-SE" sz="4000" dirty="0" err="1"/>
              <a:t>Dopaminagonistbehandling</a:t>
            </a:r>
            <a:r>
              <a:rPr lang="sv-SE" altLang="sv-SE" sz="4000" dirty="0"/>
              <a:t/>
            </a:r>
            <a:br>
              <a:rPr lang="sv-SE" altLang="sv-SE" sz="4000" dirty="0"/>
            </a:br>
            <a:r>
              <a:rPr lang="sv-SE" altLang="sv-SE" sz="4000" dirty="0" err="1"/>
              <a:t>Sifrol</a:t>
            </a:r>
            <a:r>
              <a:rPr lang="sv-SE" altLang="sv-SE" sz="4000" dirty="0"/>
              <a:t>, </a:t>
            </a:r>
            <a:r>
              <a:rPr lang="sv-SE" altLang="sv-SE" sz="4000" dirty="0" err="1"/>
              <a:t>Requip</a:t>
            </a:r>
            <a:r>
              <a:rPr lang="sv-SE" altLang="sv-SE" sz="4000" dirty="0"/>
              <a:t>, </a:t>
            </a:r>
            <a:r>
              <a:rPr lang="sv-SE" altLang="sv-SE" sz="4000" dirty="0" err="1"/>
              <a:t>Pravidel</a:t>
            </a:r>
            <a:r>
              <a:rPr lang="sv-SE" altLang="sv-SE" sz="4000" dirty="0"/>
              <a:t>, </a:t>
            </a:r>
            <a:r>
              <a:rPr lang="sv-SE" altLang="sv-SE" sz="4000" dirty="0" err="1"/>
              <a:t>Neupro</a:t>
            </a:r>
            <a:r>
              <a:rPr lang="sv-SE" altLang="sv-SE" sz="4000" dirty="0"/>
              <a:t>	</a:t>
            </a:r>
          </a:p>
        </p:txBody>
      </p:sp>
      <p:sp>
        <p:nvSpPr>
          <p:cNvPr id="28675" name="Rectangle 3"/>
          <p:cNvSpPr>
            <a:spLocks noGrp="1" noChangeArrowheads="1"/>
          </p:cNvSpPr>
          <p:nvPr>
            <p:ph type="body" idx="1"/>
          </p:nvPr>
        </p:nvSpPr>
        <p:spPr/>
        <p:txBody>
          <a:bodyPr/>
          <a:lstStyle/>
          <a:p>
            <a:pPr>
              <a:lnSpc>
                <a:spcPct val="90000"/>
              </a:lnSpc>
            </a:pPr>
            <a:r>
              <a:rPr lang="sv-SE" altLang="sv-SE" sz="2800" dirty="0"/>
              <a:t>Låg startdos, öka långsammare än FASS  ofta med 2 veckorsintervall till initial </a:t>
            </a:r>
            <a:r>
              <a:rPr lang="sv-SE" altLang="sv-SE" sz="2800" dirty="0" err="1"/>
              <a:t>måldos</a:t>
            </a:r>
            <a:r>
              <a:rPr lang="sv-SE" altLang="sv-SE" sz="2800" dirty="0"/>
              <a:t>. Utvärdera efter ett par månader</a:t>
            </a:r>
            <a:r>
              <a:rPr lang="sv-SE" altLang="sv-SE" sz="2800" dirty="0" smtClean="0"/>
              <a:t>.</a:t>
            </a:r>
          </a:p>
          <a:p>
            <a:pPr marL="0" indent="0">
              <a:lnSpc>
                <a:spcPct val="90000"/>
              </a:lnSpc>
              <a:buNone/>
            </a:pPr>
            <a:r>
              <a:rPr lang="sv-SE" altLang="sv-SE" sz="2800" dirty="0" smtClean="0"/>
              <a:t> </a:t>
            </a:r>
            <a:endParaRPr lang="sv-SE" altLang="sv-SE" sz="2800" dirty="0"/>
          </a:p>
          <a:p>
            <a:pPr>
              <a:lnSpc>
                <a:spcPct val="90000"/>
              </a:lnSpc>
            </a:pPr>
            <a:r>
              <a:rPr lang="sv-SE" altLang="sv-SE" sz="2800" dirty="0"/>
              <a:t>Öka till ny </a:t>
            </a:r>
            <a:r>
              <a:rPr lang="sv-SE" altLang="sv-SE" sz="2800" dirty="0" err="1"/>
              <a:t>måldos</a:t>
            </a:r>
            <a:r>
              <a:rPr lang="sv-SE" altLang="sv-SE" sz="2800" dirty="0"/>
              <a:t> </a:t>
            </a:r>
            <a:r>
              <a:rPr lang="sv-SE" altLang="sv-SE" sz="2800" dirty="0" smtClean="0"/>
              <a:t>utvärdera</a:t>
            </a:r>
          </a:p>
          <a:p>
            <a:pPr>
              <a:lnSpc>
                <a:spcPct val="90000"/>
              </a:lnSpc>
            </a:pPr>
            <a:endParaRPr lang="sv-SE" altLang="sv-SE" sz="2800" dirty="0"/>
          </a:p>
          <a:p>
            <a:pPr>
              <a:lnSpc>
                <a:spcPct val="90000"/>
              </a:lnSpc>
            </a:pPr>
            <a:r>
              <a:rPr lang="sv-SE" altLang="sv-SE" sz="2800" dirty="0" err="1"/>
              <a:t>Ev</a:t>
            </a:r>
            <a:r>
              <a:rPr lang="sv-SE" altLang="sv-SE" sz="2800" dirty="0"/>
              <a:t> komplettera med </a:t>
            </a:r>
            <a:r>
              <a:rPr lang="sv-SE" altLang="sv-SE" sz="2800" dirty="0" err="1" smtClean="0"/>
              <a:t>Ldopa</a:t>
            </a:r>
            <a:endParaRPr lang="sv-SE" altLang="sv-SE" sz="2800" dirty="0" smtClean="0"/>
          </a:p>
          <a:p>
            <a:pPr>
              <a:lnSpc>
                <a:spcPct val="90000"/>
              </a:lnSpc>
            </a:pPr>
            <a:endParaRPr lang="sv-SE" altLang="sv-SE" sz="2800" dirty="0"/>
          </a:p>
          <a:p>
            <a:pPr>
              <a:lnSpc>
                <a:spcPct val="90000"/>
              </a:lnSpc>
            </a:pPr>
            <a:r>
              <a:rPr lang="sv-SE" altLang="sv-SE" sz="2800" dirty="0"/>
              <a:t>Obs  hallucinationer, ödem, mardrömmar, förvirring</a:t>
            </a:r>
            <a:r>
              <a:rPr lang="sv-SE" altLang="sv-SE" sz="2800" dirty="0" smtClean="0"/>
              <a:t>. Ökad spel-, köp-, sexuell aktivitet </a:t>
            </a:r>
            <a:endParaRPr lang="sv-SE" altLang="sv-SE" sz="2800" dirty="0"/>
          </a:p>
        </p:txBody>
      </p:sp>
    </p:spTree>
    <p:extLst>
      <p:ext uri="{BB962C8B-B14F-4D97-AF65-F5344CB8AC3E}">
        <p14:creationId xmlns:p14="http://schemas.microsoft.com/office/powerpoint/2010/main" val="3231135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fade">
                                      <p:cBhvr>
                                        <p:cTn id="22" dur="20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20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5">
                                            <p:txEl>
                                              <p:pRg st="6" end="6"/>
                                            </p:txEl>
                                          </p:spTgt>
                                        </p:tgtEl>
                                        <p:attrNameLst>
                                          <p:attrName>style.visibility</p:attrName>
                                        </p:attrNameLst>
                                      </p:cBhvr>
                                      <p:to>
                                        <p:strVal val="visible"/>
                                      </p:to>
                                    </p:set>
                                    <p:animEffect transition="in" filter="fade">
                                      <p:cBhvr>
                                        <p:cTn id="32" dur="20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Avancerad behandling	</a:t>
            </a:r>
            <a:endParaRPr lang="sv-SE" dirty="0"/>
          </a:p>
        </p:txBody>
      </p:sp>
      <p:sp>
        <p:nvSpPr>
          <p:cNvPr id="3" name="Platshållare för innehåll 2"/>
          <p:cNvSpPr>
            <a:spLocks noGrp="1"/>
          </p:cNvSpPr>
          <p:nvPr>
            <p:ph idx="1"/>
          </p:nvPr>
        </p:nvSpPr>
        <p:spPr/>
        <p:txBody>
          <a:bodyPr/>
          <a:lstStyle/>
          <a:p>
            <a:r>
              <a:rPr lang="sv-SE" dirty="0" smtClean="0"/>
              <a:t>Svåra </a:t>
            </a:r>
            <a:r>
              <a:rPr lang="sv-SE" dirty="0" err="1" smtClean="0"/>
              <a:t>offsymptom</a:t>
            </a:r>
            <a:r>
              <a:rPr lang="sv-SE" dirty="0" smtClean="0"/>
              <a:t> </a:t>
            </a:r>
            <a:r>
              <a:rPr lang="sv-SE" dirty="0" err="1" smtClean="0"/>
              <a:t>Apomorfinspruta</a:t>
            </a:r>
            <a:r>
              <a:rPr lang="sv-SE" dirty="0" smtClean="0"/>
              <a:t> om ej löslig tablett räcker. (</a:t>
            </a:r>
            <a:r>
              <a:rPr lang="sv-SE" dirty="0" err="1" smtClean="0"/>
              <a:t>Apogo</a:t>
            </a:r>
            <a:r>
              <a:rPr lang="sv-SE" dirty="0" smtClean="0"/>
              <a:t>)</a:t>
            </a:r>
          </a:p>
          <a:p>
            <a:r>
              <a:rPr lang="sv-SE" dirty="0" smtClean="0"/>
              <a:t>Pumpbehandling </a:t>
            </a:r>
            <a:r>
              <a:rPr lang="sv-SE" dirty="0" err="1" smtClean="0"/>
              <a:t>Apomorfin</a:t>
            </a:r>
            <a:r>
              <a:rPr lang="sv-SE" dirty="0" smtClean="0"/>
              <a:t>, </a:t>
            </a:r>
            <a:r>
              <a:rPr lang="sv-SE" dirty="0" err="1" smtClean="0"/>
              <a:t>Duodopa</a:t>
            </a:r>
            <a:endParaRPr lang="sv-SE" dirty="0" smtClean="0"/>
          </a:p>
          <a:p>
            <a:r>
              <a:rPr lang="sv-SE" dirty="0" smtClean="0"/>
              <a:t>DBS Deep </a:t>
            </a:r>
            <a:r>
              <a:rPr lang="sv-SE" dirty="0" err="1" smtClean="0"/>
              <a:t>brain</a:t>
            </a:r>
            <a:r>
              <a:rPr lang="sv-SE" dirty="0" smtClean="0"/>
              <a:t> stimulation </a:t>
            </a:r>
            <a:r>
              <a:rPr lang="sv-SE" dirty="0" err="1" smtClean="0"/>
              <a:t>Subthalamuskärnor</a:t>
            </a:r>
            <a:r>
              <a:rPr lang="sv-SE" dirty="0" smtClean="0"/>
              <a:t> bilateralt. </a:t>
            </a:r>
            <a:r>
              <a:rPr lang="sv-SE" dirty="0" err="1" smtClean="0"/>
              <a:t>Ev</a:t>
            </a:r>
            <a:r>
              <a:rPr lang="sv-SE" dirty="0" smtClean="0"/>
              <a:t> andra målpunkter styrt efter symptombild. </a:t>
            </a:r>
            <a:endParaRPr lang="sv-SE" dirty="0"/>
          </a:p>
        </p:txBody>
      </p:sp>
    </p:spTree>
    <p:extLst>
      <p:ext uri="{BB962C8B-B14F-4D97-AF65-F5344CB8AC3E}">
        <p14:creationId xmlns:p14="http://schemas.microsoft.com/office/powerpoint/2010/main" val="249135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Parkinsonteamverksamhet i Halmstad</a:t>
            </a:r>
            <a:endParaRPr lang="sv-SE" dirty="0"/>
          </a:p>
        </p:txBody>
      </p:sp>
      <p:sp>
        <p:nvSpPr>
          <p:cNvPr id="3" name="Platshållare för innehåll 2"/>
          <p:cNvSpPr>
            <a:spLocks noGrp="1"/>
          </p:cNvSpPr>
          <p:nvPr>
            <p:ph idx="1"/>
          </p:nvPr>
        </p:nvSpPr>
        <p:spPr/>
        <p:txBody>
          <a:bodyPr/>
          <a:lstStyle/>
          <a:p>
            <a:r>
              <a:rPr lang="sv-SE" dirty="0" smtClean="0"/>
              <a:t>Det som rekommenderas. </a:t>
            </a:r>
          </a:p>
          <a:p>
            <a:r>
              <a:rPr lang="sv-SE" dirty="0" smtClean="0"/>
              <a:t>Sjuksköterska 2 </a:t>
            </a:r>
            <a:r>
              <a:rPr lang="sv-SE" dirty="0" err="1" smtClean="0"/>
              <a:t>st</a:t>
            </a:r>
            <a:r>
              <a:rPr lang="sv-SE" dirty="0" smtClean="0"/>
              <a:t> ( 40 % var)</a:t>
            </a:r>
          </a:p>
          <a:p>
            <a:r>
              <a:rPr lang="sv-SE" dirty="0" smtClean="0"/>
              <a:t>Läkare (alla neurologer)</a:t>
            </a:r>
          </a:p>
          <a:p>
            <a:r>
              <a:rPr lang="sv-SE" dirty="0" smtClean="0"/>
              <a:t>Sjukgymnast</a:t>
            </a:r>
          </a:p>
          <a:p>
            <a:r>
              <a:rPr lang="sv-SE" dirty="0" smtClean="0"/>
              <a:t>Arbetsterapeut</a:t>
            </a:r>
          </a:p>
          <a:p>
            <a:r>
              <a:rPr lang="sv-SE" dirty="0" smtClean="0"/>
              <a:t>Logoped</a:t>
            </a:r>
          </a:p>
          <a:p>
            <a:r>
              <a:rPr lang="sv-SE" dirty="0" smtClean="0"/>
              <a:t>Kurator, Psykolog</a:t>
            </a:r>
            <a:endParaRPr lang="sv-SE" dirty="0"/>
          </a:p>
        </p:txBody>
      </p:sp>
    </p:spTree>
    <p:extLst>
      <p:ext uri="{BB962C8B-B14F-4D97-AF65-F5344CB8AC3E}">
        <p14:creationId xmlns:p14="http://schemas.microsoft.com/office/powerpoint/2010/main" val="354365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Man född 1980 hos neurologen</a:t>
            </a:r>
            <a:endParaRPr lang="sv-SE" dirty="0"/>
          </a:p>
        </p:txBody>
      </p:sp>
      <p:sp>
        <p:nvSpPr>
          <p:cNvPr id="3" name="Platshållare för innehåll 2"/>
          <p:cNvSpPr>
            <a:spLocks noGrp="1"/>
          </p:cNvSpPr>
          <p:nvPr>
            <p:ph idx="1"/>
          </p:nvPr>
        </p:nvSpPr>
        <p:spPr/>
        <p:txBody>
          <a:bodyPr/>
          <a:lstStyle/>
          <a:p>
            <a:r>
              <a:rPr lang="sv-SE" dirty="0" smtClean="0"/>
              <a:t>Lab och statusgenomgång negativ</a:t>
            </a:r>
          </a:p>
          <a:p>
            <a:r>
              <a:rPr lang="sv-SE" dirty="0" smtClean="0"/>
              <a:t>Läkemedel, </a:t>
            </a:r>
            <a:r>
              <a:rPr lang="sv-SE" dirty="0" err="1" smtClean="0"/>
              <a:t>Ergenyl</a:t>
            </a:r>
            <a:r>
              <a:rPr lang="sv-SE" dirty="0" smtClean="0"/>
              <a:t> trappas ut, bara haft enstaka provocerade anfall, ingen effekt. </a:t>
            </a:r>
            <a:r>
              <a:rPr lang="sv-SE" dirty="0" err="1" smtClean="0"/>
              <a:t>Citalopram</a:t>
            </a:r>
            <a:r>
              <a:rPr lang="sv-SE" dirty="0" smtClean="0"/>
              <a:t> avvecklat, ingen bättring. </a:t>
            </a:r>
            <a:r>
              <a:rPr lang="sv-SE" dirty="0" err="1" smtClean="0"/>
              <a:t>Primperan</a:t>
            </a:r>
            <a:r>
              <a:rPr lang="sv-SE" dirty="0" smtClean="0"/>
              <a:t> utsättes. </a:t>
            </a:r>
          </a:p>
          <a:p>
            <a:r>
              <a:rPr lang="sv-SE" dirty="0" smtClean="0"/>
              <a:t>Kvarstående besvär  provat </a:t>
            </a:r>
            <a:r>
              <a:rPr lang="sv-SE" dirty="0" err="1" smtClean="0"/>
              <a:t>Venlafaxin</a:t>
            </a:r>
            <a:r>
              <a:rPr lang="sv-SE" dirty="0" smtClean="0"/>
              <a:t> 75 mg mot depressiva besvär, </a:t>
            </a:r>
            <a:r>
              <a:rPr lang="sv-SE" dirty="0" err="1" smtClean="0"/>
              <a:t>Sifrol</a:t>
            </a:r>
            <a:r>
              <a:rPr lang="sv-SE" dirty="0" smtClean="0"/>
              <a:t> 0,35 mg 2 </a:t>
            </a:r>
            <a:r>
              <a:rPr lang="sv-SE" dirty="0" err="1" smtClean="0"/>
              <a:t>tn</a:t>
            </a:r>
            <a:r>
              <a:rPr lang="sv-SE" dirty="0" smtClean="0"/>
              <a:t> med begränsad effekt. </a:t>
            </a:r>
            <a:r>
              <a:rPr lang="sv-SE" dirty="0" err="1" smtClean="0"/>
              <a:t>Gabapentin</a:t>
            </a:r>
            <a:r>
              <a:rPr lang="sv-SE" dirty="0" smtClean="0"/>
              <a:t> 300 mg  4-5 </a:t>
            </a:r>
            <a:r>
              <a:rPr lang="sv-SE" dirty="0" err="1" smtClean="0"/>
              <a:t>tn</a:t>
            </a:r>
            <a:r>
              <a:rPr lang="sv-SE" dirty="0" smtClean="0"/>
              <a:t> mest tröttande</a:t>
            </a:r>
          </a:p>
          <a:p>
            <a:r>
              <a:rPr lang="sv-SE" dirty="0" smtClean="0"/>
              <a:t>Testat </a:t>
            </a:r>
            <a:r>
              <a:rPr lang="sv-SE" dirty="0" err="1" smtClean="0"/>
              <a:t>Panocod</a:t>
            </a:r>
            <a:r>
              <a:rPr lang="sv-SE" dirty="0" smtClean="0"/>
              <a:t> tveksam men viss effekt, svårt sova,</a:t>
            </a:r>
          </a:p>
          <a:p>
            <a:r>
              <a:rPr lang="sv-SE" dirty="0" err="1" smtClean="0"/>
              <a:t>Lyrica</a:t>
            </a:r>
            <a:r>
              <a:rPr lang="sv-SE" dirty="0" smtClean="0"/>
              <a:t> in Utan effekt, avvecklas</a:t>
            </a:r>
          </a:p>
          <a:p>
            <a:r>
              <a:rPr lang="sv-SE" dirty="0" smtClean="0"/>
              <a:t>Tillägg </a:t>
            </a:r>
            <a:r>
              <a:rPr lang="sv-SE" dirty="0" err="1" smtClean="0"/>
              <a:t>Iktorivil</a:t>
            </a:r>
            <a:r>
              <a:rPr lang="sv-SE" dirty="0" smtClean="0"/>
              <a:t> 0.5 mg 1-2 </a:t>
            </a:r>
            <a:r>
              <a:rPr lang="sv-SE" dirty="0" err="1" smtClean="0"/>
              <a:t>tn</a:t>
            </a:r>
            <a:r>
              <a:rPr lang="sv-SE" dirty="0" smtClean="0"/>
              <a:t> god effekt, sover men inte besvärsfri. </a:t>
            </a:r>
            <a:r>
              <a:rPr lang="sv-SE" dirty="0" err="1" smtClean="0"/>
              <a:t>Sifrol</a:t>
            </a:r>
            <a:r>
              <a:rPr lang="sv-SE" dirty="0" smtClean="0"/>
              <a:t> och </a:t>
            </a:r>
            <a:r>
              <a:rPr lang="sv-SE" dirty="0" err="1" smtClean="0"/>
              <a:t>venlafaxin</a:t>
            </a:r>
            <a:r>
              <a:rPr lang="sv-SE" dirty="0" smtClean="0"/>
              <a:t> som tidigare. Inget </a:t>
            </a:r>
            <a:r>
              <a:rPr lang="sv-SE" dirty="0" err="1" smtClean="0"/>
              <a:t>Gabapentin</a:t>
            </a:r>
            <a:endParaRPr lang="sv-SE" dirty="0"/>
          </a:p>
        </p:txBody>
      </p:sp>
      <p:sp>
        <p:nvSpPr>
          <p:cNvPr id="4" name="Platshållare för sidfot 3"/>
          <p:cNvSpPr>
            <a:spLocks noGrp="1"/>
          </p:cNvSpPr>
          <p:nvPr>
            <p:ph type="ftr" sz="quarter" idx="11"/>
          </p:nvPr>
        </p:nvSpPr>
        <p:spPr/>
        <p:txBody>
          <a:bodyPr/>
          <a:lstStyle/>
          <a:p>
            <a:r>
              <a:rPr lang="sv-SE" smtClean="0"/>
              <a:t>Eric Gilland</a:t>
            </a:r>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6</a:t>
            </a:fld>
            <a:endParaRPr lang="sv-SE"/>
          </a:p>
        </p:txBody>
      </p:sp>
    </p:spTree>
    <p:extLst>
      <p:ext uri="{BB962C8B-B14F-4D97-AF65-F5344CB8AC3E}">
        <p14:creationId xmlns:p14="http://schemas.microsoft.com/office/powerpoint/2010/main" val="69780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714875"/>
            <a:ext cx="2628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b="1" dirty="0"/>
              <a:t>Restless legs </a:t>
            </a:r>
            <a:r>
              <a:rPr lang="sv-SE" b="1" dirty="0" err="1"/>
              <a:t>syndrome</a:t>
            </a:r>
            <a:r>
              <a:rPr lang="sv-SE" b="1" dirty="0"/>
              <a:t> (RLS, rastlösa ben</a:t>
            </a:r>
            <a:r>
              <a:rPr lang="sv-SE" b="1" dirty="0" smtClean="0"/>
              <a:t>)</a:t>
            </a:r>
            <a:endParaRPr lang="sv-SE" dirty="0"/>
          </a:p>
        </p:txBody>
      </p:sp>
      <p:sp>
        <p:nvSpPr>
          <p:cNvPr id="3" name="Platshållare för innehåll 2"/>
          <p:cNvSpPr>
            <a:spLocks noGrp="1"/>
          </p:cNvSpPr>
          <p:nvPr>
            <p:ph idx="1"/>
          </p:nvPr>
        </p:nvSpPr>
        <p:spPr/>
        <p:txBody>
          <a:bodyPr>
            <a:normAutofit fontScale="92500"/>
          </a:bodyPr>
          <a:lstStyle/>
          <a:p>
            <a:r>
              <a:rPr lang="sv-SE" dirty="0"/>
              <a:t>Restless legs </a:t>
            </a:r>
            <a:r>
              <a:rPr lang="sv-SE" dirty="0" err="1"/>
              <a:t>syndrome</a:t>
            </a:r>
            <a:r>
              <a:rPr lang="sv-SE" dirty="0"/>
              <a:t>, RLS, kallas på svenska rastlösa ben. Ungefär 5–10 procent av alla vuxna svenskar har svårt att sova på grund av krypningar, ryckningar, stickningar, kramper eller smärta i benen. Om symtomen är besvärande kan de behandlas med läkemedel</a:t>
            </a:r>
            <a:r>
              <a:rPr lang="sv-SE" dirty="0" smtClean="0"/>
              <a:t>.</a:t>
            </a:r>
          </a:p>
          <a:p>
            <a:r>
              <a:rPr lang="sv-SE" dirty="0"/>
              <a:t>Det är oftast en kronisk sjukdom med besvär som återkommer hela livet. Besvären kommer vanligen i 40-årsåldern men kan uppträda redan i barndomen. Risken för att man ska drabbas av rastlösa ben ökar med åldern</a:t>
            </a:r>
            <a:r>
              <a:rPr lang="sv-SE" dirty="0" smtClean="0"/>
              <a:t>.</a:t>
            </a:r>
          </a:p>
          <a:p>
            <a:r>
              <a:rPr lang="sv-SE" dirty="0"/>
              <a:t>Symtom på rastlösa ben är krypningar, domningar, ryckningar, kramper, en känsla av kyla eller hetta och ibland smärta. Symtomen kan variera i styrka.</a:t>
            </a:r>
          </a:p>
          <a:p>
            <a:r>
              <a:rPr lang="sv-SE" dirty="0"/>
              <a:t>Besvären är mest uttalade då man vilar, framför allt när man lägger sig, och </a:t>
            </a:r>
            <a:r>
              <a:rPr lang="sv-SE" b="1" dirty="0"/>
              <a:t>blir lindrigare när man rör på sig</a:t>
            </a:r>
            <a:r>
              <a:rPr lang="sv-SE" dirty="0"/>
              <a:t>. Man blir rastlös och måste stiga upp och röra på sig</a:t>
            </a:r>
            <a:r>
              <a:rPr lang="sv-SE" dirty="0" smtClean="0"/>
              <a:t>. Har en känsla att man vill röra på sig.</a:t>
            </a:r>
            <a:endParaRPr lang="sv-SE" dirty="0"/>
          </a:p>
          <a:p>
            <a:endParaRPr lang="sv-SE" dirty="0"/>
          </a:p>
          <a:p>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7</a:t>
            </a:fld>
            <a:endParaRPr lang="sv-SE"/>
          </a:p>
        </p:txBody>
      </p:sp>
    </p:spTree>
    <p:extLst>
      <p:ext uri="{BB962C8B-B14F-4D97-AF65-F5344CB8AC3E}">
        <p14:creationId xmlns:p14="http://schemas.microsoft.com/office/powerpoint/2010/main" val="189124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714875"/>
            <a:ext cx="2628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smtClean="0"/>
              <a:t>Primär och sekundär RLS</a:t>
            </a:r>
            <a:endParaRPr lang="sv-SE" dirty="0"/>
          </a:p>
        </p:txBody>
      </p:sp>
      <p:sp>
        <p:nvSpPr>
          <p:cNvPr id="3" name="Platshållare för innehåll 2"/>
          <p:cNvSpPr>
            <a:spLocks noGrp="1"/>
          </p:cNvSpPr>
          <p:nvPr>
            <p:ph idx="1"/>
          </p:nvPr>
        </p:nvSpPr>
        <p:spPr/>
        <p:txBody>
          <a:bodyPr/>
          <a:lstStyle/>
          <a:p>
            <a:r>
              <a:rPr lang="sv-SE" dirty="0"/>
              <a:t>Cirka hälften av dem som drabbas av rastlösa ben har den </a:t>
            </a:r>
            <a:r>
              <a:rPr lang="sv-SE" b="1" dirty="0"/>
              <a:t>primära formen </a:t>
            </a:r>
            <a:r>
              <a:rPr lang="sv-SE" dirty="0"/>
              <a:t>av sjukdomen. Sex av tio som drabbas har nära släktingar med samma besvär.</a:t>
            </a:r>
          </a:p>
          <a:p>
            <a:r>
              <a:rPr lang="sv-SE" b="1" dirty="0"/>
              <a:t>Den sekundära formen av sjukdomen kan orsakas av: </a:t>
            </a:r>
          </a:p>
          <a:p>
            <a:r>
              <a:rPr lang="sv-SE" dirty="0"/>
              <a:t>brist på </a:t>
            </a:r>
            <a:r>
              <a:rPr lang="sv-SE" dirty="0" smtClean="0"/>
              <a:t>järn (behandla om p-</a:t>
            </a:r>
            <a:r>
              <a:rPr lang="sv-SE" dirty="0" err="1" smtClean="0"/>
              <a:t>ferritin</a:t>
            </a:r>
            <a:r>
              <a:rPr lang="sv-SE" dirty="0" smtClean="0"/>
              <a:t> lägre än 50ug/L), </a:t>
            </a:r>
            <a:r>
              <a:rPr lang="sv-SE" dirty="0"/>
              <a:t>vitamin B12 eller </a:t>
            </a:r>
            <a:r>
              <a:rPr lang="sv-SE" dirty="0" smtClean="0"/>
              <a:t>folsyra</a:t>
            </a:r>
            <a:endParaRPr lang="sv-SE" dirty="0"/>
          </a:p>
          <a:p>
            <a:r>
              <a:rPr lang="sv-SE" dirty="0"/>
              <a:t>en bakomliggande sjukdom, till exempel njursjukdom, kronisk ledgångsreumatism, nervskador, diskbråck, diabetes eller </a:t>
            </a:r>
            <a:r>
              <a:rPr lang="sv-SE" b="1" dirty="0"/>
              <a:t>Parkinsons </a:t>
            </a:r>
            <a:r>
              <a:rPr lang="sv-SE" b="1" dirty="0" smtClean="0"/>
              <a:t>sjukdom</a:t>
            </a:r>
            <a:r>
              <a:rPr lang="sv-SE" dirty="0" smtClean="0"/>
              <a:t> (dessa patienter har inte typisk RLS</a:t>
            </a:r>
            <a:endParaRPr lang="sv-SE" b="1" dirty="0"/>
          </a:p>
          <a:p>
            <a:r>
              <a:rPr lang="sv-SE" dirty="0"/>
              <a:t>läkemedel, till exempel </a:t>
            </a:r>
            <a:r>
              <a:rPr lang="sv-SE" dirty="0" smtClean="0"/>
              <a:t>antidepressiva</a:t>
            </a:r>
            <a:endParaRPr lang="sv-SE" dirty="0"/>
          </a:p>
          <a:p>
            <a:r>
              <a:rPr lang="sv-SE" dirty="0"/>
              <a:t>graviditet.</a:t>
            </a:r>
          </a:p>
          <a:p>
            <a:endParaRPr lang="sv-SE" dirty="0"/>
          </a:p>
        </p:txBody>
      </p:sp>
      <p:sp>
        <p:nvSpPr>
          <p:cNvPr id="5" name="Platshållare för bildnummer 4"/>
          <p:cNvSpPr>
            <a:spLocks noGrp="1"/>
          </p:cNvSpPr>
          <p:nvPr>
            <p:ph type="sldNum" sz="quarter" idx="12"/>
          </p:nvPr>
        </p:nvSpPr>
        <p:spPr/>
        <p:txBody>
          <a:bodyPr/>
          <a:lstStyle/>
          <a:p>
            <a:fld id="{F7711E9C-D60A-4114-B2A7-F9D4081A2BA4}" type="slidenum">
              <a:rPr lang="sv-SE" smtClean="0"/>
              <a:pPr/>
              <a:t>8</a:t>
            </a:fld>
            <a:endParaRPr lang="sv-SE"/>
          </a:p>
        </p:txBody>
      </p:sp>
    </p:spTree>
    <p:extLst>
      <p:ext uri="{BB962C8B-B14F-4D97-AF65-F5344CB8AC3E}">
        <p14:creationId xmlns:p14="http://schemas.microsoft.com/office/powerpoint/2010/main" val="2352493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714875"/>
            <a:ext cx="2628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smtClean="0"/>
              <a:t>Behandling av RLS </a:t>
            </a:r>
            <a:r>
              <a:rPr lang="sv-SE" sz="1200" dirty="0" smtClean="0"/>
              <a:t>(Internetmedicin.se)</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950523642"/>
              </p:ext>
            </p:extLst>
          </p:nvPr>
        </p:nvGraphicFramePr>
        <p:xfrm>
          <a:off x="457200" y="1600200"/>
          <a:ext cx="7620000" cy="3591560"/>
        </p:xfrm>
        <a:graphic>
          <a:graphicData uri="http://schemas.openxmlformats.org/drawingml/2006/table">
            <a:tbl>
              <a:tblPr firstRow="1" bandRow="1">
                <a:tableStyleId>{5C22544A-7EE6-4342-B048-85BDC9FD1C3A}</a:tableStyleId>
              </a:tblPr>
              <a:tblGrid>
                <a:gridCol w="181054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793232">
                  <a:extLst>
                    <a:ext uri="{9D8B030D-6E8A-4147-A177-3AD203B41FA5}">
                      <a16:colId xmlns:a16="http://schemas.microsoft.com/office/drawing/2014/main" val="20002"/>
                    </a:ext>
                  </a:extLst>
                </a:gridCol>
              </a:tblGrid>
              <a:tr h="370840">
                <a:tc>
                  <a:txBody>
                    <a:bodyPr/>
                    <a:lstStyle/>
                    <a:p>
                      <a:endParaRPr lang="sv-SE" dirty="0"/>
                    </a:p>
                  </a:txBody>
                  <a:tcPr marL="0" marR="0" marT="0" marB="0" anchor="ct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10000"/>
                  </a:ext>
                </a:extLst>
              </a:tr>
              <a:tr h="370840">
                <a:tc>
                  <a:txBody>
                    <a:bodyPr/>
                    <a:lstStyle/>
                    <a:p>
                      <a:r>
                        <a:rPr lang="sv-SE" i="1"/>
                        <a:t>Förstahandsval</a:t>
                      </a:r>
                      <a:endParaRPr lang="sv-SE"/>
                    </a:p>
                  </a:txBody>
                  <a:tcPr marL="38100" marR="38100" marT="38100" marB="38100"/>
                </a:tc>
                <a:tc>
                  <a:txBody>
                    <a:bodyPr/>
                    <a:lstStyle/>
                    <a:p>
                      <a:r>
                        <a:rPr lang="sv-SE"/>
                        <a:t>Dopaminagonister</a:t>
                      </a:r>
                    </a:p>
                  </a:txBody>
                  <a:tcPr marL="38100" marR="38100" marT="38100" marB="38100"/>
                </a:tc>
                <a:tc>
                  <a:txBody>
                    <a:bodyPr/>
                    <a:lstStyle/>
                    <a:p>
                      <a:r>
                        <a:rPr lang="sv-SE">
                          <a:hlinkClick r:id="rId3" action="ppaction://hlinkfile"/>
                        </a:rPr>
                        <a:t>Adartrel</a:t>
                      </a:r>
                      <a:r>
                        <a:rPr lang="sv-SE"/>
                        <a:t> 0,25-4 mg t n </a:t>
                      </a:r>
                    </a:p>
                  </a:txBody>
                  <a:tcPr marL="38100" marR="38100" marT="38100" marB="38100"/>
                </a:tc>
                <a:extLst>
                  <a:ext uri="{0D108BD9-81ED-4DB2-BD59-A6C34878D82A}">
                    <a16:rowId xmlns:a16="http://schemas.microsoft.com/office/drawing/2014/main" val="10001"/>
                  </a:ext>
                </a:extLst>
              </a:tr>
              <a:tr h="370840">
                <a:tc>
                  <a:txBody>
                    <a:bodyPr/>
                    <a:lstStyle/>
                    <a:p>
                      <a:endParaRPr lang="sv-SE"/>
                    </a:p>
                  </a:txBody>
                  <a:tcPr marL="38100" marR="38100" marT="38100" marB="38100"/>
                </a:tc>
                <a:tc>
                  <a:txBody>
                    <a:bodyPr/>
                    <a:lstStyle/>
                    <a:p>
                      <a:endParaRPr lang="sv-SE"/>
                    </a:p>
                  </a:txBody>
                  <a:tcPr marL="38100" marR="38100" marT="38100" marB="38100"/>
                </a:tc>
                <a:tc>
                  <a:txBody>
                    <a:bodyPr/>
                    <a:lstStyle/>
                    <a:p>
                      <a:r>
                        <a:rPr lang="sv-SE">
                          <a:hlinkClick r:id="rId4" action="ppaction://hlinkfile"/>
                        </a:rPr>
                        <a:t>Sifrol</a:t>
                      </a:r>
                      <a:r>
                        <a:rPr lang="sv-SE"/>
                        <a:t> 0,18-0,54 mg t n </a:t>
                      </a:r>
                    </a:p>
                  </a:txBody>
                  <a:tcPr marL="38100" marR="38100" marT="38100" marB="38100"/>
                </a:tc>
                <a:extLst>
                  <a:ext uri="{0D108BD9-81ED-4DB2-BD59-A6C34878D82A}">
                    <a16:rowId xmlns:a16="http://schemas.microsoft.com/office/drawing/2014/main" val="10002"/>
                  </a:ext>
                </a:extLst>
              </a:tr>
              <a:tr h="370840">
                <a:tc>
                  <a:txBody>
                    <a:bodyPr/>
                    <a:lstStyle/>
                    <a:p>
                      <a:endParaRPr lang="sv-SE"/>
                    </a:p>
                  </a:txBody>
                  <a:tcPr marL="38100" marR="38100" marT="38100" marB="38100"/>
                </a:tc>
                <a:tc>
                  <a:txBody>
                    <a:bodyPr/>
                    <a:lstStyle/>
                    <a:p>
                      <a:r>
                        <a:rPr lang="sv-SE"/>
                        <a:t>Levodopa</a:t>
                      </a:r>
                    </a:p>
                  </a:txBody>
                  <a:tcPr marL="38100" marR="38100" marT="38100" marB="38100"/>
                </a:tc>
                <a:tc>
                  <a:txBody>
                    <a:bodyPr/>
                    <a:lstStyle/>
                    <a:p>
                      <a:r>
                        <a:rPr lang="de-DE">
                          <a:hlinkClick r:id="rId5" action="ppaction://hlinkfile"/>
                        </a:rPr>
                        <a:t>Madopark</a:t>
                      </a:r>
                      <a:r>
                        <a:rPr lang="de-DE"/>
                        <a:t> 50-200 mg t n </a:t>
                      </a:r>
                    </a:p>
                  </a:txBody>
                  <a:tcPr marL="38100" marR="38100" marT="38100" marB="38100"/>
                </a:tc>
                <a:extLst>
                  <a:ext uri="{0D108BD9-81ED-4DB2-BD59-A6C34878D82A}">
                    <a16:rowId xmlns:a16="http://schemas.microsoft.com/office/drawing/2014/main" val="10003"/>
                  </a:ext>
                </a:extLst>
              </a:tr>
              <a:tr h="370840">
                <a:tc>
                  <a:txBody>
                    <a:bodyPr/>
                    <a:lstStyle/>
                    <a:p>
                      <a:r>
                        <a:rPr lang="sv-SE" i="1"/>
                        <a:t>Andrahandsval</a:t>
                      </a:r>
                      <a:endParaRPr lang="sv-SE"/>
                    </a:p>
                  </a:txBody>
                  <a:tcPr marL="38100" marR="38100" marT="38100" marB="38100"/>
                </a:tc>
                <a:tc>
                  <a:txBody>
                    <a:bodyPr/>
                    <a:lstStyle/>
                    <a:p>
                      <a:r>
                        <a:rPr lang="sv-SE"/>
                        <a:t>Dopaminagonist</a:t>
                      </a:r>
                    </a:p>
                  </a:txBody>
                  <a:tcPr marL="38100" marR="38100" marT="38100" marB="38100"/>
                </a:tc>
                <a:tc>
                  <a:txBody>
                    <a:bodyPr/>
                    <a:lstStyle/>
                    <a:p>
                      <a:r>
                        <a:rPr lang="pt-BR" dirty="0" smtClean="0">
                          <a:hlinkClick r:id="rId6" action="ppaction://hlinkfile"/>
                        </a:rPr>
                        <a:t>(Cabaser</a:t>
                      </a:r>
                      <a:r>
                        <a:rPr lang="pt-BR" dirty="0" smtClean="0"/>
                        <a:t> </a:t>
                      </a:r>
                      <a:r>
                        <a:rPr lang="pt-BR" dirty="0"/>
                        <a:t>0,5-2 mg t n </a:t>
                      </a:r>
                      <a:r>
                        <a:rPr lang="pt-BR" dirty="0" smtClean="0"/>
                        <a:t>)</a:t>
                      </a:r>
                      <a:endParaRPr lang="pt-BR" dirty="0"/>
                    </a:p>
                  </a:txBody>
                  <a:tcPr marL="38100" marR="38100" marT="38100" marB="38100"/>
                </a:tc>
                <a:extLst>
                  <a:ext uri="{0D108BD9-81ED-4DB2-BD59-A6C34878D82A}">
                    <a16:rowId xmlns:a16="http://schemas.microsoft.com/office/drawing/2014/main" val="10004"/>
                  </a:ext>
                </a:extLst>
              </a:tr>
              <a:tr h="370840">
                <a:tc>
                  <a:txBody>
                    <a:bodyPr/>
                    <a:lstStyle/>
                    <a:p>
                      <a:endParaRPr lang="sv-SE"/>
                    </a:p>
                  </a:txBody>
                  <a:tcPr marL="38100" marR="38100" marT="38100" marB="38100"/>
                </a:tc>
                <a:tc>
                  <a:txBody>
                    <a:bodyPr/>
                    <a:lstStyle/>
                    <a:p>
                      <a:endParaRPr lang="sv-SE"/>
                    </a:p>
                  </a:txBody>
                  <a:tcPr marL="38100" marR="38100" marT="38100" marB="38100"/>
                </a:tc>
                <a:tc>
                  <a:txBody>
                    <a:bodyPr/>
                    <a:lstStyle/>
                    <a:p>
                      <a:r>
                        <a:rPr lang="de-DE">
                          <a:hlinkClick r:id="rId7" action="ppaction://hlinkfile"/>
                        </a:rPr>
                        <a:t>Neupro</a:t>
                      </a:r>
                      <a:r>
                        <a:rPr lang="de-DE"/>
                        <a:t> 1-4 mg t n </a:t>
                      </a:r>
                    </a:p>
                  </a:txBody>
                  <a:tcPr marL="38100" marR="38100" marT="38100" marB="38100"/>
                </a:tc>
                <a:extLst>
                  <a:ext uri="{0D108BD9-81ED-4DB2-BD59-A6C34878D82A}">
                    <a16:rowId xmlns:a16="http://schemas.microsoft.com/office/drawing/2014/main" val="10005"/>
                  </a:ext>
                </a:extLst>
              </a:tr>
              <a:tr h="370840">
                <a:tc>
                  <a:txBody>
                    <a:bodyPr/>
                    <a:lstStyle/>
                    <a:p>
                      <a:endParaRPr lang="sv-SE"/>
                    </a:p>
                  </a:txBody>
                  <a:tcPr marL="38100" marR="38100" marT="38100" marB="38100"/>
                </a:tc>
                <a:tc>
                  <a:txBody>
                    <a:bodyPr/>
                    <a:lstStyle/>
                    <a:p>
                      <a:r>
                        <a:rPr lang="sv-SE"/>
                        <a:t>Opioider</a:t>
                      </a:r>
                    </a:p>
                  </a:txBody>
                  <a:tcPr marL="38100" marR="38100" marT="38100" marB="38100"/>
                </a:tc>
                <a:tc>
                  <a:txBody>
                    <a:bodyPr/>
                    <a:lstStyle/>
                    <a:p>
                      <a:r>
                        <a:rPr lang="de-DE">
                          <a:hlinkClick r:id="rId8" action="ppaction://hlinkfile"/>
                        </a:rPr>
                        <a:t>Kodein</a:t>
                      </a:r>
                      <a:r>
                        <a:rPr lang="de-DE"/>
                        <a:t> 25-50 mg t n </a:t>
                      </a:r>
                    </a:p>
                  </a:txBody>
                  <a:tcPr marL="38100" marR="38100" marT="38100" marB="38100"/>
                </a:tc>
                <a:extLst>
                  <a:ext uri="{0D108BD9-81ED-4DB2-BD59-A6C34878D82A}">
                    <a16:rowId xmlns:a16="http://schemas.microsoft.com/office/drawing/2014/main" val="10006"/>
                  </a:ext>
                </a:extLst>
              </a:tr>
              <a:tr h="370840">
                <a:tc>
                  <a:txBody>
                    <a:bodyPr/>
                    <a:lstStyle/>
                    <a:p>
                      <a:r>
                        <a:rPr lang="sv-SE" i="1"/>
                        <a:t>Tredjehandsval</a:t>
                      </a:r>
                      <a:endParaRPr lang="sv-SE"/>
                    </a:p>
                  </a:txBody>
                  <a:tcPr marL="38100" marR="38100" marT="38100" marB="38100"/>
                </a:tc>
                <a:tc>
                  <a:txBody>
                    <a:bodyPr/>
                    <a:lstStyle/>
                    <a:p>
                      <a:r>
                        <a:rPr lang="sv-SE"/>
                        <a:t>Bensodiazepiner</a:t>
                      </a:r>
                    </a:p>
                  </a:txBody>
                  <a:tcPr marL="38100" marR="38100" marT="38100" marB="38100"/>
                </a:tc>
                <a:tc>
                  <a:txBody>
                    <a:bodyPr/>
                    <a:lstStyle/>
                    <a:p>
                      <a:r>
                        <a:rPr lang="sv-SE" dirty="0" err="1">
                          <a:hlinkClick r:id="rId9" action="ppaction://hlinkfile"/>
                        </a:rPr>
                        <a:t>Iktorivil</a:t>
                      </a:r>
                      <a:r>
                        <a:rPr lang="sv-SE" dirty="0"/>
                        <a:t> 0,5-2 mg t n </a:t>
                      </a:r>
                    </a:p>
                  </a:txBody>
                  <a:tcPr marL="38100" marR="38100" marT="38100" marB="38100"/>
                </a:tc>
                <a:extLst>
                  <a:ext uri="{0D108BD9-81ED-4DB2-BD59-A6C34878D82A}">
                    <a16:rowId xmlns:a16="http://schemas.microsoft.com/office/drawing/2014/main" val="10007"/>
                  </a:ext>
                </a:extLst>
              </a:tr>
              <a:tr h="370840">
                <a:tc>
                  <a:txBody>
                    <a:bodyPr/>
                    <a:lstStyle/>
                    <a:p>
                      <a:endParaRPr lang="sv-SE"/>
                    </a:p>
                  </a:txBody>
                  <a:tcPr marL="38100" marR="38100" marT="38100" marB="38100"/>
                </a:tc>
                <a:tc>
                  <a:txBody>
                    <a:bodyPr/>
                    <a:lstStyle/>
                    <a:p>
                      <a:r>
                        <a:rPr lang="sv-SE"/>
                        <a:t>Antiepileptika</a:t>
                      </a:r>
                    </a:p>
                  </a:txBody>
                  <a:tcPr marL="38100" marR="38100" marT="38100" marB="38100"/>
                </a:tc>
                <a:tc>
                  <a:txBody>
                    <a:bodyPr/>
                    <a:lstStyle/>
                    <a:p>
                      <a:r>
                        <a:rPr lang="sv-SE" dirty="0" err="1" smtClean="0">
                          <a:hlinkClick r:id="rId10" action="ppaction://hlinkfile"/>
                        </a:rPr>
                        <a:t>Gabapentin</a:t>
                      </a:r>
                      <a:r>
                        <a:rPr lang="sv-SE" dirty="0" smtClean="0"/>
                        <a:t> </a:t>
                      </a:r>
                      <a:r>
                        <a:rPr lang="sv-SE" dirty="0"/>
                        <a:t>300-1200 mg x 2 </a:t>
                      </a:r>
                      <a:r>
                        <a:rPr lang="sv-SE" dirty="0" smtClean="0"/>
                        <a:t>-3</a:t>
                      </a:r>
                    </a:p>
                    <a:p>
                      <a:r>
                        <a:rPr lang="sv-SE" dirty="0" err="1" smtClean="0"/>
                        <a:t>Lyrica</a:t>
                      </a:r>
                      <a:endParaRPr lang="sv-SE" dirty="0"/>
                    </a:p>
                  </a:txBody>
                  <a:tcPr marL="38100" marR="38100" marT="38100" marB="38100"/>
                </a:tc>
                <a:extLst>
                  <a:ext uri="{0D108BD9-81ED-4DB2-BD59-A6C34878D82A}">
                    <a16:rowId xmlns:a16="http://schemas.microsoft.com/office/drawing/2014/main" val="10008"/>
                  </a:ext>
                </a:extLst>
              </a:tr>
            </a:tbl>
          </a:graphicData>
        </a:graphic>
      </p:graphicFrame>
      <p:sp>
        <p:nvSpPr>
          <p:cNvPr id="5" name="Platshållare för bildnummer 4"/>
          <p:cNvSpPr>
            <a:spLocks noGrp="1"/>
          </p:cNvSpPr>
          <p:nvPr>
            <p:ph type="sldNum" sz="quarter" idx="12"/>
          </p:nvPr>
        </p:nvSpPr>
        <p:spPr/>
        <p:txBody>
          <a:bodyPr/>
          <a:lstStyle/>
          <a:p>
            <a:fld id="{F7711E9C-D60A-4114-B2A7-F9D4081A2BA4}" type="slidenum">
              <a:rPr lang="sv-SE" smtClean="0"/>
              <a:pPr/>
              <a:t>9</a:t>
            </a:fld>
            <a:endParaRPr lang="sv-SE"/>
          </a:p>
        </p:txBody>
      </p:sp>
    </p:spTree>
    <p:extLst>
      <p:ext uri="{BB962C8B-B14F-4D97-AF65-F5344CB8AC3E}">
        <p14:creationId xmlns:p14="http://schemas.microsoft.com/office/powerpoint/2010/main" val="6840211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ränsan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778</TotalTime>
  <Words>2948</Words>
  <Application>Microsoft Office PowerPoint</Application>
  <PresentationFormat>Bildspel på skärmen (4:3)</PresentationFormat>
  <Paragraphs>416</Paragraphs>
  <Slides>56</Slides>
  <Notes>33</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56</vt:i4>
      </vt:variant>
    </vt:vector>
  </HeadingPairs>
  <TitlesOfParts>
    <vt:vector size="66" baseType="lpstr">
      <vt:lpstr>Arial</vt:lpstr>
      <vt:lpstr>Calibri</vt:lpstr>
      <vt:lpstr>Cambria</vt:lpstr>
      <vt:lpstr>Tahoma</vt:lpstr>
      <vt:lpstr>Wingdings</vt:lpstr>
      <vt:lpstr>Angränsande</vt:lpstr>
      <vt:lpstr>Ocean</vt:lpstr>
      <vt:lpstr>1_Ocean</vt:lpstr>
      <vt:lpstr>3_Ocean</vt:lpstr>
      <vt:lpstr>4_Ocean</vt:lpstr>
      <vt:lpstr>Skakningar och andra symtom</vt:lpstr>
      <vt:lpstr>Man född 1980</vt:lpstr>
      <vt:lpstr>Man född 1980</vt:lpstr>
      <vt:lpstr>Kompletterande utredning?</vt:lpstr>
      <vt:lpstr>Misstänkt RLS</vt:lpstr>
      <vt:lpstr>Man född 1980 hos neurologen</vt:lpstr>
      <vt:lpstr>Restless legs syndrome (RLS, rastlösa ben)</vt:lpstr>
      <vt:lpstr>Primär och sekundär RLS</vt:lpstr>
      <vt:lpstr>Behandling av RLS (Internetmedicin.se)</vt:lpstr>
      <vt:lpstr>Essentiell tremor (text från www.skane.se)</vt:lpstr>
      <vt:lpstr>Essentiell tremor flera fall</vt:lpstr>
      <vt:lpstr>Behandling</vt:lpstr>
      <vt:lpstr>Parkinsons sjukdom från debut till mångårig sjukdom</vt:lpstr>
      <vt:lpstr>Parkinsons sjukdom är inte bara en sjukdom där nervceller som producerar dopamin dör av</vt:lpstr>
      <vt:lpstr>Tidiga symtom</vt:lpstr>
      <vt:lpstr>Parkinsons sjukdom</vt:lpstr>
      <vt:lpstr>”Parkinsonism”</vt:lpstr>
      <vt:lpstr>Diagnosticera och förutsäga förloppet</vt:lpstr>
      <vt:lpstr>Skilja Parkinson från andra sjukdomar</vt:lpstr>
      <vt:lpstr>Differentialdiagnoser  vid Parkinsonism</vt:lpstr>
      <vt:lpstr>Dessa test kan provas om diagnosen är tveksam:</vt:lpstr>
      <vt:lpstr>Does vigorous exercise have a neuroprotective effect in Parkinson disease?</vt:lpstr>
      <vt:lpstr>Läkemedelsgrupper vid Parkinsons sjukdom</vt:lpstr>
      <vt:lpstr>Läkemedelsbehandling tidigt i sjukdomsförloppet</vt:lpstr>
      <vt:lpstr>När skall man börja behandla och med vilken behandling?</vt:lpstr>
      <vt:lpstr>Motoriska problem efter några år:</vt:lpstr>
      <vt:lpstr>Avtagande effekt/ dosglapp</vt:lpstr>
      <vt:lpstr>Parkinsons sjukdom efter många (10-15) år</vt:lpstr>
      <vt:lpstr>Nutrition vid Parkinsons sjukdom</vt:lpstr>
      <vt:lpstr>Trötthet / fatigue</vt:lpstr>
      <vt:lpstr>Uppsplittrad sömn</vt:lpstr>
      <vt:lpstr>Autonoma symtom, symtom från det självständiga nervsystemet </vt:lpstr>
      <vt:lpstr>Impulskontrollproblem </vt:lpstr>
      <vt:lpstr>Depression</vt:lpstr>
      <vt:lpstr>Möjligen kan dopaminagonist vara bättre val än nyare antidepressiva</vt:lpstr>
      <vt:lpstr>Hallucinationer </vt:lpstr>
      <vt:lpstr>Hallucinationer, behandling.</vt:lpstr>
      <vt:lpstr>Demens</vt:lpstr>
      <vt:lpstr>Demens </vt:lpstr>
      <vt:lpstr>Bilkörning vid Parkinsons sjd</vt:lpstr>
      <vt:lpstr>Bilkörning forts</vt:lpstr>
      <vt:lpstr>Parkinson plus: hälsohistoria, symtom, förlopp</vt:lpstr>
      <vt:lpstr>Tre ”Parkinsonplus” sjukdomar</vt:lpstr>
      <vt:lpstr>DLB (LBD)Lewykroppsdemens</vt:lpstr>
      <vt:lpstr>Allmänläkarens roll </vt:lpstr>
      <vt:lpstr>Allmänläkarens perspektiv   </vt:lpstr>
      <vt:lpstr>Försämrad</vt:lpstr>
      <vt:lpstr>Ramlar</vt:lpstr>
      <vt:lpstr>Stel  </vt:lpstr>
      <vt:lpstr>Agiterad</vt:lpstr>
      <vt:lpstr>Överrörlig</vt:lpstr>
      <vt:lpstr>Allmänna behandlingsprinciper</vt:lpstr>
      <vt:lpstr>L-dopabehandling (madopark,sinemet, stalevo) </vt:lpstr>
      <vt:lpstr>Dopaminagonistbehandling Sifrol, Requip, Pravidel, Neupro </vt:lpstr>
      <vt:lpstr>Avancerad behandling </vt:lpstr>
      <vt:lpstr>Parkinsonteamverksamhet i Halmstad</vt:lpstr>
    </vt:vector>
  </TitlesOfParts>
  <Company>Landstinget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Skakningar och andra symtom</dc:title>
  <dc:creator>Gilland Eric HSK MED</dc:creator>
  <cp:lastModifiedBy>Johanna Olin</cp:lastModifiedBy>
  <cp:revision>64</cp:revision>
  <dcterms:created xsi:type="dcterms:W3CDTF">2012-12-03T15:57:31Z</dcterms:created>
  <dcterms:modified xsi:type="dcterms:W3CDTF">2019-03-29T11:48:46Z</dcterms:modified>
</cp:coreProperties>
</file>