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6" r:id="rId4"/>
  </p:sldMasterIdLst>
  <p:notesMasterIdLst>
    <p:notesMasterId r:id="rId6"/>
  </p:notesMasterIdLst>
  <p:handoutMasterIdLst>
    <p:handoutMasterId r:id="rId7"/>
  </p:handoutMasterIdLst>
  <p:sldIdLst>
    <p:sldId id="305" r:id="rId5"/>
  </p:sldIdLst>
  <p:sldSz cx="15119350" cy="1069181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struktioner, boxar och pilar" id="{0332FA32-E790-4CD3-86B6-B248B4EADE8B}">
          <p14:sldIdLst>
            <p14:sldId id="305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D150"/>
    <a:srgbClr val="F1A6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3F5C12F-8AB5-45DB-999B-71DE45E6D1A0}" v="6" dt="2025-11-27T15:26:58.41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 showGuides="1">
      <p:cViewPr>
        <p:scale>
          <a:sx n="66" d="100"/>
          <a:sy n="66" d="100"/>
        </p:scale>
        <p:origin x="60" y="-18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96ED4D-9974-4266-9636-7DF9434CB37C}" type="datetimeFigureOut">
              <a:rPr lang="sv-SE" smtClean="0"/>
              <a:t>2025-11-28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75A873-DB4E-4F59-A8B1-757F0F4852C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168677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592141-416E-49B0-82D1-A68B9C506992}" type="datetimeFigureOut">
              <a:rPr lang="sv-SE" smtClean="0"/>
              <a:t>2025-11-28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143000"/>
            <a:ext cx="43656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B863A3-F6DA-432C-A68C-0B1EB56ED58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064933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B863A3-F6DA-432C-A68C-0B1EB56ED58E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72173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innehåll 1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/>
          <p:cNvSpPr>
            <a:spLocks noGrp="1"/>
          </p:cNvSpPr>
          <p:nvPr>
            <p:ph type="title"/>
          </p:nvPr>
        </p:nvSpPr>
        <p:spPr>
          <a:xfrm>
            <a:off x="1004021" y="519741"/>
            <a:ext cx="13118379" cy="720336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F7647F4-81EF-45D6-8BAD-673F1847510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96147" y="2596230"/>
            <a:ext cx="13127061" cy="7070952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6" name="Platshållare för datum 5">
            <a:extLst>
              <a:ext uri="{FF2B5EF4-FFF2-40B4-BE49-F238E27FC236}">
                <a16:creationId xmlns:a16="http://schemas.microsoft.com/office/drawing/2014/main" id="{9D37F3D7-35B5-4B45-825B-0A1C551FF00D}"/>
              </a:ext>
            </a:extLst>
          </p:cNvPr>
          <p:cNvSpPr>
            <a:spLocks noGrp="1"/>
          </p:cNvSpPr>
          <p:nvPr>
            <p:ph type="dt" sz="half" idx="14"/>
          </p:nvPr>
        </p:nvSpPr>
        <p:spPr bwMode="white"/>
        <p:txBody>
          <a:bodyPr/>
          <a:lstStyle/>
          <a:p>
            <a:r>
              <a:rPr lang="sv-SE"/>
              <a:t>Region Halland  │</a:t>
            </a:r>
          </a:p>
        </p:txBody>
      </p:sp>
      <p:sp>
        <p:nvSpPr>
          <p:cNvPr id="11" name="Platshållare för sidfot 10">
            <a:extLst>
              <a:ext uri="{FF2B5EF4-FFF2-40B4-BE49-F238E27FC236}">
                <a16:creationId xmlns:a16="http://schemas.microsoft.com/office/drawing/2014/main" id="{76BFA326-99F1-4A76-BDD4-E7F51BA5D48A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 bwMode="white"/>
        <p:txBody>
          <a:bodyPr/>
          <a:lstStyle/>
          <a:p>
            <a:r>
              <a:rPr lang="sv-SE"/>
              <a:t>Halland – Bästa livsplatsen</a:t>
            </a:r>
          </a:p>
        </p:txBody>
      </p:sp>
      <p:sp>
        <p:nvSpPr>
          <p:cNvPr id="12" name="Platshållare för bildnummer 11">
            <a:extLst>
              <a:ext uri="{FF2B5EF4-FFF2-40B4-BE49-F238E27FC236}">
                <a16:creationId xmlns:a16="http://schemas.microsoft.com/office/drawing/2014/main" id="{67044490-FB95-4FEE-84F1-301EDC81E40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 bwMode="white"/>
        <p:txBody>
          <a:bodyPr/>
          <a:lstStyle/>
          <a:p>
            <a:fld id="{E8645303-2AAE-45D1-913A-B06AE6474513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7CB854F1-093C-C64B-3BBD-CCCF0A7B9AA7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004022" y="1305381"/>
            <a:ext cx="13118380" cy="836569"/>
          </a:xfrm>
          <a:custGeom>
            <a:avLst/>
            <a:gdLst>
              <a:gd name="connsiteX0" fmla="*/ 0 w 13127061"/>
              <a:gd name="connsiteY0" fmla="*/ 0 h 833070"/>
              <a:gd name="connsiteX1" fmla="*/ 13127061 w 13127061"/>
              <a:gd name="connsiteY1" fmla="*/ 0 h 833070"/>
              <a:gd name="connsiteX2" fmla="*/ 13127061 w 13127061"/>
              <a:gd name="connsiteY2" fmla="*/ 833070 h 833070"/>
              <a:gd name="connsiteX3" fmla="*/ 0 w 13127061"/>
              <a:gd name="connsiteY3" fmla="*/ 833070 h 8330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127061" h="833070">
                <a:moveTo>
                  <a:pt x="0" y="0"/>
                </a:moveTo>
                <a:lnTo>
                  <a:pt x="13127061" y="0"/>
                </a:lnTo>
                <a:lnTo>
                  <a:pt x="13127061" y="833070"/>
                </a:lnTo>
                <a:lnTo>
                  <a:pt x="0" y="833070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marL="0" indent="0">
              <a:buNone/>
              <a:defRPr/>
            </a:lvl1pPr>
            <a:lvl2pPr marL="197214" indent="0">
              <a:buNone/>
              <a:defRPr/>
            </a:lvl2pPr>
          </a:lstStyle>
          <a:p>
            <a:pPr lvl="0"/>
            <a:r>
              <a:rPr lang="sv-SE"/>
              <a:t>Underrubrik</a:t>
            </a:r>
          </a:p>
        </p:txBody>
      </p:sp>
    </p:spTree>
    <p:extLst>
      <p:ext uri="{BB962C8B-B14F-4D97-AF65-F5344CB8AC3E}">
        <p14:creationId xmlns:p14="http://schemas.microsoft.com/office/powerpoint/2010/main" val="2474439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 &amp; under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97A3107-001F-EAB2-6FB5-9D0AABF52B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800" y="519741"/>
            <a:ext cx="8841433" cy="720336"/>
          </a:xfrm>
        </p:spPr>
        <p:txBody>
          <a:bodyPr anchor="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D9265E4B-7EA5-CF3B-AE77-C4B0804FCB9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66675" y="1197086"/>
            <a:ext cx="8833558" cy="619187"/>
          </a:xfrm>
          <a:custGeom>
            <a:avLst/>
            <a:gdLst>
              <a:gd name="connsiteX0" fmla="*/ 0 w 13127061"/>
              <a:gd name="connsiteY0" fmla="*/ 0 h 833070"/>
              <a:gd name="connsiteX1" fmla="*/ 13127061 w 13127061"/>
              <a:gd name="connsiteY1" fmla="*/ 0 h 833070"/>
              <a:gd name="connsiteX2" fmla="*/ 13127061 w 13127061"/>
              <a:gd name="connsiteY2" fmla="*/ 833070 h 833070"/>
              <a:gd name="connsiteX3" fmla="*/ 0 w 13127061"/>
              <a:gd name="connsiteY3" fmla="*/ 833070 h 8330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127061" h="833070">
                <a:moveTo>
                  <a:pt x="0" y="0"/>
                </a:moveTo>
                <a:lnTo>
                  <a:pt x="13127061" y="0"/>
                </a:lnTo>
                <a:lnTo>
                  <a:pt x="13127061" y="833070"/>
                </a:lnTo>
                <a:lnTo>
                  <a:pt x="0" y="833070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marL="0" indent="0">
              <a:buNone/>
              <a:defRPr sz="1800"/>
            </a:lvl1pPr>
            <a:lvl2pPr marL="197214" indent="0">
              <a:buNone/>
              <a:defRPr/>
            </a:lvl2pPr>
          </a:lstStyle>
          <a:p>
            <a:pPr lvl="0"/>
            <a:r>
              <a:rPr lang="sv-SE"/>
              <a:t>Underrubrik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D5F99AA5-BC1F-E689-0FEB-9F38FA7467AF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66675" y="10029499"/>
            <a:ext cx="6555653" cy="498366"/>
          </a:xfrm>
          <a:custGeom>
            <a:avLst/>
            <a:gdLst>
              <a:gd name="connsiteX0" fmla="*/ 0 w 13127061"/>
              <a:gd name="connsiteY0" fmla="*/ 0 h 833070"/>
              <a:gd name="connsiteX1" fmla="*/ 13127061 w 13127061"/>
              <a:gd name="connsiteY1" fmla="*/ 0 h 833070"/>
              <a:gd name="connsiteX2" fmla="*/ 13127061 w 13127061"/>
              <a:gd name="connsiteY2" fmla="*/ 833070 h 833070"/>
              <a:gd name="connsiteX3" fmla="*/ 0 w 13127061"/>
              <a:gd name="connsiteY3" fmla="*/ 833070 h 8330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127061" h="833070">
                <a:moveTo>
                  <a:pt x="0" y="0"/>
                </a:moveTo>
                <a:lnTo>
                  <a:pt x="13127061" y="0"/>
                </a:lnTo>
                <a:lnTo>
                  <a:pt x="13127061" y="833070"/>
                </a:lnTo>
                <a:lnTo>
                  <a:pt x="0" y="833070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marL="0" indent="0">
              <a:buNone/>
              <a:defRPr sz="800"/>
            </a:lvl1pPr>
            <a:lvl2pPr marL="197214" indent="0">
              <a:buNone/>
              <a:defRPr/>
            </a:lvl2pPr>
          </a:lstStyle>
          <a:p>
            <a:pPr lvl="0"/>
            <a:r>
              <a:rPr lang="sv-SE" err="1"/>
              <a:t>Disclaimer</a:t>
            </a:r>
            <a:endParaRPr lang="sv-SE"/>
          </a:p>
          <a:p>
            <a:pPr lvl="0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32239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558800" y="519741"/>
            <a:ext cx="11623675" cy="478479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996147" y="2116138"/>
            <a:ext cx="13127061" cy="77755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  <a:p>
            <a:pPr lvl="5"/>
            <a:r>
              <a:rPr lang="sv-SE"/>
              <a:t>Nivå sex</a:t>
            </a:r>
          </a:p>
          <a:p>
            <a:pPr lvl="6"/>
            <a:r>
              <a:rPr lang="sv-SE"/>
              <a:t>Nivå sju</a:t>
            </a:r>
          </a:p>
          <a:p>
            <a:pPr lvl="7"/>
            <a:r>
              <a:rPr lang="sv-SE"/>
              <a:t>Nivå åtta</a:t>
            </a:r>
          </a:p>
          <a:p>
            <a:pPr lvl="8"/>
            <a:r>
              <a:rPr lang="sv-SE"/>
              <a:t>Nivå nio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 bwMode="white">
          <a:xfrm>
            <a:off x="12129500" y="10058921"/>
            <a:ext cx="1785750" cy="50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96" b="1">
                <a:solidFill>
                  <a:schemeClr val="tx1"/>
                </a:solidFill>
              </a:defRPr>
            </a:lvl1pPr>
          </a:lstStyle>
          <a:p>
            <a:r>
              <a:rPr lang="sv-SE"/>
              <a:t>Region Halland  │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 bwMode="white">
          <a:xfrm>
            <a:off x="1004021" y="10058921"/>
            <a:ext cx="5102781" cy="50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96" b="1">
                <a:solidFill>
                  <a:schemeClr val="tx1"/>
                </a:solidFill>
              </a:defRPr>
            </a:lvl1pPr>
          </a:lstStyle>
          <a:p>
            <a:r>
              <a:rPr lang="sv-SE"/>
              <a:t>Halland – Bästa livsplatsen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 bwMode="white">
          <a:xfrm>
            <a:off x="13923233" y="10058921"/>
            <a:ext cx="267863" cy="50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96" b="1">
                <a:solidFill>
                  <a:schemeClr val="tx1"/>
                </a:solidFill>
              </a:defRPr>
            </a:lvl1pPr>
          </a:lstStyle>
          <a:p>
            <a:fld id="{E8645303-2AAE-45D1-913A-B06AE6474513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15" name="Bildobjekt 14">
            <a:extLst>
              <a:ext uri="{FF2B5EF4-FFF2-40B4-BE49-F238E27FC236}">
                <a16:creationId xmlns:a16="http://schemas.microsoft.com/office/drawing/2014/main" id="{4F6FA0DB-28B7-14DE-2F9D-7BFF3D3BA962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2382500" y="531216"/>
            <a:ext cx="2171700" cy="467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1525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9" r:id="rId2"/>
  </p:sldLayoutIdLst>
  <p:hf hdr="0"/>
  <p:txStyles>
    <p:titleStyle>
      <a:lvl1pPr algn="l" defTabSz="834878" rtl="0" eaLnBrk="1" latinLnBrk="0" hangingPunct="1">
        <a:lnSpc>
          <a:spcPct val="90000"/>
        </a:lnSpc>
        <a:spcBef>
          <a:spcPct val="0"/>
        </a:spcBef>
        <a:buNone/>
        <a:defRPr sz="3287" b="1" kern="120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2954" indent="-262954" algn="l" defTabSz="834878" rtl="0" eaLnBrk="1" latinLnBrk="0" hangingPunct="1">
        <a:lnSpc>
          <a:spcPct val="100000"/>
        </a:lnSpc>
        <a:spcBef>
          <a:spcPts val="1096"/>
        </a:spcBef>
        <a:buClr>
          <a:schemeClr val="accent1"/>
        </a:buClr>
        <a:buFont typeface="Arial" panose="020B0604020202020204" pitchFamily="34" charset="0"/>
        <a:buChar char="●"/>
        <a:defRPr sz="1826" kern="1200">
          <a:solidFill>
            <a:schemeClr val="tx1"/>
          </a:solidFill>
          <a:latin typeface="+mn-lt"/>
          <a:ea typeface="+mn-ea"/>
          <a:cs typeface="+mn-cs"/>
        </a:defRPr>
      </a:lvl1pPr>
      <a:lvl2pPr marL="460168" indent="-262954" algn="l" defTabSz="834878" rtl="0" eaLnBrk="1" latinLnBrk="0" hangingPunct="1">
        <a:lnSpc>
          <a:spcPct val="100000"/>
        </a:lnSpc>
        <a:spcBef>
          <a:spcPts val="548"/>
        </a:spcBef>
        <a:buClr>
          <a:schemeClr val="accent1"/>
        </a:buClr>
        <a:buFont typeface="Arial" panose="020B0604020202020204" pitchFamily="34" charset="0"/>
        <a:buChar char="●"/>
        <a:defRPr sz="1826" kern="1200">
          <a:solidFill>
            <a:schemeClr val="tx1"/>
          </a:solidFill>
          <a:latin typeface="+mn-lt"/>
          <a:ea typeface="+mn-ea"/>
          <a:cs typeface="+mn-cs"/>
        </a:defRPr>
      </a:lvl2pPr>
      <a:lvl3pPr marL="690254" indent="-262954" algn="l" defTabSz="834878" rtl="0" eaLnBrk="1" latinLnBrk="0" hangingPunct="1">
        <a:lnSpc>
          <a:spcPct val="100000"/>
        </a:lnSpc>
        <a:spcBef>
          <a:spcPts val="548"/>
        </a:spcBef>
        <a:buClr>
          <a:schemeClr val="accent1"/>
        </a:buClr>
        <a:buFont typeface="Arial" panose="020B0604020202020204" pitchFamily="34" charset="0"/>
        <a:buChar char="●"/>
        <a:defRPr sz="1826" kern="1200">
          <a:solidFill>
            <a:schemeClr val="tx1"/>
          </a:solidFill>
          <a:latin typeface="+mn-lt"/>
          <a:ea typeface="+mn-ea"/>
          <a:cs typeface="+mn-cs"/>
        </a:defRPr>
      </a:lvl3pPr>
      <a:lvl4pPr marL="887469" indent="-262954" algn="l" defTabSz="834878" rtl="0" eaLnBrk="1" latinLnBrk="0" hangingPunct="1">
        <a:lnSpc>
          <a:spcPct val="100000"/>
        </a:lnSpc>
        <a:spcBef>
          <a:spcPts val="548"/>
        </a:spcBef>
        <a:buClr>
          <a:schemeClr val="accent1"/>
        </a:buClr>
        <a:buFont typeface="Arial" panose="020B0604020202020204" pitchFamily="34" charset="0"/>
        <a:buChar char="●"/>
        <a:defRPr sz="1643" kern="1200">
          <a:solidFill>
            <a:schemeClr val="tx1"/>
          </a:solidFill>
          <a:latin typeface="+mn-lt"/>
          <a:ea typeface="+mn-ea"/>
          <a:cs typeface="+mn-cs"/>
        </a:defRPr>
      </a:lvl4pPr>
      <a:lvl5pPr marL="1084685" indent="-262954" algn="l" defTabSz="834878" rtl="0" eaLnBrk="1" latinLnBrk="0" hangingPunct="1">
        <a:lnSpc>
          <a:spcPct val="100000"/>
        </a:lnSpc>
        <a:spcBef>
          <a:spcPts val="548"/>
        </a:spcBef>
        <a:buClr>
          <a:schemeClr val="accent1"/>
        </a:buClr>
        <a:buFont typeface="Arial" panose="020B0604020202020204" pitchFamily="34" charset="0"/>
        <a:buChar char="●"/>
        <a:defRPr sz="1643" kern="1200">
          <a:solidFill>
            <a:schemeClr val="tx1"/>
          </a:solidFill>
          <a:latin typeface="+mn-lt"/>
          <a:ea typeface="+mn-ea"/>
          <a:cs typeface="+mn-cs"/>
        </a:defRPr>
      </a:lvl5pPr>
      <a:lvl6pPr marL="1314769" indent="-262954" algn="l" defTabSz="834878" rtl="0" eaLnBrk="1" latinLnBrk="0" hangingPunct="1">
        <a:lnSpc>
          <a:spcPct val="100000"/>
        </a:lnSpc>
        <a:spcBef>
          <a:spcPts val="548"/>
        </a:spcBef>
        <a:buClr>
          <a:schemeClr val="accent1"/>
        </a:buClr>
        <a:buFont typeface="Arial" panose="020B0604020202020204" pitchFamily="34" charset="0"/>
        <a:buChar char="●"/>
        <a:defRPr sz="1643" kern="1200">
          <a:solidFill>
            <a:schemeClr val="tx1"/>
          </a:solidFill>
          <a:latin typeface="+mn-lt"/>
          <a:ea typeface="+mn-ea"/>
          <a:cs typeface="+mn-cs"/>
        </a:defRPr>
      </a:lvl6pPr>
      <a:lvl7pPr marL="1511985" indent="-262954" algn="l" defTabSz="834878" rtl="0" eaLnBrk="1" latinLnBrk="0" hangingPunct="1">
        <a:lnSpc>
          <a:spcPct val="100000"/>
        </a:lnSpc>
        <a:spcBef>
          <a:spcPts val="548"/>
        </a:spcBef>
        <a:buClr>
          <a:schemeClr val="accent1"/>
        </a:buClr>
        <a:buFont typeface="Arial" panose="020B0604020202020204" pitchFamily="34" charset="0"/>
        <a:buChar char="●"/>
        <a:defRPr sz="1643" kern="1200">
          <a:solidFill>
            <a:schemeClr val="tx1"/>
          </a:solidFill>
          <a:latin typeface="+mn-lt"/>
          <a:ea typeface="+mn-ea"/>
          <a:cs typeface="+mn-cs"/>
        </a:defRPr>
      </a:lvl7pPr>
      <a:lvl8pPr marL="1709200" indent="-262954" algn="l" defTabSz="834878" rtl="0" eaLnBrk="1" latinLnBrk="0" hangingPunct="1">
        <a:lnSpc>
          <a:spcPct val="100000"/>
        </a:lnSpc>
        <a:spcBef>
          <a:spcPts val="548"/>
        </a:spcBef>
        <a:buClr>
          <a:schemeClr val="accent1"/>
        </a:buClr>
        <a:buFont typeface="Arial" panose="020B0604020202020204" pitchFamily="34" charset="0"/>
        <a:buChar char="●"/>
        <a:defRPr sz="1643" kern="1200">
          <a:solidFill>
            <a:schemeClr val="tx1"/>
          </a:solidFill>
          <a:latin typeface="+mn-lt"/>
          <a:ea typeface="+mn-ea"/>
          <a:cs typeface="+mn-cs"/>
        </a:defRPr>
      </a:lvl8pPr>
      <a:lvl9pPr marL="1939284" indent="-262954" algn="l" defTabSz="834878" rtl="0" eaLnBrk="1" latinLnBrk="0" hangingPunct="1">
        <a:lnSpc>
          <a:spcPct val="100000"/>
        </a:lnSpc>
        <a:spcBef>
          <a:spcPts val="548"/>
        </a:spcBef>
        <a:buClr>
          <a:schemeClr val="accent1"/>
        </a:buClr>
        <a:buFont typeface="Arial" panose="020B0604020202020204" pitchFamily="34" charset="0"/>
        <a:buChar char="●"/>
        <a:defRPr sz="164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834878" rtl="0" eaLnBrk="1" latinLnBrk="0" hangingPunct="1">
        <a:defRPr sz="1643" kern="1200">
          <a:solidFill>
            <a:schemeClr val="tx1"/>
          </a:solidFill>
          <a:latin typeface="+mn-lt"/>
          <a:ea typeface="+mn-ea"/>
          <a:cs typeface="+mn-cs"/>
        </a:defRPr>
      </a:lvl1pPr>
      <a:lvl2pPr marL="417439" algn="l" defTabSz="834878" rtl="0" eaLnBrk="1" latinLnBrk="0" hangingPunct="1">
        <a:defRPr sz="1643" kern="1200">
          <a:solidFill>
            <a:schemeClr val="tx1"/>
          </a:solidFill>
          <a:latin typeface="+mn-lt"/>
          <a:ea typeface="+mn-ea"/>
          <a:cs typeface="+mn-cs"/>
        </a:defRPr>
      </a:lvl2pPr>
      <a:lvl3pPr marL="834878" algn="l" defTabSz="834878" rtl="0" eaLnBrk="1" latinLnBrk="0" hangingPunct="1">
        <a:defRPr sz="1643" kern="1200">
          <a:solidFill>
            <a:schemeClr val="tx1"/>
          </a:solidFill>
          <a:latin typeface="+mn-lt"/>
          <a:ea typeface="+mn-ea"/>
          <a:cs typeface="+mn-cs"/>
        </a:defRPr>
      </a:lvl3pPr>
      <a:lvl4pPr marL="1252317" algn="l" defTabSz="834878" rtl="0" eaLnBrk="1" latinLnBrk="0" hangingPunct="1">
        <a:defRPr sz="1643" kern="1200">
          <a:solidFill>
            <a:schemeClr val="tx1"/>
          </a:solidFill>
          <a:latin typeface="+mn-lt"/>
          <a:ea typeface="+mn-ea"/>
          <a:cs typeface="+mn-cs"/>
        </a:defRPr>
      </a:lvl4pPr>
      <a:lvl5pPr marL="1669757" algn="l" defTabSz="834878" rtl="0" eaLnBrk="1" latinLnBrk="0" hangingPunct="1">
        <a:defRPr sz="1643" kern="1200">
          <a:solidFill>
            <a:schemeClr val="tx1"/>
          </a:solidFill>
          <a:latin typeface="+mn-lt"/>
          <a:ea typeface="+mn-ea"/>
          <a:cs typeface="+mn-cs"/>
        </a:defRPr>
      </a:lvl5pPr>
      <a:lvl6pPr marL="2087197" algn="l" defTabSz="834878" rtl="0" eaLnBrk="1" latinLnBrk="0" hangingPunct="1">
        <a:defRPr sz="1643" kern="1200">
          <a:solidFill>
            <a:schemeClr val="tx1"/>
          </a:solidFill>
          <a:latin typeface="+mn-lt"/>
          <a:ea typeface="+mn-ea"/>
          <a:cs typeface="+mn-cs"/>
        </a:defRPr>
      </a:lvl6pPr>
      <a:lvl7pPr marL="2504636" algn="l" defTabSz="834878" rtl="0" eaLnBrk="1" latinLnBrk="0" hangingPunct="1">
        <a:defRPr sz="1643" kern="1200">
          <a:solidFill>
            <a:schemeClr val="tx1"/>
          </a:solidFill>
          <a:latin typeface="+mn-lt"/>
          <a:ea typeface="+mn-ea"/>
          <a:cs typeface="+mn-cs"/>
        </a:defRPr>
      </a:lvl7pPr>
      <a:lvl8pPr marL="2922074" algn="l" defTabSz="834878" rtl="0" eaLnBrk="1" latinLnBrk="0" hangingPunct="1">
        <a:defRPr sz="1643" kern="1200">
          <a:solidFill>
            <a:schemeClr val="tx1"/>
          </a:solidFill>
          <a:latin typeface="+mn-lt"/>
          <a:ea typeface="+mn-ea"/>
          <a:cs typeface="+mn-cs"/>
        </a:defRPr>
      </a:lvl8pPr>
      <a:lvl9pPr marL="3339513" algn="l" defTabSz="834878" rtl="0" eaLnBrk="1" latinLnBrk="0" hangingPunct="1">
        <a:defRPr sz="164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pos="352" userDrawn="1">
          <p15:clr>
            <a:srgbClr val="F26B43"/>
          </p15:clr>
        </p15:guide>
        <p15:guide id="4" pos="9168" userDrawn="1">
          <p15:clr>
            <a:srgbClr val="F26B43"/>
          </p15:clr>
        </p15:guide>
        <p15:guide id="6" orient="horz" pos="6231" userDrawn="1">
          <p15:clr>
            <a:srgbClr val="F26B43"/>
          </p15:clr>
        </p15:guide>
        <p15:guide id="8" orient="horz" pos="1168" userDrawn="1">
          <p15:clr>
            <a:srgbClr val="F26B43"/>
          </p15:clr>
        </p15:guide>
        <p15:guide id="9" orient="horz" pos="327" userDrawn="1">
          <p15:clr>
            <a:srgbClr val="F26B43"/>
          </p15:clr>
        </p15:guide>
        <p15:guide id="10" orient="horz" pos="1333" userDrawn="1">
          <p15:clr>
            <a:srgbClr val="F26B43"/>
          </p15:clr>
        </p15:guide>
        <p15:guide id="11" orient="horz" pos="3780" userDrawn="1">
          <p15:clr>
            <a:srgbClr val="F26B43"/>
          </p15:clr>
        </p15:guide>
        <p15:guide id="12" pos="7800" userDrawn="1">
          <p15:clr>
            <a:srgbClr val="F26B43"/>
          </p15:clr>
        </p15:guide>
        <p15:guide id="13" pos="6312" userDrawn="1">
          <p15:clr>
            <a:srgbClr val="F26B43"/>
          </p15:clr>
        </p15:guide>
        <p15:guide id="14" pos="4818" userDrawn="1">
          <p15:clr>
            <a:srgbClr val="F26B43"/>
          </p15:clr>
        </p15:guide>
        <p15:guide id="15" pos="3336" userDrawn="1">
          <p15:clr>
            <a:srgbClr val="F26B43"/>
          </p15:clr>
        </p15:guide>
        <p15:guide id="16" pos="1704" userDrawn="1">
          <p15:clr>
            <a:srgbClr val="F26B43"/>
          </p15:clr>
        </p15:guide>
        <p15:guide id="17" pos="1836" userDrawn="1">
          <p15:clr>
            <a:srgbClr val="F26B43"/>
          </p15:clr>
        </p15:guide>
        <p15:guide id="18" pos="3204" userDrawn="1">
          <p15:clr>
            <a:srgbClr val="F26B43"/>
          </p15:clr>
        </p15:guide>
        <p15:guide id="19" pos="4698" userDrawn="1">
          <p15:clr>
            <a:srgbClr val="F26B43"/>
          </p15:clr>
        </p15:guide>
        <p15:guide id="20" pos="6186" userDrawn="1">
          <p15:clr>
            <a:srgbClr val="F26B43"/>
          </p15:clr>
        </p15:guide>
        <p15:guide id="21" pos="767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vardgivare.regionhalland.se/programomraden/hjart-och-karlsjukdomar/arytmi/#%3Cstrong%3Ebroschyrer--patientinformation-%3Cstrong%3E-7" TargetMode="External"/><Relationship Id="rId3" Type="http://schemas.openxmlformats.org/officeDocument/2006/relationships/hyperlink" Target="https://www.1177.se/halland/sjukdomar--besvar/hjarta-och-blodkarl/hjartrytm/formaksflimmer/" TargetMode="External"/><Relationship Id="rId7" Type="http://schemas.openxmlformats.org/officeDocument/2006/relationships/hyperlink" Target="https://vardpersonal.1177.se/Halland/kunskapsstod/kliniska-kunskapsstod/formaksflimmer/?selectionCode=profession_primarvard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socialstyrelsen.se/publikationer/nationella-riktlinjer-for-hjartsjukvard--stod-for-styrning-och-ledning-2018-6-28/" TargetMode="External"/><Relationship Id="rId5" Type="http://schemas.openxmlformats.org/officeDocument/2006/relationships/hyperlink" Target="https://rh.sharepoint.com/sites/Kvalitet/ODMPublished/Forms/AllItems.aspx?id=%2Fsites%2FKvalitet%2FODMPublished%2FRH%2D12061%2FPeroral%20antikoagulation%20i%20Region%20Halland%20221208%2Epdf&amp;parent=%2Fsites%2FKvalitet%2FODMPublished%2FRH%2D12061" TargetMode="External"/><Relationship Id="rId10" Type="http://schemas.openxmlformats.org/officeDocument/2006/relationships/hyperlink" Target="https://vardgivare.regionhalland.se/app/plugins/region-halland-api-styrda-dokument/download/get_dokument.php?documentGUID=RH-17130" TargetMode="External"/><Relationship Id="rId4" Type="http://schemas.openxmlformats.org/officeDocument/2006/relationships/hyperlink" Target="https://terapirek.regionhalland.se/terapirekommendationer/kapitel-9-hjart-och-karlsjukdomar/frmaksflimmer/" TargetMode="External"/><Relationship Id="rId9" Type="http://schemas.openxmlformats.org/officeDocument/2006/relationships/hyperlink" Target="https://vardgivare.regionhalland.se/app/plugins/region-halland-api-styrda-dokument/download/get_dokument.php?documentGUID=RH-12192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0" name="Rak pil 3">
            <a:extLst>
              <a:ext uri="{FF2B5EF4-FFF2-40B4-BE49-F238E27FC236}">
                <a16:creationId xmlns:a16="http://schemas.microsoft.com/office/drawing/2014/main" id="{EF2C9287-0039-45B2-6878-0BA6B21EF3ED}"/>
              </a:ext>
            </a:extLst>
          </p:cNvPr>
          <p:cNvCxnSpPr>
            <a:cxnSpLocks/>
          </p:cNvCxnSpPr>
          <p:nvPr/>
        </p:nvCxnSpPr>
        <p:spPr>
          <a:xfrm flipH="1" flipV="1">
            <a:off x="4805143" y="7539789"/>
            <a:ext cx="3445550" cy="1661648"/>
          </a:xfrm>
          <a:prstGeom prst="straightConnector1">
            <a:avLst/>
          </a:prstGeom>
          <a:ln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Rak pilkoppling 64">
            <a:extLst>
              <a:ext uri="{FF2B5EF4-FFF2-40B4-BE49-F238E27FC236}">
                <a16:creationId xmlns:a16="http://schemas.microsoft.com/office/drawing/2014/main" id="{EC94F4BD-EBE2-0816-2CC9-D638447F3E3E}"/>
              </a:ext>
            </a:extLst>
          </p:cNvPr>
          <p:cNvCxnSpPr>
            <a:cxnSpLocks/>
          </p:cNvCxnSpPr>
          <p:nvPr/>
        </p:nvCxnSpPr>
        <p:spPr>
          <a:xfrm>
            <a:off x="7256166" y="4782460"/>
            <a:ext cx="36376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Koppling: vinklad 50">
            <a:extLst>
              <a:ext uri="{FF2B5EF4-FFF2-40B4-BE49-F238E27FC236}">
                <a16:creationId xmlns:a16="http://schemas.microsoft.com/office/drawing/2014/main" id="{76C59C31-5A12-2497-017C-6F692C0C1158}"/>
              </a:ext>
            </a:extLst>
          </p:cNvPr>
          <p:cNvCxnSpPr>
            <a:cxnSpLocks/>
          </p:cNvCxnSpPr>
          <p:nvPr/>
        </p:nvCxnSpPr>
        <p:spPr>
          <a:xfrm flipV="1">
            <a:off x="6967241" y="3867561"/>
            <a:ext cx="1184867" cy="915181"/>
          </a:xfrm>
          <a:prstGeom prst="bentConnector3">
            <a:avLst>
              <a:gd name="adj1" fmla="val 7614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3" name="Group 33">
            <a:extLst>
              <a:ext uri="{FF2B5EF4-FFF2-40B4-BE49-F238E27FC236}">
                <a16:creationId xmlns:a16="http://schemas.microsoft.com/office/drawing/2014/main" id="{5B0DA30C-606A-B09A-BD9F-416DAD79274C}"/>
              </a:ext>
            </a:extLst>
          </p:cNvPr>
          <p:cNvGrpSpPr/>
          <p:nvPr/>
        </p:nvGrpSpPr>
        <p:grpSpPr>
          <a:xfrm rot="5400000">
            <a:off x="9745539" y="4927681"/>
            <a:ext cx="1821752" cy="694565"/>
            <a:chOff x="3559032" y="7259036"/>
            <a:chExt cx="1527318" cy="303139"/>
          </a:xfrm>
        </p:grpSpPr>
        <p:cxnSp>
          <p:nvCxnSpPr>
            <p:cNvPr id="35" name="Rak koppling 62">
              <a:extLst>
                <a:ext uri="{FF2B5EF4-FFF2-40B4-BE49-F238E27FC236}">
                  <a16:creationId xmlns:a16="http://schemas.microsoft.com/office/drawing/2014/main" id="{D3D46EDC-7069-EA7D-9166-FBFC3F7CBD3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559032" y="7259036"/>
              <a:ext cx="0" cy="303139"/>
            </a:xfrm>
            <a:prstGeom prst="line">
              <a:avLst/>
            </a:prstGeom>
            <a:ln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Rak koppling 67">
              <a:extLst>
                <a:ext uri="{FF2B5EF4-FFF2-40B4-BE49-F238E27FC236}">
                  <a16:creationId xmlns:a16="http://schemas.microsoft.com/office/drawing/2014/main" id="{42863D3E-8027-2F66-40E5-8D8DD33F0637}"/>
                </a:ext>
              </a:extLst>
            </p:cNvPr>
            <p:cNvCxnSpPr>
              <a:cxnSpLocks/>
            </p:cNvCxnSpPr>
            <p:nvPr/>
          </p:nvCxnSpPr>
          <p:spPr>
            <a:xfrm>
              <a:off x="3559032" y="7259036"/>
              <a:ext cx="152731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Rak pil 3">
              <a:extLst>
                <a:ext uri="{FF2B5EF4-FFF2-40B4-BE49-F238E27FC236}">
                  <a16:creationId xmlns:a16="http://schemas.microsoft.com/office/drawing/2014/main" id="{893AD812-CB52-D88F-B6D3-C1FC0CAE2D4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081160" y="7259036"/>
              <a:ext cx="2077" cy="21317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Group 33">
            <a:extLst>
              <a:ext uri="{FF2B5EF4-FFF2-40B4-BE49-F238E27FC236}">
                <a16:creationId xmlns:a16="http://schemas.microsoft.com/office/drawing/2014/main" id="{D0911562-734E-F74F-991D-1B4DCAFFBD0B}"/>
              </a:ext>
            </a:extLst>
          </p:cNvPr>
          <p:cNvGrpSpPr/>
          <p:nvPr/>
        </p:nvGrpSpPr>
        <p:grpSpPr>
          <a:xfrm flipV="1">
            <a:off x="3988119" y="4003235"/>
            <a:ext cx="3872640" cy="2369991"/>
            <a:chOff x="3559032" y="7259036"/>
            <a:chExt cx="1527318" cy="303139"/>
          </a:xfrm>
        </p:grpSpPr>
        <p:cxnSp>
          <p:nvCxnSpPr>
            <p:cNvPr id="23" name="Rak koppling 62">
              <a:extLst>
                <a:ext uri="{FF2B5EF4-FFF2-40B4-BE49-F238E27FC236}">
                  <a16:creationId xmlns:a16="http://schemas.microsoft.com/office/drawing/2014/main" id="{FB58B484-ECB0-545E-CF44-EA0E257D3E9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559032" y="7259036"/>
              <a:ext cx="0" cy="303139"/>
            </a:xfrm>
            <a:prstGeom prst="line">
              <a:avLst/>
            </a:prstGeom>
            <a:ln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Rak koppling 67">
              <a:extLst>
                <a:ext uri="{FF2B5EF4-FFF2-40B4-BE49-F238E27FC236}">
                  <a16:creationId xmlns:a16="http://schemas.microsoft.com/office/drawing/2014/main" id="{5DB70623-0FD9-A31D-12E3-9AE006355D05}"/>
                </a:ext>
              </a:extLst>
            </p:cNvPr>
            <p:cNvCxnSpPr>
              <a:cxnSpLocks/>
            </p:cNvCxnSpPr>
            <p:nvPr/>
          </p:nvCxnSpPr>
          <p:spPr>
            <a:xfrm>
              <a:off x="3559032" y="7259036"/>
              <a:ext cx="152731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Rak pil 3">
              <a:extLst>
                <a:ext uri="{FF2B5EF4-FFF2-40B4-BE49-F238E27FC236}">
                  <a16:creationId xmlns:a16="http://schemas.microsoft.com/office/drawing/2014/main" id="{2C97005A-4189-471F-9BFC-5157789FBC2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081160" y="7259036"/>
              <a:ext cx="2077" cy="21317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6" name="Rak pil 3">
            <a:extLst>
              <a:ext uri="{FF2B5EF4-FFF2-40B4-BE49-F238E27FC236}">
                <a16:creationId xmlns:a16="http://schemas.microsoft.com/office/drawing/2014/main" id="{12934E28-6B8C-2E89-5CD1-6A16730133FA}"/>
              </a:ext>
            </a:extLst>
          </p:cNvPr>
          <p:cNvCxnSpPr>
            <a:cxnSpLocks/>
          </p:cNvCxnSpPr>
          <p:nvPr/>
        </p:nvCxnSpPr>
        <p:spPr>
          <a:xfrm>
            <a:off x="4660456" y="4474110"/>
            <a:ext cx="915976" cy="0"/>
          </a:xfrm>
          <a:prstGeom prst="straightConnector1">
            <a:avLst/>
          </a:prstGeom>
          <a:ln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" name="Group 33">
            <a:extLst>
              <a:ext uri="{FF2B5EF4-FFF2-40B4-BE49-F238E27FC236}">
                <a16:creationId xmlns:a16="http://schemas.microsoft.com/office/drawing/2014/main" id="{F827F640-2EA4-1307-267B-0B1D21521B67}"/>
              </a:ext>
            </a:extLst>
          </p:cNvPr>
          <p:cNvGrpSpPr/>
          <p:nvPr/>
        </p:nvGrpSpPr>
        <p:grpSpPr>
          <a:xfrm flipV="1">
            <a:off x="9606125" y="3861528"/>
            <a:ext cx="2385644" cy="1003542"/>
            <a:chOff x="3559032" y="7259036"/>
            <a:chExt cx="1527318" cy="303139"/>
          </a:xfrm>
        </p:grpSpPr>
        <p:cxnSp>
          <p:nvCxnSpPr>
            <p:cNvPr id="29" name="Rak koppling 62">
              <a:extLst>
                <a:ext uri="{FF2B5EF4-FFF2-40B4-BE49-F238E27FC236}">
                  <a16:creationId xmlns:a16="http://schemas.microsoft.com/office/drawing/2014/main" id="{1989AE5A-06E0-9FF0-CA1D-721C4F5FDF8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559032" y="7259036"/>
              <a:ext cx="0" cy="303139"/>
            </a:xfrm>
            <a:prstGeom prst="line">
              <a:avLst/>
            </a:prstGeom>
            <a:ln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Rak koppling 67">
              <a:extLst>
                <a:ext uri="{FF2B5EF4-FFF2-40B4-BE49-F238E27FC236}">
                  <a16:creationId xmlns:a16="http://schemas.microsoft.com/office/drawing/2014/main" id="{287AAE3D-B34A-2B2F-F4AC-046657F1A0B8}"/>
                </a:ext>
              </a:extLst>
            </p:cNvPr>
            <p:cNvCxnSpPr>
              <a:cxnSpLocks/>
            </p:cNvCxnSpPr>
            <p:nvPr/>
          </p:nvCxnSpPr>
          <p:spPr>
            <a:xfrm>
              <a:off x="3559032" y="7259036"/>
              <a:ext cx="152731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Rak pil 3">
              <a:extLst>
                <a:ext uri="{FF2B5EF4-FFF2-40B4-BE49-F238E27FC236}">
                  <a16:creationId xmlns:a16="http://schemas.microsoft.com/office/drawing/2014/main" id="{F49A7C20-DFC9-5252-F833-E607A23B503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081160" y="7259036"/>
              <a:ext cx="2077" cy="21317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Rubrik 1">
            <a:extLst>
              <a:ext uri="{FF2B5EF4-FFF2-40B4-BE49-F238E27FC236}">
                <a16:creationId xmlns:a16="http://schemas.microsoft.com/office/drawing/2014/main" id="{1B0AD164-F1ED-3641-F4B9-65A5C1D17D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800" y="519740"/>
            <a:ext cx="10532334" cy="1063531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Tx/>
              <a:buNone/>
              <a:tabLst/>
              <a:defRPr/>
            </a:pPr>
            <a:r>
              <a:rPr lang="sv-SE" sz="3250" dirty="0"/>
              <a:t>Regional processbeskrivning Arytmi förmaksflimmer</a:t>
            </a:r>
            <a:br>
              <a:rPr lang="sv-SE" sz="3250" dirty="0"/>
            </a:br>
            <a:r>
              <a:rPr kumimoji="0" lang="sv-SE" sz="1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Detta är en processbeskrivning för att tydliggöra ansvarsfördelningen mellan olika vårdnivåer och berörda aktörer. </a:t>
            </a:r>
            <a:br>
              <a:rPr lang="sv-SE" sz="3250" dirty="0"/>
            </a:br>
            <a:br>
              <a:rPr lang="sv-SE" sz="3250" dirty="0">
                <a:solidFill>
                  <a:srgbClr val="FF0000"/>
                </a:solidFill>
              </a:rPr>
            </a:br>
            <a:endParaRPr lang="sv-SE" dirty="0">
              <a:solidFill>
                <a:srgbClr val="FF0000"/>
              </a:solidFill>
            </a:endParaRPr>
          </a:p>
        </p:txBody>
      </p:sp>
      <p:sp>
        <p:nvSpPr>
          <p:cNvPr id="5" name="Textruta 2">
            <a:extLst>
              <a:ext uri="{FF2B5EF4-FFF2-40B4-BE49-F238E27FC236}">
                <a16:creationId xmlns:a16="http://schemas.microsoft.com/office/drawing/2014/main" id="{CE483650-B472-1F54-70F5-45D087048697}"/>
              </a:ext>
            </a:extLst>
          </p:cNvPr>
          <p:cNvSpPr txBox="1"/>
          <p:nvPr/>
        </p:nvSpPr>
        <p:spPr>
          <a:xfrm>
            <a:off x="555084" y="2554102"/>
            <a:ext cx="1805441" cy="1170174"/>
          </a:xfrm>
          <a:prstGeom prst="rect">
            <a:avLst/>
          </a:prstGeom>
          <a:solidFill>
            <a:schemeClr val="accent4"/>
          </a:solidFill>
          <a:ln w="6350">
            <a:noFill/>
          </a:ln>
        </p:spPr>
        <p:txBody>
          <a:bodyPr rot="0" spcFirstLastPara="0" vert="horz" wrap="square" lIns="144000" tIns="144000" rIns="144000" bIns="144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sv-SE" sz="11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Att ha en hälsosam livsstil minskar risken för förmaksflimmer. 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sv-SE" sz="1100" dirty="0">
                <a:hlinkClick r:id="rId3"/>
              </a:rPr>
              <a:t>Förmaksflimmer - 1177</a:t>
            </a:r>
            <a:endParaRPr lang="sv-SE" sz="11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sv-SE" sz="1100" dirty="0">
              <a:latin typeface="Arial"/>
              <a:cs typeface="Arial"/>
            </a:endParaRPr>
          </a:p>
          <a:p>
            <a:pPr>
              <a:spcAft>
                <a:spcPts val="1000"/>
              </a:spcAft>
            </a:pPr>
            <a:endParaRPr lang="sv-SE" sz="1100" dirty="0">
              <a:latin typeface="Arial" panose="020B0604020202020204" pitchFamily="34" charset="0"/>
              <a:ea typeface="Times New Roman" panose="02020603050405020304" pitchFamily="18" charset="0"/>
              <a:cs typeface="Times New Roman (CS-brödtext)"/>
            </a:endParaRPr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444E9B1F-998A-955A-2953-C495035E2231}"/>
              </a:ext>
            </a:extLst>
          </p:cNvPr>
          <p:cNvSpPr txBox="1"/>
          <p:nvPr/>
        </p:nvSpPr>
        <p:spPr>
          <a:xfrm>
            <a:off x="555084" y="2118865"/>
            <a:ext cx="1805441" cy="369332"/>
          </a:xfrm>
          <a:prstGeom prst="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txBody>
          <a:bodyPr wrap="square">
            <a:spAutoFit/>
          </a:bodyPr>
          <a:lstStyle/>
          <a:p>
            <a:pPr algn="ctr">
              <a:spcBef>
                <a:spcPts val="200"/>
              </a:spcBef>
              <a:spcAft>
                <a:spcPts val="1000"/>
              </a:spcAft>
            </a:pPr>
            <a:r>
              <a:rPr lang="sv-SE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Egenvård</a:t>
            </a:r>
          </a:p>
        </p:txBody>
      </p:sp>
      <p:sp>
        <p:nvSpPr>
          <p:cNvPr id="7" name="Textruta 2">
            <a:extLst>
              <a:ext uri="{FF2B5EF4-FFF2-40B4-BE49-F238E27FC236}">
                <a16:creationId xmlns:a16="http://schemas.microsoft.com/office/drawing/2014/main" id="{AB0CAD47-A148-6933-9CAB-0CCF9B6B368E}"/>
              </a:ext>
            </a:extLst>
          </p:cNvPr>
          <p:cNvSpPr txBox="1"/>
          <p:nvPr/>
        </p:nvSpPr>
        <p:spPr>
          <a:xfrm>
            <a:off x="2655128" y="2552749"/>
            <a:ext cx="2150016" cy="4019745"/>
          </a:xfrm>
          <a:prstGeom prst="rect">
            <a:avLst/>
          </a:prstGeom>
          <a:solidFill>
            <a:schemeClr val="accent2"/>
          </a:solidFill>
          <a:ln w="6350">
            <a:noFill/>
          </a:ln>
        </p:spPr>
        <p:txBody>
          <a:bodyPr rot="0" spcFirstLastPara="0" vert="horz" wrap="square" lIns="144000" tIns="144000" rIns="144000" bIns="144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300"/>
              </a:spcAft>
            </a:pPr>
            <a:r>
              <a:rPr lang="sv-SE" sz="1100" b="1" dirty="0"/>
              <a:t>Vårdcentral</a:t>
            </a:r>
          </a:p>
          <a:p>
            <a:pPr>
              <a:spcAft>
                <a:spcPts val="600"/>
              </a:spcAft>
            </a:pPr>
            <a:r>
              <a:rPr lang="sv-SE" sz="1100" dirty="0"/>
              <a:t>Läkaren genomför en klinisk undersökning samt anamnesupptagning. Tar EKG och prover enligt </a:t>
            </a:r>
            <a:r>
              <a:rPr lang="sv-SE" sz="1100" dirty="0">
                <a:hlinkClick r:id="rId4"/>
              </a:rPr>
              <a:t>Förmaksflimmer (Terapirekommendationer Halland)</a:t>
            </a:r>
            <a:endParaRPr lang="sv-SE" sz="1100" dirty="0"/>
          </a:p>
          <a:p>
            <a:r>
              <a:rPr lang="sv-SE" sz="1100" b="1" dirty="0"/>
              <a:t>Patient som är cirkulatoriskt påverkad eller med uttalade </a:t>
            </a:r>
          </a:p>
          <a:p>
            <a:r>
              <a:rPr lang="sv-SE" sz="1100" b="1" dirty="0"/>
              <a:t>symptom remitteras till </a:t>
            </a:r>
          </a:p>
          <a:p>
            <a:pPr>
              <a:spcAft>
                <a:spcPts val="600"/>
              </a:spcAft>
            </a:pPr>
            <a:r>
              <a:rPr lang="sv-SE" sz="1100" b="1"/>
              <a:t>akutmottagningen.</a:t>
            </a:r>
            <a:endParaRPr lang="sv-SE" sz="1100" b="1" dirty="0"/>
          </a:p>
          <a:p>
            <a:r>
              <a:rPr lang="sv-SE" sz="1100" dirty="0"/>
              <a:t>Vid behov initieras farmakologisk behandling med </a:t>
            </a:r>
            <a:r>
              <a:rPr lang="sv-SE" sz="1100" dirty="0" err="1"/>
              <a:t>antikoagulantia</a:t>
            </a:r>
            <a:r>
              <a:rPr lang="sv-SE" sz="1100" dirty="0"/>
              <a:t> och frekvensreglering enligt </a:t>
            </a:r>
            <a:r>
              <a:rPr lang="sv-SE" sz="1100" dirty="0">
                <a:hlinkClick r:id="rId5"/>
              </a:rPr>
              <a:t>Peroral antikoagulation i Region Halland</a:t>
            </a:r>
            <a:r>
              <a:rPr lang="sv-SE" sz="1100" dirty="0"/>
              <a:t>, samt remiss skickas till Hjärtmottagningen för vidare uppföljning</a:t>
            </a: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D026153C-DF17-3D80-32E0-057984DF1600}"/>
              </a:ext>
            </a:extLst>
          </p:cNvPr>
          <p:cNvSpPr txBox="1"/>
          <p:nvPr/>
        </p:nvSpPr>
        <p:spPr>
          <a:xfrm>
            <a:off x="2660992" y="2120884"/>
            <a:ext cx="2144151" cy="3693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square">
            <a:spAutoFit/>
          </a:bodyPr>
          <a:lstStyle/>
          <a:p>
            <a:pPr algn="ctr">
              <a:spcBef>
                <a:spcPts val="200"/>
              </a:spcBef>
              <a:spcAft>
                <a:spcPts val="1000"/>
              </a:spcAft>
            </a:pPr>
            <a:r>
              <a:rPr lang="sv-SE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Primärvård</a:t>
            </a:r>
          </a:p>
        </p:txBody>
      </p:sp>
      <p:sp>
        <p:nvSpPr>
          <p:cNvPr id="9" name="Textruta 2">
            <a:extLst>
              <a:ext uri="{FF2B5EF4-FFF2-40B4-BE49-F238E27FC236}">
                <a16:creationId xmlns:a16="http://schemas.microsoft.com/office/drawing/2014/main" id="{3EED6326-939D-0DE8-3C23-664823332B52}"/>
              </a:ext>
            </a:extLst>
          </p:cNvPr>
          <p:cNvSpPr txBox="1"/>
          <p:nvPr/>
        </p:nvSpPr>
        <p:spPr>
          <a:xfrm>
            <a:off x="5576432" y="2552748"/>
            <a:ext cx="1863273" cy="267480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6350">
            <a:noFill/>
          </a:ln>
        </p:spPr>
        <p:txBody>
          <a:bodyPr rot="0" spcFirstLastPara="0" vert="horz" wrap="square" lIns="144000" tIns="144000" rIns="144000" bIns="144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600"/>
              </a:spcAft>
            </a:pPr>
            <a:r>
              <a:rPr lang="sv-SE" sz="1200" b="1" dirty="0">
                <a:latin typeface="Arial"/>
                <a:cs typeface="Arial"/>
              </a:rPr>
              <a:t>Akutmottagning</a:t>
            </a:r>
          </a:p>
          <a:p>
            <a:pPr>
              <a:spcAft>
                <a:spcPts val="600"/>
              </a:spcAft>
            </a:pPr>
            <a:r>
              <a:rPr lang="sv-SE" sz="1100" dirty="0">
                <a:cs typeface="Arial"/>
              </a:rPr>
              <a:t>Läkaren genomför klinisk undersökning samt anamnesupptagning. Ta EKG och blodprover. </a:t>
            </a:r>
            <a:r>
              <a:rPr lang="sv-SE" sz="1100" dirty="0">
                <a:solidFill>
                  <a:prstClr val="black"/>
                </a:solidFill>
              </a:rPr>
              <a:t>Vid behov initieras farmakologisk behandling</a:t>
            </a:r>
            <a:endParaRPr lang="sv-SE" sz="1100" dirty="0"/>
          </a:p>
          <a:p>
            <a:pPr>
              <a:spcAft>
                <a:spcPts val="600"/>
              </a:spcAft>
            </a:pPr>
            <a:r>
              <a:rPr lang="sv-SE" sz="1100" dirty="0">
                <a:cs typeface="Arial"/>
              </a:rPr>
              <a:t>Lägger vid behov in patienten för behandling.</a:t>
            </a:r>
          </a:p>
          <a:p>
            <a:pPr>
              <a:spcAft>
                <a:spcPts val="1000"/>
              </a:spcAft>
            </a:pPr>
            <a:r>
              <a:rPr lang="sv-SE" sz="1100" dirty="0">
                <a:cs typeface="Arial"/>
              </a:rPr>
              <a:t>Remiss skickas till </a:t>
            </a:r>
            <a:r>
              <a:rPr kumimoji="0" lang="sv-SE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Hjärtmottagningen</a:t>
            </a:r>
            <a:r>
              <a:rPr lang="sv-SE" sz="1100" dirty="0">
                <a:cs typeface="Arial"/>
              </a:rPr>
              <a:t> för vidare uppföljning</a:t>
            </a:r>
            <a:r>
              <a:rPr lang="sv-SE" sz="1100" dirty="0">
                <a:latin typeface="Arial"/>
                <a:cs typeface="Arial"/>
              </a:rPr>
              <a:t>.</a:t>
            </a:r>
          </a:p>
        </p:txBody>
      </p:sp>
      <p:sp>
        <p:nvSpPr>
          <p:cNvPr id="10" name="textruta 9">
            <a:extLst>
              <a:ext uri="{FF2B5EF4-FFF2-40B4-BE49-F238E27FC236}">
                <a16:creationId xmlns:a16="http://schemas.microsoft.com/office/drawing/2014/main" id="{AD44E7E3-1A0D-156E-18AB-821FDE39B336}"/>
              </a:ext>
            </a:extLst>
          </p:cNvPr>
          <p:cNvSpPr txBox="1"/>
          <p:nvPr/>
        </p:nvSpPr>
        <p:spPr>
          <a:xfrm>
            <a:off x="5576432" y="2099889"/>
            <a:ext cx="4900361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algn="ctr">
              <a:spcBef>
                <a:spcPts val="200"/>
              </a:spcBef>
              <a:spcAft>
                <a:spcPts val="1000"/>
              </a:spcAft>
            </a:pPr>
            <a:r>
              <a:rPr lang="sv-SE" b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Specialistvård</a:t>
            </a:r>
          </a:p>
        </p:txBody>
      </p:sp>
      <p:sp>
        <p:nvSpPr>
          <p:cNvPr id="11" name="Textruta 2">
            <a:extLst>
              <a:ext uri="{FF2B5EF4-FFF2-40B4-BE49-F238E27FC236}">
                <a16:creationId xmlns:a16="http://schemas.microsoft.com/office/drawing/2014/main" id="{0A4A86FB-70BE-E2D5-3758-35F630E7B762}"/>
              </a:ext>
            </a:extLst>
          </p:cNvPr>
          <p:cNvSpPr txBox="1"/>
          <p:nvPr/>
        </p:nvSpPr>
        <p:spPr>
          <a:xfrm>
            <a:off x="10863556" y="2605523"/>
            <a:ext cx="2356910" cy="155464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6350">
            <a:noFill/>
          </a:ln>
        </p:spPr>
        <p:txBody>
          <a:bodyPr rot="0" spcFirstLastPara="0" vert="horz" wrap="square" lIns="144000" tIns="144000" rIns="144000" bIns="144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600"/>
              </a:spcAft>
            </a:pPr>
            <a:r>
              <a:rPr lang="sv-SE" sz="1100" dirty="0"/>
              <a:t>Ablationsbehandling utförs på: 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v-SE" sz="1100" dirty="0"/>
              <a:t>Capio Arytmicenter Stockholm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v-SE" sz="1100" dirty="0"/>
              <a:t>Hjärtmottagningen Lund SUS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100" dirty="0"/>
              <a:t>Hjärtmottagningen Sahlgrenska Universitetssjukhus</a:t>
            </a:r>
          </a:p>
        </p:txBody>
      </p:sp>
      <p:sp>
        <p:nvSpPr>
          <p:cNvPr id="12" name="textruta 11">
            <a:extLst>
              <a:ext uri="{FF2B5EF4-FFF2-40B4-BE49-F238E27FC236}">
                <a16:creationId xmlns:a16="http://schemas.microsoft.com/office/drawing/2014/main" id="{F0825B30-DA26-DF3C-0671-45D7E0A62D8B}"/>
              </a:ext>
            </a:extLst>
          </p:cNvPr>
          <p:cNvSpPr txBox="1"/>
          <p:nvPr/>
        </p:nvSpPr>
        <p:spPr>
          <a:xfrm>
            <a:off x="10863556" y="2116137"/>
            <a:ext cx="2356910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algn="ctr">
              <a:spcBef>
                <a:spcPts val="200"/>
              </a:spcBef>
              <a:spcAft>
                <a:spcPts val="1000"/>
              </a:spcAft>
            </a:pPr>
            <a:r>
              <a:rPr lang="sv-SE" b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Regionvård</a:t>
            </a:r>
          </a:p>
        </p:txBody>
      </p:sp>
      <p:sp>
        <p:nvSpPr>
          <p:cNvPr id="13" name="Textruta 2">
            <a:extLst>
              <a:ext uri="{FF2B5EF4-FFF2-40B4-BE49-F238E27FC236}">
                <a16:creationId xmlns:a16="http://schemas.microsoft.com/office/drawing/2014/main" id="{A4D12502-3F55-4BD3-1D38-826F90748447}"/>
              </a:ext>
            </a:extLst>
          </p:cNvPr>
          <p:cNvSpPr txBox="1"/>
          <p:nvPr/>
        </p:nvSpPr>
        <p:spPr>
          <a:xfrm>
            <a:off x="12740984" y="4932967"/>
            <a:ext cx="2131213" cy="1170173"/>
          </a:xfrm>
          <a:prstGeom prst="rect">
            <a:avLst/>
          </a:prstGeom>
          <a:solidFill>
            <a:srgbClr val="EAD150"/>
          </a:solidFill>
          <a:ln w="6350">
            <a:noFill/>
          </a:ln>
        </p:spPr>
        <p:txBody>
          <a:bodyPr rot="0" spcFirstLastPara="0" vert="horz" wrap="square" lIns="144000" tIns="144000" rIns="144000" bIns="144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1000"/>
              </a:spcAft>
            </a:pPr>
            <a:r>
              <a:rPr lang="sv-SE" sz="1100" dirty="0">
                <a:hlinkClick r:id="rId6"/>
              </a:rPr>
              <a:t>Nationella riktlinjer för hjärtsjukvård – Socialstyrelsen</a:t>
            </a:r>
            <a:endParaRPr lang="sv-SE" sz="1100" dirty="0"/>
          </a:p>
          <a:p>
            <a:pPr>
              <a:spcAft>
                <a:spcPts val="1000"/>
              </a:spcAft>
            </a:pPr>
            <a:r>
              <a:rPr lang="sv-SE" sz="1100" dirty="0">
                <a:hlinkClick r:id="rId7"/>
              </a:rPr>
              <a:t>Förmaksflimmer - 1177 för vårdpersonal</a:t>
            </a:r>
            <a:endParaRPr lang="sv-SE" sz="1100" dirty="0"/>
          </a:p>
        </p:txBody>
      </p:sp>
      <p:sp>
        <p:nvSpPr>
          <p:cNvPr id="14" name="textruta 13">
            <a:extLst>
              <a:ext uri="{FF2B5EF4-FFF2-40B4-BE49-F238E27FC236}">
                <a16:creationId xmlns:a16="http://schemas.microsoft.com/office/drawing/2014/main" id="{64592B21-C925-227E-0E2C-23ED6CAD8110}"/>
              </a:ext>
            </a:extLst>
          </p:cNvPr>
          <p:cNvSpPr txBox="1">
            <a:spLocks/>
          </p:cNvSpPr>
          <p:nvPr/>
        </p:nvSpPr>
        <p:spPr>
          <a:xfrm>
            <a:off x="12733911" y="4495738"/>
            <a:ext cx="2138286" cy="369332"/>
          </a:xfrm>
          <a:prstGeom prst="rect">
            <a:avLst/>
          </a:prstGeom>
          <a:solidFill>
            <a:srgbClr val="EAD150"/>
          </a:solidFill>
          <a:ln>
            <a:noFill/>
          </a:ln>
        </p:spPr>
        <p:txBody>
          <a:bodyPr wrap="square">
            <a:noAutofit/>
          </a:bodyPr>
          <a:lstStyle/>
          <a:p>
            <a:pPr algn="ctr">
              <a:spcBef>
                <a:spcPts val="200"/>
              </a:spcBef>
              <a:spcAft>
                <a:spcPts val="1000"/>
              </a:spcAft>
            </a:pPr>
            <a:r>
              <a:rPr lang="sv-SE" sz="14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Kunskapsstöd</a:t>
            </a:r>
          </a:p>
        </p:txBody>
      </p:sp>
      <p:sp>
        <p:nvSpPr>
          <p:cNvPr id="15" name="Textruta 2">
            <a:extLst>
              <a:ext uri="{FF2B5EF4-FFF2-40B4-BE49-F238E27FC236}">
                <a16:creationId xmlns:a16="http://schemas.microsoft.com/office/drawing/2014/main" id="{9219E1EF-30F9-6376-9287-E58BA72B5026}"/>
              </a:ext>
            </a:extLst>
          </p:cNvPr>
          <p:cNvSpPr txBox="1"/>
          <p:nvPr/>
        </p:nvSpPr>
        <p:spPr>
          <a:xfrm>
            <a:off x="12752349" y="6791760"/>
            <a:ext cx="2131212" cy="523220"/>
          </a:xfrm>
          <a:prstGeom prst="rect">
            <a:avLst/>
          </a:prstGeom>
          <a:solidFill>
            <a:srgbClr val="EAD150"/>
          </a:solidFill>
          <a:ln w="6350">
            <a:noFill/>
          </a:ln>
        </p:spPr>
        <p:txBody>
          <a:bodyPr rot="0" spcFirstLastPara="0" vert="horz" wrap="square" lIns="144000" tIns="144000" rIns="144000" bIns="144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1000"/>
              </a:spcAft>
            </a:pPr>
            <a:r>
              <a:rPr lang="sv-SE" sz="1100" dirty="0">
                <a:hlinkClick r:id="rId8"/>
              </a:rPr>
              <a:t>Arytmi – Vårdgivare</a:t>
            </a:r>
            <a:endParaRPr lang="sv-SE" sz="1100" dirty="0"/>
          </a:p>
        </p:txBody>
      </p:sp>
      <p:sp>
        <p:nvSpPr>
          <p:cNvPr id="16" name="textruta 15">
            <a:extLst>
              <a:ext uri="{FF2B5EF4-FFF2-40B4-BE49-F238E27FC236}">
                <a16:creationId xmlns:a16="http://schemas.microsoft.com/office/drawing/2014/main" id="{D60DBAC6-01E3-94EC-2593-E3BF5DD41FA5}"/>
              </a:ext>
            </a:extLst>
          </p:cNvPr>
          <p:cNvSpPr txBox="1"/>
          <p:nvPr/>
        </p:nvSpPr>
        <p:spPr>
          <a:xfrm>
            <a:off x="12752349" y="6185840"/>
            <a:ext cx="2119848" cy="523220"/>
          </a:xfrm>
          <a:prstGeom prst="rect">
            <a:avLst/>
          </a:prstGeom>
          <a:solidFill>
            <a:srgbClr val="EAD150"/>
          </a:solidFill>
          <a:ln>
            <a:noFill/>
          </a:ln>
        </p:spPr>
        <p:txBody>
          <a:bodyPr wrap="square">
            <a:spAutoFit/>
          </a:bodyPr>
          <a:lstStyle/>
          <a:p>
            <a:pPr algn="ctr">
              <a:spcBef>
                <a:spcPts val="200"/>
              </a:spcBef>
              <a:spcAft>
                <a:spcPts val="1000"/>
              </a:spcAft>
            </a:pPr>
            <a:r>
              <a:rPr lang="sv-SE" sz="1400" b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Patient- och närståendeinformation</a:t>
            </a:r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4836DE92-CC08-DAEE-9F07-52EE30CCCDF5}"/>
              </a:ext>
            </a:extLst>
          </p:cNvPr>
          <p:cNvSpPr txBox="1"/>
          <p:nvPr/>
        </p:nvSpPr>
        <p:spPr>
          <a:xfrm>
            <a:off x="744611" y="9829402"/>
            <a:ext cx="66426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800" dirty="0"/>
              <a:t>Regional processbeskrivning: Arytmi förmaksflimmer</a:t>
            </a:r>
          </a:p>
          <a:p>
            <a:r>
              <a:rPr lang="sv-SE" sz="800" dirty="0"/>
              <a:t>Fastställd av: Regional samordnande chefläkare, Fastställd: 2025-11-28</a:t>
            </a:r>
          </a:p>
          <a:p>
            <a:r>
              <a:rPr lang="sv-SE" sz="800" dirty="0"/>
              <a:t>Huvudförfattare: Markus Lingman RK STAB</a:t>
            </a:r>
          </a:p>
        </p:txBody>
      </p:sp>
      <p:sp>
        <p:nvSpPr>
          <p:cNvPr id="20" name="Textruta 2">
            <a:extLst>
              <a:ext uri="{FF2B5EF4-FFF2-40B4-BE49-F238E27FC236}">
                <a16:creationId xmlns:a16="http://schemas.microsoft.com/office/drawing/2014/main" id="{6D1841A9-6281-073A-E56D-2D6483C0D474}"/>
              </a:ext>
            </a:extLst>
          </p:cNvPr>
          <p:cNvSpPr txBox="1"/>
          <p:nvPr/>
        </p:nvSpPr>
        <p:spPr>
          <a:xfrm>
            <a:off x="12759422" y="7861065"/>
            <a:ext cx="2131213" cy="986188"/>
          </a:xfrm>
          <a:prstGeom prst="rect">
            <a:avLst/>
          </a:prstGeom>
          <a:solidFill>
            <a:srgbClr val="EAD150"/>
          </a:solidFill>
          <a:ln w="6350">
            <a:noFill/>
          </a:ln>
        </p:spPr>
        <p:txBody>
          <a:bodyPr rot="0" spcFirstLastPara="0" vert="horz" wrap="square" lIns="144000" tIns="144000" rIns="144000" bIns="144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1000"/>
              </a:spcAft>
            </a:pPr>
            <a:r>
              <a:rPr lang="sv-SE" sz="1100" dirty="0">
                <a:latin typeface="Arial"/>
                <a:cs typeface="Arial"/>
                <a:hlinkClick r:id="rId9"/>
              </a:rPr>
              <a:t>Regional tillämpning av barnkonventionen</a:t>
            </a:r>
            <a:endParaRPr lang="sv-SE" sz="1100" dirty="0">
              <a:latin typeface="Arial"/>
              <a:cs typeface="Arial"/>
              <a:hlinkClick r:id="rId10"/>
            </a:endParaRPr>
          </a:p>
          <a:p>
            <a:pPr>
              <a:spcAft>
                <a:spcPts val="1000"/>
              </a:spcAft>
            </a:pPr>
            <a:r>
              <a:rPr lang="sv-SE" sz="1100" dirty="0">
                <a:latin typeface="Arial"/>
                <a:cs typeface="Arial"/>
                <a:hlinkClick r:id="rId10"/>
              </a:rPr>
              <a:t>Cosmic - Remisshantering</a:t>
            </a:r>
            <a:endParaRPr lang="sv-SE" sz="1100" dirty="0">
              <a:latin typeface="Arial"/>
              <a:cs typeface="Arial"/>
              <a:hlinkClick r:id="rId9"/>
            </a:endParaRPr>
          </a:p>
        </p:txBody>
      </p:sp>
      <p:sp>
        <p:nvSpPr>
          <p:cNvPr id="21" name="textruta 20">
            <a:extLst>
              <a:ext uri="{FF2B5EF4-FFF2-40B4-BE49-F238E27FC236}">
                <a16:creationId xmlns:a16="http://schemas.microsoft.com/office/drawing/2014/main" id="{CF12DD21-A0CF-297A-E320-C96E7D8B4891}"/>
              </a:ext>
            </a:extLst>
          </p:cNvPr>
          <p:cNvSpPr txBox="1">
            <a:spLocks/>
          </p:cNvSpPr>
          <p:nvPr/>
        </p:nvSpPr>
        <p:spPr>
          <a:xfrm>
            <a:off x="12752349" y="7395220"/>
            <a:ext cx="2138286" cy="385605"/>
          </a:xfrm>
          <a:prstGeom prst="rect">
            <a:avLst/>
          </a:prstGeom>
          <a:solidFill>
            <a:srgbClr val="EAD150"/>
          </a:solidFill>
          <a:ln>
            <a:noFill/>
          </a:ln>
        </p:spPr>
        <p:txBody>
          <a:bodyPr wrap="square">
            <a:noAutofit/>
          </a:bodyPr>
          <a:lstStyle/>
          <a:p>
            <a:pPr algn="ctr">
              <a:spcBef>
                <a:spcPts val="200"/>
              </a:spcBef>
              <a:spcAft>
                <a:spcPts val="1000"/>
              </a:spcAft>
            </a:pPr>
            <a:r>
              <a:rPr lang="sv-SE" sz="14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Övrig information</a:t>
            </a: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E276211D-1B97-DE3E-C64A-F7B403B07F7F}"/>
              </a:ext>
            </a:extLst>
          </p:cNvPr>
          <p:cNvSpPr txBox="1"/>
          <p:nvPr/>
        </p:nvSpPr>
        <p:spPr>
          <a:xfrm>
            <a:off x="8141285" y="2540537"/>
            <a:ext cx="2306439" cy="261872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6350">
            <a:noFill/>
          </a:ln>
        </p:spPr>
        <p:txBody>
          <a:bodyPr rot="0" spcFirstLastPara="0" vert="horz" wrap="square" lIns="144000" tIns="144000" rIns="144000" bIns="144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600"/>
              </a:spcAft>
            </a:pPr>
            <a:r>
              <a:rPr lang="sv-SE" sz="1200" b="1" dirty="0">
                <a:latin typeface="Arial"/>
                <a:cs typeface="Arial"/>
              </a:rPr>
              <a:t>Medicinkliniken</a:t>
            </a:r>
          </a:p>
          <a:p>
            <a:pPr>
              <a:spcAft>
                <a:spcPts val="600"/>
              </a:spcAft>
            </a:pPr>
            <a:r>
              <a:rPr lang="sv-SE" sz="1100" b="1" dirty="0">
                <a:latin typeface="Arial"/>
                <a:cs typeface="Arial"/>
              </a:rPr>
              <a:t>Hjärtmottagning</a:t>
            </a:r>
            <a:endParaRPr lang="sv-SE" sz="1050" b="1" strike="sngStrike" dirty="0">
              <a:latin typeface="Arial"/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sv-SE" sz="1100" dirty="0">
                <a:cs typeface="Arial"/>
              </a:rPr>
              <a:t>Hjärtspecialist bedömer remissen och ta ställning till farmakologisk behandling, hjärtultraljud och eventuell </a:t>
            </a:r>
            <a:r>
              <a:rPr lang="sv-SE" sz="1100" dirty="0" err="1">
                <a:cs typeface="Arial"/>
              </a:rPr>
              <a:t>elkonvertering</a:t>
            </a:r>
            <a:r>
              <a:rPr lang="sv-SE" sz="1100" dirty="0">
                <a:cs typeface="Arial"/>
              </a:rPr>
              <a:t>.</a:t>
            </a:r>
            <a:endParaRPr lang="sv-SE" sz="1100" dirty="0">
              <a:solidFill>
                <a:prstClr val="black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Vid konstaterad arytmi omhändertas patienten inom flimmersektionen.</a:t>
            </a:r>
            <a:endParaRPr kumimoji="0" lang="sv-SE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Arial"/>
              </a:rPr>
              <a:t>Vid behov skickas remiss till ablationsbehandling.</a:t>
            </a:r>
            <a:endParaRPr lang="sv-SE" sz="1100" dirty="0">
              <a:cs typeface="Arial"/>
            </a:endParaRPr>
          </a:p>
        </p:txBody>
      </p:sp>
      <p:sp>
        <p:nvSpPr>
          <p:cNvPr id="38" name="Textruta 12">
            <a:extLst>
              <a:ext uri="{FF2B5EF4-FFF2-40B4-BE49-F238E27FC236}">
                <a16:creationId xmlns:a16="http://schemas.microsoft.com/office/drawing/2014/main" id="{1478AAB2-3614-210C-FE36-5DA29C8CE57D}"/>
              </a:ext>
            </a:extLst>
          </p:cNvPr>
          <p:cNvSpPr txBox="1"/>
          <p:nvPr/>
        </p:nvSpPr>
        <p:spPr>
          <a:xfrm>
            <a:off x="5849367" y="6267128"/>
            <a:ext cx="967168" cy="305366"/>
          </a:xfrm>
          <a:prstGeom prst="rect">
            <a:avLst/>
          </a:prstGeom>
          <a:solidFill>
            <a:srgbClr val="FFFFFF">
              <a:lumMod val="85000"/>
            </a:srgbClr>
          </a:solidFill>
          <a:ln w="6350">
            <a:noFill/>
          </a:ln>
        </p:spPr>
        <p:txBody>
          <a:bodyPr rot="0" spcFirstLastPara="0" vert="horz" wrap="square" lIns="144000" tIns="144000" rIns="144000" bIns="14400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1000"/>
              </a:spcAft>
            </a:pPr>
            <a:r>
              <a:rPr lang="sv-SE" sz="1000" b="1" dirty="0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 (CS-brödtext)"/>
              </a:rPr>
              <a:t>Remiss </a:t>
            </a:r>
            <a:endParaRPr lang="sv-SE" sz="1000" dirty="0">
              <a:effectLst/>
              <a:latin typeface="Arial" panose="020B0604020202020204" pitchFamily="34" charset="0"/>
              <a:ea typeface="Arial" panose="020B0604020202020204" pitchFamily="34" charset="0"/>
              <a:cs typeface="Times New Roman (CS-brödtext)"/>
            </a:endParaRPr>
          </a:p>
        </p:txBody>
      </p:sp>
      <p:sp>
        <p:nvSpPr>
          <p:cNvPr id="41" name="Textruta 12">
            <a:extLst>
              <a:ext uri="{FF2B5EF4-FFF2-40B4-BE49-F238E27FC236}">
                <a16:creationId xmlns:a16="http://schemas.microsoft.com/office/drawing/2014/main" id="{09DDBE3A-A4A3-67D6-B16E-511BFAABEDA8}"/>
              </a:ext>
            </a:extLst>
          </p:cNvPr>
          <p:cNvSpPr txBox="1"/>
          <p:nvPr/>
        </p:nvSpPr>
        <p:spPr>
          <a:xfrm rot="16200000">
            <a:off x="4654400" y="4385264"/>
            <a:ext cx="929262" cy="213179"/>
          </a:xfrm>
          <a:prstGeom prst="rect">
            <a:avLst/>
          </a:prstGeom>
          <a:solidFill>
            <a:srgbClr val="FFFFFF">
              <a:lumMod val="85000"/>
            </a:srgbClr>
          </a:solidFill>
          <a:ln w="6350">
            <a:noFill/>
          </a:ln>
        </p:spPr>
        <p:txBody>
          <a:bodyPr rot="0" spcFirstLastPara="0" vert="horz" wrap="square" lIns="144000" tIns="144000" rIns="144000" bIns="14400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1000"/>
              </a:spcAft>
            </a:pPr>
            <a:r>
              <a:rPr lang="sv-SE" sz="1000" b="1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 (CS-brödtext)"/>
              </a:rPr>
              <a:t>Remiss </a:t>
            </a:r>
            <a:endParaRPr lang="sv-SE" sz="1000">
              <a:effectLst/>
              <a:latin typeface="Arial" panose="020B0604020202020204" pitchFamily="34" charset="0"/>
              <a:ea typeface="Arial" panose="020B0604020202020204" pitchFamily="34" charset="0"/>
              <a:cs typeface="Times New Roman (CS-brödtext)"/>
            </a:endParaRPr>
          </a:p>
        </p:txBody>
      </p:sp>
      <p:sp>
        <p:nvSpPr>
          <p:cNvPr id="58" name="Textruta 12">
            <a:extLst>
              <a:ext uri="{FF2B5EF4-FFF2-40B4-BE49-F238E27FC236}">
                <a16:creationId xmlns:a16="http://schemas.microsoft.com/office/drawing/2014/main" id="{C5611D89-EE81-57BE-5ACA-4990A48AAFCF}"/>
              </a:ext>
            </a:extLst>
          </p:cNvPr>
          <p:cNvSpPr txBox="1"/>
          <p:nvPr/>
        </p:nvSpPr>
        <p:spPr>
          <a:xfrm>
            <a:off x="11101379" y="4782460"/>
            <a:ext cx="811185" cy="235580"/>
          </a:xfrm>
          <a:prstGeom prst="rect">
            <a:avLst/>
          </a:prstGeom>
          <a:solidFill>
            <a:srgbClr val="FFFFFF">
              <a:lumMod val="85000"/>
            </a:srgbClr>
          </a:solidFill>
          <a:ln w="6350">
            <a:noFill/>
          </a:ln>
        </p:spPr>
        <p:txBody>
          <a:bodyPr rot="0" spcFirstLastPara="0" vert="horz" wrap="square" lIns="144000" tIns="144000" rIns="144000" bIns="14400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1000"/>
              </a:spcAft>
            </a:pPr>
            <a:r>
              <a:rPr lang="sv-SE" sz="1000" b="1" dirty="0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 (CS-brödtext)"/>
              </a:rPr>
              <a:t>Remiss </a:t>
            </a:r>
            <a:endParaRPr lang="sv-SE" sz="1000" dirty="0">
              <a:effectLst/>
              <a:latin typeface="Arial" panose="020B0604020202020204" pitchFamily="34" charset="0"/>
              <a:ea typeface="Arial" panose="020B0604020202020204" pitchFamily="34" charset="0"/>
              <a:cs typeface="Times New Roman (CS-brödtext)"/>
            </a:endParaRPr>
          </a:p>
        </p:txBody>
      </p:sp>
      <p:sp>
        <p:nvSpPr>
          <p:cNvPr id="17" name="Textruta 2">
            <a:extLst>
              <a:ext uri="{FF2B5EF4-FFF2-40B4-BE49-F238E27FC236}">
                <a16:creationId xmlns:a16="http://schemas.microsoft.com/office/drawing/2014/main" id="{42CE3774-BE2E-29DD-CCE8-C82D2A3D7E18}"/>
              </a:ext>
            </a:extLst>
          </p:cNvPr>
          <p:cNvSpPr txBox="1"/>
          <p:nvPr/>
        </p:nvSpPr>
        <p:spPr>
          <a:xfrm>
            <a:off x="2655128" y="6759868"/>
            <a:ext cx="2150016" cy="2254195"/>
          </a:xfrm>
          <a:prstGeom prst="rect">
            <a:avLst/>
          </a:prstGeom>
          <a:solidFill>
            <a:schemeClr val="accent2"/>
          </a:solidFill>
          <a:ln w="6350">
            <a:noFill/>
          </a:ln>
        </p:spPr>
        <p:txBody>
          <a:bodyPr rot="0" spcFirstLastPara="0" vert="horz" wrap="square" lIns="144000" tIns="144000" rIns="144000" bIns="144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300"/>
              </a:spcAft>
            </a:pPr>
            <a:r>
              <a:rPr lang="sv-SE" sz="1100" b="1" dirty="0"/>
              <a:t>Uppföljning</a:t>
            </a:r>
          </a:p>
          <a:p>
            <a:pPr>
              <a:spcAft>
                <a:spcPts val="600"/>
              </a:spcAft>
            </a:pPr>
            <a:r>
              <a:rPr lang="sv-SE" sz="1100" dirty="0"/>
              <a:t>Vårdcentralen ansvarar för uppföljning efter utredning och eventuell behandling i specialistvård.</a:t>
            </a:r>
          </a:p>
          <a:p>
            <a:pPr>
              <a:spcAft>
                <a:spcPts val="600"/>
              </a:spcAft>
            </a:pPr>
            <a:r>
              <a:rPr lang="sv-SE" sz="1100" dirty="0"/>
              <a:t>Följer i aktuella fall upp behandling med </a:t>
            </a:r>
            <a:r>
              <a:rPr lang="sv-SE" sz="1100" dirty="0" err="1"/>
              <a:t>antikoagulantia</a:t>
            </a:r>
            <a:r>
              <a:rPr lang="sv-SE" sz="1100" dirty="0"/>
              <a:t> (NOAK)</a:t>
            </a:r>
          </a:p>
          <a:p>
            <a:pPr>
              <a:spcAft>
                <a:spcPts val="300"/>
              </a:spcAft>
            </a:pPr>
            <a:r>
              <a:rPr lang="sv-SE" sz="1100" dirty="0"/>
              <a:t>Uppföljning av behandling med NOAK i alla okomplicerade fall</a:t>
            </a:r>
          </a:p>
        </p:txBody>
      </p:sp>
      <p:sp>
        <p:nvSpPr>
          <p:cNvPr id="42" name="Textruta 12">
            <a:extLst>
              <a:ext uri="{FF2B5EF4-FFF2-40B4-BE49-F238E27FC236}">
                <a16:creationId xmlns:a16="http://schemas.microsoft.com/office/drawing/2014/main" id="{AE019DED-4C39-9FF9-B1DC-33506685A08E}"/>
              </a:ext>
            </a:extLst>
          </p:cNvPr>
          <p:cNvSpPr txBox="1"/>
          <p:nvPr/>
        </p:nvSpPr>
        <p:spPr>
          <a:xfrm>
            <a:off x="5824967" y="8119659"/>
            <a:ext cx="967168" cy="305366"/>
          </a:xfrm>
          <a:prstGeom prst="rect">
            <a:avLst/>
          </a:prstGeom>
          <a:solidFill>
            <a:srgbClr val="FFFFFF">
              <a:lumMod val="85000"/>
            </a:srgbClr>
          </a:solidFill>
          <a:ln w="6350">
            <a:noFill/>
          </a:ln>
        </p:spPr>
        <p:txBody>
          <a:bodyPr rot="0" spcFirstLastPara="0" vert="horz" wrap="square" lIns="144000" tIns="144000" rIns="144000" bIns="14400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1000"/>
              </a:spcAft>
            </a:pPr>
            <a:r>
              <a:rPr lang="sv-SE" sz="1000" b="1" dirty="0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 (CS-brödtext)"/>
              </a:rPr>
              <a:t>Remiss </a:t>
            </a:r>
            <a:endParaRPr lang="sv-SE" sz="1000" dirty="0">
              <a:effectLst/>
              <a:latin typeface="Arial" panose="020B0604020202020204" pitchFamily="34" charset="0"/>
              <a:ea typeface="Arial" panose="020B0604020202020204" pitchFamily="34" charset="0"/>
              <a:cs typeface="Times New Roman (CS-brödtext)"/>
            </a:endParaRPr>
          </a:p>
        </p:txBody>
      </p:sp>
      <p:sp>
        <p:nvSpPr>
          <p:cNvPr id="44" name="Textruta 2">
            <a:extLst>
              <a:ext uri="{FF2B5EF4-FFF2-40B4-BE49-F238E27FC236}">
                <a16:creationId xmlns:a16="http://schemas.microsoft.com/office/drawing/2014/main" id="{57850889-9E8B-C0D9-EB10-B0550556A554}"/>
              </a:ext>
            </a:extLst>
          </p:cNvPr>
          <p:cNvSpPr txBox="1"/>
          <p:nvPr/>
        </p:nvSpPr>
        <p:spPr>
          <a:xfrm>
            <a:off x="8152108" y="5303613"/>
            <a:ext cx="2285191" cy="438648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6350">
            <a:noFill/>
          </a:ln>
        </p:spPr>
        <p:txBody>
          <a:bodyPr rot="0" spcFirstLastPara="0" vert="horz" wrap="square" lIns="144000" tIns="144000" rIns="144000" bIns="144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600"/>
              </a:spcAft>
            </a:pPr>
            <a:r>
              <a:rPr lang="sv-SE" sz="1200" b="1" dirty="0">
                <a:latin typeface="Arial"/>
                <a:cs typeface="Arial"/>
              </a:rPr>
              <a:t>Flimmersektionen</a:t>
            </a:r>
          </a:p>
          <a:p>
            <a:pPr>
              <a:spcAft>
                <a:spcPts val="1000"/>
              </a:spcAft>
            </a:pPr>
            <a:r>
              <a:rPr lang="sv-SE" sz="1100" dirty="0"/>
              <a:t>Flimmersjuksköterska kontaktar patienter med nydebuterat flimmer inom 2 veckor och informera och ger kontaktuppgifter.</a:t>
            </a:r>
            <a:endParaRPr lang="sv-SE" sz="1100" dirty="0">
              <a:cs typeface="Arial"/>
            </a:endParaRPr>
          </a:p>
          <a:p>
            <a:pPr>
              <a:spcAft>
                <a:spcPts val="1000"/>
              </a:spcAft>
            </a:pPr>
            <a:r>
              <a:rPr lang="sv-SE" sz="1100" dirty="0">
                <a:cs typeface="Arial"/>
              </a:rPr>
              <a:t>Patienter med antiarytmisk behandling följs via flimmersektionen av läkare eller flimmersjuksköterska.</a:t>
            </a:r>
          </a:p>
          <a:p>
            <a:pPr>
              <a:spcAft>
                <a:spcPts val="1000"/>
              </a:spcAft>
            </a:pPr>
            <a:r>
              <a:rPr lang="sv-SE" sz="1100" dirty="0">
                <a:cs typeface="Arial"/>
              </a:rPr>
              <a:t>Vid återfall i flimmer bör patienten kontakta mottagningen för ställningstagande till </a:t>
            </a:r>
            <a:r>
              <a:rPr lang="sv-SE" sz="1100" dirty="0" err="1">
                <a:cs typeface="Arial"/>
              </a:rPr>
              <a:t>elkonvertering</a:t>
            </a:r>
            <a:r>
              <a:rPr lang="sv-SE" sz="1100" dirty="0">
                <a:cs typeface="Arial"/>
              </a:rPr>
              <a:t>, medicinjustering, radiologisk undersökning, ablationsbehandling m.m.</a:t>
            </a:r>
          </a:p>
          <a:p>
            <a:pPr>
              <a:spcAft>
                <a:spcPts val="1000"/>
              </a:spcAft>
            </a:pPr>
            <a:r>
              <a:rPr lang="sv-SE" sz="1100" dirty="0">
                <a:cs typeface="Arial"/>
              </a:rPr>
              <a:t>Patienter med stabil flimmer, skickas remiss till vårdcentral för fortsatt behandling och uppföljning.</a:t>
            </a:r>
          </a:p>
        </p:txBody>
      </p:sp>
      <p:sp>
        <p:nvSpPr>
          <p:cNvPr id="48" name="Textruta 12">
            <a:extLst>
              <a:ext uri="{FF2B5EF4-FFF2-40B4-BE49-F238E27FC236}">
                <a16:creationId xmlns:a16="http://schemas.microsoft.com/office/drawing/2014/main" id="{E136237D-7082-6C63-7568-1F11C1BF8352}"/>
              </a:ext>
            </a:extLst>
          </p:cNvPr>
          <p:cNvSpPr txBox="1"/>
          <p:nvPr/>
        </p:nvSpPr>
        <p:spPr>
          <a:xfrm>
            <a:off x="10598104" y="5497395"/>
            <a:ext cx="811185" cy="235580"/>
          </a:xfrm>
          <a:prstGeom prst="rect">
            <a:avLst/>
          </a:prstGeom>
          <a:solidFill>
            <a:srgbClr val="FFFFFF">
              <a:lumMod val="85000"/>
            </a:srgbClr>
          </a:solidFill>
          <a:ln w="6350">
            <a:noFill/>
          </a:ln>
        </p:spPr>
        <p:txBody>
          <a:bodyPr rot="0" spcFirstLastPara="0" vert="horz" wrap="square" lIns="144000" tIns="144000" rIns="144000" bIns="14400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1000"/>
              </a:spcAft>
            </a:pPr>
            <a:r>
              <a:rPr lang="sv-SE" sz="1000" b="1" dirty="0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 (CS-brödtext)"/>
              </a:rPr>
              <a:t>Remiss </a:t>
            </a:r>
            <a:endParaRPr lang="sv-SE" sz="1000" dirty="0">
              <a:effectLst/>
              <a:latin typeface="Arial" panose="020B0604020202020204" pitchFamily="34" charset="0"/>
              <a:ea typeface="Arial" panose="020B0604020202020204" pitchFamily="34" charset="0"/>
              <a:cs typeface="Times New Roman (CS-brödtext)"/>
            </a:endParaRPr>
          </a:p>
        </p:txBody>
      </p:sp>
      <p:sp>
        <p:nvSpPr>
          <p:cNvPr id="56" name="Textruta 12">
            <a:extLst>
              <a:ext uri="{FF2B5EF4-FFF2-40B4-BE49-F238E27FC236}">
                <a16:creationId xmlns:a16="http://schemas.microsoft.com/office/drawing/2014/main" id="{6BCAA372-324F-6BDC-F3D5-C2EFBDD131DD}"/>
              </a:ext>
            </a:extLst>
          </p:cNvPr>
          <p:cNvSpPr txBox="1"/>
          <p:nvPr/>
        </p:nvSpPr>
        <p:spPr>
          <a:xfrm rot="16200000">
            <a:off x="7463247" y="4721062"/>
            <a:ext cx="811185" cy="235580"/>
          </a:xfrm>
          <a:prstGeom prst="rect">
            <a:avLst/>
          </a:prstGeom>
          <a:solidFill>
            <a:srgbClr val="FFFFFF">
              <a:lumMod val="85000"/>
            </a:srgbClr>
          </a:solidFill>
          <a:ln w="6350">
            <a:noFill/>
          </a:ln>
        </p:spPr>
        <p:txBody>
          <a:bodyPr rot="0" spcFirstLastPara="0" vert="horz" wrap="square" lIns="144000" tIns="144000" rIns="144000" bIns="14400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1000"/>
              </a:spcAft>
            </a:pPr>
            <a:r>
              <a:rPr lang="sv-SE" sz="1000" b="1" dirty="0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 (CS-brödtext)"/>
              </a:rPr>
              <a:t>Remiss </a:t>
            </a:r>
            <a:endParaRPr lang="sv-SE" sz="1000" dirty="0">
              <a:effectLst/>
              <a:latin typeface="Arial" panose="020B0604020202020204" pitchFamily="34" charset="0"/>
              <a:ea typeface="Arial" panose="020B0604020202020204" pitchFamily="34" charset="0"/>
              <a:cs typeface="Times New Roman (CS-brödtext)"/>
            </a:endParaRPr>
          </a:p>
        </p:txBody>
      </p:sp>
      <p:cxnSp>
        <p:nvCxnSpPr>
          <p:cNvPr id="62" name="Rak pilkoppling 61">
            <a:extLst>
              <a:ext uri="{FF2B5EF4-FFF2-40B4-BE49-F238E27FC236}">
                <a16:creationId xmlns:a16="http://schemas.microsoft.com/office/drawing/2014/main" id="{E453A3D1-4DD5-1B10-6B46-D27CA6BB2C2B}"/>
              </a:ext>
            </a:extLst>
          </p:cNvPr>
          <p:cNvCxnSpPr>
            <a:cxnSpLocks/>
          </p:cNvCxnSpPr>
          <p:nvPr/>
        </p:nvCxnSpPr>
        <p:spPr>
          <a:xfrm flipH="1" flipV="1">
            <a:off x="7847599" y="5616072"/>
            <a:ext cx="13160" cy="7571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9361832"/>
      </p:ext>
    </p:extLst>
  </p:cSld>
  <p:clrMapOvr>
    <a:masterClrMapping/>
  </p:clrMapOvr>
</p:sld>
</file>

<file path=ppt/theme/theme1.xml><?xml version="1.0" encoding="utf-8"?>
<a:theme xmlns:a="http://schemas.openxmlformats.org/drawingml/2006/main" name="Region Halland - grön 1">
  <a:themeElements>
    <a:clrScheme name="Anpassat 2">
      <a:dk1>
        <a:sysClr val="windowText" lastClr="000000"/>
      </a:dk1>
      <a:lt1>
        <a:sysClr val="window" lastClr="FFFFFF"/>
      </a:lt1>
      <a:dk2>
        <a:srgbClr val="00495D"/>
      </a:dk2>
      <a:lt2>
        <a:srgbClr val="F8F8F8"/>
      </a:lt2>
      <a:accent1>
        <a:srgbClr val="006858"/>
      </a:accent1>
      <a:accent2>
        <a:srgbClr val="A3D8E7"/>
      </a:accent2>
      <a:accent3>
        <a:srgbClr val="20AC6C"/>
      </a:accent3>
      <a:accent4>
        <a:srgbClr val="D8E69C"/>
      </a:accent4>
      <a:accent5>
        <a:srgbClr val="28B3C7"/>
      </a:accent5>
      <a:accent6>
        <a:srgbClr val="82CD9E"/>
      </a:accent6>
      <a:hlink>
        <a:srgbClr val="00495D"/>
      </a:hlink>
      <a:folHlink>
        <a:srgbClr val="005069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Processbeskrivning mall.potx" id="{279D8A0B-CE52-4EC4-8A07-14BFF5A1DA1A}" vid="{F606BDFA-8DDE-4E67-A282-FBFDEC3A551E}"/>
    </a:ext>
  </a:extLst>
</a:theme>
</file>

<file path=ppt/theme/theme2.xml><?xml version="1.0" encoding="utf-8"?>
<a:theme xmlns:a="http://schemas.openxmlformats.org/drawingml/2006/main" name="Office-tema">
  <a:themeElements>
    <a:clrScheme name="Region Halland">
      <a:dk1>
        <a:sysClr val="windowText" lastClr="000000"/>
      </a:dk1>
      <a:lt1>
        <a:sysClr val="window" lastClr="FFFFFF"/>
      </a:lt1>
      <a:dk2>
        <a:srgbClr val="005069"/>
      </a:dk2>
      <a:lt2>
        <a:srgbClr val="F8F8F8"/>
      </a:lt2>
      <a:accent1>
        <a:srgbClr val="006966"/>
      </a:accent1>
      <a:accent2>
        <a:srgbClr val="B4DEE6"/>
      </a:accent2>
      <a:accent3>
        <a:srgbClr val="0DA964"/>
      </a:accent3>
      <a:accent4>
        <a:srgbClr val="D8E69C"/>
      </a:accent4>
      <a:accent5>
        <a:srgbClr val="34BBC3"/>
      </a:accent5>
      <a:accent6>
        <a:srgbClr val="83C59B"/>
      </a:accent6>
      <a:hlink>
        <a:srgbClr val="006966"/>
      </a:hlink>
      <a:folHlink>
        <a:srgbClr val="005069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Region Halland">
      <a:dk1>
        <a:sysClr val="windowText" lastClr="000000"/>
      </a:dk1>
      <a:lt1>
        <a:sysClr val="window" lastClr="FFFFFF"/>
      </a:lt1>
      <a:dk2>
        <a:srgbClr val="005069"/>
      </a:dk2>
      <a:lt2>
        <a:srgbClr val="F8F8F8"/>
      </a:lt2>
      <a:accent1>
        <a:srgbClr val="006966"/>
      </a:accent1>
      <a:accent2>
        <a:srgbClr val="B4DEE6"/>
      </a:accent2>
      <a:accent3>
        <a:srgbClr val="0DA964"/>
      </a:accent3>
      <a:accent4>
        <a:srgbClr val="D8E69C"/>
      </a:accent4>
      <a:accent5>
        <a:srgbClr val="34BBC3"/>
      </a:accent5>
      <a:accent6>
        <a:srgbClr val="83C59B"/>
      </a:accent6>
      <a:hlink>
        <a:srgbClr val="006966"/>
      </a:hlink>
      <a:folHlink>
        <a:srgbClr val="005069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8c14e5c-e802-4b47-a4f0-0cb454b37cfe">
      <Terms xmlns="http://schemas.microsoft.com/office/infopath/2007/PartnerControls"/>
    </lcf76f155ced4ddcb4097134ff3c332f>
    <TaxCatchAll xmlns="b3f06de4-623f-4dd9-b9e5-366961434d2c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9D5EEE7C9C9A544FB9DC32A6114ED1C4" ma:contentTypeVersion="17" ma:contentTypeDescription="Skapa ett nytt dokument." ma:contentTypeScope="" ma:versionID="393cfc6fc25845f426ae90ad4722f8ff">
  <xsd:schema xmlns:xsd="http://www.w3.org/2001/XMLSchema" xmlns:xs="http://www.w3.org/2001/XMLSchema" xmlns:p="http://schemas.microsoft.com/office/2006/metadata/properties" xmlns:ns2="98c14e5c-e802-4b47-a4f0-0cb454b37cfe" xmlns:ns3="b3f06de4-623f-4dd9-b9e5-366961434d2c" targetNamespace="http://schemas.microsoft.com/office/2006/metadata/properties" ma:root="true" ma:fieldsID="728034f7aff9cd1c7b3c76e62428562e" ns2:_="" ns3:_="">
    <xsd:import namespace="98c14e5c-e802-4b47-a4f0-0cb454b37cfe"/>
    <xsd:import namespace="b3f06de4-623f-4dd9-b9e5-366961434d2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c14e5c-e802-4b47-a4f0-0cb454b37cf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3" nillable="true" ma:taxonomy="true" ma:internalName="lcf76f155ced4ddcb4097134ff3c332f" ma:taxonomyFieldName="MediaServiceImageTags" ma:displayName="Bildmarkeringar" ma:readOnly="false" ma:fieldId="{5cf76f15-5ced-4ddc-b409-7134ff3c332f}" ma:taxonomyMulti="true" ma:sspId="e2b25a3c-5420-47fb-901f-1f2eddde8d0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3f06de4-623f-4dd9-b9e5-366961434d2c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5499165a-400e-49cb-9770-c057d25bde16}" ma:internalName="TaxCatchAll" ma:showField="CatchAllData" ma:web="b3f06de4-623f-4dd9-b9e5-366961434d2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9564B43-E15A-44A1-B3C8-3DD9D98FA3A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345421A-E6F2-4F34-979A-2E6D672734C4}">
  <ds:schemaRefs>
    <ds:schemaRef ds:uri="http://schemas.microsoft.com/office/2006/documentManagement/types"/>
    <ds:schemaRef ds:uri="http://purl.org/dc/dcmitype/"/>
    <ds:schemaRef ds:uri="http://schemas.microsoft.com/office/2006/metadata/properties"/>
    <ds:schemaRef ds:uri="http://purl.org/dc/elements/1.1/"/>
    <ds:schemaRef ds:uri="98c14e5c-e802-4b47-a4f0-0cb454b37cfe"/>
    <ds:schemaRef ds:uri="b3f06de4-623f-4dd9-b9e5-366961434d2c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51A161AF-848C-486E-BEC4-428E612E30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8c14e5c-e802-4b47-a4f0-0cb454b37cfe"/>
    <ds:schemaRef ds:uri="b3f06de4-623f-4dd9-b9e5-366961434d2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Mall_Processbeskrivning ppt </Template>
  <TotalTime>3341</TotalTime>
  <Words>328</Words>
  <Application>Microsoft Office PowerPoint</Application>
  <PresentationFormat>Anpassad</PresentationFormat>
  <Paragraphs>53</Paragraphs>
  <Slides>1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4" baseType="lpstr">
      <vt:lpstr>Aptos</vt:lpstr>
      <vt:lpstr>Arial</vt:lpstr>
      <vt:lpstr>Region Halland - grön 1</vt:lpstr>
      <vt:lpstr>Regional processbeskrivning Arytmi förmaksflimmer Detta är en processbeskrivning för att tydliggöra ansvarsfördelningen mellan olika vårdnivåer och berörda aktörer.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Region processbeskrivning XXX Processbeskrivningen kan innehålla länkar till dokument som enbart rör verksamheter i Region Hallands egen regi (stryk texten om lokala länkar inte förekommer).  </dc:title>
  <dc:creator>Johansson Susanne L RK HÄLSO- OCH SJUKVÅRD</dc:creator>
  <cp:keywords>class='Open'</cp:keywords>
  <cp:lastModifiedBy>Samuelsson Åsa RK HÄLSO- OCH SJUKVÅRD</cp:lastModifiedBy>
  <cp:revision>41</cp:revision>
  <dcterms:created xsi:type="dcterms:W3CDTF">2024-04-18T11:45:28Z</dcterms:created>
  <dcterms:modified xsi:type="dcterms:W3CDTF">2025-11-28T07:08:54Z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0x0101009D5EEE7C9C9A544FB9DC32A6114ED1C4</vt:lpwstr>
  </property>
  <property fmtid="{D5CDD505-2E9C-101B-9397-08002B2CF9AE}" pid="3" name="MediaServiceImageTags">
    <vt:lpwstr/>
  </property>
</Properties>
</file>