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6" r:id="rId4"/>
  </p:sldMasterIdLst>
  <p:notesMasterIdLst>
    <p:notesMasterId r:id="rId6"/>
  </p:notesMasterIdLst>
  <p:handoutMasterIdLst>
    <p:handoutMasterId r:id="rId7"/>
  </p:handoutMasterIdLst>
  <p:sldIdLst>
    <p:sldId id="305" r:id="rId5"/>
  </p:sldIdLst>
  <p:sldSz cx="15119350" cy="1069181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struktioner, boxar och pilar" id="{0332FA32-E790-4CD3-86B6-B248B4EADE8B}">
          <p14:sldIdLst>
            <p14:sldId id="30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D150"/>
    <a:srgbClr val="F1A6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D7BC32-D0F7-49EF-BA8D-6570773FC849}" v="12" dt="2025-02-17T16:11:48.9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16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6ED4D-9974-4266-9636-7DF9434CB37C}" type="datetimeFigureOut">
              <a:rPr lang="sv-SE" smtClean="0"/>
              <a:t>2025-02-27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75A873-DB4E-4F59-A8B1-757F0F4852CB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6867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92141-416E-49B0-82D1-A68B9C506992}" type="datetimeFigureOut">
              <a:rPr lang="sv-SE" smtClean="0"/>
              <a:t>2025-02-27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B863A3-F6DA-432C-A68C-0B1EB56ED58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06493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B863A3-F6DA-432C-A68C-0B1EB56ED58E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7217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1004021" y="519741"/>
            <a:ext cx="13118379" cy="72033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F7647F4-81EF-45D6-8BAD-673F1847510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96147" y="2596230"/>
            <a:ext cx="13127061" cy="707095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9D37F3D7-35B5-4B45-825B-0A1C551FF00D}"/>
              </a:ext>
            </a:extLst>
          </p:cNvPr>
          <p:cNvSpPr>
            <a:spLocks noGrp="1"/>
          </p:cNvSpPr>
          <p:nvPr>
            <p:ph type="dt" sz="half" idx="14"/>
          </p:nvPr>
        </p:nvSpPr>
        <p:spPr bwMode="white"/>
        <p:txBody>
          <a:bodyPr/>
          <a:lstStyle/>
          <a:p>
            <a:r>
              <a:rPr lang="sv-SE" dirty="0"/>
              <a:t>Region Halland  │</a:t>
            </a:r>
          </a:p>
        </p:txBody>
      </p:sp>
      <p:sp>
        <p:nvSpPr>
          <p:cNvPr id="11" name="Platshållare för sidfot 10">
            <a:extLst>
              <a:ext uri="{FF2B5EF4-FFF2-40B4-BE49-F238E27FC236}">
                <a16:creationId xmlns:a16="http://schemas.microsoft.com/office/drawing/2014/main" id="{76BFA326-99F1-4A76-BDD4-E7F51BA5D48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 bwMode="white"/>
        <p:txBody>
          <a:bodyPr/>
          <a:lstStyle/>
          <a:p>
            <a:r>
              <a:rPr lang="sv-SE" dirty="0"/>
              <a:t>Halland – Bästa livsplatsen</a:t>
            </a:r>
          </a:p>
        </p:txBody>
      </p:sp>
      <p:sp>
        <p:nvSpPr>
          <p:cNvPr id="12" name="Platshållare för bildnummer 11">
            <a:extLst>
              <a:ext uri="{FF2B5EF4-FFF2-40B4-BE49-F238E27FC236}">
                <a16:creationId xmlns:a16="http://schemas.microsoft.com/office/drawing/2014/main" id="{67044490-FB95-4FEE-84F1-301EDC81E40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 bwMode="white"/>
        <p:txBody>
          <a:bodyPr/>
          <a:lstStyle/>
          <a:p>
            <a:fld id="{E8645303-2AAE-45D1-913A-B06AE6474513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7CB854F1-093C-C64B-3BBD-CCCF0A7B9AA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04022" y="1305381"/>
            <a:ext cx="13118380" cy="836569"/>
          </a:xfrm>
          <a:custGeom>
            <a:avLst/>
            <a:gdLst>
              <a:gd name="connsiteX0" fmla="*/ 0 w 13127061"/>
              <a:gd name="connsiteY0" fmla="*/ 0 h 833070"/>
              <a:gd name="connsiteX1" fmla="*/ 13127061 w 13127061"/>
              <a:gd name="connsiteY1" fmla="*/ 0 h 833070"/>
              <a:gd name="connsiteX2" fmla="*/ 13127061 w 13127061"/>
              <a:gd name="connsiteY2" fmla="*/ 833070 h 833070"/>
              <a:gd name="connsiteX3" fmla="*/ 0 w 13127061"/>
              <a:gd name="connsiteY3" fmla="*/ 833070 h 833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27061" h="833070">
                <a:moveTo>
                  <a:pt x="0" y="0"/>
                </a:moveTo>
                <a:lnTo>
                  <a:pt x="13127061" y="0"/>
                </a:lnTo>
                <a:lnTo>
                  <a:pt x="13127061" y="833070"/>
                </a:lnTo>
                <a:lnTo>
                  <a:pt x="0" y="83307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/>
            </a:lvl1pPr>
            <a:lvl2pPr marL="197214" indent="0">
              <a:buNone/>
              <a:defRPr/>
            </a:lvl2pPr>
          </a:lstStyle>
          <a:p>
            <a:pPr lvl="0"/>
            <a:r>
              <a:rPr lang="sv-SE"/>
              <a:t>Underrubrik</a:t>
            </a:r>
          </a:p>
        </p:txBody>
      </p:sp>
    </p:spTree>
    <p:extLst>
      <p:ext uri="{BB962C8B-B14F-4D97-AF65-F5344CB8AC3E}">
        <p14:creationId xmlns:p14="http://schemas.microsoft.com/office/powerpoint/2010/main" val="2474439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 &amp;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7A3107-001F-EAB2-6FB5-9D0AABF52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800" y="519741"/>
            <a:ext cx="8841433" cy="720336"/>
          </a:xfrm>
        </p:spPr>
        <p:txBody>
          <a:bodyPr anchor="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9265E4B-7EA5-CF3B-AE77-C4B0804FCB9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66675" y="1197086"/>
            <a:ext cx="8833558" cy="619187"/>
          </a:xfrm>
          <a:custGeom>
            <a:avLst/>
            <a:gdLst>
              <a:gd name="connsiteX0" fmla="*/ 0 w 13127061"/>
              <a:gd name="connsiteY0" fmla="*/ 0 h 833070"/>
              <a:gd name="connsiteX1" fmla="*/ 13127061 w 13127061"/>
              <a:gd name="connsiteY1" fmla="*/ 0 h 833070"/>
              <a:gd name="connsiteX2" fmla="*/ 13127061 w 13127061"/>
              <a:gd name="connsiteY2" fmla="*/ 833070 h 833070"/>
              <a:gd name="connsiteX3" fmla="*/ 0 w 13127061"/>
              <a:gd name="connsiteY3" fmla="*/ 833070 h 833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27061" h="833070">
                <a:moveTo>
                  <a:pt x="0" y="0"/>
                </a:moveTo>
                <a:lnTo>
                  <a:pt x="13127061" y="0"/>
                </a:lnTo>
                <a:lnTo>
                  <a:pt x="13127061" y="833070"/>
                </a:lnTo>
                <a:lnTo>
                  <a:pt x="0" y="83307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1800"/>
            </a:lvl1pPr>
            <a:lvl2pPr marL="197214" indent="0">
              <a:buNone/>
              <a:defRPr/>
            </a:lvl2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5F99AA5-BC1F-E689-0FEB-9F38FA7467A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6675" y="10029499"/>
            <a:ext cx="6555653" cy="498366"/>
          </a:xfrm>
          <a:custGeom>
            <a:avLst/>
            <a:gdLst>
              <a:gd name="connsiteX0" fmla="*/ 0 w 13127061"/>
              <a:gd name="connsiteY0" fmla="*/ 0 h 833070"/>
              <a:gd name="connsiteX1" fmla="*/ 13127061 w 13127061"/>
              <a:gd name="connsiteY1" fmla="*/ 0 h 833070"/>
              <a:gd name="connsiteX2" fmla="*/ 13127061 w 13127061"/>
              <a:gd name="connsiteY2" fmla="*/ 833070 h 833070"/>
              <a:gd name="connsiteX3" fmla="*/ 0 w 13127061"/>
              <a:gd name="connsiteY3" fmla="*/ 833070 h 833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27061" h="833070">
                <a:moveTo>
                  <a:pt x="0" y="0"/>
                </a:moveTo>
                <a:lnTo>
                  <a:pt x="13127061" y="0"/>
                </a:lnTo>
                <a:lnTo>
                  <a:pt x="13127061" y="833070"/>
                </a:lnTo>
                <a:lnTo>
                  <a:pt x="0" y="83307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800"/>
            </a:lvl1pPr>
            <a:lvl2pPr marL="197214" indent="0">
              <a:buNone/>
              <a:defRPr/>
            </a:lvl2pPr>
          </a:lstStyle>
          <a:p>
            <a:pPr lvl="0"/>
            <a:r>
              <a:rPr lang="sv-SE" err="1"/>
              <a:t>Disclaimer</a:t>
            </a:r>
            <a:endParaRPr lang="sv-SE"/>
          </a:p>
          <a:p>
            <a:pPr lvl="0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2239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58800" y="519741"/>
            <a:ext cx="11623675" cy="47847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96147" y="2116138"/>
            <a:ext cx="13127061" cy="77755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  <a:p>
            <a:pPr lvl="5"/>
            <a:r>
              <a:rPr lang="sv-SE"/>
              <a:t>Nivå sex</a:t>
            </a:r>
          </a:p>
          <a:p>
            <a:pPr lvl="6"/>
            <a:r>
              <a:rPr lang="sv-SE"/>
              <a:t>Nivå sju</a:t>
            </a:r>
          </a:p>
          <a:p>
            <a:pPr lvl="7"/>
            <a:r>
              <a:rPr lang="sv-SE"/>
              <a:t>Nivå åtta</a:t>
            </a:r>
          </a:p>
          <a:p>
            <a:pPr lvl="8"/>
            <a:r>
              <a:rPr lang="sv-SE"/>
              <a:t>Nivå nio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 bwMode="white">
          <a:xfrm>
            <a:off x="12129500" y="10058921"/>
            <a:ext cx="1785750" cy="50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96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Region Halland  │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 bwMode="white">
          <a:xfrm>
            <a:off x="1004021" y="10058921"/>
            <a:ext cx="5102781" cy="50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96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Halland – Bästa livsplatsen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 bwMode="white">
          <a:xfrm>
            <a:off x="13923233" y="10058921"/>
            <a:ext cx="267863" cy="50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96" b="1">
                <a:solidFill>
                  <a:schemeClr val="tx1"/>
                </a:solidFill>
              </a:defRPr>
            </a:lvl1pPr>
          </a:lstStyle>
          <a:p>
            <a:fld id="{E8645303-2AAE-45D1-913A-B06AE6474513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5" name="Bildobjekt 14">
            <a:extLst>
              <a:ext uri="{FF2B5EF4-FFF2-40B4-BE49-F238E27FC236}">
                <a16:creationId xmlns:a16="http://schemas.microsoft.com/office/drawing/2014/main" id="{4F6FA0DB-28B7-14DE-2F9D-7BFF3D3BA96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2382500" y="531216"/>
            <a:ext cx="2171700" cy="467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525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9" r:id="rId2"/>
  </p:sldLayoutIdLst>
  <p:hf hdr="0"/>
  <p:txStyles>
    <p:titleStyle>
      <a:lvl1pPr algn="l" defTabSz="834878" rtl="0" eaLnBrk="1" latinLnBrk="0" hangingPunct="1">
        <a:lnSpc>
          <a:spcPct val="90000"/>
        </a:lnSpc>
        <a:spcBef>
          <a:spcPct val="0"/>
        </a:spcBef>
        <a:buNone/>
        <a:defRPr sz="3287" b="1" kern="120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2954" indent="-262954" algn="l" defTabSz="834878" rtl="0" eaLnBrk="1" latinLnBrk="0" hangingPunct="1">
        <a:lnSpc>
          <a:spcPct val="100000"/>
        </a:lnSpc>
        <a:spcBef>
          <a:spcPts val="1096"/>
        </a:spcBef>
        <a:buClr>
          <a:schemeClr val="accent1"/>
        </a:buClr>
        <a:buFont typeface="Arial" panose="020B0604020202020204" pitchFamily="34" charset="0"/>
        <a:buChar char="●"/>
        <a:defRPr sz="1826" kern="1200">
          <a:solidFill>
            <a:schemeClr val="tx1"/>
          </a:solidFill>
          <a:latin typeface="+mn-lt"/>
          <a:ea typeface="+mn-ea"/>
          <a:cs typeface="+mn-cs"/>
        </a:defRPr>
      </a:lvl1pPr>
      <a:lvl2pPr marL="460168" indent="-262954" algn="l" defTabSz="834878" rtl="0" eaLnBrk="1" latinLnBrk="0" hangingPunct="1">
        <a:lnSpc>
          <a:spcPct val="100000"/>
        </a:lnSpc>
        <a:spcBef>
          <a:spcPts val="548"/>
        </a:spcBef>
        <a:buClr>
          <a:schemeClr val="accent1"/>
        </a:buClr>
        <a:buFont typeface="Arial" panose="020B0604020202020204" pitchFamily="34" charset="0"/>
        <a:buChar char="●"/>
        <a:defRPr sz="1826" kern="1200">
          <a:solidFill>
            <a:schemeClr val="tx1"/>
          </a:solidFill>
          <a:latin typeface="+mn-lt"/>
          <a:ea typeface="+mn-ea"/>
          <a:cs typeface="+mn-cs"/>
        </a:defRPr>
      </a:lvl2pPr>
      <a:lvl3pPr marL="690254" indent="-262954" algn="l" defTabSz="834878" rtl="0" eaLnBrk="1" latinLnBrk="0" hangingPunct="1">
        <a:lnSpc>
          <a:spcPct val="100000"/>
        </a:lnSpc>
        <a:spcBef>
          <a:spcPts val="548"/>
        </a:spcBef>
        <a:buClr>
          <a:schemeClr val="accent1"/>
        </a:buClr>
        <a:buFont typeface="Arial" panose="020B0604020202020204" pitchFamily="34" charset="0"/>
        <a:buChar char="●"/>
        <a:defRPr sz="1826" kern="1200">
          <a:solidFill>
            <a:schemeClr val="tx1"/>
          </a:solidFill>
          <a:latin typeface="+mn-lt"/>
          <a:ea typeface="+mn-ea"/>
          <a:cs typeface="+mn-cs"/>
        </a:defRPr>
      </a:lvl3pPr>
      <a:lvl4pPr marL="887469" indent="-262954" algn="l" defTabSz="834878" rtl="0" eaLnBrk="1" latinLnBrk="0" hangingPunct="1">
        <a:lnSpc>
          <a:spcPct val="100000"/>
        </a:lnSpc>
        <a:spcBef>
          <a:spcPts val="548"/>
        </a:spcBef>
        <a:buClr>
          <a:schemeClr val="accent1"/>
        </a:buClr>
        <a:buFont typeface="Arial" panose="020B0604020202020204" pitchFamily="34" charset="0"/>
        <a:buChar char="●"/>
        <a:defRPr sz="1643" kern="1200">
          <a:solidFill>
            <a:schemeClr val="tx1"/>
          </a:solidFill>
          <a:latin typeface="+mn-lt"/>
          <a:ea typeface="+mn-ea"/>
          <a:cs typeface="+mn-cs"/>
        </a:defRPr>
      </a:lvl4pPr>
      <a:lvl5pPr marL="1084685" indent="-262954" algn="l" defTabSz="834878" rtl="0" eaLnBrk="1" latinLnBrk="0" hangingPunct="1">
        <a:lnSpc>
          <a:spcPct val="100000"/>
        </a:lnSpc>
        <a:spcBef>
          <a:spcPts val="548"/>
        </a:spcBef>
        <a:buClr>
          <a:schemeClr val="accent1"/>
        </a:buClr>
        <a:buFont typeface="Arial" panose="020B0604020202020204" pitchFamily="34" charset="0"/>
        <a:buChar char="●"/>
        <a:defRPr sz="1643" kern="1200">
          <a:solidFill>
            <a:schemeClr val="tx1"/>
          </a:solidFill>
          <a:latin typeface="+mn-lt"/>
          <a:ea typeface="+mn-ea"/>
          <a:cs typeface="+mn-cs"/>
        </a:defRPr>
      </a:lvl5pPr>
      <a:lvl6pPr marL="1314769" indent="-262954" algn="l" defTabSz="834878" rtl="0" eaLnBrk="1" latinLnBrk="0" hangingPunct="1">
        <a:lnSpc>
          <a:spcPct val="100000"/>
        </a:lnSpc>
        <a:spcBef>
          <a:spcPts val="548"/>
        </a:spcBef>
        <a:buClr>
          <a:schemeClr val="accent1"/>
        </a:buClr>
        <a:buFont typeface="Arial" panose="020B0604020202020204" pitchFamily="34" charset="0"/>
        <a:buChar char="●"/>
        <a:defRPr sz="1643" kern="1200">
          <a:solidFill>
            <a:schemeClr val="tx1"/>
          </a:solidFill>
          <a:latin typeface="+mn-lt"/>
          <a:ea typeface="+mn-ea"/>
          <a:cs typeface="+mn-cs"/>
        </a:defRPr>
      </a:lvl6pPr>
      <a:lvl7pPr marL="1511985" indent="-262954" algn="l" defTabSz="834878" rtl="0" eaLnBrk="1" latinLnBrk="0" hangingPunct="1">
        <a:lnSpc>
          <a:spcPct val="100000"/>
        </a:lnSpc>
        <a:spcBef>
          <a:spcPts val="548"/>
        </a:spcBef>
        <a:buClr>
          <a:schemeClr val="accent1"/>
        </a:buClr>
        <a:buFont typeface="Arial" panose="020B0604020202020204" pitchFamily="34" charset="0"/>
        <a:buChar char="●"/>
        <a:defRPr sz="1643" kern="1200">
          <a:solidFill>
            <a:schemeClr val="tx1"/>
          </a:solidFill>
          <a:latin typeface="+mn-lt"/>
          <a:ea typeface="+mn-ea"/>
          <a:cs typeface="+mn-cs"/>
        </a:defRPr>
      </a:lvl7pPr>
      <a:lvl8pPr marL="1709200" indent="-262954" algn="l" defTabSz="834878" rtl="0" eaLnBrk="1" latinLnBrk="0" hangingPunct="1">
        <a:lnSpc>
          <a:spcPct val="100000"/>
        </a:lnSpc>
        <a:spcBef>
          <a:spcPts val="548"/>
        </a:spcBef>
        <a:buClr>
          <a:schemeClr val="accent1"/>
        </a:buClr>
        <a:buFont typeface="Arial" panose="020B0604020202020204" pitchFamily="34" charset="0"/>
        <a:buChar char="●"/>
        <a:defRPr sz="1643" kern="1200">
          <a:solidFill>
            <a:schemeClr val="tx1"/>
          </a:solidFill>
          <a:latin typeface="+mn-lt"/>
          <a:ea typeface="+mn-ea"/>
          <a:cs typeface="+mn-cs"/>
        </a:defRPr>
      </a:lvl8pPr>
      <a:lvl9pPr marL="1939284" indent="-262954" algn="l" defTabSz="834878" rtl="0" eaLnBrk="1" latinLnBrk="0" hangingPunct="1">
        <a:lnSpc>
          <a:spcPct val="100000"/>
        </a:lnSpc>
        <a:spcBef>
          <a:spcPts val="548"/>
        </a:spcBef>
        <a:buClr>
          <a:schemeClr val="accent1"/>
        </a:buClr>
        <a:buFont typeface="Arial" panose="020B0604020202020204" pitchFamily="34" charset="0"/>
        <a:buChar char="●"/>
        <a:defRPr sz="16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834878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1pPr>
      <a:lvl2pPr marL="417439" algn="l" defTabSz="834878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2pPr>
      <a:lvl3pPr marL="834878" algn="l" defTabSz="834878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3pPr>
      <a:lvl4pPr marL="1252317" algn="l" defTabSz="834878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4pPr>
      <a:lvl5pPr marL="1669757" algn="l" defTabSz="834878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5pPr>
      <a:lvl6pPr marL="2087197" algn="l" defTabSz="834878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6pPr>
      <a:lvl7pPr marL="2504636" algn="l" defTabSz="834878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7pPr>
      <a:lvl8pPr marL="2922074" algn="l" defTabSz="834878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8pPr>
      <a:lvl9pPr marL="3339513" algn="l" defTabSz="834878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352" userDrawn="1">
          <p15:clr>
            <a:srgbClr val="F26B43"/>
          </p15:clr>
        </p15:guide>
        <p15:guide id="4" pos="9168" userDrawn="1">
          <p15:clr>
            <a:srgbClr val="F26B43"/>
          </p15:clr>
        </p15:guide>
        <p15:guide id="6" orient="horz" pos="6231" userDrawn="1">
          <p15:clr>
            <a:srgbClr val="F26B43"/>
          </p15:clr>
        </p15:guide>
        <p15:guide id="8" orient="horz" pos="1168" userDrawn="1">
          <p15:clr>
            <a:srgbClr val="F26B43"/>
          </p15:clr>
        </p15:guide>
        <p15:guide id="9" orient="horz" pos="327" userDrawn="1">
          <p15:clr>
            <a:srgbClr val="F26B43"/>
          </p15:clr>
        </p15:guide>
        <p15:guide id="10" orient="horz" pos="1333" userDrawn="1">
          <p15:clr>
            <a:srgbClr val="F26B43"/>
          </p15:clr>
        </p15:guide>
        <p15:guide id="11" orient="horz" pos="3780" userDrawn="1">
          <p15:clr>
            <a:srgbClr val="F26B43"/>
          </p15:clr>
        </p15:guide>
        <p15:guide id="12" pos="7800" userDrawn="1">
          <p15:clr>
            <a:srgbClr val="F26B43"/>
          </p15:clr>
        </p15:guide>
        <p15:guide id="13" pos="6312" userDrawn="1">
          <p15:clr>
            <a:srgbClr val="F26B43"/>
          </p15:clr>
        </p15:guide>
        <p15:guide id="14" pos="4818" userDrawn="1">
          <p15:clr>
            <a:srgbClr val="F26B43"/>
          </p15:clr>
        </p15:guide>
        <p15:guide id="15" pos="3336" userDrawn="1">
          <p15:clr>
            <a:srgbClr val="F26B43"/>
          </p15:clr>
        </p15:guide>
        <p15:guide id="16" pos="1704" userDrawn="1">
          <p15:clr>
            <a:srgbClr val="F26B43"/>
          </p15:clr>
        </p15:guide>
        <p15:guide id="17" pos="1836" userDrawn="1">
          <p15:clr>
            <a:srgbClr val="F26B43"/>
          </p15:clr>
        </p15:guide>
        <p15:guide id="18" pos="3204" userDrawn="1">
          <p15:clr>
            <a:srgbClr val="F26B43"/>
          </p15:clr>
        </p15:guide>
        <p15:guide id="19" pos="4698" userDrawn="1">
          <p15:clr>
            <a:srgbClr val="F26B43"/>
          </p15:clr>
        </p15:guide>
        <p15:guide id="20" pos="6186" userDrawn="1">
          <p15:clr>
            <a:srgbClr val="F26B43"/>
          </p15:clr>
        </p15:guide>
        <p15:guide id="21" pos="76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ocialstyrelsen.se/coronavirus-covid-19/stod-till-halso-och-sjukvard/" TargetMode="External"/><Relationship Id="rId13" Type="http://schemas.openxmlformats.org/officeDocument/2006/relationships/hyperlink" Target="https://vardgivare.regionhalland.se/app/uploads/2024/05/Sjukskrivning_broschyr_A5_v3.pdf" TargetMode="External"/><Relationship Id="rId3" Type="http://schemas.openxmlformats.org/officeDocument/2006/relationships/hyperlink" Target="https://www.1177.se/Halland/sjukdomar--besvar/lungor-och-luftvagar/inflammation-och-infektion-ilungor-och-luftror/om-covid-19--coronavirus/covid-19-coronavirus/" TargetMode="External"/><Relationship Id="rId7" Type="http://schemas.openxmlformats.org/officeDocument/2006/relationships/hyperlink" Target="https://www.riksdagen.se/sv/dokument-lagar/dokument/svensk-forfattningssamling/lag-20191297-om-koordineringsinsatser-for_sfs-2019-1297" TargetMode="External"/><Relationship Id="rId12" Type="http://schemas.openxmlformats.org/officeDocument/2006/relationships/hyperlink" Target="https://www.regionhalland.se/vardcentralen-halland/rehabilitering" TargetMode="External"/><Relationship Id="rId1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6" Type="http://schemas.openxmlformats.org/officeDocument/2006/relationships/hyperlink" Target="https://vardgivare.regionhalland.se/uppdrag-avtal/socialtjanst-och-naraliggande-halso-och-sjukvard/sip-samordnad-individuell-plan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ardgivare.regionhalland.se/app/uploads/2022/01/Covid-19-formula%CC%88r-2.1-1.pdf" TargetMode="External"/><Relationship Id="rId11" Type="http://schemas.openxmlformats.org/officeDocument/2006/relationships/hyperlink" Target="https://www.lukttraning.se/" TargetMode="External"/><Relationship Id="rId5" Type="http://schemas.openxmlformats.org/officeDocument/2006/relationships/hyperlink" Target="https://patientsakerhet.socialstyrelsen.se/risker-och-vardskador/riskomraden/egenvard/" TargetMode="External"/><Relationship Id="rId15" Type="http://schemas.openxmlformats.org/officeDocument/2006/relationships/hyperlink" Target="https://rh.sharepoint.com/sites/Informationssakerhet_och_sakerhet/ODMPublished/RH-10155/VAS%20-%20Remisser%20och%20remissvar.pdf" TargetMode="External"/><Relationship Id="rId10" Type="http://schemas.openxmlformats.org/officeDocument/2006/relationships/hyperlink" Target="https://vardgivare.regionhalland.se/behandlingsstod/sjukskrivning-rehabkoordinering/" TargetMode="External"/><Relationship Id="rId4" Type="http://schemas.openxmlformats.org/officeDocument/2006/relationships/hyperlink" Target="https://www.1177.se/Halland/sjukdomar--besvar/lungor-och-luftvagar/inflammation-och-infektion-ilungor-och-luftror/om-covid-19--coronavirus/besvar-efter-covid-19/" TargetMode="External"/><Relationship Id="rId9" Type="http://schemas.openxmlformats.org/officeDocument/2006/relationships/hyperlink" Target="https://ki.instructure.com/courses/4193/modules" TargetMode="External"/><Relationship Id="rId14" Type="http://schemas.openxmlformats.org/officeDocument/2006/relationships/hyperlink" Target="https://vardgivare.regionhalland.se/app/plugins/region-halland-api-styrda-dokument/download/get_dokument.php?documentGUID=RH-1219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Rak pil 3">
            <a:extLst>
              <a:ext uri="{FF2B5EF4-FFF2-40B4-BE49-F238E27FC236}">
                <a16:creationId xmlns:a16="http://schemas.microsoft.com/office/drawing/2014/main" id="{935440A0-6D14-B01A-D0D4-F6D7F91BFA8A}"/>
              </a:ext>
            </a:extLst>
          </p:cNvPr>
          <p:cNvCxnSpPr>
            <a:cxnSpLocks/>
          </p:cNvCxnSpPr>
          <p:nvPr/>
        </p:nvCxnSpPr>
        <p:spPr>
          <a:xfrm flipH="1">
            <a:off x="5803073" y="8370697"/>
            <a:ext cx="3698474" cy="0"/>
          </a:xfrm>
          <a:prstGeom prst="straightConnector1">
            <a:avLst/>
          </a:prstGeom>
          <a:ln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ubrik 1">
            <a:extLst>
              <a:ext uri="{FF2B5EF4-FFF2-40B4-BE49-F238E27FC236}">
                <a16:creationId xmlns:a16="http://schemas.microsoft.com/office/drawing/2014/main" id="{1B0AD164-F1ED-3641-F4B9-65A5C1D17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799" y="519740"/>
            <a:ext cx="11617325" cy="1139997"/>
          </a:xfrm>
        </p:spPr>
        <p:txBody>
          <a:bodyPr/>
          <a:lstStyle/>
          <a:p>
            <a:r>
              <a:rPr lang="sv-SE" sz="3250" dirty="0"/>
              <a:t>Regional processbeskrivning rehabilitering vid covid-19</a:t>
            </a:r>
            <a:br>
              <a:rPr lang="sv-SE" sz="3250" dirty="0"/>
            </a:br>
            <a:r>
              <a:rPr lang="sv-SE" sz="1400" b="0" i="1" dirty="0"/>
              <a:t>Processbeskrivningen kan innehålla länkar till dokument som enbart rör verksamheter i Region Hallands egen regi </a:t>
            </a:r>
            <a:endParaRPr lang="sv-SE" dirty="0"/>
          </a:p>
        </p:txBody>
      </p:sp>
      <p:sp>
        <p:nvSpPr>
          <p:cNvPr id="5" name="Textruta 2">
            <a:extLst>
              <a:ext uri="{FF2B5EF4-FFF2-40B4-BE49-F238E27FC236}">
                <a16:creationId xmlns:a16="http://schemas.microsoft.com/office/drawing/2014/main" id="{CE483650-B472-1F54-70F5-45D087048697}"/>
              </a:ext>
            </a:extLst>
          </p:cNvPr>
          <p:cNvSpPr txBox="1"/>
          <p:nvPr/>
        </p:nvSpPr>
        <p:spPr>
          <a:xfrm>
            <a:off x="634022" y="2210298"/>
            <a:ext cx="2150016" cy="4628884"/>
          </a:xfrm>
          <a:prstGeom prst="rect">
            <a:avLst/>
          </a:prstGeom>
          <a:solidFill>
            <a:schemeClr val="accent4"/>
          </a:solidFill>
          <a:ln w="6350">
            <a:noFill/>
          </a:ln>
        </p:spPr>
        <p:txBody>
          <a:bodyPr rot="0" spcFirstLastPara="0" vert="horz" wrap="square" lIns="144000" tIns="144000" rIns="144000" bIns="144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1000"/>
              </a:spcAft>
            </a:pPr>
            <a:r>
              <a:rPr lang="sv-SE" sz="1100" b="1" dirty="0"/>
              <a:t>Covid-19 </a:t>
            </a:r>
            <a:endParaRPr lang="sv-SE" sz="800" b="1" dirty="0"/>
          </a:p>
          <a:p>
            <a:pPr>
              <a:spcAft>
                <a:spcPts val="1000"/>
              </a:spcAft>
            </a:pPr>
            <a:r>
              <a:rPr lang="sv-SE" sz="1100" dirty="0"/>
              <a:t>Insjuknat med covid-19-symtom hemma</a:t>
            </a:r>
          </a:p>
          <a:p>
            <a:pPr>
              <a:spcAft>
                <a:spcPts val="1000"/>
              </a:spcAft>
            </a:pPr>
            <a:r>
              <a:rPr lang="sv-SE" sz="1100" dirty="0">
                <a:hlinkClick r:id="rId3"/>
              </a:rPr>
              <a:t>Covid 19 vårdguiden 1177</a:t>
            </a:r>
            <a:endParaRPr lang="sv-SE" sz="1100" dirty="0"/>
          </a:p>
          <a:p>
            <a:pPr>
              <a:spcAft>
                <a:spcPts val="1000"/>
              </a:spcAft>
            </a:pPr>
            <a:r>
              <a:rPr lang="sv-SE" sz="1100" dirty="0"/>
              <a:t>Vid försämring bör patienten kontakta sin vårdcentral.</a:t>
            </a:r>
          </a:p>
          <a:p>
            <a:pPr>
              <a:spcAft>
                <a:spcPts val="1000"/>
              </a:spcAft>
            </a:pPr>
            <a:r>
              <a:rPr lang="sv-SE" sz="1100" b="1" dirty="0"/>
              <a:t>Postcovid</a:t>
            </a:r>
          </a:p>
          <a:p>
            <a:pPr>
              <a:spcAft>
                <a:spcPts val="1000"/>
              </a:spcAft>
            </a:pPr>
            <a:r>
              <a:rPr lang="sv-SE" sz="1100" dirty="0"/>
              <a:t>Råd gällande postcovid </a:t>
            </a:r>
            <a:r>
              <a:rPr lang="sv-SE" sz="1100" dirty="0">
                <a:hlinkClick r:id="rId4"/>
              </a:rPr>
              <a:t>Så kan du må bättre efter covid-19</a:t>
            </a:r>
            <a:endParaRPr lang="sv-SE" sz="1100" dirty="0"/>
          </a:p>
          <a:p>
            <a:pPr>
              <a:spcAft>
                <a:spcPts val="1000"/>
              </a:spcAft>
            </a:pPr>
            <a:r>
              <a:rPr lang="sv-SE" sz="1100" dirty="0"/>
              <a:t>Vid långvariga symtom på postcovid bör patienten kontakta vårdcentralen.</a:t>
            </a:r>
          </a:p>
          <a:p>
            <a:pPr>
              <a:spcAft>
                <a:spcPts val="1000"/>
              </a:spcAft>
            </a:pPr>
            <a:endParaRPr lang="sv-SE" sz="1000" dirty="0">
              <a:ea typeface="Times New Roman" panose="02020603050405020304" pitchFamily="18" charset="0"/>
              <a:cs typeface="Times New Roman (CS-brödtext)"/>
            </a:endParaRPr>
          </a:p>
          <a:p>
            <a:r>
              <a:rPr lang="sv-SE" sz="1000" dirty="0">
                <a:cs typeface="Arial"/>
              </a:rPr>
              <a:t>*Egenvård är när patienten själv, eller med hjälp av någon annan, utför hälso- och sjukvårdsåtgärder </a:t>
            </a:r>
          </a:p>
          <a:p>
            <a:r>
              <a:rPr lang="sv-SE" sz="1000" dirty="0">
                <a:cs typeface="Arial"/>
              </a:rPr>
              <a:t>utanför  hälso- och </a:t>
            </a:r>
            <a:endParaRPr lang="sv-SE" sz="1000" dirty="0"/>
          </a:p>
          <a:p>
            <a:r>
              <a:rPr lang="sv-SE" sz="1000" dirty="0">
                <a:cs typeface="Arial"/>
              </a:rPr>
              <a:t>sjukvården, läs mer </a:t>
            </a:r>
            <a:r>
              <a:rPr lang="sv-SE" sz="1000" dirty="0">
                <a:cs typeface="Arial"/>
                <a:hlinkClick r:id="rId5"/>
              </a:rPr>
              <a:t>här</a:t>
            </a:r>
            <a:r>
              <a:rPr lang="sv-SE" sz="1000" dirty="0">
                <a:cs typeface="Arial"/>
              </a:rPr>
              <a:t>.</a:t>
            </a:r>
            <a:endParaRPr lang="sv-SE" sz="1000" dirty="0"/>
          </a:p>
          <a:p>
            <a:endParaRPr lang="sv-SE" sz="1100" dirty="0">
              <a:latin typeface="+mj-lt"/>
              <a:cs typeface="Arial"/>
            </a:endParaRPr>
          </a:p>
          <a:p>
            <a:pPr>
              <a:spcAft>
                <a:spcPts val="1000"/>
              </a:spcAft>
            </a:pPr>
            <a:endParaRPr lang="sv-SE" sz="1100" dirty="0">
              <a:latin typeface="Arial" panose="020B0604020202020204" pitchFamily="34" charset="0"/>
              <a:ea typeface="Times New Roman" panose="02020603050405020304" pitchFamily="18" charset="0"/>
              <a:cs typeface="Times New Roman (CS-brödtext)"/>
            </a:endParaRP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444E9B1F-998A-955A-2953-C495035E2231}"/>
              </a:ext>
            </a:extLst>
          </p:cNvPr>
          <p:cNvSpPr txBox="1"/>
          <p:nvPr/>
        </p:nvSpPr>
        <p:spPr>
          <a:xfrm>
            <a:off x="637798" y="1686632"/>
            <a:ext cx="2138286" cy="369332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200"/>
              </a:spcBef>
              <a:spcAft>
                <a:spcPts val="1000"/>
              </a:spcAft>
            </a:pPr>
            <a:r>
              <a:rPr lang="sv-SE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Egenvård*</a:t>
            </a:r>
          </a:p>
        </p:txBody>
      </p:sp>
      <p:sp>
        <p:nvSpPr>
          <p:cNvPr id="7" name="Textruta 2">
            <a:extLst>
              <a:ext uri="{FF2B5EF4-FFF2-40B4-BE49-F238E27FC236}">
                <a16:creationId xmlns:a16="http://schemas.microsoft.com/office/drawing/2014/main" id="{AB0CAD47-A148-6933-9CAB-0CCF9B6B368E}"/>
              </a:ext>
            </a:extLst>
          </p:cNvPr>
          <p:cNvSpPr txBox="1"/>
          <p:nvPr/>
        </p:nvSpPr>
        <p:spPr>
          <a:xfrm>
            <a:off x="3052561" y="2168929"/>
            <a:ext cx="2692456" cy="6537749"/>
          </a:xfrm>
          <a:prstGeom prst="rect">
            <a:avLst/>
          </a:prstGeom>
          <a:solidFill>
            <a:schemeClr val="accent2"/>
          </a:solidFill>
          <a:ln w="6350">
            <a:noFill/>
          </a:ln>
        </p:spPr>
        <p:txBody>
          <a:bodyPr rot="0" spcFirstLastPara="0" vert="horz" wrap="square" lIns="144000" tIns="144000" rIns="144000" bIns="144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1000"/>
              </a:spcAft>
            </a:pPr>
            <a:r>
              <a:rPr lang="sv-SE" sz="1100" i="0" dirty="0">
                <a:solidFill>
                  <a:srgbClr val="111111"/>
                </a:solidFill>
                <a:effectLst/>
              </a:rPr>
              <a:t>Screening av rehabiliterings-behov med </a:t>
            </a:r>
            <a:r>
              <a:rPr lang="sv-SE" sz="1100" dirty="0">
                <a:hlinkClick r:id="rId6"/>
              </a:rPr>
              <a:t>Formulär uppföljning covid-19 rehabilitering</a:t>
            </a:r>
            <a:endParaRPr lang="sv-SE" sz="1100" dirty="0"/>
          </a:p>
          <a:p>
            <a:pPr algn="l">
              <a:spcBef>
                <a:spcPts val="600"/>
              </a:spcBef>
            </a:pPr>
            <a:r>
              <a:rPr lang="sv-SE" sz="1100" b="0" i="0" dirty="0">
                <a:effectLst/>
              </a:rPr>
              <a:t>Vid avvikande rehabilitering eller försämring, konsultera remittent/vårdcentralsläkare.</a:t>
            </a:r>
          </a:p>
          <a:p>
            <a:pPr algn="l">
              <a:spcBef>
                <a:spcPts val="600"/>
              </a:spcBef>
            </a:pPr>
            <a:endParaRPr lang="sv-SE" sz="1100" b="0" i="0" dirty="0">
              <a:effectLst/>
            </a:endParaRPr>
          </a:p>
          <a:p>
            <a:pPr>
              <a:spcAft>
                <a:spcPts val="1000"/>
              </a:spcAft>
            </a:pPr>
            <a:r>
              <a:rPr lang="sv-SE" sz="1100" b="0" i="0" dirty="0">
                <a:effectLst/>
              </a:rPr>
              <a:t>Vid behov av bedömning av svårare symtom (exempelvis nedsatt luktsinne trots egenvårdträning) kan remiss skickas till ÖNH, specialistvården för konsultation.</a:t>
            </a:r>
          </a:p>
          <a:p>
            <a:pPr>
              <a:spcAft>
                <a:spcPts val="1000"/>
              </a:spcAft>
            </a:pPr>
            <a:r>
              <a:rPr lang="sv-SE" sz="1100" b="0" i="0" dirty="0">
                <a:effectLst/>
              </a:rPr>
              <a:t>Koordineringsinsatser ska erbjudas patienter med behov av individuellt stöd för att återgå eller inträda i arbetslivet</a:t>
            </a:r>
            <a:r>
              <a:rPr lang="sv-SE" sz="1100" dirty="0"/>
              <a:t>, </a:t>
            </a:r>
            <a:r>
              <a:rPr lang="sv-SE" sz="1100" b="0" i="0" dirty="0">
                <a:effectLst/>
              </a:rPr>
              <a:t>se </a:t>
            </a:r>
            <a:r>
              <a:rPr lang="sv-SE" sz="1100" dirty="0">
                <a:hlinkClick r:id="rId7"/>
              </a:rPr>
              <a:t>Lag (2019:1297) koordineringsinsatser för sjukskrivna patienter</a:t>
            </a:r>
            <a:endParaRPr lang="sv-SE" sz="1100" dirty="0"/>
          </a:p>
          <a:p>
            <a:endParaRPr lang="sv-SE" sz="1100" b="1" dirty="0"/>
          </a:p>
          <a:p>
            <a:endParaRPr lang="sv-SE" sz="1100" b="1" dirty="0"/>
          </a:p>
          <a:p>
            <a:endParaRPr lang="sv-SE" sz="1100" b="1" dirty="0"/>
          </a:p>
          <a:p>
            <a:r>
              <a:rPr lang="sv-SE" sz="1100" b="1" dirty="0" err="1"/>
              <a:t>Neurorehabilitering</a:t>
            </a:r>
            <a:endParaRPr lang="sv-SE" sz="1100" b="1" dirty="0"/>
          </a:p>
          <a:p>
            <a:endParaRPr lang="sv-SE" sz="1100" b="1" dirty="0"/>
          </a:p>
          <a:p>
            <a:r>
              <a:rPr lang="sv-SE" sz="1100" b="1" dirty="0"/>
              <a:t>Vid behov av teamrehabilitering och postcovid-diagnos: </a:t>
            </a:r>
            <a:r>
              <a:rPr lang="sv-SE" sz="1100" dirty="0"/>
              <a:t>Patienten skickas för bedömning och eventuell behandling vid </a:t>
            </a:r>
            <a:r>
              <a:rPr lang="sv-SE" sz="1100" dirty="0" err="1"/>
              <a:t>neurorehabiliteringen</a:t>
            </a:r>
            <a:r>
              <a:rPr lang="sv-SE" sz="1100" dirty="0"/>
              <a:t>.</a:t>
            </a:r>
          </a:p>
          <a:p>
            <a:endParaRPr lang="sv-SE" sz="1100" dirty="0"/>
          </a:p>
          <a:p>
            <a:r>
              <a:rPr lang="sv-SE" sz="1100" b="1" dirty="0"/>
              <a:t>Vid stora kvarstående kognitiva och motoriska svårigheter: </a:t>
            </a:r>
            <a:r>
              <a:rPr lang="sv-SE" sz="1100" dirty="0"/>
              <a:t>Remiss kan skickas till Rehabiliteringsmedicin öppenvård/dagrehabilitering.</a:t>
            </a:r>
          </a:p>
          <a:p>
            <a:endParaRPr lang="sv-SE" sz="1100" b="1" dirty="0"/>
          </a:p>
          <a:p>
            <a:pPr>
              <a:spcAft>
                <a:spcPts val="1000"/>
              </a:spcAft>
            </a:pPr>
            <a:endParaRPr lang="sv-SE" sz="1100" i="1" dirty="0"/>
          </a:p>
          <a:p>
            <a:pPr>
              <a:spcAft>
                <a:spcPts val="1000"/>
              </a:spcAft>
            </a:pPr>
            <a:endParaRPr lang="sv-SE" sz="800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D026153C-DF17-3D80-32E0-057984DF1600}"/>
              </a:ext>
            </a:extLst>
          </p:cNvPr>
          <p:cNvSpPr txBox="1"/>
          <p:nvPr/>
        </p:nvSpPr>
        <p:spPr>
          <a:xfrm>
            <a:off x="3053687" y="1672613"/>
            <a:ext cx="2665723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ts val="200"/>
              </a:spcBef>
              <a:spcAft>
                <a:spcPts val="1000"/>
              </a:spcAft>
            </a:pPr>
            <a:r>
              <a:rPr lang="sv-SE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Närsjukvård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AD44E7E3-1A0D-156E-18AB-821FDE39B336}"/>
              </a:ext>
            </a:extLst>
          </p:cNvPr>
          <p:cNvSpPr txBox="1"/>
          <p:nvPr/>
        </p:nvSpPr>
        <p:spPr>
          <a:xfrm>
            <a:off x="6562027" y="1686632"/>
            <a:ext cx="2460063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ts val="200"/>
              </a:spcBef>
              <a:spcAft>
                <a:spcPts val="1000"/>
              </a:spcAft>
            </a:pPr>
            <a:r>
              <a:rPr lang="sv-SE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Specialistvård</a:t>
            </a:r>
          </a:p>
        </p:txBody>
      </p:sp>
      <p:sp>
        <p:nvSpPr>
          <p:cNvPr id="13" name="Textruta 2">
            <a:extLst>
              <a:ext uri="{FF2B5EF4-FFF2-40B4-BE49-F238E27FC236}">
                <a16:creationId xmlns:a16="http://schemas.microsoft.com/office/drawing/2014/main" id="{A4D12502-3F55-4BD3-1D38-826F90748447}"/>
              </a:ext>
            </a:extLst>
          </p:cNvPr>
          <p:cNvSpPr txBox="1"/>
          <p:nvPr/>
        </p:nvSpPr>
        <p:spPr>
          <a:xfrm>
            <a:off x="12176124" y="2087145"/>
            <a:ext cx="2131213" cy="2199065"/>
          </a:xfrm>
          <a:prstGeom prst="rect">
            <a:avLst/>
          </a:prstGeom>
          <a:solidFill>
            <a:srgbClr val="EAD150"/>
          </a:solidFill>
          <a:ln w="6350">
            <a:noFill/>
          </a:ln>
        </p:spPr>
        <p:txBody>
          <a:bodyPr rot="0" spcFirstLastPara="0" vert="horz" wrap="square" lIns="144000" tIns="144000" rIns="144000" bIns="144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1000"/>
              </a:spcAft>
            </a:pPr>
            <a:r>
              <a:rPr lang="sv-SE" sz="1100" dirty="0">
                <a:hlinkClick r:id="rId8"/>
              </a:rPr>
              <a:t>Stöd till hälso- och sjukvården - Socialstyrelsen</a:t>
            </a:r>
            <a:endParaRPr lang="sv-SE" sz="1100" dirty="0"/>
          </a:p>
          <a:p>
            <a:pPr>
              <a:spcAft>
                <a:spcPts val="1000"/>
              </a:spcAft>
            </a:pPr>
            <a:r>
              <a:rPr lang="sv-SE" sz="1100" dirty="0">
                <a:hlinkClick r:id="rId9"/>
              </a:rPr>
              <a:t>Nationell plattform för fysioterapeuter om covid-19</a:t>
            </a:r>
            <a:endParaRPr lang="sv-SE" sz="1100" dirty="0"/>
          </a:p>
          <a:p>
            <a:pPr>
              <a:spcAft>
                <a:spcPts val="1000"/>
              </a:spcAft>
            </a:pPr>
            <a:r>
              <a:rPr lang="sv-SE" sz="1100" dirty="0">
                <a:hlinkClick r:id="rId10"/>
              </a:rPr>
              <a:t>Vårdgivarwebben, behandlingsstöd försäkringsmedicin, sjukskrivning och rehabkoordinering</a:t>
            </a:r>
            <a:endParaRPr lang="sv-SE" sz="1100" dirty="0"/>
          </a:p>
          <a:p>
            <a:pPr>
              <a:spcAft>
                <a:spcPts val="1000"/>
              </a:spcAft>
            </a:pPr>
            <a:endParaRPr lang="sv-SE" sz="800" dirty="0"/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64592B21-C925-227E-0E2C-23ED6CAD8110}"/>
              </a:ext>
            </a:extLst>
          </p:cNvPr>
          <p:cNvSpPr txBox="1">
            <a:spLocks/>
          </p:cNvSpPr>
          <p:nvPr/>
        </p:nvSpPr>
        <p:spPr>
          <a:xfrm>
            <a:off x="12176124" y="1678868"/>
            <a:ext cx="2138286" cy="369332"/>
          </a:xfrm>
          <a:prstGeom prst="rect">
            <a:avLst/>
          </a:prstGeom>
          <a:solidFill>
            <a:srgbClr val="EAD150"/>
          </a:solidFill>
          <a:ln>
            <a:noFill/>
          </a:ln>
        </p:spPr>
        <p:txBody>
          <a:bodyPr wrap="square">
            <a:noAutofit/>
          </a:bodyPr>
          <a:lstStyle/>
          <a:p>
            <a:pPr algn="ctr">
              <a:spcBef>
                <a:spcPts val="200"/>
              </a:spcBef>
              <a:spcAft>
                <a:spcPts val="1000"/>
              </a:spcAft>
            </a:pPr>
            <a:r>
              <a:rPr lang="sv-SE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Kunskapsstöd</a:t>
            </a:r>
          </a:p>
        </p:txBody>
      </p:sp>
      <p:sp>
        <p:nvSpPr>
          <p:cNvPr id="15" name="Textruta 2">
            <a:extLst>
              <a:ext uri="{FF2B5EF4-FFF2-40B4-BE49-F238E27FC236}">
                <a16:creationId xmlns:a16="http://schemas.microsoft.com/office/drawing/2014/main" id="{9219E1EF-30F9-6376-9287-E58BA72B5026}"/>
              </a:ext>
            </a:extLst>
          </p:cNvPr>
          <p:cNvSpPr txBox="1"/>
          <p:nvPr/>
        </p:nvSpPr>
        <p:spPr>
          <a:xfrm>
            <a:off x="12183198" y="5060810"/>
            <a:ext cx="2131212" cy="1612695"/>
          </a:xfrm>
          <a:prstGeom prst="rect">
            <a:avLst/>
          </a:prstGeom>
          <a:solidFill>
            <a:srgbClr val="EAD150"/>
          </a:solidFill>
          <a:ln w="6350">
            <a:noFill/>
          </a:ln>
        </p:spPr>
        <p:txBody>
          <a:bodyPr rot="0" spcFirstLastPara="0" vert="horz" wrap="square" lIns="144000" tIns="144000" rIns="144000" bIns="144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1000"/>
              </a:spcAft>
            </a:pPr>
            <a:r>
              <a:rPr lang="sv-SE" sz="1100" dirty="0">
                <a:hlinkClick r:id="rId11"/>
              </a:rPr>
              <a:t>Lukträning.se – Allt du behöver veta om luktträning</a:t>
            </a:r>
            <a:endParaRPr lang="sv-SE" sz="1100" dirty="0"/>
          </a:p>
          <a:p>
            <a:pPr>
              <a:spcAft>
                <a:spcPts val="1000"/>
              </a:spcAft>
            </a:pPr>
            <a:r>
              <a:rPr lang="sv-SE" sz="1100" dirty="0">
                <a:hlinkClick r:id="rId12"/>
              </a:rPr>
              <a:t>Vårdcentralen Halland, neurorehabilitering</a:t>
            </a:r>
            <a:endParaRPr lang="sv-SE" sz="1100" dirty="0"/>
          </a:p>
          <a:p>
            <a:pPr>
              <a:spcAft>
                <a:spcPts val="1000"/>
              </a:spcAft>
            </a:pPr>
            <a:r>
              <a:rPr lang="sv-SE" sz="1100" dirty="0">
                <a:solidFill>
                  <a:srgbClr val="00495D"/>
                </a:solidFill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Sjukskrivning_broschyr_A5_v3.pdf</a:t>
            </a:r>
            <a:r>
              <a:rPr lang="sv-SE" sz="1100" dirty="0">
                <a:solidFill>
                  <a:srgbClr val="00495D"/>
                </a:solidFill>
              </a:rPr>
              <a:t>, Din väg tillbaka</a:t>
            </a:r>
            <a:endParaRPr lang="sv-SE" sz="1100" dirty="0"/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D60DBAC6-01E3-94EC-2593-E3BF5DD41FA5}"/>
              </a:ext>
            </a:extLst>
          </p:cNvPr>
          <p:cNvSpPr txBox="1"/>
          <p:nvPr/>
        </p:nvSpPr>
        <p:spPr>
          <a:xfrm>
            <a:off x="12176124" y="4479958"/>
            <a:ext cx="2119848" cy="523220"/>
          </a:xfrm>
          <a:prstGeom prst="rect">
            <a:avLst/>
          </a:prstGeom>
          <a:solidFill>
            <a:srgbClr val="EAD150"/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ts val="200"/>
              </a:spcBef>
              <a:spcAft>
                <a:spcPts val="1000"/>
              </a:spcAft>
            </a:pPr>
            <a:r>
              <a:rPr lang="sv-SE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Patient- och närståendeinformation</a:t>
            </a:r>
          </a:p>
        </p:txBody>
      </p:sp>
      <p:sp>
        <p:nvSpPr>
          <p:cNvPr id="17" name="Textruta 2">
            <a:extLst>
              <a:ext uri="{FF2B5EF4-FFF2-40B4-BE49-F238E27FC236}">
                <a16:creationId xmlns:a16="http://schemas.microsoft.com/office/drawing/2014/main" id="{385208FA-A3E5-75AE-0FC5-ECD16C5B1A30}"/>
              </a:ext>
            </a:extLst>
          </p:cNvPr>
          <p:cNvSpPr txBox="1"/>
          <p:nvPr/>
        </p:nvSpPr>
        <p:spPr>
          <a:xfrm>
            <a:off x="9610882" y="2124141"/>
            <a:ext cx="2455907" cy="709851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noFill/>
          </a:ln>
        </p:spPr>
        <p:txBody>
          <a:bodyPr rot="0" spcFirstLastPara="0" vert="horz" wrap="square" lIns="144000" tIns="144000" rIns="144000" bIns="144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1000"/>
              </a:spcAft>
            </a:pPr>
            <a:r>
              <a:rPr lang="sv-SE" sz="1100" b="0" i="0" dirty="0">
                <a:solidFill>
                  <a:srgbClr val="111111"/>
                </a:solidFill>
                <a:effectLst/>
              </a:rPr>
              <a:t>Arbetsterapeut eller fysioterapeut screenar patientens rehabiliteringsbehov med </a:t>
            </a:r>
            <a:r>
              <a:rPr lang="sv-SE" sz="1100" dirty="0">
                <a:solidFill>
                  <a:srgbClr val="111111"/>
                </a:solidFill>
              </a:rPr>
              <a:t>formuläret  </a:t>
            </a:r>
            <a:r>
              <a:rPr lang="sv-SE" sz="1100" dirty="0">
                <a:hlinkClick r:id="rId6"/>
              </a:rPr>
              <a:t>Formulär uppföljning covid-19 rehabilitering</a:t>
            </a:r>
            <a:endParaRPr lang="sv-SE" sz="1100" dirty="0">
              <a:highlight>
                <a:srgbClr val="FFFF00"/>
              </a:highlight>
            </a:endParaRPr>
          </a:p>
          <a:p>
            <a:pPr>
              <a:spcAft>
                <a:spcPts val="1000"/>
              </a:spcAft>
            </a:pPr>
            <a:r>
              <a:rPr lang="sv-SE" sz="1100" b="1" i="0" dirty="0">
                <a:solidFill>
                  <a:srgbClr val="111111"/>
                </a:solidFill>
                <a:effectLst/>
              </a:rPr>
              <a:t>Bedömning och insatser: </a:t>
            </a:r>
            <a:r>
              <a:rPr lang="sv-SE" sz="1100" b="0" i="0" dirty="0">
                <a:solidFill>
                  <a:srgbClr val="111111"/>
                </a:solidFill>
                <a:effectLst/>
              </a:rPr>
              <a:t>Gällande aktivitets- och funktionsförmåga samt nutrition, se </a:t>
            </a:r>
            <a:r>
              <a:rPr lang="sv-SE" sz="1100" dirty="0">
                <a:hlinkClick r:id="rId8"/>
              </a:rPr>
              <a:t>Stöd till </a:t>
            </a:r>
            <a:r>
              <a:rPr lang="sv-SE" sz="1100" dirty="0" err="1">
                <a:hlinkClick r:id="rId8"/>
              </a:rPr>
              <a:t>hälso-</a:t>
            </a:r>
            <a:r>
              <a:rPr lang="sv-SE" sz="1100" dirty="0">
                <a:hlinkClick r:id="rId8"/>
              </a:rPr>
              <a:t> och sjukvården Socialstyrelsen</a:t>
            </a:r>
            <a:endParaRPr lang="sv-SE" sz="1100" dirty="0"/>
          </a:p>
          <a:p>
            <a:pPr>
              <a:spcAft>
                <a:spcPts val="1000"/>
              </a:spcAft>
            </a:pPr>
            <a:r>
              <a:rPr lang="sv-SE" sz="1100" b="1" i="0" dirty="0">
                <a:solidFill>
                  <a:srgbClr val="111111"/>
                </a:solidFill>
                <a:effectLst/>
              </a:rPr>
              <a:t>Vid behov av sjukhusvård: </a:t>
            </a:r>
            <a:r>
              <a:rPr lang="sv-SE" sz="1100" b="0" i="0" dirty="0">
                <a:solidFill>
                  <a:srgbClr val="111111"/>
                </a:solidFill>
                <a:effectLst/>
              </a:rPr>
              <a:t>Kommunens </a:t>
            </a:r>
            <a:r>
              <a:rPr lang="sv-SE" sz="1100" b="0" i="0" dirty="0" err="1">
                <a:solidFill>
                  <a:srgbClr val="111111"/>
                </a:solidFill>
                <a:effectLst/>
              </a:rPr>
              <a:t>rehabpersonal</a:t>
            </a:r>
            <a:r>
              <a:rPr lang="sv-SE" sz="1100" b="0" i="0" dirty="0">
                <a:solidFill>
                  <a:srgbClr val="111111"/>
                </a:solidFill>
                <a:effectLst/>
              </a:rPr>
              <a:t> rapporterar patientens normaltillstånd och pågående insatser till sjukhusets </a:t>
            </a:r>
            <a:r>
              <a:rPr lang="sv-SE" sz="1100" b="0" i="0" dirty="0" err="1">
                <a:solidFill>
                  <a:srgbClr val="111111"/>
                </a:solidFill>
                <a:effectLst/>
              </a:rPr>
              <a:t>rehabpersonal</a:t>
            </a:r>
            <a:r>
              <a:rPr lang="sv-SE" sz="1100" b="0" i="0" dirty="0">
                <a:solidFill>
                  <a:srgbClr val="111111"/>
                </a:solidFill>
                <a:effectLst/>
              </a:rPr>
              <a:t>.</a:t>
            </a:r>
          </a:p>
          <a:p>
            <a:pPr>
              <a:spcAft>
                <a:spcPts val="1000"/>
              </a:spcAft>
            </a:pPr>
            <a:endParaRPr lang="sv-SE" sz="1100" dirty="0"/>
          </a:p>
          <a:p>
            <a:pPr>
              <a:spcAft>
                <a:spcPts val="1000"/>
              </a:spcAft>
            </a:pPr>
            <a:r>
              <a:rPr lang="sv-SE" sz="1100" b="1" dirty="0"/>
              <a:t>Externt stöd vid behov</a:t>
            </a:r>
          </a:p>
          <a:p>
            <a:pPr>
              <a:spcAft>
                <a:spcPts val="1000"/>
              </a:spcAft>
            </a:pPr>
            <a:r>
              <a:rPr lang="sv-SE" sz="1100" b="1" dirty="0"/>
              <a:t>Vid rehabilitering som inte fortskrider enligt plan eller vid försämring: </a:t>
            </a:r>
            <a:r>
              <a:rPr lang="sv-SE" sz="1100" dirty="0"/>
              <a:t>Kontakta vårdcentralen. Remiss till </a:t>
            </a:r>
            <a:r>
              <a:rPr lang="sv-SE" sz="1100" dirty="0" err="1"/>
              <a:t>Neurorehabilitering</a:t>
            </a:r>
            <a:r>
              <a:rPr lang="sv-SE" sz="1100" dirty="0"/>
              <a:t> för bedömning och eventuell behandling.</a:t>
            </a:r>
          </a:p>
          <a:p>
            <a:pPr>
              <a:spcAft>
                <a:spcPts val="1000"/>
              </a:spcAft>
            </a:pPr>
            <a:r>
              <a:rPr lang="sv-SE" sz="1100" b="1" dirty="0"/>
              <a:t>Vid behov av konsultation vid nutritionsfrågor: </a:t>
            </a:r>
            <a:r>
              <a:rPr lang="sv-SE" sz="1100" dirty="0"/>
              <a:t>Kontakta nutritionskonsulent på HMC eller dietist på Hallands sjukhus.</a:t>
            </a:r>
          </a:p>
          <a:p>
            <a:pPr>
              <a:spcAft>
                <a:spcPts val="1000"/>
              </a:spcAft>
            </a:pPr>
            <a:r>
              <a:rPr lang="sv-SE" sz="1100" b="1" dirty="0"/>
              <a:t>Vid behov av logoped: </a:t>
            </a:r>
            <a:r>
              <a:rPr lang="sv-SE" sz="1100" dirty="0"/>
              <a:t>Kontakta Hallands sjukhus.</a:t>
            </a:r>
          </a:p>
          <a:p>
            <a:pPr>
              <a:spcAft>
                <a:spcPts val="1000"/>
              </a:spcAft>
            </a:pPr>
            <a:r>
              <a:rPr lang="sv-SE" sz="1100" b="1" dirty="0"/>
              <a:t>Vid stora kvarstående kognitiva och motoriska svårigheter: </a:t>
            </a:r>
            <a:r>
              <a:rPr lang="sv-SE" sz="1100" dirty="0"/>
              <a:t>Remiss till rehabiliteringsmedicin.</a:t>
            </a:r>
          </a:p>
          <a:p>
            <a:pPr>
              <a:spcAft>
                <a:spcPts val="1000"/>
              </a:spcAft>
            </a:pPr>
            <a:endParaRPr lang="sv-SE" sz="1000" dirty="0"/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B381E37D-0EE9-5E10-3FBB-78629360C3E3}"/>
              </a:ext>
            </a:extLst>
          </p:cNvPr>
          <p:cNvSpPr txBox="1"/>
          <p:nvPr/>
        </p:nvSpPr>
        <p:spPr>
          <a:xfrm>
            <a:off x="9619321" y="1689471"/>
            <a:ext cx="2446341" cy="36649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ts val="200"/>
              </a:spcBef>
              <a:spcAft>
                <a:spcPts val="1000"/>
              </a:spcAft>
            </a:pPr>
            <a:r>
              <a:rPr lang="sv-SE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Kommunal vård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4836DE92-CC08-DAEE-9F07-52EE30CCCDF5}"/>
              </a:ext>
            </a:extLst>
          </p:cNvPr>
          <p:cNvSpPr txBox="1"/>
          <p:nvPr/>
        </p:nvSpPr>
        <p:spPr>
          <a:xfrm>
            <a:off x="487629" y="9951636"/>
            <a:ext cx="66426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800" dirty="0"/>
              <a:t>Detta är en processbeskrivning för att tydliggöra ansvarsfördelningen mellan olika vårdnivåer och berörda aktörer. </a:t>
            </a:r>
          </a:p>
          <a:p>
            <a:r>
              <a:rPr lang="sv-SE" sz="800" dirty="0"/>
              <a:t>Regional processbeskrivning: </a:t>
            </a:r>
            <a:r>
              <a:rPr lang="sv-SE" sz="800" dirty="0" err="1"/>
              <a:t>Rehabiltering</a:t>
            </a:r>
            <a:r>
              <a:rPr lang="sv-SE" sz="800" dirty="0"/>
              <a:t> vid covid-19</a:t>
            </a:r>
          </a:p>
          <a:p>
            <a:r>
              <a:rPr lang="sv-SE" sz="800" dirty="0"/>
              <a:t>Fastställd av: Regional samordnande chefsläkare, Fastställd: 2025-03-10</a:t>
            </a:r>
          </a:p>
          <a:p>
            <a:r>
              <a:rPr lang="sv-SE" sz="800" dirty="0"/>
              <a:t>Huvudförfattare: Teresa Da Silva NSVH VC KUNGSBACKA</a:t>
            </a:r>
          </a:p>
        </p:txBody>
      </p:sp>
      <p:sp>
        <p:nvSpPr>
          <p:cNvPr id="20" name="Textruta 2">
            <a:extLst>
              <a:ext uri="{FF2B5EF4-FFF2-40B4-BE49-F238E27FC236}">
                <a16:creationId xmlns:a16="http://schemas.microsoft.com/office/drawing/2014/main" id="{6D1841A9-6281-073A-E56D-2D6483C0D474}"/>
              </a:ext>
            </a:extLst>
          </p:cNvPr>
          <p:cNvSpPr txBox="1"/>
          <p:nvPr/>
        </p:nvSpPr>
        <p:spPr>
          <a:xfrm>
            <a:off x="12183198" y="7298820"/>
            <a:ext cx="2131213" cy="1151479"/>
          </a:xfrm>
          <a:prstGeom prst="rect">
            <a:avLst/>
          </a:prstGeom>
          <a:solidFill>
            <a:srgbClr val="EAD150"/>
          </a:solidFill>
          <a:ln w="6350">
            <a:noFill/>
          </a:ln>
        </p:spPr>
        <p:txBody>
          <a:bodyPr rot="0" spcFirstLastPara="0" vert="horz" wrap="square" lIns="144000" tIns="144000" rIns="144000" bIns="144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1000"/>
              </a:spcAft>
            </a:pPr>
            <a:r>
              <a:rPr lang="sv-SE" sz="1100" dirty="0">
                <a:cs typeface="Arial"/>
                <a:hlinkClick r:id="rId14"/>
              </a:rPr>
              <a:t>Regional tillämpning av barnkonventionen</a:t>
            </a:r>
          </a:p>
          <a:p>
            <a:pPr>
              <a:spcAft>
                <a:spcPts val="1000"/>
              </a:spcAft>
            </a:pPr>
            <a:r>
              <a:rPr lang="sv-SE" sz="1100" dirty="0">
                <a:ea typeface="+mn-lt"/>
                <a:cs typeface="+mn-lt"/>
                <a:hlinkClick r:id="rId15"/>
              </a:rPr>
              <a:t>VAS - Remisser och remissvar (sharepoint.com)</a:t>
            </a:r>
            <a:endParaRPr lang="sv-SE" sz="1100" dirty="0"/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CF12DD21-A0CF-297A-E320-C96E7D8B4891}"/>
              </a:ext>
            </a:extLst>
          </p:cNvPr>
          <p:cNvSpPr txBox="1">
            <a:spLocks/>
          </p:cNvSpPr>
          <p:nvPr/>
        </p:nvSpPr>
        <p:spPr>
          <a:xfrm>
            <a:off x="12176124" y="6839186"/>
            <a:ext cx="2138286" cy="385605"/>
          </a:xfrm>
          <a:prstGeom prst="rect">
            <a:avLst/>
          </a:prstGeom>
          <a:solidFill>
            <a:srgbClr val="EAD150"/>
          </a:solidFill>
          <a:ln>
            <a:noFill/>
          </a:ln>
        </p:spPr>
        <p:txBody>
          <a:bodyPr wrap="square">
            <a:noAutofit/>
          </a:bodyPr>
          <a:lstStyle/>
          <a:p>
            <a:pPr algn="ctr">
              <a:spcBef>
                <a:spcPts val="200"/>
              </a:spcBef>
              <a:spcAft>
                <a:spcPts val="1000"/>
              </a:spcAft>
            </a:pPr>
            <a:r>
              <a:rPr lang="sv-SE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Andra relevanta länkar</a:t>
            </a:r>
          </a:p>
        </p:txBody>
      </p:sp>
      <p:cxnSp>
        <p:nvCxnSpPr>
          <p:cNvPr id="23" name="Rak pil 3">
            <a:extLst>
              <a:ext uri="{FF2B5EF4-FFF2-40B4-BE49-F238E27FC236}">
                <a16:creationId xmlns:a16="http://schemas.microsoft.com/office/drawing/2014/main" id="{8507B799-338E-27DA-FDC6-76A963F1EA3A}"/>
              </a:ext>
            </a:extLst>
          </p:cNvPr>
          <p:cNvCxnSpPr>
            <a:cxnSpLocks/>
          </p:cNvCxnSpPr>
          <p:nvPr/>
        </p:nvCxnSpPr>
        <p:spPr>
          <a:xfrm flipH="1">
            <a:off x="5803073" y="5981992"/>
            <a:ext cx="3698474" cy="0"/>
          </a:xfrm>
          <a:prstGeom prst="straightConnector1">
            <a:avLst/>
          </a:prstGeom>
          <a:ln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ruta 2">
            <a:extLst>
              <a:ext uri="{FF2B5EF4-FFF2-40B4-BE49-F238E27FC236}">
                <a16:creationId xmlns:a16="http://schemas.microsoft.com/office/drawing/2014/main" id="{3EED6326-939D-0DE8-3C23-664823332B52}"/>
              </a:ext>
            </a:extLst>
          </p:cNvPr>
          <p:cNvSpPr txBox="1"/>
          <p:nvPr/>
        </p:nvSpPr>
        <p:spPr>
          <a:xfrm>
            <a:off x="6558090" y="2124141"/>
            <a:ext cx="2455907" cy="743126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6350">
            <a:noFill/>
          </a:ln>
        </p:spPr>
        <p:txBody>
          <a:bodyPr rot="0" spcFirstLastPara="0" vert="horz" wrap="square" lIns="144000" tIns="144000" rIns="144000" bIns="144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sv-SE" sz="1100" b="1" dirty="0"/>
              <a:t>Slutenvård</a:t>
            </a:r>
          </a:p>
          <a:p>
            <a:endParaRPr lang="sv-SE" sz="1100" b="1" dirty="0"/>
          </a:p>
          <a:p>
            <a:r>
              <a:rPr lang="sv-SE" sz="1100" b="1" dirty="0"/>
              <a:t>Screening av rehabiliterings-behov: </a:t>
            </a:r>
            <a:r>
              <a:rPr lang="sv-SE" sz="1100" dirty="0"/>
              <a:t>Använd formuläret </a:t>
            </a:r>
            <a:r>
              <a:rPr lang="sv-SE" sz="1100" u="sng" dirty="0">
                <a:solidFill>
                  <a:srgbClr val="467886"/>
                </a:solidFill>
                <a:ea typeface="Aptos" panose="020B0004020202020204" pitchFamily="34" charset="0"/>
                <a:cs typeface="Times New Roman" panose="02020603050405020304" pitchFamily="18" charset="0"/>
                <a:hlinkClick r:id="rId6"/>
              </a:rPr>
              <a:t>Formulär uppföljning covid-19 rehabilitering</a:t>
            </a:r>
            <a:r>
              <a:rPr lang="sv-SE" sz="1100" dirty="0">
                <a:ea typeface="Aptos" panose="020B0004020202020204" pitchFamily="34" charset="0"/>
              </a:rPr>
              <a:t>​</a:t>
            </a:r>
          </a:p>
          <a:p>
            <a:endParaRPr lang="sv-SE" sz="1100" b="1" dirty="0"/>
          </a:p>
          <a:p>
            <a:r>
              <a:rPr lang="sv-SE" sz="1100" b="1" dirty="0"/>
              <a:t>Patienter som vårdats minst 4 dagar i respirator: </a:t>
            </a:r>
            <a:r>
              <a:rPr lang="sv-SE" sz="1100" dirty="0"/>
              <a:t>Följs upp via lungmottagningen.</a:t>
            </a:r>
          </a:p>
          <a:p>
            <a:endParaRPr lang="sv-SE" sz="1100" b="1" dirty="0"/>
          </a:p>
          <a:p>
            <a:r>
              <a:rPr lang="sv-SE" sz="1100" b="1" dirty="0"/>
              <a:t>Vid behov: </a:t>
            </a:r>
            <a:r>
              <a:rPr lang="sv-SE" sz="1100" dirty="0"/>
              <a:t>Görs en </a:t>
            </a:r>
            <a:r>
              <a:rPr lang="sv-SE" sz="1100" dirty="0">
                <a:hlinkClick r:id="rId16"/>
              </a:rPr>
              <a:t>SIP</a:t>
            </a:r>
            <a:endParaRPr lang="sv-SE" sz="1100" dirty="0"/>
          </a:p>
          <a:p>
            <a:r>
              <a:rPr lang="sv-SE" sz="1100" dirty="0"/>
              <a:t> (Samordnad Individuell Plan)</a:t>
            </a:r>
          </a:p>
          <a:p>
            <a:pPr algn="l">
              <a:spcBef>
                <a:spcPts val="600"/>
              </a:spcBef>
            </a:pPr>
            <a:endParaRPr lang="sv-SE" sz="1100" b="1" i="0" dirty="0">
              <a:solidFill>
                <a:srgbClr val="111111"/>
              </a:solidFill>
              <a:effectLst/>
            </a:endParaRPr>
          </a:p>
          <a:p>
            <a:pPr algn="l">
              <a:spcBef>
                <a:spcPts val="600"/>
              </a:spcBef>
            </a:pPr>
            <a:r>
              <a:rPr lang="sv-SE" sz="1100" b="1" i="0" dirty="0">
                <a:solidFill>
                  <a:srgbClr val="111111"/>
                </a:solidFill>
                <a:effectLst/>
              </a:rPr>
              <a:t>Vid utskrivning och kvarstående rehabiliteringsbehov:</a:t>
            </a:r>
          </a:p>
          <a:p>
            <a:pPr marL="171450" indent="-17145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v-SE" sz="1100" i="0" dirty="0">
                <a:solidFill>
                  <a:srgbClr val="111111"/>
                </a:solidFill>
                <a:effectLst/>
              </a:rPr>
              <a:t>Överrapportera till kommunens </a:t>
            </a:r>
            <a:r>
              <a:rPr lang="sv-SE" sz="1100" i="0" dirty="0" err="1">
                <a:solidFill>
                  <a:srgbClr val="111111"/>
                </a:solidFill>
                <a:effectLst/>
              </a:rPr>
              <a:t>rehabpersonal</a:t>
            </a:r>
            <a:r>
              <a:rPr lang="sv-SE" sz="1100" i="0" dirty="0">
                <a:solidFill>
                  <a:srgbClr val="111111"/>
                </a:solidFill>
                <a:effectLst/>
              </a:rPr>
              <a:t>.</a:t>
            </a:r>
          </a:p>
          <a:p>
            <a:pPr marL="171450" indent="-17145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v-SE" sz="1100" i="0" dirty="0">
                <a:solidFill>
                  <a:srgbClr val="111111"/>
                </a:solidFill>
                <a:effectLst/>
              </a:rPr>
              <a:t>Skicka remiss till vårdcentralen.</a:t>
            </a:r>
          </a:p>
          <a:p>
            <a:pPr marL="171450" indent="-17145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v-SE" sz="1100" i="0" dirty="0">
                <a:solidFill>
                  <a:srgbClr val="111111"/>
                </a:solidFill>
                <a:effectLst/>
              </a:rPr>
              <a:t>Skicka remiss till </a:t>
            </a:r>
            <a:r>
              <a:rPr lang="sv-SE" sz="1100" i="0" dirty="0" err="1">
                <a:solidFill>
                  <a:srgbClr val="111111"/>
                </a:solidFill>
                <a:effectLst/>
              </a:rPr>
              <a:t>neuro</a:t>
            </a:r>
            <a:r>
              <a:rPr lang="sv-SE" sz="1100" i="0" dirty="0">
                <a:solidFill>
                  <a:srgbClr val="111111"/>
                </a:solidFill>
                <a:effectLst/>
              </a:rPr>
              <a:t>-rehabilitering vid behov av teamrehabilitering.</a:t>
            </a:r>
          </a:p>
          <a:p>
            <a:pPr marL="171450" indent="-17145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v-SE" sz="1100" i="0" dirty="0">
                <a:solidFill>
                  <a:srgbClr val="111111"/>
                </a:solidFill>
                <a:effectLst/>
              </a:rPr>
              <a:t>Vid stora kvarstående kognitiva och motoriska svårigheter, skicka remiss till Rehabiliteringsmedicin, avdelning 51.</a:t>
            </a:r>
          </a:p>
          <a:p>
            <a:pPr algn="l">
              <a:spcBef>
                <a:spcPts val="600"/>
              </a:spcBef>
            </a:pPr>
            <a:endParaRPr lang="sv-SE" sz="1100" dirty="0"/>
          </a:p>
          <a:p>
            <a:pPr algn="l">
              <a:spcBef>
                <a:spcPts val="600"/>
              </a:spcBef>
            </a:pPr>
            <a:r>
              <a:rPr lang="sv-SE" sz="1100" b="1" dirty="0"/>
              <a:t>Öppenvård</a:t>
            </a:r>
          </a:p>
          <a:p>
            <a:pPr algn="l">
              <a:spcBef>
                <a:spcPts val="600"/>
              </a:spcBef>
            </a:pPr>
            <a:r>
              <a:rPr lang="sv-SE" sz="1100" dirty="0"/>
              <a:t>För barn under 18 år: Remiss till Barn- och ungdomskliniken kan skickas vid behov av konsultation.</a:t>
            </a:r>
          </a:p>
          <a:p>
            <a:pPr algn="l">
              <a:spcBef>
                <a:spcPts val="600"/>
              </a:spcBef>
            </a:pPr>
            <a:r>
              <a:rPr lang="sv-SE" sz="1100" dirty="0"/>
              <a:t>Vid stora kvarstående kognitiva och motoriska svårigheter: Remiss kan skickas till Rehabiliterings-medicin öppenvård /dagrehabilitering.</a:t>
            </a:r>
          </a:p>
          <a:p>
            <a:pPr algn="l"/>
            <a:endParaRPr lang="sv-SE" sz="800" dirty="0">
              <a:solidFill>
                <a:srgbClr val="111111"/>
              </a:solidFill>
              <a:latin typeface="+mj-lt"/>
            </a:endParaRPr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C091D879-D906-A3FD-19FB-68C2FB3F0905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985546" y="5910399"/>
            <a:ext cx="591150" cy="204629"/>
          </a:xfrm>
          <a:prstGeom prst="rect">
            <a:avLst/>
          </a:prstGeom>
        </p:spPr>
      </p:pic>
      <p:pic>
        <p:nvPicPr>
          <p:cNvPr id="22" name="Bildobjekt 21">
            <a:extLst>
              <a:ext uri="{FF2B5EF4-FFF2-40B4-BE49-F238E27FC236}">
                <a16:creationId xmlns:a16="http://schemas.microsoft.com/office/drawing/2014/main" id="{BDBD2CB7-E0EC-B8EC-D24A-78E0534441E4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966940" y="8268382"/>
            <a:ext cx="591150" cy="204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361832"/>
      </p:ext>
    </p:extLst>
  </p:cSld>
  <p:clrMapOvr>
    <a:masterClrMapping/>
  </p:clrMapOvr>
</p:sld>
</file>

<file path=ppt/theme/theme1.xml><?xml version="1.0" encoding="utf-8"?>
<a:theme xmlns:a="http://schemas.openxmlformats.org/drawingml/2006/main" name="Region Halland - grön 1">
  <a:themeElements>
    <a:clrScheme name="Anpassat 2">
      <a:dk1>
        <a:sysClr val="windowText" lastClr="000000"/>
      </a:dk1>
      <a:lt1>
        <a:sysClr val="window" lastClr="FFFFFF"/>
      </a:lt1>
      <a:dk2>
        <a:srgbClr val="00495D"/>
      </a:dk2>
      <a:lt2>
        <a:srgbClr val="F8F8F8"/>
      </a:lt2>
      <a:accent1>
        <a:srgbClr val="006858"/>
      </a:accent1>
      <a:accent2>
        <a:srgbClr val="A3D8E7"/>
      </a:accent2>
      <a:accent3>
        <a:srgbClr val="20AC6C"/>
      </a:accent3>
      <a:accent4>
        <a:srgbClr val="D8E69C"/>
      </a:accent4>
      <a:accent5>
        <a:srgbClr val="28B3C7"/>
      </a:accent5>
      <a:accent6>
        <a:srgbClr val="82CD9E"/>
      </a:accent6>
      <a:hlink>
        <a:srgbClr val="00495D"/>
      </a:hlink>
      <a:folHlink>
        <a:srgbClr val="00506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ocessbeskrivning mall.potx" id="{279D8A0B-CE52-4EC4-8A07-14BFF5A1DA1A}" vid="{F606BDFA-8DDE-4E67-A282-FBFDEC3A551E}"/>
    </a:ext>
  </a:extLst>
</a:theme>
</file>

<file path=ppt/theme/theme2.xml><?xml version="1.0" encoding="utf-8"?>
<a:theme xmlns:a="http://schemas.openxmlformats.org/drawingml/2006/main" name="Office-tema">
  <a:themeElements>
    <a:clrScheme name="Region Halland">
      <a:dk1>
        <a:sysClr val="windowText" lastClr="000000"/>
      </a:dk1>
      <a:lt1>
        <a:sysClr val="window" lastClr="FFFFFF"/>
      </a:lt1>
      <a:dk2>
        <a:srgbClr val="005069"/>
      </a:dk2>
      <a:lt2>
        <a:srgbClr val="F8F8F8"/>
      </a:lt2>
      <a:accent1>
        <a:srgbClr val="006966"/>
      </a:accent1>
      <a:accent2>
        <a:srgbClr val="B4DEE6"/>
      </a:accent2>
      <a:accent3>
        <a:srgbClr val="0DA964"/>
      </a:accent3>
      <a:accent4>
        <a:srgbClr val="D8E69C"/>
      </a:accent4>
      <a:accent5>
        <a:srgbClr val="34BBC3"/>
      </a:accent5>
      <a:accent6>
        <a:srgbClr val="83C59B"/>
      </a:accent6>
      <a:hlink>
        <a:srgbClr val="006966"/>
      </a:hlink>
      <a:folHlink>
        <a:srgbClr val="00506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Region Halland">
      <a:dk1>
        <a:sysClr val="windowText" lastClr="000000"/>
      </a:dk1>
      <a:lt1>
        <a:sysClr val="window" lastClr="FFFFFF"/>
      </a:lt1>
      <a:dk2>
        <a:srgbClr val="005069"/>
      </a:dk2>
      <a:lt2>
        <a:srgbClr val="F8F8F8"/>
      </a:lt2>
      <a:accent1>
        <a:srgbClr val="006966"/>
      </a:accent1>
      <a:accent2>
        <a:srgbClr val="B4DEE6"/>
      </a:accent2>
      <a:accent3>
        <a:srgbClr val="0DA964"/>
      </a:accent3>
      <a:accent4>
        <a:srgbClr val="D8E69C"/>
      </a:accent4>
      <a:accent5>
        <a:srgbClr val="34BBC3"/>
      </a:accent5>
      <a:accent6>
        <a:srgbClr val="83C59B"/>
      </a:accent6>
      <a:hlink>
        <a:srgbClr val="006966"/>
      </a:hlink>
      <a:folHlink>
        <a:srgbClr val="00506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8c14e5c-e802-4b47-a4f0-0cb454b37cfe">
      <Terms xmlns="http://schemas.microsoft.com/office/infopath/2007/PartnerControls"/>
    </lcf76f155ced4ddcb4097134ff3c332f>
    <TaxCatchAll xmlns="b3f06de4-623f-4dd9-b9e5-366961434d2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D5EEE7C9C9A544FB9DC32A6114ED1C4" ma:contentTypeVersion="17" ma:contentTypeDescription="Skapa ett nytt dokument." ma:contentTypeScope="" ma:versionID="393cfc6fc25845f426ae90ad4722f8ff">
  <xsd:schema xmlns:xsd="http://www.w3.org/2001/XMLSchema" xmlns:xs="http://www.w3.org/2001/XMLSchema" xmlns:p="http://schemas.microsoft.com/office/2006/metadata/properties" xmlns:ns2="98c14e5c-e802-4b47-a4f0-0cb454b37cfe" xmlns:ns3="b3f06de4-623f-4dd9-b9e5-366961434d2c" targetNamespace="http://schemas.microsoft.com/office/2006/metadata/properties" ma:root="true" ma:fieldsID="728034f7aff9cd1c7b3c76e62428562e" ns2:_="" ns3:_="">
    <xsd:import namespace="98c14e5c-e802-4b47-a4f0-0cb454b37cfe"/>
    <xsd:import namespace="b3f06de4-623f-4dd9-b9e5-366961434d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c14e5c-e802-4b47-a4f0-0cb454b37c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Bildmarkeringar" ma:readOnly="false" ma:fieldId="{5cf76f15-5ced-4ddc-b409-7134ff3c332f}" ma:taxonomyMulti="true" ma:sspId="e2b25a3c-5420-47fb-901f-1f2eddde8d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f06de4-623f-4dd9-b9e5-366961434d2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499165a-400e-49cb-9770-c057d25bde16}" ma:internalName="TaxCatchAll" ma:showField="CatchAllData" ma:web="b3f06de4-623f-4dd9-b9e5-366961434d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45421A-E6F2-4F34-979A-2E6D672734C4}">
  <ds:schemaRefs>
    <ds:schemaRef ds:uri="http://schemas.microsoft.com/office/2006/metadata/properties"/>
    <ds:schemaRef ds:uri="b3f06de4-623f-4dd9-b9e5-366961434d2c"/>
    <ds:schemaRef ds:uri="http://purl.org/dc/dcmitype/"/>
    <ds:schemaRef ds:uri="http://schemas.microsoft.com/office/2006/documentManagement/types"/>
    <ds:schemaRef ds:uri="98c14e5c-e802-4b47-a4f0-0cb454b37cfe"/>
    <ds:schemaRef ds:uri="http://purl.org/dc/elements/1.1/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89564B43-E15A-44A1-B3C8-3DD9D98FA3A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1A161AF-848C-486E-BEC4-428E612E30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c14e5c-e802-4b47-a4f0-0cb454b37cfe"/>
    <ds:schemaRef ds:uri="b3f06de4-623f-4dd9-b9e5-366961434d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Mall_Processbeskrivning ppt </Template>
  <TotalTime>360</TotalTime>
  <Words>532</Words>
  <Application>Microsoft Office PowerPoint</Application>
  <PresentationFormat>Anpassad</PresentationFormat>
  <Paragraphs>73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Arial</vt:lpstr>
      <vt:lpstr>Times New Roman</vt:lpstr>
      <vt:lpstr>Region Halland - grön 1</vt:lpstr>
      <vt:lpstr>Regional processbeskrivning rehabilitering vid covid-19 Processbeskrivningen kan innehålla länkar till dokument som enbart rör verksamheter i Region Hallands egen regi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processbeskrivning XXX Processbeskrivningen kan innehålla länkar till dokument som enbart rör verksamheter i Region Hallands egen regi (stryk texten om lokala länkar inte förekommer).</dc:title>
  <dc:creator>Johansson Susanne L RK HÄLSO- OCH SJUKVÅRD</dc:creator>
  <cp:keywords>class='Open'</cp:keywords>
  <cp:lastModifiedBy>Samuelsson Åsa RK HÄLSO- OCH SJUKVÅRD</cp:lastModifiedBy>
  <cp:revision>55</cp:revision>
  <dcterms:created xsi:type="dcterms:W3CDTF">2024-04-18T11:45:28Z</dcterms:created>
  <dcterms:modified xsi:type="dcterms:W3CDTF">2025-02-27T11:44:09Z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0x0101009D5EEE7C9C9A544FB9DC32A6114ED1C4</vt:lpwstr>
  </property>
  <property fmtid="{D5CDD505-2E9C-101B-9397-08002B2CF9AE}" pid="3" name="MediaServiceImageTags">
    <vt:lpwstr/>
  </property>
</Properties>
</file>