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71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7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70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1.xml" ContentType="application/vnd.openxmlformats-officedocument.themeOverr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79"/>
  </p:notesMasterIdLst>
  <p:handoutMasterIdLst>
    <p:handoutMasterId r:id="rId80"/>
  </p:handoutMasterIdLst>
  <p:sldIdLst>
    <p:sldId id="261" r:id="rId2"/>
    <p:sldId id="402" r:id="rId3"/>
    <p:sldId id="405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413" r:id="rId12"/>
    <p:sldId id="414" r:id="rId13"/>
    <p:sldId id="415" r:id="rId14"/>
    <p:sldId id="416" r:id="rId15"/>
    <p:sldId id="417" r:id="rId16"/>
    <p:sldId id="418" r:id="rId17"/>
    <p:sldId id="419" r:id="rId18"/>
    <p:sldId id="420" r:id="rId19"/>
    <p:sldId id="421" r:id="rId20"/>
    <p:sldId id="422" r:id="rId21"/>
    <p:sldId id="423" r:id="rId22"/>
    <p:sldId id="424" r:id="rId23"/>
    <p:sldId id="425" r:id="rId24"/>
    <p:sldId id="426" r:id="rId25"/>
    <p:sldId id="427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67" r:id="rId52"/>
    <p:sldId id="368" r:id="rId53"/>
    <p:sldId id="369" r:id="rId54"/>
    <p:sldId id="370" r:id="rId55"/>
    <p:sldId id="371" r:id="rId56"/>
    <p:sldId id="372" r:id="rId57"/>
    <p:sldId id="373" r:id="rId58"/>
    <p:sldId id="374" r:id="rId59"/>
    <p:sldId id="375" r:id="rId60"/>
    <p:sldId id="376" r:id="rId61"/>
    <p:sldId id="377" r:id="rId62"/>
    <p:sldId id="378" r:id="rId63"/>
    <p:sldId id="382" r:id="rId64"/>
    <p:sldId id="383" r:id="rId65"/>
    <p:sldId id="384" r:id="rId66"/>
    <p:sldId id="385" r:id="rId67"/>
    <p:sldId id="386" r:id="rId68"/>
    <p:sldId id="387" r:id="rId69"/>
    <p:sldId id="388" r:id="rId70"/>
    <p:sldId id="389" r:id="rId71"/>
    <p:sldId id="390" r:id="rId72"/>
    <p:sldId id="391" r:id="rId73"/>
    <p:sldId id="392" r:id="rId74"/>
    <p:sldId id="393" r:id="rId75"/>
    <p:sldId id="396" r:id="rId76"/>
    <p:sldId id="397" r:id="rId77"/>
    <p:sldId id="398" r:id="rId78"/>
  </p:sldIdLst>
  <p:sldSz cx="9144000" cy="6858000" type="screen4x3"/>
  <p:notesSz cx="6743700" cy="9875838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97D"/>
    <a:srgbClr val="159B1B"/>
    <a:srgbClr val="00CC00"/>
    <a:srgbClr val="A0DDF8"/>
    <a:srgbClr val="D5B4E4"/>
    <a:srgbClr val="9AF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94092" autoAdjust="0"/>
  </p:normalViewPr>
  <p:slideViewPr>
    <p:cSldViewPr>
      <p:cViewPr varScale="1">
        <p:scale>
          <a:sx n="106" d="100"/>
          <a:sy n="106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3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F700239-1773-42B2-A2F6-0A062830FE2F}" type="datetimeFigureOut">
              <a:rPr lang="sv-SE"/>
              <a:pPr>
                <a:defRPr/>
              </a:pPr>
              <a:t>2015-06-02</a:t>
            </a:fld>
            <a:endParaRPr lang="sv-SE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80538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E9F5C3BC-E38E-42E9-90A7-4EACD2AE694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2113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79" tIns="45290" rIns="90579" bIns="45290" numCol="1" anchor="t" anchorCtr="0" compatLnSpc="1">
            <a:prstTxWarp prst="textNoShape">
              <a:avLst/>
            </a:prstTxWarp>
          </a:bodyPr>
          <a:lstStyle>
            <a:lvl1pPr defTabSz="906232"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79" tIns="45290" rIns="90579" bIns="45290" numCol="1" anchor="t" anchorCtr="0" compatLnSpc="1">
            <a:prstTxWarp prst="textNoShape">
              <a:avLst/>
            </a:prstTxWarp>
          </a:bodyPr>
          <a:lstStyle>
            <a:lvl1pPr algn="r" defTabSz="906232">
              <a:defRPr sz="1200">
                <a:cs typeface="+mn-cs"/>
              </a:defRPr>
            </a:lvl1pPr>
          </a:lstStyle>
          <a:p>
            <a:pPr>
              <a:defRPr/>
            </a:pPr>
            <a:fld id="{9E9A2862-6CDD-4366-9036-FFAC8D84683E}" type="datetimeFigureOut">
              <a:rPr lang="sv-SE"/>
              <a:pPr>
                <a:defRPr/>
              </a:pPr>
              <a:t>2015-06-02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sv-SE" noProof="0" smtClean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 bwMode="auto">
          <a:xfrm>
            <a:off x="674688" y="4692650"/>
            <a:ext cx="5394325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79" tIns="45290" rIns="90579" bIns="45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 bwMode="auto">
          <a:xfrm>
            <a:off x="0" y="938053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79" tIns="45290" rIns="90579" bIns="45290" numCol="1" anchor="b" anchorCtr="0" compatLnSpc="1">
            <a:prstTxWarp prst="textNoShape">
              <a:avLst/>
            </a:prstTxWarp>
          </a:bodyPr>
          <a:lstStyle>
            <a:lvl1pPr defTabSz="906232"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 bwMode="auto">
          <a:xfrm>
            <a:off x="3819525" y="938053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79" tIns="45290" rIns="90579" bIns="45290" numCol="1" anchor="b" anchorCtr="0" compatLnSpc="1">
            <a:prstTxWarp prst="textNoShape">
              <a:avLst/>
            </a:prstTxWarp>
          </a:bodyPr>
          <a:lstStyle>
            <a:lvl1pPr algn="r" defTabSz="906232">
              <a:defRPr sz="1200">
                <a:cs typeface="+mn-cs"/>
              </a:defRPr>
            </a:lvl1pPr>
          </a:lstStyle>
          <a:p>
            <a:pPr>
              <a:defRPr/>
            </a:pPr>
            <a:fld id="{CAC32289-D051-4005-9BF9-695E5CD1367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519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5141D-0220-4B4F-8EA7-F5499A20242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2870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8673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2629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8941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101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591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1705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811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7474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3769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834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5141D-0220-4B4F-8EA7-F5499A20242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2870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7937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5147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448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3596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3507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7165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0588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04063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1979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3288" y="741363"/>
            <a:ext cx="4937125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9574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28732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216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2210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7912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20444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Hur</a:t>
            </a:r>
            <a:r>
              <a:rPr lang="sv-SE" baseline="0" dirty="0" smtClean="0"/>
              <a:t> knyter vi ihop säcken idag. Allt vi hört idag hur tar vi med oss det och gör verkstad!!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63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75684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smtClean="0"/>
              <a:t>Sedan 2008 driver SKL en satsning för att minska vårdskadorna.</a:t>
            </a:r>
          </a:p>
          <a:p>
            <a:endParaRPr lang="sv-SE" dirty="0" smtClean="0"/>
          </a:p>
          <a:p>
            <a:r>
              <a:rPr lang="sv-SE" dirty="0" smtClean="0"/>
              <a:t>En rad åtgärdspaket har tagits fram,</a:t>
            </a:r>
            <a:r>
              <a:rPr lang="sv-SE" baseline="0" dirty="0" smtClean="0"/>
              <a:t> som bygger på senaste vetenskaplig evidens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Satsningen byggerer på:</a:t>
            </a:r>
          </a:p>
          <a:p>
            <a:endParaRPr lang="sv-SE" dirty="0" smtClean="0"/>
          </a:p>
          <a:p>
            <a:r>
              <a:rPr lang="sv-SE" dirty="0" smtClean="0"/>
              <a:t>Öka medvetenheten om riskerna i vården </a:t>
            </a:r>
          </a:p>
          <a:p>
            <a:r>
              <a:rPr lang="sv-SE" baseline="0" dirty="0" smtClean="0"/>
              <a:t>Förbättra säkerhetskulturen - Arbeta förebyggande</a:t>
            </a:r>
          </a:p>
          <a:p>
            <a:r>
              <a:rPr lang="sv-SE" dirty="0" smtClean="0"/>
              <a:t>Öka patientens medverkan</a:t>
            </a:r>
          </a:p>
          <a:p>
            <a:endParaRPr lang="sv-SE" dirty="0" smtClean="0"/>
          </a:p>
          <a:p>
            <a:r>
              <a:rPr lang="sv-SE" dirty="0" smtClean="0"/>
              <a:t>Specifikt</a:t>
            </a:r>
            <a:r>
              <a:rPr lang="sv-SE" baseline="0" dirty="0" smtClean="0"/>
              <a:t> åtgärdspaket för VUVI</a:t>
            </a:r>
            <a:endParaRPr lang="sv-SE" dirty="0" smtClean="0"/>
          </a:p>
          <a:p>
            <a:r>
              <a:rPr lang="sv-SE" dirty="0" smtClean="0"/>
              <a:t>Åtgärdspaketet</a:t>
            </a:r>
            <a:r>
              <a:rPr lang="sv-SE" baseline="0" dirty="0" smtClean="0"/>
              <a:t> för VUVI -&gt; mest effektiva åtgärden:</a:t>
            </a:r>
          </a:p>
          <a:p>
            <a:r>
              <a:rPr lang="sv-SE" b="1" baseline="0" dirty="0" smtClean="0"/>
              <a:t>Endast behandla med urinkateter på strikt indikation och med kortas möjliga behandlingstid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64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24569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65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25992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SKL har dessa obligatoriska åtgärder för att förebygga VUVI</a:t>
            </a:r>
          </a:p>
          <a:p>
            <a:endParaRPr lang="sv-SE" dirty="0" smtClean="0"/>
          </a:p>
          <a:p>
            <a:r>
              <a:rPr lang="sv-SE" dirty="0" smtClean="0"/>
              <a:t>Detta är det dagens föreläsningar har handlat om.</a:t>
            </a:r>
            <a:r>
              <a:rPr lang="sv-SE" baseline="0" dirty="0" smtClean="0"/>
              <a:t> Tex tog Mats upp……… och Arne pratade om………… Malin beskrev huv vi jobbar med………..</a:t>
            </a:r>
          </a:p>
          <a:p>
            <a:r>
              <a:rPr lang="sv-SE" baseline="0" dirty="0" smtClean="0"/>
              <a:t>Nu ska vi titta närmare på ytterligare några av punkterna.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66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54874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Viktigaste åtgärden!!!</a:t>
            </a:r>
          </a:p>
          <a:p>
            <a:r>
              <a:rPr lang="sv-SE" dirty="0" smtClean="0"/>
              <a:t>Eftersom </a:t>
            </a:r>
            <a:r>
              <a:rPr lang="sv-SE" dirty="0"/>
              <a:t>KAD är den dominerande orsaken till VUVI och överanvändningen</a:t>
            </a:r>
          </a:p>
          <a:p>
            <a:r>
              <a:rPr lang="sv-SE" dirty="0"/>
              <a:t>är stor bör förebyggande åtgärder främst inriktas mot att skärpa indikationerna</a:t>
            </a:r>
          </a:p>
          <a:p>
            <a:r>
              <a:rPr lang="sv-SE" dirty="0"/>
              <a:t>för användandet av KAD och att begränsa </a:t>
            </a:r>
            <a:r>
              <a:rPr lang="sv-SE" dirty="0" smtClean="0"/>
              <a:t>behandlingstiden.</a:t>
            </a:r>
          </a:p>
          <a:p>
            <a:endParaRPr lang="sv-SE" dirty="0" smtClean="0"/>
          </a:p>
          <a:p>
            <a:pPr defTabSz="908914">
              <a:defRPr/>
            </a:pPr>
            <a:r>
              <a:rPr lang="sv-SE" dirty="0">
                <a:solidFill>
                  <a:prstClr val="black"/>
                </a:solidFill>
              </a:rPr>
              <a:t>Urinkateter är en medicinsk behandling och läkaren ansvarar för dokumentationen</a:t>
            </a:r>
          </a:p>
          <a:p>
            <a:pPr defTabSz="908914">
              <a:defRPr/>
            </a:pPr>
            <a:r>
              <a:rPr lang="sv-SE" dirty="0">
                <a:solidFill>
                  <a:prstClr val="black"/>
                </a:solidFill>
              </a:rPr>
              <a:t>av indikation och behandlingstid.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Då </a:t>
            </a:r>
            <a:r>
              <a:rPr lang="sv-SE" dirty="0"/>
              <a:t>risken för </a:t>
            </a:r>
            <a:r>
              <a:rPr lang="sv-SE" dirty="0" err="1"/>
              <a:t>bakterieiuri</a:t>
            </a:r>
            <a:r>
              <a:rPr lang="sv-SE" dirty="0"/>
              <a:t> ökar med tiden är en daglig utvärdering av behandlingsbehovet</a:t>
            </a:r>
          </a:p>
          <a:p>
            <a:r>
              <a:rPr lang="sv-SE" dirty="0"/>
              <a:t>en viktig faktor för att minimera risken för KAD-associerad</a:t>
            </a:r>
          </a:p>
          <a:p>
            <a:r>
              <a:rPr lang="sv-SE" dirty="0"/>
              <a:t>UVI. Cirka tio dagar efter insättning har alla KAD-bärare bakterieväxt</a:t>
            </a:r>
          </a:p>
          <a:p>
            <a:r>
              <a:rPr lang="sv-SE" dirty="0"/>
              <a:t>i urinblåsan</a:t>
            </a:r>
            <a:r>
              <a:rPr lang="sv-SE" dirty="0" smtClean="0"/>
              <a:t>.</a:t>
            </a:r>
            <a:endParaRPr lang="sv-SE" dirty="0"/>
          </a:p>
          <a:p>
            <a:r>
              <a:rPr lang="sv-SE" dirty="0" smtClean="0"/>
              <a:t>Dokumentera </a:t>
            </a:r>
            <a:r>
              <a:rPr lang="sv-SE" dirty="0"/>
              <a:t>bedömd </a:t>
            </a:r>
            <a:r>
              <a:rPr lang="sv-SE" dirty="0" smtClean="0"/>
              <a:t>riskfaktor för </a:t>
            </a:r>
            <a:r>
              <a:rPr lang="sv-SE" dirty="0"/>
              <a:t>VUVI i patientjournalen. 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Vid KAD behandling ska katetertyp, storlek, tidpunkt, indikation, planerad behandlingstid</a:t>
            </a:r>
          </a:p>
          <a:p>
            <a:r>
              <a:rPr lang="sv-SE" dirty="0" smtClean="0"/>
              <a:t>och eventuell svårighet vid insättning dokumenteras.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67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33281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>
                <a:latin typeface="Comic Sans MS" panose="030F0702030302020204" pitchFamily="66" charset="0"/>
              </a:rPr>
              <a:t>Att </a:t>
            </a:r>
            <a:r>
              <a:rPr lang="sv-SE" dirty="0">
                <a:latin typeface="Comic Sans MS" panose="030F0702030302020204" pitchFamily="66" charset="0"/>
              </a:rPr>
              <a:t>övervaka urinblåsans volym är en viktig omvårdnadsåtgärd för att förebygga vårdskador orsakade </a:t>
            </a:r>
            <a:r>
              <a:rPr lang="sv-SE" dirty="0"/>
              <a:t>övertänjning av urinblåsan</a:t>
            </a:r>
            <a:r>
              <a:rPr lang="sv-SE" dirty="0" smtClean="0"/>
              <a:t>.</a:t>
            </a:r>
          </a:p>
          <a:p>
            <a:endParaRPr lang="sv-SE" dirty="0">
              <a:latin typeface="Comic Sans MS" panose="030F0702030302020204" pitchFamily="66" charset="0"/>
            </a:endParaRPr>
          </a:p>
          <a:p>
            <a:r>
              <a:rPr lang="sv-SE" dirty="0" smtClean="0">
                <a:latin typeface="Comic Sans MS" panose="030F0702030302020204" pitchFamily="66" charset="0"/>
              </a:rPr>
              <a:t>Vårdpersonalens </a:t>
            </a:r>
            <a:r>
              <a:rPr lang="sv-SE" dirty="0">
                <a:latin typeface="Comic Sans MS" panose="030F0702030302020204" pitchFamily="66" charset="0"/>
              </a:rPr>
              <a:t>har ansvar att hjälpa till med regelbundna toalettbesök och att övervaka </a:t>
            </a:r>
          </a:p>
          <a:p>
            <a:r>
              <a:rPr lang="sv-SE" dirty="0"/>
              <a:t>Det är svårt att tömma urinblåsan liggande i säng. En patient med akut eller</a:t>
            </a:r>
          </a:p>
          <a:p>
            <a:r>
              <a:rPr lang="sv-SE" dirty="0"/>
              <a:t>kronisk funktionsnedsättning i urinblåsan bör om möjligt få sitta eller stå</a:t>
            </a:r>
          </a:p>
          <a:p>
            <a:r>
              <a:rPr lang="sv-SE" dirty="0"/>
              <a:t>upp vid toalettbesök för att försöka tömma urinblåsan. </a:t>
            </a:r>
            <a:endParaRPr lang="sv-SE" dirty="0" smtClean="0"/>
          </a:p>
          <a:p>
            <a:pPr defTabSz="908914">
              <a:defRPr/>
            </a:pPr>
            <a:r>
              <a:rPr lang="sv-SE" dirty="0" smtClean="0">
                <a:latin typeface="Comic Sans MS" panose="030F0702030302020204" pitchFamily="66" charset="0"/>
              </a:rPr>
              <a:t>Ex. smärta, ryggläge, integritetsproblem, läkemedel, oro och stress kan försvåra blåstömning. </a:t>
            </a:r>
          </a:p>
          <a:p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I </a:t>
            </a:r>
            <a:r>
              <a:rPr lang="sv-SE" dirty="0"/>
              <a:t>första hand behandlas urinretention med RIK.(ren intermittent kateterisering</a:t>
            </a:r>
            <a:r>
              <a:rPr lang="sv-SE" dirty="0" smtClean="0"/>
              <a:t>) </a:t>
            </a:r>
            <a:r>
              <a:rPr lang="sv-SE" dirty="0"/>
              <a:t>RIK av urinblåsa och</a:t>
            </a:r>
          </a:p>
          <a:p>
            <a:r>
              <a:rPr lang="sv-SE" dirty="0" err="1"/>
              <a:t>suprapubisk</a:t>
            </a:r>
            <a:r>
              <a:rPr lang="sv-SE" dirty="0"/>
              <a:t> blåskateterisering ger färre komplikationer än KAD och lägre</a:t>
            </a:r>
          </a:p>
          <a:p>
            <a:r>
              <a:rPr lang="sv-SE" dirty="0"/>
              <a:t>risk för symtomgivande </a:t>
            </a:r>
            <a:r>
              <a:rPr lang="sv-SE" dirty="0" smtClean="0"/>
              <a:t>UVI.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68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574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3288" y="741363"/>
            <a:ext cx="4937125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6402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Alldeles</a:t>
            </a:r>
            <a:r>
              <a:rPr lang="sv-SE" baseline="0" dirty="0" smtClean="0"/>
              <a:t> nyligen uppdaterad i Vårdhandboken</a:t>
            </a:r>
          </a:p>
          <a:p>
            <a:endParaRPr lang="sv-SE" baseline="0" dirty="0" smtClean="0"/>
          </a:p>
          <a:p>
            <a:pPr defTabSz="908914">
              <a:defRPr/>
            </a:pPr>
            <a:endParaRPr lang="sv-SE" dirty="0">
              <a:solidFill>
                <a:prstClr val="black"/>
              </a:solidFill>
            </a:endParaRPr>
          </a:p>
          <a:p>
            <a:pPr defTabSz="908914">
              <a:defRPr/>
            </a:pPr>
            <a:r>
              <a:rPr lang="sv-SE" dirty="0">
                <a:solidFill>
                  <a:prstClr val="black"/>
                </a:solidFill>
              </a:rPr>
              <a:t>Vid ultraljud ska den uppmätta </a:t>
            </a:r>
            <a:r>
              <a:rPr lang="sv-SE" dirty="0" err="1">
                <a:solidFill>
                  <a:prstClr val="black"/>
                </a:solidFill>
              </a:rPr>
              <a:t>residualurinen</a:t>
            </a:r>
            <a:r>
              <a:rPr lang="sv-SE" dirty="0">
                <a:solidFill>
                  <a:prstClr val="black"/>
                </a:solidFill>
              </a:rPr>
              <a:t> antecknas. </a:t>
            </a:r>
          </a:p>
          <a:p>
            <a:pPr defTabSz="908914">
              <a:defRPr/>
            </a:pPr>
            <a:r>
              <a:rPr lang="sv-SE" dirty="0">
                <a:solidFill>
                  <a:prstClr val="black"/>
                </a:solidFill>
              </a:rPr>
              <a:t>Det är dessutom viktigt att dokumentera om patienten tömt urinblåsan före ultraljudet och i så fall stående, sittande eller liggande.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69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50928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Bra vägledning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70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5261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Vid VUVI finns en ökad risk för utveckling av resistenta bakterier, och därför</a:t>
            </a:r>
          </a:p>
          <a:p>
            <a:r>
              <a:rPr lang="sv-SE" dirty="0"/>
              <a:t>är kännedom om den aktuella bakteriefloran och dess resistensmönster särskilt</a:t>
            </a:r>
          </a:p>
          <a:p>
            <a:r>
              <a:rPr lang="sv-SE" dirty="0"/>
              <a:t>viktig</a:t>
            </a:r>
            <a:r>
              <a:rPr lang="sv-SE" dirty="0" smtClean="0"/>
              <a:t>.</a:t>
            </a:r>
          </a:p>
          <a:p>
            <a:r>
              <a:rPr lang="sv-SE" dirty="0" smtClean="0"/>
              <a:t>Urinodling </a:t>
            </a:r>
            <a:r>
              <a:rPr lang="sv-SE" dirty="0"/>
              <a:t>ska därför alltid tas före insättning av antibiotika</a:t>
            </a:r>
            <a:r>
              <a:rPr lang="sv-SE" dirty="0" smtClean="0"/>
              <a:t>.</a:t>
            </a:r>
          </a:p>
          <a:p>
            <a:pPr defTabSz="908914">
              <a:defRPr/>
            </a:pPr>
            <a:r>
              <a:rPr lang="sv-SE" dirty="0" smtClean="0"/>
              <a:t>Antibiotikabehandling av ABU hos patienter med </a:t>
            </a:r>
            <a:r>
              <a:rPr lang="sv-SE" dirty="0" err="1" smtClean="0"/>
              <a:t>kvarkateter</a:t>
            </a:r>
            <a:r>
              <a:rPr lang="sv-SE" dirty="0" smtClean="0"/>
              <a:t> ger inte lägre sjuklighet men fler resistenta bakterier</a:t>
            </a:r>
            <a:r>
              <a:rPr lang="sv-SE" baseline="0" dirty="0" smtClean="0"/>
              <a:t>!</a:t>
            </a:r>
            <a:endParaRPr lang="sv-SE" dirty="0" smtClean="0"/>
          </a:p>
          <a:p>
            <a:endParaRPr lang="sv-SE" dirty="0"/>
          </a:p>
          <a:p>
            <a:r>
              <a:rPr lang="sv-SE" dirty="0" smtClean="0"/>
              <a:t>Förekomsten av bakterier </a:t>
            </a:r>
            <a:r>
              <a:rPr lang="sv-SE" dirty="0"/>
              <a:t>i urinen utan symtom, asymtomatisk </a:t>
            </a:r>
            <a:r>
              <a:rPr lang="sv-SE" dirty="0" err="1"/>
              <a:t>bakteriuri</a:t>
            </a:r>
            <a:r>
              <a:rPr lang="sv-SE" dirty="0"/>
              <a:t>, ABU, är vanligt</a:t>
            </a:r>
          </a:p>
          <a:p>
            <a:r>
              <a:rPr lang="sv-SE" dirty="0" smtClean="0"/>
              <a:t>hos </a:t>
            </a:r>
            <a:r>
              <a:rPr lang="sv-SE" dirty="0"/>
              <a:t>framför allt äldre, men också övergående hos yngre kvinnor. </a:t>
            </a:r>
            <a:endParaRPr lang="sv-SE" dirty="0" smtClean="0"/>
          </a:p>
          <a:p>
            <a:r>
              <a:rPr lang="sv-SE" dirty="0" smtClean="0"/>
              <a:t>Då ABU är vanligt vid högre ålder räcker inte enbart en positiv urinodling som stöd för diagnosen</a:t>
            </a:r>
          </a:p>
          <a:p>
            <a:r>
              <a:rPr lang="sv-SE" dirty="0" smtClean="0"/>
              <a:t>UVI. </a:t>
            </a:r>
          </a:p>
          <a:p>
            <a:r>
              <a:rPr lang="sv-SE" dirty="0" smtClean="0"/>
              <a:t>Diagnosen ABU </a:t>
            </a:r>
            <a:r>
              <a:rPr lang="sv-SE" dirty="0"/>
              <a:t>ställs om en person är symtomfri och uppvisar riklig växt av samma bakterie</a:t>
            </a:r>
          </a:p>
          <a:p>
            <a:r>
              <a:rPr lang="sv-SE" dirty="0"/>
              <a:t>i två på varandra följande urinodlingar. Förekomsten av ABU ökar </a:t>
            </a:r>
            <a:r>
              <a:rPr lang="sv-SE" dirty="0" smtClean="0"/>
              <a:t>med stigande </a:t>
            </a:r>
            <a:r>
              <a:rPr lang="sv-SE" dirty="0"/>
              <a:t>ålder. </a:t>
            </a:r>
            <a:endParaRPr lang="sv-SE" dirty="0" smtClean="0"/>
          </a:p>
          <a:p>
            <a:r>
              <a:rPr lang="sv-SE" dirty="0" smtClean="0"/>
              <a:t>Flera </a:t>
            </a:r>
            <a:r>
              <a:rPr lang="sv-SE" dirty="0"/>
              <a:t>större </a:t>
            </a:r>
            <a:r>
              <a:rPr lang="sv-SE" dirty="0" smtClean="0"/>
              <a:t>långtidsstudier har </a:t>
            </a:r>
            <a:r>
              <a:rPr lang="sv-SE" dirty="0"/>
              <a:t>gjorts utan att något samband har kunnat påvisas mellan ABU och framtida</a:t>
            </a:r>
          </a:p>
          <a:p>
            <a:r>
              <a:rPr lang="sv-SE" dirty="0"/>
              <a:t>komplikationer</a:t>
            </a:r>
            <a:r>
              <a:rPr lang="sv-SE" dirty="0" smtClean="0"/>
              <a:t>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71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98191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72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34285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73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2784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74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88210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75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67498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76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02590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32289-D051-4005-9BF9-695E5CD13673}" type="slidenum">
              <a:rPr lang="sv-SE" smtClean="0"/>
              <a:pPr>
                <a:defRPr/>
              </a:pPr>
              <a:t>77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8514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3288" y="741363"/>
            <a:ext cx="4937125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5289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3288" y="741363"/>
            <a:ext cx="4937125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6816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121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768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55650" y="741363"/>
            <a:ext cx="5232400" cy="370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C82FB-37BB-4EA9-8853-F467FEF2A63E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399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RegionHalland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685925"/>
            <a:ext cx="7173913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477" y="4724144"/>
            <a:ext cx="6624513" cy="937341"/>
          </a:xfrm>
        </p:spPr>
        <p:txBody>
          <a:bodyPr/>
          <a:lstStyle>
            <a:lvl1pPr algn="r">
              <a:defRPr sz="2100"/>
            </a:lvl1pPr>
          </a:lstStyle>
          <a:p>
            <a:pPr lvl="0"/>
            <a:r>
              <a:rPr lang="sv-SE" noProof="0" smtClean="0"/>
              <a:t>Klicka här för att ändra format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477" y="5733478"/>
            <a:ext cx="6624513" cy="554342"/>
          </a:xfrm>
        </p:spPr>
        <p:txBody>
          <a:bodyPr/>
          <a:lstStyle>
            <a:lvl1pPr marL="0" indent="0" algn="r">
              <a:defRPr sz="2100"/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67131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23996" y="1268508"/>
            <a:ext cx="7327689" cy="854280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123996" y="2276402"/>
            <a:ext cx="7327689" cy="3197904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1pPr>
            <a:lvl2pPr marL="758336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2pPr>
            <a:lvl3pPr marL="1214731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3pPr>
            <a:lvl4pPr marL="1672515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4pPr>
            <a:lvl5pPr marL="2128909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178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23996" y="1268508"/>
            <a:ext cx="7327689" cy="91959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2253408"/>
            <a:ext cx="3540143" cy="3197904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1pPr>
            <a:lvl2pPr marL="758336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2pPr>
            <a:lvl3pPr marL="1214731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3pPr>
            <a:lvl4pPr marL="1672515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4pPr>
            <a:lvl5pPr marL="2128909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23798" y="2253364"/>
            <a:ext cx="3540143" cy="3197904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1pPr>
            <a:lvl2pPr marL="758336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2pPr>
            <a:lvl3pPr marL="1214731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3pPr>
            <a:lvl4pPr marL="1672515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4pPr>
            <a:lvl5pPr marL="2128909" indent="-300552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561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Rubrik, medieklipp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media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FC715-FE8F-47AD-937A-7BAD6795AD71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13860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2441C-2D02-412E-ABD2-F056F3A27C75}" type="datetime1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2015-06-02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7280C-C590-4F03-B3BF-E12737A6B041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3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39975" y="1268413"/>
            <a:ext cx="6357938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9975" y="2276475"/>
            <a:ext cx="6346825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pic>
        <p:nvPicPr>
          <p:cNvPr id="10244" name="Bildobjekt 8" descr="RegionHalland_rg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96863"/>
            <a:ext cx="18764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Bildobjekt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/>
          <a:stretch>
            <a:fillRect/>
          </a:stretch>
        </p:blipFill>
        <p:spPr bwMode="auto">
          <a:xfrm>
            <a:off x="-3175" y="6432550"/>
            <a:ext cx="91487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17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734" r:id="rId4"/>
    <p:sldLayoutId id="2147483735" r:id="rId5"/>
  </p:sldLayoutIdLst>
  <p:hf hdr="0" ftr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00736" algn="l" defTabSz="914179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801472" algn="l" defTabSz="914179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202207" algn="l" defTabSz="914179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602943" algn="l" defTabSz="914179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4163" algn="l" defTabSz="912813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5pPr>
      <a:lvl6pPr marL="2457290" indent="-228197" algn="l" defTabSz="914179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6pPr>
      <a:lvl7pPr marL="2858025" indent="-228197" algn="l" defTabSz="914179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7pPr>
      <a:lvl8pPr marL="3258761" indent="-228197" algn="l" defTabSz="914179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8pPr>
      <a:lvl9pPr marL="3659497" indent="-228197" algn="l" defTabSz="914179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3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72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07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43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79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415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151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8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se/url?url=http://www.aftonbladet.se/wendela/familj/article16009872.ab&amp;rct=j&amp;frm=1&amp;q=&amp;esrc=s&amp;sa=U&amp;ei=z9ssVcCEIOnKygOnjICYCw&amp;ved=0CBUQ9QEwAA&amp;usg=AFQjCNHt1LHyAG_ryUexiF_XW9eh-862m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se/imgres?imgurl=http://www.gapinfo.de/gesundheitsamt/alle/bild/seuche/infekt/bakt/salmo/04.jpg&amp;imgrefurl=http://www.gapinfo.de/gesundheitsamt/alle/seuche/infekt/bakt/esbl/hp.htm&amp;h=192&amp;w=248&amp;sz=23&amp;hl=sv&amp;start=33&amp;tbnid=RmxZs75FVuv0cM:&amp;tbnh=86&amp;tbnw=111&amp;prev=/images?q=ESBL&amp;start=20&amp;gbv=2&amp;ndsp=20&amp;svnum=10&amp;hl=sv&amp;sa=N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0.png"/><Relationship Id="rId10" Type="http://schemas.openxmlformats.org/officeDocument/2006/relationships/image" Target="../media/image47.jpeg"/><Relationship Id="rId4" Type="http://schemas.openxmlformats.org/officeDocument/2006/relationships/image" Target="../media/image49.png"/><Relationship Id="rId9" Type="http://schemas.openxmlformats.org/officeDocument/2006/relationships/hyperlink" Target="http://images.google.se/imgres?imgurl=http://www.gapinfo.de/gesundheitsamt/alle/bild/seuche/infekt/bakt/salmo/04.jpg&amp;imgrefurl=http://www.gapinfo.de/gesundheitsamt/alle/seuche/infekt/bakt/esbl/hp.htm&amp;h=192&amp;w=248&amp;sz=23&amp;hl=sv&amp;start=33&amp;tbnid=RmxZs75FVuv0cM:&amp;tbnh=86&amp;tbnw=111&amp;prev=/images?q=ESBL&amp;start=20&amp;gbv=2&amp;ndsp=20&amp;svnum=10&amp;hl=sv&amp;sa=N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ubrik 1"/>
          <p:cNvSpPr>
            <a:spLocks noGrp="1"/>
          </p:cNvSpPr>
          <p:nvPr>
            <p:ph type="ctrTitle"/>
          </p:nvPr>
        </p:nvSpPr>
        <p:spPr>
          <a:xfrm>
            <a:off x="1619250" y="3645025"/>
            <a:ext cx="7345238" cy="129686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v-SE" sz="2400" dirty="0">
                <a:latin typeface="Comic Sans MS" panose="030F0702030302020204" pitchFamily="66" charset="0"/>
                <a:ea typeface="Calibri"/>
                <a:cs typeface="Times New Roman"/>
              </a:rPr>
              <a:t>Korrekt omhändertagande av patient </a:t>
            </a:r>
            <a:r>
              <a:rPr lang="sv-SE" sz="2400" dirty="0" smtClean="0">
                <a:latin typeface="Comic Sans MS" panose="030F0702030302020204" pitchFamily="66" charset="0"/>
                <a:ea typeface="Calibri"/>
                <a:cs typeface="Times New Roman"/>
              </a:rPr>
              <a:t>med urinvägsproblematik </a:t>
            </a:r>
            <a:r>
              <a:rPr lang="sv-SE" sz="2400" dirty="0">
                <a:latin typeface="Comic Sans MS" panose="030F0702030302020204" pitchFamily="66" charset="0"/>
                <a:ea typeface="Calibri"/>
                <a:cs typeface="Times New Roman"/>
              </a:rPr>
              <a:t>i </a:t>
            </a:r>
            <a:r>
              <a:rPr lang="sv-SE" sz="2400" dirty="0" smtClean="0">
                <a:latin typeface="Comic Sans MS" panose="030F0702030302020204" pitchFamily="66" charset="0"/>
                <a:ea typeface="Calibri"/>
                <a:cs typeface="Times New Roman"/>
              </a:rPr>
              <a:t>vården</a:t>
            </a:r>
            <a:r>
              <a:rPr lang="sv-SE" altLang="sv-SE" sz="2000" dirty="0">
                <a:latin typeface="Comic Sans MS" panose="030F0702030302020204" pitchFamily="66" charset="0"/>
              </a:rPr>
              <a:t/>
            </a:r>
            <a:br>
              <a:rPr lang="sv-SE" altLang="sv-SE" sz="2000" dirty="0">
                <a:latin typeface="Comic Sans MS" panose="030F0702030302020204" pitchFamily="66" charset="0"/>
              </a:rPr>
            </a:br>
            <a:r>
              <a:rPr lang="sv-SE" altLang="sv-SE" sz="2000" dirty="0">
                <a:latin typeface="Comic Sans MS" panose="030F0702030302020204" pitchFamily="66" charset="0"/>
              </a:rPr>
              <a:t>Våren 2015 </a:t>
            </a:r>
            <a:r>
              <a:rPr lang="sv-SE" sz="2400" dirty="0">
                <a:latin typeface="Calibri"/>
                <a:ea typeface="Calibri"/>
                <a:cs typeface="Times New Roman"/>
              </a:rPr>
              <a:t/>
            </a:r>
            <a:br>
              <a:rPr lang="sv-SE" sz="2400" dirty="0">
                <a:latin typeface="Calibri"/>
                <a:ea typeface="Calibri"/>
                <a:cs typeface="Times New Roman"/>
              </a:rPr>
            </a:br>
            <a:endParaRPr lang="sv-SE" altLang="sv-SE" dirty="0" smtClean="0"/>
          </a:p>
        </p:txBody>
      </p:sp>
      <p:sp>
        <p:nvSpPr>
          <p:cNvPr id="46083" name="Underrubrik 2"/>
          <p:cNvSpPr>
            <a:spLocks noGrp="1"/>
          </p:cNvSpPr>
          <p:nvPr>
            <p:ph type="subTitle" idx="1"/>
          </p:nvPr>
        </p:nvSpPr>
        <p:spPr>
          <a:xfrm>
            <a:off x="395536" y="4725144"/>
            <a:ext cx="8496944" cy="1706960"/>
          </a:xfrm>
        </p:spPr>
        <p:txBody>
          <a:bodyPr/>
          <a:lstStyle/>
          <a:p>
            <a:pPr algn="l" eaLnBrk="1" hangingPunct="1"/>
            <a:r>
              <a:rPr lang="sv-SE" altLang="sv-SE" dirty="0" smtClean="0">
                <a:latin typeface="Comic Sans MS" panose="030F0702030302020204" pitchFamily="66" charset="0"/>
              </a:rPr>
              <a:t>Arne Kötz Hygienläkare</a:t>
            </a:r>
            <a:br>
              <a:rPr lang="sv-SE" altLang="sv-SE" dirty="0" smtClean="0">
                <a:latin typeface="Comic Sans MS" panose="030F0702030302020204" pitchFamily="66" charset="0"/>
              </a:rPr>
            </a:br>
            <a:r>
              <a:rPr lang="sv-SE" altLang="sv-SE" dirty="0" smtClean="0">
                <a:latin typeface="Comic Sans MS" panose="030F0702030302020204" pitchFamily="66" charset="0"/>
              </a:rPr>
              <a:t>Mats Erntell Smittskyddsläkare</a:t>
            </a:r>
          </a:p>
          <a:p>
            <a:pPr algn="l" eaLnBrk="1" hangingPunct="1"/>
            <a:r>
              <a:rPr lang="sv-SE" altLang="sv-SE" dirty="0" smtClean="0">
                <a:latin typeface="Comic Sans MS" panose="030F0702030302020204" pitchFamily="66" charset="0"/>
              </a:rPr>
              <a:t>Malin Berntsson </a:t>
            </a:r>
            <a:r>
              <a:rPr lang="sv-SE" altLang="sv-SE" dirty="0" err="1" smtClean="0">
                <a:latin typeface="Comic Sans MS" panose="030F0702030302020204" pitchFamily="66" charset="0"/>
              </a:rPr>
              <a:t>Uroterapeut</a:t>
            </a:r>
            <a:endParaRPr lang="sv-SE" altLang="sv-SE" dirty="0" smtClean="0">
              <a:latin typeface="Comic Sans MS" panose="030F0702030302020204" pitchFamily="66" charset="0"/>
            </a:endParaRPr>
          </a:p>
          <a:p>
            <a:pPr algn="l" eaLnBrk="1" hangingPunct="1"/>
            <a:r>
              <a:rPr lang="sv-SE" altLang="sv-SE" dirty="0" smtClean="0">
                <a:latin typeface="Comic Sans MS" panose="030F0702030302020204" pitchFamily="66" charset="0"/>
              </a:rPr>
              <a:t>Hygiensjuksköterskor Ann-Christin Johansson, Camilla Adielsson</a:t>
            </a:r>
          </a:p>
        </p:txBody>
      </p:sp>
    </p:spTree>
    <p:extLst>
      <p:ext uri="{BB962C8B-B14F-4D97-AF65-F5344CB8AC3E}">
        <p14:creationId xmlns:p14="http://schemas.microsoft.com/office/powerpoint/2010/main" val="16320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8" y="188640"/>
            <a:ext cx="459625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pil 4"/>
          <p:cNvCxnSpPr/>
          <p:nvPr/>
        </p:nvCxnSpPr>
        <p:spPr>
          <a:xfrm flipH="1" flipV="1">
            <a:off x="3779912" y="4941168"/>
            <a:ext cx="172819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 17"/>
          <p:cNvCxnSpPr/>
          <p:nvPr/>
        </p:nvCxnSpPr>
        <p:spPr>
          <a:xfrm flipH="1" flipV="1">
            <a:off x="2771800" y="4077072"/>
            <a:ext cx="2736304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ruta 22"/>
          <p:cNvSpPr txBox="1"/>
          <p:nvPr/>
        </p:nvSpPr>
        <p:spPr>
          <a:xfrm>
            <a:off x="5476386" y="5517232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Kolonisering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5508104" y="486916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Järnbindning</a:t>
            </a:r>
          </a:p>
        </p:txBody>
      </p:sp>
      <p:cxnSp>
        <p:nvCxnSpPr>
          <p:cNvPr id="30" name="Rak pil 29"/>
          <p:cNvCxnSpPr/>
          <p:nvPr/>
        </p:nvCxnSpPr>
        <p:spPr>
          <a:xfrm flipV="1">
            <a:off x="1259632" y="4149080"/>
            <a:ext cx="432048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/>
          <p:cNvSpPr txBox="1"/>
          <p:nvPr/>
        </p:nvSpPr>
        <p:spPr>
          <a:xfrm>
            <a:off x="40979" y="6381328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Dominans i tarmen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707904" y="33265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latin typeface="Comic Sans MS" panose="030F0702030302020204" pitchFamily="66" charset="0"/>
              </a:rPr>
              <a:t>En ”framgångsrik” </a:t>
            </a:r>
            <a:r>
              <a:rPr lang="sv-SE" sz="3200" dirty="0" err="1" smtClean="0">
                <a:latin typeface="Comic Sans MS" panose="030F0702030302020204" pitchFamily="66" charset="0"/>
              </a:rPr>
              <a:t>E.coli</a:t>
            </a:r>
            <a:r>
              <a:rPr lang="sv-SE" sz="3200" dirty="0" smtClean="0">
                <a:latin typeface="Comic Sans MS" panose="030F0702030302020204" pitchFamily="66" charset="0"/>
              </a:rPr>
              <a:t>:</a:t>
            </a:r>
            <a:endParaRPr lang="sv-SE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8" y="188640"/>
            <a:ext cx="459625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pil 4"/>
          <p:cNvCxnSpPr/>
          <p:nvPr/>
        </p:nvCxnSpPr>
        <p:spPr>
          <a:xfrm flipH="1" flipV="1">
            <a:off x="3779912" y="4941168"/>
            <a:ext cx="172819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 17"/>
          <p:cNvCxnSpPr/>
          <p:nvPr/>
        </p:nvCxnSpPr>
        <p:spPr>
          <a:xfrm flipH="1" flipV="1">
            <a:off x="2771800" y="4077072"/>
            <a:ext cx="2736304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ruta 22"/>
          <p:cNvSpPr txBox="1"/>
          <p:nvPr/>
        </p:nvSpPr>
        <p:spPr>
          <a:xfrm>
            <a:off x="5476386" y="5517232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Kolonisering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5508104" y="486916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Järnbindning</a:t>
            </a:r>
          </a:p>
        </p:txBody>
      </p:sp>
      <p:cxnSp>
        <p:nvCxnSpPr>
          <p:cNvPr id="30" name="Rak pil 29"/>
          <p:cNvCxnSpPr/>
          <p:nvPr/>
        </p:nvCxnSpPr>
        <p:spPr>
          <a:xfrm flipV="1">
            <a:off x="1259632" y="4149080"/>
            <a:ext cx="432048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/>
          <p:cNvSpPr txBox="1"/>
          <p:nvPr/>
        </p:nvSpPr>
        <p:spPr>
          <a:xfrm>
            <a:off x="40979" y="6381328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Dominans i tarmen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707904" y="33265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latin typeface="Comic Sans MS" panose="030F0702030302020204" pitchFamily="66" charset="0"/>
              </a:rPr>
              <a:t>En ”framgångsrik” </a:t>
            </a:r>
            <a:r>
              <a:rPr lang="sv-SE" sz="3200" dirty="0" err="1" smtClean="0">
                <a:latin typeface="Comic Sans MS" panose="030F0702030302020204" pitchFamily="66" charset="0"/>
              </a:rPr>
              <a:t>E.coli</a:t>
            </a:r>
            <a:r>
              <a:rPr lang="sv-SE" sz="3200" dirty="0" smtClean="0">
                <a:latin typeface="Comic Sans MS" panose="030F0702030302020204" pitchFamily="66" charset="0"/>
              </a:rPr>
              <a:t>:</a:t>
            </a:r>
            <a:endParaRPr lang="sv-SE" sz="3200" dirty="0">
              <a:latin typeface="Comic Sans MS" panose="030F0702030302020204" pitchFamily="66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220072" y="1628800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omic Sans MS" panose="030F0702030302020204" pitchFamily="66" charset="0"/>
              </a:rPr>
              <a:t>u</a:t>
            </a:r>
            <a:r>
              <a:rPr lang="sv-SE" dirty="0" smtClean="0">
                <a:latin typeface="Comic Sans MS" panose="030F0702030302020204" pitchFamily="66" charset="0"/>
              </a:rPr>
              <a:t>rin är näringsfattig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omic Sans MS" panose="030F0702030302020204" pitchFamily="66" charset="0"/>
              </a:rPr>
              <a:t>t</a:t>
            </a:r>
            <a:r>
              <a:rPr lang="sv-SE" dirty="0" smtClean="0">
                <a:latin typeface="Comic Sans MS" panose="030F0702030302020204" pitchFamily="66" charset="0"/>
              </a:rPr>
              <a:t>illgång till järn: begränsande faktor för bakterieväxt</a:t>
            </a:r>
            <a:endParaRPr lang="sv-S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8" y="188640"/>
            <a:ext cx="459625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pil 4"/>
          <p:cNvCxnSpPr/>
          <p:nvPr/>
        </p:nvCxnSpPr>
        <p:spPr>
          <a:xfrm flipH="1" flipV="1">
            <a:off x="3779912" y="4941168"/>
            <a:ext cx="172819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 17"/>
          <p:cNvCxnSpPr/>
          <p:nvPr/>
        </p:nvCxnSpPr>
        <p:spPr>
          <a:xfrm flipH="1" flipV="1">
            <a:off x="2771800" y="4077072"/>
            <a:ext cx="2736304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pil 19"/>
          <p:cNvCxnSpPr/>
          <p:nvPr/>
        </p:nvCxnSpPr>
        <p:spPr>
          <a:xfrm flipH="1" flipV="1">
            <a:off x="2555776" y="3789040"/>
            <a:ext cx="2808312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ruta 22"/>
          <p:cNvSpPr txBox="1"/>
          <p:nvPr/>
        </p:nvSpPr>
        <p:spPr>
          <a:xfrm>
            <a:off x="5476386" y="5517232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Kolonisering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5508104" y="486916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Järnbindning</a:t>
            </a:r>
          </a:p>
        </p:txBody>
      </p:sp>
      <p:sp>
        <p:nvSpPr>
          <p:cNvPr id="27" name="textruta 26"/>
          <p:cNvSpPr txBox="1"/>
          <p:nvPr/>
        </p:nvSpPr>
        <p:spPr>
          <a:xfrm>
            <a:off x="5364088" y="4149080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Förstöring av epitelceller</a:t>
            </a:r>
          </a:p>
        </p:txBody>
      </p:sp>
      <p:cxnSp>
        <p:nvCxnSpPr>
          <p:cNvPr id="30" name="Rak pil 29"/>
          <p:cNvCxnSpPr/>
          <p:nvPr/>
        </p:nvCxnSpPr>
        <p:spPr>
          <a:xfrm flipV="1">
            <a:off x="1259632" y="4149080"/>
            <a:ext cx="432048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/>
          <p:cNvSpPr txBox="1"/>
          <p:nvPr/>
        </p:nvSpPr>
        <p:spPr>
          <a:xfrm>
            <a:off x="40979" y="6381328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Dominans i tarmen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707904" y="33265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latin typeface="Comic Sans MS" panose="030F0702030302020204" pitchFamily="66" charset="0"/>
              </a:rPr>
              <a:t>En ”framgångsrik” </a:t>
            </a:r>
            <a:r>
              <a:rPr lang="sv-SE" sz="3200" dirty="0" err="1" smtClean="0">
                <a:latin typeface="Comic Sans MS" panose="030F0702030302020204" pitchFamily="66" charset="0"/>
              </a:rPr>
              <a:t>E.coli</a:t>
            </a:r>
            <a:r>
              <a:rPr lang="sv-SE" sz="3200" dirty="0" smtClean="0">
                <a:latin typeface="Comic Sans MS" panose="030F0702030302020204" pitchFamily="66" charset="0"/>
              </a:rPr>
              <a:t>:</a:t>
            </a:r>
            <a:endParaRPr lang="sv-SE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1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51841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5148064" y="1052735"/>
            <a:ext cx="3580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latin typeface="Comic Sans MS" panose="030F0702030302020204" pitchFamily="66" charset="0"/>
              </a:rPr>
              <a:t>Hemolysin</a:t>
            </a:r>
            <a:r>
              <a:rPr lang="sv-SE" dirty="0" smtClean="0">
                <a:latin typeface="Comic Sans MS" panose="030F0702030302020204" pitchFamily="66" charset="0"/>
              </a:rPr>
              <a:t>:</a:t>
            </a:r>
          </a:p>
          <a:p>
            <a:endParaRPr lang="sv-SE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omic Sans MS" panose="030F0702030302020204" pitchFamily="66" charset="0"/>
              </a:rPr>
              <a:t>p</a:t>
            </a:r>
            <a:r>
              <a:rPr lang="sv-SE" dirty="0" smtClean="0">
                <a:latin typeface="Comic Sans MS" panose="030F0702030302020204" pitchFamily="66" charset="0"/>
              </a:rPr>
              <a:t>orbildande protein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omic Sans MS" panose="030F0702030302020204" pitchFamily="66" charset="0"/>
              </a:rPr>
              <a:t>b</a:t>
            </a:r>
            <a:r>
              <a:rPr lang="sv-SE" dirty="0" smtClean="0">
                <a:latin typeface="Comic Sans MS" panose="030F0702030302020204" pitchFamily="66" charset="0"/>
              </a:rPr>
              <a:t>yggs in i cellmembran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omic Sans MS" panose="030F0702030302020204" pitchFamily="66" charset="0"/>
              </a:rPr>
              <a:t>c</a:t>
            </a:r>
            <a:r>
              <a:rPr lang="sv-SE" dirty="0" smtClean="0">
                <a:latin typeface="Comic Sans MS" panose="030F0702030302020204" pitchFamily="66" charset="0"/>
              </a:rPr>
              <a:t>ellen förlorar sitt innehåll och dör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omic Sans MS" panose="030F0702030302020204" pitchFamily="66" charset="0"/>
              </a:rPr>
              <a:t>h</a:t>
            </a:r>
            <a:r>
              <a:rPr lang="sv-SE" dirty="0" smtClean="0">
                <a:latin typeface="Comic Sans MS" panose="030F0702030302020204" pitchFamily="66" charset="0"/>
              </a:rPr>
              <a:t>os 40% av urinvägs-</a:t>
            </a:r>
            <a:r>
              <a:rPr lang="sv-SE" dirty="0" err="1" smtClean="0">
                <a:latin typeface="Comic Sans MS" panose="030F0702030302020204" pitchFamily="66" charset="0"/>
              </a:rPr>
              <a:t>E.coli</a:t>
            </a:r>
            <a:r>
              <a:rPr lang="sv-SE" dirty="0" smtClean="0">
                <a:latin typeface="Comic Sans MS" panose="030F0702030302020204" pitchFamily="66" charset="0"/>
              </a:rPr>
              <a:t> </a:t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och 12% av tarm-</a:t>
            </a:r>
            <a:r>
              <a:rPr lang="sv-SE" dirty="0" err="1" smtClean="0">
                <a:latin typeface="Comic Sans MS" panose="030F0702030302020204" pitchFamily="66" charset="0"/>
              </a:rPr>
              <a:t>E.coli</a:t>
            </a:r>
            <a:endParaRPr lang="sv-SE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8" y="188640"/>
            <a:ext cx="459625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pil 4"/>
          <p:cNvCxnSpPr/>
          <p:nvPr/>
        </p:nvCxnSpPr>
        <p:spPr>
          <a:xfrm flipH="1" flipV="1">
            <a:off x="3779912" y="4941168"/>
            <a:ext cx="172819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ruta 13"/>
          <p:cNvSpPr txBox="1"/>
          <p:nvPr/>
        </p:nvSpPr>
        <p:spPr>
          <a:xfrm>
            <a:off x="5220072" y="36357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Invasion/överlevnad i blodet</a:t>
            </a:r>
            <a:endParaRPr lang="sv-SE" dirty="0">
              <a:latin typeface="Comic Sans MS" panose="030F0702030302020204" pitchFamily="66" charset="0"/>
            </a:endParaRPr>
          </a:p>
        </p:txBody>
      </p:sp>
      <p:cxnSp>
        <p:nvCxnSpPr>
          <p:cNvPr id="18" name="Rak pil 17"/>
          <p:cNvCxnSpPr/>
          <p:nvPr/>
        </p:nvCxnSpPr>
        <p:spPr>
          <a:xfrm flipH="1" flipV="1">
            <a:off x="2771800" y="4077072"/>
            <a:ext cx="2736304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pil 19"/>
          <p:cNvCxnSpPr/>
          <p:nvPr/>
        </p:nvCxnSpPr>
        <p:spPr>
          <a:xfrm flipH="1" flipV="1">
            <a:off x="2555776" y="3789040"/>
            <a:ext cx="2808312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pil 21"/>
          <p:cNvCxnSpPr/>
          <p:nvPr/>
        </p:nvCxnSpPr>
        <p:spPr>
          <a:xfrm flipH="1" flipV="1">
            <a:off x="2195736" y="3140968"/>
            <a:ext cx="3024336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ruta 22"/>
          <p:cNvSpPr txBox="1"/>
          <p:nvPr/>
        </p:nvSpPr>
        <p:spPr>
          <a:xfrm>
            <a:off x="5476386" y="5517232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Kolonisering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5508104" y="486916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Järnbindning</a:t>
            </a:r>
          </a:p>
        </p:txBody>
      </p:sp>
      <p:sp>
        <p:nvSpPr>
          <p:cNvPr id="27" name="textruta 26"/>
          <p:cNvSpPr txBox="1"/>
          <p:nvPr/>
        </p:nvSpPr>
        <p:spPr>
          <a:xfrm>
            <a:off x="5364088" y="4149080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Förstöring av epitelceller</a:t>
            </a:r>
          </a:p>
        </p:txBody>
      </p:sp>
      <p:cxnSp>
        <p:nvCxnSpPr>
          <p:cNvPr id="30" name="Rak pil 29"/>
          <p:cNvCxnSpPr/>
          <p:nvPr/>
        </p:nvCxnSpPr>
        <p:spPr>
          <a:xfrm flipV="1">
            <a:off x="1259632" y="4149080"/>
            <a:ext cx="432048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/>
          <p:cNvSpPr txBox="1"/>
          <p:nvPr/>
        </p:nvSpPr>
        <p:spPr>
          <a:xfrm>
            <a:off x="40979" y="6381328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Dominans i tarmen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707904" y="33265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latin typeface="Comic Sans MS" panose="030F0702030302020204" pitchFamily="66" charset="0"/>
              </a:rPr>
              <a:t>En ”framgångsrik” </a:t>
            </a:r>
            <a:r>
              <a:rPr lang="sv-SE" sz="3200" dirty="0" err="1" smtClean="0">
                <a:latin typeface="Comic Sans MS" panose="030F0702030302020204" pitchFamily="66" charset="0"/>
              </a:rPr>
              <a:t>E.coli</a:t>
            </a:r>
            <a:r>
              <a:rPr lang="sv-SE" sz="3200" dirty="0" smtClean="0">
                <a:latin typeface="Comic Sans MS" panose="030F0702030302020204" pitchFamily="66" charset="0"/>
              </a:rPr>
              <a:t>:</a:t>
            </a:r>
            <a:endParaRPr lang="sv-SE" sz="3200" dirty="0">
              <a:latin typeface="Comic Sans MS" panose="030F0702030302020204" pitchFamily="66" charset="0"/>
            </a:endParaRPr>
          </a:p>
        </p:txBody>
      </p:sp>
      <p:cxnSp>
        <p:nvCxnSpPr>
          <p:cNvPr id="17" name="Rak pil 16"/>
          <p:cNvCxnSpPr/>
          <p:nvPr/>
        </p:nvCxnSpPr>
        <p:spPr>
          <a:xfrm flipV="1">
            <a:off x="2195736" y="2924944"/>
            <a:ext cx="216024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8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757"/>
            <a:ext cx="10206607" cy="68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1815008" y="2924944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Vi har alla olika </a:t>
            </a:r>
            <a:r>
              <a:rPr lang="sv-SE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E.coli</a:t>
            </a:r>
            <a:r>
              <a:rPr lang="sv-SE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!</a:t>
            </a:r>
            <a:endParaRPr lang="sv-SE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ubrik 4"/>
          <p:cNvSpPr txBox="1">
            <a:spLocks/>
          </p:cNvSpPr>
          <p:nvPr/>
        </p:nvSpPr>
        <p:spPr>
          <a:xfrm>
            <a:off x="86816" y="7018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...inte alla har en så framgångsrik </a:t>
            </a:r>
            <a:r>
              <a:rPr lang="sv-SE" sz="32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E.coli</a:t>
            </a:r>
            <a:r>
              <a:rPr lang="sv-SE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...</a:t>
            </a:r>
            <a:endParaRPr lang="sv-SE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Virulensfaktorer: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2143397"/>
            <a:ext cx="8229600" cy="4525963"/>
          </a:xfrm>
        </p:spPr>
        <p:txBody>
          <a:bodyPr>
            <a:norm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Beroende på vilka virulensgener våra </a:t>
            </a:r>
            <a:r>
              <a:rPr lang="sv-SE" dirty="0" err="1" smtClean="0">
                <a:latin typeface="Comic Sans MS" panose="030F0702030302020204" pitchFamily="66" charset="0"/>
              </a:rPr>
              <a:t>E.coli</a:t>
            </a:r>
            <a:r>
              <a:rPr lang="sv-SE" dirty="0" smtClean="0">
                <a:latin typeface="Comic Sans MS" panose="030F0702030302020204" pitchFamily="66" charset="0"/>
              </a:rPr>
              <a:t> bär är de mer eller mindre sjukdomsframkallande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”snälla” </a:t>
            </a:r>
            <a:r>
              <a:rPr lang="sv-SE" dirty="0" err="1" smtClean="0">
                <a:latin typeface="Comic Sans MS" panose="030F0702030302020204" pitchFamily="66" charset="0"/>
              </a:rPr>
              <a:t>E.coli</a:t>
            </a:r>
            <a:r>
              <a:rPr lang="sv-SE" dirty="0" smtClean="0">
                <a:latin typeface="Comic Sans MS" panose="030F0702030302020204" pitchFamily="66" charset="0"/>
              </a:rPr>
              <a:t> kan leva i vår urinblåsa och skydda oss mot andra (mer virulenta) </a:t>
            </a:r>
            <a:r>
              <a:rPr lang="sv-SE" dirty="0" err="1" smtClean="0">
                <a:latin typeface="Comic Sans MS" panose="030F0702030302020204" pitchFamily="66" charset="0"/>
              </a:rPr>
              <a:t>E.coli</a:t>
            </a:r>
            <a:r>
              <a:rPr lang="sv-SE" dirty="0" smtClean="0">
                <a:latin typeface="Comic Sans MS" panose="030F0702030302020204" pitchFamily="66" charset="0"/>
              </a:rPr>
              <a:t>-stammar</a:t>
            </a:r>
          </a:p>
        </p:txBody>
      </p:sp>
    </p:spTree>
    <p:extLst>
      <p:ext uri="{BB962C8B-B14F-4D97-AF65-F5344CB8AC3E}">
        <p14:creationId xmlns:p14="http://schemas.microsoft.com/office/powerpoint/2010/main" val="41523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ctr"/>
            <a:r>
              <a:rPr lang="sv-SE" sz="5300" dirty="0" smtClean="0">
                <a:latin typeface="Comic Sans MS" panose="030F0702030302020204" pitchFamily="66" charset="0"/>
              </a:rPr>
              <a:t>VUVI</a:t>
            </a:r>
            <a:r>
              <a:rPr lang="sv-SE" dirty="0" smtClean="0">
                <a:latin typeface="Comic Sans MS" panose="030F0702030302020204" pitchFamily="66" charset="0"/>
              </a:rPr>
              <a:t/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(vårdrelaterad urinvägsinfektion)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2276872"/>
            <a:ext cx="8363272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>
                <a:latin typeface="Comic Sans MS" panose="030F0702030302020204" pitchFamily="66" charset="0"/>
              </a:rPr>
              <a:t>Varför?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grundsjukdom ofta </a:t>
            </a:r>
            <a:r>
              <a:rPr lang="sv-SE" dirty="0" err="1" smtClean="0">
                <a:latin typeface="Comic Sans MS" panose="030F0702030302020204" pitchFamily="66" charset="0"/>
              </a:rPr>
              <a:t>immunsupprimerande</a:t>
            </a:r>
            <a:endParaRPr lang="sv-SE" dirty="0" smtClean="0">
              <a:latin typeface="Comic Sans MS" panose="030F0702030302020204" pitchFamily="66" charset="0"/>
            </a:endParaRPr>
          </a:p>
          <a:p>
            <a:r>
              <a:rPr lang="sv-SE" dirty="0">
                <a:latin typeface="Comic Sans MS" panose="030F0702030302020204" pitchFamily="66" charset="0"/>
              </a:rPr>
              <a:t>s</a:t>
            </a:r>
            <a:r>
              <a:rPr lang="sv-SE" dirty="0" smtClean="0">
                <a:latin typeface="Comic Sans MS" panose="030F0702030302020204" pitchFamily="66" charset="0"/>
              </a:rPr>
              <a:t>törd tarmflora (p.g.a. </a:t>
            </a:r>
            <a:r>
              <a:rPr lang="sv-SE" dirty="0" err="1" smtClean="0">
                <a:latin typeface="Comic Sans MS" panose="030F0702030302020204" pitchFamily="66" charset="0"/>
              </a:rPr>
              <a:t>antibiotikabeh</a:t>
            </a:r>
            <a:r>
              <a:rPr lang="sv-SE" dirty="0" smtClean="0">
                <a:latin typeface="Comic Sans MS" panose="030F0702030302020204" pitchFamily="66" charset="0"/>
              </a:rPr>
              <a:t>.)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urinretention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Kateter!!! (80% av VUVI orsakas av KAD)</a:t>
            </a:r>
            <a:br>
              <a:rPr lang="sv-SE" dirty="0" smtClean="0">
                <a:latin typeface="Comic Sans MS" panose="030F0702030302020204" pitchFamily="66" charset="0"/>
              </a:rPr>
            </a:br>
            <a:endParaRPr lang="sv-SE" dirty="0" smtClean="0">
              <a:latin typeface="Comic Sans MS" panose="030F0702030302020204" pitchFamily="66" charset="0"/>
            </a:endParaRPr>
          </a:p>
          <a:p>
            <a:endParaRPr lang="sv-S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23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ctr"/>
            <a:r>
              <a:rPr lang="sv-SE" sz="5300" dirty="0" smtClean="0">
                <a:latin typeface="Comic Sans MS" panose="030F0702030302020204" pitchFamily="66" charset="0"/>
              </a:rPr>
              <a:t>VUVI</a:t>
            </a:r>
            <a:r>
              <a:rPr lang="sv-SE" dirty="0" smtClean="0">
                <a:latin typeface="Comic Sans MS" panose="030F0702030302020204" pitchFamily="66" charset="0"/>
              </a:rPr>
              <a:t/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(vårdrelaterad urinvägsinfektion)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3468141"/>
            <a:ext cx="8363272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>
                <a:latin typeface="Comic Sans MS" panose="030F0702030302020204" pitchFamily="66" charset="0"/>
              </a:rPr>
              <a:t>KAD: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biofilm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ingen sköljning</a:t>
            </a:r>
          </a:p>
          <a:p>
            <a:r>
              <a:rPr lang="sv-SE" dirty="0">
                <a:latin typeface="Comic Sans MS" panose="030F0702030302020204" pitchFamily="66" charset="0"/>
              </a:rPr>
              <a:t>o</a:t>
            </a:r>
            <a:r>
              <a:rPr lang="sv-SE" dirty="0" smtClean="0">
                <a:latin typeface="Comic Sans MS" panose="030F0702030302020204" pitchFamily="66" charset="0"/>
              </a:rPr>
              <a:t>bstruktion (grus i KAD)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KAD-byte (bakterier flyttas in i blåsan)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65176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31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52" y="2780928"/>
            <a:ext cx="3810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683568" y="1353542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Dessutom: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Comic Sans MS" panose="030F0702030302020204" pitchFamily="66" charset="0"/>
              </a:rPr>
              <a:t>Spridning av ”framgångsrika” (virulenta) bakterier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Comic Sans MS" panose="030F0702030302020204" pitchFamily="66" charset="0"/>
              </a:rPr>
              <a:t>Selektion/spridning av antibiotikaresistenta bakterier</a:t>
            </a:r>
            <a:endParaRPr lang="sv-S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9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19256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sv-SE" sz="5300" dirty="0" smtClean="0">
                <a:latin typeface="Comic Sans MS" panose="030F0702030302020204" pitchFamily="66" charset="0"/>
              </a:rPr>
              <a:t>VUVI</a:t>
            </a:r>
            <a:r>
              <a:rPr lang="sv-SE" dirty="0" smtClean="0">
                <a:latin typeface="Comic Sans MS" panose="030F0702030302020204" pitchFamily="66" charset="0"/>
              </a:rPr>
              <a:t/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(vårdrelaterad urinvägsinfektion)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dirty="0" smtClean="0">
                <a:latin typeface="Comic Sans MS" panose="030F0702030302020204" pitchFamily="66" charset="0"/>
              </a:rPr>
              <a:t>Definition: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I </a:t>
            </a:r>
            <a:r>
              <a:rPr lang="sv-SE" dirty="0">
                <a:latin typeface="Comic Sans MS" panose="030F0702030302020204" pitchFamily="66" charset="0"/>
              </a:rPr>
              <a:t>Sverige finns ingen nationell definition av VUVI. </a:t>
            </a:r>
            <a:endParaRPr lang="sv-SE" dirty="0" smtClean="0">
              <a:latin typeface="Comic Sans MS" panose="030F0702030302020204" pitchFamily="66" charset="0"/>
            </a:endParaRPr>
          </a:p>
          <a:p>
            <a:r>
              <a:rPr lang="sv-SE" dirty="0" smtClean="0">
                <a:latin typeface="Comic Sans MS" panose="030F0702030302020204" pitchFamily="66" charset="0"/>
              </a:rPr>
              <a:t>I </a:t>
            </a:r>
            <a:r>
              <a:rPr lang="sv-SE" dirty="0">
                <a:latin typeface="Comic Sans MS" panose="030F0702030302020204" pitchFamily="66" charset="0"/>
              </a:rPr>
              <a:t>Socialstyrelsens </a:t>
            </a:r>
            <a:r>
              <a:rPr lang="sv-SE" dirty="0" smtClean="0">
                <a:latin typeface="Comic Sans MS" panose="030F0702030302020204" pitchFamily="66" charset="0"/>
              </a:rPr>
              <a:t>gröna bok ”Att </a:t>
            </a:r>
            <a:r>
              <a:rPr lang="sv-SE" dirty="0">
                <a:latin typeface="Comic Sans MS" panose="030F0702030302020204" pitchFamily="66" charset="0"/>
              </a:rPr>
              <a:t>förebygga vårdrelaterade infektioner – ett </a:t>
            </a:r>
            <a:r>
              <a:rPr lang="sv-SE" dirty="0" smtClean="0">
                <a:latin typeface="Comic Sans MS" panose="030F0702030302020204" pitchFamily="66" charset="0"/>
              </a:rPr>
              <a:t>kunskapsunderlag” anges </a:t>
            </a:r>
            <a:r>
              <a:rPr lang="sv-SE" dirty="0">
                <a:latin typeface="Comic Sans MS" panose="030F0702030302020204" pitchFamily="66" charset="0"/>
              </a:rPr>
              <a:t>dock en praktisk definition som bygger på </a:t>
            </a:r>
            <a:r>
              <a:rPr lang="sv-SE" dirty="0">
                <a:solidFill>
                  <a:srgbClr val="FF0000"/>
                </a:solidFill>
                <a:latin typeface="Comic Sans MS" panose="030F0702030302020204" pitchFamily="66" charset="0"/>
              </a:rPr>
              <a:t>fynd av </a:t>
            </a:r>
            <a:r>
              <a:rPr lang="sv-SE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bakteriuri</a:t>
            </a:r>
            <a:r>
              <a:rPr lang="sv-SE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sv-S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48timmar </a:t>
            </a:r>
            <a:r>
              <a:rPr lang="sv-SE" dirty="0">
                <a:solidFill>
                  <a:srgbClr val="FF0000"/>
                </a:solidFill>
                <a:latin typeface="Comic Sans MS" panose="030F0702030302020204" pitchFamily="66" charset="0"/>
              </a:rPr>
              <a:t>eller senare efter inläggning</a:t>
            </a:r>
            <a:r>
              <a:rPr lang="sv-SE" dirty="0">
                <a:latin typeface="Comic Sans MS" panose="030F0702030302020204" pitchFamily="66" charset="0"/>
              </a:rPr>
              <a:t>, utan krav på föregående negativ odling</a:t>
            </a:r>
            <a:r>
              <a:rPr lang="sv-SE" dirty="0" smtClean="0">
                <a:latin typeface="Comic Sans MS" panose="030F0702030302020204" pitchFamily="66" charset="0"/>
              </a:rPr>
              <a:t>.</a:t>
            </a:r>
            <a:br>
              <a:rPr lang="sv-SE" dirty="0" smtClean="0">
                <a:latin typeface="Comic Sans MS" panose="030F0702030302020204" pitchFamily="66" charset="0"/>
              </a:rPr>
            </a:br>
            <a:endParaRPr lang="sv-SE" dirty="0" smtClean="0">
              <a:latin typeface="Comic Sans MS" panose="030F0702030302020204" pitchFamily="66" charset="0"/>
            </a:endParaRPr>
          </a:p>
          <a:p>
            <a:endParaRPr lang="sv-S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4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Comic Sans MS" panose="030F0702030302020204" pitchFamily="66" charset="0"/>
              </a:rPr>
              <a:t>U</a:t>
            </a:r>
            <a:r>
              <a:rPr lang="sv-SE" dirty="0" smtClean="0">
                <a:latin typeface="Comic Sans MS" panose="030F0702030302020204" pitchFamily="66" charset="0"/>
              </a:rPr>
              <a:t>rinprov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v-SE" dirty="0" smtClean="0">
                <a:latin typeface="Comic Sans MS" panose="030F0702030302020204" pitchFamily="66" charset="0"/>
              </a:rPr>
              <a:t>Indikation?</a:t>
            </a:r>
          </a:p>
          <a:p>
            <a:r>
              <a:rPr lang="sv-SE" dirty="0">
                <a:latin typeface="Comic Sans MS" panose="030F0702030302020204" pitchFamily="66" charset="0"/>
              </a:rPr>
              <a:t>V</a:t>
            </a:r>
            <a:r>
              <a:rPr lang="sv-SE" dirty="0" smtClean="0">
                <a:latin typeface="Comic Sans MS" panose="030F0702030302020204" pitchFamily="66" charset="0"/>
              </a:rPr>
              <a:t>id okomplicerad nedre urinvägsinfektion hos tidigare frisk kvinna: </a:t>
            </a:r>
            <a:r>
              <a:rPr lang="sv-S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Nej!</a:t>
            </a:r>
          </a:p>
          <a:p>
            <a:r>
              <a:rPr lang="sv-SE" dirty="0">
                <a:latin typeface="Comic Sans MS" panose="030F0702030302020204" pitchFamily="66" charset="0"/>
              </a:rPr>
              <a:t>V</a:t>
            </a:r>
            <a:r>
              <a:rPr lang="sv-SE" dirty="0" smtClean="0">
                <a:latin typeface="Comic Sans MS" panose="030F0702030302020204" pitchFamily="66" charset="0"/>
              </a:rPr>
              <a:t>id allt annat: </a:t>
            </a:r>
            <a:r>
              <a:rPr lang="sv-S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Ja!</a:t>
            </a:r>
            <a:r>
              <a:rPr lang="sv-SE" dirty="0" smtClean="0">
                <a:latin typeface="Comic Sans MS" panose="030F0702030302020204" pitchFamily="66" charset="0"/>
              </a:rPr>
              <a:t/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(UVI med feber,</a:t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UVI hos män,</a:t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UVI hos gravida,</a:t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UVI hos barn,</a:t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UVI hos inneliggande patienter,</a:t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vid terapisvikt)</a:t>
            </a:r>
            <a:endParaRPr lang="sv-S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00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Comic Sans MS" panose="030F0702030302020204" pitchFamily="66" charset="0"/>
              </a:rPr>
              <a:t>U</a:t>
            </a:r>
            <a:r>
              <a:rPr lang="sv-SE" dirty="0" smtClean="0">
                <a:latin typeface="Comic Sans MS" panose="030F0702030302020204" pitchFamily="66" charset="0"/>
              </a:rPr>
              <a:t>rinprov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v-SE" dirty="0" smtClean="0">
                <a:latin typeface="Comic Sans MS" panose="030F0702030302020204" pitchFamily="66" charset="0"/>
              </a:rPr>
              <a:t>Transport</a:t>
            </a:r>
          </a:p>
          <a:p>
            <a:r>
              <a:rPr lang="sv-SE" dirty="0">
                <a:latin typeface="Comic Sans MS" panose="030F0702030302020204" pitchFamily="66" charset="0"/>
              </a:rPr>
              <a:t>i</a:t>
            </a:r>
            <a:r>
              <a:rPr lang="sv-SE" dirty="0" smtClean="0">
                <a:latin typeface="Comic Sans MS" panose="030F0702030302020204" pitchFamily="66" charset="0"/>
              </a:rPr>
              <a:t> sterilt rör</a:t>
            </a:r>
            <a:endParaRPr lang="sv-SE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sv-SE" dirty="0" smtClean="0">
                <a:latin typeface="Comic Sans MS" panose="030F0702030302020204" pitchFamily="66" charset="0"/>
              </a:rPr>
              <a:t>förvaras kylt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transporteras kylt</a:t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(på labbet inom 24 timmar)</a:t>
            </a:r>
          </a:p>
          <a:p>
            <a:endParaRPr lang="sv-S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sv-SE" dirty="0" smtClean="0">
                <a:latin typeface="Comic Sans MS" panose="030F0702030302020204" pitchFamily="66" charset="0"/>
              </a:rPr>
              <a:t>Remissinformation</a:t>
            </a:r>
            <a:endParaRPr lang="sv-SE" dirty="0">
              <a:latin typeface="Comic Sans MS" panose="030F0702030302020204" pitchFamily="66" charset="0"/>
            </a:endParaRPr>
          </a:p>
          <a:p>
            <a:r>
              <a:rPr lang="sv-SE" dirty="0" smtClean="0">
                <a:latin typeface="Comic Sans MS" panose="030F0702030302020204" pitchFamily="66" charset="0"/>
              </a:rPr>
              <a:t>typ av urinprov (kastad urin, KAD-urin</a:t>
            </a:r>
            <a:r>
              <a:rPr lang="sv-SE" dirty="0">
                <a:latin typeface="Comic Sans MS" panose="030F0702030302020204" pitchFamily="66" charset="0"/>
              </a:rPr>
              <a:t>, </a:t>
            </a:r>
            <a:r>
              <a:rPr lang="sv-SE" dirty="0" smtClean="0">
                <a:latin typeface="Comic Sans MS" panose="030F0702030302020204" pitchFamily="66" charset="0"/>
              </a:rPr>
              <a:t>engångskateterurin, blåspunktionsurin)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aktuella symtom och grundsjukdom</a:t>
            </a:r>
            <a:endParaRPr lang="sv-SE" dirty="0">
              <a:latin typeface="Comic Sans MS" panose="030F0702030302020204" pitchFamily="66" charset="0"/>
            </a:endParaRPr>
          </a:p>
          <a:p>
            <a:r>
              <a:rPr lang="sv-SE" dirty="0" smtClean="0">
                <a:latin typeface="Comic Sans MS" panose="030F0702030302020204" pitchFamily="66" charset="0"/>
              </a:rPr>
              <a:t>nitrit positiv?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antibiotikabehandling</a:t>
            </a:r>
          </a:p>
        </p:txBody>
      </p:sp>
    </p:spTree>
    <p:extLst>
      <p:ext uri="{BB962C8B-B14F-4D97-AF65-F5344CB8AC3E}">
        <p14:creationId xmlns:p14="http://schemas.microsoft.com/office/powerpoint/2010/main" val="2155878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8235" y="188640"/>
            <a:ext cx="7327689" cy="854280"/>
          </a:xfrm>
        </p:spPr>
        <p:txBody>
          <a:bodyPr/>
          <a:lstStyle/>
          <a:p>
            <a:pPr algn="ctr"/>
            <a:r>
              <a:rPr lang="sv-SE" dirty="0">
                <a:latin typeface="Comic Sans MS" panose="030F0702030302020204" pitchFamily="66" charset="0"/>
              </a:rPr>
              <a:t>U</a:t>
            </a:r>
            <a:r>
              <a:rPr lang="sv-SE" dirty="0" smtClean="0">
                <a:latin typeface="Comic Sans MS" panose="030F0702030302020204" pitchFamily="66" charset="0"/>
              </a:rPr>
              <a:t>rinprov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866062" y="1340768"/>
            <a:ext cx="781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Varför lång inkubationstid och kvantitativ odling?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4" name="Ellips 3"/>
          <p:cNvSpPr/>
          <p:nvPr/>
        </p:nvSpPr>
        <p:spPr>
          <a:xfrm>
            <a:off x="1475656" y="2276872"/>
            <a:ext cx="2088232" cy="208823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med rundade hörn 5"/>
          <p:cNvSpPr/>
          <p:nvPr/>
        </p:nvSpPr>
        <p:spPr>
          <a:xfrm>
            <a:off x="2339752" y="4293096"/>
            <a:ext cx="360040" cy="86409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/>
          <p:cNvSpPr/>
          <p:nvPr/>
        </p:nvSpPr>
        <p:spPr>
          <a:xfrm>
            <a:off x="2339752" y="443711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/>
          <p:cNvSpPr/>
          <p:nvPr/>
        </p:nvSpPr>
        <p:spPr>
          <a:xfrm>
            <a:off x="2341723" y="4581128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/>
          <p:cNvSpPr/>
          <p:nvPr/>
        </p:nvSpPr>
        <p:spPr>
          <a:xfrm>
            <a:off x="2345173" y="4725144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2350103" y="4869160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/>
          <p:cNvSpPr/>
          <p:nvPr/>
        </p:nvSpPr>
        <p:spPr>
          <a:xfrm>
            <a:off x="2627784" y="4519227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/>
          <p:cNvSpPr/>
          <p:nvPr/>
        </p:nvSpPr>
        <p:spPr>
          <a:xfrm>
            <a:off x="2627784" y="465535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Ellips 14"/>
          <p:cNvSpPr/>
          <p:nvPr/>
        </p:nvSpPr>
        <p:spPr>
          <a:xfrm>
            <a:off x="2627784" y="4905164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Ellips 15"/>
          <p:cNvSpPr/>
          <p:nvPr/>
        </p:nvSpPr>
        <p:spPr>
          <a:xfrm>
            <a:off x="2627784" y="5072603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/>
          <p:cNvSpPr/>
          <p:nvPr/>
        </p:nvSpPr>
        <p:spPr>
          <a:xfrm>
            <a:off x="2353553" y="5072603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Ellips 17"/>
          <p:cNvSpPr/>
          <p:nvPr/>
        </p:nvSpPr>
        <p:spPr>
          <a:xfrm>
            <a:off x="2353553" y="497717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/>
          <p:cNvSpPr/>
          <p:nvPr/>
        </p:nvSpPr>
        <p:spPr>
          <a:xfrm>
            <a:off x="2610520" y="4833156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/>
        </p:nvSpPr>
        <p:spPr>
          <a:xfrm>
            <a:off x="2195736" y="248428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Ellips 25"/>
          <p:cNvSpPr/>
          <p:nvPr/>
        </p:nvSpPr>
        <p:spPr>
          <a:xfrm>
            <a:off x="2610520" y="301601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Ellips 26"/>
          <p:cNvSpPr/>
          <p:nvPr/>
        </p:nvSpPr>
        <p:spPr>
          <a:xfrm>
            <a:off x="2987824" y="268284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Ellips 27"/>
          <p:cNvSpPr/>
          <p:nvPr/>
        </p:nvSpPr>
        <p:spPr>
          <a:xfrm>
            <a:off x="1907704" y="299315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Ellips 28"/>
          <p:cNvSpPr/>
          <p:nvPr/>
        </p:nvSpPr>
        <p:spPr>
          <a:xfrm>
            <a:off x="2987824" y="332098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Ellips 29"/>
          <p:cNvSpPr/>
          <p:nvPr/>
        </p:nvSpPr>
        <p:spPr>
          <a:xfrm>
            <a:off x="2267744" y="334384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Ellips 30"/>
          <p:cNvSpPr/>
          <p:nvPr/>
        </p:nvSpPr>
        <p:spPr>
          <a:xfrm>
            <a:off x="2519772" y="267438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Ellips 31"/>
          <p:cNvSpPr/>
          <p:nvPr/>
        </p:nvSpPr>
        <p:spPr>
          <a:xfrm>
            <a:off x="1763688" y="351893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Ellips 32"/>
          <p:cNvSpPr/>
          <p:nvPr/>
        </p:nvSpPr>
        <p:spPr>
          <a:xfrm>
            <a:off x="2751575" y="348168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Ellips 33"/>
          <p:cNvSpPr/>
          <p:nvPr/>
        </p:nvSpPr>
        <p:spPr>
          <a:xfrm>
            <a:off x="2325439" y="396323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5" name="Ellips 64"/>
          <p:cNvSpPr/>
          <p:nvPr/>
        </p:nvSpPr>
        <p:spPr>
          <a:xfrm>
            <a:off x="5292080" y="2276872"/>
            <a:ext cx="2088232" cy="2088232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5" name="Ellips 74"/>
          <p:cNvSpPr/>
          <p:nvPr/>
        </p:nvSpPr>
        <p:spPr>
          <a:xfrm>
            <a:off x="5940152" y="263668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Ellips 75"/>
          <p:cNvSpPr/>
          <p:nvPr/>
        </p:nvSpPr>
        <p:spPr>
          <a:xfrm>
            <a:off x="6354936" y="316841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Ellips 76"/>
          <p:cNvSpPr/>
          <p:nvPr/>
        </p:nvSpPr>
        <p:spPr>
          <a:xfrm>
            <a:off x="6732240" y="283524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Ellips 77"/>
          <p:cNvSpPr/>
          <p:nvPr/>
        </p:nvSpPr>
        <p:spPr>
          <a:xfrm>
            <a:off x="5652120" y="314555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Ellips 78"/>
          <p:cNvSpPr/>
          <p:nvPr/>
        </p:nvSpPr>
        <p:spPr>
          <a:xfrm>
            <a:off x="6732240" y="347338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0" name="Ellips 79"/>
          <p:cNvSpPr/>
          <p:nvPr/>
        </p:nvSpPr>
        <p:spPr>
          <a:xfrm>
            <a:off x="6012160" y="349624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Ellips 80"/>
          <p:cNvSpPr/>
          <p:nvPr/>
        </p:nvSpPr>
        <p:spPr>
          <a:xfrm>
            <a:off x="6264188" y="282678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2" name="Ellips 81"/>
          <p:cNvSpPr/>
          <p:nvPr/>
        </p:nvSpPr>
        <p:spPr>
          <a:xfrm>
            <a:off x="5508104" y="367133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Ellips 82"/>
          <p:cNvSpPr/>
          <p:nvPr/>
        </p:nvSpPr>
        <p:spPr>
          <a:xfrm>
            <a:off x="6495991" y="363408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Ellips 83"/>
          <p:cNvSpPr/>
          <p:nvPr/>
        </p:nvSpPr>
        <p:spPr>
          <a:xfrm>
            <a:off x="6069855" y="411563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Ellips 84"/>
          <p:cNvSpPr/>
          <p:nvPr/>
        </p:nvSpPr>
        <p:spPr>
          <a:xfrm>
            <a:off x="6516216" y="407707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Ellips 85"/>
          <p:cNvSpPr/>
          <p:nvPr/>
        </p:nvSpPr>
        <p:spPr>
          <a:xfrm>
            <a:off x="5904148" y="3789040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Ellips 86"/>
          <p:cNvSpPr/>
          <p:nvPr/>
        </p:nvSpPr>
        <p:spPr>
          <a:xfrm>
            <a:off x="5436096" y="335699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Ellips 87"/>
          <p:cNvSpPr/>
          <p:nvPr/>
        </p:nvSpPr>
        <p:spPr>
          <a:xfrm>
            <a:off x="5724128" y="2858108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9" name="Ellips 88"/>
          <p:cNvSpPr/>
          <p:nvPr/>
        </p:nvSpPr>
        <p:spPr>
          <a:xfrm>
            <a:off x="6516216" y="3409681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0" name="Ellips 89"/>
          <p:cNvSpPr/>
          <p:nvPr/>
        </p:nvSpPr>
        <p:spPr>
          <a:xfrm>
            <a:off x="6876256" y="3178127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Ellips 90"/>
          <p:cNvSpPr/>
          <p:nvPr/>
        </p:nvSpPr>
        <p:spPr>
          <a:xfrm>
            <a:off x="6458504" y="253000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2" name="Ellips 91"/>
          <p:cNvSpPr/>
          <p:nvPr/>
        </p:nvSpPr>
        <p:spPr>
          <a:xfrm>
            <a:off x="6048164" y="3142373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Ellips 92"/>
          <p:cNvSpPr/>
          <p:nvPr/>
        </p:nvSpPr>
        <p:spPr>
          <a:xfrm>
            <a:off x="6228184" y="3755259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4" name="Ellips 93"/>
          <p:cNvSpPr/>
          <p:nvPr/>
        </p:nvSpPr>
        <p:spPr>
          <a:xfrm>
            <a:off x="6894991" y="3758468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Rektangel 63"/>
          <p:cNvSpPr/>
          <p:nvPr/>
        </p:nvSpPr>
        <p:spPr>
          <a:xfrm>
            <a:off x="4211960" y="2347549"/>
            <a:ext cx="432048" cy="180042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5" name="Ellips 94"/>
          <p:cNvSpPr/>
          <p:nvPr/>
        </p:nvSpPr>
        <p:spPr>
          <a:xfrm>
            <a:off x="4211960" y="393195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25" name="Frihandsfigur 1024"/>
          <p:cNvSpPr/>
          <p:nvPr/>
        </p:nvSpPr>
        <p:spPr>
          <a:xfrm>
            <a:off x="4219525" y="3759083"/>
            <a:ext cx="415111" cy="594804"/>
          </a:xfrm>
          <a:custGeom>
            <a:avLst/>
            <a:gdLst>
              <a:gd name="connsiteX0" fmla="*/ 7233 w 415111"/>
              <a:gd name="connsiteY0" fmla="*/ 26633 h 594804"/>
              <a:gd name="connsiteX1" fmla="*/ 7233 w 415111"/>
              <a:gd name="connsiteY1" fmla="*/ 97655 h 594804"/>
              <a:gd name="connsiteX2" fmla="*/ 16110 w 415111"/>
              <a:gd name="connsiteY2" fmla="*/ 310719 h 594804"/>
              <a:gd name="connsiteX3" fmla="*/ 7233 w 415111"/>
              <a:gd name="connsiteY3" fmla="*/ 355107 h 594804"/>
              <a:gd name="connsiteX4" fmla="*/ 24988 w 415111"/>
              <a:gd name="connsiteY4" fmla="*/ 461639 h 594804"/>
              <a:gd name="connsiteX5" fmla="*/ 42743 w 415111"/>
              <a:gd name="connsiteY5" fmla="*/ 488272 h 594804"/>
              <a:gd name="connsiteX6" fmla="*/ 60499 w 415111"/>
              <a:gd name="connsiteY6" fmla="*/ 506028 h 594804"/>
              <a:gd name="connsiteX7" fmla="*/ 69376 w 415111"/>
              <a:gd name="connsiteY7" fmla="*/ 532661 h 594804"/>
              <a:gd name="connsiteX8" fmla="*/ 96009 w 415111"/>
              <a:gd name="connsiteY8" fmla="*/ 541538 h 594804"/>
              <a:gd name="connsiteX9" fmla="*/ 140398 w 415111"/>
              <a:gd name="connsiteY9" fmla="*/ 577049 h 594804"/>
              <a:gd name="connsiteX10" fmla="*/ 167031 w 415111"/>
              <a:gd name="connsiteY10" fmla="*/ 594804 h 594804"/>
              <a:gd name="connsiteX11" fmla="*/ 291318 w 415111"/>
              <a:gd name="connsiteY11" fmla="*/ 585927 h 594804"/>
              <a:gd name="connsiteX12" fmla="*/ 335706 w 415111"/>
              <a:gd name="connsiteY12" fmla="*/ 550416 h 594804"/>
              <a:gd name="connsiteX13" fmla="*/ 397850 w 415111"/>
              <a:gd name="connsiteY13" fmla="*/ 497150 h 594804"/>
              <a:gd name="connsiteX14" fmla="*/ 397850 w 415111"/>
              <a:gd name="connsiteY14" fmla="*/ 195309 h 594804"/>
              <a:gd name="connsiteX15" fmla="*/ 406728 w 415111"/>
              <a:gd name="connsiteY15" fmla="*/ 124288 h 594804"/>
              <a:gd name="connsiteX16" fmla="*/ 397850 w 415111"/>
              <a:gd name="connsiteY16" fmla="*/ 71022 h 594804"/>
              <a:gd name="connsiteX17" fmla="*/ 371217 w 415111"/>
              <a:gd name="connsiteY17" fmla="*/ 26633 h 594804"/>
              <a:gd name="connsiteX18" fmla="*/ 344584 w 415111"/>
              <a:gd name="connsiteY18" fmla="*/ 17756 h 594804"/>
              <a:gd name="connsiteX19" fmla="*/ 291318 w 415111"/>
              <a:gd name="connsiteY19" fmla="*/ 35511 h 594804"/>
              <a:gd name="connsiteX20" fmla="*/ 264685 w 415111"/>
              <a:gd name="connsiteY20" fmla="*/ 44389 h 594804"/>
              <a:gd name="connsiteX21" fmla="*/ 211419 w 415111"/>
              <a:gd name="connsiteY21" fmla="*/ 35511 h 594804"/>
              <a:gd name="connsiteX22" fmla="*/ 193664 w 415111"/>
              <a:gd name="connsiteY22" fmla="*/ 8878 h 594804"/>
              <a:gd name="connsiteX23" fmla="*/ 167031 w 415111"/>
              <a:gd name="connsiteY23" fmla="*/ 0 h 594804"/>
              <a:gd name="connsiteX24" fmla="*/ 113765 w 415111"/>
              <a:gd name="connsiteY24" fmla="*/ 17756 h 594804"/>
              <a:gd name="connsiteX25" fmla="*/ 104887 w 415111"/>
              <a:gd name="connsiteY25" fmla="*/ 44389 h 594804"/>
              <a:gd name="connsiteX26" fmla="*/ 7233 w 415111"/>
              <a:gd name="connsiteY26" fmla="*/ 26633 h 59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5111" h="594804">
                <a:moveTo>
                  <a:pt x="7233" y="26633"/>
                </a:moveTo>
                <a:cubicBezTo>
                  <a:pt x="-9043" y="35511"/>
                  <a:pt x="7233" y="-11541"/>
                  <a:pt x="7233" y="97655"/>
                </a:cubicBezTo>
                <a:cubicBezTo>
                  <a:pt x="7233" y="168738"/>
                  <a:pt x="13151" y="239698"/>
                  <a:pt x="16110" y="310719"/>
                </a:cubicBezTo>
                <a:cubicBezTo>
                  <a:pt x="13151" y="325515"/>
                  <a:pt x="7233" y="340018"/>
                  <a:pt x="7233" y="355107"/>
                </a:cubicBezTo>
                <a:cubicBezTo>
                  <a:pt x="7233" y="374803"/>
                  <a:pt x="11097" y="433856"/>
                  <a:pt x="24988" y="461639"/>
                </a:cubicBezTo>
                <a:cubicBezTo>
                  <a:pt x="29760" y="471182"/>
                  <a:pt x="36078" y="479940"/>
                  <a:pt x="42743" y="488272"/>
                </a:cubicBezTo>
                <a:cubicBezTo>
                  <a:pt x="47972" y="494808"/>
                  <a:pt x="54580" y="500109"/>
                  <a:pt x="60499" y="506028"/>
                </a:cubicBezTo>
                <a:cubicBezTo>
                  <a:pt x="63458" y="514906"/>
                  <a:pt x="62759" y="526044"/>
                  <a:pt x="69376" y="532661"/>
                </a:cubicBezTo>
                <a:cubicBezTo>
                  <a:pt x="75993" y="539278"/>
                  <a:pt x="87639" y="537353"/>
                  <a:pt x="96009" y="541538"/>
                </a:cubicBezTo>
                <a:cubicBezTo>
                  <a:pt x="132437" y="559752"/>
                  <a:pt x="112876" y="555033"/>
                  <a:pt x="140398" y="577049"/>
                </a:cubicBezTo>
                <a:cubicBezTo>
                  <a:pt x="148730" y="583714"/>
                  <a:pt x="158153" y="588886"/>
                  <a:pt x="167031" y="594804"/>
                </a:cubicBezTo>
                <a:cubicBezTo>
                  <a:pt x="208460" y="591845"/>
                  <a:pt x="250068" y="590780"/>
                  <a:pt x="291318" y="585927"/>
                </a:cubicBezTo>
                <a:cubicBezTo>
                  <a:pt x="326911" y="581740"/>
                  <a:pt x="314085" y="575640"/>
                  <a:pt x="335706" y="550416"/>
                </a:cubicBezTo>
                <a:cubicBezTo>
                  <a:pt x="364410" y="516928"/>
                  <a:pt x="366436" y="518092"/>
                  <a:pt x="397850" y="497150"/>
                </a:cubicBezTo>
                <a:cubicBezTo>
                  <a:pt x="436689" y="380636"/>
                  <a:pt x="397850" y="507408"/>
                  <a:pt x="397850" y="195309"/>
                </a:cubicBezTo>
                <a:cubicBezTo>
                  <a:pt x="397850" y="171451"/>
                  <a:pt x="403769" y="147962"/>
                  <a:pt x="406728" y="124288"/>
                </a:cubicBezTo>
                <a:cubicBezTo>
                  <a:pt x="403769" y="106533"/>
                  <a:pt x="401755" y="88594"/>
                  <a:pt x="397850" y="71022"/>
                </a:cubicBezTo>
                <a:cubicBezTo>
                  <a:pt x="393553" y="51686"/>
                  <a:pt x="389124" y="37377"/>
                  <a:pt x="371217" y="26633"/>
                </a:cubicBezTo>
                <a:cubicBezTo>
                  <a:pt x="363193" y="21818"/>
                  <a:pt x="353462" y="20715"/>
                  <a:pt x="344584" y="17756"/>
                </a:cubicBezTo>
                <a:lnTo>
                  <a:pt x="291318" y="35511"/>
                </a:lnTo>
                <a:lnTo>
                  <a:pt x="264685" y="44389"/>
                </a:lnTo>
                <a:cubicBezTo>
                  <a:pt x="246930" y="41430"/>
                  <a:pt x="227519" y="43561"/>
                  <a:pt x="211419" y="35511"/>
                </a:cubicBezTo>
                <a:cubicBezTo>
                  <a:pt x="201876" y="30739"/>
                  <a:pt x="201995" y="15543"/>
                  <a:pt x="193664" y="8878"/>
                </a:cubicBezTo>
                <a:cubicBezTo>
                  <a:pt x="186357" y="3032"/>
                  <a:pt x="175909" y="2959"/>
                  <a:pt x="167031" y="0"/>
                </a:cubicBezTo>
                <a:cubicBezTo>
                  <a:pt x="149276" y="5919"/>
                  <a:pt x="119684" y="1"/>
                  <a:pt x="113765" y="17756"/>
                </a:cubicBezTo>
                <a:cubicBezTo>
                  <a:pt x="110806" y="26634"/>
                  <a:pt x="113576" y="40914"/>
                  <a:pt x="104887" y="44389"/>
                </a:cubicBezTo>
                <a:cubicBezTo>
                  <a:pt x="80007" y="54341"/>
                  <a:pt x="23509" y="17755"/>
                  <a:pt x="7233" y="2663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26" name="Rektangel med rundade hörn 1025"/>
          <p:cNvSpPr/>
          <p:nvPr/>
        </p:nvSpPr>
        <p:spPr>
          <a:xfrm>
            <a:off x="4139952" y="2276872"/>
            <a:ext cx="576064" cy="4957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030" name="Rak pil 1029"/>
          <p:cNvCxnSpPr/>
          <p:nvPr/>
        </p:nvCxnSpPr>
        <p:spPr>
          <a:xfrm>
            <a:off x="3707904" y="3366707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ak pil 103"/>
          <p:cNvCxnSpPr/>
          <p:nvPr/>
        </p:nvCxnSpPr>
        <p:spPr>
          <a:xfrm>
            <a:off x="4788024" y="3356992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559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91116" y="188640"/>
            <a:ext cx="7327689" cy="854280"/>
          </a:xfrm>
        </p:spPr>
        <p:txBody>
          <a:bodyPr/>
          <a:lstStyle/>
          <a:p>
            <a:pPr algn="ctr"/>
            <a:r>
              <a:rPr lang="sv-SE" dirty="0">
                <a:latin typeface="Comic Sans MS" panose="030F0702030302020204" pitchFamily="66" charset="0"/>
              </a:rPr>
              <a:t>U</a:t>
            </a:r>
            <a:r>
              <a:rPr lang="sv-SE" dirty="0" smtClean="0">
                <a:latin typeface="Comic Sans MS" panose="030F0702030302020204" pitchFamily="66" charset="0"/>
              </a:rPr>
              <a:t>rinprov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866062" y="1340768"/>
            <a:ext cx="781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Varför lång inkubationstid och kvantitativ odling?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4" name="Ellips 3"/>
          <p:cNvSpPr/>
          <p:nvPr/>
        </p:nvSpPr>
        <p:spPr>
          <a:xfrm>
            <a:off x="1475656" y="2276872"/>
            <a:ext cx="2088232" cy="208823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med rundade hörn 5"/>
          <p:cNvSpPr/>
          <p:nvPr/>
        </p:nvSpPr>
        <p:spPr>
          <a:xfrm>
            <a:off x="2339752" y="4293096"/>
            <a:ext cx="360040" cy="86409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/>
          <p:cNvSpPr/>
          <p:nvPr/>
        </p:nvSpPr>
        <p:spPr>
          <a:xfrm>
            <a:off x="2339752" y="443711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/>
          <p:cNvSpPr/>
          <p:nvPr/>
        </p:nvSpPr>
        <p:spPr>
          <a:xfrm>
            <a:off x="2341723" y="4581128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/>
          <p:cNvSpPr/>
          <p:nvPr/>
        </p:nvSpPr>
        <p:spPr>
          <a:xfrm>
            <a:off x="2345173" y="4725144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2350103" y="4869160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/>
          <p:cNvSpPr/>
          <p:nvPr/>
        </p:nvSpPr>
        <p:spPr>
          <a:xfrm>
            <a:off x="2627784" y="4519227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/>
          <p:cNvSpPr/>
          <p:nvPr/>
        </p:nvSpPr>
        <p:spPr>
          <a:xfrm>
            <a:off x="2627784" y="465535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Ellips 14"/>
          <p:cNvSpPr/>
          <p:nvPr/>
        </p:nvSpPr>
        <p:spPr>
          <a:xfrm>
            <a:off x="2627784" y="4905164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Ellips 15"/>
          <p:cNvSpPr/>
          <p:nvPr/>
        </p:nvSpPr>
        <p:spPr>
          <a:xfrm>
            <a:off x="2627784" y="5072603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/>
          <p:cNvSpPr/>
          <p:nvPr/>
        </p:nvSpPr>
        <p:spPr>
          <a:xfrm>
            <a:off x="2353553" y="5072603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Ellips 17"/>
          <p:cNvSpPr/>
          <p:nvPr/>
        </p:nvSpPr>
        <p:spPr>
          <a:xfrm>
            <a:off x="2353553" y="497717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/>
          <p:cNvSpPr/>
          <p:nvPr/>
        </p:nvSpPr>
        <p:spPr>
          <a:xfrm>
            <a:off x="2610520" y="4833156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/>
        </p:nvSpPr>
        <p:spPr>
          <a:xfrm>
            <a:off x="2195736" y="248428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Ellips 25"/>
          <p:cNvSpPr/>
          <p:nvPr/>
        </p:nvSpPr>
        <p:spPr>
          <a:xfrm>
            <a:off x="3203848" y="299695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Ellips 26"/>
          <p:cNvSpPr/>
          <p:nvPr/>
        </p:nvSpPr>
        <p:spPr>
          <a:xfrm>
            <a:off x="2987824" y="268284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Ellips 27"/>
          <p:cNvSpPr/>
          <p:nvPr/>
        </p:nvSpPr>
        <p:spPr>
          <a:xfrm>
            <a:off x="1907704" y="299315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Ellips 28"/>
          <p:cNvSpPr/>
          <p:nvPr/>
        </p:nvSpPr>
        <p:spPr>
          <a:xfrm>
            <a:off x="2987824" y="332098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Ellips 29"/>
          <p:cNvSpPr/>
          <p:nvPr/>
        </p:nvSpPr>
        <p:spPr>
          <a:xfrm>
            <a:off x="2056645" y="325487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Ellips 30"/>
          <p:cNvSpPr/>
          <p:nvPr/>
        </p:nvSpPr>
        <p:spPr>
          <a:xfrm>
            <a:off x="2519772" y="267438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Ellips 31"/>
          <p:cNvSpPr/>
          <p:nvPr/>
        </p:nvSpPr>
        <p:spPr>
          <a:xfrm>
            <a:off x="1763688" y="351893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Ellips 32"/>
          <p:cNvSpPr/>
          <p:nvPr/>
        </p:nvSpPr>
        <p:spPr>
          <a:xfrm>
            <a:off x="2843808" y="321297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Ellips 33"/>
          <p:cNvSpPr/>
          <p:nvPr/>
        </p:nvSpPr>
        <p:spPr>
          <a:xfrm>
            <a:off x="2325439" y="396323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Ellips 34"/>
          <p:cNvSpPr/>
          <p:nvPr/>
        </p:nvSpPr>
        <p:spPr>
          <a:xfrm>
            <a:off x="1667012" y="323201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Ellips 35"/>
          <p:cNvSpPr/>
          <p:nvPr/>
        </p:nvSpPr>
        <p:spPr>
          <a:xfrm>
            <a:off x="2345173" y="301601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Ellips 36"/>
          <p:cNvSpPr/>
          <p:nvPr/>
        </p:nvSpPr>
        <p:spPr>
          <a:xfrm>
            <a:off x="2356520" y="34301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Ellips 37"/>
          <p:cNvSpPr/>
          <p:nvPr/>
        </p:nvSpPr>
        <p:spPr>
          <a:xfrm>
            <a:off x="2207063" y="373493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Ellips 38"/>
          <p:cNvSpPr/>
          <p:nvPr/>
        </p:nvSpPr>
        <p:spPr>
          <a:xfrm>
            <a:off x="2661320" y="37349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Ellips 39"/>
          <p:cNvSpPr/>
          <p:nvPr/>
        </p:nvSpPr>
        <p:spPr>
          <a:xfrm>
            <a:off x="2813720" y="38873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Ellips 63"/>
          <p:cNvSpPr/>
          <p:nvPr/>
        </p:nvSpPr>
        <p:spPr>
          <a:xfrm>
            <a:off x="2447764" y="368921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5" name="Ellips 64"/>
          <p:cNvSpPr/>
          <p:nvPr/>
        </p:nvSpPr>
        <p:spPr>
          <a:xfrm>
            <a:off x="2511863" y="403973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6" name="Ellips 65"/>
          <p:cNvSpPr/>
          <p:nvPr/>
        </p:nvSpPr>
        <p:spPr>
          <a:xfrm>
            <a:off x="2754033" y="403973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7" name="Ellips 66"/>
          <p:cNvSpPr/>
          <p:nvPr/>
        </p:nvSpPr>
        <p:spPr>
          <a:xfrm>
            <a:off x="2213000" y="248428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8" name="Ellips 67"/>
          <p:cNvSpPr/>
          <p:nvPr/>
        </p:nvSpPr>
        <p:spPr>
          <a:xfrm>
            <a:off x="2555776" y="292494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9" name="Ellips 68"/>
          <p:cNvSpPr/>
          <p:nvPr/>
        </p:nvSpPr>
        <p:spPr>
          <a:xfrm>
            <a:off x="3005088" y="268284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0" name="Ellips 69"/>
          <p:cNvSpPr/>
          <p:nvPr/>
        </p:nvSpPr>
        <p:spPr>
          <a:xfrm>
            <a:off x="1924968" y="299315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1" name="Ellips 70"/>
          <p:cNvSpPr/>
          <p:nvPr/>
        </p:nvSpPr>
        <p:spPr>
          <a:xfrm>
            <a:off x="2073909" y="325487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2" name="Ellips 71"/>
          <p:cNvSpPr/>
          <p:nvPr/>
        </p:nvSpPr>
        <p:spPr>
          <a:xfrm>
            <a:off x="2537036" y="267438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3" name="Ellips 72"/>
          <p:cNvSpPr/>
          <p:nvPr/>
        </p:nvSpPr>
        <p:spPr>
          <a:xfrm>
            <a:off x="2362437" y="301601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4" name="Ellips 73"/>
          <p:cNvSpPr/>
          <p:nvPr/>
        </p:nvSpPr>
        <p:spPr>
          <a:xfrm>
            <a:off x="3258592" y="338461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5" name="Ellips 74"/>
          <p:cNvSpPr/>
          <p:nvPr/>
        </p:nvSpPr>
        <p:spPr>
          <a:xfrm>
            <a:off x="2034456" y="358255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Ellips 75"/>
          <p:cNvSpPr/>
          <p:nvPr/>
        </p:nvSpPr>
        <p:spPr>
          <a:xfrm>
            <a:off x="3022343" y="354531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Ellips 76"/>
          <p:cNvSpPr/>
          <p:nvPr/>
        </p:nvSpPr>
        <p:spPr>
          <a:xfrm>
            <a:off x="2596207" y="402685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Ellips 77"/>
          <p:cNvSpPr/>
          <p:nvPr/>
        </p:nvSpPr>
        <p:spPr>
          <a:xfrm>
            <a:off x="1937780" y="329564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Ellips 78"/>
          <p:cNvSpPr/>
          <p:nvPr/>
        </p:nvSpPr>
        <p:spPr>
          <a:xfrm>
            <a:off x="2555776" y="359930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0" name="Ellips 79"/>
          <p:cNvSpPr/>
          <p:nvPr/>
        </p:nvSpPr>
        <p:spPr>
          <a:xfrm>
            <a:off x="2477831" y="379856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Ellips 80"/>
          <p:cNvSpPr/>
          <p:nvPr/>
        </p:nvSpPr>
        <p:spPr>
          <a:xfrm>
            <a:off x="2932088" y="379856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2" name="Ellips 81"/>
          <p:cNvSpPr/>
          <p:nvPr/>
        </p:nvSpPr>
        <p:spPr>
          <a:xfrm>
            <a:off x="3084488" y="395096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Ellips 82"/>
          <p:cNvSpPr/>
          <p:nvPr/>
        </p:nvSpPr>
        <p:spPr>
          <a:xfrm>
            <a:off x="2718532" y="375284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Ellips 83"/>
          <p:cNvSpPr/>
          <p:nvPr/>
        </p:nvSpPr>
        <p:spPr>
          <a:xfrm>
            <a:off x="2782631" y="410336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Ellips 84"/>
          <p:cNvSpPr/>
          <p:nvPr/>
        </p:nvSpPr>
        <p:spPr>
          <a:xfrm>
            <a:off x="3024801" y="410336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Ellips 85"/>
          <p:cNvSpPr/>
          <p:nvPr/>
        </p:nvSpPr>
        <p:spPr>
          <a:xfrm>
            <a:off x="2483768" y="254790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Ellips 86"/>
          <p:cNvSpPr/>
          <p:nvPr/>
        </p:nvSpPr>
        <p:spPr>
          <a:xfrm>
            <a:off x="2898552" y="30796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Ellips 87"/>
          <p:cNvSpPr/>
          <p:nvPr/>
        </p:nvSpPr>
        <p:spPr>
          <a:xfrm>
            <a:off x="3212232" y="277213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9" name="Ellips 88"/>
          <p:cNvSpPr/>
          <p:nvPr/>
        </p:nvSpPr>
        <p:spPr>
          <a:xfrm>
            <a:off x="2195736" y="305677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0" name="Ellips 89"/>
          <p:cNvSpPr/>
          <p:nvPr/>
        </p:nvSpPr>
        <p:spPr>
          <a:xfrm>
            <a:off x="2344677" y="331850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Ellips 90"/>
          <p:cNvSpPr/>
          <p:nvPr/>
        </p:nvSpPr>
        <p:spPr>
          <a:xfrm>
            <a:off x="2807804" y="273801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2" name="Ellips 91"/>
          <p:cNvSpPr/>
          <p:nvPr/>
        </p:nvSpPr>
        <p:spPr>
          <a:xfrm>
            <a:off x="2633205" y="30796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Ellips 92"/>
          <p:cNvSpPr/>
          <p:nvPr/>
        </p:nvSpPr>
        <p:spPr>
          <a:xfrm>
            <a:off x="1572332" y="367133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4" name="Ellips 93"/>
          <p:cNvSpPr/>
          <p:nvPr/>
        </p:nvSpPr>
        <p:spPr>
          <a:xfrm>
            <a:off x="1475656" y="338441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5" name="Ellips 94"/>
          <p:cNvSpPr/>
          <p:nvPr/>
        </p:nvSpPr>
        <p:spPr>
          <a:xfrm>
            <a:off x="2165164" y="358253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6" name="Ellips 95"/>
          <p:cNvSpPr/>
          <p:nvPr/>
        </p:nvSpPr>
        <p:spPr>
          <a:xfrm>
            <a:off x="2015707" y="38873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7" name="Ellips 96"/>
          <p:cNvSpPr/>
          <p:nvPr/>
        </p:nvSpPr>
        <p:spPr>
          <a:xfrm>
            <a:off x="2021644" y="263668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Ellips 97"/>
          <p:cNvSpPr/>
          <p:nvPr/>
        </p:nvSpPr>
        <p:spPr>
          <a:xfrm>
            <a:off x="1733612" y="314555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9" name="Ellips 98"/>
          <p:cNvSpPr/>
          <p:nvPr/>
        </p:nvSpPr>
        <p:spPr>
          <a:xfrm>
            <a:off x="2345680" y="282678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0" name="Ellips 99"/>
          <p:cNvSpPr/>
          <p:nvPr/>
        </p:nvSpPr>
        <p:spPr>
          <a:xfrm>
            <a:off x="2171081" y="316841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1" name="Ellips 100"/>
          <p:cNvSpPr/>
          <p:nvPr/>
        </p:nvSpPr>
        <p:spPr>
          <a:xfrm>
            <a:off x="1843100" y="373495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2" name="Ellips 101"/>
          <p:cNvSpPr/>
          <p:nvPr/>
        </p:nvSpPr>
        <p:spPr>
          <a:xfrm>
            <a:off x="1746424" y="344804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3" name="Ellips 102"/>
          <p:cNvSpPr/>
          <p:nvPr/>
        </p:nvSpPr>
        <p:spPr>
          <a:xfrm>
            <a:off x="2292412" y="270030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4" name="Ellips 103"/>
          <p:cNvSpPr/>
          <p:nvPr/>
        </p:nvSpPr>
        <p:spPr>
          <a:xfrm>
            <a:off x="2004380" y="320917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5" name="Ellips 104"/>
          <p:cNvSpPr/>
          <p:nvPr/>
        </p:nvSpPr>
        <p:spPr>
          <a:xfrm>
            <a:off x="2153321" y="347090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6" name="Ellips 105"/>
          <p:cNvSpPr/>
          <p:nvPr/>
        </p:nvSpPr>
        <p:spPr>
          <a:xfrm>
            <a:off x="1555068" y="303887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7" name="Ellips 106"/>
          <p:cNvSpPr/>
          <p:nvPr/>
        </p:nvSpPr>
        <p:spPr>
          <a:xfrm>
            <a:off x="2405823" y="228381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8" name="Ellips 107"/>
          <p:cNvSpPr/>
          <p:nvPr/>
        </p:nvSpPr>
        <p:spPr>
          <a:xfrm>
            <a:off x="1733612" y="271236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" name="Ellips 108"/>
          <p:cNvSpPr/>
          <p:nvPr/>
        </p:nvSpPr>
        <p:spPr>
          <a:xfrm>
            <a:off x="1746424" y="301485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0" name="Ellips 109"/>
          <p:cNvSpPr/>
          <p:nvPr/>
        </p:nvSpPr>
        <p:spPr>
          <a:xfrm>
            <a:off x="2004380" y="277599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1" name="Ellips 110"/>
          <p:cNvSpPr/>
          <p:nvPr/>
        </p:nvSpPr>
        <p:spPr>
          <a:xfrm>
            <a:off x="1838171" y="257076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2" name="Ellips 111"/>
          <p:cNvSpPr/>
          <p:nvPr/>
        </p:nvSpPr>
        <p:spPr>
          <a:xfrm>
            <a:off x="1667012" y="285202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3" name="Ellips 112"/>
          <p:cNvSpPr/>
          <p:nvPr/>
        </p:nvSpPr>
        <p:spPr>
          <a:xfrm>
            <a:off x="1555068" y="316725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4" name="Ellips 113"/>
          <p:cNvSpPr/>
          <p:nvPr/>
        </p:nvSpPr>
        <p:spPr>
          <a:xfrm>
            <a:off x="1813024" y="292839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5" name="Ellips 114"/>
          <p:cNvSpPr/>
          <p:nvPr/>
        </p:nvSpPr>
        <p:spPr>
          <a:xfrm>
            <a:off x="2402367" y="34301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6" name="Ellips 115"/>
          <p:cNvSpPr/>
          <p:nvPr/>
        </p:nvSpPr>
        <p:spPr>
          <a:xfrm>
            <a:off x="2408284" y="301601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7" name="Ellips 116"/>
          <p:cNvSpPr/>
          <p:nvPr/>
        </p:nvSpPr>
        <p:spPr>
          <a:xfrm>
            <a:off x="2390524" y="331850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8" name="Ellips 117"/>
          <p:cNvSpPr/>
          <p:nvPr/>
        </p:nvSpPr>
        <p:spPr>
          <a:xfrm>
            <a:off x="2195736" y="295123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9" name="Ellips 118"/>
          <p:cNvSpPr/>
          <p:nvPr/>
        </p:nvSpPr>
        <p:spPr>
          <a:xfrm>
            <a:off x="2216928" y="316841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0" name="Ellips 119"/>
          <p:cNvSpPr/>
          <p:nvPr/>
        </p:nvSpPr>
        <p:spPr>
          <a:xfrm>
            <a:off x="2247972" y="267438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1" name="Ellips 120"/>
          <p:cNvSpPr/>
          <p:nvPr/>
        </p:nvSpPr>
        <p:spPr>
          <a:xfrm>
            <a:off x="2050227" y="320917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2" name="Ellips 121"/>
          <p:cNvSpPr/>
          <p:nvPr/>
        </p:nvSpPr>
        <p:spPr>
          <a:xfrm>
            <a:off x="2741712" y="351893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3" name="Ellips 122"/>
          <p:cNvSpPr/>
          <p:nvPr/>
        </p:nvSpPr>
        <p:spPr>
          <a:xfrm>
            <a:off x="2516791" y="345530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4" name="Ellips 123"/>
          <p:cNvSpPr/>
          <p:nvPr/>
        </p:nvSpPr>
        <p:spPr>
          <a:xfrm>
            <a:off x="2555776" y="316725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5" name="Ellips 124"/>
          <p:cNvSpPr/>
          <p:nvPr/>
        </p:nvSpPr>
        <p:spPr>
          <a:xfrm>
            <a:off x="2504948" y="334367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6" name="Ellips 125"/>
          <p:cNvSpPr/>
          <p:nvPr/>
        </p:nvSpPr>
        <p:spPr>
          <a:xfrm>
            <a:off x="2505951" y="285195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7" name="Ellips 126"/>
          <p:cNvSpPr/>
          <p:nvPr/>
        </p:nvSpPr>
        <p:spPr>
          <a:xfrm>
            <a:off x="2331352" y="319358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8" name="Ellips 127"/>
          <p:cNvSpPr/>
          <p:nvPr/>
        </p:nvSpPr>
        <p:spPr>
          <a:xfrm>
            <a:off x="2452683" y="272547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9" name="Ellips 128"/>
          <p:cNvSpPr/>
          <p:nvPr/>
        </p:nvSpPr>
        <p:spPr>
          <a:xfrm>
            <a:off x="2164651" y="323434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0" name="Ellips 129"/>
          <p:cNvSpPr/>
          <p:nvPr/>
        </p:nvSpPr>
        <p:spPr>
          <a:xfrm>
            <a:off x="3241337" y="338911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1" name="Ellips 130"/>
          <p:cNvSpPr/>
          <p:nvPr/>
        </p:nvSpPr>
        <p:spPr>
          <a:xfrm>
            <a:off x="2578952" y="403135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2" name="Ellips 131"/>
          <p:cNvSpPr/>
          <p:nvPr/>
        </p:nvSpPr>
        <p:spPr>
          <a:xfrm>
            <a:off x="2460576" y="380305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3" name="Ellips 132"/>
          <p:cNvSpPr/>
          <p:nvPr/>
        </p:nvSpPr>
        <p:spPr>
          <a:xfrm>
            <a:off x="3275856" y="36134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4" name="Ellips 133"/>
          <p:cNvSpPr/>
          <p:nvPr/>
        </p:nvSpPr>
        <p:spPr>
          <a:xfrm>
            <a:off x="3152065" y="314776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5" name="Ellips 134"/>
          <p:cNvSpPr/>
          <p:nvPr/>
        </p:nvSpPr>
        <p:spPr>
          <a:xfrm>
            <a:off x="3061317" y="280613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6" name="Ellips 135"/>
          <p:cNvSpPr/>
          <p:nvPr/>
        </p:nvSpPr>
        <p:spPr>
          <a:xfrm>
            <a:off x="1825845" y="373945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7" name="Ellips 136"/>
          <p:cNvSpPr/>
          <p:nvPr/>
        </p:nvSpPr>
        <p:spPr>
          <a:xfrm>
            <a:off x="2269220" y="395546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8" name="Ellips 137"/>
          <p:cNvSpPr/>
          <p:nvPr/>
        </p:nvSpPr>
        <p:spPr>
          <a:xfrm>
            <a:off x="2096613" y="380308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9" name="Ellips 138"/>
          <p:cNvSpPr/>
          <p:nvPr/>
        </p:nvSpPr>
        <p:spPr>
          <a:xfrm>
            <a:off x="2995225" y="358705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0" name="Ellips 139"/>
          <p:cNvSpPr/>
          <p:nvPr/>
        </p:nvSpPr>
        <p:spPr>
          <a:xfrm>
            <a:off x="2770304" y="352342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1" name="Ellips 140"/>
          <p:cNvSpPr/>
          <p:nvPr/>
        </p:nvSpPr>
        <p:spPr>
          <a:xfrm>
            <a:off x="2776221" y="310930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2" name="Ellips 141"/>
          <p:cNvSpPr/>
          <p:nvPr/>
        </p:nvSpPr>
        <p:spPr>
          <a:xfrm>
            <a:off x="2758461" y="341179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3" name="Ellips 142"/>
          <p:cNvSpPr/>
          <p:nvPr/>
        </p:nvSpPr>
        <p:spPr>
          <a:xfrm>
            <a:off x="2759464" y="292007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4" name="Ellips 143"/>
          <p:cNvSpPr/>
          <p:nvPr/>
        </p:nvSpPr>
        <p:spPr>
          <a:xfrm>
            <a:off x="2584865" y="326170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5" name="Ellips 144"/>
          <p:cNvSpPr/>
          <p:nvPr/>
        </p:nvSpPr>
        <p:spPr>
          <a:xfrm>
            <a:off x="2706196" y="279360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6" name="Ellips 145"/>
          <p:cNvSpPr/>
          <p:nvPr/>
        </p:nvSpPr>
        <p:spPr>
          <a:xfrm>
            <a:off x="2418164" y="330247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7" name="Ellips 146"/>
          <p:cNvSpPr/>
          <p:nvPr/>
        </p:nvSpPr>
        <p:spPr>
          <a:xfrm>
            <a:off x="2681052" y="261382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8" name="Ellips 147"/>
          <p:cNvSpPr/>
          <p:nvPr/>
        </p:nvSpPr>
        <p:spPr>
          <a:xfrm>
            <a:off x="2970560" y="289721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9" name="Ellips 148"/>
          <p:cNvSpPr/>
          <p:nvPr/>
        </p:nvSpPr>
        <p:spPr>
          <a:xfrm>
            <a:off x="2940968" y="300510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0" name="Ellips 149"/>
          <p:cNvSpPr/>
          <p:nvPr/>
        </p:nvSpPr>
        <p:spPr>
          <a:xfrm>
            <a:off x="3093368" y="315750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1" name="Ellips 150"/>
          <p:cNvSpPr/>
          <p:nvPr/>
        </p:nvSpPr>
        <p:spPr>
          <a:xfrm>
            <a:off x="2790540" y="246142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2" name="Ellips 151"/>
          <p:cNvSpPr/>
          <p:nvPr/>
        </p:nvSpPr>
        <p:spPr>
          <a:xfrm>
            <a:off x="3384360" y="318674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3" name="Ellips 152"/>
          <p:cNvSpPr/>
          <p:nvPr/>
        </p:nvSpPr>
        <p:spPr>
          <a:xfrm>
            <a:off x="3168817" y="377570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4" name="Ellips 153"/>
          <p:cNvSpPr/>
          <p:nvPr/>
        </p:nvSpPr>
        <p:spPr>
          <a:xfrm>
            <a:off x="3217162" y="327881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5" name="Ellips 154"/>
          <p:cNvSpPr/>
          <p:nvPr/>
        </p:nvSpPr>
        <p:spPr>
          <a:xfrm>
            <a:off x="3021360" y="250218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6" name="Ellips 155"/>
          <p:cNvSpPr/>
          <p:nvPr/>
        </p:nvSpPr>
        <p:spPr>
          <a:xfrm>
            <a:off x="2474375" y="241570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7" name="Ellips 156"/>
          <p:cNvSpPr/>
          <p:nvPr/>
        </p:nvSpPr>
        <p:spPr>
          <a:xfrm>
            <a:off x="2490172" y="423851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8" name="Ellips 157"/>
          <p:cNvSpPr/>
          <p:nvPr/>
        </p:nvSpPr>
        <p:spPr>
          <a:xfrm>
            <a:off x="2509901" y="445025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9" name="Ellips 158"/>
          <p:cNvSpPr/>
          <p:nvPr/>
        </p:nvSpPr>
        <p:spPr>
          <a:xfrm>
            <a:off x="2192270" y="422734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0" name="Ellips 159"/>
          <p:cNvSpPr/>
          <p:nvPr/>
        </p:nvSpPr>
        <p:spPr>
          <a:xfrm>
            <a:off x="1944690" y="408545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1" name="Ellips 160"/>
          <p:cNvSpPr/>
          <p:nvPr/>
        </p:nvSpPr>
        <p:spPr>
          <a:xfrm>
            <a:off x="1741016" y="394037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2" name="Ellips 161"/>
          <p:cNvSpPr/>
          <p:nvPr/>
        </p:nvSpPr>
        <p:spPr>
          <a:xfrm>
            <a:off x="2034456" y="245647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3" name="Ellips 162"/>
          <p:cNvSpPr/>
          <p:nvPr/>
        </p:nvSpPr>
        <p:spPr>
          <a:xfrm>
            <a:off x="2207071" y="236998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8" name="Ellips 167"/>
          <p:cNvSpPr/>
          <p:nvPr/>
        </p:nvSpPr>
        <p:spPr>
          <a:xfrm>
            <a:off x="1986145" y="300425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9" name="Ellips 168"/>
          <p:cNvSpPr/>
          <p:nvPr/>
        </p:nvSpPr>
        <p:spPr>
          <a:xfrm>
            <a:off x="2843808" y="411445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0" name="Ellips 169"/>
          <p:cNvSpPr/>
          <p:nvPr/>
        </p:nvSpPr>
        <p:spPr>
          <a:xfrm>
            <a:off x="1633509" y="368243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1" name="Ellips 170"/>
          <p:cNvSpPr/>
          <p:nvPr/>
        </p:nvSpPr>
        <p:spPr>
          <a:xfrm>
            <a:off x="1536833" y="339551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2" name="Ellips 171"/>
          <p:cNvSpPr/>
          <p:nvPr/>
        </p:nvSpPr>
        <p:spPr>
          <a:xfrm>
            <a:off x="1794789" y="315665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3" name="Ellips 172"/>
          <p:cNvSpPr/>
          <p:nvPr/>
        </p:nvSpPr>
        <p:spPr>
          <a:xfrm>
            <a:off x="1616245" y="304996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4" name="Ellips 173"/>
          <p:cNvSpPr/>
          <p:nvPr/>
        </p:nvSpPr>
        <p:spPr>
          <a:xfrm>
            <a:off x="1794789" y="272346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5" name="Ellips 174"/>
          <p:cNvSpPr/>
          <p:nvPr/>
        </p:nvSpPr>
        <p:spPr>
          <a:xfrm>
            <a:off x="1807601" y="302595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6" name="Ellips 175"/>
          <p:cNvSpPr/>
          <p:nvPr/>
        </p:nvSpPr>
        <p:spPr>
          <a:xfrm>
            <a:off x="1899348" y="258186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7" name="Ellips 176"/>
          <p:cNvSpPr/>
          <p:nvPr/>
        </p:nvSpPr>
        <p:spPr>
          <a:xfrm>
            <a:off x="1728189" y="286312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8" name="Ellips 177"/>
          <p:cNvSpPr/>
          <p:nvPr/>
        </p:nvSpPr>
        <p:spPr>
          <a:xfrm>
            <a:off x="1874201" y="293948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9" name="Ellips 178"/>
          <p:cNvSpPr/>
          <p:nvPr/>
        </p:nvSpPr>
        <p:spPr>
          <a:xfrm>
            <a:off x="1887022" y="375055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0" name="Ellips 179"/>
          <p:cNvSpPr/>
          <p:nvPr/>
        </p:nvSpPr>
        <p:spPr>
          <a:xfrm>
            <a:off x="2445774" y="455826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1" name="Ellips 180"/>
          <p:cNvSpPr/>
          <p:nvPr/>
        </p:nvSpPr>
        <p:spPr>
          <a:xfrm>
            <a:off x="2588815" y="415007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2" name="Ellips 181"/>
          <p:cNvSpPr/>
          <p:nvPr/>
        </p:nvSpPr>
        <p:spPr>
          <a:xfrm>
            <a:off x="2253447" y="423844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3" name="Ellips 182"/>
          <p:cNvSpPr/>
          <p:nvPr/>
        </p:nvSpPr>
        <p:spPr>
          <a:xfrm>
            <a:off x="2005867" y="409655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4" name="Ellips 183"/>
          <p:cNvSpPr/>
          <p:nvPr/>
        </p:nvSpPr>
        <p:spPr>
          <a:xfrm>
            <a:off x="1802193" y="395146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5" name="Ellips 184"/>
          <p:cNvSpPr/>
          <p:nvPr/>
        </p:nvSpPr>
        <p:spPr>
          <a:xfrm>
            <a:off x="2996208" y="328703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6" name="Ellips 185"/>
          <p:cNvSpPr/>
          <p:nvPr/>
        </p:nvSpPr>
        <p:spPr>
          <a:xfrm>
            <a:off x="2477839" y="403728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7" name="Ellips 186"/>
          <p:cNvSpPr/>
          <p:nvPr/>
        </p:nvSpPr>
        <p:spPr>
          <a:xfrm>
            <a:off x="2359463" y="380899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8" name="Ellips 187"/>
          <p:cNvSpPr/>
          <p:nvPr/>
        </p:nvSpPr>
        <p:spPr>
          <a:xfrm>
            <a:off x="2365400" y="255833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9" name="Ellips 188"/>
          <p:cNvSpPr/>
          <p:nvPr/>
        </p:nvSpPr>
        <p:spPr>
          <a:xfrm>
            <a:off x="2708176" y="367336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0" name="Ellips 189"/>
          <p:cNvSpPr/>
          <p:nvPr/>
        </p:nvSpPr>
        <p:spPr>
          <a:xfrm>
            <a:off x="2091678" y="339551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1" name="Ellips 190"/>
          <p:cNvSpPr/>
          <p:nvPr/>
        </p:nvSpPr>
        <p:spPr>
          <a:xfrm>
            <a:off x="3061317" y="367945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2" name="Ellips 191"/>
          <p:cNvSpPr/>
          <p:nvPr/>
        </p:nvSpPr>
        <p:spPr>
          <a:xfrm>
            <a:off x="3284240" y="288267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3" name="Ellips 192"/>
          <p:cNvSpPr/>
          <p:nvPr/>
        </p:nvSpPr>
        <p:spPr>
          <a:xfrm>
            <a:off x="2317564" y="365659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4" name="Ellips 193"/>
          <p:cNvSpPr/>
          <p:nvPr/>
        </p:nvSpPr>
        <p:spPr>
          <a:xfrm>
            <a:off x="2305721" y="354495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5" name="Ellips 194"/>
          <p:cNvSpPr/>
          <p:nvPr/>
        </p:nvSpPr>
        <p:spPr>
          <a:xfrm>
            <a:off x="3393737" y="346316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6" name="Ellips 195"/>
          <p:cNvSpPr/>
          <p:nvPr/>
        </p:nvSpPr>
        <p:spPr>
          <a:xfrm>
            <a:off x="2612976" y="387711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7" name="Ellips 196"/>
          <p:cNvSpPr/>
          <p:nvPr/>
        </p:nvSpPr>
        <p:spPr>
          <a:xfrm>
            <a:off x="2910861" y="348584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8" name="Ellips 197"/>
          <p:cNvSpPr/>
          <p:nvPr/>
        </p:nvSpPr>
        <p:spPr>
          <a:xfrm>
            <a:off x="2942940" y="253547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9" name="Ellips 198"/>
          <p:cNvSpPr/>
          <p:nvPr/>
        </p:nvSpPr>
        <p:spPr>
          <a:xfrm>
            <a:off x="3313345" y="307282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0" name="Ellips 199"/>
          <p:cNvSpPr/>
          <p:nvPr/>
        </p:nvSpPr>
        <p:spPr>
          <a:xfrm>
            <a:off x="3224073" y="387603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1" name="Ellips 200"/>
          <p:cNvSpPr/>
          <p:nvPr/>
        </p:nvSpPr>
        <p:spPr>
          <a:xfrm>
            <a:off x="3369562" y="335286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2" name="Ellips 201"/>
          <p:cNvSpPr/>
          <p:nvPr/>
        </p:nvSpPr>
        <p:spPr>
          <a:xfrm>
            <a:off x="3131840" y="261192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3" name="Ellips 202"/>
          <p:cNvSpPr/>
          <p:nvPr/>
        </p:nvSpPr>
        <p:spPr>
          <a:xfrm>
            <a:off x="2626775" y="248975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4" name="Ellips 203"/>
          <p:cNvSpPr/>
          <p:nvPr/>
        </p:nvSpPr>
        <p:spPr>
          <a:xfrm>
            <a:off x="2138545" y="307830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5" name="Ellips 204"/>
          <p:cNvSpPr/>
          <p:nvPr/>
        </p:nvSpPr>
        <p:spPr>
          <a:xfrm>
            <a:off x="1949144" y="346957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6" name="Ellips 205"/>
          <p:cNvSpPr/>
          <p:nvPr/>
        </p:nvSpPr>
        <p:spPr>
          <a:xfrm>
            <a:off x="1785909" y="375648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7" name="Ellips 206"/>
          <p:cNvSpPr/>
          <p:nvPr/>
        </p:nvSpPr>
        <p:spPr>
          <a:xfrm>
            <a:off x="1689233" y="346957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8" name="Ellips 207"/>
          <p:cNvSpPr/>
          <p:nvPr/>
        </p:nvSpPr>
        <p:spPr>
          <a:xfrm>
            <a:off x="1947189" y="323070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9" name="Ellips 208"/>
          <p:cNvSpPr/>
          <p:nvPr/>
        </p:nvSpPr>
        <p:spPr>
          <a:xfrm>
            <a:off x="1768645" y="312402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0" name="Ellips 209"/>
          <p:cNvSpPr/>
          <p:nvPr/>
        </p:nvSpPr>
        <p:spPr>
          <a:xfrm>
            <a:off x="1947189" y="279751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1" name="Ellips 210"/>
          <p:cNvSpPr/>
          <p:nvPr/>
        </p:nvSpPr>
        <p:spPr>
          <a:xfrm>
            <a:off x="1960001" y="310000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2" name="Ellips 211"/>
          <p:cNvSpPr/>
          <p:nvPr/>
        </p:nvSpPr>
        <p:spPr>
          <a:xfrm>
            <a:off x="2051748" y="265592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3" name="Ellips 212"/>
          <p:cNvSpPr/>
          <p:nvPr/>
        </p:nvSpPr>
        <p:spPr>
          <a:xfrm>
            <a:off x="1880589" y="293718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4" name="Ellips 213"/>
          <p:cNvSpPr/>
          <p:nvPr/>
        </p:nvSpPr>
        <p:spPr>
          <a:xfrm>
            <a:off x="2026601" y="301354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5" name="Ellips 214"/>
          <p:cNvSpPr/>
          <p:nvPr/>
        </p:nvSpPr>
        <p:spPr>
          <a:xfrm>
            <a:off x="2039422" y="382460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6" name="Ellips 215"/>
          <p:cNvSpPr/>
          <p:nvPr/>
        </p:nvSpPr>
        <p:spPr>
          <a:xfrm>
            <a:off x="2731837" y="423423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7" name="Ellips 216"/>
          <p:cNvSpPr/>
          <p:nvPr/>
        </p:nvSpPr>
        <p:spPr>
          <a:xfrm>
            <a:off x="2297337" y="410960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8" name="Ellips 217"/>
          <p:cNvSpPr/>
          <p:nvPr/>
        </p:nvSpPr>
        <p:spPr>
          <a:xfrm>
            <a:off x="2405847" y="431249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9" name="Ellips 218"/>
          <p:cNvSpPr/>
          <p:nvPr/>
        </p:nvSpPr>
        <p:spPr>
          <a:xfrm>
            <a:off x="2158267" y="417060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0" name="Ellips 219"/>
          <p:cNvSpPr/>
          <p:nvPr/>
        </p:nvSpPr>
        <p:spPr>
          <a:xfrm>
            <a:off x="1954593" y="402552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1" name="Ellips 220"/>
          <p:cNvSpPr/>
          <p:nvPr/>
        </p:nvSpPr>
        <p:spPr>
          <a:xfrm>
            <a:off x="5292080" y="2276872"/>
            <a:ext cx="2088232" cy="2088232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2" name="Ellips 221"/>
          <p:cNvSpPr/>
          <p:nvPr/>
        </p:nvSpPr>
        <p:spPr>
          <a:xfrm>
            <a:off x="5940152" y="263668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3" name="Ellips 222"/>
          <p:cNvSpPr/>
          <p:nvPr/>
        </p:nvSpPr>
        <p:spPr>
          <a:xfrm>
            <a:off x="6354936" y="316841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4" name="Ellips 223"/>
          <p:cNvSpPr/>
          <p:nvPr/>
        </p:nvSpPr>
        <p:spPr>
          <a:xfrm>
            <a:off x="6732240" y="283524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5" name="Ellips 224"/>
          <p:cNvSpPr/>
          <p:nvPr/>
        </p:nvSpPr>
        <p:spPr>
          <a:xfrm>
            <a:off x="5652120" y="314555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6" name="Ellips 225"/>
          <p:cNvSpPr/>
          <p:nvPr/>
        </p:nvSpPr>
        <p:spPr>
          <a:xfrm>
            <a:off x="6732240" y="347338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7" name="Ellips 226"/>
          <p:cNvSpPr/>
          <p:nvPr/>
        </p:nvSpPr>
        <p:spPr>
          <a:xfrm>
            <a:off x="6012160" y="349624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8" name="Ellips 227"/>
          <p:cNvSpPr/>
          <p:nvPr/>
        </p:nvSpPr>
        <p:spPr>
          <a:xfrm>
            <a:off x="6264188" y="282678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9" name="Ellips 228"/>
          <p:cNvSpPr/>
          <p:nvPr/>
        </p:nvSpPr>
        <p:spPr>
          <a:xfrm>
            <a:off x="5508104" y="367133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0" name="Ellips 229"/>
          <p:cNvSpPr/>
          <p:nvPr/>
        </p:nvSpPr>
        <p:spPr>
          <a:xfrm>
            <a:off x="6495991" y="363408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1" name="Ellips 230"/>
          <p:cNvSpPr/>
          <p:nvPr/>
        </p:nvSpPr>
        <p:spPr>
          <a:xfrm>
            <a:off x="6069855" y="411563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2" name="Ellips 231"/>
          <p:cNvSpPr/>
          <p:nvPr/>
        </p:nvSpPr>
        <p:spPr>
          <a:xfrm>
            <a:off x="6516216" y="407707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3" name="Ellips 232"/>
          <p:cNvSpPr/>
          <p:nvPr/>
        </p:nvSpPr>
        <p:spPr>
          <a:xfrm>
            <a:off x="5904148" y="3789040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4" name="Ellips 233"/>
          <p:cNvSpPr/>
          <p:nvPr/>
        </p:nvSpPr>
        <p:spPr>
          <a:xfrm>
            <a:off x="5436096" y="335699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5" name="Ellips 234"/>
          <p:cNvSpPr/>
          <p:nvPr/>
        </p:nvSpPr>
        <p:spPr>
          <a:xfrm>
            <a:off x="5724128" y="2858108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6" name="Ellips 235"/>
          <p:cNvSpPr/>
          <p:nvPr/>
        </p:nvSpPr>
        <p:spPr>
          <a:xfrm>
            <a:off x="6516216" y="3409681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7" name="Ellips 236"/>
          <p:cNvSpPr/>
          <p:nvPr/>
        </p:nvSpPr>
        <p:spPr>
          <a:xfrm>
            <a:off x="6876256" y="3178127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8" name="Ellips 237"/>
          <p:cNvSpPr/>
          <p:nvPr/>
        </p:nvSpPr>
        <p:spPr>
          <a:xfrm>
            <a:off x="6458504" y="2530002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9" name="Ellips 238"/>
          <p:cNvSpPr/>
          <p:nvPr/>
        </p:nvSpPr>
        <p:spPr>
          <a:xfrm>
            <a:off x="6048164" y="3142373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0" name="Ellips 239"/>
          <p:cNvSpPr/>
          <p:nvPr/>
        </p:nvSpPr>
        <p:spPr>
          <a:xfrm>
            <a:off x="6228184" y="3755259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1" name="Ellips 240"/>
          <p:cNvSpPr/>
          <p:nvPr/>
        </p:nvSpPr>
        <p:spPr>
          <a:xfrm>
            <a:off x="6894991" y="3758468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2" name="Ellips 241"/>
          <p:cNvSpPr/>
          <p:nvPr/>
        </p:nvSpPr>
        <p:spPr>
          <a:xfrm>
            <a:off x="6012160" y="249117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3" name="Ellips 242"/>
          <p:cNvSpPr/>
          <p:nvPr/>
        </p:nvSpPr>
        <p:spPr>
          <a:xfrm>
            <a:off x="7020272" y="300384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4" name="Ellips 243"/>
          <p:cNvSpPr/>
          <p:nvPr/>
        </p:nvSpPr>
        <p:spPr>
          <a:xfrm>
            <a:off x="6804248" y="26897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5" name="Ellips 244"/>
          <p:cNvSpPr/>
          <p:nvPr/>
        </p:nvSpPr>
        <p:spPr>
          <a:xfrm>
            <a:off x="5724128" y="300004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6" name="Ellips 245"/>
          <p:cNvSpPr/>
          <p:nvPr/>
        </p:nvSpPr>
        <p:spPr>
          <a:xfrm>
            <a:off x="6804248" y="332787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7" name="Ellips 246"/>
          <p:cNvSpPr/>
          <p:nvPr/>
        </p:nvSpPr>
        <p:spPr>
          <a:xfrm>
            <a:off x="5873069" y="326176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8" name="Ellips 247"/>
          <p:cNvSpPr/>
          <p:nvPr/>
        </p:nvSpPr>
        <p:spPr>
          <a:xfrm>
            <a:off x="6336196" y="268127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9" name="Ellips 248"/>
          <p:cNvSpPr/>
          <p:nvPr/>
        </p:nvSpPr>
        <p:spPr>
          <a:xfrm>
            <a:off x="5580112" y="352581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0" name="Ellips 249"/>
          <p:cNvSpPr/>
          <p:nvPr/>
        </p:nvSpPr>
        <p:spPr>
          <a:xfrm>
            <a:off x="6660232" y="321986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1" name="Ellips 250"/>
          <p:cNvSpPr/>
          <p:nvPr/>
        </p:nvSpPr>
        <p:spPr>
          <a:xfrm>
            <a:off x="6141863" y="397011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2" name="Ellips 251"/>
          <p:cNvSpPr/>
          <p:nvPr/>
        </p:nvSpPr>
        <p:spPr>
          <a:xfrm>
            <a:off x="5483436" y="323890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3" name="Ellips 252"/>
          <p:cNvSpPr/>
          <p:nvPr/>
        </p:nvSpPr>
        <p:spPr>
          <a:xfrm>
            <a:off x="6161597" y="302290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4" name="Ellips 253"/>
          <p:cNvSpPr/>
          <p:nvPr/>
        </p:nvSpPr>
        <p:spPr>
          <a:xfrm>
            <a:off x="6172944" y="343702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5" name="Ellips 254"/>
          <p:cNvSpPr/>
          <p:nvPr/>
        </p:nvSpPr>
        <p:spPr>
          <a:xfrm>
            <a:off x="6023487" y="374182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6" name="Ellips 255"/>
          <p:cNvSpPr/>
          <p:nvPr/>
        </p:nvSpPr>
        <p:spPr>
          <a:xfrm>
            <a:off x="6477744" y="374182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7" name="Ellips 256"/>
          <p:cNvSpPr/>
          <p:nvPr/>
        </p:nvSpPr>
        <p:spPr>
          <a:xfrm>
            <a:off x="6630144" y="389422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8" name="Ellips 257"/>
          <p:cNvSpPr/>
          <p:nvPr/>
        </p:nvSpPr>
        <p:spPr>
          <a:xfrm>
            <a:off x="6264188" y="369610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9" name="Ellips 258"/>
          <p:cNvSpPr/>
          <p:nvPr/>
        </p:nvSpPr>
        <p:spPr>
          <a:xfrm>
            <a:off x="6328287" y="404662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0" name="Ellips 259"/>
          <p:cNvSpPr/>
          <p:nvPr/>
        </p:nvSpPr>
        <p:spPr>
          <a:xfrm>
            <a:off x="6570457" y="404662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1" name="Ellips 260"/>
          <p:cNvSpPr/>
          <p:nvPr/>
        </p:nvSpPr>
        <p:spPr>
          <a:xfrm>
            <a:off x="6029424" y="249117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2" name="Ellips 261"/>
          <p:cNvSpPr/>
          <p:nvPr/>
        </p:nvSpPr>
        <p:spPr>
          <a:xfrm>
            <a:off x="6372200" y="293183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3" name="Ellips 262"/>
          <p:cNvSpPr/>
          <p:nvPr/>
        </p:nvSpPr>
        <p:spPr>
          <a:xfrm>
            <a:off x="6821512" y="26897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4" name="Ellips 263"/>
          <p:cNvSpPr/>
          <p:nvPr/>
        </p:nvSpPr>
        <p:spPr>
          <a:xfrm>
            <a:off x="5741392" y="300004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5" name="Ellips 264"/>
          <p:cNvSpPr/>
          <p:nvPr/>
        </p:nvSpPr>
        <p:spPr>
          <a:xfrm>
            <a:off x="5890333" y="326176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6" name="Ellips 265"/>
          <p:cNvSpPr/>
          <p:nvPr/>
        </p:nvSpPr>
        <p:spPr>
          <a:xfrm>
            <a:off x="6353460" y="268127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7" name="Ellips 266"/>
          <p:cNvSpPr/>
          <p:nvPr/>
        </p:nvSpPr>
        <p:spPr>
          <a:xfrm>
            <a:off x="6178861" y="302290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8" name="Ellips 267"/>
          <p:cNvSpPr/>
          <p:nvPr/>
        </p:nvSpPr>
        <p:spPr>
          <a:xfrm>
            <a:off x="7075016" y="339150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9" name="Ellips 268"/>
          <p:cNvSpPr/>
          <p:nvPr/>
        </p:nvSpPr>
        <p:spPr>
          <a:xfrm>
            <a:off x="5850880" y="358944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0" name="Ellips 269"/>
          <p:cNvSpPr/>
          <p:nvPr/>
        </p:nvSpPr>
        <p:spPr>
          <a:xfrm>
            <a:off x="6838767" y="355220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1" name="Ellips 270"/>
          <p:cNvSpPr/>
          <p:nvPr/>
        </p:nvSpPr>
        <p:spPr>
          <a:xfrm>
            <a:off x="6412631" y="403374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2" name="Ellips 271"/>
          <p:cNvSpPr/>
          <p:nvPr/>
        </p:nvSpPr>
        <p:spPr>
          <a:xfrm>
            <a:off x="5754204" y="330253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3" name="Ellips 272"/>
          <p:cNvSpPr/>
          <p:nvPr/>
        </p:nvSpPr>
        <p:spPr>
          <a:xfrm>
            <a:off x="6372200" y="360619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4" name="Ellips 273"/>
          <p:cNvSpPr/>
          <p:nvPr/>
        </p:nvSpPr>
        <p:spPr>
          <a:xfrm>
            <a:off x="6294255" y="380544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5" name="Ellips 274"/>
          <p:cNvSpPr/>
          <p:nvPr/>
        </p:nvSpPr>
        <p:spPr>
          <a:xfrm>
            <a:off x="6748512" y="380545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6" name="Ellips 275"/>
          <p:cNvSpPr/>
          <p:nvPr/>
        </p:nvSpPr>
        <p:spPr>
          <a:xfrm>
            <a:off x="6900912" y="395785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7" name="Ellips 276"/>
          <p:cNvSpPr/>
          <p:nvPr/>
        </p:nvSpPr>
        <p:spPr>
          <a:xfrm>
            <a:off x="6534956" y="375973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8" name="Ellips 277"/>
          <p:cNvSpPr/>
          <p:nvPr/>
        </p:nvSpPr>
        <p:spPr>
          <a:xfrm>
            <a:off x="6599055" y="411024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9" name="Ellips 278"/>
          <p:cNvSpPr/>
          <p:nvPr/>
        </p:nvSpPr>
        <p:spPr>
          <a:xfrm>
            <a:off x="6841225" y="411024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0" name="Ellips 279"/>
          <p:cNvSpPr/>
          <p:nvPr/>
        </p:nvSpPr>
        <p:spPr>
          <a:xfrm>
            <a:off x="6300192" y="255479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1" name="Ellips 280"/>
          <p:cNvSpPr/>
          <p:nvPr/>
        </p:nvSpPr>
        <p:spPr>
          <a:xfrm>
            <a:off x="6714976" y="308652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2" name="Ellips 281"/>
          <p:cNvSpPr/>
          <p:nvPr/>
        </p:nvSpPr>
        <p:spPr>
          <a:xfrm>
            <a:off x="7028656" y="277902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3" name="Ellips 282"/>
          <p:cNvSpPr/>
          <p:nvPr/>
        </p:nvSpPr>
        <p:spPr>
          <a:xfrm>
            <a:off x="6012160" y="306366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4" name="Ellips 283"/>
          <p:cNvSpPr/>
          <p:nvPr/>
        </p:nvSpPr>
        <p:spPr>
          <a:xfrm>
            <a:off x="6161101" y="332539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5" name="Ellips 284"/>
          <p:cNvSpPr/>
          <p:nvPr/>
        </p:nvSpPr>
        <p:spPr>
          <a:xfrm>
            <a:off x="6624228" y="274489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6" name="Ellips 285"/>
          <p:cNvSpPr/>
          <p:nvPr/>
        </p:nvSpPr>
        <p:spPr>
          <a:xfrm>
            <a:off x="6449629" y="308652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7" name="Ellips 286"/>
          <p:cNvSpPr/>
          <p:nvPr/>
        </p:nvSpPr>
        <p:spPr>
          <a:xfrm>
            <a:off x="5388756" y="367822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8" name="Ellips 287"/>
          <p:cNvSpPr/>
          <p:nvPr/>
        </p:nvSpPr>
        <p:spPr>
          <a:xfrm>
            <a:off x="5292080" y="339130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9" name="Ellips 288"/>
          <p:cNvSpPr/>
          <p:nvPr/>
        </p:nvSpPr>
        <p:spPr>
          <a:xfrm>
            <a:off x="5981588" y="358942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0" name="Ellips 289"/>
          <p:cNvSpPr/>
          <p:nvPr/>
        </p:nvSpPr>
        <p:spPr>
          <a:xfrm>
            <a:off x="5832131" y="389422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1" name="Ellips 290"/>
          <p:cNvSpPr/>
          <p:nvPr/>
        </p:nvSpPr>
        <p:spPr>
          <a:xfrm>
            <a:off x="5838068" y="264357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2" name="Ellips 291"/>
          <p:cNvSpPr/>
          <p:nvPr/>
        </p:nvSpPr>
        <p:spPr>
          <a:xfrm>
            <a:off x="5550036" y="315244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3" name="Ellips 292"/>
          <p:cNvSpPr/>
          <p:nvPr/>
        </p:nvSpPr>
        <p:spPr>
          <a:xfrm>
            <a:off x="6162104" y="283367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4" name="Ellips 293"/>
          <p:cNvSpPr/>
          <p:nvPr/>
        </p:nvSpPr>
        <p:spPr>
          <a:xfrm>
            <a:off x="5987505" y="317530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5" name="Ellips 294"/>
          <p:cNvSpPr/>
          <p:nvPr/>
        </p:nvSpPr>
        <p:spPr>
          <a:xfrm>
            <a:off x="5659524" y="374184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6" name="Ellips 295"/>
          <p:cNvSpPr/>
          <p:nvPr/>
        </p:nvSpPr>
        <p:spPr>
          <a:xfrm>
            <a:off x="5562848" y="345493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7" name="Ellips 296"/>
          <p:cNvSpPr/>
          <p:nvPr/>
        </p:nvSpPr>
        <p:spPr>
          <a:xfrm>
            <a:off x="6108836" y="270719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8" name="Ellips 297"/>
          <p:cNvSpPr/>
          <p:nvPr/>
        </p:nvSpPr>
        <p:spPr>
          <a:xfrm>
            <a:off x="5820804" y="321606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9" name="Ellips 298"/>
          <p:cNvSpPr/>
          <p:nvPr/>
        </p:nvSpPr>
        <p:spPr>
          <a:xfrm>
            <a:off x="5969745" y="347779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0" name="Ellips 299"/>
          <p:cNvSpPr/>
          <p:nvPr/>
        </p:nvSpPr>
        <p:spPr>
          <a:xfrm>
            <a:off x="5371492" y="304575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1" name="Ellips 300"/>
          <p:cNvSpPr/>
          <p:nvPr/>
        </p:nvSpPr>
        <p:spPr>
          <a:xfrm>
            <a:off x="6222247" y="229069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2" name="Ellips 301"/>
          <p:cNvSpPr/>
          <p:nvPr/>
        </p:nvSpPr>
        <p:spPr>
          <a:xfrm>
            <a:off x="5550036" y="271925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3" name="Ellips 302"/>
          <p:cNvSpPr/>
          <p:nvPr/>
        </p:nvSpPr>
        <p:spPr>
          <a:xfrm>
            <a:off x="5562848" y="302174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4" name="Ellips 303"/>
          <p:cNvSpPr/>
          <p:nvPr/>
        </p:nvSpPr>
        <p:spPr>
          <a:xfrm>
            <a:off x="5820804" y="278287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5" name="Ellips 304"/>
          <p:cNvSpPr/>
          <p:nvPr/>
        </p:nvSpPr>
        <p:spPr>
          <a:xfrm>
            <a:off x="5654595" y="257765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6" name="Ellips 305"/>
          <p:cNvSpPr/>
          <p:nvPr/>
        </p:nvSpPr>
        <p:spPr>
          <a:xfrm>
            <a:off x="5483436" y="285891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7" name="Ellips 306"/>
          <p:cNvSpPr/>
          <p:nvPr/>
        </p:nvSpPr>
        <p:spPr>
          <a:xfrm>
            <a:off x="5371492" y="317414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8" name="Ellips 307"/>
          <p:cNvSpPr/>
          <p:nvPr/>
        </p:nvSpPr>
        <p:spPr>
          <a:xfrm>
            <a:off x="5629448" y="293527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9" name="Ellips 308"/>
          <p:cNvSpPr/>
          <p:nvPr/>
        </p:nvSpPr>
        <p:spPr>
          <a:xfrm>
            <a:off x="6218791" y="343702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0" name="Ellips 309"/>
          <p:cNvSpPr/>
          <p:nvPr/>
        </p:nvSpPr>
        <p:spPr>
          <a:xfrm>
            <a:off x="6224708" y="302290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1" name="Ellips 310"/>
          <p:cNvSpPr/>
          <p:nvPr/>
        </p:nvSpPr>
        <p:spPr>
          <a:xfrm>
            <a:off x="6206948" y="332539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2" name="Ellips 311"/>
          <p:cNvSpPr/>
          <p:nvPr/>
        </p:nvSpPr>
        <p:spPr>
          <a:xfrm>
            <a:off x="6012160" y="295812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3" name="Ellips 312"/>
          <p:cNvSpPr/>
          <p:nvPr/>
        </p:nvSpPr>
        <p:spPr>
          <a:xfrm>
            <a:off x="6033352" y="317530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4" name="Ellips 313"/>
          <p:cNvSpPr/>
          <p:nvPr/>
        </p:nvSpPr>
        <p:spPr>
          <a:xfrm>
            <a:off x="6064396" y="268127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5" name="Ellips 314"/>
          <p:cNvSpPr/>
          <p:nvPr/>
        </p:nvSpPr>
        <p:spPr>
          <a:xfrm>
            <a:off x="5866651" y="321606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6" name="Ellips 315"/>
          <p:cNvSpPr/>
          <p:nvPr/>
        </p:nvSpPr>
        <p:spPr>
          <a:xfrm>
            <a:off x="6558136" y="352581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7" name="Ellips 316"/>
          <p:cNvSpPr/>
          <p:nvPr/>
        </p:nvSpPr>
        <p:spPr>
          <a:xfrm>
            <a:off x="6333215" y="346219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8" name="Ellips 317"/>
          <p:cNvSpPr/>
          <p:nvPr/>
        </p:nvSpPr>
        <p:spPr>
          <a:xfrm>
            <a:off x="6372200" y="317414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9" name="Ellips 318"/>
          <p:cNvSpPr/>
          <p:nvPr/>
        </p:nvSpPr>
        <p:spPr>
          <a:xfrm>
            <a:off x="6321372" y="335055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0" name="Ellips 319"/>
          <p:cNvSpPr/>
          <p:nvPr/>
        </p:nvSpPr>
        <p:spPr>
          <a:xfrm>
            <a:off x="6322375" y="285884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1" name="Ellips 320"/>
          <p:cNvSpPr/>
          <p:nvPr/>
        </p:nvSpPr>
        <p:spPr>
          <a:xfrm>
            <a:off x="6147776" y="320047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2" name="Ellips 321"/>
          <p:cNvSpPr/>
          <p:nvPr/>
        </p:nvSpPr>
        <p:spPr>
          <a:xfrm>
            <a:off x="6269107" y="273236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3" name="Ellips 322"/>
          <p:cNvSpPr/>
          <p:nvPr/>
        </p:nvSpPr>
        <p:spPr>
          <a:xfrm>
            <a:off x="5981075" y="324123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4" name="Ellips 323"/>
          <p:cNvSpPr/>
          <p:nvPr/>
        </p:nvSpPr>
        <p:spPr>
          <a:xfrm>
            <a:off x="7057761" y="339599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5" name="Ellips 324"/>
          <p:cNvSpPr/>
          <p:nvPr/>
        </p:nvSpPr>
        <p:spPr>
          <a:xfrm>
            <a:off x="6395376" y="403824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6" name="Ellips 325"/>
          <p:cNvSpPr/>
          <p:nvPr/>
        </p:nvSpPr>
        <p:spPr>
          <a:xfrm>
            <a:off x="6277000" y="380994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7" name="Ellips 326"/>
          <p:cNvSpPr/>
          <p:nvPr/>
        </p:nvSpPr>
        <p:spPr>
          <a:xfrm>
            <a:off x="7092280" y="362032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8" name="Ellips 327"/>
          <p:cNvSpPr/>
          <p:nvPr/>
        </p:nvSpPr>
        <p:spPr>
          <a:xfrm>
            <a:off x="6968489" y="315464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9" name="Ellips 328"/>
          <p:cNvSpPr/>
          <p:nvPr/>
        </p:nvSpPr>
        <p:spPr>
          <a:xfrm>
            <a:off x="6877741" y="281302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0" name="Ellips 329"/>
          <p:cNvSpPr/>
          <p:nvPr/>
        </p:nvSpPr>
        <p:spPr>
          <a:xfrm>
            <a:off x="5642269" y="374634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1" name="Ellips 330"/>
          <p:cNvSpPr/>
          <p:nvPr/>
        </p:nvSpPr>
        <p:spPr>
          <a:xfrm>
            <a:off x="6085644" y="396234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2" name="Ellips 331"/>
          <p:cNvSpPr/>
          <p:nvPr/>
        </p:nvSpPr>
        <p:spPr>
          <a:xfrm>
            <a:off x="5913037" y="380996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3" name="Ellips 332"/>
          <p:cNvSpPr/>
          <p:nvPr/>
        </p:nvSpPr>
        <p:spPr>
          <a:xfrm>
            <a:off x="6811649" y="359394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4" name="Ellips 333"/>
          <p:cNvSpPr/>
          <p:nvPr/>
        </p:nvSpPr>
        <p:spPr>
          <a:xfrm>
            <a:off x="6586728" y="353031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5" name="Ellips 334"/>
          <p:cNvSpPr/>
          <p:nvPr/>
        </p:nvSpPr>
        <p:spPr>
          <a:xfrm>
            <a:off x="6592645" y="311619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6" name="Ellips 335"/>
          <p:cNvSpPr/>
          <p:nvPr/>
        </p:nvSpPr>
        <p:spPr>
          <a:xfrm>
            <a:off x="6574885" y="341868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7" name="Ellips 336"/>
          <p:cNvSpPr/>
          <p:nvPr/>
        </p:nvSpPr>
        <p:spPr>
          <a:xfrm>
            <a:off x="6575888" y="292696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8" name="Ellips 337"/>
          <p:cNvSpPr/>
          <p:nvPr/>
        </p:nvSpPr>
        <p:spPr>
          <a:xfrm>
            <a:off x="6401289" y="326859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9" name="Ellips 338"/>
          <p:cNvSpPr/>
          <p:nvPr/>
        </p:nvSpPr>
        <p:spPr>
          <a:xfrm>
            <a:off x="6522620" y="280048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0" name="Ellips 339"/>
          <p:cNvSpPr/>
          <p:nvPr/>
        </p:nvSpPr>
        <p:spPr>
          <a:xfrm>
            <a:off x="6234588" y="330935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1" name="Ellips 340"/>
          <p:cNvSpPr/>
          <p:nvPr/>
        </p:nvSpPr>
        <p:spPr>
          <a:xfrm>
            <a:off x="6497476" y="262071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2" name="Ellips 341"/>
          <p:cNvSpPr/>
          <p:nvPr/>
        </p:nvSpPr>
        <p:spPr>
          <a:xfrm>
            <a:off x="6786984" y="290410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3" name="Ellips 342"/>
          <p:cNvSpPr/>
          <p:nvPr/>
        </p:nvSpPr>
        <p:spPr>
          <a:xfrm>
            <a:off x="6757392" y="301199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4" name="Ellips 343"/>
          <p:cNvSpPr/>
          <p:nvPr/>
        </p:nvSpPr>
        <p:spPr>
          <a:xfrm>
            <a:off x="6909792" y="316439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5" name="Ellips 344"/>
          <p:cNvSpPr/>
          <p:nvPr/>
        </p:nvSpPr>
        <p:spPr>
          <a:xfrm>
            <a:off x="6606964" y="246831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6" name="Ellips 345"/>
          <p:cNvSpPr/>
          <p:nvPr/>
        </p:nvSpPr>
        <p:spPr>
          <a:xfrm>
            <a:off x="7200784" y="319363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7" name="Ellips 346"/>
          <p:cNvSpPr/>
          <p:nvPr/>
        </p:nvSpPr>
        <p:spPr>
          <a:xfrm>
            <a:off x="6985241" y="378258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8" name="Ellips 347"/>
          <p:cNvSpPr/>
          <p:nvPr/>
        </p:nvSpPr>
        <p:spPr>
          <a:xfrm>
            <a:off x="7033586" y="328570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9" name="Ellips 348"/>
          <p:cNvSpPr/>
          <p:nvPr/>
        </p:nvSpPr>
        <p:spPr>
          <a:xfrm>
            <a:off x="6837784" y="250907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0" name="Ellips 349"/>
          <p:cNvSpPr/>
          <p:nvPr/>
        </p:nvSpPr>
        <p:spPr>
          <a:xfrm>
            <a:off x="6290799" y="242259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1" name="Ellips 350"/>
          <p:cNvSpPr/>
          <p:nvPr/>
        </p:nvSpPr>
        <p:spPr>
          <a:xfrm>
            <a:off x="6306596" y="424540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2" name="Ellips 351"/>
          <p:cNvSpPr/>
          <p:nvPr/>
        </p:nvSpPr>
        <p:spPr>
          <a:xfrm>
            <a:off x="6008694" y="423423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3" name="Ellips 352"/>
          <p:cNvSpPr/>
          <p:nvPr/>
        </p:nvSpPr>
        <p:spPr>
          <a:xfrm>
            <a:off x="5761114" y="409234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4" name="Ellips 353"/>
          <p:cNvSpPr/>
          <p:nvPr/>
        </p:nvSpPr>
        <p:spPr>
          <a:xfrm>
            <a:off x="5557440" y="394725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5" name="Ellips 354"/>
          <p:cNvSpPr/>
          <p:nvPr/>
        </p:nvSpPr>
        <p:spPr>
          <a:xfrm>
            <a:off x="5850880" y="246335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6" name="Ellips 355"/>
          <p:cNvSpPr/>
          <p:nvPr/>
        </p:nvSpPr>
        <p:spPr>
          <a:xfrm>
            <a:off x="6023495" y="237687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7" name="Ellips 356"/>
          <p:cNvSpPr/>
          <p:nvPr/>
        </p:nvSpPr>
        <p:spPr>
          <a:xfrm>
            <a:off x="5802569" y="301113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8" name="Ellips 357"/>
          <p:cNvSpPr/>
          <p:nvPr/>
        </p:nvSpPr>
        <p:spPr>
          <a:xfrm>
            <a:off x="6660232" y="412134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9" name="Ellips 358"/>
          <p:cNvSpPr/>
          <p:nvPr/>
        </p:nvSpPr>
        <p:spPr>
          <a:xfrm>
            <a:off x="5449933" y="368931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0" name="Ellips 359"/>
          <p:cNvSpPr/>
          <p:nvPr/>
        </p:nvSpPr>
        <p:spPr>
          <a:xfrm>
            <a:off x="5353257" y="340240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1" name="Ellips 360"/>
          <p:cNvSpPr/>
          <p:nvPr/>
        </p:nvSpPr>
        <p:spPr>
          <a:xfrm>
            <a:off x="5611213" y="316353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2" name="Ellips 361"/>
          <p:cNvSpPr/>
          <p:nvPr/>
        </p:nvSpPr>
        <p:spPr>
          <a:xfrm>
            <a:off x="5432669" y="305685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3" name="Ellips 362"/>
          <p:cNvSpPr/>
          <p:nvPr/>
        </p:nvSpPr>
        <p:spPr>
          <a:xfrm>
            <a:off x="5611213" y="273035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4" name="Ellips 363"/>
          <p:cNvSpPr/>
          <p:nvPr/>
        </p:nvSpPr>
        <p:spPr>
          <a:xfrm>
            <a:off x="5624025" y="303284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5" name="Ellips 364"/>
          <p:cNvSpPr/>
          <p:nvPr/>
        </p:nvSpPr>
        <p:spPr>
          <a:xfrm>
            <a:off x="5715772" y="258875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6" name="Ellips 365"/>
          <p:cNvSpPr/>
          <p:nvPr/>
        </p:nvSpPr>
        <p:spPr>
          <a:xfrm>
            <a:off x="5544613" y="287001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7" name="Ellips 366"/>
          <p:cNvSpPr/>
          <p:nvPr/>
        </p:nvSpPr>
        <p:spPr>
          <a:xfrm>
            <a:off x="5690625" y="294637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8" name="Ellips 367"/>
          <p:cNvSpPr/>
          <p:nvPr/>
        </p:nvSpPr>
        <p:spPr>
          <a:xfrm>
            <a:off x="5703446" y="375744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9" name="Ellips 368"/>
          <p:cNvSpPr/>
          <p:nvPr/>
        </p:nvSpPr>
        <p:spPr>
          <a:xfrm>
            <a:off x="6405239" y="415695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0" name="Ellips 369"/>
          <p:cNvSpPr/>
          <p:nvPr/>
        </p:nvSpPr>
        <p:spPr>
          <a:xfrm>
            <a:off x="6069871" y="424533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1" name="Ellips 370"/>
          <p:cNvSpPr/>
          <p:nvPr/>
        </p:nvSpPr>
        <p:spPr>
          <a:xfrm>
            <a:off x="5822291" y="410344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2" name="Ellips 371"/>
          <p:cNvSpPr/>
          <p:nvPr/>
        </p:nvSpPr>
        <p:spPr>
          <a:xfrm>
            <a:off x="5618617" y="395835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3" name="Ellips 372"/>
          <p:cNvSpPr/>
          <p:nvPr/>
        </p:nvSpPr>
        <p:spPr>
          <a:xfrm>
            <a:off x="6812632" y="329391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4" name="Ellips 373"/>
          <p:cNvSpPr/>
          <p:nvPr/>
        </p:nvSpPr>
        <p:spPr>
          <a:xfrm>
            <a:off x="6294263" y="404417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5" name="Ellips 374"/>
          <p:cNvSpPr/>
          <p:nvPr/>
        </p:nvSpPr>
        <p:spPr>
          <a:xfrm>
            <a:off x="6175887" y="381587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6" name="Ellips 375"/>
          <p:cNvSpPr/>
          <p:nvPr/>
        </p:nvSpPr>
        <p:spPr>
          <a:xfrm>
            <a:off x="6181824" y="256522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7" name="Ellips 376"/>
          <p:cNvSpPr/>
          <p:nvPr/>
        </p:nvSpPr>
        <p:spPr>
          <a:xfrm>
            <a:off x="6524600" y="368024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8" name="Ellips 377"/>
          <p:cNvSpPr/>
          <p:nvPr/>
        </p:nvSpPr>
        <p:spPr>
          <a:xfrm>
            <a:off x="5908102" y="340240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9" name="Ellips 378"/>
          <p:cNvSpPr/>
          <p:nvPr/>
        </p:nvSpPr>
        <p:spPr>
          <a:xfrm>
            <a:off x="6877741" y="368634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0" name="Ellips 379"/>
          <p:cNvSpPr/>
          <p:nvPr/>
        </p:nvSpPr>
        <p:spPr>
          <a:xfrm>
            <a:off x="7100664" y="288956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1" name="Ellips 380"/>
          <p:cNvSpPr/>
          <p:nvPr/>
        </p:nvSpPr>
        <p:spPr>
          <a:xfrm>
            <a:off x="6133988" y="366348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2" name="Ellips 381"/>
          <p:cNvSpPr/>
          <p:nvPr/>
        </p:nvSpPr>
        <p:spPr>
          <a:xfrm>
            <a:off x="6122145" y="355184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3" name="Ellips 382"/>
          <p:cNvSpPr/>
          <p:nvPr/>
        </p:nvSpPr>
        <p:spPr>
          <a:xfrm>
            <a:off x="7210161" y="347005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4" name="Ellips 383"/>
          <p:cNvSpPr/>
          <p:nvPr/>
        </p:nvSpPr>
        <p:spPr>
          <a:xfrm>
            <a:off x="6429400" y="388400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5" name="Ellips 384"/>
          <p:cNvSpPr/>
          <p:nvPr/>
        </p:nvSpPr>
        <p:spPr>
          <a:xfrm>
            <a:off x="6727285" y="349273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6" name="Ellips 385"/>
          <p:cNvSpPr/>
          <p:nvPr/>
        </p:nvSpPr>
        <p:spPr>
          <a:xfrm>
            <a:off x="6759364" y="254236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7" name="Ellips 386"/>
          <p:cNvSpPr/>
          <p:nvPr/>
        </p:nvSpPr>
        <p:spPr>
          <a:xfrm>
            <a:off x="7129769" y="307971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8" name="Ellips 387"/>
          <p:cNvSpPr/>
          <p:nvPr/>
        </p:nvSpPr>
        <p:spPr>
          <a:xfrm>
            <a:off x="7040497" y="388292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9" name="Ellips 388"/>
          <p:cNvSpPr/>
          <p:nvPr/>
        </p:nvSpPr>
        <p:spPr>
          <a:xfrm>
            <a:off x="7185986" y="335975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0" name="Ellips 389"/>
          <p:cNvSpPr/>
          <p:nvPr/>
        </p:nvSpPr>
        <p:spPr>
          <a:xfrm>
            <a:off x="6948264" y="261880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1" name="Ellips 390"/>
          <p:cNvSpPr/>
          <p:nvPr/>
        </p:nvSpPr>
        <p:spPr>
          <a:xfrm>
            <a:off x="6443199" y="249664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2" name="Ellips 391"/>
          <p:cNvSpPr/>
          <p:nvPr/>
        </p:nvSpPr>
        <p:spPr>
          <a:xfrm>
            <a:off x="5954969" y="308519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3" name="Ellips 392"/>
          <p:cNvSpPr/>
          <p:nvPr/>
        </p:nvSpPr>
        <p:spPr>
          <a:xfrm>
            <a:off x="5765568" y="347645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4" name="Ellips 393"/>
          <p:cNvSpPr/>
          <p:nvPr/>
        </p:nvSpPr>
        <p:spPr>
          <a:xfrm>
            <a:off x="5602333" y="376337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5" name="Ellips 394"/>
          <p:cNvSpPr/>
          <p:nvPr/>
        </p:nvSpPr>
        <p:spPr>
          <a:xfrm>
            <a:off x="5505657" y="3476460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6" name="Ellips 395"/>
          <p:cNvSpPr/>
          <p:nvPr/>
        </p:nvSpPr>
        <p:spPr>
          <a:xfrm>
            <a:off x="5763613" y="3237594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7" name="Ellips 396"/>
          <p:cNvSpPr/>
          <p:nvPr/>
        </p:nvSpPr>
        <p:spPr>
          <a:xfrm>
            <a:off x="5585069" y="313091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8" name="Ellips 397"/>
          <p:cNvSpPr/>
          <p:nvPr/>
        </p:nvSpPr>
        <p:spPr>
          <a:xfrm>
            <a:off x="5763613" y="280440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9" name="Ellips 398"/>
          <p:cNvSpPr/>
          <p:nvPr/>
        </p:nvSpPr>
        <p:spPr>
          <a:xfrm>
            <a:off x="5776425" y="3106897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0" name="Ellips 399"/>
          <p:cNvSpPr/>
          <p:nvPr/>
        </p:nvSpPr>
        <p:spPr>
          <a:xfrm>
            <a:off x="5868172" y="2662808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1" name="Ellips 400"/>
          <p:cNvSpPr/>
          <p:nvPr/>
        </p:nvSpPr>
        <p:spPr>
          <a:xfrm>
            <a:off x="5697013" y="2944069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2" name="Ellips 401"/>
          <p:cNvSpPr/>
          <p:nvPr/>
        </p:nvSpPr>
        <p:spPr>
          <a:xfrm>
            <a:off x="5843025" y="3020432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3" name="Ellips 402"/>
          <p:cNvSpPr/>
          <p:nvPr/>
        </p:nvSpPr>
        <p:spPr>
          <a:xfrm>
            <a:off x="5855846" y="383149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4" name="Ellips 403"/>
          <p:cNvSpPr/>
          <p:nvPr/>
        </p:nvSpPr>
        <p:spPr>
          <a:xfrm>
            <a:off x="6548261" y="424112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5" name="Ellips 404"/>
          <p:cNvSpPr/>
          <p:nvPr/>
        </p:nvSpPr>
        <p:spPr>
          <a:xfrm>
            <a:off x="6113761" y="4116493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6" name="Ellips 405"/>
          <p:cNvSpPr/>
          <p:nvPr/>
        </p:nvSpPr>
        <p:spPr>
          <a:xfrm>
            <a:off x="6222271" y="4319385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7" name="Ellips 406"/>
          <p:cNvSpPr/>
          <p:nvPr/>
        </p:nvSpPr>
        <p:spPr>
          <a:xfrm>
            <a:off x="5974691" y="4177496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8" name="Ellips 407"/>
          <p:cNvSpPr/>
          <p:nvPr/>
        </p:nvSpPr>
        <p:spPr>
          <a:xfrm>
            <a:off x="5771017" y="4032411"/>
            <a:ext cx="144016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/>
          <p:cNvSpPr txBox="1"/>
          <p:nvPr/>
        </p:nvSpPr>
        <p:spPr>
          <a:xfrm>
            <a:off x="1187624" y="5590981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Lång inkubation ger ökning av antalet bakterier/ml</a:t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-&gt;övervägande växten på agarplattan = UVI-orsak</a:t>
            </a:r>
            <a:endParaRPr lang="sv-SE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2376488"/>
            <a:ext cx="1579563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821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2124744" y="274638"/>
            <a:ext cx="8229600" cy="1143000"/>
          </a:xfrm>
        </p:spPr>
        <p:txBody>
          <a:bodyPr/>
          <a:lstStyle/>
          <a:p>
            <a:r>
              <a:rPr lang="sv-SE" dirty="0">
                <a:latin typeface="Comic Sans MS" panose="030F0702030302020204" pitchFamily="66" charset="0"/>
              </a:rPr>
              <a:t>U</a:t>
            </a:r>
            <a:r>
              <a:rPr lang="sv-SE" dirty="0" smtClean="0">
                <a:latin typeface="Comic Sans MS" panose="030F0702030302020204" pitchFamily="66" charset="0"/>
              </a:rPr>
              <a:t>rinprov</a:t>
            </a:r>
            <a:endParaRPr lang="sv-SE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504" y="47625"/>
            <a:ext cx="5715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107504" y="1340768"/>
            <a:ext cx="34563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...men vad är kliniskt relevant?</a:t>
            </a:r>
          </a:p>
          <a:p>
            <a:endParaRPr lang="sv-SE" dirty="0" smtClean="0">
              <a:latin typeface="Comic Sans MS" panose="030F0702030302020204" pitchFamily="66" charset="0"/>
            </a:endParaRPr>
          </a:p>
          <a:p>
            <a:r>
              <a:rPr lang="sv-SE" dirty="0" smtClean="0">
                <a:latin typeface="Comic Sans MS" panose="030F0702030302020204" pitchFamily="66" charset="0"/>
              </a:rPr>
              <a:t>...beror på: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latin typeface="Comic Sans MS" panose="030F0702030302020204" pitchFamily="66" charset="0"/>
              </a:rPr>
              <a:t>provtyp</a:t>
            </a:r>
            <a:endParaRPr lang="sv-SE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Comic Sans MS" panose="030F0702030302020204" pitchFamily="66" charset="0"/>
              </a:rPr>
              <a:t>symtom</a:t>
            </a:r>
            <a:endParaRPr lang="sv-SE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Comic Sans MS" panose="030F0702030302020204" pitchFamily="66" charset="0"/>
              </a:rPr>
              <a:t>bakteriens virulens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Comic Sans MS" panose="030F0702030302020204" pitchFamily="66" charset="0"/>
              </a:rPr>
              <a:t>antalet bakteriearter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omic Sans MS" panose="030F0702030302020204" pitchFamily="66" charset="0"/>
              </a:rPr>
              <a:t>a</a:t>
            </a:r>
            <a:r>
              <a:rPr lang="sv-SE" dirty="0" smtClean="0">
                <a:latin typeface="Comic Sans MS" panose="030F0702030302020204" pitchFamily="66" charset="0"/>
              </a:rPr>
              <a:t>ntal bakterier</a:t>
            </a:r>
            <a:endParaRPr lang="sv-SE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Comic Sans MS" panose="030F0702030302020204" pitchFamily="66" charset="0"/>
              </a:rPr>
              <a:t>patientens kön</a:t>
            </a:r>
            <a:endParaRPr lang="sv-SE" dirty="0">
              <a:latin typeface="Comic Sans MS" panose="030F0702030302020204" pitchFamily="66" charset="0"/>
            </a:endParaRPr>
          </a:p>
        </p:txBody>
      </p:sp>
      <p:cxnSp>
        <p:nvCxnSpPr>
          <p:cNvPr id="4" name="Rak pil 3"/>
          <p:cNvCxnSpPr/>
          <p:nvPr/>
        </p:nvCxnSpPr>
        <p:spPr>
          <a:xfrm flipV="1">
            <a:off x="1403648" y="1628800"/>
            <a:ext cx="3456384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pil 7"/>
          <p:cNvCxnSpPr/>
          <p:nvPr/>
        </p:nvCxnSpPr>
        <p:spPr>
          <a:xfrm flipV="1">
            <a:off x="2627784" y="1484784"/>
            <a:ext cx="2880320" cy="13942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pil 10"/>
          <p:cNvCxnSpPr/>
          <p:nvPr/>
        </p:nvCxnSpPr>
        <p:spPr>
          <a:xfrm flipV="1">
            <a:off x="1380828" y="1484784"/>
            <a:ext cx="2255068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pil 12"/>
          <p:cNvCxnSpPr/>
          <p:nvPr/>
        </p:nvCxnSpPr>
        <p:spPr>
          <a:xfrm flipV="1">
            <a:off x="2892996" y="1484784"/>
            <a:ext cx="3407196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pil 29"/>
          <p:cNvCxnSpPr/>
          <p:nvPr/>
        </p:nvCxnSpPr>
        <p:spPr>
          <a:xfrm flipV="1">
            <a:off x="2339752" y="1484784"/>
            <a:ext cx="4536504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pil 32"/>
          <p:cNvCxnSpPr/>
          <p:nvPr/>
        </p:nvCxnSpPr>
        <p:spPr>
          <a:xfrm flipV="1">
            <a:off x="2123728" y="3068960"/>
            <a:ext cx="4896544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2124744" y="274638"/>
            <a:ext cx="8229600" cy="1143000"/>
          </a:xfrm>
        </p:spPr>
        <p:txBody>
          <a:bodyPr/>
          <a:lstStyle/>
          <a:p>
            <a:r>
              <a:rPr lang="sv-SE" dirty="0">
                <a:latin typeface="Comic Sans MS" panose="030F0702030302020204" pitchFamily="66" charset="0"/>
              </a:rPr>
              <a:t>U</a:t>
            </a:r>
            <a:r>
              <a:rPr lang="sv-SE" dirty="0" smtClean="0">
                <a:latin typeface="Comic Sans MS" panose="030F0702030302020204" pitchFamily="66" charset="0"/>
              </a:rPr>
              <a:t>rinprov</a:t>
            </a:r>
            <a:endParaRPr lang="sv-SE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504" y="47625"/>
            <a:ext cx="5715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107504" y="1340768"/>
            <a:ext cx="34563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...men vad är kliniskt relevant?</a:t>
            </a:r>
          </a:p>
          <a:p>
            <a:endParaRPr lang="sv-SE" dirty="0" smtClean="0">
              <a:latin typeface="Comic Sans MS" panose="030F0702030302020204" pitchFamily="66" charset="0"/>
            </a:endParaRPr>
          </a:p>
          <a:p>
            <a:r>
              <a:rPr lang="sv-SE" dirty="0" smtClean="0">
                <a:latin typeface="Comic Sans MS" panose="030F0702030302020204" pitchFamily="66" charset="0"/>
              </a:rPr>
              <a:t>...beror på: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latin typeface="Comic Sans MS" panose="030F0702030302020204" pitchFamily="66" charset="0"/>
              </a:rPr>
              <a:t>provtyp</a:t>
            </a:r>
            <a:endParaRPr lang="sv-SE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Comic Sans MS" panose="030F0702030302020204" pitchFamily="66" charset="0"/>
              </a:rPr>
              <a:t>symtom</a:t>
            </a:r>
            <a:endParaRPr lang="sv-SE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Comic Sans MS" panose="030F0702030302020204" pitchFamily="66" charset="0"/>
              </a:rPr>
              <a:t>bakteriens virulens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Comic Sans MS" panose="030F0702030302020204" pitchFamily="66" charset="0"/>
              </a:rPr>
              <a:t>antalet bakteriearter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omic Sans MS" panose="030F0702030302020204" pitchFamily="66" charset="0"/>
              </a:rPr>
              <a:t>a</a:t>
            </a:r>
            <a:r>
              <a:rPr lang="sv-SE" dirty="0" smtClean="0">
                <a:latin typeface="Comic Sans MS" panose="030F0702030302020204" pitchFamily="66" charset="0"/>
              </a:rPr>
              <a:t>ntal bakterier</a:t>
            </a:r>
            <a:endParaRPr lang="sv-SE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Comic Sans MS" panose="030F0702030302020204" pitchFamily="66" charset="0"/>
              </a:rPr>
              <a:t>patientens kön</a:t>
            </a:r>
            <a:endParaRPr lang="sv-SE" dirty="0">
              <a:latin typeface="Comic Sans MS" panose="030F0702030302020204" pitchFamily="66" charset="0"/>
            </a:endParaRPr>
          </a:p>
        </p:txBody>
      </p:sp>
      <p:cxnSp>
        <p:nvCxnSpPr>
          <p:cNvPr id="4" name="Rak pil 3"/>
          <p:cNvCxnSpPr/>
          <p:nvPr/>
        </p:nvCxnSpPr>
        <p:spPr>
          <a:xfrm flipV="1">
            <a:off x="1403648" y="1628800"/>
            <a:ext cx="3456384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pil 7"/>
          <p:cNvCxnSpPr/>
          <p:nvPr/>
        </p:nvCxnSpPr>
        <p:spPr>
          <a:xfrm flipV="1">
            <a:off x="2627784" y="1484784"/>
            <a:ext cx="2880320" cy="13942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pil 10"/>
          <p:cNvCxnSpPr/>
          <p:nvPr/>
        </p:nvCxnSpPr>
        <p:spPr>
          <a:xfrm flipV="1">
            <a:off x="1380828" y="1484784"/>
            <a:ext cx="2255068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pil 12"/>
          <p:cNvCxnSpPr/>
          <p:nvPr/>
        </p:nvCxnSpPr>
        <p:spPr>
          <a:xfrm flipV="1">
            <a:off x="2892996" y="1484784"/>
            <a:ext cx="3407196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pil 29"/>
          <p:cNvCxnSpPr/>
          <p:nvPr/>
        </p:nvCxnSpPr>
        <p:spPr>
          <a:xfrm flipV="1">
            <a:off x="2339752" y="1484784"/>
            <a:ext cx="4536504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pil 32"/>
          <p:cNvCxnSpPr/>
          <p:nvPr/>
        </p:nvCxnSpPr>
        <p:spPr>
          <a:xfrm flipV="1">
            <a:off x="2123728" y="3068960"/>
            <a:ext cx="4896544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ktangel 33"/>
          <p:cNvSpPr/>
          <p:nvPr/>
        </p:nvSpPr>
        <p:spPr>
          <a:xfrm>
            <a:off x="395536" y="2181893"/>
            <a:ext cx="985292" cy="599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0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23826" y="4016796"/>
            <a:ext cx="7120164" cy="1644690"/>
          </a:xfrm>
          <a:noFill/>
          <a:ln/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KAD – bara när det behövs,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dirty="0" smtClean="0">
                <a:solidFill>
                  <a:schemeClr val="tx1"/>
                </a:solidFill>
              </a:rPr>
              <a:t>i arbetet att förebygga VUVI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/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b="0" dirty="0" smtClean="0">
                <a:solidFill>
                  <a:schemeClr val="tx1"/>
                </a:solidFill>
              </a:rPr>
              <a:t>Malin Berntsson, </a:t>
            </a:r>
            <a:r>
              <a:rPr lang="sv-SE" b="0" dirty="0" err="1" smtClean="0">
                <a:solidFill>
                  <a:schemeClr val="tx1"/>
                </a:solidFill>
              </a:rPr>
              <a:t>uroterapeut</a:t>
            </a:r>
            <a:r>
              <a:rPr lang="sv-SE" b="0" dirty="0" smtClean="0">
                <a:solidFill>
                  <a:schemeClr val="tx1"/>
                </a:solidFill>
              </a:rPr>
              <a:t> HSV</a:t>
            </a:r>
            <a:r>
              <a:rPr lang="sv-SE" b="0" dirty="0">
                <a:solidFill>
                  <a:schemeClr val="tx1"/>
                </a:solidFill>
              </a:rPr>
              <a:t/>
            </a:r>
            <a:br>
              <a:rPr lang="sv-SE" b="0" dirty="0">
                <a:solidFill>
                  <a:schemeClr val="tx1"/>
                </a:solidFill>
              </a:rPr>
            </a:br>
            <a:endParaRPr lang="sv-SE" b="0" dirty="0">
              <a:solidFill>
                <a:schemeClr val="tx1"/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April 2015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40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Diagnostik - urinprov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15953" y="2253409"/>
            <a:ext cx="4002345" cy="2938978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För att få ett tillförlitligt resultat</a:t>
            </a:r>
          </a:p>
          <a:p>
            <a:r>
              <a:rPr lang="sv-SE" dirty="0" smtClean="0"/>
              <a:t>korrekt provtagningsteknik</a:t>
            </a:r>
          </a:p>
          <a:p>
            <a:r>
              <a:rPr lang="sv-SE" dirty="0"/>
              <a:t>b</a:t>
            </a:r>
            <a:r>
              <a:rPr lang="sv-SE" dirty="0" smtClean="0"/>
              <a:t>åde personal/patient</a:t>
            </a:r>
          </a:p>
          <a:p>
            <a:pPr marL="0" indent="0">
              <a:buNone/>
            </a:pPr>
            <a:r>
              <a:rPr lang="sv-SE" dirty="0" smtClean="0">
                <a:sym typeface="Wingdings" panose="05000000000000000000" pitchFamily="2" charset="2"/>
              </a:rPr>
              <a:t></a:t>
            </a:r>
            <a:r>
              <a:rPr lang="sv-SE" dirty="0" smtClean="0"/>
              <a:t> så hudbakterier inte förorenar och ger falska resultat.</a:t>
            </a:r>
            <a:endParaRPr lang="sv-S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69" y="2906514"/>
            <a:ext cx="2182831" cy="202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3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Diagnostik – u-sticka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123996" y="2276402"/>
            <a:ext cx="7327689" cy="4156887"/>
          </a:xfrm>
        </p:spPr>
        <p:txBody>
          <a:bodyPr/>
          <a:lstStyle/>
          <a:p>
            <a:pPr>
              <a:lnSpc>
                <a:spcPts val="2542"/>
              </a:lnSpc>
            </a:pPr>
            <a:r>
              <a:rPr lang="sv-SE" dirty="0" smtClean="0"/>
              <a:t>Urinsticka (nitrit- och leukocyttest) – visar socker, </a:t>
            </a:r>
          </a:p>
          <a:p>
            <a:pPr marL="0" indent="0">
              <a:lnSpc>
                <a:spcPts val="2542"/>
              </a:lnSpc>
              <a:buNone/>
            </a:pPr>
            <a:r>
              <a:rPr lang="sv-SE" dirty="0"/>
              <a:t> </a:t>
            </a:r>
            <a:r>
              <a:rPr lang="sv-SE" dirty="0" smtClean="0"/>
              <a:t>    protein, röda-, vita blodkroppar och nitrit i urinen.</a:t>
            </a:r>
          </a:p>
          <a:p>
            <a:pPr>
              <a:lnSpc>
                <a:spcPts val="2542"/>
              </a:lnSpc>
            </a:pPr>
            <a:endParaRPr lang="sv-SE" dirty="0" smtClean="0"/>
          </a:p>
          <a:p>
            <a:pPr>
              <a:lnSpc>
                <a:spcPts val="2542"/>
              </a:lnSpc>
            </a:pPr>
            <a:r>
              <a:rPr lang="sv-SE" dirty="0" smtClean="0"/>
              <a:t>Urinstickans resultat kan vara vägledande</a:t>
            </a:r>
          </a:p>
          <a:p>
            <a:pPr marL="0" indent="0">
              <a:lnSpc>
                <a:spcPts val="2542"/>
              </a:lnSpc>
              <a:buNone/>
            </a:pPr>
            <a:r>
              <a:rPr lang="sv-SE" dirty="0" smtClean="0"/>
              <a:t> </a:t>
            </a:r>
          </a:p>
          <a:p>
            <a:pPr>
              <a:lnSpc>
                <a:spcPts val="2542"/>
              </a:lnSpc>
            </a:pPr>
            <a:r>
              <a:rPr lang="sv-SE" dirty="0" smtClean="0"/>
              <a:t>Positiv nitrit betyder att det finns gramnegativa bakterier </a:t>
            </a:r>
          </a:p>
          <a:p>
            <a:pPr marL="0" indent="0">
              <a:lnSpc>
                <a:spcPts val="2542"/>
              </a:lnSpc>
              <a:buNone/>
            </a:pPr>
            <a:r>
              <a:rPr lang="sv-SE" dirty="0" smtClean="0"/>
              <a:t>     (E. coli), ej vilken antibiotika som passar.</a:t>
            </a:r>
          </a:p>
          <a:p>
            <a:pPr marL="0" indent="0">
              <a:lnSpc>
                <a:spcPts val="2542"/>
              </a:lnSpc>
              <a:buNone/>
            </a:pPr>
            <a:endParaRPr lang="sv-SE" dirty="0" smtClean="0"/>
          </a:p>
          <a:p>
            <a:pPr>
              <a:lnSpc>
                <a:spcPts val="2542"/>
              </a:lnSpc>
            </a:pPr>
            <a:r>
              <a:rPr lang="sv-SE" dirty="0" smtClean="0"/>
              <a:t>Negativ nitrit kan innebära andra bakterier, få bakterier </a:t>
            </a:r>
            <a:r>
              <a:rPr lang="sv-SE" dirty="0" err="1" smtClean="0"/>
              <a:t>pga</a:t>
            </a:r>
            <a:r>
              <a:rPr lang="sv-SE" dirty="0" smtClean="0"/>
              <a:t> kort </a:t>
            </a:r>
            <a:r>
              <a:rPr lang="sv-SE" dirty="0" err="1" smtClean="0"/>
              <a:t>blåstid</a:t>
            </a:r>
            <a:r>
              <a:rPr lang="sv-SE" dirty="0" smtClean="0"/>
              <a:t>, c-vitamin….</a:t>
            </a:r>
          </a:p>
          <a:p>
            <a:pPr marL="0" indent="0">
              <a:lnSpc>
                <a:spcPts val="2542"/>
              </a:lnSpc>
              <a:buNone/>
            </a:pPr>
            <a:endParaRPr lang="sv-SE" dirty="0"/>
          </a:p>
          <a:p>
            <a:pPr marL="0" indent="0">
              <a:lnSpc>
                <a:spcPts val="2542"/>
              </a:lnSpc>
              <a:buNone/>
            </a:pPr>
            <a:endParaRPr lang="sv-SE" dirty="0"/>
          </a:p>
          <a:p>
            <a:pPr marL="0" indent="0">
              <a:lnSpc>
                <a:spcPts val="2542"/>
              </a:lnSpc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727" y="685953"/>
            <a:ext cx="1493273" cy="222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4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3603" y="1978776"/>
            <a:ext cx="7327689" cy="3197904"/>
          </a:xfrm>
        </p:spPr>
        <p:txBody>
          <a:bodyPr/>
          <a:lstStyle/>
          <a:p>
            <a:r>
              <a:rPr lang="sv-SE" dirty="0" smtClean="0"/>
              <a:t>urinodling måste alltid tas vid misstanke om symtomgivande urinvägsinfektion.</a:t>
            </a:r>
            <a:endParaRPr lang="sv-SE" dirty="0"/>
          </a:p>
          <a:p>
            <a:r>
              <a:rPr lang="sv-SE" dirty="0" smtClean="0"/>
              <a:t>samt på alla vid misstänkt VUVI = 48 timmar efter inskrivning på sjukhus eller hos pat. med KAD eller efter kateterisering.</a:t>
            </a:r>
          </a:p>
          <a:p>
            <a:r>
              <a:rPr lang="sv-SE" dirty="0" smtClean="0"/>
              <a:t>Bra att kontrollera förekomst av </a:t>
            </a:r>
            <a:r>
              <a:rPr lang="sv-SE" dirty="0" err="1" smtClean="0"/>
              <a:t>residualurin</a:t>
            </a:r>
            <a:r>
              <a:rPr lang="sv-SE" dirty="0" smtClean="0"/>
              <a:t>.</a:t>
            </a:r>
          </a:p>
          <a:p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09" y="490021"/>
            <a:ext cx="1477789" cy="248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4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35" y="1827835"/>
            <a:ext cx="50246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643192" cy="1143000"/>
          </a:xfrm>
        </p:spPr>
        <p:txBody>
          <a:bodyPr>
            <a:normAutofit/>
          </a:bodyPr>
          <a:lstStyle/>
          <a:p>
            <a:pPr algn="ctr"/>
            <a:r>
              <a:rPr lang="sv-SE" sz="2800" dirty="0" smtClean="0">
                <a:latin typeface="Comic Sans MS" panose="030F0702030302020204" pitchFamily="66" charset="0"/>
              </a:rPr>
              <a:t>Vilka bakterier kan orsaka urinvägsinfektioner?</a:t>
            </a:r>
            <a:endParaRPr lang="sv-SE" sz="2800" dirty="0">
              <a:latin typeface="Comic Sans MS" panose="030F0702030302020204" pitchFamily="66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123728" y="2204864"/>
            <a:ext cx="1008112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3995936" y="1700808"/>
            <a:ext cx="93610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1996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Diagnostik - Urinodling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2253408"/>
            <a:ext cx="6157284" cy="3461463"/>
          </a:xfrm>
        </p:spPr>
        <p:txBody>
          <a:bodyPr/>
          <a:lstStyle/>
          <a:p>
            <a:r>
              <a:rPr lang="sv-SE" dirty="0" smtClean="0"/>
              <a:t>Morgonurin eller </a:t>
            </a:r>
            <a:r>
              <a:rPr lang="sv-SE" dirty="0" err="1" smtClean="0"/>
              <a:t>blåstid</a:t>
            </a:r>
            <a:r>
              <a:rPr lang="sv-SE" dirty="0" smtClean="0"/>
              <a:t> mer </a:t>
            </a:r>
            <a:r>
              <a:rPr lang="sv-SE" smtClean="0"/>
              <a:t>än 4 </a:t>
            </a:r>
            <a:r>
              <a:rPr lang="sv-SE" dirty="0" smtClean="0"/>
              <a:t>timmar</a:t>
            </a:r>
          </a:p>
          <a:p>
            <a:r>
              <a:rPr lang="sv-SE" dirty="0" smtClean="0"/>
              <a:t>Förhuden tillbakadragen, blygdläppar </a:t>
            </a:r>
            <a:r>
              <a:rPr lang="sv-SE" dirty="0" err="1" smtClean="0"/>
              <a:t>isärdragna</a:t>
            </a:r>
            <a:endParaRPr lang="sv-SE" dirty="0" smtClean="0"/>
          </a:p>
          <a:p>
            <a:r>
              <a:rPr lang="sv-SE" dirty="0" err="1" smtClean="0"/>
              <a:t>Mittstråleprov</a:t>
            </a:r>
            <a:endParaRPr lang="sv-SE" dirty="0" smtClean="0"/>
          </a:p>
          <a:p>
            <a:r>
              <a:rPr lang="sv-SE" dirty="0" smtClean="0"/>
              <a:t>Sängliggande patienter, underlivet tvättas, kissa i rent bäcken eller flaska.</a:t>
            </a:r>
          </a:p>
          <a:p>
            <a:r>
              <a:rPr lang="sv-SE" dirty="0"/>
              <a:t>Förvaras i kylskåp, bör nå labbet inom 24-48h.</a:t>
            </a:r>
          </a:p>
          <a:p>
            <a:r>
              <a:rPr lang="sv-SE" dirty="0"/>
              <a:t>Tar 1-3 dagar att få svar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61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Urinprovtagning - KAD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2253408"/>
            <a:ext cx="4925794" cy="3526774"/>
          </a:xfrm>
        </p:spPr>
        <p:txBody>
          <a:bodyPr/>
          <a:lstStyle/>
          <a:p>
            <a:r>
              <a:rPr lang="sv-SE" dirty="0" smtClean="0"/>
              <a:t>Stäng katetern 30-60 minuter.</a:t>
            </a:r>
          </a:p>
          <a:p>
            <a:r>
              <a:rPr lang="sv-SE" dirty="0" smtClean="0"/>
              <a:t>Desinfektera kateterns punktionsställe</a:t>
            </a:r>
          </a:p>
          <a:p>
            <a:r>
              <a:rPr lang="sv-SE" dirty="0" smtClean="0"/>
              <a:t>Punktera med tunn kanyl nedanför förgreningsstället.</a:t>
            </a:r>
          </a:p>
          <a:p>
            <a:r>
              <a:rPr lang="sv-SE" dirty="0" smtClean="0"/>
              <a:t>2 ml räcker</a:t>
            </a:r>
          </a:p>
          <a:p>
            <a:r>
              <a:rPr lang="sv-SE" dirty="0"/>
              <a:t>Förvaras i kylskåp, bör nå labbet inom 24-48h</a:t>
            </a:r>
            <a:endParaRPr lang="sv-SE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89" y="3363689"/>
            <a:ext cx="2401407" cy="235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7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23826" y="1077817"/>
            <a:ext cx="7327689" cy="854280"/>
          </a:xfrm>
        </p:spPr>
        <p:txBody>
          <a:bodyPr/>
          <a:lstStyle/>
          <a:p>
            <a:r>
              <a:rPr lang="sv-SE" sz="2800" dirty="0"/>
              <a:t>Urinodling från </a:t>
            </a:r>
            <a:r>
              <a:rPr lang="sv-SE" sz="2800" dirty="0" err="1"/>
              <a:t>urostomi</a:t>
            </a: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08081" y="1992166"/>
            <a:ext cx="7327689" cy="3592085"/>
          </a:xfrm>
        </p:spPr>
        <p:txBody>
          <a:bodyPr/>
          <a:lstStyle/>
          <a:p>
            <a:r>
              <a:rPr lang="sv-SE" dirty="0" smtClean="0"/>
              <a:t>Aldrig direkt från påsen</a:t>
            </a:r>
          </a:p>
          <a:p>
            <a:r>
              <a:rPr lang="sv-SE" dirty="0" smtClean="0"/>
              <a:t>Ta av bandaget, känn efter tarmens riktning</a:t>
            </a:r>
          </a:p>
          <a:p>
            <a:r>
              <a:rPr lang="sv-SE" dirty="0" smtClean="0"/>
              <a:t>Tvätta stomin och huden med vatten</a:t>
            </a:r>
          </a:p>
          <a:p>
            <a:r>
              <a:rPr lang="sv-SE" dirty="0" smtClean="0"/>
              <a:t>För in en kort tappningskateter 3-5 cm genom mynningen</a:t>
            </a:r>
          </a:p>
          <a:p>
            <a:r>
              <a:rPr lang="sv-SE" dirty="0" smtClean="0"/>
              <a:t>Låt första urinen passera</a:t>
            </a:r>
          </a:p>
          <a:p>
            <a:r>
              <a:rPr lang="sv-SE" dirty="0" smtClean="0"/>
              <a:t>Droppa därefter ut urinen i ren bägare eller provrör</a:t>
            </a:r>
          </a:p>
          <a:p>
            <a:r>
              <a:rPr lang="sv-SE" dirty="0" smtClean="0"/>
              <a:t>Ange på remissen: tappad med kateter från </a:t>
            </a:r>
            <a:r>
              <a:rPr lang="sv-SE" dirty="0" err="1" smtClean="0"/>
              <a:t>urostomi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AutoShape 4" descr="Bildresultat för kontinent urostomi"/>
          <p:cNvSpPr>
            <a:spLocks noChangeAspect="1" noChangeArrowheads="1"/>
          </p:cNvSpPr>
          <p:nvPr/>
        </p:nvSpPr>
        <p:spPr bwMode="auto">
          <a:xfrm>
            <a:off x="0" y="-123827"/>
            <a:ext cx="260637" cy="2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AutoShape 6" descr="Bildresultat för kontinent urostomi"/>
          <p:cNvSpPr>
            <a:spLocks noChangeAspect="1" noChangeArrowheads="1"/>
          </p:cNvSpPr>
          <p:nvPr/>
        </p:nvSpPr>
        <p:spPr bwMode="auto">
          <a:xfrm>
            <a:off x="130318" y="14398"/>
            <a:ext cx="260637" cy="2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85" y="1063726"/>
            <a:ext cx="2584827" cy="216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9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Urinodling barn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4379" y="2276402"/>
            <a:ext cx="8250988" cy="3197904"/>
          </a:xfrm>
        </p:spPr>
        <p:txBody>
          <a:bodyPr/>
          <a:lstStyle/>
          <a:p>
            <a:r>
              <a:rPr lang="sv-SE" dirty="0" err="1" smtClean="0"/>
              <a:t>Mittstråleprov</a:t>
            </a:r>
            <a:r>
              <a:rPr lang="sv-SE" dirty="0" smtClean="0"/>
              <a:t>, i ren potta eller fånga upp i bägare.</a:t>
            </a:r>
          </a:p>
          <a:p>
            <a:r>
              <a:rPr lang="sv-SE" dirty="0" smtClean="0"/>
              <a:t>Suprapubisk blåspunktion</a:t>
            </a:r>
          </a:p>
          <a:p>
            <a:endParaRPr lang="sv-SE" dirty="0"/>
          </a:p>
          <a:p>
            <a:r>
              <a:rPr lang="sv-SE" dirty="0" smtClean="0"/>
              <a:t>Påseprov, stora risker för kontamination = otillförlitligt odlingsresultat.</a:t>
            </a:r>
          </a:p>
          <a:p>
            <a:pPr marL="0" indent="0">
              <a:buNone/>
            </a:pPr>
            <a:r>
              <a:rPr lang="sv-SE" dirty="0" smtClean="0"/>
              <a:t>     Tvätta underlivet och byt påse varje timme.</a:t>
            </a:r>
            <a:endParaRPr lang="sv-SE" dirty="0"/>
          </a:p>
        </p:txBody>
      </p:sp>
      <p:pic>
        <p:nvPicPr>
          <p:cNvPr id="1026" name="Picture 2" descr="https://encrypted-tbn1.gstatic.com/images?q=tbn:ANd9GcQgMO_At8HHIA-p2PZ9n87R7vadAla4_znDbstTmyd8dYM7lpXqiqEN51Q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85" y="4539280"/>
            <a:ext cx="1724087" cy="189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1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46" y="1187475"/>
            <a:ext cx="5418559" cy="459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Normal funktion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77528" y="2253408"/>
            <a:ext cx="7019497" cy="3197904"/>
          </a:xfrm>
        </p:spPr>
        <p:txBody>
          <a:bodyPr/>
          <a:lstStyle/>
          <a:p>
            <a:r>
              <a:rPr lang="sv-SE" dirty="0" smtClean="0"/>
              <a:t>Hjärnan och urinblåsan står i kommunikation med varandra.</a:t>
            </a:r>
          </a:p>
          <a:p>
            <a:r>
              <a:rPr lang="sv-SE" dirty="0" err="1" smtClean="0"/>
              <a:t>Miktionen</a:t>
            </a:r>
            <a:r>
              <a:rPr lang="sv-SE" dirty="0" smtClean="0"/>
              <a:t> kan viljemässigt hämmas eller aktiveras.</a:t>
            </a:r>
          </a:p>
          <a:p>
            <a:r>
              <a:rPr lang="sv-SE" dirty="0" smtClean="0"/>
              <a:t>Blåsan rymmer 250-500 ml</a:t>
            </a:r>
          </a:p>
          <a:p>
            <a:r>
              <a:rPr lang="sv-SE" dirty="0" smtClean="0"/>
              <a:t>Frekvens 4-8 ggr/dygn</a:t>
            </a:r>
          </a:p>
          <a:p>
            <a:r>
              <a:rPr lang="sv-SE" dirty="0" smtClean="0"/>
              <a:t>Volym 200-400 ml/</a:t>
            </a:r>
            <a:r>
              <a:rPr lang="sv-SE" dirty="0" err="1" smtClean="0"/>
              <a:t>miktion</a:t>
            </a:r>
            <a:endParaRPr lang="sv-S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38" y="3869941"/>
            <a:ext cx="2155109" cy="223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4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Rätten till toaletten…..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2253408"/>
            <a:ext cx="4310048" cy="3592085"/>
          </a:xfrm>
        </p:spPr>
        <p:txBody>
          <a:bodyPr/>
          <a:lstStyle/>
          <a:p>
            <a:r>
              <a:rPr lang="sv-SE" dirty="0" smtClean="0"/>
              <a:t>Regelbundna toalettbesök</a:t>
            </a:r>
          </a:p>
          <a:p>
            <a:r>
              <a:rPr lang="sv-SE" dirty="0" smtClean="0"/>
              <a:t>Optimal toalettsituation</a:t>
            </a:r>
          </a:p>
          <a:p>
            <a:r>
              <a:rPr lang="sv-SE" dirty="0" smtClean="0"/>
              <a:t>Assistans</a:t>
            </a:r>
          </a:p>
          <a:p>
            <a:r>
              <a:rPr lang="sv-SE" dirty="0" smtClean="0"/>
              <a:t>Tidsschema</a:t>
            </a:r>
          </a:p>
          <a:p>
            <a:r>
              <a:rPr lang="sv-SE" dirty="0" smtClean="0"/>
              <a:t>Integritet och miljö</a:t>
            </a:r>
          </a:p>
          <a:p>
            <a:r>
              <a:rPr lang="sv-SE" dirty="0" err="1" smtClean="0"/>
              <a:t>Dubbelmiktion</a:t>
            </a:r>
            <a:endParaRPr lang="sv-S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66" y="685953"/>
            <a:ext cx="2462981" cy="274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0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Inkontinensskydd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2253408"/>
            <a:ext cx="4494772" cy="3197904"/>
          </a:xfrm>
        </p:spPr>
        <p:txBody>
          <a:bodyPr/>
          <a:lstStyle/>
          <a:p>
            <a:r>
              <a:rPr lang="sv-SE" dirty="0"/>
              <a:t>Behövs inkontinensskydd?</a:t>
            </a:r>
          </a:p>
          <a:p>
            <a:r>
              <a:rPr lang="sv-SE" dirty="0"/>
              <a:t>Viktigt med rätt sort och storlek</a:t>
            </a:r>
          </a:p>
          <a:p>
            <a:r>
              <a:rPr lang="sv-SE" dirty="0"/>
              <a:t>Regelbunden underlivshygien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Varför är inkontinensskydd en riskfaktor till VUVI?</a:t>
            </a:r>
          </a:p>
          <a:p>
            <a:endParaRPr lang="sv-S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65" y="947195"/>
            <a:ext cx="2031960" cy="215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1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97033" y="953925"/>
            <a:ext cx="7327689" cy="919590"/>
          </a:xfrm>
        </p:spPr>
        <p:txBody>
          <a:bodyPr/>
          <a:lstStyle/>
          <a:p>
            <a:r>
              <a:rPr lang="sv-SE" sz="2800" dirty="0"/>
              <a:t>Störd funktion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90321" y="1767236"/>
            <a:ext cx="7265626" cy="3983949"/>
          </a:xfrm>
        </p:spPr>
        <p:txBody>
          <a:bodyPr/>
          <a:lstStyle/>
          <a:p>
            <a:r>
              <a:rPr lang="sv-SE" dirty="0" smtClean="0"/>
              <a:t>Skada eller sjukdomar på olika nivåer i nervsystemet, i urinblåsan eller urinvägarna tex BPH, operationer</a:t>
            </a:r>
          </a:p>
          <a:p>
            <a:r>
              <a:rPr lang="sv-SE" dirty="0" smtClean="0"/>
              <a:t>T.ex. neurologiska sjukdomar, MS, </a:t>
            </a:r>
            <a:r>
              <a:rPr lang="sv-SE" dirty="0" err="1" smtClean="0"/>
              <a:t>parkinson</a:t>
            </a:r>
            <a:r>
              <a:rPr lang="sv-SE" dirty="0" smtClean="0"/>
              <a:t>, stroke, ryggskador mm</a:t>
            </a:r>
          </a:p>
          <a:p>
            <a:r>
              <a:rPr lang="sv-SE" dirty="0" smtClean="0"/>
              <a:t>Läkemedel</a:t>
            </a:r>
          </a:p>
          <a:p>
            <a:r>
              <a:rPr lang="sv-SE" dirty="0" smtClean="0"/>
              <a:t>Diabetes</a:t>
            </a:r>
          </a:p>
          <a:p>
            <a:pPr marL="0" indent="0">
              <a:buNone/>
            </a:pPr>
            <a:r>
              <a:rPr lang="sv-SE" dirty="0" smtClean="0"/>
              <a:t>            -&gt;-&gt;-&gt;</a:t>
            </a:r>
            <a:r>
              <a:rPr lang="sv-SE" b="1" dirty="0" smtClean="0"/>
              <a:t>Urinretention…</a:t>
            </a:r>
          </a:p>
          <a:p>
            <a:pPr marL="0" indent="0">
              <a:buNone/>
            </a:pPr>
            <a:r>
              <a:rPr lang="sv-SE" b="1" dirty="0" smtClean="0"/>
              <a:t>…kan leda till övertänjning av blåsan </a:t>
            </a:r>
            <a:endParaRPr lang="sv-SE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40" y="4163697"/>
            <a:ext cx="2310201" cy="163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26" y="1534991"/>
            <a:ext cx="6669479" cy="424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7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675" y="1600200"/>
            <a:ext cx="50246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2483768" y="404664"/>
            <a:ext cx="5940152" cy="854280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 smtClean="0">
                <a:latin typeface="Comic Sans MS" panose="030F0702030302020204" pitchFamily="66" charset="0"/>
              </a:rPr>
              <a:t>Vilka bakterier kan orsaka urinvägsinfektioner?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7236296" y="3146192"/>
            <a:ext cx="1656184" cy="26776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Comic Sans MS" panose="030F0702030302020204" pitchFamily="66" charset="0"/>
              </a:rPr>
              <a:t>ger UVI hos riskgrupper eller sjukhusvårdade patienter</a:t>
            </a:r>
            <a:br>
              <a:rPr lang="sv-SE" sz="1200" dirty="0" smtClean="0">
                <a:latin typeface="Comic Sans MS" panose="030F0702030302020204" pitchFamily="66" charset="0"/>
              </a:rPr>
            </a:br>
            <a:r>
              <a:rPr lang="sv-SE" sz="1200" dirty="0" smtClean="0">
                <a:latin typeface="Comic Sans MS" panose="030F0702030302020204" pitchFamily="66" charset="0"/>
              </a:rPr>
              <a:t/>
            </a:r>
            <a:br>
              <a:rPr lang="sv-SE" sz="1200" dirty="0" smtClean="0">
                <a:latin typeface="Comic Sans MS" panose="030F0702030302020204" pitchFamily="66" charset="0"/>
              </a:rPr>
            </a:br>
            <a:r>
              <a:rPr lang="sv-SE" sz="1200" dirty="0" smtClean="0">
                <a:latin typeface="Comic Sans MS" panose="030F0702030302020204" pitchFamily="66" charset="0"/>
              </a:rPr>
              <a:t>sällan </a:t>
            </a:r>
            <a:br>
              <a:rPr lang="sv-SE" sz="1200" dirty="0" smtClean="0">
                <a:latin typeface="Comic Sans MS" panose="030F0702030302020204" pitchFamily="66" charset="0"/>
              </a:rPr>
            </a:br>
            <a:r>
              <a:rPr lang="sv-SE" sz="1200" dirty="0" smtClean="0">
                <a:latin typeface="Comic Sans MS" panose="030F0702030302020204" pitchFamily="66" charset="0"/>
              </a:rPr>
              <a:t>förstagångs-UVI hos tidigare friska  </a:t>
            </a:r>
            <a:br>
              <a:rPr lang="sv-SE" sz="1200" dirty="0" smtClean="0">
                <a:latin typeface="Comic Sans MS" panose="030F0702030302020204" pitchFamily="66" charset="0"/>
              </a:rPr>
            </a:br>
            <a:r>
              <a:rPr lang="sv-SE" sz="1200" dirty="0" smtClean="0">
                <a:latin typeface="Comic Sans MS" panose="030F0702030302020204" pitchFamily="66" charset="0"/>
              </a:rPr>
              <a:t/>
            </a:r>
            <a:br>
              <a:rPr lang="sv-SE" sz="1200" dirty="0" smtClean="0">
                <a:latin typeface="Comic Sans MS" panose="030F0702030302020204" pitchFamily="66" charset="0"/>
              </a:rPr>
            </a:br>
            <a:r>
              <a:rPr lang="sv-SE" sz="1200" dirty="0" smtClean="0">
                <a:latin typeface="Comic Sans MS" panose="030F0702030302020204" pitchFamily="66" charset="0"/>
              </a:rPr>
              <a:t>ju sämre försvar, desto lättare infektion med mindre patogena bakterier</a:t>
            </a:r>
            <a:endParaRPr lang="sv-SE" sz="1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7236296" y="2564904"/>
            <a:ext cx="1656184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Comic Sans MS" panose="030F0702030302020204" pitchFamily="66" charset="0"/>
              </a:rPr>
              <a:t>ger UVI hos </a:t>
            </a:r>
            <a:br>
              <a:rPr lang="sv-SE" sz="1200" dirty="0" smtClean="0">
                <a:latin typeface="Comic Sans MS" panose="030F0702030302020204" pitchFamily="66" charset="0"/>
              </a:rPr>
            </a:br>
            <a:r>
              <a:rPr lang="sv-SE" sz="1200" dirty="0" smtClean="0">
                <a:latin typeface="Comic Sans MS" panose="030F0702030302020204" pitchFamily="66" charset="0"/>
              </a:rPr>
              <a:t>tidigare friska</a:t>
            </a:r>
            <a:endParaRPr lang="sv-SE" sz="1200" dirty="0">
              <a:latin typeface="Comic Sans MS" panose="030F0702030302020204" pitchFamily="66" charset="0"/>
            </a:endParaRPr>
          </a:p>
        </p:txBody>
      </p:sp>
      <p:cxnSp>
        <p:nvCxnSpPr>
          <p:cNvPr id="4" name="Rak pil 3"/>
          <p:cNvCxnSpPr/>
          <p:nvPr/>
        </p:nvCxnSpPr>
        <p:spPr>
          <a:xfrm>
            <a:off x="6948264" y="2795736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pil 7"/>
          <p:cNvCxnSpPr/>
          <p:nvPr/>
        </p:nvCxnSpPr>
        <p:spPr>
          <a:xfrm>
            <a:off x="6948264" y="3212976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989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RIK – Ren Intermittent Kateterisering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2253408"/>
            <a:ext cx="7142477" cy="3197904"/>
          </a:xfrm>
        </p:spPr>
        <p:txBody>
          <a:bodyPr/>
          <a:lstStyle/>
          <a:p>
            <a:r>
              <a:rPr lang="sv-SE" altLang="sv-SE" dirty="0"/>
              <a:t>den näst bästa </a:t>
            </a:r>
            <a:r>
              <a:rPr lang="sv-SE" altLang="sv-SE" dirty="0" smtClean="0"/>
              <a:t>tömningsmetoden…..om </a:t>
            </a:r>
            <a:r>
              <a:rPr lang="sv-SE" altLang="sv-SE" dirty="0"/>
              <a:t>du inte kan tömma blåsan på naturligt </a:t>
            </a:r>
            <a:r>
              <a:rPr lang="sv-SE" altLang="sv-SE" dirty="0" smtClean="0"/>
              <a:t>sätt.</a:t>
            </a:r>
          </a:p>
          <a:p>
            <a:r>
              <a:rPr lang="sv-SE" altLang="sv-SE" dirty="0" err="1" smtClean="0"/>
              <a:t>Resurinkontroll</a:t>
            </a:r>
            <a:endParaRPr lang="sv-SE" altLang="sv-SE" dirty="0" smtClean="0"/>
          </a:p>
          <a:p>
            <a:r>
              <a:rPr lang="sv-SE" altLang="sv-SE" dirty="0" err="1" smtClean="0"/>
              <a:t>Instillation</a:t>
            </a:r>
            <a:r>
              <a:rPr lang="sv-SE" altLang="sv-SE" dirty="0" smtClean="0"/>
              <a:t> av läkemedel i blåsan</a:t>
            </a:r>
            <a:endParaRPr lang="sv-SE" altLang="sv-SE" dirty="0"/>
          </a:p>
          <a:p>
            <a:r>
              <a:rPr lang="sv-SE" altLang="sv-SE" dirty="0" smtClean="0"/>
              <a:t>Regelbunden och fullständig </a:t>
            </a:r>
            <a:r>
              <a:rPr lang="sv-SE" altLang="sv-SE" dirty="0"/>
              <a:t>tömning av </a:t>
            </a:r>
            <a:r>
              <a:rPr lang="sv-SE" altLang="sv-SE" dirty="0" smtClean="0"/>
              <a:t>urinblåsan med engångskateter.</a:t>
            </a:r>
            <a:endParaRPr lang="sv-SE" alt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91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23996" y="1268508"/>
            <a:ext cx="3509579" cy="919590"/>
          </a:xfrm>
        </p:spPr>
        <p:txBody>
          <a:bodyPr/>
          <a:lstStyle/>
          <a:p>
            <a:r>
              <a:rPr lang="sv-SE" sz="2800" dirty="0"/>
              <a:t>RIK - grundtanken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2253408"/>
            <a:ext cx="6403583" cy="3330842"/>
          </a:xfrm>
        </p:spPr>
        <p:txBody>
          <a:bodyPr/>
          <a:lstStyle/>
          <a:p>
            <a:r>
              <a:rPr lang="sv-SE" altLang="sv-SE" dirty="0"/>
              <a:t>Ren metod – inte steril</a:t>
            </a:r>
          </a:p>
          <a:p>
            <a:r>
              <a:rPr lang="sv-SE" altLang="sv-SE" dirty="0"/>
              <a:t>Gör det </a:t>
            </a:r>
            <a:r>
              <a:rPr lang="sv-SE" altLang="sv-SE" dirty="0" smtClean="0"/>
              <a:t>själv, vara oberoende</a:t>
            </a:r>
            <a:endParaRPr lang="sv-SE" altLang="sv-SE" dirty="0"/>
          </a:p>
          <a:p>
            <a:r>
              <a:rPr lang="sv-SE" altLang="sv-SE" dirty="0"/>
              <a:t>Töm tomt</a:t>
            </a:r>
          </a:p>
          <a:p>
            <a:r>
              <a:rPr lang="sv-SE" altLang="sv-SE" dirty="0"/>
              <a:t>Töm </a:t>
            </a:r>
            <a:r>
              <a:rPr lang="sv-SE" altLang="sv-SE" dirty="0" smtClean="0"/>
              <a:t>regelbundet</a:t>
            </a:r>
          </a:p>
          <a:p>
            <a:r>
              <a:rPr lang="sv-SE" altLang="sv-SE" dirty="0" smtClean="0"/>
              <a:t>Lågtryckstömning, minskar/botar urininkontinens, urinvägsinfektioner och reflux</a:t>
            </a:r>
            <a:endParaRPr lang="sv-SE" altLang="sv-SE" dirty="0"/>
          </a:p>
          <a:p>
            <a:endParaRPr lang="sv-SE" altLang="sv-SE" dirty="0"/>
          </a:p>
          <a:p>
            <a:endParaRPr lang="sv-S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14" y="1208438"/>
            <a:ext cx="1293065" cy="235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7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1273748"/>
            <a:ext cx="6526732" cy="4506434"/>
          </a:xfrm>
        </p:spPr>
        <p:txBody>
          <a:bodyPr/>
          <a:lstStyle/>
          <a:p>
            <a:r>
              <a:rPr lang="sv-SE" altLang="sv-SE" dirty="0"/>
              <a:t>Ordineras av läkare</a:t>
            </a:r>
          </a:p>
          <a:p>
            <a:r>
              <a:rPr lang="sv-SE" altLang="sv-SE" dirty="0" smtClean="0"/>
              <a:t>Patienten utbildas av vårdpersonal</a:t>
            </a:r>
          </a:p>
          <a:p>
            <a:r>
              <a:rPr lang="sv-SE" altLang="sv-SE" dirty="0" smtClean="0"/>
              <a:t>Skattefinansierad förskrivning av primärvården</a:t>
            </a:r>
          </a:p>
          <a:p>
            <a:r>
              <a:rPr lang="sv-SE" altLang="sv-SE" dirty="0" smtClean="0"/>
              <a:t>Viktigt med uppföljning och utvärdering. </a:t>
            </a:r>
          </a:p>
          <a:p>
            <a:pPr marL="0" indent="0">
              <a:buNone/>
            </a:pPr>
            <a:endParaRPr lang="sv-SE" altLang="sv-SE" dirty="0"/>
          </a:p>
          <a:p>
            <a:pPr marL="0" indent="0">
              <a:buNone/>
            </a:pPr>
            <a:r>
              <a:rPr lang="sv-SE" altLang="sv-SE" dirty="0" smtClean="0"/>
              <a:t>RIK var 4:e timme, blåsvolymen </a:t>
            </a:r>
            <a:r>
              <a:rPr lang="sv-SE" altLang="sv-SE" dirty="0"/>
              <a:t>bör inte överstiga 400 ml på </a:t>
            </a:r>
            <a:r>
              <a:rPr lang="sv-SE" altLang="sv-SE" dirty="0" smtClean="0"/>
              <a:t>vuxen för att minska risken för symtomgivande UVI.</a:t>
            </a:r>
          </a:p>
          <a:p>
            <a:pPr marL="0" indent="0">
              <a:buNone/>
            </a:pPr>
            <a:r>
              <a:rPr lang="sv-SE" altLang="sv-SE" dirty="0" smtClean="0"/>
              <a:t>Normalfrekvens 4-6 ggr/dygn </a:t>
            </a:r>
            <a:endParaRPr lang="sv-SE" alt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87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1143128"/>
            <a:ext cx="7019328" cy="4702365"/>
          </a:xfrm>
        </p:spPr>
        <p:txBody>
          <a:bodyPr/>
          <a:lstStyle/>
          <a:p>
            <a:pPr marL="0" indent="0">
              <a:buNone/>
            </a:pPr>
            <a:r>
              <a:rPr lang="sv-SE" altLang="sv-SE" sz="2800" b="1" dirty="0">
                <a:latin typeface="+mj-lt"/>
              </a:rPr>
              <a:t>Val av kateter</a:t>
            </a:r>
          </a:p>
          <a:p>
            <a:pPr>
              <a:lnSpc>
                <a:spcPct val="100000"/>
              </a:lnSpc>
            </a:pPr>
            <a:r>
              <a:rPr lang="sv-SE" altLang="sv-SE" dirty="0" smtClean="0"/>
              <a:t>Kön, ålder, handfunktion, läkemedelsbehandling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altLang="sv-SE" dirty="0"/>
              <a:t> </a:t>
            </a:r>
            <a:r>
              <a:rPr lang="sv-SE" altLang="sv-SE" dirty="0" smtClean="0"/>
              <a:t>    och livsstil avgör valet av katetertyp.</a:t>
            </a:r>
          </a:p>
          <a:p>
            <a:pPr marL="0" indent="0">
              <a:lnSpc>
                <a:spcPct val="100000"/>
              </a:lnSpc>
              <a:buNone/>
            </a:pPr>
            <a:endParaRPr lang="sv-SE" altLang="sv-SE" dirty="0" smtClean="0"/>
          </a:p>
          <a:p>
            <a:pPr marL="0" indent="0">
              <a:lnSpc>
                <a:spcPct val="100000"/>
              </a:lnSpc>
              <a:buNone/>
            </a:pPr>
            <a:endParaRPr lang="sv-SE" altLang="sv-SE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sv-SE" altLang="sv-SE" sz="2800" b="1" dirty="0"/>
              <a:t>Så grov kateter som möjligt</a:t>
            </a:r>
            <a:r>
              <a:rPr lang="sv-SE" altLang="sv-SE" dirty="0" smtClean="0"/>
              <a:t>:</a:t>
            </a:r>
          </a:p>
          <a:p>
            <a:r>
              <a:rPr lang="sv-SE" altLang="sv-SE" dirty="0"/>
              <a:t>L</a:t>
            </a:r>
            <a:r>
              <a:rPr lang="sv-SE" altLang="sv-SE" dirty="0" smtClean="0"/>
              <a:t>ättare </a:t>
            </a:r>
            <a:r>
              <a:rPr lang="sv-SE" altLang="sv-SE" dirty="0"/>
              <a:t>att föra </a:t>
            </a:r>
            <a:r>
              <a:rPr lang="sv-SE" altLang="sv-SE" dirty="0" smtClean="0"/>
              <a:t>in, är styvare </a:t>
            </a:r>
            <a:endParaRPr lang="sv-SE" altLang="sv-SE" dirty="0"/>
          </a:p>
          <a:p>
            <a:pPr>
              <a:lnSpc>
                <a:spcPct val="100000"/>
              </a:lnSpc>
            </a:pPr>
            <a:r>
              <a:rPr lang="sv-SE" altLang="sv-SE" dirty="0"/>
              <a:t>R</a:t>
            </a:r>
            <a:r>
              <a:rPr lang="sv-SE" altLang="sv-SE" dirty="0" smtClean="0"/>
              <a:t>undare/trubbigare spets </a:t>
            </a:r>
            <a:r>
              <a:rPr lang="sv-SE" altLang="sv-SE" dirty="0"/>
              <a:t>och glider lättare förbi ojämnheter i </a:t>
            </a:r>
            <a:r>
              <a:rPr lang="sv-SE" altLang="sv-SE" dirty="0" smtClean="0"/>
              <a:t>urinröret.</a:t>
            </a:r>
            <a:endParaRPr lang="sv-SE" altLang="sv-SE" dirty="0"/>
          </a:p>
          <a:p>
            <a:r>
              <a:rPr lang="sv-SE" altLang="sv-SE" dirty="0" smtClean="0"/>
              <a:t>Blåsan töms snabbare </a:t>
            </a:r>
            <a:r>
              <a:rPr lang="sv-SE" altLang="sv-SE" dirty="0"/>
              <a:t>och ökar </a:t>
            </a:r>
            <a:r>
              <a:rPr lang="sv-SE" altLang="sv-SE" dirty="0" smtClean="0"/>
              <a:t>turbulensen.</a:t>
            </a:r>
            <a:endParaRPr lang="sv-SE" alt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31" y="4082107"/>
            <a:ext cx="1738829" cy="243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9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Tillvägagångssätt RIK- vårdpersonal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2253408"/>
            <a:ext cx="6957753" cy="3461463"/>
          </a:xfrm>
        </p:spPr>
        <p:txBody>
          <a:bodyPr/>
          <a:lstStyle/>
          <a:p>
            <a:r>
              <a:rPr lang="sv-SE" dirty="0" smtClean="0"/>
              <a:t>Basala hygienrutiner och god belysning</a:t>
            </a:r>
          </a:p>
          <a:p>
            <a:r>
              <a:rPr lang="sv-SE" dirty="0" smtClean="0"/>
              <a:t>Informera patienten</a:t>
            </a:r>
          </a:p>
          <a:p>
            <a:r>
              <a:rPr lang="sv-SE" dirty="0" smtClean="0"/>
              <a:t>Desinfektera avlastingsbord och förbered materialet, gärna färdigberedd kateter på sjukhus.</a:t>
            </a:r>
          </a:p>
          <a:p>
            <a:r>
              <a:rPr lang="sv-SE" dirty="0" smtClean="0"/>
              <a:t>Underlivet tvättas 1-2 ggr/dag och vid avföringsläckage eller större urinläckage, intimtvål eller ljummet vatten.</a:t>
            </a:r>
          </a:p>
        </p:txBody>
      </p:sp>
    </p:spTree>
    <p:extLst>
      <p:ext uri="{BB962C8B-B14F-4D97-AF65-F5344CB8AC3E}">
        <p14:creationId xmlns:p14="http://schemas.microsoft.com/office/powerpoint/2010/main" val="2403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1339059"/>
            <a:ext cx="6526732" cy="4767676"/>
          </a:xfrm>
        </p:spPr>
        <p:txBody>
          <a:bodyPr/>
          <a:lstStyle/>
          <a:p>
            <a:r>
              <a:rPr lang="sv-SE" dirty="0" smtClean="0"/>
              <a:t>Hygienunderlägg under patienten</a:t>
            </a:r>
          </a:p>
          <a:p>
            <a:r>
              <a:rPr lang="sv-SE" dirty="0" smtClean="0"/>
              <a:t>Inspektera urinrörsmynningen, tvätta ev. med fuktade kompresser.</a:t>
            </a:r>
          </a:p>
          <a:p>
            <a:r>
              <a:rPr lang="sv-SE" dirty="0" smtClean="0"/>
              <a:t>Byt handskar</a:t>
            </a:r>
          </a:p>
          <a:p>
            <a:r>
              <a:rPr lang="sv-SE" dirty="0" smtClean="0"/>
              <a:t>Håll isär blygdläppar alt. håll penis utsträckt och uppåt med kompress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70" y="4408659"/>
            <a:ext cx="1662512" cy="156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8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1469681"/>
            <a:ext cx="6711455" cy="3981631"/>
          </a:xfrm>
        </p:spPr>
        <p:txBody>
          <a:bodyPr/>
          <a:lstStyle/>
          <a:p>
            <a:r>
              <a:rPr lang="sv-SE" dirty="0"/>
              <a:t>För in katetern in i urinröret med aseptisk teknik</a:t>
            </a:r>
          </a:p>
          <a:p>
            <a:r>
              <a:rPr lang="sv-SE" dirty="0"/>
              <a:t>När urin börjar rinna, för in katetern någon cm till</a:t>
            </a:r>
          </a:p>
          <a:p>
            <a:r>
              <a:rPr lang="sv-SE" dirty="0"/>
              <a:t>Viktigt att blåsan töms helt, be patienten krysta eller </a:t>
            </a:r>
            <a:r>
              <a:rPr lang="sv-SE" dirty="0" smtClean="0"/>
              <a:t>tryck lätt över blåsan, </a:t>
            </a:r>
            <a:r>
              <a:rPr lang="sv-SE" dirty="0"/>
              <a:t>dra långsamt ut kateter</a:t>
            </a:r>
            <a:r>
              <a:rPr lang="sv-SE" dirty="0" smtClean="0"/>
              <a:t>.</a:t>
            </a:r>
          </a:p>
          <a:p>
            <a:r>
              <a:rPr lang="sv-SE" dirty="0" smtClean="0"/>
              <a:t>Dokumentera </a:t>
            </a: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Låt de patienter som utför RIK göra det själv.</a:t>
            </a:r>
            <a:endParaRPr lang="sv-S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31" y="4082107"/>
            <a:ext cx="1738829" cy="228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4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Tillvägagångssätt RIK - patient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2253408"/>
            <a:ext cx="6896179" cy="3396153"/>
          </a:xfrm>
        </p:spPr>
        <p:txBody>
          <a:bodyPr/>
          <a:lstStyle/>
          <a:p>
            <a:r>
              <a:rPr lang="sv-SE" dirty="0" smtClean="0"/>
              <a:t>Daglig underlivshygien, om möjligt – kissa först</a:t>
            </a:r>
          </a:p>
          <a:p>
            <a:r>
              <a:rPr lang="sv-SE" dirty="0" smtClean="0"/>
              <a:t>Förbered material</a:t>
            </a:r>
          </a:p>
          <a:p>
            <a:r>
              <a:rPr lang="sv-SE" dirty="0" smtClean="0"/>
              <a:t>Tvätta händerna</a:t>
            </a:r>
          </a:p>
          <a:p>
            <a:r>
              <a:rPr lang="sv-SE" dirty="0" smtClean="0"/>
              <a:t>För in katetern och töm tomt</a:t>
            </a:r>
          </a:p>
          <a:p>
            <a:r>
              <a:rPr lang="sv-SE" dirty="0" smtClean="0"/>
              <a:t>Släng katetern</a:t>
            </a:r>
          </a:p>
          <a:p>
            <a:r>
              <a:rPr lang="sv-SE" dirty="0" smtClean="0"/>
              <a:t>Tvätta händerna.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38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23996" y="1012507"/>
            <a:ext cx="3448005" cy="914348"/>
          </a:xfrm>
        </p:spPr>
        <p:txBody>
          <a:bodyPr/>
          <a:lstStyle/>
          <a:p>
            <a:r>
              <a:rPr lang="sv-SE" sz="2800" dirty="0"/>
              <a:t>Komplikationer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23995" y="1861544"/>
            <a:ext cx="6896179" cy="3788017"/>
          </a:xfrm>
        </p:spPr>
        <p:txBody>
          <a:bodyPr/>
          <a:lstStyle/>
          <a:p>
            <a:r>
              <a:rPr lang="sv-SE" altLang="sv-SE" dirty="0" smtClean="0"/>
              <a:t>Urinvägsinfektion (kontrollera material och teknik).</a:t>
            </a:r>
            <a:endParaRPr lang="sv-SE" altLang="sv-SE" dirty="0"/>
          </a:p>
          <a:p>
            <a:r>
              <a:rPr lang="sv-SE" altLang="sv-SE" dirty="0"/>
              <a:t>Striktur</a:t>
            </a:r>
          </a:p>
          <a:p>
            <a:r>
              <a:rPr lang="sv-SE" altLang="sv-SE" dirty="0" err="1" smtClean="0"/>
              <a:t>Epididymit</a:t>
            </a:r>
            <a:endParaRPr lang="sv-SE" altLang="sv-SE" dirty="0"/>
          </a:p>
          <a:p>
            <a:r>
              <a:rPr lang="sv-SE" altLang="sv-SE" dirty="0"/>
              <a:t>Blödning, oftast </a:t>
            </a:r>
            <a:r>
              <a:rPr lang="sv-SE" altLang="sv-SE" dirty="0" smtClean="0"/>
              <a:t>initialt</a:t>
            </a:r>
            <a:endParaRPr lang="sv-SE" altLang="sv-SE" dirty="0"/>
          </a:p>
          <a:p>
            <a:r>
              <a:rPr lang="sv-SE" altLang="sv-SE" dirty="0"/>
              <a:t>Falsk passage</a:t>
            </a:r>
          </a:p>
          <a:p>
            <a:r>
              <a:rPr lang="sv-SE" altLang="sv-SE" dirty="0"/>
              <a:t>Blåssten</a:t>
            </a:r>
          </a:p>
          <a:p>
            <a:r>
              <a:rPr lang="sv-SE" altLang="sv-SE" dirty="0"/>
              <a:t>Uretrit</a:t>
            </a:r>
          </a:p>
          <a:p>
            <a:endParaRPr lang="sv-S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491" y="3690242"/>
            <a:ext cx="2462981" cy="228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2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Vid KAD-behandling krävs: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Rätt indikation</a:t>
            </a:r>
          </a:p>
          <a:p>
            <a:r>
              <a:rPr lang="sv-SE" dirty="0" smtClean="0"/>
              <a:t>Rätt insättningsteknik</a:t>
            </a:r>
          </a:p>
          <a:p>
            <a:r>
              <a:rPr lang="sv-SE" dirty="0" smtClean="0"/>
              <a:t>Rätt katetervård (hygien)</a:t>
            </a:r>
          </a:p>
          <a:p>
            <a:r>
              <a:rPr lang="sv-SE" dirty="0" smtClean="0"/>
              <a:t>Så kort katetertid som möjligt (&lt;24 </a:t>
            </a:r>
            <a:r>
              <a:rPr lang="sv-SE" dirty="0" err="1" smtClean="0"/>
              <a:t>tim</a:t>
            </a:r>
            <a:r>
              <a:rPr lang="sv-SE" dirty="0" smtClean="0"/>
              <a:t>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06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0246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380233" cy="854028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 smtClean="0">
                <a:latin typeface="Comic Sans MS" panose="030F0702030302020204" pitchFamily="66" charset="0"/>
              </a:rPr>
              <a:t>Vilka bakterier kan orsaka urinvägsinfektioner?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 rot="19947460">
            <a:off x="1492095" y="3207086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Varför just dessa ???</a:t>
            </a:r>
            <a:endParaRPr lang="sv-SE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Rak pil 3"/>
          <p:cNvCxnSpPr/>
          <p:nvPr/>
        </p:nvCxnSpPr>
        <p:spPr>
          <a:xfrm flipV="1">
            <a:off x="2987824" y="2924944"/>
            <a:ext cx="288032" cy="12241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pil 6"/>
          <p:cNvCxnSpPr/>
          <p:nvPr/>
        </p:nvCxnSpPr>
        <p:spPr>
          <a:xfrm flipV="1">
            <a:off x="3203848" y="2852936"/>
            <a:ext cx="936104" cy="12241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9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Indikation för KAD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123996" y="2276402"/>
            <a:ext cx="7327689" cy="3438470"/>
          </a:xfrm>
        </p:spPr>
        <p:txBody>
          <a:bodyPr/>
          <a:lstStyle/>
          <a:p>
            <a:r>
              <a:rPr lang="sv-SE" altLang="sv-SE" dirty="0" smtClean="0"/>
              <a:t>Oförmåga att tömma urinblåsan, helt eller delvis.</a:t>
            </a:r>
          </a:p>
          <a:p>
            <a:r>
              <a:rPr lang="sv-SE" altLang="sv-SE" dirty="0" smtClean="0"/>
              <a:t>Avlastning</a:t>
            </a:r>
            <a:r>
              <a:rPr lang="sv-SE" altLang="sv-SE" dirty="0"/>
              <a:t>, tex. </a:t>
            </a:r>
            <a:r>
              <a:rPr lang="sv-SE" altLang="sv-SE" dirty="0" smtClean="0"/>
              <a:t>vid </a:t>
            </a:r>
            <a:r>
              <a:rPr lang="sv-SE" altLang="sv-SE" dirty="0"/>
              <a:t>högt </a:t>
            </a:r>
            <a:r>
              <a:rPr lang="sv-SE" altLang="sv-SE" dirty="0" err="1"/>
              <a:t>kreatinin</a:t>
            </a:r>
            <a:r>
              <a:rPr lang="sv-SE" altLang="sv-SE" dirty="0"/>
              <a:t>, </a:t>
            </a:r>
            <a:r>
              <a:rPr lang="sv-SE" altLang="sv-SE" dirty="0" smtClean="0"/>
              <a:t>operation</a:t>
            </a:r>
            <a:endParaRPr lang="sv-SE" altLang="sv-SE" dirty="0"/>
          </a:p>
          <a:p>
            <a:r>
              <a:rPr lang="sv-SE" altLang="sv-SE" dirty="0" smtClean="0"/>
              <a:t>Kraftig </a:t>
            </a:r>
            <a:r>
              <a:rPr lang="sv-SE" altLang="sv-SE" dirty="0" err="1" smtClean="0"/>
              <a:t>hematuri</a:t>
            </a:r>
            <a:r>
              <a:rPr lang="sv-SE" altLang="sv-SE" dirty="0" smtClean="0"/>
              <a:t>, spolning</a:t>
            </a:r>
            <a:endParaRPr lang="sv-SE" altLang="sv-SE" dirty="0"/>
          </a:p>
          <a:p>
            <a:r>
              <a:rPr lang="sv-SE" altLang="sv-SE" dirty="0" smtClean="0"/>
              <a:t>Kontroll av urinproduktionen (vätskebalans/</a:t>
            </a:r>
            <a:r>
              <a:rPr lang="sv-SE" altLang="sv-SE" dirty="0" err="1" smtClean="0"/>
              <a:t>timdiures</a:t>
            </a:r>
            <a:r>
              <a:rPr lang="sv-SE" altLang="sv-SE" dirty="0" smtClean="0"/>
              <a:t>)</a:t>
            </a:r>
          </a:p>
          <a:p>
            <a:r>
              <a:rPr lang="sv-SE" altLang="sv-SE" dirty="0" smtClean="0"/>
              <a:t>ENDAST SÄTTAS EFTER LÄKARORDINATION</a:t>
            </a:r>
          </a:p>
          <a:p>
            <a:r>
              <a:rPr lang="sv-SE" altLang="sv-SE" dirty="0" smtClean="0"/>
              <a:t>Överväg andra alternativ än KAD (RIK, </a:t>
            </a:r>
            <a:r>
              <a:rPr lang="sv-SE" altLang="sv-SE" dirty="0" err="1" smtClean="0"/>
              <a:t>suprapubiskateter</a:t>
            </a:r>
            <a:r>
              <a:rPr lang="sv-SE" altLang="sv-SE" dirty="0" smtClean="0"/>
              <a:t>)</a:t>
            </a:r>
            <a:endParaRPr lang="sv-SE" altLang="sv-SE" dirty="0"/>
          </a:p>
          <a:p>
            <a:pPr marL="0" indent="0">
              <a:buNone/>
            </a:pPr>
            <a:endParaRPr lang="sv-SE" alt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8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23826" y="1077818"/>
            <a:ext cx="7327858" cy="1044970"/>
          </a:xfrm>
        </p:spPr>
        <p:txBody>
          <a:bodyPr/>
          <a:lstStyle/>
          <a:p>
            <a:r>
              <a:rPr lang="sv-SE" sz="2800" dirty="0"/>
              <a:t>Suprapubiskateter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298" y="424711"/>
            <a:ext cx="2651183" cy="235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877528" y="2122787"/>
            <a:ext cx="6157454" cy="4543178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300552" indent="-30055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100" dirty="0">
                <a:latin typeface="+mn-lt"/>
              </a:rPr>
              <a:t>Mindre risk för symtomatisk UVI </a:t>
            </a:r>
          </a:p>
          <a:p>
            <a:pPr marL="300552" indent="-30055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100" dirty="0">
                <a:latin typeface="+mn-lt"/>
              </a:rPr>
              <a:t>Mindre risk för ärrbildning i urinröret</a:t>
            </a:r>
          </a:p>
          <a:p>
            <a:pPr marL="300552" indent="-30055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100" dirty="0">
                <a:latin typeface="+mn-lt"/>
              </a:rPr>
              <a:t>Bekvämare än KAD i </a:t>
            </a:r>
            <a:r>
              <a:rPr lang="sv-SE" sz="2100" dirty="0" err="1">
                <a:latin typeface="+mn-lt"/>
              </a:rPr>
              <a:t>uretra</a:t>
            </a:r>
            <a:endParaRPr lang="sv-SE" sz="2100" dirty="0">
              <a:latin typeface="+mn-lt"/>
            </a:endParaRPr>
          </a:p>
          <a:p>
            <a:pPr marL="300552" indent="-30055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100" dirty="0">
                <a:latin typeface="+mn-lt"/>
              </a:rPr>
              <a:t>Möjliggör sexuell aktivitet </a:t>
            </a:r>
          </a:p>
          <a:p>
            <a:pPr marL="300552" indent="-30055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100" dirty="0">
                <a:latin typeface="+mn-lt"/>
              </a:rPr>
              <a:t>Kan träna den egna förmågan att kis</a:t>
            </a:r>
            <a:r>
              <a:rPr lang="sv-SE" dirty="0" smtClean="0"/>
              <a:t>sa </a:t>
            </a:r>
          </a:p>
          <a:p>
            <a:pPr marL="300552" indent="-30055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100" dirty="0">
                <a:latin typeface="+mn-lt"/>
              </a:rPr>
              <a:t>Placeras i urinblåsan genom bukväggen</a:t>
            </a:r>
          </a:p>
          <a:p>
            <a:pPr marL="300552" indent="-30055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100" dirty="0">
                <a:latin typeface="+mn-lt"/>
              </a:rPr>
              <a:t>Läggs in på röntgen eller av läkare i lokalbedövning</a:t>
            </a:r>
          </a:p>
          <a:p>
            <a:pPr marL="300552" indent="-30055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05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85401" y="947197"/>
            <a:ext cx="7266284" cy="849037"/>
          </a:xfrm>
        </p:spPr>
        <p:txBody>
          <a:bodyPr/>
          <a:lstStyle/>
          <a:p>
            <a:r>
              <a:rPr lang="sv-SE" sz="2800" dirty="0"/>
              <a:t>Skötsel </a:t>
            </a:r>
            <a:r>
              <a:rPr lang="sv-SE" sz="2800" dirty="0" err="1"/>
              <a:t>suprapubiskateter</a:t>
            </a: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15954" y="1796234"/>
            <a:ext cx="7327689" cy="4506434"/>
          </a:xfrm>
        </p:spPr>
        <p:txBody>
          <a:bodyPr/>
          <a:lstStyle/>
          <a:p>
            <a:r>
              <a:rPr lang="sv-SE" altLang="sv-SE" dirty="0" smtClean="0"/>
              <a:t>Området </a:t>
            </a:r>
            <a:r>
              <a:rPr lang="sv-SE" altLang="sv-SE" dirty="0"/>
              <a:t>kring katetern tvättas med </a:t>
            </a:r>
            <a:r>
              <a:rPr lang="sv-SE" altLang="sv-SE" dirty="0" err="1"/>
              <a:t>NaCl</a:t>
            </a:r>
            <a:r>
              <a:rPr lang="sv-SE" altLang="sv-SE" dirty="0"/>
              <a:t> eller vatten.</a:t>
            </a:r>
          </a:p>
          <a:p>
            <a:r>
              <a:rPr lang="sv-SE" altLang="sv-SE" dirty="0"/>
              <a:t>Behöver ej </a:t>
            </a:r>
            <a:r>
              <a:rPr lang="sv-SE" altLang="sv-SE" dirty="0" smtClean="0"/>
              <a:t>bandageras.</a:t>
            </a:r>
            <a:endParaRPr lang="sv-SE" altLang="sv-SE" dirty="0"/>
          </a:p>
          <a:p>
            <a:r>
              <a:rPr lang="sv-SE" altLang="sv-SE" dirty="0" smtClean="0"/>
              <a:t>Fäst </a:t>
            </a:r>
            <a:r>
              <a:rPr lang="sv-SE" altLang="sv-SE" dirty="0"/>
              <a:t>upp katetern mot buken.</a:t>
            </a:r>
          </a:p>
          <a:p>
            <a:r>
              <a:rPr lang="sv-SE" altLang="sv-SE" dirty="0" smtClean="0"/>
              <a:t>Den enskilde patientens behov och katetermaterial </a:t>
            </a:r>
            <a:r>
              <a:rPr lang="sv-SE" altLang="sv-SE" dirty="0"/>
              <a:t>avgör hur ofta </a:t>
            </a:r>
            <a:r>
              <a:rPr lang="sv-SE" altLang="sv-SE" dirty="0" smtClean="0"/>
              <a:t>bytet </a:t>
            </a:r>
            <a:r>
              <a:rPr lang="sv-SE" altLang="sv-SE" dirty="0"/>
              <a:t>skall </a:t>
            </a:r>
            <a:r>
              <a:rPr lang="sv-SE" altLang="sv-SE" dirty="0" smtClean="0"/>
              <a:t>ske samt </a:t>
            </a:r>
            <a:r>
              <a:rPr lang="sv-SE" altLang="sv-SE" u="sng" dirty="0" smtClean="0"/>
              <a:t>alltid</a:t>
            </a:r>
            <a:r>
              <a:rPr lang="sv-SE" altLang="sv-SE" dirty="0" smtClean="0"/>
              <a:t> vid </a:t>
            </a:r>
            <a:r>
              <a:rPr lang="sv-SE" altLang="sv-SE" dirty="0" err="1" smtClean="0"/>
              <a:t>antibiotikabeh</a:t>
            </a:r>
            <a:r>
              <a:rPr lang="sv-SE" altLang="sv-SE" dirty="0" smtClean="0"/>
              <a:t>. </a:t>
            </a:r>
            <a:endParaRPr lang="sv-SE" altLang="sv-SE" dirty="0"/>
          </a:p>
          <a:p>
            <a:r>
              <a:rPr lang="sv-SE" dirty="0" smtClean="0"/>
              <a:t>Byts </a:t>
            </a:r>
            <a:r>
              <a:rPr lang="sv-SE" dirty="0"/>
              <a:t>första gången på sjukhus sedan av </a:t>
            </a:r>
            <a:r>
              <a:rPr lang="sv-SE" dirty="0" smtClean="0"/>
              <a:t>DSSK</a:t>
            </a:r>
          </a:p>
          <a:p>
            <a:r>
              <a:rPr lang="sv-SE" dirty="0" smtClean="0"/>
              <a:t>Basala hygienrutiner, fyll urinblåsan före, </a:t>
            </a:r>
            <a:r>
              <a:rPr lang="sv-SE" dirty="0" err="1" smtClean="0"/>
              <a:t>kuffa</a:t>
            </a:r>
            <a:r>
              <a:rPr lang="sv-SE" dirty="0" smtClean="0"/>
              <a:t> ur och dra      katetern, använd gel ca 10 g, aseptisk teknik, kateterventil eller urinuppsamlingspåse.</a:t>
            </a:r>
            <a:endParaRPr lang="sv-SE" dirty="0"/>
          </a:p>
          <a:p>
            <a:endParaRPr lang="sv-SE" altLang="sv-SE" dirty="0"/>
          </a:p>
          <a:p>
            <a:endParaRPr lang="sv-S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323" y="228779"/>
            <a:ext cx="1961245" cy="176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28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Val av material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167" y="2188098"/>
            <a:ext cx="7758880" cy="3722706"/>
          </a:xfrm>
        </p:spPr>
        <p:txBody>
          <a:bodyPr/>
          <a:lstStyle/>
          <a:p>
            <a:r>
              <a:rPr lang="sv-SE" dirty="0" smtClean="0"/>
              <a:t>Silikon, latex eller klädd med ädelmetall</a:t>
            </a:r>
          </a:p>
          <a:p>
            <a:r>
              <a:rPr lang="sv-SE" dirty="0" smtClean="0"/>
              <a:t>Yttre omkretsen (1/3 mm) anges i </a:t>
            </a:r>
            <a:r>
              <a:rPr lang="sv-SE" dirty="0" err="1" smtClean="0"/>
              <a:t>Charrier</a:t>
            </a:r>
            <a:r>
              <a:rPr lang="sv-SE" dirty="0" smtClean="0"/>
              <a:t> (</a:t>
            </a:r>
            <a:r>
              <a:rPr lang="sv-SE" dirty="0" err="1" smtClean="0"/>
              <a:t>Ch</a:t>
            </a:r>
            <a:r>
              <a:rPr lang="sv-SE" dirty="0" smtClean="0"/>
              <a:t>), innerlumen avgörs av hur tjockt materialet är. Så tunn som möjligt, urinen avgör.</a:t>
            </a:r>
          </a:p>
          <a:p>
            <a:r>
              <a:rPr lang="sv-SE" dirty="0" smtClean="0"/>
              <a:t>Patienten avgör vilken längd, finns i 20-40 cm</a:t>
            </a:r>
          </a:p>
          <a:p>
            <a:r>
              <a:rPr lang="sv-SE" dirty="0" smtClean="0"/>
              <a:t>Foleykateter, </a:t>
            </a:r>
            <a:r>
              <a:rPr lang="sv-SE" dirty="0" err="1" smtClean="0"/>
              <a:t>Nelaton</a:t>
            </a:r>
            <a:r>
              <a:rPr lang="sv-SE" dirty="0" smtClean="0"/>
              <a:t>- eller </a:t>
            </a:r>
            <a:r>
              <a:rPr lang="sv-SE" dirty="0" err="1" smtClean="0"/>
              <a:t>Tiemannspets</a:t>
            </a:r>
            <a:endParaRPr lang="sv-SE" dirty="0" smtClean="0"/>
          </a:p>
          <a:p>
            <a:r>
              <a:rPr lang="sv-SE" dirty="0" smtClean="0"/>
              <a:t>Gel/bedövning - </a:t>
            </a:r>
            <a:r>
              <a:rPr lang="sv-SE" dirty="0" err="1" smtClean="0"/>
              <a:t>Xylocaingel</a:t>
            </a:r>
            <a:r>
              <a:rPr lang="sv-SE" dirty="0" smtClean="0"/>
              <a:t> 2% eller </a:t>
            </a:r>
            <a:r>
              <a:rPr lang="sv-SE" dirty="0" err="1" smtClean="0"/>
              <a:t>Instillagel</a:t>
            </a:r>
            <a:r>
              <a:rPr lang="sv-SE" dirty="0" smtClean="0"/>
              <a:t>, 10-20 g.</a:t>
            </a:r>
            <a:endParaRPr lang="sv-SE" dirty="0"/>
          </a:p>
        </p:txBody>
      </p:sp>
      <p:pic>
        <p:nvPicPr>
          <p:cNvPr id="5124" name="Picture 4" descr="Bildresultat för kat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40" y="353822"/>
            <a:ext cx="2401407" cy="254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03" y="4212727"/>
            <a:ext cx="1677997" cy="228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9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23826" y="947196"/>
            <a:ext cx="7327689" cy="854280"/>
          </a:xfrm>
        </p:spPr>
        <p:txBody>
          <a:bodyPr/>
          <a:lstStyle/>
          <a:p>
            <a:r>
              <a:rPr lang="sv-SE" sz="2800" dirty="0"/>
              <a:t>Kateterisering – ren/steril metod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00677" y="1665613"/>
            <a:ext cx="7451007" cy="4441122"/>
          </a:xfrm>
        </p:spPr>
        <p:txBody>
          <a:bodyPr/>
          <a:lstStyle/>
          <a:p>
            <a:r>
              <a:rPr lang="sv-SE" dirty="0" smtClean="0"/>
              <a:t>Basala hygienrutiner</a:t>
            </a:r>
          </a:p>
          <a:p>
            <a:r>
              <a:rPr lang="sv-SE" dirty="0" smtClean="0"/>
              <a:t>Tvål och vatten eller </a:t>
            </a:r>
            <a:r>
              <a:rPr lang="sv-SE" dirty="0" err="1" smtClean="0"/>
              <a:t>NaCl</a:t>
            </a:r>
            <a:endParaRPr lang="sv-SE" dirty="0" smtClean="0"/>
          </a:p>
          <a:p>
            <a:r>
              <a:rPr lang="sv-SE" dirty="0" smtClean="0"/>
              <a:t>Bedöva rikligt, låt verka. Penisklämma alt. kompress</a:t>
            </a:r>
          </a:p>
          <a:p>
            <a:r>
              <a:rPr lang="sv-SE" dirty="0" smtClean="0"/>
              <a:t>Duka upp material på desinfekterat avlastningsbord</a:t>
            </a:r>
          </a:p>
          <a:p>
            <a:r>
              <a:rPr lang="sv-SE" dirty="0" smtClean="0"/>
              <a:t>Desinfektera händerna, nya handskar</a:t>
            </a:r>
          </a:p>
          <a:p>
            <a:r>
              <a:rPr lang="sv-SE" dirty="0" smtClean="0"/>
              <a:t>Sätt katetern med aseptisk teknik</a:t>
            </a:r>
          </a:p>
          <a:p>
            <a:r>
              <a:rPr lang="sv-SE" dirty="0" smtClean="0"/>
              <a:t>Kontrollera urinflöde, fyll kateterballongen</a:t>
            </a:r>
          </a:p>
          <a:p>
            <a:r>
              <a:rPr lang="sv-SE" dirty="0" smtClean="0"/>
              <a:t>Kateterventil och/eller urinuppsamlingspåse</a:t>
            </a:r>
          </a:p>
          <a:p>
            <a:r>
              <a:rPr lang="sv-SE" dirty="0" smtClean="0"/>
              <a:t>Dokumentera</a:t>
            </a:r>
            <a:endParaRPr lang="sv-S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415" y="3951485"/>
            <a:ext cx="1680207" cy="222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56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85870" y="751264"/>
            <a:ext cx="4187069" cy="854280"/>
          </a:xfrm>
        </p:spPr>
        <p:txBody>
          <a:bodyPr/>
          <a:lstStyle/>
          <a:p>
            <a:r>
              <a:rPr lang="sv-SE" dirty="0" smtClean="0"/>
              <a:t>Skötsel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46526" y="1775075"/>
            <a:ext cx="7327689" cy="3699713"/>
          </a:xfrm>
        </p:spPr>
        <p:txBody>
          <a:bodyPr/>
          <a:lstStyle/>
          <a:p>
            <a:r>
              <a:rPr lang="sv-SE" dirty="0" smtClean="0"/>
              <a:t>Daglig underlivshygien, rengör även katetern</a:t>
            </a:r>
          </a:p>
          <a:p>
            <a:r>
              <a:rPr lang="sv-SE" dirty="0" smtClean="0"/>
              <a:t>Slutet urinuppsamlingssystem</a:t>
            </a:r>
          </a:p>
          <a:p>
            <a:r>
              <a:rPr lang="sv-SE" dirty="0" smtClean="0"/>
              <a:t>Fixera kateter och urinuppsamlingspåsen väl.</a:t>
            </a:r>
          </a:p>
          <a:p>
            <a:r>
              <a:rPr lang="sv-SE" dirty="0" smtClean="0"/>
              <a:t>Tömning av urinpåse, personlig ren flaska/kärl</a:t>
            </a:r>
          </a:p>
          <a:p>
            <a:r>
              <a:rPr lang="sv-SE" dirty="0"/>
              <a:t>U</a:t>
            </a:r>
            <a:r>
              <a:rPr lang="sv-SE" dirty="0" smtClean="0"/>
              <a:t>rinuppsamlingspåsen placeras under blåsans nivå för att säkerställa ett gott flöde</a:t>
            </a:r>
          </a:p>
          <a:p>
            <a:r>
              <a:rPr lang="sv-SE" dirty="0" smtClean="0"/>
              <a:t>Byte ventil och kort </a:t>
            </a:r>
            <a:r>
              <a:rPr lang="sv-SE" dirty="0" err="1" smtClean="0"/>
              <a:t>uribag</a:t>
            </a:r>
            <a:r>
              <a:rPr lang="sv-SE" dirty="0" smtClean="0"/>
              <a:t> minst 1 ggr/vecka</a:t>
            </a:r>
          </a:p>
          <a:p>
            <a:r>
              <a:rPr lang="sv-SE" dirty="0" smtClean="0"/>
              <a:t>Ny nattpåse varje dygn</a:t>
            </a:r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80" y="0"/>
            <a:ext cx="1739571" cy="320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27784" y="116632"/>
            <a:ext cx="5231612" cy="854280"/>
          </a:xfrm>
        </p:spPr>
        <p:txBody>
          <a:bodyPr/>
          <a:lstStyle/>
          <a:p>
            <a:r>
              <a:rPr lang="sv-SE" dirty="0" smtClean="0"/>
              <a:t>Urinuppsamlingssystem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71600" y="1052736"/>
            <a:ext cx="7573668" cy="3134910"/>
          </a:xfrm>
        </p:spPr>
        <p:txBody>
          <a:bodyPr/>
          <a:lstStyle/>
          <a:p>
            <a:r>
              <a:rPr lang="sv-SE" dirty="0" smtClean="0"/>
              <a:t>Öppet – kateter med propp (</a:t>
            </a:r>
            <a:r>
              <a:rPr lang="sv-SE" dirty="0" err="1" smtClean="0"/>
              <a:t>bakterieuri</a:t>
            </a:r>
            <a:r>
              <a:rPr lang="sv-SE" dirty="0" smtClean="0"/>
              <a:t> 1 dygn)</a:t>
            </a:r>
          </a:p>
          <a:p>
            <a:r>
              <a:rPr lang="sv-SE" dirty="0" smtClean="0"/>
              <a:t>Halvöppet – kateter med ej tömbar påse (</a:t>
            </a:r>
            <a:r>
              <a:rPr lang="sv-SE" dirty="0" err="1" smtClean="0"/>
              <a:t>bakterieuri</a:t>
            </a:r>
            <a:r>
              <a:rPr lang="sv-SE" dirty="0" smtClean="0"/>
              <a:t> 4 dygn)</a:t>
            </a:r>
          </a:p>
          <a:p>
            <a:r>
              <a:rPr lang="sv-SE" dirty="0" smtClean="0"/>
              <a:t>Slutet – kateter med tömbar påse (</a:t>
            </a:r>
            <a:r>
              <a:rPr lang="sv-SE" dirty="0" err="1" smtClean="0"/>
              <a:t>bakterieuri</a:t>
            </a:r>
            <a:r>
              <a:rPr lang="sv-SE" dirty="0" smtClean="0"/>
              <a:t> 6 dygn)</a:t>
            </a:r>
          </a:p>
          <a:p>
            <a:pPr marL="0" indent="0">
              <a:buNone/>
            </a:pPr>
            <a:r>
              <a:rPr lang="sv-SE" dirty="0" smtClean="0"/>
              <a:t>För </a:t>
            </a:r>
            <a:r>
              <a:rPr lang="sv-SE" dirty="0"/>
              <a:t>att fördröja bakteriekolonisationen av urinkateter och urin ska kopplingen mellan kateter och urinuppsamlingssystem </a:t>
            </a:r>
            <a:r>
              <a:rPr lang="sv-SE" u="sng" dirty="0"/>
              <a:t>brytas så sällan som möjligt</a:t>
            </a:r>
            <a:r>
              <a:rPr lang="sv-SE" dirty="0"/>
              <a:t>.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742" y="4408660"/>
            <a:ext cx="4433367" cy="202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0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93274" y="1012506"/>
            <a:ext cx="7327689" cy="854280"/>
          </a:xfrm>
        </p:spPr>
        <p:txBody>
          <a:bodyPr/>
          <a:lstStyle/>
          <a:p>
            <a:r>
              <a:rPr lang="sv-SE" sz="2800" dirty="0"/>
              <a:t>Kateterbyte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28518" y="1792613"/>
            <a:ext cx="7327689" cy="4314123"/>
          </a:xfrm>
        </p:spPr>
        <p:txBody>
          <a:bodyPr/>
          <a:lstStyle/>
          <a:p>
            <a:r>
              <a:rPr lang="sv-SE" altLang="sv-SE" dirty="0" smtClean="0"/>
              <a:t>Den </a:t>
            </a:r>
            <a:r>
              <a:rPr lang="sv-SE" altLang="sv-SE" dirty="0"/>
              <a:t>enskilde patientens </a:t>
            </a:r>
            <a:r>
              <a:rPr lang="sv-SE" altLang="sv-SE" dirty="0" smtClean="0"/>
              <a:t>behov avgör </a:t>
            </a:r>
            <a:r>
              <a:rPr lang="sv-SE" altLang="sv-SE" dirty="0"/>
              <a:t>hur ofta bytet skall </a:t>
            </a:r>
            <a:r>
              <a:rPr lang="sv-SE" altLang="sv-SE" dirty="0" smtClean="0"/>
              <a:t>ske. </a:t>
            </a:r>
          </a:p>
          <a:p>
            <a:r>
              <a:rPr lang="sv-SE" altLang="sv-SE" dirty="0" smtClean="0"/>
              <a:t>Katetertillverkarens anvisningstid</a:t>
            </a:r>
          </a:p>
          <a:p>
            <a:r>
              <a:rPr lang="sv-SE" altLang="sv-SE" u="sng" dirty="0" smtClean="0"/>
              <a:t>Alltid</a:t>
            </a:r>
            <a:r>
              <a:rPr lang="sv-SE" altLang="sv-SE" dirty="0" smtClean="0"/>
              <a:t> efter 1-3 dygns antibiotikabehandling mot symtomgivande </a:t>
            </a:r>
            <a:r>
              <a:rPr lang="sv-SE" altLang="sv-SE" dirty="0" err="1" smtClean="0"/>
              <a:t>bakterieuri</a:t>
            </a:r>
            <a:endParaRPr lang="sv-SE" altLang="sv-SE" dirty="0"/>
          </a:p>
          <a:p>
            <a:r>
              <a:rPr lang="sv-SE" dirty="0" smtClean="0"/>
              <a:t>Första bytet bör göras inom 4-6 veckor för att se </a:t>
            </a:r>
            <a:r>
              <a:rPr lang="sv-SE" dirty="0" err="1" smtClean="0"/>
              <a:t>stenutfällning</a:t>
            </a:r>
            <a:r>
              <a:rPr lang="sv-SE" dirty="0" smtClean="0"/>
              <a:t> och patients upplevelse</a:t>
            </a:r>
          </a:p>
          <a:p>
            <a:r>
              <a:rPr lang="sv-SE" dirty="0" smtClean="0"/>
              <a:t>Fyll urinblåsan före byte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39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/>
              <a:t>Biofilm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altLang="sv-SE" dirty="0"/>
              <a:t>Mikroorganismer eller kroppsceller som klibbar sig fast mot kateterns yta</a:t>
            </a:r>
          </a:p>
          <a:p>
            <a:r>
              <a:rPr lang="sv-SE" altLang="sv-SE" dirty="0"/>
              <a:t>En hinna bildas, som tillåter utbyte av näringsämnen och skyddar från antibiotika</a:t>
            </a:r>
          </a:p>
          <a:p>
            <a:r>
              <a:rPr lang="sv-SE" altLang="sv-SE" dirty="0"/>
              <a:t>Utmärkt grogrund för bakterier </a:t>
            </a:r>
          </a:p>
          <a:p>
            <a:r>
              <a:rPr lang="sv-SE" dirty="0" smtClean="0"/>
              <a:t>Antibiotikan tar ej bort biofilmens bakterier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816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93274" y="795148"/>
            <a:ext cx="6896348" cy="919590"/>
          </a:xfrm>
        </p:spPr>
        <p:txBody>
          <a:bodyPr/>
          <a:lstStyle/>
          <a:p>
            <a:r>
              <a:rPr lang="sv-SE" altLang="sv-SE" sz="2800" dirty="0"/>
              <a:t>Komplikationer  under KAD-behandling</a:t>
            </a: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303658" y="1747162"/>
            <a:ext cx="3540143" cy="3197904"/>
          </a:xfrm>
        </p:spPr>
        <p:txBody>
          <a:bodyPr/>
          <a:lstStyle/>
          <a:p>
            <a:r>
              <a:rPr lang="sv-SE" altLang="sv-SE" dirty="0"/>
              <a:t>Infektion</a:t>
            </a:r>
          </a:p>
          <a:p>
            <a:r>
              <a:rPr lang="sv-SE" altLang="sv-SE" dirty="0"/>
              <a:t>Stopp i katetern</a:t>
            </a:r>
          </a:p>
          <a:p>
            <a:r>
              <a:rPr lang="sv-SE" altLang="sv-SE" dirty="0" err="1"/>
              <a:t>Hematuri</a:t>
            </a:r>
            <a:endParaRPr lang="sv-SE" altLang="sv-SE" dirty="0"/>
          </a:p>
          <a:p>
            <a:r>
              <a:rPr lang="sv-SE" altLang="sv-SE" dirty="0" err="1"/>
              <a:t>Uretrastriktur</a:t>
            </a:r>
            <a:endParaRPr lang="sv-SE" altLang="sv-SE" dirty="0"/>
          </a:p>
          <a:p>
            <a:r>
              <a:rPr lang="sv-SE" altLang="sv-SE" dirty="0" smtClean="0"/>
              <a:t>Minskad blåskapacitet</a:t>
            </a:r>
          </a:p>
          <a:p>
            <a:r>
              <a:rPr lang="sv-SE" dirty="0"/>
              <a:t>Urinläckage</a:t>
            </a:r>
          </a:p>
          <a:p>
            <a:endParaRPr lang="sv-SE" alt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387276" y="1730924"/>
            <a:ext cx="4248643" cy="3134909"/>
          </a:xfrm>
        </p:spPr>
        <p:txBody>
          <a:bodyPr/>
          <a:lstStyle/>
          <a:p>
            <a:r>
              <a:rPr lang="sv-SE" altLang="sv-SE" dirty="0"/>
              <a:t>Överaktiv </a:t>
            </a:r>
            <a:r>
              <a:rPr lang="sv-SE" altLang="sv-SE" dirty="0" smtClean="0"/>
              <a:t>blåsa, retning i blåsa</a:t>
            </a:r>
            <a:endParaRPr lang="sv-SE" altLang="sv-SE" dirty="0"/>
          </a:p>
          <a:p>
            <a:r>
              <a:rPr lang="sv-SE" altLang="sv-SE" dirty="0"/>
              <a:t>Svårtömd </a:t>
            </a:r>
            <a:r>
              <a:rPr lang="sv-SE" altLang="sv-SE" dirty="0" err="1"/>
              <a:t>kuff</a:t>
            </a:r>
            <a:endParaRPr lang="sv-SE" altLang="sv-SE" dirty="0"/>
          </a:p>
          <a:p>
            <a:r>
              <a:rPr lang="sv-SE" altLang="sv-SE" dirty="0" err="1" smtClean="0"/>
              <a:t>Uretraruptur</a:t>
            </a:r>
            <a:r>
              <a:rPr lang="sv-SE" altLang="sv-SE" dirty="0" smtClean="0"/>
              <a:t> och falsk gång</a:t>
            </a:r>
            <a:endParaRPr lang="sv-SE" altLang="sv-SE" dirty="0"/>
          </a:p>
          <a:p>
            <a:r>
              <a:rPr lang="sv-SE" altLang="sv-SE" dirty="0" smtClean="0"/>
              <a:t>Konkrementbildning, skal</a:t>
            </a:r>
          </a:p>
          <a:p>
            <a:pPr marL="0" indent="0">
              <a:buNone/>
            </a:pPr>
            <a:r>
              <a:rPr lang="sv-SE" altLang="sv-SE" dirty="0"/>
              <a:t> </a:t>
            </a:r>
            <a:r>
              <a:rPr lang="sv-SE" altLang="sv-SE" dirty="0" smtClean="0"/>
              <a:t>    runt </a:t>
            </a:r>
            <a:r>
              <a:rPr lang="sv-SE" altLang="sv-SE" dirty="0" err="1" smtClean="0"/>
              <a:t>kuffballongen</a:t>
            </a:r>
            <a:endParaRPr lang="sv-SE" altLang="sv-SE" dirty="0" smtClean="0"/>
          </a:p>
          <a:p>
            <a:r>
              <a:rPr lang="sv-SE" altLang="sv-SE" dirty="0" err="1"/>
              <a:t>E</a:t>
            </a:r>
            <a:r>
              <a:rPr lang="sv-SE" altLang="sv-SE" dirty="0" err="1" smtClean="0"/>
              <a:t>pididymit</a:t>
            </a:r>
            <a:endParaRPr lang="sv-SE" altLang="sv-SE" dirty="0" smtClean="0"/>
          </a:p>
          <a:p>
            <a:pPr marL="0" indent="0">
              <a:buNone/>
            </a:pPr>
            <a:endParaRPr lang="sv-SE" altLang="sv-SE" dirty="0"/>
          </a:p>
          <a:p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556" y="4338470"/>
            <a:ext cx="1897760" cy="212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56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Virulensfaktorer</a:t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sz="3100" dirty="0" smtClean="0">
                <a:latin typeface="Comic Sans MS" panose="030F0702030302020204" pitchFamily="66" charset="0"/>
              </a:rPr>
              <a:t>(virulens: förmåga att framkalla sjukdom)</a:t>
            </a:r>
            <a:r>
              <a:rPr lang="sv-SE" dirty="0" smtClean="0">
                <a:latin typeface="Comic Sans MS" panose="030F0702030302020204" pitchFamily="66" charset="0"/>
              </a:rPr>
              <a:t>: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1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77528" y="1273749"/>
            <a:ext cx="7327689" cy="1376765"/>
          </a:xfrm>
        </p:spPr>
        <p:txBody>
          <a:bodyPr/>
          <a:lstStyle/>
          <a:p>
            <a:pPr algn="ctr"/>
            <a:r>
              <a:rPr lang="sv-SE" sz="2800" dirty="0"/>
              <a:t>KAD – bara när det behövs,</a:t>
            </a:r>
            <a:br>
              <a:rPr lang="sv-SE" sz="2800" dirty="0"/>
            </a:br>
            <a:r>
              <a:rPr lang="sv-SE" sz="2800" dirty="0"/>
              <a:t>i arbetet att förebygga VUVI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554848" y="2775893"/>
            <a:ext cx="7327689" cy="3197904"/>
          </a:xfrm>
        </p:spPr>
        <p:txBody>
          <a:bodyPr/>
          <a:lstStyle/>
          <a:p>
            <a:r>
              <a:rPr lang="sv-SE" dirty="0" smtClean="0"/>
              <a:t>KAD </a:t>
            </a:r>
            <a:r>
              <a:rPr lang="sv-SE" dirty="0"/>
              <a:t>orsakar </a:t>
            </a:r>
            <a:r>
              <a:rPr lang="sv-SE" dirty="0" smtClean="0"/>
              <a:t>ca 80</a:t>
            </a:r>
            <a:r>
              <a:rPr lang="sv-SE" dirty="0"/>
              <a:t>% av all VUVI</a:t>
            </a:r>
          </a:p>
          <a:p>
            <a:r>
              <a:rPr lang="sv-SE" dirty="0" smtClean="0"/>
              <a:t>Risken </a:t>
            </a:r>
            <a:r>
              <a:rPr lang="sv-SE" dirty="0"/>
              <a:t>ökar med ca </a:t>
            </a:r>
            <a:r>
              <a:rPr lang="sv-SE" dirty="0" smtClean="0"/>
              <a:t>5-7% </a:t>
            </a:r>
            <a:r>
              <a:rPr lang="sv-SE" dirty="0"/>
              <a:t>för varje dygn</a:t>
            </a:r>
          </a:p>
          <a:p>
            <a:pPr marL="0" indent="0">
              <a:buNone/>
            </a:pPr>
            <a:r>
              <a:rPr lang="sv-SE" dirty="0" smtClean="0"/>
              <a:t>     med </a:t>
            </a:r>
            <a:r>
              <a:rPr lang="sv-SE" dirty="0"/>
              <a:t>kateterbehandling</a:t>
            </a:r>
          </a:p>
          <a:p>
            <a:r>
              <a:rPr lang="sv-SE" dirty="0" smtClean="0"/>
              <a:t>Efter 10-14 dagar </a:t>
            </a:r>
            <a:r>
              <a:rPr lang="sv-SE" dirty="0"/>
              <a:t>- 100% av kateterbärare</a:t>
            </a:r>
          </a:p>
        </p:txBody>
      </p:sp>
    </p:spTree>
    <p:extLst>
      <p:ext uri="{BB962C8B-B14F-4D97-AF65-F5344CB8AC3E}">
        <p14:creationId xmlns:p14="http://schemas.microsoft.com/office/powerpoint/2010/main" val="39221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23826" y="881886"/>
            <a:ext cx="7327689" cy="919590"/>
          </a:xfrm>
        </p:spPr>
        <p:txBody>
          <a:bodyPr/>
          <a:lstStyle/>
          <a:p>
            <a:r>
              <a:rPr lang="sv-SE" dirty="0" smtClean="0"/>
              <a:t>            Förebyggande mot UVI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99592" y="1916832"/>
            <a:ext cx="3540143" cy="3592085"/>
          </a:xfrm>
        </p:spPr>
        <p:txBody>
          <a:bodyPr/>
          <a:lstStyle/>
          <a:p>
            <a:r>
              <a:rPr lang="sv-SE" dirty="0" smtClean="0"/>
              <a:t>God hygien patient</a:t>
            </a:r>
          </a:p>
          <a:p>
            <a:r>
              <a:rPr lang="sv-SE" dirty="0" smtClean="0"/>
              <a:t>God hygien personal</a:t>
            </a:r>
          </a:p>
          <a:p>
            <a:r>
              <a:rPr lang="sv-SE" dirty="0" smtClean="0"/>
              <a:t>Töm tomt</a:t>
            </a:r>
          </a:p>
          <a:p>
            <a:r>
              <a:rPr lang="sv-SE" dirty="0" smtClean="0"/>
              <a:t>Töm regelbundet</a:t>
            </a:r>
          </a:p>
          <a:p>
            <a:r>
              <a:rPr lang="sv-SE" dirty="0" smtClean="0"/>
              <a:t>Riklig dryck, gärna sur</a:t>
            </a:r>
          </a:p>
          <a:p>
            <a:r>
              <a:rPr lang="sv-SE" dirty="0" smtClean="0"/>
              <a:t>Förebygga och behandla urinretention</a:t>
            </a:r>
          </a:p>
          <a:p>
            <a:r>
              <a:rPr lang="sv-SE" dirty="0"/>
              <a:t>Minimera </a:t>
            </a:r>
            <a:r>
              <a:rPr lang="sv-SE" dirty="0" smtClean="0"/>
              <a:t>KAD</a:t>
            </a:r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499992" y="1916832"/>
            <a:ext cx="3960440" cy="4179880"/>
          </a:xfrm>
        </p:spPr>
        <p:txBody>
          <a:bodyPr/>
          <a:lstStyle/>
          <a:p>
            <a:r>
              <a:rPr lang="sv-SE" dirty="0" smtClean="0"/>
              <a:t>Miljö – städ – desinfektion</a:t>
            </a:r>
          </a:p>
          <a:p>
            <a:r>
              <a:rPr lang="sv-SE" dirty="0" smtClean="0"/>
              <a:t>Slutet urinuppsamlings-system</a:t>
            </a:r>
          </a:p>
          <a:p>
            <a:r>
              <a:rPr lang="sv-SE" dirty="0" err="1" smtClean="0"/>
              <a:t>Uribag</a:t>
            </a:r>
            <a:r>
              <a:rPr lang="sv-SE" dirty="0" smtClean="0"/>
              <a:t> under blåsnivå</a:t>
            </a:r>
          </a:p>
          <a:p>
            <a:r>
              <a:rPr lang="sv-SE" dirty="0" smtClean="0"/>
              <a:t>Ev</a:t>
            </a:r>
            <a:r>
              <a:rPr lang="sv-SE" dirty="0"/>
              <a:t>. antibiotika vid </a:t>
            </a:r>
            <a:r>
              <a:rPr lang="sv-SE" dirty="0" smtClean="0"/>
              <a:t>KAD-byte</a:t>
            </a:r>
          </a:p>
          <a:p>
            <a:r>
              <a:rPr lang="sv-SE" dirty="0" smtClean="0"/>
              <a:t>Lokalt östrogen</a:t>
            </a:r>
          </a:p>
          <a:p>
            <a:r>
              <a:rPr lang="sv-SE" dirty="0" smtClean="0"/>
              <a:t>Spolning</a:t>
            </a:r>
            <a:endParaRPr lang="sv-SE" dirty="0"/>
          </a:p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001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7" y="1012507"/>
            <a:ext cx="7265795" cy="489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0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omic Sans MS" panose="030F0702030302020204" pitchFamily="66" charset="0"/>
              </a:rPr>
              <a:t>Hur knyter vi ihop säcken ???</a:t>
            </a:r>
            <a:endParaRPr lang="sv-SE" dirty="0">
              <a:latin typeface="Comic Sans MS" panose="030F0702030302020204" pitchFamily="66" charset="0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03" y="2413000"/>
            <a:ext cx="2811172" cy="375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2" t="15375" r="63829" b="6273"/>
          <a:stretch/>
        </p:blipFill>
        <p:spPr bwMode="auto">
          <a:xfrm>
            <a:off x="611560" y="1556792"/>
            <a:ext cx="3240360" cy="47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559416" y="76470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 smtClean="0">
                <a:latin typeface="Comic Sans MS" panose="030F0702030302020204" pitchFamily="66" charset="0"/>
              </a:rPr>
              <a:t>SKL´s</a:t>
            </a:r>
            <a:r>
              <a:rPr lang="sv-SE" sz="2800" b="1" dirty="0" smtClean="0">
                <a:latin typeface="Comic Sans MS" panose="030F0702030302020204" pitchFamily="66" charset="0"/>
              </a:rPr>
              <a:t> åtgärdspaket ett led i att förebygga VRI</a:t>
            </a:r>
            <a:endParaRPr lang="sv-SE" sz="2800" b="1" dirty="0"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4283968" y="1287924"/>
            <a:ext cx="37084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>
                <a:latin typeface="Comic Sans MS" panose="030F0702030302020204" pitchFamily="66" charset="0"/>
              </a:rPr>
              <a:t>Öka medvetenheten om riskerna i vården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>
                <a:latin typeface="Comic Sans MS" panose="030F0702030302020204" pitchFamily="66" charset="0"/>
              </a:rPr>
              <a:t>Förbättra säkerhetskulturen – arbeta förebyggande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>
                <a:latin typeface="Comic Sans MS" panose="030F0702030302020204" pitchFamily="66" charset="0"/>
              </a:rPr>
              <a:t>Öka patientens medverkan i vården</a:t>
            </a:r>
          </a:p>
          <a:p>
            <a:endParaRPr lang="sv-SE" sz="2000" dirty="0">
              <a:latin typeface="Comic Sans MS" panose="030F0702030302020204" pitchFamily="66" charset="0"/>
            </a:endParaRPr>
          </a:p>
          <a:p>
            <a:r>
              <a:rPr lang="sv-SE" sz="2000" dirty="0" smtClean="0">
                <a:latin typeface="Comic Sans MS" panose="030F0702030302020204" pitchFamily="66" charset="0"/>
              </a:rPr>
              <a:t>Åtgärdspaketen beskriver åtgärder som effektivt minskar vårdskador </a:t>
            </a:r>
            <a:endParaRPr lang="sv-SE" sz="20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4283968" y="4869160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latin typeface="Comic Sans MS" panose="030F0702030302020204" pitchFamily="66" charset="0"/>
              </a:rPr>
              <a:t>”Endast behandla med urinkateter på strikt indikation och med kortast möjliga behandlingstid.”</a:t>
            </a:r>
            <a:endParaRPr lang="sv-SE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71600" y="1412776"/>
            <a:ext cx="7480085" cy="4061530"/>
          </a:xfrm>
        </p:spPr>
        <p:txBody>
          <a:bodyPr/>
          <a:lstStyle/>
          <a:p>
            <a:pPr marL="0" indent="0">
              <a:buNone/>
            </a:pPr>
            <a:r>
              <a:rPr lang="sv-SE" sz="2400" b="1" dirty="0" smtClean="0">
                <a:latin typeface="Comic Sans MS" panose="030F0702030302020204" pitchFamily="66" charset="0"/>
              </a:rPr>
              <a:t>Följsamhet till basala hygienrutiner i alla vård- och undersökningssituationer och av all vårdpersonal är den enskilt viktigaste åtgärden för att förhindra smittspridning av VRI.</a:t>
            </a:r>
          </a:p>
          <a:p>
            <a:pPr marL="0" indent="0">
              <a:buNone/>
            </a:pPr>
            <a:endParaRPr lang="sv-SE" sz="2400" b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sv-SE" sz="2400" b="1" dirty="0" smtClean="0">
                <a:latin typeface="Comic Sans MS" panose="030F0702030302020204" pitchFamily="66" charset="0"/>
              </a:rPr>
              <a:t>I åtgärdspaketen förutsätts att basala hygienrutiner alltid tillämpas! </a:t>
            </a:r>
            <a:endParaRPr lang="sv-SE" sz="24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1" t="87469" b="2607"/>
          <a:stretch/>
        </p:blipFill>
        <p:spPr bwMode="auto">
          <a:xfrm>
            <a:off x="6588224" y="5013176"/>
            <a:ext cx="2432387" cy="107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6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99792" y="404664"/>
            <a:ext cx="8084281" cy="854280"/>
          </a:xfrm>
        </p:spPr>
        <p:txBody>
          <a:bodyPr/>
          <a:lstStyle/>
          <a:p>
            <a:r>
              <a:rPr lang="sv-SE" dirty="0" smtClean="0"/>
              <a:t>Obligatoriska åtgärder: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71600" y="1412776"/>
            <a:ext cx="7687729" cy="5544616"/>
          </a:xfrm>
        </p:spPr>
        <p:txBody>
          <a:bodyPr/>
          <a:lstStyle/>
          <a:p>
            <a:r>
              <a:rPr lang="sv-SE" sz="1800" dirty="0" smtClean="0">
                <a:latin typeface="Comic Sans MS" panose="030F0702030302020204" pitchFamily="66" charset="0"/>
              </a:rPr>
              <a:t>Identifiera </a:t>
            </a:r>
            <a:r>
              <a:rPr lang="sv-SE" sz="1800" dirty="0">
                <a:latin typeface="Comic Sans MS" panose="030F0702030302020204" pitchFamily="66" charset="0"/>
              </a:rPr>
              <a:t>patienter med risk för VUVI</a:t>
            </a:r>
          </a:p>
          <a:p>
            <a:r>
              <a:rPr lang="sv-SE" sz="1800" dirty="0" smtClean="0">
                <a:latin typeface="Comic Sans MS" panose="030F0702030302020204" pitchFamily="66" charset="0"/>
              </a:rPr>
              <a:t>Förebygg </a:t>
            </a:r>
            <a:r>
              <a:rPr lang="sv-SE" sz="1800" dirty="0">
                <a:latin typeface="Comic Sans MS" panose="030F0702030302020204" pitchFamily="66" charset="0"/>
              </a:rPr>
              <a:t>och diagnostisera urinretention</a:t>
            </a:r>
          </a:p>
          <a:p>
            <a:pPr marL="0" indent="0">
              <a:buNone/>
            </a:pPr>
            <a:r>
              <a:rPr lang="sv-SE" sz="1800" dirty="0" smtClean="0">
                <a:latin typeface="Comic Sans MS" panose="030F0702030302020204" pitchFamily="66" charset="0"/>
              </a:rPr>
              <a:t>     – </a:t>
            </a:r>
            <a:r>
              <a:rPr lang="sv-SE" sz="1800" dirty="0">
                <a:latin typeface="Comic Sans MS" panose="030F0702030302020204" pitchFamily="66" charset="0"/>
              </a:rPr>
              <a:t>Använd ultraljud för att tidigt upptäcka </a:t>
            </a:r>
            <a:r>
              <a:rPr lang="sv-SE" sz="1800" dirty="0" err="1">
                <a:latin typeface="Comic Sans MS" panose="030F0702030302020204" pitchFamily="66" charset="0"/>
              </a:rPr>
              <a:t>kvarurin</a:t>
            </a:r>
            <a:r>
              <a:rPr lang="sv-SE" sz="1800" dirty="0">
                <a:latin typeface="Comic Sans MS" panose="030F0702030302020204" pitchFamily="66" charset="0"/>
              </a:rPr>
              <a:t> (</a:t>
            </a:r>
            <a:r>
              <a:rPr lang="sv-SE" sz="1800" dirty="0" err="1">
                <a:latin typeface="Comic Sans MS" panose="030F0702030302020204" pitchFamily="66" charset="0"/>
              </a:rPr>
              <a:t>residualurin</a:t>
            </a:r>
            <a:r>
              <a:rPr lang="sv-SE" sz="1800" dirty="0">
                <a:latin typeface="Comic Sans MS" panose="030F0702030302020204" pitchFamily="66" charset="0"/>
              </a:rPr>
              <a:t>)</a:t>
            </a:r>
          </a:p>
          <a:p>
            <a:r>
              <a:rPr lang="sv-SE" sz="1800" dirty="0" smtClean="0">
                <a:latin typeface="Comic Sans MS" panose="030F0702030302020204" pitchFamily="66" charset="0"/>
              </a:rPr>
              <a:t>Behandla </a:t>
            </a:r>
            <a:r>
              <a:rPr lang="sv-SE" sz="1800" dirty="0">
                <a:latin typeface="Comic Sans MS" panose="030F0702030302020204" pitchFamily="66" charset="0"/>
              </a:rPr>
              <a:t>urinretention korrekt</a:t>
            </a:r>
          </a:p>
          <a:p>
            <a:r>
              <a:rPr lang="sv-SE" sz="1800" dirty="0" smtClean="0">
                <a:latin typeface="Comic Sans MS" panose="030F0702030302020204" pitchFamily="66" charset="0"/>
              </a:rPr>
              <a:t>Utred </a:t>
            </a:r>
            <a:r>
              <a:rPr lang="sv-SE" sz="1800" dirty="0">
                <a:latin typeface="Comic Sans MS" panose="030F0702030302020204" pitchFamily="66" charset="0"/>
              </a:rPr>
              <a:t>urininkontinens och behandla korrekt</a:t>
            </a:r>
          </a:p>
          <a:p>
            <a:r>
              <a:rPr lang="sv-SE" sz="1800" dirty="0" smtClean="0">
                <a:latin typeface="Comic Sans MS" panose="030F0702030302020204" pitchFamily="66" charset="0"/>
              </a:rPr>
              <a:t>Behandla </a:t>
            </a:r>
            <a:r>
              <a:rPr lang="sv-SE" sz="1800" dirty="0">
                <a:latin typeface="Comic Sans MS" panose="030F0702030302020204" pitchFamily="66" charset="0"/>
              </a:rPr>
              <a:t>med urinkateter endast på strikt indikation efter ordination </a:t>
            </a:r>
            <a:r>
              <a:rPr lang="sv-SE" sz="1800" dirty="0" smtClean="0">
                <a:latin typeface="Comic Sans MS" panose="030F0702030302020204" pitchFamily="66" charset="0"/>
              </a:rPr>
              <a:t>av läkare</a:t>
            </a:r>
            <a:endParaRPr lang="sv-SE" sz="1800" dirty="0">
              <a:latin typeface="Comic Sans MS" panose="030F0702030302020204" pitchFamily="66" charset="0"/>
            </a:endParaRPr>
          </a:p>
          <a:p>
            <a:r>
              <a:rPr lang="sv-SE" sz="1800" dirty="0" smtClean="0">
                <a:latin typeface="Comic Sans MS" panose="030F0702030302020204" pitchFamily="66" charset="0"/>
              </a:rPr>
              <a:t>Ge </a:t>
            </a:r>
            <a:r>
              <a:rPr lang="sv-SE" sz="1800" dirty="0">
                <a:latin typeface="Comic Sans MS" panose="030F0702030302020204" pitchFamily="66" charset="0"/>
              </a:rPr>
              <a:t>korrekt omvårdnad vid behandling med urinkateter</a:t>
            </a:r>
          </a:p>
          <a:p>
            <a:r>
              <a:rPr lang="sv-SE" sz="1800" dirty="0" smtClean="0">
                <a:latin typeface="Comic Sans MS" panose="030F0702030302020204" pitchFamily="66" charset="0"/>
              </a:rPr>
              <a:t>Dokumentera </a:t>
            </a:r>
            <a:r>
              <a:rPr lang="sv-SE" sz="1800" dirty="0">
                <a:latin typeface="Comic Sans MS" panose="030F0702030302020204" pitchFamily="66" charset="0"/>
              </a:rPr>
              <a:t>i patientens journal</a:t>
            </a:r>
          </a:p>
          <a:p>
            <a:r>
              <a:rPr lang="sv-SE" sz="1800" dirty="0" smtClean="0">
                <a:latin typeface="Comic Sans MS" panose="030F0702030302020204" pitchFamily="66" charset="0"/>
              </a:rPr>
              <a:t>Gör </a:t>
            </a:r>
            <a:r>
              <a:rPr lang="sv-SE" sz="1800" dirty="0">
                <a:latin typeface="Comic Sans MS" panose="030F0702030302020204" pitchFamily="66" charset="0"/>
              </a:rPr>
              <a:t>en korrekt diagnostik</a:t>
            </a:r>
          </a:p>
          <a:p>
            <a:r>
              <a:rPr lang="sv-SE" sz="1800" dirty="0" smtClean="0">
                <a:latin typeface="Comic Sans MS" panose="030F0702030302020204" pitchFamily="66" charset="0"/>
              </a:rPr>
              <a:t>Ge </a:t>
            </a:r>
            <a:r>
              <a:rPr lang="sv-SE" sz="1800" dirty="0">
                <a:latin typeface="Comic Sans MS" panose="030F0702030302020204" pitchFamily="66" charset="0"/>
              </a:rPr>
              <a:t>korrekt behandling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29200"/>
            <a:ext cx="24320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3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87624" y="1340768"/>
            <a:ext cx="7560840" cy="1224136"/>
          </a:xfrm>
        </p:spPr>
        <p:txBody>
          <a:bodyPr/>
          <a:lstStyle/>
          <a:p>
            <a:pPr algn="ctr"/>
            <a:r>
              <a:rPr lang="sv-SE" sz="2000" dirty="0">
                <a:latin typeface="Comic Sans MS" panose="030F0702030302020204" pitchFamily="66" charset="0"/>
              </a:rPr>
              <a:t>Behandla med urinkateter endast på strikt indikation efter ordination av </a:t>
            </a:r>
            <a:r>
              <a:rPr lang="sv-SE" sz="2000" dirty="0" smtClean="0">
                <a:latin typeface="Comic Sans MS" panose="030F0702030302020204" pitchFamily="66" charset="0"/>
              </a:rPr>
              <a:t>läkare &amp;</a:t>
            </a:r>
            <a:br>
              <a:rPr lang="sv-SE" sz="2000" dirty="0" smtClean="0">
                <a:latin typeface="Comic Sans MS" panose="030F0702030302020204" pitchFamily="66" charset="0"/>
              </a:rPr>
            </a:br>
            <a:r>
              <a:rPr lang="sv-SE" sz="2000" dirty="0">
                <a:latin typeface="Comic Sans MS" panose="030F0702030302020204" pitchFamily="66" charset="0"/>
              </a:rPr>
              <a:t>Dokumentera i patientens </a:t>
            </a:r>
            <a:r>
              <a:rPr lang="sv-SE" sz="2000" dirty="0" smtClean="0">
                <a:latin typeface="Comic Sans MS" panose="030F0702030302020204" pitchFamily="66" charset="0"/>
              </a:rPr>
              <a:t>journal &amp;</a:t>
            </a:r>
            <a:br>
              <a:rPr lang="sv-SE" sz="2000" dirty="0" smtClean="0">
                <a:latin typeface="Comic Sans MS" panose="030F0702030302020204" pitchFamily="66" charset="0"/>
              </a:rPr>
            </a:br>
            <a:r>
              <a:rPr lang="sv-SE" sz="2000" dirty="0">
                <a:latin typeface="Comic Sans MS" panose="030F0702030302020204" pitchFamily="66" charset="0"/>
              </a:rPr>
              <a:t>Ge korrekt omvårdnad vid behandling med urinkateter</a:t>
            </a:r>
            <a:br>
              <a:rPr lang="sv-SE" sz="2000" dirty="0">
                <a:latin typeface="Comic Sans MS" panose="030F0702030302020204" pitchFamily="66" charset="0"/>
              </a:rPr>
            </a:br>
            <a:r>
              <a:rPr lang="sv-SE" sz="2000" dirty="0">
                <a:latin typeface="Comic Sans MS" panose="030F0702030302020204" pitchFamily="66" charset="0"/>
              </a:rPr>
              <a:t/>
            </a:r>
            <a:br>
              <a:rPr lang="sv-SE" sz="2000" dirty="0">
                <a:latin typeface="Comic Sans MS" panose="030F0702030302020204" pitchFamily="66" charset="0"/>
              </a:rPr>
            </a:br>
            <a:r>
              <a:rPr lang="sv-SE" sz="2000" dirty="0">
                <a:latin typeface="Comic Sans MS" panose="030F0702030302020204" pitchFamily="66" charset="0"/>
              </a:rPr>
              <a:t/>
            </a:r>
            <a:br>
              <a:rPr lang="sv-SE" sz="2000" dirty="0">
                <a:latin typeface="Comic Sans MS" panose="030F0702030302020204" pitchFamily="66" charset="0"/>
              </a:rPr>
            </a:br>
            <a:endParaRPr lang="sv-SE" sz="2000" dirty="0">
              <a:latin typeface="Comic Sans MS" panose="030F0702030302020204" pitchFamily="66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2130121"/>
            <a:ext cx="7912133" cy="4709602"/>
          </a:xfrm>
        </p:spPr>
        <p:txBody>
          <a:bodyPr/>
          <a:lstStyle/>
          <a:p>
            <a:r>
              <a:rPr lang="sv-SE" sz="2000" dirty="0" smtClean="0">
                <a:latin typeface="Comic Sans MS" panose="030F0702030302020204" pitchFamily="66" charset="0"/>
              </a:rPr>
              <a:t>Dokumentation kring KAD: </a:t>
            </a:r>
            <a:r>
              <a:rPr lang="sv-SE" dirty="0" smtClean="0">
                <a:latin typeface="Comic Sans MS" panose="030F0702030302020204" pitchFamily="66" charset="0"/>
              </a:rPr>
              <a:t/>
            </a:r>
            <a:br>
              <a:rPr lang="sv-SE" dirty="0" smtClean="0">
                <a:latin typeface="Comic Sans MS" panose="030F0702030302020204" pitchFamily="66" charset="0"/>
              </a:rPr>
            </a:br>
            <a:r>
              <a:rPr lang="sv-SE" dirty="0" smtClean="0">
                <a:latin typeface="Comic Sans MS" panose="030F0702030302020204" pitchFamily="66" charset="0"/>
              </a:rPr>
              <a:t>	</a:t>
            </a:r>
            <a:r>
              <a:rPr lang="sv-SE" sz="1800" dirty="0" smtClean="0">
                <a:latin typeface="Comic Sans MS" panose="030F0702030302020204" pitchFamily="66" charset="0"/>
              </a:rPr>
              <a:t>Var dokumenteras KAD?</a:t>
            </a:r>
          </a:p>
          <a:p>
            <a:pPr marL="0" indent="0">
              <a:buNone/>
            </a:pPr>
            <a:r>
              <a:rPr lang="sv-SE" sz="1800" dirty="0" smtClean="0">
                <a:latin typeface="Comic Sans MS" panose="030F0702030302020204" pitchFamily="66" charset="0"/>
              </a:rPr>
              <a:t>	Inkommer med KAD?</a:t>
            </a:r>
          </a:p>
          <a:p>
            <a:pPr marL="0" indent="0">
              <a:buNone/>
            </a:pPr>
            <a:r>
              <a:rPr lang="sv-SE" sz="1800" dirty="0" smtClean="0">
                <a:latin typeface="Comic Sans MS" panose="030F0702030302020204" pitchFamily="66" charset="0"/>
              </a:rPr>
              <a:t>	Indikation på KAD?</a:t>
            </a:r>
          </a:p>
          <a:p>
            <a:pPr marL="0" indent="0">
              <a:buNone/>
            </a:pPr>
            <a:r>
              <a:rPr lang="sv-SE" sz="1800" dirty="0" smtClean="0">
                <a:latin typeface="Comic Sans MS" panose="030F0702030302020204" pitchFamily="66" charset="0"/>
              </a:rPr>
              <a:t>	Ordination på KAD?</a:t>
            </a:r>
          </a:p>
          <a:p>
            <a:pPr marL="0" indent="0">
              <a:buNone/>
            </a:pPr>
            <a:r>
              <a:rPr lang="sv-SE" sz="1800" dirty="0" smtClean="0">
                <a:latin typeface="Comic Sans MS" panose="030F0702030302020204" pitchFamily="66" charset="0"/>
              </a:rPr>
              <a:t>	Tillsyn/skötsel av KAD</a:t>
            </a:r>
          </a:p>
          <a:p>
            <a:pPr marL="0" indent="0">
              <a:buNone/>
            </a:pPr>
            <a:r>
              <a:rPr lang="sv-SE" sz="1800" dirty="0" smtClean="0">
                <a:latin typeface="Comic Sans MS" panose="030F0702030302020204" pitchFamily="66" charset="0"/>
              </a:rPr>
              <a:t>	Daglig utvärdering av KAD?</a:t>
            </a:r>
          </a:p>
          <a:p>
            <a:pPr marL="0" indent="0">
              <a:buNone/>
            </a:pPr>
            <a:endParaRPr lang="sv-SE" dirty="0" smtClean="0">
              <a:latin typeface="Comic Sans MS" panose="030F0702030302020204" pitchFamily="66" charset="0"/>
            </a:endParaRPr>
          </a:p>
          <a:p>
            <a:r>
              <a:rPr lang="sv-SE" sz="2000" dirty="0" smtClean="0">
                <a:latin typeface="Comic Sans MS" panose="030F0702030302020204" pitchFamily="66" charset="0"/>
              </a:rPr>
              <a:t>Utvecklingspotential?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Hygienansvarigas möjlighet att förbättra?</a:t>
            </a:r>
          </a:p>
          <a:p>
            <a:pPr marL="0" indent="0">
              <a:buNone/>
            </a:pPr>
            <a:endParaRPr lang="sv-SE" dirty="0">
              <a:latin typeface="Comic Sans MS" panose="030F0702030302020204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05064"/>
            <a:ext cx="201771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49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816311" y="764704"/>
            <a:ext cx="7327689" cy="854280"/>
          </a:xfrm>
        </p:spPr>
        <p:txBody>
          <a:bodyPr/>
          <a:lstStyle/>
          <a:p>
            <a:r>
              <a:rPr lang="sv-SE" sz="2400" dirty="0">
                <a:latin typeface="Comic Sans MS" panose="030F0702030302020204" pitchFamily="66" charset="0"/>
              </a:rPr>
              <a:t>Blåsövervakning  - omvårdnadsåtgärd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99592" y="1484784"/>
            <a:ext cx="7327689" cy="319790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2000" b="1" dirty="0" smtClean="0">
                <a:latin typeface="Comic Sans MS" panose="030F0702030302020204" pitchFamily="66" charset="0"/>
              </a:rPr>
              <a:t>- För att förebygga vårdskador orsakade av övertänjd urinblåsa.</a:t>
            </a:r>
            <a:endParaRPr lang="sv-SE" sz="20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2000" dirty="0" smtClean="0"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2000" dirty="0" smtClean="0">
                <a:latin typeface="Comic Sans MS" panose="030F0702030302020204" pitchFamily="66" charset="0"/>
              </a:rPr>
              <a:t>Faktorer som kan påverka till försämrad tömning av urinblåsan: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2000" dirty="0" smtClean="0">
                <a:latin typeface="Comic Sans MS" panose="030F0702030302020204" pitchFamily="66" charset="0"/>
              </a:rPr>
              <a:t>	smärta</a:t>
            </a:r>
            <a:r>
              <a:rPr lang="sv-SE" sz="2000" dirty="0">
                <a:latin typeface="Comic Sans MS" panose="030F0702030302020204" pitchFamily="66" charset="0"/>
              </a:rPr>
              <a:t>, ryggläge, integritetsproblem</a:t>
            </a:r>
            <a:r>
              <a:rPr lang="sv-SE" sz="2000" dirty="0" smtClean="0">
                <a:latin typeface="Comic Sans MS" panose="030F0702030302020204" pitchFamily="66" charset="0"/>
              </a:rPr>
              <a:t>, läkemedel</a:t>
            </a:r>
            <a:r>
              <a:rPr lang="sv-SE" sz="2000" dirty="0">
                <a:latin typeface="Comic Sans MS" panose="030F0702030302020204" pitchFamily="66" charset="0"/>
              </a:rPr>
              <a:t>, oro </a:t>
            </a:r>
            <a:r>
              <a:rPr lang="sv-SE" sz="2000" dirty="0" smtClean="0">
                <a:latin typeface="Comic Sans MS" panose="030F0702030302020204" pitchFamily="66" charset="0"/>
              </a:rPr>
              <a:t>	och </a:t>
            </a:r>
            <a:r>
              <a:rPr lang="sv-SE" sz="2000" dirty="0">
                <a:latin typeface="Comic Sans MS" panose="030F0702030302020204" pitchFamily="66" charset="0"/>
              </a:rPr>
              <a:t>stress </a:t>
            </a:r>
            <a:r>
              <a:rPr lang="sv-SE" sz="2000" dirty="0" smtClean="0">
                <a:latin typeface="Comic Sans MS" panose="030F0702030302020204" pitchFamily="66" charset="0"/>
              </a:rPr>
              <a:t> </a:t>
            </a:r>
            <a:endParaRPr lang="sv-SE" sz="20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20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2000" dirty="0" smtClean="0">
                <a:latin typeface="Comic Sans MS" panose="030F0702030302020204" pitchFamily="66" charset="0"/>
              </a:rPr>
              <a:t>Vårdpersonalen </a:t>
            </a:r>
            <a:r>
              <a:rPr lang="sv-SE" sz="2000" dirty="0">
                <a:latin typeface="Comic Sans MS" panose="030F0702030302020204" pitchFamily="66" charset="0"/>
              </a:rPr>
              <a:t>har ansvar att hjälpa till med regelbundna toalettbesök och att övervaka urintömningsförmågan</a:t>
            </a:r>
          </a:p>
          <a:p>
            <a:pPr marL="0" indent="0">
              <a:lnSpc>
                <a:spcPct val="100000"/>
              </a:lnSpc>
              <a:buNone/>
            </a:pPr>
            <a:endParaRPr lang="sv-SE" sz="2000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r>
              <a:rPr lang="sv-SE" sz="2000" dirty="0" smtClean="0">
                <a:latin typeface="Comic Sans MS" panose="030F0702030302020204" pitchFamily="66" charset="0"/>
              </a:rPr>
              <a:t>Hur dokumenteras det?</a:t>
            </a:r>
          </a:p>
          <a:p>
            <a:pPr>
              <a:lnSpc>
                <a:spcPct val="100000"/>
              </a:lnSpc>
            </a:pPr>
            <a:r>
              <a:rPr lang="sv-SE" sz="2000" dirty="0" smtClean="0">
                <a:latin typeface="Comic Sans MS" panose="030F0702030302020204" pitchFamily="66" charset="0"/>
              </a:rPr>
              <a:t>Utvecklingspotential?</a:t>
            </a:r>
          </a:p>
          <a:p>
            <a:pPr>
              <a:lnSpc>
                <a:spcPct val="100000"/>
              </a:lnSpc>
            </a:pPr>
            <a:r>
              <a:rPr lang="sv-SE" sz="2000" dirty="0" smtClean="0">
                <a:latin typeface="Comic Sans MS" panose="030F0702030302020204" pitchFamily="66" charset="0"/>
              </a:rPr>
              <a:t>Hygienansvarigas </a:t>
            </a:r>
            <a:r>
              <a:rPr lang="sv-SE" sz="2000" dirty="0">
                <a:latin typeface="Comic Sans MS" panose="030F0702030302020204" pitchFamily="66" charset="0"/>
              </a:rPr>
              <a:t>möjlighet att förbättra?</a:t>
            </a:r>
          </a:p>
          <a:p>
            <a:pPr marL="0" indent="0">
              <a:lnSpc>
                <a:spcPct val="100000"/>
              </a:lnSpc>
              <a:buNone/>
            </a:pPr>
            <a:endParaRPr lang="sv-SE" sz="2000" dirty="0"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2843808" y="229065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latin typeface="Comic Sans MS" panose="030F0702030302020204" pitchFamily="66" charset="0"/>
              </a:rPr>
              <a:t>Behandla urinretention korrekt</a:t>
            </a:r>
          </a:p>
          <a:p>
            <a:endParaRPr lang="sv-SE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653136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8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39752" y="476672"/>
            <a:ext cx="7344816" cy="1152128"/>
          </a:xfrm>
        </p:spPr>
        <p:txBody>
          <a:bodyPr/>
          <a:lstStyle/>
          <a:p>
            <a:r>
              <a:rPr lang="sv-SE" sz="2400" dirty="0">
                <a:latin typeface="Comic Sans MS" panose="030F0702030302020204" pitchFamily="66" charset="0"/>
              </a:rPr>
              <a:t>Förebygg och diagnostisera urinretention</a:t>
            </a:r>
            <a:br>
              <a:rPr lang="sv-SE" sz="2400" dirty="0">
                <a:latin typeface="Comic Sans MS" panose="030F0702030302020204" pitchFamily="66" charset="0"/>
              </a:rPr>
            </a:br>
            <a:r>
              <a:rPr lang="sv-SE" sz="2400" dirty="0">
                <a:latin typeface="Comic Sans MS" panose="030F0702030302020204" pitchFamily="66" charset="0"/>
              </a:rPr>
              <a:t>   -</a:t>
            </a:r>
            <a:r>
              <a:rPr lang="sv-SE" sz="2400" dirty="0" smtClean="0">
                <a:latin typeface="Comic Sans MS" panose="030F0702030302020204" pitchFamily="66" charset="0"/>
              </a:rPr>
              <a:t> </a:t>
            </a:r>
            <a:r>
              <a:rPr lang="sv-SE" sz="2400" dirty="0">
                <a:latin typeface="Comic Sans MS" panose="030F0702030302020204" pitchFamily="66" charset="0"/>
              </a:rPr>
              <a:t>Använd ultraljud för att tidigt upptäcka </a:t>
            </a:r>
            <a:r>
              <a:rPr lang="sv-SE" sz="2400" dirty="0" err="1">
                <a:latin typeface="Comic Sans MS" panose="030F0702030302020204" pitchFamily="66" charset="0"/>
              </a:rPr>
              <a:t>kvarurin</a:t>
            </a:r>
            <a:r>
              <a:rPr lang="sv-SE" sz="2400" dirty="0">
                <a:latin typeface="Comic Sans MS" panose="030F0702030302020204" pitchFamily="66" charset="0"/>
              </a:rPr>
              <a:t> (</a:t>
            </a:r>
            <a:r>
              <a:rPr lang="sv-SE" sz="2400" dirty="0" err="1">
                <a:latin typeface="Comic Sans MS" panose="030F0702030302020204" pitchFamily="66" charset="0"/>
              </a:rPr>
              <a:t>residualurin</a:t>
            </a:r>
            <a:r>
              <a:rPr lang="sv-SE" sz="2400" dirty="0">
                <a:latin typeface="Comic Sans MS" panose="030F0702030302020204" pitchFamily="66" charset="0"/>
              </a:rPr>
              <a:t>)</a:t>
            </a:r>
            <a:br>
              <a:rPr lang="sv-SE" sz="2400" dirty="0">
                <a:latin typeface="Comic Sans MS" panose="030F0702030302020204" pitchFamily="66" charset="0"/>
              </a:rPr>
            </a:br>
            <a:endParaRPr lang="sv-SE" sz="24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748713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8" y="188640"/>
            <a:ext cx="459625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Rak pil 29"/>
          <p:cNvCxnSpPr/>
          <p:nvPr/>
        </p:nvCxnSpPr>
        <p:spPr>
          <a:xfrm flipV="1">
            <a:off x="1259632" y="4149080"/>
            <a:ext cx="432048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/>
          <p:cNvSpPr txBox="1"/>
          <p:nvPr/>
        </p:nvSpPr>
        <p:spPr>
          <a:xfrm>
            <a:off x="40979" y="6381328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Dominans i tarmen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707904" y="33265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latin typeface="Comic Sans MS" panose="030F0702030302020204" pitchFamily="66" charset="0"/>
              </a:rPr>
              <a:t>En ”framgångsrik” </a:t>
            </a:r>
            <a:r>
              <a:rPr lang="sv-SE" sz="3200" dirty="0" err="1" smtClean="0">
                <a:latin typeface="Comic Sans MS" panose="030F0702030302020204" pitchFamily="66" charset="0"/>
              </a:rPr>
              <a:t>E.coli</a:t>
            </a:r>
            <a:r>
              <a:rPr lang="sv-SE" sz="3200" dirty="0" smtClean="0">
                <a:latin typeface="Comic Sans MS" panose="030F0702030302020204" pitchFamily="66" charset="0"/>
              </a:rPr>
              <a:t>:</a:t>
            </a:r>
            <a:endParaRPr lang="sv-SE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11560" y="5373216"/>
            <a:ext cx="7255681" cy="158314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2400" dirty="0">
                <a:latin typeface="Comic Sans MS" panose="030F0702030302020204" pitchFamily="66" charset="0"/>
              </a:rPr>
              <a:t>Hur dokumenteras det?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2400" dirty="0">
                <a:latin typeface="Comic Sans MS" panose="030F0702030302020204" pitchFamily="66" charset="0"/>
              </a:rPr>
              <a:t>Utvecklingspotential?</a:t>
            </a:r>
            <a:br>
              <a:rPr lang="sv-SE" sz="2400" dirty="0">
                <a:latin typeface="Comic Sans MS" panose="030F0702030302020204" pitchFamily="66" charset="0"/>
              </a:rPr>
            </a:br>
            <a:r>
              <a:rPr lang="sv-SE" sz="2400" dirty="0">
                <a:latin typeface="Comic Sans MS" panose="030F0702030302020204" pitchFamily="66" charset="0"/>
              </a:rPr>
              <a:t>Hygienansvarigas möjlighet att förbättra?</a:t>
            </a:r>
          </a:p>
          <a:p>
            <a:endParaRPr lang="sv-S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655955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0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59832" y="404664"/>
            <a:ext cx="7327689" cy="854280"/>
          </a:xfrm>
        </p:spPr>
        <p:txBody>
          <a:bodyPr/>
          <a:lstStyle/>
          <a:p>
            <a:r>
              <a:rPr lang="sv-SE" sz="2400" dirty="0">
                <a:latin typeface="Comic Sans MS" panose="030F0702030302020204" pitchFamily="66" charset="0"/>
              </a:rPr>
              <a:t>Gör en korrekt </a:t>
            </a:r>
            <a:r>
              <a:rPr lang="sv-SE" sz="2400" dirty="0" smtClean="0">
                <a:latin typeface="Comic Sans MS" panose="030F0702030302020204" pitchFamily="66" charset="0"/>
              </a:rPr>
              <a:t>diagnostik &amp;</a:t>
            </a:r>
            <a:r>
              <a:rPr lang="sv-SE" sz="2400" dirty="0">
                <a:latin typeface="Comic Sans MS" panose="030F0702030302020204" pitchFamily="66" charset="0"/>
              </a:rPr>
              <a:t/>
            </a:r>
            <a:br>
              <a:rPr lang="sv-SE" sz="2400" dirty="0">
                <a:latin typeface="Comic Sans MS" panose="030F0702030302020204" pitchFamily="66" charset="0"/>
              </a:rPr>
            </a:br>
            <a:r>
              <a:rPr lang="sv-SE" sz="2400" dirty="0">
                <a:latin typeface="Comic Sans MS" panose="030F0702030302020204" pitchFamily="66" charset="0"/>
              </a:rPr>
              <a:t>Ge korrekt behandling</a:t>
            </a:r>
            <a:r>
              <a:rPr lang="sv-SE" dirty="0">
                <a:latin typeface="Comic Sans MS" panose="030F0702030302020204" pitchFamily="66" charset="0"/>
              </a:rPr>
              <a:t/>
            </a:r>
            <a:br>
              <a:rPr lang="sv-SE" dirty="0">
                <a:latin typeface="Comic Sans MS" panose="030F0702030302020204" pitchFamily="66" charset="0"/>
              </a:rPr>
            </a:br>
            <a:endParaRPr lang="sv-S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0" t="11536" r="2478" b="1853"/>
          <a:stretch/>
        </p:blipFill>
        <p:spPr bwMode="auto">
          <a:xfrm>
            <a:off x="2195736" y="2209897"/>
            <a:ext cx="672156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435301" y="1196752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Comic Sans MS" panose="030F0702030302020204" pitchFamily="66" charset="0"/>
              </a:rPr>
              <a:t>Vid VUVI finns en ökad </a:t>
            </a:r>
            <a:r>
              <a:rPr lang="sv-SE" sz="2000" dirty="0">
                <a:latin typeface="Comic Sans MS" panose="030F0702030302020204" pitchFamily="66" charset="0"/>
              </a:rPr>
              <a:t>risk för utveckling av resistenta </a:t>
            </a:r>
            <a:r>
              <a:rPr lang="sv-SE" sz="2000" dirty="0" smtClean="0">
                <a:latin typeface="Comic Sans MS" panose="030F0702030302020204" pitchFamily="66" charset="0"/>
              </a:rPr>
              <a:t>bakterier</a:t>
            </a:r>
          </a:p>
          <a:p>
            <a:endParaRPr lang="sv-SE" sz="2000" dirty="0" smtClean="0">
              <a:latin typeface="Comic Sans MS" panose="030F0702030302020204" pitchFamily="66" charset="0"/>
            </a:endParaRPr>
          </a:p>
          <a:p>
            <a:r>
              <a:rPr lang="sv-SE" sz="2000" dirty="0">
                <a:latin typeface="Comic Sans MS" panose="030F0702030302020204" pitchFamily="66" charset="0"/>
              </a:rPr>
              <a:t>Det föreligger en stor överdiagnostik och därmed överbehandling av VUVI</a:t>
            </a:r>
          </a:p>
          <a:p>
            <a:endParaRPr lang="sv-SE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903753" cy="854280"/>
          </a:xfrm>
        </p:spPr>
        <p:txBody>
          <a:bodyPr/>
          <a:lstStyle/>
          <a:p>
            <a:r>
              <a:rPr lang="sv-SE" sz="2800" dirty="0">
                <a:latin typeface="Comic Sans MS" panose="030F0702030302020204" pitchFamily="66" charset="0"/>
              </a:rPr>
              <a:t>Varför är det </a:t>
            </a:r>
            <a:r>
              <a:rPr lang="sv-SE" sz="2800" dirty="0" smtClean="0">
                <a:latin typeface="Comic Sans MS" panose="030F0702030302020204" pitchFamily="66" charset="0"/>
              </a:rPr>
              <a:t>viktigt att </a:t>
            </a:r>
            <a:r>
              <a:rPr lang="sv-SE" sz="2800" dirty="0">
                <a:latin typeface="Comic Sans MS" panose="030F0702030302020204" pitchFamily="66" charset="0"/>
              </a:rPr>
              <a:t>följa åtgärderna?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3568" y="1340768"/>
            <a:ext cx="7768117" cy="3773498"/>
          </a:xfrm>
        </p:spPr>
        <p:txBody>
          <a:bodyPr/>
          <a:lstStyle/>
          <a:p>
            <a:r>
              <a:rPr lang="sv-SE" sz="2000" dirty="0">
                <a:latin typeface="Comic Sans MS" panose="030F0702030302020204" pitchFamily="66" charset="0"/>
              </a:rPr>
              <a:t>Kateterrelaterad urinvägsinfektion är en av de vanligaste vårdrelaterade </a:t>
            </a:r>
            <a:r>
              <a:rPr lang="sv-SE" sz="2000" dirty="0" smtClean="0">
                <a:latin typeface="Comic Sans MS" panose="030F0702030302020204" pitchFamily="66" charset="0"/>
              </a:rPr>
              <a:t>infektionerna, leder </a:t>
            </a:r>
            <a:r>
              <a:rPr lang="sv-SE" sz="2000" dirty="0">
                <a:latin typeface="Comic Sans MS" panose="030F0702030302020204" pitchFamily="66" charset="0"/>
              </a:rPr>
              <a:t>till förhöjd sjuklighet, ökad dödlighet, förlängd </a:t>
            </a:r>
            <a:r>
              <a:rPr lang="sv-SE" sz="2000" dirty="0" smtClean="0">
                <a:latin typeface="Comic Sans MS" panose="030F0702030302020204" pitchFamily="66" charset="0"/>
              </a:rPr>
              <a:t>vårdtid och </a:t>
            </a:r>
            <a:r>
              <a:rPr lang="sv-SE" sz="2000" dirty="0">
                <a:latin typeface="Comic Sans MS" panose="030F0702030302020204" pitchFamily="66" charset="0"/>
              </a:rPr>
              <a:t>därmed ökade </a:t>
            </a:r>
            <a:r>
              <a:rPr lang="sv-SE" sz="2000" dirty="0" smtClean="0">
                <a:latin typeface="Comic Sans MS" panose="030F0702030302020204" pitchFamily="66" charset="0"/>
              </a:rPr>
              <a:t>kostnader.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VUVI </a:t>
            </a:r>
            <a:r>
              <a:rPr lang="sv-SE" sz="2000" dirty="0">
                <a:latin typeface="Comic Sans MS" panose="030F0702030302020204" pitchFamily="66" charset="0"/>
              </a:rPr>
              <a:t>har uppskattats orsaka ett </a:t>
            </a:r>
            <a:r>
              <a:rPr lang="sv-SE" sz="2000" dirty="0" smtClean="0">
                <a:latin typeface="Comic Sans MS" panose="030F0702030302020204" pitchFamily="66" charset="0"/>
              </a:rPr>
              <a:t>dödsfall per </a:t>
            </a:r>
            <a:r>
              <a:rPr lang="sv-SE" sz="2000" dirty="0">
                <a:latin typeface="Comic Sans MS" panose="030F0702030302020204" pitchFamily="66" charset="0"/>
              </a:rPr>
              <a:t>ett tusen </a:t>
            </a:r>
            <a:r>
              <a:rPr lang="sv-SE" sz="2000" dirty="0" smtClean="0">
                <a:latin typeface="Comic Sans MS" panose="030F0702030302020204" pitchFamily="66" charset="0"/>
              </a:rPr>
              <a:t>kateterinläggningar.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Att </a:t>
            </a:r>
            <a:r>
              <a:rPr lang="sv-SE" sz="2000" dirty="0">
                <a:latin typeface="Comic Sans MS" panose="030F0702030302020204" pitchFamily="66" charset="0"/>
              </a:rPr>
              <a:t>förebygga VUVI medför däremot inga eller små direkta merkostnader</a:t>
            </a:r>
            <a:r>
              <a:rPr lang="sv-SE" sz="20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000" dirty="0">
                <a:latin typeface="Comic Sans MS" panose="030F0702030302020204" pitchFamily="66" charset="0"/>
              </a:rPr>
              <a:t>VUVI är orsak till många antibiotikakurer och driver därför på </a:t>
            </a:r>
            <a:r>
              <a:rPr lang="sv-SE" sz="2000" dirty="0" smtClean="0">
                <a:latin typeface="Comic Sans MS" panose="030F0702030302020204" pitchFamily="66" charset="0"/>
              </a:rPr>
              <a:t>utvecklingen av </a:t>
            </a:r>
            <a:r>
              <a:rPr lang="sv-SE" sz="2000" dirty="0">
                <a:latin typeface="Comic Sans MS" panose="030F0702030302020204" pitchFamily="66" charset="0"/>
              </a:rPr>
              <a:t>antibiotikaresistens hos bakterier både i urinvägar och i tarmflora.</a:t>
            </a:r>
          </a:p>
          <a:p>
            <a:endParaRPr lang="sv-SE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0" y="0"/>
            <a:ext cx="4871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1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816311" y="260648"/>
            <a:ext cx="7327689" cy="854280"/>
          </a:xfrm>
        </p:spPr>
        <p:txBody>
          <a:bodyPr/>
          <a:lstStyle/>
          <a:p>
            <a:pPr algn="ctr"/>
            <a:r>
              <a:rPr lang="sv-SE" sz="2800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Hur vårdar vi patienter med ESBL</a:t>
            </a: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340768"/>
            <a:ext cx="7984141" cy="4680520"/>
          </a:xfrm>
        </p:spPr>
        <p:txBody>
          <a:bodyPr/>
          <a:lstStyle/>
          <a:p>
            <a:r>
              <a:rPr lang="sv-SE" sz="2400" dirty="0" smtClean="0">
                <a:latin typeface="Comic Sans MS" panose="030F0702030302020204" pitchFamily="66" charset="0"/>
              </a:rPr>
              <a:t>Har patienten riskfaktorer ?</a:t>
            </a:r>
          </a:p>
          <a:p>
            <a:r>
              <a:rPr lang="sv-SE" sz="2400" dirty="0" smtClean="0">
                <a:latin typeface="Comic Sans MS" panose="030F0702030302020204" pitchFamily="66" charset="0"/>
              </a:rPr>
              <a:t>Vad är en riskfaktor för smittspridning?</a:t>
            </a:r>
          </a:p>
          <a:p>
            <a:r>
              <a:rPr lang="sv-SE" sz="2400" dirty="0" smtClean="0">
                <a:latin typeface="Comic Sans MS" panose="030F0702030302020204" pitchFamily="66" charset="0"/>
              </a:rPr>
              <a:t>Har patienten fått information?</a:t>
            </a:r>
          </a:p>
          <a:p>
            <a:pPr marL="0" indent="0">
              <a:buNone/>
            </a:pPr>
            <a:endParaRPr lang="sv-SE" dirty="0">
              <a:latin typeface="Comic Sans MS" panose="030F0702030302020204" pitchFamily="66" charset="0"/>
            </a:endParaRPr>
          </a:p>
        </p:txBody>
      </p:sp>
      <p:pic>
        <p:nvPicPr>
          <p:cNvPr id="4" name="Picture 12" descr="0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4653136"/>
            <a:ext cx="13493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755576" y="4653136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2813" eaLnBrk="0" hangingPunct="0">
              <a:spcBef>
                <a:spcPts val="0"/>
              </a:spcBef>
            </a:pPr>
            <a:r>
              <a:rPr lang="sv-SE" sz="2400" kern="0" dirty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Hur dokumenteras det?</a:t>
            </a:r>
          </a:p>
          <a:p>
            <a:pPr lvl="0" defTabSz="912813" eaLnBrk="0" hangingPunct="0">
              <a:spcBef>
                <a:spcPts val="0"/>
              </a:spcBef>
            </a:pPr>
            <a:r>
              <a:rPr lang="sv-SE" sz="2400" kern="0" dirty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Utvecklingspotential?</a:t>
            </a:r>
            <a:br>
              <a:rPr lang="sv-SE" sz="2400" kern="0" dirty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</a:br>
            <a:r>
              <a:rPr lang="sv-SE" sz="2400" kern="0" dirty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Hygienansvarigas möjlighet att förbättra?</a:t>
            </a:r>
          </a:p>
        </p:txBody>
      </p:sp>
    </p:spTree>
    <p:extLst>
      <p:ext uri="{BB962C8B-B14F-4D97-AF65-F5344CB8AC3E}">
        <p14:creationId xmlns:p14="http://schemas.microsoft.com/office/powerpoint/2010/main" val="17734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washu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4240213"/>
            <a:ext cx="1665287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709613" y="342106"/>
            <a:ext cx="7620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v-SE" altLang="sv-SE" sz="3600" dirty="0" smtClean="0">
                <a:solidFill>
                  <a:srgbClr val="1F3D79"/>
                </a:solidFill>
                <a:latin typeface="Comic Sans MS" panose="030F0702030302020204" pitchFamily="66" charset="0"/>
              </a:rPr>
              <a:t>Klassisk ESBL, vad gör man?</a:t>
            </a:r>
          </a:p>
        </p:txBody>
      </p:sp>
      <p:grpSp>
        <p:nvGrpSpPr>
          <p:cNvPr id="90116" name="Group 5"/>
          <p:cNvGrpSpPr>
            <a:grpSpLocks/>
          </p:cNvGrpSpPr>
          <p:nvPr/>
        </p:nvGrpSpPr>
        <p:grpSpPr bwMode="auto">
          <a:xfrm>
            <a:off x="0" y="0"/>
            <a:ext cx="709613" cy="6858000"/>
            <a:chOff x="0" y="0"/>
            <a:chExt cx="447" cy="4320"/>
          </a:xfrm>
        </p:grpSpPr>
        <p:grpSp>
          <p:nvGrpSpPr>
            <p:cNvPr id="90126" name="Group 6"/>
            <p:cNvGrpSpPr>
              <a:grpSpLocks/>
            </p:cNvGrpSpPr>
            <p:nvPr/>
          </p:nvGrpSpPr>
          <p:grpSpPr bwMode="auto">
            <a:xfrm>
              <a:off x="0" y="0"/>
              <a:ext cx="447" cy="4320"/>
              <a:chOff x="0" y="0"/>
              <a:chExt cx="447" cy="4320"/>
            </a:xfrm>
          </p:grpSpPr>
          <p:sp>
            <p:nvSpPr>
              <p:cNvPr id="90129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7" cy="3664"/>
              </a:xfrm>
              <a:prstGeom prst="rect">
                <a:avLst/>
              </a:prstGeom>
              <a:gradFill rotWithShape="0">
                <a:gsLst>
                  <a:gs pos="0">
                    <a:srgbClr val="D9EEFE"/>
                  </a:gs>
                  <a:gs pos="100000">
                    <a:srgbClr val="80C6F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37931725" indent="-37474525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sv-SE" altLang="sv-SE" sz="440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90130" name="Picture 8" descr="utedas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8"/>
              <a:stretch>
                <a:fillRect/>
              </a:stretch>
            </p:blipFill>
            <p:spPr bwMode="auto">
              <a:xfrm>
                <a:off x="0" y="3592"/>
                <a:ext cx="447" cy="728"/>
              </a:xfrm>
              <a:prstGeom prst="rect">
                <a:avLst/>
              </a:prstGeom>
              <a:gradFill rotWithShape="0">
                <a:gsLst>
                  <a:gs pos="0">
                    <a:srgbClr val="D9EEFE"/>
                  </a:gs>
                  <a:gs pos="100000">
                    <a:srgbClr val="80C6F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90127" name="Object 2"/>
            <p:cNvGraphicFramePr>
              <a:graphicFrameLocks noChangeAspect="1"/>
            </p:cNvGraphicFramePr>
            <p:nvPr/>
          </p:nvGraphicFramePr>
          <p:xfrm>
            <a:off x="182" y="3471"/>
            <a:ext cx="127" cy="1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2" name="Bitmappsbild" r:id="rId6" imgW="200159" imgH="200159" progId="Paint.Picture">
                    <p:embed/>
                  </p:oleObj>
                </mc:Choice>
                <mc:Fallback>
                  <p:oleObj name="Bitmappsbild" r:id="rId6" imgW="200159" imgH="200159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" y="3471"/>
                          <a:ext cx="127" cy="126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D9EEFE"/>
                            </a:gs>
                            <a:gs pos="100000">
                              <a:srgbClr val="80C6FD"/>
                            </a:gs>
                          </a:gsLst>
                          <a:lin ang="5400000" scaled="1"/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28" name="Object 3"/>
            <p:cNvGraphicFramePr>
              <a:graphicFrameLocks noChangeAspect="1"/>
            </p:cNvGraphicFramePr>
            <p:nvPr/>
          </p:nvGraphicFramePr>
          <p:xfrm>
            <a:off x="50" y="3279"/>
            <a:ext cx="127" cy="1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Bitmappsbild" r:id="rId8" imgW="200159" imgH="200159" progId="Paint.Picture">
                    <p:embed/>
                  </p:oleObj>
                </mc:Choice>
                <mc:Fallback>
                  <p:oleObj name="Bitmappsbild" r:id="rId8" imgW="200159" imgH="200159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" y="3279"/>
                          <a:ext cx="127" cy="126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D9EEFE"/>
                            </a:gs>
                            <a:gs pos="100000">
                              <a:srgbClr val="80C6FD"/>
                            </a:gs>
                          </a:gsLst>
                          <a:lin ang="5400000" scaled="1"/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0117" name="Text Box 11"/>
          <p:cNvSpPr txBox="1">
            <a:spLocks noChangeArrowheads="1"/>
          </p:cNvSpPr>
          <p:nvPr/>
        </p:nvSpPr>
        <p:spPr bwMode="auto">
          <a:xfrm>
            <a:off x="960438" y="1355725"/>
            <a:ext cx="4154487" cy="301005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84175" indent="-384175" algn="l" eaLnBrk="0" hangingPunct="0">
              <a:spcBef>
                <a:spcPct val="20000"/>
              </a:spcBef>
              <a:buChar char="•"/>
              <a:tabLst>
                <a:tab pos="3049588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 algn="l" eaLnBrk="0" hangingPunct="0">
              <a:spcBef>
                <a:spcPct val="20000"/>
              </a:spcBef>
              <a:buChar char="–"/>
              <a:tabLst>
                <a:tab pos="3049588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3049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None/>
            </a:pPr>
            <a:r>
              <a:rPr lang="sv-SE" altLang="sv-SE" sz="2400" dirty="0" smtClean="0">
                <a:solidFill>
                  <a:srgbClr val="4971C6"/>
                </a:solidFill>
                <a:latin typeface="Comic Sans MS" panose="030F0702030302020204" pitchFamily="66" charset="0"/>
              </a:rPr>
              <a:t>Riskfaktorer - smittspridning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smtClean="0">
                <a:solidFill>
                  <a:srgbClr val="4971C6"/>
                </a:solidFill>
                <a:latin typeface="Comic Sans MS" panose="030F0702030302020204" pitchFamily="66" charset="0"/>
                <a:sym typeface="Symbol" pitchFamily="18" charset="2"/>
              </a:rPr>
              <a:t>Diarré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smtClean="0">
                <a:solidFill>
                  <a:srgbClr val="33CC33"/>
                </a:solidFill>
                <a:latin typeface="Comic Sans MS" panose="030F0702030302020204" pitchFamily="66" charset="0"/>
                <a:sym typeface="Symbol" pitchFamily="18" charset="2"/>
              </a:rPr>
              <a:t>Inkontinens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smtClean="0">
                <a:solidFill>
                  <a:srgbClr val="33CC33"/>
                </a:solidFill>
                <a:latin typeface="Comic Sans MS" panose="030F0702030302020204" pitchFamily="66" charset="0"/>
                <a:sym typeface="Symbol" pitchFamily="18" charset="2"/>
              </a:rPr>
              <a:t>KAD/RIK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smtClean="0">
                <a:solidFill>
                  <a:srgbClr val="33CC33"/>
                </a:solidFill>
                <a:latin typeface="Comic Sans MS" panose="030F0702030302020204" pitchFamily="66" charset="0"/>
                <a:sym typeface="Symbol" pitchFamily="18" charset="2"/>
              </a:rPr>
              <a:t>Stomi/Peg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smtClean="0">
                <a:solidFill>
                  <a:srgbClr val="33CC33"/>
                </a:solidFill>
                <a:latin typeface="Comic Sans MS" panose="030F0702030302020204" pitchFamily="66" charset="0"/>
                <a:sym typeface="Symbol" pitchFamily="18" charset="2"/>
              </a:rPr>
              <a:t>Omläggningskrävande sår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err="1" smtClean="0">
                <a:solidFill>
                  <a:srgbClr val="33CC33"/>
                </a:solidFill>
                <a:latin typeface="Comic Sans MS" panose="030F0702030302020204" pitchFamily="66" charset="0"/>
                <a:sym typeface="Symbol" pitchFamily="18" charset="2"/>
              </a:rPr>
              <a:t>Tracheostoma</a:t>
            </a:r>
            <a:endParaRPr lang="sv-SE" altLang="sv-SE" sz="2000" dirty="0" smtClean="0">
              <a:solidFill>
                <a:srgbClr val="33CC33"/>
              </a:solidFill>
              <a:latin typeface="Comic Sans MS" panose="030F0702030302020204" pitchFamily="66" charset="0"/>
              <a:sym typeface="Symbol" pitchFamily="18" charset="2"/>
            </a:endParaRPr>
          </a:p>
        </p:txBody>
      </p:sp>
      <p:sp>
        <p:nvSpPr>
          <p:cNvPr id="90118" name="Text Box 13"/>
          <p:cNvSpPr txBox="1">
            <a:spLocks noChangeArrowheads="1"/>
          </p:cNvSpPr>
          <p:nvPr/>
        </p:nvSpPr>
        <p:spPr bwMode="auto">
          <a:xfrm>
            <a:off x="1014413" y="4900613"/>
            <a:ext cx="2760662" cy="133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84175" indent="-384175" algn="l" eaLnBrk="0" hangingPunct="0">
              <a:spcBef>
                <a:spcPct val="20000"/>
              </a:spcBef>
              <a:buChar char="•"/>
              <a:tabLst>
                <a:tab pos="3049588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 algn="l" eaLnBrk="0" hangingPunct="0">
              <a:spcBef>
                <a:spcPct val="20000"/>
              </a:spcBef>
              <a:buChar char="–"/>
              <a:tabLst>
                <a:tab pos="3049588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3049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None/>
            </a:pPr>
            <a:r>
              <a:rPr lang="sv-SE" altLang="sv-SE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1. Inga riskfaktorer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”enda åtgärd” informera pat. om god handhygien</a:t>
            </a:r>
          </a:p>
        </p:txBody>
      </p:sp>
      <p:sp>
        <p:nvSpPr>
          <p:cNvPr id="90119" name="Text Box 14"/>
          <p:cNvSpPr txBox="1">
            <a:spLocks noChangeArrowheads="1"/>
          </p:cNvSpPr>
          <p:nvPr/>
        </p:nvSpPr>
        <p:spPr bwMode="auto">
          <a:xfrm>
            <a:off x="5504691" y="4369797"/>
            <a:ext cx="3309937" cy="1416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84175" indent="-384175" algn="l" eaLnBrk="0" hangingPunct="0">
              <a:spcBef>
                <a:spcPct val="20000"/>
              </a:spcBef>
              <a:buChar char="•"/>
              <a:tabLst>
                <a:tab pos="3049588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 algn="l" eaLnBrk="0" hangingPunct="0">
              <a:spcBef>
                <a:spcPct val="20000"/>
              </a:spcBef>
              <a:buChar char="–"/>
              <a:tabLst>
                <a:tab pos="3049588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3049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None/>
            </a:pPr>
            <a:r>
              <a:rPr lang="sv-SE" altLang="sv-SE" sz="2000" dirty="0" smtClean="0">
                <a:solidFill>
                  <a:srgbClr val="0070C0"/>
                </a:solidFill>
                <a:latin typeface="Trebuchet MS" pitchFamily="34" charset="0"/>
              </a:rPr>
              <a:t>3</a:t>
            </a:r>
            <a:r>
              <a:rPr lang="sv-SE" altLang="sv-S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 Diarré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Enkelrum och egen toalett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”Hålla sig på rummet”</a:t>
            </a:r>
          </a:p>
        </p:txBody>
      </p:sp>
      <p:sp>
        <p:nvSpPr>
          <p:cNvPr id="90120" name="Text Box 15"/>
          <p:cNvSpPr txBox="1">
            <a:spLocks noChangeArrowheads="1"/>
          </p:cNvSpPr>
          <p:nvPr/>
        </p:nvSpPr>
        <p:spPr bwMode="auto">
          <a:xfrm>
            <a:off x="5448300" y="1565275"/>
            <a:ext cx="3324225" cy="258532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84175" indent="-384175" algn="l" eaLnBrk="0" hangingPunct="0">
              <a:spcBef>
                <a:spcPct val="20000"/>
              </a:spcBef>
              <a:buChar char="•"/>
              <a:tabLst>
                <a:tab pos="3049588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 algn="l" eaLnBrk="0" hangingPunct="0">
              <a:spcBef>
                <a:spcPct val="20000"/>
              </a:spcBef>
              <a:buChar char="–"/>
              <a:tabLst>
                <a:tab pos="3049588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3049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9588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None/>
            </a:pPr>
            <a:r>
              <a:rPr lang="sv-SE" altLang="sv-SE" sz="2000" dirty="0" smtClean="0">
                <a:solidFill>
                  <a:srgbClr val="33CC33"/>
                </a:solidFill>
                <a:latin typeface="Comic Sans MS" panose="030F0702030302020204" pitchFamily="66" charset="0"/>
              </a:rPr>
              <a:t>2.</a:t>
            </a:r>
            <a:r>
              <a:rPr lang="sv-SE" altLang="sv-SE" sz="2000" dirty="0" smtClean="0">
                <a:solidFill>
                  <a:srgbClr val="4971C6"/>
                </a:solidFill>
                <a:latin typeface="Comic Sans MS" panose="030F0702030302020204" pitchFamily="66" charset="0"/>
              </a:rPr>
              <a:t> </a:t>
            </a:r>
            <a:r>
              <a:rPr lang="sv-SE" altLang="sv-SE" sz="2000" dirty="0" smtClean="0">
                <a:solidFill>
                  <a:srgbClr val="33CC33"/>
                </a:solidFill>
                <a:latin typeface="Comic Sans MS" panose="030F0702030302020204" pitchFamily="66" charset="0"/>
              </a:rPr>
              <a:t>Riskfaktorer utan diarré</a:t>
            </a:r>
            <a:r>
              <a:rPr lang="sv-SE" altLang="sv-SE" sz="2000" dirty="0" smtClean="0">
                <a:solidFill>
                  <a:srgbClr val="4971C6"/>
                </a:solidFill>
                <a:latin typeface="Comic Sans MS" panose="030F0702030302020204" pitchFamily="66" charset="0"/>
              </a:rPr>
              <a:t>     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Enkelrum med egen toalett</a:t>
            </a:r>
          </a:p>
          <a:p>
            <a:pPr>
              <a:lnSpc>
                <a:spcPct val="95000"/>
              </a:lnSpc>
              <a:spcBef>
                <a:spcPct val="25000"/>
              </a:spcBef>
              <a:buClr>
                <a:srgbClr val="E84B00"/>
              </a:buClr>
              <a:buSzPct val="80000"/>
              <a:buFont typeface="Webdings" pitchFamily="18" charset="2"/>
              <a:buChar char="&lt;"/>
            </a:pPr>
            <a:r>
              <a:rPr lang="sv-SE" altLang="sv-SE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Får röra sig på avd. efter god handhygien och inget ”läckage” från riskfaktor</a:t>
            </a:r>
          </a:p>
        </p:txBody>
      </p:sp>
      <p:grpSp>
        <p:nvGrpSpPr>
          <p:cNvPr id="90121" name="Group 16"/>
          <p:cNvGrpSpPr>
            <a:grpSpLocks/>
          </p:cNvGrpSpPr>
          <p:nvPr/>
        </p:nvGrpSpPr>
        <p:grpSpPr bwMode="auto">
          <a:xfrm>
            <a:off x="323850" y="1052513"/>
            <a:ext cx="8332788" cy="179387"/>
            <a:chOff x="240" y="960"/>
            <a:chExt cx="5249" cy="113"/>
          </a:xfrm>
        </p:grpSpPr>
        <p:sp>
          <p:nvSpPr>
            <p:cNvPr id="90124" name="Line 17"/>
            <p:cNvSpPr>
              <a:spLocks noChangeShapeType="1"/>
            </p:cNvSpPr>
            <p:nvPr/>
          </p:nvSpPr>
          <p:spPr bwMode="auto">
            <a:xfrm>
              <a:off x="240" y="1017"/>
              <a:ext cx="5184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sv-SE" smtClean="0">
                <a:solidFill>
                  <a:srgbClr val="000000"/>
                </a:solidFill>
              </a:endParaRPr>
            </a:p>
          </p:txBody>
        </p:sp>
        <p:sp>
          <p:nvSpPr>
            <p:cNvPr id="90125" name="Rectangle 18"/>
            <p:cNvSpPr>
              <a:spLocks noChangeAspect="1" noChangeArrowheads="1"/>
            </p:cNvSpPr>
            <p:nvPr/>
          </p:nvSpPr>
          <p:spPr bwMode="auto">
            <a:xfrm>
              <a:off x="5376" y="960"/>
              <a:ext cx="113" cy="113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37931725" indent="-37474525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sv-SE" altLang="sv-SE" sz="44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90122" name="Picture 12" descr="04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323850"/>
            <a:ext cx="13493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textruta 1"/>
          <p:cNvSpPr txBox="1">
            <a:spLocks noChangeArrowheads="1"/>
          </p:cNvSpPr>
          <p:nvPr/>
        </p:nvSpPr>
        <p:spPr bwMode="auto">
          <a:xfrm>
            <a:off x="3229384" y="6340475"/>
            <a:ext cx="332975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Personal basala hygienrutiner</a:t>
            </a:r>
          </a:p>
        </p:txBody>
      </p:sp>
    </p:spTree>
    <p:extLst>
      <p:ext uri="{BB962C8B-B14F-4D97-AF65-F5344CB8AC3E}">
        <p14:creationId xmlns:p14="http://schemas.microsoft.com/office/powerpoint/2010/main" val="33115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513F6D4-51AE-442F-8D60-FFBDF8F4982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2015-06-02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BC9D3-135D-41C6-9A9A-C301E46580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98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11385" r="12411" b="33482"/>
          <a:stretch>
            <a:fillRect/>
          </a:stretch>
        </p:blipFill>
        <p:spPr bwMode="auto">
          <a:xfrm>
            <a:off x="611188" y="1030288"/>
            <a:ext cx="7808912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ak pil 6"/>
          <p:cNvCxnSpPr/>
          <p:nvPr/>
        </p:nvCxnSpPr>
        <p:spPr>
          <a:xfrm flipH="1">
            <a:off x="5508625" y="476250"/>
            <a:ext cx="1008063" cy="12969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814" name="textruta 7"/>
          <p:cNvSpPr txBox="1">
            <a:spLocks noChangeArrowheads="1"/>
          </p:cNvSpPr>
          <p:nvPr/>
        </p:nvSpPr>
        <p:spPr bwMode="auto">
          <a:xfrm>
            <a:off x="6516688" y="214313"/>
            <a:ext cx="1903412" cy="523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1400" smtClean="0">
                <a:solidFill>
                  <a:srgbClr val="000000"/>
                </a:solidFill>
              </a:rPr>
              <a:t>Klicka på  ämnesområden</a:t>
            </a:r>
          </a:p>
        </p:txBody>
      </p:sp>
    </p:spTree>
    <p:extLst>
      <p:ext uri="{BB962C8B-B14F-4D97-AF65-F5344CB8AC3E}">
        <p14:creationId xmlns:p14="http://schemas.microsoft.com/office/powerpoint/2010/main" val="16114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22441C-2D02-412E-ABD2-F056F3A27C7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2015-06-02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77280C-C590-4F03-B3BF-E12737A6B04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50000" b="6525"/>
          <a:stretch/>
        </p:blipFill>
        <p:spPr bwMode="auto">
          <a:xfrm>
            <a:off x="48344" y="548680"/>
            <a:ext cx="9095656" cy="57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8698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22441C-2D02-412E-ABD2-F056F3A27C7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2015-06-02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77280C-C590-4F03-B3BF-E12737A6B04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t="13863" r="23333" b="9091"/>
          <a:stretch/>
        </p:blipFill>
        <p:spPr bwMode="auto">
          <a:xfrm>
            <a:off x="1763688" y="476672"/>
            <a:ext cx="6916189" cy="563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pil 4"/>
          <p:cNvCxnSpPr/>
          <p:nvPr/>
        </p:nvCxnSpPr>
        <p:spPr>
          <a:xfrm>
            <a:off x="755576" y="4599131"/>
            <a:ext cx="1008112" cy="6300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5"/>
          <p:cNvSpPr txBox="1">
            <a:spLocks noChangeArrowheads="1"/>
          </p:cNvSpPr>
          <p:nvPr/>
        </p:nvSpPr>
        <p:spPr bwMode="auto">
          <a:xfrm>
            <a:off x="108732" y="3645024"/>
            <a:ext cx="1149674" cy="9541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1400" dirty="0" smtClean="0">
                <a:solidFill>
                  <a:srgbClr val="000000"/>
                </a:solidFill>
              </a:rPr>
              <a:t>Klicka på </a:t>
            </a:r>
            <a:br>
              <a:rPr lang="sv-SE" altLang="sv-SE" sz="1400" dirty="0" smtClean="0">
                <a:solidFill>
                  <a:srgbClr val="000000"/>
                </a:solidFill>
              </a:rPr>
            </a:br>
            <a:r>
              <a:rPr lang="sv-SE" altLang="sv-SE" sz="1400" dirty="0" smtClean="0">
                <a:solidFill>
                  <a:srgbClr val="000000"/>
                </a:solidFill>
              </a:rPr>
              <a:t>Vårdhygien</a:t>
            </a:r>
            <a:br>
              <a:rPr lang="sv-SE" altLang="sv-SE" sz="1400" dirty="0" smtClean="0">
                <a:solidFill>
                  <a:srgbClr val="000000"/>
                </a:solidFill>
              </a:rPr>
            </a:br>
            <a:r>
              <a:rPr lang="sv-SE" altLang="sv-SE" sz="1400" dirty="0" smtClean="0">
                <a:solidFill>
                  <a:srgbClr val="000000"/>
                </a:solidFill>
              </a:rPr>
              <a:t>så kommer </a:t>
            </a:r>
            <a:br>
              <a:rPr lang="sv-SE" altLang="sv-SE" sz="1400" dirty="0" smtClean="0">
                <a:solidFill>
                  <a:srgbClr val="000000"/>
                </a:solidFill>
              </a:rPr>
            </a:br>
            <a:r>
              <a:rPr lang="sv-SE" altLang="sv-SE" sz="1400" dirty="0" smtClean="0">
                <a:solidFill>
                  <a:srgbClr val="000000"/>
                </a:solidFill>
              </a:rPr>
              <a:t>fler val</a:t>
            </a:r>
          </a:p>
        </p:txBody>
      </p:sp>
      <p:cxnSp>
        <p:nvCxnSpPr>
          <p:cNvPr id="9" name="Rak pil 8"/>
          <p:cNvCxnSpPr/>
          <p:nvPr/>
        </p:nvCxnSpPr>
        <p:spPr>
          <a:xfrm>
            <a:off x="683568" y="1949842"/>
            <a:ext cx="1080120" cy="1635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/>
          <p:cNvSpPr txBox="1"/>
          <p:nvPr/>
        </p:nvSpPr>
        <p:spPr>
          <a:xfrm>
            <a:off x="123960" y="749513"/>
            <a:ext cx="1505540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 smtClean="0"/>
              <a:t>Här finns </a:t>
            </a:r>
            <a:br>
              <a:rPr lang="sv-SE" dirty="0" smtClean="0"/>
            </a:br>
            <a:r>
              <a:rPr lang="sv-SE" dirty="0" smtClean="0"/>
              <a:t>Analys &amp;</a:t>
            </a:r>
            <a:br>
              <a:rPr lang="sv-SE" dirty="0" smtClean="0"/>
            </a:br>
            <a:r>
              <a:rPr lang="sv-SE" dirty="0" smtClean="0"/>
              <a:t>provtagnings</a:t>
            </a:r>
            <a:br>
              <a:rPr lang="sv-SE" dirty="0" smtClean="0"/>
            </a:br>
            <a:r>
              <a:rPr lang="sv-SE" dirty="0" smtClean="0"/>
              <a:t>information</a:t>
            </a:r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123960" y="5329935"/>
            <a:ext cx="142859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 smtClean="0"/>
              <a:t>Exempel</a:t>
            </a:r>
            <a:br>
              <a:rPr lang="sv-SE" dirty="0" smtClean="0"/>
            </a:br>
            <a:r>
              <a:rPr lang="sv-SE" dirty="0" smtClean="0"/>
              <a:t>vårdriktlinjer</a:t>
            </a:r>
            <a:endParaRPr lang="sv-SE" dirty="0"/>
          </a:p>
        </p:txBody>
      </p:sp>
      <p:cxnSp>
        <p:nvCxnSpPr>
          <p:cNvPr id="17" name="Rak pil 16"/>
          <p:cNvCxnSpPr>
            <a:stCxn id="15" idx="3"/>
          </p:cNvCxnSpPr>
          <p:nvPr/>
        </p:nvCxnSpPr>
        <p:spPr>
          <a:xfrm flipV="1">
            <a:off x="1552556" y="5653100"/>
            <a:ext cx="355148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pil 20"/>
          <p:cNvCxnSpPr/>
          <p:nvPr/>
        </p:nvCxnSpPr>
        <p:spPr>
          <a:xfrm flipH="1">
            <a:off x="7524328" y="1700808"/>
            <a:ext cx="1155549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80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8" y="188640"/>
            <a:ext cx="459625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pil 4"/>
          <p:cNvCxnSpPr/>
          <p:nvPr/>
        </p:nvCxnSpPr>
        <p:spPr>
          <a:xfrm flipH="1" flipV="1">
            <a:off x="3779912" y="4941168"/>
            <a:ext cx="172819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ruta 22"/>
          <p:cNvSpPr txBox="1"/>
          <p:nvPr/>
        </p:nvSpPr>
        <p:spPr>
          <a:xfrm>
            <a:off x="5476386" y="5517232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Kolonisering</a:t>
            </a:r>
          </a:p>
        </p:txBody>
      </p:sp>
      <p:cxnSp>
        <p:nvCxnSpPr>
          <p:cNvPr id="30" name="Rak pil 29"/>
          <p:cNvCxnSpPr/>
          <p:nvPr/>
        </p:nvCxnSpPr>
        <p:spPr>
          <a:xfrm flipV="1">
            <a:off x="1259632" y="4149080"/>
            <a:ext cx="432048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/>
          <p:cNvSpPr txBox="1"/>
          <p:nvPr/>
        </p:nvSpPr>
        <p:spPr>
          <a:xfrm>
            <a:off x="40979" y="6381328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Dominans i tarmen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707904" y="33265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latin typeface="Comic Sans MS" panose="030F0702030302020204" pitchFamily="66" charset="0"/>
              </a:rPr>
              <a:t>En ”framgångsrik” </a:t>
            </a:r>
            <a:r>
              <a:rPr lang="sv-SE" sz="3200" dirty="0" err="1" smtClean="0">
                <a:latin typeface="Comic Sans MS" panose="030F0702030302020204" pitchFamily="66" charset="0"/>
              </a:rPr>
              <a:t>E.coli</a:t>
            </a:r>
            <a:r>
              <a:rPr lang="sv-SE" sz="3200" dirty="0" smtClean="0">
                <a:latin typeface="Comic Sans MS" panose="030F0702030302020204" pitchFamily="66" charset="0"/>
              </a:rPr>
              <a:t>:</a:t>
            </a:r>
            <a:endParaRPr lang="sv-SE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030" y="1217637"/>
            <a:ext cx="58102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4932040" y="620688"/>
            <a:ext cx="403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latin typeface="Comic Sans MS" panose="030F0702030302020204" pitchFamily="66" charset="0"/>
              </a:rPr>
              <a:t>Fimbrier</a:t>
            </a:r>
            <a:r>
              <a:rPr lang="sv-SE" dirty="0" smtClean="0">
                <a:latin typeface="Comic Sans MS" panose="030F0702030302020204" pitchFamily="66" charset="0"/>
              </a:rPr>
              <a:t>:</a:t>
            </a:r>
          </a:p>
          <a:p>
            <a:endParaRPr lang="sv-SE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omic Sans MS" panose="030F0702030302020204" pitchFamily="66" charset="0"/>
              </a:rPr>
              <a:t>b</a:t>
            </a:r>
            <a:r>
              <a:rPr lang="sv-SE" dirty="0" smtClean="0">
                <a:latin typeface="Comic Sans MS" panose="030F0702030302020204" pitchFamily="66" charset="0"/>
              </a:rPr>
              <a:t>inder till sockermolekyler i epitelceller i tarm, vagina, urinvägar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omic Sans MS" panose="030F0702030302020204" pitchFamily="66" charset="0"/>
              </a:rPr>
              <a:t>h</a:t>
            </a:r>
            <a:r>
              <a:rPr lang="sv-SE" dirty="0" smtClean="0">
                <a:latin typeface="Comic Sans MS" panose="030F0702030302020204" pitchFamily="66" charset="0"/>
              </a:rPr>
              <a:t>os &gt;80% av alla </a:t>
            </a:r>
            <a:r>
              <a:rPr lang="sv-SE" dirty="0" err="1" smtClean="0">
                <a:latin typeface="Comic Sans MS" panose="030F0702030302020204" pitchFamily="66" charset="0"/>
              </a:rPr>
              <a:t>E.coli</a:t>
            </a:r>
            <a:r>
              <a:rPr lang="sv-SE" dirty="0" smtClean="0">
                <a:latin typeface="Comic Sans MS" panose="030F0702030302020204" pitchFamily="66" charset="0"/>
              </a:rPr>
              <a:t> stammar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latin typeface="Comic Sans MS" panose="030F0702030302020204" pitchFamily="66" charset="0"/>
              </a:rPr>
              <a:t>u</a:t>
            </a:r>
            <a:r>
              <a:rPr lang="sv-SE" dirty="0" err="1" smtClean="0">
                <a:latin typeface="Comic Sans MS" panose="030F0702030302020204" pitchFamily="66" charset="0"/>
              </a:rPr>
              <a:t>ropatogena</a:t>
            </a:r>
            <a:r>
              <a:rPr lang="sv-SE" dirty="0" smtClean="0">
                <a:latin typeface="Comic Sans MS" panose="030F0702030302020204" pitchFamily="66" charset="0"/>
              </a:rPr>
              <a:t> stammar har ofta förändrade </a:t>
            </a:r>
            <a:r>
              <a:rPr lang="sv-SE" dirty="0" err="1" smtClean="0">
                <a:latin typeface="Comic Sans MS" panose="030F0702030302020204" pitchFamily="66" charset="0"/>
              </a:rPr>
              <a:t>fimbrier</a:t>
            </a:r>
            <a:r>
              <a:rPr lang="sv-SE" dirty="0" smtClean="0">
                <a:latin typeface="Comic Sans MS" panose="030F0702030302020204" pitchFamily="66" charset="0"/>
              </a:rPr>
              <a:t> med ökad bindning till urinvägsepitel</a:t>
            </a:r>
            <a:endParaRPr lang="sv-S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lregionhalland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CA2D5"/>
      </a:accent1>
      <a:accent2>
        <a:srgbClr val="004B93"/>
      </a:accent2>
      <a:accent3>
        <a:srgbClr val="FFFFFF"/>
      </a:accent3>
      <a:accent4>
        <a:srgbClr val="000000"/>
      </a:accent4>
      <a:accent5>
        <a:srgbClr val="BACEE7"/>
      </a:accent5>
      <a:accent6>
        <a:srgbClr val="004385"/>
      </a:accent6>
      <a:hlink>
        <a:srgbClr val="438011"/>
      </a:hlink>
      <a:folHlink>
        <a:srgbClr val="C9D556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CA2D5"/>
        </a:accent1>
        <a:accent2>
          <a:srgbClr val="004B93"/>
        </a:accent2>
        <a:accent3>
          <a:srgbClr val="FFFFFF"/>
        </a:accent3>
        <a:accent4>
          <a:srgbClr val="000000"/>
        </a:accent4>
        <a:accent5>
          <a:srgbClr val="BACEE7"/>
        </a:accent5>
        <a:accent6>
          <a:srgbClr val="004385"/>
        </a:accent6>
        <a:hlink>
          <a:srgbClr val="438011"/>
        </a:hlink>
        <a:folHlink>
          <a:srgbClr val="C9D55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6CA2D5"/>
    </a:accent1>
    <a:accent2>
      <a:srgbClr val="004B93"/>
    </a:accent2>
    <a:accent3>
      <a:srgbClr val="FFFFFF"/>
    </a:accent3>
    <a:accent4>
      <a:srgbClr val="000000"/>
    </a:accent4>
    <a:accent5>
      <a:srgbClr val="BACEE7"/>
    </a:accent5>
    <a:accent6>
      <a:srgbClr val="004385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3474507803C7499487787D3A22DD0A" ma:contentTypeVersion="0" ma:contentTypeDescription="Skapa ett nytt dokument." ma:contentTypeScope="" ma:versionID="e7614f13fecec05cca0fedebc4c831c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88ddc45a2a1ba233d786d3fa5db79e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59C2453-CDBC-459A-8D12-F10133554293}"/>
</file>

<file path=customXml/itemProps2.xml><?xml version="1.0" encoding="utf-8"?>
<ds:datastoreItem xmlns:ds="http://schemas.openxmlformats.org/officeDocument/2006/customXml" ds:itemID="{35570F82-C6B4-4E77-BB0A-03D957DA6B4E}"/>
</file>

<file path=customXml/itemProps3.xml><?xml version="1.0" encoding="utf-8"?>
<ds:datastoreItem xmlns:ds="http://schemas.openxmlformats.org/officeDocument/2006/customXml" ds:itemID="{F6CEEB75-3B42-446B-B70A-6651968798D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1935</TotalTime>
  <Words>2724</Words>
  <Application>Microsoft Office PowerPoint</Application>
  <PresentationFormat>Bildspel på skärmen (4:3)</PresentationFormat>
  <Paragraphs>548</Paragraphs>
  <Slides>77</Slides>
  <Notes>48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77</vt:i4>
      </vt:variant>
    </vt:vector>
  </HeadingPairs>
  <TitlesOfParts>
    <vt:vector size="79" baseType="lpstr">
      <vt:lpstr>mallregionhalland</vt:lpstr>
      <vt:lpstr>Bitmappsbild</vt:lpstr>
      <vt:lpstr>Korrekt omhändertagande av patient med urinvägsproblematik i vården Våren 2015  </vt:lpstr>
      <vt:lpstr>VUVI (vårdrelaterad urinvägsinfektion)</vt:lpstr>
      <vt:lpstr>Vilka bakterier kan orsaka urinvägsinfektioner?</vt:lpstr>
      <vt:lpstr>Vilka bakterier kan orsaka urinvägsinfektioner?</vt:lpstr>
      <vt:lpstr>Vilka bakterier kan orsaka urinvägsinfektioner?</vt:lpstr>
      <vt:lpstr>Virulensfaktorer (virulens: förmåga att framkalla sjukdom):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Vi har alla olika E.coli!</vt:lpstr>
      <vt:lpstr>Virulensfaktorer:</vt:lpstr>
      <vt:lpstr>VUVI (vårdrelaterad urinvägsinfektion)</vt:lpstr>
      <vt:lpstr>VUVI (vårdrelaterad urinvägsinfektion)</vt:lpstr>
      <vt:lpstr>PowerPoint-presentation</vt:lpstr>
      <vt:lpstr>Urinprov</vt:lpstr>
      <vt:lpstr>Urinprov</vt:lpstr>
      <vt:lpstr>Urinprov</vt:lpstr>
      <vt:lpstr>Urinprov</vt:lpstr>
      <vt:lpstr>Urinprov</vt:lpstr>
      <vt:lpstr>Urinprov</vt:lpstr>
      <vt:lpstr>KAD – bara när det behövs, i arbetet att förebygga VUVI  Malin Berntsson, uroterapeut HSV </vt:lpstr>
      <vt:lpstr>Diagnostik - urinprov</vt:lpstr>
      <vt:lpstr>Diagnostik – u-sticka</vt:lpstr>
      <vt:lpstr>PowerPoint-presentation</vt:lpstr>
      <vt:lpstr>Diagnostik - Urinodling</vt:lpstr>
      <vt:lpstr>Urinprovtagning - KAD</vt:lpstr>
      <vt:lpstr>Urinodling från urostomi</vt:lpstr>
      <vt:lpstr>Urinodling barn</vt:lpstr>
      <vt:lpstr>PowerPoint-presentation</vt:lpstr>
      <vt:lpstr>Normal funktion</vt:lpstr>
      <vt:lpstr>Rätten till toaletten…..</vt:lpstr>
      <vt:lpstr>Inkontinensskydd</vt:lpstr>
      <vt:lpstr>Störd funktion</vt:lpstr>
      <vt:lpstr>PowerPoint-presentation</vt:lpstr>
      <vt:lpstr>RIK – Ren Intermittent Kateterisering</vt:lpstr>
      <vt:lpstr>RIK - grundtanken</vt:lpstr>
      <vt:lpstr>PowerPoint-presentation</vt:lpstr>
      <vt:lpstr>PowerPoint-presentation</vt:lpstr>
      <vt:lpstr>Tillvägagångssätt RIK- vårdpersonal</vt:lpstr>
      <vt:lpstr>PowerPoint-presentation</vt:lpstr>
      <vt:lpstr>PowerPoint-presentation</vt:lpstr>
      <vt:lpstr>Tillvägagångssätt RIK - patient</vt:lpstr>
      <vt:lpstr>Komplikationer</vt:lpstr>
      <vt:lpstr>Vid KAD-behandling krävs:</vt:lpstr>
      <vt:lpstr>Indikation för KAD</vt:lpstr>
      <vt:lpstr>Suprapubiskateter</vt:lpstr>
      <vt:lpstr>Skötsel suprapubiskateter</vt:lpstr>
      <vt:lpstr>Val av material</vt:lpstr>
      <vt:lpstr>Kateterisering – ren/steril metod</vt:lpstr>
      <vt:lpstr>Skötsel</vt:lpstr>
      <vt:lpstr>Urinuppsamlingssystem</vt:lpstr>
      <vt:lpstr>Kateterbyte</vt:lpstr>
      <vt:lpstr>Biofilm</vt:lpstr>
      <vt:lpstr>Komplikationer  under KAD-behandling</vt:lpstr>
      <vt:lpstr>KAD – bara när det behövs, i arbetet att förebygga VUVI </vt:lpstr>
      <vt:lpstr>            Förebyggande mot UVI</vt:lpstr>
      <vt:lpstr>PowerPoint-presentation</vt:lpstr>
      <vt:lpstr>Hur knyter vi ihop säcken ???</vt:lpstr>
      <vt:lpstr>PowerPoint-presentation</vt:lpstr>
      <vt:lpstr>PowerPoint-presentation</vt:lpstr>
      <vt:lpstr>Obligatoriska åtgärder:</vt:lpstr>
      <vt:lpstr>Behandla med urinkateter endast på strikt indikation efter ordination av läkare &amp; Dokumentera i patientens journal &amp; Ge korrekt omvårdnad vid behandling med urinkateter   </vt:lpstr>
      <vt:lpstr>Blåsövervakning  - omvårdnadsåtgärd</vt:lpstr>
      <vt:lpstr>Förebygg och diagnostisera urinretention    - Använd ultraljud för att tidigt upptäcka kvarurin (residualurin) </vt:lpstr>
      <vt:lpstr>PowerPoint-presentation</vt:lpstr>
      <vt:lpstr>Gör en korrekt diagnostik &amp; Ge korrekt behandling </vt:lpstr>
      <vt:lpstr>Varför är det viktigt att följa åtgärderna?</vt:lpstr>
      <vt:lpstr>Hur vårdar vi patienter med ESBL</vt:lpstr>
      <vt:lpstr>PowerPoint-presentation</vt:lpstr>
      <vt:lpstr>PowerPoint-presentation</vt:lpstr>
      <vt:lpstr>PowerPoint-presentation</vt:lpstr>
      <vt:lpstr>PowerPoint-presentation</vt:lpstr>
    </vt:vector>
  </TitlesOfParts>
  <Company>Landstinget Halland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mmr119</dc:creator>
  <cp:lastModifiedBy>Johansson Peter X AMD MIB</cp:lastModifiedBy>
  <cp:revision>163</cp:revision>
  <cp:lastPrinted>2010-11-12T06:52:30Z</cp:lastPrinted>
  <dcterms:created xsi:type="dcterms:W3CDTF">2010-06-15T14:18:03Z</dcterms:created>
  <dcterms:modified xsi:type="dcterms:W3CDTF">2015-06-02T08:31:31Z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Dokument</vt:lpwstr>
  </property>
  <property fmtid="{D5CDD505-2E9C-101B-9397-08002B2CF9AE}" pid="3" name="Visas på staartsida">
    <vt:lpwstr>1</vt:lpwstr>
  </property>
  <property fmtid="{D5CDD505-2E9C-101B-9397-08002B2CF9AE}" pid="4" name="Grupp">
    <vt:lpwstr>Ingen specifik grupp</vt:lpwstr>
  </property>
  <property fmtid="{D5CDD505-2E9C-101B-9397-08002B2CF9AE}" pid="5" name="ContentTypeId">
    <vt:lpwstr>0x010100763474507803C7499487787D3A22DD0A</vt:lpwstr>
  </property>
</Properties>
</file>