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1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</p:sldIdLst>
  <p:sldSz cx="10693400" cy="756126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0000"/>
    <a:srgbClr val="FDB813"/>
    <a:srgbClr val="C9D556"/>
    <a:srgbClr val="438011"/>
    <a:srgbClr val="004B93"/>
    <a:srgbClr val="6CA2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5" autoAdjust="0"/>
    <p:restoredTop sz="81183" autoAdjust="0"/>
  </p:normalViewPr>
  <p:slideViewPr>
    <p:cSldViewPr>
      <p:cViewPr varScale="1">
        <p:scale>
          <a:sx n="102" d="100"/>
          <a:sy n="102" d="100"/>
        </p:scale>
        <p:origin x="-552" y="-84"/>
      </p:cViewPr>
      <p:guideLst>
        <p:guide orient="horz" pos="881"/>
        <p:guide orient="horz" pos="1565"/>
        <p:guide pos="828"/>
        <p:guide pos="62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E9E5A-382A-43FE-99A4-1679BC117CB9}" type="datetimeFigureOut">
              <a:rPr lang="sv-SE" smtClean="0"/>
              <a:t>2017-06-20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A97BF-6AF8-4B79-8C5D-19367F110A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3933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altLang="sv-SE" dirty="0" smtClean="0"/>
              <a:t>Stödtext: </a:t>
            </a:r>
          </a:p>
          <a:p>
            <a:r>
              <a:rPr lang="sv-SE" dirty="0" smtClean="0"/>
              <a:t>Hur</a:t>
            </a:r>
            <a:r>
              <a:rPr lang="sv-SE" baseline="0" dirty="0" smtClean="0"/>
              <a:t> har godset transporterats till er?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A97BF-6AF8-4B79-8C5D-19367F110A9A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223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När det gäller städning av hyllor/skåp med sterila och höggradigt rena produkter bör detta ske minst 2-4 ggr/år samt vid behov. Samtidig ska en översyn av materialet göras så att inte utgånget material finns kvar i förrådet med risk för felanvändning. När det gäller städning av golv, 1-2 ggr per vecka.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A97BF-6AF8-4B79-8C5D-19367F110A9A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7304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93888" y="5208588"/>
            <a:ext cx="7747000" cy="1033462"/>
          </a:xfrm>
        </p:spPr>
        <p:txBody>
          <a:bodyPr/>
          <a:lstStyle>
            <a:lvl1pPr algn="r">
              <a:defRPr sz="2400"/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93888" y="6321425"/>
            <a:ext cx="7747000" cy="611188"/>
          </a:xfrm>
        </p:spPr>
        <p:txBody>
          <a:bodyPr/>
          <a:lstStyle>
            <a:lvl1pPr marL="0" indent="0" algn="r">
              <a:defRPr sz="2400"/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  <p:pic>
        <p:nvPicPr>
          <p:cNvPr id="31750" name="Bildobjekt 3" descr="RegionHalland_rgb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88" y="1858963"/>
            <a:ext cx="83883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14450" y="1398588"/>
            <a:ext cx="8569325" cy="941883"/>
          </a:xfrm>
        </p:spPr>
        <p:txBody>
          <a:bodyPr/>
          <a:lstStyle>
            <a:lvl1pPr>
              <a:defRPr sz="36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314450" y="2509838"/>
            <a:ext cx="8569325" cy="3525837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1pPr>
            <a:lvl2pPr marL="865187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2pPr>
            <a:lvl3pPr marL="1385888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3pPr>
            <a:lvl4pPr marL="1908175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4pPr>
            <a:lvl5pPr marL="2428875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4449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14450" y="1398588"/>
            <a:ext cx="8569325" cy="101389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314450" y="2484487"/>
            <a:ext cx="4140000" cy="3525837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1pPr>
            <a:lvl2pPr marL="865187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2pPr>
            <a:lvl3pPr marL="1385888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3pPr>
            <a:lvl4pPr marL="1908175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4pPr>
            <a:lvl5pPr marL="2428875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758108" y="2484438"/>
            <a:ext cx="4140000" cy="3525837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1pPr>
            <a:lvl2pPr marL="865187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2pPr>
            <a:lvl3pPr marL="1385888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3pPr>
            <a:lvl4pPr marL="1908175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4pPr>
            <a:lvl5pPr marL="2428875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00960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36850" y="1398588"/>
            <a:ext cx="7434263" cy="1013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6850" y="2509838"/>
            <a:ext cx="7421563" cy="352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</a:p>
        </p:txBody>
      </p:sp>
      <p:pic>
        <p:nvPicPr>
          <p:cNvPr id="1031" name="Bildobjekt 8" descr="RegionHalland_rgb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327025"/>
            <a:ext cx="21939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2"/>
          <a:stretch>
            <a:fillRect/>
          </a:stretch>
        </p:blipFill>
        <p:spPr>
          <a:xfrm>
            <a:off x="-3395" y="7092999"/>
            <a:ext cx="10699200" cy="4993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5" r:id="rId3"/>
  </p:sldLayoutIdLst>
  <p:txStyles>
    <p:titleStyle>
      <a:lvl1pPr algn="l" defTabSz="10429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1042988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defTabSz="1042988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defTabSz="1042988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defTabSz="1042988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defTabSz="1042988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6pPr>
      <a:lvl7pPr marL="914400" algn="l" defTabSz="1042988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7pPr>
      <a:lvl8pPr marL="1371600" algn="l" defTabSz="1042988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8pPr>
      <a:lvl9pPr marL="1828800" algn="l" defTabSz="1042988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9pPr>
    </p:titleStyle>
    <p:bodyStyle>
      <a:lvl1pPr marL="390525" indent="-390525" algn="l" defTabSz="1042988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47725" indent="-325438" algn="l" defTabSz="1042988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2pPr>
      <a:lvl3pPr marL="1303338" indent="-260350" algn="l" defTabSz="1042988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3pPr>
      <a:lvl4pPr marL="1825625" indent="-260350" algn="l" defTabSz="1042988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4pPr>
      <a:lvl5pPr marL="2346325" indent="-260350" algn="l" defTabSz="1042988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5pPr>
      <a:lvl6pPr marL="2803525" indent="-260350" algn="l" defTabSz="1042988" rtl="0" eaLnBrk="1" fontAlgn="base" hangingPunct="1">
        <a:spcBef>
          <a:spcPct val="20000"/>
        </a:spcBef>
        <a:spcAft>
          <a:spcPct val="0"/>
        </a:spcAft>
        <a:defRPr sz="2700">
          <a:solidFill>
            <a:schemeClr val="tx1"/>
          </a:solidFill>
          <a:latin typeface="+mn-lt"/>
        </a:defRPr>
      </a:lvl6pPr>
      <a:lvl7pPr marL="3260725" indent="-260350" algn="l" defTabSz="1042988" rtl="0" eaLnBrk="1" fontAlgn="base" hangingPunct="1">
        <a:spcBef>
          <a:spcPct val="20000"/>
        </a:spcBef>
        <a:spcAft>
          <a:spcPct val="0"/>
        </a:spcAft>
        <a:defRPr sz="2700">
          <a:solidFill>
            <a:schemeClr val="tx1"/>
          </a:solidFill>
          <a:latin typeface="+mn-lt"/>
        </a:defRPr>
      </a:lvl7pPr>
      <a:lvl8pPr marL="3717925" indent="-260350" algn="l" defTabSz="1042988" rtl="0" eaLnBrk="1" fontAlgn="base" hangingPunct="1">
        <a:spcBef>
          <a:spcPct val="20000"/>
        </a:spcBef>
        <a:spcAft>
          <a:spcPct val="0"/>
        </a:spcAft>
        <a:defRPr sz="2700">
          <a:solidFill>
            <a:schemeClr val="tx1"/>
          </a:solidFill>
          <a:latin typeface="+mn-lt"/>
        </a:defRPr>
      </a:lvl8pPr>
      <a:lvl9pPr marL="4175125" indent="-260350" algn="l" defTabSz="1042988" rtl="0" eaLnBrk="1" fontAlgn="base" hangingPunct="1">
        <a:spcBef>
          <a:spcPct val="20000"/>
        </a:spcBef>
        <a:spcAft>
          <a:spcPct val="0"/>
        </a:spcAft>
        <a:defRPr sz="27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google.se/url?sa=i&amp;rct=j&amp;q=&amp;esrc=s&amp;source=images&amp;cd=&amp;cad=rja&amp;uact=8&amp;ved=0ahUKEwiupN63vfPRAhVKOpoKHfQwDVwQjRwIBw&amp;url=https://www.medlife.se/sjukvardsvaskor/akutvaskor&amp;psig=AFQjCNHPWRX-_PJz2PchK_VeILAbNiOMXw&amp;ust=1486195925849729" TargetMode="Externa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1.jpeg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5" Type="http://schemas.openxmlformats.org/officeDocument/2006/relationships/image" Target="../media/image4.pn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4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4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770636" y="3924647"/>
            <a:ext cx="1289523" cy="1620771"/>
          </a:xfrm>
        </p:spPr>
        <p:txBody>
          <a:bodyPr/>
          <a:lstStyle/>
          <a:p>
            <a:r>
              <a:rPr lang="sv-SE" sz="3600" dirty="0" smtClean="0"/>
              <a:t>Maj</a:t>
            </a:r>
            <a:endParaRPr lang="sv-SE" sz="36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050556" y="5364807"/>
            <a:ext cx="2732852" cy="1932323"/>
          </a:xfrm>
        </p:spPr>
        <p:txBody>
          <a:bodyPr/>
          <a:lstStyle/>
          <a:p>
            <a:r>
              <a:rPr lang="sv-SE" dirty="0" smtClean="0">
                <a:solidFill>
                  <a:schemeClr val="bg2">
                    <a:lumMod val="75000"/>
                  </a:schemeClr>
                </a:solidFill>
              </a:rPr>
              <a:t>Förrådshantering</a:t>
            </a:r>
            <a:endParaRPr lang="sv-SE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AutoShape 2" descr="Bildresultat för influensa virus"/>
          <p:cNvSpPr>
            <a:spLocks noChangeAspect="1" noChangeArrowheads="1"/>
          </p:cNvSpPr>
          <p:nvPr/>
        </p:nvSpPr>
        <p:spPr bwMode="auto">
          <a:xfrm>
            <a:off x="74260" y="-159276"/>
            <a:ext cx="356447" cy="33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6" name="Inspelat lju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41900" y="36030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41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ubrik 1"/>
          <p:cNvSpPr>
            <a:spLocks noGrp="1"/>
          </p:cNvSpPr>
          <p:nvPr>
            <p:ph type="title"/>
          </p:nvPr>
        </p:nvSpPr>
        <p:spPr>
          <a:xfrm>
            <a:off x="3157896" y="208286"/>
            <a:ext cx="4294068" cy="771878"/>
          </a:xfrm>
        </p:spPr>
        <p:txBody>
          <a:bodyPr/>
          <a:lstStyle/>
          <a:p>
            <a:r>
              <a:rPr lang="sv-SE" altLang="sv-SE" b="0" dirty="0" smtClean="0"/>
              <a:t>Förrådshantering</a:t>
            </a:r>
            <a:endParaRPr lang="sv-SE" altLang="sv-SE" dirty="0" smtClean="0"/>
          </a:p>
        </p:txBody>
      </p:sp>
      <p:sp>
        <p:nvSpPr>
          <p:cNvPr id="14340" name="Rektangel 4"/>
          <p:cNvSpPr>
            <a:spLocks noChangeArrowheads="1"/>
          </p:cNvSpPr>
          <p:nvPr/>
        </p:nvSpPr>
        <p:spPr bwMode="auto">
          <a:xfrm>
            <a:off x="188551" y="972319"/>
            <a:ext cx="7539170" cy="613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306" tIns="52153" rIns="104306" bIns="5215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sv-SE" altLang="sv-SE" sz="2300" dirty="0"/>
              <a:t>Rum för förvaring av medicinteknisk utrustning, hjälpmedel, flergångsmateriel, förbrukningsmateriel och ren tvätt ska finnas inom avdelningen.</a:t>
            </a:r>
          </a:p>
          <a:p>
            <a:pPr marL="285750" indent="-285750" eaLnBrk="1" hangingPunct="1">
              <a:spcBef>
                <a:spcPct val="0"/>
              </a:spcBef>
            </a:pPr>
            <a:endParaRPr lang="sv-SE" altLang="sv-SE" sz="1300" dirty="0"/>
          </a:p>
          <a:p>
            <a:pPr marL="342900" indent="-342900" eaLnBrk="1" hangingPunct="1">
              <a:spcBef>
                <a:spcPct val="0"/>
              </a:spcBef>
            </a:pPr>
            <a:r>
              <a:rPr lang="sv-SE" altLang="sv-SE" sz="2300" dirty="0"/>
              <a:t>Produkterna förvaras separerade utifrån renhetsgrad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sv-SE" altLang="sv-SE" sz="2300" dirty="0" smtClean="0"/>
              <a:t>     (</a:t>
            </a:r>
            <a:r>
              <a:rPr lang="sv-SE" altLang="sv-SE" sz="2300" dirty="0"/>
              <a:t>Rent, Höggradigt rent och Sterilt)</a:t>
            </a:r>
          </a:p>
          <a:p>
            <a:pPr marL="285750" indent="-285750" eaLnBrk="1" hangingPunct="1">
              <a:spcBef>
                <a:spcPct val="0"/>
              </a:spcBef>
            </a:pPr>
            <a:endParaRPr lang="sv-SE" altLang="sv-SE" sz="1300" dirty="0"/>
          </a:p>
          <a:p>
            <a:pPr marL="342900" indent="-342900" eaLnBrk="1" hangingPunct="1">
              <a:spcBef>
                <a:spcPct val="0"/>
              </a:spcBef>
            </a:pPr>
            <a:r>
              <a:rPr lang="sv-SE" altLang="sv-SE" sz="2300" dirty="0"/>
              <a:t>Får inte förvaras på golvet </a:t>
            </a:r>
            <a:r>
              <a:rPr lang="sv-SE" altLang="sv-SE" sz="2300" dirty="0" smtClean="0"/>
              <a:t>(40 </a:t>
            </a:r>
            <a:r>
              <a:rPr lang="sv-SE" altLang="sv-SE" sz="2300" dirty="0"/>
              <a:t>cm ovan golv)</a:t>
            </a:r>
          </a:p>
          <a:p>
            <a:pPr marL="285750" indent="-285750" eaLnBrk="1" hangingPunct="1">
              <a:spcBef>
                <a:spcPct val="0"/>
              </a:spcBef>
            </a:pPr>
            <a:endParaRPr lang="sv-SE" altLang="sv-SE" sz="1300" dirty="0"/>
          </a:p>
          <a:p>
            <a:pPr marL="342900" indent="-342900" eaLnBrk="1" hangingPunct="1">
              <a:spcBef>
                <a:spcPct val="0"/>
              </a:spcBef>
            </a:pPr>
            <a:r>
              <a:rPr lang="sv-SE" altLang="sv-SE" sz="2300" dirty="0"/>
              <a:t>Skyddas mot fukt, damm och direkt solljus</a:t>
            </a:r>
          </a:p>
          <a:p>
            <a:pPr marL="285750" indent="-285750" eaLnBrk="1" hangingPunct="1">
              <a:spcBef>
                <a:spcPct val="0"/>
              </a:spcBef>
            </a:pPr>
            <a:endParaRPr lang="sv-SE" altLang="sv-SE" sz="1300" dirty="0"/>
          </a:p>
          <a:p>
            <a:pPr marL="342900" indent="-342900" eaLnBrk="1" hangingPunct="1">
              <a:spcBef>
                <a:spcPct val="0"/>
              </a:spcBef>
            </a:pPr>
            <a:r>
              <a:rPr lang="sv-SE" altLang="sv-SE" sz="2300" dirty="0"/>
              <a:t>Hyllor torkas med alkoholbaserad </a:t>
            </a:r>
            <a:r>
              <a:rPr lang="sv-SE" altLang="sv-SE" sz="2300" dirty="0" smtClean="0"/>
              <a:t>ytdesinfektion </a:t>
            </a:r>
            <a:r>
              <a:rPr lang="sv-SE" sz="2300" dirty="0"/>
              <a:t>minst 2-4 ggr/år samt vid </a:t>
            </a:r>
            <a:r>
              <a:rPr lang="sv-SE" sz="2300" dirty="0" smtClean="0"/>
              <a:t>behov. Samtidigt görs en översyn.</a:t>
            </a:r>
          </a:p>
          <a:p>
            <a:pPr eaLnBrk="1" hangingPunct="1">
              <a:spcBef>
                <a:spcPct val="0"/>
              </a:spcBef>
              <a:buNone/>
            </a:pPr>
            <a:endParaRPr lang="sv-SE" sz="900" dirty="0" smtClean="0"/>
          </a:p>
          <a:p>
            <a:pPr marL="342900" indent="-342900" eaLnBrk="1" hangingPunct="1">
              <a:spcBef>
                <a:spcPct val="0"/>
              </a:spcBef>
            </a:pPr>
            <a:r>
              <a:rPr lang="sv-SE" sz="2300" dirty="0"/>
              <a:t>S</a:t>
            </a:r>
            <a:r>
              <a:rPr lang="sv-SE" sz="2300" dirty="0" smtClean="0"/>
              <a:t>tädning </a:t>
            </a:r>
            <a:r>
              <a:rPr lang="sv-SE" sz="2300" dirty="0"/>
              <a:t>av </a:t>
            </a:r>
            <a:r>
              <a:rPr lang="sv-SE" sz="2300" dirty="0" smtClean="0"/>
              <a:t>golv bör ske </a:t>
            </a:r>
            <a:r>
              <a:rPr lang="sv-SE" sz="2300" dirty="0"/>
              <a:t>1-2 ggr per vecka</a:t>
            </a:r>
            <a:r>
              <a:rPr lang="sv-SE" altLang="sv-SE" sz="2300" dirty="0" smtClean="0"/>
              <a:t/>
            </a:r>
            <a:br>
              <a:rPr lang="sv-SE" altLang="sv-SE" sz="2300" dirty="0" smtClean="0"/>
            </a:br>
            <a:endParaRPr lang="sv-SE" altLang="sv-SE" sz="900" dirty="0" smtClean="0"/>
          </a:p>
          <a:p>
            <a:pPr marL="342900" indent="-342900" eaLnBrk="1" hangingPunct="1">
              <a:spcBef>
                <a:spcPct val="0"/>
              </a:spcBef>
            </a:pPr>
            <a:r>
              <a:rPr lang="sv-SE" altLang="sv-SE" sz="2300" dirty="0" smtClean="0"/>
              <a:t>Utse </a:t>
            </a:r>
            <a:r>
              <a:rPr lang="sv-SE" altLang="sv-SE" sz="2300" dirty="0"/>
              <a:t>förrådsansvarig</a:t>
            </a:r>
          </a:p>
          <a:p>
            <a:pPr marL="171450" indent="-171450" eaLnBrk="1" hangingPunct="1">
              <a:spcBef>
                <a:spcPct val="0"/>
              </a:spcBef>
            </a:pPr>
            <a:endParaRPr lang="sv-SE" altLang="sv-SE" sz="900" dirty="0"/>
          </a:p>
          <a:p>
            <a:pPr marL="342900" indent="-342900" eaLnBrk="1" hangingPunct="1">
              <a:spcBef>
                <a:spcPct val="0"/>
              </a:spcBef>
            </a:pPr>
            <a:r>
              <a:rPr lang="sv-SE" altLang="sv-SE" sz="2300" dirty="0" smtClean="0"/>
              <a:t>Förrådsmaterialet hanteras </a:t>
            </a:r>
            <a:r>
              <a:rPr lang="sv-SE" altLang="sv-SE" sz="2300" dirty="0"/>
              <a:t>med desinfekterade händer</a:t>
            </a:r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871" y="290549"/>
            <a:ext cx="2105263" cy="3351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059" y="4212679"/>
            <a:ext cx="2795341" cy="306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nspelat lju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41900" y="34750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84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6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ubrik 1"/>
          <p:cNvSpPr>
            <a:spLocks noGrp="1"/>
          </p:cNvSpPr>
          <p:nvPr>
            <p:ph type="title"/>
          </p:nvPr>
        </p:nvSpPr>
        <p:spPr>
          <a:xfrm>
            <a:off x="4266580" y="252239"/>
            <a:ext cx="2777314" cy="771879"/>
          </a:xfrm>
        </p:spPr>
        <p:txBody>
          <a:bodyPr/>
          <a:lstStyle/>
          <a:p>
            <a:r>
              <a:rPr lang="sv-SE" altLang="sv-SE" b="0" dirty="0" err="1" smtClean="0"/>
              <a:t>Närförråd</a:t>
            </a:r>
            <a:endParaRPr lang="sv-SE" altLang="sv-SE" dirty="0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898" y="4247285"/>
            <a:ext cx="2448714" cy="276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ktangel 4"/>
          <p:cNvSpPr>
            <a:spLocks noChangeArrowheads="1"/>
          </p:cNvSpPr>
          <p:nvPr/>
        </p:nvSpPr>
        <p:spPr bwMode="auto">
          <a:xfrm>
            <a:off x="143145" y="1332359"/>
            <a:ext cx="10357374" cy="2268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300" dirty="0"/>
              <a:t>• Ska finnas rutin för rengöring och översyn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1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300" dirty="0"/>
              <a:t>• Hantering med desinfekterade händer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100" dirty="0"/>
          </a:p>
          <a:p>
            <a:pPr eaLnBrk="1" hangingPunct="1">
              <a:buFont typeface="Arial" charset="0"/>
              <a:buNone/>
            </a:pPr>
            <a:r>
              <a:rPr lang="sv-SE" altLang="sv-SE" sz="2300" dirty="0"/>
              <a:t>• Fyll på ett mindre antal produkter för t.ex. en </a:t>
            </a:r>
            <a:r>
              <a:rPr lang="sv-SE" altLang="sv-SE" sz="2300" dirty="0" smtClean="0"/>
              <a:t>dags alt. </a:t>
            </a:r>
            <a:r>
              <a:rPr lang="sv-SE" altLang="sv-SE" sz="2300" dirty="0"/>
              <a:t>en veckas förbrukning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1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300" dirty="0"/>
              <a:t>• Oanvänt material ska inte läggas tillbaka i avdelningsförrådet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100" dirty="0"/>
          </a:p>
        </p:txBody>
      </p:sp>
      <p:pic>
        <p:nvPicPr>
          <p:cNvPr id="15366" name="Picture 5" descr="122000529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1" t="22575" r="28235"/>
          <a:stretch>
            <a:fillRect/>
          </a:stretch>
        </p:blipFill>
        <p:spPr bwMode="auto">
          <a:xfrm>
            <a:off x="8226543" y="3852638"/>
            <a:ext cx="2273976" cy="326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Verktyg och Fältutrustning: Akutväska Sjukvård Ryggsäck Komplett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22"/>
          <a:stretch/>
        </p:blipFill>
        <p:spPr bwMode="auto">
          <a:xfrm>
            <a:off x="154578" y="4777158"/>
            <a:ext cx="2880320" cy="170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ldresultat för ryggsäck sjukvård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1" t="14504" r="10357" b="20112"/>
          <a:stretch/>
        </p:blipFill>
        <p:spPr bwMode="auto">
          <a:xfrm>
            <a:off x="5275309" y="4443611"/>
            <a:ext cx="2939970" cy="237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nspelat lju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041900" y="34750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37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ubrik 1"/>
          <p:cNvSpPr>
            <a:spLocks noGrp="1"/>
          </p:cNvSpPr>
          <p:nvPr>
            <p:ph type="title"/>
          </p:nvPr>
        </p:nvSpPr>
        <p:spPr>
          <a:xfrm>
            <a:off x="4266580" y="2916535"/>
            <a:ext cx="2099329" cy="1268961"/>
          </a:xfrm>
        </p:spPr>
        <p:txBody>
          <a:bodyPr/>
          <a:lstStyle/>
          <a:p>
            <a:r>
              <a:rPr lang="sv-SE" altLang="sv-SE" sz="2700" dirty="0"/>
              <a:t>Så här</a:t>
            </a:r>
            <a:br>
              <a:rPr lang="sv-SE" altLang="sv-SE" sz="2700" dirty="0"/>
            </a:br>
            <a:r>
              <a:rPr lang="sv-SE" altLang="sv-SE" sz="2700" dirty="0"/>
              <a:t>ska det </a:t>
            </a:r>
            <a:br>
              <a:rPr lang="sv-SE" altLang="sv-SE" sz="2700" dirty="0"/>
            </a:br>
            <a:r>
              <a:rPr lang="sv-SE" altLang="sv-SE" sz="2700" dirty="0"/>
              <a:t>inte se ut…</a:t>
            </a:r>
          </a:p>
        </p:txBody>
      </p:sp>
      <p:pic>
        <p:nvPicPr>
          <p:cNvPr id="16388" name="Picture 3" descr="G:\amd\Mikrobiologi_och_vårdhygien\HYGIENAVD\Vårdhygien\Kommunal verksamhet\Halmstad\Dalsbo gruppboende\Foto\DSC008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9" y="324247"/>
            <a:ext cx="4134411" cy="292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 descr="G:\amd\Mikrobiologi_och_vårdhygien\HYGIENAVD\Vårdhygien\Kommunal verksamhet\Halmstad\Krusbärets äldreboende\DSC0048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43" y="3247235"/>
            <a:ext cx="3432327" cy="4314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5" descr="G:\amd\Mikrobiologi_och_vårdhygien\HYGIENAVD\Vårdhygien\Kommunal verksamhet\Halmstad\Pålsbo äldreboende\Foto\DSC0071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214" y="3315496"/>
            <a:ext cx="3457747" cy="424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7" descr="G:\amd\Mikrobiologi_och_vårdhygien\HYGIENAVD\Vårdhygien\Kommunal verksamhet\Laholm\Lingården\P101044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214" y="324247"/>
            <a:ext cx="4230947" cy="299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nspelat lju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41900" y="34750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08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 altLang="sv-SE" smtClean="0"/>
          </a:p>
        </p:txBody>
      </p:sp>
      <p:sp>
        <p:nvSpPr>
          <p:cNvPr id="17411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altLang="sv-SE" smtClean="0"/>
          </a:p>
        </p:txBody>
      </p:sp>
      <p:pic>
        <p:nvPicPr>
          <p:cNvPr id="17412" name="Picture 2" descr="C:\Users\cao504\AppData\Local\Microsoft\Windows\Temporary Internet Files\Content.Outlook\QW3FKUZZ\Symboler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8303"/>
            <a:ext cx="10693400" cy="6092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nspelat lju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41900" y="34750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7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2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ktangel 2"/>
          <p:cNvSpPr>
            <a:spLocks noChangeArrowheads="1"/>
          </p:cNvSpPr>
          <p:nvPr/>
        </p:nvSpPr>
        <p:spPr bwMode="auto">
          <a:xfrm>
            <a:off x="216173" y="1044327"/>
            <a:ext cx="9964554" cy="459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306" tIns="52153" rIns="104306" bIns="5215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300" dirty="0"/>
              <a:t>Förrådshantering och transport av produkter med specificerad renhetsgrad</a:t>
            </a:r>
          </a:p>
        </p:txBody>
      </p:sp>
      <p:sp>
        <p:nvSpPr>
          <p:cNvPr id="6147" name="Rektangel 3"/>
          <p:cNvSpPr>
            <a:spLocks noChangeArrowheads="1"/>
          </p:cNvSpPr>
          <p:nvPr/>
        </p:nvSpPr>
        <p:spPr bwMode="auto">
          <a:xfrm>
            <a:off x="1170236" y="5940871"/>
            <a:ext cx="8926019" cy="813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300" dirty="0"/>
              <a:t>Förpackning, förrådshantering och hantering ska säkerställa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300" dirty="0"/>
              <a:t>att kvaliteten hos produkten bibehålles fram till patienten.</a:t>
            </a:r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72" y="1564774"/>
            <a:ext cx="9541889" cy="4366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nspelat lju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41900" y="34750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5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ktangel 1"/>
          <p:cNvSpPr>
            <a:spLocks noChangeArrowheads="1"/>
          </p:cNvSpPr>
          <p:nvPr/>
        </p:nvSpPr>
        <p:spPr bwMode="auto">
          <a:xfrm>
            <a:off x="2380025" y="1081681"/>
            <a:ext cx="6082449" cy="59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3200" b="1"/>
              <a:t>Rent – höggradigt rent - sterilt</a:t>
            </a:r>
          </a:p>
        </p:txBody>
      </p:sp>
      <p:sp>
        <p:nvSpPr>
          <p:cNvPr id="7172" name="Rektangel 2"/>
          <p:cNvSpPr>
            <a:spLocks noChangeArrowheads="1"/>
          </p:cNvSpPr>
          <p:nvPr/>
        </p:nvSpPr>
        <p:spPr bwMode="auto">
          <a:xfrm>
            <a:off x="200501" y="1661028"/>
            <a:ext cx="10190291" cy="1521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300" b="1" dirty="0"/>
              <a:t>Rent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300" dirty="0"/>
              <a:t>För ögat synligt rent, dvs produkter som endast berör oskadad hud. Renhetsgrad uppnås t ex genom mekanisk rengöring med rengöringsmedel och vatten (samt </a:t>
            </a:r>
            <a:r>
              <a:rPr lang="sv-SE" altLang="sv-SE" sz="2300" dirty="0" err="1"/>
              <a:t>ev</a:t>
            </a:r>
            <a:r>
              <a:rPr lang="sv-SE" altLang="sv-SE" sz="2300" dirty="0"/>
              <a:t> ytdesinfektionsmedel</a:t>
            </a:r>
            <a:r>
              <a:rPr lang="sv-SE" altLang="sv-SE" sz="2300" dirty="0" smtClean="0"/>
              <a:t>).</a:t>
            </a:r>
            <a:endParaRPr lang="sv-SE" altLang="sv-SE" sz="2300" dirty="0"/>
          </a:p>
        </p:txBody>
      </p:sp>
      <p:sp>
        <p:nvSpPr>
          <p:cNvPr id="7173" name="Rektangel 5"/>
          <p:cNvSpPr>
            <a:spLocks noChangeArrowheads="1"/>
          </p:cNvSpPr>
          <p:nvPr/>
        </p:nvSpPr>
        <p:spPr bwMode="auto">
          <a:xfrm>
            <a:off x="219066" y="3551344"/>
            <a:ext cx="10190291" cy="1521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300" b="1" dirty="0"/>
              <a:t>Höggradigt rent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300" dirty="0"/>
              <a:t>Produkter som kommer i beröring med skadad hud och slemhinnor utan att skära igenom dem ska vara höggradigt rena. Höggradig renhet uppnås i första hand genom desinfektion i </a:t>
            </a:r>
            <a:r>
              <a:rPr lang="sv-SE" altLang="sv-SE" sz="2300" dirty="0" err="1"/>
              <a:t>diskdesinfektor</a:t>
            </a:r>
            <a:r>
              <a:rPr lang="sv-SE" altLang="sv-SE" sz="2300" dirty="0"/>
              <a:t>.</a:t>
            </a:r>
          </a:p>
        </p:txBody>
      </p:sp>
      <p:sp>
        <p:nvSpPr>
          <p:cNvPr id="7174" name="Rektangel 6"/>
          <p:cNvSpPr>
            <a:spLocks noChangeArrowheads="1"/>
          </p:cNvSpPr>
          <p:nvPr/>
        </p:nvSpPr>
        <p:spPr bwMode="auto">
          <a:xfrm>
            <a:off x="228350" y="5368147"/>
            <a:ext cx="10190290" cy="1167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300" b="1" dirty="0"/>
              <a:t>Sterilt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300" dirty="0"/>
              <a:t>Föremål och vätskor som ska föras in genom hud eller slemhinnor sterila. Uppnås genom t ex </a:t>
            </a:r>
            <a:r>
              <a:rPr lang="sv-SE" altLang="sv-SE" sz="2300" dirty="0" smtClean="0"/>
              <a:t>autoklavering.</a:t>
            </a:r>
            <a:endParaRPr lang="sv-SE" altLang="sv-SE" sz="2300" dirty="0"/>
          </a:p>
        </p:txBody>
      </p:sp>
      <p:sp>
        <p:nvSpPr>
          <p:cNvPr id="7175" name="textruta 7"/>
          <p:cNvSpPr txBox="1">
            <a:spLocks noChangeArrowheads="1"/>
          </p:cNvSpPr>
          <p:nvPr/>
        </p:nvSpPr>
        <p:spPr bwMode="auto">
          <a:xfrm>
            <a:off x="3272999" y="127773"/>
            <a:ext cx="3820612" cy="813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4600" b="1"/>
              <a:t>Renhetsgrad</a:t>
            </a:r>
          </a:p>
        </p:txBody>
      </p:sp>
      <p:pic>
        <p:nvPicPr>
          <p:cNvPr id="7176" name="Picture 5" descr="Non-wov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2" t="11983" r="13370" b="13568"/>
          <a:stretch>
            <a:fillRect/>
          </a:stretch>
        </p:blipFill>
        <p:spPr bwMode="auto">
          <a:xfrm>
            <a:off x="8209413" y="4722015"/>
            <a:ext cx="1817807" cy="10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5" descr="33140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659" y="6162780"/>
            <a:ext cx="1516754" cy="146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9" descr="Tena Slip Ultim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091" y="2844527"/>
            <a:ext cx="1572450" cy="1111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665" y="2754961"/>
            <a:ext cx="1609579" cy="111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895" y="6309805"/>
            <a:ext cx="1715400" cy="1169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nspelat lju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041900" y="34750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8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4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45" y="922405"/>
            <a:ext cx="4548408" cy="574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ktangel 4"/>
          <p:cNvSpPr>
            <a:spLocks noChangeArrowheads="1"/>
          </p:cNvSpPr>
          <p:nvPr/>
        </p:nvSpPr>
        <p:spPr bwMode="auto">
          <a:xfrm>
            <a:off x="4967975" y="920654"/>
            <a:ext cx="5725425" cy="1397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100" b="1" i="1"/>
              <a:t>Produktförpackning (pfp)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100"/>
              <a:t>är en skyddande förpackning för den enskilda produkten. Bruten produktförpackning för steril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100"/>
              <a:t>produkt skall ej kunna återförslutas.</a:t>
            </a:r>
          </a:p>
        </p:txBody>
      </p:sp>
      <p:sp>
        <p:nvSpPr>
          <p:cNvPr id="8197" name="Rektangel 5"/>
          <p:cNvSpPr>
            <a:spLocks noChangeArrowheads="1"/>
          </p:cNvSpPr>
          <p:nvPr/>
        </p:nvSpPr>
        <p:spPr bwMode="auto">
          <a:xfrm>
            <a:off x="4810174" y="2985999"/>
            <a:ext cx="5903648" cy="1074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100" b="1" i="1" dirty="0"/>
              <a:t>Avdelningsförpackning (afp)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100" dirty="0"/>
              <a:t>är en samlande och skyddande förpackning för enskilda produktförpackningar av samma slag.</a:t>
            </a:r>
          </a:p>
        </p:txBody>
      </p:sp>
      <p:sp>
        <p:nvSpPr>
          <p:cNvPr id="8198" name="Rektangel 6"/>
          <p:cNvSpPr>
            <a:spLocks noChangeArrowheads="1"/>
          </p:cNvSpPr>
          <p:nvPr/>
        </p:nvSpPr>
        <p:spPr bwMode="auto">
          <a:xfrm>
            <a:off x="4810175" y="4809803"/>
            <a:ext cx="5927782" cy="1397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100" b="1" i="1"/>
              <a:t>Transportförpackning (tfp)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100"/>
              <a:t>är ett samlande och skyddande emballage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100"/>
              <a:t>under transport av avdelningsförpackningar med samma produktinnehåll.</a:t>
            </a:r>
          </a:p>
        </p:txBody>
      </p:sp>
      <p:pic>
        <p:nvPicPr>
          <p:cNvPr id="2" name="Inspelat lju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41900" y="34750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1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quarter" idx="4294967295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lIns="104306" tIns="52153" rIns="104306" bIns="52153"/>
          <a:lstStyle/>
          <a:p>
            <a:pPr>
              <a:defRPr/>
            </a:pPr>
            <a:r>
              <a:rPr lang="sv-SE" smtClean="0"/>
              <a:t>2010-04-22</a:t>
            </a:r>
            <a:endParaRPr lang="sv-SE"/>
          </a:p>
        </p:txBody>
      </p:sp>
      <p:sp>
        <p:nvSpPr>
          <p:cNvPr id="9219" name="Rektangel 5"/>
          <p:cNvSpPr>
            <a:spLocks noChangeArrowheads="1"/>
          </p:cNvSpPr>
          <p:nvPr/>
        </p:nvSpPr>
        <p:spPr bwMode="auto">
          <a:xfrm>
            <a:off x="2483988" y="756127"/>
            <a:ext cx="5770441" cy="813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4600"/>
              <a:t>Transportförpackning</a:t>
            </a: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26" y="1846559"/>
            <a:ext cx="4043442" cy="258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245" y="3138275"/>
            <a:ext cx="1941892" cy="2275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728" y="1846559"/>
            <a:ext cx="3113338" cy="3393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85" y="4813305"/>
            <a:ext cx="3991460" cy="250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608" y="4654028"/>
            <a:ext cx="3887496" cy="234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nspelat lju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041900" y="34750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92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ubrik 1"/>
          <p:cNvSpPr>
            <a:spLocks noGrp="1"/>
          </p:cNvSpPr>
          <p:nvPr>
            <p:ph type="title"/>
          </p:nvPr>
        </p:nvSpPr>
        <p:spPr>
          <a:xfrm>
            <a:off x="1952953" y="1260351"/>
            <a:ext cx="6484731" cy="714119"/>
          </a:xfrm>
        </p:spPr>
        <p:txBody>
          <a:bodyPr/>
          <a:lstStyle/>
          <a:p>
            <a:r>
              <a:rPr lang="sv-SE" altLang="sv-SE" sz="5000" b="0" dirty="0"/>
              <a:t>Transportförpackning</a:t>
            </a:r>
            <a:endParaRPr lang="sv-SE" altLang="sv-SE" sz="5000" dirty="0"/>
          </a:p>
        </p:txBody>
      </p:sp>
      <p:sp>
        <p:nvSpPr>
          <p:cNvPr id="10244" name="Rektangel 1"/>
          <p:cNvSpPr>
            <a:spLocks noChangeArrowheads="1"/>
          </p:cNvSpPr>
          <p:nvPr/>
        </p:nvSpPr>
        <p:spPr bwMode="auto">
          <a:xfrm>
            <a:off x="779651" y="2772519"/>
            <a:ext cx="8831337" cy="109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3200" dirty="0"/>
              <a:t>Wellpapp tillverkas av återvinningspapper och kan innehålla stora mängder mögelsporer.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51" y="4860751"/>
            <a:ext cx="8493455" cy="2201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nspelat lju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41900" y="34750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7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ubrik 1"/>
          <p:cNvSpPr>
            <a:spLocks noGrp="1"/>
          </p:cNvSpPr>
          <p:nvPr>
            <p:ph type="title"/>
          </p:nvPr>
        </p:nvSpPr>
        <p:spPr>
          <a:xfrm>
            <a:off x="3330476" y="468263"/>
            <a:ext cx="4493970" cy="1190199"/>
          </a:xfrm>
        </p:spPr>
        <p:txBody>
          <a:bodyPr/>
          <a:lstStyle/>
          <a:p>
            <a:r>
              <a:rPr lang="sv-SE" altLang="sv-SE" b="0" dirty="0" smtClean="0"/>
              <a:t>Avemballering av transportförpackning</a:t>
            </a:r>
            <a:endParaRPr lang="sv-SE" altLang="sv-SE" dirty="0" smtClean="0"/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031" y="2166862"/>
            <a:ext cx="4102850" cy="463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/>
        </p:nvSpPr>
        <p:spPr>
          <a:xfrm>
            <a:off x="282187" y="2508170"/>
            <a:ext cx="6495870" cy="3059980"/>
          </a:xfrm>
          <a:prstGeom prst="rect">
            <a:avLst/>
          </a:prstGeom>
        </p:spPr>
        <p:txBody>
          <a:bodyPr lIns="104306" tIns="52153" rIns="104306" bIns="52153">
            <a:spAutoFit/>
          </a:bodyPr>
          <a:lstStyle/>
          <a:p>
            <a:pPr marL="325955" indent="-325955">
              <a:buFont typeface="Arial" panose="020B0604020202020204" pitchFamily="34" charset="0"/>
              <a:buChar char="•"/>
              <a:defRPr/>
            </a:pPr>
            <a:r>
              <a:rPr lang="sv-SE" sz="2300" dirty="0"/>
              <a:t>Ska ske i särskilt utrymme för avemballering </a:t>
            </a:r>
          </a:p>
          <a:p>
            <a:pPr>
              <a:defRPr/>
            </a:pPr>
            <a:r>
              <a:rPr lang="sv-SE" sz="2300" dirty="0"/>
              <a:t>    eller utanför avdelningen</a:t>
            </a:r>
          </a:p>
          <a:p>
            <a:pPr marL="325955" indent="-325955">
              <a:buFont typeface="Arial" panose="020B0604020202020204" pitchFamily="34" charset="0"/>
              <a:buChar char="•"/>
              <a:defRPr/>
            </a:pPr>
            <a:endParaRPr lang="sv-SE" sz="1100" dirty="0"/>
          </a:p>
          <a:p>
            <a:pPr marL="325955" indent="-325955">
              <a:buFont typeface="Arial" panose="020B0604020202020204" pitchFamily="34" charset="0"/>
              <a:buChar char="•"/>
              <a:defRPr/>
            </a:pPr>
            <a:r>
              <a:rPr lang="sv-SE" sz="2300" dirty="0"/>
              <a:t>Ska utföras så att förorening av avdelnings- </a:t>
            </a:r>
          </a:p>
          <a:p>
            <a:pPr>
              <a:defRPr/>
            </a:pPr>
            <a:r>
              <a:rPr lang="sv-SE" sz="2300" dirty="0"/>
              <a:t>    och produktförpackningar undviks.</a:t>
            </a:r>
          </a:p>
          <a:p>
            <a:pPr>
              <a:defRPr/>
            </a:pPr>
            <a:endParaRPr lang="sv-SE" sz="1100" dirty="0"/>
          </a:p>
          <a:p>
            <a:pPr marL="325955" indent="-325955">
              <a:buFont typeface="Arial" panose="020B0604020202020204" pitchFamily="34" charset="0"/>
              <a:buChar char="•"/>
              <a:defRPr/>
            </a:pPr>
            <a:r>
              <a:rPr lang="sv-SE" sz="2300" dirty="0" smtClean="0"/>
              <a:t>Använd skyddsförkläde </a:t>
            </a:r>
            <a:r>
              <a:rPr lang="sv-SE" sz="2300" dirty="0"/>
              <a:t>och </a:t>
            </a:r>
            <a:r>
              <a:rPr lang="sv-SE" sz="2300" dirty="0" smtClean="0"/>
              <a:t>handhygien vid hantering av dessa förpackningar</a:t>
            </a:r>
            <a:endParaRPr lang="sv-SE" sz="2300" dirty="0"/>
          </a:p>
          <a:p>
            <a:pPr marL="325955" indent="-325955">
              <a:buFont typeface="Arial" panose="020B0604020202020204" pitchFamily="34" charset="0"/>
              <a:buChar char="•"/>
              <a:defRPr/>
            </a:pPr>
            <a:endParaRPr lang="sv-SE" sz="1100" dirty="0"/>
          </a:p>
          <a:p>
            <a:pPr>
              <a:defRPr/>
            </a:pPr>
            <a:r>
              <a:rPr lang="sv-SE" altLang="sv-SE" dirty="0"/>
              <a:t>    </a:t>
            </a:r>
            <a:endParaRPr lang="sv-SE" dirty="0"/>
          </a:p>
        </p:txBody>
      </p:sp>
      <p:pic>
        <p:nvPicPr>
          <p:cNvPr id="3" name="Inspelat lju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41900" y="34750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6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ubrik 1"/>
          <p:cNvSpPr>
            <a:spLocks noGrp="1"/>
          </p:cNvSpPr>
          <p:nvPr>
            <p:ph type="title"/>
          </p:nvPr>
        </p:nvSpPr>
        <p:spPr>
          <a:xfrm>
            <a:off x="3618508" y="252239"/>
            <a:ext cx="4842477" cy="556593"/>
          </a:xfrm>
        </p:spPr>
        <p:txBody>
          <a:bodyPr/>
          <a:lstStyle/>
          <a:p>
            <a:r>
              <a:rPr lang="sv-SE" altLang="sv-SE" b="0" dirty="0" smtClean="0"/>
              <a:t>Avdelningsförpackning</a:t>
            </a:r>
            <a:endParaRPr lang="sv-SE" altLang="sv-SE" dirty="0" smtClean="0"/>
          </a:p>
        </p:txBody>
      </p:sp>
      <p:sp>
        <p:nvSpPr>
          <p:cNvPr id="12292" name="Rektangel 4"/>
          <p:cNvSpPr>
            <a:spLocks noChangeArrowheads="1"/>
          </p:cNvSpPr>
          <p:nvPr/>
        </p:nvSpPr>
        <p:spPr bwMode="auto">
          <a:xfrm>
            <a:off x="542096" y="1398484"/>
            <a:ext cx="9430985" cy="186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sv-SE" altLang="sv-SE" sz="2300"/>
              <a:t>Produkterna ska förvaras i sina avdelningsförpackningar</a:t>
            </a:r>
          </a:p>
          <a:p>
            <a:pPr eaLnBrk="1" hangingPunct="1">
              <a:spcBef>
                <a:spcPct val="0"/>
              </a:spcBef>
            </a:pPr>
            <a:endParaRPr lang="sv-SE" altLang="sv-SE" sz="900"/>
          </a:p>
          <a:p>
            <a:pPr eaLnBrk="1" hangingPunct="1">
              <a:spcBef>
                <a:spcPct val="0"/>
              </a:spcBef>
            </a:pPr>
            <a:r>
              <a:rPr lang="sv-SE" altLang="sv-SE" sz="2300"/>
              <a:t>Sterila produkter placeras så de äldsta hamnar längst fram</a:t>
            </a:r>
          </a:p>
          <a:p>
            <a:pPr eaLnBrk="1" hangingPunct="1">
              <a:spcBef>
                <a:spcPct val="0"/>
              </a:spcBef>
            </a:pPr>
            <a:endParaRPr lang="sv-SE" altLang="sv-SE" sz="900"/>
          </a:p>
          <a:p>
            <a:r>
              <a:rPr lang="sv-SE" altLang="sv-SE" sz="2300"/>
              <a:t>Sterila och höggradigt rena produkter ska förvaras i stängt skåp eller i ett avskilt rum som inte används som genomgångsrum.</a:t>
            </a:r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25" y="3780632"/>
            <a:ext cx="4464866" cy="315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5" descr="Non-wov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2" t="11983" r="13370" b="13568"/>
          <a:stretch>
            <a:fillRect/>
          </a:stretch>
        </p:blipFill>
        <p:spPr bwMode="auto">
          <a:xfrm>
            <a:off x="5430243" y="4067680"/>
            <a:ext cx="4644946" cy="2581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nspelat lju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41900" y="34750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1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ubrik 1"/>
          <p:cNvSpPr>
            <a:spLocks noGrp="1"/>
          </p:cNvSpPr>
          <p:nvPr>
            <p:ph type="title"/>
          </p:nvPr>
        </p:nvSpPr>
        <p:spPr>
          <a:xfrm>
            <a:off x="2736471" y="843641"/>
            <a:ext cx="5051518" cy="852393"/>
          </a:xfrm>
        </p:spPr>
        <p:txBody>
          <a:bodyPr/>
          <a:lstStyle/>
          <a:p>
            <a:r>
              <a:rPr lang="sv-SE" altLang="sv-SE" b="0" smtClean="0"/>
              <a:t>Produktförpackning</a:t>
            </a:r>
            <a:endParaRPr lang="sv-SE" altLang="sv-SE" smtClean="0"/>
          </a:p>
        </p:txBody>
      </p:sp>
      <p:sp>
        <p:nvSpPr>
          <p:cNvPr id="13316" name="Rektangel 4"/>
          <p:cNvSpPr>
            <a:spLocks noChangeArrowheads="1"/>
          </p:cNvSpPr>
          <p:nvPr/>
        </p:nvSpPr>
        <p:spPr bwMode="auto">
          <a:xfrm>
            <a:off x="126241" y="1874564"/>
            <a:ext cx="10188434" cy="109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sv-SE" altLang="sv-SE" sz="3200"/>
              <a:t>Hanteras så lite som möjligt då förpackning tagen ur sin ursprungsförpackning har kortare hållbarhetstid</a:t>
            </a:r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68" y="3652861"/>
            <a:ext cx="5474797" cy="3019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5" descr="33140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598" y="3661612"/>
            <a:ext cx="3126334" cy="301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nspelat lju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41900" y="34750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84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all_Region_Halland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CA2D5"/>
      </a:accent1>
      <a:accent2>
        <a:srgbClr val="004B93"/>
      </a:accent2>
      <a:accent3>
        <a:srgbClr val="FFFFFF"/>
      </a:accent3>
      <a:accent4>
        <a:srgbClr val="000000"/>
      </a:accent4>
      <a:accent5>
        <a:srgbClr val="BACEE7"/>
      </a:accent5>
      <a:accent6>
        <a:srgbClr val="004385"/>
      </a:accent6>
      <a:hlink>
        <a:srgbClr val="438011"/>
      </a:hlink>
      <a:folHlink>
        <a:srgbClr val="C9D556"/>
      </a:folHlink>
    </a:clrScheme>
    <a:fontScheme name="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CA2D5"/>
        </a:accent1>
        <a:accent2>
          <a:srgbClr val="004B93"/>
        </a:accent2>
        <a:accent3>
          <a:srgbClr val="FFFFFF"/>
        </a:accent3>
        <a:accent4>
          <a:srgbClr val="000000"/>
        </a:accent4>
        <a:accent5>
          <a:srgbClr val="BACEE7"/>
        </a:accent5>
        <a:accent6>
          <a:srgbClr val="004385"/>
        </a:accent6>
        <a:hlink>
          <a:srgbClr val="438011"/>
        </a:hlink>
        <a:folHlink>
          <a:srgbClr val="C9D55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6CA2D5"/>
    </a:accent1>
    <a:accent2>
      <a:srgbClr val="004B93"/>
    </a:accent2>
    <a:accent3>
      <a:srgbClr val="FFFFFF"/>
    </a:accent3>
    <a:accent4>
      <a:srgbClr val="000000"/>
    </a:accent4>
    <a:accent5>
      <a:srgbClr val="BACEE7"/>
    </a:accent5>
    <a:accent6>
      <a:srgbClr val="004385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Mall_Region_Halland</Template>
  <TotalTime>244</TotalTime>
  <Words>464</Words>
  <Application>Microsoft Office PowerPoint</Application>
  <PresentationFormat>Anpassad</PresentationFormat>
  <Paragraphs>73</Paragraphs>
  <Slides>13</Slides>
  <Notes>2</Notes>
  <HiddenSlides>0</HiddenSlides>
  <MMClips>13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4" baseType="lpstr">
      <vt:lpstr>Mall_Region_Halland</vt:lpstr>
      <vt:lpstr>Maj</vt:lpstr>
      <vt:lpstr>PowerPoint-presentation</vt:lpstr>
      <vt:lpstr>PowerPoint-presentation</vt:lpstr>
      <vt:lpstr>PowerPoint-presentation</vt:lpstr>
      <vt:lpstr>PowerPoint-presentation</vt:lpstr>
      <vt:lpstr>Transportförpackning</vt:lpstr>
      <vt:lpstr>Avemballering av transportförpackning</vt:lpstr>
      <vt:lpstr>Avdelningsförpackning</vt:lpstr>
      <vt:lpstr>Produktförpackning</vt:lpstr>
      <vt:lpstr>Förrådshantering</vt:lpstr>
      <vt:lpstr>Närförråd</vt:lpstr>
      <vt:lpstr>Så här ska det  inte se ut…</vt:lpstr>
      <vt:lpstr>PowerPoint-presentation</vt:lpstr>
    </vt:vector>
  </TitlesOfParts>
  <Company>Landstinget Halland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Maj</dc:title>
  <dc:creator>Nilsfelt Evelina AMD MIB</dc:creator>
  <cp:lastModifiedBy>Adielsson Camilla AMD MIB</cp:lastModifiedBy>
  <cp:revision>30</cp:revision>
  <cp:lastPrinted>2011-03-31T13:51:30Z</cp:lastPrinted>
  <dcterms:created xsi:type="dcterms:W3CDTF">2016-03-08T10:16:15Z</dcterms:created>
  <dcterms:modified xsi:type="dcterms:W3CDTF">2017-06-20T07:51:40Z</dcterms:modified>
</cp:coreProperties>
</file>