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5"/>
  </p:sldMasterIdLst>
  <p:notesMasterIdLst>
    <p:notesMasterId r:id="rId19"/>
  </p:notesMasterIdLst>
  <p:handoutMasterIdLst>
    <p:handoutMasterId r:id="rId20"/>
  </p:handoutMasterIdLst>
  <p:sldIdLst>
    <p:sldId id="486" r:id="rId6"/>
    <p:sldId id="494" r:id="rId7"/>
    <p:sldId id="473" r:id="rId8"/>
    <p:sldId id="487" r:id="rId9"/>
    <p:sldId id="489" r:id="rId10"/>
    <p:sldId id="501" r:id="rId11"/>
    <p:sldId id="503" r:id="rId12"/>
    <p:sldId id="490" r:id="rId13"/>
    <p:sldId id="495" r:id="rId14"/>
    <p:sldId id="498" r:id="rId15"/>
    <p:sldId id="499" r:id="rId16"/>
    <p:sldId id="476" r:id="rId17"/>
    <p:sldId id="502" r:id="rId18"/>
  </p:sldIdLst>
  <p:sldSz cx="9144000" cy="6858000" type="screen4x3"/>
  <p:notesSz cx="6799263" cy="9929813"/>
  <p:defaultTextStyle>
    <a:defPPr>
      <a:defRPr lang="en-US"/>
    </a:defPPr>
    <a:lvl1pPr algn="l" rtl="0" eaLnBrk="0" fontAlgn="base" hangingPunct="0">
      <a:spcBef>
        <a:spcPct val="0"/>
      </a:spcBef>
      <a:spcAft>
        <a:spcPct val="0"/>
      </a:spcAft>
      <a:defRPr sz="1200" b="1" kern="1200">
        <a:solidFill>
          <a:schemeClr val="tx1"/>
        </a:solidFill>
        <a:latin typeface="Arial" charset="0"/>
        <a:ea typeface="+mn-ea"/>
        <a:cs typeface="+mn-cs"/>
      </a:defRPr>
    </a:lvl1pPr>
    <a:lvl2pPr marL="457200" algn="l" rtl="0" eaLnBrk="0" fontAlgn="base" hangingPunct="0">
      <a:spcBef>
        <a:spcPct val="0"/>
      </a:spcBef>
      <a:spcAft>
        <a:spcPct val="0"/>
      </a:spcAft>
      <a:defRPr sz="1200" b="1" kern="1200">
        <a:solidFill>
          <a:schemeClr val="tx1"/>
        </a:solidFill>
        <a:latin typeface="Arial" charset="0"/>
        <a:ea typeface="+mn-ea"/>
        <a:cs typeface="+mn-cs"/>
      </a:defRPr>
    </a:lvl2pPr>
    <a:lvl3pPr marL="914400" algn="l" rtl="0" eaLnBrk="0" fontAlgn="base" hangingPunct="0">
      <a:spcBef>
        <a:spcPct val="0"/>
      </a:spcBef>
      <a:spcAft>
        <a:spcPct val="0"/>
      </a:spcAft>
      <a:defRPr sz="1200" b="1" kern="1200">
        <a:solidFill>
          <a:schemeClr val="tx1"/>
        </a:solidFill>
        <a:latin typeface="Arial" charset="0"/>
        <a:ea typeface="+mn-ea"/>
        <a:cs typeface="+mn-cs"/>
      </a:defRPr>
    </a:lvl3pPr>
    <a:lvl4pPr marL="1371600" algn="l" rtl="0" eaLnBrk="0" fontAlgn="base" hangingPunct="0">
      <a:spcBef>
        <a:spcPct val="0"/>
      </a:spcBef>
      <a:spcAft>
        <a:spcPct val="0"/>
      </a:spcAft>
      <a:defRPr sz="1200" b="1" kern="1200">
        <a:solidFill>
          <a:schemeClr val="tx1"/>
        </a:solidFill>
        <a:latin typeface="Arial" charset="0"/>
        <a:ea typeface="+mn-ea"/>
        <a:cs typeface="+mn-cs"/>
      </a:defRPr>
    </a:lvl4pPr>
    <a:lvl5pPr marL="1828800" algn="l"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913">
          <p15:clr>
            <a:srgbClr val="A4A3A4"/>
          </p15:clr>
        </p15:guide>
        <p15:guide id="2" pos="288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endrup Thynell Patrik RK HÄLSO- OCH SJUKVÅRD FOU" initials="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2FF"/>
    <a:srgbClr val="438011"/>
    <a:srgbClr val="6CA2D5"/>
    <a:srgbClr val="1D67C4"/>
    <a:srgbClr val="365AB6"/>
    <a:srgbClr val="FF3300"/>
    <a:srgbClr val="FF9933"/>
    <a:srgbClr val="F5F7A7"/>
    <a:srgbClr val="DDDDDD"/>
    <a:srgbClr val="D6E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3390" y="-1896"/>
      </p:cViewPr>
      <p:guideLst>
        <p:guide orient="horz" pos="913"/>
        <p:guide pos="28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fsson Maria RK HÄLSO- OCH SJUKVÅRD FOU" userId="S::maria.gustafsson@regionhalland.se::d28258b1-e352-46ce-a5dd-56f7c4525f53" providerId="AD" clId="Web-{E09D9969-3408-4072-B16C-DDBCFE09E926}"/>
    <pc:docChg chg="modSld">
      <pc:chgData name="Gustafsson Maria RK HÄLSO- OCH SJUKVÅRD FOU" userId="S::maria.gustafsson@regionhalland.se::d28258b1-e352-46ce-a5dd-56f7c4525f53" providerId="AD" clId="Web-{E09D9969-3408-4072-B16C-DDBCFE09E926}" dt="2018-12-04T09:51:01.097" v="7" actId="20577"/>
      <pc:docMkLst>
        <pc:docMk/>
      </pc:docMkLst>
      <pc:sldChg chg="modSp">
        <pc:chgData name="Gustafsson Maria RK HÄLSO- OCH SJUKVÅRD FOU" userId="S::maria.gustafsson@regionhalland.se::d28258b1-e352-46ce-a5dd-56f7c4525f53" providerId="AD" clId="Web-{E09D9969-3408-4072-B16C-DDBCFE09E926}" dt="2018-12-04T09:51:01.097" v="6" actId="20577"/>
        <pc:sldMkLst>
          <pc:docMk/>
          <pc:sldMk cId="1684379862" sldId="498"/>
        </pc:sldMkLst>
        <pc:spChg chg="mod">
          <ac:chgData name="Gustafsson Maria RK HÄLSO- OCH SJUKVÅRD FOU" userId="S::maria.gustafsson@regionhalland.se::d28258b1-e352-46ce-a5dd-56f7c4525f53" providerId="AD" clId="Web-{E09D9969-3408-4072-B16C-DDBCFE09E926}" dt="2018-12-04T09:51:01.097" v="6" actId="20577"/>
          <ac:spMkLst>
            <pc:docMk/>
            <pc:sldMk cId="1684379862" sldId="498"/>
            <ac:spMk id="4" creationId="{C71E03F0-08CC-4D66-9242-6F857C88165B}"/>
          </ac:spMkLst>
        </pc:spChg>
      </pc:sldChg>
    </pc:docChg>
  </pc:docChgLst>
  <pc:docChgLst>
    <pc:chgData name="Gustafsson Maria RK HÄLSO- OCH SJUKVÅRD FOU" userId="S::maria.gustafsson@regionhalland.se::d28258b1-e352-46ce-a5dd-56f7c4525f53" providerId="AD" clId="Web-{6D2806B6-2D2C-4E58-9782-74FB55F1A401}"/>
    <pc:docChg chg="modSld">
      <pc:chgData name="Gustafsson Maria RK HÄLSO- OCH SJUKVÅRD FOU" userId="S::maria.gustafsson@regionhalland.se::d28258b1-e352-46ce-a5dd-56f7c4525f53" providerId="AD" clId="Web-{6D2806B6-2D2C-4E58-9782-74FB55F1A401}" dt="2018-12-04T09:48:14.111" v="104" actId="20577"/>
      <pc:docMkLst>
        <pc:docMk/>
      </pc:docMkLst>
      <pc:sldChg chg="modSp addAnim delAnim">
        <pc:chgData name="Gustafsson Maria RK HÄLSO- OCH SJUKVÅRD FOU" userId="S::maria.gustafsson@regionhalland.se::d28258b1-e352-46ce-a5dd-56f7c4525f53" providerId="AD" clId="Web-{6D2806B6-2D2C-4E58-9782-74FB55F1A401}" dt="2018-12-04T09:48:14.111" v="104" actId="20577"/>
        <pc:sldMkLst>
          <pc:docMk/>
          <pc:sldMk cId="1943086477" sldId="494"/>
        </pc:sldMkLst>
        <pc:spChg chg="mod">
          <ac:chgData name="Gustafsson Maria RK HÄLSO- OCH SJUKVÅRD FOU" userId="S::maria.gustafsson@regionhalland.se::d28258b1-e352-46ce-a5dd-56f7c4525f53" providerId="AD" clId="Web-{6D2806B6-2D2C-4E58-9782-74FB55F1A401}" dt="2018-12-04T09:48:14.111" v="104" actId="20577"/>
          <ac:spMkLst>
            <pc:docMk/>
            <pc:sldMk cId="1943086477" sldId="494"/>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501"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t" anchorCtr="0" compatLnSpc="1">
            <a:prstTxWarp prst="textNoShape">
              <a:avLst/>
            </a:prstTxWarp>
          </a:bodyPr>
          <a:lstStyle>
            <a:lvl1pPr>
              <a:defRPr b="0">
                <a:latin typeface="Times" pitchFamily="18" charset="0"/>
              </a:defRPr>
            </a:lvl1pPr>
          </a:lstStyle>
          <a:p>
            <a:pPr>
              <a:defRPr/>
            </a:pPr>
            <a:endParaRPr lang="sv-SE"/>
          </a:p>
        </p:txBody>
      </p:sp>
      <p:sp>
        <p:nvSpPr>
          <p:cNvPr id="6147" name="Rectangle 3"/>
          <p:cNvSpPr>
            <a:spLocks noGrp="1" noChangeArrowheads="1"/>
          </p:cNvSpPr>
          <p:nvPr>
            <p:ph type="dt" sz="quarter" idx="1"/>
          </p:nvPr>
        </p:nvSpPr>
        <p:spPr bwMode="auto">
          <a:xfrm>
            <a:off x="3853763" y="0"/>
            <a:ext cx="29455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t" anchorCtr="0" compatLnSpc="1">
            <a:prstTxWarp prst="textNoShape">
              <a:avLst/>
            </a:prstTxWarp>
          </a:bodyPr>
          <a:lstStyle>
            <a:lvl1pPr algn="r">
              <a:defRPr b="0">
                <a:latin typeface="Times" pitchFamily="18" charset="0"/>
              </a:defRPr>
            </a:lvl1pPr>
          </a:lstStyle>
          <a:p>
            <a:pPr>
              <a:defRPr/>
            </a:pPr>
            <a:endParaRPr lang="sv-SE"/>
          </a:p>
        </p:txBody>
      </p:sp>
      <p:sp>
        <p:nvSpPr>
          <p:cNvPr id="6148" name="Rectangle 4"/>
          <p:cNvSpPr>
            <a:spLocks noGrp="1" noChangeArrowheads="1"/>
          </p:cNvSpPr>
          <p:nvPr>
            <p:ph type="ftr" sz="quarter" idx="2"/>
          </p:nvPr>
        </p:nvSpPr>
        <p:spPr bwMode="auto">
          <a:xfrm>
            <a:off x="0" y="9432847"/>
            <a:ext cx="2945501"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b" anchorCtr="0" compatLnSpc="1">
            <a:prstTxWarp prst="textNoShape">
              <a:avLst/>
            </a:prstTxWarp>
          </a:bodyPr>
          <a:lstStyle>
            <a:lvl1pPr>
              <a:defRPr b="0">
                <a:latin typeface="Times" pitchFamily="18" charset="0"/>
              </a:defRPr>
            </a:lvl1pPr>
          </a:lstStyle>
          <a:p>
            <a:pPr>
              <a:defRPr/>
            </a:pPr>
            <a:endParaRPr lang="sv-SE"/>
          </a:p>
        </p:txBody>
      </p:sp>
      <p:sp>
        <p:nvSpPr>
          <p:cNvPr id="6149" name="Rectangle 5"/>
          <p:cNvSpPr>
            <a:spLocks noGrp="1" noChangeArrowheads="1"/>
          </p:cNvSpPr>
          <p:nvPr>
            <p:ph type="sldNum" sz="quarter" idx="3"/>
          </p:nvPr>
        </p:nvSpPr>
        <p:spPr bwMode="auto">
          <a:xfrm>
            <a:off x="3853763" y="9432847"/>
            <a:ext cx="2945500"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b" anchorCtr="0" compatLnSpc="1">
            <a:prstTxWarp prst="textNoShape">
              <a:avLst/>
            </a:prstTxWarp>
          </a:bodyPr>
          <a:lstStyle>
            <a:lvl1pPr algn="r">
              <a:defRPr b="0">
                <a:latin typeface="Times" pitchFamily="18" charset="0"/>
              </a:defRPr>
            </a:lvl1pPr>
          </a:lstStyle>
          <a:p>
            <a:pPr>
              <a:defRPr/>
            </a:pPr>
            <a:fld id="{353405D5-FDF6-475E-88F5-BA4D5EF3B365}" type="slidenum">
              <a:rPr lang="sv-SE"/>
              <a:pPr>
                <a:defRPr/>
              </a:pPr>
              <a:t>‹#›</a:t>
            </a:fld>
            <a:endParaRPr lang="sv-SE"/>
          </a:p>
        </p:txBody>
      </p:sp>
    </p:spTree>
    <p:extLst>
      <p:ext uri="{BB962C8B-B14F-4D97-AF65-F5344CB8AC3E}">
        <p14:creationId xmlns:p14="http://schemas.microsoft.com/office/powerpoint/2010/main" val="223078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501"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t" anchorCtr="0" compatLnSpc="1">
            <a:prstTxWarp prst="textNoShape">
              <a:avLst/>
            </a:prstTxWarp>
          </a:bodyPr>
          <a:lstStyle>
            <a:lvl1pPr>
              <a:defRPr b="0">
                <a:latin typeface="Times" pitchFamily="18" charset="0"/>
              </a:defRPr>
            </a:lvl1pPr>
          </a:lstStyle>
          <a:p>
            <a:pPr>
              <a:defRPr/>
            </a:pPr>
            <a:endParaRPr lang="sv-SE"/>
          </a:p>
        </p:txBody>
      </p:sp>
      <p:sp>
        <p:nvSpPr>
          <p:cNvPr id="8195" name="Rectangle 3"/>
          <p:cNvSpPr>
            <a:spLocks noGrp="1" noChangeArrowheads="1"/>
          </p:cNvSpPr>
          <p:nvPr>
            <p:ph type="dt" idx="1"/>
          </p:nvPr>
        </p:nvSpPr>
        <p:spPr bwMode="auto">
          <a:xfrm>
            <a:off x="3853763" y="0"/>
            <a:ext cx="29455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t" anchorCtr="0" compatLnSpc="1">
            <a:prstTxWarp prst="textNoShape">
              <a:avLst/>
            </a:prstTxWarp>
          </a:bodyPr>
          <a:lstStyle>
            <a:lvl1pPr algn="r">
              <a:defRPr b="0">
                <a:latin typeface="Times" pitchFamily="18" charset="0"/>
              </a:defRPr>
            </a:lvl1pPr>
          </a:lstStyle>
          <a:p>
            <a:pPr>
              <a:defRPr/>
            </a:pPr>
            <a:endParaRPr lang="sv-SE"/>
          </a:p>
        </p:txBody>
      </p:sp>
      <p:sp>
        <p:nvSpPr>
          <p:cNvPr id="5120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675" y="4715630"/>
            <a:ext cx="5062132" cy="446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t" anchorCtr="0" compatLnSpc="1">
            <a:prstTxWarp prst="textNoShape">
              <a:avLst/>
            </a:prstTxWarp>
          </a:bodyPr>
          <a:lstStyle/>
          <a:p>
            <a:pPr lvl="0"/>
            <a:r>
              <a:rPr lang="sv-SE" noProof="0"/>
              <a:t>Klicken Sie, um die Textformatierung des Masters zu bearbeiten.</a:t>
            </a:r>
          </a:p>
          <a:p>
            <a:pPr lvl="1"/>
            <a:r>
              <a:rPr lang="sv-SE" noProof="0"/>
              <a:t>Zweite Ebene</a:t>
            </a:r>
          </a:p>
          <a:p>
            <a:pPr lvl="2"/>
            <a:r>
              <a:rPr lang="sv-SE" noProof="0"/>
              <a:t>Dritte Ebene</a:t>
            </a:r>
          </a:p>
          <a:p>
            <a:pPr lvl="3"/>
            <a:r>
              <a:rPr lang="sv-SE" noProof="0"/>
              <a:t>Vierte Ebene</a:t>
            </a:r>
          </a:p>
          <a:p>
            <a:pPr lvl="4"/>
            <a:r>
              <a:rPr lang="sv-SE" noProof="0"/>
              <a:t>Fünfte Ebene</a:t>
            </a:r>
          </a:p>
        </p:txBody>
      </p:sp>
      <p:sp>
        <p:nvSpPr>
          <p:cNvPr id="8198" name="Rectangle 6"/>
          <p:cNvSpPr>
            <a:spLocks noGrp="1" noChangeArrowheads="1"/>
          </p:cNvSpPr>
          <p:nvPr>
            <p:ph type="ftr" sz="quarter" idx="4"/>
          </p:nvPr>
        </p:nvSpPr>
        <p:spPr bwMode="auto">
          <a:xfrm>
            <a:off x="0" y="9432847"/>
            <a:ext cx="2945501"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b" anchorCtr="0" compatLnSpc="1">
            <a:prstTxWarp prst="textNoShape">
              <a:avLst/>
            </a:prstTxWarp>
          </a:bodyPr>
          <a:lstStyle>
            <a:lvl1pPr>
              <a:defRPr b="0">
                <a:latin typeface="Times" pitchFamily="18" charset="0"/>
              </a:defRPr>
            </a:lvl1pPr>
          </a:lstStyle>
          <a:p>
            <a:pPr>
              <a:defRPr/>
            </a:pPr>
            <a:endParaRPr lang="sv-SE"/>
          </a:p>
        </p:txBody>
      </p:sp>
      <p:sp>
        <p:nvSpPr>
          <p:cNvPr id="8199" name="Rectangle 7"/>
          <p:cNvSpPr>
            <a:spLocks noGrp="1" noChangeArrowheads="1"/>
          </p:cNvSpPr>
          <p:nvPr>
            <p:ph type="sldNum" sz="quarter" idx="5"/>
          </p:nvPr>
        </p:nvSpPr>
        <p:spPr bwMode="auto">
          <a:xfrm>
            <a:off x="3853763" y="9432847"/>
            <a:ext cx="2945500"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8" tIns="46069" rIns="92138" bIns="46069" numCol="1" anchor="b" anchorCtr="0" compatLnSpc="1">
            <a:prstTxWarp prst="textNoShape">
              <a:avLst/>
            </a:prstTxWarp>
          </a:bodyPr>
          <a:lstStyle>
            <a:lvl1pPr algn="r">
              <a:defRPr b="0">
                <a:latin typeface="Times" pitchFamily="18" charset="0"/>
              </a:defRPr>
            </a:lvl1pPr>
          </a:lstStyle>
          <a:p>
            <a:pPr>
              <a:defRPr/>
            </a:pPr>
            <a:fld id="{26DF49A1-4D44-4486-B3C5-D5823F929B7A}" type="slidenum">
              <a:rPr lang="sv-SE"/>
              <a:pPr>
                <a:defRPr/>
              </a:pPr>
              <a:t>‹#›</a:t>
            </a:fld>
            <a:endParaRPr lang="sv-SE"/>
          </a:p>
        </p:txBody>
      </p:sp>
    </p:spTree>
    <p:extLst>
      <p:ext uri="{BB962C8B-B14F-4D97-AF65-F5344CB8AC3E}">
        <p14:creationId xmlns:p14="http://schemas.microsoft.com/office/powerpoint/2010/main" val="3531608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1</a:t>
            </a:fld>
            <a:endParaRPr lang="sv-SE"/>
          </a:p>
        </p:txBody>
      </p:sp>
    </p:spTree>
    <p:extLst>
      <p:ext uri="{BB962C8B-B14F-4D97-AF65-F5344CB8AC3E}">
        <p14:creationId xmlns:p14="http://schemas.microsoft.com/office/powerpoint/2010/main" val="343050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10</a:t>
            </a:fld>
            <a:endParaRPr lang="sv-SE"/>
          </a:p>
        </p:txBody>
      </p:sp>
    </p:spTree>
    <p:extLst>
      <p:ext uri="{BB962C8B-B14F-4D97-AF65-F5344CB8AC3E}">
        <p14:creationId xmlns:p14="http://schemas.microsoft.com/office/powerpoint/2010/main" val="56493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samarbete med Kliniska studier i Sverige och de regionala noderna arbetar FoU med att stödja och stimulera fler kliniska studier i Region Halland.</a:t>
            </a:r>
          </a:p>
          <a:p>
            <a:endParaRPr lang="sv-SE" baseline="0"/>
          </a:p>
          <a:p>
            <a:r>
              <a:rPr lang="sv-SE"/>
              <a:t>I</a:t>
            </a:r>
            <a:r>
              <a:rPr lang="sv-SE" baseline="0"/>
              <a:t> sam</a:t>
            </a:r>
            <a:r>
              <a:rPr lang="sv-SE"/>
              <a:t>arbete med Gothia Forum genomför FoU Halland utbildning i </a:t>
            </a:r>
            <a:r>
              <a:rPr lang="sv-SE" err="1"/>
              <a:t>Good</a:t>
            </a:r>
            <a:r>
              <a:rPr lang="sv-SE"/>
              <a:t> Clinical </a:t>
            </a:r>
            <a:r>
              <a:rPr lang="sv-SE" err="1"/>
              <a:t>Practice</a:t>
            </a:r>
            <a:r>
              <a:rPr lang="sv-SE"/>
              <a:t> (GCP).</a:t>
            </a:r>
            <a:r>
              <a:rPr lang="sv-SE" baseline="0"/>
              <a:t> </a:t>
            </a:r>
            <a:endParaRPr lang="sv-SE"/>
          </a:p>
          <a:p>
            <a:r>
              <a:rPr lang="sv-SE"/>
              <a:t>Syftet med utbildningen är att ge deltagarna tillräckliga kunskaper om GCP för att praktiskt kunna genomföra en klinisk prövning.</a:t>
            </a:r>
          </a:p>
          <a:p>
            <a:r>
              <a:rPr lang="sv-SE"/>
              <a:t>Målgruppen är forskare och forskarstuderande samt personer som på olika sätt är eller ska bli involverade i kliniska prövningar.</a:t>
            </a:r>
            <a:br>
              <a:rPr lang="sv-SE"/>
            </a:br>
            <a:endParaRPr lang="sv-SE"/>
          </a:p>
          <a:p>
            <a:endParaRPr lang="sv-SE"/>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11</a:t>
            </a:fld>
            <a:endParaRPr lang="sv-SE"/>
          </a:p>
        </p:txBody>
      </p:sp>
    </p:spTree>
    <p:extLst>
      <p:ext uri="{BB962C8B-B14F-4D97-AF65-F5344CB8AC3E}">
        <p14:creationId xmlns:p14="http://schemas.microsoft.com/office/powerpoint/2010/main" val="34317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I vilken ände börjar man om man är intresserad av forskning?</a:t>
            </a:r>
            <a:r>
              <a:rPr lang="sv-SE"/>
              <a:t/>
            </a:r>
            <a:br>
              <a:rPr lang="sv-SE"/>
            </a:br>
            <a:r>
              <a:rPr lang="sv-SE"/>
              <a:t>Grundläggande information finns på FoU Hallands webbplats,</a:t>
            </a:r>
            <a:r>
              <a:rPr lang="sv-SE" baseline="0"/>
              <a:t> eller ta kontakt med någon våra kontaktpersoner </a:t>
            </a:r>
            <a:endParaRPr lang="sv-SE"/>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12</a:t>
            </a:fld>
            <a:endParaRPr lang="sv-SE"/>
          </a:p>
        </p:txBody>
      </p:sp>
    </p:spTree>
    <p:extLst>
      <p:ext uri="{BB962C8B-B14F-4D97-AF65-F5344CB8AC3E}">
        <p14:creationId xmlns:p14="http://schemas.microsoft.com/office/powerpoint/2010/main" val="237053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13</a:t>
            </a:fld>
            <a:endParaRPr lang="sv-SE"/>
          </a:p>
        </p:txBody>
      </p:sp>
    </p:spTree>
    <p:extLst>
      <p:ext uri="{BB962C8B-B14F-4D97-AF65-F5344CB8AC3E}">
        <p14:creationId xmlns:p14="http://schemas.microsoft.com/office/powerpoint/2010/main" val="55778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Forskning i Region Halland</a:t>
            </a:r>
          </a:p>
          <a:p>
            <a:endParaRPr lang="sv-SE" b="1"/>
          </a:p>
          <a:p>
            <a:r>
              <a:rPr lang="sv-SE" b="1"/>
              <a:t>Några viktiga mål för forskning och utveckling är:</a:t>
            </a:r>
            <a:endParaRPr lang="sv-SE"/>
          </a:p>
          <a:p>
            <a:r>
              <a:rPr lang="sv-SE"/>
              <a:t>- öka tillgängligheten till, och stärka, support gällande forsknings- och utvecklingsprojekt, riktad mot medarbetarna inom hälso- och sjukvården i Region Halland</a:t>
            </a:r>
          </a:p>
          <a:p>
            <a:r>
              <a:rPr lang="sv-SE"/>
              <a:t>- bidra till att bättre synliggöra resultat av forskning inom medicin, odontologi och hälsa som bedrivs i Region Halland</a:t>
            </a:r>
          </a:p>
          <a:p>
            <a:r>
              <a:rPr lang="sv-SE"/>
              <a:t>- stärka epidemiologisk kartläggning och bevakning i Region Halland, och därigenom leverera bra underlag för folkhälsoarbete</a:t>
            </a:r>
          </a:p>
          <a:p>
            <a:endParaRPr lang="sv-SE"/>
          </a:p>
          <a:p>
            <a:r>
              <a:rPr lang="sv-SE"/>
              <a:t>Genom forskning utvecklas ny kunskap. FoU vill väcka intresse kring forskning och utveckling hos medarbetare i Region Halland. </a:t>
            </a:r>
            <a:br>
              <a:rPr lang="sv-SE"/>
            </a:br>
            <a:r>
              <a:rPr lang="sv-SE"/>
              <a:t>FoU erbjuder metodologiskt support till forskningsintresserade medarbetare. FoU erbjuder också kurser i forskningsmetodik.</a:t>
            </a:r>
          </a:p>
          <a:p>
            <a:endParaRPr lang="sv-SE" b="1"/>
          </a:p>
          <a:p>
            <a:r>
              <a:rPr lang="sv-SE" b="1" err="1"/>
              <a:t>Fou</a:t>
            </a:r>
            <a:r>
              <a:rPr lang="sv-SE" b="1"/>
              <a:t>-chef är </a:t>
            </a:r>
            <a:r>
              <a:rPr lang="sv-SE"/>
              <a:t>Ann Ekberg-Jansson</a:t>
            </a:r>
          </a:p>
          <a:p>
            <a:endParaRPr lang="sv-SE" b="1"/>
          </a:p>
          <a:p>
            <a:r>
              <a:rPr lang="sv-SE" b="1"/>
              <a:t>Avdelningschefer </a:t>
            </a:r>
            <a:r>
              <a:rPr lang="sv-SE"/>
              <a:t>Kerstin Fjällman Schärberg</a:t>
            </a:r>
            <a:r>
              <a:rPr lang="sv-SE" baseline="0"/>
              <a:t> och </a:t>
            </a:r>
            <a:r>
              <a:rPr lang="sv-SE"/>
              <a:t>Jonathan Pearman</a:t>
            </a:r>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2</a:t>
            </a:fld>
            <a:endParaRPr lang="sv-SE"/>
          </a:p>
        </p:txBody>
      </p:sp>
    </p:spTree>
    <p:extLst>
      <p:ext uri="{BB962C8B-B14F-4D97-AF65-F5344CB8AC3E}">
        <p14:creationId xmlns:p14="http://schemas.microsoft.com/office/powerpoint/2010/main" val="413399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FoU Hallands roll i forskningen</a:t>
            </a:r>
          </a:p>
          <a:p>
            <a:endParaRPr lang="sv-SE" b="1"/>
          </a:p>
          <a:p>
            <a:r>
              <a:rPr lang="sv-SE" b="1"/>
              <a:t>Forskningsanslag</a:t>
            </a:r>
            <a:r>
              <a:rPr lang="sv-SE"/>
              <a:t/>
            </a:r>
            <a:br>
              <a:rPr lang="sv-SE"/>
            </a:br>
            <a:r>
              <a:rPr lang="sv-SE"/>
              <a:t>Finansiellt stöd till forskningsprojekt, såsom för utrustning, personal i projektet, statistikkonsult, publicering av forskningsresultat, etcetera. Forskningsanslag söks i konkurrens med andra sökande och beviljas efter bedömning av erfarna forskare. FoU Halland kan bidra med hjälp till ansökningar.</a:t>
            </a:r>
          </a:p>
          <a:p>
            <a:endParaRPr lang="sv-SE" b="1"/>
          </a:p>
          <a:p>
            <a:r>
              <a:rPr lang="sv-SE" b="1"/>
              <a:t>Erbjuder Region Halland forskningsanslag?</a:t>
            </a:r>
            <a:r>
              <a:rPr lang="sv-SE"/>
              <a:t/>
            </a:r>
            <a:br>
              <a:rPr lang="sv-SE"/>
            </a:br>
            <a:r>
              <a:rPr lang="sv-SE"/>
              <a:t>Inom Region Halland har huvudmannen avsatt medel som kan sökas varje år. Dessa medel skall finansiera forskning till viss del. Verksamheterna har i vissa projekt också ett ansvar för dess genomförande.</a:t>
            </a:r>
          </a:p>
          <a:p>
            <a:endParaRPr lang="sv-SE" b="1"/>
          </a:p>
          <a:p>
            <a:r>
              <a:rPr lang="sv-SE" b="1"/>
              <a:t>Aktuella medel:</a:t>
            </a:r>
            <a:r>
              <a:rPr lang="sv-SE"/>
              <a:t/>
            </a:r>
            <a:br>
              <a:rPr lang="sv-SE"/>
            </a:br>
            <a:r>
              <a:rPr lang="sv-SE"/>
              <a:t>* Medel från det så kallade Vetenskapliga rådet i Halland söks på hösten och delas ut i början av budgetåret.  Vetenskapliga rådet är en regional organisation med personer från alla förvaltningar och med vetenskaplig kompetens att bedöma både forskning inom medicinsk vetenskap och omvårdnadsforskning.</a:t>
            </a:r>
            <a:br>
              <a:rPr lang="sv-SE"/>
            </a:br>
            <a:r>
              <a:rPr lang="sv-SE"/>
              <a:t>* Projektmedel eller så kallade forskning på arbetstid delas ut varje år och kan sökas hela budgetåret för anställda i de olika sjukvårdsförvaltningarna i Region Halland.</a:t>
            </a:r>
            <a:br>
              <a:rPr lang="sv-SE"/>
            </a:br>
            <a:r>
              <a:rPr lang="sv-SE"/>
              <a:t>*Övriga medel som finnas att söka inom Region Halland annonseras ut på regionens intranät och information ges även via linjeorganisationen.</a:t>
            </a:r>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3</a:t>
            </a:fld>
            <a:endParaRPr lang="sv-SE"/>
          </a:p>
        </p:txBody>
      </p:sp>
    </p:spTree>
    <p:extLst>
      <p:ext uri="{BB962C8B-B14F-4D97-AF65-F5344CB8AC3E}">
        <p14:creationId xmlns:p14="http://schemas.microsoft.com/office/powerpoint/2010/main" val="71936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4</a:t>
            </a:fld>
            <a:endParaRPr lang="sv-SE"/>
          </a:p>
        </p:txBody>
      </p:sp>
    </p:spTree>
    <p:extLst>
      <p:ext uri="{BB962C8B-B14F-4D97-AF65-F5344CB8AC3E}">
        <p14:creationId xmlns:p14="http://schemas.microsoft.com/office/powerpoint/2010/main" val="202741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FoU Halland erbjuder tre olika kurser i Forskningsmetodik:</a:t>
            </a:r>
            <a:r>
              <a:rPr lang="sv-SE" baseline="0"/>
              <a:t> </a:t>
            </a:r>
            <a:br>
              <a:rPr lang="sv-SE" baseline="0"/>
            </a:br>
            <a:endParaRPr lang="sv-SE"/>
          </a:p>
          <a:p>
            <a:r>
              <a:rPr lang="sv-SE"/>
              <a:t>- Från idé till förändring (kontaktperson Ann-Kristin Karlsson, FoU)</a:t>
            </a:r>
          </a:p>
          <a:p>
            <a:r>
              <a:rPr lang="sv-SE"/>
              <a:t>- Forskningsmetodikkurs för ST-läkare (kontaktperson Sverker Hasselblom, FoU)</a:t>
            </a:r>
          </a:p>
          <a:p>
            <a:r>
              <a:rPr lang="sv-SE"/>
              <a:t>- Forskningsmetodikkurs 30 </a:t>
            </a:r>
            <a:r>
              <a:rPr lang="sv-SE" err="1"/>
              <a:t>hp</a:t>
            </a:r>
            <a:r>
              <a:rPr lang="sv-SE"/>
              <a:t> i samarbete med Skånes universitetssjukhus (kontaktperson Håkan Bergh, FoU)</a:t>
            </a:r>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5</a:t>
            </a:fld>
            <a:endParaRPr lang="sv-SE"/>
          </a:p>
        </p:txBody>
      </p:sp>
    </p:spTree>
    <p:extLst>
      <p:ext uri="{BB962C8B-B14F-4D97-AF65-F5344CB8AC3E}">
        <p14:creationId xmlns:p14="http://schemas.microsoft.com/office/powerpoint/2010/main" val="357912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dig som har en idé till ett FoU-projekt, eller redan är igång, finns det inom FoU Halland möjlighet till stöd och support.</a:t>
            </a:r>
          </a:p>
          <a:p>
            <a:r>
              <a:rPr lang="sv-SE"/>
              <a:t>Det FoU kan ge stöd med är till</a:t>
            </a:r>
            <a:r>
              <a:rPr lang="sv-SE" baseline="0"/>
              <a:t> exempel</a:t>
            </a:r>
            <a:r>
              <a:rPr lang="sv-SE"/>
              <a:t>:</a:t>
            </a:r>
          </a:p>
          <a:p>
            <a:endParaRPr lang="sv-SE"/>
          </a:p>
          <a:p>
            <a:r>
              <a:rPr lang="sv-SE"/>
              <a:t>- Utbildning i Forskningsmetodik</a:t>
            </a:r>
            <a:r>
              <a:rPr lang="sv-SE" baseline="0"/>
              <a:t> på olika nivåer</a:t>
            </a:r>
            <a:endParaRPr lang="sv-SE"/>
          </a:p>
          <a:p>
            <a:r>
              <a:rPr lang="sv-SE"/>
              <a:t>- Diskussionspart för de som har en idé/vill starta upp ett projekt</a:t>
            </a:r>
          </a:p>
          <a:p>
            <a:r>
              <a:rPr lang="sv-SE"/>
              <a:t>-</a:t>
            </a:r>
            <a:r>
              <a:rPr lang="sv-SE" baseline="0"/>
              <a:t> </a:t>
            </a:r>
            <a:r>
              <a:rPr lang="sv-SE"/>
              <a:t>Litteratursökning</a:t>
            </a:r>
          </a:p>
          <a:p>
            <a:r>
              <a:rPr lang="sv-SE"/>
              <a:t>- Design och val av analysmetod</a:t>
            </a:r>
          </a:p>
          <a:p>
            <a:r>
              <a:rPr lang="sv-SE"/>
              <a:t>- Ansökan till etisk kommitté</a:t>
            </a:r>
          </a:p>
          <a:p>
            <a:r>
              <a:rPr lang="sv-SE"/>
              <a:t>- Metodbeskrivning och diskussion om/i analysförfarandet</a:t>
            </a:r>
          </a:p>
          <a:p>
            <a:r>
              <a:rPr lang="sv-SE"/>
              <a:t>- Tolkning av resultat</a:t>
            </a:r>
          </a:p>
          <a:p>
            <a:r>
              <a:rPr lang="sv-SE"/>
              <a:t>- Vetenskaplig presentation i form av rapport, poster, etc.</a:t>
            </a:r>
          </a:p>
          <a:p>
            <a:pPr marL="171450" indent="-171450">
              <a:buFontTx/>
              <a:buChar char="-"/>
            </a:pPr>
            <a:r>
              <a:rPr lang="sv-SE"/>
              <a:t>Ansökan om forskningsmedel</a:t>
            </a:r>
          </a:p>
          <a:p>
            <a:pPr marL="171450" indent="-171450">
              <a:buFontTx/>
              <a:buChar char="-"/>
            </a:pPr>
            <a:r>
              <a:rPr lang="sv-SE"/>
              <a:t>Spridning</a:t>
            </a:r>
            <a:r>
              <a:rPr lang="sv-SE" baseline="0"/>
              <a:t> av forsknings- och utvecklingsprojekt</a:t>
            </a:r>
          </a:p>
          <a:p>
            <a:pPr marL="171450" indent="-171450">
              <a:buFontTx/>
              <a:buChar char="-"/>
            </a:pPr>
            <a:r>
              <a:rPr lang="sv-SE" baseline="0"/>
              <a:t>Övningsseminarium inför disputation</a:t>
            </a:r>
            <a:endParaRPr lang="sv-SE"/>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6</a:t>
            </a:fld>
            <a:endParaRPr lang="sv-SE"/>
          </a:p>
        </p:txBody>
      </p:sp>
    </p:spTree>
    <p:extLst>
      <p:ext uri="{BB962C8B-B14F-4D97-AF65-F5344CB8AC3E}">
        <p14:creationId xmlns:p14="http://schemas.microsoft.com/office/powerpoint/2010/main" val="29299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Projektmedel och bidrag för forskning och utveckling</a:t>
            </a:r>
          </a:p>
          <a:p>
            <a:r>
              <a:rPr lang="sv-SE"/>
              <a:t>Möjlighet finns att söka medel från Vetenskapliga rådet, Södra sjukvårdsregionen samt från externa finansiärer. </a:t>
            </a:r>
          </a:p>
          <a:p>
            <a:r>
              <a:rPr lang="sv-SE"/>
              <a:t>Det finns även möjlighet att söka doktorandmedel för att forska på arbetstid eller medel för inledande forskning.</a:t>
            </a:r>
          </a:p>
          <a:p>
            <a:endParaRPr lang="sv-SE" b="1"/>
          </a:p>
          <a:p>
            <a:endParaRPr lang="sv-SE" b="1"/>
          </a:p>
          <a:p>
            <a:r>
              <a:rPr lang="sv-SE" b="1"/>
              <a:t>Forskningskonto</a:t>
            </a:r>
          </a:p>
          <a:p>
            <a:r>
              <a:rPr lang="sv-SE"/>
              <a:t>Alla medarbetare med FoU-projekt kan använda den administrativa servicen med forskningskonto. </a:t>
            </a:r>
          </a:p>
          <a:p>
            <a:r>
              <a:rPr lang="sv-SE"/>
              <a:t>Stöd och råd om redovisning av forskningsmedel kan erbjudas efter förfrågan.</a:t>
            </a:r>
          </a:p>
          <a:p>
            <a:endParaRPr lang="sv-SE" b="1"/>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7</a:t>
            </a:fld>
            <a:endParaRPr lang="sv-SE"/>
          </a:p>
        </p:txBody>
      </p:sp>
    </p:spTree>
    <p:extLst>
      <p:ext uri="{BB962C8B-B14F-4D97-AF65-F5344CB8AC3E}">
        <p14:creationId xmlns:p14="http://schemas.microsoft.com/office/powerpoint/2010/main" val="331583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91" rtl="0" eaLnBrk="0" fontAlgn="base" latinLnBrk="0" hangingPunct="0">
              <a:lnSpc>
                <a:spcPct val="100000"/>
              </a:lnSpc>
              <a:spcBef>
                <a:spcPct val="30000"/>
              </a:spcBef>
              <a:spcAft>
                <a:spcPct val="0"/>
              </a:spcAft>
              <a:buClrTx/>
              <a:buSzTx/>
              <a:buFontTx/>
              <a:buNone/>
              <a:tabLst/>
              <a:defRPr/>
            </a:pPr>
            <a:r>
              <a:rPr lang="sv-SE" b="1"/>
              <a:t>Hur sprids forskningsresultat?</a:t>
            </a:r>
            <a:r>
              <a:rPr lang="sv-SE"/>
              <a:t/>
            </a:r>
            <a:br>
              <a:rPr lang="sv-SE"/>
            </a:br>
            <a:r>
              <a:rPr lang="sv-SE"/>
              <a:t>Forskning publiceras vanligtvis i vetenskapliga journaler eller i böcker. De flesta etablerade vetenskapliga områden har specifika journaler för publicering. </a:t>
            </a:r>
            <a:br>
              <a:rPr lang="sv-SE"/>
            </a:br>
            <a:r>
              <a:rPr lang="sv-SE"/>
              <a:t>I dag publiceras allt fler vetenskapliga artiklar elektroniskt eller i kombination tryckt format/elektroniskt. På bibliotekets webbplats finns länkar till flera av de stora tidskrifterna.</a:t>
            </a:r>
          </a:p>
          <a:p>
            <a:pPr defTabSz="914491">
              <a:defRPr/>
            </a:pPr>
            <a:endParaRPr lang="sv-SE" b="1"/>
          </a:p>
          <a:p>
            <a:endParaRPr lang="sv-SE" b="1"/>
          </a:p>
          <a:p>
            <a:r>
              <a:rPr lang="sv-SE" b="1"/>
              <a:t>Rapporter och nyhetsbrev från FoU</a:t>
            </a:r>
          </a:p>
          <a:p>
            <a:endParaRPr lang="sv-SE" b="1"/>
          </a:p>
          <a:p>
            <a:r>
              <a:rPr lang="sv-SE" b="1"/>
              <a:t>Nyhetsbrev</a:t>
            </a:r>
          </a:p>
          <a:p>
            <a:r>
              <a:rPr lang="sv-SE"/>
              <a:t>Senaste nytt om Forskning och Utveckling finn</a:t>
            </a:r>
            <a:r>
              <a:rPr lang="sv-SE" baseline="0"/>
              <a:t> i ett nyhetsbrev </a:t>
            </a:r>
            <a:r>
              <a:rPr lang="sv-SE"/>
              <a:t>sammanställt av</a:t>
            </a:r>
            <a:r>
              <a:rPr lang="sv-SE" baseline="0"/>
              <a:t> </a:t>
            </a:r>
            <a:r>
              <a:rPr lang="sv-SE"/>
              <a:t>FoU Halland.</a:t>
            </a:r>
          </a:p>
          <a:p>
            <a:r>
              <a:rPr lang="sv-SE"/>
              <a:t>Är du intresserad av att del av våra nyhetbrev via e-post, skicka ett meddelande till Anders</a:t>
            </a:r>
            <a:r>
              <a:rPr lang="sv-SE" baseline="0"/>
              <a:t> Holmen </a:t>
            </a:r>
            <a:r>
              <a:rPr lang="sv-SE"/>
              <a:t>så lägger vi till dig på vår sändlista.</a:t>
            </a:r>
          </a:p>
          <a:p>
            <a:endParaRPr lang="sv-SE" b="1"/>
          </a:p>
          <a:p>
            <a:r>
              <a:rPr lang="sv-SE" b="1"/>
              <a:t>Forskningsrapporter – forskningsbokslut</a:t>
            </a:r>
            <a:r>
              <a:rPr lang="sv-SE" b="1" baseline="0"/>
              <a:t> och AVTRYCK </a:t>
            </a:r>
            <a:endParaRPr lang="sv-SE" b="1"/>
          </a:p>
          <a:p>
            <a:r>
              <a:rPr lang="sv-SE"/>
              <a:t>FoU Halland sammanställer forskningsrapporter för att synliggöra resultat av forskning som sker inom Region Halland. All den forskning som bedrivs av medarbetare i Region förtjänar uppmärksamhet.</a:t>
            </a:r>
          </a:p>
          <a:p>
            <a:endParaRPr lang="sv-SE" b="1"/>
          </a:p>
          <a:p>
            <a:r>
              <a:rPr lang="sv-SE"/>
              <a:t>Årligen forskningsbokslut utgår ifrån det utarbetade förslaget till gemensamt bokslut framtaget under föregående år av landstingens/regionernas FoU-chefer för jämförbara nationella indikatorer. </a:t>
            </a:r>
          </a:p>
          <a:p>
            <a:endParaRPr lang="sv-SE" b="1"/>
          </a:p>
          <a:p>
            <a:r>
              <a:rPr lang="sv-SE"/>
              <a:t>Bland Region Hallands personal finns många medarbetare som genom sina forsknings- och utvecklingsprojekt utvecklar ny kunskap, vilket är en förutsättning för att kunna ge en hälso- och sjukvård av hög kvalitet.</a:t>
            </a:r>
          </a:p>
          <a:p>
            <a:r>
              <a:rPr lang="sv-SE"/>
              <a:t>I detta axplock av projekt som är presenterade i vår egna rapport</a:t>
            </a:r>
            <a:r>
              <a:rPr lang="sv-SE" baseline="0"/>
              <a:t> AVTRYCK</a:t>
            </a:r>
            <a:r>
              <a:rPr lang="sv-SE"/>
              <a:t> har FoU Hallands roll varit av olika grad och karaktär. Ju längre man kommit i sin forskarkarriär desto mer självständig är man i sin forskning, och ju tidigare man är i processen desto mer stöd behöver man.</a:t>
            </a:r>
          </a:p>
          <a:p>
            <a:r>
              <a:rPr lang="sv-SE"/>
              <a:t>Vi hoppas att dessa rapporter ska bidra till att synliggöra resultat av halländsk forskning.</a:t>
            </a:r>
          </a:p>
          <a:p>
            <a:endParaRPr lang="sv-SE"/>
          </a:p>
          <a:p>
            <a:r>
              <a:rPr lang="sv-SE" b="1"/>
              <a:t>FoU-dagen</a:t>
            </a:r>
            <a:r>
              <a:rPr lang="sv-SE" b="1" baseline="0"/>
              <a:t> </a:t>
            </a:r>
            <a:endParaRPr lang="sv-SE" b="1"/>
          </a:p>
          <a:p>
            <a:r>
              <a:rPr lang="sv-SE"/>
              <a:t>FoU-dagen handlar om ”Så tar vi hälso- och sjukvården i Halland in i framtiden” och under dagen ges föreläsningar med tema hälsoinnovation och utveckling genom forskning och utbildning. Det kommer även att vara en paneldebatt om hur vi får vision att bli verklighet. Vinnarna av Region Hallands kvalitetspris uppmärksammas och det kommer att vara en posterutställning med doktorander och utvecklingsprojekt.</a:t>
            </a:r>
          </a:p>
          <a:p>
            <a:r>
              <a:rPr lang="sv-SE"/>
              <a:t>FoU-dagen arrangeras 7 dec 2018 på Hallands sjukhus Halmstad. Anmälan</a:t>
            </a:r>
            <a:r>
              <a:rPr lang="sv-SE" baseline="0"/>
              <a:t> och program finns i Kompetensportalen.</a:t>
            </a:r>
          </a:p>
          <a:p>
            <a:endParaRPr lang="sv-SE" baseline="0"/>
          </a:p>
          <a:p>
            <a:r>
              <a:rPr lang="sv-SE" b="1" baseline="0"/>
              <a:t>FoU-luncher </a:t>
            </a:r>
          </a:p>
          <a:p>
            <a:pPr marL="0" marR="0" indent="0" algn="l" defTabSz="914400" rtl="0" eaLnBrk="0" fontAlgn="base" latinLnBrk="0" hangingPunct="0">
              <a:lnSpc>
                <a:spcPct val="100000"/>
              </a:lnSpc>
              <a:spcBef>
                <a:spcPct val="30000"/>
              </a:spcBef>
              <a:spcAft>
                <a:spcPct val="0"/>
              </a:spcAft>
              <a:buClrTx/>
              <a:buSzTx/>
              <a:buFontTx/>
              <a:buNone/>
              <a:tabLst/>
              <a:defRPr/>
            </a:pPr>
            <a:r>
              <a:rPr lang="sv-SE" b="0"/>
              <a:t>Anordnas</a:t>
            </a:r>
            <a:r>
              <a:rPr lang="sv-SE" b="0" baseline="0"/>
              <a:t> löpande. </a:t>
            </a:r>
            <a:r>
              <a:rPr lang="sv-SE"/>
              <a:t>Anmälan</a:t>
            </a:r>
            <a:r>
              <a:rPr lang="sv-SE" baseline="0"/>
              <a:t> och program finns i Kompetensportalen.</a:t>
            </a:r>
          </a:p>
          <a:p>
            <a:endParaRPr lang="sv-SE" b="0"/>
          </a:p>
          <a:p>
            <a:endParaRPr lang="sv-SE" b="0"/>
          </a:p>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8</a:t>
            </a:fld>
            <a:endParaRPr lang="sv-SE"/>
          </a:p>
        </p:txBody>
      </p:sp>
    </p:spTree>
    <p:extLst>
      <p:ext uri="{BB962C8B-B14F-4D97-AF65-F5344CB8AC3E}">
        <p14:creationId xmlns:p14="http://schemas.microsoft.com/office/powerpoint/2010/main" val="239131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6DF49A1-4D44-4486-B3C5-D5823F929B7A}" type="slidenum">
              <a:rPr lang="sv-SE" smtClean="0"/>
              <a:pPr>
                <a:defRPr/>
              </a:pPr>
              <a:t>9</a:t>
            </a:fld>
            <a:endParaRPr lang="sv-SE"/>
          </a:p>
        </p:txBody>
      </p:sp>
    </p:spTree>
    <p:extLst>
      <p:ext uri="{BB962C8B-B14F-4D97-AF65-F5344CB8AC3E}">
        <p14:creationId xmlns:p14="http://schemas.microsoft.com/office/powerpoint/2010/main" val="341669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174612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655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823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954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345954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456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933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28741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8" descr="RegionHalland_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7188" y="296863"/>
            <a:ext cx="1876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userDrawn="1"/>
        </p:nvPicPr>
        <p:blipFill>
          <a:blip r:embed="rId3">
            <a:extLst>
              <a:ext uri="{28A0092B-C50C-407E-A947-70E740481C1C}">
                <a14:useLocalDpi xmlns:a14="http://schemas.microsoft.com/office/drawing/2010/main" val="0"/>
              </a:ext>
            </a:extLst>
          </a:blip>
          <a:srcRect t="3752"/>
          <a:stretch>
            <a:fillRect/>
          </a:stretch>
        </p:blipFill>
        <p:spPr bwMode="auto">
          <a:xfrm>
            <a:off x="0" y="6357938"/>
            <a:ext cx="9144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1">
            <a:extLst>
              <a:ext uri="{FF2B5EF4-FFF2-40B4-BE49-F238E27FC236}">
                <a16:creationId xmlns:a16="http://schemas.microsoft.com/office/drawing/2014/main" xmlns="" id="{7C1028A1-C8B0-427A-9700-F72C10D612FF}"/>
              </a:ext>
            </a:extLst>
          </p:cNvPr>
          <p:cNvSpPr txBox="1"/>
          <p:nvPr userDrawn="1"/>
        </p:nvSpPr>
        <p:spPr>
          <a:xfrm>
            <a:off x="3487798" y="5906666"/>
            <a:ext cx="5493488" cy="677108"/>
          </a:xfrm>
          <a:prstGeom prst="rect">
            <a:avLst/>
          </a:prstGeom>
          <a:noFill/>
        </p:spPr>
        <p:txBody>
          <a:bodyPr wrap="square" rtlCol="0" anchor="t">
            <a:spAutoFit/>
          </a:bodyPr>
          <a:lstStyle>
            <a:defPPr>
              <a:defRPr lang="en-US"/>
            </a:defPPr>
            <a:lvl1pPr algn="l" rtl="0" eaLnBrk="0" fontAlgn="base" hangingPunct="0">
              <a:spcBef>
                <a:spcPct val="0"/>
              </a:spcBef>
              <a:spcAft>
                <a:spcPct val="0"/>
              </a:spcAft>
              <a:defRPr sz="1200" b="1" kern="1200">
                <a:solidFill>
                  <a:schemeClr val="tx1"/>
                </a:solidFill>
                <a:latin typeface="Arial" charset="0"/>
                <a:ea typeface="+mn-ea"/>
                <a:cs typeface="+mn-cs"/>
              </a:defRPr>
            </a:lvl1pPr>
            <a:lvl2pPr marL="457200" algn="l" rtl="0" eaLnBrk="0" fontAlgn="base" hangingPunct="0">
              <a:spcBef>
                <a:spcPct val="0"/>
              </a:spcBef>
              <a:spcAft>
                <a:spcPct val="0"/>
              </a:spcAft>
              <a:defRPr sz="1200" b="1" kern="1200">
                <a:solidFill>
                  <a:schemeClr val="tx1"/>
                </a:solidFill>
                <a:latin typeface="Arial" charset="0"/>
                <a:ea typeface="+mn-ea"/>
                <a:cs typeface="+mn-cs"/>
              </a:defRPr>
            </a:lvl2pPr>
            <a:lvl3pPr marL="914400" algn="l" rtl="0" eaLnBrk="0" fontAlgn="base" hangingPunct="0">
              <a:spcBef>
                <a:spcPct val="0"/>
              </a:spcBef>
              <a:spcAft>
                <a:spcPct val="0"/>
              </a:spcAft>
              <a:defRPr sz="1200" b="1" kern="1200">
                <a:solidFill>
                  <a:schemeClr val="tx1"/>
                </a:solidFill>
                <a:latin typeface="Arial" charset="0"/>
                <a:ea typeface="+mn-ea"/>
                <a:cs typeface="+mn-cs"/>
              </a:defRPr>
            </a:lvl3pPr>
            <a:lvl4pPr marL="1371600" algn="l" rtl="0" eaLnBrk="0" fontAlgn="base" hangingPunct="0">
              <a:spcBef>
                <a:spcPct val="0"/>
              </a:spcBef>
              <a:spcAft>
                <a:spcPct val="0"/>
              </a:spcAft>
              <a:defRPr sz="1200" b="1" kern="1200">
                <a:solidFill>
                  <a:schemeClr val="tx1"/>
                </a:solidFill>
                <a:latin typeface="Arial" charset="0"/>
                <a:ea typeface="+mn-ea"/>
                <a:cs typeface="+mn-cs"/>
              </a:defRPr>
            </a:lvl4pPr>
            <a:lvl5pPr marL="1828800" algn="l"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r>
              <a:rPr lang="sv-SE" sz="1900" b="1"/>
              <a:t>FoU Halland</a:t>
            </a:r>
            <a:r>
              <a:rPr lang="sv-SE" sz="2400"/>
              <a:t> </a:t>
            </a:r>
          </a:p>
          <a:p>
            <a:pPr algn="r"/>
            <a:r>
              <a:rPr lang="sv-SE" sz="1400" b="0"/>
              <a:t> </a:t>
            </a:r>
            <a:endParaRPr lang="sv-SE" sz="1400" b="0">
              <a:cs typeface="Arial"/>
            </a:endParaRPr>
          </a:p>
        </p:txBody>
      </p:sp>
    </p:spTree>
    <p:extLst>
      <p:ext uri="{BB962C8B-B14F-4D97-AF65-F5344CB8AC3E}">
        <p14:creationId xmlns:p14="http://schemas.microsoft.com/office/powerpoint/2010/main" val="243230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06240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73803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7"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bjorn.agvall@regionhalland.s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ulrika.bergsten@regionhalland.se" TargetMode="External"/><Relationship Id="rId5" Type="http://schemas.openxmlformats.org/officeDocument/2006/relationships/hyperlink" Target="mailto:hakan.bergh@regionhalland.se" TargetMode="External"/><Relationship Id="rId4" Type="http://schemas.openxmlformats.org/officeDocument/2006/relationships/hyperlink" Target="mailto:annelie.malmberg@regionhalland.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p:cNvSpPr/>
          <p:nvPr/>
        </p:nvSpPr>
        <p:spPr bwMode="auto">
          <a:xfrm>
            <a:off x="6795655" y="5943601"/>
            <a:ext cx="2556163" cy="415636"/>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200" b="1" i="0" u="none" strike="noStrike" cap="none" normalizeH="0" baseline="0">
              <a:ln>
                <a:noFill/>
              </a:ln>
              <a:solidFill>
                <a:schemeClr val="tx1"/>
              </a:solidFill>
              <a:effectLst/>
              <a:latin typeface="Arial" charset="0"/>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7490"/>
            <a:ext cx="9144000" cy="6096000"/>
          </a:xfrm>
          <a:prstGeom prst="rect">
            <a:avLst/>
          </a:prstGeom>
        </p:spPr>
      </p:pic>
      <p:sp>
        <p:nvSpPr>
          <p:cNvPr id="33" name="textruta 32"/>
          <p:cNvSpPr txBox="1"/>
          <p:nvPr/>
        </p:nvSpPr>
        <p:spPr>
          <a:xfrm>
            <a:off x="5422341" y="4946110"/>
            <a:ext cx="4852554" cy="769441"/>
          </a:xfrm>
          <a:prstGeom prst="rect">
            <a:avLst/>
          </a:prstGeom>
          <a:noFill/>
        </p:spPr>
        <p:txBody>
          <a:bodyPr wrap="square" rtlCol="0">
            <a:spAutoFit/>
          </a:bodyPr>
          <a:lstStyle/>
          <a:p>
            <a:r>
              <a:rPr lang="sv-SE" sz="4400" b="0">
                <a:solidFill>
                  <a:schemeClr val="bg1"/>
                </a:solidFill>
                <a:effectLst>
                  <a:outerShdw blurRad="38100" dist="38100" dir="2700000" algn="tl">
                    <a:srgbClr val="000000">
                      <a:alpha val="43137"/>
                    </a:srgbClr>
                  </a:outerShdw>
                </a:effectLst>
              </a:rPr>
              <a:t>FoU Halland</a:t>
            </a:r>
          </a:p>
        </p:txBody>
      </p:sp>
    </p:spTree>
    <p:extLst>
      <p:ext uri="{BB962C8B-B14F-4D97-AF65-F5344CB8AC3E}">
        <p14:creationId xmlns:p14="http://schemas.microsoft.com/office/powerpoint/2010/main" val="307384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t="15370" b="5568"/>
          <a:stretch/>
        </p:blipFill>
        <p:spPr>
          <a:xfrm>
            <a:off x="0" y="1009650"/>
            <a:ext cx="9144000" cy="4819650"/>
          </a:xfrm>
          <a:prstGeom prst="rect">
            <a:avLst/>
          </a:prstGeom>
        </p:spPr>
      </p:pic>
      <p:sp>
        <p:nvSpPr>
          <p:cNvPr id="4" name="textruta 3">
            <a:extLst>
              <a:ext uri="{FF2B5EF4-FFF2-40B4-BE49-F238E27FC236}">
                <a16:creationId xmlns:a16="http://schemas.microsoft.com/office/drawing/2014/main" xmlns="" id="{C71E03F0-08CC-4D66-9242-6F857C88165B}"/>
              </a:ext>
            </a:extLst>
          </p:cNvPr>
          <p:cNvSpPr txBox="1"/>
          <p:nvPr/>
        </p:nvSpPr>
        <p:spPr>
          <a:xfrm>
            <a:off x="724477" y="2749151"/>
            <a:ext cx="7732337"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b="0">
                <a:solidFill>
                  <a:schemeClr val="bg1"/>
                </a:solidFill>
              </a:rPr>
              <a:t>Vi stödjer, samordnar, utvecklar och kvalitetssäkrar utbildningsplatser för sjuksköterskor, undersköterskor, skötare samt medicinska sekreterare.</a:t>
            </a:r>
          </a:p>
        </p:txBody>
      </p:sp>
    </p:spTree>
    <p:extLst>
      <p:ext uri="{BB962C8B-B14F-4D97-AF65-F5344CB8AC3E}">
        <p14:creationId xmlns:p14="http://schemas.microsoft.com/office/powerpoint/2010/main" val="168437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t="9599" b="9146"/>
          <a:stretch/>
        </p:blipFill>
        <p:spPr>
          <a:xfrm>
            <a:off x="0" y="955964"/>
            <a:ext cx="9144000" cy="4973782"/>
          </a:xfrm>
          <a:prstGeom prst="rect">
            <a:avLst/>
          </a:prstGeom>
        </p:spPr>
      </p:pic>
      <p:sp>
        <p:nvSpPr>
          <p:cNvPr id="5" name="textruta 4">
            <a:extLst>
              <a:ext uri="{FF2B5EF4-FFF2-40B4-BE49-F238E27FC236}">
                <a16:creationId xmlns:a16="http://schemas.microsoft.com/office/drawing/2014/main" xmlns="" id="{C71E03F0-08CC-4D66-9242-6F857C88165B}"/>
              </a:ext>
            </a:extLst>
          </p:cNvPr>
          <p:cNvSpPr txBox="1"/>
          <p:nvPr/>
        </p:nvSpPr>
        <p:spPr>
          <a:xfrm>
            <a:off x="948922" y="2666708"/>
            <a:ext cx="7142134"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b="0">
                <a:solidFill>
                  <a:schemeClr val="bg1"/>
                </a:solidFill>
              </a:rPr>
              <a:t>Utveckla, stödja och stimulera till fler </a:t>
            </a:r>
            <a:br>
              <a:rPr lang="sv-SE" sz="2400" b="0">
                <a:solidFill>
                  <a:schemeClr val="bg1"/>
                </a:solidFill>
              </a:rPr>
            </a:br>
            <a:r>
              <a:rPr lang="sv-SE" sz="2400" b="0">
                <a:solidFill>
                  <a:schemeClr val="bg1"/>
                </a:solidFill>
              </a:rPr>
              <a:t>kliniska prövningar och studier i Region Halland.</a:t>
            </a:r>
            <a:r>
              <a:rPr lang="sv-SE" sz="2400" b="0">
                <a:solidFill>
                  <a:schemeClr val="bg1"/>
                </a:solidFill>
                <a:cs typeface="Arial"/>
              </a:rPr>
              <a:t/>
            </a:r>
            <a:br>
              <a:rPr lang="sv-SE" sz="2400" b="0">
                <a:solidFill>
                  <a:schemeClr val="bg1"/>
                </a:solidFill>
                <a:cs typeface="Arial"/>
              </a:rPr>
            </a:br>
            <a:r>
              <a:rPr lang="sv-SE" sz="2400" b="0">
                <a:solidFill>
                  <a:schemeClr val="bg1"/>
                </a:solidFill>
                <a:cs typeface="Arial"/>
              </a:rPr>
              <a:t/>
            </a:r>
            <a:br>
              <a:rPr lang="sv-SE" sz="2400" b="0">
                <a:solidFill>
                  <a:schemeClr val="bg1"/>
                </a:solidFill>
                <a:cs typeface="Arial"/>
              </a:rPr>
            </a:br>
            <a:r>
              <a:rPr lang="sv-SE" sz="2400" b="0">
                <a:solidFill>
                  <a:schemeClr val="bg1"/>
                </a:solidFill>
                <a:cs typeface="Arial"/>
              </a:rPr>
              <a:t>Vi anordnar även </a:t>
            </a:r>
            <a:r>
              <a:rPr lang="sv-SE" sz="2400" b="0">
                <a:solidFill>
                  <a:schemeClr val="bg1"/>
                </a:solidFill>
              </a:rPr>
              <a:t>utbildningar </a:t>
            </a:r>
            <a:r>
              <a:rPr lang="sv-SE" sz="2400" b="0">
                <a:solidFill>
                  <a:schemeClr val="bg1"/>
                </a:solidFill>
                <a:cs typeface="Arial"/>
              </a:rPr>
              <a:t/>
            </a:r>
            <a:br>
              <a:rPr lang="sv-SE" sz="2400" b="0">
                <a:solidFill>
                  <a:schemeClr val="bg1"/>
                </a:solidFill>
                <a:cs typeface="Arial"/>
              </a:rPr>
            </a:br>
            <a:r>
              <a:rPr lang="sv-SE" sz="2400" b="0">
                <a:solidFill>
                  <a:schemeClr val="bg1"/>
                </a:solidFill>
              </a:rPr>
              <a:t>gällande regelverk för klinisk forskning. </a:t>
            </a:r>
            <a:endParaRPr lang="sv-SE">
              <a:solidFill>
                <a:schemeClr val="bg1"/>
              </a:solidFill>
            </a:endParaRPr>
          </a:p>
          <a:p>
            <a:endParaRPr lang="en-US" b="0">
              <a:solidFill>
                <a:schemeClr val="bg1"/>
              </a:solidFill>
              <a:latin typeface="Calibri"/>
              <a:cs typeface="Calibri"/>
            </a:endParaRPr>
          </a:p>
        </p:txBody>
      </p:sp>
    </p:spTree>
    <p:extLst>
      <p:ext uri="{BB962C8B-B14F-4D97-AF65-F5344CB8AC3E}">
        <p14:creationId xmlns:p14="http://schemas.microsoft.com/office/powerpoint/2010/main" val="238515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9A4A5F46-42F9-49CA-BBCA-957B1EBD0532}"/>
              </a:ext>
            </a:extLst>
          </p:cNvPr>
          <p:cNvSpPr/>
          <p:nvPr/>
        </p:nvSpPr>
        <p:spPr bwMode="auto">
          <a:xfrm>
            <a:off x="-265019" y="2287130"/>
            <a:ext cx="9689765" cy="3233835"/>
          </a:xfrm>
          <a:prstGeom prst="rect">
            <a:avLst/>
          </a:prstGeom>
          <a:solidFill>
            <a:srgbClr val="BEE2FF">
              <a:alpha val="29804"/>
            </a:srgbClr>
          </a:solidFill>
          <a:ln w="63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200" b="1" i="0" u="none" strike="noStrike" cap="none" normalizeH="0" baseline="0">
              <a:solidFill>
                <a:schemeClr val="tx1"/>
              </a:solidFill>
              <a:effectLst/>
              <a:latin typeface="Arial" charset="0"/>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p:txBody>
      </p:sp>
      <p:sp>
        <p:nvSpPr>
          <p:cNvPr id="2" name="textruta 1">
            <a:extLst>
              <a:ext uri="{FF2B5EF4-FFF2-40B4-BE49-F238E27FC236}">
                <a16:creationId xmlns:a16="http://schemas.microsoft.com/office/drawing/2014/main" xmlns="" id="{DE368C1D-8B79-4FAA-870E-052762C4AB15}"/>
              </a:ext>
            </a:extLst>
          </p:cNvPr>
          <p:cNvSpPr txBox="1"/>
          <p:nvPr/>
        </p:nvSpPr>
        <p:spPr>
          <a:xfrm>
            <a:off x="3200400" y="319321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sv-SE">
              <a:cs typeface="Arial"/>
            </a:endParaRPr>
          </a:p>
        </p:txBody>
      </p:sp>
      <p:sp>
        <p:nvSpPr>
          <p:cNvPr id="3" name="textruta 2">
            <a:extLst>
              <a:ext uri="{FF2B5EF4-FFF2-40B4-BE49-F238E27FC236}">
                <a16:creationId xmlns:a16="http://schemas.microsoft.com/office/drawing/2014/main" xmlns="" id="{E12E8440-9AE5-4E98-A278-35EE54ACC6A3}"/>
              </a:ext>
            </a:extLst>
          </p:cNvPr>
          <p:cNvSpPr txBox="1"/>
          <p:nvPr/>
        </p:nvSpPr>
        <p:spPr>
          <a:xfrm>
            <a:off x="1043637" y="2526419"/>
            <a:ext cx="6957858"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latin typeface="Calibri"/>
              </a:rPr>
              <a:t> </a:t>
            </a:r>
            <a:r>
              <a:rPr lang="en-US" dirty="0">
                <a:latin typeface="Calibri"/>
              </a:rPr>
              <a:t>​</a:t>
            </a:r>
            <a:endParaRPr lang="en-US" dirty="0">
              <a:latin typeface="Calibri"/>
              <a:cs typeface="Calibri"/>
            </a:endParaRPr>
          </a:p>
          <a:p>
            <a:pPr indent="-457200">
              <a:spcBef>
                <a:spcPts val="300"/>
              </a:spcBef>
            </a:pPr>
            <a:r>
              <a:rPr lang="sv-SE" sz="2000" dirty="0">
                <a:latin typeface="Arial" panose="020B0604020202020204" pitchFamily="34" charset="0"/>
                <a:cs typeface="Arial" panose="020B0604020202020204" pitchFamily="34" charset="0"/>
              </a:rPr>
              <a:t>Hallands sjukhus och Ambulans, diagnostik och hälsa</a:t>
            </a:r>
            <a:br>
              <a:rPr lang="sv-SE" sz="2000" dirty="0">
                <a:latin typeface="Arial" panose="020B0604020202020204" pitchFamily="34" charset="0"/>
                <a:cs typeface="Arial" panose="020B0604020202020204" pitchFamily="34" charset="0"/>
              </a:rPr>
            </a:br>
            <a:r>
              <a:rPr lang="sv-SE" sz="1400" b="0" dirty="0">
                <a:latin typeface="Arial" panose="020B0604020202020204" pitchFamily="34" charset="0"/>
                <a:cs typeface="Arial" panose="020B0604020202020204" pitchFamily="34" charset="0"/>
              </a:rPr>
              <a:t>Björn </a:t>
            </a:r>
            <a:r>
              <a:rPr lang="sv-SE" sz="1400" b="0" dirty="0" err="1">
                <a:latin typeface="Arial" panose="020B0604020202020204" pitchFamily="34" charset="0"/>
                <a:cs typeface="Arial" panose="020B0604020202020204" pitchFamily="34" charset="0"/>
              </a:rPr>
              <a:t>Agvall</a:t>
            </a:r>
            <a:r>
              <a:rPr lang="sv-SE" sz="1400" b="0" dirty="0">
                <a:latin typeface="Arial" panose="020B0604020202020204" pitchFamily="34" charset="0"/>
                <a:cs typeface="Arial" panose="020B0604020202020204" pitchFamily="34" charset="0"/>
              </a:rPr>
              <a:t>, </a:t>
            </a:r>
            <a:r>
              <a:rPr lang="sv-SE" sz="1400" b="0" dirty="0" err="1">
                <a:latin typeface="Arial" panose="020B0604020202020204" pitchFamily="34" charset="0"/>
                <a:cs typeface="Arial" panose="020B0604020202020204" pitchFamily="34" charset="0"/>
              </a:rPr>
              <a:t>tel</a:t>
            </a:r>
            <a:r>
              <a:rPr lang="sv-SE" sz="1400" b="0" dirty="0">
                <a:latin typeface="Arial" panose="020B0604020202020204" pitchFamily="34" charset="0"/>
                <a:cs typeface="Arial" panose="020B0604020202020204" pitchFamily="34" charset="0"/>
              </a:rPr>
              <a:t> 035-13 45 04 epost: </a:t>
            </a:r>
            <a:r>
              <a:rPr lang="sv-SE" sz="1400" b="0" dirty="0">
                <a:latin typeface="Arial" panose="020B0604020202020204" pitchFamily="34" charset="0"/>
                <a:cs typeface="Arial" panose="020B0604020202020204" pitchFamily="34" charset="0"/>
                <a:hlinkClick r:id="rId3"/>
              </a:rPr>
              <a:t>bjorn.agvall@regionhalland.se</a:t>
            </a:r>
            <a:r>
              <a:rPr lang="sv-SE" sz="1400" b="0" dirty="0">
                <a:latin typeface="Arial" panose="020B0604020202020204" pitchFamily="34" charset="0"/>
                <a:cs typeface="Arial" panose="020B0604020202020204" pitchFamily="34" charset="0"/>
              </a:rPr>
              <a:t> </a:t>
            </a:r>
            <a:br>
              <a:rPr lang="sv-SE" sz="1400" b="0" dirty="0">
                <a:latin typeface="Arial" panose="020B0604020202020204" pitchFamily="34" charset="0"/>
                <a:cs typeface="Arial" panose="020B0604020202020204" pitchFamily="34" charset="0"/>
              </a:rPr>
            </a:br>
            <a:r>
              <a:rPr lang="sv-SE" sz="1400" b="0" dirty="0">
                <a:latin typeface="Arial" panose="020B0604020202020204" pitchFamily="34" charset="0"/>
                <a:cs typeface="Arial" panose="020B0604020202020204" pitchFamily="34" charset="0"/>
              </a:rPr>
              <a:t>Annelie Malmberg,​ ​</a:t>
            </a:r>
            <a:r>
              <a:rPr lang="sv-SE" sz="1400" b="0" dirty="0" err="1">
                <a:latin typeface="Arial" panose="020B0604020202020204" pitchFamily="34" charset="0"/>
                <a:cs typeface="Arial" panose="020B0604020202020204" pitchFamily="34" charset="0"/>
              </a:rPr>
              <a:t>tel</a:t>
            </a:r>
            <a:r>
              <a:rPr lang="sv-SE" sz="1400" b="0" dirty="0">
                <a:latin typeface="Arial" panose="020B0604020202020204" pitchFamily="34" charset="0"/>
                <a:cs typeface="Arial" panose="020B0604020202020204" pitchFamily="34" charset="0"/>
              </a:rPr>
              <a:t> </a:t>
            </a:r>
            <a:r>
              <a:rPr lang="sv-SE" sz="1400" b="0">
                <a:latin typeface="Arial" panose="020B0604020202020204" pitchFamily="34" charset="0"/>
                <a:cs typeface="Arial" panose="020B0604020202020204" pitchFamily="34" charset="0"/>
              </a:rPr>
              <a:t>035-13 10 48 </a:t>
            </a:r>
            <a:r>
              <a:rPr lang="sv-SE" sz="1400" b="0" dirty="0">
                <a:latin typeface="Arial" panose="020B0604020202020204" pitchFamily="34" charset="0"/>
                <a:cs typeface="Arial" panose="020B0604020202020204" pitchFamily="34" charset="0"/>
              </a:rPr>
              <a:t>epost</a:t>
            </a:r>
            <a:r>
              <a:rPr lang="sv-SE" sz="1400" b="0">
                <a:latin typeface="Arial" panose="020B0604020202020204" pitchFamily="34" charset="0"/>
                <a:cs typeface="Arial" panose="020B0604020202020204" pitchFamily="34" charset="0"/>
              </a:rPr>
              <a:t>: </a:t>
            </a:r>
            <a:r>
              <a:rPr lang="sv-SE" sz="1400" b="0">
                <a:latin typeface="Arial" panose="020B0604020202020204" pitchFamily="34" charset="0"/>
                <a:cs typeface="Arial" panose="020B0604020202020204" pitchFamily="34" charset="0"/>
                <a:hlinkClick r:id="rId4"/>
              </a:rPr>
              <a:t>annelie.malmberg@regionhalland.se</a:t>
            </a:r>
            <a:r>
              <a:rPr lang="sv-SE" b="0">
                <a:latin typeface="Arial" panose="020B0604020202020204" pitchFamily="34" charset="0"/>
                <a:cs typeface="Arial" panose="020B0604020202020204" pitchFamily="34" charset="0"/>
              </a:rPr>
              <a:t/>
            </a:r>
            <a:br>
              <a:rPr lang="sv-SE" b="0">
                <a:latin typeface="Arial" panose="020B0604020202020204" pitchFamily="34" charset="0"/>
                <a:cs typeface="Arial" panose="020B0604020202020204" pitchFamily="34" charset="0"/>
              </a:rPr>
            </a:br>
            <a:r>
              <a:rPr lang="sv-SE" b="0" dirty="0">
                <a:latin typeface="Arial" panose="020B0604020202020204" pitchFamily="34" charset="0"/>
                <a:cs typeface="Arial" panose="020B0604020202020204" pitchFamily="34" charset="0"/>
              </a:rPr>
              <a:t>​</a:t>
            </a:r>
            <a:endParaRPr lang="sv-SE" dirty="0">
              <a:cs typeface="Arial"/>
            </a:endParaRPr>
          </a:p>
          <a:p>
            <a:pPr indent="-457200">
              <a:spcBef>
                <a:spcPts val="300"/>
              </a:spcBef>
            </a:pPr>
            <a:r>
              <a:rPr lang="sv-SE" sz="2000" dirty="0">
                <a:latin typeface="Arial" panose="020B0604020202020204" pitchFamily="34" charset="0"/>
                <a:cs typeface="Arial" panose="020B0604020202020204" pitchFamily="34" charset="0"/>
              </a:rPr>
              <a:t>Psykiatrin Halland och Närsjukvård Halland</a:t>
            </a:r>
            <a:br>
              <a:rPr lang="sv-SE" sz="2000" dirty="0">
                <a:latin typeface="Arial" panose="020B0604020202020204" pitchFamily="34" charset="0"/>
                <a:cs typeface="Arial" panose="020B0604020202020204" pitchFamily="34" charset="0"/>
              </a:rPr>
            </a:br>
            <a:r>
              <a:rPr lang="sv-SE" sz="1400" b="0" dirty="0">
                <a:latin typeface="Arial" panose="020B0604020202020204" pitchFamily="34" charset="0"/>
                <a:cs typeface="Arial" panose="020B0604020202020204" pitchFamily="34" charset="0"/>
              </a:rPr>
              <a:t>Håkan Bergh, </a:t>
            </a:r>
            <a:r>
              <a:rPr lang="sv-SE" sz="1400" b="0" dirty="0" err="1">
                <a:latin typeface="Arial" panose="020B0604020202020204" pitchFamily="34" charset="0"/>
                <a:cs typeface="Arial" panose="020B0604020202020204" pitchFamily="34" charset="0"/>
              </a:rPr>
              <a:t>tel</a:t>
            </a:r>
            <a:r>
              <a:rPr lang="sv-SE" sz="1400" b="0" dirty="0">
                <a:latin typeface="Arial" panose="020B0604020202020204" pitchFamily="34" charset="0"/>
                <a:cs typeface="Arial" panose="020B0604020202020204" pitchFamily="34" charset="0"/>
              </a:rPr>
              <a:t> 0340-66 37 97 epost: </a:t>
            </a:r>
            <a:r>
              <a:rPr lang="sv-SE" sz="1400" b="0" dirty="0">
                <a:latin typeface="Arial" panose="020B0604020202020204" pitchFamily="34" charset="0"/>
                <a:cs typeface="Arial" panose="020B0604020202020204" pitchFamily="34" charset="0"/>
                <a:hlinkClick r:id="rId5"/>
              </a:rPr>
              <a:t>hakan.bergh@regionhalland.se </a:t>
            </a:r>
          </a:p>
          <a:p>
            <a:pPr indent="-457200">
              <a:spcBef>
                <a:spcPts val="300"/>
              </a:spcBef>
            </a:pPr>
            <a:r>
              <a:rPr lang="sv-SE" sz="1400" b="0" dirty="0">
                <a:latin typeface="Arial" panose="020B0604020202020204" pitchFamily="34" charset="0"/>
                <a:cs typeface="Arial" panose="020B0604020202020204" pitchFamily="34" charset="0"/>
              </a:rPr>
              <a:t>Ulrika Bergsten, </a:t>
            </a:r>
            <a:r>
              <a:rPr lang="sv-SE" sz="1400" b="0" dirty="0" err="1">
                <a:latin typeface="Arial" panose="020B0604020202020204" pitchFamily="34" charset="0"/>
                <a:cs typeface="Arial" panose="020B0604020202020204" pitchFamily="34" charset="0"/>
              </a:rPr>
              <a:t>tel</a:t>
            </a:r>
            <a:r>
              <a:rPr lang="sv-SE" sz="1400" b="0" dirty="0">
                <a:latin typeface="Arial" panose="020B0604020202020204" pitchFamily="34" charset="0"/>
                <a:cs typeface="Arial" panose="020B0604020202020204" pitchFamily="34" charset="0"/>
              </a:rPr>
              <a:t> 0731- 42 67 58 epost: </a:t>
            </a:r>
            <a:r>
              <a:rPr lang="sv-SE" sz="1400" b="0" dirty="0">
                <a:latin typeface="Arial" panose="020B0604020202020204" pitchFamily="34" charset="0"/>
                <a:cs typeface="Arial" panose="020B0604020202020204" pitchFamily="34" charset="0"/>
                <a:hlinkClick r:id="rId6"/>
              </a:rPr>
              <a:t>ulrika.bergsten@regionhalland.se </a:t>
            </a:r>
          </a:p>
          <a:p>
            <a:pPr indent="-457200">
              <a:spcBef>
                <a:spcPts val="300"/>
              </a:spcBef>
            </a:pPr>
            <a:endParaRPr lang="sv-SE" sz="1400" dirty="0">
              <a:latin typeface="Arial" panose="020B0604020202020204" pitchFamily="34" charset="0"/>
              <a:cs typeface="Arial" panose="020B0604020202020204" pitchFamily="34" charset="0"/>
            </a:endParaRPr>
          </a:p>
        </p:txBody>
      </p:sp>
      <p:sp>
        <p:nvSpPr>
          <p:cNvPr id="4" name="textruta 3"/>
          <p:cNvSpPr txBox="1"/>
          <p:nvPr/>
        </p:nvSpPr>
        <p:spPr>
          <a:xfrm>
            <a:off x="1117349" y="1361065"/>
            <a:ext cx="6968248" cy="738664"/>
          </a:xfrm>
          <a:prstGeom prst="rect">
            <a:avLst/>
          </a:prstGeom>
          <a:noFill/>
        </p:spPr>
        <p:txBody>
          <a:bodyPr wrap="square" rtlCol="0" anchor="t">
            <a:spAutoFit/>
          </a:bodyPr>
          <a:lstStyle/>
          <a:p>
            <a:r>
              <a:rPr lang="sv-SE" sz="2400" b="0"/>
              <a:t>Kontaktpersoner på FoU </a:t>
            </a:r>
            <a:endParaRPr lang="sv-SE" sz="2400"/>
          </a:p>
          <a:p>
            <a:r>
              <a:rPr lang="sv-SE" sz="1800" b="0"/>
              <a:t>- hjälper dig till rätt funktion och kompetens</a:t>
            </a:r>
            <a:endParaRPr lang="sv-SE" sz="1800" b="0">
              <a:cs typeface="Arial"/>
            </a:endParaRPr>
          </a:p>
        </p:txBody>
      </p:sp>
    </p:spTree>
    <p:extLst>
      <p:ext uri="{BB962C8B-B14F-4D97-AF65-F5344CB8AC3E}">
        <p14:creationId xmlns:p14="http://schemas.microsoft.com/office/powerpoint/2010/main" val="335727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3" descr="En bild som visar himmel, vatten, utomhus, solnedgång&#10;&#10;Beskrivning genererad med mycket hög exakthet">
            <a:extLst>
              <a:ext uri="{FF2B5EF4-FFF2-40B4-BE49-F238E27FC236}">
                <a16:creationId xmlns:a16="http://schemas.microsoft.com/office/drawing/2014/main" xmlns="" id="{62B600A5-2D56-4C6A-AD31-3528B6DE18FD}"/>
              </a:ext>
            </a:extLst>
          </p:cNvPr>
          <p:cNvPicPr>
            <a:picLocks noChangeAspect="1"/>
          </p:cNvPicPr>
          <p:nvPr/>
        </p:nvPicPr>
        <p:blipFill rotWithShape="1">
          <a:blip r:embed="rId3"/>
          <a:srcRect t="12150" r="-89" b="9346"/>
          <a:stretch/>
        </p:blipFill>
        <p:spPr>
          <a:xfrm>
            <a:off x="-91440" y="935182"/>
            <a:ext cx="9351829" cy="4887891"/>
          </a:xfrm>
          <a:prstGeom prst="rect">
            <a:avLst/>
          </a:prstGeom>
        </p:spPr>
      </p:pic>
      <p:sp>
        <p:nvSpPr>
          <p:cNvPr id="2" name="textruta 1"/>
          <p:cNvSpPr txBox="1"/>
          <p:nvPr/>
        </p:nvSpPr>
        <p:spPr>
          <a:xfrm>
            <a:off x="537554" y="2743206"/>
            <a:ext cx="8383507" cy="830997"/>
          </a:xfrm>
          <a:prstGeom prst="rect">
            <a:avLst/>
          </a:prstGeom>
          <a:noFill/>
        </p:spPr>
        <p:txBody>
          <a:bodyPr wrap="square" rtlCol="0" anchor="t">
            <a:spAutoFit/>
          </a:bodyPr>
          <a:lstStyle/>
          <a:p>
            <a:pPr algn="ctr"/>
            <a:r>
              <a:rPr lang="sv-SE" sz="2400" b="0">
                <a:solidFill>
                  <a:schemeClr val="bg1"/>
                </a:solidFill>
              </a:rPr>
              <a:t>FoU Halland arbetar tillsammans med er för att öka </a:t>
            </a:r>
            <a:br>
              <a:rPr lang="sv-SE" sz="2400" b="0">
                <a:solidFill>
                  <a:schemeClr val="bg1"/>
                </a:solidFill>
              </a:rPr>
            </a:br>
            <a:r>
              <a:rPr lang="sv-SE" sz="2400" b="0">
                <a:solidFill>
                  <a:schemeClr val="bg1"/>
                </a:solidFill>
              </a:rPr>
              <a:t>den vetenskapliga kompetensen i Region Halland</a:t>
            </a:r>
            <a:endParaRPr lang="sv-SE" sz="2400" b="0">
              <a:solidFill>
                <a:schemeClr val="bg1"/>
              </a:solidFill>
              <a:cs typeface="Arial"/>
            </a:endParaRPr>
          </a:p>
        </p:txBody>
      </p:sp>
    </p:spTree>
    <p:extLst>
      <p:ext uri="{BB962C8B-B14F-4D97-AF65-F5344CB8AC3E}">
        <p14:creationId xmlns:p14="http://schemas.microsoft.com/office/powerpoint/2010/main" val="106991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xmlns="" id="{9A4A5F46-42F9-49CA-BBCA-957B1EBD0532}"/>
              </a:ext>
            </a:extLst>
          </p:cNvPr>
          <p:cNvSpPr/>
          <p:nvPr/>
        </p:nvSpPr>
        <p:spPr bwMode="auto">
          <a:xfrm>
            <a:off x="-596069" y="1350819"/>
            <a:ext cx="10363524" cy="4157165"/>
          </a:xfrm>
          <a:prstGeom prst="rect">
            <a:avLst/>
          </a:prstGeom>
          <a:solidFill>
            <a:srgbClr val="6CA2D5">
              <a:alpha val="30196"/>
            </a:srgbClr>
          </a:solidFill>
          <a:ln w="63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200" b="1" i="0" u="none" strike="noStrike" cap="none" normalizeH="0" baseline="0">
              <a:solidFill>
                <a:schemeClr val="tx1"/>
              </a:solidFill>
              <a:effectLst/>
              <a:latin typeface="Arial" charset="0"/>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p:txBody>
      </p:sp>
      <p:sp>
        <p:nvSpPr>
          <p:cNvPr id="3" name="textruta 2"/>
          <p:cNvSpPr txBox="1"/>
          <p:nvPr/>
        </p:nvSpPr>
        <p:spPr>
          <a:xfrm>
            <a:off x="3048000" y="2799907"/>
            <a:ext cx="2365561" cy="646331"/>
          </a:xfrm>
          <a:prstGeom prst="rect">
            <a:avLst/>
          </a:prstGeom>
          <a:noFill/>
        </p:spPr>
        <p:txBody>
          <a:bodyPr wrap="square" rtlCol="0">
            <a:spAutoFit/>
          </a:bodyPr>
          <a:lstStyle/>
          <a:p>
            <a:pPr algn="ctr"/>
            <a:r>
              <a:rPr lang="sv-SE" sz="3600"/>
              <a:t>Utveckla</a:t>
            </a:r>
          </a:p>
        </p:txBody>
      </p:sp>
      <p:sp>
        <p:nvSpPr>
          <p:cNvPr id="4" name="textruta 3"/>
          <p:cNvSpPr txBox="1"/>
          <p:nvPr/>
        </p:nvSpPr>
        <p:spPr>
          <a:xfrm>
            <a:off x="4029740" y="3420741"/>
            <a:ext cx="2697124" cy="646331"/>
          </a:xfrm>
          <a:prstGeom prst="rect">
            <a:avLst/>
          </a:prstGeom>
          <a:noFill/>
        </p:spPr>
        <p:txBody>
          <a:bodyPr wrap="square" rtlCol="0">
            <a:spAutoFit/>
          </a:bodyPr>
          <a:lstStyle/>
          <a:p>
            <a:pPr algn="ctr"/>
            <a:r>
              <a:rPr lang="sv-SE" sz="3600"/>
              <a:t>Samordna</a:t>
            </a:r>
          </a:p>
        </p:txBody>
      </p:sp>
      <p:sp>
        <p:nvSpPr>
          <p:cNvPr id="5" name="textruta 4"/>
          <p:cNvSpPr txBox="1"/>
          <p:nvPr/>
        </p:nvSpPr>
        <p:spPr>
          <a:xfrm>
            <a:off x="3671787" y="2181928"/>
            <a:ext cx="1906771" cy="646331"/>
          </a:xfrm>
          <a:prstGeom prst="rect">
            <a:avLst/>
          </a:prstGeom>
          <a:noFill/>
        </p:spPr>
        <p:txBody>
          <a:bodyPr wrap="square" rtlCol="0">
            <a:spAutoFit/>
          </a:bodyPr>
          <a:lstStyle/>
          <a:p>
            <a:pPr algn="ctr"/>
            <a:r>
              <a:rPr lang="sv-SE" sz="3600"/>
              <a:t>Stödja</a:t>
            </a:r>
          </a:p>
        </p:txBody>
      </p:sp>
      <p:sp>
        <p:nvSpPr>
          <p:cNvPr id="6" name="textruta 5"/>
          <p:cNvSpPr txBox="1"/>
          <p:nvPr/>
        </p:nvSpPr>
        <p:spPr>
          <a:xfrm>
            <a:off x="3671787" y="2709224"/>
            <a:ext cx="2488018" cy="276999"/>
          </a:xfrm>
          <a:prstGeom prst="rect">
            <a:avLst/>
          </a:prstGeom>
          <a:noFill/>
        </p:spPr>
        <p:txBody>
          <a:bodyPr wrap="square" rtlCol="0">
            <a:spAutoFit/>
          </a:bodyPr>
          <a:lstStyle/>
          <a:p>
            <a:pPr algn="ctr"/>
            <a:r>
              <a:rPr lang="sv-SE">
                <a:solidFill>
                  <a:schemeClr val="tx1">
                    <a:lumMod val="50000"/>
                    <a:lumOff val="50000"/>
                  </a:schemeClr>
                </a:solidFill>
              </a:rPr>
              <a:t>Vetenskaplig stödverksamhet</a:t>
            </a:r>
          </a:p>
        </p:txBody>
      </p:sp>
      <p:sp>
        <p:nvSpPr>
          <p:cNvPr id="7" name="textruta 6"/>
          <p:cNvSpPr txBox="1"/>
          <p:nvPr/>
        </p:nvSpPr>
        <p:spPr>
          <a:xfrm>
            <a:off x="1295400" y="4282073"/>
            <a:ext cx="6978795" cy="253916"/>
          </a:xfrm>
          <a:prstGeom prst="rect">
            <a:avLst/>
          </a:prstGeom>
          <a:noFill/>
        </p:spPr>
        <p:txBody>
          <a:bodyPr wrap="square" rtlCol="0">
            <a:spAutoFit/>
          </a:bodyPr>
          <a:lstStyle/>
          <a:p>
            <a:pPr algn="ctr"/>
            <a:r>
              <a:rPr lang="sv-SE" sz="1050"/>
              <a:t>Bidra till att regionens övergripande mål nås och att kvaliteten i samtliga verksamheter utvecklas</a:t>
            </a:r>
          </a:p>
        </p:txBody>
      </p:sp>
      <p:sp>
        <p:nvSpPr>
          <p:cNvPr id="8" name="textruta 7"/>
          <p:cNvSpPr txBox="1"/>
          <p:nvPr/>
        </p:nvSpPr>
        <p:spPr>
          <a:xfrm>
            <a:off x="1612657" y="3307738"/>
            <a:ext cx="5957767" cy="276999"/>
          </a:xfrm>
          <a:prstGeom prst="rect">
            <a:avLst/>
          </a:prstGeom>
          <a:noFill/>
        </p:spPr>
        <p:txBody>
          <a:bodyPr wrap="square" rtlCol="0">
            <a:spAutoFit/>
          </a:bodyPr>
          <a:lstStyle/>
          <a:p>
            <a:pPr algn="ctr"/>
            <a:r>
              <a:rPr lang="sv-SE"/>
              <a:t>Arbeta aktivt för ett gynnsamt klimat för forsknings- och utvecklingsarbete</a:t>
            </a:r>
          </a:p>
        </p:txBody>
      </p:sp>
      <p:sp>
        <p:nvSpPr>
          <p:cNvPr id="9" name="textruta 8"/>
          <p:cNvSpPr txBox="1"/>
          <p:nvPr/>
        </p:nvSpPr>
        <p:spPr>
          <a:xfrm>
            <a:off x="1609060" y="3510033"/>
            <a:ext cx="2672317" cy="461665"/>
          </a:xfrm>
          <a:prstGeom prst="rect">
            <a:avLst/>
          </a:prstGeom>
          <a:noFill/>
        </p:spPr>
        <p:txBody>
          <a:bodyPr wrap="square" rtlCol="0">
            <a:spAutoFit/>
          </a:bodyPr>
          <a:lstStyle/>
          <a:p>
            <a:pPr algn="r"/>
            <a:r>
              <a:rPr lang="sv-SE">
                <a:solidFill>
                  <a:schemeClr val="bg2"/>
                </a:solidFill>
              </a:rPr>
              <a:t>Rådgivande specialiststöd </a:t>
            </a:r>
          </a:p>
          <a:p>
            <a:pPr algn="r"/>
            <a:r>
              <a:rPr lang="sv-SE">
                <a:solidFill>
                  <a:schemeClr val="bg2"/>
                </a:solidFill>
              </a:rPr>
              <a:t>och handledning</a:t>
            </a:r>
          </a:p>
        </p:txBody>
      </p:sp>
      <p:sp>
        <p:nvSpPr>
          <p:cNvPr id="10" name="textruta 9"/>
          <p:cNvSpPr txBox="1"/>
          <p:nvPr/>
        </p:nvSpPr>
        <p:spPr>
          <a:xfrm>
            <a:off x="1611148" y="2594393"/>
            <a:ext cx="2973561" cy="369332"/>
          </a:xfrm>
          <a:prstGeom prst="rect">
            <a:avLst/>
          </a:prstGeom>
          <a:noFill/>
        </p:spPr>
        <p:txBody>
          <a:bodyPr wrap="square" rtlCol="0">
            <a:spAutoFit/>
          </a:bodyPr>
          <a:lstStyle/>
          <a:p>
            <a:pPr algn="ctr"/>
            <a:r>
              <a:rPr lang="sv-SE" sz="1800"/>
              <a:t>FoU-projekt</a:t>
            </a:r>
          </a:p>
        </p:txBody>
      </p:sp>
      <p:sp>
        <p:nvSpPr>
          <p:cNvPr id="11" name="textruta 10"/>
          <p:cNvSpPr txBox="1"/>
          <p:nvPr/>
        </p:nvSpPr>
        <p:spPr>
          <a:xfrm>
            <a:off x="5146189" y="2904609"/>
            <a:ext cx="3657591" cy="461665"/>
          </a:xfrm>
          <a:prstGeom prst="rect">
            <a:avLst/>
          </a:prstGeom>
          <a:noFill/>
        </p:spPr>
        <p:txBody>
          <a:bodyPr wrap="square" rtlCol="0">
            <a:spAutoFit/>
          </a:bodyPr>
          <a:lstStyle/>
          <a:p>
            <a:r>
              <a:rPr lang="sv-SE">
                <a:solidFill>
                  <a:schemeClr val="tx1">
                    <a:lumMod val="50000"/>
                    <a:lumOff val="50000"/>
                  </a:schemeClr>
                </a:solidFill>
              </a:rPr>
              <a:t>Informationssökning i medicinska och omvårdnadsinriktade databaser</a:t>
            </a:r>
          </a:p>
        </p:txBody>
      </p:sp>
      <p:sp>
        <p:nvSpPr>
          <p:cNvPr id="12" name="textruta 11"/>
          <p:cNvSpPr txBox="1"/>
          <p:nvPr/>
        </p:nvSpPr>
        <p:spPr>
          <a:xfrm>
            <a:off x="5700891" y="3499179"/>
            <a:ext cx="2973561" cy="307777"/>
          </a:xfrm>
          <a:prstGeom prst="rect">
            <a:avLst/>
          </a:prstGeom>
          <a:noFill/>
        </p:spPr>
        <p:txBody>
          <a:bodyPr wrap="square" rtlCol="0">
            <a:spAutoFit/>
          </a:bodyPr>
          <a:lstStyle/>
          <a:p>
            <a:pPr algn="ctr"/>
            <a:r>
              <a:rPr lang="sv-SE" sz="1400">
                <a:solidFill>
                  <a:schemeClr val="tx1">
                    <a:lumMod val="50000"/>
                    <a:lumOff val="50000"/>
                  </a:schemeClr>
                </a:solidFill>
              </a:rPr>
              <a:t>Hälsoinnovation</a:t>
            </a:r>
          </a:p>
        </p:txBody>
      </p:sp>
      <p:sp>
        <p:nvSpPr>
          <p:cNvPr id="13" name="textruta 12"/>
          <p:cNvSpPr txBox="1"/>
          <p:nvPr/>
        </p:nvSpPr>
        <p:spPr>
          <a:xfrm>
            <a:off x="1299473" y="2414185"/>
            <a:ext cx="2973561" cy="307777"/>
          </a:xfrm>
          <a:prstGeom prst="rect">
            <a:avLst/>
          </a:prstGeom>
          <a:noFill/>
        </p:spPr>
        <p:txBody>
          <a:bodyPr wrap="square" rtlCol="0">
            <a:spAutoFit/>
          </a:bodyPr>
          <a:lstStyle/>
          <a:p>
            <a:pPr algn="ctr"/>
            <a:r>
              <a:rPr lang="sv-SE" sz="1400"/>
              <a:t>Forskning och utveckling </a:t>
            </a:r>
          </a:p>
        </p:txBody>
      </p:sp>
      <p:sp>
        <p:nvSpPr>
          <p:cNvPr id="14" name="textruta 13"/>
          <p:cNvSpPr txBox="1"/>
          <p:nvPr/>
        </p:nvSpPr>
        <p:spPr>
          <a:xfrm>
            <a:off x="4384267" y="2536458"/>
            <a:ext cx="2973561" cy="307777"/>
          </a:xfrm>
          <a:prstGeom prst="rect">
            <a:avLst/>
          </a:prstGeom>
          <a:noFill/>
        </p:spPr>
        <p:txBody>
          <a:bodyPr wrap="square" rtlCol="0">
            <a:spAutoFit/>
          </a:bodyPr>
          <a:lstStyle/>
          <a:p>
            <a:pPr algn="ctr"/>
            <a:r>
              <a:rPr lang="sv-SE" sz="1400"/>
              <a:t>Metodstöd  </a:t>
            </a:r>
          </a:p>
        </p:txBody>
      </p:sp>
      <p:sp>
        <p:nvSpPr>
          <p:cNvPr id="15" name="textruta 14"/>
          <p:cNvSpPr txBox="1"/>
          <p:nvPr/>
        </p:nvSpPr>
        <p:spPr>
          <a:xfrm>
            <a:off x="409264" y="2969230"/>
            <a:ext cx="2961253" cy="461665"/>
          </a:xfrm>
          <a:prstGeom prst="rect">
            <a:avLst/>
          </a:prstGeom>
          <a:noFill/>
        </p:spPr>
        <p:txBody>
          <a:bodyPr wrap="square" rtlCol="0" anchor="t">
            <a:spAutoFit/>
          </a:bodyPr>
          <a:lstStyle/>
          <a:p>
            <a:pPr algn="r"/>
            <a:r>
              <a:rPr lang="sv-SE">
                <a:solidFill>
                  <a:schemeClr val="bg2"/>
                </a:solidFill>
              </a:rPr>
              <a:t>Ansvara, stödja  och genomföra utbildningen för AT- och ST-läkare</a:t>
            </a:r>
          </a:p>
        </p:txBody>
      </p:sp>
      <p:sp>
        <p:nvSpPr>
          <p:cNvPr id="16" name="textruta 15"/>
          <p:cNvSpPr txBox="1"/>
          <p:nvPr/>
        </p:nvSpPr>
        <p:spPr>
          <a:xfrm>
            <a:off x="5110795" y="2724298"/>
            <a:ext cx="2973561" cy="307777"/>
          </a:xfrm>
          <a:prstGeom prst="rect">
            <a:avLst/>
          </a:prstGeom>
          <a:noFill/>
        </p:spPr>
        <p:txBody>
          <a:bodyPr wrap="square" rtlCol="0">
            <a:spAutoFit/>
          </a:bodyPr>
          <a:lstStyle/>
          <a:p>
            <a:pPr algn="ctr"/>
            <a:r>
              <a:rPr lang="sv-SE" sz="1400"/>
              <a:t>Handledning  </a:t>
            </a:r>
          </a:p>
        </p:txBody>
      </p:sp>
      <p:sp>
        <p:nvSpPr>
          <p:cNvPr id="17" name="textruta 16"/>
          <p:cNvSpPr txBox="1"/>
          <p:nvPr/>
        </p:nvSpPr>
        <p:spPr>
          <a:xfrm>
            <a:off x="510141" y="3682684"/>
            <a:ext cx="2973561" cy="307777"/>
          </a:xfrm>
          <a:prstGeom prst="rect">
            <a:avLst/>
          </a:prstGeom>
          <a:noFill/>
        </p:spPr>
        <p:txBody>
          <a:bodyPr wrap="square" rtlCol="0">
            <a:spAutoFit/>
          </a:bodyPr>
          <a:lstStyle/>
          <a:p>
            <a:pPr algn="ctr"/>
            <a:r>
              <a:rPr lang="sv-SE" sz="1400"/>
              <a:t>Biblioteksverksamhet</a:t>
            </a:r>
          </a:p>
        </p:txBody>
      </p:sp>
      <p:sp>
        <p:nvSpPr>
          <p:cNvPr id="18" name="textruta 17"/>
          <p:cNvSpPr txBox="1"/>
          <p:nvPr/>
        </p:nvSpPr>
        <p:spPr>
          <a:xfrm>
            <a:off x="2240034" y="3877954"/>
            <a:ext cx="2973561" cy="307777"/>
          </a:xfrm>
          <a:prstGeom prst="rect">
            <a:avLst/>
          </a:prstGeom>
          <a:noFill/>
        </p:spPr>
        <p:txBody>
          <a:bodyPr wrap="square" rtlCol="0">
            <a:spAutoFit/>
          </a:bodyPr>
          <a:lstStyle/>
          <a:p>
            <a:pPr algn="ctr"/>
            <a:r>
              <a:rPr lang="sv-SE" sz="1400"/>
              <a:t>Forskningskonton  </a:t>
            </a:r>
          </a:p>
        </p:txBody>
      </p:sp>
      <p:sp>
        <p:nvSpPr>
          <p:cNvPr id="19" name="textruta 18"/>
          <p:cNvSpPr txBox="1"/>
          <p:nvPr/>
        </p:nvSpPr>
        <p:spPr>
          <a:xfrm>
            <a:off x="3264212" y="4067072"/>
            <a:ext cx="2973561" cy="307777"/>
          </a:xfrm>
          <a:prstGeom prst="rect">
            <a:avLst/>
          </a:prstGeom>
          <a:noFill/>
        </p:spPr>
        <p:txBody>
          <a:bodyPr wrap="square" rtlCol="0">
            <a:spAutoFit/>
          </a:bodyPr>
          <a:lstStyle/>
          <a:p>
            <a:pPr algn="ctr"/>
            <a:r>
              <a:rPr lang="sv-SE" sz="1400">
                <a:solidFill>
                  <a:schemeClr val="tx1">
                    <a:lumMod val="50000"/>
                    <a:lumOff val="50000"/>
                  </a:schemeClr>
                </a:solidFill>
              </a:rPr>
              <a:t>Vetenskapliga rådet</a:t>
            </a:r>
            <a:r>
              <a:rPr lang="sv-SE" sz="1400"/>
              <a:t>  </a:t>
            </a:r>
          </a:p>
        </p:txBody>
      </p:sp>
      <p:sp>
        <p:nvSpPr>
          <p:cNvPr id="20" name="textruta 19"/>
          <p:cNvSpPr txBox="1"/>
          <p:nvPr/>
        </p:nvSpPr>
        <p:spPr>
          <a:xfrm>
            <a:off x="5626382" y="3741670"/>
            <a:ext cx="2973561" cy="230832"/>
          </a:xfrm>
          <a:prstGeom prst="rect">
            <a:avLst/>
          </a:prstGeom>
          <a:noFill/>
        </p:spPr>
        <p:txBody>
          <a:bodyPr wrap="square" rtlCol="0">
            <a:spAutoFit/>
          </a:bodyPr>
          <a:lstStyle/>
          <a:p>
            <a:pPr algn="ctr"/>
            <a:r>
              <a:rPr lang="sv-SE" sz="900"/>
              <a:t>Vetenskaplig metodik </a:t>
            </a:r>
          </a:p>
        </p:txBody>
      </p:sp>
      <p:sp>
        <p:nvSpPr>
          <p:cNvPr id="21" name="textruta 20"/>
          <p:cNvSpPr txBox="1"/>
          <p:nvPr/>
        </p:nvSpPr>
        <p:spPr>
          <a:xfrm>
            <a:off x="5591345" y="2350528"/>
            <a:ext cx="2973561" cy="523220"/>
          </a:xfrm>
          <a:prstGeom prst="rect">
            <a:avLst/>
          </a:prstGeom>
          <a:noFill/>
        </p:spPr>
        <p:txBody>
          <a:bodyPr wrap="square" rtlCol="0" anchor="t">
            <a:spAutoFit/>
          </a:bodyPr>
          <a:lstStyle/>
          <a:p>
            <a:pPr algn="ctr"/>
            <a:r>
              <a:rPr lang="sv-SE" sz="2800">
                <a:cs typeface="Arial"/>
              </a:rPr>
              <a:t>Evidens</a:t>
            </a:r>
          </a:p>
        </p:txBody>
      </p:sp>
      <p:sp>
        <p:nvSpPr>
          <p:cNvPr id="22" name="textruta 21"/>
          <p:cNvSpPr txBox="1"/>
          <p:nvPr/>
        </p:nvSpPr>
        <p:spPr>
          <a:xfrm>
            <a:off x="1688803" y="4102512"/>
            <a:ext cx="2973561" cy="230832"/>
          </a:xfrm>
          <a:prstGeom prst="rect">
            <a:avLst/>
          </a:prstGeom>
          <a:noFill/>
        </p:spPr>
        <p:txBody>
          <a:bodyPr wrap="square" rtlCol="0">
            <a:spAutoFit/>
          </a:bodyPr>
          <a:lstStyle/>
          <a:p>
            <a:pPr algn="ctr"/>
            <a:r>
              <a:rPr lang="sv-SE" sz="900"/>
              <a:t>Attrahera kliniska studier</a:t>
            </a:r>
          </a:p>
        </p:txBody>
      </p:sp>
      <p:sp>
        <p:nvSpPr>
          <p:cNvPr id="23" name="textruta 22"/>
          <p:cNvSpPr txBox="1"/>
          <p:nvPr/>
        </p:nvSpPr>
        <p:spPr>
          <a:xfrm>
            <a:off x="5590937" y="3921775"/>
            <a:ext cx="2973561" cy="400110"/>
          </a:xfrm>
          <a:prstGeom prst="rect">
            <a:avLst/>
          </a:prstGeom>
          <a:noFill/>
        </p:spPr>
        <p:txBody>
          <a:bodyPr wrap="square" rtlCol="0">
            <a:spAutoFit/>
          </a:bodyPr>
          <a:lstStyle/>
          <a:p>
            <a:r>
              <a:rPr lang="sv-SE" sz="1000"/>
              <a:t>Verksamhetsförlag utbildning för sjuksköterskor och läkarstuderande  </a:t>
            </a:r>
          </a:p>
        </p:txBody>
      </p:sp>
      <p:sp>
        <p:nvSpPr>
          <p:cNvPr id="25" name="textruta 24"/>
          <p:cNvSpPr txBox="1"/>
          <p:nvPr/>
        </p:nvSpPr>
        <p:spPr>
          <a:xfrm>
            <a:off x="3590279" y="3860888"/>
            <a:ext cx="2973561" cy="307777"/>
          </a:xfrm>
          <a:prstGeom prst="rect">
            <a:avLst/>
          </a:prstGeom>
          <a:noFill/>
        </p:spPr>
        <p:txBody>
          <a:bodyPr wrap="square" rtlCol="0">
            <a:spAutoFit/>
          </a:bodyPr>
          <a:lstStyle/>
          <a:p>
            <a:pPr algn="ctr"/>
            <a:r>
              <a:rPr lang="sv-SE" sz="1000"/>
              <a:t>Administration</a:t>
            </a:r>
            <a:r>
              <a:rPr lang="sv-SE" sz="1400"/>
              <a:t>  </a:t>
            </a:r>
          </a:p>
        </p:txBody>
      </p:sp>
      <p:sp>
        <p:nvSpPr>
          <p:cNvPr id="27" name="textruta 26"/>
          <p:cNvSpPr txBox="1"/>
          <p:nvPr/>
        </p:nvSpPr>
        <p:spPr>
          <a:xfrm>
            <a:off x="1132659" y="2012206"/>
            <a:ext cx="2973561" cy="523220"/>
          </a:xfrm>
          <a:prstGeom prst="rect">
            <a:avLst/>
          </a:prstGeom>
          <a:noFill/>
        </p:spPr>
        <p:txBody>
          <a:bodyPr wrap="square" rtlCol="0" anchor="t">
            <a:spAutoFit/>
          </a:bodyPr>
          <a:lstStyle/>
          <a:p>
            <a:pPr algn="ctr"/>
            <a:r>
              <a:rPr lang="sv-SE" sz="2800">
                <a:cs typeface="Arial"/>
              </a:rPr>
              <a:t>Kompetens</a:t>
            </a:r>
          </a:p>
        </p:txBody>
      </p:sp>
      <p:sp>
        <p:nvSpPr>
          <p:cNvPr id="28" name="textruta 27"/>
          <p:cNvSpPr txBox="1"/>
          <p:nvPr/>
        </p:nvSpPr>
        <p:spPr>
          <a:xfrm>
            <a:off x="-18818" y="3874853"/>
            <a:ext cx="2973561" cy="523220"/>
          </a:xfrm>
          <a:prstGeom prst="rect">
            <a:avLst/>
          </a:prstGeom>
          <a:noFill/>
        </p:spPr>
        <p:txBody>
          <a:bodyPr wrap="square" rtlCol="0" anchor="t">
            <a:spAutoFit/>
          </a:bodyPr>
          <a:lstStyle/>
          <a:p>
            <a:pPr algn="ctr"/>
            <a:r>
              <a:rPr lang="sv-SE" sz="2800">
                <a:cs typeface="Arial"/>
              </a:rPr>
              <a:t>Projektstöd</a:t>
            </a:r>
          </a:p>
        </p:txBody>
      </p:sp>
      <p:sp>
        <p:nvSpPr>
          <p:cNvPr id="24" name="textruta 23">
            <a:extLst>
              <a:ext uri="{FF2B5EF4-FFF2-40B4-BE49-F238E27FC236}">
                <a16:creationId xmlns:a16="http://schemas.microsoft.com/office/drawing/2014/main" xmlns="" id="{12F515CB-0842-4CD8-A355-E9B58CCC70E2}"/>
              </a:ext>
            </a:extLst>
          </p:cNvPr>
          <p:cNvSpPr txBox="1"/>
          <p:nvPr/>
        </p:nvSpPr>
        <p:spPr>
          <a:xfrm>
            <a:off x="-251022" y="3499179"/>
            <a:ext cx="2973561" cy="307777"/>
          </a:xfrm>
          <a:prstGeom prst="rect">
            <a:avLst/>
          </a:prstGeom>
          <a:noFill/>
        </p:spPr>
        <p:txBody>
          <a:bodyPr wrap="square" rtlCol="0" anchor="t">
            <a:spAutoFit/>
          </a:bodyPr>
          <a:lstStyle/>
          <a:p>
            <a:pPr algn="ctr"/>
            <a:r>
              <a:rPr lang="sv-SE" sz="1400"/>
              <a:t>Medicinsk information</a:t>
            </a:r>
            <a:endParaRPr lang="sv-SE" sz="1400">
              <a:cs typeface="Arial"/>
            </a:endParaRPr>
          </a:p>
        </p:txBody>
      </p:sp>
      <p:sp>
        <p:nvSpPr>
          <p:cNvPr id="29" name="textruta 28"/>
          <p:cNvSpPr txBox="1"/>
          <p:nvPr/>
        </p:nvSpPr>
        <p:spPr>
          <a:xfrm>
            <a:off x="258080" y="2682817"/>
            <a:ext cx="2973561" cy="307777"/>
          </a:xfrm>
          <a:prstGeom prst="rect">
            <a:avLst/>
          </a:prstGeom>
          <a:noFill/>
        </p:spPr>
        <p:txBody>
          <a:bodyPr wrap="square" rtlCol="0">
            <a:spAutoFit/>
          </a:bodyPr>
          <a:lstStyle/>
          <a:p>
            <a:pPr algn="ctr"/>
            <a:r>
              <a:rPr lang="sv-SE" sz="1400">
                <a:solidFill>
                  <a:schemeClr val="tx1">
                    <a:lumMod val="50000"/>
                    <a:lumOff val="50000"/>
                  </a:schemeClr>
                </a:solidFill>
              </a:rPr>
              <a:t>Kvalitetsregister</a:t>
            </a:r>
          </a:p>
        </p:txBody>
      </p:sp>
    </p:spTree>
    <p:extLst>
      <p:ext uri="{BB962C8B-B14F-4D97-AF65-F5344CB8AC3E}">
        <p14:creationId xmlns:p14="http://schemas.microsoft.com/office/powerpoint/2010/main" val="19430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21" grpId="1"/>
      <p:bldP spid="22" grpId="0"/>
      <p:bldP spid="23" grpId="0"/>
      <p:bldP spid="25" grpId="0"/>
      <p:bldP spid="27" grpId="0"/>
      <p:bldP spid="28" grpId="0"/>
      <p:bldP spid="24"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3" cstate="print">
            <a:extLst>
              <a:ext uri="{28A0092B-C50C-407E-A947-70E740481C1C}">
                <a14:useLocalDpi xmlns:a14="http://schemas.microsoft.com/office/drawing/2010/main" val="0"/>
              </a:ext>
            </a:extLst>
          </a:blip>
          <a:srcRect t="25795"/>
          <a:stretch/>
        </p:blipFill>
        <p:spPr>
          <a:xfrm>
            <a:off x="-378086" y="983674"/>
            <a:ext cx="9882304" cy="4888746"/>
          </a:xfrm>
          <a:prstGeom prst="rect">
            <a:avLst/>
          </a:prstGeom>
        </p:spPr>
      </p:pic>
      <p:sp>
        <p:nvSpPr>
          <p:cNvPr id="2" name="textruta 1">
            <a:extLst>
              <a:ext uri="{FF2B5EF4-FFF2-40B4-BE49-F238E27FC236}">
                <a16:creationId xmlns:a16="http://schemas.microsoft.com/office/drawing/2014/main" xmlns="" id="{C71E03F0-08CC-4D66-9242-6F857C88165B}"/>
              </a:ext>
            </a:extLst>
          </p:cNvPr>
          <p:cNvSpPr txBox="1"/>
          <p:nvPr/>
        </p:nvSpPr>
        <p:spPr>
          <a:xfrm>
            <a:off x="899678" y="2824509"/>
            <a:ext cx="7524752"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0" err="1">
                <a:solidFill>
                  <a:schemeClr val="bg1"/>
                </a:solidFill>
                <a:latin typeface="Arial"/>
                <a:cs typeface="Arial"/>
              </a:rPr>
              <a:t>Vårt</a:t>
            </a:r>
            <a:r>
              <a:rPr lang="en-US" sz="2400" b="0">
                <a:solidFill>
                  <a:schemeClr val="bg1"/>
                </a:solidFill>
                <a:latin typeface="Arial"/>
                <a:cs typeface="Arial"/>
              </a:rPr>
              <a:t> </a:t>
            </a:r>
            <a:r>
              <a:rPr lang="en-US" sz="2400" b="0" err="1">
                <a:solidFill>
                  <a:schemeClr val="bg1"/>
                </a:solidFill>
                <a:latin typeface="Arial"/>
                <a:cs typeface="Arial"/>
              </a:rPr>
              <a:t>uppdrag</a:t>
            </a:r>
            <a:r>
              <a:rPr lang="en-US" sz="2400" b="0">
                <a:solidFill>
                  <a:schemeClr val="bg1"/>
                </a:solidFill>
                <a:latin typeface="Arial"/>
                <a:cs typeface="Arial"/>
              </a:rPr>
              <a:t> </a:t>
            </a:r>
            <a:r>
              <a:rPr lang="en-US" sz="2400" b="0" err="1">
                <a:solidFill>
                  <a:schemeClr val="bg1"/>
                </a:solidFill>
                <a:latin typeface="Arial"/>
                <a:cs typeface="Arial"/>
              </a:rPr>
              <a:t>är</a:t>
            </a:r>
            <a:r>
              <a:rPr lang="en-US" sz="2400" b="0">
                <a:solidFill>
                  <a:schemeClr val="bg1"/>
                </a:solidFill>
                <a:latin typeface="Arial"/>
                <a:cs typeface="Arial"/>
              </a:rPr>
              <a:t> </a:t>
            </a:r>
            <a:r>
              <a:rPr lang="en-US" sz="2400" b="0" err="1">
                <a:solidFill>
                  <a:schemeClr val="bg1"/>
                </a:solidFill>
                <a:latin typeface="Arial"/>
                <a:cs typeface="Arial"/>
              </a:rPr>
              <a:t>att</a:t>
            </a:r>
            <a:r>
              <a:rPr lang="en-US" sz="2400" b="0">
                <a:solidFill>
                  <a:schemeClr val="bg1"/>
                </a:solidFill>
                <a:latin typeface="Arial"/>
                <a:cs typeface="Arial"/>
              </a:rPr>
              <a:t> </a:t>
            </a:r>
            <a:r>
              <a:rPr lang="en-US" sz="2400" b="0" err="1">
                <a:solidFill>
                  <a:schemeClr val="bg1"/>
                </a:solidFill>
                <a:latin typeface="Arial"/>
                <a:cs typeface="Arial"/>
              </a:rPr>
              <a:t>vara</a:t>
            </a:r>
            <a:r>
              <a:rPr lang="en-US" sz="2400" b="0">
                <a:solidFill>
                  <a:schemeClr val="bg1"/>
                </a:solidFill>
                <a:latin typeface="Arial"/>
                <a:cs typeface="Arial"/>
              </a:rPr>
              <a:t> en </a:t>
            </a:r>
            <a:r>
              <a:rPr lang="en-US" sz="2400" b="0" err="1">
                <a:solidFill>
                  <a:schemeClr val="bg1"/>
                </a:solidFill>
                <a:latin typeface="Arial"/>
                <a:cs typeface="Arial"/>
              </a:rPr>
              <a:t>vetenskaplig</a:t>
            </a:r>
            <a:r>
              <a:rPr lang="en-US" sz="2400" b="0">
                <a:solidFill>
                  <a:schemeClr val="bg1"/>
                </a:solidFill>
                <a:latin typeface="Arial"/>
                <a:cs typeface="Arial"/>
              </a:rPr>
              <a:t> </a:t>
            </a:r>
            <a:r>
              <a:rPr lang="en-US" sz="2400" b="0" err="1">
                <a:solidFill>
                  <a:schemeClr val="bg1"/>
                </a:solidFill>
                <a:latin typeface="Arial"/>
                <a:cs typeface="Arial"/>
              </a:rPr>
              <a:t>stödverksamhet</a:t>
            </a:r>
            <a:r>
              <a:rPr lang="en-US" sz="2400" b="0">
                <a:solidFill>
                  <a:schemeClr val="bg1"/>
                </a:solidFill>
                <a:latin typeface="Arial"/>
                <a:cs typeface="Arial"/>
              </a:rPr>
              <a:t> </a:t>
            </a:r>
            <a:r>
              <a:rPr lang="en-US" sz="2400" b="0" err="1">
                <a:solidFill>
                  <a:schemeClr val="bg1"/>
                </a:solidFill>
                <a:latin typeface="Arial"/>
                <a:cs typeface="Arial"/>
              </a:rPr>
              <a:t>och</a:t>
            </a:r>
            <a:r>
              <a:rPr lang="en-US" sz="2400" b="0">
                <a:solidFill>
                  <a:schemeClr val="bg1"/>
                </a:solidFill>
                <a:latin typeface="Arial"/>
                <a:cs typeface="Arial"/>
              </a:rPr>
              <a:t> </a:t>
            </a:r>
            <a:r>
              <a:rPr lang="en-US" sz="2400" b="0" err="1">
                <a:solidFill>
                  <a:schemeClr val="bg1"/>
                </a:solidFill>
                <a:latin typeface="Arial"/>
                <a:cs typeface="Arial"/>
              </a:rPr>
              <a:t>aktivt</a:t>
            </a:r>
            <a:r>
              <a:rPr lang="en-US" sz="2400" b="0">
                <a:solidFill>
                  <a:schemeClr val="bg1"/>
                </a:solidFill>
                <a:latin typeface="Arial"/>
                <a:cs typeface="Arial"/>
              </a:rPr>
              <a:t> </a:t>
            </a:r>
            <a:r>
              <a:rPr lang="en-US" sz="2400" b="0" err="1">
                <a:solidFill>
                  <a:schemeClr val="bg1"/>
                </a:solidFill>
                <a:latin typeface="Arial"/>
                <a:cs typeface="Arial"/>
              </a:rPr>
              <a:t>arbeta</a:t>
            </a:r>
            <a:r>
              <a:rPr lang="en-US" sz="2400" b="0">
                <a:solidFill>
                  <a:schemeClr val="bg1"/>
                </a:solidFill>
                <a:latin typeface="Arial"/>
                <a:cs typeface="Arial"/>
              </a:rPr>
              <a:t> </a:t>
            </a:r>
            <a:r>
              <a:rPr lang="en-US" sz="2400" b="0" err="1">
                <a:solidFill>
                  <a:schemeClr val="bg1"/>
                </a:solidFill>
                <a:latin typeface="Arial"/>
                <a:cs typeface="Arial"/>
              </a:rPr>
              <a:t>för</a:t>
            </a:r>
            <a:r>
              <a:rPr lang="en-US" sz="2400" b="0">
                <a:solidFill>
                  <a:schemeClr val="bg1"/>
                </a:solidFill>
                <a:latin typeface="Arial"/>
                <a:cs typeface="Arial"/>
              </a:rPr>
              <a:t> </a:t>
            </a:r>
            <a:r>
              <a:rPr lang="en-US" sz="2400" b="0" err="1">
                <a:solidFill>
                  <a:schemeClr val="bg1"/>
                </a:solidFill>
                <a:latin typeface="Arial"/>
                <a:cs typeface="Arial"/>
              </a:rPr>
              <a:t>att</a:t>
            </a:r>
            <a:r>
              <a:rPr lang="en-US" sz="2400" b="0">
                <a:solidFill>
                  <a:schemeClr val="bg1"/>
                </a:solidFill>
                <a:latin typeface="Arial"/>
                <a:cs typeface="Arial"/>
              </a:rPr>
              <a:t> </a:t>
            </a:r>
            <a:r>
              <a:rPr lang="en-US" sz="2400" b="0" err="1">
                <a:solidFill>
                  <a:schemeClr val="bg1"/>
                </a:solidFill>
                <a:latin typeface="Arial"/>
                <a:cs typeface="Arial"/>
              </a:rPr>
              <a:t>skapa</a:t>
            </a:r>
            <a:r>
              <a:rPr lang="en-US" sz="2400" b="0">
                <a:solidFill>
                  <a:schemeClr val="bg1"/>
                </a:solidFill>
                <a:latin typeface="Arial"/>
                <a:cs typeface="Arial"/>
              </a:rPr>
              <a:t> </a:t>
            </a:r>
            <a:br>
              <a:rPr lang="en-US" sz="2400" b="0">
                <a:solidFill>
                  <a:schemeClr val="bg1"/>
                </a:solidFill>
                <a:latin typeface="Arial"/>
                <a:cs typeface="Arial"/>
              </a:rPr>
            </a:br>
            <a:r>
              <a:rPr lang="en-US" sz="2400" b="0" err="1">
                <a:solidFill>
                  <a:schemeClr val="bg1"/>
                </a:solidFill>
                <a:latin typeface="Arial"/>
                <a:cs typeface="Arial"/>
              </a:rPr>
              <a:t>ett</a:t>
            </a:r>
            <a:r>
              <a:rPr lang="en-US" sz="2400" b="0">
                <a:solidFill>
                  <a:schemeClr val="bg1"/>
                </a:solidFill>
                <a:latin typeface="Arial"/>
                <a:cs typeface="Arial"/>
              </a:rPr>
              <a:t> </a:t>
            </a:r>
            <a:r>
              <a:rPr lang="en-US" sz="2400" b="0" err="1">
                <a:solidFill>
                  <a:schemeClr val="bg1"/>
                </a:solidFill>
                <a:latin typeface="Arial"/>
                <a:cs typeface="Arial"/>
              </a:rPr>
              <a:t>gynnsamt</a:t>
            </a:r>
            <a:r>
              <a:rPr lang="en-US" sz="2400" b="0">
                <a:solidFill>
                  <a:schemeClr val="bg1"/>
                </a:solidFill>
                <a:latin typeface="Arial"/>
                <a:cs typeface="Arial"/>
              </a:rPr>
              <a:t> </a:t>
            </a:r>
            <a:r>
              <a:rPr lang="en-US" sz="2400" b="0" err="1">
                <a:solidFill>
                  <a:schemeClr val="bg1"/>
                </a:solidFill>
                <a:latin typeface="Arial"/>
                <a:cs typeface="Arial"/>
              </a:rPr>
              <a:t>klimat</a:t>
            </a:r>
            <a:r>
              <a:rPr lang="en-US" sz="2400" b="0">
                <a:solidFill>
                  <a:schemeClr val="bg1"/>
                </a:solidFill>
                <a:latin typeface="Arial"/>
                <a:cs typeface="Arial"/>
              </a:rPr>
              <a:t> </a:t>
            </a:r>
            <a:r>
              <a:rPr lang="en-US" sz="2400" b="0" err="1">
                <a:solidFill>
                  <a:schemeClr val="bg1"/>
                </a:solidFill>
                <a:latin typeface="Arial"/>
                <a:cs typeface="Arial"/>
              </a:rPr>
              <a:t>för</a:t>
            </a:r>
            <a:r>
              <a:rPr lang="en-US" sz="2400" b="0">
                <a:solidFill>
                  <a:schemeClr val="bg1"/>
                </a:solidFill>
                <a:latin typeface="Arial"/>
                <a:cs typeface="Arial"/>
              </a:rPr>
              <a:t> </a:t>
            </a:r>
            <a:r>
              <a:rPr lang="en-US" sz="2400" b="0" err="1">
                <a:solidFill>
                  <a:schemeClr val="bg1"/>
                </a:solidFill>
                <a:latin typeface="Arial"/>
                <a:cs typeface="Arial"/>
              </a:rPr>
              <a:t>forsknings</a:t>
            </a:r>
            <a:r>
              <a:rPr lang="en-US" sz="2400" b="0">
                <a:solidFill>
                  <a:schemeClr val="bg1"/>
                </a:solidFill>
                <a:latin typeface="Arial"/>
                <a:cs typeface="Arial"/>
              </a:rPr>
              <a:t>- </a:t>
            </a:r>
            <a:r>
              <a:rPr lang="en-US" sz="2400" b="0" err="1">
                <a:solidFill>
                  <a:schemeClr val="bg1"/>
                </a:solidFill>
                <a:latin typeface="Arial"/>
                <a:cs typeface="Arial"/>
              </a:rPr>
              <a:t>och</a:t>
            </a:r>
            <a:r>
              <a:rPr lang="en-US" sz="2400" b="0">
                <a:solidFill>
                  <a:schemeClr val="bg1"/>
                </a:solidFill>
                <a:latin typeface="Arial"/>
                <a:cs typeface="Arial"/>
              </a:rPr>
              <a:t> </a:t>
            </a:r>
            <a:r>
              <a:rPr lang="en-US" sz="2400" b="0" err="1">
                <a:solidFill>
                  <a:schemeClr val="bg1"/>
                </a:solidFill>
                <a:latin typeface="Arial"/>
                <a:cs typeface="Arial"/>
              </a:rPr>
              <a:t>utvecklingsarbete</a:t>
            </a:r>
            <a:r>
              <a:rPr lang="en-US" sz="2400" b="0">
                <a:solidFill>
                  <a:schemeClr val="bg1"/>
                </a:solidFill>
                <a:latin typeface="Arial"/>
                <a:cs typeface="Arial"/>
              </a:rPr>
              <a:t>. </a:t>
            </a:r>
            <a:endParaRPr lang="en-US" b="0">
              <a:solidFill>
                <a:schemeClr val="bg1"/>
              </a:solidFill>
              <a:latin typeface="Arial"/>
              <a:cs typeface="Arial"/>
            </a:endParaRPr>
          </a:p>
          <a:p>
            <a:endParaRPr lang="en-US" b="0">
              <a:solidFill>
                <a:schemeClr val="bg1"/>
              </a:solidFill>
              <a:latin typeface="Calibri"/>
              <a:cs typeface="Calibri"/>
            </a:endParaRPr>
          </a:p>
        </p:txBody>
      </p:sp>
    </p:spTree>
    <p:extLst>
      <p:ext uri="{BB962C8B-B14F-4D97-AF65-F5344CB8AC3E}">
        <p14:creationId xmlns:p14="http://schemas.microsoft.com/office/powerpoint/2010/main" val="348340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descr="En bild som visar inomhus, bord, himmel, sitter&#10;&#10;Beskrivning genererad med mycket hög exakthet">
            <a:extLst>
              <a:ext uri="{FF2B5EF4-FFF2-40B4-BE49-F238E27FC236}">
                <a16:creationId xmlns:a16="http://schemas.microsoft.com/office/drawing/2014/main" xmlns="" id="{67E6022B-FB08-48AE-B206-6FDFD1470054}"/>
              </a:ext>
            </a:extLst>
          </p:cNvPr>
          <p:cNvPicPr>
            <a:picLocks noChangeAspect="1"/>
          </p:cNvPicPr>
          <p:nvPr/>
        </p:nvPicPr>
        <p:blipFill>
          <a:blip r:embed="rId3"/>
          <a:stretch>
            <a:fillRect/>
          </a:stretch>
        </p:blipFill>
        <p:spPr>
          <a:xfrm>
            <a:off x="0" y="2681893"/>
            <a:ext cx="5486399" cy="3657601"/>
          </a:xfrm>
          <a:prstGeom prst="rect">
            <a:avLst/>
          </a:prstGeom>
        </p:spPr>
      </p:pic>
      <p:sp>
        <p:nvSpPr>
          <p:cNvPr id="9" name="textruta 8">
            <a:extLst>
              <a:ext uri="{FF2B5EF4-FFF2-40B4-BE49-F238E27FC236}">
                <a16:creationId xmlns:a16="http://schemas.microsoft.com/office/drawing/2014/main" xmlns="" id="{C71E03F0-08CC-4D66-9242-6F857C88165B}"/>
              </a:ext>
            </a:extLst>
          </p:cNvPr>
          <p:cNvSpPr txBox="1"/>
          <p:nvPr/>
        </p:nvSpPr>
        <p:spPr>
          <a:xfrm>
            <a:off x="1181100" y="1319879"/>
            <a:ext cx="7668483" cy="37856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0">
                <a:latin typeface="Arial"/>
                <a:cs typeface="Arial"/>
              </a:rPr>
              <a:t>FoU </a:t>
            </a:r>
            <a:r>
              <a:rPr lang="en-US" sz="2400" b="0" err="1">
                <a:latin typeface="Arial"/>
                <a:cs typeface="Arial"/>
              </a:rPr>
              <a:t>ger</a:t>
            </a:r>
            <a:r>
              <a:rPr lang="en-US" sz="2400" b="0">
                <a:latin typeface="Arial"/>
                <a:cs typeface="Arial"/>
              </a:rPr>
              <a:t> </a:t>
            </a:r>
            <a:r>
              <a:rPr lang="en-US" sz="2400" b="0" err="1">
                <a:latin typeface="Arial"/>
                <a:cs typeface="Arial"/>
              </a:rPr>
              <a:t>rådgivande</a:t>
            </a:r>
            <a:r>
              <a:rPr lang="en-US" sz="2400" b="0">
                <a:latin typeface="Arial"/>
                <a:cs typeface="Arial"/>
              </a:rPr>
              <a:t> </a:t>
            </a:r>
            <a:r>
              <a:rPr lang="en-US" sz="2400" b="0" err="1">
                <a:latin typeface="Arial"/>
                <a:cs typeface="Arial"/>
              </a:rPr>
              <a:t>specialiststöd</a:t>
            </a:r>
            <a:r>
              <a:rPr lang="en-US" sz="2400" b="0">
                <a:latin typeface="Arial"/>
                <a:cs typeface="Arial"/>
              </a:rPr>
              <a:t> </a:t>
            </a:r>
            <a:r>
              <a:rPr lang="en-US" sz="2400" b="0" err="1">
                <a:latin typeface="Arial"/>
                <a:cs typeface="Arial"/>
              </a:rPr>
              <a:t>och</a:t>
            </a:r>
            <a:r>
              <a:rPr lang="en-US" sz="2400" b="0">
                <a:latin typeface="Arial"/>
                <a:cs typeface="Arial"/>
              </a:rPr>
              <a:t> </a:t>
            </a:r>
            <a:r>
              <a:rPr lang="en-US" sz="2400" b="0" err="1">
                <a:latin typeface="Arial"/>
                <a:cs typeface="Arial"/>
              </a:rPr>
              <a:t>handledning</a:t>
            </a:r>
            <a:endParaRPr lang="en-US" sz="2400" b="0">
              <a:latin typeface="Arial"/>
              <a:cs typeface="Arial"/>
            </a:endParaRPr>
          </a:p>
          <a:p>
            <a:pPr algn="ctr"/>
            <a:r>
              <a:rPr lang="en-US" sz="2400" b="0">
                <a:latin typeface="Arial"/>
                <a:cs typeface="Arial"/>
              </a:rPr>
              <a:t> </a:t>
            </a:r>
            <a:r>
              <a:rPr lang="en-US" sz="2400" b="0" err="1">
                <a:latin typeface="Arial"/>
                <a:cs typeface="Arial"/>
              </a:rPr>
              <a:t>för</a:t>
            </a:r>
            <a:r>
              <a:rPr lang="en-US" sz="2400" b="0">
                <a:latin typeface="Arial"/>
                <a:cs typeface="Arial"/>
              </a:rPr>
              <a:t> </a:t>
            </a:r>
            <a:r>
              <a:rPr lang="en-US" sz="2400" b="0" err="1">
                <a:latin typeface="Arial"/>
                <a:cs typeface="Arial"/>
              </a:rPr>
              <a:t>såväl</a:t>
            </a:r>
            <a:r>
              <a:rPr lang="en-US" sz="2400" b="0">
                <a:latin typeface="Arial"/>
                <a:cs typeface="Arial"/>
              </a:rPr>
              <a:t> </a:t>
            </a:r>
            <a:r>
              <a:rPr lang="en-US" sz="2400" b="0" err="1">
                <a:latin typeface="Arial"/>
                <a:cs typeface="Arial"/>
              </a:rPr>
              <a:t>forsknings</a:t>
            </a:r>
            <a:r>
              <a:rPr lang="en-US" sz="2400" b="0">
                <a:latin typeface="Arial"/>
                <a:cs typeface="Arial"/>
              </a:rPr>
              <a:t>- </a:t>
            </a:r>
            <a:r>
              <a:rPr lang="en-US" sz="2400" b="0" err="1">
                <a:latin typeface="Arial"/>
                <a:cs typeface="Arial"/>
              </a:rPr>
              <a:t>som</a:t>
            </a:r>
            <a:r>
              <a:rPr lang="en-US" sz="2400" b="0">
                <a:latin typeface="Arial"/>
                <a:cs typeface="Arial"/>
              </a:rPr>
              <a:t> </a:t>
            </a:r>
            <a:r>
              <a:rPr lang="en-US" sz="2400" b="0" err="1">
                <a:latin typeface="Arial"/>
                <a:cs typeface="Arial"/>
              </a:rPr>
              <a:t>utvecklingsprojekt</a:t>
            </a:r>
            <a:r>
              <a:rPr lang="en-US" sz="2400" b="0">
                <a:latin typeface="Arial"/>
                <a:cs typeface="Arial"/>
              </a:rPr>
              <a:t>. </a:t>
            </a:r>
          </a:p>
          <a:p>
            <a:pPr algn="ctr"/>
            <a:endParaRPr lang="en-US" sz="2400" b="0">
              <a:latin typeface="Arial"/>
              <a:cs typeface="Arial"/>
            </a:endParaRPr>
          </a:p>
          <a:p>
            <a:pPr algn="ctr"/>
            <a:r>
              <a:rPr lang="sv-SE" sz="2400" b="0"/>
              <a:t>Vi stödjer, handleder och utbildar i </a:t>
            </a:r>
          </a:p>
          <a:p>
            <a:pPr algn="ctr"/>
            <a:r>
              <a:rPr lang="sv-SE" sz="2400" b="0"/>
              <a:t>informationssökning och referenshantering</a:t>
            </a:r>
            <a:r>
              <a:rPr lang="sv-SE" sz="2400" b="0">
                <a:cs typeface="Arial"/>
              </a:rPr>
              <a:t>.</a:t>
            </a:r>
          </a:p>
          <a:p>
            <a:pPr algn="ctr"/>
            <a:r>
              <a:rPr lang="en-US" sz="2400" b="0">
                <a:latin typeface="Arial"/>
                <a:cs typeface="Arial"/>
              </a:rPr>
              <a:t>i </a:t>
            </a:r>
            <a:r>
              <a:rPr lang="sv-SE" sz="2400" b="0"/>
              <a:t>databaser och medier. </a:t>
            </a:r>
          </a:p>
          <a:p>
            <a:pPr algn="ctr"/>
            <a:endParaRPr lang="sv-SE" sz="2400" b="0"/>
          </a:p>
          <a:p>
            <a:pPr algn="ctr"/>
            <a:r>
              <a:rPr lang="sv-SE" sz="2400" b="0"/>
              <a:t>Vi har även en biblioteksverksamhet</a:t>
            </a:r>
          </a:p>
          <a:p>
            <a:pPr algn="ctr"/>
            <a:r>
              <a:rPr lang="sv-SE" sz="2400" b="0"/>
              <a:t> för patient- och anhöriggrupper.</a:t>
            </a:r>
            <a:endParaRPr lang="sv-SE" sz="2400" b="0">
              <a:cs typeface="Arial"/>
            </a:endParaRPr>
          </a:p>
          <a:p>
            <a:endParaRPr lang="sv-SE" sz="2400"/>
          </a:p>
        </p:txBody>
      </p:sp>
    </p:spTree>
    <p:extLst>
      <p:ext uri="{BB962C8B-B14F-4D97-AF65-F5344CB8AC3E}">
        <p14:creationId xmlns:p14="http://schemas.microsoft.com/office/powerpoint/2010/main" val="192483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t="15625"/>
          <a:stretch/>
        </p:blipFill>
        <p:spPr>
          <a:xfrm>
            <a:off x="0" y="971550"/>
            <a:ext cx="9144000" cy="4953000"/>
          </a:xfrm>
          <a:prstGeom prst="rect">
            <a:avLst/>
          </a:prstGeom>
        </p:spPr>
      </p:pic>
      <p:sp>
        <p:nvSpPr>
          <p:cNvPr id="9" name="textruta 8">
            <a:extLst>
              <a:ext uri="{FF2B5EF4-FFF2-40B4-BE49-F238E27FC236}">
                <a16:creationId xmlns:a16="http://schemas.microsoft.com/office/drawing/2014/main" xmlns="" id="{C71E03F0-08CC-4D66-9242-6F857C88165B}"/>
              </a:ext>
            </a:extLst>
          </p:cNvPr>
          <p:cNvSpPr txBox="1"/>
          <p:nvPr/>
        </p:nvSpPr>
        <p:spPr>
          <a:xfrm>
            <a:off x="498755" y="1993888"/>
            <a:ext cx="8146490"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0">
                <a:latin typeface="Arial"/>
                <a:cs typeface="Arial"/>
              </a:rPr>
              <a:t>Vi </a:t>
            </a:r>
            <a:r>
              <a:rPr lang="en-US" sz="2400" b="0" err="1">
                <a:latin typeface="Arial"/>
                <a:cs typeface="Arial"/>
              </a:rPr>
              <a:t>stödjer</a:t>
            </a:r>
            <a:r>
              <a:rPr lang="en-US" sz="2400" b="0">
                <a:latin typeface="Arial"/>
                <a:cs typeface="Arial"/>
              </a:rPr>
              <a:t> </a:t>
            </a:r>
            <a:r>
              <a:rPr lang="en-US" sz="2400" b="0" err="1">
                <a:latin typeface="Arial"/>
                <a:cs typeface="Arial"/>
              </a:rPr>
              <a:t>forskning</a:t>
            </a:r>
            <a:r>
              <a:rPr lang="en-US" sz="2400" b="0">
                <a:latin typeface="Arial"/>
                <a:cs typeface="Arial"/>
              </a:rPr>
              <a:t> </a:t>
            </a:r>
            <a:r>
              <a:rPr lang="en-US" sz="2400" b="0" err="1">
                <a:latin typeface="Arial"/>
                <a:cs typeface="Arial"/>
              </a:rPr>
              <a:t>och</a:t>
            </a:r>
            <a:r>
              <a:rPr lang="en-US" sz="2400" b="0">
                <a:latin typeface="Arial"/>
                <a:cs typeface="Arial"/>
              </a:rPr>
              <a:t> </a:t>
            </a:r>
            <a:r>
              <a:rPr lang="en-US" sz="2400" b="0" err="1">
                <a:latin typeface="Arial"/>
                <a:cs typeface="Arial"/>
              </a:rPr>
              <a:t>utveckling</a:t>
            </a:r>
            <a:r>
              <a:rPr lang="en-US" sz="2400" b="0">
                <a:latin typeface="Arial"/>
                <a:cs typeface="Arial"/>
              </a:rPr>
              <a:t> </a:t>
            </a:r>
            <a:r>
              <a:rPr lang="en-US" sz="2400" b="0" err="1">
                <a:latin typeface="Arial"/>
                <a:cs typeface="Arial"/>
              </a:rPr>
              <a:t>genom</a:t>
            </a:r>
            <a:r>
              <a:rPr lang="en-US" sz="2400" b="0">
                <a:latin typeface="Arial"/>
                <a:cs typeface="Arial"/>
              </a:rPr>
              <a:t> </a:t>
            </a:r>
            <a:r>
              <a:rPr lang="en-US" sz="2400" b="0" err="1">
                <a:latin typeface="Arial"/>
                <a:cs typeface="Arial"/>
              </a:rPr>
              <a:t>personlig</a:t>
            </a:r>
            <a:r>
              <a:rPr lang="en-US" sz="2400" b="0">
                <a:latin typeface="Arial"/>
                <a:cs typeface="Arial"/>
              </a:rPr>
              <a:t> </a:t>
            </a:r>
            <a:r>
              <a:rPr lang="en-US" sz="2400" b="0" err="1">
                <a:latin typeface="Arial"/>
                <a:cs typeface="Arial"/>
              </a:rPr>
              <a:t>handledning</a:t>
            </a:r>
            <a:r>
              <a:rPr lang="en-US" sz="2400" b="0">
                <a:latin typeface="Arial"/>
                <a:cs typeface="Arial"/>
              </a:rPr>
              <a:t> </a:t>
            </a:r>
            <a:r>
              <a:rPr lang="en-US" sz="2400" b="0" err="1">
                <a:latin typeface="Arial"/>
                <a:cs typeface="Arial"/>
              </a:rPr>
              <a:t>avseende</a:t>
            </a:r>
            <a:r>
              <a:rPr lang="en-US" sz="2400" b="0">
                <a:latin typeface="Arial"/>
                <a:cs typeface="Arial"/>
              </a:rPr>
              <a:t> </a:t>
            </a:r>
            <a:r>
              <a:rPr lang="en-US" sz="2400" b="0" err="1">
                <a:latin typeface="Arial"/>
                <a:cs typeface="Arial"/>
              </a:rPr>
              <a:t>evidens</a:t>
            </a:r>
            <a:r>
              <a:rPr lang="en-US" sz="2400" b="0">
                <a:latin typeface="Arial"/>
                <a:cs typeface="Arial"/>
              </a:rPr>
              <a:t>, </a:t>
            </a:r>
            <a:r>
              <a:rPr lang="en-US" sz="2400" b="0" err="1">
                <a:latin typeface="Arial"/>
                <a:cs typeface="Arial"/>
              </a:rPr>
              <a:t>statistik</a:t>
            </a:r>
            <a:r>
              <a:rPr lang="en-US" sz="2400" b="0">
                <a:latin typeface="Arial"/>
                <a:cs typeface="Arial"/>
              </a:rPr>
              <a:t>, </a:t>
            </a:r>
            <a:r>
              <a:rPr lang="en-US" sz="2400" b="0" err="1">
                <a:latin typeface="Arial"/>
                <a:cs typeface="Arial"/>
              </a:rPr>
              <a:t>utvärdering</a:t>
            </a:r>
            <a:r>
              <a:rPr lang="en-US" sz="2400" b="0">
                <a:latin typeface="Arial"/>
                <a:cs typeface="Arial"/>
              </a:rPr>
              <a:t>, </a:t>
            </a:r>
            <a:r>
              <a:rPr lang="en-US" sz="2400" b="0" err="1">
                <a:latin typeface="Arial"/>
                <a:cs typeface="Arial"/>
              </a:rPr>
              <a:t>utveckling</a:t>
            </a:r>
            <a:r>
              <a:rPr lang="en-US" sz="2400" b="0">
                <a:latin typeface="Arial"/>
                <a:cs typeface="Arial"/>
              </a:rPr>
              <a:t>, </a:t>
            </a:r>
            <a:r>
              <a:rPr lang="en-US" sz="2400" b="0" err="1">
                <a:latin typeface="Arial"/>
                <a:cs typeface="Arial"/>
              </a:rPr>
              <a:t>forskning</a:t>
            </a:r>
            <a:r>
              <a:rPr lang="en-US" sz="2400" b="0">
                <a:latin typeface="Arial"/>
                <a:cs typeface="Arial"/>
              </a:rPr>
              <a:t> </a:t>
            </a:r>
            <a:r>
              <a:rPr lang="en-US" sz="2400" b="0" err="1">
                <a:latin typeface="Arial"/>
                <a:cs typeface="Arial"/>
              </a:rPr>
              <a:t>och</a:t>
            </a:r>
            <a:r>
              <a:rPr lang="en-US" sz="2400" b="0">
                <a:latin typeface="Arial"/>
                <a:cs typeface="Arial"/>
              </a:rPr>
              <a:t> </a:t>
            </a:r>
            <a:r>
              <a:rPr lang="en-US" sz="2400" b="0" err="1">
                <a:latin typeface="Arial"/>
                <a:cs typeface="Arial"/>
              </a:rPr>
              <a:t>implementering</a:t>
            </a:r>
            <a:r>
              <a:rPr lang="en-US" sz="2400" b="0">
                <a:latin typeface="Arial"/>
                <a:cs typeface="Arial"/>
              </a:rPr>
              <a:t>. </a:t>
            </a:r>
          </a:p>
          <a:p>
            <a:pPr algn="ctr"/>
            <a:endParaRPr lang="en-US" sz="2400" b="0">
              <a:latin typeface="Arial"/>
              <a:cs typeface="Arial"/>
            </a:endParaRPr>
          </a:p>
          <a:p>
            <a:pPr algn="ctr"/>
            <a:r>
              <a:rPr lang="en-US" sz="2400" b="0">
                <a:latin typeface="Arial"/>
                <a:cs typeface="Arial"/>
              </a:rPr>
              <a:t>Vi </a:t>
            </a:r>
            <a:r>
              <a:rPr lang="en-US" sz="2400" b="0" err="1">
                <a:latin typeface="Arial"/>
                <a:cs typeface="Arial"/>
              </a:rPr>
              <a:t>utbildar</a:t>
            </a:r>
            <a:r>
              <a:rPr lang="en-US" sz="2400" b="0">
                <a:latin typeface="Arial"/>
                <a:cs typeface="Arial"/>
              </a:rPr>
              <a:t> i </a:t>
            </a:r>
            <a:r>
              <a:rPr lang="en-US" sz="2400" b="0" err="1">
                <a:latin typeface="Arial"/>
                <a:cs typeface="Arial"/>
              </a:rPr>
              <a:t>forskningmetodik</a:t>
            </a:r>
            <a:r>
              <a:rPr lang="en-US" sz="2400" b="0">
                <a:latin typeface="Arial"/>
                <a:cs typeface="Arial"/>
              </a:rPr>
              <a:t> </a:t>
            </a:r>
            <a:r>
              <a:rPr lang="en-US" sz="2400" b="0" err="1">
                <a:latin typeface="Arial"/>
                <a:cs typeface="Arial"/>
              </a:rPr>
              <a:t>på</a:t>
            </a:r>
            <a:r>
              <a:rPr lang="en-US" sz="2400" b="0">
                <a:latin typeface="Arial"/>
                <a:cs typeface="Arial"/>
              </a:rPr>
              <a:t> </a:t>
            </a:r>
            <a:r>
              <a:rPr lang="en-US" sz="2400" b="0" err="1">
                <a:latin typeface="Arial"/>
                <a:cs typeface="Arial"/>
              </a:rPr>
              <a:t>olika</a:t>
            </a:r>
            <a:r>
              <a:rPr lang="en-US" sz="2400" b="0">
                <a:latin typeface="Arial"/>
                <a:cs typeface="Arial"/>
              </a:rPr>
              <a:t> </a:t>
            </a:r>
            <a:r>
              <a:rPr lang="en-US" sz="2400" b="0" err="1">
                <a:latin typeface="Arial"/>
                <a:cs typeface="Arial"/>
              </a:rPr>
              <a:t>nivåer</a:t>
            </a:r>
            <a:r>
              <a:rPr lang="en-US" sz="2400" b="0">
                <a:latin typeface="Arial"/>
                <a:cs typeface="Arial"/>
              </a:rPr>
              <a:t>. </a:t>
            </a:r>
            <a:endParaRPr lang="en-US" sz="2400" b="0">
              <a:cs typeface="Arial"/>
            </a:endParaRPr>
          </a:p>
        </p:txBody>
      </p:sp>
    </p:spTree>
    <p:extLst>
      <p:ext uri="{BB962C8B-B14F-4D97-AF65-F5344CB8AC3E}">
        <p14:creationId xmlns:p14="http://schemas.microsoft.com/office/powerpoint/2010/main" val="385850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6324826" y="4570945"/>
            <a:ext cx="2004075" cy="738664"/>
          </a:xfrm>
          <a:prstGeom prst="rect">
            <a:avLst/>
          </a:prstGeom>
          <a:noFill/>
        </p:spPr>
        <p:txBody>
          <a:bodyPr wrap="none" rtlCol="0">
            <a:spAutoFit/>
          </a:bodyPr>
          <a:lstStyle/>
          <a:p>
            <a:r>
              <a:rPr lang="sv-SE" sz="1400"/>
              <a:t>Praktiska projektstöd</a:t>
            </a:r>
          </a:p>
          <a:p>
            <a:r>
              <a:rPr lang="sv-SE" sz="1400"/>
              <a:t/>
            </a:r>
            <a:br>
              <a:rPr lang="sv-SE" sz="1400"/>
            </a:br>
            <a:endParaRPr lang="sv-SE" sz="1400"/>
          </a:p>
        </p:txBody>
      </p:sp>
      <p:sp>
        <p:nvSpPr>
          <p:cNvPr id="6" name="textruta 5"/>
          <p:cNvSpPr txBox="1"/>
          <p:nvPr/>
        </p:nvSpPr>
        <p:spPr>
          <a:xfrm>
            <a:off x="3366042" y="5684222"/>
            <a:ext cx="1854995" cy="492443"/>
          </a:xfrm>
          <a:prstGeom prst="rect">
            <a:avLst/>
          </a:prstGeom>
          <a:noFill/>
        </p:spPr>
        <p:txBody>
          <a:bodyPr wrap="none" rtlCol="0" anchor="t">
            <a:spAutoFit/>
          </a:bodyPr>
          <a:lstStyle/>
          <a:p>
            <a:r>
              <a:rPr lang="sv-SE" sz="1400"/>
              <a:t>Statistiska analyser</a:t>
            </a:r>
            <a:r>
              <a:rPr lang="sv-SE" sz="1400">
                <a:cs typeface="Arial"/>
              </a:rPr>
              <a:t/>
            </a:r>
            <a:br>
              <a:rPr lang="sv-SE" sz="1400">
                <a:cs typeface="Arial"/>
              </a:rPr>
            </a:br>
            <a:r>
              <a:rPr lang="sv-SE" b="0"/>
              <a:t> </a:t>
            </a:r>
            <a:endParaRPr lang="sv-SE">
              <a:cs typeface="Arial"/>
            </a:endParaRPr>
          </a:p>
        </p:txBody>
      </p:sp>
      <p:sp>
        <p:nvSpPr>
          <p:cNvPr id="7" name="textruta 6"/>
          <p:cNvSpPr txBox="1"/>
          <p:nvPr/>
        </p:nvSpPr>
        <p:spPr>
          <a:xfrm>
            <a:off x="5929401" y="1719635"/>
            <a:ext cx="2082621" cy="923330"/>
          </a:xfrm>
          <a:prstGeom prst="rect">
            <a:avLst/>
          </a:prstGeom>
          <a:noFill/>
        </p:spPr>
        <p:txBody>
          <a:bodyPr wrap="none" rtlCol="0" anchor="t">
            <a:spAutoFit/>
          </a:bodyPr>
          <a:lstStyle/>
          <a:p>
            <a:r>
              <a:rPr lang="sv-SE" sz="1400"/>
              <a:t>Stödfora - dialogmöte </a:t>
            </a:r>
          </a:p>
          <a:p>
            <a:r>
              <a:rPr lang="sv-SE" sz="1400"/>
              <a:t>mellan </a:t>
            </a:r>
            <a:br>
              <a:rPr lang="sv-SE" sz="1400"/>
            </a:br>
            <a:r>
              <a:rPr lang="sv-SE" sz="1400"/>
              <a:t>medarbetare och FoU</a:t>
            </a:r>
          </a:p>
          <a:p>
            <a:endParaRPr lang="sv-SE" b="0">
              <a:cs typeface="Arial"/>
            </a:endParaRPr>
          </a:p>
        </p:txBody>
      </p:sp>
      <p:sp>
        <p:nvSpPr>
          <p:cNvPr id="8" name="textruta 7"/>
          <p:cNvSpPr txBox="1"/>
          <p:nvPr/>
        </p:nvSpPr>
        <p:spPr>
          <a:xfrm>
            <a:off x="3569794" y="1073304"/>
            <a:ext cx="1883849" cy="738664"/>
          </a:xfrm>
          <a:prstGeom prst="rect">
            <a:avLst/>
          </a:prstGeom>
          <a:noFill/>
        </p:spPr>
        <p:txBody>
          <a:bodyPr wrap="none" rtlCol="0">
            <a:spAutoFit/>
          </a:bodyPr>
          <a:lstStyle/>
          <a:p>
            <a:r>
              <a:rPr lang="sv-SE" sz="1400"/>
              <a:t>Utbildning i </a:t>
            </a:r>
            <a:br>
              <a:rPr lang="sv-SE" sz="1400"/>
            </a:br>
            <a:r>
              <a:rPr lang="sv-SE" sz="1400"/>
              <a:t>Forskningsmetodik </a:t>
            </a:r>
          </a:p>
          <a:p>
            <a:r>
              <a:rPr lang="sv-SE" sz="1400"/>
              <a:t> </a:t>
            </a:r>
          </a:p>
        </p:txBody>
      </p:sp>
      <p:sp>
        <p:nvSpPr>
          <p:cNvPr id="10" name="textruta 9"/>
          <p:cNvSpPr txBox="1"/>
          <p:nvPr/>
        </p:nvSpPr>
        <p:spPr>
          <a:xfrm>
            <a:off x="6489123" y="3094448"/>
            <a:ext cx="2073003" cy="954107"/>
          </a:xfrm>
          <a:prstGeom prst="rect">
            <a:avLst/>
          </a:prstGeom>
          <a:noFill/>
        </p:spPr>
        <p:txBody>
          <a:bodyPr wrap="none" rtlCol="0">
            <a:spAutoFit/>
          </a:bodyPr>
          <a:lstStyle/>
          <a:p>
            <a:r>
              <a:rPr lang="sv-SE" sz="1400"/>
              <a:t>Handledning</a:t>
            </a:r>
            <a:br>
              <a:rPr lang="sv-SE" sz="1400"/>
            </a:br>
            <a:r>
              <a:rPr lang="sv-SE" sz="1400"/>
              <a:t>informationssökning </a:t>
            </a:r>
          </a:p>
          <a:p>
            <a:r>
              <a:rPr lang="sv-SE" sz="1400"/>
              <a:t>och referenshantering</a:t>
            </a:r>
          </a:p>
          <a:p>
            <a:r>
              <a:rPr lang="sv-SE" sz="1400"/>
              <a:t> </a:t>
            </a:r>
          </a:p>
        </p:txBody>
      </p:sp>
      <p:sp>
        <p:nvSpPr>
          <p:cNvPr id="11" name="textruta 10"/>
          <p:cNvSpPr txBox="1"/>
          <p:nvPr/>
        </p:nvSpPr>
        <p:spPr>
          <a:xfrm>
            <a:off x="394439" y="3178709"/>
            <a:ext cx="2193229" cy="1138773"/>
          </a:xfrm>
          <a:prstGeom prst="rect">
            <a:avLst/>
          </a:prstGeom>
          <a:noFill/>
        </p:spPr>
        <p:txBody>
          <a:bodyPr wrap="none" rtlCol="0" anchor="t">
            <a:spAutoFit/>
          </a:bodyPr>
          <a:lstStyle/>
          <a:p>
            <a:r>
              <a:rPr lang="sv-SE" sz="1400"/>
              <a:t>Kommunikation i valda </a:t>
            </a:r>
            <a:br>
              <a:rPr lang="sv-SE" sz="1400"/>
            </a:br>
            <a:r>
              <a:rPr lang="sv-SE" sz="1400"/>
              <a:t>medier avseende </a:t>
            </a:r>
            <a:br>
              <a:rPr lang="sv-SE" sz="1400"/>
            </a:br>
            <a:r>
              <a:rPr lang="sv-SE" sz="1400"/>
              <a:t>forskning- </a:t>
            </a:r>
            <a:br>
              <a:rPr lang="sv-SE" sz="1400"/>
            </a:br>
            <a:r>
              <a:rPr lang="sv-SE" sz="1400"/>
              <a:t>och utvecklingsprojekt </a:t>
            </a:r>
            <a:r>
              <a:rPr lang="sv-SE" sz="1400">
                <a:cs typeface="Arial"/>
              </a:rPr>
              <a:t/>
            </a:r>
            <a:br>
              <a:rPr lang="sv-SE" sz="1400">
                <a:cs typeface="Arial"/>
              </a:rPr>
            </a:br>
            <a:endParaRPr lang="sv-SE" b="0">
              <a:cs typeface="Arial"/>
            </a:endParaRPr>
          </a:p>
        </p:txBody>
      </p:sp>
      <p:sp>
        <p:nvSpPr>
          <p:cNvPr id="12" name="textruta 11"/>
          <p:cNvSpPr txBox="1"/>
          <p:nvPr/>
        </p:nvSpPr>
        <p:spPr>
          <a:xfrm>
            <a:off x="501957" y="1811968"/>
            <a:ext cx="2403222" cy="738664"/>
          </a:xfrm>
          <a:prstGeom prst="rect">
            <a:avLst/>
          </a:prstGeom>
          <a:noFill/>
        </p:spPr>
        <p:txBody>
          <a:bodyPr wrap="none" rtlCol="0">
            <a:spAutoFit/>
          </a:bodyPr>
          <a:lstStyle/>
          <a:p>
            <a:r>
              <a:rPr lang="sv-SE" sz="1400"/>
              <a:t>Övningsseminarium inför </a:t>
            </a:r>
          </a:p>
          <a:p>
            <a:r>
              <a:rPr lang="sv-SE" sz="1400"/>
              <a:t>disputation eller </a:t>
            </a:r>
            <a:br>
              <a:rPr lang="sv-SE" sz="1400"/>
            </a:br>
            <a:r>
              <a:rPr lang="sv-SE" sz="1400"/>
              <a:t>halvtidskontroll </a:t>
            </a:r>
          </a:p>
        </p:txBody>
      </p:sp>
      <p:sp>
        <p:nvSpPr>
          <p:cNvPr id="13" name="textruta 12"/>
          <p:cNvSpPr txBox="1"/>
          <p:nvPr/>
        </p:nvSpPr>
        <p:spPr>
          <a:xfrm>
            <a:off x="501957" y="4718756"/>
            <a:ext cx="2637260" cy="738664"/>
          </a:xfrm>
          <a:prstGeom prst="rect">
            <a:avLst/>
          </a:prstGeom>
          <a:noFill/>
        </p:spPr>
        <p:txBody>
          <a:bodyPr wrap="none" rtlCol="0">
            <a:spAutoFit/>
          </a:bodyPr>
          <a:lstStyle/>
          <a:p>
            <a:endParaRPr lang="sv-SE" sz="1400"/>
          </a:p>
          <a:p>
            <a:r>
              <a:rPr lang="sv-SE" sz="1400"/>
              <a:t>Projektmedel och bidrag </a:t>
            </a:r>
            <a:br>
              <a:rPr lang="sv-SE" sz="1400"/>
            </a:br>
            <a:r>
              <a:rPr lang="sv-SE" sz="1400"/>
              <a:t>för forskning och utveckling </a:t>
            </a:r>
          </a:p>
        </p:txBody>
      </p:sp>
      <p:sp>
        <p:nvSpPr>
          <p:cNvPr id="3" name="Vänsterböjd 2"/>
          <p:cNvSpPr/>
          <p:nvPr/>
        </p:nvSpPr>
        <p:spPr bwMode="auto">
          <a:xfrm>
            <a:off x="4511718" y="1811969"/>
            <a:ext cx="1813108" cy="3872254"/>
          </a:xfrm>
          <a:prstGeom prst="curvedLeftArrow">
            <a:avLst/>
          </a:prstGeom>
          <a:solidFill>
            <a:srgbClr val="BEE2FF"/>
          </a:solidFill>
          <a:ln w="6350"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200" b="1" i="0" u="none" strike="noStrike" cap="none" normalizeH="0" baseline="0">
              <a:ln>
                <a:noFill/>
              </a:ln>
              <a:solidFill>
                <a:schemeClr val="tx1"/>
              </a:solidFill>
              <a:effectLst/>
              <a:latin typeface="Arial" charset="0"/>
            </a:endParaRPr>
          </a:p>
        </p:txBody>
      </p:sp>
      <p:sp>
        <p:nvSpPr>
          <p:cNvPr id="14" name="Vänsterböjd 13"/>
          <p:cNvSpPr/>
          <p:nvPr/>
        </p:nvSpPr>
        <p:spPr bwMode="auto">
          <a:xfrm flipH="1" flipV="1">
            <a:off x="2587668" y="1640519"/>
            <a:ext cx="1813108" cy="3872254"/>
          </a:xfrm>
          <a:prstGeom prst="curvedLeftArrow">
            <a:avLst/>
          </a:prstGeom>
          <a:solidFill>
            <a:srgbClr val="BEE2FF"/>
          </a:solidFill>
          <a:ln w="6350"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200" b="1" i="0" u="none" strike="noStrike" cap="none" normalizeH="0" baseline="0">
              <a:ln>
                <a:noFill/>
              </a:ln>
              <a:solidFill>
                <a:schemeClr val="tx1"/>
              </a:solidFill>
              <a:effectLst/>
              <a:latin typeface="Arial" charset="0"/>
            </a:endParaRPr>
          </a:p>
        </p:txBody>
      </p:sp>
      <p:sp>
        <p:nvSpPr>
          <p:cNvPr id="5" name="textruta 4"/>
          <p:cNvSpPr txBox="1"/>
          <p:nvPr/>
        </p:nvSpPr>
        <p:spPr>
          <a:xfrm>
            <a:off x="3740697" y="2248062"/>
            <a:ext cx="610383" cy="2646878"/>
          </a:xfrm>
          <a:prstGeom prst="rect">
            <a:avLst/>
          </a:prstGeom>
          <a:noFill/>
        </p:spPr>
        <p:txBody>
          <a:bodyPr wrap="square" rtlCol="0">
            <a:spAutoFit/>
          </a:bodyPr>
          <a:lstStyle/>
          <a:p>
            <a:r>
              <a:rPr lang="sv-SE" sz="16600"/>
              <a:t>?</a:t>
            </a:r>
          </a:p>
        </p:txBody>
      </p:sp>
    </p:spTree>
    <p:extLst>
      <p:ext uri="{BB962C8B-B14F-4D97-AF65-F5344CB8AC3E}">
        <p14:creationId xmlns:p14="http://schemas.microsoft.com/office/powerpoint/2010/main" val="428743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17147" t="11174" r="30576" b="32889"/>
          <a:stretch/>
        </p:blipFill>
        <p:spPr>
          <a:xfrm>
            <a:off x="-12650" y="942109"/>
            <a:ext cx="9252420" cy="4946074"/>
          </a:xfrm>
          <a:prstGeom prst="rect">
            <a:avLst/>
          </a:prstGeom>
        </p:spPr>
      </p:pic>
      <p:sp>
        <p:nvSpPr>
          <p:cNvPr id="5" name="textruta 4"/>
          <p:cNvSpPr txBox="1"/>
          <p:nvPr/>
        </p:nvSpPr>
        <p:spPr>
          <a:xfrm>
            <a:off x="1219195" y="2205716"/>
            <a:ext cx="6858001" cy="2308324"/>
          </a:xfrm>
          <a:prstGeom prst="rect">
            <a:avLst/>
          </a:prstGeom>
          <a:noFill/>
        </p:spPr>
        <p:txBody>
          <a:bodyPr wrap="square" rtlCol="0" anchor="t">
            <a:spAutoFit/>
          </a:bodyPr>
          <a:lstStyle/>
          <a:p>
            <a:pPr algn="ctr" eaLnBrk="1" hangingPunct="1"/>
            <a:r>
              <a:rPr lang="sv-SE" sz="2400" b="0">
                <a:solidFill>
                  <a:schemeClr val="bg1"/>
                </a:solidFill>
                <a:cs typeface="Arial" charset="0"/>
              </a:rPr>
              <a:t>FoU utlyser forskningsmedel till forskning- och utvecklingsprojekt. Vi kvalitetsbedömer ansökningar, administrerar och ekonomiskt hanterar beviljade FoU-medel</a:t>
            </a:r>
            <a:endParaRPr lang="sv-SE">
              <a:solidFill>
                <a:schemeClr val="bg1"/>
              </a:solidFill>
            </a:endParaRPr>
          </a:p>
          <a:p>
            <a:pPr algn="ctr" eaLnBrk="1" hangingPunct="1"/>
            <a:endParaRPr lang="sv-SE" sz="2400" b="0">
              <a:solidFill>
                <a:schemeClr val="bg1"/>
              </a:solidFill>
              <a:cs typeface="Arial" charset="0"/>
            </a:endParaRPr>
          </a:p>
          <a:p>
            <a:pPr algn="ctr" eaLnBrk="1" hangingPunct="1"/>
            <a:endParaRPr lang="sv-SE" sz="2400" b="0">
              <a:solidFill>
                <a:prstClr val="black"/>
              </a:solidFill>
              <a:cs typeface="Arial" charset="0"/>
            </a:endParaRPr>
          </a:p>
        </p:txBody>
      </p:sp>
    </p:spTree>
    <p:extLst>
      <p:ext uri="{BB962C8B-B14F-4D97-AF65-F5344CB8AC3E}">
        <p14:creationId xmlns:p14="http://schemas.microsoft.com/office/powerpoint/2010/main" val="195946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t="9205" b="8295"/>
          <a:stretch/>
        </p:blipFill>
        <p:spPr>
          <a:xfrm>
            <a:off x="0" y="942109"/>
            <a:ext cx="9144000" cy="5029200"/>
          </a:xfrm>
          <a:prstGeom prst="rect">
            <a:avLst/>
          </a:prstGeom>
        </p:spPr>
      </p:pic>
      <p:sp>
        <p:nvSpPr>
          <p:cNvPr id="9" name="textruta 8">
            <a:extLst>
              <a:ext uri="{FF2B5EF4-FFF2-40B4-BE49-F238E27FC236}">
                <a16:creationId xmlns:a16="http://schemas.microsoft.com/office/drawing/2014/main" xmlns="" id="{C71E03F0-08CC-4D66-9242-6F857C88165B}"/>
              </a:ext>
            </a:extLst>
          </p:cNvPr>
          <p:cNvSpPr txBox="1"/>
          <p:nvPr/>
        </p:nvSpPr>
        <p:spPr>
          <a:xfrm>
            <a:off x="846859" y="2060581"/>
            <a:ext cx="7450281"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0">
                <a:solidFill>
                  <a:schemeClr val="bg1"/>
                </a:solidFill>
                <a:latin typeface="Arial"/>
                <a:cs typeface="Arial"/>
              </a:rPr>
              <a:t>Vi </a:t>
            </a:r>
            <a:r>
              <a:rPr lang="en-US" sz="2400" b="0" err="1">
                <a:solidFill>
                  <a:schemeClr val="bg1"/>
                </a:solidFill>
                <a:latin typeface="Arial"/>
                <a:cs typeface="Arial"/>
              </a:rPr>
              <a:t>hjälper</a:t>
            </a:r>
            <a:r>
              <a:rPr lang="en-US" sz="2400" b="0">
                <a:solidFill>
                  <a:schemeClr val="bg1"/>
                </a:solidFill>
                <a:latin typeface="Arial"/>
                <a:cs typeface="Arial"/>
              </a:rPr>
              <a:t> till </a:t>
            </a:r>
            <a:r>
              <a:rPr lang="en-US" sz="2400" b="0" err="1">
                <a:solidFill>
                  <a:schemeClr val="bg1"/>
                </a:solidFill>
                <a:latin typeface="Arial"/>
                <a:cs typeface="Arial"/>
              </a:rPr>
              <a:t>att</a:t>
            </a:r>
            <a:r>
              <a:rPr lang="en-US" sz="2400" b="0">
                <a:solidFill>
                  <a:schemeClr val="bg1"/>
                </a:solidFill>
                <a:latin typeface="Arial"/>
                <a:cs typeface="Arial"/>
              </a:rPr>
              <a:t> </a:t>
            </a:r>
            <a:r>
              <a:rPr lang="en-US" sz="2400" b="0" err="1">
                <a:solidFill>
                  <a:schemeClr val="bg1"/>
                </a:solidFill>
                <a:latin typeface="Arial"/>
                <a:cs typeface="Arial"/>
              </a:rPr>
              <a:t>sprida</a:t>
            </a:r>
            <a:r>
              <a:rPr lang="en-US" sz="2400" b="0">
                <a:solidFill>
                  <a:schemeClr val="bg1"/>
                </a:solidFill>
                <a:latin typeface="Arial"/>
                <a:cs typeface="Arial"/>
              </a:rPr>
              <a:t> </a:t>
            </a:r>
            <a:r>
              <a:rPr lang="en-US" sz="2400" b="0" err="1">
                <a:solidFill>
                  <a:schemeClr val="bg1"/>
                </a:solidFill>
                <a:latin typeface="Arial"/>
                <a:cs typeface="Arial"/>
              </a:rPr>
              <a:t>resultat</a:t>
            </a:r>
            <a:r>
              <a:rPr lang="en-US" sz="2400" b="0">
                <a:solidFill>
                  <a:schemeClr val="bg1"/>
                </a:solidFill>
                <a:latin typeface="Arial"/>
                <a:cs typeface="Arial"/>
              </a:rPr>
              <a:t> </a:t>
            </a:r>
            <a:r>
              <a:rPr lang="en-US" sz="2400" b="0" err="1">
                <a:solidFill>
                  <a:schemeClr val="bg1"/>
                </a:solidFill>
                <a:latin typeface="Arial"/>
                <a:cs typeface="Arial"/>
              </a:rPr>
              <a:t>och</a:t>
            </a:r>
            <a:r>
              <a:rPr lang="en-US" sz="2400" b="0">
                <a:solidFill>
                  <a:schemeClr val="bg1"/>
                </a:solidFill>
                <a:latin typeface="Arial"/>
                <a:cs typeface="Arial"/>
              </a:rPr>
              <a:t> </a:t>
            </a:r>
            <a:r>
              <a:rPr lang="en-US" sz="2400" b="0" err="1">
                <a:solidFill>
                  <a:schemeClr val="bg1"/>
                </a:solidFill>
                <a:latin typeface="Arial"/>
                <a:cs typeface="Arial"/>
              </a:rPr>
              <a:t>erfarenheter</a:t>
            </a:r>
            <a:endParaRPr lang="sv-SE">
              <a:solidFill>
                <a:schemeClr val="bg1"/>
              </a:solidFill>
            </a:endParaRPr>
          </a:p>
          <a:p>
            <a:pPr algn="ctr"/>
            <a:r>
              <a:rPr lang="en-US" sz="2400" b="0" err="1">
                <a:solidFill>
                  <a:schemeClr val="bg1"/>
                </a:solidFill>
                <a:latin typeface="Arial"/>
                <a:cs typeface="Arial"/>
              </a:rPr>
              <a:t>från</a:t>
            </a:r>
            <a:r>
              <a:rPr lang="en-US" sz="2400" b="0">
                <a:solidFill>
                  <a:schemeClr val="bg1"/>
                </a:solidFill>
                <a:latin typeface="Arial"/>
                <a:cs typeface="Arial"/>
              </a:rPr>
              <a:t> </a:t>
            </a:r>
            <a:r>
              <a:rPr lang="en-US" sz="2400" b="0" err="1">
                <a:solidFill>
                  <a:schemeClr val="bg1"/>
                </a:solidFill>
                <a:latin typeface="Arial"/>
                <a:cs typeface="Arial"/>
              </a:rPr>
              <a:t>forskning</a:t>
            </a:r>
            <a:r>
              <a:rPr lang="en-US" sz="2400" b="0">
                <a:solidFill>
                  <a:schemeClr val="bg1"/>
                </a:solidFill>
                <a:latin typeface="Arial"/>
                <a:cs typeface="Arial"/>
              </a:rPr>
              <a:t> </a:t>
            </a:r>
            <a:r>
              <a:rPr lang="en-US" sz="2400" b="0" err="1">
                <a:solidFill>
                  <a:schemeClr val="bg1"/>
                </a:solidFill>
                <a:latin typeface="Arial"/>
                <a:cs typeface="Arial"/>
              </a:rPr>
              <a:t>och</a:t>
            </a:r>
            <a:r>
              <a:rPr lang="en-US" sz="2400" b="0">
                <a:solidFill>
                  <a:schemeClr val="bg1"/>
                </a:solidFill>
                <a:latin typeface="Arial"/>
                <a:cs typeface="Arial"/>
              </a:rPr>
              <a:t> </a:t>
            </a:r>
            <a:r>
              <a:rPr lang="en-US" sz="2400" b="0" err="1">
                <a:solidFill>
                  <a:schemeClr val="bg1"/>
                </a:solidFill>
                <a:latin typeface="Arial"/>
                <a:cs typeface="Arial"/>
              </a:rPr>
              <a:t>utveckling</a:t>
            </a:r>
            <a:r>
              <a:rPr lang="en-US" sz="2400" b="0">
                <a:solidFill>
                  <a:schemeClr val="bg1"/>
                </a:solidFill>
                <a:latin typeface="Arial"/>
                <a:cs typeface="Arial"/>
              </a:rPr>
              <a:t> via </a:t>
            </a:r>
            <a:r>
              <a:rPr lang="en-US" sz="2400" b="0" err="1">
                <a:solidFill>
                  <a:schemeClr val="bg1"/>
                </a:solidFill>
                <a:latin typeface="Arial"/>
                <a:cs typeface="Arial"/>
              </a:rPr>
              <a:t>olika</a:t>
            </a:r>
            <a:r>
              <a:rPr lang="en-US" sz="2400" b="0">
                <a:solidFill>
                  <a:schemeClr val="bg1"/>
                </a:solidFill>
                <a:latin typeface="Arial"/>
                <a:cs typeface="Arial"/>
              </a:rPr>
              <a:t> </a:t>
            </a:r>
            <a:r>
              <a:rPr lang="en-US" sz="2400" b="0" err="1">
                <a:solidFill>
                  <a:schemeClr val="bg1"/>
                </a:solidFill>
                <a:latin typeface="Arial"/>
                <a:cs typeface="Arial"/>
              </a:rPr>
              <a:t>medier</a:t>
            </a:r>
            <a:endParaRPr lang="en-US" b="0">
              <a:solidFill>
                <a:schemeClr val="bg1"/>
              </a:solidFill>
              <a:latin typeface="Arial"/>
              <a:cs typeface="Arial"/>
            </a:endParaRPr>
          </a:p>
          <a:p>
            <a:endParaRPr lang="en-US">
              <a:solidFill>
                <a:schemeClr val="bg1"/>
              </a:solidFill>
              <a:latin typeface="Calibri"/>
              <a:cs typeface="Calibri"/>
            </a:endParaRPr>
          </a:p>
        </p:txBody>
      </p:sp>
      <p:sp>
        <p:nvSpPr>
          <p:cNvPr id="3" name="textruta 2"/>
          <p:cNvSpPr txBox="1"/>
          <p:nvPr/>
        </p:nvSpPr>
        <p:spPr>
          <a:xfrm>
            <a:off x="1870367" y="4545167"/>
            <a:ext cx="4691076" cy="369332"/>
          </a:xfrm>
          <a:prstGeom prst="rect">
            <a:avLst/>
          </a:prstGeom>
          <a:noFill/>
        </p:spPr>
        <p:txBody>
          <a:bodyPr wrap="square" rtlCol="0">
            <a:spAutoFit/>
          </a:bodyPr>
          <a:lstStyle/>
          <a:p>
            <a:r>
              <a:rPr lang="sv-SE" sz="1800" b="0">
                <a:solidFill>
                  <a:schemeClr val="bg1"/>
                </a:solidFill>
              </a:rPr>
              <a:t>FoU-dag</a:t>
            </a:r>
          </a:p>
        </p:txBody>
      </p:sp>
      <p:sp>
        <p:nvSpPr>
          <p:cNvPr id="7" name="textruta 6"/>
          <p:cNvSpPr txBox="1"/>
          <p:nvPr/>
        </p:nvSpPr>
        <p:spPr>
          <a:xfrm>
            <a:off x="2586680" y="5118560"/>
            <a:ext cx="4691076" cy="369332"/>
          </a:xfrm>
          <a:prstGeom prst="rect">
            <a:avLst/>
          </a:prstGeom>
          <a:noFill/>
        </p:spPr>
        <p:txBody>
          <a:bodyPr wrap="square" rtlCol="0">
            <a:spAutoFit/>
          </a:bodyPr>
          <a:lstStyle/>
          <a:p>
            <a:r>
              <a:rPr lang="sv-SE" sz="1800" b="0">
                <a:solidFill>
                  <a:schemeClr val="bg1"/>
                </a:solidFill>
              </a:rPr>
              <a:t>FoU-luncher</a:t>
            </a:r>
          </a:p>
        </p:txBody>
      </p:sp>
      <p:sp>
        <p:nvSpPr>
          <p:cNvPr id="8" name="textruta 7"/>
          <p:cNvSpPr txBox="1"/>
          <p:nvPr/>
        </p:nvSpPr>
        <p:spPr>
          <a:xfrm>
            <a:off x="5951602" y="3853573"/>
            <a:ext cx="4691076" cy="369332"/>
          </a:xfrm>
          <a:prstGeom prst="rect">
            <a:avLst/>
          </a:prstGeom>
          <a:noFill/>
        </p:spPr>
        <p:txBody>
          <a:bodyPr wrap="square" rtlCol="0">
            <a:spAutoFit/>
          </a:bodyPr>
          <a:lstStyle/>
          <a:p>
            <a:r>
              <a:rPr lang="sv-SE" sz="1800" b="0">
                <a:solidFill>
                  <a:schemeClr val="bg1"/>
                </a:solidFill>
              </a:rPr>
              <a:t>Nyhetsbrev Forskning</a:t>
            </a:r>
          </a:p>
        </p:txBody>
      </p:sp>
      <p:sp>
        <p:nvSpPr>
          <p:cNvPr id="10" name="textruta 9"/>
          <p:cNvSpPr txBox="1"/>
          <p:nvPr/>
        </p:nvSpPr>
        <p:spPr>
          <a:xfrm>
            <a:off x="5347856" y="4734044"/>
            <a:ext cx="4691076" cy="369332"/>
          </a:xfrm>
          <a:prstGeom prst="rect">
            <a:avLst/>
          </a:prstGeom>
          <a:noFill/>
        </p:spPr>
        <p:txBody>
          <a:bodyPr wrap="square" rtlCol="0">
            <a:spAutoFit/>
          </a:bodyPr>
          <a:lstStyle/>
          <a:p>
            <a:r>
              <a:rPr lang="sv-SE" sz="1800" b="0">
                <a:solidFill>
                  <a:schemeClr val="bg1"/>
                </a:solidFill>
              </a:rPr>
              <a:t>FoU egna publikation AVTRYCK</a:t>
            </a:r>
          </a:p>
        </p:txBody>
      </p:sp>
      <p:sp>
        <p:nvSpPr>
          <p:cNvPr id="11" name="textruta 10"/>
          <p:cNvSpPr txBox="1"/>
          <p:nvPr/>
        </p:nvSpPr>
        <p:spPr>
          <a:xfrm>
            <a:off x="1496298" y="3671628"/>
            <a:ext cx="4691076" cy="369332"/>
          </a:xfrm>
          <a:prstGeom prst="rect">
            <a:avLst/>
          </a:prstGeom>
          <a:noFill/>
        </p:spPr>
        <p:txBody>
          <a:bodyPr wrap="square" rtlCol="0">
            <a:spAutoFit/>
          </a:bodyPr>
          <a:lstStyle/>
          <a:p>
            <a:r>
              <a:rPr lang="sv-SE" sz="1800" b="0">
                <a:solidFill>
                  <a:schemeClr val="bg1"/>
                </a:solidFill>
              </a:rPr>
              <a:t>Webb</a:t>
            </a:r>
          </a:p>
        </p:txBody>
      </p:sp>
    </p:spTree>
    <p:extLst>
      <p:ext uri="{BB962C8B-B14F-4D97-AF65-F5344CB8AC3E}">
        <p14:creationId xmlns:p14="http://schemas.microsoft.com/office/powerpoint/2010/main" val="131385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t="11098" b="9853"/>
          <a:stretch/>
        </p:blipFill>
        <p:spPr>
          <a:xfrm>
            <a:off x="0" y="1047749"/>
            <a:ext cx="9144000" cy="4838701"/>
          </a:xfrm>
          <a:prstGeom prst="rect">
            <a:avLst/>
          </a:prstGeom>
        </p:spPr>
      </p:pic>
      <p:sp>
        <p:nvSpPr>
          <p:cNvPr id="9" name="textruta 8">
            <a:extLst>
              <a:ext uri="{FF2B5EF4-FFF2-40B4-BE49-F238E27FC236}">
                <a16:creationId xmlns:a16="http://schemas.microsoft.com/office/drawing/2014/main" xmlns="" id="{C71E03F0-08CC-4D66-9242-6F857C88165B}"/>
              </a:ext>
            </a:extLst>
          </p:cNvPr>
          <p:cNvSpPr txBox="1"/>
          <p:nvPr/>
        </p:nvSpPr>
        <p:spPr>
          <a:xfrm>
            <a:off x="732793" y="2076110"/>
            <a:ext cx="7554998"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b="0">
                <a:latin typeface="Arial"/>
                <a:cs typeface="Arial"/>
              </a:rPr>
              <a:t> FoU ansvarar för ett flertal utbildningar gällande </a:t>
            </a:r>
            <a:endParaRPr lang="en-US" sz="2400" b="0">
              <a:latin typeface="Arial"/>
              <a:cs typeface="Arial"/>
            </a:endParaRPr>
          </a:p>
          <a:p>
            <a:pPr algn="ctr"/>
            <a:r>
              <a:rPr lang="sv-SE" sz="2400" b="0">
                <a:latin typeface="Arial"/>
                <a:cs typeface="Arial"/>
              </a:rPr>
              <a:t>AT-och ST-läkare och har en utvecklande, </a:t>
            </a:r>
            <a:endParaRPr lang="en-US" sz="2400" b="0">
              <a:latin typeface="Arial"/>
              <a:cs typeface="Arial"/>
            </a:endParaRPr>
          </a:p>
          <a:p>
            <a:pPr algn="ctr"/>
            <a:r>
              <a:rPr lang="sv-SE" sz="2400" b="0">
                <a:latin typeface="Arial"/>
                <a:cs typeface="Arial"/>
              </a:rPr>
              <a:t>stödjande och samordnande roll. </a:t>
            </a:r>
            <a:endParaRPr lang="en-US" sz="2400" b="0">
              <a:latin typeface="Arial"/>
              <a:cs typeface="Arial"/>
            </a:endParaRPr>
          </a:p>
          <a:p>
            <a:pPr algn="ctr"/>
            <a:endParaRPr lang="sv-SE" sz="2400" b="0">
              <a:latin typeface="Arial"/>
              <a:cs typeface="Arial"/>
            </a:endParaRPr>
          </a:p>
          <a:p>
            <a:pPr algn="ctr"/>
            <a:r>
              <a:rPr lang="sv-SE" sz="2400" b="0">
                <a:latin typeface="Arial"/>
                <a:cs typeface="Arial"/>
              </a:rPr>
              <a:t>Genom våra studierektorer säkerställer vi kvaliteten i samtliga våra utbildningar gällande utbildningsläkare.</a:t>
            </a:r>
            <a:endParaRPr lang="en-US" sz="2400" b="0">
              <a:latin typeface="Arial"/>
              <a:cs typeface="Arial"/>
            </a:endParaRPr>
          </a:p>
          <a:p>
            <a:pPr algn="ctr"/>
            <a:endParaRPr lang="en-US" sz="2400" b="0">
              <a:latin typeface="Arial"/>
              <a:cs typeface="Arial"/>
            </a:endParaRPr>
          </a:p>
          <a:p>
            <a:pPr algn="ctr"/>
            <a:endParaRPr lang="sv-SE" sz="2400" b="0">
              <a:latin typeface="Arial"/>
              <a:cs typeface="Arial"/>
            </a:endParaRPr>
          </a:p>
        </p:txBody>
      </p:sp>
    </p:spTree>
    <p:extLst>
      <p:ext uri="{BB962C8B-B14F-4D97-AF65-F5344CB8AC3E}">
        <p14:creationId xmlns:p14="http://schemas.microsoft.com/office/powerpoint/2010/main" val="3031401714"/>
      </p:ext>
    </p:extLst>
  </p:cSld>
  <p:clrMapOvr>
    <a:masterClrMapping/>
  </p:clrMapOvr>
</p:sld>
</file>

<file path=ppt/theme/theme1.xml><?xml version="1.0" encoding="utf-8"?>
<a:theme xmlns:a="http://schemas.openxmlformats.org/drawingml/2006/main" name="Anpassad formgivning">
  <a:themeElements>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HI_Team_DocumentType xmlns="http://schemas.microsoft.com/sharepoint/v4">Presentationsmaterial om FoU Halland</RHI_Team_DocumentType>
    <_x00c5_r xmlns="2aa47358-b8e8-4590-9ab8-e9372e014451">2019</_x00c5_r>
    <Enhet xmlns="2aa47358-b8e8-4590-9ab8-e9372e014451">FoU övergripande</Enhet>
    <_dlc_DocId xmlns="17990808-a536-4c73-a8b3-8d1b46ad02d8">UKM4TCJ4TX2J-2-635</_dlc_DocId>
    <_dlc_DocIdUrl xmlns="17990808-a536-4c73-a8b3-8d1b46ad02d8">
      <Url>https://intra.regionhalland.se/webbplatser/fouuhalland/_layouts/DocIdRedir.aspx?ID=UKM4TCJ4TX2J-2-635</Url>
      <Description>UKM4TCJ4TX2J-2-635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amarbetsdokument" ma:contentTypeID="0x0101007F769A9CD5FD4E528769AB582DB6CAD30055E11783CBE17746B85DBC70A7C64F41" ma:contentTypeVersion="4" ma:contentTypeDescription="Innehållstyp för Dokument" ma:contentTypeScope="" ma:versionID="006758a7673d7252729353b8712f2253">
  <xsd:schema xmlns:xsd="http://www.w3.org/2001/XMLSchema" xmlns:xs="http://www.w3.org/2001/XMLSchema" xmlns:p="http://schemas.microsoft.com/office/2006/metadata/properties" xmlns:ns2="http://schemas.microsoft.com/sharepoint/v4" xmlns:ns3="2aa47358-b8e8-4590-9ab8-e9372e014451" xmlns:ns4="17990808-a536-4c73-a8b3-8d1b46ad02d8" targetNamespace="http://schemas.microsoft.com/office/2006/metadata/properties" ma:root="true" ma:fieldsID="d44a6ad04540a8f5d7154baf08deb879" ns2:_="" ns3:_="" ns4:_="">
    <xsd:import namespace="http://schemas.microsoft.com/sharepoint/v4"/>
    <xsd:import namespace="2aa47358-b8e8-4590-9ab8-e9372e014451"/>
    <xsd:import namespace="17990808-a536-4c73-a8b3-8d1b46ad02d8"/>
    <xsd:element name="properties">
      <xsd:complexType>
        <xsd:sequence>
          <xsd:element name="documentManagement">
            <xsd:complexType>
              <xsd:all>
                <xsd:element ref="ns2:RHI_Team_DocumentType"/>
                <xsd:element ref="ns3:_x00c5_r"/>
                <xsd:element ref="ns3:Enhet"/>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RHI_Team_DocumentType" ma:index="8" ma:displayName="Dokumenttyp" ma:format="Dropdown" ma:internalName="RHI_Team_DocumentType">
      <xsd:simpleType>
        <xsd:restriction base="dms:Choice">
          <xsd:enumeration value="Ekonomi"/>
          <xsd:enumeration value="Interna rutiner och manualer"/>
          <xsd:enumeration value="Minnesanteckningar processmöten"/>
          <xsd:enumeration value="Aktivitetsplan"/>
          <xsd:enumeration value="Processkarta"/>
          <xsd:enumeration value="Arbetsmaterial inom process"/>
          <xsd:enumeration value="Minnesanteckning APT"/>
          <xsd:enumeration value="Minnesanteckningar FoU ledning"/>
          <xsd:enumeration value="Minnesanteckning Utvecklingsdag FoU ledning"/>
          <xsd:enumeration value="Minnesanteckning Utvecklingsdag FoU Halland"/>
          <xsd:enumeration value="Omvärldsbevakning"/>
          <xsd:enumeration value="Personal"/>
          <xsd:enumeration value="Presentationsmaterial om FoU Halland"/>
          <xsd:enumeration value="Verksamhetsplan/bokslut"/>
          <xsd:enumeration value="Utbildning läkare - rutiner och blanketter för uppdrag"/>
          <xsd:enumeration value="FoU grunduppdrag"/>
        </xsd:restriction>
      </xsd:simpleType>
    </xsd:element>
  </xsd:schema>
  <xsd:schema xmlns:xsd="http://www.w3.org/2001/XMLSchema" xmlns:xs="http://www.w3.org/2001/XMLSchema" xmlns:dms="http://schemas.microsoft.com/office/2006/documentManagement/types" xmlns:pc="http://schemas.microsoft.com/office/infopath/2007/PartnerControls" targetNamespace="2aa47358-b8e8-4590-9ab8-e9372e014451" elementFormDefault="qualified">
    <xsd:import namespace="http://schemas.microsoft.com/office/2006/documentManagement/types"/>
    <xsd:import namespace="http://schemas.microsoft.com/office/infopath/2007/PartnerControls"/>
    <xsd:element name="_x00c5_r" ma:index="9" ma:displayName="Årtal" ma:default="2018" ma:format="Dropdown" ma:internalName="_x00c5_r">
      <xsd:simpleType>
        <xsd:restriction base="dms:Choice">
          <xsd:enumeration value="2015"/>
          <xsd:enumeration value="2016"/>
          <xsd:enumeration value="2017"/>
          <xsd:enumeration value="2018"/>
          <xsd:enumeration value="2019"/>
          <xsd:enumeration value="2020"/>
        </xsd:restriction>
      </xsd:simpleType>
    </xsd:element>
    <xsd:element name="Enhet" ma:index="10" ma:displayName="Process" ma:default="FoU övergripande" ma:format="Dropdown" ma:internalName="Enhet">
      <xsd:simpleType>
        <xsd:restriction base="dms:Choice">
          <xsd:enumeration value="FoU övergripande"/>
          <xsd:enumeration value="Utbildning läkare"/>
          <xsd:enumeration value="Utbildning Vård- och omsorg"/>
          <xsd:enumeration value="Kliniskt träningscentrum"/>
          <xsd:enumeration value="Vetenskaplig metodik"/>
          <xsd:enumeration value="FoU stöd"/>
          <xsd:enumeration value="FoU-medel"/>
          <xsd:enumeration value="Ledningens uppdrag"/>
          <xsd:enumeration value="Bibliotek"/>
          <xsd:enumeration value="Informatik och kommunikation"/>
        </xsd:restriction>
      </xsd:simpleType>
    </xsd:element>
  </xsd:schema>
  <xsd:schema xmlns:xsd="http://www.w3.org/2001/XMLSchema" xmlns:xs="http://www.w3.org/2001/XMLSchema" xmlns:dms="http://schemas.microsoft.com/office/2006/documentManagement/types" xmlns:pc="http://schemas.microsoft.com/office/infopath/2007/PartnerControls" targetNamespace="17990808-a536-4c73-a8b3-8d1b46ad02d8" elementFormDefault="qualified">
    <xsd:import namespace="http://schemas.microsoft.com/office/2006/documentManagement/types"/>
    <xsd:import namespace="http://schemas.microsoft.com/office/infopath/2007/PartnerControls"/>
    <xsd:element name="_dlc_DocId" ma:index="11" nillable="true" ma:displayName="Dokument-ID-värde" ma:description="Värdet för dokument-ID som tilldelats till det här objektet." ma:internalName="_dlc_DocId" ma:readOnly="true">
      <xsd:simpleType>
        <xsd:restriction base="dms:Text"/>
      </xsd:simpleType>
    </xsd:element>
    <xsd:element name="_dlc_DocIdUrl" ma:index="12"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95EFC8-05CD-4357-9ACF-4465B78B8C1E}">
  <ds:schemaRefs>
    <ds:schemaRef ds:uri="2aa47358-b8e8-4590-9ab8-e9372e014451"/>
    <ds:schemaRef ds:uri="http://purl.org/dc/elements/1.1/"/>
    <ds:schemaRef ds:uri="http://schemas.openxmlformats.org/package/2006/metadata/core-properties"/>
    <ds:schemaRef ds:uri="http://schemas.microsoft.com/sharepoint/v4"/>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17990808-a536-4c73-a8b3-8d1b46ad02d8"/>
    <ds:schemaRef ds:uri="http://purl.org/dc/dcmitype/"/>
  </ds:schemaRefs>
</ds:datastoreItem>
</file>

<file path=customXml/itemProps2.xml><?xml version="1.0" encoding="utf-8"?>
<ds:datastoreItem xmlns:ds="http://schemas.openxmlformats.org/officeDocument/2006/customXml" ds:itemID="{2F5CFDE2-D3D8-4D0C-BFDA-4489284436A2}">
  <ds:schemaRefs>
    <ds:schemaRef ds:uri="http://schemas.microsoft.com/sharepoint/v3/contenttype/forms"/>
  </ds:schemaRefs>
</ds:datastoreItem>
</file>

<file path=customXml/itemProps3.xml><?xml version="1.0" encoding="utf-8"?>
<ds:datastoreItem xmlns:ds="http://schemas.openxmlformats.org/officeDocument/2006/customXml" ds:itemID="{7CC82A4B-05F7-4051-A457-6F228C6A5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2aa47358-b8e8-4590-9ab8-e9372e014451"/>
    <ds:schemaRef ds:uri="17990808-a536-4c73-a8b3-8d1b46ad02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BD9C1B-7226-47D0-B887-80EA17D8DD3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TotalTime>
  <Words>606</Words>
  <Application>Microsoft Office PowerPoint</Application>
  <PresentationFormat>Bildspel på skärmen (4:3)</PresentationFormat>
  <Paragraphs>203</Paragraphs>
  <Slides>13</Slides>
  <Notes>13</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Arnudd Lisette RK HÄLSO- OCH SJUKVÅRD FOU</dc:creator>
  <cp:lastModifiedBy>Gustafsson Maria RK HÄLSO- OCH SJUKVÅRD FOU</cp:lastModifiedBy>
  <cp:revision>4</cp:revision>
  <cp:lastPrinted>2018-10-25T08:03:50Z</cp:lastPrinted>
  <dcterms:modified xsi:type="dcterms:W3CDTF">2019-05-20T13:30:46Z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0x0101007F769A9CD5FD4E528769AB582DB6CAD30055E11783CBE17746B85DBC70A7C64F41</vt:lpwstr>
  </property>
  <property fmtid="{D5CDD505-2E9C-101B-9397-08002B2CF9AE}" pid="3" name="_dlc_DocIdItemGuid">
    <vt:lpwstr>5d23401e-89f2-4ec1-9bdb-e40eee5cfa8c</vt:lpwstr>
  </property>
</Properties>
</file>