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3"/>
  </p:handoutMasterIdLst>
  <p:sldIdLst>
    <p:sldId id="270" r:id="rId5"/>
    <p:sldId id="275" r:id="rId6"/>
    <p:sldId id="276" r:id="rId7"/>
    <p:sldId id="277" r:id="rId8"/>
    <p:sldId id="269" r:id="rId9"/>
    <p:sldId id="268" r:id="rId10"/>
    <p:sldId id="288" r:id="rId11"/>
    <p:sldId id="278" r:id="rId12"/>
  </p:sldIdLst>
  <p:sldSz cx="10693400" cy="7561263"/>
  <p:notesSz cx="6792913" cy="992505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1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1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10000"/>
    <a:srgbClr val="FDB813"/>
    <a:srgbClr val="C9D556"/>
    <a:srgbClr val="438011"/>
    <a:srgbClr val="004B93"/>
    <a:srgbClr val="6CA2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5" autoAdjust="0"/>
    <p:restoredTop sz="94670" autoAdjust="0"/>
  </p:normalViewPr>
  <p:slideViewPr>
    <p:cSldViewPr>
      <p:cViewPr>
        <p:scale>
          <a:sx n="72" d="100"/>
          <a:sy n="72" d="100"/>
        </p:scale>
        <p:origin x="-1710" y="-774"/>
      </p:cViewPr>
      <p:guideLst>
        <p:guide orient="horz" pos="881"/>
        <p:guide orient="horz" pos="1565"/>
        <p:guide pos="828"/>
        <p:guide pos="622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3648" cy="496650"/>
          </a:xfrm>
          <a:prstGeom prst="rect">
            <a:avLst/>
          </a:prstGeom>
        </p:spPr>
        <p:txBody>
          <a:bodyPr vert="horz" lIns="91376" tIns="45688" rIns="91376" bIns="45688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47678" y="0"/>
            <a:ext cx="2943648" cy="496650"/>
          </a:xfrm>
          <a:prstGeom prst="rect">
            <a:avLst/>
          </a:prstGeom>
        </p:spPr>
        <p:txBody>
          <a:bodyPr vert="horz" lIns="91376" tIns="45688" rIns="91376" bIns="45688" rtlCol="0"/>
          <a:lstStyle>
            <a:lvl1pPr algn="r">
              <a:defRPr sz="1200"/>
            </a:lvl1pPr>
          </a:lstStyle>
          <a:p>
            <a:fld id="{338B2ABF-10E7-4BF0-8BF3-5FBCEF0D4941}" type="datetimeFigureOut">
              <a:rPr lang="sv-SE" smtClean="0"/>
              <a:t>2019-09-16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9426814"/>
            <a:ext cx="2943648" cy="496649"/>
          </a:xfrm>
          <a:prstGeom prst="rect">
            <a:avLst/>
          </a:prstGeom>
        </p:spPr>
        <p:txBody>
          <a:bodyPr vert="horz" lIns="91376" tIns="45688" rIns="91376" bIns="45688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47678" y="9426814"/>
            <a:ext cx="2943648" cy="496649"/>
          </a:xfrm>
          <a:prstGeom prst="rect">
            <a:avLst/>
          </a:prstGeom>
        </p:spPr>
        <p:txBody>
          <a:bodyPr vert="horz" lIns="91376" tIns="45688" rIns="91376" bIns="45688" rtlCol="0" anchor="b"/>
          <a:lstStyle>
            <a:lvl1pPr algn="r">
              <a:defRPr sz="1200"/>
            </a:lvl1pPr>
          </a:lstStyle>
          <a:p>
            <a:fld id="{229F2D15-740B-4132-AABE-F0C6743F46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002747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93888" y="5208588"/>
            <a:ext cx="7747000" cy="1033462"/>
          </a:xfrm>
        </p:spPr>
        <p:txBody>
          <a:bodyPr/>
          <a:lstStyle>
            <a:lvl1pPr algn="r">
              <a:defRPr sz="2400"/>
            </a:lvl1pPr>
          </a:lstStyle>
          <a:p>
            <a:pPr lvl="0"/>
            <a:r>
              <a:rPr lang="sv-SE" noProof="0" smtClean="0"/>
              <a:t>Klicka här för att ändra format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93888" y="6321425"/>
            <a:ext cx="7747000" cy="611188"/>
          </a:xfrm>
        </p:spPr>
        <p:txBody>
          <a:bodyPr/>
          <a:lstStyle>
            <a:lvl1pPr marL="0" indent="0" algn="r">
              <a:defRPr sz="2400"/>
            </a:lvl1pPr>
          </a:lstStyle>
          <a:p>
            <a:pPr lvl="0"/>
            <a:r>
              <a:rPr lang="sv-SE" noProof="0" smtClean="0"/>
              <a:t>Klicka här för att ändra format på underrubrik i bakgrunden</a:t>
            </a:r>
          </a:p>
        </p:txBody>
      </p:sp>
      <p:pic>
        <p:nvPicPr>
          <p:cNvPr id="31750" name="Bildobjekt 3" descr="RegionHalland_rgb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9988" y="1858963"/>
            <a:ext cx="8388350" cy="186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4450" y="1398588"/>
            <a:ext cx="8569325" cy="941883"/>
          </a:xfrm>
        </p:spPr>
        <p:txBody>
          <a:bodyPr/>
          <a:lstStyle>
            <a:lvl1pPr>
              <a:defRPr sz="36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14450" y="2509838"/>
            <a:ext cx="8569325" cy="3525837"/>
          </a:xfr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1pPr>
            <a:lvl2pPr marL="865187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2pPr>
            <a:lvl3pPr marL="1385888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3pPr>
            <a:lvl4pPr marL="1908175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4pPr>
            <a:lvl5pPr marL="2428875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5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44499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4450" y="1398588"/>
            <a:ext cx="8569325" cy="1013891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1314450" y="2484487"/>
            <a:ext cx="4140000" cy="3525837"/>
          </a:xfr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1pPr>
            <a:lvl2pPr marL="865187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2pPr>
            <a:lvl3pPr marL="1385888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3pPr>
            <a:lvl4pPr marL="1908175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4pPr>
            <a:lvl5pPr marL="2428875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5758108" y="2484438"/>
            <a:ext cx="4140000" cy="3525837"/>
          </a:xfrm>
        </p:spPr>
        <p:txBody>
          <a:bodyPr/>
          <a:lstStyle>
            <a:lvl1pPr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1pPr>
            <a:lvl2pPr marL="865187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2pPr>
            <a:lvl3pPr marL="1385888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3pPr>
            <a:lvl4pPr marL="1908175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4pPr>
            <a:lvl5pPr marL="2428875" indent="-342900">
              <a:lnSpc>
                <a:spcPct val="150000"/>
              </a:lnSpc>
              <a:spcBef>
                <a:spcPts val="0"/>
              </a:spcBef>
              <a:buFont typeface="Arial" pitchFamily="34" charset="0"/>
              <a:buChar char="•"/>
              <a:defRPr sz="2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00960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736850" y="1398588"/>
            <a:ext cx="7434263" cy="1013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06" tIns="52153" rIns="104306" bIns="5215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smtClean="0"/>
              <a:t>Klicka här för att ändra format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736850" y="2509838"/>
            <a:ext cx="7421563" cy="352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04306" tIns="52153" rIns="104306" bIns="52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</a:p>
        </p:txBody>
      </p:sp>
      <p:pic>
        <p:nvPicPr>
          <p:cNvPr id="1031" name="Bildobjekt 8" descr="RegionHalland_rgb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3" y="327025"/>
            <a:ext cx="2193925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Bildobjekt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52"/>
          <a:stretch>
            <a:fillRect/>
          </a:stretch>
        </p:blipFill>
        <p:spPr>
          <a:xfrm>
            <a:off x="-3395" y="7092999"/>
            <a:ext cx="10699200" cy="49934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3" r:id="rId2"/>
    <p:sldLayoutId id="2147483655" r:id="rId3"/>
  </p:sldLayoutIdLst>
  <p:txStyles>
    <p:titleStyle>
      <a:lvl1pPr algn="l" defTabSz="1042988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2pPr>
      <a:lvl3pPr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3pPr>
      <a:lvl4pPr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4pPr>
      <a:lvl5pPr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5pPr>
      <a:lvl6pPr marL="457200"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6pPr>
      <a:lvl7pPr marL="914400"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7pPr>
      <a:lvl8pPr marL="1371600"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8pPr>
      <a:lvl9pPr marL="1828800" algn="l" defTabSz="1042988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Arial" charset="0"/>
        </a:defRPr>
      </a:lvl9pPr>
    </p:titleStyle>
    <p:bodyStyle>
      <a:lvl1pPr marL="390525" indent="-390525" algn="l" defTabSz="1042988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847725" indent="-325438" algn="l" defTabSz="1042988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2pPr>
      <a:lvl3pPr marL="1303338" indent="-260350" algn="l" defTabSz="1042988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1825625" indent="-260350" algn="l" defTabSz="1042988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4pPr>
      <a:lvl5pPr marL="2346325" indent="-260350" algn="l" defTabSz="1042988" rtl="0" eaLnBrk="1" fontAlgn="base" hangingPunct="1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5pPr>
      <a:lvl6pPr marL="2803525" indent="-260350" algn="l" defTabSz="1042988" rtl="0" eaLnBrk="1" fontAlgn="base" hangingPunct="1">
        <a:spcBef>
          <a:spcPct val="20000"/>
        </a:spcBef>
        <a:spcAft>
          <a:spcPct val="0"/>
        </a:spcAft>
        <a:defRPr sz="2700">
          <a:solidFill>
            <a:schemeClr val="tx1"/>
          </a:solidFill>
          <a:latin typeface="+mn-lt"/>
        </a:defRPr>
      </a:lvl6pPr>
      <a:lvl7pPr marL="3260725" indent="-260350" algn="l" defTabSz="1042988" rtl="0" eaLnBrk="1" fontAlgn="base" hangingPunct="1">
        <a:spcBef>
          <a:spcPct val="20000"/>
        </a:spcBef>
        <a:spcAft>
          <a:spcPct val="0"/>
        </a:spcAft>
        <a:defRPr sz="2700">
          <a:solidFill>
            <a:schemeClr val="tx1"/>
          </a:solidFill>
          <a:latin typeface="+mn-lt"/>
        </a:defRPr>
      </a:lvl7pPr>
      <a:lvl8pPr marL="3717925" indent="-260350" algn="l" defTabSz="1042988" rtl="0" eaLnBrk="1" fontAlgn="base" hangingPunct="1">
        <a:spcBef>
          <a:spcPct val="20000"/>
        </a:spcBef>
        <a:spcAft>
          <a:spcPct val="0"/>
        </a:spcAft>
        <a:defRPr sz="2700">
          <a:solidFill>
            <a:schemeClr val="tx1"/>
          </a:solidFill>
          <a:latin typeface="+mn-lt"/>
        </a:defRPr>
      </a:lvl8pPr>
      <a:lvl9pPr marL="4175125" indent="-260350" algn="l" defTabSz="1042988" rtl="0" eaLnBrk="1" fontAlgn="base" hangingPunct="1">
        <a:spcBef>
          <a:spcPct val="20000"/>
        </a:spcBef>
        <a:spcAft>
          <a:spcPct val="0"/>
        </a:spcAft>
        <a:defRPr sz="2700">
          <a:solidFill>
            <a:schemeClr val="tx1"/>
          </a:solidFill>
          <a:latin typeface="+mn-lt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4450" y="1980431"/>
            <a:ext cx="8569325" cy="1152128"/>
          </a:xfrm>
        </p:spPr>
        <p:txBody>
          <a:bodyPr/>
          <a:lstStyle/>
          <a:p>
            <a:pPr algn="ctr"/>
            <a:r>
              <a:rPr lang="sv-SE" dirty="0"/>
              <a:t>Aktuella insatser för </a:t>
            </a:r>
            <a:r>
              <a:rPr lang="sv-SE" dirty="0" smtClean="0"/>
              <a:t>KOL-patienter.</a:t>
            </a:r>
            <a:br>
              <a:rPr lang="sv-SE" dirty="0" smtClean="0"/>
            </a:br>
            <a:r>
              <a:rPr lang="sv-SE" b="0" dirty="0"/>
              <a:t>Vad kan arbetsterapeuten göra?</a:t>
            </a:r>
            <a:endParaRPr lang="sv-SE" b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14450" y="4068663"/>
            <a:ext cx="8569325" cy="1967012"/>
          </a:xfrm>
        </p:spPr>
        <p:txBody>
          <a:bodyPr/>
          <a:lstStyle/>
          <a:p>
            <a:pPr marL="0" indent="0" algn="ctr">
              <a:buNone/>
            </a:pP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Rebecca </a:t>
            </a:r>
            <a:r>
              <a:rPr lang="sv-SE" dirty="0"/>
              <a:t>Fjellander, Leg. Arbetsterapeut </a:t>
            </a:r>
            <a:br>
              <a:rPr lang="sv-SE" dirty="0"/>
            </a:br>
            <a:r>
              <a:rPr lang="sv-SE" dirty="0"/>
              <a:t>Hallands sjukhus Halmstad</a:t>
            </a:r>
          </a:p>
          <a:p>
            <a:pPr marL="0" indent="0" algn="ctr">
              <a:buNone/>
            </a:pPr>
            <a:endParaRPr lang="sv-SE" dirty="0" smtClean="0"/>
          </a:p>
        </p:txBody>
      </p:sp>
      <p:pic>
        <p:nvPicPr>
          <p:cNvPr id="11268" name="Picture 4" descr="C:\Users\rnn303\AppData\Local\Microsoft\Windows\Temporary Internet Files\Content.IE5\W88D2VL5\people-304353_640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8548" y="3204567"/>
            <a:ext cx="2592288" cy="2193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1753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2244" y="900311"/>
            <a:ext cx="8569325" cy="941883"/>
          </a:xfrm>
        </p:spPr>
        <p:txBody>
          <a:bodyPr/>
          <a:lstStyle/>
          <a:p>
            <a:r>
              <a:rPr lang="sv-SE" dirty="0"/>
              <a:t>KOL och ADL (dagliga aktiviteter)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14252" y="1836415"/>
            <a:ext cx="8569325" cy="3525837"/>
          </a:xfrm>
        </p:spPr>
        <p:txBody>
          <a:bodyPr/>
          <a:lstStyle/>
          <a:p>
            <a:pPr marL="0" indent="0">
              <a:buNone/>
            </a:pPr>
            <a:r>
              <a:rPr lang="sv-SE" dirty="0" smtClean="0"/>
              <a:t> - Vad innebär det?</a:t>
            </a:r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Allt som utförs under en dag.</a:t>
            </a:r>
            <a:br>
              <a:rPr lang="sv-SE" dirty="0" smtClean="0"/>
            </a:br>
            <a:r>
              <a:rPr lang="sv-SE" dirty="0" smtClean="0"/>
              <a:t>Enligt Socialstyrelsen: </a:t>
            </a:r>
            <a:r>
              <a:rPr lang="sv-SE" dirty="0"/>
              <a:t>prioritet 3</a:t>
            </a:r>
            <a:r>
              <a:rPr lang="sv-SE" dirty="0" smtClean="0"/>
              <a:t>.</a:t>
            </a:r>
            <a:br>
              <a:rPr lang="sv-SE" dirty="0" smtClean="0"/>
            </a:br>
            <a:r>
              <a:rPr lang="sv-SE" dirty="0"/>
              <a:t>KOL </a:t>
            </a:r>
            <a:r>
              <a:rPr lang="sv-SE" dirty="0">
                <a:sym typeface="Wingdings" panose="05000000000000000000" pitchFamily="2" charset="2"/>
              </a:rPr>
              <a:t> försämrad funktionell kapacitet = försämrad funktionell förmåga</a:t>
            </a:r>
            <a:r>
              <a:rPr lang="sv-SE" dirty="0" smtClean="0">
                <a:sym typeface="Wingdings" panose="05000000000000000000" pitchFamily="2" charset="2"/>
              </a:rPr>
              <a:t>.</a:t>
            </a:r>
            <a:br>
              <a:rPr lang="sv-SE" dirty="0" smtClean="0">
                <a:sym typeface="Wingdings" panose="05000000000000000000" pitchFamily="2" charset="2"/>
              </a:rPr>
            </a:br>
            <a:r>
              <a:rPr lang="sv-SE" dirty="0">
                <a:sym typeface="Wingdings" panose="05000000000000000000" pitchFamily="2" charset="2"/>
              </a:rPr>
              <a:t>Funktionell förmåga: dem resurser en har för att utföra alla dagliga aktiviteter (ADL</a:t>
            </a:r>
            <a:r>
              <a:rPr lang="sv-SE" dirty="0" smtClean="0">
                <a:sym typeface="Wingdings" panose="05000000000000000000" pitchFamily="2" charset="2"/>
              </a:rPr>
              <a:t>).</a:t>
            </a:r>
            <a:br>
              <a:rPr lang="sv-SE" dirty="0" smtClean="0">
                <a:sym typeface="Wingdings" panose="05000000000000000000" pitchFamily="2" charset="2"/>
              </a:rPr>
            </a:br>
            <a:r>
              <a:rPr lang="sv-SE" b="1" dirty="0"/>
              <a:t>Åtgärd: Energibesparing.</a:t>
            </a:r>
            <a:r>
              <a:rPr lang="sv-SE" dirty="0" smtClean="0">
                <a:sym typeface="Wingdings" panose="05000000000000000000" pitchFamily="2" charset="2"/>
              </a:rPr>
              <a:t/>
            </a:r>
            <a:br>
              <a:rPr lang="sv-SE" dirty="0" smtClean="0">
                <a:sym typeface="Wingdings" panose="05000000000000000000" pitchFamily="2" charset="2"/>
              </a:rPr>
            </a:br>
            <a:endParaRPr lang="sv-SE" dirty="0"/>
          </a:p>
        </p:txBody>
      </p:sp>
      <p:pic>
        <p:nvPicPr>
          <p:cNvPr id="3074" name="Picture 2" descr="C:\Users\rnn303\AppData\Local\Microsoft\Windows\Temporary Internet Files\Content.IE5\1GW9EXNV\disability_diversity_800_wht-620x3481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634" y="5436815"/>
            <a:ext cx="3096766" cy="1738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146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4252" y="900311"/>
            <a:ext cx="8569325" cy="941883"/>
          </a:xfrm>
        </p:spPr>
        <p:txBody>
          <a:bodyPr/>
          <a:lstStyle/>
          <a:p>
            <a:r>
              <a:rPr lang="sv-SE" dirty="0"/>
              <a:t>Energibesparing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70236" y="1836415"/>
            <a:ext cx="8569325" cy="3525837"/>
          </a:xfrm>
        </p:spPr>
        <p:txBody>
          <a:bodyPr/>
          <a:lstStyle/>
          <a:p>
            <a:pPr marL="0" indent="0">
              <a:buNone/>
            </a:pPr>
            <a:r>
              <a:rPr lang="sv-SE" dirty="0"/>
              <a:t>Extra träning i energibesparande tekniker ger utöver sedvanlig vård eller KOL-rehabilitering</a:t>
            </a:r>
            <a:r>
              <a:rPr lang="sv-SE" dirty="0" smtClean="0"/>
              <a:t>:</a:t>
            </a:r>
            <a:endParaRPr lang="sv-SE" dirty="0"/>
          </a:p>
          <a:p>
            <a:r>
              <a:rPr lang="sv-SE" dirty="0"/>
              <a:t>Förbättrad funktionell kapacitet i form av längre gångsträcka på sex minuters gångtest.</a:t>
            </a:r>
            <a:br>
              <a:rPr lang="sv-SE" dirty="0"/>
            </a:br>
            <a:endParaRPr lang="sv-SE" dirty="0"/>
          </a:p>
          <a:p>
            <a:r>
              <a:rPr lang="sv-SE" dirty="0"/>
              <a:t>Viss förbättrad förmåga till aktiviteter i dagliga livet med bättre resultat på ADL-test</a:t>
            </a:r>
            <a:r>
              <a:rPr lang="sv-SE" dirty="0" smtClean="0"/>
              <a:t>.</a:t>
            </a:r>
            <a:br>
              <a:rPr lang="sv-SE" dirty="0" smtClean="0"/>
            </a:br>
            <a:r>
              <a:rPr lang="sv-SE" dirty="0"/>
              <a:t/>
            </a:r>
            <a:br>
              <a:rPr lang="sv-SE" dirty="0"/>
            </a:br>
            <a:endParaRPr lang="sv-SE" dirty="0"/>
          </a:p>
          <a:p>
            <a:pPr marL="0" indent="0">
              <a:buNone/>
            </a:pPr>
            <a:r>
              <a:rPr lang="sv-SE" dirty="0"/>
              <a:t>	</a:t>
            </a:r>
          </a:p>
          <a:p>
            <a:endParaRPr lang="sv-SE" dirty="0"/>
          </a:p>
        </p:txBody>
      </p:sp>
      <p:pic>
        <p:nvPicPr>
          <p:cNvPr id="1026" name="Picture 2" descr="C:\Users\rnn303\AppData\Local\Microsoft\Windows\Temporary Internet Files\Content.IE5\0H4CMVNW\Montana_16_bg_062406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908" y="5652839"/>
            <a:ext cx="1804459" cy="1353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40168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242244" y="900311"/>
            <a:ext cx="8569325" cy="941883"/>
          </a:xfrm>
        </p:spPr>
        <p:txBody>
          <a:bodyPr/>
          <a:lstStyle/>
          <a:p>
            <a:r>
              <a:rPr lang="sv-SE" dirty="0"/>
              <a:t>Aktivitetskartläggning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170236" y="1764407"/>
            <a:ext cx="8569325" cy="3525837"/>
          </a:xfrm>
        </p:spPr>
        <p:txBody>
          <a:bodyPr/>
          <a:lstStyle/>
          <a:p>
            <a:r>
              <a:rPr lang="sv-SE" dirty="0"/>
              <a:t>Aktivitetsanamnes: Frekvens, duration och spridning av aktiviteterna under en </a:t>
            </a:r>
            <a:r>
              <a:rPr lang="sv-SE" dirty="0" smtClean="0"/>
              <a:t>dag.</a:t>
            </a:r>
          </a:p>
          <a:p>
            <a:r>
              <a:rPr lang="sv-SE" dirty="0" smtClean="0"/>
              <a:t>Strategier </a:t>
            </a:r>
            <a:r>
              <a:rPr lang="sv-SE" dirty="0"/>
              <a:t>kring upplägg av en dag: Prioriteringshjälp samt planeringsstruktur</a:t>
            </a:r>
            <a:r>
              <a:rPr lang="sv-SE" dirty="0" smtClean="0"/>
              <a:t>.</a:t>
            </a:r>
            <a:endParaRPr lang="sv-SE" dirty="0"/>
          </a:p>
          <a:p>
            <a:r>
              <a:rPr lang="sv-SE" dirty="0"/>
              <a:t>Dagsprogram utefter patientens resurser: varva aktivitet med vila</a:t>
            </a:r>
            <a:r>
              <a:rPr lang="sv-SE" dirty="0" smtClean="0"/>
              <a:t>.</a:t>
            </a:r>
            <a:endParaRPr lang="sv-SE" dirty="0"/>
          </a:p>
          <a:p>
            <a:r>
              <a:rPr lang="sv-SE" dirty="0"/>
              <a:t>Pausa, andas på rätt sätt.</a:t>
            </a:r>
            <a:br>
              <a:rPr lang="sv-SE" dirty="0"/>
            </a:br>
            <a:endParaRPr lang="sv-SE" dirty="0"/>
          </a:p>
          <a:p>
            <a:endParaRPr lang="sv-SE" dirty="0"/>
          </a:p>
        </p:txBody>
      </p:sp>
      <p:pic>
        <p:nvPicPr>
          <p:cNvPr id="2051" name="Picture 3" descr="C:\Users\rnn303\AppData\Local\Microsoft\Windows\Temporary Internet Files\Content.IE5\ATF8TA45\christmas-1720181_960_72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34932" y="4877911"/>
            <a:ext cx="2194560" cy="2194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7728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z="2800" dirty="0"/>
              <a:t>Ergonomi: kroppen och dess omgivning.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Omgivningsfaktorer</a:t>
            </a:r>
            <a:r>
              <a:rPr lang="sv-SE" dirty="0"/>
              <a:t>; </a:t>
            </a:r>
            <a:r>
              <a:rPr lang="sv-SE" dirty="0" smtClean="0"/>
              <a:t>anpassning av bostad </a:t>
            </a:r>
            <a:r>
              <a:rPr lang="sv-SE" dirty="0"/>
              <a:t>(BAP) och </a:t>
            </a:r>
            <a:r>
              <a:rPr lang="sv-SE" dirty="0" smtClean="0"/>
              <a:t>miljö (arbete) </a:t>
            </a:r>
            <a:r>
              <a:rPr lang="sv-SE" dirty="0"/>
              <a:t>där patienten är aktiv, kroppsliga faktorer.</a:t>
            </a:r>
            <a:br>
              <a:rPr lang="sv-SE" dirty="0"/>
            </a:br>
            <a:endParaRPr lang="sv-SE" dirty="0"/>
          </a:p>
          <a:p>
            <a:r>
              <a:rPr lang="sv-SE" dirty="0"/>
              <a:t>Hjälpmedel: underlätta i vardagsaktiviteter, t.ex. duschpall, badkarsbräda, arbetsstol och förhöjningar. Rådgivning på hjälpmedel som kan köpas själv.</a:t>
            </a:r>
          </a:p>
          <a:p>
            <a:pPr marL="0" indent="0">
              <a:buNone/>
            </a:pPr>
            <a:endParaRPr lang="sv-SE" dirty="0" smtClean="0"/>
          </a:p>
        </p:txBody>
      </p:sp>
      <p:pic>
        <p:nvPicPr>
          <p:cNvPr id="6146" name="Picture 2" descr="C:\Users\rnn303\AppData\Local\Microsoft\Windows\Temporary Internet Files\Content.IE5\W88D2VL5\important-2794684_960_720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6900" y="5652839"/>
            <a:ext cx="2926080" cy="1377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1933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14252" y="828303"/>
            <a:ext cx="8569325" cy="941883"/>
          </a:xfrm>
        </p:spPr>
        <p:txBody>
          <a:bodyPr/>
          <a:lstStyle/>
          <a:p>
            <a:pPr algn="ctr"/>
            <a:r>
              <a:rPr lang="sv-SE" sz="2800" dirty="0"/>
              <a:t>Summering av åtgärder</a:t>
            </a:r>
            <a:endParaRPr lang="sv-SE" sz="280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1314252" y="1620391"/>
            <a:ext cx="8569325" cy="3525837"/>
          </a:xfrm>
        </p:spPr>
        <p:txBody>
          <a:bodyPr/>
          <a:lstStyle/>
          <a:p>
            <a:r>
              <a:rPr lang="sv-SE" sz="2000" dirty="0"/>
              <a:t>Genom samtal/diskussion.</a:t>
            </a:r>
            <a:br>
              <a:rPr lang="sv-SE" sz="2000" dirty="0"/>
            </a:br>
            <a:endParaRPr lang="sv-SE" sz="2000" dirty="0"/>
          </a:p>
          <a:p>
            <a:r>
              <a:rPr lang="sv-SE" sz="2000" dirty="0"/>
              <a:t>Observation under utförande av aktivitet.</a:t>
            </a:r>
            <a:br>
              <a:rPr lang="sv-SE" sz="2000" dirty="0"/>
            </a:br>
            <a:endParaRPr lang="sv-SE" sz="2000" dirty="0"/>
          </a:p>
          <a:p>
            <a:r>
              <a:rPr lang="sv-SE" sz="2000" dirty="0"/>
              <a:t>Instruera om utförande som anpassats efter deras förmåga och kapacitet.</a:t>
            </a:r>
            <a:br>
              <a:rPr lang="sv-SE" sz="2000" dirty="0"/>
            </a:br>
            <a:endParaRPr lang="sv-SE" sz="2000" dirty="0"/>
          </a:p>
          <a:p>
            <a:r>
              <a:rPr lang="sv-SE" sz="2000" dirty="0"/>
              <a:t>Vägleda gällande: hjälpmedel och anpassningar i hemmet</a:t>
            </a:r>
          </a:p>
          <a:p>
            <a:endParaRPr lang="sv-SE" sz="2000" dirty="0" smtClean="0"/>
          </a:p>
          <a:p>
            <a:endParaRPr lang="sv-SE" dirty="0"/>
          </a:p>
        </p:txBody>
      </p:sp>
      <p:pic>
        <p:nvPicPr>
          <p:cNvPr id="7170" name="Picture 2" descr="C:\Users\rnn303\AppData\Local\Microsoft\Windows\Temporary Internet Files\Content.IE5\W88D2VL5\blockpag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75" y="3775869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rnn303\AppData\Local\Microsoft\Windows\Temporary Internet Files\Content.IE5\0A1R5GKQ\blockpage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75" y="3775869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C:\Users\rnn303\AppData\Local\Microsoft\Windows\Temporary Internet Files\Content.IE5\W88D2VL5\blockpage[2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75" y="3775869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 descr="C:\Users\rnn303\AppData\Local\Microsoft\Windows\Temporary Internet Files\Content.IE5\48X8GSNS\blockpage[2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7175" y="3775869"/>
            <a:ext cx="19050" cy="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07" y="5652839"/>
            <a:ext cx="1224136" cy="1356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1449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SE" dirty="0" smtClean="0"/>
              <a:t>Frågor och funderingar?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sv-SE" dirty="0"/>
          </a:p>
        </p:txBody>
      </p:sp>
      <p:pic>
        <p:nvPicPr>
          <p:cNvPr id="2050" name="Picture 2" descr="C:\Users\rnn303\AppData\Local\Microsoft\Windows\Temporary Internet Files\Content.IE5\0A1R5GKQ\question-mark-1020165_960_720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2244" y="2628503"/>
            <a:ext cx="342900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737139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66180" y="2916535"/>
            <a:ext cx="8569325" cy="1368152"/>
          </a:xfrm>
        </p:spPr>
        <p:txBody>
          <a:bodyPr/>
          <a:lstStyle/>
          <a:p>
            <a:pPr algn="ctr"/>
            <a:r>
              <a:rPr lang="sv-SE" dirty="0">
                <a:solidFill>
                  <a:schemeClr val="accent2"/>
                </a:solidFill>
              </a:rPr>
              <a:t>Tack för mig!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970436" y="5220791"/>
            <a:ext cx="5976465" cy="766737"/>
          </a:xfrm>
        </p:spPr>
        <p:txBody>
          <a:bodyPr/>
          <a:lstStyle/>
          <a:p>
            <a:r>
              <a:rPr lang="sv-SE" dirty="0"/>
              <a:t>Rebecca.fjellander@regionhalland.se</a:t>
            </a:r>
            <a:endParaRPr lang="sv-SE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860" y="950462"/>
            <a:ext cx="2853680" cy="2395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74481398"/>
      </p:ext>
    </p:extLst>
  </p:cSld>
  <p:clrMapOvr>
    <a:masterClrMapping/>
  </p:clrMapOvr>
</p:sld>
</file>

<file path=ppt/theme/theme1.xml><?xml version="1.0" encoding="utf-8"?>
<a:theme xmlns:a="http://schemas.openxmlformats.org/drawingml/2006/main" name="Liggande powerpoint Region Halland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6CA2D5"/>
      </a:accent1>
      <a:accent2>
        <a:srgbClr val="004B93"/>
      </a:accent2>
      <a:accent3>
        <a:srgbClr val="FFFFFF"/>
      </a:accent3>
      <a:accent4>
        <a:srgbClr val="000000"/>
      </a:accent4>
      <a:accent5>
        <a:srgbClr val="BACEE7"/>
      </a:accent5>
      <a:accent6>
        <a:srgbClr val="004385"/>
      </a:accent6>
      <a:hlink>
        <a:srgbClr val="438011"/>
      </a:hlink>
      <a:folHlink>
        <a:srgbClr val="C9D556"/>
      </a:folHlink>
    </a:clrScheme>
    <a:fontScheme name="Standardformgivning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1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6CA2D5"/>
        </a:accent1>
        <a:accent2>
          <a:srgbClr val="004B93"/>
        </a:accent2>
        <a:accent3>
          <a:srgbClr val="FFFFFF"/>
        </a:accent3>
        <a:accent4>
          <a:srgbClr val="000000"/>
        </a:accent4>
        <a:accent5>
          <a:srgbClr val="BACEE7"/>
        </a:accent5>
        <a:accent6>
          <a:srgbClr val="004385"/>
        </a:accent6>
        <a:hlink>
          <a:srgbClr val="438011"/>
        </a:hlink>
        <a:folHlink>
          <a:srgbClr val="C9D55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6CA2D5"/>
    </a:accent1>
    <a:accent2>
      <a:srgbClr val="004B93"/>
    </a:accent2>
    <a:accent3>
      <a:srgbClr val="FFFFFF"/>
    </a:accent3>
    <a:accent4>
      <a:srgbClr val="000000"/>
    </a:accent4>
    <a:accent5>
      <a:srgbClr val="BACEE7"/>
    </a:accent5>
    <a:accent6>
      <a:srgbClr val="004385"/>
    </a:accent6>
    <a:hlink>
      <a:srgbClr val="009999"/>
    </a:hlink>
    <a:folHlink>
      <a:srgbClr val="99CC0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8E56F42989C2642AFE2D11A62ADC48B" ma:contentTypeVersion="5" ma:contentTypeDescription="Skapa ett nytt dokument." ma:contentTypeScope="" ma:versionID="5469b7b6c00f08da41ec147b1269bc1f">
  <xsd:schema xmlns:xsd="http://www.w3.org/2001/XMLSchema" xmlns:xs="http://www.w3.org/2001/XMLSchema" xmlns:p="http://schemas.microsoft.com/office/2006/metadata/properties" xmlns:ns2="e08a66d6-81c7-4ff1-aa88-608648eb5d49" targetNamespace="http://schemas.microsoft.com/office/2006/metadata/properties" ma:root="true" ma:fieldsID="6cf24f94ced102cf820794c069229719" ns2:_="">
    <xsd:import namespace="e08a66d6-81c7-4ff1-aa88-608648eb5d4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8a66d6-81c7-4ff1-aa88-608648eb5d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B8AC471-1118-4F3E-ACFF-C74AC3829C9A}">
  <ds:schemaRefs>
    <ds:schemaRef ds:uri="http://schemas.microsoft.com/sharepoint/v3"/>
    <ds:schemaRef ds:uri="http://purl.org/dc/elements/1.1/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E5F8258-0C77-4983-9CFC-0BCE072692D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91F27E9-A1CB-4071-B138-8FE55A6197F5}"/>
</file>

<file path=docProps/app.xml><?xml version="1.0" encoding="utf-8"?>
<Properties xmlns="http://schemas.openxmlformats.org/officeDocument/2006/extended-properties" xmlns:vt="http://schemas.openxmlformats.org/officeDocument/2006/docPropsVTypes">
  <Template>Liggande powerpoint Region Halland</Template>
  <TotalTime>231</TotalTime>
  <Words>136</Words>
  <Application>Microsoft Office PowerPoint</Application>
  <PresentationFormat>Anpassad</PresentationFormat>
  <Paragraphs>26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9" baseType="lpstr">
      <vt:lpstr>Liggande powerpoint Region Halland</vt:lpstr>
      <vt:lpstr>Aktuella insatser för KOL-patienter. Vad kan arbetsterapeuten göra?</vt:lpstr>
      <vt:lpstr>KOL och ADL (dagliga aktiviteter)</vt:lpstr>
      <vt:lpstr>Energibesparing</vt:lpstr>
      <vt:lpstr>Aktivitetskartläggning</vt:lpstr>
      <vt:lpstr>Ergonomi: kroppen och dess omgivning.</vt:lpstr>
      <vt:lpstr>Summering av åtgärder</vt:lpstr>
      <vt:lpstr>Frågor och funderingar?</vt:lpstr>
      <vt:lpstr>Tack för mig!</vt:lpstr>
    </vt:vector>
  </TitlesOfParts>
  <Company>Landstinget Halland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Här skriver du vad presentationen handlar om  Här skriver du ditt namn, Titel och ev. Förvaltning</dc:title>
  <dc:creator>Johansson Anneli S HS REH VBG</dc:creator>
  <cp:lastModifiedBy>Fjellander Rebecca HS REH</cp:lastModifiedBy>
  <cp:revision>60</cp:revision>
  <cp:lastPrinted>2019-09-16T12:07:28Z</cp:lastPrinted>
  <dcterms:created xsi:type="dcterms:W3CDTF">2016-01-29T11:03:28Z</dcterms:created>
  <dcterms:modified xsi:type="dcterms:W3CDTF">2019-09-16T12:15:43Z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0x010100E8E56F42989C2642AFE2D11A62ADC48B</vt:lpwstr>
  </property>
</Properties>
</file>