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21"/>
  </p:notesMasterIdLst>
  <p:handoutMasterIdLst>
    <p:handoutMasterId r:id="rId22"/>
  </p:handoutMasterIdLst>
  <p:sldIdLst>
    <p:sldId id="284" r:id="rId5"/>
    <p:sldId id="307" r:id="rId6"/>
    <p:sldId id="303" r:id="rId7"/>
    <p:sldId id="311" r:id="rId8"/>
    <p:sldId id="320" r:id="rId9"/>
    <p:sldId id="323" r:id="rId10"/>
    <p:sldId id="301" r:id="rId11"/>
    <p:sldId id="319" r:id="rId12"/>
    <p:sldId id="316" r:id="rId13"/>
    <p:sldId id="317" r:id="rId14"/>
    <p:sldId id="318" r:id="rId15"/>
    <p:sldId id="315" r:id="rId16"/>
    <p:sldId id="324" r:id="rId17"/>
    <p:sldId id="312" r:id="rId18"/>
    <p:sldId id="304" r:id="rId19"/>
    <p:sldId id="309" r:id="rId20"/>
  </p:sldIdLst>
  <p:sldSz cx="12192000" cy="6858000"/>
  <p:notesSz cx="6792913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7"/>
            <p14:sldId id="303"/>
            <p14:sldId id="311"/>
            <p14:sldId id="320"/>
            <p14:sldId id="323"/>
            <p14:sldId id="301"/>
            <p14:sldId id="319"/>
            <p14:sldId id="316"/>
            <p14:sldId id="317"/>
            <p14:sldId id="318"/>
            <p14:sldId id="315"/>
            <p14:sldId id="324"/>
            <p14:sldId id="312"/>
            <p14:sldId id="304"/>
            <p14:sldId id="309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98368-0F66-5786-E68A-8EB4452DDE7E}" v="38" dt="2020-05-18T14:31:06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5641" autoAdjust="0"/>
  </p:normalViewPr>
  <p:slideViewPr>
    <p:cSldViewPr snapToGrid="0">
      <p:cViewPr varScale="1">
        <p:scale>
          <a:sx n="52" d="100"/>
          <a:sy n="52" d="100"/>
        </p:scale>
        <p:origin x="12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gerstål Catarina HS" userId="S::catarina.jagerstal@regionhalland.se::531f460f-88ce-4ec6-bcb0-c4764b4edd4e" providerId="AD" clId="Web-{41F98368-0F66-5786-E68A-8EB4452DDE7E}"/>
    <pc:docChg chg="addSld modSld modSection">
      <pc:chgData name="Jagerstål Catarina HS" userId="S::catarina.jagerstal@regionhalland.se::531f460f-88ce-4ec6-bcb0-c4764b4edd4e" providerId="AD" clId="Web-{41F98368-0F66-5786-E68A-8EB4452DDE7E}" dt="2020-05-18T14:31:06.143" v="33" actId="14100"/>
      <pc:docMkLst>
        <pc:docMk/>
      </pc:docMkLst>
      <pc:sldChg chg="modSp">
        <pc:chgData name="Jagerstål Catarina HS" userId="S::catarina.jagerstal@regionhalland.se::531f460f-88ce-4ec6-bcb0-c4764b4edd4e" providerId="AD" clId="Web-{41F98368-0F66-5786-E68A-8EB4452DDE7E}" dt="2020-05-18T14:13:42.974" v="4" actId="20577"/>
        <pc:sldMkLst>
          <pc:docMk/>
          <pc:sldMk cId="1727933401" sldId="306"/>
        </pc:sldMkLst>
        <pc:spChg chg="mod">
          <ac:chgData name="Jagerstål Catarina HS" userId="S::catarina.jagerstal@regionhalland.se::531f460f-88ce-4ec6-bcb0-c4764b4edd4e" providerId="AD" clId="Web-{41F98368-0F66-5786-E68A-8EB4452DDE7E}" dt="2020-05-18T14:13:42.974" v="4" actId="20577"/>
          <ac:spMkLst>
            <pc:docMk/>
            <pc:sldMk cId="1727933401" sldId="306"/>
            <ac:spMk id="15" creationId="{00000000-0000-0000-0000-000000000000}"/>
          </ac:spMkLst>
        </pc:spChg>
      </pc:sldChg>
      <pc:sldChg chg="addSp delSp modSp">
        <pc:chgData name="Jagerstål Catarina HS" userId="S::catarina.jagerstal@regionhalland.se::531f460f-88ce-4ec6-bcb0-c4764b4edd4e" providerId="AD" clId="Web-{41F98368-0F66-5786-E68A-8EB4452DDE7E}" dt="2020-05-18T14:29:31.533" v="6"/>
        <pc:sldMkLst>
          <pc:docMk/>
          <pc:sldMk cId="2489023091" sldId="315"/>
        </pc:sldMkLst>
        <pc:picChg chg="add del mod">
          <ac:chgData name="Jagerstål Catarina HS" userId="S::catarina.jagerstal@regionhalland.se::531f460f-88ce-4ec6-bcb0-c4764b4edd4e" providerId="AD" clId="Web-{41F98368-0F66-5786-E68A-8EB4452DDE7E}" dt="2020-05-18T14:29:31.533" v="6"/>
          <ac:picMkLst>
            <pc:docMk/>
            <pc:sldMk cId="2489023091" sldId="315"/>
            <ac:picMk id="8" creationId="{6854722D-6ABD-41C7-90E6-E0F4BE02EEFB}"/>
          </ac:picMkLst>
        </pc:picChg>
      </pc:sldChg>
      <pc:sldChg chg="addSp delSp modSp new">
        <pc:chgData name="Jagerstål Catarina HS" userId="S::catarina.jagerstal@regionhalland.se::531f460f-88ce-4ec6-bcb0-c4764b4edd4e" providerId="AD" clId="Web-{41F98368-0F66-5786-E68A-8EB4452DDE7E}" dt="2020-05-18T14:31:06.143" v="33" actId="14100"/>
        <pc:sldMkLst>
          <pc:docMk/>
          <pc:sldMk cId="3649313760" sldId="324"/>
        </pc:sldMkLst>
        <pc:spChg chg="mod">
          <ac:chgData name="Jagerstål Catarina HS" userId="S::catarina.jagerstal@regionhalland.se::531f460f-88ce-4ec6-bcb0-c4764b4edd4e" providerId="AD" clId="Web-{41F98368-0F66-5786-E68A-8EB4452DDE7E}" dt="2020-05-18T14:30:07.689" v="10" actId="20577"/>
          <ac:spMkLst>
            <pc:docMk/>
            <pc:sldMk cId="3649313760" sldId="324"/>
            <ac:spMk id="2" creationId="{0707CF83-4A26-4773-8CED-4DAA99A9A7DD}"/>
          </ac:spMkLst>
        </pc:spChg>
        <pc:spChg chg="del">
          <ac:chgData name="Jagerstål Catarina HS" userId="S::catarina.jagerstal@regionhalland.se::531f460f-88ce-4ec6-bcb0-c4764b4edd4e" providerId="AD" clId="Web-{41F98368-0F66-5786-E68A-8EB4452DDE7E}" dt="2020-05-18T14:29:48.143" v="8"/>
          <ac:spMkLst>
            <pc:docMk/>
            <pc:sldMk cId="3649313760" sldId="324"/>
            <ac:spMk id="3" creationId="{BE1F7312-F2BC-4489-875A-ADFD9B8F9848}"/>
          </ac:spMkLst>
        </pc:spChg>
        <pc:spChg chg="add mod">
          <ac:chgData name="Jagerstål Catarina HS" userId="S::catarina.jagerstal@regionhalland.se::531f460f-88ce-4ec6-bcb0-c4764b4edd4e" providerId="AD" clId="Web-{41F98368-0F66-5786-E68A-8EB4452DDE7E}" dt="2020-05-18T14:30:58.611" v="28" actId="20577"/>
          <ac:spMkLst>
            <pc:docMk/>
            <pc:sldMk cId="3649313760" sldId="324"/>
            <ac:spMk id="9" creationId="{059CF33E-FE69-4DB9-8611-5F01D706D371}"/>
          </ac:spMkLst>
        </pc:spChg>
        <pc:spChg chg="add del mod">
          <ac:chgData name="Jagerstål Catarina HS" userId="S::catarina.jagerstal@regionhalland.se::531f460f-88ce-4ec6-bcb0-c4764b4edd4e" providerId="AD" clId="Web-{41F98368-0F66-5786-E68A-8EB4452DDE7E}" dt="2020-05-18T14:30:51.127" v="23"/>
          <ac:spMkLst>
            <pc:docMk/>
            <pc:sldMk cId="3649313760" sldId="324"/>
            <ac:spMk id="11" creationId="{1D70CB9C-778A-472E-962D-C4AF686B041F}"/>
          </ac:spMkLst>
        </pc:spChg>
        <pc:picChg chg="add del mod ord">
          <ac:chgData name="Jagerstål Catarina HS" userId="S::catarina.jagerstal@regionhalland.se::531f460f-88ce-4ec6-bcb0-c4764b4edd4e" providerId="AD" clId="Web-{41F98368-0F66-5786-E68A-8EB4452DDE7E}" dt="2020-05-18T14:29:57.580" v="9"/>
          <ac:picMkLst>
            <pc:docMk/>
            <pc:sldMk cId="3649313760" sldId="324"/>
            <ac:picMk id="7" creationId="{2FFF725A-A948-4BCF-B896-8AE21605E012}"/>
          </ac:picMkLst>
        </pc:picChg>
        <pc:picChg chg="add mod">
          <ac:chgData name="Jagerstål Catarina HS" userId="S::catarina.jagerstal@regionhalland.se::531f460f-88ce-4ec6-bcb0-c4764b4edd4e" providerId="AD" clId="Web-{41F98368-0F66-5786-E68A-8EB4452DDE7E}" dt="2020-05-18T14:31:02.299" v="30" actId="14100"/>
          <ac:picMkLst>
            <pc:docMk/>
            <pc:sldMk cId="3649313760" sldId="324"/>
            <ac:picMk id="10" creationId="{1E17DA1C-C652-4666-949E-54E3BBFB94FF}"/>
          </ac:picMkLst>
        </pc:picChg>
        <pc:picChg chg="add mod">
          <ac:chgData name="Jagerstål Catarina HS" userId="S::catarina.jagerstal@regionhalland.se::531f460f-88ce-4ec6-bcb0-c4764b4edd4e" providerId="AD" clId="Web-{41F98368-0F66-5786-E68A-8EB4452DDE7E}" dt="2020-05-18T14:31:06.143" v="33" actId="14100"/>
          <ac:picMkLst>
            <pc:docMk/>
            <pc:sldMk cId="3649313760" sldId="324"/>
            <ac:picMk id="12" creationId="{1D97506F-59B9-45CE-8C11-D6AFEED8379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39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63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regionhalland.se/styrda-dokument/_layouts/RHWordViewer.aspx?id=/styrda-dokument/PublishingRepository/2fb9e9c5-59a5-42ec-a243-89e30c1be786/Ankomstregistrering%20av%20distanskontakt.docx&amp;Source=https://intra.regionhalland.se/styrda-dokument/_layouts/RHI_CDViewer.aspx?OWAStatus=0&amp;DefaultItemOpen=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digitaltolk.se/contac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digitaltolk.se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280" y="1587657"/>
            <a:ext cx="10506147" cy="2160000"/>
          </a:xfrm>
        </p:spPr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sz="3600" dirty="0"/>
              <a:t>Boka </a:t>
            </a:r>
            <a:r>
              <a:rPr lang="sv-SE" sz="3600" dirty="0" smtClean="0"/>
              <a:t>digital tolk </a:t>
            </a:r>
            <a:r>
              <a:rPr lang="sv-SE" sz="3600" dirty="0"/>
              <a:t>till </a:t>
            </a:r>
            <a:r>
              <a:rPr lang="sv-SE" sz="3600" dirty="0" smtClean="0"/>
              <a:t>videobesök</a:t>
            </a:r>
            <a:br>
              <a:rPr lang="sv-SE" sz="3600" dirty="0" smtClean="0"/>
            </a:br>
            <a:r>
              <a:rPr lang="sv-SE" sz="3600" dirty="0"/>
              <a:t/>
            </a:r>
            <a:br>
              <a:rPr lang="sv-SE" sz="3600" dirty="0"/>
            </a:br>
            <a:r>
              <a:rPr lang="sv-SE" sz="2400" dirty="0" smtClean="0"/>
              <a:t>Hallands </a:t>
            </a:r>
            <a:r>
              <a:rPr lang="sv-SE" sz="2400" dirty="0" smtClean="0"/>
              <a:t>sjukhus och </a:t>
            </a:r>
            <a:r>
              <a:rPr lang="sv-SE" sz="2400" dirty="0"/>
              <a:t>P</a:t>
            </a:r>
            <a:r>
              <a:rPr lang="sv-SE" sz="2400" dirty="0" smtClean="0"/>
              <a:t>sykiatrin Halland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2020-07-13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1125489" cy="1296000"/>
          </a:xfrm>
        </p:spPr>
        <p:txBody>
          <a:bodyPr/>
          <a:lstStyle/>
          <a:p>
            <a:r>
              <a:rPr lang="sv-SE" dirty="0" smtClean="0"/>
              <a:t>Visiba </a:t>
            </a:r>
            <a:r>
              <a:rPr lang="sv-SE" dirty="0"/>
              <a:t>Care – </a:t>
            </a:r>
            <a:r>
              <a:rPr lang="sv-SE" dirty="0" smtClean="0"/>
              <a:t>Bokning av Digital </a:t>
            </a:r>
            <a:r>
              <a:rPr lang="sv-SE" dirty="0"/>
              <a:t>tolk som Gäst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</a:t>
            </a:r>
            <a:r>
              <a:rPr lang="sv-SE" b="1" dirty="0" smtClean="0"/>
              <a:t>Gäst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Skriv in tolkens </a:t>
            </a:r>
            <a:r>
              <a:rPr lang="sv-SE" b="1" dirty="0" smtClean="0"/>
              <a:t>Namn</a:t>
            </a:r>
            <a:r>
              <a:rPr lang="sv-SE" dirty="0" smtClean="0"/>
              <a:t>, </a:t>
            </a:r>
            <a:r>
              <a:rPr lang="sv-SE" b="1" dirty="0" smtClean="0"/>
              <a:t>Mobilnummer</a:t>
            </a:r>
            <a:r>
              <a:rPr lang="sv-SE" dirty="0"/>
              <a:t> </a:t>
            </a:r>
            <a:r>
              <a:rPr lang="sv-SE" dirty="0" smtClean="0"/>
              <a:t>och </a:t>
            </a:r>
            <a:r>
              <a:rPr lang="sv-SE" b="1" dirty="0" smtClean="0"/>
              <a:t>Mejladress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Välj identifieringsmetod: </a:t>
            </a:r>
            <a:r>
              <a:rPr lang="sv-SE" b="1" dirty="0" err="1" smtClean="0"/>
              <a:t>Bankid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Klicka på </a:t>
            </a:r>
            <a:r>
              <a:rPr lang="sv-SE" b="1" dirty="0"/>
              <a:t>Lägg till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b="1" dirty="0">
              <a:solidFill>
                <a:srgbClr val="FF0000"/>
              </a:solidFill>
            </a:endParaRP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/>
          <a:srcRect l="1434" t="8107" r="1734" b="5702"/>
          <a:stretch/>
        </p:blipFill>
        <p:spPr>
          <a:xfrm>
            <a:off x="1022464" y="4209648"/>
            <a:ext cx="4804758" cy="183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Visiba </a:t>
            </a:r>
            <a:r>
              <a:rPr lang="sv-SE" dirty="0"/>
              <a:t>Care </a:t>
            </a:r>
            <a:r>
              <a:rPr lang="sv-SE" dirty="0" smtClean="0"/>
              <a:t>– Bokning av Patient </a:t>
            </a:r>
            <a:r>
              <a:rPr lang="sv-SE" dirty="0"/>
              <a:t>med </a:t>
            </a:r>
            <a:r>
              <a:rPr lang="sv-SE" dirty="0" smtClean="0"/>
              <a:t>ombud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patient med ombud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  <a:p>
            <a:pPr lvl="0"/>
            <a:r>
              <a:rPr lang="sv-SE" dirty="0"/>
              <a:t>Till exempel närståendesamtal där patienten inte själv är bokad med kan </a:t>
            </a:r>
            <a:r>
              <a:rPr lang="sv-SE" dirty="0" smtClean="0"/>
              <a:t>närvarar tillsammans </a:t>
            </a:r>
            <a:r>
              <a:rPr lang="sv-SE" dirty="0"/>
              <a:t>med ombudet. Obs. avisering går endast till ombudet. </a:t>
            </a:r>
          </a:p>
          <a:p>
            <a:r>
              <a:rPr lang="sv-SE" dirty="0"/>
              <a:t>Om ombudet inte hittas, registrera kontaktuppgifterna vid bokning.</a:t>
            </a:r>
          </a:p>
          <a:p>
            <a:pPr marL="0" lv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1" r="1753" b="20471"/>
          <a:stretch/>
        </p:blipFill>
        <p:spPr>
          <a:xfrm>
            <a:off x="1086943" y="4456734"/>
            <a:ext cx="5378292" cy="16161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719" y="5114140"/>
            <a:ext cx="2790825" cy="1076325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6"/>
          <a:srcRect t="4651"/>
          <a:stretch/>
        </p:blipFill>
        <p:spPr>
          <a:xfrm>
            <a:off x="9218842" y="4039985"/>
            <a:ext cx="2023929" cy="21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Visiba </a:t>
            </a:r>
            <a:r>
              <a:rPr lang="sv-SE" dirty="0"/>
              <a:t>Care </a:t>
            </a:r>
            <a:r>
              <a:rPr lang="sv-SE" dirty="0" smtClean="0"/>
              <a:t>– Bokning av Kollega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kollega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360" y="3767153"/>
            <a:ext cx="3905857" cy="1495583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7396360" y="3495777"/>
            <a:ext cx="2061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Mail till kollega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" t="5139" r="1640" b="6514"/>
          <a:stretch/>
        </p:blipFill>
        <p:spPr>
          <a:xfrm>
            <a:off x="955964" y="3495777"/>
            <a:ext cx="6084916" cy="2156878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7396360" y="5130701"/>
            <a:ext cx="4472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Obs! </a:t>
            </a:r>
            <a:r>
              <a:rPr lang="sv-SE" sz="1400" dirty="0" smtClean="0"/>
              <a:t>Om länken öppnas i Internet Explorer behöver du kopiera och klistra </a:t>
            </a:r>
            <a:r>
              <a:rPr lang="sv-SE" sz="1400" dirty="0"/>
              <a:t>in webbadressen </a:t>
            </a:r>
            <a:r>
              <a:rPr lang="sv-SE" sz="1400" dirty="0" smtClean="0"/>
              <a:t>i </a:t>
            </a:r>
            <a:r>
              <a:rPr lang="sv-SE" sz="1400" dirty="0"/>
              <a:t>Google </a:t>
            </a:r>
            <a:r>
              <a:rPr lang="sv-SE" sz="1400" dirty="0" err="1"/>
              <a:t>Chrome</a:t>
            </a:r>
            <a:r>
              <a:rPr lang="sv-S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0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7CF83-4A26-4773-8CED-4DAA99A9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a typeface="+mj-lt"/>
                <a:cs typeface="+mj-lt"/>
              </a:rPr>
              <a:t>VAS - Starta </a:t>
            </a:r>
            <a:r>
              <a:rPr lang="sv-SE" dirty="0" smtClean="0">
                <a:ea typeface="+mj-lt"/>
                <a:cs typeface="+mj-lt"/>
              </a:rPr>
              <a:t>videobesök med flera deltagare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CE12CA-E779-4D7C-AE35-4E77E31543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2EE581-3277-4B48-BC18-2CB510133F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E0459E-1F4F-4F07-AD9C-7193AA9EF6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59CF33E-FE69-4DB9-8611-5F01D706D3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>
                <a:ea typeface="+mn-lt"/>
                <a:cs typeface="+mn-lt"/>
              </a:rPr>
              <a:t>I dagsprogram AN27 i VAS: Patient med besökstyp DiVi – Distans Video är ett bokat videobesök. </a:t>
            </a:r>
            <a:endParaRPr lang="sv-SE" dirty="0">
              <a:cs typeface="Arial" panose="020B0604020202020204"/>
            </a:endParaRPr>
          </a:p>
          <a:p>
            <a:pPr marL="287655" indent="-287655"/>
            <a:endParaRPr lang="sv-SE" dirty="0">
              <a:ea typeface="+mn-lt"/>
              <a:cs typeface="+mn-lt"/>
            </a:endParaRPr>
          </a:p>
          <a:p>
            <a:pPr marL="287655" indent="-287655"/>
            <a:endParaRPr lang="sv-SE" dirty="0">
              <a:ea typeface="+mn-lt"/>
              <a:cs typeface="+mn-lt"/>
            </a:endParaRPr>
          </a:p>
          <a:p>
            <a:pPr marL="287655" indent="-287655"/>
            <a:r>
              <a:rPr lang="en-US" dirty="0">
                <a:ea typeface="+mn-lt"/>
                <a:cs typeface="+mn-lt"/>
              </a:rPr>
              <a:t>När det är en * efter patientens namn finns viktig information kring bokningen under </a:t>
            </a:r>
            <a:r>
              <a:rPr lang="en-US" dirty="0" smtClean="0">
                <a:ea typeface="+mn-lt"/>
                <a:cs typeface="+mn-lt"/>
              </a:rPr>
              <a:t/>
            </a:r>
            <a:br>
              <a:rPr lang="en-US" dirty="0" smtClean="0">
                <a:ea typeface="+mn-lt"/>
                <a:cs typeface="+mn-lt"/>
              </a:rPr>
            </a:br>
            <a:r>
              <a:rPr lang="en-US" b="1" dirty="0" smtClean="0">
                <a:ea typeface="+mn-lt"/>
                <a:cs typeface="+mn-lt"/>
              </a:rPr>
              <a:t>Visa </a:t>
            </a:r>
            <a:r>
              <a:rPr lang="en-US" b="1" dirty="0">
                <a:ea typeface="+mn-lt"/>
                <a:cs typeface="+mn-lt"/>
              </a:rPr>
              <a:t>detalj. </a:t>
            </a:r>
            <a:endParaRPr lang="sv-SE" dirty="0">
              <a:ea typeface="+mn-lt"/>
              <a:cs typeface="+mn-lt"/>
            </a:endParaRPr>
          </a:p>
          <a:p>
            <a:pPr marL="287655" indent="-287655"/>
            <a:endParaRPr lang="sv-SE" dirty="0">
              <a:cs typeface="Arial"/>
            </a:endParaRPr>
          </a:p>
        </p:txBody>
      </p:sp>
      <p:pic>
        <p:nvPicPr>
          <p:cNvPr id="10" name="Bildobjekt 10" descr="En bild som visar skärmbild&#10;&#10;Beskrivning genererad med mycket hög exakthet">
            <a:extLst>
              <a:ext uri="{FF2B5EF4-FFF2-40B4-BE49-F238E27FC236}">
                <a16:creationId xmlns:a16="http://schemas.microsoft.com/office/drawing/2014/main" id="{1E17DA1C-C652-4666-949E-54E3BBFB9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" y="2473832"/>
            <a:ext cx="4641011" cy="702636"/>
          </a:xfrm>
          <a:prstGeom prst="rect">
            <a:avLst/>
          </a:prstGeom>
        </p:spPr>
      </p:pic>
      <p:pic>
        <p:nvPicPr>
          <p:cNvPr id="12" name="Bildobjekt 12" descr="En bild som visar skärmbild&#10;&#10;Beskrivning genererad med mycket hög exakthet">
            <a:extLst>
              <a:ext uri="{FF2B5EF4-FFF2-40B4-BE49-F238E27FC236}">
                <a16:creationId xmlns:a16="http://schemas.microsoft.com/office/drawing/2014/main" id="{1D97506F-59B9-45CE-8C11-D6AFEED83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8" y="4114403"/>
            <a:ext cx="3775337" cy="200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809625" y="415725"/>
            <a:ext cx="11181653" cy="1084033"/>
          </a:xfrm>
        </p:spPr>
        <p:txBody>
          <a:bodyPr/>
          <a:lstStyle/>
          <a:p>
            <a:r>
              <a:rPr lang="sv-SE" dirty="0" smtClean="0"/>
              <a:t>Visiba Care </a:t>
            </a:r>
            <a:r>
              <a:rPr lang="sv-SE" dirty="0" smtClean="0"/>
              <a:t>– Starta videobesöket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809625" y="1328677"/>
            <a:ext cx="10990140" cy="4829101"/>
          </a:xfrm>
        </p:spPr>
        <p:txBody>
          <a:bodyPr/>
          <a:lstStyle/>
          <a:p>
            <a:endParaRPr lang="sv-SE" sz="1600" dirty="0"/>
          </a:p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r>
              <a:rPr lang="sv-SE" dirty="0"/>
              <a:t>Välj </a:t>
            </a:r>
            <a:r>
              <a:rPr lang="sv-SE" b="1" dirty="0"/>
              <a:t>Kalender</a:t>
            </a:r>
            <a:r>
              <a:rPr lang="sv-SE" dirty="0"/>
              <a:t> och gå in via fliken </a:t>
            </a:r>
            <a:r>
              <a:rPr lang="sv-SE" b="1" dirty="0"/>
              <a:t>Mina Besök </a:t>
            </a:r>
            <a:r>
              <a:rPr lang="sv-SE" dirty="0"/>
              <a:t>och markera mötet och välj </a:t>
            </a:r>
            <a:r>
              <a:rPr lang="sv-SE" b="1" dirty="0"/>
              <a:t>Ring</a:t>
            </a:r>
            <a:r>
              <a:rPr lang="sv-SE" dirty="0"/>
              <a:t> följ därefter anvisningarna. </a:t>
            </a:r>
          </a:p>
          <a:p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3"/>
          <a:srcRect t="3200" r="1223" b="5940"/>
          <a:stretch/>
        </p:blipFill>
        <p:spPr>
          <a:xfrm>
            <a:off x="618112" y="3502262"/>
            <a:ext cx="6758667" cy="234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0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Efter </a:t>
            </a:r>
            <a:r>
              <a:rPr lang="sv-SE" dirty="0"/>
              <a:t>avslutat </a:t>
            </a:r>
            <a:r>
              <a:rPr lang="sv-SE" dirty="0" smtClean="0"/>
              <a:t>videobesök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sz="1600" dirty="0"/>
          </a:p>
          <a:p>
            <a:pPr fontAlgn="base"/>
            <a:r>
              <a:rPr lang="sv-SE" dirty="0"/>
              <a:t>Ankomstregistrering och betalning via faktura sker i VAS på samma sätt som om besöket skett fysiskt. </a:t>
            </a:r>
            <a:br>
              <a:rPr lang="sv-SE" dirty="0"/>
            </a:br>
            <a:r>
              <a:rPr lang="sv-SE" dirty="0"/>
              <a:t>Rutin – </a:t>
            </a:r>
            <a:r>
              <a:rPr lang="sv-SE" dirty="0">
                <a:hlinkClick r:id="rId2"/>
              </a:rPr>
              <a:t>Ankomstregistrering av distanskontakt</a:t>
            </a:r>
            <a:r>
              <a:rPr lang="sv-SE" dirty="0"/>
              <a:t> ​</a:t>
            </a:r>
          </a:p>
          <a:p>
            <a:pPr fontAlgn="base"/>
            <a:r>
              <a:rPr lang="sv-SE" dirty="0"/>
              <a:t>Journalföring sker i VAS på samma sätt som för ett fysisk besök.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​Använd anteckningstyp</a:t>
            </a:r>
            <a:r>
              <a:rPr lang="en-US" dirty="0"/>
              <a:t>​ </a:t>
            </a:r>
            <a:r>
              <a:rPr lang="sv-SE" dirty="0"/>
              <a:t>DiVi – Distanskontakt via videolänk​.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20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Servicedesk IT</a:t>
            </a:r>
            <a:endParaRPr lang="sv-SE" dirty="0"/>
          </a:p>
          <a:p>
            <a:r>
              <a:rPr lang="sv-SE" sz="1800" dirty="0"/>
              <a:t>Telefon: 010-476 19 00</a:t>
            </a:r>
          </a:p>
          <a:p>
            <a:r>
              <a:rPr lang="sv-SE" sz="1800" dirty="0"/>
              <a:t>Måndag – torsdag 07.00-17.00</a:t>
            </a:r>
            <a:br>
              <a:rPr lang="sv-SE" sz="1800" dirty="0"/>
            </a:br>
            <a:r>
              <a:rPr lang="sv-SE" sz="1800" dirty="0"/>
              <a:t>Fredag och dag före helgdag 07.00-16.00</a:t>
            </a:r>
          </a:p>
          <a:p>
            <a:endParaRPr lang="sv-SE" sz="1800" dirty="0"/>
          </a:p>
          <a:p>
            <a:pPr marL="0" indent="0">
              <a:buNone/>
            </a:pPr>
            <a:r>
              <a:rPr lang="sv-SE" dirty="0" smtClean="0"/>
              <a:t>DigtalTolk.se</a:t>
            </a:r>
          </a:p>
          <a:p>
            <a:r>
              <a:rPr lang="sv-SE" sz="1800" dirty="0" smtClean="0">
                <a:hlinkClick r:id="rId2"/>
              </a:rPr>
              <a:t>https</a:t>
            </a:r>
            <a:r>
              <a:rPr lang="sv-SE" sz="1800" dirty="0">
                <a:hlinkClick r:id="rId2"/>
              </a:rPr>
              <a:t>://www.digitaltolk.se/contact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	</a:t>
            </a:r>
            <a:endParaRPr lang="sv-SE" sz="18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16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/>
          <a:srcRect l="5418" t="14459" r="6115" b="5498"/>
          <a:stretch/>
        </p:blipFill>
        <p:spPr>
          <a:xfrm>
            <a:off x="6442444" y="1629375"/>
            <a:ext cx="2186167" cy="1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5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/>
              <a:t>Vårdgivare och/eller kollega/medicinsk sekreterare</a:t>
            </a:r>
          </a:p>
          <a:p>
            <a:pPr marL="0" indent="0">
              <a:buNone/>
            </a:pPr>
            <a:endParaRPr lang="sv-SE" sz="1600" b="1" dirty="0">
              <a:solidFill>
                <a:srgbClr val="FF0000"/>
              </a:solidFill>
            </a:endParaRPr>
          </a:p>
          <a:p>
            <a:pPr fontAlgn="base"/>
            <a:r>
              <a:rPr lang="sv-SE" sz="1600" dirty="0"/>
              <a:t>Upplagd som användare/schemaläggare i </a:t>
            </a:r>
            <a:r>
              <a:rPr lang="sv-SE" sz="1600" dirty="0" err="1"/>
              <a:t>Visba</a:t>
            </a:r>
            <a:r>
              <a:rPr lang="sv-SE" sz="1600" dirty="0"/>
              <a:t> care</a:t>
            </a:r>
          </a:p>
          <a:p>
            <a:pPr fontAlgn="base"/>
            <a:r>
              <a:rPr lang="sv-SE" sz="1600" dirty="0"/>
              <a:t>Personal har kunskap om och </a:t>
            </a:r>
            <a:r>
              <a:rPr lang="sv-SE" sz="1600" dirty="0" err="1"/>
              <a:t>inlogg</a:t>
            </a:r>
            <a:r>
              <a:rPr lang="sv-SE" sz="1600" dirty="0"/>
              <a:t> till DigitalTolk.se</a:t>
            </a:r>
          </a:p>
          <a:p>
            <a:pPr fontAlgn="base"/>
            <a:r>
              <a:rPr lang="sv-SE" sz="1600" dirty="0"/>
              <a:t>Dator ​</a:t>
            </a:r>
          </a:p>
          <a:p>
            <a:pPr fontAlgn="base"/>
            <a:r>
              <a:rPr lang="sv-SE" sz="1600" dirty="0"/>
              <a:t>Webbkamera​</a:t>
            </a:r>
          </a:p>
          <a:p>
            <a:pPr fontAlgn="base"/>
            <a:r>
              <a:rPr lang="sv-SE" sz="1600" dirty="0"/>
              <a:t>Dubbla skärmar (önskvärt)</a:t>
            </a:r>
            <a:r>
              <a:rPr lang="sv-SE" sz="1600" dirty="0" smtClean="0"/>
              <a:t>​ </a:t>
            </a:r>
            <a:endParaRPr lang="sv-SE" sz="1600" dirty="0"/>
          </a:p>
          <a:p>
            <a:pPr fontAlgn="base"/>
            <a:r>
              <a:rPr lang="sv-SE" sz="1600" dirty="0"/>
              <a:t>Headset (ej hörlurar till mobiltelefon)​</a:t>
            </a:r>
          </a:p>
          <a:p>
            <a:pPr fontAlgn="base"/>
            <a:r>
              <a:rPr lang="sv-SE" sz="1600" dirty="0"/>
              <a:t>Google </a:t>
            </a:r>
            <a:r>
              <a:rPr lang="sv-SE" sz="1600" dirty="0" err="1"/>
              <a:t>Chrome</a:t>
            </a:r>
            <a:r>
              <a:rPr lang="sv-SE" sz="1600" dirty="0"/>
              <a:t> installerat på datorn​</a:t>
            </a:r>
          </a:p>
          <a:p>
            <a:pPr fontAlgn="base"/>
            <a:r>
              <a:rPr lang="sv-SE" sz="1600" dirty="0"/>
              <a:t>Säker uppkoppling till nätverk​</a:t>
            </a:r>
          </a:p>
          <a:p>
            <a:pPr fontAlgn="base"/>
            <a:r>
              <a:rPr lang="sv-SE" sz="1600" dirty="0" err="1"/>
              <a:t>Sithskortsläsare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>
          <a:xfrm>
            <a:off x="6235619" y="1629375"/>
            <a:ext cx="5684048" cy="45354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600" b="1" dirty="0" smtClean="0"/>
              <a:t>Patient/gäst </a:t>
            </a:r>
          </a:p>
          <a:p>
            <a:pPr marL="0" indent="0" fontAlgn="base">
              <a:buNone/>
            </a:pPr>
            <a:endParaRPr lang="sv-SE" sz="1600" b="1" dirty="0"/>
          </a:p>
          <a:p>
            <a:pPr fontAlgn="base"/>
            <a:r>
              <a:rPr lang="sv-SE" sz="1600" dirty="0"/>
              <a:t>Mobil, surfplatta eller dator med tillgång till kamera ​</a:t>
            </a:r>
          </a:p>
          <a:p>
            <a:pPr fontAlgn="base"/>
            <a:r>
              <a:rPr lang="sv-SE" sz="1600" dirty="0"/>
              <a:t>Hörlurar rekommenderas för bra ljud under mötet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Internet med bra uppkoppling ​</a:t>
            </a:r>
          </a:p>
          <a:p>
            <a:pPr fontAlgn="base"/>
            <a:r>
              <a:rPr lang="sv-SE" sz="1600" dirty="0"/>
              <a:t>En lugn avskild plats där du inte riskerar att bli störd </a:t>
            </a:r>
          </a:p>
          <a:p>
            <a:pPr fontAlgn="base"/>
            <a:r>
              <a:rPr lang="sv-SE" sz="1600" dirty="0" smtClean="0"/>
              <a:t>Mobilt </a:t>
            </a:r>
            <a:r>
              <a:rPr lang="sv-SE" sz="1600" dirty="0"/>
              <a:t>Bank-ID ​ ​</a:t>
            </a:r>
          </a:p>
          <a:p>
            <a:pPr fontAlgn="base"/>
            <a:r>
              <a:rPr lang="sv-SE" sz="1600" dirty="0"/>
              <a:t>Webbläsare Google </a:t>
            </a:r>
            <a:r>
              <a:rPr lang="sv-SE" sz="1600" dirty="0" err="1" smtClean="0"/>
              <a:t>Chrome</a:t>
            </a:r>
            <a:r>
              <a:rPr lang="sv-SE" sz="1600" dirty="0" smtClean="0"/>
              <a:t> (om dator används)</a:t>
            </a:r>
            <a:endParaRPr lang="sv-SE" sz="1600" dirty="0"/>
          </a:p>
          <a:p>
            <a:pPr marL="0" indent="0" fontAlgn="base">
              <a:buNone/>
            </a:pPr>
            <a:endParaRPr lang="sv-SE" sz="1600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92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 vid ett videobesök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r>
              <a:rPr lang="sv-SE" sz="1600" dirty="0"/>
              <a:t>Videobesök ska genomföras i en avskild miljö, tänk på sekretessen.  ​</a:t>
            </a:r>
          </a:p>
          <a:p>
            <a:pPr fontAlgn="base"/>
            <a:r>
              <a:rPr lang="sv-SE" sz="1600" dirty="0"/>
              <a:t>Markera dörr med information ”Videomöte pågår – vänligen stör ej”.  ​</a:t>
            </a:r>
          </a:p>
          <a:p>
            <a:pPr fontAlgn="base"/>
            <a:r>
              <a:rPr lang="sv-SE" sz="1600" dirty="0"/>
              <a:t>Bakgrunden som syns i mötet är professionell.  ​</a:t>
            </a:r>
          </a:p>
          <a:p>
            <a:pPr fontAlgn="base"/>
            <a:r>
              <a:rPr lang="sv-SE" sz="1600" dirty="0"/>
              <a:t>Ansiktet ska vara väl belyst och kameran placeras så att det möjliggör ögonkontakt med patienten. 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Presentera dig tydligt för deltagarna.​</a:t>
            </a:r>
          </a:p>
          <a:p>
            <a:pPr fontAlgn="base"/>
            <a:r>
              <a:rPr lang="sv-SE" sz="1600" dirty="0"/>
              <a:t>Enhetens beslutade arbetsklädsel användas. Namnskylt med titel ska vara väl synlig i bild.​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416">
            <a:off x="9254773" y="1646763"/>
            <a:ext cx="1708087" cy="1187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47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/>
              <a:t>Typ av deltagare vid </a:t>
            </a:r>
            <a:r>
              <a:rPr lang="sv-SE" dirty="0" smtClean="0"/>
              <a:t>videobesök med digital tolk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9625" y="1824570"/>
            <a:ext cx="10585450" cy="453548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Man kan boka in en eller flera av nedan typer av deltagare i samma bokning, max 5 deltagare.</a:t>
            </a:r>
          </a:p>
          <a:p>
            <a:pPr marL="0" lvl="0" indent="0">
              <a:buNone/>
            </a:pPr>
            <a:endParaRPr lang="sv-SE" sz="1600" dirty="0"/>
          </a:p>
          <a:p>
            <a:pPr lvl="0"/>
            <a:r>
              <a:rPr lang="sv-SE" sz="1600" b="1" dirty="0"/>
              <a:t>Patient</a:t>
            </a:r>
            <a:r>
              <a:rPr lang="sv-SE" sz="1600" dirty="0"/>
              <a:t>:</a:t>
            </a:r>
            <a:r>
              <a:rPr lang="sv-SE" sz="1600" b="1" dirty="0"/>
              <a:t/>
            </a:r>
            <a:br>
              <a:rPr lang="sv-SE" sz="1600" b="1" dirty="0"/>
            </a:br>
            <a:r>
              <a:rPr lang="sv-SE" sz="1600" dirty="0"/>
              <a:t>Här bokar man in patienten som ska </a:t>
            </a:r>
            <a:r>
              <a:rPr lang="sv-SE" sz="1600" dirty="0" smtClean="0"/>
              <a:t>delta i videobesöket med digital tolk.</a:t>
            </a:r>
            <a:endParaRPr lang="sv-SE" sz="1600" dirty="0"/>
          </a:p>
          <a:p>
            <a:r>
              <a:rPr lang="sv-SE" sz="1600" b="1" dirty="0"/>
              <a:t>Patient med ombud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ombudet för patienten som ska delta i videobesöket med digital tolk. Till exempel närståendesamtal där patienten inte själv är bokad med kan närvarar tillsammans med ombudet.</a:t>
            </a:r>
            <a:endParaRPr lang="sv-SE" sz="1600" b="1" dirty="0"/>
          </a:p>
          <a:p>
            <a:pPr lvl="0"/>
            <a:r>
              <a:rPr lang="sv-SE" sz="1600" b="1" dirty="0"/>
              <a:t>Kollega med Visiba Care-konto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kollega/or som ska delta i videobesöket med digital tolk.</a:t>
            </a:r>
          </a:p>
          <a:p>
            <a:r>
              <a:rPr lang="sv-SE" sz="1600" b="1" dirty="0"/>
              <a:t>Gäst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</a:t>
            </a:r>
            <a:r>
              <a:rPr lang="sv-SE" sz="1600" dirty="0" smtClean="0"/>
              <a:t>den digitala tolken </a:t>
            </a:r>
            <a:r>
              <a:rPr lang="sv-SE" sz="1600" dirty="0"/>
              <a:t>som ska delta </a:t>
            </a:r>
            <a:r>
              <a:rPr lang="sv-SE" sz="1600" dirty="0" smtClean="0"/>
              <a:t>i videobesöket.</a:t>
            </a:r>
            <a:r>
              <a:rPr lang="sv-SE" sz="1600" dirty="0"/>
              <a:t/>
            </a:r>
            <a:br>
              <a:rPr lang="sv-SE" sz="1600" dirty="0"/>
            </a:b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568" y="1629375"/>
            <a:ext cx="1701464" cy="173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2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Digitaltolk.se</a:t>
            </a:r>
            <a:r>
              <a:rPr lang="sv-SE" b="0" dirty="0"/>
              <a:t>​</a:t>
            </a:r>
            <a:r>
              <a:rPr lang="sv-SE" dirty="0"/>
              <a:t> </a:t>
            </a:r>
            <a:r>
              <a:rPr lang="sv-SE" dirty="0" smtClean="0"/>
              <a:t>- Bokning </a:t>
            </a:r>
            <a:r>
              <a:rPr lang="sv-SE" b="0" dirty="0" smtClean="0"/>
              <a:t>​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Logga in på </a:t>
            </a:r>
            <a:r>
              <a:rPr lang="sv-SE" u="sng" dirty="0">
                <a:hlinkClick r:id="rId2"/>
              </a:rPr>
              <a:t>digitaltolk.se</a:t>
            </a:r>
            <a:r>
              <a:rPr lang="sv-SE" dirty="0"/>
              <a:t> använd alltid webbläsare Google </a:t>
            </a:r>
            <a:r>
              <a:rPr lang="sv-SE" dirty="0" err="1"/>
              <a:t>Chrome</a:t>
            </a:r>
            <a:r>
              <a:rPr lang="sv-SE" dirty="0"/>
              <a:t>.</a:t>
            </a:r>
          </a:p>
          <a:p>
            <a:pPr fontAlgn="base"/>
            <a:r>
              <a:rPr lang="sv-SE" dirty="0"/>
              <a:t>Gör en bokning och välj </a:t>
            </a:r>
            <a:r>
              <a:rPr lang="sv-SE" b="1" dirty="0"/>
              <a:t>Videotolkning</a:t>
            </a:r>
            <a:r>
              <a:rPr lang="sv-SE" dirty="0"/>
              <a:t>.​</a:t>
            </a:r>
          </a:p>
          <a:p>
            <a:pPr fontAlgn="base"/>
            <a:r>
              <a:rPr lang="sv-SE" dirty="0"/>
              <a:t>Ange språk, dag och tid i bokningen.</a:t>
            </a:r>
          </a:p>
          <a:p>
            <a:pPr fontAlgn="base"/>
            <a:r>
              <a:rPr lang="sv-SE" dirty="0"/>
              <a:t>Klicka på </a:t>
            </a:r>
            <a:r>
              <a:rPr lang="sv-SE" b="1" dirty="0" smtClean="0"/>
              <a:t>Boka</a:t>
            </a:r>
            <a:r>
              <a:rPr lang="sv-SE" dirty="0" smtClean="0"/>
              <a:t>.</a:t>
            </a:r>
            <a:endParaRPr lang="sv-SE" dirty="0"/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452758" y="1520042"/>
            <a:ext cx="2417817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sv-SE" dirty="0">
                <a:solidFill>
                  <a:schemeClr val="bg1"/>
                </a:solidFill>
              </a:rPr>
              <a:t>Vill du göra en testbokning, använd språket </a:t>
            </a:r>
          </a:p>
          <a:p>
            <a:pPr algn="ctr" fontAlgn="base"/>
            <a:r>
              <a:rPr lang="sv-SE" dirty="0" err="1">
                <a:solidFill>
                  <a:schemeClr val="bg1"/>
                </a:solidFill>
              </a:rPr>
              <a:t>Ludhianska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11" y="3846882"/>
            <a:ext cx="7339093" cy="191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1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Digitaltolk.se - Bokning fortsättning.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Ange Beställarens (ditt) namn och kundreferens och till vilken </a:t>
            </a:r>
            <a:br>
              <a:rPr lang="sv-SE" dirty="0"/>
            </a:br>
            <a:r>
              <a:rPr lang="sv-SE" dirty="0"/>
              <a:t>e-post bekräftelsen ska skickas.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Lägg in standardtext under </a:t>
            </a:r>
            <a:r>
              <a:rPr lang="sv-SE" dirty="0"/>
              <a:t>rubriken </a:t>
            </a:r>
            <a:r>
              <a:rPr lang="sv-SE" b="1" dirty="0"/>
              <a:t>Information till </a:t>
            </a:r>
            <a:r>
              <a:rPr lang="sv-SE" b="1" dirty="0" smtClean="0"/>
              <a:t>tolk</a:t>
            </a:r>
            <a:r>
              <a:rPr lang="sv-SE" dirty="0" smtClean="0"/>
              <a:t>.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/>
              <a:t>Skapa </a:t>
            </a:r>
            <a:r>
              <a:rPr lang="sv-SE" b="1" dirty="0" smtClean="0"/>
              <a:t>bokning</a:t>
            </a:r>
            <a:r>
              <a:rPr lang="sv-SE" dirty="0" smtClean="0"/>
              <a:t>. 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8705386" y="1629375"/>
            <a:ext cx="2957186" cy="18735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Om du behöver hjälp</a:t>
            </a:r>
            <a:r>
              <a:rPr lang="sv-SE" dirty="0">
                <a:solidFill>
                  <a:schemeClr val="bg1"/>
                </a:solidFill>
              </a:rPr>
              <a:t> </a:t>
            </a:r>
            <a:r>
              <a:rPr lang="sv-SE" dirty="0" smtClean="0">
                <a:solidFill>
                  <a:schemeClr val="bg1"/>
                </a:solidFill>
              </a:rPr>
              <a:t>med bokningen i digitaltolk.se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nvänd chattfunktionen</a:t>
            </a:r>
            <a:r>
              <a:rPr lang="sv-SE" dirty="0">
                <a:solidFill>
                  <a:schemeClr val="bg1"/>
                </a:solidFill>
              </a:rPr>
              <a:t>.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H</a:t>
            </a:r>
            <a:r>
              <a:rPr lang="sv-SE" dirty="0" smtClean="0">
                <a:solidFill>
                  <a:schemeClr val="bg1"/>
                </a:solidFill>
              </a:rPr>
              <a:t>a </a:t>
            </a:r>
            <a:r>
              <a:rPr lang="sv-SE" dirty="0">
                <a:solidFill>
                  <a:schemeClr val="bg1"/>
                </a:solidFill>
              </a:rPr>
              <a:t>ditt kundnummer till hands!</a:t>
            </a:r>
            <a:r>
              <a:rPr lang="en-US" dirty="0">
                <a:solidFill>
                  <a:schemeClr val="bg1"/>
                </a:solidFill>
              </a:rPr>
              <a:t>​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3"/>
          <a:srcRect l="1747" t="5069" r="4226" b="5313"/>
          <a:stretch/>
        </p:blipFill>
        <p:spPr>
          <a:xfrm>
            <a:off x="986324" y="3278061"/>
            <a:ext cx="4283945" cy="2958628"/>
          </a:xfrm>
          <a:prstGeom prst="rect">
            <a:avLst/>
          </a:prstGeom>
        </p:spPr>
      </p:pic>
      <p:cxnSp>
        <p:nvCxnSpPr>
          <p:cNvPr id="8" name="Rak pilkoppling 7"/>
          <p:cNvCxnSpPr/>
          <p:nvPr/>
        </p:nvCxnSpPr>
        <p:spPr>
          <a:xfrm flipH="1">
            <a:off x="4854633" y="4757375"/>
            <a:ext cx="5986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5453318" y="3833870"/>
            <a:ext cx="2390692" cy="1638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Standardtext</a:t>
            </a:r>
          </a:p>
          <a:p>
            <a:pPr algn="ctr"/>
            <a:r>
              <a:rPr lang="sv-SE" sz="1100" i="1" dirty="0" smtClean="0"/>
              <a:t>”Komplettera bokningsbekräftelsen med en </a:t>
            </a:r>
          </a:p>
          <a:p>
            <a:pPr algn="ctr"/>
            <a:r>
              <a:rPr lang="sv-SE" sz="1100" i="1" dirty="0" smtClean="0"/>
              <a:t>e-post till aktuell tolk. </a:t>
            </a:r>
            <a:br>
              <a:rPr lang="sv-SE" sz="1100" i="1" dirty="0" smtClean="0"/>
            </a:br>
            <a:r>
              <a:rPr lang="sv-SE" sz="1100" i="1" dirty="0" smtClean="0"/>
              <a:t>Flera deltagare kommer ingå i videobesöket och bjuds in via </a:t>
            </a:r>
          </a:p>
          <a:p>
            <a:pPr algn="ctr"/>
            <a:r>
              <a:rPr lang="sv-SE" sz="1100" i="1" dirty="0" smtClean="0"/>
              <a:t>e-post. Obs: vid ombokning, ändra e-post till aktuell tolk.”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399779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Bokning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50019" y="1492592"/>
            <a:ext cx="10585450" cy="4535488"/>
          </a:xfrm>
        </p:spPr>
        <p:txBody>
          <a:bodyPr/>
          <a:lstStyle/>
          <a:p>
            <a:pPr marL="0" indent="0">
              <a:buNone/>
            </a:pPr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Patient </a:t>
            </a:r>
            <a:r>
              <a:rPr lang="sv-SE" sz="1600" dirty="0"/>
              <a:t>bokas i VAS med kontakttyp DiVi – Distans Video.</a:t>
            </a:r>
          </a:p>
          <a:p>
            <a:r>
              <a:rPr lang="sv-SE" sz="1600" dirty="0"/>
              <a:t>Kontrollera att du har e-post till tolk, finns den inte i bokningsbekräftelsen </a:t>
            </a:r>
            <a:br>
              <a:rPr lang="sv-SE" sz="1600" dirty="0"/>
            </a:br>
            <a:r>
              <a:rPr lang="sv-SE" sz="1600" dirty="0"/>
              <a:t>kontakta DigitalTolk.se via deras chatt-funktion. </a:t>
            </a:r>
            <a:endParaRPr lang="sv-SE" sz="1600" dirty="0" smtClean="0"/>
          </a:p>
          <a:p>
            <a:pPr lvl="0"/>
            <a:r>
              <a:rPr lang="sv-SE" sz="1600" dirty="0" smtClean="0"/>
              <a:t>Lägg in standardtext i anmärkningsrutan, information hittas </a:t>
            </a:r>
            <a:br>
              <a:rPr lang="sv-SE" sz="1600" dirty="0" smtClean="0"/>
            </a:br>
            <a:r>
              <a:rPr lang="sv-SE" sz="1600" dirty="0" smtClean="0"/>
              <a:t>i bokningsbekräftelsen från DigitalTolk.se</a:t>
            </a:r>
          </a:p>
          <a:p>
            <a:pPr marL="0" lvl="0" indent="0">
              <a:buNone/>
            </a:pPr>
            <a:endParaRPr lang="sv-SE" sz="1600" dirty="0" smtClean="0">
              <a:solidFill>
                <a:srgbClr val="FF0000"/>
              </a:solidFill>
            </a:endParaRPr>
          </a:p>
          <a:p>
            <a:pPr lvl="0"/>
            <a:endParaRPr lang="sv-SE" sz="1600" dirty="0" smtClean="0"/>
          </a:p>
          <a:p>
            <a:pPr lvl="0"/>
            <a:endParaRPr lang="sv-SE" sz="1600" dirty="0"/>
          </a:p>
          <a:p>
            <a:pPr lvl="0"/>
            <a:r>
              <a:rPr lang="sv-SE" sz="1600" dirty="0" smtClean="0"/>
              <a:t>Använd </a:t>
            </a:r>
            <a:r>
              <a:rPr lang="sv-SE" sz="1600" dirty="0"/>
              <a:t>standardkallelse för flerpartsbesök.</a:t>
            </a:r>
            <a:endParaRPr lang="sv-SE" sz="1600" dirty="0">
              <a:solidFill>
                <a:srgbClr val="FF0000"/>
              </a:solidFill>
            </a:endParaRPr>
          </a:p>
          <a:p>
            <a:pPr lvl="0"/>
            <a:r>
              <a:rPr lang="sv-SE" sz="1600" dirty="0"/>
              <a:t>Obs: bocka ur sms-påminnelse till patient.</a:t>
            </a:r>
          </a:p>
          <a:p>
            <a:pPr lvl="0"/>
            <a:endParaRPr lang="sv-SE" dirty="0"/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5137435" y="3614159"/>
            <a:ext cx="3494141" cy="18348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Standardtext</a:t>
            </a:r>
          </a:p>
          <a:p>
            <a:r>
              <a:rPr lang="sv-SE" sz="1100" i="1" dirty="0" smtClean="0"/>
              <a:t>”Flerpartsmöte </a:t>
            </a:r>
            <a:r>
              <a:rPr lang="sv-SE" sz="1100" i="1" dirty="0"/>
              <a:t>via Visiba care med DigitalTolk.se</a:t>
            </a:r>
          </a:p>
          <a:p>
            <a:r>
              <a:rPr lang="sv-SE" sz="1100" i="1" dirty="0" smtClean="0"/>
              <a:t>Bokningsnummer:</a:t>
            </a:r>
            <a:endParaRPr lang="sv-SE" sz="1100" i="1" dirty="0"/>
          </a:p>
          <a:p>
            <a:r>
              <a:rPr lang="sv-SE" sz="1100" i="1" dirty="0">
                <a:solidFill>
                  <a:schemeClr val="bg1"/>
                </a:solidFill>
              </a:rPr>
              <a:t>Datum o tid </a:t>
            </a:r>
            <a:r>
              <a:rPr lang="sv-SE" sz="1100" i="1" dirty="0" smtClean="0">
                <a:solidFill>
                  <a:schemeClr val="bg1"/>
                </a:solidFill>
              </a:rPr>
              <a:t>bokad via digital tolk till besöket:</a:t>
            </a:r>
          </a:p>
          <a:p>
            <a:r>
              <a:rPr lang="sv-SE" sz="1100" i="1" dirty="0" smtClean="0"/>
              <a:t>Datum då </a:t>
            </a:r>
            <a:r>
              <a:rPr lang="sv-SE" sz="1100" i="1" dirty="0"/>
              <a:t>bokningen </a:t>
            </a:r>
            <a:r>
              <a:rPr lang="sv-SE" sz="1100" i="1" dirty="0" smtClean="0"/>
              <a:t>beställdes:</a:t>
            </a:r>
            <a:endParaRPr lang="sv-SE" sz="1100" i="1" dirty="0"/>
          </a:p>
          <a:p>
            <a:r>
              <a:rPr lang="sv-SE" sz="1100" i="1" dirty="0"/>
              <a:t>Beställarens användar-id (</a:t>
            </a:r>
            <a:r>
              <a:rPr lang="sv-SE" sz="1100" i="1" dirty="0" smtClean="0"/>
              <a:t>sekreterare):</a:t>
            </a:r>
            <a:endParaRPr lang="sv-SE" sz="1100" i="1" dirty="0"/>
          </a:p>
          <a:p>
            <a:r>
              <a:rPr lang="sv-SE" sz="1100" i="1" dirty="0"/>
              <a:t>Vilket språk/dialekt som </a:t>
            </a:r>
            <a:r>
              <a:rPr lang="sv-SE" sz="1100" i="1" dirty="0" smtClean="0"/>
              <a:t>beställts:</a:t>
            </a:r>
            <a:endParaRPr lang="sv-SE" sz="1100" i="1" dirty="0"/>
          </a:p>
          <a:p>
            <a:r>
              <a:rPr lang="sv-SE" sz="1100" i="1" dirty="0" smtClean="0"/>
              <a:t>Telefonnummer/mail </a:t>
            </a:r>
            <a:r>
              <a:rPr lang="sv-SE" sz="1100" i="1" dirty="0"/>
              <a:t>till </a:t>
            </a:r>
            <a:r>
              <a:rPr lang="sv-SE" sz="1100" i="1" dirty="0" smtClean="0"/>
              <a:t>tolk:”</a:t>
            </a:r>
            <a:endParaRPr lang="sv-SE" sz="1100" i="1" dirty="0"/>
          </a:p>
        </p:txBody>
      </p:sp>
      <p:sp>
        <p:nvSpPr>
          <p:cNvPr id="9" name="AutoShape 2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AutoShape 4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" name="AutoShape 6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2"/>
          <a:srcRect l="1651" t="1080" r="1856"/>
          <a:stretch/>
        </p:blipFill>
        <p:spPr>
          <a:xfrm>
            <a:off x="9928625" y="1492592"/>
            <a:ext cx="1259251" cy="2177328"/>
          </a:xfrm>
          <a:prstGeom prst="rect">
            <a:avLst/>
          </a:prstGeom>
        </p:spPr>
      </p:pic>
      <p:pic>
        <p:nvPicPr>
          <p:cNvPr id="1032" name="Picture 8" descr="https://tawk.link/587f42bb8f538671f47510ef/var/chat_bubble/77ce7078b32a851f1341a3d0dd7cd7d902f5b83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0" t="21932" r="14306" b="26497"/>
          <a:stretch/>
        </p:blipFill>
        <p:spPr bwMode="auto">
          <a:xfrm>
            <a:off x="8168363" y="2278600"/>
            <a:ext cx="1612669" cy="75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350" y="3892160"/>
            <a:ext cx="3820218" cy="822932"/>
          </a:xfrm>
          <a:prstGeom prst="rect">
            <a:avLst/>
          </a:prstGeom>
        </p:spPr>
      </p:pic>
      <p:cxnSp>
        <p:nvCxnSpPr>
          <p:cNvPr id="23" name="Rak pilkoppling 22"/>
          <p:cNvCxnSpPr/>
          <p:nvPr/>
        </p:nvCxnSpPr>
        <p:spPr>
          <a:xfrm flipH="1">
            <a:off x="4538750" y="4341738"/>
            <a:ext cx="5986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34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1031886" cy="1296000"/>
          </a:xfrm>
        </p:spPr>
        <p:txBody>
          <a:bodyPr/>
          <a:lstStyle/>
          <a:p>
            <a:r>
              <a:rPr lang="sv-SE" dirty="0" smtClean="0"/>
              <a:t>Visiba Care – Bokning av medicinsk </a:t>
            </a:r>
            <a:r>
              <a:rPr lang="sv-SE" dirty="0"/>
              <a:t>sekreterare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Som schemaläggare kan du göra bokningar/ombokningar/avbokningar åt </a:t>
            </a:r>
            <a:r>
              <a:rPr lang="sv-SE" dirty="0" smtClean="0"/>
              <a:t>HOSP</a:t>
            </a:r>
            <a:r>
              <a:rPr lang="sv-SE" dirty="0"/>
              <a:t>.</a:t>
            </a:r>
          </a:p>
          <a:p>
            <a:r>
              <a:rPr lang="sv-SE" dirty="0"/>
              <a:t>Medicinsk sekreterare måste vara upplagd som schemaläggare i Visiba care.</a:t>
            </a:r>
          </a:p>
          <a:p>
            <a:r>
              <a:rPr lang="sv-SE" dirty="0"/>
              <a:t>Välj </a:t>
            </a:r>
            <a:r>
              <a:rPr lang="sv-SE" b="1" dirty="0"/>
              <a:t>Schemalägg åt </a:t>
            </a:r>
            <a:r>
              <a:rPr lang="sv-SE" dirty="0"/>
              <a:t>och sök fram </a:t>
            </a:r>
            <a:r>
              <a:rPr lang="sv-SE" dirty="0" smtClean="0"/>
              <a:t>HOSP.</a:t>
            </a:r>
            <a:endParaRPr lang="sv-SE" dirty="0"/>
          </a:p>
          <a:p>
            <a:r>
              <a:rPr lang="sv-SE" dirty="0" smtClean="0"/>
              <a:t>Obs: Innan </a:t>
            </a:r>
            <a:r>
              <a:rPr lang="sv-SE" dirty="0"/>
              <a:t>du skickar inbjudan kontrollera deltagarlistan.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5" y="3552559"/>
            <a:ext cx="10510099" cy="184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6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9625" y="369288"/>
            <a:ext cx="11092238" cy="1296000"/>
          </a:xfrm>
        </p:spPr>
        <p:txBody>
          <a:bodyPr/>
          <a:lstStyle/>
          <a:p>
            <a:r>
              <a:rPr lang="sv-SE" dirty="0" smtClean="0"/>
              <a:t>Visiba Care – Bokning av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patient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  <a:p>
            <a:r>
              <a:rPr lang="sv-SE" dirty="0"/>
              <a:t>Om patient inte hittas, registrera kontaktuppgifterna vid bokning.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" t="16439" r="2246" b="2023"/>
          <a:stretch/>
        </p:blipFill>
        <p:spPr>
          <a:xfrm>
            <a:off x="1122217" y="3850578"/>
            <a:ext cx="4871259" cy="162375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5"/>
          <a:srcRect t="4651"/>
          <a:stretch/>
        </p:blipFill>
        <p:spPr>
          <a:xfrm>
            <a:off x="8769067" y="3396921"/>
            <a:ext cx="2023929" cy="216079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799" y="4370497"/>
            <a:ext cx="28670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4971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2404E9AE31BF47B953D1B3F46C6ADA" ma:contentTypeVersion="11" ma:contentTypeDescription="Skapa ett nytt dokument." ma:contentTypeScope="" ma:versionID="b4c4f28e295ce9c54254a553a23271aa">
  <xsd:schema xmlns:xsd="http://www.w3.org/2001/XMLSchema" xmlns:xs="http://www.w3.org/2001/XMLSchema" xmlns:p="http://schemas.microsoft.com/office/2006/metadata/properties" xmlns:ns3="5627f3d3-de8b-46ef-a1c0-db5314bdec29" xmlns:ns4="966c5729-1fbf-4dbb-a6cf-61f52edd924d" targetNamespace="http://schemas.microsoft.com/office/2006/metadata/properties" ma:root="true" ma:fieldsID="5dfe0a9e948a5eeca5a67cc93c5ee9ea" ns3:_="" ns4:_="">
    <xsd:import namespace="5627f3d3-de8b-46ef-a1c0-db5314bdec29"/>
    <xsd:import namespace="966c5729-1fbf-4dbb-a6cf-61f52edd92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7f3d3-de8b-46ef-a1c0-db5314bde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c5729-1fbf-4dbb-a6cf-61f52edd92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B0DE25-A085-42FE-BD7C-22D24576A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27f3d3-de8b-46ef-a1c0-db5314bdec29"/>
    <ds:schemaRef ds:uri="966c5729-1fbf-4dbb-a6cf-61f52edd9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A2437B-7B8D-4EC9-87E1-B1B3FAF5D3C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66c5729-1fbf-4dbb-a6cf-61f52edd924d"/>
    <ds:schemaRef ds:uri="5627f3d3-de8b-46ef-a1c0-db5314bdec2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1876</TotalTime>
  <Words>1153</Words>
  <Application>Microsoft Office PowerPoint</Application>
  <PresentationFormat>Bredbild</PresentationFormat>
  <Paragraphs>180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Region Halland - grön 1</vt:lpstr>
      <vt:lpstr> Boka digital tolk till videobesök  Hallands sjukhus och Psykiatrin Halland  2020-07-13</vt:lpstr>
      <vt:lpstr>Förutsättningar</vt:lpstr>
      <vt:lpstr>Att tänka på vid ett videobesök</vt:lpstr>
      <vt:lpstr>Typ av deltagare vid videobesök med digital tolk </vt:lpstr>
      <vt:lpstr>Digitaltolk.se​ - Bokning ​ </vt:lpstr>
      <vt:lpstr>Digitaltolk.se - Bokning fortsättning.</vt:lpstr>
      <vt:lpstr>VAS - Bokning </vt:lpstr>
      <vt:lpstr>Visiba Care – Bokning av medicinsk sekreterare </vt:lpstr>
      <vt:lpstr>Visiba Care – Bokning av Patient</vt:lpstr>
      <vt:lpstr>Visiba Care – Bokning av Digital tolk som Gäst</vt:lpstr>
      <vt:lpstr> Visiba Care – Bokning av Patient med ombud </vt:lpstr>
      <vt:lpstr>  Visiba Care – Bokning av Kollega  </vt:lpstr>
      <vt:lpstr>VAS - Starta videobesök med flera deltagare</vt:lpstr>
      <vt:lpstr>Visiba Care – Starta videobesöket</vt:lpstr>
      <vt:lpstr>VAS - Efter avslutat videobesök </vt:lpstr>
      <vt:lpstr>Support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Åkesson Ulrika PSH LEDN</cp:lastModifiedBy>
  <cp:revision>154</cp:revision>
  <dcterms:created xsi:type="dcterms:W3CDTF">2020-03-06T14:38:06Z</dcterms:created>
  <dcterms:modified xsi:type="dcterms:W3CDTF">2020-07-13T11:54:52Z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0x010100D92404E9AE31BF47B953D1B3F46C6ADA</vt:lpwstr>
  </property>
  <property fmtid="{D5CDD505-2E9C-101B-9397-08002B2CF9AE}" pid="3" name="_dlc_DocIdItemGuid">
    <vt:lpwstr>2d487368-3642-47e8-8c8d-c72876f39afc</vt:lpwstr>
  </property>
</Properties>
</file>