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5"/>
  </p:sldMasterIdLst>
  <p:notesMasterIdLst>
    <p:notesMasterId r:id="rId21"/>
  </p:notesMasterIdLst>
  <p:handoutMasterIdLst>
    <p:handoutMasterId r:id="rId22"/>
  </p:handoutMasterIdLst>
  <p:sldIdLst>
    <p:sldId id="284" r:id="rId6"/>
    <p:sldId id="307" r:id="rId7"/>
    <p:sldId id="303" r:id="rId8"/>
    <p:sldId id="311" r:id="rId9"/>
    <p:sldId id="301" r:id="rId10"/>
    <p:sldId id="316" r:id="rId11"/>
    <p:sldId id="318" r:id="rId12"/>
    <p:sldId id="315" r:id="rId13"/>
    <p:sldId id="317" r:id="rId14"/>
    <p:sldId id="319" r:id="rId15"/>
    <p:sldId id="306" r:id="rId16"/>
    <p:sldId id="312" r:id="rId17"/>
    <p:sldId id="314" r:id="rId18"/>
    <p:sldId id="304" r:id="rId19"/>
    <p:sldId id="309" r:id="rId20"/>
  </p:sldIdLst>
  <p:sldSz cx="12192000" cy="6858000"/>
  <p:notesSz cx="6792913" cy="99250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307"/>
            <p14:sldId id="303"/>
            <p14:sldId id="311"/>
            <p14:sldId id="301"/>
            <p14:sldId id="316"/>
            <p14:sldId id="318"/>
            <p14:sldId id="315"/>
            <p14:sldId id="317"/>
            <p14:sldId id="319"/>
            <p14:sldId id="306"/>
            <p14:sldId id="312"/>
            <p14:sldId id="314"/>
            <p14:sldId id="304"/>
            <p14:sldId id="309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2020-10-29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2020-10-29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.regionhalland.se/styrda-dokument/_layouts/RHWordViewer.aspx?id=/styrda-dokument/PublishingRepository/2fb9e9c5-59a5-42ec-a243-89e30c1be786/Ankomstregistrering%20av%20distanskontakt.docx&amp;Source=https://intra.regionhalland.se/styrda-dokument/_layouts/RHI_CDViewer.aspx?OWAStatus=0&amp;DefaultItemOpen=1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280" y="1587657"/>
            <a:ext cx="10506147" cy="2160000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sz="3200" dirty="0" smtClean="0"/>
              <a:t>Videobesök mellan patient, HOSP och flera deltagare</a:t>
            </a:r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sv-SE" sz="2400" dirty="0" smtClean="0"/>
              <a:t>Gäller vid bokning av gäst, kollega, ombud</a:t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Hallands sjukhus och Psykiatrin Halland</a:t>
            </a:r>
            <a:br>
              <a:rPr lang="sv-SE" sz="2400" dirty="0" smtClean="0"/>
            </a:br>
            <a:r>
              <a:rPr lang="sv-SE" sz="2400" dirty="0" smtClean="0"/>
              <a:t>2020-10-26</a:t>
            </a:r>
            <a:br>
              <a:rPr lang="sv-SE" sz="2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1250180" cy="1296000"/>
          </a:xfrm>
        </p:spPr>
        <p:txBody>
          <a:bodyPr/>
          <a:lstStyle/>
          <a:p>
            <a:r>
              <a:rPr lang="sv-SE" sz="3000" dirty="0" smtClean="0"/>
              <a:t>Visiba Care – Bokning som hanteras av Medicinsk sekreterare</a:t>
            </a:r>
            <a:endParaRPr lang="sv-SE" sz="3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r>
              <a:rPr lang="sv-SE" sz="1600" dirty="0"/>
              <a:t>Som schemaläggare kan du göra bokningar/ombokningar/avbokningar åt annan HOSP.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Medicinsk sekreterare måste vara upplagd som schemaläggare i </a:t>
            </a:r>
            <a:r>
              <a:rPr lang="sv-SE" sz="1600" dirty="0" err="1"/>
              <a:t>Visiba</a:t>
            </a:r>
            <a:r>
              <a:rPr lang="sv-SE" sz="1600" dirty="0"/>
              <a:t> </a:t>
            </a:r>
            <a:r>
              <a:rPr lang="sv-SE" sz="1600" dirty="0" err="1"/>
              <a:t>care</a:t>
            </a:r>
            <a:r>
              <a:rPr lang="sv-SE" sz="1600" dirty="0"/>
              <a:t>.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Välj </a:t>
            </a:r>
            <a:r>
              <a:rPr lang="sv-SE" sz="1600" b="1" dirty="0"/>
              <a:t>Schemalägg åt </a:t>
            </a:r>
            <a:r>
              <a:rPr lang="sv-SE" sz="1600" dirty="0"/>
              <a:t>och sök fram HOSP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Innan du skickar inbjudan kontrollera deltagarlistan.</a:t>
            </a:r>
            <a:r>
              <a:rPr lang="en-US" sz="1600" dirty="0"/>
              <a:t>​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10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275" y="3552559"/>
            <a:ext cx="10510099" cy="184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6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– Starta besöket</a:t>
            </a:r>
            <a:endParaRPr lang="sv-SE" dirty="0"/>
          </a:p>
        </p:txBody>
      </p:sp>
      <p:sp>
        <p:nvSpPr>
          <p:cNvPr id="15" name="Platshållare för innehåll 14"/>
          <p:cNvSpPr>
            <a:spLocks noGrp="1"/>
          </p:cNvSpPr>
          <p:nvPr>
            <p:ph idx="1"/>
          </p:nvPr>
        </p:nvSpPr>
        <p:spPr>
          <a:xfrm>
            <a:off x="803275" y="1610236"/>
            <a:ext cx="9697010" cy="4933505"/>
          </a:xfrm>
        </p:spPr>
        <p:txBody>
          <a:bodyPr/>
          <a:lstStyle/>
          <a:p>
            <a:endParaRPr lang="sv-SE" sz="1600" dirty="0" smtClean="0"/>
          </a:p>
          <a:p>
            <a:r>
              <a:rPr lang="sv-SE" sz="1600" dirty="0" smtClean="0"/>
              <a:t>I dagsprogram AN27 i VAS: </a:t>
            </a:r>
            <a:r>
              <a:rPr lang="sv-SE" sz="1600" dirty="0"/>
              <a:t>Patient med </a:t>
            </a:r>
            <a:r>
              <a:rPr lang="sv-SE" sz="1600" dirty="0" smtClean="0"/>
              <a:t>besökstyp </a:t>
            </a:r>
            <a:r>
              <a:rPr lang="sv-SE" sz="1600" dirty="0" err="1"/>
              <a:t>DiVi</a:t>
            </a:r>
            <a:r>
              <a:rPr lang="sv-SE" sz="1600" dirty="0"/>
              <a:t> – Distans Video är ett bokat </a:t>
            </a:r>
            <a:r>
              <a:rPr lang="sv-SE" sz="1600" dirty="0" smtClean="0"/>
              <a:t>videobesök. </a:t>
            </a:r>
          </a:p>
          <a:p>
            <a:endParaRPr lang="sv-SE" sz="1600" dirty="0"/>
          </a:p>
          <a:p>
            <a:pPr marL="0" indent="0">
              <a:buNone/>
            </a:pPr>
            <a:r>
              <a:rPr lang="sv-SE" sz="1600" dirty="0" smtClean="0"/>
              <a:t/>
            </a:r>
            <a:br>
              <a:rPr lang="sv-SE" sz="1600" dirty="0" smtClean="0"/>
            </a:br>
            <a:endParaRPr lang="sv-SE" sz="1600" dirty="0" smtClean="0"/>
          </a:p>
          <a:p>
            <a:r>
              <a:rPr lang="sv-SE" sz="1600" dirty="0" smtClean="0"/>
              <a:t>När det är en * efter patientens namn finns viktig information kring bokningen under </a:t>
            </a:r>
            <a:r>
              <a:rPr lang="sv-SE" sz="1600" b="1" dirty="0" smtClean="0"/>
              <a:t>Visa detalj. </a:t>
            </a:r>
            <a:br>
              <a:rPr lang="sv-SE" sz="1600" b="1" dirty="0" smtClean="0"/>
            </a:br>
            <a:endParaRPr lang="sv-SE" sz="16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8" name="AutoShape 2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" name="AutoShape 4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 rotWithShape="1">
          <a:blip r:embed="rId2"/>
          <a:srcRect l="2868" t="14464" r="4061" b="12295"/>
          <a:stretch/>
        </p:blipFill>
        <p:spPr>
          <a:xfrm>
            <a:off x="1128156" y="2481943"/>
            <a:ext cx="4334494" cy="66501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" t="4015" r="6342" b="23033"/>
          <a:stretch/>
        </p:blipFill>
        <p:spPr>
          <a:xfrm>
            <a:off x="1091066" y="3884937"/>
            <a:ext cx="4408674" cy="233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3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809625" y="415725"/>
            <a:ext cx="10585449" cy="1084033"/>
          </a:xfrm>
        </p:spPr>
        <p:txBody>
          <a:bodyPr/>
          <a:lstStyle/>
          <a:p>
            <a:r>
              <a:rPr lang="sv-SE" dirty="0" smtClean="0"/>
              <a:t>Visiba Care - Starta videobesöket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/>
          </p:nvPr>
        </p:nvSpPr>
        <p:spPr>
          <a:xfrm>
            <a:off x="809625" y="1328677"/>
            <a:ext cx="10990140" cy="4829101"/>
          </a:xfrm>
        </p:spPr>
        <p:txBody>
          <a:bodyPr/>
          <a:lstStyle/>
          <a:p>
            <a:endParaRPr lang="sv-SE" sz="1600" dirty="0" smtClean="0"/>
          </a:p>
          <a:p>
            <a:endParaRPr lang="sv-SE" sz="1600" dirty="0" smtClean="0"/>
          </a:p>
          <a:p>
            <a:r>
              <a:rPr lang="sv-SE" sz="1600" dirty="0" smtClean="0"/>
              <a:t>Öppna </a:t>
            </a:r>
            <a:r>
              <a:rPr lang="sv-SE" sz="1600" dirty="0"/>
              <a:t>webbläsaren i Google </a:t>
            </a:r>
            <a:r>
              <a:rPr lang="sv-SE" sz="1600" dirty="0" err="1" smtClean="0"/>
              <a:t>Chrome</a:t>
            </a:r>
            <a:r>
              <a:rPr lang="sv-SE" sz="1600" dirty="0" smtClean="0"/>
              <a:t> eller </a:t>
            </a:r>
            <a:r>
              <a:rPr lang="sv-SE" sz="1600" dirty="0" err="1" smtClean="0"/>
              <a:t>Edge</a:t>
            </a:r>
            <a:r>
              <a:rPr lang="sv-SE" sz="1600" dirty="0" smtClean="0"/>
              <a:t> </a:t>
            </a:r>
            <a:r>
              <a:rPr lang="sv-SE" sz="1600" dirty="0" err="1" smtClean="0"/>
              <a:t>Chromium</a:t>
            </a:r>
            <a:r>
              <a:rPr lang="sv-SE" sz="1600" dirty="0" smtClean="0"/>
              <a:t> och skriv </a:t>
            </a:r>
            <a:r>
              <a:rPr lang="sv-SE" sz="1600" dirty="0"/>
              <a:t>in webbadressen </a:t>
            </a:r>
            <a:r>
              <a:rPr lang="sv-SE" sz="1600" dirty="0">
                <a:hlinkClick r:id="rId2"/>
              </a:rPr>
              <a:t>https://se.visibacare.com/o/hallands-sjukhus/sign-in</a:t>
            </a:r>
            <a:endParaRPr lang="sv-SE" sz="1600" dirty="0"/>
          </a:p>
          <a:p>
            <a:r>
              <a:rPr lang="sv-SE" sz="1600" dirty="0" smtClean="0"/>
              <a:t>Välj </a:t>
            </a:r>
            <a:r>
              <a:rPr lang="sv-SE" sz="1600" b="1" dirty="0" smtClean="0"/>
              <a:t>Kalender</a:t>
            </a:r>
            <a:r>
              <a:rPr lang="sv-SE" sz="1600" dirty="0" smtClean="0"/>
              <a:t> och gå in via </a:t>
            </a:r>
            <a:r>
              <a:rPr lang="sv-SE" sz="1600" dirty="0"/>
              <a:t>fliken </a:t>
            </a:r>
            <a:r>
              <a:rPr lang="sv-SE" sz="1600" b="1" dirty="0"/>
              <a:t>Mina Besök </a:t>
            </a:r>
            <a:r>
              <a:rPr lang="sv-SE" sz="1600" dirty="0"/>
              <a:t>och </a:t>
            </a:r>
            <a:r>
              <a:rPr lang="sv-SE" sz="1600" dirty="0" smtClean="0"/>
              <a:t>markera mötet och välj </a:t>
            </a:r>
            <a:r>
              <a:rPr lang="sv-SE" sz="1600" b="1" dirty="0"/>
              <a:t>Ring</a:t>
            </a:r>
            <a:r>
              <a:rPr lang="sv-SE" sz="1600" dirty="0"/>
              <a:t> </a:t>
            </a:r>
            <a:r>
              <a:rPr lang="sv-SE" sz="1600" dirty="0" smtClean="0"/>
              <a:t>följ därefter anvisningarna. </a:t>
            </a:r>
            <a:endParaRPr lang="sv-SE" sz="1600" dirty="0"/>
          </a:p>
          <a:p>
            <a:r>
              <a:rPr lang="sv-SE" sz="1600" dirty="0"/>
              <a:t>Alla inbokade deltagare får ett meddelande när </a:t>
            </a:r>
            <a:r>
              <a:rPr lang="sv-SE" sz="1600" dirty="0" smtClean="0"/>
              <a:t>du </a:t>
            </a:r>
            <a:r>
              <a:rPr lang="sv-SE" sz="1600" dirty="0"/>
              <a:t>öppnar </a:t>
            </a:r>
            <a:r>
              <a:rPr lang="sv-SE" sz="1600" dirty="0" smtClean="0"/>
              <a:t>mötet (klickar på knappen Ring).</a:t>
            </a:r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/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 smtClean="0"/>
          </a:p>
          <a:p>
            <a:endParaRPr lang="sv-SE" sz="1600" dirty="0" smtClean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12</a:t>
            </a:fld>
            <a:endParaRPr lang="sv-SE" dirty="0"/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 rotWithShape="1">
          <a:blip r:embed="rId3"/>
          <a:srcRect t="3200" r="1223" b="5940"/>
          <a:stretch/>
        </p:blipFill>
        <p:spPr>
          <a:xfrm>
            <a:off x="636889" y="3543993"/>
            <a:ext cx="6758667" cy="234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innehåll 19"/>
          <p:cNvSpPr>
            <a:spLocks noGrp="1"/>
          </p:cNvSpPr>
          <p:nvPr>
            <p:ph sz="half" idx="2"/>
          </p:nvPr>
        </p:nvSpPr>
        <p:spPr>
          <a:xfrm>
            <a:off x="803275" y="1655166"/>
            <a:ext cx="10340109" cy="3943729"/>
          </a:xfrm>
        </p:spPr>
        <p:txBody>
          <a:bodyPr/>
          <a:lstStyle/>
          <a:p>
            <a:r>
              <a:rPr lang="sv-SE" dirty="0" smtClean="0"/>
              <a:t>Meddelande skickas till deltagare på angivet mobilnummer och/eller e-post.</a:t>
            </a:r>
          </a:p>
          <a:p>
            <a:r>
              <a:rPr lang="sv-SE" dirty="0"/>
              <a:t>D</a:t>
            </a:r>
            <a:r>
              <a:rPr lang="sv-SE" dirty="0" smtClean="0"/>
              <a:t>eltagaren följer instruktionerna och går in i lobbyn på utsatt tid, tidigast 15 minuter </a:t>
            </a:r>
            <a:br>
              <a:rPr lang="sv-SE" dirty="0" smtClean="0"/>
            </a:br>
            <a:r>
              <a:rPr lang="sv-SE" dirty="0" smtClean="0"/>
              <a:t>innan mötet. Enklast är att klicka på länken som aviserats via e-post, SMS och </a:t>
            </a:r>
            <a:r>
              <a:rPr lang="sv-SE" dirty="0" err="1" smtClean="0"/>
              <a:t>pushnotis</a:t>
            </a:r>
            <a:r>
              <a:rPr lang="sv-SE" dirty="0" smtClean="0"/>
              <a:t>.</a:t>
            </a:r>
          </a:p>
          <a:p>
            <a:r>
              <a:rPr lang="sv-SE" dirty="0" smtClean="0"/>
              <a:t>HOSP startar mötet på utsatt tid och mötet öppnas och alla deltagarna ser varandra </a:t>
            </a:r>
            <a:endParaRPr lang="sv-SE" dirty="0"/>
          </a:p>
        </p:txBody>
      </p:sp>
      <p:sp>
        <p:nvSpPr>
          <p:cNvPr id="22" name="Platshållare för innehåll 21"/>
          <p:cNvSpPr>
            <a:spLocks noGrp="1"/>
          </p:cNvSpPr>
          <p:nvPr>
            <p:ph sz="quarter" idx="4"/>
          </p:nvPr>
        </p:nvSpPr>
        <p:spPr>
          <a:xfrm>
            <a:off x="7190168" y="3568960"/>
            <a:ext cx="2644931" cy="2270806"/>
          </a:xfrm>
          <a:solidFill>
            <a:schemeClr val="accent1"/>
          </a:solidFill>
        </p:spPr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smtClean="0">
                <a:solidFill>
                  <a:schemeClr val="bg1"/>
                </a:solidFill>
              </a:rPr>
              <a:t>Vid ombokning eller  avbokning</a:t>
            </a:r>
            <a:r>
              <a:rPr lang="sv-SE" dirty="0">
                <a:solidFill>
                  <a:schemeClr val="bg1"/>
                </a:solidFill>
              </a:rPr>
              <a:t/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 smtClean="0">
                <a:solidFill>
                  <a:schemeClr val="bg1"/>
                </a:solidFill>
              </a:rPr>
              <a:t>skickas nytt meddelande till deltagaren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 deltagare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10752138" y="6451600"/>
            <a:ext cx="1439862" cy="323850"/>
          </a:xfrm>
        </p:spPr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451600"/>
            <a:ext cx="4114800" cy="323850"/>
          </a:xfrm>
        </p:spPr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11976100" y="6451600"/>
            <a:ext cx="2159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pPr/>
              <a:t>13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229" y="3495901"/>
            <a:ext cx="1453681" cy="2693762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3"/>
          <a:srcRect t="7791" r="16950" b="8380"/>
          <a:stretch/>
        </p:blipFill>
        <p:spPr>
          <a:xfrm>
            <a:off x="2384910" y="3568960"/>
            <a:ext cx="1579235" cy="265176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5625" y="3225598"/>
            <a:ext cx="1568874" cy="299512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3426268"/>
            <a:ext cx="1345478" cy="279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3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- Efter avslutat videobesök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sz="1600" dirty="0" smtClean="0"/>
          </a:p>
          <a:p>
            <a:pPr fontAlgn="base"/>
            <a:r>
              <a:rPr lang="sv-SE" sz="1600" dirty="0" smtClean="0"/>
              <a:t>Ankomstregistrering och betalning via faktura sker i VAS på </a:t>
            </a:r>
            <a:r>
              <a:rPr lang="sv-SE" sz="1600" dirty="0"/>
              <a:t>samma sätt som </a:t>
            </a:r>
            <a:r>
              <a:rPr lang="sv-SE" sz="1600" dirty="0" smtClean="0"/>
              <a:t>om besöket skett fysiskt.</a:t>
            </a:r>
            <a:r>
              <a:rPr lang="sv-SE" sz="1600" dirty="0"/>
              <a:t> 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Rutin – </a:t>
            </a:r>
            <a:r>
              <a:rPr lang="sv-SE" sz="1600" dirty="0" smtClean="0">
                <a:hlinkClick r:id="rId2"/>
              </a:rPr>
              <a:t>Ankomstregistrering av distanskontakt</a:t>
            </a:r>
            <a:r>
              <a:rPr lang="sv-SE" sz="1600" dirty="0"/>
              <a:t> </a:t>
            </a:r>
            <a:r>
              <a:rPr lang="sv-SE" sz="1600" dirty="0" smtClean="0"/>
              <a:t>​</a:t>
            </a:r>
          </a:p>
          <a:p>
            <a:pPr fontAlgn="base"/>
            <a:r>
              <a:rPr lang="sv-SE" sz="1600" dirty="0" smtClean="0"/>
              <a:t>Journalföring sker i VAS på samma sätt som för ett fysisk besök.</a:t>
            </a:r>
            <a:r>
              <a:rPr lang="en-US" sz="1600" dirty="0" smtClean="0"/>
              <a:t>​</a:t>
            </a:r>
            <a:endParaRPr lang="en-US" sz="1600" dirty="0"/>
          </a:p>
          <a:p>
            <a:pPr fontAlgn="base"/>
            <a:r>
              <a:rPr lang="sv-SE" sz="1600" dirty="0"/>
              <a:t>​Använd </a:t>
            </a:r>
            <a:r>
              <a:rPr lang="sv-SE" sz="1600" dirty="0" smtClean="0"/>
              <a:t>anteckningstyp</a:t>
            </a:r>
            <a:r>
              <a:rPr lang="en-US" sz="1600" dirty="0" smtClean="0"/>
              <a:t>​ </a:t>
            </a:r>
            <a:r>
              <a:rPr lang="sv-SE" sz="1600" dirty="0" err="1"/>
              <a:t>DiVi</a:t>
            </a:r>
            <a:r>
              <a:rPr lang="sv-SE" sz="1600" dirty="0"/>
              <a:t> – Distanskontakt via videolänk</a:t>
            </a:r>
            <a:r>
              <a:rPr lang="sv-SE" sz="1600" dirty="0" smtClean="0"/>
              <a:t>​.</a:t>
            </a:r>
            <a:endParaRPr lang="sv-SE" sz="1600" dirty="0"/>
          </a:p>
          <a:p>
            <a:pPr marL="0" indent="0" fontAlgn="base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7" name="AutoShape 2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20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Servicedesk 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sz="1800" dirty="0" smtClean="0"/>
              <a:t>Telefon: 010-476 19 00</a:t>
            </a:r>
          </a:p>
          <a:p>
            <a:r>
              <a:rPr lang="sv-SE" sz="1800" dirty="0" smtClean="0"/>
              <a:t>Måndag – torsdag 07.00-17.00</a:t>
            </a:r>
            <a:br>
              <a:rPr lang="sv-SE" sz="1800" dirty="0" smtClean="0"/>
            </a:br>
            <a:r>
              <a:rPr lang="sv-SE" sz="1800" dirty="0" smtClean="0"/>
              <a:t>Fredag och dag före helgdag 07.00-16.00</a:t>
            </a:r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15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2"/>
          <a:srcRect l="5418" t="14459" r="6115" b="5498"/>
          <a:stretch/>
        </p:blipFill>
        <p:spPr>
          <a:xfrm>
            <a:off x="6442444" y="1629375"/>
            <a:ext cx="2186167" cy="156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5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Förutsättningar för ett videobesök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b="1" dirty="0" smtClean="0"/>
              <a:t>Vårdgivare/medicinsk sekreterare och/eller kollega</a:t>
            </a:r>
          </a:p>
          <a:p>
            <a:pPr fontAlgn="base"/>
            <a:r>
              <a:rPr lang="sv-SE" sz="1600" dirty="0"/>
              <a:t>Upplagd som </a:t>
            </a:r>
            <a:r>
              <a:rPr lang="sv-SE" sz="1600" dirty="0" smtClean="0"/>
              <a:t>användare/schemaläggare </a:t>
            </a:r>
            <a:r>
              <a:rPr lang="sv-SE" sz="1600" dirty="0"/>
              <a:t>i </a:t>
            </a:r>
            <a:r>
              <a:rPr lang="sv-SE" sz="1600" dirty="0" smtClean="0"/>
              <a:t>Visiba </a:t>
            </a:r>
            <a:r>
              <a:rPr lang="sv-SE" sz="1600" dirty="0"/>
              <a:t>C</a:t>
            </a:r>
            <a:r>
              <a:rPr lang="sv-SE" sz="1600" dirty="0" smtClean="0"/>
              <a:t>are</a:t>
            </a:r>
            <a:endParaRPr lang="sv-SE" sz="1600" dirty="0"/>
          </a:p>
          <a:p>
            <a:pPr fontAlgn="base"/>
            <a:r>
              <a:rPr lang="sv-SE" sz="1600" dirty="0"/>
              <a:t>Dator ​</a:t>
            </a:r>
          </a:p>
          <a:p>
            <a:pPr fontAlgn="base"/>
            <a:r>
              <a:rPr lang="sv-SE" sz="1600" dirty="0"/>
              <a:t>Webbkamera</a:t>
            </a:r>
            <a:r>
              <a:rPr lang="sv-SE" sz="1600" dirty="0" smtClean="0"/>
              <a:t>​</a:t>
            </a:r>
          </a:p>
          <a:p>
            <a:pPr fontAlgn="base"/>
            <a:r>
              <a:rPr lang="sv-SE" sz="1600" dirty="0" smtClean="0"/>
              <a:t>Dubbla </a:t>
            </a:r>
            <a:r>
              <a:rPr lang="sv-SE" sz="1600" dirty="0"/>
              <a:t>skärmar (önskvärt)​</a:t>
            </a:r>
          </a:p>
          <a:p>
            <a:pPr fontAlgn="base"/>
            <a:r>
              <a:rPr lang="sv-SE" sz="1600" dirty="0"/>
              <a:t>Headset (ej hörlurar till mobiltelefon)​</a:t>
            </a:r>
          </a:p>
          <a:p>
            <a:pPr fontAlgn="base"/>
            <a:r>
              <a:rPr lang="sv-SE" sz="1600" dirty="0"/>
              <a:t>Google </a:t>
            </a:r>
            <a:r>
              <a:rPr lang="sv-SE" sz="1600" dirty="0" err="1" smtClean="0"/>
              <a:t>Chrome</a:t>
            </a:r>
            <a:r>
              <a:rPr lang="sv-SE" sz="1600" dirty="0" smtClean="0"/>
              <a:t> alternativt </a:t>
            </a:r>
            <a:r>
              <a:rPr lang="sv-SE" sz="1600" dirty="0" err="1" smtClean="0"/>
              <a:t>Edge</a:t>
            </a:r>
            <a:r>
              <a:rPr lang="sv-SE" sz="1600" dirty="0" smtClean="0"/>
              <a:t> </a:t>
            </a:r>
            <a:r>
              <a:rPr lang="sv-SE" sz="1600" dirty="0" err="1" smtClean="0"/>
              <a:t>Chromium</a:t>
            </a:r>
            <a:r>
              <a:rPr lang="sv-SE" sz="1600" dirty="0"/>
              <a:t> installerat på datorn​</a:t>
            </a:r>
          </a:p>
          <a:p>
            <a:pPr fontAlgn="base"/>
            <a:r>
              <a:rPr lang="sv-SE" sz="1600" dirty="0"/>
              <a:t>Säker uppkoppling till nätverk​</a:t>
            </a:r>
          </a:p>
          <a:p>
            <a:pPr fontAlgn="base"/>
            <a:r>
              <a:rPr lang="sv-SE" sz="1600" dirty="0" err="1" smtClean="0"/>
              <a:t>Sithskortsläsare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>
          <a:xfrm>
            <a:off x="6235619" y="1629375"/>
            <a:ext cx="5684048" cy="4535488"/>
          </a:xfrm>
        </p:spPr>
        <p:txBody>
          <a:bodyPr/>
          <a:lstStyle/>
          <a:p>
            <a:pPr marL="0" indent="0" fontAlgn="base">
              <a:buNone/>
            </a:pPr>
            <a:r>
              <a:rPr lang="sv-SE" sz="1600" b="1" dirty="0" smtClean="0"/>
              <a:t>Patient, ombud eller inbjuden gäst</a:t>
            </a:r>
          </a:p>
          <a:p>
            <a:pPr fontAlgn="base"/>
            <a:r>
              <a:rPr lang="sv-SE" sz="1600" dirty="0"/>
              <a:t>Mobil, surfplatta eller dator med tillgång till </a:t>
            </a:r>
            <a:r>
              <a:rPr lang="sv-SE" sz="1600" dirty="0" smtClean="0"/>
              <a:t>kamera</a:t>
            </a:r>
          </a:p>
          <a:p>
            <a:pPr fontAlgn="base"/>
            <a:r>
              <a:rPr lang="sv-SE" sz="1600" dirty="0" smtClean="0"/>
              <a:t>Webbläsaren Google </a:t>
            </a:r>
            <a:r>
              <a:rPr lang="sv-SE" sz="1600" dirty="0" err="1" smtClean="0"/>
              <a:t>Chrome</a:t>
            </a:r>
            <a:r>
              <a:rPr lang="sv-SE" sz="1600" dirty="0" smtClean="0"/>
              <a:t>, </a:t>
            </a:r>
            <a:r>
              <a:rPr lang="sv-SE" sz="1600" dirty="0" err="1" smtClean="0"/>
              <a:t>Edge</a:t>
            </a:r>
            <a:r>
              <a:rPr lang="sv-SE" sz="1600" dirty="0" smtClean="0"/>
              <a:t> </a:t>
            </a:r>
            <a:r>
              <a:rPr lang="sv-SE" sz="1600" dirty="0" err="1" smtClean="0"/>
              <a:t>Chromium</a:t>
            </a:r>
            <a:r>
              <a:rPr lang="sv-SE" sz="1600" dirty="0" smtClean="0"/>
              <a:t> eller </a:t>
            </a:r>
            <a:r>
              <a:rPr lang="sv-SE" sz="1600" dirty="0" err="1" smtClean="0"/>
              <a:t>Firefox</a:t>
            </a:r>
            <a:r>
              <a:rPr lang="sv-SE" sz="1600" dirty="0" smtClean="0"/>
              <a:t> (om dator används)</a:t>
            </a:r>
            <a:r>
              <a:rPr lang="sv-SE" sz="1600" dirty="0"/>
              <a:t> </a:t>
            </a:r>
            <a:r>
              <a:rPr lang="sv-SE" sz="1600" dirty="0" smtClean="0"/>
              <a:t>​</a:t>
            </a:r>
          </a:p>
          <a:p>
            <a:pPr fontAlgn="base"/>
            <a:r>
              <a:rPr lang="sv-SE" sz="1600" dirty="0" smtClean="0"/>
              <a:t>Hörlurar </a:t>
            </a:r>
            <a:r>
              <a:rPr lang="sv-SE" sz="1600" dirty="0"/>
              <a:t>rekommenderas för bra ljud under mötet 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Internet med bra uppkoppling ​</a:t>
            </a:r>
          </a:p>
          <a:p>
            <a:pPr fontAlgn="base"/>
            <a:r>
              <a:rPr lang="sv-SE" sz="1600" dirty="0"/>
              <a:t>En lugn avskild plats där du inte riskerar att bli störd </a:t>
            </a:r>
            <a:endParaRPr lang="sv-SE" sz="1600" dirty="0" smtClean="0"/>
          </a:p>
          <a:p>
            <a:pPr fontAlgn="base"/>
            <a:r>
              <a:rPr lang="sv-SE" sz="1600" dirty="0" smtClean="0"/>
              <a:t>Mobilt </a:t>
            </a:r>
            <a:r>
              <a:rPr lang="sv-SE" sz="1600" dirty="0"/>
              <a:t>Bank-ID ​</a:t>
            </a:r>
          </a:p>
          <a:p>
            <a:pPr fontAlgn="base"/>
            <a:r>
              <a:rPr lang="sv-SE" sz="1600" dirty="0"/>
              <a:t>Ladda </a:t>
            </a:r>
            <a:r>
              <a:rPr lang="sv-SE" sz="1600" dirty="0" smtClean="0"/>
              <a:t>ner och logga in i</a:t>
            </a:r>
            <a:r>
              <a:rPr lang="sv-SE" sz="1600" dirty="0"/>
              <a:t> </a:t>
            </a:r>
            <a:r>
              <a:rPr lang="sv-SE" sz="1600" dirty="0" err="1"/>
              <a:t>appen</a:t>
            </a:r>
            <a:r>
              <a:rPr lang="sv-SE" sz="1600" dirty="0"/>
              <a:t> Hallands </a:t>
            </a:r>
            <a:r>
              <a:rPr lang="sv-SE" sz="1600" dirty="0" smtClean="0"/>
              <a:t>sjukhus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9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tänka på vid ett </a:t>
            </a:r>
            <a:r>
              <a:rPr lang="sv-SE" dirty="0" smtClean="0"/>
              <a:t>videobesök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endParaRPr lang="sv-SE" dirty="0" smtClean="0"/>
          </a:p>
          <a:p>
            <a:pPr fontAlgn="base"/>
            <a:r>
              <a:rPr lang="sv-SE" sz="1600" dirty="0" smtClean="0"/>
              <a:t>Videobesök</a:t>
            </a:r>
            <a:r>
              <a:rPr lang="sv-SE" sz="1600" dirty="0"/>
              <a:t> ska genomföras i </a:t>
            </a:r>
            <a:r>
              <a:rPr lang="sv-SE" sz="1600" dirty="0" smtClean="0"/>
              <a:t>en avskild miljö, tänk på </a:t>
            </a:r>
            <a:r>
              <a:rPr lang="sv-SE" sz="1600" dirty="0"/>
              <a:t>sekretessen.  ​</a:t>
            </a:r>
          </a:p>
          <a:p>
            <a:pPr fontAlgn="base"/>
            <a:r>
              <a:rPr lang="sv-SE" sz="1600" dirty="0"/>
              <a:t>Markera dörr </a:t>
            </a:r>
            <a:r>
              <a:rPr lang="sv-SE" sz="1600" dirty="0" smtClean="0"/>
              <a:t>med information ”Videomöte </a:t>
            </a:r>
            <a:r>
              <a:rPr lang="sv-SE" sz="1600" dirty="0"/>
              <a:t>pågår – vänligen stör ej”.  ​</a:t>
            </a:r>
          </a:p>
          <a:p>
            <a:pPr fontAlgn="base"/>
            <a:r>
              <a:rPr lang="sv-SE" sz="1600" dirty="0"/>
              <a:t>B</a:t>
            </a:r>
            <a:r>
              <a:rPr lang="sv-SE" sz="1600" dirty="0" smtClean="0"/>
              <a:t>akgrunden </a:t>
            </a:r>
            <a:r>
              <a:rPr lang="sv-SE" sz="1600" dirty="0"/>
              <a:t>som syns i mötet är professionell.  ​</a:t>
            </a:r>
          </a:p>
          <a:p>
            <a:pPr fontAlgn="base"/>
            <a:r>
              <a:rPr lang="sv-SE" sz="1600" dirty="0"/>
              <a:t>Ansiktet ska vara väl belyst och kameran placeras så att det möjliggör ögonkontakt med patienten.  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Presentera dig tydligt för </a:t>
            </a:r>
            <a:r>
              <a:rPr lang="sv-SE" sz="1600" dirty="0" smtClean="0"/>
              <a:t>deltagarna.</a:t>
            </a:r>
            <a:r>
              <a:rPr lang="sv-SE" sz="1600" dirty="0"/>
              <a:t>​</a:t>
            </a:r>
          </a:p>
          <a:p>
            <a:pPr fontAlgn="base"/>
            <a:r>
              <a:rPr lang="sv-SE" sz="1600" dirty="0"/>
              <a:t>Enhetens beslutade arbetsklädsel användas. Namnskylt med titel ska vara väl synlig i bild.​</a:t>
            </a:r>
          </a:p>
          <a:p>
            <a:pPr fontAlgn="base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4416">
            <a:off x="9254773" y="1646763"/>
            <a:ext cx="1708087" cy="11877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374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9556" y="478990"/>
            <a:ext cx="1885576" cy="1926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dirty="0" smtClean="0"/>
              <a:t>Typ av deltagare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9625" y="1824570"/>
            <a:ext cx="10585450" cy="453548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Man kan boka in en eller flera av </a:t>
            </a:r>
            <a:r>
              <a:rPr lang="sv-SE" sz="1600" dirty="0" smtClean="0"/>
              <a:t>nedan </a:t>
            </a:r>
            <a:r>
              <a:rPr lang="sv-SE" sz="1600" dirty="0"/>
              <a:t>typer av deltagare i samma bokning, </a:t>
            </a:r>
            <a:r>
              <a:rPr lang="sv-SE" sz="1600" b="1" dirty="0"/>
              <a:t>max </a:t>
            </a:r>
            <a:r>
              <a:rPr lang="sv-SE" sz="1600" b="1" dirty="0" smtClean="0"/>
              <a:t>10 deltagare</a:t>
            </a:r>
            <a:r>
              <a:rPr lang="sv-SE" sz="1600" dirty="0" smtClean="0"/>
              <a:t>, </a:t>
            </a:r>
            <a:br>
              <a:rPr lang="sv-SE" sz="1600" dirty="0" smtClean="0"/>
            </a:br>
            <a:r>
              <a:rPr lang="sv-SE" sz="1600" dirty="0" smtClean="0"/>
              <a:t>inklusive den vårdutövare som bjudit in till mötet.</a:t>
            </a:r>
            <a:endParaRPr lang="sv-SE" sz="1600" dirty="0"/>
          </a:p>
          <a:p>
            <a:pPr marL="0" lvl="0" indent="0">
              <a:buNone/>
            </a:pPr>
            <a:endParaRPr lang="sv-SE" sz="1600" dirty="0" smtClean="0"/>
          </a:p>
          <a:p>
            <a:pPr lvl="0"/>
            <a:r>
              <a:rPr lang="sv-SE" sz="1600" b="1" dirty="0" smtClean="0"/>
              <a:t>Patient</a:t>
            </a:r>
            <a:r>
              <a:rPr lang="sv-SE" sz="1600" dirty="0" smtClean="0"/>
              <a:t>:</a:t>
            </a:r>
            <a:r>
              <a:rPr lang="sv-SE" sz="1600" b="1" dirty="0" smtClean="0"/>
              <a:t/>
            </a:r>
            <a:br>
              <a:rPr lang="sv-SE" sz="1600" b="1" dirty="0" smtClean="0"/>
            </a:br>
            <a:r>
              <a:rPr lang="sv-SE" sz="1600" dirty="0" smtClean="0"/>
              <a:t>Här bokar man in patienten som ska delta vid videobesök med flera deltagare.</a:t>
            </a:r>
          </a:p>
          <a:p>
            <a:r>
              <a:rPr lang="sv-SE" sz="1600" b="1" dirty="0"/>
              <a:t>Patient med ombud</a:t>
            </a:r>
            <a:r>
              <a:rPr lang="sv-SE" sz="1600" dirty="0"/>
              <a:t>: </a:t>
            </a:r>
            <a:br>
              <a:rPr lang="sv-SE" sz="1600" dirty="0"/>
            </a:br>
            <a:r>
              <a:rPr lang="sv-SE" sz="1600" dirty="0"/>
              <a:t>Här bokar man in </a:t>
            </a:r>
            <a:r>
              <a:rPr lang="sv-SE" sz="1600" dirty="0" smtClean="0"/>
              <a:t>ombud </a:t>
            </a:r>
            <a:r>
              <a:rPr lang="sv-SE" sz="1600" dirty="0"/>
              <a:t>för </a:t>
            </a:r>
            <a:r>
              <a:rPr lang="sv-SE" sz="1600" dirty="0" smtClean="0"/>
              <a:t>patienten i de fall denne ej kan föra egen talan; exempelvis vårdnadshavare, god man eller annan närstående.</a:t>
            </a:r>
            <a:endParaRPr lang="sv-SE" sz="1600" b="1" dirty="0" smtClean="0"/>
          </a:p>
          <a:p>
            <a:pPr lvl="0"/>
            <a:r>
              <a:rPr lang="sv-SE" sz="1600" b="1" dirty="0" smtClean="0"/>
              <a:t>Kollega </a:t>
            </a:r>
            <a:r>
              <a:rPr lang="sv-SE" sz="1600" b="1" dirty="0"/>
              <a:t>med Visiba </a:t>
            </a:r>
            <a:r>
              <a:rPr lang="sv-SE" sz="1600" b="1" dirty="0" smtClean="0"/>
              <a:t>Care-konto</a:t>
            </a:r>
            <a:r>
              <a:rPr lang="sv-SE" sz="1600" dirty="0" smtClean="0"/>
              <a:t>: </a:t>
            </a:r>
            <a:br>
              <a:rPr lang="sv-SE" sz="1600" dirty="0" smtClean="0"/>
            </a:br>
            <a:r>
              <a:rPr lang="sv-SE" sz="1600" dirty="0" smtClean="0"/>
              <a:t>Här bokar man in kollega/or som ska delta vid videobesöket med flera deltagare.</a:t>
            </a:r>
            <a:endParaRPr lang="sv-SE" sz="1600" dirty="0"/>
          </a:p>
          <a:p>
            <a:r>
              <a:rPr lang="sv-SE" sz="1600" b="1" dirty="0" smtClean="0"/>
              <a:t>Gäst</a:t>
            </a:r>
            <a:r>
              <a:rPr lang="sv-SE" sz="1600" dirty="0" smtClean="0"/>
              <a:t>: </a:t>
            </a:r>
            <a:br>
              <a:rPr lang="sv-SE" sz="1600" dirty="0" smtClean="0"/>
            </a:br>
            <a:r>
              <a:rPr lang="sv-SE" sz="1600" dirty="0" smtClean="0"/>
              <a:t>Här bokar man in en eller flera gäster, till exempel närstående, tolk, arbetsgivare och myndigheter. </a:t>
            </a:r>
            <a:br>
              <a:rPr lang="sv-SE" sz="1600" dirty="0" smtClean="0"/>
            </a:br>
            <a:endParaRPr lang="sv-SE" sz="1600" dirty="0" smtClean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042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- Bokning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sz="1600" dirty="0" smtClean="0"/>
          </a:p>
          <a:p>
            <a:r>
              <a:rPr lang="sv-SE" sz="1600" dirty="0" smtClean="0"/>
              <a:t>Patient bokas i VAS med kontakttyp </a:t>
            </a:r>
            <a:r>
              <a:rPr lang="sv-SE" sz="1600" dirty="0" err="1"/>
              <a:t>DiVi</a:t>
            </a:r>
            <a:r>
              <a:rPr lang="sv-SE" sz="1600" dirty="0"/>
              <a:t> </a:t>
            </a:r>
            <a:r>
              <a:rPr lang="sv-SE" sz="1600" dirty="0" smtClean="0"/>
              <a:t>– Distans Video.</a:t>
            </a:r>
          </a:p>
          <a:p>
            <a:pPr lvl="0"/>
            <a:r>
              <a:rPr lang="sv-SE" sz="1600" dirty="0"/>
              <a:t>I</a:t>
            </a:r>
            <a:r>
              <a:rPr lang="sv-SE" sz="1600" dirty="0" smtClean="0"/>
              <a:t> anmärkningsrutan skriv: </a:t>
            </a:r>
            <a:r>
              <a:rPr lang="sv-SE" sz="1600" i="1" dirty="0" smtClean="0"/>
              <a:t>Flerpartsmöte </a:t>
            </a:r>
            <a:r>
              <a:rPr lang="sv-SE" sz="1600" i="1" dirty="0"/>
              <a:t>via </a:t>
            </a:r>
            <a:r>
              <a:rPr lang="sv-SE" sz="1600" i="1" dirty="0" err="1"/>
              <a:t>Visiba</a:t>
            </a:r>
            <a:r>
              <a:rPr lang="sv-SE" sz="1600" i="1" dirty="0"/>
              <a:t> </a:t>
            </a:r>
            <a:r>
              <a:rPr lang="sv-SE" sz="1600" i="1" dirty="0" smtClean="0"/>
              <a:t>Care.</a:t>
            </a:r>
            <a:r>
              <a:rPr lang="sv-SE" sz="1600" dirty="0" smtClean="0"/>
              <a:t> </a:t>
            </a:r>
          </a:p>
          <a:p>
            <a:pPr lvl="0"/>
            <a:r>
              <a:rPr lang="sv-SE" sz="1600" dirty="0" smtClean="0"/>
              <a:t>Använd standardkallelse för flerpartsbesök.</a:t>
            </a:r>
          </a:p>
          <a:p>
            <a:pPr lvl="0"/>
            <a:r>
              <a:rPr lang="sv-SE" sz="1600" dirty="0" smtClean="0"/>
              <a:t>Obs: bocka ur sms-påminnelse till patient.</a:t>
            </a:r>
          </a:p>
          <a:p>
            <a:pPr lvl="0"/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100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596" y="3998819"/>
            <a:ext cx="66198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3200" dirty="0" smtClean="0"/>
              <a:t>Visiba Care - Bokning av Patient 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1600" dirty="0" smtClean="0"/>
              <a:t>Öppna </a:t>
            </a:r>
            <a:r>
              <a:rPr lang="sv-SE" sz="1600" dirty="0"/>
              <a:t>webbläsaren </a:t>
            </a:r>
            <a:r>
              <a:rPr lang="sv-SE" sz="1600" dirty="0" err="1"/>
              <a:t>Edge</a:t>
            </a:r>
            <a:r>
              <a:rPr lang="sv-SE" sz="1600" dirty="0"/>
              <a:t> </a:t>
            </a:r>
            <a:r>
              <a:rPr lang="sv-SE" sz="1600" dirty="0" err="1"/>
              <a:t>Chromium</a:t>
            </a:r>
            <a:r>
              <a:rPr lang="sv-SE" sz="1600" dirty="0"/>
              <a:t> eller Google </a:t>
            </a:r>
            <a:r>
              <a:rPr lang="sv-SE" sz="1600" dirty="0" err="1"/>
              <a:t>Chrome</a:t>
            </a:r>
            <a:r>
              <a:rPr lang="sv-SE" sz="1600" dirty="0"/>
              <a:t> och skriv in webbadressen </a:t>
            </a:r>
            <a:r>
              <a:rPr lang="sv-SE" sz="1600" dirty="0">
                <a:hlinkClick r:id="rId2"/>
              </a:rPr>
              <a:t>https://se.visibacare.com/o/hallands-sjukhus/sign-in</a:t>
            </a:r>
            <a:endParaRPr lang="sv-SE" sz="1600" dirty="0"/>
          </a:p>
          <a:p>
            <a:pPr lvl="0"/>
            <a:r>
              <a:rPr lang="sv-SE" sz="1600" dirty="0"/>
              <a:t>Välj </a:t>
            </a:r>
            <a:r>
              <a:rPr lang="sv-SE" sz="1600" b="1" dirty="0"/>
              <a:t>Bjud in till </a:t>
            </a:r>
            <a:r>
              <a:rPr lang="sv-SE" sz="1600" b="1" dirty="0" smtClean="0"/>
              <a:t>besök</a:t>
            </a:r>
            <a:r>
              <a:rPr lang="sv-SE" sz="1600" dirty="0" smtClean="0"/>
              <a:t>, </a:t>
            </a:r>
            <a:r>
              <a:rPr lang="sv-SE" sz="1600" b="1" dirty="0" smtClean="0"/>
              <a:t>välj patient </a:t>
            </a:r>
            <a:r>
              <a:rPr lang="sv-SE" sz="1600" dirty="0" smtClean="0"/>
              <a:t>och </a:t>
            </a:r>
            <a:r>
              <a:rPr lang="sv-SE" sz="1600" dirty="0"/>
              <a:t>följ instruktionerna som följer, </a:t>
            </a:r>
            <a:r>
              <a:rPr lang="sv-SE" sz="1600" dirty="0">
                <a:hlinkClick r:id="rId3"/>
              </a:rPr>
              <a:t>se film</a:t>
            </a:r>
            <a:r>
              <a:rPr lang="sv-SE" sz="1600" dirty="0" smtClean="0"/>
              <a:t>.</a:t>
            </a:r>
          </a:p>
          <a:p>
            <a:r>
              <a:rPr lang="sv-SE" sz="1600" dirty="0" smtClean="0"/>
              <a:t>Om patient inte hittas, registrera kontaktuppgifterna vid bokning.</a:t>
            </a:r>
            <a:endParaRPr lang="sv-SE" sz="1600" dirty="0"/>
          </a:p>
          <a:p>
            <a:pPr lvl="0"/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" t="16439" r="2246" b="2023"/>
          <a:stretch/>
        </p:blipFill>
        <p:spPr>
          <a:xfrm>
            <a:off x="1039090" y="3665439"/>
            <a:ext cx="4871259" cy="162375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5"/>
          <a:srcRect t="4651"/>
          <a:stretch/>
        </p:blipFill>
        <p:spPr>
          <a:xfrm>
            <a:off x="8702566" y="3223340"/>
            <a:ext cx="2023929" cy="216079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9922" y="4212555"/>
            <a:ext cx="28670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Visiba Care - </a:t>
            </a:r>
            <a:r>
              <a:rPr lang="sv-SE" sz="3200" dirty="0" smtClean="0"/>
              <a:t>Bokning av </a:t>
            </a:r>
            <a:r>
              <a:rPr lang="sv-SE" sz="3200" dirty="0"/>
              <a:t>P</a:t>
            </a:r>
            <a:r>
              <a:rPr lang="sv-SE" sz="3200" dirty="0" smtClean="0"/>
              <a:t>atient med ombud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1600" dirty="0" smtClean="0"/>
              <a:t>Öppna </a:t>
            </a:r>
            <a:r>
              <a:rPr lang="sv-SE" sz="1600" dirty="0"/>
              <a:t>webbläsaren </a:t>
            </a:r>
            <a:r>
              <a:rPr lang="sv-SE" sz="1600" dirty="0" smtClean="0"/>
              <a:t>i </a:t>
            </a:r>
            <a:r>
              <a:rPr lang="sv-SE" sz="1600" dirty="0" err="1" smtClean="0"/>
              <a:t>Edge</a:t>
            </a:r>
            <a:r>
              <a:rPr lang="sv-SE" sz="1600" dirty="0" smtClean="0"/>
              <a:t> </a:t>
            </a:r>
            <a:r>
              <a:rPr lang="sv-SE" sz="1600" dirty="0" err="1" smtClean="0"/>
              <a:t>Chromium</a:t>
            </a:r>
            <a:r>
              <a:rPr lang="sv-SE" sz="1600" dirty="0" smtClean="0"/>
              <a:t> eller </a:t>
            </a:r>
            <a:r>
              <a:rPr lang="sv-SE" sz="1600" dirty="0"/>
              <a:t>Google </a:t>
            </a:r>
            <a:r>
              <a:rPr lang="sv-SE" sz="1600" dirty="0" err="1"/>
              <a:t>Chrome</a:t>
            </a:r>
            <a:r>
              <a:rPr lang="sv-SE" sz="1600" dirty="0"/>
              <a:t> och skriv in webbadressen </a:t>
            </a:r>
            <a:r>
              <a:rPr lang="sv-SE" sz="1600" dirty="0">
                <a:hlinkClick r:id="rId2"/>
              </a:rPr>
              <a:t>https://se.visibacare.com/o/hallands-sjukhus/sign-in</a:t>
            </a:r>
            <a:endParaRPr lang="sv-SE" sz="1600" dirty="0"/>
          </a:p>
          <a:p>
            <a:pPr lvl="0"/>
            <a:r>
              <a:rPr lang="sv-SE" sz="1600" dirty="0"/>
              <a:t>Välj </a:t>
            </a:r>
            <a:r>
              <a:rPr lang="sv-SE" sz="1600" b="1" dirty="0"/>
              <a:t>Bjud in till besök</a:t>
            </a:r>
            <a:r>
              <a:rPr lang="sv-SE" sz="1600" dirty="0"/>
              <a:t>, </a:t>
            </a:r>
            <a:r>
              <a:rPr lang="sv-SE" sz="1600" b="1" dirty="0" smtClean="0"/>
              <a:t>patient med ombud </a:t>
            </a:r>
            <a:r>
              <a:rPr lang="sv-SE" sz="1600" dirty="0" smtClean="0"/>
              <a:t>och </a:t>
            </a:r>
            <a:r>
              <a:rPr lang="sv-SE" sz="1600" dirty="0"/>
              <a:t>följ instruktionerna som följer, </a:t>
            </a:r>
            <a:r>
              <a:rPr lang="sv-SE" sz="1600" dirty="0">
                <a:hlinkClick r:id="rId3"/>
              </a:rPr>
              <a:t>se </a:t>
            </a:r>
            <a:r>
              <a:rPr lang="sv-SE" sz="1600" dirty="0" smtClean="0">
                <a:hlinkClick r:id="rId3"/>
              </a:rPr>
              <a:t>film</a:t>
            </a:r>
            <a:r>
              <a:rPr lang="sv-SE" sz="1600" dirty="0" smtClean="0"/>
              <a:t>.</a:t>
            </a:r>
          </a:p>
          <a:p>
            <a:pPr lvl="0"/>
            <a:r>
              <a:rPr lang="sv-SE" sz="1600" dirty="0" smtClean="0"/>
              <a:t>Till </a:t>
            </a:r>
            <a:r>
              <a:rPr lang="sv-SE" sz="1600" dirty="0"/>
              <a:t>exempel närståendesamtal där patienten inte </a:t>
            </a:r>
            <a:r>
              <a:rPr lang="sv-SE" sz="1600" dirty="0" smtClean="0"/>
              <a:t>själv är bokad med kan närvarar tillsammans med ombudet. Obs. avisering går endast till ombudet. </a:t>
            </a:r>
          </a:p>
          <a:p>
            <a:r>
              <a:rPr lang="sv-SE" sz="1600" dirty="0"/>
              <a:t>Om </a:t>
            </a:r>
            <a:r>
              <a:rPr lang="sv-SE" sz="1600" dirty="0" smtClean="0"/>
              <a:t>ombudet </a:t>
            </a:r>
            <a:r>
              <a:rPr lang="sv-SE" sz="1600" dirty="0"/>
              <a:t>inte hittas, registrera kontaktuppgifterna vid bokning.</a:t>
            </a:r>
          </a:p>
          <a:p>
            <a:pPr marL="0" lvl="0" indent="0"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1" r="1753" b="20471"/>
          <a:stretch/>
        </p:blipFill>
        <p:spPr>
          <a:xfrm>
            <a:off x="1086943" y="4456734"/>
            <a:ext cx="5378292" cy="16161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6719" y="5114140"/>
            <a:ext cx="2790825" cy="1076325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 rotWithShape="1">
          <a:blip r:embed="rId6"/>
          <a:srcRect t="4651"/>
          <a:stretch/>
        </p:blipFill>
        <p:spPr>
          <a:xfrm>
            <a:off x="9218842" y="4039985"/>
            <a:ext cx="2023929" cy="216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Visiba Care - </a:t>
            </a:r>
            <a:r>
              <a:rPr lang="sv-SE" dirty="0" smtClean="0"/>
              <a:t>Bokning av Kollega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1600" dirty="0" smtClean="0"/>
              <a:t>Öppna </a:t>
            </a:r>
            <a:r>
              <a:rPr lang="sv-SE" sz="1600" dirty="0"/>
              <a:t>webbläsaren i </a:t>
            </a:r>
            <a:r>
              <a:rPr lang="sv-SE" sz="1600" dirty="0" err="1"/>
              <a:t>Edge</a:t>
            </a:r>
            <a:r>
              <a:rPr lang="sv-SE" sz="1600" dirty="0"/>
              <a:t> </a:t>
            </a:r>
            <a:r>
              <a:rPr lang="sv-SE" sz="1600" dirty="0" err="1" smtClean="0"/>
              <a:t>Chromium</a:t>
            </a:r>
            <a:r>
              <a:rPr lang="sv-SE" sz="1600" dirty="0" smtClean="0"/>
              <a:t> </a:t>
            </a:r>
            <a:r>
              <a:rPr lang="sv-SE" sz="1600" dirty="0"/>
              <a:t>eller Google </a:t>
            </a:r>
            <a:r>
              <a:rPr lang="sv-SE" sz="1600" dirty="0" err="1"/>
              <a:t>Chrome</a:t>
            </a:r>
            <a:r>
              <a:rPr lang="sv-SE" sz="1600" dirty="0"/>
              <a:t> och skriv in webbadressen </a:t>
            </a:r>
            <a:r>
              <a:rPr lang="sv-SE" sz="1600" dirty="0">
                <a:hlinkClick r:id="rId2"/>
              </a:rPr>
              <a:t>https://se.visibacare.com/o/hallands-sjukhus/sign-in</a:t>
            </a:r>
            <a:endParaRPr lang="sv-SE" sz="1600" dirty="0"/>
          </a:p>
          <a:p>
            <a:pPr lvl="0"/>
            <a:r>
              <a:rPr lang="sv-SE" sz="1600" dirty="0"/>
              <a:t>Välj </a:t>
            </a:r>
            <a:r>
              <a:rPr lang="sv-SE" sz="1600" b="1" dirty="0"/>
              <a:t>Bjud in till besök</a:t>
            </a:r>
            <a:r>
              <a:rPr lang="sv-SE" sz="1600" dirty="0"/>
              <a:t>, </a:t>
            </a:r>
            <a:r>
              <a:rPr lang="sv-SE" sz="1600" b="1" dirty="0" smtClean="0"/>
              <a:t>välj kollega med Visiba Care-konto </a:t>
            </a:r>
            <a:r>
              <a:rPr lang="sv-SE" sz="1600" dirty="0" smtClean="0"/>
              <a:t>och </a:t>
            </a:r>
            <a:r>
              <a:rPr lang="sv-SE" sz="1600" dirty="0"/>
              <a:t>följ instruktionerna som följer, </a:t>
            </a:r>
            <a:r>
              <a:rPr lang="sv-SE" sz="1600" dirty="0">
                <a:hlinkClick r:id="rId3"/>
              </a:rPr>
              <a:t>se film</a:t>
            </a:r>
            <a:r>
              <a:rPr lang="sv-SE" sz="1600" dirty="0"/>
              <a:t>.</a:t>
            </a:r>
            <a:endParaRPr lang="sv-SE" sz="16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275" y="3017694"/>
            <a:ext cx="105156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Visiba </a:t>
            </a:r>
            <a:r>
              <a:rPr lang="sv-SE" dirty="0"/>
              <a:t>Care - </a:t>
            </a:r>
            <a:r>
              <a:rPr lang="sv-SE" dirty="0" smtClean="0"/>
              <a:t>Bokning av Gäst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1600" dirty="0" smtClean="0"/>
              <a:t>Öppna </a:t>
            </a:r>
            <a:r>
              <a:rPr lang="sv-SE" sz="1600" dirty="0"/>
              <a:t>webbläsaren i Google </a:t>
            </a:r>
            <a:r>
              <a:rPr lang="sv-SE" sz="1600" dirty="0" err="1"/>
              <a:t>Chrome</a:t>
            </a:r>
            <a:r>
              <a:rPr lang="sv-SE" sz="1600" dirty="0"/>
              <a:t> och skriv in webbadressen </a:t>
            </a:r>
            <a:r>
              <a:rPr lang="sv-SE" sz="1600" dirty="0">
                <a:hlinkClick r:id="rId2"/>
              </a:rPr>
              <a:t>https://se.visibacare.com/o/hallands-sjukhus/sign-in</a:t>
            </a:r>
            <a:endParaRPr lang="sv-SE" sz="1600" dirty="0"/>
          </a:p>
          <a:p>
            <a:pPr lvl="0"/>
            <a:r>
              <a:rPr lang="sv-SE" sz="1600" dirty="0" smtClean="0"/>
              <a:t>Välj </a:t>
            </a:r>
            <a:r>
              <a:rPr lang="sv-SE" sz="1600" b="1" dirty="0"/>
              <a:t>Bjud in till </a:t>
            </a:r>
            <a:r>
              <a:rPr lang="sv-SE" sz="1600" b="1" dirty="0" smtClean="0"/>
              <a:t>besök</a:t>
            </a:r>
            <a:r>
              <a:rPr lang="sv-SE" sz="1600" dirty="0" smtClean="0"/>
              <a:t>, </a:t>
            </a:r>
            <a:r>
              <a:rPr lang="sv-SE" sz="1600" b="1" dirty="0"/>
              <a:t>välj </a:t>
            </a:r>
            <a:r>
              <a:rPr lang="sv-SE" sz="1600" b="1" dirty="0" smtClean="0"/>
              <a:t>gäst </a:t>
            </a:r>
            <a:r>
              <a:rPr lang="sv-SE" sz="1600" dirty="0" smtClean="0"/>
              <a:t>och </a:t>
            </a:r>
            <a:r>
              <a:rPr lang="sv-SE" sz="1600" dirty="0"/>
              <a:t>följ instruktionerna som följer, </a:t>
            </a:r>
            <a:r>
              <a:rPr lang="sv-SE" sz="1600" dirty="0">
                <a:hlinkClick r:id="rId3"/>
              </a:rPr>
              <a:t>se film</a:t>
            </a:r>
            <a:r>
              <a:rPr lang="sv-SE" sz="1600" dirty="0" smtClean="0"/>
              <a:t>.</a:t>
            </a:r>
          </a:p>
          <a:p>
            <a:r>
              <a:rPr lang="sv-SE" sz="1600" dirty="0"/>
              <a:t>Till exempel arbetsgivare och myndigheter. </a:t>
            </a:r>
            <a:br>
              <a:rPr lang="sv-SE" sz="1600" dirty="0"/>
            </a:br>
            <a:r>
              <a:rPr lang="sv-SE" sz="1600" dirty="0" smtClean="0"/>
              <a:t>Stäm av identifieringsmetod med gäst inför möte.</a:t>
            </a:r>
          </a:p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9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4"/>
          <a:srcRect l="1434" t="8107" r="1734" b="5702"/>
          <a:stretch/>
        </p:blipFill>
        <p:spPr>
          <a:xfrm>
            <a:off x="972588" y="3583898"/>
            <a:ext cx="5569529" cy="212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ildresurs" ma:contentTypeID="0x0101009148F5A04DDD49CBA7127AADA5FB792B00AADE34325A8B49CDA8BB4DB53328F2140057A4BE2B0F047E45AA72D1D836F08E97" ma:contentTypeVersion="1" ma:contentTypeDescription="Överför en bild." ma:contentTypeScope="" ma:versionID="d508bd1adc4fdd5db2fe54d8c49b6031">
  <xsd:schema xmlns:xsd="http://www.w3.org/2001/XMLSchema" xmlns:xs="http://www.w3.org/2001/XMLSchema" xmlns:p="http://schemas.microsoft.com/office/2006/metadata/properties" xmlns:ns1="http://schemas.microsoft.com/sharepoint/v3" xmlns:ns2="BAFFACB8-4293-4F7D-A16F-4F5E89B321D6" xmlns:ns3="http://schemas.microsoft.com/sharepoint/v3/fields" xmlns:ns4="c5abb869-22e9-4cbe-937d-c6312ce7c9e8" targetNamespace="http://schemas.microsoft.com/office/2006/metadata/properties" ma:root="true" ma:fieldsID="2f3a78c7443997ec760ef01c84274967" ns1:_="" ns2:_="" ns3:_="" ns4:_="">
    <xsd:import namespace="http://schemas.microsoft.com/sharepoint/v3"/>
    <xsd:import namespace="BAFFACB8-4293-4F7D-A16F-4F5E89B321D6"/>
    <xsd:import namespace="http://schemas.microsoft.com/sharepoint/v3/fields"/>
    <xsd:import namespace="c5abb869-22e9-4cbe-937d-c6312ce7c9e8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-sökväg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typ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-filtyp" ma:hidden="true" ma:internalName="HTML_x0020_File_x0020_Type" ma:readOnly="true">
      <xsd:simpleType>
        <xsd:restriction base="dms:Text"/>
      </xsd:simpleType>
    </xsd:element>
    <xsd:element name="FSObjType" ma:index="11" nillable="true" ma:displayName="Objekttyp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ACB8-4293-4F7D-A16F-4F5E89B321D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Miniatyr finn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Förhandsgranskning finn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Bredd" ma:internalName="ImageWidth" ma:readOnly="true">
      <xsd:simpleType>
        <xsd:restriction base="dms:Unknown"/>
      </xsd:simpleType>
    </xsd:element>
    <xsd:element name="ImageHeight" ma:index="22" nillable="true" ma:displayName="Höjd" ma:internalName="ImageHeight" ma:readOnly="true">
      <xsd:simpleType>
        <xsd:restriction base="dms:Unknown"/>
      </xsd:simpleType>
    </xsd:element>
    <xsd:element name="ImageCreateDate" ma:index="25" nillable="true" ma:displayName="Datum då bilden togs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bb869-22e9-4cbe-937d-c6312ce7c9e8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Författare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 ma:index="23" ma:displayName="Kommentarer"/>
        <xsd:element name="keywords" minOccurs="0" maxOccurs="1" type="xsd:string" ma:index="14" ma:displayName="Nyckelord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BAFFACB8-4293-4F7D-A16F-4F5E89B321D6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c5abb869-22e9-4cbe-937d-c6312ce7c9e8">JNJNANJ2M574-770643636-1</_dlc_DocId>
    <_dlc_DocIdUrl xmlns="c5abb869-22e9-4cbe-937d-c6312ce7c9e8">
      <Url>https://intra.regionhalland.se/stod-och-service/information-och-kommunikation/mallar-blanketter/mallar-for-powerpoint-presentationer/_layouts/DocIdRedir.aspx?ID=JNJNANJ2M574-770643636-1</Url>
      <Description>JNJNANJ2M574-770643636-1</Description>
    </_dlc_DocIdUrl>
  </documentManagement>
</p:properties>
</file>

<file path=customXml/itemProps1.xml><?xml version="1.0" encoding="utf-8"?>
<ds:datastoreItem xmlns:ds="http://schemas.openxmlformats.org/officeDocument/2006/customXml" ds:itemID="{420AA7A1-BE6C-48E4-B8CE-9EEB142935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AFFACB8-4293-4F7D-A16F-4F5E89B321D6"/>
    <ds:schemaRef ds:uri="http://schemas.microsoft.com/sharepoint/v3/fields"/>
    <ds:schemaRef ds:uri="c5abb869-22e9-4cbe-937d-c6312ce7c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DD7B57-9280-4F3B-8F38-F971F262456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5A2437B-7B8D-4EC9-87E1-B1B3FAF5D3C8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AFFACB8-4293-4F7D-A16F-4F5E89B321D6"/>
    <ds:schemaRef ds:uri="http://schemas.microsoft.com/office/infopath/2007/PartnerControls"/>
    <ds:schemaRef ds:uri="c5abb869-22e9-4cbe-937d-c6312ce7c9e8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1629</TotalTime>
  <Words>1052</Words>
  <Application>Microsoft Office PowerPoint</Application>
  <PresentationFormat>Bredbild</PresentationFormat>
  <Paragraphs>143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Region Halland - grön 1</vt:lpstr>
      <vt:lpstr> Videobesök mellan patient, HOSP och flera deltagare Gäller vid bokning av gäst, kollega, ombud  Hallands sjukhus och Psykiatrin Halland 2020-10-26  </vt:lpstr>
      <vt:lpstr>Förutsättningar för ett videobesök</vt:lpstr>
      <vt:lpstr>Att tänka på vid ett videobesök</vt:lpstr>
      <vt:lpstr>Typ av deltagare </vt:lpstr>
      <vt:lpstr>VAS - Bokning</vt:lpstr>
      <vt:lpstr> Visiba Care - Bokning av Patient  </vt:lpstr>
      <vt:lpstr> Visiba Care - Bokning av Patient med ombud </vt:lpstr>
      <vt:lpstr>  Visiba Care - Bokning av Kollega  </vt:lpstr>
      <vt:lpstr>Visiba Care - Bokning av Gäst</vt:lpstr>
      <vt:lpstr>Visiba Care – Bokning som hanteras av Medicinsk sekreterare</vt:lpstr>
      <vt:lpstr>VAS – Starta besöket</vt:lpstr>
      <vt:lpstr>Visiba Care - Starta videobesöket</vt:lpstr>
      <vt:lpstr>För deltagare </vt:lpstr>
      <vt:lpstr>VAS - Efter avslutat videobesök </vt:lpstr>
      <vt:lpstr>Support Servicedesk IT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Thelin Anna A RGS VS IT VÅRD</cp:lastModifiedBy>
  <cp:revision>116</cp:revision>
  <dcterms:created xsi:type="dcterms:W3CDTF">2020-03-06T14:38:06Z</dcterms:created>
  <dcterms:modified xsi:type="dcterms:W3CDTF">2020-10-29T11:56:48Z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0x0101009148F5A04DDD49CBA7127AADA5FB792B00AADE34325A8B49CDA8BB4DB53328F2140057A4BE2B0F047E45AA72D1D836F08E97</vt:lpwstr>
  </property>
  <property fmtid="{D5CDD505-2E9C-101B-9397-08002B2CF9AE}" pid="3" name="_dlc_DocIdItemGuid">
    <vt:lpwstr>2d487368-3642-47e8-8c8d-c72876f39afc</vt:lpwstr>
  </property>
</Properties>
</file>