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4"/>
  </p:sldMasterIdLst>
  <p:notesMasterIdLst>
    <p:notesMasterId r:id="rId13"/>
  </p:notesMasterIdLst>
  <p:handoutMasterIdLst>
    <p:handoutMasterId r:id="rId14"/>
  </p:handoutMasterIdLst>
  <p:sldIdLst>
    <p:sldId id="284" r:id="rId5"/>
    <p:sldId id="299" r:id="rId6"/>
    <p:sldId id="302" r:id="rId7"/>
    <p:sldId id="303" r:id="rId8"/>
    <p:sldId id="305" r:id="rId9"/>
    <p:sldId id="308" r:id="rId10"/>
    <p:sldId id="309" r:id="rId11"/>
    <p:sldId id="286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3A8E3980-A42D-493A-9520-B376ACD18F40}">
          <p14:sldIdLst>
            <p14:sldId id="284"/>
            <p14:sldId id="299"/>
            <p14:sldId id="302"/>
            <p14:sldId id="303"/>
            <p14:sldId id="305"/>
            <p14:sldId id="308"/>
            <p14:sldId id="309"/>
            <p14:sldId id="28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B77DAD-1F29-4354-B3DC-61C6F0032095}" v="123" dt="2022-01-10T08:32:49.641"/>
    <p1510:client id="{3B13E15E-E506-46F8-887F-D88897D84FA4}" v="1" dt="2022-01-10T10:43:42.1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2022-01-10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2022-01-10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B1A7CF74-5D01-4BB8-9318-D83519EF9A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-1"/>
            <a:ext cx="12204000" cy="5305196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 bwMode="white">
          <a:xfrm>
            <a:off x="1774825" y="1378843"/>
            <a:ext cx="8642350" cy="216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38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774825" y="871180"/>
            <a:ext cx="8642350" cy="360000"/>
          </a:xfrm>
        </p:spPr>
        <p:txBody>
          <a:bodyPr/>
          <a:lstStyle>
            <a:lvl1pPr marL="0" indent="0" algn="ctr">
              <a:buNone/>
              <a:defRPr sz="1800" b="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Budskap/Verksamhet/Projekt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B8E9AD04-824A-4115-A078-C02FD9CD52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512000" y="5722791"/>
            <a:ext cx="3168000" cy="68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001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18" userDrawn="1">
          <p15:clr>
            <a:srgbClr val="FBAE40"/>
          </p15:clr>
        </p15:guide>
        <p15:guide id="2" pos="6562" userDrawn="1">
          <p15:clr>
            <a:srgbClr val="FBAE40"/>
          </p15:clr>
        </p15:guide>
        <p15:guide id="3" orient="horz" pos="3861">
          <p15:clr>
            <a:srgbClr val="FBAE40"/>
          </p15:clr>
        </p15:guide>
        <p15:guide id="4" orient="horz" pos="73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6" name="Platshållare för bild 9">
            <a:extLst>
              <a:ext uri="{FF2B5EF4-FFF2-40B4-BE49-F238E27FC236}">
                <a16:creationId xmlns:a16="http://schemas.microsoft.com/office/drawing/2014/main" id="{A3940FB8-56C2-4640-90D1-40DD4B63A06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10585450" cy="469106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73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58A24275-663F-44E4-96F3-FF9C30801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90CA8896-D002-4895-96C3-D957ECD5A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AE6A284B-7F89-469B-A856-0079298F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4483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239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DE6E2B-F46F-401B-AD55-1351DAEC1E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5" y="4060182"/>
            <a:ext cx="10585449" cy="1296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1500" b="0" spc="0" baseline="0"/>
            </a:lvl1pPr>
          </a:lstStyle>
          <a:p>
            <a:r>
              <a:rPr lang="sv-SE"/>
              <a:t>Föredragshållarens namn, titel │ Förvaltning │epost@regionhalland.se (Skriv in dina uppgifter och infoga det långa strecket som du hittar under fliken Infoga och knappen Symbol)</a:t>
            </a:r>
            <a:endParaRPr lang="en-US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5D375A6-E1AB-427A-B9D9-7647F9DDD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98FB377-D5EC-4CF3-AAD0-DA1A486FE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F8B6E0C-343B-4614-BD6C-6399EB338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A3F7553-A89C-4290-B069-18191A7230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685879" y="2263988"/>
            <a:ext cx="6336000" cy="1362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79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0CACBE00-8AA3-4F18-92A3-D282A45A55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1578042" y="-1410536"/>
            <a:ext cx="7920000" cy="8383813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955800" y="2711338"/>
            <a:ext cx="8280400" cy="216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3800" spc="0" baseline="0"/>
            </a:lvl1pPr>
          </a:lstStyle>
          <a:p>
            <a:r>
              <a:rPr lang="sv-SE"/>
              <a:t>Klicka här för att lägga till avsnittsrubrik</a:t>
            </a:r>
          </a:p>
        </p:txBody>
      </p:sp>
    </p:spTree>
    <p:extLst>
      <p:ext uri="{BB962C8B-B14F-4D97-AF65-F5344CB8AC3E}">
        <p14:creationId xmlns:p14="http://schemas.microsoft.com/office/powerpoint/2010/main" val="2371634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232">
          <p15:clr>
            <a:srgbClr val="FBAE40"/>
          </p15:clr>
        </p15:guide>
        <p15:guide id="2" pos="6448">
          <p15:clr>
            <a:srgbClr val="FBAE40"/>
          </p15:clr>
        </p15:guide>
        <p15:guide id="3" orient="horz" pos="2659">
          <p15:clr>
            <a:srgbClr val="FBAE40"/>
          </p15:clr>
        </p15:guide>
        <p15:guide id="4" orient="horz" pos="118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>
            <a:extLst>
              <a:ext uri="{FF2B5EF4-FFF2-40B4-BE49-F238E27FC236}">
                <a16:creationId xmlns:a16="http://schemas.microsoft.com/office/drawing/2014/main" id="{56D6488E-11D2-4048-BA5E-66E3F5B0F8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207911" y="1183008"/>
            <a:ext cx="936000" cy="738948"/>
          </a:xfrm>
          <a:prstGeom prst="rect">
            <a:avLst/>
          </a:prstGeom>
        </p:spPr>
      </p:pic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6C15D5CF-9B07-4D02-8766-EE7CA6459B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08100" y="2085296"/>
            <a:ext cx="9575800" cy="22352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36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8263237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824">
          <p15:clr>
            <a:srgbClr val="FBAE40"/>
          </p15:clr>
        </p15:guide>
        <p15:guide id="2" pos="6856">
          <p15:clr>
            <a:srgbClr val="FBAE40"/>
          </p15:clr>
        </p15:guide>
        <p15:guide id="3" orient="horz" pos="161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7647F4-81EF-45D6-8BAD-673F1847510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3275" y="1665288"/>
            <a:ext cx="10585450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9D37F3D7-35B5-4B45-825B-0A1C551FF00D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white"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76BFA326-99F1-4A76-BDD4-E7F51BA5D48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67044490-FB95-4FEE-84F1-301EDC81E40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white"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4439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5181600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391E7B50-F211-4773-9434-6D905677063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07123" y="1665288"/>
            <a:ext cx="5181601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datum 9">
            <a:extLst>
              <a:ext uri="{FF2B5EF4-FFF2-40B4-BE49-F238E27FC236}">
                <a16:creationId xmlns:a16="http://schemas.microsoft.com/office/drawing/2014/main" id="{FC99E9B6-4316-4D55-9FC8-D01B0406699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BE053D03-F9D5-442E-995F-476B49D9303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F9CDD7C4-4EF3-4271-93C1-E8915FBC0DF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1085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818522" y="1669934"/>
            <a:ext cx="5157787" cy="5760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18522" y="2245934"/>
            <a:ext cx="5157787" cy="39437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466" y="1669934"/>
            <a:ext cx="5183188" cy="5760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466" y="2245934"/>
            <a:ext cx="5183188" cy="39437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50D082F-3C1F-44A5-9E64-6D4246073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9E5CE21A-6727-428F-844A-758932147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9DD0B0D3-F2A8-43C2-8C85-8CF92FBDD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1199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4860000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28468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04B00C84-15CD-4D29-82EB-513EE7D2A4F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448DF46-7649-467F-B1E5-58AF5E0E9F1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3DB975B3-BD96-4FE1-9A69-7C15E66D9FE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242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8468" y="1665288"/>
            <a:ext cx="4860257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69BC6E56-4BB3-4033-961C-0FECDDD686C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C6EE110-A186-43E0-832C-910A9C7A5C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C6F5F072-3570-4698-9ED3-6CB1A4E9B83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8408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86F6A68A-AE0A-4175-A5B1-DDE04AE02C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15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18002AD-990B-465A-9AD4-9F17CBE89EC0}"/>
              </a:ext>
            </a:extLst>
          </p:cNvPr>
          <p:cNvSpPr/>
          <p:nvPr userDrawn="1"/>
        </p:nvSpPr>
        <p:spPr>
          <a:xfrm>
            <a:off x="0" y="6345237"/>
            <a:ext cx="12192000" cy="5123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275" y="333375"/>
            <a:ext cx="10585449" cy="129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3275" y="1665288"/>
            <a:ext cx="10585450" cy="45354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  <a:p>
            <a:pPr lvl="5"/>
            <a:r>
              <a:rPr lang="sv-SE"/>
              <a:t>Nivå sex</a:t>
            </a:r>
          </a:p>
          <a:p>
            <a:pPr lvl="6"/>
            <a:r>
              <a:rPr lang="sv-SE"/>
              <a:t>Nivå sju</a:t>
            </a:r>
          </a:p>
          <a:p>
            <a:pPr lvl="7"/>
            <a:r>
              <a:rPr lang="sv-SE"/>
              <a:t>Nivå åtta</a:t>
            </a:r>
          </a:p>
          <a:p>
            <a:pPr lvl="8"/>
            <a:r>
              <a:rPr lang="sv-SE"/>
              <a:t>Nivå nio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 bwMode="white">
          <a:xfrm>
            <a:off x="9781032" y="6452047"/>
            <a:ext cx="1440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 bwMode="white">
          <a:xfrm>
            <a:off x="809625" y="6452047"/>
            <a:ext cx="41148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 bwMode="white">
          <a:xfrm>
            <a:off x="11227469" y="6452047"/>
            <a:ext cx="216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1525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40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6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8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12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506">
          <p15:clr>
            <a:srgbClr val="F26B43"/>
          </p15:clr>
        </p15:guide>
        <p15:guide id="4" pos="7174">
          <p15:clr>
            <a:srgbClr val="F26B43"/>
          </p15:clr>
        </p15:guide>
        <p15:guide id="6" orient="horz" pos="3997" userDrawn="1">
          <p15:clr>
            <a:srgbClr val="F26B43"/>
          </p15:clr>
        </p15:guide>
        <p15:guide id="8" orient="horz" pos="1049">
          <p15:clr>
            <a:srgbClr val="F26B43"/>
          </p15:clr>
        </p15:guide>
        <p15:guide id="9" orient="horz" pos="21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63EA34-CB00-4690-8DF9-CDA85DE51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4825" y="1378843"/>
            <a:ext cx="8642350" cy="1590780"/>
          </a:xfrm>
        </p:spPr>
        <p:txBody>
          <a:bodyPr/>
          <a:lstStyle/>
          <a:p>
            <a:r>
              <a:rPr lang="sv-SE"/>
              <a:t>Information inför VAS 47.1</a:t>
            </a:r>
            <a:br>
              <a:rPr lang="sv-SE"/>
            </a:br>
            <a:br>
              <a:rPr lang="sv-SE"/>
            </a:br>
            <a:r>
              <a:rPr lang="sv-SE" sz="2000"/>
              <a:t>Driftsättning 26 jan 2022</a:t>
            </a:r>
            <a:endParaRPr lang="sv-SE" sz="2000">
              <a:solidFill>
                <a:srgbClr val="FF0000"/>
              </a:solidFill>
              <a:cs typeface="Arial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1800225" cy="323850"/>
          </a:xfrm>
        </p:spPr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4114800" cy="323850"/>
          </a:xfrm>
        </p:spPr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4114800" cy="323850"/>
          </a:xfrm>
        </p:spPr>
        <p:txBody>
          <a:bodyPr/>
          <a:lstStyle/>
          <a:p>
            <a:fld id="{E8645303-2AAE-45D1-913A-B06AE6474513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6386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CB7F7F-04C5-42B9-A48D-97A648817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Dokumentation och Journalåtkomst</a:t>
            </a:r>
            <a:br>
              <a:rPr lang="sv-SE"/>
            </a:br>
            <a:br>
              <a:rPr lang="sv-SE"/>
            </a:br>
            <a:r>
              <a:rPr lang="sv-SE" sz="2000"/>
              <a:t>Driftsättning 26 jan 2022</a:t>
            </a:r>
            <a:endParaRPr lang="sv-SE" sz="2000">
              <a:solidFill>
                <a:srgbClr val="FF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22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2ACB7F7F-04C5-42B9-A48D-97A648817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Generell Systemadministration</a:t>
            </a:r>
            <a:br>
              <a:rPr lang="sv-SE"/>
            </a:br>
            <a:br>
              <a:rPr lang="sv-SE"/>
            </a:br>
            <a:r>
              <a:rPr lang="sv-SE" sz="2000"/>
              <a:t>Driftsättning 26 jan 2022</a:t>
            </a:r>
            <a:endParaRPr lang="sv-SE" sz="2000">
              <a:solidFill>
                <a:srgbClr val="FF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8879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Felrättningar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87655" indent="-287655"/>
            <a:r>
              <a:rPr lang="sv-SE">
                <a:cs typeface="Arial"/>
              </a:rPr>
              <a:t>Rättat så att klinik inte </a:t>
            </a:r>
            <a:r>
              <a:rPr lang="sv-SE">
                <a:ea typeface="+mn-lt"/>
                <a:cs typeface="+mn-lt"/>
              </a:rPr>
              <a:t>måste väljas vid uthopp till NCS och övriga integrationer efter att VAS varit i Paus-läge. </a:t>
            </a:r>
            <a:endParaRPr lang="sv-SE">
              <a:cs typeface="Arial"/>
            </a:endParaRPr>
          </a:p>
          <a:p>
            <a:pPr marL="0" indent="0">
              <a:buNone/>
            </a:pPr>
            <a:r>
              <a:rPr lang="sv-SE">
                <a:cs typeface="Arial"/>
              </a:rPr>
              <a:t>    Felmeddelande</a:t>
            </a:r>
          </a:p>
          <a:p>
            <a:pPr marL="287655" indent="-287655"/>
            <a:endParaRPr lang="sv-SE">
              <a:cs typeface="Arial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4</a:t>
            </a:fld>
            <a:endParaRPr lang="sv-SE"/>
          </a:p>
        </p:txBody>
      </p:sp>
      <p:pic>
        <p:nvPicPr>
          <p:cNvPr id="7" name="Bildobjekt 7" descr="En bild som visar text&#10;&#10;Automatiskt genererad beskrivning">
            <a:extLst>
              <a:ext uri="{FF2B5EF4-FFF2-40B4-BE49-F238E27FC236}">
                <a16:creationId xmlns:a16="http://schemas.microsoft.com/office/drawing/2014/main" id="{EF96537D-24EB-4ACE-B018-8BDBDD54C2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906" y="2715829"/>
            <a:ext cx="2743200" cy="149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392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2ACB7F7F-04C5-42B9-A48D-97A648817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Remiss och svar</a:t>
            </a:r>
            <a:br>
              <a:rPr lang="sv-SE"/>
            </a:br>
            <a:br>
              <a:rPr lang="sv-SE"/>
            </a:br>
            <a:r>
              <a:rPr lang="sv-SE" sz="2000"/>
              <a:t>Driftsättning 26 jan 2022</a:t>
            </a:r>
            <a:endParaRPr lang="sv-SE" sz="2000">
              <a:solidFill>
                <a:srgbClr val="FF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5945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2ACB7F7F-04C5-42B9-A48D-97A648817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Patientadministration VAS och invånarstöd</a:t>
            </a:r>
            <a:br>
              <a:rPr lang="sv-SE"/>
            </a:br>
            <a:br>
              <a:rPr lang="sv-SE"/>
            </a:br>
            <a:r>
              <a:rPr lang="sv-SE" sz="2000"/>
              <a:t>Driftsättning 26 jan 2022</a:t>
            </a:r>
            <a:endParaRPr lang="sv-SE" sz="2000">
              <a:solidFill>
                <a:srgbClr val="FF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3713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Byte av ansvarig HOSP i DR16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>
                <a:effectLst/>
                <a:ea typeface="DotumChe" panose="020B0503020000020004" pitchFamily="49" charset="-127"/>
              </a:rPr>
              <a:t>När ansvarig HOSP ändras i DR16 ”slår det igen” till bl.a. formulär JO1, men inte till formulär AN3, AN5 och AN8. Rättning är gjord för detta, </a:t>
            </a:r>
            <a:r>
              <a:rPr lang="sv-SE">
                <a:ea typeface="DotumChe" panose="020B0503020000020004" pitchFamily="49" charset="-127"/>
              </a:rPr>
              <a:t>när </a:t>
            </a:r>
            <a:r>
              <a:rPr lang="sv-SE">
                <a:effectLst/>
                <a:ea typeface="DotumChe" panose="020B0503020000020004" pitchFamily="49" charset="-127"/>
              </a:rPr>
              <a:t>ansvarig HOSP ändras i DR16  ”slår det igenom” till samtliga formulär.  </a:t>
            </a:r>
          </a:p>
          <a:p>
            <a:pPr marL="0" indent="0">
              <a:buNone/>
            </a:pP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1355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665539-6B9D-46C0-A149-71BD101CB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/>
              <a:t>Information VAS 48.0</a:t>
            </a:r>
            <a:br>
              <a:rPr lang="sv-SE"/>
            </a:br>
            <a:br>
              <a:rPr lang="sv-SE" sz="1800"/>
            </a:br>
            <a:r>
              <a:rPr lang="sv-SE" sz="1800"/>
              <a:t>Preliminärt datum för driftsättning av VAS 48.0 finns i dagsläget inte.</a:t>
            </a:r>
            <a:br>
              <a:rPr lang="sv-SE" sz="1800"/>
            </a:br>
            <a:r>
              <a:rPr lang="sv-SE" sz="1800"/>
              <a:t>Mer info kommer på vårdgivarwebben och intranätet.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3159797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Halland - grön 1">
  <a:themeElements>
    <a:clrScheme name="Region Halland">
      <a:dk1>
        <a:sysClr val="windowText" lastClr="000000"/>
      </a:dk1>
      <a:lt1>
        <a:sysClr val="window" lastClr="FFFFFF"/>
      </a:lt1>
      <a:dk2>
        <a:srgbClr val="00495D"/>
      </a:dk2>
      <a:lt2>
        <a:srgbClr val="F8F8F8"/>
      </a:lt2>
      <a:accent1>
        <a:srgbClr val="006858"/>
      </a:accent1>
      <a:accent2>
        <a:srgbClr val="A3D8E7"/>
      </a:accent2>
      <a:accent3>
        <a:srgbClr val="20AC6C"/>
      </a:accent3>
      <a:accent4>
        <a:srgbClr val="D8E69C"/>
      </a:accent4>
      <a:accent5>
        <a:srgbClr val="28B3C7"/>
      </a:accent5>
      <a:accent6>
        <a:srgbClr val="82CD9E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Region Halland grön 1.potx" id="{51793041-268A-4D83-9C6C-FD64AAB7323F}" vid="{F368577E-8B2A-4593-81C3-A3BE25850DA7}"/>
    </a:ext>
  </a:extLst>
</a:theme>
</file>

<file path=ppt/theme/theme2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5F0CBC9C335214B8DEC43858F80D3B4" ma:contentTypeVersion="2" ma:contentTypeDescription="Skapa ett nytt dokument." ma:contentTypeScope="" ma:versionID="7c5f825e5463ceedcae44d3ee22a0a6f">
  <xsd:schema xmlns:xsd="http://www.w3.org/2001/XMLSchema" xmlns:xs="http://www.w3.org/2001/XMLSchema" xmlns:p="http://schemas.microsoft.com/office/2006/metadata/properties" xmlns:ns2="4b179360-0b30-43e1-bbf2-4dcda62774cc" targetNamespace="http://schemas.microsoft.com/office/2006/metadata/properties" ma:root="true" ma:fieldsID="6c980b6067310ad493471dbc7f2541dc" ns2:_="">
    <xsd:import namespace="4b179360-0b30-43e1-bbf2-4dcda62774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79360-0b30-43e1-bbf2-4dcda62774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FB6D4CB-26B5-424E-8DA7-E351EF8543A0}">
  <ds:schemaRefs>
    <ds:schemaRef ds:uri="4b179360-0b30-43e1-bbf2-4dcda62774c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A066AB2-4C9B-432C-A6C1-EA6CC8997D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A2437B-7B8D-4EC9-87E1-B1B3FAF5D3C8}">
  <ds:schemaRefs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4b179360-0b30-43e1-bbf2-4dcda62774c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Region Halland grön 1</Template>
  <TotalTime>0</TotalTime>
  <Words>184</Words>
  <Application>Microsoft Office PowerPoint</Application>
  <PresentationFormat>Bredbild</PresentationFormat>
  <Paragraphs>23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0" baseType="lpstr">
      <vt:lpstr>Arial</vt:lpstr>
      <vt:lpstr>Region Halland - grön 1</vt:lpstr>
      <vt:lpstr>Information inför VAS 47.1  Driftsättning 26 jan 2022</vt:lpstr>
      <vt:lpstr>Dokumentation och Journalåtkomst  Driftsättning 26 jan 2022</vt:lpstr>
      <vt:lpstr>Generell Systemadministration  Driftsättning 26 jan 2022</vt:lpstr>
      <vt:lpstr>Felrättningar</vt:lpstr>
      <vt:lpstr>Remiss och svar  Driftsättning 26 jan 2022</vt:lpstr>
      <vt:lpstr>Patientadministration VAS och invånarstöd  Driftsättning 26 jan 2022</vt:lpstr>
      <vt:lpstr>Byte av ansvarig HOSP i DR16</vt:lpstr>
      <vt:lpstr>Information VAS 48.0  Preliminärt datum för driftsättning av VAS 48.0 finns i dagsläget inte. Mer info kommer på vårdgivarwebben och intranätet.</vt:lpstr>
    </vt:vector>
  </TitlesOfParts>
  <Company>Region Halland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Sutt Stawreberg Sandra RK STAB</dc:creator>
  <cp:keywords/>
  <dc:description/>
  <cp:lastModifiedBy>Carlefred Viktor H RK</cp:lastModifiedBy>
  <cp:revision>3</cp:revision>
  <dcterms:created xsi:type="dcterms:W3CDTF">2020-03-06T14:38:06Z</dcterms:created>
  <dcterms:modified xsi:type="dcterms:W3CDTF">2022-01-10T10:45:34Z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0x010100A5F0CBC9C335214B8DEC43858F80D3B4</vt:lpwstr>
  </property>
  <property fmtid="{D5CDD505-2E9C-101B-9397-08002B2CF9AE}" pid="3" name="_dlc_DocIdItemGuid">
    <vt:lpwstr>2d487368-3642-47e8-8c8d-c72876f39afc</vt:lpwstr>
  </property>
</Properties>
</file>