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6" r:id="rId5"/>
  </p:sldMasterIdLst>
  <p:notesMasterIdLst>
    <p:notesMasterId r:id="rId11"/>
  </p:notesMasterIdLst>
  <p:handoutMasterIdLst>
    <p:handoutMasterId r:id="rId12"/>
  </p:handoutMasterIdLst>
  <p:sldIdLst>
    <p:sldId id="284" r:id="rId6"/>
    <p:sldId id="312" r:id="rId7"/>
    <p:sldId id="285" r:id="rId8"/>
    <p:sldId id="314" r:id="rId9"/>
    <p:sldId id="311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312"/>
            <p14:sldId id="285"/>
            <p14:sldId id="314"/>
            <p14:sldId id="31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2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2022-01-17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B1A7CF74-5D01-4BB8-9318-D83519EF9A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-1"/>
            <a:ext cx="12204000" cy="5305196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 bwMode="white">
          <a:xfrm>
            <a:off x="1774825" y="1378843"/>
            <a:ext cx="864235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774825" y="871180"/>
            <a:ext cx="8642350" cy="360000"/>
          </a:xfrm>
        </p:spPr>
        <p:txBody>
          <a:bodyPr/>
          <a:lstStyle>
            <a:lvl1pPr marL="0" indent="0" algn="ctr">
              <a:buNone/>
              <a:defRPr sz="1800" b="0" cap="none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Budskap/Verksamhet/Projekt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B8E9AD04-824A-4115-A078-C02FD9CD52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4512000" y="5722791"/>
            <a:ext cx="3168000" cy="681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001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118" userDrawn="1">
          <p15:clr>
            <a:srgbClr val="FBAE40"/>
          </p15:clr>
        </p15:guide>
        <p15:guide id="2" pos="6562" userDrawn="1">
          <p15:clr>
            <a:srgbClr val="FBAE40"/>
          </p15:clr>
        </p15:guide>
        <p15:guide id="3" orient="horz" pos="3861">
          <p15:clr>
            <a:srgbClr val="FBAE40"/>
          </p15:clr>
        </p15:guide>
        <p15:guide id="4" orient="horz" pos="73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6" name="Platshållare för bild 9">
            <a:extLst>
              <a:ext uri="{FF2B5EF4-FFF2-40B4-BE49-F238E27FC236}">
                <a16:creationId xmlns:a16="http://schemas.microsoft.com/office/drawing/2014/main" id="{A3940FB8-56C2-4640-90D1-40DD4B63A06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10585450" cy="4691062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73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datum 7">
            <a:extLst>
              <a:ext uri="{FF2B5EF4-FFF2-40B4-BE49-F238E27FC236}">
                <a16:creationId xmlns:a16="http://schemas.microsoft.com/office/drawing/2014/main" id="{58A24275-663F-44E4-96F3-FF9C30801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90CA8896-D002-4895-96C3-D957ECD5A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AE6A284B-7F89-469B-A856-0079298F2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44836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2394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9DE6E2B-F46F-401B-AD55-1351DAEC1E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03275" y="4060182"/>
            <a:ext cx="10585449" cy="1296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1500" b="0" spc="0" baseline="0"/>
            </a:lvl1pPr>
          </a:lstStyle>
          <a:p>
            <a:r>
              <a:rPr lang="sv-SE"/>
              <a:t>Föredragshållarens namn, titel │ Förvaltning │epost@regionhalland.se (Skriv in dina uppgifter och infoga det långa strecket som du hittar under fliken Infoga och knappen Symbol)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5D375A6-E1AB-427A-B9D9-7647F9DD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8FB377-D5EC-4CF3-AAD0-DA1A486F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F8B6E0C-343B-4614-BD6C-6399EB338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CA3F7553-A89C-4290-B069-18191A72306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685879" y="2263988"/>
            <a:ext cx="6336000" cy="1362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079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 6">
            <a:extLst>
              <a:ext uri="{FF2B5EF4-FFF2-40B4-BE49-F238E27FC236}">
                <a16:creationId xmlns:a16="http://schemas.microsoft.com/office/drawing/2014/main" id="{0CACBE00-8AA3-4F18-92A3-D282A45A559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-1578042" y="-1410536"/>
            <a:ext cx="7920000" cy="8383813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955800" y="2711338"/>
            <a:ext cx="8280400" cy="2160000"/>
          </a:xfrm>
        </p:spPr>
        <p:txBody>
          <a:bodyPr anchor="t" anchorCtr="0"/>
          <a:lstStyle>
            <a:lvl1pPr algn="ctr">
              <a:lnSpc>
                <a:spcPct val="100000"/>
              </a:lnSpc>
              <a:defRPr sz="3800" spc="0" baseline="0"/>
            </a:lvl1pPr>
          </a:lstStyle>
          <a:p>
            <a:r>
              <a:rPr lang="sv-SE"/>
              <a:t>Klicka här för att lägga till avsnittsrubrik</a:t>
            </a:r>
          </a:p>
        </p:txBody>
      </p:sp>
    </p:spTree>
    <p:extLst>
      <p:ext uri="{BB962C8B-B14F-4D97-AF65-F5344CB8AC3E}">
        <p14:creationId xmlns:p14="http://schemas.microsoft.com/office/powerpoint/2010/main" val="2371634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1232">
          <p15:clr>
            <a:srgbClr val="FBAE40"/>
          </p15:clr>
        </p15:guide>
        <p15:guide id="2" pos="6448">
          <p15:clr>
            <a:srgbClr val="FBAE40"/>
          </p15:clr>
        </p15:guide>
        <p15:guide id="3" orient="horz" pos="2659">
          <p15:clr>
            <a:srgbClr val="FBAE40"/>
          </p15:clr>
        </p15:guide>
        <p15:guide id="4" orient="horz" pos="118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bil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 7">
            <a:extLst>
              <a:ext uri="{FF2B5EF4-FFF2-40B4-BE49-F238E27FC236}">
                <a16:creationId xmlns:a16="http://schemas.microsoft.com/office/drawing/2014/main" id="{56D6488E-11D2-4048-BA5E-66E3F5B0F8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207911" y="1183008"/>
            <a:ext cx="936000" cy="738948"/>
          </a:xfrm>
          <a:prstGeom prst="rect">
            <a:avLst/>
          </a:prstGeom>
        </p:spPr>
      </p:pic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6C15D5CF-9B07-4D02-8766-EE7CA6459B8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08100" y="2085296"/>
            <a:ext cx="9575800" cy="22352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3600"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8263237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824">
          <p15:clr>
            <a:srgbClr val="FBAE40"/>
          </p15:clr>
        </p15:guide>
        <p15:guide id="2" pos="6856">
          <p15:clr>
            <a:srgbClr val="FBAE40"/>
          </p15:clr>
        </p15:guide>
        <p15:guide id="3" orient="horz" pos="1616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F7647F4-81EF-45D6-8BAD-673F1847510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03275" y="1665288"/>
            <a:ext cx="1058545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datum 5">
            <a:extLst>
              <a:ext uri="{FF2B5EF4-FFF2-40B4-BE49-F238E27FC236}">
                <a16:creationId xmlns:a16="http://schemas.microsoft.com/office/drawing/2014/main" id="{9D37F3D7-35B5-4B45-825B-0A1C551FF00D}"/>
              </a:ext>
            </a:extLst>
          </p:cNvPr>
          <p:cNvSpPr>
            <a:spLocks noGrp="1"/>
          </p:cNvSpPr>
          <p:nvPr>
            <p:ph type="dt" sz="half" idx="14"/>
          </p:nvPr>
        </p:nvSpPr>
        <p:spPr bwMode="white"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76BFA326-99F1-4A76-BDD4-E7F51BA5D48A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 bwMode="white"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67044490-FB95-4FEE-84F1-301EDC81E40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 bwMode="white"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74439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51816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391E7B50-F211-4773-9434-6D9056770638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6207123" y="1665288"/>
            <a:ext cx="5181601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datum 9">
            <a:extLst>
              <a:ext uri="{FF2B5EF4-FFF2-40B4-BE49-F238E27FC236}">
                <a16:creationId xmlns:a16="http://schemas.microsoft.com/office/drawing/2014/main" id="{FC99E9B6-4316-4D55-9FC8-D01B04066995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BE053D03-F9D5-442E-995F-476B49D9303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F9CDD7C4-4EF3-4271-93C1-E8915FBC0DF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1085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818522" y="1669934"/>
            <a:ext cx="5157787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18522" y="2245934"/>
            <a:ext cx="5157787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3466" y="1669934"/>
            <a:ext cx="5183188" cy="576000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466" y="2245934"/>
            <a:ext cx="5183188" cy="3943729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750D082F-3C1F-44A5-9E64-6D4246073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1" name="Platshållare för sidfot 10">
            <a:extLst>
              <a:ext uri="{FF2B5EF4-FFF2-40B4-BE49-F238E27FC236}">
                <a16:creationId xmlns:a16="http://schemas.microsoft.com/office/drawing/2014/main" id="{9E5CE21A-6727-428F-844A-758932147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2" name="Platshållare för bildnummer 11">
            <a:extLst>
              <a:ext uri="{FF2B5EF4-FFF2-40B4-BE49-F238E27FC236}">
                <a16:creationId xmlns:a16="http://schemas.microsoft.com/office/drawing/2014/main" id="{9DD0B0D3-F2A8-43C2-8C85-8CF92FBDD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1199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3275" y="1665288"/>
            <a:ext cx="4860000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28468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04B00C84-15CD-4D29-82EB-513EE7D2A4F9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448DF46-7649-467F-B1E5-58AF5E0E9F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3DB975B3-BD96-4FE1-9A69-7C15E66D9FE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242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innehå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8468" y="1665288"/>
            <a:ext cx="4860257" cy="45354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92C242B5-4AAC-4185-8DCE-69CA495D259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03275" y="1665288"/>
            <a:ext cx="4428000" cy="3997325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1" name="Platshållare för datum 10">
            <a:extLst>
              <a:ext uri="{FF2B5EF4-FFF2-40B4-BE49-F238E27FC236}">
                <a16:creationId xmlns:a16="http://schemas.microsoft.com/office/drawing/2014/main" id="{69BC6E56-4BB3-4033-961C-0FECDDD686C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12" name="Platshållare för sidfot 11">
            <a:extLst>
              <a:ext uri="{FF2B5EF4-FFF2-40B4-BE49-F238E27FC236}">
                <a16:creationId xmlns:a16="http://schemas.microsoft.com/office/drawing/2014/main" id="{7C6EE110-A186-43E0-832C-910A9C7A5C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13" name="Platshållare för bildnummer 12">
            <a:extLst>
              <a:ext uri="{FF2B5EF4-FFF2-40B4-BE49-F238E27FC236}">
                <a16:creationId xmlns:a16="http://schemas.microsoft.com/office/drawing/2014/main" id="{C6F5F072-3570-4698-9ED3-6CB1A4E9B83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8408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>
            <a:extLst>
              <a:ext uri="{FF2B5EF4-FFF2-40B4-BE49-F238E27FC236}">
                <a16:creationId xmlns:a16="http://schemas.microsoft.com/office/drawing/2014/main" id="{86F6A68A-AE0A-4175-A5B1-DDE04AE02C4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315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>
            <a:extLst>
              <a:ext uri="{FF2B5EF4-FFF2-40B4-BE49-F238E27FC236}">
                <a16:creationId xmlns:a16="http://schemas.microsoft.com/office/drawing/2014/main" id="{418002AD-990B-465A-9AD4-9F17CBE89EC0}"/>
              </a:ext>
            </a:extLst>
          </p:cNvPr>
          <p:cNvSpPr/>
          <p:nvPr userDrawn="1"/>
        </p:nvSpPr>
        <p:spPr>
          <a:xfrm>
            <a:off x="0" y="6345237"/>
            <a:ext cx="12192000" cy="5123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03275" y="333375"/>
            <a:ext cx="10585449" cy="1296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03275" y="1665288"/>
            <a:ext cx="10585450" cy="453548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  <a:p>
            <a:pPr lvl="5"/>
            <a:r>
              <a:rPr lang="sv-SE"/>
              <a:t>Nivå sex</a:t>
            </a:r>
          </a:p>
          <a:p>
            <a:pPr lvl="6"/>
            <a:r>
              <a:rPr lang="sv-SE"/>
              <a:t>Nivå sju</a:t>
            </a:r>
          </a:p>
          <a:p>
            <a:pPr lvl="7"/>
            <a:r>
              <a:rPr lang="sv-SE"/>
              <a:t>Nivå åtta</a:t>
            </a:r>
          </a:p>
          <a:p>
            <a:pPr lvl="8"/>
            <a:r>
              <a:rPr lang="sv-SE"/>
              <a:t>Nivå nio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 bwMode="white">
          <a:xfrm>
            <a:off x="9781032" y="6452047"/>
            <a:ext cx="1440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 bwMode="white">
          <a:xfrm>
            <a:off x="809625" y="6452047"/>
            <a:ext cx="41148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 bwMode="white">
          <a:xfrm>
            <a:off x="11227469" y="6452047"/>
            <a:ext cx="216000" cy="324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="1">
                <a:solidFill>
                  <a:schemeClr val="bg1"/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1525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40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656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1872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124000" indent="-288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Font typeface="Arial" panose="020B0604020202020204" pitchFamily="34" charset="0"/>
        <a:buChar char="●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506">
          <p15:clr>
            <a:srgbClr val="F26B43"/>
          </p15:clr>
        </p15:guide>
        <p15:guide id="4" pos="7174">
          <p15:clr>
            <a:srgbClr val="F26B43"/>
          </p15:clr>
        </p15:guide>
        <p15:guide id="6" orient="horz" pos="3997" userDrawn="1">
          <p15:clr>
            <a:srgbClr val="F26B43"/>
          </p15:clr>
        </p15:guide>
        <p15:guide id="8" orient="horz" pos="1049">
          <p15:clr>
            <a:srgbClr val="F26B43"/>
          </p15:clr>
        </p15:guide>
        <p15:guide id="9" orient="horz" pos="21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era.atlassian.net/wiki/spaces/OVET/pages/559776526/1177+Inkorg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63EA34-CB00-4690-8DF9-CDA85DE510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825" y="1378843"/>
            <a:ext cx="8642350" cy="1590780"/>
          </a:xfrm>
        </p:spPr>
        <p:txBody>
          <a:bodyPr/>
          <a:lstStyle/>
          <a:p>
            <a:r>
              <a:rPr lang="sv-SE" dirty="0" err="1"/>
              <a:t>Add</a:t>
            </a:r>
            <a:r>
              <a:rPr lang="sv-SE" dirty="0"/>
              <a:t> </a:t>
            </a:r>
            <a:r>
              <a:rPr lang="sv-SE" dirty="0" err="1"/>
              <a:t>messages</a:t>
            </a:r>
            <a:r>
              <a:rPr lang="sv-SE" dirty="0"/>
              <a:t> – förändring i  tekniskt flöde för webbtidbok VAS</a:t>
            </a:r>
            <a:br>
              <a:rPr lang="sv-SE" dirty="0"/>
            </a:br>
            <a:br>
              <a:rPr lang="sv-SE" dirty="0"/>
            </a:br>
            <a:r>
              <a:rPr lang="sv-SE" sz="2000" dirty="0"/>
              <a:t>Driftsättning 19 januari 2022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4294967295"/>
          </p:nvPr>
        </p:nvSpPr>
        <p:spPr>
          <a:xfrm>
            <a:off x="0" y="6356350"/>
            <a:ext cx="1800225" cy="323850"/>
          </a:xfrm>
        </p:spPr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4294967295"/>
          </p:nvPr>
        </p:nvSpPr>
        <p:spPr>
          <a:xfrm>
            <a:off x="0" y="6356350"/>
            <a:ext cx="4114800" cy="323850"/>
          </a:xfrm>
        </p:spPr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294967295"/>
          </p:nvPr>
        </p:nvSpPr>
        <p:spPr>
          <a:xfrm>
            <a:off x="8077200" y="6356350"/>
            <a:ext cx="4114800" cy="323850"/>
          </a:xfrm>
        </p:spPr>
        <p:txBody>
          <a:bodyPr/>
          <a:lstStyle/>
          <a:p>
            <a:fld id="{E8645303-2AAE-45D1-913A-B06AE6474513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Besök som avbokats i VAS 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6333C0B-3195-4225-B0B2-0B58CA38EB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9656" y="1879629"/>
            <a:ext cx="2845447" cy="1080334"/>
          </a:xfrm>
        </p:spPr>
        <p:txBody>
          <a:bodyPr/>
          <a:lstStyle/>
          <a:p>
            <a:r>
              <a:rPr lang="sv-SE" dirty="0"/>
              <a:t>1177 Inkorg (testmiljö)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12" name="Platshållare för innehåll 9">
            <a:extLst>
              <a:ext uri="{FF2B5EF4-FFF2-40B4-BE49-F238E27FC236}">
                <a16:creationId xmlns:a16="http://schemas.microsoft.com/office/drawing/2014/main" id="{2AEFA9F0-15E2-4DF1-B673-DCF191EC2C3C}"/>
              </a:ext>
            </a:extLst>
          </p:cNvPr>
          <p:cNvSpPr txBox="1">
            <a:spLocks/>
          </p:cNvSpPr>
          <p:nvPr/>
        </p:nvSpPr>
        <p:spPr>
          <a:xfrm>
            <a:off x="1029656" y="3898038"/>
            <a:ext cx="2845447" cy="108033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88000" indent="-28800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40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56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72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24000" indent="-288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●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/>
              <a:t>1177 Inkorg - öppnat meddelande (testmiljö)</a:t>
            </a:r>
          </a:p>
        </p:txBody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C6EA6E89-F47E-47B8-9AEF-85B2BEACB49A}"/>
              </a:ext>
            </a:extLst>
          </p:cNvPr>
          <p:cNvGrpSpPr/>
          <p:nvPr/>
        </p:nvGrpSpPr>
        <p:grpSpPr>
          <a:xfrm>
            <a:off x="4740676" y="2959963"/>
            <a:ext cx="5977630" cy="3121836"/>
            <a:chOff x="3712396" y="1473554"/>
            <a:chExt cx="8390827" cy="3910891"/>
          </a:xfrm>
        </p:grpSpPr>
        <p:pic>
          <p:nvPicPr>
            <p:cNvPr id="16" name="Bildobjekt 15">
              <a:extLst>
                <a:ext uri="{FF2B5EF4-FFF2-40B4-BE49-F238E27FC236}">
                  <a16:creationId xmlns:a16="http://schemas.microsoft.com/office/drawing/2014/main" id="{642A5F70-DB38-47D0-BF51-B68A8D4E7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12396" y="1473554"/>
              <a:ext cx="8390827" cy="3910891"/>
            </a:xfrm>
            <a:prstGeom prst="rect">
              <a:avLst/>
            </a:prstGeom>
          </p:spPr>
        </p:pic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79B49580-B143-4CC9-90E2-A3A794C99E36}"/>
                </a:ext>
              </a:extLst>
            </p:cNvPr>
            <p:cNvSpPr/>
            <p:nvPr/>
          </p:nvSpPr>
          <p:spPr>
            <a:xfrm>
              <a:off x="4048217" y="4154750"/>
              <a:ext cx="1695635" cy="16867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pic>
        <p:nvPicPr>
          <p:cNvPr id="14" name="Bildobjekt 13" descr="En bild som visar text&#10;&#10;Automatiskt genererad beskrivning">
            <a:extLst>
              <a:ext uri="{FF2B5EF4-FFF2-40B4-BE49-F238E27FC236}">
                <a16:creationId xmlns:a16="http://schemas.microsoft.com/office/drawing/2014/main" id="{69B8FBEE-8741-496E-9E44-C087C66DB0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0312" y="1675195"/>
            <a:ext cx="5760720" cy="988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75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Besök som hanterats ”Åter till väntelista” i VAS 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6333C0B-3195-4225-B0B2-0B58CA38EB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20778" y="3024849"/>
            <a:ext cx="2845447" cy="1080334"/>
          </a:xfrm>
        </p:spPr>
        <p:txBody>
          <a:bodyPr/>
          <a:lstStyle/>
          <a:p>
            <a:r>
              <a:rPr lang="sv-SE" dirty="0"/>
              <a:t>1177 Inkorg - öppnat meddelande (testmiljö)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3</a:t>
            </a:fld>
            <a:endParaRPr lang="sv-SE"/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5D7CF85E-5261-4A47-83D8-48CF56AD29FC}"/>
              </a:ext>
            </a:extLst>
          </p:cNvPr>
          <p:cNvGrpSpPr/>
          <p:nvPr/>
        </p:nvGrpSpPr>
        <p:grpSpPr>
          <a:xfrm>
            <a:off x="4643023" y="2242850"/>
            <a:ext cx="6116714" cy="2971822"/>
            <a:chOff x="4183211" y="1884263"/>
            <a:chExt cx="8097603" cy="3361505"/>
          </a:xfrm>
        </p:grpSpPr>
        <p:pic>
          <p:nvPicPr>
            <p:cNvPr id="15" name="Bildobjekt 14" descr="En bild som visar text&#10;&#10;Automatiskt genererad beskrivning">
              <a:extLst>
                <a:ext uri="{FF2B5EF4-FFF2-40B4-BE49-F238E27FC236}">
                  <a16:creationId xmlns:a16="http://schemas.microsoft.com/office/drawing/2014/main" id="{54BB3818-F871-40F2-8B9E-7DF678C30F1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183211" y="1884263"/>
              <a:ext cx="8097603" cy="3361505"/>
            </a:xfrm>
            <a:prstGeom prst="rect">
              <a:avLst/>
            </a:prstGeom>
          </p:spPr>
        </p:pic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D7AC3F32-8A30-47A1-B8C3-D3171AFE4180}"/>
                </a:ext>
              </a:extLst>
            </p:cNvPr>
            <p:cNvSpPr/>
            <p:nvPr/>
          </p:nvSpPr>
          <p:spPr>
            <a:xfrm>
              <a:off x="4554245" y="4105183"/>
              <a:ext cx="1615736" cy="13834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04C375-2470-4DDF-830F-B9ED19A54D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Besök som hanterats ”Åter till väntelista” i VAS  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6333C0B-3195-4225-B0B2-0B58CA38EB6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25117" y="1629375"/>
            <a:ext cx="2845447" cy="4504934"/>
          </a:xfrm>
        </p:spPr>
        <p:txBody>
          <a:bodyPr/>
          <a:lstStyle/>
          <a:p>
            <a:r>
              <a:rPr lang="sv-SE" dirty="0"/>
              <a:t>1177 Inkorg - öppnat meddelande (testmiljö)</a:t>
            </a:r>
          </a:p>
          <a:p>
            <a:r>
              <a:rPr lang="sv-SE" dirty="0"/>
              <a:t>Kallelsen har ”Kallelsetext bokning webb” inlagd</a:t>
            </a:r>
          </a:p>
          <a:p>
            <a:r>
              <a:rPr lang="sv-SE" dirty="0"/>
              <a:t>Val skriv ut/spara i samband med åtgärden ”Åter till väntelista”</a:t>
            </a:r>
          </a:p>
          <a:p>
            <a:r>
              <a:rPr lang="sv-SE" dirty="0"/>
              <a:t>”Kallelsetext bokning webb” visas i inkorgsmeddelandet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4</a:t>
            </a:fld>
            <a:endParaRPr lang="sv-SE"/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ED0027B5-D35A-4052-BB87-7D919865C5BB}"/>
              </a:ext>
            </a:extLst>
          </p:cNvPr>
          <p:cNvGrpSpPr/>
          <p:nvPr/>
        </p:nvGrpSpPr>
        <p:grpSpPr>
          <a:xfrm>
            <a:off x="4330988" y="2011115"/>
            <a:ext cx="7004481" cy="3400324"/>
            <a:chOff x="4518733" y="1629375"/>
            <a:chExt cx="7004481" cy="3400324"/>
          </a:xfrm>
        </p:grpSpPr>
        <p:pic>
          <p:nvPicPr>
            <p:cNvPr id="8" name="Bildobjekt 7" descr="En bild som visar text&#10;&#10;Automatiskt genererad beskrivning">
              <a:extLst>
                <a:ext uri="{FF2B5EF4-FFF2-40B4-BE49-F238E27FC236}">
                  <a16:creationId xmlns:a16="http://schemas.microsoft.com/office/drawing/2014/main" id="{76DF3063-5F72-48DE-BEFA-69402FBC7EC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18733" y="1629375"/>
              <a:ext cx="7004481" cy="3400324"/>
            </a:xfrm>
            <a:prstGeom prst="rect">
              <a:avLst/>
            </a:prstGeom>
          </p:spPr>
        </p:pic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B7E29337-93D6-4332-A9CC-AC3ACEF193FD}"/>
                </a:ext>
              </a:extLst>
            </p:cNvPr>
            <p:cNvSpPr/>
            <p:nvPr/>
          </p:nvSpPr>
          <p:spPr>
            <a:xfrm>
              <a:off x="4826771" y="3604334"/>
              <a:ext cx="1440864" cy="11541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32BB6F94-41F3-4856-A129-663CB064CDC1}"/>
                </a:ext>
              </a:extLst>
            </p:cNvPr>
            <p:cNvSpPr/>
            <p:nvPr/>
          </p:nvSpPr>
          <p:spPr>
            <a:xfrm>
              <a:off x="4758431" y="4296792"/>
              <a:ext cx="6630293" cy="577049"/>
            </a:xfrm>
            <a:prstGeom prst="rect">
              <a:avLst/>
            </a:pr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</p:grpSp>
      <p:cxnSp>
        <p:nvCxnSpPr>
          <p:cNvPr id="12" name="Rak pilkoppling 11">
            <a:extLst>
              <a:ext uri="{FF2B5EF4-FFF2-40B4-BE49-F238E27FC236}">
                <a16:creationId xmlns:a16="http://schemas.microsoft.com/office/drawing/2014/main" id="{0576B5CD-20D1-457A-BABC-70188EF996F4}"/>
              </a:ext>
            </a:extLst>
          </p:cNvPr>
          <p:cNvCxnSpPr>
            <a:cxnSpLocks/>
          </p:cNvCxnSpPr>
          <p:nvPr/>
        </p:nvCxnSpPr>
        <p:spPr>
          <a:xfrm flipV="1">
            <a:off x="3391270" y="5239285"/>
            <a:ext cx="1044926" cy="36252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03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E3F100A-999B-48BB-80BD-19A978749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FD4EA23-AF4C-48C0-8748-916FCE4603A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sv-SE" sz="1800" dirty="0"/>
              <a:t>Dagens lösning där inkorgsmeddelande skapas via Engagemangsindex är bristfällig ur flera perspektiv och behöver bytas ut. Därför har Inera tagit fram ett nytt tekniskt flöde för att skapa meddelanden i 1177 Inkorg - via nytt tjänstekontrakt </a:t>
            </a:r>
            <a:r>
              <a:rPr lang="sv-SE" sz="1800" dirty="0" err="1"/>
              <a:t>Add</a:t>
            </a:r>
            <a:r>
              <a:rPr lang="sv-SE" sz="1800" dirty="0"/>
              <a:t> </a:t>
            </a:r>
            <a:r>
              <a:rPr lang="sv-SE" sz="1800" dirty="0" err="1"/>
              <a:t>messages</a:t>
            </a:r>
            <a:r>
              <a:rPr lang="sv-SE" sz="1800" dirty="0"/>
              <a:t>. Mer information: </a:t>
            </a:r>
            <a:r>
              <a:rPr lang="sv-SE" sz="1800" dirty="0">
                <a:hlinkClick r:id="rId2"/>
              </a:rPr>
              <a:t>Inera – 1177 inkorg</a:t>
            </a:r>
            <a:endParaRPr lang="sv-SE" sz="1800" dirty="0"/>
          </a:p>
          <a:p>
            <a:r>
              <a:rPr lang="sv-SE" sz="1800" dirty="0"/>
              <a:t>Utveckling i VAS har gjorts för att, </a:t>
            </a:r>
            <a:r>
              <a:rPr lang="sv-SE" sz="1800" b="1" dirty="0"/>
              <a:t>med befintlig funktionalitet</a:t>
            </a:r>
            <a:r>
              <a:rPr lang="sv-SE" sz="1800" dirty="0"/>
              <a:t>, kunna anpassa sig till det nya flödet. Webbtidboksfunktionaliteten förändras alltså inte med nedan undantag:</a:t>
            </a:r>
          </a:p>
          <a:p>
            <a:pPr lvl="1"/>
            <a:r>
              <a:rPr lang="sv-SE" sz="1800" dirty="0"/>
              <a:t>Om ett besök avbokas eller läggs åter till väntelista kommer patienten att få inkorgsmeddelande i och avisering från 1177. Se kommande bilder.</a:t>
            </a:r>
          </a:p>
          <a:p>
            <a:pPr lvl="1"/>
            <a:r>
              <a:rPr lang="sv-SE" sz="1800" dirty="0"/>
              <a:t>Befintliga rutiner för information i samband med avbokning/åter till väntelista bör gälla även fortsättningsvis </a:t>
            </a:r>
          </a:p>
          <a:p>
            <a:r>
              <a:rPr lang="sv-SE" sz="1800" b="1" dirty="0"/>
              <a:t>Övergång sker 19 januari. </a:t>
            </a:r>
            <a:r>
              <a:rPr lang="sv-SE" sz="1800" dirty="0"/>
              <a:t>Kräver inget driftstopp – övergången kommer inte att märkas för invånare eller verksamhet</a:t>
            </a:r>
          </a:p>
          <a:p>
            <a:endParaRPr lang="sv-SE" sz="1800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F30D74C-104E-4157-ABA4-2E6C072DC1B1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sv-SE"/>
              <a:t>Region Halland  │</a:t>
            </a:r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2D751B0-A42C-41AC-83DF-A8EA79232E9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Halland – Bästa livsplatsen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83C7630-2ECA-4A49-90C8-54DB1F7C9167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13433225"/>
      </p:ext>
    </p:extLst>
  </p:cSld>
  <p:clrMapOvr>
    <a:masterClrMapping/>
  </p:clrMapOvr>
</p:sld>
</file>

<file path=ppt/theme/theme1.xml><?xml version="1.0" encoding="utf-8"?>
<a:theme xmlns:a="http://schemas.openxmlformats.org/drawingml/2006/main" name="Region Halland - grön 1">
  <a:themeElements>
    <a:clrScheme name="Region Halland">
      <a:dk1>
        <a:sysClr val="windowText" lastClr="000000"/>
      </a:dk1>
      <a:lt1>
        <a:sysClr val="window" lastClr="FFFFFF"/>
      </a:lt1>
      <a:dk2>
        <a:srgbClr val="00495D"/>
      </a:dk2>
      <a:lt2>
        <a:srgbClr val="F8F8F8"/>
      </a:lt2>
      <a:accent1>
        <a:srgbClr val="006858"/>
      </a:accent1>
      <a:accent2>
        <a:srgbClr val="A3D8E7"/>
      </a:accent2>
      <a:accent3>
        <a:srgbClr val="20AC6C"/>
      </a:accent3>
      <a:accent4>
        <a:srgbClr val="D8E69C"/>
      </a:accent4>
      <a:accent5>
        <a:srgbClr val="28B3C7"/>
      </a:accent5>
      <a:accent6>
        <a:srgbClr val="82CD9E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Region Halland grön 1.potx" id="{51793041-268A-4D83-9C6C-FD64AAB7323F}" vid="{F368577E-8B2A-4593-81C3-A3BE25850DA7}"/>
    </a:ext>
  </a:extLst>
</a:theme>
</file>

<file path=ppt/theme/theme2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Region Halland">
      <a:dk1>
        <a:sysClr val="windowText" lastClr="000000"/>
      </a:dk1>
      <a:lt1>
        <a:sysClr val="window" lastClr="FFFFFF"/>
      </a:lt1>
      <a:dk2>
        <a:srgbClr val="005069"/>
      </a:dk2>
      <a:lt2>
        <a:srgbClr val="F8F8F8"/>
      </a:lt2>
      <a:accent1>
        <a:srgbClr val="006966"/>
      </a:accent1>
      <a:accent2>
        <a:srgbClr val="B4DEE6"/>
      </a:accent2>
      <a:accent3>
        <a:srgbClr val="0DA964"/>
      </a:accent3>
      <a:accent4>
        <a:srgbClr val="D8E69C"/>
      </a:accent4>
      <a:accent5>
        <a:srgbClr val="34BBC3"/>
      </a:accent5>
      <a:accent6>
        <a:srgbClr val="83C59B"/>
      </a:accent6>
      <a:hlink>
        <a:srgbClr val="006966"/>
      </a:hlink>
      <a:folHlink>
        <a:srgbClr val="00506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0F5D9F034779C418AFC3CDA47179D4D" ma:contentTypeVersion="1" ma:contentTypeDescription="Skapa ett nytt dokument." ma:contentTypeScope="" ma:versionID="3fb7aaaa0ba9755b9fe3a59718c871b3">
  <xsd:schema xmlns:xsd="http://www.w3.org/2001/XMLSchema" xmlns:xs="http://www.w3.org/2001/XMLSchema" xmlns:p="http://schemas.microsoft.com/office/2006/metadata/properties" xmlns:ns1="http://schemas.microsoft.com/sharepoint/v3" xmlns:ns2="c5abb869-22e9-4cbe-937d-c6312ce7c9e8" targetNamespace="http://schemas.microsoft.com/office/2006/metadata/properties" ma:root="true" ma:fieldsID="007e80e8db55f7ea18490b01576396e7" ns1:_="" ns2:_="">
    <xsd:import namespace="http://schemas.microsoft.com/sharepoint/v3"/>
    <xsd:import namespace="c5abb869-22e9-4cbe-937d-c6312ce7c9e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malagt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malagt slutdatum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abb869-22e9-4cbe-937d-c6312ce7c9e8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11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c5abb869-22e9-4cbe-937d-c6312ce7c9e8">JNJNANJ2M574-1297-2073</_dlc_DocId>
    <_dlc_DocIdUrl xmlns="c5abb869-22e9-4cbe-937d-c6312ce7c9e8">
      <Url>https://intra.regionhalland.se/nyheter/_layouts/DocIdRedir.aspx?ID=JNJNANJ2M574-1297-2073</Url>
      <Description>JNJNANJ2M574-1297-2073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1A66B086-05B6-4304-8B05-11D5439563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5abb869-22e9-4cbe-937d-c6312ce7c9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A2437B-7B8D-4EC9-87E1-B1B3FAF5D3C8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c5abb869-22e9-4cbe-937d-c6312ce7c9e8"/>
  </ds:schemaRefs>
</ds:datastoreItem>
</file>

<file path=customXml/itemProps3.xml><?xml version="1.0" encoding="utf-8"?>
<ds:datastoreItem xmlns:ds="http://schemas.openxmlformats.org/officeDocument/2006/customXml" ds:itemID="{CA066AB2-4C9B-432C-A6C1-EA6CC8997DBB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8311851A-C42C-4ADD-9815-FAF5697ED8A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Region Halland grön 1</Template>
  <TotalTime>194</TotalTime>
  <Words>274</Words>
  <Application>Microsoft Office PowerPoint</Application>
  <PresentationFormat>Bredbild</PresentationFormat>
  <Paragraphs>32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7" baseType="lpstr">
      <vt:lpstr>Arial</vt:lpstr>
      <vt:lpstr>Region Halland - grön 1</vt:lpstr>
      <vt:lpstr>Add messages – förändring i  tekniskt flöde för webbtidbok VAS  Driftsättning 19 januari 2022</vt:lpstr>
      <vt:lpstr>Besök som avbokats i VAS </vt:lpstr>
      <vt:lpstr>Besök som hanterats ”Åter till väntelista” i VAS </vt:lpstr>
      <vt:lpstr>Besök som hanterats ”Åter till väntelista” i VAS  </vt:lpstr>
      <vt:lpstr>Sammanfattning</vt:lpstr>
    </vt:vector>
  </TitlesOfParts>
  <Company>Region Halland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Sutt Stawreberg Sandra RK STAB</dc:creator>
  <cp:keywords/>
  <dc:description/>
  <cp:lastModifiedBy>Jönsson Hans RK STAB</cp:lastModifiedBy>
  <cp:revision>226</cp:revision>
  <dcterms:created xsi:type="dcterms:W3CDTF">2020-03-06T14:38:06Z</dcterms:created>
  <dcterms:modified xsi:type="dcterms:W3CDTF">2022-01-17T15:08:31Z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0x010100F0F5D9F034779C418AFC3CDA47179D4D</vt:lpwstr>
  </property>
  <property fmtid="{D5CDD505-2E9C-101B-9397-08002B2CF9AE}" pid="3" name="_dlc_DocIdItemGuid">
    <vt:lpwstr>4a920eab-9db8-4313-8754-538d5ab7ee02</vt:lpwstr>
  </property>
</Properties>
</file>