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80" r:id="rId5"/>
    <p:sldMasterId id="2147483799" r:id="rId6"/>
  </p:sldMasterIdLst>
  <p:notesMasterIdLst>
    <p:notesMasterId r:id="rId31"/>
  </p:notesMasterIdLst>
  <p:handoutMasterIdLst>
    <p:handoutMasterId r:id="rId32"/>
  </p:handoutMasterIdLst>
  <p:sldIdLst>
    <p:sldId id="488" r:id="rId7"/>
    <p:sldId id="268" r:id="rId8"/>
    <p:sldId id="490" r:id="rId9"/>
    <p:sldId id="494" r:id="rId10"/>
    <p:sldId id="504" r:id="rId11"/>
    <p:sldId id="257" r:id="rId12"/>
    <p:sldId id="518" r:id="rId13"/>
    <p:sldId id="499" r:id="rId14"/>
    <p:sldId id="531" r:id="rId15"/>
    <p:sldId id="520" r:id="rId16"/>
    <p:sldId id="501" r:id="rId17"/>
    <p:sldId id="532" r:id="rId18"/>
    <p:sldId id="506" r:id="rId19"/>
    <p:sldId id="507" r:id="rId20"/>
    <p:sldId id="509" r:id="rId21"/>
    <p:sldId id="533" r:id="rId22"/>
    <p:sldId id="521" r:id="rId23"/>
    <p:sldId id="513" r:id="rId24"/>
    <p:sldId id="287" r:id="rId25"/>
    <p:sldId id="535" r:id="rId26"/>
    <p:sldId id="522" r:id="rId27"/>
    <p:sldId id="510" r:id="rId28"/>
    <p:sldId id="534" r:id="rId29"/>
    <p:sldId id="517" r:id="rId30"/>
  </p:sldIdLst>
  <p:sldSz cx="12193588" cy="7621588"/>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609676" algn="l" rtl="0" fontAlgn="base">
      <a:spcBef>
        <a:spcPct val="0"/>
      </a:spcBef>
      <a:spcAft>
        <a:spcPct val="0"/>
      </a:spcAft>
      <a:defRPr kern="1200">
        <a:solidFill>
          <a:schemeClr val="tx1"/>
        </a:solidFill>
        <a:latin typeface="Arial" charset="0"/>
        <a:ea typeface="+mn-ea"/>
        <a:cs typeface="Arial" charset="0"/>
      </a:defRPr>
    </a:lvl2pPr>
    <a:lvl3pPr marL="1219352" algn="l" rtl="0" fontAlgn="base">
      <a:spcBef>
        <a:spcPct val="0"/>
      </a:spcBef>
      <a:spcAft>
        <a:spcPct val="0"/>
      </a:spcAft>
      <a:defRPr kern="1200">
        <a:solidFill>
          <a:schemeClr val="tx1"/>
        </a:solidFill>
        <a:latin typeface="Arial" charset="0"/>
        <a:ea typeface="+mn-ea"/>
        <a:cs typeface="Arial" charset="0"/>
      </a:defRPr>
    </a:lvl3pPr>
    <a:lvl4pPr marL="1829029" algn="l" rtl="0" fontAlgn="base">
      <a:spcBef>
        <a:spcPct val="0"/>
      </a:spcBef>
      <a:spcAft>
        <a:spcPct val="0"/>
      </a:spcAft>
      <a:defRPr kern="1200">
        <a:solidFill>
          <a:schemeClr val="tx1"/>
        </a:solidFill>
        <a:latin typeface="Arial" charset="0"/>
        <a:ea typeface="+mn-ea"/>
        <a:cs typeface="Arial" charset="0"/>
      </a:defRPr>
    </a:lvl4pPr>
    <a:lvl5pPr marL="2438705" algn="l" rtl="0" fontAlgn="base">
      <a:spcBef>
        <a:spcPct val="0"/>
      </a:spcBef>
      <a:spcAft>
        <a:spcPct val="0"/>
      </a:spcAft>
      <a:defRPr kern="1200">
        <a:solidFill>
          <a:schemeClr val="tx1"/>
        </a:solidFill>
        <a:latin typeface="Arial" charset="0"/>
        <a:ea typeface="+mn-ea"/>
        <a:cs typeface="Arial" charset="0"/>
      </a:defRPr>
    </a:lvl5pPr>
    <a:lvl6pPr marL="3048381" algn="l" defTabSz="1219352" rtl="0" eaLnBrk="1" latinLnBrk="0" hangingPunct="1">
      <a:defRPr kern="1200">
        <a:solidFill>
          <a:schemeClr val="tx1"/>
        </a:solidFill>
        <a:latin typeface="Arial" charset="0"/>
        <a:ea typeface="+mn-ea"/>
        <a:cs typeface="Arial" charset="0"/>
      </a:defRPr>
    </a:lvl6pPr>
    <a:lvl7pPr marL="3658057" algn="l" defTabSz="1219352" rtl="0" eaLnBrk="1" latinLnBrk="0" hangingPunct="1">
      <a:defRPr kern="1200">
        <a:solidFill>
          <a:schemeClr val="tx1"/>
        </a:solidFill>
        <a:latin typeface="Arial" charset="0"/>
        <a:ea typeface="+mn-ea"/>
        <a:cs typeface="Arial" charset="0"/>
      </a:defRPr>
    </a:lvl7pPr>
    <a:lvl8pPr marL="4267733" algn="l" defTabSz="1219352" rtl="0" eaLnBrk="1" latinLnBrk="0" hangingPunct="1">
      <a:defRPr kern="1200">
        <a:solidFill>
          <a:schemeClr val="tx1"/>
        </a:solidFill>
        <a:latin typeface="Arial" charset="0"/>
        <a:ea typeface="+mn-ea"/>
        <a:cs typeface="Arial" charset="0"/>
      </a:defRPr>
    </a:lvl8pPr>
    <a:lvl9pPr marL="4877410" algn="l" defTabSz="1219352"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01"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ustafsson Jenny (2995)" initials="GJ(" lastIdx="10" clrIdx="6">
    <p:extLst/>
  </p:cmAuthor>
  <p:cmAuthor id="1" name="Magnusson Henrik (41226)" initials="MH(" lastIdx="12" clrIdx="0">
    <p:extLst/>
  </p:cmAuthor>
  <p:cmAuthor id="2" name="Svensson Viktor (41220)" initials="SV(" lastIdx="8" clrIdx="1">
    <p:extLst/>
  </p:cmAuthor>
  <p:cmAuthor id="3" name="Edéus Katarina (2995)" initials="EK(" lastIdx="37" clrIdx="2">
    <p:extLst/>
  </p:cmAuthor>
  <p:cmAuthor id="4" name="Boman Michael (2901)" initials="BM(" lastIdx="4" clrIdx="3">
    <p:extLst/>
  </p:cmAuthor>
  <p:cmAuthor id="5" name="Zellman Åsa (2995)" initials="ZÅ(" lastIdx="7" clrIdx="4">
    <p:extLst/>
  </p:cmAuthor>
  <p:cmAuthor id="6" name="Lund Linda (2940)" initials="LL(" lastIdx="1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CAC"/>
    <a:srgbClr val="B0D0A6"/>
    <a:srgbClr val="FEF4F0"/>
    <a:srgbClr val="FBE1E8"/>
    <a:srgbClr val="C6DAC0"/>
    <a:srgbClr val="E6CCE1"/>
    <a:srgbClr val="E96191"/>
    <a:srgbClr val="E2CFA3"/>
    <a:srgbClr val="DA002F"/>
    <a:srgbClr val="A66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3" autoAdjust="0"/>
    <p:restoredTop sz="78526" autoAdjust="0"/>
  </p:normalViewPr>
  <p:slideViewPr>
    <p:cSldViewPr>
      <p:cViewPr varScale="1">
        <p:scale>
          <a:sx n="75" d="100"/>
          <a:sy n="75" d="100"/>
        </p:scale>
        <p:origin x="616" y="160"/>
      </p:cViewPr>
      <p:guideLst>
        <p:guide orient="horz" pos="2401"/>
        <p:guide pos="3841"/>
      </p:guideLst>
    </p:cSldViewPr>
  </p:slideViewPr>
  <p:notesTextViewPr>
    <p:cViewPr>
      <p:scale>
        <a:sx n="1" d="1"/>
        <a:sy n="1" d="1"/>
      </p:scale>
      <p:origin x="0" y="0"/>
    </p:cViewPr>
  </p:notesTextViewPr>
  <p:sorterViewPr>
    <p:cViewPr varScale="1">
      <p:scale>
        <a:sx n="100" d="100"/>
        <a:sy n="100" d="100"/>
      </p:scale>
      <p:origin x="0" y="1800"/>
    </p:cViewPr>
  </p:sorterViewPr>
  <p:notesViewPr>
    <p:cSldViewPr>
      <p:cViewPr varScale="1">
        <p:scale>
          <a:sx n="85" d="100"/>
          <a:sy n="85" d="100"/>
        </p:scale>
        <p:origin x="-318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53889-B602-453D-9B4A-40F56DFA9FD0}"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sv-SE"/>
        </a:p>
      </dgm:t>
    </dgm:pt>
    <dgm:pt modelId="{48D8DB03-9B1B-4617-A6CE-45B544C714AC}">
      <dgm:prSet phldrT="[Text]" custT="1"/>
      <dgm:spPr>
        <a:solidFill>
          <a:srgbClr val="B3CCAC"/>
        </a:solidFill>
      </dgm:spPr>
      <dgm:t>
        <a:bodyPr/>
        <a:lstStyle/>
        <a:p>
          <a:r>
            <a:rPr lang="sv-SE" sz="2400" b="1" dirty="0">
              <a:solidFill>
                <a:schemeClr val="tx1"/>
              </a:solidFill>
            </a:rPr>
            <a:t>Januari 2022</a:t>
          </a:r>
        </a:p>
      </dgm:t>
    </dgm:pt>
    <dgm:pt modelId="{01F31ACC-779C-4BE9-A2CC-D1DA11B504E5}" type="parTrans" cxnId="{DA35599B-8B14-4A9F-BBD0-BB43F6018914}">
      <dgm:prSet/>
      <dgm:spPr/>
      <dgm:t>
        <a:bodyPr/>
        <a:lstStyle/>
        <a:p>
          <a:endParaRPr lang="sv-SE"/>
        </a:p>
      </dgm:t>
    </dgm:pt>
    <dgm:pt modelId="{AD9AE803-2908-457C-91DE-2C7F9448032C}" type="sibTrans" cxnId="{DA35599B-8B14-4A9F-BBD0-BB43F6018914}">
      <dgm:prSet/>
      <dgm:spPr/>
      <dgm:t>
        <a:bodyPr/>
        <a:lstStyle/>
        <a:p>
          <a:endParaRPr lang="sv-SE"/>
        </a:p>
      </dgm:t>
    </dgm:pt>
    <dgm:pt modelId="{EC99FA4D-ECC0-4678-8000-5A40FD77578F}">
      <dgm:prSet phldrT="[Text]" custT="1"/>
      <dgm:spPr/>
      <dgm:t>
        <a:bodyPr/>
        <a:lstStyle/>
        <a:p>
          <a:r>
            <a:rPr lang="sv-SE" sz="1800" b="0" dirty="0"/>
            <a:t>Höjt tak i sjukförsäkringen</a:t>
          </a:r>
        </a:p>
      </dgm:t>
    </dgm:pt>
    <dgm:pt modelId="{AD9B4876-3656-4174-BEAC-1E0014DA14FF}" type="parTrans" cxnId="{97B9CE15-7E09-4D87-A032-8BC257ED428A}">
      <dgm:prSet/>
      <dgm:spPr/>
      <dgm:t>
        <a:bodyPr/>
        <a:lstStyle/>
        <a:p>
          <a:endParaRPr lang="sv-SE"/>
        </a:p>
      </dgm:t>
    </dgm:pt>
    <dgm:pt modelId="{5C6B9043-202E-480F-B2B4-B128BF17971A}" type="sibTrans" cxnId="{97B9CE15-7E09-4D87-A032-8BC257ED428A}">
      <dgm:prSet/>
      <dgm:spPr/>
      <dgm:t>
        <a:bodyPr/>
        <a:lstStyle/>
        <a:p>
          <a:endParaRPr lang="sv-SE"/>
        </a:p>
      </dgm:t>
    </dgm:pt>
    <dgm:pt modelId="{E060817A-3A61-4ECF-AE07-F799D0E6DC8E}">
      <dgm:prSet phldrT="[Text]" custT="1"/>
      <dgm:spPr/>
      <dgm:t>
        <a:bodyPr/>
        <a:lstStyle/>
        <a:p>
          <a:r>
            <a:rPr lang="sv-SE" sz="1800" b="0" dirty="0"/>
            <a:t>Undantag vid försenad vård eller rehabilitering orsakad av covid-19</a:t>
          </a:r>
        </a:p>
      </dgm:t>
    </dgm:pt>
    <dgm:pt modelId="{DF219CDC-D711-42D9-B949-78D757689D0B}" type="parTrans" cxnId="{E85A026E-856E-4C37-AF00-4A0A88ABDF10}">
      <dgm:prSet/>
      <dgm:spPr/>
      <dgm:t>
        <a:bodyPr/>
        <a:lstStyle/>
        <a:p>
          <a:endParaRPr lang="sv-SE"/>
        </a:p>
      </dgm:t>
    </dgm:pt>
    <dgm:pt modelId="{BA4837D8-EA81-4669-91EA-5CE663D8113A}" type="sibTrans" cxnId="{E85A026E-856E-4C37-AF00-4A0A88ABDF10}">
      <dgm:prSet/>
      <dgm:spPr/>
      <dgm:t>
        <a:bodyPr/>
        <a:lstStyle/>
        <a:p>
          <a:endParaRPr lang="sv-SE"/>
        </a:p>
      </dgm:t>
    </dgm:pt>
    <dgm:pt modelId="{91EAF959-9F27-44AA-92CC-E41AE555E402}">
      <dgm:prSet phldrT="[Text]" custT="1"/>
      <dgm:spPr/>
      <dgm:t>
        <a:bodyPr/>
        <a:lstStyle/>
        <a:p>
          <a:r>
            <a:rPr lang="sv-SE" sz="2400" b="1" dirty="0">
              <a:solidFill>
                <a:schemeClr val="tx1"/>
              </a:solidFill>
            </a:rPr>
            <a:t>Februari 2022</a:t>
          </a:r>
        </a:p>
      </dgm:t>
    </dgm:pt>
    <dgm:pt modelId="{36912F2F-89A3-4211-84B1-5BAB55DBF301}" type="parTrans" cxnId="{E0497B01-F5B6-4628-9B97-866334C98866}">
      <dgm:prSet/>
      <dgm:spPr/>
      <dgm:t>
        <a:bodyPr/>
        <a:lstStyle/>
        <a:p>
          <a:endParaRPr lang="sv-SE"/>
        </a:p>
      </dgm:t>
    </dgm:pt>
    <dgm:pt modelId="{19E40A0B-417B-4492-8781-7034AEB676A2}" type="sibTrans" cxnId="{E0497B01-F5B6-4628-9B97-866334C98866}">
      <dgm:prSet/>
      <dgm:spPr/>
      <dgm:t>
        <a:bodyPr/>
        <a:lstStyle/>
        <a:p>
          <a:endParaRPr lang="sv-SE"/>
        </a:p>
      </dgm:t>
    </dgm:pt>
    <dgm:pt modelId="{C9854102-8A90-4E32-AF61-A4BFD0733A91}">
      <dgm:prSet phldrT="[Text]" custT="1"/>
      <dgm:spPr/>
      <dgm:t>
        <a:bodyPr/>
        <a:lstStyle/>
        <a:p>
          <a:pPr marL="228600" lvl="1" indent="-228600" algn="l" defTabSz="1066800">
            <a:lnSpc>
              <a:spcPct val="90000"/>
            </a:lnSpc>
            <a:spcBef>
              <a:spcPct val="0"/>
            </a:spcBef>
            <a:spcAft>
              <a:spcPct val="15000"/>
            </a:spcAft>
            <a:buChar char="•"/>
          </a:pPr>
          <a:r>
            <a:rPr lang="sv-SE" sz="1800" b="0" kern="1200" dirty="0">
              <a:latin typeface="Arial"/>
              <a:ea typeface="+mn-ea"/>
              <a:cs typeface="+mn-cs"/>
            </a:rPr>
            <a:t>Särskilda skäl</a:t>
          </a:r>
        </a:p>
      </dgm:t>
    </dgm:pt>
    <dgm:pt modelId="{2936BACB-B186-4F13-804F-423F62CD8ECE}" type="parTrans" cxnId="{81C08621-6F43-4C73-90F1-6AB2BF0AAE76}">
      <dgm:prSet/>
      <dgm:spPr/>
      <dgm:t>
        <a:bodyPr/>
        <a:lstStyle/>
        <a:p>
          <a:endParaRPr lang="sv-SE"/>
        </a:p>
      </dgm:t>
    </dgm:pt>
    <dgm:pt modelId="{FED0DD89-04B5-41E4-B914-60BF41A46C55}" type="sibTrans" cxnId="{81C08621-6F43-4C73-90F1-6AB2BF0AAE76}">
      <dgm:prSet/>
      <dgm:spPr/>
      <dgm:t>
        <a:bodyPr/>
        <a:lstStyle/>
        <a:p>
          <a:endParaRPr lang="sv-SE"/>
        </a:p>
      </dgm:t>
    </dgm:pt>
    <dgm:pt modelId="{0347199A-7D63-417A-82D5-18C5078761F8}">
      <dgm:prSet phldrT="[Text]" custT="1"/>
      <dgm:spPr/>
      <dgm:t>
        <a:bodyPr/>
        <a:lstStyle/>
        <a:p>
          <a:pPr marL="228600" lvl="1" indent="-228600" algn="l" defTabSz="1066800">
            <a:lnSpc>
              <a:spcPct val="90000"/>
            </a:lnSpc>
            <a:spcBef>
              <a:spcPct val="0"/>
            </a:spcBef>
            <a:spcAft>
              <a:spcPct val="15000"/>
            </a:spcAft>
            <a:buChar char="•"/>
          </a:pPr>
          <a:r>
            <a:rPr lang="sv-SE" sz="1800" b="0" kern="1200" dirty="0">
              <a:latin typeface="Arial"/>
              <a:ea typeface="+mn-ea"/>
              <a:cs typeface="+mn-cs"/>
            </a:rPr>
            <a:t>Bedömningsgrund för äldre</a:t>
          </a:r>
        </a:p>
      </dgm:t>
    </dgm:pt>
    <dgm:pt modelId="{114FEAA4-FE83-4C92-8119-16811A6A7E60}" type="parTrans" cxnId="{9C6DD917-1DC9-4E66-BE7A-D0CBADD519B4}">
      <dgm:prSet/>
      <dgm:spPr/>
      <dgm:t>
        <a:bodyPr/>
        <a:lstStyle/>
        <a:p>
          <a:endParaRPr lang="sv-SE"/>
        </a:p>
      </dgm:t>
    </dgm:pt>
    <dgm:pt modelId="{961B7C5B-3D05-41A7-800F-A34F9913A04B}" type="sibTrans" cxnId="{9C6DD917-1DC9-4E66-BE7A-D0CBADD519B4}">
      <dgm:prSet/>
      <dgm:spPr/>
      <dgm:t>
        <a:bodyPr/>
        <a:lstStyle/>
        <a:p>
          <a:endParaRPr lang="sv-SE"/>
        </a:p>
      </dgm:t>
    </dgm:pt>
    <dgm:pt modelId="{E074AA99-D760-4A43-8676-9411B2DBB499}">
      <dgm:prSet custT="1"/>
      <dgm:spPr/>
      <dgm:t>
        <a:bodyPr/>
        <a:lstStyle/>
        <a:p>
          <a:pPr marL="228600" lvl="1" indent="-228600" algn="l" defTabSz="1066800">
            <a:lnSpc>
              <a:spcPct val="90000"/>
            </a:lnSpc>
            <a:spcBef>
              <a:spcPct val="0"/>
            </a:spcBef>
            <a:spcAft>
              <a:spcPct val="15000"/>
            </a:spcAft>
            <a:buChar char="•"/>
          </a:pPr>
          <a:r>
            <a:rPr lang="sv-SE" sz="1800" b="0" kern="1200" dirty="0">
              <a:latin typeface="Arial"/>
              <a:ea typeface="+mn-ea"/>
              <a:cs typeface="+mn-cs"/>
            </a:rPr>
            <a:t>Utökat skydd för behovsanställda</a:t>
          </a:r>
        </a:p>
      </dgm:t>
    </dgm:pt>
    <dgm:pt modelId="{7A28040F-5554-4D53-A446-750765BF05B7}" type="parTrans" cxnId="{13481993-1100-4364-9DBC-CC2661E33900}">
      <dgm:prSet/>
      <dgm:spPr/>
      <dgm:t>
        <a:bodyPr/>
        <a:lstStyle/>
        <a:p>
          <a:endParaRPr lang="sv-SE"/>
        </a:p>
      </dgm:t>
    </dgm:pt>
    <dgm:pt modelId="{868F5098-BC60-4F88-8664-B25F45076FDA}" type="sibTrans" cxnId="{13481993-1100-4364-9DBC-CC2661E33900}">
      <dgm:prSet/>
      <dgm:spPr/>
      <dgm:t>
        <a:bodyPr/>
        <a:lstStyle/>
        <a:p>
          <a:endParaRPr lang="sv-SE"/>
        </a:p>
      </dgm:t>
    </dgm:pt>
    <dgm:pt modelId="{E5DC3705-ABD4-450F-B881-8B3494A79CEA}">
      <dgm:prSet custT="1"/>
      <dgm:spPr/>
      <dgm:t>
        <a:bodyPr/>
        <a:lstStyle/>
        <a:p>
          <a:pPr marL="228600" lvl="1" indent="-228600" algn="l" defTabSz="1066800">
            <a:lnSpc>
              <a:spcPct val="90000"/>
            </a:lnSpc>
            <a:spcBef>
              <a:spcPct val="0"/>
            </a:spcBef>
            <a:spcAft>
              <a:spcPct val="15000"/>
            </a:spcAft>
            <a:buChar char="•"/>
          </a:pPr>
          <a:r>
            <a:rPr lang="sv-SE" sz="1800" b="0" kern="1200" dirty="0">
              <a:latin typeface="Arial"/>
              <a:ea typeface="+mn-ea"/>
              <a:cs typeface="+mn-cs"/>
            </a:rPr>
            <a:t>Partiell sjukskrivning</a:t>
          </a:r>
        </a:p>
      </dgm:t>
    </dgm:pt>
    <dgm:pt modelId="{1E542CF1-AF6A-44F4-935E-99514DEBB595}" type="parTrans" cxnId="{9FF3623C-797D-450F-8DB3-2FEC389ED001}">
      <dgm:prSet/>
      <dgm:spPr/>
      <dgm:t>
        <a:bodyPr/>
        <a:lstStyle/>
        <a:p>
          <a:endParaRPr lang="sv-SE"/>
        </a:p>
      </dgm:t>
    </dgm:pt>
    <dgm:pt modelId="{A242955D-5734-4CE1-B2E5-FEE5223725EC}" type="sibTrans" cxnId="{9FF3623C-797D-450F-8DB3-2FEC389ED001}">
      <dgm:prSet/>
      <dgm:spPr/>
      <dgm:t>
        <a:bodyPr/>
        <a:lstStyle/>
        <a:p>
          <a:endParaRPr lang="sv-SE"/>
        </a:p>
      </dgm:t>
    </dgm:pt>
    <dgm:pt modelId="{CADD1CA9-5A54-4CBA-B273-2758BC61B22F}">
      <dgm:prSet phldrT="[Text]" custT="1"/>
      <dgm:spPr/>
      <dgm:t>
        <a:bodyPr/>
        <a:lstStyle/>
        <a:p>
          <a:endParaRPr lang="sv-SE" sz="1800" b="0" dirty="0"/>
        </a:p>
      </dgm:t>
    </dgm:pt>
    <dgm:pt modelId="{22EE9724-4C4C-4C62-ADA1-665DADC1221D}" type="parTrans" cxnId="{E589502B-3570-4DCF-8D4D-39841815F4E9}">
      <dgm:prSet/>
      <dgm:spPr/>
      <dgm:t>
        <a:bodyPr/>
        <a:lstStyle/>
        <a:p>
          <a:endParaRPr lang="sv-SE"/>
        </a:p>
      </dgm:t>
    </dgm:pt>
    <dgm:pt modelId="{5BD36D52-1170-4FAC-A730-FBFCC8C5F4E6}" type="sibTrans" cxnId="{E589502B-3570-4DCF-8D4D-39841815F4E9}">
      <dgm:prSet/>
      <dgm:spPr/>
      <dgm:t>
        <a:bodyPr/>
        <a:lstStyle/>
        <a:p>
          <a:endParaRPr lang="sv-SE"/>
        </a:p>
      </dgm:t>
    </dgm:pt>
    <dgm:pt modelId="{BC1224FC-C616-469A-8D9A-9415AE83B0EA}">
      <dgm:prSet phldrT="[Text]" custT="1"/>
      <dgm:spPr/>
      <dgm:t>
        <a:bodyPr/>
        <a:lstStyle/>
        <a:p>
          <a:pPr marL="228600" lvl="1" indent="-228600" algn="l" defTabSz="1066800">
            <a:lnSpc>
              <a:spcPct val="90000"/>
            </a:lnSpc>
            <a:spcBef>
              <a:spcPct val="0"/>
            </a:spcBef>
            <a:spcAft>
              <a:spcPct val="15000"/>
            </a:spcAft>
            <a:buNone/>
          </a:pPr>
          <a:endParaRPr lang="sv-SE" sz="1800" b="0" kern="1200" dirty="0">
            <a:solidFill>
              <a:srgbClr val="1E1E1E">
                <a:hueOff val="0"/>
                <a:satOff val="0"/>
                <a:lumOff val="0"/>
                <a:alphaOff val="0"/>
              </a:srgbClr>
            </a:solidFill>
            <a:latin typeface="Arial"/>
            <a:ea typeface="+mn-ea"/>
            <a:cs typeface="+mn-cs"/>
          </a:endParaRPr>
        </a:p>
      </dgm:t>
    </dgm:pt>
    <dgm:pt modelId="{B10F41BC-AFD5-4E8C-BA01-76FD988CD4EB}" type="parTrans" cxnId="{18D20E9A-09A8-4AB1-A801-9A1CEA3A6E6D}">
      <dgm:prSet/>
      <dgm:spPr/>
      <dgm:t>
        <a:bodyPr/>
        <a:lstStyle/>
        <a:p>
          <a:endParaRPr lang="sv-SE"/>
        </a:p>
      </dgm:t>
    </dgm:pt>
    <dgm:pt modelId="{B0886069-2019-44B0-A595-9911D28331B7}" type="sibTrans" cxnId="{18D20E9A-09A8-4AB1-A801-9A1CEA3A6E6D}">
      <dgm:prSet/>
      <dgm:spPr/>
      <dgm:t>
        <a:bodyPr/>
        <a:lstStyle/>
        <a:p>
          <a:endParaRPr lang="sv-SE"/>
        </a:p>
      </dgm:t>
    </dgm:pt>
    <dgm:pt modelId="{05BE6F2A-B834-4F53-B837-C974C87C2B4A}">
      <dgm:prSet phldrT="[Text]" custT="1"/>
      <dgm:spPr/>
      <dgm:t>
        <a:bodyPr/>
        <a:lstStyle/>
        <a:p>
          <a:pPr marL="228600" lvl="1" indent="-228600" algn="l" defTabSz="1066800">
            <a:lnSpc>
              <a:spcPct val="90000"/>
            </a:lnSpc>
            <a:spcBef>
              <a:spcPct val="0"/>
            </a:spcBef>
            <a:spcAft>
              <a:spcPct val="15000"/>
            </a:spcAft>
            <a:buNone/>
          </a:pPr>
          <a:endParaRPr lang="sv-SE" sz="1800" b="0" kern="1200" dirty="0">
            <a:solidFill>
              <a:srgbClr val="1E1E1E">
                <a:hueOff val="0"/>
                <a:satOff val="0"/>
                <a:lumOff val="0"/>
                <a:alphaOff val="0"/>
              </a:srgbClr>
            </a:solidFill>
            <a:latin typeface="Arial"/>
            <a:ea typeface="+mn-ea"/>
            <a:cs typeface="+mn-cs"/>
          </a:endParaRPr>
        </a:p>
      </dgm:t>
    </dgm:pt>
    <dgm:pt modelId="{D0F756C6-F70D-43E8-AF3A-337304CCDEFE}" type="parTrans" cxnId="{30F0E2BD-EE75-432F-9838-7882FE16AACD}">
      <dgm:prSet/>
      <dgm:spPr/>
      <dgm:t>
        <a:bodyPr/>
        <a:lstStyle/>
        <a:p>
          <a:endParaRPr lang="sv-SE"/>
        </a:p>
      </dgm:t>
    </dgm:pt>
    <dgm:pt modelId="{8B2B6603-C498-4A5E-AD89-DE92BD5E5975}" type="sibTrans" cxnId="{30F0E2BD-EE75-432F-9838-7882FE16AACD}">
      <dgm:prSet/>
      <dgm:spPr/>
      <dgm:t>
        <a:bodyPr/>
        <a:lstStyle/>
        <a:p>
          <a:endParaRPr lang="sv-SE"/>
        </a:p>
      </dgm:t>
    </dgm:pt>
    <dgm:pt modelId="{58E2DD28-0D33-47FF-8DBA-859099004BF0}">
      <dgm:prSet custT="1"/>
      <dgm:spPr/>
      <dgm:t>
        <a:bodyPr/>
        <a:lstStyle/>
        <a:p>
          <a:pPr marL="228600" lvl="1" indent="-228600" algn="l" defTabSz="1066800">
            <a:lnSpc>
              <a:spcPct val="90000"/>
            </a:lnSpc>
            <a:spcBef>
              <a:spcPct val="0"/>
            </a:spcBef>
            <a:spcAft>
              <a:spcPct val="15000"/>
            </a:spcAft>
            <a:buNone/>
          </a:pPr>
          <a:endParaRPr lang="sv-SE" sz="1800" b="0" kern="1200" dirty="0">
            <a:solidFill>
              <a:srgbClr val="1E1E1E">
                <a:hueOff val="0"/>
                <a:satOff val="0"/>
                <a:lumOff val="0"/>
                <a:alphaOff val="0"/>
              </a:srgbClr>
            </a:solidFill>
            <a:latin typeface="Arial"/>
            <a:ea typeface="+mn-ea"/>
            <a:cs typeface="+mn-cs"/>
          </a:endParaRPr>
        </a:p>
      </dgm:t>
    </dgm:pt>
    <dgm:pt modelId="{4B3BAB22-407E-410E-BDB9-ABC2F83B09A8}" type="parTrans" cxnId="{FDC08723-F4A5-4FAD-B318-EC1A78E72C36}">
      <dgm:prSet/>
      <dgm:spPr/>
      <dgm:t>
        <a:bodyPr/>
        <a:lstStyle/>
        <a:p>
          <a:endParaRPr lang="sv-SE"/>
        </a:p>
      </dgm:t>
    </dgm:pt>
    <dgm:pt modelId="{9E543DC4-ACDF-4179-A357-4CEA5DC48ADB}" type="sibTrans" cxnId="{FDC08723-F4A5-4FAD-B318-EC1A78E72C36}">
      <dgm:prSet/>
      <dgm:spPr/>
      <dgm:t>
        <a:bodyPr/>
        <a:lstStyle/>
        <a:p>
          <a:endParaRPr lang="sv-SE"/>
        </a:p>
      </dgm:t>
    </dgm:pt>
    <dgm:pt modelId="{9247D4E2-E4A7-40FA-A84E-4E8EF8DBFE5E}" type="pres">
      <dgm:prSet presAssocID="{72E53889-B602-453D-9B4A-40F56DFA9FD0}" presName="Name0" presStyleCnt="0">
        <dgm:presLayoutVars>
          <dgm:dir/>
          <dgm:animLvl val="lvl"/>
          <dgm:resizeHandles val="exact"/>
        </dgm:presLayoutVars>
      </dgm:prSet>
      <dgm:spPr/>
      <dgm:t>
        <a:bodyPr/>
        <a:lstStyle/>
        <a:p>
          <a:endParaRPr lang="sv-SE"/>
        </a:p>
      </dgm:t>
    </dgm:pt>
    <dgm:pt modelId="{6FA9244F-A024-4FE0-9007-B16EE46A1F7B}" type="pres">
      <dgm:prSet presAssocID="{48D8DB03-9B1B-4617-A6CE-45B544C714AC}" presName="composite" presStyleCnt="0"/>
      <dgm:spPr/>
    </dgm:pt>
    <dgm:pt modelId="{7284C7C5-7DCD-4CB5-BABA-7F374685E965}" type="pres">
      <dgm:prSet presAssocID="{48D8DB03-9B1B-4617-A6CE-45B544C714AC}" presName="parTx" presStyleLbl="alignNode1" presStyleIdx="0" presStyleCnt="2">
        <dgm:presLayoutVars>
          <dgm:chMax val="0"/>
          <dgm:chPref val="0"/>
          <dgm:bulletEnabled val="1"/>
        </dgm:presLayoutVars>
      </dgm:prSet>
      <dgm:spPr/>
      <dgm:t>
        <a:bodyPr/>
        <a:lstStyle/>
        <a:p>
          <a:endParaRPr lang="sv-SE"/>
        </a:p>
      </dgm:t>
    </dgm:pt>
    <dgm:pt modelId="{0AB5DFFC-0F8F-45FE-872A-056E29022D5A}" type="pres">
      <dgm:prSet presAssocID="{48D8DB03-9B1B-4617-A6CE-45B544C714AC}" presName="desTx" presStyleLbl="alignAccFollowNode1" presStyleIdx="0" presStyleCnt="2">
        <dgm:presLayoutVars>
          <dgm:bulletEnabled val="1"/>
        </dgm:presLayoutVars>
      </dgm:prSet>
      <dgm:spPr/>
      <dgm:t>
        <a:bodyPr/>
        <a:lstStyle/>
        <a:p>
          <a:endParaRPr lang="sv-SE"/>
        </a:p>
      </dgm:t>
    </dgm:pt>
    <dgm:pt modelId="{2634A537-36E6-4591-A176-E12F9E7FD986}" type="pres">
      <dgm:prSet presAssocID="{AD9AE803-2908-457C-91DE-2C7F9448032C}" presName="space" presStyleCnt="0"/>
      <dgm:spPr/>
    </dgm:pt>
    <dgm:pt modelId="{CC3E3536-88D0-42FF-B93C-F597E557E2E7}" type="pres">
      <dgm:prSet presAssocID="{91EAF959-9F27-44AA-92CC-E41AE555E402}" presName="composite" presStyleCnt="0"/>
      <dgm:spPr/>
    </dgm:pt>
    <dgm:pt modelId="{0417EE48-3DE7-40F1-A405-57C0CD7507F8}" type="pres">
      <dgm:prSet presAssocID="{91EAF959-9F27-44AA-92CC-E41AE555E402}" presName="parTx" presStyleLbl="alignNode1" presStyleIdx="1" presStyleCnt="2">
        <dgm:presLayoutVars>
          <dgm:chMax val="0"/>
          <dgm:chPref val="0"/>
          <dgm:bulletEnabled val="1"/>
        </dgm:presLayoutVars>
      </dgm:prSet>
      <dgm:spPr/>
      <dgm:t>
        <a:bodyPr/>
        <a:lstStyle/>
        <a:p>
          <a:endParaRPr lang="sv-SE"/>
        </a:p>
      </dgm:t>
    </dgm:pt>
    <dgm:pt modelId="{8CD19FE7-E694-4E2A-BA53-5E4BEF3CF36D}" type="pres">
      <dgm:prSet presAssocID="{91EAF959-9F27-44AA-92CC-E41AE555E402}" presName="desTx" presStyleLbl="alignAccFollowNode1" presStyleIdx="1" presStyleCnt="2">
        <dgm:presLayoutVars>
          <dgm:bulletEnabled val="1"/>
        </dgm:presLayoutVars>
      </dgm:prSet>
      <dgm:spPr/>
      <dgm:t>
        <a:bodyPr/>
        <a:lstStyle/>
        <a:p>
          <a:endParaRPr lang="sv-SE"/>
        </a:p>
      </dgm:t>
    </dgm:pt>
  </dgm:ptLst>
  <dgm:cxnLst>
    <dgm:cxn modelId="{18D20E9A-09A8-4AB1-A801-9A1CEA3A6E6D}" srcId="{91EAF959-9F27-44AA-92CC-E41AE555E402}" destId="{BC1224FC-C616-469A-8D9A-9415AE83B0EA}" srcOrd="1" destOrd="0" parTransId="{B10F41BC-AFD5-4E8C-BA01-76FD988CD4EB}" sibTransId="{B0886069-2019-44B0-A595-9911D28331B7}"/>
    <dgm:cxn modelId="{7B7E0B74-40C4-4A5D-A2C9-0916158505FC}" type="presOf" srcId="{E5DC3705-ABD4-450F-B881-8B3494A79CEA}" destId="{8CD19FE7-E694-4E2A-BA53-5E4BEF3CF36D}" srcOrd="0" destOrd="6" presId="urn:microsoft.com/office/officeart/2005/8/layout/hList1"/>
    <dgm:cxn modelId="{97B9CE15-7E09-4D87-A032-8BC257ED428A}" srcId="{48D8DB03-9B1B-4617-A6CE-45B544C714AC}" destId="{EC99FA4D-ECC0-4678-8000-5A40FD77578F}" srcOrd="0" destOrd="0" parTransId="{AD9B4876-3656-4174-BEAC-1E0014DA14FF}" sibTransId="{5C6B9043-202E-480F-B2B4-B128BF17971A}"/>
    <dgm:cxn modelId="{5A1C716D-4DD5-48A2-9A4C-A62064DD2796}" type="presOf" srcId="{C9854102-8A90-4E32-AF61-A4BFD0733A91}" destId="{8CD19FE7-E694-4E2A-BA53-5E4BEF3CF36D}" srcOrd="0" destOrd="0" presId="urn:microsoft.com/office/officeart/2005/8/layout/hList1"/>
    <dgm:cxn modelId="{27C0FD91-CC84-46BA-A20D-6F8D4EE15389}" type="presOf" srcId="{E074AA99-D760-4A43-8676-9411B2DBB499}" destId="{8CD19FE7-E694-4E2A-BA53-5E4BEF3CF36D}" srcOrd="0" destOrd="4" presId="urn:microsoft.com/office/officeart/2005/8/layout/hList1"/>
    <dgm:cxn modelId="{061A4DED-48DB-4F16-9E1C-B37E113AA83D}" type="presOf" srcId="{E060817A-3A61-4ECF-AE07-F799D0E6DC8E}" destId="{0AB5DFFC-0F8F-45FE-872A-056E29022D5A}" srcOrd="0" destOrd="2" presId="urn:microsoft.com/office/officeart/2005/8/layout/hList1"/>
    <dgm:cxn modelId="{30F0E2BD-EE75-432F-9838-7882FE16AACD}" srcId="{91EAF959-9F27-44AA-92CC-E41AE555E402}" destId="{05BE6F2A-B834-4F53-B837-C974C87C2B4A}" srcOrd="3" destOrd="0" parTransId="{D0F756C6-F70D-43E8-AF3A-337304CCDEFE}" sibTransId="{8B2B6603-C498-4A5E-AD89-DE92BD5E5975}"/>
    <dgm:cxn modelId="{E2B4C521-5395-48A7-BAC6-41873159D8DF}" type="presOf" srcId="{48D8DB03-9B1B-4617-A6CE-45B544C714AC}" destId="{7284C7C5-7DCD-4CB5-BABA-7F374685E965}" srcOrd="0" destOrd="0" presId="urn:microsoft.com/office/officeart/2005/8/layout/hList1"/>
    <dgm:cxn modelId="{FDC08723-F4A5-4FAD-B318-EC1A78E72C36}" srcId="{91EAF959-9F27-44AA-92CC-E41AE555E402}" destId="{58E2DD28-0D33-47FF-8DBA-859099004BF0}" srcOrd="5" destOrd="0" parTransId="{4B3BAB22-407E-410E-BDB9-ABC2F83B09A8}" sibTransId="{9E543DC4-ACDF-4179-A357-4CEA5DC48ADB}"/>
    <dgm:cxn modelId="{0944AF50-D26B-4C53-9230-EE5EA5A975EC}" type="presOf" srcId="{05BE6F2A-B834-4F53-B837-C974C87C2B4A}" destId="{8CD19FE7-E694-4E2A-BA53-5E4BEF3CF36D}" srcOrd="0" destOrd="3" presId="urn:microsoft.com/office/officeart/2005/8/layout/hList1"/>
    <dgm:cxn modelId="{81C08621-6F43-4C73-90F1-6AB2BF0AAE76}" srcId="{91EAF959-9F27-44AA-92CC-E41AE555E402}" destId="{C9854102-8A90-4E32-AF61-A4BFD0733A91}" srcOrd="0" destOrd="0" parTransId="{2936BACB-B186-4F13-804F-423F62CD8ECE}" sibTransId="{FED0DD89-04B5-41E4-B914-60BF41A46C55}"/>
    <dgm:cxn modelId="{E0497B01-F5B6-4628-9B97-866334C98866}" srcId="{72E53889-B602-453D-9B4A-40F56DFA9FD0}" destId="{91EAF959-9F27-44AA-92CC-E41AE555E402}" srcOrd="1" destOrd="0" parTransId="{36912F2F-89A3-4211-84B1-5BAB55DBF301}" sibTransId="{19E40A0B-417B-4492-8781-7034AEB676A2}"/>
    <dgm:cxn modelId="{13481993-1100-4364-9DBC-CC2661E33900}" srcId="{91EAF959-9F27-44AA-92CC-E41AE555E402}" destId="{E074AA99-D760-4A43-8676-9411B2DBB499}" srcOrd="4" destOrd="0" parTransId="{7A28040F-5554-4D53-A446-750765BF05B7}" sibTransId="{868F5098-BC60-4F88-8664-B25F45076FDA}"/>
    <dgm:cxn modelId="{E589502B-3570-4DCF-8D4D-39841815F4E9}" srcId="{48D8DB03-9B1B-4617-A6CE-45B544C714AC}" destId="{CADD1CA9-5A54-4CBA-B273-2758BC61B22F}" srcOrd="1" destOrd="0" parTransId="{22EE9724-4C4C-4C62-ADA1-665DADC1221D}" sibTransId="{5BD36D52-1170-4FAC-A730-FBFCC8C5F4E6}"/>
    <dgm:cxn modelId="{AF6B5C68-5F58-4379-9D18-054415EC9673}" type="presOf" srcId="{EC99FA4D-ECC0-4678-8000-5A40FD77578F}" destId="{0AB5DFFC-0F8F-45FE-872A-056E29022D5A}" srcOrd="0" destOrd="0" presId="urn:microsoft.com/office/officeart/2005/8/layout/hList1"/>
    <dgm:cxn modelId="{9C6DD917-1DC9-4E66-BE7A-D0CBADD519B4}" srcId="{91EAF959-9F27-44AA-92CC-E41AE555E402}" destId="{0347199A-7D63-417A-82D5-18C5078761F8}" srcOrd="2" destOrd="0" parTransId="{114FEAA4-FE83-4C92-8119-16811A6A7E60}" sibTransId="{961B7C5B-3D05-41A7-800F-A34F9913A04B}"/>
    <dgm:cxn modelId="{E85A026E-856E-4C37-AF00-4A0A88ABDF10}" srcId="{48D8DB03-9B1B-4617-A6CE-45B544C714AC}" destId="{E060817A-3A61-4ECF-AE07-F799D0E6DC8E}" srcOrd="2" destOrd="0" parTransId="{DF219CDC-D711-42D9-B949-78D757689D0B}" sibTransId="{BA4837D8-EA81-4669-91EA-5CE663D8113A}"/>
    <dgm:cxn modelId="{FBC9B608-86CF-4EE8-870C-06E1EBB8FF5C}" type="presOf" srcId="{BC1224FC-C616-469A-8D9A-9415AE83B0EA}" destId="{8CD19FE7-E694-4E2A-BA53-5E4BEF3CF36D}" srcOrd="0" destOrd="1" presId="urn:microsoft.com/office/officeart/2005/8/layout/hList1"/>
    <dgm:cxn modelId="{28B40140-951B-41BA-A167-74DE43AF13EA}" type="presOf" srcId="{0347199A-7D63-417A-82D5-18C5078761F8}" destId="{8CD19FE7-E694-4E2A-BA53-5E4BEF3CF36D}" srcOrd="0" destOrd="2" presId="urn:microsoft.com/office/officeart/2005/8/layout/hList1"/>
    <dgm:cxn modelId="{271022B1-887D-4FCB-8734-513738F42628}" type="presOf" srcId="{91EAF959-9F27-44AA-92CC-E41AE555E402}" destId="{0417EE48-3DE7-40F1-A405-57C0CD7507F8}" srcOrd="0" destOrd="0" presId="urn:microsoft.com/office/officeart/2005/8/layout/hList1"/>
    <dgm:cxn modelId="{B65467C6-F3F9-4383-A91A-25C9442C61A5}" type="presOf" srcId="{CADD1CA9-5A54-4CBA-B273-2758BC61B22F}" destId="{0AB5DFFC-0F8F-45FE-872A-056E29022D5A}" srcOrd="0" destOrd="1" presId="urn:microsoft.com/office/officeart/2005/8/layout/hList1"/>
    <dgm:cxn modelId="{DA35599B-8B14-4A9F-BBD0-BB43F6018914}" srcId="{72E53889-B602-453D-9B4A-40F56DFA9FD0}" destId="{48D8DB03-9B1B-4617-A6CE-45B544C714AC}" srcOrd="0" destOrd="0" parTransId="{01F31ACC-779C-4BE9-A2CC-D1DA11B504E5}" sibTransId="{AD9AE803-2908-457C-91DE-2C7F9448032C}"/>
    <dgm:cxn modelId="{9FF3623C-797D-450F-8DB3-2FEC389ED001}" srcId="{91EAF959-9F27-44AA-92CC-E41AE555E402}" destId="{E5DC3705-ABD4-450F-B881-8B3494A79CEA}" srcOrd="6" destOrd="0" parTransId="{1E542CF1-AF6A-44F4-935E-99514DEBB595}" sibTransId="{A242955D-5734-4CE1-B2E5-FEE5223725EC}"/>
    <dgm:cxn modelId="{2477F67F-86DE-447B-B594-0E0FF3E86AF2}" type="presOf" srcId="{72E53889-B602-453D-9B4A-40F56DFA9FD0}" destId="{9247D4E2-E4A7-40FA-A84E-4E8EF8DBFE5E}" srcOrd="0" destOrd="0" presId="urn:microsoft.com/office/officeart/2005/8/layout/hList1"/>
    <dgm:cxn modelId="{D552519D-5FA6-460B-B378-9CE1C710025F}" type="presOf" srcId="{58E2DD28-0D33-47FF-8DBA-859099004BF0}" destId="{8CD19FE7-E694-4E2A-BA53-5E4BEF3CF36D}" srcOrd="0" destOrd="5" presId="urn:microsoft.com/office/officeart/2005/8/layout/hList1"/>
    <dgm:cxn modelId="{CC90E17D-2241-48B7-8327-40056523DA61}" type="presParOf" srcId="{9247D4E2-E4A7-40FA-A84E-4E8EF8DBFE5E}" destId="{6FA9244F-A024-4FE0-9007-B16EE46A1F7B}" srcOrd="0" destOrd="0" presId="urn:microsoft.com/office/officeart/2005/8/layout/hList1"/>
    <dgm:cxn modelId="{6F00E431-B418-4535-9E9F-B27F1B31D959}" type="presParOf" srcId="{6FA9244F-A024-4FE0-9007-B16EE46A1F7B}" destId="{7284C7C5-7DCD-4CB5-BABA-7F374685E965}" srcOrd="0" destOrd="0" presId="urn:microsoft.com/office/officeart/2005/8/layout/hList1"/>
    <dgm:cxn modelId="{ABAEBBA0-016A-4BEC-AE87-F69EC88CB1B5}" type="presParOf" srcId="{6FA9244F-A024-4FE0-9007-B16EE46A1F7B}" destId="{0AB5DFFC-0F8F-45FE-872A-056E29022D5A}" srcOrd="1" destOrd="0" presId="urn:microsoft.com/office/officeart/2005/8/layout/hList1"/>
    <dgm:cxn modelId="{CD35100E-728F-4A08-830F-31FE751BBD88}" type="presParOf" srcId="{9247D4E2-E4A7-40FA-A84E-4E8EF8DBFE5E}" destId="{2634A537-36E6-4591-A176-E12F9E7FD986}" srcOrd="1" destOrd="0" presId="urn:microsoft.com/office/officeart/2005/8/layout/hList1"/>
    <dgm:cxn modelId="{4CB0747E-6ACD-4B68-9249-4D0EDD142E69}" type="presParOf" srcId="{9247D4E2-E4A7-40FA-A84E-4E8EF8DBFE5E}" destId="{CC3E3536-88D0-42FF-B93C-F597E557E2E7}" srcOrd="2" destOrd="0" presId="urn:microsoft.com/office/officeart/2005/8/layout/hList1"/>
    <dgm:cxn modelId="{C97E8502-7067-4252-ABD0-9368752996AF}" type="presParOf" srcId="{CC3E3536-88D0-42FF-B93C-F597E557E2E7}" destId="{0417EE48-3DE7-40F1-A405-57C0CD7507F8}" srcOrd="0" destOrd="0" presId="urn:microsoft.com/office/officeart/2005/8/layout/hList1"/>
    <dgm:cxn modelId="{37524577-D508-4810-B28A-013D68CADD79}" type="presParOf" srcId="{CC3E3536-88D0-42FF-B93C-F597E557E2E7}" destId="{8CD19FE7-E694-4E2A-BA53-5E4BEF3CF3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C26EA12-64A8-4897-B743-4A49C0F472B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sv-SE"/>
        </a:p>
      </dgm:t>
    </dgm:pt>
    <dgm:pt modelId="{07D08C2F-9887-411A-9EF3-7B51D4DA54CD}">
      <dgm:prSet phldrT="[Text]" custT="1"/>
      <dgm:spPr>
        <a:solidFill>
          <a:schemeClr val="tx2"/>
        </a:solidFill>
      </dgm:spPr>
      <dgm:t>
        <a:bodyPr/>
        <a:lstStyle/>
        <a:p>
          <a:r>
            <a:rPr lang="sv-SE" sz="2000" dirty="0"/>
            <a:t>Särskilda skäl </a:t>
          </a:r>
          <a:r>
            <a:rPr lang="sv-SE" sz="2000" i="1" dirty="0"/>
            <a:t>innan</a:t>
          </a:r>
          <a:r>
            <a:rPr lang="sv-SE" sz="2000" dirty="0"/>
            <a:t> 15 mars 2021</a:t>
          </a:r>
        </a:p>
      </dgm:t>
    </dgm:pt>
    <dgm:pt modelId="{D9E50417-B2E0-408D-B50E-B42ED9DE8879}" type="parTrans" cxnId="{8F51672A-8C29-49B0-9AD7-A2DD3EF17FC4}">
      <dgm:prSet/>
      <dgm:spPr/>
      <dgm:t>
        <a:bodyPr/>
        <a:lstStyle/>
        <a:p>
          <a:endParaRPr lang="sv-SE"/>
        </a:p>
      </dgm:t>
    </dgm:pt>
    <dgm:pt modelId="{45425DFF-E95A-463A-847D-862F79B78BB1}" type="sibTrans" cxnId="{8F51672A-8C29-49B0-9AD7-A2DD3EF17FC4}">
      <dgm:prSet/>
      <dgm:spPr/>
      <dgm:t>
        <a:bodyPr/>
        <a:lstStyle/>
        <a:p>
          <a:endParaRPr lang="sv-SE"/>
        </a:p>
      </dgm:t>
    </dgm:pt>
    <dgm:pt modelId="{141F2C64-D4A8-4B78-ABCF-2D2D01106B48}">
      <dgm:prSet phldrT="[Text]" custT="1"/>
      <dgm:spPr/>
      <dgm:t>
        <a:bodyPr/>
        <a:lstStyle/>
        <a:p>
          <a:r>
            <a:rPr lang="sv-SE" sz="1600" b="1" dirty="0"/>
            <a:t>Tillämpades mellan dag 181-365</a:t>
          </a:r>
        </a:p>
      </dgm:t>
    </dgm:pt>
    <dgm:pt modelId="{F9562552-C4E8-419A-9403-3C998F9CE2D1}" type="parTrans" cxnId="{071146F1-5E1A-40C3-9BDE-1E15245569A8}">
      <dgm:prSet/>
      <dgm:spPr/>
      <dgm:t>
        <a:bodyPr/>
        <a:lstStyle/>
        <a:p>
          <a:endParaRPr lang="sv-SE"/>
        </a:p>
      </dgm:t>
    </dgm:pt>
    <dgm:pt modelId="{4D27D068-5B5B-4BEE-A29F-A490830F6904}" type="sibTrans" cxnId="{071146F1-5E1A-40C3-9BDE-1E15245569A8}">
      <dgm:prSet/>
      <dgm:spPr/>
      <dgm:t>
        <a:bodyPr/>
        <a:lstStyle/>
        <a:p>
          <a:endParaRPr lang="sv-SE"/>
        </a:p>
      </dgm:t>
    </dgm:pt>
    <dgm:pt modelId="{7500FBCE-D227-4939-A4B2-61FBB89E7DF4}">
      <dgm:prSet phldrT="[Text]" custT="1"/>
      <dgm:spPr/>
      <dgm:t>
        <a:bodyPr/>
        <a:lstStyle/>
        <a:p>
          <a:r>
            <a:rPr lang="sv-SE" sz="1600" b="1" dirty="0"/>
            <a:t>Högt beviskrav  - svårt att tillämpa på diffusa diagnoser</a:t>
          </a:r>
        </a:p>
      </dgm:t>
    </dgm:pt>
    <dgm:pt modelId="{3EF58F5B-8BE0-45A2-9237-B3B81941D71C}" type="parTrans" cxnId="{F91A3D9C-9FB4-4FFD-B9D2-F9B9BCBD12C5}">
      <dgm:prSet/>
      <dgm:spPr/>
      <dgm:t>
        <a:bodyPr/>
        <a:lstStyle/>
        <a:p>
          <a:endParaRPr lang="sv-SE"/>
        </a:p>
      </dgm:t>
    </dgm:pt>
    <dgm:pt modelId="{EEA27D0F-C17D-4E5E-91AE-2D40DFA4ED76}" type="sibTrans" cxnId="{F91A3D9C-9FB4-4FFD-B9D2-F9B9BCBD12C5}">
      <dgm:prSet/>
      <dgm:spPr/>
      <dgm:t>
        <a:bodyPr/>
        <a:lstStyle/>
        <a:p>
          <a:endParaRPr lang="sv-SE"/>
        </a:p>
      </dgm:t>
    </dgm:pt>
    <dgm:pt modelId="{4E71F5F0-2C60-48EA-9C2A-F85F8459BB8C}">
      <dgm:prSet phldrT="[Text]" custT="1"/>
      <dgm:spPr>
        <a:solidFill>
          <a:schemeClr val="tx2"/>
        </a:solidFill>
      </dgm:spPr>
      <dgm:t>
        <a:bodyPr/>
        <a:lstStyle/>
        <a:p>
          <a:r>
            <a:rPr lang="sv-SE" sz="2000" dirty="0"/>
            <a:t>Särskilda skäl </a:t>
          </a:r>
          <a:r>
            <a:rPr lang="sv-SE" sz="2000" i="1" dirty="0"/>
            <a:t>från</a:t>
          </a:r>
          <a:r>
            <a:rPr lang="sv-SE" sz="2000" dirty="0"/>
            <a:t>              1 februari 2022</a:t>
          </a:r>
        </a:p>
      </dgm:t>
    </dgm:pt>
    <dgm:pt modelId="{5055172E-DEE4-4811-8AAF-AAF9A2B90338}" type="parTrans" cxnId="{1D4277EE-7FDB-4BBD-9D28-2BB0BD6DEEA3}">
      <dgm:prSet/>
      <dgm:spPr/>
      <dgm:t>
        <a:bodyPr/>
        <a:lstStyle/>
        <a:p>
          <a:endParaRPr lang="sv-SE"/>
        </a:p>
      </dgm:t>
    </dgm:pt>
    <dgm:pt modelId="{646CE295-6BA6-43D5-9E31-7287CDB1086F}" type="sibTrans" cxnId="{1D4277EE-7FDB-4BBD-9D28-2BB0BD6DEEA3}">
      <dgm:prSet/>
      <dgm:spPr/>
      <dgm:t>
        <a:bodyPr/>
        <a:lstStyle/>
        <a:p>
          <a:endParaRPr lang="sv-SE"/>
        </a:p>
      </dgm:t>
    </dgm:pt>
    <dgm:pt modelId="{32A2B623-9B73-4987-AD63-0F51DEBBD6C1}">
      <dgm:prSet custT="1"/>
      <dgm:spPr/>
      <dgm:t>
        <a:bodyPr/>
        <a:lstStyle/>
        <a:p>
          <a:r>
            <a:rPr lang="sv-SE" sz="1600" b="1" dirty="0"/>
            <a:t>Krav på medicinsk prognos</a:t>
          </a:r>
        </a:p>
      </dgm:t>
    </dgm:pt>
    <dgm:pt modelId="{2FB23255-9C9C-4432-AC07-D2DAD7328AE0}" type="parTrans" cxnId="{DACAE04D-787F-4488-9690-8A2D0919E789}">
      <dgm:prSet/>
      <dgm:spPr/>
      <dgm:t>
        <a:bodyPr/>
        <a:lstStyle/>
        <a:p>
          <a:endParaRPr lang="sv-SE"/>
        </a:p>
      </dgm:t>
    </dgm:pt>
    <dgm:pt modelId="{B4B8DBBA-EDA2-444C-B9B5-B9FAD96AEB69}" type="sibTrans" cxnId="{DACAE04D-787F-4488-9690-8A2D0919E789}">
      <dgm:prSet/>
      <dgm:spPr/>
      <dgm:t>
        <a:bodyPr/>
        <a:lstStyle/>
        <a:p>
          <a:endParaRPr lang="sv-SE"/>
        </a:p>
      </dgm:t>
    </dgm:pt>
    <dgm:pt modelId="{C52FAF16-F81C-43B7-AD77-605DE47B02B7}">
      <dgm:prSet custT="1"/>
      <dgm:spPr/>
      <dgm:t>
        <a:bodyPr/>
        <a:lstStyle/>
        <a:p>
          <a:r>
            <a:rPr lang="sv-SE" sz="1600" b="1" dirty="0"/>
            <a:t>Tillämpas mellan dag 181-550</a:t>
          </a:r>
        </a:p>
      </dgm:t>
    </dgm:pt>
    <dgm:pt modelId="{033D39BB-9B83-4CC4-8169-0B5B60EC9E5A}" type="parTrans" cxnId="{16033E83-D07A-4C8A-B8F0-8FE043E78A03}">
      <dgm:prSet/>
      <dgm:spPr/>
      <dgm:t>
        <a:bodyPr/>
        <a:lstStyle/>
        <a:p>
          <a:endParaRPr lang="sv-SE"/>
        </a:p>
      </dgm:t>
    </dgm:pt>
    <dgm:pt modelId="{5DED4727-9ACD-49C1-AA77-7C36714153DF}" type="sibTrans" cxnId="{16033E83-D07A-4C8A-B8F0-8FE043E78A03}">
      <dgm:prSet/>
      <dgm:spPr/>
      <dgm:t>
        <a:bodyPr/>
        <a:lstStyle/>
        <a:p>
          <a:endParaRPr lang="sv-SE"/>
        </a:p>
      </dgm:t>
    </dgm:pt>
    <dgm:pt modelId="{44D872AA-BDDC-4384-AFD4-82CA8E67EBC4}">
      <dgm:prSet custT="1"/>
      <dgm:spPr/>
      <dgm:t>
        <a:bodyPr/>
        <a:lstStyle/>
        <a:p>
          <a:r>
            <a:rPr lang="sv-SE" sz="1600" b="1" dirty="0"/>
            <a:t>Högt beviskrav – inga diagnoser utesluts</a:t>
          </a:r>
        </a:p>
      </dgm:t>
    </dgm:pt>
    <dgm:pt modelId="{47C9B96D-551A-49B1-9127-16B5F69F75C9}" type="parTrans" cxnId="{1ADFBB16-237B-478E-A137-36D28F9889A4}">
      <dgm:prSet/>
      <dgm:spPr/>
      <dgm:t>
        <a:bodyPr/>
        <a:lstStyle/>
        <a:p>
          <a:endParaRPr lang="sv-SE"/>
        </a:p>
      </dgm:t>
    </dgm:pt>
    <dgm:pt modelId="{BA880619-9AB2-4472-8E22-DB16A2919B62}" type="sibTrans" cxnId="{1ADFBB16-237B-478E-A137-36D28F9889A4}">
      <dgm:prSet/>
      <dgm:spPr/>
      <dgm:t>
        <a:bodyPr/>
        <a:lstStyle/>
        <a:p>
          <a:endParaRPr lang="sv-SE"/>
        </a:p>
      </dgm:t>
    </dgm:pt>
    <dgm:pt modelId="{EF542504-72ED-4378-A957-9BFBEF7A6E89}">
      <dgm:prSet custT="1"/>
      <dgm:spPr/>
      <dgm:t>
        <a:bodyPr/>
        <a:lstStyle/>
        <a:p>
          <a:r>
            <a:rPr lang="sv-SE" sz="1600" b="1" dirty="0"/>
            <a:t>Krav på tydlig prognos och tidsplan. Kan baseras på både medicinska och andra uppgifter.</a:t>
          </a:r>
        </a:p>
      </dgm:t>
    </dgm:pt>
    <dgm:pt modelId="{3D538E99-16B5-42CC-A811-3F1FE242BFE8}" type="parTrans" cxnId="{4C95C2AC-A11A-4D48-BB17-0FF1FBA379BD}">
      <dgm:prSet/>
      <dgm:spPr/>
      <dgm:t>
        <a:bodyPr/>
        <a:lstStyle/>
        <a:p>
          <a:endParaRPr lang="sv-SE"/>
        </a:p>
      </dgm:t>
    </dgm:pt>
    <dgm:pt modelId="{5A8B6FB8-BC79-460B-B385-1A765CF2331A}" type="sibTrans" cxnId="{4C95C2AC-A11A-4D48-BB17-0FF1FBA379BD}">
      <dgm:prSet/>
      <dgm:spPr/>
      <dgm:t>
        <a:bodyPr/>
        <a:lstStyle/>
        <a:p>
          <a:endParaRPr lang="sv-SE"/>
        </a:p>
      </dgm:t>
    </dgm:pt>
    <dgm:pt modelId="{FE7FFAA0-50D9-4A28-A786-5571C5D14125}" type="pres">
      <dgm:prSet presAssocID="{3C26EA12-64A8-4897-B743-4A49C0F472BC}" presName="diagram" presStyleCnt="0">
        <dgm:presLayoutVars>
          <dgm:chPref val="1"/>
          <dgm:dir/>
          <dgm:animOne val="branch"/>
          <dgm:animLvl val="lvl"/>
          <dgm:resizeHandles/>
        </dgm:presLayoutVars>
      </dgm:prSet>
      <dgm:spPr/>
      <dgm:t>
        <a:bodyPr/>
        <a:lstStyle/>
        <a:p>
          <a:endParaRPr lang="sv-SE"/>
        </a:p>
      </dgm:t>
    </dgm:pt>
    <dgm:pt modelId="{5A89CD03-2B18-4185-B446-E01956F57646}" type="pres">
      <dgm:prSet presAssocID="{07D08C2F-9887-411A-9EF3-7B51D4DA54CD}" presName="root" presStyleCnt="0"/>
      <dgm:spPr/>
    </dgm:pt>
    <dgm:pt modelId="{4AA39C56-0D35-4DA5-9F0B-38F22B15C744}" type="pres">
      <dgm:prSet presAssocID="{07D08C2F-9887-411A-9EF3-7B51D4DA54CD}" presName="rootComposite" presStyleCnt="0"/>
      <dgm:spPr/>
    </dgm:pt>
    <dgm:pt modelId="{5CFF0485-CABE-4928-9352-8C231BE21B74}" type="pres">
      <dgm:prSet presAssocID="{07D08C2F-9887-411A-9EF3-7B51D4DA54CD}" presName="rootText" presStyleLbl="node1" presStyleIdx="0" presStyleCnt="2" custScaleX="137546" custScaleY="65604"/>
      <dgm:spPr/>
      <dgm:t>
        <a:bodyPr/>
        <a:lstStyle/>
        <a:p>
          <a:endParaRPr lang="sv-SE"/>
        </a:p>
      </dgm:t>
    </dgm:pt>
    <dgm:pt modelId="{63C202F6-1113-490B-ADCB-D0AD6F5D2772}" type="pres">
      <dgm:prSet presAssocID="{07D08C2F-9887-411A-9EF3-7B51D4DA54CD}" presName="rootConnector" presStyleLbl="node1" presStyleIdx="0" presStyleCnt="2"/>
      <dgm:spPr/>
      <dgm:t>
        <a:bodyPr/>
        <a:lstStyle/>
        <a:p>
          <a:endParaRPr lang="sv-SE"/>
        </a:p>
      </dgm:t>
    </dgm:pt>
    <dgm:pt modelId="{3A87A03D-EC9B-46B8-A329-40B7D509B1D8}" type="pres">
      <dgm:prSet presAssocID="{07D08C2F-9887-411A-9EF3-7B51D4DA54CD}" presName="childShape" presStyleCnt="0"/>
      <dgm:spPr/>
    </dgm:pt>
    <dgm:pt modelId="{C18DB7CB-A7FE-476A-BC9B-8F8EF8113B7C}" type="pres">
      <dgm:prSet presAssocID="{F9562552-C4E8-419A-9403-3C998F9CE2D1}" presName="Name13" presStyleLbl="parChTrans1D2" presStyleIdx="0" presStyleCnt="6"/>
      <dgm:spPr/>
      <dgm:t>
        <a:bodyPr/>
        <a:lstStyle/>
        <a:p>
          <a:endParaRPr lang="sv-SE"/>
        </a:p>
      </dgm:t>
    </dgm:pt>
    <dgm:pt modelId="{1CCF8E9A-57F6-469C-B6EA-8D2E61A68B42}" type="pres">
      <dgm:prSet presAssocID="{141F2C64-D4A8-4B78-ABCF-2D2D01106B48}" presName="childText" presStyleLbl="bgAcc1" presStyleIdx="0" presStyleCnt="6" custScaleX="120027">
        <dgm:presLayoutVars>
          <dgm:bulletEnabled val="1"/>
        </dgm:presLayoutVars>
      </dgm:prSet>
      <dgm:spPr/>
      <dgm:t>
        <a:bodyPr/>
        <a:lstStyle/>
        <a:p>
          <a:endParaRPr lang="sv-SE"/>
        </a:p>
      </dgm:t>
    </dgm:pt>
    <dgm:pt modelId="{9D2C0B2C-72A9-40DE-8028-E7713F1E5D56}" type="pres">
      <dgm:prSet presAssocID="{3EF58F5B-8BE0-45A2-9237-B3B81941D71C}" presName="Name13" presStyleLbl="parChTrans1D2" presStyleIdx="1" presStyleCnt="6"/>
      <dgm:spPr/>
      <dgm:t>
        <a:bodyPr/>
        <a:lstStyle/>
        <a:p>
          <a:endParaRPr lang="sv-SE"/>
        </a:p>
      </dgm:t>
    </dgm:pt>
    <dgm:pt modelId="{D20B4428-029C-4F37-B6F5-927538CA225C}" type="pres">
      <dgm:prSet presAssocID="{7500FBCE-D227-4939-A4B2-61FBB89E7DF4}" presName="childText" presStyleLbl="bgAcc1" presStyleIdx="1" presStyleCnt="6" custScaleX="120028">
        <dgm:presLayoutVars>
          <dgm:bulletEnabled val="1"/>
        </dgm:presLayoutVars>
      </dgm:prSet>
      <dgm:spPr/>
      <dgm:t>
        <a:bodyPr/>
        <a:lstStyle/>
        <a:p>
          <a:endParaRPr lang="sv-SE"/>
        </a:p>
      </dgm:t>
    </dgm:pt>
    <dgm:pt modelId="{C0683706-2A94-481E-B3E5-F2103A4031FD}" type="pres">
      <dgm:prSet presAssocID="{2FB23255-9C9C-4432-AC07-D2DAD7328AE0}" presName="Name13" presStyleLbl="parChTrans1D2" presStyleIdx="2" presStyleCnt="6"/>
      <dgm:spPr/>
      <dgm:t>
        <a:bodyPr/>
        <a:lstStyle/>
        <a:p>
          <a:endParaRPr lang="sv-SE"/>
        </a:p>
      </dgm:t>
    </dgm:pt>
    <dgm:pt modelId="{CF88BFFE-F299-4898-B68A-EF8A59C01E47}" type="pres">
      <dgm:prSet presAssocID="{32A2B623-9B73-4987-AD63-0F51DEBBD6C1}" presName="childText" presStyleLbl="bgAcc1" presStyleIdx="2" presStyleCnt="6" custScaleX="120027">
        <dgm:presLayoutVars>
          <dgm:bulletEnabled val="1"/>
        </dgm:presLayoutVars>
      </dgm:prSet>
      <dgm:spPr/>
      <dgm:t>
        <a:bodyPr/>
        <a:lstStyle/>
        <a:p>
          <a:endParaRPr lang="sv-SE"/>
        </a:p>
      </dgm:t>
    </dgm:pt>
    <dgm:pt modelId="{44E10E28-D999-4A44-A1B2-5FCEC53C68B0}" type="pres">
      <dgm:prSet presAssocID="{4E71F5F0-2C60-48EA-9C2A-F85F8459BB8C}" presName="root" presStyleCnt="0"/>
      <dgm:spPr/>
    </dgm:pt>
    <dgm:pt modelId="{DC05F2F4-CCE2-456E-B08A-4BDAD761F978}" type="pres">
      <dgm:prSet presAssocID="{4E71F5F0-2C60-48EA-9C2A-F85F8459BB8C}" presName="rootComposite" presStyleCnt="0"/>
      <dgm:spPr/>
    </dgm:pt>
    <dgm:pt modelId="{6FDEB8D0-DA86-446D-9FA5-5B9568C745DD}" type="pres">
      <dgm:prSet presAssocID="{4E71F5F0-2C60-48EA-9C2A-F85F8459BB8C}" presName="rootText" presStyleLbl="node1" presStyleIdx="1" presStyleCnt="2" custScaleX="136342" custScaleY="70451"/>
      <dgm:spPr/>
      <dgm:t>
        <a:bodyPr/>
        <a:lstStyle/>
        <a:p>
          <a:endParaRPr lang="sv-SE"/>
        </a:p>
      </dgm:t>
    </dgm:pt>
    <dgm:pt modelId="{7F5C4C3C-9BC7-472B-A069-42F0CB0F9A05}" type="pres">
      <dgm:prSet presAssocID="{4E71F5F0-2C60-48EA-9C2A-F85F8459BB8C}" presName="rootConnector" presStyleLbl="node1" presStyleIdx="1" presStyleCnt="2"/>
      <dgm:spPr/>
      <dgm:t>
        <a:bodyPr/>
        <a:lstStyle/>
        <a:p>
          <a:endParaRPr lang="sv-SE"/>
        </a:p>
      </dgm:t>
    </dgm:pt>
    <dgm:pt modelId="{2A17C241-FC74-4676-8C2D-FC64D9A483C9}" type="pres">
      <dgm:prSet presAssocID="{4E71F5F0-2C60-48EA-9C2A-F85F8459BB8C}" presName="childShape" presStyleCnt="0"/>
      <dgm:spPr/>
    </dgm:pt>
    <dgm:pt modelId="{13E574CC-877B-4A2F-8FDF-A6088D225648}" type="pres">
      <dgm:prSet presAssocID="{033D39BB-9B83-4CC4-8169-0B5B60EC9E5A}" presName="Name13" presStyleLbl="parChTrans1D2" presStyleIdx="3" presStyleCnt="6"/>
      <dgm:spPr/>
      <dgm:t>
        <a:bodyPr/>
        <a:lstStyle/>
        <a:p>
          <a:endParaRPr lang="sv-SE"/>
        </a:p>
      </dgm:t>
    </dgm:pt>
    <dgm:pt modelId="{17D60356-AEFB-45A6-9E2A-47378BCC9421}" type="pres">
      <dgm:prSet presAssocID="{C52FAF16-F81C-43B7-AD77-605DE47B02B7}" presName="childText" presStyleLbl="bgAcc1" presStyleIdx="3" presStyleCnt="6" custScaleX="119876">
        <dgm:presLayoutVars>
          <dgm:bulletEnabled val="1"/>
        </dgm:presLayoutVars>
      </dgm:prSet>
      <dgm:spPr/>
      <dgm:t>
        <a:bodyPr/>
        <a:lstStyle/>
        <a:p>
          <a:endParaRPr lang="sv-SE"/>
        </a:p>
      </dgm:t>
    </dgm:pt>
    <dgm:pt modelId="{5D000467-0FDB-408C-8C15-F0AB267813C7}" type="pres">
      <dgm:prSet presAssocID="{47C9B96D-551A-49B1-9127-16B5F69F75C9}" presName="Name13" presStyleLbl="parChTrans1D2" presStyleIdx="4" presStyleCnt="6"/>
      <dgm:spPr/>
      <dgm:t>
        <a:bodyPr/>
        <a:lstStyle/>
        <a:p>
          <a:endParaRPr lang="sv-SE"/>
        </a:p>
      </dgm:t>
    </dgm:pt>
    <dgm:pt modelId="{FF5D6A5B-F2BB-487A-8C0E-F04C7A440643}" type="pres">
      <dgm:prSet presAssocID="{44D872AA-BDDC-4384-AFD4-82CA8E67EBC4}" presName="childText" presStyleLbl="bgAcc1" presStyleIdx="4" presStyleCnt="6" custScaleX="119876">
        <dgm:presLayoutVars>
          <dgm:bulletEnabled val="1"/>
        </dgm:presLayoutVars>
      </dgm:prSet>
      <dgm:spPr/>
      <dgm:t>
        <a:bodyPr/>
        <a:lstStyle/>
        <a:p>
          <a:endParaRPr lang="sv-SE"/>
        </a:p>
      </dgm:t>
    </dgm:pt>
    <dgm:pt modelId="{64B99D65-0C53-44AB-9910-4E3377415B86}" type="pres">
      <dgm:prSet presAssocID="{3D538E99-16B5-42CC-A811-3F1FE242BFE8}" presName="Name13" presStyleLbl="parChTrans1D2" presStyleIdx="5" presStyleCnt="6"/>
      <dgm:spPr/>
      <dgm:t>
        <a:bodyPr/>
        <a:lstStyle/>
        <a:p>
          <a:endParaRPr lang="sv-SE"/>
        </a:p>
      </dgm:t>
    </dgm:pt>
    <dgm:pt modelId="{FF816966-32EE-49BA-8B35-2056CCCF8344}" type="pres">
      <dgm:prSet presAssocID="{EF542504-72ED-4378-A957-9BFBEF7A6E89}" presName="childText" presStyleLbl="bgAcc1" presStyleIdx="5" presStyleCnt="6" custScaleX="119876">
        <dgm:presLayoutVars>
          <dgm:bulletEnabled val="1"/>
        </dgm:presLayoutVars>
      </dgm:prSet>
      <dgm:spPr/>
      <dgm:t>
        <a:bodyPr/>
        <a:lstStyle/>
        <a:p>
          <a:endParaRPr lang="sv-SE"/>
        </a:p>
      </dgm:t>
    </dgm:pt>
  </dgm:ptLst>
  <dgm:cxnLst>
    <dgm:cxn modelId="{40C0ABDF-6C5B-47B4-ABF3-3D0A51A5737F}" type="presOf" srcId="{47C9B96D-551A-49B1-9127-16B5F69F75C9}" destId="{5D000467-0FDB-408C-8C15-F0AB267813C7}" srcOrd="0" destOrd="0" presId="urn:microsoft.com/office/officeart/2005/8/layout/hierarchy3"/>
    <dgm:cxn modelId="{0F5DD118-7FF1-4A82-96DA-49D691CB84E7}" type="presOf" srcId="{3C26EA12-64A8-4897-B743-4A49C0F472BC}" destId="{FE7FFAA0-50D9-4A28-A786-5571C5D14125}" srcOrd="0" destOrd="0" presId="urn:microsoft.com/office/officeart/2005/8/layout/hierarchy3"/>
    <dgm:cxn modelId="{DEEC987A-E74F-4041-9D6E-E23C0A8F17D5}" type="presOf" srcId="{3D538E99-16B5-42CC-A811-3F1FE242BFE8}" destId="{64B99D65-0C53-44AB-9910-4E3377415B86}" srcOrd="0" destOrd="0" presId="urn:microsoft.com/office/officeart/2005/8/layout/hierarchy3"/>
    <dgm:cxn modelId="{86CF2F66-8810-4DA4-AA34-6A23782F219C}" type="presOf" srcId="{033D39BB-9B83-4CC4-8169-0B5B60EC9E5A}" destId="{13E574CC-877B-4A2F-8FDF-A6088D225648}" srcOrd="0" destOrd="0" presId="urn:microsoft.com/office/officeart/2005/8/layout/hierarchy3"/>
    <dgm:cxn modelId="{8F51672A-8C29-49B0-9AD7-A2DD3EF17FC4}" srcId="{3C26EA12-64A8-4897-B743-4A49C0F472BC}" destId="{07D08C2F-9887-411A-9EF3-7B51D4DA54CD}" srcOrd="0" destOrd="0" parTransId="{D9E50417-B2E0-408D-B50E-B42ED9DE8879}" sibTransId="{45425DFF-E95A-463A-847D-862F79B78BB1}"/>
    <dgm:cxn modelId="{071146F1-5E1A-40C3-9BDE-1E15245569A8}" srcId="{07D08C2F-9887-411A-9EF3-7B51D4DA54CD}" destId="{141F2C64-D4A8-4B78-ABCF-2D2D01106B48}" srcOrd="0" destOrd="0" parTransId="{F9562552-C4E8-419A-9403-3C998F9CE2D1}" sibTransId="{4D27D068-5B5B-4BEE-A29F-A490830F6904}"/>
    <dgm:cxn modelId="{1ADFBB16-237B-478E-A137-36D28F9889A4}" srcId="{4E71F5F0-2C60-48EA-9C2A-F85F8459BB8C}" destId="{44D872AA-BDDC-4384-AFD4-82CA8E67EBC4}" srcOrd="1" destOrd="0" parTransId="{47C9B96D-551A-49B1-9127-16B5F69F75C9}" sibTransId="{BA880619-9AB2-4472-8E22-DB16A2919B62}"/>
    <dgm:cxn modelId="{34166BD7-22AC-4DE3-B0C6-3E98B1437902}" type="presOf" srcId="{07D08C2F-9887-411A-9EF3-7B51D4DA54CD}" destId="{5CFF0485-CABE-4928-9352-8C231BE21B74}" srcOrd="0" destOrd="0" presId="urn:microsoft.com/office/officeart/2005/8/layout/hierarchy3"/>
    <dgm:cxn modelId="{8290B0A8-F30E-4059-9A3D-AF2F9C8506FE}" type="presOf" srcId="{07D08C2F-9887-411A-9EF3-7B51D4DA54CD}" destId="{63C202F6-1113-490B-ADCB-D0AD6F5D2772}" srcOrd="1" destOrd="0" presId="urn:microsoft.com/office/officeart/2005/8/layout/hierarchy3"/>
    <dgm:cxn modelId="{4C95C2AC-A11A-4D48-BB17-0FF1FBA379BD}" srcId="{4E71F5F0-2C60-48EA-9C2A-F85F8459BB8C}" destId="{EF542504-72ED-4378-A957-9BFBEF7A6E89}" srcOrd="2" destOrd="0" parTransId="{3D538E99-16B5-42CC-A811-3F1FE242BFE8}" sibTransId="{5A8B6FB8-BC79-460B-B385-1A765CF2331A}"/>
    <dgm:cxn modelId="{EFF4BA4E-1F73-40AC-A164-A6A3B7722FA7}" type="presOf" srcId="{F9562552-C4E8-419A-9403-3C998F9CE2D1}" destId="{C18DB7CB-A7FE-476A-BC9B-8F8EF8113B7C}" srcOrd="0" destOrd="0" presId="urn:microsoft.com/office/officeart/2005/8/layout/hierarchy3"/>
    <dgm:cxn modelId="{FA6532FA-9698-4CB5-AF09-E0EB5E1AFAC8}" type="presOf" srcId="{141F2C64-D4A8-4B78-ABCF-2D2D01106B48}" destId="{1CCF8E9A-57F6-469C-B6EA-8D2E61A68B42}" srcOrd="0" destOrd="0" presId="urn:microsoft.com/office/officeart/2005/8/layout/hierarchy3"/>
    <dgm:cxn modelId="{0B2AE659-A226-44BF-97AF-7CC0723A2DA1}" type="presOf" srcId="{4E71F5F0-2C60-48EA-9C2A-F85F8459BB8C}" destId="{7F5C4C3C-9BC7-472B-A069-42F0CB0F9A05}" srcOrd="1" destOrd="0" presId="urn:microsoft.com/office/officeart/2005/8/layout/hierarchy3"/>
    <dgm:cxn modelId="{5ACF79C5-2AAE-4E4B-8AA5-2593072B94D0}" type="presOf" srcId="{C52FAF16-F81C-43B7-AD77-605DE47B02B7}" destId="{17D60356-AEFB-45A6-9E2A-47378BCC9421}" srcOrd="0" destOrd="0" presId="urn:microsoft.com/office/officeart/2005/8/layout/hierarchy3"/>
    <dgm:cxn modelId="{DACAE04D-787F-4488-9690-8A2D0919E789}" srcId="{07D08C2F-9887-411A-9EF3-7B51D4DA54CD}" destId="{32A2B623-9B73-4987-AD63-0F51DEBBD6C1}" srcOrd="2" destOrd="0" parTransId="{2FB23255-9C9C-4432-AC07-D2DAD7328AE0}" sibTransId="{B4B8DBBA-EDA2-444C-B9B5-B9FAD96AEB69}"/>
    <dgm:cxn modelId="{BAAF3A44-2D14-4599-982B-1EAA4111829A}" type="presOf" srcId="{EF542504-72ED-4378-A957-9BFBEF7A6E89}" destId="{FF816966-32EE-49BA-8B35-2056CCCF8344}" srcOrd="0" destOrd="0" presId="urn:microsoft.com/office/officeart/2005/8/layout/hierarchy3"/>
    <dgm:cxn modelId="{4C035727-EA33-443E-9A06-99176DF0B6E3}" type="presOf" srcId="{4E71F5F0-2C60-48EA-9C2A-F85F8459BB8C}" destId="{6FDEB8D0-DA86-446D-9FA5-5B9568C745DD}" srcOrd="0" destOrd="0" presId="urn:microsoft.com/office/officeart/2005/8/layout/hierarchy3"/>
    <dgm:cxn modelId="{6FB28A79-FEC7-41BA-BBBF-779356F79662}" type="presOf" srcId="{3EF58F5B-8BE0-45A2-9237-B3B81941D71C}" destId="{9D2C0B2C-72A9-40DE-8028-E7713F1E5D56}" srcOrd="0" destOrd="0" presId="urn:microsoft.com/office/officeart/2005/8/layout/hierarchy3"/>
    <dgm:cxn modelId="{16033E83-D07A-4C8A-B8F0-8FE043E78A03}" srcId="{4E71F5F0-2C60-48EA-9C2A-F85F8459BB8C}" destId="{C52FAF16-F81C-43B7-AD77-605DE47B02B7}" srcOrd="0" destOrd="0" parTransId="{033D39BB-9B83-4CC4-8169-0B5B60EC9E5A}" sibTransId="{5DED4727-9ACD-49C1-AA77-7C36714153DF}"/>
    <dgm:cxn modelId="{E7597BB6-24E0-4A73-847F-9130B92A0B27}" type="presOf" srcId="{32A2B623-9B73-4987-AD63-0F51DEBBD6C1}" destId="{CF88BFFE-F299-4898-B68A-EF8A59C01E47}" srcOrd="0" destOrd="0" presId="urn:microsoft.com/office/officeart/2005/8/layout/hierarchy3"/>
    <dgm:cxn modelId="{ED149EAA-BFD9-4558-BFEF-9B28EB1DD009}" type="presOf" srcId="{44D872AA-BDDC-4384-AFD4-82CA8E67EBC4}" destId="{FF5D6A5B-F2BB-487A-8C0E-F04C7A440643}" srcOrd="0" destOrd="0" presId="urn:microsoft.com/office/officeart/2005/8/layout/hierarchy3"/>
    <dgm:cxn modelId="{F91A3D9C-9FB4-4FFD-B9D2-F9B9BCBD12C5}" srcId="{07D08C2F-9887-411A-9EF3-7B51D4DA54CD}" destId="{7500FBCE-D227-4939-A4B2-61FBB89E7DF4}" srcOrd="1" destOrd="0" parTransId="{3EF58F5B-8BE0-45A2-9237-B3B81941D71C}" sibTransId="{EEA27D0F-C17D-4E5E-91AE-2D40DFA4ED76}"/>
    <dgm:cxn modelId="{E833C841-155A-4B46-93B2-D5E12FCEFD34}" type="presOf" srcId="{2FB23255-9C9C-4432-AC07-D2DAD7328AE0}" destId="{C0683706-2A94-481E-B3E5-F2103A4031FD}" srcOrd="0" destOrd="0" presId="urn:microsoft.com/office/officeart/2005/8/layout/hierarchy3"/>
    <dgm:cxn modelId="{8EED739D-9560-4C2A-9F2C-0E8C319D776E}" type="presOf" srcId="{7500FBCE-D227-4939-A4B2-61FBB89E7DF4}" destId="{D20B4428-029C-4F37-B6F5-927538CA225C}" srcOrd="0" destOrd="0" presId="urn:microsoft.com/office/officeart/2005/8/layout/hierarchy3"/>
    <dgm:cxn modelId="{1D4277EE-7FDB-4BBD-9D28-2BB0BD6DEEA3}" srcId="{3C26EA12-64A8-4897-B743-4A49C0F472BC}" destId="{4E71F5F0-2C60-48EA-9C2A-F85F8459BB8C}" srcOrd="1" destOrd="0" parTransId="{5055172E-DEE4-4811-8AAF-AAF9A2B90338}" sibTransId="{646CE295-6BA6-43D5-9E31-7287CDB1086F}"/>
    <dgm:cxn modelId="{8CF1C75E-BF9F-4EA7-860D-D4A2F55CB806}" type="presParOf" srcId="{FE7FFAA0-50D9-4A28-A786-5571C5D14125}" destId="{5A89CD03-2B18-4185-B446-E01956F57646}" srcOrd="0" destOrd="0" presId="urn:microsoft.com/office/officeart/2005/8/layout/hierarchy3"/>
    <dgm:cxn modelId="{25D254AB-DAB4-491F-9DF3-719CF4FEE84F}" type="presParOf" srcId="{5A89CD03-2B18-4185-B446-E01956F57646}" destId="{4AA39C56-0D35-4DA5-9F0B-38F22B15C744}" srcOrd="0" destOrd="0" presId="urn:microsoft.com/office/officeart/2005/8/layout/hierarchy3"/>
    <dgm:cxn modelId="{D80CB380-7B97-4613-9744-E65916D7160A}" type="presParOf" srcId="{4AA39C56-0D35-4DA5-9F0B-38F22B15C744}" destId="{5CFF0485-CABE-4928-9352-8C231BE21B74}" srcOrd="0" destOrd="0" presId="urn:microsoft.com/office/officeart/2005/8/layout/hierarchy3"/>
    <dgm:cxn modelId="{4D0EFBF3-DD08-4824-846B-71C76A672759}" type="presParOf" srcId="{4AA39C56-0D35-4DA5-9F0B-38F22B15C744}" destId="{63C202F6-1113-490B-ADCB-D0AD6F5D2772}" srcOrd="1" destOrd="0" presId="urn:microsoft.com/office/officeart/2005/8/layout/hierarchy3"/>
    <dgm:cxn modelId="{102DFF10-1017-4C02-BF1C-9F18CDAC22D4}" type="presParOf" srcId="{5A89CD03-2B18-4185-B446-E01956F57646}" destId="{3A87A03D-EC9B-46B8-A329-40B7D509B1D8}" srcOrd="1" destOrd="0" presId="urn:microsoft.com/office/officeart/2005/8/layout/hierarchy3"/>
    <dgm:cxn modelId="{B4F6B657-CAB7-4B5C-9D81-88E8E81F85E6}" type="presParOf" srcId="{3A87A03D-EC9B-46B8-A329-40B7D509B1D8}" destId="{C18DB7CB-A7FE-476A-BC9B-8F8EF8113B7C}" srcOrd="0" destOrd="0" presId="urn:microsoft.com/office/officeart/2005/8/layout/hierarchy3"/>
    <dgm:cxn modelId="{F03D8620-2C60-4E95-94F4-BACD75D634A0}" type="presParOf" srcId="{3A87A03D-EC9B-46B8-A329-40B7D509B1D8}" destId="{1CCF8E9A-57F6-469C-B6EA-8D2E61A68B42}" srcOrd="1" destOrd="0" presId="urn:microsoft.com/office/officeart/2005/8/layout/hierarchy3"/>
    <dgm:cxn modelId="{B45128A5-DE63-404B-815C-74BBC3B9863A}" type="presParOf" srcId="{3A87A03D-EC9B-46B8-A329-40B7D509B1D8}" destId="{9D2C0B2C-72A9-40DE-8028-E7713F1E5D56}" srcOrd="2" destOrd="0" presId="urn:microsoft.com/office/officeart/2005/8/layout/hierarchy3"/>
    <dgm:cxn modelId="{7A12B45D-D4E9-427B-A346-EC833DBF63A0}" type="presParOf" srcId="{3A87A03D-EC9B-46B8-A329-40B7D509B1D8}" destId="{D20B4428-029C-4F37-B6F5-927538CA225C}" srcOrd="3" destOrd="0" presId="urn:microsoft.com/office/officeart/2005/8/layout/hierarchy3"/>
    <dgm:cxn modelId="{C25CB32B-F63F-44FA-AEAE-0B0DC3216C7F}" type="presParOf" srcId="{3A87A03D-EC9B-46B8-A329-40B7D509B1D8}" destId="{C0683706-2A94-481E-B3E5-F2103A4031FD}" srcOrd="4" destOrd="0" presId="urn:microsoft.com/office/officeart/2005/8/layout/hierarchy3"/>
    <dgm:cxn modelId="{9BF7BA42-28A6-41A5-AA33-6511953AA12C}" type="presParOf" srcId="{3A87A03D-EC9B-46B8-A329-40B7D509B1D8}" destId="{CF88BFFE-F299-4898-B68A-EF8A59C01E47}" srcOrd="5" destOrd="0" presId="urn:microsoft.com/office/officeart/2005/8/layout/hierarchy3"/>
    <dgm:cxn modelId="{6DA45442-1340-444F-9EF2-45F5B6D663C4}" type="presParOf" srcId="{FE7FFAA0-50D9-4A28-A786-5571C5D14125}" destId="{44E10E28-D999-4A44-A1B2-5FCEC53C68B0}" srcOrd="1" destOrd="0" presId="urn:microsoft.com/office/officeart/2005/8/layout/hierarchy3"/>
    <dgm:cxn modelId="{8A1AF2DA-84F6-42F4-BBFE-5A333C9D9CF0}" type="presParOf" srcId="{44E10E28-D999-4A44-A1B2-5FCEC53C68B0}" destId="{DC05F2F4-CCE2-456E-B08A-4BDAD761F978}" srcOrd="0" destOrd="0" presId="urn:microsoft.com/office/officeart/2005/8/layout/hierarchy3"/>
    <dgm:cxn modelId="{B6592E42-337B-44D7-9296-8E691B8B762F}" type="presParOf" srcId="{DC05F2F4-CCE2-456E-B08A-4BDAD761F978}" destId="{6FDEB8D0-DA86-446D-9FA5-5B9568C745DD}" srcOrd="0" destOrd="0" presId="urn:microsoft.com/office/officeart/2005/8/layout/hierarchy3"/>
    <dgm:cxn modelId="{A1B4091A-2E6F-4FF5-A741-549CE5DEE1CA}" type="presParOf" srcId="{DC05F2F4-CCE2-456E-B08A-4BDAD761F978}" destId="{7F5C4C3C-9BC7-472B-A069-42F0CB0F9A05}" srcOrd="1" destOrd="0" presId="urn:microsoft.com/office/officeart/2005/8/layout/hierarchy3"/>
    <dgm:cxn modelId="{E8E09DFE-C0E6-4E74-8FD5-E3CFAFC8EFE1}" type="presParOf" srcId="{44E10E28-D999-4A44-A1B2-5FCEC53C68B0}" destId="{2A17C241-FC74-4676-8C2D-FC64D9A483C9}" srcOrd="1" destOrd="0" presId="urn:microsoft.com/office/officeart/2005/8/layout/hierarchy3"/>
    <dgm:cxn modelId="{DA6FEA82-1208-4D68-A824-66AB3DEF2F52}" type="presParOf" srcId="{2A17C241-FC74-4676-8C2D-FC64D9A483C9}" destId="{13E574CC-877B-4A2F-8FDF-A6088D225648}" srcOrd="0" destOrd="0" presId="urn:microsoft.com/office/officeart/2005/8/layout/hierarchy3"/>
    <dgm:cxn modelId="{A5D0D1CE-1FC1-41C6-BBE0-14EB4ED12ADC}" type="presParOf" srcId="{2A17C241-FC74-4676-8C2D-FC64D9A483C9}" destId="{17D60356-AEFB-45A6-9E2A-47378BCC9421}" srcOrd="1" destOrd="0" presId="urn:microsoft.com/office/officeart/2005/8/layout/hierarchy3"/>
    <dgm:cxn modelId="{0C3A657E-B9E2-4DD6-A61C-6B3C5107EFE5}" type="presParOf" srcId="{2A17C241-FC74-4676-8C2D-FC64D9A483C9}" destId="{5D000467-0FDB-408C-8C15-F0AB267813C7}" srcOrd="2" destOrd="0" presId="urn:microsoft.com/office/officeart/2005/8/layout/hierarchy3"/>
    <dgm:cxn modelId="{B68A0A98-38B9-4AF7-881D-01591483B784}" type="presParOf" srcId="{2A17C241-FC74-4676-8C2D-FC64D9A483C9}" destId="{FF5D6A5B-F2BB-487A-8C0E-F04C7A440643}" srcOrd="3" destOrd="0" presId="urn:microsoft.com/office/officeart/2005/8/layout/hierarchy3"/>
    <dgm:cxn modelId="{68A095ED-1CB9-4910-B4AC-7F207835CEEF}" type="presParOf" srcId="{2A17C241-FC74-4676-8C2D-FC64D9A483C9}" destId="{64B99D65-0C53-44AB-9910-4E3377415B86}" srcOrd="4" destOrd="0" presId="urn:microsoft.com/office/officeart/2005/8/layout/hierarchy3"/>
    <dgm:cxn modelId="{F50BD27A-F614-430C-A679-2966BD023C7D}" type="presParOf" srcId="{2A17C241-FC74-4676-8C2D-FC64D9A483C9}" destId="{FF816966-32EE-49BA-8B35-2056CCCF834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C7C5-7DCD-4CB5-BABA-7F374685E965}">
      <dsp:nvSpPr>
        <dsp:cNvPr id="0" name=""/>
        <dsp:cNvSpPr/>
      </dsp:nvSpPr>
      <dsp:spPr>
        <a:xfrm>
          <a:off x="28" y="13623"/>
          <a:ext cx="2725509" cy="1090203"/>
        </a:xfrm>
        <a:prstGeom prst="rect">
          <a:avLst/>
        </a:prstGeom>
        <a:solidFill>
          <a:srgbClr val="B3CCAC"/>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a:solidFill>
                <a:schemeClr val="tx1"/>
              </a:solidFill>
            </a:rPr>
            <a:t>Januari 2022</a:t>
          </a:r>
        </a:p>
      </dsp:txBody>
      <dsp:txXfrm>
        <a:off x="28" y="13623"/>
        <a:ext cx="2725509" cy="1090203"/>
      </dsp:txXfrm>
    </dsp:sp>
    <dsp:sp modelId="{0AB5DFFC-0F8F-45FE-872A-056E29022D5A}">
      <dsp:nvSpPr>
        <dsp:cNvPr id="0" name=""/>
        <dsp:cNvSpPr/>
      </dsp:nvSpPr>
      <dsp:spPr>
        <a:xfrm>
          <a:off x="28" y="1103827"/>
          <a:ext cx="2725509" cy="262696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sv-SE" sz="1800" b="0" kern="1200" dirty="0"/>
            <a:t>Höjt tak i sjukförsäkringen</a:t>
          </a:r>
        </a:p>
        <a:p>
          <a:pPr marL="171450" lvl="1" indent="-171450" algn="l" defTabSz="800100">
            <a:lnSpc>
              <a:spcPct val="90000"/>
            </a:lnSpc>
            <a:spcBef>
              <a:spcPct val="0"/>
            </a:spcBef>
            <a:spcAft>
              <a:spcPct val="15000"/>
            </a:spcAft>
            <a:buChar char="•"/>
          </a:pPr>
          <a:endParaRPr lang="sv-SE" sz="1800" b="0" kern="1200" dirty="0"/>
        </a:p>
        <a:p>
          <a:pPr marL="171450" lvl="1" indent="-171450" algn="l" defTabSz="800100">
            <a:lnSpc>
              <a:spcPct val="90000"/>
            </a:lnSpc>
            <a:spcBef>
              <a:spcPct val="0"/>
            </a:spcBef>
            <a:spcAft>
              <a:spcPct val="15000"/>
            </a:spcAft>
            <a:buChar char="•"/>
          </a:pPr>
          <a:r>
            <a:rPr lang="sv-SE" sz="1800" b="0" kern="1200" dirty="0"/>
            <a:t>Undantag vid försenad vård eller rehabilitering orsakad av covid-19</a:t>
          </a:r>
        </a:p>
      </dsp:txBody>
      <dsp:txXfrm>
        <a:off x="28" y="1103827"/>
        <a:ext cx="2725509" cy="2626965"/>
      </dsp:txXfrm>
    </dsp:sp>
    <dsp:sp modelId="{0417EE48-3DE7-40F1-A405-57C0CD7507F8}">
      <dsp:nvSpPr>
        <dsp:cNvPr id="0" name=""/>
        <dsp:cNvSpPr/>
      </dsp:nvSpPr>
      <dsp:spPr>
        <a:xfrm>
          <a:off x="3107109" y="13623"/>
          <a:ext cx="2725509" cy="1090203"/>
        </a:xfrm>
        <a:prstGeom prst="rect">
          <a:avLst/>
        </a:prstGeom>
        <a:solidFill>
          <a:schemeClr val="accent1">
            <a:shade val="80000"/>
            <a:hueOff val="-129337"/>
            <a:satOff val="-6394"/>
            <a:lumOff val="25822"/>
            <a:alphaOff val="0"/>
          </a:schemeClr>
        </a:solidFill>
        <a:ln w="10795" cap="flat" cmpd="sng" algn="ctr">
          <a:solidFill>
            <a:schemeClr val="accent1">
              <a:shade val="80000"/>
              <a:hueOff val="-129337"/>
              <a:satOff val="-6394"/>
              <a:lumOff val="258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a:solidFill>
                <a:schemeClr val="tx1"/>
              </a:solidFill>
            </a:rPr>
            <a:t>Februari 2022</a:t>
          </a:r>
        </a:p>
      </dsp:txBody>
      <dsp:txXfrm>
        <a:off x="3107109" y="13623"/>
        <a:ext cx="2725509" cy="1090203"/>
      </dsp:txXfrm>
    </dsp:sp>
    <dsp:sp modelId="{8CD19FE7-E694-4E2A-BA53-5E4BEF3CF36D}">
      <dsp:nvSpPr>
        <dsp:cNvPr id="0" name=""/>
        <dsp:cNvSpPr/>
      </dsp:nvSpPr>
      <dsp:spPr>
        <a:xfrm>
          <a:off x="3107109" y="1103827"/>
          <a:ext cx="2725509" cy="262696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28600" lvl="1" indent="-228600" algn="l" defTabSz="1066800">
            <a:lnSpc>
              <a:spcPct val="90000"/>
            </a:lnSpc>
            <a:spcBef>
              <a:spcPct val="0"/>
            </a:spcBef>
            <a:spcAft>
              <a:spcPct val="15000"/>
            </a:spcAft>
            <a:buChar char="•"/>
          </a:pPr>
          <a:r>
            <a:rPr lang="sv-SE" sz="1800" b="0" kern="1200" dirty="0">
              <a:latin typeface="Arial"/>
              <a:ea typeface="+mn-ea"/>
              <a:cs typeface="+mn-cs"/>
            </a:rPr>
            <a:t>Särskilda skäl</a:t>
          </a:r>
        </a:p>
        <a:p>
          <a:pPr marL="228600" lvl="1" indent="-228600" algn="l" defTabSz="1066800">
            <a:lnSpc>
              <a:spcPct val="90000"/>
            </a:lnSpc>
            <a:spcBef>
              <a:spcPct val="0"/>
            </a:spcBef>
            <a:spcAft>
              <a:spcPct val="15000"/>
            </a:spcAft>
            <a:buChar char="•"/>
          </a:pPr>
          <a:endParaRPr lang="sv-SE" sz="1800" b="0" kern="1200" dirty="0">
            <a:solidFill>
              <a:srgbClr val="1E1E1E">
                <a:hueOff val="0"/>
                <a:satOff val="0"/>
                <a:lumOff val="0"/>
                <a:alphaOff val="0"/>
              </a:srgbClr>
            </a:solidFill>
            <a:latin typeface="Arial"/>
            <a:ea typeface="+mn-ea"/>
            <a:cs typeface="+mn-cs"/>
          </a:endParaRPr>
        </a:p>
        <a:p>
          <a:pPr marL="228600" lvl="1" indent="-228600" algn="l" defTabSz="1066800">
            <a:lnSpc>
              <a:spcPct val="90000"/>
            </a:lnSpc>
            <a:spcBef>
              <a:spcPct val="0"/>
            </a:spcBef>
            <a:spcAft>
              <a:spcPct val="15000"/>
            </a:spcAft>
            <a:buChar char="•"/>
          </a:pPr>
          <a:r>
            <a:rPr lang="sv-SE" sz="1800" b="0" kern="1200" dirty="0">
              <a:latin typeface="Arial"/>
              <a:ea typeface="+mn-ea"/>
              <a:cs typeface="+mn-cs"/>
            </a:rPr>
            <a:t>Bedömningsgrund för äldre</a:t>
          </a:r>
        </a:p>
        <a:p>
          <a:pPr marL="228600" lvl="1" indent="-228600" algn="l" defTabSz="1066800">
            <a:lnSpc>
              <a:spcPct val="90000"/>
            </a:lnSpc>
            <a:spcBef>
              <a:spcPct val="0"/>
            </a:spcBef>
            <a:spcAft>
              <a:spcPct val="15000"/>
            </a:spcAft>
            <a:buChar char="•"/>
          </a:pPr>
          <a:endParaRPr lang="sv-SE" sz="1800" b="0" kern="1200" dirty="0">
            <a:solidFill>
              <a:srgbClr val="1E1E1E">
                <a:hueOff val="0"/>
                <a:satOff val="0"/>
                <a:lumOff val="0"/>
                <a:alphaOff val="0"/>
              </a:srgbClr>
            </a:solidFill>
            <a:latin typeface="Arial"/>
            <a:ea typeface="+mn-ea"/>
            <a:cs typeface="+mn-cs"/>
          </a:endParaRPr>
        </a:p>
        <a:p>
          <a:pPr marL="228600" lvl="1" indent="-228600" algn="l" defTabSz="1066800">
            <a:lnSpc>
              <a:spcPct val="90000"/>
            </a:lnSpc>
            <a:spcBef>
              <a:spcPct val="0"/>
            </a:spcBef>
            <a:spcAft>
              <a:spcPct val="15000"/>
            </a:spcAft>
            <a:buChar char="•"/>
          </a:pPr>
          <a:r>
            <a:rPr lang="sv-SE" sz="1800" b="0" kern="1200" dirty="0">
              <a:latin typeface="Arial"/>
              <a:ea typeface="+mn-ea"/>
              <a:cs typeface="+mn-cs"/>
            </a:rPr>
            <a:t>Utökat skydd för behovsanställda</a:t>
          </a:r>
        </a:p>
        <a:p>
          <a:pPr marL="228600" lvl="1" indent="-228600" algn="l" defTabSz="1066800">
            <a:lnSpc>
              <a:spcPct val="90000"/>
            </a:lnSpc>
            <a:spcBef>
              <a:spcPct val="0"/>
            </a:spcBef>
            <a:spcAft>
              <a:spcPct val="15000"/>
            </a:spcAft>
            <a:buChar char="•"/>
          </a:pPr>
          <a:endParaRPr lang="sv-SE" sz="1800" b="0" kern="1200" dirty="0">
            <a:solidFill>
              <a:srgbClr val="1E1E1E">
                <a:hueOff val="0"/>
                <a:satOff val="0"/>
                <a:lumOff val="0"/>
                <a:alphaOff val="0"/>
              </a:srgbClr>
            </a:solidFill>
            <a:latin typeface="Arial"/>
            <a:ea typeface="+mn-ea"/>
            <a:cs typeface="+mn-cs"/>
          </a:endParaRPr>
        </a:p>
        <a:p>
          <a:pPr marL="228600" lvl="1" indent="-228600" algn="l" defTabSz="1066800">
            <a:lnSpc>
              <a:spcPct val="90000"/>
            </a:lnSpc>
            <a:spcBef>
              <a:spcPct val="0"/>
            </a:spcBef>
            <a:spcAft>
              <a:spcPct val="15000"/>
            </a:spcAft>
            <a:buChar char="•"/>
          </a:pPr>
          <a:r>
            <a:rPr lang="sv-SE" sz="1800" b="0" kern="1200" dirty="0">
              <a:latin typeface="Arial"/>
              <a:ea typeface="+mn-ea"/>
              <a:cs typeface="+mn-cs"/>
            </a:rPr>
            <a:t>Partiell sjukskrivning</a:t>
          </a:r>
        </a:p>
      </dsp:txBody>
      <dsp:txXfrm>
        <a:off x="3107109" y="1103827"/>
        <a:ext cx="2725509" cy="2626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F0485-CABE-4928-9352-8C231BE21B74}">
      <dsp:nvSpPr>
        <dsp:cNvPr id="0" name=""/>
        <dsp:cNvSpPr/>
      </dsp:nvSpPr>
      <dsp:spPr>
        <a:xfrm>
          <a:off x="2508712" y="2003"/>
          <a:ext cx="3357537" cy="800706"/>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v-SE" sz="2000" kern="1200" dirty="0"/>
            <a:t>Särskilda skäl </a:t>
          </a:r>
          <a:r>
            <a:rPr lang="sv-SE" sz="2000" i="1" kern="1200" dirty="0"/>
            <a:t>innan</a:t>
          </a:r>
          <a:r>
            <a:rPr lang="sv-SE" sz="2000" kern="1200" dirty="0"/>
            <a:t> 15 mars 2021</a:t>
          </a:r>
        </a:p>
      </dsp:txBody>
      <dsp:txXfrm>
        <a:off x="2532164" y="25455"/>
        <a:ext cx="3310633" cy="753802"/>
      </dsp:txXfrm>
    </dsp:sp>
    <dsp:sp modelId="{C18DB7CB-A7FE-476A-BC9B-8F8EF8113B7C}">
      <dsp:nvSpPr>
        <dsp:cNvPr id="0" name=""/>
        <dsp:cNvSpPr/>
      </dsp:nvSpPr>
      <dsp:spPr>
        <a:xfrm>
          <a:off x="2844466" y="802710"/>
          <a:ext cx="335753" cy="915385"/>
        </a:xfrm>
        <a:custGeom>
          <a:avLst/>
          <a:gdLst/>
          <a:ahLst/>
          <a:cxnLst/>
          <a:rect l="0" t="0" r="0" b="0"/>
          <a:pathLst>
            <a:path>
              <a:moveTo>
                <a:pt x="0" y="0"/>
              </a:moveTo>
              <a:lnTo>
                <a:pt x="0" y="915385"/>
              </a:lnTo>
              <a:lnTo>
                <a:pt x="335753" y="91538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F8E9A-57F6-469C-B6EA-8D2E61A68B42}">
      <dsp:nvSpPr>
        <dsp:cNvPr id="0" name=""/>
        <dsp:cNvSpPr/>
      </dsp:nvSpPr>
      <dsp:spPr>
        <a:xfrm>
          <a:off x="3180220" y="1107838"/>
          <a:ext cx="2343915" cy="122051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sv-SE" sz="1600" b="1" kern="1200" dirty="0"/>
            <a:t>Tillämpades mellan dag 181-365</a:t>
          </a:r>
        </a:p>
      </dsp:txBody>
      <dsp:txXfrm>
        <a:off x="3215968" y="1143586"/>
        <a:ext cx="2272419" cy="1149018"/>
      </dsp:txXfrm>
    </dsp:sp>
    <dsp:sp modelId="{9D2C0B2C-72A9-40DE-8028-E7713F1E5D56}">
      <dsp:nvSpPr>
        <dsp:cNvPr id="0" name=""/>
        <dsp:cNvSpPr/>
      </dsp:nvSpPr>
      <dsp:spPr>
        <a:xfrm>
          <a:off x="2844466" y="802710"/>
          <a:ext cx="335753" cy="2441029"/>
        </a:xfrm>
        <a:custGeom>
          <a:avLst/>
          <a:gdLst/>
          <a:ahLst/>
          <a:cxnLst/>
          <a:rect l="0" t="0" r="0" b="0"/>
          <a:pathLst>
            <a:path>
              <a:moveTo>
                <a:pt x="0" y="0"/>
              </a:moveTo>
              <a:lnTo>
                <a:pt x="0" y="2441029"/>
              </a:lnTo>
              <a:lnTo>
                <a:pt x="335753" y="244102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B4428-029C-4F37-B6F5-927538CA225C}">
      <dsp:nvSpPr>
        <dsp:cNvPr id="0" name=""/>
        <dsp:cNvSpPr/>
      </dsp:nvSpPr>
      <dsp:spPr>
        <a:xfrm>
          <a:off x="3180220" y="2633482"/>
          <a:ext cx="2343934" cy="122051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sv-SE" sz="1600" b="1" kern="1200" dirty="0"/>
            <a:t>Högt beviskrav  - svårt att tillämpa på diffusa diagnoser</a:t>
          </a:r>
        </a:p>
      </dsp:txBody>
      <dsp:txXfrm>
        <a:off x="3215968" y="2669230"/>
        <a:ext cx="2272438" cy="1149018"/>
      </dsp:txXfrm>
    </dsp:sp>
    <dsp:sp modelId="{C0683706-2A94-481E-B3E5-F2103A4031FD}">
      <dsp:nvSpPr>
        <dsp:cNvPr id="0" name=""/>
        <dsp:cNvSpPr/>
      </dsp:nvSpPr>
      <dsp:spPr>
        <a:xfrm>
          <a:off x="2844466" y="802710"/>
          <a:ext cx="335753" cy="3966672"/>
        </a:xfrm>
        <a:custGeom>
          <a:avLst/>
          <a:gdLst/>
          <a:ahLst/>
          <a:cxnLst/>
          <a:rect l="0" t="0" r="0" b="0"/>
          <a:pathLst>
            <a:path>
              <a:moveTo>
                <a:pt x="0" y="0"/>
              </a:moveTo>
              <a:lnTo>
                <a:pt x="0" y="3966672"/>
              </a:lnTo>
              <a:lnTo>
                <a:pt x="335753" y="396667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88BFFE-F299-4898-B68A-EF8A59C01E47}">
      <dsp:nvSpPr>
        <dsp:cNvPr id="0" name=""/>
        <dsp:cNvSpPr/>
      </dsp:nvSpPr>
      <dsp:spPr>
        <a:xfrm>
          <a:off x="3180220" y="4159125"/>
          <a:ext cx="2343915" cy="122051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sv-SE" sz="1600" b="1" kern="1200" dirty="0"/>
            <a:t>Krav på medicinsk prognos</a:t>
          </a:r>
        </a:p>
      </dsp:txBody>
      <dsp:txXfrm>
        <a:off x="3215968" y="4194873"/>
        <a:ext cx="2272419" cy="1149018"/>
      </dsp:txXfrm>
    </dsp:sp>
    <dsp:sp modelId="{6FDEB8D0-DA86-446D-9FA5-5B9568C745DD}">
      <dsp:nvSpPr>
        <dsp:cNvPr id="0" name=""/>
        <dsp:cNvSpPr/>
      </dsp:nvSpPr>
      <dsp:spPr>
        <a:xfrm>
          <a:off x="6476507" y="2003"/>
          <a:ext cx="3328147" cy="859864"/>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sv-SE" sz="2000" kern="1200" dirty="0"/>
            <a:t>Särskilda skäl </a:t>
          </a:r>
          <a:r>
            <a:rPr lang="sv-SE" sz="2000" i="1" kern="1200" dirty="0"/>
            <a:t>från</a:t>
          </a:r>
          <a:r>
            <a:rPr lang="sv-SE" sz="2000" kern="1200" dirty="0"/>
            <a:t>              1 februari 2022</a:t>
          </a:r>
        </a:p>
      </dsp:txBody>
      <dsp:txXfrm>
        <a:off x="6501692" y="27188"/>
        <a:ext cx="3277777" cy="809494"/>
      </dsp:txXfrm>
    </dsp:sp>
    <dsp:sp modelId="{13E574CC-877B-4A2F-8FDF-A6088D225648}">
      <dsp:nvSpPr>
        <dsp:cNvPr id="0" name=""/>
        <dsp:cNvSpPr/>
      </dsp:nvSpPr>
      <dsp:spPr>
        <a:xfrm>
          <a:off x="6809322" y="861868"/>
          <a:ext cx="332814" cy="915385"/>
        </a:xfrm>
        <a:custGeom>
          <a:avLst/>
          <a:gdLst/>
          <a:ahLst/>
          <a:cxnLst/>
          <a:rect l="0" t="0" r="0" b="0"/>
          <a:pathLst>
            <a:path>
              <a:moveTo>
                <a:pt x="0" y="0"/>
              </a:moveTo>
              <a:lnTo>
                <a:pt x="0" y="915385"/>
              </a:lnTo>
              <a:lnTo>
                <a:pt x="332814" y="91538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60356-AEFB-45A6-9E2A-47378BCC9421}">
      <dsp:nvSpPr>
        <dsp:cNvPr id="0" name=""/>
        <dsp:cNvSpPr/>
      </dsp:nvSpPr>
      <dsp:spPr>
        <a:xfrm>
          <a:off x="7142137" y="1166997"/>
          <a:ext cx="2340966" cy="122051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sv-SE" sz="1600" b="1" kern="1200" dirty="0"/>
            <a:t>Tillämpas mellan dag 181-550</a:t>
          </a:r>
        </a:p>
      </dsp:txBody>
      <dsp:txXfrm>
        <a:off x="7177885" y="1202745"/>
        <a:ext cx="2269470" cy="1149018"/>
      </dsp:txXfrm>
    </dsp:sp>
    <dsp:sp modelId="{5D000467-0FDB-408C-8C15-F0AB267813C7}">
      <dsp:nvSpPr>
        <dsp:cNvPr id="0" name=""/>
        <dsp:cNvSpPr/>
      </dsp:nvSpPr>
      <dsp:spPr>
        <a:xfrm>
          <a:off x="6809322" y="861868"/>
          <a:ext cx="332814" cy="2441029"/>
        </a:xfrm>
        <a:custGeom>
          <a:avLst/>
          <a:gdLst/>
          <a:ahLst/>
          <a:cxnLst/>
          <a:rect l="0" t="0" r="0" b="0"/>
          <a:pathLst>
            <a:path>
              <a:moveTo>
                <a:pt x="0" y="0"/>
              </a:moveTo>
              <a:lnTo>
                <a:pt x="0" y="2441029"/>
              </a:lnTo>
              <a:lnTo>
                <a:pt x="332814" y="244102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D6A5B-F2BB-487A-8C0E-F04C7A440643}">
      <dsp:nvSpPr>
        <dsp:cNvPr id="0" name=""/>
        <dsp:cNvSpPr/>
      </dsp:nvSpPr>
      <dsp:spPr>
        <a:xfrm>
          <a:off x="7142137" y="2692640"/>
          <a:ext cx="2340966" cy="122051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sv-SE" sz="1600" b="1" kern="1200" dirty="0"/>
            <a:t>Högt beviskrav – inga diagnoser utesluts</a:t>
          </a:r>
        </a:p>
      </dsp:txBody>
      <dsp:txXfrm>
        <a:off x="7177885" y="2728388"/>
        <a:ext cx="2269470" cy="1149018"/>
      </dsp:txXfrm>
    </dsp:sp>
    <dsp:sp modelId="{64B99D65-0C53-44AB-9910-4E3377415B86}">
      <dsp:nvSpPr>
        <dsp:cNvPr id="0" name=""/>
        <dsp:cNvSpPr/>
      </dsp:nvSpPr>
      <dsp:spPr>
        <a:xfrm>
          <a:off x="6809322" y="861868"/>
          <a:ext cx="332814" cy="3966672"/>
        </a:xfrm>
        <a:custGeom>
          <a:avLst/>
          <a:gdLst/>
          <a:ahLst/>
          <a:cxnLst/>
          <a:rect l="0" t="0" r="0" b="0"/>
          <a:pathLst>
            <a:path>
              <a:moveTo>
                <a:pt x="0" y="0"/>
              </a:moveTo>
              <a:lnTo>
                <a:pt x="0" y="3966672"/>
              </a:lnTo>
              <a:lnTo>
                <a:pt x="332814" y="396667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16966-32EE-49BA-8B35-2056CCCF8344}">
      <dsp:nvSpPr>
        <dsp:cNvPr id="0" name=""/>
        <dsp:cNvSpPr/>
      </dsp:nvSpPr>
      <dsp:spPr>
        <a:xfrm>
          <a:off x="7142137" y="4218283"/>
          <a:ext cx="2340966" cy="122051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sv-SE" sz="1600" b="1" kern="1200" dirty="0"/>
            <a:t>Krav på tydlig prognos och tidsplan. Kan baseras på både medicinska och andra uppgifter.</a:t>
          </a:r>
        </a:p>
      </dsp:txBody>
      <dsp:txXfrm>
        <a:off x="7177885" y="4254031"/>
        <a:ext cx="2269470" cy="11490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8CC96780-9840-45C8-B3FF-D2CB0F162603}" type="datetimeFigureOut">
              <a:rPr lang="sv-SE"/>
              <a:pPr>
                <a:defRPr/>
              </a:pPr>
              <a:t>2022-02-03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04C63394-F0ED-4F13-AD7C-755F7FC4D112}" type="slidenum">
              <a:rPr lang="sv-SE"/>
              <a:pPr>
                <a:defRPr/>
              </a:pPr>
              <a:t>‹Nr.›</a:t>
            </a:fld>
            <a:endParaRPr lang="sv-SE"/>
          </a:p>
        </p:txBody>
      </p:sp>
    </p:spTree>
    <p:extLst>
      <p:ext uri="{BB962C8B-B14F-4D97-AF65-F5344CB8AC3E}">
        <p14:creationId xmlns:p14="http://schemas.microsoft.com/office/powerpoint/2010/main" val="406648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FDAF1-C826-4273-AFD9-16DD9780718F}" type="datetimeFigureOut">
              <a:rPr lang="sv-SE" smtClean="0"/>
              <a:t>2022-02-03</a:t>
            </a:fld>
            <a:endParaRPr lang="sv-SE"/>
          </a:p>
        </p:txBody>
      </p:sp>
      <p:sp>
        <p:nvSpPr>
          <p:cNvPr id="4" name="Platshållare för bildobjekt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9E3C7-28AE-4353-AAA8-F0D47A823C63}" type="slidenum">
              <a:rPr lang="sv-SE" smtClean="0"/>
              <a:t>‹Nr.›</a:t>
            </a:fld>
            <a:endParaRPr lang="sv-SE"/>
          </a:p>
        </p:txBody>
      </p:sp>
    </p:spTree>
    <p:extLst>
      <p:ext uri="{BB962C8B-B14F-4D97-AF65-F5344CB8AC3E}">
        <p14:creationId xmlns:p14="http://schemas.microsoft.com/office/powerpoint/2010/main" val="172843338"/>
      </p:ext>
    </p:extLst>
  </p:cSld>
  <p:clrMap bg1="lt1" tx1="dk1" bg2="lt2" tx2="dk2" accent1="accent1" accent2="accent2" accent3="accent3" accent4="accent4" accent5="accent5" accent6="accent6" hlink="hlink" folHlink="folHlink"/>
  <p:notesStyle>
    <a:lvl1pPr marL="0" algn="l" defTabSz="1219352" rtl="0" eaLnBrk="1" latinLnBrk="0" hangingPunct="1">
      <a:defRPr sz="1600" kern="1200">
        <a:solidFill>
          <a:schemeClr val="tx1"/>
        </a:solidFill>
        <a:latin typeface="+mn-lt"/>
        <a:ea typeface="+mn-ea"/>
        <a:cs typeface="+mn-cs"/>
      </a:defRPr>
    </a:lvl1pPr>
    <a:lvl2pPr marL="609676" algn="l" defTabSz="1219352" rtl="0" eaLnBrk="1" latinLnBrk="0" hangingPunct="1">
      <a:defRPr sz="1600" kern="1200">
        <a:solidFill>
          <a:schemeClr val="tx1"/>
        </a:solidFill>
        <a:latin typeface="+mn-lt"/>
        <a:ea typeface="+mn-ea"/>
        <a:cs typeface="+mn-cs"/>
      </a:defRPr>
    </a:lvl2pPr>
    <a:lvl3pPr marL="1219352" algn="l" defTabSz="1219352" rtl="0" eaLnBrk="1" latinLnBrk="0" hangingPunct="1">
      <a:defRPr sz="1600" kern="1200">
        <a:solidFill>
          <a:schemeClr val="tx1"/>
        </a:solidFill>
        <a:latin typeface="+mn-lt"/>
        <a:ea typeface="+mn-ea"/>
        <a:cs typeface="+mn-cs"/>
      </a:defRPr>
    </a:lvl3pPr>
    <a:lvl4pPr marL="1829029" algn="l" defTabSz="1219352" rtl="0" eaLnBrk="1" latinLnBrk="0" hangingPunct="1">
      <a:defRPr sz="1600" kern="1200">
        <a:solidFill>
          <a:schemeClr val="tx1"/>
        </a:solidFill>
        <a:latin typeface="+mn-lt"/>
        <a:ea typeface="+mn-ea"/>
        <a:cs typeface="+mn-cs"/>
      </a:defRPr>
    </a:lvl4pPr>
    <a:lvl5pPr marL="2438705" algn="l" defTabSz="1219352" rtl="0" eaLnBrk="1" latinLnBrk="0" hangingPunct="1">
      <a:defRPr sz="1600" kern="1200">
        <a:solidFill>
          <a:schemeClr val="tx1"/>
        </a:solidFill>
        <a:latin typeface="+mn-lt"/>
        <a:ea typeface="+mn-ea"/>
        <a:cs typeface="+mn-cs"/>
      </a:defRPr>
    </a:lvl5pPr>
    <a:lvl6pPr marL="3048381" algn="l" defTabSz="1219352" rtl="0" eaLnBrk="1" latinLnBrk="0" hangingPunct="1">
      <a:defRPr sz="1600" kern="1200">
        <a:solidFill>
          <a:schemeClr val="tx1"/>
        </a:solidFill>
        <a:latin typeface="+mn-lt"/>
        <a:ea typeface="+mn-ea"/>
        <a:cs typeface="+mn-cs"/>
      </a:defRPr>
    </a:lvl6pPr>
    <a:lvl7pPr marL="3658057" algn="l" defTabSz="1219352" rtl="0" eaLnBrk="1" latinLnBrk="0" hangingPunct="1">
      <a:defRPr sz="1600" kern="1200">
        <a:solidFill>
          <a:schemeClr val="tx1"/>
        </a:solidFill>
        <a:latin typeface="+mn-lt"/>
        <a:ea typeface="+mn-ea"/>
        <a:cs typeface="+mn-cs"/>
      </a:defRPr>
    </a:lvl7pPr>
    <a:lvl8pPr marL="4267733" algn="l" defTabSz="1219352" rtl="0" eaLnBrk="1" latinLnBrk="0" hangingPunct="1">
      <a:defRPr sz="1600" kern="1200">
        <a:solidFill>
          <a:schemeClr val="tx1"/>
        </a:solidFill>
        <a:latin typeface="+mn-lt"/>
        <a:ea typeface="+mn-ea"/>
        <a:cs typeface="+mn-cs"/>
      </a:defRPr>
    </a:lvl8pPr>
    <a:lvl9pPr marL="4877410" algn="l" defTabSz="121935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lagändringarna är at skapa en mer flexibel rehab kedja i sjukförsäkringen. Större möjlighet att i första hand återgå till arbete hos sin arbetsgivare</a:t>
            </a:r>
          </a:p>
        </p:txBody>
      </p:sp>
      <p:sp>
        <p:nvSpPr>
          <p:cNvPr id="4" name="Platshållare för bildnummer 3"/>
          <p:cNvSpPr>
            <a:spLocks noGrp="1"/>
          </p:cNvSpPr>
          <p:nvPr>
            <p:ph type="sldNum" sz="quarter" idx="5"/>
          </p:nvPr>
        </p:nvSpPr>
        <p:spPr/>
        <p:txBody>
          <a:bodyPr/>
          <a:lstStyle/>
          <a:p>
            <a:fld id="{0989E3C7-28AE-4353-AAA8-F0D47A823C63}" type="slidenum">
              <a:rPr lang="sv-SE" smtClean="0"/>
              <a:t>1</a:t>
            </a:fld>
            <a:endParaRPr lang="sv-SE"/>
          </a:p>
        </p:txBody>
      </p:sp>
    </p:spTree>
    <p:extLst>
      <p:ext uri="{BB962C8B-B14F-4D97-AF65-F5344CB8AC3E}">
        <p14:creationId xmlns:p14="http://schemas.microsoft.com/office/powerpoint/2010/main" val="2158277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Som ni säkert redan vet så fanns det innan lagändringen den 15 mars 2021 då övervägande skäl infördes, också en möjlighet att göra undantag om det fanns särskilda skäl. Även om mycket är lika så finns det skillnader mellan de särskilda skäl som fanns före den 15 mars och de särskilda skäl som nu är på förslag. </a:t>
            </a:r>
          </a:p>
          <a:p>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Särskilda skäl före 15 mars 2021</a:t>
            </a:r>
            <a:r>
              <a:rPr lang="sv-SE" sz="1600" b="1" i="1" kern="1200" dirty="0">
                <a:solidFill>
                  <a:schemeClr val="tx1"/>
                </a:solidFill>
                <a:effectLst/>
                <a:latin typeface="+mn-lt"/>
                <a:ea typeface="+mn-ea"/>
                <a:cs typeface="+mn-cs"/>
              </a:rPr>
              <a:t> </a:t>
            </a:r>
            <a:r>
              <a:rPr lang="sv-SE" sz="1600" kern="1200" dirty="0">
                <a:solidFill>
                  <a:schemeClr val="tx1"/>
                </a:solidFill>
                <a:effectLst/>
                <a:latin typeface="+mn-lt"/>
                <a:ea typeface="+mn-ea"/>
                <a:cs typeface="+mn-cs"/>
              </a:rPr>
              <a:t>kunde tillämpas mellan dag 181 och 365. Det var ett högt beviskrav och var svårt att tillämpa på diffusa diagnoser</a:t>
            </a:r>
            <a:r>
              <a:rPr lang="sv-SE" sz="1600" b="1" i="1" kern="1200" dirty="0">
                <a:solidFill>
                  <a:schemeClr val="tx1"/>
                </a:solidFill>
                <a:effectLst/>
                <a:latin typeface="+mn-lt"/>
                <a:ea typeface="+mn-ea"/>
                <a:cs typeface="+mn-cs"/>
              </a:rPr>
              <a:t>. </a:t>
            </a:r>
            <a:r>
              <a:rPr lang="sv-SE" sz="1600" kern="1200" dirty="0">
                <a:solidFill>
                  <a:schemeClr val="tx1"/>
                </a:solidFill>
                <a:effectLst/>
                <a:latin typeface="+mn-lt"/>
                <a:ea typeface="+mn-ea"/>
                <a:cs typeface="+mn-cs"/>
              </a:rPr>
              <a:t>Det ställde även krav på tydlig tidsplan och medicinsk prognos</a:t>
            </a:r>
          </a:p>
          <a:p>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Särskilda skäl från 1 februari 2022</a:t>
            </a:r>
            <a:r>
              <a:rPr lang="sv-SE" sz="1600" b="1" i="1" kern="1200" dirty="0">
                <a:solidFill>
                  <a:schemeClr val="tx1"/>
                </a:solidFill>
                <a:effectLst/>
                <a:latin typeface="+mn-lt"/>
                <a:ea typeface="+mn-ea"/>
                <a:cs typeface="+mn-cs"/>
              </a:rPr>
              <a:t> </a:t>
            </a:r>
            <a:r>
              <a:rPr lang="sv-SE" sz="1600" kern="1200" dirty="0">
                <a:solidFill>
                  <a:schemeClr val="tx1"/>
                </a:solidFill>
                <a:effectLst/>
                <a:latin typeface="+mn-lt"/>
                <a:ea typeface="+mn-ea"/>
                <a:cs typeface="+mn-cs"/>
              </a:rPr>
              <a:t>kan tillämpas mellan dag 181 och 550. Det är också ett högt beviskrav – men det är uttalat att inga diagnoser utesluts</a:t>
            </a:r>
            <a:r>
              <a:rPr lang="sv-SE" sz="1600" b="1" i="1" kern="1200" dirty="0">
                <a:solidFill>
                  <a:schemeClr val="tx1"/>
                </a:solidFill>
                <a:effectLst/>
                <a:latin typeface="+mn-lt"/>
                <a:ea typeface="+mn-ea"/>
                <a:cs typeface="+mn-cs"/>
              </a:rPr>
              <a:t>. </a:t>
            </a:r>
            <a:r>
              <a:rPr lang="sv-SE" sz="1600" kern="1200" dirty="0">
                <a:solidFill>
                  <a:schemeClr val="tx1"/>
                </a:solidFill>
                <a:effectLst/>
                <a:latin typeface="+mn-lt"/>
                <a:ea typeface="+mn-ea"/>
                <a:cs typeface="+mn-cs"/>
              </a:rPr>
              <a:t>Även här finns krav på tydlig tidsplan och prognos men den kan baseras på både medicinska och andra uppgifter</a:t>
            </a:r>
          </a:p>
          <a:p>
            <a:r>
              <a:rPr lang="sv-SE" sz="1600" kern="1200" dirty="0">
                <a:solidFill>
                  <a:schemeClr val="tx1"/>
                </a:solidFill>
                <a:effectLst/>
                <a:latin typeface="+mn-lt"/>
                <a:ea typeface="+mn-ea"/>
                <a:cs typeface="+mn-cs"/>
              </a:rPr>
              <a:t>Skillnaderna består alltså av hur lång tid man kan använda undantaget samt att man tagit bort kravet på att det måste finnas en medicinsk prognos för återgång i arbete. Det kan dock räcka med att det finns en tydlig medicinsk prognos.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89E3C7-28AE-4353-AAA8-F0D47A823C63}"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7982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Grundregeln ska fortfarande vara att den som är partiellt sjukskriven ska reducera sin arbetstid i samma omfattning varje dag. Men möjligheten att lämna sjukpenning när arbetstiden är förlagd på ett annat sätt än genom en jämn reducering varje dag ska utökas. </a:t>
            </a:r>
          </a:p>
          <a:p>
            <a:r>
              <a:rPr lang="sv-SE" sz="1600" dirty="0"/>
              <a:t>Det ska räcka att arbetstidens förläggning inte försämrar möjligheterna till återgång i arbete.</a:t>
            </a:r>
          </a:p>
          <a:p>
            <a:pPr marL="0" indent="0">
              <a:buNone/>
            </a:pPr>
            <a:endParaRPr lang="sv-SE" sz="1600" dirty="0"/>
          </a:p>
          <a:p>
            <a:pPr marL="0" indent="0">
              <a:buNone/>
            </a:pPr>
            <a:r>
              <a:rPr lang="sv-SE" sz="1600" b="1" dirty="0"/>
              <a:t>Bakgrund till lagändringen</a:t>
            </a:r>
          </a:p>
          <a:p>
            <a:pPr marL="0" indent="0">
              <a:buNone/>
            </a:pPr>
            <a:r>
              <a:rPr lang="sv-SE" sz="1600" dirty="0"/>
              <a:t>Regeringen vill med lagändringen underlätta återgång i arbete och ta tillvara arbetsförmåga som finns.</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89E3C7-28AE-4353-AAA8-F0D47A823C63}"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4641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Det ska bli lättare att göra avsteg från huvudregeln för arbetstidens förläggning vid partiell sjukskrivning. </a:t>
            </a: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Kravet på att medicinska skäl ska föreligga tas bort. Lagändringen innebär att det inte är skälen till varför den försäkrade vill förlägga arbetstiden på ett visst sätt som efterfrågas utan istället är fokus på konsekvenserna av arbetstidens förläggning. </a:t>
            </a:r>
            <a:r>
              <a:rPr lang="sv-SE" sz="1600" b="0" kern="1200" dirty="0">
                <a:solidFill>
                  <a:schemeClr val="tx1"/>
                </a:solidFill>
                <a:effectLst/>
                <a:latin typeface="+mn-lt"/>
                <a:ea typeface="+mn-ea"/>
                <a:cs typeface="+mn-cs"/>
              </a:rPr>
              <a:t>Det enda </a:t>
            </a:r>
            <a:r>
              <a:rPr lang="sv-SE" sz="1600" kern="1200" dirty="0">
                <a:solidFill>
                  <a:schemeClr val="tx1"/>
                </a:solidFill>
                <a:effectLst/>
                <a:latin typeface="+mn-lt"/>
                <a:ea typeface="+mn-ea"/>
                <a:cs typeface="+mn-cs"/>
              </a:rPr>
              <a:t>skälet (egen text: efter att vi bedömt förmåga) till att Försäkringskassan inte kan godkänna sjukpenning vid partiell sjukskrivning där den försäkrade förlagt arbetstiden på annat sätt än enligt huvudregeln är att arbetstidens förläggning försämrar möjligheterna till återgång i arbete. </a:t>
            </a: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Att förläggningen försämrar den försäkrades möjligheter till återgång i arbete kan handla om att hälsotillståndet påverkas negativt av förläggningen eller att sjukdomen är av sådan karaktär att en annan förläggning av arbetstiden än jämn reducering varje dag motverkar rehabiliteringen.</a:t>
            </a:r>
          </a:p>
          <a:p>
            <a:endParaRPr lang="sv-SE" sz="1600" kern="1200" dirty="0">
              <a:solidFill>
                <a:schemeClr val="tx1"/>
              </a:solidFill>
              <a:effectLst/>
              <a:latin typeface="+mn-lt"/>
              <a:ea typeface="+mn-ea"/>
              <a:cs typeface="+mn-cs"/>
            </a:endParaRPr>
          </a:p>
          <a:p>
            <a:pPr marL="0" lvl="0" indent="0">
              <a:buFont typeface="+mj-lt"/>
              <a:buNone/>
            </a:pPr>
            <a:r>
              <a:rPr lang="sv-SE" sz="1600" kern="1200" dirty="0">
                <a:solidFill>
                  <a:schemeClr val="tx1"/>
                </a:solidFill>
                <a:effectLst/>
                <a:latin typeface="+mn-lt"/>
                <a:ea typeface="+mn-ea"/>
                <a:cs typeface="+mn-cs"/>
              </a:rPr>
              <a:t>När du utrett den försäkrades normala arbetstid och hur hen ska arbeta under den partiella sjukskrivningen, så ska du ta ställning till om den försäkrades arbetsförmåga är nedsatt på grund av sjukdom i den omfattning som hen är sjukskriven. En del i det är att ta ställning till om den sammanlagda arbetstiden under den aktuella bedömningsperioden inte överstiger den omfattning som den försäkrade är sjukskriven i. </a:t>
            </a:r>
          </a:p>
          <a:p>
            <a:r>
              <a:rPr lang="sv-SE" sz="1600" b="0" kern="1200" dirty="0">
                <a:solidFill>
                  <a:schemeClr val="tx1"/>
                </a:solidFill>
                <a:effectLst/>
                <a:latin typeface="+mn-lt"/>
                <a:ea typeface="+mn-ea"/>
                <a:cs typeface="+mn-cs"/>
              </a:rPr>
              <a:t>Det kan i vissa fall vara så att förläggningen av arbetstiden visar på en arbetsförmåga som påverkar rätten till sjukpenning, även om den försäkrade inte har arbetat mer än vad sjukskrivningsgraden tillåter. Ett exempel är om den försäkrade trots partiell sjukskrivning arbetar enstaka hela arbetspass </a:t>
            </a:r>
            <a:r>
              <a:rPr lang="sv-SE" sz="1600" kern="1200" dirty="0">
                <a:solidFill>
                  <a:schemeClr val="tx1"/>
                </a:solidFill>
                <a:effectLst/>
                <a:latin typeface="+mn-lt"/>
                <a:ea typeface="+mn-ea"/>
                <a:cs typeface="+mn-cs"/>
              </a:rPr>
              <a:t>under en bedömningsperiod men den totala arbetstiden sammantaget inte överstiger den aktuella sjukskrivningsgraden. Försäkringskassan kan godkänna partiell sjukpenning vid denna typ av situationer men det kan vara en impuls om att den försäkrade har en högre arbetsförmåga.  Kom ihåg att en helhetsbedömning behöver göras utifrån den samlade informationen i ärendet.</a:t>
            </a:r>
          </a:p>
          <a:p>
            <a:pPr marL="0" lvl="0" indent="0">
              <a:buFont typeface="+mj-lt"/>
              <a:buNone/>
            </a:pPr>
            <a:endParaRPr lang="sv-SE" sz="1600" kern="1200" dirty="0">
              <a:solidFill>
                <a:schemeClr val="tx1"/>
              </a:solidFill>
              <a:effectLst/>
              <a:latin typeface="+mn-lt"/>
              <a:ea typeface="+mn-ea"/>
              <a:cs typeface="+mn-cs"/>
            </a:endParaRPr>
          </a:p>
          <a:p>
            <a:pPr marL="0" lvl="0" indent="0">
              <a:buFont typeface="+mj-lt"/>
              <a:buNone/>
            </a:pPr>
            <a:r>
              <a:rPr lang="sv-SE" sz="1600" kern="1200" dirty="0">
                <a:solidFill>
                  <a:schemeClr val="tx1"/>
                </a:solidFill>
                <a:effectLst/>
                <a:latin typeface="+mn-lt"/>
                <a:ea typeface="+mn-ea"/>
                <a:cs typeface="+mn-cs"/>
              </a:rPr>
              <a:t>Om du bedömer att arbetsförmågan är nedsatt i den omfattning som den försäkrade är sjukskriven och arbetstiden förläggning avviker från huvudregeln så ska du </a:t>
            </a:r>
            <a:r>
              <a:rPr lang="sv-SE" sz="1600" b="0" kern="1200" dirty="0">
                <a:solidFill>
                  <a:schemeClr val="tx1"/>
                </a:solidFill>
                <a:effectLst/>
                <a:latin typeface="+mn-lt"/>
                <a:ea typeface="+mn-ea"/>
                <a:cs typeface="+mn-cs"/>
              </a:rPr>
              <a:t>i nästa steg ta ställning till om arbetstidsförläggningen riskerar att försämra den försäkrades möjligheter att återgå i arbete. </a:t>
            </a:r>
            <a:r>
              <a:rPr lang="sv-SE" sz="1600" kern="1200" dirty="0">
                <a:solidFill>
                  <a:schemeClr val="tx1"/>
                </a:solidFill>
                <a:effectLst/>
                <a:latin typeface="+mn-lt"/>
                <a:ea typeface="+mn-ea"/>
                <a:cs typeface="+mn-cs"/>
              </a:rPr>
              <a:t>I de flesta fall bör informationen i läkarintyget tillsammans med övriga omständigheter i ärendet vara tillräckligt för att du ska kunna bedöma om en viss förläggning av arbetstiden kan godtas, dvs. att det inte försämrar möjligheterna till återgång i arbete. Någon ytterligare information behöver då inte hämtas från vården. Kom ihåg att dokumentera ditt ställningstagande i journalen.</a:t>
            </a:r>
          </a:p>
          <a:p>
            <a:endParaRPr lang="sv-SE" dirty="0"/>
          </a:p>
          <a:p>
            <a:r>
              <a:rPr lang="sv-SE" sz="1600" kern="1200" dirty="0">
                <a:solidFill>
                  <a:schemeClr val="tx1"/>
                </a:solidFill>
                <a:effectLst/>
                <a:latin typeface="+mn-lt"/>
                <a:ea typeface="+mn-ea"/>
                <a:cs typeface="+mn-cs"/>
              </a:rPr>
              <a:t>Hur ska jag som läkare tänka</a:t>
            </a:r>
          </a:p>
          <a:p>
            <a:r>
              <a:rPr lang="sv-SE" sz="1600" kern="1200" dirty="0">
                <a:solidFill>
                  <a:schemeClr val="tx1"/>
                </a:solidFill>
                <a:effectLst/>
                <a:latin typeface="+mn-lt"/>
                <a:ea typeface="+mn-ea"/>
                <a:cs typeface="+mn-cs"/>
              </a:rPr>
              <a:t>Du ska fundera på om det föreligger risk för försämring som påverkar återgång i arbete för patienten om patienten förlägger sin arbetstid på annat sätt än att jämnt förkorta arbetspassen. Om du ser en sådan risk så beskriver du i läkarintyget de medicinska skälen till att möjlighet till återgång i arbete försämras.</a:t>
            </a: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Typexempel: nattpass inom vården, lastbilschaufför med långa pass.</a:t>
            </a:r>
          </a:p>
          <a:p>
            <a:endParaRPr lang="sv-SE" dirty="0"/>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19</a:t>
            </a:fld>
            <a:endParaRPr lang="sv-SE" dirty="0"/>
          </a:p>
        </p:txBody>
      </p:sp>
    </p:spTree>
    <p:extLst>
      <p:ext uri="{BB962C8B-B14F-4D97-AF65-F5344CB8AC3E}">
        <p14:creationId xmlns:p14="http://schemas.microsoft.com/office/powerpoint/2010/main" val="290243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1" u="sng" kern="1200" dirty="0">
                <a:solidFill>
                  <a:schemeClr val="tx1"/>
                </a:solidFill>
                <a:effectLst/>
                <a:latin typeface="+mn-lt"/>
                <a:ea typeface="+mn-ea"/>
                <a:cs typeface="+mn-cs"/>
              </a:rPr>
              <a:t>Förändring i läkarintyget:</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I läkarintyg i pappersform gäller ändringen frågan längst ned i fält 8</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I digitala intyget finns frågan längst ner under avsnittet: ”Min bedömning”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Frågan ”Finns det medicinska skäl att förlägga arbetstiden på något annat sätt än att minska arbetstiden lika mycket varje dag?” har ersatts med  </a:t>
            </a:r>
          </a:p>
          <a:p>
            <a:r>
              <a:rPr lang="sv-SE" sz="1600" kern="1200" dirty="0">
                <a:solidFill>
                  <a:schemeClr val="tx1"/>
                </a:solidFill>
                <a:effectLst/>
                <a:latin typeface="+mn-lt"/>
                <a:ea typeface="+mn-ea"/>
                <a:cs typeface="+mn-cs"/>
              </a:rPr>
              <a:t>”Kommer möjligheterna till återgång i arbete försämras om arbetstiden förläggs på annat sätt än att arbetstiden minskas lika mycket varje dag?” </a:t>
            </a:r>
          </a:p>
          <a:p>
            <a:r>
              <a:rPr lang="sv-SE" sz="1600" kern="1200" dirty="0">
                <a:solidFill>
                  <a:schemeClr val="tx1"/>
                </a:solidFill>
                <a:effectLst/>
                <a:latin typeface="+mn-lt"/>
                <a:ea typeface="+mn-ea"/>
                <a:cs typeface="+mn-cs"/>
              </a:rPr>
              <a:t>I de fall som läkaren svarar ja så ska hen motivera varför. </a:t>
            </a:r>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20</a:t>
            </a:fld>
            <a:endParaRPr lang="sv-SE"/>
          </a:p>
        </p:txBody>
      </p:sp>
    </p:spTree>
    <p:extLst>
      <p:ext uri="{BB962C8B-B14F-4D97-AF65-F5344CB8AC3E}">
        <p14:creationId xmlns:p14="http://schemas.microsoft.com/office/powerpoint/2010/main" val="3278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Lagen innebär att en person ska bedömas mot sin behovsanställning de första 90 dagarna – om man kan anta att hen skulle ha jobbat om hen inte varit sjuk. Sjukpenningens storlek ska inte heller begränsas av arbetslöshetstaket på den del man har sin behovsanställning.</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Men, efter 90 dagar ska arbetsförmågan bedömas mot ett normalt förekommande arbete och sjukpenningens storlek begränsas. Detta gäller dock inte om det finns en överenskommelse om att jobba under en särskilt angiven tid – då gäller reglerna i rehabiliteringskedjan.</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Med tidigare lagstiftning blir en behovsanställd som inte har några inbokade arbetspass betraktad som arbetslös och får sin arbetsförmåga bedömd mot ett normalt förekommande arbete. Sjukpenningen begränsas också till det så kallade </a:t>
            </a:r>
            <a:r>
              <a:rPr lang="sv-SE" sz="1600" kern="1200" dirty="0" err="1">
                <a:solidFill>
                  <a:schemeClr val="tx1"/>
                </a:solidFill>
                <a:effectLst/>
                <a:latin typeface="+mn-lt"/>
                <a:ea typeface="+mn-ea"/>
                <a:cs typeface="+mn-cs"/>
              </a:rPr>
              <a:t>arbetslöshetstaket</a:t>
            </a:r>
            <a:r>
              <a:rPr lang="sv-SE" sz="1600" kern="1200" dirty="0">
                <a:solidFill>
                  <a:schemeClr val="tx1"/>
                </a:solidFill>
                <a:effectLst/>
                <a:latin typeface="+mn-lt"/>
                <a:ea typeface="+mn-ea"/>
                <a:cs typeface="+mn-cs"/>
              </a:rPr>
              <a:t>. </a:t>
            </a:r>
          </a:p>
          <a:p>
            <a:pPr marL="0" indent="0">
              <a:buNone/>
            </a:pPr>
            <a:endParaRPr lang="sv-SE" sz="1600" b="1" dirty="0"/>
          </a:p>
          <a:p>
            <a:pPr marL="0" indent="0">
              <a:buNone/>
            </a:pPr>
            <a:r>
              <a:rPr lang="sv-SE" sz="1600" b="1" dirty="0"/>
              <a:t>Bakgrund till lagändringen</a:t>
            </a:r>
          </a:p>
          <a:p>
            <a:pPr marL="0" indent="0">
              <a:buNone/>
            </a:pPr>
            <a:r>
              <a:rPr lang="sv-SE" sz="1600" dirty="0"/>
              <a:t>Regeringen avser att öka tryggheten för behovsanställda i sjukförsäkringen.</a:t>
            </a:r>
          </a:p>
          <a:p>
            <a:pPr marL="0" marR="0" lvl="0" indent="0" algn="l" defTabSz="1219352" rtl="0" eaLnBrk="1" fontAlgn="auto" latinLnBrk="0" hangingPunct="1">
              <a:lnSpc>
                <a:spcPct val="100000"/>
              </a:lnSpc>
              <a:spcBef>
                <a:spcPts val="0"/>
              </a:spcBef>
              <a:spcAft>
                <a:spcPts val="0"/>
              </a:spcAft>
              <a:buClrTx/>
              <a:buSzTx/>
              <a:buFontTx/>
              <a:buNone/>
              <a:tabLst/>
              <a:defRPr/>
            </a:pPr>
            <a:r>
              <a:rPr lang="sv-SE" dirty="0"/>
              <a:t>Personer som inte kan arbeta på grund av sjukdom behöver ges ekonomisk trygghet under en rimlig tid för att genomgå vård och behandling. De som behöver stöd att återgå i arbete ska erbjudas och få ett sådant stöd. Sådana möjligheter ska enligt lagstiftaren finnas oavsett anställningsform. </a:t>
            </a:r>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89E3C7-28AE-4353-AAA8-F0D47A823C63}"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9352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24</a:t>
            </a:fld>
            <a:endParaRPr lang="sv-SE"/>
          </a:p>
        </p:txBody>
      </p:sp>
    </p:spTree>
    <p:extLst>
      <p:ext uri="{BB962C8B-B14F-4D97-AF65-F5344CB8AC3E}">
        <p14:creationId xmlns:p14="http://schemas.microsoft.com/office/powerpoint/2010/main" val="412685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1" kern="1200" dirty="0">
                <a:solidFill>
                  <a:schemeClr val="tx1"/>
                </a:solidFill>
                <a:effectLst/>
                <a:latin typeface="+mn-lt"/>
                <a:ea typeface="+mn-ea"/>
                <a:cs typeface="+mn-cs"/>
              </a:rPr>
              <a:t>Höjt tak i sjukförsäkringen</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Det innebär att inkomsttaket vid beräkning av sjukpenninggrundad inkomst (SGI) ska höjas från åtta till tio gånger prisbasbeloppet. Det betyder att många kommer att få mer i ersättning än tidigare.  </a:t>
            </a:r>
          </a:p>
          <a:p>
            <a:r>
              <a:rPr lang="sv-SE" sz="1600" kern="1200" dirty="0">
                <a:solidFill>
                  <a:schemeClr val="tx1"/>
                </a:solidFill>
                <a:effectLst/>
                <a:latin typeface="+mn-lt"/>
                <a:ea typeface="+mn-ea"/>
                <a:cs typeface="+mn-cs"/>
              </a:rPr>
              <a:t>De förmåner som ska omfattas av det höjda taket är sjukpenning, rehabiliteringspenning, närståendepenning, smittbärarpenning och ersättning vid tvist om sjuklön</a:t>
            </a:r>
          </a:p>
          <a:p>
            <a:r>
              <a:rPr lang="sv-SE" sz="1600" b="1" kern="1200" dirty="0">
                <a:solidFill>
                  <a:schemeClr val="tx1"/>
                </a:solidFill>
                <a:effectLst/>
                <a:latin typeface="+mn-lt"/>
                <a:ea typeface="+mn-ea"/>
                <a:cs typeface="+mn-cs"/>
              </a:rPr>
              <a:t> </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Undantag om vård eller rehabilitering försenats pga. av covid-19</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
            </a:r>
            <a:br>
              <a:rPr lang="sv-SE" sz="1600" kern="1200" dirty="0">
                <a:solidFill>
                  <a:schemeClr val="tx1"/>
                </a:solidFill>
                <a:effectLst/>
                <a:latin typeface="+mn-lt"/>
                <a:ea typeface="+mn-ea"/>
                <a:cs typeface="+mn-cs"/>
              </a:rPr>
            </a:br>
            <a:r>
              <a:rPr lang="sv-SE" sz="1600" kern="1200" dirty="0">
                <a:solidFill>
                  <a:schemeClr val="tx1"/>
                </a:solidFill>
                <a:effectLst/>
                <a:latin typeface="+mn-lt"/>
                <a:ea typeface="+mn-ea"/>
                <a:cs typeface="+mn-cs"/>
              </a:rPr>
              <a:t>Det innebär att en person inte ska bedömas mot ett normalt förekommande arbete efter dag 180 eller efter dag 365 om hens vård eller rehabilitering har försenats av covid-19. Övervägande skäl ska också tala för att personen i fråga kan gå tillbaka till sitt vanliga arbete när vården eller rehabiliteringen är slutförd. </a:t>
            </a:r>
          </a:p>
          <a:p>
            <a:r>
              <a:rPr lang="sv-SE" sz="1600" b="1" kern="1200" dirty="0">
                <a:solidFill>
                  <a:schemeClr val="tx1"/>
                </a:solidFill>
                <a:effectLst/>
                <a:latin typeface="+mn-lt"/>
                <a:ea typeface="+mn-ea"/>
                <a:cs typeface="+mn-cs"/>
              </a:rPr>
              <a:t>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Den här bestämmelsen har med anledning av pandemin funnits sedan juni 2020 i tillfälliga förordningar och gäller i dagsläget till 31 december 2021. Skillnaden är nu att bestämmelsen förs in i socialförsäkringsbalken och ska gälla hela år 2022. </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a:t>
            </a:r>
          </a:p>
          <a:p>
            <a:r>
              <a:rPr lang="sv-SE" sz="1600" b="1" kern="1200" dirty="0">
                <a:solidFill>
                  <a:schemeClr val="tx1"/>
                </a:solidFill>
                <a:effectLst/>
                <a:latin typeface="+mn-lt"/>
                <a:ea typeface="+mn-ea"/>
                <a:cs typeface="+mn-cs"/>
              </a:rPr>
              <a:t>Nytt undantag - särskilda skäl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Det här innebär att prövningen mot normalt förekommande arbete från dag 181 i rehabiliteringskedjan kan skjutas upp om särskilda skäl talar för en återgång till arbete hos arbetsgivaren senast dag 550. </a:t>
            </a:r>
          </a:p>
          <a:p>
            <a:r>
              <a:rPr lang="sv-SE" sz="1600" kern="1200" dirty="0">
                <a:solidFill>
                  <a:schemeClr val="tx1"/>
                </a:solidFill>
                <a:effectLst/>
                <a:latin typeface="+mn-lt"/>
                <a:ea typeface="+mn-ea"/>
                <a:cs typeface="+mn-cs"/>
              </a:rPr>
              <a:t>Det betyder att det kommer att finnas ytterligare en möjlighet att skjuta upp prövningen mot normalt förekommande arbete om man inte kan göra det med stöd av bestämmelsen om övervägande skäl. </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Beviskravet för särskilda skäl högre än för övervägande skäl och innebär att det måste vara en stor sannolikhet att personen kan återgå senast dag 550. Det innebär att prognosen för återgång i arbete måste vara tydlig, men undantaget om särskilda skäl ska kunna användas vid alla typer av diagnoser, även diffusa. </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a:t>
            </a:r>
          </a:p>
          <a:p>
            <a:r>
              <a:rPr lang="sv-SE" sz="1600" b="1" kern="1200" dirty="0">
                <a:solidFill>
                  <a:schemeClr val="tx1"/>
                </a:solidFill>
                <a:effectLst/>
                <a:latin typeface="+mn-lt"/>
                <a:ea typeface="+mn-ea"/>
                <a:cs typeface="+mn-cs"/>
              </a:rPr>
              <a:t>Bedömningsgrund för äldre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Det här innebär att en person som arbetar och har uppnått den ålder då hen tidigast kan få inkomstgrundad ålderspension ska undantas från prövningen mot normalt förekommande arbete fån dag 181. </a:t>
            </a:r>
          </a:p>
          <a:p>
            <a:r>
              <a:rPr lang="sv-SE" sz="1600" kern="1200" dirty="0">
                <a:solidFill>
                  <a:schemeClr val="tx1"/>
                </a:solidFill>
                <a:effectLst/>
                <a:latin typeface="+mn-lt"/>
                <a:ea typeface="+mn-ea"/>
                <a:cs typeface="+mn-cs"/>
              </a:rPr>
              <a:t>Istället ska hen bedömas mot arbeten hos sin arbetsgivare eller mot annat lämpligt arbete som är tillgängligt. Den här bedömningsgrunden här gäller till dess att personen kan ta ut garantipension. </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I dagsläget lämnas inkomstgrundad ålderspension tidigast från 62 års ålder och garantipension kan tidigast tas ut från 65 års ålder.</a:t>
            </a:r>
          </a:p>
          <a:p>
            <a:r>
              <a:rPr lang="sv-SE" sz="1600" kern="1200" dirty="0">
                <a:solidFill>
                  <a:schemeClr val="tx1"/>
                </a:solidFill>
                <a:effectLst/>
                <a:latin typeface="+mn-lt"/>
                <a:ea typeface="+mn-ea"/>
                <a:cs typeface="+mn-cs"/>
              </a:rPr>
              <a:t> </a:t>
            </a:r>
          </a:p>
          <a:p>
            <a:r>
              <a:rPr lang="sv-SE" sz="1600" b="1" kern="1200" dirty="0">
                <a:solidFill>
                  <a:schemeClr val="tx1"/>
                </a:solidFill>
                <a:effectLst/>
                <a:latin typeface="+mn-lt"/>
                <a:ea typeface="+mn-ea"/>
                <a:cs typeface="+mn-cs"/>
              </a:rPr>
              <a:t>-----------------------------------------------------------------------</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Utökat skydd för behovsanställda</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
            </a:r>
            <a:br>
              <a:rPr lang="sv-SE" sz="1600" kern="1200" dirty="0">
                <a:solidFill>
                  <a:schemeClr val="tx1"/>
                </a:solidFill>
                <a:effectLst/>
                <a:latin typeface="+mn-lt"/>
                <a:ea typeface="+mn-ea"/>
                <a:cs typeface="+mn-cs"/>
              </a:rPr>
            </a:br>
            <a:r>
              <a:rPr lang="sv-SE" sz="1600" kern="1200" dirty="0">
                <a:solidFill>
                  <a:schemeClr val="tx1"/>
                </a:solidFill>
                <a:effectLst/>
                <a:latin typeface="+mn-lt"/>
                <a:ea typeface="+mn-ea"/>
                <a:cs typeface="+mn-cs"/>
              </a:rPr>
              <a:t>Det här innebär att en person ska bedömas mot sin behovsanställning de första 90 dagarna – om man kan anta att hen skulle ha jobbat om hen inte varit sjuk. Sjukpenningens storlek ska inte heller begränsas till arbetslöshetstaket på den del man har sin behovsanställning.</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Med tidigare lagstiftning blir en behovsanställd som inte har några inbokade arbetspass betraktad som arbetslös och får sin arbetsförmåga bedömd mot ett normalt förekommande arbete. Sjukpenningen begränsas också till det så kallade arbetslöshetstaket. </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a:t>
            </a:r>
          </a:p>
          <a:p>
            <a:r>
              <a:rPr lang="sv-SE" sz="1600" b="1" kern="1200" dirty="0">
                <a:solidFill>
                  <a:schemeClr val="tx1"/>
                </a:solidFill>
                <a:effectLst/>
                <a:latin typeface="+mn-lt"/>
                <a:ea typeface="+mn-ea"/>
                <a:cs typeface="+mn-cs"/>
              </a:rPr>
              <a:t>Partiell sjukskrivning </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Det här innebär en utökad möjlighet att få sjukpenning vid deltidssjukskrivning, även när arbetstiden inte minskas med lika mycket varje dag. </a:t>
            </a:r>
          </a:p>
          <a:p>
            <a:r>
              <a:rPr lang="sv-SE" sz="1600" kern="1200" dirty="0">
                <a:solidFill>
                  <a:schemeClr val="tx1"/>
                </a:solidFill>
                <a:effectLst/>
                <a:latin typeface="+mn-lt"/>
                <a:ea typeface="+mn-ea"/>
                <a:cs typeface="+mn-cs"/>
              </a:rPr>
              <a:t> </a:t>
            </a: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Med tidigare lagstiftning så är kravet när det gäller att förlägga arbetstiden på annat sätt att det ska vara medicinskt motiverat. Men i lagförslaget står det istället att arbets­tidens förläggning ska inte försämra möjligheterna till återgång i arbete.  </a:t>
            </a:r>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2</a:t>
            </a:fld>
            <a:endParaRPr lang="sv-SE"/>
          </a:p>
        </p:txBody>
      </p:sp>
    </p:spTree>
    <p:extLst>
      <p:ext uri="{BB962C8B-B14F-4D97-AF65-F5344CB8AC3E}">
        <p14:creationId xmlns:p14="http://schemas.microsoft.com/office/powerpoint/2010/main" val="180389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kan du använda om du vill föra en dialog om lagändringarna i sin helhet.</a:t>
            </a: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dirty="0"/>
          </a:p>
          <a:p>
            <a:pPr marL="0" marR="0" lvl="0" indent="0" algn="l" defTabSz="1219352" rtl="0" eaLnBrk="1" fontAlgn="auto" latinLnBrk="0" hangingPunct="1">
              <a:lnSpc>
                <a:spcPct val="100000"/>
              </a:lnSpc>
              <a:spcBef>
                <a:spcPts val="0"/>
              </a:spcBef>
              <a:spcAft>
                <a:spcPts val="0"/>
              </a:spcAft>
              <a:buClrTx/>
              <a:buSzTx/>
              <a:buFontTx/>
              <a:buNone/>
              <a:tabLst/>
              <a:defRPr/>
            </a:pPr>
            <a:r>
              <a:rPr lang="sv-SE" dirty="0"/>
              <a:t>Stödord i dialogen: större flexibilitet, ökad trygghet</a:t>
            </a:r>
            <a:r>
              <a:rPr lang="sv-SE" i="0" dirty="0"/>
              <a:t>, ta tillvara arbetsförmåga, ö</a:t>
            </a:r>
            <a:r>
              <a:rPr lang="sv-SE" i="0" dirty="0">
                <a:highlight>
                  <a:srgbClr val="FFFF00"/>
                </a:highlight>
              </a:rPr>
              <a:t>kad möjlighet att fullfölja rehabilitering till det egna arbetet</a:t>
            </a:r>
            <a:endParaRPr lang="sv-SE" i="0" dirty="0">
              <a:solidFill>
                <a:srgbClr val="7030A0"/>
              </a:solidFill>
              <a:highlight>
                <a:srgbClr val="FFFF00"/>
              </a:highlight>
            </a:endParaRPr>
          </a:p>
          <a:p>
            <a:r>
              <a:rPr lang="sv-SE" i="0" dirty="0"/>
              <a:t>Lagstiftaren vill reformera sjukförsäkringen.</a:t>
            </a:r>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3</a:t>
            </a:fld>
            <a:endParaRPr lang="sv-SE"/>
          </a:p>
        </p:txBody>
      </p:sp>
    </p:spTree>
    <p:extLst>
      <p:ext uri="{BB962C8B-B14F-4D97-AF65-F5344CB8AC3E}">
        <p14:creationId xmlns:p14="http://schemas.microsoft.com/office/powerpoint/2010/main" val="23739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Här har vi plockat ut några av lagarna som vi ser kan påverka hälso- och sjukvården.</a:t>
            </a:r>
          </a:p>
          <a:p>
            <a:r>
              <a:rPr lang="sv-SE" sz="1600" kern="1200" dirty="0">
                <a:solidFill>
                  <a:schemeClr val="tx1"/>
                </a:solidFill>
                <a:effectLst/>
                <a:latin typeface="+mn-lt"/>
                <a:ea typeface="+mn-ea"/>
                <a:cs typeface="+mn-cs"/>
              </a:rPr>
              <a:t> </a:t>
            </a:r>
          </a:p>
          <a:p>
            <a:r>
              <a:rPr lang="sv-SE" sz="1600" b="1" kern="1200" dirty="0">
                <a:solidFill>
                  <a:schemeClr val="tx1"/>
                </a:solidFill>
                <a:effectLst/>
                <a:latin typeface="+mn-lt"/>
                <a:ea typeface="+mn-ea"/>
                <a:cs typeface="+mn-cs"/>
              </a:rPr>
              <a:t>Ökad möjlighet att fullfölja rehabilitering till det egna arbetet</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Personer får större möjlighet att fullfölja planering eller rehabilitering tillbaka till det egna arbete eftersom Försäkringskassan kan skjuta upp prövningen mot normalt förekommande arbete om det är stor sannolikhet att personen kan återgå inom 550 dagar.</a:t>
            </a:r>
          </a:p>
          <a:p>
            <a:r>
              <a:rPr lang="sv-SE" sz="1600" kern="1200" dirty="0">
                <a:solidFill>
                  <a:schemeClr val="tx1"/>
                </a:solidFill>
                <a:effectLst/>
                <a:latin typeface="+mn-lt"/>
                <a:ea typeface="+mn-ea"/>
                <a:cs typeface="+mn-cs"/>
              </a:rPr>
              <a:t> </a:t>
            </a:r>
          </a:p>
          <a:p>
            <a:r>
              <a:rPr lang="sv-SE" sz="1600" b="1" u="sng" kern="1200" dirty="0">
                <a:solidFill>
                  <a:schemeClr val="tx1"/>
                </a:solidFill>
                <a:effectLst/>
                <a:latin typeface="+mn-lt"/>
                <a:ea typeface="+mn-ea"/>
                <a:cs typeface="+mn-cs"/>
              </a:rPr>
              <a:t>Förändring i läkarintyget:</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I läkarintyg i pappersform gäller ändringen frågan längst ned i fält 8</a:t>
            </a:r>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I digitala intyget finns frågan längst ner under avsnittet: ”Min bedömning”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Frågan ”Finns det medicinska skäl att förlägga arbetstiden på något annat sätt än att minska arbetstiden lika mycket varje dag?” har ersatts med  </a:t>
            </a:r>
          </a:p>
          <a:p>
            <a:r>
              <a:rPr lang="sv-SE" sz="1600" kern="1200" dirty="0">
                <a:solidFill>
                  <a:schemeClr val="tx1"/>
                </a:solidFill>
                <a:effectLst/>
                <a:latin typeface="+mn-lt"/>
                <a:ea typeface="+mn-ea"/>
                <a:cs typeface="+mn-cs"/>
              </a:rPr>
              <a:t>”Kommer möjligheterna till återgång i arbete försämras om arbetstiden förläggs på annat sätt än att arbetstiden minskas lika mycket varje dag?” </a:t>
            </a:r>
          </a:p>
          <a:p>
            <a:r>
              <a:rPr lang="sv-SE" sz="1600" kern="1200" dirty="0">
                <a:solidFill>
                  <a:schemeClr val="tx1"/>
                </a:solidFill>
                <a:effectLst/>
                <a:latin typeface="+mn-lt"/>
                <a:ea typeface="+mn-ea"/>
                <a:cs typeface="+mn-cs"/>
              </a:rPr>
              <a:t>I de fall som läkaren svarar ja så ska hen motivera varför. </a:t>
            </a:r>
          </a:p>
          <a:p>
            <a:r>
              <a:rPr lang="sv-SE" sz="1600" kern="1200" dirty="0">
                <a:solidFill>
                  <a:schemeClr val="tx1"/>
                </a:solidFill>
                <a:effectLst/>
                <a:latin typeface="+mn-lt"/>
                <a:ea typeface="+mn-ea"/>
                <a:cs typeface="+mn-cs"/>
              </a:rPr>
              <a:t> </a:t>
            </a:r>
          </a:p>
          <a:p>
            <a:r>
              <a:rPr lang="sv-SE" sz="1600" b="1" kern="1200" dirty="0">
                <a:solidFill>
                  <a:schemeClr val="tx1"/>
                </a:solidFill>
                <a:effectLst/>
                <a:latin typeface="+mn-lt"/>
                <a:ea typeface="+mn-ea"/>
                <a:cs typeface="+mn-cs"/>
              </a:rPr>
              <a:t>Fortsatt undantag i rehabiliteringskedjan vid försenad vård eller rehabilitering p.g.a. covid-19. Gäller hela år 2022.</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För att inte personer ska riskera att bli av med ersättning för att deras vård eller rehabilitering har försenats på grund av </a:t>
            </a:r>
            <a:r>
              <a:rPr lang="sv-SE" sz="1600" kern="1200" dirty="0" err="1">
                <a:solidFill>
                  <a:schemeClr val="tx1"/>
                </a:solidFill>
                <a:effectLst/>
                <a:latin typeface="+mn-lt"/>
                <a:ea typeface="+mn-ea"/>
                <a:cs typeface="+mn-cs"/>
              </a:rPr>
              <a:t>coronapandemin</a:t>
            </a:r>
            <a:r>
              <a:rPr lang="sv-SE" sz="1600" kern="1200" dirty="0">
                <a:solidFill>
                  <a:schemeClr val="tx1"/>
                </a:solidFill>
                <a:effectLst/>
                <a:latin typeface="+mn-lt"/>
                <a:ea typeface="+mn-ea"/>
                <a:cs typeface="+mn-cs"/>
              </a:rPr>
              <a:t>. Man bedömer att det kommer att ta ett tag för vården att komma i kapp och ligga mer i fas med olika vårdinsatser och rehabiliteringsåtgärder och därför fortsätter bestämmelsen gälla hela år 2022. </a:t>
            </a:r>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4</a:t>
            </a:fld>
            <a:endParaRPr lang="sv-SE"/>
          </a:p>
        </p:txBody>
      </p:sp>
    </p:spTree>
    <p:extLst>
      <p:ext uri="{BB962C8B-B14F-4D97-AF65-F5344CB8AC3E}">
        <p14:creationId xmlns:p14="http://schemas.microsoft.com/office/powerpoint/2010/main" val="360788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Oskälighetsbegreppet</a:t>
            </a:r>
            <a:endParaRPr lang="sv-SE" dirty="0"/>
          </a:p>
          <a:p>
            <a:r>
              <a:rPr lang="sv-SE" dirty="0"/>
              <a:t>Riksdagen beslutade att ändra i lagen om allmän försäkring som gäller införandet den 1 juli 2008 av en reformerad sjukskrivningsprocess för ökad återgång i arbete. Den prövning mot hela arbetsmarknaden som enligt nuvarande regler ska ske efter 180 dagar i sjukperioden ska kunna skjutas upp inte bara om det finns särskilda skäl utan även om det i annat fall kan anses som oskäligt. När den försäkrade haft sin arbetsförmåga nedsatt under 365 dagar föreslås att prövningen sker mot hela arbetsmarknaden om det inte kan anses oskäligt. Den som är arbetsoförmögen till följd av en allvarlig sjukdom ska kunna få sjukpenning med 80 % av den sjukpenninggrundande inkomsten även om sådan sjukpenning redan lämnats för 364 dagar. De nya reglerna börjar gälla den 15 januari 2010 men tillämpas från och med den 1 januari 2010</a:t>
            </a:r>
          </a:p>
          <a:p>
            <a:r>
              <a:rPr lang="sv-SE" b="1" dirty="0">
                <a:effectLst/>
              </a:rPr>
              <a:t>Fem situationer då det kan vara oskäligt att pröva arbetsförmågan mot normalt förekommande arbete</a:t>
            </a:r>
            <a:r>
              <a:rPr lang="sv-SE" dirty="0">
                <a:effectLst/>
              </a:rPr>
              <a:t> </a:t>
            </a:r>
          </a:p>
          <a:p>
            <a:r>
              <a:rPr lang="sv-SE" dirty="0">
                <a:effectLst/>
              </a:rPr>
              <a:t>Nedan redovisas de fem situationer som beskrivs i Socialförsäkringsutskottets betänkande (bet. 2009/10:SfU13 s. 8 f.). Vad som ska anses vara oskäligt har också prövats i ett antal kammarrättsdomar. Av dessa kan man bland annat dra slutsatsen att det är den försäkrades medicinska status och hälsotillstånd vid tiden för prövningen som är avgörande. Behandlingar eller rehabiliteringsåtgärder som den försäkrade tidigare har genomgått har ingen betydelse (Domsnytt 2013:057 och Domsnytt 2014:017). </a:t>
            </a:r>
          </a:p>
          <a:p>
            <a:r>
              <a:rPr lang="sv-SE" b="1" dirty="0">
                <a:effectLst/>
              </a:rPr>
              <a:t>Successiv försämring</a:t>
            </a:r>
            <a:r>
              <a:rPr lang="sv-SE" dirty="0">
                <a:effectLst/>
              </a:rPr>
              <a:t> </a:t>
            </a:r>
          </a:p>
          <a:p>
            <a:r>
              <a:rPr lang="sv-SE" dirty="0">
                <a:effectLst/>
              </a:rPr>
              <a:t>Det är inte ovanligt även vid allvarliga sjukdomar att den försäkrade har arbetsförmåga kvar och kan arbeta helt eller delvis. I vissa fall skulle han eller hon kunna arbeta i större omfattning i ett annat arbete, åtminstone för en viss tid. Det är dock inte rimligt att begära att någon ska lämna sin anställning eller begära tjänstledigt för att söka annat arbete om det är troligt att arbetsförmågan successivt kommer att försämras och den försäkrade kommer att få svårigheter att på sikt klara även ett annat arbete. </a:t>
            </a:r>
          </a:p>
          <a:p>
            <a:r>
              <a:rPr lang="sv-SE" b="1" dirty="0">
                <a:effectLst/>
              </a:rPr>
              <a:t>Tillfällig förbättring</a:t>
            </a:r>
            <a:r>
              <a:rPr lang="sv-SE" dirty="0">
                <a:effectLst/>
              </a:rPr>
              <a:t> </a:t>
            </a:r>
          </a:p>
          <a:p>
            <a:r>
              <a:rPr lang="sv-SE" dirty="0">
                <a:effectLst/>
              </a:rPr>
              <a:t>En försäkrad med en allvarlig sjukdom kan periodvis få en ökad arbetsförmåga och skulle då eventuellt kunna arbeta mer i ett annat arbete. Men inte heller i en sådan situation är det rimligt att kräva att den försäkrade ska söka ett nytt arbete, om inte den ökade arbetsförmågan bedöms vara bestående. </a:t>
            </a:r>
          </a:p>
          <a:p>
            <a:r>
              <a:rPr lang="sv-SE" b="1" dirty="0">
                <a:effectLst/>
              </a:rPr>
              <a:t>Medicinsk behandling för allvarlig sjukdom</a:t>
            </a:r>
            <a:r>
              <a:rPr lang="sv-SE" dirty="0">
                <a:effectLst/>
              </a:rPr>
              <a:t> </a:t>
            </a:r>
          </a:p>
          <a:p>
            <a:r>
              <a:rPr lang="sv-SE" dirty="0">
                <a:effectLst/>
              </a:rPr>
              <a:t>Prövningen bör begränsas till arbete hos nuvarande arbetsgivare om den försäkrade genomgår en medicinsk behandling i syfte att förebygga en allvarlig sjukdom och den nedsatta arbetsförmågan beror på behandlingen. Så kan vara fallet när den försäkrade har haft en tumörsjukdom och det krävs ytterligare behandling för att minska risken för ett återinsjuknande. </a:t>
            </a:r>
          </a:p>
          <a:p>
            <a:r>
              <a:rPr lang="sv-SE" b="1" dirty="0">
                <a:effectLst/>
              </a:rPr>
              <a:t>Långvarig rehabilitering</a:t>
            </a:r>
            <a:r>
              <a:rPr lang="sv-SE" dirty="0">
                <a:effectLst/>
              </a:rPr>
              <a:t> </a:t>
            </a:r>
          </a:p>
          <a:p>
            <a:r>
              <a:rPr lang="sv-SE" dirty="0">
                <a:effectLst/>
              </a:rPr>
              <a:t>I samband med olyckor och vissa sjukdomar, till exempel stroke, kan den försäkrade drabbas av funktionshinder med betydande konsekvenser för arbetsförmågan. Det kan handla om omfattande brännskador, förlamning, förlust av en kroppsdel eller förmågan att se eller att tala och liknande funktionshinder. Den efterföljande rehabiliteringen kan pågå under en lång tid. Så länge rehabiliteringen pågår enligt en plan som Försäkringskassan godkänt bör prövningen mot hela arbetsmarknaden kunna skjutas upp. Men om rehabiliteringen sannolikt inte kommer att leda till att den försäkrade kan börja arbeta hos sin arbetsgivare igen bör prövningen göras mot hela arbetsmarknaden. </a:t>
            </a:r>
          </a:p>
          <a:p>
            <a:r>
              <a:rPr lang="sv-SE" b="1" dirty="0">
                <a:effectLst/>
              </a:rPr>
              <a:t>Progressiv sjukdom</a:t>
            </a:r>
            <a:r>
              <a:rPr lang="sv-SE" dirty="0">
                <a:effectLst/>
              </a:rPr>
              <a:t> </a:t>
            </a:r>
          </a:p>
          <a:p>
            <a:r>
              <a:rPr lang="sv-SE" dirty="0">
                <a:effectLst/>
              </a:rPr>
              <a:t>Vid vissa progressiva sjukdomar som leder till att arbetsförmågan successivt avtar kan den försäkrade under en begränsad tid ha större arbetsförmåga i ett annat arbete. </a:t>
            </a:r>
            <a:r>
              <a:rPr lang="sv-SE">
                <a:effectLst/>
              </a:rPr>
              <a:t>Inte heller i en sådan situation bör arbetsförmågan bedömas i förhållande till hela arbetsmarknaden</a:t>
            </a:r>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5</a:t>
            </a:fld>
            <a:endParaRPr lang="sv-SE"/>
          </a:p>
        </p:txBody>
      </p:sp>
    </p:spTree>
    <p:extLst>
      <p:ext uri="{BB962C8B-B14F-4D97-AF65-F5344CB8AC3E}">
        <p14:creationId xmlns:p14="http://schemas.microsoft.com/office/powerpoint/2010/main" val="100404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89E3C7-28AE-4353-AAA8-F0D47A823C63}"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1203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Den här bestämmelsen har med anledning av pandemin funnits sedan juni 2020 i tillfälliga förordningar och gäller i dagsläget till 31 december 2021. Skillnaden är nu att bestämmelsen förs in i socialförsäkringsbalken och ska gälla hela år 2022. </a:t>
            </a:r>
          </a:p>
          <a:p>
            <a:r>
              <a:rPr lang="sv-SE" sz="1600" kern="1200" dirty="0">
                <a:solidFill>
                  <a:schemeClr val="tx1"/>
                </a:solidFill>
                <a:effectLst/>
                <a:latin typeface="+mn-lt"/>
                <a:ea typeface="+mn-ea"/>
                <a:cs typeface="+mn-cs"/>
              </a:rPr>
              <a:t>Det innebär att en person inte ska bedömas mot ett normalt förekommande arbete efter dag 180 eller efter dag 365 om hens vård eller rehabilitering har försenats av covid-19. Övervägande skäl ska också tala för att personen i fråga kan gå tillbaka till sitt vanliga arbete när vården eller rehabiliteringen är slutförd. </a:t>
            </a:r>
          </a:p>
          <a:p>
            <a:endParaRPr lang="sv-SE" sz="1600" dirty="0"/>
          </a:p>
          <a:p>
            <a:pPr marL="0" indent="0">
              <a:buNone/>
            </a:pPr>
            <a:r>
              <a:rPr lang="sv-SE" sz="1600" b="1" dirty="0"/>
              <a:t>Bakgrund till lagändringen</a:t>
            </a: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Anledningen till att det blir en lag är att man bedömer att det kommer att ta ett tag för vården att komma i kapp och ligga mer i fas med olika vårdinsatser och rehabiliteringsåtgärder.</a:t>
            </a:r>
          </a:p>
          <a:p>
            <a:pPr marL="0" indent="0">
              <a:buNone/>
            </a:pPr>
            <a:r>
              <a:rPr lang="sv-SE" sz="1600" dirty="0"/>
              <a:t>Lagstiftaren menar att personer ska inte stå utan sjukpenning på grund av att operationer, behandlingar med mera som skjutits upp på grund av pandemin.</a:t>
            </a:r>
          </a:p>
          <a:p>
            <a:pPr marL="0" indent="0">
              <a:buNone/>
            </a:pPr>
            <a:endParaRPr lang="sv-SE" sz="1600" dirty="0"/>
          </a:p>
          <a:p>
            <a:r>
              <a:rPr lang="sv-SE" sz="1600" b="1" kern="1200" dirty="0">
                <a:solidFill>
                  <a:schemeClr val="tx1"/>
                </a:solidFill>
                <a:effectLst/>
                <a:latin typeface="+mn-lt"/>
                <a:ea typeface="+mn-ea"/>
                <a:cs typeface="+mn-cs"/>
              </a:rPr>
              <a:t> </a:t>
            </a:r>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 </a:t>
            </a:r>
          </a:p>
          <a:p>
            <a:pPr marL="0" indent="0">
              <a:buNone/>
            </a:pPr>
            <a:endParaRPr lang="sv-SE" sz="1600" dirty="0"/>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8</a:t>
            </a:fld>
            <a:endParaRPr lang="sv-SE"/>
          </a:p>
        </p:txBody>
      </p:sp>
    </p:spTree>
    <p:extLst>
      <p:ext uri="{BB962C8B-B14F-4D97-AF65-F5344CB8AC3E}">
        <p14:creationId xmlns:p14="http://schemas.microsoft.com/office/powerpoint/2010/main" val="232341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Den här lagen innebär att en person som arbetar och har uppnått den ålder då hen tidigast kan få inkomstgrundad ålderspension inte ska prövas mot normalt förekommande arbete från dag 181. </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Istället ska hen bedömas mot arbeten hos sin arbetsgivare eller mot annat lämpligt arbete som är tillgängligt. Detta gäller till dess att personen kan ta ut garantipension. </a:t>
            </a:r>
          </a:p>
          <a:p>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Lagen omfattar anställda och egenföretagare, men inte arbetslösa.</a:t>
            </a: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dirty="0"/>
              <a:t>Anledningen till att arbetslösa inte omfattas av den nya bedömningsgrunden är att de redan anses vara i omställning.</a:t>
            </a:r>
          </a:p>
          <a:p>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Bakgrunden är bland annat att minska risken för att äldre som nekas sjukpenning lämnar arbetslivet i förtid och därmed får lägre pension. </a:t>
            </a: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I dagsläget lämnas inkomstgrundad ålderspension tidigast från 62 års ålder och garantipension kan tidigast tas ut från 65 års ålder.</a:t>
            </a: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Planering för att möjliggöra återgång i arbete ska fortlöpa</a:t>
            </a:r>
          </a:p>
          <a:p>
            <a:endParaRPr lang="sv-SE" sz="1600" kern="1200" dirty="0">
              <a:solidFill>
                <a:schemeClr val="tx1"/>
              </a:solidFill>
              <a:effectLst/>
              <a:latin typeface="+mn-lt"/>
              <a:ea typeface="+mn-ea"/>
              <a:cs typeface="+mn-cs"/>
            </a:endParaRPr>
          </a:p>
          <a:p>
            <a:r>
              <a:rPr lang="sv-SE" sz="1600" b="1" kern="1200" dirty="0">
                <a:solidFill>
                  <a:schemeClr val="tx1"/>
                </a:solidFill>
                <a:effectLst/>
                <a:latin typeface="+mn-lt"/>
                <a:ea typeface="+mn-ea"/>
                <a:cs typeface="+mn-cs"/>
              </a:rPr>
              <a:t>Utredning internt</a:t>
            </a:r>
          </a:p>
          <a:p>
            <a:endParaRPr lang="sv-SE" sz="1600" kern="1200" dirty="0">
              <a:solidFill>
                <a:schemeClr val="tx1"/>
              </a:solidFill>
              <a:effectLst/>
              <a:latin typeface="+mn-lt"/>
              <a:ea typeface="+mn-ea"/>
              <a:cs typeface="+mn-cs"/>
            </a:endParaRPr>
          </a:p>
          <a:p>
            <a:r>
              <a:rPr lang="sv-SE" dirty="0"/>
              <a:t>Ny bedömningsgrund för anställda och egna företagare från och med den månad då hen fyller 62 år</a:t>
            </a:r>
          </a:p>
          <a:p>
            <a:r>
              <a:rPr lang="sv-SE" dirty="0"/>
              <a:t>Vid varje bedömning av rätten till sjukpenning behöver du säkra att den försäkrade:</a:t>
            </a:r>
          </a:p>
          <a:p>
            <a:pPr lvl="1"/>
            <a:r>
              <a:rPr lang="sv-SE" dirty="0"/>
              <a:t>är anställd eller egenföretagare</a:t>
            </a:r>
          </a:p>
          <a:p>
            <a:pPr lvl="1"/>
            <a:r>
              <a:rPr lang="sv-SE" dirty="0"/>
              <a:t>har uppnått en ålder då hen har rätt till inkomstgrundad ålderspension (från och med den månad då hen fyller 62 år)</a:t>
            </a:r>
          </a:p>
          <a:p>
            <a:pPr lvl="1"/>
            <a:r>
              <a:rPr lang="sv-SE" dirty="0"/>
              <a:t>inte har uppnått en ålder då hen har rätt till garantipension (från och med den månad då hen fyller 65 år).</a:t>
            </a:r>
          </a:p>
          <a:p>
            <a:r>
              <a:rPr lang="sv-SE" dirty="0"/>
              <a:t>Du behöver också utreda:</a:t>
            </a:r>
          </a:p>
          <a:p>
            <a:pPr lvl="1"/>
            <a:r>
              <a:rPr lang="sv-SE" dirty="0"/>
              <a:t>om arbetsgivaren har något annat lämpligt arbete att erbjuda den försäkrade där hens arbetsförmåga skulle kunna tas tillvara.</a:t>
            </a:r>
          </a:p>
          <a:p>
            <a:endParaRPr lang="sv-SE" sz="1600" kern="1200" dirty="0">
              <a:solidFill>
                <a:schemeClr val="tx1"/>
              </a:solidFill>
              <a:effectLst/>
              <a:latin typeface="+mn-lt"/>
              <a:ea typeface="+mn-ea"/>
              <a:cs typeface="+mn-cs"/>
            </a:endParaRP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Från och med den månad som en individ fyller 65 år och har rätt att ta ut garantiperson så ska bedömningsgrunden inte längre tillämpas. Individens arbetsförmåga ska då bedömas enligt rehabiliteringskedjan, det vill säga mot normalt förekommande arbete. Du behöver därför, i god tid innan den månad som individen fyller 65 år ta ställning till vilken dag i rehabiliteringskedjan individen kommer befinna sig på när bedömningsgrunden inte längre kan tillämpas. Du behöver också ta ställning till om något av undantagen i rehabiliteringskedjan då kan tillämpas. Du behöver därefter ta ställning till vilka omständigheter du eventuellt behöver utreda ytterligare för att du, när bedömningsgrunden inte längre kan tillämpas  ska kunna bedöma rätten till sjukpenning i förhållande till de aktuella villkoren. </a:t>
            </a: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Det är också viktigt att komma ihåg att reglerna kring rätten till SGI förändras när individen fyller 65 år vilket kan påverka hens möjligheter att få sjukpenning.</a:t>
            </a:r>
          </a:p>
          <a:p>
            <a:endParaRPr lang="sv-SE" sz="1600" kern="1200" dirty="0">
              <a:solidFill>
                <a:schemeClr val="tx1"/>
              </a:solidFill>
              <a:effectLst/>
              <a:latin typeface="+mn-lt"/>
              <a:ea typeface="+mn-ea"/>
              <a:cs typeface="+mn-cs"/>
            </a:endParaRPr>
          </a:p>
          <a:p>
            <a:endParaRPr lang="sv-SE" sz="1600" kern="1200" dirty="0">
              <a:solidFill>
                <a:schemeClr val="tx1"/>
              </a:solidFill>
              <a:effectLst/>
              <a:latin typeface="+mn-lt"/>
              <a:ea typeface="+mn-ea"/>
              <a:cs typeface="+mn-cs"/>
            </a:endParaRPr>
          </a:p>
          <a:p>
            <a:r>
              <a:rPr lang="sv-SE" sz="1600" kern="1200" dirty="0">
                <a:solidFill>
                  <a:schemeClr val="tx1"/>
                </a:solidFill>
                <a:effectLst/>
                <a:latin typeface="+mn-lt"/>
                <a:ea typeface="+mn-ea"/>
                <a:cs typeface="+mn-cs"/>
              </a:rPr>
              <a:t> </a:t>
            </a:r>
            <a:endParaRPr lang="sv-SE" dirty="0">
              <a:solidFill>
                <a:srgbClr val="7030A0"/>
              </a:solidFill>
            </a:endParaRPr>
          </a:p>
          <a:p>
            <a:pPr marL="0" indent="0">
              <a:buNone/>
            </a:pPr>
            <a:endParaRPr lang="sv-SE" b="1" dirty="0"/>
          </a:p>
          <a:p>
            <a:pPr marL="0" indent="0">
              <a:buNone/>
            </a:pPr>
            <a:endParaRPr lang="sv-SE" b="1" dirty="0"/>
          </a:p>
          <a:p>
            <a:pPr marL="0" indent="0">
              <a:buNone/>
            </a:pPr>
            <a:endParaRPr lang="sv-SE" sz="1600" b="1" dirty="0"/>
          </a:p>
          <a:p>
            <a:pPr marL="0" indent="0">
              <a:buNone/>
            </a:pPr>
            <a:endParaRPr lang="sv-SE" sz="1600" dirty="0"/>
          </a:p>
          <a:p>
            <a:pPr marL="0" indent="0">
              <a:buNone/>
            </a:pPr>
            <a:endParaRPr lang="sv-SE" sz="1600" dirty="0"/>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11</a:t>
            </a:fld>
            <a:endParaRPr lang="sv-SE"/>
          </a:p>
        </p:txBody>
      </p:sp>
    </p:spTree>
    <p:extLst>
      <p:ext uri="{BB962C8B-B14F-4D97-AF65-F5344CB8AC3E}">
        <p14:creationId xmlns:p14="http://schemas.microsoft.com/office/powerpoint/2010/main" val="317113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Prövningen mot normalt förekommande arbete från dag 181 i rehabiliteringskedjan kan skjutas upp om särskilda skäl talar för en återgång till arbete hos arbetsgivaren senast dag 550. </a:t>
            </a:r>
          </a:p>
          <a:p>
            <a:r>
              <a:rPr lang="sv-SE" sz="1600" kern="1200" dirty="0">
                <a:solidFill>
                  <a:schemeClr val="tx1"/>
                </a:solidFill>
                <a:effectLst/>
                <a:latin typeface="+mn-lt"/>
                <a:ea typeface="+mn-ea"/>
                <a:cs typeface="+mn-cs"/>
              </a:rPr>
              <a:t> </a:t>
            </a:r>
          </a:p>
          <a:p>
            <a:r>
              <a:rPr lang="sv-SE" sz="1600" kern="1200" dirty="0">
                <a:solidFill>
                  <a:schemeClr val="tx1"/>
                </a:solidFill>
                <a:effectLst/>
                <a:latin typeface="+mn-lt"/>
                <a:ea typeface="+mn-ea"/>
                <a:cs typeface="+mn-cs"/>
              </a:rPr>
              <a:t>Det betyder att det kommer att finnas ytterligare en möjlighet att skjuta upp prövningen mot normalt förekommande arbete om man inte kan göra det med stöd av bestämmelsen om övervägande skäl. </a:t>
            </a:r>
          </a:p>
          <a:p>
            <a:r>
              <a:rPr lang="sv-SE" sz="1600" kern="1200" dirty="0">
                <a:solidFill>
                  <a:schemeClr val="tx1"/>
                </a:solidFill>
                <a:effectLst/>
                <a:latin typeface="+mn-lt"/>
                <a:ea typeface="+mn-ea"/>
                <a:cs typeface="+mn-cs"/>
              </a:rPr>
              <a:t> </a:t>
            </a: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Beviskravet för särskilda skäl högre än för övervägande skäl och innebär att det måste vara en stor sannolikhet att personen kan återgå senast dag 550 i samma omfattning som innan hen blev sjuk. Det innebär att prognosen för återgång i arbete måste vara tydlig, men undantaget om särskilda skäl ska kunna användas vid alla typer av diagnoser, även diffusa. </a:t>
            </a:r>
          </a:p>
          <a:p>
            <a:r>
              <a:rPr lang="sv-SE" sz="1600" kern="1200" dirty="0">
                <a:solidFill>
                  <a:schemeClr val="tx1"/>
                </a:solidFill>
                <a:effectLst/>
                <a:latin typeface="+mn-lt"/>
                <a:ea typeface="+mn-ea"/>
                <a:cs typeface="+mn-cs"/>
              </a:rPr>
              <a:t> </a:t>
            </a: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Ett av syftena med den här lagändringen är att ytterligare öka flexibiliteten i rehabiliteringskedjan. Regeringen menar att om det finns goda möjligheter till det – så bör personer ges förutsättningar att kunna återgå i det arbete där de har sin yrkesidentitet, utbildning och erfarenhet. </a:t>
            </a:r>
            <a:r>
              <a:rPr lang="sv-SE" dirty="0"/>
              <a:t>Vid vissa typer av sjukdomar kan det också vara avgörande för återhämtningen att arbeta i en trygg och välkänd miljö. Det finns också sjukdomstillstånd som kräver en lång tids rehabilitering, ibland längre tid en ett år. </a:t>
            </a:r>
          </a:p>
          <a:p>
            <a:r>
              <a:rPr lang="sv-SE" sz="1600" kern="1200" dirty="0">
                <a:solidFill>
                  <a:schemeClr val="tx1"/>
                </a:solidFill>
                <a:effectLst/>
                <a:latin typeface="+mn-lt"/>
                <a:ea typeface="+mn-ea"/>
                <a:cs typeface="+mn-cs"/>
              </a:rPr>
              <a:t> </a:t>
            </a:r>
          </a:p>
          <a:p>
            <a:pPr marL="0" marR="0" lvl="0" indent="0" algn="l" defTabSz="1219352" rtl="0" eaLnBrk="1" fontAlgn="auto" latinLnBrk="0" hangingPunct="1">
              <a:lnSpc>
                <a:spcPct val="100000"/>
              </a:lnSpc>
              <a:spcBef>
                <a:spcPts val="0"/>
              </a:spcBef>
              <a:spcAft>
                <a:spcPts val="0"/>
              </a:spcAft>
              <a:buClrTx/>
              <a:buSzTx/>
              <a:buFontTx/>
              <a:buNone/>
              <a:tabLst/>
              <a:defRPr/>
            </a:pPr>
            <a:r>
              <a:rPr lang="sv-SE" dirty="0"/>
              <a:t>Undantaget gäller både personer som är anställda och egna företagare.</a:t>
            </a:r>
            <a:endParaRPr lang="sv-SE" sz="1600" b="1"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89E3C7-28AE-4353-AAA8-F0D47A823C63}"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9618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Platshållare för text 9" title="Liten rubrik startsida"/>
          <p:cNvSpPr>
            <a:spLocks noGrp="1"/>
          </p:cNvSpPr>
          <p:nvPr>
            <p:ph type="body" sz="quarter" idx="10" hasCustomPrompt="1"/>
          </p:nvPr>
        </p:nvSpPr>
        <p:spPr>
          <a:xfrm>
            <a:off x="2351892" y="1969274"/>
            <a:ext cx="7489807" cy="575853"/>
          </a:xfrm>
        </p:spPr>
        <p:txBody>
          <a:bodyPr/>
          <a:lstStyle>
            <a:lvl1pPr marL="0" indent="0" algn="ctr">
              <a:buNone/>
              <a:defRPr sz="2667" b="0" spc="0" baseline="0">
                <a:solidFill>
                  <a:schemeClr val="tx1">
                    <a:lumMod val="90000"/>
                    <a:lumOff val="10000"/>
                  </a:schemeClr>
                </a:solidFill>
              </a:defRPr>
            </a:lvl1pPr>
          </a:lstStyle>
          <a:p>
            <a:pPr lvl="0"/>
            <a:r>
              <a:rPr lang="sv-SE" dirty="0"/>
              <a:t>Liten rubrik</a:t>
            </a:r>
          </a:p>
        </p:txBody>
      </p:sp>
      <p:sp>
        <p:nvSpPr>
          <p:cNvPr id="2" name="Rubrik 1" title="Rubrik titelsida"/>
          <p:cNvSpPr>
            <a:spLocks noGrp="1"/>
          </p:cNvSpPr>
          <p:nvPr>
            <p:ph type="ctrTitle"/>
          </p:nvPr>
        </p:nvSpPr>
        <p:spPr>
          <a:xfrm>
            <a:off x="914519" y="2753277"/>
            <a:ext cx="10364550" cy="1633702"/>
          </a:xfrm>
        </p:spPr>
        <p:txBody>
          <a:bodyPr/>
          <a:lstStyle>
            <a:lvl1pPr algn="ctr">
              <a:defRPr sz="4801" baseline="0"/>
            </a:lvl1pPr>
          </a:lstStyle>
          <a:p>
            <a:r>
              <a:rPr lang="sv-SE"/>
              <a:t>Klicka här för att ändra mall för rubrikformat</a:t>
            </a:r>
            <a:endParaRPr lang="sv-SE" dirty="0"/>
          </a:p>
        </p:txBody>
      </p:sp>
      <p:sp>
        <p:nvSpPr>
          <p:cNvPr id="3" name="Underrubrik 2" title="Underrubrik titelsida"/>
          <p:cNvSpPr>
            <a:spLocks noGrp="1"/>
          </p:cNvSpPr>
          <p:nvPr>
            <p:ph type="subTitle" idx="1" hasCustomPrompt="1"/>
          </p:nvPr>
        </p:nvSpPr>
        <p:spPr>
          <a:xfrm>
            <a:off x="1829038" y="4675070"/>
            <a:ext cx="8535512" cy="1947739"/>
          </a:xfrm>
        </p:spPr>
        <p:txBody>
          <a:bodyPr/>
          <a:lstStyle>
            <a:lvl1pPr marL="0" indent="0" algn="ctr">
              <a:spcBef>
                <a:spcPts val="800"/>
              </a:spcBef>
              <a:buNone/>
              <a:defRPr sz="2134" spc="0" baseline="0">
                <a:solidFill>
                  <a:schemeClr val="tx1">
                    <a:lumMod val="75000"/>
                    <a:lumOff val="25000"/>
                  </a:schemeClr>
                </a:solidFill>
              </a:defRPr>
            </a:lvl1pPr>
            <a:lvl2pPr marL="609676" indent="0" algn="ctr">
              <a:buNone/>
              <a:defRPr/>
            </a:lvl2pPr>
            <a:lvl3pPr marL="1219352" indent="0" algn="ctr">
              <a:buNone/>
              <a:defRPr/>
            </a:lvl3pPr>
            <a:lvl4pPr marL="1829029" indent="0" algn="ctr">
              <a:buNone/>
              <a:defRPr/>
            </a:lvl4pPr>
            <a:lvl5pPr marL="2438705" indent="0" algn="ctr">
              <a:buNone/>
              <a:defRPr/>
            </a:lvl5pPr>
            <a:lvl6pPr marL="3048381" indent="0" algn="ctr">
              <a:buNone/>
              <a:defRPr/>
            </a:lvl6pPr>
            <a:lvl7pPr marL="3658057" indent="0" algn="ctr">
              <a:buNone/>
              <a:defRPr/>
            </a:lvl7pPr>
            <a:lvl8pPr marL="4267733" indent="0" algn="ctr">
              <a:buNone/>
              <a:defRPr/>
            </a:lvl8pPr>
            <a:lvl9pPr marL="4877410" indent="0" algn="ctr">
              <a:buNone/>
              <a:defRPr/>
            </a:lvl9pPr>
          </a:lstStyle>
          <a:p>
            <a:r>
              <a:rPr lang="sv-SE" dirty="0"/>
              <a:t>Underrubrik</a:t>
            </a:r>
          </a:p>
        </p:txBody>
      </p:sp>
      <p:cxnSp>
        <p:nvCxnSpPr>
          <p:cNvPr id="5" name="Rak 4">
            <a:extLst>
              <a:ext uri="{FF2B5EF4-FFF2-40B4-BE49-F238E27FC236}">
                <a16:creationId xmlns:a16="http://schemas.microsoft.com/office/drawing/2014/main" xmlns="" id="{9D80730E-9B74-8B42-84F2-18F6E03553E3}"/>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title="Fotografi"/>
          <p:cNvSpPr>
            <a:spLocks noGrp="1"/>
          </p:cNvSpPr>
          <p:nvPr>
            <p:ph type="pic" sz="quarter" idx="12"/>
          </p:nvPr>
        </p:nvSpPr>
        <p:spPr>
          <a:xfrm>
            <a:off x="0" y="0"/>
            <a:ext cx="12193589" cy="7048799"/>
          </a:xfrm>
        </p:spPr>
        <p:txBody>
          <a:bodyPr/>
          <a:lstStyle>
            <a:lvl1pPr marL="0" marR="0" indent="0" algn="l" defTabSz="1219352" rtl="0" eaLnBrk="1" fontAlgn="base" latinLnBrk="0" hangingPunct="1">
              <a:lnSpc>
                <a:spcPct val="100000"/>
              </a:lnSpc>
              <a:spcBef>
                <a:spcPts val="1067"/>
              </a:spcBef>
              <a:spcAft>
                <a:spcPts val="400"/>
              </a:spcAft>
              <a:buClr>
                <a:srgbClr val="52A259"/>
              </a:buClr>
              <a:buSzPct val="120000"/>
              <a:buFontTx/>
              <a:buNone/>
              <a:tabLst/>
              <a:defRPr>
                <a:solidFill>
                  <a:schemeClr val="bg1"/>
                </a:solidFill>
              </a:defRPr>
            </a:lvl1pPr>
          </a:lstStyle>
          <a:p>
            <a:pPr marL="288036" marR="0" lvl="0" indent="-288036" algn="l" defTabSz="1219352" rtl="0" eaLnBrk="1" fontAlgn="base" latinLnBrk="0" hangingPunct="1">
              <a:lnSpc>
                <a:spcPct val="100000"/>
              </a:lnSpc>
              <a:spcBef>
                <a:spcPts val="1067"/>
              </a:spcBef>
              <a:spcAft>
                <a:spcPts val="400"/>
              </a:spcAft>
              <a:buClr>
                <a:srgbClr val="52A259"/>
              </a:buClr>
              <a:buSzPct val="120000"/>
              <a:buFontTx/>
              <a:buChar char="•"/>
              <a:tabLst/>
              <a:defRPr/>
            </a:pPr>
            <a:r>
              <a:rPr kumimoji="0" lang="sv-SE" sz="2667"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667"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title="Rubrik"/>
          <p:cNvSpPr>
            <a:spLocks noGrp="1"/>
          </p:cNvSpPr>
          <p:nvPr>
            <p:ph type="ctrTitle" hasCustomPrompt="1"/>
          </p:nvPr>
        </p:nvSpPr>
        <p:spPr>
          <a:xfrm>
            <a:off x="-1071" y="5513454"/>
            <a:ext cx="12193588" cy="820031"/>
          </a:xfrm>
          <a:solidFill>
            <a:schemeClr val="bg2">
              <a:alpha val="83000"/>
            </a:schemeClr>
          </a:solidFill>
        </p:spPr>
        <p:txBody>
          <a:bodyPr tIns="108000" bIns="108000">
            <a:spAutoFit/>
          </a:bodyPr>
          <a:lstStyle>
            <a:lvl1pPr algn="ctr">
              <a:defRPr sz="4267" baseline="0">
                <a:solidFill>
                  <a:schemeClr val="tx1"/>
                </a:solidFill>
              </a:defRPr>
            </a:lvl1pPr>
          </a:lstStyle>
          <a:p>
            <a:r>
              <a:rPr lang="sv-SE" dirty="0"/>
              <a:t>Rubrik</a:t>
            </a:r>
          </a:p>
        </p:txBody>
      </p:sp>
      <p:cxnSp>
        <p:nvCxnSpPr>
          <p:cNvPr id="4" name="Rak 3">
            <a:extLst>
              <a:ext uri="{FF2B5EF4-FFF2-40B4-BE49-F238E27FC236}">
                <a16:creationId xmlns:a16="http://schemas.microsoft.com/office/drawing/2014/main" xmlns="" id="{8096C541-0BF2-3941-B1E2-088A7CF0CFAB}"/>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78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title="Fotografi"/>
          <p:cNvSpPr>
            <a:spLocks noGrp="1"/>
          </p:cNvSpPr>
          <p:nvPr>
            <p:ph type="pic" sz="quarter" idx="12"/>
          </p:nvPr>
        </p:nvSpPr>
        <p:spPr>
          <a:xfrm>
            <a:off x="0" y="0"/>
            <a:ext cx="12193588" cy="7056321"/>
          </a:xfrm>
        </p:spPr>
        <p:txBody>
          <a:bodyPr bIns="432000" anchor="b"/>
          <a:lstStyle>
            <a:lvl1pPr marL="0" indent="0" algn="ctr">
              <a:buNone/>
              <a:defRPr/>
            </a:lvl1pPr>
          </a:lstStyle>
          <a:p>
            <a:r>
              <a:rPr lang="sv-SE"/>
              <a:t>Klicka på ikonen för att lägga till en bild</a:t>
            </a:r>
            <a:endParaRPr lang="sv-SE" dirty="0"/>
          </a:p>
        </p:txBody>
      </p:sp>
      <p:cxnSp>
        <p:nvCxnSpPr>
          <p:cNvPr id="3" name="Rak 2">
            <a:extLst>
              <a:ext uri="{FF2B5EF4-FFF2-40B4-BE49-F238E27FC236}">
                <a16:creationId xmlns:a16="http://schemas.microsoft.com/office/drawing/2014/main" xmlns="" id="{350E0BE8-47BC-054D-9A84-408379D4AFB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17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623888" y="1506538"/>
            <a:ext cx="10945812" cy="5377238"/>
          </a:xfrm>
        </p:spPr>
        <p:txBody>
          <a:bodyPr/>
          <a:lstStyle>
            <a:lvl1pPr>
              <a:defRPr/>
            </a:lvl1pPr>
          </a:lstStyle>
          <a:p>
            <a:pPr lvl="0"/>
            <a:r>
              <a:rPr lang="sv-SE" noProof="0" dirty="0"/>
              <a:t>Klicka på en ikon för att lägga till bildmaterial</a:t>
            </a:r>
          </a:p>
        </p:txBody>
      </p:sp>
      <p:cxnSp>
        <p:nvCxnSpPr>
          <p:cNvPr id="4" name="Rak 3">
            <a:extLst>
              <a:ext uri="{FF2B5EF4-FFF2-40B4-BE49-F238E27FC236}">
                <a16:creationId xmlns:a16="http://schemas.microsoft.com/office/drawing/2014/main" xmlns="" id="{B49C9A3A-CED5-F748-886F-1B275BF3D306}"/>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title="Rubrik">
            <a:extLst>
              <a:ext uri="{FF2B5EF4-FFF2-40B4-BE49-F238E27FC236}">
                <a16:creationId xmlns:a16="http://schemas.microsoft.com/office/drawing/2014/main" xmlns="" id="{C2194841-4E5B-B64B-A71B-A510103F49DD}"/>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1845671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cxnSp>
        <p:nvCxnSpPr>
          <p:cNvPr id="5" name="Rak 4">
            <a:extLst>
              <a:ext uri="{FF2B5EF4-FFF2-40B4-BE49-F238E27FC236}">
                <a16:creationId xmlns:a16="http://schemas.microsoft.com/office/drawing/2014/main" xmlns="" id="{24BDC1BA-61DA-5F41-9FAA-9D1F4FA46F2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6EEE6F58-AF26-6E40-BB20-5752DD11CDB3}"/>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6" title="Text">
            <a:extLst>
              <a:ext uri="{FF2B5EF4-FFF2-40B4-BE49-F238E27FC236}">
                <a16:creationId xmlns:a16="http://schemas.microsoft.com/office/drawing/2014/main" xmlns="" id="{16401DE6-0A42-6D4F-83DE-CF580E1FEB61}"/>
              </a:ext>
            </a:extLst>
          </p:cNvPr>
          <p:cNvSpPr>
            <a:spLocks noGrp="1"/>
          </p:cNvSpPr>
          <p:nvPr>
            <p:ph type="body" sz="quarter" idx="13"/>
          </p:nvPr>
        </p:nvSpPr>
        <p:spPr>
          <a:xfrm>
            <a:off x="607937"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0" name="Platshållare för text 6" title="Text">
            <a:extLst>
              <a:ext uri="{FF2B5EF4-FFF2-40B4-BE49-F238E27FC236}">
                <a16:creationId xmlns:a16="http://schemas.microsoft.com/office/drawing/2014/main" xmlns="" id="{B30B6FB9-231C-C240-827C-20F1AEE666AB}"/>
              </a:ext>
            </a:extLst>
          </p:cNvPr>
          <p:cNvSpPr>
            <a:spLocks noGrp="1"/>
          </p:cNvSpPr>
          <p:nvPr>
            <p:ph type="body" sz="quarter" idx="14"/>
          </p:nvPr>
        </p:nvSpPr>
        <p:spPr>
          <a:xfrm>
            <a:off x="6152553"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65932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title="Bildmaterial"/>
          <p:cNvSpPr>
            <a:spLocks noGrp="1"/>
          </p:cNvSpPr>
          <p:nvPr>
            <p:ph sz="quarter" idx="14" hasCustomPrompt="1"/>
          </p:nvPr>
        </p:nvSpPr>
        <p:spPr>
          <a:xfrm>
            <a:off x="623887" y="1506538"/>
            <a:ext cx="6971773" cy="5281207"/>
          </a:xfrm>
        </p:spPr>
        <p:txBody>
          <a:bodyPr/>
          <a:lstStyle/>
          <a:p>
            <a:pPr lvl="0"/>
            <a:r>
              <a:rPr lang="sv-SE" noProof="0" dirty="0"/>
              <a:t>Klicka på en ikon för att lägga till bildmaterial</a:t>
            </a:r>
          </a:p>
        </p:txBody>
      </p:sp>
      <p:sp>
        <p:nvSpPr>
          <p:cNvPr id="5" name="Platshållare för bild 3" title="Bildmaterial"/>
          <p:cNvSpPr>
            <a:spLocks noGrp="1"/>
          </p:cNvSpPr>
          <p:nvPr>
            <p:ph type="pic" sz="quarter" idx="11"/>
          </p:nvPr>
        </p:nvSpPr>
        <p:spPr>
          <a:xfrm>
            <a:off x="7710025" y="1506537"/>
            <a:ext cx="3859675" cy="2563555"/>
          </a:xfrm>
        </p:spPr>
        <p:txBody>
          <a:bodyPr/>
          <a:lstStyle/>
          <a:p>
            <a:pPr lvl="0"/>
            <a:r>
              <a:rPr lang="sv-SE" noProof="0"/>
              <a:t>Klicka på ikonen för att lägga till en bild</a:t>
            </a:r>
            <a:endParaRPr lang="sv-SE" noProof="0" dirty="0"/>
          </a:p>
        </p:txBody>
      </p:sp>
      <p:sp>
        <p:nvSpPr>
          <p:cNvPr id="9" name="Platshållare för bild 3" title="Bildmaterial"/>
          <p:cNvSpPr>
            <a:spLocks noGrp="1"/>
          </p:cNvSpPr>
          <p:nvPr>
            <p:ph type="pic" sz="quarter" idx="12"/>
          </p:nvPr>
        </p:nvSpPr>
        <p:spPr>
          <a:xfrm>
            <a:off x="7710025" y="4202705"/>
            <a:ext cx="3859675" cy="2585040"/>
          </a:xfrm>
        </p:spPr>
        <p:txBody>
          <a:bodyPr/>
          <a:lstStyle/>
          <a:p>
            <a:pPr lvl="0"/>
            <a:r>
              <a:rPr lang="sv-SE" noProof="0"/>
              <a:t>Klicka på ikonen för att lägga till en bild</a:t>
            </a:r>
            <a:endParaRPr lang="sv-SE" noProof="0" dirty="0"/>
          </a:p>
        </p:txBody>
      </p:sp>
      <p:cxnSp>
        <p:nvCxnSpPr>
          <p:cNvPr id="6" name="Rak 5">
            <a:extLst>
              <a:ext uri="{FF2B5EF4-FFF2-40B4-BE49-F238E27FC236}">
                <a16:creationId xmlns:a16="http://schemas.microsoft.com/office/drawing/2014/main" xmlns="" id="{C35DF01B-94AC-3B49-8464-A1F720385A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22560BC4-5C53-1440-A51F-837FA38DC28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228019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607507" y="1506058"/>
            <a:ext cx="3663325" cy="5257064"/>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4389873" y="1506059"/>
            <a:ext cx="3408444" cy="2287235"/>
          </a:xfrm>
        </p:spPr>
        <p:txBody>
          <a:bodyPr/>
          <a:lstStyle/>
          <a:p>
            <a:pPr lvl="0"/>
            <a:r>
              <a:rPr lang="sv-SE" noProof="0"/>
              <a:t>Klicka på ikonen för att lägga till en bild</a:t>
            </a:r>
            <a:endParaRPr lang="sv-SE" noProof="0" dirty="0"/>
          </a:p>
        </p:txBody>
      </p:sp>
      <p:sp>
        <p:nvSpPr>
          <p:cNvPr id="12" name="Platshållare för bild 3"/>
          <p:cNvSpPr>
            <a:spLocks noGrp="1"/>
          </p:cNvSpPr>
          <p:nvPr>
            <p:ph type="pic" sz="quarter" idx="14"/>
          </p:nvPr>
        </p:nvSpPr>
        <p:spPr>
          <a:xfrm>
            <a:off x="4389873" y="3923762"/>
            <a:ext cx="3408444" cy="2839360"/>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7908863" y="1506058"/>
            <a:ext cx="3660838" cy="5257064"/>
          </a:xfrm>
        </p:spPr>
        <p:txBody>
          <a:bodyPr/>
          <a:lstStyle/>
          <a:p>
            <a:pPr lvl="0"/>
            <a:r>
              <a:rPr lang="sv-SE" noProof="0"/>
              <a:t>Klicka på ikonen för att lägga till en bild</a:t>
            </a:r>
            <a:endParaRPr lang="sv-SE" noProof="0" dirty="0"/>
          </a:p>
        </p:txBody>
      </p:sp>
      <p:cxnSp>
        <p:nvCxnSpPr>
          <p:cNvPr id="7" name="Rak 6">
            <a:extLst>
              <a:ext uri="{FF2B5EF4-FFF2-40B4-BE49-F238E27FC236}">
                <a16:creationId xmlns:a16="http://schemas.microsoft.com/office/drawing/2014/main" xmlns="" id="{D1595F28-83AF-8844-BDCC-9B46A439118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ubrik 1" title="Rubrik">
            <a:extLst>
              <a:ext uri="{FF2B5EF4-FFF2-40B4-BE49-F238E27FC236}">
                <a16:creationId xmlns:a16="http://schemas.microsoft.com/office/drawing/2014/main" xmlns="" id="{10DFC882-19AE-334C-B23B-E474E3958248}"/>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903743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rön avsnittsrubrik">
    <p:bg>
      <p:bgPr>
        <a:solidFill>
          <a:schemeClr val="accent6"/>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xmlns=""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79788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xmlns=""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415565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rön avsnittsrubrik">
    <p:bg>
      <p:bgPr>
        <a:solidFill>
          <a:schemeClr val="tx2"/>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xmlns=""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bg1"/>
                </a:solidFill>
              </a:defRPr>
            </a:lvl1pPr>
          </a:lstStyle>
          <a:p>
            <a:r>
              <a:rPr lang="sv-SE" dirty="0"/>
              <a:t>Rubrik</a:t>
            </a:r>
          </a:p>
        </p:txBody>
      </p:sp>
    </p:spTree>
    <p:extLst>
      <p:ext uri="{BB962C8B-B14F-4D97-AF65-F5344CB8AC3E}">
        <p14:creationId xmlns:p14="http://schemas.microsoft.com/office/powerpoint/2010/main" val="3688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Platshållare för text 9" title="Liten rubrik startsida"/>
          <p:cNvSpPr>
            <a:spLocks noGrp="1"/>
          </p:cNvSpPr>
          <p:nvPr>
            <p:ph type="body" sz="quarter" idx="10" hasCustomPrompt="1"/>
          </p:nvPr>
        </p:nvSpPr>
        <p:spPr>
          <a:xfrm>
            <a:off x="2351892" y="1969274"/>
            <a:ext cx="7489807" cy="575853"/>
          </a:xfrm>
        </p:spPr>
        <p:txBody>
          <a:bodyPr/>
          <a:lstStyle>
            <a:lvl1pPr marL="0" indent="0" algn="ctr">
              <a:buNone/>
              <a:defRPr sz="2667" b="0" spc="0" baseline="0">
                <a:solidFill>
                  <a:schemeClr val="tx1">
                    <a:lumMod val="90000"/>
                    <a:lumOff val="10000"/>
                  </a:schemeClr>
                </a:solidFill>
              </a:defRPr>
            </a:lvl1pPr>
          </a:lstStyle>
          <a:p>
            <a:pPr lvl="0"/>
            <a:r>
              <a:rPr lang="sv-SE" dirty="0"/>
              <a:t>Liten rubrik</a:t>
            </a:r>
          </a:p>
        </p:txBody>
      </p:sp>
      <p:sp>
        <p:nvSpPr>
          <p:cNvPr id="2" name="Rubrik 1" title="Rubrik titelsida"/>
          <p:cNvSpPr>
            <a:spLocks noGrp="1"/>
          </p:cNvSpPr>
          <p:nvPr>
            <p:ph type="ctrTitle"/>
          </p:nvPr>
        </p:nvSpPr>
        <p:spPr>
          <a:xfrm>
            <a:off x="914519" y="2753277"/>
            <a:ext cx="10364550" cy="1633702"/>
          </a:xfrm>
        </p:spPr>
        <p:txBody>
          <a:bodyPr/>
          <a:lstStyle>
            <a:lvl1pPr algn="ctr">
              <a:defRPr sz="4801" baseline="0"/>
            </a:lvl1pPr>
          </a:lstStyle>
          <a:p>
            <a:r>
              <a:rPr lang="sv-SE"/>
              <a:t>Klicka här för att ändra mall för rubrikformat</a:t>
            </a:r>
            <a:endParaRPr lang="sv-SE" dirty="0"/>
          </a:p>
        </p:txBody>
      </p:sp>
      <p:sp>
        <p:nvSpPr>
          <p:cNvPr id="3" name="Underrubrik 2" title="Underrubrik titelsida"/>
          <p:cNvSpPr>
            <a:spLocks noGrp="1"/>
          </p:cNvSpPr>
          <p:nvPr>
            <p:ph type="subTitle" idx="1" hasCustomPrompt="1"/>
          </p:nvPr>
        </p:nvSpPr>
        <p:spPr>
          <a:xfrm>
            <a:off x="1829038" y="4675070"/>
            <a:ext cx="8535512" cy="1947739"/>
          </a:xfrm>
        </p:spPr>
        <p:txBody>
          <a:bodyPr/>
          <a:lstStyle>
            <a:lvl1pPr marL="0" indent="0" algn="ctr">
              <a:spcBef>
                <a:spcPts val="800"/>
              </a:spcBef>
              <a:buNone/>
              <a:defRPr sz="2134" spc="0" baseline="0">
                <a:solidFill>
                  <a:schemeClr val="tx1">
                    <a:lumMod val="75000"/>
                    <a:lumOff val="25000"/>
                  </a:schemeClr>
                </a:solidFill>
              </a:defRPr>
            </a:lvl1pPr>
            <a:lvl2pPr marL="609676" indent="0" algn="ctr">
              <a:buNone/>
              <a:defRPr/>
            </a:lvl2pPr>
            <a:lvl3pPr marL="1219352" indent="0" algn="ctr">
              <a:buNone/>
              <a:defRPr/>
            </a:lvl3pPr>
            <a:lvl4pPr marL="1829029" indent="0" algn="ctr">
              <a:buNone/>
              <a:defRPr/>
            </a:lvl4pPr>
            <a:lvl5pPr marL="2438705" indent="0" algn="ctr">
              <a:buNone/>
              <a:defRPr/>
            </a:lvl5pPr>
            <a:lvl6pPr marL="3048381" indent="0" algn="ctr">
              <a:buNone/>
              <a:defRPr/>
            </a:lvl6pPr>
            <a:lvl7pPr marL="3658057" indent="0" algn="ctr">
              <a:buNone/>
              <a:defRPr/>
            </a:lvl7pPr>
            <a:lvl8pPr marL="4267733" indent="0" algn="ctr">
              <a:buNone/>
              <a:defRPr/>
            </a:lvl8pPr>
            <a:lvl9pPr marL="4877410" indent="0" algn="ctr">
              <a:buNone/>
              <a:defRPr/>
            </a:lvl9pPr>
          </a:lstStyle>
          <a:p>
            <a:r>
              <a:rPr lang="sv-SE" dirty="0"/>
              <a:t>Underrubrik</a:t>
            </a:r>
          </a:p>
        </p:txBody>
      </p:sp>
      <p:cxnSp>
        <p:nvCxnSpPr>
          <p:cNvPr id="5" name="Rak 4">
            <a:extLst>
              <a:ext uri="{FF2B5EF4-FFF2-40B4-BE49-F238E27FC236}">
                <a16:creationId xmlns:a16="http://schemas.microsoft.com/office/drawing/2014/main" xmlns="" id="{9D80730E-9B74-8B42-84F2-18F6E03553E3}"/>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93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title="Rubrik"/>
          <p:cNvSpPr>
            <a:spLocks noGrp="1"/>
          </p:cNvSpPr>
          <p:nvPr>
            <p:ph type="title" hasCustomPrompt="1"/>
          </p:nvPr>
        </p:nvSpPr>
        <p:spPr>
          <a:xfrm>
            <a:off x="607507" y="124063"/>
            <a:ext cx="10889887" cy="1270265"/>
          </a:xfrm>
        </p:spPr>
        <p:txBody>
          <a:bodyPr/>
          <a:lstStyle>
            <a:lvl1pPr>
              <a:defRPr baseline="0"/>
            </a:lvl1pPr>
          </a:lstStyle>
          <a:p>
            <a:r>
              <a:rPr lang="sv-SE" dirty="0"/>
              <a:t>Rubrik</a:t>
            </a:r>
          </a:p>
        </p:txBody>
      </p:sp>
      <p:sp>
        <p:nvSpPr>
          <p:cNvPr id="7" name="Platshållare för text 6" title="Text"/>
          <p:cNvSpPr>
            <a:spLocks noGrp="1"/>
          </p:cNvSpPr>
          <p:nvPr>
            <p:ph type="body" sz="quarter" idx="12"/>
          </p:nvPr>
        </p:nvSpPr>
        <p:spPr>
          <a:xfrm>
            <a:off x="607937" y="15065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cxnSp>
        <p:nvCxnSpPr>
          <p:cNvPr id="4" name="Rak 3">
            <a:extLst>
              <a:ext uri="{FF2B5EF4-FFF2-40B4-BE49-F238E27FC236}">
                <a16:creationId xmlns:a16="http://schemas.microsoft.com/office/drawing/2014/main" xmlns="" id="{DB3A38F6-B6DC-D847-8C4B-612F817A8C7F}"/>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4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title="Rubrik"/>
          <p:cNvSpPr>
            <a:spLocks noGrp="1"/>
          </p:cNvSpPr>
          <p:nvPr>
            <p:ph type="title" hasCustomPrompt="1"/>
          </p:nvPr>
        </p:nvSpPr>
        <p:spPr>
          <a:xfrm>
            <a:off x="607507" y="124063"/>
            <a:ext cx="10889887" cy="1270265"/>
          </a:xfrm>
        </p:spPr>
        <p:txBody>
          <a:bodyPr/>
          <a:lstStyle>
            <a:lvl1pPr>
              <a:defRPr baseline="0"/>
            </a:lvl1pPr>
          </a:lstStyle>
          <a:p>
            <a:r>
              <a:rPr lang="sv-SE" dirty="0"/>
              <a:t>Rubrik</a:t>
            </a:r>
          </a:p>
        </p:txBody>
      </p:sp>
      <p:sp>
        <p:nvSpPr>
          <p:cNvPr id="7" name="Platshållare för text 6" title="Text"/>
          <p:cNvSpPr>
            <a:spLocks noGrp="1"/>
          </p:cNvSpPr>
          <p:nvPr>
            <p:ph type="body" sz="quarter" idx="12"/>
          </p:nvPr>
        </p:nvSpPr>
        <p:spPr>
          <a:xfrm>
            <a:off x="607937" y="15065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cxnSp>
        <p:nvCxnSpPr>
          <p:cNvPr id="4" name="Rak 3">
            <a:extLst>
              <a:ext uri="{FF2B5EF4-FFF2-40B4-BE49-F238E27FC236}">
                <a16:creationId xmlns:a16="http://schemas.microsoft.com/office/drawing/2014/main" xmlns="" id="{DB3A38F6-B6DC-D847-8C4B-612F817A8C7F}"/>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170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cxnSp>
        <p:nvCxnSpPr>
          <p:cNvPr id="6" name="Rak 5">
            <a:extLst>
              <a:ext uri="{FF2B5EF4-FFF2-40B4-BE49-F238E27FC236}">
                <a16:creationId xmlns:a16="http://schemas.microsoft.com/office/drawing/2014/main" xmlns="" id="{293F6F8B-6323-A145-A493-43DA47A99E4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DE0DE361-D559-CC40-AF24-0169782F41A2}"/>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6" title="Text">
            <a:extLst>
              <a:ext uri="{FF2B5EF4-FFF2-40B4-BE49-F238E27FC236}">
                <a16:creationId xmlns:a16="http://schemas.microsoft.com/office/drawing/2014/main" xmlns="" id="{8390DEE6-F18F-514C-8348-25DC82432D8C}"/>
              </a:ext>
            </a:extLst>
          </p:cNvPr>
          <p:cNvSpPr>
            <a:spLocks noGrp="1"/>
          </p:cNvSpPr>
          <p:nvPr>
            <p:ph type="body" sz="quarter" idx="12"/>
          </p:nvPr>
        </p:nvSpPr>
        <p:spPr>
          <a:xfrm>
            <a:off x="607937" y="21542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2" name="Platshållare för text 12">
            <a:extLst>
              <a:ext uri="{FF2B5EF4-FFF2-40B4-BE49-F238E27FC236}">
                <a16:creationId xmlns:a16="http://schemas.microsoft.com/office/drawing/2014/main" xmlns="" id="{841B0CD3-E4C9-2842-A82C-12536631AC86}"/>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109494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xmlns=""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6EDC7DCB-3E51-4F4A-8FDC-283B790A6314}"/>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12">
            <a:extLst>
              <a:ext uri="{FF2B5EF4-FFF2-40B4-BE49-F238E27FC236}">
                <a16:creationId xmlns:a16="http://schemas.microsoft.com/office/drawing/2014/main" xmlns="" id="{683CAA3C-A172-1746-9CEF-822656725F29}"/>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4152829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cxnSp>
        <p:nvCxnSpPr>
          <p:cNvPr id="3" name="Rak 2">
            <a:extLst>
              <a:ext uri="{FF2B5EF4-FFF2-40B4-BE49-F238E27FC236}">
                <a16:creationId xmlns:a16="http://schemas.microsoft.com/office/drawing/2014/main" xmlns="" id="{74610EF0-951C-C647-B91B-E8AA352E179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ubrik 1" title="Rubrik">
            <a:extLst>
              <a:ext uri="{FF2B5EF4-FFF2-40B4-BE49-F238E27FC236}">
                <a16:creationId xmlns:a16="http://schemas.microsoft.com/office/drawing/2014/main" xmlns="" id="{5A5B65EA-9B29-0E4F-A264-E4F25E32111B}"/>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1933689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2" name="Rak 1">
            <a:extLst>
              <a:ext uri="{FF2B5EF4-FFF2-40B4-BE49-F238E27FC236}">
                <a16:creationId xmlns:a16="http://schemas.microsoft.com/office/drawing/2014/main" xmlns="" id="{8CD6B4D6-B5AB-FD41-B8E5-4E72A999391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225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6888544" y="1506538"/>
            <a:ext cx="4703846" cy="3457236"/>
          </a:xfrm>
        </p:spPr>
        <p:txBody>
          <a:bodyPr/>
          <a:lstStyle>
            <a:lvl1pPr>
              <a:defRPr/>
            </a:lvl1pPr>
          </a:lstStyle>
          <a:p>
            <a:pPr lvl="0"/>
            <a:r>
              <a:rPr lang="sv-SE" noProof="0" dirty="0"/>
              <a:t>Klicka på en ikon för att lägga till liggande bildmaterial</a:t>
            </a:r>
          </a:p>
        </p:txBody>
      </p:sp>
      <p:cxnSp>
        <p:nvCxnSpPr>
          <p:cNvPr id="6" name="Rak 5">
            <a:extLst>
              <a:ext uri="{FF2B5EF4-FFF2-40B4-BE49-F238E27FC236}">
                <a16:creationId xmlns:a16="http://schemas.microsoft.com/office/drawing/2014/main" xmlns="" id="{A45E828D-8472-E947-9F9B-D263F40A0C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ubrik 1" title="Rubrik">
            <a:extLst>
              <a:ext uri="{FF2B5EF4-FFF2-40B4-BE49-F238E27FC236}">
                <a16:creationId xmlns:a16="http://schemas.microsoft.com/office/drawing/2014/main" xmlns="" id="{487CC6FD-B291-9540-A9EE-8B20378DC2F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8" name="Platshållare för text 6" title="Text">
            <a:extLst>
              <a:ext uri="{FF2B5EF4-FFF2-40B4-BE49-F238E27FC236}">
                <a16:creationId xmlns:a16="http://schemas.microsoft.com/office/drawing/2014/main" xmlns="" id="{548F190E-A9C9-5846-B4C3-CCEFB081B6D4}"/>
              </a:ext>
            </a:extLst>
          </p:cNvPr>
          <p:cNvSpPr>
            <a:spLocks noGrp="1"/>
          </p:cNvSpPr>
          <p:nvPr>
            <p:ph type="body" sz="quarter" idx="13"/>
          </p:nvPr>
        </p:nvSpPr>
        <p:spPr>
          <a:xfrm>
            <a:off x="607937" y="1506538"/>
            <a:ext cx="613692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00538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8038032" y="1506538"/>
            <a:ext cx="3552229" cy="4496737"/>
          </a:xfrm>
        </p:spPr>
        <p:txBody>
          <a:bodyPr/>
          <a:lstStyle>
            <a:lvl1pPr>
              <a:defRPr/>
            </a:lvl1pPr>
          </a:lstStyle>
          <a:p>
            <a:pPr lvl="0"/>
            <a:r>
              <a:rPr lang="sv-SE" noProof="0" dirty="0"/>
              <a:t>Klicka på en ikon för att lägga till stående bildmaterial</a:t>
            </a:r>
          </a:p>
        </p:txBody>
      </p:sp>
      <p:cxnSp>
        <p:nvCxnSpPr>
          <p:cNvPr id="5" name="Rak 4">
            <a:extLst>
              <a:ext uri="{FF2B5EF4-FFF2-40B4-BE49-F238E27FC236}">
                <a16:creationId xmlns:a16="http://schemas.microsoft.com/office/drawing/2014/main" xmlns="" id="{9DDAE5C9-A4F9-3B4C-86FC-87CC3CF0100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ubrik 1" title="Rubrik">
            <a:extLst>
              <a:ext uri="{FF2B5EF4-FFF2-40B4-BE49-F238E27FC236}">
                <a16:creationId xmlns:a16="http://schemas.microsoft.com/office/drawing/2014/main" xmlns="" id="{CEF85690-60EF-2B48-8C7D-57605090A511}"/>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7" name="Platshållare för text 6" title="Text">
            <a:extLst>
              <a:ext uri="{FF2B5EF4-FFF2-40B4-BE49-F238E27FC236}">
                <a16:creationId xmlns:a16="http://schemas.microsoft.com/office/drawing/2014/main" xmlns="" id="{4A6018F0-0809-574E-A8CF-5504E37A4539}"/>
              </a:ext>
            </a:extLst>
          </p:cNvPr>
          <p:cNvSpPr>
            <a:spLocks noGrp="1"/>
          </p:cNvSpPr>
          <p:nvPr>
            <p:ph type="body" sz="quarter" idx="13"/>
          </p:nvPr>
        </p:nvSpPr>
        <p:spPr>
          <a:xfrm>
            <a:off x="607937" y="1506538"/>
            <a:ext cx="7073033"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19529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underrubrik, punkter &amp; bi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xmlns=""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latshållare för text 10" title="Text">
            <a:extLst>
              <a:ext uri="{FF2B5EF4-FFF2-40B4-BE49-F238E27FC236}">
                <a16:creationId xmlns:a16="http://schemas.microsoft.com/office/drawing/2014/main" xmlns="" id="{5AB4EBF9-5C4C-DF4D-A473-31FEE85CBA4B}"/>
              </a:ext>
            </a:extLst>
          </p:cNvPr>
          <p:cNvSpPr>
            <a:spLocks noGrp="1"/>
          </p:cNvSpPr>
          <p:nvPr>
            <p:ph type="body" sz="quarter" idx="14" hasCustomPrompt="1"/>
          </p:nvPr>
        </p:nvSpPr>
        <p:spPr>
          <a:xfrm>
            <a:off x="608195" y="2154239"/>
            <a:ext cx="6240746" cy="4536876"/>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3" title="Foto/illustration">
            <a:extLst>
              <a:ext uri="{FF2B5EF4-FFF2-40B4-BE49-F238E27FC236}">
                <a16:creationId xmlns:a16="http://schemas.microsoft.com/office/drawing/2014/main" xmlns="" id="{44A260B7-EA5D-0247-8A30-47821A2683EA}"/>
              </a:ext>
            </a:extLst>
          </p:cNvPr>
          <p:cNvSpPr>
            <a:spLocks noGrp="1"/>
          </p:cNvSpPr>
          <p:nvPr>
            <p:ph sz="quarter" idx="12" hasCustomPrompt="1"/>
          </p:nvPr>
        </p:nvSpPr>
        <p:spPr>
          <a:xfrm>
            <a:off x="7248922" y="2225766"/>
            <a:ext cx="4343038" cy="3457236"/>
          </a:xfrm>
        </p:spPr>
        <p:txBody>
          <a:bodyPr lIns="0" tIns="0" rIns="0" bIns="0"/>
          <a:lstStyle>
            <a:lvl1pPr>
              <a:defRPr/>
            </a:lvl1pPr>
          </a:lstStyle>
          <a:p>
            <a:pPr lvl="0"/>
            <a:r>
              <a:rPr lang="sv-SE" noProof="0" dirty="0"/>
              <a:t>Klicka på en ikon för att lägga till liggande bildmaterial</a:t>
            </a:r>
          </a:p>
        </p:txBody>
      </p:sp>
      <p:sp>
        <p:nvSpPr>
          <p:cNvPr id="9" name="Rubrik 1" title="Rubrik">
            <a:extLst>
              <a:ext uri="{FF2B5EF4-FFF2-40B4-BE49-F238E27FC236}">
                <a16:creationId xmlns:a16="http://schemas.microsoft.com/office/drawing/2014/main" xmlns="" id="{29282C17-0959-D14F-8DBE-B5789E9CAC79}"/>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12">
            <a:extLst>
              <a:ext uri="{FF2B5EF4-FFF2-40B4-BE49-F238E27FC236}">
                <a16:creationId xmlns:a16="http://schemas.microsoft.com/office/drawing/2014/main" xmlns="" id="{DF3B1A68-7188-0E41-9576-1D14C4EABD95}"/>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3332214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title="Fotografi"/>
          <p:cNvSpPr>
            <a:spLocks noGrp="1"/>
          </p:cNvSpPr>
          <p:nvPr>
            <p:ph type="pic" sz="quarter" idx="12"/>
          </p:nvPr>
        </p:nvSpPr>
        <p:spPr>
          <a:xfrm>
            <a:off x="0" y="0"/>
            <a:ext cx="12193589" cy="7048799"/>
          </a:xfrm>
        </p:spPr>
        <p:txBody>
          <a:bodyPr/>
          <a:lstStyle>
            <a:lvl1pPr marL="0" marR="0" indent="0" algn="l" defTabSz="1219352" rtl="0" eaLnBrk="1" fontAlgn="base" latinLnBrk="0" hangingPunct="1">
              <a:lnSpc>
                <a:spcPct val="100000"/>
              </a:lnSpc>
              <a:spcBef>
                <a:spcPts val="1067"/>
              </a:spcBef>
              <a:spcAft>
                <a:spcPts val="400"/>
              </a:spcAft>
              <a:buClr>
                <a:srgbClr val="52A259"/>
              </a:buClr>
              <a:buSzPct val="120000"/>
              <a:buFontTx/>
              <a:buNone/>
              <a:tabLst/>
              <a:defRPr>
                <a:solidFill>
                  <a:schemeClr val="bg1"/>
                </a:solidFill>
              </a:defRPr>
            </a:lvl1pPr>
          </a:lstStyle>
          <a:p>
            <a:pPr marL="288036" marR="0" lvl="0" indent="-288036" algn="l" defTabSz="1219352" rtl="0" eaLnBrk="1" fontAlgn="base" latinLnBrk="0" hangingPunct="1">
              <a:lnSpc>
                <a:spcPct val="100000"/>
              </a:lnSpc>
              <a:spcBef>
                <a:spcPts val="1067"/>
              </a:spcBef>
              <a:spcAft>
                <a:spcPts val="400"/>
              </a:spcAft>
              <a:buClr>
                <a:srgbClr val="52A259"/>
              </a:buClr>
              <a:buSzPct val="120000"/>
              <a:buFontTx/>
              <a:buChar char="•"/>
              <a:tabLst/>
              <a:defRPr/>
            </a:pPr>
            <a:r>
              <a:rPr kumimoji="0" lang="sv-SE" sz="2667"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667"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title="Rubrik"/>
          <p:cNvSpPr>
            <a:spLocks noGrp="1"/>
          </p:cNvSpPr>
          <p:nvPr>
            <p:ph type="ctrTitle" hasCustomPrompt="1"/>
          </p:nvPr>
        </p:nvSpPr>
        <p:spPr>
          <a:xfrm>
            <a:off x="-1071" y="5513454"/>
            <a:ext cx="12193588" cy="820031"/>
          </a:xfrm>
          <a:solidFill>
            <a:schemeClr val="bg2">
              <a:alpha val="83000"/>
            </a:schemeClr>
          </a:solidFill>
        </p:spPr>
        <p:txBody>
          <a:bodyPr tIns="108000" bIns="108000">
            <a:spAutoFit/>
          </a:bodyPr>
          <a:lstStyle>
            <a:lvl1pPr algn="ctr">
              <a:defRPr sz="4267" baseline="0">
                <a:solidFill>
                  <a:schemeClr val="tx1"/>
                </a:solidFill>
              </a:defRPr>
            </a:lvl1pPr>
          </a:lstStyle>
          <a:p>
            <a:r>
              <a:rPr lang="sv-SE" dirty="0"/>
              <a:t>Rubrik</a:t>
            </a:r>
          </a:p>
        </p:txBody>
      </p:sp>
      <p:cxnSp>
        <p:nvCxnSpPr>
          <p:cNvPr id="4" name="Rak 3">
            <a:extLst>
              <a:ext uri="{FF2B5EF4-FFF2-40B4-BE49-F238E27FC236}">
                <a16:creationId xmlns:a16="http://schemas.microsoft.com/office/drawing/2014/main" xmlns="" id="{8096C541-0BF2-3941-B1E2-088A7CF0CFAB}"/>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999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title="Fotografi"/>
          <p:cNvSpPr>
            <a:spLocks noGrp="1"/>
          </p:cNvSpPr>
          <p:nvPr>
            <p:ph type="pic" sz="quarter" idx="12"/>
          </p:nvPr>
        </p:nvSpPr>
        <p:spPr>
          <a:xfrm>
            <a:off x="0" y="0"/>
            <a:ext cx="12193588" cy="7056321"/>
          </a:xfrm>
        </p:spPr>
        <p:txBody>
          <a:bodyPr bIns="432000" anchor="b"/>
          <a:lstStyle>
            <a:lvl1pPr marL="0" indent="0" algn="ctr">
              <a:buNone/>
              <a:defRPr/>
            </a:lvl1pPr>
          </a:lstStyle>
          <a:p>
            <a:r>
              <a:rPr lang="sv-SE"/>
              <a:t>Klicka på ikonen för att lägga till en bild</a:t>
            </a:r>
            <a:endParaRPr lang="sv-SE" dirty="0"/>
          </a:p>
        </p:txBody>
      </p:sp>
      <p:cxnSp>
        <p:nvCxnSpPr>
          <p:cNvPr id="3" name="Rak 2">
            <a:extLst>
              <a:ext uri="{FF2B5EF4-FFF2-40B4-BE49-F238E27FC236}">
                <a16:creationId xmlns:a16="http://schemas.microsoft.com/office/drawing/2014/main" xmlns="" id="{350E0BE8-47BC-054D-9A84-408379D4AFB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549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cxnSp>
        <p:nvCxnSpPr>
          <p:cNvPr id="6" name="Rak 5">
            <a:extLst>
              <a:ext uri="{FF2B5EF4-FFF2-40B4-BE49-F238E27FC236}">
                <a16:creationId xmlns:a16="http://schemas.microsoft.com/office/drawing/2014/main" xmlns="" id="{293F6F8B-6323-A145-A493-43DA47A99E4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DE0DE361-D559-CC40-AF24-0169782F41A2}"/>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6" title="Text">
            <a:extLst>
              <a:ext uri="{FF2B5EF4-FFF2-40B4-BE49-F238E27FC236}">
                <a16:creationId xmlns:a16="http://schemas.microsoft.com/office/drawing/2014/main" xmlns="" id="{8390DEE6-F18F-514C-8348-25DC82432D8C}"/>
              </a:ext>
            </a:extLst>
          </p:cNvPr>
          <p:cNvSpPr>
            <a:spLocks noGrp="1"/>
          </p:cNvSpPr>
          <p:nvPr>
            <p:ph type="body" sz="quarter" idx="12"/>
          </p:nvPr>
        </p:nvSpPr>
        <p:spPr>
          <a:xfrm>
            <a:off x="607937" y="21542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2" name="Platshållare för text 12">
            <a:extLst>
              <a:ext uri="{FF2B5EF4-FFF2-40B4-BE49-F238E27FC236}">
                <a16:creationId xmlns:a16="http://schemas.microsoft.com/office/drawing/2014/main" xmlns="" id="{841B0CD3-E4C9-2842-A82C-12536631AC86}"/>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386867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623888" y="1506538"/>
            <a:ext cx="10945812" cy="5377238"/>
          </a:xfrm>
        </p:spPr>
        <p:txBody>
          <a:bodyPr/>
          <a:lstStyle>
            <a:lvl1pPr>
              <a:defRPr/>
            </a:lvl1pPr>
          </a:lstStyle>
          <a:p>
            <a:pPr lvl="0"/>
            <a:r>
              <a:rPr lang="sv-SE" noProof="0" dirty="0"/>
              <a:t>Klicka på en ikon för att lägga till bildmaterial</a:t>
            </a:r>
          </a:p>
        </p:txBody>
      </p:sp>
      <p:cxnSp>
        <p:nvCxnSpPr>
          <p:cNvPr id="4" name="Rak 3">
            <a:extLst>
              <a:ext uri="{FF2B5EF4-FFF2-40B4-BE49-F238E27FC236}">
                <a16:creationId xmlns:a16="http://schemas.microsoft.com/office/drawing/2014/main" xmlns="" id="{B49C9A3A-CED5-F748-886F-1B275BF3D306}"/>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title="Rubrik">
            <a:extLst>
              <a:ext uri="{FF2B5EF4-FFF2-40B4-BE49-F238E27FC236}">
                <a16:creationId xmlns:a16="http://schemas.microsoft.com/office/drawing/2014/main" xmlns="" id="{C2194841-4E5B-B64B-A71B-A510103F49DD}"/>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741527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cxnSp>
        <p:nvCxnSpPr>
          <p:cNvPr id="5" name="Rak 4">
            <a:extLst>
              <a:ext uri="{FF2B5EF4-FFF2-40B4-BE49-F238E27FC236}">
                <a16:creationId xmlns:a16="http://schemas.microsoft.com/office/drawing/2014/main" xmlns="" id="{24BDC1BA-61DA-5F41-9FAA-9D1F4FA46F2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6EEE6F58-AF26-6E40-BB20-5752DD11CDB3}"/>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6" title="Text">
            <a:extLst>
              <a:ext uri="{FF2B5EF4-FFF2-40B4-BE49-F238E27FC236}">
                <a16:creationId xmlns:a16="http://schemas.microsoft.com/office/drawing/2014/main" xmlns="" id="{16401DE6-0A42-6D4F-83DE-CF580E1FEB61}"/>
              </a:ext>
            </a:extLst>
          </p:cNvPr>
          <p:cNvSpPr>
            <a:spLocks noGrp="1"/>
          </p:cNvSpPr>
          <p:nvPr>
            <p:ph type="body" sz="quarter" idx="13"/>
          </p:nvPr>
        </p:nvSpPr>
        <p:spPr>
          <a:xfrm>
            <a:off x="607937"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0" name="Platshållare för text 6" title="Text">
            <a:extLst>
              <a:ext uri="{FF2B5EF4-FFF2-40B4-BE49-F238E27FC236}">
                <a16:creationId xmlns:a16="http://schemas.microsoft.com/office/drawing/2014/main" xmlns="" id="{B30B6FB9-231C-C240-827C-20F1AEE666AB}"/>
              </a:ext>
            </a:extLst>
          </p:cNvPr>
          <p:cNvSpPr>
            <a:spLocks noGrp="1"/>
          </p:cNvSpPr>
          <p:nvPr>
            <p:ph type="body" sz="quarter" idx="14"/>
          </p:nvPr>
        </p:nvSpPr>
        <p:spPr>
          <a:xfrm>
            <a:off x="6152553"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15084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title="Bildmaterial"/>
          <p:cNvSpPr>
            <a:spLocks noGrp="1"/>
          </p:cNvSpPr>
          <p:nvPr>
            <p:ph sz="quarter" idx="14" hasCustomPrompt="1"/>
          </p:nvPr>
        </p:nvSpPr>
        <p:spPr>
          <a:xfrm>
            <a:off x="623887" y="1506538"/>
            <a:ext cx="6971773" cy="5281207"/>
          </a:xfrm>
        </p:spPr>
        <p:txBody>
          <a:bodyPr/>
          <a:lstStyle/>
          <a:p>
            <a:pPr lvl="0"/>
            <a:r>
              <a:rPr lang="sv-SE" noProof="0" dirty="0"/>
              <a:t>Klicka på en ikon för att lägga till bildmaterial</a:t>
            </a:r>
          </a:p>
        </p:txBody>
      </p:sp>
      <p:sp>
        <p:nvSpPr>
          <p:cNvPr id="5" name="Platshållare för bild 3" title="Bildmaterial"/>
          <p:cNvSpPr>
            <a:spLocks noGrp="1"/>
          </p:cNvSpPr>
          <p:nvPr>
            <p:ph type="pic" sz="quarter" idx="11"/>
          </p:nvPr>
        </p:nvSpPr>
        <p:spPr>
          <a:xfrm>
            <a:off x="7710025" y="1506537"/>
            <a:ext cx="3859675" cy="2563555"/>
          </a:xfrm>
        </p:spPr>
        <p:txBody>
          <a:bodyPr/>
          <a:lstStyle/>
          <a:p>
            <a:pPr lvl="0"/>
            <a:r>
              <a:rPr lang="sv-SE" noProof="0"/>
              <a:t>Klicka på ikonen för att lägga till en bild</a:t>
            </a:r>
            <a:endParaRPr lang="sv-SE" noProof="0" dirty="0"/>
          </a:p>
        </p:txBody>
      </p:sp>
      <p:sp>
        <p:nvSpPr>
          <p:cNvPr id="9" name="Platshållare för bild 3" title="Bildmaterial"/>
          <p:cNvSpPr>
            <a:spLocks noGrp="1"/>
          </p:cNvSpPr>
          <p:nvPr>
            <p:ph type="pic" sz="quarter" idx="12"/>
          </p:nvPr>
        </p:nvSpPr>
        <p:spPr>
          <a:xfrm>
            <a:off x="7710025" y="4202705"/>
            <a:ext cx="3859675" cy="2585040"/>
          </a:xfrm>
        </p:spPr>
        <p:txBody>
          <a:bodyPr/>
          <a:lstStyle/>
          <a:p>
            <a:pPr lvl="0"/>
            <a:r>
              <a:rPr lang="sv-SE" noProof="0"/>
              <a:t>Klicka på ikonen för att lägga till en bild</a:t>
            </a:r>
            <a:endParaRPr lang="sv-SE" noProof="0" dirty="0"/>
          </a:p>
        </p:txBody>
      </p:sp>
      <p:cxnSp>
        <p:nvCxnSpPr>
          <p:cNvPr id="6" name="Rak 5">
            <a:extLst>
              <a:ext uri="{FF2B5EF4-FFF2-40B4-BE49-F238E27FC236}">
                <a16:creationId xmlns:a16="http://schemas.microsoft.com/office/drawing/2014/main" xmlns="" id="{C35DF01B-94AC-3B49-8464-A1F720385A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22560BC4-5C53-1440-A51F-837FA38DC28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4063612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607507" y="1506058"/>
            <a:ext cx="3663325" cy="5257064"/>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4389873" y="1506059"/>
            <a:ext cx="3408444" cy="2287235"/>
          </a:xfrm>
        </p:spPr>
        <p:txBody>
          <a:bodyPr/>
          <a:lstStyle/>
          <a:p>
            <a:pPr lvl="0"/>
            <a:r>
              <a:rPr lang="sv-SE" noProof="0"/>
              <a:t>Klicka på ikonen för att lägga till en bild</a:t>
            </a:r>
            <a:endParaRPr lang="sv-SE" noProof="0" dirty="0"/>
          </a:p>
        </p:txBody>
      </p:sp>
      <p:sp>
        <p:nvSpPr>
          <p:cNvPr id="12" name="Platshållare för bild 3"/>
          <p:cNvSpPr>
            <a:spLocks noGrp="1"/>
          </p:cNvSpPr>
          <p:nvPr>
            <p:ph type="pic" sz="quarter" idx="14"/>
          </p:nvPr>
        </p:nvSpPr>
        <p:spPr>
          <a:xfrm>
            <a:off x="4389873" y="3923762"/>
            <a:ext cx="3408444" cy="2839360"/>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7908863" y="1506058"/>
            <a:ext cx="3660838" cy="5257064"/>
          </a:xfrm>
        </p:spPr>
        <p:txBody>
          <a:bodyPr/>
          <a:lstStyle/>
          <a:p>
            <a:pPr lvl="0"/>
            <a:r>
              <a:rPr lang="sv-SE" noProof="0"/>
              <a:t>Klicka på ikonen för att lägga till en bild</a:t>
            </a:r>
            <a:endParaRPr lang="sv-SE" noProof="0" dirty="0"/>
          </a:p>
        </p:txBody>
      </p:sp>
      <p:cxnSp>
        <p:nvCxnSpPr>
          <p:cNvPr id="7" name="Rak 6">
            <a:extLst>
              <a:ext uri="{FF2B5EF4-FFF2-40B4-BE49-F238E27FC236}">
                <a16:creationId xmlns:a16="http://schemas.microsoft.com/office/drawing/2014/main" xmlns="" id="{D1595F28-83AF-8844-BDCC-9B46A439118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ubrik 1" title="Rubrik">
            <a:extLst>
              <a:ext uri="{FF2B5EF4-FFF2-40B4-BE49-F238E27FC236}">
                <a16:creationId xmlns:a16="http://schemas.microsoft.com/office/drawing/2014/main" xmlns="" id="{10DFC882-19AE-334C-B23B-E474E3958248}"/>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847166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grön avsnittsrubrik">
    <p:bg>
      <p:bgPr>
        <a:solidFill>
          <a:schemeClr val="accent6"/>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xmlns=""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661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xmlns=""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386296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rön avsnittsrubrik">
    <p:bg>
      <p:bgPr>
        <a:solidFill>
          <a:schemeClr val="tx2"/>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xmlns=""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bg1"/>
                </a:solidFill>
              </a:defRPr>
            </a:lvl1pPr>
          </a:lstStyle>
          <a:p>
            <a:r>
              <a:rPr lang="sv-SE" dirty="0"/>
              <a:t>Rubrik</a:t>
            </a:r>
          </a:p>
        </p:txBody>
      </p:sp>
    </p:spTree>
    <p:extLst>
      <p:ext uri="{BB962C8B-B14F-4D97-AF65-F5344CB8AC3E}">
        <p14:creationId xmlns:p14="http://schemas.microsoft.com/office/powerpoint/2010/main" val="185248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xmlns="" id="{B1A7CF74-5D01-4BB8-9318-D83519EF9A15}"/>
              </a:ext>
            </a:extLst>
          </p:cNvPr>
          <p:cNvPicPr>
            <a:picLocks noChangeAspect="1"/>
          </p:cNvPicPr>
          <p:nvPr userDrawn="1"/>
        </p:nvPicPr>
        <p:blipFill>
          <a:blip r:embed="rId2"/>
          <a:srcRect/>
          <a:stretch/>
        </p:blipFill>
        <p:spPr>
          <a:xfrm>
            <a:off x="0" y="-1"/>
            <a:ext cx="12205590" cy="5895891"/>
          </a:xfrm>
          <a:prstGeom prst="rect">
            <a:avLst/>
          </a:prstGeom>
        </p:spPr>
      </p:pic>
      <p:sp>
        <p:nvSpPr>
          <p:cNvPr id="2" name="Rubrik 1"/>
          <p:cNvSpPr>
            <a:spLocks noGrp="1"/>
          </p:cNvSpPr>
          <p:nvPr>
            <p:ph type="ctrTitle"/>
          </p:nvPr>
        </p:nvSpPr>
        <p:spPr bwMode="white">
          <a:xfrm>
            <a:off x="1775056" y="1532367"/>
            <a:ext cx="8643476" cy="2400500"/>
          </a:xfrm>
        </p:spPr>
        <p:txBody>
          <a:bodyPr anchor="t" anchorCtr="0"/>
          <a:lstStyle>
            <a:lvl1pPr algn="ctr">
              <a:lnSpc>
                <a:spcPct val="100000"/>
              </a:lnSpc>
              <a:defRPr sz="3800">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bwMode="white">
          <a:xfrm>
            <a:off x="1775056" y="968180"/>
            <a:ext cx="8643476" cy="400083"/>
          </a:xfrm>
        </p:spPr>
        <p:txBody>
          <a:bodyPr/>
          <a:lstStyle>
            <a:lvl1pPr marL="0" indent="0" algn="ctr">
              <a:buNone/>
              <a:defRPr sz="1800" b="0" cap="none" baseline="0">
                <a:solidFill>
                  <a:schemeClr val="bg1"/>
                </a:solidFill>
              </a:defRPr>
            </a:lvl1pPr>
            <a:lvl2pPr marL="457246" indent="0" algn="ctr">
              <a:buNone/>
              <a:defRPr sz="2000"/>
            </a:lvl2pPr>
            <a:lvl3pPr marL="914491" indent="0" algn="ctr">
              <a:buNone/>
              <a:defRPr sz="1800"/>
            </a:lvl3pPr>
            <a:lvl4pPr marL="1371737" indent="0" algn="ctr">
              <a:buNone/>
              <a:defRPr sz="1600"/>
            </a:lvl4pPr>
            <a:lvl5pPr marL="1828983" indent="0" algn="ctr">
              <a:buNone/>
              <a:defRPr sz="1600"/>
            </a:lvl5pPr>
            <a:lvl6pPr marL="2286229" indent="0" algn="ctr">
              <a:buNone/>
              <a:defRPr sz="1600"/>
            </a:lvl6pPr>
            <a:lvl7pPr marL="2743474" indent="0" algn="ctr">
              <a:buNone/>
              <a:defRPr sz="1600"/>
            </a:lvl7pPr>
            <a:lvl8pPr marL="3200720" indent="0" algn="ctr">
              <a:buNone/>
              <a:defRPr sz="1600"/>
            </a:lvl8pPr>
            <a:lvl9pPr marL="3657966"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xmlns="" id="{B8E9AD04-824A-4115-A078-C02FD9CD52D0}"/>
              </a:ext>
            </a:extLst>
          </p:cNvPr>
          <p:cNvPicPr>
            <a:picLocks noChangeAspect="1"/>
          </p:cNvPicPr>
          <p:nvPr userDrawn="1"/>
        </p:nvPicPr>
        <p:blipFill>
          <a:blip r:embed="rId3"/>
          <a:srcRect/>
          <a:stretch/>
        </p:blipFill>
        <p:spPr>
          <a:xfrm>
            <a:off x="4512588" y="6359983"/>
            <a:ext cx="3168413" cy="757334"/>
          </a:xfrm>
          <a:prstGeom prst="rect">
            <a:avLst/>
          </a:prstGeom>
        </p:spPr>
      </p:pic>
    </p:spTree>
    <p:extLst>
      <p:ext uri="{BB962C8B-B14F-4D97-AF65-F5344CB8AC3E}">
        <p14:creationId xmlns:p14="http://schemas.microsoft.com/office/powerpoint/2010/main" val="1697890717"/>
      </p:ext>
    </p:extLst>
  </p:cSld>
  <p:clrMapOvr>
    <a:masterClrMapping/>
  </p:clrMapOvr>
  <p:extLst>
    <p:ext uri="{DCECCB84-F9BA-43D5-87BE-67443E8EF086}">
      <p15:sldGuideLst xmlns:p15="http://schemas.microsoft.com/office/powerpoint/2012/main">
        <p15:guide id="1" pos="1118">
          <p15:clr>
            <a:srgbClr val="FBAE40"/>
          </p15:clr>
        </p15:guide>
        <p15:guide id="2" pos="6562">
          <p15:clr>
            <a:srgbClr val="FBAE40"/>
          </p15:clr>
        </p15:guide>
        <p15:guide id="3" orient="horz" pos="3861">
          <p15:clr>
            <a:srgbClr val="FBAE40"/>
          </p15:clr>
        </p15:guide>
        <p15:guide id="4" orient="horz" pos="73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xmlns="" id="{0CACBE00-8AA3-4F18-92A3-D282A45A5597}"/>
              </a:ext>
            </a:extLst>
          </p:cNvPr>
          <p:cNvPicPr>
            <a:picLocks noChangeAspect="1"/>
          </p:cNvPicPr>
          <p:nvPr userDrawn="1"/>
        </p:nvPicPr>
        <p:blipFill>
          <a:blip r:embed="rId2"/>
          <a:srcRect/>
          <a:stretch/>
        </p:blipFill>
        <p:spPr>
          <a:xfrm>
            <a:off x="-1578248" y="-1567588"/>
            <a:ext cx="7921032" cy="9317289"/>
          </a:xfrm>
          <a:prstGeom prst="rect">
            <a:avLst/>
          </a:prstGeom>
        </p:spPr>
      </p:pic>
      <p:sp>
        <p:nvSpPr>
          <p:cNvPr id="2" name="Rubrik 1"/>
          <p:cNvSpPr>
            <a:spLocks noGrp="1"/>
          </p:cNvSpPr>
          <p:nvPr>
            <p:ph type="title" hasCustomPrompt="1"/>
          </p:nvPr>
        </p:nvSpPr>
        <p:spPr>
          <a:xfrm>
            <a:off x="1956055" y="3013226"/>
            <a:ext cx="8281479" cy="2400500"/>
          </a:xfrm>
        </p:spPr>
        <p:txBody>
          <a:bodyPr anchor="t" anchorCtr="0"/>
          <a:lstStyle>
            <a:lvl1pPr algn="ctr">
              <a:lnSpc>
                <a:spcPct val="100000"/>
              </a:lnSpc>
              <a:defRPr sz="3800" spc="0" baseline="0"/>
            </a:lvl1pPr>
          </a:lstStyle>
          <a:p>
            <a:r>
              <a:rPr lang="sv-SE" dirty="0"/>
              <a:t>Klicka här för att lägga till avsnittsrubrik</a:t>
            </a:r>
          </a:p>
        </p:txBody>
      </p:sp>
    </p:spTree>
    <p:extLst>
      <p:ext uri="{BB962C8B-B14F-4D97-AF65-F5344CB8AC3E}">
        <p14:creationId xmlns:p14="http://schemas.microsoft.com/office/powerpoint/2010/main" val="19217560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xmlns="" id="{56D6488E-11D2-4048-BA5E-66E3F5B0F8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bwMode="black">
          <a:xfrm>
            <a:off x="1208068" y="1314727"/>
            <a:ext cx="936122" cy="821224"/>
          </a:xfrm>
          <a:prstGeom prst="rect">
            <a:avLst/>
          </a:prstGeom>
        </p:spPr>
      </p:pic>
      <p:sp>
        <p:nvSpPr>
          <p:cNvPr id="10" name="Platshållare för text 9">
            <a:extLst>
              <a:ext uri="{FF2B5EF4-FFF2-40B4-BE49-F238E27FC236}">
                <a16:creationId xmlns:a16="http://schemas.microsoft.com/office/drawing/2014/main" xmlns="" id="{6C15D5CF-9B07-4D02-8766-EE7CA6459B89}"/>
              </a:ext>
            </a:extLst>
          </p:cNvPr>
          <p:cNvSpPr>
            <a:spLocks noGrp="1"/>
          </p:cNvSpPr>
          <p:nvPr>
            <p:ph type="body" sz="quarter" idx="13"/>
          </p:nvPr>
        </p:nvSpPr>
        <p:spPr>
          <a:xfrm>
            <a:off x="1308271" y="2317478"/>
            <a:ext cx="9577047" cy="2484073"/>
          </a:xfrm>
        </p:spPr>
        <p:txBody>
          <a:bodyPr/>
          <a:lstStyle>
            <a:lvl1pPr marL="0" indent="0">
              <a:spcBef>
                <a:spcPts val="0"/>
              </a:spcBef>
              <a:buNone/>
              <a:defRPr sz="3600"/>
            </a:lvl1pPr>
          </a:lstStyle>
          <a:p>
            <a:pPr lvl="0"/>
            <a:r>
              <a:rPr lang="sv-SE"/>
              <a:t>Redigera format för bakgrundstext</a:t>
            </a:r>
          </a:p>
        </p:txBody>
      </p:sp>
    </p:spTree>
    <p:extLst>
      <p:ext uri="{BB962C8B-B14F-4D97-AF65-F5344CB8AC3E}">
        <p14:creationId xmlns:p14="http://schemas.microsoft.com/office/powerpoint/2010/main" val="115278562"/>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xmlns=""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xmlns="" id="{6EDC7DCB-3E51-4F4A-8FDC-283B790A6314}"/>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12">
            <a:extLst>
              <a:ext uri="{FF2B5EF4-FFF2-40B4-BE49-F238E27FC236}">
                <a16:creationId xmlns:a16="http://schemas.microsoft.com/office/drawing/2014/main" xmlns="" id="{683CAA3C-A172-1746-9CEF-822656725F29}"/>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422228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xmlns="" id="{6F7647F4-81EF-45D6-8BAD-673F18475109}"/>
              </a:ext>
            </a:extLst>
          </p:cNvPr>
          <p:cNvSpPr>
            <a:spLocks noGrp="1"/>
          </p:cNvSpPr>
          <p:nvPr>
            <p:ph sz="quarter" idx="13"/>
          </p:nvPr>
        </p:nvSpPr>
        <p:spPr>
          <a:xfrm>
            <a:off x="803380" y="1850706"/>
            <a:ext cx="10586829" cy="504048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xmlns="" id="{9D37F3D7-35B5-4B45-825B-0A1C551FF00D}"/>
              </a:ext>
            </a:extLst>
          </p:cNvPr>
          <p:cNvSpPr>
            <a:spLocks noGrp="1"/>
          </p:cNvSpPr>
          <p:nvPr>
            <p:ph type="dt" sz="half" idx="14"/>
          </p:nvPr>
        </p:nvSpPr>
        <p:spPr bwMode="white"/>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xmlns="" id="{76BFA326-99F1-4A76-BDD4-E7F51BA5D48A}"/>
              </a:ext>
            </a:extLst>
          </p:cNvPr>
          <p:cNvSpPr>
            <a:spLocks noGrp="1"/>
          </p:cNvSpPr>
          <p:nvPr>
            <p:ph type="ftr" sz="quarter" idx="15"/>
          </p:nvPr>
        </p:nvSpPr>
        <p:spPr bwMode="white"/>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xmlns="" id="{67044490-FB95-4FEE-84F1-301EDC81E40D}"/>
              </a:ext>
            </a:extLst>
          </p:cNvPr>
          <p:cNvSpPr>
            <a:spLocks noGrp="1"/>
          </p:cNvSpPr>
          <p:nvPr>
            <p:ph type="sldNum" sz="quarter" idx="16"/>
          </p:nvPr>
        </p:nvSpPr>
        <p:spPr bwMode="white"/>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4136344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803380" y="1850706"/>
            <a:ext cx="5182275" cy="504048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6207932" y="1850706"/>
            <a:ext cx="5182276" cy="504048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9">
            <a:extLst>
              <a:ext uri="{FF2B5EF4-FFF2-40B4-BE49-F238E27FC236}">
                <a16:creationId xmlns:a16="http://schemas.microsoft.com/office/drawing/2014/main" xmlns="" id="{FC99E9B6-4316-4D55-9FC8-D01B04066995}"/>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xmlns="" id="{BE053D03-F9D5-442E-995F-476B49D93039}"/>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xmlns="" id="{F9CDD7C4-4EF3-4271-93C1-E8915FBC0DF0}"/>
              </a:ext>
            </a:extLst>
          </p:cNvPr>
          <p:cNvSpPr>
            <a:spLocks noGrp="1"/>
          </p:cNvSpPr>
          <p:nvPr>
            <p:ph type="sldNum" sz="quarter" idx="16"/>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2994072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629" y="1855869"/>
            <a:ext cx="5158459" cy="640133"/>
          </a:xfrm>
        </p:spPr>
        <p:txBody>
          <a:bodyPr anchor="t" anchorCtr="0"/>
          <a:lstStyle>
            <a:lvl1pPr marL="0" indent="0">
              <a:buNone/>
              <a:defRPr sz="20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818629" y="2496003"/>
            <a:ext cx="5158459" cy="438283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6194273" y="1855869"/>
            <a:ext cx="5183863" cy="640133"/>
          </a:xfrm>
        </p:spPr>
        <p:txBody>
          <a:bodyPr anchor="t" anchorCtr="0"/>
          <a:lstStyle>
            <a:lvl1pPr marL="0" indent="0">
              <a:buNone/>
              <a:defRPr sz="20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sv-SE" dirty="0"/>
              <a:t>Redigera format för bakgrundstext</a:t>
            </a:r>
          </a:p>
        </p:txBody>
      </p:sp>
      <p:sp>
        <p:nvSpPr>
          <p:cNvPr id="6" name="Platshållare för innehåll 5"/>
          <p:cNvSpPr>
            <a:spLocks noGrp="1"/>
          </p:cNvSpPr>
          <p:nvPr>
            <p:ph sz="quarter" idx="4"/>
          </p:nvPr>
        </p:nvSpPr>
        <p:spPr>
          <a:xfrm>
            <a:off x="6194273" y="2496003"/>
            <a:ext cx="5183863" cy="438283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format</a:t>
            </a:r>
            <a:endParaRPr lang="sv-SE" dirty="0"/>
          </a:p>
        </p:txBody>
      </p:sp>
      <p:sp>
        <p:nvSpPr>
          <p:cNvPr id="2" name="Platshållare för datum 1">
            <a:extLst>
              <a:ext uri="{FF2B5EF4-FFF2-40B4-BE49-F238E27FC236}">
                <a16:creationId xmlns:a16="http://schemas.microsoft.com/office/drawing/2014/main" xmlns="" id="{750D082F-3C1F-44A5-9E64-6D4246073C2E}"/>
              </a:ext>
            </a:extLst>
          </p:cNvPr>
          <p:cNvSpPr>
            <a:spLocks noGrp="1"/>
          </p:cNvSpPr>
          <p:nvPr>
            <p:ph type="dt" sz="half" idx="10"/>
          </p:nvPr>
        </p:nvSpPr>
        <p:spPr/>
        <p:txBody>
          <a:bodyPr/>
          <a:lstStyle/>
          <a:p>
            <a:r>
              <a:rPr lang="sv-SE"/>
              <a:t>Region Halland  │</a:t>
            </a:r>
            <a:endParaRPr lang="sv-SE" dirty="0"/>
          </a:p>
        </p:txBody>
      </p:sp>
      <p:sp>
        <p:nvSpPr>
          <p:cNvPr id="11" name="Platshållare för sidfot 10">
            <a:extLst>
              <a:ext uri="{FF2B5EF4-FFF2-40B4-BE49-F238E27FC236}">
                <a16:creationId xmlns:a16="http://schemas.microsoft.com/office/drawing/2014/main" xmlns="" id="{9E5CE21A-6727-428F-844A-758932147FD8}"/>
              </a:ext>
            </a:extLst>
          </p:cNvPr>
          <p:cNvSpPr>
            <a:spLocks noGrp="1"/>
          </p:cNvSpPr>
          <p:nvPr>
            <p:ph type="ftr" sz="quarter" idx="11"/>
          </p:nvPr>
        </p:nvSpPr>
        <p:spPr/>
        <p:txBody>
          <a:bodyPr/>
          <a:lstStyle/>
          <a:p>
            <a:r>
              <a:rPr lang="sv-SE"/>
              <a:t>Halland – Bästa livsplatsen</a:t>
            </a:r>
            <a:endParaRPr lang="sv-SE" dirty="0"/>
          </a:p>
        </p:txBody>
      </p:sp>
      <p:sp>
        <p:nvSpPr>
          <p:cNvPr id="12" name="Platshållare för bildnummer 11">
            <a:extLst>
              <a:ext uri="{FF2B5EF4-FFF2-40B4-BE49-F238E27FC236}">
                <a16:creationId xmlns:a16="http://schemas.microsoft.com/office/drawing/2014/main" xmlns="" id="{9DD0B0D3-F2A8-43C2-8C85-8CF92FBDD80C}"/>
              </a:ext>
            </a:extLst>
          </p:cNvPr>
          <p:cNvSpPr>
            <a:spLocks noGrp="1"/>
          </p:cNvSpPr>
          <p:nvPr>
            <p:ph type="sldNum" sz="quarter" idx="12"/>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346878095"/>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803380" y="1850706"/>
            <a:ext cx="4860633" cy="504048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xmlns="" id="{92C242B5-4AAC-4185-8DCE-69CA495D2593}"/>
              </a:ext>
            </a:extLst>
          </p:cNvPr>
          <p:cNvSpPr>
            <a:spLocks noGrp="1"/>
          </p:cNvSpPr>
          <p:nvPr>
            <p:ph type="pic" sz="quarter" idx="13"/>
          </p:nvPr>
        </p:nvSpPr>
        <p:spPr>
          <a:xfrm>
            <a:off x="6529318" y="1850706"/>
            <a:ext cx="4428577" cy="4442398"/>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xmlns="" id="{04B00C84-15CD-4D29-82EB-513EE7D2A4F9}"/>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xmlns="" id="{7448DF46-7649-467F-B1E5-58AF5E0E9F15}"/>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xmlns="" id="{3DB975B3-BD96-4FE1-9A69-7C15E66D9FE4}"/>
              </a:ext>
            </a:extLst>
          </p:cNvPr>
          <p:cNvSpPr>
            <a:spLocks noGrp="1"/>
          </p:cNvSpPr>
          <p:nvPr>
            <p:ph type="sldNum" sz="quarter" idx="16"/>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2621028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6529319" y="1850706"/>
            <a:ext cx="4860890" cy="504048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xmlns="" id="{92C242B5-4AAC-4185-8DCE-69CA495D2593}"/>
              </a:ext>
            </a:extLst>
          </p:cNvPr>
          <p:cNvSpPr>
            <a:spLocks noGrp="1"/>
          </p:cNvSpPr>
          <p:nvPr>
            <p:ph type="pic" sz="quarter" idx="13"/>
          </p:nvPr>
        </p:nvSpPr>
        <p:spPr>
          <a:xfrm>
            <a:off x="803379" y="1850706"/>
            <a:ext cx="4428577" cy="4442398"/>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xmlns="" id="{69BC6E56-4BB3-4033-961C-0FECDDD686C6}"/>
              </a:ext>
            </a:extLst>
          </p:cNvPr>
          <p:cNvSpPr>
            <a:spLocks noGrp="1"/>
          </p:cNvSpPr>
          <p:nvPr>
            <p:ph type="dt" sz="half" idx="14"/>
          </p:nvPr>
        </p:nvSpPr>
        <p:spPr/>
        <p:txBody>
          <a:bodyPr/>
          <a:lstStyle/>
          <a:p>
            <a:r>
              <a:rPr lang="sv-SE"/>
              <a:t>Region Halland  │</a:t>
            </a:r>
            <a:endParaRPr lang="sv-SE" dirty="0"/>
          </a:p>
        </p:txBody>
      </p:sp>
      <p:sp>
        <p:nvSpPr>
          <p:cNvPr id="12" name="Platshållare för sidfot 11">
            <a:extLst>
              <a:ext uri="{FF2B5EF4-FFF2-40B4-BE49-F238E27FC236}">
                <a16:creationId xmlns:a16="http://schemas.microsoft.com/office/drawing/2014/main" xmlns="" id="{7C6EE110-A186-43E0-832C-910A9C7A5CDD}"/>
              </a:ext>
            </a:extLst>
          </p:cNvPr>
          <p:cNvSpPr>
            <a:spLocks noGrp="1"/>
          </p:cNvSpPr>
          <p:nvPr>
            <p:ph type="ftr" sz="quarter" idx="15"/>
          </p:nvPr>
        </p:nvSpPr>
        <p:spPr/>
        <p:txBody>
          <a:bodyPr/>
          <a:lstStyle/>
          <a:p>
            <a:r>
              <a:rPr lang="sv-SE"/>
              <a:t>Halland – Bästa livsplatsen</a:t>
            </a:r>
            <a:endParaRPr lang="sv-SE" dirty="0"/>
          </a:p>
        </p:txBody>
      </p:sp>
      <p:sp>
        <p:nvSpPr>
          <p:cNvPr id="13" name="Platshållare för bildnummer 12">
            <a:extLst>
              <a:ext uri="{FF2B5EF4-FFF2-40B4-BE49-F238E27FC236}">
                <a16:creationId xmlns:a16="http://schemas.microsoft.com/office/drawing/2014/main" xmlns="" id="{C6F5F072-3570-4698-9ED3-6CB1A4E9B837}"/>
              </a:ext>
            </a:extLst>
          </p:cNvPr>
          <p:cNvSpPr>
            <a:spLocks noGrp="1"/>
          </p:cNvSpPr>
          <p:nvPr>
            <p:ph type="sldNum" sz="quarter" idx="16"/>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4070754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86F6A68A-AE0A-4175-A5B1-DDE04AE02C42}"/>
              </a:ext>
            </a:extLst>
          </p:cNvPr>
          <p:cNvSpPr>
            <a:spLocks noGrp="1"/>
          </p:cNvSpPr>
          <p:nvPr>
            <p:ph type="pic" sz="quarter" idx="10"/>
          </p:nvPr>
        </p:nvSpPr>
        <p:spPr>
          <a:xfrm>
            <a:off x="0" y="0"/>
            <a:ext cx="12193588" cy="7621588"/>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725755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 9">
            <a:extLst>
              <a:ext uri="{FF2B5EF4-FFF2-40B4-BE49-F238E27FC236}">
                <a16:creationId xmlns:a16="http://schemas.microsoft.com/office/drawing/2014/main" xmlns="" id="{A3940FB8-56C2-4640-90D1-40DD4B63A06F}"/>
              </a:ext>
            </a:extLst>
          </p:cNvPr>
          <p:cNvSpPr>
            <a:spLocks noGrp="1"/>
          </p:cNvSpPr>
          <p:nvPr>
            <p:ph type="pic" sz="quarter" idx="13"/>
          </p:nvPr>
        </p:nvSpPr>
        <p:spPr>
          <a:xfrm>
            <a:off x="803380" y="1850706"/>
            <a:ext cx="10586829" cy="5213377"/>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1669451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xmlns="" id="{58A24275-663F-44E4-96F3-FF9C308016BC}"/>
              </a:ext>
            </a:extLst>
          </p:cNvPr>
          <p:cNvSpPr>
            <a:spLocks noGrp="1"/>
          </p:cNvSpPr>
          <p:nvPr>
            <p:ph type="dt" sz="half" idx="10"/>
          </p:nvPr>
        </p:nvSpPr>
        <p:spPr/>
        <p:txBody>
          <a:bodyPr/>
          <a:lstStyle/>
          <a:p>
            <a:r>
              <a:rPr lang="sv-SE"/>
              <a:t>Region Halland  │</a:t>
            </a:r>
            <a:endParaRPr lang="sv-SE" dirty="0"/>
          </a:p>
        </p:txBody>
      </p:sp>
      <p:sp>
        <p:nvSpPr>
          <p:cNvPr id="9" name="Platshållare för sidfot 8">
            <a:extLst>
              <a:ext uri="{FF2B5EF4-FFF2-40B4-BE49-F238E27FC236}">
                <a16:creationId xmlns:a16="http://schemas.microsoft.com/office/drawing/2014/main" xmlns="" id="{90CA8896-D002-4895-96C3-D957ECD5A120}"/>
              </a:ext>
            </a:extLst>
          </p:cNvPr>
          <p:cNvSpPr>
            <a:spLocks noGrp="1"/>
          </p:cNvSpPr>
          <p:nvPr>
            <p:ph type="ftr" sz="quarter" idx="11"/>
          </p:nvPr>
        </p:nvSpPr>
        <p:spPr/>
        <p:txBody>
          <a:bodyPr/>
          <a:lstStyle/>
          <a:p>
            <a:r>
              <a:rPr lang="sv-SE"/>
              <a:t>Halland – Bästa livsplatsen</a:t>
            </a:r>
            <a:endParaRPr lang="sv-SE" dirty="0"/>
          </a:p>
        </p:txBody>
      </p:sp>
      <p:sp>
        <p:nvSpPr>
          <p:cNvPr id="10" name="Platshållare för bildnummer 9">
            <a:extLst>
              <a:ext uri="{FF2B5EF4-FFF2-40B4-BE49-F238E27FC236}">
                <a16:creationId xmlns:a16="http://schemas.microsoft.com/office/drawing/2014/main" xmlns="" id="{AE6A284B-7F89-469B-A856-0079298F2B7D}"/>
              </a:ext>
            </a:extLst>
          </p:cNvPr>
          <p:cNvSpPr>
            <a:spLocks noGrp="1"/>
          </p:cNvSpPr>
          <p:nvPr>
            <p:ph type="sldNum" sz="quarter" idx="12"/>
          </p:nvPr>
        </p:nvSpPr>
        <p:spPr/>
        <p:txBody>
          <a:body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197105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154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9DE6E2B-F46F-401B-AD55-1351DAEC1E81}"/>
              </a:ext>
            </a:extLst>
          </p:cNvPr>
          <p:cNvSpPr>
            <a:spLocks noGrp="1"/>
          </p:cNvSpPr>
          <p:nvPr>
            <p:ph type="title" hasCustomPrompt="1"/>
          </p:nvPr>
        </p:nvSpPr>
        <p:spPr>
          <a:xfrm>
            <a:off x="803380" y="4512254"/>
            <a:ext cx="10586828" cy="1440300"/>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endParaRPr lang="en-US" dirty="0"/>
          </a:p>
        </p:txBody>
      </p:sp>
      <p:sp>
        <p:nvSpPr>
          <p:cNvPr id="3" name="Platshållare för datum 2">
            <a:extLst>
              <a:ext uri="{FF2B5EF4-FFF2-40B4-BE49-F238E27FC236}">
                <a16:creationId xmlns:a16="http://schemas.microsoft.com/office/drawing/2014/main" xmlns="" id="{25D375A6-E1AB-427A-B9D9-7647F9DDD878}"/>
              </a:ext>
            </a:extLst>
          </p:cNvPr>
          <p:cNvSpPr>
            <a:spLocks noGrp="1"/>
          </p:cNvSpPr>
          <p:nvPr>
            <p:ph type="dt" sz="half" idx="10"/>
          </p:nvPr>
        </p:nvSpPr>
        <p:spPr/>
        <p:txBody>
          <a:bodyPr/>
          <a:lstStyle/>
          <a:p>
            <a:r>
              <a:rPr lang="sv-SE"/>
              <a:t>Region Halland  │</a:t>
            </a:r>
            <a:endParaRPr lang="sv-SE" dirty="0"/>
          </a:p>
        </p:txBody>
      </p:sp>
      <p:sp>
        <p:nvSpPr>
          <p:cNvPr id="4" name="Platshållare för sidfot 3">
            <a:extLst>
              <a:ext uri="{FF2B5EF4-FFF2-40B4-BE49-F238E27FC236}">
                <a16:creationId xmlns:a16="http://schemas.microsoft.com/office/drawing/2014/main" xmlns="" id="{598FB377-D5EC-4CF3-AAD0-DA1A486FEB28}"/>
              </a:ext>
            </a:extLst>
          </p:cNvPr>
          <p:cNvSpPr>
            <a:spLocks noGrp="1"/>
          </p:cNvSpPr>
          <p:nvPr>
            <p:ph type="ftr" sz="quarter" idx="11"/>
          </p:nvPr>
        </p:nvSpPr>
        <p:spPr/>
        <p:txBody>
          <a:bodyPr/>
          <a:lstStyle/>
          <a:p>
            <a:r>
              <a:rPr lang="sv-SE"/>
              <a:t>Halland – Bästa livsplatsen</a:t>
            </a:r>
            <a:endParaRPr lang="sv-SE" dirty="0"/>
          </a:p>
        </p:txBody>
      </p:sp>
      <p:sp>
        <p:nvSpPr>
          <p:cNvPr id="5" name="Platshållare för bildnummer 4">
            <a:extLst>
              <a:ext uri="{FF2B5EF4-FFF2-40B4-BE49-F238E27FC236}">
                <a16:creationId xmlns:a16="http://schemas.microsoft.com/office/drawing/2014/main" xmlns="" id="{DF8B6E0C-343B-4614-BD6C-6399EB338E02}"/>
              </a:ext>
            </a:extLst>
          </p:cNvPr>
          <p:cNvSpPr>
            <a:spLocks noGrp="1"/>
          </p:cNvSpPr>
          <p:nvPr>
            <p:ph type="sldNum" sz="quarter" idx="12"/>
          </p:nvPr>
        </p:nvSpPr>
        <p:spPr/>
        <p:txBody>
          <a:bodyPr/>
          <a:lstStyle/>
          <a:p>
            <a:fld id="{E8645303-2AAE-45D1-913A-B06AE6474513}" type="slidenum">
              <a:rPr lang="sv-SE" smtClean="0"/>
              <a:pPr/>
              <a:t>‹Nr.›</a:t>
            </a:fld>
            <a:endParaRPr lang="sv-SE" dirty="0"/>
          </a:p>
        </p:txBody>
      </p:sp>
      <p:pic>
        <p:nvPicPr>
          <p:cNvPr id="6" name="Bildobjekt 5">
            <a:extLst>
              <a:ext uri="{FF2B5EF4-FFF2-40B4-BE49-F238E27FC236}">
                <a16:creationId xmlns:a16="http://schemas.microsoft.com/office/drawing/2014/main" xmlns="" id="{CA3F7553-A89C-4290-B069-18191A72306E}"/>
              </a:ext>
            </a:extLst>
          </p:cNvPr>
          <p:cNvPicPr>
            <a:picLocks noChangeAspect="1"/>
          </p:cNvPicPr>
          <p:nvPr userDrawn="1"/>
        </p:nvPicPr>
        <p:blipFill>
          <a:blip r:embed="rId2"/>
          <a:srcRect/>
          <a:stretch/>
        </p:blipFill>
        <p:spPr>
          <a:xfrm>
            <a:off x="2686229" y="2516066"/>
            <a:ext cx="6336825" cy="1514669"/>
          </a:xfrm>
          <a:prstGeom prst="rect">
            <a:avLst/>
          </a:prstGeom>
        </p:spPr>
      </p:pic>
    </p:spTree>
    <p:extLst>
      <p:ext uri="{BB962C8B-B14F-4D97-AF65-F5344CB8AC3E}">
        <p14:creationId xmlns:p14="http://schemas.microsoft.com/office/powerpoint/2010/main" val="214326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cxnSp>
        <p:nvCxnSpPr>
          <p:cNvPr id="3" name="Rak 2">
            <a:extLst>
              <a:ext uri="{FF2B5EF4-FFF2-40B4-BE49-F238E27FC236}">
                <a16:creationId xmlns:a16="http://schemas.microsoft.com/office/drawing/2014/main" xmlns="" id="{74610EF0-951C-C647-B91B-E8AA352E179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ubrik 1" title="Rubrik">
            <a:extLst>
              <a:ext uri="{FF2B5EF4-FFF2-40B4-BE49-F238E27FC236}">
                <a16:creationId xmlns:a16="http://schemas.microsoft.com/office/drawing/2014/main" xmlns="" id="{5A5B65EA-9B29-0E4F-A264-E4F25E32111B}"/>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110189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xmlns="" id="{9C4D5F23-7C9C-F741-BD57-C8983CF39840}"/>
              </a:ext>
            </a:extLst>
          </p:cNvPr>
          <p:cNvSpPr>
            <a:spLocks noGrp="1"/>
          </p:cNvSpPr>
          <p:nvPr>
            <p:ph type="ctrTitle"/>
          </p:nvPr>
        </p:nvSpPr>
        <p:spPr>
          <a:xfrm>
            <a:off x="988871" y="685522"/>
            <a:ext cx="9145191" cy="677689"/>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xmlns="" id="{25595C8F-5C86-AD41-81CB-49F231878EF4}"/>
              </a:ext>
            </a:extLst>
          </p:cNvPr>
          <p:cNvSpPr>
            <a:spLocks noGrp="1"/>
          </p:cNvSpPr>
          <p:nvPr>
            <p:ph type="chart" sz="quarter" idx="10"/>
          </p:nvPr>
        </p:nvSpPr>
        <p:spPr>
          <a:xfrm>
            <a:off x="988871" y="1552546"/>
            <a:ext cx="9145191" cy="5264541"/>
          </a:xfrm>
        </p:spPr>
        <p:txBody>
          <a:bodyPr/>
          <a:lstStyle/>
          <a:p>
            <a:r>
              <a:rPr lang="sv-SE"/>
              <a:t>Klicka på ikonen för att lägga till ett diagram</a:t>
            </a:r>
          </a:p>
        </p:txBody>
      </p:sp>
    </p:spTree>
    <p:extLst>
      <p:ext uri="{BB962C8B-B14F-4D97-AF65-F5344CB8AC3E}">
        <p14:creationId xmlns:p14="http://schemas.microsoft.com/office/powerpoint/2010/main" val="63749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9795F843-3CE1-ED4D-A4D1-B27B6DB646D1}"/>
              </a:ext>
            </a:extLst>
          </p:cNvPr>
          <p:cNvSpPr>
            <a:spLocks noGrp="1"/>
          </p:cNvSpPr>
          <p:nvPr>
            <p:ph type="ctrTitle"/>
          </p:nvPr>
        </p:nvSpPr>
        <p:spPr>
          <a:xfrm>
            <a:off x="988871" y="685522"/>
            <a:ext cx="9145191" cy="677689"/>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xmlns="" id="{CF58C1CC-ECA4-5141-95FE-2805C6A2DC6C}"/>
              </a:ext>
            </a:extLst>
          </p:cNvPr>
          <p:cNvSpPr>
            <a:spLocks noGrp="1"/>
          </p:cNvSpPr>
          <p:nvPr>
            <p:ph type="body" sz="quarter" idx="10"/>
          </p:nvPr>
        </p:nvSpPr>
        <p:spPr>
          <a:xfrm>
            <a:off x="989142" y="1580774"/>
            <a:ext cx="9145191" cy="46523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35561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title="Rubrik"/>
          <p:cNvSpPr>
            <a:spLocks noGrp="1"/>
          </p:cNvSpPr>
          <p:nvPr>
            <p:ph type="title" hasCustomPrompt="1"/>
          </p:nvPr>
        </p:nvSpPr>
        <p:spPr>
          <a:xfrm>
            <a:off x="607508" y="124063"/>
            <a:ext cx="10889887" cy="1270265"/>
          </a:xfrm>
        </p:spPr>
        <p:txBody>
          <a:bodyPr/>
          <a:lstStyle>
            <a:lvl1pPr>
              <a:defRPr baseline="0"/>
            </a:lvl1pPr>
          </a:lstStyle>
          <a:p>
            <a:r>
              <a:rPr lang="sv-SE" dirty="0"/>
              <a:t>Rubrik</a:t>
            </a:r>
          </a:p>
        </p:txBody>
      </p:sp>
      <p:sp>
        <p:nvSpPr>
          <p:cNvPr id="7" name="Platshållare för text 6" title="Text"/>
          <p:cNvSpPr>
            <a:spLocks noGrp="1"/>
          </p:cNvSpPr>
          <p:nvPr>
            <p:ph type="body" sz="quarter" idx="12"/>
          </p:nvPr>
        </p:nvSpPr>
        <p:spPr>
          <a:xfrm>
            <a:off x="607937" y="1506538"/>
            <a:ext cx="8641359" cy="5227140"/>
          </a:xfrm>
        </p:spPr>
        <p:txBody>
          <a:bodyPr/>
          <a:lstStyle>
            <a:lvl3pPr>
              <a:defRPr sz="1620"/>
            </a:lvl3pPr>
          </a:lstStyle>
          <a:p>
            <a:pPr lvl="0"/>
            <a:r>
              <a:rPr lang="sv-SE" dirty="0"/>
              <a:t>Klicka här för att ändra format på bakgrundstexten</a:t>
            </a:r>
          </a:p>
          <a:p>
            <a:pPr lvl="1"/>
            <a:r>
              <a:rPr lang="sv-SE" dirty="0"/>
              <a:t>Nivå två</a:t>
            </a:r>
          </a:p>
          <a:p>
            <a:pPr lvl="2"/>
            <a:r>
              <a:rPr lang="sv-SE" dirty="0"/>
              <a:t>Nivå tre</a:t>
            </a:r>
          </a:p>
        </p:txBody>
      </p:sp>
      <p:cxnSp>
        <p:nvCxnSpPr>
          <p:cNvPr id="4" name="Rak 3">
            <a:extLst>
              <a:ext uri="{FF2B5EF4-FFF2-40B4-BE49-F238E27FC236}">
                <a16:creationId xmlns:a16="http://schemas.microsoft.com/office/drawing/2014/main" xmlns="" id="{DB3A38F6-B6DC-D847-8C4B-612F817A8C7F}"/>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85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defTabSz="914491" fontAlgn="auto">
              <a:spcBef>
                <a:spcPts val="0"/>
              </a:spcBef>
              <a:spcAft>
                <a:spcPts val="0"/>
              </a:spcAft>
              <a:defRPr/>
            </a:pPr>
            <a:fld id="{CF30B403-7B4A-4F3E-86AD-E4FD998C6889}" type="datetimeFigureOut">
              <a:rPr lang="sv-SE" smtClean="0">
                <a:solidFill>
                  <a:prstClr val="white"/>
                </a:solidFill>
                <a:latin typeface="Arial" panose="020B0604020202020204"/>
                <a:cs typeface="+mn-cs"/>
              </a:rPr>
              <a:pPr defTabSz="914491" fontAlgn="auto">
                <a:spcBef>
                  <a:spcPts val="0"/>
                </a:spcBef>
                <a:spcAft>
                  <a:spcPts val="0"/>
                </a:spcAft>
                <a:defRPr/>
              </a:pPr>
              <a:t>2022-02-03</a:t>
            </a:fld>
            <a:endParaRPr lang="sv-SE">
              <a:solidFill>
                <a:prstClr val="white"/>
              </a:solidFill>
              <a:latin typeface="Arial" panose="020B0604020202020204"/>
              <a:cs typeface="+mn-cs"/>
            </a:endParaRPr>
          </a:p>
        </p:txBody>
      </p:sp>
      <p:sp>
        <p:nvSpPr>
          <p:cNvPr id="5" name="Platshållare för sidfot 4"/>
          <p:cNvSpPr>
            <a:spLocks noGrp="1"/>
          </p:cNvSpPr>
          <p:nvPr>
            <p:ph type="ftr" sz="quarter" idx="11"/>
          </p:nvPr>
        </p:nvSpPr>
        <p:spPr/>
        <p:txBody>
          <a:bodyPr/>
          <a:lstStyle/>
          <a:p>
            <a:pPr defTabSz="914491" fontAlgn="auto">
              <a:spcBef>
                <a:spcPts val="0"/>
              </a:spcBef>
              <a:spcAft>
                <a:spcPts val="0"/>
              </a:spcAft>
              <a:defRPr/>
            </a:pPr>
            <a:endParaRPr lang="sv-SE">
              <a:solidFill>
                <a:prstClr val="white"/>
              </a:solidFill>
              <a:latin typeface="Arial" panose="020B0604020202020204"/>
              <a:cs typeface="+mn-cs"/>
            </a:endParaRPr>
          </a:p>
        </p:txBody>
      </p:sp>
      <p:sp>
        <p:nvSpPr>
          <p:cNvPr id="6" name="Platshållare för bildnummer 5"/>
          <p:cNvSpPr>
            <a:spLocks noGrp="1"/>
          </p:cNvSpPr>
          <p:nvPr>
            <p:ph type="sldNum" sz="quarter" idx="12"/>
          </p:nvPr>
        </p:nvSpPr>
        <p:spPr/>
        <p:txBody>
          <a:bodyPr/>
          <a:lstStyle/>
          <a:p>
            <a:pPr defTabSz="914491" fontAlgn="auto">
              <a:spcBef>
                <a:spcPts val="0"/>
              </a:spcBef>
              <a:spcAft>
                <a:spcPts val="0"/>
              </a:spcAft>
              <a:defRPr/>
            </a:pPr>
            <a:fld id="{E9EA2143-3338-450D-9B62-0759CB5AC4C8}" type="slidenum">
              <a:rPr lang="sv-SE" smtClean="0">
                <a:solidFill>
                  <a:prstClr val="white"/>
                </a:solidFill>
                <a:latin typeface="Arial" panose="020B0604020202020204"/>
                <a:cs typeface="+mn-cs"/>
              </a:rPr>
              <a:pPr defTabSz="914491" fontAlgn="auto">
                <a:spcBef>
                  <a:spcPts val="0"/>
                </a:spcBef>
                <a:spcAft>
                  <a:spcPts val="0"/>
                </a:spcAft>
                <a:defRPr/>
              </a:pPr>
              <a:t>‹Nr.›</a:t>
            </a:fld>
            <a:endParaRPr lang="sv-SE">
              <a:solidFill>
                <a:prstClr val="white"/>
              </a:solidFill>
              <a:latin typeface="Arial" panose="020B0604020202020204"/>
              <a:cs typeface="+mn-cs"/>
            </a:endParaRPr>
          </a:p>
        </p:txBody>
      </p:sp>
    </p:spTree>
    <p:extLst>
      <p:ext uri="{BB962C8B-B14F-4D97-AF65-F5344CB8AC3E}">
        <p14:creationId xmlns:p14="http://schemas.microsoft.com/office/powerpoint/2010/main" val="2952163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623889" y="1506538"/>
            <a:ext cx="10945812" cy="5377238"/>
          </a:xfrm>
        </p:spPr>
        <p:txBody>
          <a:bodyPr/>
          <a:lstStyle>
            <a:lvl1pPr>
              <a:defRPr/>
            </a:lvl1pPr>
          </a:lstStyle>
          <a:p>
            <a:pPr lvl="0"/>
            <a:r>
              <a:rPr lang="sv-SE" noProof="0" dirty="0"/>
              <a:t>Klicka på en ikon för att lägga till bildmaterial</a:t>
            </a:r>
          </a:p>
        </p:txBody>
      </p:sp>
      <p:cxnSp>
        <p:nvCxnSpPr>
          <p:cNvPr id="4" name="Rak 3">
            <a:extLst>
              <a:ext uri="{FF2B5EF4-FFF2-40B4-BE49-F238E27FC236}">
                <a16:creationId xmlns:a16="http://schemas.microsoft.com/office/drawing/2014/main" xmlns="" id="{B49C9A3A-CED5-F748-886F-1B275BF3D306}"/>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title="Rubrik">
            <a:extLst>
              <a:ext uri="{FF2B5EF4-FFF2-40B4-BE49-F238E27FC236}">
                <a16:creationId xmlns:a16="http://schemas.microsoft.com/office/drawing/2014/main" xmlns="" id="{C2194841-4E5B-B64B-A71B-A510103F49DD}"/>
              </a:ext>
            </a:extLst>
          </p:cNvPr>
          <p:cNvSpPr>
            <a:spLocks noGrp="1"/>
          </p:cNvSpPr>
          <p:nvPr>
            <p:ph type="title" hasCustomPrompt="1"/>
          </p:nvPr>
        </p:nvSpPr>
        <p:spPr>
          <a:xfrm>
            <a:off x="607508"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575170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xmlns="" id="{9D163174-A216-1E4D-BA65-C171E0670250}"/>
              </a:ext>
            </a:extLst>
          </p:cNvPr>
          <p:cNvSpPr>
            <a:spLocks noGrp="1"/>
          </p:cNvSpPr>
          <p:nvPr>
            <p:ph type="title" hasCustomPrompt="1"/>
          </p:nvPr>
        </p:nvSpPr>
        <p:spPr>
          <a:xfrm>
            <a:off x="431427" y="2874691"/>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392913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2" name="Rak 1">
            <a:extLst>
              <a:ext uri="{FF2B5EF4-FFF2-40B4-BE49-F238E27FC236}">
                <a16:creationId xmlns:a16="http://schemas.microsoft.com/office/drawing/2014/main" xmlns="" id="{8CD6B4D6-B5AB-FD41-B8E5-4E72A999391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4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6888544" y="1506538"/>
            <a:ext cx="4703846" cy="3457236"/>
          </a:xfrm>
        </p:spPr>
        <p:txBody>
          <a:bodyPr/>
          <a:lstStyle>
            <a:lvl1pPr>
              <a:defRPr/>
            </a:lvl1pPr>
          </a:lstStyle>
          <a:p>
            <a:pPr lvl="0"/>
            <a:r>
              <a:rPr lang="sv-SE" noProof="0" dirty="0"/>
              <a:t>Klicka på en ikon för att lägga till liggande bildmaterial</a:t>
            </a:r>
          </a:p>
        </p:txBody>
      </p:sp>
      <p:cxnSp>
        <p:nvCxnSpPr>
          <p:cNvPr id="6" name="Rak 5">
            <a:extLst>
              <a:ext uri="{FF2B5EF4-FFF2-40B4-BE49-F238E27FC236}">
                <a16:creationId xmlns:a16="http://schemas.microsoft.com/office/drawing/2014/main" xmlns="" id="{A45E828D-8472-E947-9F9B-D263F40A0C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ubrik 1" title="Rubrik">
            <a:extLst>
              <a:ext uri="{FF2B5EF4-FFF2-40B4-BE49-F238E27FC236}">
                <a16:creationId xmlns:a16="http://schemas.microsoft.com/office/drawing/2014/main" xmlns="" id="{487CC6FD-B291-9540-A9EE-8B20378DC2F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8" name="Platshållare för text 6" title="Text">
            <a:extLst>
              <a:ext uri="{FF2B5EF4-FFF2-40B4-BE49-F238E27FC236}">
                <a16:creationId xmlns:a16="http://schemas.microsoft.com/office/drawing/2014/main" xmlns="" id="{548F190E-A9C9-5846-B4C3-CCEFB081B6D4}"/>
              </a:ext>
            </a:extLst>
          </p:cNvPr>
          <p:cNvSpPr>
            <a:spLocks noGrp="1"/>
          </p:cNvSpPr>
          <p:nvPr>
            <p:ph type="body" sz="quarter" idx="13"/>
          </p:nvPr>
        </p:nvSpPr>
        <p:spPr>
          <a:xfrm>
            <a:off x="607937" y="1506538"/>
            <a:ext cx="613692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023445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8038032" y="1506538"/>
            <a:ext cx="3552229" cy="4496737"/>
          </a:xfrm>
        </p:spPr>
        <p:txBody>
          <a:bodyPr/>
          <a:lstStyle>
            <a:lvl1pPr>
              <a:defRPr/>
            </a:lvl1pPr>
          </a:lstStyle>
          <a:p>
            <a:pPr lvl="0"/>
            <a:r>
              <a:rPr lang="sv-SE" noProof="0" dirty="0"/>
              <a:t>Klicka på en ikon för att lägga till stående bildmaterial</a:t>
            </a:r>
          </a:p>
        </p:txBody>
      </p:sp>
      <p:cxnSp>
        <p:nvCxnSpPr>
          <p:cNvPr id="5" name="Rak 4">
            <a:extLst>
              <a:ext uri="{FF2B5EF4-FFF2-40B4-BE49-F238E27FC236}">
                <a16:creationId xmlns:a16="http://schemas.microsoft.com/office/drawing/2014/main" xmlns="" id="{9DDAE5C9-A4F9-3B4C-86FC-87CC3CF0100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ubrik 1" title="Rubrik">
            <a:extLst>
              <a:ext uri="{FF2B5EF4-FFF2-40B4-BE49-F238E27FC236}">
                <a16:creationId xmlns:a16="http://schemas.microsoft.com/office/drawing/2014/main" xmlns="" id="{CEF85690-60EF-2B48-8C7D-57605090A511}"/>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7" name="Platshållare för text 6" title="Text">
            <a:extLst>
              <a:ext uri="{FF2B5EF4-FFF2-40B4-BE49-F238E27FC236}">
                <a16:creationId xmlns:a16="http://schemas.microsoft.com/office/drawing/2014/main" xmlns="" id="{4A6018F0-0809-574E-A8CF-5504E37A4539}"/>
              </a:ext>
            </a:extLst>
          </p:cNvPr>
          <p:cNvSpPr>
            <a:spLocks noGrp="1"/>
          </p:cNvSpPr>
          <p:nvPr>
            <p:ph type="body" sz="quarter" idx="13"/>
          </p:nvPr>
        </p:nvSpPr>
        <p:spPr>
          <a:xfrm>
            <a:off x="607937" y="1506538"/>
            <a:ext cx="7073033"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85066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punkter &amp; bi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xmlns=""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latshållare för text 10" title="Text">
            <a:extLst>
              <a:ext uri="{FF2B5EF4-FFF2-40B4-BE49-F238E27FC236}">
                <a16:creationId xmlns:a16="http://schemas.microsoft.com/office/drawing/2014/main" xmlns="" id="{5AB4EBF9-5C4C-DF4D-A473-31FEE85CBA4B}"/>
              </a:ext>
            </a:extLst>
          </p:cNvPr>
          <p:cNvSpPr>
            <a:spLocks noGrp="1"/>
          </p:cNvSpPr>
          <p:nvPr>
            <p:ph type="body" sz="quarter" idx="14" hasCustomPrompt="1"/>
          </p:nvPr>
        </p:nvSpPr>
        <p:spPr>
          <a:xfrm>
            <a:off x="608195" y="2154239"/>
            <a:ext cx="6240746" cy="4536876"/>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3" title="Foto/illustration">
            <a:extLst>
              <a:ext uri="{FF2B5EF4-FFF2-40B4-BE49-F238E27FC236}">
                <a16:creationId xmlns:a16="http://schemas.microsoft.com/office/drawing/2014/main" xmlns="" id="{44A260B7-EA5D-0247-8A30-47821A2683EA}"/>
              </a:ext>
            </a:extLst>
          </p:cNvPr>
          <p:cNvSpPr>
            <a:spLocks noGrp="1"/>
          </p:cNvSpPr>
          <p:nvPr>
            <p:ph sz="quarter" idx="12" hasCustomPrompt="1"/>
          </p:nvPr>
        </p:nvSpPr>
        <p:spPr>
          <a:xfrm>
            <a:off x="7248922" y="2225766"/>
            <a:ext cx="4343038" cy="3457236"/>
          </a:xfrm>
        </p:spPr>
        <p:txBody>
          <a:bodyPr lIns="0" tIns="0" rIns="0" bIns="0"/>
          <a:lstStyle>
            <a:lvl1pPr>
              <a:defRPr/>
            </a:lvl1pPr>
          </a:lstStyle>
          <a:p>
            <a:pPr lvl="0"/>
            <a:r>
              <a:rPr lang="sv-SE" noProof="0" dirty="0"/>
              <a:t>Klicka på en ikon för att lägga till liggande bildmaterial</a:t>
            </a:r>
          </a:p>
        </p:txBody>
      </p:sp>
      <p:sp>
        <p:nvSpPr>
          <p:cNvPr id="9" name="Rubrik 1" title="Rubrik">
            <a:extLst>
              <a:ext uri="{FF2B5EF4-FFF2-40B4-BE49-F238E27FC236}">
                <a16:creationId xmlns:a16="http://schemas.microsoft.com/office/drawing/2014/main" xmlns="" id="{29282C17-0959-D14F-8DBE-B5789E9CAC79}"/>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12">
            <a:extLst>
              <a:ext uri="{FF2B5EF4-FFF2-40B4-BE49-F238E27FC236}">
                <a16:creationId xmlns:a16="http://schemas.microsoft.com/office/drawing/2014/main" xmlns="" id="{DF3B1A68-7188-0E41-9576-1D14C4EABD95}"/>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708401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20" Type="http://schemas.openxmlformats.org/officeDocument/2006/relationships/image" Target="../media/image1.png"/><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20" Type="http://schemas.openxmlformats.org/officeDocument/2006/relationships/theme" Target="../theme/theme3.xml"/><Relationship Id="rId10" Type="http://schemas.openxmlformats.org/officeDocument/2006/relationships/slideLayout" Target="../slideLayouts/slideLayout46.xml"/><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slideLayout" Target="../slideLayouts/slideLayout51.xml"/><Relationship Id="rId16" Type="http://schemas.openxmlformats.org/officeDocument/2006/relationships/slideLayout" Target="../slideLayouts/slideLayout52.xml"/><Relationship Id="rId17" Type="http://schemas.openxmlformats.org/officeDocument/2006/relationships/slideLayout" Target="../slideLayouts/slideLayout53.xml"/><Relationship Id="rId18" Type="http://schemas.openxmlformats.org/officeDocument/2006/relationships/slideLayout" Target="../slideLayouts/slideLayout54.xml"/><Relationship Id="rId19" Type="http://schemas.openxmlformats.org/officeDocument/2006/relationships/slideLayout" Target="../slideLayouts/slideLayout5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3CC780C3-A024-C44A-8146-90F730DD7D7A}"/>
              </a:ext>
            </a:extLst>
          </p:cNvPr>
          <p:cNvSpPr/>
          <p:nvPr userDrawn="1"/>
        </p:nvSpPr>
        <p:spPr>
          <a:xfrm>
            <a:off x="0" y="7056022"/>
            <a:ext cx="12193588" cy="565566"/>
          </a:xfrm>
          <a:prstGeom prst="rect">
            <a:avLst/>
          </a:prstGeom>
          <a:solidFill>
            <a:schemeClr val="bg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spcAft>
                <a:spcPts val="600"/>
              </a:spcAft>
            </a:pPr>
            <a:endParaRPr lang="sv-SE" sz="1400">
              <a:solidFill>
                <a:schemeClr val="tx1">
                  <a:lumMod val="90000"/>
                  <a:lumOff val="10000"/>
                </a:schemeClr>
              </a:solidFill>
            </a:endParaRPr>
          </a:p>
        </p:txBody>
      </p:sp>
      <p:pic>
        <p:nvPicPr>
          <p:cNvPr id="9" name="Bildobjekt 8">
            <a:extLst>
              <a:ext uri="{FF2B5EF4-FFF2-40B4-BE49-F238E27FC236}">
                <a16:creationId xmlns:a16="http://schemas.microsoft.com/office/drawing/2014/main" xmlns="" id="{E1039843-D46F-4F45-84F8-C72378ABE8B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796333" y="7209600"/>
            <a:ext cx="1779518" cy="251010"/>
          </a:xfrm>
          <a:prstGeom prst="rect">
            <a:avLst/>
          </a:prstGeom>
        </p:spPr>
      </p:pic>
      <p:sp>
        <p:nvSpPr>
          <p:cNvPr id="1026" name="Rectangle 2" title="Rubrik"/>
          <p:cNvSpPr>
            <a:spLocks noGrp="1" noChangeArrowheads="1"/>
          </p:cNvSpPr>
          <p:nvPr>
            <p:ph type="title"/>
          </p:nvPr>
        </p:nvSpPr>
        <p:spPr bwMode="auto">
          <a:xfrm>
            <a:off x="583115" y="140400"/>
            <a:ext cx="10992736" cy="1270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sv-SE" altLang="sv-SE" dirty="0"/>
              <a:t>Klicka här för att ändra format på bakgrundsrubriken</a:t>
            </a:r>
          </a:p>
        </p:txBody>
      </p:sp>
      <p:sp>
        <p:nvSpPr>
          <p:cNvPr id="1027" name="Rectangle 3" title="Text"/>
          <p:cNvSpPr>
            <a:spLocks noGrp="1" noChangeArrowheads="1"/>
          </p:cNvSpPr>
          <p:nvPr>
            <p:ph type="body" idx="1"/>
          </p:nvPr>
        </p:nvSpPr>
        <p:spPr bwMode="auto">
          <a:xfrm>
            <a:off x="601627" y="1506538"/>
            <a:ext cx="10974224" cy="532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
        <p:nvSpPr>
          <p:cNvPr id="7" name="Text Box 13" title="Sidnummer"/>
          <p:cNvSpPr txBox="1">
            <a:spLocks noChangeArrowheads="1"/>
          </p:cNvSpPr>
          <p:nvPr/>
        </p:nvSpPr>
        <p:spPr bwMode="white">
          <a:xfrm>
            <a:off x="581925" y="7275944"/>
            <a:ext cx="4316242" cy="184666"/>
          </a:xfrm>
          <a:prstGeom prst="rect">
            <a:avLst/>
          </a:prstGeom>
          <a:noFill/>
          <a:ln>
            <a:noFill/>
          </a:ln>
          <a:effectLst/>
          <a:extLst>
            <a:ext uri="{909E8E84-426E-40dd-AFC4-6F175D3DCCD1}">
              <a14:hiddenFill xmlns="" xmlns:a14="http://schemas.microsoft.com/office/drawing/2010/main">
                <a:solidFill>
                  <a:srgbClr val="D0DE8E"/>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r>
              <a:rPr lang="sv-SE" altLang="sv-SE" sz="1200" b="0" kern="1200" dirty="0">
                <a:solidFill>
                  <a:schemeClr val="tx1">
                    <a:lumMod val="90000"/>
                    <a:lumOff val="10000"/>
                  </a:schemeClr>
                </a:solidFill>
                <a:latin typeface="Arial" charset="0"/>
                <a:ea typeface="+mn-ea"/>
                <a:cs typeface="Arial" charset="0"/>
              </a:rPr>
              <a:t>Lagändringar inom sjukförsäkringen januari och februari 2022</a:t>
            </a:r>
          </a:p>
        </p:txBody>
      </p:sp>
    </p:spTree>
    <p:extLst>
      <p:ext uri="{BB962C8B-B14F-4D97-AF65-F5344CB8AC3E}">
        <p14:creationId xmlns:p14="http://schemas.microsoft.com/office/powerpoint/2010/main" val="106609537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76" r:id="rId9"/>
    <p:sldLayoutId id="2147483764" r:id="rId10"/>
    <p:sldLayoutId id="2147483765" r:id="rId11"/>
    <p:sldLayoutId id="2147483766" r:id="rId12"/>
    <p:sldLayoutId id="2147483767" r:id="rId13"/>
    <p:sldLayoutId id="2147483768" r:id="rId14"/>
    <p:sldLayoutId id="2147483769" r:id="rId15"/>
    <p:sldLayoutId id="2147483774" r:id="rId16"/>
    <p:sldLayoutId id="2147483778" r:id="rId17"/>
    <p:sldLayoutId id="2147483779" r:id="rId18"/>
  </p:sldLayoutIdLst>
  <p:hf hdr="0" dt="0"/>
  <p:txStyles>
    <p:titleStyle>
      <a:lvl1pPr algn="l" rtl="0" eaLnBrk="1" fontAlgn="base" hangingPunct="1">
        <a:lnSpc>
          <a:spcPct val="90000"/>
        </a:lnSpc>
        <a:spcBef>
          <a:spcPct val="0"/>
        </a:spcBef>
        <a:spcAft>
          <a:spcPct val="0"/>
        </a:spcAft>
        <a:defRPr sz="4267" b="1" spc="-107" baseline="0">
          <a:solidFill>
            <a:schemeClr val="tx2"/>
          </a:solidFill>
          <a:latin typeface="+mj-lt"/>
          <a:ea typeface="+mj-ea"/>
          <a:cs typeface="+mj-cs"/>
        </a:defRPr>
      </a:lvl1pPr>
      <a:lvl2pPr algn="l" rtl="0" eaLnBrk="1" fontAlgn="base" hangingPunct="1">
        <a:lnSpc>
          <a:spcPct val="90000"/>
        </a:lnSpc>
        <a:spcBef>
          <a:spcPct val="0"/>
        </a:spcBef>
        <a:spcAft>
          <a:spcPct val="0"/>
        </a:spcAft>
        <a:defRPr sz="4267" b="1">
          <a:solidFill>
            <a:schemeClr val="tx2"/>
          </a:solidFill>
          <a:latin typeface="Arial" charset="0"/>
        </a:defRPr>
      </a:lvl2pPr>
      <a:lvl3pPr algn="l" rtl="0" eaLnBrk="1" fontAlgn="base" hangingPunct="1">
        <a:lnSpc>
          <a:spcPct val="90000"/>
        </a:lnSpc>
        <a:spcBef>
          <a:spcPct val="0"/>
        </a:spcBef>
        <a:spcAft>
          <a:spcPct val="0"/>
        </a:spcAft>
        <a:defRPr sz="4267" b="1">
          <a:solidFill>
            <a:schemeClr val="tx2"/>
          </a:solidFill>
          <a:latin typeface="Arial" charset="0"/>
        </a:defRPr>
      </a:lvl3pPr>
      <a:lvl4pPr algn="l" rtl="0" eaLnBrk="1" fontAlgn="base" hangingPunct="1">
        <a:lnSpc>
          <a:spcPct val="90000"/>
        </a:lnSpc>
        <a:spcBef>
          <a:spcPct val="0"/>
        </a:spcBef>
        <a:spcAft>
          <a:spcPct val="0"/>
        </a:spcAft>
        <a:defRPr sz="4267" b="1">
          <a:solidFill>
            <a:schemeClr val="tx2"/>
          </a:solidFill>
          <a:latin typeface="Arial" charset="0"/>
        </a:defRPr>
      </a:lvl4pPr>
      <a:lvl5pPr algn="l" rtl="0" eaLnBrk="1" fontAlgn="base" hangingPunct="1">
        <a:lnSpc>
          <a:spcPct val="90000"/>
        </a:lnSpc>
        <a:spcBef>
          <a:spcPct val="0"/>
        </a:spcBef>
        <a:spcAft>
          <a:spcPct val="0"/>
        </a:spcAft>
        <a:defRPr sz="4267" b="1">
          <a:solidFill>
            <a:schemeClr val="tx2"/>
          </a:solidFill>
          <a:latin typeface="Arial" charset="0"/>
        </a:defRPr>
      </a:lvl5pPr>
      <a:lvl6pPr marL="609676" algn="l" rtl="0" eaLnBrk="1" fontAlgn="base" hangingPunct="1">
        <a:lnSpc>
          <a:spcPct val="90000"/>
        </a:lnSpc>
        <a:spcBef>
          <a:spcPct val="0"/>
        </a:spcBef>
        <a:spcAft>
          <a:spcPct val="0"/>
        </a:spcAft>
        <a:defRPr sz="5867" b="1">
          <a:solidFill>
            <a:srgbClr val="00601D"/>
          </a:solidFill>
          <a:latin typeface="Arial" charset="0"/>
        </a:defRPr>
      </a:lvl6pPr>
      <a:lvl7pPr marL="1219352" algn="l" rtl="0" eaLnBrk="1" fontAlgn="base" hangingPunct="1">
        <a:lnSpc>
          <a:spcPct val="90000"/>
        </a:lnSpc>
        <a:spcBef>
          <a:spcPct val="0"/>
        </a:spcBef>
        <a:spcAft>
          <a:spcPct val="0"/>
        </a:spcAft>
        <a:defRPr sz="5867" b="1">
          <a:solidFill>
            <a:srgbClr val="00601D"/>
          </a:solidFill>
          <a:latin typeface="Arial" charset="0"/>
        </a:defRPr>
      </a:lvl7pPr>
      <a:lvl8pPr marL="1829029" algn="l" rtl="0" eaLnBrk="1" fontAlgn="base" hangingPunct="1">
        <a:lnSpc>
          <a:spcPct val="90000"/>
        </a:lnSpc>
        <a:spcBef>
          <a:spcPct val="0"/>
        </a:spcBef>
        <a:spcAft>
          <a:spcPct val="0"/>
        </a:spcAft>
        <a:defRPr sz="5867" b="1">
          <a:solidFill>
            <a:srgbClr val="00601D"/>
          </a:solidFill>
          <a:latin typeface="Arial" charset="0"/>
        </a:defRPr>
      </a:lvl8pPr>
      <a:lvl9pPr marL="2438705" algn="l" rtl="0" eaLnBrk="1" fontAlgn="base" hangingPunct="1">
        <a:lnSpc>
          <a:spcPct val="90000"/>
        </a:lnSpc>
        <a:spcBef>
          <a:spcPct val="0"/>
        </a:spcBef>
        <a:spcAft>
          <a:spcPct val="0"/>
        </a:spcAft>
        <a:defRPr sz="5867" b="1">
          <a:solidFill>
            <a:srgbClr val="00601D"/>
          </a:solidFill>
          <a:latin typeface="Arial" charset="0"/>
        </a:defRPr>
      </a:lvl9pPr>
    </p:titleStyle>
    <p:bodyStyle>
      <a:lvl1pPr marL="288036" indent="-288036" algn="l" rtl="0" eaLnBrk="1" fontAlgn="base" hangingPunct="1">
        <a:spcBef>
          <a:spcPts val="1067"/>
        </a:spcBef>
        <a:spcAft>
          <a:spcPts val="400"/>
        </a:spcAft>
        <a:buClr>
          <a:schemeClr val="accent1"/>
        </a:buClr>
        <a:buSzPct val="120000"/>
        <a:buFont typeface="Arial" panose="020B0604020202020204" pitchFamily="34" charset="0"/>
        <a:buChar char="•"/>
        <a:defRPr sz="2667" spc="0" baseline="0">
          <a:solidFill>
            <a:schemeClr val="tx1">
              <a:lumMod val="90000"/>
              <a:lumOff val="10000"/>
            </a:schemeClr>
          </a:solidFill>
          <a:latin typeface="+mn-lt"/>
          <a:ea typeface="+mn-ea"/>
          <a:cs typeface="+mn-cs"/>
        </a:defRPr>
      </a:lvl1pPr>
      <a:lvl2pPr marL="672084" indent="-336042" algn="l" rtl="0" eaLnBrk="1" fontAlgn="base" hangingPunct="1">
        <a:spcBef>
          <a:spcPts val="0"/>
        </a:spcBef>
        <a:spcAft>
          <a:spcPts val="400"/>
        </a:spcAft>
        <a:buClr>
          <a:schemeClr val="tx1">
            <a:lumMod val="75000"/>
            <a:lumOff val="25000"/>
          </a:schemeClr>
        </a:buClr>
        <a:buSzPct val="120000"/>
        <a:buFont typeface="Arial" charset="0"/>
        <a:buChar char="–"/>
        <a:defRPr sz="2000" spc="0" baseline="0">
          <a:solidFill>
            <a:schemeClr val="tx1">
              <a:lumMod val="90000"/>
              <a:lumOff val="10000"/>
            </a:schemeClr>
          </a:solidFill>
          <a:latin typeface="+mn-lt"/>
        </a:defRPr>
      </a:lvl2pPr>
      <a:lvl3pPr marL="1008126" indent="-288036" algn="l" rtl="0" eaLnBrk="1" fontAlgn="base" hangingPunct="1">
        <a:spcBef>
          <a:spcPts val="0"/>
        </a:spcBef>
        <a:spcAft>
          <a:spcPts val="400"/>
        </a:spcAft>
        <a:buClr>
          <a:schemeClr val="tx1">
            <a:lumMod val="50000"/>
            <a:lumOff val="50000"/>
          </a:schemeClr>
        </a:buClr>
        <a:buSzPct val="120000"/>
        <a:buFont typeface="Arial" charset="0"/>
        <a:buChar char="–"/>
        <a:defRPr sz="2000" spc="0" baseline="0">
          <a:solidFill>
            <a:schemeClr val="tx1">
              <a:lumMod val="90000"/>
              <a:lumOff val="10000"/>
            </a:schemeClr>
          </a:solidFill>
          <a:latin typeface="+mn-lt"/>
        </a:defRPr>
      </a:lvl3pPr>
      <a:lvl4pPr marL="2133867" indent="-304838" algn="l" rtl="0" eaLnBrk="1" fontAlgn="base" hangingPunct="1">
        <a:spcBef>
          <a:spcPct val="20000"/>
        </a:spcBef>
        <a:spcAft>
          <a:spcPct val="0"/>
        </a:spcAft>
        <a:buChar char="–"/>
        <a:defRPr sz="2667">
          <a:solidFill>
            <a:schemeClr val="tx1"/>
          </a:solidFill>
          <a:latin typeface="+mn-lt"/>
        </a:defRPr>
      </a:lvl4pPr>
      <a:lvl5pPr marL="2743543" indent="-304838" algn="l" rtl="0" eaLnBrk="1" fontAlgn="base" hangingPunct="1">
        <a:spcBef>
          <a:spcPct val="20000"/>
        </a:spcBef>
        <a:spcAft>
          <a:spcPct val="0"/>
        </a:spcAft>
        <a:buChar char="»"/>
        <a:defRPr sz="2667">
          <a:solidFill>
            <a:schemeClr val="tx1"/>
          </a:solidFill>
          <a:latin typeface="+mn-lt"/>
        </a:defRPr>
      </a:lvl5pPr>
      <a:lvl6pPr marL="3353219" indent="-304838" algn="l" rtl="0" eaLnBrk="1" fontAlgn="base" hangingPunct="1">
        <a:spcBef>
          <a:spcPct val="20000"/>
        </a:spcBef>
        <a:spcAft>
          <a:spcPct val="0"/>
        </a:spcAft>
        <a:buChar char="»"/>
        <a:defRPr sz="2667">
          <a:solidFill>
            <a:schemeClr val="tx1"/>
          </a:solidFill>
          <a:latin typeface="+mn-lt"/>
        </a:defRPr>
      </a:lvl6pPr>
      <a:lvl7pPr marL="3962895" indent="-304838" algn="l" rtl="0" eaLnBrk="1" fontAlgn="base" hangingPunct="1">
        <a:spcBef>
          <a:spcPct val="20000"/>
        </a:spcBef>
        <a:spcAft>
          <a:spcPct val="0"/>
        </a:spcAft>
        <a:buChar char="»"/>
        <a:defRPr sz="2667">
          <a:solidFill>
            <a:schemeClr val="tx1"/>
          </a:solidFill>
          <a:latin typeface="+mn-lt"/>
        </a:defRPr>
      </a:lvl7pPr>
      <a:lvl8pPr marL="4572572" indent="-304838" algn="l" rtl="0" eaLnBrk="1" fontAlgn="base" hangingPunct="1">
        <a:spcBef>
          <a:spcPct val="20000"/>
        </a:spcBef>
        <a:spcAft>
          <a:spcPct val="0"/>
        </a:spcAft>
        <a:buChar char="»"/>
        <a:defRPr sz="2667">
          <a:solidFill>
            <a:schemeClr val="tx1"/>
          </a:solidFill>
          <a:latin typeface="+mn-lt"/>
        </a:defRPr>
      </a:lvl8pPr>
      <a:lvl9pPr marL="5182248" indent="-304838" algn="l" rtl="0" eaLnBrk="1" fontAlgn="base" hangingPunct="1">
        <a:spcBef>
          <a:spcPct val="20000"/>
        </a:spcBef>
        <a:spcAft>
          <a:spcPct val="0"/>
        </a:spcAft>
        <a:buChar char="»"/>
        <a:defRPr sz="2667">
          <a:solidFill>
            <a:schemeClr val="tx1"/>
          </a:solidFill>
          <a:latin typeface="+mn-lt"/>
        </a:defRPr>
      </a:lvl9pPr>
    </p:bodyStyle>
    <p:otherStyle>
      <a:defPPr>
        <a:defRPr lang="sv-SE"/>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3CC780C3-A024-C44A-8146-90F730DD7D7A}"/>
              </a:ext>
            </a:extLst>
          </p:cNvPr>
          <p:cNvSpPr/>
          <p:nvPr userDrawn="1"/>
        </p:nvSpPr>
        <p:spPr>
          <a:xfrm>
            <a:off x="0" y="7056022"/>
            <a:ext cx="12193588" cy="565566"/>
          </a:xfrm>
          <a:prstGeom prst="rect">
            <a:avLst/>
          </a:prstGeom>
          <a:solidFill>
            <a:schemeClr val="bg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spcAft>
                <a:spcPts val="600"/>
              </a:spcAft>
            </a:pPr>
            <a:endParaRPr lang="sv-SE" sz="1400">
              <a:solidFill>
                <a:schemeClr val="tx1">
                  <a:lumMod val="90000"/>
                  <a:lumOff val="10000"/>
                </a:schemeClr>
              </a:solidFill>
            </a:endParaRPr>
          </a:p>
        </p:txBody>
      </p:sp>
      <p:pic>
        <p:nvPicPr>
          <p:cNvPr id="9" name="Bildobjekt 8">
            <a:extLst>
              <a:ext uri="{FF2B5EF4-FFF2-40B4-BE49-F238E27FC236}">
                <a16:creationId xmlns:a16="http://schemas.microsoft.com/office/drawing/2014/main" xmlns="" id="{E1039843-D46F-4F45-84F8-C72378ABE8B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796333" y="7209600"/>
            <a:ext cx="1779518" cy="251010"/>
          </a:xfrm>
          <a:prstGeom prst="rect">
            <a:avLst/>
          </a:prstGeom>
        </p:spPr>
      </p:pic>
      <p:sp>
        <p:nvSpPr>
          <p:cNvPr id="1026" name="Rectangle 2" title="Rubrik"/>
          <p:cNvSpPr>
            <a:spLocks noGrp="1" noChangeArrowheads="1"/>
          </p:cNvSpPr>
          <p:nvPr>
            <p:ph type="title"/>
          </p:nvPr>
        </p:nvSpPr>
        <p:spPr bwMode="auto">
          <a:xfrm>
            <a:off x="583115" y="140400"/>
            <a:ext cx="10992736" cy="1270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sv-SE" altLang="sv-SE" dirty="0"/>
              <a:t>Klicka här för att ändra format på bakgrundsrubriken</a:t>
            </a:r>
          </a:p>
        </p:txBody>
      </p:sp>
      <p:sp>
        <p:nvSpPr>
          <p:cNvPr id="1027" name="Rectangle 3" title="Text"/>
          <p:cNvSpPr>
            <a:spLocks noGrp="1" noChangeArrowheads="1"/>
          </p:cNvSpPr>
          <p:nvPr>
            <p:ph type="body" idx="1"/>
          </p:nvPr>
        </p:nvSpPr>
        <p:spPr bwMode="auto">
          <a:xfrm>
            <a:off x="601627" y="1506538"/>
            <a:ext cx="10974224"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
        <p:nvSpPr>
          <p:cNvPr id="7" name="Text Box 13" title="Sidnummer"/>
          <p:cNvSpPr txBox="1">
            <a:spLocks noChangeArrowheads="1"/>
          </p:cNvSpPr>
          <p:nvPr/>
        </p:nvSpPr>
        <p:spPr bwMode="white">
          <a:xfrm>
            <a:off x="581925" y="7275944"/>
            <a:ext cx="4316242" cy="184666"/>
          </a:xfrm>
          <a:prstGeom prst="rect">
            <a:avLst/>
          </a:prstGeom>
          <a:noFill/>
          <a:ln>
            <a:noFill/>
          </a:ln>
          <a:effectLst/>
          <a:extLst>
            <a:ext uri="{909E8E84-426E-40dd-AFC4-6F175D3DCCD1}">
              <a14:hiddenFill xmlns:a14="http://schemas.microsoft.com/office/drawing/2010/main" xmlns="">
                <a:solidFill>
                  <a:srgbClr val="D0DE8E"/>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eaLnBrk="0" hangingPunct="0"/>
            <a:r>
              <a:rPr lang="sv-SE" altLang="sv-SE" sz="1200" b="0" kern="1200" dirty="0">
                <a:solidFill>
                  <a:schemeClr val="tx1">
                    <a:lumMod val="90000"/>
                    <a:lumOff val="10000"/>
                  </a:schemeClr>
                </a:solidFill>
                <a:latin typeface="Arial" charset="0"/>
                <a:ea typeface="+mn-ea"/>
                <a:cs typeface="Arial" charset="0"/>
              </a:rPr>
              <a:t>Sid </a:t>
            </a:r>
            <a:fld id="{92A271D3-63F0-4971-ADFC-80DA04F2BEB2}" type="slidenum">
              <a:rPr lang="sv-SE" altLang="sv-SE" sz="1200" b="0" kern="1200" smtClean="0">
                <a:solidFill>
                  <a:schemeClr val="tx1">
                    <a:lumMod val="90000"/>
                    <a:lumOff val="10000"/>
                  </a:schemeClr>
                </a:solidFill>
                <a:latin typeface="Arial" charset="0"/>
                <a:ea typeface="+mn-ea"/>
                <a:cs typeface="Arial" charset="0"/>
              </a:rPr>
              <a:pPr eaLnBrk="0" hangingPunct="0"/>
              <a:t>‹Nr.›</a:t>
            </a:fld>
            <a:endParaRPr lang="sv-SE" altLang="sv-SE" sz="1200" b="0" kern="1200" dirty="0">
              <a:solidFill>
                <a:schemeClr val="tx1">
                  <a:lumMod val="90000"/>
                  <a:lumOff val="10000"/>
                </a:schemeClr>
              </a:solidFill>
              <a:latin typeface="Arial" charset="0"/>
              <a:ea typeface="+mn-ea"/>
              <a:cs typeface="Arial" charset="0"/>
            </a:endParaRPr>
          </a:p>
        </p:txBody>
      </p:sp>
    </p:spTree>
    <p:extLst>
      <p:ext uri="{BB962C8B-B14F-4D97-AF65-F5344CB8AC3E}">
        <p14:creationId xmlns:p14="http://schemas.microsoft.com/office/powerpoint/2010/main" val="2629457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hdr="0" dt="0"/>
  <p:txStyles>
    <p:titleStyle>
      <a:lvl1pPr algn="l" rtl="0" eaLnBrk="1" fontAlgn="base" hangingPunct="1">
        <a:lnSpc>
          <a:spcPct val="90000"/>
        </a:lnSpc>
        <a:spcBef>
          <a:spcPct val="0"/>
        </a:spcBef>
        <a:spcAft>
          <a:spcPct val="0"/>
        </a:spcAft>
        <a:defRPr sz="4267" b="1" spc="-107" baseline="0">
          <a:solidFill>
            <a:schemeClr val="tx2"/>
          </a:solidFill>
          <a:latin typeface="+mj-lt"/>
          <a:ea typeface="+mj-ea"/>
          <a:cs typeface="+mj-cs"/>
        </a:defRPr>
      </a:lvl1pPr>
      <a:lvl2pPr algn="l" rtl="0" eaLnBrk="1" fontAlgn="base" hangingPunct="1">
        <a:lnSpc>
          <a:spcPct val="90000"/>
        </a:lnSpc>
        <a:spcBef>
          <a:spcPct val="0"/>
        </a:spcBef>
        <a:spcAft>
          <a:spcPct val="0"/>
        </a:spcAft>
        <a:defRPr sz="4267" b="1">
          <a:solidFill>
            <a:schemeClr val="tx2"/>
          </a:solidFill>
          <a:latin typeface="Arial" charset="0"/>
        </a:defRPr>
      </a:lvl2pPr>
      <a:lvl3pPr algn="l" rtl="0" eaLnBrk="1" fontAlgn="base" hangingPunct="1">
        <a:lnSpc>
          <a:spcPct val="90000"/>
        </a:lnSpc>
        <a:spcBef>
          <a:spcPct val="0"/>
        </a:spcBef>
        <a:spcAft>
          <a:spcPct val="0"/>
        </a:spcAft>
        <a:defRPr sz="4267" b="1">
          <a:solidFill>
            <a:schemeClr val="tx2"/>
          </a:solidFill>
          <a:latin typeface="Arial" charset="0"/>
        </a:defRPr>
      </a:lvl3pPr>
      <a:lvl4pPr algn="l" rtl="0" eaLnBrk="1" fontAlgn="base" hangingPunct="1">
        <a:lnSpc>
          <a:spcPct val="90000"/>
        </a:lnSpc>
        <a:spcBef>
          <a:spcPct val="0"/>
        </a:spcBef>
        <a:spcAft>
          <a:spcPct val="0"/>
        </a:spcAft>
        <a:defRPr sz="4267" b="1">
          <a:solidFill>
            <a:schemeClr val="tx2"/>
          </a:solidFill>
          <a:latin typeface="Arial" charset="0"/>
        </a:defRPr>
      </a:lvl4pPr>
      <a:lvl5pPr algn="l" rtl="0" eaLnBrk="1" fontAlgn="base" hangingPunct="1">
        <a:lnSpc>
          <a:spcPct val="90000"/>
        </a:lnSpc>
        <a:spcBef>
          <a:spcPct val="0"/>
        </a:spcBef>
        <a:spcAft>
          <a:spcPct val="0"/>
        </a:spcAft>
        <a:defRPr sz="4267" b="1">
          <a:solidFill>
            <a:schemeClr val="tx2"/>
          </a:solidFill>
          <a:latin typeface="Arial" charset="0"/>
        </a:defRPr>
      </a:lvl5pPr>
      <a:lvl6pPr marL="609676" algn="l" rtl="0" eaLnBrk="1" fontAlgn="base" hangingPunct="1">
        <a:lnSpc>
          <a:spcPct val="90000"/>
        </a:lnSpc>
        <a:spcBef>
          <a:spcPct val="0"/>
        </a:spcBef>
        <a:spcAft>
          <a:spcPct val="0"/>
        </a:spcAft>
        <a:defRPr sz="5867" b="1">
          <a:solidFill>
            <a:srgbClr val="00601D"/>
          </a:solidFill>
          <a:latin typeface="Arial" charset="0"/>
        </a:defRPr>
      </a:lvl6pPr>
      <a:lvl7pPr marL="1219352" algn="l" rtl="0" eaLnBrk="1" fontAlgn="base" hangingPunct="1">
        <a:lnSpc>
          <a:spcPct val="90000"/>
        </a:lnSpc>
        <a:spcBef>
          <a:spcPct val="0"/>
        </a:spcBef>
        <a:spcAft>
          <a:spcPct val="0"/>
        </a:spcAft>
        <a:defRPr sz="5867" b="1">
          <a:solidFill>
            <a:srgbClr val="00601D"/>
          </a:solidFill>
          <a:latin typeface="Arial" charset="0"/>
        </a:defRPr>
      </a:lvl7pPr>
      <a:lvl8pPr marL="1829029" algn="l" rtl="0" eaLnBrk="1" fontAlgn="base" hangingPunct="1">
        <a:lnSpc>
          <a:spcPct val="90000"/>
        </a:lnSpc>
        <a:spcBef>
          <a:spcPct val="0"/>
        </a:spcBef>
        <a:spcAft>
          <a:spcPct val="0"/>
        </a:spcAft>
        <a:defRPr sz="5867" b="1">
          <a:solidFill>
            <a:srgbClr val="00601D"/>
          </a:solidFill>
          <a:latin typeface="Arial" charset="0"/>
        </a:defRPr>
      </a:lvl8pPr>
      <a:lvl9pPr marL="2438705" algn="l" rtl="0" eaLnBrk="1" fontAlgn="base" hangingPunct="1">
        <a:lnSpc>
          <a:spcPct val="90000"/>
        </a:lnSpc>
        <a:spcBef>
          <a:spcPct val="0"/>
        </a:spcBef>
        <a:spcAft>
          <a:spcPct val="0"/>
        </a:spcAft>
        <a:defRPr sz="5867" b="1">
          <a:solidFill>
            <a:srgbClr val="00601D"/>
          </a:solidFill>
          <a:latin typeface="Arial" charset="0"/>
        </a:defRPr>
      </a:lvl9pPr>
    </p:titleStyle>
    <p:bodyStyle>
      <a:lvl1pPr marL="288036" indent="-288036" algn="l" rtl="0" eaLnBrk="1" fontAlgn="base" hangingPunct="1">
        <a:spcBef>
          <a:spcPts val="1067"/>
        </a:spcBef>
        <a:spcAft>
          <a:spcPts val="400"/>
        </a:spcAft>
        <a:buClr>
          <a:schemeClr val="accent1"/>
        </a:buClr>
        <a:buSzPct val="120000"/>
        <a:buFont typeface="Arial" panose="020B0604020202020204" pitchFamily="34" charset="0"/>
        <a:buChar char="•"/>
        <a:defRPr sz="2667" spc="0" baseline="0">
          <a:solidFill>
            <a:schemeClr val="tx1">
              <a:lumMod val="90000"/>
              <a:lumOff val="10000"/>
            </a:schemeClr>
          </a:solidFill>
          <a:latin typeface="+mn-lt"/>
          <a:ea typeface="+mn-ea"/>
          <a:cs typeface="+mn-cs"/>
        </a:defRPr>
      </a:lvl1pPr>
      <a:lvl2pPr marL="672084" indent="-336042" algn="l" rtl="0" eaLnBrk="1" fontAlgn="base" hangingPunct="1">
        <a:spcBef>
          <a:spcPts val="0"/>
        </a:spcBef>
        <a:spcAft>
          <a:spcPts val="400"/>
        </a:spcAft>
        <a:buClr>
          <a:schemeClr val="tx1">
            <a:lumMod val="75000"/>
            <a:lumOff val="25000"/>
          </a:schemeClr>
        </a:buClr>
        <a:buSzPct val="120000"/>
        <a:buFont typeface="Arial" charset="0"/>
        <a:buChar char="–"/>
        <a:defRPr sz="2000" spc="0" baseline="0">
          <a:solidFill>
            <a:schemeClr val="tx1">
              <a:lumMod val="90000"/>
              <a:lumOff val="10000"/>
            </a:schemeClr>
          </a:solidFill>
          <a:latin typeface="+mn-lt"/>
        </a:defRPr>
      </a:lvl2pPr>
      <a:lvl3pPr marL="1008126" indent="-288036" algn="l" rtl="0" eaLnBrk="1" fontAlgn="base" hangingPunct="1">
        <a:spcBef>
          <a:spcPts val="0"/>
        </a:spcBef>
        <a:spcAft>
          <a:spcPts val="400"/>
        </a:spcAft>
        <a:buClr>
          <a:schemeClr val="tx1">
            <a:lumMod val="50000"/>
            <a:lumOff val="50000"/>
          </a:schemeClr>
        </a:buClr>
        <a:buSzPct val="120000"/>
        <a:buFont typeface="Arial" charset="0"/>
        <a:buChar char="–"/>
        <a:defRPr sz="2000" spc="0" baseline="0">
          <a:solidFill>
            <a:schemeClr val="tx1">
              <a:lumMod val="90000"/>
              <a:lumOff val="10000"/>
            </a:schemeClr>
          </a:solidFill>
          <a:latin typeface="+mn-lt"/>
        </a:defRPr>
      </a:lvl3pPr>
      <a:lvl4pPr marL="2133867" indent="-304838" algn="l" rtl="0" eaLnBrk="1" fontAlgn="base" hangingPunct="1">
        <a:spcBef>
          <a:spcPct val="20000"/>
        </a:spcBef>
        <a:spcAft>
          <a:spcPct val="0"/>
        </a:spcAft>
        <a:buChar char="–"/>
        <a:defRPr sz="2667">
          <a:solidFill>
            <a:schemeClr val="tx1"/>
          </a:solidFill>
          <a:latin typeface="+mn-lt"/>
        </a:defRPr>
      </a:lvl4pPr>
      <a:lvl5pPr marL="2743543" indent="-304838" algn="l" rtl="0" eaLnBrk="1" fontAlgn="base" hangingPunct="1">
        <a:spcBef>
          <a:spcPct val="20000"/>
        </a:spcBef>
        <a:spcAft>
          <a:spcPct val="0"/>
        </a:spcAft>
        <a:buChar char="»"/>
        <a:defRPr sz="2667">
          <a:solidFill>
            <a:schemeClr val="tx1"/>
          </a:solidFill>
          <a:latin typeface="+mn-lt"/>
        </a:defRPr>
      </a:lvl5pPr>
      <a:lvl6pPr marL="3353219" indent="-304838" algn="l" rtl="0" eaLnBrk="1" fontAlgn="base" hangingPunct="1">
        <a:spcBef>
          <a:spcPct val="20000"/>
        </a:spcBef>
        <a:spcAft>
          <a:spcPct val="0"/>
        </a:spcAft>
        <a:buChar char="»"/>
        <a:defRPr sz="2667">
          <a:solidFill>
            <a:schemeClr val="tx1"/>
          </a:solidFill>
          <a:latin typeface="+mn-lt"/>
        </a:defRPr>
      </a:lvl6pPr>
      <a:lvl7pPr marL="3962895" indent="-304838" algn="l" rtl="0" eaLnBrk="1" fontAlgn="base" hangingPunct="1">
        <a:spcBef>
          <a:spcPct val="20000"/>
        </a:spcBef>
        <a:spcAft>
          <a:spcPct val="0"/>
        </a:spcAft>
        <a:buChar char="»"/>
        <a:defRPr sz="2667">
          <a:solidFill>
            <a:schemeClr val="tx1"/>
          </a:solidFill>
          <a:latin typeface="+mn-lt"/>
        </a:defRPr>
      </a:lvl7pPr>
      <a:lvl8pPr marL="4572572" indent="-304838" algn="l" rtl="0" eaLnBrk="1" fontAlgn="base" hangingPunct="1">
        <a:spcBef>
          <a:spcPct val="20000"/>
        </a:spcBef>
        <a:spcAft>
          <a:spcPct val="0"/>
        </a:spcAft>
        <a:buChar char="»"/>
        <a:defRPr sz="2667">
          <a:solidFill>
            <a:schemeClr val="tx1"/>
          </a:solidFill>
          <a:latin typeface="+mn-lt"/>
        </a:defRPr>
      </a:lvl8pPr>
      <a:lvl9pPr marL="5182248" indent="-304838" algn="l" rtl="0" eaLnBrk="1" fontAlgn="base" hangingPunct="1">
        <a:spcBef>
          <a:spcPct val="20000"/>
        </a:spcBef>
        <a:spcAft>
          <a:spcPct val="0"/>
        </a:spcAft>
        <a:buChar char="»"/>
        <a:defRPr sz="2667">
          <a:solidFill>
            <a:schemeClr val="tx1"/>
          </a:solidFill>
          <a:latin typeface="+mn-lt"/>
        </a:defRPr>
      </a:lvl9pPr>
    </p:bodyStyle>
    <p:otherStyle>
      <a:defPPr>
        <a:defRPr lang="sv-SE"/>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xmlns="" id="{418002AD-990B-465A-9AD4-9F17CBE89EC0}"/>
              </a:ext>
            </a:extLst>
          </p:cNvPr>
          <p:cNvSpPr/>
          <p:nvPr userDrawn="1"/>
        </p:nvSpPr>
        <p:spPr>
          <a:xfrm>
            <a:off x="0" y="7051733"/>
            <a:ext cx="12193588" cy="56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380" y="370494"/>
            <a:ext cx="10586828" cy="14403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380" y="1850706"/>
            <a:ext cx="10586829" cy="504048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2306" y="7170435"/>
            <a:ext cx="1440188" cy="360075"/>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730" y="7170435"/>
            <a:ext cx="4115336" cy="360075"/>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8931" y="7170435"/>
            <a:ext cx="216028" cy="360075"/>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‹Nr.›</a:t>
            </a:fld>
            <a:endParaRPr lang="sv-SE" dirty="0"/>
          </a:p>
        </p:txBody>
      </p:sp>
    </p:spTree>
    <p:extLst>
      <p:ext uri="{BB962C8B-B14F-4D97-AF65-F5344CB8AC3E}">
        <p14:creationId xmlns:p14="http://schemas.microsoft.com/office/powerpoint/2010/main" val="37334263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Lst>
  <p:hf hdr="0"/>
  <p:txStyles>
    <p:titleStyle>
      <a:lvl1pPr algn="l" defTabSz="914491"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29" indent="-288029" algn="l" defTabSz="914491"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50" indent="-288029" algn="l" defTabSz="914491"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76" indent="-288029" algn="l" defTabSz="914491"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97" indent="-288029" algn="l" defTabSz="914491"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119" indent="-288029" algn="l" defTabSz="914491"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144" indent="-288029" algn="l" defTabSz="914491"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166" indent="-288029" algn="l" defTabSz="914491"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187" indent="-288029" algn="l" defTabSz="914491"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212" indent="-288029" algn="l" defTabSz="914491"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www.regeringen.se/rattsliga-dokument/kommittedirektiv/2018/04/dir.-2018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xmlns="" id="{2D031635-1F2C-40C0-9FE1-88A66ABE0E1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1" r="71"/>
          <a:stretch>
            <a:fillRect/>
          </a:stretch>
        </p:blipFill>
        <p:spPr/>
      </p:pic>
      <p:sp>
        <p:nvSpPr>
          <p:cNvPr id="8" name="Rubrik 7">
            <a:extLst>
              <a:ext uri="{FF2B5EF4-FFF2-40B4-BE49-F238E27FC236}">
                <a16:creationId xmlns:a16="http://schemas.microsoft.com/office/drawing/2014/main" xmlns="" id="{C7877A9B-F472-4823-85BD-189E4228EF76}"/>
              </a:ext>
            </a:extLst>
          </p:cNvPr>
          <p:cNvSpPr>
            <a:spLocks noGrp="1"/>
          </p:cNvSpPr>
          <p:nvPr>
            <p:ph type="ctrTitle"/>
          </p:nvPr>
        </p:nvSpPr>
        <p:spPr>
          <a:xfrm>
            <a:off x="-1071" y="5223420"/>
            <a:ext cx="12193588" cy="1400100"/>
          </a:xfrm>
          <a:solidFill>
            <a:srgbClr val="B3CCAC">
              <a:alpha val="83000"/>
            </a:srgbClr>
          </a:solidFill>
        </p:spPr>
        <p:txBody>
          <a:bodyPr/>
          <a:lstStyle/>
          <a:p>
            <a:r>
              <a:rPr lang="sv-SE" dirty="0"/>
              <a:t>Lagändringar sjukförsäkringen </a:t>
            </a:r>
            <a:br>
              <a:rPr lang="sv-SE" dirty="0"/>
            </a:br>
            <a:r>
              <a:rPr lang="sv-SE" dirty="0"/>
              <a:t>1 januari och 1 februari 2022</a:t>
            </a:r>
          </a:p>
        </p:txBody>
      </p:sp>
    </p:spTree>
    <p:extLst>
      <p:ext uri="{BB962C8B-B14F-4D97-AF65-F5344CB8AC3E}">
        <p14:creationId xmlns:p14="http://schemas.microsoft.com/office/powerpoint/2010/main" val="536187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44CBBC28-5278-408A-8800-F6D2EB7E5FA9}"/>
              </a:ext>
            </a:extLst>
          </p:cNvPr>
          <p:cNvSpPr>
            <a:spLocks noGrp="1"/>
          </p:cNvSpPr>
          <p:nvPr>
            <p:ph type="title"/>
          </p:nvPr>
        </p:nvSpPr>
        <p:spPr/>
        <p:txBody>
          <a:bodyPr/>
          <a:lstStyle/>
          <a:p>
            <a:r>
              <a:rPr lang="sv-SE" dirty="0"/>
              <a:t/>
            </a:r>
            <a:br>
              <a:rPr lang="sv-SE" dirty="0"/>
            </a:br>
            <a:r>
              <a:rPr lang="sv-SE" dirty="0"/>
              <a:t/>
            </a:r>
            <a:br>
              <a:rPr lang="sv-SE" dirty="0"/>
            </a:br>
            <a:r>
              <a:rPr lang="sv-SE" dirty="0"/>
              <a:t>Bedömningsgrund för äldre</a:t>
            </a:r>
            <a:br>
              <a:rPr lang="sv-SE" dirty="0"/>
            </a:br>
            <a:r>
              <a:rPr lang="sv-SE" dirty="0"/>
              <a:t/>
            </a:r>
            <a:br>
              <a:rPr lang="sv-SE" dirty="0"/>
            </a:br>
            <a:endParaRPr lang="sv-SE" dirty="0"/>
          </a:p>
        </p:txBody>
      </p:sp>
    </p:spTree>
    <p:extLst>
      <p:ext uri="{BB962C8B-B14F-4D97-AF65-F5344CB8AC3E}">
        <p14:creationId xmlns:p14="http://schemas.microsoft.com/office/powerpoint/2010/main" val="358227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forsakringskassan-mediaportal.qbank.se/assets/deployedFiles/53a347246134b198ba34b0c29b7ea317.jpg">
            <a:extLst>
              <a:ext uri="{FF2B5EF4-FFF2-40B4-BE49-F238E27FC236}">
                <a16:creationId xmlns:a16="http://schemas.microsoft.com/office/drawing/2014/main" xmlns="" id="{0B2B8C03-5487-4953-B2C5-276185ABCF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0982" y="4602882"/>
            <a:ext cx="2397696" cy="1973485"/>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xmlns="" id="{DD2E92E7-2E36-4373-A47E-8E656F68BF7D}"/>
              </a:ext>
            </a:extLst>
          </p:cNvPr>
          <p:cNvSpPr>
            <a:spLocks noGrp="1"/>
          </p:cNvSpPr>
          <p:nvPr>
            <p:ph type="title"/>
          </p:nvPr>
        </p:nvSpPr>
        <p:spPr/>
        <p:txBody>
          <a:bodyPr/>
          <a:lstStyle/>
          <a:p>
            <a:r>
              <a:rPr lang="sv-SE" dirty="0"/>
              <a:t>Nytt undantag för äldre sjukskrivna</a:t>
            </a:r>
          </a:p>
        </p:txBody>
      </p:sp>
      <p:sp>
        <p:nvSpPr>
          <p:cNvPr id="5" name="Platshållare för text 4">
            <a:extLst>
              <a:ext uri="{FF2B5EF4-FFF2-40B4-BE49-F238E27FC236}">
                <a16:creationId xmlns:a16="http://schemas.microsoft.com/office/drawing/2014/main" xmlns="" id="{520D67A0-2BEA-4088-985A-6CC83E66FBA1}"/>
              </a:ext>
            </a:extLst>
          </p:cNvPr>
          <p:cNvSpPr>
            <a:spLocks noGrp="1"/>
          </p:cNvSpPr>
          <p:nvPr>
            <p:ph type="body" sz="quarter" idx="12"/>
          </p:nvPr>
        </p:nvSpPr>
        <p:spPr>
          <a:xfrm>
            <a:off x="607937" y="1160820"/>
            <a:ext cx="9233273" cy="5572857"/>
          </a:xfrm>
        </p:spPr>
        <p:txBody>
          <a:bodyPr/>
          <a:lstStyle/>
          <a:p>
            <a:r>
              <a:rPr lang="sv-SE" dirty="0">
                <a:solidFill>
                  <a:schemeClr val="tx1"/>
                </a:solidFill>
              </a:rPr>
              <a:t>Syftar till att minska risken att sjuka äldre personer hamnar i omställning eller lämnar arbetslivet i förtid </a:t>
            </a:r>
          </a:p>
          <a:p>
            <a:r>
              <a:rPr lang="sv-SE" dirty="0"/>
              <a:t>Undvika att människor i nära anslutning till pensionsåldern hänvisas till en omställning. </a:t>
            </a:r>
          </a:p>
          <a:p>
            <a:r>
              <a:rPr lang="sv-SE" dirty="0"/>
              <a:t>Förhindra att människor som blivit nekade sjukpenning lämnar arbetslivet i förtid och därmed får lägre pension.</a:t>
            </a:r>
          </a:p>
          <a:p>
            <a:r>
              <a:rPr lang="sv-SE" dirty="0">
                <a:solidFill>
                  <a:schemeClr val="tx1"/>
                </a:solidFill>
              </a:rPr>
              <a:t>Arbetsförmågan fortsätter bedömas mot arbete hos den egna arbetsgivaren även efter dag 181 </a:t>
            </a:r>
          </a:p>
          <a:p>
            <a:r>
              <a:rPr lang="sv-SE" dirty="0">
                <a:solidFill>
                  <a:schemeClr val="tx1"/>
                </a:solidFill>
              </a:rPr>
              <a:t>Gäller arbetande personer som uppnått den ålder när hen kan ta ut inkomstgrundad ålderspension (idag 62 år)</a:t>
            </a:r>
          </a:p>
          <a:p>
            <a:r>
              <a:rPr lang="sv-SE" dirty="0">
                <a:solidFill>
                  <a:schemeClr val="tx1"/>
                </a:solidFill>
              </a:rPr>
              <a:t>Som längst fram till dess att personen tidigast kan ta ut garantipension (idag 65 år)</a:t>
            </a:r>
          </a:p>
        </p:txBody>
      </p:sp>
      <p:sp>
        <p:nvSpPr>
          <p:cNvPr id="6" name="Rektangel: rundade hörn 5">
            <a:extLst>
              <a:ext uri="{FF2B5EF4-FFF2-40B4-BE49-F238E27FC236}">
                <a16:creationId xmlns:a16="http://schemas.microsoft.com/office/drawing/2014/main" xmlns="" id="{D582BF01-1F67-413B-ACC1-E63DDC904A17}"/>
              </a:ext>
            </a:extLst>
          </p:cNvPr>
          <p:cNvSpPr/>
          <p:nvPr/>
        </p:nvSpPr>
        <p:spPr>
          <a:xfrm>
            <a:off x="9481170" y="354410"/>
            <a:ext cx="1728192" cy="576064"/>
          </a:xfrm>
          <a:prstGeom prst="roundRect">
            <a:avLst/>
          </a:prstGeom>
          <a:solidFill>
            <a:schemeClr val="accent6">
              <a:lumMod val="5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spcAft>
                <a:spcPts val="600"/>
              </a:spcAft>
            </a:pPr>
            <a:r>
              <a:rPr lang="sv-SE" sz="2400" b="1" dirty="0">
                <a:solidFill>
                  <a:schemeClr val="bg1"/>
                </a:solidFill>
              </a:rPr>
              <a:t>1 feb</a:t>
            </a:r>
          </a:p>
        </p:txBody>
      </p:sp>
    </p:spTree>
    <p:extLst>
      <p:ext uri="{BB962C8B-B14F-4D97-AF65-F5344CB8AC3E}">
        <p14:creationId xmlns:p14="http://schemas.microsoft.com/office/powerpoint/2010/main" val="3607718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11D7E91-525B-4338-AEFF-1D37784EEFDD}"/>
              </a:ext>
            </a:extLst>
          </p:cNvPr>
          <p:cNvSpPr>
            <a:spLocks noGrp="1"/>
          </p:cNvSpPr>
          <p:nvPr>
            <p:ph type="title"/>
          </p:nvPr>
        </p:nvSpPr>
        <p:spPr/>
        <p:txBody>
          <a:bodyPr/>
          <a:lstStyle/>
          <a:p>
            <a:r>
              <a:rPr lang="sv-SE" dirty="0"/>
              <a:t>För dig som jobbar i vården</a:t>
            </a:r>
          </a:p>
        </p:txBody>
      </p:sp>
      <p:sp>
        <p:nvSpPr>
          <p:cNvPr id="3" name="Platshållare för text 2">
            <a:extLst>
              <a:ext uri="{FF2B5EF4-FFF2-40B4-BE49-F238E27FC236}">
                <a16:creationId xmlns:a16="http://schemas.microsoft.com/office/drawing/2014/main" xmlns="" id="{9743AB33-664C-4289-BAB1-DFAD3D201922}"/>
              </a:ext>
            </a:extLst>
          </p:cNvPr>
          <p:cNvSpPr>
            <a:spLocks noGrp="1"/>
          </p:cNvSpPr>
          <p:nvPr>
            <p:ph type="body" sz="quarter" idx="12"/>
          </p:nvPr>
        </p:nvSpPr>
        <p:spPr/>
        <p:txBody>
          <a:bodyPr/>
          <a:lstStyle/>
          <a:p>
            <a:pPr marL="0" indent="0">
              <a:buNone/>
            </a:pPr>
            <a:r>
              <a:rPr lang="sv-SE" sz="2400" dirty="0"/>
              <a:t>Det här ska du tänka på kopplat till bedömningsgrund för äldre från den 1 februari</a:t>
            </a:r>
          </a:p>
          <a:p>
            <a:pPr marL="0" indent="0">
              <a:buNone/>
            </a:pPr>
            <a:endParaRPr lang="sv-SE" sz="2400" dirty="0"/>
          </a:p>
          <a:p>
            <a:pPr lvl="1"/>
            <a:r>
              <a:rPr lang="sv-SE" sz="2400" dirty="0"/>
              <a:t>Viktigt att tänka aktivt och att fortsatt ha en behandlingsplan så länge det finns en rehabiliteringspotential att kunna återgå till arbete hos arbetsgivaren.</a:t>
            </a:r>
          </a:p>
          <a:p>
            <a:pPr lvl="1"/>
            <a:endParaRPr lang="sv-SE" dirty="0"/>
          </a:p>
        </p:txBody>
      </p:sp>
    </p:spTree>
    <p:extLst>
      <p:ext uri="{BB962C8B-B14F-4D97-AF65-F5344CB8AC3E}">
        <p14:creationId xmlns:p14="http://schemas.microsoft.com/office/powerpoint/2010/main" val="2854589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F233F9D9-DACD-4D5F-849F-45927EB4D228}"/>
              </a:ext>
            </a:extLst>
          </p:cNvPr>
          <p:cNvSpPr>
            <a:spLocks noGrp="1"/>
          </p:cNvSpPr>
          <p:nvPr>
            <p:ph type="title"/>
          </p:nvPr>
        </p:nvSpPr>
        <p:spPr/>
        <p:txBody>
          <a:bodyPr/>
          <a:lstStyle/>
          <a:p>
            <a:r>
              <a:rPr lang="sv-SE" dirty="0"/>
              <a:t>Särskilda skäl</a:t>
            </a:r>
          </a:p>
        </p:txBody>
      </p:sp>
    </p:spTree>
    <p:extLst>
      <p:ext uri="{BB962C8B-B14F-4D97-AF65-F5344CB8AC3E}">
        <p14:creationId xmlns:p14="http://schemas.microsoft.com/office/powerpoint/2010/main" val="313050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DBCB2BF-2822-4800-8ADA-4F27ACC61F50}"/>
              </a:ext>
            </a:extLst>
          </p:cNvPr>
          <p:cNvSpPr>
            <a:spLocks noGrp="1"/>
          </p:cNvSpPr>
          <p:nvPr>
            <p:ph type="title"/>
          </p:nvPr>
        </p:nvSpPr>
        <p:spPr/>
        <p:txBody>
          <a:bodyPr/>
          <a:lstStyle/>
          <a:p>
            <a:r>
              <a:rPr lang="sv-SE" sz="4400" dirty="0"/>
              <a:t>Särskilda skäl</a:t>
            </a:r>
            <a:endParaRPr lang="sv-SE" dirty="0"/>
          </a:p>
        </p:txBody>
      </p:sp>
      <p:sp>
        <p:nvSpPr>
          <p:cNvPr id="4" name="Platshållare för text 3">
            <a:extLst>
              <a:ext uri="{FF2B5EF4-FFF2-40B4-BE49-F238E27FC236}">
                <a16:creationId xmlns:a16="http://schemas.microsoft.com/office/drawing/2014/main" xmlns="" id="{B47801E7-3856-47B8-93CC-3E5382696F71}"/>
              </a:ext>
            </a:extLst>
          </p:cNvPr>
          <p:cNvSpPr>
            <a:spLocks noGrp="1"/>
          </p:cNvSpPr>
          <p:nvPr>
            <p:ph type="body" sz="quarter" idx="12"/>
          </p:nvPr>
        </p:nvSpPr>
        <p:spPr>
          <a:xfrm>
            <a:off x="607937" y="1506538"/>
            <a:ext cx="8641359" cy="5227140"/>
          </a:xfrm>
        </p:spPr>
        <p:txBody>
          <a:bodyPr/>
          <a:lstStyle/>
          <a:p>
            <a:r>
              <a:rPr lang="sv-SE" dirty="0">
                <a:solidFill>
                  <a:schemeClr val="tx1"/>
                </a:solidFill>
              </a:rPr>
              <a:t>Nytt undantag i rehabiliteringskedjan</a:t>
            </a:r>
          </a:p>
          <a:p>
            <a:r>
              <a:rPr lang="sv-SE" dirty="0">
                <a:solidFill>
                  <a:schemeClr val="tx1"/>
                </a:solidFill>
              </a:rPr>
              <a:t>Gäller anställda och egna företagare</a:t>
            </a:r>
          </a:p>
          <a:p>
            <a:r>
              <a:rPr lang="sv-SE" dirty="0">
                <a:solidFill>
                  <a:schemeClr val="tx1"/>
                </a:solidFill>
              </a:rPr>
              <a:t>Syftar till att öka flexibiliteten i rehabiliteringskedjan  </a:t>
            </a:r>
          </a:p>
          <a:p>
            <a:r>
              <a:rPr lang="sv-SE" dirty="0">
                <a:solidFill>
                  <a:schemeClr val="tx1"/>
                </a:solidFill>
              </a:rPr>
              <a:t>Kan användas om det är stor sannolikhet att en person kan återgå i det egna arbetet i samma omfattning som innan sjukskrivningen senast dag 550 i rehabiliterings-kedjan </a:t>
            </a:r>
          </a:p>
          <a:p>
            <a:pPr marL="0" indent="0">
              <a:buNone/>
            </a:pPr>
            <a:endParaRPr lang="sv-SE" dirty="0"/>
          </a:p>
          <a:p>
            <a:endParaRPr lang="sv-SE" dirty="0"/>
          </a:p>
        </p:txBody>
      </p:sp>
      <p:sp>
        <p:nvSpPr>
          <p:cNvPr id="6" name="Rektangel: rundade hörn 5">
            <a:extLst>
              <a:ext uri="{FF2B5EF4-FFF2-40B4-BE49-F238E27FC236}">
                <a16:creationId xmlns:a16="http://schemas.microsoft.com/office/drawing/2014/main" xmlns="" id="{D582BF01-1F67-413B-ACC1-E63DDC904A17}"/>
              </a:ext>
            </a:extLst>
          </p:cNvPr>
          <p:cNvSpPr/>
          <p:nvPr/>
        </p:nvSpPr>
        <p:spPr>
          <a:xfrm>
            <a:off x="9481170" y="354410"/>
            <a:ext cx="1728192" cy="576064"/>
          </a:xfrm>
          <a:prstGeom prst="roundRect">
            <a:avLst/>
          </a:prstGeom>
          <a:solidFill>
            <a:schemeClr val="accent6">
              <a:lumMod val="5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Arial"/>
                <a:ea typeface="+mn-ea"/>
                <a:cs typeface="+mn-cs"/>
              </a:rPr>
              <a:t>1 feb</a:t>
            </a:r>
          </a:p>
        </p:txBody>
      </p:sp>
      <p:pic>
        <p:nvPicPr>
          <p:cNvPr id="1026" name="Picture 2" descr="https://forsakringskassan-mediaportal.qbank.se/assets/deployedFiles/057ab1106ab33743257be3678c8b1650.jpg">
            <a:extLst>
              <a:ext uri="{FF2B5EF4-FFF2-40B4-BE49-F238E27FC236}">
                <a16:creationId xmlns:a16="http://schemas.microsoft.com/office/drawing/2014/main" xmlns="" id="{E199B317-A0B6-4E99-8200-C867C1B0DB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296" y="4581794"/>
            <a:ext cx="2427536" cy="215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16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027C50C-5C98-4906-ABC1-3821322E9106}"/>
              </a:ext>
            </a:extLst>
          </p:cNvPr>
          <p:cNvSpPr>
            <a:spLocks noGrp="1"/>
          </p:cNvSpPr>
          <p:nvPr>
            <p:ph type="title"/>
          </p:nvPr>
        </p:nvSpPr>
        <p:spPr/>
        <p:txBody>
          <a:bodyPr/>
          <a:lstStyle/>
          <a:p>
            <a:r>
              <a:rPr lang="sv-SE" dirty="0"/>
              <a:t>Begreppet ”särskilda skäl” – förr och nu</a:t>
            </a:r>
          </a:p>
        </p:txBody>
      </p:sp>
      <p:graphicFrame>
        <p:nvGraphicFramePr>
          <p:cNvPr id="7" name="Diagram 6">
            <a:extLst>
              <a:ext uri="{FF2B5EF4-FFF2-40B4-BE49-F238E27FC236}">
                <a16:creationId xmlns:a16="http://schemas.microsoft.com/office/drawing/2014/main" xmlns="" id="{14D9096A-9613-46EA-9ECF-AFB3F4ACA569}"/>
              </a:ext>
            </a:extLst>
          </p:cNvPr>
          <p:cNvGraphicFramePr/>
          <p:nvPr/>
        </p:nvGraphicFramePr>
        <p:xfrm>
          <a:off x="-1464046" y="1506538"/>
          <a:ext cx="12313368" cy="5440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792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6039">
        <p159:morph option="byObject"/>
      </p:transition>
    </mc:Choice>
    <mc:Fallback xmlns="">
      <p:transition spd="slow" advTm="8603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11D7E91-525B-4338-AEFF-1D37784EEFDD}"/>
              </a:ext>
            </a:extLst>
          </p:cNvPr>
          <p:cNvSpPr>
            <a:spLocks noGrp="1"/>
          </p:cNvSpPr>
          <p:nvPr>
            <p:ph type="title"/>
          </p:nvPr>
        </p:nvSpPr>
        <p:spPr/>
        <p:txBody>
          <a:bodyPr/>
          <a:lstStyle/>
          <a:p>
            <a:r>
              <a:rPr lang="sv-SE" dirty="0"/>
              <a:t>För dig som jobbar i vården</a:t>
            </a:r>
          </a:p>
        </p:txBody>
      </p:sp>
      <p:sp>
        <p:nvSpPr>
          <p:cNvPr id="3" name="Platshållare för text 2">
            <a:extLst>
              <a:ext uri="{FF2B5EF4-FFF2-40B4-BE49-F238E27FC236}">
                <a16:creationId xmlns:a16="http://schemas.microsoft.com/office/drawing/2014/main" xmlns="" id="{9743AB33-664C-4289-BAB1-DFAD3D201922}"/>
              </a:ext>
            </a:extLst>
          </p:cNvPr>
          <p:cNvSpPr>
            <a:spLocks noGrp="1"/>
          </p:cNvSpPr>
          <p:nvPr>
            <p:ph type="body" sz="quarter" idx="12"/>
          </p:nvPr>
        </p:nvSpPr>
        <p:spPr/>
        <p:txBody>
          <a:bodyPr/>
          <a:lstStyle/>
          <a:p>
            <a:pPr marL="0" marR="0" lvl="0" indent="0" algn="l" defTabSz="914400" rtl="0" eaLnBrk="1" fontAlgn="base" latinLnBrk="0" hangingPunct="1">
              <a:lnSpc>
                <a:spcPct val="100000"/>
              </a:lnSpc>
              <a:spcBef>
                <a:spcPts val="1067"/>
              </a:spcBef>
              <a:spcAft>
                <a:spcPts val="400"/>
              </a:spcAft>
              <a:buClr>
                <a:srgbClr val="5F9E6C"/>
              </a:buClr>
              <a:buSzPct val="120000"/>
              <a:buFont typeface="Arial" panose="020B0604020202020204" pitchFamily="34" charset="0"/>
              <a:buNone/>
              <a:tabLst/>
              <a:defRPr/>
            </a:pPr>
            <a:r>
              <a:rPr kumimoji="0" lang="sv-SE" sz="2400" b="0" i="0" u="none" strike="noStrike" kern="0" cap="none" spc="0" normalizeH="0" baseline="0" noProof="0" dirty="0">
                <a:ln>
                  <a:noFill/>
                </a:ln>
                <a:solidFill>
                  <a:srgbClr val="1E1E1E">
                    <a:lumMod val="90000"/>
                    <a:lumOff val="10000"/>
                  </a:srgbClr>
                </a:solidFill>
                <a:effectLst/>
                <a:uLnTx/>
                <a:uFillTx/>
                <a:latin typeface="Arial"/>
                <a:ea typeface="+mn-ea"/>
                <a:cs typeface="+mn-cs"/>
              </a:rPr>
              <a:t>Det här ska du tänka på kopplat till bedömning av särskilda skäl från och med den 1 februari</a:t>
            </a:r>
          </a:p>
          <a:p>
            <a:pPr marL="0" marR="0" lvl="0" indent="0" algn="l" defTabSz="914400" rtl="0" eaLnBrk="1" fontAlgn="base" latinLnBrk="0" hangingPunct="1">
              <a:lnSpc>
                <a:spcPct val="100000"/>
              </a:lnSpc>
              <a:spcBef>
                <a:spcPts val="1067"/>
              </a:spcBef>
              <a:spcAft>
                <a:spcPts val="400"/>
              </a:spcAft>
              <a:buClr>
                <a:srgbClr val="5F9E6C"/>
              </a:buClr>
              <a:buSzPct val="120000"/>
              <a:buFont typeface="Arial" panose="020B0604020202020204" pitchFamily="34" charset="0"/>
              <a:buNone/>
              <a:tabLst/>
              <a:defRPr/>
            </a:pPr>
            <a:endParaRPr kumimoji="0" lang="sv-SE" sz="2400" b="0" i="0" u="none" strike="noStrike" kern="0" cap="none" spc="0" normalizeH="0" baseline="0" noProof="0" dirty="0">
              <a:ln>
                <a:noFill/>
              </a:ln>
              <a:solidFill>
                <a:srgbClr val="1E1E1E">
                  <a:lumMod val="90000"/>
                  <a:lumOff val="10000"/>
                </a:srgbClr>
              </a:solidFill>
              <a:effectLst/>
              <a:uLnTx/>
              <a:uFillTx/>
              <a:latin typeface="Arial"/>
              <a:ea typeface="+mn-ea"/>
              <a:cs typeface="+mn-cs"/>
            </a:endParaRPr>
          </a:p>
          <a:p>
            <a:r>
              <a:rPr lang="sv-SE" sz="2400" dirty="0"/>
              <a:t>Viktigt att det finns en tydlig tidsplan och prognos för fortsatt rehabilitering av patienten och hens möjligheter för arbetsåtergång. Kan baseras på både medicinsk prognos och andra uppgifter</a:t>
            </a:r>
          </a:p>
          <a:p>
            <a:r>
              <a:rPr lang="sv-SE" sz="2400" dirty="0"/>
              <a:t>För att Försäkringskassan ska kunna tillämpa undantaget ” Särskilda skäl” krävs en tydlig prognos och tidsplan när patient helt väntas åter i arbete</a:t>
            </a:r>
          </a:p>
          <a:p>
            <a:pPr marL="0" indent="0">
              <a:buNone/>
            </a:pPr>
            <a:endParaRPr lang="sv-SE" sz="2400" dirty="0"/>
          </a:p>
          <a:p>
            <a:endParaRPr lang="sv-SE" dirty="0"/>
          </a:p>
          <a:p>
            <a:pPr marL="216021" lvl="1" indent="0">
              <a:buNone/>
            </a:pPr>
            <a:endParaRPr lang="sv-SE" dirty="0"/>
          </a:p>
        </p:txBody>
      </p:sp>
    </p:spTree>
    <p:extLst>
      <p:ext uri="{BB962C8B-B14F-4D97-AF65-F5344CB8AC3E}">
        <p14:creationId xmlns:p14="http://schemas.microsoft.com/office/powerpoint/2010/main" val="3529233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03BA2A9-EE7E-41AF-895F-0BC3E3B5294D}"/>
              </a:ext>
            </a:extLst>
          </p:cNvPr>
          <p:cNvSpPr>
            <a:spLocks noGrp="1"/>
          </p:cNvSpPr>
          <p:nvPr>
            <p:ph type="title"/>
          </p:nvPr>
        </p:nvSpPr>
        <p:spPr/>
        <p:txBody>
          <a:bodyPr/>
          <a:lstStyle/>
          <a:p>
            <a:r>
              <a:rPr lang="sv-SE" dirty="0"/>
              <a:t/>
            </a:r>
            <a:br>
              <a:rPr lang="sv-SE" dirty="0"/>
            </a:br>
            <a:r>
              <a:rPr lang="sv-SE" dirty="0"/>
              <a:t>Partiell sjukskrivning</a:t>
            </a:r>
            <a:br>
              <a:rPr lang="sv-SE" dirty="0"/>
            </a:br>
            <a:endParaRPr lang="sv-SE" dirty="0"/>
          </a:p>
        </p:txBody>
      </p:sp>
    </p:spTree>
    <p:extLst>
      <p:ext uri="{BB962C8B-B14F-4D97-AF65-F5344CB8AC3E}">
        <p14:creationId xmlns:p14="http://schemas.microsoft.com/office/powerpoint/2010/main" val="48796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76723D3-0C05-4E53-96CD-07B0C6432598}"/>
              </a:ext>
            </a:extLst>
          </p:cNvPr>
          <p:cNvSpPr>
            <a:spLocks noGrp="1"/>
          </p:cNvSpPr>
          <p:nvPr>
            <p:ph type="title"/>
          </p:nvPr>
        </p:nvSpPr>
        <p:spPr/>
        <p:txBody>
          <a:bodyPr/>
          <a:lstStyle/>
          <a:p>
            <a:r>
              <a:rPr lang="sv-SE" dirty="0"/>
              <a:t>Partiell sjukskrivning – nya regler</a:t>
            </a:r>
          </a:p>
        </p:txBody>
      </p:sp>
      <p:sp>
        <p:nvSpPr>
          <p:cNvPr id="3" name="Platshållare för text 2">
            <a:extLst>
              <a:ext uri="{FF2B5EF4-FFF2-40B4-BE49-F238E27FC236}">
                <a16:creationId xmlns:a16="http://schemas.microsoft.com/office/drawing/2014/main" xmlns="" id="{A527046F-8DE6-4D06-BDD1-249D40DC9686}"/>
              </a:ext>
            </a:extLst>
          </p:cNvPr>
          <p:cNvSpPr>
            <a:spLocks noGrp="1"/>
          </p:cNvSpPr>
          <p:nvPr>
            <p:ph type="body" sz="quarter" idx="12"/>
          </p:nvPr>
        </p:nvSpPr>
        <p:spPr>
          <a:xfrm>
            <a:off x="607937" y="1506538"/>
            <a:ext cx="8641359" cy="5227140"/>
          </a:xfrm>
        </p:spPr>
        <p:txBody>
          <a:bodyPr/>
          <a:lstStyle/>
          <a:p>
            <a:r>
              <a:rPr lang="sv-SE" dirty="0">
                <a:solidFill>
                  <a:schemeClr val="tx1"/>
                </a:solidFill>
              </a:rPr>
              <a:t>Ändringen ska underlätta återgången i arbete</a:t>
            </a:r>
          </a:p>
          <a:p>
            <a:r>
              <a:rPr lang="sv-SE" dirty="0">
                <a:solidFill>
                  <a:schemeClr val="tx1"/>
                </a:solidFill>
              </a:rPr>
              <a:t>Större möjlighet att förlägga arbetstiden på annat sätt än genom jämn minskning varje dag </a:t>
            </a:r>
          </a:p>
          <a:p>
            <a:r>
              <a:rPr lang="sv-SE" dirty="0">
                <a:solidFill>
                  <a:schemeClr val="tx1"/>
                </a:solidFill>
              </a:rPr>
              <a:t>Annan förläggning av arbetstiden får inte försämra möjligheterna till återgång i arbete</a:t>
            </a:r>
          </a:p>
          <a:p>
            <a:pPr marL="0" indent="0">
              <a:buNone/>
            </a:pPr>
            <a:endParaRPr lang="sv-SE" dirty="0"/>
          </a:p>
          <a:p>
            <a:endParaRPr lang="sv-SE" dirty="0"/>
          </a:p>
          <a:p>
            <a:endParaRPr lang="sv-SE" dirty="0"/>
          </a:p>
        </p:txBody>
      </p:sp>
      <p:pic>
        <p:nvPicPr>
          <p:cNvPr id="5" name="Bildobjekt 4">
            <a:extLst>
              <a:ext uri="{FF2B5EF4-FFF2-40B4-BE49-F238E27FC236}">
                <a16:creationId xmlns:a16="http://schemas.microsoft.com/office/drawing/2014/main" xmlns="" id="{517ACABD-AA6E-4FF6-8B88-55CCF78BB6E6}"/>
              </a:ext>
            </a:extLst>
          </p:cNvPr>
          <p:cNvPicPr>
            <a:picLocks noChangeAspect="1"/>
          </p:cNvPicPr>
          <p:nvPr/>
        </p:nvPicPr>
        <p:blipFill>
          <a:blip r:embed="rId3"/>
          <a:stretch>
            <a:fillRect/>
          </a:stretch>
        </p:blipFill>
        <p:spPr>
          <a:xfrm>
            <a:off x="9481170" y="409989"/>
            <a:ext cx="1767993" cy="688908"/>
          </a:xfrm>
          <a:prstGeom prst="rect">
            <a:avLst/>
          </a:prstGeom>
        </p:spPr>
      </p:pic>
      <p:pic>
        <p:nvPicPr>
          <p:cNvPr id="6148" name="Picture 4" descr="https://forsakringskassan-mediaportal.qbank.se/assets/deployedFiles/3072d5db45a02996201f580138d31989.jpg">
            <a:extLst>
              <a:ext uri="{FF2B5EF4-FFF2-40B4-BE49-F238E27FC236}">
                <a16:creationId xmlns:a16="http://schemas.microsoft.com/office/drawing/2014/main" xmlns="" id="{9BCC23B5-8454-40F1-8A7B-CC18261EA7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4580" y="4294514"/>
            <a:ext cx="2945185" cy="243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48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47C7719-80AA-4B5A-9D5D-BD91C972A9C9}"/>
              </a:ext>
            </a:extLst>
          </p:cNvPr>
          <p:cNvSpPr>
            <a:spLocks noGrp="1"/>
          </p:cNvSpPr>
          <p:nvPr>
            <p:ph type="title"/>
          </p:nvPr>
        </p:nvSpPr>
        <p:spPr/>
        <p:txBody>
          <a:bodyPr/>
          <a:lstStyle/>
          <a:p>
            <a:r>
              <a:rPr lang="sv-SE" dirty="0"/>
              <a:t>Undantag blir enklare att göra</a:t>
            </a:r>
          </a:p>
        </p:txBody>
      </p:sp>
      <p:sp>
        <p:nvSpPr>
          <p:cNvPr id="3" name="Platshållare för text 2">
            <a:extLst>
              <a:ext uri="{FF2B5EF4-FFF2-40B4-BE49-F238E27FC236}">
                <a16:creationId xmlns:a16="http://schemas.microsoft.com/office/drawing/2014/main" xmlns="" id="{B04E50DA-B8B5-45BC-AAC1-152AD96199C5}"/>
              </a:ext>
            </a:extLst>
          </p:cNvPr>
          <p:cNvSpPr>
            <a:spLocks noGrp="1"/>
          </p:cNvSpPr>
          <p:nvPr>
            <p:ph type="body" sz="quarter" idx="12"/>
          </p:nvPr>
        </p:nvSpPr>
        <p:spPr/>
        <p:txBody>
          <a:bodyPr/>
          <a:lstStyle/>
          <a:p>
            <a:r>
              <a:rPr lang="sv-SE" dirty="0"/>
              <a:t>Kravet på att medicinska skäl ska föreligga tas bort</a:t>
            </a:r>
          </a:p>
          <a:p>
            <a:r>
              <a:rPr lang="sv-SE" dirty="0"/>
              <a:t>Partiell sjukpenning ska kunna beviljas även om arbetstiden inte minskas lika mycket varje dag – förutsatt att den inte försämrar möjligheterna till återgång i arbete</a:t>
            </a:r>
          </a:p>
          <a:p>
            <a:pPr marL="0" indent="0">
              <a:buNone/>
            </a:pPr>
            <a:endParaRPr lang="sv-SE" dirty="0"/>
          </a:p>
          <a:p>
            <a:pPr>
              <a:buFontTx/>
              <a:buChar char="-"/>
            </a:pPr>
            <a:endParaRPr lang="sv-SE" dirty="0"/>
          </a:p>
        </p:txBody>
      </p:sp>
      <p:pic>
        <p:nvPicPr>
          <p:cNvPr id="2052" name="Picture 4" descr="https://forsakringskassan-mediaportal.qbank.se/assets/deployedFiles/4e6c6f4036c72e9cf6c0dd3dc604934d.jpg">
            <a:extLst>
              <a:ext uri="{FF2B5EF4-FFF2-40B4-BE49-F238E27FC236}">
                <a16:creationId xmlns:a16="http://schemas.microsoft.com/office/drawing/2014/main" xmlns="" id="{5410D862-7A69-44C6-A113-0C7DEFFDE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239" y="4402217"/>
            <a:ext cx="2331461" cy="2331461"/>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rundade hörn 3">
            <a:extLst>
              <a:ext uri="{FF2B5EF4-FFF2-40B4-BE49-F238E27FC236}">
                <a16:creationId xmlns:a16="http://schemas.microsoft.com/office/drawing/2014/main" xmlns="" id="{C2CB18B3-031B-45CF-A573-0EFD05BC312C}"/>
              </a:ext>
            </a:extLst>
          </p:cNvPr>
          <p:cNvSpPr/>
          <p:nvPr/>
        </p:nvSpPr>
        <p:spPr>
          <a:xfrm>
            <a:off x="3576514" y="4402217"/>
            <a:ext cx="4464496" cy="2072873"/>
          </a:xfrm>
          <a:prstGeom prst="roundRect">
            <a:avLst/>
          </a:prstGeom>
          <a:solidFill>
            <a:schemeClr val="bg2"/>
          </a:solidFill>
          <a:ln w="19050">
            <a:solidFill>
              <a:schemeClr val="tx2"/>
            </a:solid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r>
              <a:rPr lang="sv-SE" sz="2000" b="1" dirty="0"/>
              <a:t>Försäkringskassan behöver vara en aktiv part både i planeringen inför partiell återgång och i uppföljningen </a:t>
            </a:r>
          </a:p>
        </p:txBody>
      </p:sp>
    </p:spTree>
    <p:extLst>
      <p:ext uri="{BB962C8B-B14F-4D97-AF65-F5344CB8AC3E}">
        <p14:creationId xmlns:p14="http://schemas.microsoft.com/office/powerpoint/2010/main" val="330376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3304">
        <p159:morph option="byObject"/>
      </p:transition>
    </mc:Choice>
    <mc:Fallback xmlns="">
      <p:transition spd="slow" advTm="6330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17FDE4-0F0A-4A4A-B1F1-5A07873B117D}"/>
              </a:ext>
            </a:extLst>
          </p:cNvPr>
          <p:cNvSpPr>
            <a:spLocks noGrp="1"/>
          </p:cNvSpPr>
          <p:nvPr>
            <p:ph type="title"/>
          </p:nvPr>
        </p:nvSpPr>
        <p:spPr/>
        <p:txBody>
          <a:bodyPr/>
          <a:lstStyle/>
          <a:p>
            <a:r>
              <a:rPr lang="sv-SE" dirty="0"/>
              <a:t>Lagändringar inom sjukförsäkringen </a:t>
            </a:r>
          </a:p>
        </p:txBody>
      </p:sp>
      <p:graphicFrame>
        <p:nvGraphicFramePr>
          <p:cNvPr id="4" name="Diagram 3">
            <a:extLst>
              <a:ext uri="{FF2B5EF4-FFF2-40B4-BE49-F238E27FC236}">
                <a16:creationId xmlns:a16="http://schemas.microsoft.com/office/drawing/2014/main" xmlns="" id="{52ACF991-852F-48B5-B58E-6483EC9E6BCE}"/>
              </a:ext>
            </a:extLst>
          </p:cNvPr>
          <p:cNvGraphicFramePr/>
          <p:nvPr/>
        </p:nvGraphicFramePr>
        <p:xfrm>
          <a:off x="3136126" y="1938586"/>
          <a:ext cx="5832648"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8317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11D7E91-525B-4338-AEFF-1D37784EEFDD}"/>
              </a:ext>
            </a:extLst>
          </p:cNvPr>
          <p:cNvSpPr>
            <a:spLocks noGrp="1"/>
          </p:cNvSpPr>
          <p:nvPr>
            <p:ph type="title"/>
          </p:nvPr>
        </p:nvSpPr>
        <p:spPr/>
        <p:txBody>
          <a:bodyPr/>
          <a:lstStyle/>
          <a:p>
            <a:r>
              <a:rPr lang="sv-SE" dirty="0"/>
              <a:t>För dig som jobbar i vården</a:t>
            </a:r>
          </a:p>
        </p:txBody>
      </p:sp>
      <p:sp>
        <p:nvSpPr>
          <p:cNvPr id="3" name="Platshållare för text 2">
            <a:extLst>
              <a:ext uri="{FF2B5EF4-FFF2-40B4-BE49-F238E27FC236}">
                <a16:creationId xmlns:a16="http://schemas.microsoft.com/office/drawing/2014/main" xmlns="" id="{9743AB33-664C-4289-BAB1-DFAD3D201922}"/>
              </a:ext>
            </a:extLst>
          </p:cNvPr>
          <p:cNvSpPr>
            <a:spLocks noGrp="1"/>
          </p:cNvSpPr>
          <p:nvPr>
            <p:ph type="body" sz="quarter" idx="12"/>
          </p:nvPr>
        </p:nvSpPr>
        <p:spPr/>
        <p:txBody>
          <a:bodyPr/>
          <a:lstStyle/>
          <a:p>
            <a:pPr marL="0" indent="0" defTabSz="914400" fontAlgn="base">
              <a:spcBef>
                <a:spcPts val="1067"/>
              </a:spcBef>
              <a:spcAft>
                <a:spcPts val="400"/>
              </a:spcAft>
              <a:buClr>
                <a:srgbClr val="5F9E6C"/>
              </a:buClr>
              <a:buSzPct val="120000"/>
              <a:buNone/>
              <a:defRPr/>
            </a:pPr>
            <a:r>
              <a:rPr lang="sv-SE" sz="2800" dirty="0"/>
              <a:t>Det här ska du tänka på kopplat till partiell sjukskrivning från och med den 1 februari</a:t>
            </a:r>
          </a:p>
          <a:p>
            <a:r>
              <a:rPr lang="sv-SE" sz="2400" dirty="0"/>
              <a:t>Nytt läkarintyg från 1/2, ruta 8 ändras </a:t>
            </a:r>
          </a:p>
          <a:p>
            <a:r>
              <a:rPr lang="sv-SE" sz="2400" dirty="0"/>
              <a:t>Läkaren behöver besvara om det föreligger risk för försämring som påverkar återgång i arbete om patienten förlägger sina arbetstider på annat sätt än att förkorta arbetspassen varje dag.</a:t>
            </a:r>
          </a:p>
          <a:p>
            <a:r>
              <a:rPr lang="sv-SE" sz="2400" dirty="0"/>
              <a:t>Patient behöver stämma av med FK-handläggare om arbetstiden förläggs på annat sätt än jämn fördelning</a:t>
            </a:r>
          </a:p>
          <a:p>
            <a:r>
              <a:rPr lang="sv-SE" sz="2400" dirty="0"/>
              <a:t>Försäkringskassan beslutar rätten till ersättning utifrån de uppgifter som finns.</a:t>
            </a:r>
          </a:p>
          <a:p>
            <a:pPr marL="216021" lvl="1" indent="0">
              <a:buNone/>
            </a:pPr>
            <a:endParaRPr lang="sv-SE" dirty="0"/>
          </a:p>
        </p:txBody>
      </p:sp>
    </p:spTree>
    <p:extLst>
      <p:ext uri="{BB962C8B-B14F-4D97-AF65-F5344CB8AC3E}">
        <p14:creationId xmlns:p14="http://schemas.microsoft.com/office/powerpoint/2010/main" val="36870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03BA2A9-EE7E-41AF-895F-0BC3E3B5294D}"/>
              </a:ext>
            </a:extLst>
          </p:cNvPr>
          <p:cNvSpPr>
            <a:spLocks noGrp="1"/>
          </p:cNvSpPr>
          <p:nvPr>
            <p:ph type="title"/>
          </p:nvPr>
        </p:nvSpPr>
        <p:spPr/>
        <p:txBody>
          <a:bodyPr/>
          <a:lstStyle/>
          <a:p>
            <a:r>
              <a:rPr lang="sv-SE" dirty="0"/>
              <a:t/>
            </a:r>
            <a:br>
              <a:rPr lang="sv-SE" dirty="0"/>
            </a:br>
            <a:r>
              <a:rPr lang="sv-SE" dirty="0"/>
              <a:t>Utökat skydd för behovsanställda</a:t>
            </a:r>
            <a:br>
              <a:rPr lang="sv-SE" dirty="0"/>
            </a:br>
            <a:endParaRPr lang="sv-SE" dirty="0"/>
          </a:p>
        </p:txBody>
      </p:sp>
    </p:spTree>
    <p:extLst>
      <p:ext uri="{BB962C8B-B14F-4D97-AF65-F5344CB8AC3E}">
        <p14:creationId xmlns:p14="http://schemas.microsoft.com/office/powerpoint/2010/main" val="112377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DBCB2BF-2822-4800-8ADA-4F27ACC61F50}"/>
              </a:ext>
            </a:extLst>
          </p:cNvPr>
          <p:cNvSpPr>
            <a:spLocks noGrp="1"/>
          </p:cNvSpPr>
          <p:nvPr>
            <p:ph type="title"/>
          </p:nvPr>
        </p:nvSpPr>
        <p:spPr/>
        <p:txBody>
          <a:bodyPr/>
          <a:lstStyle/>
          <a:p>
            <a:r>
              <a:rPr lang="sv-SE" dirty="0"/>
              <a:t>Behovsanställda dag 1-90</a:t>
            </a:r>
          </a:p>
        </p:txBody>
      </p:sp>
      <p:sp>
        <p:nvSpPr>
          <p:cNvPr id="4" name="Platshållare för text 3">
            <a:extLst>
              <a:ext uri="{FF2B5EF4-FFF2-40B4-BE49-F238E27FC236}">
                <a16:creationId xmlns:a16="http://schemas.microsoft.com/office/drawing/2014/main" xmlns="" id="{4A2A863A-D01D-49B7-981A-145C0F0BF8EB}"/>
              </a:ext>
            </a:extLst>
          </p:cNvPr>
          <p:cNvSpPr>
            <a:spLocks noGrp="1"/>
          </p:cNvSpPr>
          <p:nvPr>
            <p:ph type="body" sz="quarter" idx="12"/>
          </p:nvPr>
        </p:nvSpPr>
        <p:spPr/>
        <p:txBody>
          <a:bodyPr/>
          <a:lstStyle/>
          <a:p>
            <a:r>
              <a:rPr lang="sv-SE" dirty="0">
                <a:solidFill>
                  <a:schemeClr val="tx1"/>
                </a:solidFill>
              </a:rPr>
              <a:t>Öka sjukskrivnas ekonomiska trygghet oavsett anställningsform</a:t>
            </a:r>
          </a:p>
          <a:p>
            <a:r>
              <a:rPr lang="sv-SE" dirty="0">
                <a:solidFill>
                  <a:schemeClr val="tx1"/>
                </a:solidFill>
              </a:rPr>
              <a:t>Mellan dag 1-90 ska arbetsförmågan bedömas i förhållande till behovsanställningens arbetsuppgifter</a:t>
            </a:r>
          </a:p>
          <a:p>
            <a:r>
              <a:rPr lang="sv-SE" dirty="0">
                <a:solidFill>
                  <a:schemeClr val="tx1"/>
                </a:solidFill>
              </a:rPr>
              <a:t>Gäller om man kan anta att personen skulle ha arbetet i behovsanställningen om hen inte blivit sjuk</a:t>
            </a:r>
          </a:p>
          <a:p>
            <a:r>
              <a:rPr lang="sv-SE" dirty="0">
                <a:solidFill>
                  <a:schemeClr val="tx1"/>
                </a:solidFill>
              </a:rPr>
              <a:t>Från dag 91:</a:t>
            </a:r>
          </a:p>
          <a:p>
            <a:pPr lvl="1"/>
            <a:r>
              <a:rPr lang="sv-SE" sz="2200" dirty="0">
                <a:solidFill>
                  <a:schemeClr val="tx1"/>
                </a:solidFill>
              </a:rPr>
              <a:t>arbetsförmågan bedöms i förhållande till ett normalt förekommande arbete</a:t>
            </a:r>
          </a:p>
          <a:p>
            <a:pPr lvl="1"/>
            <a:r>
              <a:rPr lang="sv-SE" sz="2200" dirty="0">
                <a:solidFill>
                  <a:schemeClr val="tx1"/>
                </a:solidFill>
              </a:rPr>
              <a:t>ersättningens storlek begränsas till arbetslöshetstaket</a:t>
            </a:r>
          </a:p>
          <a:p>
            <a:pPr marL="0" indent="0">
              <a:buNone/>
            </a:pPr>
            <a:endParaRPr lang="sv-SE" dirty="0"/>
          </a:p>
        </p:txBody>
      </p:sp>
      <p:sp>
        <p:nvSpPr>
          <p:cNvPr id="6" name="Rektangel: rundade hörn 5">
            <a:extLst>
              <a:ext uri="{FF2B5EF4-FFF2-40B4-BE49-F238E27FC236}">
                <a16:creationId xmlns:a16="http://schemas.microsoft.com/office/drawing/2014/main" xmlns="" id="{D582BF01-1F67-413B-ACC1-E63DDC904A17}"/>
              </a:ext>
            </a:extLst>
          </p:cNvPr>
          <p:cNvSpPr/>
          <p:nvPr/>
        </p:nvSpPr>
        <p:spPr>
          <a:xfrm>
            <a:off x="9481170" y="354410"/>
            <a:ext cx="1728192" cy="576064"/>
          </a:xfrm>
          <a:prstGeom prst="roundRect">
            <a:avLst/>
          </a:prstGeom>
          <a:solidFill>
            <a:schemeClr val="accent6">
              <a:lumMod val="5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Arial"/>
                <a:ea typeface="+mn-ea"/>
                <a:cs typeface="+mn-cs"/>
              </a:rPr>
              <a:t>1 feb</a:t>
            </a:r>
          </a:p>
        </p:txBody>
      </p:sp>
      <p:pic>
        <p:nvPicPr>
          <p:cNvPr id="3074" name="Picture 2" descr="https://forsakringskassan-mediaportal.qbank.se/assets/deployedFiles/10181f79de2a7cf6b061968138284035.jpg">
            <a:extLst>
              <a:ext uri="{FF2B5EF4-FFF2-40B4-BE49-F238E27FC236}">
                <a16:creationId xmlns:a16="http://schemas.microsoft.com/office/drawing/2014/main" xmlns="" id="{AF99185D-AE5B-4D6D-B201-35F54E9F85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5189" y="4554699"/>
            <a:ext cx="2700462" cy="214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48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11D7E91-525B-4338-AEFF-1D37784EEFDD}"/>
              </a:ext>
            </a:extLst>
          </p:cNvPr>
          <p:cNvSpPr>
            <a:spLocks noGrp="1"/>
          </p:cNvSpPr>
          <p:nvPr>
            <p:ph type="title"/>
          </p:nvPr>
        </p:nvSpPr>
        <p:spPr/>
        <p:txBody>
          <a:bodyPr/>
          <a:lstStyle/>
          <a:p>
            <a:r>
              <a:rPr lang="sv-SE" dirty="0"/>
              <a:t>För dig som jobbar i vården</a:t>
            </a:r>
          </a:p>
        </p:txBody>
      </p:sp>
      <p:sp>
        <p:nvSpPr>
          <p:cNvPr id="3" name="Platshållare för text 2">
            <a:extLst>
              <a:ext uri="{FF2B5EF4-FFF2-40B4-BE49-F238E27FC236}">
                <a16:creationId xmlns:a16="http://schemas.microsoft.com/office/drawing/2014/main" xmlns="" id="{9743AB33-664C-4289-BAB1-DFAD3D201922}"/>
              </a:ext>
            </a:extLst>
          </p:cNvPr>
          <p:cNvSpPr>
            <a:spLocks noGrp="1"/>
          </p:cNvSpPr>
          <p:nvPr>
            <p:ph type="body" sz="quarter" idx="12"/>
          </p:nvPr>
        </p:nvSpPr>
        <p:spPr/>
        <p:txBody>
          <a:bodyPr/>
          <a:lstStyle/>
          <a:p>
            <a:pPr marL="0" marR="0" lvl="0" indent="0" algn="l" defTabSz="914400" rtl="0" eaLnBrk="1" fontAlgn="base" latinLnBrk="0" hangingPunct="1">
              <a:lnSpc>
                <a:spcPct val="100000"/>
              </a:lnSpc>
              <a:spcBef>
                <a:spcPts val="1067"/>
              </a:spcBef>
              <a:spcAft>
                <a:spcPts val="400"/>
              </a:spcAft>
              <a:buClr>
                <a:srgbClr val="5F9E6C"/>
              </a:buClr>
              <a:buSzPct val="120000"/>
              <a:buFont typeface="Arial" panose="020B0604020202020204" pitchFamily="34" charset="0"/>
              <a:buNone/>
              <a:tabLst/>
              <a:defRPr/>
            </a:pPr>
            <a:r>
              <a:rPr kumimoji="0" lang="sv-SE" sz="2667" b="0" i="0" u="none" strike="noStrike" kern="0" cap="none" spc="0" normalizeH="0" baseline="0" noProof="0" dirty="0">
                <a:ln>
                  <a:noFill/>
                </a:ln>
                <a:solidFill>
                  <a:srgbClr val="1E1E1E">
                    <a:lumMod val="90000"/>
                    <a:lumOff val="10000"/>
                  </a:srgbClr>
                </a:solidFill>
                <a:effectLst/>
                <a:uLnTx/>
                <a:uFillTx/>
                <a:latin typeface="Arial"/>
                <a:ea typeface="+mn-ea"/>
                <a:cs typeface="+mn-cs"/>
              </a:rPr>
              <a:t>Det här ska du tänka på kopplat till bedömning av behovsanställda från och med den 1 februari</a:t>
            </a:r>
          </a:p>
          <a:p>
            <a:r>
              <a:rPr lang="sv-SE" sz="2400" dirty="0"/>
              <a:t>Hälso- och sjukvården behöver vara tydliga med från vilket arbete som patienten bedöms vara nedsatt från</a:t>
            </a:r>
          </a:p>
          <a:p>
            <a:r>
              <a:rPr lang="sv-SE" sz="2400" dirty="0"/>
              <a:t>Hälso- och sjukvården behöver vara tydliga med hur sjukdomen begränsar funktioner och i aktiviteter utifrån undersökning.</a:t>
            </a:r>
          </a:p>
          <a:p>
            <a:r>
              <a:rPr lang="sv-SE" sz="2400" dirty="0"/>
              <a:t>Troligt att det minskar begäran om kompletteringar och förtydligande om när patienten är behovsanställd eller arbetssökande.  </a:t>
            </a:r>
          </a:p>
          <a:p>
            <a:pPr marL="216021" lvl="1" indent="0">
              <a:buNone/>
            </a:pPr>
            <a:endParaRPr lang="sv-SE" dirty="0"/>
          </a:p>
        </p:txBody>
      </p:sp>
    </p:spTree>
    <p:extLst>
      <p:ext uri="{BB962C8B-B14F-4D97-AF65-F5344CB8AC3E}">
        <p14:creationId xmlns:p14="http://schemas.microsoft.com/office/powerpoint/2010/main" val="2165298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313725BF-80A4-4ADD-86CD-5C8BF775995E}"/>
              </a:ext>
            </a:extLst>
          </p:cNvPr>
          <p:cNvSpPr>
            <a:spLocks noGrp="1"/>
          </p:cNvSpPr>
          <p:nvPr>
            <p:ph type="title"/>
          </p:nvPr>
        </p:nvSpPr>
        <p:spPr/>
        <p:txBody>
          <a:bodyPr/>
          <a:lstStyle/>
          <a:p>
            <a:r>
              <a:rPr lang="sv-SE" dirty="0"/>
              <a:t>Tack för idag</a:t>
            </a:r>
          </a:p>
        </p:txBody>
      </p:sp>
    </p:spTree>
    <p:extLst>
      <p:ext uri="{BB962C8B-B14F-4D97-AF65-F5344CB8AC3E}">
        <p14:creationId xmlns:p14="http://schemas.microsoft.com/office/powerpoint/2010/main" val="1172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CCAC"/>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ACE991F6-77FC-4FD4-82FF-48574B031381}"/>
              </a:ext>
            </a:extLst>
          </p:cNvPr>
          <p:cNvSpPr>
            <a:spLocks noGrp="1"/>
          </p:cNvSpPr>
          <p:nvPr>
            <p:ph sz="quarter" idx="12"/>
          </p:nvPr>
        </p:nvSpPr>
        <p:spPr/>
        <p:txBody>
          <a:bodyPr/>
          <a:lstStyle/>
          <a:p>
            <a:pPr marL="0" marR="0" lvl="0" indent="0" algn="l" defTabSz="1219352" rtl="0" eaLnBrk="1" fontAlgn="auto" latinLnBrk="0" hangingPunct="1">
              <a:lnSpc>
                <a:spcPct val="100000"/>
              </a:lnSpc>
              <a:spcBef>
                <a:spcPts val="0"/>
              </a:spcBef>
              <a:spcAft>
                <a:spcPts val="0"/>
              </a:spcAft>
              <a:buClrTx/>
              <a:buSzTx/>
              <a:buFontTx/>
              <a:buNone/>
              <a:tabLst/>
              <a:defRPr/>
            </a:pPr>
            <a:r>
              <a:rPr lang="sv-SE" sz="2000" b="0" i="0" kern="1200" dirty="0">
                <a:solidFill>
                  <a:schemeClr val="tx1"/>
                </a:solidFill>
                <a:effectLst/>
                <a:latin typeface="+mn-lt"/>
                <a:ea typeface="+mn-ea"/>
                <a:cs typeface="+mn-cs"/>
              </a:rPr>
              <a:t>En trygg sjukförsäkring med människan i centrum (Dir 2018:26 och S 2018:05)</a:t>
            </a:r>
            <a:endParaRPr lang="sv-SE" sz="2000" kern="1200" dirty="0">
              <a:solidFill>
                <a:schemeClr val="tx1"/>
              </a:solidFill>
              <a:effectLst/>
              <a:latin typeface="+mn-lt"/>
              <a:ea typeface="+mn-ea"/>
              <a:cs typeface="+mn-cs"/>
            </a:endParaRPr>
          </a:p>
          <a:p>
            <a:r>
              <a:rPr lang="sv-SE" sz="2000" kern="1200" dirty="0">
                <a:solidFill>
                  <a:schemeClr val="tx1"/>
                </a:solidFill>
                <a:effectLst/>
                <a:latin typeface="+mn-lt"/>
                <a:ea typeface="+mn-ea"/>
                <a:cs typeface="+mn-cs"/>
              </a:rPr>
              <a:t>SOU 2019:2 Ingen regel utan undantag - en trygg sjukförsäkring med människan i centrum</a:t>
            </a:r>
          </a:p>
          <a:p>
            <a:r>
              <a:rPr lang="sv-SE" sz="2000" kern="1200" dirty="0">
                <a:solidFill>
                  <a:schemeClr val="tx1"/>
                </a:solidFill>
                <a:effectLst/>
                <a:latin typeface="+mn-lt"/>
                <a:ea typeface="+mn-ea"/>
                <a:cs typeface="+mn-cs"/>
              </a:rPr>
              <a:t>SOU 2020:6 En begriplig och trygg sjukförsäkring med plats för rehabilitering </a:t>
            </a:r>
          </a:p>
          <a:p>
            <a:r>
              <a:rPr lang="sv-SE" sz="2000" kern="1200" dirty="0">
                <a:solidFill>
                  <a:schemeClr val="tx1"/>
                </a:solidFill>
                <a:effectLst/>
                <a:latin typeface="+mn-lt"/>
                <a:ea typeface="+mn-ea"/>
                <a:cs typeface="+mn-cs"/>
              </a:rPr>
              <a:t>SOU 2020:26 En sjukförsäkring anpassad efter individen</a:t>
            </a:r>
          </a:p>
          <a:p>
            <a:endParaRPr lang="sv-SE" dirty="0"/>
          </a:p>
        </p:txBody>
      </p:sp>
      <p:sp>
        <p:nvSpPr>
          <p:cNvPr id="6" name="Rubrik 5">
            <a:extLst>
              <a:ext uri="{FF2B5EF4-FFF2-40B4-BE49-F238E27FC236}">
                <a16:creationId xmlns:a16="http://schemas.microsoft.com/office/drawing/2014/main" xmlns="" id="{2D5D1586-54E1-4FE8-A541-91417AFD7F60}"/>
              </a:ext>
            </a:extLst>
          </p:cNvPr>
          <p:cNvSpPr>
            <a:spLocks noGrp="1"/>
          </p:cNvSpPr>
          <p:nvPr>
            <p:ph type="title"/>
          </p:nvPr>
        </p:nvSpPr>
        <p:spPr/>
        <p:txBody>
          <a:bodyPr/>
          <a:lstStyle/>
          <a:p>
            <a:r>
              <a:rPr lang="sv-SE" dirty="0"/>
              <a:t>Vad vill man uppnå med lagändringarna?</a:t>
            </a:r>
          </a:p>
        </p:txBody>
      </p:sp>
      <p:sp>
        <p:nvSpPr>
          <p:cNvPr id="4" name="Platshållare för text 3">
            <a:extLst>
              <a:ext uri="{FF2B5EF4-FFF2-40B4-BE49-F238E27FC236}">
                <a16:creationId xmlns:a16="http://schemas.microsoft.com/office/drawing/2014/main" xmlns="" id="{91921465-A7BF-4452-AB7D-C457599BF4FD}"/>
              </a:ext>
            </a:extLst>
          </p:cNvPr>
          <p:cNvSpPr>
            <a:spLocks noGrp="1"/>
          </p:cNvSpPr>
          <p:nvPr>
            <p:ph type="body" sz="quarter" idx="13"/>
          </p:nvPr>
        </p:nvSpPr>
        <p:spPr/>
        <p:txBody>
          <a:bodyPr/>
          <a:lstStyle/>
          <a:p>
            <a:pPr marL="514350" indent="-514350" defTabSz="1219352" fontAlgn="auto">
              <a:spcBef>
                <a:spcPts val="0"/>
              </a:spcBef>
              <a:spcAft>
                <a:spcPts val="0"/>
              </a:spcAft>
              <a:buClrTx/>
              <a:buSzTx/>
              <a:buFont typeface="+mj-lt"/>
              <a:buAutoNum type="arabicPeriod"/>
              <a:defRPr/>
            </a:pPr>
            <a:r>
              <a:rPr lang="sv-SE" dirty="0"/>
              <a:t> </a:t>
            </a:r>
            <a:r>
              <a:rPr lang="sv-SE" sz="2400" dirty="0"/>
              <a:t>Lagstiftaren vill reformera sjukförsäkringen,</a:t>
            </a:r>
          </a:p>
          <a:p>
            <a:pPr marL="0" indent="0" defTabSz="1219352" fontAlgn="auto">
              <a:spcBef>
                <a:spcPts val="0"/>
              </a:spcBef>
              <a:spcAft>
                <a:spcPts val="0"/>
              </a:spcAft>
              <a:buClrTx/>
              <a:buSzTx/>
              <a:buNone/>
              <a:defRPr/>
            </a:pPr>
            <a:r>
              <a:rPr lang="sv-SE" sz="2400" dirty="0"/>
              <a:t> </a:t>
            </a:r>
            <a:r>
              <a:rPr lang="sv-SE" sz="1800" dirty="0">
                <a:hlinkClick r:id="rId3"/>
              </a:rPr>
              <a:t>En trygg sjukförsäkring med människan i centrum - Regeringen.se</a:t>
            </a:r>
            <a:endParaRPr lang="sv-SE" sz="1800" dirty="0"/>
          </a:p>
          <a:p>
            <a:pPr marL="0" indent="0" defTabSz="1219352" fontAlgn="auto">
              <a:spcBef>
                <a:spcPts val="0"/>
              </a:spcBef>
              <a:spcAft>
                <a:spcPts val="0"/>
              </a:spcAft>
              <a:buClrTx/>
              <a:buSzTx/>
              <a:buNone/>
              <a:defRPr/>
            </a:pPr>
            <a:endParaRPr lang="sv-SE" sz="2800" kern="1200" dirty="0">
              <a:solidFill>
                <a:schemeClr val="tx1"/>
              </a:solidFill>
              <a:effectLst/>
              <a:latin typeface="+mn-lt"/>
              <a:ea typeface="+mn-ea"/>
              <a:cs typeface="+mn-cs"/>
            </a:endParaRPr>
          </a:p>
          <a:p>
            <a:pPr lvl="1" defTabSz="1219352" fontAlgn="auto">
              <a:spcAft>
                <a:spcPts val="0"/>
              </a:spcAft>
              <a:buClrTx/>
              <a:buSzTx/>
              <a:defRPr/>
            </a:pPr>
            <a:r>
              <a:rPr lang="sv-SE" sz="2800" dirty="0"/>
              <a:t>Större flexibilitet</a:t>
            </a:r>
          </a:p>
          <a:p>
            <a:pPr lvl="1" defTabSz="1219352" fontAlgn="auto">
              <a:spcAft>
                <a:spcPts val="0"/>
              </a:spcAft>
              <a:buClrTx/>
              <a:buSzTx/>
              <a:defRPr/>
            </a:pPr>
            <a:r>
              <a:rPr lang="sv-SE" sz="2800" dirty="0"/>
              <a:t>Ökad trygghet</a:t>
            </a:r>
          </a:p>
          <a:p>
            <a:pPr lvl="1" defTabSz="1219352" fontAlgn="auto">
              <a:spcAft>
                <a:spcPts val="0"/>
              </a:spcAft>
              <a:buClrTx/>
              <a:buSzTx/>
              <a:defRPr/>
            </a:pPr>
            <a:r>
              <a:rPr lang="sv-SE" sz="2800" dirty="0"/>
              <a:t>Ta t</a:t>
            </a:r>
            <a:r>
              <a:rPr lang="sv-SE" sz="2800" i="0" dirty="0"/>
              <a:t>illvara arbetsförmåga</a:t>
            </a:r>
          </a:p>
          <a:p>
            <a:pPr lvl="1" defTabSz="1219352" fontAlgn="auto">
              <a:spcAft>
                <a:spcPts val="0"/>
              </a:spcAft>
              <a:buClrTx/>
              <a:buSzTx/>
              <a:defRPr/>
            </a:pPr>
            <a:r>
              <a:rPr lang="sv-SE" sz="2800" i="0" dirty="0"/>
              <a:t>Ökad möjlighet att fullfölja rehabilitering till det egna arbetet</a:t>
            </a:r>
            <a:endParaRPr lang="sv-SE" sz="2800" i="0" dirty="0">
              <a:solidFill>
                <a:srgbClr val="7030A0"/>
              </a:solidFill>
            </a:endParaRPr>
          </a:p>
        </p:txBody>
      </p:sp>
    </p:spTree>
    <p:extLst>
      <p:ext uri="{BB962C8B-B14F-4D97-AF65-F5344CB8AC3E}">
        <p14:creationId xmlns:p14="http://schemas.microsoft.com/office/powerpoint/2010/main" val="3625160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4DD3AEB-1D06-480F-AAF4-77179930E682}"/>
              </a:ext>
            </a:extLst>
          </p:cNvPr>
          <p:cNvSpPr>
            <a:spLocks noGrp="1"/>
          </p:cNvSpPr>
          <p:nvPr>
            <p:ph type="title"/>
          </p:nvPr>
        </p:nvSpPr>
        <p:spPr/>
        <p:txBody>
          <a:bodyPr/>
          <a:lstStyle/>
          <a:p>
            <a:r>
              <a:rPr lang="sv-SE" dirty="0"/>
              <a:t>Lagändringarna för dig inom vården</a:t>
            </a:r>
            <a:endParaRPr lang="sv-SE" dirty="0">
              <a:highlight>
                <a:srgbClr val="FFFF00"/>
              </a:highlight>
            </a:endParaRPr>
          </a:p>
        </p:txBody>
      </p:sp>
      <p:sp>
        <p:nvSpPr>
          <p:cNvPr id="3" name="Platshållare för text 2">
            <a:extLst>
              <a:ext uri="{FF2B5EF4-FFF2-40B4-BE49-F238E27FC236}">
                <a16:creationId xmlns:a16="http://schemas.microsoft.com/office/drawing/2014/main" xmlns="" id="{9177F5AC-3464-4625-8B8B-86363C692268}"/>
              </a:ext>
            </a:extLst>
          </p:cNvPr>
          <p:cNvSpPr>
            <a:spLocks noGrp="1"/>
          </p:cNvSpPr>
          <p:nvPr>
            <p:ph type="body" sz="quarter" idx="12"/>
          </p:nvPr>
        </p:nvSpPr>
        <p:spPr>
          <a:xfrm>
            <a:off x="607507" y="1362352"/>
            <a:ext cx="8641359" cy="5256584"/>
          </a:xfrm>
        </p:spPr>
        <p:txBody>
          <a:bodyPr/>
          <a:lstStyle/>
          <a:p>
            <a:r>
              <a:rPr lang="sv-SE" sz="2000" dirty="0"/>
              <a:t>Ökad möjlighet att fullfölja rehabilitering till det egna arbetet fram till dag 550 (1 ½ år) i sjukperioden</a:t>
            </a:r>
          </a:p>
          <a:p>
            <a:r>
              <a:rPr lang="sv-SE" sz="2000" dirty="0">
                <a:ea typeface="+mn-ea"/>
                <a:cs typeface="+mn-cs"/>
              </a:rPr>
              <a:t>Vid deltidssjukskrivning kan arbetstiden förläggas på ett annat sätt än genom en jämn minskning varje dag </a:t>
            </a:r>
          </a:p>
          <a:p>
            <a:pPr marL="678942" lvl="2" indent="-342900">
              <a:spcBef>
                <a:spcPts val="1067"/>
              </a:spcBef>
              <a:buClr>
                <a:schemeClr val="accent1"/>
              </a:buClr>
              <a:buFont typeface="Symbol" panose="05050102010706020507" pitchFamily="18" charset="2"/>
              <a:buChar char="-"/>
            </a:pPr>
            <a:r>
              <a:rPr lang="sv-SE" sz="2000" dirty="0">
                <a:ea typeface="+mn-ea"/>
                <a:cs typeface="+mn-cs"/>
              </a:rPr>
              <a:t>Förutsättningen är att det inte försämrar individens möjlighet till återgång i arbete</a:t>
            </a:r>
          </a:p>
          <a:p>
            <a:pPr lvl="1">
              <a:buFont typeface="Symbol" panose="05050102010706020507" pitchFamily="18" charset="2"/>
              <a:buChar char="-"/>
            </a:pPr>
            <a:r>
              <a:rPr lang="sv-SE" dirty="0">
                <a:solidFill>
                  <a:schemeClr val="tx1"/>
                </a:solidFill>
              </a:rPr>
              <a:t>Frågan i läkarintyget ändras från och med februari</a:t>
            </a:r>
            <a:endParaRPr lang="sv-SE" i="1" dirty="0"/>
          </a:p>
          <a:p>
            <a:r>
              <a:rPr lang="sv-SE" sz="2000" dirty="0">
                <a:solidFill>
                  <a:schemeClr val="tx1"/>
                </a:solidFill>
              </a:rPr>
              <a:t>Fortsatt undantag i rehabiliteringskedjan vid försenad vård eller rehabilitering p.g.a. covid-19. Gäller hela år 2022.</a:t>
            </a:r>
          </a:p>
          <a:p>
            <a:r>
              <a:rPr lang="sv-SE" sz="2000" dirty="0"/>
              <a:t>Undantag för äldre: En person som förvärvsarbetar och som har rätt till inkomstgrundad ålders­pension, ska undantas från bedömningen mot normalt förekommande arbete från dag 181 till dess att hen kan ta ut garantipension. </a:t>
            </a:r>
          </a:p>
          <a:p>
            <a:endParaRPr lang="sv-SE" sz="2670" dirty="0">
              <a:solidFill>
                <a:schemeClr val="tx1"/>
              </a:solidFill>
            </a:endParaRPr>
          </a:p>
          <a:p>
            <a:pPr marL="336042" lvl="1" indent="0">
              <a:buNone/>
            </a:pPr>
            <a:endParaRPr lang="sv-SE" dirty="0">
              <a:solidFill>
                <a:srgbClr val="7030A0"/>
              </a:solidFill>
            </a:endParaRPr>
          </a:p>
          <a:p>
            <a:pPr lvl="1"/>
            <a:endParaRPr lang="sv-SE" dirty="0">
              <a:solidFill>
                <a:srgbClr val="7030A0"/>
              </a:solidFill>
            </a:endParaRPr>
          </a:p>
          <a:p>
            <a:endParaRPr lang="sv-SE" dirty="0">
              <a:solidFill>
                <a:srgbClr val="7030A0"/>
              </a:solidFill>
            </a:endParaRPr>
          </a:p>
          <a:p>
            <a:endParaRPr lang="sv-SE" dirty="0"/>
          </a:p>
        </p:txBody>
      </p:sp>
      <p:pic>
        <p:nvPicPr>
          <p:cNvPr id="8194" name="Picture 2" descr="https://forsakringskassan-mediaportal.qbank.se/assets/deployedFiles/b773dc0a085934cf3c44b097e7abc087.jpg">
            <a:extLst>
              <a:ext uri="{FF2B5EF4-FFF2-40B4-BE49-F238E27FC236}">
                <a16:creationId xmlns:a16="http://schemas.microsoft.com/office/drawing/2014/main" xmlns="" id="{CA861301-D5C8-464B-A540-143A0E98C4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4319" y="4745507"/>
            <a:ext cx="2561332" cy="201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27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0E47676-5B79-4444-9BAE-3E857ACA4DFF}"/>
              </a:ext>
            </a:extLst>
          </p:cNvPr>
          <p:cNvSpPr>
            <a:spLocks noGrp="1"/>
          </p:cNvSpPr>
          <p:nvPr>
            <p:ph type="title"/>
          </p:nvPr>
        </p:nvSpPr>
        <p:spPr/>
        <p:txBody>
          <a:bodyPr/>
          <a:lstStyle/>
          <a:p>
            <a:r>
              <a:rPr lang="sv-SE" dirty="0"/>
              <a:t>Rehabiliteringskedjan från 1 februari </a:t>
            </a:r>
          </a:p>
        </p:txBody>
      </p:sp>
      <p:pic>
        <p:nvPicPr>
          <p:cNvPr id="4" name="Bildobjekt 3">
            <a:extLst>
              <a:ext uri="{FF2B5EF4-FFF2-40B4-BE49-F238E27FC236}">
                <a16:creationId xmlns:a16="http://schemas.microsoft.com/office/drawing/2014/main" xmlns="" id="{8073AA19-8F65-4072-A32E-15560472606B}"/>
              </a:ext>
            </a:extLst>
          </p:cNvPr>
          <p:cNvPicPr>
            <a:picLocks noChangeAspect="1"/>
          </p:cNvPicPr>
          <p:nvPr/>
        </p:nvPicPr>
        <p:blipFill>
          <a:blip r:embed="rId3"/>
          <a:stretch>
            <a:fillRect/>
          </a:stretch>
        </p:blipFill>
        <p:spPr>
          <a:xfrm>
            <a:off x="222487" y="1506538"/>
            <a:ext cx="11748614" cy="5366767"/>
          </a:xfrm>
          <a:prstGeom prst="rect">
            <a:avLst/>
          </a:prstGeom>
        </p:spPr>
      </p:pic>
    </p:spTree>
    <p:extLst>
      <p:ext uri="{BB962C8B-B14F-4D97-AF65-F5344CB8AC3E}">
        <p14:creationId xmlns:p14="http://schemas.microsoft.com/office/powerpoint/2010/main" val="42458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D20A02DB-B257-504F-893D-E398B352B0AA}"/>
              </a:ext>
            </a:extLst>
          </p:cNvPr>
          <p:cNvSpPr>
            <a:spLocks noGrp="1"/>
          </p:cNvSpPr>
          <p:nvPr>
            <p:ph type="ctrTitle"/>
          </p:nvPr>
        </p:nvSpPr>
        <p:spPr>
          <a:xfrm>
            <a:off x="618988" y="280798"/>
            <a:ext cx="10798899" cy="864096"/>
          </a:xfrm>
        </p:spPr>
        <p:txBody>
          <a:bodyPr/>
          <a:lstStyle/>
          <a:p>
            <a:r>
              <a:rPr lang="sv-SE" sz="4400" dirty="0"/>
              <a:t>Ordningen för undantagen efter dag 180</a:t>
            </a:r>
            <a:br>
              <a:rPr lang="sv-SE" sz="4400" dirty="0"/>
            </a:br>
            <a:r>
              <a:rPr lang="sv-SE" sz="1400" dirty="0"/>
              <a:t>Undantag från att bedöma förmågan mot ett normalt förekommande arbete</a:t>
            </a:r>
            <a:endParaRPr lang="sv-SE" dirty="0"/>
          </a:p>
        </p:txBody>
      </p:sp>
      <p:sp>
        <p:nvSpPr>
          <p:cNvPr id="5" name="Pil: höger 4">
            <a:extLst>
              <a:ext uri="{FF2B5EF4-FFF2-40B4-BE49-F238E27FC236}">
                <a16:creationId xmlns:a16="http://schemas.microsoft.com/office/drawing/2014/main" xmlns="" id="{7BD56745-FD59-4A7E-9C80-A7D59C6095C5}"/>
              </a:ext>
            </a:extLst>
          </p:cNvPr>
          <p:cNvSpPr/>
          <p:nvPr/>
        </p:nvSpPr>
        <p:spPr>
          <a:xfrm>
            <a:off x="507809" y="1491864"/>
            <a:ext cx="10951331" cy="772655"/>
          </a:xfrm>
          <a:prstGeom prst="rightArrow">
            <a:avLst/>
          </a:prstGeom>
          <a:solidFill>
            <a:schemeClr val="bg2"/>
          </a:solidFill>
          <a:ln w="19050">
            <a:solidFill>
              <a:schemeClr val="tx2"/>
            </a:solid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sv-SE" sz="1400" b="0" i="0" u="none" strike="noStrike" kern="1200" cap="none" spc="0" normalizeH="0" baseline="0" noProof="0" dirty="0">
              <a:ln>
                <a:noFill/>
              </a:ln>
              <a:solidFill>
                <a:srgbClr val="1E1E1E">
                  <a:lumMod val="90000"/>
                  <a:lumOff val="10000"/>
                </a:srgbClr>
              </a:solidFill>
              <a:effectLst/>
              <a:uLnTx/>
              <a:uFillTx/>
              <a:latin typeface="Arial"/>
              <a:ea typeface="+mn-ea"/>
              <a:cs typeface="+mn-cs"/>
            </a:endParaRPr>
          </a:p>
        </p:txBody>
      </p:sp>
      <p:sp>
        <p:nvSpPr>
          <p:cNvPr id="6" name="textruta 5">
            <a:extLst>
              <a:ext uri="{FF2B5EF4-FFF2-40B4-BE49-F238E27FC236}">
                <a16:creationId xmlns:a16="http://schemas.microsoft.com/office/drawing/2014/main" xmlns="" id="{C69EFBB5-E863-4704-9474-86FECEE2E100}"/>
              </a:ext>
            </a:extLst>
          </p:cNvPr>
          <p:cNvSpPr txBox="1"/>
          <p:nvPr/>
        </p:nvSpPr>
        <p:spPr>
          <a:xfrm>
            <a:off x="574791" y="1743222"/>
            <a:ext cx="50405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180</a:t>
            </a:r>
          </a:p>
        </p:txBody>
      </p:sp>
      <p:sp>
        <p:nvSpPr>
          <p:cNvPr id="7" name="textruta 6">
            <a:extLst>
              <a:ext uri="{FF2B5EF4-FFF2-40B4-BE49-F238E27FC236}">
                <a16:creationId xmlns:a16="http://schemas.microsoft.com/office/drawing/2014/main" xmlns="" id="{90716AE2-F421-4FFE-ABB0-6FD4C1BD97B5}"/>
              </a:ext>
            </a:extLst>
          </p:cNvPr>
          <p:cNvSpPr txBox="1"/>
          <p:nvPr/>
        </p:nvSpPr>
        <p:spPr>
          <a:xfrm>
            <a:off x="4361070" y="1712968"/>
            <a:ext cx="50405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365</a:t>
            </a:r>
          </a:p>
        </p:txBody>
      </p:sp>
      <p:sp>
        <p:nvSpPr>
          <p:cNvPr id="8" name="textruta 7">
            <a:extLst>
              <a:ext uri="{FF2B5EF4-FFF2-40B4-BE49-F238E27FC236}">
                <a16:creationId xmlns:a16="http://schemas.microsoft.com/office/drawing/2014/main" xmlns="" id="{41101267-7430-40B1-A960-C0A65BB94BA9}"/>
              </a:ext>
            </a:extLst>
          </p:cNvPr>
          <p:cNvSpPr txBox="1"/>
          <p:nvPr/>
        </p:nvSpPr>
        <p:spPr>
          <a:xfrm>
            <a:off x="7827622" y="1699714"/>
            <a:ext cx="50405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550</a:t>
            </a:r>
          </a:p>
        </p:txBody>
      </p:sp>
      <p:sp>
        <p:nvSpPr>
          <p:cNvPr id="11" name="textruta 10">
            <a:extLst>
              <a:ext uri="{FF2B5EF4-FFF2-40B4-BE49-F238E27FC236}">
                <a16:creationId xmlns:a16="http://schemas.microsoft.com/office/drawing/2014/main" xmlns="" id="{39D585B0-4227-4727-A56B-E456338FC3A3}"/>
              </a:ext>
            </a:extLst>
          </p:cNvPr>
          <p:cNvSpPr txBox="1"/>
          <p:nvPr/>
        </p:nvSpPr>
        <p:spPr>
          <a:xfrm>
            <a:off x="543504" y="4928502"/>
            <a:ext cx="17281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Övervägande skäl</a:t>
            </a:r>
          </a:p>
        </p:txBody>
      </p:sp>
      <p:sp>
        <p:nvSpPr>
          <p:cNvPr id="12" name="textruta 11">
            <a:extLst>
              <a:ext uri="{FF2B5EF4-FFF2-40B4-BE49-F238E27FC236}">
                <a16:creationId xmlns:a16="http://schemas.microsoft.com/office/drawing/2014/main" xmlns="" id="{AFAAD73B-541D-409F-97FB-B2558EBB3969}"/>
              </a:ext>
            </a:extLst>
          </p:cNvPr>
          <p:cNvSpPr txBox="1"/>
          <p:nvPr/>
        </p:nvSpPr>
        <p:spPr>
          <a:xfrm>
            <a:off x="526416" y="3917717"/>
            <a:ext cx="208823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Fördröjning p.g.a. </a:t>
            </a:r>
            <a:r>
              <a:rPr kumimoji="0" lang="sv-SE" sz="1400" b="0" i="0" u="none" strike="noStrike" kern="1200" cap="none" spc="-20" normalizeH="0" baseline="0" noProof="0" dirty="0" err="1">
                <a:ln>
                  <a:noFill/>
                </a:ln>
                <a:solidFill>
                  <a:srgbClr val="1E1E1E">
                    <a:lumMod val="90000"/>
                    <a:lumOff val="10000"/>
                  </a:srgbClr>
                </a:solidFill>
                <a:effectLst/>
                <a:uLnTx/>
                <a:uFillTx/>
                <a:latin typeface="Arial"/>
                <a:ea typeface="+mn-ea"/>
                <a:cs typeface="Arial" charset="0"/>
              </a:rPr>
              <a:t>covid</a:t>
            </a:r>
            <a:endPar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endParaRPr>
          </a:p>
        </p:txBody>
      </p:sp>
      <p:sp>
        <p:nvSpPr>
          <p:cNvPr id="13" name="Höger klammerparentes 12">
            <a:extLst>
              <a:ext uri="{FF2B5EF4-FFF2-40B4-BE49-F238E27FC236}">
                <a16:creationId xmlns:a16="http://schemas.microsoft.com/office/drawing/2014/main" xmlns="" id="{EBC090DA-C29C-4A46-9E75-94D972BF9657}"/>
              </a:ext>
            </a:extLst>
          </p:cNvPr>
          <p:cNvSpPr/>
          <p:nvPr/>
        </p:nvSpPr>
        <p:spPr>
          <a:xfrm rot="5400000">
            <a:off x="2404050" y="2836292"/>
            <a:ext cx="432050" cy="3960440"/>
          </a:xfrm>
          <a:prstGeom prst="rightBrace">
            <a:avLst/>
          </a:prstGeom>
          <a:ln w="28575" cap="sq">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1E1E1E"/>
              </a:solidFill>
              <a:effectLst/>
              <a:uLnTx/>
              <a:uFillTx/>
              <a:latin typeface="Arial"/>
              <a:ea typeface="+mn-ea"/>
              <a:cs typeface="+mn-cs"/>
            </a:endParaRPr>
          </a:p>
        </p:txBody>
      </p:sp>
      <p:sp>
        <p:nvSpPr>
          <p:cNvPr id="14" name="Höger klammerparentes 13">
            <a:extLst>
              <a:ext uri="{FF2B5EF4-FFF2-40B4-BE49-F238E27FC236}">
                <a16:creationId xmlns:a16="http://schemas.microsoft.com/office/drawing/2014/main" xmlns="" id="{95FA7EB6-9FDB-4A7F-8C91-897E6828FD53}"/>
              </a:ext>
            </a:extLst>
          </p:cNvPr>
          <p:cNvSpPr/>
          <p:nvPr/>
        </p:nvSpPr>
        <p:spPr>
          <a:xfrm rot="5400000">
            <a:off x="4168599" y="1985051"/>
            <a:ext cx="384943" cy="7437159"/>
          </a:xfrm>
          <a:prstGeom prst="rightBrace">
            <a:avLst/>
          </a:prstGeom>
          <a:ln w="28575" cap="sq">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1E1E1E"/>
              </a:solidFill>
              <a:effectLst/>
              <a:uLnTx/>
              <a:uFillTx/>
              <a:latin typeface="Arial"/>
              <a:ea typeface="+mn-ea"/>
              <a:cs typeface="+mn-cs"/>
            </a:endParaRPr>
          </a:p>
        </p:txBody>
      </p:sp>
      <p:sp>
        <p:nvSpPr>
          <p:cNvPr id="15" name="textruta 14">
            <a:extLst>
              <a:ext uri="{FF2B5EF4-FFF2-40B4-BE49-F238E27FC236}">
                <a16:creationId xmlns:a16="http://schemas.microsoft.com/office/drawing/2014/main" xmlns="" id="{D5E052F0-FD7E-471C-9370-F0A21E8B406A}"/>
              </a:ext>
            </a:extLst>
          </p:cNvPr>
          <p:cNvSpPr txBox="1"/>
          <p:nvPr/>
        </p:nvSpPr>
        <p:spPr>
          <a:xfrm>
            <a:off x="612268" y="5785398"/>
            <a:ext cx="17281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Särskilda skäl</a:t>
            </a:r>
          </a:p>
        </p:txBody>
      </p:sp>
      <p:sp>
        <p:nvSpPr>
          <p:cNvPr id="17" name="Höger klammerparentes 16">
            <a:extLst>
              <a:ext uri="{FF2B5EF4-FFF2-40B4-BE49-F238E27FC236}">
                <a16:creationId xmlns:a16="http://schemas.microsoft.com/office/drawing/2014/main" xmlns="" id="{E1CC2A2B-6B21-40E0-9DB3-1DA126B7D8BF}"/>
              </a:ext>
            </a:extLst>
          </p:cNvPr>
          <p:cNvSpPr/>
          <p:nvPr/>
        </p:nvSpPr>
        <p:spPr>
          <a:xfrm>
            <a:off x="9760028" y="2475100"/>
            <a:ext cx="432048" cy="4280705"/>
          </a:xfrm>
          <a:prstGeom prst="rightBrace">
            <a:avLst/>
          </a:prstGeom>
          <a:ln w="28575" cap="sq">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1E1E1E"/>
              </a:solidFill>
              <a:effectLst/>
              <a:uLnTx/>
              <a:uFillTx/>
              <a:latin typeface="Arial"/>
              <a:ea typeface="+mn-ea"/>
              <a:cs typeface="+mn-cs"/>
            </a:endParaRPr>
          </a:p>
        </p:txBody>
      </p:sp>
      <p:sp>
        <p:nvSpPr>
          <p:cNvPr id="18" name="textruta 17">
            <a:extLst>
              <a:ext uri="{FF2B5EF4-FFF2-40B4-BE49-F238E27FC236}">
                <a16:creationId xmlns:a16="http://schemas.microsoft.com/office/drawing/2014/main" xmlns="" id="{FFB4A615-192A-422B-A204-FCDC1FDA668E}"/>
              </a:ext>
            </a:extLst>
          </p:cNvPr>
          <p:cNvSpPr txBox="1"/>
          <p:nvPr/>
        </p:nvSpPr>
        <p:spPr>
          <a:xfrm>
            <a:off x="10497430" y="3695277"/>
            <a:ext cx="1492145"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Så länge ett undantag kan tillämpas så bedöms förmågan mot det som arbetsgivaren erbjuder</a:t>
            </a:r>
          </a:p>
        </p:txBody>
      </p:sp>
      <p:cxnSp>
        <p:nvCxnSpPr>
          <p:cNvPr id="23" name="Rak pilkoppling 22">
            <a:extLst>
              <a:ext uri="{FF2B5EF4-FFF2-40B4-BE49-F238E27FC236}">
                <a16:creationId xmlns:a16="http://schemas.microsoft.com/office/drawing/2014/main" xmlns="" id="{FC6DB48F-B0CC-41EA-8501-572B7EEDE34B}"/>
              </a:ext>
            </a:extLst>
          </p:cNvPr>
          <p:cNvCxnSpPr>
            <a:cxnSpLocks/>
          </p:cNvCxnSpPr>
          <p:nvPr/>
        </p:nvCxnSpPr>
        <p:spPr>
          <a:xfrm>
            <a:off x="612268" y="3810794"/>
            <a:ext cx="8136904" cy="0"/>
          </a:xfrm>
          <a:prstGeom prst="straightConnector1">
            <a:avLst/>
          </a:prstGeom>
          <a:ln w="28575" cap="sq">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textruta 26">
            <a:extLst>
              <a:ext uri="{FF2B5EF4-FFF2-40B4-BE49-F238E27FC236}">
                <a16:creationId xmlns:a16="http://schemas.microsoft.com/office/drawing/2014/main" xmlns="" id="{7555CA7B-BEE8-4278-ABD4-D02C66EA4473}"/>
              </a:ext>
            </a:extLst>
          </p:cNvPr>
          <p:cNvSpPr txBox="1"/>
          <p:nvPr/>
        </p:nvSpPr>
        <p:spPr>
          <a:xfrm>
            <a:off x="8943154" y="6507282"/>
            <a:ext cx="622893"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Finns ingen gräns</a:t>
            </a:r>
          </a:p>
        </p:txBody>
      </p:sp>
      <p:sp>
        <p:nvSpPr>
          <p:cNvPr id="28" name="textruta 27">
            <a:extLst>
              <a:ext uri="{FF2B5EF4-FFF2-40B4-BE49-F238E27FC236}">
                <a16:creationId xmlns:a16="http://schemas.microsoft.com/office/drawing/2014/main" xmlns="" id="{38341958-1EF5-465A-9AFB-F7C0A5FE6833}"/>
              </a:ext>
            </a:extLst>
          </p:cNvPr>
          <p:cNvSpPr txBox="1"/>
          <p:nvPr/>
        </p:nvSpPr>
        <p:spPr>
          <a:xfrm>
            <a:off x="526416" y="2939122"/>
            <a:ext cx="614644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Åldersvillkor: Från månaden man fyller 62 till månaden innan man fyller 65 år</a:t>
            </a:r>
          </a:p>
        </p:txBody>
      </p:sp>
      <p:sp>
        <p:nvSpPr>
          <p:cNvPr id="19" name="textruta 18">
            <a:extLst>
              <a:ext uri="{FF2B5EF4-FFF2-40B4-BE49-F238E27FC236}">
                <a16:creationId xmlns:a16="http://schemas.microsoft.com/office/drawing/2014/main" xmlns="" id="{351682EA-984D-45B3-B177-294496188F8C}"/>
              </a:ext>
            </a:extLst>
          </p:cNvPr>
          <p:cNvSpPr txBox="1"/>
          <p:nvPr/>
        </p:nvSpPr>
        <p:spPr>
          <a:xfrm>
            <a:off x="574791" y="6642294"/>
            <a:ext cx="17281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Oskäligt</a:t>
            </a:r>
          </a:p>
        </p:txBody>
      </p:sp>
      <p:cxnSp>
        <p:nvCxnSpPr>
          <p:cNvPr id="20" name="Rak pilkoppling 19">
            <a:extLst>
              <a:ext uri="{FF2B5EF4-FFF2-40B4-BE49-F238E27FC236}">
                <a16:creationId xmlns:a16="http://schemas.microsoft.com/office/drawing/2014/main" xmlns="" id="{F9CD81A6-957C-4579-A3C3-6AA0AB2D0B97}"/>
              </a:ext>
            </a:extLst>
          </p:cNvPr>
          <p:cNvCxnSpPr>
            <a:cxnSpLocks/>
          </p:cNvCxnSpPr>
          <p:nvPr/>
        </p:nvCxnSpPr>
        <p:spPr>
          <a:xfrm>
            <a:off x="639855" y="6565635"/>
            <a:ext cx="8136904" cy="0"/>
          </a:xfrm>
          <a:prstGeom prst="straightConnector1">
            <a:avLst/>
          </a:prstGeom>
          <a:ln w="28575" cap="sq">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xmlns="" id="{26D6C719-884C-4F05-B045-06F14DCEDA79}"/>
              </a:ext>
            </a:extLst>
          </p:cNvPr>
          <p:cNvSpPr txBox="1"/>
          <p:nvPr/>
        </p:nvSpPr>
        <p:spPr>
          <a:xfrm>
            <a:off x="8943153" y="3702273"/>
            <a:ext cx="622893"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20" normalizeH="0" baseline="0" noProof="0" dirty="0">
                <a:ln>
                  <a:noFill/>
                </a:ln>
                <a:solidFill>
                  <a:srgbClr val="1E1E1E">
                    <a:lumMod val="90000"/>
                    <a:lumOff val="10000"/>
                  </a:srgbClr>
                </a:solidFill>
                <a:effectLst/>
                <a:uLnTx/>
                <a:uFillTx/>
                <a:latin typeface="Arial"/>
                <a:ea typeface="+mn-ea"/>
                <a:cs typeface="Arial" charset="0"/>
              </a:rPr>
              <a:t>Finns ingen gräns</a:t>
            </a:r>
          </a:p>
        </p:txBody>
      </p:sp>
      <p:sp>
        <p:nvSpPr>
          <p:cNvPr id="2" name="Rektangel: rundade hörn 1">
            <a:extLst>
              <a:ext uri="{FF2B5EF4-FFF2-40B4-BE49-F238E27FC236}">
                <a16:creationId xmlns:a16="http://schemas.microsoft.com/office/drawing/2014/main" xmlns="" id="{64C6BF40-B5A8-4207-AC62-59358D951379}"/>
              </a:ext>
            </a:extLst>
          </p:cNvPr>
          <p:cNvSpPr/>
          <p:nvPr/>
        </p:nvSpPr>
        <p:spPr>
          <a:xfrm>
            <a:off x="229693" y="2850064"/>
            <a:ext cx="288032" cy="384939"/>
          </a:xfrm>
          <a:prstGeom prst="roundRect">
            <a:avLst/>
          </a:prstGeom>
          <a:solidFill>
            <a:schemeClr val="bg2"/>
          </a:solidFill>
          <a:ln w="19050">
            <a:solidFill>
              <a:schemeClr val="tx2"/>
            </a:solid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0" normalizeH="0" baseline="0" noProof="0" dirty="0">
                <a:ln>
                  <a:noFill/>
                </a:ln>
                <a:solidFill>
                  <a:srgbClr val="1E1E1E">
                    <a:lumMod val="90000"/>
                    <a:lumOff val="10000"/>
                  </a:srgbClr>
                </a:solidFill>
                <a:effectLst/>
                <a:uLnTx/>
                <a:uFillTx/>
                <a:latin typeface="Arial"/>
                <a:ea typeface="+mn-ea"/>
                <a:cs typeface="+mn-cs"/>
              </a:rPr>
              <a:t>1</a:t>
            </a:r>
          </a:p>
        </p:txBody>
      </p:sp>
      <p:sp>
        <p:nvSpPr>
          <p:cNvPr id="22" name="Rektangel: rundade hörn 21">
            <a:extLst>
              <a:ext uri="{FF2B5EF4-FFF2-40B4-BE49-F238E27FC236}">
                <a16:creationId xmlns:a16="http://schemas.microsoft.com/office/drawing/2014/main" xmlns="" id="{B35C8F72-DC33-495E-8266-99AE0B1AB981}"/>
              </a:ext>
            </a:extLst>
          </p:cNvPr>
          <p:cNvSpPr/>
          <p:nvPr/>
        </p:nvSpPr>
        <p:spPr>
          <a:xfrm>
            <a:off x="219777" y="3620612"/>
            <a:ext cx="288032" cy="384939"/>
          </a:xfrm>
          <a:prstGeom prst="roundRect">
            <a:avLst/>
          </a:prstGeom>
          <a:solidFill>
            <a:schemeClr val="bg2"/>
          </a:solidFill>
          <a:ln w="19050">
            <a:solidFill>
              <a:schemeClr val="tx2"/>
            </a:solid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0" normalizeH="0" baseline="0" noProof="0" dirty="0">
                <a:ln>
                  <a:noFill/>
                </a:ln>
                <a:solidFill>
                  <a:srgbClr val="1E1E1E">
                    <a:lumMod val="90000"/>
                    <a:lumOff val="10000"/>
                  </a:srgbClr>
                </a:solidFill>
                <a:effectLst/>
                <a:uLnTx/>
                <a:uFillTx/>
                <a:latin typeface="Arial"/>
                <a:ea typeface="+mn-ea"/>
                <a:cs typeface="+mn-cs"/>
              </a:rPr>
              <a:t>2</a:t>
            </a:r>
          </a:p>
        </p:txBody>
      </p:sp>
      <p:sp>
        <p:nvSpPr>
          <p:cNvPr id="24" name="Rektangel: rundade hörn 23">
            <a:extLst>
              <a:ext uri="{FF2B5EF4-FFF2-40B4-BE49-F238E27FC236}">
                <a16:creationId xmlns:a16="http://schemas.microsoft.com/office/drawing/2014/main" xmlns="" id="{5A0B2459-4D4A-43DC-AABF-F71AE7AAA748}"/>
              </a:ext>
            </a:extLst>
          </p:cNvPr>
          <p:cNvSpPr/>
          <p:nvPr/>
        </p:nvSpPr>
        <p:spPr>
          <a:xfrm>
            <a:off x="229693" y="4500111"/>
            <a:ext cx="288032" cy="384939"/>
          </a:xfrm>
          <a:prstGeom prst="roundRect">
            <a:avLst/>
          </a:prstGeom>
          <a:solidFill>
            <a:schemeClr val="bg2"/>
          </a:solidFill>
          <a:ln w="19050">
            <a:solidFill>
              <a:schemeClr val="tx2"/>
            </a:solid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0" normalizeH="0" baseline="0" noProof="0" dirty="0">
                <a:ln>
                  <a:noFill/>
                </a:ln>
                <a:solidFill>
                  <a:srgbClr val="1E1E1E">
                    <a:lumMod val="90000"/>
                    <a:lumOff val="10000"/>
                  </a:srgbClr>
                </a:solidFill>
                <a:effectLst/>
                <a:uLnTx/>
                <a:uFillTx/>
                <a:latin typeface="Arial"/>
                <a:ea typeface="+mn-ea"/>
                <a:cs typeface="+mn-cs"/>
              </a:rPr>
              <a:t>3</a:t>
            </a:r>
          </a:p>
        </p:txBody>
      </p:sp>
      <p:sp>
        <p:nvSpPr>
          <p:cNvPr id="25" name="Rektangel: rundade hörn 24">
            <a:extLst>
              <a:ext uri="{FF2B5EF4-FFF2-40B4-BE49-F238E27FC236}">
                <a16:creationId xmlns:a16="http://schemas.microsoft.com/office/drawing/2014/main" xmlns="" id="{F1555E5C-06F5-4EDE-A677-954530F16E70}"/>
              </a:ext>
            </a:extLst>
          </p:cNvPr>
          <p:cNvSpPr/>
          <p:nvPr/>
        </p:nvSpPr>
        <p:spPr>
          <a:xfrm>
            <a:off x="221180" y="5381898"/>
            <a:ext cx="288032" cy="384939"/>
          </a:xfrm>
          <a:prstGeom prst="roundRect">
            <a:avLst/>
          </a:prstGeom>
          <a:solidFill>
            <a:schemeClr val="bg2"/>
          </a:solidFill>
          <a:ln w="19050">
            <a:solidFill>
              <a:schemeClr val="tx2"/>
            </a:solid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0" normalizeH="0" baseline="0" noProof="0" dirty="0">
                <a:ln>
                  <a:noFill/>
                </a:ln>
                <a:solidFill>
                  <a:srgbClr val="1E1E1E">
                    <a:lumMod val="90000"/>
                    <a:lumOff val="10000"/>
                  </a:srgbClr>
                </a:solidFill>
                <a:effectLst/>
                <a:uLnTx/>
                <a:uFillTx/>
                <a:latin typeface="Arial"/>
                <a:ea typeface="+mn-ea"/>
                <a:cs typeface="+mn-cs"/>
              </a:rPr>
              <a:t>4</a:t>
            </a:r>
          </a:p>
        </p:txBody>
      </p:sp>
      <p:sp>
        <p:nvSpPr>
          <p:cNvPr id="26" name="Rektangel: rundade hörn 25">
            <a:extLst>
              <a:ext uri="{FF2B5EF4-FFF2-40B4-BE49-F238E27FC236}">
                <a16:creationId xmlns:a16="http://schemas.microsoft.com/office/drawing/2014/main" xmlns="" id="{E7D0E9B3-A9F1-4B3C-AFF5-07F54E49D004}"/>
              </a:ext>
            </a:extLst>
          </p:cNvPr>
          <p:cNvSpPr/>
          <p:nvPr/>
        </p:nvSpPr>
        <p:spPr>
          <a:xfrm>
            <a:off x="229693" y="6314812"/>
            <a:ext cx="288032" cy="384939"/>
          </a:xfrm>
          <a:prstGeom prst="roundRect">
            <a:avLst/>
          </a:prstGeom>
          <a:solidFill>
            <a:schemeClr val="bg2"/>
          </a:solidFill>
          <a:ln w="19050">
            <a:solidFill>
              <a:schemeClr val="tx2"/>
            </a:solid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sz="1400" b="0" i="0" u="none" strike="noStrike" kern="1200" cap="none" spc="0" normalizeH="0" baseline="0" noProof="0" dirty="0">
                <a:ln>
                  <a:noFill/>
                </a:ln>
                <a:solidFill>
                  <a:srgbClr val="1E1E1E">
                    <a:lumMod val="90000"/>
                    <a:lumOff val="10000"/>
                  </a:srgbClr>
                </a:solidFill>
                <a:effectLst/>
                <a:uLnTx/>
                <a:uFillTx/>
                <a:latin typeface="Arial"/>
                <a:ea typeface="+mn-ea"/>
                <a:cs typeface="+mn-cs"/>
              </a:rPr>
              <a:t>5</a:t>
            </a:r>
          </a:p>
        </p:txBody>
      </p:sp>
    </p:spTree>
    <p:extLst>
      <p:ext uri="{BB962C8B-B14F-4D97-AF65-F5344CB8AC3E}">
        <p14:creationId xmlns:p14="http://schemas.microsoft.com/office/powerpoint/2010/main" val="1747300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3E2B1A4B-1668-46C4-BA1D-D81E302A3D36}"/>
              </a:ext>
            </a:extLst>
          </p:cNvPr>
          <p:cNvSpPr>
            <a:spLocks noGrp="1"/>
          </p:cNvSpPr>
          <p:nvPr>
            <p:ph type="title"/>
          </p:nvPr>
        </p:nvSpPr>
        <p:spPr/>
        <p:txBody>
          <a:bodyPr/>
          <a:lstStyle/>
          <a:p>
            <a:r>
              <a:rPr lang="sv-SE" dirty="0"/>
              <a:t/>
            </a:r>
            <a:br>
              <a:rPr lang="sv-SE" dirty="0"/>
            </a:br>
            <a:r>
              <a:rPr lang="sv-SE" dirty="0"/>
              <a:t>Undantag vid försenad vård eller rehabilitering orsakad av covid-19</a:t>
            </a:r>
            <a:br>
              <a:rPr lang="sv-SE" dirty="0"/>
            </a:br>
            <a:endParaRPr lang="sv-SE" dirty="0"/>
          </a:p>
        </p:txBody>
      </p:sp>
    </p:spTree>
    <p:extLst>
      <p:ext uri="{BB962C8B-B14F-4D97-AF65-F5344CB8AC3E}">
        <p14:creationId xmlns:p14="http://schemas.microsoft.com/office/powerpoint/2010/main" val="11890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DBCB2BF-2822-4800-8ADA-4F27ACC61F50}"/>
              </a:ext>
            </a:extLst>
          </p:cNvPr>
          <p:cNvSpPr>
            <a:spLocks noGrp="1"/>
          </p:cNvSpPr>
          <p:nvPr>
            <p:ph type="title"/>
          </p:nvPr>
        </p:nvSpPr>
        <p:spPr/>
        <p:txBody>
          <a:bodyPr/>
          <a:lstStyle/>
          <a:p>
            <a:r>
              <a:rPr lang="sv-SE" dirty="0"/>
              <a:t>Försenad vård eller rehabilitering </a:t>
            </a:r>
            <a:br>
              <a:rPr lang="sv-SE" dirty="0"/>
            </a:br>
            <a:r>
              <a:rPr lang="sv-SE" dirty="0"/>
              <a:t>pga. covid-19</a:t>
            </a:r>
          </a:p>
        </p:txBody>
      </p:sp>
      <p:sp>
        <p:nvSpPr>
          <p:cNvPr id="6" name="Platshållare för text 5">
            <a:extLst>
              <a:ext uri="{FF2B5EF4-FFF2-40B4-BE49-F238E27FC236}">
                <a16:creationId xmlns:a16="http://schemas.microsoft.com/office/drawing/2014/main" xmlns="" id="{6A91AD41-463B-44FF-B45D-18EA4C6A3614}"/>
              </a:ext>
            </a:extLst>
          </p:cNvPr>
          <p:cNvSpPr>
            <a:spLocks noGrp="1"/>
          </p:cNvSpPr>
          <p:nvPr>
            <p:ph type="body" sz="quarter" idx="12"/>
          </p:nvPr>
        </p:nvSpPr>
        <p:spPr>
          <a:xfrm>
            <a:off x="607937" y="1506538"/>
            <a:ext cx="8641359" cy="5227140"/>
          </a:xfrm>
        </p:spPr>
        <p:txBody>
          <a:bodyPr/>
          <a:lstStyle/>
          <a:p>
            <a:r>
              <a:rPr lang="sv-SE" sz="2670" dirty="0">
                <a:solidFill>
                  <a:schemeClr val="tx1"/>
                </a:solidFill>
              </a:rPr>
              <a:t>I de fall vård eller rehabilitering försenats pga. effekter av sjukdomen covid-19</a:t>
            </a:r>
          </a:p>
          <a:p>
            <a:r>
              <a:rPr lang="sv-SE" sz="2670" dirty="0">
                <a:solidFill>
                  <a:schemeClr val="tx1"/>
                </a:solidFill>
              </a:rPr>
              <a:t>Personer ska inte stå utan sjukpenning på grund av uppskjutna operationer eller behandlingar</a:t>
            </a:r>
          </a:p>
          <a:p>
            <a:r>
              <a:rPr lang="sv-SE" sz="2670" dirty="0">
                <a:solidFill>
                  <a:schemeClr val="tx1"/>
                </a:solidFill>
              </a:rPr>
              <a:t>Möjlighet att skjuta upp prövningen mot normalt förekommande arbete efter dag 180 i rehabiliteringskedjan</a:t>
            </a:r>
          </a:p>
          <a:p>
            <a:r>
              <a:rPr lang="sv-SE" sz="2670" dirty="0">
                <a:solidFill>
                  <a:schemeClr val="tx1"/>
                </a:solidFill>
              </a:rPr>
              <a:t>Lagen gäller under år 2022 </a:t>
            </a:r>
          </a:p>
        </p:txBody>
      </p:sp>
      <p:sp>
        <p:nvSpPr>
          <p:cNvPr id="5" name="Rektangel: rundade hörn 4">
            <a:extLst>
              <a:ext uri="{FF2B5EF4-FFF2-40B4-BE49-F238E27FC236}">
                <a16:creationId xmlns:a16="http://schemas.microsoft.com/office/drawing/2014/main" xmlns="" id="{0A248747-AF71-4C44-96D0-8E6317E60AA3}"/>
              </a:ext>
            </a:extLst>
          </p:cNvPr>
          <p:cNvSpPr/>
          <p:nvPr/>
        </p:nvSpPr>
        <p:spPr>
          <a:xfrm>
            <a:off x="9481170" y="354410"/>
            <a:ext cx="1728192" cy="576064"/>
          </a:xfrm>
          <a:prstGeom prst="roundRect">
            <a:avLst/>
          </a:prstGeom>
          <a:solidFill>
            <a:schemeClr val="accent6">
              <a:lumMod val="5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spcAft>
                <a:spcPts val="600"/>
              </a:spcAft>
            </a:pPr>
            <a:r>
              <a:rPr lang="sv-SE" sz="2400" b="1" dirty="0">
                <a:solidFill>
                  <a:schemeClr val="bg1"/>
                </a:solidFill>
              </a:rPr>
              <a:t>1 jan</a:t>
            </a:r>
          </a:p>
        </p:txBody>
      </p:sp>
      <p:pic>
        <p:nvPicPr>
          <p:cNvPr id="3076" name="Picture 4" descr="https://forsakringskassan-mediaportal.qbank.se/assets/deployedFiles/76baa1370971d823fe85e3e17d916cf2.png">
            <a:extLst>
              <a:ext uri="{FF2B5EF4-FFF2-40B4-BE49-F238E27FC236}">
                <a16:creationId xmlns:a16="http://schemas.microsoft.com/office/drawing/2014/main" xmlns="" id="{3EB85CF6-94CC-4016-8EE8-A3D769641C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0746" y="4113371"/>
            <a:ext cx="2609040" cy="250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158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11D7E91-525B-4338-AEFF-1D37784EEFDD}"/>
              </a:ext>
            </a:extLst>
          </p:cNvPr>
          <p:cNvSpPr>
            <a:spLocks noGrp="1"/>
          </p:cNvSpPr>
          <p:nvPr>
            <p:ph type="title"/>
          </p:nvPr>
        </p:nvSpPr>
        <p:spPr/>
        <p:txBody>
          <a:bodyPr/>
          <a:lstStyle/>
          <a:p>
            <a:r>
              <a:rPr lang="sv-SE" dirty="0"/>
              <a:t>För dig som jobbar i vården</a:t>
            </a:r>
          </a:p>
        </p:txBody>
      </p:sp>
      <p:sp>
        <p:nvSpPr>
          <p:cNvPr id="3" name="Platshållare för text 2">
            <a:extLst>
              <a:ext uri="{FF2B5EF4-FFF2-40B4-BE49-F238E27FC236}">
                <a16:creationId xmlns:a16="http://schemas.microsoft.com/office/drawing/2014/main" xmlns="" id="{9743AB33-664C-4289-BAB1-DFAD3D201922}"/>
              </a:ext>
            </a:extLst>
          </p:cNvPr>
          <p:cNvSpPr>
            <a:spLocks noGrp="1"/>
          </p:cNvSpPr>
          <p:nvPr>
            <p:ph type="body" sz="quarter" idx="12"/>
          </p:nvPr>
        </p:nvSpPr>
        <p:spPr>
          <a:xfrm>
            <a:off x="607937" y="1506538"/>
            <a:ext cx="9377289" cy="5227140"/>
          </a:xfrm>
        </p:spPr>
        <p:txBody>
          <a:bodyPr/>
          <a:lstStyle/>
          <a:p>
            <a:pPr marL="0" indent="0">
              <a:buNone/>
            </a:pPr>
            <a:r>
              <a:rPr lang="sv-SE" sz="2400" dirty="0"/>
              <a:t>Det här behöver du tänka på från den 1 januari när det gäller försenad vård eller rehabilitering på grund av covid-19</a:t>
            </a:r>
          </a:p>
          <a:p>
            <a:r>
              <a:rPr lang="sv-SE" sz="2400" dirty="0"/>
              <a:t>Viktigt att det framgår att patientens vård är uppskjuten till följd av covid-19</a:t>
            </a:r>
          </a:p>
          <a:p>
            <a:r>
              <a:rPr lang="sv-SE" sz="2400" dirty="0"/>
              <a:t>Viktigt att tänka aktivt vilka möjligheter finns i väntan på behandlingen som är uppskjuten</a:t>
            </a:r>
          </a:p>
          <a:p>
            <a:pPr lvl="1"/>
            <a:r>
              <a:rPr lang="sv-SE" sz="2400" dirty="0"/>
              <a:t>Deltidssjukskrivning </a:t>
            </a:r>
          </a:p>
          <a:p>
            <a:pPr lvl="1"/>
            <a:r>
              <a:rPr lang="sv-SE" sz="2400" dirty="0"/>
              <a:t>Anpassning av arbetsuppgifter</a:t>
            </a:r>
          </a:p>
          <a:p>
            <a:pPr lvl="1"/>
            <a:r>
              <a:rPr lang="sv-SE" sz="2400" dirty="0"/>
              <a:t>Samordningsbehov</a:t>
            </a:r>
          </a:p>
          <a:p>
            <a:pPr lvl="1"/>
            <a:endParaRPr lang="sv-SE" dirty="0"/>
          </a:p>
        </p:txBody>
      </p:sp>
    </p:spTree>
    <p:extLst>
      <p:ext uri="{BB962C8B-B14F-4D97-AF65-F5344CB8AC3E}">
        <p14:creationId xmlns:p14="http://schemas.microsoft.com/office/powerpoint/2010/main" val="1664653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K-mall-2018-12 ljus">
  <a:themeElements>
    <a:clrScheme name="Försäkringskassan mörk palett 2018">
      <a:dk1>
        <a:srgbClr val="1E1E1E"/>
      </a:dk1>
      <a:lt1>
        <a:srgbClr val="FFFFFF"/>
      </a:lt1>
      <a:dk2>
        <a:srgbClr val="11693E"/>
      </a:dk2>
      <a:lt2>
        <a:srgbClr val="A6D0AB"/>
      </a:lt2>
      <a:accent1>
        <a:srgbClr val="5F9E6C"/>
      </a:accent1>
      <a:accent2>
        <a:srgbClr val="A73A64"/>
      </a:accent2>
      <a:accent3>
        <a:srgbClr val="BF8A20"/>
      </a:accent3>
      <a:accent4>
        <a:srgbClr val="D34503"/>
      </a:accent4>
      <a:accent5>
        <a:srgbClr val="4C669F"/>
      </a:accent5>
      <a:accent6>
        <a:srgbClr val="A6D0AB"/>
      </a:accent6>
      <a:hlink>
        <a:srgbClr val="009CDD"/>
      </a:hlink>
      <a:folHlink>
        <a:srgbClr val="AEAFAD"/>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_original_ppt-mall" id="{36A0DBC0-13A5-432A-A628-79C8EE2D8F02}" vid="{6AC81A52-3750-4042-AEC5-8A077A3F371D}"/>
    </a:ext>
  </a:extLst>
</a:theme>
</file>

<file path=ppt/theme/theme2.xml><?xml version="1.0" encoding="utf-8"?>
<a:theme xmlns:a="http://schemas.openxmlformats.org/drawingml/2006/main" name="1_FK-mall-2018-12 ljus">
  <a:themeElements>
    <a:clrScheme name="Försäkringskassan mörk palett 2018">
      <a:dk1>
        <a:srgbClr val="1E1E1E"/>
      </a:dk1>
      <a:lt1>
        <a:srgbClr val="FFFFFF"/>
      </a:lt1>
      <a:dk2>
        <a:srgbClr val="11693E"/>
      </a:dk2>
      <a:lt2>
        <a:srgbClr val="A6D0AB"/>
      </a:lt2>
      <a:accent1>
        <a:srgbClr val="5F9E6C"/>
      </a:accent1>
      <a:accent2>
        <a:srgbClr val="A73A64"/>
      </a:accent2>
      <a:accent3>
        <a:srgbClr val="BF8A20"/>
      </a:accent3>
      <a:accent4>
        <a:srgbClr val="D34503"/>
      </a:accent4>
      <a:accent5>
        <a:srgbClr val="4C669F"/>
      </a:accent5>
      <a:accent6>
        <a:srgbClr val="A6D0AB"/>
      </a:accent6>
      <a:hlink>
        <a:srgbClr val="009CDD"/>
      </a:hlink>
      <a:folHlink>
        <a:srgbClr val="AEAFAD"/>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_original_ppt-mall" id="{36A0DBC0-13A5-432A-A628-79C8EE2D8F02}" vid="{6AC81A52-3750-4042-AEC5-8A077A3F371D}"/>
    </a:ext>
  </a:extLst>
</a:theme>
</file>

<file path=ppt/theme/theme3.xml><?xml version="1.0" encoding="utf-8"?>
<a:theme xmlns:a="http://schemas.openxmlformats.org/drawingml/2006/main" name="Region Halland - grön 1">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grön 1.potx" id="{51793041-268A-4D83-9C6C-FD64AAB7323F}" vid="{F368577E-8B2A-4593-81C3-A3BE25850DA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K Dokument Nätverk CTH" ma:contentTypeID="0x0101004C9F790C08E10B48B1B75E883AE1E9CA1000EBC68ECF03C9FE499B11E1C0D779F86B" ma:contentTypeVersion="22" ma:contentTypeDescription="Skapa ett nytt dokument." ma:contentTypeScope="" ma:versionID="82a76bdb4261d97cfadac4225c3b289e">
  <xsd:schema xmlns:xsd="http://www.w3.org/2001/XMLSchema" xmlns:xs="http://www.w3.org/2001/XMLSchema" xmlns:p="http://schemas.microsoft.com/office/2006/metadata/properties" xmlns:ns2="55233822-c5b8-47ca-8766-c186923f7da0" xmlns:ns3="44044d0b-6b39-4e18-8290-bbb09c3fed0d" xmlns:ns4="aec1574c-0830-4224-99ee-4ebb591be840" targetNamespace="http://schemas.microsoft.com/office/2006/metadata/properties" ma:root="true" ma:fieldsID="7fc7ac81ec5c5d1fa2035ef828085423" ns2:_="" ns3:_="" ns4:_="">
    <xsd:import namespace="55233822-c5b8-47ca-8766-c186923f7da0"/>
    <xsd:import namespace="44044d0b-6b39-4e18-8290-bbb09c3fed0d"/>
    <xsd:import namespace="aec1574c-0830-4224-99ee-4ebb591be840"/>
    <xsd:element name="properties">
      <xsd:complexType>
        <xsd:sequence>
          <xsd:element name="documentManagement">
            <xsd:complexType>
              <xsd:all>
                <xsd:element ref="ns2:Versionsnummer" minOccurs="0"/>
                <xsd:element ref="ns3:TaxKeywordTaxHTField" minOccurs="0"/>
                <xsd:element ref="ns3:TaxCatchAll" minOccurs="0"/>
                <xsd:element ref="ns3:TaxCatchAllLabe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33822-c5b8-47ca-8766-c186923f7da0" elementFormDefault="qualified">
    <xsd:import namespace="http://schemas.microsoft.com/office/2006/documentManagement/types"/>
    <xsd:import namespace="http://schemas.microsoft.com/office/infopath/2007/PartnerControls"/>
    <xsd:element name="Versionsnummer" ma:index="8" nillable="true" ma:displayName="Ver.nr" ma:description="Nuvarande versionsnummer på dokumentet i grupprummet." ma:internalName="Versionsnumm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044d0b-6b39-4e18-8290-bbb09c3fed0d"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Taggar" ma:readOnly="false" ma:fieldId="{23f27201-bee3-471e-b2e7-b64fd8b7ca38}" ma:taxonomyMulti="true" ma:sspId="0914f41c-5f0f-43f5-864d-828814af7558"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46a1bbd6-01b9-472f-8f74-8e69d38f0f0e}" ma:internalName="TaxCatchAll" ma:readOnly="false" ma:showField="CatchAllData" ma:web="44044d0b-6b39-4e18-8290-bbb09c3fed0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6a1bbd6-01b9-472f-8f74-8e69d38f0f0e}" ma:internalName="TaxCatchAllLabel" ma:readOnly="false" ma:showField="CatchAllDataLabel" ma:web="44044d0b-6b39-4e18-8290-bbb09c3fed0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c1574c-0830-4224-99ee-4ebb591be840"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ersionsnummer xmlns="55233822-c5b8-47ca-8766-c186923f7da0" xsi:nil="true"/>
    <TaxCatchAll xmlns="44044d0b-6b39-4e18-8290-bbb09c3fed0d">
      <Value>2</Value>
    </TaxCatchAll>
    <TaxKeywordTaxHTField xmlns="44044d0b-6b39-4e18-8290-bbb09c3fed0d">
      <Terms xmlns="http://schemas.microsoft.com/office/infopath/2007/PartnerControls">
        <TermInfo xmlns="http://schemas.microsoft.com/office/infopath/2007/PartnerControls">
          <TermName xmlns="http://schemas.microsoft.com/office/infopath/2007/PartnerControls">Generellt</TermName>
          <TermId xmlns="http://schemas.microsoft.com/office/infopath/2007/PartnerControls">00000000-0000-0000-0000-000000000000</TermId>
        </TermInfo>
      </Terms>
    </TaxKeywordTaxHTField>
    <TaxCatchAllLabel xmlns="44044d0b-6b39-4e18-8290-bbb09c3fed0d"/>
  </documentManagement>
</p:properties>
</file>

<file path=customXml/itemProps1.xml><?xml version="1.0" encoding="utf-8"?>
<ds:datastoreItem xmlns:ds="http://schemas.openxmlformats.org/officeDocument/2006/customXml" ds:itemID="{4865087B-4AC2-419B-91A1-0ED0A3815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233822-c5b8-47ca-8766-c186923f7da0"/>
    <ds:schemaRef ds:uri="44044d0b-6b39-4e18-8290-bbb09c3fed0d"/>
    <ds:schemaRef ds:uri="aec1574c-0830-4224-99ee-4ebb591be8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71554-D2D0-4977-8674-7C54926F905F}">
  <ds:schemaRefs>
    <ds:schemaRef ds:uri="http://schemas.microsoft.com/sharepoint/v3/contenttype/forms"/>
  </ds:schemaRefs>
</ds:datastoreItem>
</file>

<file path=customXml/itemProps3.xml><?xml version="1.0" encoding="utf-8"?>
<ds:datastoreItem xmlns:ds="http://schemas.openxmlformats.org/officeDocument/2006/customXml" ds:itemID="{34CCAE37-CB25-4EB8-A098-901CD0DF56A0}">
  <ds:schemaRefs>
    <ds:schemaRef ds:uri="http://purl.org/dc/elements/1.1/"/>
    <ds:schemaRef ds:uri="http://schemas.microsoft.com/office/2006/documentManagement/types"/>
    <ds:schemaRef ds:uri="http://purl.org/dc/dcmitype/"/>
    <ds:schemaRef ds:uri="http://www.w3.org/XML/1998/namespace"/>
    <ds:schemaRef ds:uri="http://purl.org/dc/terms/"/>
    <ds:schemaRef ds:uri="44044d0b-6b39-4e18-8290-bbb09c3fed0d"/>
    <ds:schemaRef ds:uri="55233822-c5b8-47ca-8766-c186923f7da0"/>
    <ds:schemaRef ds:uri="http://schemas.microsoft.com/office/2006/metadata/properties"/>
    <ds:schemaRef ds:uri="http://schemas.microsoft.com/office/infopath/2007/PartnerControls"/>
    <ds:schemaRef ds:uri="http://schemas.openxmlformats.org/package/2006/metadata/core-properties"/>
    <ds:schemaRef ds:uri="aec1574c-0830-4224-99ee-4ebb591be840"/>
  </ds:schemaRefs>
</ds:datastoreItem>
</file>

<file path=docProps/app.xml><?xml version="1.0" encoding="utf-8"?>
<Properties xmlns="http://schemas.openxmlformats.org/officeDocument/2006/extended-properties" xmlns:vt="http://schemas.openxmlformats.org/officeDocument/2006/docPropsVTypes">
  <Template>FK_original_ppt-mall_2019</Template>
  <TotalTime>11395</TotalTime>
  <Words>2786</Words>
  <Application>Microsoft Macintosh PowerPoint</Application>
  <PresentationFormat>Anpassad</PresentationFormat>
  <Paragraphs>310</Paragraphs>
  <Slides>24</Slides>
  <Notes>15</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24</vt:i4>
      </vt:variant>
    </vt:vector>
  </HeadingPairs>
  <TitlesOfParts>
    <vt:vector size="30" baseType="lpstr">
      <vt:lpstr>Arial</vt:lpstr>
      <vt:lpstr>Calibri</vt:lpstr>
      <vt:lpstr>Symbol</vt:lpstr>
      <vt:lpstr>FK-mall-2018-12 ljus</vt:lpstr>
      <vt:lpstr>1_FK-mall-2018-12 ljus</vt:lpstr>
      <vt:lpstr>Region Halland - grön 1</vt:lpstr>
      <vt:lpstr>Lagändringar sjukförsäkringen  1 januari och 1 februari 2022</vt:lpstr>
      <vt:lpstr>Lagändringar inom sjukförsäkringen </vt:lpstr>
      <vt:lpstr>Vad vill man uppnå med lagändringarna?</vt:lpstr>
      <vt:lpstr>Lagändringarna för dig inom vården</vt:lpstr>
      <vt:lpstr>Rehabiliteringskedjan från 1 februari </vt:lpstr>
      <vt:lpstr>Ordningen för undantagen efter dag 180 Undantag från att bedöma förmågan mot ett normalt förekommande arbete</vt:lpstr>
      <vt:lpstr> Undantag vid försenad vård eller rehabilitering orsakad av covid-19 </vt:lpstr>
      <vt:lpstr>Försenad vård eller rehabilitering  pga. covid-19</vt:lpstr>
      <vt:lpstr>För dig som jobbar i vården</vt:lpstr>
      <vt:lpstr>  Bedömningsgrund för äldre  </vt:lpstr>
      <vt:lpstr>Nytt undantag för äldre sjukskrivna</vt:lpstr>
      <vt:lpstr>För dig som jobbar i vården</vt:lpstr>
      <vt:lpstr>Särskilda skäl</vt:lpstr>
      <vt:lpstr>Särskilda skäl</vt:lpstr>
      <vt:lpstr>Begreppet ”särskilda skäl” – förr och nu</vt:lpstr>
      <vt:lpstr>För dig som jobbar i vården</vt:lpstr>
      <vt:lpstr> Partiell sjukskrivning </vt:lpstr>
      <vt:lpstr>Partiell sjukskrivning – nya regler</vt:lpstr>
      <vt:lpstr>Undantag blir enklare att göra</vt:lpstr>
      <vt:lpstr>För dig som jobbar i vården</vt:lpstr>
      <vt:lpstr> Utökat skydd för behovsanställda </vt:lpstr>
      <vt:lpstr>Behovsanställda dag 1-90</vt:lpstr>
      <vt:lpstr>För dig som jobbar i vården</vt:lpstr>
      <vt:lpstr>Tack för idag</vt:lpstr>
    </vt:vector>
  </TitlesOfParts>
  <Company>FK</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Lagändringar sjukförsäkringen  1 januari och 1 februari</dc:title>
  <dc:creator>Magnusson Henrik (41226)</dc:creator>
  <cp:keywords>Generellt</cp:keywords>
  <cp:lastModifiedBy>Jönsson Hans RK STAB</cp:lastModifiedBy>
  <cp:revision>107</cp:revision>
  <cp:lastPrinted>2018-12-13T10:42:56Z</cp:lastPrinted>
  <dcterms:created xsi:type="dcterms:W3CDTF">2021-12-02T08:05:42Z</dcterms:created>
  <dcterms:modified xsi:type="dcterms:W3CDTF">2022-02-03T10:56:43Z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0x0101004C9F790C08E10B48B1B75E883AE1E9CA1000EBC68ECF03C9FE499B11E1C0D779F86B</vt:lpwstr>
  </property>
  <property fmtid="{D5CDD505-2E9C-101B-9397-08002B2CF9AE}" pid="3" name="TaxKeyword">
    <vt:lpwstr>2;#Generellt|48096e01-4372-4ce8-976a-cdc74bfc7ef7</vt:lpwstr>
  </property>
</Properties>
</file>