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7"/>
  </p:notesMasterIdLst>
  <p:handoutMasterIdLst>
    <p:handoutMasterId r:id="rId18"/>
  </p:handoutMasterIdLst>
  <p:sldIdLst>
    <p:sldId id="284" r:id="rId5"/>
    <p:sldId id="299" r:id="rId6"/>
    <p:sldId id="302" r:id="rId7"/>
    <p:sldId id="303" r:id="rId8"/>
    <p:sldId id="305" r:id="rId9"/>
    <p:sldId id="307" r:id="rId10"/>
    <p:sldId id="308" r:id="rId11"/>
    <p:sldId id="309" r:id="rId12"/>
    <p:sldId id="310" r:id="rId13"/>
    <p:sldId id="313" r:id="rId14"/>
    <p:sldId id="312" r:id="rId15"/>
    <p:sldId id="286"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3A8E3980-A42D-493A-9520-B376ACD18F40}">
          <p14:sldIdLst>
            <p14:sldId id="284"/>
            <p14:sldId id="299"/>
            <p14:sldId id="302"/>
            <p14:sldId id="303"/>
            <p14:sldId id="305"/>
            <p14:sldId id="307"/>
            <p14:sldId id="308"/>
            <p14:sldId id="309"/>
            <p14:sldId id="310"/>
            <p14:sldId id="313"/>
            <p14:sldId id="312"/>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FC301-2976-4579-95C9-1276E9BE6FB2}" v="49" dt="2022-04-07T06:10:08.084"/>
    <p1510:client id="{23D149A2-F9CB-4B2B-43C5-7E6E80FF398F}" v="164" dt="2022-05-05T07:10:13.883"/>
    <p1510:client id="{29E8DF45-DED0-41F5-9F75-8FA7AC96AB42}" v="2" dt="2022-05-04T06:51:36.592"/>
    <p1510:client id="{7BE6B1AF-4726-46F5-8301-EC4CC3C6A5CB}" v="584" dt="2022-04-07T06:20:14.785"/>
    <p1510:client id="{84FF62FD-131F-4064-863C-EA5E4BD65042}" v="103" dt="2022-05-03T07:00:16.952"/>
    <p1510:client id="{AF613323-C950-4193-A479-00459164CE87}" v="58" dt="2022-05-04T06:59:46.814"/>
    <p1510:client id="{B532881A-535A-4BB1-B81C-FAE3B58FDE97}" v="42" dt="2022-04-07T08:00:07.471"/>
    <p1510:client id="{C40DE833-CBB4-4D02-8B70-4462C0AD1A12}" v="2" dt="2022-05-18T05:59:37.441"/>
    <p1510:client id="{D15599AC-8165-4A7C-B6BC-62237817BE14}" v="2320" dt="2022-05-04T09:55:31.131"/>
    <p1510:client id="{D187BE65-E77E-46A9-8362-5B9FD0F74A1B}" v="348" dt="2022-05-04T06:45:42.722"/>
    <p1510:client id="{F9994DF9-7BCA-ED24-72B6-42443A361221}" v="11" dt="2022-05-05T13:51:27.214"/>
    <p1510:client id="{FC2E2907-2040-4D02-9C5C-AE2E6ABE5A5A}" v="2" dt="2022-04-07T06:13:40.714"/>
    <p1510:client id="{FC534255-3B4E-4B06-B314-668E7F743228}" v="80" dt="2022-05-18T05:51:17.82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2022-05-25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2022-05-25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B1A7CF74-5D01-4BB8-9318-D83519EF9A15}"/>
              </a:ext>
            </a:extLst>
          </p:cNvPr>
          <p:cNvPicPr>
            <a:picLocks noChangeAspect="1"/>
          </p:cNvPicPr>
          <p:nvPr userDrawn="1"/>
        </p:nvPicPr>
        <p:blipFill>
          <a:blip r:embed="rId2"/>
          <a:srcRect/>
          <a:stretch/>
        </p:blipFill>
        <p:spPr>
          <a:xfrm>
            <a:off x="0" y="-1"/>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format</a:t>
            </a:r>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000" y="5722791"/>
            <a:ext cx="3168000" cy="681459"/>
          </a:xfrm>
          <a:prstGeom prst="rect">
            <a:avLst/>
          </a:prstGeom>
        </p:spPr>
      </p:pic>
    </p:spTree>
    <p:extLst>
      <p:ext uri="{BB962C8B-B14F-4D97-AF65-F5344CB8AC3E}">
        <p14:creationId xmlns:p14="http://schemas.microsoft.com/office/powerpoint/2010/main" val="317100123"/>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p15:clr>
            <a:srgbClr val="FBAE40"/>
          </p15:clr>
        </p15:guide>
        <p15:guide id="4" orient="horz" pos="7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275" y="1665288"/>
            <a:ext cx="10585450" cy="4691062"/>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64027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Region Halland  │</a:t>
            </a:r>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410448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23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275" y="4060182"/>
            <a:ext cx="10585449" cy="1296000"/>
          </a:xfrm>
        </p:spPr>
        <p:txBody>
          <a:bodyPr anchor="t" anchorCtr="0"/>
          <a:lstStyle>
            <a:lvl1pPr algn="ctr">
              <a:lnSpc>
                <a:spcPct val="100000"/>
              </a:lnSpc>
              <a:defRPr sz="1500" b="0" spc="0" baseline="0"/>
            </a:lvl1pPr>
          </a:lstStyle>
          <a:p>
            <a:r>
              <a:rPr lang="sv-SE"/>
              <a:t>Föredragshållarens namn, titel │ Förvaltning │epost@regionhalland.se (Skriv in dina uppgifter och infoga det långa strecket som du hittar under fliken Infoga och knappen Symbol)</a:t>
            </a:r>
            <a:endParaRPr lang="en-US"/>
          </a:p>
        </p:txBody>
      </p:sp>
      <p:sp>
        <p:nvSpPr>
          <p:cNvPr id="3" name="Platshållare för datum 2">
            <a:extLst>
              <a:ext uri="{FF2B5EF4-FFF2-40B4-BE49-F238E27FC236}">
                <a16:creationId xmlns:a16="http://schemas.microsoft.com/office/drawing/2014/main" id="{25D375A6-E1AB-427A-B9D9-7647F9DDD878}"/>
              </a:ext>
            </a:extLst>
          </p:cNvPr>
          <p:cNvSpPr>
            <a:spLocks noGrp="1"/>
          </p:cNvSpPr>
          <p:nvPr>
            <p:ph type="dt" sz="half" idx="10"/>
          </p:nvPr>
        </p:nvSpPr>
        <p:spPr/>
        <p:txBody>
          <a:bodyPr/>
          <a:lstStyle/>
          <a:p>
            <a:r>
              <a:rPr lang="sv-SE"/>
              <a:t>Region Halland  │</a:t>
            </a:r>
          </a:p>
        </p:txBody>
      </p:sp>
      <p:sp>
        <p:nvSpPr>
          <p:cNvPr id="4" name="Platshållare för sidfot 3">
            <a:extLst>
              <a:ext uri="{FF2B5EF4-FFF2-40B4-BE49-F238E27FC236}">
                <a16:creationId xmlns:a16="http://schemas.microsoft.com/office/drawing/2014/main" id="{598FB377-D5EC-4CF3-AAD0-DA1A486FEB28}"/>
              </a:ext>
            </a:extLst>
          </p:cNvPr>
          <p:cNvSpPr>
            <a:spLocks noGrp="1"/>
          </p:cNvSpPr>
          <p:nvPr>
            <p:ph type="ftr" sz="quarter" idx="11"/>
          </p:nvPr>
        </p:nvSpPr>
        <p:spPr/>
        <p:txBody>
          <a:bodyPr/>
          <a:lstStyle/>
          <a:p>
            <a:r>
              <a:rPr lang="sv-SE"/>
              <a:t>Halland – Bästa livsplatsen</a:t>
            </a:r>
          </a:p>
        </p:txBody>
      </p:sp>
      <p:sp>
        <p:nvSpPr>
          <p:cNvPr id="5" name="Platshållare för bildnummer 4">
            <a:extLst>
              <a:ext uri="{FF2B5EF4-FFF2-40B4-BE49-F238E27FC236}">
                <a16:creationId xmlns:a16="http://schemas.microsoft.com/office/drawing/2014/main" id="{DF8B6E0C-343B-4614-BD6C-6399EB338E02}"/>
              </a:ext>
            </a:extLst>
          </p:cNvPr>
          <p:cNvSpPr>
            <a:spLocks noGrp="1"/>
          </p:cNvSpPr>
          <p:nvPr>
            <p:ph type="sldNum" sz="quarter" idx="12"/>
          </p:nvPr>
        </p:nvSpPr>
        <p:spPr/>
        <p:txBody>
          <a:body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a:srcRect/>
          <a:stretch/>
        </p:blipFill>
        <p:spPr>
          <a:xfrm>
            <a:off x="2685879" y="2263988"/>
            <a:ext cx="6336000" cy="1362918"/>
          </a:xfrm>
          <a:prstGeom prst="rect">
            <a:avLst/>
          </a:prstGeom>
        </p:spPr>
      </p:pic>
    </p:spTree>
    <p:extLst>
      <p:ext uri="{BB962C8B-B14F-4D97-AF65-F5344CB8AC3E}">
        <p14:creationId xmlns:p14="http://schemas.microsoft.com/office/powerpoint/2010/main" val="172079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accent1"/>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CACBE00-8AA3-4F18-92A3-D282A45A5597}"/>
              </a:ext>
            </a:extLst>
          </p:cNvPr>
          <p:cNvPicPr>
            <a:picLocks noChangeAspect="1"/>
          </p:cNvPicPr>
          <p:nvPr userDrawn="1"/>
        </p:nvPicPr>
        <p:blipFill>
          <a:blip r:embed="rId2"/>
          <a:srcRect/>
          <a:stretch/>
        </p:blipFill>
        <p:spPr>
          <a:xfrm>
            <a:off x="-1578042" y="-1410536"/>
            <a:ext cx="7920000" cy="8383813"/>
          </a:xfrm>
          <a:prstGeom prst="rect">
            <a:avLst/>
          </a:prstGeom>
        </p:spPr>
      </p:pic>
      <p:sp>
        <p:nvSpPr>
          <p:cNvPr id="2" name="Rubrik 1"/>
          <p:cNvSpPr>
            <a:spLocks noGrp="1"/>
          </p:cNvSpPr>
          <p:nvPr>
            <p:ph type="title" hasCustomPrompt="1"/>
          </p:nvPr>
        </p:nvSpPr>
        <p:spPr>
          <a:xfrm>
            <a:off x="1955800" y="2711338"/>
            <a:ext cx="8280400" cy="2160000"/>
          </a:xfrm>
        </p:spPr>
        <p:txBody>
          <a:bodyPr anchor="t" anchorCtr="0"/>
          <a:lstStyle>
            <a:lvl1pPr algn="ctr">
              <a:lnSpc>
                <a:spcPct val="100000"/>
              </a:lnSpc>
              <a:defRPr sz="3800" spc="0" baseline="0"/>
            </a:lvl1pPr>
          </a:lstStyle>
          <a:p>
            <a:r>
              <a:rPr lang="sv-SE"/>
              <a:t>Klicka här för att lägga till avsnittsrubrik</a:t>
            </a:r>
          </a:p>
        </p:txBody>
      </p:sp>
    </p:spTree>
    <p:extLst>
      <p:ext uri="{BB962C8B-B14F-4D97-AF65-F5344CB8AC3E}">
        <p14:creationId xmlns:p14="http://schemas.microsoft.com/office/powerpoint/2010/main" val="2371634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p15:clr>
            <a:srgbClr val="FBAE40"/>
          </p15:clr>
        </p15:guide>
        <p15:guide id="4" orient="horz" pos="11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itatbild">
    <p:bg>
      <p:bgPr>
        <a:solidFill>
          <a:schemeClr val="accent2"/>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207911" y="1183008"/>
            <a:ext cx="936000" cy="738948"/>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308100" y="2085296"/>
            <a:ext cx="9575800" cy="2235200"/>
          </a:xfrm>
        </p:spPr>
        <p:txBody>
          <a:bodyPr/>
          <a:lstStyle>
            <a:lvl1pPr marL="0" indent="0">
              <a:spcBef>
                <a:spcPts val="0"/>
              </a:spcBef>
              <a:buNone/>
              <a:defRPr sz="3600"/>
            </a:lvl1pPr>
          </a:lstStyle>
          <a:p>
            <a:pPr lvl="0"/>
            <a:r>
              <a:rPr lang="sv-SE"/>
              <a:t>Redigera format för bakgrundstext</a:t>
            </a:r>
          </a:p>
        </p:txBody>
      </p:sp>
    </p:spTree>
    <p:extLst>
      <p:ext uri="{BB962C8B-B14F-4D97-AF65-F5344CB8AC3E}">
        <p14:creationId xmlns:p14="http://schemas.microsoft.com/office/powerpoint/2010/main" val="3826323791"/>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47443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51816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07123" y="1665288"/>
            <a:ext cx="5181601"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97108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522" y="1669934"/>
            <a:ext cx="5157787"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18522" y="2245934"/>
            <a:ext cx="5157787"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hasCustomPrompt="1"/>
          </p:nvPr>
        </p:nvSpPr>
        <p:spPr>
          <a:xfrm>
            <a:off x="6193466" y="1669934"/>
            <a:ext cx="5183188"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93466" y="2245934"/>
            <a:ext cx="5183188"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Rubrik 9"/>
          <p:cNvSpPr>
            <a:spLocks noGrp="1"/>
          </p:cNvSpPr>
          <p:nvPr>
            <p:ph type="title"/>
          </p:nvPr>
        </p:nvSpPr>
        <p:spPr/>
        <p:txBody>
          <a:bodyPr/>
          <a:lstStyle/>
          <a:p>
            <a:r>
              <a:rPr lang="sv-SE"/>
              <a:t>Klicka här för att ändra format</a:t>
            </a:r>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Region Halland  │</a:t>
            </a:r>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21199519"/>
      </p:ext>
    </p:extLst>
  </p:cSld>
  <p:clrMapOvr>
    <a:masterClrMapping/>
  </p:clrMapOvr>
  <p:extLst>
    <p:ext uri="{DCECCB84-F9BA-43D5-87BE-67443E8EF086}">
      <p15:sldGuideLst xmlns:p15="http://schemas.microsoft.com/office/powerpoint/2012/main">
        <p15:guide id="1" orient="horz" pos="14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48600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8468"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8242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528468" y="1665288"/>
            <a:ext cx="4860257"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275"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72840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2000" cy="6858000"/>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280831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45237"/>
            <a:ext cx="12192000" cy="5123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a:p>
            <a:pPr lvl="5"/>
            <a:r>
              <a:rPr lang="sv-SE"/>
              <a:t>Nivå sex</a:t>
            </a:r>
          </a:p>
          <a:p>
            <a:pPr lvl="6"/>
            <a:r>
              <a:rPr lang="sv-SE"/>
              <a:t>Nivå sju</a:t>
            </a:r>
          </a:p>
          <a:p>
            <a:pPr lvl="7"/>
            <a:r>
              <a:rPr lang="sv-SE"/>
              <a:t>Nivå åtta</a:t>
            </a:r>
          </a:p>
          <a:p>
            <a:pPr lvl="8"/>
            <a:r>
              <a:rPr lang="sv-SE"/>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a:t>Halland – Bästa livsplatsen</a:t>
            </a:r>
          </a:p>
        </p:txBody>
      </p:sp>
      <p:sp>
        <p:nvSpPr>
          <p:cNvPr id="6" name="Platshållare för bildnummer 5"/>
          <p:cNvSpPr>
            <a:spLocks noGrp="1"/>
          </p:cNvSpPr>
          <p:nvPr>
            <p:ph type="sldNum" sz="quarter" idx="4"/>
          </p:nvPr>
        </p:nvSpPr>
        <p:spPr bwMode="white">
          <a:xfrm>
            <a:off x="11227469"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a:p>
        </p:txBody>
      </p:sp>
    </p:spTree>
    <p:extLst>
      <p:ext uri="{BB962C8B-B14F-4D97-AF65-F5344CB8AC3E}">
        <p14:creationId xmlns:p14="http://schemas.microsoft.com/office/powerpoint/2010/main" val="38715252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p15:clr>
            <a:srgbClr val="F26B43"/>
          </p15:clr>
        </p15:guide>
        <p15:guide id="4" pos="7174">
          <p15:clr>
            <a:srgbClr val="F26B43"/>
          </p15:clr>
        </p15:guide>
        <p15:guide id="6" orient="horz" pos="3997" userDrawn="1">
          <p15:clr>
            <a:srgbClr val="F26B43"/>
          </p15:clr>
        </p15:guide>
        <p15:guide id="8" orient="horz" pos="1049">
          <p15:clr>
            <a:srgbClr val="F26B43"/>
          </p15:clr>
        </p15:guide>
        <p15:guide id="9" orient="horz" pos="21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vardgivare.regionhalland.se/app/plugins/region-halland-api-styrda-dokument/download/get_dokument.php?documentGUID=75d71d80-9ab2-4a91-8a8a-c85728ca7c0a" TargetMode="External"/><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63EA34-CB00-4690-8DF9-CDA85DE5103F}"/>
              </a:ext>
            </a:extLst>
          </p:cNvPr>
          <p:cNvSpPr>
            <a:spLocks noGrp="1"/>
          </p:cNvSpPr>
          <p:nvPr>
            <p:ph type="ctrTitle"/>
          </p:nvPr>
        </p:nvSpPr>
        <p:spPr>
          <a:xfrm>
            <a:off x="1774825" y="1378843"/>
            <a:ext cx="8642350" cy="1590780"/>
          </a:xfrm>
        </p:spPr>
        <p:txBody>
          <a:bodyPr/>
          <a:lstStyle/>
          <a:p>
            <a:r>
              <a:rPr lang="sv-SE"/>
              <a:t>Information inför VAS 49.0</a:t>
            </a:r>
            <a:br>
              <a:rPr lang="sv-SE"/>
            </a:br>
            <a:br>
              <a:rPr lang="sv-SE"/>
            </a:br>
            <a:r>
              <a:rPr lang="sv-SE" sz="2000"/>
              <a:t>Driftsättning 8 juni 2022</a:t>
            </a:r>
            <a:endParaRPr lang="sv-SE" sz="2000">
              <a:solidFill>
                <a:srgbClr val="FF0000"/>
              </a:solidFill>
              <a:cs typeface="Arial"/>
            </a:endParaRPr>
          </a:p>
        </p:txBody>
      </p:sp>
      <p:sp>
        <p:nvSpPr>
          <p:cNvPr id="4" name="Platshållare för datum 3"/>
          <p:cNvSpPr>
            <a:spLocks noGrp="1"/>
          </p:cNvSpPr>
          <p:nvPr>
            <p:ph type="dt" sz="half" idx="4294967295"/>
          </p:nvPr>
        </p:nvSpPr>
        <p:spPr>
          <a:xfrm>
            <a:off x="0" y="6356350"/>
            <a:ext cx="1800225" cy="323850"/>
          </a:xfrm>
        </p:spPr>
        <p:txBody>
          <a:bodyPr/>
          <a:lstStyle/>
          <a:p>
            <a:r>
              <a:rPr lang="sv-SE"/>
              <a:t>Region Halland  │</a:t>
            </a:r>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a:p>
        </p:txBody>
      </p:sp>
    </p:spTree>
    <p:extLst>
      <p:ext uri="{BB962C8B-B14F-4D97-AF65-F5344CB8AC3E}">
        <p14:creationId xmlns:p14="http://schemas.microsoft.com/office/powerpoint/2010/main" val="152638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60C2983-D73F-2F54-ABE8-9088468FCECA}"/>
              </a:ext>
            </a:extLst>
          </p:cNvPr>
          <p:cNvSpPr>
            <a:spLocks noGrp="1"/>
          </p:cNvSpPr>
          <p:nvPr>
            <p:ph type="dt" sz="half" idx="10"/>
          </p:nvPr>
        </p:nvSpPr>
        <p:spPr/>
        <p:txBody>
          <a:bodyPr/>
          <a:lstStyle/>
          <a:p>
            <a:r>
              <a:rPr lang="sv-SE"/>
              <a:t>Region Halland  │</a:t>
            </a:r>
          </a:p>
        </p:txBody>
      </p:sp>
      <p:sp>
        <p:nvSpPr>
          <p:cNvPr id="3" name="Platshållare för sidfot 2">
            <a:extLst>
              <a:ext uri="{FF2B5EF4-FFF2-40B4-BE49-F238E27FC236}">
                <a16:creationId xmlns:a16="http://schemas.microsoft.com/office/drawing/2014/main" id="{A805DE64-C1D1-E87B-27A0-5DEC83DC1299}"/>
              </a:ext>
            </a:extLst>
          </p:cNvPr>
          <p:cNvSpPr>
            <a:spLocks noGrp="1"/>
          </p:cNvSpPr>
          <p:nvPr>
            <p:ph type="ftr" sz="quarter" idx="11"/>
          </p:nvPr>
        </p:nvSpPr>
        <p:spPr/>
        <p:txBody>
          <a:bodyPr/>
          <a:lstStyle/>
          <a:p>
            <a:r>
              <a:rPr lang="sv-SE"/>
              <a:t>Halland – Bästa livsplatsen</a:t>
            </a:r>
          </a:p>
        </p:txBody>
      </p:sp>
      <p:sp>
        <p:nvSpPr>
          <p:cNvPr id="4" name="Platshållare för bildnummer 3">
            <a:extLst>
              <a:ext uri="{FF2B5EF4-FFF2-40B4-BE49-F238E27FC236}">
                <a16:creationId xmlns:a16="http://schemas.microsoft.com/office/drawing/2014/main" id="{AD6183C7-5729-E56C-403A-F0B58AFF4AAF}"/>
              </a:ext>
            </a:extLst>
          </p:cNvPr>
          <p:cNvSpPr>
            <a:spLocks noGrp="1"/>
          </p:cNvSpPr>
          <p:nvPr>
            <p:ph type="sldNum" sz="quarter" idx="12"/>
          </p:nvPr>
        </p:nvSpPr>
        <p:spPr/>
        <p:txBody>
          <a:bodyPr/>
          <a:lstStyle/>
          <a:p>
            <a:fld id="{E8645303-2AAE-45D1-913A-B06AE6474513}" type="slidenum">
              <a:rPr lang="sv-SE" smtClean="0"/>
              <a:pPr/>
              <a:t>10</a:t>
            </a:fld>
            <a:endParaRPr lang="sv-SE"/>
          </a:p>
        </p:txBody>
      </p:sp>
      <p:sp>
        <p:nvSpPr>
          <p:cNvPr id="5" name="textruta 4">
            <a:extLst>
              <a:ext uri="{FF2B5EF4-FFF2-40B4-BE49-F238E27FC236}">
                <a16:creationId xmlns:a16="http://schemas.microsoft.com/office/drawing/2014/main" id="{169B914A-F742-F963-D44D-7C9C4A72EFEA}"/>
              </a:ext>
            </a:extLst>
          </p:cNvPr>
          <p:cNvSpPr txBox="1"/>
          <p:nvPr/>
        </p:nvSpPr>
        <p:spPr>
          <a:xfrm>
            <a:off x="289170" y="621323"/>
            <a:ext cx="11164276"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sv-SE" sz="2000" dirty="0">
                <a:ea typeface="+mn-lt"/>
                <a:cs typeface="+mn-lt"/>
              </a:rPr>
              <a:t>När man väljer Redigera kommer följande val upp: </a:t>
            </a:r>
            <a:endParaRPr lang="sv-SE" sz="2000" dirty="0">
              <a:cs typeface="Arial"/>
            </a:endParaRPr>
          </a:p>
          <a:p>
            <a:pPr marL="285750" indent="-285750">
              <a:buFont typeface="Arial"/>
              <a:buChar char="•"/>
            </a:pPr>
            <a:endParaRPr lang="sv-SE" sz="2000">
              <a:cs typeface="Arial"/>
            </a:endParaRPr>
          </a:p>
          <a:p>
            <a:pPr marL="285750" indent="-285750">
              <a:buFont typeface="Arial"/>
              <a:buChar char="•"/>
            </a:pPr>
            <a:endParaRPr lang="sv-SE" sz="2000" dirty="0">
              <a:cs typeface="Arial"/>
            </a:endParaRPr>
          </a:p>
          <a:p>
            <a:pPr marL="285750" indent="-285750">
              <a:buFont typeface="Arial"/>
              <a:buChar char="•"/>
            </a:pPr>
            <a:endParaRPr lang="sv-SE" sz="2000" dirty="0">
              <a:cs typeface="Arial"/>
            </a:endParaRPr>
          </a:p>
          <a:p>
            <a:pPr marL="285750" indent="-285750">
              <a:buFont typeface="Arial"/>
              <a:buChar char="•"/>
            </a:pPr>
            <a:endParaRPr lang="sv-SE" sz="2000" b="1" dirty="0">
              <a:cs typeface="Arial"/>
            </a:endParaRPr>
          </a:p>
          <a:p>
            <a:pPr marL="285750" indent="-285750">
              <a:buFont typeface="Arial"/>
              <a:buChar char="•"/>
            </a:pPr>
            <a:r>
              <a:rPr lang="sv-SE" sz="2000" b="1" dirty="0">
                <a:cs typeface="Arial"/>
              </a:rPr>
              <a:t>Lägg till Fast Vårdkontakt</a:t>
            </a:r>
            <a:r>
              <a:rPr lang="sv-SE" sz="2000" dirty="0">
                <a:cs typeface="Arial"/>
              </a:rPr>
              <a:t>. </a:t>
            </a:r>
            <a:r>
              <a:rPr lang="en-US" sz="2000" dirty="0">
                <a:cs typeface="Arial"/>
              </a:rPr>
              <a:t>​</a:t>
            </a:r>
            <a:br>
              <a:rPr lang="en-US" sz="2000" dirty="0">
                <a:cs typeface="Arial"/>
              </a:rPr>
            </a:br>
            <a:r>
              <a:rPr lang="sv-SE" sz="2000" dirty="0">
                <a:cs typeface="Arial"/>
              </a:rPr>
              <a:t>I detta menyval kan man välja att lägga till </a:t>
            </a:r>
            <a:r>
              <a:rPr lang="en-US" sz="2000" dirty="0">
                <a:cs typeface="Arial"/>
              </a:rPr>
              <a:t>​</a:t>
            </a:r>
            <a:br>
              <a:rPr lang="en-US" sz="2000" dirty="0">
                <a:cs typeface="Arial"/>
              </a:rPr>
            </a:br>
            <a:r>
              <a:rPr lang="sv-SE" sz="2000" dirty="0">
                <a:cs typeface="Arial"/>
              </a:rPr>
              <a:t>Fast vårdkontakt samordningsansvar (HOSP) (max 1) </a:t>
            </a:r>
            <a:r>
              <a:rPr lang="en-US" sz="2000" dirty="0">
                <a:cs typeface="Arial"/>
              </a:rPr>
              <a:t>​</a:t>
            </a:r>
            <a:br>
              <a:rPr lang="en-US" sz="2000" dirty="0">
                <a:cs typeface="Arial"/>
              </a:rPr>
            </a:br>
            <a:r>
              <a:rPr lang="sv-SE" sz="2000" dirty="0">
                <a:cs typeface="Arial"/>
              </a:rPr>
              <a:t>och/eller Fast vårdkontakt (max 6 stycken).</a:t>
            </a:r>
            <a:r>
              <a:rPr lang="en-US" sz="2000" dirty="0">
                <a:cs typeface="Arial"/>
              </a:rPr>
              <a:t>​</a:t>
            </a:r>
            <a:endParaRPr lang="sv-SE" sz="2000">
              <a:cs typeface="Arial" panose="020B0604020202020204"/>
            </a:endParaRPr>
          </a:p>
          <a:p>
            <a:pPr marL="285750" indent="-285750">
              <a:buFont typeface="Arial"/>
              <a:buChar char="•"/>
            </a:pPr>
            <a:r>
              <a:rPr lang="sv-SE" sz="2000" b="1" dirty="0">
                <a:cs typeface="Arial"/>
              </a:rPr>
              <a:t>Lägg till Fast Läkarkontakt</a:t>
            </a:r>
            <a:r>
              <a:rPr lang="sv-SE" sz="2000" dirty="0">
                <a:cs typeface="Arial"/>
              </a:rPr>
              <a:t>. ​</a:t>
            </a:r>
            <a:br>
              <a:rPr lang="sv-SE" sz="2000" dirty="0">
                <a:cs typeface="Arial"/>
              </a:rPr>
            </a:br>
            <a:r>
              <a:rPr lang="sv-SE" sz="2000" dirty="0">
                <a:cs typeface="Arial"/>
              </a:rPr>
              <a:t>I detta menyval kan man registrera</a:t>
            </a:r>
            <a:r>
              <a:rPr lang="sv-SE" sz="2000" b="1" dirty="0">
                <a:cs typeface="Arial"/>
              </a:rPr>
              <a:t> Fast läkarkontakt primärvård</a:t>
            </a:r>
            <a:r>
              <a:rPr lang="sv-SE" sz="2000" dirty="0">
                <a:cs typeface="Arial"/>
              </a:rPr>
              <a:t> (max 1) ​</a:t>
            </a:r>
            <a:br>
              <a:rPr lang="sv-SE" sz="2000" dirty="0">
                <a:cs typeface="Arial"/>
              </a:rPr>
            </a:br>
            <a:r>
              <a:rPr lang="sv-SE" sz="2000" b="1" dirty="0">
                <a:cs typeface="Arial"/>
              </a:rPr>
              <a:t>och Läkare vid livsuppehållande behandling </a:t>
            </a:r>
            <a:r>
              <a:rPr lang="sv-SE" sz="2000" dirty="0">
                <a:cs typeface="Arial"/>
              </a:rPr>
              <a:t>(max 1). ​</a:t>
            </a:r>
            <a:br>
              <a:rPr lang="sv-SE" sz="2000" dirty="0">
                <a:cs typeface="Arial"/>
              </a:rPr>
            </a:br>
            <a:r>
              <a:rPr lang="sv-SE" sz="2000" dirty="0">
                <a:cs typeface="Arial"/>
              </a:rPr>
              <a:t>När man väljer att lägga till </a:t>
            </a:r>
            <a:r>
              <a:rPr lang="sv-SE" sz="2000" b="1" dirty="0">
                <a:cs typeface="Arial"/>
              </a:rPr>
              <a:t>Fast läkarkontakt primärvård</a:t>
            </a:r>
            <a:r>
              <a:rPr lang="sv-SE" sz="2000" dirty="0">
                <a:cs typeface="Arial"/>
              </a:rPr>
              <a:t> och ska välja arbetsplats får man en vallista på alla vårdcentraler i VAS som har JA för Primärvård under Klinik. Aktiva HOSP för vald klinik visas i nästa lista Namn. Vid val av </a:t>
            </a:r>
            <a:r>
              <a:rPr lang="sv-SE" sz="2000" b="1" dirty="0">
                <a:cs typeface="Arial"/>
              </a:rPr>
              <a:t>Läkare vid livsuppehållande behandling</a:t>
            </a:r>
            <a:r>
              <a:rPr lang="sv-SE" sz="2000" dirty="0">
                <a:cs typeface="Arial"/>
              </a:rPr>
              <a:t> så vid val utav Arbetsplats får man en vallista på alla aktiva kliniker i VAS.  </a:t>
            </a:r>
            <a:br>
              <a:rPr lang="sv-SE" dirty="0">
                <a:cs typeface="Arial"/>
              </a:rPr>
            </a:br>
            <a:r>
              <a:rPr lang="sv-SE" dirty="0">
                <a:cs typeface="Arial"/>
              </a:rPr>
              <a:t>​</a:t>
            </a:r>
          </a:p>
        </p:txBody>
      </p:sp>
      <p:pic>
        <p:nvPicPr>
          <p:cNvPr id="7" name="Picture 7">
            <a:extLst>
              <a:ext uri="{FF2B5EF4-FFF2-40B4-BE49-F238E27FC236}">
                <a16:creationId xmlns:a16="http://schemas.microsoft.com/office/drawing/2014/main" id="{486774E0-839F-1ACD-7611-105B746FAF50}"/>
              </a:ext>
            </a:extLst>
          </p:cNvPr>
          <p:cNvPicPr>
            <a:picLocks noChangeAspect="1"/>
          </p:cNvPicPr>
          <p:nvPr/>
        </p:nvPicPr>
        <p:blipFill>
          <a:blip r:embed="rId2"/>
          <a:stretch>
            <a:fillRect/>
          </a:stretch>
        </p:blipFill>
        <p:spPr>
          <a:xfrm>
            <a:off x="2576110" y="1140503"/>
            <a:ext cx="7048958" cy="721091"/>
          </a:xfrm>
          <a:prstGeom prst="rect">
            <a:avLst/>
          </a:prstGeom>
          <a:ln>
            <a:solidFill>
              <a:schemeClr val="accent3">
                <a:lumMod val="75000"/>
              </a:schemeClr>
            </a:solidFill>
          </a:ln>
        </p:spPr>
      </p:pic>
    </p:spTree>
    <p:extLst>
      <p:ext uri="{BB962C8B-B14F-4D97-AF65-F5344CB8AC3E}">
        <p14:creationId xmlns:p14="http://schemas.microsoft.com/office/powerpoint/2010/main" val="2606335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2035695-9C71-FA73-FC5C-8CE4E780B37B}"/>
              </a:ext>
            </a:extLst>
          </p:cNvPr>
          <p:cNvSpPr>
            <a:spLocks noGrp="1"/>
          </p:cNvSpPr>
          <p:nvPr>
            <p:ph type="dt" sz="half" idx="10"/>
          </p:nvPr>
        </p:nvSpPr>
        <p:spPr/>
        <p:txBody>
          <a:bodyPr/>
          <a:lstStyle/>
          <a:p>
            <a:r>
              <a:rPr lang="sv-SE"/>
              <a:t>Region Halland  │</a:t>
            </a:r>
          </a:p>
        </p:txBody>
      </p:sp>
      <p:sp>
        <p:nvSpPr>
          <p:cNvPr id="3" name="Platshållare för sidfot 2">
            <a:extLst>
              <a:ext uri="{FF2B5EF4-FFF2-40B4-BE49-F238E27FC236}">
                <a16:creationId xmlns:a16="http://schemas.microsoft.com/office/drawing/2014/main" id="{5A2117BA-3EE5-41E4-501F-8BEBFA01CE9B}"/>
              </a:ext>
            </a:extLst>
          </p:cNvPr>
          <p:cNvSpPr>
            <a:spLocks noGrp="1"/>
          </p:cNvSpPr>
          <p:nvPr>
            <p:ph type="ftr" sz="quarter" idx="11"/>
          </p:nvPr>
        </p:nvSpPr>
        <p:spPr/>
        <p:txBody>
          <a:bodyPr/>
          <a:lstStyle/>
          <a:p>
            <a:r>
              <a:rPr lang="sv-SE"/>
              <a:t>Halland – Bästa livsplatsen</a:t>
            </a:r>
          </a:p>
        </p:txBody>
      </p:sp>
      <p:sp>
        <p:nvSpPr>
          <p:cNvPr id="4" name="Platshållare för bildnummer 3">
            <a:extLst>
              <a:ext uri="{FF2B5EF4-FFF2-40B4-BE49-F238E27FC236}">
                <a16:creationId xmlns:a16="http://schemas.microsoft.com/office/drawing/2014/main" id="{8C124813-FAF0-E57E-B150-579C8E2C6D5E}"/>
              </a:ext>
            </a:extLst>
          </p:cNvPr>
          <p:cNvSpPr>
            <a:spLocks noGrp="1"/>
          </p:cNvSpPr>
          <p:nvPr>
            <p:ph type="sldNum" sz="quarter" idx="12"/>
          </p:nvPr>
        </p:nvSpPr>
        <p:spPr/>
        <p:txBody>
          <a:bodyPr/>
          <a:lstStyle/>
          <a:p>
            <a:fld id="{E8645303-2AAE-45D1-913A-B06AE6474513}" type="slidenum">
              <a:rPr lang="sv-SE" dirty="0" smtClean="0"/>
              <a:pPr/>
              <a:t>11</a:t>
            </a:fld>
            <a:endParaRPr lang="sv-SE"/>
          </a:p>
        </p:txBody>
      </p:sp>
      <p:sp>
        <p:nvSpPr>
          <p:cNvPr id="5" name="textruta 4">
            <a:extLst>
              <a:ext uri="{FF2B5EF4-FFF2-40B4-BE49-F238E27FC236}">
                <a16:creationId xmlns:a16="http://schemas.microsoft.com/office/drawing/2014/main" id="{E68297A5-1163-4655-E484-AF7239D03BC1}"/>
              </a:ext>
            </a:extLst>
          </p:cNvPr>
          <p:cNvSpPr txBox="1"/>
          <p:nvPr/>
        </p:nvSpPr>
        <p:spPr>
          <a:xfrm>
            <a:off x="700087" y="565150"/>
            <a:ext cx="10531719"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7655" indent="-287655">
              <a:spcBef>
                <a:spcPts val="1200"/>
              </a:spcBef>
              <a:buFont typeface="Arial,Sans-Serif"/>
              <a:buChar char="•"/>
            </a:pPr>
            <a:endParaRPr lang="sv-SE" dirty="0">
              <a:ea typeface="+mn-lt"/>
              <a:cs typeface="+mn-lt"/>
            </a:endParaRPr>
          </a:p>
          <a:p>
            <a:pPr marL="285750" indent="-285750">
              <a:spcBef>
                <a:spcPts val="1200"/>
              </a:spcBef>
              <a:buFont typeface="Arial"/>
              <a:buChar char="•"/>
            </a:pPr>
            <a:r>
              <a:rPr lang="sv-SE" sz="2000" b="1" dirty="0">
                <a:ea typeface="+mn-lt"/>
                <a:cs typeface="+mn-lt"/>
              </a:rPr>
              <a:t>Lägg till Kontaktperson </a:t>
            </a:r>
            <a:r>
              <a:rPr lang="sv-SE" sz="2000" dirty="0">
                <a:ea typeface="+mn-lt"/>
                <a:cs typeface="+mn-lt"/>
              </a:rPr>
              <a:t>Max 10 stycken kontaktpersoner kan registreras per patient.</a:t>
            </a:r>
          </a:p>
          <a:p>
            <a:pPr marL="342900" indent="-342900">
              <a:spcBef>
                <a:spcPts val="1200"/>
              </a:spcBef>
              <a:buFont typeface="Arial"/>
              <a:buChar char="•"/>
            </a:pPr>
            <a:r>
              <a:rPr lang="sv-SE" sz="2000" dirty="0">
                <a:cs typeface="Arial" panose="020B0604020202020204"/>
              </a:rPr>
              <a:t>Vid registrering utav Fast vårdkontakt/ Fast läkarkontakt/ Kontaktperson </a:t>
            </a:r>
            <a:br>
              <a:rPr lang="sv-SE" sz="2000" dirty="0">
                <a:cs typeface="Arial" panose="020B0604020202020204"/>
              </a:rPr>
            </a:br>
            <a:r>
              <a:rPr lang="sv-SE" sz="2000" dirty="0">
                <a:cs typeface="Arial" panose="020B0604020202020204"/>
              </a:rPr>
              <a:t>visas det i patientinformationsfältet enligt bild: </a:t>
            </a:r>
          </a:p>
          <a:p>
            <a:pPr>
              <a:spcBef>
                <a:spcPts val="1200"/>
              </a:spcBef>
            </a:pPr>
            <a:br>
              <a:rPr lang="sv-SE" sz="2000" dirty="0">
                <a:cs typeface="Arial" panose="020B0604020202020204"/>
              </a:rPr>
            </a:br>
            <a:endParaRPr lang="sv-SE" sz="2000" dirty="0">
              <a:cs typeface="Arial" panose="020B0604020202020204"/>
            </a:endParaRPr>
          </a:p>
          <a:p>
            <a:pPr marL="342900" indent="-342900">
              <a:spcBef>
                <a:spcPts val="1200"/>
              </a:spcBef>
              <a:buFont typeface="Arial"/>
              <a:buChar char="•"/>
            </a:pPr>
            <a:r>
              <a:rPr lang="sv-SE" sz="2000" dirty="0">
                <a:cs typeface="Arial" panose="020B0604020202020204"/>
              </a:rPr>
              <a:t>Vid val utav </a:t>
            </a:r>
            <a:r>
              <a:rPr lang="sv-SE" sz="2000" b="1" dirty="0">
                <a:cs typeface="Arial" panose="020B0604020202020204"/>
              </a:rPr>
              <a:t>Skriv ut</a:t>
            </a:r>
            <a:r>
              <a:rPr lang="sv-SE" sz="2000" dirty="0">
                <a:cs typeface="Arial" panose="020B0604020202020204"/>
              </a:rPr>
              <a:t> i patientinformationsfältet och </a:t>
            </a:r>
            <a:br>
              <a:rPr lang="sv-SE" sz="2000" dirty="0">
                <a:cs typeface="Arial" panose="020B0604020202020204"/>
              </a:rPr>
            </a:br>
            <a:r>
              <a:rPr lang="sv-SE" sz="2000" dirty="0">
                <a:cs typeface="Arial" panose="020B0604020202020204"/>
              </a:rPr>
              <a:t>val utav Pappersutskrift är funktionen som </a:t>
            </a:r>
            <a:br>
              <a:rPr lang="sv-SE" sz="2000" dirty="0">
                <a:cs typeface="Arial" panose="020B0604020202020204"/>
              </a:rPr>
            </a:br>
            <a:r>
              <a:rPr lang="sv-SE" sz="2000" dirty="0">
                <a:cs typeface="Arial" panose="020B0604020202020204"/>
              </a:rPr>
              <a:t>tidigare men med uppdaterad valfunktioner:</a:t>
            </a:r>
            <a:endParaRPr lang="sv-SE" dirty="0">
              <a:cs typeface="Arial" panose="020B0604020202020204"/>
            </a:endParaRPr>
          </a:p>
          <a:p>
            <a:pPr marL="342900" indent="-342900">
              <a:spcBef>
                <a:spcPts val="1200"/>
              </a:spcBef>
              <a:buFont typeface="Arial"/>
              <a:buChar char="•"/>
            </a:pPr>
            <a:r>
              <a:rPr lang="sv-SE" sz="2000" b="1" dirty="0">
                <a:cs typeface="Arial" panose="020B0604020202020204"/>
              </a:rPr>
              <a:t>Rutin </a:t>
            </a:r>
            <a:r>
              <a:rPr lang="sv-SE" sz="2000" dirty="0">
                <a:cs typeface="Arial" panose="020B0604020202020204"/>
              </a:rPr>
              <a:t>gällande Fast vård-/läkarkontakt finns </a:t>
            </a:r>
            <a:br>
              <a:rPr lang="sv-SE" sz="2000" dirty="0">
                <a:cs typeface="Arial" panose="020B0604020202020204"/>
              </a:rPr>
            </a:br>
            <a:r>
              <a:rPr lang="sv-SE" sz="2000" dirty="0">
                <a:cs typeface="Arial" panose="020B0604020202020204"/>
              </a:rPr>
              <a:t>här: </a:t>
            </a:r>
            <a:br>
              <a:rPr lang="sv-SE" sz="2000" dirty="0">
                <a:ea typeface="+mn-lt"/>
                <a:cs typeface="+mn-lt"/>
              </a:rPr>
            </a:br>
            <a:r>
              <a:rPr lang="sv-SE" sz="2000" dirty="0">
                <a:ea typeface="+mn-lt"/>
                <a:cs typeface="+mn-lt"/>
                <a:hlinkClick r:id="rId2"/>
              </a:rPr>
              <a:t>Fast vårdkontakt, fast läkarkontakt och kontaktperson </a:t>
            </a:r>
            <a:br>
              <a:rPr lang="sv-SE" sz="2000" dirty="0">
                <a:ea typeface="+mn-lt"/>
                <a:cs typeface="+mn-lt"/>
              </a:rPr>
            </a:br>
            <a:r>
              <a:rPr lang="sv-SE" sz="2000" dirty="0">
                <a:ea typeface="+mn-lt"/>
                <a:cs typeface="+mn-lt"/>
              </a:rPr>
              <a:t>Rutinen ska uppdateras under våren 2022</a:t>
            </a:r>
          </a:p>
          <a:p>
            <a:pPr>
              <a:spcBef>
                <a:spcPts val="1200"/>
              </a:spcBef>
            </a:pPr>
            <a:endParaRPr lang="sv-SE" dirty="0">
              <a:cs typeface="Arial" panose="020B0604020202020204"/>
            </a:endParaRPr>
          </a:p>
        </p:txBody>
      </p:sp>
      <p:pic>
        <p:nvPicPr>
          <p:cNvPr id="7" name="Bildobjekt 7">
            <a:extLst>
              <a:ext uri="{FF2B5EF4-FFF2-40B4-BE49-F238E27FC236}">
                <a16:creationId xmlns:a16="http://schemas.microsoft.com/office/drawing/2014/main" id="{B3D4553A-64CC-7897-E584-8724746905BE}"/>
              </a:ext>
            </a:extLst>
          </p:cNvPr>
          <p:cNvPicPr>
            <a:picLocks noChangeAspect="1"/>
          </p:cNvPicPr>
          <p:nvPr/>
        </p:nvPicPr>
        <p:blipFill>
          <a:blip r:embed="rId3"/>
          <a:stretch>
            <a:fillRect/>
          </a:stretch>
        </p:blipFill>
        <p:spPr>
          <a:xfrm>
            <a:off x="6375401" y="1838051"/>
            <a:ext cx="4609121" cy="856826"/>
          </a:xfrm>
          <a:prstGeom prst="rect">
            <a:avLst/>
          </a:prstGeom>
          <a:ln>
            <a:solidFill>
              <a:schemeClr val="bg1"/>
            </a:solidFill>
          </a:ln>
        </p:spPr>
      </p:pic>
      <p:sp>
        <p:nvSpPr>
          <p:cNvPr id="9" name="textruta 8">
            <a:extLst>
              <a:ext uri="{FF2B5EF4-FFF2-40B4-BE49-F238E27FC236}">
                <a16:creationId xmlns:a16="http://schemas.microsoft.com/office/drawing/2014/main" id="{485C3617-6B52-9D80-5D0B-8188DE32B705}"/>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sv-SE">
              <a:cs typeface="Arial"/>
            </a:endParaRPr>
          </a:p>
        </p:txBody>
      </p:sp>
      <p:sp>
        <p:nvSpPr>
          <p:cNvPr id="13" name="Rektangel 12">
            <a:extLst>
              <a:ext uri="{FF2B5EF4-FFF2-40B4-BE49-F238E27FC236}">
                <a16:creationId xmlns:a16="http://schemas.microsoft.com/office/drawing/2014/main" id="{E8330A39-198C-52FA-447E-185108E65529}"/>
              </a:ext>
            </a:extLst>
          </p:cNvPr>
          <p:cNvSpPr/>
          <p:nvPr/>
        </p:nvSpPr>
        <p:spPr>
          <a:xfrm>
            <a:off x="5638800" y="297180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extLst>
              <a:ext uri="{FF2B5EF4-FFF2-40B4-BE49-F238E27FC236}">
                <a16:creationId xmlns:a16="http://schemas.microsoft.com/office/drawing/2014/main" id="{890289AF-8D99-4103-A62F-877856BD6014}"/>
              </a:ext>
            </a:extLst>
          </p:cNvPr>
          <p:cNvSpPr/>
          <p:nvPr/>
        </p:nvSpPr>
        <p:spPr>
          <a:xfrm>
            <a:off x="5781675" y="3778982"/>
            <a:ext cx="1441938" cy="250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1" descr="En bild som visar bord&#10;&#10;Automatiskt genererad beskrivning">
            <a:extLst>
              <a:ext uri="{FF2B5EF4-FFF2-40B4-BE49-F238E27FC236}">
                <a16:creationId xmlns:a16="http://schemas.microsoft.com/office/drawing/2014/main" id="{84343B23-A8A6-73B7-FB7C-D7260E4E8404}"/>
              </a:ext>
            </a:extLst>
          </p:cNvPr>
          <p:cNvPicPr>
            <a:picLocks noChangeAspect="1"/>
          </p:cNvPicPr>
          <p:nvPr/>
        </p:nvPicPr>
        <p:blipFill>
          <a:blip r:embed="rId4"/>
          <a:stretch>
            <a:fillRect/>
          </a:stretch>
        </p:blipFill>
        <p:spPr>
          <a:xfrm>
            <a:off x="7316589" y="3272426"/>
            <a:ext cx="4748462" cy="2609982"/>
          </a:xfrm>
          <a:prstGeom prst="rect">
            <a:avLst/>
          </a:prstGeom>
        </p:spPr>
      </p:pic>
    </p:spTree>
    <p:extLst>
      <p:ext uri="{BB962C8B-B14F-4D97-AF65-F5344CB8AC3E}">
        <p14:creationId xmlns:p14="http://schemas.microsoft.com/office/powerpoint/2010/main" val="266955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65539-6B9D-46C0-A149-71BD101CBA2E}"/>
              </a:ext>
            </a:extLst>
          </p:cNvPr>
          <p:cNvSpPr>
            <a:spLocks noGrp="1"/>
          </p:cNvSpPr>
          <p:nvPr>
            <p:ph type="title"/>
          </p:nvPr>
        </p:nvSpPr>
        <p:spPr/>
        <p:txBody>
          <a:bodyPr/>
          <a:lstStyle/>
          <a:p>
            <a:r>
              <a:rPr lang="sv-SE" sz="2800" dirty="0"/>
              <a:t>Information VAS 50.0</a:t>
            </a:r>
            <a:br>
              <a:rPr lang="sv-SE" dirty="0"/>
            </a:br>
            <a:br>
              <a:rPr lang="sv-SE" sz="1800" dirty="0"/>
            </a:br>
            <a:r>
              <a:rPr lang="sv-SE" sz="1800" dirty="0"/>
              <a:t>Preliminärt datum för driftsättning av VAS </a:t>
            </a:r>
            <a:r>
              <a:rPr lang="sv-SE" sz="1800" dirty="0">
                <a:solidFill>
                  <a:srgbClr val="000000"/>
                </a:solidFill>
              </a:rPr>
              <a:t>50.0</a:t>
            </a:r>
            <a:r>
              <a:rPr lang="sv-SE" sz="1800" dirty="0"/>
              <a:t> </a:t>
            </a:r>
            <a:r>
              <a:rPr lang="sv-SE" sz="1800" dirty="0">
                <a:solidFill>
                  <a:srgbClr val="000000"/>
                </a:solidFill>
              </a:rPr>
              <a:t>finns</a:t>
            </a:r>
            <a:r>
              <a:rPr lang="sv-SE" sz="1800" dirty="0"/>
              <a:t> i dagsläget inte.</a:t>
            </a:r>
            <a:br>
              <a:rPr lang="sv-SE" sz="1800" dirty="0"/>
            </a:br>
            <a:r>
              <a:rPr lang="sv-SE" sz="1800" dirty="0"/>
              <a:t>Mer info kommer på vårdgivarwebben och intranätet.</a:t>
            </a:r>
          </a:p>
        </p:txBody>
      </p:sp>
      <p:sp>
        <p:nvSpPr>
          <p:cNvPr id="4" name="Platshållare för datum 3"/>
          <p:cNvSpPr>
            <a:spLocks noGrp="1"/>
          </p:cNvSpPr>
          <p:nvPr>
            <p:ph type="dt" sz="half" idx="10"/>
          </p:nvPr>
        </p:nvSpPr>
        <p:spPr/>
        <p:txBody>
          <a:bodyPr/>
          <a:lstStyle/>
          <a:p>
            <a:r>
              <a:rPr lang="sv-SE"/>
              <a:t>Region Halland  │</a:t>
            </a:r>
          </a:p>
        </p:txBody>
      </p:sp>
      <p:sp>
        <p:nvSpPr>
          <p:cNvPr id="5" name="Platshållare för sidfot 4"/>
          <p:cNvSpPr>
            <a:spLocks noGrp="1"/>
          </p:cNvSpPr>
          <p:nvPr>
            <p:ph type="ftr" sz="quarter" idx="11"/>
          </p:nvPr>
        </p:nvSpPr>
        <p:spPr/>
        <p:txBody>
          <a:bodyPr/>
          <a:lstStyle/>
          <a:p>
            <a:r>
              <a:rPr lang="sv-SE"/>
              <a:t>Halland – Bästa livsplatsen</a:t>
            </a:r>
          </a:p>
        </p:txBody>
      </p:sp>
      <p:sp>
        <p:nvSpPr>
          <p:cNvPr id="6" name="Platshållare för bildnummer 5"/>
          <p:cNvSpPr>
            <a:spLocks noGrp="1"/>
          </p:cNvSpPr>
          <p:nvPr>
            <p:ph type="sldNum" sz="quarter" idx="12"/>
          </p:nvPr>
        </p:nvSpPr>
        <p:spPr/>
        <p:txBody>
          <a:bodyPr/>
          <a:lstStyle/>
          <a:p>
            <a:fld id="{E8645303-2AAE-45D1-913A-B06AE6474513}" type="slidenum">
              <a:rPr lang="sv-SE" smtClean="0"/>
              <a:pPr/>
              <a:t>12</a:t>
            </a:fld>
            <a:endParaRPr lang="sv-SE"/>
          </a:p>
        </p:txBody>
      </p:sp>
    </p:spTree>
    <p:extLst>
      <p:ext uri="{BB962C8B-B14F-4D97-AF65-F5344CB8AC3E}">
        <p14:creationId xmlns:p14="http://schemas.microsoft.com/office/powerpoint/2010/main" val="123315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CB7F7F-04C5-42B9-A48D-97A648817435}"/>
              </a:ext>
            </a:extLst>
          </p:cNvPr>
          <p:cNvSpPr>
            <a:spLocks noGrp="1"/>
          </p:cNvSpPr>
          <p:nvPr>
            <p:ph type="title"/>
          </p:nvPr>
        </p:nvSpPr>
        <p:spPr/>
        <p:txBody>
          <a:bodyPr/>
          <a:lstStyle/>
          <a:p>
            <a:r>
              <a:rPr lang="sv-SE"/>
              <a:t>Dokumentation och Journalåtkomst</a:t>
            </a:r>
            <a:br>
              <a:rPr lang="sv-SE"/>
            </a:br>
            <a:br>
              <a:rPr lang="sv-SE"/>
            </a:br>
            <a:r>
              <a:rPr lang="sv-SE" sz="2000"/>
              <a:t>Driftsättning 8 juni 2022</a:t>
            </a:r>
            <a:endParaRPr lang="sv-SE" sz="2000">
              <a:solidFill>
                <a:srgbClr val="FF0000"/>
              </a:solidFill>
              <a:cs typeface="Arial"/>
            </a:endParaRPr>
          </a:p>
        </p:txBody>
      </p:sp>
    </p:spTree>
    <p:extLst>
      <p:ext uri="{BB962C8B-B14F-4D97-AF65-F5344CB8AC3E}">
        <p14:creationId xmlns:p14="http://schemas.microsoft.com/office/powerpoint/2010/main" val="1792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2ACB7F7F-04C5-42B9-A48D-97A648817435}"/>
              </a:ext>
            </a:extLst>
          </p:cNvPr>
          <p:cNvSpPr>
            <a:spLocks noGrp="1"/>
          </p:cNvSpPr>
          <p:nvPr>
            <p:ph type="title"/>
          </p:nvPr>
        </p:nvSpPr>
        <p:spPr/>
        <p:txBody>
          <a:bodyPr/>
          <a:lstStyle/>
          <a:p>
            <a:r>
              <a:rPr lang="sv-SE"/>
              <a:t>Generell Systemadministration</a:t>
            </a:r>
            <a:br>
              <a:rPr lang="sv-SE"/>
            </a:br>
            <a:br>
              <a:rPr lang="sv-SE"/>
            </a:br>
            <a:r>
              <a:rPr lang="sv-SE" sz="2000"/>
              <a:t>Driftsättning 8 juni 2022</a:t>
            </a:r>
            <a:endParaRPr lang="sv-SE" sz="2000">
              <a:solidFill>
                <a:srgbClr val="FF0000"/>
              </a:solidFill>
            </a:endParaRPr>
          </a:p>
        </p:txBody>
      </p:sp>
    </p:spTree>
    <p:extLst>
      <p:ext uri="{BB962C8B-B14F-4D97-AF65-F5344CB8AC3E}">
        <p14:creationId xmlns:p14="http://schemas.microsoft.com/office/powerpoint/2010/main" val="108887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Felrättningar</a:t>
            </a:r>
          </a:p>
        </p:txBody>
      </p:sp>
      <p:sp>
        <p:nvSpPr>
          <p:cNvPr id="3" name="Platshållare för innehåll 2"/>
          <p:cNvSpPr>
            <a:spLocks noGrp="1"/>
          </p:cNvSpPr>
          <p:nvPr>
            <p:ph sz="quarter" idx="13"/>
          </p:nvPr>
        </p:nvSpPr>
        <p:spPr/>
        <p:txBody>
          <a:bodyPr vert="horz" lIns="0" tIns="0" rIns="0" bIns="0" rtlCol="0" anchor="t">
            <a:noAutofit/>
          </a:bodyPr>
          <a:lstStyle/>
          <a:p>
            <a:pPr marL="287655" indent="-287655"/>
            <a:r>
              <a:rPr lang="sv-SE">
                <a:cs typeface="Arial"/>
              </a:rPr>
              <a:t>Meddelandefunktionen - rättat så att datumet som anges är datumet det skickades. (I VAS 48.0 dök upp ett fel som gjorde att datumet som anges i Inkorgen var datumet meddelandet öppnades av mottagaren.</a:t>
            </a:r>
          </a:p>
        </p:txBody>
      </p:sp>
      <p:sp>
        <p:nvSpPr>
          <p:cNvPr id="4" name="Platshållare för datum 3"/>
          <p:cNvSpPr>
            <a:spLocks noGrp="1"/>
          </p:cNvSpPr>
          <p:nvPr>
            <p:ph type="dt" sz="half" idx="14"/>
          </p:nvPr>
        </p:nvSpPr>
        <p:spPr/>
        <p:txBody>
          <a:bodyPr/>
          <a:lstStyle/>
          <a:p>
            <a:r>
              <a:rPr lang="sv-SE"/>
              <a:t>Region Halland  │</a:t>
            </a:r>
          </a:p>
        </p:txBody>
      </p:sp>
      <p:sp>
        <p:nvSpPr>
          <p:cNvPr id="5" name="Platshållare för sidfot 4"/>
          <p:cNvSpPr>
            <a:spLocks noGrp="1"/>
          </p:cNvSpPr>
          <p:nvPr>
            <p:ph type="ftr" sz="quarter" idx="15"/>
          </p:nvPr>
        </p:nvSpPr>
        <p:spPr/>
        <p:txBody>
          <a:bodyPr/>
          <a:lstStyle/>
          <a:p>
            <a:r>
              <a:rPr lang="sv-SE"/>
              <a:t>Halland – Bästa livsplatsen</a:t>
            </a:r>
          </a:p>
        </p:txBody>
      </p:sp>
      <p:sp>
        <p:nvSpPr>
          <p:cNvPr id="6" name="Platshållare för bildnummer 5"/>
          <p:cNvSpPr>
            <a:spLocks noGrp="1"/>
          </p:cNvSpPr>
          <p:nvPr>
            <p:ph type="sldNum" sz="quarter" idx="16"/>
          </p:nvPr>
        </p:nvSpPr>
        <p:spPr/>
        <p:txBody>
          <a:bodyPr/>
          <a:lstStyle/>
          <a:p>
            <a:fld id="{E8645303-2AAE-45D1-913A-B06AE6474513}" type="slidenum">
              <a:rPr lang="sv-SE" smtClean="0"/>
              <a:pPr/>
              <a:t>4</a:t>
            </a:fld>
            <a:endParaRPr lang="sv-SE"/>
          </a:p>
        </p:txBody>
      </p:sp>
    </p:spTree>
    <p:extLst>
      <p:ext uri="{BB962C8B-B14F-4D97-AF65-F5344CB8AC3E}">
        <p14:creationId xmlns:p14="http://schemas.microsoft.com/office/powerpoint/2010/main" val="253539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2ACB7F7F-04C5-42B9-A48D-97A648817435}"/>
              </a:ext>
            </a:extLst>
          </p:cNvPr>
          <p:cNvSpPr>
            <a:spLocks noGrp="1"/>
          </p:cNvSpPr>
          <p:nvPr>
            <p:ph type="title"/>
          </p:nvPr>
        </p:nvSpPr>
        <p:spPr/>
        <p:txBody>
          <a:bodyPr/>
          <a:lstStyle/>
          <a:p>
            <a:r>
              <a:rPr lang="sv-SE"/>
              <a:t>Remiss och svar</a:t>
            </a:r>
            <a:br>
              <a:rPr lang="sv-SE"/>
            </a:br>
            <a:br>
              <a:rPr lang="sv-SE"/>
            </a:br>
            <a:r>
              <a:rPr lang="sv-SE" sz="2000"/>
              <a:t>Driftsättning 8 juni 2022</a:t>
            </a:r>
            <a:endParaRPr lang="sv-SE" sz="2000">
              <a:solidFill>
                <a:srgbClr val="FF0000"/>
              </a:solidFill>
              <a:cs typeface="Arial"/>
            </a:endParaRPr>
          </a:p>
        </p:txBody>
      </p:sp>
    </p:spTree>
    <p:extLst>
      <p:ext uri="{BB962C8B-B14F-4D97-AF65-F5344CB8AC3E}">
        <p14:creationId xmlns:p14="http://schemas.microsoft.com/office/powerpoint/2010/main" val="132594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Utveckling</a:t>
            </a:r>
          </a:p>
        </p:txBody>
      </p:sp>
      <p:sp>
        <p:nvSpPr>
          <p:cNvPr id="3" name="Platshållare för innehåll 2"/>
          <p:cNvSpPr>
            <a:spLocks noGrp="1"/>
          </p:cNvSpPr>
          <p:nvPr>
            <p:ph sz="quarter" idx="13"/>
          </p:nvPr>
        </p:nvSpPr>
        <p:spPr/>
        <p:txBody>
          <a:bodyPr/>
          <a:lstStyle/>
          <a:p>
            <a:pPr marL="0" indent="0">
              <a:buNone/>
            </a:pPr>
            <a:r>
              <a:rPr lang="sv-SE" b="1"/>
              <a:t>Koppling mellan LA9 och LA10 tas bort</a:t>
            </a:r>
          </a:p>
          <a:p>
            <a:pPr>
              <a:lnSpc>
                <a:spcPct val="107000"/>
              </a:lnSpc>
            </a:pPr>
            <a:r>
              <a:rPr lang="sv-SE"/>
              <a:t>Labbremiss där etikett skrivs ut från LA9 men inte sänds flyttas </a:t>
            </a:r>
            <a:r>
              <a:rPr lang="sv-SE" b="1" u="sng"/>
              <a:t>inte</a:t>
            </a:r>
            <a:r>
              <a:rPr lang="sv-SE"/>
              <a:t> till LA10. Labbremissen kommer ligga kvar i LA9 tills den sänds.</a:t>
            </a:r>
          </a:p>
          <a:p>
            <a:pPr>
              <a:lnSpc>
                <a:spcPct val="107000"/>
              </a:lnSpc>
            </a:pPr>
            <a:r>
              <a:rPr lang="sv-SE"/>
              <a:t>Labbremisser där etikett skrivits ut och beställningen ej sänds </a:t>
            </a:r>
            <a:r>
              <a:rPr lang="sv-SE" u="sng"/>
              <a:t>före</a:t>
            </a:r>
            <a:r>
              <a:rPr lang="sv-SE"/>
              <a:t> leveransen av VAS 49 kommer ligga kvar på klinikens LA10 så länge dessa inte flyttas tillbaka med menyvalet </a:t>
            </a:r>
            <a:r>
              <a:rPr lang="sv-SE" b="1" err="1"/>
              <a:t>Åter_bevakning</a:t>
            </a:r>
            <a:r>
              <a:rPr lang="sv-SE" b="1"/>
              <a:t>.</a:t>
            </a:r>
          </a:p>
          <a:p>
            <a:pPr marL="0" indent="0">
              <a:buNone/>
            </a:pPr>
            <a:endParaRPr lang="sv-SE" b="1"/>
          </a:p>
          <a:p>
            <a:pPr marL="0" indent="0">
              <a:buNone/>
            </a:pPr>
            <a:endParaRPr lang="sv-SE"/>
          </a:p>
        </p:txBody>
      </p:sp>
      <p:sp>
        <p:nvSpPr>
          <p:cNvPr id="4" name="Platshållare för datum 3"/>
          <p:cNvSpPr>
            <a:spLocks noGrp="1"/>
          </p:cNvSpPr>
          <p:nvPr>
            <p:ph type="dt" sz="half" idx="14"/>
          </p:nvPr>
        </p:nvSpPr>
        <p:spPr/>
        <p:txBody>
          <a:bodyPr/>
          <a:lstStyle/>
          <a:p>
            <a:r>
              <a:rPr lang="sv-SE"/>
              <a:t>Region Halland  │</a:t>
            </a:r>
          </a:p>
        </p:txBody>
      </p:sp>
      <p:sp>
        <p:nvSpPr>
          <p:cNvPr id="5" name="Platshållare för sidfot 4"/>
          <p:cNvSpPr>
            <a:spLocks noGrp="1"/>
          </p:cNvSpPr>
          <p:nvPr>
            <p:ph type="ftr" sz="quarter" idx="15"/>
          </p:nvPr>
        </p:nvSpPr>
        <p:spPr/>
        <p:txBody>
          <a:bodyPr/>
          <a:lstStyle/>
          <a:p>
            <a:r>
              <a:rPr lang="sv-SE"/>
              <a:t>Halland – Bästa livsplatsen</a:t>
            </a:r>
          </a:p>
        </p:txBody>
      </p:sp>
      <p:sp>
        <p:nvSpPr>
          <p:cNvPr id="6" name="Platshållare för bildnummer 5"/>
          <p:cNvSpPr>
            <a:spLocks noGrp="1"/>
          </p:cNvSpPr>
          <p:nvPr>
            <p:ph type="sldNum" sz="quarter" idx="16"/>
          </p:nvPr>
        </p:nvSpPr>
        <p:spPr/>
        <p:txBody>
          <a:bodyPr/>
          <a:lstStyle/>
          <a:p>
            <a:fld id="{E8645303-2AAE-45D1-913A-B06AE6474513}" type="slidenum">
              <a:rPr lang="sv-SE" smtClean="0"/>
              <a:pPr/>
              <a:t>6</a:t>
            </a:fld>
            <a:endParaRPr lang="sv-SE"/>
          </a:p>
        </p:txBody>
      </p:sp>
      <p:pic>
        <p:nvPicPr>
          <p:cNvPr id="10" name="Bildobjekt 9">
            <a:extLst>
              <a:ext uri="{FF2B5EF4-FFF2-40B4-BE49-F238E27FC236}">
                <a16:creationId xmlns:a16="http://schemas.microsoft.com/office/drawing/2014/main" id="{58F2765A-FCE0-4E06-814A-E402502C56CD}"/>
              </a:ext>
            </a:extLst>
          </p:cNvPr>
          <p:cNvPicPr>
            <a:picLocks noChangeAspect="1"/>
          </p:cNvPicPr>
          <p:nvPr/>
        </p:nvPicPr>
        <p:blipFill>
          <a:blip r:embed="rId2"/>
          <a:stretch>
            <a:fillRect/>
          </a:stretch>
        </p:blipFill>
        <p:spPr>
          <a:xfrm>
            <a:off x="3314843" y="3731058"/>
            <a:ext cx="5857875" cy="2314575"/>
          </a:xfrm>
          <a:prstGeom prst="rect">
            <a:avLst/>
          </a:prstGeom>
        </p:spPr>
      </p:pic>
    </p:spTree>
    <p:extLst>
      <p:ext uri="{BB962C8B-B14F-4D97-AF65-F5344CB8AC3E}">
        <p14:creationId xmlns:p14="http://schemas.microsoft.com/office/powerpoint/2010/main" val="446500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2ACB7F7F-04C5-42B9-A48D-97A648817435}"/>
              </a:ext>
            </a:extLst>
          </p:cNvPr>
          <p:cNvSpPr>
            <a:spLocks noGrp="1"/>
          </p:cNvSpPr>
          <p:nvPr>
            <p:ph type="title"/>
          </p:nvPr>
        </p:nvSpPr>
        <p:spPr/>
        <p:txBody>
          <a:bodyPr/>
          <a:lstStyle/>
          <a:p>
            <a:r>
              <a:rPr lang="sv-SE"/>
              <a:t>Patientadministration VAS och invånarstöd</a:t>
            </a:r>
            <a:br>
              <a:rPr lang="sv-SE"/>
            </a:br>
            <a:br>
              <a:rPr lang="sv-SE"/>
            </a:br>
            <a:r>
              <a:rPr lang="sv-SE" sz="2000"/>
              <a:t>Driftsättning 8 juni 2022</a:t>
            </a:r>
            <a:endParaRPr lang="sv-SE" sz="2000">
              <a:solidFill>
                <a:srgbClr val="FF0000"/>
              </a:solidFill>
              <a:cs typeface="Arial"/>
            </a:endParaRPr>
          </a:p>
        </p:txBody>
      </p:sp>
    </p:spTree>
    <p:extLst>
      <p:ext uri="{BB962C8B-B14F-4D97-AF65-F5344CB8AC3E}">
        <p14:creationId xmlns:p14="http://schemas.microsoft.com/office/powerpoint/2010/main" val="262371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Felrättningar</a:t>
            </a:r>
          </a:p>
        </p:txBody>
      </p:sp>
      <p:sp>
        <p:nvSpPr>
          <p:cNvPr id="3" name="Platshållare för innehåll 2"/>
          <p:cNvSpPr>
            <a:spLocks noGrp="1"/>
          </p:cNvSpPr>
          <p:nvPr>
            <p:ph sz="quarter" idx="13"/>
          </p:nvPr>
        </p:nvSpPr>
        <p:spPr/>
        <p:txBody>
          <a:bodyPr vert="horz" lIns="0" tIns="0" rIns="0" bIns="0" rtlCol="0" anchor="t">
            <a:noAutofit/>
          </a:bodyPr>
          <a:lstStyle/>
          <a:p>
            <a:pPr marL="287655" indent="-287655"/>
            <a:r>
              <a:rPr lang="sv-SE" dirty="0">
                <a:cs typeface="Arial"/>
              </a:rPr>
              <a:t>Rapport SV55 - rättat så att rapporten fungerar igen.</a:t>
            </a:r>
          </a:p>
          <a:p>
            <a:pPr marL="287655" indent="-287655"/>
            <a:r>
              <a:rPr lang="sv-SE" b="1" dirty="0">
                <a:cs typeface="Arial"/>
              </a:rPr>
              <a:t>Bokning/ Avbokade och uteblivna besök.</a:t>
            </a:r>
            <a:br>
              <a:rPr lang="sv-SE" b="1" dirty="0">
                <a:cs typeface="Arial"/>
              </a:rPr>
            </a:br>
            <a:r>
              <a:rPr lang="sv-SE" dirty="0">
                <a:cs typeface="Arial"/>
              </a:rPr>
              <a:t>När man väljer GE4 (36) Visa händelser i Avbokade och uteblivna besök har tidigare i historik på en post som verksamhet lagt </a:t>
            </a:r>
            <a:r>
              <a:rPr lang="sv-SE" b="1" dirty="0">
                <a:cs typeface="Arial"/>
              </a:rPr>
              <a:t>Åter till </a:t>
            </a:r>
            <a:r>
              <a:rPr lang="sv-SE" b="1" dirty="0" err="1">
                <a:cs typeface="Arial"/>
              </a:rPr>
              <a:t>väntlista</a:t>
            </a:r>
            <a:r>
              <a:rPr lang="sv-SE" dirty="0">
                <a:cs typeface="Arial"/>
              </a:rPr>
              <a:t> och sedan hanterat </a:t>
            </a:r>
            <a:r>
              <a:rPr lang="sv-SE" dirty="0" err="1">
                <a:cs typeface="Arial"/>
              </a:rPr>
              <a:t>väntelisteposten</a:t>
            </a:r>
            <a:r>
              <a:rPr lang="sv-SE" dirty="0">
                <a:cs typeface="Arial" panose="020B0604020202020204"/>
              </a:rPr>
              <a:t> genom att boka in besök försvunnit. Rättning är nu gjord så man kan följa historiken i vårdkontakter som lagts </a:t>
            </a:r>
            <a:r>
              <a:rPr lang="sv-SE" b="1" dirty="0">
                <a:cs typeface="Arial" panose="020B0604020202020204"/>
              </a:rPr>
              <a:t>Åter till </a:t>
            </a:r>
            <a:r>
              <a:rPr lang="sv-SE" b="1" dirty="0" err="1">
                <a:cs typeface="Arial" panose="020B0604020202020204"/>
              </a:rPr>
              <a:t>väntlista</a:t>
            </a:r>
            <a:r>
              <a:rPr lang="sv-SE" dirty="0">
                <a:cs typeface="Arial" panose="020B0604020202020204"/>
              </a:rPr>
              <a:t>.</a:t>
            </a:r>
          </a:p>
          <a:p>
            <a:pPr marL="287655" indent="-287655"/>
            <a:r>
              <a:rPr lang="sv-SE" dirty="0">
                <a:cs typeface="Arial" panose="020B0604020202020204"/>
              </a:rPr>
              <a:t>Fel där patient fått inkorgsmeddelande om bokad tid från mottagning som INTE har anslutit sig till webbtidbok är rättat. </a:t>
            </a:r>
          </a:p>
        </p:txBody>
      </p:sp>
      <p:sp>
        <p:nvSpPr>
          <p:cNvPr id="4" name="Platshållare för datum 3"/>
          <p:cNvSpPr>
            <a:spLocks noGrp="1"/>
          </p:cNvSpPr>
          <p:nvPr>
            <p:ph type="dt" sz="half" idx="14"/>
          </p:nvPr>
        </p:nvSpPr>
        <p:spPr/>
        <p:txBody>
          <a:bodyPr/>
          <a:lstStyle/>
          <a:p>
            <a:r>
              <a:rPr lang="sv-SE"/>
              <a:t>Region Halland  │</a:t>
            </a:r>
          </a:p>
        </p:txBody>
      </p:sp>
      <p:sp>
        <p:nvSpPr>
          <p:cNvPr id="5" name="Platshållare för sidfot 4"/>
          <p:cNvSpPr>
            <a:spLocks noGrp="1"/>
          </p:cNvSpPr>
          <p:nvPr>
            <p:ph type="ftr" sz="quarter" idx="15"/>
          </p:nvPr>
        </p:nvSpPr>
        <p:spPr/>
        <p:txBody>
          <a:bodyPr/>
          <a:lstStyle/>
          <a:p>
            <a:r>
              <a:rPr lang="sv-SE"/>
              <a:t>Halland – Bästa livsplatsen</a:t>
            </a:r>
          </a:p>
        </p:txBody>
      </p:sp>
      <p:sp>
        <p:nvSpPr>
          <p:cNvPr id="6" name="Platshållare för bildnummer 5"/>
          <p:cNvSpPr>
            <a:spLocks noGrp="1"/>
          </p:cNvSpPr>
          <p:nvPr>
            <p:ph type="sldNum" sz="quarter" idx="16"/>
          </p:nvPr>
        </p:nvSpPr>
        <p:spPr/>
        <p:txBody>
          <a:bodyPr/>
          <a:lstStyle/>
          <a:p>
            <a:fld id="{E8645303-2AAE-45D1-913A-B06AE6474513}" type="slidenum">
              <a:rPr lang="sv-SE" smtClean="0"/>
              <a:pPr/>
              <a:t>8</a:t>
            </a:fld>
            <a:endParaRPr lang="sv-SE"/>
          </a:p>
        </p:txBody>
      </p:sp>
    </p:spTree>
    <p:extLst>
      <p:ext uri="{BB962C8B-B14F-4D97-AF65-F5344CB8AC3E}">
        <p14:creationId xmlns:p14="http://schemas.microsoft.com/office/powerpoint/2010/main" val="1971355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Utveckling</a:t>
            </a:r>
          </a:p>
        </p:txBody>
      </p:sp>
      <p:sp>
        <p:nvSpPr>
          <p:cNvPr id="3" name="Platshållare för innehåll 2"/>
          <p:cNvSpPr>
            <a:spLocks noGrp="1"/>
          </p:cNvSpPr>
          <p:nvPr>
            <p:ph sz="quarter" idx="13"/>
          </p:nvPr>
        </p:nvSpPr>
        <p:spPr/>
        <p:txBody>
          <a:bodyPr vert="horz" lIns="0" tIns="0" rIns="0" bIns="0" rtlCol="0" anchor="t">
            <a:noAutofit/>
          </a:bodyPr>
          <a:lstStyle/>
          <a:p>
            <a:pPr marL="0" indent="0">
              <a:buNone/>
            </a:pPr>
            <a:r>
              <a:rPr lang="sv-SE" b="1">
                <a:ea typeface="+mn-lt"/>
                <a:cs typeface="+mn-lt"/>
              </a:rPr>
              <a:t>Fast läkarkontakt primärvård</a:t>
            </a:r>
          </a:p>
          <a:p>
            <a:pPr marL="287655" indent="-287655"/>
            <a:r>
              <a:rPr lang="sv-SE">
                <a:ea typeface="+mn-lt"/>
                <a:cs typeface="+mn-lt"/>
              </a:rPr>
              <a:t>I enlighet med överenskommelsen God och Nära Vård och den handlingsplan som regioner behöver upprätta, ska regionerna som använder journalsystemet VAS kunna registrera och följa upp fast läkarkontakt för att uppfylla de krav som åligger regionerna för att ta del av nationella medel från ÖK God och Nära vård och nå dom nationella uppsatta målen för ökad kontinuitet i vården som utgår från fast läkar- och vårdkontakt. (Socialstyrelsen och SKR) Regionerna ska även kunna följa upp fast läkarkontakt genom utdata för statistik.  </a:t>
            </a:r>
            <a:endParaRPr lang="sv-SE">
              <a:cs typeface="Arial" panose="020B0604020202020204"/>
            </a:endParaRPr>
          </a:p>
          <a:p>
            <a:pPr marL="287655" indent="-287655"/>
            <a:r>
              <a:rPr lang="sv-SE">
                <a:cs typeface="Arial" panose="020B0604020202020204"/>
              </a:rPr>
              <a:t>I patientvyn har fliken</a:t>
            </a:r>
            <a:r>
              <a:rPr lang="sv-SE" b="1">
                <a:cs typeface="Arial"/>
              </a:rPr>
              <a:t> Fast vårdkontakt </a:t>
            </a:r>
            <a:r>
              <a:rPr lang="sv-SE">
                <a:cs typeface="Arial"/>
              </a:rPr>
              <a:t>ändrat namn till</a:t>
            </a:r>
            <a:r>
              <a:rPr lang="sv-SE" b="1">
                <a:cs typeface="Arial"/>
              </a:rPr>
              <a:t> Fasta vårdkontakter</a:t>
            </a:r>
            <a:br>
              <a:rPr lang="sv-SE" b="1">
                <a:cs typeface="Arial"/>
              </a:rPr>
            </a:br>
            <a:r>
              <a:rPr lang="sv-SE">
                <a:cs typeface="Arial"/>
              </a:rPr>
              <a:t> </a:t>
            </a:r>
          </a:p>
          <a:p>
            <a:pPr marL="287655" indent="-287655"/>
            <a:endParaRPr lang="sv-SE">
              <a:cs typeface="Arial"/>
            </a:endParaRPr>
          </a:p>
          <a:p>
            <a:pPr marL="0" indent="0">
              <a:buNone/>
            </a:pPr>
            <a:endParaRPr lang="sv-SE">
              <a:cs typeface="Arial"/>
            </a:endParaRPr>
          </a:p>
        </p:txBody>
      </p:sp>
      <p:sp>
        <p:nvSpPr>
          <p:cNvPr id="4" name="Platshållare för datum 3"/>
          <p:cNvSpPr>
            <a:spLocks noGrp="1"/>
          </p:cNvSpPr>
          <p:nvPr>
            <p:ph type="dt" sz="half" idx="14"/>
          </p:nvPr>
        </p:nvSpPr>
        <p:spPr/>
        <p:txBody>
          <a:bodyPr/>
          <a:lstStyle/>
          <a:p>
            <a:r>
              <a:rPr lang="sv-SE"/>
              <a:t>Region Halland  │</a:t>
            </a:r>
          </a:p>
        </p:txBody>
      </p:sp>
      <p:sp>
        <p:nvSpPr>
          <p:cNvPr id="5" name="Platshållare för sidfot 4"/>
          <p:cNvSpPr>
            <a:spLocks noGrp="1"/>
          </p:cNvSpPr>
          <p:nvPr>
            <p:ph type="ftr" sz="quarter" idx="15"/>
          </p:nvPr>
        </p:nvSpPr>
        <p:spPr/>
        <p:txBody>
          <a:bodyPr/>
          <a:lstStyle/>
          <a:p>
            <a:r>
              <a:rPr lang="sv-SE"/>
              <a:t>Halland – Bästa livsplatsen</a:t>
            </a:r>
          </a:p>
        </p:txBody>
      </p:sp>
      <p:sp>
        <p:nvSpPr>
          <p:cNvPr id="6" name="Platshållare för bildnummer 5"/>
          <p:cNvSpPr>
            <a:spLocks noGrp="1"/>
          </p:cNvSpPr>
          <p:nvPr>
            <p:ph type="sldNum" sz="quarter" idx="16"/>
          </p:nvPr>
        </p:nvSpPr>
        <p:spPr/>
        <p:txBody>
          <a:bodyPr/>
          <a:lstStyle/>
          <a:p>
            <a:fld id="{E8645303-2AAE-45D1-913A-B06AE6474513}" type="slidenum">
              <a:rPr lang="sv-SE" smtClean="0"/>
              <a:pPr/>
              <a:t>9</a:t>
            </a:fld>
            <a:endParaRPr lang="sv-SE"/>
          </a:p>
        </p:txBody>
      </p:sp>
      <p:pic>
        <p:nvPicPr>
          <p:cNvPr id="8" name="Bildobjekt 8" descr="En bild som visar text&#10;&#10;Automatiskt genererad beskrivning">
            <a:extLst>
              <a:ext uri="{FF2B5EF4-FFF2-40B4-BE49-F238E27FC236}">
                <a16:creationId xmlns:a16="http://schemas.microsoft.com/office/drawing/2014/main" id="{7FDC652B-1463-AE60-5A8C-422255CE3F1D}"/>
              </a:ext>
            </a:extLst>
          </p:cNvPr>
          <p:cNvPicPr>
            <a:picLocks noChangeAspect="1"/>
          </p:cNvPicPr>
          <p:nvPr/>
        </p:nvPicPr>
        <p:blipFill>
          <a:blip r:embed="rId2"/>
          <a:stretch>
            <a:fillRect/>
          </a:stretch>
        </p:blipFill>
        <p:spPr>
          <a:xfrm>
            <a:off x="3679092" y="4665054"/>
            <a:ext cx="7718789" cy="962387"/>
          </a:xfrm>
          <a:prstGeom prst="rect">
            <a:avLst/>
          </a:prstGeom>
        </p:spPr>
      </p:pic>
    </p:spTree>
    <p:extLst>
      <p:ext uri="{BB962C8B-B14F-4D97-AF65-F5344CB8AC3E}">
        <p14:creationId xmlns:p14="http://schemas.microsoft.com/office/powerpoint/2010/main" val="3864638465"/>
      </p:ext>
    </p:extLst>
  </p:cSld>
  <p:clrMapOvr>
    <a:masterClrMapping/>
  </p:clrMapOvr>
</p:sld>
</file>

<file path=ppt/theme/theme1.xml><?xml version="1.0" encoding="utf-8"?>
<a:theme xmlns:a="http://schemas.openxmlformats.org/drawingml/2006/main" name="Region Halland - grön 1">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grön 1.potx" id="{51793041-268A-4D83-9C6C-FD64AAB7323F}" vid="{F368577E-8B2A-4593-81C3-A3BE25850DA7}"/>
    </a:ext>
  </a:extLst>
</a:theme>
</file>

<file path=ppt/theme/theme2.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5F0CBC9C335214B8DEC43858F80D3B4" ma:contentTypeVersion="2" ma:contentTypeDescription="Skapa ett nytt dokument." ma:contentTypeScope="" ma:versionID="7c5f825e5463ceedcae44d3ee22a0a6f">
  <xsd:schema xmlns:xsd="http://www.w3.org/2001/XMLSchema" xmlns:xs="http://www.w3.org/2001/XMLSchema" xmlns:p="http://schemas.microsoft.com/office/2006/metadata/properties" xmlns:ns2="4b179360-0b30-43e1-bbf2-4dcda62774cc" targetNamespace="http://schemas.microsoft.com/office/2006/metadata/properties" ma:root="true" ma:fieldsID="6c980b6067310ad493471dbc7f2541dc" ns2:_="">
    <xsd:import namespace="4b179360-0b30-43e1-bbf2-4dcda62774c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79360-0b30-43e1-bbf2-4dcda62774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B6D4CB-26B5-424E-8DA7-E351EF8543A0}">
  <ds:schemaRefs>
    <ds:schemaRef ds:uri="4b179360-0b30-43e1-bbf2-4dcda62774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A066AB2-4C9B-432C-A6C1-EA6CC8997DBB}">
  <ds:schemaRefs>
    <ds:schemaRef ds:uri="http://schemas.microsoft.com/sharepoint/v3/contenttype/forms"/>
  </ds:schemaRefs>
</ds:datastoreItem>
</file>

<file path=customXml/itemProps3.xml><?xml version="1.0" encoding="utf-8"?>
<ds:datastoreItem xmlns:ds="http://schemas.openxmlformats.org/officeDocument/2006/customXml" ds:itemID="{15A2437B-7B8D-4EC9-87E1-B1B3FAF5D3C8}">
  <ds:schemaRefs>
    <ds:schemaRef ds:uri="http://purl.org/dc/terms/"/>
    <ds:schemaRef ds:uri="4b179360-0b30-43e1-bbf2-4dcda62774cc"/>
    <ds:schemaRef ds:uri="http://purl.org/dc/elements/1.1/"/>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Region Halland grön 1</Template>
  <TotalTime>3</TotalTime>
  <Words>663</Words>
  <Application>Microsoft Office PowerPoint</Application>
  <PresentationFormat>Bredbild</PresentationFormat>
  <Paragraphs>57</Paragraphs>
  <Slides>12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Arial</vt:lpstr>
      <vt:lpstr>Arial,Sans-Serif</vt:lpstr>
      <vt:lpstr>Region Halland - grön 1</vt:lpstr>
      <vt:lpstr>Information inför VAS 49.0  Driftsättning 8 juni 2022</vt:lpstr>
      <vt:lpstr>Dokumentation och Journalåtkomst  Driftsättning 8 juni 2022</vt:lpstr>
      <vt:lpstr>Generell Systemadministration  Driftsättning 8 juni 2022</vt:lpstr>
      <vt:lpstr>Felrättningar</vt:lpstr>
      <vt:lpstr>Remiss och svar  Driftsättning 8 juni 2022</vt:lpstr>
      <vt:lpstr>Utveckling</vt:lpstr>
      <vt:lpstr>Patientadministration VAS och invånarstöd  Driftsättning 8 juni 2022</vt:lpstr>
      <vt:lpstr>Felrättningar</vt:lpstr>
      <vt:lpstr>Utveckling</vt:lpstr>
      <vt:lpstr>PowerPoint-presentation</vt:lpstr>
      <vt:lpstr>PowerPoint-presentation</vt:lpstr>
      <vt:lpstr>Information VAS 50.0  Preliminärt datum för driftsättning av VAS 50.0 finns i dagsläget inte. Mer info kommer på vårdgivarwebben och intranätet.</vt:lpstr>
    </vt:vector>
  </TitlesOfParts>
  <Company>Region Halland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Sutt Stawreberg Sandra RK STAB</dc:creator>
  <cp:keywords/>
  <dc:description/>
  <cp:lastModifiedBy>Thelin Anna A RK</cp:lastModifiedBy>
  <cp:revision>77</cp:revision>
  <dcterms:created xsi:type="dcterms:W3CDTF">2020-03-06T14:38:06Z</dcterms:created>
  <dcterms:modified xsi:type="dcterms:W3CDTF">2022-05-25T07:33:41Z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0x010100A5F0CBC9C335214B8DEC43858F80D3B4</vt:lpwstr>
  </property>
  <property fmtid="{D5CDD505-2E9C-101B-9397-08002B2CF9AE}" pid="3" name="_dlc_DocIdItemGuid">
    <vt:lpwstr>2d487368-3642-47e8-8c8d-c72876f39afc</vt:lpwstr>
  </property>
</Properties>
</file>