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5"/>
  </p:sldMasterIdLst>
  <p:notesMasterIdLst>
    <p:notesMasterId r:id="rId16"/>
  </p:notesMasterIdLst>
  <p:handoutMasterIdLst>
    <p:handoutMasterId r:id="rId17"/>
  </p:handoutMasterIdLst>
  <p:sldIdLst>
    <p:sldId id="284" r:id="rId6"/>
    <p:sldId id="285" r:id="rId7"/>
    <p:sldId id="315" r:id="rId8"/>
    <p:sldId id="316" r:id="rId9"/>
    <p:sldId id="317" r:id="rId10"/>
    <p:sldId id="302" r:id="rId11"/>
    <p:sldId id="314" r:id="rId12"/>
    <p:sldId id="313" r:id="rId13"/>
    <p:sldId id="304" r:id="rId14"/>
    <p:sldId id="318"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0332FA32-E790-4CD3-86B6-B248B4EADE8B}">
          <p14:sldIdLst/>
        </p14:section>
        <p14:section name="Presentation" id="{3A8E3980-A42D-493A-9520-B376ACD18F40}">
          <p14:sldIdLst>
            <p14:sldId id="284"/>
            <p14:sldId id="285"/>
            <p14:sldId id="315"/>
            <p14:sldId id="316"/>
            <p14:sldId id="317"/>
            <p14:sldId id="302"/>
            <p14:sldId id="314"/>
            <p14:sldId id="313"/>
            <p14:sldId id="304"/>
            <p14:sldId id="318"/>
          </p14:sldIdLst>
        </p14:section>
        <p14:section name="Exempelsidor" id="{4A760F55-63D0-441C-9AC0-AA6EC905C8D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89659" autoAdjust="0"/>
  </p:normalViewPr>
  <p:slideViewPr>
    <p:cSldViewPr snapToGrid="0">
      <p:cViewPr varScale="1">
        <p:scale>
          <a:sx n="110" d="100"/>
          <a:sy n="110" d="100"/>
        </p:scale>
        <p:origin x="2669" y="67"/>
      </p:cViewPr>
      <p:guideLst/>
    </p:cSldViewPr>
  </p:slideViewPr>
  <p:notesTextViewPr>
    <p:cViewPr>
      <p:scale>
        <a:sx n="1" d="1"/>
        <a:sy n="1" d="1"/>
      </p:scale>
      <p:origin x="0" y="0"/>
    </p:cViewPr>
  </p:notesTextViewPr>
  <p:notesViewPr>
    <p:cSldViewPr snapToGrid="0" showGuides="1">
      <p:cViewPr varScale="1">
        <p:scale>
          <a:sx n="84" d="100"/>
          <a:sy n="84" d="100"/>
        </p:scale>
        <p:origin x="28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2022-10-07</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2022-10-07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949568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30283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1953458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8</a:t>
            </a:fld>
            <a:endParaRPr lang="sv-SE"/>
          </a:p>
        </p:txBody>
      </p:sp>
    </p:spTree>
    <p:extLst>
      <p:ext uri="{BB962C8B-B14F-4D97-AF65-F5344CB8AC3E}">
        <p14:creationId xmlns:p14="http://schemas.microsoft.com/office/powerpoint/2010/main" val="1122527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9</a:t>
            </a:fld>
            <a:endParaRPr lang="sv-SE"/>
          </a:p>
        </p:txBody>
      </p:sp>
    </p:spTree>
    <p:extLst>
      <p:ext uri="{BB962C8B-B14F-4D97-AF65-F5344CB8AC3E}">
        <p14:creationId xmlns:p14="http://schemas.microsoft.com/office/powerpoint/2010/main" val="1868589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B1A7CF74-5D01-4BB8-9318-D83519EF9A15}"/>
              </a:ext>
            </a:extLst>
          </p:cNvPr>
          <p:cNvPicPr>
            <a:picLocks noChangeAspect="1"/>
          </p:cNvPicPr>
          <p:nvPr userDrawn="1"/>
        </p:nvPicPr>
        <p:blipFill>
          <a:blip r:embed="rId2"/>
          <a:srcRect/>
          <a:stretch/>
        </p:blipFill>
        <p:spPr>
          <a:xfrm>
            <a:off x="0" y="-1"/>
            <a:ext cx="12204000" cy="5305196"/>
          </a:xfrm>
          <a:prstGeom prst="rect">
            <a:avLst/>
          </a:prstGeom>
        </p:spPr>
      </p:pic>
      <p:sp>
        <p:nvSpPr>
          <p:cNvPr id="2" name="Rubrik 1"/>
          <p:cNvSpPr>
            <a:spLocks noGrp="1"/>
          </p:cNvSpPr>
          <p:nvPr>
            <p:ph type="ctrTitle"/>
          </p:nvPr>
        </p:nvSpPr>
        <p:spPr bwMode="white">
          <a:xfrm>
            <a:off x="1774825" y="1378843"/>
            <a:ext cx="8642350" cy="2160000"/>
          </a:xfrm>
        </p:spPr>
        <p:txBody>
          <a:bodyPr anchor="t" anchorCtr="0"/>
          <a:lstStyle>
            <a:lvl1pPr algn="ctr">
              <a:lnSpc>
                <a:spcPct val="100000"/>
              </a:lnSpc>
              <a:defRPr sz="3800">
                <a:solidFill>
                  <a:schemeClr val="bg1"/>
                </a:solidFill>
              </a:defRPr>
            </a:lvl1pPr>
          </a:lstStyle>
          <a:p>
            <a:r>
              <a:rPr lang="sv-SE"/>
              <a:t>Klicka här för att ändra format</a:t>
            </a:r>
            <a:endParaRPr lang="sv-SE" dirty="0"/>
          </a:p>
        </p:txBody>
      </p:sp>
      <p:sp>
        <p:nvSpPr>
          <p:cNvPr id="3" name="Underrubrik 2"/>
          <p:cNvSpPr>
            <a:spLocks noGrp="1"/>
          </p:cNvSpPr>
          <p:nvPr>
            <p:ph type="subTitle" idx="1" hasCustomPrompt="1"/>
          </p:nvPr>
        </p:nvSpPr>
        <p:spPr bwMode="white">
          <a:xfrm>
            <a:off x="1774825" y="871180"/>
            <a:ext cx="8642350" cy="360000"/>
          </a:xfrm>
        </p:spPr>
        <p:txBody>
          <a:bodyPr/>
          <a:lstStyle>
            <a:lvl1pPr marL="0" indent="0" algn="ctr">
              <a:buNone/>
              <a:defRPr sz="1800" b="0" cap="none"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Budskap/Verksamhet/Projekt</a:t>
            </a:r>
          </a:p>
        </p:txBody>
      </p:sp>
      <p:pic>
        <p:nvPicPr>
          <p:cNvPr id="10" name="Bildobjekt 9">
            <a:extLst>
              <a:ext uri="{FF2B5EF4-FFF2-40B4-BE49-F238E27FC236}">
                <a16:creationId xmlns:a16="http://schemas.microsoft.com/office/drawing/2014/main" id="{B8E9AD04-824A-4115-A078-C02FD9CD52D0}"/>
              </a:ext>
            </a:extLst>
          </p:cNvPr>
          <p:cNvPicPr>
            <a:picLocks noChangeAspect="1"/>
          </p:cNvPicPr>
          <p:nvPr userDrawn="1"/>
        </p:nvPicPr>
        <p:blipFill>
          <a:blip r:embed="rId3"/>
          <a:srcRect/>
          <a:stretch/>
        </p:blipFill>
        <p:spPr>
          <a:xfrm>
            <a:off x="4512000" y="5722791"/>
            <a:ext cx="3168000" cy="681459"/>
          </a:xfrm>
          <a:prstGeom prst="rect">
            <a:avLst/>
          </a:prstGeom>
        </p:spPr>
      </p:pic>
    </p:spTree>
    <p:extLst>
      <p:ext uri="{BB962C8B-B14F-4D97-AF65-F5344CB8AC3E}">
        <p14:creationId xmlns:p14="http://schemas.microsoft.com/office/powerpoint/2010/main" val="317100123"/>
      </p:ext>
    </p:extLst>
  </p:cSld>
  <p:clrMapOvr>
    <a:masterClrMapping/>
  </p:clrMapOvr>
  <p:extLst>
    <p:ext uri="{DCECCB84-F9BA-43D5-87BE-67443E8EF086}">
      <p15:sldGuideLst xmlns:p15="http://schemas.microsoft.com/office/powerpoint/2012/main">
        <p15:guide id="1" pos="1118" userDrawn="1">
          <p15:clr>
            <a:srgbClr val="FBAE40"/>
          </p15:clr>
        </p15:guide>
        <p15:guide id="2" pos="6562" userDrawn="1">
          <p15:clr>
            <a:srgbClr val="FBAE40"/>
          </p15:clr>
        </p15:guide>
        <p15:guide id="3" orient="horz" pos="3861">
          <p15:clr>
            <a:srgbClr val="FBAE40"/>
          </p15:clr>
        </p15:guide>
        <p15:guide id="4" orient="horz" pos="73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6" name="Platshållare för bild 9">
            <a:extLst>
              <a:ext uri="{FF2B5EF4-FFF2-40B4-BE49-F238E27FC236}">
                <a16:creationId xmlns:a16="http://schemas.microsoft.com/office/drawing/2014/main" id="{A3940FB8-56C2-4640-90D1-40DD4B63A06F}"/>
              </a:ext>
            </a:extLst>
          </p:cNvPr>
          <p:cNvSpPr>
            <a:spLocks noGrp="1"/>
          </p:cNvSpPr>
          <p:nvPr>
            <p:ph type="pic" sz="quarter" idx="13"/>
          </p:nvPr>
        </p:nvSpPr>
        <p:spPr>
          <a:xfrm>
            <a:off x="803275" y="1665288"/>
            <a:ext cx="10585450" cy="4691062"/>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364027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1">
    <p:spTree>
      <p:nvGrpSpPr>
        <p:cNvPr id="1" name=""/>
        <p:cNvGrpSpPr/>
        <p:nvPr/>
      </p:nvGrpSpPr>
      <p:grpSpPr>
        <a:xfrm>
          <a:off x="0" y="0"/>
          <a:ext cx="0" cy="0"/>
          <a:chOff x="0" y="0"/>
          <a:chExt cx="0" cy="0"/>
        </a:xfrm>
      </p:grpSpPr>
      <p:sp>
        <p:nvSpPr>
          <p:cNvPr id="8" name="Platshållare för datum 7">
            <a:extLst>
              <a:ext uri="{FF2B5EF4-FFF2-40B4-BE49-F238E27FC236}">
                <a16:creationId xmlns:a16="http://schemas.microsoft.com/office/drawing/2014/main" id="{58A24275-663F-44E4-96F3-FF9C308016BC}"/>
              </a:ext>
            </a:extLst>
          </p:cNvPr>
          <p:cNvSpPr>
            <a:spLocks noGrp="1"/>
          </p:cNvSpPr>
          <p:nvPr>
            <p:ph type="dt" sz="half" idx="10"/>
          </p:nvPr>
        </p:nvSpPr>
        <p:spPr/>
        <p:txBody>
          <a:bodyPr/>
          <a:lstStyle/>
          <a:p>
            <a:r>
              <a:rPr lang="sv-SE"/>
              <a:t>Region Halland  │</a:t>
            </a:r>
            <a:endParaRPr lang="sv-SE" dirty="0"/>
          </a:p>
        </p:txBody>
      </p:sp>
      <p:sp>
        <p:nvSpPr>
          <p:cNvPr id="9" name="Platshållare för sidfot 8">
            <a:extLst>
              <a:ext uri="{FF2B5EF4-FFF2-40B4-BE49-F238E27FC236}">
                <a16:creationId xmlns:a16="http://schemas.microsoft.com/office/drawing/2014/main" id="{90CA8896-D002-4895-96C3-D957ECD5A120}"/>
              </a:ext>
            </a:extLst>
          </p:cNvPr>
          <p:cNvSpPr>
            <a:spLocks noGrp="1"/>
          </p:cNvSpPr>
          <p:nvPr>
            <p:ph type="ftr" sz="quarter" idx="11"/>
          </p:nvPr>
        </p:nvSpPr>
        <p:spPr/>
        <p:txBody>
          <a:bodyPr/>
          <a:lstStyle/>
          <a:p>
            <a:r>
              <a:rPr lang="sv-SE"/>
              <a:t>Halland – Bästa livsplatsen</a:t>
            </a:r>
            <a:endParaRPr lang="sv-SE" dirty="0"/>
          </a:p>
        </p:txBody>
      </p:sp>
      <p:sp>
        <p:nvSpPr>
          <p:cNvPr id="10" name="Platshållare för bildnummer 9">
            <a:extLst>
              <a:ext uri="{FF2B5EF4-FFF2-40B4-BE49-F238E27FC236}">
                <a16:creationId xmlns:a16="http://schemas.microsoft.com/office/drawing/2014/main" id="{AE6A284B-7F89-469B-A856-0079298F2B7D}"/>
              </a:ext>
            </a:extLst>
          </p:cNvPr>
          <p:cNvSpPr>
            <a:spLocks noGrp="1"/>
          </p:cNvSpPr>
          <p:nvPr>
            <p:ph type="sldNum" sz="quarter" idx="12"/>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4104483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om 2">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2239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DE6E2B-F46F-401B-AD55-1351DAEC1E81}"/>
              </a:ext>
            </a:extLst>
          </p:cNvPr>
          <p:cNvSpPr>
            <a:spLocks noGrp="1"/>
          </p:cNvSpPr>
          <p:nvPr>
            <p:ph type="title" hasCustomPrompt="1"/>
          </p:nvPr>
        </p:nvSpPr>
        <p:spPr>
          <a:xfrm>
            <a:off x="803275" y="4060182"/>
            <a:ext cx="10585449" cy="1296000"/>
          </a:xfrm>
        </p:spPr>
        <p:txBody>
          <a:bodyPr anchor="t" anchorCtr="0"/>
          <a:lstStyle>
            <a:lvl1pPr algn="ctr">
              <a:lnSpc>
                <a:spcPct val="100000"/>
              </a:lnSpc>
              <a:defRPr sz="1500" b="0" spc="0" baseline="0"/>
            </a:lvl1pPr>
          </a:lstStyle>
          <a:p>
            <a:r>
              <a:rPr lang="sv-SE" dirty="0"/>
              <a:t>Föredragshållarens namn, titel │ Förvaltning │epost@regionhalland.se (Skriv in dina uppgifter och infoga det långa strecket som du hittar under fliken Infoga och knappen Symbol)</a:t>
            </a:r>
            <a:endParaRPr lang="en-US" dirty="0"/>
          </a:p>
        </p:txBody>
      </p:sp>
      <p:sp>
        <p:nvSpPr>
          <p:cNvPr id="3" name="Platshållare för datum 2">
            <a:extLst>
              <a:ext uri="{FF2B5EF4-FFF2-40B4-BE49-F238E27FC236}">
                <a16:creationId xmlns:a16="http://schemas.microsoft.com/office/drawing/2014/main" id="{25D375A6-E1AB-427A-B9D9-7647F9DDD878}"/>
              </a:ext>
            </a:extLst>
          </p:cNvPr>
          <p:cNvSpPr>
            <a:spLocks noGrp="1"/>
          </p:cNvSpPr>
          <p:nvPr>
            <p:ph type="dt" sz="half" idx="10"/>
          </p:nvPr>
        </p:nvSpPr>
        <p:spPr/>
        <p:txBody>
          <a:bodyPr/>
          <a:lstStyle/>
          <a:p>
            <a:r>
              <a:rPr lang="sv-SE"/>
              <a:t>Region Halland  │</a:t>
            </a:r>
            <a:endParaRPr lang="sv-SE" dirty="0"/>
          </a:p>
        </p:txBody>
      </p:sp>
      <p:sp>
        <p:nvSpPr>
          <p:cNvPr id="4" name="Platshållare för sidfot 3">
            <a:extLst>
              <a:ext uri="{FF2B5EF4-FFF2-40B4-BE49-F238E27FC236}">
                <a16:creationId xmlns:a16="http://schemas.microsoft.com/office/drawing/2014/main" id="{598FB377-D5EC-4CF3-AAD0-DA1A486FEB28}"/>
              </a:ext>
            </a:extLst>
          </p:cNvPr>
          <p:cNvSpPr>
            <a:spLocks noGrp="1"/>
          </p:cNvSpPr>
          <p:nvPr>
            <p:ph type="ftr" sz="quarter" idx="11"/>
          </p:nvPr>
        </p:nvSpPr>
        <p:spPr/>
        <p:txBody>
          <a:bodyPr/>
          <a:lstStyle/>
          <a:p>
            <a:r>
              <a:rPr lang="sv-SE"/>
              <a:t>Halland – Bästa livsplatsen</a:t>
            </a:r>
            <a:endParaRPr lang="sv-SE" dirty="0"/>
          </a:p>
        </p:txBody>
      </p:sp>
      <p:sp>
        <p:nvSpPr>
          <p:cNvPr id="5" name="Platshållare för bildnummer 4">
            <a:extLst>
              <a:ext uri="{FF2B5EF4-FFF2-40B4-BE49-F238E27FC236}">
                <a16:creationId xmlns:a16="http://schemas.microsoft.com/office/drawing/2014/main" id="{DF8B6E0C-343B-4614-BD6C-6399EB338E02}"/>
              </a:ext>
            </a:extLst>
          </p:cNvPr>
          <p:cNvSpPr>
            <a:spLocks noGrp="1"/>
          </p:cNvSpPr>
          <p:nvPr>
            <p:ph type="sldNum" sz="quarter" idx="12"/>
          </p:nvPr>
        </p:nvSpPr>
        <p:spPr/>
        <p:txBody>
          <a:bodyPr/>
          <a:lstStyle/>
          <a:p>
            <a:fld id="{E8645303-2AAE-45D1-913A-B06AE6474513}" type="slidenum">
              <a:rPr lang="sv-SE" smtClean="0"/>
              <a:pPr/>
              <a:t>‹#›</a:t>
            </a:fld>
            <a:endParaRPr lang="sv-SE" dirty="0"/>
          </a:p>
        </p:txBody>
      </p:sp>
      <p:pic>
        <p:nvPicPr>
          <p:cNvPr id="6" name="Bildobjekt 5">
            <a:extLst>
              <a:ext uri="{FF2B5EF4-FFF2-40B4-BE49-F238E27FC236}">
                <a16:creationId xmlns:a16="http://schemas.microsoft.com/office/drawing/2014/main" id="{CA3F7553-A89C-4290-B069-18191A72306E}"/>
              </a:ext>
            </a:extLst>
          </p:cNvPr>
          <p:cNvPicPr>
            <a:picLocks noChangeAspect="1"/>
          </p:cNvPicPr>
          <p:nvPr userDrawn="1"/>
        </p:nvPicPr>
        <p:blipFill>
          <a:blip r:embed="rId2"/>
          <a:srcRect/>
          <a:stretch/>
        </p:blipFill>
        <p:spPr>
          <a:xfrm>
            <a:off x="2685879" y="2263988"/>
            <a:ext cx="6336000" cy="1362918"/>
          </a:xfrm>
          <a:prstGeom prst="rect">
            <a:avLst/>
          </a:prstGeom>
        </p:spPr>
      </p:pic>
    </p:spTree>
    <p:extLst>
      <p:ext uri="{BB962C8B-B14F-4D97-AF65-F5344CB8AC3E}">
        <p14:creationId xmlns:p14="http://schemas.microsoft.com/office/powerpoint/2010/main" val="172079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vsnittsbild">
    <p:bg>
      <p:bgPr>
        <a:solidFill>
          <a:schemeClr val="accent1"/>
        </a:solidFill>
        <a:effectLst/>
      </p:bgPr>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0CACBE00-8AA3-4F18-92A3-D282A45A5597}"/>
              </a:ext>
            </a:extLst>
          </p:cNvPr>
          <p:cNvPicPr>
            <a:picLocks noChangeAspect="1"/>
          </p:cNvPicPr>
          <p:nvPr userDrawn="1"/>
        </p:nvPicPr>
        <p:blipFill>
          <a:blip r:embed="rId2"/>
          <a:srcRect/>
          <a:stretch/>
        </p:blipFill>
        <p:spPr>
          <a:xfrm>
            <a:off x="-1578042" y="-1410536"/>
            <a:ext cx="7920000" cy="8383813"/>
          </a:xfrm>
          <a:prstGeom prst="rect">
            <a:avLst/>
          </a:prstGeom>
        </p:spPr>
      </p:pic>
      <p:sp>
        <p:nvSpPr>
          <p:cNvPr id="2" name="Rubrik 1"/>
          <p:cNvSpPr>
            <a:spLocks noGrp="1"/>
          </p:cNvSpPr>
          <p:nvPr>
            <p:ph type="title" hasCustomPrompt="1"/>
          </p:nvPr>
        </p:nvSpPr>
        <p:spPr>
          <a:xfrm>
            <a:off x="1955800" y="2711338"/>
            <a:ext cx="8280400" cy="2160000"/>
          </a:xfrm>
        </p:spPr>
        <p:txBody>
          <a:bodyPr anchor="t" anchorCtr="0"/>
          <a:lstStyle>
            <a:lvl1pPr algn="ctr">
              <a:lnSpc>
                <a:spcPct val="100000"/>
              </a:lnSpc>
              <a:defRPr sz="3800" spc="0" baseline="0"/>
            </a:lvl1pPr>
          </a:lstStyle>
          <a:p>
            <a:r>
              <a:rPr lang="sv-SE" dirty="0"/>
              <a:t>Klicka här för att lägga till avsnittsrubrik</a:t>
            </a:r>
          </a:p>
        </p:txBody>
      </p:sp>
    </p:spTree>
    <p:extLst>
      <p:ext uri="{BB962C8B-B14F-4D97-AF65-F5344CB8AC3E}">
        <p14:creationId xmlns:p14="http://schemas.microsoft.com/office/powerpoint/2010/main" val="23716345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232">
          <p15:clr>
            <a:srgbClr val="FBAE40"/>
          </p15:clr>
        </p15:guide>
        <p15:guide id="2" pos="6448">
          <p15:clr>
            <a:srgbClr val="FBAE40"/>
          </p15:clr>
        </p15:guide>
        <p15:guide id="3" orient="horz" pos="2659">
          <p15:clr>
            <a:srgbClr val="FBAE40"/>
          </p15:clr>
        </p15:guide>
        <p15:guide id="4" orient="horz" pos="118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itatbild">
    <p:bg>
      <p:bgPr>
        <a:solidFill>
          <a:schemeClr val="accent2"/>
        </a:solidFill>
        <a:effectLst/>
      </p:bgPr>
    </p:bg>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56D6488E-11D2-4048-BA5E-66E3F5B0F8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black">
          <a:xfrm>
            <a:off x="1207911" y="1183008"/>
            <a:ext cx="936000" cy="738948"/>
          </a:xfrm>
          <a:prstGeom prst="rect">
            <a:avLst/>
          </a:prstGeom>
        </p:spPr>
      </p:pic>
      <p:sp>
        <p:nvSpPr>
          <p:cNvPr id="10" name="Platshållare för text 9">
            <a:extLst>
              <a:ext uri="{FF2B5EF4-FFF2-40B4-BE49-F238E27FC236}">
                <a16:creationId xmlns:a16="http://schemas.microsoft.com/office/drawing/2014/main" id="{6C15D5CF-9B07-4D02-8766-EE7CA6459B89}"/>
              </a:ext>
            </a:extLst>
          </p:cNvPr>
          <p:cNvSpPr>
            <a:spLocks noGrp="1"/>
          </p:cNvSpPr>
          <p:nvPr>
            <p:ph type="body" sz="quarter" idx="13"/>
          </p:nvPr>
        </p:nvSpPr>
        <p:spPr>
          <a:xfrm>
            <a:off x="1308100" y="2085296"/>
            <a:ext cx="9575800" cy="2235200"/>
          </a:xfrm>
        </p:spPr>
        <p:txBody>
          <a:bodyPr/>
          <a:lstStyle>
            <a:lvl1pPr marL="0" indent="0">
              <a:spcBef>
                <a:spcPts val="0"/>
              </a:spcBef>
              <a:buNone/>
              <a:defRPr sz="3600"/>
            </a:lvl1pPr>
          </a:lstStyle>
          <a:p>
            <a:pPr lvl="0"/>
            <a:r>
              <a:rPr lang="sv-SE"/>
              <a:t>Redigera format för bakgrundstext</a:t>
            </a:r>
          </a:p>
        </p:txBody>
      </p:sp>
    </p:spTree>
    <p:extLst>
      <p:ext uri="{BB962C8B-B14F-4D97-AF65-F5344CB8AC3E}">
        <p14:creationId xmlns:p14="http://schemas.microsoft.com/office/powerpoint/2010/main" val="3826323791"/>
      </p:ext>
    </p:extLst>
  </p:cSld>
  <p:clrMapOvr>
    <a:masterClrMapping/>
  </p:clrMapOvr>
  <p:extLst>
    <p:ext uri="{DCECCB84-F9BA-43D5-87BE-67443E8EF086}">
      <p15:sldGuideLst xmlns:p15="http://schemas.microsoft.com/office/powerpoint/2012/main">
        <p15:guide id="1" pos="824">
          <p15:clr>
            <a:srgbClr val="FBAE40"/>
          </p15:clr>
        </p15:guide>
        <p15:guide id="2" pos="6856">
          <p15:clr>
            <a:srgbClr val="FBAE40"/>
          </p15:clr>
        </p15:guide>
        <p15:guide id="3" orient="horz" pos="161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innehåll 1">
    <p:bg>
      <p:bgRef idx="1001">
        <a:schemeClr val="bg1"/>
      </p:bgRef>
    </p:bg>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6F7647F4-81EF-45D6-8BAD-673F18475109}"/>
              </a:ext>
            </a:extLst>
          </p:cNvPr>
          <p:cNvSpPr>
            <a:spLocks noGrp="1"/>
          </p:cNvSpPr>
          <p:nvPr>
            <p:ph sz="quarter" idx="13"/>
          </p:nvPr>
        </p:nvSpPr>
        <p:spPr>
          <a:xfrm>
            <a:off x="803275" y="1665288"/>
            <a:ext cx="10585450"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datum 5">
            <a:extLst>
              <a:ext uri="{FF2B5EF4-FFF2-40B4-BE49-F238E27FC236}">
                <a16:creationId xmlns:a16="http://schemas.microsoft.com/office/drawing/2014/main" id="{9D37F3D7-35B5-4B45-825B-0A1C551FF00D}"/>
              </a:ext>
            </a:extLst>
          </p:cNvPr>
          <p:cNvSpPr>
            <a:spLocks noGrp="1"/>
          </p:cNvSpPr>
          <p:nvPr>
            <p:ph type="dt" sz="half" idx="14"/>
          </p:nvPr>
        </p:nvSpPr>
        <p:spPr bwMode="white"/>
        <p:txBody>
          <a:bodyPr/>
          <a:lstStyle/>
          <a:p>
            <a:r>
              <a:rPr lang="sv-SE"/>
              <a:t>Region Halland  │</a:t>
            </a:r>
            <a:endParaRPr lang="sv-SE" dirty="0"/>
          </a:p>
        </p:txBody>
      </p:sp>
      <p:sp>
        <p:nvSpPr>
          <p:cNvPr id="11" name="Platshållare för sidfot 10">
            <a:extLst>
              <a:ext uri="{FF2B5EF4-FFF2-40B4-BE49-F238E27FC236}">
                <a16:creationId xmlns:a16="http://schemas.microsoft.com/office/drawing/2014/main" id="{76BFA326-99F1-4A76-BDD4-E7F51BA5D48A}"/>
              </a:ext>
            </a:extLst>
          </p:cNvPr>
          <p:cNvSpPr>
            <a:spLocks noGrp="1"/>
          </p:cNvSpPr>
          <p:nvPr>
            <p:ph type="ftr" sz="quarter" idx="15"/>
          </p:nvPr>
        </p:nvSpPr>
        <p:spPr bwMode="white"/>
        <p:txBody>
          <a:bodyPr/>
          <a:lstStyle/>
          <a:p>
            <a:r>
              <a:rPr lang="sv-SE"/>
              <a:t>Halland – Bästa livsplatsen</a:t>
            </a:r>
            <a:endParaRPr lang="sv-SE" dirty="0"/>
          </a:p>
        </p:txBody>
      </p:sp>
      <p:sp>
        <p:nvSpPr>
          <p:cNvPr id="12" name="Platshållare för bildnummer 11">
            <a:extLst>
              <a:ext uri="{FF2B5EF4-FFF2-40B4-BE49-F238E27FC236}">
                <a16:creationId xmlns:a16="http://schemas.microsoft.com/office/drawing/2014/main" id="{67044490-FB95-4FEE-84F1-301EDC81E40D}"/>
              </a:ext>
            </a:extLst>
          </p:cNvPr>
          <p:cNvSpPr>
            <a:spLocks noGrp="1"/>
          </p:cNvSpPr>
          <p:nvPr>
            <p:ph type="sldNum" sz="quarter" idx="16"/>
          </p:nvPr>
        </p:nvSpPr>
        <p:spPr bwMode="white"/>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47443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innehåll 2">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275" y="1665288"/>
            <a:ext cx="5181600"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p:nvPr>
        </p:nvSpPr>
        <p:spPr>
          <a:xfrm>
            <a:off x="6207123" y="1665288"/>
            <a:ext cx="5181601"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datum 9">
            <a:extLst>
              <a:ext uri="{FF2B5EF4-FFF2-40B4-BE49-F238E27FC236}">
                <a16:creationId xmlns:a16="http://schemas.microsoft.com/office/drawing/2014/main" id="{FC99E9B6-4316-4D55-9FC8-D01B04066995}"/>
              </a:ext>
            </a:extLst>
          </p:cNvPr>
          <p:cNvSpPr>
            <a:spLocks noGrp="1"/>
          </p:cNvSpPr>
          <p:nvPr>
            <p:ph type="dt" sz="half" idx="14"/>
          </p:nvPr>
        </p:nvSpPr>
        <p:spPr/>
        <p:txBody>
          <a:bodyPr/>
          <a:lstStyle/>
          <a:p>
            <a:r>
              <a:rPr lang="sv-SE"/>
              <a:t>Region Halland  │</a:t>
            </a:r>
            <a:endParaRPr lang="sv-SE" dirty="0"/>
          </a:p>
        </p:txBody>
      </p:sp>
      <p:sp>
        <p:nvSpPr>
          <p:cNvPr id="12" name="Platshållare för sidfot 11">
            <a:extLst>
              <a:ext uri="{FF2B5EF4-FFF2-40B4-BE49-F238E27FC236}">
                <a16:creationId xmlns:a16="http://schemas.microsoft.com/office/drawing/2014/main" id="{BE053D03-F9D5-442E-995F-476B49D93039}"/>
              </a:ext>
            </a:extLst>
          </p:cNvPr>
          <p:cNvSpPr>
            <a:spLocks noGrp="1"/>
          </p:cNvSpPr>
          <p:nvPr>
            <p:ph type="ftr" sz="quarter" idx="15"/>
          </p:nvPr>
        </p:nvSpPr>
        <p:spPr/>
        <p:txBody>
          <a:bodyPr/>
          <a:lstStyle/>
          <a:p>
            <a:r>
              <a:rPr lang="sv-SE"/>
              <a:t>Halland – Bästa livsplatsen</a:t>
            </a:r>
            <a:endParaRPr lang="sv-SE" dirty="0"/>
          </a:p>
        </p:txBody>
      </p:sp>
      <p:sp>
        <p:nvSpPr>
          <p:cNvPr id="13" name="Platshållare för bildnummer 12">
            <a:extLst>
              <a:ext uri="{FF2B5EF4-FFF2-40B4-BE49-F238E27FC236}">
                <a16:creationId xmlns:a16="http://schemas.microsoft.com/office/drawing/2014/main" id="{F9CDD7C4-4EF3-4271-93C1-E8915FBC0DF0}"/>
              </a:ext>
            </a:extLst>
          </p:cNvPr>
          <p:cNvSpPr>
            <a:spLocks noGrp="1"/>
          </p:cNvSpPr>
          <p:nvPr>
            <p:ph type="sldNum" sz="quarter" idx="16"/>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97108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innehåll 3">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818522" y="1669934"/>
            <a:ext cx="5157787" cy="576000"/>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Platshållare för innehåll 3"/>
          <p:cNvSpPr>
            <a:spLocks noGrp="1"/>
          </p:cNvSpPr>
          <p:nvPr>
            <p:ph sz="half" idx="2"/>
          </p:nvPr>
        </p:nvSpPr>
        <p:spPr>
          <a:xfrm>
            <a:off x="818522" y="2245934"/>
            <a:ext cx="5157787" cy="39437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hasCustomPrompt="1"/>
          </p:nvPr>
        </p:nvSpPr>
        <p:spPr>
          <a:xfrm>
            <a:off x="6193466" y="1669934"/>
            <a:ext cx="5183188" cy="576000"/>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Platshållare för innehåll 5"/>
          <p:cNvSpPr>
            <a:spLocks noGrp="1"/>
          </p:cNvSpPr>
          <p:nvPr>
            <p:ph sz="quarter" idx="4"/>
          </p:nvPr>
        </p:nvSpPr>
        <p:spPr>
          <a:xfrm>
            <a:off x="6193466" y="2245934"/>
            <a:ext cx="5183188" cy="39437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Rubrik 9"/>
          <p:cNvSpPr>
            <a:spLocks noGrp="1"/>
          </p:cNvSpPr>
          <p:nvPr>
            <p:ph type="title"/>
          </p:nvPr>
        </p:nvSpPr>
        <p:spPr/>
        <p:txBody>
          <a:bodyPr/>
          <a:lstStyle/>
          <a:p>
            <a:r>
              <a:rPr lang="sv-SE"/>
              <a:t>Klicka här för att ändra format</a:t>
            </a:r>
            <a:endParaRPr lang="sv-SE" dirty="0"/>
          </a:p>
        </p:txBody>
      </p:sp>
      <p:sp>
        <p:nvSpPr>
          <p:cNvPr id="2" name="Platshållare för datum 1">
            <a:extLst>
              <a:ext uri="{FF2B5EF4-FFF2-40B4-BE49-F238E27FC236}">
                <a16:creationId xmlns:a16="http://schemas.microsoft.com/office/drawing/2014/main" id="{750D082F-3C1F-44A5-9E64-6D4246073C2E}"/>
              </a:ext>
            </a:extLst>
          </p:cNvPr>
          <p:cNvSpPr>
            <a:spLocks noGrp="1"/>
          </p:cNvSpPr>
          <p:nvPr>
            <p:ph type="dt" sz="half" idx="10"/>
          </p:nvPr>
        </p:nvSpPr>
        <p:spPr/>
        <p:txBody>
          <a:bodyPr/>
          <a:lstStyle/>
          <a:p>
            <a:r>
              <a:rPr lang="sv-SE"/>
              <a:t>Region Halland  │</a:t>
            </a:r>
            <a:endParaRPr lang="sv-SE" dirty="0"/>
          </a:p>
        </p:txBody>
      </p:sp>
      <p:sp>
        <p:nvSpPr>
          <p:cNvPr id="11" name="Platshållare för sidfot 10">
            <a:extLst>
              <a:ext uri="{FF2B5EF4-FFF2-40B4-BE49-F238E27FC236}">
                <a16:creationId xmlns:a16="http://schemas.microsoft.com/office/drawing/2014/main" id="{9E5CE21A-6727-428F-844A-758932147FD8}"/>
              </a:ext>
            </a:extLst>
          </p:cNvPr>
          <p:cNvSpPr>
            <a:spLocks noGrp="1"/>
          </p:cNvSpPr>
          <p:nvPr>
            <p:ph type="ftr" sz="quarter" idx="11"/>
          </p:nvPr>
        </p:nvSpPr>
        <p:spPr/>
        <p:txBody>
          <a:bodyPr/>
          <a:lstStyle/>
          <a:p>
            <a:r>
              <a:rPr lang="sv-SE"/>
              <a:t>Halland – Bästa livsplatsen</a:t>
            </a:r>
            <a:endParaRPr lang="sv-SE" dirty="0"/>
          </a:p>
        </p:txBody>
      </p:sp>
      <p:sp>
        <p:nvSpPr>
          <p:cNvPr id="12" name="Platshållare för bildnummer 11">
            <a:extLst>
              <a:ext uri="{FF2B5EF4-FFF2-40B4-BE49-F238E27FC236}">
                <a16:creationId xmlns:a16="http://schemas.microsoft.com/office/drawing/2014/main" id="{9DD0B0D3-F2A8-43C2-8C85-8CF92FBDD80C}"/>
              </a:ext>
            </a:extLst>
          </p:cNvPr>
          <p:cNvSpPr>
            <a:spLocks noGrp="1"/>
          </p:cNvSpPr>
          <p:nvPr>
            <p:ph type="sldNum" sz="quarter" idx="12"/>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921199519"/>
      </p:ext>
    </p:extLst>
  </p:cSld>
  <p:clrMapOvr>
    <a:masterClrMapping/>
  </p:clrMapOvr>
  <p:extLst>
    <p:ext uri="{DCECCB84-F9BA-43D5-87BE-67443E8EF086}">
      <p15:sldGuideLst xmlns:p15="http://schemas.microsoft.com/office/powerpoint/2012/main">
        <p15:guide id="1" orient="horz" pos="141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4">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275" y="1665288"/>
            <a:ext cx="4860000"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6528468"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04B00C84-15CD-4D29-82EB-513EE7D2A4F9}"/>
              </a:ext>
            </a:extLst>
          </p:cNvPr>
          <p:cNvSpPr>
            <a:spLocks noGrp="1"/>
          </p:cNvSpPr>
          <p:nvPr>
            <p:ph type="dt" sz="half" idx="14"/>
          </p:nvPr>
        </p:nvSpPr>
        <p:spPr/>
        <p:txBody>
          <a:bodyPr/>
          <a:lstStyle/>
          <a:p>
            <a:r>
              <a:rPr lang="sv-SE"/>
              <a:t>Region Halland  │</a:t>
            </a:r>
            <a:endParaRPr lang="sv-SE" dirty="0"/>
          </a:p>
        </p:txBody>
      </p:sp>
      <p:sp>
        <p:nvSpPr>
          <p:cNvPr id="12" name="Platshållare för sidfot 11">
            <a:extLst>
              <a:ext uri="{FF2B5EF4-FFF2-40B4-BE49-F238E27FC236}">
                <a16:creationId xmlns:a16="http://schemas.microsoft.com/office/drawing/2014/main" id="{7448DF46-7649-467F-B1E5-58AF5E0E9F15}"/>
              </a:ext>
            </a:extLst>
          </p:cNvPr>
          <p:cNvSpPr>
            <a:spLocks noGrp="1"/>
          </p:cNvSpPr>
          <p:nvPr>
            <p:ph type="ftr" sz="quarter" idx="15"/>
          </p:nvPr>
        </p:nvSpPr>
        <p:spPr/>
        <p:txBody>
          <a:bodyPr/>
          <a:lstStyle/>
          <a:p>
            <a:r>
              <a:rPr lang="sv-SE"/>
              <a:t>Halland – Bästa livsplatsen</a:t>
            </a:r>
            <a:endParaRPr lang="sv-SE" dirty="0"/>
          </a:p>
        </p:txBody>
      </p:sp>
      <p:sp>
        <p:nvSpPr>
          <p:cNvPr id="13" name="Platshållare för bildnummer 12">
            <a:extLst>
              <a:ext uri="{FF2B5EF4-FFF2-40B4-BE49-F238E27FC236}">
                <a16:creationId xmlns:a16="http://schemas.microsoft.com/office/drawing/2014/main" id="{3DB975B3-BD96-4FE1-9A69-7C15E66D9FE4}"/>
              </a:ext>
            </a:extLst>
          </p:cNvPr>
          <p:cNvSpPr>
            <a:spLocks noGrp="1"/>
          </p:cNvSpPr>
          <p:nvPr>
            <p:ph type="sldNum" sz="quarter" idx="16"/>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98242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innehåll 5">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528468" y="1665288"/>
            <a:ext cx="4860257"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803275"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69BC6E56-4BB3-4033-961C-0FECDDD686C6}"/>
              </a:ext>
            </a:extLst>
          </p:cNvPr>
          <p:cNvSpPr>
            <a:spLocks noGrp="1"/>
          </p:cNvSpPr>
          <p:nvPr>
            <p:ph type="dt" sz="half" idx="14"/>
          </p:nvPr>
        </p:nvSpPr>
        <p:spPr/>
        <p:txBody>
          <a:bodyPr/>
          <a:lstStyle/>
          <a:p>
            <a:r>
              <a:rPr lang="sv-SE"/>
              <a:t>Region Halland  │</a:t>
            </a:r>
            <a:endParaRPr lang="sv-SE" dirty="0"/>
          </a:p>
        </p:txBody>
      </p:sp>
      <p:sp>
        <p:nvSpPr>
          <p:cNvPr id="12" name="Platshållare för sidfot 11">
            <a:extLst>
              <a:ext uri="{FF2B5EF4-FFF2-40B4-BE49-F238E27FC236}">
                <a16:creationId xmlns:a16="http://schemas.microsoft.com/office/drawing/2014/main" id="{7C6EE110-A186-43E0-832C-910A9C7A5CDD}"/>
              </a:ext>
            </a:extLst>
          </p:cNvPr>
          <p:cNvSpPr>
            <a:spLocks noGrp="1"/>
          </p:cNvSpPr>
          <p:nvPr>
            <p:ph type="ftr" sz="quarter" idx="15"/>
          </p:nvPr>
        </p:nvSpPr>
        <p:spPr/>
        <p:txBody>
          <a:bodyPr/>
          <a:lstStyle/>
          <a:p>
            <a:r>
              <a:rPr lang="sv-SE"/>
              <a:t>Halland – Bästa livsplatsen</a:t>
            </a:r>
            <a:endParaRPr lang="sv-SE" dirty="0"/>
          </a:p>
        </p:txBody>
      </p:sp>
      <p:sp>
        <p:nvSpPr>
          <p:cNvPr id="13" name="Platshållare för bildnummer 12">
            <a:extLst>
              <a:ext uri="{FF2B5EF4-FFF2-40B4-BE49-F238E27FC236}">
                <a16:creationId xmlns:a16="http://schemas.microsoft.com/office/drawing/2014/main" id="{C6F5F072-3570-4698-9ED3-6CB1A4E9B837}"/>
              </a:ext>
            </a:extLst>
          </p:cNvPr>
          <p:cNvSpPr>
            <a:spLocks noGrp="1"/>
          </p:cNvSpPr>
          <p:nvPr>
            <p:ph type="sldNum" sz="quarter" idx="16"/>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72840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Helbild">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86F6A68A-AE0A-4175-A5B1-DDE04AE02C42}"/>
              </a:ext>
            </a:extLst>
          </p:cNvPr>
          <p:cNvSpPr>
            <a:spLocks noGrp="1"/>
          </p:cNvSpPr>
          <p:nvPr>
            <p:ph type="pic" sz="quarter" idx="10"/>
          </p:nvPr>
        </p:nvSpPr>
        <p:spPr>
          <a:xfrm>
            <a:off x="0" y="0"/>
            <a:ext cx="12192000" cy="6858000"/>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280831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418002AD-990B-465A-9AD4-9F17CBE89EC0}"/>
              </a:ext>
            </a:extLst>
          </p:cNvPr>
          <p:cNvSpPr/>
          <p:nvPr userDrawn="1"/>
        </p:nvSpPr>
        <p:spPr>
          <a:xfrm>
            <a:off x="0" y="6345237"/>
            <a:ext cx="12192000" cy="5123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atshållare för rubrik 1"/>
          <p:cNvSpPr>
            <a:spLocks noGrp="1"/>
          </p:cNvSpPr>
          <p:nvPr>
            <p:ph type="title"/>
          </p:nvPr>
        </p:nvSpPr>
        <p:spPr>
          <a:xfrm>
            <a:off x="803275" y="333375"/>
            <a:ext cx="10585449" cy="1296000"/>
          </a:xfrm>
          <a:prstGeom prst="rect">
            <a:avLst/>
          </a:prstGeom>
        </p:spPr>
        <p:txBody>
          <a:bodyPr vert="horz" lIns="0" tIns="0" rIns="0" bIns="0" rtlCol="0" anchor="ctr">
            <a:noAutofit/>
          </a:bodyPr>
          <a:lstStyle/>
          <a:p>
            <a:r>
              <a:rPr lang="sv-SE" dirty="0"/>
              <a:t>Klicka här för att ändra format</a:t>
            </a:r>
          </a:p>
        </p:txBody>
      </p:sp>
      <p:sp>
        <p:nvSpPr>
          <p:cNvPr id="3" name="Platshållare för text 2"/>
          <p:cNvSpPr>
            <a:spLocks noGrp="1"/>
          </p:cNvSpPr>
          <p:nvPr>
            <p:ph type="body" idx="1"/>
          </p:nvPr>
        </p:nvSpPr>
        <p:spPr>
          <a:xfrm>
            <a:off x="803275" y="1665288"/>
            <a:ext cx="10585450" cy="4535487"/>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a:p>
            <a:pPr lvl="5"/>
            <a:r>
              <a:rPr lang="sv-SE" dirty="0"/>
              <a:t>Nivå sex</a:t>
            </a:r>
          </a:p>
          <a:p>
            <a:pPr lvl="6"/>
            <a:r>
              <a:rPr lang="sv-SE" dirty="0"/>
              <a:t>Nivå sju</a:t>
            </a:r>
          </a:p>
          <a:p>
            <a:pPr lvl="7"/>
            <a:r>
              <a:rPr lang="sv-SE" dirty="0"/>
              <a:t>Nivå åtta</a:t>
            </a:r>
          </a:p>
          <a:p>
            <a:pPr lvl="8"/>
            <a:r>
              <a:rPr lang="sv-SE" dirty="0"/>
              <a:t>Nivå nio</a:t>
            </a:r>
          </a:p>
        </p:txBody>
      </p:sp>
      <p:sp>
        <p:nvSpPr>
          <p:cNvPr id="4" name="Platshållare för datum 3"/>
          <p:cNvSpPr>
            <a:spLocks noGrp="1"/>
          </p:cNvSpPr>
          <p:nvPr>
            <p:ph type="dt" sz="half" idx="2"/>
          </p:nvPr>
        </p:nvSpPr>
        <p:spPr bwMode="white">
          <a:xfrm>
            <a:off x="9781032" y="6452047"/>
            <a:ext cx="1440000" cy="324000"/>
          </a:xfrm>
          <a:prstGeom prst="rect">
            <a:avLst/>
          </a:prstGeom>
        </p:spPr>
        <p:txBody>
          <a:bodyPr vert="horz" lIns="0" tIns="0" rIns="0" bIns="0" rtlCol="0" anchor="ctr"/>
          <a:lstStyle>
            <a:lvl1pPr algn="r">
              <a:defRPr sz="1200" b="1">
                <a:solidFill>
                  <a:schemeClr val="bg1"/>
                </a:solidFill>
              </a:defRPr>
            </a:lvl1pPr>
          </a:lstStyle>
          <a:p>
            <a:r>
              <a:rPr lang="sv-SE" dirty="0"/>
              <a:t>Region Halland  │</a:t>
            </a:r>
          </a:p>
        </p:txBody>
      </p:sp>
      <p:sp>
        <p:nvSpPr>
          <p:cNvPr id="5" name="Platshållare för sidfot 4"/>
          <p:cNvSpPr>
            <a:spLocks noGrp="1"/>
          </p:cNvSpPr>
          <p:nvPr>
            <p:ph type="ftr" sz="quarter" idx="3"/>
          </p:nvPr>
        </p:nvSpPr>
        <p:spPr bwMode="white">
          <a:xfrm>
            <a:off x="809625" y="6452047"/>
            <a:ext cx="4114800" cy="324000"/>
          </a:xfrm>
          <a:prstGeom prst="rect">
            <a:avLst/>
          </a:prstGeom>
        </p:spPr>
        <p:txBody>
          <a:bodyPr vert="horz" lIns="0" tIns="0" rIns="0" bIns="0" rtlCol="0" anchor="ctr"/>
          <a:lstStyle>
            <a:lvl1pPr algn="l">
              <a:defRPr sz="1200" b="1">
                <a:solidFill>
                  <a:schemeClr val="bg1"/>
                </a:solidFill>
              </a:defRPr>
            </a:lvl1pPr>
          </a:lstStyle>
          <a:p>
            <a:r>
              <a:rPr lang="sv-SE" dirty="0"/>
              <a:t>Halland – Bästa livsplatsen</a:t>
            </a:r>
          </a:p>
        </p:txBody>
      </p:sp>
      <p:sp>
        <p:nvSpPr>
          <p:cNvPr id="6" name="Platshållare för bildnummer 5"/>
          <p:cNvSpPr>
            <a:spLocks noGrp="1"/>
          </p:cNvSpPr>
          <p:nvPr>
            <p:ph type="sldNum" sz="quarter" idx="4"/>
          </p:nvPr>
        </p:nvSpPr>
        <p:spPr bwMode="white">
          <a:xfrm>
            <a:off x="11227469" y="6452047"/>
            <a:ext cx="216000" cy="324000"/>
          </a:xfrm>
          <a:prstGeom prst="rect">
            <a:avLst/>
          </a:prstGeom>
        </p:spPr>
        <p:txBody>
          <a:bodyPr vert="horz" lIns="0" tIns="0" rIns="0" bIns="0" rtlCol="0" anchor="ctr"/>
          <a:lstStyle>
            <a:lvl1pPr algn="l">
              <a:defRPr sz="1200" b="1">
                <a:solidFill>
                  <a:schemeClr val="bg1"/>
                </a:solidFill>
              </a:defRPr>
            </a:lvl1p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87152527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hdr="0"/>
  <p:txStyles>
    <p:titleStyle>
      <a:lvl1pPr algn="l" defTabSz="914400" rtl="0" eaLnBrk="1" latinLnBrk="0" hangingPunct="1">
        <a:lnSpc>
          <a:spcPct val="90000"/>
        </a:lnSpc>
        <a:spcBef>
          <a:spcPct val="0"/>
        </a:spcBef>
        <a:buNone/>
        <a:defRPr sz="3600" b="1" kern="1200" spc="0" baseline="0">
          <a:solidFill>
            <a:schemeClr val="tx1"/>
          </a:solidFill>
          <a:latin typeface="+mj-lt"/>
          <a:ea typeface="+mj-ea"/>
          <a:cs typeface="+mj-cs"/>
        </a:defRPr>
      </a:lvl1pPr>
    </p:titleStyle>
    <p:body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506">
          <p15:clr>
            <a:srgbClr val="F26B43"/>
          </p15:clr>
        </p15:guide>
        <p15:guide id="4" pos="7174">
          <p15:clr>
            <a:srgbClr val="F26B43"/>
          </p15:clr>
        </p15:guide>
        <p15:guide id="6" orient="horz" pos="3997" userDrawn="1">
          <p15:clr>
            <a:srgbClr val="F26B43"/>
          </p15:clr>
        </p15:guide>
        <p15:guide id="8" orient="horz" pos="1049">
          <p15:clr>
            <a:srgbClr val="F26B43"/>
          </p15:clr>
        </p15:guide>
        <p15:guide id="9" orient="horz" pos="21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63EA34-CB00-4690-8DF9-CDA85DE5103F}"/>
              </a:ext>
            </a:extLst>
          </p:cNvPr>
          <p:cNvSpPr>
            <a:spLocks noGrp="1"/>
          </p:cNvSpPr>
          <p:nvPr>
            <p:ph type="ctrTitle"/>
          </p:nvPr>
        </p:nvSpPr>
        <p:spPr>
          <a:xfrm>
            <a:off x="1774825" y="1378843"/>
            <a:ext cx="8642350" cy="2665256"/>
          </a:xfrm>
        </p:spPr>
        <p:txBody>
          <a:bodyPr/>
          <a:lstStyle/>
          <a:p>
            <a:r>
              <a:rPr lang="sv-SE" sz="4400" dirty="0"/>
              <a:t>Aktivering VAS-</a:t>
            </a:r>
            <a:br>
              <a:rPr lang="sv-SE" sz="4400" dirty="0"/>
            </a:br>
            <a:r>
              <a:rPr lang="sv-SE" sz="4400" dirty="0"/>
              <a:t>Personuppgiftstjänsten 1177</a:t>
            </a:r>
            <a:br>
              <a:rPr lang="sv-SE" sz="4400" dirty="0"/>
            </a:br>
            <a:br>
              <a:rPr lang="sv-SE" sz="4400"/>
            </a:br>
            <a:r>
              <a:rPr lang="sv-SE" sz="1800"/>
              <a:t>2022-10-05</a:t>
            </a:r>
            <a:br>
              <a:rPr lang="sv-SE" sz="1800" dirty="0"/>
            </a:br>
            <a:endParaRPr lang="sv-SE" sz="4400" dirty="0"/>
          </a:p>
        </p:txBody>
      </p:sp>
      <p:sp>
        <p:nvSpPr>
          <p:cNvPr id="4" name="Platshållare för datum 3"/>
          <p:cNvSpPr>
            <a:spLocks noGrp="1"/>
          </p:cNvSpPr>
          <p:nvPr>
            <p:ph type="dt" sz="half" idx="4294967295"/>
          </p:nvPr>
        </p:nvSpPr>
        <p:spPr>
          <a:xfrm>
            <a:off x="0" y="6356350"/>
            <a:ext cx="1800225" cy="323850"/>
          </a:xfrm>
        </p:spPr>
        <p:txBody>
          <a:bodyPr/>
          <a:lstStyle/>
          <a:p>
            <a:r>
              <a:rPr lang="sv-SE"/>
              <a:t>Region Halland  │</a:t>
            </a:r>
            <a:endParaRPr lang="sv-SE" dirty="0"/>
          </a:p>
        </p:txBody>
      </p:sp>
      <p:sp>
        <p:nvSpPr>
          <p:cNvPr id="5" name="Platshållare för sidfot 4"/>
          <p:cNvSpPr>
            <a:spLocks noGrp="1"/>
          </p:cNvSpPr>
          <p:nvPr>
            <p:ph type="ftr" sz="quarter" idx="4294967295"/>
          </p:nvPr>
        </p:nvSpPr>
        <p:spPr>
          <a:xfrm>
            <a:off x="0" y="6356350"/>
            <a:ext cx="4114800" cy="323850"/>
          </a:xfrm>
        </p:spPr>
        <p:txBody>
          <a:bodyPr/>
          <a:lstStyle/>
          <a:p>
            <a:r>
              <a:rPr lang="sv-SE"/>
              <a:t>Halland – Bästa livsplatsen</a:t>
            </a:r>
            <a:endParaRPr lang="sv-SE" dirty="0"/>
          </a:p>
        </p:txBody>
      </p:sp>
      <p:sp>
        <p:nvSpPr>
          <p:cNvPr id="6" name="Platshållare för bildnummer 5"/>
          <p:cNvSpPr>
            <a:spLocks noGrp="1"/>
          </p:cNvSpPr>
          <p:nvPr>
            <p:ph type="sldNum" sz="quarter" idx="4294967295"/>
          </p:nvPr>
        </p:nvSpPr>
        <p:spPr>
          <a:xfrm>
            <a:off x="8077200" y="6356350"/>
            <a:ext cx="4114800" cy="323850"/>
          </a:xfrm>
        </p:spPr>
        <p:txBody>
          <a:bodyPr/>
          <a:lstStyle/>
          <a:p>
            <a:fld id="{E8645303-2AAE-45D1-913A-B06AE6474513}" type="slidenum">
              <a:rPr lang="sv-SE" smtClean="0"/>
              <a:t>1</a:t>
            </a:fld>
            <a:endParaRPr lang="sv-SE" dirty="0"/>
          </a:p>
        </p:txBody>
      </p:sp>
    </p:spTree>
    <p:extLst>
      <p:ext uri="{BB962C8B-B14F-4D97-AF65-F5344CB8AC3E}">
        <p14:creationId xmlns:p14="http://schemas.microsoft.com/office/powerpoint/2010/main" val="152638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0DF63F-7134-A018-09F6-70D81540DA8E}"/>
              </a:ext>
            </a:extLst>
          </p:cNvPr>
          <p:cNvSpPr>
            <a:spLocks noGrp="1"/>
          </p:cNvSpPr>
          <p:nvPr>
            <p:ph type="title"/>
          </p:nvPr>
        </p:nvSpPr>
        <p:spPr/>
        <p:txBody>
          <a:bodyPr/>
          <a:lstStyle/>
          <a:p>
            <a:r>
              <a:rPr lang="sv-SE" dirty="0"/>
              <a:t>Fakta i siffror – oktober 2022</a:t>
            </a:r>
          </a:p>
        </p:txBody>
      </p:sp>
      <p:sp>
        <p:nvSpPr>
          <p:cNvPr id="3" name="Platshållare för innehåll 2">
            <a:extLst>
              <a:ext uri="{FF2B5EF4-FFF2-40B4-BE49-F238E27FC236}">
                <a16:creationId xmlns:a16="http://schemas.microsoft.com/office/drawing/2014/main" id="{E4322C10-B243-EE31-AAD5-BBFEA1AF2990}"/>
              </a:ext>
            </a:extLst>
          </p:cNvPr>
          <p:cNvSpPr>
            <a:spLocks noGrp="1"/>
          </p:cNvSpPr>
          <p:nvPr>
            <p:ph sz="quarter" idx="13"/>
          </p:nvPr>
        </p:nvSpPr>
        <p:spPr/>
        <p:txBody>
          <a:bodyPr/>
          <a:lstStyle/>
          <a:p>
            <a:pPr marL="342900" lvl="0" indent="-342900">
              <a:lnSpc>
                <a:spcPct val="107000"/>
              </a:lnSpc>
              <a:buFont typeface="Symbol" panose="05050102010706020507" pitchFamily="18" charset="2"/>
              <a:buChar char=""/>
            </a:pPr>
            <a:r>
              <a:rPr lang="sv-SE" sz="1800" dirty="0">
                <a:effectLst/>
                <a:latin typeface="Arial" panose="020B0604020202020204" pitchFamily="34" charset="0"/>
                <a:ea typeface="Calibri" panose="020F0502020204030204" pitchFamily="34" charset="0"/>
                <a:cs typeface="Times New Roman" panose="02020603050405020304" pitchFamily="18" charset="0"/>
              </a:rPr>
              <a:t>322 270 invånare folkbokförda i Halland har konto i 1177 e-tjänster, vilket är </a:t>
            </a:r>
            <a:r>
              <a:rPr lang="sv-SE" sz="1800" b="1" dirty="0">
                <a:effectLst/>
                <a:latin typeface="Arial" panose="020B0604020202020204" pitchFamily="34" charset="0"/>
                <a:ea typeface="Calibri" panose="020F0502020204030204" pitchFamily="34" charset="0"/>
                <a:cs typeface="Times New Roman" panose="02020603050405020304" pitchFamily="18" charset="0"/>
              </a:rPr>
              <a:t>95% </a:t>
            </a:r>
            <a:r>
              <a:rPr lang="sv-SE" sz="1800" dirty="0">
                <a:effectLst/>
                <a:latin typeface="Arial" panose="020B0604020202020204" pitchFamily="34" charset="0"/>
                <a:ea typeface="Calibri" panose="020F0502020204030204" pitchFamily="34" charset="0"/>
                <a:cs typeface="Times New Roman" panose="02020603050405020304" pitchFamily="18" charset="0"/>
              </a:rPr>
              <a:t>av invånarna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b="1" dirty="0">
                <a:effectLst/>
                <a:latin typeface="Arial" panose="020B0604020202020204" pitchFamily="34" charset="0"/>
                <a:ea typeface="Calibri" panose="020F0502020204030204" pitchFamily="34" charset="0"/>
                <a:cs typeface="Times New Roman" panose="02020603050405020304" pitchFamily="18" charset="0"/>
              </a:rPr>
              <a:t>87% </a:t>
            </a:r>
            <a:r>
              <a:rPr lang="sv-SE" sz="1800" dirty="0">
                <a:effectLst/>
                <a:latin typeface="Arial" panose="020B0604020202020204" pitchFamily="34" charset="0"/>
                <a:ea typeface="Calibri" panose="020F0502020204030204" pitchFamily="34" charset="0"/>
                <a:cs typeface="Times New Roman" panose="02020603050405020304" pitchFamily="18" charset="0"/>
              </a:rPr>
              <a:t>har ställt in att de vill ha avisering via sms eller e-post vid ny händelse, till exempel när tid bokas, ombokas eller avbokas av vården eller om ett svar kommit i ett ärende som receptförnyelse eller liknande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b="1" dirty="0">
                <a:effectLst/>
                <a:latin typeface="Arial" panose="020B0604020202020204" pitchFamily="34" charset="0"/>
                <a:ea typeface="Calibri" panose="020F0502020204030204" pitchFamily="34" charset="0"/>
                <a:cs typeface="Times New Roman" panose="02020603050405020304" pitchFamily="18" charset="0"/>
              </a:rPr>
              <a:t>65% </a:t>
            </a:r>
            <a:r>
              <a:rPr lang="sv-SE" sz="1800" dirty="0">
                <a:effectLst/>
                <a:latin typeface="Arial" panose="020B0604020202020204" pitchFamily="34" charset="0"/>
                <a:ea typeface="Calibri" panose="020F0502020204030204" pitchFamily="34" charset="0"/>
                <a:cs typeface="Times New Roman" panose="02020603050405020304" pitchFamily="18" charset="0"/>
              </a:rPr>
              <a:t>delar sitt mobilnummer med vården (dvs deras mobilnummer kommer nu också uppdateras i VAS och samtycke till sms-påminnelse finnas)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dirty="0">
                <a:effectLst/>
                <a:latin typeface="Arial" panose="020B0604020202020204" pitchFamily="34" charset="0"/>
                <a:ea typeface="Calibri" panose="020F0502020204030204" pitchFamily="34" charset="0"/>
                <a:cs typeface="Times New Roman" panose="02020603050405020304" pitchFamily="18" charset="0"/>
              </a:rPr>
              <a:t>18,5% har lagt in sitt mobilnummer i 1177 e-tjänster men har inte valt att dela med vården än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p>
        </p:txBody>
      </p:sp>
      <p:sp>
        <p:nvSpPr>
          <p:cNvPr id="4" name="Platshållare för datum 3">
            <a:extLst>
              <a:ext uri="{FF2B5EF4-FFF2-40B4-BE49-F238E27FC236}">
                <a16:creationId xmlns:a16="http://schemas.microsoft.com/office/drawing/2014/main" id="{5B50C85B-10E8-430C-C941-01424EBC5611}"/>
              </a:ext>
            </a:extLst>
          </p:cNvPr>
          <p:cNvSpPr>
            <a:spLocks noGrp="1"/>
          </p:cNvSpPr>
          <p:nvPr>
            <p:ph type="dt" sz="half" idx="14"/>
          </p:nvPr>
        </p:nvSpPr>
        <p:spPr/>
        <p:txBody>
          <a:bodyPr/>
          <a:lstStyle/>
          <a:p>
            <a:r>
              <a:rPr lang="sv-SE"/>
              <a:t>Region Halland  │</a:t>
            </a:r>
            <a:endParaRPr lang="sv-SE" dirty="0"/>
          </a:p>
        </p:txBody>
      </p:sp>
      <p:sp>
        <p:nvSpPr>
          <p:cNvPr id="5" name="Platshållare för sidfot 4">
            <a:extLst>
              <a:ext uri="{FF2B5EF4-FFF2-40B4-BE49-F238E27FC236}">
                <a16:creationId xmlns:a16="http://schemas.microsoft.com/office/drawing/2014/main" id="{BC213F4B-AEF3-31BD-3906-66766C87749A}"/>
              </a:ext>
            </a:extLst>
          </p:cNvPr>
          <p:cNvSpPr>
            <a:spLocks noGrp="1"/>
          </p:cNvSpPr>
          <p:nvPr>
            <p:ph type="ftr" sz="quarter" idx="15"/>
          </p:nvPr>
        </p:nvSpPr>
        <p:spPr/>
        <p:txBody>
          <a:bodyPr/>
          <a:lstStyle/>
          <a:p>
            <a:r>
              <a:rPr lang="sv-SE"/>
              <a:t>Halland – Bästa livsplatsen</a:t>
            </a:r>
            <a:endParaRPr lang="sv-SE" dirty="0"/>
          </a:p>
        </p:txBody>
      </p:sp>
      <p:sp>
        <p:nvSpPr>
          <p:cNvPr id="6" name="Platshållare för bildnummer 5">
            <a:extLst>
              <a:ext uri="{FF2B5EF4-FFF2-40B4-BE49-F238E27FC236}">
                <a16:creationId xmlns:a16="http://schemas.microsoft.com/office/drawing/2014/main" id="{71EFF82E-FD2F-C43A-3C43-138F43943B02}"/>
              </a:ext>
            </a:extLst>
          </p:cNvPr>
          <p:cNvSpPr>
            <a:spLocks noGrp="1"/>
          </p:cNvSpPr>
          <p:nvPr>
            <p:ph type="sldNum" sz="quarter" idx="16"/>
          </p:nvPr>
        </p:nvSpPr>
        <p:spPr/>
        <p:txBody>
          <a:bodyPr/>
          <a:lstStyle/>
          <a:p>
            <a:fld id="{E8645303-2AAE-45D1-913A-B06AE6474513}" type="slidenum">
              <a:rPr lang="sv-SE" smtClean="0"/>
              <a:pPr/>
              <a:t>10</a:t>
            </a:fld>
            <a:endParaRPr lang="sv-SE" dirty="0"/>
          </a:p>
        </p:txBody>
      </p:sp>
    </p:spTree>
    <p:extLst>
      <p:ext uri="{BB962C8B-B14F-4D97-AF65-F5344CB8AC3E}">
        <p14:creationId xmlns:p14="http://schemas.microsoft.com/office/powerpoint/2010/main" val="140800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04C375-2470-4DDF-830F-B9ED19A54DCC}"/>
              </a:ext>
            </a:extLst>
          </p:cNvPr>
          <p:cNvSpPr>
            <a:spLocks noGrp="1"/>
          </p:cNvSpPr>
          <p:nvPr>
            <p:ph type="title"/>
          </p:nvPr>
        </p:nvSpPr>
        <p:spPr>
          <a:xfrm>
            <a:off x="790865" y="30874"/>
            <a:ext cx="10585449" cy="1296000"/>
          </a:xfrm>
        </p:spPr>
        <p:txBody>
          <a:bodyPr/>
          <a:lstStyle/>
          <a:p>
            <a:r>
              <a:rPr lang="sv-SE" dirty="0"/>
              <a:t>När Personuppgiftstjänsten aktiveras i VAS:</a:t>
            </a:r>
          </a:p>
        </p:txBody>
      </p:sp>
      <p:sp>
        <p:nvSpPr>
          <p:cNvPr id="6" name="Platshållare för innehåll 5">
            <a:extLst>
              <a:ext uri="{FF2B5EF4-FFF2-40B4-BE49-F238E27FC236}">
                <a16:creationId xmlns:a16="http://schemas.microsoft.com/office/drawing/2014/main" id="{38A9F45D-16A5-45ED-86EB-C7DE42F776C9}"/>
              </a:ext>
            </a:extLst>
          </p:cNvPr>
          <p:cNvSpPr>
            <a:spLocks noGrp="1"/>
          </p:cNvSpPr>
          <p:nvPr>
            <p:ph sz="quarter" idx="13"/>
          </p:nvPr>
        </p:nvSpPr>
        <p:spPr>
          <a:xfrm>
            <a:off x="1490604" y="1938317"/>
            <a:ext cx="9210790" cy="3764214"/>
          </a:xfrm>
        </p:spPr>
        <p:txBody>
          <a:bodyPr/>
          <a:lstStyle/>
          <a:p>
            <a:pPr marL="216000" lvl="1" indent="0">
              <a:buNone/>
            </a:pPr>
            <a:endParaRPr lang="sv-SE" sz="3600" dirty="0"/>
          </a:p>
          <a:p>
            <a:pPr lvl="1"/>
            <a:endParaRPr lang="sv-SE" sz="3600" dirty="0"/>
          </a:p>
          <a:p>
            <a:pPr lvl="1"/>
            <a:endParaRPr lang="sv-SE" sz="3600" dirty="0"/>
          </a:p>
          <a:p>
            <a:pPr lvl="2"/>
            <a:endParaRPr lang="sv-SE" sz="3600" dirty="0"/>
          </a:p>
          <a:p>
            <a:pPr lvl="1"/>
            <a:endParaRPr lang="sv-SE" sz="3600" dirty="0"/>
          </a:p>
        </p:txBody>
      </p:sp>
      <p:sp>
        <p:nvSpPr>
          <p:cNvPr id="3" name="Platshållare för datum 2"/>
          <p:cNvSpPr>
            <a:spLocks noGrp="1"/>
          </p:cNvSpPr>
          <p:nvPr>
            <p:ph type="dt" sz="half" idx="14"/>
          </p:nvPr>
        </p:nvSpPr>
        <p:spPr/>
        <p:txBody>
          <a:bodyPr/>
          <a:lstStyle/>
          <a:p>
            <a:r>
              <a:rPr lang="sv-SE"/>
              <a:t>Region Halland  │</a:t>
            </a:r>
            <a:endParaRPr lang="sv-SE" dirty="0"/>
          </a:p>
        </p:txBody>
      </p:sp>
      <p:sp>
        <p:nvSpPr>
          <p:cNvPr id="4" name="Platshållare för sidfot 3"/>
          <p:cNvSpPr>
            <a:spLocks noGrp="1"/>
          </p:cNvSpPr>
          <p:nvPr>
            <p:ph type="ftr" sz="quarter" idx="15"/>
          </p:nvPr>
        </p:nvSpPr>
        <p:spPr/>
        <p:txBody>
          <a:bodyPr/>
          <a:lstStyle/>
          <a:p>
            <a:r>
              <a:rPr lang="sv-SE"/>
              <a:t>Halland – Bästa livsplatsen</a:t>
            </a:r>
            <a:endParaRPr lang="sv-SE" dirty="0"/>
          </a:p>
        </p:txBody>
      </p:sp>
      <p:sp>
        <p:nvSpPr>
          <p:cNvPr id="5" name="Platshållare för bildnummer 4"/>
          <p:cNvSpPr>
            <a:spLocks noGrp="1"/>
          </p:cNvSpPr>
          <p:nvPr>
            <p:ph type="sldNum" sz="quarter" idx="16"/>
          </p:nvPr>
        </p:nvSpPr>
        <p:spPr/>
        <p:txBody>
          <a:bodyPr/>
          <a:lstStyle/>
          <a:p>
            <a:fld id="{E8645303-2AAE-45D1-913A-B06AE6474513}" type="slidenum">
              <a:rPr lang="sv-SE" smtClean="0"/>
              <a:pPr/>
              <a:t>2</a:t>
            </a:fld>
            <a:endParaRPr lang="sv-SE" dirty="0"/>
          </a:p>
        </p:txBody>
      </p:sp>
      <p:sp>
        <p:nvSpPr>
          <p:cNvPr id="9" name="Platshållare för innehåll 5">
            <a:extLst>
              <a:ext uri="{FF2B5EF4-FFF2-40B4-BE49-F238E27FC236}">
                <a16:creationId xmlns:a16="http://schemas.microsoft.com/office/drawing/2014/main" id="{C159A11C-BF7C-40C9-A9B2-CB11012750EA}"/>
              </a:ext>
            </a:extLst>
          </p:cNvPr>
          <p:cNvSpPr txBox="1">
            <a:spLocks/>
          </p:cNvSpPr>
          <p:nvPr/>
        </p:nvSpPr>
        <p:spPr>
          <a:xfrm>
            <a:off x="858116" y="1378945"/>
            <a:ext cx="9481369" cy="4882957"/>
          </a:xfrm>
          <a:prstGeom prst="rect">
            <a:avLst/>
          </a:prstGeom>
        </p:spPr>
        <p:txBody>
          <a:bodyPr vert="horz" lIns="0" tIns="0" rIns="0" bIns="0" rtlCol="0">
            <a:noAutofit/>
          </a:bodyPr>
          <a:lst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t>Invånaren loggar in på 1177.se och kan själv </a:t>
            </a:r>
          </a:p>
          <a:p>
            <a:r>
              <a:rPr lang="sv-SE" sz="2400" dirty="0"/>
              <a:t>uppdatera sitt mobilnummer</a:t>
            </a:r>
          </a:p>
          <a:p>
            <a:r>
              <a:rPr lang="sv-SE" sz="2400" dirty="0"/>
              <a:t>välja att dela kontaktuppgifter med vården (godkänner då också aviseringar/påminnelser från andra system)</a:t>
            </a:r>
          </a:p>
          <a:p>
            <a:r>
              <a:rPr lang="sv-SE" sz="2400" dirty="0"/>
              <a:t>välja om hen föredrar information digitalt eller som brev (kallelser och liknande).</a:t>
            </a:r>
          </a:p>
          <a:p>
            <a:pPr marL="0" indent="0">
              <a:buNone/>
            </a:pPr>
            <a:r>
              <a:rPr lang="sv-SE" sz="2400" dirty="0"/>
              <a:t>Uppgifterna som ändras på 1177.se går över till VAS och uppdaterar mobilnummer till invånaren och aktiverar samtycke till SMS-påminnelse inför bokad tid från mottagningarna som finns i VAS.</a:t>
            </a:r>
          </a:p>
          <a:p>
            <a:endParaRPr lang="sv-SE" sz="2400" dirty="0"/>
          </a:p>
          <a:p>
            <a:endParaRPr lang="sv-SE" sz="2400" dirty="0"/>
          </a:p>
          <a:p>
            <a:endParaRPr lang="sv-SE" sz="2400" dirty="0"/>
          </a:p>
          <a:p>
            <a:pPr marL="216000" lvl="1" indent="0">
              <a:buNone/>
            </a:pPr>
            <a:endParaRPr lang="sv-SE" sz="2400" dirty="0"/>
          </a:p>
          <a:p>
            <a:pPr marL="216000" lvl="1" indent="0">
              <a:buNone/>
            </a:pPr>
            <a:endParaRPr lang="sv-SE" sz="2400" dirty="0"/>
          </a:p>
        </p:txBody>
      </p:sp>
    </p:spTree>
    <p:extLst>
      <p:ext uri="{BB962C8B-B14F-4D97-AF65-F5344CB8AC3E}">
        <p14:creationId xmlns:p14="http://schemas.microsoft.com/office/powerpoint/2010/main" val="1771786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9FC450-9909-FE66-368F-D3F3EA002232}"/>
              </a:ext>
            </a:extLst>
          </p:cNvPr>
          <p:cNvSpPr>
            <a:spLocks noGrp="1"/>
          </p:cNvSpPr>
          <p:nvPr>
            <p:ph type="title"/>
          </p:nvPr>
        </p:nvSpPr>
        <p:spPr/>
        <p:txBody>
          <a:bodyPr/>
          <a:lstStyle/>
          <a:p>
            <a:r>
              <a:rPr lang="sv-SE" dirty="0"/>
              <a:t>När Personuppgiftstjänsten aktiveras i VAS:</a:t>
            </a:r>
          </a:p>
        </p:txBody>
      </p:sp>
      <p:sp>
        <p:nvSpPr>
          <p:cNvPr id="3" name="Platshållare för innehåll 2">
            <a:extLst>
              <a:ext uri="{FF2B5EF4-FFF2-40B4-BE49-F238E27FC236}">
                <a16:creationId xmlns:a16="http://schemas.microsoft.com/office/drawing/2014/main" id="{0673B6B0-A7FC-2E2E-4DB6-97311FF5CB6D}"/>
              </a:ext>
            </a:extLst>
          </p:cNvPr>
          <p:cNvSpPr>
            <a:spLocks noGrp="1"/>
          </p:cNvSpPr>
          <p:nvPr>
            <p:ph sz="quarter" idx="13"/>
          </p:nvPr>
        </p:nvSpPr>
        <p:spPr/>
        <p:txBody>
          <a:bodyPr/>
          <a:lstStyle/>
          <a:p>
            <a:pPr marL="0" indent="0">
              <a:buNone/>
            </a:pPr>
            <a:r>
              <a:rPr lang="sv-SE" sz="2000" dirty="0"/>
              <a:t>Vården får: </a:t>
            </a:r>
          </a:p>
          <a:p>
            <a:r>
              <a:rPr lang="sv-SE" sz="2000" dirty="0"/>
              <a:t>korrekta uppdaterade mobilnummer löpande när invånaren justerar mobilnummer via 1177.se. Det löser dagens stora problem med gamla eller fel kontaktuppgifter i VAS. Vården kan förlita sig på kontaktuppgifterna och lättare få kontakt med patienten när det behövs. Dessutom mindre arbetsinsats för att hålla mobilnummer i VAS korrekt.</a:t>
            </a:r>
          </a:p>
          <a:p>
            <a:r>
              <a:rPr lang="sv-SE" dirty="0"/>
              <a:t>V</a:t>
            </a:r>
            <a:r>
              <a:rPr lang="sv-SE" sz="2000" dirty="0"/>
              <a:t>ården behöver inte som idag fråga varje patient om samtycke till sms-påminnelse utan samtycket ger invånaren via 1177.se. </a:t>
            </a:r>
          </a:p>
          <a:p>
            <a:r>
              <a:rPr lang="sv-SE" sz="2000" dirty="0"/>
              <a:t>Även första besöket i en verksamhet ger sms-påminnelse från mottagningen till invånaren – vilket förväntas ge färre uteblivna besök, som dessutom ofta kan vara läkarbesök.</a:t>
            </a:r>
          </a:p>
          <a:p>
            <a:pPr marL="0" indent="0">
              <a:buNone/>
            </a:pPr>
            <a:endParaRPr lang="sv-SE" sz="2000" dirty="0"/>
          </a:p>
          <a:p>
            <a:endParaRPr lang="sv-SE" dirty="0"/>
          </a:p>
        </p:txBody>
      </p:sp>
      <p:sp>
        <p:nvSpPr>
          <p:cNvPr id="4" name="Platshållare för datum 3">
            <a:extLst>
              <a:ext uri="{FF2B5EF4-FFF2-40B4-BE49-F238E27FC236}">
                <a16:creationId xmlns:a16="http://schemas.microsoft.com/office/drawing/2014/main" id="{9B695455-782E-A6D5-AFE9-D247C4A402F3}"/>
              </a:ext>
            </a:extLst>
          </p:cNvPr>
          <p:cNvSpPr>
            <a:spLocks noGrp="1"/>
          </p:cNvSpPr>
          <p:nvPr>
            <p:ph type="dt" sz="half" idx="14"/>
          </p:nvPr>
        </p:nvSpPr>
        <p:spPr/>
        <p:txBody>
          <a:bodyPr/>
          <a:lstStyle/>
          <a:p>
            <a:r>
              <a:rPr lang="sv-SE"/>
              <a:t>Region Halland  │</a:t>
            </a:r>
            <a:endParaRPr lang="sv-SE" dirty="0"/>
          </a:p>
        </p:txBody>
      </p:sp>
      <p:sp>
        <p:nvSpPr>
          <p:cNvPr id="5" name="Platshållare för sidfot 4">
            <a:extLst>
              <a:ext uri="{FF2B5EF4-FFF2-40B4-BE49-F238E27FC236}">
                <a16:creationId xmlns:a16="http://schemas.microsoft.com/office/drawing/2014/main" id="{AEBE72EE-161E-2F97-C140-E2688E57348B}"/>
              </a:ext>
            </a:extLst>
          </p:cNvPr>
          <p:cNvSpPr>
            <a:spLocks noGrp="1"/>
          </p:cNvSpPr>
          <p:nvPr>
            <p:ph type="ftr" sz="quarter" idx="15"/>
          </p:nvPr>
        </p:nvSpPr>
        <p:spPr/>
        <p:txBody>
          <a:bodyPr/>
          <a:lstStyle/>
          <a:p>
            <a:r>
              <a:rPr lang="sv-SE"/>
              <a:t>Halland – Bästa livsplatsen</a:t>
            </a:r>
            <a:endParaRPr lang="sv-SE" dirty="0"/>
          </a:p>
        </p:txBody>
      </p:sp>
      <p:sp>
        <p:nvSpPr>
          <p:cNvPr id="6" name="Platshållare för bildnummer 5">
            <a:extLst>
              <a:ext uri="{FF2B5EF4-FFF2-40B4-BE49-F238E27FC236}">
                <a16:creationId xmlns:a16="http://schemas.microsoft.com/office/drawing/2014/main" id="{53BD4FB7-242A-D884-B8F6-26A1D2F6EB1B}"/>
              </a:ext>
            </a:extLst>
          </p:cNvPr>
          <p:cNvSpPr>
            <a:spLocks noGrp="1"/>
          </p:cNvSpPr>
          <p:nvPr>
            <p:ph type="sldNum" sz="quarter" idx="16"/>
          </p:nvPr>
        </p:nvSpPr>
        <p:spPr/>
        <p:txBody>
          <a:bodyPr/>
          <a:lstStyle/>
          <a:p>
            <a:fld id="{E8645303-2AAE-45D1-913A-B06AE6474513}" type="slidenum">
              <a:rPr lang="sv-SE" smtClean="0"/>
              <a:pPr/>
              <a:t>3</a:t>
            </a:fld>
            <a:endParaRPr lang="sv-SE" dirty="0"/>
          </a:p>
        </p:txBody>
      </p:sp>
    </p:spTree>
    <p:extLst>
      <p:ext uri="{BB962C8B-B14F-4D97-AF65-F5344CB8AC3E}">
        <p14:creationId xmlns:p14="http://schemas.microsoft.com/office/powerpoint/2010/main" val="2694246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7BC862-C6B3-248A-11BD-9E9AE044A326}"/>
              </a:ext>
            </a:extLst>
          </p:cNvPr>
          <p:cNvSpPr>
            <a:spLocks noGrp="1"/>
          </p:cNvSpPr>
          <p:nvPr>
            <p:ph type="title"/>
          </p:nvPr>
        </p:nvSpPr>
        <p:spPr>
          <a:xfrm>
            <a:off x="635583" y="118017"/>
            <a:ext cx="10585449" cy="1296000"/>
          </a:xfrm>
        </p:spPr>
        <p:txBody>
          <a:bodyPr/>
          <a:lstStyle/>
          <a:p>
            <a:r>
              <a:rPr lang="sv-SE" dirty="0"/>
              <a:t>Detta kommer göras nu:</a:t>
            </a:r>
          </a:p>
        </p:txBody>
      </p:sp>
      <p:sp>
        <p:nvSpPr>
          <p:cNvPr id="3" name="Platshållare för innehåll 2">
            <a:extLst>
              <a:ext uri="{FF2B5EF4-FFF2-40B4-BE49-F238E27FC236}">
                <a16:creationId xmlns:a16="http://schemas.microsoft.com/office/drawing/2014/main" id="{30E69990-C18C-CC62-E61D-EB2FAAC5DDE7}"/>
              </a:ext>
            </a:extLst>
          </p:cNvPr>
          <p:cNvSpPr>
            <a:spLocks noGrp="1"/>
          </p:cNvSpPr>
          <p:nvPr>
            <p:ph sz="quarter" idx="13"/>
          </p:nvPr>
        </p:nvSpPr>
        <p:spPr>
          <a:xfrm>
            <a:off x="642019" y="1161255"/>
            <a:ext cx="10585450" cy="4865471"/>
          </a:xfrm>
        </p:spPr>
        <p:txBody>
          <a:bodyPr/>
          <a:lstStyle/>
          <a:p>
            <a:r>
              <a:rPr lang="sv-SE" dirty="0"/>
              <a:t>Kallelser – samma rutiner som tidigare fortsätter. Papperskallelser och webbkallelser i 1177.se ska användas på samma sätt som idag. </a:t>
            </a:r>
          </a:p>
          <a:p>
            <a:r>
              <a:rPr lang="sv-SE" dirty="0"/>
              <a:t>Rutin för vad som ska gälla när invånaren angett ”vill bara ha digital information” kommer nu tas fram av Region Hallands grupp för kallelser, sms och bilagor. Förslaget förankras genom synpunktsrunda.</a:t>
            </a:r>
          </a:p>
          <a:p>
            <a:r>
              <a:rPr lang="sv-SE" dirty="0"/>
              <a:t>SMS-påminnelser – regiongemensam rutin kommer att tas fram för åldersgränser, innehåll, tidsgränser med mera av Region Hallands grupp för kallelser, sms och bilagor. Förslaget förankras genom synpunktsrunda. Inga större förändringar genomförs innan dess.</a:t>
            </a:r>
          </a:p>
          <a:p>
            <a:r>
              <a:rPr lang="sv-SE" dirty="0"/>
              <a:t>Förändringen kommuniceras till berörda via intranät, vårdgivarwebben och berörda arbetsgrupper.</a:t>
            </a:r>
          </a:p>
          <a:p>
            <a:r>
              <a:rPr lang="sv-SE" dirty="0"/>
              <a:t>Invånaren får redan idag information när hen loggar in och gör inställningar av kontaktuppgifter, aviseringar mm på 1177.se. </a:t>
            </a:r>
          </a:p>
          <a:p>
            <a:r>
              <a:rPr lang="sv-SE" dirty="0"/>
              <a:t>Information på webbplatsen 1177.se/Halland kommer läggas ut.</a:t>
            </a:r>
          </a:p>
          <a:p>
            <a:endParaRPr lang="sv-SE" dirty="0"/>
          </a:p>
          <a:p>
            <a:pPr marL="0" indent="0">
              <a:buNone/>
            </a:pPr>
            <a:endParaRPr lang="sv-SE" dirty="0"/>
          </a:p>
          <a:p>
            <a:endParaRPr lang="sv-SE" dirty="0"/>
          </a:p>
          <a:p>
            <a:endParaRPr lang="sv-SE" dirty="0"/>
          </a:p>
        </p:txBody>
      </p:sp>
      <p:sp>
        <p:nvSpPr>
          <p:cNvPr id="4" name="Platshållare för datum 3">
            <a:extLst>
              <a:ext uri="{FF2B5EF4-FFF2-40B4-BE49-F238E27FC236}">
                <a16:creationId xmlns:a16="http://schemas.microsoft.com/office/drawing/2014/main" id="{8F4CBD1A-EBE0-57A9-C8A2-4D461E06E5CF}"/>
              </a:ext>
            </a:extLst>
          </p:cNvPr>
          <p:cNvSpPr>
            <a:spLocks noGrp="1"/>
          </p:cNvSpPr>
          <p:nvPr>
            <p:ph type="dt" sz="half" idx="14"/>
          </p:nvPr>
        </p:nvSpPr>
        <p:spPr/>
        <p:txBody>
          <a:bodyPr/>
          <a:lstStyle/>
          <a:p>
            <a:r>
              <a:rPr lang="sv-SE"/>
              <a:t>Region Halland  │</a:t>
            </a:r>
            <a:endParaRPr lang="sv-SE" dirty="0"/>
          </a:p>
        </p:txBody>
      </p:sp>
      <p:sp>
        <p:nvSpPr>
          <p:cNvPr id="5" name="Platshållare för sidfot 4">
            <a:extLst>
              <a:ext uri="{FF2B5EF4-FFF2-40B4-BE49-F238E27FC236}">
                <a16:creationId xmlns:a16="http://schemas.microsoft.com/office/drawing/2014/main" id="{B571901D-426E-504C-A752-5AA3202AF486}"/>
              </a:ext>
            </a:extLst>
          </p:cNvPr>
          <p:cNvSpPr>
            <a:spLocks noGrp="1"/>
          </p:cNvSpPr>
          <p:nvPr>
            <p:ph type="ftr" sz="quarter" idx="15"/>
          </p:nvPr>
        </p:nvSpPr>
        <p:spPr/>
        <p:txBody>
          <a:bodyPr/>
          <a:lstStyle/>
          <a:p>
            <a:r>
              <a:rPr lang="sv-SE"/>
              <a:t>Halland – Bästa livsplatsen</a:t>
            </a:r>
            <a:endParaRPr lang="sv-SE" dirty="0"/>
          </a:p>
        </p:txBody>
      </p:sp>
      <p:sp>
        <p:nvSpPr>
          <p:cNvPr id="6" name="Platshållare för bildnummer 5">
            <a:extLst>
              <a:ext uri="{FF2B5EF4-FFF2-40B4-BE49-F238E27FC236}">
                <a16:creationId xmlns:a16="http://schemas.microsoft.com/office/drawing/2014/main" id="{5917E228-9866-A0ED-063F-9E694554929F}"/>
              </a:ext>
            </a:extLst>
          </p:cNvPr>
          <p:cNvSpPr>
            <a:spLocks noGrp="1"/>
          </p:cNvSpPr>
          <p:nvPr>
            <p:ph type="sldNum" sz="quarter" idx="16"/>
          </p:nvPr>
        </p:nvSpPr>
        <p:spPr/>
        <p:txBody>
          <a:bodyPr/>
          <a:lstStyle/>
          <a:p>
            <a:fld id="{E8645303-2AAE-45D1-913A-B06AE6474513}" type="slidenum">
              <a:rPr lang="sv-SE" smtClean="0"/>
              <a:pPr/>
              <a:t>4</a:t>
            </a:fld>
            <a:endParaRPr lang="sv-SE" dirty="0"/>
          </a:p>
        </p:txBody>
      </p:sp>
    </p:spTree>
    <p:extLst>
      <p:ext uri="{BB962C8B-B14F-4D97-AF65-F5344CB8AC3E}">
        <p14:creationId xmlns:p14="http://schemas.microsoft.com/office/powerpoint/2010/main" val="3175732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0915B5-6E4A-76CB-7344-8D37F6C05511}"/>
              </a:ext>
            </a:extLst>
          </p:cNvPr>
          <p:cNvSpPr>
            <a:spLocks noGrp="1"/>
          </p:cNvSpPr>
          <p:nvPr>
            <p:ph type="title"/>
          </p:nvPr>
        </p:nvSpPr>
        <p:spPr/>
        <p:txBody>
          <a:bodyPr/>
          <a:lstStyle/>
          <a:p>
            <a:r>
              <a:rPr lang="sv-SE" dirty="0"/>
              <a:t>Fördjupning: </a:t>
            </a:r>
            <a:br>
              <a:rPr lang="sv-SE" dirty="0"/>
            </a:br>
            <a:r>
              <a:rPr lang="sv-SE" dirty="0"/>
              <a:t>Bilder från 1177 och VAS som visar vad som händer </a:t>
            </a:r>
            <a:r>
              <a:rPr lang="sv-SE"/>
              <a:t>vid aktiveringen</a:t>
            </a:r>
          </a:p>
        </p:txBody>
      </p:sp>
    </p:spTree>
    <p:extLst>
      <p:ext uri="{BB962C8B-B14F-4D97-AF65-F5344CB8AC3E}">
        <p14:creationId xmlns:p14="http://schemas.microsoft.com/office/powerpoint/2010/main" val="115695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04C375-2470-4DDF-830F-B9ED19A54DCC}"/>
              </a:ext>
            </a:extLst>
          </p:cNvPr>
          <p:cNvSpPr>
            <a:spLocks noGrp="1"/>
          </p:cNvSpPr>
          <p:nvPr>
            <p:ph type="title"/>
          </p:nvPr>
        </p:nvSpPr>
        <p:spPr/>
        <p:txBody>
          <a:bodyPr/>
          <a:lstStyle/>
          <a:p>
            <a:r>
              <a:rPr lang="sv-SE" dirty="0"/>
              <a:t>Inställningar 1177</a:t>
            </a:r>
          </a:p>
        </p:txBody>
      </p:sp>
      <p:sp>
        <p:nvSpPr>
          <p:cNvPr id="3" name="Platshållare för datum 2"/>
          <p:cNvSpPr>
            <a:spLocks noGrp="1"/>
          </p:cNvSpPr>
          <p:nvPr>
            <p:ph type="dt" sz="half" idx="14"/>
          </p:nvPr>
        </p:nvSpPr>
        <p:spPr/>
        <p:txBody>
          <a:bodyPr/>
          <a:lstStyle/>
          <a:p>
            <a:r>
              <a:rPr lang="sv-SE"/>
              <a:t>Region Halland  │</a:t>
            </a:r>
            <a:endParaRPr lang="sv-SE" dirty="0"/>
          </a:p>
        </p:txBody>
      </p:sp>
      <p:sp>
        <p:nvSpPr>
          <p:cNvPr id="4" name="Platshållare för sidfot 3"/>
          <p:cNvSpPr>
            <a:spLocks noGrp="1"/>
          </p:cNvSpPr>
          <p:nvPr>
            <p:ph type="ftr" sz="quarter" idx="15"/>
          </p:nvPr>
        </p:nvSpPr>
        <p:spPr/>
        <p:txBody>
          <a:bodyPr/>
          <a:lstStyle/>
          <a:p>
            <a:r>
              <a:rPr lang="sv-SE"/>
              <a:t>Halland – Bästa livsplatsen</a:t>
            </a:r>
            <a:endParaRPr lang="sv-SE" dirty="0"/>
          </a:p>
        </p:txBody>
      </p:sp>
      <p:sp>
        <p:nvSpPr>
          <p:cNvPr id="5" name="Platshållare för bildnummer 4"/>
          <p:cNvSpPr>
            <a:spLocks noGrp="1"/>
          </p:cNvSpPr>
          <p:nvPr>
            <p:ph type="sldNum" sz="quarter" idx="16"/>
          </p:nvPr>
        </p:nvSpPr>
        <p:spPr/>
        <p:txBody>
          <a:bodyPr/>
          <a:lstStyle/>
          <a:p>
            <a:fld id="{E8645303-2AAE-45D1-913A-B06AE6474513}" type="slidenum">
              <a:rPr lang="sv-SE" smtClean="0"/>
              <a:pPr/>
              <a:t>6</a:t>
            </a:fld>
            <a:endParaRPr lang="sv-SE" dirty="0"/>
          </a:p>
        </p:txBody>
      </p:sp>
      <p:sp>
        <p:nvSpPr>
          <p:cNvPr id="9" name="Platshållare för innehåll 5">
            <a:extLst>
              <a:ext uri="{FF2B5EF4-FFF2-40B4-BE49-F238E27FC236}">
                <a16:creationId xmlns:a16="http://schemas.microsoft.com/office/drawing/2014/main" id="{C159A11C-BF7C-40C9-A9B2-CB11012750EA}"/>
              </a:ext>
            </a:extLst>
          </p:cNvPr>
          <p:cNvSpPr txBox="1">
            <a:spLocks/>
          </p:cNvSpPr>
          <p:nvPr/>
        </p:nvSpPr>
        <p:spPr>
          <a:xfrm>
            <a:off x="1382433" y="1805578"/>
            <a:ext cx="8533354" cy="3630487"/>
          </a:xfrm>
          <a:prstGeom prst="rect">
            <a:avLst/>
          </a:prstGeom>
        </p:spPr>
        <p:txBody>
          <a:bodyPr vert="horz" lIns="0" tIns="0" rIns="0" bIns="0" rtlCol="0">
            <a:noAutofit/>
          </a:bodyPr>
          <a:lst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pPr lvl="1"/>
            <a:endParaRPr lang="sv-SE" sz="2400" dirty="0"/>
          </a:p>
        </p:txBody>
      </p:sp>
      <p:sp>
        <p:nvSpPr>
          <p:cNvPr id="10" name="Rektangel 9">
            <a:extLst>
              <a:ext uri="{FF2B5EF4-FFF2-40B4-BE49-F238E27FC236}">
                <a16:creationId xmlns:a16="http://schemas.microsoft.com/office/drawing/2014/main" id="{F1ED6F7E-7397-4E98-8344-5A01F181B435}"/>
              </a:ext>
            </a:extLst>
          </p:cNvPr>
          <p:cNvSpPr/>
          <p:nvPr/>
        </p:nvSpPr>
        <p:spPr>
          <a:xfrm>
            <a:off x="10115261" y="1589246"/>
            <a:ext cx="591127" cy="121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 name="Platshållare för innehåll 5">
            <a:extLst>
              <a:ext uri="{FF2B5EF4-FFF2-40B4-BE49-F238E27FC236}">
                <a16:creationId xmlns:a16="http://schemas.microsoft.com/office/drawing/2014/main" id="{2661D834-1FCA-4FA2-BA92-D45CFF4A6878}"/>
              </a:ext>
            </a:extLst>
          </p:cNvPr>
          <p:cNvSpPr txBox="1">
            <a:spLocks/>
          </p:cNvSpPr>
          <p:nvPr/>
        </p:nvSpPr>
        <p:spPr>
          <a:xfrm>
            <a:off x="803275" y="1805578"/>
            <a:ext cx="4574266" cy="3954199"/>
          </a:xfrm>
          <a:prstGeom prst="rect">
            <a:avLst/>
          </a:prstGeom>
        </p:spPr>
        <p:txBody>
          <a:bodyPr vert="horz" lIns="0" tIns="0" rIns="0" bIns="0" rtlCol="0">
            <a:noAutofit/>
          </a:bodyPr>
          <a:lst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sv-SE" sz="2400" b="1" dirty="0"/>
              <a:t>Hämtas till VAS:</a:t>
            </a:r>
          </a:p>
          <a:p>
            <a:pPr lvl="1"/>
            <a:r>
              <a:rPr lang="sv-SE" dirty="0"/>
              <a:t>Mobilnummer</a:t>
            </a:r>
          </a:p>
          <a:p>
            <a:pPr lvl="1"/>
            <a:r>
              <a:rPr lang="sv-SE" dirty="0"/>
              <a:t>Avisering via sms</a:t>
            </a:r>
          </a:p>
          <a:p>
            <a:pPr lvl="1"/>
            <a:r>
              <a:rPr lang="sv-SE" dirty="0"/>
              <a:t>Dela mobilnummer</a:t>
            </a:r>
          </a:p>
          <a:p>
            <a:pPr lvl="1"/>
            <a:r>
              <a:rPr lang="sv-SE" dirty="0"/>
              <a:t>Jag vill i första hand ha digital information</a:t>
            </a:r>
          </a:p>
          <a:p>
            <a:pPr marL="216000" lvl="1" indent="0">
              <a:buNone/>
            </a:pPr>
            <a:endParaRPr lang="sv-SE" dirty="0"/>
          </a:p>
          <a:p>
            <a:pPr marL="216000" lvl="1" indent="0">
              <a:buNone/>
            </a:pPr>
            <a:r>
              <a:rPr lang="sv-SE" sz="1800" b="1" dirty="0">
                <a:effectLst/>
                <a:latin typeface="+mj-lt"/>
                <a:ea typeface="Times New Roman" panose="02020603050405020304" pitchFamily="18" charset="0"/>
              </a:rPr>
              <a:t>Hämtas </a:t>
            </a:r>
            <a:r>
              <a:rPr lang="sv-SE" sz="1800" b="1" dirty="0">
                <a:latin typeface="+mj-lt"/>
                <a:ea typeface="Times New Roman" panose="02020603050405020304" pitchFamily="18" charset="0"/>
              </a:rPr>
              <a:t>inte till VAS</a:t>
            </a:r>
            <a:endParaRPr lang="sv-SE" sz="1800" b="1" dirty="0">
              <a:effectLst/>
              <a:latin typeface="+mj-lt"/>
              <a:ea typeface="Times New Roman" panose="02020603050405020304" pitchFamily="18" charset="0"/>
            </a:endParaRPr>
          </a:p>
          <a:p>
            <a:pPr lvl="1"/>
            <a:r>
              <a:rPr lang="sv-SE" sz="1800" dirty="0">
                <a:latin typeface="+mj-lt"/>
                <a:ea typeface="Times New Roman" panose="02020603050405020304" pitchFamily="18" charset="0"/>
              </a:rPr>
              <a:t>E</a:t>
            </a:r>
            <a:r>
              <a:rPr lang="sv-SE" sz="1800" dirty="0">
                <a:effectLst/>
                <a:latin typeface="+mj-lt"/>
                <a:ea typeface="Times New Roman" panose="02020603050405020304" pitchFamily="18" charset="0"/>
              </a:rPr>
              <a:t>-postadress</a:t>
            </a:r>
          </a:p>
          <a:p>
            <a:pPr lvl="1"/>
            <a:r>
              <a:rPr lang="sv-SE" sz="1800" dirty="0">
                <a:effectLst/>
                <a:latin typeface="+mj-lt"/>
                <a:ea typeface="Times New Roman" panose="02020603050405020304" pitchFamily="18" charset="0"/>
              </a:rPr>
              <a:t>Avisering eller dela e-post</a:t>
            </a:r>
          </a:p>
          <a:p>
            <a:pPr lvl="1"/>
            <a:endParaRPr lang="sv-SE" sz="1800" dirty="0">
              <a:effectLst/>
              <a:latin typeface="Calibri" panose="020F0502020204030204" pitchFamily="34" charset="0"/>
              <a:ea typeface="Times New Roman" panose="02020603050405020304" pitchFamily="18" charset="0"/>
            </a:endParaRPr>
          </a:p>
          <a:p>
            <a:pPr lvl="1"/>
            <a:endParaRPr lang="sv-SE" sz="1800" dirty="0">
              <a:effectLst/>
              <a:latin typeface="Calibri" panose="020F0502020204030204" pitchFamily="34" charset="0"/>
              <a:ea typeface="Times New Roman" panose="02020603050405020304" pitchFamily="18" charset="0"/>
            </a:endParaRPr>
          </a:p>
          <a:p>
            <a:pPr lvl="1"/>
            <a:endParaRPr lang="sv-SE" dirty="0"/>
          </a:p>
          <a:p>
            <a:pPr marL="0" indent="0">
              <a:buNone/>
            </a:pPr>
            <a:endParaRPr lang="sv-SE" sz="2400" b="1" dirty="0"/>
          </a:p>
        </p:txBody>
      </p:sp>
      <p:pic>
        <p:nvPicPr>
          <p:cNvPr id="7" name="Bildobjekt 6">
            <a:extLst>
              <a:ext uri="{FF2B5EF4-FFF2-40B4-BE49-F238E27FC236}">
                <a16:creationId xmlns:a16="http://schemas.microsoft.com/office/drawing/2014/main" id="{6689975D-1229-7F91-B2DE-B658F38518D5}"/>
              </a:ext>
            </a:extLst>
          </p:cNvPr>
          <p:cNvPicPr>
            <a:picLocks noChangeAspect="1"/>
          </p:cNvPicPr>
          <p:nvPr/>
        </p:nvPicPr>
        <p:blipFill>
          <a:blip r:embed="rId3"/>
          <a:stretch>
            <a:fillRect/>
          </a:stretch>
        </p:blipFill>
        <p:spPr>
          <a:xfrm>
            <a:off x="5535536" y="499620"/>
            <a:ext cx="5370295" cy="5175315"/>
          </a:xfrm>
          <a:prstGeom prst="rect">
            <a:avLst/>
          </a:prstGeom>
        </p:spPr>
      </p:pic>
    </p:spTree>
    <p:extLst>
      <p:ext uri="{BB962C8B-B14F-4D97-AF65-F5344CB8AC3E}">
        <p14:creationId xmlns:p14="http://schemas.microsoft.com/office/powerpoint/2010/main" val="173109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04C375-2470-4DDF-830F-B9ED19A54DCC}"/>
              </a:ext>
            </a:extLst>
          </p:cNvPr>
          <p:cNvSpPr>
            <a:spLocks noGrp="1"/>
          </p:cNvSpPr>
          <p:nvPr>
            <p:ph type="title"/>
          </p:nvPr>
        </p:nvSpPr>
        <p:spPr/>
        <p:txBody>
          <a:bodyPr/>
          <a:lstStyle/>
          <a:p>
            <a:r>
              <a:rPr lang="sv-SE" dirty="0"/>
              <a:t>VAS – 1177 Inställningar</a:t>
            </a:r>
          </a:p>
        </p:txBody>
      </p:sp>
      <p:sp>
        <p:nvSpPr>
          <p:cNvPr id="3" name="Platshållare för datum 2"/>
          <p:cNvSpPr>
            <a:spLocks noGrp="1"/>
          </p:cNvSpPr>
          <p:nvPr>
            <p:ph type="dt" sz="half" idx="14"/>
          </p:nvPr>
        </p:nvSpPr>
        <p:spPr/>
        <p:txBody>
          <a:bodyPr/>
          <a:lstStyle/>
          <a:p>
            <a:r>
              <a:rPr lang="sv-SE"/>
              <a:t>Region Halland  │</a:t>
            </a:r>
            <a:endParaRPr lang="sv-SE" dirty="0"/>
          </a:p>
        </p:txBody>
      </p:sp>
      <p:sp>
        <p:nvSpPr>
          <p:cNvPr id="4" name="Platshållare för sidfot 3"/>
          <p:cNvSpPr>
            <a:spLocks noGrp="1"/>
          </p:cNvSpPr>
          <p:nvPr>
            <p:ph type="ftr" sz="quarter" idx="15"/>
          </p:nvPr>
        </p:nvSpPr>
        <p:spPr/>
        <p:txBody>
          <a:bodyPr/>
          <a:lstStyle/>
          <a:p>
            <a:r>
              <a:rPr lang="sv-SE"/>
              <a:t>Halland – Bästa livsplatsen</a:t>
            </a:r>
            <a:endParaRPr lang="sv-SE" dirty="0"/>
          </a:p>
        </p:txBody>
      </p:sp>
      <p:sp>
        <p:nvSpPr>
          <p:cNvPr id="5" name="Platshållare för bildnummer 4"/>
          <p:cNvSpPr>
            <a:spLocks noGrp="1"/>
          </p:cNvSpPr>
          <p:nvPr>
            <p:ph type="sldNum" sz="quarter" idx="16"/>
          </p:nvPr>
        </p:nvSpPr>
        <p:spPr/>
        <p:txBody>
          <a:bodyPr/>
          <a:lstStyle/>
          <a:p>
            <a:fld id="{E8645303-2AAE-45D1-913A-B06AE6474513}" type="slidenum">
              <a:rPr lang="sv-SE" smtClean="0"/>
              <a:pPr/>
              <a:t>7</a:t>
            </a:fld>
            <a:endParaRPr lang="sv-SE" dirty="0"/>
          </a:p>
        </p:txBody>
      </p:sp>
      <p:grpSp>
        <p:nvGrpSpPr>
          <p:cNvPr id="24" name="Grupp 23">
            <a:extLst>
              <a:ext uri="{FF2B5EF4-FFF2-40B4-BE49-F238E27FC236}">
                <a16:creationId xmlns:a16="http://schemas.microsoft.com/office/drawing/2014/main" id="{7DEA299A-338A-76D4-EE09-EF2CA95775C2}"/>
              </a:ext>
            </a:extLst>
          </p:cNvPr>
          <p:cNvGrpSpPr/>
          <p:nvPr/>
        </p:nvGrpSpPr>
        <p:grpSpPr>
          <a:xfrm>
            <a:off x="647291" y="1589246"/>
            <a:ext cx="10059097" cy="4327353"/>
            <a:chOff x="647291" y="1589246"/>
            <a:chExt cx="10059097" cy="4327353"/>
          </a:xfrm>
        </p:grpSpPr>
        <p:pic>
          <p:nvPicPr>
            <p:cNvPr id="6" name="Bildobjekt 5">
              <a:extLst>
                <a:ext uri="{FF2B5EF4-FFF2-40B4-BE49-F238E27FC236}">
                  <a16:creationId xmlns:a16="http://schemas.microsoft.com/office/drawing/2014/main" id="{8B5665C5-C0EC-524D-9385-3B0AEA37FBF5}"/>
                </a:ext>
              </a:extLst>
            </p:cNvPr>
            <p:cNvPicPr>
              <a:picLocks noChangeAspect="1"/>
            </p:cNvPicPr>
            <p:nvPr/>
          </p:nvPicPr>
          <p:blipFill>
            <a:blip r:embed="rId3"/>
            <a:stretch>
              <a:fillRect/>
            </a:stretch>
          </p:blipFill>
          <p:spPr>
            <a:xfrm>
              <a:off x="6602133" y="1744649"/>
              <a:ext cx="3667125" cy="4171950"/>
            </a:xfrm>
            <a:prstGeom prst="rect">
              <a:avLst/>
            </a:prstGeom>
          </p:spPr>
        </p:pic>
        <p:grpSp>
          <p:nvGrpSpPr>
            <p:cNvPr id="7" name="Grupp 6">
              <a:extLst>
                <a:ext uri="{FF2B5EF4-FFF2-40B4-BE49-F238E27FC236}">
                  <a16:creationId xmlns:a16="http://schemas.microsoft.com/office/drawing/2014/main" id="{9203CCA5-59F6-4965-80A4-990B2746B872}"/>
                </a:ext>
              </a:extLst>
            </p:cNvPr>
            <p:cNvGrpSpPr/>
            <p:nvPr/>
          </p:nvGrpSpPr>
          <p:grpSpPr>
            <a:xfrm>
              <a:off x="647291" y="1589246"/>
              <a:ext cx="10059097" cy="3846819"/>
              <a:chOff x="647291" y="1589246"/>
              <a:chExt cx="10059097" cy="3846819"/>
            </a:xfrm>
          </p:grpSpPr>
          <p:sp>
            <p:nvSpPr>
              <p:cNvPr id="9" name="Platshållare för innehåll 5">
                <a:extLst>
                  <a:ext uri="{FF2B5EF4-FFF2-40B4-BE49-F238E27FC236}">
                    <a16:creationId xmlns:a16="http://schemas.microsoft.com/office/drawing/2014/main" id="{C159A11C-BF7C-40C9-A9B2-CB11012750EA}"/>
                  </a:ext>
                </a:extLst>
              </p:cNvPr>
              <p:cNvSpPr txBox="1">
                <a:spLocks/>
              </p:cNvSpPr>
              <p:nvPr/>
            </p:nvSpPr>
            <p:spPr>
              <a:xfrm>
                <a:off x="1382433" y="1805578"/>
                <a:ext cx="8533354" cy="3630487"/>
              </a:xfrm>
              <a:prstGeom prst="rect">
                <a:avLst/>
              </a:prstGeom>
            </p:spPr>
            <p:txBody>
              <a:bodyPr vert="horz" lIns="0" tIns="0" rIns="0" bIns="0" rtlCol="0">
                <a:noAutofit/>
              </a:bodyPr>
              <a:lst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pPr lvl="1"/>
                <a:endParaRPr lang="sv-SE" sz="2400" dirty="0"/>
              </a:p>
            </p:txBody>
          </p:sp>
          <p:sp>
            <p:nvSpPr>
              <p:cNvPr id="10" name="Rektangel 9">
                <a:extLst>
                  <a:ext uri="{FF2B5EF4-FFF2-40B4-BE49-F238E27FC236}">
                    <a16:creationId xmlns:a16="http://schemas.microsoft.com/office/drawing/2014/main" id="{F1ED6F7E-7397-4E98-8344-5A01F181B435}"/>
                  </a:ext>
                </a:extLst>
              </p:cNvPr>
              <p:cNvSpPr/>
              <p:nvPr/>
            </p:nvSpPr>
            <p:spPr>
              <a:xfrm>
                <a:off x="10115261" y="1589246"/>
                <a:ext cx="591127" cy="121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innehåll 5">
                <a:extLst>
                  <a:ext uri="{FF2B5EF4-FFF2-40B4-BE49-F238E27FC236}">
                    <a16:creationId xmlns:a16="http://schemas.microsoft.com/office/drawing/2014/main" id="{A510D1BB-E1D9-4C46-83A1-F0717F4009AF}"/>
                  </a:ext>
                </a:extLst>
              </p:cNvPr>
              <p:cNvSpPr txBox="1">
                <a:spLocks/>
              </p:cNvSpPr>
              <p:nvPr/>
            </p:nvSpPr>
            <p:spPr>
              <a:xfrm>
                <a:off x="809625" y="2254152"/>
                <a:ext cx="4547027" cy="621023"/>
              </a:xfrm>
              <a:prstGeom prst="rect">
                <a:avLst/>
              </a:prstGeom>
            </p:spPr>
            <p:txBody>
              <a:bodyPr vert="horz" lIns="0" tIns="0" rIns="0" bIns="0" rtlCol="0">
                <a:noAutofit/>
              </a:bodyPr>
              <a:lst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sv-SE" sz="2400" dirty="0"/>
                  <a:t>Läses in i Patientvyn i VAS</a:t>
                </a:r>
              </a:p>
              <a:p>
                <a:pPr marL="468000" lvl="2" indent="0">
                  <a:buNone/>
                </a:pPr>
                <a:endParaRPr lang="sv-SE" sz="2800" dirty="0"/>
              </a:p>
            </p:txBody>
          </p:sp>
          <p:pic>
            <p:nvPicPr>
              <p:cNvPr id="12" name="Bildobjekt 11">
                <a:extLst>
                  <a:ext uri="{FF2B5EF4-FFF2-40B4-BE49-F238E27FC236}">
                    <a16:creationId xmlns:a16="http://schemas.microsoft.com/office/drawing/2014/main" id="{7FA8D418-94DB-49D6-86E0-EC0013CA06B5}"/>
                  </a:ext>
                </a:extLst>
              </p:cNvPr>
              <p:cNvPicPr>
                <a:picLocks noChangeAspect="1"/>
              </p:cNvPicPr>
              <p:nvPr/>
            </p:nvPicPr>
            <p:blipFill>
              <a:blip r:embed="rId4"/>
              <a:stretch>
                <a:fillRect/>
              </a:stretch>
            </p:blipFill>
            <p:spPr>
              <a:xfrm>
                <a:off x="647291" y="2854113"/>
                <a:ext cx="5219700" cy="2257425"/>
              </a:xfrm>
              <a:prstGeom prst="rect">
                <a:avLst/>
              </a:prstGeom>
            </p:spPr>
          </p:pic>
          <p:cxnSp>
            <p:nvCxnSpPr>
              <p:cNvPr id="15" name="Rak pilkoppling 14">
                <a:extLst>
                  <a:ext uri="{FF2B5EF4-FFF2-40B4-BE49-F238E27FC236}">
                    <a16:creationId xmlns:a16="http://schemas.microsoft.com/office/drawing/2014/main" id="{46433B0E-C54B-4B12-A68B-2A83DCCB0A14}"/>
                  </a:ext>
                </a:extLst>
              </p:cNvPr>
              <p:cNvCxnSpPr>
                <a:cxnSpLocks/>
              </p:cNvCxnSpPr>
              <p:nvPr/>
            </p:nvCxnSpPr>
            <p:spPr>
              <a:xfrm flipH="1">
                <a:off x="3795823" y="3506771"/>
                <a:ext cx="2963196" cy="35284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grpSp>
      <p:pic>
        <p:nvPicPr>
          <p:cNvPr id="17" name="Bildobjekt 16">
            <a:extLst>
              <a:ext uri="{FF2B5EF4-FFF2-40B4-BE49-F238E27FC236}">
                <a16:creationId xmlns:a16="http://schemas.microsoft.com/office/drawing/2014/main" id="{480AC355-25C4-E7C5-CEE6-4C3D8E2D222D}"/>
              </a:ext>
            </a:extLst>
          </p:cNvPr>
          <p:cNvPicPr>
            <a:picLocks noChangeAspect="1"/>
          </p:cNvPicPr>
          <p:nvPr/>
        </p:nvPicPr>
        <p:blipFill>
          <a:blip r:embed="rId5"/>
          <a:stretch>
            <a:fillRect/>
          </a:stretch>
        </p:blipFill>
        <p:spPr>
          <a:xfrm>
            <a:off x="9124949" y="367986"/>
            <a:ext cx="2571750" cy="2590800"/>
          </a:xfrm>
          <a:prstGeom prst="rect">
            <a:avLst/>
          </a:prstGeom>
        </p:spPr>
      </p:pic>
      <p:cxnSp>
        <p:nvCxnSpPr>
          <p:cNvPr id="18" name="Rak pilkoppling 17">
            <a:extLst>
              <a:ext uri="{FF2B5EF4-FFF2-40B4-BE49-F238E27FC236}">
                <a16:creationId xmlns:a16="http://schemas.microsoft.com/office/drawing/2014/main" id="{E1F13405-3789-E1EF-35FF-5C9EF7C666DD}"/>
              </a:ext>
            </a:extLst>
          </p:cNvPr>
          <p:cNvCxnSpPr>
            <a:cxnSpLocks/>
          </p:cNvCxnSpPr>
          <p:nvPr/>
        </p:nvCxnSpPr>
        <p:spPr>
          <a:xfrm flipV="1">
            <a:off x="8719794" y="2752627"/>
            <a:ext cx="1061238" cy="99924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773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04C375-2470-4DDF-830F-B9ED19A54DCC}"/>
              </a:ext>
            </a:extLst>
          </p:cNvPr>
          <p:cNvSpPr>
            <a:spLocks noGrp="1"/>
          </p:cNvSpPr>
          <p:nvPr>
            <p:ph type="title"/>
          </p:nvPr>
        </p:nvSpPr>
        <p:spPr/>
        <p:txBody>
          <a:bodyPr/>
          <a:lstStyle/>
          <a:p>
            <a:r>
              <a:rPr lang="sv-SE" dirty="0"/>
              <a:t>VAS – 1177 Inställningar</a:t>
            </a:r>
          </a:p>
        </p:txBody>
      </p:sp>
      <p:sp>
        <p:nvSpPr>
          <p:cNvPr id="3" name="Platshållare för datum 2"/>
          <p:cNvSpPr>
            <a:spLocks noGrp="1"/>
          </p:cNvSpPr>
          <p:nvPr>
            <p:ph type="dt" sz="half" idx="14"/>
          </p:nvPr>
        </p:nvSpPr>
        <p:spPr/>
        <p:txBody>
          <a:bodyPr/>
          <a:lstStyle/>
          <a:p>
            <a:r>
              <a:rPr lang="sv-SE"/>
              <a:t>Region Halland  │</a:t>
            </a:r>
            <a:endParaRPr lang="sv-SE" dirty="0"/>
          </a:p>
        </p:txBody>
      </p:sp>
      <p:sp>
        <p:nvSpPr>
          <p:cNvPr id="4" name="Platshållare för sidfot 3"/>
          <p:cNvSpPr>
            <a:spLocks noGrp="1"/>
          </p:cNvSpPr>
          <p:nvPr>
            <p:ph type="ftr" sz="quarter" idx="15"/>
          </p:nvPr>
        </p:nvSpPr>
        <p:spPr/>
        <p:txBody>
          <a:bodyPr/>
          <a:lstStyle/>
          <a:p>
            <a:r>
              <a:rPr lang="sv-SE"/>
              <a:t>Halland – Bästa livsplatsen</a:t>
            </a:r>
            <a:endParaRPr lang="sv-SE" dirty="0"/>
          </a:p>
        </p:txBody>
      </p:sp>
      <p:sp>
        <p:nvSpPr>
          <p:cNvPr id="5" name="Platshållare för bildnummer 4"/>
          <p:cNvSpPr>
            <a:spLocks noGrp="1"/>
          </p:cNvSpPr>
          <p:nvPr>
            <p:ph type="sldNum" sz="quarter" idx="16"/>
          </p:nvPr>
        </p:nvSpPr>
        <p:spPr/>
        <p:txBody>
          <a:bodyPr/>
          <a:lstStyle/>
          <a:p>
            <a:fld id="{E8645303-2AAE-45D1-913A-B06AE6474513}" type="slidenum">
              <a:rPr lang="sv-SE" smtClean="0"/>
              <a:pPr/>
              <a:t>8</a:t>
            </a:fld>
            <a:endParaRPr lang="sv-SE" dirty="0"/>
          </a:p>
        </p:txBody>
      </p:sp>
      <p:grpSp>
        <p:nvGrpSpPr>
          <p:cNvPr id="24" name="Grupp 23">
            <a:extLst>
              <a:ext uri="{FF2B5EF4-FFF2-40B4-BE49-F238E27FC236}">
                <a16:creationId xmlns:a16="http://schemas.microsoft.com/office/drawing/2014/main" id="{6775BF57-7D6C-FB90-B0E3-2F3E4A4A985C}"/>
              </a:ext>
            </a:extLst>
          </p:cNvPr>
          <p:cNvGrpSpPr/>
          <p:nvPr/>
        </p:nvGrpSpPr>
        <p:grpSpPr>
          <a:xfrm>
            <a:off x="802880" y="1265218"/>
            <a:ext cx="10148383" cy="4574916"/>
            <a:chOff x="802880" y="1265218"/>
            <a:chExt cx="10148383" cy="4574916"/>
          </a:xfrm>
        </p:grpSpPr>
        <p:pic>
          <p:nvPicPr>
            <p:cNvPr id="11" name="Bildobjekt 10">
              <a:extLst>
                <a:ext uri="{FF2B5EF4-FFF2-40B4-BE49-F238E27FC236}">
                  <a16:creationId xmlns:a16="http://schemas.microsoft.com/office/drawing/2014/main" id="{24D25A1B-A418-2AF4-88C0-818C867559DD}"/>
                </a:ext>
              </a:extLst>
            </p:cNvPr>
            <p:cNvPicPr>
              <a:picLocks noChangeAspect="1"/>
            </p:cNvPicPr>
            <p:nvPr/>
          </p:nvPicPr>
          <p:blipFill>
            <a:blip r:embed="rId3"/>
            <a:stretch>
              <a:fillRect/>
            </a:stretch>
          </p:blipFill>
          <p:spPr>
            <a:xfrm>
              <a:off x="7198413" y="1265218"/>
              <a:ext cx="3752850" cy="4181475"/>
            </a:xfrm>
            <a:prstGeom prst="rect">
              <a:avLst/>
            </a:prstGeom>
          </p:spPr>
        </p:pic>
        <p:grpSp>
          <p:nvGrpSpPr>
            <p:cNvPr id="8" name="Grupp 7">
              <a:extLst>
                <a:ext uri="{FF2B5EF4-FFF2-40B4-BE49-F238E27FC236}">
                  <a16:creationId xmlns:a16="http://schemas.microsoft.com/office/drawing/2014/main" id="{E2FBC919-EEF9-4BA5-BE60-E374368002FD}"/>
                </a:ext>
              </a:extLst>
            </p:cNvPr>
            <p:cNvGrpSpPr/>
            <p:nvPr/>
          </p:nvGrpSpPr>
          <p:grpSpPr>
            <a:xfrm>
              <a:off x="802880" y="1589246"/>
              <a:ext cx="9903508" cy="4250888"/>
              <a:chOff x="802880" y="1589246"/>
              <a:chExt cx="9903508" cy="4250888"/>
            </a:xfrm>
          </p:grpSpPr>
          <p:sp>
            <p:nvSpPr>
              <p:cNvPr id="9" name="Platshållare för innehåll 5">
                <a:extLst>
                  <a:ext uri="{FF2B5EF4-FFF2-40B4-BE49-F238E27FC236}">
                    <a16:creationId xmlns:a16="http://schemas.microsoft.com/office/drawing/2014/main" id="{C159A11C-BF7C-40C9-A9B2-CB11012750EA}"/>
                  </a:ext>
                </a:extLst>
              </p:cNvPr>
              <p:cNvSpPr txBox="1">
                <a:spLocks/>
              </p:cNvSpPr>
              <p:nvPr/>
            </p:nvSpPr>
            <p:spPr>
              <a:xfrm>
                <a:off x="1382433" y="1805578"/>
                <a:ext cx="8533354" cy="3630487"/>
              </a:xfrm>
              <a:prstGeom prst="rect">
                <a:avLst/>
              </a:prstGeom>
            </p:spPr>
            <p:txBody>
              <a:bodyPr vert="horz" lIns="0" tIns="0" rIns="0" bIns="0" rtlCol="0">
                <a:noAutofit/>
              </a:bodyPr>
              <a:lst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pPr lvl="1"/>
                <a:endParaRPr lang="sv-SE" sz="2400" dirty="0"/>
              </a:p>
            </p:txBody>
          </p:sp>
          <p:sp>
            <p:nvSpPr>
              <p:cNvPr id="10" name="Rektangel 9">
                <a:extLst>
                  <a:ext uri="{FF2B5EF4-FFF2-40B4-BE49-F238E27FC236}">
                    <a16:creationId xmlns:a16="http://schemas.microsoft.com/office/drawing/2014/main" id="{F1ED6F7E-7397-4E98-8344-5A01F181B435}"/>
                  </a:ext>
                </a:extLst>
              </p:cNvPr>
              <p:cNvSpPr/>
              <p:nvPr/>
            </p:nvSpPr>
            <p:spPr>
              <a:xfrm>
                <a:off x="10115261" y="1589246"/>
                <a:ext cx="591127" cy="121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innehåll 5">
                <a:extLst>
                  <a:ext uri="{FF2B5EF4-FFF2-40B4-BE49-F238E27FC236}">
                    <a16:creationId xmlns:a16="http://schemas.microsoft.com/office/drawing/2014/main" id="{A510D1BB-E1D9-4C46-83A1-F0717F4009AF}"/>
                  </a:ext>
                </a:extLst>
              </p:cNvPr>
              <p:cNvSpPr txBox="1">
                <a:spLocks/>
              </p:cNvSpPr>
              <p:nvPr/>
            </p:nvSpPr>
            <p:spPr>
              <a:xfrm>
                <a:off x="802880" y="1861959"/>
                <a:ext cx="4846230" cy="3899179"/>
              </a:xfrm>
              <a:prstGeom prst="rect">
                <a:avLst/>
              </a:prstGeom>
            </p:spPr>
            <p:txBody>
              <a:bodyPr vert="horz" lIns="0" tIns="0" rIns="0" bIns="0" rtlCol="0">
                <a:noAutofit/>
              </a:bodyPr>
              <a:lst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sv-SE" sz="2400" dirty="0"/>
                  <a:t>Medgivande SMS-påminnelse på </a:t>
                </a:r>
                <a:r>
                  <a:rPr lang="sv-SE" sz="2400" u="sng" dirty="0"/>
                  <a:t>alla kliniker </a:t>
                </a:r>
                <a:r>
                  <a:rPr lang="sv-SE" sz="2400" dirty="0"/>
                  <a:t>i VAS</a:t>
                </a:r>
                <a:br>
                  <a:rPr lang="sv-SE" sz="2400" dirty="0"/>
                </a:br>
                <a:br>
                  <a:rPr lang="sv-SE" sz="2400" dirty="0"/>
                </a:br>
                <a:br>
                  <a:rPr lang="sv-SE" sz="2400" dirty="0"/>
                </a:br>
                <a:endParaRPr lang="sv-SE" sz="2400" dirty="0"/>
              </a:p>
              <a:p>
                <a:r>
                  <a:rPr lang="sv-SE" sz="2400" dirty="0"/>
                  <a:t>Aktiverar checkboxar i VAS</a:t>
                </a:r>
              </a:p>
              <a:p>
                <a:endParaRPr lang="sv-SE" sz="2400" dirty="0"/>
              </a:p>
              <a:p>
                <a:endParaRPr lang="sv-SE" sz="2400" dirty="0"/>
              </a:p>
              <a:p>
                <a:pPr lvl="1"/>
                <a:endParaRPr lang="sv-SE" sz="2400" dirty="0"/>
              </a:p>
              <a:p>
                <a:pPr lvl="1"/>
                <a:endParaRPr lang="sv-SE" sz="2400" dirty="0"/>
              </a:p>
              <a:p>
                <a:pPr marL="216000" lvl="1" indent="0">
                  <a:buNone/>
                </a:pPr>
                <a:endParaRPr lang="sv-SE" sz="2400" dirty="0"/>
              </a:p>
              <a:p>
                <a:pPr lvl="1"/>
                <a:endParaRPr lang="sv-SE" sz="2400" dirty="0"/>
              </a:p>
            </p:txBody>
          </p:sp>
          <p:pic>
            <p:nvPicPr>
              <p:cNvPr id="12" name="Bildobjekt 11">
                <a:extLst>
                  <a:ext uri="{FF2B5EF4-FFF2-40B4-BE49-F238E27FC236}">
                    <a16:creationId xmlns:a16="http://schemas.microsoft.com/office/drawing/2014/main" id="{2261B1CE-CBD0-4460-A0F8-E09E5621EA6F}"/>
                  </a:ext>
                </a:extLst>
              </p:cNvPr>
              <p:cNvPicPr>
                <a:picLocks noChangeAspect="1"/>
              </p:cNvPicPr>
              <p:nvPr/>
            </p:nvPicPr>
            <p:blipFill>
              <a:blip r:embed="rId4"/>
              <a:stretch>
                <a:fillRect/>
              </a:stretch>
            </p:blipFill>
            <p:spPr>
              <a:xfrm>
                <a:off x="802880" y="4316134"/>
                <a:ext cx="4667250" cy="1524000"/>
              </a:xfrm>
              <a:prstGeom prst="rect">
                <a:avLst/>
              </a:prstGeom>
            </p:spPr>
          </p:pic>
          <p:pic>
            <p:nvPicPr>
              <p:cNvPr id="15" name="Bildobjekt 14">
                <a:extLst>
                  <a:ext uri="{FF2B5EF4-FFF2-40B4-BE49-F238E27FC236}">
                    <a16:creationId xmlns:a16="http://schemas.microsoft.com/office/drawing/2014/main" id="{5FC9C993-4546-477C-B03F-D45006645C90}"/>
                  </a:ext>
                </a:extLst>
              </p:cNvPr>
              <p:cNvPicPr>
                <a:picLocks noChangeAspect="1"/>
              </p:cNvPicPr>
              <p:nvPr/>
            </p:nvPicPr>
            <p:blipFill>
              <a:blip r:embed="rId5"/>
              <a:stretch>
                <a:fillRect/>
              </a:stretch>
            </p:blipFill>
            <p:spPr>
              <a:xfrm>
                <a:off x="1223962" y="2657475"/>
                <a:ext cx="3286125" cy="771525"/>
              </a:xfrm>
              <a:prstGeom prst="rect">
                <a:avLst/>
              </a:prstGeom>
            </p:spPr>
          </p:pic>
          <p:cxnSp>
            <p:nvCxnSpPr>
              <p:cNvPr id="18" name="Rak pilkoppling 17">
                <a:extLst>
                  <a:ext uri="{FF2B5EF4-FFF2-40B4-BE49-F238E27FC236}">
                    <a16:creationId xmlns:a16="http://schemas.microsoft.com/office/drawing/2014/main" id="{573E40FC-1BAE-479B-BFD0-C7CA6F248273}"/>
                  </a:ext>
                </a:extLst>
              </p:cNvPr>
              <p:cNvCxnSpPr>
                <a:cxnSpLocks/>
              </p:cNvCxnSpPr>
              <p:nvPr/>
            </p:nvCxnSpPr>
            <p:spPr>
              <a:xfrm flipH="1">
                <a:off x="2810464" y="3704221"/>
                <a:ext cx="6182707" cy="122877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id="{BB1ADA4B-DCD0-4D6F-8AE1-7A623A7132C6}"/>
                  </a:ext>
                </a:extLst>
              </p:cNvPr>
              <p:cNvCxnSpPr>
                <a:cxnSpLocks/>
              </p:cNvCxnSpPr>
              <p:nvPr/>
            </p:nvCxnSpPr>
            <p:spPr>
              <a:xfrm flipH="1">
                <a:off x="2810464" y="3704221"/>
                <a:ext cx="4504736" cy="143548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7" name="Rak pilkoppling 16">
                <a:extLst>
                  <a:ext uri="{FF2B5EF4-FFF2-40B4-BE49-F238E27FC236}">
                    <a16:creationId xmlns:a16="http://schemas.microsoft.com/office/drawing/2014/main" id="{97E779F2-CB2C-467A-876E-94F06DFA4B32}"/>
                  </a:ext>
                </a:extLst>
              </p:cNvPr>
              <p:cNvCxnSpPr>
                <a:cxnSpLocks/>
              </p:cNvCxnSpPr>
              <p:nvPr/>
            </p:nvCxnSpPr>
            <p:spPr>
              <a:xfrm flipH="1" flipV="1">
                <a:off x="2931736" y="3120272"/>
                <a:ext cx="4383464" cy="48493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436592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45C20594-C9FF-993C-9574-7D157CB62BF5}"/>
              </a:ext>
            </a:extLst>
          </p:cNvPr>
          <p:cNvPicPr>
            <a:picLocks noChangeAspect="1"/>
          </p:cNvPicPr>
          <p:nvPr/>
        </p:nvPicPr>
        <p:blipFill>
          <a:blip r:embed="rId3"/>
          <a:stretch>
            <a:fillRect/>
          </a:stretch>
        </p:blipFill>
        <p:spPr>
          <a:xfrm>
            <a:off x="7126944" y="3490667"/>
            <a:ext cx="3636285" cy="1295400"/>
          </a:xfrm>
          <a:prstGeom prst="rect">
            <a:avLst/>
          </a:prstGeom>
        </p:spPr>
      </p:pic>
      <p:sp>
        <p:nvSpPr>
          <p:cNvPr id="2" name="Rubrik 1">
            <a:extLst>
              <a:ext uri="{FF2B5EF4-FFF2-40B4-BE49-F238E27FC236}">
                <a16:creationId xmlns:a16="http://schemas.microsoft.com/office/drawing/2014/main" id="{7C04C375-2470-4DDF-830F-B9ED19A54DCC}"/>
              </a:ext>
            </a:extLst>
          </p:cNvPr>
          <p:cNvSpPr>
            <a:spLocks noGrp="1"/>
          </p:cNvSpPr>
          <p:nvPr>
            <p:ph type="title"/>
          </p:nvPr>
        </p:nvSpPr>
        <p:spPr/>
        <p:txBody>
          <a:bodyPr/>
          <a:lstStyle/>
          <a:p>
            <a:r>
              <a:rPr lang="sv-SE" dirty="0"/>
              <a:t>VAS – 1177 Inställningar</a:t>
            </a:r>
          </a:p>
        </p:txBody>
      </p:sp>
      <p:sp>
        <p:nvSpPr>
          <p:cNvPr id="3" name="Platshållare för datum 2"/>
          <p:cNvSpPr>
            <a:spLocks noGrp="1"/>
          </p:cNvSpPr>
          <p:nvPr>
            <p:ph type="dt" sz="half" idx="14"/>
          </p:nvPr>
        </p:nvSpPr>
        <p:spPr/>
        <p:txBody>
          <a:bodyPr/>
          <a:lstStyle/>
          <a:p>
            <a:r>
              <a:rPr lang="sv-SE"/>
              <a:t>Region Halland  │</a:t>
            </a:r>
            <a:endParaRPr lang="sv-SE" dirty="0"/>
          </a:p>
        </p:txBody>
      </p:sp>
      <p:sp>
        <p:nvSpPr>
          <p:cNvPr id="4" name="Platshållare för sidfot 3"/>
          <p:cNvSpPr>
            <a:spLocks noGrp="1"/>
          </p:cNvSpPr>
          <p:nvPr>
            <p:ph type="ftr" sz="quarter" idx="15"/>
          </p:nvPr>
        </p:nvSpPr>
        <p:spPr/>
        <p:txBody>
          <a:bodyPr/>
          <a:lstStyle/>
          <a:p>
            <a:r>
              <a:rPr lang="sv-SE"/>
              <a:t>Halland – Bästa livsplatsen</a:t>
            </a:r>
            <a:endParaRPr lang="sv-SE" dirty="0"/>
          </a:p>
        </p:txBody>
      </p:sp>
      <p:sp>
        <p:nvSpPr>
          <p:cNvPr id="5" name="Platshållare för bildnummer 4"/>
          <p:cNvSpPr>
            <a:spLocks noGrp="1"/>
          </p:cNvSpPr>
          <p:nvPr>
            <p:ph type="sldNum" sz="quarter" idx="16"/>
          </p:nvPr>
        </p:nvSpPr>
        <p:spPr/>
        <p:txBody>
          <a:bodyPr/>
          <a:lstStyle/>
          <a:p>
            <a:fld id="{E8645303-2AAE-45D1-913A-B06AE6474513}" type="slidenum">
              <a:rPr lang="sv-SE" smtClean="0"/>
              <a:pPr/>
              <a:t>9</a:t>
            </a:fld>
            <a:endParaRPr lang="sv-SE" dirty="0"/>
          </a:p>
        </p:txBody>
      </p:sp>
      <p:grpSp>
        <p:nvGrpSpPr>
          <p:cNvPr id="29" name="Grupp 28">
            <a:extLst>
              <a:ext uri="{FF2B5EF4-FFF2-40B4-BE49-F238E27FC236}">
                <a16:creationId xmlns:a16="http://schemas.microsoft.com/office/drawing/2014/main" id="{4EA818A6-47E5-C9BE-14F4-A50316E82A6E}"/>
              </a:ext>
            </a:extLst>
          </p:cNvPr>
          <p:cNvGrpSpPr/>
          <p:nvPr/>
        </p:nvGrpSpPr>
        <p:grpSpPr>
          <a:xfrm>
            <a:off x="588308" y="853215"/>
            <a:ext cx="10118080" cy="5349919"/>
            <a:chOff x="588308" y="853215"/>
            <a:chExt cx="10118080" cy="5349919"/>
          </a:xfrm>
        </p:grpSpPr>
        <p:grpSp>
          <p:nvGrpSpPr>
            <p:cNvPr id="28" name="Grupp 27">
              <a:extLst>
                <a:ext uri="{FF2B5EF4-FFF2-40B4-BE49-F238E27FC236}">
                  <a16:creationId xmlns:a16="http://schemas.microsoft.com/office/drawing/2014/main" id="{9CCB2741-3414-86EC-5E93-D083B8DB5C9C}"/>
                </a:ext>
              </a:extLst>
            </p:cNvPr>
            <p:cNvGrpSpPr/>
            <p:nvPr/>
          </p:nvGrpSpPr>
          <p:grpSpPr>
            <a:xfrm>
              <a:off x="588308" y="1589246"/>
              <a:ext cx="10118080" cy="4613888"/>
              <a:chOff x="588308" y="1589246"/>
              <a:chExt cx="10118080" cy="4613888"/>
            </a:xfrm>
          </p:grpSpPr>
          <p:sp>
            <p:nvSpPr>
              <p:cNvPr id="10" name="Rektangel 9">
                <a:extLst>
                  <a:ext uri="{FF2B5EF4-FFF2-40B4-BE49-F238E27FC236}">
                    <a16:creationId xmlns:a16="http://schemas.microsoft.com/office/drawing/2014/main" id="{F1ED6F7E-7397-4E98-8344-5A01F181B435}"/>
                  </a:ext>
                </a:extLst>
              </p:cNvPr>
              <p:cNvSpPr/>
              <p:nvPr/>
            </p:nvSpPr>
            <p:spPr>
              <a:xfrm>
                <a:off x="10115261" y="1589246"/>
                <a:ext cx="591127" cy="121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 name="Platshållare för innehåll 5">
                <a:extLst>
                  <a:ext uri="{FF2B5EF4-FFF2-40B4-BE49-F238E27FC236}">
                    <a16:creationId xmlns:a16="http://schemas.microsoft.com/office/drawing/2014/main" id="{2661D834-1FCA-4FA2-BA92-D45CFF4A6878}"/>
                  </a:ext>
                </a:extLst>
              </p:cNvPr>
              <p:cNvSpPr txBox="1">
                <a:spLocks/>
              </p:cNvSpPr>
              <p:nvPr/>
            </p:nvSpPr>
            <p:spPr>
              <a:xfrm>
                <a:off x="803275" y="2005179"/>
                <a:ext cx="4046817" cy="3630487"/>
              </a:xfrm>
              <a:prstGeom prst="rect">
                <a:avLst/>
              </a:prstGeom>
            </p:spPr>
            <p:txBody>
              <a:bodyPr vert="horz" lIns="0" tIns="0" rIns="0" bIns="0" rtlCol="0">
                <a:noAutofit/>
              </a:bodyPr>
              <a:lstStyle>
                <a:lvl1pPr marL="288000" indent="-288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sv-SE" dirty="0"/>
                  <a:t>Aktiverar checkbox i VAS</a:t>
                </a:r>
              </a:p>
              <a:p>
                <a:endParaRPr lang="sv-SE" sz="2400" dirty="0"/>
              </a:p>
              <a:p>
                <a:endParaRPr lang="sv-SE" sz="2400" dirty="0"/>
              </a:p>
              <a:p>
                <a:endParaRPr lang="sv-SE" sz="2400" dirty="0"/>
              </a:p>
              <a:p>
                <a:r>
                  <a:rPr lang="sv-SE" dirty="0"/>
                  <a:t>Aktiverar checkbox i Skriv ut kallelse</a:t>
                </a:r>
              </a:p>
            </p:txBody>
          </p:sp>
          <p:pic>
            <p:nvPicPr>
              <p:cNvPr id="7" name="Bildobjekt 6">
                <a:extLst>
                  <a:ext uri="{FF2B5EF4-FFF2-40B4-BE49-F238E27FC236}">
                    <a16:creationId xmlns:a16="http://schemas.microsoft.com/office/drawing/2014/main" id="{D9404A3A-9BDD-4529-91A6-E32B242DBBF6}"/>
                  </a:ext>
                </a:extLst>
              </p:cNvPr>
              <p:cNvPicPr>
                <a:picLocks noChangeAspect="1"/>
              </p:cNvPicPr>
              <p:nvPr/>
            </p:nvPicPr>
            <p:blipFill>
              <a:blip r:embed="rId4"/>
              <a:stretch>
                <a:fillRect/>
              </a:stretch>
            </p:blipFill>
            <p:spPr>
              <a:xfrm>
                <a:off x="588308" y="2382104"/>
                <a:ext cx="4476750" cy="1247775"/>
              </a:xfrm>
              <a:prstGeom prst="rect">
                <a:avLst/>
              </a:prstGeom>
            </p:spPr>
          </p:pic>
          <p:pic>
            <p:nvPicPr>
              <p:cNvPr id="12" name="Bildobjekt 11">
                <a:extLst>
                  <a:ext uri="{FF2B5EF4-FFF2-40B4-BE49-F238E27FC236}">
                    <a16:creationId xmlns:a16="http://schemas.microsoft.com/office/drawing/2014/main" id="{75660D5F-FE27-4A3D-972A-E0B8CBA1BF54}"/>
                  </a:ext>
                </a:extLst>
              </p:cNvPr>
              <p:cNvPicPr>
                <a:picLocks noChangeAspect="1"/>
              </p:cNvPicPr>
              <p:nvPr/>
            </p:nvPicPr>
            <p:blipFill>
              <a:blip r:embed="rId5"/>
              <a:stretch>
                <a:fillRect/>
              </a:stretch>
            </p:blipFill>
            <p:spPr>
              <a:xfrm>
                <a:off x="588308" y="4737977"/>
                <a:ext cx="6002878" cy="1465157"/>
              </a:xfrm>
              <a:prstGeom prst="rect">
                <a:avLst/>
              </a:prstGeom>
            </p:spPr>
          </p:pic>
          <p:cxnSp>
            <p:nvCxnSpPr>
              <p:cNvPr id="14" name="Rak pilkoppling 13">
                <a:extLst>
                  <a:ext uri="{FF2B5EF4-FFF2-40B4-BE49-F238E27FC236}">
                    <a16:creationId xmlns:a16="http://schemas.microsoft.com/office/drawing/2014/main" id="{933D2086-7BC7-43AF-94AB-52A7106AA4F8}"/>
                  </a:ext>
                </a:extLst>
              </p:cNvPr>
              <p:cNvCxnSpPr>
                <a:cxnSpLocks/>
              </p:cNvCxnSpPr>
              <p:nvPr/>
            </p:nvCxnSpPr>
            <p:spPr>
              <a:xfrm flipH="1" flipV="1">
                <a:off x="4412974" y="3429000"/>
                <a:ext cx="2713970" cy="54911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6" name="Rak pilkoppling 15">
                <a:extLst>
                  <a:ext uri="{FF2B5EF4-FFF2-40B4-BE49-F238E27FC236}">
                    <a16:creationId xmlns:a16="http://schemas.microsoft.com/office/drawing/2014/main" id="{778EEAEB-B494-420F-8DE7-8A61C07C3709}"/>
                  </a:ext>
                </a:extLst>
              </p:cNvPr>
              <p:cNvCxnSpPr>
                <a:cxnSpLocks/>
                <a:stCxn id="9" idx="1"/>
              </p:cNvCxnSpPr>
              <p:nvPr/>
            </p:nvCxnSpPr>
            <p:spPr>
              <a:xfrm flipH="1">
                <a:off x="2290713" y="4138367"/>
                <a:ext cx="4836231" cy="161601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pic>
          <p:nvPicPr>
            <p:cNvPr id="23" name="Bildobjekt 22">
              <a:extLst>
                <a:ext uri="{FF2B5EF4-FFF2-40B4-BE49-F238E27FC236}">
                  <a16:creationId xmlns:a16="http://schemas.microsoft.com/office/drawing/2014/main" id="{9EBEF6D3-EE3E-ABB0-B692-E5ECFC2991DA}"/>
                </a:ext>
              </a:extLst>
            </p:cNvPr>
            <p:cNvPicPr>
              <a:picLocks noChangeAspect="1"/>
            </p:cNvPicPr>
            <p:nvPr/>
          </p:nvPicPr>
          <p:blipFill>
            <a:blip r:embed="rId6"/>
            <a:stretch>
              <a:fillRect/>
            </a:stretch>
          </p:blipFill>
          <p:spPr>
            <a:xfrm>
              <a:off x="7491132" y="853215"/>
              <a:ext cx="3009900" cy="2305050"/>
            </a:xfrm>
            <a:prstGeom prst="rect">
              <a:avLst/>
            </a:prstGeom>
          </p:spPr>
        </p:pic>
      </p:grpSp>
      <p:cxnSp>
        <p:nvCxnSpPr>
          <p:cNvPr id="24" name="Rak pilkoppling 23">
            <a:extLst>
              <a:ext uri="{FF2B5EF4-FFF2-40B4-BE49-F238E27FC236}">
                <a16:creationId xmlns:a16="http://schemas.microsoft.com/office/drawing/2014/main" id="{686D9AB5-E7CB-C136-73CD-A846689B049D}"/>
              </a:ext>
            </a:extLst>
          </p:cNvPr>
          <p:cNvCxnSpPr>
            <a:cxnSpLocks/>
          </p:cNvCxnSpPr>
          <p:nvPr/>
        </p:nvCxnSpPr>
        <p:spPr>
          <a:xfrm flipV="1">
            <a:off x="9294829" y="3005991"/>
            <a:ext cx="108967" cy="57401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042424"/>
      </p:ext>
    </p:extLst>
  </p:cSld>
  <p:clrMapOvr>
    <a:masterClrMapping/>
  </p:clrMapOvr>
</p:sld>
</file>

<file path=ppt/theme/theme1.xml><?xml version="1.0" encoding="utf-8"?>
<a:theme xmlns:a="http://schemas.openxmlformats.org/drawingml/2006/main" name="Region Halland - grön 1">
  <a:themeElements>
    <a:clrScheme name="Region Halland">
      <a:dk1>
        <a:sysClr val="windowText" lastClr="000000"/>
      </a:dk1>
      <a:lt1>
        <a:sysClr val="window" lastClr="FFFFFF"/>
      </a:lt1>
      <a:dk2>
        <a:srgbClr val="00495D"/>
      </a:dk2>
      <a:lt2>
        <a:srgbClr val="F8F8F8"/>
      </a:lt2>
      <a:accent1>
        <a:srgbClr val="006858"/>
      </a:accent1>
      <a:accent2>
        <a:srgbClr val="A3D8E7"/>
      </a:accent2>
      <a:accent3>
        <a:srgbClr val="20AC6C"/>
      </a:accent3>
      <a:accent4>
        <a:srgbClr val="D8E69C"/>
      </a:accent4>
      <a:accent5>
        <a:srgbClr val="28B3C7"/>
      </a:accent5>
      <a:accent6>
        <a:srgbClr val="82CD9E"/>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gion Halland grön 1.potx" id="{51793041-268A-4D83-9C6C-FD64AAB7323F}" vid="{F368577E-8B2A-4593-81C3-A3BE25850DA7}"/>
    </a:ext>
  </a:extLst>
</a:theme>
</file>

<file path=ppt/theme/theme2.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Samarbetsdokument" ma:contentTypeID="0x0101007F769A9CD5FD4E528769AB582DB6CAD3007782CAC9E9BBA545B01E4933541A8EAD" ma:contentTypeVersion="8" ma:contentTypeDescription="Innehållstyp för Dokument" ma:contentTypeScope="" ma:versionID="d4d226fed5843abbc8437cb8447e478d">
  <xsd:schema xmlns:xsd="http://www.w3.org/2001/XMLSchema" xmlns:xs="http://www.w3.org/2001/XMLSchema" xmlns:p="http://schemas.microsoft.com/office/2006/metadata/properties" xmlns:ns2="http://schemas.microsoft.com/sharepoint/v4" xmlns:ns3="e1092ff4-bae9-4f9a-adb8-7958ad0e9d59" xmlns:ns4="ac68c073-2090-4d17-a2d9-b9774bb8aa5b" targetNamespace="http://schemas.microsoft.com/office/2006/metadata/properties" ma:root="true" ma:fieldsID="6d65abf9ce7f70dfeeb85756140e7bf5" ns2:_="" ns3:_="" ns4:_="">
    <xsd:import namespace="http://schemas.microsoft.com/sharepoint/v4"/>
    <xsd:import namespace="e1092ff4-bae9-4f9a-adb8-7958ad0e9d59"/>
    <xsd:import namespace="ac68c073-2090-4d17-a2d9-b9774bb8aa5b"/>
    <xsd:element name="properties">
      <xsd:complexType>
        <xsd:sequence>
          <xsd:element name="documentManagement">
            <xsd:complexType>
              <xsd:all>
                <xsd:element ref="ns2:RHI_Team_DocumentType"/>
                <xsd:element ref="ns3:Status"/>
                <xsd:element ref="ns3:System"/>
                <xsd:element ref="ns3:_x00c5_r"/>
                <xsd:element ref="ns4:_dlc_DocId" minOccurs="0"/>
                <xsd:element ref="ns4:_dlc_DocIdUrl" minOccurs="0"/>
                <xsd:element ref="ns4:_dlc_DocIdPersistId" minOccurs="0"/>
                <xsd:element ref="ns3:G_x00e4_ller_x0020_till" minOccurs="0"/>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RHI_Team_DocumentType" ma:index="8" ma:displayName="Informationstyp" ma:format="Dropdown" ma:internalName="RHI_Team_DocumentType">
      <xsd:simpleType>
        <xsd:restriction base="dms:Choice">
          <xsd:enumeration value="Avtal"/>
          <xsd:enumeration value="Beslut/Beslutsunderlag"/>
          <xsd:enumeration value="Beställning"/>
          <xsd:enumeration value="Blankett"/>
          <xsd:enumeration value="Checklista"/>
          <xsd:enumeration value="Ekonomi/Budget"/>
          <xsd:enumeration value="Förteckning"/>
          <xsd:enumeration value="Informationsmaterial"/>
          <xsd:enumeration value="Kravspecifikation"/>
          <xsd:enumeration value="Leverans"/>
          <xsd:enumeration value="Mall"/>
          <xsd:enumeration value="Objektplan"/>
          <xsd:enumeration value="Plan"/>
          <xsd:enumeration value="Planering"/>
          <xsd:enumeration value="Presentation"/>
          <xsd:enumeration value="Rapport"/>
          <xsd:enumeration value="Referensmaterial"/>
          <xsd:enumeration value="Riskanalys"/>
          <xsd:enumeration value="Rollbeskrivning"/>
          <xsd:enumeration value="Rutin"/>
          <xsd:enumeration value="Statistik/Uppföljning"/>
          <xsd:enumeration value="Support"/>
          <xsd:enumeration value="Test"/>
          <xsd:enumeration value="Utbildningsmaterial"/>
          <xsd:enumeration value="Utvecklingsönskemål"/>
          <xsd:enumeration value="Övrigt"/>
        </xsd:restriction>
      </xsd:simpleType>
    </xsd:element>
    <xsd:element name="IconOverlay" ma:index="1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092ff4-bae9-4f9a-adb8-7958ad0e9d59" elementFormDefault="qualified">
    <xsd:import namespace="http://schemas.microsoft.com/office/2006/documentManagement/types"/>
    <xsd:import namespace="http://schemas.microsoft.com/office/infopath/2007/PartnerControls"/>
    <xsd:element name="Status" ma:index="9" ma:displayName="Status" ma:format="Dropdown" ma:internalName="Status">
      <xsd:simpleType>
        <xsd:restriction base="dms:Choice">
          <xsd:enumeration value="Granska"/>
          <xsd:enumeration value="Klart"/>
          <xsd:enumeration value="Utkast"/>
          <xsd:enumeration value="Till arkiv"/>
        </xsd:restriction>
      </xsd:simpleType>
    </xsd:element>
    <xsd:element name="System" ma:index="10" ma:displayName="System" ma:format="Dropdown" ma:internalName="System">
      <xsd:simpleType>
        <xsd:restriction base="dms:Choice">
          <xsd:enumeration value="1177 Vårdguidens e-tjänster"/>
          <xsd:enumeration value="Klamydiatest"/>
          <xsd:enumeration value="Webbtidbok Prosang Blodgivare"/>
          <xsd:enumeration value="Webbtidbok Fristående tidbok"/>
          <xsd:enumeration value="Webbtidbok Gynekologisk cellprovtagning"/>
          <xsd:enumeration value="Webbtidbok Sectra Mammografi"/>
          <xsd:enumeration value="Webbtidbok VAS"/>
          <xsd:enumeration value="Webbtidbok Övriga"/>
          <xsd:enumeration value="1177 Telefon"/>
          <xsd:enumeration value="1177 Webb"/>
          <xsd:enumeration value="Infektionsverktyget"/>
          <xsd:enumeration value="Journal via nätet"/>
          <xsd:enumeration value="Lokal spärrtjänst"/>
          <xsd:enumeration value="Meddix"/>
          <xsd:enumeration value="Lifecare"/>
          <xsd:enumeration value="NPÖ"/>
          <xsd:enumeration value="Stöd o Behandling"/>
          <xsd:enumeration value="Svevac"/>
          <xsd:enumeration value="Visiba Care"/>
          <xsd:enumeration value="Webcert/Mina Intyg"/>
          <xsd:enumeration value="Gemensamt"/>
        </xsd:restriction>
      </xsd:simpleType>
    </xsd:element>
    <xsd:element name="_x00c5_r" ma:index="11" ma:displayName="År" ma:format="Dropdown" ma:internalName="_x00c5_r">
      <xsd:simpleType>
        <xsd:restriction base="dms:Choice">
          <xsd:enumeration value="2020"/>
          <xsd:enumeration value="2019"/>
          <xsd:enumeration value="2018"/>
          <xsd:enumeration value="2017"/>
          <xsd:enumeration value="2016"/>
          <xsd:enumeration value="2015"/>
          <xsd:enumeration value="2014"/>
          <xsd:enumeration value="Tidigare"/>
        </xsd:restriction>
      </xsd:simpleType>
    </xsd:element>
    <xsd:element name="G_x00e4_ller_x0020_till" ma:index="15" nillable="true" ma:displayName="Gäller till" ma:description="Gäller till datum för avtal." ma:format="DateOnly" ma:internalName="G_x00e4_ller_x0020_till">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c68c073-2090-4d17-a2d9-b9774bb8aa5b" elementFormDefault="qualified">
    <xsd:import namespace="http://schemas.microsoft.com/office/2006/documentManagement/types"/>
    <xsd:import namespace="http://schemas.microsoft.com/office/infopath/2007/PartnerControls"/>
    <xsd:element name="_dlc_DocId" ma:index="12" nillable="true" ma:displayName="Dokument-ID-värde" ma:description="Värdet för dokument-ID som tilldelats till det här objektet." ma:internalName="_dlc_DocId" ma:readOnly="true">
      <xsd:simpleType>
        <xsd:restriction base="dms:Text"/>
      </xsd:simpleType>
    </xsd:element>
    <xsd:element name="_dlc_DocIdUrl" ma:index="13"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ac68c073-2090-4d17-a2d9-b9774bb8aa5b">PYHMTX2WA4TE-5-814</_dlc_DocId>
    <_dlc_DocIdUrl xmlns="ac68c073-2090-4d17-a2d9-b9774bb8aa5b">
      <Url>https://intra.regionhalland.se/webbplatser/ehalsaochsamverkan/_layouts/DocIdRedir.aspx?ID=PYHMTX2WA4TE-5-814</Url>
      <Description>PYHMTX2WA4TE-5-814</Description>
    </_dlc_DocIdUrl>
    <RHI_Team_DocumentType xmlns="http://schemas.microsoft.com/sharepoint/v4">Mall</RHI_Team_DocumentType>
    <IconOverlay xmlns="http://schemas.microsoft.com/sharepoint/v4" xsi:nil="true"/>
    <Status xmlns="e1092ff4-bae9-4f9a-adb8-7958ad0e9d59">Klart</Status>
    <G_x00e4_ller_x0020_till xmlns="e1092ff4-bae9-4f9a-adb8-7958ad0e9d59" xsi:nil="true"/>
    <System xmlns="e1092ff4-bae9-4f9a-adb8-7958ad0e9d59">Gemensamt</System>
    <_x00c5_r xmlns="e1092ff4-bae9-4f9a-adb8-7958ad0e9d59">2020</_x00c5_r>
  </documentManagement>
</p:properties>
</file>

<file path=customXml/itemProps1.xml><?xml version="1.0" encoding="utf-8"?>
<ds:datastoreItem xmlns:ds="http://schemas.openxmlformats.org/officeDocument/2006/customXml" ds:itemID="{ADDD7B57-9280-4F3B-8F38-F971F2624566}">
  <ds:schemaRefs>
    <ds:schemaRef ds:uri="http://schemas.microsoft.com/sharepoint/events"/>
  </ds:schemaRefs>
</ds:datastoreItem>
</file>

<file path=customXml/itemProps2.xml><?xml version="1.0" encoding="utf-8"?>
<ds:datastoreItem xmlns:ds="http://schemas.openxmlformats.org/officeDocument/2006/customXml" ds:itemID="{CA066AB2-4C9B-432C-A6C1-EA6CC8997DBB}">
  <ds:schemaRefs>
    <ds:schemaRef ds:uri="http://schemas.microsoft.com/sharepoint/v3/contenttype/forms"/>
  </ds:schemaRefs>
</ds:datastoreItem>
</file>

<file path=customXml/itemProps3.xml><?xml version="1.0" encoding="utf-8"?>
<ds:datastoreItem xmlns:ds="http://schemas.openxmlformats.org/officeDocument/2006/customXml" ds:itemID="{5CFE621E-276C-41E8-86FD-236752BDE3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e1092ff4-bae9-4f9a-adb8-7958ad0e9d59"/>
    <ds:schemaRef ds:uri="ac68c073-2090-4d17-a2d9-b9774bb8aa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5A2437B-7B8D-4EC9-87E1-B1B3FAF5D3C8}">
  <ds:schemaRefs>
    <ds:schemaRef ds:uri="ac68c073-2090-4d17-a2d9-b9774bb8aa5b"/>
    <ds:schemaRef ds:uri="http://schemas.microsoft.com/office/2006/metadata/properties"/>
    <ds:schemaRef ds:uri="http://schemas.microsoft.com/office/2006/documentManagement/types"/>
    <ds:schemaRef ds:uri="http://purl.org/dc/elements/1.1/"/>
    <ds:schemaRef ds:uri="http://purl.org/dc/terms/"/>
    <ds:schemaRef ds:uri="e1092ff4-bae9-4f9a-adb8-7958ad0e9d59"/>
    <ds:schemaRef ds:uri="http://schemas.microsoft.com/office/infopath/2007/PartnerControls"/>
    <ds:schemaRef ds:uri="http://schemas.openxmlformats.org/package/2006/metadata/core-properties"/>
    <ds:schemaRef ds:uri="http://schemas.microsoft.com/sharepoint/v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Region Halland grön 1</Template>
  <TotalTime>4513</TotalTime>
  <Words>619</Words>
  <Application>Microsoft Office PowerPoint</Application>
  <PresentationFormat>Bredbild</PresentationFormat>
  <Paragraphs>92</Paragraphs>
  <Slides>10</Slides>
  <Notes>5</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Symbol</vt:lpstr>
      <vt:lpstr>Region Halland - grön 1</vt:lpstr>
      <vt:lpstr>Aktivering VAS- Personuppgiftstjänsten 1177  2022-10-05 </vt:lpstr>
      <vt:lpstr>När Personuppgiftstjänsten aktiveras i VAS:</vt:lpstr>
      <vt:lpstr>När Personuppgiftstjänsten aktiveras i VAS:</vt:lpstr>
      <vt:lpstr>Detta kommer göras nu:</vt:lpstr>
      <vt:lpstr>Fördjupning:  Bilder från 1177 och VAS som visar vad som händer vid aktiveringen</vt:lpstr>
      <vt:lpstr>Inställningar 1177</vt:lpstr>
      <vt:lpstr>VAS – 1177 Inställningar</vt:lpstr>
      <vt:lpstr>VAS – 1177 Inställningar</vt:lpstr>
      <vt:lpstr>VAS – 1177 Inställningar</vt:lpstr>
      <vt:lpstr>Fakta i siffror – oktober 2022</vt:lpstr>
    </vt:vector>
  </TitlesOfParts>
  <Company>Region Halland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Mall - Liggande powerpoint Region Halland_NY</dc:title>
  <dc:creator>Anna.A.Thelin@regionhalland.se</dc:creator>
  <cp:keywords/>
  <dc:description/>
  <cp:lastModifiedBy>Tavelin Charlotte RK STAB</cp:lastModifiedBy>
  <cp:revision>48</cp:revision>
  <dcterms:created xsi:type="dcterms:W3CDTF">2020-03-06T14:38:06Z</dcterms:created>
  <dcterms:modified xsi:type="dcterms:W3CDTF">2022-10-07T07:38:28Z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0x0101007F769A9CD5FD4E528769AB582DB6CAD3007782CAC9E9BBA545B01E4933541A8EAD</vt:lpwstr>
  </property>
  <property fmtid="{D5CDD505-2E9C-101B-9397-08002B2CF9AE}" pid="3" name="_dlc_DocIdItemGuid">
    <vt:lpwstr>af0dc71a-ef34-493b-8b53-b0bafb16fab9</vt:lpwstr>
  </property>
</Properties>
</file>