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11"/>
  </p:notesMasterIdLst>
  <p:handoutMasterIdLst>
    <p:handoutMasterId r:id="rId12"/>
  </p:handoutMasterIdLst>
  <p:sldIdLst>
    <p:sldId id="284" r:id="rId5"/>
    <p:sldId id="308" r:id="rId6"/>
    <p:sldId id="310" r:id="rId7"/>
    <p:sldId id="311" r:id="rId8"/>
    <p:sldId id="314" r:id="rId9"/>
    <p:sldId id="286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308"/>
            <p14:sldId id="310"/>
            <p14:sldId id="311"/>
            <p14:sldId id="314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904BAB-EEBC-49C1-A3D0-D171CFCC6136}" v="1870" dt="2022-10-25T09:02:18.600"/>
    <p1510:client id="{D0C83B31-46CE-4BC4-978E-29E70DB5C31F}" v="1" dt="2022-10-25T12:15:44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2022-10-31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2022-10-31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825" y="1378843"/>
            <a:ext cx="8642350" cy="1590780"/>
          </a:xfrm>
        </p:spPr>
        <p:txBody>
          <a:bodyPr/>
          <a:lstStyle/>
          <a:p>
            <a:r>
              <a:rPr lang="sv-SE" dirty="0"/>
              <a:t>Information inför VAS 50.0</a:t>
            </a:r>
            <a:br>
              <a:rPr lang="sv-SE" dirty="0"/>
            </a:br>
            <a:br>
              <a:rPr lang="sv-SE" dirty="0"/>
            </a:br>
            <a:r>
              <a:rPr lang="sv-SE" sz="2000" dirty="0"/>
              <a:t>Driftsättning 9 nov 2022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Patientadministration VAS och </a:t>
            </a:r>
            <a:r>
              <a:rPr lang="sv-SE"/>
              <a:t>invånarstöd</a:t>
            </a:r>
            <a:br>
              <a:rPr lang="sv-SE" dirty="0"/>
            </a:br>
            <a:br>
              <a:rPr lang="sv-SE" dirty="0"/>
            </a:br>
            <a:r>
              <a:rPr lang="sv-SE" sz="2000"/>
              <a:t>Driftsättning 9 nov 2022</a:t>
            </a:r>
            <a:endParaRPr lang="sv-SE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1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r>
              <a:rPr lang="sv-SE" dirty="0"/>
              <a:t>Utveckling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 vert="horz" lIns="0" tIns="0" rIns="0" bIns="0" rtlCol="0" anchor="t">
            <a:normAutofit/>
          </a:bodyPr>
          <a:lstStyle/>
          <a:p>
            <a:pPr marL="287655" indent="-287655"/>
            <a:r>
              <a:rPr lang="sv-SE" b="1" dirty="0"/>
              <a:t>Söka patient på samordningsnummer</a:t>
            </a:r>
          </a:p>
          <a:p>
            <a:pPr marL="287655" indent="-287655"/>
            <a:r>
              <a:rPr lang="sv-SE" dirty="0"/>
              <a:t>För att minska risken att det förekommer flera reservnummer på en och samma patient så kan man nu söka patient genom att ange samordningsnummer. Samordningsnummer fyller man i Patientvyn och Patientuppgifter. </a:t>
            </a:r>
          </a:p>
          <a:p>
            <a:pPr marL="287655" indent="-287655"/>
            <a:r>
              <a:rPr lang="sv-SE" dirty="0"/>
              <a:t>Vid sökning utav patient Sök patient (F5) och i patientbundna formulär har </a:t>
            </a:r>
            <a:br>
              <a:rPr lang="sv-SE" dirty="0"/>
            </a:br>
            <a:r>
              <a:rPr lang="sv-SE" dirty="0"/>
              <a:t>det tillkommit en checkbox för Samordningsnummer</a:t>
            </a:r>
            <a:endParaRPr lang="sv-SE" dirty="0">
              <a:cs typeface="Arial"/>
            </a:endParaRPr>
          </a:p>
          <a:p>
            <a:pPr marL="287655" indent="-287655"/>
            <a:endParaRPr lang="sv-SE" dirty="0"/>
          </a:p>
        </p:txBody>
      </p:sp>
      <p:pic>
        <p:nvPicPr>
          <p:cNvPr id="7" name="Bildobjekt 7" descr="En bild som visar text&#10;&#10;Automatiskt genererad beskrivning">
            <a:extLst>
              <a:ext uri="{FF2B5EF4-FFF2-40B4-BE49-F238E27FC236}">
                <a16:creationId xmlns:a16="http://schemas.microsoft.com/office/drawing/2014/main" id="{26F53D47-4E2E-39E9-9683-89C4EF30B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584" y="1662071"/>
            <a:ext cx="4360987" cy="2657856"/>
          </a:xfrm>
          <a:prstGeom prst="rect">
            <a:avLst/>
          </a:prstGeom>
          <a:noFill/>
        </p:spPr>
      </p:pic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pic>
        <p:nvPicPr>
          <p:cNvPr id="8" name="Bildobjekt 8">
            <a:extLst>
              <a:ext uri="{FF2B5EF4-FFF2-40B4-BE49-F238E27FC236}">
                <a16:creationId xmlns:a16="http://schemas.microsoft.com/office/drawing/2014/main" id="{0CAE9FB9-227F-B460-F264-4488C73EF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09" y="4386901"/>
            <a:ext cx="2743200" cy="1751846"/>
          </a:xfrm>
          <a:prstGeom prst="rect">
            <a:avLst/>
          </a:prstGeom>
        </p:spPr>
      </p:pic>
      <p:pic>
        <p:nvPicPr>
          <p:cNvPr id="10" name="Bildobjekt 10" descr="En bild som visar text&#10;&#10;Automatiskt genererad beskrivning">
            <a:extLst>
              <a:ext uri="{FF2B5EF4-FFF2-40B4-BE49-F238E27FC236}">
                <a16:creationId xmlns:a16="http://schemas.microsoft.com/office/drawing/2014/main" id="{6718FDAC-A671-33C4-BE08-70CBA9202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0334" y="3725159"/>
            <a:ext cx="3524737" cy="240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63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5866EF2-1F1C-F39F-9E54-5FF1AF450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452987"/>
            <a:ext cx="5337907" cy="5952026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/>
            <a:r>
              <a:rPr lang="en-US" dirty="0">
                <a:cs typeface="Arial"/>
              </a:rPr>
              <a:t>För </a:t>
            </a:r>
            <a:r>
              <a:rPr lang="en-US" dirty="0" err="1">
                <a:cs typeface="Arial"/>
              </a:rPr>
              <a:t>sökning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på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samordningsnummer</a:t>
            </a:r>
            <a:r>
              <a:rPr lang="en-US" dirty="0">
                <a:cs typeface="Arial"/>
              </a:rPr>
              <a:t> i </a:t>
            </a:r>
            <a:r>
              <a:rPr lang="en-US" dirty="0" err="1">
                <a:cs typeface="Arial"/>
              </a:rPr>
              <a:t>ett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patientbundet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formulär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så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måste</a:t>
            </a:r>
            <a:r>
              <a:rPr lang="en-US" dirty="0">
                <a:cs typeface="Arial"/>
              </a:rPr>
              <a:t> man </a:t>
            </a:r>
            <a:r>
              <a:rPr lang="en-US" dirty="0" err="1">
                <a:cs typeface="Arial"/>
              </a:rPr>
              <a:t>bocka</a:t>
            </a:r>
            <a:r>
              <a:rPr lang="en-US" dirty="0">
                <a:cs typeface="Arial"/>
              </a:rPr>
              <a:t> i den </a:t>
            </a:r>
            <a:r>
              <a:rPr lang="en-US" dirty="0" err="1">
                <a:cs typeface="Arial"/>
              </a:rPr>
              <a:t>checkboxen</a:t>
            </a:r>
            <a:r>
              <a:rPr lang="en-US" dirty="0">
                <a:cs typeface="Arial"/>
              </a:rPr>
              <a:t>. </a:t>
            </a:r>
            <a:r>
              <a:rPr lang="en-US" dirty="0" err="1">
                <a:cs typeface="Arial"/>
              </a:rPr>
              <a:t>Sökning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kan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göras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på</a:t>
            </a:r>
            <a:r>
              <a:rPr lang="en-US" dirty="0">
                <a:cs typeface="Arial"/>
              </a:rPr>
              <a:t> del </a:t>
            </a:r>
            <a:r>
              <a:rPr lang="en-US" dirty="0" err="1">
                <a:cs typeface="Arial"/>
              </a:rPr>
              <a:t>eller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fullständigt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samordningsnummer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eller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födelsedatum</a:t>
            </a:r>
            <a:r>
              <a:rPr lang="en-US" dirty="0">
                <a:cs typeface="Arial"/>
              </a:rPr>
              <a:t>,</a:t>
            </a:r>
            <a:br>
              <a:rPr lang="en-US" dirty="0">
                <a:cs typeface="Arial"/>
              </a:rPr>
            </a:br>
            <a:r>
              <a:rPr lang="en-US" dirty="0" err="1">
                <a:cs typeface="Arial"/>
              </a:rPr>
              <a:t>fullständigt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ea typeface="+mn-lt"/>
                <a:cs typeface="+mn-lt"/>
              </a:rPr>
              <a:t>efternamn</a:t>
            </a:r>
            <a:r>
              <a:rPr lang="en-US" dirty="0">
                <a:ea typeface="+mn-lt"/>
                <a:cs typeface="+mn-lt"/>
              </a:rPr>
              <a:t> och </a:t>
            </a:r>
            <a:r>
              <a:rPr lang="en-US" dirty="0" err="1">
                <a:ea typeface="+mn-lt"/>
                <a:cs typeface="+mn-lt"/>
              </a:rPr>
              <a:t>förnamn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fullständigt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efternamn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eller</a:t>
            </a:r>
            <a:r>
              <a:rPr lang="en-US" dirty="0">
                <a:ea typeface="+mn-lt"/>
                <a:cs typeface="+mn-lt"/>
              </a:rPr>
              <a:t> del av </a:t>
            </a:r>
            <a:r>
              <a:rPr lang="en-US" dirty="0" err="1">
                <a:ea typeface="+mn-lt"/>
                <a:cs typeface="+mn-lt"/>
              </a:rPr>
              <a:t>efternamn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285750" indent="-285750"/>
            <a:r>
              <a:rPr lang="en-US" dirty="0" err="1">
                <a:cs typeface="Arial"/>
              </a:rPr>
              <a:t>Sökresultatet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presenteras</a:t>
            </a:r>
            <a:r>
              <a:rPr lang="en-US" dirty="0">
                <a:cs typeface="Arial"/>
              </a:rPr>
              <a:t> </a:t>
            </a:r>
            <a:r>
              <a:rPr lang="en-US" dirty="0" err="1">
                <a:cs typeface="Arial"/>
              </a:rPr>
              <a:t>i</a:t>
            </a:r>
            <a:r>
              <a:rPr lang="en-US" dirty="0">
                <a:cs typeface="Arial"/>
              </a:rPr>
              <a:t> </a:t>
            </a:r>
            <a:r>
              <a:rPr lang="en-US" dirty="0" err="1">
                <a:cs typeface="Arial"/>
              </a:rPr>
              <a:t>följande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ordning</a:t>
            </a:r>
            <a:r>
              <a:rPr lang="en-US" dirty="0">
                <a:cs typeface="Arial"/>
              </a:rPr>
              <a:t> om man </a:t>
            </a:r>
            <a:r>
              <a:rPr lang="en-US" dirty="0" err="1">
                <a:cs typeface="Arial"/>
              </a:rPr>
              <a:t>söker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på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ett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ej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fullständigt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samordningsnummer</a:t>
            </a:r>
            <a:r>
              <a:rPr lang="en-US" dirty="0">
                <a:cs typeface="Arial"/>
              </a:rPr>
              <a:t>:</a:t>
            </a:r>
            <a:br>
              <a:rPr lang="en-US" dirty="0">
                <a:cs typeface="Arial"/>
              </a:rPr>
            </a:br>
            <a:r>
              <a:rPr lang="en-US" dirty="0" err="1">
                <a:cs typeface="Arial"/>
              </a:rPr>
              <a:t>Personnr</a:t>
            </a:r>
            <a:r>
              <a:rPr lang="en-US" dirty="0">
                <a:cs typeface="Arial"/>
              </a:rPr>
              <a:t>, </a:t>
            </a:r>
            <a:r>
              <a:rPr lang="en-US" dirty="0" err="1">
                <a:cs typeface="Arial"/>
              </a:rPr>
              <a:t>Samordningsnr</a:t>
            </a:r>
            <a:r>
              <a:rPr lang="en-US" dirty="0">
                <a:cs typeface="Arial"/>
              </a:rPr>
              <a:t>, </a:t>
            </a:r>
            <a:r>
              <a:rPr lang="en-US" dirty="0" err="1">
                <a:cs typeface="Arial"/>
              </a:rPr>
              <a:t>Föd.datum</a:t>
            </a:r>
            <a:r>
              <a:rPr lang="en-US" dirty="0">
                <a:cs typeface="Arial"/>
              </a:rPr>
              <a:t>, </a:t>
            </a:r>
            <a:r>
              <a:rPr lang="en-US" dirty="0" err="1">
                <a:cs typeface="Arial"/>
              </a:rPr>
              <a:t>Namn</a:t>
            </a:r>
            <a:r>
              <a:rPr lang="en-US" dirty="0">
                <a:cs typeface="Arial"/>
              </a:rPr>
              <a:t>, Adress </a:t>
            </a:r>
            <a:r>
              <a:rPr lang="en-US" dirty="0" err="1">
                <a:cs typeface="Arial"/>
              </a:rPr>
              <a:t>och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Postadress</a:t>
            </a:r>
            <a:r>
              <a:rPr lang="en-US" dirty="0">
                <a:cs typeface="Arial"/>
              </a:rPr>
              <a:t>. </a:t>
            </a:r>
            <a:r>
              <a:rPr lang="en-US" dirty="0" err="1">
                <a:cs typeface="Arial"/>
              </a:rPr>
              <a:t>Söker</a:t>
            </a:r>
            <a:r>
              <a:rPr lang="en-US" dirty="0">
                <a:cs typeface="Arial"/>
              </a:rPr>
              <a:t> man </a:t>
            </a:r>
            <a:r>
              <a:rPr lang="en-US" dirty="0" err="1">
                <a:cs typeface="Arial"/>
              </a:rPr>
              <a:t>på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ett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fullständigt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samordningsnummer</a:t>
            </a:r>
            <a:r>
              <a:rPr lang="en-US" dirty="0">
                <a:cs typeface="Arial"/>
              </a:rPr>
              <a:t> och det </a:t>
            </a:r>
            <a:r>
              <a:rPr lang="en-US" dirty="0" err="1">
                <a:cs typeface="Arial"/>
              </a:rPr>
              <a:t>finns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inlagt</a:t>
            </a:r>
            <a:r>
              <a:rPr lang="en-US" dirty="0">
                <a:cs typeface="Arial"/>
              </a:rPr>
              <a:t> i VAS </a:t>
            </a:r>
            <a:r>
              <a:rPr lang="en-US" dirty="0" err="1">
                <a:cs typeface="Arial"/>
              </a:rPr>
              <a:t>så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aktiveras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patienten</a:t>
            </a:r>
            <a:r>
              <a:rPr lang="en-US" dirty="0">
                <a:cs typeface="Arial"/>
              </a:rPr>
              <a:t> i VAS.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492288B-518B-12BC-B2E9-60154CBDB94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2B7614C-C502-E0B8-8EFA-B3DE4F210F1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33FA3ED-F368-F414-BC2B-E03AA39E7F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  <p:pic>
        <p:nvPicPr>
          <p:cNvPr id="11" name="Bildobjekt 11" descr="En bild som visar text&#10;&#10;Automatiskt genererad beskrivning">
            <a:extLst>
              <a:ext uri="{FF2B5EF4-FFF2-40B4-BE49-F238E27FC236}">
                <a16:creationId xmlns:a16="http://schemas.microsoft.com/office/drawing/2014/main" id="{F59718E2-8C6A-1AE0-6E9A-B92AA3A90675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6392739" y="550705"/>
            <a:ext cx="4009295" cy="2664319"/>
          </a:xfrm>
        </p:spPr>
      </p:pic>
      <p:pic>
        <p:nvPicPr>
          <p:cNvPr id="12" name="Bildobjekt 13" descr="En bild som visar text&#10;&#10;Automatiskt genererad beskrivning">
            <a:extLst>
              <a:ext uri="{FF2B5EF4-FFF2-40B4-BE49-F238E27FC236}">
                <a16:creationId xmlns:a16="http://schemas.microsoft.com/office/drawing/2014/main" id="{4A69332B-8DCE-4CCB-A5C0-E6E0CBF3D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739" y="2611362"/>
            <a:ext cx="4716583" cy="313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2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BD2F1A6-1665-E392-1806-AFA4764D6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044" y="649288"/>
            <a:ext cx="5171831" cy="5551488"/>
          </a:xfrm>
        </p:spPr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>
                <a:ea typeface="+mn-lt"/>
                <a:cs typeface="+mn-lt"/>
              </a:rPr>
              <a:t>För sökning utav patient med samordningsnummer i Sök patient (F5) måste man bocka i checkboxen Samordningsnummer. Sökning med fullständigt samordningsnummer som finns inlagt i VAS aktiveras patienten. </a:t>
            </a:r>
          </a:p>
          <a:p>
            <a:pPr marL="287655" indent="-287655"/>
            <a:r>
              <a:rPr lang="sv-SE" dirty="0">
                <a:ea typeface="+mn-lt"/>
                <a:cs typeface="+mn-lt"/>
              </a:rPr>
              <a:t>Två nya kolumner Samordningsnummer och Födelsedatum har tillkommit i Patientlistan. </a:t>
            </a:r>
          </a:p>
          <a:p>
            <a:pPr marL="287655" indent="-287655"/>
            <a:r>
              <a:rPr lang="sv-SE" dirty="0">
                <a:ea typeface="+mn-lt"/>
                <a:cs typeface="+mn-lt"/>
              </a:rPr>
              <a:t>Söker man på del av samordningsnummer, efternamn eller födelsedatum är dessa två </a:t>
            </a:r>
            <a:r>
              <a:rPr lang="sv-SE" dirty="0" err="1">
                <a:ea typeface="+mn-lt"/>
                <a:cs typeface="+mn-lt"/>
              </a:rPr>
              <a:t>ibockade</a:t>
            </a:r>
            <a:r>
              <a:rPr lang="sv-SE" dirty="0">
                <a:ea typeface="+mn-lt"/>
                <a:cs typeface="+mn-lt"/>
              </a:rPr>
              <a:t> vid resultat av sökningen. Man kan bocka ur om man vill dölja någon kolumn.</a:t>
            </a:r>
            <a:br>
              <a:rPr lang="sv-SE" dirty="0">
                <a:ea typeface="+mn-lt"/>
                <a:cs typeface="+mn-lt"/>
              </a:rPr>
            </a:br>
            <a:r>
              <a:rPr lang="sv-SE" dirty="0">
                <a:cs typeface="Arial" panose="020B0604020202020204"/>
              </a:rPr>
              <a:t>Dessa går att bocka i eller ur även om man inte söker på Samordningsnummer eller om man väljer 50 senaste.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A3C7F1C-E0C2-858D-1A0A-FD713A997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1DE2924-46FC-F533-7D57-3836EA083B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546F1B8-ED10-1966-1E97-D29A226FC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15" name="Bildobjekt 8">
            <a:extLst>
              <a:ext uri="{FF2B5EF4-FFF2-40B4-BE49-F238E27FC236}">
                <a16:creationId xmlns:a16="http://schemas.microsoft.com/office/drawing/2014/main" id="{06173B31-128B-B055-E309-777CF39D9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455" y="645286"/>
            <a:ext cx="2743200" cy="1751846"/>
          </a:xfrm>
          <a:prstGeom prst="rect">
            <a:avLst/>
          </a:prstGeom>
        </p:spPr>
      </p:pic>
      <p:pic>
        <p:nvPicPr>
          <p:cNvPr id="18" name="Bildobjekt 18">
            <a:extLst>
              <a:ext uri="{FF2B5EF4-FFF2-40B4-BE49-F238E27FC236}">
                <a16:creationId xmlns:a16="http://schemas.microsoft.com/office/drawing/2014/main" id="{1D232741-DBDB-D2BE-DF27-32AC5E9E884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/>
          <a:stretch>
            <a:fillRect/>
          </a:stretch>
        </p:blipFill>
        <p:spPr>
          <a:xfrm>
            <a:off x="6041047" y="2602665"/>
            <a:ext cx="5181601" cy="1918271"/>
          </a:xfrm>
        </p:spPr>
      </p:pic>
      <p:pic>
        <p:nvPicPr>
          <p:cNvPr id="19" name="Bildobjekt 19" descr="En bild som visar bord&#10;&#10;Automatiskt genererad beskrivning">
            <a:extLst>
              <a:ext uri="{FF2B5EF4-FFF2-40B4-BE49-F238E27FC236}">
                <a16:creationId xmlns:a16="http://schemas.microsoft.com/office/drawing/2014/main" id="{734F1245-6F55-0E01-7849-6D259BDA6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3246" y="4256152"/>
            <a:ext cx="5195275" cy="181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1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65539-6B9D-46C0-A149-71BD101C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/>
              <a:t>Huvudjournal och Hälsoinformatik │ Regionkontoret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F0CBC9C335214B8DEC43858F80D3B4" ma:contentTypeVersion="2" ma:contentTypeDescription="Skapa ett nytt dokument." ma:contentTypeScope="" ma:versionID="7c5f825e5463ceedcae44d3ee22a0a6f">
  <xsd:schema xmlns:xsd="http://www.w3.org/2001/XMLSchema" xmlns:xs="http://www.w3.org/2001/XMLSchema" xmlns:p="http://schemas.microsoft.com/office/2006/metadata/properties" xmlns:ns2="4b179360-0b30-43e1-bbf2-4dcda62774cc" targetNamespace="http://schemas.microsoft.com/office/2006/metadata/properties" ma:root="true" ma:fieldsID="6c980b6067310ad493471dbc7f2541dc" ns2:_="">
    <xsd:import namespace="4b179360-0b30-43e1-bbf2-4dcda62774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79360-0b30-43e1-bbf2-4dcda62774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B6D4CB-26B5-424E-8DA7-E351EF8543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79360-0b30-43e1-bbf2-4dcda62774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A2437B-7B8D-4EC9-87E1-B1B3FAF5D3C8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b179360-0b30-43e1-bbf2-4dcda62774c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47</TotalTime>
  <Words>305</Words>
  <Application>Microsoft Office PowerPoint</Application>
  <PresentationFormat>Bredbild</PresentationFormat>
  <Paragraphs>28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Region Halland - grön 1</vt:lpstr>
      <vt:lpstr>Information inför VAS 50.0  Driftsättning 9 nov 2022</vt:lpstr>
      <vt:lpstr>Patientadministration VAS och invånarstöd  Driftsättning 9 nov 2022</vt:lpstr>
      <vt:lpstr>Utveckling</vt:lpstr>
      <vt:lpstr>PowerPoint-presentation</vt:lpstr>
      <vt:lpstr>PowerPoint-presentation</vt:lpstr>
      <vt:lpstr>Huvudjournal och Hälsoinformatik │ Regionkontoret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Carlefred Viktor H RK</cp:lastModifiedBy>
  <cp:revision>478</cp:revision>
  <dcterms:created xsi:type="dcterms:W3CDTF">2020-03-06T14:38:06Z</dcterms:created>
  <dcterms:modified xsi:type="dcterms:W3CDTF">2022-10-31T06:57:55Z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0x010100A5F0CBC9C335214B8DEC43858F80D3B4</vt:lpwstr>
  </property>
  <property fmtid="{D5CDD505-2E9C-101B-9397-08002B2CF9AE}" pid="3" name="_dlc_DocIdItemGuid">
    <vt:lpwstr>2d487368-3642-47e8-8c8d-c72876f39afc</vt:lpwstr>
  </property>
</Properties>
</file>