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23"/>
  </p:notesMasterIdLst>
  <p:sldIdLst>
    <p:sldId id="256" r:id="rId5"/>
    <p:sldId id="276" r:id="rId6"/>
    <p:sldId id="259" r:id="rId7"/>
    <p:sldId id="257" r:id="rId8"/>
    <p:sldId id="270" r:id="rId9"/>
    <p:sldId id="271" r:id="rId10"/>
    <p:sldId id="277" r:id="rId11"/>
    <p:sldId id="275" r:id="rId12"/>
    <p:sldId id="261" r:id="rId13"/>
    <p:sldId id="262" r:id="rId14"/>
    <p:sldId id="269" r:id="rId15"/>
    <p:sldId id="263" r:id="rId16"/>
    <p:sldId id="264" r:id="rId17"/>
    <p:sldId id="265" r:id="rId18"/>
    <p:sldId id="266" r:id="rId19"/>
    <p:sldId id="267" r:id="rId20"/>
    <p:sldId id="273" r:id="rId21"/>
    <p:sldId id="272" r:id="rId22"/>
  </p:sldIdLst>
  <p:sldSz cx="12192000" cy="6858000"/>
  <p:notesSz cx="6792913"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07C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20470D-8001-43EF-BF0E-D065101C6D1B}" v="52" dt="2022-10-18T14:18:25.722"/>
    <p1510:client id="{3B82FF42-9895-449C-A0B1-5E9354902A1F}" v="2" dt="2022-10-17T15:04:35.275"/>
    <p1510:client id="{5E4C5D29-C6CE-482B-9B36-28E7F74B376E}" v="3" dt="2022-10-18T14:26:15.137"/>
    <p1510:client id="{660C4233-33BF-4009-8748-95E4FF37E1D3}" v="38" vWet="40" dt="2022-10-18T14:26:18.468"/>
    <p1510:client id="{9FB4CD83-96B3-4C9B-8620-076426EDD348}" v="69" dt="2022-10-18T06:47:16.495"/>
    <p1510:client id="{A4913641-A009-48EB-92E3-B6BA347F1976}" vWet="6" dt="2022-10-18T08:48:32.08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just format 3 - Dekorfär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79" autoAdjust="0"/>
  </p:normalViewPr>
  <p:slideViewPr>
    <p:cSldViewPr snapToGrid="0">
      <p:cViewPr varScale="1">
        <p:scale>
          <a:sx n="82" d="100"/>
          <a:sy n="82" d="100"/>
        </p:scale>
        <p:origin x="25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hyperlink" Target="mailto:britta.Engvall@regionhalland.se"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britta.Engvall@regionhalland.s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518090-2CD5-4885-BE2F-37B7968EAB1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35B6889-E91F-40CA-BDBB-D0AED5E2AD54}">
      <dgm:prSet custT="1"/>
      <dgm:spPr/>
      <dgm:t>
        <a:bodyPr/>
        <a:lstStyle/>
        <a:p>
          <a:r>
            <a:rPr lang="en-US" sz="2400" b="1">
              <a:solidFill>
                <a:srgbClr val="0070C0"/>
              </a:solidFill>
            </a:rPr>
            <a:t>Information </a:t>
          </a:r>
          <a:r>
            <a:rPr lang="en-US" sz="2400" b="1" err="1">
              <a:solidFill>
                <a:srgbClr val="0070C0"/>
              </a:solidFill>
            </a:rPr>
            <a:t>kommer</a:t>
          </a:r>
          <a:r>
            <a:rPr lang="en-US" sz="2400" b="1">
              <a:solidFill>
                <a:srgbClr val="0070C0"/>
              </a:solidFill>
            </a:rPr>
            <a:t> </a:t>
          </a:r>
          <a:r>
            <a:rPr lang="en-US" sz="2400" b="1" err="1">
              <a:solidFill>
                <a:srgbClr val="0070C0"/>
              </a:solidFill>
            </a:rPr>
            <a:t>att</a:t>
          </a:r>
          <a:r>
            <a:rPr lang="en-US" sz="2400" b="1">
              <a:solidFill>
                <a:srgbClr val="0070C0"/>
              </a:solidFill>
            </a:rPr>
            <a:t> </a:t>
          </a:r>
          <a:r>
            <a:rPr lang="en-US" sz="2400" b="1" err="1">
              <a:solidFill>
                <a:srgbClr val="0070C0"/>
              </a:solidFill>
            </a:rPr>
            <a:t>finnas</a:t>
          </a:r>
          <a:r>
            <a:rPr lang="en-US" sz="2400" b="1">
              <a:solidFill>
                <a:srgbClr val="0070C0"/>
              </a:solidFill>
            </a:rPr>
            <a:t> </a:t>
          </a:r>
          <a:r>
            <a:rPr lang="en-US" sz="2400" b="1" err="1">
              <a:solidFill>
                <a:srgbClr val="0070C0"/>
              </a:solidFill>
            </a:rPr>
            <a:t>på</a:t>
          </a:r>
          <a:r>
            <a:rPr lang="en-US" sz="2400" b="1">
              <a:solidFill>
                <a:srgbClr val="0070C0"/>
              </a:solidFill>
            </a:rPr>
            <a:t> </a:t>
          </a:r>
          <a:r>
            <a:rPr lang="en-US" sz="2400" b="1" err="1">
              <a:solidFill>
                <a:srgbClr val="0070C0"/>
              </a:solidFill>
            </a:rPr>
            <a:t>Vårdgivarwebben</a:t>
          </a:r>
          <a:r>
            <a:rPr lang="en-US" sz="2400" b="1">
              <a:solidFill>
                <a:srgbClr val="0070C0"/>
              </a:solidFill>
            </a:rPr>
            <a:t> för </a:t>
          </a:r>
          <a:r>
            <a:rPr lang="en-US" sz="2400" b="1" err="1">
              <a:solidFill>
                <a:srgbClr val="0070C0"/>
              </a:solidFill>
            </a:rPr>
            <a:t>Trygg</a:t>
          </a:r>
          <a:r>
            <a:rPr lang="en-US" sz="2400" b="1">
              <a:solidFill>
                <a:srgbClr val="0070C0"/>
              </a:solidFill>
            </a:rPr>
            <a:t> och </a:t>
          </a:r>
          <a:r>
            <a:rPr lang="en-US" sz="2400" b="1" err="1">
              <a:solidFill>
                <a:srgbClr val="0070C0"/>
              </a:solidFill>
            </a:rPr>
            <a:t>effektiv</a:t>
          </a:r>
          <a:r>
            <a:rPr lang="en-US" sz="2400" b="1">
              <a:solidFill>
                <a:srgbClr val="0070C0"/>
              </a:solidFill>
            </a:rPr>
            <a:t> </a:t>
          </a:r>
          <a:r>
            <a:rPr lang="en-US" sz="2400" b="1" err="1">
              <a:solidFill>
                <a:srgbClr val="0070C0"/>
              </a:solidFill>
            </a:rPr>
            <a:t>utskrivning</a:t>
          </a:r>
          <a:r>
            <a:rPr lang="en-US" sz="2400" b="1">
              <a:solidFill>
                <a:srgbClr val="0070C0"/>
              </a:solidFill>
            </a:rPr>
            <a:t> </a:t>
          </a:r>
          <a:r>
            <a:rPr lang="en-US" sz="2400" b="1" err="1">
              <a:solidFill>
                <a:srgbClr val="0070C0"/>
              </a:solidFill>
            </a:rPr>
            <a:t>som</a:t>
          </a:r>
          <a:r>
            <a:rPr lang="en-US" sz="2400" b="1">
              <a:solidFill>
                <a:srgbClr val="0070C0"/>
              </a:solidFill>
            </a:rPr>
            <a:t>:</a:t>
          </a:r>
        </a:p>
        <a:p>
          <a:r>
            <a:rPr lang="en-US" sz="2400" b="1">
              <a:solidFill>
                <a:srgbClr val="0070C0"/>
              </a:solidFill>
            </a:rPr>
            <a:t>- </a:t>
          </a:r>
          <a:r>
            <a:rPr lang="en-US" sz="2400" b="1" err="1">
              <a:solidFill>
                <a:srgbClr val="0070C0"/>
              </a:solidFill>
            </a:rPr>
            <a:t>Kortfattad</a:t>
          </a:r>
          <a:r>
            <a:rPr lang="en-US" sz="2400" b="1">
              <a:solidFill>
                <a:srgbClr val="0070C0"/>
              </a:solidFill>
            </a:rPr>
            <a:t> </a:t>
          </a:r>
          <a:r>
            <a:rPr lang="en-US" sz="2400" b="1" err="1">
              <a:solidFill>
                <a:srgbClr val="0070C0"/>
              </a:solidFill>
            </a:rPr>
            <a:t>skriftlig</a:t>
          </a:r>
          <a:r>
            <a:rPr lang="en-US" sz="2400" b="1">
              <a:solidFill>
                <a:srgbClr val="0070C0"/>
              </a:solidFill>
            </a:rPr>
            <a:t> information om</a:t>
          </a:r>
          <a:br>
            <a:rPr lang="en-US" sz="2400" b="1">
              <a:solidFill>
                <a:srgbClr val="0070C0"/>
              </a:solidFill>
            </a:rPr>
          </a:br>
          <a:r>
            <a:rPr lang="en-US" sz="2400" b="1">
              <a:solidFill>
                <a:srgbClr val="0070C0"/>
              </a:solidFill>
            </a:rPr>
            <a:t>  </a:t>
          </a:r>
          <a:r>
            <a:rPr lang="en-US" sz="2400" b="1" err="1">
              <a:solidFill>
                <a:srgbClr val="0070C0"/>
              </a:solidFill>
            </a:rPr>
            <a:t>revideringarna</a:t>
          </a:r>
          <a:endParaRPr lang="en-US" sz="2400" b="1">
            <a:solidFill>
              <a:srgbClr val="0070C0"/>
            </a:solidFill>
          </a:endParaRPr>
        </a:p>
        <a:p>
          <a:r>
            <a:rPr lang="en-US" sz="2400" b="1">
              <a:solidFill>
                <a:srgbClr val="0070C0"/>
              </a:solidFill>
            </a:rPr>
            <a:t>- </a:t>
          </a:r>
          <a:r>
            <a:rPr lang="en-US" sz="2400" b="1" err="1">
              <a:solidFill>
                <a:srgbClr val="0070C0"/>
              </a:solidFill>
            </a:rPr>
            <a:t>Samverkansrutin</a:t>
          </a:r>
          <a:r>
            <a:rPr lang="en-US" sz="2400" b="1">
              <a:solidFill>
                <a:srgbClr val="0070C0"/>
              </a:solidFill>
            </a:rPr>
            <a:t> och </a:t>
          </a:r>
          <a:r>
            <a:rPr lang="en-US" sz="2400" b="1" err="1">
              <a:solidFill>
                <a:srgbClr val="0070C0"/>
              </a:solidFill>
            </a:rPr>
            <a:t>Anvisning</a:t>
          </a:r>
          <a:r>
            <a:rPr lang="en-US" sz="2400" b="1">
              <a:solidFill>
                <a:srgbClr val="0070C0"/>
              </a:solidFill>
            </a:rPr>
            <a:t> </a:t>
          </a:r>
          <a:br>
            <a:rPr lang="en-US" sz="2400" b="1">
              <a:solidFill>
                <a:srgbClr val="0070C0"/>
              </a:solidFill>
            </a:rPr>
          </a:br>
          <a:r>
            <a:rPr lang="en-US" sz="2400" b="1">
              <a:solidFill>
                <a:srgbClr val="0070C0"/>
              </a:solidFill>
            </a:rPr>
            <a:t>  </a:t>
          </a:r>
          <a:r>
            <a:rPr lang="en-US" sz="2400" b="1" err="1">
              <a:solidFill>
                <a:srgbClr val="0070C0"/>
              </a:solidFill>
            </a:rPr>
            <a:t>som</a:t>
          </a:r>
          <a:r>
            <a:rPr lang="en-US" sz="2400" b="1">
              <a:solidFill>
                <a:srgbClr val="0070C0"/>
              </a:solidFill>
            </a:rPr>
            <a:t> </a:t>
          </a:r>
          <a:r>
            <a:rPr lang="en-US" sz="2400" b="1" err="1">
              <a:solidFill>
                <a:srgbClr val="0070C0"/>
              </a:solidFill>
            </a:rPr>
            <a:t>gäller</a:t>
          </a:r>
          <a:r>
            <a:rPr lang="en-US" sz="2400" b="1">
              <a:solidFill>
                <a:srgbClr val="0070C0"/>
              </a:solidFill>
            </a:rPr>
            <a:t> </a:t>
          </a:r>
          <a:r>
            <a:rPr lang="en-US" sz="2400" b="1" err="1">
              <a:solidFill>
                <a:srgbClr val="0070C0"/>
              </a:solidFill>
            </a:rPr>
            <a:t>från</a:t>
          </a:r>
          <a:r>
            <a:rPr lang="en-US" sz="2400" b="1">
              <a:solidFill>
                <a:srgbClr val="0070C0"/>
              </a:solidFill>
            </a:rPr>
            <a:t> och med 1 </a:t>
          </a:r>
          <a:r>
            <a:rPr lang="en-US" sz="2400" b="1" err="1">
              <a:solidFill>
                <a:srgbClr val="0070C0"/>
              </a:solidFill>
            </a:rPr>
            <a:t>november</a:t>
          </a:r>
          <a:r>
            <a:rPr lang="en-US" sz="2400" b="1">
              <a:solidFill>
                <a:srgbClr val="0070C0"/>
              </a:solidFill>
            </a:rPr>
            <a:t> 2022</a:t>
          </a:r>
        </a:p>
        <a:p>
          <a:r>
            <a:rPr lang="en-US" sz="2400" b="1">
              <a:solidFill>
                <a:srgbClr val="0070C0"/>
              </a:solidFill>
            </a:rPr>
            <a:t>- Denna ppt-</a:t>
          </a:r>
          <a:r>
            <a:rPr lang="en-US" sz="2400" b="1" err="1">
              <a:solidFill>
                <a:srgbClr val="0070C0"/>
              </a:solidFill>
            </a:rPr>
            <a:t>slinga</a:t>
          </a:r>
          <a:endParaRPr lang="en-US" sz="2400" b="1">
            <a:solidFill>
              <a:srgbClr val="0070C0"/>
            </a:solidFill>
          </a:endParaRPr>
        </a:p>
        <a:p>
          <a:endParaRPr lang="en-US" sz="1600"/>
        </a:p>
      </dgm:t>
    </dgm:pt>
    <dgm:pt modelId="{41B0E8A2-EA89-492A-9F71-E291508262FC}" type="parTrans" cxnId="{ACA57305-44C2-4EA2-9DCD-B948743EECC9}">
      <dgm:prSet/>
      <dgm:spPr/>
      <dgm:t>
        <a:bodyPr/>
        <a:lstStyle/>
        <a:p>
          <a:endParaRPr lang="en-US"/>
        </a:p>
      </dgm:t>
    </dgm:pt>
    <dgm:pt modelId="{A4D090FC-0108-4052-87DA-BBE7E0E3FF76}" type="sibTrans" cxnId="{ACA57305-44C2-4EA2-9DCD-B948743EECC9}">
      <dgm:prSet/>
      <dgm:spPr/>
      <dgm:t>
        <a:bodyPr/>
        <a:lstStyle/>
        <a:p>
          <a:endParaRPr lang="en-US"/>
        </a:p>
      </dgm:t>
    </dgm:pt>
    <dgm:pt modelId="{EEE97836-60AA-4619-96CC-320F59F82108}">
      <dgm:prSet custT="1"/>
      <dgm:spPr/>
      <dgm:t>
        <a:bodyPr/>
        <a:lstStyle/>
        <a:p>
          <a:r>
            <a:rPr lang="en-US" sz="2400" b="1" dirty="0" err="1">
              <a:solidFill>
                <a:srgbClr val="0070C0"/>
              </a:solidFill>
            </a:rPr>
            <a:t>Frågor</a:t>
          </a:r>
          <a:r>
            <a:rPr lang="en-US" sz="2400" b="1" dirty="0">
              <a:solidFill>
                <a:srgbClr val="0070C0"/>
              </a:solidFill>
            </a:rPr>
            <a:t> </a:t>
          </a:r>
          <a:r>
            <a:rPr lang="en-US" sz="2400" b="1" dirty="0" err="1">
              <a:solidFill>
                <a:srgbClr val="0070C0"/>
              </a:solidFill>
            </a:rPr>
            <a:t>kopplat</a:t>
          </a:r>
          <a:r>
            <a:rPr lang="en-US" sz="2400" b="1" dirty="0">
              <a:solidFill>
                <a:srgbClr val="0070C0"/>
              </a:solidFill>
            </a:rPr>
            <a:t> till </a:t>
          </a:r>
          <a:r>
            <a:rPr lang="en-US" sz="2400" b="1" dirty="0" err="1">
              <a:solidFill>
                <a:srgbClr val="0070C0"/>
              </a:solidFill>
            </a:rPr>
            <a:t>Samverkansrutinen</a:t>
          </a:r>
          <a:r>
            <a:rPr lang="en-US" sz="2400" b="1" dirty="0">
              <a:solidFill>
                <a:srgbClr val="0070C0"/>
              </a:solidFill>
            </a:rPr>
            <a:t> </a:t>
          </a:r>
          <a:r>
            <a:rPr lang="en-US" sz="2400" b="1" dirty="0" err="1">
              <a:solidFill>
                <a:srgbClr val="0070C0"/>
              </a:solidFill>
            </a:rPr>
            <a:t>kan</a:t>
          </a:r>
          <a:r>
            <a:rPr lang="en-US" sz="2400" b="1" dirty="0">
              <a:solidFill>
                <a:srgbClr val="0070C0"/>
              </a:solidFill>
            </a:rPr>
            <a:t> </a:t>
          </a:r>
          <a:br>
            <a:rPr lang="en-US" sz="2400" b="1" dirty="0">
              <a:solidFill>
                <a:srgbClr val="0070C0"/>
              </a:solidFill>
            </a:rPr>
          </a:br>
          <a:r>
            <a:rPr lang="en-US" sz="2400" b="1" dirty="0" err="1">
              <a:solidFill>
                <a:srgbClr val="0070C0"/>
              </a:solidFill>
            </a:rPr>
            <a:t>skickas</a:t>
          </a:r>
          <a:r>
            <a:rPr lang="en-US" sz="2400" b="1" dirty="0">
              <a:solidFill>
                <a:srgbClr val="0070C0"/>
              </a:solidFill>
            </a:rPr>
            <a:t> till </a:t>
          </a:r>
          <a:r>
            <a:rPr lang="en-US" sz="2400" b="1" dirty="0">
              <a:solidFill>
                <a:srgbClr val="0070C0"/>
              </a:solidFill>
              <a:hlinkClick xmlns:r="http://schemas.openxmlformats.org/officeDocument/2006/relationships" r:id="rId1"/>
            </a:rPr>
            <a:t>britta.engvall@regionhalland.se</a:t>
          </a:r>
          <a:r>
            <a:rPr lang="en-US" sz="2400" b="1" dirty="0">
              <a:solidFill>
                <a:srgbClr val="0070C0"/>
              </a:solidFill>
            </a:rPr>
            <a:t> </a:t>
          </a:r>
        </a:p>
        <a:p>
          <a:r>
            <a:rPr lang="en-US" sz="2400" b="1" dirty="0" err="1">
              <a:solidFill>
                <a:srgbClr val="0070C0"/>
              </a:solidFill>
            </a:rPr>
            <a:t>Svar</a:t>
          </a:r>
          <a:r>
            <a:rPr lang="en-US" sz="2400" b="1" dirty="0">
              <a:solidFill>
                <a:srgbClr val="0070C0"/>
              </a:solidFill>
            </a:rPr>
            <a:t> </a:t>
          </a:r>
          <a:r>
            <a:rPr lang="en-US" sz="2400" b="1" dirty="0" err="1">
              <a:solidFill>
                <a:srgbClr val="0070C0"/>
              </a:solidFill>
            </a:rPr>
            <a:t>kommer</a:t>
          </a:r>
          <a:r>
            <a:rPr lang="en-US" sz="2400" b="1" dirty="0">
              <a:solidFill>
                <a:srgbClr val="0070C0"/>
              </a:solidFill>
            </a:rPr>
            <a:t> </a:t>
          </a:r>
          <a:r>
            <a:rPr lang="en-US" sz="2400" b="1" dirty="0" err="1">
              <a:solidFill>
                <a:srgbClr val="0070C0"/>
              </a:solidFill>
            </a:rPr>
            <a:t>att</a:t>
          </a:r>
          <a:r>
            <a:rPr lang="en-US" sz="2400" b="1" dirty="0">
              <a:solidFill>
                <a:srgbClr val="0070C0"/>
              </a:solidFill>
            </a:rPr>
            <a:t> </a:t>
          </a:r>
          <a:r>
            <a:rPr lang="en-US" sz="2400" b="1" dirty="0" err="1">
              <a:solidFill>
                <a:srgbClr val="0070C0"/>
              </a:solidFill>
            </a:rPr>
            <a:t>publiceras</a:t>
          </a:r>
          <a:r>
            <a:rPr lang="en-US" sz="2400" b="1" dirty="0">
              <a:solidFill>
                <a:srgbClr val="0070C0"/>
              </a:solidFill>
            </a:rPr>
            <a:t> </a:t>
          </a:r>
          <a:r>
            <a:rPr lang="en-US" sz="2400" b="1" dirty="0" err="1">
              <a:solidFill>
                <a:srgbClr val="0070C0"/>
              </a:solidFill>
            </a:rPr>
            <a:t>på</a:t>
          </a:r>
          <a:r>
            <a:rPr lang="en-US" sz="2400" b="1" dirty="0">
              <a:solidFill>
                <a:srgbClr val="0070C0"/>
              </a:solidFill>
            </a:rPr>
            <a:t> </a:t>
          </a:r>
          <a:r>
            <a:rPr lang="en-US" sz="2400" b="1" dirty="0" err="1">
              <a:solidFill>
                <a:srgbClr val="0070C0"/>
              </a:solidFill>
            </a:rPr>
            <a:t>Vårdgivarwebben</a:t>
          </a:r>
          <a:endParaRPr lang="en-US" sz="2400" b="1" dirty="0">
            <a:solidFill>
              <a:srgbClr val="0070C0"/>
            </a:solidFill>
          </a:endParaRPr>
        </a:p>
      </dgm:t>
    </dgm:pt>
    <dgm:pt modelId="{5BE26457-90F3-4DC3-B577-F4361D5EF187}" type="parTrans" cxnId="{1ED56FEB-3E83-4DBF-93A5-6024940750C3}">
      <dgm:prSet/>
      <dgm:spPr/>
      <dgm:t>
        <a:bodyPr/>
        <a:lstStyle/>
        <a:p>
          <a:endParaRPr lang="en-US"/>
        </a:p>
      </dgm:t>
    </dgm:pt>
    <dgm:pt modelId="{35B4B19A-E800-454A-9842-B5CB54B9322F}" type="sibTrans" cxnId="{1ED56FEB-3E83-4DBF-93A5-6024940750C3}">
      <dgm:prSet/>
      <dgm:spPr/>
      <dgm:t>
        <a:bodyPr/>
        <a:lstStyle/>
        <a:p>
          <a:endParaRPr lang="en-US"/>
        </a:p>
      </dgm:t>
    </dgm:pt>
    <dgm:pt modelId="{24CDA682-03E2-4B54-B6D6-351454785B22}" type="pres">
      <dgm:prSet presAssocID="{A4518090-2CD5-4885-BE2F-37B7968EAB1E}" presName="vert0" presStyleCnt="0">
        <dgm:presLayoutVars>
          <dgm:dir/>
          <dgm:animOne val="branch"/>
          <dgm:animLvl val="lvl"/>
        </dgm:presLayoutVars>
      </dgm:prSet>
      <dgm:spPr/>
    </dgm:pt>
    <dgm:pt modelId="{3BB08054-B154-475F-9A6D-4B38DFB7BE36}" type="pres">
      <dgm:prSet presAssocID="{235B6889-E91F-40CA-BDBB-D0AED5E2AD54}" presName="thickLine" presStyleLbl="alignNode1" presStyleIdx="0" presStyleCnt="2"/>
      <dgm:spPr/>
    </dgm:pt>
    <dgm:pt modelId="{231DD827-A4FF-4DDD-A9BC-5F4FA03E24FA}" type="pres">
      <dgm:prSet presAssocID="{235B6889-E91F-40CA-BDBB-D0AED5E2AD54}" presName="horz1" presStyleCnt="0"/>
      <dgm:spPr/>
    </dgm:pt>
    <dgm:pt modelId="{DEDEFFB3-5142-4DF7-AB2C-3CBFC18ED046}" type="pres">
      <dgm:prSet presAssocID="{235B6889-E91F-40CA-BDBB-D0AED5E2AD54}" presName="tx1" presStyleLbl="revTx" presStyleIdx="0" presStyleCnt="2" custScaleY="139064"/>
      <dgm:spPr/>
    </dgm:pt>
    <dgm:pt modelId="{22ACE4FC-7996-4A6B-8804-D36C7CB3F95A}" type="pres">
      <dgm:prSet presAssocID="{235B6889-E91F-40CA-BDBB-D0AED5E2AD54}" presName="vert1" presStyleCnt="0"/>
      <dgm:spPr/>
    </dgm:pt>
    <dgm:pt modelId="{4D990D38-325E-4CF2-87AD-3284EB8835CD}" type="pres">
      <dgm:prSet presAssocID="{EEE97836-60AA-4619-96CC-320F59F82108}" presName="thickLine" presStyleLbl="alignNode1" presStyleIdx="1" presStyleCnt="2"/>
      <dgm:spPr/>
    </dgm:pt>
    <dgm:pt modelId="{F5103149-1DB4-4210-8E31-82E9C302A0E1}" type="pres">
      <dgm:prSet presAssocID="{EEE97836-60AA-4619-96CC-320F59F82108}" presName="horz1" presStyleCnt="0"/>
      <dgm:spPr/>
    </dgm:pt>
    <dgm:pt modelId="{C9D4D1D1-3856-4D34-9F73-A0F14B1326E0}" type="pres">
      <dgm:prSet presAssocID="{EEE97836-60AA-4619-96CC-320F59F82108}" presName="tx1" presStyleLbl="revTx" presStyleIdx="1" presStyleCnt="2" custScaleY="70727"/>
      <dgm:spPr/>
    </dgm:pt>
    <dgm:pt modelId="{44B13E45-2ABC-47C0-8DEC-0AD6A8D91DB9}" type="pres">
      <dgm:prSet presAssocID="{EEE97836-60AA-4619-96CC-320F59F82108}" presName="vert1" presStyleCnt="0"/>
      <dgm:spPr/>
    </dgm:pt>
  </dgm:ptLst>
  <dgm:cxnLst>
    <dgm:cxn modelId="{ACA57305-44C2-4EA2-9DCD-B948743EECC9}" srcId="{A4518090-2CD5-4885-BE2F-37B7968EAB1E}" destId="{235B6889-E91F-40CA-BDBB-D0AED5E2AD54}" srcOrd="0" destOrd="0" parTransId="{41B0E8A2-EA89-492A-9F71-E291508262FC}" sibTransId="{A4D090FC-0108-4052-87DA-BBE7E0E3FF76}"/>
    <dgm:cxn modelId="{22ED7710-3DF7-459E-9652-2D92E8EB40B9}" type="presOf" srcId="{235B6889-E91F-40CA-BDBB-D0AED5E2AD54}" destId="{DEDEFFB3-5142-4DF7-AB2C-3CBFC18ED046}" srcOrd="0" destOrd="0" presId="urn:microsoft.com/office/officeart/2008/layout/LinedList"/>
    <dgm:cxn modelId="{0E4CB528-22FC-4605-9245-B2592CDF1ED2}" type="presOf" srcId="{EEE97836-60AA-4619-96CC-320F59F82108}" destId="{C9D4D1D1-3856-4D34-9F73-A0F14B1326E0}" srcOrd="0" destOrd="0" presId="urn:microsoft.com/office/officeart/2008/layout/LinedList"/>
    <dgm:cxn modelId="{24FE719E-5216-4735-B6FA-7DC4507143B0}" type="presOf" srcId="{A4518090-2CD5-4885-BE2F-37B7968EAB1E}" destId="{24CDA682-03E2-4B54-B6D6-351454785B22}" srcOrd="0" destOrd="0" presId="urn:microsoft.com/office/officeart/2008/layout/LinedList"/>
    <dgm:cxn modelId="{1ED56FEB-3E83-4DBF-93A5-6024940750C3}" srcId="{A4518090-2CD5-4885-BE2F-37B7968EAB1E}" destId="{EEE97836-60AA-4619-96CC-320F59F82108}" srcOrd="1" destOrd="0" parTransId="{5BE26457-90F3-4DC3-B577-F4361D5EF187}" sibTransId="{35B4B19A-E800-454A-9842-B5CB54B9322F}"/>
    <dgm:cxn modelId="{191033AD-D008-4861-A881-E6A328C42838}" type="presParOf" srcId="{24CDA682-03E2-4B54-B6D6-351454785B22}" destId="{3BB08054-B154-475F-9A6D-4B38DFB7BE36}" srcOrd="0" destOrd="0" presId="urn:microsoft.com/office/officeart/2008/layout/LinedList"/>
    <dgm:cxn modelId="{2234C661-E699-4670-A266-68C794096BFB}" type="presParOf" srcId="{24CDA682-03E2-4B54-B6D6-351454785B22}" destId="{231DD827-A4FF-4DDD-A9BC-5F4FA03E24FA}" srcOrd="1" destOrd="0" presId="urn:microsoft.com/office/officeart/2008/layout/LinedList"/>
    <dgm:cxn modelId="{BD956BCC-8CD8-4D21-A2F7-E000BF86B301}" type="presParOf" srcId="{231DD827-A4FF-4DDD-A9BC-5F4FA03E24FA}" destId="{DEDEFFB3-5142-4DF7-AB2C-3CBFC18ED046}" srcOrd="0" destOrd="0" presId="urn:microsoft.com/office/officeart/2008/layout/LinedList"/>
    <dgm:cxn modelId="{93D1A3F4-84CA-4E8F-98DC-4FC9D6059A07}" type="presParOf" srcId="{231DD827-A4FF-4DDD-A9BC-5F4FA03E24FA}" destId="{22ACE4FC-7996-4A6B-8804-D36C7CB3F95A}" srcOrd="1" destOrd="0" presId="urn:microsoft.com/office/officeart/2008/layout/LinedList"/>
    <dgm:cxn modelId="{046FCD09-7AB4-4E7E-AD15-6E321D9403CE}" type="presParOf" srcId="{24CDA682-03E2-4B54-B6D6-351454785B22}" destId="{4D990D38-325E-4CF2-87AD-3284EB8835CD}" srcOrd="2" destOrd="0" presId="urn:microsoft.com/office/officeart/2008/layout/LinedList"/>
    <dgm:cxn modelId="{11FE0D2B-AC49-433B-96CE-5D5279061CB1}" type="presParOf" srcId="{24CDA682-03E2-4B54-B6D6-351454785B22}" destId="{F5103149-1DB4-4210-8E31-82E9C302A0E1}" srcOrd="3" destOrd="0" presId="urn:microsoft.com/office/officeart/2008/layout/LinedList"/>
    <dgm:cxn modelId="{92456EDB-65F5-494D-A3C9-24FA95AA1B58}" type="presParOf" srcId="{F5103149-1DB4-4210-8E31-82E9C302A0E1}" destId="{C9D4D1D1-3856-4D34-9F73-A0F14B1326E0}" srcOrd="0" destOrd="0" presId="urn:microsoft.com/office/officeart/2008/layout/LinedList"/>
    <dgm:cxn modelId="{EE7B760D-0907-46A2-8FD0-E8E237833E40}" type="presParOf" srcId="{F5103149-1DB4-4210-8E31-82E9C302A0E1}" destId="{44B13E45-2ABC-47C0-8DEC-0AD6A8D91DB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08054-B154-475F-9A6D-4B38DFB7BE36}">
      <dsp:nvSpPr>
        <dsp:cNvPr id="0" name=""/>
        <dsp:cNvSpPr/>
      </dsp:nvSpPr>
      <dsp:spPr>
        <a:xfrm>
          <a:off x="0" y="564"/>
          <a:ext cx="64922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DEFFB3-5142-4DF7-AB2C-3CBFC18ED046}">
      <dsp:nvSpPr>
        <dsp:cNvPr id="0" name=""/>
        <dsp:cNvSpPr/>
      </dsp:nvSpPr>
      <dsp:spPr>
        <a:xfrm>
          <a:off x="0" y="564"/>
          <a:ext cx="6485899" cy="3484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solidFill>
                <a:srgbClr val="0070C0"/>
              </a:solidFill>
            </a:rPr>
            <a:t>Information </a:t>
          </a:r>
          <a:r>
            <a:rPr lang="en-US" sz="2400" b="1" kern="1200" err="1">
              <a:solidFill>
                <a:srgbClr val="0070C0"/>
              </a:solidFill>
            </a:rPr>
            <a:t>kommer</a:t>
          </a:r>
          <a:r>
            <a:rPr lang="en-US" sz="2400" b="1" kern="1200">
              <a:solidFill>
                <a:srgbClr val="0070C0"/>
              </a:solidFill>
            </a:rPr>
            <a:t> </a:t>
          </a:r>
          <a:r>
            <a:rPr lang="en-US" sz="2400" b="1" kern="1200" err="1">
              <a:solidFill>
                <a:srgbClr val="0070C0"/>
              </a:solidFill>
            </a:rPr>
            <a:t>att</a:t>
          </a:r>
          <a:r>
            <a:rPr lang="en-US" sz="2400" b="1" kern="1200">
              <a:solidFill>
                <a:srgbClr val="0070C0"/>
              </a:solidFill>
            </a:rPr>
            <a:t> </a:t>
          </a:r>
          <a:r>
            <a:rPr lang="en-US" sz="2400" b="1" kern="1200" err="1">
              <a:solidFill>
                <a:srgbClr val="0070C0"/>
              </a:solidFill>
            </a:rPr>
            <a:t>finnas</a:t>
          </a:r>
          <a:r>
            <a:rPr lang="en-US" sz="2400" b="1" kern="1200">
              <a:solidFill>
                <a:srgbClr val="0070C0"/>
              </a:solidFill>
            </a:rPr>
            <a:t> </a:t>
          </a:r>
          <a:r>
            <a:rPr lang="en-US" sz="2400" b="1" kern="1200" err="1">
              <a:solidFill>
                <a:srgbClr val="0070C0"/>
              </a:solidFill>
            </a:rPr>
            <a:t>på</a:t>
          </a:r>
          <a:r>
            <a:rPr lang="en-US" sz="2400" b="1" kern="1200">
              <a:solidFill>
                <a:srgbClr val="0070C0"/>
              </a:solidFill>
            </a:rPr>
            <a:t> </a:t>
          </a:r>
          <a:r>
            <a:rPr lang="en-US" sz="2400" b="1" kern="1200" err="1">
              <a:solidFill>
                <a:srgbClr val="0070C0"/>
              </a:solidFill>
            </a:rPr>
            <a:t>Vårdgivarwebben</a:t>
          </a:r>
          <a:r>
            <a:rPr lang="en-US" sz="2400" b="1" kern="1200">
              <a:solidFill>
                <a:srgbClr val="0070C0"/>
              </a:solidFill>
            </a:rPr>
            <a:t> för </a:t>
          </a:r>
          <a:r>
            <a:rPr lang="en-US" sz="2400" b="1" kern="1200" err="1">
              <a:solidFill>
                <a:srgbClr val="0070C0"/>
              </a:solidFill>
            </a:rPr>
            <a:t>Trygg</a:t>
          </a:r>
          <a:r>
            <a:rPr lang="en-US" sz="2400" b="1" kern="1200">
              <a:solidFill>
                <a:srgbClr val="0070C0"/>
              </a:solidFill>
            </a:rPr>
            <a:t> och </a:t>
          </a:r>
          <a:r>
            <a:rPr lang="en-US" sz="2400" b="1" kern="1200" err="1">
              <a:solidFill>
                <a:srgbClr val="0070C0"/>
              </a:solidFill>
            </a:rPr>
            <a:t>effektiv</a:t>
          </a:r>
          <a:r>
            <a:rPr lang="en-US" sz="2400" b="1" kern="1200">
              <a:solidFill>
                <a:srgbClr val="0070C0"/>
              </a:solidFill>
            </a:rPr>
            <a:t> </a:t>
          </a:r>
          <a:r>
            <a:rPr lang="en-US" sz="2400" b="1" kern="1200" err="1">
              <a:solidFill>
                <a:srgbClr val="0070C0"/>
              </a:solidFill>
            </a:rPr>
            <a:t>utskrivning</a:t>
          </a:r>
          <a:r>
            <a:rPr lang="en-US" sz="2400" b="1" kern="1200">
              <a:solidFill>
                <a:srgbClr val="0070C0"/>
              </a:solidFill>
            </a:rPr>
            <a:t> </a:t>
          </a:r>
          <a:r>
            <a:rPr lang="en-US" sz="2400" b="1" kern="1200" err="1">
              <a:solidFill>
                <a:srgbClr val="0070C0"/>
              </a:solidFill>
            </a:rPr>
            <a:t>som</a:t>
          </a:r>
          <a:r>
            <a:rPr lang="en-US" sz="2400" b="1" kern="1200">
              <a:solidFill>
                <a:srgbClr val="0070C0"/>
              </a:solidFill>
            </a:rPr>
            <a:t>:</a:t>
          </a:r>
        </a:p>
        <a:p>
          <a:pPr marL="0" lvl="0" indent="0" algn="l" defTabSz="1066800">
            <a:lnSpc>
              <a:spcPct val="90000"/>
            </a:lnSpc>
            <a:spcBef>
              <a:spcPct val="0"/>
            </a:spcBef>
            <a:spcAft>
              <a:spcPct val="35000"/>
            </a:spcAft>
            <a:buNone/>
          </a:pPr>
          <a:r>
            <a:rPr lang="en-US" sz="2400" b="1" kern="1200">
              <a:solidFill>
                <a:srgbClr val="0070C0"/>
              </a:solidFill>
            </a:rPr>
            <a:t>- </a:t>
          </a:r>
          <a:r>
            <a:rPr lang="en-US" sz="2400" b="1" kern="1200" err="1">
              <a:solidFill>
                <a:srgbClr val="0070C0"/>
              </a:solidFill>
            </a:rPr>
            <a:t>Kortfattad</a:t>
          </a:r>
          <a:r>
            <a:rPr lang="en-US" sz="2400" b="1" kern="1200">
              <a:solidFill>
                <a:srgbClr val="0070C0"/>
              </a:solidFill>
            </a:rPr>
            <a:t> </a:t>
          </a:r>
          <a:r>
            <a:rPr lang="en-US" sz="2400" b="1" kern="1200" err="1">
              <a:solidFill>
                <a:srgbClr val="0070C0"/>
              </a:solidFill>
            </a:rPr>
            <a:t>skriftlig</a:t>
          </a:r>
          <a:r>
            <a:rPr lang="en-US" sz="2400" b="1" kern="1200">
              <a:solidFill>
                <a:srgbClr val="0070C0"/>
              </a:solidFill>
            </a:rPr>
            <a:t> information om</a:t>
          </a:r>
          <a:br>
            <a:rPr lang="en-US" sz="2400" b="1" kern="1200">
              <a:solidFill>
                <a:srgbClr val="0070C0"/>
              </a:solidFill>
            </a:rPr>
          </a:br>
          <a:r>
            <a:rPr lang="en-US" sz="2400" b="1" kern="1200">
              <a:solidFill>
                <a:srgbClr val="0070C0"/>
              </a:solidFill>
            </a:rPr>
            <a:t>  </a:t>
          </a:r>
          <a:r>
            <a:rPr lang="en-US" sz="2400" b="1" kern="1200" err="1">
              <a:solidFill>
                <a:srgbClr val="0070C0"/>
              </a:solidFill>
            </a:rPr>
            <a:t>revideringarna</a:t>
          </a:r>
          <a:endParaRPr lang="en-US" sz="2400" b="1" kern="1200">
            <a:solidFill>
              <a:srgbClr val="0070C0"/>
            </a:solidFill>
          </a:endParaRPr>
        </a:p>
        <a:p>
          <a:pPr marL="0" lvl="0" indent="0" algn="l" defTabSz="1066800">
            <a:lnSpc>
              <a:spcPct val="90000"/>
            </a:lnSpc>
            <a:spcBef>
              <a:spcPct val="0"/>
            </a:spcBef>
            <a:spcAft>
              <a:spcPct val="35000"/>
            </a:spcAft>
            <a:buNone/>
          </a:pPr>
          <a:r>
            <a:rPr lang="en-US" sz="2400" b="1" kern="1200">
              <a:solidFill>
                <a:srgbClr val="0070C0"/>
              </a:solidFill>
            </a:rPr>
            <a:t>- </a:t>
          </a:r>
          <a:r>
            <a:rPr lang="en-US" sz="2400" b="1" kern="1200" err="1">
              <a:solidFill>
                <a:srgbClr val="0070C0"/>
              </a:solidFill>
            </a:rPr>
            <a:t>Samverkansrutin</a:t>
          </a:r>
          <a:r>
            <a:rPr lang="en-US" sz="2400" b="1" kern="1200">
              <a:solidFill>
                <a:srgbClr val="0070C0"/>
              </a:solidFill>
            </a:rPr>
            <a:t> och </a:t>
          </a:r>
          <a:r>
            <a:rPr lang="en-US" sz="2400" b="1" kern="1200" err="1">
              <a:solidFill>
                <a:srgbClr val="0070C0"/>
              </a:solidFill>
            </a:rPr>
            <a:t>Anvisning</a:t>
          </a:r>
          <a:r>
            <a:rPr lang="en-US" sz="2400" b="1" kern="1200">
              <a:solidFill>
                <a:srgbClr val="0070C0"/>
              </a:solidFill>
            </a:rPr>
            <a:t> </a:t>
          </a:r>
          <a:br>
            <a:rPr lang="en-US" sz="2400" b="1" kern="1200">
              <a:solidFill>
                <a:srgbClr val="0070C0"/>
              </a:solidFill>
            </a:rPr>
          </a:br>
          <a:r>
            <a:rPr lang="en-US" sz="2400" b="1" kern="1200">
              <a:solidFill>
                <a:srgbClr val="0070C0"/>
              </a:solidFill>
            </a:rPr>
            <a:t>  </a:t>
          </a:r>
          <a:r>
            <a:rPr lang="en-US" sz="2400" b="1" kern="1200" err="1">
              <a:solidFill>
                <a:srgbClr val="0070C0"/>
              </a:solidFill>
            </a:rPr>
            <a:t>som</a:t>
          </a:r>
          <a:r>
            <a:rPr lang="en-US" sz="2400" b="1" kern="1200">
              <a:solidFill>
                <a:srgbClr val="0070C0"/>
              </a:solidFill>
            </a:rPr>
            <a:t> </a:t>
          </a:r>
          <a:r>
            <a:rPr lang="en-US" sz="2400" b="1" kern="1200" err="1">
              <a:solidFill>
                <a:srgbClr val="0070C0"/>
              </a:solidFill>
            </a:rPr>
            <a:t>gäller</a:t>
          </a:r>
          <a:r>
            <a:rPr lang="en-US" sz="2400" b="1" kern="1200">
              <a:solidFill>
                <a:srgbClr val="0070C0"/>
              </a:solidFill>
            </a:rPr>
            <a:t> </a:t>
          </a:r>
          <a:r>
            <a:rPr lang="en-US" sz="2400" b="1" kern="1200" err="1">
              <a:solidFill>
                <a:srgbClr val="0070C0"/>
              </a:solidFill>
            </a:rPr>
            <a:t>från</a:t>
          </a:r>
          <a:r>
            <a:rPr lang="en-US" sz="2400" b="1" kern="1200">
              <a:solidFill>
                <a:srgbClr val="0070C0"/>
              </a:solidFill>
            </a:rPr>
            <a:t> och med 1 </a:t>
          </a:r>
          <a:r>
            <a:rPr lang="en-US" sz="2400" b="1" kern="1200" err="1">
              <a:solidFill>
                <a:srgbClr val="0070C0"/>
              </a:solidFill>
            </a:rPr>
            <a:t>november</a:t>
          </a:r>
          <a:r>
            <a:rPr lang="en-US" sz="2400" b="1" kern="1200">
              <a:solidFill>
                <a:srgbClr val="0070C0"/>
              </a:solidFill>
            </a:rPr>
            <a:t> 2022</a:t>
          </a:r>
        </a:p>
        <a:p>
          <a:pPr marL="0" lvl="0" indent="0" algn="l" defTabSz="1066800">
            <a:lnSpc>
              <a:spcPct val="90000"/>
            </a:lnSpc>
            <a:spcBef>
              <a:spcPct val="0"/>
            </a:spcBef>
            <a:spcAft>
              <a:spcPct val="35000"/>
            </a:spcAft>
            <a:buNone/>
          </a:pPr>
          <a:r>
            <a:rPr lang="en-US" sz="2400" b="1" kern="1200">
              <a:solidFill>
                <a:srgbClr val="0070C0"/>
              </a:solidFill>
            </a:rPr>
            <a:t>- Denna ppt-</a:t>
          </a:r>
          <a:r>
            <a:rPr lang="en-US" sz="2400" b="1" kern="1200" err="1">
              <a:solidFill>
                <a:srgbClr val="0070C0"/>
              </a:solidFill>
            </a:rPr>
            <a:t>slinga</a:t>
          </a:r>
          <a:endParaRPr lang="en-US" sz="2400" b="1" kern="1200">
            <a:solidFill>
              <a:srgbClr val="0070C0"/>
            </a:solidFill>
          </a:endParaRPr>
        </a:p>
        <a:p>
          <a:pPr marL="0" lvl="0" indent="0" algn="l" defTabSz="1066800">
            <a:lnSpc>
              <a:spcPct val="90000"/>
            </a:lnSpc>
            <a:spcBef>
              <a:spcPct val="0"/>
            </a:spcBef>
            <a:spcAft>
              <a:spcPct val="35000"/>
            </a:spcAft>
            <a:buNone/>
          </a:pPr>
          <a:endParaRPr lang="en-US" sz="1600" kern="1200"/>
        </a:p>
      </dsp:txBody>
      <dsp:txXfrm>
        <a:off x="0" y="564"/>
        <a:ext cx="6485899" cy="3484485"/>
      </dsp:txXfrm>
    </dsp:sp>
    <dsp:sp modelId="{4D990D38-325E-4CF2-87AD-3284EB8835CD}">
      <dsp:nvSpPr>
        <dsp:cNvPr id="0" name=""/>
        <dsp:cNvSpPr/>
      </dsp:nvSpPr>
      <dsp:spPr>
        <a:xfrm>
          <a:off x="0" y="3485049"/>
          <a:ext cx="64922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D4D1D1-3856-4D34-9F73-A0F14B1326E0}">
      <dsp:nvSpPr>
        <dsp:cNvPr id="0" name=""/>
        <dsp:cNvSpPr/>
      </dsp:nvSpPr>
      <dsp:spPr>
        <a:xfrm>
          <a:off x="0" y="3485049"/>
          <a:ext cx="6492240" cy="1772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err="1">
              <a:solidFill>
                <a:srgbClr val="0070C0"/>
              </a:solidFill>
            </a:rPr>
            <a:t>Frågor</a:t>
          </a:r>
          <a:r>
            <a:rPr lang="en-US" sz="2400" b="1" kern="1200" dirty="0">
              <a:solidFill>
                <a:srgbClr val="0070C0"/>
              </a:solidFill>
            </a:rPr>
            <a:t> </a:t>
          </a:r>
          <a:r>
            <a:rPr lang="en-US" sz="2400" b="1" kern="1200" dirty="0" err="1">
              <a:solidFill>
                <a:srgbClr val="0070C0"/>
              </a:solidFill>
            </a:rPr>
            <a:t>kopplat</a:t>
          </a:r>
          <a:r>
            <a:rPr lang="en-US" sz="2400" b="1" kern="1200" dirty="0">
              <a:solidFill>
                <a:srgbClr val="0070C0"/>
              </a:solidFill>
            </a:rPr>
            <a:t> till </a:t>
          </a:r>
          <a:r>
            <a:rPr lang="en-US" sz="2400" b="1" kern="1200" dirty="0" err="1">
              <a:solidFill>
                <a:srgbClr val="0070C0"/>
              </a:solidFill>
            </a:rPr>
            <a:t>Samverkansrutinen</a:t>
          </a:r>
          <a:r>
            <a:rPr lang="en-US" sz="2400" b="1" kern="1200" dirty="0">
              <a:solidFill>
                <a:srgbClr val="0070C0"/>
              </a:solidFill>
            </a:rPr>
            <a:t> </a:t>
          </a:r>
          <a:r>
            <a:rPr lang="en-US" sz="2400" b="1" kern="1200" dirty="0" err="1">
              <a:solidFill>
                <a:srgbClr val="0070C0"/>
              </a:solidFill>
            </a:rPr>
            <a:t>kan</a:t>
          </a:r>
          <a:r>
            <a:rPr lang="en-US" sz="2400" b="1" kern="1200" dirty="0">
              <a:solidFill>
                <a:srgbClr val="0070C0"/>
              </a:solidFill>
            </a:rPr>
            <a:t> </a:t>
          </a:r>
          <a:br>
            <a:rPr lang="en-US" sz="2400" b="1" kern="1200" dirty="0">
              <a:solidFill>
                <a:srgbClr val="0070C0"/>
              </a:solidFill>
            </a:rPr>
          </a:br>
          <a:r>
            <a:rPr lang="en-US" sz="2400" b="1" kern="1200" dirty="0" err="1">
              <a:solidFill>
                <a:srgbClr val="0070C0"/>
              </a:solidFill>
            </a:rPr>
            <a:t>skickas</a:t>
          </a:r>
          <a:r>
            <a:rPr lang="en-US" sz="2400" b="1" kern="1200" dirty="0">
              <a:solidFill>
                <a:srgbClr val="0070C0"/>
              </a:solidFill>
            </a:rPr>
            <a:t> till </a:t>
          </a:r>
          <a:r>
            <a:rPr lang="en-US" sz="2400" b="1" kern="1200" dirty="0">
              <a:solidFill>
                <a:srgbClr val="0070C0"/>
              </a:solidFill>
              <a:hlinkClick xmlns:r="http://schemas.openxmlformats.org/officeDocument/2006/relationships" r:id="rId1"/>
            </a:rPr>
            <a:t>britta.engvall@regionhalland.se</a:t>
          </a:r>
          <a:r>
            <a:rPr lang="en-US" sz="2400" b="1" kern="1200" dirty="0">
              <a:solidFill>
                <a:srgbClr val="0070C0"/>
              </a:solidFill>
            </a:rPr>
            <a:t> </a:t>
          </a:r>
        </a:p>
        <a:p>
          <a:pPr marL="0" lvl="0" indent="0" algn="l" defTabSz="1066800">
            <a:lnSpc>
              <a:spcPct val="90000"/>
            </a:lnSpc>
            <a:spcBef>
              <a:spcPct val="0"/>
            </a:spcBef>
            <a:spcAft>
              <a:spcPct val="35000"/>
            </a:spcAft>
            <a:buNone/>
          </a:pPr>
          <a:r>
            <a:rPr lang="en-US" sz="2400" b="1" kern="1200" dirty="0" err="1">
              <a:solidFill>
                <a:srgbClr val="0070C0"/>
              </a:solidFill>
            </a:rPr>
            <a:t>Svar</a:t>
          </a:r>
          <a:r>
            <a:rPr lang="en-US" sz="2400" b="1" kern="1200" dirty="0">
              <a:solidFill>
                <a:srgbClr val="0070C0"/>
              </a:solidFill>
            </a:rPr>
            <a:t> </a:t>
          </a:r>
          <a:r>
            <a:rPr lang="en-US" sz="2400" b="1" kern="1200" dirty="0" err="1">
              <a:solidFill>
                <a:srgbClr val="0070C0"/>
              </a:solidFill>
            </a:rPr>
            <a:t>kommer</a:t>
          </a:r>
          <a:r>
            <a:rPr lang="en-US" sz="2400" b="1" kern="1200" dirty="0">
              <a:solidFill>
                <a:srgbClr val="0070C0"/>
              </a:solidFill>
            </a:rPr>
            <a:t> </a:t>
          </a:r>
          <a:r>
            <a:rPr lang="en-US" sz="2400" b="1" kern="1200" dirty="0" err="1">
              <a:solidFill>
                <a:srgbClr val="0070C0"/>
              </a:solidFill>
            </a:rPr>
            <a:t>att</a:t>
          </a:r>
          <a:r>
            <a:rPr lang="en-US" sz="2400" b="1" kern="1200" dirty="0">
              <a:solidFill>
                <a:srgbClr val="0070C0"/>
              </a:solidFill>
            </a:rPr>
            <a:t> </a:t>
          </a:r>
          <a:r>
            <a:rPr lang="en-US" sz="2400" b="1" kern="1200" dirty="0" err="1">
              <a:solidFill>
                <a:srgbClr val="0070C0"/>
              </a:solidFill>
            </a:rPr>
            <a:t>publiceras</a:t>
          </a:r>
          <a:r>
            <a:rPr lang="en-US" sz="2400" b="1" kern="1200" dirty="0">
              <a:solidFill>
                <a:srgbClr val="0070C0"/>
              </a:solidFill>
            </a:rPr>
            <a:t> </a:t>
          </a:r>
          <a:r>
            <a:rPr lang="en-US" sz="2400" b="1" kern="1200" dirty="0" err="1">
              <a:solidFill>
                <a:srgbClr val="0070C0"/>
              </a:solidFill>
            </a:rPr>
            <a:t>på</a:t>
          </a:r>
          <a:r>
            <a:rPr lang="en-US" sz="2400" b="1" kern="1200" dirty="0">
              <a:solidFill>
                <a:srgbClr val="0070C0"/>
              </a:solidFill>
            </a:rPr>
            <a:t> </a:t>
          </a:r>
          <a:r>
            <a:rPr lang="en-US" sz="2400" b="1" kern="1200" dirty="0" err="1">
              <a:solidFill>
                <a:srgbClr val="0070C0"/>
              </a:solidFill>
            </a:rPr>
            <a:t>Vårdgivarwebben</a:t>
          </a:r>
          <a:endParaRPr lang="en-US" sz="2400" b="1" kern="1200" dirty="0">
            <a:solidFill>
              <a:srgbClr val="0070C0"/>
            </a:solidFill>
          </a:endParaRPr>
        </a:p>
      </dsp:txBody>
      <dsp:txXfrm>
        <a:off x="0" y="3485049"/>
        <a:ext cx="6492240" cy="177218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118768DE-0F04-4C61-8871-1AE328316EFA}" type="datetimeFigureOut">
              <a:rPr lang="sv-SE" smtClean="0"/>
              <a:t>2022-10-18</a:t>
            </a:fld>
            <a:endParaRPr lang="sv-SE"/>
          </a:p>
        </p:txBody>
      </p:sp>
      <p:sp>
        <p:nvSpPr>
          <p:cNvPr id="4" name="Platshållare för bildobjekt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2A185255-1EF2-4264-B2B6-BC5AFCDC4191}" type="slidenum">
              <a:rPr lang="sv-SE" smtClean="0"/>
              <a:t>‹#›</a:t>
            </a:fld>
            <a:endParaRPr lang="sv-SE"/>
          </a:p>
        </p:txBody>
      </p:sp>
    </p:spTree>
    <p:extLst>
      <p:ext uri="{BB962C8B-B14F-4D97-AF65-F5344CB8AC3E}">
        <p14:creationId xmlns:p14="http://schemas.microsoft.com/office/powerpoint/2010/main" val="112544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cs typeface="Times New Roman" panose="02020603050405020304" pitchFamily="18" charset="0"/>
              </a:rPr>
              <a:t>Välkomna till information om aktuella revideringar i vår Samverkansrutin och utskrivningsprocessen, ett arbete som den Regionala genomförandegruppen för Samverkansrutinen med representanter från kommunerna, närsjukvården, psykiatrin i Halland och Hallands sjukhus ansvarat för.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cs typeface="Times New Roman" panose="02020603050405020304" pitchFamily="18" charset="0"/>
              </a:rPr>
              <a:t>Vi är några från den gruppen som kommer att hålla i dagens information. Jag heter I.K och är ordförande i gruppen men också Hallands sjukhus representant. Med mig idag har jag xx och xx.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cs typeface="Times New Roman" panose="02020603050405020304" pitchFamily="18" charset="0"/>
              </a:rPr>
              <a:t>Genomgången gör vi med stöd av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ppt</a:t>
            </a:r>
            <a:r>
              <a:rPr lang="sv-SE" sz="1200" dirty="0">
                <a:effectLst/>
                <a:latin typeface="Calibri" panose="020F0502020204030204" pitchFamily="34" charset="0"/>
                <a:ea typeface="Calibri" panose="020F0502020204030204" pitchFamily="34" charset="0"/>
                <a:cs typeface="Times New Roman" panose="02020603050405020304" pitchFamily="18" charset="0"/>
              </a:rPr>
              <a:t>-bilder och bygger på att du som deltar har lite förkunskap om både rutinen och utskrivningsprocessen.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Ppt</a:t>
            </a:r>
            <a:r>
              <a:rPr lang="sv-SE" sz="1200" dirty="0">
                <a:effectLst/>
                <a:latin typeface="Calibri" panose="020F0502020204030204" pitchFamily="34" charset="0"/>
                <a:ea typeface="Calibri" panose="020F0502020204030204" pitchFamily="34" charset="0"/>
                <a:cs typeface="Times New Roman" panose="02020603050405020304" pitchFamily="18" charset="0"/>
              </a:rPr>
              <a:t> kommer att läggas på Vårdgivarwebben om Trygg och effektiv utskrivning tillsammans med reviderad Samverkansrutin.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cs typeface="Times New Roman" panose="02020603050405020304" pitchFamily="18" charset="0"/>
              </a:rPr>
              <a:t>Vi är öppna för frågor, men först efter att vi gjort vår genomgång idag och ni kommer att ha möjlighet att skicka in frågor vila mail framöver.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cs typeface="Times New Roman" panose="02020603050405020304" pitchFamily="18" charset="0"/>
              </a:rPr>
              <a:t>Vi vill starta med en kort inledning innan vi går in på aktuella revideringar.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2A185255-1EF2-4264-B2B6-BC5AFCDC4191}" type="slidenum">
              <a:rPr lang="sv-SE" smtClean="0"/>
              <a:t>1</a:t>
            </a:fld>
            <a:endParaRPr lang="sv-SE"/>
          </a:p>
        </p:txBody>
      </p:sp>
    </p:spTree>
    <p:extLst>
      <p:ext uri="{BB962C8B-B14F-4D97-AF65-F5344CB8AC3E}">
        <p14:creationId xmlns:p14="http://schemas.microsoft.com/office/powerpoint/2010/main" val="3375326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A185255-1EF2-4264-B2B6-BC5AFCDC4191}" type="slidenum">
              <a:rPr lang="sv-SE" smtClean="0"/>
              <a:t>10</a:t>
            </a:fld>
            <a:endParaRPr lang="sv-SE"/>
          </a:p>
        </p:txBody>
      </p:sp>
    </p:spTree>
    <p:extLst>
      <p:ext uri="{BB962C8B-B14F-4D97-AF65-F5344CB8AC3E}">
        <p14:creationId xmlns:p14="http://schemas.microsoft.com/office/powerpoint/2010/main" val="3833506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Varför ska vi göra en SIP för utvalda målgrupper? Del i den nära vården och ett personcentrerat arbetssätt för en delaktig och trygg patient i syfte att minimera behov av oplanerade vårdkontakter och återinskrivning. Exempel – som belyser detta.</a:t>
            </a:r>
          </a:p>
        </p:txBody>
      </p:sp>
      <p:sp>
        <p:nvSpPr>
          <p:cNvPr id="4" name="Platshållare för bildnummer 3"/>
          <p:cNvSpPr>
            <a:spLocks noGrp="1"/>
          </p:cNvSpPr>
          <p:nvPr>
            <p:ph type="sldNum" sz="quarter" idx="5"/>
          </p:nvPr>
        </p:nvSpPr>
        <p:spPr/>
        <p:txBody>
          <a:bodyPr/>
          <a:lstStyle/>
          <a:p>
            <a:fld id="{2A185255-1EF2-4264-B2B6-BC5AFCDC4191}" type="slidenum">
              <a:rPr lang="sv-SE" smtClean="0"/>
              <a:t>11</a:t>
            </a:fld>
            <a:endParaRPr lang="sv-SE"/>
          </a:p>
        </p:txBody>
      </p:sp>
    </p:spTree>
    <p:extLst>
      <p:ext uri="{BB962C8B-B14F-4D97-AF65-F5344CB8AC3E}">
        <p14:creationId xmlns:p14="http://schemas.microsoft.com/office/powerpoint/2010/main" val="3909601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cs typeface="Calibri"/>
              </a:rPr>
              <a:t>Omprioritering</a:t>
            </a:r>
            <a:r>
              <a:rPr lang="en-US" dirty="0">
                <a:cs typeface="Calibri"/>
              </a:rPr>
              <a:t> av </a:t>
            </a:r>
            <a:r>
              <a:rPr lang="en-US" dirty="0" err="1">
                <a:cs typeface="Calibri"/>
              </a:rPr>
              <a:t>mötestid</a:t>
            </a:r>
            <a:r>
              <a:rPr lang="en-US" dirty="0">
                <a:cs typeface="Calibri"/>
              </a:rPr>
              <a:t> </a:t>
            </a:r>
            <a:r>
              <a:rPr lang="en-US" dirty="0" err="1">
                <a:cs typeface="Calibri"/>
              </a:rPr>
              <a:t>kan</a:t>
            </a:r>
            <a:r>
              <a:rPr lang="en-US" dirty="0">
                <a:cs typeface="Calibri"/>
              </a:rPr>
              <a:t> </a:t>
            </a:r>
            <a:r>
              <a:rPr lang="en-US" dirty="0" err="1">
                <a:cs typeface="Calibri"/>
              </a:rPr>
              <a:t>vara</a:t>
            </a:r>
            <a:r>
              <a:rPr lang="en-US" dirty="0">
                <a:cs typeface="Calibri"/>
              </a:rPr>
              <a:t> </a:t>
            </a:r>
            <a:r>
              <a:rPr lang="en-US" dirty="0" err="1">
                <a:cs typeface="Calibri"/>
              </a:rPr>
              <a:t>aktuellt</a:t>
            </a:r>
            <a:r>
              <a:rPr lang="en-US" dirty="0">
                <a:cs typeface="Calibri"/>
              </a:rPr>
              <a:t> </a:t>
            </a:r>
            <a:r>
              <a:rPr lang="en-US" dirty="0" err="1">
                <a:cs typeface="Calibri"/>
              </a:rPr>
              <a:t>och</a:t>
            </a:r>
            <a:r>
              <a:rPr lang="en-US" dirty="0">
                <a:cs typeface="Calibri"/>
              </a:rPr>
              <a:t> </a:t>
            </a:r>
            <a:r>
              <a:rPr lang="en-US" dirty="0" err="1">
                <a:cs typeface="Calibri"/>
              </a:rPr>
              <a:t>då</a:t>
            </a:r>
            <a:r>
              <a:rPr lang="en-US" dirty="0">
                <a:cs typeface="Calibri"/>
              </a:rPr>
              <a:t> </a:t>
            </a:r>
            <a:r>
              <a:rPr lang="en-US" dirty="0" err="1">
                <a:cs typeface="Calibri"/>
              </a:rPr>
              <a:t>innebära</a:t>
            </a:r>
            <a:r>
              <a:rPr lang="en-US" dirty="0">
                <a:cs typeface="Calibri"/>
              </a:rPr>
              <a:t> </a:t>
            </a:r>
            <a:r>
              <a:rPr lang="en-US" dirty="0" err="1">
                <a:cs typeface="Calibri"/>
              </a:rPr>
              <a:t>att</a:t>
            </a:r>
            <a:r>
              <a:rPr lang="en-US" dirty="0">
                <a:cs typeface="Calibri"/>
              </a:rPr>
              <a:t> </a:t>
            </a:r>
            <a:r>
              <a:rPr lang="en-US" dirty="0" err="1">
                <a:cs typeface="Calibri"/>
              </a:rPr>
              <a:t>annan</a:t>
            </a:r>
            <a:r>
              <a:rPr lang="en-US" dirty="0">
                <a:cs typeface="Calibri"/>
              </a:rPr>
              <a:t> </a:t>
            </a:r>
            <a:r>
              <a:rPr lang="en-US" dirty="0" err="1">
                <a:cs typeface="Calibri"/>
              </a:rPr>
              <a:t>inplanerad</a:t>
            </a:r>
            <a:r>
              <a:rPr lang="en-US" dirty="0">
                <a:cs typeface="Calibri"/>
              </a:rPr>
              <a:t> patient </a:t>
            </a:r>
            <a:r>
              <a:rPr lang="en-US" dirty="0" err="1">
                <a:cs typeface="Calibri"/>
              </a:rPr>
              <a:t>kan</a:t>
            </a:r>
            <a:r>
              <a:rPr lang="en-US" dirty="0">
                <a:cs typeface="Calibri"/>
              </a:rPr>
              <a:t> </a:t>
            </a:r>
            <a:r>
              <a:rPr lang="en-US" dirty="0" err="1">
                <a:cs typeface="Calibri"/>
              </a:rPr>
              <a:t>behöva</a:t>
            </a:r>
            <a:r>
              <a:rPr lang="en-US" dirty="0">
                <a:cs typeface="Calibri"/>
              </a:rPr>
              <a:t> </a:t>
            </a:r>
            <a:r>
              <a:rPr lang="en-US" dirty="0" err="1">
                <a:cs typeface="Calibri"/>
              </a:rPr>
              <a:t>flyttas</a:t>
            </a:r>
            <a:r>
              <a:rPr lang="en-US" dirty="0">
                <a:cs typeface="Calibri"/>
              </a:rPr>
              <a:t> till </a:t>
            </a:r>
            <a:r>
              <a:rPr lang="en-US" dirty="0" err="1">
                <a:cs typeface="Calibri"/>
              </a:rPr>
              <a:t>annan</a:t>
            </a:r>
            <a:r>
              <a:rPr lang="en-US" dirty="0">
                <a:cs typeface="Calibri"/>
              </a:rPr>
              <a:t> </a:t>
            </a:r>
            <a:r>
              <a:rPr lang="en-US" dirty="0" err="1">
                <a:cs typeface="Calibri"/>
              </a:rPr>
              <a:t>tid</a:t>
            </a:r>
            <a:r>
              <a:rPr lang="en-US" dirty="0">
                <a:cs typeface="Calibri"/>
              </a:rPr>
              <a:t>/</a:t>
            </a:r>
            <a:r>
              <a:rPr lang="en-US" dirty="0" err="1">
                <a:cs typeface="Calibri"/>
              </a:rPr>
              <a:t>dag</a:t>
            </a:r>
            <a:r>
              <a:rPr lang="en-US" dirty="0">
                <a:cs typeface="Calibri"/>
              </a:rPr>
              <a:t>. </a:t>
            </a:r>
          </a:p>
        </p:txBody>
      </p:sp>
      <p:sp>
        <p:nvSpPr>
          <p:cNvPr id="4" name="Platshållare för bildnummer 3"/>
          <p:cNvSpPr>
            <a:spLocks noGrp="1"/>
          </p:cNvSpPr>
          <p:nvPr>
            <p:ph type="sldNum" sz="quarter" idx="5"/>
          </p:nvPr>
        </p:nvSpPr>
        <p:spPr/>
        <p:txBody>
          <a:bodyPr/>
          <a:lstStyle/>
          <a:p>
            <a:fld id="{2A185255-1EF2-4264-B2B6-BC5AFCDC4191}" type="slidenum">
              <a:rPr lang="sv-SE" smtClean="0"/>
              <a:t>12</a:t>
            </a:fld>
            <a:endParaRPr lang="sv-SE"/>
          </a:p>
        </p:txBody>
      </p:sp>
    </p:spTree>
    <p:extLst>
      <p:ext uri="{BB962C8B-B14F-4D97-AF65-F5344CB8AC3E}">
        <p14:creationId xmlns:p14="http://schemas.microsoft.com/office/powerpoint/2010/main" val="1611380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lnSpc>
                <a:spcPct val="100000"/>
              </a:lnSpc>
              <a:spcAft>
                <a:spcPts val="1200"/>
              </a:spcAft>
              <a:tabLst>
                <a:tab pos="457200" algn="l"/>
              </a:tabLst>
            </a:pPr>
            <a:r>
              <a:rPr lang="sv-SE" sz="1200" b="0" dirty="0">
                <a:effectLst/>
                <a:latin typeface="Arial"/>
                <a:ea typeface="Calibri" panose="020F0502020204030204" pitchFamily="34" charset="0"/>
                <a:cs typeface="Arial"/>
              </a:rPr>
              <a:t>Ambitionen ska vara att patient ska kunna lämna slutenvården samma dag som hen meddelas att vara utskrivningsklar, epikris ska vara färdigställd och plan för vad som sker efter utskrivning ska finnas.</a:t>
            </a:r>
            <a:r>
              <a:rPr lang="sv-SE" sz="1200" b="0" dirty="0">
                <a:latin typeface="Arial"/>
                <a:ea typeface="Calibri" panose="020F0502020204030204" pitchFamily="34" charset="0"/>
                <a:cs typeface="Arial"/>
              </a:rPr>
              <a:t> </a:t>
            </a:r>
            <a:endParaRPr lang="sv-SE" sz="1200" b="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spcAft>
                <a:spcPts val="1200"/>
              </a:spcAft>
              <a:buFont typeface="Arial" panose="020B0604020202020204" pitchFamily="34" charset="0"/>
              <a:buNone/>
              <a:tabLst>
                <a:tab pos="457200" algn="l"/>
              </a:tabLst>
            </a:pPr>
            <a:r>
              <a:rPr lang="sv-SE" sz="1200" b="0" dirty="0">
                <a:effectLst/>
                <a:latin typeface="Arial"/>
                <a:ea typeface="Calibri" panose="020F0502020204030204" pitchFamily="34" charset="0"/>
                <a:cs typeface="Arial"/>
              </a:rPr>
              <a:t>När det är aktuellt ska hjälpmedelsbehov vara säkerställt från slutenvården.</a:t>
            </a:r>
          </a:p>
          <a:p>
            <a:endParaRPr lang="sv-SE" dirty="0"/>
          </a:p>
        </p:txBody>
      </p:sp>
      <p:sp>
        <p:nvSpPr>
          <p:cNvPr id="4" name="Platshållare för bildnummer 3"/>
          <p:cNvSpPr>
            <a:spLocks noGrp="1"/>
          </p:cNvSpPr>
          <p:nvPr>
            <p:ph type="sldNum" sz="quarter" idx="5"/>
          </p:nvPr>
        </p:nvSpPr>
        <p:spPr/>
        <p:txBody>
          <a:bodyPr/>
          <a:lstStyle/>
          <a:p>
            <a:fld id="{2A185255-1EF2-4264-B2B6-BC5AFCDC4191}" type="slidenum">
              <a:rPr lang="sv-SE" smtClean="0"/>
              <a:t>13</a:t>
            </a:fld>
            <a:endParaRPr lang="sv-SE"/>
          </a:p>
        </p:txBody>
      </p:sp>
    </p:spTree>
    <p:extLst>
      <p:ext uri="{BB962C8B-B14F-4D97-AF65-F5344CB8AC3E}">
        <p14:creationId xmlns:p14="http://schemas.microsoft.com/office/powerpoint/2010/main" val="1233794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A185255-1EF2-4264-B2B6-BC5AFCDC4191}" type="slidenum">
              <a:rPr lang="sv-SE" smtClean="0"/>
              <a:t>14</a:t>
            </a:fld>
            <a:endParaRPr lang="sv-SE"/>
          </a:p>
        </p:txBody>
      </p:sp>
    </p:spTree>
    <p:extLst>
      <p:ext uri="{BB962C8B-B14F-4D97-AF65-F5344CB8AC3E}">
        <p14:creationId xmlns:p14="http://schemas.microsoft.com/office/powerpoint/2010/main" val="2233598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A185255-1EF2-4264-B2B6-BC5AFCDC4191}" type="slidenum">
              <a:rPr lang="sv-SE" smtClean="0"/>
              <a:t>15</a:t>
            </a:fld>
            <a:endParaRPr lang="sv-SE"/>
          </a:p>
        </p:txBody>
      </p:sp>
    </p:spTree>
    <p:extLst>
      <p:ext uri="{BB962C8B-B14F-4D97-AF65-F5344CB8AC3E}">
        <p14:creationId xmlns:p14="http://schemas.microsoft.com/office/powerpoint/2010/main" val="1448223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Särskild satsning planeras i Halland för ökad kunskap och användande av SIP bland annat kopplat till den revidering som nu är gjord i Samverkansrutinen. </a:t>
            </a:r>
          </a:p>
        </p:txBody>
      </p:sp>
      <p:sp>
        <p:nvSpPr>
          <p:cNvPr id="4" name="Platshållare för bildnummer 3"/>
          <p:cNvSpPr>
            <a:spLocks noGrp="1"/>
          </p:cNvSpPr>
          <p:nvPr>
            <p:ph type="sldNum" sz="quarter" idx="5"/>
          </p:nvPr>
        </p:nvSpPr>
        <p:spPr/>
        <p:txBody>
          <a:bodyPr/>
          <a:lstStyle/>
          <a:p>
            <a:fld id="{2A185255-1EF2-4264-B2B6-BC5AFCDC4191}" type="slidenum">
              <a:rPr lang="sv-SE" smtClean="0"/>
              <a:t>16</a:t>
            </a:fld>
            <a:endParaRPr lang="sv-SE"/>
          </a:p>
        </p:txBody>
      </p:sp>
    </p:spTree>
    <p:extLst>
      <p:ext uri="{BB962C8B-B14F-4D97-AF65-F5344CB8AC3E}">
        <p14:creationId xmlns:p14="http://schemas.microsoft.com/office/powerpoint/2010/main" val="3628143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A185255-1EF2-4264-B2B6-BC5AFCDC4191}" type="slidenum">
              <a:rPr lang="sv-SE" smtClean="0"/>
              <a:t>17</a:t>
            </a:fld>
            <a:endParaRPr lang="sv-SE"/>
          </a:p>
        </p:txBody>
      </p:sp>
    </p:spTree>
    <p:extLst>
      <p:ext uri="{BB962C8B-B14F-4D97-AF65-F5344CB8AC3E}">
        <p14:creationId xmlns:p14="http://schemas.microsoft.com/office/powerpoint/2010/main" val="3453365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A185255-1EF2-4264-B2B6-BC5AFCDC4191}" type="slidenum">
              <a:rPr lang="sv-SE" smtClean="0"/>
              <a:t>18</a:t>
            </a:fld>
            <a:endParaRPr lang="sv-SE"/>
          </a:p>
        </p:txBody>
      </p:sp>
    </p:spTree>
    <p:extLst>
      <p:ext uri="{BB962C8B-B14F-4D97-AF65-F5344CB8AC3E}">
        <p14:creationId xmlns:p14="http://schemas.microsoft.com/office/powerpoint/2010/main" val="2357834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Den lag som reglerar utskrivningsprocessen är Lag……. Som trädde i kraft 2018. Lagen vill särskilt främja att en patient med behov av insatser skrivs ut från den slutna vården så snart som möjligt efter det att den behandlande läkaren bedömt att patienten är utskrivningsklar. I Halland har vi sedan 2020 två underlag som omsätter denna lag och i dessa har vi bl.a. denna bild med patienten/brukaren i mitten för att lyfta fram vad vi tillsammans behöver ha fokus på för ett personcentrerat arbetssätt och nära vård.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 </a:t>
            </a:r>
            <a:r>
              <a:rPr lang="sv-SE" sz="1200" b="1" dirty="0"/>
              <a:t>Denna lag syftar till att </a:t>
            </a:r>
            <a:r>
              <a:rPr lang="sv-SE" sz="1200" dirty="0"/>
              <a:t>främja en god vård och en socialtjänst av god kvalitet för enskilda som efter utskrivning från sluten vård behöver insatser från socialtjänsten, den kommunalt finansierade hälso- och sjukvården eller den öppna vården.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I detta syfte ska lagen särskilt främja att en patient med behov av insatser skrivs ut från den slutna vården så snart som möjligt efter det att den behandlande läkaren bedömt att patienten är utskrivningsklar. ”)</a:t>
            </a:r>
            <a:endParaRPr lang="sv-SE" sz="1000" dirty="0"/>
          </a:p>
          <a:p>
            <a:endParaRPr lang="sv-SE" dirty="0"/>
          </a:p>
        </p:txBody>
      </p:sp>
      <p:sp>
        <p:nvSpPr>
          <p:cNvPr id="4" name="Platshållare för bildnummer 3"/>
          <p:cNvSpPr>
            <a:spLocks noGrp="1"/>
          </p:cNvSpPr>
          <p:nvPr>
            <p:ph type="sldNum" sz="quarter" idx="5"/>
          </p:nvPr>
        </p:nvSpPr>
        <p:spPr/>
        <p:txBody>
          <a:bodyPr/>
          <a:lstStyle/>
          <a:p>
            <a:fld id="{2A185255-1EF2-4264-B2B6-BC5AFCDC4191}" type="slidenum">
              <a:rPr lang="sv-SE" smtClean="0"/>
              <a:t>2</a:t>
            </a:fld>
            <a:endParaRPr lang="sv-SE"/>
          </a:p>
        </p:txBody>
      </p:sp>
    </p:spTree>
    <p:extLst>
      <p:ext uri="{BB962C8B-B14F-4D97-AF65-F5344CB8AC3E}">
        <p14:creationId xmlns:p14="http://schemas.microsoft.com/office/powerpoint/2010/main" val="2869101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Underlagen vi utgår från är Anvisningen som beskriver… och Samverkansrutin som är en mer ….. </a:t>
            </a:r>
          </a:p>
          <a:p>
            <a:r>
              <a:rPr lang="sv-SE" dirty="0"/>
              <a:t>Som stöd för kommunikationen använder vi </a:t>
            </a:r>
            <a:r>
              <a:rPr lang="sv-SE" dirty="0" err="1"/>
              <a:t>Lifecare</a:t>
            </a:r>
            <a:r>
              <a:rPr lang="sv-SE" dirty="0"/>
              <a:t>.</a:t>
            </a:r>
          </a:p>
        </p:txBody>
      </p:sp>
      <p:sp>
        <p:nvSpPr>
          <p:cNvPr id="4" name="Platshållare för bildnummer 3"/>
          <p:cNvSpPr>
            <a:spLocks noGrp="1"/>
          </p:cNvSpPr>
          <p:nvPr>
            <p:ph type="sldNum" sz="quarter" idx="5"/>
          </p:nvPr>
        </p:nvSpPr>
        <p:spPr/>
        <p:txBody>
          <a:bodyPr/>
          <a:lstStyle/>
          <a:p>
            <a:fld id="{2A185255-1EF2-4264-B2B6-BC5AFCDC4191}" type="slidenum">
              <a:rPr lang="sv-SE" smtClean="0"/>
              <a:t>3</a:t>
            </a:fld>
            <a:endParaRPr lang="sv-SE"/>
          </a:p>
        </p:txBody>
      </p:sp>
    </p:spTree>
    <p:extLst>
      <p:ext uri="{BB962C8B-B14F-4D97-AF65-F5344CB8AC3E}">
        <p14:creationId xmlns:p14="http://schemas.microsoft.com/office/powerpoint/2010/main" val="224131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spcBef>
                <a:spcPts val="1200"/>
              </a:spcBef>
              <a:spcAft>
                <a:spcPts val="200"/>
              </a:spcAft>
              <a:buFont typeface="Wingdings,Sans-Serif"/>
              <a:buNone/>
            </a:pPr>
            <a:r>
              <a:rPr lang="sv-SE" dirty="0"/>
              <a:t>Varför är det aktuellt med en revidering?</a:t>
            </a:r>
          </a:p>
          <a:p>
            <a:pPr marL="356870" indent="-356870">
              <a:spcBef>
                <a:spcPts val="1200"/>
              </a:spcBef>
              <a:spcAft>
                <a:spcPts val="200"/>
              </a:spcAft>
              <a:buFont typeface="Wingdings,Sans-Serif"/>
              <a:buChar char="§"/>
            </a:pPr>
            <a:r>
              <a:rPr lang="sv-SE" dirty="0"/>
              <a:t>Uppföljning och erfarenheter har visat att följsamhet och resultat av nuvarande skrivningar i Samverkansrutinen inte gett en tillräcklig tydlig vägledning och har gett utrymme för olika tolkningar.  </a:t>
            </a:r>
            <a:endParaRPr lang="en-US" dirty="0"/>
          </a:p>
          <a:p>
            <a:pPr marL="356870" indent="-356870">
              <a:spcBef>
                <a:spcPts val="1200"/>
              </a:spcBef>
              <a:spcAft>
                <a:spcPts val="200"/>
              </a:spcAft>
              <a:buFont typeface="Wingdings,Sans-Serif"/>
              <a:buChar char="§"/>
            </a:pPr>
            <a:r>
              <a:rPr lang="sv-SE" dirty="0"/>
              <a:t>Syftet med aktuell revidering är också att samordna och tydliggöra skrivningarna i Samverkansrutinen och så att de stödjer ambitionen med ny Överenskommelse för den ekonomiska regleringen mellan Region Halland och Hallands kommuner som tagits fram under våren 2022. </a:t>
            </a:r>
            <a:endParaRPr lang="en-US" dirty="0"/>
          </a:p>
          <a:p>
            <a:pPr marL="356870" indent="-356870">
              <a:spcBef>
                <a:spcPts val="1200"/>
              </a:spcBef>
              <a:spcAft>
                <a:spcPts val="200"/>
              </a:spcAft>
              <a:buFont typeface="Wingdings,Sans-Serif"/>
              <a:buChar char="§"/>
            </a:pPr>
            <a:r>
              <a:rPr lang="sv-SE" dirty="0"/>
              <a:t>Förslag på revideringar var på synpunktsrunda i våras.  Lämnade synpunkter har beaktats och Regionala Utvecklingsgruppen God och nära vår, sammansatt at kommunernas socialchefer och bitr. hälso- och sjukvårdsdirektör, har ställt sig bakom den version av Samverkansrutinen och Anvisningen som gäller från och med 1 november 2022.</a:t>
            </a:r>
            <a:endParaRPr lang="sv-SE" dirty="0">
              <a:cs typeface="Calibri"/>
            </a:endParaRPr>
          </a:p>
          <a:p>
            <a:endParaRPr lang="sv-SE" dirty="0">
              <a:cs typeface="Calibri"/>
            </a:endParaRPr>
          </a:p>
        </p:txBody>
      </p:sp>
      <p:sp>
        <p:nvSpPr>
          <p:cNvPr id="4" name="Platshållare för bildnummer 3"/>
          <p:cNvSpPr>
            <a:spLocks noGrp="1"/>
          </p:cNvSpPr>
          <p:nvPr>
            <p:ph type="sldNum" sz="quarter" idx="5"/>
          </p:nvPr>
        </p:nvSpPr>
        <p:spPr/>
        <p:txBody>
          <a:bodyPr/>
          <a:lstStyle/>
          <a:p>
            <a:fld id="{2A185255-1EF2-4264-B2B6-BC5AFCDC4191}" type="slidenum">
              <a:rPr lang="sv-SE" smtClean="0"/>
              <a:t>4</a:t>
            </a:fld>
            <a:endParaRPr lang="sv-SE"/>
          </a:p>
        </p:txBody>
      </p:sp>
    </p:spTree>
    <p:extLst>
      <p:ext uri="{BB962C8B-B14F-4D97-AF65-F5344CB8AC3E}">
        <p14:creationId xmlns:p14="http://schemas.microsoft.com/office/powerpoint/2010/main" val="1014885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nya Överenskommelsen mellan RH och Hallands kommuner gäller också från 1/11 och i den framgår det att utgångspunkten i …..</a:t>
            </a:r>
          </a:p>
          <a:p>
            <a:endParaRPr lang="sv-SE" dirty="0"/>
          </a:p>
        </p:txBody>
      </p:sp>
      <p:sp>
        <p:nvSpPr>
          <p:cNvPr id="4" name="Platshållare för bildnummer 3"/>
          <p:cNvSpPr>
            <a:spLocks noGrp="1"/>
          </p:cNvSpPr>
          <p:nvPr>
            <p:ph type="sldNum" sz="quarter" idx="5"/>
          </p:nvPr>
        </p:nvSpPr>
        <p:spPr/>
        <p:txBody>
          <a:bodyPr/>
          <a:lstStyle/>
          <a:p>
            <a:fld id="{2A185255-1EF2-4264-B2B6-BC5AFCDC4191}" type="slidenum">
              <a:rPr lang="sv-SE" smtClean="0"/>
              <a:t>5</a:t>
            </a:fld>
            <a:endParaRPr lang="sv-SE"/>
          </a:p>
        </p:txBody>
      </p:sp>
    </p:spTree>
    <p:extLst>
      <p:ext uri="{BB962C8B-B14F-4D97-AF65-F5344CB8AC3E}">
        <p14:creationId xmlns:p14="http://schemas.microsoft.com/office/powerpoint/2010/main" val="2781593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ska nu gå igenom aktuella förändringar i Samverkansrutinen och lämnar över till dig xxx för att beskriva delar av dessa</a:t>
            </a:r>
          </a:p>
        </p:txBody>
      </p:sp>
      <p:sp>
        <p:nvSpPr>
          <p:cNvPr id="4" name="Platshållare för bildnummer 3"/>
          <p:cNvSpPr>
            <a:spLocks noGrp="1"/>
          </p:cNvSpPr>
          <p:nvPr>
            <p:ph type="sldNum" sz="quarter" idx="5"/>
          </p:nvPr>
        </p:nvSpPr>
        <p:spPr/>
        <p:txBody>
          <a:bodyPr/>
          <a:lstStyle/>
          <a:p>
            <a:fld id="{2A185255-1EF2-4264-B2B6-BC5AFCDC4191}" type="slidenum">
              <a:rPr lang="sv-SE" smtClean="0"/>
              <a:t>6</a:t>
            </a:fld>
            <a:endParaRPr lang="sv-SE"/>
          </a:p>
        </p:txBody>
      </p:sp>
    </p:spTree>
    <p:extLst>
      <p:ext uri="{BB962C8B-B14F-4D97-AF65-F5344CB8AC3E}">
        <p14:creationId xmlns:p14="http://schemas.microsoft.com/office/powerpoint/2010/main" val="1022845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bild är en översikt över stegen i utskrivningsprocessen där Vårdbergäran från kommunen är ett viktigt underlag för specialistvården och ska skickas på alla patienter som är kända av kommunen. De lila rutorna visar var aktuella förändringar har gjorts och vi kommer att utgå från denna bild i vår genomgång för att ni ska kunna följa med var i processen vi befinner oss. </a:t>
            </a:r>
          </a:p>
        </p:txBody>
      </p:sp>
      <p:sp>
        <p:nvSpPr>
          <p:cNvPr id="4" name="Platshållare för bildnummer 3"/>
          <p:cNvSpPr>
            <a:spLocks noGrp="1"/>
          </p:cNvSpPr>
          <p:nvPr>
            <p:ph type="sldNum" sz="quarter" idx="5"/>
          </p:nvPr>
        </p:nvSpPr>
        <p:spPr/>
        <p:txBody>
          <a:bodyPr/>
          <a:lstStyle/>
          <a:p>
            <a:fld id="{2A185255-1EF2-4264-B2B6-BC5AFCDC4191}" type="slidenum">
              <a:rPr lang="sv-SE" smtClean="0"/>
              <a:t>7</a:t>
            </a:fld>
            <a:endParaRPr lang="sv-SE"/>
          </a:p>
        </p:txBody>
      </p:sp>
    </p:spTree>
    <p:extLst>
      <p:ext uri="{BB962C8B-B14F-4D97-AF65-F5344CB8AC3E}">
        <p14:creationId xmlns:p14="http://schemas.microsoft.com/office/powerpoint/2010/main" val="3655953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Nytt- De patienter som skrivs in i slutenvården är ofta svårt sjuka/multisjuka. För att skapa bättre förutsättningar för en hög kvalitet i planeringen inför utskrivning förlängs tiden för ifyllnad av planeringsunderlaget till inom 48 timmar. Uppföljningen visar att ”Vet ej” är ett svar som förkommit för ofta och ger ibland en felaktig vägledning i behovet av planering och insatser från kommunen. </a:t>
            </a:r>
          </a:p>
          <a:p>
            <a:endParaRPr lang="sv-SE" dirty="0"/>
          </a:p>
          <a:p>
            <a:r>
              <a:rPr lang="sv-SE" dirty="0"/>
              <a:t>Om </a:t>
            </a:r>
            <a:r>
              <a:rPr lang="sv-SE"/>
              <a:t>beräknat utskrivningsdatum tidigareläggs eller flyttas fram, meddela kommunen omgående</a:t>
            </a:r>
            <a:endParaRPr lang="sv-SE" dirty="0"/>
          </a:p>
        </p:txBody>
      </p:sp>
      <p:sp>
        <p:nvSpPr>
          <p:cNvPr id="4" name="Platshållare för bildnummer 3"/>
          <p:cNvSpPr>
            <a:spLocks noGrp="1"/>
          </p:cNvSpPr>
          <p:nvPr>
            <p:ph type="sldNum" sz="quarter" idx="5"/>
          </p:nvPr>
        </p:nvSpPr>
        <p:spPr/>
        <p:txBody>
          <a:bodyPr/>
          <a:lstStyle/>
          <a:p>
            <a:fld id="{2A185255-1EF2-4264-B2B6-BC5AFCDC4191}" type="slidenum">
              <a:rPr lang="sv-SE" smtClean="0"/>
              <a:t>8</a:t>
            </a:fld>
            <a:endParaRPr lang="sv-SE"/>
          </a:p>
        </p:txBody>
      </p:sp>
    </p:spTree>
    <p:extLst>
      <p:ext uri="{BB962C8B-B14F-4D97-AF65-F5344CB8AC3E}">
        <p14:creationId xmlns:p14="http://schemas.microsoft.com/office/powerpoint/2010/main" val="559562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cs typeface="Calibri"/>
              </a:rPr>
              <a:t>Totalt</a:t>
            </a:r>
            <a:r>
              <a:rPr lang="en-US" dirty="0">
                <a:cs typeface="Calibri"/>
              </a:rPr>
              <a:t> </a:t>
            </a:r>
            <a:r>
              <a:rPr lang="en-US" dirty="0" err="1">
                <a:cs typeface="Calibri"/>
              </a:rPr>
              <a:t>planeras</a:t>
            </a:r>
            <a:r>
              <a:rPr lang="en-US" dirty="0">
                <a:cs typeface="Calibri"/>
              </a:rPr>
              <a:t> ca 800 </a:t>
            </a:r>
            <a:r>
              <a:rPr lang="en-US" dirty="0" err="1">
                <a:cs typeface="Calibri"/>
              </a:rPr>
              <a:t>patienter</a:t>
            </a:r>
            <a:r>
              <a:rPr lang="en-US" dirty="0">
                <a:cs typeface="Calibri"/>
              </a:rPr>
              <a:t> </a:t>
            </a:r>
            <a:r>
              <a:rPr lang="en-US" dirty="0" err="1">
                <a:cs typeface="Calibri"/>
              </a:rPr>
              <a:t>varje</a:t>
            </a:r>
            <a:r>
              <a:rPr lang="en-US" dirty="0">
                <a:cs typeface="Calibri"/>
              </a:rPr>
              <a:t> </a:t>
            </a:r>
            <a:r>
              <a:rPr lang="en-US" dirty="0" err="1">
                <a:cs typeface="Calibri"/>
              </a:rPr>
              <a:t>månad</a:t>
            </a:r>
            <a:r>
              <a:rPr lang="en-US" dirty="0">
                <a:cs typeface="Calibri"/>
              </a:rPr>
              <a:t> </a:t>
            </a:r>
            <a:r>
              <a:rPr lang="en-US" dirty="0" err="1">
                <a:cs typeface="Calibri"/>
              </a:rPr>
              <a:t>inom</a:t>
            </a:r>
            <a:r>
              <a:rPr lang="en-US" dirty="0">
                <a:cs typeface="Calibri"/>
              </a:rPr>
              <a:t> </a:t>
            </a:r>
            <a:r>
              <a:rPr lang="en-US" dirty="0" err="1">
                <a:cs typeface="Calibri"/>
              </a:rPr>
              <a:t>Hallands</a:t>
            </a:r>
            <a:r>
              <a:rPr lang="en-US" dirty="0">
                <a:cs typeface="Calibri"/>
              </a:rPr>
              <a:t> </a:t>
            </a:r>
            <a:r>
              <a:rPr lang="en-US" dirty="0" err="1">
                <a:cs typeface="Calibri"/>
              </a:rPr>
              <a:t>sjukhus</a:t>
            </a:r>
            <a:r>
              <a:rPr lang="en-US" dirty="0">
                <a:cs typeface="Calibri"/>
              </a:rPr>
              <a:t> med </a:t>
            </a:r>
            <a:r>
              <a:rPr lang="en-US" dirty="0" err="1">
                <a:cs typeface="Calibri"/>
              </a:rPr>
              <a:t>stöd</a:t>
            </a:r>
            <a:r>
              <a:rPr lang="en-US" dirty="0">
                <a:cs typeface="Calibri"/>
              </a:rPr>
              <a:t> av </a:t>
            </a:r>
            <a:r>
              <a:rPr lang="en-US" dirty="0" err="1">
                <a:cs typeface="Calibri"/>
              </a:rPr>
              <a:t>denna</a:t>
            </a:r>
            <a:r>
              <a:rPr lang="en-US" dirty="0">
                <a:cs typeface="Calibri"/>
              </a:rPr>
              <a:t> process, </a:t>
            </a:r>
            <a:r>
              <a:rPr lang="en-US" dirty="0" err="1">
                <a:cs typeface="Calibri"/>
              </a:rPr>
              <a:t>vilket</a:t>
            </a:r>
            <a:r>
              <a:rPr lang="en-US" dirty="0">
                <a:cs typeface="Calibri"/>
              </a:rPr>
              <a:t> </a:t>
            </a:r>
            <a:r>
              <a:rPr lang="en-US" dirty="0" err="1">
                <a:cs typeface="Calibri"/>
              </a:rPr>
              <a:t>är</a:t>
            </a:r>
            <a:r>
              <a:rPr lang="en-US" dirty="0">
                <a:cs typeface="Calibri"/>
              </a:rPr>
              <a:t> </a:t>
            </a:r>
            <a:r>
              <a:rPr lang="en-US" dirty="0" err="1">
                <a:cs typeface="Calibri"/>
              </a:rPr>
              <a:t>nästan</a:t>
            </a:r>
            <a:r>
              <a:rPr lang="en-US" dirty="0">
                <a:cs typeface="Calibri"/>
              </a:rPr>
              <a:t> 30 % av </a:t>
            </a:r>
            <a:r>
              <a:rPr lang="en-US" dirty="0" err="1">
                <a:cs typeface="Calibri"/>
              </a:rPr>
              <a:t>alla</a:t>
            </a:r>
            <a:r>
              <a:rPr lang="en-US" dirty="0">
                <a:cs typeface="Calibri"/>
              </a:rPr>
              <a:t> </a:t>
            </a:r>
            <a:r>
              <a:rPr lang="en-US" dirty="0" err="1">
                <a:cs typeface="Calibri"/>
              </a:rPr>
              <a:t>patienter</a:t>
            </a:r>
            <a:r>
              <a:rPr lang="en-US" dirty="0">
                <a:cs typeface="Calibri"/>
              </a:rPr>
              <a:t> </a:t>
            </a:r>
            <a:r>
              <a:rPr lang="en-US" dirty="0" err="1">
                <a:cs typeface="Calibri"/>
              </a:rPr>
              <a:t>som</a:t>
            </a:r>
            <a:r>
              <a:rPr lang="en-US" dirty="0">
                <a:cs typeface="Calibri"/>
              </a:rPr>
              <a:t> </a:t>
            </a:r>
            <a:r>
              <a:rPr lang="en-US" dirty="0" err="1">
                <a:cs typeface="Calibri"/>
              </a:rPr>
              <a:t>vårdas</a:t>
            </a:r>
            <a:r>
              <a:rPr lang="en-US" dirty="0">
                <a:cs typeface="Calibri"/>
              </a:rPr>
              <a:t> </a:t>
            </a:r>
            <a:r>
              <a:rPr lang="en-US" dirty="0" err="1">
                <a:cs typeface="Calibri"/>
              </a:rPr>
              <a:t>inom</a:t>
            </a:r>
            <a:r>
              <a:rPr lang="en-US" dirty="0">
                <a:cs typeface="Calibri"/>
              </a:rPr>
              <a:t> </a:t>
            </a:r>
            <a:r>
              <a:rPr lang="en-US" dirty="0" err="1">
                <a:cs typeface="Calibri"/>
              </a:rPr>
              <a:t>Hallands</a:t>
            </a:r>
            <a:r>
              <a:rPr lang="en-US" dirty="0">
                <a:cs typeface="Calibri"/>
              </a:rPr>
              <a:t> </a:t>
            </a:r>
            <a:r>
              <a:rPr lang="en-US" dirty="0" err="1">
                <a:cs typeface="Calibri"/>
              </a:rPr>
              <a:t>sjukhus</a:t>
            </a:r>
            <a:r>
              <a:rPr lang="en-US" dirty="0">
                <a:cs typeface="Calibri"/>
              </a:rPr>
              <a:t> </a:t>
            </a:r>
            <a:r>
              <a:rPr lang="en-US" dirty="0" err="1">
                <a:cs typeface="Calibri"/>
              </a:rPr>
              <a:t>varje</a:t>
            </a:r>
            <a:r>
              <a:rPr lang="en-US" dirty="0">
                <a:cs typeface="Calibri"/>
              </a:rPr>
              <a:t> </a:t>
            </a:r>
            <a:r>
              <a:rPr lang="en-US" dirty="0" err="1">
                <a:cs typeface="Calibri"/>
              </a:rPr>
              <a:t>månad</a:t>
            </a:r>
            <a:endParaRPr lang="en-US" dirty="0">
              <a:cs typeface="Calibri"/>
            </a:endParaRPr>
          </a:p>
          <a:p>
            <a:r>
              <a:rPr lang="en-US" dirty="0" err="1">
                <a:cs typeface="Calibri"/>
              </a:rPr>
              <a:t>Motsvarande</a:t>
            </a:r>
            <a:r>
              <a:rPr lang="en-US" dirty="0">
                <a:cs typeface="Calibri"/>
              </a:rPr>
              <a:t> </a:t>
            </a:r>
            <a:r>
              <a:rPr lang="en-US" dirty="0" err="1">
                <a:cs typeface="Calibri"/>
              </a:rPr>
              <a:t>siffar</a:t>
            </a:r>
            <a:r>
              <a:rPr lang="en-US" dirty="0">
                <a:cs typeface="Calibri"/>
              </a:rPr>
              <a:t> för </a:t>
            </a:r>
            <a:r>
              <a:rPr lang="en-US" dirty="0" err="1">
                <a:cs typeface="Calibri"/>
              </a:rPr>
              <a:t>Psykiatrisk</a:t>
            </a:r>
            <a:r>
              <a:rPr lang="en-US" dirty="0">
                <a:cs typeface="Calibri"/>
              </a:rPr>
              <a:t> </a:t>
            </a:r>
            <a:r>
              <a:rPr lang="en-US" dirty="0" err="1">
                <a:cs typeface="Calibri"/>
              </a:rPr>
              <a:t>slutenvård</a:t>
            </a:r>
            <a:r>
              <a:rPr lang="en-US" dirty="0">
                <a:cs typeface="Calibri"/>
              </a:rPr>
              <a:t> </a:t>
            </a:r>
            <a:r>
              <a:rPr lang="en-US" dirty="0" err="1">
                <a:cs typeface="Calibri"/>
              </a:rPr>
              <a:t>är</a:t>
            </a:r>
            <a:r>
              <a:rPr lang="en-US" dirty="0">
                <a:cs typeface="Calibri"/>
              </a:rPr>
              <a:t> ca 200 </a:t>
            </a:r>
            <a:r>
              <a:rPr lang="en-US" dirty="0" err="1">
                <a:cs typeface="Calibri"/>
              </a:rPr>
              <a:t>patienter</a:t>
            </a:r>
            <a:r>
              <a:rPr lang="en-US" dirty="0">
                <a:cs typeface="Calibri"/>
              </a:rPr>
              <a:t> </a:t>
            </a:r>
            <a:r>
              <a:rPr lang="en-US" dirty="0" err="1">
                <a:cs typeface="Calibri"/>
              </a:rPr>
              <a:t>varje</a:t>
            </a:r>
            <a:r>
              <a:rPr lang="en-US" dirty="0">
                <a:cs typeface="Calibri"/>
              </a:rPr>
              <a:t> </a:t>
            </a:r>
            <a:r>
              <a:rPr lang="en-US" dirty="0" err="1">
                <a:cs typeface="Calibri"/>
              </a:rPr>
              <a:t>månad</a:t>
            </a:r>
            <a:r>
              <a:rPr lang="en-US" dirty="0">
                <a:cs typeface="Calibri"/>
              </a:rPr>
              <a:t>, </a:t>
            </a:r>
            <a:r>
              <a:rPr lang="en-US" dirty="0" err="1">
                <a:cs typeface="Calibri"/>
              </a:rPr>
              <a:t>vilket</a:t>
            </a:r>
            <a:r>
              <a:rPr lang="en-US" dirty="0">
                <a:cs typeface="Calibri"/>
              </a:rPr>
              <a:t> </a:t>
            </a:r>
            <a:r>
              <a:rPr lang="en-US" dirty="0" err="1">
                <a:cs typeface="Calibri"/>
              </a:rPr>
              <a:t>är</a:t>
            </a:r>
            <a:r>
              <a:rPr lang="en-US" dirty="0">
                <a:cs typeface="Calibri"/>
              </a:rPr>
              <a:t> ca 35 % av </a:t>
            </a:r>
            <a:r>
              <a:rPr lang="en-US" dirty="0" err="1">
                <a:cs typeface="Calibri"/>
              </a:rPr>
              <a:t>alla</a:t>
            </a:r>
            <a:r>
              <a:rPr lang="en-US" dirty="0">
                <a:cs typeface="Calibri"/>
              </a:rPr>
              <a:t> </a:t>
            </a:r>
            <a:r>
              <a:rPr lang="en-US" dirty="0" err="1">
                <a:cs typeface="Calibri"/>
              </a:rPr>
              <a:t>patienter</a:t>
            </a:r>
            <a:r>
              <a:rPr lang="en-US" dirty="0">
                <a:cs typeface="Calibri"/>
              </a:rPr>
              <a:t> </a:t>
            </a:r>
            <a:r>
              <a:rPr lang="en-US" dirty="0" err="1">
                <a:cs typeface="Calibri"/>
              </a:rPr>
              <a:t>som</a:t>
            </a:r>
            <a:r>
              <a:rPr lang="en-US" dirty="0">
                <a:cs typeface="Calibri"/>
              </a:rPr>
              <a:t> </a:t>
            </a:r>
            <a:r>
              <a:rPr lang="en-US" dirty="0" err="1">
                <a:cs typeface="Calibri"/>
              </a:rPr>
              <a:t>vårdas</a:t>
            </a:r>
            <a:r>
              <a:rPr lang="en-US" dirty="0">
                <a:cs typeface="Calibri"/>
              </a:rPr>
              <a:t> </a:t>
            </a:r>
            <a:r>
              <a:rPr lang="en-US" dirty="0" err="1">
                <a:cs typeface="Calibri"/>
              </a:rPr>
              <a:t>inom</a:t>
            </a:r>
            <a:r>
              <a:rPr lang="en-US" dirty="0">
                <a:cs typeface="Calibri"/>
              </a:rPr>
              <a:t> </a:t>
            </a:r>
            <a:r>
              <a:rPr lang="en-US" dirty="0" err="1">
                <a:cs typeface="Calibri"/>
              </a:rPr>
              <a:t>psykiatrin</a:t>
            </a:r>
            <a:r>
              <a:rPr lang="en-US" dirty="0">
                <a:cs typeface="Calibri"/>
              </a:rPr>
              <a:t> </a:t>
            </a:r>
            <a:r>
              <a:rPr lang="en-US" dirty="0" err="1">
                <a:cs typeface="Calibri"/>
              </a:rPr>
              <a:t>varje</a:t>
            </a:r>
            <a:r>
              <a:rPr lang="en-US" dirty="0">
                <a:cs typeface="Calibri"/>
              </a:rPr>
              <a:t> </a:t>
            </a:r>
            <a:r>
              <a:rPr lang="en-US" dirty="0" err="1">
                <a:cs typeface="Calibri"/>
              </a:rPr>
              <a:t>månad</a:t>
            </a:r>
            <a:endParaRPr lang="en-US" dirty="0">
              <a:cs typeface="Calibri"/>
            </a:endParaRPr>
          </a:p>
        </p:txBody>
      </p:sp>
      <p:sp>
        <p:nvSpPr>
          <p:cNvPr id="4" name="Platshållare för bildnummer 3"/>
          <p:cNvSpPr>
            <a:spLocks noGrp="1"/>
          </p:cNvSpPr>
          <p:nvPr>
            <p:ph type="sldNum" sz="quarter" idx="5"/>
          </p:nvPr>
        </p:nvSpPr>
        <p:spPr/>
        <p:txBody>
          <a:bodyPr/>
          <a:lstStyle/>
          <a:p>
            <a:fld id="{2A185255-1EF2-4264-B2B6-BC5AFCDC4191}" type="slidenum">
              <a:rPr lang="sv-SE" smtClean="0"/>
              <a:t>9</a:t>
            </a:fld>
            <a:endParaRPr lang="sv-SE"/>
          </a:p>
        </p:txBody>
      </p:sp>
    </p:spTree>
    <p:extLst>
      <p:ext uri="{BB962C8B-B14F-4D97-AF65-F5344CB8AC3E}">
        <p14:creationId xmlns:p14="http://schemas.microsoft.com/office/powerpoint/2010/main" val="1845908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v-SE"/>
              <a:t>Klicka här för att ändra mall för rubrikformat</a:t>
            </a:r>
            <a:endParaRPr lang="en-US"/>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här för att ändra mall för underrubrikformat</a:t>
            </a:r>
            <a:endParaRPr lang="en-US"/>
          </a:p>
        </p:txBody>
      </p:sp>
      <p:sp>
        <p:nvSpPr>
          <p:cNvPr id="4" name="Date Placeholder 3"/>
          <p:cNvSpPr>
            <a:spLocks noGrp="1"/>
          </p:cNvSpPr>
          <p:nvPr>
            <p:ph type="dt" sz="half" idx="10"/>
          </p:nvPr>
        </p:nvSpPr>
        <p:spPr/>
        <p:txBody>
          <a:bodyPr/>
          <a:lstStyle/>
          <a:p>
            <a:fld id="{15DFDDE2-5C4B-4722-B23A-1BACCA003648}" type="datetimeFigureOut">
              <a:rPr lang="sv-SE" smtClean="0"/>
              <a:t>2022-10-18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1A62422-092D-410C-9676-D4D7C907574A}" type="slidenum">
              <a:rPr lang="sv-SE" smtClean="0"/>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002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15DFDDE2-5C4B-4722-B23A-1BACCA003648}" type="datetimeFigureOut">
              <a:rPr lang="sv-SE" smtClean="0"/>
              <a:t>2022-10-18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1A62422-092D-410C-9676-D4D7C907574A}" type="slidenum">
              <a:rPr lang="sv-SE" smtClean="0"/>
              <a:t>‹#›</a:t>
            </a:fld>
            <a:endParaRPr lang="sv-SE"/>
          </a:p>
        </p:txBody>
      </p:sp>
    </p:spTree>
    <p:extLst>
      <p:ext uri="{BB962C8B-B14F-4D97-AF65-F5344CB8AC3E}">
        <p14:creationId xmlns:p14="http://schemas.microsoft.com/office/powerpoint/2010/main" val="3131517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sv-SE"/>
              <a:t>Klicka här för att ändra mall för rubrikformat</a:t>
            </a:r>
            <a:endParaRPr lang="en-US"/>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15DFDDE2-5C4B-4722-B23A-1BACCA003648}" type="datetimeFigureOut">
              <a:rPr lang="sv-SE" smtClean="0"/>
              <a:t>2022-10-18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1A62422-092D-410C-9676-D4D7C907574A}" type="slidenum">
              <a:rPr lang="sv-SE" smtClean="0"/>
              <a:t>‹#›</a:t>
            </a:fld>
            <a:endParaRPr lang="sv-SE"/>
          </a:p>
        </p:txBody>
      </p:sp>
    </p:spTree>
    <p:extLst>
      <p:ext uri="{BB962C8B-B14F-4D97-AF65-F5344CB8AC3E}">
        <p14:creationId xmlns:p14="http://schemas.microsoft.com/office/powerpoint/2010/main" val="3071718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15DFDDE2-5C4B-4722-B23A-1BACCA003648}" type="datetimeFigureOut">
              <a:rPr lang="sv-SE" smtClean="0"/>
              <a:t>2022-10-18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1A62422-092D-410C-9676-D4D7C907574A}" type="slidenum">
              <a:rPr lang="sv-SE" smtClean="0"/>
              <a:t>‹#›</a:t>
            </a:fld>
            <a:endParaRPr lang="sv-SE"/>
          </a:p>
        </p:txBody>
      </p:sp>
    </p:spTree>
    <p:extLst>
      <p:ext uri="{BB962C8B-B14F-4D97-AF65-F5344CB8AC3E}">
        <p14:creationId xmlns:p14="http://schemas.microsoft.com/office/powerpoint/2010/main" val="2809729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v-SE"/>
              <a:t>Klicka här för att ändra mall för rubrikformat</a:t>
            </a:r>
            <a:endParaRPr lang="en-US"/>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15DFDDE2-5C4B-4722-B23A-1BACCA003648}" type="datetimeFigureOut">
              <a:rPr lang="sv-SE" smtClean="0"/>
              <a:t>2022-10-18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1A62422-092D-410C-9676-D4D7C907574A}" type="slidenum">
              <a:rPr lang="sv-SE" smtClean="0"/>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68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v-SE"/>
              <a:t>Klicka här för att ändra mall för rubrikformat</a:t>
            </a:r>
            <a:endParaRPr lang="en-US"/>
          </a:p>
        </p:txBody>
      </p:sp>
      <p:sp>
        <p:nvSpPr>
          <p:cNvPr id="3" name="Content Placeholder 2"/>
          <p:cNvSpPr>
            <a:spLocks noGrp="1"/>
          </p:cNvSpPr>
          <p:nvPr>
            <p:ph sz="half" idx="1"/>
          </p:nvPr>
        </p:nvSpPr>
        <p:spPr>
          <a:xfrm>
            <a:off x="1097278" y="1845734"/>
            <a:ext cx="4937760" cy="40233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217920" y="1845735"/>
            <a:ext cx="4937760" cy="40233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15DFDDE2-5C4B-4722-B23A-1BACCA003648}" type="datetimeFigureOut">
              <a:rPr lang="sv-SE" smtClean="0"/>
              <a:t>2022-10-18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61A62422-092D-410C-9676-D4D7C907574A}" type="slidenum">
              <a:rPr lang="sv-SE" smtClean="0"/>
              <a:t>‹#›</a:t>
            </a:fld>
            <a:endParaRPr lang="sv-SE"/>
          </a:p>
        </p:txBody>
      </p:sp>
    </p:spTree>
    <p:extLst>
      <p:ext uri="{BB962C8B-B14F-4D97-AF65-F5344CB8AC3E}">
        <p14:creationId xmlns:p14="http://schemas.microsoft.com/office/powerpoint/2010/main" val="1808604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v-SE"/>
              <a:t>Klicka här för att ändra mall för rubrikformat</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097280" y="2582334"/>
            <a:ext cx="4937760" cy="3378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217920" y="2582334"/>
            <a:ext cx="4937760" cy="3378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fld id="{15DFDDE2-5C4B-4722-B23A-1BACCA003648}" type="datetimeFigureOut">
              <a:rPr lang="sv-SE" smtClean="0"/>
              <a:t>2022-10-18</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61A62422-092D-410C-9676-D4D7C907574A}" type="slidenum">
              <a:rPr lang="sv-SE" smtClean="0"/>
              <a:t>‹#›</a:t>
            </a:fld>
            <a:endParaRPr lang="sv-SE"/>
          </a:p>
        </p:txBody>
      </p:sp>
    </p:spTree>
    <p:extLst>
      <p:ext uri="{BB962C8B-B14F-4D97-AF65-F5344CB8AC3E}">
        <p14:creationId xmlns:p14="http://schemas.microsoft.com/office/powerpoint/2010/main" val="4070617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Date Placeholder 2"/>
          <p:cNvSpPr>
            <a:spLocks noGrp="1"/>
          </p:cNvSpPr>
          <p:nvPr>
            <p:ph type="dt" sz="half" idx="10"/>
          </p:nvPr>
        </p:nvSpPr>
        <p:spPr/>
        <p:txBody>
          <a:bodyPr/>
          <a:lstStyle/>
          <a:p>
            <a:fld id="{15DFDDE2-5C4B-4722-B23A-1BACCA003648}" type="datetimeFigureOut">
              <a:rPr lang="sv-SE" smtClean="0"/>
              <a:t>2022-10-18</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61A62422-092D-410C-9676-D4D7C907574A}" type="slidenum">
              <a:rPr lang="sv-SE" smtClean="0"/>
              <a:t>‹#›</a:t>
            </a:fld>
            <a:endParaRPr lang="sv-SE"/>
          </a:p>
        </p:txBody>
      </p:sp>
    </p:spTree>
    <p:extLst>
      <p:ext uri="{BB962C8B-B14F-4D97-AF65-F5344CB8AC3E}">
        <p14:creationId xmlns:p14="http://schemas.microsoft.com/office/powerpoint/2010/main" val="2408894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5DFDDE2-5C4B-4722-B23A-1BACCA003648}" type="datetimeFigureOut">
              <a:rPr lang="sv-SE" smtClean="0"/>
              <a:t>2022-10-18</a:t>
            </a:fld>
            <a:endParaRPr lang="sv-S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v-SE"/>
          </a:p>
        </p:txBody>
      </p:sp>
      <p:sp>
        <p:nvSpPr>
          <p:cNvPr id="9" name="Slide Number Placeholder 8"/>
          <p:cNvSpPr>
            <a:spLocks noGrp="1"/>
          </p:cNvSpPr>
          <p:nvPr>
            <p:ph type="sldNum" sz="quarter" idx="12"/>
          </p:nvPr>
        </p:nvSpPr>
        <p:spPr/>
        <p:txBody>
          <a:bodyPr/>
          <a:lstStyle/>
          <a:p>
            <a:fld id="{61A62422-092D-410C-9676-D4D7C907574A}" type="slidenum">
              <a:rPr lang="sv-SE" smtClean="0"/>
              <a:t>‹#›</a:t>
            </a:fld>
            <a:endParaRPr lang="sv-SE"/>
          </a:p>
        </p:txBody>
      </p:sp>
    </p:spTree>
    <p:extLst>
      <p:ext uri="{BB962C8B-B14F-4D97-AF65-F5344CB8AC3E}">
        <p14:creationId xmlns:p14="http://schemas.microsoft.com/office/powerpoint/2010/main" val="1235101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ext med bildtex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v-SE"/>
              <a:t>Klicka här för att ändra mall för rubrikformat</a:t>
            </a:r>
            <a:endParaRPr lang="en-US"/>
          </a:p>
        </p:txBody>
      </p:sp>
      <p:sp>
        <p:nvSpPr>
          <p:cNvPr id="3" name="Content Placeholder 2"/>
          <p:cNvSpPr>
            <a:spLocks noGrp="1"/>
          </p:cNvSpPr>
          <p:nvPr>
            <p:ph idx="1"/>
          </p:nvPr>
        </p:nvSpPr>
        <p:spPr>
          <a:xfrm>
            <a:off x="4800600" y="731520"/>
            <a:ext cx="6492240" cy="5257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5DFDDE2-5C4B-4722-B23A-1BACCA003648}" type="datetimeFigureOut">
              <a:rPr lang="sv-SE" smtClean="0"/>
              <a:t>2022-10-18</a:t>
            </a:fld>
            <a:endParaRPr lang="sv-S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v-S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1A62422-092D-410C-9676-D4D7C907574A}" type="slidenum">
              <a:rPr lang="sv-SE" smtClean="0"/>
              <a:t>‹#›</a:t>
            </a:fld>
            <a:endParaRPr lang="sv-SE"/>
          </a:p>
        </p:txBody>
      </p:sp>
    </p:spTree>
    <p:extLst>
      <p:ext uri="{BB962C8B-B14F-4D97-AF65-F5344CB8AC3E}">
        <p14:creationId xmlns:p14="http://schemas.microsoft.com/office/powerpoint/2010/main" val="349898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sv-SE"/>
              <a:t>Klicka här för att ändra mall för rubrikformat</a:t>
            </a:r>
            <a:endParaRPr lang="en-US"/>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15DFDDE2-5C4B-4722-B23A-1BACCA003648}" type="datetimeFigureOut">
              <a:rPr lang="sv-SE" smtClean="0"/>
              <a:t>2022-10-18</a:t>
            </a:fld>
            <a:endParaRPr lang="sv-SE"/>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62422-092D-410C-9676-D4D7C907574A}" type="slidenum">
              <a:rPr lang="sv-SE" smtClean="0"/>
              <a:t>‹#›</a:t>
            </a:fld>
            <a:endParaRPr lang="sv-SE"/>
          </a:p>
        </p:txBody>
      </p:sp>
    </p:spTree>
    <p:extLst>
      <p:ext uri="{BB962C8B-B14F-4D97-AF65-F5344CB8AC3E}">
        <p14:creationId xmlns:p14="http://schemas.microsoft.com/office/powerpoint/2010/main" val="334448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v-SE"/>
              <a:t>Klicka här för att ändra mall för rubrikformat</a:t>
            </a:r>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5DFDDE2-5C4B-4722-B23A-1BACCA003648}" type="datetimeFigureOut">
              <a:rPr lang="sv-SE" smtClean="0"/>
              <a:t>2022-10-18</a:t>
            </a:fld>
            <a:endParaRPr lang="sv-S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v-S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1A62422-092D-410C-9676-D4D7C907574A}" type="slidenum">
              <a:rPr lang="sv-SE" smtClean="0"/>
              <a:t>‹#›</a:t>
            </a:fld>
            <a:endParaRPr lang="sv-S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30854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pixabay.com/sv/fr%C3%A5ga-fr%C3%A5getecken-hj%C3%A4lp-svar-230904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5E0D586D-178C-808C-E2C2-F6A994ADF0F9}"/>
              </a:ext>
            </a:extLst>
          </p:cNvPr>
          <p:cNvSpPr>
            <a:spLocks noGrp="1"/>
          </p:cNvSpPr>
          <p:nvPr>
            <p:ph type="ctrTitle"/>
          </p:nvPr>
        </p:nvSpPr>
        <p:spPr>
          <a:xfrm>
            <a:off x="1097280" y="758952"/>
            <a:ext cx="10058400" cy="3892168"/>
          </a:xfrm>
        </p:spPr>
        <p:txBody>
          <a:bodyPr>
            <a:normAutofit/>
          </a:bodyPr>
          <a:lstStyle/>
          <a:p>
            <a:r>
              <a:rPr lang="sv-SE" sz="4400" b="1" dirty="0">
                <a:solidFill>
                  <a:srgbClr val="FFFFFF"/>
                </a:solidFill>
                <a:latin typeface="Arial" panose="020B0604020202020204" pitchFamily="34" charset="0"/>
                <a:cs typeface="Arial" panose="020B0604020202020204" pitchFamily="34" charset="0"/>
              </a:rPr>
              <a:t>Samverkansrutin för </a:t>
            </a:r>
            <a:br>
              <a:rPr lang="sv-SE" sz="4400" b="1" dirty="0">
                <a:solidFill>
                  <a:srgbClr val="FFFFFF"/>
                </a:solidFill>
                <a:latin typeface="Arial" panose="020B0604020202020204" pitchFamily="34" charset="0"/>
                <a:cs typeface="Arial" panose="020B0604020202020204" pitchFamily="34" charset="0"/>
              </a:rPr>
            </a:br>
            <a:r>
              <a:rPr lang="sv-SE" sz="4400" b="1" dirty="0">
                <a:solidFill>
                  <a:srgbClr val="FFFFFF"/>
                </a:solidFill>
                <a:latin typeface="Arial" panose="020B0604020202020204" pitchFamily="34" charset="0"/>
                <a:cs typeface="Arial" panose="020B0604020202020204" pitchFamily="34" charset="0"/>
              </a:rPr>
              <a:t>vård- och omsorgsplanering </a:t>
            </a:r>
            <a:br>
              <a:rPr lang="sv-SE" sz="4400" b="1" dirty="0">
                <a:solidFill>
                  <a:srgbClr val="FFFFFF"/>
                </a:solidFill>
                <a:latin typeface="Arial" panose="020B0604020202020204" pitchFamily="34" charset="0"/>
                <a:cs typeface="Arial" panose="020B0604020202020204" pitchFamily="34" charset="0"/>
              </a:rPr>
            </a:br>
            <a:r>
              <a:rPr lang="sv-SE" sz="4400" b="1" dirty="0">
                <a:solidFill>
                  <a:srgbClr val="FFFFFF"/>
                </a:solidFill>
                <a:latin typeface="Arial" panose="020B0604020202020204" pitchFamily="34" charset="0"/>
                <a:cs typeface="Arial" panose="020B0604020202020204" pitchFamily="34" charset="0"/>
              </a:rPr>
              <a:t>i öppenvård och utskrivning </a:t>
            </a:r>
            <a:br>
              <a:rPr lang="sv-SE" sz="4400" b="1" dirty="0">
                <a:solidFill>
                  <a:srgbClr val="FFFFFF"/>
                </a:solidFill>
                <a:latin typeface="Arial" panose="020B0604020202020204" pitchFamily="34" charset="0"/>
                <a:cs typeface="Arial" panose="020B0604020202020204" pitchFamily="34" charset="0"/>
              </a:rPr>
            </a:br>
            <a:r>
              <a:rPr lang="sv-SE" sz="4400" b="1" dirty="0">
                <a:solidFill>
                  <a:srgbClr val="FFFFFF"/>
                </a:solidFill>
                <a:latin typeface="Arial" panose="020B0604020202020204" pitchFamily="34" charset="0"/>
                <a:cs typeface="Arial" panose="020B0604020202020204" pitchFamily="34" charset="0"/>
              </a:rPr>
              <a:t>från slutenvård</a:t>
            </a:r>
            <a:br>
              <a:rPr lang="sv-SE" sz="4400" b="1" dirty="0">
                <a:solidFill>
                  <a:srgbClr val="FFFFFF"/>
                </a:solidFill>
                <a:latin typeface="Arial" panose="020B0604020202020204" pitchFamily="34" charset="0"/>
                <a:cs typeface="Arial" panose="020B0604020202020204" pitchFamily="34" charset="0"/>
              </a:rPr>
            </a:br>
            <a:br>
              <a:rPr lang="sv-SE" sz="4400" b="1" dirty="0">
                <a:solidFill>
                  <a:srgbClr val="FFFFFF"/>
                </a:solidFill>
                <a:latin typeface="Arial" panose="020B0604020202020204" pitchFamily="34" charset="0"/>
                <a:cs typeface="Arial" panose="020B0604020202020204" pitchFamily="34" charset="0"/>
              </a:rPr>
            </a:br>
            <a:r>
              <a:rPr lang="sv-SE" sz="4400" b="1" dirty="0">
                <a:solidFill>
                  <a:srgbClr val="FFFFFF"/>
                </a:solidFill>
                <a:latin typeface="Arial" panose="020B0604020202020204" pitchFamily="34" charset="0"/>
                <a:cs typeface="Arial" panose="020B0604020202020204" pitchFamily="34" charset="0"/>
              </a:rPr>
              <a:t>- revideringar från 1 november 2022</a:t>
            </a:r>
          </a:p>
        </p:txBody>
      </p:sp>
      <p:sp>
        <p:nvSpPr>
          <p:cNvPr id="3" name="Underrubrik 2">
            <a:extLst>
              <a:ext uri="{FF2B5EF4-FFF2-40B4-BE49-F238E27FC236}">
                <a16:creationId xmlns:a16="http://schemas.microsoft.com/office/drawing/2014/main" id="{12EACC51-FB58-D2E9-FE56-773321335A72}"/>
              </a:ext>
            </a:extLst>
          </p:cNvPr>
          <p:cNvSpPr>
            <a:spLocks noGrp="1"/>
          </p:cNvSpPr>
          <p:nvPr>
            <p:ph type="subTitle" idx="1"/>
          </p:nvPr>
        </p:nvSpPr>
        <p:spPr>
          <a:xfrm>
            <a:off x="1100051" y="5225240"/>
            <a:ext cx="10058400" cy="1143000"/>
          </a:xfrm>
        </p:spPr>
        <p:txBody>
          <a:bodyPr>
            <a:normAutofit/>
          </a:bodyPr>
          <a:lstStyle/>
          <a:p>
            <a:r>
              <a:rPr lang="sv-SE">
                <a:solidFill>
                  <a:srgbClr val="FFFFFF"/>
                </a:solidFill>
              </a:rPr>
              <a:t>Information oktober 2022</a:t>
            </a:r>
          </a:p>
        </p:txBody>
      </p:sp>
    </p:spTree>
    <p:extLst>
      <p:ext uri="{BB962C8B-B14F-4D97-AF65-F5344CB8AC3E}">
        <p14:creationId xmlns:p14="http://schemas.microsoft.com/office/powerpoint/2010/main" val="398476988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A4F77-1BEE-423E-8018-CCA65F799DE9}"/>
              </a:ext>
            </a:extLst>
          </p:cNvPr>
          <p:cNvSpPr>
            <a:spLocks noGrp="1"/>
          </p:cNvSpPr>
          <p:nvPr>
            <p:ph type="title"/>
          </p:nvPr>
        </p:nvSpPr>
        <p:spPr>
          <a:xfrm>
            <a:off x="1097280" y="263527"/>
            <a:ext cx="10058400" cy="1450757"/>
          </a:xfrm>
        </p:spPr>
        <p:txBody>
          <a:bodyPr>
            <a:normAutofit fontScale="90000"/>
          </a:bodyPr>
          <a:lstStyle/>
          <a:p>
            <a:r>
              <a:rPr lang="sv-SE" sz="4400" b="1">
                <a:solidFill>
                  <a:schemeClr val="accent3">
                    <a:lumMod val="75000"/>
                  </a:schemeClr>
                </a:solidFill>
              </a:rPr>
              <a:t>Revideringar Gult spår</a:t>
            </a:r>
            <a:r>
              <a:rPr lang="sv-SE"/>
              <a:t> </a:t>
            </a:r>
            <a:br>
              <a:rPr lang="sv-SE"/>
            </a:br>
            <a:r>
              <a:rPr lang="sv-SE" sz="2000">
                <a:latin typeface="+mn-lt"/>
              </a:rPr>
              <a:t>Gult spår omfattar patienter </a:t>
            </a:r>
            <a:r>
              <a:rPr lang="sv-SE" sz="2000">
                <a:effectLst/>
                <a:latin typeface="+mn-lt"/>
                <a:ea typeface="Times New Roman" panose="02020603050405020304" pitchFamily="18" charset="0"/>
                <a:cs typeface="Arial" panose="020B0604020202020204" pitchFamily="34" charset="0"/>
              </a:rPr>
              <a:t>med nytillkomna/förändrade behov av </a:t>
            </a:r>
            <a:br>
              <a:rPr lang="sv-SE" sz="2000">
                <a:effectLst/>
                <a:latin typeface="+mn-lt"/>
                <a:ea typeface="Times New Roman" panose="02020603050405020304" pitchFamily="18" charset="0"/>
                <a:cs typeface="Arial" panose="020B0604020202020204" pitchFamily="34" charset="0"/>
              </a:rPr>
            </a:br>
            <a:r>
              <a:rPr lang="sv-SE" sz="2000">
                <a:effectLst/>
                <a:latin typeface="+mn-lt"/>
                <a:ea typeface="Times New Roman" panose="02020603050405020304" pitchFamily="18" charset="0"/>
                <a:cs typeface="Arial" panose="020B0604020202020204" pitchFamily="34" charset="0"/>
              </a:rPr>
              <a:t>hälso- och sjukvårdsinsatser.</a:t>
            </a:r>
            <a:br>
              <a:rPr lang="sv-SE" sz="2000">
                <a:effectLst/>
                <a:latin typeface="+mn-lt"/>
                <a:ea typeface="Times New Roman" panose="02020603050405020304" pitchFamily="18" charset="0"/>
                <a:cs typeface="Arial" panose="020B0604020202020204" pitchFamily="34" charset="0"/>
              </a:rPr>
            </a:br>
            <a:r>
              <a:rPr lang="sv-SE" sz="2000">
                <a:effectLst/>
                <a:latin typeface="+mn-lt"/>
                <a:ea typeface="Times New Roman" panose="02020603050405020304" pitchFamily="18" charset="0"/>
                <a:cs typeface="Arial" panose="020B0604020202020204" pitchFamily="34" charset="0"/>
              </a:rPr>
              <a:t>Patienten kan även ha behov av socialtjänstinsatser.</a:t>
            </a:r>
            <a:endParaRPr lang="sv-SE" sz="2000">
              <a:latin typeface="+mn-lt"/>
            </a:endParaRPr>
          </a:p>
        </p:txBody>
      </p:sp>
      <p:sp>
        <p:nvSpPr>
          <p:cNvPr id="3" name="Platshållare för innehåll 2">
            <a:extLst>
              <a:ext uri="{FF2B5EF4-FFF2-40B4-BE49-F238E27FC236}">
                <a16:creationId xmlns:a16="http://schemas.microsoft.com/office/drawing/2014/main" id="{479800CC-81DA-9E22-7F32-89CD156FB711}"/>
              </a:ext>
            </a:extLst>
          </p:cNvPr>
          <p:cNvSpPr>
            <a:spLocks noGrp="1"/>
          </p:cNvSpPr>
          <p:nvPr>
            <p:ph idx="1"/>
          </p:nvPr>
        </p:nvSpPr>
        <p:spPr>
          <a:xfrm>
            <a:off x="1097280" y="2050560"/>
            <a:ext cx="10058400" cy="4023360"/>
          </a:xfrm>
        </p:spPr>
        <p:txBody>
          <a:bodyPr vert="horz" lIns="0" tIns="45720" rIns="0" bIns="45720" rtlCol="0" anchor="t">
            <a:normAutofit/>
          </a:bodyPr>
          <a:lstStyle/>
          <a:p>
            <a:pPr marL="447675" indent="-355600">
              <a:lnSpc>
                <a:spcPct val="100000"/>
              </a:lnSpc>
              <a:buFont typeface="Wingdings" panose="020F0502020204030204" pitchFamily="34" charset="0"/>
              <a:buChar char="§"/>
            </a:pPr>
            <a:r>
              <a:rPr lang="sv-SE" dirty="0">
                <a:solidFill>
                  <a:schemeClr val="tx1"/>
                </a:solidFill>
                <a:ea typeface="+mn-lt"/>
                <a:cs typeface="+mn-lt"/>
              </a:rPr>
              <a:t>Kommunen bedömer utfall av färgspår i </a:t>
            </a:r>
            <a:r>
              <a:rPr lang="sv-SE" dirty="0" err="1">
                <a:solidFill>
                  <a:schemeClr val="tx1"/>
                </a:solidFill>
                <a:ea typeface="+mn-lt"/>
                <a:cs typeface="+mn-lt"/>
              </a:rPr>
              <a:t>Lifecare</a:t>
            </a:r>
            <a:r>
              <a:rPr lang="sv-SE" dirty="0">
                <a:solidFill>
                  <a:schemeClr val="tx1"/>
                </a:solidFill>
                <a:ea typeface="+mn-lt"/>
                <a:cs typeface="+mn-lt"/>
              </a:rPr>
              <a:t> och ändrar vid behov färgspår, samt meddelar övriga parter i ett </a:t>
            </a:r>
            <a:r>
              <a:rPr lang="sv-SE" i="1" dirty="0">
                <a:solidFill>
                  <a:schemeClr val="tx1"/>
                </a:solidFill>
                <a:ea typeface="+mn-lt"/>
                <a:cs typeface="+mn-lt"/>
              </a:rPr>
              <a:t>generellt meddelande</a:t>
            </a:r>
            <a:r>
              <a:rPr lang="sv-SE" dirty="0">
                <a:solidFill>
                  <a:schemeClr val="tx1"/>
                </a:solidFill>
                <a:ea typeface="+mn-lt"/>
                <a:cs typeface="+mn-lt"/>
              </a:rPr>
              <a:t> vid byte av färgspår.</a:t>
            </a:r>
            <a:br>
              <a:rPr lang="sv-SE" dirty="0">
                <a:solidFill>
                  <a:schemeClr val="tx1"/>
                </a:solidFill>
                <a:ea typeface="+mn-lt"/>
                <a:cs typeface="+mn-lt"/>
              </a:rPr>
            </a:br>
            <a:endParaRPr lang="sv-SE" dirty="0">
              <a:solidFill>
                <a:schemeClr val="tx1"/>
              </a:solidFill>
              <a:ea typeface="Calibri"/>
              <a:cs typeface="Calibri"/>
            </a:endParaRPr>
          </a:p>
          <a:p>
            <a:pPr marL="447675" indent="-355600">
              <a:lnSpc>
                <a:spcPct val="100000"/>
              </a:lnSpc>
              <a:buFont typeface="Wingdings" panose="020F0502020204030204" pitchFamily="34" charset="0"/>
              <a:buChar char="§"/>
            </a:pPr>
            <a:r>
              <a:rPr lang="sv-SE" i="1" dirty="0">
                <a:solidFill>
                  <a:schemeClr val="tx1"/>
                </a:solidFill>
                <a:highlight>
                  <a:srgbClr val="FFFF00"/>
                </a:highlight>
                <a:ea typeface="+mn-lt"/>
                <a:cs typeface="+mn-lt"/>
              </a:rPr>
              <a:t>Nytt - </a:t>
            </a:r>
            <a:r>
              <a:rPr lang="sv-SE" dirty="0">
                <a:solidFill>
                  <a:schemeClr val="tx1"/>
                </a:solidFill>
                <a:ea typeface="+mn-lt"/>
                <a:cs typeface="+mn-lt"/>
              </a:rPr>
              <a:t>Slutenvården ansvarar för att skicka videolänk till närstående om mötet sker digitalt.</a:t>
            </a:r>
          </a:p>
          <a:p>
            <a:pPr marL="447675" indent="-355600">
              <a:lnSpc>
                <a:spcPct val="100000"/>
              </a:lnSpc>
              <a:buFont typeface="Wingdings" panose="020F0502020204030204" pitchFamily="34" charset="0"/>
              <a:buChar char="§"/>
            </a:pPr>
            <a:r>
              <a:rPr lang="sv-SE" dirty="0">
                <a:solidFill>
                  <a:schemeClr val="tx1"/>
                </a:solidFill>
                <a:ea typeface="+mn-lt"/>
                <a:cs typeface="+mn-lt"/>
              </a:rPr>
              <a:t>Resultatet av utskrivningsplaneringen dokumenteras i patientinformation </a:t>
            </a:r>
            <a:br>
              <a:rPr lang="sv-SE" dirty="0">
                <a:solidFill>
                  <a:schemeClr val="tx1"/>
                </a:solidFill>
                <a:ea typeface="+mn-lt"/>
                <a:cs typeface="+mn-lt"/>
              </a:rPr>
            </a:br>
            <a:r>
              <a:rPr lang="sv-SE" dirty="0">
                <a:solidFill>
                  <a:schemeClr val="tx1"/>
                </a:solidFill>
                <a:ea typeface="+mn-lt"/>
                <a:cs typeface="+mn-lt"/>
              </a:rPr>
              <a:t> </a:t>
            </a:r>
            <a:r>
              <a:rPr lang="sv-SE" dirty="0" err="1">
                <a:solidFill>
                  <a:schemeClr val="tx1"/>
                </a:solidFill>
                <a:ea typeface="+mn-lt"/>
                <a:cs typeface="+mn-lt"/>
              </a:rPr>
              <a:t>Lifecare</a:t>
            </a:r>
            <a:r>
              <a:rPr lang="sv-SE" dirty="0">
                <a:solidFill>
                  <a:schemeClr val="tx1"/>
                </a:solidFill>
                <a:ea typeface="+mn-lt"/>
                <a:cs typeface="+mn-lt"/>
              </a:rPr>
              <a:t> senast samma dag som utskrivningsplaneringen genomförs.</a:t>
            </a:r>
          </a:p>
          <a:p>
            <a:pPr>
              <a:buFont typeface="Wingdings" panose="020F0502020204030204" pitchFamily="34" charset="0"/>
              <a:buChar char="§"/>
            </a:pPr>
            <a:endParaRPr lang="sv-SE" sz="2400" b="1" dirty="0">
              <a:solidFill>
                <a:schemeClr val="tx1"/>
              </a:solidFill>
              <a:ea typeface="Calibri" panose="020F0502020204030204"/>
              <a:cs typeface="Calibri" panose="020F0502020204030204"/>
            </a:endParaRPr>
          </a:p>
          <a:p>
            <a:pPr>
              <a:buFont typeface="Arial" panose="020F0502020204030204" pitchFamily="34" charset="0"/>
              <a:buChar char="•"/>
            </a:pPr>
            <a:endParaRPr lang="sv-SE" dirty="0">
              <a:solidFill>
                <a:schemeClr val="tx1"/>
              </a:solidFill>
              <a:cs typeface="Calibri" panose="020F0502020204030204"/>
            </a:endParaRPr>
          </a:p>
          <a:p>
            <a:pPr>
              <a:buFont typeface="Arial" panose="020F0502020204030204" pitchFamily="34" charset="0"/>
              <a:buChar char="•"/>
            </a:pPr>
            <a:endParaRPr lang="sv-SE" dirty="0">
              <a:solidFill>
                <a:schemeClr val="tx1"/>
              </a:solidFill>
              <a:cs typeface="Calibri" panose="020F0502020204030204"/>
            </a:endParaRPr>
          </a:p>
          <a:p>
            <a:pPr>
              <a:buFont typeface="Arial" panose="020F0502020204030204" pitchFamily="34" charset="0"/>
              <a:buChar char="•"/>
            </a:pPr>
            <a:endParaRPr lang="sv-SE" dirty="0">
              <a:solidFill>
                <a:schemeClr val="tx1"/>
              </a:solidFill>
              <a:ea typeface="Calibri" panose="020F0502020204030204"/>
              <a:cs typeface="Calibri" panose="020F0502020204030204"/>
            </a:endParaRPr>
          </a:p>
        </p:txBody>
      </p:sp>
      <p:pic>
        <p:nvPicPr>
          <p:cNvPr id="7" name="Bildobjekt 6">
            <a:extLst>
              <a:ext uri="{FF2B5EF4-FFF2-40B4-BE49-F238E27FC236}">
                <a16:creationId xmlns:a16="http://schemas.microsoft.com/office/drawing/2014/main" id="{4DDF930D-DB7A-5105-9A32-2C743F9DC3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53220" y="97540"/>
            <a:ext cx="3035347" cy="1616744"/>
          </a:xfrm>
          <a:prstGeom prst="rect">
            <a:avLst/>
          </a:prstGeom>
          <a:noFill/>
        </p:spPr>
      </p:pic>
      <p:sp>
        <p:nvSpPr>
          <p:cNvPr id="5" name="textruta 4">
            <a:extLst>
              <a:ext uri="{FF2B5EF4-FFF2-40B4-BE49-F238E27FC236}">
                <a16:creationId xmlns:a16="http://schemas.microsoft.com/office/drawing/2014/main" id="{4F0AB69D-AB01-A804-E14E-5A575EB1AEAB}"/>
              </a:ext>
            </a:extLst>
          </p:cNvPr>
          <p:cNvSpPr txBox="1"/>
          <p:nvPr/>
        </p:nvSpPr>
        <p:spPr>
          <a:xfrm>
            <a:off x="9212234" y="933237"/>
            <a:ext cx="603504" cy="243778"/>
          </a:xfrm>
          <a:prstGeom prst="rect">
            <a:avLst/>
          </a:prstGeom>
          <a:noFill/>
          <a:ln w="57150">
            <a:solidFill>
              <a:srgbClr val="B707C9"/>
            </a:solidFill>
          </a:ln>
        </p:spPr>
        <p:txBody>
          <a:bodyPr wrap="square" rtlCol="0">
            <a:spAutoFit/>
          </a:bodyPr>
          <a:lstStyle/>
          <a:p>
            <a:endParaRPr lang="sv-SE"/>
          </a:p>
        </p:txBody>
      </p:sp>
      <p:sp>
        <p:nvSpPr>
          <p:cNvPr id="6" name="textruta 5">
            <a:extLst>
              <a:ext uri="{FF2B5EF4-FFF2-40B4-BE49-F238E27FC236}">
                <a16:creationId xmlns:a16="http://schemas.microsoft.com/office/drawing/2014/main" id="{FEC9EE60-FF50-48F2-6F02-B4C04CE0B6F4}"/>
              </a:ext>
            </a:extLst>
          </p:cNvPr>
          <p:cNvSpPr txBox="1"/>
          <p:nvPr/>
        </p:nvSpPr>
        <p:spPr>
          <a:xfrm>
            <a:off x="9659489" y="1470506"/>
            <a:ext cx="603504" cy="243778"/>
          </a:xfrm>
          <a:prstGeom prst="rect">
            <a:avLst/>
          </a:prstGeom>
          <a:noFill/>
          <a:ln w="57150">
            <a:solidFill>
              <a:srgbClr val="B707C9"/>
            </a:solidFill>
          </a:ln>
        </p:spPr>
        <p:txBody>
          <a:bodyPr wrap="square" rtlCol="0">
            <a:spAutoFit/>
          </a:bodyPr>
          <a:lstStyle/>
          <a:p>
            <a:endParaRPr lang="sv-SE"/>
          </a:p>
        </p:txBody>
      </p:sp>
    </p:spTree>
    <p:extLst>
      <p:ext uri="{BB962C8B-B14F-4D97-AF65-F5344CB8AC3E}">
        <p14:creationId xmlns:p14="http://schemas.microsoft.com/office/powerpoint/2010/main" val="3138819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A4F77-1BEE-423E-8018-CCA65F799DE9}"/>
              </a:ext>
            </a:extLst>
          </p:cNvPr>
          <p:cNvSpPr>
            <a:spLocks noGrp="1"/>
          </p:cNvSpPr>
          <p:nvPr>
            <p:ph type="title"/>
          </p:nvPr>
        </p:nvSpPr>
        <p:spPr>
          <a:xfrm>
            <a:off x="621792" y="-218073"/>
            <a:ext cx="10058400" cy="1450757"/>
          </a:xfrm>
        </p:spPr>
        <p:txBody>
          <a:bodyPr/>
          <a:lstStyle/>
          <a:p>
            <a:r>
              <a:rPr lang="sv-SE" sz="4400" b="1">
                <a:solidFill>
                  <a:schemeClr val="accent3">
                    <a:lumMod val="75000"/>
                  </a:schemeClr>
                </a:solidFill>
              </a:rPr>
              <a:t>Revideringar Gult spår</a:t>
            </a:r>
            <a:br>
              <a:rPr lang="sv-SE" sz="4400" b="1">
                <a:solidFill>
                  <a:schemeClr val="accent3">
                    <a:lumMod val="75000"/>
                  </a:schemeClr>
                </a:solidFill>
              </a:rPr>
            </a:br>
            <a:r>
              <a:rPr lang="sv-SE" sz="2400" b="1">
                <a:solidFill>
                  <a:schemeClr val="accent3">
                    <a:lumMod val="75000"/>
                  </a:schemeClr>
                </a:solidFill>
              </a:rPr>
              <a:t>- fortsättning</a:t>
            </a:r>
            <a:r>
              <a:rPr lang="sv-SE" sz="2800"/>
              <a:t> </a:t>
            </a:r>
            <a:endParaRPr lang="sv-SE"/>
          </a:p>
        </p:txBody>
      </p:sp>
      <p:sp>
        <p:nvSpPr>
          <p:cNvPr id="3" name="Platshållare för innehåll 2">
            <a:extLst>
              <a:ext uri="{FF2B5EF4-FFF2-40B4-BE49-F238E27FC236}">
                <a16:creationId xmlns:a16="http://schemas.microsoft.com/office/drawing/2014/main" id="{479800CC-81DA-9E22-7F32-89CD156FB711}"/>
              </a:ext>
            </a:extLst>
          </p:cNvPr>
          <p:cNvSpPr>
            <a:spLocks noGrp="1"/>
          </p:cNvSpPr>
          <p:nvPr>
            <p:ph idx="1"/>
          </p:nvPr>
        </p:nvSpPr>
        <p:spPr>
          <a:xfrm>
            <a:off x="859535" y="1399540"/>
            <a:ext cx="11236147" cy="4712177"/>
          </a:xfrm>
        </p:spPr>
        <p:txBody>
          <a:bodyPr vert="horz" lIns="0" tIns="45720" rIns="0" bIns="45720" rtlCol="0" anchor="t">
            <a:noAutofit/>
          </a:bodyPr>
          <a:lstStyle/>
          <a:p>
            <a:pPr marL="0" indent="0">
              <a:buNone/>
            </a:pPr>
            <a:r>
              <a:rPr lang="sv-SE" i="1" dirty="0">
                <a:solidFill>
                  <a:schemeClr val="tx1"/>
                </a:solidFill>
                <a:highlight>
                  <a:srgbClr val="FFFF00"/>
                </a:highlight>
                <a:ea typeface="+mn-lt"/>
                <a:cs typeface="+mn-lt"/>
              </a:rPr>
              <a:t>Nytt- målgrupper för SIP efter utskrivning</a:t>
            </a:r>
            <a:br>
              <a:rPr lang="sv-SE" i="1" dirty="0">
                <a:solidFill>
                  <a:schemeClr val="tx1"/>
                </a:solidFill>
                <a:highlight>
                  <a:srgbClr val="FFFF00"/>
                </a:highlight>
                <a:ea typeface="+mn-lt"/>
                <a:cs typeface="+mn-lt"/>
              </a:rPr>
            </a:br>
            <a:br>
              <a:rPr lang="sv-SE" i="1" dirty="0">
                <a:solidFill>
                  <a:schemeClr val="tx1"/>
                </a:solidFill>
                <a:highlight>
                  <a:srgbClr val="FFFF00"/>
                </a:highlight>
                <a:ea typeface="+mn-lt"/>
                <a:cs typeface="+mn-lt"/>
              </a:rPr>
            </a:br>
            <a:r>
              <a:rPr lang="sv-SE" b="1" dirty="0">
                <a:solidFill>
                  <a:schemeClr val="tx1"/>
                </a:solidFill>
              </a:rPr>
              <a:t>SIP ska upprättas i hemmet efter utskrivning för</a:t>
            </a:r>
            <a:r>
              <a:rPr lang="sv-SE" dirty="0">
                <a:solidFill>
                  <a:schemeClr val="tx1"/>
                </a:solidFill>
              </a:rPr>
              <a:t>: </a:t>
            </a:r>
            <a:endParaRPr lang="sv-SE" dirty="0">
              <a:solidFill>
                <a:schemeClr val="tx1"/>
              </a:solidFill>
              <a:ea typeface="Calibri"/>
              <a:cs typeface="Calibri"/>
            </a:endParaRPr>
          </a:p>
          <a:p>
            <a:pPr marL="265113" indent="-265113">
              <a:spcBef>
                <a:spcPts val="0"/>
              </a:spcBef>
              <a:buFont typeface="Wingdings" panose="020F0502020204030204" pitchFamily="34" charset="0"/>
              <a:buChar char="§"/>
            </a:pPr>
            <a:r>
              <a:rPr lang="sv-SE" dirty="0">
                <a:solidFill>
                  <a:schemeClr val="tx1"/>
                </a:solidFill>
              </a:rPr>
              <a:t>nyinskrivna i hemsjukvården </a:t>
            </a:r>
            <a:endParaRPr lang="sv-SE" dirty="0">
              <a:solidFill>
                <a:schemeClr val="tx1"/>
              </a:solidFill>
              <a:ea typeface="Calibri" panose="020F0502020204030204" pitchFamily="34" charset="0"/>
              <a:cs typeface="Calibri" panose="020F0502020204030204" pitchFamily="34" charset="0"/>
            </a:endParaRPr>
          </a:p>
          <a:p>
            <a:pPr marL="265113" indent="-265113">
              <a:spcBef>
                <a:spcPts val="0"/>
              </a:spcBef>
              <a:buFont typeface="Wingdings" panose="020F0502020204030204" pitchFamily="34" charset="0"/>
              <a:buChar char="§"/>
            </a:pPr>
            <a:r>
              <a:rPr lang="sv-SE" dirty="0">
                <a:solidFill>
                  <a:schemeClr val="tx1"/>
                </a:solidFill>
              </a:rPr>
              <a:t>patienter som inte har förmåga att samordna sin vård och omsorg </a:t>
            </a:r>
            <a:endParaRPr lang="sv-SE" dirty="0">
              <a:solidFill>
                <a:schemeClr val="tx1"/>
              </a:solidFill>
              <a:ea typeface="Calibri" panose="020F0502020204030204" pitchFamily="34" charset="0"/>
              <a:cs typeface="Calibri" panose="020F0502020204030204" pitchFamily="34" charset="0"/>
            </a:endParaRPr>
          </a:p>
          <a:p>
            <a:pPr marL="265113" indent="-265113">
              <a:spcBef>
                <a:spcPts val="0"/>
              </a:spcBef>
              <a:buFont typeface="Wingdings" panose="020F0502020204030204" pitchFamily="34" charset="0"/>
              <a:buChar char="§"/>
            </a:pPr>
            <a:r>
              <a:rPr lang="sv-SE" dirty="0">
                <a:solidFill>
                  <a:schemeClr val="tx1"/>
                </a:solidFill>
              </a:rPr>
              <a:t>patienter med flera läkarkontakter (från både närsjukvård och specialistvård)</a:t>
            </a:r>
          </a:p>
          <a:p>
            <a:pPr marL="0" indent="0">
              <a:buNone/>
            </a:pPr>
            <a:r>
              <a:rPr lang="sv-SE" dirty="0">
                <a:solidFill>
                  <a:schemeClr val="tx1"/>
                </a:solidFill>
                <a:effectLst/>
                <a:ea typeface="Times New Roman" panose="02020603050405020304" pitchFamily="18" charset="0"/>
              </a:rPr>
              <a:t>för patientens långsiktiga planering och samordning av vård- och omsorgsinsatser </a:t>
            </a:r>
            <a:br>
              <a:rPr lang="sv-SE" dirty="0">
                <a:solidFill>
                  <a:schemeClr val="tx1"/>
                </a:solidFill>
                <a:effectLst/>
                <a:ea typeface="Times New Roman" panose="02020603050405020304" pitchFamily="18" charset="0"/>
              </a:rPr>
            </a:br>
            <a:r>
              <a:rPr lang="sv-SE" dirty="0">
                <a:solidFill>
                  <a:schemeClr val="tx1"/>
                </a:solidFill>
                <a:effectLst/>
                <a:ea typeface="Times New Roman" panose="02020603050405020304" pitchFamily="18" charset="0"/>
              </a:rPr>
              <a:t>i syfte att minimera behov av oplanerade vårdkontakter och återinskrivning. </a:t>
            </a:r>
          </a:p>
          <a:p>
            <a:pPr marL="269875" indent="-269875">
              <a:buFont typeface="Wingdings" panose="05000000000000000000" pitchFamily="2" charset="2"/>
              <a:buChar char="§"/>
            </a:pPr>
            <a:r>
              <a:rPr lang="sv-SE" dirty="0">
                <a:solidFill>
                  <a:schemeClr val="tx1"/>
                </a:solidFill>
              </a:rPr>
              <a:t>Kommunen skickar ett </a:t>
            </a:r>
            <a:r>
              <a:rPr lang="sv-SE" i="1" dirty="0">
                <a:solidFill>
                  <a:schemeClr val="tx1"/>
                </a:solidFill>
              </a:rPr>
              <a:t>generellt meddelande/meddelande utanför vårdtillfälle </a:t>
            </a:r>
            <a:r>
              <a:rPr lang="sv-SE" dirty="0">
                <a:solidFill>
                  <a:schemeClr val="tx1"/>
                </a:solidFill>
              </a:rPr>
              <a:t>till närsjukvården/psykiatrisk öppenvård för kallelse till SIP utifrån ovan beskrivna målgrupper </a:t>
            </a:r>
            <a:br>
              <a:rPr lang="sv-SE" dirty="0">
                <a:solidFill>
                  <a:schemeClr val="tx1"/>
                </a:solidFill>
              </a:rPr>
            </a:br>
            <a:r>
              <a:rPr lang="sv-SE" dirty="0">
                <a:solidFill>
                  <a:schemeClr val="tx1"/>
                </a:solidFill>
              </a:rPr>
              <a:t>med information om vilka funktioner som bör delta.</a:t>
            </a:r>
          </a:p>
          <a:p>
            <a:pPr marL="269875" indent="-269875">
              <a:buFont typeface="Wingdings" panose="05000000000000000000" pitchFamily="2" charset="2"/>
              <a:buChar char="§"/>
            </a:pPr>
            <a:r>
              <a:rPr lang="sv-SE" dirty="0">
                <a:solidFill>
                  <a:schemeClr val="tx1"/>
                </a:solidFill>
              </a:rPr>
              <a:t>Om kommunen </a:t>
            </a:r>
            <a:r>
              <a:rPr lang="sv-SE" u="sng" dirty="0">
                <a:solidFill>
                  <a:schemeClr val="tx1"/>
                </a:solidFill>
              </a:rPr>
              <a:t>ej</a:t>
            </a:r>
            <a:r>
              <a:rPr lang="sv-SE" dirty="0">
                <a:solidFill>
                  <a:schemeClr val="tx1"/>
                </a:solidFill>
              </a:rPr>
              <a:t> ser behov av samordning av insatser, SIP för patient enligt målgrupper ovan, ska anledningen till beslutet tydliggöras och meddelas via generellt meddelande i </a:t>
            </a:r>
            <a:r>
              <a:rPr lang="sv-SE" dirty="0" err="1">
                <a:solidFill>
                  <a:schemeClr val="tx1"/>
                </a:solidFill>
              </a:rPr>
              <a:t>Lifecare</a:t>
            </a:r>
            <a:r>
              <a:rPr lang="sv-SE" dirty="0">
                <a:solidFill>
                  <a:schemeClr val="tx1"/>
                </a:solidFill>
              </a:rPr>
              <a:t> till berörda parter.</a:t>
            </a:r>
          </a:p>
          <a:p>
            <a:pPr marL="269875" indent="-269875">
              <a:buFont typeface="Wingdings" panose="020F0502020204030204" pitchFamily="34" charset="0"/>
              <a:buChar char="§"/>
            </a:pPr>
            <a:r>
              <a:rPr lang="sv-SE" dirty="0">
                <a:solidFill>
                  <a:schemeClr val="tx1"/>
                </a:solidFill>
              </a:rPr>
              <a:t>Närsjukvården säkerställer att patienten får ett utskrivet exemplar av upprättad SIP. </a:t>
            </a:r>
            <a:endParaRPr lang="sv-SE" dirty="0">
              <a:solidFill>
                <a:schemeClr val="tx1"/>
              </a:solidFill>
              <a:ea typeface="Calibri" panose="020F0502020204030204" pitchFamily="34" charset="0"/>
              <a:cs typeface="Calibri" panose="020F0502020204030204" pitchFamily="34" charset="0"/>
            </a:endParaRPr>
          </a:p>
          <a:p>
            <a:endParaRPr lang="sv-SE" dirty="0">
              <a:solidFill>
                <a:schemeClr val="tx1"/>
              </a:solidFill>
            </a:endParaRPr>
          </a:p>
          <a:p>
            <a:pPr>
              <a:buFont typeface="Arial" panose="020F0502020204030204" pitchFamily="34" charset="0"/>
              <a:buChar char="•"/>
            </a:pPr>
            <a:endParaRPr lang="sv-SE" dirty="0">
              <a:solidFill>
                <a:schemeClr val="tx1"/>
              </a:solidFill>
              <a:cs typeface="Calibri" panose="020F0502020204030204"/>
            </a:endParaRPr>
          </a:p>
          <a:p>
            <a:pPr>
              <a:buFont typeface="Arial" panose="020F0502020204030204" pitchFamily="34" charset="0"/>
              <a:buChar char="•"/>
            </a:pPr>
            <a:endParaRPr lang="sv-SE" dirty="0">
              <a:solidFill>
                <a:schemeClr val="tx1"/>
              </a:solidFill>
              <a:ea typeface="Calibri" panose="020F0502020204030204"/>
              <a:cs typeface="Calibri" panose="020F0502020204030204"/>
            </a:endParaRPr>
          </a:p>
          <a:p>
            <a:pPr>
              <a:buFont typeface="Arial" panose="020F0502020204030204" pitchFamily="34" charset="0"/>
              <a:buChar char="•"/>
            </a:pPr>
            <a:endParaRPr lang="sv-SE" b="1" dirty="0">
              <a:solidFill>
                <a:schemeClr val="tx1"/>
              </a:solidFill>
              <a:ea typeface="Calibri" panose="020F0502020204030204"/>
              <a:cs typeface="Calibri" panose="020F0502020204030204"/>
            </a:endParaRPr>
          </a:p>
          <a:p>
            <a:pPr>
              <a:buFont typeface="Arial" panose="020F0502020204030204" pitchFamily="34" charset="0"/>
              <a:buChar char="•"/>
            </a:pPr>
            <a:endParaRPr lang="sv-SE" dirty="0">
              <a:solidFill>
                <a:schemeClr val="tx1"/>
              </a:solidFill>
              <a:cs typeface="Calibri" panose="020F0502020204030204"/>
            </a:endParaRPr>
          </a:p>
          <a:p>
            <a:pPr>
              <a:buFont typeface="Arial" panose="020F0502020204030204" pitchFamily="34" charset="0"/>
              <a:buChar char="•"/>
            </a:pPr>
            <a:endParaRPr lang="sv-SE" dirty="0">
              <a:solidFill>
                <a:schemeClr val="tx1"/>
              </a:solidFill>
              <a:cs typeface="Calibri" panose="020F0502020204030204"/>
            </a:endParaRPr>
          </a:p>
          <a:p>
            <a:pPr>
              <a:buFont typeface="Arial" panose="020F0502020204030204" pitchFamily="34" charset="0"/>
              <a:buChar char="•"/>
            </a:pPr>
            <a:endParaRPr lang="sv-SE" dirty="0">
              <a:solidFill>
                <a:schemeClr val="tx1"/>
              </a:solidFill>
              <a:ea typeface="Calibri" panose="020F0502020204030204"/>
              <a:cs typeface="Calibri" panose="020F0502020204030204"/>
            </a:endParaRPr>
          </a:p>
        </p:txBody>
      </p:sp>
      <p:pic>
        <p:nvPicPr>
          <p:cNvPr id="7" name="Bildobjekt 6">
            <a:extLst>
              <a:ext uri="{FF2B5EF4-FFF2-40B4-BE49-F238E27FC236}">
                <a16:creationId xmlns:a16="http://schemas.microsoft.com/office/drawing/2014/main" id="{2053BA3F-347F-E508-1997-BA40A0FD2F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53220" y="97540"/>
            <a:ext cx="3035347" cy="1616744"/>
          </a:xfrm>
          <a:prstGeom prst="rect">
            <a:avLst/>
          </a:prstGeom>
          <a:noFill/>
        </p:spPr>
      </p:pic>
      <p:sp>
        <p:nvSpPr>
          <p:cNvPr id="8" name="textruta 7">
            <a:extLst>
              <a:ext uri="{FF2B5EF4-FFF2-40B4-BE49-F238E27FC236}">
                <a16:creationId xmlns:a16="http://schemas.microsoft.com/office/drawing/2014/main" id="{56D3397D-FBE1-3317-6CF2-0236D7A7AB9E}"/>
              </a:ext>
            </a:extLst>
          </p:cNvPr>
          <p:cNvSpPr txBox="1"/>
          <p:nvPr/>
        </p:nvSpPr>
        <p:spPr>
          <a:xfrm>
            <a:off x="9212234" y="933237"/>
            <a:ext cx="603504" cy="243778"/>
          </a:xfrm>
          <a:prstGeom prst="rect">
            <a:avLst/>
          </a:prstGeom>
          <a:noFill/>
          <a:ln w="57150">
            <a:solidFill>
              <a:srgbClr val="B707C9"/>
            </a:solidFill>
          </a:ln>
        </p:spPr>
        <p:txBody>
          <a:bodyPr wrap="square" rtlCol="0">
            <a:spAutoFit/>
          </a:bodyPr>
          <a:lstStyle/>
          <a:p>
            <a:endParaRPr lang="sv-SE"/>
          </a:p>
        </p:txBody>
      </p:sp>
      <p:sp>
        <p:nvSpPr>
          <p:cNvPr id="9" name="textruta 8">
            <a:extLst>
              <a:ext uri="{FF2B5EF4-FFF2-40B4-BE49-F238E27FC236}">
                <a16:creationId xmlns:a16="http://schemas.microsoft.com/office/drawing/2014/main" id="{28CF2FED-A5AC-33A2-AE17-E1D43024F6ED}"/>
              </a:ext>
            </a:extLst>
          </p:cNvPr>
          <p:cNvSpPr txBox="1"/>
          <p:nvPr/>
        </p:nvSpPr>
        <p:spPr>
          <a:xfrm>
            <a:off x="9659489" y="1470506"/>
            <a:ext cx="603504" cy="243778"/>
          </a:xfrm>
          <a:prstGeom prst="rect">
            <a:avLst/>
          </a:prstGeom>
          <a:noFill/>
          <a:ln w="57150">
            <a:solidFill>
              <a:srgbClr val="B707C9"/>
            </a:solidFill>
          </a:ln>
        </p:spPr>
        <p:txBody>
          <a:bodyPr wrap="square" rtlCol="0">
            <a:spAutoFit/>
          </a:bodyPr>
          <a:lstStyle/>
          <a:p>
            <a:endParaRPr lang="sv-SE"/>
          </a:p>
        </p:txBody>
      </p:sp>
    </p:spTree>
    <p:extLst>
      <p:ext uri="{BB962C8B-B14F-4D97-AF65-F5344CB8AC3E}">
        <p14:creationId xmlns:p14="http://schemas.microsoft.com/office/powerpoint/2010/main" val="31252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CFAEC8-BCC0-8FA2-34C6-BB6F6C5E1644}"/>
              </a:ext>
            </a:extLst>
          </p:cNvPr>
          <p:cNvSpPr>
            <a:spLocks noGrp="1"/>
          </p:cNvSpPr>
          <p:nvPr>
            <p:ph type="title"/>
          </p:nvPr>
        </p:nvSpPr>
        <p:spPr>
          <a:xfrm>
            <a:off x="1154583" y="571896"/>
            <a:ext cx="10058400" cy="1117915"/>
          </a:xfrm>
        </p:spPr>
        <p:txBody>
          <a:bodyPr>
            <a:normAutofit fontScale="90000"/>
          </a:bodyPr>
          <a:lstStyle/>
          <a:p>
            <a:r>
              <a:rPr lang="sv-SE" b="1">
                <a:solidFill>
                  <a:srgbClr val="0070C0"/>
                </a:solidFill>
              </a:rPr>
              <a:t>Revidering Rött spår</a:t>
            </a:r>
            <a:br>
              <a:rPr lang="sv-SE" b="1">
                <a:solidFill>
                  <a:srgbClr val="0070C0"/>
                </a:solidFill>
              </a:rPr>
            </a:br>
            <a:r>
              <a:rPr lang="sv-SE" sz="2000"/>
              <a:t>Målgrupp för patienter som ska planeras enligt rött spår har </a:t>
            </a:r>
            <a:br>
              <a:rPr lang="sv-SE" sz="2000"/>
            </a:br>
            <a:r>
              <a:rPr lang="sv-SE" sz="2000">
                <a:ea typeface="Times New Roman" panose="02020603050405020304" pitchFamily="18" charset="0"/>
                <a:cs typeface="Arial" panose="020B0604020202020204" pitchFamily="34" charset="0"/>
              </a:rPr>
              <a:t>avancerade behov av hälso- och sjukvårdsinsatser och/eller </a:t>
            </a:r>
            <a:br>
              <a:rPr lang="sv-SE" sz="2000">
                <a:ea typeface="Times New Roman" panose="02020603050405020304" pitchFamily="18" charset="0"/>
                <a:cs typeface="Arial" panose="020B0604020202020204" pitchFamily="34" charset="0"/>
              </a:rPr>
            </a:br>
            <a:r>
              <a:rPr lang="sv-SE" sz="2000">
                <a:ea typeface="Times New Roman" panose="02020603050405020304" pitchFamily="18" charset="0"/>
                <a:cs typeface="Arial" panose="020B0604020202020204" pitchFamily="34" charset="0"/>
              </a:rPr>
              <a:t>nytillkomna omfattande behov av socialtjänstinsatser hos patient. </a:t>
            </a:r>
            <a:endParaRPr lang="sv-SE" sz="2000" b="1">
              <a:solidFill>
                <a:srgbClr val="0070C0"/>
              </a:solidFill>
            </a:endParaRPr>
          </a:p>
        </p:txBody>
      </p:sp>
      <p:sp>
        <p:nvSpPr>
          <p:cNvPr id="3" name="Platshållare för innehåll 2">
            <a:extLst>
              <a:ext uri="{FF2B5EF4-FFF2-40B4-BE49-F238E27FC236}">
                <a16:creationId xmlns:a16="http://schemas.microsoft.com/office/drawing/2014/main" id="{28D916A3-EFBD-780A-F220-09DF60F17746}"/>
              </a:ext>
            </a:extLst>
          </p:cNvPr>
          <p:cNvSpPr>
            <a:spLocks noGrp="1"/>
          </p:cNvSpPr>
          <p:nvPr>
            <p:ph idx="1"/>
          </p:nvPr>
        </p:nvSpPr>
        <p:spPr>
          <a:xfrm>
            <a:off x="1277274" y="1908151"/>
            <a:ext cx="6454987" cy="4023360"/>
          </a:xfrm>
        </p:spPr>
        <p:txBody>
          <a:bodyPr vert="horz" lIns="0" tIns="45720" rIns="0" bIns="45720" rtlCol="0" anchor="t">
            <a:normAutofit lnSpcReduction="10000"/>
          </a:bodyPr>
          <a:lstStyle/>
          <a:p>
            <a:pPr marL="0" indent="0">
              <a:buNone/>
            </a:pPr>
            <a:r>
              <a:rPr lang="sv-SE" i="1" u="none" strike="noStrike" baseline="0" dirty="0">
                <a:solidFill>
                  <a:schemeClr val="tx1"/>
                </a:solidFill>
                <a:highlight>
                  <a:srgbClr val="FFFF00"/>
                </a:highlight>
              </a:rPr>
              <a:t>Nytt</a:t>
            </a:r>
            <a:r>
              <a:rPr lang="sv-SE" i="0" u="none" strike="noStrike" baseline="0" dirty="0">
                <a:solidFill>
                  <a:schemeClr val="tx1"/>
                </a:solidFill>
                <a:highlight>
                  <a:srgbClr val="FFFF00"/>
                </a:highlight>
              </a:rPr>
              <a:t>  </a:t>
            </a:r>
          </a:p>
          <a:p>
            <a:pPr marL="447675" indent="-447675">
              <a:buFont typeface="Wingdings" panose="05000000000000000000" pitchFamily="2" charset="2"/>
              <a:buChar char="§"/>
            </a:pPr>
            <a:r>
              <a:rPr lang="sv-SE" i="0" u="none" strike="noStrike" baseline="0" dirty="0">
                <a:solidFill>
                  <a:schemeClr val="tx1"/>
                </a:solidFill>
              </a:rPr>
              <a:t>Planeringsunderlag som leder till rött spår </a:t>
            </a:r>
            <a:br>
              <a:rPr lang="sv-SE" i="0" u="none" strike="noStrike" baseline="0" dirty="0">
                <a:solidFill>
                  <a:schemeClr val="tx1"/>
                </a:solidFill>
              </a:rPr>
            </a:br>
            <a:r>
              <a:rPr lang="sv-SE" i="0" u="none" strike="noStrike" baseline="0" dirty="0">
                <a:solidFill>
                  <a:schemeClr val="tx1"/>
                </a:solidFill>
              </a:rPr>
              <a:t>ska inte ändras, med undantag för personer boende </a:t>
            </a:r>
            <a:br>
              <a:rPr lang="sv-SE" dirty="0">
                <a:solidFill>
                  <a:schemeClr val="tx1"/>
                </a:solidFill>
              </a:rPr>
            </a:br>
            <a:r>
              <a:rPr lang="sv-SE" i="0" u="none" strike="noStrike" baseline="0" dirty="0">
                <a:solidFill>
                  <a:schemeClr val="tx1"/>
                </a:solidFill>
              </a:rPr>
              <a:t>i Särskilt boende (SÄBO).</a:t>
            </a:r>
            <a:endParaRPr lang="sv-SE" i="0" u="none" strike="noStrike" baseline="0" dirty="0">
              <a:solidFill>
                <a:schemeClr val="tx1"/>
              </a:solidFill>
              <a:cs typeface="Calibri"/>
            </a:endParaRPr>
          </a:p>
          <a:p>
            <a:pPr marL="447675" indent="-447675">
              <a:buFont typeface="Wingdings" panose="05000000000000000000" pitchFamily="2" charset="2"/>
              <a:buChar char="§"/>
            </a:pPr>
            <a:r>
              <a:rPr lang="sv-SE" dirty="0">
                <a:solidFill>
                  <a:schemeClr val="tx1"/>
                </a:solidFill>
              </a:rPr>
              <a:t>Mötestider för rött spår ska prioriteras för </a:t>
            </a:r>
            <a:br>
              <a:rPr lang="sv-SE" dirty="0">
                <a:solidFill>
                  <a:schemeClr val="tx1"/>
                </a:solidFill>
              </a:rPr>
            </a:br>
            <a:r>
              <a:rPr lang="sv-SE" dirty="0">
                <a:solidFill>
                  <a:schemeClr val="tx1"/>
                </a:solidFill>
              </a:rPr>
              <a:t>att inte förlänga vårdtiden för de svårast sjuka patienterna. </a:t>
            </a:r>
          </a:p>
          <a:p>
            <a:pPr marL="447675" indent="-447675">
              <a:buFont typeface="Wingdings" panose="05000000000000000000" pitchFamily="2" charset="2"/>
              <a:buChar char="§"/>
            </a:pPr>
            <a:r>
              <a:rPr lang="sv-SE" dirty="0">
                <a:solidFill>
                  <a:schemeClr val="tx1"/>
                </a:solidFill>
              </a:rPr>
              <a:t>Finns inte tider tillgängliga i gemensam tidbok ska planering av mötestid ske via telefonavstämning mellan parterna. </a:t>
            </a:r>
          </a:p>
          <a:p>
            <a:pPr marL="447675" indent="-447675">
              <a:buFont typeface="Wingdings" panose="05000000000000000000" pitchFamily="2" charset="2"/>
              <a:buChar char="§"/>
            </a:pPr>
            <a:r>
              <a:rPr lang="sv-SE" dirty="0">
                <a:solidFill>
                  <a:schemeClr val="tx1"/>
                </a:solidFill>
                <a:ea typeface="+mn-lt"/>
                <a:cs typeface="+mn-lt"/>
              </a:rPr>
              <a:t>Slutenvården ansvarar för att skicka videolänk till närstående om mötet sker digitalt.</a:t>
            </a:r>
          </a:p>
          <a:p>
            <a:pPr marL="447675" indent="-447675">
              <a:buFont typeface="Wingdings" panose="05000000000000000000" pitchFamily="2" charset="2"/>
              <a:buChar char="§"/>
            </a:pPr>
            <a:endParaRPr lang="sv-SE" dirty="0">
              <a:solidFill>
                <a:schemeClr val="tx1"/>
              </a:solidFill>
            </a:endParaRPr>
          </a:p>
          <a:p>
            <a:endParaRPr lang="sv-SE" sz="1600" dirty="0">
              <a:solidFill>
                <a:schemeClr val="tx1"/>
              </a:solidFill>
            </a:endParaRPr>
          </a:p>
        </p:txBody>
      </p:sp>
      <p:pic>
        <p:nvPicPr>
          <p:cNvPr id="6" name="Bildobjekt 5">
            <a:extLst>
              <a:ext uri="{FF2B5EF4-FFF2-40B4-BE49-F238E27FC236}">
                <a16:creationId xmlns:a16="http://schemas.microsoft.com/office/drawing/2014/main" id="{AF9281F1-88AF-1124-36B9-FF3B3B9326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7822" y="2355742"/>
            <a:ext cx="3684027" cy="1962256"/>
          </a:xfrm>
          <a:prstGeom prst="rect">
            <a:avLst/>
          </a:prstGeom>
          <a:noFill/>
        </p:spPr>
      </p:pic>
      <p:sp>
        <p:nvSpPr>
          <p:cNvPr id="7" name="textruta 6">
            <a:extLst>
              <a:ext uri="{FF2B5EF4-FFF2-40B4-BE49-F238E27FC236}">
                <a16:creationId xmlns:a16="http://schemas.microsoft.com/office/drawing/2014/main" id="{F05D7FCA-EE4D-6E7B-E678-AB6AF2994FEB}"/>
              </a:ext>
            </a:extLst>
          </p:cNvPr>
          <p:cNvSpPr txBox="1"/>
          <p:nvPr/>
        </p:nvSpPr>
        <p:spPr>
          <a:xfrm>
            <a:off x="8437319" y="3536950"/>
            <a:ext cx="603504" cy="243778"/>
          </a:xfrm>
          <a:prstGeom prst="rect">
            <a:avLst/>
          </a:prstGeom>
          <a:noFill/>
          <a:ln w="57150">
            <a:solidFill>
              <a:srgbClr val="B707C9"/>
            </a:solidFill>
          </a:ln>
        </p:spPr>
        <p:txBody>
          <a:bodyPr wrap="square" rtlCol="0">
            <a:spAutoFit/>
          </a:bodyPr>
          <a:lstStyle/>
          <a:p>
            <a:endParaRPr lang="sv-SE"/>
          </a:p>
        </p:txBody>
      </p:sp>
    </p:spTree>
    <p:extLst>
      <p:ext uri="{BB962C8B-B14F-4D97-AF65-F5344CB8AC3E}">
        <p14:creationId xmlns:p14="http://schemas.microsoft.com/office/powerpoint/2010/main" val="1336977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7D97DF-14D5-89CA-F9E2-F98E3C364C91}"/>
              </a:ext>
            </a:extLst>
          </p:cNvPr>
          <p:cNvSpPr>
            <a:spLocks noGrp="1"/>
          </p:cNvSpPr>
          <p:nvPr>
            <p:ph type="title"/>
          </p:nvPr>
        </p:nvSpPr>
        <p:spPr>
          <a:xfrm>
            <a:off x="1097280" y="286604"/>
            <a:ext cx="10058400" cy="964296"/>
          </a:xfrm>
        </p:spPr>
        <p:txBody>
          <a:bodyPr>
            <a:normAutofit/>
          </a:bodyPr>
          <a:lstStyle/>
          <a:p>
            <a:r>
              <a:rPr lang="sv-SE" b="1">
                <a:solidFill>
                  <a:srgbClr val="0070C0"/>
                </a:solidFill>
              </a:rPr>
              <a:t>Utskrivningsklar</a:t>
            </a:r>
            <a:r>
              <a:rPr lang="sv-SE" b="1"/>
              <a:t> </a:t>
            </a:r>
            <a:endParaRPr lang="sv-SE">
              <a:ea typeface="Calibri Light"/>
              <a:cs typeface="Calibri Light"/>
            </a:endParaRPr>
          </a:p>
        </p:txBody>
      </p:sp>
      <p:sp>
        <p:nvSpPr>
          <p:cNvPr id="3" name="Platshållare för innehåll 2">
            <a:extLst>
              <a:ext uri="{FF2B5EF4-FFF2-40B4-BE49-F238E27FC236}">
                <a16:creationId xmlns:a16="http://schemas.microsoft.com/office/drawing/2014/main" id="{4281FBBA-9793-199D-191E-11CDA927B96C}"/>
              </a:ext>
            </a:extLst>
          </p:cNvPr>
          <p:cNvSpPr>
            <a:spLocks noGrp="1"/>
          </p:cNvSpPr>
          <p:nvPr>
            <p:ph idx="1"/>
          </p:nvPr>
        </p:nvSpPr>
        <p:spPr>
          <a:xfrm>
            <a:off x="1097279" y="1845734"/>
            <a:ext cx="6454987" cy="4023360"/>
          </a:xfrm>
        </p:spPr>
        <p:txBody>
          <a:bodyPr vert="horz" lIns="0" tIns="45720" rIns="0" bIns="45720" rtlCol="0">
            <a:normAutofit/>
          </a:bodyPr>
          <a:lstStyle/>
          <a:p>
            <a:pPr marL="265113" indent="-265113">
              <a:buFont typeface="Wingdings" panose="05000000000000000000" pitchFamily="2" charset="2"/>
              <a:buChar char="§"/>
            </a:pPr>
            <a:r>
              <a:rPr lang="sv-SE" dirty="0">
                <a:effectLst/>
                <a:ea typeface="Calibri" panose="020F0502020204030204" pitchFamily="34" charset="0"/>
              </a:rPr>
              <a:t>Den behandlande läkaren har bedömt att patienten inte längre behöver vård vid en enhet inom slutenvården. Bedömningen av om en patient är utskrivningsklar är en professionell bedömning som den behandlande läkaren ska göra utifrån sitt yrkesansvar, vetenskap och beprövad erfarenhet.  </a:t>
            </a:r>
            <a:br>
              <a:rPr lang="sv-SE" dirty="0">
                <a:effectLst/>
                <a:ea typeface="Calibri" panose="020F0502020204030204" pitchFamily="34" charset="0"/>
              </a:rPr>
            </a:br>
            <a:endParaRPr lang="sv-SE" dirty="0">
              <a:effectLst/>
              <a:ea typeface="Calibri" panose="020F0502020204030204" pitchFamily="34" charset="0"/>
            </a:endParaRPr>
          </a:p>
          <a:p>
            <a:pPr marL="265113" indent="-265113">
              <a:buFont typeface="Wingdings" panose="05000000000000000000" pitchFamily="2" charset="2"/>
              <a:buChar char="§"/>
            </a:pPr>
            <a:r>
              <a:rPr lang="sv-SE" i="1" dirty="0">
                <a:highlight>
                  <a:srgbClr val="FFFF00"/>
                </a:highlight>
                <a:ea typeface="+mn-lt"/>
                <a:cs typeface="+mn-lt"/>
              </a:rPr>
              <a:t>Nytt - komplettering av definition</a:t>
            </a:r>
            <a:br>
              <a:rPr lang="sv-SE" i="1" dirty="0">
                <a:highlight>
                  <a:srgbClr val="FFFF00"/>
                </a:highlight>
                <a:ea typeface="+mn-lt"/>
                <a:cs typeface="+mn-lt"/>
              </a:rPr>
            </a:br>
            <a:br>
              <a:rPr lang="sv-SE" b="1" i="1" dirty="0">
                <a:highlight>
                  <a:srgbClr val="FFFF00"/>
                </a:highlight>
                <a:ea typeface="+mn-lt"/>
                <a:cs typeface="+mn-lt"/>
              </a:rPr>
            </a:br>
            <a:r>
              <a:rPr lang="sv-SE" dirty="0">
                <a:effectLst/>
                <a:ea typeface="Times New Roman" panose="02020603050405020304" pitchFamily="18" charset="0"/>
              </a:rPr>
              <a:t>Meddelandet skrivs i </a:t>
            </a:r>
            <a:r>
              <a:rPr lang="sv-SE" dirty="0" err="1">
                <a:effectLst/>
                <a:ea typeface="Times New Roman" panose="02020603050405020304" pitchFamily="18" charset="0"/>
              </a:rPr>
              <a:t>Lifecare</a:t>
            </a:r>
            <a:r>
              <a:rPr lang="sv-SE" dirty="0">
                <a:effectLst/>
                <a:ea typeface="Times New Roman" panose="02020603050405020304" pitchFamily="18" charset="0"/>
              </a:rPr>
              <a:t> samma dag som patienten bedöms vara utskrivningsklar, vilket innebär att patienten inte längre behöver den slutna vårdens resurser/insatser kopplat till aktuellt vårdtillfälle.</a:t>
            </a:r>
          </a:p>
          <a:p>
            <a:endParaRPr lang="sv-SE" b="1" dirty="0">
              <a:ea typeface="+mn-lt"/>
              <a:cs typeface="+mn-lt"/>
            </a:endParaRPr>
          </a:p>
        </p:txBody>
      </p:sp>
      <p:pic>
        <p:nvPicPr>
          <p:cNvPr id="6" name="Bildobjekt 5">
            <a:extLst>
              <a:ext uri="{FF2B5EF4-FFF2-40B4-BE49-F238E27FC236}">
                <a16:creationId xmlns:a16="http://schemas.microsoft.com/office/drawing/2014/main" id="{4F062AAA-19EA-EA56-C94C-DB5C1D716A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02698" y="2719952"/>
            <a:ext cx="3785869" cy="2016501"/>
          </a:xfrm>
          <a:prstGeom prst="rect">
            <a:avLst/>
          </a:prstGeom>
          <a:noFill/>
        </p:spPr>
      </p:pic>
      <p:sp>
        <p:nvSpPr>
          <p:cNvPr id="5" name="textruta 4">
            <a:extLst>
              <a:ext uri="{FF2B5EF4-FFF2-40B4-BE49-F238E27FC236}">
                <a16:creationId xmlns:a16="http://schemas.microsoft.com/office/drawing/2014/main" id="{20BA43C6-800A-88DB-D1C3-BF66DE28752F}"/>
              </a:ext>
            </a:extLst>
          </p:cNvPr>
          <p:cNvSpPr txBox="1"/>
          <p:nvPr/>
        </p:nvSpPr>
        <p:spPr>
          <a:xfrm>
            <a:off x="10176425" y="3633385"/>
            <a:ext cx="493776" cy="448057"/>
          </a:xfrm>
          <a:prstGeom prst="rect">
            <a:avLst/>
          </a:prstGeom>
          <a:noFill/>
          <a:ln w="57150">
            <a:solidFill>
              <a:srgbClr val="B707C9"/>
            </a:solidFill>
          </a:ln>
        </p:spPr>
        <p:txBody>
          <a:bodyPr wrap="square" rtlCol="0">
            <a:spAutoFit/>
          </a:bodyPr>
          <a:lstStyle/>
          <a:p>
            <a:endParaRPr lang="sv-SE"/>
          </a:p>
        </p:txBody>
      </p:sp>
    </p:spTree>
    <p:extLst>
      <p:ext uri="{BB962C8B-B14F-4D97-AF65-F5344CB8AC3E}">
        <p14:creationId xmlns:p14="http://schemas.microsoft.com/office/powerpoint/2010/main" val="86107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7D97DF-14D5-89CA-F9E2-F98E3C364C91}"/>
              </a:ext>
            </a:extLst>
          </p:cNvPr>
          <p:cNvSpPr>
            <a:spLocks noGrp="1"/>
          </p:cNvSpPr>
          <p:nvPr>
            <p:ph type="title"/>
          </p:nvPr>
        </p:nvSpPr>
        <p:spPr>
          <a:xfrm>
            <a:off x="1097280" y="286603"/>
            <a:ext cx="10058400" cy="679003"/>
          </a:xfrm>
        </p:spPr>
        <p:txBody>
          <a:bodyPr>
            <a:normAutofit fontScale="90000"/>
          </a:bodyPr>
          <a:lstStyle/>
          <a:p>
            <a:r>
              <a:rPr lang="sv-SE" sz="4400" b="1">
                <a:solidFill>
                  <a:schemeClr val="accent3">
                    <a:lumMod val="75000"/>
                  </a:schemeClr>
                </a:solidFill>
              </a:rPr>
              <a:t>Hemgångsklar</a:t>
            </a:r>
            <a:r>
              <a:rPr lang="sv-SE"/>
              <a:t> </a:t>
            </a:r>
          </a:p>
        </p:txBody>
      </p:sp>
      <p:sp>
        <p:nvSpPr>
          <p:cNvPr id="3" name="Platshållare för innehåll 2">
            <a:extLst>
              <a:ext uri="{FF2B5EF4-FFF2-40B4-BE49-F238E27FC236}">
                <a16:creationId xmlns:a16="http://schemas.microsoft.com/office/drawing/2014/main" id="{4281FBBA-9793-199D-191E-11CDA927B96C}"/>
              </a:ext>
            </a:extLst>
          </p:cNvPr>
          <p:cNvSpPr>
            <a:spLocks noGrp="1"/>
          </p:cNvSpPr>
          <p:nvPr>
            <p:ph idx="1"/>
          </p:nvPr>
        </p:nvSpPr>
        <p:spPr>
          <a:xfrm>
            <a:off x="1097280" y="761694"/>
            <a:ext cx="10058400" cy="4023360"/>
          </a:xfrm>
        </p:spPr>
        <p:txBody>
          <a:bodyPr vert="horz" lIns="0" tIns="45720" rIns="0" bIns="45720" rtlCol="0" anchor="t">
            <a:noAutofit/>
          </a:bodyPr>
          <a:lstStyle/>
          <a:p>
            <a:pPr>
              <a:lnSpc>
                <a:spcPct val="120000"/>
              </a:lnSpc>
            </a:pPr>
            <a:r>
              <a:rPr lang="sv-SE" sz="1600" i="1" dirty="0">
                <a:solidFill>
                  <a:schemeClr val="tx1"/>
                </a:solidFill>
                <a:effectLst/>
                <a:ea typeface="Calibri" panose="020F0502020204030204" pitchFamily="34" charset="0"/>
              </a:rPr>
              <a:t>Hemgångsklar</a:t>
            </a:r>
            <a:r>
              <a:rPr lang="sv-SE" sz="1600" dirty="0">
                <a:solidFill>
                  <a:schemeClr val="tx1"/>
                </a:solidFill>
                <a:effectLst/>
                <a:ea typeface="Calibri" panose="020F0502020204030204" pitchFamily="34" charset="0"/>
              </a:rPr>
              <a:t> är ett stöd i dialogen mellan berörda parter i planeringen </a:t>
            </a:r>
            <a:br>
              <a:rPr lang="sv-SE" sz="1600" dirty="0">
                <a:solidFill>
                  <a:schemeClr val="tx1"/>
                </a:solidFill>
                <a:effectLst/>
                <a:ea typeface="Calibri" panose="020F0502020204030204" pitchFamily="34" charset="0"/>
              </a:rPr>
            </a:br>
            <a:r>
              <a:rPr lang="sv-SE" sz="1600" dirty="0">
                <a:solidFill>
                  <a:schemeClr val="tx1"/>
                </a:solidFill>
                <a:effectLst/>
                <a:ea typeface="Calibri" panose="020F0502020204030204" pitchFamily="34" charset="0"/>
              </a:rPr>
              <a:t>för att säkerställa/uppfylla det som krävs för att en patient ska kunna </a:t>
            </a:r>
            <a:br>
              <a:rPr lang="sv-SE" sz="1600" dirty="0">
                <a:solidFill>
                  <a:schemeClr val="tx1"/>
                </a:solidFill>
                <a:effectLst/>
                <a:ea typeface="Calibri" panose="020F0502020204030204" pitchFamily="34" charset="0"/>
              </a:rPr>
            </a:br>
            <a:r>
              <a:rPr lang="sv-SE" sz="1600" dirty="0">
                <a:solidFill>
                  <a:schemeClr val="tx1"/>
                </a:solidFill>
                <a:effectLst/>
                <a:ea typeface="Calibri" panose="020F0502020204030204" pitchFamily="34" charset="0"/>
              </a:rPr>
              <a:t>skrivas ut från slutenvården på ett tryggt och säkert sätt utifrån patientens aktuella behov.</a:t>
            </a:r>
            <a:br>
              <a:rPr lang="sv-SE" dirty="0">
                <a:solidFill>
                  <a:schemeClr val="tx1"/>
                </a:solidFill>
                <a:effectLst/>
                <a:ea typeface="Calibri" panose="020F0502020204030204" pitchFamily="34" charset="0"/>
              </a:rPr>
            </a:br>
            <a:br>
              <a:rPr lang="sv-SE" dirty="0">
                <a:solidFill>
                  <a:schemeClr val="tx1"/>
                </a:solidFill>
                <a:effectLst/>
                <a:ea typeface="Calibri" panose="020F0502020204030204" pitchFamily="34" charset="0"/>
              </a:rPr>
            </a:br>
            <a:r>
              <a:rPr lang="sv-SE" i="1" dirty="0">
                <a:solidFill>
                  <a:schemeClr val="tx1"/>
                </a:solidFill>
                <a:highlight>
                  <a:srgbClr val="FFFF00"/>
                </a:highlight>
                <a:ea typeface="+mn-lt"/>
                <a:cs typeface="+mn-lt"/>
              </a:rPr>
              <a:t>Nytt för kommunen</a:t>
            </a:r>
          </a:p>
          <a:p>
            <a:pPr lvl="1">
              <a:lnSpc>
                <a:spcPct val="120000"/>
              </a:lnSpc>
              <a:buFont typeface="Wingdings" panose="05000000000000000000" pitchFamily="2" charset="2"/>
              <a:buChar char="§"/>
              <a:tabLst>
                <a:tab pos="9866313" algn="l"/>
              </a:tabLst>
            </a:pPr>
            <a:r>
              <a:rPr lang="sv-SE" sz="2000" dirty="0">
                <a:solidFill>
                  <a:schemeClr val="tx1"/>
                </a:solidFill>
                <a:ea typeface="+mn-lt"/>
                <a:cs typeface="+mn-lt"/>
              </a:rPr>
              <a:t>Inte obligatoriskt att bocka i kryssrutan för kommunen för att planeringen i </a:t>
            </a:r>
            <a:r>
              <a:rPr lang="sv-SE" sz="2000" dirty="0" err="1">
                <a:solidFill>
                  <a:schemeClr val="tx1"/>
                </a:solidFill>
                <a:ea typeface="+mn-lt"/>
                <a:cs typeface="+mn-lt"/>
              </a:rPr>
              <a:t>Lifecare</a:t>
            </a:r>
            <a:r>
              <a:rPr lang="sv-SE" sz="2000" dirty="0">
                <a:solidFill>
                  <a:schemeClr val="tx1"/>
                </a:solidFill>
                <a:ea typeface="+mn-lt"/>
                <a:cs typeface="+mn-lt"/>
              </a:rPr>
              <a:t> </a:t>
            </a:r>
            <a:br>
              <a:rPr lang="sv-SE" sz="2000" dirty="0">
                <a:solidFill>
                  <a:schemeClr val="tx1"/>
                </a:solidFill>
                <a:ea typeface="+mn-lt"/>
                <a:cs typeface="+mn-lt"/>
              </a:rPr>
            </a:br>
            <a:r>
              <a:rPr lang="sv-SE" sz="2000" dirty="0">
                <a:solidFill>
                  <a:schemeClr val="tx1"/>
                </a:solidFill>
                <a:ea typeface="+mn-lt"/>
                <a:cs typeface="+mn-lt"/>
              </a:rPr>
              <a:t>ska kunna fullföljas/slutföras.</a:t>
            </a:r>
          </a:p>
          <a:p>
            <a:pPr marL="201168" lvl="1" indent="0">
              <a:lnSpc>
                <a:spcPct val="120000"/>
              </a:lnSpc>
              <a:buNone/>
              <a:tabLst>
                <a:tab pos="9866313" algn="l"/>
              </a:tabLst>
            </a:pPr>
            <a:endParaRPr lang="sv-SE" sz="2000" dirty="0">
              <a:solidFill>
                <a:schemeClr val="tx1"/>
              </a:solidFill>
              <a:ea typeface="+mn-lt"/>
              <a:cs typeface="+mn-lt"/>
            </a:endParaRPr>
          </a:p>
          <a:p>
            <a:pPr>
              <a:lnSpc>
                <a:spcPct val="120000"/>
              </a:lnSpc>
            </a:pPr>
            <a:r>
              <a:rPr lang="sv-SE" i="1" dirty="0">
                <a:solidFill>
                  <a:schemeClr val="tx1"/>
                </a:solidFill>
                <a:highlight>
                  <a:srgbClr val="FFFF00"/>
                </a:highlight>
                <a:ea typeface="+mn-lt"/>
                <a:cs typeface="+mn-lt"/>
              </a:rPr>
              <a:t>Nytt för slutenvården</a:t>
            </a:r>
          </a:p>
          <a:p>
            <a:pPr lvl="1">
              <a:lnSpc>
                <a:spcPct val="120000"/>
              </a:lnSpc>
              <a:buFont typeface="Wingdings" panose="05000000000000000000" pitchFamily="2" charset="2"/>
              <a:buChar char="§"/>
            </a:pPr>
            <a:r>
              <a:rPr lang="sv-SE" sz="2000" dirty="0">
                <a:solidFill>
                  <a:schemeClr val="tx1"/>
                </a:solidFill>
                <a:ea typeface="+mn-lt"/>
                <a:cs typeface="+mn-lt"/>
              </a:rPr>
              <a:t>För en ökad tydlighet i informationsöverföring inför utskrivning ska slutenvården kommentera punkterna i hemgångsklar i Patientinformationen i </a:t>
            </a:r>
            <a:r>
              <a:rPr lang="sv-SE" sz="2000" dirty="0" err="1">
                <a:solidFill>
                  <a:schemeClr val="tx1"/>
                </a:solidFill>
                <a:ea typeface="+mn-lt"/>
                <a:cs typeface="+mn-lt"/>
              </a:rPr>
              <a:t>Lifecare</a:t>
            </a:r>
            <a:r>
              <a:rPr lang="sv-SE" sz="2000" dirty="0">
                <a:solidFill>
                  <a:schemeClr val="tx1"/>
                </a:solidFill>
                <a:ea typeface="+mn-lt"/>
                <a:cs typeface="+mn-lt"/>
              </a:rPr>
              <a:t>. </a:t>
            </a:r>
            <a:br>
              <a:rPr lang="sv-SE" sz="2000" dirty="0">
                <a:solidFill>
                  <a:schemeClr val="tx1"/>
                </a:solidFill>
                <a:ea typeface="+mn-lt"/>
                <a:cs typeface="+mn-lt"/>
              </a:rPr>
            </a:br>
            <a:r>
              <a:rPr lang="sv-SE" sz="2000" dirty="0">
                <a:solidFill>
                  <a:schemeClr val="tx1"/>
                </a:solidFill>
                <a:ea typeface="+mn-lt"/>
                <a:cs typeface="+mn-lt"/>
              </a:rPr>
              <a:t>Detta som komplement till kryss-markeringarna för en trygg utskrivning och tydlighet för mottagande part.</a:t>
            </a:r>
            <a:br>
              <a:rPr lang="sv-SE" sz="2000" dirty="0">
                <a:ea typeface="+mn-lt"/>
                <a:cs typeface="+mn-lt"/>
              </a:rPr>
            </a:br>
            <a:endParaRPr lang="sv-SE" sz="2000" dirty="0">
              <a:ea typeface="+mn-lt"/>
              <a:cs typeface="+mn-lt"/>
            </a:endParaRPr>
          </a:p>
        </p:txBody>
      </p:sp>
      <p:pic>
        <p:nvPicPr>
          <p:cNvPr id="6" name="Bildobjekt 5">
            <a:extLst>
              <a:ext uri="{FF2B5EF4-FFF2-40B4-BE49-F238E27FC236}">
                <a16:creationId xmlns:a16="http://schemas.microsoft.com/office/drawing/2014/main" id="{00965E8A-24EF-BF35-9A42-2CEB2D25B0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53220" y="97540"/>
            <a:ext cx="3035347" cy="1616744"/>
          </a:xfrm>
          <a:prstGeom prst="rect">
            <a:avLst/>
          </a:prstGeom>
          <a:noFill/>
        </p:spPr>
      </p:pic>
      <p:sp>
        <p:nvSpPr>
          <p:cNvPr id="7" name="textruta 6">
            <a:extLst>
              <a:ext uri="{FF2B5EF4-FFF2-40B4-BE49-F238E27FC236}">
                <a16:creationId xmlns:a16="http://schemas.microsoft.com/office/drawing/2014/main" id="{8D000C78-AD3E-EBC9-0CE9-3D1D7B45180C}"/>
              </a:ext>
            </a:extLst>
          </p:cNvPr>
          <p:cNvSpPr txBox="1"/>
          <p:nvPr/>
        </p:nvSpPr>
        <p:spPr>
          <a:xfrm>
            <a:off x="10738817" y="761694"/>
            <a:ext cx="582695" cy="415321"/>
          </a:xfrm>
          <a:prstGeom prst="rect">
            <a:avLst/>
          </a:prstGeom>
          <a:noFill/>
          <a:ln w="57150">
            <a:solidFill>
              <a:srgbClr val="B707C9"/>
            </a:solidFill>
          </a:ln>
        </p:spPr>
        <p:txBody>
          <a:bodyPr wrap="square" rtlCol="0">
            <a:spAutoFit/>
          </a:bodyPr>
          <a:lstStyle/>
          <a:p>
            <a:endParaRPr lang="sv-SE"/>
          </a:p>
        </p:txBody>
      </p:sp>
    </p:spTree>
    <p:extLst>
      <p:ext uri="{BB962C8B-B14F-4D97-AF65-F5344CB8AC3E}">
        <p14:creationId xmlns:p14="http://schemas.microsoft.com/office/powerpoint/2010/main" val="3235390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34CB77-369B-A186-F5E8-A6E269E5F769}"/>
              </a:ext>
            </a:extLst>
          </p:cNvPr>
          <p:cNvSpPr>
            <a:spLocks noGrp="1"/>
          </p:cNvSpPr>
          <p:nvPr>
            <p:ph type="title"/>
          </p:nvPr>
        </p:nvSpPr>
        <p:spPr>
          <a:xfrm>
            <a:off x="1097280" y="286603"/>
            <a:ext cx="10058400" cy="1052079"/>
          </a:xfrm>
        </p:spPr>
        <p:txBody>
          <a:bodyPr/>
          <a:lstStyle/>
          <a:p>
            <a:r>
              <a:rPr lang="sv-SE" b="1">
                <a:solidFill>
                  <a:schemeClr val="accent3">
                    <a:lumMod val="75000"/>
                  </a:schemeClr>
                </a:solidFill>
              </a:rPr>
              <a:t>Definitioner och begrepp</a:t>
            </a:r>
            <a:endParaRPr lang="sv-SE"/>
          </a:p>
        </p:txBody>
      </p:sp>
      <p:sp>
        <p:nvSpPr>
          <p:cNvPr id="3" name="Platshållare för innehåll 2">
            <a:extLst>
              <a:ext uri="{FF2B5EF4-FFF2-40B4-BE49-F238E27FC236}">
                <a16:creationId xmlns:a16="http://schemas.microsoft.com/office/drawing/2014/main" id="{2E19C221-B221-9890-2EC2-6FA296060274}"/>
              </a:ext>
            </a:extLst>
          </p:cNvPr>
          <p:cNvSpPr>
            <a:spLocks noGrp="1"/>
          </p:cNvSpPr>
          <p:nvPr>
            <p:ph idx="1"/>
          </p:nvPr>
        </p:nvSpPr>
        <p:spPr/>
        <p:txBody>
          <a:bodyPr>
            <a:normAutofit/>
          </a:bodyPr>
          <a:lstStyle/>
          <a:p>
            <a:r>
              <a:rPr lang="sv-SE" sz="2200" b="0" i="0" u="none" strike="noStrike" baseline="0" dirty="0">
                <a:solidFill>
                  <a:srgbClr val="000000"/>
                </a:solidFill>
                <a:cs typeface="Arial" panose="020B0604020202020204" pitchFamily="34" charset="0"/>
              </a:rPr>
              <a:t>I kapitel om Definitioner och begrepp har kompletteringar och förtydliganden gjorts som också uppdaterats i rutinen i övrigt där dessa begrepp används. </a:t>
            </a:r>
            <a:br>
              <a:rPr lang="sv-SE" sz="2200" b="0" i="0" u="none" strike="noStrike" baseline="0" dirty="0">
                <a:solidFill>
                  <a:srgbClr val="000000"/>
                </a:solidFill>
                <a:cs typeface="Arial" panose="020B0604020202020204" pitchFamily="34" charset="0"/>
              </a:rPr>
            </a:br>
            <a:br>
              <a:rPr lang="sv-SE" sz="2200" b="0" i="0" u="none" strike="noStrike" baseline="0" dirty="0">
                <a:solidFill>
                  <a:srgbClr val="000000"/>
                </a:solidFill>
                <a:cs typeface="Arial" panose="020B0604020202020204" pitchFamily="34" charset="0"/>
              </a:rPr>
            </a:br>
            <a:r>
              <a:rPr lang="sv-SE" sz="2200" b="0" i="0" u="none" strike="noStrike" baseline="0" dirty="0">
                <a:solidFill>
                  <a:srgbClr val="000000"/>
                </a:solidFill>
                <a:cs typeface="Arial" panose="020B0604020202020204" pitchFamily="34" charset="0"/>
              </a:rPr>
              <a:t>Det omfattar: </a:t>
            </a:r>
          </a:p>
          <a:p>
            <a:pPr>
              <a:buFont typeface="Wingdings" panose="05000000000000000000" pitchFamily="2" charset="2"/>
              <a:buChar char="§"/>
            </a:pPr>
            <a:r>
              <a:rPr lang="sv-SE" sz="2200" dirty="0">
                <a:solidFill>
                  <a:srgbClr val="000000"/>
                </a:solidFill>
                <a:cs typeface="Arial" panose="020B0604020202020204" pitchFamily="34" charset="0"/>
              </a:rPr>
              <a:t>  </a:t>
            </a:r>
            <a:r>
              <a:rPr lang="sv-SE" sz="2200" b="0" i="0" u="none" strike="noStrike" baseline="0" dirty="0">
                <a:solidFill>
                  <a:srgbClr val="000000"/>
                </a:solidFill>
                <a:cs typeface="Arial" panose="020B0604020202020204" pitchFamily="34" charset="0"/>
              </a:rPr>
              <a:t>komplettering med skrivning om beräknat utskrivningsdatum </a:t>
            </a:r>
          </a:p>
          <a:p>
            <a:pPr>
              <a:buFont typeface="Wingdings" panose="05000000000000000000" pitchFamily="2" charset="2"/>
              <a:buChar char="§"/>
            </a:pPr>
            <a:r>
              <a:rPr lang="sv-SE" sz="2200" dirty="0">
                <a:solidFill>
                  <a:srgbClr val="000000"/>
                </a:solidFill>
                <a:cs typeface="Arial" panose="020B0604020202020204" pitchFamily="34" charset="0"/>
              </a:rPr>
              <a:t>  </a:t>
            </a:r>
            <a:r>
              <a:rPr lang="sv-SE" sz="2200" b="0" i="0" u="none" strike="noStrike" baseline="0" dirty="0">
                <a:solidFill>
                  <a:srgbClr val="000000"/>
                </a:solidFill>
                <a:cs typeface="Arial" panose="020B0604020202020204" pitchFamily="34" charset="0"/>
              </a:rPr>
              <a:t>förtydligat skrivningen om utskrivningsklar med vad begreppet innebär </a:t>
            </a:r>
          </a:p>
          <a:p>
            <a:pPr>
              <a:buFont typeface="Wingdings" panose="05000000000000000000" pitchFamily="2" charset="2"/>
              <a:buChar char="§"/>
            </a:pPr>
            <a:r>
              <a:rPr lang="sv-SE" sz="2200" dirty="0">
                <a:solidFill>
                  <a:srgbClr val="000000"/>
                </a:solidFill>
                <a:cs typeface="Arial" panose="020B0604020202020204" pitchFamily="34" charset="0"/>
              </a:rPr>
              <a:t> </a:t>
            </a:r>
            <a:r>
              <a:rPr lang="sv-SE" sz="2200" b="0" i="0" u="none" strike="noStrike" baseline="0" dirty="0">
                <a:solidFill>
                  <a:srgbClr val="000000"/>
                </a:solidFill>
                <a:cs typeface="Arial" panose="020B0604020202020204" pitchFamily="34" charset="0"/>
              </a:rPr>
              <a:t> ändrat beskrivningen om utskrivningsplanering, till  ”planering inför utskrivning”</a:t>
            </a:r>
          </a:p>
          <a:p>
            <a:pPr>
              <a:buFont typeface="Wingdings" panose="05000000000000000000" pitchFamily="2" charset="2"/>
              <a:buChar char="§"/>
            </a:pPr>
            <a:r>
              <a:rPr lang="sv-SE" sz="2200" dirty="0">
                <a:solidFill>
                  <a:srgbClr val="000000"/>
                </a:solidFill>
                <a:cs typeface="Arial" panose="020B0604020202020204" pitchFamily="34" charset="0"/>
              </a:rPr>
              <a:t>  </a:t>
            </a:r>
            <a:r>
              <a:rPr lang="sv-SE" sz="2200" b="0" i="0" u="none" strike="noStrike" baseline="0" dirty="0">
                <a:solidFill>
                  <a:srgbClr val="000000"/>
                </a:solidFill>
                <a:cs typeface="Arial" panose="020B0604020202020204" pitchFamily="34" charset="0"/>
              </a:rPr>
              <a:t>tydliggjort fast vårdkontakts ansvar och uppdrag </a:t>
            </a:r>
          </a:p>
          <a:p>
            <a:endParaRPr lang="sv-SE" sz="2400" dirty="0"/>
          </a:p>
        </p:txBody>
      </p:sp>
    </p:spTree>
    <p:extLst>
      <p:ext uri="{BB962C8B-B14F-4D97-AF65-F5344CB8AC3E}">
        <p14:creationId xmlns:p14="http://schemas.microsoft.com/office/powerpoint/2010/main" val="3685925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A14F1A-5D8C-88DF-01D3-2F2EB904ACF2}"/>
              </a:ext>
            </a:extLst>
          </p:cNvPr>
          <p:cNvSpPr>
            <a:spLocks noGrp="1"/>
          </p:cNvSpPr>
          <p:nvPr>
            <p:ph type="title"/>
          </p:nvPr>
        </p:nvSpPr>
        <p:spPr>
          <a:xfrm>
            <a:off x="415138" y="76821"/>
            <a:ext cx="10058400" cy="600074"/>
          </a:xfrm>
        </p:spPr>
        <p:txBody>
          <a:bodyPr>
            <a:normAutofit/>
          </a:bodyPr>
          <a:lstStyle/>
          <a:p>
            <a:r>
              <a:rPr lang="sv-SE" sz="3600" b="1" dirty="0">
                <a:solidFill>
                  <a:schemeClr val="accent3">
                    <a:lumMod val="75000"/>
                  </a:schemeClr>
                </a:solidFill>
              </a:rPr>
              <a:t>Summering av aktuella förändringar</a:t>
            </a:r>
          </a:p>
        </p:txBody>
      </p:sp>
      <p:graphicFrame>
        <p:nvGraphicFramePr>
          <p:cNvPr id="4" name="Tabell 4">
            <a:extLst>
              <a:ext uri="{FF2B5EF4-FFF2-40B4-BE49-F238E27FC236}">
                <a16:creationId xmlns:a16="http://schemas.microsoft.com/office/drawing/2014/main" id="{97D14DA8-72D2-D63F-C914-8223FAE1EB2C}"/>
              </a:ext>
            </a:extLst>
          </p:cNvPr>
          <p:cNvGraphicFramePr>
            <a:graphicFrameLocks noGrp="1"/>
          </p:cNvGraphicFramePr>
          <p:nvPr>
            <p:extLst>
              <p:ext uri="{D42A27DB-BD31-4B8C-83A1-F6EECF244321}">
                <p14:modId xmlns:p14="http://schemas.microsoft.com/office/powerpoint/2010/main" val="2078586205"/>
              </p:ext>
            </p:extLst>
          </p:nvPr>
        </p:nvGraphicFramePr>
        <p:xfrm>
          <a:off x="415138" y="1033154"/>
          <a:ext cx="11495916" cy="5248892"/>
        </p:xfrm>
        <a:graphic>
          <a:graphicData uri="http://schemas.openxmlformats.org/drawingml/2006/table">
            <a:tbl>
              <a:tblPr firstRow="1" bandRow="1">
                <a:tableStyleId>{8799B23B-EC83-4686-B30A-512413B5E67A}</a:tableStyleId>
              </a:tblPr>
              <a:tblGrid>
                <a:gridCol w="6187543">
                  <a:extLst>
                    <a:ext uri="{9D8B030D-6E8A-4147-A177-3AD203B41FA5}">
                      <a16:colId xmlns:a16="http://schemas.microsoft.com/office/drawing/2014/main" val="1099658557"/>
                    </a:ext>
                  </a:extLst>
                </a:gridCol>
                <a:gridCol w="5308373">
                  <a:extLst>
                    <a:ext uri="{9D8B030D-6E8A-4147-A177-3AD203B41FA5}">
                      <a16:colId xmlns:a16="http://schemas.microsoft.com/office/drawing/2014/main" val="100681281"/>
                    </a:ext>
                  </a:extLst>
                </a:gridCol>
              </a:tblGrid>
              <a:tr h="665016">
                <a:tc>
                  <a:txBody>
                    <a:bodyPr/>
                    <a:lstStyle/>
                    <a:p>
                      <a:r>
                        <a:rPr lang="sv-SE" sz="1600" b="1" i="0" u="none" strike="noStrike" baseline="0" dirty="0">
                          <a:solidFill>
                            <a:srgbClr val="000000"/>
                          </a:solidFill>
                        </a:rPr>
                        <a:t>Tidsram för ifyllnad av planeringsunderlaget justeras till 48 h</a:t>
                      </a:r>
                      <a:endParaRPr lang="sv-SE" sz="1600" b="1" dirty="0"/>
                    </a:p>
                  </a:txBody>
                  <a:tcPr/>
                </a:tc>
                <a:tc>
                  <a:txBody>
                    <a:bodyPr/>
                    <a:lstStyle/>
                    <a:p>
                      <a:r>
                        <a:rPr lang="sv-SE" sz="1200" b="0" i="0" u="none" strike="noStrike" baseline="0" dirty="0">
                          <a:solidFill>
                            <a:srgbClr val="000000"/>
                          </a:solidFill>
                        </a:rPr>
                        <a:t>Start ifyllnad av planeringsunderlaget inom 24 timmar och kompletteringar senast inom 48 timmar från det att första inskrivningsmeddelandet skickats vardagar i syfte att minimera svaren ”vet ej”. </a:t>
                      </a:r>
                      <a:endParaRPr lang="sv-SE" sz="1200" dirty="0"/>
                    </a:p>
                  </a:txBody>
                  <a:tcPr/>
                </a:tc>
                <a:extLst>
                  <a:ext uri="{0D108BD9-81ED-4DB2-BD59-A6C34878D82A}">
                    <a16:rowId xmlns:a16="http://schemas.microsoft.com/office/drawing/2014/main" val="1604423459"/>
                  </a:ext>
                </a:extLst>
              </a:tr>
              <a:tr h="712520">
                <a:tc>
                  <a:txBody>
                    <a:bodyPr/>
                    <a:lstStyle/>
                    <a:p>
                      <a:r>
                        <a:rPr lang="sv-SE" sz="1600" b="1" i="0" u="none" strike="noStrike" baseline="0" dirty="0">
                          <a:solidFill>
                            <a:srgbClr val="000000"/>
                          </a:solidFill>
                        </a:rPr>
                        <a:t>Slutenvården kontaktar kommunen om beräknat utskrivningsdatum tidigareläggs eller flyttas fram mer än ett dygn</a:t>
                      </a:r>
                      <a:endParaRPr lang="sv-SE"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dirty="0">
                          <a:solidFill>
                            <a:srgbClr val="000000"/>
                          </a:solidFill>
                        </a:rPr>
                        <a:t>Slutenvården får ansvar att meddela berörda vid </a:t>
                      </a:r>
                      <a:r>
                        <a:rPr lang="sv-SE" sz="1200" b="0" i="1" u="none" strike="noStrike" baseline="0" dirty="0">
                          <a:solidFill>
                            <a:srgbClr val="000000"/>
                          </a:solidFill>
                        </a:rPr>
                        <a:t>generellt meddelande </a:t>
                      </a:r>
                      <a:r>
                        <a:rPr lang="sv-SE" sz="1200" b="0" i="0" u="none" strike="noStrike" baseline="0" dirty="0">
                          <a:solidFill>
                            <a:srgbClr val="000000"/>
                          </a:solidFill>
                        </a:rPr>
                        <a:t>för att göra dem uppmärksamma på ändringen för en trygg och effektiv planering inför utskrivningen. </a:t>
                      </a:r>
                    </a:p>
                  </a:txBody>
                  <a:tcPr/>
                </a:tc>
                <a:extLst>
                  <a:ext uri="{0D108BD9-81ED-4DB2-BD59-A6C34878D82A}">
                    <a16:rowId xmlns:a16="http://schemas.microsoft.com/office/drawing/2014/main" val="3505548981"/>
                  </a:ext>
                </a:extLst>
              </a:tr>
              <a:tr h="663922">
                <a:tc>
                  <a:txBody>
                    <a:bodyPr/>
                    <a:lstStyle/>
                    <a:p>
                      <a:r>
                        <a:rPr lang="sv-SE" sz="1600" b="1" i="0" u="none" strike="noStrike" baseline="0" dirty="0">
                          <a:solidFill>
                            <a:srgbClr val="000000"/>
                          </a:solidFill>
                        </a:rPr>
                        <a:t>Gult spår kompletterats med målgrupper för vilka SIP ska upprättas i hemmet efter utskrivning </a:t>
                      </a:r>
                      <a:endParaRPr lang="sv-SE"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dirty="0">
                          <a:solidFill>
                            <a:srgbClr val="000000"/>
                          </a:solidFill>
                        </a:rPr>
                        <a:t>Är inte detta aktuellt ska kommunen kommentera/motivera varför. </a:t>
                      </a:r>
                      <a:br>
                        <a:rPr lang="sv-SE" sz="1200" b="0" i="0" u="none" strike="noStrike" baseline="0" dirty="0">
                          <a:solidFill>
                            <a:srgbClr val="000000"/>
                          </a:solidFill>
                        </a:rPr>
                      </a:br>
                      <a:r>
                        <a:rPr lang="sv-SE" sz="1200" b="0" i="1" u="none" strike="noStrike" baseline="0" dirty="0">
                          <a:solidFill>
                            <a:srgbClr val="000000"/>
                          </a:solidFill>
                        </a:rPr>
                        <a:t>Kommer att utvärderas för att säkerställa att rätt målgrupper har ramats in.</a:t>
                      </a:r>
                    </a:p>
                  </a:txBody>
                  <a:tcPr/>
                </a:tc>
                <a:extLst>
                  <a:ext uri="{0D108BD9-81ED-4DB2-BD59-A6C34878D82A}">
                    <a16:rowId xmlns:a16="http://schemas.microsoft.com/office/drawing/2014/main" val="45231458"/>
                  </a:ext>
                </a:extLst>
              </a:tr>
              <a:tr h="985237">
                <a:tc>
                  <a:txBody>
                    <a:bodyPr/>
                    <a:lstStyle/>
                    <a:p>
                      <a:r>
                        <a:rPr lang="sv-SE" sz="1600" b="1" i="0" u="none" strike="noStrike" baseline="0" dirty="0">
                          <a:solidFill>
                            <a:srgbClr val="000000"/>
                          </a:solidFill>
                        </a:rPr>
                        <a:t>Planeringsunderlag som leder till rött spår ska inte ändras med undantag för personer i SÄBO och planering av mötestid ska vid behov göras via telefonavstämning</a:t>
                      </a:r>
                      <a:endParaRPr lang="sv-SE" sz="1600" b="1" dirty="0"/>
                    </a:p>
                  </a:txBody>
                  <a:tcPr/>
                </a:tc>
                <a:tc>
                  <a:txBody>
                    <a:bodyPr/>
                    <a:lstStyle/>
                    <a:p>
                      <a:r>
                        <a:rPr lang="sv-SE" sz="1200" i="0" u="none" strike="noStrike" baseline="0" dirty="0">
                          <a:solidFill>
                            <a:srgbClr val="000000"/>
                          </a:solidFill>
                        </a:rPr>
                        <a:t>Patienterna som ska planeras enligt rött spår är de svårast sjuka och ska hanteras skyndsamt för att inte </a:t>
                      </a:r>
                      <a:r>
                        <a:rPr lang="sv-SE" sz="1200" b="0" i="0" u="none" strike="noStrike" baseline="0" dirty="0">
                          <a:solidFill>
                            <a:srgbClr val="000000"/>
                          </a:solidFill>
                        </a:rPr>
                        <a:t>vårdtiden ska förlängas. Finns inte tider i gemensam tidbok ska kontakt tas via telefon. </a:t>
                      </a:r>
                      <a:endParaRPr lang="sv-SE" sz="1200" dirty="0"/>
                    </a:p>
                  </a:txBody>
                  <a:tcPr/>
                </a:tc>
                <a:extLst>
                  <a:ext uri="{0D108BD9-81ED-4DB2-BD59-A6C34878D82A}">
                    <a16:rowId xmlns:a16="http://schemas.microsoft.com/office/drawing/2014/main" val="512455161"/>
                  </a:ext>
                </a:extLst>
              </a:tr>
              <a:tr h="639795">
                <a:tc>
                  <a:txBody>
                    <a:bodyPr/>
                    <a:lstStyle/>
                    <a:p>
                      <a:r>
                        <a:rPr lang="sv-SE" sz="1600" b="1" dirty="0"/>
                        <a:t>Slutenvården skickar videolänk till närstående när planeringsmötet sker digitalt</a:t>
                      </a:r>
                    </a:p>
                  </a:txBody>
                  <a:tcPr/>
                </a:tc>
                <a:tc>
                  <a:txBody>
                    <a:bodyPr/>
                    <a:lstStyle/>
                    <a:p>
                      <a:r>
                        <a:rPr lang="sv-SE" sz="1200" dirty="0"/>
                        <a:t>Närstående har hittills haft en mycket begränsad möjlighet att delta via video, en lösning finns nu varför detta ansvar kan skrivas in. </a:t>
                      </a:r>
                    </a:p>
                  </a:txBody>
                  <a:tcPr/>
                </a:tc>
                <a:extLst>
                  <a:ext uri="{0D108BD9-81ED-4DB2-BD59-A6C34878D82A}">
                    <a16:rowId xmlns:a16="http://schemas.microsoft.com/office/drawing/2014/main" val="1637619451"/>
                  </a:ext>
                </a:extLst>
              </a:tr>
              <a:tr h="511826">
                <a:tc>
                  <a:txBody>
                    <a:bodyPr/>
                    <a:lstStyle/>
                    <a:p>
                      <a:r>
                        <a:rPr lang="sv-SE" sz="1600" b="1" dirty="0"/>
                        <a:t>Klockslag kopplat till meddelande om utskrivningsklar tas bort</a:t>
                      </a:r>
                    </a:p>
                  </a:txBody>
                  <a:tcPr/>
                </a:tc>
                <a:tc>
                  <a:txBody>
                    <a:bodyPr/>
                    <a:lstStyle/>
                    <a:p>
                      <a:r>
                        <a:rPr lang="sv-SE" sz="1200" dirty="0"/>
                        <a:t>Det spelar ingen roll när på dygnet meddelandet skickas. </a:t>
                      </a:r>
                      <a:br>
                        <a:rPr lang="sv-SE" sz="1200" dirty="0"/>
                      </a:br>
                      <a:r>
                        <a:rPr lang="sv-SE" sz="1200" dirty="0"/>
                        <a:t>Före eller efter </a:t>
                      </a:r>
                      <a:r>
                        <a:rPr lang="sv-SE" sz="1200" dirty="0" err="1"/>
                        <a:t>kl</a:t>
                      </a:r>
                      <a:r>
                        <a:rPr lang="sv-SE" sz="1200" dirty="0"/>
                        <a:t> 12 tas bort.</a:t>
                      </a:r>
                    </a:p>
                  </a:txBody>
                  <a:tcPr/>
                </a:tc>
                <a:extLst>
                  <a:ext uri="{0D108BD9-81ED-4DB2-BD59-A6C34878D82A}">
                    <a16:rowId xmlns:a16="http://schemas.microsoft.com/office/drawing/2014/main" val="2867743077"/>
                  </a:ext>
                </a:extLst>
              </a:tr>
              <a:tr h="705414">
                <a:tc>
                  <a:txBody>
                    <a:bodyPr/>
                    <a:lstStyle/>
                    <a:p>
                      <a:r>
                        <a:rPr lang="sv-SE" sz="1600" b="1" i="0" u="none" strike="noStrike" baseline="0" dirty="0">
                          <a:solidFill>
                            <a:srgbClr val="000000"/>
                          </a:solidFill>
                        </a:rPr>
                        <a:t>Punkterna i Hemgångsklar ska kommenteras av slutenvården</a:t>
                      </a:r>
                      <a:endParaRPr lang="sv-SE"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dirty="0">
                          <a:solidFill>
                            <a:srgbClr val="000000"/>
                          </a:solidFill>
                        </a:rPr>
                        <a:t>Detta som komplement till kryss-markeringarna för en trygg utskrivning och tydlighet för mottagande parter. Justering gjord från 3 dygn till 4 dygn för särskilt nutritionsbehov (p.g.a. leveranstid). </a:t>
                      </a:r>
                    </a:p>
                  </a:txBody>
                  <a:tcPr/>
                </a:tc>
                <a:extLst>
                  <a:ext uri="{0D108BD9-81ED-4DB2-BD59-A6C34878D82A}">
                    <a16:rowId xmlns:a16="http://schemas.microsoft.com/office/drawing/2014/main" val="3548480589"/>
                  </a:ext>
                </a:extLst>
              </a:tr>
              <a:tr h="365162">
                <a:tc>
                  <a:txBody>
                    <a:bodyPr/>
                    <a:lstStyle/>
                    <a:p>
                      <a:r>
                        <a:rPr lang="sv-SE" sz="1600" b="1" i="0" u="none" strike="noStrike" baseline="0" dirty="0">
                          <a:solidFill>
                            <a:srgbClr val="000000"/>
                          </a:solidFill>
                        </a:rPr>
                        <a:t>Definitioner och begrepp i delar kompletterats och förtydligats</a:t>
                      </a:r>
                      <a:endParaRPr lang="sv-SE" sz="1600" b="1" dirty="0"/>
                    </a:p>
                  </a:txBody>
                  <a:tcPr/>
                </a:tc>
                <a:tc>
                  <a:txBody>
                    <a:bodyPr/>
                    <a:lstStyle/>
                    <a:p>
                      <a:r>
                        <a:rPr lang="sv-SE" sz="1200" dirty="0"/>
                        <a:t>Exempelvis: Utskrivningsklar kompletterats med vad begreppet innebär.</a:t>
                      </a:r>
                    </a:p>
                  </a:txBody>
                  <a:tcPr/>
                </a:tc>
                <a:extLst>
                  <a:ext uri="{0D108BD9-81ED-4DB2-BD59-A6C34878D82A}">
                    <a16:rowId xmlns:a16="http://schemas.microsoft.com/office/drawing/2014/main" val="206096991"/>
                  </a:ext>
                </a:extLst>
              </a:tr>
            </a:tbl>
          </a:graphicData>
        </a:graphic>
      </p:graphicFrame>
    </p:spTree>
    <p:extLst>
      <p:ext uri="{BB962C8B-B14F-4D97-AF65-F5344CB8AC3E}">
        <p14:creationId xmlns:p14="http://schemas.microsoft.com/office/powerpoint/2010/main" val="998913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F02CB1-8DC4-A8BF-D309-D599E5E22AA1}"/>
              </a:ext>
            </a:extLst>
          </p:cNvPr>
          <p:cNvSpPr>
            <a:spLocks noGrp="1"/>
          </p:cNvSpPr>
          <p:nvPr>
            <p:ph type="title"/>
          </p:nvPr>
        </p:nvSpPr>
        <p:spPr/>
        <p:txBody>
          <a:bodyPr>
            <a:normAutofit/>
          </a:bodyPr>
          <a:lstStyle/>
          <a:p>
            <a:r>
              <a:rPr lang="sv-SE" sz="8000" b="1"/>
              <a:t>Frågor?</a:t>
            </a:r>
          </a:p>
        </p:txBody>
      </p:sp>
      <p:graphicFrame>
        <p:nvGraphicFramePr>
          <p:cNvPr id="9" name="Platshållare för innehåll 2">
            <a:extLst>
              <a:ext uri="{FF2B5EF4-FFF2-40B4-BE49-F238E27FC236}">
                <a16:creationId xmlns:a16="http://schemas.microsoft.com/office/drawing/2014/main" id="{BD1B1160-4C80-3B78-1A41-E484B38E620C}"/>
              </a:ext>
            </a:extLst>
          </p:cNvPr>
          <p:cNvGraphicFramePr>
            <a:graphicFrameLocks noGrp="1"/>
          </p:cNvGraphicFramePr>
          <p:nvPr>
            <p:ph idx="1"/>
            <p:extLst>
              <p:ext uri="{D42A27DB-BD31-4B8C-83A1-F6EECF244321}">
                <p14:modId xmlns:p14="http://schemas.microsoft.com/office/powerpoint/2010/main" val="2631300002"/>
              </p:ext>
            </p:extLst>
          </p:nvPr>
        </p:nvGraphicFramePr>
        <p:xfrm>
          <a:off x="4800600" y="731520"/>
          <a:ext cx="649224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tshållare för text 3">
            <a:extLst>
              <a:ext uri="{FF2B5EF4-FFF2-40B4-BE49-F238E27FC236}">
                <a16:creationId xmlns:a16="http://schemas.microsoft.com/office/drawing/2014/main" id="{B0097467-3950-8803-7D81-610A9A7546F6}"/>
              </a:ext>
            </a:extLst>
          </p:cNvPr>
          <p:cNvSpPr>
            <a:spLocks noGrp="1"/>
          </p:cNvSpPr>
          <p:nvPr>
            <p:ph type="body" sz="half" idx="2"/>
          </p:nvPr>
        </p:nvSpPr>
        <p:spPr/>
        <p:txBody>
          <a:bodyPr/>
          <a:lstStyle/>
          <a:p>
            <a:endParaRPr lang="sv-SE"/>
          </a:p>
        </p:txBody>
      </p:sp>
      <p:pic>
        <p:nvPicPr>
          <p:cNvPr id="7" name="Bildobjekt 6">
            <a:extLst>
              <a:ext uri="{FF2B5EF4-FFF2-40B4-BE49-F238E27FC236}">
                <a16:creationId xmlns:a16="http://schemas.microsoft.com/office/drawing/2014/main" id="{F238345F-ACC7-9C03-C8E0-6ABAC993D50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96763" y="2944367"/>
            <a:ext cx="3360837" cy="3360837"/>
          </a:xfrm>
          <a:prstGeom prst="rect">
            <a:avLst/>
          </a:prstGeom>
        </p:spPr>
      </p:pic>
    </p:spTree>
    <p:extLst>
      <p:ext uri="{BB962C8B-B14F-4D97-AF65-F5344CB8AC3E}">
        <p14:creationId xmlns:p14="http://schemas.microsoft.com/office/powerpoint/2010/main" val="523771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Platshållare för text 3">
            <a:extLst>
              <a:ext uri="{FF2B5EF4-FFF2-40B4-BE49-F238E27FC236}">
                <a16:creationId xmlns:a16="http://schemas.microsoft.com/office/drawing/2014/main" id="{955624BC-FE9E-2ECF-5D1D-4CB8AF226797}"/>
              </a:ext>
            </a:extLst>
          </p:cNvPr>
          <p:cNvSpPr>
            <a:spLocks noGrp="1"/>
          </p:cNvSpPr>
          <p:nvPr>
            <p:ph type="body" sz="half" idx="2"/>
          </p:nvPr>
        </p:nvSpPr>
        <p:spPr>
          <a:xfrm>
            <a:off x="7398962" y="857753"/>
            <a:ext cx="3979356" cy="4938851"/>
          </a:xfrm>
        </p:spPr>
        <p:txBody>
          <a:bodyPr vert="horz" lIns="0" tIns="45720" rIns="0" bIns="45720" rtlCol="0" anchor="ctr">
            <a:normAutofit/>
          </a:bodyPr>
          <a:lstStyle/>
          <a:p>
            <a:r>
              <a:rPr lang="en-US" sz="1800" dirty="0">
                <a:solidFill>
                  <a:schemeClr val="tx1">
                    <a:lumMod val="75000"/>
                    <a:lumOff val="25000"/>
                  </a:schemeClr>
                </a:solidFill>
              </a:rPr>
              <a:t>Vi </a:t>
            </a:r>
            <a:r>
              <a:rPr lang="en-US" sz="1800" dirty="0" err="1">
                <a:solidFill>
                  <a:schemeClr val="tx1">
                    <a:lumMod val="75000"/>
                    <a:lumOff val="25000"/>
                  </a:schemeClr>
                </a:solidFill>
              </a:rPr>
              <a:t>är</a:t>
            </a:r>
            <a:r>
              <a:rPr lang="en-US" sz="1800" dirty="0">
                <a:solidFill>
                  <a:schemeClr val="tx1">
                    <a:lumMod val="75000"/>
                    <a:lumOff val="25000"/>
                  </a:schemeClr>
                </a:solidFill>
              </a:rPr>
              <a:t> </a:t>
            </a:r>
            <a:r>
              <a:rPr lang="en-US" sz="1800" dirty="0" err="1">
                <a:solidFill>
                  <a:schemeClr val="tx1">
                    <a:lumMod val="75000"/>
                    <a:lumOff val="25000"/>
                  </a:schemeClr>
                </a:solidFill>
              </a:rPr>
              <a:t>representanterna</a:t>
            </a:r>
            <a:r>
              <a:rPr lang="en-US" sz="1800" dirty="0">
                <a:solidFill>
                  <a:schemeClr val="tx1">
                    <a:lumMod val="75000"/>
                    <a:lumOff val="25000"/>
                  </a:schemeClr>
                </a:solidFill>
              </a:rPr>
              <a:t> i den </a:t>
            </a:r>
            <a:br>
              <a:rPr lang="en-US" sz="1800" dirty="0">
                <a:solidFill>
                  <a:schemeClr val="tx1">
                    <a:lumMod val="75000"/>
                    <a:lumOff val="25000"/>
                  </a:schemeClr>
                </a:solidFill>
              </a:rPr>
            </a:br>
            <a:r>
              <a:rPr lang="en-US" sz="1800" dirty="0" err="1">
                <a:solidFill>
                  <a:schemeClr val="tx1">
                    <a:lumMod val="75000"/>
                    <a:lumOff val="25000"/>
                  </a:schemeClr>
                </a:solidFill>
              </a:rPr>
              <a:t>Regionala</a:t>
            </a:r>
            <a:r>
              <a:rPr lang="en-US" sz="1800" dirty="0">
                <a:solidFill>
                  <a:schemeClr val="tx1">
                    <a:lumMod val="75000"/>
                    <a:lumOff val="25000"/>
                  </a:schemeClr>
                </a:solidFill>
              </a:rPr>
              <a:t> </a:t>
            </a:r>
            <a:r>
              <a:rPr lang="en-US" sz="1800" dirty="0" err="1">
                <a:solidFill>
                  <a:schemeClr val="tx1">
                    <a:lumMod val="75000"/>
                    <a:lumOff val="25000"/>
                  </a:schemeClr>
                </a:solidFill>
              </a:rPr>
              <a:t>genomförandegruppen</a:t>
            </a:r>
            <a:r>
              <a:rPr lang="en-US" sz="1800" dirty="0">
                <a:solidFill>
                  <a:schemeClr val="tx1">
                    <a:lumMod val="75000"/>
                    <a:lumOff val="25000"/>
                  </a:schemeClr>
                </a:solidFill>
              </a:rPr>
              <a:t> för </a:t>
            </a:r>
            <a:r>
              <a:rPr lang="en-US" sz="1800" dirty="0" err="1">
                <a:solidFill>
                  <a:schemeClr val="tx1">
                    <a:lumMod val="75000"/>
                    <a:lumOff val="25000"/>
                  </a:schemeClr>
                </a:solidFill>
              </a:rPr>
              <a:t>Samverkansrutinen</a:t>
            </a:r>
            <a:r>
              <a:rPr lang="en-US" sz="1800" dirty="0">
                <a:solidFill>
                  <a:schemeClr val="tx1">
                    <a:lumMod val="75000"/>
                    <a:lumOff val="25000"/>
                  </a:schemeClr>
                </a:solidFill>
              </a:rPr>
              <a:t>:</a:t>
            </a:r>
          </a:p>
          <a:p>
            <a:r>
              <a:rPr lang="en-US" sz="1800" dirty="0">
                <a:solidFill>
                  <a:schemeClr val="tx1">
                    <a:lumMod val="75000"/>
                    <a:lumOff val="25000"/>
                  </a:schemeClr>
                </a:solidFill>
              </a:rPr>
              <a:t>Pia Berglund </a:t>
            </a:r>
            <a:r>
              <a:rPr lang="en-US" sz="1800" dirty="0" err="1">
                <a:solidFill>
                  <a:schemeClr val="tx1">
                    <a:lumMod val="75000"/>
                    <a:lumOff val="25000"/>
                  </a:schemeClr>
                </a:solidFill>
              </a:rPr>
              <a:t>Kungsbacka</a:t>
            </a:r>
            <a:r>
              <a:rPr lang="en-US" sz="1800" dirty="0">
                <a:solidFill>
                  <a:schemeClr val="tx1">
                    <a:lumMod val="75000"/>
                    <a:lumOff val="25000"/>
                  </a:schemeClr>
                </a:solidFill>
              </a:rPr>
              <a:t> </a:t>
            </a:r>
            <a:r>
              <a:rPr lang="en-US" sz="1800" dirty="0" err="1">
                <a:solidFill>
                  <a:schemeClr val="tx1">
                    <a:lumMod val="75000"/>
                    <a:lumOff val="25000"/>
                  </a:schemeClr>
                </a:solidFill>
              </a:rPr>
              <a:t>kommun</a:t>
            </a:r>
            <a:endParaRPr lang="en-US" sz="1800" dirty="0">
              <a:solidFill>
                <a:schemeClr val="tx1">
                  <a:lumMod val="75000"/>
                  <a:lumOff val="25000"/>
                </a:schemeClr>
              </a:solidFill>
            </a:endParaRPr>
          </a:p>
          <a:p>
            <a:r>
              <a:rPr lang="en-US" sz="1800" dirty="0">
                <a:solidFill>
                  <a:schemeClr val="tx1">
                    <a:lumMod val="75000"/>
                    <a:lumOff val="25000"/>
                  </a:schemeClr>
                </a:solidFill>
              </a:rPr>
              <a:t>Maria Dymne </a:t>
            </a:r>
            <a:r>
              <a:rPr lang="en-US" sz="1800" dirty="0" err="1">
                <a:solidFill>
                  <a:schemeClr val="tx1">
                    <a:lumMod val="75000"/>
                    <a:lumOff val="25000"/>
                  </a:schemeClr>
                </a:solidFill>
              </a:rPr>
              <a:t>Varbergs</a:t>
            </a:r>
            <a:r>
              <a:rPr lang="en-US" sz="1800" dirty="0">
                <a:solidFill>
                  <a:schemeClr val="tx1">
                    <a:lumMod val="75000"/>
                    <a:lumOff val="25000"/>
                  </a:schemeClr>
                </a:solidFill>
              </a:rPr>
              <a:t> </a:t>
            </a:r>
            <a:r>
              <a:rPr lang="en-US" sz="1800" dirty="0" err="1">
                <a:solidFill>
                  <a:schemeClr val="tx1">
                    <a:lumMod val="75000"/>
                    <a:lumOff val="25000"/>
                  </a:schemeClr>
                </a:solidFill>
              </a:rPr>
              <a:t>kommun</a:t>
            </a:r>
            <a:endParaRPr lang="en-US" sz="1800" dirty="0">
              <a:solidFill>
                <a:schemeClr val="tx1">
                  <a:lumMod val="75000"/>
                  <a:lumOff val="25000"/>
                </a:schemeClr>
              </a:solidFill>
            </a:endParaRPr>
          </a:p>
          <a:p>
            <a:r>
              <a:rPr lang="en-US" sz="1800" dirty="0">
                <a:solidFill>
                  <a:schemeClr val="tx1">
                    <a:lumMod val="75000"/>
                    <a:lumOff val="25000"/>
                  </a:schemeClr>
                </a:solidFill>
              </a:rPr>
              <a:t>Anna Hurtig </a:t>
            </a:r>
            <a:r>
              <a:rPr lang="en-US" sz="1800" dirty="0" err="1">
                <a:solidFill>
                  <a:schemeClr val="tx1">
                    <a:lumMod val="75000"/>
                    <a:lumOff val="25000"/>
                  </a:schemeClr>
                </a:solidFill>
              </a:rPr>
              <a:t>Falkenbergs</a:t>
            </a:r>
            <a:r>
              <a:rPr lang="en-US" sz="1800" dirty="0">
                <a:solidFill>
                  <a:schemeClr val="tx1">
                    <a:lumMod val="75000"/>
                    <a:lumOff val="25000"/>
                  </a:schemeClr>
                </a:solidFill>
              </a:rPr>
              <a:t> </a:t>
            </a:r>
            <a:r>
              <a:rPr lang="en-US" sz="1800" dirty="0" err="1">
                <a:solidFill>
                  <a:schemeClr val="tx1">
                    <a:lumMod val="75000"/>
                    <a:lumOff val="25000"/>
                  </a:schemeClr>
                </a:solidFill>
              </a:rPr>
              <a:t>kommun</a:t>
            </a:r>
            <a:endParaRPr lang="en-US" sz="1800" dirty="0">
              <a:solidFill>
                <a:schemeClr val="tx1">
                  <a:lumMod val="75000"/>
                  <a:lumOff val="25000"/>
                </a:schemeClr>
              </a:solidFill>
            </a:endParaRPr>
          </a:p>
          <a:p>
            <a:r>
              <a:rPr lang="en-US" sz="1800" dirty="0">
                <a:solidFill>
                  <a:schemeClr val="tx1">
                    <a:lumMod val="75000"/>
                    <a:lumOff val="25000"/>
                  </a:schemeClr>
                </a:solidFill>
              </a:rPr>
              <a:t>Åsa Rydberg Halmstad </a:t>
            </a:r>
            <a:r>
              <a:rPr lang="en-US" sz="1800" dirty="0" err="1">
                <a:solidFill>
                  <a:schemeClr val="tx1">
                    <a:lumMod val="75000"/>
                    <a:lumOff val="25000"/>
                  </a:schemeClr>
                </a:solidFill>
              </a:rPr>
              <a:t>kommun</a:t>
            </a:r>
            <a:endParaRPr lang="en-US" sz="1800" dirty="0">
              <a:solidFill>
                <a:schemeClr val="tx1">
                  <a:lumMod val="75000"/>
                  <a:lumOff val="25000"/>
                </a:schemeClr>
              </a:solidFill>
            </a:endParaRPr>
          </a:p>
          <a:p>
            <a:r>
              <a:rPr lang="en-US" sz="1800" dirty="0">
                <a:solidFill>
                  <a:schemeClr val="tx1">
                    <a:lumMod val="75000"/>
                    <a:lumOff val="25000"/>
                  </a:schemeClr>
                </a:solidFill>
              </a:rPr>
              <a:t>Kristina Isaksson </a:t>
            </a:r>
            <a:r>
              <a:rPr lang="en-US" sz="1800" dirty="0" err="1">
                <a:solidFill>
                  <a:schemeClr val="tx1">
                    <a:lumMod val="75000"/>
                    <a:lumOff val="25000"/>
                  </a:schemeClr>
                </a:solidFill>
              </a:rPr>
              <a:t>Laholms</a:t>
            </a:r>
            <a:r>
              <a:rPr lang="en-US" sz="1800" dirty="0">
                <a:solidFill>
                  <a:schemeClr val="tx1">
                    <a:lumMod val="75000"/>
                    <a:lumOff val="25000"/>
                  </a:schemeClr>
                </a:solidFill>
              </a:rPr>
              <a:t> </a:t>
            </a:r>
            <a:r>
              <a:rPr lang="en-US" sz="1800" dirty="0" err="1">
                <a:solidFill>
                  <a:schemeClr val="tx1">
                    <a:lumMod val="75000"/>
                    <a:lumOff val="25000"/>
                  </a:schemeClr>
                </a:solidFill>
              </a:rPr>
              <a:t>kommun</a:t>
            </a:r>
            <a:endParaRPr lang="en-US" sz="1800" dirty="0">
              <a:solidFill>
                <a:schemeClr val="tx1">
                  <a:lumMod val="75000"/>
                  <a:lumOff val="25000"/>
                </a:schemeClr>
              </a:solidFill>
            </a:endParaRPr>
          </a:p>
          <a:p>
            <a:r>
              <a:rPr lang="en-US" sz="1800" dirty="0">
                <a:solidFill>
                  <a:schemeClr val="tx1">
                    <a:lumMod val="75000"/>
                    <a:lumOff val="25000"/>
                  </a:schemeClr>
                </a:solidFill>
              </a:rPr>
              <a:t>Lena Borg </a:t>
            </a:r>
            <a:r>
              <a:rPr lang="en-US" sz="1800" dirty="0" err="1">
                <a:solidFill>
                  <a:schemeClr val="tx1">
                    <a:lumMod val="75000"/>
                    <a:lumOff val="25000"/>
                  </a:schemeClr>
                </a:solidFill>
              </a:rPr>
              <a:t>Hylte</a:t>
            </a:r>
            <a:r>
              <a:rPr lang="en-US" sz="1800" dirty="0">
                <a:solidFill>
                  <a:schemeClr val="tx1">
                    <a:lumMod val="75000"/>
                    <a:lumOff val="25000"/>
                  </a:schemeClr>
                </a:solidFill>
              </a:rPr>
              <a:t> </a:t>
            </a:r>
            <a:r>
              <a:rPr lang="en-US" sz="1800" dirty="0" err="1">
                <a:solidFill>
                  <a:schemeClr val="tx1">
                    <a:lumMod val="75000"/>
                    <a:lumOff val="25000"/>
                  </a:schemeClr>
                </a:solidFill>
              </a:rPr>
              <a:t>kommun</a:t>
            </a:r>
            <a:endParaRPr lang="en-US" sz="1800" dirty="0">
              <a:solidFill>
                <a:schemeClr val="tx1">
                  <a:lumMod val="75000"/>
                  <a:lumOff val="25000"/>
                </a:schemeClr>
              </a:solidFill>
            </a:endParaRPr>
          </a:p>
          <a:p>
            <a:r>
              <a:rPr lang="en-US" sz="1800" dirty="0">
                <a:solidFill>
                  <a:schemeClr val="tx1">
                    <a:lumMod val="75000"/>
                    <a:lumOff val="25000"/>
                  </a:schemeClr>
                </a:solidFill>
              </a:rPr>
              <a:t>Linda Hedberg </a:t>
            </a:r>
            <a:r>
              <a:rPr lang="en-US" sz="1800" dirty="0" err="1">
                <a:solidFill>
                  <a:schemeClr val="tx1">
                    <a:lumMod val="75000"/>
                    <a:lumOff val="25000"/>
                  </a:schemeClr>
                </a:solidFill>
              </a:rPr>
              <a:t>Psykiatrin</a:t>
            </a:r>
            <a:r>
              <a:rPr lang="en-US" sz="1800" dirty="0">
                <a:solidFill>
                  <a:schemeClr val="tx1">
                    <a:lumMod val="75000"/>
                    <a:lumOff val="25000"/>
                  </a:schemeClr>
                </a:solidFill>
              </a:rPr>
              <a:t> I </a:t>
            </a:r>
            <a:r>
              <a:rPr lang="en-US" sz="1800" dirty="0" err="1">
                <a:solidFill>
                  <a:schemeClr val="tx1">
                    <a:lumMod val="75000"/>
                    <a:lumOff val="25000"/>
                  </a:schemeClr>
                </a:solidFill>
              </a:rPr>
              <a:t>Halland</a:t>
            </a:r>
            <a:endParaRPr lang="en-US" sz="1800" dirty="0">
              <a:solidFill>
                <a:schemeClr val="tx1">
                  <a:lumMod val="75000"/>
                  <a:lumOff val="25000"/>
                </a:schemeClr>
              </a:solidFill>
            </a:endParaRPr>
          </a:p>
          <a:p>
            <a:r>
              <a:rPr lang="en-US" sz="1800" dirty="0">
                <a:solidFill>
                  <a:schemeClr val="tx1">
                    <a:lumMod val="75000"/>
                    <a:lumOff val="25000"/>
                  </a:schemeClr>
                </a:solidFill>
              </a:rPr>
              <a:t>Ingrid Kvist </a:t>
            </a:r>
            <a:r>
              <a:rPr lang="en-US" sz="1800" dirty="0" err="1">
                <a:solidFill>
                  <a:schemeClr val="tx1">
                    <a:lumMod val="75000"/>
                    <a:lumOff val="25000"/>
                  </a:schemeClr>
                </a:solidFill>
              </a:rPr>
              <a:t>Hallands</a:t>
            </a:r>
            <a:r>
              <a:rPr lang="en-US" sz="1800" dirty="0">
                <a:solidFill>
                  <a:schemeClr val="tx1">
                    <a:lumMod val="75000"/>
                    <a:lumOff val="25000"/>
                  </a:schemeClr>
                </a:solidFill>
              </a:rPr>
              <a:t> </a:t>
            </a:r>
            <a:r>
              <a:rPr lang="en-US" sz="1800" dirty="0" err="1">
                <a:solidFill>
                  <a:schemeClr val="tx1">
                    <a:lumMod val="75000"/>
                    <a:lumOff val="25000"/>
                  </a:schemeClr>
                </a:solidFill>
              </a:rPr>
              <a:t>sjukhus</a:t>
            </a:r>
            <a:endParaRPr lang="en-US" sz="1800" dirty="0">
              <a:solidFill>
                <a:schemeClr val="tx1">
                  <a:lumMod val="75000"/>
                  <a:lumOff val="25000"/>
                </a:schemeClr>
              </a:solidFill>
            </a:endParaRPr>
          </a:p>
          <a:p>
            <a:r>
              <a:rPr lang="en-US" sz="1800" dirty="0">
                <a:solidFill>
                  <a:schemeClr val="tx1">
                    <a:lumMod val="75000"/>
                    <a:lumOff val="25000"/>
                  </a:schemeClr>
                </a:solidFill>
              </a:rPr>
              <a:t>Petra Jacobson </a:t>
            </a:r>
            <a:r>
              <a:rPr lang="en-US" sz="1800" dirty="0" err="1">
                <a:solidFill>
                  <a:schemeClr val="tx1">
                    <a:lumMod val="75000"/>
                    <a:lumOff val="25000"/>
                  </a:schemeClr>
                </a:solidFill>
              </a:rPr>
              <a:t>Vårdval</a:t>
            </a:r>
            <a:r>
              <a:rPr lang="en-US" sz="1800" dirty="0">
                <a:solidFill>
                  <a:schemeClr val="tx1">
                    <a:lumMod val="75000"/>
                    <a:lumOff val="25000"/>
                  </a:schemeClr>
                </a:solidFill>
              </a:rPr>
              <a:t> </a:t>
            </a:r>
            <a:r>
              <a:rPr lang="en-US" sz="1800" dirty="0" err="1">
                <a:solidFill>
                  <a:schemeClr val="tx1">
                    <a:lumMod val="75000"/>
                    <a:lumOff val="25000"/>
                  </a:schemeClr>
                </a:solidFill>
              </a:rPr>
              <a:t>Halland</a:t>
            </a:r>
            <a:r>
              <a:rPr lang="en-US" sz="1800" dirty="0">
                <a:solidFill>
                  <a:schemeClr val="tx1">
                    <a:lumMod val="75000"/>
                    <a:lumOff val="25000"/>
                  </a:schemeClr>
                </a:solidFill>
              </a:rPr>
              <a:t> </a:t>
            </a:r>
            <a:r>
              <a:rPr lang="en-US" sz="1800" dirty="0" err="1">
                <a:solidFill>
                  <a:schemeClr val="tx1">
                    <a:lumMod val="75000"/>
                    <a:lumOff val="25000"/>
                  </a:schemeClr>
                </a:solidFill>
              </a:rPr>
              <a:t>privat</a:t>
            </a:r>
            <a:r>
              <a:rPr lang="en-US" sz="1800" dirty="0">
                <a:solidFill>
                  <a:schemeClr val="tx1">
                    <a:lumMod val="75000"/>
                    <a:lumOff val="25000"/>
                  </a:schemeClr>
                </a:solidFill>
              </a:rPr>
              <a:t> </a:t>
            </a:r>
            <a:r>
              <a:rPr lang="en-US" sz="1800" dirty="0" err="1">
                <a:solidFill>
                  <a:schemeClr val="tx1">
                    <a:lumMod val="75000"/>
                    <a:lumOff val="25000"/>
                  </a:schemeClr>
                </a:solidFill>
              </a:rPr>
              <a:t>regi</a:t>
            </a:r>
            <a:endParaRPr lang="en-US" sz="1800" dirty="0">
              <a:solidFill>
                <a:schemeClr val="tx1">
                  <a:lumMod val="75000"/>
                  <a:lumOff val="25000"/>
                </a:schemeClr>
              </a:solidFill>
            </a:endParaRPr>
          </a:p>
          <a:p>
            <a:r>
              <a:rPr lang="en-US" sz="1800" dirty="0">
                <a:solidFill>
                  <a:schemeClr val="tx1">
                    <a:lumMod val="75000"/>
                    <a:lumOff val="25000"/>
                  </a:schemeClr>
                </a:solidFill>
              </a:rPr>
              <a:t>Peter Fredriksson </a:t>
            </a:r>
            <a:r>
              <a:rPr lang="en-US" sz="1800" dirty="0" err="1">
                <a:solidFill>
                  <a:schemeClr val="tx1">
                    <a:lumMod val="75000"/>
                    <a:lumOff val="25000"/>
                  </a:schemeClr>
                </a:solidFill>
              </a:rPr>
              <a:t>Närsjukvården</a:t>
            </a:r>
            <a:r>
              <a:rPr lang="en-US" sz="1800" dirty="0">
                <a:solidFill>
                  <a:schemeClr val="tx1">
                    <a:lumMod val="75000"/>
                    <a:lumOff val="25000"/>
                  </a:schemeClr>
                </a:solidFill>
              </a:rPr>
              <a:t> </a:t>
            </a:r>
            <a:r>
              <a:rPr lang="en-US" sz="1800" dirty="0" err="1">
                <a:solidFill>
                  <a:schemeClr val="tx1">
                    <a:lumMod val="75000"/>
                    <a:lumOff val="25000"/>
                  </a:schemeClr>
                </a:solidFill>
              </a:rPr>
              <a:t>Halland</a:t>
            </a:r>
            <a:endParaRPr lang="en-US" sz="1800" dirty="0">
              <a:solidFill>
                <a:schemeClr val="tx1">
                  <a:lumMod val="75000"/>
                  <a:lumOff val="25000"/>
                </a:schemeClr>
              </a:solidFill>
            </a:endParaRPr>
          </a:p>
          <a:p>
            <a:r>
              <a:rPr lang="en-US" sz="1800" dirty="0">
                <a:solidFill>
                  <a:schemeClr val="tx1">
                    <a:lumMod val="75000"/>
                    <a:lumOff val="25000"/>
                  </a:schemeClr>
                </a:solidFill>
              </a:rPr>
              <a:t>Britta Engvall </a:t>
            </a:r>
            <a:r>
              <a:rPr lang="en-US" sz="1800" dirty="0" err="1">
                <a:solidFill>
                  <a:schemeClr val="tx1">
                    <a:lumMod val="75000"/>
                    <a:lumOff val="25000"/>
                  </a:schemeClr>
                </a:solidFill>
              </a:rPr>
              <a:t>Regionkontoret</a:t>
            </a:r>
            <a:r>
              <a:rPr lang="en-US" sz="1800" dirty="0">
                <a:solidFill>
                  <a:schemeClr val="tx1">
                    <a:lumMod val="75000"/>
                    <a:lumOff val="25000"/>
                  </a:schemeClr>
                </a:solidFill>
              </a:rPr>
              <a:t> </a:t>
            </a:r>
          </a:p>
          <a:p>
            <a:endParaRPr lang="en-US" sz="1800" dirty="0">
              <a:solidFill>
                <a:schemeClr val="tx1">
                  <a:lumMod val="75000"/>
                  <a:lumOff val="25000"/>
                </a:schemeClr>
              </a:solidFill>
            </a:endParaRPr>
          </a:p>
        </p:txBody>
      </p:sp>
      <p:pic>
        <p:nvPicPr>
          <p:cNvPr id="3" name="Platshållare för innehåll 14">
            <a:extLst>
              <a:ext uri="{FF2B5EF4-FFF2-40B4-BE49-F238E27FC236}">
                <a16:creationId xmlns:a16="http://schemas.microsoft.com/office/drawing/2014/main" id="{CA659C12-E26D-3801-F340-BB19A3FF73AA}"/>
              </a:ext>
            </a:extLst>
          </p:cNvPr>
          <p:cNvPicPr>
            <a:picLocks noChangeAspect="1"/>
          </p:cNvPicPr>
          <p:nvPr/>
        </p:nvPicPr>
        <p:blipFill>
          <a:blip r:embed="rId3"/>
          <a:stretch>
            <a:fillRect/>
          </a:stretch>
        </p:blipFill>
        <p:spPr>
          <a:xfrm>
            <a:off x="156977" y="524258"/>
            <a:ext cx="7441849" cy="5219316"/>
          </a:xfrm>
          <a:prstGeom prst="rect">
            <a:avLst/>
          </a:prstGeom>
        </p:spPr>
      </p:pic>
    </p:spTree>
    <p:extLst>
      <p:ext uri="{BB962C8B-B14F-4D97-AF65-F5344CB8AC3E}">
        <p14:creationId xmlns:p14="http://schemas.microsoft.com/office/powerpoint/2010/main" val="155056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8B8727-D318-4B70-B353-C390602FF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B0C8367-28B6-4EF1-B182-01BEC9872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BB499CE3-37F5-50E7-615C-E2DC512DB2C2}"/>
              </a:ext>
            </a:extLst>
          </p:cNvPr>
          <p:cNvSpPr>
            <a:spLocks noGrp="1"/>
          </p:cNvSpPr>
          <p:nvPr>
            <p:ph type="title"/>
          </p:nvPr>
        </p:nvSpPr>
        <p:spPr>
          <a:xfrm>
            <a:off x="477622" y="1850044"/>
            <a:ext cx="3084844" cy="2103875"/>
          </a:xfrm>
        </p:spPr>
        <p:txBody>
          <a:bodyPr>
            <a:normAutofit fontScale="90000"/>
          </a:bodyPr>
          <a:lstStyle/>
          <a:p>
            <a:r>
              <a:rPr lang="sv-SE" sz="3600" b="1">
                <a:solidFill>
                  <a:schemeClr val="bg1"/>
                </a:solidFill>
                <a:ea typeface="+mj-lt"/>
                <a:cs typeface="+mj-lt"/>
              </a:rPr>
              <a:t>Lag (2017:612) om samverkan vid utskrivning från sluten hälso- och sjukvård</a:t>
            </a:r>
            <a:br>
              <a:rPr lang="sv-SE" sz="3600" b="1">
                <a:solidFill>
                  <a:schemeClr val="bg1"/>
                </a:solidFill>
                <a:ea typeface="+mj-lt"/>
                <a:cs typeface="+mj-lt"/>
              </a:rPr>
            </a:br>
            <a:br>
              <a:rPr lang="sv-SE" sz="3600" b="1">
                <a:solidFill>
                  <a:schemeClr val="bg1"/>
                </a:solidFill>
                <a:ea typeface="+mj-lt"/>
                <a:cs typeface="+mj-lt"/>
              </a:rPr>
            </a:br>
            <a:r>
              <a:rPr lang="sv-SE" sz="2400" b="1" i="1">
                <a:solidFill>
                  <a:schemeClr val="bg1"/>
                </a:solidFill>
                <a:cs typeface="Arial"/>
              </a:rPr>
              <a:t>Trädde i kraft 2018</a:t>
            </a:r>
            <a:endParaRPr lang="sv-SE" sz="3600">
              <a:solidFill>
                <a:schemeClr val="bg1"/>
              </a:solidFill>
            </a:endParaRPr>
          </a:p>
        </p:txBody>
      </p:sp>
      <p:sp>
        <p:nvSpPr>
          <p:cNvPr id="26" name="Rectangle 25">
            <a:extLst>
              <a:ext uri="{FF2B5EF4-FFF2-40B4-BE49-F238E27FC236}">
                <a16:creationId xmlns:a16="http://schemas.microsoft.com/office/drawing/2014/main" id="{649E3F4C-17F5-49E4-B05F-80C6B348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latshållare för innehåll 14">
            <a:extLst>
              <a:ext uri="{FF2B5EF4-FFF2-40B4-BE49-F238E27FC236}">
                <a16:creationId xmlns:a16="http://schemas.microsoft.com/office/drawing/2014/main" id="{01E559D6-9CB6-852B-EAAC-F28C537EB994}"/>
              </a:ext>
            </a:extLst>
          </p:cNvPr>
          <p:cNvPicPr>
            <a:picLocks noChangeAspect="1"/>
          </p:cNvPicPr>
          <p:nvPr/>
        </p:nvPicPr>
        <p:blipFill>
          <a:blip r:embed="rId3"/>
          <a:stretch>
            <a:fillRect/>
          </a:stretch>
        </p:blipFill>
        <p:spPr>
          <a:xfrm>
            <a:off x="4117759" y="607273"/>
            <a:ext cx="7962000" cy="5584122"/>
          </a:xfrm>
          <a:prstGeom prst="rect">
            <a:avLst/>
          </a:prstGeom>
        </p:spPr>
      </p:pic>
      <p:sp>
        <p:nvSpPr>
          <p:cNvPr id="17" name="textruta 16">
            <a:extLst>
              <a:ext uri="{FF2B5EF4-FFF2-40B4-BE49-F238E27FC236}">
                <a16:creationId xmlns:a16="http://schemas.microsoft.com/office/drawing/2014/main" id="{F30EF77B-9FA7-3EE8-6558-9AEF32933F67}"/>
              </a:ext>
            </a:extLst>
          </p:cNvPr>
          <p:cNvSpPr txBox="1"/>
          <p:nvPr/>
        </p:nvSpPr>
        <p:spPr>
          <a:xfrm>
            <a:off x="4277090" y="237941"/>
            <a:ext cx="7492342" cy="369332"/>
          </a:xfrm>
          <a:prstGeom prst="rect">
            <a:avLst/>
          </a:prstGeom>
          <a:noFill/>
        </p:spPr>
        <p:txBody>
          <a:bodyPr wrap="square">
            <a:spAutoFit/>
          </a:bodyPr>
          <a:lstStyle/>
          <a:p>
            <a:r>
              <a:rPr lang="sv-SE" sz="1800" b="1">
                <a:effectLst/>
                <a:latin typeface="Arial" panose="020B0604020202020204" pitchFamily="34" charset="0"/>
                <a:ea typeface="Times New Roman" panose="02020603050405020304" pitchFamily="18" charset="0"/>
              </a:rPr>
              <a:t>För att möta denna lagstiftning behöver vi ha fokus på att:</a:t>
            </a:r>
            <a:endParaRPr lang="sv-SE" sz="140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39500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9DD7FA-BA93-9198-AB7F-618881892DE5}"/>
              </a:ext>
            </a:extLst>
          </p:cNvPr>
          <p:cNvSpPr>
            <a:spLocks noGrp="1"/>
          </p:cNvSpPr>
          <p:nvPr>
            <p:ph type="title"/>
          </p:nvPr>
        </p:nvSpPr>
        <p:spPr>
          <a:xfrm>
            <a:off x="1097280" y="286604"/>
            <a:ext cx="10058400" cy="713336"/>
          </a:xfrm>
        </p:spPr>
        <p:txBody>
          <a:bodyPr>
            <a:normAutofit/>
          </a:bodyPr>
          <a:lstStyle/>
          <a:p>
            <a:r>
              <a:rPr lang="sv-SE" sz="4400" b="1">
                <a:solidFill>
                  <a:schemeClr val="accent3">
                    <a:lumMod val="75000"/>
                  </a:schemeClr>
                </a:solidFill>
              </a:rPr>
              <a:t>Anvisning och Samverkansrutin</a:t>
            </a:r>
          </a:p>
        </p:txBody>
      </p:sp>
      <p:sp>
        <p:nvSpPr>
          <p:cNvPr id="4" name="Rubrik 1">
            <a:extLst>
              <a:ext uri="{FF2B5EF4-FFF2-40B4-BE49-F238E27FC236}">
                <a16:creationId xmlns:a16="http://schemas.microsoft.com/office/drawing/2014/main" id="{76081C8F-F6BF-FFF4-63A8-7848DA465153}"/>
              </a:ext>
            </a:extLst>
          </p:cNvPr>
          <p:cNvSpPr txBox="1">
            <a:spLocks/>
          </p:cNvSpPr>
          <p:nvPr/>
        </p:nvSpPr>
        <p:spPr>
          <a:xfrm>
            <a:off x="1097280" y="932754"/>
            <a:ext cx="8299586" cy="85428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2800" b="1"/>
              <a:t>Fastställda dokument i Halland</a:t>
            </a:r>
            <a:endParaRPr lang="sv-SE" sz="3600" b="1">
              <a:solidFill>
                <a:schemeClr val="accent2"/>
              </a:solidFill>
            </a:endParaRPr>
          </a:p>
        </p:txBody>
      </p:sp>
      <p:pic>
        <p:nvPicPr>
          <p:cNvPr id="5" name="Platshållare för innehåll 7">
            <a:extLst>
              <a:ext uri="{FF2B5EF4-FFF2-40B4-BE49-F238E27FC236}">
                <a16:creationId xmlns:a16="http://schemas.microsoft.com/office/drawing/2014/main" id="{80BBE6E5-0C12-9A8E-7280-179F661DC0DD}"/>
              </a:ext>
            </a:extLst>
          </p:cNvPr>
          <p:cNvPicPr>
            <a:picLocks noChangeAspect="1"/>
          </p:cNvPicPr>
          <p:nvPr/>
        </p:nvPicPr>
        <p:blipFill>
          <a:blip r:embed="rId3"/>
          <a:stretch>
            <a:fillRect/>
          </a:stretch>
        </p:blipFill>
        <p:spPr>
          <a:xfrm rot="764684">
            <a:off x="5729727" y="1333853"/>
            <a:ext cx="2951751" cy="3910915"/>
          </a:xfrm>
          <a:prstGeom prst="rect">
            <a:avLst/>
          </a:prstGeom>
        </p:spPr>
      </p:pic>
      <p:pic>
        <p:nvPicPr>
          <p:cNvPr id="6" name="Platshållare för innehåll 8">
            <a:extLst>
              <a:ext uri="{FF2B5EF4-FFF2-40B4-BE49-F238E27FC236}">
                <a16:creationId xmlns:a16="http://schemas.microsoft.com/office/drawing/2014/main" id="{4383A6EF-3399-2CEA-AB25-2E20F73A8480}"/>
              </a:ext>
            </a:extLst>
          </p:cNvPr>
          <p:cNvPicPr>
            <a:picLocks noChangeAspect="1"/>
          </p:cNvPicPr>
          <p:nvPr/>
        </p:nvPicPr>
        <p:blipFill>
          <a:blip r:embed="rId4"/>
          <a:stretch>
            <a:fillRect/>
          </a:stretch>
        </p:blipFill>
        <p:spPr>
          <a:xfrm rot="792574">
            <a:off x="7949761" y="1515707"/>
            <a:ext cx="2894210" cy="39108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ktangel 6">
            <a:extLst>
              <a:ext uri="{FF2B5EF4-FFF2-40B4-BE49-F238E27FC236}">
                <a16:creationId xmlns:a16="http://schemas.microsoft.com/office/drawing/2014/main" id="{98D8EC8C-EC88-0877-B5DF-78CBF92264D0}"/>
              </a:ext>
            </a:extLst>
          </p:cNvPr>
          <p:cNvSpPr/>
          <p:nvPr/>
        </p:nvSpPr>
        <p:spPr>
          <a:xfrm>
            <a:off x="1097280" y="2122141"/>
            <a:ext cx="4572000" cy="1638910"/>
          </a:xfrm>
          <a:prstGeom prst="rect">
            <a:avLst/>
          </a:prstGeom>
        </p:spPr>
        <p:txBody>
          <a:bodyPr>
            <a:spAutoFit/>
          </a:bodyPr>
          <a:lstStyle/>
          <a:p>
            <a:pPr defTabSz="685800"/>
            <a:r>
              <a:rPr lang="sv-SE" b="1">
                <a:solidFill>
                  <a:prstClr val="black"/>
                </a:solidFill>
                <a:latin typeface="Arial" panose="020B0604020202020204" pitchFamily="34" charset="0"/>
              </a:rPr>
              <a:t>Sedan november 2020</a:t>
            </a:r>
            <a:br>
              <a:rPr lang="sv-SE" b="1">
                <a:solidFill>
                  <a:prstClr val="black"/>
                </a:solidFill>
                <a:latin typeface="Arial" panose="020B0604020202020204" pitchFamily="34" charset="0"/>
              </a:rPr>
            </a:br>
            <a:endParaRPr lang="sv-SE" sz="1050" b="1">
              <a:solidFill>
                <a:prstClr val="black"/>
              </a:solidFill>
              <a:latin typeface="Arial" panose="020B0604020202020204" pitchFamily="34" charset="0"/>
            </a:endParaRPr>
          </a:p>
          <a:p>
            <a:pPr defTabSz="685800"/>
            <a:r>
              <a:rPr lang="sv-SE" b="1">
                <a:solidFill>
                  <a:prstClr val="black"/>
                </a:solidFill>
                <a:latin typeface="Arial" panose="020B0604020202020204" pitchFamily="34" charset="0"/>
              </a:rPr>
              <a:t>Anvisningen</a:t>
            </a:r>
            <a:r>
              <a:rPr lang="sv-SE">
                <a:solidFill>
                  <a:prstClr val="black"/>
                </a:solidFill>
                <a:latin typeface="Arial" panose="020B0604020202020204" pitchFamily="34" charset="0"/>
              </a:rPr>
              <a:t> beskriver</a:t>
            </a:r>
          </a:p>
          <a:p>
            <a:pPr defTabSz="685800"/>
            <a:r>
              <a:rPr lang="sv-SE">
                <a:solidFill>
                  <a:prstClr val="black"/>
                </a:solidFill>
                <a:latin typeface="Arial" panose="020B0604020202020204" pitchFamily="34" charset="0"/>
              </a:rPr>
              <a:t>ansvar och uppdrag på</a:t>
            </a:r>
          </a:p>
          <a:p>
            <a:pPr defTabSz="685800"/>
            <a:r>
              <a:rPr lang="sv-SE">
                <a:solidFill>
                  <a:prstClr val="black"/>
                </a:solidFill>
                <a:latin typeface="Arial" panose="020B0604020202020204" pitchFamily="34" charset="0"/>
              </a:rPr>
              <a:t>en övergripande nivå.</a:t>
            </a:r>
          </a:p>
          <a:p>
            <a:pPr defTabSz="685800"/>
            <a:endParaRPr lang="sv-SE">
              <a:solidFill>
                <a:prstClr val="black"/>
              </a:solidFill>
              <a:latin typeface="Arial" panose="020B0604020202020204"/>
            </a:endParaRPr>
          </a:p>
        </p:txBody>
      </p:sp>
      <p:sp>
        <p:nvSpPr>
          <p:cNvPr id="8" name="Rektangel 7">
            <a:extLst>
              <a:ext uri="{FF2B5EF4-FFF2-40B4-BE49-F238E27FC236}">
                <a16:creationId xmlns:a16="http://schemas.microsoft.com/office/drawing/2014/main" id="{C54166C3-96C3-A6B9-8C27-722BE976A598}"/>
              </a:ext>
            </a:extLst>
          </p:cNvPr>
          <p:cNvSpPr/>
          <p:nvPr/>
        </p:nvSpPr>
        <p:spPr>
          <a:xfrm>
            <a:off x="1092150" y="3525349"/>
            <a:ext cx="3324566" cy="1200329"/>
          </a:xfrm>
          <a:prstGeom prst="rect">
            <a:avLst/>
          </a:prstGeom>
        </p:spPr>
        <p:txBody>
          <a:bodyPr wrap="square">
            <a:spAutoFit/>
          </a:bodyPr>
          <a:lstStyle/>
          <a:p>
            <a:pPr defTabSz="685800"/>
            <a:r>
              <a:rPr lang="sv-SE" b="1">
                <a:solidFill>
                  <a:prstClr val="black"/>
                </a:solidFill>
                <a:latin typeface="Arial" panose="020B0604020202020204" pitchFamily="34" charset="0"/>
              </a:rPr>
              <a:t>Samverkansrutinen</a:t>
            </a:r>
            <a:r>
              <a:rPr lang="sv-SE">
                <a:solidFill>
                  <a:prstClr val="black"/>
                </a:solidFill>
                <a:latin typeface="Arial" panose="020B0604020202020204" pitchFamily="34" charset="0"/>
              </a:rPr>
              <a:t> är mer detaljerad och beskriver samarbetet kring patienten </a:t>
            </a:r>
            <a:br>
              <a:rPr lang="sv-SE">
                <a:solidFill>
                  <a:prstClr val="black"/>
                </a:solidFill>
                <a:latin typeface="Arial" panose="020B0604020202020204" pitchFamily="34" charset="0"/>
              </a:rPr>
            </a:br>
            <a:r>
              <a:rPr lang="sv-SE">
                <a:solidFill>
                  <a:prstClr val="black"/>
                </a:solidFill>
                <a:latin typeface="Arial" panose="020B0604020202020204" pitchFamily="34" charset="0"/>
              </a:rPr>
              <a:t>och stegen i processerna.</a:t>
            </a:r>
            <a:endParaRPr lang="sv-SE">
              <a:solidFill>
                <a:prstClr val="black"/>
              </a:solidFill>
              <a:latin typeface="Arial" panose="020B0604020202020204"/>
            </a:endParaRPr>
          </a:p>
        </p:txBody>
      </p:sp>
      <p:sp>
        <p:nvSpPr>
          <p:cNvPr id="9" name="Rektangel 8">
            <a:extLst>
              <a:ext uri="{FF2B5EF4-FFF2-40B4-BE49-F238E27FC236}">
                <a16:creationId xmlns:a16="http://schemas.microsoft.com/office/drawing/2014/main" id="{52DEB19C-506C-4074-E55A-85518A6CDC63}"/>
              </a:ext>
            </a:extLst>
          </p:cNvPr>
          <p:cNvSpPr/>
          <p:nvPr/>
        </p:nvSpPr>
        <p:spPr>
          <a:xfrm>
            <a:off x="2114416" y="4782178"/>
            <a:ext cx="3855046" cy="923330"/>
          </a:xfrm>
          <a:prstGeom prst="rect">
            <a:avLst/>
          </a:prstGeom>
          <a:solidFill>
            <a:schemeClr val="bg1"/>
          </a:solidFill>
        </p:spPr>
        <p:txBody>
          <a:bodyPr wrap="square">
            <a:spAutoFit/>
          </a:bodyPr>
          <a:lstStyle/>
          <a:p>
            <a:pPr defTabSz="685800"/>
            <a:r>
              <a:rPr lang="sv-SE" b="1" err="1">
                <a:solidFill>
                  <a:prstClr val="black"/>
                </a:solidFill>
                <a:latin typeface="Arial" panose="020B0604020202020204" pitchFamily="34" charset="0"/>
              </a:rPr>
              <a:t>Lifecare</a:t>
            </a:r>
            <a:r>
              <a:rPr lang="sv-SE" b="1">
                <a:solidFill>
                  <a:prstClr val="black"/>
                </a:solidFill>
                <a:latin typeface="Arial" panose="020B0604020202020204" pitchFamily="34" charset="0"/>
              </a:rPr>
              <a:t> - </a:t>
            </a:r>
            <a:r>
              <a:rPr lang="sv-SE">
                <a:solidFill>
                  <a:prstClr val="black"/>
                </a:solidFill>
                <a:latin typeface="Arial" panose="020B0604020202020204" pitchFamily="34" charset="0"/>
              </a:rPr>
              <a:t>gemensamt IT-stöd för kommunikation och planering, inkluderat tidbok</a:t>
            </a:r>
            <a:endParaRPr lang="sv-SE">
              <a:solidFill>
                <a:prstClr val="black"/>
              </a:solidFill>
              <a:latin typeface="Arial" panose="020B0604020202020204"/>
            </a:endParaRPr>
          </a:p>
        </p:txBody>
      </p:sp>
    </p:spTree>
    <p:extLst>
      <p:ext uri="{BB962C8B-B14F-4D97-AF65-F5344CB8AC3E}">
        <p14:creationId xmlns:p14="http://schemas.microsoft.com/office/powerpoint/2010/main" val="2791522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06444841-88F2-C5CD-7483-226F57A36791}"/>
              </a:ext>
            </a:extLst>
          </p:cNvPr>
          <p:cNvSpPr>
            <a:spLocks noGrp="1"/>
          </p:cNvSpPr>
          <p:nvPr>
            <p:ph type="title"/>
          </p:nvPr>
        </p:nvSpPr>
        <p:spPr>
          <a:xfrm>
            <a:off x="492370" y="605896"/>
            <a:ext cx="3084844" cy="5646208"/>
          </a:xfrm>
        </p:spPr>
        <p:txBody>
          <a:bodyPr anchor="ctr">
            <a:normAutofit/>
          </a:bodyPr>
          <a:lstStyle/>
          <a:p>
            <a:r>
              <a:rPr lang="sv-SE" sz="3600" b="1" dirty="0">
                <a:solidFill>
                  <a:srgbClr val="FFFFFF"/>
                </a:solidFill>
              </a:rPr>
              <a:t>Aktuell revidering</a:t>
            </a:r>
            <a:br>
              <a:rPr lang="sv-SE" sz="3600" b="1" dirty="0">
                <a:solidFill>
                  <a:srgbClr val="FFFFFF"/>
                </a:solidFill>
              </a:rPr>
            </a:br>
            <a:br>
              <a:rPr lang="sv-SE" sz="3600" b="1" dirty="0">
                <a:solidFill>
                  <a:srgbClr val="FFFFFF"/>
                </a:solidFill>
              </a:rPr>
            </a:br>
            <a:r>
              <a:rPr lang="sv-SE" sz="3600" b="1" dirty="0">
                <a:solidFill>
                  <a:srgbClr val="FFFFFF"/>
                </a:solidFill>
              </a:rPr>
              <a:t>gäller </a:t>
            </a:r>
            <a:br>
              <a:rPr lang="sv-SE" sz="3600" b="1" dirty="0">
                <a:solidFill>
                  <a:srgbClr val="FFFFFF"/>
                </a:solidFill>
              </a:rPr>
            </a:br>
            <a:r>
              <a:rPr lang="sv-SE" sz="3600" b="1" dirty="0">
                <a:solidFill>
                  <a:srgbClr val="FFFFFF"/>
                </a:solidFill>
              </a:rPr>
              <a:t>1 november 2022</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Platshållare för innehåll 2">
            <a:extLst>
              <a:ext uri="{FF2B5EF4-FFF2-40B4-BE49-F238E27FC236}">
                <a16:creationId xmlns:a16="http://schemas.microsoft.com/office/drawing/2014/main" id="{9C05351A-4A1E-C2D4-27FB-7970CD63D4E3}"/>
              </a:ext>
            </a:extLst>
          </p:cNvPr>
          <p:cNvSpPr>
            <a:spLocks noGrp="1"/>
          </p:cNvSpPr>
          <p:nvPr>
            <p:ph idx="1"/>
          </p:nvPr>
        </p:nvSpPr>
        <p:spPr>
          <a:xfrm>
            <a:off x="4742016" y="242928"/>
            <a:ext cx="6413663" cy="5646208"/>
          </a:xfrm>
        </p:spPr>
        <p:txBody>
          <a:bodyPr anchor="ctr">
            <a:normAutofit/>
          </a:bodyPr>
          <a:lstStyle/>
          <a:p>
            <a:pPr marL="0" indent="0" fontAlgn="base">
              <a:lnSpc>
                <a:spcPct val="100000"/>
              </a:lnSpc>
              <a:buNone/>
            </a:pPr>
            <a:r>
              <a:rPr lang="sv-SE" sz="4400" b="1">
                <a:solidFill>
                  <a:srgbClr val="0070C0"/>
                </a:solidFill>
                <a:effectLst/>
                <a:ea typeface="Calibri" panose="020F0502020204030204" pitchFamily="34" charset="0"/>
                <a:cs typeface="Arial"/>
              </a:rPr>
              <a:t>Varför?</a:t>
            </a:r>
          </a:p>
          <a:p>
            <a:pPr marL="356870" indent="-356870" fontAlgn="base">
              <a:lnSpc>
                <a:spcPct val="100000"/>
              </a:lnSpc>
              <a:buFont typeface="Wingdings" panose="05000000000000000000" pitchFamily="2" charset="2"/>
              <a:buChar char="§"/>
            </a:pPr>
            <a:r>
              <a:rPr lang="sv-SE" sz="2400">
                <a:solidFill>
                  <a:schemeClr val="tx1"/>
                </a:solidFill>
                <a:effectLst/>
                <a:ea typeface="Calibri" panose="020F0502020204030204" pitchFamily="34" charset="0"/>
                <a:cs typeface="Arial"/>
              </a:rPr>
              <a:t>Samverkansrutinen inte gett en tillräcklig </a:t>
            </a:r>
            <a:r>
              <a:rPr lang="sv-SE" sz="2400">
                <a:solidFill>
                  <a:schemeClr val="tx1"/>
                </a:solidFill>
                <a:ea typeface="Calibri" panose="020F0502020204030204" pitchFamily="34" charset="0"/>
                <a:cs typeface="Arial"/>
              </a:rPr>
              <a:t>tydlig</a:t>
            </a:r>
            <a:r>
              <a:rPr lang="sv-SE" sz="2400">
                <a:solidFill>
                  <a:schemeClr val="tx1"/>
                </a:solidFill>
                <a:effectLst/>
                <a:ea typeface="Calibri" panose="020F0502020204030204" pitchFamily="34" charset="0"/>
                <a:cs typeface="Arial"/>
              </a:rPr>
              <a:t> vägledning och har gett utrymme för olika tolkningar. ​</a:t>
            </a:r>
            <a:endParaRPr lang="sv-SE" sz="2400">
              <a:solidFill>
                <a:schemeClr val="tx1"/>
              </a:solidFill>
              <a:cs typeface="Arial"/>
            </a:endParaRPr>
          </a:p>
          <a:p>
            <a:pPr marL="356870" indent="-356870" defTabSz="1220788" fontAlgn="base">
              <a:lnSpc>
                <a:spcPct val="100000"/>
              </a:lnSpc>
              <a:buFont typeface="Wingdings" panose="05000000000000000000" pitchFamily="2" charset="2"/>
              <a:buChar char="§"/>
            </a:pPr>
            <a:r>
              <a:rPr lang="sv-SE" sz="2400">
                <a:solidFill>
                  <a:schemeClr val="tx1"/>
                </a:solidFill>
                <a:cs typeface="Arial"/>
              </a:rPr>
              <a:t>Tydliggöra skrivningarna i Samverkansrutinen </a:t>
            </a:r>
            <a:br>
              <a:rPr lang="sv-SE" sz="2400">
                <a:solidFill>
                  <a:schemeClr val="tx1"/>
                </a:solidFill>
                <a:cs typeface="Arial"/>
              </a:rPr>
            </a:br>
            <a:r>
              <a:rPr lang="sv-SE" sz="2400">
                <a:solidFill>
                  <a:schemeClr val="tx1"/>
                </a:solidFill>
                <a:cs typeface="Arial"/>
              </a:rPr>
              <a:t>så att de också stödjer ambitionen med ny Överenskommelse för den ekonomiska regleringen mellan Region Halland och Hallands kommuner. </a:t>
            </a:r>
          </a:p>
          <a:p>
            <a:pPr marL="356870" indent="-356870" fontAlgn="base">
              <a:lnSpc>
                <a:spcPct val="100000"/>
              </a:lnSpc>
              <a:buFont typeface="Wingdings" panose="05000000000000000000" pitchFamily="2" charset="2"/>
              <a:buChar char="§"/>
            </a:pPr>
            <a:r>
              <a:rPr lang="sv-SE" sz="2400">
                <a:solidFill>
                  <a:schemeClr val="tx1"/>
                </a:solidFill>
                <a:effectLst/>
                <a:ea typeface="Calibri" panose="020F0502020204030204" pitchFamily="34" charset="0"/>
                <a:cs typeface="Arial"/>
              </a:rPr>
              <a:t>Förslag på revideringar var på synpunktsrunda </a:t>
            </a:r>
            <a:br>
              <a:rPr lang="sv-SE" sz="2400">
                <a:solidFill>
                  <a:schemeClr val="tx1"/>
                </a:solidFill>
                <a:effectLst/>
                <a:ea typeface="Calibri" panose="020F0502020204030204" pitchFamily="34" charset="0"/>
                <a:cs typeface="Arial"/>
              </a:rPr>
            </a:br>
            <a:r>
              <a:rPr lang="sv-SE" sz="2400">
                <a:solidFill>
                  <a:schemeClr val="tx1"/>
                </a:solidFill>
                <a:effectLst/>
                <a:ea typeface="Calibri" panose="020F0502020204030204" pitchFamily="34" charset="0"/>
                <a:cs typeface="Arial"/>
              </a:rPr>
              <a:t>i våras.​</a:t>
            </a:r>
            <a:r>
              <a:rPr lang="sv-SE" sz="2400">
                <a:solidFill>
                  <a:schemeClr val="tx1"/>
                </a:solidFill>
                <a:ea typeface="Calibri" panose="020F0502020204030204" pitchFamily="34" charset="0"/>
                <a:cs typeface="Arial"/>
              </a:rPr>
              <a:t> </a:t>
            </a:r>
            <a:endParaRPr lang="sv-SE" sz="2400">
              <a:solidFill>
                <a:schemeClr val="tx1"/>
              </a:solidFill>
              <a:effectLst/>
              <a:ea typeface="Times New Roman" panose="02020603050405020304" pitchFamily="18" charset="0"/>
              <a:cs typeface="Arial"/>
            </a:endParaRPr>
          </a:p>
        </p:txBody>
      </p:sp>
    </p:spTree>
    <p:extLst>
      <p:ext uri="{BB962C8B-B14F-4D97-AF65-F5344CB8AC3E}">
        <p14:creationId xmlns:p14="http://schemas.microsoft.com/office/powerpoint/2010/main" val="3411305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A2F428-A17E-6498-6100-862FC3128331}"/>
              </a:ext>
            </a:extLst>
          </p:cNvPr>
          <p:cNvSpPr>
            <a:spLocks noGrp="1"/>
          </p:cNvSpPr>
          <p:nvPr>
            <p:ph type="title"/>
          </p:nvPr>
        </p:nvSpPr>
        <p:spPr/>
        <p:txBody>
          <a:bodyPr/>
          <a:lstStyle/>
          <a:p>
            <a:r>
              <a:rPr lang="sv-SE" b="1">
                <a:solidFill>
                  <a:schemeClr val="accent3">
                    <a:lumMod val="75000"/>
                  </a:schemeClr>
                </a:solidFill>
              </a:rPr>
              <a:t>Ny Överenskommelse mellan Region Halland och Hallands kommuner 221101</a:t>
            </a:r>
          </a:p>
        </p:txBody>
      </p:sp>
      <p:sp>
        <p:nvSpPr>
          <p:cNvPr id="3" name="Platshållare för innehåll 2">
            <a:extLst>
              <a:ext uri="{FF2B5EF4-FFF2-40B4-BE49-F238E27FC236}">
                <a16:creationId xmlns:a16="http://schemas.microsoft.com/office/drawing/2014/main" id="{650D97B2-130D-56F5-763A-B6F93E9D2304}"/>
              </a:ext>
            </a:extLst>
          </p:cNvPr>
          <p:cNvSpPr>
            <a:spLocks noGrp="1"/>
          </p:cNvSpPr>
          <p:nvPr>
            <p:ph idx="1"/>
          </p:nvPr>
        </p:nvSpPr>
        <p:spPr>
          <a:xfrm>
            <a:off x="588160" y="1837985"/>
            <a:ext cx="11015679" cy="4023360"/>
          </a:xfrm>
        </p:spPr>
        <p:txBody>
          <a:bodyPr vert="horz" lIns="0" tIns="45720" rIns="0" bIns="45720" rtlCol="0" anchor="t">
            <a:noAutofit/>
          </a:bodyPr>
          <a:lstStyle/>
          <a:p>
            <a:pPr marL="356870" indent="-356870">
              <a:lnSpc>
                <a:spcPct val="110000"/>
              </a:lnSpc>
              <a:buFont typeface="Wingdings" panose="05000000000000000000" pitchFamily="2" charset="2"/>
              <a:buChar char="§"/>
            </a:pPr>
            <a:r>
              <a:rPr lang="sv-SE" sz="1800" dirty="0">
                <a:solidFill>
                  <a:schemeClr val="tx1"/>
                </a:solidFill>
                <a:ea typeface="+mn-lt"/>
                <a:cs typeface="+mn-lt"/>
              </a:rPr>
              <a:t>Utgångspunkten i samverkan mellan parterna är tillit med målsättningen att patienterna inte är kvar </a:t>
            </a:r>
            <a:br>
              <a:rPr lang="sv-SE" sz="1800" dirty="0">
                <a:solidFill>
                  <a:schemeClr val="tx1"/>
                </a:solidFill>
                <a:ea typeface="+mn-lt"/>
                <a:cs typeface="+mn-lt"/>
              </a:rPr>
            </a:br>
            <a:r>
              <a:rPr lang="sv-SE" sz="1800" dirty="0">
                <a:solidFill>
                  <a:schemeClr val="tx1"/>
                </a:solidFill>
                <a:ea typeface="+mn-lt"/>
                <a:cs typeface="+mn-lt"/>
              </a:rPr>
              <a:t>i slutenvården efter att de är utskrivningsklara, </a:t>
            </a:r>
            <a:br>
              <a:rPr lang="sv-SE" sz="1800" dirty="0">
                <a:ea typeface="+mn-lt"/>
                <a:cs typeface="+mn-lt"/>
              </a:rPr>
            </a:br>
            <a:br>
              <a:rPr lang="sv-SE" sz="1800" dirty="0">
                <a:ea typeface="+mn-lt"/>
                <a:cs typeface="+mn-lt"/>
              </a:rPr>
            </a:br>
            <a:r>
              <a:rPr lang="sv-SE" sz="1800" i="1" dirty="0">
                <a:solidFill>
                  <a:schemeClr val="tx1"/>
                </a:solidFill>
                <a:ea typeface="+mn-lt"/>
                <a:cs typeface="+mn-lt"/>
              </a:rPr>
              <a:t>d.v.s. när patienten av läkare bedöms att inte ha behov av sluten hälso- och sjukvård</a:t>
            </a:r>
            <a:r>
              <a:rPr lang="sv-SE" sz="1800" i="1" dirty="0">
                <a:solidFill>
                  <a:schemeClr val="tx1"/>
                </a:solidFill>
                <a:effectLst/>
                <a:ea typeface="Times New Roman" panose="02020603050405020304" pitchFamily="18" charset="0"/>
              </a:rPr>
              <a:t>, vilket innebär att patienten inte längre behöver den slutna vårdens resurser/insatser kopplat till aktuellt vårdtillfälle.</a:t>
            </a:r>
            <a:endParaRPr lang="sv-SE" sz="1800" i="1" dirty="0">
              <a:solidFill>
                <a:schemeClr val="tx1"/>
              </a:solidFill>
              <a:cs typeface="Calibri"/>
            </a:endParaRPr>
          </a:p>
          <a:p>
            <a:pPr marL="356870" indent="-356870">
              <a:lnSpc>
                <a:spcPct val="110000"/>
              </a:lnSpc>
              <a:buFont typeface="Wingdings" panose="05000000000000000000" pitchFamily="2" charset="2"/>
              <a:buChar char="§"/>
            </a:pPr>
            <a:r>
              <a:rPr lang="sv-SE" sz="1800" dirty="0">
                <a:solidFill>
                  <a:schemeClr val="tx1"/>
                </a:solidFill>
                <a:ea typeface="+mn-lt"/>
                <a:cs typeface="+mn-lt"/>
              </a:rPr>
              <a:t>Överenskommelsen reglerar kommunernas betalningsansvar för utskrivningsklara patienter på vårdavdelning vid Hallands sjukhus eller inom Psykiatrin i Halland.</a:t>
            </a:r>
          </a:p>
          <a:p>
            <a:pPr marL="356870" indent="-356870">
              <a:lnSpc>
                <a:spcPct val="110000"/>
              </a:lnSpc>
              <a:buFont typeface="Wingdings" panose="05000000000000000000" pitchFamily="2" charset="2"/>
              <a:buChar char="§"/>
            </a:pPr>
            <a:r>
              <a:rPr lang="sv-SE" sz="1800" dirty="0">
                <a:solidFill>
                  <a:schemeClr val="tx1"/>
                </a:solidFill>
                <a:ea typeface="+mn-lt"/>
                <a:cs typeface="+mn-lt"/>
              </a:rPr>
              <a:t>Överenskommelsen frångår lagtexten då beräkningen av betalningsansvar utgår från att den dag meddelandet </a:t>
            </a:r>
            <a:br>
              <a:rPr lang="sv-SE" sz="1800" dirty="0">
                <a:solidFill>
                  <a:schemeClr val="tx1"/>
                </a:solidFill>
                <a:ea typeface="+mn-lt"/>
                <a:cs typeface="+mn-lt"/>
              </a:rPr>
            </a:br>
            <a:r>
              <a:rPr lang="sv-SE" sz="1800" dirty="0">
                <a:solidFill>
                  <a:schemeClr val="tx1"/>
                </a:solidFill>
                <a:ea typeface="+mn-lt"/>
                <a:cs typeface="+mn-lt"/>
              </a:rPr>
              <a:t>om Utskrivningsklar skickas från slutenvården registreras som dag 0, oberoende av när på dygnet meddelandet skickas. </a:t>
            </a:r>
            <a:br>
              <a:rPr lang="sv-SE" sz="1800" dirty="0">
                <a:ea typeface="+mn-lt"/>
                <a:cs typeface="+mn-lt"/>
              </a:rPr>
            </a:br>
            <a:br>
              <a:rPr lang="sv-SE" sz="1800" dirty="0">
                <a:ea typeface="+mn-lt"/>
                <a:cs typeface="+mn-lt"/>
              </a:rPr>
            </a:br>
            <a:r>
              <a:rPr lang="sv-SE" sz="1800" i="1" dirty="0">
                <a:solidFill>
                  <a:schemeClr val="tx1"/>
                </a:solidFill>
                <a:highlight>
                  <a:srgbClr val="FFFF00"/>
                </a:highlight>
                <a:ea typeface="+mn-lt"/>
                <a:cs typeface="+mn-lt"/>
              </a:rPr>
              <a:t>Nytt </a:t>
            </a:r>
            <a:r>
              <a:rPr lang="sv-SE" sz="1800" dirty="0">
                <a:solidFill>
                  <a:schemeClr val="tx1"/>
                </a:solidFill>
                <a:highlight>
                  <a:srgbClr val="FFFF00"/>
                </a:highlight>
                <a:ea typeface="+mn-lt"/>
                <a:cs typeface="+mn-lt"/>
              </a:rPr>
              <a:t>- </a:t>
            </a:r>
            <a:r>
              <a:rPr lang="sv-SE" sz="1800" dirty="0">
                <a:solidFill>
                  <a:schemeClr val="tx1"/>
                </a:solidFill>
                <a:ea typeface="+mn-lt"/>
                <a:cs typeface="+mn-lt"/>
              </a:rPr>
              <a:t>Dagens reglering kopplat till om meddelandet om Utskrivningsklar skickas före eller efter </a:t>
            </a:r>
            <a:r>
              <a:rPr lang="sv-SE" sz="1800" dirty="0" err="1">
                <a:solidFill>
                  <a:schemeClr val="tx1"/>
                </a:solidFill>
                <a:ea typeface="+mn-lt"/>
                <a:cs typeface="+mn-lt"/>
              </a:rPr>
              <a:t>kl</a:t>
            </a:r>
            <a:r>
              <a:rPr lang="sv-SE" sz="1800" dirty="0">
                <a:solidFill>
                  <a:schemeClr val="tx1"/>
                </a:solidFill>
                <a:ea typeface="+mn-lt"/>
                <a:cs typeface="+mn-lt"/>
              </a:rPr>
              <a:t> 12 tas bort 1/11.</a:t>
            </a:r>
            <a:endParaRPr lang="sv-SE" sz="1800" dirty="0">
              <a:solidFill>
                <a:schemeClr val="tx1"/>
              </a:solidFill>
              <a:cs typeface="Calibri" panose="020F0502020204030204"/>
            </a:endParaRPr>
          </a:p>
        </p:txBody>
      </p:sp>
    </p:spTree>
    <p:extLst>
      <p:ext uri="{BB962C8B-B14F-4D97-AF65-F5344CB8AC3E}">
        <p14:creationId xmlns:p14="http://schemas.microsoft.com/office/powerpoint/2010/main" val="3650747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FE635C-C432-47DA-AEAB-A593345CB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9FBF3D3-2448-4FF3-B57B-852CB3B851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E040C66D-4F1C-4AC9-9214-C9E6DA54AA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F3B3B6C5-748F-437C-AE76-DB11FEA99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97CEB5D-9BB2-475C-BA8D-AC88BB8C9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E76B640E-8A2F-DBCD-8ACD-39E67DEB963E}"/>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5400" b="1"/>
              <a:t>Förändringar i utskrivningsprocessen från 1 november 2022</a:t>
            </a:r>
            <a:endParaRPr lang="en-US" sz="5400"/>
          </a:p>
        </p:txBody>
      </p:sp>
      <p:sp>
        <p:nvSpPr>
          <p:cNvPr id="3" name="Platshållare för text 2">
            <a:extLst>
              <a:ext uri="{FF2B5EF4-FFF2-40B4-BE49-F238E27FC236}">
                <a16:creationId xmlns:a16="http://schemas.microsoft.com/office/drawing/2014/main" id="{7DCD2D46-F057-28DA-A4BB-B14210B90050}"/>
              </a:ext>
            </a:extLst>
          </p:cNvPr>
          <p:cNvSpPr>
            <a:spLocks noGrp="1"/>
          </p:cNvSpPr>
          <p:nvPr>
            <p:ph type="body" idx="1"/>
          </p:nvPr>
        </p:nvSpPr>
        <p:spPr>
          <a:xfrm>
            <a:off x="1023257" y="965198"/>
            <a:ext cx="2707937" cy="4927602"/>
          </a:xfrm>
        </p:spPr>
        <p:txBody>
          <a:bodyPr vert="horz" lIns="91440" tIns="45720" rIns="91440" bIns="45720" rtlCol="0" anchor="ctr">
            <a:normAutofit/>
          </a:bodyPr>
          <a:lstStyle/>
          <a:p>
            <a:pPr algn="r"/>
            <a:endParaRPr lang="en-US" sz="2000"/>
          </a:p>
        </p:txBody>
      </p:sp>
      <p:cxnSp>
        <p:nvCxnSpPr>
          <p:cNvPr id="18" name="Straight Connector 17">
            <a:extLst>
              <a:ext uri="{FF2B5EF4-FFF2-40B4-BE49-F238E27FC236}">
                <a16:creationId xmlns:a16="http://schemas.microsoft.com/office/drawing/2014/main" id="{BB14AD1F-ADD5-46E7-966F-4C0290232F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latshållare för innehåll 8">
            <a:extLst>
              <a:ext uri="{FF2B5EF4-FFF2-40B4-BE49-F238E27FC236}">
                <a16:creationId xmlns:a16="http://schemas.microsoft.com/office/drawing/2014/main" id="{6118D9A9-4597-92F0-CBC8-22C6658C376B}"/>
              </a:ext>
            </a:extLst>
          </p:cNvPr>
          <p:cNvPicPr>
            <a:picLocks noChangeAspect="1"/>
          </p:cNvPicPr>
          <p:nvPr/>
        </p:nvPicPr>
        <p:blipFill>
          <a:blip r:embed="rId3"/>
          <a:stretch>
            <a:fillRect/>
          </a:stretch>
        </p:blipFill>
        <p:spPr>
          <a:xfrm>
            <a:off x="809670" y="2602114"/>
            <a:ext cx="3135109" cy="1520528"/>
          </a:xfrm>
          <a:prstGeom prst="rect">
            <a:avLst/>
          </a:prstGeom>
        </p:spPr>
      </p:pic>
    </p:spTree>
    <p:extLst>
      <p:ext uri="{BB962C8B-B14F-4D97-AF65-F5344CB8AC3E}">
        <p14:creationId xmlns:p14="http://schemas.microsoft.com/office/powerpoint/2010/main" val="3628797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0F347A-ACED-333B-210B-812DE6F1F862}"/>
              </a:ext>
            </a:extLst>
          </p:cNvPr>
          <p:cNvSpPr>
            <a:spLocks noGrp="1"/>
          </p:cNvSpPr>
          <p:nvPr>
            <p:ph type="title"/>
          </p:nvPr>
        </p:nvSpPr>
        <p:spPr>
          <a:xfrm>
            <a:off x="929031" y="506986"/>
            <a:ext cx="10058400" cy="855270"/>
          </a:xfrm>
        </p:spPr>
        <p:txBody>
          <a:bodyPr>
            <a:normAutofit fontScale="90000"/>
          </a:bodyPr>
          <a:lstStyle/>
          <a:p>
            <a:r>
              <a:rPr lang="sv-SE" sz="4400" b="1" dirty="0">
                <a:solidFill>
                  <a:schemeClr val="accent3">
                    <a:lumMod val="75000"/>
                  </a:schemeClr>
                </a:solidFill>
              </a:rPr>
              <a:t>Utskrivningsprocessen – översikt processteg och </a:t>
            </a:r>
            <a:br>
              <a:rPr lang="sv-SE" sz="4400" b="1" dirty="0">
                <a:solidFill>
                  <a:schemeClr val="accent3">
                    <a:lumMod val="75000"/>
                  </a:schemeClr>
                </a:solidFill>
              </a:rPr>
            </a:br>
            <a:r>
              <a:rPr lang="sv-SE" sz="4400" b="1" dirty="0">
                <a:solidFill>
                  <a:srgbClr val="B707C9"/>
                </a:solidFill>
              </a:rPr>
              <a:t>i vilka delar revideringar har gjorts</a:t>
            </a:r>
          </a:p>
        </p:txBody>
      </p:sp>
      <p:cxnSp>
        <p:nvCxnSpPr>
          <p:cNvPr id="3" name="Rak pil 32">
            <a:extLst>
              <a:ext uri="{FF2B5EF4-FFF2-40B4-BE49-F238E27FC236}">
                <a16:creationId xmlns:a16="http://schemas.microsoft.com/office/drawing/2014/main" id="{32233B26-027A-A26A-883F-C9EC2DCC8C39}"/>
              </a:ext>
            </a:extLst>
          </p:cNvPr>
          <p:cNvCxnSpPr/>
          <p:nvPr/>
        </p:nvCxnSpPr>
        <p:spPr bwMode="auto">
          <a:xfrm flipV="1">
            <a:off x="2935420" y="3922805"/>
            <a:ext cx="7787409" cy="14050"/>
          </a:xfrm>
          <a:prstGeom prst="straightConnector1">
            <a:avLst/>
          </a:prstGeom>
          <a:ln>
            <a:solidFill>
              <a:srgbClr val="FF2F2F"/>
            </a:solidFill>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32" name="Vänsterböjd 27">
            <a:extLst>
              <a:ext uri="{FF2B5EF4-FFF2-40B4-BE49-F238E27FC236}">
                <a16:creationId xmlns:a16="http://schemas.microsoft.com/office/drawing/2014/main" id="{FF0BAD49-B0E8-D13A-6AD8-820185533D3B}"/>
              </a:ext>
            </a:extLst>
          </p:cNvPr>
          <p:cNvSpPr/>
          <p:nvPr/>
        </p:nvSpPr>
        <p:spPr bwMode="auto">
          <a:xfrm>
            <a:off x="10091236" y="3698590"/>
            <a:ext cx="922520" cy="1682348"/>
          </a:xfrm>
          <a:prstGeom prst="curvedLeftArrow">
            <a:avLst/>
          </a:prstGeom>
          <a:solidFill>
            <a:srgbClr val="FF656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1042988" rtl="0" eaLnBrk="1" fontAlgn="base" latinLnBrk="0" hangingPunct="1">
              <a:lnSpc>
                <a:spcPct val="100000"/>
              </a:lnSpc>
              <a:spcBef>
                <a:spcPct val="0"/>
              </a:spcBef>
              <a:spcAft>
                <a:spcPct val="0"/>
              </a:spcAft>
              <a:buClrTx/>
              <a:buSzTx/>
              <a:buFontTx/>
              <a:buNone/>
              <a:tabLst/>
              <a:defRPr/>
            </a:pPr>
            <a:endParaRPr kumimoji="0" lang="sv-SE" sz="2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5" name="Rektangel 34">
            <a:extLst>
              <a:ext uri="{FF2B5EF4-FFF2-40B4-BE49-F238E27FC236}">
                <a16:creationId xmlns:a16="http://schemas.microsoft.com/office/drawing/2014/main" id="{5D0FC1C7-FE62-DAE2-F93C-80AE522F81DC}"/>
              </a:ext>
            </a:extLst>
          </p:cNvPr>
          <p:cNvSpPr/>
          <p:nvPr/>
        </p:nvSpPr>
        <p:spPr>
          <a:xfrm>
            <a:off x="6056488" y="3445541"/>
            <a:ext cx="1059813" cy="847947"/>
          </a:xfrm>
          <a:prstGeom prst="rect">
            <a:avLst/>
          </a:prstGeom>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Planerings-möte genomförs</a:t>
            </a:r>
          </a:p>
        </p:txBody>
      </p:sp>
      <p:sp>
        <p:nvSpPr>
          <p:cNvPr id="36" name="Rektangel 35">
            <a:extLst>
              <a:ext uri="{FF2B5EF4-FFF2-40B4-BE49-F238E27FC236}">
                <a16:creationId xmlns:a16="http://schemas.microsoft.com/office/drawing/2014/main" id="{B88446A3-6B9E-F8EE-DD58-DA22AA36BDDA}"/>
              </a:ext>
            </a:extLst>
          </p:cNvPr>
          <p:cNvSpPr/>
          <p:nvPr/>
        </p:nvSpPr>
        <p:spPr>
          <a:xfrm>
            <a:off x="4574297" y="4025170"/>
            <a:ext cx="1361020" cy="838623"/>
          </a:xfrm>
          <a:prstGeom prst="rect">
            <a:avLst/>
          </a:prstGeom>
          <a:ln w="28575">
            <a:solidFill>
              <a:srgbClr val="0070C0"/>
            </a:solidFill>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Times New Roman"/>
                <a:cs typeface="+mn-cs"/>
              </a:rPr>
              <a:t>Kallelse till </a:t>
            </a:r>
            <a:r>
              <a:rPr lang="sv-SE" sz="1400" dirty="0">
                <a:solidFill>
                  <a:srgbClr val="000000"/>
                </a:solidFill>
                <a:latin typeface="Arial"/>
                <a:ea typeface="Times New Roman"/>
              </a:rPr>
              <a:t>utskrivnings-planering/SIP</a:t>
            </a:r>
            <a:endParaRPr lang="sv-SE" sz="1400" b="0" i="0" u="none" strike="noStrike" kern="1200" cap="none" spc="0" normalizeH="0" baseline="0" noProof="0" dirty="0">
              <a:ln>
                <a:noFill/>
              </a:ln>
              <a:solidFill>
                <a:srgbClr val="000000"/>
              </a:solidFill>
              <a:effectLst/>
              <a:uLnTx/>
              <a:uFillTx/>
              <a:latin typeface="Arial"/>
              <a:ea typeface="Times New Roman"/>
              <a:cs typeface="Arial"/>
            </a:endParaRPr>
          </a:p>
        </p:txBody>
      </p:sp>
      <p:sp>
        <p:nvSpPr>
          <p:cNvPr id="37" name="Rektangel 36">
            <a:extLst>
              <a:ext uri="{FF2B5EF4-FFF2-40B4-BE49-F238E27FC236}">
                <a16:creationId xmlns:a16="http://schemas.microsoft.com/office/drawing/2014/main" id="{AFB84327-8958-F627-1FDE-AF5E86E5C7BA}"/>
              </a:ext>
            </a:extLst>
          </p:cNvPr>
          <p:cNvSpPr/>
          <p:nvPr/>
        </p:nvSpPr>
        <p:spPr>
          <a:xfrm>
            <a:off x="7191580" y="3426454"/>
            <a:ext cx="1131203" cy="856936"/>
          </a:xfrm>
          <a:prstGeom prst="rect">
            <a:avLst/>
          </a:prstGeom>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Patient utskrivnings-klar</a:t>
            </a:r>
          </a:p>
        </p:txBody>
      </p:sp>
      <p:sp>
        <p:nvSpPr>
          <p:cNvPr id="38" name="Rektangel 37">
            <a:extLst>
              <a:ext uri="{FF2B5EF4-FFF2-40B4-BE49-F238E27FC236}">
                <a16:creationId xmlns:a16="http://schemas.microsoft.com/office/drawing/2014/main" id="{9423333A-1B6C-270B-E376-7E771D305509}"/>
              </a:ext>
            </a:extLst>
          </p:cNvPr>
          <p:cNvSpPr/>
          <p:nvPr/>
        </p:nvSpPr>
        <p:spPr>
          <a:xfrm>
            <a:off x="8402541" y="3427786"/>
            <a:ext cx="1093124" cy="861085"/>
          </a:xfrm>
          <a:prstGeom prst="rect">
            <a:avLst/>
          </a:prstGeom>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Patient hemgångs</a:t>
            </a:r>
            <a:br>
              <a:rPr kumimoji="0" lang="sv-SE"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br>
            <a:r>
              <a:rPr kumimoji="0" lang="sv-SE"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-klar</a:t>
            </a:r>
          </a:p>
        </p:txBody>
      </p:sp>
      <p:sp>
        <p:nvSpPr>
          <p:cNvPr id="39" name="Vänsterböjd 25">
            <a:extLst>
              <a:ext uri="{FF2B5EF4-FFF2-40B4-BE49-F238E27FC236}">
                <a16:creationId xmlns:a16="http://schemas.microsoft.com/office/drawing/2014/main" id="{8B0049F1-F18F-3E45-35F2-C35A5E3FC289}"/>
              </a:ext>
            </a:extLst>
          </p:cNvPr>
          <p:cNvSpPr/>
          <p:nvPr/>
        </p:nvSpPr>
        <p:spPr bwMode="auto">
          <a:xfrm>
            <a:off x="10039967" y="1580242"/>
            <a:ext cx="922520" cy="1477702"/>
          </a:xfrm>
          <a:prstGeom prst="curvedLeftArrow">
            <a:avLst/>
          </a:prstGeom>
          <a:solidFill>
            <a:srgbClr val="FF656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1042988" rtl="0" eaLnBrk="1" fontAlgn="base" latinLnBrk="0" hangingPunct="1">
              <a:lnSpc>
                <a:spcPct val="100000"/>
              </a:lnSpc>
              <a:spcBef>
                <a:spcPct val="0"/>
              </a:spcBef>
              <a:spcAft>
                <a:spcPct val="0"/>
              </a:spcAft>
              <a:buClrTx/>
              <a:buSzTx/>
              <a:buFontTx/>
              <a:buNone/>
              <a:tabLst/>
              <a:defRPr/>
            </a:pPr>
            <a:endParaRPr kumimoji="0" lang="sv-SE" sz="2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0" name="Rektangel 39">
            <a:extLst>
              <a:ext uri="{FF2B5EF4-FFF2-40B4-BE49-F238E27FC236}">
                <a16:creationId xmlns:a16="http://schemas.microsoft.com/office/drawing/2014/main" id="{2885D73E-9417-7648-8B08-FC49376CDD12}"/>
              </a:ext>
            </a:extLst>
          </p:cNvPr>
          <p:cNvSpPr/>
          <p:nvPr/>
        </p:nvSpPr>
        <p:spPr>
          <a:xfrm>
            <a:off x="9597085" y="3424180"/>
            <a:ext cx="1229392" cy="1253070"/>
          </a:xfrm>
          <a:prstGeom prst="rect">
            <a:avLst/>
          </a:prstGeom>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Sluten-vården skickar utskrivnings-meddelande</a:t>
            </a:r>
          </a:p>
        </p:txBody>
      </p:sp>
      <p:cxnSp>
        <p:nvCxnSpPr>
          <p:cNvPr id="41" name="Rak pil 29">
            <a:extLst>
              <a:ext uri="{FF2B5EF4-FFF2-40B4-BE49-F238E27FC236}">
                <a16:creationId xmlns:a16="http://schemas.microsoft.com/office/drawing/2014/main" id="{CC646704-235F-1BAE-B4D8-B3DEDE3865E4}"/>
              </a:ext>
            </a:extLst>
          </p:cNvPr>
          <p:cNvCxnSpPr/>
          <p:nvPr/>
        </p:nvCxnSpPr>
        <p:spPr bwMode="auto">
          <a:xfrm>
            <a:off x="2218435" y="1850344"/>
            <a:ext cx="8039296" cy="6037"/>
          </a:xfrm>
          <a:prstGeom prst="straightConnector1">
            <a:avLst/>
          </a:prstGeom>
          <a:ln>
            <a:solidFill>
              <a:srgbClr val="FF2F2F"/>
            </a:solidFill>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42" name="Ellips 41">
            <a:extLst>
              <a:ext uri="{FF2B5EF4-FFF2-40B4-BE49-F238E27FC236}">
                <a16:creationId xmlns:a16="http://schemas.microsoft.com/office/drawing/2014/main" id="{2A4E4E6B-5A53-D78A-473A-4CE7A807BCAC}"/>
              </a:ext>
            </a:extLst>
          </p:cNvPr>
          <p:cNvSpPr/>
          <p:nvPr/>
        </p:nvSpPr>
        <p:spPr>
          <a:xfrm>
            <a:off x="2802939" y="1253999"/>
            <a:ext cx="1777150" cy="1082682"/>
          </a:xfrm>
          <a:prstGeom prst="ellipse">
            <a:avLst/>
          </a:prstGeom>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lIns="36000" tIns="36000" rIns="36000" bIns="3600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Patient inskriven i slutenvården</a:t>
            </a:r>
          </a:p>
        </p:txBody>
      </p:sp>
      <p:sp>
        <p:nvSpPr>
          <p:cNvPr id="43" name="Rektangel 42">
            <a:extLst>
              <a:ext uri="{FF2B5EF4-FFF2-40B4-BE49-F238E27FC236}">
                <a16:creationId xmlns:a16="http://schemas.microsoft.com/office/drawing/2014/main" id="{38203E18-1D2D-FCF6-BA56-9AA4715B9C14}"/>
              </a:ext>
            </a:extLst>
          </p:cNvPr>
          <p:cNvSpPr/>
          <p:nvPr/>
        </p:nvSpPr>
        <p:spPr>
          <a:xfrm>
            <a:off x="4697068" y="1482631"/>
            <a:ext cx="1406910" cy="801227"/>
          </a:xfrm>
          <a:prstGeom prst="rect">
            <a:avLst/>
          </a:prstGeom>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Inskrivnings-meddelande </a:t>
            </a:r>
          </a:p>
        </p:txBody>
      </p:sp>
      <p:sp>
        <p:nvSpPr>
          <p:cNvPr id="44" name="Rektangel 43">
            <a:extLst>
              <a:ext uri="{FF2B5EF4-FFF2-40B4-BE49-F238E27FC236}">
                <a16:creationId xmlns:a16="http://schemas.microsoft.com/office/drawing/2014/main" id="{FE4053DE-B84B-A0B3-9CF9-95273BB1B8FA}"/>
              </a:ext>
            </a:extLst>
          </p:cNvPr>
          <p:cNvSpPr/>
          <p:nvPr/>
        </p:nvSpPr>
        <p:spPr>
          <a:xfrm>
            <a:off x="6299714" y="1502999"/>
            <a:ext cx="1303440" cy="780858"/>
          </a:xfrm>
          <a:prstGeom prst="rect">
            <a:avLst/>
          </a:prstGeom>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Beräknat utskrivnings-datum</a:t>
            </a:r>
          </a:p>
        </p:txBody>
      </p:sp>
      <p:sp>
        <p:nvSpPr>
          <p:cNvPr id="45" name="Rektangel 44">
            <a:extLst>
              <a:ext uri="{FF2B5EF4-FFF2-40B4-BE49-F238E27FC236}">
                <a16:creationId xmlns:a16="http://schemas.microsoft.com/office/drawing/2014/main" id="{014AD053-9A3D-C8A3-5803-2EA61F78A0B3}"/>
              </a:ext>
            </a:extLst>
          </p:cNvPr>
          <p:cNvSpPr/>
          <p:nvPr/>
        </p:nvSpPr>
        <p:spPr>
          <a:xfrm>
            <a:off x="7744993" y="1492190"/>
            <a:ext cx="1303440" cy="797362"/>
          </a:xfrm>
          <a:prstGeom prst="rect">
            <a:avLst/>
          </a:prstGeom>
          <a:ln w="28575">
            <a:solidFill>
              <a:srgbClr val="0070C0"/>
            </a:solidFill>
          </a:ln>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Fast vårdkontakt utses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
        <p:nvSpPr>
          <p:cNvPr id="46" name="textruta 45">
            <a:extLst>
              <a:ext uri="{FF2B5EF4-FFF2-40B4-BE49-F238E27FC236}">
                <a16:creationId xmlns:a16="http://schemas.microsoft.com/office/drawing/2014/main" id="{075A4B5D-ACAA-9A29-60AC-0F4264F14371}"/>
              </a:ext>
            </a:extLst>
          </p:cNvPr>
          <p:cNvSpPr txBox="1"/>
          <p:nvPr/>
        </p:nvSpPr>
        <p:spPr>
          <a:xfrm>
            <a:off x="3196882" y="3210966"/>
            <a:ext cx="1406910" cy="307777"/>
          </a:xfrm>
          <a:prstGeom prst="rect">
            <a:avLst/>
          </a:prstGeom>
          <a:solidFill>
            <a:srgbClr val="00B0F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mn-cs"/>
              </a:rPr>
              <a:t>Blått</a:t>
            </a:r>
          </a:p>
        </p:txBody>
      </p:sp>
      <p:sp>
        <p:nvSpPr>
          <p:cNvPr id="47" name="Högerböjd 26">
            <a:extLst>
              <a:ext uri="{FF2B5EF4-FFF2-40B4-BE49-F238E27FC236}">
                <a16:creationId xmlns:a16="http://schemas.microsoft.com/office/drawing/2014/main" id="{8FA81A3E-5861-DBF5-193D-2994AAA90B97}"/>
              </a:ext>
            </a:extLst>
          </p:cNvPr>
          <p:cNvSpPr/>
          <p:nvPr/>
        </p:nvSpPr>
        <p:spPr bwMode="auto">
          <a:xfrm>
            <a:off x="2496860" y="2678539"/>
            <a:ext cx="876161" cy="1174314"/>
          </a:xfrm>
          <a:prstGeom prst="curvedRightArrow">
            <a:avLst>
              <a:gd name="adj1" fmla="val 25000"/>
              <a:gd name="adj2" fmla="val 60271"/>
              <a:gd name="adj3" fmla="val 25000"/>
            </a:avLst>
          </a:prstGeom>
          <a:solidFill>
            <a:srgbClr val="FF656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1042988" rtl="0" eaLnBrk="1" fontAlgn="base" latinLnBrk="0" hangingPunct="1">
              <a:lnSpc>
                <a:spcPct val="100000"/>
              </a:lnSpc>
              <a:spcBef>
                <a:spcPct val="0"/>
              </a:spcBef>
              <a:spcAft>
                <a:spcPct val="0"/>
              </a:spcAft>
              <a:buClrTx/>
              <a:buSzTx/>
              <a:buFontTx/>
              <a:buNone/>
              <a:tabLst/>
              <a:defRPr/>
            </a:pPr>
            <a:endParaRPr kumimoji="0" lang="sv-SE" sz="2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8" name="textruta 47">
            <a:extLst>
              <a:ext uri="{FF2B5EF4-FFF2-40B4-BE49-F238E27FC236}">
                <a16:creationId xmlns:a16="http://schemas.microsoft.com/office/drawing/2014/main" id="{A3FFE931-C72D-8D6B-C7C9-1CEE39F00691}"/>
              </a:ext>
            </a:extLst>
          </p:cNvPr>
          <p:cNvSpPr txBox="1"/>
          <p:nvPr/>
        </p:nvSpPr>
        <p:spPr>
          <a:xfrm>
            <a:off x="3210746" y="3561738"/>
            <a:ext cx="1406910" cy="307777"/>
          </a:xfrm>
          <a:prstGeom prst="rect">
            <a:avLst/>
          </a:prstGeom>
          <a:solidFill>
            <a:srgbClr val="92D05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mn-cs"/>
              </a:rPr>
              <a:t>Grönt</a:t>
            </a:r>
          </a:p>
        </p:txBody>
      </p:sp>
      <p:sp>
        <p:nvSpPr>
          <p:cNvPr id="49" name="textruta 48">
            <a:extLst>
              <a:ext uri="{FF2B5EF4-FFF2-40B4-BE49-F238E27FC236}">
                <a16:creationId xmlns:a16="http://schemas.microsoft.com/office/drawing/2014/main" id="{2037B13C-9635-9D45-A92C-0062F4BBF342}"/>
              </a:ext>
            </a:extLst>
          </p:cNvPr>
          <p:cNvSpPr txBox="1"/>
          <p:nvPr/>
        </p:nvSpPr>
        <p:spPr>
          <a:xfrm>
            <a:off x="3210746" y="3912511"/>
            <a:ext cx="1406910" cy="307777"/>
          </a:xfrm>
          <a:prstGeom prst="rect">
            <a:avLst/>
          </a:prstGeom>
          <a:solidFill>
            <a:srgbClr val="FFFF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mn-cs"/>
              </a:rPr>
              <a:t>Gult</a:t>
            </a:r>
          </a:p>
        </p:txBody>
      </p:sp>
      <p:sp>
        <p:nvSpPr>
          <p:cNvPr id="50" name="textruta 49">
            <a:extLst>
              <a:ext uri="{FF2B5EF4-FFF2-40B4-BE49-F238E27FC236}">
                <a16:creationId xmlns:a16="http://schemas.microsoft.com/office/drawing/2014/main" id="{DFC3DA2C-3561-E362-1112-96657CE3A782}"/>
              </a:ext>
            </a:extLst>
          </p:cNvPr>
          <p:cNvSpPr txBox="1"/>
          <p:nvPr/>
        </p:nvSpPr>
        <p:spPr>
          <a:xfrm>
            <a:off x="3210746" y="4288870"/>
            <a:ext cx="1406910" cy="307777"/>
          </a:xfrm>
          <a:prstGeom prst="rect">
            <a:avLst/>
          </a:prstGeom>
          <a:solidFill>
            <a:srgbClr val="FF2D2D"/>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mn-cs"/>
              </a:rPr>
              <a:t>Rött</a:t>
            </a:r>
          </a:p>
        </p:txBody>
      </p:sp>
      <p:sp>
        <p:nvSpPr>
          <p:cNvPr id="51" name="Rektangel 50">
            <a:extLst>
              <a:ext uri="{FF2B5EF4-FFF2-40B4-BE49-F238E27FC236}">
                <a16:creationId xmlns:a16="http://schemas.microsoft.com/office/drawing/2014/main" id="{80FEDE76-1E34-D632-4004-88F791715207}"/>
              </a:ext>
            </a:extLst>
          </p:cNvPr>
          <p:cNvSpPr/>
          <p:nvPr/>
        </p:nvSpPr>
        <p:spPr>
          <a:xfrm>
            <a:off x="4625488" y="3206136"/>
            <a:ext cx="1309829" cy="799590"/>
          </a:xfrm>
          <a:prstGeom prst="rect">
            <a:avLst/>
          </a:prstGeom>
          <a:ln w="28575">
            <a:solidFill>
              <a:srgbClr val="0070C0"/>
            </a:solidFill>
          </a:ln>
        </p:spPr>
        <p:style>
          <a:lnRef idx="2">
            <a:schemeClr val="accent2"/>
          </a:lnRef>
          <a:fillRef idx="1">
            <a:schemeClr val="lt1"/>
          </a:fillRef>
          <a:effectRef idx="0">
            <a:schemeClr val="accent2"/>
          </a:effectRef>
          <a:fontRef idx="minor">
            <a:schemeClr val="dk1"/>
          </a:fontRef>
        </p:style>
        <p:txBody>
          <a:bodyPr wrap="square"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Times New Roman"/>
                <a:cs typeface="+mn-cs"/>
              </a:rPr>
              <a:t>Planering genomförs</a:t>
            </a:r>
          </a:p>
        </p:txBody>
      </p:sp>
      <p:sp>
        <p:nvSpPr>
          <p:cNvPr id="52" name="Rektangel 51">
            <a:extLst>
              <a:ext uri="{FF2B5EF4-FFF2-40B4-BE49-F238E27FC236}">
                <a16:creationId xmlns:a16="http://schemas.microsoft.com/office/drawing/2014/main" id="{03DB39B2-561C-B4B5-7731-1A3AF79CD8F8}"/>
              </a:ext>
            </a:extLst>
          </p:cNvPr>
          <p:cNvSpPr/>
          <p:nvPr/>
        </p:nvSpPr>
        <p:spPr>
          <a:xfrm>
            <a:off x="6143673" y="5187388"/>
            <a:ext cx="2918961" cy="960663"/>
          </a:xfrm>
          <a:prstGeom prst="rect">
            <a:avLst/>
          </a:prstGeom>
          <a:ln w="28575">
            <a:solidFill>
              <a:srgbClr val="0070C0"/>
            </a:solidFill>
          </a:ln>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Dialog/samordning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mellan kommunen och öppenvård</a:t>
            </a:r>
            <a:endParaRPr kumimoji="0" lang="sv-SE" sz="1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kring medicinsk planering och socialtjänstinsatser</a:t>
            </a:r>
            <a:endParaRPr kumimoji="0" lang="sv-SE"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53" name="Streckad högerpil 16">
            <a:extLst>
              <a:ext uri="{FF2B5EF4-FFF2-40B4-BE49-F238E27FC236}">
                <a16:creationId xmlns:a16="http://schemas.microsoft.com/office/drawing/2014/main" id="{7AF66D70-AA3E-8592-FF86-2B9B121EE36D}"/>
              </a:ext>
            </a:extLst>
          </p:cNvPr>
          <p:cNvSpPr/>
          <p:nvPr/>
        </p:nvSpPr>
        <p:spPr bwMode="auto">
          <a:xfrm flipH="1">
            <a:off x="3567470" y="2572985"/>
            <a:ext cx="6336704" cy="541329"/>
          </a:xfrm>
          <a:prstGeom prst="stripedRightArrow">
            <a:avLst/>
          </a:prstGeom>
          <a:solidFill>
            <a:srgbClr val="FF656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1042988" rtl="0" eaLnBrk="1" fontAlgn="base" latinLnBrk="0" hangingPunct="1">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charset="0"/>
                <a:ea typeface="+mn-ea"/>
                <a:cs typeface="+mn-cs"/>
              </a:rPr>
              <a:t>                                     Dialog  patient/ närstående/ berörda parter</a:t>
            </a:r>
          </a:p>
        </p:txBody>
      </p:sp>
      <p:sp>
        <p:nvSpPr>
          <p:cNvPr id="54" name="Rektangel 53">
            <a:extLst>
              <a:ext uri="{FF2B5EF4-FFF2-40B4-BE49-F238E27FC236}">
                <a16:creationId xmlns:a16="http://schemas.microsoft.com/office/drawing/2014/main" id="{2F05A986-22DD-0446-D878-44EE27737833}"/>
              </a:ext>
            </a:extLst>
          </p:cNvPr>
          <p:cNvSpPr/>
          <p:nvPr/>
        </p:nvSpPr>
        <p:spPr>
          <a:xfrm>
            <a:off x="9116329" y="1485142"/>
            <a:ext cx="1332862" cy="794851"/>
          </a:xfrm>
          <a:prstGeom prst="rect">
            <a:avLst/>
          </a:prstGeom>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Planerings-underlaget fylls i</a:t>
            </a:r>
          </a:p>
        </p:txBody>
      </p:sp>
      <p:sp>
        <p:nvSpPr>
          <p:cNvPr id="55" name="Rektangel 54">
            <a:extLst>
              <a:ext uri="{FF2B5EF4-FFF2-40B4-BE49-F238E27FC236}">
                <a16:creationId xmlns:a16="http://schemas.microsoft.com/office/drawing/2014/main" id="{46358047-7C80-2D62-AB5A-27F3F613D4DD}"/>
              </a:ext>
            </a:extLst>
          </p:cNvPr>
          <p:cNvSpPr/>
          <p:nvPr/>
        </p:nvSpPr>
        <p:spPr>
          <a:xfrm>
            <a:off x="1204569" y="1449730"/>
            <a:ext cx="1406910" cy="801227"/>
          </a:xfrm>
          <a:prstGeom prst="rect">
            <a:avLst/>
          </a:prstGeom>
          <a:ln w="28575">
            <a:solidFill>
              <a:srgbClr val="0070C0"/>
            </a:solidFill>
          </a:ln>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Vårdbergäran från kommunen</a:t>
            </a:r>
          </a:p>
        </p:txBody>
      </p:sp>
      <p:sp>
        <p:nvSpPr>
          <p:cNvPr id="56" name="textruta 55">
            <a:extLst>
              <a:ext uri="{FF2B5EF4-FFF2-40B4-BE49-F238E27FC236}">
                <a16:creationId xmlns:a16="http://schemas.microsoft.com/office/drawing/2014/main" id="{F1D876F7-45B3-8571-9E17-06CFCC8BB0A1}"/>
              </a:ext>
            </a:extLst>
          </p:cNvPr>
          <p:cNvSpPr txBox="1"/>
          <p:nvPr/>
        </p:nvSpPr>
        <p:spPr>
          <a:xfrm>
            <a:off x="4725915" y="5624831"/>
            <a:ext cx="1512168" cy="523220"/>
          </a:xfrm>
          <a:prstGeom prst="rect">
            <a:avLst/>
          </a:prstGeom>
          <a:ln w="28575">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alibri" panose="020F0502020204030204"/>
                <a:ea typeface="+mn-ea"/>
                <a:cs typeface="+mn-cs"/>
              </a:rPr>
              <a:t>SIP i hemmet </a:t>
            </a:r>
            <a:b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K-NSV-PSÖV</a:t>
            </a:r>
          </a:p>
        </p:txBody>
      </p:sp>
      <p:sp>
        <p:nvSpPr>
          <p:cNvPr id="57" name="Ellips 56">
            <a:extLst>
              <a:ext uri="{FF2B5EF4-FFF2-40B4-BE49-F238E27FC236}">
                <a16:creationId xmlns:a16="http://schemas.microsoft.com/office/drawing/2014/main" id="{4EA0E444-8E78-7A34-3CCA-D44136636AC7}"/>
              </a:ext>
            </a:extLst>
          </p:cNvPr>
          <p:cNvSpPr/>
          <p:nvPr/>
        </p:nvSpPr>
        <p:spPr>
          <a:xfrm>
            <a:off x="8869339" y="5031504"/>
            <a:ext cx="1401287" cy="749213"/>
          </a:xfrm>
          <a:prstGeom prst="ellipse">
            <a:avLst/>
          </a:prstGeom>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lIns="36000" tIns="36000" rIns="36000" bIns="3600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Patient hemma</a:t>
            </a:r>
          </a:p>
        </p:txBody>
      </p:sp>
      <p:sp>
        <p:nvSpPr>
          <p:cNvPr id="58" name="textruta 57">
            <a:extLst>
              <a:ext uri="{FF2B5EF4-FFF2-40B4-BE49-F238E27FC236}">
                <a16:creationId xmlns:a16="http://schemas.microsoft.com/office/drawing/2014/main" id="{2B7B562B-4263-6688-82A2-4DFFC6AACDA3}"/>
              </a:ext>
            </a:extLst>
          </p:cNvPr>
          <p:cNvSpPr txBox="1"/>
          <p:nvPr/>
        </p:nvSpPr>
        <p:spPr>
          <a:xfrm>
            <a:off x="7209619" y="3391779"/>
            <a:ext cx="1138799" cy="901709"/>
          </a:xfrm>
          <a:prstGeom prst="rect">
            <a:avLst/>
          </a:prstGeom>
          <a:noFill/>
          <a:ln w="57150">
            <a:solidFill>
              <a:srgbClr val="B707C9"/>
            </a:solidFill>
          </a:ln>
        </p:spPr>
        <p:txBody>
          <a:bodyPr wrap="square" rtlCol="0">
            <a:spAutoFit/>
          </a:bodyPr>
          <a:lstStyle/>
          <a:p>
            <a:endParaRPr lang="sv-SE"/>
          </a:p>
        </p:txBody>
      </p:sp>
      <p:sp>
        <p:nvSpPr>
          <p:cNvPr id="59" name="textruta 58">
            <a:extLst>
              <a:ext uri="{FF2B5EF4-FFF2-40B4-BE49-F238E27FC236}">
                <a16:creationId xmlns:a16="http://schemas.microsoft.com/office/drawing/2014/main" id="{BEBDE3D1-ACE6-B197-790F-B207DD004C1F}"/>
              </a:ext>
            </a:extLst>
          </p:cNvPr>
          <p:cNvSpPr txBox="1"/>
          <p:nvPr/>
        </p:nvSpPr>
        <p:spPr>
          <a:xfrm>
            <a:off x="8402535" y="3391778"/>
            <a:ext cx="1138799" cy="901709"/>
          </a:xfrm>
          <a:prstGeom prst="rect">
            <a:avLst/>
          </a:prstGeom>
          <a:noFill/>
          <a:ln w="57150">
            <a:solidFill>
              <a:srgbClr val="B707C9"/>
            </a:solidFill>
          </a:ln>
        </p:spPr>
        <p:txBody>
          <a:bodyPr wrap="square" rtlCol="0">
            <a:spAutoFit/>
          </a:bodyPr>
          <a:lstStyle/>
          <a:p>
            <a:endParaRPr lang="sv-SE"/>
          </a:p>
        </p:txBody>
      </p:sp>
      <p:sp>
        <p:nvSpPr>
          <p:cNvPr id="60" name="textruta 59">
            <a:extLst>
              <a:ext uri="{FF2B5EF4-FFF2-40B4-BE49-F238E27FC236}">
                <a16:creationId xmlns:a16="http://schemas.microsoft.com/office/drawing/2014/main" id="{A5C59D6A-24A4-400F-8C9E-B32FBFCEAAB9}"/>
              </a:ext>
            </a:extLst>
          </p:cNvPr>
          <p:cNvSpPr txBox="1"/>
          <p:nvPr/>
        </p:nvSpPr>
        <p:spPr>
          <a:xfrm>
            <a:off x="4625488" y="5500103"/>
            <a:ext cx="1674226" cy="771490"/>
          </a:xfrm>
          <a:prstGeom prst="rect">
            <a:avLst/>
          </a:prstGeom>
          <a:noFill/>
          <a:ln w="57150">
            <a:solidFill>
              <a:srgbClr val="B707C9"/>
            </a:solidFill>
          </a:ln>
        </p:spPr>
        <p:txBody>
          <a:bodyPr wrap="square" rtlCol="0">
            <a:spAutoFit/>
          </a:bodyPr>
          <a:lstStyle/>
          <a:p>
            <a:endParaRPr lang="sv-SE"/>
          </a:p>
        </p:txBody>
      </p:sp>
      <p:sp>
        <p:nvSpPr>
          <p:cNvPr id="61" name="textruta 60">
            <a:extLst>
              <a:ext uri="{FF2B5EF4-FFF2-40B4-BE49-F238E27FC236}">
                <a16:creationId xmlns:a16="http://schemas.microsoft.com/office/drawing/2014/main" id="{6029673A-D83F-0FB2-7DF0-D703D4994E71}"/>
              </a:ext>
            </a:extLst>
          </p:cNvPr>
          <p:cNvSpPr txBox="1"/>
          <p:nvPr/>
        </p:nvSpPr>
        <p:spPr>
          <a:xfrm>
            <a:off x="6235299" y="1452919"/>
            <a:ext cx="4341809" cy="906637"/>
          </a:xfrm>
          <a:prstGeom prst="rect">
            <a:avLst/>
          </a:prstGeom>
          <a:noFill/>
          <a:ln w="57150">
            <a:solidFill>
              <a:srgbClr val="B707C9"/>
            </a:solidFill>
          </a:ln>
        </p:spPr>
        <p:txBody>
          <a:bodyPr wrap="square" rtlCol="0">
            <a:spAutoFit/>
          </a:bodyPr>
          <a:lstStyle/>
          <a:p>
            <a:endParaRPr lang="sv-SE"/>
          </a:p>
        </p:txBody>
      </p:sp>
      <p:sp>
        <p:nvSpPr>
          <p:cNvPr id="62" name="textruta 61">
            <a:extLst>
              <a:ext uri="{FF2B5EF4-FFF2-40B4-BE49-F238E27FC236}">
                <a16:creationId xmlns:a16="http://schemas.microsoft.com/office/drawing/2014/main" id="{DA00E2DE-E6C7-29BD-80F8-46321B98F83D}"/>
              </a:ext>
            </a:extLst>
          </p:cNvPr>
          <p:cNvSpPr txBox="1"/>
          <p:nvPr/>
        </p:nvSpPr>
        <p:spPr>
          <a:xfrm>
            <a:off x="3103564" y="3120643"/>
            <a:ext cx="1593504" cy="1631036"/>
          </a:xfrm>
          <a:prstGeom prst="rect">
            <a:avLst/>
          </a:prstGeom>
          <a:noFill/>
          <a:ln w="57150">
            <a:solidFill>
              <a:srgbClr val="B707C9"/>
            </a:solidFill>
          </a:ln>
        </p:spPr>
        <p:txBody>
          <a:bodyPr wrap="square" rtlCol="0">
            <a:spAutoFit/>
          </a:bodyPr>
          <a:lstStyle/>
          <a:p>
            <a:endParaRPr lang="sv-SE"/>
          </a:p>
        </p:txBody>
      </p:sp>
    </p:spTree>
    <p:extLst>
      <p:ext uri="{BB962C8B-B14F-4D97-AF65-F5344CB8AC3E}">
        <p14:creationId xmlns:p14="http://schemas.microsoft.com/office/powerpoint/2010/main" val="365087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DDF771-0724-38C4-7F71-202C72F9B118}"/>
              </a:ext>
            </a:extLst>
          </p:cNvPr>
          <p:cNvSpPr>
            <a:spLocks noGrp="1"/>
          </p:cNvSpPr>
          <p:nvPr>
            <p:ph type="title"/>
          </p:nvPr>
        </p:nvSpPr>
        <p:spPr>
          <a:xfrm>
            <a:off x="1097280" y="286603"/>
            <a:ext cx="10058400" cy="847253"/>
          </a:xfrm>
        </p:spPr>
        <p:txBody>
          <a:bodyPr>
            <a:normAutofit/>
          </a:bodyPr>
          <a:lstStyle/>
          <a:p>
            <a:r>
              <a:rPr lang="sv-SE" b="1">
                <a:solidFill>
                  <a:srgbClr val="0070C0"/>
                </a:solidFill>
              </a:rPr>
              <a:t>Vid inskrivning i slutenvården</a:t>
            </a:r>
          </a:p>
        </p:txBody>
      </p:sp>
      <p:sp>
        <p:nvSpPr>
          <p:cNvPr id="3" name="Platshållare för innehåll 2">
            <a:extLst>
              <a:ext uri="{FF2B5EF4-FFF2-40B4-BE49-F238E27FC236}">
                <a16:creationId xmlns:a16="http://schemas.microsoft.com/office/drawing/2014/main" id="{F4D9229D-A381-5900-C760-3530161BD761}"/>
              </a:ext>
            </a:extLst>
          </p:cNvPr>
          <p:cNvSpPr>
            <a:spLocks noGrp="1"/>
          </p:cNvSpPr>
          <p:nvPr>
            <p:ph idx="1"/>
          </p:nvPr>
        </p:nvSpPr>
        <p:spPr>
          <a:xfrm>
            <a:off x="1097280" y="1359852"/>
            <a:ext cx="7093574" cy="4607809"/>
          </a:xfrm>
        </p:spPr>
        <p:txBody>
          <a:bodyPr>
            <a:noAutofit/>
          </a:bodyPr>
          <a:lstStyle/>
          <a:p>
            <a:pPr marL="0" indent="0">
              <a:buNone/>
            </a:pPr>
            <a:r>
              <a:rPr lang="sv-SE" sz="1800" i="1" dirty="0">
                <a:solidFill>
                  <a:schemeClr val="tx1"/>
                </a:solidFill>
                <a:highlight>
                  <a:srgbClr val="FFFF00"/>
                </a:highlight>
                <a:ea typeface="Times New Roman" panose="02020603050405020304" pitchFamily="18" charset="0"/>
              </a:rPr>
              <a:t>Nytt</a:t>
            </a:r>
            <a:r>
              <a:rPr lang="sv-SE" sz="1800" i="1" dirty="0">
                <a:solidFill>
                  <a:schemeClr val="tx1"/>
                </a:solidFill>
                <a:effectLst/>
                <a:highlight>
                  <a:srgbClr val="FFFF00"/>
                </a:highlight>
                <a:ea typeface="Times New Roman" panose="02020603050405020304" pitchFamily="18" charset="0"/>
              </a:rPr>
              <a:t> </a:t>
            </a:r>
          </a:p>
          <a:p>
            <a:pPr marL="0" indent="0">
              <a:buNone/>
            </a:pPr>
            <a:r>
              <a:rPr lang="sv-SE" sz="1800" i="1" dirty="0">
                <a:solidFill>
                  <a:schemeClr val="tx1"/>
                </a:solidFill>
                <a:highlight>
                  <a:srgbClr val="FFFF00"/>
                </a:highlight>
                <a:ea typeface="Times New Roman" panose="02020603050405020304" pitchFamily="18" charset="0"/>
              </a:rPr>
              <a:t>Ifyllnad av Planeringsunderlaget inom 48 timmar</a:t>
            </a:r>
            <a:r>
              <a:rPr lang="sv-SE" sz="1800" i="1" dirty="0">
                <a:solidFill>
                  <a:schemeClr val="tx1"/>
                </a:solidFill>
                <a:effectLst/>
                <a:highlight>
                  <a:srgbClr val="FFFF00"/>
                </a:highlight>
                <a:ea typeface="Times New Roman" panose="02020603050405020304" pitchFamily="18" charset="0"/>
              </a:rPr>
              <a:t> </a:t>
            </a:r>
          </a:p>
          <a:p>
            <a:pPr marL="355600" indent="-355600">
              <a:buFont typeface="Wingdings" panose="05000000000000000000" pitchFamily="2" charset="2"/>
              <a:buChar char="§"/>
            </a:pPr>
            <a:r>
              <a:rPr lang="sv-SE" sz="1800" dirty="0">
                <a:solidFill>
                  <a:schemeClr val="tx1"/>
                </a:solidFill>
                <a:effectLst/>
                <a:ea typeface="Times New Roman" panose="02020603050405020304" pitchFamily="18" charset="0"/>
              </a:rPr>
              <a:t>Samtliga parter påbörjar ifyllnad av planeringsunderlaget </a:t>
            </a:r>
            <a:br>
              <a:rPr lang="sv-SE" sz="1800" dirty="0">
                <a:solidFill>
                  <a:schemeClr val="tx1"/>
                </a:solidFill>
                <a:effectLst/>
                <a:ea typeface="Times New Roman" panose="02020603050405020304" pitchFamily="18" charset="0"/>
              </a:rPr>
            </a:br>
            <a:r>
              <a:rPr lang="sv-SE" sz="1800" dirty="0">
                <a:solidFill>
                  <a:schemeClr val="tx1"/>
                </a:solidFill>
                <a:effectLst/>
                <a:ea typeface="Times New Roman" panose="02020603050405020304" pitchFamily="18" charset="0"/>
              </a:rPr>
              <a:t>i </a:t>
            </a:r>
            <a:r>
              <a:rPr lang="sv-SE" sz="1800" dirty="0" err="1">
                <a:solidFill>
                  <a:schemeClr val="tx1"/>
                </a:solidFill>
                <a:effectLst/>
                <a:ea typeface="Times New Roman" panose="02020603050405020304" pitchFamily="18" charset="0"/>
              </a:rPr>
              <a:t>Lifecare</a:t>
            </a:r>
            <a:r>
              <a:rPr lang="sv-SE" sz="1800" dirty="0">
                <a:solidFill>
                  <a:schemeClr val="tx1"/>
                </a:solidFill>
                <a:effectLst/>
                <a:ea typeface="Times New Roman" panose="02020603050405020304" pitchFamily="18" charset="0"/>
              </a:rPr>
              <a:t>, inom 24 timmar från att det första </a:t>
            </a:r>
            <a:r>
              <a:rPr lang="sv-SE" sz="1800" i="1" dirty="0">
                <a:solidFill>
                  <a:schemeClr val="tx1"/>
                </a:solidFill>
                <a:effectLst/>
                <a:ea typeface="Times New Roman" panose="02020603050405020304" pitchFamily="18" charset="0"/>
              </a:rPr>
              <a:t>inskrivningsmeddelandet</a:t>
            </a:r>
            <a:r>
              <a:rPr lang="sv-SE" sz="1800" dirty="0">
                <a:solidFill>
                  <a:schemeClr val="tx1"/>
                </a:solidFill>
                <a:effectLst/>
                <a:ea typeface="Times New Roman" panose="02020603050405020304" pitchFamily="18" charset="0"/>
              </a:rPr>
              <a:t> skickats vardagar. </a:t>
            </a:r>
          </a:p>
          <a:p>
            <a:pPr marL="355600" indent="-355600">
              <a:buFont typeface="Wingdings" panose="05000000000000000000" pitchFamily="2" charset="2"/>
              <a:buChar char="§"/>
            </a:pPr>
            <a:r>
              <a:rPr lang="sv-SE" sz="1800" dirty="0">
                <a:solidFill>
                  <a:schemeClr val="tx1"/>
                </a:solidFill>
                <a:effectLst/>
                <a:ea typeface="Times New Roman" panose="02020603050405020304" pitchFamily="18" charset="0"/>
              </a:rPr>
              <a:t>”Vet ej” används när inte fullständig information finns, men ska kompletteras </a:t>
            </a:r>
            <a:r>
              <a:rPr lang="sv-SE" sz="1800" u="sng" dirty="0">
                <a:solidFill>
                  <a:schemeClr val="tx1"/>
                </a:solidFill>
                <a:effectLst/>
                <a:ea typeface="Times New Roman" panose="02020603050405020304" pitchFamily="18" charset="0"/>
              </a:rPr>
              <a:t>senast inom 48 timmar </a:t>
            </a:r>
            <a:r>
              <a:rPr lang="sv-SE" sz="1800" dirty="0">
                <a:solidFill>
                  <a:schemeClr val="tx1"/>
                </a:solidFill>
                <a:effectLst/>
                <a:ea typeface="Times New Roman" panose="02020603050405020304" pitchFamily="18" charset="0"/>
              </a:rPr>
              <a:t>med patientens behov och förutsättningar för rätt färgspår och planering. Planeringsunderlaget uppdateras vid förändrad bedömning.</a:t>
            </a:r>
            <a:br>
              <a:rPr lang="sv-SE" sz="1800" dirty="0">
                <a:solidFill>
                  <a:schemeClr val="tx1"/>
                </a:solidFill>
                <a:effectLst/>
                <a:ea typeface="Times New Roman" panose="02020603050405020304" pitchFamily="18" charset="0"/>
              </a:rPr>
            </a:br>
            <a:endParaRPr lang="sv-SE" sz="1800" dirty="0">
              <a:solidFill>
                <a:schemeClr val="tx1"/>
              </a:solidFill>
              <a:effectLst/>
              <a:ea typeface="Times New Roman" panose="02020603050405020304" pitchFamily="18" charset="0"/>
            </a:endParaRPr>
          </a:p>
          <a:p>
            <a:pPr marL="355600" indent="-355600">
              <a:buNone/>
            </a:pPr>
            <a:r>
              <a:rPr lang="sv-SE" sz="1800" i="1" dirty="0">
                <a:solidFill>
                  <a:schemeClr val="tx1"/>
                </a:solidFill>
                <a:highlight>
                  <a:srgbClr val="FFFF00"/>
                </a:highlight>
                <a:ea typeface="Times New Roman" panose="02020603050405020304" pitchFamily="18" charset="0"/>
              </a:rPr>
              <a:t>Meddelande om beräknat utskrivningsdatum tidigareläggs – gäller alla spår</a:t>
            </a:r>
            <a:endParaRPr lang="sv-SE" sz="1800" i="1" dirty="0">
              <a:solidFill>
                <a:schemeClr val="tx1"/>
              </a:solidFill>
              <a:effectLst/>
              <a:highlight>
                <a:srgbClr val="FFFF00"/>
              </a:highlight>
              <a:ea typeface="Times New Roman" panose="02020603050405020304" pitchFamily="18" charset="0"/>
            </a:endParaRPr>
          </a:p>
          <a:p>
            <a:pPr marL="355600" indent="-355600">
              <a:buFont typeface="Wingdings" panose="05000000000000000000" pitchFamily="2" charset="2"/>
              <a:buChar char="§"/>
            </a:pPr>
            <a:r>
              <a:rPr lang="sv-SE" sz="1800" dirty="0">
                <a:solidFill>
                  <a:schemeClr val="tx1"/>
                </a:solidFill>
                <a:effectLst/>
                <a:ea typeface="Times New Roman" panose="02020603050405020304" pitchFamily="18" charset="0"/>
              </a:rPr>
              <a:t>Slutenvården kontaktar omgående kommunen via </a:t>
            </a:r>
            <a:r>
              <a:rPr lang="sv-SE" sz="1800" i="1" dirty="0">
                <a:solidFill>
                  <a:schemeClr val="tx1"/>
                </a:solidFill>
                <a:effectLst/>
                <a:ea typeface="Times New Roman" panose="02020603050405020304" pitchFamily="18" charset="0"/>
              </a:rPr>
              <a:t>generellt meddelande</a:t>
            </a:r>
            <a:r>
              <a:rPr lang="sv-SE" sz="1800" dirty="0">
                <a:solidFill>
                  <a:schemeClr val="tx1"/>
                </a:solidFill>
                <a:effectLst/>
                <a:ea typeface="Times New Roman" panose="02020603050405020304" pitchFamily="18" charset="0"/>
              </a:rPr>
              <a:t> om beräknat utskrivningsdatum tidigareläggs eller flyttas fram mer än ett dygn för planering inför utskrivning.</a:t>
            </a:r>
          </a:p>
          <a:p>
            <a:endParaRPr lang="sv-SE" sz="1800" dirty="0">
              <a:solidFill>
                <a:schemeClr val="tx1"/>
              </a:solidFill>
            </a:endParaRPr>
          </a:p>
        </p:txBody>
      </p:sp>
      <p:pic>
        <p:nvPicPr>
          <p:cNvPr id="5" name="Bildobjekt 4">
            <a:extLst>
              <a:ext uri="{FF2B5EF4-FFF2-40B4-BE49-F238E27FC236}">
                <a16:creationId xmlns:a16="http://schemas.microsoft.com/office/drawing/2014/main" id="{93CCED5A-5DA2-4B66-5C9F-D176BF732A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30145" y="2255003"/>
            <a:ext cx="3598371" cy="2024434"/>
          </a:xfrm>
          <a:prstGeom prst="rect">
            <a:avLst/>
          </a:prstGeom>
          <a:noFill/>
        </p:spPr>
      </p:pic>
    </p:spTree>
    <p:extLst>
      <p:ext uri="{BB962C8B-B14F-4D97-AF65-F5344CB8AC3E}">
        <p14:creationId xmlns:p14="http://schemas.microsoft.com/office/powerpoint/2010/main" val="3728981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82A4BF-B694-B4CA-B34E-1604DE9498E8}"/>
              </a:ext>
            </a:extLst>
          </p:cNvPr>
          <p:cNvSpPr>
            <a:spLocks noGrp="1"/>
          </p:cNvSpPr>
          <p:nvPr>
            <p:ph type="title"/>
          </p:nvPr>
        </p:nvSpPr>
        <p:spPr>
          <a:xfrm>
            <a:off x="1097280" y="286603"/>
            <a:ext cx="10058400" cy="1450757"/>
          </a:xfrm>
        </p:spPr>
        <p:txBody>
          <a:bodyPr>
            <a:normAutofit/>
          </a:bodyPr>
          <a:lstStyle/>
          <a:p>
            <a:r>
              <a:rPr lang="sv-SE" b="1" dirty="0">
                <a:solidFill>
                  <a:schemeClr val="accent3">
                    <a:lumMod val="75000"/>
                  </a:schemeClr>
                </a:solidFill>
              </a:rPr>
              <a:t>Fördelning mellan färgspåren</a:t>
            </a:r>
            <a:br>
              <a:rPr lang="sv-SE" b="1" dirty="0">
                <a:solidFill>
                  <a:schemeClr val="accent3">
                    <a:lumMod val="75000"/>
                  </a:schemeClr>
                </a:solidFill>
              </a:rPr>
            </a:br>
            <a:r>
              <a:rPr lang="sv-SE" b="1" dirty="0">
                <a:solidFill>
                  <a:schemeClr val="accent3">
                    <a:lumMod val="75000"/>
                  </a:schemeClr>
                </a:solidFill>
              </a:rPr>
              <a:t> </a:t>
            </a:r>
          </a:p>
        </p:txBody>
      </p:sp>
      <p:sp>
        <p:nvSpPr>
          <p:cNvPr id="16" name="textruta 15">
            <a:extLst>
              <a:ext uri="{FF2B5EF4-FFF2-40B4-BE49-F238E27FC236}">
                <a16:creationId xmlns:a16="http://schemas.microsoft.com/office/drawing/2014/main" id="{514E2A2A-6240-2682-8CE6-3F99A6075F1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ruta 3">
            <a:extLst>
              <a:ext uri="{FF2B5EF4-FFF2-40B4-BE49-F238E27FC236}">
                <a16:creationId xmlns:a16="http://schemas.microsoft.com/office/drawing/2014/main" id="{7976961E-BC58-876F-028D-C4445D830DA2}"/>
              </a:ext>
            </a:extLst>
          </p:cNvPr>
          <p:cNvSpPr txBox="1"/>
          <p:nvPr/>
        </p:nvSpPr>
        <p:spPr>
          <a:xfrm>
            <a:off x="1192839" y="1949501"/>
            <a:ext cx="10058399" cy="1631216"/>
          </a:xfrm>
          <a:prstGeom prst="rect">
            <a:avLst/>
          </a:prstGeom>
          <a:noFill/>
        </p:spPr>
        <p:txBody>
          <a:bodyPr wrap="square" lIns="91440" tIns="45720" rIns="91440" bIns="45720" rtlCol="0" anchor="t">
            <a:spAutoFit/>
          </a:bodyPr>
          <a:lstStyle/>
          <a:p>
            <a:pPr marL="342900" indent="-342900">
              <a:spcAft>
                <a:spcPts val="1200"/>
              </a:spcAft>
              <a:buFont typeface="Arial" panose="020B0604020202020204" pitchFamily="34" charset="0"/>
              <a:buChar char="•"/>
            </a:pPr>
            <a:r>
              <a:rPr lang="sv-SE" sz="2000" dirty="0"/>
              <a:t>Uppföljning av antalet patienter per färgspår i </a:t>
            </a:r>
            <a:r>
              <a:rPr lang="sv-SE" sz="2000" dirty="0" err="1"/>
              <a:t>Lifecare</a:t>
            </a:r>
            <a:r>
              <a:rPr lang="sv-SE" sz="2000" dirty="0"/>
              <a:t> följs kontinuerligt.</a:t>
            </a:r>
          </a:p>
          <a:p>
            <a:pPr marL="342900" indent="-342900">
              <a:spcAft>
                <a:spcPts val="1200"/>
              </a:spcAft>
              <a:buFont typeface="Arial" panose="020B0604020202020204" pitchFamily="34" charset="0"/>
              <a:buChar char="•"/>
            </a:pPr>
            <a:r>
              <a:rPr lang="sv-SE" sz="2000" dirty="0"/>
              <a:t>Uppföljningen visar att större delen av patienterna i slutenvård planeras enligt blått och gult spår. Minsta gruppen är patienter tillhörande rött spår.</a:t>
            </a:r>
            <a:endParaRPr lang="sv-SE" sz="2000" dirty="0">
              <a:cs typeface="Calibri"/>
            </a:endParaRPr>
          </a:p>
          <a:p>
            <a:pPr marL="342900" indent="-342900">
              <a:spcAft>
                <a:spcPts val="1200"/>
              </a:spcAft>
              <a:buFont typeface="Arial" panose="020B0604020202020204" pitchFamily="34" charset="0"/>
              <a:buChar char="•"/>
            </a:pPr>
            <a:endParaRPr lang="sv-SE" sz="2000" dirty="0">
              <a:cs typeface="Calibri"/>
            </a:endParaRPr>
          </a:p>
        </p:txBody>
      </p:sp>
      <p:pic>
        <p:nvPicPr>
          <p:cNvPr id="10" name="Bildobjekt 10" descr="En bild som visar bord&#10;&#10;Automatiskt genererad beskrivning">
            <a:extLst>
              <a:ext uri="{FF2B5EF4-FFF2-40B4-BE49-F238E27FC236}">
                <a16:creationId xmlns:a16="http://schemas.microsoft.com/office/drawing/2014/main" id="{1FE35EAF-2ADA-9F58-35A9-3B42D03D20B5}"/>
              </a:ext>
            </a:extLst>
          </p:cNvPr>
          <p:cNvPicPr>
            <a:picLocks noChangeAspect="1"/>
          </p:cNvPicPr>
          <p:nvPr/>
        </p:nvPicPr>
        <p:blipFill>
          <a:blip r:embed="rId3"/>
          <a:stretch>
            <a:fillRect/>
          </a:stretch>
        </p:blipFill>
        <p:spPr>
          <a:xfrm>
            <a:off x="733927" y="3502145"/>
            <a:ext cx="10824409" cy="2520709"/>
          </a:xfrm>
          <a:prstGeom prst="rect">
            <a:avLst/>
          </a:prstGeom>
        </p:spPr>
      </p:pic>
      <p:pic>
        <p:nvPicPr>
          <p:cNvPr id="5" name="Bildobjekt 4">
            <a:extLst>
              <a:ext uri="{FF2B5EF4-FFF2-40B4-BE49-F238E27FC236}">
                <a16:creationId xmlns:a16="http://schemas.microsoft.com/office/drawing/2014/main" id="{C1DA87EB-9FB6-DA1A-732C-F7269B9F22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22962" y="27199"/>
            <a:ext cx="3210732" cy="1710161"/>
          </a:xfrm>
          <a:prstGeom prst="rect">
            <a:avLst/>
          </a:prstGeom>
          <a:noFill/>
        </p:spPr>
      </p:pic>
      <p:sp>
        <p:nvSpPr>
          <p:cNvPr id="3" name="textruta 2">
            <a:extLst>
              <a:ext uri="{FF2B5EF4-FFF2-40B4-BE49-F238E27FC236}">
                <a16:creationId xmlns:a16="http://schemas.microsoft.com/office/drawing/2014/main" id="{C271F811-3BB3-0A26-04B4-D4B1575D29FB}"/>
              </a:ext>
            </a:extLst>
          </p:cNvPr>
          <p:cNvSpPr txBox="1"/>
          <p:nvPr/>
        </p:nvSpPr>
        <p:spPr>
          <a:xfrm>
            <a:off x="9283537" y="705657"/>
            <a:ext cx="676656" cy="612648"/>
          </a:xfrm>
          <a:prstGeom prst="rect">
            <a:avLst/>
          </a:prstGeom>
          <a:noFill/>
          <a:ln w="57150">
            <a:solidFill>
              <a:srgbClr val="B707C9"/>
            </a:solidFill>
          </a:ln>
        </p:spPr>
        <p:txBody>
          <a:bodyPr wrap="square" rtlCol="0">
            <a:spAutoFit/>
          </a:bodyPr>
          <a:lstStyle/>
          <a:p>
            <a:endParaRPr lang="sv-SE"/>
          </a:p>
        </p:txBody>
      </p:sp>
    </p:spTree>
    <p:extLst>
      <p:ext uri="{BB962C8B-B14F-4D97-AF65-F5344CB8AC3E}">
        <p14:creationId xmlns:p14="http://schemas.microsoft.com/office/powerpoint/2010/main" val="2577570650"/>
      </p:ext>
    </p:extLst>
  </p:cSld>
  <p:clrMapOvr>
    <a:masterClrMapping/>
  </p:clrMapOvr>
</p:sld>
</file>

<file path=ppt/theme/theme1.xml><?xml version="1.0" encoding="utf-8"?>
<a:theme xmlns:a="http://schemas.openxmlformats.org/drawingml/2006/main" name="Återblick">
  <a:themeElements>
    <a:clrScheme name="Varm blå">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Åter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Åter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A5583289389B84F9D2533801BFEC719" ma:contentTypeVersion="4" ma:contentTypeDescription="Skapa ett nytt dokument." ma:contentTypeScope="" ma:versionID="b4650f8f816c6338630f2a0a0949ff3e">
  <xsd:schema xmlns:xsd="http://www.w3.org/2001/XMLSchema" xmlns:xs="http://www.w3.org/2001/XMLSchema" xmlns:p="http://schemas.microsoft.com/office/2006/metadata/properties" xmlns:ns2="b094d538-ad02-41d0-af9c-a0a7d884a40c" xmlns:ns3="24c4b748-c837-4b49-bc83-0a5a1298820e" targetNamespace="http://schemas.microsoft.com/office/2006/metadata/properties" ma:root="true" ma:fieldsID="da186193f85c498b70732a7bbab054a6" ns2:_="" ns3:_="">
    <xsd:import namespace="b094d538-ad02-41d0-af9c-a0a7d884a40c"/>
    <xsd:import namespace="24c4b748-c837-4b49-bc83-0a5a1298820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94d538-ad02-41d0-af9c-a0a7d884a4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c4b748-c837-4b49-bc83-0a5a1298820e"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C5699C-21E1-4ED9-94D5-DC4659D948F5}">
  <ds:schemaRefs>
    <ds:schemaRef ds:uri="24c4b748-c837-4b49-bc83-0a5a1298820e"/>
    <ds:schemaRef ds:uri="b094d538-ad02-41d0-af9c-a0a7d884a4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649FE39-B354-4AF2-81C2-894F13F87EC8}">
  <ds:schemaRefs>
    <ds:schemaRef ds:uri="http://schemas.microsoft.com/sharepoint/v3/contenttype/forms"/>
  </ds:schemaRefs>
</ds:datastoreItem>
</file>

<file path=customXml/itemProps3.xml><?xml version="1.0" encoding="utf-8"?>
<ds:datastoreItem xmlns:ds="http://schemas.openxmlformats.org/officeDocument/2006/customXml" ds:itemID="{7CDCE3AE-09B6-4AA1-9ED4-DED04BBFFA88}">
  <ds:schemaRefs>
    <ds:schemaRef ds:uri="http://schemas.microsoft.com/office/2006/metadata/properties"/>
    <ds:schemaRef ds:uri="b094d538-ad02-41d0-af9c-a0a7d884a40c"/>
    <ds:schemaRef ds:uri="http://schemas.microsoft.com/office/2006/documentManagement/types"/>
    <ds:schemaRef ds:uri="http://www.w3.org/XML/1998/namespace"/>
    <ds:schemaRef ds:uri="http://purl.org/dc/elements/1.1/"/>
    <ds:schemaRef ds:uri="http://schemas.openxmlformats.org/package/2006/metadata/core-properties"/>
    <ds:schemaRef ds:uri="http://purl.org/dc/terms/"/>
    <ds:schemaRef ds:uri="http://purl.org/dc/dcmitype/"/>
    <ds:schemaRef ds:uri="http://schemas.microsoft.com/office/infopath/2007/PartnerControls"/>
    <ds:schemaRef ds:uri="24c4b748-c837-4b49-bc83-0a5a1298820e"/>
  </ds:schemaRefs>
</ds:datastoreItem>
</file>

<file path=docProps/app.xml><?xml version="1.0" encoding="utf-8"?>
<Properties xmlns="http://schemas.openxmlformats.org/officeDocument/2006/extended-properties" xmlns:vt="http://schemas.openxmlformats.org/officeDocument/2006/docPropsVTypes">
  <Template>Retrospect</Template>
  <TotalTime>628</TotalTime>
  <Words>2419</Words>
  <Application>Microsoft Office PowerPoint</Application>
  <PresentationFormat>Bredbild</PresentationFormat>
  <Paragraphs>179</Paragraphs>
  <Slides>18</Slides>
  <Notes>18</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18</vt:i4>
      </vt:variant>
    </vt:vector>
  </HeadingPairs>
  <TitlesOfParts>
    <vt:vector size="24" baseType="lpstr">
      <vt:lpstr>Arial</vt:lpstr>
      <vt:lpstr>Calibri</vt:lpstr>
      <vt:lpstr>Calibri Light</vt:lpstr>
      <vt:lpstr>Wingdings</vt:lpstr>
      <vt:lpstr>Wingdings,Sans-Serif</vt:lpstr>
      <vt:lpstr>Återblick</vt:lpstr>
      <vt:lpstr>Samverkansrutin för  vård- och omsorgsplanering  i öppenvård och utskrivning  från slutenvård  - revideringar från 1 november 2022</vt:lpstr>
      <vt:lpstr>Lag (2017:612) om samverkan vid utskrivning från sluten hälso- och sjukvård  Trädde i kraft 2018</vt:lpstr>
      <vt:lpstr>Anvisning och Samverkansrutin</vt:lpstr>
      <vt:lpstr>Aktuell revidering  gäller  1 november 2022</vt:lpstr>
      <vt:lpstr>Ny Överenskommelse mellan Region Halland och Hallands kommuner 221101</vt:lpstr>
      <vt:lpstr>Förändringar i utskrivningsprocessen från 1 november 2022</vt:lpstr>
      <vt:lpstr>Utskrivningsprocessen – översikt processteg och  i vilka delar revideringar har gjorts</vt:lpstr>
      <vt:lpstr>Vid inskrivning i slutenvården</vt:lpstr>
      <vt:lpstr>Fördelning mellan färgspåren  </vt:lpstr>
      <vt:lpstr>Revideringar Gult spår  Gult spår omfattar patienter med nytillkomna/förändrade behov av  hälso- och sjukvårdsinsatser. Patienten kan även ha behov av socialtjänstinsatser.</vt:lpstr>
      <vt:lpstr>Revideringar Gult spår - fortsättning </vt:lpstr>
      <vt:lpstr>Revidering Rött spår Målgrupp för patienter som ska planeras enligt rött spår har  avancerade behov av hälso- och sjukvårdsinsatser och/eller  nytillkomna omfattande behov av socialtjänstinsatser hos patient. </vt:lpstr>
      <vt:lpstr>Utskrivningsklar </vt:lpstr>
      <vt:lpstr>Hemgångsklar </vt:lpstr>
      <vt:lpstr>Definitioner och begrepp</vt:lpstr>
      <vt:lpstr>Summering av aktuella förändringar</vt:lpstr>
      <vt:lpstr>Frågor?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Samverkansrutin för  vård- och omsorgsplanering  i öppenvård och utskrivning  från slutenvård  - revideringar från 1 november 2022</dc:title>
  <dc:creator>Kvist Ingrid HS</dc:creator>
  <cp:lastModifiedBy>Kvist Ingrid HS</cp:lastModifiedBy>
  <cp:revision>20</cp:revision>
  <cp:lastPrinted>2022-10-18T08:48:53Z</cp:lastPrinted>
  <dcterms:created xsi:type="dcterms:W3CDTF">2022-09-12T12:49:14Z</dcterms:created>
  <dcterms:modified xsi:type="dcterms:W3CDTF">2022-10-18T14:26:47Z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0x0101009A5583289389B84F9D2533801BFEC719</vt:lpwstr>
  </property>
</Properties>
</file>