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4"/>
  </p:notesMasterIdLst>
  <p:handoutMasterIdLst>
    <p:handoutMasterId r:id="rId15"/>
  </p:handoutMasterIdLst>
  <p:sldIdLst>
    <p:sldId id="284" r:id="rId5"/>
    <p:sldId id="514" r:id="rId6"/>
    <p:sldId id="431" r:id="rId7"/>
    <p:sldId id="449" r:id="rId8"/>
    <p:sldId id="518" r:id="rId9"/>
    <p:sldId id="515" r:id="rId10"/>
    <p:sldId id="516" r:id="rId11"/>
    <p:sldId id="519" r:id="rId12"/>
    <p:sldId id="28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514"/>
            <p14:sldId id="431"/>
            <p14:sldId id="449"/>
            <p14:sldId id="518"/>
            <p14:sldId id="515"/>
            <p14:sldId id="516"/>
            <p14:sldId id="519"/>
            <p14:sldId id="286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8451" autoAdjust="0"/>
  </p:normalViewPr>
  <p:slideViewPr>
    <p:cSldViewPr snapToGrid="0">
      <p:cViewPr varScale="1">
        <p:scale>
          <a:sx n="127" d="100"/>
          <a:sy n="127" d="100"/>
        </p:scale>
        <p:origin x="38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65489-6BE3-420E-B677-DCB1029F6DE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A7B5E95-923F-4299-824F-FCD00CBD6921}">
      <dgm:prSet phldrT="[Text]"/>
      <dgm:spPr/>
      <dgm:t>
        <a:bodyPr/>
        <a:lstStyle/>
        <a:p>
          <a:r>
            <a:rPr lang="sv-SE" dirty="0"/>
            <a:t>Hallands sjukhus</a:t>
          </a:r>
        </a:p>
      </dgm:t>
    </dgm:pt>
    <dgm:pt modelId="{C94F6256-86FB-4D7F-A590-67E3C24DBE3B}" type="parTrans" cxnId="{EAB57428-D9A6-427E-98CB-3A9DB288671F}">
      <dgm:prSet/>
      <dgm:spPr/>
      <dgm:t>
        <a:bodyPr/>
        <a:lstStyle/>
        <a:p>
          <a:endParaRPr lang="sv-SE"/>
        </a:p>
      </dgm:t>
    </dgm:pt>
    <dgm:pt modelId="{9502119C-C30C-48BF-86A5-9523A8C15EBC}" type="sibTrans" cxnId="{EAB57428-D9A6-427E-98CB-3A9DB288671F}">
      <dgm:prSet/>
      <dgm:spPr/>
      <dgm:t>
        <a:bodyPr/>
        <a:lstStyle/>
        <a:p>
          <a:endParaRPr lang="sv-SE"/>
        </a:p>
      </dgm:t>
    </dgm:pt>
    <dgm:pt modelId="{A0BA464D-FBEB-4B86-9984-1911636382E7}">
      <dgm:prSet phldrT="[Text]"/>
      <dgm:spPr/>
      <dgm:t>
        <a:bodyPr/>
        <a:lstStyle/>
        <a:p>
          <a:r>
            <a:rPr lang="sv-SE" dirty="0"/>
            <a:t>Region Halland</a:t>
          </a:r>
        </a:p>
      </dgm:t>
    </dgm:pt>
    <dgm:pt modelId="{B068F791-CB99-408F-8957-EAF928CB042F}" type="parTrans" cxnId="{78552B60-1654-4ADB-B0C5-BC2D5CC52BE8}">
      <dgm:prSet/>
      <dgm:spPr/>
      <dgm:t>
        <a:bodyPr/>
        <a:lstStyle/>
        <a:p>
          <a:endParaRPr lang="sv-SE"/>
        </a:p>
      </dgm:t>
    </dgm:pt>
    <dgm:pt modelId="{65F2306C-CA7E-42B7-9D18-A689277873A2}" type="sibTrans" cxnId="{78552B60-1654-4ADB-B0C5-BC2D5CC52BE8}">
      <dgm:prSet/>
      <dgm:spPr/>
      <dgm:t>
        <a:bodyPr/>
        <a:lstStyle/>
        <a:p>
          <a:endParaRPr lang="sv-SE"/>
        </a:p>
      </dgm:t>
    </dgm:pt>
    <dgm:pt modelId="{52C1C18F-7C12-460C-9087-271A5798CB2F}">
      <dgm:prSet phldrT="[Text]"/>
      <dgm:spPr/>
      <dgm:t>
        <a:bodyPr/>
        <a:lstStyle/>
        <a:p>
          <a:r>
            <a:rPr lang="sv-SE" dirty="0"/>
            <a:t>Område 1</a:t>
          </a:r>
        </a:p>
      </dgm:t>
    </dgm:pt>
    <dgm:pt modelId="{0FB010A5-1845-4002-893C-68E830F59F75}" type="parTrans" cxnId="{DE7DD63A-691D-44EE-A1EE-02BD38D87B74}">
      <dgm:prSet/>
      <dgm:spPr/>
      <dgm:t>
        <a:bodyPr/>
        <a:lstStyle/>
        <a:p>
          <a:endParaRPr lang="sv-SE"/>
        </a:p>
      </dgm:t>
    </dgm:pt>
    <dgm:pt modelId="{485D04ED-2394-4A2A-B9FE-BFBEBDAC5C14}" type="sibTrans" cxnId="{DE7DD63A-691D-44EE-A1EE-02BD38D87B74}">
      <dgm:prSet/>
      <dgm:spPr/>
      <dgm:t>
        <a:bodyPr/>
        <a:lstStyle/>
        <a:p>
          <a:endParaRPr lang="sv-SE"/>
        </a:p>
      </dgm:t>
    </dgm:pt>
    <dgm:pt modelId="{603E5A64-BBB7-4429-A5C4-47FE50E90911}" type="pres">
      <dgm:prSet presAssocID="{36665489-6BE3-420E-B677-DCB1029F6DEB}" presName="compositeShape" presStyleCnt="0">
        <dgm:presLayoutVars>
          <dgm:chMax val="7"/>
          <dgm:dir/>
          <dgm:resizeHandles val="exact"/>
        </dgm:presLayoutVars>
      </dgm:prSet>
      <dgm:spPr/>
    </dgm:pt>
    <dgm:pt modelId="{344CF72F-0A0F-4D76-93D4-463D2E346619}" type="pres">
      <dgm:prSet presAssocID="{36665489-6BE3-420E-B677-DCB1029F6DEB}" presName="wedge1" presStyleLbl="node1" presStyleIdx="0" presStyleCnt="3" custLinFactNeighborX="-499" custLinFactNeighborY="1247"/>
      <dgm:spPr/>
    </dgm:pt>
    <dgm:pt modelId="{2AC225B3-A683-4A60-96D5-68CFA95CC250}" type="pres">
      <dgm:prSet presAssocID="{36665489-6BE3-420E-B677-DCB1029F6DEB}" presName="dummy1a" presStyleCnt="0"/>
      <dgm:spPr/>
    </dgm:pt>
    <dgm:pt modelId="{6FD3A73E-4771-4434-B86F-9052BF67F063}" type="pres">
      <dgm:prSet presAssocID="{36665489-6BE3-420E-B677-DCB1029F6DEB}" presName="dummy1b" presStyleCnt="0"/>
      <dgm:spPr/>
    </dgm:pt>
    <dgm:pt modelId="{01A4FC82-D82C-4440-A81A-0E0BA016D1D2}" type="pres">
      <dgm:prSet presAssocID="{36665489-6BE3-420E-B677-DCB1029F6DE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05F99C2-F563-4D54-8980-F96A63F8AA88}" type="pres">
      <dgm:prSet presAssocID="{36665489-6BE3-420E-B677-DCB1029F6DEB}" presName="wedge2" presStyleLbl="node1" presStyleIdx="1" presStyleCnt="3"/>
      <dgm:spPr/>
    </dgm:pt>
    <dgm:pt modelId="{BB99E5BD-9BA9-4A4F-A142-8F0DE9083AD7}" type="pres">
      <dgm:prSet presAssocID="{36665489-6BE3-420E-B677-DCB1029F6DEB}" presName="dummy2a" presStyleCnt="0"/>
      <dgm:spPr/>
    </dgm:pt>
    <dgm:pt modelId="{8162598F-60EE-47BE-A7E1-99FC7C1634D1}" type="pres">
      <dgm:prSet presAssocID="{36665489-6BE3-420E-B677-DCB1029F6DEB}" presName="dummy2b" presStyleCnt="0"/>
      <dgm:spPr/>
    </dgm:pt>
    <dgm:pt modelId="{B0745980-8978-4D33-9064-CC65350DCBDA}" type="pres">
      <dgm:prSet presAssocID="{36665489-6BE3-420E-B677-DCB1029F6DE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21EF7F9-E0BA-45E3-AFBF-BBD15051E9C8}" type="pres">
      <dgm:prSet presAssocID="{36665489-6BE3-420E-B677-DCB1029F6DEB}" presName="wedge3" presStyleLbl="node1" presStyleIdx="2" presStyleCnt="3"/>
      <dgm:spPr/>
    </dgm:pt>
    <dgm:pt modelId="{E15452E1-C042-4797-8CA2-063111B10D0D}" type="pres">
      <dgm:prSet presAssocID="{36665489-6BE3-420E-B677-DCB1029F6DEB}" presName="dummy3a" presStyleCnt="0"/>
      <dgm:spPr/>
    </dgm:pt>
    <dgm:pt modelId="{38CBA720-7237-4006-8AA1-5B55F10551E9}" type="pres">
      <dgm:prSet presAssocID="{36665489-6BE3-420E-B677-DCB1029F6DEB}" presName="dummy3b" presStyleCnt="0"/>
      <dgm:spPr/>
    </dgm:pt>
    <dgm:pt modelId="{B1E679E7-A1BE-494C-9891-5250FAC830FD}" type="pres">
      <dgm:prSet presAssocID="{36665489-6BE3-420E-B677-DCB1029F6DE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925CD04-CF1E-455A-B8A8-35195C4D50D1}" type="pres">
      <dgm:prSet presAssocID="{9502119C-C30C-48BF-86A5-9523A8C15EBC}" presName="arrowWedge1" presStyleLbl="fgSibTrans2D1" presStyleIdx="0" presStyleCnt="3"/>
      <dgm:spPr/>
    </dgm:pt>
    <dgm:pt modelId="{10A499DF-FC75-41BE-9427-A022E69C854D}" type="pres">
      <dgm:prSet presAssocID="{65F2306C-CA7E-42B7-9D18-A689277873A2}" presName="arrowWedge2" presStyleLbl="fgSibTrans2D1" presStyleIdx="1" presStyleCnt="3"/>
      <dgm:spPr/>
    </dgm:pt>
    <dgm:pt modelId="{508568B6-617A-4B95-A318-1DB4BF47DE9F}" type="pres">
      <dgm:prSet presAssocID="{485D04ED-2394-4A2A-B9FE-BFBEBDAC5C14}" presName="arrowWedge3" presStyleLbl="fgSibTrans2D1" presStyleIdx="2" presStyleCnt="3"/>
      <dgm:spPr/>
    </dgm:pt>
  </dgm:ptLst>
  <dgm:cxnLst>
    <dgm:cxn modelId="{EAB57428-D9A6-427E-98CB-3A9DB288671F}" srcId="{36665489-6BE3-420E-B677-DCB1029F6DEB}" destId="{3A7B5E95-923F-4299-824F-FCD00CBD6921}" srcOrd="0" destOrd="0" parTransId="{C94F6256-86FB-4D7F-A590-67E3C24DBE3B}" sibTransId="{9502119C-C30C-48BF-86A5-9523A8C15EBC}"/>
    <dgm:cxn modelId="{16967F39-6BBE-4324-B49E-20CA335AE175}" type="presOf" srcId="{36665489-6BE3-420E-B677-DCB1029F6DEB}" destId="{603E5A64-BBB7-4429-A5C4-47FE50E90911}" srcOrd="0" destOrd="0" presId="urn:microsoft.com/office/officeart/2005/8/layout/cycle8"/>
    <dgm:cxn modelId="{DE7DD63A-691D-44EE-A1EE-02BD38D87B74}" srcId="{36665489-6BE3-420E-B677-DCB1029F6DEB}" destId="{52C1C18F-7C12-460C-9087-271A5798CB2F}" srcOrd="2" destOrd="0" parTransId="{0FB010A5-1845-4002-893C-68E830F59F75}" sibTransId="{485D04ED-2394-4A2A-B9FE-BFBEBDAC5C14}"/>
    <dgm:cxn modelId="{207B3F5F-5333-45C4-91A4-BEE234E13F26}" type="presOf" srcId="{52C1C18F-7C12-460C-9087-271A5798CB2F}" destId="{321EF7F9-E0BA-45E3-AFBF-BBD15051E9C8}" srcOrd="0" destOrd="0" presId="urn:microsoft.com/office/officeart/2005/8/layout/cycle8"/>
    <dgm:cxn modelId="{78552B60-1654-4ADB-B0C5-BC2D5CC52BE8}" srcId="{36665489-6BE3-420E-B677-DCB1029F6DEB}" destId="{A0BA464D-FBEB-4B86-9984-1911636382E7}" srcOrd="1" destOrd="0" parTransId="{B068F791-CB99-408F-8957-EAF928CB042F}" sibTransId="{65F2306C-CA7E-42B7-9D18-A689277873A2}"/>
    <dgm:cxn modelId="{5A7A324C-8ADE-4599-A2D7-31C0D9475797}" type="presOf" srcId="{A0BA464D-FBEB-4B86-9984-1911636382E7}" destId="{705F99C2-F563-4D54-8980-F96A63F8AA88}" srcOrd="0" destOrd="0" presId="urn:microsoft.com/office/officeart/2005/8/layout/cycle8"/>
    <dgm:cxn modelId="{39B799A1-8981-4C52-B766-BB40EB4229EB}" type="presOf" srcId="{52C1C18F-7C12-460C-9087-271A5798CB2F}" destId="{B1E679E7-A1BE-494C-9891-5250FAC830FD}" srcOrd="1" destOrd="0" presId="urn:microsoft.com/office/officeart/2005/8/layout/cycle8"/>
    <dgm:cxn modelId="{4F8F1BAD-8062-429B-9AD0-C6A8DD6693F9}" type="presOf" srcId="{3A7B5E95-923F-4299-824F-FCD00CBD6921}" destId="{01A4FC82-D82C-4440-A81A-0E0BA016D1D2}" srcOrd="1" destOrd="0" presId="urn:microsoft.com/office/officeart/2005/8/layout/cycle8"/>
    <dgm:cxn modelId="{CE8CF7B5-9A8A-485D-915D-47056C129EED}" type="presOf" srcId="{A0BA464D-FBEB-4B86-9984-1911636382E7}" destId="{B0745980-8978-4D33-9064-CC65350DCBDA}" srcOrd="1" destOrd="0" presId="urn:microsoft.com/office/officeart/2005/8/layout/cycle8"/>
    <dgm:cxn modelId="{929A87EB-C3D4-4D68-8FB5-ED9FD8E4CA94}" type="presOf" srcId="{3A7B5E95-923F-4299-824F-FCD00CBD6921}" destId="{344CF72F-0A0F-4D76-93D4-463D2E346619}" srcOrd="0" destOrd="0" presId="urn:microsoft.com/office/officeart/2005/8/layout/cycle8"/>
    <dgm:cxn modelId="{EBFA4733-D4CA-484A-BA84-6042A191E64D}" type="presParOf" srcId="{603E5A64-BBB7-4429-A5C4-47FE50E90911}" destId="{344CF72F-0A0F-4D76-93D4-463D2E346619}" srcOrd="0" destOrd="0" presId="urn:microsoft.com/office/officeart/2005/8/layout/cycle8"/>
    <dgm:cxn modelId="{675E9857-C311-4128-BD00-0A46DC09DC82}" type="presParOf" srcId="{603E5A64-BBB7-4429-A5C4-47FE50E90911}" destId="{2AC225B3-A683-4A60-96D5-68CFA95CC250}" srcOrd="1" destOrd="0" presId="urn:microsoft.com/office/officeart/2005/8/layout/cycle8"/>
    <dgm:cxn modelId="{4717DEE8-0F01-4FE4-AF65-EAE684129141}" type="presParOf" srcId="{603E5A64-BBB7-4429-A5C4-47FE50E90911}" destId="{6FD3A73E-4771-4434-B86F-9052BF67F063}" srcOrd="2" destOrd="0" presId="urn:microsoft.com/office/officeart/2005/8/layout/cycle8"/>
    <dgm:cxn modelId="{F77D4EFB-F0B8-41E9-A62A-F642AC4DBB53}" type="presParOf" srcId="{603E5A64-BBB7-4429-A5C4-47FE50E90911}" destId="{01A4FC82-D82C-4440-A81A-0E0BA016D1D2}" srcOrd="3" destOrd="0" presId="urn:microsoft.com/office/officeart/2005/8/layout/cycle8"/>
    <dgm:cxn modelId="{B7FE681A-5A5A-432D-A44D-773E0A3B0E00}" type="presParOf" srcId="{603E5A64-BBB7-4429-A5C4-47FE50E90911}" destId="{705F99C2-F563-4D54-8980-F96A63F8AA88}" srcOrd="4" destOrd="0" presId="urn:microsoft.com/office/officeart/2005/8/layout/cycle8"/>
    <dgm:cxn modelId="{9E31F2B9-CD21-459D-8877-E101EB26C2BF}" type="presParOf" srcId="{603E5A64-BBB7-4429-A5C4-47FE50E90911}" destId="{BB99E5BD-9BA9-4A4F-A142-8F0DE9083AD7}" srcOrd="5" destOrd="0" presId="urn:microsoft.com/office/officeart/2005/8/layout/cycle8"/>
    <dgm:cxn modelId="{79926BB5-BE7F-49CF-B1D4-3E4F547D804A}" type="presParOf" srcId="{603E5A64-BBB7-4429-A5C4-47FE50E90911}" destId="{8162598F-60EE-47BE-A7E1-99FC7C1634D1}" srcOrd="6" destOrd="0" presId="urn:microsoft.com/office/officeart/2005/8/layout/cycle8"/>
    <dgm:cxn modelId="{8C981A58-EB9D-40E8-9CFD-CF0D52BAD0D0}" type="presParOf" srcId="{603E5A64-BBB7-4429-A5C4-47FE50E90911}" destId="{B0745980-8978-4D33-9064-CC65350DCBDA}" srcOrd="7" destOrd="0" presId="urn:microsoft.com/office/officeart/2005/8/layout/cycle8"/>
    <dgm:cxn modelId="{FD995609-C7C2-47FB-B592-C4F44338FF5A}" type="presParOf" srcId="{603E5A64-BBB7-4429-A5C4-47FE50E90911}" destId="{321EF7F9-E0BA-45E3-AFBF-BBD15051E9C8}" srcOrd="8" destOrd="0" presId="urn:microsoft.com/office/officeart/2005/8/layout/cycle8"/>
    <dgm:cxn modelId="{5E275C32-8133-49C0-978F-FEAA50F81304}" type="presParOf" srcId="{603E5A64-BBB7-4429-A5C4-47FE50E90911}" destId="{E15452E1-C042-4797-8CA2-063111B10D0D}" srcOrd="9" destOrd="0" presId="urn:microsoft.com/office/officeart/2005/8/layout/cycle8"/>
    <dgm:cxn modelId="{3A0A2746-AF7E-4F6C-BB82-EBA5EF434B27}" type="presParOf" srcId="{603E5A64-BBB7-4429-A5C4-47FE50E90911}" destId="{38CBA720-7237-4006-8AA1-5B55F10551E9}" srcOrd="10" destOrd="0" presId="urn:microsoft.com/office/officeart/2005/8/layout/cycle8"/>
    <dgm:cxn modelId="{3FA1FACE-8C37-43AA-A9D0-8F71C7F13576}" type="presParOf" srcId="{603E5A64-BBB7-4429-A5C4-47FE50E90911}" destId="{B1E679E7-A1BE-494C-9891-5250FAC830FD}" srcOrd="11" destOrd="0" presId="urn:microsoft.com/office/officeart/2005/8/layout/cycle8"/>
    <dgm:cxn modelId="{3CD7669B-4165-4D37-9F49-D13A96EF259E}" type="presParOf" srcId="{603E5A64-BBB7-4429-A5C4-47FE50E90911}" destId="{B925CD04-CF1E-455A-B8A8-35195C4D50D1}" srcOrd="12" destOrd="0" presId="urn:microsoft.com/office/officeart/2005/8/layout/cycle8"/>
    <dgm:cxn modelId="{181D498A-31A4-4D70-9AFA-F468A76A91B8}" type="presParOf" srcId="{603E5A64-BBB7-4429-A5C4-47FE50E90911}" destId="{10A499DF-FC75-41BE-9427-A022E69C854D}" srcOrd="13" destOrd="0" presId="urn:microsoft.com/office/officeart/2005/8/layout/cycle8"/>
    <dgm:cxn modelId="{9E79155F-BBEF-4935-BA39-BA8E2F074E69}" type="presParOf" srcId="{603E5A64-BBB7-4429-A5C4-47FE50E90911}" destId="{508568B6-617A-4B95-A318-1DB4BF47DE9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CF72F-0A0F-4D76-93D4-463D2E346619}">
      <dsp:nvSpPr>
        <dsp:cNvPr id="0" name=""/>
        <dsp:cNvSpPr/>
      </dsp:nvSpPr>
      <dsp:spPr>
        <a:xfrm>
          <a:off x="231129" y="177331"/>
          <a:ext cx="1973622" cy="197362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Hallands sjukhus</a:t>
          </a:r>
        </a:p>
      </dsp:txBody>
      <dsp:txXfrm>
        <a:off x="1271275" y="595551"/>
        <a:ext cx="704865" cy="587387"/>
      </dsp:txXfrm>
    </dsp:sp>
    <dsp:sp modelId="{705F99C2-F563-4D54-8980-F96A63F8AA88}">
      <dsp:nvSpPr>
        <dsp:cNvPr id="0" name=""/>
        <dsp:cNvSpPr/>
      </dsp:nvSpPr>
      <dsp:spPr>
        <a:xfrm>
          <a:off x="200330" y="223207"/>
          <a:ext cx="1973622" cy="197362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Region Halland</a:t>
          </a:r>
        </a:p>
      </dsp:txBody>
      <dsp:txXfrm>
        <a:off x="670240" y="1503712"/>
        <a:ext cx="1057297" cy="516901"/>
      </dsp:txXfrm>
    </dsp:sp>
    <dsp:sp modelId="{321EF7F9-E0BA-45E3-AFBF-BBD15051E9C8}">
      <dsp:nvSpPr>
        <dsp:cNvPr id="0" name=""/>
        <dsp:cNvSpPr/>
      </dsp:nvSpPr>
      <dsp:spPr>
        <a:xfrm>
          <a:off x="159683" y="152720"/>
          <a:ext cx="1973622" cy="1973622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Område 1</a:t>
          </a:r>
        </a:p>
      </dsp:txBody>
      <dsp:txXfrm>
        <a:off x="388294" y="570940"/>
        <a:ext cx="704865" cy="587387"/>
      </dsp:txXfrm>
    </dsp:sp>
    <dsp:sp modelId="{B925CD04-CF1E-455A-B8A8-35195C4D50D1}">
      <dsp:nvSpPr>
        <dsp:cNvPr id="0" name=""/>
        <dsp:cNvSpPr/>
      </dsp:nvSpPr>
      <dsp:spPr>
        <a:xfrm>
          <a:off x="109115" y="55155"/>
          <a:ext cx="2217975" cy="22179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499DF-FC75-41BE-9427-A022E69C854D}">
      <dsp:nvSpPr>
        <dsp:cNvPr id="0" name=""/>
        <dsp:cNvSpPr/>
      </dsp:nvSpPr>
      <dsp:spPr>
        <a:xfrm>
          <a:off x="78153" y="100905"/>
          <a:ext cx="2217975" cy="22179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568B6-617A-4B95-A318-1DB4BF47DE9F}">
      <dsp:nvSpPr>
        <dsp:cNvPr id="0" name=""/>
        <dsp:cNvSpPr/>
      </dsp:nvSpPr>
      <dsp:spPr>
        <a:xfrm>
          <a:off x="37343" y="30544"/>
          <a:ext cx="2217975" cy="22179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Arbetet genomfördes över samtliga utbudspunkter med specialiserad medicinska vård oaktat var i organisationsträdet de befann sig. </a:t>
            </a:r>
          </a:p>
          <a:p>
            <a:endParaRPr lang="sv-SE" dirty="0"/>
          </a:p>
          <a:p>
            <a:r>
              <a:rPr lang="sv-SE" dirty="0"/>
              <a:t>Engagemanget har varit stort inom verksamheterna. När olikheter uppmärksammats inom specialiteterna har samsyn uppnåtts och detta påverkar framförallt informationsöverföring.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024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Tre utbudspunkter och tre kliniker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99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Alla syften med arbetet uppfylldes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Läkare hade ursprungligen</a:t>
            </a:r>
            <a:r>
              <a:rPr lang="sv-SE" u="sng" dirty="0">
                <a:solidFill>
                  <a:srgbClr val="FF0000"/>
                </a:solidFill>
              </a:rPr>
              <a:t>110 sökord</a:t>
            </a:r>
            <a:r>
              <a:rPr lang="sv-SE" dirty="0"/>
              <a:t>. </a:t>
            </a:r>
            <a:r>
              <a:rPr lang="sv-SE" dirty="0">
                <a:highlight>
                  <a:srgbClr val="FFFF00"/>
                </a:highlight>
              </a:rPr>
              <a:t>Nytt läge= Variation på </a:t>
            </a:r>
            <a:r>
              <a:rPr lang="sv-SE" u="sng" dirty="0"/>
              <a:t>53-65 sökord </a:t>
            </a:r>
            <a:r>
              <a:rPr lang="sv-SE" dirty="0"/>
              <a:t>i de unika journaltyperna.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Sjuksköterskor hade ursprungligen110 sökord. </a:t>
            </a:r>
            <a:r>
              <a:rPr lang="sv-SE" dirty="0">
                <a:highlight>
                  <a:srgbClr val="FFFF00"/>
                </a:highlight>
              </a:rPr>
              <a:t>Nytt läge= Variation på 43-75 sökord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Undersköterskor hade drygt 80 sökord inom vissa verksamheter. </a:t>
            </a:r>
            <a:r>
              <a:rPr lang="sv-SE" dirty="0">
                <a:highlight>
                  <a:srgbClr val="FFFF00"/>
                </a:highlight>
              </a:rPr>
              <a:t>Nytt läge = 17 sökord alla</a:t>
            </a: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A5684-8651-4AAD-B4FB-2560BDEA3BB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054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Det har blivit lättare för systerverksamheter att hitta, större igenkänningsfaktor för NSJV då alla journaler för medicinsk vård liknar varandra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A5684-8651-4AAD-B4FB-2560BDEA3BB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78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Det har blivit lättare för systerverksamheter att hitta, större igenkänningsfaktor för NSJV då alla journaler för medicinsk vård liknar varandra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A5684-8651-4AAD-B4FB-2560BDEA3BB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471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Det har blivit lättare för systerverksamheter att hitta, större igenkänningsfaktor för NSJV då alla journaler för medicinsk vård liknar varandra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A5684-8651-4AAD-B4FB-2560BDEA3BB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4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CE1777-094B-0A7A-67F5-AB265440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6DE3F3-8294-23AD-2302-785EB7406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1BFC37-61C1-36A7-E474-0E3D099B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856C-9695-463F-8803-4A13F6DFEE0A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72DC3F-AF55-A9B9-CF94-3BDD595D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99F4D2-83EF-D676-703E-62C3381E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7856-8D4B-4BED-814C-26DE19FED0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984" y="1269000"/>
            <a:ext cx="9884228" cy="2160000"/>
          </a:xfrm>
        </p:spPr>
        <p:txBody>
          <a:bodyPr/>
          <a:lstStyle/>
          <a:p>
            <a:pPr lvl="0">
              <a:buSzPts val="1000"/>
              <a:tabLst>
                <a:tab pos="457200" algn="l"/>
              </a:tabLst>
            </a:pPr>
            <a:r>
              <a:rPr lang="sv-SE" sz="4000" dirty="0">
                <a:cs typeface="Arial"/>
              </a:rPr>
              <a:t>Projekt för att standardisera arbetssätt och rutiner i gemensamma processer </a:t>
            </a:r>
            <a:br>
              <a:rPr lang="sv-SE" sz="4000" dirty="0">
                <a:cs typeface="Arial"/>
              </a:rPr>
            </a:br>
            <a:r>
              <a:rPr lang="sv-SE" sz="4000" dirty="0">
                <a:cs typeface="Arial"/>
              </a:rPr>
              <a:t>Område 1 HS</a:t>
            </a:r>
            <a:br>
              <a:rPr lang="sv-SE" sz="4000" dirty="0">
                <a:cs typeface="Arial"/>
              </a:rPr>
            </a:br>
            <a:br>
              <a:rPr lang="sv-SE" sz="1100" dirty="0">
                <a:cs typeface="Arial"/>
              </a:rPr>
            </a:b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3600" b="0" dirty="0">
                <a:cs typeface="Arial"/>
              </a:rPr>
              <a:t>Carina Forsberg</a:t>
            </a:r>
            <a:br>
              <a:rPr lang="sv-SE" sz="5400" b="0" dirty="0">
                <a:cs typeface="Arial"/>
              </a:rPr>
            </a:br>
            <a:br>
              <a:rPr lang="sv-SE" sz="4000" b="0" dirty="0">
                <a:cs typeface="Arial"/>
              </a:rPr>
            </a:br>
            <a:br>
              <a:rPr lang="sv-SE" sz="4000" b="0" dirty="0">
                <a:cs typeface="Arial"/>
              </a:rPr>
            </a:br>
            <a:br>
              <a:rPr lang="sv-SE" sz="4000" b="0" dirty="0">
                <a:cs typeface="Arial"/>
              </a:rPr>
            </a:br>
            <a:br>
              <a:rPr lang="sv-SE" sz="4000" b="0" dirty="0">
                <a:cs typeface="Arial"/>
              </a:rPr>
            </a:br>
            <a:br>
              <a:rPr lang="sv-SE" sz="4000" b="0" dirty="0">
                <a:cs typeface="Arial"/>
              </a:rPr>
            </a:b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8A265DE-AA23-B1BC-15A8-FE906B85C765}"/>
              </a:ext>
            </a:extLst>
          </p:cNvPr>
          <p:cNvSpPr txBox="1"/>
          <p:nvPr/>
        </p:nvSpPr>
        <p:spPr>
          <a:xfrm>
            <a:off x="9812383" y="5480714"/>
            <a:ext cx="1776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2023-04-25</a:t>
            </a:r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0E3568-42CC-40A9-912C-BB83B742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5" y="496970"/>
            <a:ext cx="8371641" cy="562272"/>
          </a:xfrm>
          <a:noFill/>
        </p:spPr>
        <p:txBody>
          <a:bodyPr/>
          <a:lstStyle/>
          <a:p>
            <a:r>
              <a:rPr lang="sv-SE" dirty="0"/>
              <a:t>Syfte med arbetet</a:t>
            </a:r>
            <a:endParaRPr lang="sv-SE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6A7BCB-2AE0-46C8-B087-9F7E41D5BA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19" y="1161256"/>
            <a:ext cx="10585450" cy="4535488"/>
          </a:xfrm>
        </p:spPr>
        <p:txBody>
          <a:bodyPr>
            <a:noAutofit/>
          </a:bodyPr>
          <a:lstStyle/>
          <a:p>
            <a:pPr marL="0" indent="0" algn="l" rtl="0" fontAlgn="base">
              <a:buNone/>
            </a:pPr>
            <a:br>
              <a:rPr lang="sv-SE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sv-SE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arbetar proaktivt för att minimera risker</a:t>
            </a:r>
            <a:endParaRPr lang="sv-SE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Ett ökat</a:t>
            </a:r>
            <a:r>
              <a:rPr lang="sv-SE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samarbete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 gemensamt ansvar för patientgrupper, minska sårbarheten</a:t>
            </a:r>
          </a:p>
          <a:p>
            <a:pPr algn="l" rtl="0" fontAlgn="base"/>
            <a: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Enklare hitta information i patientjournalen då den återfinns på samma sätt oaktat var i organisationen den är insamlad. Hög igenkänningsfaktor oberoende var man utgår ifrån.</a:t>
            </a:r>
            <a:b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sv-SE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sv-SE" sz="1800" b="1" dirty="0"/>
              <a:t>Vi ger vård med hög kvalitet och värde för patienten</a:t>
            </a:r>
          </a:p>
          <a:p>
            <a:pPr fontAlgn="base"/>
            <a: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Minska strul i det vardagliga arbetet genom att effektivisera arbetssätt och rutiner utifrån ett </a:t>
            </a:r>
            <a:r>
              <a:rPr lang="sv-SE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process- och flödestänk. </a:t>
            </a:r>
          </a:p>
          <a:p>
            <a:pPr fontAlgn="base"/>
            <a:r>
              <a:rPr lang="sv-SE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Förbättrad informationsöverföring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mellan medlemmar i team och mellan utbudspunkter.</a:t>
            </a:r>
            <a:b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sv-SE" sz="18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sv-SE" sz="1800" b="1" dirty="0"/>
              <a:t>Vi vidareutvecklar arbetssätt och bidrar i utveckling av framtidens informationsstöd</a:t>
            </a:r>
          </a:p>
          <a:p>
            <a:pPr fontAlgn="base"/>
            <a:r>
              <a:rPr lang="sv-SE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Underlätta införande av digitaliserade arbetssätt </a:t>
            </a:r>
            <a:r>
              <a:rPr lang="sv-SE" sz="1800" dirty="0">
                <a:solidFill>
                  <a:srgbClr val="000000"/>
                </a:solidFill>
                <a:latin typeface="Arial" panose="020B0604020202020204" pitchFamily="34" charset="0"/>
              </a:rPr>
              <a:t>tex.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taligenkänning, digitala vårdbesök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745B20-D662-4126-AC6C-0F59248B49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18630A-D057-43B7-B88E-8356C54B4B3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E405D9-D5E2-42F7-B7C5-97EE756631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1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87" y="536755"/>
            <a:ext cx="12192000" cy="736816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sv-SE"/>
              <a:t>    Utmaningen - Komplexiteten i projektet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34F260AC-746B-4A85-95DC-D94FF3CAB1E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3"/>
          <a:srcRect b="3533"/>
          <a:stretch/>
        </p:blipFill>
        <p:spPr>
          <a:xfrm>
            <a:off x="7052246" y="2573093"/>
            <a:ext cx="5000208" cy="3592574"/>
          </a:xfr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91B2492E-7B4F-D74B-542E-2F34AB937794}"/>
              </a:ext>
            </a:extLst>
          </p:cNvPr>
          <p:cNvSpPr txBox="1">
            <a:spLocks/>
          </p:cNvSpPr>
          <p:nvPr/>
        </p:nvSpPr>
        <p:spPr>
          <a:xfrm>
            <a:off x="642019" y="1487900"/>
            <a:ext cx="10585450" cy="4535488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sv-SE" b="1">
                <a:solidFill>
                  <a:srgbClr val="000000"/>
                </a:solidFill>
                <a:latin typeface="Arial" panose="020B0604020202020204" pitchFamily="34" charset="0"/>
              </a:rPr>
              <a:t>Tre sjukhus 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När projektet startades var alla tre Medicinklinikerna egna kliniker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sv-S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sv-SE" b="1"/>
              <a:t>Många specialiteter involverade</a:t>
            </a:r>
          </a:p>
          <a:p>
            <a:pPr marL="0" indent="0" fontAlgn="base">
              <a:buNone/>
            </a:pP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Neurologi, Gastrologi, Nefrologi (och dialys), 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Allergologi, Endokrinologi (och diabetes),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Hematologi, Lungsjukdomar, Kardiologi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Andra berörda verksamheter Infektion, Akutkliniken</a:t>
            </a:r>
          </a:p>
          <a:p>
            <a:pPr marL="0" indent="0" fontAlgn="base">
              <a:buNone/>
            </a:pPr>
            <a:br>
              <a:rPr lang="sv-SE" b="1"/>
            </a:br>
            <a:r>
              <a:rPr lang="sv-SE" b="1"/>
              <a:t>Förändrade arbetssätt påverkar </a:t>
            </a:r>
            <a:r>
              <a:rPr lang="sv-SE" b="1">
                <a:solidFill>
                  <a:srgbClr val="000000"/>
                </a:solidFill>
                <a:latin typeface="Arial" panose="020B0604020202020204" pitchFamily="34" charset="0"/>
              </a:rPr>
              <a:t>öppenvård och slutenvård </a:t>
            </a:r>
            <a:br>
              <a:rPr lang="sv-SE" b="1"/>
            </a:b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Läkare, Sjuksköterskor, Undersköterskor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Biomedicinska analytiker, Medicinska sekreterare</a:t>
            </a: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sv-SE" b="1"/>
              <a:t>Rutiner inom RH och HS påverkar verksamhetens </a:t>
            </a:r>
            <a:br>
              <a:rPr lang="sv-SE" b="1"/>
            </a:br>
            <a:r>
              <a:rPr lang="sv-SE" b="1"/>
              <a:t>arbetssätt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6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860E5-DC5A-12BB-177B-9E7544B2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765752"/>
          </a:xfrm>
        </p:spPr>
        <p:txBody>
          <a:bodyPr/>
          <a:lstStyle/>
          <a:p>
            <a:r>
              <a:rPr lang="sv-SE" dirty="0"/>
              <a:t>Detta gjorde vi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FFEAC4-DFD7-1625-CDF0-EE2778C60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303" y="1314462"/>
            <a:ext cx="10288280" cy="2435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b="1" dirty="0"/>
              <a:t>Gjorde journalen mera processorienterad. Lättare att följa patientens väg genom vården</a:t>
            </a:r>
            <a:br>
              <a:rPr lang="sv-SE" sz="1900" b="1" dirty="0"/>
            </a:br>
            <a:r>
              <a:rPr lang="sv-SE" sz="1900" b="1" dirty="0"/>
              <a:t>Gjorde det lätt att göra rätt </a:t>
            </a:r>
          </a:p>
          <a:p>
            <a:r>
              <a:rPr lang="sv-SE" sz="1900" dirty="0"/>
              <a:t>Skapade enhetliga journaltyper, anteckningstyper, standardjournaler och dokumentationsmallar</a:t>
            </a:r>
          </a:p>
          <a:p>
            <a:r>
              <a:rPr lang="sv-SE" sz="1900" dirty="0"/>
              <a:t>Städade ut och ensade sökord</a:t>
            </a:r>
          </a:p>
          <a:p>
            <a:r>
              <a:rPr lang="sv-SE" sz="1900" dirty="0"/>
              <a:t>Ensade och uppdaterade rutiner</a:t>
            </a:r>
            <a:endParaRPr lang="sv-SE" dirty="0"/>
          </a:p>
        </p:txBody>
      </p:sp>
      <p:sp>
        <p:nvSpPr>
          <p:cNvPr id="7" name="Pil: streckad höger 6">
            <a:extLst>
              <a:ext uri="{FF2B5EF4-FFF2-40B4-BE49-F238E27FC236}">
                <a16:creationId xmlns:a16="http://schemas.microsoft.com/office/drawing/2014/main" id="{57779455-F4F5-0B73-A609-9395E9A3B1AA}"/>
              </a:ext>
            </a:extLst>
          </p:cNvPr>
          <p:cNvSpPr/>
          <p:nvPr/>
        </p:nvSpPr>
        <p:spPr>
          <a:xfrm>
            <a:off x="5860000" y="3749656"/>
            <a:ext cx="1446322" cy="434109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C7C6A522-6DB4-21E8-2D3D-82962127B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11074"/>
              </p:ext>
            </p:extLst>
          </p:nvPr>
        </p:nvGraphicFramePr>
        <p:xfrm>
          <a:off x="7887674" y="2721254"/>
          <a:ext cx="3913350" cy="3341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670">
                  <a:extLst>
                    <a:ext uri="{9D8B030D-6E8A-4147-A177-3AD203B41FA5}">
                      <a16:colId xmlns:a16="http://schemas.microsoft.com/office/drawing/2014/main" val="2882921351"/>
                    </a:ext>
                  </a:extLst>
                </a:gridCol>
                <a:gridCol w="782670">
                  <a:extLst>
                    <a:ext uri="{9D8B030D-6E8A-4147-A177-3AD203B41FA5}">
                      <a16:colId xmlns:a16="http://schemas.microsoft.com/office/drawing/2014/main" val="210178214"/>
                    </a:ext>
                  </a:extLst>
                </a:gridCol>
                <a:gridCol w="782670">
                  <a:extLst>
                    <a:ext uri="{9D8B030D-6E8A-4147-A177-3AD203B41FA5}">
                      <a16:colId xmlns:a16="http://schemas.microsoft.com/office/drawing/2014/main" val="2004791414"/>
                    </a:ext>
                  </a:extLst>
                </a:gridCol>
                <a:gridCol w="782670">
                  <a:extLst>
                    <a:ext uri="{9D8B030D-6E8A-4147-A177-3AD203B41FA5}">
                      <a16:colId xmlns:a16="http://schemas.microsoft.com/office/drawing/2014/main" val="1408742251"/>
                    </a:ext>
                  </a:extLst>
                </a:gridCol>
                <a:gridCol w="782670">
                  <a:extLst>
                    <a:ext uri="{9D8B030D-6E8A-4147-A177-3AD203B41FA5}">
                      <a16:colId xmlns:a16="http://schemas.microsoft.com/office/drawing/2014/main" val="381036678"/>
                    </a:ext>
                  </a:extLst>
                </a:gridCol>
              </a:tblGrid>
              <a:tr h="23733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VAS journalöversikt – exempel Kardiologi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10478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Datum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Händelse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Anttyp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Jnltyp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Vårdgivare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1812662"/>
                  </a:ext>
                </a:extLst>
              </a:tr>
              <a:tr h="252431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Inl/Ant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M41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Läk01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480459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Rond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HBN812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358938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Rond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LäKa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HBN812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4761756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Dag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HBN812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0123300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Umed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AAN231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5906309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Tfn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SsKa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HBN812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7830071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210123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Hjsv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SsKa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ILN521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584478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210124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Flim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SsKa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AAK371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359241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210130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Kard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HBN812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907075"/>
                  </a:ext>
                </a:extLst>
              </a:tr>
              <a:tr h="240410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>
                          <a:effectLst/>
                        </a:rPr>
                        <a:t>210204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Kard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HBN812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8964547"/>
                  </a:ext>
                </a:extLst>
              </a:tr>
              <a:tr h="252431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u="none" strike="noStrike" dirty="0">
                          <a:effectLst/>
                        </a:rPr>
                        <a:t>210206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Ant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Kard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LäKa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HBN812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0213465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71BA1E17-44D7-23F8-CE81-49B463523284}"/>
              </a:ext>
            </a:extLst>
          </p:cNvPr>
          <p:cNvSpPr txBox="1"/>
          <p:nvPr/>
        </p:nvSpPr>
        <p:spPr>
          <a:xfrm>
            <a:off x="803275" y="3627092"/>
            <a:ext cx="8584707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sz="1600" dirty="0"/>
              <a:t>Exempel: Vårdkontakt/besök inom kardiologi</a:t>
            </a:r>
            <a:br>
              <a:rPr lang="sv-SE" sz="1900" dirty="0"/>
            </a:br>
            <a:br>
              <a:rPr lang="sv-SE" sz="1900" dirty="0"/>
            </a:br>
            <a:r>
              <a:rPr lang="sv-SE" sz="1600" dirty="0"/>
              <a:t>Huvudprocess: Kardiologi (</a:t>
            </a:r>
            <a:r>
              <a:rPr lang="sv-SE" sz="1600" dirty="0" err="1"/>
              <a:t>Kard</a:t>
            </a:r>
            <a:r>
              <a:rPr lang="sv-SE" sz="1600" dirty="0"/>
              <a:t>)</a:t>
            </a:r>
          </a:p>
          <a:p>
            <a:pPr marL="0" indent="0">
              <a:buNone/>
            </a:pPr>
            <a:r>
              <a:rPr lang="sv-SE" sz="1600" dirty="0"/>
              <a:t>Delprocess: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 Hjärtsvikt (</a:t>
            </a:r>
            <a:r>
              <a:rPr lang="sv-SE" sz="1600" dirty="0" err="1"/>
              <a:t>Hjsv</a:t>
            </a:r>
            <a:r>
              <a:rPr lang="sv-SE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 Flimmer (</a:t>
            </a:r>
            <a:r>
              <a:rPr lang="sv-SE" sz="1600" dirty="0" err="1"/>
              <a:t>Flim</a:t>
            </a:r>
            <a:r>
              <a:rPr lang="sv-SE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/>
              <a:t> Arytmi (</a:t>
            </a:r>
            <a:r>
              <a:rPr lang="sv-SE" sz="1600" dirty="0" err="1"/>
              <a:t>Aryt</a:t>
            </a:r>
            <a:r>
              <a:rPr lang="sv-SE" sz="1600" dirty="0"/>
              <a:t>)</a:t>
            </a:r>
            <a:br>
              <a:rPr lang="sv-SE" sz="1600" dirty="0"/>
            </a:br>
            <a:endParaRPr lang="sv-SE" sz="1600" dirty="0"/>
          </a:p>
          <a:p>
            <a:pPr marL="0" indent="0">
              <a:buNone/>
            </a:pPr>
            <a:r>
              <a:rPr lang="sv-SE" sz="1600" dirty="0"/>
              <a:t>Journaltyp som avspeglar kardiologin genom ändelsen –</a:t>
            </a:r>
            <a:r>
              <a:rPr lang="sv-SE" sz="1600" b="1" dirty="0"/>
              <a:t>Ka (</a:t>
            </a:r>
            <a:r>
              <a:rPr lang="sv-SE" sz="1600" b="1" dirty="0" err="1"/>
              <a:t>LäKa</a:t>
            </a:r>
            <a:r>
              <a:rPr lang="sv-SE" sz="1600" b="1" dirty="0"/>
              <a:t>, </a:t>
            </a:r>
            <a:r>
              <a:rPr lang="sv-SE" sz="1600" b="1" dirty="0" err="1"/>
              <a:t>SsKa</a:t>
            </a:r>
            <a:r>
              <a:rPr lang="sv-SE" sz="1600" b="1" dirty="0"/>
              <a:t>)</a:t>
            </a:r>
            <a:br>
              <a:rPr lang="sv-SE" sz="1600" b="1" dirty="0"/>
            </a:br>
            <a:r>
              <a:rPr lang="sv-SE" sz="1600" dirty="0"/>
              <a:t>Urvalet av sökord för kardiologerna kunde minskas med ca 50 </a:t>
            </a:r>
            <a:r>
              <a:rPr lang="sv-SE" sz="1600" dirty="0" err="1"/>
              <a:t>st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93519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860E5-DC5A-12BB-177B-9E7544B2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gjorde vi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FFEAC4-DFD7-1625-CDF0-EE2778C60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b="1" dirty="0"/>
              <a:t>Fått spinoffeffekter på hela HS exempelvis </a:t>
            </a:r>
          </a:p>
          <a:p>
            <a:r>
              <a:rPr lang="sv-SE" sz="1900" dirty="0"/>
              <a:t>Infört vissa sökord enhetligt inom HS för tex provokationer vuxen/barn, </a:t>
            </a:r>
            <a:br>
              <a:rPr lang="sv-SE" sz="1900" dirty="0"/>
            </a:br>
            <a:r>
              <a:rPr lang="sv-SE" sz="1900" dirty="0"/>
              <a:t>onkologisk behandling och tumörklassifikation</a:t>
            </a:r>
          </a:p>
          <a:p>
            <a:r>
              <a:rPr lang="sv-SE" sz="1900" dirty="0"/>
              <a:t>Infört anteckningstyp konferens att användas vid behandlingskonferens som inte är cancerrelaterad (då används MDK)</a:t>
            </a:r>
            <a:br>
              <a:rPr lang="sv-SE" sz="1900" dirty="0"/>
            </a:br>
            <a:endParaRPr lang="sv-SE" sz="1900" dirty="0"/>
          </a:p>
          <a:p>
            <a:pPr marL="0" indent="0">
              <a:buNone/>
            </a:pPr>
            <a:r>
              <a:rPr lang="sv-SE" sz="1900" b="1" dirty="0"/>
              <a:t>Fått spinoffeffekter i RH exempelvis</a:t>
            </a:r>
          </a:p>
          <a:p>
            <a:r>
              <a:rPr lang="sv-SE" sz="1900" dirty="0"/>
              <a:t>Uppmärksammat behov av uppdatering av rutin för konsultation </a:t>
            </a:r>
          </a:p>
          <a:p>
            <a:r>
              <a:rPr lang="sv-SE" sz="1900" dirty="0"/>
              <a:t>Uppmärksammat behov av enhetlig rutin journalföring smittor som inte ska dokumenteras under uppmärksamhetssymbolen</a:t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046DEE0-9165-ABD4-EF49-CDD6E2D6DE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4792682"/>
              </p:ext>
            </p:extLst>
          </p:nvPr>
        </p:nvGraphicFramePr>
        <p:xfrm>
          <a:off x="9014441" y="250592"/>
          <a:ext cx="2374283" cy="234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535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860E5-DC5A-12BB-177B-9E7544B2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131" y="204326"/>
            <a:ext cx="10585449" cy="1296000"/>
          </a:xfrm>
        </p:spPr>
        <p:txBody>
          <a:bodyPr/>
          <a:lstStyle/>
          <a:p>
            <a:r>
              <a:rPr lang="sv-SE" dirty="0"/>
              <a:t>Vad gick bra och varför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FFEAC4-DFD7-1625-CDF0-EE2778C60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69" y="1500326"/>
            <a:ext cx="10660756" cy="47004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sz="3000" b="1" dirty="0"/>
              <a:t>Styrgrupp, </a:t>
            </a:r>
            <a:r>
              <a:rPr lang="sv-SE" sz="3000" dirty="0"/>
              <a:t>områdeschef, verksamhetschefer och avdelningschefer medicinska sekreterare.</a:t>
            </a:r>
          </a:p>
          <a:p>
            <a:r>
              <a:rPr lang="sv-SE" sz="3000" dirty="0"/>
              <a:t>Gav ramarna och fasta avstämningsmöten fanns</a:t>
            </a:r>
          </a:p>
          <a:p>
            <a:r>
              <a:rPr lang="sv-SE" sz="3000" dirty="0"/>
              <a:t>Mandat gavs till projektgruppen att fatta beslut när samsyn fanns</a:t>
            </a:r>
          </a:p>
          <a:p>
            <a:pPr marL="0" indent="0">
              <a:buNone/>
            </a:pPr>
            <a:r>
              <a:rPr lang="sv-SE" sz="3000" b="1" dirty="0"/>
              <a:t>Projektgrupp </a:t>
            </a:r>
            <a:r>
              <a:rPr lang="sv-SE" sz="3000" dirty="0"/>
              <a:t>nyckelpersoner från varje sjukhus och projektledare, 4 personer</a:t>
            </a:r>
          </a:p>
          <a:p>
            <a:r>
              <a:rPr lang="sv-SE" sz="3000" dirty="0"/>
              <a:t>Teams möjliggjorde effektiva möten varannan vecka</a:t>
            </a:r>
          </a:p>
          <a:p>
            <a:r>
              <a:rPr lang="sv-SE" sz="3000" dirty="0"/>
              <a:t>Rätt kompetens om verksamheten, mod att fatta beslut</a:t>
            </a:r>
          </a:p>
          <a:p>
            <a:r>
              <a:rPr lang="sv-SE" sz="3000" dirty="0"/>
              <a:t>Mod att lansera förändringen etappvis fast kunskap fanns att det behövdes revideras snart</a:t>
            </a:r>
          </a:p>
          <a:p>
            <a:pPr marL="0" indent="0">
              <a:buNone/>
            </a:pPr>
            <a:r>
              <a:rPr lang="sv-SE" sz="3000" b="1" dirty="0"/>
              <a:t>Små arbetsgrupper </a:t>
            </a:r>
            <a:r>
              <a:rPr lang="sv-SE" sz="3000" dirty="0"/>
              <a:t>där berörda professioner från verksamheten involverades</a:t>
            </a:r>
          </a:p>
          <a:p>
            <a:r>
              <a:rPr lang="sv-SE" sz="3000" dirty="0"/>
              <a:t>Teamsmöten möjliggjorde att professionen från tre sjukhus kunde delta vid möten</a:t>
            </a:r>
          </a:p>
          <a:p>
            <a:r>
              <a:rPr lang="sv-SE" sz="3000" dirty="0"/>
              <a:t>Fortlöpande information om hur projektet framskred inom hela området</a:t>
            </a:r>
          </a:p>
          <a:p>
            <a:pPr marL="0" indent="0">
              <a:buNone/>
            </a:pPr>
            <a:r>
              <a:rPr lang="sv-SE" sz="3000" b="1" dirty="0"/>
              <a:t>Nära samverkan med Hälsoinformatik RH </a:t>
            </a:r>
            <a:r>
              <a:rPr lang="sv-SE" sz="3000" dirty="0"/>
              <a:t>som deltog i projektet</a:t>
            </a:r>
          </a:p>
          <a:p>
            <a:r>
              <a:rPr lang="sv-SE" sz="3000" dirty="0"/>
              <a:t>Kunde lösa frågor direkt, effektivare ärendehantering och snabbare handläggning generellt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591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860E5-DC5A-12BB-177B-9E7544B2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Framgångsfaktorer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FFEAC4-DFD7-1625-CDF0-EE2778C60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Projektgruppen fick mandat att fatta beslut gjorde att projektets tidsplan kunde hållas</a:t>
            </a:r>
          </a:p>
          <a:p>
            <a:r>
              <a:rPr lang="sv-SE" dirty="0"/>
              <a:t>Nära samarbete med professionen ökade kunskapen om vilket behov som fanns utifrån deras perspektiv och var vägledande i förändringen. Resulterade i ett ägarskap inom verksamheten.</a:t>
            </a:r>
          </a:p>
          <a:p>
            <a:r>
              <a:rPr lang="sv-SE" dirty="0"/>
              <a:t>Nära samverkan med Hälsoinformatik gjorde att projektets tidsplan kunde hållas och ökade förståelsen för verksamhetens behov</a:t>
            </a:r>
          </a:p>
          <a:p>
            <a:r>
              <a:rPr lang="sv-SE" dirty="0"/>
              <a:t>Infektionskliniken hamnat lite vid sidan av</a:t>
            </a:r>
          </a:p>
          <a:p>
            <a:r>
              <a:rPr lang="sv-SE" dirty="0"/>
              <a:t>Akutkliniken inte nått hela vägen pga. organisationen inom AKM HSH och AKM HSV skiljer sig. Skulle behövas mer tid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218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678B3CC-6878-B25A-683F-865DD89D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000" dirty="0"/>
              <a:t>Lärdomar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22F0B4DD-6B5C-76DD-4CB3-2E992639C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6542" y="2322512"/>
            <a:ext cx="4860257" cy="4535488"/>
          </a:xfrm>
        </p:spPr>
        <p:txBody>
          <a:bodyPr/>
          <a:lstStyle/>
          <a:p>
            <a:pPr marL="0" indent="0">
              <a:buNone/>
            </a:pPr>
            <a:r>
              <a:rPr lang="sv-SE" sz="3600" dirty="0"/>
              <a:t>Tro - Göra - Veta</a:t>
            </a:r>
          </a:p>
          <a:p>
            <a:pPr marL="0" indent="0">
              <a:buNone/>
            </a:pPr>
            <a:r>
              <a:rPr lang="sv-SE" sz="3600" dirty="0"/>
              <a:t>80 - 20</a:t>
            </a:r>
          </a:p>
          <a:p>
            <a:pPr marL="0" indent="0">
              <a:buNone/>
            </a:pPr>
            <a:r>
              <a:rPr lang="sv-SE" sz="3600" dirty="0"/>
              <a:t>Slimmat med mandat och mod</a:t>
            </a:r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AA296E-EBBE-4670-2F84-E5ECD0BD9C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7E73A69-E8BA-95BE-8098-0913B82843F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1261F0-931A-3180-1122-7735A59B1C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B61F0E-D5D2-B025-6C1E-96C04EC28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891" y="1629375"/>
            <a:ext cx="3901439" cy="390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65539-6B9D-46C0-A149-71BD101C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84CD9A563D454F9820C5AD64FCF993" ma:contentTypeVersion="8" ma:contentTypeDescription="Skapa ett nytt dokument." ma:contentTypeScope="" ma:versionID="e21dc536360ec74f252bdb3c2b1a9eb0">
  <xsd:schema xmlns:xsd="http://www.w3.org/2001/XMLSchema" xmlns:xs="http://www.w3.org/2001/XMLSchema" xmlns:p="http://schemas.microsoft.com/office/2006/metadata/properties" xmlns:ns2="3617197e-c5c5-45e5-8140-15bbde4f4086" xmlns:ns3="82635d40-9345-4d9b-b6ef-8296ffd587c4" targetNamespace="http://schemas.microsoft.com/office/2006/metadata/properties" ma:root="true" ma:fieldsID="5eaf975006b7216d514dc1c36d0b571a" ns2:_="" ns3:_="">
    <xsd:import namespace="3617197e-c5c5-45e5-8140-15bbde4f4086"/>
    <xsd:import namespace="82635d40-9345-4d9b-b6ef-8296ffd587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7197e-c5c5-45e5-8140-15bbde4f4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35d40-9345-4d9b-b6ef-8296ffd587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A2437B-7B8D-4EC9-87E1-B1B3FAF5D3C8}">
  <ds:schemaRefs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82635d40-9345-4d9b-b6ef-8296ffd587c4"/>
    <ds:schemaRef ds:uri="http://schemas.microsoft.com/office/2006/documentManagement/types"/>
    <ds:schemaRef ds:uri="http://www.w3.org/XML/1998/namespace"/>
    <ds:schemaRef ds:uri="3617197e-c5c5-45e5-8140-15bbde4f4086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7F7CC0C-CC3F-42B7-B1E5-0AD75A7DF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17197e-c5c5-45e5-8140-15bbde4f4086"/>
    <ds:schemaRef ds:uri="82635d40-9345-4d9b-b6ef-8296ffd58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6473</TotalTime>
  <Words>878</Words>
  <Application>Microsoft Office PowerPoint</Application>
  <PresentationFormat>Bredbild</PresentationFormat>
  <Paragraphs>155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Region Halland - grön 1</vt:lpstr>
      <vt:lpstr>Projekt för att standardisera arbetssätt och rutiner i gemensamma processer  Område 1 HS   Carina Forsberg      </vt:lpstr>
      <vt:lpstr>Syfte med arbetet</vt:lpstr>
      <vt:lpstr>    Utmaningen - Komplexiteten i projektet</vt:lpstr>
      <vt:lpstr>Detta gjorde vi</vt:lpstr>
      <vt:lpstr>Detta gjorde vi </vt:lpstr>
      <vt:lpstr>Vad gick bra och varför</vt:lpstr>
      <vt:lpstr>Framgångsfaktorer</vt:lpstr>
      <vt:lpstr>Lärdomar</vt:lpstr>
      <vt:lpstr>PowerPoint-presentation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Unehäll Therese HS VO1</cp:lastModifiedBy>
  <cp:revision>14</cp:revision>
  <dcterms:created xsi:type="dcterms:W3CDTF">2020-03-06T14:38:06Z</dcterms:created>
  <dcterms:modified xsi:type="dcterms:W3CDTF">2023-04-25T10:06:38Z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0x010100ED84CD9A563D454F9820C5AD64FCF993</vt:lpwstr>
  </property>
  <property fmtid="{D5CDD505-2E9C-101B-9397-08002B2CF9AE}" pid="3" name="_dlc_DocIdItemGuid">
    <vt:lpwstr>2d487368-3642-47e8-8c8d-c72876f39afc</vt:lpwstr>
  </property>
</Properties>
</file>