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17"/>
  </p:notesMasterIdLst>
  <p:handoutMasterIdLst>
    <p:handoutMasterId r:id="rId18"/>
  </p:handoutMasterIdLst>
  <p:sldIdLst>
    <p:sldId id="309" r:id="rId5"/>
    <p:sldId id="311" r:id="rId6"/>
    <p:sldId id="310" r:id="rId7"/>
    <p:sldId id="285" r:id="rId8"/>
    <p:sldId id="303" r:id="rId9"/>
    <p:sldId id="304" r:id="rId10"/>
    <p:sldId id="305" r:id="rId11"/>
    <p:sldId id="306" r:id="rId12"/>
    <p:sldId id="307" r:id="rId13"/>
    <p:sldId id="312" r:id="rId14"/>
    <p:sldId id="313" r:id="rId15"/>
    <p:sldId id="308"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8F51CEA9-D062-47BC-9B91-6C304E98701B}">
          <p14:sldIdLst>
            <p14:sldId id="309"/>
            <p14:sldId id="311"/>
            <p14:sldId id="310"/>
            <p14:sldId id="285"/>
            <p14:sldId id="303"/>
            <p14:sldId id="304"/>
            <p14:sldId id="305"/>
            <p14:sldId id="306"/>
            <p14:sldId id="307"/>
            <p14:sldId id="312"/>
            <p14:sldId id="313"/>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7C720-8AFB-4AB5-B3CE-3209530D93E0}" v="2" dt="2023-05-04T08:16:16.44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3998" y="94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2023-05-03</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8T10:12:14.312"/>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2023-05-03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B1A7CF74-5D01-4BB8-9318-D83519EF9A15}"/>
              </a:ext>
            </a:extLst>
          </p:cNvPr>
          <p:cNvPicPr>
            <a:picLocks noChangeAspect="1"/>
          </p:cNvPicPr>
          <p:nvPr userDrawn="1"/>
        </p:nvPicPr>
        <p:blipFill>
          <a:blip r:embed="rId2"/>
          <a:srcRect/>
          <a:stretch/>
        </p:blipFill>
        <p:spPr>
          <a:xfrm>
            <a:off x="0" y="-1"/>
            <a:ext cx="12204000" cy="5305196"/>
          </a:xfrm>
          <a:prstGeom prst="rect">
            <a:avLst/>
          </a:prstGeom>
        </p:spPr>
      </p:pic>
      <p:sp>
        <p:nvSpPr>
          <p:cNvPr id="2" name="Rubrik 1"/>
          <p:cNvSpPr>
            <a:spLocks noGrp="1"/>
          </p:cNvSpPr>
          <p:nvPr>
            <p:ph type="ctrTitle"/>
          </p:nvPr>
        </p:nvSpPr>
        <p:spPr bwMode="white">
          <a:xfrm>
            <a:off x="1774825" y="1378843"/>
            <a:ext cx="8642350" cy="2160000"/>
          </a:xfrm>
        </p:spPr>
        <p:txBody>
          <a:bodyPr anchor="t" anchorCtr="0"/>
          <a:lstStyle>
            <a:lvl1pPr algn="ctr">
              <a:lnSpc>
                <a:spcPct val="100000"/>
              </a:lnSpc>
              <a:defRPr sz="3800">
                <a:solidFill>
                  <a:schemeClr val="bg1"/>
                </a:solidFill>
              </a:defRPr>
            </a:lvl1pPr>
          </a:lstStyle>
          <a:p>
            <a:r>
              <a:rPr lang="sv-SE"/>
              <a:t>Klicka här för att ändra mall för rubrikformat</a:t>
            </a:r>
          </a:p>
        </p:txBody>
      </p:sp>
      <p:sp>
        <p:nvSpPr>
          <p:cNvPr id="3" name="Underrubrik 2"/>
          <p:cNvSpPr>
            <a:spLocks noGrp="1"/>
          </p:cNvSpPr>
          <p:nvPr>
            <p:ph type="subTitle" idx="1" hasCustomPrompt="1"/>
          </p:nvPr>
        </p:nvSpPr>
        <p:spPr bwMode="white">
          <a:xfrm>
            <a:off x="1774825" y="871180"/>
            <a:ext cx="8642350" cy="360000"/>
          </a:xfrm>
        </p:spPr>
        <p:txBody>
          <a:bodyPr/>
          <a:lstStyle>
            <a:lvl1pPr marL="0" indent="0" algn="ctr">
              <a:buNone/>
              <a:defRPr sz="18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a:srcRect/>
          <a:stretch/>
        </p:blipFill>
        <p:spPr>
          <a:xfrm>
            <a:off x="4512000" y="5722791"/>
            <a:ext cx="3168000" cy="681459"/>
          </a:xfrm>
          <a:prstGeom prst="rect">
            <a:avLst/>
          </a:prstGeom>
        </p:spPr>
      </p:pic>
    </p:spTree>
    <p:extLst>
      <p:ext uri="{BB962C8B-B14F-4D97-AF65-F5344CB8AC3E}">
        <p14:creationId xmlns:p14="http://schemas.microsoft.com/office/powerpoint/2010/main" val="317100123"/>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p15:clr>
            <a:srgbClr val="FBAE40"/>
          </p15:clr>
        </p15:guide>
        <p15:guide id="4" orient="horz" pos="73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bild 9">
            <a:extLst>
              <a:ext uri="{FF2B5EF4-FFF2-40B4-BE49-F238E27FC236}">
                <a16:creationId xmlns:a16="http://schemas.microsoft.com/office/drawing/2014/main" id="{A3940FB8-56C2-4640-90D1-40DD4B63A06F}"/>
              </a:ext>
            </a:extLst>
          </p:cNvPr>
          <p:cNvSpPr>
            <a:spLocks noGrp="1"/>
          </p:cNvSpPr>
          <p:nvPr>
            <p:ph type="pic" sz="quarter" idx="13"/>
          </p:nvPr>
        </p:nvSpPr>
        <p:spPr>
          <a:xfrm>
            <a:off x="803275" y="1665288"/>
            <a:ext cx="10585450" cy="4691062"/>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64027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1">
    <p:spTree>
      <p:nvGrpSpPr>
        <p:cNvPr id="1" name=""/>
        <p:cNvGrpSpPr/>
        <p:nvPr/>
      </p:nvGrpSpPr>
      <p:grpSpPr>
        <a:xfrm>
          <a:off x="0" y="0"/>
          <a:ext cx="0" cy="0"/>
          <a:chOff x="0" y="0"/>
          <a:chExt cx="0" cy="0"/>
        </a:xfrm>
      </p:grpSpPr>
      <p:sp>
        <p:nvSpPr>
          <p:cNvPr id="8" name="Platshållare för datum 7">
            <a:extLst>
              <a:ext uri="{FF2B5EF4-FFF2-40B4-BE49-F238E27FC236}">
                <a16:creationId xmlns:a16="http://schemas.microsoft.com/office/drawing/2014/main" id="{58A24275-663F-44E4-96F3-FF9C308016BC}"/>
              </a:ext>
            </a:extLst>
          </p:cNvPr>
          <p:cNvSpPr>
            <a:spLocks noGrp="1"/>
          </p:cNvSpPr>
          <p:nvPr>
            <p:ph type="dt" sz="half" idx="10"/>
          </p:nvPr>
        </p:nvSpPr>
        <p:spPr/>
        <p:txBody>
          <a:bodyPr/>
          <a:lstStyle/>
          <a:p>
            <a:r>
              <a:rPr lang="sv-SE"/>
              <a:t>Region Halland  │</a:t>
            </a:r>
          </a:p>
        </p:txBody>
      </p:sp>
      <p:sp>
        <p:nvSpPr>
          <p:cNvPr id="9" name="Platshållare för sidfot 8">
            <a:extLst>
              <a:ext uri="{FF2B5EF4-FFF2-40B4-BE49-F238E27FC236}">
                <a16:creationId xmlns:a16="http://schemas.microsoft.com/office/drawing/2014/main" id="{90CA8896-D002-4895-96C3-D957ECD5A120}"/>
              </a:ext>
            </a:extLst>
          </p:cNvPr>
          <p:cNvSpPr>
            <a:spLocks noGrp="1"/>
          </p:cNvSpPr>
          <p:nvPr>
            <p:ph type="ftr" sz="quarter" idx="11"/>
          </p:nvPr>
        </p:nvSpPr>
        <p:spPr/>
        <p:txBody>
          <a:bodyPr/>
          <a:lstStyle/>
          <a:p>
            <a:r>
              <a:rPr lang="sv-SE"/>
              <a:t>Halland – Bästa livsplatsen</a:t>
            </a:r>
          </a:p>
        </p:txBody>
      </p:sp>
      <p:sp>
        <p:nvSpPr>
          <p:cNvPr id="10" name="Platshållare för bildnummer 9">
            <a:extLst>
              <a:ext uri="{FF2B5EF4-FFF2-40B4-BE49-F238E27FC236}">
                <a16:creationId xmlns:a16="http://schemas.microsoft.com/office/drawing/2014/main" id="{AE6A284B-7F89-469B-A856-0079298F2B7D}"/>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410448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om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239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DE6E2B-F46F-401B-AD55-1351DAEC1E81}"/>
              </a:ext>
            </a:extLst>
          </p:cNvPr>
          <p:cNvSpPr>
            <a:spLocks noGrp="1"/>
          </p:cNvSpPr>
          <p:nvPr>
            <p:ph type="title" hasCustomPrompt="1"/>
          </p:nvPr>
        </p:nvSpPr>
        <p:spPr>
          <a:xfrm>
            <a:off x="803275" y="4060182"/>
            <a:ext cx="10585449" cy="1296000"/>
          </a:xfrm>
        </p:spPr>
        <p:txBody>
          <a:bodyPr anchor="t" anchorCtr="0"/>
          <a:lstStyle>
            <a:lvl1pPr algn="ctr">
              <a:lnSpc>
                <a:spcPct val="100000"/>
              </a:lnSpc>
              <a:defRPr sz="1500" b="0" spc="0" baseline="0"/>
            </a:lvl1pPr>
          </a:lstStyle>
          <a:p>
            <a:r>
              <a:rPr lang="sv-SE"/>
              <a:t>Föredragshållarens namn, titel │ Förvaltning │epost@regionhalland.se (Skriv in dina uppgifter och infoga det långa strecket som du hittar under fliken Infoga och knappen Symbol)</a:t>
            </a:r>
            <a:endParaRPr lang="en-US"/>
          </a:p>
        </p:txBody>
      </p:sp>
      <p:sp>
        <p:nvSpPr>
          <p:cNvPr id="3" name="Platshållare för datum 2">
            <a:extLst>
              <a:ext uri="{FF2B5EF4-FFF2-40B4-BE49-F238E27FC236}">
                <a16:creationId xmlns:a16="http://schemas.microsoft.com/office/drawing/2014/main" id="{25D375A6-E1AB-427A-B9D9-7647F9DDD878}"/>
              </a:ext>
            </a:extLst>
          </p:cNvPr>
          <p:cNvSpPr>
            <a:spLocks noGrp="1"/>
          </p:cNvSpPr>
          <p:nvPr>
            <p:ph type="dt" sz="half" idx="10"/>
          </p:nvPr>
        </p:nvSpPr>
        <p:spPr/>
        <p:txBody>
          <a:bodyPr/>
          <a:lstStyle/>
          <a:p>
            <a:r>
              <a:rPr lang="sv-SE"/>
              <a:t>Region Halland  │</a:t>
            </a:r>
          </a:p>
        </p:txBody>
      </p:sp>
      <p:sp>
        <p:nvSpPr>
          <p:cNvPr id="4" name="Platshållare för sidfot 3">
            <a:extLst>
              <a:ext uri="{FF2B5EF4-FFF2-40B4-BE49-F238E27FC236}">
                <a16:creationId xmlns:a16="http://schemas.microsoft.com/office/drawing/2014/main" id="{598FB377-D5EC-4CF3-AAD0-DA1A486FEB28}"/>
              </a:ext>
            </a:extLst>
          </p:cNvPr>
          <p:cNvSpPr>
            <a:spLocks noGrp="1"/>
          </p:cNvSpPr>
          <p:nvPr>
            <p:ph type="ftr" sz="quarter" idx="11"/>
          </p:nvPr>
        </p:nvSpPr>
        <p:spPr/>
        <p:txBody>
          <a:bodyPr/>
          <a:lstStyle/>
          <a:p>
            <a:r>
              <a:rPr lang="sv-SE"/>
              <a:t>Halland – Bästa livsplatsen</a:t>
            </a:r>
          </a:p>
        </p:txBody>
      </p:sp>
      <p:sp>
        <p:nvSpPr>
          <p:cNvPr id="5" name="Platshållare för bildnummer 4">
            <a:extLst>
              <a:ext uri="{FF2B5EF4-FFF2-40B4-BE49-F238E27FC236}">
                <a16:creationId xmlns:a16="http://schemas.microsoft.com/office/drawing/2014/main" id="{DF8B6E0C-343B-4614-BD6C-6399EB338E02}"/>
              </a:ext>
            </a:extLst>
          </p:cNvPr>
          <p:cNvSpPr>
            <a:spLocks noGrp="1"/>
          </p:cNvSpPr>
          <p:nvPr>
            <p:ph type="sldNum" sz="quarter" idx="12"/>
          </p:nvPr>
        </p:nvSpPr>
        <p:spPr/>
        <p:txBody>
          <a:body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CA3F7553-A89C-4290-B069-18191A72306E}"/>
              </a:ext>
            </a:extLst>
          </p:cNvPr>
          <p:cNvPicPr>
            <a:picLocks noChangeAspect="1"/>
          </p:cNvPicPr>
          <p:nvPr userDrawn="1"/>
        </p:nvPicPr>
        <p:blipFill>
          <a:blip r:embed="rId2"/>
          <a:srcRect/>
          <a:stretch/>
        </p:blipFill>
        <p:spPr>
          <a:xfrm>
            <a:off x="2685879" y="2263988"/>
            <a:ext cx="6336000" cy="1362918"/>
          </a:xfrm>
          <a:prstGeom prst="rect">
            <a:avLst/>
          </a:prstGeom>
        </p:spPr>
      </p:pic>
    </p:spTree>
    <p:extLst>
      <p:ext uri="{BB962C8B-B14F-4D97-AF65-F5344CB8AC3E}">
        <p14:creationId xmlns:p14="http://schemas.microsoft.com/office/powerpoint/2010/main" val="172079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bild">
    <p:bg>
      <p:bgPr>
        <a:solidFill>
          <a:schemeClr val="accent1"/>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0CACBE00-8AA3-4F18-92A3-D282A45A5597}"/>
              </a:ext>
            </a:extLst>
          </p:cNvPr>
          <p:cNvPicPr>
            <a:picLocks noChangeAspect="1"/>
          </p:cNvPicPr>
          <p:nvPr userDrawn="1"/>
        </p:nvPicPr>
        <p:blipFill>
          <a:blip r:embed="rId2"/>
          <a:srcRect/>
          <a:stretch/>
        </p:blipFill>
        <p:spPr>
          <a:xfrm>
            <a:off x="-1578042" y="-1410536"/>
            <a:ext cx="7920000" cy="8383813"/>
          </a:xfrm>
          <a:prstGeom prst="rect">
            <a:avLst/>
          </a:prstGeom>
        </p:spPr>
      </p:pic>
      <p:sp>
        <p:nvSpPr>
          <p:cNvPr id="2" name="Rubrik 1"/>
          <p:cNvSpPr>
            <a:spLocks noGrp="1"/>
          </p:cNvSpPr>
          <p:nvPr>
            <p:ph type="title" hasCustomPrompt="1"/>
          </p:nvPr>
        </p:nvSpPr>
        <p:spPr>
          <a:xfrm>
            <a:off x="1955800" y="2711338"/>
            <a:ext cx="8280400" cy="2160000"/>
          </a:xfrm>
        </p:spPr>
        <p:txBody>
          <a:bodyPr anchor="t" anchorCtr="0"/>
          <a:lstStyle>
            <a:lvl1pPr algn="ctr">
              <a:lnSpc>
                <a:spcPct val="100000"/>
              </a:lnSpc>
              <a:defRPr sz="3800" spc="0" baseline="0"/>
            </a:lvl1pPr>
          </a:lstStyle>
          <a:p>
            <a:r>
              <a:rPr lang="sv-SE"/>
              <a:t>Klicka här för att lägga till avsnittsrubrik</a:t>
            </a:r>
          </a:p>
        </p:txBody>
      </p:sp>
    </p:spTree>
    <p:extLst>
      <p:ext uri="{BB962C8B-B14F-4D97-AF65-F5344CB8AC3E}">
        <p14:creationId xmlns:p14="http://schemas.microsoft.com/office/powerpoint/2010/main" val="2371634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232">
          <p15:clr>
            <a:srgbClr val="FBAE40"/>
          </p15:clr>
        </p15:guide>
        <p15:guide id="2" pos="6448">
          <p15:clr>
            <a:srgbClr val="FBAE40"/>
          </p15:clr>
        </p15:guide>
        <p15:guide id="3" orient="horz" pos="2659">
          <p15:clr>
            <a:srgbClr val="FBAE40"/>
          </p15:clr>
        </p15:guide>
        <p15:guide id="4" orient="horz" pos="118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itatbild">
    <p:bg>
      <p:bgPr>
        <a:solidFill>
          <a:schemeClr val="accent2"/>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black">
          <a:xfrm>
            <a:off x="1207911" y="1183008"/>
            <a:ext cx="936000" cy="738948"/>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308100" y="2085296"/>
            <a:ext cx="9575800" cy="2235200"/>
          </a:xfrm>
        </p:spPr>
        <p:txBody>
          <a:bodyPr/>
          <a:lstStyle>
            <a:lvl1pPr marL="0" indent="0">
              <a:spcBef>
                <a:spcPts val="0"/>
              </a:spcBef>
              <a:buNone/>
              <a:defRPr sz="3600"/>
            </a:lvl1pPr>
          </a:lstStyle>
          <a:p>
            <a:pPr lvl="0"/>
            <a:r>
              <a:rPr lang="sv-SE"/>
              <a:t>Klicka här för att ändra format på bakgrundstexten</a:t>
            </a:r>
          </a:p>
        </p:txBody>
      </p:sp>
    </p:spTree>
    <p:extLst>
      <p:ext uri="{BB962C8B-B14F-4D97-AF65-F5344CB8AC3E}">
        <p14:creationId xmlns:p14="http://schemas.microsoft.com/office/powerpoint/2010/main" val="3826323791"/>
      </p:ext>
    </p:extLst>
  </p:cSld>
  <p:clrMapOvr>
    <a:masterClrMapping/>
  </p:clrMapOvr>
  <p:extLst>
    <p:ext uri="{DCECCB84-F9BA-43D5-87BE-67443E8EF086}">
      <p15:sldGuideLst xmlns:p15="http://schemas.microsoft.com/office/powerpoint/2012/main">
        <p15:guide id="1" pos="824">
          <p15:clr>
            <a:srgbClr val="FBAE40"/>
          </p15:clr>
        </p15:guide>
        <p15:guide id="2" pos="6856">
          <p15:clr>
            <a:srgbClr val="FBAE40"/>
          </p15:clr>
        </p15:guide>
        <p15:guide id="3" orient="horz" pos="16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47443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innehåll 2">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518160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07123" y="1665288"/>
            <a:ext cx="5181601"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datum 9">
            <a:extLst>
              <a:ext uri="{FF2B5EF4-FFF2-40B4-BE49-F238E27FC236}">
                <a16:creationId xmlns:a16="http://schemas.microsoft.com/office/drawing/2014/main" id="{FC99E9B6-4316-4D55-9FC8-D01B04066995}"/>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BE053D03-F9D5-442E-995F-476B49D93039}"/>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F9CDD7C4-4EF3-4271-93C1-E8915FBC0DF0}"/>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97108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innehåll 3">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818522" y="1669934"/>
            <a:ext cx="5157787"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18522" y="2245934"/>
            <a:ext cx="5157787" cy="39437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hasCustomPrompt="1"/>
          </p:nvPr>
        </p:nvSpPr>
        <p:spPr>
          <a:xfrm>
            <a:off x="6193466" y="1669934"/>
            <a:ext cx="5183188"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93466" y="2245934"/>
            <a:ext cx="5183188" cy="39437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Rubrik 9"/>
          <p:cNvSpPr>
            <a:spLocks noGrp="1"/>
          </p:cNvSpPr>
          <p:nvPr>
            <p:ph type="title"/>
          </p:nvPr>
        </p:nvSpPr>
        <p:spPr/>
        <p:txBody>
          <a:bodyPr/>
          <a:lstStyle/>
          <a:p>
            <a:r>
              <a:rPr lang="sv-SE"/>
              <a:t>Klicka här för att ändra mall för rubrikformat</a:t>
            </a:r>
          </a:p>
        </p:txBody>
      </p:sp>
      <p:sp>
        <p:nvSpPr>
          <p:cNvPr id="2" name="Platshållare för datum 1">
            <a:extLst>
              <a:ext uri="{FF2B5EF4-FFF2-40B4-BE49-F238E27FC236}">
                <a16:creationId xmlns:a16="http://schemas.microsoft.com/office/drawing/2014/main" id="{750D082F-3C1F-44A5-9E64-6D4246073C2E}"/>
              </a:ext>
            </a:extLst>
          </p:cNvPr>
          <p:cNvSpPr>
            <a:spLocks noGrp="1"/>
          </p:cNvSpPr>
          <p:nvPr>
            <p:ph type="dt" sz="half" idx="10"/>
          </p:nvPr>
        </p:nvSpPr>
        <p:spPr/>
        <p:txBody>
          <a:bodyPr/>
          <a:lstStyle/>
          <a:p>
            <a:r>
              <a:rPr lang="sv-SE"/>
              <a:t>Region Halland  │</a:t>
            </a:r>
          </a:p>
        </p:txBody>
      </p:sp>
      <p:sp>
        <p:nvSpPr>
          <p:cNvPr id="11" name="Platshållare för sidfot 10">
            <a:extLst>
              <a:ext uri="{FF2B5EF4-FFF2-40B4-BE49-F238E27FC236}">
                <a16:creationId xmlns:a16="http://schemas.microsoft.com/office/drawing/2014/main" id="{9E5CE21A-6727-428F-844A-758932147FD8}"/>
              </a:ext>
            </a:extLst>
          </p:cNvPr>
          <p:cNvSpPr>
            <a:spLocks noGrp="1"/>
          </p:cNvSpPr>
          <p:nvPr>
            <p:ph type="ftr" sz="quarter" idx="11"/>
          </p:nvPr>
        </p:nvSpPr>
        <p:spPr/>
        <p:txBody>
          <a:bodyPr/>
          <a:lstStyle/>
          <a:p>
            <a:r>
              <a:rPr lang="sv-SE"/>
              <a:t>Halland – Bästa livsplatsen</a:t>
            </a:r>
          </a:p>
        </p:txBody>
      </p:sp>
      <p:sp>
        <p:nvSpPr>
          <p:cNvPr id="12" name="Platshållare för bildnummer 11">
            <a:extLst>
              <a:ext uri="{FF2B5EF4-FFF2-40B4-BE49-F238E27FC236}">
                <a16:creationId xmlns:a16="http://schemas.microsoft.com/office/drawing/2014/main" id="{9DD0B0D3-F2A8-43C2-8C85-8CF92FBDD80C}"/>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921199519"/>
      </p:ext>
    </p:extLst>
  </p:cSld>
  <p:clrMapOvr>
    <a:masterClrMapping/>
  </p:clrMapOvr>
  <p:extLst>
    <p:ext uri="{DCECCB84-F9BA-43D5-87BE-67443E8EF086}">
      <p15:sldGuideLst xmlns:p15="http://schemas.microsoft.com/office/powerpoint/2012/main">
        <p15:guide id="1" orient="horz" pos="14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4">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486000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6528468"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04B00C84-15CD-4D29-82EB-513EE7D2A4F9}"/>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7448DF46-7649-467F-B1E5-58AF5E0E9F15}"/>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3DB975B3-BD96-4FE1-9A69-7C15E66D9FE4}"/>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98242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5">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528468" y="1665288"/>
            <a:ext cx="4860257"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803275"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69BC6E56-4BB3-4033-961C-0FECDDD686C6}"/>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7C6EE110-A186-43E0-832C-910A9C7A5CDD}"/>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C6F5F072-3570-4698-9ED3-6CB1A4E9B837}"/>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72840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elbi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86F6A68A-AE0A-4175-A5B1-DDE04AE02C42}"/>
              </a:ext>
            </a:extLst>
          </p:cNvPr>
          <p:cNvSpPr>
            <a:spLocks noGrp="1"/>
          </p:cNvSpPr>
          <p:nvPr>
            <p:ph type="pic" sz="quarter" idx="10"/>
          </p:nvPr>
        </p:nvSpPr>
        <p:spPr>
          <a:xfrm>
            <a:off x="0" y="0"/>
            <a:ext cx="12192000" cy="6858000"/>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280831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45237"/>
            <a:ext cx="12192000" cy="5123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a:p>
            <a:pPr lvl="5"/>
            <a:r>
              <a:rPr lang="sv-SE"/>
              <a:t>Nivå sex</a:t>
            </a:r>
          </a:p>
          <a:p>
            <a:pPr lvl="6"/>
            <a:r>
              <a:rPr lang="sv-SE"/>
              <a:t>Nivå sju</a:t>
            </a:r>
          </a:p>
          <a:p>
            <a:pPr lvl="7"/>
            <a:r>
              <a:rPr lang="sv-SE"/>
              <a:t>Nivå åtta</a:t>
            </a:r>
          </a:p>
          <a:p>
            <a:pPr lvl="8"/>
            <a:r>
              <a:rPr lang="sv-SE"/>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a:t>Region Halland  │</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a:t>Halland – Bästa livsplatsen</a:t>
            </a:r>
          </a:p>
        </p:txBody>
      </p:sp>
      <p:sp>
        <p:nvSpPr>
          <p:cNvPr id="6" name="Platshållare för bildnummer 5"/>
          <p:cNvSpPr>
            <a:spLocks noGrp="1"/>
          </p:cNvSpPr>
          <p:nvPr>
            <p:ph type="sldNum" sz="quarter" idx="4"/>
          </p:nvPr>
        </p:nvSpPr>
        <p:spPr bwMode="white">
          <a:xfrm>
            <a:off x="11227469"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a:p>
        </p:txBody>
      </p:sp>
    </p:spTree>
    <p:extLst>
      <p:ext uri="{BB962C8B-B14F-4D97-AF65-F5344CB8AC3E}">
        <p14:creationId xmlns:p14="http://schemas.microsoft.com/office/powerpoint/2010/main" val="38715252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p:txStyles>
    <p:title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p15:clr>
            <a:srgbClr val="F26B43"/>
          </p15:clr>
        </p15:guide>
        <p15:guide id="4" pos="7174">
          <p15:clr>
            <a:srgbClr val="F26B43"/>
          </p15:clr>
        </p15:guide>
        <p15:guide id="6" orient="horz" pos="3997" userDrawn="1">
          <p15:clr>
            <a:srgbClr val="F26B43"/>
          </p15:clr>
        </p15:guide>
        <p15:guide id="8" orient="horz" pos="1049">
          <p15:clr>
            <a:srgbClr val="F26B43"/>
          </p15:clr>
        </p15:guide>
        <p15:guide id="9" orient="horz" pos="21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lena-britt.sjoholm@regionhalland.se" TargetMode="External"/><Relationship Id="rId2" Type="http://schemas.openxmlformats.org/officeDocument/2006/relationships/hyperlink" Target="mailto:johanna.hjelmberg@regionhalland.se" TargetMode="External"/><Relationship Id="rId1" Type="http://schemas.openxmlformats.org/officeDocument/2006/relationships/slideLayout" Target="../slideLayouts/slideLayout4.xml"/><Relationship Id="rId6" Type="http://schemas.openxmlformats.org/officeDocument/2006/relationships/hyperlink" Target="mailto:ulrika.svantesson@regionhalland.se" TargetMode="External"/><Relationship Id="rId5" Type="http://schemas.openxmlformats.org/officeDocument/2006/relationships/hyperlink" Target="https://etjanster.intra.regionhalland.se/oversikt/overview/157" TargetMode="External"/><Relationship Id="rId4" Type="http://schemas.openxmlformats.org/officeDocument/2006/relationships/hyperlink" Target="mailto:dagmar.arvidsson@regionhalland.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A7406-7FA8-23D7-19FE-722E46086F55}"/>
              </a:ext>
            </a:extLst>
          </p:cNvPr>
          <p:cNvSpPr>
            <a:spLocks noGrp="1"/>
          </p:cNvSpPr>
          <p:nvPr>
            <p:ph type="ctrTitle"/>
          </p:nvPr>
        </p:nvSpPr>
        <p:spPr>
          <a:xfrm>
            <a:off x="1774825" y="1602510"/>
            <a:ext cx="8642350" cy="1627493"/>
          </a:xfrm>
        </p:spPr>
        <p:txBody>
          <a:bodyPr/>
          <a:lstStyle/>
          <a:p>
            <a:r>
              <a:rPr lang="sv-SE"/>
              <a:t>Digital kallelse ska läggas till varje gång en tid bokas i VAS</a:t>
            </a:r>
            <a:br>
              <a:rPr lang="sv-SE"/>
            </a:br>
            <a:endParaRPr lang="sv-SE"/>
          </a:p>
        </p:txBody>
      </p:sp>
      <p:sp>
        <p:nvSpPr>
          <p:cNvPr id="3" name="Underrubrik 2">
            <a:extLst>
              <a:ext uri="{FF2B5EF4-FFF2-40B4-BE49-F238E27FC236}">
                <a16:creationId xmlns:a16="http://schemas.microsoft.com/office/drawing/2014/main" id="{D9DFBEA1-64AB-F8E0-8920-4C4A5DCBC719}"/>
              </a:ext>
            </a:extLst>
          </p:cNvPr>
          <p:cNvSpPr>
            <a:spLocks noGrp="1"/>
          </p:cNvSpPr>
          <p:nvPr>
            <p:ph type="subTitle" idx="1"/>
          </p:nvPr>
        </p:nvSpPr>
        <p:spPr/>
        <p:txBody>
          <a:bodyPr/>
          <a:lstStyle/>
          <a:p>
            <a:r>
              <a:rPr lang="sv-SE"/>
              <a:t>Utbildning i webbkallelser i VAS</a:t>
            </a:r>
          </a:p>
        </p:txBody>
      </p:sp>
    </p:spTree>
    <p:extLst>
      <p:ext uri="{BB962C8B-B14F-4D97-AF65-F5344CB8AC3E}">
        <p14:creationId xmlns:p14="http://schemas.microsoft.com/office/powerpoint/2010/main" val="270535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65D72D-BD5C-9186-F45B-3A8C484137F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787065A-A2D1-8F93-FDD0-569D8CD0EEDC}"/>
              </a:ext>
            </a:extLst>
          </p:cNvPr>
          <p:cNvSpPr>
            <a:spLocks noGrp="1"/>
          </p:cNvSpPr>
          <p:nvPr>
            <p:ph idx="1"/>
          </p:nvPr>
        </p:nvSpPr>
        <p:spPr/>
        <p:txBody>
          <a:bodyPr vert="horz" lIns="0" tIns="0" rIns="0" bIns="0" rtlCol="0" anchor="t">
            <a:noAutofit/>
          </a:bodyPr>
          <a:lstStyle/>
          <a:p>
            <a:pPr marL="287655" indent="-287655"/>
            <a:r>
              <a:rPr lang="sv-SE">
                <a:cs typeface="Arial"/>
              </a:rPr>
              <a:t>Här har man bokat på samma schemaaktivitet som på bild nr.9  </a:t>
            </a:r>
            <a:br>
              <a:rPr lang="sv-SE">
                <a:cs typeface="Arial"/>
              </a:rPr>
            </a:br>
            <a:r>
              <a:rPr lang="sv-SE">
                <a:cs typeface="Arial"/>
              </a:rPr>
              <a:t>Men man har </a:t>
            </a:r>
            <a:r>
              <a:rPr lang="sv-SE" b="1">
                <a:cs typeface="Arial"/>
              </a:rPr>
              <a:t>INTE</a:t>
            </a:r>
            <a:r>
              <a:rPr lang="sv-SE">
                <a:cs typeface="Arial"/>
              </a:rPr>
              <a:t> valt </a:t>
            </a:r>
            <a:br>
              <a:rPr lang="sv-SE">
                <a:cs typeface="Arial"/>
              </a:rPr>
            </a:br>
            <a:r>
              <a:rPr lang="sv-SE">
                <a:cs typeface="Arial"/>
              </a:rPr>
              <a:t>"Skriv ut kallelse".</a:t>
            </a:r>
          </a:p>
          <a:p>
            <a:pPr marL="287655" indent="-287655"/>
            <a:r>
              <a:rPr lang="sv-SE">
                <a:cs typeface="Arial"/>
              </a:rPr>
              <a:t>Patienten får ingen information om </a:t>
            </a:r>
            <a:br>
              <a:rPr lang="sv-SE">
                <a:cs typeface="Arial"/>
              </a:rPr>
            </a:br>
            <a:r>
              <a:rPr lang="sv-SE">
                <a:cs typeface="Arial"/>
              </a:rPr>
              <a:t>att detta är ett telefonbesök utan </a:t>
            </a:r>
            <a:br>
              <a:rPr lang="sv-SE">
                <a:cs typeface="Arial"/>
              </a:rPr>
            </a:br>
            <a:r>
              <a:rPr lang="sv-SE">
                <a:cs typeface="Arial"/>
              </a:rPr>
              <a:t>kommer att komma till bokad </a:t>
            </a:r>
            <a:br>
              <a:rPr lang="sv-SE">
                <a:cs typeface="Arial"/>
              </a:rPr>
            </a:br>
            <a:r>
              <a:rPr lang="sv-SE">
                <a:cs typeface="Arial"/>
              </a:rPr>
              <a:t>mottagning</a:t>
            </a:r>
          </a:p>
          <a:p>
            <a:pPr marL="287655" indent="-287655"/>
            <a:r>
              <a:rPr lang="sv-SE">
                <a:cs typeface="Arial"/>
              </a:rPr>
              <a:t>I VAS ser vårdpersonal att detta besök ska genomföras via telefon genom kontakttypen </a:t>
            </a:r>
            <a:r>
              <a:rPr lang="sv-SE" err="1">
                <a:cs typeface="Arial"/>
              </a:rPr>
              <a:t>DiTf</a:t>
            </a:r>
            <a:r>
              <a:rPr lang="sv-SE">
                <a:cs typeface="Arial"/>
              </a:rPr>
              <a:t> som man valt i vårdkontaktsunderlaget.</a:t>
            </a:r>
          </a:p>
        </p:txBody>
      </p:sp>
      <p:pic>
        <p:nvPicPr>
          <p:cNvPr id="8" name="Bildobjekt 8" descr="En bild som visar text&#10;&#10;Automatiskt genererad beskrivning">
            <a:extLst>
              <a:ext uri="{FF2B5EF4-FFF2-40B4-BE49-F238E27FC236}">
                <a16:creationId xmlns:a16="http://schemas.microsoft.com/office/drawing/2014/main" id="{5A95B551-ABEB-9176-0BC2-3ED5F94FFD6D}"/>
              </a:ext>
            </a:extLst>
          </p:cNvPr>
          <p:cNvPicPr>
            <a:picLocks noGrp="1" noChangeAspect="1"/>
          </p:cNvPicPr>
          <p:nvPr>
            <p:ph idx="13"/>
          </p:nvPr>
        </p:nvPicPr>
        <p:blipFill>
          <a:blip r:embed="rId2"/>
          <a:stretch>
            <a:fillRect/>
          </a:stretch>
        </p:blipFill>
        <p:spPr>
          <a:xfrm>
            <a:off x="5484708" y="1625337"/>
            <a:ext cx="6161315" cy="3685157"/>
          </a:xfrm>
        </p:spPr>
      </p:pic>
      <p:sp>
        <p:nvSpPr>
          <p:cNvPr id="5" name="Platshållare för datum 4">
            <a:extLst>
              <a:ext uri="{FF2B5EF4-FFF2-40B4-BE49-F238E27FC236}">
                <a16:creationId xmlns:a16="http://schemas.microsoft.com/office/drawing/2014/main" id="{AA3384BA-2034-3755-4BA8-0EBA17CD5468}"/>
              </a:ext>
            </a:extLst>
          </p:cNvPr>
          <p:cNvSpPr>
            <a:spLocks noGrp="1"/>
          </p:cNvSpPr>
          <p:nvPr>
            <p:ph type="dt" sz="half" idx="14"/>
          </p:nvPr>
        </p:nvSpPr>
        <p:spPr/>
        <p:txBody>
          <a:bodyPr/>
          <a:lstStyle/>
          <a:p>
            <a:r>
              <a:rPr lang="sv-SE"/>
              <a:t>Region Halland  │</a:t>
            </a:r>
          </a:p>
        </p:txBody>
      </p:sp>
      <p:sp>
        <p:nvSpPr>
          <p:cNvPr id="6" name="Platshållare för sidfot 5">
            <a:extLst>
              <a:ext uri="{FF2B5EF4-FFF2-40B4-BE49-F238E27FC236}">
                <a16:creationId xmlns:a16="http://schemas.microsoft.com/office/drawing/2014/main" id="{CB523DAB-01F1-6CF6-F2B5-8E4694630280}"/>
              </a:ext>
            </a:extLst>
          </p:cNvPr>
          <p:cNvSpPr>
            <a:spLocks noGrp="1"/>
          </p:cNvSpPr>
          <p:nvPr>
            <p:ph type="ftr" sz="quarter" idx="15"/>
          </p:nvPr>
        </p:nvSpPr>
        <p:spPr/>
        <p:txBody>
          <a:bodyPr/>
          <a:lstStyle/>
          <a:p>
            <a:r>
              <a:rPr lang="sv-SE"/>
              <a:t>Halland – Bästa livsplatsen</a:t>
            </a:r>
          </a:p>
        </p:txBody>
      </p:sp>
      <p:sp>
        <p:nvSpPr>
          <p:cNvPr id="7" name="Platshållare för bildnummer 6">
            <a:extLst>
              <a:ext uri="{FF2B5EF4-FFF2-40B4-BE49-F238E27FC236}">
                <a16:creationId xmlns:a16="http://schemas.microsoft.com/office/drawing/2014/main" id="{1EDB3538-4602-1390-695D-E1681713AABA}"/>
              </a:ext>
            </a:extLst>
          </p:cNvPr>
          <p:cNvSpPr>
            <a:spLocks noGrp="1"/>
          </p:cNvSpPr>
          <p:nvPr>
            <p:ph type="sldNum" sz="quarter" idx="16"/>
          </p:nvPr>
        </p:nvSpPr>
        <p:spPr/>
        <p:txBody>
          <a:bodyPr/>
          <a:lstStyle/>
          <a:p>
            <a:fld id="{E8645303-2AAE-45D1-913A-B06AE6474513}" type="slidenum">
              <a:rPr lang="sv-SE" smtClean="0"/>
              <a:pPr/>
              <a:t>10</a:t>
            </a:fld>
            <a:endParaRPr lang="sv-SE"/>
          </a:p>
        </p:txBody>
      </p:sp>
    </p:spTree>
    <p:extLst>
      <p:ext uri="{BB962C8B-B14F-4D97-AF65-F5344CB8AC3E}">
        <p14:creationId xmlns:p14="http://schemas.microsoft.com/office/powerpoint/2010/main" val="188256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3BEE57-340A-1CDB-823D-92EC1C159B11}"/>
              </a:ext>
            </a:extLst>
          </p:cNvPr>
          <p:cNvSpPr>
            <a:spLocks noGrp="1"/>
          </p:cNvSpPr>
          <p:nvPr>
            <p:ph type="title"/>
          </p:nvPr>
        </p:nvSpPr>
        <p:spPr/>
        <p:txBody>
          <a:bodyPr/>
          <a:lstStyle/>
          <a:p>
            <a:r>
              <a:rPr lang="sv-SE" dirty="0"/>
              <a:t>Lägga till kallelse i efterhand eller ändra kallelse</a:t>
            </a:r>
          </a:p>
        </p:txBody>
      </p:sp>
      <p:sp>
        <p:nvSpPr>
          <p:cNvPr id="3" name="Platshållare för innehåll 2">
            <a:extLst>
              <a:ext uri="{FF2B5EF4-FFF2-40B4-BE49-F238E27FC236}">
                <a16:creationId xmlns:a16="http://schemas.microsoft.com/office/drawing/2014/main" id="{1A0D663A-A003-E116-0274-A1DF4198F077}"/>
              </a:ext>
            </a:extLst>
          </p:cNvPr>
          <p:cNvSpPr>
            <a:spLocks noGrp="1"/>
          </p:cNvSpPr>
          <p:nvPr>
            <p:ph sz="quarter" idx="13"/>
          </p:nvPr>
        </p:nvSpPr>
        <p:spPr/>
        <p:txBody>
          <a:bodyPr vert="horz" lIns="0" tIns="0" rIns="0" bIns="0" rtlCol="0" anchor="t">
            <a:noAutofit/>
          </a:bodyPr>
          <a:lstStyle/>
          <a:p>
            <a:pPr marL="342900" indent="-342900"/>
            <a:r>
              <a:rPr lang="sv-SE" dirty="0">
                <a:cs typeface="Arial"/>
              </a:rPr>
              <a:t>Har man glömt lägga till kallelse eller valt fel kallelse till en bokad vårdkontakt kan göra detta i efterhand. </a:t>
            </a:r>
            <a:endParaRPr lang="sv-SE">
              <a:cs typeface="Arial"/>
            </a:endParaRPr>
          </a:p>
          <a:p>
            <a:pPr marL="287655" indent="-287655"/>
            <a:r>
              <a:rPr lang="sv-SE" dirty="0">
                <a:cs typeface="Arial"/>
              </a:rPr>
              <a:t>Öppna upp den planerade vårdkontakten, </a:t>
            </a:r>
            <a:br>
              <a:rPr lang="sv-SE" dirty="0">
                <a:cs typeface="Arial"/>
              </a:rPr>
            </a:br>
            <a:r>
              <a:rPr lang="sv-SE" dirty="0">
                <a:cs typeface="Arial"/>
              </a:rPr>
              <a:t>välj "Skriv ut kallelse".</a:t>
            </a:r>
            <a:br>
              <a:rPr lang="sv-SE" dirty="0">
                <a:cs typeface="Arial"/>
              </a:rPr>
            </a:br>
            <a:r>
              <a:rPr lang="sv-SE" dirty="0">
                <a:cs typeface="Arial"/>
              </a:rPr>
              <a:t>Välj kallelse och sedan klicka på </a:t>
            </a:r>
            <a:r>
              <a:rPr lang="sv-SE" b="1" dirty="0">
                <a:cs typeface="Arial"/>
              </a:rPr>
              <a:t>Skriv ut</a:t>
            </a:r>
            <a:r>
              <a:rPr lang="sv-SE" dirty="0">
                <a:cs typeface="Arial"/>
              </a:rPr>
              <a:t> eller </a:t>
            </a:r>
            <a:r>
              <a:rPr lang="sv-SE" b="1" dirty="0">
                <a:cs typeface="Arial"/>
              </a:rPr>
              <a:t>Spara. </a:t>
            </a:r>
            <a:r>
              <a:rPr lang="sv-SE" dirty="0">
                <a:cs typeface="Arial"/>
              </a:rPr>
              <a:t>Kan vara bra att skriva i "Fritext i kallelse" att tiden är densamma som tidigare.</a:t>
            </a:r>
          </a:p>
          <a:p>
            <a:pPr marL="342900" indent="-342900"/>
            <a:r>
              <a:rPr lang="sv-SE" dirty="0">
                <a:cs typeface="Arial"/>
              </a:rPr>
              <a:t>Patienten får då ett ny avisering från 1177.se. I inkorgsmeddelandet står det </a:t>
            </a:r>
            <a:r>
              <a:rPr lang="sv-SE" b="1" dirty="0">
                <a:cs typeface="Arial"/>
              </a:rPr>
              <a:t>Ombokat besök. </a:t>
            </a:r>
            <a:r>
              <a:rPr lang="sv-SE" dirty="0">
                <a:cs typeface="Arial"/>
              </a:rPr>
              <a:t>1177.se tolkar denna uppdatering som att besöket är ombokat. Men i VAS är det inte ombokat utan bara uppdaterat.</a:t>
            </a:r>
          </a:p>
        </p:txBody>
      </p:sp>
      <p:sp>
        <p:nvSpPr>
          <p:cNvPr id="5" name="Platshållare för datum 4">
            <a:extLst>
              <a:ext uri="{FF2B5EF4-FFF2-40B4-BE49-F238E27FC236}">
                <a16:creationId xmlns:a16="http://schemas.microsoft.com/office/drawing/2014/main" id="{DF24B289-9519-1F6A-8CCB-8A036E4EB7F8}"/>
              </a:ext>
            </a:extLst>
          </p:cNvPr>
          <p:cNvSpPr>
            <a:spLocks noGrp="1"/>
          </p:cNvSpPr>
          <p:nvPr>
            <p:ph type="dt" sz="half" idx="14"/>
          </p:nvPr>
        </p:nvSpPr>
        <p:spPr/>
        <p:txBody>
          <a:bodyPr/>
          <a:lstStyle/>
          <a:p>
            <a:r>
              <a:rPr lang="sv-SE"/>
              <a:t>Region Halland  │</a:t>
            </a:r>
          </a:p>
        </p:txBody>
      </p:sp>
      <p:sp>
        <p:nvSpPr>
          <p:cNvPr id="6" name="Platshållare för sidfot 5">
            <a:extLst>
              <a:ext uri="{FF2B5EF4-FFF2-40B4-BE49-F238E27FC236}">
                <a16:creationId xmlns:a16="http://schemas.microsoft.com/office/drawing/2014/main" id="{4F67DDF5-8468-12A4-EE61-52D2594AF48C}"/>
              </a:ext>
            </a:extLst>
          </p:cNvPr>
          <p:cNvSpPr>
            <a:spLocks noGrp="1"/>
          </p:cNvSpPr>
          <p:nvPr>
            <p:ph type="ftr" sz="quarter" idx="15"/>
          </p:nvPr>
        </p:nvSpPr>
        <p:spPr/>
        <p:txBody>
          <a:bodyPr/>
          <a:lstStyle/>
          <a:p>
            <a:r>
              <a:rPr lang="sv-SE"/>
              <a:t>Halland – Bästa livsplatsen</a:t>
            </a:r>
          </a:p>
        </p:txBody>
      </p:sp>
      <p:sp>
        <p:nvSpPr>
          <p:cNvPr id="7" name="Platshållare för bildnummer 6">
            <a:extLst>
              <a:ext uri="{FF2B5EF4-FFF2-40B4-BE49-F238E27FC236}">
                <a16:creationId xmlns:a16="http://schemas.microsoft.com/office/drawing/2014/main" id="{E18A15AA-9EAE-B8B6-C620-CEC1534DC396}"/>
              </a:ext>
            </a:extLst>
          </p:cNvPr>
          <p:cNvSpPr>
            <a:spLocks noGrp="1"/>
          </p:cNvSpPr>
          <p:nvPr>
            <p:ph type="sldNum" sz="quarter" idx="16"/>
          </p:nvPr>
        </p:nvSpPr>
        <p:spPr/>
        <p:txBody>
          <a:bodyPr/>
          <a:lstStyle/>
          <a:p>
            <a:fld id="{E8645303-2AAE-45D1-913A-B06AE6474513}" type="slidenum">
              <a:rPr lang="sv-SE" smtClean="0"/>
              <a:pPr/>
              <a:t>11</a:t>
            </a:fld>
            <a:endParaRPr lang="sv-SE"/>
          </a:p>
        </p:txBody>
      </p:sp>
    </p:spTree>
    <p:extLst>
      <p:ext uri="{BB962C8B-B14F-4D97-AF65-F5344CB8AC3E}">
        <p14:creationId xmlns:p14="http://schemas.microsoft.com/office/powerpoint/2010/main" val="2112891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2FBE3-845C-6AFD-2A88-A9DD284AEF1B}"/>
              </a:ext>
            </a:extLst>
          </p:cNvPr>
          <p:cNvSpPr>
            <a:spLocks noGrp="1"/>
          </p:cNvSpPr>
          <p:nvPr>
            <p:ph type="title"/>
          </p:nvPr>
        </p:nvSpPr>
        <p:spPr/>
        <p:txBody>
          <a:bodyPr/>
          <a:lstStyle/>
          <a:p>
            <a:r>
              <a:rPr lang="sv-SE">
                <a:cs typeface="Arial"/>
              </a:rPr>
              <a:t>Ny kallelse eller förändring i befintlig kallelse</a:t>
            </a:r>
            <a:endParaRPr lang="sv-SE"/>
          </a:p>
        </p:txBody>
      </p:sp>
      <p:sp>
        <p:nvSpPr>
          <p:cNvPr id="3" name="Platshållare för innehåll 2">
            <a:extLst>
              <a:ext uri="{FF2B5EF4-FFF2-40B4-BE49-F238E27FC236}">
                <a16:creationId xmlns:a16="http://schemas.microsoft.com/office/drawing/2014/main" id="{EF08A8C3-F4C8-A27B-E647-05AC60862B3F}"/>
              </a:ext>
            </a:extLst>
          </p:cNvPr>
          <p:cNvSpPr>
            <a:spLocks noGrp="1"/>
          </p:cNvSpPr>
          <p:nvPr>
            <p:ph sz="quarter" idx="13"/>
          </p:nvPr>
        </p:nvSpPr>
        <p:spPr>
          <a:xfrm>
            <a:off x="809625" y="1359693"/>
            <a:ext cx="10645383" cy="4766656"/>
          </a:xfrm>
        </p:spPr>
        <p:txBody>
          <a:bodyPr vert="horz" lIns="0" tIns="0" rIns="0" bIns="0" rtlCol="0" anchor="t">
            <a:noAutofit/>
          </a:bodyPr>
          <a:lstStyle/>
          <a:p>
            <a:pPr marL="0" indent="0">
              <a:buNone/>
            </a:pPr>
            <a:r>
              <a:rPr lang="sv-SE" dirty="0">
                <a:cs typeface="Arial" panose="020B0604020202020204"/>
              </a:rPr>
              <a:t>Finns behov av ny kallelse eller förändring i befintlig kallelse kontaktar ni er representant i Kallelsegruppen Region Halland. Alla ärende går via dem till Servicedesk (undantag röntgen)</a:t>
            </a:r>
          </a:p>
          <a:p>
            <a:pPr marL="0" indent="0">
              <a:buNone/>
            </a:pPr>
            <a:r>
              <a:rPr lang="sv-SE" sz="1600" u="sng" dirty="0">
                <a:cs typeface="Arial" panose="020B0604020202020204"/>
              </a:rPr>
              <a:t>Hallands sjukhus – Johanna Hjelmberg</a:t>
            </a:r>
            <a:br>
              <a:rPr lang="sv-SE" sz="1600" u="sng" dirty="0">
                <a:cs typeface="Arial" panose="020B0604020202020204"/>
              </a:rPr>
            </a:br>
            <a:r>
              <a:rPr lang="sv-SE" sz="1600" dirty="0">
                <a:cs typeface="Arial" panose="020B0604020202020204"/>
              </a:rPr>
              <a:t>Kontakt via mejl, </a:t>
            </a:r>
            <a:r>
              <a:rPr lang="sv-SE" sz="1600" u="sng" dirty="0">
                <a:cs typeface="Arial" panose="020B0604020202020204"/>
                <a:hlinkClick r:id="rId2"/>
              </a:rPr>
              <a:t>johanna.hjelmberg@regionhalland.se</a:t>
            </a:r>
            <a:r>
              <a:rPr lang="sv-SE" sz="1600" u="sng" dirty="0">
                <a:cs typeface="Arial" panose="020B0604020202020204"/>
              </a:rPr>
              <a:t> </a:t>
            </a:r>
          </a:p>
          <a:p>
            <a:pPr marL="0" indent="0">
              <a:buNone/>
            </a:pPr>
            <a:r>
              <a:rPr lang="sv-SE" sz="1600" u="sng" dirty="0">
                <a:cs typeface="Arial" panose="020B0604020202020204"/>
              </a:rPr>
              <a:t>Ambulans diagnostik och hälsa/Hälsa och funktionsstöd - Lena-Britt Sjöholm</a:t>
            </a:r>
            <a:br>
              <a:rPr lang="sv-SE" sz="1600" u="sng" dirty="0">
                <a:cs typeface="Arial" panose="020B0604020202020204"/>
              </a:rPr>
            </a:br>
            <a:r>
              <a:rPr lang="sv-SE" sz="1600" dirty="0">
                <a:cs typeface="Arial" panose="020B0604020202020204"/>
              </a:rPr>
              <a:t>Kontakt via mejl, </a:t>
            </a:r>
            <a:r>
              <a:rPr lang="sv-SE" sz="1600" dirty="0">
                <a:cs typeface="Arial" panose="020B0604020202020204"/>
                <a:hlinkClick r:id="rId3"/>
              </a:rPr>
              <a:t>lena-britt.sjoholm@regionhalland.se</a:t>
            </a:r>
          </a:p>
          <a:p>
            <a:pPr marL="0" indent="0">
              <a:buNone/>
            </a:pPr>
            <a:r>
              <a:rPr lang="sv-SE" sz="1600" u="sng" dirty="0">
                <a:cs typeface="Arial" panose="020B0604020202020204"/>
              </a:rPr>
              <a:t>Ambulans diagnostik och hälsa/Röntgen - Charlotte Jerneborn</a:t>
            </a:r>
            <a:br>
              <a:rPr lang="sv-SE" sz="1600" dirty="0">
                <a:cs typeface="Arial" panose="020B0604020202020204"/>
              </a:rPr>
            </a:br>
            <a:r>
              <a:rPr lang="sv-SE" sz="1600" dirty="0">
                <a:cs typeface="Arial" panose="020B0604020202020204"/>
              </a:rPr>
              <a:t>Registrera ett ärende i Team Radiologi, SD+ </a:t>
            </a:r>
          </a:p>
          <a:p>
            <a:pPr marL="0" indent="0">
              <a:buNone/>
            </a:pPr>
            <a:r>
              <a:rPr lang="sv-SE" sz="1600" u="sng" dirty="0">
                <a:cs typeface="Arial" panose="020B0604020202020204"/>
              </a:rPr>
              <a:t>Närsjukvården Halland – Dagmar Arvidsson</a:t>
            </a:r>
            <a:br>
              <a:rPr lang="sv-SE" sz="1600" dirty="0">
                <a:cs typeface="Arial" panose="020B0604020202020204"/>
              </a:rPr>
            </a:br>
            <a:r>
              <a:rPr lang="sv-SE" sz="1600" dirty="0">
                <a:cs typeface="Arial" panose="020B0604020202020204"/>
              </a:rPr>
              <a:t>Kontakt via mejl, </a:t>
            </a:r>
            <a:r>
              <a:rPr lang="sv-SE" sz="1600" dirty="0">
                <a:cs typeface="Arial" panose="020B0604020202020204"/>
                <a:hlinkClick r:id="rId4"/>
              </a:rPr>
              <a:t>dagmar.arvidsson@regionhalland.se</a:t>
            </a:r>
            <a:endParaRPr lang="sv-SE" sz="1600" dirty="0">
              <a:cs typeface="Arial" panose="020B0604020202020204"/>
            </a:endParaRPr>
          </a:p>
          <a:p>
            <a:pPr marL="0" indent="0">
              <a:buNone/>
            </a:pPr>
            <a:r>
              <a:rPr lang="sv-SE" sz="1600" u="sng" dirty="0">
                <a:cs typeface="Arial" panose="020B0604020202020204"/>
              </a:rPr>
              <a:t>Psykiatrin Halland – Eva Svensson</a:t>
            </a:r>
            <a:br>
              <a:rPr lang="sv-SE" sz="1600" dirty="0">
                <a:cs typeface="Arial" panose="020B0604020202020204"/>
              </a:rPr>
            </a:br>
            <a:r>
              <a:rPr lang="sv-SE" sz="1600" dirty="0">
                <a:cs typeface="Arial" panose="020B0604020202020204"/>
              </a:rPr>
              <a:t>Registrera ett ärende i e-tjänsten på intranätet, </a:t>
            </a:r>
            <a:r>
              <a:rPr lang="sv-SE" sz="1600" dirty="0">
                <a:ea typeface="+mn-lt"/>
                <a:cs typeface="+mn-lt"/>
                <a:hlinkClick r:id="rId5"/>
              </a:rPr>
              <a:t>Skicka in ärende till Digital utvecklare inom PSH - Region Halland</a:t>
            </a:r>
            <a:endParaRPr lang="sv-SE" sz="1600" dirty="0">
              <a:cs typeface="Arial" panose="020B0604020202020204"/>
            </a:endParaRPr>
          </a:p>
          <a:p>
            <a:pPr marL="0" indent="0">
              <a:buNone/>
            </a:pPr>
            <a:r>
              <a:rPr lang="sv-SE" sz="1600" u="sng" dirty="0">
                <a:cs typeface="Arial" panose="020B0604020202020204"/>
              </a:rPr>
              <a:t>Tandvården - Ulrika Svantesson</a:t>
            </a:r>
            <a:br>
              <a:rPr lang="sv-SE" sz="1600" u="sng" dirty="0">
                <a:cs typeface="Arial" panose="020B0604020202020204"/>
              </a:rPr>
            </a:br>
            <a:r>
              <a:rPr lang="sv-SE" sz="1600" dirty="0">
                <a:cs typeface="Arial" panose="020B0604020202020204"/>
              </a:rPr>
              <a:t>Kontakt via mejl, </a:t>
            </a:r>
            <a:r>
              <a:rPr lang="sv-SE" sz="1600" dirty="0">
                <a:cs typeface="Arial" panose="020B0604020202020204"/>
                <a:hlinkClick r:id="rId6"/>
              </a:rPr>
              <a:t>ulrika.svantesson@regionhalland.se</a:t>
            </a:r>
            <a:endParaRPr lang="sv-SE" sz="1600" dirty="0">
              <a:cs typeface="Arial" panose="020B0604020202020204"/>
            </a:endParaRPr>
          </a:p>
          <a:p>
            <a:pPr marL="0" indent="0">
              <a:buNone/>
            </a:pPr>
            <a:r>
              <a:rPr lang="sv-SE" sz="1600" u="sng" dirty="0">
                <a:cs typeface="Arial" panose="020B0604020202020204"/>
              </a:rPr>
              <a:t>Privata vårdgivare </a:t>
            </a:r>
            <a:r>
              <a:rPr lang="sv-SE" sz="1600" dirty="0">
                <a:cs typeface="Arial" panose="020B0604020202020204"/>
              </a:rPr>
              <a:t>– Lägg ärende i Servicedesk</a:t>
            </a:r>
          </a:p>
          <a:p>
            <a:pPr marL="0" indent="0">
              <a:buNone/>
            </a:pPr>
            <a:endParaRPr lang="sv-SE" sz="1600" dirty="0">
              <a:cs typeface="Arial" panose="020B0604020202020204"/>
            </a:endParaRPr>
          </a:p>
          <a:p>
            <a:pPr marL="0" indent="0">
              <a:buNone/>
            </a:pPr>
            <a:endParaRPr lang="sv-SE" sz="1600" dirty="0">
              <a:cs typeface="Arial" panose="020B0604020202020204"/>
            </a:endParaRPr>
          </a:p>
          <a:p>
            <a:pPr marL="0" indent="0">
              <a:buNone/>
            </a:pPr>
            <a:endParaRPr lang="sv-SE" sz="1600" dirty="0">
              <a:cs typeface="Arial" panose="020B0604020202020204"/>
            </a:endParaRPr>
          </a:p>
          <a:p>
            <a:pPr marL="0" indent="0">
              <a:buNone/>
            </a:pPr>
            <a:endParaRPr lang="sv-SE" dirty="0">
              <a:cs typeface="Arial" panose="020B0604020202020204"/>
            </a:endParaRPr>
          </a:p>
        </p:txBody>
      </p:sp>
      <p:sp>
        <p:nvSpPr>
          <p:cNvPr id="4" name="Platshållare för datum 3">
            <a:extLst>
              <a:ext uri="{FF2B5EF4-FFF2-40B4-BE49-F238E27FC236}">
                <a16:creationId xmlns:a16="http://schemas.microsoft.com/office/drawing/2014/main" id="{D24CBFCA-0AEA-38E8-20D3-978380BFAE82}"/>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B8699523-9FDD-EFB6-84C6-3331FE47E378}"/>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049D861F-F5A5-094B-D3E4-25FF443B2090}"/>
              </a:ext>
            </a:extLst>
          </p:cNvPr>
          <p:cNvSpPr>
            <a:spLocks noGrp="1"/>
          </p:cNvSpPr>
          <p:nvPr>
            <p:ph type="sldNum" sz="quarter" idx="16"/>
          </p:nvPr>
        </p:nvSpPr>
        <p:spPr/>
        <p:txBody>
          <a:bodyPr/>
          <a:lstStyle/>
          <a:p>
            <a:fld id="{E8645303-2AAE-45D1-913A-B06AE6474513}" type="slidenum">
              <a:rPr lang="sv-SE" smtClean="0"/>
              <a:pPr/>
              <a:t>12</a:t>
            </a:fld>
            <a:endParaRPr lang="sv-SE"/>
          </a:p>
        </p:txBody>
      </p:sp>
    </p:spTree>
    <p:extLst>
      <p:ext uri="{BB962C8B-B14F-4D97-AF65-F5344CB8AC3E}">
        <p14:creationId xmlns:p14="http://schemas.microsoft.com/office/powerpoint/2010/main" val="254085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CFF07F-DE62-368B-6765-8F0C8D158C87}"/>
              </a:ext>
            </a:extLst>
          </p:cNvPr>
          <p:cNvSpPr>
            <a:spLocks noGrp="1"/>
          </p:cNvSpPr>
          <p:nvPr>
            <p:ph type="title"/>
          </p:nvPr>
        </p:nvSpPr>
        <p:spPr/>
        <p:txBody>
          <a:bodyPr/>
          <a:lstStyle/>
          <a:p>
            <a:r>
              <a:rPr lang="sv-SE" sz="3200"/>
              <a:t>Ändringar i tidsgräns och avgifter kräver förbättrat stöd invånaren vid bokad tid</a:t>
            </a:r>
          </a:p>
        </p:txBody>
      </p:sp>
      <p:sp>
        <p:nvSpPr>
          <p:cNvPr id="3" name="Platshållare för innehåll 2">
            <a:extLst>
              <a:ext uri="{FF2B5EF4-FFF2-40B4-BE49-F238E27FC236}">
                <a16:creationId xmlns:a16="http://schemas.microsoft.com/office/drawing/2014/main" id="{23F8E9A5-D0A7-A332-380E-B8A35445CBE5}"/>
              </a:ext>
            </a:extLst>
          </p:cNvPr>
          <p:cNvSpPr>
            <a:spLocks noGrp="1"/>
          </p:cNvSpPr>
          <p:nvPr>
            <p:ph sz="quarter" idx="13"/>
          </p:nvPr>
        </p:nvSpPr>
        <p:spPr>
          <a:xfrm>
            <a:off x="803274" y="1629375"/>
            <a:ext cx="10585450" cy="4535488"/>
          </a:xfrm>
        </p:spPr>
        <p:txBody>
          <a:bodyPr/>
          <a:lstStyle/>
          <a:p>
            <a:r>
              <a:rPr lang="sv-SE" dirty="0"/>
              <a:t>Från 1 maj 2023 gäller att tid ska ombokas eller avbokas senast 24 timmar innan annars får patienten en faktura på en avgift som motsvarar patientavgiften för en vuxen. Vid uteblivet besök blir det dubbel avgift.</a:t>
            </a:r>
          </a:p>
          <a:p>
            <a:r>
              <a:rPr lang="sv-SE" dirty="0"/>
              <a:t>Stödet för invånaren att komma ihåg sin tid, kunna omboka och avboka sin tid samt få fullständig information i sin kallelse via 1177.se –  säkerställs och förbättras.</a:t>
            </a:r>
          </a:p>
          <a:p>
            <a:r>
              <a:rPr lang="sv-SE" dirty="0"/>
              <a:t>Alla ska erbjuda sms-påminnelse samt digital ombokning och avbokning via 1177.se och via telefonsvarare (</a:t>
            </a:r>
            <a:r>
              <a:rPr lang="sv-SE" dirty="0" err="1"/>
              <a:t>TeleQ</a:t>
            </a:r>
            <a:r>
              <a:rPr lang="sv-SE" dirty="0"/>
              <a:t> eller liknande) dygnet runt.</a:t>
            </a:r>
          </a:p>
          <a:p>
            <a:r>
              <a:rPr lang="sv-SE" dirty="0"/>
              <a:t>Alla digitala kallelser i VAS kompletteras med information om tidsgräns och dubbel avgift uteblivet besök – vid varje bokning ska digital kallelse (webbkallelse) gå med.</a:t>
            </a:r>
          </a:p>
          <a:p>
            <a:r>
              <a:rPr lang="sv-SE" dirty="0"/>
              <a:t>Utan information vid bokningstillfället får inte avgift tas ut för sen om- och avbokning.</a:t>
            </a:r>
          </a:p>
        </p:txBody>
      </p:sp>
      <p:sp>
        <p:nvSpPr>
          <p:cNvPr id="4" name="Platshållare för datum 3">
            <a:extLst>
              <a:ext uri="{FF2B5EF4-FFF2-40B4-BE49-F238E27FC236}">
                <a16:creationId xmlns:a16="http://schemas.microsoft.com/office/drawing/2014/main" id="{803C2214-A9DD-BF8E-F091-2FE936E8B50C}"/>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17351CE9-2F9A-0CD7-31B3-D39BA2BD2AB1}"/>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ED3D061E-73BA-6D91-B26A-25285314B325}"/>
              </a:ext>
            </a:extLst>
          </p:cNvPr>
          <p:cNvSpPr>
            <a:spLocks noGrp="1"/>
          </p:cNvSpPr>
          <p:nvPr>
            <p:ph type="sldNum" sz="quarter" idx="16"/>
          </p:nvPr>
        </p:nvSpPr>
        <p:spPr/>
        <p:txBody>
          <a:bodyPr/>
          <a:lstStyle/>
          <a:p>
            <a:fld id="{E8645303-2AAE-45D1-913A-B06AE6474513}" type="slidenum">
              <a:rPr lang="sv-SE" smtClean="0"/>
              <a:pPr/>
              <a:t>2</a:t>
            </a:fld>
            <a:endParaRPr lang="sv-SE"/>
          </a:p>
        </p:txBody>
      </p:sp>
    </p:spTree>
    <p:extLst>
      <p:ext uri="{BB962C8B-B14F-4D97-AF65-F5344CB8AC3E}">
        <p14:creationId xmlns:p14="http://schemas.microsoft.com/office/powerpoint/2010/main" val="28421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B04B15-E808-1A2A-119B-94E2C99CFF46}"/>
              </a:ext>
            </a:extLst>
          </p:cNvPr>
          <p:cNvSpPr>
            <a:spLocks noGrp="1"/>
          </p:cNvSpPr>
          <p:nvPr>
            <p:ph type="title"/>
          </p:nvPr>
        </p:nvSpPr>
        <p:spPr>
          <a:xfrm>
            <a:off x="361508" y="81953"/>
            <a:ext cx="10585449" cy="888138"/>
          </a:xfrm>
        </p:spPr>
        <p:txBody>
          <a:bodyPr/>
          <a:lstStyle/>
          <a:p>
            <a:r>
              <a:rPr lang="sv-SE"/>
              <a:t>Digitala kallelser nödvändiga</a:t>
            </a:r>
          </a:p>
        </p:txBody>
      </p:sp>
      <p:sp>
        <p:nvSpPr>
          <p:cNvPr id="3" name="Platshållare för innehåll 2">
            <a:extLst>
              <a:ext uri="{FF2B5EF4-FFF2-40B4-BE49-F238E27FC236}">
                <a16:creationId xmlns:a16="http://schemas.microsoft.com/office/drawing/2014/main" id="{74BC43CF-E3E0-EE0F-FE59-3D656E6DB58F}"/>
              </a:ext>
            </a:extLst>
          </p:cNvPr>
          <p:cNvSpPr>
            <a:spLocks noGrp="1"/>
          </p:cNvSpPr>
          <p:nvPr>
            <p:ph sz="quarter" idx="13"/>
          </p:nvPr>
        </p:nvSpPr>
        <p:spPr>
          <a:xfrm>
            <a:off x="361508" y="781354"/>
            <a:ext cx="11617562" cy="5464547"/>
          </a:xfrm>
        </p:spPr>
        <p:txBody>
          <a:bodyPr/>
          <a:lstStyle/>
          <a:p>
            <a:pPr marL="0" indent="0">
              <a:buNone/>
            </a:pPr>
            <a:r>
              <a:rPr lang="sv-SE"/>
              <a:t>Alla mottagningar behöver säkerställa att en digital kallelse med fullständig information går över till patientens inkorg i 1177.se  för </a:t>
            </a:r>
            <a:r>
              <a:rPr lang="sv-SE" u="sng"/>
              <a:t>varje</a:t>
            </a:r>
            <a:r>
              <a:rPr lang="sv-SE"/>
              <a:t> tid som bokas i VAS. Detta för att:</a:t>
            </a:r>
          </a:p>
          <a:p>
            <a:r>
              <a:rPr lang="sv-SE" b="1"/>
              <a:t>Posten delas ut mer sällan </a:t>
            </a:r>
            <a:r>
              <a:rPr lang="sv-SE"/>
              <a:t>– patienter får inte alltid ut kallelserna i god tid så att de hinner ta ledigt, lösa barnomsorg, ta prover eller ens ta sig till besöket i tid. Digital kallelse (webbkallelse) ska </a:t>
            </a:r>
            <a:r>
              <a:rPr lang="sv-SE" b="1"/>
              <a:t>innehålla allt viktigt </a:t>
            </a:r>
            <a:r>
              <a:rPr lang="sv-SE"/>
              <a:t>och skickas direkt via 1177.se</a:t>
            </a:r>
          </a:p>
          <a:p>
            <a:r>
              <a:rPr lang="sv-SE"/>
              <a:t>Patienten behöver se om det är </a:t>
            </a:r>
            <a:r>
              <a:rPr lang="sv-SE" b="1"/>
              <a:t>videobesök, telefonbesök, hembesök</a:t>
            </a:r>
            <a:r>
              <a:rPr lang="sv-SE"/>
              <a:t> eller på mottagning</a:t>
            </a:r>
          </a:p>
          <a:p>
            <a:r>
              <a:rPr lang="sv-SE"/>
              <a:t>38,3% av de som loggar in på 1177.se (95% av befolkningen í Halland) </a:t>
            </a:r>
            <a:r>
              <a:rPr lang="sv-SE" b="1"/>
              <a:t>önskar digital information</a:t>
            </a:r>
            <a:r>
              <a:rPr lang="sv-SE"/>
              <a:t> och inte brev och papper (uppgiften syns i VAS) – det önskemålet behöver vi möta på bästa sätt</a:t>
            </a:r>
          </a:p>
          <a:p>
            <a:r>
              <a:rPr lang="sv-SE"/>
              <a:t>En digital kallelse </a:t>
            </a:r>
            <a:r>
              <a:rPr lang="sv-SE" b="1"/>
              <a:t>når invånaren </a:t>
            </a:r>
            <a:r>
              <a:rPr lang="sv-SE"/>
              <a:t>säkert, kan inte öppnas av andra, finns kvar och </a:t>
            </a:r>
            <a:r>
              <a:rPr lang="sv-SE" b="1"/>
              <a:t>tappas inte bort</a:t>
            </a:r>
          </a:p>
          <a:p>
            <a:r>
              <a:rPr lang="sv-SE" b="1"/>
              <a:t>Kostnaden för kallelser via brev är mycket stora – </a:t>
            </a:r>
            <a:r>
              <a:rPr lang="sv-SE"/>
              <a:t>arbetstid, papper, utskrift, kuvert, porto </a:t>
            </a:r>
          </a:p>
          <a:p>
            <a:r>
              <a:rPr lang="sv-SE" b="1"/>
              <a:t>Papperskallelse</a:t>
            </a:r>
            <a:r>
              <a:rPr lang="sv-SE"/>
              <a:t> behöver än så länge skickas till </a:t>
            </a:r>
            <a:r>
              <a:rPr lang="sv-SE" b="1"/>
              <a:t>barn 13-17 år </a:t>
            </a:r>
            <a:r>
              <a:rPr lang="sv-SE"/>
              <a:t>eftersom vårdnadshavare inte kan se barnets tid eller digital kallelse via 1177.se när barnet fyllt 13 år. Undantag är exempelvis ungdomsmottagningen, om annat är överenskommet eller det finns speciella förutsättningar.</a:t>
            </a:r>
          </a:p>
          <a:p>
            <a:r>
              <a:rPr lang="sv-SE"/>
              <a:t>Det behöver alltid säkerställas att de som inte kan logga in på 1177.se får informationen via telefon eller kallelse via brev.</a:t>
            </a:r>
          </a:p>
          <a:p>
            <a:endParaRPr lang="sv-SE"/>
          </a:p>
          <a:p>
            <a:endParaRPr lang="sv-SE"/>
          </a:p>
        </p:txBody>
      </p:sp>
      <p:sp>
        <p:nvSpPr>
          <p:cNvPr id="4" name="Platshållare för datum 3">
            <a:extLst>
              <a:ext uri="{FF2B5EF4-FFF2-40B4-BE49-F238E27FC236}">
                <a16:creationId xmlns:a16="http://schemas.microsoft.com/office/drawing/2014/main" id="{15F44F9A-4B0C-C1C4-C8D3-DE330DAE0063}"/>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162CF08E-0D6D-8255-2D76-E6DABD15692E}"/>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127895C8-4BC2-D768-A40C-2DAAAC961867}"/>
              </a:ext>
            </a:extLst>
          </p:cNvPr>
          <p:cNvSpPr>
            <a:spLocks noGrp="1"/>
          </p:cNvSpPr>
          <p:nvPr>
            <p:ph type="sldNum" sz="quarter" idx="16"/>
          </p:nvPr>
        </p:nvSpPr>
        <p:spPr/>
        <p:txBody>
          <a:bodyPr/>
          <a:lstStyle/>
          <a:p>
            <a:fld id="{E8645303-2AAE-45D1-913A-B06AE6474513}" type="slidenum">
              <a:rPr lang="sv-SE" smtClean="0"/>
              <a:pPr/>
              <a:t>3</a:t>
            </a:fld>
            <a:endParaRPr lang="sv-SE"/>
          </a:p>
        </p:txBody>
      </p:sp>
    </p:spTree>
    <p:extLst>
      <p:ext uri="{BB962C8B-B14F-4D97-AF65-F5344CB8AC3E}">
        <p14:creationId xmlns:p14="http://schemas.microsoft.com/office/powerpoint/2010/main" val="322603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86809F-44A6-D000-2954-73CD9F5B526B}"/>
              </a:ext>
            </a:extLst>
          </p:cNvPr>
          <p:cNvSpPr>
            <a:spLocks noGrp="1"/>
          </p:cNvSpPr>
          <p:nvPr>
            <p:ph type="title"/>
          </p:nvPr>
        </p:nvSpPr>
        <p:spPr/>
        <p:txBody>
          <a:bodyPr/>
          <a:lstStyle/>
          <a:p>
            <a:r>
              <a:rPr lang="sv-SE"/>
              <a:t>Bokning i VAS </a:t>
            </a:r>
          </a:p>
        </p:txBody>
      </p:sp>
      <p:sp>
        <p:nvSpPr>
          <p:cNvPr id="6" name="Platshållare för innehåll 5">
            <a:extLst>
              <a:ext uri="{FF2B5EF4-FFF2-40B4-BE49-F238E27FC236}">
                <a16:creationId xmlns:a16="http://schemas.microsoft.com/office/drawing/2014/main" id="{38A9F45D-16A5-45ED-86EB-C7DE42F776C9}"/>
              </a:ext>
            </a:extLst>
          </p:cNvPr>
          <p:cNvSpPr>
            <a:spLocks noGrp="1"/>
          </p:cNvSpPr>
          <p:nvPr>
            <p:ph idx="1"/>
          </p:nvPr>
        </p:nvSpPr>
        <p:spPr/>
        <p:txBody>
          <a:bodyPr/>
          <a:lstStyle/>
          <a:p>
            <a:endParaRPr lang="sv-SE"/>
          </a:p>
          <a:p>
            <a:r>
              <a:rPr lang="sv-SE"/>
              <a:t>När man skapar ett </a:t>
            </a:r>
          </a:p>
          <a:p>
            <a:pPr marL="216000" lvl="1" indent="0">
              <a:buNone/>
            </a:pPr>
            <a:r>
              <a:rPr lang="sv-SE"/>
              <a:t>Vårdkontaktsunderlag (bokning) i VAS </a:t>
            </a:r>
          </a:p>
          <a:p>
            <a:pPr marL="216000" lvl="1" indent="0">
              <a:buNone/>
            </a:pPr>
            <a:r>
              <a:rPr lang="sv-SE"/>
              <a:t>är det viktigt att efter man valt Spara</a:t>
            </a:r>
          </a:p>
          <a:p>
            <a:pPr marL="216000" lvl="1" indent="0">
              <a:buNone/>
            </a:pPr>
            <a:r>
              <a:rPr lang="sv-SE"/>
              <a:t>att man sedan väljer ”</a:t>
            </a:r>
            <a:r>
              <a:rPr lang="sv-SE" b="1"/>
              <a:t>Skriv ut kallelse</a:t>
            </a:r>
            <a:r>
              <a:rPr lang="sv-SE"/>
              <a:t>”</a:t>
            </a:r>
          </a:p>
          <a:p>
            <a:pPr marL="216000" lvl="1" indent="0">
              <a:buNone/>
            </a:pPr>
            <a:r>
              <a:rPr lang="sv-SE"/>
              <a:t>Detta för att patienten ska få rätt </a:t>
            </a:r>
          </a:p>
          <a:p>
            <a:pPr marL="216000" lvl="1" indent="0">
              <a:buNone/>
            </a:pPr>
            <a:r>
              <a:rPr lang="sv-SE"/>
              <a:t>information om sitt inplanerade besök.</a:t>
            </a:r>
          </a:p>
          <a:p>
            <a:pPr marL="216000" lvl="1" indent="0">
              <a:buNone/>
            </a:pPr>
            <a:r>
              <a:rPr lang="sv-SE"/>
              <a:t> </a:t>
            </a:r>
          </a:p>
          <a:p>
            <a:pPr marL="216000" lvl="1" indent="0">
              <a:buNone/>
            </a:pPr>
            <a:endParaRPr lang="sv-SE"/>
          </a:p>
          <a:p>
            <a:endParaRPr lang="sv-SE"/>
          </a:p>
        </p:txBody>
      </p:sp>
      <p:sp>
        <p:nvSpPr>
          <p:cNvPr id="7" name="Platshållare för innehåll 6">
            <a:extLst>
              <a:ext uri="{FF2B5EF4-FFF2-40B4-BE49-F238E27FC236}">
                <a16:creationId xmlns:a16="http://schemas.microsoft.com/office/drawing/2014/main" id="{5E1E5B98-0682-6E54-6103-CA7CC617C301}"/>
              </a:ext>
            </a:extLst>
          </p:cNvPr>
          <p:cNvSpPr>
            <a:spLocks noGrp="1"/>
          </p:cNvSpPr>
          <p:nvPr>
            <p:ph idx="13"/>
          </p:nvPr>
        </p:nvSpPr>
        <p:spPr/>
        <p:txBody>
          <a:bodyPr/>
          <a:lstStyle/>
          <a:p>
            <a:endParaRPr lang="sv-SE"/>
          </a:p>
        </p:txBody>
      </p:sp>
      <p:sp>
        <p:nvSpPr>
          <p:cNvPr id="3" name="Platshållare för datum 2"/>
          <p:cNvSpPr>
            <a:spLocks noGrp="1"/>
          </p:cNvSpPr>
          <p:nvPr>
            <p:ph type="dt" sz="half" idx="14"/>
          </p:nvPr>
        </p:nvSpPr>
        <p:spPr/>
        <p:txBody>
          <a:bodyPr/>
          <a:lstStyle/>
          <a:p>
            <a:r>
              <a:rPr lang="sv-SE"/>
              <a:t>Region Halland  │</a:t>
            </a:r>
          </a:p>
        </p:txBody>
      </p:sp>
      <p:sp>
        <p:nvSpPr>
          <p:cNvPr id="4" name="Platshållare för sidfot 3"/>
          <p:cNvSpPr>
            <a:spLocks noGrp="1"/>
          </p:cNvSpPr>
          <p:nvPr>
            <p:ph type="ftr" sz="quarter" idx="15"/>
          </p:nvPr>
        </p:nvSpPr>
        <p:spPr/>
        <p:txBody>
          <a:bodyPr/>
          <a:lstStyle/>
          <a:p>
            <a:r>
              <a:rPr lang="sv-SE"/>
              <a:t>Halland – Bästa livsplatsen</a:t>
            </a:r>
          </a:p>
        </p:txBody>
      </p:sp>
      <p:sp>
        <p:nvSpPr>
          <p:cNvPr id="5" name="Platshållare för bildnummer 4"/>
          <p:cNvSpPr>
            <a:spLocks noGrp="1"/>
          </p:cNvSpPr>
          <p:nvPr>
            <p:ph type="sldNum" sz="quarter" idx="16"/>
          </p:nvPr>
        </p:nvSpPr>
        <p:spPr/>
        <p:txBody>
          <a:bodyPr/>
          <a:lstStyle/>
          <a:p>
            <a:fld id="{E8645303-2AAE-45D1-913A-B06AE6474513}" type="slidenum">
              <a:rPr lang="sv-SE" smtClean="0"/>
              <a:pPr/>
              <a:t>4</a:t>
            </a:fld>
            <a:endParaRPr lang="sv-SE"/>
          </a:p>
        </p:txBody>
      </p:sp>
      <p:pic>
        <p:nvPicPr>
          <p:cNvPr id="23" name="Bildobjekt 22">
            <a:extLst>
              <a:ext uri="{FF2B5EF4-FFF2-40B4-BE49-F238E27FC236}">
                <a16:creationId xmlns:a16="http://schemas.microsoft.com/office/drawing/2014/main" id="{1E32B724-8F2F-0462-40C3-157A59B9A70C}"/>
              </a:ext>
            </a:extLst>
          </p:cNvPr>
          <p:cNvPicPr>
            <a:picLocks noChangeAspect="1"/>
          </p:cNvPicPr>
          <p:nvPr/>
        </p:nvPicPr>
        <p:blipFill rotWithShape="1">
          <a:blip r:embed="rId2"/>
          <a:srcRect r="-1147"/>
          <a:stretch/>
        </p:blipFill>
        <p:spPr>
          <a:xfrm>
            <a:off x="5543750" y="1629375"/>
            <a:ext cx="6508346" cy="4244403"/>
          </a:xfrm>
          <a:prstGeom prst="rect">
            <a:avLst/>
          </a:prstGeom>
          <a:ln>
            <a:gradFill>
              <a:gsLst>
                <a:gs pos="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mc:AlternateContent xmlns:mc="http://schemas.openxmlformats.org/markup-compatibility/2006" xmlns:p14="http://schemas.microsoft.com/office/powerpoint/2010/main">
        <mc:Choice Requires="p14">
          <p:contentPart p14:bwMode="auto" r:id="rId3">
            <p14:nvContentPartPr>
              <p14:cNvPr id="25" name="Pennanteckning 24">
                <a:extLst>
                  <a:ext uri="{FF2B5EF4-FFF2-40B4-BE49-F238E27FC236}">
                    <a16:creationId xmlns:a16="http://schemas.microsoft.com/office/drawing/2014/main" id="{C96FC5F2-B31E-157B-93AF-031901D37F08}"/>
                  </a:ext>
                </a:extLst>
              </p14:cNvPr>
              <p14:cNvContentPartPr/>
              <p14:nvPr/>
            </p14:nvContentPartPr>
            <p14:xfrm>
              <a:off x="6451722" y="-401315"/>
              <a:ext cx="360" cy="360"/>
            </p14:xfrm>
          </p:contentPart>
        </mc:Choice>
        <mc:Fallback xmlns="">
          <p:pic>
            <p:nvPicPr>
              <p:cNvPr id="25" name="Pennanteckning 24">
                <a:extLst>
                  <a:ext uri="{FF2B5EF4-FFF2-40B4-BE49-F238E27FC236}">
                    <a16:creationId xmlns:a16="http://schemas.microsoft.com/office/drawing/2014/main" id="{C96FC5F2-B31E-157B-93AF-031901D37F08}"/>
                  </a:ext>
                </a:extLst>
              </p:cNvPr>
              <p:cNvPicPr/>
              <p:nvPr/>
            </p:nvPicPr>
            <p:blipFill>
              <a:blip r:embed="rId4"/>
              <a:stretch>
                <a:fillRect/>
              </a:stretch>
            </p:blipFill>
            <p:spPr>
              <a:xfrm>
                <a:off x="6442722" y="-410315"/>
                <a:ext cx="18000" cy="18000"/>
              </a:xfrm>
              <a:prstGeom prst="rect">
                <a:avLst/>
              </a:prstGeom>
            </p:spPr>
          </p:pic>
        </mc:Fallback>
      </mc:AlternateContent>
      <p:sp>
        <p:nvSpPr>
          <p:cNvPr id="33" name="Rektangel 32">
            <a:extLst>
              <a:ext uri="{FF2B5EF4-FFF2-40B4-BE49-F238E27FC236}">
                <a16:creationId xmlns:a16="http://schemas.microsoft.com/office/drawing/2014/main" id="{47C50D1D-E92A-7CFA-F746-0B45D52C8D03}"/>
              </a:ext>
            </a:extLst>
          </p:cNvPr>
          <p:cNvSpPr/>
          <p:nvPr/>
        </p:nvSpPr>
        <p:spPr>
          <a:xfrm>
            <a:off x="11355238" y="3751576"/>
            <a:ext cx="583875" cy="2309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7178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A6AE748-BCD1-D1EC-0836-003CE8A478B6}"/>
              </a:ext>
            </a:extLst>
          </p:cNvPr>
          <p:cNvSpPr>
            <a:spLocks noGrp="1"/>
          </p:cNvSpPr>
          <p:nvPr>
            <p:ph type="title"/>
          </p:nvPr>
        </p:nvSpPr>
        <p:spPr>
          <a:xfrm>
            <a:off x="803275" y="333375"/>
            <a:ext cx="10585449" cy="575816"/>
          </a:xfrm>
        </p:spPr>
        <p:txBody>
          <a:bodyPr/>
          <a:lstStyle/>
          <a:p>
            <a:r>
              <a:rPr lang="en-US" err="1"/>
              <a:t>Välj</a:t>
            </a:r>
            <a:r>
              <a:rPr lang="en-US"/>
              <a:t> kallelse till </a:t>
            </a:r>
            <a:r>
              <a:rPr lang="en-US" err="1"/>
              <a:t>vårdkontaktsunderlaget</a:t>
            </a:r>
            <a:endParaRPr lang="en-US"/>
          </a:p>
        </p:txBody>
      </p:sp>
      <p:sp>
        <p:nvSpPr>
          <p:cNvPr id="6" name="textruta 5">
            <a:extLst>
              <a:ext uri="{FF2B5EF4-FFF2-40B4-BE49-F238E27FC236}">
                <a16:creationId xmlns:a16="http://schemas.microsoft.com/office/drawing/2014/main" id="{9592DB11-ED1D-F235-213D-95E05C32BD2F}"/>
              </a:ext>
            </a:extLst>
          </p:cNvPr>
          <p:cNvSpPr txBox="1"/>
          <p:nvPr/>
        </p:nvSpPr>
        <p:spPr>
          <a:xfrm>
            <a:off x="803275" y="1665288"/>
            <a:ext cx="4860000" cy="4535488"/>
          </a:xfrm>
          <a:prstGeom prst="rect">
            <a:avLst/>
          </a:prstGeom>
        </p:spPr>
        <p:txBody>
          <a:bodyPr vert="horz" lIns="0" tIns="0" rIns="0" bIns="0" rtlCol="0" anchor="t">
            <a:normAutofit/>
          </a:bodyPr>
          <a:lstStyle/>
          <a:p>
            <a:pPr marL="285750" indent="-287655">
              <a:lnSpc>
                <a:spcPct val="90000"/>
              </a:lnSpc>
              <a:spcAft>
                <a:spcPts val="600"/>
              </a:spcAft>
              <a:buClr>
                <a:schemeClr val="accent1"/>
              </a:buClr>
              <a:buFont typeface="Arial" panose="020B0604020202020204" pitchFamily="34" charset="0"/>
              <a:buChar char="●"/>
            </a:pPr>
            <a:r>
              <a:rPr lang="sv-SE" sz="1900" b="0"/>
              <a:t>Välj sedan den kallelsen som hör ihop med den Bokade vårdkontakten.</a:t>
            </a:r>
            <a:endParaRPr lang="sv-SE"/>
          </a:p>
          <a:p>
            <a:pPr marL="285750" indent="-287655">
              <a:lnSpc>
                <a:spcPct val="90000"/>
              </a:lnSpc>
              <a:spcAft>
                <a:spcPts val="600"/>
              </a:spcAft>
              <a:buClr>
                <a:schemeClr val="accent1"/>
              </a:buClr>
              <a:buFont typeface="Arial" panose="020B0604020202020204" pitchFamily="34" charset="0"/>
              <a:buChar char="●"/>
            </a:pPr>
            <a:r>
              <a:rPr lang="sv-SE" sz="1900" b="0"/>
              <a:t>Om man skriver text i </a:t>
            </a:r>
            <a:r>
              <a:rPr lang="sv-SE" sz="1900" b="1"/>
              <a:t>Fritext i kallelse </a:t>
            </a:r>
            <a:r>
              <a:rPr lang="sv-SE" sz="1900" b="0"/>
              <a:t>så kommer denna text med både i papperskallelsen </a:t>
            </a:r>
            <a:r>
              <a:rPr lang="sv-SE" sz="1900"/>
              <a:t>(</a:t>
            </a:r>
            <a:r>
              <a:rPr lang="sv-SE" sz="1900" b="1"/>
              <a:t>Skriv ut</a:t>
            </a:r>
            <a:r>
              <a:rPr lang="sv-SE" sz="1900"/>
              <a:t>) </a:t>
            </a:r>
            <a:r>
              <a:rPr lang="sv-SE" sz="1900" b="0"/>
              <a:t>och </a:t>
            </a:r>
            <a:r>
              <a:rPr lang="sv-SE" sz="1900"/>
              <a:t>digital kallelse</a:t>
            </a:r>
            <a:r>
              <a:rPr lang="sv-SE" sz="1900" b="0"/>
              <a:t> (både vid </a:t>
            </a:r>
            <a:r>
              <a:rPr lang="sv-SE" sz="1900" b="1"/>
              <a:t>Skriv ut </a:t>
            </a:r>
            <a:r>
              <a:rPr lang="sv-SE" sz="1900" b="0"/>
              <a:t>och </a:t>
            </a:r>
            <a:r>
              <a:rPr lang="sv-SE" sz="1900" b="1"/>
              <a:t>Spara</a:t>
            </a:r>
            <a:r>
              <a:rPr lang="sv-SE" sz="1900" b="0"/>
              <a:t>) </a:t>
            </a:r>
            <a:r>
              <a:rPr lang="sv-SE" sz="1900"/>
              <a:t>.</a:t>
            </a:r>
            <a:br>
              <a:rPr lang="sv-SE" sz="1900" b="0"/>
            </a:br>
            <a:endParaRPr lang="sv-SE" sz="1900" b="0">
              <a:cs typeface="Arial" panose="020B0604020202020204"/>
            </a:endParaRPr>
          </a:p>
          <a:p>
            <a:pPr marL="285750" indent="-287655">
              <a:lnSpc>
                <a:spcPct val="90000"/>
              </a:lnSpc>
              <a:spcAft>
                <a:spcPts val="600"/>
              </a:spcAft>
              <a:buClr>
                <a:schemeClr val="accent1"/>
              </a:buClr>
              <a:buFont typeface="Arial" panose="020B0604020202020204" pitchFamily="34" charset="0"/>
              <a:buChar char="●"/>
            </a:pPr>
            <a:r>
              <a:rPr lang="sv-SE" sz="1900" b="0"/>
              <a:t>Väljer man </a:t>
            </a:r>
            <a:r>
              <a:rPr lang="sv-SE" sz="1900" b="1"/>
              <a:t>Skriv ut </a:t>
            </a:r>
            <a:r>
              <a:rPr lang="sv-SE" sz="1900" b="0"/>
              <a:t>så får </a:t>
            </a:r>
            <a:br>
              <a:rPr lang="sv-SE" sz="1900" b="0"/>
            </a:br>
            <a:r>
              <a:rPr lang="sv-SE" sz="1900" b="0"/>
              <a:t>patienten kallelsen både i</a:t>
            </a:r>
            <a:br>
              <a:rPr lang="sv-SE" sz="1900" b="0"/>
            </a:br>
            <a:r>
              <a:rPr lang="sv-SE" sz="1900" b="0"/>
              <a:t>pappersformat och</a:t>
            </a:r>
            <a:r>
              <a:rPr lang="sv-SE" sz="1900"/>
              <a:t> digital kallelse</a:t>
            </a:r>
            <a:r>
              <a:rPr lang="sv-SE" sz="1900" b="0"/>
              <a:t> på 1177.se. </a:t>
            </a:r>
            <a:br>
              <a:rPr lang="sv-SE" sz="1900" b="0"/>
            </a:br>
            <a:endParaRPr lang="sv-SE" sz="1900" b="0">
              <a:cs typeface="Arial" panose="020B0604020202020204"/>
            </a:endParaRPr>
          </a:p>
          <a:p>
            <a:pPr marL="285750" indent="-287655">
              <a:lnSpc>
                <a:spcPct val="90000"/>
              </a:lnSpc>
              <a:spcAft>
                <a:spcPts val="600"/>
              </a:spcAft>
              <a:buClr>
                <a:schemeClr val="accent1"/>
              </a:buClr>
              <a:buFont typeface="Arial" panose="020B0604020202020204" pitchFamily="34" charset="0"/>
              <a:buChar char="●"/>
            </a:pPr>
            <a:r>
              <a:rPr lang="sv-SE" sz="1900" b="0"/>
              <a:t>Väljer man enbart </a:t>
            </a:r>
            <a:r>
              <a:rPr lang="sv-SE" sz="1900" b="1"/>
              <a:t>Spara</a:t>
            </a:r>
            <a:r>
              <a:rPr lang="sv-SE" sz="1900" b="0"/>
              <a:t> så </a:t>
            </a:r>
            <a:br>
              <a:rPr lang="sv-SE" sz="1900" b="0"/>
            </a:br>
            <a:r>
              <a:rPr lang="sv-SE" sz="1900" b="0"/>
              <a:t>får patienten enbart </a:t>
            </a:r>
            <a:br>
              <a:rPr lang="sv-SE" sz="1900" b="0"/>
            </a:br>
            <a:r>
              <a:rPr lang="sv-SE" sz="1900" b="0"/>
              <a:t> digital kallelse i 1177.se</a:t>
            </a:r>
            <a:r>
              <a:rPr lang="sv-SE" sz="1900"/>
              <a:t>.</a:t>
            </a:r>
            <a:endParaRPr lang="sv-SE" sz="1900">
              <a:cs typeface="Arial"/>
            </a:endParaRPr>
          </a:p>
        </p:txBody>
      </p:sp>
      <p:pic>
        <p:nvPicPr>
          <p:cNvPr id="7" name="Bildobjekt 6">
            <a:extLst>
              <a:ext uri="{FF2B5EF4-FFF2-40B4-BE49-F238E27FC236}">
                <a16:creationId xmlns:a16="http://schemas.microsoft.com/office/drawing/2014/main" id="{A8D92D33-C0D3-0124-2178-90E07CA7D3A3}"/>
              </a:ext>
            </a:extLst>
          </p:cNvPr>
          <p:cNvPicPr>
            <a:picLocks noChangeAspect="1"/>
          </p:cNvPicPr>
          <p:nvPr/>
        </p:nvPicPr>
        <p:blipFill>
          <a:blip r:embed="rId2"/>
          <a:stretch>
            <a:fillRect/>
          </a:stretch>
        </p:blipFill>
        <p:spPr>
          <a:xfrm>
            <a:off x="5619887" y="1951038"/>
            <a:ext cx="5715582" cy="3459162"/>
          </a:xfrm>
          <a:prstGeom prst="rect">
            <a:avLst/>
          </a:prstGeom>
          <a:noFill/>
        </p:spPr>
      </p:pic>
      <p:sp>
        <p:nvSpPr>
          <p:cNvPr id="2" name="Platshållare för datum 1">
            <a:extLst>
              <a:ext uri="{FF2B5EF4-FFF2-40B4-BE49-F238E27FC236}">
                <a16:creationId xmlns:a16="http://schemas.microsoft.com/office/drawing/2014/main" id="{F39FE0DD-DEB3-10CE-B868-8F4F8C408CAE}"/>
              </a:ext>
            </a:extLst>
          </p:cNvPr>
          <p:cNvSpPr>
            <a:spLocks noGrp="1"/>
          </p:cNvSpPr>
          <p:nvPr>
            <p:ph type="dt" sz="half" idx="14"/>
          </p:nvPr>
        </p:nvSpPr>
        <p:spPr>
          <a:xfrm>
            <a:off x="9781032" y="6452047"/>
            <a:ext cx="1440000" cy="324000"/>
          </a:xfrm>
        </p:spPr>
        <p:txBody>
          <a:bodyPr vert="horz" lIns="0" tIns="0" rIns="0" bIns="0" rtlCol="0" anchor="ctr">
            <a:normAutofit/>
          </a:bodyPr>
          <a:lstStyle/>
          <a:p>
            <a:pPr>
              <a:spcAft>
                <a:spcPts val="600"/>
              </a:spcAft>
            </a:pPr>
            <a:r>
              <a:rPr lang="sv-SE" b="1" kern="1200">
                <a:latin typeface="+mn-lt"/>
                <a:ea typeface="+mn-ea"/>
                <a:cs typeface="+mn-cs"/>
              </a:rPr>
              <a:t>Region Halland  │</a:t>
            </a:r>
          </a:p>
        </p:txBody>
      </p:sp>
      <p:sp>
        <p:nvSpPr>
          <p:cNvPr id="3" name="Platshållare för sidfot 2">
            <a:extLst>
              <a:ext uri="{FF2B5EF4-FFF2-40B4-BE49-F238E27FC236}">
                <a16:creationId xmlns:a16="http://schemas.microsoft.com/office/drawing/2014/main" id="{5B1D0D54-763D-6412-2C02-39BB0070DCA2}"/>
              </a:ext>
            </a:extLst>
          </p:cNvPr>
          <p:cNvSpPr>
            <a:spLocks noGrp="1"/>
          </p:cNvSpPr>
          <p:nvPr>
            <p:ph type="ftr" sz="quarter" idx="15"/>
          </p:nvPr>
        </p:nvSpPr>
        <p:spPr>
          <a:xfrm>
            <a:off x="809625" y="6452047"/>
            <a:ext cx="4114800" cy="324000"/>
          </a:xfrm>
        </p:spPr>
        <p:txBody>
          <a:bodyPr vert="horz" lIns="0" tIns="0" rIns="0" bIns="0" rtlCol="0" anchor="ctr">
            <a:normAutofit/>
          </a:bodyPr>
          <a:lstStyle/>
          <a:p>
            <a:pPr>
              <a:spcAft>
                <a:spcPts val="600"/>
              </a:spcAft>
            </a:pPr>
            <a:r>
              <a:rPr lang="sv-SE" b="1" kern="1200">
                <a:latin typeface="+mn-lt"/>
                <a:ea typeface="+mn-ea"/>
                <a:cs typeface="+mn-cs"/>
              </a:rPr>
              <a:t>Halland – Bästa livsplatsen</a:t>
            </a:r>
          </a:p>
        </p:txBody>
      </p:sp>
      <p:sp>
        <p:nvSpPr>
          <p:cNvPr id="4" name="Platshållare för bildnummer 3">
            <a:extLst>
              <a:ext uri="{FF2B5EF4-FFF2-40B4-BE49-F238E27FC236}">
                <a16:creationId xmlns:a16="http://schemas.microsoft.com/office/drawing/2014/main" id="{650975F6-7C82-2A85-A984-5BB4133FEAE2}"/>
              </a:ext>
            </a:extLst>
          </p:cNvPr>
          <p:cNvSpPr>
            <a:spLocks noGrp="1"/>
          </p:cNvSpPr>
          <p:nvPr>
            <p:ph type="sldNum" sz="quarter" idx="16"/>
          </p:nvPr>
        </p:nvSpPr>
        <p:spPr>
          <a:xfrm>
            <a:off x="11227469" y="6452047"/>
            <a:ext cx="216000" cy="324000"/>
          </a:xfrm>
        </p:spPr>
        <p:txBody>
          <a:bodyPr vert="horz" lIns="0" tIns="0" rIns="0" bIns="0" rtlCol="0" anchor="ctr">
            <a:normAutofit/>
          </a:bodyPr>
          <a:lstStyle/>
          <a:p>
            <a:pPr>
              <a:spcAft>
                <a:spcPts val="600"/>
              </a:spcAft>
            </a:pPr>
            <a:fld id="{E8645303-2AAE-45D1-913A-B06AE6474513}" type="slidenum">
              <a:rPr lang="sv-SE" smtClean="0"/>
              <a:pPr>
                <a:spcAft>
                  <a:spcPts val="600"/>
                </a:spcAft>
              </a:pPr>
              <a:t>5</a:t>
            </a:fld>
            <a:endParaRPr lang="sv-SE"/>
          </a:p>
        </p:txBody>
      </p:sp>
      <p:sp>
        <p:nvSpPr>
          <p:cNvPr id="5" name="Rektangel 4">
            <a:extLst>
              <a:ext uri="{FF2B5EF4-FFF2-40B4-BE49-F238E27FC236}">
                <a16:creationId xmlns:a16="http://schemas.microsoft.com/office/drawing/2014/main" id="{E820161A-9A90-B211-90AB-41BB326740F8}"/>
              </a:ext>
            </a:extLst>
          </p:cNvPr>
          <p:cNvSpPr/>
          <p:nvPr/>
        </p:nvSpPr>
        <p:spPr>
          <a:xfrm>
            <a:off x="8477678" y="3676650"/>
            <a:ext cx="1524000" cy="22594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7EA8B127-598B-EE1D-DE9A-090A4E65CBA0}"/>
              </a:ext>
            </a:extLst>
          </p:cNvPr>
          <p:cNvSpPr/>
          <p:nvPr/>
        </p:nvSpPr>
        <p:spPr>
          <a:xfrm>
            <a:off x="8943975" y="3219450"/>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7831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1F3E0A-E105-B522-2DF4-C4880BF12008}"/>
              </a:ext>
            </a:extLst>
          </p:cNvPr>
          <p:cNvSpPr>
            <a:spLocks noGrp="1"/>
          </p:cNvSpPr>
          <p:nvPr>
            <p:ph type="title"/>
          </p:nvPr>
        </p:nvSpPr>
        <p:spPr/>
        <p:txBody>
          <a:bodyPr anchor="ctr">
            <a:normAutofit/>
          </a:bodyPr>
          <a:lstStyle/>
          <a:p>
            <a:r>
              <a:rPr lang="sv-SE"/>
              <a:t>            Patient inloggad på 1177.se. </a:t>
            </a:r>
          </a:p>
        </p:txBody>
      </p:sp>
      <p:sp>
        <p:nvSpPr>
          <p:cNvPr id="15" name="Content Placeholder 2">
            <a:extLst>
              <a:ext uri="{FF2B5EF4-FFF2-40B4-BE49-F238E27FC236}">
                <a16:creationId xmlns:a16="http://schemas.microsoft.com/office/drawing/2014/main" id="{6A953B0B-1DE9-9EDD-211D-B3C8FF83E025}"/>
              </a:ext>
            </a:extLst>
          </p:cNvPr>
          <p:cNvSpPr>
            <a:spLocks noGrp="1"/>
          </p:cNvSpPr>
          <p:nvPr>
            <p:ph idx="1"/>
          </p:nvPr>
        </p:nvSpPr>
        <p:spPr/>
        <p:txBody>
          <a:bodyPr vert="horz" lIns="0" tIns="0" rIns="0" bIns="0" rtlCol="0" anchor="t">
            <a:normAutofit/>
          </a:bodyPr>
          <a:lstStyle/>
          <a:p>
            <a:pPr marL="287655" indent="-287655"/>
            <a:r>
              <a:rPr lang="en-US" err="1"/>
              <a:t>När</a:t>
            </a:r>
            <a:r>
              <a:rPr lang="en-US"/>
              <a:t> patient </a:t>
            </a:r>
            <a:r>
              <a:rPr lang="en-US" err="1"/>
              <a:t>loggat</a:t>
            </a:r>
            <a:r>
              <a:rPr lang="en-US"/>
              <a:t> in </a:t>
            </a:r>
            <a:r>
              <a:rPr lang="en-US" err="1"/>
              <a:t>på</a:t>
            </a:r>
            <a:r>
              <a:rPr lang="en-US"/>
              <a:t> 1177.se </a:t>
            </a:r>
            <a:r>
              <a:rPr lang="en-US" err="1"/>
              <a:t>så</a:t>
            </a:r>
            <a:r>
              <a:rPr lang="en-US"/>
              <a:t> </a:t>
            </a:r>
            <a:r>
              <a:rPr lang="en-US" err="1"/>
              <a:t>finns</a:t>
            </a:r>
            <a:r>
              <a:rPr lang="en-US"/>
              <a:t> den </a:t>
            </a:r>
            <a:r>
              <a:rPr lang="en-US" err="1"/>
              <a:t>digitala</a:t>
            </a:r>
            <a:r>
              <a:rPr lang="en-US"/>
              <a:t> </a:t>
            </a:r>
            <a:r>
              <a:rPr lang="en-US" err="1"/>
              <a:t>kallelsen</a:t>
            </a:r>
            <a:r>
              <a:rPr lang="en-US"/>
              <a:t> </a:t>
            </a:r>
            <a:r>
              <a:rPr lang="en-US" err="1"/>
              <a:t>i</a:t>
            </a:r>
            <a:r>
              <a:rPr lang="en-US"/>
              <a:t> </a:t>
            </a:r>
            <a:r>
              <a:rPr lang="en-US" err="1"/>
              <a:t>Inkorgen</a:t>
            </a:r>
            <a:endParaRPr lang="en-US">
              <a:cs typeface="Arial" panose="020B0604020202020204"/>
            </a:endParaRPr>
          </a:p>
          <a:p>
            <a:pPr marL="287655" indent="-287655"/>
            <a:endParaRPr lang="en-US">
              <a:cs typeface="Arial" panose="020B0604020202020204"/>
            </a:endParaRPr>
          </a:p>
          <a:p>
            <a:pPr marL="287655" indent="-287655"/>
            <a:endParaRPr lang="en-US">
              <a:cs typeface="Arial" panose="020B0604020202020204"/>
            </a:endParaRPr>
          </a:p>
          <a:p>
            <a:pPr marL="287655" indent="-287655"/>
            <a:endParaRPr lang="en-US">
              <a:cs typeface="Arial" panose="020B0604020202020204"/>
            </a:endParaRPr>
          </a:p>
          <a:p>
            <a:pPr marL="287655" indent="-287655"/>
            <a:endParaRPr lang="en-US">
              <a:cs typeface="Arial" panose="020B0604020202020204"/>
            </a:endParaRPr>
          </a:p>
          <a:p>
            <a:pPr marL="287655" indent="-287655"/>
            <a:r>
              <a:rPr lang="en-US" err="1"/>
              <a:t>När</a:t>
            </a:r>
            <a:r>
              <a:rPr lang="en-US"/>
              <a:t> </a:t>
            </a:r>
            <a:r>
              <a:rPr lang="en-US" err="1"/>
              <a:t>patienten</a:t>
            </a:r>
            <a:r>
              <a:rPr lang="en-US"/>
              <a:t> </a:t>
            </a:r>
            <a:r>
              <a:rPr lang="en-US" err="1"/>
              <a:t>klickar</a:t>
            </a:r>
            <a:r>
              <a:rPr lang="en-US"/>
              <a:t> </a:t>
            </a:r>
            <a:r>
              <a:rPr lang="en-US" err="1"/>
              <a:t>på</a:t>
            </a:r>
            <a:r>
              <a:rPr lang="en-US"/>
              <a:t> </a:t>
            </a:r>
            <a:r>
              <a:rPr lang="en-US" b="1"/>
              <a:t>Se </a:t>
            </a:r>
            <a:r>
              <a:rPr lang="en-US" b="1" err="1"/>
              <a:t>inkorg</a:t>
            </a:r>
            <a:r>
              <a:rPr lang="en-US" b="1"/>
              <a:t> </a:t>
            </a:r>
            <a:r>
              <a:rPr lang="en-US" err="1"/>
              <a:t>får</a:t>
            </a:r>
            <a:r>
              <a:rPr lang="en-US"/>
              <a:t> </a:t>
            </a:r>
            <a:r>
              <a:rPr lang="en-US" err="1"/>
              <a:t>patienten</a:t>
            </a:r>
            <a:r>
              <a:rPr lang="en-US"/>
              <a:t> </a:t>
            </a:r>
            <a:r>
              <a:rPr lang="en-US" err="1"/>
              <a:t>upp</a:t>
            </a:r>
            <a:r>
              <a:rPr lang="en-US"/>
              <a:t> </a:t>
            </a:r>
            <a:r>
              <a:rPr lang="en-US" err="1"/>
              <a:t>alla</a:t>
            </a:r>
            <a:r>
              <a:rPr lang="en-US"/>
              <a:t> </a:t>
            </a:r>
            <a:r>
              <a:rPr lang="en-US" err="1"/>
              <a:t>meddelanden</a:t>
            </a:r>
            <a:r>
              <a:rPr lang="en-US"/>
              <a:t> </a:t>
            </a:r>
            <a:r>
              <a:rPr lang="en-US" err="1"/>
              <a:t>som</a:t>
            </a:r>
            <a:r>
              <a:rPr lang="en-US"/>
              <a:t> </a:t>
            </a:r>
            <a:r>
              <a:rPr lang="en-US" err="1"/>
              <a:t>finns</a:t>
            </a:r>
            <a:r>
              <a:rPr lang="en-US"/>
              <a:t> i </a:t>
            </a:r>
            <a:r>
              <a:rPr lang="en-US" err="1"/>
              <a:t>inkorgen</a:t>
            </a:r>
            <a:r>
              <a:rPr lang="en-US"/>
              <a:t>. </a:t>
            </a:r>
            <a:endParaRPr lang="en-US">
              <a:cs typeface="Arial" panose="020B0604020202020204"/>
            </a:endParaRPr>
          </a:p>
        </p:txBody>
      </p:sp>
      <p:sp>
        <p:nvSpPr>
          <p:cNvPr id="27" name="Platshållare för innehåll 26">
            <a:extLst>
              <a:ext uri="{FF2B5EF4-FFF2-40B4-BE49-F238E27FC236}">
                <a16:creationId xmlns:a16="http://schemas.microsoft.com/office/drawing/2014/main" id="{5FEE30C2-6277-A8D6-FD6C-FF5F71F24F46}"/>
              </a:ext>
            </a:extLst>
          </p:cNvPr>
          <p:cNvSpPr>
            <a:spLocks noGrp="1"/>
          </p:cNvSpPr>
          <p:nvPr>
            <p:ph idx="13"/>
          </p:nvPr>
        </p:nvSpPr>
        <p:spPr/>
        <p:txBody>
          <a:bodyPr/>
          <a:lstStyle/>
          <a:p>
            <a:endParaRPr lang="sv-SE"/>
          </a:p>
        </p:txBody>
      </p:sp>
      <p:sp>
        <p:nvSpPr>
          <p:cNvPr id="4" name="Platshållare för datum 3">
            <a:extLst>
              <a:ext uri="{FF2B5EF4-FFF2-40B4-BE49-F238E27FC236}">
                <a16:creationId xmlns:a16="http://schemas.microsoft.com/office/drawing/2014/main" id="{986EC4EA-8AF7-D132-A602-752FDEF23C27}"/>
              </a:ext>
            </a:extLst>
          </p:cNvPr>
          <p:cNvSpPr>
            <a:spLocks noGrp="1"/>
          </p:cNvSpPr>
          <p:nvPr>
            <p:ph type="dt" sz="half" idx="14"/>
          </p:nvPr>
        </p:nvSpPr>
        <p:spPr/>
        <p:txBody>
          <a:bodyPr anchor="ctr">
            <a:normAutofit/>
          </a:bodyPr>
          <a:lstStyle/>
          <a:p>
            <a:pPr>
              <a:spcAft>
                <a:spcPts val="600"/>
              </a:spcAft>
            </a:pPr>
            <a:r>
              <a:rPr lang="sv-SE"/>
              <a:t>Region Halland  │</a:t>
            </a:r>
          </a:p>
        </p:txBody>
      </p:sp>
      <p:sp>
        <p:nvSpPr>
          <p:cNvPr id="5" name="Platshållare för sidfot 4">
            <a:extLst>
              <a:ext uri="{FF2B5EF4-FFF2-40B4-BE49-F238E27FC236}">
                <a16:creationId xmlns:a16="http://schemas.microsoft.com/office/drawing/2014/main" id="{5235B52F-5827-A38C-D1F5-E97DC1BB5216}"/>
              </a:ext>
            </a:extLst>
          </p:cNvPr>
          <p:cNvSpPr>
            <a:spLocks noGrp="1"/>
          </p:cNvSpPr>
          <p:nvPr>
            <p:ph type="ftr" sz="quarter" idx="15"/>
          </p:nvPr>
        </p:nvSpPr>
        <p:spPr/>
        <p:txBody>
          <a:bodyPr anchor="ctr">
            <a:normAutofit/>
          </a:bodyPr>
          <a:lstStyle/>
          <a:p>
            <a:pPr>
              <a:spcAft>
                <a:spcPts val="600"/>
              </a:spcAft>
            </a:pPr>
            <a:r>
              <a:rPr lang="sv-SE"/>
              <a:t>Halland – Bästa livsplatsen</a:t>
            </a:r>
          </a:p>
        </p:txBody>
      </p:sp>
      <p:sp>
        <p:nvSpPr>
          <p:cNvPr id="6" name="Platshållare för bildnummer 5">
            <a:extLst>
              <a:ext uri="{FF2B5EF4-FFF2-40B4-BE49-F238E27FC236}">
                <a16:creationId xmlns:a16="http://schemas.microsoft.com/office/drawing/2014/main" id="{C8191F4B-C8B8-4D7D-B03A-092404FD0E7C}"/>
              </a:ext>
            </a:extLst>
          </p:cNvPr>
          <p:cNvSpPr>
            <a:spLocks noGrp="1"/>
          </p:cNvSpPr>
          <p:nvPr>
            <p:ph type="sldNum" sz="quarter" idx="16"/>
          </p:nvPr>
        </p:nvSpPr>
        <p:spPr/>
        <p:txBody>
          <a:bodyPr anchor="ctr">
            <a:normAutofit/>
          </a:bodyPr>
          <a:lstStyle/>
          <a:p>
            <a:pPr>
              <a:spcAft>
                <a:spcPts val="600"/>
              </a:spcAft>
            </a:pPr>
            <a:fld id="{E8645303-2AAE-45D1-913A-B06AE6474513}" type="slidenum">
              <a:rPr lang="sv-SE" smtClean="0"/>
              <a:pPr>
                <a:spcAft>
                  <a:spcPts val="600"/>
                </a:spcAft>
              </a:pPr>
              <a:t>6</a:t>
            </a:fld>
            <a:endParaRPr lang="sv-SE"/>
          </a:p>
        </p:txBody>
      </p:sp>
      <p:pic>
        <p:nvPicPr>
          <p:cNvPr id="24" name="Bildobjekt 23">
            <a:extLst>
              <a:ext uri="{FF2B5EF4-FFF2-40B4-BE49-F238E27FC236}">
                <a16:creationId xmlns:a16="http://schemas.microsoft.com/office/drawing/2014/main" id="{4307EAFC-6878-B3C4-5719-B278A4040091}"/>
              </a:ext>
            </a:extLst>
          </p:cNvPr>
          <p:cNvPicPr>
            <a:picLocks noChangeAspect="1"/>
          </p:cNvPicPr>
          <p:nvPr/>
        </p:nvPicPr>
        <p:blipFill>
          <a:blip r:embed="rId2"/>
          <a:stretch>
            <a:fillRect/>
          </a:stretch>
        </p:blipFill>
        <p:spPr>
          <a:xfrm>
            <a:off x="6226789" y="1665288"/>
            <a:ext cx="4077419" cy="1906587"/>
          </a:xfrm>
          <a:prstGeom prst="rect">
            <a:avLst/>
          </a:prstGeom>
        </p:spPr>
      </p:pic>
      <p:pic>
        <p:nvPicPr>
          <p:cNvPr id="26" name="Bildobjekt 25">
            <a:extLst>
              <a:ext uri="{FF2B5EF4-FFF2-40B4-BE49-F238E27FC236}">
                <a16:creationId xmlns:a16="http://schemas.microsoft.com/office/drawing/2014/main" id="{CB0F78EA-5736-E9B2-47A2-8EE6DEE5EBC3}"/>
              </a:ext>
            </a:extLst>
          </p:cNvPr>
          <p:cNvPicPr>
            <a:picLocks noChangeAspect="1"/>
          </p:cNvPicPr>
          <p:nvPr/>
        </p:nvPicPr>
        <p:blipFill>
          <a:blip r:embed="rId3"/>
          <a:stretch>
            <a:fillRect/>
          </a:stretch>
        </p:blipFill>
        <p:spPr>
          <a:xfrm>
            <a:off x="6207123" y="3571874"/>
            <a:ext cx="5091449" cy="2628901"/>
          </a:xfrm>
          <a:prstGeom prst="rect">
            <a:avLst/>
          </a:prstGeom>
        </p:spPr>
      </p:pic>
      <p:cxnSp>
        <p:nvCxnSpPr>
          <p:cNvPr id="29" name="Rak pilkoppling 28">
            <a:extLst>
              <a:ext uri="{FF2B5EF4-FFF2-40B4-BE49-F238E27FC236}">
                <a16:creationId xmlns:a16="http://schemas.microsoft.com/office/drawing/2014/main" id="{AB8FDEFC-EDB5-812B-4ADC-321303FD47F2}"/>
              </a:ext>
            </a:extLst>
          </p:cNvPr>
          <p:cNvCxnSpPr/>
          <p:nvPr/>
        </p:nvCxnSpPr>
        <p:spPr>
          <a:xfrm>
            <a:off x="4486275" y="2181225"/>
            <a:ext cx="2219325" cy="4000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Rak pilkoppling 30">
            <a:extLst>
              <a:ext uri="{FF2B5EF4-FFF2-40B4-BE49-F238E27FC236}">
                <a16:creationId xmlns:a16="http://schemas.microsoft.com/office/drawing/2014/main" id="{1C47BD52-C65B-0B91-2B89-D3AB1F261C8B}"/>
              </a:ext>
            </a:extLst>
          </p:cNvPr>
          <p:cNvCxnSpPr/>
          <p:nvPr/>
        </p:nvCxnSpPr>
        <p:spPr>
          <a:xfrm>
            <a:off x="5572125" y="5029200"/>
            <a:ext cx="1047750" cy="666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9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4812475-4DA7-3B47-B4CA-ED67F63D5335}"/>
              </a:ext>
            </a:extLst>
          </p:cNvPr>
          <p:cNvSpPr>
            <a:spLocks noGrp="1"/>
          </p:cNvSpPr>
          <p:nvPr>
            <p:ph type="title"/>
          </p:nvPr>
        </p:nvSpPr>
        <p:spPr>
          <a:xfrm>
            <a:off x="803275" y="333375"/>
            <a:ext cx="10585449" cy="1296000"/>
          </a:xfrm>
        </p:spPr>
        <p:txBody>
          <a:bodyPr anchor="ctr">
            <a:normAutofit/>
          </a:bodyPr>
          <a:lstStyle/>
          <a:p>
            <a:r>
              <a:rPr lang="en-US" err="1"/>
              <a:t>När</a:t>
            </a:r>
            <a:r>
              <a:rPr lang="en-US"/>
              <a:t> </a:t>
            </a:r>
            <a:r>
              <a:rPr lang="en-US" err="1"/>
              <a:t>patienten</a:t>
            </a:r>
            <a:r>
              <a:rPr lang="en-US"/>
              <a:t> </a:t>
            </a:r>
            <a:r>
              <a:rPr lang="en-US" err="1"/>
              <a:t>öppnat</a:t>
            </a:r>
            <a:r>
              <a:rPr lang="en-US"/>
              <a:t> </a:t>
            </a:r>
            <a:r>
              <a:rPr lang="en-US" err="1"/>
              <a:t>sitt</a:t>
            </a:r>
            <a:r>
              <a:rPr lang="en-US"/>
              <a:t> </a:t>
            </a:r>
            <a:r>
              <a:rPr lang="en-US" err="1"/>
              <a:t>inkorgsmeddelande</a:t>
            </a:r>
            <a:r>
              <a:rPr lang="en-US"/>
              <a:t> i 1177.se</a:t>
            </a:r>
          </a:p>
        </p:txBody>
      </p:sp>
      <p:sp>
        <p:nvSpPr>
          <p:cNvPr id="21" name="Content Placeholder 2">
            <a:extLst>
              <a:ext uri="{FF2B5EF4-FFF2-40B4-BE49-F238E27FC236}">
                <a16:creationId xmlns:a16="http://schemas.microsoft.com/office/drawing/2014/main" id="{0E38EF76-878D-8559-4C81-1EC53985A9C1}"/>
              </a:ext>
            </a:extLst>
          </p:cNvPr>
          <p:cNvSpPr>
            <a:spLocks noGrp="1"/>
          </p:cNvSpPr>
          <p:nvPr>
            <p:ph idx="1"/>
          </p:nvPr>
        </p:nvSpPr>
        <p:spPr>
          <a:xfrm>
            <a:off x="803275" y="1665288"/>
            <a:ext cx="5181600" cy="4535488"/>
          </a:xfrm>
        </p:spPr>
        <p:txBody>
          <a:bodyPr vert="horz" lIns="0" tIns="0" rIns="0" bIns="0" rtlCol="0" anchor="t">
            <a:noAutofit/>
          </a:bodyPr>
          <a:lstStyle/>
          <a:p>
            <a:pPr marL="287655" indent="-287655"/>
            <a:r>
              <a:rPr lang="en-US"/>
              <a:t>Text </a:t>
            </a:r>
            <a:r>
              <a:rPr lang="en-US" err="1"/>
              <a:t>som</a:t>
            </a:r>
            <a:r>
              <a:rPr lang="en-US"/>
              <a:t> </a:t>
            </a:r>
            <a:r>
              <a:rPr lang="en-US" err="1"/>
              <a:t>finns</a:t>
            </a:r>
            <a:r>
              <a:rPr lang="en-US"/>
              <a:t> i </a:t>
            </a:r>
            <a:r>
              <a:rPr lang="en-US" err="1"/>
              <a:t>Kallelsetext</a:t>
            </a:r>
            <a:r>
              <a:rPr lang="en-US"/>
              <a:t> </a:t>
            </a:r>
            <a:r>
              <a:rPr lang="en-US" err="1"/>
              <a:t>bokning</a:t>
            </a:r>
            <a:r>
              <a:rPr lang="en-US"/>
              <a:t> </a:t>
            </a:r>
            <a:r>
              <a:rPr lang="en-US" err="1"/>
              <a:t>webb</a:t>
            </a:r>
            <a:r>
              <a:rPr lang="en-US"/>
              <a:t> till </a:t>
            </a:r>
            <a:r>
              <a:rPr lang="en-US" err="1"/>
              <a:t>vald</a:t>
            </a:r>
            <a:r>
              <a:rPr lang="en-US"/>
              <a:t> </a:t>
            </a:r>
            <a:r>
              <a:rPr lang="en-US" err="1"/>
              <a:t>kallelse</a:t>
            </a:r>
            <a:r>
              <a:rPr lang="en-US"/>
              <a:t> i VAS </a:t>
            </a:r>
            <a:r>
              <a:rPr lang="en-US" err="1"/>
              <a:t>är</a:t>
            </a:r>
            <a:r>
              <a:rPr lang="en-US"/>
              <a:t> den text </a:t>
            </a:r>
            <a:r>
              <a:rPr lang="en-US" err="1"/>
              <a:t>som</a:t>
            </a:r>
            <a:r>
              <a:rPr lang="en-US"/>
              <a:t> </a:t>
            </a:r>
            <a:r>
              <a:rPr lang="en-US" err="1"/>
              <a:t>patienten</a:t>
            </a:r>
            <a:r>
              <a:rPr lang="en-US"/>
              <a:t> </a:t>
            </a:r>
            <a:r>
              <a:rPr lang="en-US" err="1"/>
              <a:t>får</a:t>
            </a:r>
            <a:r>
              <a:rPr lang="en-US"/>
              <a:t> i </a:t>
            </a:r>
            <a:r>
              <a:rPr lang="en-US" err="1"/>
              <a:t>sitt</a:t>
            </a:r>
            <a:r>
              <a:rPr lang="en-US"/>
              <a:t> </a:t>
            </a:r>
            <a:r>
              <a:rPr lang="en-US" err="1"/>
              <a:t>inkorgsmeddelande</a:t>
            </a:r>
            <a:r>
              <a:rPr lang="en-US"/>
              <a:t> </a:t>
            </a:r>
            <a:endParaRPr lang="sv-SE"/>
          </a:p>
          <a:p>
            <a:pPr marL="287655" indent="-287655"/>
            <a:endParaRPr lang="en-US">
              <a:cs typeface="Arial" panose="020B0604020202020204"/>
            </a:endParaRPr>
          </a:p>
          <a:p>
            <a:pPr marL="287655" indent="-287655"/>
            <a:endParaRPr lang="en-US">
              <a:cs typeface="Arial" panose="020B0604020202020204"/>
            </a:endParaRPr>
          </a:p>
          <a:p>
            <a:pPr marL="287655" indent="-287655"/>
            <a:endParaRPr lang="en-US">
              <a:cs typeface="Arial" panose="020B0604020202020204"/>
            </a:endParaRPr>
          </a:p>
          <a:p>
            <a:pPr marL="287655" indent="-287655"/>
            <a:endParaRPr lang="en-US">
              <a:cs typeface="Arial" panose="020B0604020202020204"/>
            </a:endParaRPr>
          </a:p>
          <a:p>
            <a:pPr marL="287655" indent="-287655"/>
            <a:r>
              <a:rPr lang="en-US"/>
              <a:t>Text </a:t>
            </a:r>
            <a:r>
              <a:rPr lang="en-US" err="1"/>
              <a:t>som</a:t>
            </a:r>
            <a:r>
              <a:rPr lang="en-US"/>
              <a:t> </a:t>
            </a:r>
            <a:r>
              <a:rPr lang="en-US" err="1"/>
              <a:t>skrivs</a:t>
            </a:r>
            <a:r>
              <a:rPr lang="en-US"/>
              <a:t> </a:t>
            </a:r>
            <a:r>
              <a:rPr lang="en-US" err="1"/>
              <a:t>i</a:t>
            </a:r>
            <a:r>
              <a:rPr lang="en-US"/>
              <a:t> </a:t>
            </a:r>
            <a:r>
              <a:rPr lang="en-US" err="1"/>
              <a:t>Fritext</a:t>
            </a:r>
            <a:r>
              <a:rPr lang="en-US"/>
              <a:t> </a:t>
            </a:r>
            <a:r>
              <a:rPr lang="en-US" err="1"/>
              <a:t>i</a:t>
            </a:r>
            <a:r>
              <a:rPr lang="en-US"/>
              <a:t> </a:t>
            </a:r>
            <a:r>
              <a:rPr lang="en-US" err="1"/>
              <a:t>kallelsen</a:t>
            </a:r>
            <a:r>
              <a:rPr lang="en-US"/>
              <a:t> </a:t>
            </a:r>
            <a:r>
              <a:rPr lang="en-US" err="1"/>
              <a:t>i</a:t>
            </a:r>
            <a:r>
              <a:rPr lang="en-US"/>
              <a:t> VAS visas sist </a:t>
            </a:r>
            <a:r>
              <a:rPr lang="en-US" err="1"/>
              <a:t>i</a:t>
            </a:r>
            <a:r>
              <a:rPr lang="en-US"/>
              <a:t> den </a:t>
            </a:r>
            <a:r>
              <a:rPr lang="en-US" err="1"/>
              <a:t>digitala</a:t>
            </a:r>
            <a:r>
              <a:rPr lang="en-US"/>
              <a:t> </a:t>
            </a:r>
            <a:r>
              <a:rPr lang="en-US" err="1"/>
              <a:t>kallelsen</a:t>
            </a:r>
            <a:endParaRPr lang="en-US" err="1">
              <a:cs typeface="Arial" panose="020B0604020202020204"/>
            </a:endParaRPr>
          </a:p>
        </p:txBody>
      </p:sp>
      <p:pic>
        <p:nvPicPr>
          <p:cNvPr id="6" name="Bildobjekt 5" descr="En bild som visar text&#10;&#10;Automatiskt genererad beskrivning">
            <a:extLst>
              <a:ext uri="{FF2B5EF4-FFF2-40B4-BE49-F238E27FC236}">
                <a16:creationId xmlns:a16="http://schemas.microsoft.com/office/drawing/2014/main" id="{A5CB4EF9-9F72-4AE9-8C77-9239AE37C934}"/>
              </a:ext>
            </a:extLst>
          </p:cNvPr>
          <p:cNvPicPr>
            <a:picLocks noChangeAspect="1"/>
          </p:cNvPicPr>
          <p:nvPr/>
        </p:nvPicPr>
        <p:blipFill>
          <a:blip r:embed="rId2"/>
          <a:stretch>
            <a:fillRect/>
          </a:stretch>
        </p:blipFill>
        <p:spPr>
          <a:xfrm>
            <a:off x="6609551" y="1665288"/>
            <a:ext cx="4376745" cy="4535488"/>
          </a:xfrm>
          <a:prstGeom prst="rect">
            <a:avLst/>
          </a:prstGeom>
          <a:noFill/>
        </p:spPr>
      </p:pic>
      <p:sp>
        <p:nvSpPr>
          <p:cNvPr id="2" name="Platshållare för datum 1">
            <a:extLst>
              <a:ext uri="{FF2B5EF4-FFF2-40B4-BE49-F238E27FC236}">
                <a16:creationId xmlns:a16="http://schemas.microsoft.com/office/drawing/2014/main" id="{D7BE869A-B16D-8FBE-7578-30CFD929C215}"/>
              </a:ext>
            </a:extLst>
          </p:cNvPr>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3" name="Platshållare för sidfot 2">
            <a:extLst>
              <a:ext uri="{FF2B5EF4-FFF2-40B4-BE49-F238E27FC236}">
                <a16:creationId xmlns:a16="http://schemas.microsoft.com/office/drawing/2014/main" id="{9B15B1BF-5D21-7EB3-8706-62C872140553}"/>
              </a:ext>
            </a:extLst>
          </p:cNvPr>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4" name="Platshållare för bildnummer 3">
            <a:extLst>
              <a:ext uri="{FF2B5EF4-FFF2-40B4-BE49-F238E27FC236}">
                <a16:creationId xmlns:a16="http://schemas.microsoft.com/office/drawing/2014/main" id="{F0F91776-5000-D03F-3005-2D8A2D723DA5}"/>
              </a:ext>
            </a:extLst>
          </p:cNvPr>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7</a:t>
            </a:fld>
            <a:endParaRPr lang="sv-SE"/>
          </a:p>
        </p:txBody>
      </p:sp>
      <p:sp>
        <p:nvSpPr>
          <p:cNvPr id="7" name="Rektangel 6">
            <a:extLst>
              <a:ext uri="{FF2B5EF4-FFF2-40B4-BE49-F238E27FC236}">
                <a16:creationId xmlns:a16="http://schemas.microsoft.com/office/drawing/2014/main" id="{7422CEAC-DFDD-E932-AA66-EE73B640D494}"/>
              </a:ext>
            </a:extLst>
          </p:cNvPr>
          <p:cNvSpPr/>
          <p:nvPr/>
        </p:nvSpPr>
        <p:spPr>
          <a:xfrm>
            <a:off x="6762750" y="5192712"/>
            <a:ext cx="4057650" cy="2936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6EABBCC5-F42A-A9AF-BE63-C51CEB51F5BC}"/>
              </a:ext>
            </a:extLst>
          </p:cNvPr>
          <p:cNvSpPr/>
          <p:nvPr/>
        </p:nvSpPr>
        <p:spPr>
          <a:xfrm>
            <a:off x="6762750" y="3067050"/>
            <a:ext cx="4057650" cy="2089749"/>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5" name="Rak pilkoppling 14">
            <a:extLst>
              <a:ext uri="{FF2B5EF4-FFF2-40B4-BE49-F238E27FC236}">
                <a16:creationId xmlns:a16="http://schemas.microsoft.com/office/drawing/2014/main" id="{BF88EEE8-AB72-655A-DC6F-D8053EC3F7CD}"/>
              </a:ext>
            </a:extLst>
          </p:cNvPr>
          <p:cNvCxnSpPr/>
          <p:nvPr/>
        </p:nvCxnSpPr>
        <p:spPr>
          <a:xfrm>
            <a:off x="5391150" y="2477641"/>
            <a:ext cx="1371600" cy="676275"/>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Rak pilkoppling 17">
            <a:extLst>
              <a:ext uri="{FF2B5EF4-FFF2-40B4-BE49-F238E27FC236}">
                <a16:creationId xmlns:a16="http://schemas.microsoft.com/office/drawing/2014/main" id="{96E90254-47FE-FAD1-EAFA-1B7163B3ECFD}"/>
              </a:ext>
            </a:extLst>
          </p:cNvPr>
          <p:cNvCxnSpPr/>
          <p:nvPr/>
        </p:nvCxnSpPr>
        <p:spPr>
          <a:xfrm>
            <a:off x="4848225" y="4743450"/>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Rak pilkoppling 19">
            <a:extLst>
              <a:ext uri="{FF2B5EF4-FFF2-40B4-BE49-F238E27FC236}">
                <a16:creationId xmlns:a16="http://schemas.microsoft.com/office/drawing/2014/main" id="{D37004A0-C863-1EC6-5B41-0D906827C143}"/>
              </a:ext>
            </a:extLst>
          </p:cNvPr>
          <p:cNvCxnSpPr/>
          <p:nvPr/>
        </p:nvCxnSpPr>
        <p:spPr>
          <a:xfrm>
            <a:off x="4448175" y="5156799"/>
            <a:ext cx="2314575" cy="1827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13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36C8CF7-525F-6821-2B48-4376A0E8522E}"/>
              </a:ext>
            </a:extLst>
          </p:cNvPr>
          <p:cNvSpPr>
            <a:spLocks noGrp="1"/>
          </p:cNvSpPr>
          <p:nvPr>
            <p:ph type="title"/>
          </p:nvPr>
        </p:nvSpPr>
        <p:spPr>
          <a:xfrm>
            <a:off x="803275" y="333375"/>
            <a:ext cx="10585449" cy="1296000"/>
          </a:xfrm>
        </p:spPr>
        <p:txBody>
          <a:bodyPr anchor="ctr">
            <a:normAutofit/>
          </a:bodyPr>
          <a:lstStyle/>
          <a:p>
            <a:r>
              <a:rPr lang="en-US" err="1"/>
              <a:t>Inkorgsmeddelande</a:t>
            </a:r>
            <a:r>
              <a:rPr lang="en-US"/>
              <a:t> </a:t>
            </a:r>
            <a:r>
              <a:rPr lang="en-US" err="1"/>
              <a:t>på</a:t>
            </a:r>
            <a:r>
              <a:rPr lang="en-US"/>
              <a:t> 1177.se </a:t>
            </a:r>
            <a:r>
              <a:rPr lang="en-US" err="1"/>
              <a:t>utan</a:t>
            </a:r>
            <a:r>
              <a:rPr lang="en-US"/>
              <a:t> </a:t>
            </a:r>
            <a:r>
              <a:rPr lang="en-US" err="1"/>
              <a:t>vald</a:t>
            </a:r>
            <a:r>
              <a:rPr lang="en-US"/>
              <a:t> </a:t>
            </a:r>
            <a:r>
              <a:rPr lang="en-US" err="1"/>
              <a:t>kallelse</a:t>
            </a:r>
            <a:r>
              <a:rPr lang="en-US"/>
              <a:t> </a:t>
            </a:r>
            <a:r>
              <a:rPr lang="en-US" err="1"/>
              <a:t>från</a:t>
            </a:r>
            <a:r>
              <a:rPr lang="en-US"/>
              <a:t> VAS</a:t>
            </a:r>
          </a:p>
        </p:txBody>
      </p:sp>
      <p:sp>
        <p:nvSpPr>
          <p:cNvPr id="3" name="Platshållare för innehåll 2">
            <a:extLst>
              <a:ext uri="{FF2B5EF4-FFF2-40B4-BE49-F238E27FC236}">
                <a16:creationId xmlns:a16="http://schemas.microsoft.com/office/drawing/2014/main" id="{8A88EC7F-6124-72CB-A735-F425458C95A2}"/>
              </a:ext>
            </a:extLst>
          </p:cNvPr>
          <p:cNvSpPr>
            <a:spLocks noGrp="1"/>
          </p:cNvSpPr>
          <p:nvPr>
            <p:ph idx="1"/>
          </p:nvPr>
        </p:nvSpPr>
        <p:spPr>
          <a:xfrm>
            <a:off x="803275" y="1665288"/>
            <a:ext cx="5181600" cy="4535488"/>
          </a:xfrm>
        </p:spPr>
        <p:txBody>
          <a:bodyPr>
            <a:normAutofit lnSpcReduction="10000"/>
          </a:bodyPr>
          <a:lstStyle/>
          <a:p>
            <a:r>
              <a:rPr lang="sv-SE"/>
              <a:t>En bokning i VAS där man </a:t>
            </a:r>
            <a:r>
              <a:rPr lang="sv-SE" b="1"/>
              <a:t>inte</a:t>
            </a:r>
            <a:r>
              <a:rPr lang="sv-SE"/>
              <a:t> valt en kallelse visar </a:t>
            </a:r>
            <a:r>
              <a:rPr lang="sv-SE" b="1" u="sng"/>
              <a:t>endast</a:t>
            </a:r>
            <a:r>
              <a:rPr lang="sv-SE"/>
              <a:t> följande när man öppnar Inkorgsmeddelandet på 1177.se:</a:t>
            </a:r>
          </a:p>
          <a:p>
            <a:pPr>
              <a:buFont typeface="Arial" panose="020B0604020202020204" pitchFamily="34" charset="0"/>
              <a:buChar char="•"/>
            </a:pPr>
            <a:r>
              <a:rPr lang="sv-SE"/>
              <a:t>Kallelsen gäller: (schemaaktivitetens ”Namn bokning webb”)</a:t>
            </a:r>
          </a:p>
          <a:p>
            <a:pPr>
              <a:buFont typeface="Arial" panose="020B0604020202020204" pitchFamily="34" charset="0"/>
              <a:buChar char="•"/>
            </a:pPr>
            <a:r>
              <a:rPr lang="sv-SE"/>
              <a:t>Mottagning: (VAS mottagning)</a:t>
            </a:r>
          </a:p>
          <a:p>
            <a:pPr>
              <a:buFont typeface="Arial" panose="020B0604020202020204" pitchFamily="34" charset="0"/>
              <a:buChar char="•"/>
            </a:pPr>
            <a:r>
              <a:rPr lang="sv-SE"/>
              <a:t>Tid: (Dag, datum och klockslag)</a:t>
            </a:r>
          </a:p>
          <a:p>
            <a:pPr>
              <a:buFont typeface="Arial" panose="020B0604020202020204" pitchFamily="34" charset="0"/>
              <a:buChar char="•"/>
            </a:pPr>
            <a:r>
              <a:rPr lang="sv-SE"/>
              <a:t>Bokad till: (HOSP)</a:t>
            </a:r>
          </a:p>
          <a:p>
            <a:pPr marL="0" indent="0">
              <a:buNone/>
            </a:pPr>
            <a:r>
              <a:rPr lang="sv-SE" b="1">
                <a:solidFill>
                  <a:srgbClr val="FF0000"/>
                </a:solidFill>
              </a:rPr>
              <a:t>Missar all övrig viktig information</a:t>
            </a:r>
            <a:r>
              <a:rPr lang="sv-SE"/>
              <a:t>, till exempel tidsgräns om- och avbokning, individuell information i fritext, förberedelser och i många fall om besöket är via video, telefon, hembesök</a:t>
            </a:r>
          </a:p>
        </p:txBody>
      </p:sp>
      <p:pic>
        <p:nvPicPr>
          <p:cNvPr id="9" name="Bildobjekt 8">
            <a:extLst>
              <a:ext uri="{FF2B5EF4-FFF2-40B4-BE49-F238E27FC236}">
                <a16:creationId xmlns:a16="http://schemas.microsoft.com/office/drawing/2014/main" id="{0780E7AD-40CD-DE6B-EF80-9658B13ADD02}"/>
              </a:ext>
            </a:extLst>
          </p:cNvPr>
          <p:cNvPicPr>
            <a:picLocks noChangeAspect="1"/>
          </p:cNvPicPr>
          <p:nvPr/>
        </p:nvPicPr>
        <p:blipFill>
          <a:blip r:embed="rId2"/>
          <a:stretch>
            <a:fillRect/>
          </a:stretch>
        </p:blipFill>
        <p:spPr>
          <a:xfrm>
            <a:off x="6207123" y="1874108"/>
            <a:ext cx="5181601" cy="3393948"/>
          </a:xfrm>
          <a:prstGeom prst="rect">
            <a:avLst/>
          </a:prstGeom>
          <a:noFill/>
        </p:spPr>
      </p:pic>
      <p:sp>
        <p:nvSpPr>
          <p:cNvPr id="5" name="Platshållare för datum 4">
            <a:extLst>
              <a:ext uri="{FF2B5EF4-FFF2-40B4-BE49-F238E27FC236}">
                <a16:creationId xmlns:a16="http://schemas.microsoft.com/office/drawing/2014/main" id="{11ED0B87-53BE-32D1-3BDC-07103A5091EF}"/>
              </a:ext>
            </a:extLst>
          </p:cNvPr>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6" name="Platshållare för sidfot 5">
            <a:extLst>
              <a:ext uri="{FF2B5EF4-FFF2-40B4-BE49-F238E27FC236}">
                <a16:creationId xmlns:a16="http://schemas.microsoft.com/office/drawing/2014/main" id="{E6CFA93B-3EF5-ECAB-809D-61A714E1D5C7}"/>
              </a:ext>
            </a:extLst>
          </p:cNvPr>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7" name="Platshållare för bildnummer 6">
            <a:extLst>
              <a:ext uri="{FF2B5EF4-FFF2-40B4-BE49-F238E27FC236}">
                <a16:creationId xmlns:a16="http://schemas.microsoft.com/office/drawing/2014/main" id="{44D0FE2C-D794-FEB2-B04B-265702B4458C}"/>
              </a:ext>
            </a:extLst>
          </p:cNvPr>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8</a:t>
            </a:fld>
            <a:endParaRPr lang="sv-SE"/>
          </a:p>
        </p:txBody>
      </p:sp>
    </p:spTree>
    <p:extLst>
      <p:ext uri="{BB962C8B-B14F-4D97-AF65-F5344CB8AC3E}">
        <p14:creationId xmlns:p14="http://schemas.microsoft.com/office/powerpoint/2010/main" val="133767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166018-7731-F625-60B7-8D652091A7C7}"/>
              </a:ext>
            </a:extLst>
          </p:cNvPr>
          <p:cNvSpPr>
            <a:spLocks noGrp="1"/>
          </p:cNvSpPr>
          <p:nvPr>
            <p:ph type="title"/>
          </p:nvPr>
        </p:nvSpPr>
        <p:spPr>
          <a:xfrm>
            <a:off x="635583" y="168596"/>
            <a:ext cx="11031280" cy="1296000"/>
          </a:xfrm>
        </p:spPr>
        <p:txBody>
          <a:bodyPr/>
          <a:lstStyle/>
          <a:p>
            <a:r>
              <a:rPr lang="sv-SE" sz="3200" dirty="0"/>
              <a:t>Exempel: digital kallelse när man bokar patienten på schemaaktivitet som inte helt stämmer med vald kallelse</a:t>
            </a:r>
          </a:p>
        </p:txBody>
      </p:sp>
      <p:sp>
        <p:nvSpPr>
          <p:cNvPr id="3" name="Platshållare för innehåll 2">
            <a:extLst>
              <a:ext uri="{FF2B5EF4-FFF2-40B4-BE49-F238E27FC236}">
                <a16:creationId xmlns:a16="http://schemas.microsoft.com/office/drawing/2014/main" id="{3DFAA388-CD47-4129-A262-43D5E63E74F0}"/>
              </a:ext>
            </a:extLst>
          </p:cNvPr>
          <p:cNvSpPr>
            <a:spLocks noGrp="1"/>
          </p:cNvSpPr>
          <p:nvPr>
            <p:ph idx="1"/>
          </p:nvPr>
        </p:nvSpPr>
        <p:spPr>
          <a:xfrm>
            <a:off x="112783" y="1339702"/>
            <a:ext cx="5750959" cy="4640726"/>
          </a:xfrm>
        </p:spPr>
        <p:txBody>
          <a:bodyPr vert="horz" lIns="0" tIns="0" rIns="0" bIns="0" rtlCol="0" anchor="t">
            <a:noAutofit/>
          </a:bodyPr>
          <a:lstStyle/>
          <a:p>
            <a:pPr marL="287655" indent="-287655"/>
            <a:r>
              <a:rPr lang="sv-SE" dirty="0"/>
              <a:t>Här är bokat på en schemaaktivitet som har i Namn bokning webb: </a:t>
            </a:r>
            <a:r>
              <a:rPr lang="sv-SE" b="1" dirty="0"/>
              <a:t>Besök mottagning</a:t>
            </a:r>
            <a:endParaRPr lang="sv-SE" dirty="0"/>
          </a:p>
          <a:p>
            <a:pPr marL="287655" indent="-287655"/>
            <a:r>
              <a:rPr lang="sv-SE" dirty="0"/>
              <a:t>Kallelsens innehåll visar att bokningen är ett telefonbesök. Kallelsen gör att patienten uppfattar telefonbesök (men oklart budskap med schemaaktivitetens namn </a:t>
            </a:r>
            <a:r>
              <a:rPr lang="sv-SE"/>
              <a:t>- mottagning</a:t>
            </a:r>
            <a:r>
              <a:rPr lang="sv-SE" dirty="0"/>
              <a:t>)</a:t>
            </a:r>
            <a:endParaRPr lang="sv-SE" dirty="0">
              <a:cs typeface="Arial"/>
            </a:endParaRPr>
          </a:p>
          <a:p>
            <a:pPr marL="287655" indent="-287655"/>
            <a:endParaRPr lang="sv-SE" dirty="0">
              <a:cs typeface="Arial"/>
            </a:endParaRPr>
          </a:p>
        </p:txBody>
      </p:sp>
      <p:pic>
        <p:nvPicPr>
          <p:cNvPr id="9" name="Platshållare för innehåll 8">
            <a:extLst>
              <a:ext uri="{FF2B5EF4-FFF2-40B4-BE49-F238E27FC236}">
                <a16:creationId xmlns:a16="http://schemas.microsoft.com/office/drawing/2014/main" id="{991DD066-E097-3812-1C7C-6D0F53C6557F}"/>
              </a:ext>
            </a:extLst>
          </p:cNvPr>
          <p:cNvPicPr>
            <a:picLocks noGrp="1" noChangeAspect="1"/>
          </p:cNvPicPr>
          <p:nvPr>
            <p:ph idx="13"/>
          </p:nvPr>
        </p:nvPicPr>
        <p:blipFill>
          <a:blip r:embed="rId2"/>
          <a:stretch>
            <a:fillRect/>
          </a:stretch>
        </p:blipFill>
        <p:spPr>
          <a:xfrm>
            <a:off x="6207125" y="1665289"/>
            <a:ext cx="5564328" cy="4341972"/>
          </a:xfrm>
        </p:spPr>
      </p:pic>
      <p:sp>
        <p:nvSpPr>
          <p:cNvPr id="5" name="Platshållare för datum 4">
            <a:extLst>
              <a:ext uri="{FF2B5EF4-FFF2-40B4-BE49-F238E27FC236}">
                <a16:creationId xmlns:a16="http://schemas.microsoft.com/office/drawing/2014/main" id="{C7620E4E-4378-04D8-BC51-DADEB67ADC56}"/>
              </a:ext>
            </a:extLst>
          </p:cNvPr>
          <p:cNvSpPr>
            <a:spLocks noGrp="1"/>
          </p:cNvSpPr>
          <p:nvPr>
            <p:ph type="dt" sz="half" idx="14"/>
          </p:nvPr>
        </p:nvSpPr>
        <p:spPr/>
        <p:txBody>
          <a:bodyPr/>
          <a:lstStyle/>
          <a:p>
            <a:r>
              <a:rPr lang="sv-SE"/>
              <a:t>Region Halland  │</a:t>
            </a:r>
          </a:p>
        </p:txBody>
      </p:sp>
      <p:sp>
        <p:nvSpPr>
          <p:cNvPr id="6" name="Platshållare för sidfot 5">
            <a:extLst>
              <a:ext uri="{FF2B5EF4-FFF2-40B4-BE49-F238E27FC236}">
                <a16:creationId xmlns:a16="http://schemas.microsoft.com/office/drawing/2014/main" id="{AF8412EE-28B6-5765-EB22-42E58F949A8E}"/>
              </a:ext>
            </a:extLst>
          </p:cNvPr>
          <p:cNvSpPr>
            <a:spLocks noGrp="1"/>
          </p:cNvSpPr>
          <p:nvPr>
            <p:ph type="ftr" sz="quarter" idx="15"/>
          </p:nvPr>
        </p:nvSpPr>
        <p:spPr/>
        <p:txBody>
          <a:bodyPr/>
          <a:lstStyle/>
          <a:p>
            <a:r>
              <a:rPr lang="sv-SE"/>
              <a:t>Halland – Bästa livsplatsen</a:t>
            </a:r>
          </a:p>
        </p:txBody>
      </p:sp>
      <p:sp>
        <p:nvSpPr>
          <p:cNvPr id="7" name="Platshållare för bildnummer 6">
            <a:extLst>
              <a:ext uri="{FF2B5EF4-FFF2-40B4-BE49-F238E27FC236}">
                <a16:creationId xmlns:a16="http://schemas.microsoft.com/office/drawing/2014/main" id="{B8E8F022-95D5-55A6-A104-B68B714746B6}"/>
              </a:ext>
            </a:extLst>
          </p:cNvPr>
          <p:cNvSpPr>
            <a:spLocks noGrp="1"/>
          </p:cNvSpPr>
          <p:nvPr>
            <p:ph type="sldNum" sz="quarter" idx="16"/>
          </p:nvPr>
        </p:nvSpPr>
        <p:spPr/>
        <p:txBody>
          <a:bodyPr/>
          <a:lstStyle/>
          <a:p>
            <a:fld id="{E8645303-2AAE-45D1-913A-B06AE6474513}" type="slidenum">
              <a:rPr lang="sv-SE" smtClean="0"/>
              <a:pPr/>
              <a:t>9</a:t>
            </a:fld>
            <a:endParaRPr lang="sv-SE"/>
          </a:p>
        </p:txBody>
      </p:sp>
      <p:pic>
        <p:nvPicPr>
          <p:cNvPr id="11" name="Bildobjekt 10">
            <a:extLst>
              <a:ext uri="{FF2B5EF4-FFF2-40B4-BE49-F238E27FC236}">
                <a16:creationId xmlns:a16="http://schemas.microsoft.com/office/drawing/2014/main" id="{F34F3E15-23C3-3F1F-2393-5864CCC8FF31}"/>
              </a:ext>
            </a:extLst>
          </p:cNvPr>
          <p:cNvPicPr>
            <a:picLocks noChangeAspect="1"/>
          </p:cNvPicPr>
          <p:nvPr/>
        </p:nvPicPr>
        <p:blipFill>
          <a:blip r:embed="rId3"/>
          <a:stretch>
            <a:fillRect/>
          </a:stretch>
        </p:blipFill>
        <p:spPr>
          <a:xfrm>
            <a:off x="809625" y="3335562"/>
            <a:ext cx="3143692" cy="2865214"/>
          </a:xfrm>
          <a:prstGeom prst="rect">
            <a:avLst/>
          </a:prstGeom>
        </p:spPr>
      </p:pic>
      <p:sp>
        <p:nvSpPr>
          <p:cNvPr id="14" name="Rektangel 13">
            <a:extLst>
              <a:ext uri="{FF2B5EF4-FFF2-40B4-BE49-F238E27FC236}">
                <a16:creationId xmlns:a16="http://schemas.microsoft.com/office/drawing/2014/main" id="{D8541B4C-DB2F-51AB-C092-E6188C527B94}"/>
              </a:ext>
            </a:extLst>
          </p:cNvPr>
          <p:cNvSpPr/>
          <p:nvPr/>
        </p:nvSpPr>
        <p:spPr>
          <a:xfrm>
            <a:off x="6367749" y="2985571"/>
            <a:ext cx="1410159" cy="18728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a:extLst>
              <a:ext uri="{FF2B5EF4-FFF2-40B4-BE49-F238E27FC236}">
                <a16:creationId xmlns:a16="http://schemas.microsoft.com/office/drawing/2014/main" id="{9E0EBE02-2306-179E-9E75-4D6FAD8289FB}"/>
              </a:ext>
            </a:extLst>
          </p:cNvPr>
          <p:cNvSpPr/>
          <p:nvPr/>
        </p:nvSpPr>
        <p:spPr>
          <a:xfrm>
            <a:off x="809625" y="5023692"/>
            <a:ext cx="2407300" cy="8813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a:extLst>
              <a:ext uri="{FF2B5EF4-FFF2-40B4-BE49-F238E27FC236}">
                <a16:creationId xmlns:a16="http://schemas.microsoft.com/office/drawing/2014/main" id="{63C95C5D-5F22-6A56-6596-75E33195DD81}"/>
              </a:ext>
            </a:extLst>
          </p:cNvPr>
          <p:cNvSpPr/>
          <p:nvPr/>
        </p:nvSpPr>
        <p:spPr>
          <a:xfrm>
            <a:off x="6367749" y="3712684"/>
            <a:ext cx="5299114" cy="1311008"/>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8" name="Rak pilkoppling 17">
            <a:extLst>
              <a:ext uri="{FF2B5EF4-FFF2-40B4-BE49-F238E27FC236}">
                <a16:creationId xmlns:a16="http://schemas.microsoft.com/office/drawing/2014/main" id="{033CC450-380B-8847-752B-E6130E868480}"/>
              </a:ext>
            </a:extLst>
          </p:cNvPr>
          <p:cNvCxnSpPr/>
          <p:nvPr/>
        </p:nvCxnSpPr>
        <p:spPr>
          <a:xfrm flipH="1">
            <a:off x="3223275" y="3073706"/>
            <a:ext cx="3039884" cy="198590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32960710-C873-55F1-E348-6F967646A538}"/>
              </a:ext>
            </a:extLst>
          </p:cNvPr>
          <p:cNvCxnSpPr>
            <a:cxnSpLocks/>
          </p:cNvCxnSpPr>
          <p:nvPr/>
        </p:nvCxnSpPr>
        <p:spPr>
          <a:xfrm>
            <a:off x="4193405" y="1912503"/>
            <a:ext cx="2013720" cy="115633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Rak pilkoppling 21">
            <a:extLst>
              <a:ext uri="{FF2B5EF4-FFF2-40B4-BE49-F238E27FC236}">
                <a16:creationId xmlns:a16="http://schemas.microsoft.com/office/drawing/2014/main" id="{7DA9FA93-7008-A0FA-BE64-0746432E3218}"/>
              </a:ext>
            </a:extLst>
          </p:cNvPr>
          <p:cNvCxnSpPr/>
          <p:nvPr/>
        </p:nvCxnSpPr>
        <p:spPr>
          <a:xfrm>
            <a:off x="4423343" y="3037792"/>
            <a:ext cx="1944406" cy="736388"/>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588035"/>
      </p:ext>
    </p:extLst>
  </p:cSld>
  <p:clrMapOvr>
    <a:masterClrMapping/>
  </p:clrMapOvr>
</p:sld>
</file>

<file path=ppt/theme/theme1.xml><?xml version="1.0" encoding="utf-8"?>
<a:theme xmlns:a="http://schemas.openxmlformats.org/drawingml/2006/main" name="Region Halland - grön 1">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grön 1.potx" id="{51793041-268A-4D83-9C6C-FD64AAB7323F}" vid="{F368577E-8B2A-4593-81C3-A3BE25850DA7}"/>
    </a:ext>
  </a:extLst>
</a:theme>
</file>

<file path=ppt/theme/theme2.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A006E614E787346A5D4DF4BB9D1499E" ma:contentTypeVersion="4" ma:contentTypeDescription="Skapa ett nytt dokument." ma:contentTypeScope="" ma:versionID="c2315c97fce02a472a7dbc092433177f">
  <xsd:schema xmlns:xsd="http://www.w3.org/2001/XMLSchema" xmlns:xs="http://www.w3.org/2001/XMLSchema" xmlns:p="http://schemas.microsoft.com/office/2006/metadata/properties" xmlns:ns2="b7902d46-9949-40d8-8cf1-c34b0a2d9fe5" xmlns:ns3="d214d101-d339-46fb-937a-fb08218d1e6c" targetNamespace="http://schemas.microsoft.com/office/2006/metadata/properties" ma:root="true" ma:fieldsID="6d4dbbcf4c5dd6728f37f701ae38ef11" ns2:_="" ns3:_="">
    <xsd:import namespace="b7902d46-9949-40d8-8cf1-c34b0a2d9fe5"/>
    <xsd:import namespace="d214d101-d339-46fb-937a-fb08218d1e6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902d46-9949-40d8-8cf1-c34b0a2d9f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14d101-d339-46fb-937a-fb08218d1e6c"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7902d46-9949-40d8-8cf1-c34b0a2d9fe5">
      <Terms xmlns="http://schemas.microsoft.com/office/infopath/2007/PartnerControls"/>
    </lcf76f155ced4ddcb4097134ff3c332f>
    <TaxCatchAll xmlns="d214d101-d339-46fb-937a-fb08218d1e6c" xsi:nil="true"/>
  </documentManagement>
</p:properties>
</file>

<file path=customXml/itemProps1.xml><?xml version="1.0" encoding="utf-8"?>
<ds:datastoreItem xmlns:ds="http://schemas.openxmlformats.org/officeDocument/2006/customXml" ds:itemID="{D5C5E443-0C77-4FE6-AE0A-DC6F3620AF11}">
  <ds:schemaRefs>
    <ds:schemaRef ds:uri="http://schemas.microsoft.com/sharepoint/v3/contenttype/forms"/>
  </ds:schemaRefs>
</ds:datastoreItem>
</file>

<file path=customXml/itemProps2.xml><?xml version="1.0" encoding="utf-8"?>
<ds:datastoreItem xmlns:ds="http://schemas.openxmlformats.org/officeDocument/2006/customXml" ds:itemID="{69D58805-CD19-4988-971D-56C9880E70D0}">
  <ds:schemaRefs>
    <ds:schemaRef ds:uri="b7902d46-9949-40d8-8cf1-c34b0a2d9fe5"/>
    <ds:schemaRef ds:uri="d214d101-d339-46fb-937a-fb08218d1e6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EFCD9C2-E2B5-4EFE-A9A9-5042CF1291AF}">
  <ds:schemaRefs>
    <ds:schemaRef ds:uri="http://schemas.microsoft.com/office/infopath/2007/PartnerControls"/>
    <ds:schemaRef ds:uri="http://schemas.microsoft.com/office/2006/documentManagement/types"/>
    <ds:schemaRef ds:uri="http://purl.org/dc/dcmitype/"/>
    <ds:schemaRef ds:uri="b7902d46-9949-40d8-8cf1-c34b0a2d9fe5"/>
    <ds:schemaRef ds:uri="http://www.w3.org/XML/1998/namespace"/>
    <ds:schemaRef ds:uri="http://schemas.openxmlformats.org/package/2006/metadata/core-properties"/>
    <ds:schemaRef ds:uri="http://schemas.microsoft.com/office/2006/metadata/properties"/>
    <ds:schemaRef ds:uri="d214d101-d339-46fb-937a-fb08218d1e6c"/>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Region Halland gron 1 (1)</Template>
  <TotalTime>1760</TotalTime>
  <Words>1210</Words>
  <Application>Microsoft Office PowerPoint</Application>
  <PresentationFormat>Bredbild</PresentationFormat>
  <Paragraphs>106</Paragraphs>
  <Slides>12</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12</vt:i4>
      </vt:variant>
    </vt:vector>
  </HeadingPairs>
  <TitlesOfParts>
    <vt:vector size="14" baseType="lpstr">
      <vt:lpstr>Arial</vt:lpstr>
      <vt:lpstr>Region Halland - grön 1</vt:lpstr>
      <vt:lpstr>Digital kallelse ska läggas till varje gång en tid bokas i VAS </vt:lpstr>
      <vt:lpstr>Ändringar i tidsgräns och avgifter kräver förbättrat stöd invånaren vid bokad tid</vt:lpstr>
      <vt:lpstr>Digitala kallelser nödvändiga</vt:lpstr>
      <vt:lpstr>Bokning i VAS </vt:lpstr>
      <vt:lpstr>Välj kallelse till vårdkontaktsunderlaget</vt:lpstr>
      <vt:lpstr>            Patient inloggad på 1177.se. </vt:lpstr>
      <vt:lpstr>När patienten öppnat sitt inkorgsmeddelande i 1177.se</vt:lpstr>
      <vt:lpstr>Inkorgsmeddelande på 1177.se utan vald kallelse från VAS</vt:lpstr>
      <vt:lpstr>Exempel: digital kallelse när man bokar patienten på schemaaktivitet som inte helt stämmer med vald kallelse</vt:lpstr>
      <vt:lpstr>PowerPoint-presentation</vt:lpstr>
      <vt:lpstr>Lägga till kallelse i efterhand eller ändra kallelse</vt:lpstr>
      <vt:lpstr>Ny kallelse eller förändring i befintlig kallelse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Glasell Marie E RK</dc:creator>
  <cp:keywords>class='Open'</cp:keywords>
  <cp:lastModifiedBy>Tavelin Charlotte RK</cp:lastModifiedBy>
  <cp:revision>2</cp:revision>
  <dcterms:created xsi:type="dcterms:W3CDTF">2023-04-18T09:48:15Z</dcterms:created>
  <dcterms:modified xsi:type="dcterms:W3CDTF">2023-05-05T13:22:25Z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0x0101007A006E614E787346A5D4DF4BB9D1499E</vt:lpwstr>
  </property>
  <property fmtid="{D5CDD505-2E9C-101B-9397-08002B2CF9AE}" pid="3" name="MediaServiceImageTags">
    <vt:lpwstr/>
  </property>
</Properties>
</file>