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542" r:id="rId5"/>
    <p:sldId id="261" r:id="rId6"/>
    <p:sldId id="292" r:id="rId7"/>
    <p:sldId id="291" r:id="rId8"/>
    <p:sldId id="546" r:id="rId9"/>
    <p:sldId id="290" r:id="rId10"/>
    <p:sldId id="274" r:id="rId11"/>
    <p:sldId id="547" r:id="rId12"/>
    <p:sldId id="257" r:id="rId13"/>
    <p:sldId id="589"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Gröneberg" initials="AG" lastIdx="44" clrIdx="0">
    <p:extLst>
      <p:ext uri="{19B8F6BF-5375-455C-9EA6-DF929625EA0E}">
        <p15:presenceInfo xmlns:p15="http://schemas.microsoft.com/office/powerpoint/2012/main" userId="S::anna.groneberg@kungsbacka.se::b75ba814-ecfc-4b73-89fb-5383fbbc4f3f" providerId="AD"/>
      </p:ext>
    </p:extLst>
  </p:cmAuthor>
  <p:cmAuthor id="2" name="Alström Jakob RK HÄLSO- OCH SJUKVÅRD" initials="AJRHOS" lastIdx="9" clrIdx="1">
    <p:extLst>
      <p:ext uri="{19B8F6BF-5375-455C-9EA6-DF929625EA0E}">
        <p15:presenceInfo xmlns:p15="http://schemas.microsoft.com/office/powerpoint/2012/main" userId="S::Jakob.Alstrom@regionhalland.se::92827777-4b74-4053-95ba-c7930797ec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D4F256-76F4-4586-B0BC-9B22A8769596}" v="1" dt="2023-09-19T10:32:10.326"/>
    <p1510:client id="{9E9F38BF-39A9-4AA1-BB5E-FC131950F823}" v="1" dt="2023-09-19T10:30:07.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87"/>
    <p:restoredTop sz="84345" autoAdjust="0"/>
  </p:normalViewPr>
  <p:slideViewPr>
    <p:cSldViewPr snapToGrid="0" snapToObjects="1">
      <p:cViewPr varScale="1">
        <p:scale>
          <a:sx n="111" d="100"/>
          <a:sy n="111" d="100"/>
        </p:scale>
        <p:origin x="326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294F37-343C-49CD-BB90-B0D7B1E5292B}" type="doc">
      <dgm:prSet loTypeId="urn:microsoft.com/office/officeart/2009/3/layout/RandomtoResultProcess" loCatId="process" qsTypeId="urn:microsoft.com/office/officeart/2005/8/quickstyle/simple4" qsCatId="simple" csTypeId="urn:microsoft.com/office/officeart/2005/8/colors/colorful1" csCatId="colorful" phldr="1"/>
      <dgm:spPr/>
      <dgm:t>
        <a:bodyPr/>
        <a:lstStyle/>
        <a:p>
          <a:endParaRPr lang="sv-SE"/>
        </a:p>
      </dgm:t>
    </dgm:pt>
    <dgm:pt modelId="{1C8C2878-5FD7-4305-875A-F79A452709EA}">
      <dgm:prSet phldrT="[Text]" custT="1"/>
      <dgm:spPr/>
      <dgm:t>
        <a:bodyPr/>
        <a:lstStyle/>
        <a:p>
          <a:r>
            <a:rPr lang="sv-SE" sz="1400" i="1" dirty="0"/>
            <a:t>Goda idéer för god, nära vård och omsorg.</a:t>
          </a:r>
          <a:endParaRPr lang="sv-SE" sz="1400" dirty="0"/>
        </a:p>
      </dgm:t>
    </dgm:pt>
    <dgm:pt modelId="{DE08037C-99D6-45B0-BB29-11D9675E4A7B}" type="parTrans" cxnId="{197CB5DD-FB28-463A-A335-09B9BF891354}">
      <dgm:prSet/>
      <dgm:spPr/>
      <dgm:t>
        <a:bodyPr/>
        <a:lstStyle/>
        <a:p>
          <a:endParaRPr lang="sv-SE"/>
        </a:p>
      </dgm:t>
    </dgm:pt>
    <dgm:pt modelId="{F40938DE-B7AC-4C0A-8F18-266081470AE3}" type="sibTrans" cxnId="{197CB5DD-FB28-463A-A335-09B9BF891354}">
      <dgm:prSet/>
      <dgm:spPr/>
      <dgm:t>
        <a:bodyPr/>
        <a:lstStyle/>
        <a:p>
          <a:endParaRPr lang="sv-SE"/>
        </a:p>
      </dgm:t>
    </dgm:pt>
    <dgm:pt modelId="{738F7B33-646C-49AE-93A8-BD7B075F1A8C}">
      <dgm:prSet phldrT="[Text]" custT="1"/>
      <dgm:spPr/>
      <dgm:t>
        <a:bodyPr/>
        <a:lstStyle/>
        <a:p>
          <a:pPr algn="r"/>
          <a:r>
            <a:rPr lang="sv-SE" sz="1100" dirty="0"/>
            <a:t>,</a:t>
          </a:r>
        </a:p>
        <a:p>
          <a:pPr algn="r"/>
          <a:r>
            <a:rPr lang="sv-SE" sz="1100" dirty="0"/>
            <a:t>. </a:t>
          </a:r>
        </a:p>
      </dgm:t>
    </dgm:pt>
    <dgm:pt modelId="{A712ADB1-576D-4680-947D-DEE347AB7BE8}" type="parTrans" cxnId="{1963D716-6D19-4759-8AD0-4F8CAD14D885}">
      <dgm:prSet/>
      <dgm:spPr/>
      <dgm:t>
        <a:bodyPr/>
        <a:lstStyle/>
        <a:p>
          <a:endParaRPr lang="sv-SE"/>
        </a:p>
      </dgm:t>
    </dgm:pt>
    <dgm:pt modelId="{DA1F3167-7E4C-4370-A5BB-4F7757EEFA29}" type="sibTrans" cxnId="{1963D716-6D19-4759-8AD0-4F8CAD14D885}">
      <dgm:prSet/>
      <dgm:spPr/>
      <dgm:t>
        <a:bodyPr/>
        <a:lstStyle/>
        <a:p>
          <a:endParaRPr lang="sv-SE"/>
        </a:p>
      </dgm:t>
    </dgm:pt>
    <dgm:pt modelId="{65A5C676-B348-4FCE-A914-7CED9EAA56BB}">
      <dgm:prSet phldrT="[Text]" custT="1"/>
      <dgm:spPr/>
      <dgm:t>
        <a:bodyPr/>
        <a:lstStyle/>
        <a:p>
          <a:endParaRPr lang="sv-SE" sz="1100" dirty="0"/>
        </a:p>
      </dgm:t>
    </dgm:pt>
    <dgm:pt modelId="{6E4D5A0C-C02B-4C5B-98CC-1C24328869B7}" type="parTrans" cxnId="{A62762FF-FB29-4F7D-9908-D49930317AE5}">
      <dgm:prSet/>
      <dgm:spPr/>
      <dgm:t>
        <a:bodyPr/>
        <a:lstStyle/>
        <a:p>
          <a:endParaRPr lang="sv-SE"/>
        </a:p>
      </dgm:t>
    </dgm:pt>
    <dgm:pt modelId="{B2BD4EC9-21E6-4D0B-82BE-7844BF3C05F1}" type="sibTrans" cxnId="{A62762FF-FB29-4F7D-9908-D49930317AE5}">
      <dgm:prSet/>
      <dgm:spPr/>
      <dgm:t>
        <a:bodyPr/>
        <a:lstStyle/>
        <a:p>
          <a:endParaRPr lang="sv-SE"/>
        </a:p>
      </dgm:t>
    </dgm:pt>
    <dgm:pt modelId="{E6F2266C-5C17-4299-879B-6C20897A9286}">
      <dgm:prSet phldrT="[Text]" custT="1"/>
      <dgm:spPr/>
      <dgm:t>
        <a:bodyPr/>
        <a:lstStyle/>
        <a:p>
          <a:r>
            <a:rPr lang="sv-SE" sz="1400" dirty="0"/>
            <a:t>En</a:t>
          </a:r>
        </a:p>
        <a:p>
          <a:r>
            <a:rPr lang="sv-SE" sz="1400" dirty="0"/>
            <a:t>gemensam mall</a:t>
          </a:r>
        </a:p>
      </dgm:t>
    </dgm:pt>
    <dgm:pt modelId="{07D2DFB0-E2AB-494F-B2F8-6FEC38F26C22}" type="parTrans" cxnId="{FC6A8C90-7CC6-4AE7-B0A4-747B23DC45DB}">
      <dgm:prSet/>
      <dgm:spPr/>
      <dgm:t>
        <a:bodyPr/>
        <a:lstStyle/>
        <a:p>
          <a:endParaRPr lang="sv-SE"/>
        </a:p>
      </dgm:t>
    </dgm:pt>
    <dgm:pt modelId="{636A5422-8C54-475E-B3E5-8503B3E0DCD6}" type="sibTrans" cxnId="{FC6A8C90-7CC6-4AE7-B0A4-747B23DC45DB}">
      <dgm:prSet/>
      <dgm:spPr/>
      <dgm:t>
        <a:bodyPr/>
        <a:lstStyle/>
        <a:p>
          <a:endParaRPr lang="sv-SE"/>
        </a:p>
      </dgm:t>
    </dgm:pt>
    <dgm:pt modelId="{9595A2A0-5501-4936-A07E-305E2054F742}">
      <dgm:prSet phldrT="[Text]" custT="1"/>
      <dgm:spPr/>
      <dgm:t>
        <a:bodyPr/>
        <a:lstStyle/>
        <a:p>
          <a:r>
            <a:rPr lang="sv-SE" sz="1400" dirty="0"/>
            <a:t>Gemensamt </a:t>
          </a:r>
        </a:p>
        <a:p>
          <a:r>
            <a:rPr lang="sv-SE" sz="1400" dirty="0"/>
            <a:t>beslut – </a:t>
          </a:r>
        </a:p>
        <a:p>
          <a:r>
            <a:rPr lang="sv-SE" sz="1400" dirty="0"/>
            <a:t>Halland</a:t>
          </a:r>
        </a:p>
      </dgm:t>
    </dgm:pt>
    <dgm:pt modelId="{1A48B50E-AF42-420D-8F2F-FD64607BAB82}" type="parTrans" cxnId="{65A66C8B-D7C9-4D32-9142-1A42D1C75BF4}">
      <dgm:prSet/>
      <dgm:spPr/>
      <dgm:t>
        <a:bodyPr/>
        <a:lstStyle/>
        <a:p>
          <a:endParaRPr lang="sv-SE"/>
        </a:p>
      </dgm:t>
    </dgm:pt>
    <dgm:pt modelId="{B80A4D49-5E44-4A80-9E16-D6DD1FEC9C84}" type="sibTrans" cxnId="{65A66C8B-D7C9-4D32-9142-1A42D1C75BF4}">
      <dgm:prSet/>
      <dgm:spPr/>
      <dgm:t>
        <a:bodyPr/>
        <a:lstStyle/>
        <a:p>
          <a:endParaRPr lang="sv-SE"/>
        </a:p>
      </dgm:t>
    </dgm:pt>
    <dgm:pt modelId="{2F1D154A-3D92-471C-BFCF-D9EDCFCDBB68}">
      <dgm:prSet phldrT="[Text]"/>
      <dgm:spPr/>
      <dgm:t>
        <a:bodyPr/>
        <a:lstStyle/>
        <a:p>
          <a:r>
            <a:rPr lang="sv-SE" dirty="0"/>
            <a:t>Utveckla tillsammans</a:t>
          </a:r>
        </a:p>
      </dgm:t>
    </dgm:pt>
    <dgm:pt modelId="{B336A790-8ACA-48B5-85DF-4B80CBCF07CA}" type="sibTrans" cxnId="{38018295-B464-4E65-A7F2-B14973D55BE7}">
      <dgm:prSet/>
      <dgm:spPr/>
      <dgm:t>
        <a:bodyPr/>
        <a:lstStyle/>
        <a:p>
          <a:endParaRPr lang="sv-SE"/>
        </a:p>
      </dgm:t>
    </dgm:pt>
    <dgm:pt modelId="{87AAA3CA-C744-4FE8-A2BF-C9B9795C7BD6}" type="parTrans" cxnId="{38018295-B464-4E65-A7F2-B14973D55BE7}">
      <dgm:prSet/>
      <dgm:spPr/>
      <dgm:t>
        <a:bodyPr/>
        <a:lstStyle/>
        <a:p>
          <a:endParaRPr lang="sv-SE"/>
        </a:p>
      </dgm:t>
    </dgm:pt>
    <dgm:pt modelId="{590071D4-D36B-41E9-9AE8-F7B8913F9786}" type="pres">
      <dgm:prSet presAssocID="{D1294F37-343C-49CD-BB90-B0D7B1E5292B}" presName="Name0" presStyleCnt="0">
        <dgm:presLayoutVars>
          <dgm:dir/>
          <dgm:animOne val="branch"/>
          <dgm:animLvl val="lvl"/>
        </dgm:presLayoutVars>
      </dgm:prSet>
      <dgm:spPr/>
    </dgm:pt>
    <dgm:pt modelId="{8D9ABDCA-819E-4082-B5F1-2A83B8B0B7B3}" type="pres">
      <dgm:prSet presAssocID="{1C8C2878-5FD7-4305-875A-F79A452709EA}" presName="chaos" presStyleCnt="0"/>
      <dgm:spPr/>
    </dgm:pt>
    <dgm:pt modelId="{4E83B2DC-DAF2-4075-B799-0ABD2232E739}" type="pres">
      <dgm:prSet presAssocID="{1C8C2878-5FD7-4305-875A-F79A452709EA}" presName="parTx1" presStyleLbl="revTx" presStyleIdx="0" presStyleCnt="5" custScaleY="150207" custLinFactNeighborX="-2060" custLinFactNeighborY="9371"/>
      <dgm:spPr/>
    </dgm:pt>
    <dgm:pt modelId="{F238AAAA-C114-455C-9A71-D77ABF6B7BD3}" type="pres">
      <dgm:prSet presAssocID="{1C8C2878-5FD7-4305-875A-F79A452709EA}" presName="c1" presStyleLbl="node1" presStyleIdx="0" presStyleCnt="19"/>
      <dgm:spPr/>
    </dgm:pt>
    <dgm:pt modelId="{641BCFDF-0092-443A-A43D-449B64F705C6}" type="pres">
      <dgm:prSet presAssocID="{1C8C2878-5FD7-4305-875A-F79A452709EA}" presName="c2" presStyleLbl="node1" presStyleIdx="1" presStyleCnt="19"/>
      <dgm:spPr/>
    </dgm:pt>
    <dgm:pt modelId="{E8DE1598-60AC-49DB-81FF-16C65E2EC73A}" type="pres">
      <dgm:prSet presAssocID="{1C8C2878-5FD7-4305-875A-F79A452709EA}" presName="c3" presStyleLbl="node1" presStyleIdx="2" presStyleCnt="19"/>
      <dgm:spPr/>
    </dgm:pt>
    <dgm:pt modelId="{A8C78BED-01A6-4F9F-98CD-D1567F3C9894}" type="pres">
      <dgm:prSet presAssocID="{1C8C2878-5FD7-4305-875A-F79A452709EA}" presName="c4" presStyleLbl="node1" presStyleIdx="3" presStyleCnt="19"/>
      <dgm:spPr/>
    </dgm:pt>
    <dgm:pt modelId="{2A484C0F-FA37-4871-99E2-61A94C647DF5}" type="pres">
      <dgm:prSet presAssocID="{1C8C2878-5FD7-4305-875A-F79A452709EA}" presName="c5" presStyleLbl="node1" presStyleIdx="4" presStyleCnt="19"/>
      <dgm:spPr/>
    </dgm:pt>
    <dgm:pt modelId="{7DD30837-6D3A-4A63-9150-0F8860604956}" type="pres">
      <dgm:prSet presAssocID="{1C8C2878-5FD7-4305-875A-F79A452709EA}" presName="c6" presStyleLbl="node1" presStyleIdx="5" presStyleCnt="19"/>
      <dgm:spPr/>
    </dgm:pt>
    <dgm:pt modelId="{918B4425-4BEA-4138-B110-DA8F1658D6F4}" type="pres">
      <dgm:prSet presAssocID="{1C8C2878-5FD7-4305-875A-F79A452709EA}" presName="c7" presStyleLbl="node1" presStyleIdx="6" presStyleCnt="19"/>
      <dgm:spPr/>
    </dgm:pt>
    <dgm:pt modelId="{DF18E06A-DF62-4EC5-B264-60986B1DF203}" type="pres">
      <dgm:prSet presAssocID="{1C8C2878-5FD7-4305-875A-F79A452709EA}" presName="c8" presStyleLbl="node1" presStyleIdx="7" presStyleCnt="19"/>
      <dgm:spPr/>
    </dgm:pt>
    <dgm:pt modelId="{56474E3F-B81F-4B7A-B2A5-E5DF6A31E0F0}" type="pres">
      <dgm:prSet presAssocID="{1C8C2878-5FD7-4305-875A-F79A452709EA}" presName="c9" presStyleLbl="node1" presStyleIdx="8" presStyleCnt="19"/>
      <dgm:spPr/>
    </dgm:pt>
    <dgm:pt modelId="{041423BE-9F3E-4348-8F6C-82821499CB24}" type="pres">
      <dgm:prSet presAssocID="{1C8C2878-5FD7-4305-875A-F79A452709EA}" presName="c10" presStyleLbl="node1" presStyleIdx="9" presStyleCnt="19"/>
      <dgm:spPr/>
    </dgm:pt>
    <dgm:pt modelId="{85D1EA1B-70BE-49EE-BB24-DBE804941EC9}" type="pres">
      <dgm:prSet presAssocID="{1C8C2878-5FD7-4305-875A-F79A452709EA}" presName="c11" presStyleLbl="node1" presStyleIdx="10" presStyleCnt="19"/>
      <dgm:spPr/>
    </dgm:pt>
    <dgm:pt modelId="{7FCE62EB-88CC-4F4E-8D97-A39CE5F0AB59}" type="pres">
      <dgm:prSet presAssocID="{1C8C2878-5FD7-4305-875A-F79A452709EA}" presName="c12" presStyleLbl="node1" presStyleIdx="11" presStyleCnt="19"/>
      <dgm:spPr/>
    </dgm:pt>
    <dgm:pt modelId="{DC7FADA3-AA16-4FDD-A4A6-F7CB2EC0C107}" type="pres">
      <dgm:prSet presAssocID="{1C8C2878-5FD7-4305-875A-F79A452709EA}" presName="c13" presStyleLbl="node1" presStyleIdx="12" presStyleCnt="19"/>
      <dgm:spPr/>
    </dgm:pt>
    <dgm:pt modelId="{F58496B3-3A70-4948-B4F9-1D5F2B0C0F61}" type="pres">
      <dgm:prSet presAssocID="{1C8C2878-5FD7-4305-875A-F79A452709EA}" presName="c14" presStyleLbl="node1" presStyleIdx="13" presStyleCnt="19"/>
      <dgm:spPr/>
    </dgm:pt>
    <dgm:pt modelId="{3D084756-299E-41AC-894E-6878ED9BA73F}" type="pres">
      <dgm:prSet presAssocID="{1C8C2878-5FD7-4305-875A-F79A452709EA}" presName="c15" presStyleLbl="node1" presStyleIdx="14" presStyleCnt="19"/>
      <dgm:spPr/>
    </dgm:pt>
    <dgm:pt modelId="{CC630BF6-9590-4794-B149-668093FFD9EB}" type="pres">
      <dgm:prSet presAssocID="{1C8C2878-5FD7-4305-875A-F79A452709EA}" presName="c16" presStyleLbl="node1" presStyleIdx="15" presStyleCnt="19"/>
      <dgm:spPr/>
    </dgm:pt>
    <dgm:pt modelId="{FC15631A-7BA4-4E47-B5A8-523047D8DB0B}" type="pres">
      <dgm:prSet presAssocID="{1C8C2878-5FD7-4305-875A-F79A452709EA}" presName="c17" presStyleLbl="node1" presStyleIdx="16" presStyleCnt="19"/>
      <dgm:spPr/>
    </dgm:pt>
    <dgm:pt modelId="{32423B84-E769-4086-B138-593B47AF8DDC}" type="pres">
      <dgm:prSet presAssocID="{1C8C2878-5FD7-4305-875A-F79A452709EA}" presName="c18" presStyleLbl="node1" presStyleIdx="17" presStyleCnt="19"/>
      <dgm:spPr/>
    </dgm:pt>
    <dgm:pt modelId="{61906D00-E3B5-4FB3-8DAA-A2214B48C146}" type="pres">
      <dgm:prSet presAssocID="{F40938DE-B7AC-4C0A-8F18-266081470AE3}" presName="chevronComposite1" presStyleCnt="0"/>
      <dgm:spPr/>
    </dgm:pt>
    <dgm:pt modelId="{47F8D325-8560-467C-ACD8-475958B7BB42}" type="pres">
      <dgm:prSet presAssocID="{F40938DE-B7AC-4C0A-8F18-266081470AE3}" presName="chevron1" presStyleLbl="sibTrans2D1" presStyleIdx="0" presStyleCnt="3" custLinFactNeighborX="25980"/>
      <dgm:spPr/>
    </dgm:pt>
    <dgm:pt modelId="{0EDDF2B9-B986-46DD-86C4-FFCAC63544FC}" type="pres">
      <dgm:prSet presAssocID="{F40938DE-B7AC-4C0A-8F18-266081470AE3}" presName="spChevron1" presStyleCnt="0"/>
      <dgm:spPr/>
    </dgm:pt>
    <dgm:pt modelId="{49D95AAD-7FE6-402E-8CB4-05B94BDD4351}" type="pres">
      <dgm:prSet presAssocID="{E6F2266C-5C17-4299-879B-6C20897A9286}" presName="middle" presStyleCnt="0"/>
      <dgm:spPr/>
    </dgm:pt>
    <dgm:pt modelId="{C74EC0F2-9D1C-4A89-AC93-956410D9D511}" type="pres">
      <dgm:prSet presAssocID="{E6F2266C-5C17-4299-879B-6C20897A9286}" presName="parTxMid" presStyleLbl="revTx" presStyleIdx="1" presStyleCnt="5" custLinFactNeighborX="-1153" custLinFactNeighborY="2705"/>
      <dgm:spPr/>
    </dgm:pt>
    <dgm:pt modelId="{933B0FE2-EB96-4E9F-8C8C-F64EC2179B7E}" type="pres">
      <dgm:prSet presAssocID="{E6F2266C-5C17-4299-879B-6C20897A9286}" presName="spMid" presStyleCnt="0"/>
      <dgm:spPr/>
    </dgm:pt>
    <dgm:pt modelId="{14BA33B9-77DB-4E33-8DCA-78956A4B2540}" type="pres">
      <dgm:prSet presAssocID="{636A5422-8C54-475E-B3E5-8503B3E0DCD6}" presName="chevronComposite1" presStyleCnt="0"/>
      <dgm:spPr/>
    </dgm:pt>
    <dgm:pt modelId="{C721DD8E-FA76-48A0-AFA6-FE37D089FF86}" type="pres">
      <dgm:prSet presAssocID="{636A5422-8C54-475E-B3E5-8503B3E0DCD6}" presName="chevron1" presStyleLbl="sibTrans2D1" presStyleIdx="1" presStyleCnt="3" custLinFactNeighborX="-30454" custLinFactNeighborY="2237"/>
      <dgm:spPr/>
    </dgm:pt>
    <dgm:pt modelId="{A1D49FF3-70DD-4C2E-B95C-05A76685975B}" type="pres">
      <dgm:prSet presAssocID="{636A5422-8C54-475E-B3E5-8503B3E0DCD6}" presName="spChevron1" presStyleCnt="0"/>
      <dgm:spPr/>
    </dgm:pt>
    <dgm:pt modelId="{BEDED9BF-3F9A-4B9F-B916-F9E344299DB1}" type="pres">
      <dgm:prSet presAssocID="{9595A2A0-5501-4936-A07E-305E2054F742}" presName="middle" presStyleCnt="0"/>
      <dgm:spPr/>
    </dgm:pt>
    <dgm:pt modelId="{BF30E957-F374-4B3F-A899-B57679398F91}" type="pres">
      <dgm:prSet presAssocID="{9595A2A0-5501-4936-A07E-305E2054F742}" presName="parTxMid" presStyleLbl="revTx" presStyleIdx="2" presStyleCnt="5" custScaleX="110448" custScaleY="78562" custLinFactNeighborX="-42741" custLinFactNeighborY="6129"/>
      <dgm:spPr/>
    </dgm:pt>
    <dgm:pt modelId="{87B9F137-6FCA-42AF-A427-C79E15842AF7}" type="pres">
      <dgm:prSet presAssocID="{9595A2A0-5501-4936-A07E-305E2054F742}" presName="desTxMid" presStyleLbl="revTx" presStyleIdx="3" presStyleCnt="5" custScaleX="135262" custScaleY="53878" custLinFactNeighborX="-73963" custLinFactNeighborY="-3193">
        <dgm:presLayoutVars>
          <dgm:bulletEnabled val="1"/>
        </dgm:presLayoutVars>
      </dgm:prSet>
      <dgm:spPr/>
    </dgm:pt>
    <dgm:pt modelId="{BBE4D340-CCE6-47AD-83CF-7D97F1AB53E7}" type="pres">
      <dgm:prSet presAssocID="{9595A2A0-5501-4936-A07E-305E2054F742}" presName="spMid" presStyleCnt="0"/>
      <dgm:spPr/>
    </dgm:pt>
    <dgm:pt modelId="{20634D2B-DA0F-4881-A9F9-B8869E772B48}" type="pres">
      <dgm:prSet presAssocID="{B80A4D49-5E44-4A80-9E16-D6DD1FEC9C84}" presName="chevronComposite1" presStyleCnt="0"/>
      <dgm:spPr/>
    </dgm:pt>
    <dgm:pt modelId="{726886BC-64BC-4CAB-8495-4DD1B68656A5}" type="pres">
      <dgm:prSet presAssocID="{B80A4D49-5E44-4A80-9E16-D6DD1FEC9C84}" presName="chevron1" presStyleLbl="sibTrans2D1" presStyleIdx="2" presStyleCnt="3" custLinFactX="-100000" custLinFactNeighborX="-103857" custLinFactNeighborY="2237"/>
      <dgm:spPr/>
    </dgm:pt>
    <dgm:pt modelId="{DB2FC841-F255-46D5-BF92-269E193131A3}" type="pres">
      <dgm:prSet presAssocID="{B80A4D49-5E44-4A80-9E16-D6DD1FEC9C84}" presName="spChevron1" presStyleCnt="0"/>
      <dgm:spPr/>
    </dgm:pt>
    <dgm:pt modelId="{9749C8E7-1A65-4BB7-8D6C-4BB0965DA1EC}" type="pres">
      <dgm:prSet presAssocID="{2F1D154A-3D92-471C-BFCF-D9EDCFCDBB68}" presName="last" presStyleCnt="0"/>
      <dgm:spPr/>
    </dgm:pt>
    <dgm:pt modelId="{80FFC8A1-7C8C-4826-A34A-F5F9E83E9BF0}" type="pres">
      <dgm:prSet presAssocID="{2F1D154A-3D92-471C-BFCF-D9EDCFCDBB68}" presName="circleTx" presStyleLbl="node1" presStyleIdx="18" presStyleCnt="19" custLinFactNeighborX="-82451" custLinFactNeighborY="-3400"/>
      <dgm:spPr/>
    </dgm:pt>
    <dgm:pt modelId="{0852AF72-F19F-4CEE-BBB3-3C6B56D3A464}" type="pres">
      <dgm:prSet presAssocID="{2F1D154A-3D92-471C-BFCF-D9EDCFCDBB68}" presName="desTxN" presStyleLbl="revTx" presStyleIdx="4" presStyleCnt="5" custScaleY="54190" custLinFactNeighborX="-63581" custLinFactNeighborY="-9604">
        <dgm:presLayoutVars>
          <dgm:bulletEnabled val="1"/>
        </dgm:presLayoutVars>
      </dgm:prSet>
      <dgm:spPr/>
    </dgm:pt>
    <dgm:pt modelId="{E3D78F52-8CD4-4F40-BDF9-F2DE7E1357A5}" type="pres">
      <dgm:prSet presAssocID="{2F1D154A-3D92-471C-BFCF-D9EDCFCDBB68}" presName="spN" presStyleCnt="0"/>
      <dgm:spPr/>
    </dgm:pt>
  </dgm:ptLst>
  <dgm:cxnLst>
    <dgm:cxn modelId="{1963D716-6D19-4759-8AD0-4F8CAD14D885}" srcId="{9595A2A0-5501-4936-A07E-305E2054F742}" destId="{738F7B33-646C-49AE-93A8-BD7B075F1A8C}" srcOrd="0" destOrd="0" parTransId="{A712ADB1-576D-4680-947D-DEE347AB7BE8}" sibTransId="{DA1F3167-7E4C-4370-A5BB-4F7757EEFA29}"/>
    <dgm:cxn modelId="{5D850E6E-451A-4779-930C-A3643F7A9CDC}" type="presOf" srcId="{D1294F37-343C-49CD-BB90-B0D7B1E5292B}" destId="{590071D4-D36B-41E9-9AE8-F7B8913F9786}" srcOrd="0" destOrd="0" presId="urn:microsoft.com/office/officeart/2009/3/layout/RandomtoResultProcess"/>
    <dgm:cxn modelId="{66FA246E-C091-42F1-97B9-710DC91A8B57}" type="presOf" srcId="{1C8C2878-5FD7-4305-875A-F79A452709EA}" destId="{4E83B2DC-DAF2-4075-B799-0ABD2232E739}" srcOrd="0" destOrd="0" presId="urn:microsoft.com/office/officeart/2009/3/layout/RandomtoResultProcess"/>
    <dgm:cxn modelId="{80CF0B73-3653-4519-A142-B72F4B15AE0F}" type="presOf" srcId="{2F1D154A-3D92-471C-BFCF-D9EDCFCDBB68}" destId="{80FFC8A1-7C8C-4826-A34A-F5F9E83E9BF0}" srcOrd="0" destOrd="0" presId="urn:microsoft.com/office/officeart/2009/3/layout/RandomtoResultProcess"/>
    <dgm:cxn modelId="{BFF1807B-04B8-44AE-9E8A-345C0CDF2A4F}" type="presOf" srcId="{E6F2266C-5C17-4299-879B-6C20897A9286}" destId="{C74EC0F2-9D1C-4A89-AC93-956410D9D511}" srcOrd="0" destOrd="0" presId="urn:microsoft.com/office/officeart/2009/3/layout/RandomtoResultProcess"/>
    <dgm:cxn modelId="{9829A489-65E4-4062-BDEE-A28C7C03D580}" type="presOf" srcId="{65A5C676-B348-4FCE-A914-7CED9EAA56BB}" destId="{0852AF72-F19F-4CEE-BBB3-3C6B56D3A464}" srcOrd="0" destOrd="0" presId="urn:microsoft.com/office/officeart/2009/3/layout/RandomtoResultProcess"/>
    <dgm:cxn modelId="{65A66C8B-D7C9-4D32-9142-1A42D1C75BF4}" srcId="{D1294F37-343C-49CD-BB90-B0D7B1E5292B}" destId="{9595A2A0-5501-4936-A07E-305E2054F742}" srcOrd="2" destOrd="0" parTransId="{1A48B50E-AF42-420D-8F2F-FD64607BAB82}" sibTransId="{B80A4D49-5E44-4A80-9E16-D6DD1FEC9C84}"/>
    <dgm:cxn modelId="{FC6A8C90-7CC6-4AE7-B0A4-747B23DC45DB}" srcId="{D1294F37-343C-49CD-BB90-B0D7B1E5292B}" destId="{E6F2266C-5C17-4299-879B-6C20897A9286}" srcOrd="1" destOrd="0" parTransId="{07D2DFB0-E2AB-494F-B2F8-6FEC38F26C22}" sibTransId="{636A5422-8C54-475E-B3E5-8503B3E0DCD6}"/>
    <dgm:cxn modelId="{38018295-B464-4E65-A7F2-B14973D55BE7}" srcId="{D1294F37-343C-49CD-BB90-B0D7B1E5292B}" destId="{2F1D154A-3D92-471C-BFCF-D9EDCFCDBB68}" srcOrd="3" destOrd="0" parTransId="{87AAA3CA-C744-4FE8-A2BF-C9B9795C7BD6}" sibTransId="{B336A790-8ACA-48B5-85DF-4B80CBCF07CA}"/>
    <dgm:cxn modelId="{197CB5DD-FB28-463A-A335-09B9BF891354}" srcId="{D1294F37-343C-49CD-BB90-B0D7B1E5292B}" destId="{1C8C2878-5FD7-4305-875A-F79A452709EA}" srcOrd="0" destOrd="0" parTransId="{DE08037C-99D6-45B0-BB29-11D9675E4A7B}" sibTransId="{F40938DE-B7AC-4C0A-8F18-266081470AE3}"/>
    <dgm:cxn modelId="{8B3863EF-1960-4F59-8144-A7745E7CBF3F}" type="presOf" srcId="{9595A2A0-5501-4936-A07E-305E2054F742}" destId="{BF30E957-F374-4B3F-A899-B57679398F91}" srcOrd="0" destOrd="0" presId="urn:microsoft.com/office/officeart/2009/3/layout/RandomtoResultProcess"/>
    <dgm:cxn modelId="{72D20BF0-891F-4768-A88A-2E450121BCE9}" type="presOf" srcId="{738F7B33-646C-49AE-93A8-BD7B075F1A8C}" destId="{87B9F137-6FCA-42AF-A427-C79E15842AF7}" srcOrd="0" destOrd="0" presId="urn:microsoft.com/office/officeart/2009/3/layout/RandomtoResultProcess"/>
    <dgm:cxn modelId="{A62762FF-FB29-4F7D-9908-D49930317AE5}" srcId="{2F1D154A-3D92-471C-BFCF-D9EDCFCDBB68}" destId="{65A5C676-B348-4FCE-A914-7CED9EAA56BB}" srcOrd="0" destOrd="0" parTransId="{6E4D5A0C-C02B-4C5B-98CC-1C24328869B7}" sibTransId="{B2BD4EC9-21E6-4D0B-82BE-7844BF3C05F1}"/>
    <dgm:cxn modelId="{3B047B2B-EF73-4D3B-8A5E-F17FDE6B8F0E}" type="presParOf" srcId="{590071D4-D36B-41E9-9AE8-F7B8913F9786}" destId="{8D9ABDCA-819E-4082-B5F1-2A83B8B0B7B3}" srcOrd="0" destOrd="0" presId="urn:microsoft.com/office/officeart/2009/3/layout/RandomtoResultProcess"/>
    <dgm:cxn modelId="{86221A59-4D5C-434E-9521-BE20B2354040}" type="presParOf" srcId="{8D9ABDCA-819E-4082-B5F1-2A83B8B0B7B3}" destId="{4E83B2DC-DAF2-4075-B799-0ABD2232E739}" srcOrd="0" destOrd="0" presId="urn:microsoft.com/office/officeart/2009/3/layout/RandomtoResultProcess"/>
    <dgm:cxn modelId="{9E7B57C7-CB7E-4A46-BA57-1FE9CE7C1D2F}" type="presParOf" srcId="{8D9ABDCA-819E-4082-B5F1-2A83B8B0B7B3}" destId="{F238AAAA-C114-455C-9A71-D77ABF6B7BD3}" srcOrd="1" destOrd="0" presId="urn:microsoft.com/office/officeart/2009/3/layout/RandomtoResultProcess"/>
    <dgm:cxn modelId="{5C00B9A3-2B84-4E8A-AAD1-3706ABB5AC7B}" type="presParOf" srcId="{8D9ABDCA-819E-4082-B5F1-2A83B8B0B7B3}" destId="{641BCFDF-0092-443A-A43D-449B64F705C6}" srcOrd="2" destOrd="0" presId="urn:microsoft.com/office/officeart/2009/3/layout/RandomtoResultProcess"/>
    <dgm:cxn modelId="{95175937-7A68-4DF1-8E3D-37E84FB8976F}" type="presParOf" srcId="{8D9ABDCA-819E-4082-B5F1-2A83B8B0B7B3}" destId="{E8DE1598-60AC-49DB-81FF-16C65E2EC73A}" srcOrd="3" destOrd="0" presId="urn:microsoft.com/office/officeart/2009/3/layout/RandomtoResultProcess"/>
    <dgm:cxn modelId="{A548DAA2-72DC-42FB-AD90-AC85316B5D87}" type="presParOf" srcId="{8D9ABDCA-819E-4082-B5F1-2A83B8B0B7B3}" destId="{A8C78BED-01A6-4F9F-98CD-D1567F3C9894}" srcOrd="4" destOrd="0" presId="urn:microsoft.com/office/officeart/2009/3/layout/RandomtoResultProcess"/>
    <dgm:cxn modelId="{C4DFCEC4-F446-4097-9BA6-4AAEDB125613}" type="presParOf" srcId="{8D9ABDCA-819E-4082-B5F1-2A83B8B0B7B3}" destId="{2A484C0F-FA37-4871-99E2-61A94C647DF5}" srcOrd="5" destOrd="0" presId="urn:microsoft.com/office/officeart/2009/3/layout/RandomtoResultProcess"/>
    <dgm:cxn modelId="{57BCDAD4-8277-422B-BA0E-6C6658A3169F}" type="presParOf" srcId="{8D9ABDCA-819E-4082-B5F1-2A83B8B0B7B3}" destId="{7DD30837-6D3A-4A63-9150-0F8860604956}" srcOrd="6" destOrd="0" presId="urn:microsoft.com/office/officeart/2009/3/layout/RandomtoResultProcess"/>
    <dgm:cxn modelId="{F6A552E0-BCEF-4E83-9306-5DB517D05433}" type="presParOf" srcId="{8D9ABDCA-819E-4082-B5F1-2A83B8B0B7B3}" destId="{918B4425-4BEA-4138-B110-DA8F1658D6F4}" srcOrd="7" destOrd="0" presId="urn:microsoft.com/office/officeart/2009/3/layout/RandomtoResultProcess"/>
    <dgm:cxn modelId="{71D29FDC-6EDD-4B4A-AB96-3B42BCA61C28}" type="presParOf" srcId="{8D9ABDCA-819E-4082-B5F1-2A83B8B0B7B3}" destId="{DF18E06A-DF62-4EC5-B264-60986B1DF203}" srcOrd="8" destOrd="0" presId="urn:microsoft.com/office/officeart/2009/3/layout/RandomtoResultProcess"/>
    <dgm:cxn modelId="{C800580B-1139-4E7E-BAE2-656418716363}" type="presParOf" srcId="{8D9ABDCA-819E-4082-B5F1-2A83B8B0B7B3}" destId="{56474E3F-B81F-4B7A-B2A5-E5DF6A31E0F0}" srcOrd="9" destOrd="0" presId="urn:microsoft.com/office/officeart/2009/3/layout/RandomtoResultProcess"/>
    <dgm:cxn modelId="{C273BE2C-BEC6-49BC-B24A-6C22DAB877C7}" type="presParOf" srcId="{8D9ABDCA-819E-4082-B5F1-2A83B8B0B7B3}" destId="{041423BE-9F3E-4348-8F6C-82821499CB24}" srcOrd="10" destOrd="0" presId="urn:microsoft.com/office/officeart/2009/3/layout/RandomtoResultProcess"/>
    <dgm:cxn modelId="{6296E627-F05B-4BF8-9B46-AF56A59EE993}" type="presParOf" srcId="{8D9ABDCA-819E-4082-B5F1-2A83B8B0B7B3}" destId="{85D1EA1B-70BE-49EE-BB24-DBE804941EC9}" srcOrd="11" destOrd="0" presId="urn:microsoft.com/office/officeart/2009/3/layout/RandomtoResultProcess"/>
    <dgm:cxn modelId="{1C3D7F0C-37FA-48E0-9354-A365AEE1CC23}" type="presParOf" srcId="{8D9ABDCA-819E-4082-B5F1-2A83B8B0B7B3}" destId="{7FCE62EB-88CC-4F4E-8D97-A39CE5F0AB59}" srcOrd="12" destOrd="0" presId="urn:microsoft.com/office/officeart/2009/3/layout/RandomtoResultProcess"/>
    <dgm:cxn modelId="{EFDD9607-FAE0-4F99-85E0-A29B45230708}" type="presParOf" srcId="{8D9ABDCA-819E-4082-B5F1-2A83B8B0B7B3}" destId="{DC7FADA3-AA16-4FDD-A4A6-F7CB2EC0C107}" srcOrd="13" destOrd="0" presId="urn:microsoft.com/office/officeart/2009/3/layout/RandomtoResultProcess"/>
    <dgm:cxn modelId="{A8D60699-0000-4F03-87CD-8CED76C8AD62}" type="presParOf" srcId="{8D9ABDCA-819E-4082-B5F1-2A83B8B0B7B3}" destId="{F58496B3-3A70-4948-B4F9-1D5F2B0C0F61}" srcOrd="14" destOrd="0" presId="urn:microsoft.com/office/officeart/2009/3/layout/RandomtoResultProcess"/>
    <dgm:cxn modelId="{2000048D-7558-486D-85EC-8FD74D0BB5E2}" type="presParOf" srcId="{8D9ABDCA-819E-4082-B5F1-2A83B8B0B7B3}" destId="{3D084756-299E-41AC-894E-6878ED9BA73F}" srcOrd="15" destOrd="0" presId="urn:microsoft.com/office/officeart/2009/3/layout/RandomtoResultProcess"/>
    <dgm:cxn modelId="{C5D1B9D9-3728-49DE-A4EE-330BCAC3833F}" type="presParOf" srcId="{8D9ABDCA-819E-4082-B5F1-2A83B8B0B7B3}" destId="{CC630BF6-9590-4794-B149-668093FFD9EB}" srcOrd="16" destOrd="0" presId="urn:microsoft.com/office/officeart/2009/3/layout/RandomtoResultProcess"/>
    <dgm:cxn modelId="{86ADD516-D31D-4462-BCF7-825B5C240FE2}" type="presParOf" srcId="{8D9ABDCA-819E-4082-B5F1-2A83B8B0B7B3}" destId="{FC15631A-7BA4-4E47-B5A8-523047D8DB0B}" srcOrd="17" destOrd="0" presId="urn:microsoft.com/office/officeart/2009/3/layout/RandomtoResultProcess"/>
    <dgm:cxn modelId="{208ADC96-CFBF-4988-A607-F78307502DC5}" type="presParOf" srcId="{8D9ABDCA-819E-4082-B5F1-2A83B8B0B7B3}" destId="{32423B84-E769-4086-B138-593B47AF8DDC}" srcOrd="18" destOrd="0" presId="urn:microsoft.com/office/officeart/2009/3/layout/RandomtoResultProcess"/>
    <dgm:cxn modelId="{E5C5E6AA-634C-4081-B48C-1CF7AFD8A8C4}" type="presParOf" srcId="{590071D4-D36B-41E9-9AE8-F7B8913F9786}" destId="{61906D00-E3B5-4FB3-8DAA-A2214B48C146}" srcOrd="1" destOrd="0" presId="urn:microsoft.com/office/officeart/2009/3/layout/RandomtoResultProcess"/>
    <dgm:cxn modelId="{60580C6E-81AC-4989-ABE4-C4107F17CA56}" type="presParOf" srcId="{61906D00-E3B5-4FB3-8DAA-A2214B48C146}" destId="{47F8D325-8560-467C-ACD8-475958B7BB42}" srcOrd="0" destOrd="0" presId="urn:microsoft.com/office/officeart/2009/3/layout/RandomtoResultProcess"/>
    <dgm:cxn modelId="{D1FD08BE-BFDE-41DE-A2E2-CF6D51D7732A}" type="presParOf" srcId="{61906D00-E3B5-4FB3-8DAA-A2214B48C146}" destId="{0EDDF2B9-B986-46DD-86C4-FFCAC63544FC}" srcOrd="1" destOrd="0" presId="urn:microsoft.com/office/officeart/2009/3/layout/RandomtoResultProcess"/>
    <dgm:cxn modelId="{E857C7FB-0231-449E-A447-0CAAE71CFE29}" type="presParOf" srcId="{590071D4-D36B-41E9-9AE8-F7B8913F9786}" destId="{49D95AAD-7FE6-402E-8CB4-05B94BDD4351}" srcOrd="2" destOrd="0" presId="urn:microsoft.com/office/officeart/2009/3/layout/RandomtoResultProcess"/>
    <dgm:cxn modelId="{3FAC8606-0208-4DFC-8126-91BA305C2432}" type="presParOf" srcId="{49D95AAD-7FE6-402E-8CB4-05B94BDD4351}" destId="{C74EC0F2-9D1C-4A89-AC93-956410D9D511}" srcOrd="0" destOrd="0" presId="urn:microsoft.com/office/officeart/2009/3/layout/RandomtoResultProcess"/>
    <dgm:cxn modelId="{FAC10BF5-0EB5-4E89-8800-E1A9D43AD2C8}" type="presParOf" srcId="{49D95AAD-7FE6-402E-8CB4-05B94BDD4351}" destId="{933B0FE2-EB96-4E9F-8C8C-F64EC2179B7E}" srcOrd="1" destOrd="0" presId="urn:microsoft.com/office/officeart/2009/3/layout/RandomtoResultProcess"/>
    <dgm:cxn modelId="{9BEBBB97-087F-4660-9CEB-831D9A7EDDD4}" type="presParOf" srcId="{590071D4-D36B-41E9-9AE8-F7B8913F9786}" destId="{14BA33B9-77DB-4E33-8DCA-78956A4B2540}" srcOrd="3" destOrd="0" presId="urn:microsoft.com/office/officeart/2009/3/layout/RandomtoResultProcess"/>
    <dgm:cxn modelId="{6FBB81ED-AB55-41E6-84AA-1572158E3E26}" type="presParOf" srcId="{14BA33B9-77DB-4E33-8DCA-78956A4B2540}" destId="{C721DD8E-FA76-48A0-AFA6-FE37D089FF86}" srcOrd="0" destOrd="0" presId="urn:microsoft.com/office/officeart/2009/3/layout/RandomtoResultProcess"/>
    <dgm:cxn modelId="{218D439C-3D74-449B-B5DA-3EEF28336093}" type="presParOf" srcId="{14BA33B9-77DB-4E33-8DCA-78956A4B2540}" destId="{A1D49FF3-70DD-4C2E-B95C-05A76685975B}" srcOrd="1" destOrd="0" presId="urn:microsoft.com/office/officeart/2009/3/layout/RandomtoResultProcess"/>
    <dgm:cxn modelId="{3EDD9BF1-1025-4E46-B308-BB8E0B4191D7}" type="presParOf" srcId="{590071D4-D36B-41E9-9AE8-F7B8913F9786}" destId="{BEDED9BF-3F9A-4B9F-B916-F9E344299DB1}" srcOrd="4" destOrd="0" presId="urn:microsoft.com/office/officeart/2009/3/layout/RandomtoResultProcess"/>
    <dgm:cxn modelId="{37B9F064-7B0E-4E5A-87EA-C7DD1C72FE38}" type="presParOf" srcId="{BEDED9BF-3F9A-4B9F-B916-F9E344299DB1}" destId="{BF30E957-F374-4B3F-A899-B57679398F91}" srcOrd="0" destOrd="0" presId="urn:microsoft.com/office/officeart/2009/3/layout/RandomtoResultProcess"/>
    <dgm:cxn modelId="{6B17E90E-D75D-4488-A97A-EF84777F254C}" type="presParOf" srcId="{BEDED9BF-3F9A-4B9F-B916-F9E344299DB1}" destId="{87B9F137-6FCA-42AF-A427-C79E15842AF7}" srcOrd="1" destOrd="0" presId="urn:microsoft.com/office/officeart/2009/3/layout/RandomtoResultProcess"/>
    <dgm:cxn modelId="{3A9579EE-2F6D-41D9-9626-3ACF0EF12A86}" type="presParOf" srcId="{BEDED9BF-3F9A-4B9F-B916-F9E344299DB1}" destId="{BBE4D340-CCE6-47AD-83CF-7D97F1AB53E7}" srcOrd="2" destOrd="0" presId="urn:microsoft.com/office/officeart/2009/3/layout/RandomtoResultProcess"/>
    <dgm:cxn modelId="{F6269634-D4D3-43CE-89D6-DCD6D0B0FF00}" type="presParOf" srcId="{590071D4-D36B-41E9-9AE8-F7B8913F9786}" destId="{20634D2B-DA0F-4881-A9F9-B8869E772B48}" srcOrd="5" destOrd="0" presId="urn:microsoft.com/office/officeart/2009/3/layout/RandomtoResultProcess"/>
    <dgm:cxn modelId="{E51584B6-D17D-4065-BD8F-976DCB9944F7}" type="presParOf" srcId="{20634D2B-DA0F-4881-A9F9-B8869E772B48}" destId="{726886BC-64BC-4CAB-8495-4DD1B68656A5}" srcOrd="0" destOrd="0" presId="urn:microsoft.com/office/officeart/2009/3/layout/RandomtoResultProcess"/>
    <dgm:cxn modelId="{274530DB-44B2-44E4-A1BA-1D664696A83B}" type="presParOf" srcId="{20634D2B-DA0F-4881-A9F9-B8869E772B48}" destId="{DB2FC841-F255-46D5-BF92-269E193131A3}" srcOrd="1" destOrd="0" presId="urn:microsoft.com/office/officeart/2009/3/layout/RandomtoResultProcess"/>
    <dgm:cxn modelId="{17F6CF18-E3EA-49EA-8C2A-813E8EE6255A}" type="presParOf" srcId="{590071D4-D36B-41E9-9AE8-F7B8913F9786}" destId="{9749C8E7-1A65-4BB7-8D6C-4BB0965DA1EC}" srcOrd="6" destOrd="0" presId="urn:microsoft.com/office/officeart/2009/3/layout/RandomtoResultProcess"/>
    <dgm:cxn modelId="{BF14ACCF-94CB-469F-8FC3-FDB83B3F9AC3}" type="presParOf" srcId="{9749C8E7-1A65-4BB7-8D6C-4BB0965DA1EC}" destId="{80FFC8A1-7C8C-4826-A34A-F5F9E83E9BF0}" srcOrd="0" destOrd="0" presId="urn:microsoft.com/office/officeart/2009/3/layout/RandomtoResultProcess"/>
    <dgm:cxn modelId="{CA419750-DBCF-4707-B7F4-C4542804268C}" type="presParOf" srcId="{9749C8E7-1A65-4BB7-8D6C-4BB0965DA1EC}" destId="{0852AF72-F19F-4CEE-BBB3-3C6B56D3A464}" srcOrd="1" destOrd="0" presId="urn:microsoft.com/office/officeart/2009/3/layout/RandomtoResultProcess"/>
    <dgm:cxn modelId="{86FDBDDE-043C-41A8-8F5C-0A89048EF30E}" type="presParOf" srcId="{9749C8E7-1A65-4BB7-8D6C-4BB0965DA1EC}" destId="{E3D78F52-8CD4-4F40-BDF9-F2DE7E1357A5}" srcOrd="2" destOrd="0" presId="urn:microsoft.com/office/officeart/2009/3/layout/RandomtoResult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3B2DC-DAF2-4075-B799-0ABD2232E739}">
      <dsp:nvSpPr>
        <dsp:cNvPr id="0" name=""/>
        <dsp:cNvSpPr/>
      </dsp:nvSpPr>
      <dsp:spPr>
        <a:xfrm>
          <a:off x="77958" y="1402865"/>
          <a:ext cx="1683270" cy="833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i="1" kern="1200" dirty="0"/>
            <a:t>Goda idéer för god, nära vård och omsorg.</a:t>
          </a:r>
          <a:endParaRPr lang="sv-SE" sz="1400" kern="1200" dirty="0"/>
        </a:p>
      </dsp:txBody>
      <dsp:txXfrm>
        <a:off x="77958" y="1402865"/>
        <a:ext cx="1683270" cy="833219"/>
      </dsp:txXfrm>
    </dsp:sp>
    <dsp:sp modelId="{F238AAAA-C114-455C-9A71-D77ABF6B7BD3}">
      <dsp:nvSpPr>
        <dsp:cNvPr id="0" name=""/>
        <dsp:cNvSpPr/>
      </dsp:nvSpPr>
      <dsp:spPr>
        <a:xfrm>
          <a:off x="110721" y="1321426"/>
          <a:ext cx="133896" cy="133896"/>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41BCFDF-0092-443A-A43D-449B64F705C6}">
      <dsp:nvSpPr>
        <dsp:cNvPr id="0" name=""/>
        <dsp:cNvSpPr/>
      </dsp:nvSpPr>
      <dsp:spPr>
        <a:xfrm>
          <a:off x="204449" y="1133970"/>
          <a:ext cx="133896" cy="133896"/>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8DE1598-60AC-49DB-81FF-16C65E2EC73A}">
      <dsp:nvSpPr>
        <dsp:cNvPr id="0" name=""/>
        <dsp:cNvSpPr/>
      </dsp:nvSpPr>
      <dsp:spPr>
        <a:xfrm>
          <a:off x="429395" y="1171461"/>
          <a:ext cx="210408" cy="210408"/>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8C78BED-01A6-4F9F-98CD-D1567F3C9894}">
      <dsp:nvSpPr>
        <dsp:cNvPr id="0" name=""/>
        <dsp:cNvSpPr/>
      </dsp:nvSpPr>
      <dsp:spPr>
        <a:xfrm>
          <a:off x="616850" y="965261"/>
          <a:ext cx="133896" cy="133896"/>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A484C0F-FA37-4871-99E2-61A94C647DF5}">
      <dsp:nvSpPr>
        <dsp:cNvPr id="0" name=""/>
        <dsp:cNvSpPr/>
      </dsp:nvSpPr>
      <dsp:spPr>
        <a:xfrm>
          <a:off x="860542" y="890279"/>
          <a:ext cx="133896" cy="133896"/>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DD30837-6D3A-4A63-9150-0F8860604956}">
      <dsp:nvSpPr>
        <dsp:cNvPr id="0" name=""/>
        <dsp:cNvSpPr/>
      </dsp:nvSpPr>
      <dsp:spPr>
        <a:xfrm>
          <a:off x="1160470" y="1021497"/>
          <a:ext cx="133896" cy="133896"/>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18B4425-4BEA-4138-B110-DA8F1658D6F4}">
      <dsp:nvSpPr>
        <dsp:cNvPr id="0" name=""/>
        <dsp:cNvSpPr/>
      </dsp:nvSpPr>
      <dsp:spPr>
        <a:xfrm>
          <a:off x="1347925" y="1115225"/>
          <a:ext cx="210408" cy="210408"/>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F18E06A-DF62-4EC5-B264-60986B1DF203}">
      <dsp:nvSpPr>
        <dsp:cNvPr id="0" name=""/>
        <dsp:cNvSpPr/>
      </dsp:nvSpPr>
      <dsp:spPr>
        <a:xfrm>
          <a:off x="1610362" y="1321426"/>
          <a:ext cx="133896" cy="133896"/>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6474E3F-B81F-4B7A-B2A5-E5DF6A31E0F0}">
      <dsp:nvSpPr>
        <dsp:cNvPr id="0" name=""/>
        <dsp:cNvSpPr/>
      </dsp:nvSpPr>
      <dsp:spPr>
        <a:xfrm>
          <a:off x="1722835" y="1527626"/>
          <a:ext cx="133896" cy="133896"/>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41423BE-9F3E-4348-8F6C-82821499CB24}">
      <dsp:nvSpPr>
        <dsp:cNvPr id="0" name=""/>
        <dsp:cNvSpPr/>
      </dsp:nvSpPr>
      <dsp:spPr>
        <a:xfrm>
          <a:off x="748069" y="1133970"/>
          <a:ext cx="344305" cy="344305"/>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5D1EA1B-70BE-49EE-BB24-DBE804941EC9}">
      <dsp:nvSpPr>
        <dsp:cNvPr id="0" name=""/>
        <dsp:cNvSpPr/>
      </dsp:nvSpPr>
      <dsp:spPr>
        <a:xfrm>
          <a:off x="16993" y="1846300"/>
          <a:ext cx="133896" cy="133896"/>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FCE62EB-88CC-4F4E-8D97-A39CE5F0AB59}">
      <dsp:nvSpPr>
        <dsp:cNvPr id="0" name=""/>
        <dsp:cNvSpPr/>
      </dsp:nvSpPr>
      <dsp:spPr>
        <a:xfrm>
          <a:off x="129467" y="2015010"/>
          <a:ext cx="210408" cy="210408"/>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C7FADA3-AA16-4FDD-A4A6-F7CB2EC0C107}">
      <dsp:nvSpPr>
        <dsp:cNvPr id="0" name=""/>
        <dsp:cNvSpPr/>
      </dsp:nvSpPr>
      <dsp:spPr>
        <a:xfrm>
          <a:off x="410649" y="2164974"/>
          <a:ext cx="306049" cy="306049"/>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58496B3-3A70-4948-B4F9-1D5F2B0C0F61}">
      <dsp:nvSpPr>
        <dsp:cNvPr id="0" name=""/>
        <dsp:cNvSpPr/>
      </dsp:nvSpPr>
      <dsp:spPr>
        <a:xfrm>
          <a:off x="804305" y="2408666"/>
          <a:ext cx="133896" cy="133896"/>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D084756-299E-41AC-894E-6878ED9BA73F}">
      <dsp:nvSpPr>
        <dsp:cNvPr id="0" name=""/>
        <dsp:cNvSpPr/>
      </dsp:nvSpPr>
      <dsp:spPr>
        <a:xfrm>
          <a:off x="879287" y="2164974"/>
          <a:ext cx="210408" cy="210408"/>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C630BF6-9590-4794-B149-668093FFD9EB}">
      <dsp:nvSpPr>
        <dsp:cNvPr id="0" name=""/>
        <dsp:cNvSpPr/>
      </dsp:nvSpPr>
      <dsp:spPr>
        <a:xfrm>
          <a:off x="1066742" y="2427411"/>
          <a:ext cx="133896" cy="133896"/>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C15631A-7BA4-4E47-B5A8-523047D8DB0B}">
      <dsp:nvSpPr>
        <dsp:cNvPr id="0" name=""/>
        <dsp:cNvSpPr/>
      </dsp:nvSpPr>
      <dsp:spPr>
        <a:xfrm>
          <a:off x="1235452" y="2127483"/>
          <a:ext cx="306049" cy="30604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2423B84-E769-4086-B138-593B47AF8DDC}">
      <dsp:nvSpPr>
        <dsp:cNvPr id="0" name=""/>
        <dsp:cNvSpPr/>
      </dsp:nvSpPr>
      <dsp:spPr>
        <a:xfrm>
          <a:off x="1647853" y="2052501"/>
          <a:ext cx="210408" cy="210408"/>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7F8D325-8560-467C-ACD8-475958B7BB42}">
      <dsp:nvSpPr>
        <dsp:cNvPr id="0" name=""/>
        <dsp:cNvSpPr/>
      </dsp:nvSpPr>
      <dsp:spPr>
        <a:xfrm>
          <a:off x="2018803" y="1171150"/>
          <a:ext cx="617940" cy="1179716"/>
        </a:xfrm>
        <a:prstGeom prst="chevron">
          <a:avLst>
            <a:gd name="adj" fmla="val 6231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74EC0F2-9D1C-4A89-AC93-956410D9D511}">
      <dsp:nvSpPr>
        <dsp:cNvPr id="0" name=""/>
        <dsp:cNvSpPr/>
      </dsp:nvSpPr>
      <dsp:spPr>
        <a:xfrm>
          <a:off x="2456772" y="1203634"/>
          <a:ext cx="1685293" cy="1179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En</a:t>
          </a:r>
        </a:p>
        <a:p>
          <a:pPr marL="0" lvl="0" indent="0" algn="ctr" defTabSz="622300">
            <a:lnSpc>
              <a:spcPct val="90000"/>
            </a:lnSpc>
            <a:spcBef>
              <a:spcPct val="0"/>
            </a:spcBef>
            <a:spcAft>
              <a:spcPct val="35000"/>
            </a:spcAft>
            <a:buNone/>
          </a:pPr>
          <a:r>
            <a:rPr lang="sv-SE" sz="1400" kern="1200" dirty="0"/>
            <a:t>gemensam mall</a:t>
          </a:r>
        </a:p>
      </dsp:txBody>
      <dsp:txXfrm>
        <a:off x="2456772" y="1203634"/>
        <a:ext cx="1685293" cy="1179705"/>
      </dsp:txXfrm>
    </dsp:sp>
    <dsp:sp modelId="{C721DD8E-FA76-48A0-AFA6-FE37D089FF86}">
      <dsp:nvSpPr>
        <dsp:cNvPr id="0" name=""/>
        <dsp:cNvSpPr/>
      </dsp:nvSpPr>
      <dsp:spPr>
        <a:xfrm>
          <a:off x="3973309" y="1197540"/>
          <a:ext cx="617940" cy="1179716"/>
        </a:xfrm>
        <a:prstGeom prst="chevron">
          <a:avLst>
            <a:gd name="adj" fmla="val 6231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F30E957-F374-4B3F-A899-B57679398F91}">
      <dsp:nvSpPr>
        <dsp:cNvPr id="0" name=""/>
        <dsp:cNvSpPr/>
      </dsp:nvSpPr>
      <dsp:spPr>
        <a:xfrm>
          <a:off x="4268220" y="1370479"/>
          <a:ext cx="1861372" cy="92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t>Gemensamt </a:t>
          </a:r>
        </a:p>
        <a:p>
          <a:pPr marL="0" lvl="0" indent="0" algn="ctr" defTabSz="622300">
            <a:lnSpc>
              <a:spcPct val="90000"/>
            </a:lnSpc>
            <a:spcBef>
              <a:spcPct val="0"/>
            </a:spcBef>
            <a:spcAft>
              <a:spcPct val="35000"/>
            </a:spcAft>
            <a:buNone/>
          </a:pPr>
          <a:r>
            <a:rPr lang="sv-SE" sz="1400" kern="1200" dirty="0"/>
            <a:t>beslut – </a:t>
          </a:r>
        </a:p>
        <a:p>
          <a:pPr marL="0" lvl="0" indent="0" algn="ctr" defTabSz="622300">
            <a:lnSpc>
              <a:spcPct val="90000"/>
            </a:lnSpc>
            <a:spcBef>
              <a:spcPct val="0"/>
            </a:spcBef>
            <a:spcAft>
              <a:spcPct val="35000"/>
            </a:spcAft>
            <a:buNone/>
          </a:pPr>
          <a:r>
            <a:rPr lang="sv-SE" sz="1400" kern="1200" dirty="0"/>
            <a:t>Halland</a:t>
          </a:r>
        </a:p>
      </dsp:txBody>
      <dsp:txXfrm>
        <a:off x="4268220" y="1370479"/>
        <a:ext cx="1861372" cy="926800"/>
      </dsp:txXfrm>
    </dsp:sp>
    <dsp:sp modelId="{87B9F137-6FCA-42AF-A427-C79E15842AF7}">
      <dsp:nvSpPr>
        <dsp:cNvPr id="0" name=""/>
        <dsp:cNvSpPr/>
      </dsp:nvSpPr>
      <dsp:spPr>
        <a:xfrm>
          <a:off x="3532944" y="2866318"/>
          <a:ext cx="2279561" cy="559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r" defTabSz="488950">
            <a:lnSpc>
              <a:spcPct val="90000"/>
            </a:lnSpc>
            <a:spcBef>
              <a:spcPct val="0"/>
            </a:spcBef>
            <a:spcAft>
              <a:spcPct val="35000"/>
            </a:spcAft>
            <a:buNone/>
          </a:pPr>
          <a:r>
            <a:rPr lang="sv-SE" sz="1100" kern="1200" dirty="0"/>
            <a:t>,</a:t>
          </a:r>
        </a:p>
        <a:p>
          <a:pPr marL="0" lvl="0" indent="0" algn="r" defTabSz="488950">
            <a:lnSpc>
              <a:spcPct val="90000"/>
            </a:lnSpc>
            <a:spcBef>
              <a:spcPct val="0"/>
            </a:spcBef>
            <a:spcAft>
              <a:spcPct val="35000"/>
            </a:spcAft>
            <a:buNone/>
          </a:pPr>
          <a:r>
            <a:rPr lang="sv-SE" sz="1100" kern="1200" dirty="0"/>
            <a:t>. </a:t>
          </a:r>
        </a:p>
      </dsp:txBody>
      <dsp:txXfrm>
        <a:off x="3532944" y="2866318"/>
        <a:ext cx="2279561" cy="559934"/>
      </dsp:txXfrm>
    </dsp:sp>
    <dsp:sp modelId="{726886BC-64BC-4CAB-8495-4DD1B68656A5}">
      <dsp:nvSpPr>
        <dsp:cNvPr id="0" name=""/>
        <dsp:cNvSpPr/>
      </dsp:nvSpPr>
      <dsp:spPr>
        <a:xfrm>
          <a:off x="5799283" y="1197540"/>
          <a:ext cx="617940" cy="1179716"/>
        </a:xfrm>
        <a:prstGeom prst="chevron">
          <a:avLst>
            <a:gd name="adj" fmla="val 6231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0FFC8A1-7C8C-4826-A34A-F5F9E83E9BF0}">
      <dsp:nvSpPr>
        <dsp:cNvPr id="0" name=""/>
        <dsp:cNvSpPr/>
      </dsp:nvSpPr>
      <dsp:spPr>
        <a:xfrm>
          <a:off x="6622226" y="1038753"/>
          <a:ext cx="1432499" cy="1432499"/>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sv-SE" sz="1700" kern="1200" dirty="0"/>
            <a:t>Utveckla tillsammans</a:t>
          </a:r>
        </a:p>
      </dsp:txBody>
      <dsp:txXfrm>
        <a:off x="6832011" y="1248538"/>
        <a:ext cx="1012929" cy="1012929"/>
      </dsp:txXfrm>
    </dsp:sp>
    <dsp:sp modelId="{0852AF72-F19F-4CEE-BBB3-3C6B56D3A464}">
      <dsp:nvSpPr>
        <dsp:cNvPr id="0" name=""/>
        <dsp:cNvSpPr/>
      </dsp:nvSpPr>
      <dsp:spPr>
        <a:xfrm>
          <a:off x="6605413" y="2798069"/>
          <a:ext cx="1685293" cy="563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endParaRPr lang="sv-SE" sz="1100" kern="1200" dirty="0"/>
        </a:p>
      </dsp:txBody>
      <dsp:txXfrm>
        <a:off x="6605413" y="2798069"/>
        <a:ext cx="1685293" cy="563177"/>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5B066-9B14-904C-ABF6-8A1B606BDB43}" type="datetimeFigureOut">
              <a:rPr lang="sv-SE" smtClean="0"/>
              <a:t>2023-09-19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E67D92-2F53-5E4D-9255-F77813BDE3D0}" type="slidenum">
              <a:rPr lang="sv-SE" smtClean="0"/>
              <a:t>‹#›</a:t>
            </a:fld>
            <a:endParaRPr lang="sv-SE"/>
          </a:p>
        </p:txBody>
      </p:sp>
    </p:spTree>
    <p:extLst>
      <p:ext uri="{BB962C8B-B14F-4D97-AF65-F5344CB8AC3E}">
        <p14:creationId xmlns:p14="http://schemas.microsoft.com/office/powerpoint/2010/main" val="311545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vardgivare.regionhalland.se/organisation-och-uppdrag/god-och-nara-vard/"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pPr marL="0" lvl="0" indent="0">
              <a:lnSpc>
                <a:spcPct val="105000"/>
              </a:lnSpc>
              <a:spcAft>
                <a:spcPts val="800"/>
              </a:spcAft>
              <a:buFont typeface="Calibri" panose="020F0502020204030204" pitchFamily="34" charset="0"/>
              <a:buNone/>
            </a:pPr>
            <a:r>
              <a:rPr lang="sv-SE" sz="1800" b="0" i="1" dirty="0">
                <a:effectLst/>
                <a:latin typeface="Calibri" panose="020F0502020204030204" pitchFamily="34" charset="0"/>
                <a:ea typeface="Times New Roman" panose="02020603050405020304" pitchFamily="18" charset="0"/>
              </a:rPr>
              <a:t>Omtanke Halland. </a:t>
            </a:r>
            <a:r>
              <a:rPr lang="sv-SE" sz="1800" b="0" i="0" dirty="0">
                <a:effectLst/>
                <a:latin typeface="Calibri" panose="020F0502020204030204" pitchFamily="34" charset="0"/>
                <a:ea typeface="Times New Roman" panose="02020603050405020304" pitchFamily="18" charset="0"/>
              </a:rPr>
              <a:t>så heter den målbild för </a:t>
            </a:r>
            <a:r>
              <a:rPr lang="sv-SE" sz="1800" b="0" i="0" dirty="0">
                <a:solidFill>
                  <a:srgbClr val="FF0000"/>
                </a:solidFill>
                <a:effectLst/>
                <a:latin typeface="Calibri" panose="020F0502020204030204" pitchFamily="34" charset="0"/>
                <a:ea typeface="Times New Roman" panose="02020603050405020304" pitchFamily="18" charset="0"/>
              </a:rPr>
              <a:t>det gemensamma </a:t>
            </a:r>
            <a:r>
              <a:rPr lang="sv-SE" sz="1800" b="0" i="0" dirty="0">
                <a:effectLst/>
                <a:latin typeface="Calibri" panose="020F0502020204030204" pitchFamily="34" charset="0"/>
                <a:ea typeface="Times New Roman" panose="02020603050405020304" pitchFamily="18" charset="0"/>
              </a:rPr>
              <a:t>med god och nära vård som tagits fram i ett samarbete mellan de halländska kommunerna och Region Halland. </a:t>
            </a:r>
          </a:p>
          <a:p>
            <a:pPr marL="0" lvl="0" indent="0">
              <a:lnSpc>
                <a:spcPct val="105000"/>
              </a:lnSpc>
              <a:spcAft>
                <a:spcPts val="800"/>
              </a:spcAft>
              <a:buFont typeface="Calibri" panose="020F0502020204030204" pitchFamily="34" charset="0"/>
              <a:buNone/>
            </a:pPr>
            <a:endParaRPr lang="sv-SE" sz="1800" b="0" i="0" dirty="0">
              <a:effectLst/>
              <a:latin typeface="Calibri" panose="020F0502020204030204" pitchFamily="34" charset="0"/>
              <a:ea typeface="Times New Roman" panose="02020603050405020304" pitchFamily="18" charset="0"/>
            </a:endParaRPr>
          </a:p>
          <a:p>
            <a:pPr marL="0" lvl="0" indent="0">
              <a:lnSpc>
                <a:spcPct val="105000"/>
              </a:lnSpc>
              <a:spcAft>
                <a:spcPts val="800"/>
              </a:spcAft>
              <a:buFont typeface="Calibri" panose="020F0502020204030204" pitchFamily="34" charset="0"/>
              <a:buNone/>
            </a:pPr>
            <a:r>
              <a:rPr lang="sv-SE" sz="1800" b="0" i="0" dirty="0">
                <a:effectLst/>
                <a:latin typeface="Calibri" panose="020F0502020204030204" pitchFamily="34" charset="0"/>
                <a:ea typeface="Times New Roman" panose="02020603050405020304" pitchFamily="18" charset="0"/>
              </a:rPr>
              <a:t>Den är </a:t>
            </a:r>
            <a:r>
              <a:rPr lang="sv-SE" sz="1800" b="0" i="0" dirty="0">
                <a:solidFill>
                  <a:srgbClr val="FF0000"/>
                </a:solidFill>
                <a:effectLst/>
                <a:latin typeface="Calibri" panose="020F0502020204030204" pitchFamily="34" charset="0"/>
                <a:ea typeface="Times New Roman" panose="02020603050405020304" pitchFamily="18" charset="0"/>
              </a:rPr>
              <a:t>beställd av </a:t>
            </a:r>
            <a:r>
              <a:rPr lang="sv-SE" sz="1800" b="0" i="0" dirty="0">
                <a:effectLst/>
                <a:latin typeface="Calibri" panose="020F0502020204030204" pitchFamily="34" charset="0"/>
                <a:ea typeface="Times New Roman" panose="02020603050405020304" pitchFamily="18" charset="0"/>
              </a:rPr>
              <a:t>ledande politiker i KRF (kommun- och regionledningsforum), som är en samarbetsfunktion för de halländska kommunerna och Region Halland. </a:t>
            </a:r>
          </a:p>
          <a:p>
            <a:r>
              <a:rPr lang="sv-SE" sz="1800" b="0" i="0" dirty="0">
                <a:effectLst/>
                <a:latin typeface="Calibri" panose="020F0502020204030204" pitchFamily="34" charset="0"/>
              </a:rPr>
              <a:t>Målbilden antogs av KRF i november 2022.</a:t>
            </a:r>
            <a:endParaRPr lang="sv-SE" b="0" i="0" dirty="0"/>
          </a:p>
        </p:txBody>
      </p:sp>
      <p:sp>
        <p:nvSpPr>
          <p:cNvPr id="4" name="Platshållare för bildnummer 3"/>
          <p:cNvSpPr>
            <a:spLocks noGrp="1"/>
          </p:cNvSpPr>
          <p:nvPr>
            <p:ph type="sldNum" sz="quarter" idx="5"/>
          </p:nvPr>
        </p:nvSpPr>
        <p:spPr/>
        <p:txBody>
          <a:bodyPr/>
          <a:lstStyle/>
          <a:p>
            <a:fld id="{8CE67D92-2F53-5E4D-9255-F77813BDE3D0}" type="slidenum">
              <a:rPr lang="sv-SE" smtClean="0"/>
              <a:t>1</a:t>
            </a:fld>
            <a:endParaRPr lang="sv-SE"/>
          </a:p>
        </p:txBody>
      </p:sp>
    </p:spTree>
    <p:extLst>
      <p:ext uri="{BB962C8B-B14F-4D97-AF65-F5344CB8AC3E}">
        <p14:creationId xmlns:p14="http://schemas.microsoft.com/office/powerpoint/2010/main" val="3982921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Arial"/>
            </a:endParaRPr>
          </a:p>
        </p:txBody>
      </p:sp>
      <p:sp>
        <p:nvSpPr>
          <p:cNvPr id="4" name="Platshållare för bildnummer 3"/>
          <p:cNvSpPr>
            <a:spLocks noGrp="1"/>
          </p:cNvSpPr>
          <p:nvPr>
            <p:ph type="sldNum" sz="quarter" idx="10"/>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71601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000000"/>
                </a:solidFill>
                <a:effectLst/>
                <a:latin typeface="proxima-nova"/>
              </a:rPr>
              <a:t>Nära vård är inte en ny organisationsnivå eller en benämning på dagens primärvård. </a:t>
            </a:r>
          </a:p>
          <a:p>
            <a:r>
              <a:rPr lang="sv-SE" b="0" i="0" dirty="0">
                <a:solidFill>
                  <a:srgbClr val="000000"/>
                </a:solidFill>
                <a:effectLst/>
                <a:latin typeface="proxima-nova"/>
              </a:rPr>
              <a:t>En omställning till nära vård innebär ett förändrat förhållningssätt, där det sker en förflyttning i sättet att arbeta.</a:t>
            </a:r>
          </a:p>
          <a:p>
            <a:endParaRPr lang="sv-SE" dirty="0"/>
          </a:p>
          <a:p>
            <a:r>
              <a:rPr lang="sv-SE" b="0" i="0" dirty="0">
                <a:solidFill>
                  <a:srgbClr val="000000"/>
                </a:solidFill>
                <a:effectLst/>
                <a:latin typeface="proxima-nova"/>
              </a:rPr>
              <a:t>Att vården finns nära behöver inte alltid betyda geografiskt nära. </a:t>
            </a:r>
          </a:p>
          <a:p>
            <a:r>
              <a:rPr lang="sv-SE" b="0" i="0" dirty="0">
                <a:solidFill>
                  <a:srgbClr val="000000"/>
                </a:solidFill>
                <a:effectLst/>
                <a:latin typeface="proxima-nova"/>
              </a:rPr>
              <a:t>Närhet kan också handla om tillgänglighet genom flexibla kontaktvägar, öppettider och god kontinuitet. </a:t>
            </a:r>
          </a:p>
          <a:p>
            <a:r>
              <a:rPr lang="sv-SE" b="0" i="0" dirty="0">
                <a:solidFill>
                  <a:srgbClr val="000000"/>
                </a:solidFill>
                <a:effectLst/>
                <a:latin typeface="proxima-nova"/>
              </a:rPr>
              <a:t>För att erbjuda en sammanhållen och sömlös vård från patientens perspektiv krävs nära samverkan inom hela hälso- och sjukvårdssystemet och angränsande aktörer. </a:t>
            </a:r>
          </a:p>
          <a:p>
            <a:r>
              <a:rPr lang="sv-SE" b="0" i="0" dirty="0">
                <a:solidFill>
                  <a:srgbClr val="000000"/>
                </a:solidFill>
                <a:effectLst/>
                <a:latin typeface="proxima-nova"/>
              </a:rPr>
              <a:t>Omställningen till nära vård är ett arbete som pågår över hela landet</a:t>
            </a:r>
          </a:p>
          <a:p>
            <a:endParaRPr lang="sv-SE" b="0" i="0" dirty="0">
              <a:solidFill>
                <a:srgbClr val="000000"/>
              </a:solidFill>
              <a:effectLst/>
              <a:latin typeface="proxima-nova"/>
            </a:endParaRPr>
          </a:p>
          <a:p>
            <a:r>
              <a:rPr lang="sv-SE" b="0" i="0" dirty="0">
                <a:solidFill>
                  <a:srgbClr val="000000"/>
                </a:solidFill>
                <a:effectLst/>
                <a:latin typeface="proxima-nova"/>
              </a:rPr>
              <a:t>ATT DISKUTERA:</a:t>
            </a:r>
            <a:br>
              <a:rPr lang="sv-SE" b="0" i="0" dirty="0">
                <a:solidFill>
                  <a:srgbClr val="000000"/>
                </a:solidFill>
                <a:effectLst/>
                <a:latin typeface="proxima-nova"/>
              </a:rPr>
            </a:br>
            <a:r>
              <a:rPr lang="sv-SE" b="0" i="0" dirty="0">
                <a:solidFill>
                  <a:srgbClr val="000000"/>
                </a:solidFill>
                <a:effectLst/>
                <a:latin typeface="proxima-nova"/>
              </a:rPr>
              <a:t>Vad betyder de här tre orden för er, i er organisation?</a:t>
            </a:r>
          </a:p>
          <a:p>
            <a:r>
              <a:rPr lang="sv-SE" b="0" i="0" dirty="0">
                <a:solidFill>
                  <a:srgbClr val="000000"/>
                </a:solidFill>
                <a:effectLst/>
                <a:latin typeface="proxima-nova"/>
              </a:rPr>
              <a:t>Vad betyder de för dig, i den roll du har?</a:t>
            </a:r>
            <a:endParaRPr lang="sv-SE" dirty="0"/>
          </a:p>
          <a:p>
            <a:endParaRPr lang="sv-SE" dirty="0"/>
          </a:p>
        </p:txBody>
      </p:sp>
      <p:sp>
        <p:nvSpPr>
          <p:cNvPr id="4" name="Platshållare för bildnummer 3"/>
          <p:cNvSpPr>
            <a:spLocks noGrp="1"/>
          </p:cNvSpPr>
          <p:nvPr>
            <p:ph type="sldNum" sz="quarter" idx="5"/>
          </p:nvPr>
        </p:nvSpPr>
        <p:spPr/>
        <p:txBody>
          <a:bodyPr/>
          <a:lstStyle/>
          <a:p>
            <a:fld id="{8CE67D92-2F53-5E4D-9255-F77813BDE3D0}" type="slidenum">
              <a:rPr lang="sv-SE" smtClean="0"/>
              <a:t>2</a:t>
            </a:fld>
            <a:endParaRPr lang="sv-SE"/>
          </a:p>
        </p:txBody>
      </p:sp>
    </p:spTree>
    <p:extLst>
      <p:ext uri="{BB962C8B-B14F-4D97-AF65-F5344CB8AC3E}">
        <p14:creationId xmlns:p14="http://schemas.microsoft.com/office/powerpoint/2010/main" val="1324431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Fyra framgångsfaktorer – som alltid sätter individen i centrum – leder oss mot målet. Dessa ord presenteras närmare – ur tre perspektiv – i de kommande bilderna.</a:t>
            </a:r>
          </a:p>
          <a:p>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E67D92-2F53-5E4D-9255-F77813BDE3D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9793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”HÄLSOFRÄMJANDE” ur medarbetar- och organisationsperspektivet. Men alltid med individen i centrum…</a:t>
            </a:r>
          </a:p>
          <a:p>
            <a:endParaRPr lang="sv-SE" dirty="0"/>
          </a:p>
          <a:p>
            <a:r>
              <a:rPr lang="sv-SE" b="0" i="0" dirty="0">
                <a:solidFill>
                  <a:srgbClr val="000000"/>
                </a:solidFill>
                <a:effectLst/>
                <a:latin typeface="proxima-nova"/>
              </a:rPr>
              <a:t>ATT DISKUTERA:</a:t>
            </a:r>
            <a:br>
              <a:rPr lang="sv-SE" b="0" i="0" dirty="0">
                <a:solidFill>
                  <a:srgbClr val="000000"/>
                </a:solidFill>
                <a:effectLst/>
                <a:latin typeface="proxima-nova"/>
              </a:rPr>
            </a:br>
            <a:r>
              <a:rPr lang="sv-SE" b="0" i="0" dirty="0">
                <a:solidFill>
                  <a:srgbClr val="000000"/>
                </a:solidFill>
                <a:effectLst/>
                <a:latin typeface="proxima-nova"/>
              </a:rPr>
              <a:t>Vad betyder det här för er, i er organisation?</a:t>
            </a:r>
          </a:p>
          <a:p>
            <a:r>
              <a:rPr lang="sv-SE" b="0" i="0" dirty="0">
                <a:solidFill>
                  <a:srgbClr val="000000"/>
                </a:solidFill>
                <a:effectLst/>
                <a:latin typeface="proxima-nova"/>
              </a:rPr>
              <a:t>Vad betyder det för dig, i den roll du har?</a:t>
            </a:r>
          </a:p>
          <a:p>
            <a:r>
              <a:rPr lang="sv-SE" b="0" i="0" dirty="0">
                <a:solidFill>
                  <a:srgbClr val="000000"/>
                </a:solidFill>
                <a:effectLst/>
                <a:latin typeface="proxima-nova"/>
              </a:rPr>
              <a:t>Vad betyder det för den ni är till för?</a:t>
            </a:r>
            <a:endParaRPr lang="sv-SE" dirty="0"/>
          </a:p>
          <a:p>
            <a:endParaRPr lang="sv-SE" dirty="0"/>
          </a:p>
        </p:txBody>
      </p:sp>
      <p:sp>
        <p:nvSpPr>
          <p:cNvPr id="4" name="Platshållare för bildnummer 3"/>
          <p:cNvSpPr>
            <a:spLocks noGrp="1"/>
          </p:cNvSpPr>
          <p:nvPr>
            <p:ph type="sldNum" sz="quarter" idx="5"/>
          </p:nvPr>
        </p:nvSpPr>
        <p:spPr/>
        <p:txBody>
          <a:bodyPr/>
          <a:lstStyle/>
          <a:p>
            <a:fld id="{8CE67D92-2F53-5E4D-9255-F77813BDE3D0}" type="slidenum">
              <a:rPr lang="sv-SE" smtClean="0"/>
              <a:t>4</a:t>
            </a:fld>
            <a:endParaRPr lang="sv-SE"/>
          </a:p>
        </p:txBody>
      </p:sp>
    </p:spTree>
    <p:extLst>
      <p:ext uri="{BB962C8B-B14F-4D97-AF65-F5344CB8AC3E}">
        <p14:creationId xmlns:p14="http://schemas.microsoft.com/office/powerpoint/2010/main" val="1616425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”GEMENSAM” ur medarbetar- och organisationsperspektivet. Men alltid med individen i centrum…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r>
              <a:rPr lang="sv-SE" b="0" i="0" dirty="0">
                <a:solidFill>
                  <a:srgbClr val="000000"/>
                </a:solidFill>
                <a:effectLst/>
                <a:latin typeface="proxima-nova"/>
              </a:rPr>
              <a:t>ATT DISKUTERA:</a:t>
            </a:r>
            <a:br>
              <a:rPr lang="sv-SE" b="0" i="0" dirty="0">
                <a:solidFill>
                  <a:srgbClr val="000000"/>
                </a:solidFill>
                <a:effectLst/>
                <a:latin typeface="proxima-nova"/>
              </a:rPr>
            </a:br>
            <a:r>
              <a:rPr lang="sv-SE" b="0" i="0" dirty="0">
                <a:solidFill>
                  <a:srgbClr val="000000"/>
                </a:solidFill>
                <a:effectLst/>
                <a:latin typeface="proxima-nova"/>
              </a:rPr>
              <a:t>Vad betyder det här för er, i er organisation?</a:t>
            </a:r>
          </a:p>
          <a:p>
            <a:r>
              <a:rPr lang="sv-SE" b="0" i="0" dirty="0">
                <a:solidFill>
                  <a:srgbClr val="000000"/>
                </a:solidFill>
                <a:effectLst/>
                <a:latin typeface="proxima-nova"/>
              </a:rPr>
              <a:t>Vad betyder det för dig, i den roll du har?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000000"/>
                </a:solidFill>
                <a:effectLst/>
                <a:latin typeface="proxima-nova"/>
              </a:rPr>
              <a:t>Vad betyder det för den ni är till för?</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8CE67D92-2F53-5E4D-9255-F77813BDE3D0}" type="slidenum">
              <a:rPr lang="sv-SE" smtClean="0"/>
              <a:t>5</a:t>
            </a:fld>
            <a:endParaRPr lang="sv-SE"/>
          </a:p>
        </p:txBody>
      </p:sp>
    </p:spTree>
    <p:extLst>
      <p:ext uri="{BB962C8B-B14F-4D97-AF65-F5344CB8AC3E}">
        <p14:creationId xmlns:p14="http://schemas.microsoft.com/office/powerpoint/2010/main" val="1276866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”TRYGG” ur medarbetar- och organisationsperspektivet. Men alltid med individen i centrum…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r>
              <a:rPr lang="sv-SE" b="0" i="0" dirty="0">
                <a:solidFill>
                  <a:srgbClr val="000000"/>
                </a:solidFill>
                <a:effectLst/>
                <a:latin typeface="proxima-nova"/>
              </a:rPr>
              <a:t>ATT DISKUTERA:</a:t>
            </a:r>
            <a:br>
              <a:rPr lang="sv-SE" b="0" i="0" dirty="0">
                <a:solidFill>
                  <a:srgbClr val="000000"/>
                </a:solidFill>
                <a:effectLst/>
                <a:latin typeface="proxima-nova"/>
              </a:rPr>
            </a:br>
            <a:r>
              <a:rPr lang="sv-SE" b="0" i="0" dirty="0">
                <a:solidFill>
                  <a:srgbClr val="000000"/>
                </a:solidFill>
                <a:effectLst/>
                <a:latin typeface="proxima-nova"/>
              </a:rPr>
              <a:t>Vad betyder det här för er, i er organisation?</a:t>
            </a:r>
          </a:p>
          <a:p>
            <a:r>
              <a:rPr lang="sv-SE" b="0" i="0" dirty="0">
                <a:solidFill>
                  <a:srgbClr val="000000"/>
                </a:solidFill>
                <a:effectLst/>
                <a:latin typeface="proxima-nova"/>
              </a:rPr>
              <a:t>Vad betyder det för dig, i den roll du har?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000000"/>
                </a:solidFill>
                <a:effectLst/>
                <a:latin typeface="proxima-nova"/>
              </a:rPr>
              <a:t>Vad betyder det för den ni är till för?</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8CE67D92-2F53-5E4D-9255-F77813BDE3D0}" type="slidenum">
              <a:rPr lang="sv-SE" smtClean="0"/>
              <a:t>6</a:t>
            </a:fld>
            <a:endParaRPr lang="sv-SE"/>
          </a:p>
        </p:txBody>
      </p:sp>
    </p:spTree>
    <p:extLst>
      <p:ext uri="{BB962C8B-B14F-4D97-AF65-F5344CB8AC3E}">
        <p14:creationId xmlns:p14="http://schemas.microsoft.com/office/powerpoint/2010/main" val="836799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”ENKEL” ur medarbetar- och organisationsperspektivet. Men alltid med individen i centrum…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r>
              <a:rPr lang="sv-SE" b="0" i="0" dirty="0">
                <a:solidFill>
                  <a:srgbClr val="000000"/>
                </a:solidFill>
                <a:effectLst/>
                <a:latin typeface="proxima-nova"/>
              </a:rPr>
              <a:t>ATT DISKUTERA:</a:t>
            </a:r>
            <a:br>
              <a:rPr lang="sv-SE" b="0" i="0" dirty="0">
                <a:solidFill>
                  <a:srgbClr val="000000"/>
                </a:solidFill>
                <a:effectLst/>
                <a:latin typeface="proxima-nova"/>
              </a:rPr>
            </a:br>
            <a:r>
              <a:rPr lang="sv-SE" b="0" i="0" dirty="0">
                <a:solidFill>
                  <a:srgbClr val="000000"/>
                </a:solidFill>
                <a:effectLst/>
                <a:latin typeface="proxima-nova"/>
              </a:rPr>
              <a:t>Vad betyder det här för er, i er organisation?</a:t>
            </a:r>
          </a:p>
          <a:p>
            <a:r>
              <a:rPr lang="sv-SE" b="0" i="0" dirty="0">
                <a:solidFill>
                  <a:srgbClr val="000000"/>
                </a:solidFill>
                <a:effectLst/>
                <a:latin typeface="proxima-nova"/>
              </a:rPr>
              <a:t>Vad betyder det för dig, i den roll du har?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000000"/>
                </a:solidFill>
                <a:effectLst/>
                <a:latin typeface="proxima-nova"/>
              </a:rPr>
              <a:t>Vad betyder det för den ni är till för?</a:t>
            </a:r>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5"/>
          </p:nvPr>
        </p:nvSpPr>
        <p:spPr/>
        <p:txBody>
          <a:bodyPr/>
          <a:lstStyle/>
          <a:p>
            <a:fld id="{8CE67D92-2F53-5E4D-9255-F77813BDE3D0}" type="slidenum">
              <a:rPr lang="sv-SE" smtClean="0"/>
              <a:t>7</a:t>
            </a:fld>
            <a:endParaRPr lang="sv-SE"/>
          </a:p>
        </p:txBody>
      </p:sp>
    </p:spTree>
    <p:extLst>
      <p:ext uri="{BB962C8B-B14F-4D97-AF65-F5344CB8AC3E}">
        <p14:creationId xmlns:p14="http://schemas.microsoft.com/office/powerpoint/2010/main" val="3447260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Våren 2023 utarbetades en färdplan som beskriver hur det regional-kommunala samarbetet med att utveckla en god och nära vård i Halland ska bedrivas för att arbeta i riktning mot målbilden. </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I färdplanen beskrivs bland annat den organisatoriska struktur som finns i samarbetet, existerande överenskommelser samt en process som utformats för att fånga upp och fatta beslut kring nya region-kommunala initiativ för god och nära vård.</a:t>
            </a:r>
          </a:p>
          <a:p>
            <a:pPr algn="l">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Färdplanen i sin helhet ligger på vårdgivarwebben, </a:t>
            </a:r>
            <a:r>
              <a:rPr lang="sv-SE" sz="2800" dirty="0">
                <a:hlinkClick r:id="rId3"/>
              </a:rPr>
              <a:t>God och nära vård i Halland - Vårdgivare (regionhalland.se)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8CE67D92-2F53-5E4D-9255-F77813BDE3D0}" type="slidenum">
              <a:rPr lang="sv-SE" smtClean="0"/>
              <a:t>8</a:t>
            </a:fld>
            <a:endParaRPr lang="sv-SE"/>
          </a:p>
        </p:txBody>
      </p:sp>
    </p:spTree>
    <p:extLst>
      <p:ext uri="{BB962C8B-B14F-4D97-AF65-F5344CB8AC3E}">
        <p14:creationId xmlns:p14="http://schemas.microsoft.com/office/powerpoint/2010/main" val="627241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lvl="1" indent="0">
              <a:lnSpc>
                <a:spcPct val="105000"/>
              </a:lnSpc>
              <a:spcAft>
                <a:spcPts val="800"/>
              </a:spcAft>
              <a:buFont typeface="Courier New" panose="02070309020205020404" pitchFamily="49" charset="0"/>
              <a:buNone/>
            </a:pPr>
            <a:r>
              <a:rPr lang="sv-SE" sz="1200" dirty="0">
                <a:effectLst/>
                <a:latin typeface="+mn-lt"/>
                <a:ea typeface="+mn-ea"/>
              </a:rPr>
              <a:t>F</a:t>
            </a:r>
            <a:r>
              <a:rPr lang="sv-SE" sz="1100" dirty="0">
                <a:effectLst/>
                <a:latin typeface="Calibri" panose="020F0502020204030204" pitchFamily="34" charset="0"/>
                <a:ea typeface="Times New Roman" panose="02020603050405020304" pitchFamily="18" charset="0"/>
              </a:rPr>
              <a:t>örslag från invånare som tas emot av personal kan drivas vidare via medarbetare, men det finns i nuläget inte någon </a:t>
            </a:r>
            <a:r>
              <a:rPr lang="sv-SE" sz="1100" dirty="0" err="1">
                <a:effectLst/>
                <a:latin typeface="Calibri" panose="020F0502020204030204" pitchFamily="34" charset="0"/>
                <a:ea typeface="Times New Roman" panose="02020603050405020304" pitchFamily="18" charset="0"/>
              </a:rPr>
              <a:t>direktväg</a:t>
            </a:r>
            <a:r>
              <a:rPr lang="sv-SE" sz="1100" dirty="0">
                <a:effectLst/>
                <a:latin typeface="Calibri" panose="020F0502020204030204" pitchFamily="34" charset="0"/>
                <a:ea typeface="Times New Roman" panose="02020603050405020304" pitchFamily="18" charset="0"/>
              </a:rPr>
              <a:t> in för patienterna.</a:t>
            </a:r>
            <a:endParaRPr lang="sv-SE" sz="1100" dirty="0">
              <a:effectLst/>
              <a:latin typeface="Calibri" panose="020F0502020204030204" pitchFamily="34" charset="0"/>
              <a:ea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8CE67D92-2F53-5E4D-9255-F77813BDE3D0}" type="slidenum">
              <a:rPr lang="sv-SE" smtClean="0"/>
              <a:t>9</a:t>
            </a:fld>
            <a:endParaRPr lang="sv-SE"/>
          </a:p>
        </p:txBody>
      </p:sp>
    </p:spTree>
    <p:extLst>
      <p:ext uri="{BB962C8B-B14F-4D97-AF65-F5344CB8AC3E}">
        <p14:creationId xmlns:p14="http://schemas.microsoft.com/office/powerpoint/2010/main" val="3330083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5A1148-306D-F74C-BA04-E85C4F5A3E9C}"/>
              </a:ext>
            </a:extLst>
          </p:cNvPr>
          <p:cNvSpPr>
            <a:spLocks noGrp="1"/>
          </p:cNvSpPr>
          <p:nvPr>
            <p:ph type="ctrTitle"/>
          </p:nvPr>
        </p:nvSpPr>
        <p:spPr>
          <a:xfrm>
            <a:off x="782320" y="1549083"/>
            <a:ext cx="9144000" cy="2387600"/>
          </a:xfrm>
        </p:spPr>
        <p:txBody>
          <a:bodyPr anchor="b">
            <a:normAutofit/>
          </a:bodyPr>
          <a:lstStyle>
            <a:lvl1pPr algn="l">
              <a:defRPr sz="4400" b="1"/>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5B0E8176-9838-8E40-A614-26B52088D1B8}"/>
              </a:ext>
            </a:extLst>
          </p:cNvPr>
          <p:cNvSpPr>
            <a:spLocks noGrp="1"/>
          </p:cNvSpPr>
          <p:nvPr>
            <p:ph type="subTitle" idx="1"/>
          </p:nvPr>
        </p:nvSpPr>
        <p:spPr>
          <a:xfrm>
            <a:off x="782320" y="3977482"/>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261866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C21AB9-550F-474B-9A70-99FE1C8E3A67}"/>
              </a:ext>
            </a:extLst>
          </p:cNvPr>
          <p:cNvSpPr>
            <a:spLocks noGrp="1"/>
          </p:cNvSpPr>
          <p:nvPr>
            <p:ph type="title"/>
          </p:nvPr>
        </p:nvSpPr>
        <p:spPr>
          <a:xfrm>
            <a:off x="838200" y="806682"/>
            <a:ext cx="10515600" cy="603568"/>
          </a:xfrm>
        </p:spPr>
        <p:txBody>
          <a:bodyPr anchor="ctr" anchorCtr="0">
            <a:noAutofit/>
          </a:bodyPr>
          <a:lstStyle>
            <a:lvl1pPr>
              <a:defRPr sz="30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2C6BE83-B749-564A-8DBF-B580FC044942}"/>
              </a:ext>
            </a:extLst>
          </p:cNvPr>
          <p:cNvSpPr>
            <a:spLocks noGrp="1"/>
          </p:cNvSpPr>
          <p:nvPr>
            <p:ph idx="1"/>
          </p:nvPr>
        </p:nvSpPr>
        <p:spPr>
          <a:xfrm>
            <a:off x="838200" y="1673225"/>
            <a:ext cx="10515600"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32074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7B1292A-BED8-0C40-A61E-32A9899E85AA}"/>
              </a:ext>
            </a:extLst>
          </p:cNvPr>
          <p:cNvPicPr>
            <a:picLocks noChangeAspect="1"/>
          </p:cNvPicPr>
          <p:nvPr userDrawn="1"/>
        </p:nvPicPr>
        <p:blipFill>
          <a:blip r:embed="rId2">
            <a:alphaModFix amt="70000"/>
          </a:blip>
          <a:stretch>
            <a:fillRect/>
          </a:stretch>
        </p:blipFill>
        <p:spPr>
          <a:xfrm flipV="1">
            <a:off x="5679220" y="-134056"/>
            <a:ext cx="8019553" cy="7126112"/>
          </a:xfrm>
          <a:prstGeom prst="rect">
            <a:avLst/>
          </a:prstGeom>
        </p:spPr>
      </p:pic>
      <p:sp>
        <p:nvSpPr>
          <p:cNvPr id="2" name="Rubrik 1">
            <a:extLst>
              <a:ext uri="{FF2B5EF4-FFF2-40B4-BE49-F238E27FC236}">
                <a16:creationId xmlns:a16="http://schemas.microsoft.com/office/drawing/2014/main" id="{33C21AB9-550F-474B-9A70-99FE1C8E3A67}"/>
              </a:ext>
            </a:extLst>
          </p:cNvPr>
          <p:cNvSpPr>
            <a:spLocks noGrp="1"/>
          </p:cNvSpPr>
          <p:nvPr>
            <p:ph type="title"/>
          </p:nvPr>
        </p:nvSpPr>
        <p:spPr>
          <a:xfrm>
            <a:off x="838200" y="445685"/>
            <a:ext cx="5257800" cy="1325563"/>
          </a:xfrm>
        </p:spPr>
        <p:txBody>
          <a:bodyPr anchor="ctr" anchorCtr="0">
            <a:normAutofit/>
          </a:bodyPr>
          <a:lstStyle>
            <a:lvl1pPr>
              <a:defRPr sz="30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2C6BE83-B749-564A-8DBF-B580FC044942}"/>
              </a:ext>
            </a:extLst>
          </p:cNvPr>
          <p:cNvSpPr>
            <a:spLocks noGrp="1"/>
          </p:cNvSpPr>
          <p:nvPr>
            <p:ph idx="1"/>
          </p:nvPr>
        </p:nvSpPr>
        <p:spPr>
          <a:xfrm>
            <a:off x="838200" y="2100294"/>
            <a:ext cx="5257800"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13415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C21AB9-550F-474B-9A70-99FE1C8E3A67}"/>
              </a:ext>
            </a:extLst>
          </p:cNvPr>
          <p:cNvSpPr>
            <a:spLocks noGrp="1"/>
          </p:cNvSpPr>
          <p:nvPr>
            <p:ph type="title"/>
          </p:nvPr>
        </p:nvSpPr>
        <p:spPr>
          <a:xfrm>
            <a:off x="838200" y="445685"/>
            <a:ext cx="5257800" cy="1325563"/>
          </a:xfrm>
        </p:spPr>
        <p:txBody>
          <a:bodyPr anchor="ctr" anchorCtr="0">
            <a:normAutofit/>
          </a:bodyPr>
          <a:lstStyle>
            <a:lvl1pPr>
              <a:defRPr sz="30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2C6BE83-B749-564A-8DBF-B580FC044942}"/>
              </a:ext>
            </a:extLst>
          </p:cNvPr>
          <p:cNvSpPr>
            <a:spLocks noGrp="1"/>
          </p:cNvSpPr>
          <p:nvPr>
            <p:ph idx="1"/>
          </p:nvPr>
        </p:nvSpPr>
        <p:spPr>
          <a:xfrm>
            <a:off x="838200" y="2100294"/>
            <a:ext cx="5257800"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a:extLst>
              <a:ext uri="{FF2B5EF4-FFF2-40B4-BE49-F238E27FC236}">
                <a16:creationId xmlns:a16="http://schemas.microsoft.com/office/drawing/2014/main" id="{696FCA95-E95F-EA43-A159-F7C99C7734EB}"/>
              </a:ext>
            </a:extLst>
          </p:cNvPr>
          <p:cNvPicPr>
            <a:picLocks noChangeAspect="1"/>
          </p:cNvPicPr>
          <p:nvPr userDrawn="1"/>
        </p:nvPicPr>
        <p:blipFill>
          <a:blip r:embed="rId2">
            <a:alphaModFix amt="70000"/>
          </a:blip>
          <a:stretch>
            <a:fillRect/>
          </a:stretch>
        </p:blipFill>
        <p:spPr>
          <a:xfrm>
            <a:off x="5821460" y="-134056"/>
            <a:ext cx="8019553" cy="7126112"/>
          </a:xfrm>
          <a:prstGeom prst="rect">
            <a:avLst/>
          </a:prstGeom>
        </p:spPr>
      </p:pic>
    </p:spTree>
    <p:extLst>
      <p:ext uri="{BB962C8B-B14F-4D97-AF65-F5344CB8AC3E}">
        <p14:creationId xmlns:p14="http://schemas.microsoft.com/office/powerpoint/2010/main" val="98761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C21AB9-550F-474B-9A70-99FE1C8E3A67}"/>
              </a:ext>
            </a:extLst>
          </p:cNvPr>
          <p:cNvSpPr>
            <a:spLocks noGrp="1"/>
          </p:cNvSpPr>
          <p:nvPr>
            <p:ph type="title"/>
          </p:nvPr>
        </p:nvSpPr>
        <p:spPr>
          <a:xfrm>
            <a:off x="838200" y="445685"/>
            <a:ext cx="5257800" cy="1325563"/>
          </a:xfrm>
        </p:spPr>
        <p:txBody>
          <a:bodyPr anchor="ctr" anchorCtr="0">
            <a:normAutofit/>
          </a:bodyPr>
          <a:lstStyle>
            <a:lvl1pPr>
              <a:defRPr sz="30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2C6BE83-B749-564A-8DBF-B580FC044942}"/>
              </a:ext>
            </a:extLst>
          </p:cNvPr>
          <p:cNvSpPr>
            <a:spLocks noGrp="1"/>
          </p:cNvSpPr>
          <p:nvPr>
            <p:ph idx="1"/>
          </p:nvPr>
        </p:nvSpPr>
        <p:spPr>
          <a:xfrm>
            <a:off x="838200" y="2100294"/>
            <a:ext cx="5257800" cy="4351338"/>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BE319A7D-0344-FC44-9571-31DCA29004C2}"/>
              </a:ext>
            </a:extLst>
          </p:cNvPr>
          <p:cNvPicPr>
            <a:picLocks noChangeAspect="1"/>
          </p:cNvPicPr>
          <p:nvPr userDrawn="1"/>
        </p:nvPicPr>
        <p:blipFill>
          <a:blip r:embed="rId2">
            <a:alphaModFix amt="70000"/>
          </a:blip>
          <a:stretch>
            <a:fillRect/>
          </a:stretch>
        </p:blipFill>
        <p:spPr>
          <a:xfrm flipV="1">
            <a:off x="8402100" y="-134056"/>
            <a:ext cx="8019553" cy="7126112"/>
          </a:xfrm>
          <a:prstGeom prst="rect">
            <a:avLst/>
          </a:prstGeom>
        </p:spPr>
      </p:pic>
    </p:spTree>
    <p:extLst>
      <p:ext uri="{BB962C8B-B14F-4D97-AF65-F5344CB8AC3E}">
        <p14:creationId xmlns:p14="http://schemas.microsoft.com/office/powerpoint/2010/main" val="34403258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4691F7-F606-6B47-8E22-10AFA39DD4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82A384B-D5B2-6340-941D-F964507320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630035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Lst>
  <p:txStyles>
    <p:titleStyle>
      <a:lvl1pPr algn="l" defTabSz="914400" rtl="0" eaLnBrk="1" latinLnBrk="0" hangingPunct="1">
        <a:lnSpc>
          <a:spcPct val="90000"/>
        </a:lnSpc>
        <a:spcBef>
          <a:spcPct val="0"/>
        </a:spcBef>
        <a:buNone/>
        <a:defRPr sz="4400" b="1"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emf"/><Relationship Id="rId10" Type="http://schemas.openxmlformats.org/officeDocument/2006/relationships/image" Target="../media/image2.gif"/><Relationship Id="rId4" Type="http://schemas.openxmlformats.org/officeDocument/2006/relationships/image" Target="../media/image6.emf"/><Relationship Id="rId9"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11.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2.emf"/><Relationship Id="rId5" Type="http://schemas.openxmlformats.org/officeDocument/2006/relationships/image" Target="../media/image9.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3.emf"/><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emf"/><Relationship Id="rId5" Type="http://schemas.openxmlformats.org/officeDocument/2006/relationships/image" Target="../media/image3.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8" Type="http://schemas.openxmlformats.org/officeDocument/2006/relationships/hyperlink" Target="mailto:omtankeHalland@regionhalland.se"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6.png"/><Relationship Id="rId4" Type="http://schemas.openxmlformats.org/officeDocument/2006/relationships/diagramLayout" Target="../diagrams/layout1.xml"/><Relationship Id="rId9" Type="http://schemas.openxmlformats.org/officeDocument/2006/relationships/hyperlink" Target="https://vardgivare.regionhalland.se/organisation-och-uppdrag/god-och-nara-va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CCFCA176-2090-7847-8D09-800B18A2B98F}"/>
              </a:ext>
            </a:extLst>
          </p:cNvPr>
          <p:cNvSpPr/>
          <p:nvPr/>
        </p:nvSpPr>
        <p:spPr>
          <a:xfrm>
            <a:off x="-331808" y="-222812"/>
            <a:ext cx="12523808" cy="7303624"/>
          </a:xfrm>
          <a:prstGeom prst="rect">
            <a:avLst/>
          </a:prstGeom>
          <a:solidFill>
            <a:schemeClr val="tx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8125F0AA-AD8F-F74E-994A-9FA1A6BA5B2F}"/>
              </a:ext>
            </a:extLst>
          </p:cNvPr>
          <p:cNvSpPr>
            <a:spLocks noGrp="1"/>
          </p:cNvSpPr>
          <p:nvPr>
            <p:ph type="ctrTitle"/>
          </p:nvPr>
        </p:nvSpPr>
        <p:spPr>
          <a:xfrm>
            <a:off x="782320" y="2056090"/>
            <a:ext cx="4502199" cy="2387600"/>
          </a:xfrm>
        </p:spPr>
        <p:txBody>
          <a:bodyPr>
            <a:noAutofit/>
          </a:bodyPr>
          <a:lstStyle/>
          <a:p>
            <a:pPr>
              <a:lnSpc>
                <a:spcPts val="6000"/>
              </a:lnSpc>
            </a:pPr>
            <a:r>
              <a:rPr lang="sv-SE" sz="6000" dirty="0">
                <a:solidFill>
                  <a:schemeClr val="accent3"/>
                </a:solidFill>
              </a:rPr>
              <a:t>OMTANKE</a:t>
            </a:r>
            <a:r>
              <a:rPr lang="sv-SE" sz="6000" b="1" dirty="0">
                <a:solidFill>
                  <a:schemeClr val="accent5"/>
                </a:solidFill>
              </a:rPr>
              <a:t> </a:t>
            </a:r>
            <a:br>
              <a:rPr lang="sv-SE" sz="6000" b="1" dirty="0">
                <a:solidFill>
                  <a:schemeClr val="accent5"/>
                </a:solidFill>
              </a:rPr>
            </a:br>
            <a:r>
              <a:rPr lang="sv-SE" sz="6000" b="1" dirty="0">
                <a:solidFill>
                  <a:schemeClr val="accent5"/>
                </a:solidFill>
              </a:rPr>
              <a:t>HALLAND</a:t>
            </a:r>
          </a:p>
        </p:txBody>
      </p:sp>
      <p:sp>
        <p:nvSpPr>
          <p:cNvPr id="3" name="Underrubrik 2">
            <a:extLst>
              <a:ext uri="{FF2B5EF4-FFF2-40B4-BE49-F238E27FC236}">
                <a16:creationId xmlns:a16="http://schemas.microsoft.com/office/drawing/2014/main" id="{872F8CE3-D237-CE44-874E-5A585945A216}"/>
              </a:ext>
            </a:extLst>
          </p:cNvPr>
          <p:cNvSpPr>
            <a:spLocks noGrp="1"/>
          </p:cNvSpPr>
          <p:nvPr>
            <p:ph type="subTitle" idx="1"/>
          </p:nvPr>
        </p:nvSpPr>
        <p:spPr>
          <a:xfrm>
            <a:off x="782320" y="4589877"/>
            <a:ext cx="9144000" cy="1655762"/>
          </a:xfrm>
        </p:spPr>
        <p:txBody>
          <a:bodyPr>
            <a:normAutofit/>
          </a:bodyPr>
          <a:lstStyle/>
          <a:p>
            <a:r>
              <a:rPr lang="sv-SE" sz="2600" dirty="0"/>
              <a:t>Vår gemensamma omställning till </a:t>
            </a:r>
          </a:p>
          <a:p>
            <a:r>
              <a:rPr lang="sv-SE" sz="2600" dirty="0"/>
              <a:t>en</a:t>
            </a:r>
            <a:r>
              <a:rPr lang="sv-SE" sz="2600" dirty="0">
                <a:solidFill>
                  <a:schemeClr val="accent5"/>
                </a:solidFill>
              </a:rPr>
              <a:t> god och nära vård och omsorg.</a:t>
            </a:r>
            <a:endParaRPr lang="sv-SE" sz="2600" strike="sngStrike" dirty="0">
              <a:solidFill>
                <a:schemeClr val="accent5"/>
              </a:solidFill>
            </a:endParaRPr>
          </a:p>
        </p:txBody>
      </p:sp>
      <p:pic>
        <p:nvPicPr>
          <p:cNvPr id="8" name="Bildobjekt 7">
            <a:extLst>
              <a:ext uri="{FF2B5EF4-FFF2-40B4-BE49-F238E27FC236}">
                <a16:creationId xmlns:a16="http://schemas.microsoft.com/office/drawing/2014/main" id="{5A72EDFD-1423-8A42-BBFF-1F2D805169DB}"/>
              </a:ext>
            </a:extLst>
          </p:cNvPr>
          <p:cNvPicPr>
            <a:picLocks noChangeAspect="1"/>
          </p:cNvPicPr>
          <p:nvPr/>
        </p:nvPicPr>
        <p:blipFill>
          <a:blip r:embed="rId3"/>
          <a:stretch>
            <a:fillRect/>
          </a:stretch>
        </p:blipFill>
        <p:spPr>
          <a:xfrm>
            <a:off x="4127310" y="-1292636"/>
            <a:ext cx="8373448" cy="8373448"/>
          </a:xfrm>
          <a:prstGeom prst="rect">
            <a:avLst/>
          </a:prstGeom>
        </p:spPr>
      </p:pic>
    </p:spTree>
    <p:extLst>
      <p:ext uri="{BB962C8B-B14F-4D97-AF65-F5344CB8AC3E}">
        <p14:creationId xmlns:p14="http://schemas.microsoft.com/office/powerpoint/2010/main" val="1923763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sidfot 4"/>
          <p:cNvSpPr>
            <a:spLocks noGrp="1"/>
          </p:cNvSpPr>
          <p:nvPr>
            <p:ph type="ftr" sz="quarter" idx="4294967295"/>
          </p:nvPr>
        </p:nvSpPr>
        <p:spPr bwMode="white">
          <a:xfrm>
            <a:off x="0" y="6451600"/>
            <a:ext cx="4114800" cy="323850"/>
          </a:xfrm>
          <a:prstGeom prst="rect">
            <a:avLst/>
          </a:prstGeom>
        </p:spPr>
        <p:txBody>
          <a:bodyPr vert="horz" lIns="0" tIns="0" rIns="0" bIns="0" rtlCol="0" anchor="ctr"/>
          <a:lstStyle>
            <a:defPPr>
              <a:defRPr lang="sv-SE"/>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a:t>Halland – Bästa livsplatsen</a:t>
            </a:r>
          </a:p>
        </p:txBody>
      </p:sp>
      <p:pic>
        <p:nvPicPr>
          <p:cNvPr id="3" name="Bildobjekt 7">
            <a:extLst>
              <a:ext uri="{FF2B5EF4-FFF2-40B4-BE49-F238E27FC236}">
                <a16:creationId xmlns:a16="http://schemas.microsoft.com/office/drawing/2014/main" id="{9BB2AE05-AA35-664F-9D36-59D99B725910}"/>
              </a:ext>
            </a:extLst>
          </p:cNvPr>
          <p:cNvPicPr>
            <a:picLocks noChangeAspect="1"/>
          </p:cNvPicPr>
          <p:nvPr/>
        </p:nvPicPr>
        <p:blipFill>
          <a:blip r:embed="rId3"/>
          <a:stretch>
            <a:fillRect/>
          </a:stretch>
        </p:blipFill>
        <p:spPr>
          <a:xfrm>
            <a:off x="838200" y="4422913"/>
            <a:ext cx="7051292" cy="1482479"/>
          </a:xfrm>
          <a:prstGeom prst="rect">
            <a:avLst/>
          </a:prstGeom>
        </p:spPr>
      </p:pic>
      <p:sp>
        <p:nvSpPr>
          <p:cNvPr id="16" name="Underrubrik 2">
            <a:extLst>
              <a:ext uri="{FF2B5EF4-FFF2-40B4-BE49-F238E27FC236}">
                <a16:creationId xmlns:a16="http://schemas.microsoft.com/office/drawing/2014/main" id="{C1F32E45-7B8D-F8DF-695E-354EB7330D8F}"/>
              </a:ext>
            </a:extLst>
          </p:cNvPr>
          <p:cNvSpPr txBox="1">
            <a:spLocks/>
          </p:cNvSpPr>
          <p:nvPr/>
        </p:nvSpPr>
        <p:spPr>
          <a:xfrm>
            <a:off x="838200" y="2601119"/>
            <a:ext cx="9144000" cy="165576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accent5"/>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accent5"/>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accent5"/>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accent5"/>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t>Vår gemensamma omställning </a:t>
            </a:r>
          </a:p>
          <a:p>
            <a:pPr marL="0" indent="0">
              <a:buNone/>
            </a:pPr>
            <a:r>
              <a:rPr lang="sv-SE" sz="2400" dirty="0"/>
              <a:t>till en god och nära vård och omsorg.</a:t>
            </a:r>
            <a:endParaRPr lang="sv-SE" sz="2400" strike="sngStrike" dirty="0"/>
          </a:p>
        </p:txBody>
      </p:sp>
      <p:pic>
        <p:nvPicPr>
          <p:cNvPr id="2" name="Bildobjekt 1">
            <a:extLst>
              <a:ext uri="{FF2B5EF4-FFF2-40B4-BE49-F238E27FC236}">
                <a16:creationId xmlns:a16="http://schemas.microsoft.com/office/drawing/2014/main" id="{2F8357A2-13EF-26E1-24B5-3C9DAC6913F2}"/>
              </a:ext>
            </a:extLst>
          </p:cNvPr>
          <p:cNvPicPr>
            <a:picLocks noChangeAspect="1"/>
          </p:cNvPicPr>
          <p:nvPr/>
        </p:nvPicPr>
        <p:blipFill>
          <a:blip r:embed="rId4"/>
          <a:stretch>
            <a:fillRect/>
          </a:stretch>
        </p:blipFill>
        <p:spPr>
          <a:xfrm>
            <a:off x="838200" y="779699"/>
            <a:ext cx="2681688" cy="955035"/>
          </a:xfrm>
          <a:prstGeom prst="rect">
            <a:avLst/>
          </a:prstGeom>
        </p:spPr>
      </p:pic>
    </p:spTree>
    <p:extLst>
      <p:ext uri="{BB962C8B-B14F-4D97-AF65-F5344CB8AC3E}">
        <p14:creationId xmlns:p14="http://schemas.microsoft.com/office/powerpoint/2010/main" val="272738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75D2F81-DA08-5344-800B-6A16E9363580}"/>
              </a:ext>
            </a:extLst>
          </p:cNvPr>
          <p:cNvPicPr>
            <a:picLocks noChangeAspect="1"/>
          </p:cNvPicPr>
          <p:nvPr/>
        </p:nvPicPr>
        <p:blipFill>
          <a:blip r:embed="rId3"/>
          <a:stretch>
            <a:fillRect/>
          </a:stretch>
        </p:blipFill>
        <p:spPr>
          <a:xfrm>
            <a:off x="6701931" y="1756166"/>
            <a:ext cx="4559104" cy="3737339"/>
          </a:xfrm>
          <a:prstGeom prst="rect">
            <a:avLst/>
          </a:prstGeom>
        </p:spPr>
      </p:pic>
      <p:sp>
        <p:nvSpPr>
          <p:cNvPr id="9" name="Rubrik 1">
            <a:extLst>
              <a:ext uri="{FF2B5EF4-FFF2-40B4-BE49-F238E27FC236}">
                <a16:creationId xmlns:a16="http://schemas.microsoft.com/office/drawing/2014/main" id="{F5FC3CAE-9864-F04D-9E4E-A878ADD96491}"/>
              </a:ext>
            </a:extLst>
          </p:cNvPr>
          <p:cNvSpPr>
            <a:spLocks noGrp="1"/>
          </p:cNvSpPr>
          <p:nvPr>
            <p:ph type="title"/>
          </p:nvPr>
        </p:nvSpPr>
        <p:spPr>
          <a:xfrm>
            <a:off x="838200" y="806682"/>
            <a:ext cx="10515600" cy="603568"/>
          </a:xfrm>
        </p:spPr>
        <p:txBody>
          <a:bodyPr>
            <a:normAutofit/>
          </a:bodyPr>
          <a:lstStyle/>
          <a:p>
            <a:r>
              <a:rPr lang="sv-SE" sz="2800" dirty="0"/>
              <a:t>Målet: En halländsk vård och omsorg som är:</a:t>
            </a:r>
          </a:p>
        </p:txBody>
      </p:sp>
      <p:pic>
        <p:nvPicPr>
          <p:cNvPr id="3" name="Bildobjekt 2">
            <a:extLst>
              <a:ext uri="{FF2B5EF4-FFF2-40B4-BE49-F238E27FC236}">
                <a16:creationId xmlns:a16="http://schemas.microsoft.com/office/drawing/2014/main" id="{F01EBF15-3059-B617-8782-B2E30E47B4E9}"/>
              </a:ext>
            </a:extLst>
          </p:cNvPr>
          <p:cNvPicPr>
            <a:picLocks noChangeAspect="1"/>
          </p:cNvPicPr>
          <p:nvPr/>
        </p:nvPicPr>
        <p:blipFill rotWithShape="1">
          <a:blip r:embed="rId4"/>
          <a:srcRect t="14958"/>
          <a:stretch/>
        </p:blipFill>
        <p:spPr>
          <a:xfrm>
            <a:off x="-16216" y="1517558"/>
            <a:ext cx="6279776" cy="5340442"/>
          </a:xfrm>
          <a:prstGeom prst="rect">
            <a:avLst/>
          </a:prstGeom>
        </p:spPr>
      </p:pic>
      <p:sp>
        <p:nvSpPr>
          <p:cNvPr id="2" name="textruta 1">
            <a:extLst>
              <a:ext uri="{FF2B5EF4-FFF2-40B4-BE49-F238E27FC236}">
                <a16:creationId xmlns:a16="http://schemas.microsoft.com/office/drawing/2014/main" id="{0F0B6EFD-B442-EF45-9732-2EAD574928E5}"/>
              </a:ext>
            </a:extLst>
          </p:cNvPr>
          <p:cNvSpPr txBox="1"/>
          <p:nvPr/>
        </p:nvSpPr>
        <p:spPr>
          <a:xfrm>
            <a:off x="7580242" y="2941983"/>
            <a:ext cx="3511828" cy="2243243"/>
          </a:xfrm>
          <a:prstGeom prst="rect">
            <a:avLst/>
          </a:prstGeom>
          <a:noFill/>
        </p:spPr>
        <p:txBody>
          <a:bodyPr wrap="square" rtlCol="0">
            <a:spAutoFit/>
          </a:bodyPr>
          <a:lstStyle/>
          <a:p>
            <a:pPr algn="ctr">
              <a:lnSpc>
                <a:spcPct val="150000"/>
              </a:lnSpc>
            </a:pPr>
            <a:r>
              <a:rPr lang="sv-SE" sz="2400" b="1" dirty="0"/>
              <a:t>PERSONCENTRERAD</a:t>
            </a:r>
            <a:br>
              <a:rPr lang="sv-SE" sz="2400" b="1" dirty="0"/>
            </a:br>
            <a:r>
              <a:rPr lang="sv-SE" sz="2400" b="1" dirty="0"/>
              <a:t>SAMMANHÅLLEN</a:t>
            </a:r>
            <a:br>
              <a:rPr lang="sv-SE" sz="2400" b="1" dirty="0"/>
            </a:br>
            <a:r>
              <a:rPr lang="sv-SE" sz="2400" b="1" dirty="0"/>
              <a:t>NÄRA</a:t>
            </a:r>
            <a:br>
              <a:rPr lang="sv-SE" sz="2400" dirty="0"/>
            </a:br>
            <a:endParaRPr lang="sv-SE" sz="2400" dirty="0"/>
          </a:p>
        </p:txBody>
      </p:sp>
    </p:spTree>
    <p:extLst>
      <p:ext uri="{BB962C8B-B14F-4D97-AF65-F5344CB8AC3E}">
        <p14:creationId xmlns:p14="http://schemas.microsoft.com/office/powerpoint/2010/main" val="220006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ktangel 27">
            <a:extLst>
              <a:ext uri="{FF2B5EF4-FFF2-40B4-BE49-F238E27FC236}">
                <a16:creationId xmlns:a16="http://schemas.microsoft.com/office/drawing/2014/main" id="{CB66834F-5E1D-424C-A69D-1C5872FEB55B}"/>
              </a:ext>
            </a:extLst>
          </p:cNvPr>
          <p:cNvSpPr/>
          <p:nvPr/>
        </p:nvSpPr>
        <p:spPr>
          <a:xfrm>
            <a:off x="-331808" y="-153689"/>
            <a:ext cx="12523808" cy="7303624"/>
          </a:xfrm>
          <a:prstGeom prst="rect">
            <a:avLst/>
          </a:prstGeom>
          <a:solidFill>
            <a:schemeClr val="tx2">
              <a:lumMod val="20000"/>
              <a:lumOff val="80000"/>
              <a:alpha val="7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9" name="textruta 18">
            <a:extLst>
              <a:ext uri="{FF2B5EF4-FFF2-40B4-BE49-F238E27FC236}">
                <a16:creationId xmlns:a16="http://schemas.microsoft.com/office/drawing/2014/main" id="{52DCC1C6-F7E8-4690-9B32-2E5467790323}"/>
              </a:ext>
            </a:extLst>
          </p:cNvPr>
          <p:cNvSpPr txBox="1"/>
          <p:nvPr/>
        </p:nvSpPr>
        <p:spPr>
          <a:xfrm>
            <a:off x="0" y="337634"/>
            <a:ext cx="12191999" cy="584775"/>
          </a:xfrm>
          <a:prstGeom prst="rect">
            <a:avLst/>
          </a:prstGeom>
          <a:noFill/>
        </p:spPr>
        <p:txBody>
          <a:bodyPr wrap="square">
            <a:spAutoFit/>
          </a:bodyPr>
          <a:lstStyle/>
          <a:p>
            <a:r>
              <a:rPr lang="sv-SE" sz="3200" b="1" dirty="0">
                <a:solidFill>
                  <a:schemeClr val="accent5"/>
                </a:solidFill>
              </a:rPr>
              <a:t>Fyra framgångsfaktorer leder mot målet</a:t>
            </a:r>
          </a:p>
        </p:txBody>
      </p:sp>
      <p:pic>
        <p:nvPicPr>
          <p:cNvPr id="21" name="Bildobjekt 20">
            <a:extLst>
              <a:ext uri="{FF2B5EF4-FFF2-40B4-BE49-F238E27FC236}">
                <a16:creationId xmlns:a16="http://schemas.microsoft.com/office/drawing/2014/main" id="{FDF859E3-5AE1-295E-3A3B-5B3F1552BDC7}"/>
              </a:ext>
            </a:extLst>
          </p:cNvPr>
          <p:cNvPicPr>
            <a:picLocks noChangeAspect="1"/>
          </p:cNvPicPr>
          <p:nvPr/>
        </p:nvPicPr>
        <p:blipFill>
          <a:blip r:embed="rId3"/>
          <a:stretch>
            <a:fillRect/>
          </a:stretch>
        </p:blipFill>
        <p:spPr>
          <a:xfrm>
            <a:off x="1155886" y="1680614"/>
            <a:ext cx="2525961" cy="2145950"/>
          </a:xfrm>
          <a:prstGeom prst="rect">
            <a:avLst/>
          </a:prstGeom>
        </p:spPr>
      </p:pic>
      <p:pic>
        <p:nvPicPr>
          <p:cNvPr id="30" name="Bildobjekt 29">
            <a:extLst>
              <a:ext uri="{FF2B5EF4-FFF2-40B4-BE49-F238E27FC236}">
                <a16:creationId xmlns:a16="http://schemas.microsoft.com/office/drawing/2014/main" id="{41E37EDB-E012-4B1C-B7E5-48651329A54F}"/>
              </a:ext>
            </a:extLst>
          </p:cNvPr>
          <p:cNvPicPr>
            <a:picLocks noChangeAspect="1"/>
          </p:cNvPicPr>
          <p:nvPr/>
        </p:nvPicPr>
        <p:blipFill>
          <a:blip r:embed="rId4"/>
          <a:stretch>
            <a:fillRect/>
          </a:stretch>
        </p:blipFill>
        <p:spPr>
          <a:xfrm rot="1735466">
            <a:off x="-1189011" y="1322770"/>
            <a:ext cx="2997200" cy="2603500"/>
          </a:xfrm>
          <a:prstGeom prst="rect">
            <a:avLst/>
          </a:prstGeom>
        </p:spPr>
      </p:pic>
      <p:sp>
        <p:nvSpPr>
          <p:cNvPr id="33" name="textruta 32">
            <a:extLst>
              <a:ext uri="{FF2B5EF4-FFF2-40B4-BE49-F238E27FC236}">
                <a16:creationId xmlns:a16="http://schemas.microsoft.com/office/drawing/2014/main" id="{94E024D9-2892-554C-9C9D-688245568249}"/>
              </a:ext>
            </a:extLst>
          </p:cNvPr>
          <p:cNvSpPr txBox="1"/>
          <p:nvPr/>
        </p:nvSpPr>
        <p:spPr>
          <a:xfrm>
            <a:off x="1426443" y="2527187"/>
            <a:ext cx="1981345" cy="1015663"/>
          </a:xfrm>
          <a:prstGeom prst="rect">
            <a:avLst/>
          </a:prstGeom>
          <a:noFill/>
        </p:spPr>
        <p:txBody>
          <a:bodyPr wrap="square" rtlCol="0">
            <a:spAutoFit/>
          </a:bodyPr>
          <a:lstStyle/>
          <a:p>
            <a:pPr algn="ctr"/>
            <a:r>
              <a:rPr lang="sv-SE" sz="1200" b="1" dirty="0">
                <a:solidFill>
                  <a:schemeClr val="bg1"/>
                </a:solidFill>
              </a:rPr>
              <a:t>HÄLSOFRÄMJANDE</a:t>
            </a:r>
            <a:endParaRPr lang="sv-SE" sz="1200" dirty="0">
              <a:solidFill>
                <a:schemeClr val="bg1"/>
              </a:solidFill>
            </a:endParaRPr>
          </a:p>
          <a:p>
            <a:pPr algn="ctr"/>
            <a:r>
              <a:rPr lang="sv-SE" sz="1200" dirty="0">
                <a:solidFill>
                  <a:schemeClr val="bg1"/>
                </a:solidFill>
              </a:rPr>
              <a:t>I Halland finns förutsättningar för </a:t>
            </a:r>
            <a:br>
              <a:rPr lang="sv-SE" sz="1200" dirty="0">
                <a:solidFill>
                  <a:schemeClr val="bg1"/>
                </a:solidFill>
              </a:rPr>
            </a:br>
            <a:r>
              <a:rPr lang="sv-SE" sz="1200" dirty="0">
                <a:solidFill>
                  <a:schemeClr val="bg1"/>
                </a:solidFill>
              </a:rPr>
              <a:t>god hälsa.</a:t>
            </a:r>
          </a:p>
          <a:p>
            <a:pPr algn="ctr"/>
            <a:endParaRPr lang="sv-SE" sz="1200" dirty="0">
              <a:solidFill>
                <a:schemeClr val="bg1"/>
              </a:solidFill>
            </a:endParaRPr>
          </a:p>
        </p:txBody>
      </p:sp>
      <p:pic>
        <p:nvPicPr>
          <p:cNvPr id="23" name="Bildobjekt 22">
            <a:extLst>
              <a:ext uri="{FF2B5EF4-FFF2-40B4-BE49-F238E27FC236}">
                <a16:creationId xmlns:a16="http://schemas.microsoft.com/office/drawing/2014/main" id="{38F1E874-497D-5C47-DC12-5D853A017D2B}"/>
              </a:ext>
            </a:extLst>
          </p:cNvPr>
          <p:cNvPicPr>
            <a:picLocks noChangeAspect="1"/>
          </p:cNvPicPr>
          <p:nvPr/>
        </p:nvPicPr>
        <p:blipFill>
          <a:blip r:embed="rId5"/>
          <a:stretch>
            <a:fillRect/>
          </a:stretch>
        </p:blipFill>
        <p:spPr>
          <a:xfrm>
            <a:off x="1349572" y="4175671"/>
            <a:ext cx="2058216" cy="2469859"/>
          </a:xfrm>
          <a:prstGeom prst="rect">
            <a:avLst/>
          </a:prstGeom>
        </p:spPr>
      </p:pic>
      <p:pic>
        <p:nvPicPr>
          <p:cNvPr id="31" name="Bildobjekt 30">
            <a:extLst>
              <a:ext uri="{FF2B5EF4-FFF2-40B4-BE49-F238E27FC236}">
                <a16:creationId xmlns:a16="http://schemas.microsoft.com/office/drawing/2014/main" id="{564FC45F-E5EC-4B04-87AB-22FCD78F3CBC}"/>
              </a:ext>
            </a:extLst>
          </p:cNvPr>
          <p:cNvPicPr>
            <a:picLocks noChangeAspect="1"/>
          </p:cNvPicPr>
          <p:nvPr/>
        </p:nvPicPr>
        <p:blipFill>
          <a:blip r:embed="rId4"/>
          <a:stretch>
            <a:fillRect/>
          </a:stretch>
        </p:blipFill>
        <p:spPr>
          <a:xfrm rot="20566962">
            <a:off x="-814082" y="5183501"/>
            <a:ext cx="2997200" cy="2603500"/>
          </a:xfrm>
          <a:prstGeom prst="rect">
            <a:avLst/>
          </a:prstGeom>
        </p:spPr>
      </p:pic>
      <p:sp>
        <p:nvSpPr>
          <p:cNvPr id="34" name="textruta 33">
            <a:extLst>
              <a:ext uri="{FF2B5EF4-FFF2-40B4-BE49-F238E27FC236}">
                <a16:creationId xmlns:a16="http://schemas.microsoft.com/office/drawing/2014/main" id="{61AEAFD4-2A81-F449-94B5-1906379F334A}"/>
              </a:ext>
            </a:extLst>
          </p:cNvPr>
          <p:cNvSpPr txBox="1"/>
          <p:nvPr/>
        </p:nvSpPr>
        <p:spPr>
          <a:xfrm>
            <a:off x="1715577" y="4837292"/>
            <a:ext cx="1394294" cy="1015663"/>
          </a:xfrm>
          <a:prstGeom prst="rect">
            <a:avLst/>
          </a:prstGeom>
          <a:noFill/>
        </p:spPr>
        <p:txBody>
          <a:bodyPr wrap="square" rtlCol="0">
            <a:spAutoFit/>
          </a:bodyPr>
          <a:lstStyle/>
          <a:p>
            <a:pPr algn="ctr"/>
            <a:r>
              <a:rPr lang="sv-SE" sz="1200" b="1" dirty="0">
                <a:solidFill>
                  <a:schemeClr val="bg1"/>
                </a:solidFill>
              </a:rPr>
              <a:t>ENKEL</a:t>
            </a:r>
            <a:endParaRPr lang="sv-SE" sz="1200" dirty="0">
              <a:solidFill>
                <a:schemeClr val="bg1"/>
              </a:solidFill>
            </a:endParaRPr>
          </a:p>
          <a:p>
            <a:pPr algn="ctr"/>
            <a:r>
              <a:rPr lang="sv-SE" sz="1200" dirty="0">
                <a:solidFill>
                  <a:schemeClr val="bg1"/>
                </a:solidFill>
              </a:rPr>
              <a:t>I Halland är vård och omsorg nära och lätt att nå.</a:t>
            </a:r>
          </a:p>
          <a:p>
            <a:pPr algn="ctr"/>
            <a:endParaRPr lang="sv-SE" sz="1200" dirty="0">
              <a:solidFill>
                <a:schemeClr val="bg1"/>
              </a:solidFill>
            </a:endParaRPr>
          </a:p>
        </p:txBody>
      </p:sp>
      <p:pic>
        <p:nvPicPr>
          <p:cNvPr id="24" name="Bildobjekt 23">
            <a:extLst>
              <a:ext uri="{FF2B5EF4-FFF2-40B4-BE49-F238E27FC236}">
                <a16:creationId xmlns:a16="http://schemas.microsoft.com/office/drawing/2014/main" id="{6B4EC5BD-A6B7-B591-2B9A-F35D94E2D824}"/>
              </a:ext>
            </a:extLst>
          </p:cNvPr>
          <p:cNvPicPr>
            <a:picLocks noChangeAspect="1"/>
          </p:cNvPicPr>
          <p:nvPr/>
        </p:nvPicPr>
        <p:blipFill>
          <a:blip r:embed="rId6"/>
          <a:stretch>
            <a:fillRect/>
          </a:stretch>
        </p:blipFill>
        <p:spPr>
          <a:xfrm>
            <a:off x="8422834" y="1350872"/>
            <a:ext cx="2244392" cy="2505875"/>
          </a:xfrm>
          <a:prstGeom prst="rect">
            <a:avLst/>
          </a:prstGeom>
        </p:spPr>
      </p:pic>
      <p:pic>
        <p:nvPicPr>
          <p:cNvPr id="27" name="Bildobjekt 26">
            <a:extLst>
              <a:ext uri="{FF2B5EF4-FFF2-40B4-BE49-F238E27FC236}">
                <a16:creationId xmlns:a16="http://schemas.microsoft.com/office/drawing/2014/main" id="{0611488D-6835-41C4-9058-AD4373800B64}"/>
              </a:ext>
            </a:extLst>
          </p:cNvPr>
          <p:cNvPicPr>
            <a:picLocks noChangeAspect="1"/>
          </p:cNvPicPr>
          <p:nvPr/>
        </p:nvPicPr>
        <p:blipFill>
          <a:blip r:embed="rId7"/>
          <a:stretch>
            <a:fillRect/>
          </a:stretch>
        </p:blipFill>
        <p:spPr>
          <a:xfrm rot="18159571">
            <a:off x="10666467" y="662394"/>
            <a:ext cx="2997200" cy="2603500"/>
          </a:xfrm>
          <a:prstGeom prst="rect">
            <a:avLst/>
          </a:prstGeom>
        </p:spPr>
      </p:pic>
      <p:sp>
        <p:nvSpPr>
          <p:cNvPr id="29" name="textruta 28">
            <a:extLst>
              <a:ext uri="{FF2B5EF4-FFF2-40B4-BE49-F238E27FC236}">
                <a16:creationId xmlns:a16="http://schemas.microsoft.com/office/drawing/2014/main" id="{C1598997-E251-8F4A-B30F-BA3CCB08FA40}"/>
              </a:ext>
            </a:extLst>
          </p:cNvPr>
          <p:cNvSpPr txBox="1"/>
          <p:nvPr/>
        </p:nvSpPr>
        <p:spPr>
          <a:xfrm>
            <a:off x="8825720" y="2162495"/>
            <a:ext cx="1505340" cy="1015663"/>
          </a:xfrm>
          <a:prstGeom prst="rect">
            <a:avLst/>
          </a:prstGeom>
          <a:noFill/>
        </p:spPr>
        <p:txBody>
          <a:bodyPr wrap="square" rtlCol="0">
            <a:spAutoFit/>
          </a:bodyPr>
          <a:lstStyle/>
          <a:p>
            <a:pPr algn="ctr"/>
            <a:r>
              <a:rPr lang="sv-SE" sz="1200" b="1" dirty="0">
                <a:solidFill>
                  <a:schemeClr val="bg1"/>
                </a:solidFill>
              </a:rPr>
              <a:t>GEMENSAM</a:t>
            </a:r>
            <a:endParaRPr lang="sv-SE" sz="1200" dirty="0">
              <a:solidFill>
                <a:schemeClr val="bg1"/>
              </a:solidFill>
            </a:endParaRPr>
          </a:p>
          <a:p>
            <a:pPr algn="ctr"/>
            <a:r>
              <a:rPr lang="sv-SE" sz="1200" dirty="0">
                <a:solidFill>
                  <a:schemeClr val="bg1"/>
                </a:solidFill>
              </a:rPr>
              <a:t>I Halland gör vi vård och omsorg bättre tillsammans.</a:t>
            </a:r>
          </a:p>
          <a:p>
            <a:pPr algn="ctr"/>
            <a:endParaRPr lang="sv-SE" sz="1200" dirty="0">
              <a:solidFill>
                <a:schemeClr val="bg1"/>
              </a:solidFill>
            </a:endParaRPr>
          </a:p>
        </p:txBody>
      </p:sp>
      <p:pic>
        <p:nvPicPr>
          <p:cNvPr id="36" name="Bildobjekt 35">
            <a:extLst>
              <a:ext uri="{FF2B5EF4-FFF2-40B4-BE49-F238E27FC236}">
                <a16:creationId xmlns:a16="http://schemas.microsoft.com/office/drawing/2014/main" id="{953FA3AB-7880-705A-79D1-3A0650A70C96}"/>
              </a:ext>
            </a:extLst>
          </p:cNvPr>
          <p:cNvPicPr>
            <a:picLocks noChangeAspect="1"/>
          </p:cNvPicPr>
          <p:nvPr/>
        </p:nvPicPr>
        <p:blipFill>
          <a:blip r:embed="rId8"/>
          <a:stretch>
            <a:fillRect/>
          </a:stretch>
        </p:blipFill>
        <p:spPr>
          <a:xfrm>
            <a:off x="8422834" y="4086776"/>
            <a:ext cx="2720393" cy="2158329"/>
          </a:xfrm>
          <a:prstGeom prst="rect">
            <a:avLst/>
          </a:prstGeom>
        </p:spPr>
      </p:pic>
      <p:sp>
        <p:nvSpPr>
          <p:cNvPr id="35" name="textruta 34">
            <a:extLst>
              <a:ext uri="{FF2B5EF4-FFF2-40B4-BE49-F238E27FC236}">
                <a16:creationId xmlns:a16="http://schemas.microsoft.com/office/drawing/2014/main" id="{1C5E6DC8-1949-9F46-828F-3183B3554AAD}"/>
              </a:ext>
            </a:extLst>
          </p:cNvPr>
          <p:cNvSpPr txBox="1"/>
          <p:nvPr/>
        </p:nvSpPr>
        <p:spPr>
          <a:xfrm>
            <a:off x="8901561" y="4652626"/>
            <a:ext cx="1388336" cy="1200329"/>
          </a:xfrm>
          <a:prstGeom prst="rect">
            <a:avLst/>
          </a:prstGeom>
          <a:noFill/>
        </p:spPr>
        <p:txBody>
          <a:bodyPr wrap="square" rtlCol="0">
            <a:spAutoFit/>
          </a:bodyPr>
          <a:lstStyle/>
          <a:p>
            <a:pPr algn="ctr"/>
            <a:r>
              <a:rPr lang="sv-SE" sz="1200" b="1" dirty="0">
                <a:solidFill>
                  <a:schemeClr val="bg1"/>
                </a:solidFill>
              </a:rPr>
              <a:t>TRYGG</a:t>
            </a:r>
            <a:endParaRPr lang="sv-SE" sz="1200" dirty="0">
              <a:solidFill>
                <a:schemeClr val="bg1"/>
              </a:solidFill>
            </a:endParaRPr>
          </a:p>
          <a:p>
            <a:pPr algn="ctr"/>
            <a:r>
              <a:rPr lang="sv-SE" sz="1200" dirty="0">
                <a:solidFill>
                  <a:schemeClr val="bg1"/>
                </a:solidFill>
              </a:rPr>
              <a:t>I Halland bygger vård och omsorg på kompetens </a:t>
            </a:r>
            <a:br>
              <a:rPr lang="sv-SE" sz="1200" dirty="0">
                <a:solidFill>
                  <a:schemeClr val="bg1"/>
                </a:solidFill>
              </a:rPr>
            </a:br>
            <a:r>
              <a:rPr lang="sv-SE" sz="1200" dirty="0">
                <a:solidFill>
                  <a:schemeClr val="bg1"/>
                </a:solidFill>
              </a:rPr>
              <a:t>och tillit.</a:t>
            </a:r>
          </a:p>
          <a:p>
            <a:pPr algn="ctr"/>
            <a:endParaRPr lang="sv-SE" sz="1200" dirty="0">
              <a:solidFill>
                <a:schemeClr val="bg1"/>
              </a:solidFill>
            </a:endParaRPr>
          </a:p>
        </p:txBody>
      </p:sp>
      <p:pic>
        <p:nvPicPr>
          <p:cNvPr id="15" name="Bildobjekt 14">
            <a:extLst>
              <a:ext uri="{FF2B5EF4-FFF2-40B4-BE49-F238E27FC236}">
                <a16:creationId xmlns:a16="http://schemas.microsoft.com/office/drawing/2014/main" id="{2CBE4575-C150-E447-8CB6-EB4DD0FC36EC}"/>
              </a:ext>
            </a:extLst>
          </p:cNvPr>
          <p:cNvPicPr>
            <a:picLocks noChangeAspect="1"/>
          </p:cNvPicPr>
          <p:nvPr/>
        </p:nvPicPr>
        <p:blipFill>
          <a:blip r:embed="rId9"/>
          <a:stretch>
            <a:fillRect/>
          </a:stretch>
        </p:blipFill>
        <p:spPr>
          <a:xfrm rot="16200000">
            <a:off x="5012056" y="953093"/>
            <a:ext cx="2026851" cy="2368706"/>
          </a:xfrm>
          <a:prstGeom prst="rect">
            <a:avLst/>
          </a:prstGeom>
        </p:spPr>
      </p:pic>
      <p:sp>
        <p:nvSpPr>
          <p:cNvPr id="18" name="Platshållare för innehåll 2">
            <a:extLst>
              <a:ext uri="{FF2B5EF4-FFF2-40B4-BE49-F238E27FC236}">
                <a16:creationId xmlns:a16="http://schemas.microsoft.com/office/drawing/2014/main" id="{D9A063B2-C6A2-48D8-969E-29BDFDF4206C}"/>
              </a:ext>
            </a:extLst>
          </p:cNvPr>
          <p:cNvSpPr txBox="1">
            <a:spLocks/>
          </p:cNvSpPr>
          <p:nvPr/>
        </p:nvSpPr>
        <p:spPr>
          <a:xfrm>
            <a:off x="5031418" y="1392439"/>
            <a:ext cx="1880123" cy="192662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825500" hangingPunct="0">
              <a:spcBef>
                <a:spcPts val="0"/>
              </a:spcBef>
              <a:buFont typeface="Arial" panose="020B0604020202020204" pitchFamily="34" charset="0"/>
              <a:buNone/>
            </a:pPr>
            <a:r>
              <a:rPr lang="sv-SE" sz="1200" dirty="0">
                <a:solidFill>
                  <a:schemeClr val="accent5"/>
                </a:solidFill>
                <a:ea typeface="Helvetica Neue Medium"/>
                <a:cs typeface="Helvetica Neue Medium"/>
                <a:sym typeface="Helvetica Neue Medium"/>
              </a:rPr>
              <a:t>Oavsett vem jag är, </a:t>
            </a:r>
            <a:br>
              <a:rPr lang="sv-SE" sz="1200" dirty="0">
                <a:solidFill>
                  <a:schemeClr val="accent5"/>
                </a:solidFill>
                <a:ea typeface="Helvetica Neue Medium"/>
                <a:cs typeface="Helvetica Neue Medium"/>
                <a:sym typeface="Helvetica Neue Medium"/>
              </a:rPr>
            </a:br>
            <a:r>
              <a:rPr lang="sv-SE" sz="1200" dirty="0">
                <a:solidFill>
                  <a:schemeClr val="accent5"/>
                </a:solidFill>
                <a:ea typeface="Helvetica Neue Medium"/>
                <a:cs typeface="Helvetica Neue Medium"/>
                <a:sym typeface="Helvetica Neue Medium"/>
              </a:rPr>
              <a:t>var jag bor eller hur gammal jag är så utformas vård och omsorg</a:t>
            </a:r>
            <a:r>
              <a:rPr lang="sv-SE" sz="1200" dirty="0">
                <a:ea typeface="Helvetica Neue Medium"/>
                <a:cs typeface="Helvetica Neue Medium"/>
                <a:sym typeface="Helvetica Neue Medium"/>
              </a:rPr>
              <a:t> för </a:t>
            </a:r>
            <a:r>
              <a:rPr lang="sv-SE" sz="1200" dirty="0">
                <a:solidFill>
                  <a:schemeClr val="accent5"/>
                </a:solidFill>
                <a:ea typeface="Helvetica Neue Medium"/>
                <a:cs typeface="Helvetica Neue Medium"/>
                <a:sym typeface="Helvetica Neue Medium"/>
              </a:rPr>
              <a:t>mig och mina individuella förutsättningar.</a:t>
            </a:r>
          </a:p>
          <a:p>
            <a:pPr marL="0" indent="0" algn="ctr" defTabSz="825500" hangingPunct="0">
              <a:spcBef>
                <a:spcPts val="0"/>
              </a:spcBef>
              <a:buFont typeface="Arial" panose="020B0604020202020204" pitchFamily="34" charset="0"/>
              <a:buNone/>
            </a:pPr>
            <a:endParaRPr lang="sv-SE" sz="1200" dirty="0">
              <a:solidFill>
                <a:schemeClr val="accent5"/>
              </a:solidFill>
              <a:latin typeface="+mj-lt"/>
              <a:ea typeface="Helvetica Neue Medium"/>
              <a:cs typeface="Helvetica Neue Medium"/>
              <a:sym typeface="Helvetica Neue Medium"/>
            </a:endParaRPr>
          </a:p>
        </p:txBody>
      </p:sp>
      <p:pic>
        <p:nvPicPr>
          <p:cNvPr id="22" name="Bildobjekt 21">
            <a:extLst>
              <a:ext uri="{FF2B5EF4-FFF2-40B4-BE49-F238E27FC236}">
                <a16:creationId xmlns:a16="http://schemas.microsoft.com/office/drawing/2014/main" id="{5A8A8C0E-305E-DD4E-9E57-4F28C26E84E1}"/>
              </a:ext>
            </a:extLst>
          </p:cNvPr>
          <p:cNvPicPr>
            <a:picLocks noChangeAspect="1"/>
          </p:cNvPicPr>
          <p:nvPr/>
        </p:nvPicPr>
        <p:blipFill>
          <a:blip r:embed="rId10"/>
          <a:stretch>
            <a:fillRect/>
          </a:stretch>
        </p:blipFill>
        <p:spPr>
          <a:xfrm>
            <a:off x="3605683" y="2307480"/>
            <a:ext cx="4918317" cy="4918317"/>
          </a:xfrm>
          <a:prstGeom prst="rect">
            <a:avLst/>
          </a:prstGeom>
        </p:spPr>
      </p:pic>
      <p:pic>
        <p:nvPicPr>
          <p:cNvPr id="32" name="Bildobjekt 31">
            <a:extLst>
              <a:ext uri="{FF2B5EF4-FFF2-40B4-BE49-F238E27FC236}">
                <a16:creationId xmlns:a16="http://schemas.microsoft.com/office/drawing/2014/main" id="{9DD1FD3E-501D-48FD-A17D-C9DBC6DC9581}"/>
              </a:ext>
            </a:extLst>
          </p:cNvPr>
          <p:cNvPicPr>
            <a:picLocks noChangeAspect="1"/>
          </p:cNvPicPr>
          <p:nvPr/>
        </p:nvPicPr>
        <p:blipFill>
          <a:blip r:embed="rId4"/>
          <a:stretch>
            <a:fillRect/>
          </a:stretch>
        </p:blipFill>
        <p:spPr>
          <a:xfrm rot="21122864" flipH="1">
            <a:off x="10316030" y="4436921"/>
            <a:ext cx="2997200" cy="2603500"/>
          </a:xfrm>
          <a:prstGeom prst="rect">
            <a:avLst/>
          </a:prstGeom>
        </p:spPr>
      </p:pic>
    </p:spTree>
    <p:extLst>
      <p:ext uri="{BB962C8B-B14F-4D97-AF65-F5344CB8AC3E}">
        <p14:creationId xmlns:p14="http://schemas.microsoft.com/office/powerpoint/2010/main" val="24586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ktangel 18">
            <a:extLst>
              <a:ext uri="{FF2B5EF4-FFF2-40B4-BE49-F238E27FC236}">
                <a16:creationId xmlns:a16="http://schemas.microsoft.com/office/drawing/2014/main" id="{D160BC5E-4C4E-A744-8324-BE81E44C84F4}"/>
              </a:ext>
            </a:extLst>
          </p:cNvPr>
          <p:cNvSpPr/>
          <p:nvPr/>
        </p:nvSpPr>
        <p:spPr>
          <a:xfrm>
            <a:off x="-331808" y="-103542"/>
            <a:ext cx="12523808" cy="7303624"/>
          </a:xfrm>
          <a:prstGeom prst="rect">
            <a:avLst/>
          </a:prstGeom>
          <a:solidFill>
            <a:schemeClr val="tx2">
              <a:lumMod val="20000"/>
              <a:lumOff val="80000"/>
              <a:alpha val="7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4" name="Bildobjekt 13">
            <a:extLst>
              <a:ext uri="{FF2B5EF4-FFF2-40B4-BE49-F238E27FC236}">
                <a16:creationId xmlns:a16="http://schemas.microsoft.com/office/drawing/2014/main" id="{38473658-42C9-0965-6698-17171685FFAD}"/>
              </a:ext>
            </a:extLst>
          </p:cNvPr>
          <p:cNvPicPr>
            <a:picLocks noChangeAspect="1"/>
          </p:cNvPicPr>
          <p:nvPr/>
        </p:nvPicPr>
        <p:blipFill>
          <a:blip r:embed="rId3"/>
          <a:stretch>
            <a:fillRect/>
          </a:stretch>
        </p:blipFill>
        <p:spPr>
          <a:xfrm>
            <a:off x="692801" y="268265"/>
            <a:ext cx="1731080" cy="1470653"/>
          </a:xfrm>
          <a:prstGeom prst="rect">
            <a:avLst/>
          </a:prstGeom>
        </p:spPr>
      </p:pic>
      <p:sp>
        <p:nvSpPr>
          <p:cNvPr id="16" name="Platshållare för innehåll 2">
            <a:extLst>
              <a:ext uri="{FF2B5EF4-FFF2-40B4-BE49-F238E27FC236}">
                <a16:creationId xmlns:a16="http://schemas.microsoft.com/office/drawing/2014/main" id="{766051CE-5909-1D46-AD6B-EEADDA932A27}"/>
              </a:ext>
            </a:extLst>
          </p:cNvPr>
          <p:cNvSpPr txBox="1">
            <a:spLocks/>
          </p:cNvSpPr>
          <p:nvPr/>
        </p:nvSpPr>
        <p:spPr>
          <a:xfrm>
            <a:off x="3131628" y="1029355"/>
            <a:ext cx="8644361" cy="7523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a:t>I Halland finns förutsättningar för god hälsa.</a:t>
            </a:r>
          </a:p>
          <a:p>
            <a:endParaRPr lang="sv-SE" dirty="0"/>
          </a:p>
        </p:txBody>
      </p:sp>
      <p:sp>
        <p:nvSpPr>
          <p:cNvPr id="21" name="Platshållare för innehåll 2">
            <a:extLst>
              <a:ext uri="{FF2B5EF4-FFF2-40B4-BE49-F238E27FC236}">
                <a16:creationId xmlns:a16="http://schemas.microsoft.com/office/drawing/2014/main" id="{C2F187CC-6B0D-49A6-A75A-9C43120D46A4}"/>
              </a:ext>
            </a:extLst>
          </p:cNvPr>
          <p:cNvSpPr txBox="1">
            <a:spLocks/>
          </p:cNvSpPr>
          <p:nvPr/>
        </p:nvSpPr>
        <p:spPr>
          <a:xfrm>
            <a:off x="777678" y="3046105"/>
            <a:ext cx="3034868" cy="33619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b="1" dirty="0">
                <a:solidFill>
                  <a:schemeClr val="tx1"/>
                </a:solidFill>
                <a:ea typeface="Calibri" panose="020F0502020204030204" pitchFamily="34" charset="0"/>
                <a:cs typeface="Times New Roman" panose="02020603050405020304" pitchFamily="18" charset="0"/>
              </a:rPr>
              <a:t>Jag som medarbetare </a:t>
            </a:r>
            <a:r>
              <a:rPr lang="sv-SE" sz="1200" dirty="0">
                <a:solidFill>
                  <a:schemeClr val="tx1"/>
                </a:solidFill>
                <a:ea typeface="Calibri" panose="020F0502020204030204" pitchFamily="34" charset="0"/>
                <a:cs typeface="Times New Roman" panose="02020603050405020304" pitchFamily="18" charset="0"/>
              </a:rPr>
              <a:t>gör vård och omsorg hälsofrämjande …</a:t>
            </a:r>
          </a:p>
          <a:p>
            <a:pPr marL="285750" lvl="0" indent="-285750">
              <a:spcBef>
                <a:spcPts val="0"/>
              </a:spcBef>
              <a:spcAft>
                <a:spcPts val="200"/>
              </a:spcAft>
              <a:buFont typeface="Arial" panose="020B0604020202020204" pitchFamily="34" charset="0"/>
              <a:buChar char="•"/>
            </a:pPr>
            <a:r>
              <a:rPr lang="sv-SE" sz="1200" dirty="0">
                <a:solidFill>
                  <a:schemeClr val="tx1"/>
                </a:solidFill>
              </a:rPr>
              <a:t>När jag erbjuder hälsofrämjande insatser som utgår från individens möjligheter.</a:t>
            </a:r>
          </a:p>
          <a:p>
            <a:pPr marL="285750" lvl="0" indent="-285750">
              <a:spcBef>
                <a:spcPts val="0"/>
              </a:spcBef>
              <a:spcAft>
                <a:spcPts val="200"/>
              </a:spcAft>
              <a:buFont typeface="Arial" panose="020B0604020202020204" pitchFamily="34" charset="0"/>
              <a:buChar char="•"/>
            </a:pPr>
            <a:r>
              <a:rPr lang="sv-SE" sz="1200" dirty="0">
                <a:solidFill>
                  <a:schemeClr val="tx1"/>
                </a:solidFill>
              </a:rPr>
              <a:t>När jag informerar individen om friskfaktorer.</a:t>
            </a:r>
          </a:p>
          <a:p>
            <a:pPr marL="285750" lvl="0" indent="-285750">
              <a:spcBef>
                <a:spcPts val="0"/>
              </a:spcBef>
              <a:spcAft>
                <a:spcPts val="200"/>
              </a:spcAft>
              <a:buFont typeface="Arial" panose="020B0604020202020204" pitchFamily="34" charset="0"/>
              <a:buChar char="•"/>
            </a:pPr>
            <a:r>
              <a:rPr lang="sv-SE" sz="1200" dirty="0">
                <a:solidFill>
                  <a:schemeClr val="tx1"/>
                </a:solidFill>
              </a:rPr>
              <a:t>När jag stöttar individen att ta ansvar genom att skapa en relation och ett förtroende.</a:t>
            </a:r>
          </a:p>
          <a:p>
            <a:pPr marL="285750" lvl="0" indent="-285750">
              <a:spcBef>
                <a:spcPts val="0"/>
              </a:spcBef>
              <a:spcAft>
                <a:spcPts val="200"/>
              </a:spcAft>
              <a:buFont typeface="Arial" panose="020B0604020202020204" pitchFamily="34" charset="0"/>
              <a:buChar char="•"/>
            </a:pPr>
            <a:r>
              <a:rPr lang="sv-SE" sz="1200" dirty="0">
                <a:solidFill>
                  <a:schemeClr val="tx1"/>
                </a:solidFill>
              </a:rPr>
              <a:t>När jag kommunicerar ett hälsofrämjande och förebyggande perspektiv.</a:t>
            </a:r>
          </a:p>
          <a:p>
            <a:pPr>
              <a:lnSpc>
                <a:spcPct val="107000"/>
              </a:lnSpc>
              <a:spcAft>
                <a:spcPts val="800"/>
              </a:spcAft>
            </a:pPr>
            <a:endParaRPr lang="sv-SE" sz="1200" dirty="0">
              <a:solidFill>
                <a:schemeClr val="tx1"/>
              </a:solidFill>
              <a:ea typeface="Calibri" panose="020F0502020204030204" pitchFamily="34" charset="0"/>
              <a:cs typeface="Times New Roman" panose="02020603050405020304" pitchFamily="18" charset="0"/>
            </a:endParaRPr>
          </a:p>
        </p:txBody>
      </p:sp>
      <p:pic>
        <p:nvPicPr>
          <p:cNvPr id="18" name="Bildobjekt 17">
            <a:extLst>
              <a:ext uri="{FF2B5EF4-FFF2-40B4-BE49-F238E27FC236}">
                <a16:creationId xmlns:a16="http://schemas.microsoft.com/office/drawing/2014/main" id="{50EFE071-BBCB-F74F-80C8-BB835BC08000}"/>
              </a:ext>
            </a:extLst>
          </p:cNvPr>
          <p:cNvPicPr>
            <a:picLocks noChangeAspect="1"/>
          </p:cNvPicPr>
          <p:nvPr/>
        </p:nvPicPr>
        <p:blipFill>
          <a:blip r:embed="rId4"/>
          <a:stretch>
            <a:fillRect/>
          </a:stretch>
        </p:blipFill>
        <p:spPr>
          <a:xfrm rot="17731145" flipH="1">
            <a:off x="1948201" y="-1301751"/>
            <a:ext cx="2997200" cy="2603500"/>
          </a:xfrm>
          <a:prstGeom prst="rect">
            <a:avLst/>
          </a:prstGeom>
        </p:spPr>
      </p:pic>
      <p:sp>
        <p:nvSpPr>
          <p:cNvPr id="20" name="textruta 19">
            <a:extLst>
              <a:ext uri="{FF2B5EF4-FFF2-40B4-BE49-F238E27FC236}">
                <a16:creationId xmlns:a16="http://schemas.microsoft.com/office/drawing/2014/main" id="{E18223EB-CB46-204E-8CE4-F107915F4A50}"/>
              </a:ext>
            </a:extLst>
          </p:cNvPr>
          <p:cNvSpPr txBox="1"/>
          <p:nvPr/>
        </p:nvSpPr>
        <p:spPr>
          <a:xfrm>
            <a:off x="736790" y="858633"/>
            <a:ext cx="1473445" cy="461665"/>
          </a:xfrm>
          <a:prstGeom prst="rect">
            <a:avLst/>
          </a:prstGeom>
          <a:noFill/>
        </p:spPr>
        <p:txBody>
          <a:bodyPr wrap="square" rtlCol="0">
            <a:spAutoFit/>
          </a:bodyPr>
          <a:lstStyle/>
          <a:p>
            <a:pPr algn="ctr"/>
            <a:r>
              <a:rPr lang="sv-SE" sz="1200" b="1" dirty="0">
                <a:solidFill>
                  <a:schemeClr val="bg1"/>
                </a:solidFill>
              </a:rPr>
              <a:t>HÄLSO-FRÄMJANDE</a:t>
            </a:r>
            <a:endParaRPr lang="sv-SE" sz="1200" dirty="0">
              <a:solidFill>
                <a:schemeClr val="bg1"/>
              </a:solidFill>
            </a:endParaRPr>
          </a:p>
        </p:txBody>
      </p:sp>
      <p:pic>
        <p:nvPicPr>
          <p:cNvPr id="2" name="Bildobjekt 1">
            <a:extLst>
              <a:ext uri="{FF2B5EF4-FFF2-40B4-BE49-F238E27FC236}">
                <a16:creationId xmlns:a16="http://schemas.microsoft.com/office/drawing/2014/main" id="{9B06AC8D-8105-9AD8-D5E6-B3E505C50B2F}"/>
              </a:ext>
            </a:extLst>
          </p:cNvPr>
          <p:cNvPicPr>
            <a:picLocks noChangeAspect="1"/>
          </p:cNvPicPr>
          <p:nvPr/>
        </p:nvPicPr>
        <p:blipFill>
          <a:blip r:embed="rId5"/>
          <a:stretch>
            <a:fillRect/>
          </a:stretch>
        </p:blipFill>
        <p:spPr>
          <a:xfrm>
            <a:off x="4774860" y="3428011"/>
            <a:ext cx="2714492" cy="3732427"/>
          </a:xfrm>
          <a:prstGeom prst="rect">
            <a:avLst/>
          </a:prstGeom>
        </p:spPr>
      </p:pic>
      <p:pic>
        <p:nvPicPr>
          <p:cNvPr id="26" name="Bildobjekt 25">
            <a:extLst>
              <a:ext uri="{FF2B5EF4-FFF2-40B4-BE49-F238E27FC236}">
                <a16:creationId xmlns:a16="http://schemas.microsoft.com/office/drawing/2014/main" id="{391EF6BA-D1EF-4579-B20E-E0EF5996C5CE}"/>
              </a:ext>
            </a:extLst>
          </p:cNvPr>
          <p:cNvPicPr>
            <a:picLocks noChangeAspect="1"/>
          </p:cNvPicPr>
          <p:nvPr/>
        </p:nvPicPr>
        <p:blipFill>
          <a:blip r:embed="rId6"/>
          <a:stretch>
            <a:fillRect/>
          </a:stretch>
        </p:blipFill>
        <p:spPr>
          <a:xfrm rot="16200000">
            <a:off x="4180865" y="1862787"/>
            <a:ext cx="2031533" cy="2037180"/>
          </a:xfrm>
          <a:prstGeom prst="rect">
            <a:avLst/>
          </a:prstGeom>
        </p:spPr>
      </p:pic>
      <p:sp>
        <p:nvSpPr>
          <p:cNvPr id="25" name="Platshållare för innehåll 2">
            <a:extLst>
              <a:ext uri="{FF2B5EF4-FFF2-40B4-BE49-F238E27FC236}">
                <a16:creationId xmlns:a16="http://schemas.microsoft.com/office/drawing/2014/main" id="{BD91036F-A9E0-43CA-8726-40EF0F300E36}"/>
              </a:ext>
            </a:extLst>
          </p:cNvPr>
          <p:cNvSpPr txBox="1">
            <a:spLocks/>
          </p:cNvSpPr>
          <p:nvPr/>
        </p:nvSpPr>
        <p:spPr>
          <a:xfrm>
            <a:off x="4381146" y="2323445"/>
            <a:ext cx="1630970" cy="879724"/>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825500" hangingPunct="0">
              <a:spcBef>
                <a:spcPts val="0"/>
              </a:spcBef>
              <a:buNone/>
            </a:pPr>
            <a:r>
              <a:rPr lang="sv-SE" sz="1200" b="1" dirty="0">
                <a:solidFill>
                  <a:schemeClr val="accent5"/>
                </a:solidFill>
                <a:ea typeface="Helvetica Neue Medium"/>
                <a:cs typeface="Helvetica Neue Medium"/>
                <a:sym typeface="Helvetica Neue Medium"/>
              </a:rPr>
              <a:t>Jag</a:t>
            </a:r>
            <a:r>
              <a:rPr lang="sv-SE" sz="1200" dirty="0">
                <a:solidFill>
                  <a:schemeClr val="accent5"/>
                </a:solidFill>
                <a:ea typeface="Helvetica Neue Medium"/>
                <a:cs typeface="Helvetica Neue Medium"/>
                <a:sym typeface="Helvetica Neue Medium"/>
              </a:rPr>
              <a:t> får kunskap och stöd för att ta hand om mig och min hälsa när jag behöver det.</a:t>
            </a:r>
          </a:p>
        </p:txBody>
      </p:sp>
      <p:sp>
        <p:nvSpPr>
          <p:cNvPr id="23" name="Platshållare för innehåll 2">
            <a:extLst>
              <a:ext uri="{FF2B5EF4-FFF2-40B4-BE49-F238E27FC236}">
                <a16:creationId xmlns:a16="http://schemas.microsoft.com/office/drawing/2014/main" id="{13F7F199-3AAF-44A4-9E49-57DB2C7CB029}"/>
              </a:ext>
            </a:extLst>
          </p:cNvPr>
          <p:cNvSpPr txBox="1">
            <a:spLocks/>
          </p:cNvSpPr>
          <p:nvPr/>
        </p:nvSpPr>
        <p:spPr>
          <a:xfrm>
            <a:off x="7879151" y="3046105"/>
            <a:ext cx="3690102" cy="3628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b="1" dirty="0">
                <a:solidFill>
                  <a:schemeClr val="tx1"/>
                </a:solidFill>
                <a:ea typeface="Calibri" panose="020F0502020204030204" pitchFamily="34" charset="0"/>
                <a:cs typeface="Times New Roman" panose="02020603050405020304" pitchFamily="18" charset="0"/>
              </a:rPr>
              <a:t>Vi som organisation </a:t>
            </a:r>
            <a:r>
              <a:rPr lang="sv-SE" sz="1200" dirty="0">
                <a:solidFill>
                  <a:schemeClr val="tx1"/>
                </a:solidFill>
                <a:ea typeface="Calibri" panose="020F0502020204030204" pitchFamily="34" charset="0"/>
                <a:cs typeface="Times New Roman" panose="02020603050405020304" pitchFamily="18" charset="0"/>
              </a:rPr>
              <a:t>gör vård och omsorg hälsofrämjande …</a:t>
            </a:r>
          </a:p>
          <a:p>
            <a:pPr marL="285750" lvl="0" indent="-285750">
              <a:spcBef>
                <a:spcPts val="0"/>
              </a:spcBef>
              <a:spcAft>
                <a:spcPts val="200"/>
              </a:spcAft>
              <a:buFont typeface="Arial" panose="020B0604020202020204" pitchFamily="34" charset="0"/>
              <a:buChar char="•"/>
            </a:pPr>
            <a:r>
              <a:rPr lang="sv-SE" sz="1200" dirty="0">
                <a:solidFill>
                  <a:schemeClr val="tx1"/>
                </a:solidFill>
              </a:rPr>
              <a:t>När vi har ett folkhälsoperspektiv som når ut på bred front – även till individer som inte har direkta vård- och omsorgskontakter.</a:t>
            </a:r>
          </a:p>
          <a:p>
            <a:pPr marL="285750" lvl="0" indent="-285750">
              <a:spcBef>
                <a:spcPts val="0"/>
              </a:spcBef>
              <a:spcAft>
                <a:spcPts val="200"/>
              </a:spcAft>
              <a:buFont typeface="Arial" panose="020B0604020202020204" pitchFamily="34" charset="0"/>
              <a:buChar char="•"/>
            </a:pPr>
            <a:r>
              <a:rPr lang="sv-SE" sz="1200" dirty="0">
                <a:solidFill>
                  <a:schemeClr val="tx1"/>
                </a:solidFill>
              </a:rPr>
              <a:t>När vi inkluderar flera samhällsaktörer i det hälsofrämjande arbetet – även de som traditionellt inte arbetar med vård och omsorg. </a:t>
            </a:r>
          </a:p>
          <a:p>
            <a:pPr marL="285750" lvl="0" indent="-285750">
              <a:spcBef>
                <a:spcPts val="0"/>
              </a:spcBef>
              <a:spcAft>
                <a:spcPts val="200"/>
              </a:spcAft>
              <a:buFont typeface="Arial" panose="020B0604020202020204" pitchFamily="34" charset="0"/>
              <a:buChar char="•"/>
            </a:pPr>
            <a:r>
              <a:rPr lang="sv-SE" sz="1200" dirty="0">
                <a:solidFill>
                  <a:schemeClr val="tx1"/>
                </a:solidFill>
              </a:rPr>
              <a:t>När vi erbjuder olika former av stöd för individer med uppmärksammade riskfaktorer.</a:t>
            </a:r>
          </a:p>
          <a:p>
            <a:pPr marL="285750" lvl="0" indent="-285750">
              <a:spcBef>
                <a:spcPts val="0"/>
              </a:spcBef>
              <a:spcAft>
                <a:spcPts val="200"/>
              </a:spcAft>
              <a:buFont typeface="Arial" panose="020B0604020202020204" pitchFamily="34" charset="0"/>
              <a:buChar char="•"/>
            </a:pPr>
            <a:r>
              <a:rPr lang="sv-SE" sz="1200" dirty="0">
                <a:solidFill>
                  <a:schemeClr val="tx1"/>
                </a:solidFill>
              </a:rPr>
              <a:t>När vi tillsätter resurser för det hälsofrämjande arbetet och skapar möjligheter för rätt kompetens hos våra medarbetare.</a:t>
            </a:r>
          </a:p>
          <a:p>
            <a:pPr>
              <a:lnSpc>
                <a:spcPct val="107000"/>
              </a:lnSpc>
              <a:spcBef>
                <a:spcPts val="0"/>
              </a:spcBef>
              <a:spcAft>
                <a:spcPts val="200"/>
              </a:spcAft>
            </a:pPr>
            <a:endParaRPr lang="sv-SE" sz="1200" dirty="0">
              <a:solidFill>
                <a:schemeClr val="tx1"/>
              </a:solidFill>
              <a:ea typeface="Calibri" panose="020F0502020204030204" pitchFamily="34" charset="0"/>
              <a:cs typeface="Times New Roman" panose="02020603050405020304" pitchFamily="18" charset="0"/>
            </a:endParaRPr>
          </a:p>
          <a:p>
            <a:pPr>
              <a:lnSpc>
                <a:spcPct val="107000"/>
              </a:lnSpc>
              <a:spcAft>
                <a:spcPts val="800"/>
              </a:spcAft>
            </a:pPr>
            <a:endParaRPr lang="sv-SE" sz="12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370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E865E565-2045-774B-8C6A-8D1B98ADC904}"/>
              </a:ext>
            </a:extLst>
          </p:cNvPr>
          <p:cNvSpPr/>
          <p:nvPr/>
        </p:nvSpPr>
        <p:spPr>
          <a:xfrm>
            <a:off x="-331808" y="-222812"/>
            <a:ext cx="12523808" cy="7303624"/>
          </a:xfrm>
          <a:prstGeom prst="rect">
            <a:avLst/>
          </a:prstGeom>
          <a:solidFill>
            <a:schemeClr val="tx2">
              <a:lumMod val="20000"/>
              <a:lumOff val="80000"/>
              <a:alpha val="7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6" name="Bildobjekt 15">
            <a:extLst>
              <a:ext uri="{FF2B5EF4-FFF2-40B4-BE49-F238E27FC236}">
                <a16:creationId xmlns:a16="http://schemas.microsoft.com/office/drawing/2014/main" id="{6E8A5336-47E3-F785-EBDB-D0730B57AB19}"/>
              </a:ext>
            </a:extLst>
          </p:cNvPr>
          <p:cNvPicPr>
            <a:picLocks noChangeAspect="1"/>
          </p:cNvPicPr>
          <p:nvPr/>
        </p:nvPicPr>
        <p:blipFill>
          <a:blip r:embed="rId3"/>
          <a:stretch>
            <a:fillRect/>
          </a:stretch>
        </p:blipFill>
        <p:spPr>
          <a:xfrm>
            <a:off x="911205" y="490063"/>
            <a:ext cx="1538118" cy="1717316"/>
          </a:xfrm>
          <a:prstGeom prst="rect">
            <a:avLst/>
          </a:prstGeom>
        </p:spPr>
      </p:pic>
      <p:sp>
        <p:nvSpPr>
          <p:cNvPr id="21" name="Platshållare för innehåll 2">
            <a:extLst>
              <a:ext uri="{FF2B5EF4-FFF2-40B4-BE49-F238E27FC236}">
                <a16:creationId xmlns:a16="http://schemas.microsoft.com/office/drawing/2014/main" id="{C2F187CC-6B0D-49A6-A75A-9C43120D46A4}"/>
              </a:ext>
            </a:extLst>
          </p:cNvPr>
          <p:cNvSpPr txBox="1">
            <a:spLocks/>
          </p:cNvSpPr>
          <p:nvPr/>
        </p:nvSpPr>
        <p:spPr>
          <a:xfrm>
            <a:off x="-2934391" y="2770203"/>
            <a:ext cx="2934391" cy="33619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
        <p:nvSpPr>
          <p:cNvPr id="23" name="Platshållare för innehåll 2">
            <a:extLst>
              <a:ext uri="{FF2B5EF4-FFF2-40B4-BE49-F238E27FC236}">
                <a16:creationId xmlns:a16="http://schemas.microsoft.com/office/drawing/2014/main" id="{13F7F199-3AAF-44A4-9E49-57DB2C7CB029}"/>
              </a:ext>
            </a:extLst>
          </p:cNvPr>
          <p:cNvSpPr txBox="1">
            <a:spLocks/>
          </p:cNvSpPr>
          <p:nvPr/>
        </p:nvSpPr>
        <p:spPr>
          <a:xfrm>
            <a:off x="12622174" y="2454432"/>
            <a:ext cx="2978547" cy="3628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pic>
        <p:nvPicPr>
          <p:cNvPr id="26" name="Bildobjekt 25">
            <a:extLst>
              <a:ext uri="{FF2B5EF4-FFF2-40B4-BE49-F238E27FC236}">
                <a16:creationId xmlns:a16="http://schemas.microsoft.com/office/drawing/2014/main" id="{391EF6BA-D1EF-4579-B20E-E0EF5996C5CE}"/>
              </a:ext>
            </a:extLst>
          </p:cNvPr>
          <p:cNvPicPr>
            <a:picLocks noChangeAspect="1"/>
          </p:cNvPicPr>
          <p:nvPr/>
        </p:nvPicPr>
        <p:blipFill>
          <a:blip r:embed="rId4"/>
          <a:stretch>
            <a:fillRect/>
          </a:stretch>
        </p:blipFill>
        <p:spPr>
          <a:xfrm rot="5400000" flipH="1">
            <a:off x="5653099" y="1862787"/>
            <a:ext cx="2031533" cy="2037180"/>
          </a:xfrm>
          <a:prstGeom prst="rect">
            <a:avLst/>
          </a:prstGeom>
        </p:spPr>
      </p:pic>
      <p:sp>
        <p:nvSpPr>
          <p:cNvPr id="20" name="Platshållare för innehåll 2">
            <a:extLst>
              <a:ext uri="{FF2B5EF4-FFF2-40B4-BE49-F238E27FC236}">
                <a16:creationId xmlns:a16="http://schemas.microsoft.com/office/drawing/2014/main" id="{BF338F62-C435-44D1-A268-244C65A43268}"/>
              </a:ext>
            </a:extLst>
          </p:cNvPr>
          <p:cNvSpPr txBox="1">
            <a:spLocks/>
          </p:cNvSpPr>
          <p:nvPr/>
        </p:nvSpPr>
        <p:spPr>
          <a:xfrm>
            <a:off x="5775428" y="2342116"/>
            <a:ext cx="1786874" cy="192662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825500" hangingPunct="0">
              <a:spcBef>
                <a:spcPts val="0"/>
              </a:spcBef>
              <a:buNone/>
            </a:pPr>
            <a:r>
              <a:rPr lang="sv-SE" sz="1200" b="1" dirty="0">
                <a:solidFill>
                  <a:schemeClr val="accent5"/>
                </a:solidFill>
                <a:ea typeface="Helvetica Neue Medium"/>
                <a:cs typeface="Helvetica Neue Medium"/>
                <a:sym typeface="Helvetica Neue Medium"/>
              </a:rPr>
              <a:t>Jag </a:t>
            </a:r>
            <a:r>
              <a:rPr lang="sv-SE" sz="1200" dirty="0">
                <a:solidFill>
                  <a:schemeClr val="accent5"/>
                </a:solidFill>
                <a:ea typeface="Helvetica Neue Medium"/>
                <a:cs typeface="Helvetica Neue Medium"/>
                <a:sym typeface="Helvetica Neue Medium"/>
              </a:rPr>
              <a:t>är delaktig och tar aktivt ansvar för min hälsa utifrån mina förutsättningar.</a:t>
            </a:r>
          </a:p>
        </p:txBody>
      </p:sp>
      <p:sp>
        <p:nvSpPr>
          <p:cNvPr id="28" name="Platshållare för innehåll 2">
            <a:extLst>
              <a:ext uri="{FF2B5EF4-FFF2-40B4-BE49-F238E27FC236}">
                <a16:creationId xmlns:a16="http://schemas.microsoft.com/office/drawing/2014/main" id="{122E56AE-A22C-974D-BD8C-6F37FE0B636F}"/>
              </a:ext>
            </a:extLst>
          </p:cNvPr>
          <p:cNvSpPr txBox="1">
            <a:spLocks/>
          </p:cNvSpPr>
          <p:nvPr/>
        </p:nvSpPr>
        <p:spPr>
          <a:xfrm>
            <a:off x="3131628" y="1029355"/>
            <a:ext cx="8644361" cy="7523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a:t>I Halland gör vi vård och omsorg bättre tillsammans.</a:t>
            </a:r>
          </a:p>
          <a:p>
            <a:endParaRPr lang="sv-SE" dirty="0"/>
          </a:p>
        </p:txBody>
      </p:sp>
      <p:pic>
        <p:nvPicPr>
          <p:cNvPr id="36" name="Bildobjekt 35">
            <a:extLst>
              <a:ext uri="{FF2B5EF4-FFF2-40B4-BE49-F238E27FC236}">
                <a16:creationId xmlns:a16="http://schemas.microsoft.com/office/drawing/2014/main" id="{EB352417-D7E1-8744-BECB-E43BAE1F365E}"/>
              </a:ext>
            </a:extLst>
          </p:cNvPr>
          <p:cNvPicPr>
            <a:picLocks noChangeAspect="1"/>
          </p:cNvPicPr>
          <p:nvPr/>
        </p:nvPicPr>
        <p:blipFill>
          <a:blip r:embed="rId5"/>
          <a:stretch>
            <a:fillRect/>
          </a:stretch>
        </p:blipFill>
        <p:spPr>
          <a:xfrm rot="17544456">
            <a:off x="1688948" y="-1290395"/>
            <a:ext cx="2997200" cy="2603500"/>
          </a:xfrm>
          <a:prstGeom prst="rect">
            <a:avLst/>
          </a:prstGeom>
        </p:spPr>
      </p:pic>
      <p:sp>
        <p:nvSpPr>
          <p:cNvPr id="37" name="textruta 36">
            <a:extLst>
              <a:ext uri="{FF2B5EF4-FFF2-40B4-BE49-F238E27FC236}">
                <a16:creationId xmlns:a16="http://schemas.microsoft.com/office/drawing/2014/main" id="{D16A4B01-6462-0C44-BCC2-0BEEEF0F6F78}"/>
              </a:ext>
            </a:extLst>
          </p:cNvPr>
          <p:cNvSpPr txBox="1"/>
          <p:nvPr/>
        </p:nvSpPr>
        <p:spPr>
          <a:xfrm>
            <a:off x="943542" y="1128510"/>
            <a:ext cx="1473445" cy="276999"/>
          </a:xfrm>
          <a:prstGeom prst="rect">
            <a:avLst/>
          </a:prstGeom>
          <a:noFill/>
        </p:spPr>
        <p:txBody>
          <a:bodyPr wrap="square" rtlCol="0">
            <a:spAutoFit/>
          </a:bodyPr>
          <a:lstStyle/>
          <a:p>
            <a:pPr algn="ctr"/>
            <a:r>
              <a:rPr lang="sv-SE" sz="1200" b="1" dirty="0">
                <a:solidFill>
                  <a:schemeClr val="bg1"/>
                </a:solidFill>
              </a:rPr>
              <a:t>GEMENSAM</a:t>
            </a:r>
            <a:endParaRPr lang="sv-SE" sz="1200" dirty="0">
              <a:solidFill>
                <a:schemeClr val="bg1"/>
              </a:solidFill>
            </a:endParaRPr>
          </a:p>
        </p:txBody>
      </p:sp>
      <p:pic>
        <p:nvPicPr>
          <p:cNvPr id="12" name="Bildobjekt 11">
            <a:extLst>
              <a:ext uri="{FF2B5EF4-FFF2-40B4-BE49-F238E27FC236}">
                <a16:creationId xmlns:a16="http://schemas.microsoft.com/office/drawing/2014/main" id="{1C74D64E-9F2E-0373-7F04-9AAB4D120B26}"/>
              </a:ext>
            </a:extLst>
          </p:cNvPr>
          <p:cNvPicPr>
            <a:picLocks noChangeAspect="1"/>
          </p:cNvPicPr>
          <p:nvPr/>
        </p:nvPicPr>
        <p:blipFill>
          <a:blip r:embed="rId6"/>
          <a:stretch>
            <a:fillRect/>
          </a:stretch>
        </p:blipFill>
        <p:spPr>
          <a:xfrm>
            <a:off x="3868407" y="3033831"/>
            <a:ext cx="3043883" cy="4046981"/>
          </a:xfrm>
          <a:prstGeom prst="rect">
            <a:avLst/>
          </a:prstGeom>
        </p:spPr>
      </p:pic>
      <p:sp>
        <p:nvSpPr>
          <p:cNvPr id="13" name="Platshållare för innehåll 2">
            <a:extLst>
              <a:ext uri="{FF2B5EF4-FFF2-40B4-BE49-F238E27FC236}">
                <a16:creationId xmlns:a16="http://schemas.microsoft.com/office/drawing/2014/main" id="{E6B8C46B-C360-8099-BC73-9D7DA7D44B07}"/>
              </a:ext>
            </a:extLst>
          </p:cNvPr>
          <p:cNvSpPr txBox="1">
            <a:spLocks/>
          </p:cNvSpPr>
          <p:nvPr/>
        </p:nvSpPr>
        <p:spPr>
          <a:xfrm>
            <a:off x="692801" y="2503576"/>
            <a:ext cx="3034868" cy="33619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b="1" dirty="0">
                <a:ea typeface="Calibri" panose="020F0502020204030204" pitchFamily="34" charset="0"/>
                <a:cs typeface="Times New Roman" panose="02020603050405020304" pitchFamily="18" charset="0"/>
              </a:rPr>
              <a:t>Jag som medarbetare </a:t>
            </a:r>
            <a:r>
              <a:rPr lang="sv-SE" sz="1200" dirty="0">
                <a:ea typeface="Calibri" panose="020F0502020204030204" pitchFamily="34" charset="0"/>
                <a:cs typeface="Times New Roman" panose="02020603050405020304" pitchFamily="18" charset="0"/>
              </a:rPr>
              <a:t>gör vård och omsorg gemensam …</a:t>
            </a:r>
          </a:p>
          <a:p>
            <a:pPr marL="285750" indent="-285750">
              <a:spcBef>
                <a:spcPts val="0"/>
              </a:spcBef>
              <a:spcAft>
                <a:spcPts val="200"/>
              </a:spcAft>
              <a:buFont typeface="Arial" panose="020B0604020202020204" pitchFamily="34" charset="0"/>
              <a:buChar char="•"/>
            </a:pPr>
            <a:r>
              <a:rPr lang="sv-SE" sz="1200" dirty="0"/>
              <a:t>När jag frågar vad som är viktigt för individen och sedan utformar </a:t>
            </a:r>
            <a:r>
              <a:rPr lang="sv-SE" sz="1200" dirty="0">
                <a:cs typeface="Times New Roman" panose="02020603050405020304" pitchFamily="18" charset="0"/>
              </a:rPr>
              <a:t>vård</a:t>
            </a:r>
            <a:r>
              <a:rPr lang="sv-SE" sz="1200" dirty="0">
                <a:ea typeface="Calibri" panose="020F0502020204030204" pitchFamily="34" charset="0"/>
                <a:cs typeface="Times New Roman" panose="02020603050405020304" pitchFamily="18" charset="0"/>
              </a:rPr>
              <a:t> och omsorg</a:t>
            </a:r>
            <a:r>
              <a:rPr lang="sv-SE" sz="1200" dirty="0"/>
              <a:t> utifrån det.</a:t>
            </a:r>
          </a:p>
          <a:p>
            <a:pPr marL="285750" lvl="0" indent="-285750">
              <a:spcBef>
                <a:spcPts val="0"/>
              </a:spcBef>
              <a:spcAft>
                <a:spcPts val="200"/>
              </a:spcAft>
              <a:buFont typeface="Arial" panose="020B0604020202020204" pitchFamily="34" charset="0"/>
              <a:buChar char="•"/>
            </a:pPr>
            <a:r>
              <a:rPr lang="sv-SE" sz="1200" dirty="0"/>
              <a:t>När jag stöttar individen att vara delaktig genom att lyssna på individens kunskap och egna förmågor.</a:t>
            </a:r>
          </a:p>
          <a:p>
            <a:pPr marL="285750" indent="-285750">
              <a:spcBef>
                <a:spcPts val="0"/>
              </a:spcBef>
              <a:spcAft>
                <a:spcPts val="200"/>
              </a:spcAft>
              <a:buFont typeface="Arial" panose="020B0604020202020204" pitchFamily="34" charset="0"/>
              <a:buChar char="•"/>
            </a:pPr>
            <a:r>
              <a:rPr lang="sv-SE" sz="1200" dirty="0"/>
              <a:t>När jag har kunskap om vård och omsorgssystemet i Halland och på vilket sätt jag bidrar till det gemensamma utbudet och en sammanhängande vård och omsorg.</a:t>
            </a:r>
          </a:p>
          <a:p>
            <a:pPr marL="285750" indent="-285750">
              <a:spcBef>
                <a:spcPts val="0"/>
              </a:spcBef>
              <a:spcAft>
                <a:spcPts val="200"/>
              </a:spcAft>
              <a:buFont typeface="Arial" panose="020B0604020202020204" pitchFamily="34" charset="0"/>
              <a:buChar char="•"/>
            </a:pPr>
            <a:r>
              <a:rPr lang="sv-SE" sz="1200" dirty="0"/>
              <a:t>När jag ger individen kunskap om sin egen roll och vilket ansvar individen har i den gemensamma vård- och omsorgsplaneringen.</a:t>
            </a:r>
            <a:endParaRPr lang="sv-SE" sz="1050" dirty="0">
              <a:ea typeface="Calibri" panose="020F0502020204030204" pitchFamily="34" charset="0"/>
              <a:cs typeface="Times New Roman" panose="02020603050405020304" pitchFamily="18" charset="0"/>
            </a:endParaRPr>
          </a:p>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
        <p:nvSpPr>
          <p:cNvPr id="15" name="Platshållare för innehåll 2">
            <a:extLst>
              <a:ext uri="{FF2B5EF4-FFF2-40B4-BE49-F238E27FC236}">
                <a16:creationId xmlns:a16="http://schemas.microsoft.com/office/drawing/2014/main" id="{485E8E94-4C2A-423D-2AC7-4DC70A6D8FC2}"/>
              </a:ext>
            </a:extLst>
          </p:cNvPr>
          <p:cNvSpPr txBox="1">
            <a:spLocks/>
          </p:cNvSpPr>
          <p:nvPr/>
        </p:nvSpPr>
        <p:spPr>
          <a:xfrm>
            <a:off x="8085887" y="2520706"/>
            <a:ext cx="3413312" cy="3628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b="1" dirty="0">
                <a:ea typeface="Calibri" panose="020F0502020204030204" pitchFamily="34" charset="0"/>
                <a:cs typeface="Times New Roman" panose="02020603050405020304" pitchFamily="18" charset="0"/>
              </a:rPr>
              <a:t>Vi som organisation </a:t>
            </a:r>
            <a:r>
              <a:rPr lang="sv-SE" sz="1200" dirty="0">
                <a:ea typeface="Calibri" panose="020F0502020204030204" pitchFamily="34" charset="0"/>
                <a:cs typeface="Times New Roman" panose="02020603050405020304" pitchFamily="18" charset="0"/>
              </a:rPr>
              <a:t>gör vård och omsorg gemensam …</a:t>
            </a:r>
          </a:p>
          <a:p>
            <a:pPr marL="285750" indent="-285750">
              <a:spcBef>
                <a:spcPts val="0"/>
              </a:spcBef>
              <a:spcAft>
                <a:spcPts val="200"/>
              </a:spcAft>
              <a:buFont typeface="Arial" panose="020B0604020202020204" pitchFamily="34" charset="0"/>
              <a:buChar char="•"/>
            </a:pPr>
            <a:r>
              <a:rPr lang="sv-SE" sz="1200" dirty="0"/>
              <a:t>När vi arbetar aktivt för att </a:t>
            </a:r>
            <a:r>
              <a:rPr lang="sv-SE" sz="1200" dirty="0">
                <a:cs typeface="Times New Roman" panose="02020603050405020304" pitchFamily="18" charset="0"/>
              </a:rPr>
              <a:t>vård</a:t>
            </a:r>
            <a:r>
              <a:rPr lang="sv-SE" sz="1200" dirty="0">
                <a:ea typeface="Calibri" panose="020F0502020204030204" pitchFamily="34" charset="0"/>
                <a:cs typeface="Times New Roman" panose="02020603050405020304" pitchFamily="18" charset="0"/>
              </a:rPr>
              <a:t> och omsorg </a:t>
            </a:r>
            <a:r>
              <a:rPr lang="sv-SE" sz="1200" dirty="0"/>
              <a:t>i Halland ska fungera och upplevas som en enda organisation.</a:t>
            </a:r>
          </a:p>
          <a:p>
            <a:pPr marL="285750" indent="-285750">
              <a:spcBef>
                <a:spcPts val="0"/>
              </a:spcBef>
              <a:spcAft>
                <a:spcPts val="200"/>
              </a:spcAft>
              <a:buFont typeface="Arial" panose="020B0604020202020204" pitchFamily="34" charset="0"/>
              <a:buChar char="•"/>
            </a:pPr>
            <a:r>
              <a:rPr lang="sv-SE" sz="1200" dirty="0"/>
              <a:t>När vi ser till att gränserna för huvudmannaskap och förvaltning inte utgör gränser för samverkan och kommunikation.</a:t>
            </a:r>
          </a:p>
          <a:p>
            <a:pPr marL="285750" indent="-285750">
              <a:spcBef>
                <a:spcPts val="0"/>
              </a:spcBef>
              <a:spcAft>
                <a:spcPts val="200"/>
              </a:spcAft>
              <a:buFont typeface="Arial" panose="020B0604020202020204" pitchFamily="34" charset="0"/>
              <a:buChar char="•"/>
            </a:pPr>
            <a:r>
              <a:rPr lang="sv-SE" sz="1200" dirty="0"/>
              <a:t>När vi skapar förutsättningar för en sömlös organisation och ger medarbetaren tillgång till plattformar/verktyg/forum för kommunikation över organisationsgränserna. </a:t>
            </a:r>
          </a:p>
          <a:p>
            <a:pPr marL="285750" lvl="0" indent="-285750">
              <a:spcBef>
                <a:spcPts val="0"/>
              </a:spcBef>
              <a:spcAft>
                <a:spcPts val="200"/>
              </a:spcAft>
              <a:buFont typeface="Arial" panose="020B0604020202020204" pitchFamily="34" charset="0"/>
              <a:buChar char="•"/>
            </a:pPr>
            <a:r>
              <a:rPr lang="sv-SE" sz="1200" dirty="0"/>
              <a:t>När vi skapar delaktighet med tydliga mål, handlingsplaner och kontinuerlig uppföljning kring vårt gemensamma arbete.</a:t>
            </a:r>
            <a:endParaRPr lang="sv-SE" sz="1050" dirty="0"/>
          </a:p>
          <a:p>
            <a:pPr>
              <a:lnSpc>
                <a:spcPct val="107000"/>
              </a:lnSpc>
              <a:spcBef>
                <a:spcPts val="0"/>
              </a:spcBef>
              <a:spcAft>
                <a:spcPts val="200"/>
              </a:spcAft>
            </a:pPr>
            <a:endParaRPr lang="sv-SE" sz="1200" dirty="0">
              <a:ea typeface="Calibri" panose="020F0502020204030204" pitchFamily="34" charset="0"/>
              <a:cs typeface="Times New Roman" panose="02020603050405020304" pitchFamily="18" charset="0"/>
            </a:endParaRPr>
          </a:p>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970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299C7E7E-6DB1-5E45-835A-D5C9F8A168F6}"/>
              </a:ext>
            </a:extLst>
          </p:cNvPr>
          <p:cNvSpPr/>
          <p:nvPr/>
        </p:nvSpPr>
        <p:spPr>
          <a:xfrm>
            <a:off x="-331808" y="-127213"/>
            <a:ext cx="12523808" cy="7303624"/>
          </a:xfrm>
          <a:prstGeom prst="rect">
            <a:avLst/>
          </a:prstGeom>
          <a:solidFill>
            <a:schemeClr val="tx2">
              <a:lumMod val="20000"/>
              <a:lumOff val="80000"/>
              <a:alpha val="7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8" name="Bildobjekt 17">
            <a:extLst>
              <a:ext uri="{FF2B5EF4-FFF2-40B4-BE49-F238E27FC236}">
                <a16:creationId xmlns:a16="http://schemas.microsoft.com/office/drawing/2014/main" id="{20D17461-2ED2-FDB1-2C0E-143A310677EF}"/>
              </a:ext>
            </a:extLst>
          </p:cNvPr>
          <p:cNvPicPr>
            <a:picLocks noChangeAspect="1"/>
          </p:cNvPicPr>
          <p:nvPr/>
        </p:nvPicPr>
        <p:blipFill>
          <a:blip r:embed="rId3"/>
          <a:stretch>
            <a:fillRect/>
          </a:stretch>
        </p:blipFill>
        <p:spPr>
          <a:xfrm>
            <a:off x="921526" y="428285"/>
            <a:ext cx="1864328" cy="1479137"/>
          </a:xfrm>
          <a:prstGeom prst="rect">
            <a:avLst/>
          </a:prstGeom>
        </p:spPr>
      </p:pic>
      <p:pic>
        <p:nvPicPr>
          <p:cNvPr id="33" name="Bildobjekt 32">
            <a:extLst>
              <a:ext uri="{FF2B5EF4-FFF2-40B4-BE49-F238E27FC236}">
                <a16:creationId xmlns:a16="http://schemas.microsoft.com/office/drawing/2014/main" id="{3BC7EF34-C0D6-4D43-B477-7363E93AEA58}"/>
              </a:ext>
            </a:extLst>
          </p:cNvPr>
          <p:cNvPicPr>
            <a:picLocks noChangeAspect="1"/>
          </p:cNvPicPr>
          <p:nvPr/>
        </p:nvPicPr>
        <p:blipFill>
          <a:blip r:embed="rId4"/>
          <a:stretch>
            <a:fillRect/>
          </a:stretch>
        </p:blipFill>
        <p:spPr>
          <a:xfrm rot="479927">
            <a:off x="-1679692" y="301583"/>
            <a:ext cx="2997200" cy="2603500"/>
          </a:xfrm>
          <a:prstGeom prst="rect">
            <a:avLst/>
          </a:prstGeom>
        </p:spPr>
      </p:pic>
      <p:sp>
        <p:nvSpPr>
          <p:cNvPr id="21" name="Platshållare för innehåll 2">
            <a:extLst>
              <a:ext uri="{FF2B5EF4-FFF2-40B4-BE49-F238E27FC236}">
                <a16:creationId xmlns:a16="http://schemas.microsoft.com/office/drawing/2014/main" id="{C2F187CC-6B0D-49A6-A75A-9C43120D46A4}"/>
              </a:ext>
            </a:extLst>
          </p:cNvPr>
          <p:cNvSpPr txBox="1">
            <a:spLocks/>
          </p:cNvSpPr>
          <p:nvPr/>
        </p:nvSpPr>
        <p:spPr>
          <a:xfrm>
            <a:off x="-3692786" y="2503576"/>
            <a:ext cx="3145789" cy="33619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
        <p:nvSpPr>
          <p:cNvPr id="23" name="Platshållare för innehåll 2">
            <a:extLst>
              <a:ext uri="{FF2B5EF4-FFF2-40B4-BE49-F238E27FC236}">
                <a16:creationId xmlns:a16="http://schemas.microsoft.com/office/drawing/2014/main" id="{13F7F199-3AAF-44A4-9E49-57DB2C7CB029}"/>
              </a:ext>
            </a:extLst>
          </p:cNvPr>
          <p:cNvSpPr txBox="1">
            <a:spLocks/>
          </p:cNvSpPr>
          <p:nvPr/>
        </p:nvSpPr>
        <p:spPr>
          <a:xfrm>
            <a:off x="12407189" y="2503576"/>
            <a:ext cx="3694670" cy="3628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
        <p:nvSpPr>
          <p:cNvPr id="31" name="Platshållare för innehåll 2">
            <a:extLst>
              <a:ext uri="{FF2B5EF4-FFF2-40B4-BE49-F238E27FC236}">
                <a16:creationId xmlns:a16="http://schemas.microsoft.com/office/drawing/2014/main" id="{9CF13F65-E02F-CB48-9314-A2FC195726F9}"/>
              </a:ext>
            </a:extLst>
          </p:cNvPr>
          <p:cNvSpPr txBox="1">
            <a:spLocks/>
          </p:cNvSpPr>
          <p:nvPr/>
        </p:nvSpPr>
        <p:spPr>
          <a:xfrm>
            <a:off x="3131628" y="1029355"/>
            <a:ext cx="8644361" cy="7523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a:t>I Halland bygger vård och omsorg på kompetens och tillit.</a:t>
            </a:r>
          </a:p>
          <a:p>
            <a:endParaRPr lang="sv-SE" dirty="0"/>
          </a:p>
        </p:txBody>
      </p:sp>
      <p:sp>
        <p:nvSpPr>
          <p:cNvPr id="34" name="textruta 33">
            <a:extLst>
              <a:ext uri="{FF2B5EF4-FFF2-40B4-BE49-F238E27FC236}">
                <a16:creationId xmlns:a16="http://schemas.microsoft.com/office/drawing/2014/main" id="{A449447C-148D-F449-A013-50F53CCCFBF3}"/>
              </a:ext>
            </a:extLst>
          </p:cNvPr>
          <p:cNvSpPr txBox="1"/>
          <p:nvPr/>
        </p:nvSpPr>
        <p:spPr>
          <a:xfrm>
            <a:off x="895507" y="1029355"/>
            <a:ext cx="2013995" cy="276999"/>
          </a:xfrm>
          <a:prstGeom prst="rect">
            <a:avLst/>
          </a:prstGeom>
          <a:noFill/>
        </p:spPr>
        <p:txBody>
          <a:bodyPr wrap="square" rtlCol="0">
            <a:spAutoFit/>
          </a:bodyPr>
          <a:lstStyle/>
          <a:p>
            <a:pPr algn="ctr"/>
            <a:r>
              <a:rPr lang="sv-SE" sz="1200" b="1" dirty="0">
                <a:solidFill>
                  <a:schemeClr val="bg1"/>
                </a:solidFill>
              </a:rPr>
              <a:t>TRYGG</a:t>
            </a:r>
            <a:endParaRPr lang="sv-SE" sz="1200" dirty="0">
              <a:solidFill>
                <a:schemeClr val="bg1"/>
              </a:solidFill>
            </a:endParaRPr>
          </a:p>
        </p:txBody>
      </p:sp>
      <p:pic>
        <p:nvPicPr>
          <p:cNvPr id="13" name="Bildobjekt 12">
            <a:extLst>
              <a:ext uri="{FF2B5EF4-FFF2-40B4-BE49-F238E27FC236}">
                <a16:creationId xmlns:a16="http://schemas.microsoft.com/office/drawing/2014/main" id="{4B36496B-17E1-A75C-690E-6759CCA4D8A8}"/>
              </a:ext>
            </a:extLst>
          </p:cNvPr>
          <p:cNvPicPr>
            <a:picLocks noChangeAspect="1"/>
          </p:cNvPicPr>
          <p:nvPr/>
        </p:nvPicPr>
        <p:blipFill>
          <a:blip r:embed="rId5"/>
          <a:stretch>
            <a:fillRect/>
          </a:stretch>
        </p:blipFill>
        <p:spPr>
          <a:xfrm rot="5400000" flipH="1">
            <a:off x="5653099" y="1862787"/>
            <a:ext cx="2031533" cy="2037180"/>
          </a:xfrm>
          <a:prstGeom prst="rect">
            <a:avLst/>
          </a:prstGeom>
        </p:spPr>
      </p:pic>
      <p:pic>
        <p:nvPicPr>
          <p:cNvPr id="14" name="Bildobjekt 13">
            <a:extLst>
              <a:ext uri="{FF2B5EF4-FFF2-40B4-BE49-F238E27FC236}">
                <a16:creationId xmlns:a16="http://schemas.microsoft.com/office/drawing/2014/main" id="{C5DF63F1-1820-02B0-3B7A-BD3F7F9F84DA}"/>
              </a:ext>
            </a:extLst>
          </p:cNvPr>
          <p:cNvPicPr>
            <a:picLocks noChangeAspect="1"/>
          </p:cNvPicPr>
          <p:nvPr/>
        </p:nvPicPr>
        <p:blipFill>
          <a:blip r:embed="rId6"/>
          <a:stretch>
            <a:fillRect/>
          </a:stretch>
        </p:blipFill>
        <p:spPr>
          <a:xfrm>
            <a:off x="4148968" y="3540522"/>
            <a:ext cx="2516352" cy="3509351"/>
          </a:xfrm>
          <a:prstGeom prst="rect">
            <a:avLst/>
          </a:prstGeom>
        </p:spPr>
      </p:pic>
      <p:sp>
        <p:nvSpPr>
          <p:cNvPr id="25" name="Platshållare för innehåll 2">
            <a:extLst>
              <a:ext uri="{FF2B5EF4-FFF2-40B4-BE49-F238E27FC236}">
                <a16:creationId xmlns:a16="http://schemas.microsoft.com/office/drawing/2014/main" id="{F5FCBD5E-9F53-4EEF-BBCC-117273D8E9B5}"/>
              </a:ext>
            </a:extLst>
          </p:cNvPr>
          <p:cNvSpPr txBox="1">
            <a:spLocks/>
          </p:cNvSpPr>
          <p:nvPr/>
        </p:nvSpPr>
        <p:spPr>
          <a:xfrm>
            <a:off x="5796596" y="2354164"/>
            <a:ext cx="1737447" cy="192662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825500" hangingPunct="0">
              <a:spcBef>
                <a:spcPts val="0"/>
              </a:spcBef>
              <a:buNone/>
            </a:pPr>
            <a:r>
              <a:rPr lang="sv-SE" sz="1200" b="1" dirty="0">
                <a:solidFill>
                  <a:schemeClr val="accent5"/>
                </a:solidFill>
                <a:ea typeface="Helvetica Neue Medium"/>
                <a:cs typeface="Helvetica Neue Medium"/>
                <a:sym typeface="Helvetica Neue Medium"/>
              </a:rPr>
              <a:t>Jag</a:t>
            </a:r>
            <a:r>
              <a:rPr lang="sv-SE" sz="1200" dirty="0">
                <a:solidFill>
                  <a:schemeClr val="accent5"/>
                </a:solidFill>
                <a:ea typeface="Helvetica Neue Medium"/>
                <a:cs typeface="Helvetica Neue Medium"/>
                <a:sym typeface="Helvetica Neue Medium"/>
              </a:rPr>
              <a:t> har förtroende för vård och omsorg och känner mig sedd och lyssnad på.</a:t>
            </a:r>
          </a:p>
        </p:txBody>
      </p:sp>
      <p:sp>
        <p:nvSpPr>
          <p:cNvPr id="17" name="Platshållare för innehåll 2">
            <a:extLst>
              <a:ext uri="{FF2B5EF4-FFF2-40B4-BE49-F238E27FC236}">
                <a16:creationId xmlns:a16="http://schemas.microsoft.com/office/drawing/2014/main" id="{ACC25D99-97FD-85CA-543E-238B07DE5891}"/>
              </a:ext>
            </a:extLst>
          </p:cNvPr>
          <p:cNvSpPr txBox="1">
            <a:spLocks/>
          </p:cNvSpPr>
          <p:nvPr/>
        </p:nvSpPr>
        <p:spPr>
          <a:xfrm>
            <a:off x="692801" y="2503576"/>
            <a:ext cx="3034868" cy="33619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b="1" dirty="0">
                <a:ea typeface="Calibri" panose="020F0502020204030204" pitchFamily="34" charset="0"/>
                <a:cs typeface="Times New Roman" panose="02020603050405020304" pitchFamily="18" charset="0"/>
              </a:rPr>
              <a:t>Jag som medarbetare </a:t>
            </a:r>
            <a:r>
              <a:rPr lang="sv-SE" sz="1200" dirty="0">
                <a:ea typeface="Calibri" panose="020F0502020204030204" pitchFamily="34" charset="0"/>
                <a:cs typeface="Times New Roman" panose="02020603050405020304" pitchFamily="18" charset="0"/>
              </a:rPr>
              <a:t>gör vård och omsorg trygg …</a:t>
            </a:r>
          </a:p>
          <a:p>
            <a:pPr marL="284400" indent="-171450">
              <a:spcBef>
                <a:spcPts val="0"/>
              </a:spcBef>
              <a:spcAft>
                <a:spcPts val="200"/>
              </a:spcAft>
              <a:buFont typeface="Arial" panose="020B0604020202020204" pitchFamily="34" charset="0"/>
              <a:buChar char="•"/>
            </a:pPr>
            <a:r>
              <a:rPr lang="sv-SE" sz="1200" dirty="0"/>
              <a:t>När jag bemöter individen med omtanke och respekt.</a:t>
            </a:r>
          </a:p>
          <a:p>
            <a:pPr marL="284400" indent="-1714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hjälper individen med rätt kompetens och på rätt nivå. </a:t>
            </a:r>
          </a:p>
          <a:p>
            <a:pPr marL="284400" indent="-1714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a:t>
            </a:r>
            <a:r>
              <a:rPr lang="sv-SE" sz="1200" dirty="0">
                <a:solidFill>
                  <a:schemeClr val="tx1"/>
                </a:solidFill>
                <a:ea typeface="Calibri" panose="020F0502020204030204" pitchFamily="34" charset="0"/>
                <a:cs typeface="Times New Roman" panose="02020603050405020304" pitchFamily="18" charset="0"/>
              </a:rPr>
              <a:t>tillsammans med </a:t>
            </a:r>
            <a:r>
              <a:rPr lang="sv-SE" sz="1200" dirty="0">
                <a:ea typeface="Calibri" panose="020F0502020204030204" pitchFamily="34" charset="0"/>
                <a:cs typeface="Times New Roman" panose="02020603050405020304" pitchFamily="18" charset="0"/>
              </a:rPr>
              <a:t>individen </a:t>
            </a:r>
            <a:r>
              <a:rPr lang="sv-SE" sz="1200" dirty="0">
                <a:solidFill>
                  <a:schemeClr val="tx1"/>
                </a:solidFill>
                <a:ea typeface="Calibri" panose="020F0502020204030204" pitchFamily="34" charset="0"/>
                <a:cs typeface="Times New Roman" panose="02020603050405020304" pitchFamily="18" charset="0"/>
              </a:rPr>
              <a:t>planerar</a:t>
            </a:r>
            <a:r>
              <a:rPr lang="sv-SE" sz="1200" dirty="0">
                <a:solidFill>
                  <a:schemeClr val="accent3"/>
                </a:solidFill>
                <a:ea typeface="Calibri" panose="020F0502020204030204" pitchFamily="34" charset="0"/>
                <a:cs typeface="Times New Roman" panose="02020603050405020304" pitchFamily="18" charset="0"/>
              </a:rPr>
              <a:t> </a:t>
            </a:r>
            <a:r>
              <a:rPr lang="sv-SE" sz="1200" dirty="0">
                <a:ea typeface="Calibri" panose="020F0502020204030204" pitchFamily="34" charset="0"/>
                <a:cs typeface="Times New Roman" panose="02020603050405020304" pitchFamily="18" charset="0"/>
              </a:rPr>
              <a:t>nästa steg i vårdprocessen. </a:t>
            </a:r>
          </a:p>
          <a:p>
            <a:pPr marL="284400" indent="-1714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arbetar med förtroendeskapande insatser gentemot individen.</a:t>
            </a:r>
          </a:p>
          <a:p>
            <a:pPr marL="284400" indent="-1714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i största möjliga mån erbjuder individen samma vårdkontakt vid varje besök.</a:t>
            </a:r>
          </a:p>
          <a:p>
            <a:pPr marL="284400" indent="0">
              <a:spcBef>
                <a:spcPts val="0"/>
              </a:spcBef>
              <a:spcAft>
                <a:spcPts val="200"/>
              </a:spcAft>
              <a:buNone/>
            </a:pPr>
            <a:endParaRPr lang="sv-SE" sz="1400" dirty="0"/>
          </a:p>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
        <p:nvSpPr>
          <p:cNvPr id="19" name="Platshållare för innehåll 2">
            <a:extLst>
              <a:ext uri="{FF2B5EF4-FFF2-40B4-BE49-F238E27FC236}">
                <a16:creationId xmlns:a16="http://schemas.microsoft.com/office/drawing/2014/main" id="{5E52D9B7-3AB1-D18C-9F99-990613CD18D2}"/>
              </a:ext>
            </a:extLst>
          </p:cNvPr>
          <p:cNvSpPr txBox="1">
            <a:spLocks/>
          </p:cNvSpPr>
          <p:nvPr/>
        </p:nvSpPr>
        <p:spPr>
          <a:xfrm>
            <a:off x="8085887" y="2520706"/>
            <a:ext cx="3002250" cy="3628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b="1" dirty="0">
                <a:ea typeface="Calibri" panose="020F0502020204030204" pitchFamily="34" charset="0"/>
                <a:cs typeface="Times New Roman" panose="02020603050405020304" pitchFamily="18" charset="0"/>
              </a:rPr>
              <a:t>Vi som organisation </a:t>
            </a:r>
            <a:r>
              <a:rPr lang="sv-SE" sz="1200" dirty="0">
                <a:ea typeface="Calibri" panose="020F0502020204030204" pitchFamily="34" charset="0"/>
                <a:cs typeface="Times New Roman" panose="02020603050405020304" pitchFamily="18" charset="0"/>
              </a:rPr>
              <a:t>gör vård och </a:t>
            </a:r>
            <a:br>
              <a:rPr lang="sv-SE" sz="1200" dirty="0">
                <a:ea typeface="Calibri" panose="020F0502020204030204" pitchFamily="34" charset="0"/>
                <a:cs typeface="Times New Roman" panose="02020603050405020304" pitchFamily="18" charset="0"/>
              </a:rPr>
            </a:br>
            <a:r>
              <a:rPr lang="sv-SE" sz="1200" dirty="0">
                <a:ea typeface="Calibri" panose="020F0502020204030204" pitchFamily="34" charset="0"/>
                <a:cs typeface="Times New Roman" panose="02020603050405020304" pitchFamily="18" charset="0"/>
              </a:rPr>
              <a:t>omsorg trygg …</a:t>
            </a:r>
          </a:p>
          <a:p>
            <a:pPr marL="28440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vård och omsorg baseras på vetenskap och beprövad erfarenhet.</a:t>
            </a:r>
          </a:p>
          <a:p>
            <a:pPr marL="28440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vi arbetar aktivt för att öka och bevara kompetens inom organisationen genom att förse alla medarbetare med kompetensutveckling, lärandemöjligheter och arbetsredskap efter senaste evidens (t. ex system, metoder, digitala verktyg).</a:t>
            </a:r>
          </a:p>
          <a:p>
            <a:pPr marL="28440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organisationen har en kultur som stödjer ett personcentrerat arbetssätt med hög kontinuitet. </a:t>
            </a:r>
          </a:p>
          <a:p>
            <a:pPr marL="28440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vi har strukturer, stöd och överenskommelser där det för medarbetaren ”är lätt att göra rätt”.</a:t>
            </a:r>
          </a:p>
          <a:p>
            <a:pPr marL="284400" indent="-285750">
              <a:spcBef>
                <a:spcPts val="0"/>
              </a:spcBef>
              <a:spcAft>
                <a:spcPts val="200"/>
              </a:spcAft>
              <a:buFont typeface="Arial" panose="020B0604020202020204" pitchFamily="34" charset="0"/>
              <a:buChar char="•"/>
            </a:pPr>
            <a:r>
              <a:rPr lang="sv-SE" sz="1200" dirty="0"/>
              <a:t>När vi ständigt efterfrågar och utvärderar individens upplevelse av </a:t>
            </a:r>
            <a:r>
              <a:rPr lang="sv-SE" sz="1200" dirty="0">
                <a:cs typeface="Times New Roman" panose="02020603050405020304" pitchFamily="18" charset="0"/>
              </a:rPr>
              <a:t>vård</a:t>
            </a:r>
            <a:r>
              <a:rPr lang="sv-SE" sz="1200" dirty="0">
                <a:ea typeface="Calibri" panose="020F0502020204030204" pitchFamily="34" charset="0"/>
                <a:cs typeface="Times New Roman" panose="02020603050405020304" pitchFamily="18" charset="0"/>
              </a:rPr>
              <a:t> och omsorg.</a:t>
            </a:r>
            <a:endParaRPr lang="sv-SE" sz="1200" dirty="0"/>
          </a:p>
          <a:p>
            <a:pPr marL="284400">
              <a:lnSpc>
                <a:spcPct val="107000"/>
              </a:lnSpc>
              <a:spcBef>
                <a:spcPts val="0"/>
              </a:spcBef>
              <a:spcAft>
                <a:spcPts val="200"/>
              </a:spcAft>
            </a:pPr>
            <a:endParaRPr lang="sv-SE" sz="1200" dirty="0">
              <a:ea typeface="Calibri" panose="020F0502020204030204" pitchFamily="34" charset="0"/>
              <a:cs typeface="Times New Roman" panose="02020603050405020304" pitchFamily="18" charset="0"/>
            </a:endParaRPr>
          </a:p>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228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96B4B200-2EE5-4F4F-B7E2-E57F1586C06A}"/>
              </a:ext>
            </a:extLst>
          </p:cNvPr>
          <p:cNvSpPr/>
          <p:nvPr/>
        </p:nvSpPr>
        <p:spPr>
          <a:xfrm>
            <a:off x="-331808" y="-222812"/>
            <a:ext cx="12523808" cy="7303624"/>
          </a:xfrm>
          <a:prstGeom prst="rect">
            <a:avLst/>
          </a:prstGeom>
          <a:solidFill>
            <a:schemeClr val="tx2">
              <a:lumMod val="20000"/>
              <a:lumOff val="80000"/>
              <a:alpha val="7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5" name="Bildobjekt 14">
            <a:extLst>
              <a:ext uri="{FF2B5EF4-FFF2-40B4-BE49-F238E27FC236}">
                <a16:creationId xmlns:a16="http://schemas.microsoft.com/office/drawing/2014/main" id="{E8609547-1564-D9D3-D9D8-777729F8FE4C}"/>
              </a:ext>
            </a:extLst>
          </p:cNvPr>
          <p:cNvPicPr>
            <a:picLocks noChangeAspect="1"/>
          </p:cNvPicPr>
          <p:nvPr/>
        </p:nvPicPr>
        <p:blipFill>
          <a:blip r:embed="rId3"/>
          <a:stretch>
            <a:fillRect/>
          </a:stretch>
        </p:blipFill>
        <p:spPr>
          <a:xfrm>
            <a:off x="1164405" y="351570"/>
            <a:ext cx="1410528" cy="1692633"/>
          </a:xfrm>
          <a:prstGeom prst="rect">
            <a:avLst/>
          </a:prstGeom>
        </p:spPr>
      </p:pic>
      <p:pic>
        <p:nvPicPr>
          <p:cNvPr id="17" name="Bildobjekt 16">
            <a:extLst>
              <a:ext uri="{FF2B5EF4-FFF2-40B4-BE49-F238E27FC236}">
                <a16:creationId xmlns:a16="http://schemas.microsoft.com/office/drawing/2014/main" id="{FBC506E8-28DF-264C-B78E-662DD100642B}"/>
              </a:ext>
            </a:extLst>
          </p:cNvPr>
          <p:cNvPicPr>
            <a:picLocks noChangeAspect="1"/>
          </p:cNvPicPr>
          <p:nvPr/>
        </p:nvPicPr>
        <p:blipFill>
          <a:blip r:embed="rId4"/>
          <a:stretch>
            <a:fillRect/>
          </a:stretch>
        </p:blipFill>
        <p:spPr>
          <a:xfrm rot="21381628">
            <a:off x="-1370633" y="853574"/>
            <a:ext cx="2997200" cy="2603500"/>
          </a:xfrm>
          <a:prstGeom prst="rect">
            <a:avLst/>
          </a:prstGeom>
        </p:spPr>
      </p:pic>
      <p:sp>
        <p:nvSpPr>
          <p:cNvPr id="20" name="textruta 19">
            <a:extLst>
              <a:ext uri="{FF2B5EF4-FFF2-40B4-BE49-F238E27FC236}">
                <a16:creationId xmlns:a16="http://schemas.microsoft.com/office/drawing/2014/main" id="{8FCC0F82-B7FC-5940-91E1-4043E4537BB4}"/>
              </a:ext>
            </a:extLst>
          </p:cNvPr>
          <p:cNvSpPr txBox="1"/>
          <p:nvPr/>
        </p:nvSpPr>
        <p:spPr>
          <a:xfrm>
            <a:off x="874323" y="1059388"/>
            <a:ext cx="2013995" cy="276999"/>
          </a:xfrm>
          <a:prstGeom prst="rect">
            <a:avLst/>
          </a:prstGeom>
          <a:noFill/>
        </p:spPr>
        <p:txBody>
          <a:bodyPr wrap="square" rtlCol="0">
            <a:spAutoFit/>
          </a:bodyPr>
          <a:lstStyle/>
          <a:p>
            <a:pPr algn="ctr"/>
            <a:r>
              <a:rPr lang="sv-SE" sz="1200" b="1" dirty="0">
                <a:solidFill>
                  <a:schemeClr val="bg1"/>
                </a:solidFill>
              </a:rPr>
              <a:t>ENKEL</a:t>
            </a:r>
            <a:endParaRPr lang="sv-SE" sz="1200" dirty="0">
              <a:solidFill>
                <a:schemeClr val="bg1"/>
              </a:solidFill>
            </a:endParaRPr>
          </a:p>
        </p:txBody>
      </p:sp>
      <p:sp>
        <p:nvSpPr>
          <p:cNvPr id="21" name="Platshållare för innehåll 2">
            <a:extLst>
              <a:ext uri="{FF2B5EF4-FFF2-40B4-BE49-F238E27FC236}">
                <a16:creationId xmlns:a16="http://schemas.microsoft.com/office/drawing/2014/main" id="{C2F187CC-6B0D-49A6-A75A-9C43120D46A4}"/>
              </a:ext>
            </a:extLst>
          </p:cNvPr>
          <p:cNvSpPr txBox="1">
            <a:spLocks/>
          </p:cNvSpPr>
          <p:nvPr/>
        </p:nvSpPr>
        <p:spPr>
          <a:xfrm>
            <a:off x="-2872149" y="2503576"/>
            <a:ext cx="3104965" cy="33619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
        <p:nvSpPr>
          <p:cNvPr id="23" name="Platshållare för innehåll 2">
            <a:extLst>
              <a:ext uri="{FF2B5EF4-FFF2-40B4-BE49-F238E27FC236}">
                <a16:creationId xmlns:a16="http://schemas.microsoft.com/office/drawing/2014/main" id="{13F7F199-3AAF-44A4-9E49-57DB2C7CB029}"/>
              </a:ext>
            </a:extLst>
          </p:cNvPr>
          <p:cNvSpPr txBox="1">
            <a:spLocks/>
          </p:cNvSpPr>
          <p:nvPr/>
        </p:nvSpPr>
        <p:spPr>
          <a:xfrm>
            <a:off x="13108670" y="2503576"/>
            <a:ext cx="3292837" cy="3628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
        <p:nvSpPr>
          <p:cNvPr id="24" name="Platshållare för innehåll 2">
            <a:extLst>
              <a:ext uri="{FF2B5EF4-FFF2-40B4-BE49-F238E27FC236}">
                <a16:creationId xmlns:a16="http://schemas.microsoft.com/office/drawing/2014/main" id="{669E7C5D-7CEE-4A5C-8B5C-983A1FD0CEE9}"/>
              </a:ext>
            </a:extLst>
          </p:cNvPr>
          <p:cNvSpPr txBox="1">
            <a:spLocks/>
          </p:cNvSpPr>
          <p:nvPr/>
        </p:nvSpPr>
        <p:spPr>
          <a:xfrm>
            <a:off x="3131629" y="1029355"/>
            <a:ext cx="7360578" cy="7523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a:t>I Halland är vård och omsorg nära och lätt att nå. </a:t>
            </a:r>
          </a:p>
          <a:p>
            <a:endParaRPr lang="sv-SE" dirty="0"/>
          </a:p>
        </p:txBody>
      </p:sp>
      <p:pic>
        <p:nvPicPr>
          <p:cNvPr id="26" name="Bildobjekt 25">
            <a:extLst>
              <a:ext uri="{FF2B5EF4-FFF2-40B4-BE49-F238E27FC236}">
                <a16:creationId xmlns:a16="http://schemas.microsoft.com/office/drawing/2014/main" id="{391EF6BA-D1EF-4579-B20E-E0EF5996C5CE}"/>
              </a:ext>
            </a:extLst>
          </p:cNvPr>
          <p:cNvPicPr>
            <a:picLocks noChangeAspect="1"/>
          </p:cNvPicPr>
          <p:nvPr/>
        </p:nvPicPr>
        <p:blipFill>
          <a:blip r:embed="rId5"/>
          <a:stretch>
            <a:fillRect/>
          </a:stretch>
        </p:blipFill>
        <p:spPr>
          <a:xfrm rot="16200000">
            <a:off x="4272092" y="1859860"/>
            <a:ext cx="2031533" cy="2037180"/>
          </a:xfrm>
          <a:prstGeom prst="rect">
            <a:avLst/>
          </a:prstGeom>
        </p:spPr>
      </p:pic>
      <p:sp>
        <p:nvSpPr>
          <p:cNvPr id="27" name="Platshållare för innehåll 2">
            <a:extLst>
              <a:ext uri="{FF2B5EF4-FFF2-40B4-BE49-F238E27FC236}">
                <a16:creationId xmlns:a16="http://schemas.microsoft.com/office/drawing/2014/main" id="{081973DA-0B9B-4058-8812-6FF30568E003}"/>
              </a:ext>
            </a:extLst>
          </p:cNvPr>
          <p:cNvSpPr txBox="1">
            <a:spLocks/>
          </p:cNvSpPr>
          <p:nvPr/>
        </p:nvSpPr>
        <p:spPr>
          <a:xfrm>
            <a:off x="4390775" y="2347796"/>
            <a:ext cx="1757436" cy="192662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825500" hangingPunct="0">
              <a:spcBef>
                <a:spcPts val="0"/>
              </a:spcBef>
              <a:buNone/>
            </a:pPr>
            <a:r>
              <a:rPr lang="sv-SE" sz="1200" b="1" dirty="0">
                <a:solidFill>
                  <a:schemeClr val="accent5"/>
                </a:solidFill>
                <a:ea typeface="Helvetica Neue Medium"/>
                <a:cs typeface="Helvetica Neue Medium"/>
                <a:sym typeface="Helvetica Neue Medium"/>
              </a:rPr>
              <a:t>När jag </a:t>
            </a:r>
            <a:r>
              <a:rPr lang="sv-SE" sz="1200" dirty="0">
                <a:solidFill>
                  <a:schemeClr val="accent5"/>
                </a:solidFill>
                <a:ea typeface="Helvetica Neue Medium"/>
                <a:cs typeface="Helvetica Neue Medium"/>
                <a:sym typeface="Helvetica Neue Medium"/>
              </a:rPr>
              <a:t>behöver hjälp så vet jag vart jag ska vända mig och hur planeringen av min vård ser ut. </a:t>
            </a:r>
          </a:p>
        </p:txBody>
      </p:sp>
      <p:pic>
        <p:nvPicPr>
          <p:cNvPr id="16" name="Bildobjekt 15">
            <a:extLst>
              <a:ext uri="{FF2B5EF4-FFF2-40B4-BE49-F238E27FC236}">
                <a16:creationId xmlns:a16="http://schemas.microsoft.com/office/drawing/2014/main" id="{9FB4D274-C024-1CB5-948D-4C59905ABCF7}"/>
              </a:ext>
            </a:extLst>
          </p:cNvPr>
          <p:cNvPicPr>
            <a:picLocks noChangeAspect="1"/>
          </p:cNvPicPr>
          <p:nvPr/>
        </p:nvPicPr>
        <p:blipFill>
          <a:blip r:embed="rId6"/>
          <a:stretch>
            <a:fillRect/>
          </a:stretch>
        </p:blipFill>
        <p:spPr>
          <a:xfrm>
            <a:off x="4966083" y="3459972"/>
            <a:ext cx="2626390" cy="3662813"/>
          </a:xfrm>
          <a:prstGeom prst="rect">
            <a:avLst/>
          </a:prstGeom>
        </p:spPr>
      </p:pic>
      <p:sp>
        <p:nvSpPr>
          <p:cNvPr id="18" name="Platshållare för innehåll 2">
            <a:extLst>
              <a:ext uri="{FF2B5EF4-FFF2-40B4-BE49-F238E27FC236}">
                <a16:creationId xmlns:a16="http://schemas.microsoft.com/office/drawing/2014/main" id="{116BFFB9-FE75-8791-D915-048853CE1C3D}"/>
              </a:ext>
            </a:extLst>
          </p:cNvPr>
          <p:cNvSpPr txBox="1">
            <a:spLocks/>
          </p:cNvSpPr>
          <p:nvPr/>
        </p:nvSpPr>
        <p:spPr>
          <a:xfrm>
            <a:off x="692801" y="2503576"/>
            <a:ext cx="3034868" cy="33619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b="1" dirty="0">
                <a:ea typeface="Calibri" panose="020F0502020204030204" pitchFamily="34" charset="0"/>
                <a:cs typeface="Times New Roman" panose="02020603050405020304" pitchFamily="18" charset="0"/>
              </a:rPr>
              <a:t>Jag som medarbetare </a:t>
            </a:r>
            <a:r>
              <a:rPr lang="sv-SE" sz="1200" dirty="0">
                <a:ea typeface="Calibri" panose="020F0502020204030204" pitchFamily="34" charset="0"/>
                <a:cs typeface="Times New Roman" panose="02020603050405020304" pitchFamily="18" charset="0"/>
              </a:rPr>
              <a:t>gör vård och omsorg enkel …</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är tillgänglig för individen på flera olika sätt (fysiskt, telefon, digitalt). </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ger råd, stöd, vård och omsorg där individen befinner sig.</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ger individen kunskap om var planering och dokumentation av </a:t>
            </a:r>
            <a:r>
              <a:rPr lang="sv-SE" sz="1200" dirty="0">
                <a:solidFill>
                  <a:schemeClr val="tx1"/>
                </a:solidFill>
                <a:ea typeface="Calibri" panose="020F0502020204030204" pitchFamily="34" charset="0"/>
                <a:cs typeface="Times New Roman" panose="02020603050405020304" pitchFamily="18" charset="0"/>
              </a:rPr>
              <a:t>vård och omsorg</a:t>
            </a:r>
            <a:r>
              <a:rPr lang="sv-SE" sz="1200" dirty="0">
                <a:ea typeface="Calibri" panose="020F0502020204030204" pitchFamily="34" charset="0"/>
                <a:cs typeface="Times New Roman" panose="02020603050405020304" pitchFamily="18" charset="0"/>
              </a:rPr>
              <a:t> finns tillgänglig.</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jag agerar som en del av en sammanhållande vård och omsorg samt ser bortom organisationsgränserna.</a:t>
            </a:r>
          </a:p>
        </p:txBody>
      </p:sp>
      <p:sp>
        <p:nvSpPr>
          <p:cNvPr id="19" name="Platshållare för innehåll 2">
            <a:extLst>
              <a:ext uri="{FF2B5EF4-FFF2-40B4-BE49-F238E27FC236}">
                <a16:creationId xmlns:a16="http://schemas.microsoft.com/office/drawing/2014/main" id="{D54AF770-7970-2D61-76F9-D943BB1AE69E}"/>
              </a:ext>
            </a:extLst>
          </p:cNvPr>
          <p:cNvSpPr txBox="1">
            <a:spLocks/>
          </p:cNvSpPr>
          <p:nvPr/>
        </p:nvSpPr>
        <p:spPr>
          <a:xfrm>
            <a:off x="8085887" y="2520706"/>
            <a:ext cx="3002250" cy="3628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5"/>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accent5"/>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accent5"/>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accent5"/>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7000"/>
              </a:lnSpc>
              <a:spcAft>
                <a:spcPts val="800"/>
              </a:spcAft>
            </a:pPr>
            <a:r>
              <a:rPr lang="sv-SE" sz="1200" dirty="0">
                <a:ea typeface="Calibri" panose="020F0502020204030204" pitchFamily="34" charset="0"/>
                <a:cs typeface="Times New Roman" panose="02020603050405020304" pitchFamily="18" charset="0"/>
              </a:rPr>
              <a:t> </a:t>
            </a:r>
            <a:r>
              <a:rPr lang="sv-SE" sz="1200" b="1" dirty="0">
                <a:ea typeface="Calibri" panose="020F0502020204030204" pitchFamily="34" charset="0"/>
                <a:cs typeface="Times New Roman" panose="02020603050405020304" pitchFamily="18" charset="0"/>
              </a:rPr>
              <a:t>Vi som organisation </a:t>
            </a:r>
            <a:r>
              <a:rPr lang="sv-SE" sz="1200" dirty="0">
                <a:ea typeface="Calibri" panose="020F0502020204030204" pitchFamily="34" charset="0"/>
                <a:cs typeface="Times New Roman" panose="02020603050405020304" pitchFamily="18" charset="0"/>
              </a:rPr>
              <a:t>gör vård och omsorg enkel …</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vi har ett gemensamt språk.</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vi skapar förutsättningar för medarbetaren att ge sammanhållen vård och omsorg nära individen. </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vi ger individen enkel tillgång till dokumentation och planering av sin vård och omsorg.</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vi skapar förutsättningar för gränsöverskridande kommunikation och samverkan mellan olika huvudmän.</a:t>
            </a:r>
          </a:p>
          <a:p>
            <a:pPr marL="285750" indent="-285750">
              <a:spcBef>
                <a:spcPts val="0"/>
              </a:spcBef>
              <a:spcAft>
                <a:spcPts val="200"/>
              </a:spcAft>
              <a:buFont typeface="Arial" panose="020B0604020202020204" pitchFamily="34" charset="0"/>
              <a:buChar char="•"/>
            </a:pPr>
            <a:r>
              <a:rPr lang="sv-SE" sz="1200" dirty="0">
                <a:ea typeface="Calibri" panose="020F0502020204030204" pitchFamily="34" charset="0"/>
                <a:cs typeface="Times New Roman" panose="02020603050405020304" pitchFamily="18" charset="0"/>
              </a:rPr>
              <a:t>När vi har tydliga och välkända processer där vi har kunskap om varandras uppdrag och det är tydligt vem som gör vad.</a:t>
            </a:r>
          </a:p>
          <a:p>
            <a:pPr>
              <a:spcBef>
                <a:spcPts val="0"/>
              </a:spcBef>
              <a:spcAft>
                <a:spcPts val="200"/>
              </a:spcAft>
            </a:pPr>
            <a:endParaRPr lang="sv-SE" sz="1200" dirty="0">
              <a:ea typeface="Calibri" panose="020F0502020204030204" pitchFamily="34" charset="0"/>
              <a:cs typeface="Times New Roman" panose="02020603050405020304" pitchFamily="18" charset="0"/>
            </a:endParaRPr>
          </a:p>
          <a:p>
            <a:pPr>
              <a:lnSpc>
                <a:spcPct val="107000"/>
              </a:lnSpc>
              <a:spcAft>
                <a:spcPts val="800"/>
              </a:spcAft>
            </a:pPr>
            <a:endParaRPr lang="sv-SE"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80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Bildobjekt 17">
            <a:extLst>
              <a:ext uri="{FF2B5EF4-FFF2-40B4-BE49-F238E27FC236}">
                <a16:creationId xmlns:a16="http://schemas.microsoft.com/office/drawing/2014/main" id="{BC69BA2A-1114-D070-D391-B9CC917B42F9}"/>
              </a:ext>
            </a:extLst>
          </p:cNvPr>
          <p:cNvPicPr>
            <a:picLocks noChangeAspect="1"/>
          </p:cNvPicPr>
          <p:nvPr/>
        </p:nvPicPr>
        <p:blipFill>
          <a:blip r:embed="rId3"/>
          <a:stretch>
            <a:fillRect/>
          </a:stretch>
        </p:blipFill>
        <p:spPr>
          <a:xfrm>
            <a:off x="9376137" y="1842796"/>
            <a:ext cx="2481287" cy="1286367"/>
          </a:xfrm>
          <a:prstGeom prst="rect">
            <a:avLst/>
          </a:prstGeom>
        </p:spPr>
      </p:pic>
      <p:pic>
        <p:nvPicPr>
          <p:cNvPr id="19" name="Bildobjekt 18">
            <a:extLst>
              <a:ext uri="{FF2B5EF4-FFF2-40B4-BE49-F238E27FC236}">
                <a16:creationId xmlns:a16="http://schemas.microsoft.com/office/drawing/2014/main" id="{7E67CFE7-68EC-8971-30A4-E6B2EF72FF29}"/>
              </a:ext>
            </a:extLst>
          </p:cNvPr>
          <p:cNvPicPr>
            <a:picLocks noChangeAspect="1"/>
          </p:cNvPicPr>
          <p:nvPr/>
        </p:nvPicPr>
        <p:blipFill>
          <a:blip r:embed="rId3"/>
          <a:stretch>
            <a:fillRect/>
          </a:stretch>
        </p:blipFill>
        <p:spPr>
          <a:xfrm>
            <a:off x="7527712" y="5493237"/>
            <a:ext cx="2481287" cy="1286367"/>
          </a:xfrm>
          <a:prstGeom prst="rect">
            <a:avLst/>
          </a:prstGeom>
        </p:spPr>
      </p:pic>
      <p:pic>
        <p:nvPicPr>
          <p:cNvPr id="17" name="Bildobjekt 16">
            <a:extLst>
              <a:ext uri="{FF2B5EF4-FFF2-40B4-BE49-F238E27FC236}">
                <a16:creationId xmlns:a16="http://schemas.microsoft.com/office/drawing/2014/main" id="{CB280222-5F0A-8628-CBE5-8AEB83D71CAA}"/>
              </a:ext>
            </a:extLst>
          </p:cNvPr>
          <p:cNvPicPr>
            <a:picLocks noChangeAspect="1"/>
          </p:cNvPicPr>
          <p:nvPr/>
        </p:nvPicPr>
        <p:blipFill>
          <a:blip r:embed="rId3"/>
          <a:stretch>
            <a:fillRect/>
          </a:stretch>
        </p:blipFill>
        <p:spPr>
          <a:xfrm>
            <a:off x="5728695" y="4463366"/>
            <a:ext cx="2481287" cy="1286367"/>
          </a:xfrm>
          <a:prstGeom prst="rect">
            <a:avLst/>
          </a:prstGeom>
        </p:spPr>
      </p:pic>
      <p:pic>
        <p:nvPicPr>
          <p:cNvPr id="15" name="Bildobjekt 14">
            <a:extLst>
              <a:ext uri="{FF2B5EF4-FFF2-40B4-BE49-F238E27FC236}">
                <a16:creationId xmlns:a16="http://schemas.microsoft.com/office/drawing/2014/main" id="{E92F0FD4-809A-3796-94EF-122DD25FBF45}"/>
              </a:ext>
            </a:extLst>
          </p:cNvPr>
          <p:cNvPicPr>
            <a:picLocks noChangeAspect="1"/>
          </p:cNvPicPr>
          <p:nvPr/>
        </p:nvPicPr>
        <p:blipFill>
          <a:blip r:embed="rId3"/>
          <a:stretch>
            <a:fillRect/>
          </a:stretch>
        </p:blipFill>
        <p:spPr>
          <a:xfrm>
            <a:off x="5650176" y="2980348"/>
            <a:ext cx="2481287" cy="1286367"/>
          </a:xfrm>
          <a:prstGeom prst="rect">
            <a:avLst/>
          </a:prstGeom>
        </p:spPr>
      </p:pic>
      <p:pic>
        <p:nvPicPr>
          <p:cNvPr id="16" name="Bildobjekt 15">
            <a:extLst>
              <a:ext uri="{FF2B5EF4-FFF2-40B4-BE49-F238E27FC236}">
                <a16:creationId xmlns:a16="http://schemas.microsoft.com/office/drawing/2014/main" id="{3D71CC27-67A9-4ED3-841F-F35C9FAEF55B}"/>
              </a:ext>
            </a:extLst>
          </p:cNvPr>
          <p:cNvPicPr>
            <a:picLocks noChangeAspect="1"/>
          </p:cNvPicPr>
          <p:nvPr/>
        </p:nvPicPr>
        <p:blipFill>
          <a:blip r:embed="rId3"/>
          <a:stretch>
            <a:fillRect/>
          </a:stretch>
        </p:blipFill>
        <p:spPr>
          <a:xfrm>
            <a:off x="6577027" y="1693981"/>
            <a:ext cx="2481287" cy="1286367"/>
          </a:xfrm>
          <a:prstGeom prst="rect">
            <a:avLst/>
          </a:prstGeom>
        </p:spPr>
      </p:pic>
      <p:pic>
        <p:nvPicPr>
          <p:cNvPr id="6" name="Bildobjekt 5">
            <a:extLst>
              <a:ext uri="{FF2B5EF4-FFF2-40B4-BE49-F238E27FC236}">
                <a16:creationId xmlns:a16="http://schemas.microsoft.com/office/drawing/2014/main" id="{AB7CF738-37DC-0E89-2D66-2C8353368C31}"/>
              </a:ext>
            </a:extLst>
          </p:cNvPr>
          <p:cNvPicPr>
            <a:picLocks noChangeAspect="1"/>
          </p:cNvPicPr>
          <p:nvPr/>
        </p:nvPicPr>
        <p:blipFill>
          <a:blip r:embed="rId3"/>
          <a:stretch>
            <a:fillRect/>
          </a:stretch>
        </p:blipFill>
        <p:spPr>
          <a:xfrm>
            <a:off x="10035544" y="3292241"/>
            <a:ext cx="2481287" cy="1286367"/>
          </a:xfrm>
          <a:prstGeom prst="rect">
            <a:avLst/>
          </a:prstGeom>
        </p:spPr>
      </p:pic>
      <p:sp>
        <p:nvSpPr>
          <p:cNvPr id="2" name="Rubrik 1">
            <a:extLst>
              <a:ext uri="{FF2B5EF4-FFF2-40B4-BE49-F238E27FC236}">
                <a16:creationId xmlns:a16="http://schemas.microsoft.com/office/drawing/2014/main" id="{76AFE4C4-FE25-D373-E239-9994DEA713CE}"/>
              </a:ext>
            </a:extLst>
          </p:cNvPr>
          <p:cNvSpPr>
            <a:spLocks noGrp="1"/>
          </p:cNvSpPr>
          <p:nvPr>
            <p:ph type="title"/>
          </p:nvPr>
        </p:nvSpPr>
        <p:spPr/>
        <p:txBody>
          <a:bodyPr/>
          <a:lstStyle/>
          <a:p>
            <a:r>
              <a:rPr lang="sv-SE" dirty="0"/>
              <a:t>En färdplan för vårt</a:t>
            </a:r>
            <a:br>
              <a:rPr lang="sv-SE" dirty="0"/>
            </a:br>
            <a:r>
              <a:rPr lang="sv-SE" dirty="0"/>
              <a:t>gemensamma arbete</a:t>
            </a:r>
          </a:p>
        </p:txBody>
      </p:sp>
      <p:sp>
        <p:nvSpPr>
          <p:cNvPr id="3" name="Platshållare för innehåll 2">
            <a:extLst>
              <a:ext uri="{FF2B5EF4-FFF2-40B4-BE49-F238E27FC236}">
                <a16:creationId xmlns:a16="http://schemas.microsoft.com/office/drawing/2014/main" id="{964B74D9-91F9-19E1-D7B2-127F3724C192}"/>
              </a:ext>
            </a:extLst>
          </p:cNvPr>
          <p:cNvSpPr>
            <a:spLocks noGrp="1"/>
          </p:cNvSpPr>
          <p:nvPr>
            <p:ph idx="1"/>
          </p:nvPr>
        </p:nvSpPr>
        <p:spPr/>
        <p:txBody>
          <a:bodyPr/>
          <a:lstStyle/>
          <a:p>
            <a:r>
              <a:rPr lang="sv-SE" dirty="0"/>
              <a:t>Mycket god och nära vård och omsorg bedrivs redan i respektive organisation.</a:t>
            </a:r>
          </a:p>
          <a:p>
            <a:r>
              <a:rPr lang="sv-SE" dirty="0"/>
              <a:t>Färdplanen beskriver hur vi tar hand om nya initiativ till vår </a:t>
            </a:r>
            <a:r>
              <a:rPr lang="sv-SE" b="1" dirty="0"/>
              <a:t>gemensamma</a:t>
            </a:r>
            <a:r>
              <a:rPr lang="sv-SE" dirty="0"/>
              <a:t> utveckling.</a:t>
            </a:r>
          </a:p>
          <a:p>
            <a:r>
              <a:rPr lang="sv-SE" dirty="0"/>
              <a:t>Den ska fånga upp goda utvecklingsidéer och initiativ</a:t>
            </a:r>
          </a:p>
          <a:p>
            <a:r>
              <a:rPr lang="sv-SE" dirty="0"/>
              <a:t>Den ska skapa tydlighet kring beslut och ansvar</a:t>
            </a:r>
          </a:p>
          <a:p>
            <a:r>
              <a:rPr lang="sv-SE" dirty="0"/>
              <a:t>Den är ett komplement. Den ersätter inte redan pågående samarbeten och strukturer.</a:t>
            </a:r>
          </a:p>
          <a:p>
            <a:pPr marL="0" indent="0">
              <a:buNone/>
            </a:pPr>
            <a:endParaRPr lang="sv-SE" dirty="0"/>
          </a:p>
        </p:txBody>
      </p:sp>
      <p:pic>
        <p:nvPicPr>
          <p:cNvPr id="4" name="Bildobjekt 3">
            <a:extLst>
              <a:ext uri="{FF2B5EF4-FFF2-40B4-BE49-F238E27FC236}">
                <a16:creationId xmlns:a16="http://schemas.microsoft.com/office/drawing/2014/main" id="{7688C27D-EB52-06C7-B5DA-70F04069E8B2}"/>
              </a:ext>
            </a:extLst>
          </p:cNvPr>
          <p:cNvPicPr>
            <a:picLocks noChangeAspect="1"/>
          </p:cNvPicPr>
          <p:nvPr/>
        </p:nvPicPr>
        <p:blipFill rotWithShape="1">
          <a:blip r:embed="rId4"/>
          <a:srcRect t="14958"/>
          <a:stretch/>
        </p:blipFill>
        <p:spPr>
          <a:xfrm>
            <a:off x="7555010" y="2589046"/>
            <a:ext cx="3177457" cy="2702170"/>
          </a:xfrm>
          <a:prstGeom prst="rect">
            <a:avLst/>
          </a:prstGeom>
        </p:spPr>
      </p:pic>
      <p:sp>
        <p:nvSpPr>
          <p:cNvPr id="7" name="Ellips 6">
            <a:extLst>
              <a:ext uri="{FF2B5EF4-FFF2-40B4-BE49-F238E27FC236}">
                <a16:creationId xmlns:a16="http://schemas.microsoft.com/office/drawing/2014/main" id="{D9F6B32F-6D26-4A5E-D629-304EF943CC9D}"/>
              </a:ext>
            </a:extLst>
          </p:cNvPr>
          <p:cNvSpPr/>
          <p:nvPr/>
        </p:nvSpPr>
        <p:spPr>
          <a:xfrm>
            <a:off x="9589881" y="4654598"/>
            <a:ext cx="2465814" cy="1273235"/>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8" name="textruta 7">
            <a:extLst>
              <a:ext uri="{FF2B5EF4-FFF2-40B4-BE49-F238E27FC236}">
                <a16:creationId xmlns:a16="http://schemas.microsoft.com/office/drawing/2014/main" id="{64F88F69-9B30-4E62-B2E7-E13737DADC8B}"/>
              </a:ext>
            </a:extLst>
          </p:cNvPr>
          <p:cNvSpPr txBox="1"/>
          <p:nvPr/>
        </p:nvSpPr>
        <p:spPr>
          <a:xfrm>
            <a:off x="7376721" y="1980845"/>
            <a:ext cx="883575" cy="646331"/>
          </a:xfrm>
          <a:prstGeom prst="rect">
            <a:avLst/>
          </a:prstGeom>
          <a:noFill/>
        </p:spPr>
        <p:txBody>
          <a:bodyPr wrap="none" rtlCol="0">
            <a:spAutoFit/>
          </a:bodyPr>
          <a:lstStyle/>
          <a:p>
            <a:r>
              <a:rPr lang="sv-SE" dirty="0"/>
              <a:t>Region</a:t>
            </a:r>
            <a:br>
              <a:rPr lang="sv-SE" dirty="0"/>
            </a:br>
            <a:r>
              <a:rPr lang="sv-SE" dirty="0"/>
              <a:t>Halland</a:t>
            </a:r>
          </a:p>
        </p:txBody>
      </p:sp>
      <p:sp>
        <p:nvSpPr>
          <p:cNvPr id="9" name="textruta 8">
            <a:extLst>
              <a:ext uri="{FF2B5EF4-FFF2-40B4-BE49-F238E27FC236}">
                <a16:creationId xmlns:a16="http://schemas.microsoft.com/office/drawing/2014/main" id="{3D7D0883-65E2-5E86-71CB-8C08B02DAD25}"/>
              </a:ext>
            </a:extLst>
          </p:cNvPr>
          <p:cNvSpPr txBox="1"/>
          <p:nvPr/>
        </p:nvSpPr>
        <p:spPr>
          <a:xfrm>
            <a:off x="10008999" y="2286292"/>
            <a:ext cx="1263231" cy="369332"/>
          </a:xfrm>
          <a:prstGeom prst="rect">
            <a:avLst/>
          </a:prstGeom>
          <a:noFill/>
        </p:spPr>
        <p:txBody>
          <a:bodyPr wrap="none" rtlCol="0">
            <a:spAutoFit/>
          </a:bodyPr>
          <a:lstStyle/>
          <a:p>
            <a:r>
              <a:rPr lang="sv-SE" dirty="0"/>
              <a:t>Kungsbacka</a:t>
            </a:r>
          </a:p>
        </p:txBody>
      </p:sp>
      <p:sp>
        <p:nvSpPr>
          <p:cNvPr id="10" name="textruta 9">
            <a:extLst>
              <a:ext uri="{FF2B5EF4-FFF2-40B4-BE49-F238E27FC236}">
                <a16:creationId xmlns:a16="http://schemas.microsoft.com/office/drawing/2014/main" id="{7577D4D6-0712-D084-9F6D-1E47D92AA993}"/>
              </a:ext>
            </a:extLst>
          </p:cNvPr>
          <p:cNvSpPr txBox="1"/>
          <p:nvPr/>
        </p:nvSpPr>
        <p:spPr>
          <a:xfrm>
            <a:off x="10822788" y="3702882"/>
            <a:ext cx="914609" cy="369332"/>
          </a:xfrm>
          <a:prstGeom prst="rect">
            <a:avLst/>
          </a:prstGeom>
          <a:noFill/>
        </p:spPr>
        <p:txBody>
          <a:bodyPr wrap="none" rtlCol="0">
            <a:spAutoFit/>
          </a:bodyPr>
          <a:lstStyle/>
          <a:p>
            <a:r>
              <a:rPr lang="sv-SE" dirty="0"/>
              <a:t>Varberg</a:t>
            </a:r>
          </a:p>
        </p:txBody>
      </p:sp>
      <p:sp>
        <p:nvSpPr>
          <p:cNvPr id="11" name="textruta 10">
            <a:extLst>
              <a:ext uri="{FF2B5EF4-FFF2-40B4-BE49-F238E27FC236}">
                <a16:creationId xmlns:a16="http://schemas.microsoft.com/office/drawing/2014/main" id="{55658205-836E-BE08-19C5-8CBBC70218CC}"/>
              </a:ext>
            </a:extLst>
          </p:cNvPr>
          <p:cNvSpPr txBox="1"/>
          <p:nvPr/>
        </p:nvSpPr>
        <p:spPr>
          <a:xfrm>
            <a:off x="10285846" y="5059408"/>
            <a:ext cx="1187697" cy="369332"/>
          </a:xfrm>
          <a:prstGeom prst="rect">
            <a:avLst/>
          </a:prstGeom>
          <a:noFill/>
        </p:spPr>
        <p:txBody>
          <a:bodyPr wrap="none" rtlCol="0">
            <a:spAutoFit/>
          </a:bodyPr>
          <a:lstStyle/>
          <a:p>
            <a:r>
              <a:rPr lang="sv-SE" dirty="0"/>
              <a:t>Falkenberg</a:t>
            </a:r>
          </a:p>
        </p:txBody>
      </p:sp>
      <p:sp>
        <p:nvSpPr>
          <p:cNvPr id="12" name="textruta 11">
            <a:extLst>
              <a:ext uri="{FF2B5EF4-FFF2-40B4-BE49-F238E27FC236}">
                <a16:creationId xmlns:a16="http://schemas.microsoft.com/office/drawing/2014/main" id="{5890C216-BB9D-E3C5-FC2B-E35E1B735E20}"/>
              </a:ext>
            </a:extLst>
          </p:cNvPr>
          <p:cNvSpPr txBox="1"/>
          <p:nvPr/>
        </p:nvSpPr>
        <p:spPr>
          <a:xfrm>
            <a:off x="6534261" y="3408864"/>
            <a:ext cx="692818" cy="369332"/>
          </a:xfrm>
          <a:prstGeom prst="rect">
            <a:avLst/>
          </a:prstGeom>
          <a:noFill/>
        </p:spPr>
        <p:txBody>
          <a:bodyPr wrap="none" rtlCol="0">
            <a:spAutoFit/>
          </a:bodyPr>
          <a:lstStyle/>
          <a:p>
            <a:r>
              <a:rPr lang="sv-SE" dirty="0"/>
              <a:t>Hylte</a:t>
            </a:r>
          </a:p>
        </p:txBody>
      </p:sp>
      <p:sp>
        <p:nvSpPr>
          <p:cNvPr id="13" name="textruta 12">
            <a:extLst>
              <a:ext uri="{FF2B5EF4-FFF2-40B4-BE49-F238E27FC236}">
                <a16:creationId xmlns:a16="http://schemas.microsoft.com/office/drawing/2014/main" id="{6C626E4A-4657-8379-F792-A4C9F3B3D460}"/>
              </a:ext>
            </a:extLst>
          </p:cNvPr>
          <p:cNvSpPr txBox="1"/>
          <p:nvPr/>
        </p:nvSpPr>
        <p:spPr>
          <a:xfrm>
            <a:off x="6478828" y="4896136"/>
            <a:ext cx="1059906" cy="369332"/>
          </a:xfrm>
          <a:prstGeom prst="rect">
            <a:avLst/>
          </a:prstGeom>
          <a:noFill/>
        </p:spPr>
        <p:txBody>
          <a:bodyPr wrap="none" rtlCol="0">
            <a:spAutoFit/>
          </a:bodyPr>
          <a:lstStyle/>
          <a:p>
            <a:r>
              <a:rPr lang="sv-SE" dirty="0"/>
              <a:t>Halmstad</a:t>
            </a:r>
          </a:p>
        </p:txBody>
      </p:sp>
      <p:sp>
        <p:nvSpPr>
          <p:cNvPr id="14" name="textruta 13">
            <a:extLst>
              <a:ext uri="{FF2B5EF4-FFF2-40B4-BE49-F238E27FC236}">
                <a16:creationId xmlns:a16="http://schemas.microsoft.com/office/drawing/2014/main" id="{DBB47B44-6D48-7961-9827-59736AC58E7E}"/>
              </a:ext>
            </a:extLst>
          </p:cNvPr>
          <p:cNvSpPr txBox="1"/>
          <p:nvPr/>
        </p:nvSpPr>
        <p:spPr>
          <a:xfrm>
            <a:off x="8334582" y="5957555"/>
            <a:ext cx="867545" cy="369332"/>
          </a:xfrm>
          <a:prstGeom prst="rect">
            <a:avLst/>
          </a:prstGeom>
          <a:noFill/>
        </p:spPr>
        <p:txBody>
          <a:bodyPr wrap="none" rtlCol="0">
            <a:spAutoFit/>
          </a:bodyPr>
          <a:lstStyle/>
          <a:p>
            <a:r>
              <a:rPr lang="sv-SE" dirty="0"/>
              <a:t>Laholm</a:t>
            </a:r>
          </a:p>
        </p:txBody>
      </p:sp>
    </p:spTree>
    <p:extLst>
      <p:ext uri="{BB962C8B-B14F-4D97-AF65-F5344CB8AC3E}">
        <p14:creationId xmlns:p14="http://schemas.microsoft.com/office/powerpoint/2010/main" val="2414380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CAC731-6788-A2B5-56BB-0345BADE510E}"/>
              </a:ext>
            </a:extLst>
          </p:cNvPr>
          <p:cNvSpPr>
            <a:spLocks noGrp="1"/>
          </p:cNvSpPr>
          <p:nvPr>
            <p:ph type="title"/>
          </p:nvPr>
        </p:nvSpPr>
        <p:spPr/>
        <p:txBody>
          <a:bodyPr/>
          <a:lstStyle/>
          <a:p>
            <a:r>
              <a:rPr lang="sv-SE" dirty="0"/>
              <a:t>Processen för vårt gemensamma arbete </a:t>
            </a:r>
          </a:p>
        </p:txBody>
      </p:sp>
      <p:graphicFrame>
        <p:nvGraphicFramePr>
          <p:cNvPr id="4" name="Platshållare för innehåll 7">
            <a:extLst>
              <a:ext uri="{FF2B5EF4-FFF2-40B4-BE49-F238E27FC236}">
                <a16:creationId xmlns:a16="http://schemas.microsoft.com/office/drawing/2014/main" id="{5513BA6E-F918-3347-5175-3745AA394371}"/>
              </a:ext>
            </a:extLst>
          </p:cNvPr>
          <p:cNvGraphicFramePr>
            <a:graphicFrameLocks noGrp="1"/>
          </p:cNvGraphicFramePr>
          <p:nvPr>
            <p:ph idx="1"/>
            <p:extLst>
              <p:ext uri="{D42A27DB-BD31-4B8C-83A1-F6EECF244321}">
                <p14:modId xmlns:p14="http://schemas.microsoft.com/office/powerpoint/2010/main" val="2154928881"/>
              </p:ext>
            </p:extLst>
          </p:nvPr>
        </p:nvGraphicFramePr>
        <p:xfrm>
          <a:off x="559902" y="1492358"/>
          <a:ext cx="9379227"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ruta 4">
            <a:extLst>
              <a:ext uri="{FF2B5EF4-FFF2-40B4-BE49-F238E27FC236}">
                <a16:creationId xmlns:a16="http://schemas.microsoft.com/office/drawing/2014/main" id="{9D1287F8-6721-B3AE-C11F-ABEE38EC555D}"/>
              </a:ext>
            </a:extLst>
          </p:cNvPr>
          <p:cNvSpPr txBox="1"/>
          <p:nvPr/>
        </p:nvSpPr>
        <p:spPr>
          <a:xfrm>
            <a:off x="2510444" y="4305595"/>
            <a:ext cx="2133601" cy="1615827"/>
          </a:xfrm>
          <a:prstGeom prst="rect">
            <a:avLst/>
          </a:prstGeom>
          <a:noFill/>
        </p:spPr>
        <p:txBody>
          <a:bodyPr wrap="square" rtlCol="0">
            <a:spAutoFit/>
          </a:bodyPr>
          <a:lstStyle/>
          <a:p>
            <a:r>
              <a:rPr lang="sv-SE" sz="1100" dirty="0"/>
              <a:t>Förslag på Nära vård initiativ skickas via mejl till:</a:t>
            </a:r>
          </a:p>
          <a:p>
            <a:r>
              <a:rPr lang="sv-SE" sz="1100" dirty="0">
                <a:hlinkClick r:id="rId8"/>
              </a:rPr>
              <a:t>omtankehalland@regionhalland.se</a:t>
            </a:r>
            <a:endParaRPr lang="sv-SE" sz="1100" dirty="0"/>
          </a:p>
          <a:p>
            <a:r>
              <a:rPr lang="sv-SE" sz="1100" dirty="0"/>
              <a:t> </a:t>
            </a:r>
          </a:p>
          <a:p>
            <a:r>
              <a:rPr lang="sv-SE" sz="1100" dirty="0"/>
              <a:t>Den gemensamma mallen, som används när man skickar in sitt förslag, hämtas på vårdgivarwebben </a:t>
            </a:r>
          </a:p>
          <a:p>
            <a:r>
              <a:rPr lang="sv-SE" sz="1100" dirty="0">
                <a:hlinkClick r:id="rId9"/>
              </a:rPr>
              <a:t>God och nära vård Halland</a:t>
            </a:r>
            <a:endParaRPr lang="sv-SE" sz="1100" dirty="0"/>
          </a:p>
        </p:txBody>
      </p:sp>
      <p:sp>
        <p:nvSpPr>
          <p:cNvPr id="6" name="textruta 5">
            <a:extLst>
              <a:ext uri="{FF2B5EF4-FFF2-40B4-BE49-F238E27FC236}">
                <a16:creationId xmlns:a16="http://schemas.microsoft.com/office/drawing/2014/main" id="{0A9D223B-1471-179D-DC35-13F56BD908F0}"/>
              </a:ext>
            </a:extLst>
          </p:cNvPr>
          <p:cNvSpPr txBox="1"/>
          <p:nvPr/>
        </p:nvSpPr>
        <p:spPr>
          <a:xfrm>
            <a:off x="649356" y="4305595"/>
            <a:ext cx="1812502" cy="938719"/>
          </a:xfrm>
          <a:prstGeom prst="rect">
            <a:avLst/>
          </a:prstGeom>
          <a:noFill/>
        </p:spPr>
        <p:txBody>
          <a:bodyPr wrap="square" rtlCol="0">
            <a:spAutoFit/>
          </a:bodyPr>
          <a:lstStyle/>
          <a:p>
            <a:r>
              <a:rPr lang="sv-SE" sz="1100" dirty="0"/>
              <a:t>Medarbetare, chef eller verksamhet i Halland har en god ide för hur vård och omsorg kan utvecklas tillsammans i Halland.</a:t>
            </a:r>
          </a:p>
        </p:txBody>
      </p:sp>
      <p:pic>
        <p:nvPicPr>
          <p:cNvPr id="8" name="Bildobjekt 7">
            <a:extLst>
              <a:ext uri="{FF2B5EF4-FFF2-40B4-BE49-F238E27FC236}">
                <a16:creationId xmlns:a16="http://schemas.microsoft.com/office/drawing/2014/main" id="{D93EC01C-1E84-4FC5-72E0-40C563CB9508}"/>
              </a:ext>
            </a:extLst>
          </p:cNvPr>
          <p:cNvPicPr>
            <a:picLocks noChangeAspect="1"/>
          </p:cNvPicPr>
          <p:nvPr/>
        </p:nvPicPr>
        <p:blipFill>
          <a:blip r:embed="rId10"/>
          <a:stretch>
            <a:fillRect/>
          </a:stretch>
        </p:blipFill>
        <p:spPr>
          <a:xfrm>
            <a:off x="6846249" y="5849585"/>
            <a:ext cx="1354068" cy="482227"/>
          </a:xfrm>
          <a:prstGeom prst="rect">
            <a:avLst/>
          </a:prstGeom>
        </p:spPr>
      </p:pic>
      <p:sp>
        <p:nvSpPr>
          <p:cNvPr id="10" name="textruta 9">
            <a:extLst>
              <a:ext uri="{FF2B5EF4-FFF2-40B4-BE49-F238E27FC236}">
                <a16:creationId xmlns:a16="http://schemas.microsoft.com/office/drawing/2014/main" id="{0265F0CA-5B17-E810-A8E3-64D09722EC35}"/>
              </a:ext>
            </a:extLst>
          </p:cNvPr>
          <p:cNvSpPr txBox="1"/>
          <p:nvPr/>
        </p:nvSpPr>
        <p:spPr>
          <a:xfrm>
            <a:off x="4772532" y="4313192"/>
            <a:ext cx="1789694" cy="1277273"/>
          </a:xfrm>
          <a:prstGeom prst="rect">
            <a:avLst/>
          </a:prstGeom>
          <a:solidFill>
            <a:schemeClr val="bg1"/>
          </a:solidFill>
        </p:spPr>
        <p:txBody>
          <a:bodyPr wrap="square" rtlCol="0">
            <a:spAutoFit/>
          </a:bodyPr>
          <a:lstStyle/>
          <a:p>
            <a:r>
              <a:rPr lang="sv-SE" sz="1100" dirty="0"/>
              <a:t>Förslaget, diskuteras, värderas och beslutas om i Regional utvecklingsgrupp (RUG). </a:t>
            </a:r>
          </a:p>
          <a:p>
            <a:endParaRPr lang="sv-SE" sz="1100" dirty="0"/>
          </a:p>
          <a:p>
            <a:r>
              <a:rPr lang="sv-SE" sz="1100" dirty="0"/>
              <a:t>Beslutet återkopplas till initiativtagare.</a:t>
            </a:r>
          </a:p>
        </p:txBody>
      </p:sp>
      <p:sp>
        <p:nvSpPr>
          <p:cNvPr id="11" name="textruta 10">
            <a:extLst>
              <a:ext uri="{FF2B5EF4-FFF2-40B4-BE49-F238E27FC236}">
                <a16:creationId xmlns:a16="http://schemas.microsoft.com/office/drawing/2014/main" id="{B89DDF57-DC07-8B24-45B6-C861C1FEE617}"/>
              </a:ext>
            </a:extLst>
          </p:cNvPr>
          <p:cNvSpPr txBox="1"/>
          <p:nvPr/>
        </p:nvSpPr>
        <p:spPr>
          <a:xfrm>
            <a:off x="6811953" y="4291362"/>
            <a:ext cx="1789694" cy="1277273"/>
          </a:xfrm>
          <a:prstGeom prst="rect">
            <a:avLst/>
          </a:prstGeom>
          <a:noFill/>
        </p:spPr>
        <p:txBody>
          <a:bodyPr wrap="square" rtlCol="0">
            <a:spAutoFit/>
          </a:bodyPr>
          <a:lstStyle/>
          <a:p>
            <a:r>
              <a:rPr lang="sv-SE" sz="1100" dirty="0"/>
              <a:t>Nu börjar det gemensamma arbetet att utveckla nära vård för invånare i Halland. </a:t>
            </a:r>
          </a:p>
          <a:p>
            <a:endParaRPr lang="sv-SE" sz="1100" dirty="0"/>
          </a:p>
          <a:p>
            <a:r>
              <a:rPr lang="sv-SE" sz="1100" dirty="0"/>
              <a:t>Vi utvärderar, sprider och firar framgångar tillsammans.</a:t>
            </a:r>
          </a:p>
        </p:txBody>
      </p:sp>
    </p:spTree>
    <p:extLst>
      <p:ext uri="{BB962C8B-B14F-4D97-AF65-F5344CB8AC3E}">
        <p14:creationId xmlns:p14="http://schemas.microsoft.com/office/powerpoint/2010/main" val="3685664408"/>
      </p:ext>
    </p:extLst>
  </p:cSld>
  <p:clrMapOvr>
    <a:masterClrMapping/>
  </p:clrMapOvr>
</p:sld>
</file>

<file path=ppt/theme/theme1.xml><?xml version="1.0" encoding="utf-8"?>
<a:theme xmlns:a="http://schemas.openxmlformats.org/drawingml/2006/main" name="Office-tema">
  <a:themeElements>
    <a:clrScheme name="Hjärta Halland">
      <a:dk1>
        <a:srgbClr val="000000"/>
      </a:dk1>
      <a:lt1>
        <a:srgbClr val="FFFFFF"/>
      </a:lt1>
      <a:dk2>
        <a:srgbClr val="44546A"/>
      </a:dk2>
      <a:lt2>
        <a:srgbClr val="EDE8E3"/>
      </a:lt2>
      <a:accent1>
        <a:srgbClr val="FDC9C7"/>
      </a:accent1>
      <a:accent2>
        <a:srgbClr val="F3AFAE"/>
      </a:accent2>
      <a:accent3>
        <a:srgbClr val="EC583E"/>
      </a:accent3>
      <a:accent4>
        <a:srgbClr val="655EB2"/>
      </a:accent4>
      <a:accent5>
        <a:srgbClr val="1E203A"/>
      </a:accent5>
      <a:accent6>
        <a:srgbClr val="8A4C1B"/>
      </a:accent6>
      <a:hlink>
        <a:srgbClr val="000000"/>
      </a:hlink>
      <a:folHlink>
        <a:srgbClr val="00000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jartaHalland_presentation211006_just" id="{EBB2D4FA-5C57-394C-BD18-46D0C454E81E}" vid="{7DE56422-2D6E-BE47-A2C3-EA85C87E30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952C159C3360640BEB475044C9C0D61" ma:contentTypeVersion="17" ma:contentTypeDescription="Skapa ett nytt dokument." ma:contentTypeScope="" ma:versionID="1d64127601bab6c5fa8bcbdff82ca390">
  <xsd:schema xmlns:xsd="http://www.w3.org/2001/XMLSchema" xmlns:xs="http://www.w3.org/2001/XMLSchema" xmlns:p="http://schemas.microsoft.com/office/2006/metadata/properties" xmlns:ns2="47f3f04a-d51d-4103-959f-2b5e182d31a6" xmlns:ns3="88acc724-c090-49ee-a860-cbdd7218b4eb" targetNamespace="http://schemas.microsoft.com/office/2006/metadata/properties" ma:root="true" ma:fieldsID="cf4c05e1d7202ed1b9f6e07c60519708" ns2:_="" ns3:_="">
    <xsd:import namespace="47f3f04a-d51d-4103-959f-2b5e182d31a6"/>
    <xsd:import namespace="88acc724-c090-49ee-a860-cbdd7218b4eb"/>
    <xsd:element name="properties">
      <xsd:complexType>
        <xsd:sequence>
          <xsd:element name="documentManagement">
            <xsd:complexType>
              <xsd:all>
                <xsd:element ref="ns2:MediaServiceMetadata" minOccurs="0"/>
                <xsd:element ref="ns2:MediaServiceFastMetadata" minOccurs="0"/>
                <xsd:element ref="ns2:Dokumentstatu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f3f04a-d51d-4103-959f-2b5e182d31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okumentstatus" ma:index="10" nillable="true" ma:displayName="Dokumentstatus" ma:format="Dropdown" ma:internalName="Dokumentstatus">
      <xsd:simpleType>
        <xsd:restriction base="dms:Choice">
          <xsd:enumeration value="Klart för nästa steg"/>
          <xsd:enumeration value="Slutversion"/>
          <xsd:enumeration value="Utkast"/>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Bildmarkeringar" ma:readOnly="false" ma:fieldId="{5cf76f15-5ced-4ddc-b409-7134ff3c332f}" ma:taxonomyMulti="true" ma:sspId="e2b25a3c-5420-47fb-901f-1f2eddde8d04"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acc724-c090-49ee-a860-cbdd7218b4eb" elementFormDefault="qualified">
    <xsd:import namespace="http://schemas.microsoft.com/office/2006/documentManagement/types"/>
    <xsd:import namespace="http://schemas.microsoft.com/office/infopath/2007/PartnerControls"/>
    <xsd:element name="SharedWithUsers" ma:index="1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internalName="SharedWithDetails" ma:readOnly="true">
      <xsd:simpleType>
        <xsd:restriction base="dms:Note">
          <xsd:maxLength value="255"/>
        </xsd:restriction>
      </xsd:simpleType>
    </xsd:element>
    <xsd:element name="TaxCatchAll" ma:index="17" nillable="true" ma:displayName="Taxonomy Catch All Column" ma:hidden="true" ma:list="{b3896256-a5ab-4737-be23-fbaf008d5481}" ma:internalName="TaxCatchAll" ma:showField="CatchAllData" ma:web="88acc724-c090-49ee-a860-cbdd7218b4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8acc724-c090-49ee-a860-cbdd7218b4eb" xsi:nil="true"/>
    <Dokumentstatus xmlns="47f3f04a-d51d-4103-959f-2b5e182d31a6" xsi:nil="true"/>
    <lcf76f155ced4ddcb4097134ff3c332f xmlns="47f3f04a-d51d-4103-959f-2b5e182d31a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A9239F5-E070-4E51-B7BB-318DE50A5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f3f04a-d51d-4103-959f-2b5e182d31a6"/>
    <ds:schemaRef ds:uri="88acc724-c090-49ee-a860-cbdd7218b4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EBEAC6-3655-4C83-8DB3-D5A74C148D2B}">
  <ds:schemaRefs>
    <ds:schemaRef ds:uri="http://schemas.microsoft.com/sharepoint/v3/contenttype/forms"/>
  </ds:schemaRefs>
</ds:datastoreItem>
</file>

<file path=customXml/itemProps3.xml><?xml version="1.0" encoding="utf-8"?>
<ds:datastoreItem xmlns:ds="http://schemas.openxmlformats.org/officeDocument/2006/customXml" ds:itemID="{F22D512E-42E9-4800-9B4E-774CE78B93A8}">
  <ds:schemaRefs>
    <ds:schemaRef ds:uri="http://www.w3.org/XML/1998/namespace"/>
    <ds:schemaRef ds:uri="http://schemas.openxmlformats.org/package/2006/metadata/core-properties"/>
    <ds:schemaRef ds:uri="http://purl.org/dc/dcmitype/"/>
    <ds:schemaRef ds:uri="http://schemas.microsoft.com/office/2006/documentManagement/types"/>
    <ds:schemaRef ds:uri="http://purl.org/dc/elements/1.1/"/>
    <ds:schemaRef ds:uri="88acc724-c090-49ee-a860-cbdd7218b4eb"/>
    <ds:schemaRef ds:uri="http://schemas.microsoft.com/office/2006/metadata/properties"/>
    <ds:schemaRef ds:uri="http://purl.org/dc/terms/"/>
    <ds:schemaRef ds:uri="http://schemas.microsoft.com/office/infopath/2007/PartnerControls"/>
    <ds:schemaRef ds:uri="47f3f04a-d51d-4103-959f-2b5e182d31a6"/>
  </ds:schemaRefs>
</ds:datastoreItem>
</file>

<file path=docProps/app.xml><?xml version="1.0" encoding="utf-8"?>
<Properties xmlns="http://schemas.openxmlformats.org/officeDocument/2006/extended-properties" xmlns:vt="http://schemas.openxmlformats.org/officeDocument/2006/docPropsVTypes">
  <Template>HjartaHalland_presentation211006_just</Template>
  <TotalTime>16822</TotalTime>
  <Words>1629</Words>
  <Application>Microsoft Office PowerPoint</Application>
  <PresentationFormat>Bredbild</PresentationFormat>
  <Paragraphs>161</Paragraphs>
  <Slides>10</Slides>
  <Notes>10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10</vt:i4>
      </vt:variant>
    </vt:vector>
  </HeadingPairs>
  <TitlesOfParts>
    <vt:vector size="16" baseType="lpstr">
      <vt:lpstr>Arial</vt:lpstr>
      <vt:lpstr>Calibri</vt:lpstr>
      <vt:lpstr>Courier New</vt:lpstr>
      <vt:lpstr>Gill Sans MT</vt:lpstr>
      <vt:lpstr>proxima-nova</vt:lpstr>
      <vt:lpstr>Office-tema</vt:lpstr>
      <vt:lpstr>OMTANKE  HALLAND</vt:lpstr>
      <vt:lpstr>Målet: En halländsk vård och omsorg som är:</vt:lpstr>
      <vt:lpstr>PowerPoint-presentation</vt:lpstr>
      <vt:lpstr>PowerPoint-presentation</vt:lpstr>
      <vt:lpstr>PowerPoint-presentation</vt:lpstr>
      <vt:lpstr>PowerPoint-presentation</vt:lpstr>
      <vt:lpstr>PowerPoint-presentation</vt:lpstr>
      <vt:lpstr>En färdplan för vårt gemensamma arbete</vt:lpstr>
      <vt:lpstr>Processen för vårt gemensamma arbete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HJÄRTA  HALLAND</dc:title>
  <dc:creator>Holmqvist Sophie RK</dc:creator>
  <cp:lastModifiedBy>Wallerstedt Pernilla RK HÄLSO- OCH SJUKVÅRD</cp:lastModifiedBy>
  <cp:revision>117</cp:revision>
  <dcterms:created xsi:type="dcterms:W3CDTF">2021-10-06T11:23:32Z</dcterms:created>
  <dcterms:modified xsi:type="dcterms:W3CDTF">2023-09-19T10:33:11Z</dcterms:modified>
  <cp:contentStatus>Slutgiltig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0x0101002952C159C3360640BEB475044C9C0D61</vt:lpwstr>
  </property>
  <property fmtid="{D5CDD505-2E9C-101B-9397-08002B2CF9AE}" pid="3" name="MediaServiceImageTags">
    <vt:lpwstr/>
  </property>
  <property fmtid="{D5CDD505-2E9C-101B-9397-08002B2CF9AE}" pid="4" name="_MarkAsFinal">
    <vt:bool>true</vt:bool>
  </property>
</Properties>
</file>