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313" r:id="rId5"/>
  </p:sldIdLst>
  <p:sldSz cx="15119350" cy="10691813"/>
  <p:notesSz cx="6792913" cy="9925050"/>
  <p:defaultTextStyle>
    <a:defPPr>
      <a:defRPr lang="sv-SE"/>
    </a:defPPr>
    <a:lvl1pPr marL="0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3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66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49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32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15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99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81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64" algn="l" defTabSz="914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, boxar och pilar" id="{0332FA32-E790-4CD3-86B6-B248B4EADE8B}">
          <p14:sldIdLst>
            <p14:sldId id="313"/>
          </p14:sldIdLst>
        </p14:section>
        <p14:section name="Processbeskrivning" id="{4A760F55-63D0-441C-9AC0-AA6EC905C8DE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45F"/>
    <a:srgbClr val="EAD150"/>
    <a:srgbClr val="F1A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80" autoAdjust="0"/>
    <p:restoredTop sz="94637"/>
  </p:normalViewPr>
  <p:slideViewPr>
    <p:cSldViewPr snapToGrid="0" showGuides="1">
      <p:cViewPr varScale="1">
        <p:scale>
          <a:sx n="43" d="100"/>
          <a:sy n="43" d="100"/>
        </p:scale>
        <p:origin x="10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2023-10-06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2023-10-06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027113" y="1239838"/>
            <a:ext cx="473868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083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166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249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332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415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499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581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664" algn="l" defTabSz="91416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027113" y="1239838"/>
            <a:ext cx="4738687" cy="335121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40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1004023" y="519741"/>
            <a:ext cx="13118381" cy="72033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647F4-81EF-45D6-8BAD-673F18475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96150" y="2596232"/>
            <a:ext cx="13127061" cy="707095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9D37F3D7-35B5-4B45-825B-0A1C551FF00D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sv-SE" dirty="0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76BFA326-99F1-4A76-BDD4-E7F51BA5D4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/>
          <a:p>
            <a:r>
              <a:rPr lang="sv-SE" dirty="0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67044490-FB95-4FEE-84F1-301EDC81E4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white"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7CB854F1-093C-C64B-3BBD-CCCF0A7B9A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04022" y="1305383"/>
            <a:ext cx="13118381" cy="836570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  <a:lvl2pPr marL="197229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47443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A3107-001F-EAB2-6FB5-9D0AABF5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2" y="519741"/>
            <a:ext cx="8841432" cy="720335"/>
          </a:xfrm>
        </p:spPr>
        <p:txBody>
          <a:bodyPr anchor="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265E4B-7EA5-CF3B-AE77-C4B0804FCB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6675" y="1197089"/>
            <a:ext cx="8833558" cy="619187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801"/>
            </a:lvl1pPr>
            <a:lvl2pPr marL="197229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F99AA5-BC1F-E689-0FEB-9F38FA7467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6674" y="10029502"/>
            <a:ext cx="6555654" cy="498367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799"/>
            </a:lvl1pPr>
            <a:lvl2pPr marL="197229" indent="0">
              <a:buNone/>
              <a:defRPr/>
            </a:lvl2pPr>
          </a:lstStyle>
          <a:p>
            <a:pPr lvl="0"/>
            <a:r>
              <a:rPr lang="sv-SE" err="1"/>
              <a:t>Disclaimer</a:t>
            </a:r>
            <a:endParaRPr lang="sv-SE"/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23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&amp; underrubrik -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A3107-001F-EAB2-6FB5-9D0AABF5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2" y="519741"/>
            <a:ext cx="8841432" cy="720335"/>
          </a:xfrm>
        </p:spPr>
        <p:txBody>
          <a:bodyPr anchor="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265E4B-7EA5-CF3B-AE77-C4B0804FCB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6675" y="1197089"/>
            <a:ext cx="8833558" cy="619187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801"/>
            </a:lvl1pPr>
            <a:lvl2pPr marL="197229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F99AA5-BC1F-E689-0FEB-9F38FA7467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6674" y="10029502"/>
            <a:ext cx="6555654" cy="498367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799"/>
            </a:lvl1pPr>
            <a:lvl2pPr marL="197229" indent="0">
              <a:buNone/>
              <a:defRPr/>
            </a:lvl2pPr>
          </a:lstStyle>
          <a:p>
            <a:pPr lvl="0"/>
            <a:r>
              <a:rPr lang="sv-SE" err="1"/>
              <a:t>Disclaimer</a:t>
            </a:r>
            <a:endParaRPr lang="sv-SE"/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85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58803" y="519743"/>
            <a:ext cx="11623675" cy="47848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96150" y="2116141"/>
            <a:ext cx="13127061" cy="777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5"/>
            <a:r>
              <a:rPr lang="sv-SE"/>
              <a:t>Nivå sex</a:t>
            </a:r>
          </a:p>
          <a:p>
            <a:pPr lvl="6"/>
            <a:r>
              <a:rPr lang="sv-SE"/>
              <a:t>Nivå sju</a:t>
            </a:r>
          </a:p>
          <a:p>
            <a:pPr lvl="7"/>
            <a:r>
              <a:rPr lang="sv-SE"/>
              <a:t>Nivå åtta</a:t>
            </a:r>
          </a:p>
          <a:p>
            <a:pPr lvl="8"/>
            <a:r>
              <a:rPr lang="sv-SE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 bwMode="white">
          <a:xfrm>
            <a:off x="12129500" y="10058921"/>
            <a:ext cx="1785750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96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 bwMode="white">
          <a:xfrm>
            <a:off x="1004021" y="10058921"/>
            <a:ext cx="5102782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96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 bwMode="white">
          <a:xfrm>
            <a:off x="13923235" y="10058921"/>
            <a:ext cx="267864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96" b="1">
                <a:solidFill>
                  <a:schemeClr val="tx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C2804D9-E026-B945-B7BC-CABFE3D14E6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182478" y="519743"/>
            <a:ext cx="2481618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9" r:id="rId2"/>
    <p:sldLayoutId id="2147483680" r:id="rId3"/>
  </p:sldLayoutIdLst>
  <p:hf hdr="0"/>
  <p:txStyles>
    <p:titleStyle>
      <a:lvl1pPr algn="l" defTabSz="834938" rtl="0" eaLnBrk="1" latinLnBrk="0" hangingPunct="1">
        <a:lnSpc>
          <a:spcPct val="90000"/>
        </a:lnSpc>
        <a:spcBef>
          <a:spcPct val="0"/>
        </a:spcBef>
        <a:buNone/>
        <a:defRPr sz="3287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2973" indent="-262973" algn="l" defTabSz="834938" rtl="0" eaLnBrk="1" latinLnBrk="0" hangingPunct="1">
        <a:lnSpc>
          <a:spcPct val="100000"/>
        </a:lnSpc>
        <a:spcBef>
          <a:spcPts val="1096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1pPr>
      <a:lvl2pPr marL="460202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2pPr>
      <a:lvl3pPr marL="69030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3pPr>
      <a:lvl4pPr marL="88753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08476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131486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151209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170932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1939423" indent="-262973" algn="l" defTabSz="83493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1pPr>
      <a:lvl2pPr marL="417470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2pPr>
      <a:lvl3pPr marL="834938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3pPr>
      <a:lvl4pPr marL="1252407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669877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087346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504816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2922284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339753" algn="l" defTabSz="834938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53" userDrawn="1">
          <p15:clr>
            <a:srgbClr val="F26B43"/>
          </p15:clr>
        </p15:guide>
        <p15:guide id="4" pos="9170" userDrawn="1">
          <p15:clr>
            <a:srgbClr val="F26B43"/>
          </p15:clr>
        </p15:guide>
        <p15:guide id="6" orient="horz" pos="6231" userDrawn="1">
          <p15:clr>
            <a:srgbClr val="F26B43"/>
          </p15:clr>
        </p15:guide>
        <p15:guide id="8" orient="horz" pos="1168" userDrawn="1">
          <p15:clr>
            <a:srgbClr val="F26B43"/>
          </p15:clr>
        </p15:guide>
        <p15:guide id="9" orient="horz" pos="327" userDrawn="1">
          <p15:clr>
            <a:srgbClr val="F26B43"/>
          </p15:clr>
        </p15:guide>
        <p15:guide id="10" orient="horz" pos="1333" userDrawn="1">
          <p15:clr>
            <a:srgbClr val="F26B43"/>
          </p15:clr>
        </p15:guide>
        <p15:guide id="11" orient="horz" pos="3781" userDrawn="1">
          <p15:clr>
            <a:srgbClr val="F26B43"/>
          </p15:clr>
        </p15:guide>
        <p15:guide id="12" pos="7798" userDrawn="1">
          <p15:clr>
            <a:srgbClr val="F26B43"/>
          </p15:clr>
        </p15:guide>
        <p15:guide id="13" pos="6312" userDrawn="1">
          <p15:clr>
            <a:srgbClr val="F26B43"/>
          </p15:clr>
        </p15:guide>
        <p15:guide id="14" pos="4818" userDrawn="1">
          <p15:clr>
            <a:srgbClr val="F26B43"/>
          </p15:clr>
        </p15:guide>
        <p15:guide id="15" pos="3336" userDrawn="1">
          <p15:clr>
            <a:srgbClr val="F26B43"/>
          </p15:clr>
        </p15:guide>
        <p15:guide id="16" pos="1705" userDrawn="1">
          <p15:clr>
            <a:srgbClr val="F26B43"/>
          </p15:clr>
        </p15:guide>
        <p15:guide id="17" pos="1837" userDrawn="1">
          <p15:clr>
            <a:srgbClr val="F26B43"/>
          </p15:clr>
        </p15:guide>
        <p15:guide id="18" pos="3204" userDrawn="1">
          <p15:clr>
            <a:srgbClr val="F26B43"/>
          </p15:clr>
        </p15:guide>
        <p15:guide id="19" pos="4697" userDrawn="1">
          <p15:clr>
            <a:srgbClr val="F26B43"/>
          </p15:clr>
        </p15:guide>
        <p15:guide id="20" pos="6185" userDrawn="1">
          <p15:clr>
            <a:srgbClr val="F26B43"/>
          </p15:clr>
        </p15:guide>
        <p15:guide id="21" pos="76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0AD164-F1ED-3641-F4B9-65A5C1D1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75" y="379928"/>
            <a:ext cx="14427427" cy="1704228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br>
              <a:rPr lang="sv-SE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v-SE" sz="3200" b="1" kern="100" dirty="0">
                <a:effectLst/>
                <a:latin typeface="Arial"/>
                <a:ea typeface="Calibri"/>
                <a:cs typeface="Arial"/>
              </a:rPr>
              <a:t>Aktuella vaccin mot covid-19 vintersäsongen 2023/2024</a:t>
            </a:r>
            <a:br>
              <a:rPr lang="sv-SE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v-SE" sz="3200" dirty="0">
              <a:solidFill>
                <a:schemeClr val="bg1"/>
              </a:solidFill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C464BD59-AF6C-6794-D166-C9AA5FEE7A3A}"/>
              </a:ext>
            </a:extLst>
          </p:cNvPr>
          <p:cNvSpPr txBox="1"/>
          <p:nvPr/>
        </p:nvSpPr>
        <p:spPr>
          <a:xfrm>
            <a:off x="13433897" y="9980579"/>
            <a:ext cx="184731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sv-SE" sz="1200" dirty="0"/>
          </a:p>
        </p:txBody>
      </p:sp>
      <p:grpSp>
        <p:nvGrpSpPr>
          <p:cNvPr id="87" name="Grupp 86">
            <a:extLst>
              <a:ext uri="{FF2B5EF4-FFF2-40B4-BE49-F238E27FC236}">
                <a16:creationId xmlns:a16="http://schemas.microsoft.com/office/drawing/2014/main" id="{28B12FD8-5C6C-51E0-799C-09BC6A742601}"/>
              </a:ext>
            </a:extLst>
          </p:cNvPr>
          <p:cNvGrpSpPr/>
          <p:nvPr/>
        </p:nvGrpSpPr>
        <p:grpSpPr>
          <a:xfrm>
            <a:off x="3076810" y="2282982"/>
            <a:ext cx="2402550" cy="7186187"/>
            <a:chOff x="2553686" y="2202512"/>
            <a:chExt cx="1925969" cy="6446543"/>
          </a:xfrm>
        </p:grpSpPr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24AC27C0-CBB6-F237-7C56-0ADF71BAF31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8117" y="2202512"/>
              <a:ext cx="1921538" cy="892552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Comirnaty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sz="1400" b="1" i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Omicron</a:t>
              </a:r>
              <a:r>
                <a:rPr lang="sv-SE" sz="1400" b="1" i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 XBB.1.5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3 µg/dos</a:t>
              </a:r>
            </a:p>
          </p:txBody>
        </p:sp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C4D17321-06C2-30FA-F26C-2BB2D43B99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4590" y="3310576"/>
              <a:ext cx="1921538" cy="923330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mRNA</a:t>
              </a:r>
            </a:p>
          </p:txBody>
        </p:sp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22353E48-A532-08CF-70FA-7714813EED7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3686" y="5522845"/>
              <a:ext cx="1921538" cy="892552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6 mån - 4 år</a:t>
              </a:r>
            </a:p>
          </p:txBody>
        </p:sp>
        <p:sp>
          <p:nvSpPr>
            <p:cNvPr id="60" name="textruta 59">
              <a:extLst>
                <a:ext uri="{FF2B5EF4-FFF2-40B4-BE49-F238E27FC236}">
                  <a16:creationId xmlns:a16="http://schemas.microsoft.com/office/drawing/2014/main" id="{6E4E9281-A495-85BD-AABA-CD2A5EF08CB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3686" y="4414851"/>
              <a:ext cx="1921538" cy="923330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Primärvaccin/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b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booster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ruta 63">
              <a:extLst>
                <a:ext uri="{FF2B5EF4-FFF2-40B4-BE49-F238E27FC236}">
                  <a16:creationId xmlns:a16="http://schemas.microsoft.com/office/drawing/2014/main" id="{CE022F08-DEBA-2D02-9B87-DBE514ACAF2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3686" y="6596342"/>
              <a:ext cx="1921538" cy="946903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endParaRPr lang="sv-SE" b="1" kern="1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ruta 67">
              <a:extLst>
                <a:ext uri="{FF2B5EF4-FFF2-40B4-BE49-F238E27FC236}">
                  <a16:creationId xmlns:a16="http://schemas.microsoft.com/office/drawing/2014/main" id="{3B20CF08-1569-EF71-1A9C-B8DC5B1C187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553686" y="7702152"/>
              <a:ext cx="1921538" cy="946903"/>
            </a:xfrm>
            <a:prstGeom prst="rect">
              <a:avLst/>
            </a:prstGeom>
            <a:solidFill>
              <a:srgbClr val="90245F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0,2 ml</a:t>
              </a:r>
            </a:p>
          </p:txBody>
        </p:sp>
      </p:grpSp>
      <p:grpSp>
        <p:nvGrpSpPr>
          <p:cNvPr id="96" name="Grupp 95">
            <a:extLst>
              <a:ext uri="{FF2B5EF4-FFF2-40B4-BE49-F238E27FC236}">
                <a16:creationId xmlns:a16="http://schemas.microsoft.com/office/drawing/2014/main" id="{15D9DE79-AC8B-CAD4-2E0B-1CEBC29E6E04}"/>
              </a:ext>
            </a:extLst>
          </p:cNvPr>
          <p:cNvGrpSpPr/>
          <p:nvPr/>
        </p:nvGrpSpPr>
        <p:grpSpPr>
          <a:xfrm>
            <a:off x="280272" y="3574926"/>
            <a:ext cx="2143707" cy="5917154"/>
            <a:chOff x="505642" y="3282725"/>
            <a:chExt cx="1934279" cy="541669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0BB82C89-295E-EC6C-B309-872F90D7FF8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8383" y="3282725"/>
              <a:ext cx="1921538" cy="92333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rgbClr val="000000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Vaccintyp</a:t>
              </a:r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31DC6919-ECDF-3564-F2E7-F3D8848CE90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8383" y="5506364"/>
              <a:ext cx="1921538" cy="92333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rgbClr val="000000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Ålder</a:t>
              </a:r>
            </a:p>
          </p:txBody>
        </p:sp>
        <p:sp>
          <p:nvSpPr>
            <p:cNvPr id="34" name="textruta 33">
              <a:extLst>
                <a:ext uri="{FF2B5EF4-FFF2-40B4-BE49-F238E27FC236}">
                  <a16:creationId xmlns:a16="http://schemas.microsoft.com/office/drawing/2014/main" id="{11BE3D94-0CAE-06A2-6D28-47FE0840971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05642" y="4412407"/>
              <a:ext cx="1921538" cy="89255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rgbClr val="000000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Indikation</a:t>
              </a:r>
            </a:p>
          </p:txBody>
        </p:sp>
        <p:sp>
          <p:nvSpPr>
            <p:cNvPr id="36" name="textruta 35">
              <a:extLst>
                <a:ext uri="{FF2B5EF4-FFF2-40B4-BE49-F238E27FC236}">
                  <a16:creationId xmlns:a16="http://schemas.microsoft.com/office/drawing/2014/main" id="{66944C50-6FD7-B9C9-93C0-0A6B438A95C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8383" y="6619915"/>
              <a:ext cx="1921538" cy="92333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rgbClr val="000000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Godkänt för gravida?</a:t>
              </a:r>
            </a:p>
          </p:txBody>
        </p:sp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180EA828-0170-5835-E785-26FDB4A1B67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05642" y="7746240"/>
              <a:ext cx="1934279" cy="95318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rgbClr val="000000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Dosmängd</a:t>
              </a:r>
            </a:p>
          </p:txBody>
        </p:sp>
      </p:grpSp>
      <p:grpSp>
        <p:nvGrpSpPr>
          <p:cNvPr id="88" name="Grupp 87">
            <a:extLst>
              <a:ext uri="{FF2B5EF4-FFF2-40B4-BE49-F238E27FC236}">
                <a16:creationId xmlns:a16="http://schemas.microsoft.com/office/drawing/2014/main" id="{4D3905CD-3468-57CE-977C-6122E5C6CDF6}"/>
              </a:ext>
            </a:extLst>
          </p:cNvPr>
          <p:cNvGrpSpPr/>
          <p:nvPr/>
        </p:nvGrpSpPr>
        <p:grpSpPr>
          <a:xfrm>
            <a:off x="5880614" y="2283266"/>
            <a:ext cx="2610145" cy="7197034"/>
            <a:chOff x="4604100" y="2202512"/>
            <a:chExt cx="1944086" cy="6478184"/>
          </a:xfrm>
          <a:solidFill>
            <a:srgbClr val="00B0F0"/>
          </a:solidFill>
        </p:grpSpPr>
        <p:sp>
          <p:nvSpPr>
            <p:cNvPr id="42" name="textruta 41">
              <a:extLst>
                <a:ext uri="{FF2B5EF4-FFF2-40B4-BE49-F238E27FC236}">
                  <a16:creationId xmlns:a16="http://schemas.microsoft.com/office/drawing/2014/main" id="{80ABC593-6B60-19C8-BF26-B1FF94617C7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6648" y="2202512"/>
              <a:ext cx="1921538" cy="89255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Comirnaty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sz="1400" b="1" i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Omicron</a:t>
              </a:r>
              <a:r>
                <a:rPr lang="sv-SE" sz="1400" b="1" i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 XBB.1.5</a:t>
              </a:r>
            </a:p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10 µg/dos</a:t>
              </a:r>
            </a:p>
          </p:txBody>
        </p:sp>
        <p:sp>
          <p:nvSpPr>
            <p:cNvPr id="44" name="textruta 43">
              <a:extLst>
                <a:ext uri="{FF2B5EF4-FFF2-40B4-BE49-F238E27FC236}">
                  <a16:creationId xmlns:a16="http://schemas.microsoft.com/office/drawing/2014/main" id="{70886148-FB5E-9237-8CED-AAB8548A89D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4100" y="5504676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5-11 år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F5438456-499E-9860-B361-11038F5CCA3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11140" y="3307283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mRNA</a:t>
              </a:r>
            </a:p>
          </p:txBody>
        </p:sp>
        <p:sp>
          <p:nvSpPr>
            <p:cNvPr id="63" name="textruta 62">
              <a:extLst>
                <a:ext uri="{FF2B5EF4-FFF2-40B4-BE49-F238E27FC236}">
                  <a16:creationId xmlns:a16="http://schemas.microsoft.com/office/drawing/2014/main" id="{EEB56E45-67AD-272B-C51A-6321F33CA0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2" y="4405386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Primärvaccin/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b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booster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ruta 66">
              <a:extLst>
                <a:ext uri="{FF2B5EF4-FFF2-40B4-BE49-F238E27FC236}">
                  <a16:creationId xmlns:a16="http://schemas.microsoft.com/office/drawing/2014/main" id="{3B4763F3-6378-6F56-4470-6BDDF851C33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11140" y="6620774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ruta 69">
              <a:extLst>
                <a:ext uri="{FF2B5EF4-FFF2-40B4-BE49-F238E27FC236}">
                  <a16:creationId xmlns:a16="http://schemas.microsoft.com/office/drawing/2014/main" id="{9DAE61D4-A45A-DE47-7E35-9EBDE397F81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11140" y="7733793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0,3 ml</a:t>
              </a:r>
            </a:p>
          </p:txBody>
        </p:sp>
      </p:grpSp>
      <p:grpSp>
        <p:nvGrpSpPr>
          <p:cNvPr id="89" name="Grupp 88">
            <a:extLst>
              <a:ext uri="{FF2B5EF4-FFF2-40B4-BE49-F238E27FC236}">
                <a16:creationId xmlns:a16="http://schemas.microsoft.com/office/drawing/2014/main" id="{A81F87C5-48DE-2580-B7DD-8CFDC5AD8214}"/>
              </a:ext>
            </a:extLst>
          </p:cNvPr>
          <p:cNvGrpSpPr/>
          <p:nvPr/>
        </p:nvGrpSpPr>
        <p:grpSpPr>
          <a:xfrm>
            <a:off x="8889549" y="2282982"/>
            <a:ext cx="2650598" cy="7141662"/>
            <a:chOff x="4608672" y="2242590"/>
            <a:chExt cx="1947699" cy="6428342"/>
          </a:xfrm>
          <a:solidFill>
            <a:schemeClr val="bg1">
              <a:lumMod val="65000"/>
            </a:schemeClr>
          </a:solidFill>
        </p:grpSpPr>
        <p:sp>
          <p:nvSpPr>
            <p:cNvPr id="90" name="textruta 89">
              <a:extLst>
                <a:ext uri="{FF2B5EF4-FFF2-40B4-BE49-F238E27FC236}">
                  <a16:creationId xmlns:a16="http://schemas.microsoft.com/office/drawing/2014/main" id="{30DB8E5B-AF01-84A7-DEA3-24A39C121A2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26647" y="2242590"/>
              <a:ext cx="1921538" cy="89255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Comirnaty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sz="1400" b="1" i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Omicron</a:t>
              </a:r>
              <a:r>
                <a:rPr lang="sv-SE" sz="1400" b="1" i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 XBB.1.5</a:t>
              </a:r>
            </a:p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30 µg/dos</a:t>
              </a:r>
            </a:p>
          </p:txBody>
        </p:sp>
        <p:sp>
          <p:nvSpPr>
            <p:cNvPr id="91" name="textruta 90">
              <a:extLst>
                <a:ext uri="{FF2B5EF4-FFF2-40B4-BE49-F238E27FC236}">
                  <a16:creationId xmlns:a16="http://schemas.microsoft.com/office/drawing/2014/main" id="{BC0BB03A-E3EB-B38C-E642-080825C5A3D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34833" y="5506364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Från 12 år</a:t>
              </a:r>
            </a:p>
          </p:txBody>
        </p:sp>
        <p:sp>
          <p:nvSpPr>
            <p:cNvPr id="92" name="textruta 91">
              <a:extLst>
                <a:ext uri="{FF2B5EF4-FFF2-40B4-BE49-F238E27FC236}">
                  <a16:creationId xmlns:a16="http://schemas.microsoft.com/office/drawing/2014/main" id="{2E8FDDCD-5543-80FB-C200-5BD298D8341C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11140" y="3307283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mRNA</a:t>
              </a:r>
            </a:p>
          </p:txBody>
        </p:sp>
        <p:sp>
          <p:nvSpPr>
            <p:cNvPr id="93" name="textruta 92">
              <a:extLst>
                <a:ext uri="{FF2B5EF4-FFF2-40B4-BE49-F238E27FC236}">
                  <a16:creationId xmlns:a16="http://schemas.microsoft.com/office/drawing/2014/main" id="{4F60B0AB-D71A-DF1A-9C0A-B4F2328B3D8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2" y="4405386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Primärvaccin/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b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booster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ruta 93">
              <a:extLst>
                <a:ext uri="{FF2B5EF4-FFF2-40B4-BE49-F238E27FC236}">
                  <a16:creationId xmlns:a16="http://schemas.microsoft.com/office/drawing/2014/main" id="{CBDC87A2-7B77-E2F7-CC69-C0AEF893FEE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34833" y="6619915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JA</a:t>
              </a:r>
            </a:p>
          </p:txBody>
        </p:sp>
        <p:sp>
          <p:nvSpPr>
            <p:cNvPr id="95" name="textruta 94">
              <a:extLst>
                <a:ext uri="{FF2B5EF4-FFF2-40B4-BE49-F238E27FC236}">
                  <a16:creationId xmlns:a16="http://schemas.microsoft.com/office/drawing/2014/main" id="{16A74CE2-304D-0F45-C9CE-BB1F78A0A69F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34833" y="7724029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0,3 ml</a:t>
              </a:r>
            </a:p>
          </p:txBody>
        </p:sp>
      </p:grpSp>
      <p:grpSp>
        <p:nvGrpSpPr>
          <p:cNvPr id="97" name="Grupp 96">
            <a:extLst>
              <a:ext uri="{FF2B5EF4-FFF2-40B4-BE49-F238E27FC236}">
                <a16:creationId xmlns:a16="http://schemas.microsoft.com/office/drawing/2014/main" id="{7F8122FE-3B35-6A2A-DEFB-D67608024FB4}"/>
              </a:ext>
            </a:extLst>
          </p:cNvPr>
          <p:cNvGrpSpPr/>
          <p:nvPr/>
        </p:nvGrpSpPr>
        <p:grpSpPr>
          <a:xfrm>
            <a:off x="11939714" y="2238741"/>
            <a:ext cx="2753540" cy="7186187"/>
            <a:chOff x="4608671" y="2202512"/>
            <a:chExt cx="1924007" cy="6468420"/>
          </a:xfrm>
          <a:solidFill>
            <a:schemeClr val="accent5"/>
          </a:solidFill>
        </p:grpSpPr>
        <p:sp>
          <p:nvSpPr>
            <p:cNvPr id="98" name="textruta 97">
              <a:extLst>
                <a:ext uri="{FF2B5EF4-FFF2-40B4-BE49-F238E27FC236}">
                  <a16:creationId xmlns:a16="http://schemas.microsoft.com/office/drawing/2014/main" id="{F13142D0-E192-4B41-511A-599948EDCF3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1" y="2202512"/>
              <a:ext cx="1921538" cy="89255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Nuvaxovid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endParaRPr lang="sv-SE" sz="2000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extruta 98">
              <a:extLst>
                <a:ext uri="{FF2B5EF4-FFF2-40B4-BE49-F238E27FC236}">
                  <a16:creationId xmlns:a16="http://schemas.microsoft.com/office/drawing/2014/main" id="{A893FBE6-8614-F6F2-83C8-F42FDD2CF9C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2" y="5518625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Från 31 år</a:t>
              </a:r>
            </a:p>
          </p:txBody>
        </p:sp>
        <p:sp>
          <p:nvSpPr>
            <p:cNvPr id="100" name="textruta 99">
              <a:extLst>
                <a:ext uri="{FF2B5EF4-FFF2-40B4-BE49-F238E27FC236}">
                  <a16:creationId xmlns:a16="http://schemas.microsoft.com/office/drawing/2014/main" id="{516B9D87-D24C-796F-7C38-33CEC71CD27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11140" y="3307283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Proteinbaserat</a:t>
              </a:r>
            </a:p>
          </p:txBody>
        </p:sp>
        <p:sp>
          <p:nvSpPr>
            <p:cNvPr id="101" name="textruta 100">
              <a:extLst>
                <a:ext uri="{FF2B5EF4-FFF2-40B4-BE49-F238E27FC236}">
                  <a16:creationId xmlns:a16="http://schemas.microsoft.com/office/drawing/2014/main" id="{3625FE46-078C-377D-B14A-40B532515C8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2" y="4405386"/>
              <a:ext cx="1921538" cy="92333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Primärvaccin/</a:t>
              </a:r>
              <a:b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b="1" kern="100" dirty="0" err="1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booster</a:t>
              </a:r>
              <a:endParaRPr lang="sv-SE" b="1" kern="1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textruta 101">
              <a:extLst>
                <a:ext uri="{FF2B5EF4-FFF2-40B4-BE49-F238E27FC236}">
                  <a16:creationId xmlns:a16="http://schemas.microsoft.com/office/drawing/2014/main" id="{901FE6CF-EE3D-28A0-E183-AD10D1B9258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2" y="6619915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NEJ</a:t>
              </a:r>
            </a:p>
          </p:txBody>
        </p:sp>
        <p:sp>
          <p:nvSpPr>
            <p:cNvPr id="103" name="textruta 102">
              <a:extLst>
                <a:ext uri="{FF2B5EF4-FFF2-40B4-BE49-F238E27FC236}">
                  <a16:creationId xmlns:a16="http://schemas.microsoft.com/office/drawing/2014/main" id="{9AFDE816-E760-22D0-EBFE-4989130425C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608671" y="7724029"/>
              <a:ext cx="1921538" cy="94690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algn="ctr">
                <a:spcBef>
                  <a:spcPts val="200"/>
                </a:spcBef>
                <a:spcAft>
                  <a:spcPts val="1000"/>
                </a:spcAft>
              </a:pPr>
              <a:r>
                <a:rPr lang="sv-SE" b="1" kern="100" dirty="0">
                  <a:solidFill>
                    <a:schemeClr val="bg1"/>
                  </a:solidFill>
                  <a:latin typeface="+mj-lt"/>
                  <a:ea typeface="Calibri" panose="020F0502020204030204" pitchFamily="34" charset="0"/>
                  <a:cs typeface="Arial" panose="020B0604020202020204" pitchFamily="34" charset="0"/>
                </a:rPr>
                <a:t>0,5 ml</a:t>
              </a:r>
            </a:p>
          </p:txBody>
        </p:sp>
      </p:grpSp>
      <p:sp>
        <p:nvSpPr>
          <p:cNvPr id="104" name="textruta 103">
            <a:extLst>
              <a:ext uri="{FF2B5EF4-FFF2-40B4-BE49-F238E27FC236}">
                <a16:creationId xmlns:a16="http://schemas.microsoft.com/office/drawing/2014/main" id="{3E1EEE8A-A933-0AC3-7E42-133747AB4115}"/>
              </a:ext>
            </a:extLst>
          </p:cNvPr>
          <p:cNvSpPr txBox="1">
            <a:spLocks noChangeAspect="1"/>
          </p:cNvSpPr>
          <p:nvPr/>
        </p:nvSpPr>
        <p:spPr>
          <a:xfrm>
            <a:off x="309110" y="2286523"/>
            <a:ext cx="2129587" cy="100863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square" lIns="91440" tIns="45720" rIns="91440" bIns="45720" anchor="ctr">
            <a:no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b="1" kern="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Vaccintyp</a:t>
            </a:r>
          </a:p>
        </p:txBody>
      </p:sp>
    </p:spTree>
    <p:extLst>
      <p:ext uri="{BB962C8B-B14F-4D97-AF65-F5344CB8AC3E}">
        <p14:creationId xmlns:p14="http://schemas.microsoft.com/office/powerpoint/2010/main" val="2306858979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Halland - grön 1">
  <a:themeElements>
    <a:clrScheme name="Anpassat 2">
      <a:dk1>
        <a:sysClr val="windowText" lastClr="000000"/>
      </a:dk1>
      <a:lt1>
        <a:sysClr val="window" lastClr="FFFFFF"/>
      </a:lt1>
      <a:dk2>
        <a:srgbClr val="00495D"/>
      </a:dk2>
      <a:lt2>
        <a:srgbClr val="F8F8F8"/>
      </a:lt2>
      <a:accent1>
        <a:srgbClr val="006858"/>
      </a:accent1>
      <a:accent2>
        <a:srgbClr val="A3D8E7"/>
      </a:accent2>
      <a:accent3>
        <a:srgbClr val="20AC6C"/>
      </a:accent3>
      <a:accent4>
        <a:srgbClr val="D8E69C"/>
      </a:accent4>
      <a:accent5>
        <a:srgbClr val="28B3C7"/>
      </a:accent5>
      <a:accent6>
        <a:srgbClr val="82CD9E"/>
      </a:accent6>
      <a:hlink>
        <a:srgbClr val="00495D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ocessbeskrivning mall.potx" id="{8717EA26-2C9F-4B01-A560-E86CB59438D9}" vid="{8DE532A7-A6CC-4C17-9FB2-72E8247FA0BF}"/>
    </a:ext>
  </a:extLst>
</a:theme>
</file>

<file path=ppt/theme/theme2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E1BE5601A9CA4489EF71D1ED7D59F3" ma:contentTypeVersion="12" ma:contentTypeDescription="Skapa ett nytt dokument." ma:contentTypeScope="" ma:versionID="6e45535ff58e5d62912bbcac02b46d18">
  <xsd:schema xmlns:xsd="http://www.w3.org/2001/XMLSchema" xmlns:xs="http://www.w3.org/2001/XMLSchema" xmlns:p="http://schemas.microsoft.com/office/2006/metadata/properties" xmlns:ns2="424aa94b-0486-4b5a-8ba2-f9304828c105" xmlns:ns3="02675d06-aa03-471b-9846-880ad00f555e" targetNamespace="http://schemas.microsoft.com/office/2006/metadata/properties" ma:root="true" ma:fieldsID="33a025406da61f55ad142412efc6e039" ns2:_="" ns3:_="">
    <xsd:import namespace="424aa94b-0486-4b5a-8ba2-f9304828c105"/>
    <xsd:import namespace="02675d06-aa03-471b-9846-880ad00f5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aa94b-0486-4b5a-8ba2-f9304828c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e2b25a3c-5420-47fb-901f-1f2eddde8d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75d06-aa03-471b-9846-880ad00f5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b3512a1-c48c-4864-a936-2bdaca5faa7e}" ma:internalName="TaxCatchAll" ma:showField="CatchAllData" ma:web="02675d06-aa03-471b-9846-880ad00f55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675d06-aa03-471b-9846-880ad00f555e" xsi:nil="true"/>
    <lcf76f155ced4ddcb4097134ff3c332f xmlns="424aa94b-0486-4b5a-8ba2-f9304828c1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564B43-E15A-44A1-B3C8-3DD9D98FA3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BBB1DB-C40F-442A-AEA1-C0579B73C6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4aa94b-0486-4b5a-8ba2-f9304828c105"/>
    <ds:schemaRef ds:uri="02675d06-aa03-471b-9846-880ad00f5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3429B7-76DD-4D11-959B-2A87377BD65A}">
  <ds:schemaRefs>
    <ds:schemaRef ds:uri="http://schemas.microsoft.com/office/2006/documentManagement/types"/>
    <ds:schemaRef ds:uri="02675d06-aa03-471b-9846-880ad00f555e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424aa94b-0486-4b5a-8ba2-f9304828c105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Halland - grön 1</Template>
  <TotalTime>2014</TotalTime>
  <Words>92</Words>
  <Application>Microsoft Office PowerPoint</Application>
  <PresentationFormat>Anpassad</PresentationFormat>
  <Paragraphs>33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Region Halland - grön 1</vt:lpstr>
      <vt:lpstr> Aktuella vaccin mot covid-19 vintersäsongen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Instruktioner, boxar och pilar</dc:title>
  <dc:creator>Sutt Stawreberg Sandra RK</dc:creator>
  <cp:keywords>class='Open'</cp:keywords>
  <cp:lastModifiedBy>Malmberg Annelie NSVH KVALITET OCH UTV</cp:lastModifiedBy>
  <cp:revision>353</cp:revision>
  <cp:lastPrinted>2023-07-04T08:14:42Z</cp:lastPrinted>
  <dcterms:created xsi:type="dcterms:W3CDTF">2023-06-15T11:03:29Z</dcterms:created>
  <dcterms:modified xsi:type="dcterms:W3CDTF">2023-10-06T11:54:57Z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0x01010092E1BE5601A9CA4489EF71D1ED7D59F3</vt:lpwstr>
  </property>
  <property fmtid="{D5CDD505-2E9C-101B-9397-08002B2CF9AE}" pid="3" name="MediaServiceImageTags">
    <vt:lpwstr/>
  </property>
</Properties>
</file>