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4"/>
  </p:notesMasterIdLst>
  <p:handoutMasterIdLst>
    <p:handoutMasterId r:id="rId25"/>
  </p:handoutMasterIdLst>
  <p:sldIdLst>
    <p:sldId id="301" r:id="rId5"/>
    <p:sldId id="303" r:id="rId6"/>
    <p:sldId id="274" r:id="rId7"/>
    <p:sldId id="306" r:id="rId8"/>
    <p:sldId id="307" r:id="rId9"/>
    <p:sldId id="277" r:id="rId10"/>
    <p:sldId id="312" r:id="rId11"/>
    <p:sldId id="313" r:id="rId12"/>
    <p:sldId id="282" r:id="rId13"/>
    <p:sldId id="308" r:id="rId14"/>
    <p:sldId id="262" r:id="rId15"/>
    <p:sldId id="310" r:id="rId16"/>
    <p:sldId id="276" r:id="rId17"/>
    <p:sldId id="322" r:id="rId18"/>
    <p:sldId id="265" r:id="rId19"/>
    <p:sldId id="311" r:id="rId20"/>
    <p:sldId id="271" r:id="rId21"/>
    <p:sldId id="321" r:id="rId22"/>
    <p:sldId id="334"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303"/>
            <p14:sldId id="274"/>
            <p14:sldId id="306"/>
            <p14:sldId id="307"/>
            <p14:sldId id="277"/>
            <p14:sldId id="312"/>
            <p14:sldId id="313"/>
            <p14:sldId id="282"/>
            <p14:sldId id="308"/>
            <p14:sldId id="262"/>
            <p14:sldId id="310"/>
            <p14:sldId id="276"/>
            <p14:sldId id="322"/>
            <p14:sldId id="265"/>
            <p14:sldId id="311"/>
            <p14:sldId id="271"/>
            <p14:sldId id="321"/>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9" autoAdjust="0"/>
    <p:restoredTop sz="45211" autoAdjust="0"/>
  </p:normalViewPr>
  <p:slideViewPr>
    <p:cSldViewPr snapToGrid="0">
      <p:cViewPr varScale="1">
        <p:scale>
          <a:sx n="59" d="100"/>
          <a:sy n="59" d="100"/>
        </p:scale>
        <p:origin x="2100" y="60"/>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forstoppning-hos-bar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barn--gravid/sa-vaxer-och-utvecklas-barn/barnets-utveckling/barnets-utveckling-0-6-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3-5-manad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177.se/Halland/barn--gravid/sa-vaxer-och-utvecklas-barn/lek-och-sagor/sa-utvecklas-barn-av-att-lek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3-5-mana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amning-och-nutrition/mat-och-dryck---oversikt/d-vitam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regionjh.se/download/18.2872d6d81687733b94b80c/1549291707575/Bra%20mat%20f%C3%B6r%20barn%200-5%20%C3%A5r_Handledning%20BHV_Livsmedelsverket.pdf" TargetMode="External"/><Relationship Id="rId5" Type="http://schemas.openxmlformats.org/officeDocument/2006/relationships/hyperlink" Target="https://www.1177.se/barn--gravid/att-ta-hand-om-barn/mat-och-dryck-for-barn/barnets-mat-upp-till-ett-ar/" TargetMode="External"/><Relationship Id="rId4" Type="http://schemas.openxmlformats.org/officeDocument/2006/relationships/hyperlink" Target="https://www.livsmedelsverket.se/livsmedel-och-innehall/naringsamne/vitaminer-och-antioxidanter/d-vitami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Halland/barn--gravid/att-ta-hand-om-barn/mat-och-dryck-for-barn/barnets-mat-upp-till-ett-a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ivsmedelsverket.se/globalassets/publikationsdatabas/rapporter/2020/l-2020-nr-26-rad-och-information-om-intag-av-glute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kshandboken-bhv.se/amning-och-nutrition/mat-och-dryck---oversikt/vegetariska-koster-till-bar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1177.se/barn--gravid/att-ta-hand-om-barn/mat-och-dryck-for-barn/barnets-mat-upp-till-ett-ar/" TargetMode="External"/><Relationship Id="rId5" Type="http://schemas.openxmlformats.org/officeDocument/2006/relationships/hyperlink" Target="https://lakartidningen.se/klinik-och-vetenskap-1/artiklar-1/klinisk-oversikt/2014/03/vegetarisk-mat-ar-bra-aven-for-sma-barn/" TargetMode="External"/><Relationship Id="rId4" Type="http://schemas.openxmlformats.org/officeDocument/2006/relationships/hyperlink" Target="https://www.livsmedelsverket.se/matvanor-halsa--miljo/kostrad/vegetarisk-mat-for-vuxn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77.se/barn--gravid/sa-vaxer-och-utvecklas-barn/barnets-utveckling/barnets-utveckling-0-6-manad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3-5-manad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ikshandboken-bhv.se/livsvillkor--levnadsvanor/levnadsvanor---oversikt/barn-och-tobak/" TargetMode="External"/><Relationship Id="rId7" Type="http://schemas.openxmlformats.org/officeDocument/2006/relationships/hyperlink" Target="https://www.1177.se/Halland/liv--halsa/tobak-och-alkohol/sa-kan-du-andra-dina-alkoholvanor/"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1177.se/Halland/liv--halsa/tobak-och-alkohol/hjalp-att-sluta-roka/" TargetMode="External"/><Relationship Id="rId5" Type="http://schemas.openxmlformats.org/officeDocument/2006/relationships/hyperlink" Target="https://nonsmoking.se/ny-who-rapport-tobakskontroll-for-barns-halsa-och-utveckling/" TargetMode="External"/><Relationship Id="rId4" Type="http://schemas.openxmlformats.org/officeDocument/2006/relationships/hyperlink" Target="https://www.socialstyrelsen.se/statistik-och-data/statistik/alla-statistikamnen/rokvan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pPr marL="0" indent="0">
              <a:buNone/>
              <a:defRPr/>
            </a:pPr>
            <a:endParaRPr lang="sv-SE" sz="1200" dirty="0"/>
          </a:p>
          <a:p>
            <a:pPr marL="0" indent="0">
              <a:buNone/>
            </a:pPr>
            <a:r>
              <a:rPr lang="sv-SE" sz="1200" b="1" dirty="0">
                <a:cs typeface="Arial"/>
              </a:rPr>
              <a:t>Genomförande av fjärde träffen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Calibri"/>
              </a:rPr>
              <a:t>Hälsa alla välkomna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Det här är träff nr 4 och barnen i gruppen är nu ca 4-5 månader.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Idag är huvudtemat “Barnet äter, växer och mår bra”</a:t>
            </a: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55692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Vanligaste frågorna</a:t>
            </a:r>
          </a:p>
          <a:p>
            <a:pPr marL="0" indent="0">
              <a:buNone/>
            </a:pPr>
            <a:endParaRPr lang="sv-SE" sz="1200" dirty="0"/>
          </a:p>
          <a:p>
            <a:pPr marL="0" indent="0">
              <a:buNone/>
            </a:pPr>
            <a:r>
              <a:rPr lang="sv-SE" sz="1200" u="sng" dirty="0"/>
              <a:t>Baby-led weaning</a:t>
            </a:r>
            <a:r>
              <a:rPr lang="sv-SE" sz="1200" dirty="0"/>
              <a:t>: innebär att barnet lär sig äta i sin egen takt genom att själv föra maten till munnen efter egen förmåga. Det övar upp motoriska färdigheter och småningom kunskapen om att äta själv. </a:t>
            </a:r>
            <a:endParaRPr lang="sv-SE" sz="1200" dirty="0">
              <a:cs typeface="Arial"/>
            </a:endParaRPr>
          </a:p>
          <a:p>
            <a:pPr marL="0" indent="0">
              <a:buNone/>
            </a:pPr>
            <a:endParaRPr lang="sv-SE" sz="1200" dirty="0"/>
          </a:p>
          <a:p>
            <a:pPr marL="0" indent="0">
              <a:buNone/>
            </a:pPr>
            <a:r>
              <a:rPr lang="sv-SE" sz="1200" dirty="0"/>
              <a:t>Påminn gärna om att barnet ej bör somna med nappflaskan då finns risk för karies.</a:t>
            </a:r>
          </a:p>
          <a:p>
            <a:pPr marL="0" indent="0">
              <a:buNone/>
            </a:pPr>
            <a:endParaRPr lang="sv-SE" sz="1200" dirty="0">
              <a:cs typeface="Arial"/>
            </a:endParaRPr>
          </a:p>
          <a:p>
            <a:pPr marL="0" indent="0">
              <a:buNone/>
            </a:pPr>
            <a:r>
              <a:rPr lang="sv-SE" sz="1200" dirty="0"/>
              <a:t>Vid matintroduktion kan barnets bajs förändras både i frekvens och konsistens. </a:t>
            </a:r>
          </a:p>
          <a:p>
            <a:pPr marL="0" indent="0">
              <a:buNone/>
            </a:pPr>
            <a:endParaRPr lang="sv-SE" sz="1200" dirty="0"/>
          </a:p>
          <a:p>
            <a:pPr marL="0" indent="0">
              <a:buNone/>
            </a:pPr>
            <a:r>
              <a:rPr lang="sv-SE" sz="1200" dirty="0"/>
              <a:t>Öka långsamt på smakportionerna. </a:t>
            </a:r>
          </a:p>
          <a:p>
            <a:pPr marL="0" indent="0">
              <a:buNone/>
            </a:pPr>
            <a:endParaRPr lang="sv-SE" sz="1200" dirty="0"/>
          </a:p>
          <a:p>
            <a:pPr marL="0" indent="0">
              <a:buNone/>
            </a:pPr>
            <a:r>
              <a:rPr lang="sv-SE" sz="1200" dirty="0"/>
              <a:t>Minska storleken om barnet får förstoppning i samband med att hen börjar med smakportioner. Öka sedan igen långsamt.</a:t>
            </a:r>
            <a:endParaRPr lang="sv-SE" sz="1200" dirty="0">
              <a:cs typeface="Arial" panose="020B0604020202020204"/>
            </a:endParaRPr>
          </a:p>
          <a:p>
            <a:endParaRPr lang="sv-SE" sz="1200"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Förstoppning hos barn - 1177</a:t>
            </a:r>
            <a:endParaRPr lang="sv-SE" sz="1200" dirty="0">
              <a:solidFill>
                <a:srgbClr val="0070C0"/>
              </a:solidFill>
            </a:endParaRPr>
          </a:p>
          <a:p>
            <a:endParaRPr lang="sv-SE" sz="1200" dirty="0">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2E8F3E89-26AC-4111-96E3-B2FAD4D2055D}" type="slidenum">
              <a:rPr lang="sv-SE" smtClean="0"/>
              <a:t>15</a:t>
            </a:fld>
            <a:endParaRPr lang="sv-SE" dirty="0"/>
          </a:p>
        </p:txBody>
      </p:sp>
    </p:spTree>
    <p:extLst>
      <p:ext uri="{BB962C8B-B14F-4D97-AF65-F5344CB8AC3E}">
        <p14:creationId xmlns:p14="http://schemas.microsoft.com/office/powerpoint/2010/main" val="136934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17</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p>
          <a:p>
            <a:pPr marL="0" indent="0">
              <a:buNone/>
            </a:pPr>
            <a:r>
              <a:rPr lang="sv-SE" sz="1200" dirty="0"/>
              <a:t>Det är viktigt att påminna föräldrarna om att barn utvecklas i olika takt och att inte försöka jämföra sina barn med andra barn. </a:t>
            </a:r>
          </a:p>
          <a:p>
            <a:pPr marL="0" indent="0">
              <a:buNone/>
            </a:pPr>
            <a:r>
              <a:rPr lang="sv-SE" sz="1200" dirty="0"/>
              <a:t>Låt gruppen diskutera vad händer i barnets liv.</a:t>
            </a:r>
          </a:p>
          <a:p>
            <a:pPr marL="0" indent="0">
              <a:buNone/>
            </a:pPr>
            <a:endParaRPr lang="sv-SE" sz="1200" dirty="0">
              <a:cs typeface="Arial"/>
            </a:endParaRPr>
          </a:p>
          <a:p>
            <a:pPr marL="0" indent="0">
              <a:buNone/>
            </a:pPr>
            <a:r>
              <a:rPr lang="sv-SE" sz="1200" dirty="0"/>
              <a:t>Vid det här laget kan de flesta barn lyfta sitt huvud och axlar när hen ligger på rygg. Barnet kan då få syn på sina fötter som är roliga att upptäcka med både händerna och munnen. I den här åldern börjar en del barn också göra detta: Ligga på magen, stödja sig på sina underarmar och samtidigt hålla i en liten leksak. Rulla från sida till sida.</a:t>
            </a:r>
          </a:p>
          <a:p>
            <a:pPr marL="0" indent="0">
              <a:buNone/>
            </a:pPr>
            <a:endParaRPr lang="sv-SE" sz="1200" dirty="0">
              <a:cs typeface="Arial"/>
            </a:endParaRPr>
          </a:p>
          <a:p>
            <a:pPr marL="0" indent="0">
              <a:buNone/>
            </a:pPr>
            <a:r>
              <a:rPr lang="sv-SE" sz="1200" dirty="0"/>
              <a:t>Vid 4-6 månader kan man börja leka tittut med bebisen. </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cs typeface="Aria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3-5 månader - Rikshandboken i barnhälsovård (rikshandboken-bhv.se)</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209367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Utveckling</a:t>
            </a:r>
          </a:p>
          <a:p>
            <a:pPr marL="0" indent="0">
              <a:buNone/>
            </a:pPr>
            <a:endParaRPr lang="sv-SE" sz="1200" b="1" dirty="0">
              <a:cs typeface="Arial"/>
            </a:endParaRPr>
          </a:p>
          <a:p>
            <a:pPr marL="0" indent="0">
              <a:buNone/>
            </a:pPr>
            <a:r>
              <a:rPr lang="sv-SE" sz="1200" dirty="0">
                <a:cs typeface="Arial"/>
              </a:rPr>
              <a:t>Fråga gruppen vad barnen kan göra i syfte att hitta det unika i sitt eget barn utan att väcka jämförelse. Kan vara saker som att känna igen röster, vända huvudet mot hunden som skäller, vara ett nyfiket barn osv.</a:t>
            </a:r>
          </a:p>
          <a:p>
            <a:pPr marL="0" indent="0">
              <a:buNone/>
            </a:pPr>
            <a:endParaRPr lang="sv-SE" sz="1200" dirty="0">
              <a:cs typeface="Arial"/>
            </a:endParaRPr>
          </a:p>
          <a:p>
            <a:pPr marL="0" indent="0">
              <a:buNone/>
            </a:pPr>
            <a:r>
              <a:rPr lang="sv-SE" sz="1200" dirty="0"/>
              <a:t>Under den fjärde månaden kommer din bebis sannolikt att ha dubblat sin födelsevikt och kanske sover allt längre sammanhängande perioder under natten. Det viktigaste i barnets liv vid 4 månaders ålder är rutiner och trygghet i att du, som förälder finns där för honom eller henne. </a:t>
            </a:r>
          </a:p>
          <a:p>
            <a:pPr marL="0" indent="0">
              <a:buNone/>
            </a:pPr>
            <a:endParaRPr lang="sv-SE" sz="1200" dirty="0">
              <a:cs typeface="Arial"/>
            </a:endParaRPr>
          </a:p>
          <a:p>
            <a:pPr marL="0" indent="0">
              <a:buNone/>
            </a:pPr>
            <a:r>
              <a:rPr lang="sv-SE" sz="1200" dirty="0"/>
              <a:t>Gripförmågan har nu blivit mer medveten och välriktad. Greppet är fokuserat till de tre yttersta fingrarna på handen, då tumme och pekfinger inte ännu samarbetar. Ofta kan barnet nu hålla upp huvudet utan stöd när det blir buret. Barnet kan nu ofta själv rulla från sida till rygg och tvärtom.</a:t>
            </a:r>
          </a:p>
          <a:p>
            <a:pPr marL="0" indent="0">
              <a:buNone/>
            </a:pPr>
            <a:endParaRPr lang="sv-SE" sz="1200" dirty="0">
              <a:cs typeface="Arial"/>
            </a:endParaRPr>
          </a:p>
          <a:p>
            <a:pPr marL="0" indent="0">
              <a:buNone/>
            </a:pPr>
            <a:r>
              <a:rPr lang="sv-SE" sz="1200" dirty="0"/>
              <a:t>Runt fjärde månaden så kan även barnet göra skillnad mellan föräldrarna och andra människor. Synen, både skärpan och färgseendet, är nu fullt utvecklad och är på samma nivå som hos en vuxen. Ögonen kan nu också röras från sida till sida utan att barnet behöver vrida på huvudet. </a:t>
            </a:r>
          </a:p>
          <a:p>
            <a:pPr marL="0" indent="0">
              <a:buNone/>
            </a:pPr>
            <a:endParaRPr lang="sv-SE" sz="1200" dirty="0">
              <a:cs typeface="Arial"/>
            </a:endParaRPr>
          </a:p>
          <a:p>
            <a:pPr marL="0" indent="0">
              <a:buNone/>
            </a:pPr>
            <a:r>
              <a:rPr lang="sv-SE" sz="1200" dirty="0"/>
              <a:t>En bebis på 4 månader kan redan använda känslor och kommunikation för att förmedla sin vilja. Låt ditt fokus som förälder nu vara på ditt barn och låt allt annat vänta. </a:t>
            </a:r>
          </a:p>
          <a:p>
            <a:pPr marL="0" indent="0">
              <a:buNone/>
            </a:pPr>
            <a:endParaRPr lang="sv-SE" sz="1200" dirty="0">
              <a:cs typeface="Arial"/>
            </a:endParaRPr>
          </a:p>
          <a:p>
            <a:pPr marL="0" indent="0">
              <a:buNone/>
            </a:pPr>
            <a:r>
              <a:rPr lang="sv-SE" sz="1200" dirty="0"/>
              <a:t>Munnen är det viktigaste redskapet hos barnet för att bekanta sig med omgivningen. Många barn dreglar mycket i denna ålder. </a:t>
            </a:r>
          </a:p>
          <a:p>
            <a:pPr marL="0" indent="0">
              <a:buNone/>
            </a:pPr>
            <a:endParaRPr lang="sv-SE" sz="1200" dirty="0">
              <a:cs typeface="Arial"/>
            </a:endParaRPr>
          </a:p>
          <a:p>
            <a:pPr marL="0" indent="0">
              <a:buNone/>
            </a:pPr>
            <a:r>
              <a:rPr lang="sv-SE" sz="1200" dirty="0"/>
              <a:t>Med hjälp av lek utvecklar barn sin fantasi och förmåga att samspela med andra. Relationen stärks om du som vuxen leker med barnet minst en kvart om dagen. </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Så utvecklas barn av att leka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3-5 månader - Rikshandboken i barnhälsovård (rikshandboken-bhv.se)</a:t>
            </a:r>
            <a:endParaRPr lang="sv-SE" sz="1200" dirty="0">
              <a:solidFill>
                <a:srgbClr val="0070C0"/>
              </a:solidFill>
            </a:endParaRPr>
          </a:p>
          <a:p>
            <a:endParaRPr lang="sv-SE" sz="1200" dirty="0">
              <a:solidFill>
                <a:srgbClr val="0070C0"/>
              </a:solidFill>
              <a:cs typeface="Arial"/>
            </a:endParaRPr>
          </a:p>
          <a:p>
            <a:pPr marL="0" indent="0">
              <a:buNone/>
            </a:pPr>
            <a:endParaRPr lang="sv-SE" sz="1200" dirty="0">
              <a:cs typeface="Aria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dirty="0"/>
          </a:p>
        </p:txBody>
      </p:sp>
    </p:spTree>
    <p:extLst>
      <p:ext uri="{BB962C8B-B14F-4D97-AF65-F5344CB8AC3E}">
        <p14:creationId xmlns:p14="http://schemas.microsoft.com/office/powerpoint/2010/main" val="274235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Smaksensation</a:t>
            </a:r>
          </a:p>
          <a:p>
            <a:pPr marL="0" indent="0">
              <a:buNone/>
            </a:pPr>
            <a:endParaRPr lang="sv-SE" sz="1200" dirty="0"/>
          </a:p>
          <a:p>
            <a:pPr marL="0" indent="0">
              <a:buNone/>
            </a:pPr>
            <a:r>
              <a:rPr lang="sv-SE" sz="1200" dirty="0"/>
              <a:t>Om alla barnen ammar och ingen har börjat med smakprover/sensationer, vänta med den här bilden till nästa träff.</a:t>
            </a:r>
          </a:p>
          <a:p>
            <a:pPr marL="0" indent="0">
              <a:buNone/>
            </a:pPr>
            <a:endParaRPr lang="sv-SE" sz="1200" dirty="0">
              <a:cs typeface="Arial" panose="020B0604020202020204"/>
            </a:endParaRPr>
          </a:p>
          <a:p>
            <a:pPr marL="0" indent="0">
              <a:buNone/>
            </a:pPr>
            <a:r>
              <a:rPr lang="sv-SE" sz="1200" dirty="0"/>
              <a:t>Syftet med smaksensation är att barnet ska få smaka olika smaker och olika konsistenser. Märk väl, det gäller att bara smaka. </a:t>
            </a:r>
          </a:p>
          <a:p>
            <a:pPr marL="0" indent="0">
              <a:buNone/>
            </a:pPr>
            <a:endParaRPr lang="sv-SE" sz="1200" dirty="0"/>
          </a:p>
          <a:p>
            <a:pPr marL="0" indent="0">
              <a:buNone/>
            </a:pPr>
            <a:r>
              <a:rPr lang="sv-SE" sz="1200" dirty="0"/>
              <a:t>Det finns ingen anledning att stressa barnet, det kan bli en portion vid 5½ -6 månader.  Likaså, det beror på hur barnet utvecklar och hur intresserad barnet är av smaksensation. </a:t>
            </a:r>
          </a:p>
          <a:p>
            <a:pPr marL="0" indent="0">
              <a:buNone/>
            </a:pPr>
            <a:endParaRPr lang="sv-SE" sz="1200" dirty="0">
              <a:cs typeface="Arial" panose="020B0604020202020204"/>
            </a:endParaRPr>
          </a:p>
          <a:p>
            <a:pPr marL="0" indent="0">
              <a:buNone/>
            </a:pPr>
            <a:r>
              <a:rPr lang="sv-SE" sz="1200" dirty="0"/>
              <a:t>Om några föräldrar vill pröva att börja med smaksensation är det viktigt att låta barnet få smaka på många olika smaker. Det tar olika lång tid för barnen att vänja sig vid nya smaker.</a:t>
            </a:r>
          </a:p>
          <a:p>
            <a:pPr marL="0" indent="0">
              <a:buNone/>
            </a:pPr>
            <a:endParaRPr lang="sv-SE" sz="1200" dirty="0">
              <a:cs typeface="Arial"/>
            </a:endParaRPr>
          </a:p>
          <a:p>
            <a:pPr marL="0" indent="0">
              <a:buNone/>
            </a:pPr>
            <a:r>
              <a:rPr lang="sv-SE" sz="1200" dirty="0"/>
              <a:t>Låta barnet få smaka på många olika smaker. Det tar olika lång tid för barnen att vänja sig vid nya smaker.</a:t>
            </a:r>
          </a:p>
          <a:p>
            <a:pPr marL="0" indent="0">
              <a:buNone/>
            </a:pPr>
            <a:endParaRPr lang="sv-SE" sz="1200" dirty="0">
              <a:cs typeface="Arial" panose="020B0604020202020204"/>
            </a:endParaRPr>
          </a:p>
          <a:p>
            <a:pPr marL="0" indent="0">
              <a:buNone/>
            </a:pPr>
            <a:r>
              <a:rPr lang="sv-SE" sz="1200" dirty="0"/>
              <a:t>Var tydlig med att man inte behöver köpa klämmisar, saft, majskrokar mm. Klämmisarna gör ingen nytta för den orala utvecklingen.</a:t>
            </a:r>
          </a:p>
          <a:p>
            <a:pPr marL="0" indent="0">
              <a:buNone/>
            </a:pPr>
            <a:endParaRPr lang="sv-SE" sz="1200" dirty="0">
              <a:cs typeface="Arial"/>
            </a:endParaRPr>
          </a:p>
          <a:p>
            <a:pPr marL="0" indent="0">
              <a:buNone/>
            </a:pPr>
            <a:r>
              <a:rPr lang="sv-SE" sz="1200" dirty="0"/>
              <a:t>D-vitamin - Det är särskilt viktigt med tillskott under vinterhalvåret. </a:t>
            </a:r>
          </a:p>
          <a:p>
            <a:pPr marL="0" indent="0">
              <a:buNone/>
            </a:pPr>
            <a:endParaRPr lang="sv-SE" sz="1200" dirty="0">
              <a:cs typeface="Arial" panose="020B0604020202020204"/>
            </a:endParaRPr>
          </a:p>
          <a:p>
            <a:pPr marL="0" indent="0">
              <a:buNone/>
            </a:pPr>
            <a:r>
              <a:rPr lang="sv-SE" sz="1200" dirty="0"/>
              <a:t>Honung är en produkt som du inte ska ge till barn under ett år. Orsaken är att det kan innehålla sporer av en bakterie som i det nyfödda barnet kan bilda ett gift. </a:t>
            </a:r>
            <a:endParaRPr lang="sv-SE" sz="1200" dirty="0">
              <a:cs typeface="Arial" panose="020B0604020202020204"/>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D-vitamin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D-vitamin (livsmedelsverket.se)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Bra mat för barn 0-5 </a:t>
            </a:r>
            <a:r>
              <a:rPr lang="sv-SE" sz="1200" dirty="0" err="1">
                <a:solidFill>
                  <a:srgbClr val="0070C0"/>
                </a:solidFill>
                <a:hlinkClick r:id="rId6">
                  <a:extLst>
                    <a:ext uri="{A12FA001-AC4F-418D-AE19-62706E023703}">
                      <ahyp:hlinkClr xmlns:ahyp="http://schemas.microsoft.com/office/drawing/2018/hyperlinkcolor" val="tx"/>
                    </a:ext>
                  </a:extLst>
                </a:hlinkClick>
              </a:rPr>
              <a:t>år_Handledning</a:t>
            </a:r>
            <a:r>
              <a:rPr lang="sv-SE" sz="1200" dirty="0">
                <a:solidFill>
                  <a:srgbClr val="0070C0"/>
                </a:solidFill>
                <a:hlinkClick r:id="rId6">
                  <a:extLst>
                    <a:ext uri="{A12FA001-AC4F-418D-AE19-62706E023703}">
                      <ahyp:hlinkClr xmlns:ahyp="http://schemas.microsoft.com/office/drawing/2018/hyperlinkcolor" val="tx"/>
                    </a:ext>
                  </a:extLst>
                </a:hlinkClick>
              </a:rPr>
              <a:t> BHV_Livsmedelsverket.pdf (regionjh.se)</a:t>
            </a:r>
            <a:endParaRPr lang="sv-SE" sz="1200" dirty="0">
              <a:solidFill>
                <a:srgbClr val="0070C0"/>
              </a:solidFill>
            </a:endParaRPr>
          </a:p>
          <a:p>
            <a:endParaRPr lang="sv-SE" sz="2000" dirty="0">
              <a:solidFill>
                <a:srgbClr val="0070C0"/>
              </a:solidFill>
              <a:cs typeface="Arial"/>
            </a:endParaRPr>
          </a:p>
          <a:p>
            <a:endParaRPr lang="sv-SE" sz="20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2E8F3E89-26AC-4111-96E3-B2FAD4D2055D}" type="slidenum">
              <a:rPr lang="sv-SE" smtClean="0"/>
              <a:t>6</a:t>
            </a:fld>
            <a:endParaRPr lang="sv-SE" dirty="0"/>
          </a:p>
        </p:txBody>
      </p:sp>
    </p:spTree>
    <p:extLst>
      <p:ext uri="{BB962C8B-B14F-4D97-AF65-F5344CB8AC3E}">
        <p14:creationId xmlns:p14="http://schemas.microsoft.com/office/powerpoint/2010/main" val="215507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Vänta ett år med ….</a:t>
            </a:r>
          </a:p>
          <a:p>
            <a:pPr marL="0" indent="0">
              <a:buNone/>
            </a:pPr>
            <a:endParaRPr lang="sv-SE" sz="1200" b="1" dirty="0">
              <a:cs typeface="Calibri"/>
            </a:endParaRPr>
          </a:p>
          <a:p>
            <a:pPr marL="0" indent="0">
              <a:buNone/>
            </a:pPr>
            <a:r>
              <a:rPr lang="sv-SE" sz="1200" dirty="0"/>
              <a:t>Barn under ett år ska inte äta vissa livsmedel. Det gäller till exempel spenat och honung. </a:t>
            </a:r>
          </a:p>
          <a:p>
            <a:pPr marL="0" indent="0">
              <a:buNone/>
            </a:pPr>
            <a:endParaRPr lang="sv-SE" sz="1200" dirty="0">
              <a:cs typeface="Arial"/>
            </a:endParaRPr>
          </a:p>
          <a:p>
            <a:pPr marL="0" indent="0">
              <a:buNone/>
            </a:pPr>
            <a:r>
              <a:rPr lang="sv-SE" sz="1200" dirty="0"/>
              <a:t>Barnet behöver inte så mycket salt. </a:t>
            </a:r>
          </a:p>
          <a:p>
            <a:pPr marL="0" indent="0">
              <a:buNone/>
            </a:pPr>
            <a:endParaRPr lang="sv-SE" sz="1200" dirty="0">
              <a:cs typeface="Arial"/>
            </a:endParaRPr>
          </a:p>
          <a:p>
            <a:pPr marL="0" indent="0">
              <a:buNone/>
            </a:pPr>
            <a:r>
              <a:rPr lang="sv-SE" sz="1200" dirty="0"/>
              <a:t>Maten kan i stället smaksättas med andra kryddor såsom basilika och vitlök.</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Livsmedelsverkets rapportserie</a:t>
            </a:r>
            <a:endParaRPr lang="sv-SE" sz="1200" dirty="0">
              <a:solidFill>
                <a:srgbClr val="0070C0"/>
              </a:solidFill>
            </a:endParaRPr>
          </a:p>
          <a:p>
            <a:endParaRPr lang="sv-SE" sz="1200" dirty="0">
              <a:solidFill>
                <a:srgbClr val="0070C0"/>
              </a:solidFill>
              <a:cs typeface="Arial"/>
            </a:endParaRPr>
          </a:p>
          <a:p>
            <a:endParaRPr lang="sv-SE" sz="1200" dirty="0">
              <a:cs typeface="Aria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302141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b="1" dirty="0">
                <a:cs typeface="Calibri"/>
              </a:rPr>
              <a:t>Undvik helt ….</a:t>
            </a:r>
          </a:p>
          <a:p>
            <a:pPr marL="0" indent="0">
              <a:buNone/>
            </a:pPr>
            <a:endParaRPr lang="sv-SE" sz="1200" b="1" dirty="0">
              <a:cs typeface="Calibri"/>
            </a:endParaRPr>
          </a:p>
          <a:p>
            <a:pPr marL="0" indent="0">
              <a:buNone/>
            </a:pPr>
            <a:r>
              <a:rPr lang="sv-SE" sz="1200" dirty="0">
                <a:cs typeface="Calibri"/>
              </a:rPr>
              <a:t>Vissa produkter bör undvikas helt såsom riskakor och risdrycker.</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0B863A3-F6DA-432C-A68C-0B1EB56ED58E}" type="slidenum">
              <a:rPr lang="sv-SE" smtClean="0"/>
              <a:t>8</a:t>
            </a:fld>
            <a:endParaRPr lang="sv-SE" dirty="0"/>
          </a:p>
        </p:txBody>
      </p:sp>
    </p:spTree>
    <p:extLst>
      <p:ext uri="{BB962C8B-B14F-4D97-AF65-F5344CB8AC3E}">
        <p14:creationId xmlns:p14="http://schemas.microsoft.com/office/powerpoint/2010/main" val="200884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Vegetarisk mat</a:t>
            </a:r>
          </a:p>
          <a:p>
            <a:pPr marL="0" indent="0">
              <a:buNone/>
            </a:pPr>
            <a:endParaRPr lang="sv-SE" sz="1200" b="1" dirty="0"/>
          </a:p>
          <a:p>
            <a:pPr marL="0" indent="0">
              <a:buNone/>
            </a:pPr>
            <a:r>
              <a:rPr lang="sv-SE" sz="1200" dirty="0"/>
              <a:t>Om alla barnen ammar och ingen har börjat med smakprover/sensationer, vänta med den här bilden till nästa träff.</a:t>
            </a:r>
          </a:p>
          <a:p>
            <a:pPr marL="0" indent="0">
              <a:buNone/>
            </a:pPr>
            <a:endParaRPr lang="sv-SE" sz="1200" dirty="0"/>
          </a:p>
          <a:p>
            <a:pPr marL="0" indent="0">
              <a:buNone/>
            </a:pPr>
            <a:r>
              <a:rPr lang="sv-SE" sz="1200" dirty="0"/>
              <a:t>Intresset för vegetarisk mat ökar och enligt Livsmedelsverkets kostråd för barn är det i sin ordning att ge även de minsta helt vegetabilisk föda. </a:t>
            </a:r>
          </a:p>
          <a:p>
            <a:pPr marL="0" indent="0">
              <a:buNone/>
            </a:pPr>
            <a:endParaRPr lang="sv-SE" sz="1200" dirty="0"/>
          </a:p>
          <a:p>
            <a:pPr marL="0" indent="0">
              <a:buNone/>
            </a:pPr>
            <a:r>
              <a:rPr lang="sv-SE" sz="1200" dirty="0"/>
              <a:t>Enligt Livsmedelsverket skriver att om den vegetariska kosten är väl sammansatt, innehåller berikade produkter och ger tillräckligt med energi och näring kan barn äta mat helt utan animaliska produkter.</a:t>
            </a:r>
            <a:endParaRPr lang="sv-SE" sz="1200" dirty="0">
              <a:cs typeface="Arial"/>
            </a:endParaRPr>
          </a:p>
          <a:p>
            <a:pPr marL="0" indent="0">
              <a:buNone/>
            </a:pPr>
            <a:r>
              <a:rPr lang="sv-SE" sz="1200" dirty="0"/>
              <a:t>Men det är viktigt att känna till olika begrepp:</a:t>
            </a:r>
          </a:p>
          <a:p>
            <a:pPr marL="171450" indent="-171450">
              <a:buFont typeface="Arial" panose="020B0604020202020204" pitchFamily="34" charset="0"/>
              <a:buChar char="•"/>
            </a:pPr>
            <a:r>
              <a:rPr lang="sv-SE" sz="1200" dirty="0"/>
              <a:t>Baljväxter, som bönor, ärter, linser, tofu eller andra bön- och ärtprodukter</a:t>
            </a:r>
          </a:p>
          <a:p>
            <a:pPr marL="171450" indent="-171450">
              <a:buFont typeface="Arial" panose="020B0604020202020204" pitchFamily="34" charset="0"/>
              <a:buChar char="•"/>
            </a:pPr>
            <a:r>
              <a:rPr lang="sv-SE" sz="1200" dirty="0"/>
              <a:t>Fullkornsprodukter, till exempel havregryn, korngryn, råris, fullkornsbröd och/eller fullkornspasta</a:t>
            </a:r>
          </a:p>
          <a:p>
            <a:pPr marL="171450" indent="-171450">
              <a:buFont typeface="Arial" panose="020B0604020202020204" pitchFamily="34" charset="0"/>
              <a:buChar char="•"/>
            </a:pPr>
            <a:r>
              <a:rPr lang="sv-SE" sz="1200" dirty="0"/>
              <a:t>Grönsaker och rotfrukter</a:t>
            </a:r>
          </a:p>
          <a:p>
            <a:pPr marL="171450" indent="-171450">
              <a:buFont typeface="Arial" panose="020B0604020202020204" pitchFamily="34" charset="0"/>
              <a:buChar char="•"/>
            </a:pPr>
            <a:r>
              <a:rPr lang="sv-SE" sz="1200" dirty="0"/>
              <a:t>Frukt och bär</a:t>
            </a:r>
          </a:p>
          <a:p>
            <a:pPr marL="171450" indent="-171450">
              <a:buFont typeface="Arial" panose="020B0604020202020204" pitchFamily="34" charset="0"/>
              <a:buChar char="•"/>
            </a:pPr>
            <a:r>
              <a:rPr lang="sv-SE" sz="1200" dirty="0"/>
              <a:t>Lättmjölk och magra mejeriprodukter - eller berikade vegetabiliska produkter</a:t>
            </a:r>
          </a:p>
          <a:p>
            <a:pPr marL="171450" indent="-171450">
              <a:buFont typeface="Arial" panose="020B0604020202020204" pitchFamily="34" charset="0"/>
              <a:buChar char="•"/>
            </a:pPr>
            <a:r>
              <a:rPr lang="sv-SE" sz="1200" dirty="0"/>
              <a:t>Rapsolja och rapsoljebaserade matfetter</a:t>
            </a:r>
          </a:p>
          <a:p>
            <a:endParaRPr lang="en-US" dirty="0">
              <a:latin typeface="Calibri"/>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Vegetariska koster till barn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Vegetarisk mat (livsmedelsverket.se)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Vegetarisk mat är bra – även för små barn (lakartidningen.se)</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154054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Barnolycksfall</a:t>
            </a:r>
          </a:p>
          <a:p>
            <a:pPr marL="0" indent="0">
              <a:buNone/>
            </a:pPr>
            <a:endParaRPr lang="sv-SE" sz="1200" b="1" dirty="0">
              <a:cs typeface="Arial"/>
            </a:endParaRPr>
          </a:p>
          <a:p>
            <a:pPr marL="0" indent="0">
              <a:buNone/>
            </a:pPr>
            <a:r>
              <a:rPr lang="sv-SE" sz="1200" dirty="0"/>
              <a:t>Många barn kan nu ofta själv rulla från sida till rygg och tvärtom. </a:t>
            </a:r>
          </a:p>
          <a:p>
            <a:pPr marL="0" indent="0">
              <a:buNone/>
            </a:pPr>
            <a:endParaRPr lang="sv-SE" sz="1200" dirty="0"/>
          </a:p>
          <a:p>
            <a:pPr marL="0" indent="0">
              <a:buNone/>
            </a:pPr>
            <a:r>
              <a:rPr lang="sv-SE" sz="1200" dirty="0"/>
              <a:t>Även om barnet ännu inte kryper så bör du redan nu fundera på hur du ska barnsäkra hemmet. Viktigt att säkerheten i bilen tas på allvar. </a:t>
            </a:r>
          </a:p>
          <a:p>
            <a:pPr marL="0" indent="0">
              <a:buNone/>
            </a:pPr>
            <a:endParaRPr lang="sv-SE" sz="1200" dirty="0"/>
          </a:p>
          <a:p>
            <a:pPr marL="0" indent="0">
              <a:buNone/>
            </a:pPr>
            <a:r>
              <a:rPr lang="sv-SE" sz="1200" dirty="0"/>
              <a:t>Spädbarnet ska sitta i ett babyskydd, en stol som kan lyftas ur bilen och bäras i ett handtag. Bilstolen ska placeras i framsätet med ryggen mot körriktningen, men bara om det inte finns en airbag eller om airbagen kopplats från. Framsätet ska flyttas bakåt så långt som möjligt så att barnet inte skadas vid en frontalkrock avståndet mellan barnstolen och instrumentbrädan ska vara minst 20 centimeter. Stolen ska fästas med trepunktsbälte. Tänk på att en bebis inte kan sitta i långa perioder i bilbarnstolen.</a:t>
            </a:r>
          </a:p>
          <a:p>
            <a:pPr marL="0" indent="0">
              <a:buNone/>
            </a:pPr>
            <a:endParaRPr lang="sv-SE" sz="1200" dirty="0">
              <a:cs typeface="Arial" panose="020B0604020202020204"/>
            </a:endParaRPr>
          </a:p>
          <a:p>
            <a:pPr marL="0" indent="0">
              <a:buNone/>
            </a:pPr>
            <a:r>
              <a:rPr lang="sv-SE" sz="1200" dirty="0"/>
              <a:t>En del barn har börjat med att sätta sina händer I munnen, några har börjat med smaksensationer.</a:t>
            </a:r>
          </a:p>
          <a:p>
            <a:pPr marL="0" indent="0">
              <a:buNone/>
            </a:pPr>
            <a:endParaRPr lang="sv-SE" sz="1200" dirty="0"/>
          </a:p>
          <a:p>
            <a:pPr marL="0" indent="0">
              <a:buNone/>
            </a:pPr>
            <a:r>
              <a:rPr lang="sv-SE" sz="1200" dirty="0"/>
              <a:t>En del barn riskerar att sätta I halsen, en del barn upplever att barnet får en kräk- eller kväljreflexen, detta är olika stark hos olika barn. </a:t>
            </a:r>
          </a:p>
          <a:p>
            <a:pPr marL="0" indent="0">
              <a:buNone/>
            </a:pPr>
            <a:endParaRPr lang="sv-SE" sz="1200" dirty="0"/>
          </a:p>
          <a:p>
            <a:pPr marL="0" indent="0">
              <a:buNone/>
            </a:pPr>
            <a:r>
              <a:rPr lang="sv-SE" sz="1200" dirty="0"/>
              <a:t>Tillsammans med host- och kräkreflexen fungerar kräkreflexen som ett försvar mot att sätta i halsen. Viktigt att inte lämna barnet själv när barnet äter, ha uppsikt över barnet dvs vänd barnvagnen mot dig, inte äta I bilen osv.</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3-5 månader - Rikshandboken i barnhälsovård (rikshandboken-bhv.se)</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254666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Hur har alkoholvanorna förändrats sen vi blev föräldrar?</a:t>
            </a:r>
          </a:p>
          <a:p>
            <a:pPr marL="0" indent="0">
              <a:buNone/>
            </a:pPr>
            <a:endParaRPr lang="sv-SE" sz="1200" b="1" dirty="0"/>
          </a:p>
          <a:p>
            <a:pPr marL="0" indent="0">
              <a:buNone/>
            </a:pPr>
            <a:r>
              <a:rPr lang="sv-SE" sz="1200" dirty="0"/>
              <a:t>Låt gruppen diskutera</a:t>
            </a:r>
          </a:p>
          <a:p>
            <a:pPr marL="171450" indent="-171450">
              <a:buFont typeface="Arial" panose="020B0604020202020204" pitchFamily="34" charset="0"/>
              <a:buChar char="•"/>
            </a:pPr>
            <a:r>
              <a:rPr lang="sv-SE" sz="1200" dirty="0"/>
              <a:t>Hur dom tror att barn upplever situationer när vuxna är påverkade oavsett om det är alkohol, läkemedel eller annat. </a:t>
            </a:r>
          </a:p>
          <a:p>
            <a:pPr marL="171450" indent="-171450">
              <a:buFont typeface="Arial" panose="020B0604020202020204" pitchFamily="34" charset="0"/>
              <a:buChar char="•"/>
            </a:pPr>
            <a:r>
              <a:rPr lang="sv-SE" sz="1200" dirty="0"/>
              <a:t>Hur upplevde ni när ni var barn? Blev ni rädda, obekväma?</a:t>
            </a:r>
            <a:endParaRPr lang="sv-SE" sz="1200" dirty="0">
              <a:cs typeface="Arial"/>
            </a:endParaRPr>
          </a:p>
          <a:p>
            <a:pPr marL="171450" indent="-171450">
              <a:buFont typeface="Arial" panose="020B0604020202020204" pitchFamily="34" charset="0"/>
              <a:buChar char="•"/>
            </a:pPr>
            <a:r>
              <a:rPr lang="sv-SE" sz="1200" dirty="0"/>
              <a:t>Har alkoholvanorna förändrats sen ni blev föräldrar?</a:t>
            </a:r>
          </a:p>
          <a:p>
            <a:pPr marL="171450" indent="-171450">
              <a:buFont typeface="Arial" panose="020B0604020202020204" pitchFamily="34" charset="0"/>
              <a:buChar char="•"/>
            </a:pPr>
            <a:endParaRPr lang="sv-SE" sz="1200" dirty="0">
              <a:cs typeface="Arial" panose="020B0604020202020204"/>
            </a:endParaRPr>
          </a:p>
          <a:p>
            <a:pPr marL="0" indent="0">
              <a:buNone/>
            </a:pPr>
            <a:r>
              <a:rPr lang="sv-SE" sz="1200" dirty="0"/>
              <a:t>Även tobaksvanor har påverkan på barnets hälsa. Rent generellt röker något fler pappor än mammor (Socialstyrelse statistik).</a:t>
            </a:r>
          </a:p>
          <a:p>
            <a:pPr marL="0" indent="0">
              <a:buNone/>
            </a:pPr>
            <a:endParaRPr lang="sv-SE" sz="1200" dirty="0">
              <a:cs typeface="Arial"/>
            </a:endParaRPr>
          </a:p>
          <a:p>
            <a:pPr marL="0" indent="0">
              <a:buNone/>
            </a:pPr>
            <a:r>
              <a:rPr lang="sv-SE" sz="1200" dirty="0"/>
              <a:t>Informera föräldrarna att dom ska våga be om hjälp att sluta röka. </a:t>
            </a:r>
          </a:p>
          <a:p>
            <a:pPr marL="0" indent="0">
              <a:buNone/>
            </a:pPr>
            <a:endParaRPr lang="sv-SE" sz="1200" dirty="0">
              <a:cs typeface="Arial" panose="020B0604020202020204"/>
            </a:endParaRPr>
          </a:p>
          <a:p>
            <a:pPr marL="0" indent="0">
              <a:buNone/>
            </a:pPr>
            <a:r>
              <a:rPr lang="sv-SE" sz="1200" dirty="0"/>
              <a:t>Se till att du har tillgång till tobaksavvänjningsmaterial. Ta reda på om det finns stödgrupper i kommunen, kyrkan, ideella organisationer mm.</a:t>
            </a:r>
          </a:p>
          <a:p>
            <a:pPr marL="0" indent="0">
              <a:buNone/>
            </a:pPr>
            <a:endParaRPr lang="sv-SE" sz="1200" dirty="0">
              <a:cs typeface="Arial" panose="020B0604020202020204"/>
            </a:endParaRPr>
          </a:p>
          <a:p>
            <a:pPr marL="0" indent="0">
              <a:buNone/>
            </a:pPr>
            <a:r>
              <a:rPr lang="sv-SE" sz="1200" dirty="0"/>
              <a:t>Lyft upp frågan, men ta det individuella samtalet avsides. </a:t>
            </a:r>
            <a:endParaRPr lang="sv-SE" sz="1200" dirty="0">
              <a:cs typeface="Arial"/>
            </a:endParaRP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 och tobak - Rikshandboken i barnhälsovård (rikshandboken-bhv.se)</a:t>
            </a:r>
            <a:endParaRPr lang="sv-SE" sz="1200" dirty="0">
              <a:solidFill>
                <a:srgbClr val="0070C0"/>
              </a:solidFill>
              <a:cs typeface="Aria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Statistik om rökvanor bland spädbarnsföräldrar - Socialstyrelsen</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Ny WHO-rapport: Tobakskontroll för barns hälsa och utveckling | A Non Smoking Generation</a:t>
            </a:r>
            <a:endParaRPr lang="sv-SE" sz="1200" dirty="0">
              <a:solidFill>
                <a:srgbClr val="0070C0"/>
              </a:solidFill>
            </a:endParaRPr>
          </a:p>
          <a:p>
            <a:pPr marL="0" indent="0">
              <a:buNone/>
            </a:pPr>
            <a:r>
              <a:rPr lang="sv-SE" sz="1200" dirty="0">
                <a:solidFill>
                  <a:srgbClr val="0070C0"/>
                </a:solidFill>
                <a:hlinkClick r:id="rId6">
                  <a:extLst>
                    <a:ext uri="{A12FA001-AC4F-418D-AE19-62706E023703}">
                      <ahyp:hlinkClr xmlns:ahyp="http://schemas.microsoft.com/office/drawing/2018/hyperlinkcolor" val="tx"/>
                    </a:ext>
                  </a:extLst>
                </a:hlinkClick>
              </a:rPr>
              <a:t>Hjälp att sluta röka - 1177</a:t>
            </a:r>
            <a:endParaRPr lang="sv-SE" sz="1200" dirty="0">
              <a:solidFill>
                <a:srgbClr val="0070C0"/>
              </a:solidFill>
            </a:endParaRPr>
          </a:p>
          <a:p>
            <a:pPr marL="0" indent="0">
              <a:buNone/>
            </a:pPr>
            <a:r>
              <a:rPr lang="sv-SE" sz="1200" dirty="0">
                <a:solidFill>
                  <a:srgbClr val="0070C0"/>
                </a:solidFill>
                <a:hlinkClick r:id="rId7">
                  <a:extLst>
                    <a:ext uri="{A12FA001-AC4F-418D-AE19-62706E023703}">
                      <ahyp:hlinkClr xmlns:ahyp="http://schemas.microsoft.com/office/drawing/2018/hyperlinkcolor" val="tx"/>
                    </a:ext>
                  </a:extLst>
                </a:hlinkClick>
              </a:rPr>
              <a:t>Så kan du ändra dina alkoholvanor - 1177</a:t>
            </a:r>
            <a:endParaRPr lang="sv-SE" sz="1200" dirty="0">
              <a:solidFill>
                <a:srgbClr val="0070C0"/>
              </a:solidFill>
            </a:endParaRPr>
          </a:p>
          <a:p>
            <a:pPr>
              <a:defRPr/>
            </a:pPr>
            <a:endParaRPr lang="sv-SE" sz="1200" dirty="0">
              <a:cs typeface="Arial"/>
            </a:endParaRPr>
          </a:p>
          <a:p>
            <a:pPr marL="0" marR="0" lvl="0" indent="0" algn="l" defTabSz="914400">
              <a:lnSpc>
                <a:spcPct val="100000"/>
              </a:lnSpc>
              <a:spcBef>
                <a:spcPts val="0"/>
              </a:spcBef>
              <a:spcAft>
                <a:spcPts val="0"/>
              </a:spcAft>
              <a:buClrTx/>
              <a:buSzTx/>
              <a:buFontTx/>
              <a:buNone/>
              <a:tabLst/>
              <a:defRPr/>
            </a:pPr>
            <a:endParaRPr lang="sv-SE" sz="1200" dirty="0">
              <a:cs typeface="Arial"/>
            </a:endParaRPr>
          </a:p>
          <a:p>
            <a:pPr algn="l"/>
            <a:endParaRPr lang="sv-SE" sz="1200" b="1" dirty="0">
              <a:cs typeface="Arial" panose="020B0604020202020204" pitchFamily="34" charset="0"/>
            </a:endParaRPr>
          </a:p>
          <a:p>
            <a:pPr algn="l"/>
            <a:endParaRPr lang="sv-SE" sz="1200" dirty="0">
              <a:latin typeface="Arial"/>
              <a:cs typeface="Arial"/>
            </a:endParaRPr>
          </a:p>
          <a:p>
            <a:pPr algn="l"/>
            <a:endParaRPr lang="sv-SE" sz="1200" dirty="0">
              <a:latin typeface="Arial" panose="020B0604020202020204" pitchFamily="34" charset="0"/>
              <a:cs typeface="Arial" panose="020B0604020202020204" pitchFamily="34" charset="0"/>
            </a:endParaRPr>
          </a:p>
          <a:p>
            <a:pPr algn="l"/>
            <a:endParaRPr lang="sv-SE" sz="1200" dirty="0">
              <a:latin typeface="Arial"/>
              <a:cs typeface="Arial"/>
            </a:endParaRPr>
          </a:p>
          <a:p>
            <a:endParaRPr lang="sv-SE" dirty="0"/>
          </a:p>
        </p:txBody>
      </p:sp>
      <p:sp>
        <p:nvSpPr>
          <p:cNvPr id="4" name="Platshållare för bildnummer 3"/>
          <p:cNvSpPr>
            <a:spLocks noGrp="1"/>
          </p:cNvSpPr>
          <p:nvPr>
            <p:ph type="sldNum" sz="quarter" idx="5"/>
          </p:nvPr>
        </p:nvSpPr>
        <p:spPr/>
        <p:txBody>
          <a:bodyPr/>
          <a:lstStyle/>
          <a:p>
            <a:fld id="{2E8F3E89-26AC-4111-96E3-B2FAD4D2055D}" type="slidenum">
              <a:rPr lang="sv-SE" smtClean="0"/>
              <a:t>13</a:t>
            </a:fld>
            <a:endParaRPr lang="sv-SE" dirty="0"/>
          </a:p>
        </p:txBody>
      </p:sp>
    </p:spTree>
    <p:extLst>
      <p:ext uri="{BB962C8B-B14F-4D97-AF65-F5344CB8AC3E}">
        <p14:creationId xmlns:p14="http://schemas.microsoft.com/office/powerpoint/2010/main" val="3905835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A672A-22A5-5C49-93D1-B1BE390EC6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6D3A2E-CE4F-CC43-A74E-3FF85ED8C261}"/>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8F762B85-0B45-FA40-B052-8F72550684E5}"/>
              </a:ext>
            </a:extLst>
          </p:cNvPr>
          <p:cNvSpPr>
            <a:spLocks noGrp="1"/>
          </p:cNvSpPr>
          <p:nvPr>
            <p:ph type="dt" sz="half" idx="10"/>
          </p:nvPr>
        </p:nvSpPr>
        <p:spPr/>
        <p:txBody>
          <a:bodyPr/>
          <a:lstStyle/>
          <a:p>
            <a:fld id="{A057BF7D-2428-E842-BA68-DBB757B93E7D}" type="datetimeFigureOut">
              <a:rPr lang="sv-SE" smtClean="0"/>
              <a:t>2023-10-24</a:t>
            </a:fld>
            <a:endParaRPr lang="sv-SE" dirty="0"/>
          </a:p>
        </p:txBody>
      </p:sp>
      <p:sp>
        <p:nvSpPr>
          <p:cNvPr id="5" name="Platshållare för sidfot 4">
            <a:extLst>
              <a:ext uri="{FF2B5EF4-FFF2-40B4-BE49-F238E27FC236}">
                <a16:creationId xmlns:a16="http://schemas.microsoft.com/office/drawing/2014/main" id="{B8E007C9-C1A0-5E49-9093-0ADB6D6057A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A541011-7E03-A14F-80B7-323701532838}"/>
              </a:ext>
            </a:extLst>
          </p:cNvPr>
          <p:cNvSpPr>
            <a:spLocks noGrp="1"/>
          </p:cNvSpPr>
          <p:nvPr>
            <p:ph type="sldNum" sz="quarter" idx="12"/>
          </p:nvPr>
        </p:nvSpPr>
        <p:spPr/>
        <p:txBody>
          <a:bodyPr/>
          <a:lstStyle/>
          <a:p>
            <a:fld id="{70C71543-14EA-6D4B-B4A8-2CC3BE1DD621}" type="slidenum">
              <a:rPr lang="sv-SE" smtClean="0"/>
              <a:t>‹#›</a:t>
            </a:fld>
            <a:endParaRPr lang="sv-SE" dirty="0"/>
          </a:p>
        </p:txBody>
      </p:sp>
    </p:spTree>
    <p:extLst>
      <p:ext uri="{BB962C8B-B14F-4D97-AF65-F5344CB8AC3E}">
        <p14:creationId xmlns:p14="http://schemas.microsoft.com/office/powerpoint/2010/main" val="358572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2" r:id="rId15"/>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t>mars 2023</a:t>
            </a:r>
            <a:endParaRPr lang="sv-SE" sz="2400" dirty="0"/>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416688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793450-4C1F-5B08-9905-7C10F7BEA801}"/>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73606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2A69A7-0C17-CC45-888A-A6BD5D9721F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Barnolycksfall</a:t>
            </a:r>
            <a:endParaRPr lang="sv-SE" dirty="0"/>
          </a:p>
        </p:txBody>
      </p:sp>
      <p:sp>
        <p:nvSpPr>
          <p:cNvPr id="3" name="Platshållare för innehåll 2">
            <a:extLst>
              <a:ext uri="{FF2B5EF4-FFF2-40B4-BE49-F238E27FC236}">
                <a16:creationId xmlns:a16="http://schemas.microsoft.com/office/drawing/2014/main" id="{C5B99331-C46A-6441-83B9-6619B59B9FB3}"/>
              </a:ext>
            </a:extLst>
          </p:cNvPr>
          <p:cNvSpPr>
            <a:spLocks noGrp="1"/>
          </p:cNvSpPr>
          <p:nvPr>
            <p:ph sz="quarter" idx="13"/>
          </p:nvPr>
        </p:nvSpPr>
        <p:spPr>
          <a:xfrm>
            <a:off x="803275" y="1665288"/>
            <a:ext cx="5597525" cy="4535488"/>
          </a:xfrm>
        </p:spPr>
        <p:txBody>
          <a:bodyPr vert="horz" lIns="0" tIns="0" rIns="0" bIns="0" rtlCol="0" anchor="t">
            <a:noAutofit/>
          </a:bodyPr>
          <a:lstStyle/>
          <a:p>
            <a:pPr marL="287655" indent="-287655"/>
            <a:r>
              <a:rPr lang="sv-SE" dirty="0"/>
              <a:t>Lämna aldrig barnet utan uppsikt </a:t>
            </a:r>
          </a:p>
          <a:p>
            <a:pPr marL="287655" indent="-287655"/>
            <a:r>
              <a:rPr lang="sv-SE" dirty="0"/>
              <a:t>Använd alltid barnbilstol när barnet åker bil</a:t>
            </a:r>
            <a:endParaRPr lang="sv-SE" dirty="0">
              <a:cs typeface="Arial"/>
            </a:endParaRPr>
          </a:p>
          <a:p>
            <a:pPr marL="287655" indent="-287655"/>
            <a:r>
              <a:rPr lang="sv-SE" dirty="0"/>
              <a:t>Barnet flaskmatas säkrast i famnen, då har man  full uppsikt över barnet</a:t>
            </a:r>
            <a:endParaRPr lang="sv-SE" dirty="0">
              <a:cs typeface="Arial" panose="020B0604020202020204"/>
            </a:endParaRPr>
          </a:p>
          <a:p>
            <a:pPr marL="287655" indent="-287655"/>
            <a:r>
              <a:rPr lang="sv-SE" dirty="0">
                <a:cs typeface="Arial" panose="020B0604020202020204"/>
              </a:rPr>
              <a:t>Viktigt att inte lämna barnet själv när det äter, då det finns risk finns risk att barnet sätter i halsen till exempel i bilen</a:t>
            </a:r>
          </a:p>
          <a:p>
            <a:pPr marL="287655" indent="-287655"/>
            <a:r>
              <a:rPr lang="sv-SE" dirty="0">
                <a:cs typeface="Arial" panose="020B0604020202020204"/>
              </a:rPr>
              <a:t>Plocka undan småsaker som barnet kan sätta i halsen, till exempel legobitar</a:t>
            </a:r>
            <a:endParaRPr lang="sv-SE" dirty="0"/>
          </a:p>
        </p:txBody>
      </p:sp>
      <p:sp>
        <p:nvSpPr>
          <p:cNvPr id="10" name="Platshållare för sidfot 4">
            <a:extLst>
              <a:ext uri="{FF2B5EF4-FFF2-40B4-BE49-F238E27FC236}">
                <a16:creationId xmlns:a16="http://schemas.microsoft.com/office/drawing/2014/main" id="{7286B3B0-E332-AB44-8FBE-48107ED56A56}"/>
              </a:ext>
            </a:extLst>
          </p:cNvPr>
          <p:cNvSpPr txBox="1">
            <a:spLocks/>
          </p:cNvSpPr>
          <p:nvPr/>
        </p:nvSpPr>
        <p:spPr>
          <a:xfrm>
            <a:off x="143739" y="6441500"/>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200" b="1" i="0" u="none" strike="noStrike" dirty="0">
                <a:solidFill>
                  <a:schemeClr val="bg1"/>
                </a:solidFill>
                <a:effectLst/>
                <a:latin typeface="Arial" panose="020B0604020202020204" pitchFamily="34" charset="0"/>
              </a:rPr>
              <a:t>Träff 4 (Barnet vid 4-5 månaders ålder)</a:t>
            </a:r>
          </a:p>
          <a:p>
            <a:pPr algn="ctr"/>
            <a:endParaRPr lang="sv-SE" sz="1400" b="1" dirty="0">
              <a:solidFill>
                <a:schemeClr val="bg1"/>
              </a:solidFill>
              <a:latin typeface="Arial" panose="020B0604020202020204" pitchFamily="34" charset="0"/>
              <a:cs typeface="Arial" panose="020B0604020202020204" pitchFamily="34" charset="0"/>
            </a:endParaRPr>
          </a:p>
        </p:txBody>
      </p:sp>
      <p:pic>
        <p:nvPicPr>
          <p:cNvPr id="11" name="Platshållare för innehåll 5">
            <a:extLst>
              <a:ext uri="{FF2B5EF4-FFF2-40B4-BE49-F238E27FC236}">
                <a16:creationId xmlns:a16="http://schemas.microsoft.com/office/drawing/2014/main" id="{13492831-B235-F84F-96C5-810ED53FFFB6}"/>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7" name="Platshållare för datum 2">
            <a:extLst>
              <a:ext uri="{FF2B5EF4-FFF2-40B4-BE49-F238E27FC236}">
                <a16:creationId xmlns:a16="http://schemas.microsoft.com/office/drawing/2014/main" id="{0CB43398-D39B-354D-8BA1-FE90CA265501}"/>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707DF389-BA13-5A46-93F3-35D02AB39F8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pic>
        <p:nvPicPr>
          <p:cNvPr id="18" name="Bildobjekt 17" descr="En bild som visar klädsel, rita, illustration, tecknad serie&#10;&#10;Automatiskt genererad beskrivning">
            <a:extLst>
              <a:ext uri="{FF2B5EF4-FFF2-40B4-BE49-F238E27FC236}">
                <a16:creationId xmlns:a16="http://schemas.microsoft.com/office/drawing/2014/main" id="{3270C22C-CD60-2D45-A746-0D9701986F2C}"/>
              </a:ext>
            </a:extLst>
          </p:cNvPr>
          <p:cNvPicPr>
            <a:picLocks noChangeAspect="1"/>
          </p:cNvPicPr>
          <p:nvPr/>
        </p:nvPicPr>
        <p:blipFill>
          <a:blip r:embed="rId4"/>
          <a:stretch>
            <a:fillRect/>
          </a:stretch>
        </p:blipFill>
        <p:spPr>
          <a:xfrm>
            <a:off x="7284040" y="894470"/>
            <a:ext cx="4780549" cy="4782430"/>
          </a:xfrm>
          <a:prstGeom prst="rect">
            <a:avLst/>
          </a:prstGeom>
        </p:spPr>
      </p:pic>
    </p:spTree>
    <p:extLst>
      <p:ext uri="{BB962C8B-B14F-4D97-AF65-F5344CB8AC3E}">
        <p14:creationId xmlns:p14="http://schemas.microsoft.com/office/powerpoint/2010/main" val="38969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27CBDF-BA81-89EA-4344-58A2A2EA3F46}"/>
              </a:ext>
            </a:extLst>
          </p:cNvPr>
          <p:cNvSpPr>
            <a:spLocks noGrp="1"/>
          </p:cNvSpPr>
          <p:nvPr>
            <p:ph type="title"/>
          </p:nvPr>
        </p:nvSpPr>
        <p:spPr/>
        <p:txBody>
          <a:bodyPr/>
          <a:lstStyle/>
          <a:p>
            <a:r>
              <a:rPr lang="sv-SE" dirty="0">
                <a:cs typeface="Arial"/>
              </a:rPr>
              <a:t>Alkohol och tobak</a:t>
            </a:r>
            <a:endParaRPr lang="sv-SE" dirty="0"/>
          </a:p>
        </p:txBody>
      </p:sp>
    </p:spTree>
    <p:extLst>
      <p:ext uri="{BB962C8B-B14F-4D97-AF65-F5344CB8AC3E}">
        <p14:creationId xmlns:p14="http://schemas.microsoft.com/office/powerpoint/2010/main" val="416572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E16BAFB-C018-4F46-995A-0A6EC2BE67E1}"/>
              </a:ext>
            </a:extLst>
          </p:cNvPr>
          <p:cNvSpPr>
            <a:spLocks noGrp="1"/>
          </p:cNvSpPr>
          <p:nvPr>
            <p:ph sz="quarter" idx="13"/>
          </p:nvPr>
        </p:nvSpPr>
        <p:spPr>
          <a:xfrm>
            <a:off x="803276" y="2693093"/>
            <a:ext cx="5808540" cy="4535488"/>
          </a:xfrm>
        </p:spPr>
        <p:txBody>
          <a:bodyPr vert="horz" lIns="0" tIns="0" rIns="0" bIns="0" rtlCol="0" anchor="t">
            <a:noAutofit/>
          </a:bodyPr>
          <a:lstStyle/>
          <a:p>
            <a:pPr marL="287655" indent="-287655"/>
            <a:r>
              <a:rPr lang="sv-SE" dirty="0"/>
              <a:t>Hur tror du att ditt barn upplever dig eller en annan vuxen som är påverkad av till  exempel alkohol eller läkemedel?</a:t>
            </a:r>
          </a:p>
          <a:p>
            <a:pPr marL="287655" indent="-287655"/>
            <a:r>
              <a:rPr lang="sv-SE" dirty="0"/>
              <a:t>Hur påverkar dina mat- och dryckesvanor barnets matvanor?</a:t>
            </a:r>
            <a:endParaRPr lang="sv-SE" dirty="0">
              <a:cs typeface="Arial"/>
            </a:endParaRPr>
          </a:p>
          <a:p>
            <a:pPr marL="287655" indent="-287655"/>
            <a:r>
              <a:rPr lang="sv-SE" dirty="0"/>
              <a:t>Hur har dina tobaksvanor förändrats?</a:t>
            </a:r>
            <a:endParaRPr lang="sv-SE" dirty="0">
              <a:cs typeface="Arial"/>
            </a:endParaRPr>
          </a:p>
        </p:txBody>
      </p:sp>
      <p:sp>
        <p:nvSpPr>
          <p:cNvPr id="9" name="Platshållare för sidfot 4">
            <a:extLst>
              <a:ext uri="{FF2B5EF4-FFF2-40B4-BE49-F238E27FC236}">
                <a16:creationId xmlns:a16="http://schemas.microsoft.com/office/drawing/2014/main" id="{03C195DE-8B0D-914E-B109-A6DA116A4E1A}"/>
              </a:ext>
            </a:extLst>
          </p:cNvPr>
          <p:cNvSpPr txBox="1">
            <a:spLocks/>
          </p:cNvSpPr>
          <p:nvPr/>
        </p:nvSpPr>
        <p:spPr>
          <a:xfrm>
            <a:off x="803276" y="6436230"/>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10" name="Platshållare för innehåll 5">
            <a:extLst>
              <a:ext uri="{FF2B5EF4-FFF2-40B4-BE49-F238E27FC236}">
                <a16:creationId xmlns:a16="http://schemas.microsoft.com/office/drawing/2014/main" id="{EADB183C-CE52-944B-B162-261142FE2BCB}"/>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1E8CE901-565A-2D46-8E03-216688F83E24}"/>
              </a:ext>
            </a:extLst>
          </p:cNvPr>
          <p:cNvSpPr>
            <a:spLocks noGrp="1"/>
          </p:cNvSpPr>
          <p:nvPr>
            <p:ph type="title"/>
          </p:nvPr>
        </p:nvSpPr>
        <p:spPr>
          <a:xfrm>
            <a:off x="803276" y="928742"/>
            <a:ext cx="10585449" cy="1296000"/>
          </a:xfrm>
        </p:spPr>
        <p:txBody>
          <a:bodyPr/>
          <a:lstStyle/>
          <a:p>
            <a:r>
              <a:rPr lang="sv-SE" sz="3600" dirty="0">
                <a:latin typeface="Arial"/>
                <a:cs typeface="Arial"/>
              </a:rPr>
              <a:t>Hur har alkoholvanorna</a:t>
            </a:r>
            <a:br>
              <a:rPr lang="sv-SE" sz="3600" dirty="0">
                <a:latin typeface="Arial" panose="020B0604020202020204" pitchFamily="34" charset="0"/>
                <a:cs typeface="Arial" panose="020B0604020202020204" pitchFamily="34" charset="0"/>
              </a:rPr>
            </a:br>
            <a:r>
              <a:rPr lang="sv-SE" sz="3600" dirty="0">
                <a:latin typeface="Arial"/>
                <a:cs typeface="Arial"/>
              </a:rPr>
              <a:t>förändrats sen vi blev </a:t>
            </a:r>
            <a:br>
              <a:rPr lang="sv-SE" dirty="0">
                <a:latin typeface="Arial"/>
                <a:cs typeface="Arial"/>
              </a:rPr>
            </a:br>
            <a:r>
              <a:rPr lang="sv-SE" sz="3600" dirty="0">
                <a:latin typeface="Arial"/>
                <a:cs typeface="Arial"/>
              </a:rPr>
              <a:t>föräldrar?</a:t>
            </a:r>
            <a:endParaRPr lang="sv-SE" dirty="0">
              <a:latin typeface="Arial"/>
              <a:cs typeface="Arial"/>
            </a:endParaRPr>
          </a:p>
        </p:txBody>
      </p:sp>
      <p:sp>
        <p:nvSpPr>
          <p:cNvPr id="7" name="Platshållare för datum 2">
            <a:extLst>
              <a:ext uri="{FF2B5EF4-FFF2-40B4-BE49-F238E27FC236}">
                <a16:creationId xmlns:a16="http://schemas.microsoft.com/office/drawing/2014/main" id="{010DB656-5A4E-2E4E-BF52-8B92EC6A09E1}"/>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1036B6A0-65D9-1442-8F28-460FA31EDBB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dirty="0"/>
          </a:p>
        </p:txBody>
      </p:sp>
      <p:pic>
        <p:nvPicPr>
          <p:cNvPr id="11" name="Bildobjekt 10" descr="En bild som visar rita, tecknad serie, klädsel, clipart&#10;&#10;Automatiskt genererad beskrivning">
            <a:extLst>
              <a:ext uri="{FF2B5EF4-FFF2-40B4-BE49-F238E27FC236}">
                <a16:creationId xmlns:a16="http://schemas.microsoft.com/office/drawing/2014/main" id="{B7621774-8840-A0FA-A8A3-DD1B5F517AB3}"/>
              </a:ext>
            </a:extLst>
          </p:cNvPr>
          <p:cNvPicPr>
            <a:picLocks noChangeAspect="1"/>
          </p:cNvPicPr>
          <p:nvPr/>
        </p:nvPicPr>
        <p:blipFill>
          <a:blip r:embed="rId4"/>
          <a:stretch>
            <a:fillRect/>
          </a:stretch>
        </p:blipFill>
        <p:spPr>
          <a:xfrm>
            <a:off x="7066122" y="1057051"/>
            <a:ext cx="4873485" cy="4872207"/>
          </a:xfrm>
          <a:prstGeom prst="rect">
            <a:avLst/>
          </a:prstGeom>
        </p:spPr>
      </p:pic>
    </p:spTree>
    <p:extLst>
      <p:ext uri="{BB962C8B-B14F-4D97-AF65-F5344CB8AC3E}">
        <p14:creationId xmlns:p14="http://schemas.microsoft.com/office/powerpoint/2010/main" val="20718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a:t>Vanligaste frågorna</a:t>
            </a:r>
          </a:p>
        </p:txBody>
      </p:sp>
    </p:spTree>
    <p:extLst>
      <p:ext uri="{BB962C8B-B14F-4D97-AF65-F5344CB8AC3E}">
        <p14:creationId xmlns:p14="http://schemas.microsoft.com/office/powerpoint/2010/main" val="393381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876AA-B981-7E4C-AE60-6586598FA805}"/>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Vanligaste frågorna</a:t>
            </a:r>
            <a:endParaRPr lang="sv-SE" dirty="0"/>
          </a:p>
        </p:txBody>
      </p:sp>
      <p:sp>
        <p:nvSpPr>
          <p:cNvPr id="3" name="Platshållare för innehåll 2">
            <a:extLst>
              <a:ext uri="{FF2B5EF4-FFF2-40B4-BE49-F238E27FC236}">
                <a16:creationId xmlns:a16="http://schemas.microsoft.com/office/drawing/2014/main" id="{E56E6B29-66A6-924F-9599-9146A1861D9E}"/>
              </a:ext>
            </a:extLst>
          </p:cNvPr>
          <p:cNvSpPr>
            <a:spLocks noGrp="1"/>
          </p:cNvSpPr>
          <p:nvPr>
            <p:ph sz="quarter" idx="13"/>
          </p:nvPr>
        </p:nvSpPr>
        <p:spPr>
          <a:xfrm>
            <a:off x="803275" y="1650911"/>
            <a:ext cx="6010456" cy="4685215"/>
          </a:xfrm>
        </p:spPr>
        <p:txBody>
          <a:bodyPr vert="horz" lIns="0" tIns="0" rIns="0" bIns="0" rtlCol="0" anchor="t">
            <a:noAutofit/>
          </a:bodyPr>
          <a:lstStyle/>
          <a:p>
            <a:pPr marL="287655" indent="-287655"/>
            <a:r>
              <a:rPr lang="sv-SE" sz="1700" dirty="0"/>
              <a:t>Vad betyder Baby-led weaning? </a:t>
            </a:r>
            <a:br>
              <a:rPr lang="sv-SE" sz="1700" dirty="0"/>
            </a:br>
            <a:r>
              <a:rPr lang="sv-SE" sz="1700" dirty="0"/>
              <a:t>- Det är när barnet själv stoppar in mat i munnen. </a:t>
            </a:r>
            <a:br>
              <a:rPr lang="sv-SE" sz="1700" dirty="0"/>
            </a:br>
            <a:r>
              <a:rPr lang="sv-SE" sz="1700" dirty="0"/>
              <a:t>Börja med att skära maten i stavar som är svårare för </a:t>
            </a:r>
            <a:br>
              <a:rPr lang="sv-SE" sz="1700" dirty="0"/>
            </a:br>
            <a:r>
              <a:rPr lang="sv-SE" sz="1700" dirty="0"/>
              <a:t>barnet att sätta i halsen</a:t>
            </a:r>
            <a:endParaRPr lang="sv-SE" sz="1700" dirty="0">
              <a:cs typeface="Arial"/>
            </a:endParaRPr>
          </a:p>
          <a:p>
            <a:pPr marL="287655" indent="-287655"/>
            <a:r>
              <a:rPr lang="sv-SE" sz="1700" dirty="0"/>
              <a:t>Fram till vilken ålder ska barnet äta på natten?</a:t>
            </a:r>
            <a:br>
              <a:rPr lang="sv-SE" sz="1700" dirty="0"/>
            </a:br>
            <a:r>
              <a:rPr lang="sv-SE" sz="1700" dirty="0"/>
              <a:t>- Ett fullt friskt barn behöver inte äta på natten </a:t>
            </a:r>
            <a:br>
              <a:rPr lang="sv-SE" sz="1700" dirty="0"/>
            </a:br>
            <a:r>
              <a:rPr lang="sv-SE" sz="1700" dirty="0"/>
              <a:t>efter 8 månaders ålder</a:t>
            </a:r>
            <a:endParaRPr lang="sv-SE" sz="1700" dirty="0">
              <a:cs typeface="Arial"/>
            </a:endParaRPr>
          </a:p>
          <a:p>
            <a:pPr marL="287655" indent="-287655"/>
            <a:r>
              <a:rPr lang="sv-SE" sz="1700" dirty="0">
                <a:cs typeface="Arial"/>
              </a:rPr>
              <a:t>Varför ska inte barnet somna med nappflaskan på kvällen?</a:t>
            </a:r>
            <a:br>
              <a:rPr lang="sv-SE" sz="1700" dirty="0">
                <a:cs typeface="Arial"/>
              </a:rPr>
            </a:br>
            <a:r>
              <a:rPr lang="sv-SE" sz="1700" dirty="0">
                <a:cs typeface="Arial"/>
              </a:rPr>
              <a:t>Att somna med nappflaskan lämnar matrester på tänderna och ökar risken för karies. </a:t>
            </a:r>
            <a:r>
              <a:rPr lang="sv-SE" sz="1700" dirty="0">
                <a:solidFill>
                  <a:srgbClr val="040C28"/>
                </a:solidFill>
                <a:cs typeface="Arial"/>
              </a:rPr>
              <a:t>Första tanden kan komma vid cirka sex månaders ålder men det kan också dröja ett halvår eller mer</a:t>
            </a:r>
            <a:r>
              <a:rPr lang="sv-SE" sz="1700" dirty="0">
                <a:solidFill>
                  <a:srgbClr val="202124"/>
                </a:solidFill>
                <a:cs typeface="Arial"/>
              </a:rPr>
              <a:t> </a:t>
            </a:r>
          </a:p>
          <a:p>
            <a:pPr marL="287655" indent="-287655"/>
            <a:r>
              <a:rPr lang="sv-SE" sz="1700" dirty="0"/>
              <a:t>Varför förändras barnets bajs när jag börjar ge </a:t>
            </a:r>
            <a:br>
              <a:rPr lang="sv-SE" sz="1700" dirty="0"/>
            </a:br>
            <a:r>
              <a:rPr lang="sv-SE" sz="1700" dirty="0"/>
              <a:t>"vanlig" mat?</a:t>
            </a:r>
          </a:p>
          <a:p>
            <a:pPr marL="287655" indent="-287655"/>
            <a:endParaRPr lang="sv-SE" dirty="0">
              <a:cs typeface="Arial" panose="020B0604020202020204"/>
            </a:endParaRPr>
          </a:p>
        </p:txBody>
      </p:sp>
      <p:sp>
        <p:nvSpPr>
          <p:cNvPr id="9" name="Platshållare för sidfot 4">
            <a:extLst>
              <a:ext uri="{FF2B5EF4-FFF2-40B4-BE49-F238E27FC236}">
                <a16:creationId xmlns:a16="http://schemas.microsoft.com/office/drawing/2014/main" id="{7439A917-8F39-E644-940A-2D9AF4B1B920}"/>
              </a:ext>
            </a:extLst>
          </p:cNvPr>
          <p:cNvSpPr txBox="1">
            <a:spLocks/>
          </p:cNvSpPr>
          <p:nvPr/>
        </p:nvSpPr>
        <p:spPr>
          <a:xfrm>
            <a:off x="803275" y="6481485"/>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10" name="Platshållare för innehåll 5">
            <a:extLst>
              <a:ext uri="{FF2B5EF4-FFF2-40B4-BE49-F238E27FC236}">
                <a16:creationId xmlns:a16="http://schemas.microsoft.com/office/drawing/2014/main" id="{00E20909-E137-2E43-A70E-CCFC40CCE76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6" name="Bildobjekt 5">
            <a:extLst>
              <a:ext uri="{FF2B5EF4-FFF2-40B4-BE49-F238E27FC236}">
                <a16:creationId xmlns:a16="http://schemas.microsoft.com/office/drawing/2014/main" id="{3C31407C-6197-0F4F-B096-DF2E845A94CA}"/>
              </a:ext>
            </a:extLst>
          </p:cNvPr>
          <p:cNvPicPr>
            <a:picLocks noChangeAspect="1"/>
          </p:cNvPicPr>
          <p:nvPr/>
        </p:nvPicPr>
        <p:blipFill>
          <a:blip r:embed="rId4"/>
          <a:stretch>
            <a:fillRect/>
          </a:stretch>
        </p:blipFill>
        <p:spPr>
          <a:xfrm>
            <a:off x="8007178" y="1665288"/>
            <a:ext cx="3214149" cy="3214149"/>
          </a:xfrm>
          <a:prstGeom prst="rect">
            <a:avLst/>
          </a:prstGeom>
        </p:spPr>
      </p:pic>
      <p:sp>
        <p:nvSpPr>
          <p:cNvPr id="7" name="Platshållare för datum 2">
            <a:extLst>
              <a:ext uri="{FF2B5EF4-FFF2-40B4-BE49-F238E27FC236}">
                <a16:creationId xmlns:a16="http://schemas.microsoft.com/office/drawing/2014/main" id="{99875270-DFE1-2442-9EF0-CE19A93EAE57}"/>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8" name="Platshållare för bildnummer 4">
            <a:extLst>
              <a:ext uri="{FF2B5EF4-FFF2-40B4-BE49-F238E27FC236}">
                <a16:creationId xmlns:a16="http://schemas.microsoft.com/office/drawing/2014/main" id="{CEC8B0C8-E64E-7048-969B-7205AE2DDAF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15</a:t>
            </a:fld>
            <a:endParaRPr lang="sv-SE" dirty="0"/>
          </a:p>
        </p:txBody>
      </p:sp>
    </p:spTree>
    <p:extLst>
      <p:ext uri="{BB962C8B-B14F-4D97-AF65-F5344CB8AC3E}">
        <p14:creationId xmlns:p14="http://schemas.microsoft.com/office/powerpoint/2010/main" val="280653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8A1FD0-6A34-C25E-E1DD-580AF40DC2E8}"/>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272801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461665"/>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sz="1200" b="1" dirty="0">
              <a:solidFill>
                <a:schemeClr val="bg1"/>
              </a:solidFill>
            </a:endParaRP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17</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461665"/>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sz="1200" b="1" dirty="0">
              <a:solidFill>
                <a:schemeClr val="bg1"/>
              </a:solidFill>
            </a:endParaRP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19</a:t>
            </a:fld>
            <a:endParaRPr lang="sv-SE"/>
          </a:p>
        </p:txBody>
      </p:sp>
    </p:spTree>
    <p:extLst>
      <p:ext uri="{BB962C8B-B14F-4D97-AF65-F5344CB8AC3E}">
        <p14:creationId xmlns:p14="http://schemas.microsoft.com/office/powerpoint/2010/main" val="30848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806531"/>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1477328"/>
          </a:xfrm>
          <a:prstGeom prst="rect">
            <a:avLst/>
          </a:prstGeom>
          <a:noFill/>
        </p:spPr>
        <p:txBody>
          <a:bodyPr wrap="square" rtlCol="0">
            <a:spAutoFit/>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endParaRPr lang="sv-SE" sz="3600" b="1" dirty="0"/>
          </a:p>
          <a:p>
            <a:endParaRPr lang="sv-SE" dirty="0"/>
          </a:p>
        </p:txBody>
      </p:sp>
      <p:sp>
        <p:nvSpPr>
          <p:cNvPr id="14" name="textruta 13">
            <a:extLst>
              <a:ext uri="{FF2B5EF4-FFF2-40B4-BE49-F238E27FC236}">
                <a16:creationId xmlns:a16="http://schemas.microsoft.com/office/drawing/2014/main" id="{2071AFB6-9D48-6849-A922-5B26515659C7}"/>
              </a:ext>
            </a:extLst>
          </p:cNvPr>
          <p:cNvSpPr txBox="1"/>
          <p:nvPr/>
        </p:nvSpPr>
        <p:spPr>
          <a:xfrm>
            <a:off x="1097280" y="1935085"/>
            <a:ext cx="6096000" cy="369332"/>
          </a:xfrm>
          <a:prstGeom prst="rect">
            <a:avLst/>
          </a:prstGeom>
          <a:noFill/>
        </p:spPr>
        <p:txBody>
          <a:bodyPr wrap="square">
            <a:spAutoFit/>
          </a:bodyPr>
          <a:lstStyle/>
          <a:p>
            <a:r>
              <a:rPr lang="sv-SE" b="1" i="0" u="none" strike="noStrike" dirty="0">
                <a:solidFill>
                  <a:srgbClr val="000000"/>
                </a:solidFill>
                <a:effectLst/>
                <a:latin typeface="Arial" panose="020B0604020202020204" pitchFamily="34" charset="0"/>
              </a:rPr>
              <a:t>Barnet äter, växer och mår bra</a:t>
            </a:r>
          </a:p>
        </p:txBody>
      </p:sp>
      <p:sp>
        <p:nvSpPr>
          <p:cNvPr id="2" name="textruta 1">
            <a:extLst>
              <a:ext uri="{FF2B5EF4-FFF2-40B4-BE49-F238E27FC236}">
                <a16:creationId xmlns:a16="http://schemas.microsoft.com/office/drawing/2014/main" id="{30D36812-4AF2-60B0-1CA5-55B2408ED41B}"/>
              </a:ext>
            </a:extLst>
          </p:cNvPr>
          <p:cNvSpPr txBox="1"/>
          <p:nvPr/>
        </p:nvSpPr>
        <p:spPr>
          <a:xfrm>
            <a:off x="608686" y="6522492"/>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dirty="0"/>
          </a:p>
        </p:txBody>
      </p:sp>
      <p:pic>
        <p:nvPicPr>
          <p:cNvPr id="7" name="Bildobjekt 6" descr="En bild som visar tecknad serie&#10;&#10;Automatiskt genererad beskrivning">
            <a:extLst>
              <a:ext uri="{FF2B5EF4-FFF2-40B4-BE49-F238E27FC236}">
                <a16:creationId xmlns:a16="http://schemas.microsoft.com/office/drawing/2014/main" id="{782355FD-509C-0C6C-4FB9-ECEA64C6D1E4}"/>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BD66A30-11E8-B14C-B48B-1A109AAB684C}"/>
              </a:ext>
            </a:extLst>
          </p:cNvPr>
          <p:cNvSpPr>
            <a:spLocks noGrp="1"/>
          </p:cNvSpPr>
          <p:nvPr>
            <p:ph sz="quarter" idx="13"/>
          </p:nvPr>
        </p:nvSpPr>
        <p:spPr>
          <a:xfrm>
            <a:off x="803275" y="1665288"/>
            <a:ext cx="5378269" cy="4535488"/>
          </a:xfrm>
        </p:spPr>
        <p:txBody>
          <a:bodyPr vert="horz" lIns="0" tIns="0" rIns="0" bIns="0" rtlCol="0" anchor="t">
            <a:noAutofit/>
          </a:bodyPr>
          <a:lstStyle/>
          <a:p>
            <a:pPr marL="0" indent="0">
              <a:buNone/>
            </a:pPr>
            <a:r>
              <a:rPr lang="sv-SE" sz="2000" dirty="0">
                <a:solidFill>
                  <a:srgbClr val="2D2829"/>
                </a:solidFill>
                <a:latin typeface="Arial"/>
                <a:cs typeface="Arial"/>
              </a:rPr>
              <a:t>Barn utvecklas hela tiden så njut av varje stund</a:t>
            </a:r>
            <a:endParaRPr lang="sv-SE" dirty="0">
              <a:latin typeface="Arial"/>
              <a:cs typeface="Arial"/>
            </a:endParaRPr>
          </a:p>
          <a:p>
            <a:r>
              <a:rPr lang="sv-SE" sz="2000" dirty="0">
                <a:solidFill>
                  <a:srgbClr val="2D2829"/>
                </a:solidFill>
                <a:latin typeface="Arial"/>
                <a:cs typeface="Arial"/>
              </a:rPr>
              <a:t>Kan rulla runt från mage till rygg</a:t>
            </a:r>
          </a:p>
          <a:p>
            <a:r>
              <a:rPr lang="sv-SE" dirty="0">
                <a:solidFill>
                  <a:srgbClr val="2D2829"/>
                </a:solidFill>
                <a:latin typeface="Arial"/>
                <a:cs typeface="Arial"/>
              </a:rPr>
              <a:t>Kan gripa tag i saker</a:t>
            </a:r>
            <a:endParaRPr lang="sv-SE" sz="2000" dirty="0">
              <a:solidFill>
                <a:srgbClr val="2D2829"/>
              </a:solidFill>
              <a:latin typeface="Arial" panose="020B0604020202020204" pitchFamily="34" charset="0"/>
              <a:cs typeface="Arial" panose="020B0604020202020204" pitchFamily="34" charset="0"/>
            </a:endParaRPr>
          </a:p>
          <a:p>
            <a:r>
              <a:rPr lang="sv-SE" sz="2000" dirty="0">
                <a:solidFill>
                  <a:srgbClr val="2D2829"/>
                </a:solidFill>
                <a:latin typeface="Arial"/>
                <a:cs typeface="Arial"/>
              </a:rPr>
              <a:t>Kan hålla upp huvudet utan stöd</a:t>
            </a:r>
          </a:p>
          <a:p>
            <a:r>
              <a:rPr lang="sv-SE" dirty="0">
                <a:solidFill>
                  <a:srgbClr val="000000"/>
                </a:solidFill>
                <a:latin typeface="Arial"/>
                <a:cs typeface="Arial"/>
              </a:rPr>
              <a:t>Kan sitta stadigt</a:t>
            </a:r>
            <a:endParaRPr lang="sv-SE" dirty="0">
              <a:solidFill>
                <a:srgbClr val="2D2829"/>
              </a:solidFill>
              <a:latin typeface="Arial"/>
              <a:cs typeface="Arial"/>
            </a:endParaRPr>
          </a:p>
          <a:p>
            <a:r>
              <a:rPr lang="sv-SE" dirty="0">
                <a:solidFill>
                  <a:srgbClr val="2D2829"/>
                </a:solidFill>
                <a:latin typeface="Arial"/>
                <a:cs typeface="Arial"/>
              </a:rPr>
              <a:t>Drar sig framåt</a:t>
            </a:r>
            <a:endParaRPr lang="sv-SE" dirty="0"/>
          </a:p>
          <a:p>
            <a:r>
              <a:rPr lang="sv-SE" dirty="0">
                <a:solidFill>
                  <a:srgbClr val="2D2829"/>
                </a:solidFill>
                <a:latin typeface="Arial"/>
                <a:cs typeface="Arial"/>
              </a:rPr>
              <a:t>Börjar</a:t>
            </a:r>
            <a:r>
              <a:rPr lang="sv-SE" sz="2000" dirty="0">
                <a:solidFill>
                  <a:srgbClr val="2D2829"/>
                </a:solidFill>
                <a:latin typeface="Arial"/>
                <a:cs typeface="Arial"/>
              </a:rPr>
              <a:t> </a:t>
            </a:r>
            <a:r>
              <a:rPr lang="sv-SE" dirty="0">
                <a:solidFill>
                  <a:srgbClr val="2D2829"/>
                </a:solidFill>
                <a:latin typeface="Arial"/>
                <a:cs typeface="Arial"/>
              </a:rPr>
              <a:t>använda rösten</a:t>
            </a:r>
            <a:r>
              <a:rPr lang="sv-SE" sz="2000" dirty="0">
                <a:solidFill>
                  <a:srgbClr val="2D2829"/>
                </a:solidFill>
                <a:latin typeface="Arial"/>
                <a:cs typeface="Arial"/>
              </a:rPr>
              <a:t> mer aktivt för att få kontakt</a:t>
            </a:r>
          </a:p>
          <a:p>
            <a:r>
              <a:rPr lang="sv-SE" dirty="0">
                <a:solidFill>
                  <a:srgbClr val="2D2829"/>
                </a:solidFill>
                <a:latin typeface="Arial"/>
                <a:cs typeface="Arial"/>
              </a:rPr>
              <a:t>Börjar </a:t>
            </a:r>
            <a:r>
              <a:rPr lang="sv-SE" sz="2000" dirty="0">
                <a:solidFill>
                  <a:srgbClr val="2D2829"/>
                </a:solidFill>
                <a:latin typeface="Arial"/>
                <a:cs typeface="Arial"/>
              </a:rPr>
              <a:t>få lite rutiner i vardagen</a:t>
            </a:r>
            <a:r>
              <a:rPr lang="sv-SE" dirty="0">
                <a:solidFill>
                  <a:srgbClr val="2D2829"/>
                </a:solidFill>
                <a:latin typeface="Arial"/>
                <a:cs typeface="Arial"/>
              </a:rPr>
              <a:t>;</a:t>
            </a:r>
            <a:r>
              <a:rPr lang="sv-SE" sz="2000" dirty="0">
                <a:solidFill>
                  <a:srgbClr val="2D2829"/>
                </a:solidFill>
                <a:latin typeface="Arial"/>
                <a:cs typeface="Arial"/>
              </a:rPr>
              <a:t> </a:t>
            </a:r>
            <a:r>
              <a:rPr lang="sv-SE" dirty="0">
                <a:solidFill>
                  <a:srgbClr val="2D2829"/>
                </a:solidFill>
                <a:latin typeface="Arial"/>
                <a:cs typeface="Arial"/>
              </a:rPr>
              <a:t>äter</a:t>
            </a:r>
            <a:r>
              <a:rPr lang="sv-SE" sz="2000" dirty="0">
                <a:solidFill>
                  <a:srgbClr val="2D2829"/>
                </a:solidFill>
                <a:latin typeface="Arial"/>
                <a:cs typeface="Arial"/>
              </a:rPr>
              <a:t> och </a:t>
            </a:r>
            <a:r>
              <a:rPr lang="sv-SE" dirty="0">
                <a:solidFill>
                  <a:srgbClr val="2D2829"/>
                </a:solidFill>
                <a:latin typeface="Arial"/>
                <a:cs typeface="Arial"/>
              </a:rPr>
              <a:t>sover mer regelbundet</a:t>
            </a: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3DC6CAE7-E364-6547-81F3-662297CB314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pic>
        <p:nvPicPr>
          <p:cNvPr id="9" name="Platshållare för innehåll 5">
            <a:extLst>
              <a:ext uri="{FF2B5EF4-FFF2-40B4-BE49-F238E27FC236}">
                <a16:creationId xmlns:a16="http://schemas.microsoft.com/office/drawing/2014/main" id="{29B745DC-CFA3-D047-9ADB-BA2FE73FFEB3}"/>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0" name="textruta 9">
            <a:extLst>
              <a:ext uri="{FF2B5EF4-FFF2-40B4-BE49-F238E27FC236}">
                <a16:creationId xmlns:a16="http://schemas.microsoft.com/office/drawing/2014/main" id="{536EDAD1-C60C-404E-AAE2-5FC7B540B3B3}"/>
              </a:ext>
            </a:extLst>
          </p:cNvPr>
          <p:cNvSpPr txBox="1"/>
          <p:nvPr/>
        </p:nvSpPr>
        <p:spPr>
          <a:xfrm>
            <a:off x="618734" y="6474385"/>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dirty="0"/>
          </a:p>
        </p:txBody>
      </p:sp>
      <p:sp>
        <p:nvSpPr>
          <p:cNvPr id="8" name="Platshållare för datum 2">
            <a:extLst>
              <a:ext uri="{FF2B5EF4-FFF2-40B4-BE49-F238E27FC236}">
                <a16:creationId xmlns:a16="http://schemas.microsoft.com/office/drawing/2014/main" id="{73A06C6F-CE1A-A849-B155-5F379B34FBF2}"/>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11" name="Platshållare för bildnummer 4">
            <a:extLst>
              <a:ext uri="{FF2B5EF4-FFF2-40B4-BE49-F238E27FC236}">
                <a16:creationId xmlns:a16="http://schemas.microsoft.com/office/drawing/2014/main" id="{2EC6A9C4-8B93-B54F-A385-73E9322C94F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pic>
        <p:nvPicPr>
          <p:cNvPr id="7" name="Bildobjekt 6" descr="En bild som visar klädsel, clipart, rita, tecknad serie&#10;&#10;Automatiskt genererad beskrivning">
            <a:extLst>
              <a:ext uri="{FF2B5EF4-FFF2-40B4-BE49-F238E27FC236}">
                <a16:creationId xmlns:a16="http://schemas.microsoft.com/office/drawing/2014/main" id="{A09B632E-3935-D93B-D10D-4346DCA1DF02}"/>
              </a:ext>
            </a:extLst>
          </p:cNvPr>
          <p:cNvPicPr>
            <a:picLocks noChangeAspect="1"/>
          </p:cNvPicPr>
          <p:nvPr/>
        </p:nvPicPr>
        <p:blipFill rotWithShape="1">
          <a:blip r:embed="rId4"/>
          <a:srcRect r="18156"/>
          <a:stretch/>
        </p:blipFill>
        <p:spPr>
          <a:xfrm>
            <a:off x="6986241" y="947737"/>
            <a:ext cx="5205759" cy="4962525"/>
          </a:xfrm>
          <a:prstGeom prst="rect">
            <a:avLst/>
          </a:prstGeom>
        </p:spPr>
      </p:pic>
    </p:spTree>
    <p:extLst>
      <p:ext uri="{BB962C8B-B14F-4D97-AF65-F5344CB8AC3E}">
        <p14:creationId xmlns:p14="http://schemas.microsoft.com/office/powerpoint/2010/main" val="179035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BD66A30-11E8-B14C-B48B-1A109AAB684C}"/>
              </a:ext>
            </a:extLst>
          </p:cNvPr>
          <p:cNvSpPr>
            <a:spLocks noGrp="1"/>
          </p:cNvSpPr>
          <p:nvPr>
            <p:ph sz="quarter" idx="13"/>
          </p:nvPr>
        </p:nvSpPr>
        <p:spPr>
          <a:xfrm>
            <a:off x="803275" y="1665288"/>
            <a:ext cx="5378269" cy="4535488"/>
          </a:xfrm>
        </p:spPr>
        <p:txBody>
          <a:bodyPr vert="horz" lIns="0" tIns="0" rIns="0" bIns="0" rtlCol="0" anchor="t">
            <a:noAutofit/>
          </a:bodyPr>
          <a:lstStyle/>
          <a:p>
            <a:pPr marL="0" indent="0">
              <a:buNone/>
            </a:pPr>
            <a:r>
              <a:rPr lang="sv-SE" sz="2000" b="1" dirty="0">
                <a:solidFill>
                  <a:srgbClr val="2D2829"/>
                </a:solidFill>
                <a:latin typeface="Arial"/>
                <a:cs typeface="Arial"/>
              </a:rPr>
              <a:t>Vad tycker ditt barn om att göra?</a:t>
            </a:r>
          </a:p>
          <a:p>
            <a:pPr marL="0" indent="0">
              <a:buNone/>
            </a:pPr>
            <a:r>
              <a:rPr lang="sv-SE" dirty="0">
                <a:solidFill>
                  <a:srgbClr val="2D2829"/>
                </a:solidFill>
                <a:latin typeface="Arial"/>
                <a:cs typeface="Arial"/>
              </a:rPr>
              <a:t>Här är några exempel på saker du kan göra med ditt barn;</a:t>
            </a:r>
            <a:endParaRPr lang="sv-SE" dirty="0"/>
          </a:p>
          <a:p>
            <a:r>
              <a:rPr lang="sv-SE" sz="2000" dirty="0">
                <a:solidFill>
                  <a:srgbClr val="2D2829"/>
                </a:solidFill>
                <a:latin typeface="Arial"/>
                <a:cs typeface="Arial"/>
              </a:rPr>
              <a:t>Sjung, rim, ramsor</a:t>
            </a:r>
            <a:endParaRPr lang="sv-SE" dirty="0">
              <a:latin typeface="Arial"/>
              <a:cs typeface="Arial"/>
            </a:endParaRPr>
          </a:p>
          <a:p>
            <a:r>
              <a:rPr lang="sv-SE" sz="2000" dirty="0">
                <a:solidFill>
                  <a:srgbClr val="2D2829"/>
                </a:solidFill>
                <a:latin typeface="Arial"/>
                <a:cs typeface="Arial"/>
              </a:rPr>
              <a:t>Lek med barnets tår</a:t>
            </a:r>
          </a:p>
          <a:p>
            <a:pPr marL="342900" indent="-342900">
              <a:buFont typeface="Arial" panose="020B0604020202020204" pitchFamily="34" charset="0"/>
              <a:buChar char="•"/>
            </a:pP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p:txBody>
      </p:sp>
      <p:sp>
        <p:nvSpPr>
          <p:cNvPr id="2" name="Rubrik 1">
            <a:extLst>
              <a:ext uri="{FF2B5EF4-FFF2-40B4-BE49-F238E27FC236}">
                <a16:creationId xmlns:a16="http://schemas.microsoft.com/office/drawing/2014/main" id="{3DC6CAE7-E364-6547-81F3-662297CB314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Utveckling</a:t>
            </a:r>
          </a:p>
        </p:txBody>
      </p:sp>
      <p:pic>
        <p:nvPicPr>
          <p:cNvPr id="9" name="Platshållare för innehåll 5">
            <a:extLst>
              <a:ext uri="{FF2B5EF4-FFF2-40B4-BE49-F238E27FC236}">
                <a16:creationId xmlns:a16="http://schemas.microsoft.com/office/drawing/2014/main" id="{29B745DC-CFA3-D047-9ADB-BA2FE73FFEB3}"/>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0" name="textruta 9">
            <a:extLst>
              <a:ext uri="{FF2B5EF4-FFF2-40B4-BE49-F238E27FC236}">
                <a16:creationId xmlns:a16="http://schemas.microsoft.com/office/drawing/2014/main" id="{C1BA730A-D6C1-384C-844A-F2511F4B223E}"/>
              </a:ext>
            </a:extLst>
          </p:cNvPr>
          <p:cNvSpPr txBox="1"/>
          <p:nvPr/>
        </p:nvSpPr>
        <p:spPr>
          <a:xfrm>
            <a:off x="608686" y="6477125"/>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4 (Barnet vid 4-5 månaders ålder)</a:t>
            </a:r>
          </a:p>
          <a:p>
            <a:endParaRPr lang="sv-SE" dirty="0"/>
          </a:p>
        </p:txBody>
      </p:sp>
      <p:sp>
        <p:nvSpPr>
          <p:cNvPr id="8" name="Platshållare för datum 2">
            <a:extLst>
              <a:ext uri="{FF2B5EF4-FFF2-40B4-BE49-F238E27FC236}">
                <a16:creationId xmlns:a16="http://schemas.microsoft.com/office/drawing/2014/main" id="{B52502EE-AE83-7C42-9D98-C3ABD9BCE0B4}"/>
              </a:ext>
            </a:extLst>
          </p:cNvPr>
          <p:cNvSpPr>
            <a:spLocks noGrp="1"/>
          </p:cNvSpPr>
          <p:nvPr>
            <p:ph type="dt" sz="half" idx="14"/>
          </p:nvPr>
        </p:nvSpPr>
        <p:spPr>
          <a:xfrm>
            <a:off x="9787469" y="6452047"/>
            <a:ext cx="1440000" cy="324000"/>
          </a:xfrm>
        </p:spPr>
        <p:txBody>
          <a:bodyPr/>
          <a:lstStyle/>
          <a:p>
            <a:r>
              <a:rPr lang="sv-SE" dirty="0"/>
              <a:t>Region Halland  │</a:t>
            </a:r>
          </a:p>
        </p:txBody>
      </p:sp>
      <p:sp>
        <p:nvSpPr>
          <p:cNvPr id="11" name="Platshållare för bildnummer 4">
            <a:extLst>
              <a:ext uri="{FF2B5EF4-FFF2-40B4-BE49-F238E27FC236}">
                <a16:creationId xmlns:a16="http://schemas.microsoft.com/office/drawing/2014/main" id="{001DAA45-3D6B-1C4F-A3D9-C628E0733369}"/>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4</a:t>
            </a:fld>
            <a:endParaRPr lang="sv-SE" dirty="0"/>
          </a:p>
        </p:txBody>
      </p:sp>
      <p:pic>
        <p:nvPicPr>
          <p:cNvPr id="13" name="Bildobjekt 12" descr="En bild som visar tecknad serie, klädsel&#10;&#10;Automatiskt genererad beskrivning">
            <a:extLst>
              <a:ext uri="{FF2B5EF4-FFF2-40B4-BE49-F238E27FC236}">
                <a16:creationId xmlns:a16="http://schemas.microsoft.com/office/drawing/2014/main" id="{57A77508-A524-9237-C96D-7D34105BD84E}"/>
              </a:ext>
            </a:extLst>
          </p:cNvPr>
          <p:cNvPicPr>
            <a:picLocks noChangeAspect="1"/>
          </p:cNvPicPr>
          <p:nvPr/>
        </p:nvPicPr>
        <p:blipFill>
          <a:blip r:embed="rId4"/>
          <a:stretch>
            <a:fillRect/>
          </a:stretch>
        </p:blipFill>
        <p:spPr>
          <a:xfrm>
            <a:off x="8250934" y="1512888"/>
            <a:ext cx="2503862" cy="3972490"/>
          </a:xfrm>
          <a:prstGeom prst="rect">
            <a:avLst/>
          </a:prstGeom>
        </p:spPr>
      </p:pic>
    </p:spTree>
    <p:extLst>
      <p:ext uri="{BB962C8B-B14F-4D97-AF65-F5344CB8AC3E}">
        <p14:creationId xmlns:p14="http://schemas.microsoft.com/office/powerpoint/2010/main" val="344770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C43E2-9194-44A2-C20B-A97C7B8D948A}"/>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143339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a:cs typeface="Arial"/>
              </a:rPr>
              <a:t>Smaksensation</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803275" y="1665288"/>
            <a:ext cx="5642130" cy="4535487"/>
          </a:xfrm>
        </p:spPr>
        <p:txBody>
          <a:bodyPr vert="horz" lIns="0" tIns="0" rIns="0" bIns="0" rtlCol="0" anchor="t">
            <a:normAutofit/>
          </a:bodyPr>
          <a:lstStyle/>
          <a:p>
            <a:pPr marL="287655" indent="-287655"/>
            <a:r>
              <a:rPr lang="sv-SE" dirty="0">
                <a:cs typeface="Arial"/>
              </a:rPr>
              <a:t>Att äta tillsammans skapar matglädje</a:t>
            </a:r>
            <a:endParaRPr lang="sv-SE" dirty="0"/>
          </a:p>
          <a:p>
            <a:pPr marL="287655" indent="-287655"/>
            <a:r>
              <a:rPr lang="sv-SE" dirty="0"/>
              <a:t>Vid 4 månaders ålder kan man börja med smaksensationer. Då kan barnet få provsmaka ungefär ett kryddmått av er egen mat</a:t>
            </a:r>
            <a:endParaRPr lang="sv-SE" dirty="0">
              <a:cs typeface="Arial"/>
            </a:endParaRPr>
          </a:p>
          <a:p>
            <a:pPr marL="287655" indent="-287655"/>
            <a:r>
              <a:rPr lang="sv-SE" dirty="0"/>
              <a:t>Konsistensen ska vara fin och len. Använd gärna en mixer</a:t>
            </a:r>
            <a:endParaRPr lang="sv-SE" dirty="0">
              <a:cs typeface="Arial"/>
            </a:endParaRPr>
          </a:p>
          <a:p>
            <a:pPr marL="287655" indent="-287655"/>
            <a:r>
              <a:rPr lang="sv-SE" dirty="0"/>
              <a:t>Prova olika smaker på puréerna </a:t>
            </a:r>
            <a:endParaRPr lang="sv-SE" dirty="0">
              <a:cs typeface="Arial"/>
            </a:endParaRPr>
          </a:p>
          <a:p>
            <a:pPr marL="287655" indent="-287655"/>
            <a:r>
              <a:rPr lang="sv-SE" dirty="0"/>
              <a:t>Från 6 månader kan mängden ökas långsamt. Ge maten med sked och ha tålamod</a:t>
            </a:r>
            <a:endParaRPr lang="sv-SE" dirty="0">
              <a:cs typeface="Arial"/>
            </a:endParaRPr>
          </a:p>
          <a:p>
            <a:pPr marL="287655" indent="-287655"/>
            <a:r>
              <a:rPr lang="sv-SE" dirty="0">
                <a:cs typeface="Arial"/>
              </a:rPr>
              <a:t>D-vitamindroppar ska ges från vecka 2</a:t>
            </a:r>
          </a:p>
          <a:p>
            <a:pPr marL="0" indent="0">
              <a:buNone/>
            </a:pPr>
            <a:endParaRPr lang="sv-SE" dirty="0">
              <a:cs typeface="Arial"/>
            </a:endParaRPr>
          </a:p>
          <a:p>
            <a:pPr marL="0" indent="0">
              <a:buNone/>
            </a:pPr>
            <a:endParaRPr lang="sv-SE" dirty="0"/>
          </a:p>
          <a:p>
            <a:pPr marL="287655" indent="-287655"/>
            <a:endParaRPr lang="sv-SE" dirty="0">
              <a:cs typeface="Arial" panose="020B0604020202020204"/>
            </a:endParaRPr>
          </a:p>
        </p:txBody>
      </p:sp>
      <p:sp>
        <p:nvSpPr>
          <p:cNvPr id="4" name="Platshållare för sidfot 4">
            <a:extLst>
              <a:ext uri="{FF2B5EF4-FFF2-40B4-BE49-F238E27FC236}">
                <a16:creationId xmlns:a16="http://schemas.microsoft.com/office/drawing/2014/main" id="{1281D35C-F7C0-C246-B0C6-F4BCC5613062}"/>
              </a:ext>
            </a:extLst>
          </p:cNvPr>
          <p:cNvSpPr txBox="1">
            <a:spLocks/>
          </p:cNvSpPr>
          <p:nvPr/>
        </p:nvSpPr>
        <p:spPr>
          <a:xfrm>
            <a:off x="803275" y="6448076"/>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A2236AA5-B4B5-FB4C-8C30-F6085E165118}"/>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8CB4A01E-2B34-6244-A353-B21620FBF101}"/>
              </a:ext>
            </a:extLst>
          </p:cNvPr>
          <p:cNvPicPr>
            <a:picLocks noChangeAspect="1"/>
          </p:cNvPicPr>
          <p:nvPr/>
        </p:nvPicPr>
        <p:blipFill>
          <a:blip r:embed="rId4"/>
          <a:stretch>
            <a:fillRect/>
          </a:stretch>
        </p:blipFill>
        <p:spPr>
          <a:xfrm>
            <a:off x="7033101" y="116752"/>
            <a:ext cx="5642130" cy="5642130"/>
          </a:xfrm>
          <a:prstGeom prst="rect">
            <a:avLst/>
          </a:prstGeom>
        </p:spPr>
      </p:pic>
      <p:sp>
        <p:nvSpPr>
          <p:cNvPr id="10" name="Platshållare för datum 2">
            <a:extLst>
              <a:ext uri="{FF2B5EF4-FFF2-40B4-BE49-F238E27FC236}">
                <a16:creationId xmlns:a16="http://schemas.microsoft.com/office/drawing/2014/main" id="{B4221DA2-7886-6D4F-812B-5EE13C4507EE}"/>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11" name="Platshållare för bildnummer 4">
            <a:extLst>
              <a:ext uri="{FF2B5EF4-FFF2-40B4-BE49-F238E27FC236}">
                <a16:creationId xmlns:a16="http://schemas.microsoft.com/office/drawing/2014/main" id="{106A2540-E8B9-724E-9776-E13DA5D8FCBD}"/>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6</a:t>
            </a:fld>
            <a:endParaRPr lang="sv-SE" sz="1200" dirty="0">
              <a:solidFill>
                <a:schemeClr val="bg1"/>
              </a:solidFill>
            </a:endParaRPr>
          </a:p>
        </p:txBody>
      </p:sp>
      <p:pic>
        <p:nvPicPr>
          <p:cNvPr id="8" name="Bildobjekt 7">
            <a:extLst>
              <a:ext uri="{FF2B5EF4-FFF2-40B4-BE49-F238E27FC236}">
                <a16:creationId xmlns:a16="http://schemas.microsoft.com/office/drawing/2014/main" id="{B59CBA0B-752E-3B43-93B9-B14BEA38CB71}"/>
              </a:ext>
            </a:extLst>
          </p:cNvPr>
          <p:cNvPicPr>
            <a:picLocks noChangeAspect="1"/>
          </p:cNvPicPr>
          <p:nvPr/>
        </p:nvPicPr>
        <p:blipFill>
          <a:blip r:embed="rId5"/>
          <a:stretch>
            <a:fillRect/>
          </a:stretch>
        </p:blipFill>
        <p:spPr>
          <a:xfrm>
            <a:off x="7501525" y="3529836"/>
            <a:ext cx="1679074" cy="1954095"/>
          </a:xfrm>
          <a:prstGeom prst="rect">
            <a:avLst/>
          </a:prstGeom>
        </p:spPr>
      </p:pic>
    </p:spTree>
    <p:extLst>
      <p:ext uri="{BB962C8B-B14F-4D97-AF65-F5344CB8AC3E}">
        <p14:creationId xmlns:p14="http://schemas.microsoft.com/office/powerpoint/2010/main" val="46189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Vänta ett år med…</a:t>
            </a:r>
          </a:p>
        </p:txBody>
      </p:sp>
      <p:sp>
        <p:nvSpPr>
          <p:cNvPr id="3" name="Platshållare för innehåll 2"/>
          <p:cNvSpPr>
            <a:spLocks noGrp="1"/>
          </p:cNvSpPr>
          <p:nvPr>
            <p:ph idx="1"/>
          </p:nvPr>
        </p:nvSpPr>
        <p:spPr>
          <a:xfrm>
            <a:off x="803275" y="1665288"/>
            <a:ext cx="5755787" cy="4535487"/>
          </a:xfrm>
        </p:spPr>
        <p:txBody>
          <a:bodyPr vert="horz" lIns="0" tIns="0" rIns="0" bIns="0" rtlCol="0" anchor="t">
            <a:normAutofit/>
          </a:bodyPr>
          <a:lstStyle/>
          <a:p>
            <a:pPr marL="287655" indent="-287655"/>
            <a:r>
              <a:rPr lang="sv-SE" sz="1900" b="1" dirty="0"/>
              <a:t>Salt och örtsalt</a:t>
            </a:r>
            <a:r>
              <a:rPr lang="sv-SE" sz="1900" dirty="0"/>
              <a:t>: Barnets njurar är inte fullt utvecklade. Den lilla mängd salt som finns naturligt i olika livsmedel behöver man inte undvika </a:t>
            </a:r>
            <a:endParaRPr lang="sv-SE" dirty="0">
              <a:cs typeface="Arial" panose="020B0604020202020204"/>
            </a:endParaRPr>
          </a:p>
          <a:p>
            <a:pPr marL="287655" indent="-287655"/>
            <a:r>
              <a:rPr lang="sv-SE" sz="1900" b="1" dirty="0"/>
              <a:t>Honung</a:t>
            </a:r>
            <a:r>
              <a:rPr lang="sv-SE" sz="1900" dirty="0"/>
              <a:t>: Kan innehålla sporer av en bakterie som kan orsak förgiftning hos barn</a:t>
            </a:r>
            <a:endParaRPr lang="sv-SE" sz="1900" dirty="0">
              <a:cs typeface="Arial" panose="020B0604020202020204"/>
            </a:endParaRPr>
          </a:p>
          <a:p>
            <a:pPr marL="287655" indent="-287655"/>
            <a:r>
              <a:rPr lang="sv-SE" sz="1900" b="1" dirty="0"/>
              <a:t>Gröna bladgrönsaker</a:t>
            </a:r>
            <a:r>
              <a:rPr lang="sv-SE" sz="1900" dirty="0"/>
              <a:t>; salladsblad, spenat, rucola, mangold och nässlor (innehåller nitrat som kan omvandlas till nitrit). Nitrit kan försvåra syreupptagningsförmågan hos små barn</a:t>
            </a:r>
            <a:endParaRPr lang="sv-SE" sz="1900" dirty="0">
              <a:cs typeface="Arial" panose="020B0604020202020204"/>
            </a:endParaRPr>
          </a:p>
          <a:p>
            <a:pPr marL="287655" indent="-287655"/>
            <a:r>
              <a:rPr lang="sv-SE" sz="1900" b="1" dirty="0"/>
              <a:t>Hela nötter eller jordnötter</a:t>
            </a:r>
            <a:r>
              <a:rPr lang="sv-SE" sz="1900" dirty="0"/>
              <a:t>. Nötter kan fastna i halsen och orsaka kvävning. Om du vill ge nötter bör det vara mosat eller i mycket små bitar och ges från tidigast 6 månaders ålder</a:t>
            </a:r>
            <a:br>
              <a:rPr lang="en-US" dirty="0"/>
            </a:br>
            <a:endParaRPr lang="en-US" dirty="0">
              <a:cs typeface="Arial" panose="020B0604020202020204"/>
            </a:endParaRPr>
          </a:p>
          <a:p>
            <a:pPr marL="0" indent="0">
              <a:buNone/>
            </a:pPr>
            <a:endParaRPr lang="sv-SE" dirty="0"/>
          </a:p>
          <a:p>
            <a:pPr marL="0" indent="0">
              <a:buNone/>
            </a:pPr>
            <a:endParaRPr lang="sv-SE" dirty="0"/>
          </a:p>
          <a:p>
            <a:pPr marL="0" indent="0">
              <a:buNone/>
            </a:pPr>
            <a:endParaRPr lang="sv-SE" dirty="0"/>
          </a:p>
        </p:txBody>
      </p:sp>
      <p:sp>
        <p:nvSpPr>
          <p:cNvPr id="4" name="Platshållare för sidfot 4">
            <a:extLst>
              <a:ext uri="{FF2B5EF4-FFF2-40B4-BE49-F238E27FC236}">
                <a16:creationId xmlns:a16="http://schemas.microsoft.com/office/drawing/2014/main" id="{FA486F0C-9A6C-8544-B622-AD29620C3EE2}"/>
              </a:ext>
            </a:extLst>
          </p:cNvPr>
          <p:cNvSpPr txBox="1">
            <a:spLocks/>
          </p:cNvSpPr>
          <p:nvPr/>
        </p:nvSpPr>
        <p:spPr>
          <a:xfrm>
            <a:off x="803275" y="6465250"/>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BB4D7CE8-2C0A-C040-9A53-B88621472F1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6" name="Bildobjekt 5">
            <a:extLst>
              <a:ext uri="{FF2B5EF4-FFF2-40B4-BE49-F238E27FC236}">
                <a16:creationId xmlns:a16="http://schemas.microsoft.com/office/drawing/2014/main" id="{E2131229-F303-5C4C-B03E-40B2A1620CF4}"/>
              </a:ext>
            </a:extLst>
          </p:cNvPr>
          <p:cNvPicPr>
            <a:picLocks noChangeAspect="1"/>
          </p:cNvPicPr>
          <p:nvPr/>
        </p:nvPicPr>
        <p:blipFill>
          <a:blip r:embed="rId4"/>
          <a:stretch>
            <a:fillRect/>
          </a:stretch>
        </p:blipFill>
        <p:spPr>
          <a:xfrm>
            <a:off x="7860323" y="1478399"/>
            <a:ext cx="3757001" cy="3757001"/>
          </a:xfrm>
          <a:prstGeom prst="rect">
            <a:avLst/>
          </a:prstGeom>
        </p:spPr>
      </p:pic>
      <p:sp>
        <p:nvSpPr>
          <p:cNvPr id="9" name="Platshållare för datum 2">
            <a:extLst>
              <a:ext uri="{FF2B5EF4-FFF2-40B4-BE49-F238E27FC236}">
                <a16:creationId xmlns:a16="http://schemas.microsoft.com/office/drawing/2014/main" id="{CD8F1E77-F636-464A-88D3-3958CB934F8B}"/>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10" name="Platshållare för bildnummer 4">
            <a:extLst>
              <a:ext uri="{FF2B5EF4-FFF2-40B4-BE49-F238E27FC236}">
                <a16:creationId xmlns:a16="http://schemas.microsoft.com/office/drawing/2014/main" id="{1BDE1BA6-7AD1-5247-9552-AAEA40BE85DC}"/>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7</a:t>
            </a:fld>
            <a:endParaRPr lang="sv-SE" sz="1200" dirty="0">
              <a:solidFill>
                <a:schemeClr val="bg1"/>
              </a:solidFill>
            </a:endParaRPr>
          </a:p>
        </p:txBody>
      </p:sp>
    </p:spTree>
    <p:extLst>
      <p:ext uri="{BB962C8B-B14F-4D97-AF65-F5344CB8AC3E}">
        <p14:creationId xmlns:p14="http://schemas.microsoft.com/office/powerpoint/2010/main" val="137148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a:cs typeface="Arial"/>
              </a:rPr>
              <a:t>Undvik helt…</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803275" y="1665288"/>
            <a:ext cx="5562356" cy="4535487"/>
          </a:xfrm>
        </p:spPr>
        <p:txBody>
          <a:bodyPr vert="horz" lIns="0" tIns="0" rIns="0" bIns="0" rtlCol="0" anchor="t">
            <a:noAutofit/>
          </a:bodyPr>
          <a:lstStyle/>
          <a:p>
            <a:pPr marL="287655" indent="-287655"/>
            <a:r>
              <a:rPr lang="sv-SE" b="1" dirty="0"/>
              <a:t>Riskakor och risdrycker</a:t>
            </a:r>
            <a:r>
              <a:rPr lang="sv-SE" dirty="0"/>
              <a:t> till barn under 6 år. De innehåller höga halter av arsenik.</a:t>
            </a:r>
            <a:r>
              <a:rPr lang="sv-SE" dirty="0">
                <a:solidFill>
                  <a:srgbClr val="FF0000"/>
                </a:solidFill>
              </a:rPr>
              <a:t> </a:t>
            </a:r>
            <a:br>
              <a:rPr lang="sv-SE" dirty="0">
                <a:solidFill>
                  <a:srgbClr val="FF0000"/>
                </a:solidFill>
              </a:rPr>
            </a:br>
            <a:r>
              <a:rPr lang="sv-SE" dirty="0"/>
              <a:t>Barn ska inte heller äta ris eller andra risprodukter som gröt, risnudlar och rismellanmål mer än 4 gånger i veckan</a:t>
            </a:r>
            <a:endParaRPr lang="sv-SE" dirty="0">
              <a:cs typeface="Arial"/>
            </a:endParaRPr>
          </a:p>
          <a:p>
            <a:pPr marL="287655" indent="-287655"/>
            <a:r>
              <a:rPr lang="sv-SE" b="1" dirty="0"/>
              <a:t>Opastöriserad mjölk</a:t>
            </a:r>
            <a:r>
              <a:rPr lang="sv-SE" dirty="0"/>
              <a:t>. Den kan innehålla bakterier som EHEC och Campylobacter. Får ej säljas i affärer. </a:t>
            </a:r>
            <a:endParaRPr lang="sv-SE" dirty="0">
              <a:cs typeface="Arial"/>
            </a:endParaRPr>
          </a:p>
          <a:p>
            <a:pPr marL="287655" indent="-287655"/>
            <a:r>
              <a:rPr lang="sv-SE" b="1" dirty="0"/>
              <a:t>Skadad eller grönfärgad potatis</a:t>
            </a:r>
            <a:r>
              <a:rPr lang="sv-SE" dirty="0"/>
              <a:t>; innehåller solanin som kan ge magont, kräkningar och diarré. Släng dessa potatisar</a:t>
            </a:r>
          </a:p>
          <a:p>
            <a:pPr marL="287655" indent="-287655"/>
            <a:r>
              <a:rPr lang="sv-SE" b="1" dirty="0">
                <a:solidFill>
                  <a:srgbClr val="2D2829"/>
                </a:solidFill>
                <a:cs typeface="Arial"/>
              </a:rPr>
              <a:t>Safter </a:t>
            </a:r>
            <a:r>
              <a:rPr lang="sv-SE" dirty="0">
                <a:solidFill>
                  <a:srgbClr val="2D2829"/>
                </a:solidFill>
                <a:cs typeface="Arial"/>
              </a:rPr>
              <a:t>och </a:t>
            </a:r>
            <a:r>
              <a:rPr lang="sv-SE" b="1" dirty="0">
                <a:solidFill>
                  <a:srgbClr val="2D2829"/>
                </a:solidFill>
                <a:cs typeface="Arial"/>
              </a:rPr>
              <a:t>juicer</a:t>
            </a:r>
          </a:p>
        </p:txBody>
      </p:sp>
      <p:sp>
        <p:nvSpPr>
          <p:cNvPr id="4" name="Platshållare för sidfot 4">
            <a:extLst>
              <a:ext uri="{FF2B5EF4-FFF2-40B4-BE49-F238E27FC236}">
                <a16:creationId xmlns:a16="http://schemas.microsoft.com/office/drawing/2014/main" id="{EA281DFD-4AAC-BF4C-930B-39719106497F}"/>
              </a:ext>
            </a:extLst>
          </p:cNvPr>
          <p:cNvSpPr txBox="1">
            <a:spLocks/>
          </p:cNvSpPr>
          <p:nvPr/>
        </p:nvSpPr>
        <p:spPr>
          <a:xfrm>
            <a:off x="803275" y="6457625"/>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590AE54F-A8F3-064B-A873-459C5D0D767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AE379D38-2C79-F44F-91FF-14AE5B119D90}"/>
              </a:ext>
            </a:extLst>
          </p:cNvPr>
          <p:cNvPicPr>
            <a:picLocks noChangeAspect="1"/>
          </p:cNvPicPr>
          <p:nvPr/>
        </p:nvPicPr>
        <p:blipFill>
          <a:blip r:embed="rId4"/>
          <a:stretch>
            <a:fillRect/>
          </a:stretch>
        </p:blipFill>
        <p:spPr>
          <a:xfrm>
            <a:off x="8065477" y="1629375"/>
            <a:ext cx="3188677" cy="3188677"/>
          </a:xfrm>
          <a:prstGeom prst="rect">
            <a:avLst/>
          </a:prstGeom>
        </p:spPr>
      </p:pic>
      <p:sp>
        <p:nvSpPr>
          <p:cNvPr id="10" name="Platshållare för datum 2">
            <a:extLst>
              <a:ext uri="{FF2B5EF4-FFF2-40B4-BE49-F238E27FC236}">
                <a16:creationId xmlns:a16="http://schemas.microsoft.com/office/drawing/2014/main" id="{7351B317-459F-5B48-88E7-0305D76CCF2C}"/>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11" name="Platshållare för bildnummer 4">
            <a:extLst>
              <a:ext uri="{FF2B5EF4-FFF2-40B4-BE49-F238E27FC236}">
                <a16:creationId xmlns:a16="http://schemas.microsoft.com/office/drawing/2014/main" id="{32455E18-1F66-6B49-88C8-D54CA7BBA0B4}"/>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8</a:t>
            </a:fld>
            <a:endParaRPr lang="sv-SE" sz="1200" dirty="0">
              <a:solidFill>
                <a:schemeClr val="bg1"/>
              </a:solidFill>
            </a:endParaRPr>
          </a:p>
        </p:txBody>
      </p:sp>
    </p:spTree>
    <p:extLst>
      <p:ext uri="{BB962C8B-B14F-4D97-AF65-F5344CB8AC3E}">
        <p14:creationId xmlns:p14="http://schemas.microsoft.com/office/powerpoint/2010/main" val="122609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Vegetarisk mat</a:t>
            </a:r>
          </a:p>
        </p:txBody>
      </p:sp>
      <p:sp>
        <p:nvSpPr>
          <p:cNvPr id="3" name="Platshållare för innehåll 2"/>
          <p:cNvSpPr>
            <a:spLocks noGrp="1"/>
          </p:cNvSpPr>
          <p:nvPr>
            <p:ph idx="1"/>
          </p:nvPr>
        </p:nvSpPr>
        <p:spPr>
          <a:xfrm>
            <a:off x="803275" y="1665288"/>
            <a:ext cx="5667863" cy="4535487"/>
          </a:xfrm>
        </p:spPr>
        <p:txBody>
          <a:bodyPr vert="horz" lIns="0" tIns="0" rIns="0" bIns="0" rtlCol="0" anchor="t">
            <a:normAutofit fontScale="77500" lnSpcReduction="20000"/>
          </a:bodyPr>
          <a:lstStyle/>
          <a:p>
            <a:pPr marL="0" indent="0">
              <a:buNone/>
            </a:pPr>
            <a:r>
              <a:rPr lang="sv-SE" sz="2300" dirty="0"/>
              <a:t>Det är viktigt att ersätta de livsmedel som plockas bort från djurriket med näringsrika livsmedel från växtriket</a:t>
            </a:r>
          </a:p>
          <a:p>
            <a:pPr marL="0" indent="0">
              <a:buNone/>
            </a:pPr>
            <a:r>
              <a:rPr lang="sv-SE" sz="2300" dirty="0"/>
              <a:t>Barnet bör varje dag få bland annat:</a:t>
            </a:r>
            <a:endParaRPr lang="sv-SE" sz="2300" dirty="0">
              <a:cs typeface="Arial" panose="020B0604020202020204"/>
            </a:endParaRPr>
          </a:p>
          <a:p>
            <a:pPr marL="287655" indent="-287655">
              <a:lnSpc>
                <a:spcPct val="120000"/>
              </a:lnSpc>
            </a:pPr>
            <a:r>
              <a:rPr lang="sv-SE" sz="2300" dirty="0"/>
              <a:t>Baljväxter; bönor, ärtor, linser, tofu eller andra sojaprodukter</a:t>
            </a:r>
            <a:endParaRPr lang="sv-SE" sz="2300" dirty="0">
              <a:cs typeface="Arial"/>
            </a:endParaRPr>
          </a:p>
          <a:p>
            <a:pPr marL="287655" indent="-287655">
              <a:lnSpc>
                <a:spcPct val="120000"/>
              </a:lnSpc>
            </a:pPr>
            <a:r>
              <a:rPr lang="sv-SE" sz="2300" dirty="0"/>
              <a:t>Fullkornsprodukter</a:t>
            </a:r>
            <a:endParaRPr lang="sv-SE" sz="2300" dirty="0">
              <a:cs typeface="Arial"/>
            </a:endParaRPr>
          </a:p>
          <a:p>
            <a:pPr marL="287655" indent="-287655">
              <a:lnSpc>
                <a:spcPct val="120000"/>
              </a:lnSpc>
            </a:pPr>
            <a:r>
              <a:rPr lang="sv-SE" sz="2300" dirty="0"/>
              <a:t>Grönsaker eller rotfrukter</a:t>
            </a:r>
            <a:endParaRPr lang="sv-SE" sz="2300" dirty="0">
              <a:cs typeface="Arial"/>
            </a:endParaRPr>
          </a:p>
          <a:p>
            <a:pPr marL="287655" indent="-287655">
              <a:lnSpc>
                <a:spcPct val="120000"/>
              </a:lnSpc>
            </a:pPr>
            <a:r>
              <a:rPr lang="sv-SE" sz="2300" dirty="0"/>
              <a:t>Frukt eller bär</a:t>
            </a:r>
            <a:endParaRPr lang="sv-SE" sz="2300" dirty="0">
              <a:cs typeface="Arial"/>
            </a:endParaRPr>
          </a:p>
          <a:p>
            <a:pPr marL="287655" indent="-287655">
              <a:lnSpc>
                <a:spcPct val="120000"/>
              </a:lnSpc>
            </a:pPr>
            <a:r>
              <a:rPr lang="sv-SE" sz="2300" dirty="0"/>
              <a:t>Berikad gröt eller välling, till minst 2 års ålder</a:t>
            </a:r>
            <a:endParaRPr lang="sv-SE" sz="2300" dirty="0">
              <a:cs typeface="Arial"/>
            </a:endParaRPr>
          </a:p>
          <a:p>
            <a:pPr marL="287655" indent="-287655">
              <a:lnSpc>
                <a:spcPct val="120000"/>
              </a:lnSpc>
            </a:pPr>
            <a:r>
              <a:rPr lang="sv-SE" sz="2300" dirty="0"/>
              <a:t>Lättmjölk, mellanmjölk eller berikade vegetabiliska drycker</a:t>
            </a:r>
            <a:endParaRPr lang="sv-SE" sz="2300" dirty="0">
              <a:cs typeface="Arial"/>
            </a:endParaRPr>
          </a:p>
          <a:p>
            <a:pPr marL="287655" indent="-287655">
              <a:lnSpc>
                <a:spcPct val="120000"/>
              </a:lnSpc>
            </a:pPr>
            <a:r>
              <a:rPr lang="sv-SE" sz="2300" dirty="0"/>
              <a:t>Rapsolja och raspoljebaserade margariner</a:t>
            </a:r>
            <a:endParaRPr lang="sv-SE" sz="2300" dirty="0">
              <a:cs typeface="Arial"/>
            </a:endParaRPr>
          </a:p>
          <a:p>
            <a:pPr marL="287655" indent="-287655">
              <a:buFontTx/>
              <a:buChar char="-"/>
            </a:pPr>
            <a:endParaRPr lang="sv-SE" dirty="0">
              <a:cs typeface="Arial" panose="020B0604020202020204"/>
            </a:endParaRPr>
          </a:p>
        </p:txBody>
      </p:sp>
      <p:sp>
        <p:nvSpPr>
          <p:cNvPr id="4" name="Platshållare för sidfot 4">
            <a:extLst>
              <a:ext uri="{FF2B5EF4-FFF2-40B4-BE49-F238E27FC236}">
                <a16:creationId xmlns:a16="http://schemas.microsoft.com/office/drawing/2014/main" id="{F79F71D3-891E-704F-84C7-E45C28F73673}"/>
              </a:ext>
            </a:extLst>
          </p:cNvPr>
          <p:cNvSpPr txBox="1">
            <a:spLocks/>
          </p:cNvSpPr>
          <p:nvPr/>
        </p:nvSpPr>
        <p:spPr>
          <a:xfrm>
            <a:off x="803275" y="6457625"/>
            <a:ext cx="41148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i="0" u="none" strike="noStrike" dirty="0">
                <a:solidFill>
                  <a:schemeClr val="bg1"/>
                </a:solidFill>
                <a:effectLst/>
                <a:latin typeface="Arial" panose="020B0604020202020204" pitchFamily="34" charset="0"/>
              </a:rPr>
              <a:t>Träff 4 (Barnet vid 4-5 månaders ålder)</a:t>
            </a:r>
          </a:p>
        </p:txBody>
      </p:sp>
      <p:pic>
        <p:nvPicPr>
          <p:cNvPr id="5" name="Platshållare för innehåll 5">
            <a:extLst>
              <a:ext uri="{FF2B5EF4-FFF2-40B4-BE49-F238E27FC236}">
                <a16:creationId xmlns:a16="http://schemas.microsoft.com/office/drawing/2014/main" id="{5E4573D8-ABD1-A34A-B16D-CB1D6E51DA6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78B993DB-C44A-584B-8D02-1DBC3881507B}"/>
              </a:ext>
            </a:extLst>
          </p:cNvPr>
          <p:cNvPicPr>
            <a:picLocks noChangeAspect="1"/>
          </p:cNvPicPr>
          <p:nvPr/>
        </p:nvPicPr>
        <p:blipFill>
          <a:blip r:embed="rId4"/>
          <a:stretch>
            <a:fillRect/>
          </a:stretch>
        </p:blipFill>
        <p:spPr>
          <a:xfrm>
            <a:off x="8861098" y="2500312"/>
            <a:ext cx="2527625" cy="2527625"/>
          </a:xfrm>
          <a:prstGeom prst="rect">
            <a:avLst/>
          </a:prstGeom>
        </p:spPr>
      </p:pic>
      <p:sp>
        <p:nvSpPr>
          <p:cNvPr id="8" name="Platshållare för datum 2">
            <a:extLst>
              <a:ext uri="{FF2B5EF4-FFF2-40B4-BE49-F238E27FC236}">
                <a16:creationId xmlns:a16="http://schemas.microsoft.com/office/drawing/2014/main" id="{691016A3-3611-0942-AF67-FA3FC8C94097}"/>
              </a:ext>
            </a:extLst>
          </p:cNvPr>
          <p:cNvSpPr txBox="1">
            <a:spLocks/>
          </p:cNvSpPr>
          <p:nvPr/>
        </p:nvSpPr>
        <p:spPr>
          <a:xfrm>
            <a:off x="9854166" y="6452047"/>
            <a:ext cx="1481303"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p>
        </p:txBody>
      </p:sp>
      <p:sp>
        <p:nvSpPr>
          <p:cNvPr id="9" name="Platshållare för bildnummer 4">
            <a:extLst>
              <a:ext uri="{FF2B5EF4-FFF2-40B4-BE49-F238E27FC236}">
                <a16:creationId xmlns:a16="http://schemas.microsoft.com/office/drawing/2014/main" id="{856C36E5-D91E-A542-9D96-E3C718F7B87C}"/>
              </a:ext>
            </a:extLst>
          </p:cNvPr>
          <p:cNvSpPr txBox="1">
            <a:spLocks/>
          </p:cNvSpPr>
          <p:nvPr/>
        </p:nvSpPr>
        <p:spPr>
          <a:xfrm>
            <a:off x="11227469" y="6452047"/>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smtClean="0">
                <a:solidFill>
                  <a:schemeClr val="bg1"/>
                </a:solidFill>
              </a:rPr>
              <a:pPr/>
              <a:t>9</a:t>
            </a:fld>
            <a:endParaRPr lang="sv-SE" sz="1200" dirty="0">
              <a:solidFill>
                <a:schemeClr val="bg1"/>
              </a:solidFill>
            </a:endParaRPr>
          </a:p>
        </p:txBody>
      </p:sp>
    </p:spTree>
    <p:extLst>
      <p:ext uri="{BB962C8B-B14F-4D97-AF65-F5344CB8AC3E}">
        <p14:creationId xmlns:p14="http://schemas.microsoft.com/office/powerpoint/2010/main" val="3176338683"/>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67680C-0BBB-4DB5-B6D4-89F4C4FEC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14793-909B-4EF2-AF2D-D496FAEF4C4D}">
  <ds:schemaRef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40ce895f-69b1-464d-89e3-5b225fcdd2ad"/>
    <ds:schemaRef ds:uri="http://schemas.microsoft.com/office/2006/metadata/properties"/>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1451</TotalTime>
  <Words>2724</Words>
  <Application>Microsoft Office PowerPoint</Application>
  <PresentationFormat>Bredbild</PresentationFormat>
  <Paragraphs>342</Paragraphs>
  <Slides>19</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Calibri</vt:lpstr>
      <vt:lpstr>Region Halland - blå</vt:lpstr>
      <vt:lpstr>Det här bildspelet är producerat av regionkontorets strategiska  barnhälsovård  mars 2023</vt:lpstr>
      <vt:lpstr>PowerPoint-presentation</vt:lpstr>
      <vt:lpstr>Det kompetenta barnet</vt:lpstr>
      <vt:lpstr>Utveckling</vt:lpstr>
      <vt:lpstr>Mat och näring</vt:lpstr>
      <vt:lpstr>Smaksensation</vt:lpstr>
      <vt:lpstr>Vänta ett år med…</vt:lpstr>
      <vt:lpstr>Undvik helt…</vt:lpstr>
      <vt:lpstr>Vegetarisk mat</vt:lpstr>
      <vt:lpstr>Barnsäkerhet</vt:lpstr>
      <vt:lpstr>Barnolycksfall</vt:lpstr>
      <vt:lpstr>Alkohol och tobak</vt:lpstr>
      <vt:lpstr>Hur har alkoholvanorna förändrats sen vi blev  föräldrar?</vt:lpstr>
      <vt:lpstr>Vanligaste frågorna</vt:lpstr>
      <vt:lpstr>Vanligaste frågorna</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20</cp:revision>
  <dcterms:created xsi:type="dcterms:W3CDTF">2023-05-23T07:17:52Z</dcterms:created>
  <dcterms:modified xsi:type="dcterms:W3CDTF">2023-10-24T11:45:06Z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