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3"/>
  </p:notesMasterIdLst>
  <p:handoutMasterIdLst>
    <p:handoutMasterId r:id="rId24"/>
  </p:handoutMasterIdLst>
  <p:sldIdLst>
    <p:sldId id="316" r:id="rId5"/>
    <p:sldId id="311" r:id="rId6"/>
    <p:sldId id="317" r:id="rId7"/>
    <p:sldId id="306" r:id="rId8"/>
    <p:sldId id="319" r:id="rId9"/>
    <p:sldId id="318" r:id="rId10"/>
    <p:sldId id="321" r:id="rId11"/>
    <p:sldId id="320" r:id="rId12"/>
    <p:sldId id="312" r:id="rId13"/>
    <p:sldId id="301" r:id="rId14"/>
    <p:sldId id="303" r:id="rId15"/>
    <p:sldId id="315" r:id="rId16"/>
    <p:sldId id="307" r:id="rId17"/>
    <p:sldId id="308" r:id="rId18"/>
    <p:sldId id="310" r:id="rId19"/>
    <p:sldId id="271" r:id="rId20"/>
    <p:sldId id="323" r:id="rId21"/>
    <p:sldId id="334"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16"/>
            <p14:sldId id="311"/>
            <p14:sldId id="317"/>
            <p14:sldId id="306"/>
            <p14:sldId id="319"/>
            <p14:sldId id="318"/>
            <p14:sldId id="321"/>
            <p14:sldId id="320"/>
            <p14:sldId id="312"/>
            <p14:sldId id="301"/>
            <p14:sldId id="303"/>
            <p14:sldId id="315"/>
            <p14:sldId id="307"/>
            <p14:sldId id="308"/>
            <p14:sldId id="310"/>
            <p14:sldId id="271"/>
            <p14:sldId id="323"/>
            <p14:sldId id="334"/>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6" autoAdjust="0"/>
    <p:restoredTop sz="65911" autoAdjust="0"/>
  </p:normalViewPr>
  <p:slideViewPr>
    <p:cSldViewPr snapToGrid="0">
      <p:cViewPr varScale="1">
        <p:scale>
          <a:sx n="86" d="100"/>
          <a:sy n="86" d="100"/>
        </p:scale>
        <p:origin x="1470" y="78"/>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2023-10-24</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2023-10-24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rikshandboken-bhv.se/tillvaxt--utveckling/motorisk-utveckling---oversikt/motorisk-utveckling-10-manad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kshandboken-bhv.se/tillvaxt--utveckling/motorisk-utveckling---oversikt/motorisk-utveckling-8-manad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1177.se/Halland/barn--gravid/sa-vaxer-och-utvecklas-barn/barnets-utveckling/barnets-utveckling-6-12-manad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tillvaxt--utveckling/motorisk-utveckling---oversikt/motorisk-utveckling-8-manade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1177.se/Halland/barn--gravid/sa-vaxer-och-utvecklas-barn/barnets-utveckling/barnets-utveckling-6-12-manade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ikshandboken-bhv.se/globalassets/rhb/media/dokument/barn-och-mat/maltidsforslag-under-barnets-forsta-ar-revidering-2020.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1177.se/Halland/barn--gravid/att-ta-hand-om-barn/mat-och-dryck-for-barn/barnets-mat-upp-till-ett-ar/" TargetMode="External"/><Relationship Id="rId4" Type="http://schemas.openxmlformats.org/officeDocument/2006/relationships/hyperlink" Target="https://www.livsmedelsverket.se/globalassets/publikationsdatabas/broschyrer-foldrar/bra-mat-for-spadbarn-under-ett-ar-livsmedelsverket.pdf?id=3557"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Halland/barn--gravid/att-ta-hand-om-barn/barnsakerhet/sakerhet-for-bar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1177.se/Halland/barn--gravid/sa-vaxer-och-utvecklas-barn/barnets-utveckling/barnets-utveckling-6-12-manade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rikshandboken-bhv.se/metoder--riktlinjer/sprakundersokning-och-screenin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o.int/news/item/24-04-2019-to-grow-up-healthy-children-need-to-sit-less-and-play-mor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1177.se/Kronoberg/barn--gravid/vard-och-stod-for-barn/barn-foraldrar-och-medier/" TargetMode="External"/><Relationship Id="rId4" Type="http://schemas.openxmlformats.org/officeDocument/2006/relationships/hyperlink" Target="https://www.rikshandboken-bhv.se/livsvillkor--levnadsvanor/levnadsvanor---oversikt/skarmvanor-for-barn-0-5-a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74335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t>Utelek, sandlåda</a:t>
            </a:r>
          </a:p>
          <a:p>
            <a:pPr marL="0" indent="0">
              <a:buNone/>
              <a:defRPr/>
            </a:pPr>
            <a:endParaRPr lang="sv-SE" sz="1200" b="1" dirty="0"/>
          </a:p>
          <a:p>
            <a:pPr marL="0" indent="0">
              <a:buNone/>
              <a:defRPr/>
            </a:pPr>
            <a:r>
              <a:rPr lang="sv-SE" sz="1200" dirty="0"/>
              <a:t>Flytta leken utomhus så får ditt barn härligt frisk luft samtidigt som de leker och har roligt. Barn behöver få komma ut så mycket som möjligt. Krypa omkring i sandlådan, gräsmattan, ute i skogen. </a:t>
            </a:r>
          </a:p>
          <a:p>
            <a:pPr marL="0" indent="0">
              <a:buNone/>
              <a:defRPr/>
            </a:pPr>
            <a:endParaRPr lang="sv-SE" sz="1200" dirty="0">
              <a:cs typeface="Arial"/>
            </a:endParaRPr>
          </a:p>
          <a:p>
            <a:pPr marL="0" indent="0">
              <a:buNone/>
            </a:pPr>
            <a:r>
              <a:rPr lang="sv-SE" sz="1200" dirty="0"/>
              <a:t>Genom leken utvecklar barn en mängd förmågor. </a:t>
            </a:r>
          </a:p>
          <a:p>
            <a:pPr marL="0" indent="0">
              <a:buNone/>
            </a:pPr>
            <a:endParaRPr lang="sv-SE" sz="1200" dirty="0"/>
          </a:p>
          <a:p>
            <a:pPr marL="0" indent="0">
              <a:buNone/>
            </a:pPr>
            <a:r>
              <a:rPr lang="sv-SE" sz="1200" dirty="0"/>
              <a:t>De lär sig empati genom låtsaslekar, får träna på språk, turtagning och att dela med sig, samt övar upp sin koncentrationsförmåga. </a:t>
            </a:r>
          </a:p>
          <a:p>
            <a:pPr marL="0" indent="0">
              <a:buNone/>
            </a:pPr>
            <a:endParaRPr lang="sv-SE" sz="1200" dirty="0"/>
          </a:p>
          <a:p>
            <a:pPr marL="0" indent="0">
              <a:buNone/>
            </a:pPr>
            <a:r>
              <a:rPr lang="sv-SE" sz="1200" dirty="0"/>
              <a:t>Att leka utomhus uppmuntrar barns fantasi och har positiva effekter både på fysisk och mental hälsa som följer med hela livet.</a:t>
            </a:r>
            <a:endParaRPr lang="sv-SE" sz="1200" dirty="0">
              <a:cs typeface="Arial" panose="020B0604020202020204"/>
            </a:endParaRPr>
          </a:p>
          <a:p>
            <a:endParaRPr lang="sv-SE" sz="1200" dirty="0">
              <a:cs typeface="Arial" panose="020B0604020202020204"/>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6-12 månader - 1177</a:t>
            </a: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Motorisk utveckling 10 månader - Rikshandboken i barnhälsovård (rikshandboken-bhv.se)</a:t>
            </a:r>
            <a:endParaRPr lang="sv-SE" sz="1200" dirty="0">
              <a:solidFill>
                <a:srgbClr val="0070C0"/>
              </a:solidFill>
            </a:endParaRPr>
          </a:p>
          <a:p>
            <a:pPr>
              <a:defRPr/>
            </a:pP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dirty="0"/>
          </a:p>
        </p:txBody>
      </p:sp>
    </p:spTree>
    <p:extLst>
      <p:ext uri="{BB962C8B-B14F-4D97-AF65-F5344CB8AC3E}">
        <p14:creationId xmlns:p14="http://schemas.microsoft.com/office/powerpoint/2010/main" val="1895665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Extrabild – det är inte säkert denna bild kommer att behövas</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dirty="0"/>
          </a:p>
        </p:txBody>
      </p:sp>
    </p:spTree>
    <p:extLst>
      <p:ext uri="{BB962C8B-B14F-4D97-AF65-F5344CB8AC3E}">
        <p14:creationId xmlns:p14="http://schemas.microsoft.com/office/powerpoint/2010/main" val="214076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a:endParaRPr>
          </a:p>
          <a:p>
            <a:pPr marL="0" indent="0">
              <a:buNone/>
            </a:pPr>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solidFill>
                <a:srgbClr val="0070C0"/>
              </a:solidFill>
              <a:cs typeface="Arial" panose="020B0604020202020204"/>
            </a:endParaRPr>
          </a:p>
          <a:p>
            <a:endParaRPr lang="sv-SE" sz="1200" dirty="0">
              <a:cs typeface="Arial" panose="020B0604020202020204"/>
            </a:endParaRPr>
          </a:p>
          <a:p>
            <a:pPr algn="l"/>
            <a:endParaRPr lang="sv-SE" sz="1200" dirty="0">
              <a:cs typeface="Arial" panose="020B0604020202020204" pitchFamily="34" charset="0"/>
            </a:endParaRPr>
          </a:p>
          <a:p>
            <a:pPr algn="l"/>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16</a:t>
            </a:fld>
            <a:endParaRPr lang="sv-SE" dirty="0"/>
          </a:p>
        </p:txBody>
      </p:sp>
    </p:spTree>
    <p:extLst>
      <p:ext uri="{BB962C8B-B14F-4D97-AF65-F5344CB8AC3E}">
        <p14:creationId xmlns:p14="http://schemas.microsoft.com/office/powerpoint/2010/main" val="402217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Information om materialet och hur det ska användas för grupp eller i enskilda samtal</a:t>
            </a:r>
          </a:p>
          <a:p>
            <a:pPr marL="0" indent="0">
              <a:buNone/>
            </a:pPr>
            <a:endParaRPr lang="sv-SE" sz="1200" dirty="0"/>
          </a:p>
          <a:p>
            <a:pPr marL="0" indent="0">
              <a:buNone/>
            </a:pPr>
            <a:r>
              <a:rPr lang="sv-SE" sz="1200" dirty="0"/>
              <a:t>Syftet med barnhälsovårdens föräldragrupp är att stärka och stödja förmågan att vara förälder.  </a:t>
            </a:r>
          </a:p>
          <a:p>
            <a:pPr marL="0" indent="0">
              <a:buNone/>
            </a:pPr>
            <a:endParaRPr lang="sv-SE" sz="1200" dirty="0"/>
          </a:p>
          <a:p>
            <a:pPr marL="0" indent="0">
              <a:buNone/>
            </a:pPr>
            <a:r>
              <a:rPr lang="sv-SE" sz="1200" dirty="0"/>
              <a:t>Gruppen som erbjuds, pågår under barnets första levnadsår och är en delarna i det samlade föräldrastödsinsatser Region Hallands barnhälsovård erbjuder.</a:t>
            </a:r>
          </a:p>
          <a:p>
            <a:pPr marL="0" indent="0">
              <a:buNone/>
            </a:pPr>
            <a:endParaRPr lang="sv-SE" sz="1200" dirty="0"/>
          </a:p>
          <a:p>
            <a:pPr marL="0" indent="0">
              <a:buNone/>
            </a:pPr>
            <a:r>
              <a:rPr lang="sv-SE" sz="1200" dirty="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dirty="0">
                <a:effectLst/>
              </a:rPr>
              <a:t> Se rutin: </a:t>
            </a:r>
            <a:r>
              <a:rPr lang="sv-SE" sz="1200" dirty="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endParaRPr>
          </a:p>
          <a:p>
            <a:pPr marL="0" indent="0">
              <a:buNone/>
            </a:pPr>
            <a:endParaRPr lang="sv-SE" sz="1200" dirty="0">
              <a:solidFill>
                <a:srgbClr val="0070C0"/>
              </a:solidFill>
              <a:cs typeface="Arial"/>
            </a:endParaRPr>
          </a:p>
          <a:p>
            <a:pPr marL="0" indent="0">
              <a:buNone/>
            </a:pPr>
            <a:r>
              <a:rPr lang="sv-SE" sz="1200" dirty="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dirty="0"/>
          </a:p>
          <a:p>
            <a:pPr marL="0" indent="0">
              <a:buNone/>
              <a:defRPr/>
            </a:pPr>
            <a:r>
              <a:rPr lang="sv-SE" sz="1200" dirty="0"/>
              <a:t>Materialet kan också användas som underlag för behovsanpassat stöd vid enskilda samtal med föräldrar, eller i de tillfällen föräldrar valt att inte delta på den föräldragrupp som erbjudits.</a:t>
            </a:r>
          </a:p>
          <a:p>
            <a:pPr marL="0" marR="0" lvl="0" indent="0" algn="l" defTabSz="914400">
              <a:lnSpc>
                <a:spcPct val="100000"/>
              </a:lnSpc>
              <a:spcBef>
                <a:spcPts val="0"/>
              </a:spcBef>
              <a:spcAft>
                <a:spcPts val="0"/>
              </a:spcAft>
              <a:buNone/>
              <a:tabLst/>
              <a:defRPr/>
            </a:pPr>
            <a:endParaRPr lang="sv-SE" dirty="0"/>
          </a:p>
          <a:p>
            <a:pPr marL="0" indent="0">
              <a:buNone/>
            </a:pPr>
            <a:r>
              <a:rPr lang="sv-SE" sz="1200" b="1" dirty="0">
                <a:cs typeface="Arial"/>
              </a:rPr>
              <a:t>Genomförande av sjunde träffen</a:t>
            </a:r>
          </a:p>
          <a:p>
            <a:pPr marL="0" indent="0">
              <a:buNone/>
            </a:pPr>
            <a:endParaRPr lang="sv-SE" sz="1200" b="1" dirty="0">
              <a:cs typeface="Arial"/>
            </a:endParaRPr>
          </a:p>
          <a:p>
            <a:pPr marL="0" indent="0">
              <a:buNone/>
            </a:pPr>
            <a:r>
              <a:rPr lang="sv-SE" sz="1200" dirty="0">
                <a:cs typeface="Calibri"/>
              </a:rPr>
              <a:t>Välkomna till träff nr 7, nu är era barn ca 8-9 månader, och idag är huvudtemat “Barnets spark och lek”. </a:t>
            </a:r>
          </a:p>
          <a:p>
            <a:pPr marL="0" indent="0">
              <a:buNone/>
            </a:pPr>
            <a:endParaRPr lang="sv-SE" sz="1200" dirty="0">
              <a:cs typeface="Calibri"/>
            </a:endParaRPr>
          </a:p>
          <a:p>
            <a:pPr marL="0" indent="0">
              <a:buNone/>
            </a:pPr>
            <a:r>
              <a:rPr lang="sv-SE" sz="1200" dirty="0">
                <a:cs typeface="Calibri"/>
              </a:rPr>
              <a:t>Vi kommer också vi prata om mat och barnsäkerhet.</a:t>
            </a:r>
          </a:p>
          <a:p>
            <a:pPr marL="0" marR="0" lvl="0" indent="0" algn="l" defTabSz="914400">
              <a:lnSpc>
                <a:spcPct val="100000"/>
              </a:lnSpc>
              <a:spcBef>
                <a:spcPts val="0"/>
              </a:spcBef>
              <a:spcAft>
                <a:spcPts val="0"/>
              </a:spcAft>
              <a:buNone/>
              <a:tabLst/>
              <a:defRPr/>
            </a:pP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214408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Det kompetenta barnet</a:t>
            </a:r>
          </a:p>
          <a:p>
            <a:pPr marL="0" indent="0">
              <a:buNone/>
            </a:pPr>
            <a:endParaRPr lang="sv-SE" sz="1200" b="1" dirty="0">
              <a:cs typeface="Calibri"/>
            </a:endParaRPr>
          </a:p>
          <a:p>
            <a:pPr marL="0" indent="0">
              <a:buNone/>
            </a:pPr>
            <a:r>
              <a:rPr lang="sv-SE" sz="1200" dirty="0"/>
              <a:t>Mycket har hänt under dessa 8-9 månader och vid denna ålder kommer nu smakportionerna i gång, barnet lär sig att sitta utan stöd och det pratas mest hela tiden. </a:t>
            </a:r>
          </a:p>
          <a:p>
            <a:pPr marL="0" indent="0">
              <a:buNone/>
            </a:pPr>
            <a:endParaRPr lang="sv-SE" sz="1200" dirty="0"/>
          </a:p>
          <a:p>
            <a:pPr marL="0" indent="0">
              <a:buNone/>
            </a:pPr>
            <a:r>
              <a:rPr lang="sv-SE" sz="1200" dirty="0"/>
              <a:t>Ett barn i åtta månaders ålder älskar att utforska både omgivningen och alla föremål som kommer i hans eller hennes väg.</a:t>
            </a:r>
          </a:p>
          <a:p>
            <a:pPr marL="0" indent="0">
              <a:buNone/>
            </a:pPr>
            <a:endParaRPr lang="sv-SE" sz="1200" dirty="0">
              <a:cs typeface="Arial"/>
            </a:endParaRPr>
          </a:p>
          <a:p>
            <a:pPr marL="0" indent="0">
              <a:buNone/>
            </a:pPr>
            <a:r>
              <a:rPr lang="sv-SE" sz="1200" dirty="0"/>
              <a:t>De flesta barn är mer sociala nu, men kan ha en period då de är blyga och rädda för det som är främmande. </a:t>
            </a:r>
          </a:p>
          <a:p>
            <a:pPr marL="0" indent="0">
              <a:buNone/>
            </a:pPr>
            <a:endParaRPr lang="sv-SE" sz="1200" dirty="0"/>
          </a:p>
          <a:p>
            <a:pPr marL="0" indent="0">
              <a:buNone/>
            </a:pPr>
            <a:r>
              <a:rPr lang="sv-SE" sz="1200" dirty="0"/>
              <a:t>Barnet testar och experimenterar mycket nu.</a:t>
            </a: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Motorisk utveckling 8 månader - Rikshandboken i barnhälsovård (rikshandboken-bhv.se)</a:t>
            </a: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Barnets utveckling 6-12 månader - 1177</a:t>
            </a:r>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dirty="0"/>
          </a:p>
        </p:txBody>
      </p:sp>
    </p:spTree>
    <p:extLst>
      <p:ext uri="{BB962C8B-B14F-4D97-AF65-F5344CB8AC3E}">
        <p14:creationId xmlns:p14="http://schemas.microsoft.com/office/powerpoint/2010/main" val="270566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Rädd och försiktig</a:t>
            </a:r>
          </a:p>
          <a:p>
            <a:pPr marL="0" indent="0">
              <a:buNone/>
            </a:pPr>
            <a:endParaRPr lang="sv-SE" sz="1200" b="1" dirty="0"/>
          </a:p>
          <a:p>
            <a:pPr marL="0" indent="0">
              <a:buNone/>
            </a:pPr>
            <a:r>
              <a:rPr lang="sv-SE" sz="1200" dirty="0"/>
              <a:t>De flesta barn är mer sociala nu, men kan ha en period då de är blyga och rädda för det som är främmande.</a:t>
            </a:r>
          </a:p>
          <a:p>
            <a:pPr marL="0" indent="0">
              <a:buNone/>
            </a:pPr>
            <a:endParaRPr lang="sv-SE" sz="1200" dirty="0">
              <a:cs typeface="Arial" panose="020B0604020202020204"/>
            </a:endParaRPr>
          </a:p>
          <a:p>
            <a:pPr marL="0" indent="0">
              <a:buNone/>
            </a:pPr>
            <a:r>
              <a:rPr lang="sv-SE" sz="1200" dirty="0">
                <a:effectLst/>
              </a:rPr>
              <a:t>I tidig ålder är främlingsrädsla något som man betraktar som ett utvecklingsfenomen och som de flesta barn i varierande grad brukar uppvisa. Forskning inom psykologin har visat </a:t>
            </a:r>
            <a:r>
              <a:rPr lang="sv-SE" sz="1200" dirty="0">
                <a:effectLst/>
                <a:ea typeface="Source Sans Pro"/>
              </a:rPr>
              <a:t>att barn söker fysisk närhet och trygghet hos dem som tar hand om dem, och betraktas som en grundläggande överlevnadsinstinkt. På psykologspråk </a:t>
            </a:r>
            <a:r>
              <a:rPr lang="sv-SE" sz="1200" dirty="0">
                <a:ea typeface="Source Sans Pro"/>
              </a:rPr>
              <a:t>kallas det</a:t>
            </a:r>
            <a:r>
              <a:rPr lang="sv-SE" sz="1200" dirty="0">
                <a:effectLst/>
                <a:ea typeface="Source Sans Pro"/>
              </a:rPr>
              <a:t> främlingsrädsla, </a:t>
            </a:r>
            <a:r>
              <a:rPr lang="sv-SE" sz="1200" dirty="0">
                <a:ea typeface="Source Sans Pro"/>
              </a:rPr>
              <a:t>och</a:t>
            </a:r>
            <a:r>
              <a:rPr lang="sv-SE" sz="1200" dirty="0">
                <a:effectLst/>
                <a:ea typeface="Source Sans Pro"/>
              </a:rPr>
              <a:t> psykologer ser det som tecken på att barnet utvecklar sina anknytningsrelationer. </a:t>
            </a:r>
            <a:r>
              <a:rPr lang="sv-SE" sz="1200" dirty="0"/>
              <a:t>Främlingar är inte alltid så populära och det händer att barnet reagerar med rädsla och gråt när nya människor är på besök. För en del föräldrar kan barnet i denna ålder uppfattas som väldigt mammig eller pappig. </a:t>
            </a:r>
          </a:p>
          <a:p>
            <a:pPr marL="0" indent="0">
              <a:buNone/>
            </a:pPr>
            <a:endParaRPr lang="sv-SE" sz="1200" dirty="0">
              <a:cs typeface="Arial"/>
            </a:endParaRPr>
          </a:p>
          <a:p>
            <a:pPr marL="0" indent="0">
              <a:buNone/>
            </a:pPr>
            <a:r>
              <a:rPr lang="sv-SE" sz="1200" u="sng" dirty="0">
                <a:ea typeface="Source Sans Pro"/>
                <a:cs typeface="Arial" panose="020B0604020202020204"/>
              </a:rPr>
              <a:t>Tips:</a:t>
            </a:r>
          </a:p>
          <a:p>
            <a:pPr marL="171450" indent="-171450">
              <a:buFont typeface="Arial"/>
              <a:buChar char="•"/>
            </a:pPr>
            <a:r>
              <a:rPr lang="sv-SE" sz="1200" dirty="0">
                <a:ea typeface="Source Sans Pro"/>
                <a:cs typeface="Arial" panose="020B0604020202020204"/>
              </a:rPr>
              <a:t>Prata med bebisen</a:t>
            </a:r>
          </a:p>
          <a:p>
            <a:pPr marL="171450" indent="-171450">
              <a:buFont typeface="Arial"/>
              <a:buChar char="•"/>
            </a:pPr>
            <a:r>
              <a:rPr lang="sv-SE" sz="1200" dirty="0">
                <a:ea typeface="Source Sans Pro"/>
                <a:cs typeface="Arial" panose="020B0604020202020204"/>
              </a:rPr>
              <a:t>Försök att inte överreagera</a:t>
            </a:r>
          </a:p>
          <a:p>
            <a:pPr marL="171450" indent="-171450">
              <a:buFont typeface="Arial"/>
              <a:buChar char="•"/>
            </a:pPr>
            <a:r>
              <a:rPr lang="sv-SE" sz="1200" dirty="0"/>
              <a:t>Sitt på golvet med barnet</a:t>
            </a:r>
            <a:endParaRPr lang="sv-SE" sz="1200" dirty="0">
              <a:cs typeface="Arial" panose="020B0604020202020204"/>
            </a:endParaRPr>
          </a:p>
          <a:p>
            <a:pPr marL="171450" indent="-171450">
              <a:buFont typeface="Arial"/>
              <a:buChar char="•"/>
            </a:pPr>
            <a:r>
              <a:rPr lang="sv-SE" sz="1200" dirty="0">
                <a:ea typeface="Source Sans Pro"/>
                <a:cs typeface="Arial" panose="020B0604020202020204"/>
              </a:rPr>
              <a:t>Le när barnet kryper från dig och när barnet kommer tillbaks</a:t>
            </a:r>
          </a:p>
          <a:p>
            <a:pPr marL="171450" indent="-171450">
              <a:buFont typeface="Arial"/>
              <a:buChar char="•"/>
            </a:pPr>
            <a:r>
              <a:rPr lang="sv-SE" sz="1200" dirty="0">
                <a:ea typeface="Source Sans Pro"/>
                <a:cs typeface="Arial" panose="020B0604020202020204"/>
              </a:rPr>
              <a:t>Lek titt-ut</a:t>
            </a:r>
          </a:p>
          <a:p>
            <a:pPr marL="0" indent="0">
              <a:buFont typeface="Arial"/>
              <a:buNone/>
            </a:pPr>
            <a:endParaRPr lang="sv-SE" sz="1200" dirty="0">
              <a:ea typeface="Source Sans Pro"/>
              <a:cs typeface="Arial" panose="020B0604020202020204"/>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Motorisk utveckling 8 månader - Rikshandboken i barnhälsovård (rikshandboken-bhv.se)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Barnets utveckling 6-12 månader - 1177</a:t>
            </a:r>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dirty="0"/>
          </a:p>
        </p:txBody>
      </p:sp>
    </p:spTree>
    <p:extLst>
      <p:ext uri="{BB962C8B-B14F-4D97-AF65-F5344CB8AC3E}">
        <p14:creationId xmlns:p14="http://schemas.microsoft.com/office/powerpoint/2010/main" val="297933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Matvanor</a:t>
            </a:r>
          </a:p>
          <a:p>
            <a:pPr marL="0" indent="0">
              <a:buNone/>
            </a:pPr>
            <a:endParaRPr lang="sv-SE" sz="1200" b="1" dirty="0"/>
          </a:p>
          <a:p>
            <a:pPr marL="0" indent="0">
              <a:buNone/>
            </a:pPr>
            <a:r>
              <a:rPr lang="sv-SE" sz="1200" dirty="0"/>
              <a:t>Från ca 8-10 mån ålder kan grövre konsistenser och små bitar av mjuk plockvänlig mat börja introduceras. </a:t>
            </a:r>
          </a:p>
          <a:p>
            <a:pPr marL="0" indent="0">
              <a:buNone/>
            </a:pPr>
            <a:endParaRPr lang="sv-SE" sz="1200" dirty="0"/>
          </a:p>
          <a:p>
            <a:pPr marL="0" indent="0">
              <a:buNone/>
            </a:pPr>
            <a:r>
              <a:rPr lang="sv-SE" sz="1200" dirty="0"/>
              <a:t>Vid denna ålder kan även det andra lagade huvudmålet av mat börja introduceras. </a:t>
            </a:r>
          </a:p>
          <a:p>
            <a:pPr marL="0" indent="0">
              <a:buNone/>
            </a:pPr>
            <a:endParaRPr lang="sv-SE" sz="1200" dirty="0"/>
          </a:p>
          <a:p>
            <a:pPr marL="0" indent="0">
              <a:buNone/>
            </a:pPr>
            <a:r>
              <a:rPr lang="sv-SE" sz="1200" dirty="0"/>
              <a:t>Vid 8-10 månader gillar många bebisar att få utforska mat och konsistenser på egen hand. Det finns många fördelar om barnet kan få göra detta. Det blir kladdigt och det är bra. Låt barnet få stoppa in maten själv. Många barn gillar att se att maten är tydlig uppdelat. Låt barnets intresse för maten få styra takten!</a:t>
            </a:r>
          </a:p>
          <a:p>
            <a:pPr marL="0" indent="0">
              <a:buNone/>
            </a:pPr>
            <a:endParaRPr lang="sv-SE" sz="1200" dirty="0">
              <a:cs typeface="Arial" panose="020B0604020202020204"/>
            </a:endParaRPr>
          </a:p>
          <a:p>
            <a:pPr marL="0" indent="0">
              <a:buNone/>
            </a:pPr>
            <a:r>
              <a:rPr lang="sv-SE" sz="1200" dirty="0"/>
              <a:t>Bröstmjölk eller modersmjölksersättning innehåller fortfarande mycket av den näring barnet behöver, därför är det ingen brådska att gå över till vanlig mat vid alla måltider. </a:t>
            </a:r>
          </a:p>
          <a:p>
            <a:pPr marL="0" indent="0">
              <a:buNone/>
            </a:pPr>
            <a:endParaRPr lang="sv-SE" sz="1200" dirty="0">
              <a:cs typeface="Arial" panose="020B0604020202020204"/>
            </a:endParaRPr>
          </a:p>
          <a:p>
            <a:pPr marL="0" indent="0">
              <a:buNone/>
            </a:pPr>
            <a:r>
              <a:rPr lang="sv-SE" sz="1200" dirty="0">
                <a:cs typeface="Arial" panose="020B0604020202020204"/>
              </a:rPr>
              <a:t>Om föräldrarna ger barnet välling eller gröt, poängtera att det är viktigt att dom måste följa instruktioner på förpackningar och inte överdosera pulvret. </a:t>
            </a:r>
          </a:p>
          <a:p>
            <a:pPr marL="0" indent="0">
              <a:buNone/>
            </a:pPr>
            <a:endParaRPr lang="sv-SE" sz="1200" dirty="0">
              <a:cs typeface="Arial" panose="020B0604020202020204"/>
            </a:endParaRPr>
          </a:p>
          <a:p>
            <a:pPr marL="0" indent="0">
              <a:buNone/>
            </a:pPr>
            <a:r>
              <a:rPr lang="sv-SE" sz="1200" dirty="0"/>
              <a:t>Barn under 2 år behöver lite mer fett (nyttigt omega 3 – fett) än vuxna och därför är ett fetare margarin bättre än lättmargarin. </a:t>
            </a:r>
          </a:p>
          <a:p>
            <a:pPr marL="0" indent="0">
              <a:buNone/>
            </a:pPr>
            <a:r>
              <a:rPr lang="sv-SE" sz="1200" dirty="0">
                <a:cs typeface="Arial"/>
              </a:rPr>
              <a:t>Rapsolja är naturligt rikt på omega-3. </a:t>
            </a:r>
          </a:p>
          <a:p>
            <a:pPr marL="0" indent="0">
              <a:buNone/>
            </a:pPr>
            <a:r>
              <a:rPr lang="sv-SE" sz="1200" dirty="0"/>
              <a:t>Smör innehåller lite omega-3 och är därför inte bästa valet för barn</a:t>
            </a:r>
            <a:endParaRPr lang="sv-SE" sz="1200" dirty="0">
              <a:cs typeface="Arial"/>
            </a:endParaRPr>
          </a:p>
          <a:p>
            <a:pPr marL="0" indent="0">
              <a:buNone/>
            </a:pPr>
            <a:r>
              <a:rPr lang="sv-SE" sz="1200" dirty="0">
                <a:cs typeface="Arial"/>
              </a:rPr>
              <a:t>Tillsätt extra fett eller olja i hemlagad mat, 1 tesked per deciliter mat.</a:t>
            </a: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maltidsforslag-under-barnets-forsta-ar-revidering-2020.pdf (rikshandboken-bhv.se)</a:t>
            </a: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bra-mat-for-spadbarn-under-ett-ar-livsmedelsverket.pdf</a:t>
            </a: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Barnets mat upp till ett år – 1177</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dirty="0"/>
          </a:p>
        </p:txBody>
      </p:sp>
    </p:spTree>
    <p:extLst>
      <p:ext uri="{BB962C8B-B14F-4D97-AF65-F5344CB8AC3E}">
        <p14:creationId xmlns:p14="http://schemas.microsoft.com/office/powerpoint/2010/main" val="91868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Barnsäkerhet</a:t>
            </a:r>
          </a:p>
          <a:p>
            <a:pPr marL="0" indent="0">
              <a:buNone/>
            </a:pPr>
            <a:endParaRPr lang="sv-SE" sz="1200" b="1" dirty="0">
              <a:cs typeface="Arial"/>
            </a:endParaRPr>
          </a:p>
          <a:p>
            <a:pPr marL="0" indent="0">
              <a:buNone/>
            </a:pPr>
            <a:r>
              <a:rPr lang="sv-SE" sz="1200" dirty="0"/>
              <a:t>Barn utvecklas genom att upptäcka allt som finns omkring dem. De rör sig, känner och smakar på saker, klättrar och springer.</a:t>
            </a:r>
            <a:endParaRPr lang="sv-SE" sz="1200" dirty="0">
              <a:cs typeface="Arial" panose="020B0604020202020204"/>
            </a:endParaRPr>
          </a:p>
          <a:p>
            <a:pPr marL="0" indent="0">
              <a:buNone/>
            </a:pPr>
            <a:r>
              <a:rPr lang="sv-SE" sz="1200" dirty="0"/>
              <a:t>Ibland går utvecklingen snabbt. </a:t>
            </a:r>
          </a:p>
          <a:p>
            <a:pPr marL="0" indent="0">
              <a:buNone/>
            </a:pPr>
            <a:endParaRPr lang="sv-SE" sz="1200" dirty="0">
              <a:cs typeface="Arial" panose="020B0604020202020204"/>
            </a:endParaRPr>
          </a:p>
          <a:p>
            <a:pPr marL="0" indent="0">
              <a:buNone/>
            </a:pPr>
            <a:r>
              <a:rPr lang="sv-SE" sz="1200" dirty="0"/>
              <a:t>Många föräldrar köper eller lånar babywalkers. Fördelar och nackdelar, det sker en del olyckor med baby walkers.</a:t>
            </a:r>
          </a:p>
          <a:p>
            <a:pPr marL="0" indent="0">
              <a:buNone/>
            </a:pPr>
            <a:endParaRPr lang="sv-SE" sz="1200" u="sng" dirty="0">
              <a:cs typeface="Arial"/>
            </a:endParaRPr>
          </a:p>
          <a:p>
            <a:pPr marL="0" indent="0">
              <a:buNone/>
            </a:pPr>
            <a:r>
              <a:rPr lang="sv-SE" sz="1200" u="sng" dirty="0">
                <a:cs typeface="Arial"/>
              </a:rPr>
              <a:t>Prata om:</a:t>
            </a:r>
          </a:p>
          <a:p>
            <a:pPr marL="0" indent="0">
              <a:buNone/>
            </a:pPr>
            <a:endParaRPr lang="sv-SE" sz="1200" u="sng" dirty="0">
              <a:cs typeface="Arial"/>
            </a:endParaRPr>
          </a:p>
          <a:p>
            <a:pPr marL="171450" indent="-171450">
              <a:buFont typeface="Arial"/>
              <a:buChar char="•"/>
            </a:pPr>
            <a:r>
              <a:rPr lang="sv-SE" sz="1200" dirty="0">
                <a:cs typeface="Arial"/>
              </a:rPr>
              <a:t>Spisskydd</a:t>
            </a:r>
          </a:p>
          <a:p>
            <a:pPr marL="171450" indent="-171450">
              <a:buFont typeface="Arial"/>
              <a:buChar char="•"/>
            </a:pPr>
            <a:r>
              <a:rPr lang="sv-SE" sz="1200" dirty="0">
                <a:cs typeface="Arial"/>
              </a:rPr>
              <a:t>Trappskydd</a:t>
            </a:r>
          </a:p>
          <a:p>
            <a:pPr marL="171450" indent="-171450">
              <a:buFont typeface="Arial"/>
              <a:buChar char="•"/>
            </a:pPr>
            <a:r>
              <a:rPr lang="sv-SE" sz="1200" dirty="0">
                <a:cs typeface="Arial"/>
              </a:rPr>
              <a:t>Skydd mot vassa kanter</a:t>
            </a:r>
          </a:p>
          <a:p>
            <a:pPr marL="171450" indent="-171450">
              <a:buFont typeface="Arial"/>
              <a:buChar char="•"/>
            </a:pPr>
            <a:r>
              <a:rPr lang="sv-SE" sz="1200" dirty="0">
                <a:cs typeface="Arial"/>
              </a:rPr>
              <a:t>Eluttag ska ha petskydd</a:t>
            </a:r>
          </a:p>
          <a:p>
            <a:pPr marL="171450" indent="-171450">
              <a:buFont typeface="Arial"/>
              <a:buChar char="•"/>
            </a:pPr>
            <a:r>
              <a:rPr lang="sv-SE" sz="1200" dirty="0">
                <a:cs typeface="Arial"/>
              </a:rPr>
              <a:t>Minska risken för förgiftning</a:t>
            </a:r>
          </a:p>
          <a:p>
            <a:pPr marL="171450" indent="-171450">
              <a:buFont typeface="Arial"/>
              <a:buChar char="•"/>
            </a:pPr>
            <a:r>
              <a:rPr lang="sv-SE" sz="1200" dirty="0"/>
              <a:t>Ställ kaffebryggare, strykjärn och andra heta apparater så att barnet inte kan nå dem. Både när de används och när de svalnar. Se till att sladdar inte hänger så att barnet kan dra ner apparater över sig.</a:t>
            </a:r>
            <a:endParaRPr lang="sv-SE" sz="1200" dirty="0">
              <a:cs typeface="Arial"/>
            </a:endParaRPr>
          </a:p>
          <a:p>
            <a:pPr marL="0" indent="0">
              <a:buNone/>
            </a:pPr>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Säkerhet för barn - 1177</a:t>
            </a:r>
            <a:endParaRPr lang="sv-SE" sz="1200" dirty="0">
              <a:solidFill>
                <a:srgbClr val="0070C0"/>
              </a:solidFill>
              <a:cs typeface="Aria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Barnets utveckling 6-12 månader - 1177</a:t>
            </a:r>
          </a:p>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dirty="0"/>
          </a:p>
        </p:txBody>
      </p:sp>
    </p:spTree>
    <p:extLst>
      <p:ext uri="{BB962C8B-B14F-4D97-AF65-F5344CB8AC3E}">
        <p14:creationId xmlns:p14="http://schemas.microsoft.com/office/powerpoint/2010/main" val="2642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Språkutveckling hos barn 8-9 månader</a:t>
            </a:r>
          </a:p>
          <a:p>
            <a:pPr marL="0" indent="0">
              <a:buNone/>
            </a:pPr>
            <a:endParaRPr lang="sv-SE" sz="1200" b="1" dirty="0">
              <a:cs typeface="Calibri"/>
            </a:endParaRPr>
          </a:p>
          <a:p>
            <a:pPr marL="0" indent="0">
              <a:buNone/>
            </a:pPr>
            <a:r>
              <a:rPr lang="sv-SE" sz="1200" dirty="0"/>
              <a:t>Idag kan barnet jollra med konsonanter, till exempel ma-ma-ma eller ba-ba-ba. Barnet försöker härma det språk som talas runt hen. Leker med ljud och övar sig på att uttala ljud som hen hör.</a:t>
            </a:r>
          </a:p>
          <a:p>
            <a:pPr marL="0" indent="0">
              <a:buNone/>
            </a:pPr>
            <a:endParaRPr lang="sv-SE" sz="1200" dirty="0"/>
          </a:p>
          <a:p>
            <a:pPr marL="0" indent="0">
              <a:buNone/>
            </a:pPr>
            <a:r>
              <a:rPr lang="sv-SE" sz="1200" dirty="0"/>
              <a:t>Barnet har nu lärt sig hur det ska kommunicera och få kontakt med föräldrarna. Han eller hon använder skrik, gråt, rörelser, ljud, mm för att få dig att reagera. Tidigare var du tvungen att tolka barnets yttre tecken för att förstå barnets behov men nu kan barnet på ett helt annat sätt själv berätta för dig vad han eller hon vill eller inte vill. </a:t>
            </a:r>
          </a:p>
          <a:p>
            <a:pPr marL="0" indent="0">
              <a:buNone/>
            </a:pPr>
            <a:endParaRPr lang="sv-SE" sz="1200" dirty="0"/>
          </a:p>
          <a:p>
            <a:pPr marL="0" indent="0">
              <a:buNone/>
            </a:pPr>
            <a:r>
              <a:rPr lang="sv-SE" sz="1200" dirty="0"/>
              <a:t>Barnet kan nu peka på saker som de är intresserade av eller för att svara på frågan; var är lampan?</a:t>
            </a:r>
          </a:p>
          <a:p>
            <a:pPr marL="0" indent="0">
              <a:buNone/>
            </a:pPr>
            <a:endParaRPr lang="sv-SE" sz="1200" dirty="0">
              <a:cs typeface="Arial"/>
            </a:endParaRPr>
          </a:p>
          <a:p>
            <a:pPr marL="0" indent="0">
              <a:buNone/>
            </a:pPr>
            <a:r>
              <a:rPr lang="sv-SE" sz="1200" dirty="0"/>
              <a:t>För barn under två år är det till exempel extra viktigt att få utveckla språket tillsammans med lyhörda vuxna, fysisk aktivitet som utvecklar grovmotoriken, pyssel för finmotoriken och att få upptäcka och förstå sin omgivning.</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6-12 månader - 1177</a:t>
            </a: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Språkundersökning och screening - Rikshandboken i barnhälsovård (rikshandboken-bhv.se)</a:t>
            </a:r>
            <a:endParaRPr lang="sv-SE" sz="1200" dirty="0">
              <a:solidFill>
                <a:srgbClr val="0070C0"/>
              </a:solidFil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dirty="0"/>
          </a:p>
        </p:txBody>
      </p:sp>
    </p:spTree>
    <p:extLst>
      <p:ext uri="{BB962C8B-B14F-4D97-AF65-F5344CB8AC3E}">
        <p14:creationId xmlns:p14="http://schemas.microsoft.com/office/powerpoint/2010/main" val="276252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Skärmtid</a:t>
            </a:r>
          </a:p>
          <a:p>
            <a:pPr marL="0" indent="0">
              <a:buNone/>
            </a:pPr>
            <a:endParaRPr lang="sv-SE" sz="1200" b="1" dirty="0"/>
          </a:p>
          <a:p>
            <a:pPr marL="0" indent="0">
              <a:buNone/>
            </a:pPr>
            <a:r>
              <a:rPr lang="sv-SE" sz="1200" dirty="0">
                <a:cs typeface="Arial" panose="020B0604020202020204"/>
              </a:rPr>
              <a:t>Diskutera lite i gruppen hur föräldrarna med skärmar</a:t>
            </a:r>
          </a:p>
          <a:p>
            <a:pPr marL="0" indent="0">
              <a:buNone/>
            </a:pPr>
            <a:endParaRPr lang="sv-SE" sz="1200" dirty="0">
              <a:cs typeface="Arial" panose="020B0604020202020204"/>
            </a:endParaRPr>
          </a:p>
          <a:p>
            <a:pPr marL="0" indent="0">
              <a:buNone/>
            </a:pPr>
            <a:r>
              <a:rPr lang="sv-SE" sz="1200" dirty="0"/>
              <a:t>Tiden framför skärmen bör och ska läggas på annat, lek kommunikation och fysisk aktivitet. Små barn under 2 år och framför allt under året utvecklar sina hjärnor under denna tid och hjärnans utveckling hämmas av den stimulans med ljud, ljus som skärmen ger.</a:t>
            </a:r>
          </a:p>
          <a:p>
            <a:pPr marL="0" indent="0">
              <a:buNone/>
            </a:pPr>
            <a:endParaRPr lang="sv-SE" sz="1200" dirty="0"/>
          </a:p>
          <a:p>
            <a:pPr marL="0" indent="0">
              <a:buNone/>
            </a:pPr>
            <a:r>
              <a:rPr lang="sv-SE" sz="1200" dirty="0">
                <a:effectLst/>
              </a:rPr>
              <a:t>Fakta: Enligt </a:t>
            </a:r>
            <a:r>
              <a:rPr lang="sv-SE" sz="1200" dirty="0">
                <a:solidFill>
                  <a:srgbClr val="0070C0"/>
                </a:solidFill>
                <a:effectLst/>
                <a:hlinkClick r:id="rId3">
                  <a:extLst>
                    <a:ext uri="{A12FA001-AC4F-418D-AE19-62706E023703}">
                      <ahyp:hlinkClr xmlns:ahyp="http://schemas.microsoft.com/office/drawing/2018/hyperlinkcolor" val="tx"/>
                    </a:ext>
                  </a:extLst>
                </a:hlinkClick>
              </a:rPr>
              <a:t>WHO</a:t>
            </a:r>
            <a:r>
              <a:rPr lang="sv-SE" sz="1200" dirty="0">
                <a:effectLst/>
              </a:rPr>
              <a:t>, världshälsoorganisationen, bör barn under två år inte ha någon skärmtid alls. WHO menar att mycket skärmtid riskerar att leda till minskad fysisk rörelse, ökad risk för fetma och för lite mänsklig interaktion som är viktig för utvecklingen. </a:t>
            </a:r>
            <a:r>
              <a:rPr lang="en-US" dirty="0">
                <a:hlinkClick r:id="rId3"/>
              </a:rPr>
              <a:t>To grow up healthy, children need to sit less and play more (who.int)</a:t>
            </a:r>
            <a:endParaRPr lang="en-US" dirty="0"/>
          </a:p>
          <a:p>
            <a:pPr marL="0" indent="0">
              <a:buNone/>
            </a:pPr>
            <a:endParaRPr lang="sv-SE" sz="1200" dirty="0"/>
          </a:p>
          <a:p>
            <a:pPr marL="0" indent="0">
              <a:buNone/>
            </a:pPr>
            <a:r>
              <a:rPr lang="sv-SE" sz="1200" dirty="0"/>
              <a:t>Observera att skärmtid kan göra det svårare för barnet att känna mättnad och hunger eller komma till ro innan sömn. Forskningen går dock isär när det kommer till små barn och skärmtid. Flera studier har visat att barn lär sig långsammare via skärmar än tillsammans med en vuxen och att det är svårt för barn under tre år att överföra det de lär sig på en skärm till verkligheten.</a:t>
            </a:r>
            <a:endParaRPr lang="sv-SE" sz="1200" dirty="0">
              <a:cs typeface="Arial"/>
            </a:endParaRPr>
          </a:p>
          <a:p>
            <a:endParaRPr lang="sv-SE" sz="1200" dirty="0">
              <a:cs typeface="Aria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Skärmvanor för barn 0-5 år - Rikshandboken i barnhälsovård (rikshandboken-bhv.se)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Barn, föräldrar och medier - 1177</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dirty="0"/>
          </a:p>
        </p:txBody>
      </p:sp>
    </p:spTree>
    <p:extLst>
      <p:ext uri="{BB962C8B-B14F-4D97-AF65-F5344CB8AC3E}">
        <p14:creationId xmlns:p14="http://schemas.microsoft.com/office/powerpoint/2010/main" val="5389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Lek med kastruller och bunkar</a:t>
            </a:r>
            <a:endParaRPr lang="sv-SE" sz="1200" b="1" dirty="0"/>
          </a:p>
          <a:p>
            <a:pPr>
              <a:defRPr/>
            </a:pPr>
            <a:endParaRPr lang="sv-SE" sz="1200" dirty="0"/>
          </a:p>
          <a:p>
            <a:pPr marL="0" marR="0" lvl="0" indent="0" algn="l" defTabSz="914400">
              <a:lnSpc>
                <a:spcPct val="100000"/>
              </a:lnSpc>
              <a:spcBef>
                <a:spcPts val="0"/>
              </a:spcBef>
              <a:spcAft>
                <a:spcPts val="0"/>
              </a:spcAft>
              <a:buClrTx/>
              <a:buSzTx/>
              <a:buFontTx/>
              <a:buNone/>
              <a:tabLst/>
              <a:defRPr/>
            </a:pPr>
            <a:r>
              <a:rPr lang="sv-SE" sz="1200" dirty="0"/>
              <a:t>Man behöver inte köpa dyra leksaker, öppna köksskåpen låt barnen få leka med kastruller och decilitermått.</a:t>
            </a:r>
            <a:endParaRPr lang="sv-SE" sz="1200" dirty="0">
              <a:cs typeface="Aria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dirty="0"/>
          </a:p>
        </p:txBody>
      </p:sp>
    </p:spTree>
    <p:extLst>
      <p:ext uri="{BB962C8B-B14F-4D97-AF65-F5344CB8AC3E}">
        <p14:creationId xmlns:p14="http://schemas.microsoft.com/office/powerpoint/2010/main" val="601745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p:txBody>
          <a:bodyPr/>
          <a:lstStyle/>
          <a:p>
            <a:r>
              <a:rPr lang="sv-SE" sz="3200" kern="0" dirty="0">
                <a:effectLst/>
                <a:ea typeface="Times New Roman" panose="02020603050405020304" pitchFamily="18" charset="0"/>
              </a:rPr>
              <a:t>Det här bildspelet är producerat av regionkontorets strategiska </a:t>
            </a:r>
            <a:br>
              <a:rPr lang="sv-SE" sz="3200" kern="0" dirty="0">
                <a:effectLst/>
                <a:ea typeface="Times New Roman" panose="02020603050405020304" pitchFamily="18" charset="0"/>
              </a:rPr>
            </a:br>
            <a:r>
              <a:rPr lang="sv-SE" sz="3200" kern="0" dirty="0">
                <a:effectLst/>
                <a:ea typeface="Times New Roman" panose="02020603050405020304" pitchFamily="18" charset="0"/>
              </a:rPr>
              <a:t>barnhälsovård</a:t>
            </a:r>
            <a:r>
              <a:rPr lang="sv-SE" sz="3200" dirty="0">
                <a:effectLst/>
              </a:rPr>
              <a:t> </a:t>
            </a:r>
            <a:br>
              <a:rPr lang="sv-SE" sz="3200" dirty="0">
                <a:effectLst/>
              </a:rPr>
            </a:br>
            <a:r>
              <a:rPr lang="sv-SE" sz="2000" dirty="0"/>
              <a:t>2023</a:t>
            </a:r>
            <a:br>
              <a:rPr lang="sv-SE" sz="2000" dirty="0"/>
            </a:br>
            <a:r>
              <a:rPr lang="sv-SE" sz="2000" dirty="0">
                <a:cs typeface="Arial"/>
              </a:rPr>
              <a:t> </a:t>
            </a:r>
          </a:p>
        </p:txBody>
      </p:sp>
      <p:sp>
        <p:nvSpPr>
          <p:cNvPr id="4" name="Platshållare för datum 3"/>
          <p:cNvSpPr>
            <a:spLocks noGrp="1"/>
          </p:cNvSpPr>
          <p:nvPr>
            <p:ph type="dt" sz="half" idx="4294967295"/>
          </p:nvPr>
        </p:nvSpPr>
        <p:spPr>
          <a:xfrm>
            <a:off x="0" y="6356350"/>
            <a:ext cx="1800225" cy="323850"/>
          </a:xfrm>
        </p:spPr>
        <p:txBody>
          <a:bodyPr/>
          <a:lstStyle/>
          <a:p>
            <a:r>
              <a:rPr lang="sv-SE" dirty="0"/>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dirty="0"/>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Tree>
    <p:extLst>
      <p:ext uri="{BB962C8B-B14F-4D97-AF65-F5344CB8AC3E}">
        <p14:creationId xmlns:p14="http://schemas.microsoft.com/office/powerpoint/2010/main" val="80951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E06538-CCF8-FF6E-3CF9-5035854E8F2A}"/>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Språkutveckling</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A9FA5F81-3870-F615-0E91-CDE21B61559A}"/>
              </a:ext>
            </a:extLst>
          </p:cNvPr>
          <p:cNvSpPr>
            <a:spLocks noGrp="1"/>
          </p:cNvSpPr>
          <p:nvPr>
            <p:ph sz="quarter" idx="13"/>
          </p:nvPr>
        </p:nvSpPr>
        <p:spPr/>
        <p:txBody>
          <a:bodyPr vert="horz" lIns="0" tIns="0" rIns="0" bIns="0" rtlCol="0" anchor="t">
            <a:noAutofit/>
          </a:bodyPr>
          <a:lstStyle/>
          <a:p>
            <a:r>
              <a:rPr lang="sv-SE" dirty="0">
                <a:solidFill>
                  <a:srgbClr val="2D2829"/>
                </a:solidFill>
                <a:latin typeface="Arial"/>
                <a:cs typeface="Arial"/>
              </a:rPr>
              <a:t>Läs</a:t>
            </a:r>
            <a:r>
              <a:rPr lang="sv-SE" sz="2000" dirty="0">
                <a:solidFill>
                  <a:srgbClr val="2D2829"/>
                </a:solidFill>
                <a:latin typeface="Arial"/>
                <a:cs typeface="Arial"/>
              </a:rPr>
              <a:t> </a:t>
            </a:r>
            <a:r>
              <a:rPr lang="sv-SE" dirty="0">
                <a:solidFill>
                  <a:srgbClr val="2D2829"/>
                </a:solidFill>
                <a:latin typeface="Arial"/>
                <a:cs typeface="Arial"/>
              </a:rPr>
              <a:t>böcker</a:t>
            </a:r>
            <a:r>
              <a:rPr lang="sv-SE" sz="2000" dirty="0">
                <a:solidFill>
                  <a:srgbClr val="2D2829"/>
                </a:solidFill>
                <a:latin typeface="Arial"/>
                <a:cs typeface="Arial"/>
              </a:rPr>
              <a:t> tillsammans</a:t>
            </a:r>
          </a:p>
          <a:p>
            <a:r>
              <a:rPr lang="sv-SE" sz="2000" dirty="0">
                <a:solidFill>
                  <a:srgbClr val="2D2829"/>
                </a:solidFill>
                <a:latin typeface="Arial"/>
                <a:cs typeface="Arial"/>
              </a:rPr>
              <a:t>Titta, peka och </a:t>
            </a:r>
            <a:r>
              <a:rPr lang="sv-SE" dirty="0">
                <a:solidFill>
                  <a:srgbClr val="2D2829"/>
                </a:solidFill>
                <a:latin typeface="Arial"/>
                <a:cs typeface="Arial"/>
              </a:rPr>
              <a:t>benämn</a:t>
            </a:r>
            <a:endParaRPr lang="sv-SE" dirty="0">
              <a:solidFill>
                <a:srgbClr val="2D2829"/>
              </a:solidFill>
              <a:cs typeface="Arial"/>
            </a:endParaRPr>
          </a:p>
          <a:p>
            <a:pPr marL="287655" indent="-287655"/>
            <a:r>
              <a:rPr lang="sv-SE">
                <a:solidFill>
                  <a:srgbClr val="2D2829"/>
                </a:solidFill>
                <a:cs typeface="Arial"/>
              </a:rPr>
              <a:t>Barnet kan peka på saker; -"var är lampan"?</a:t>
            </a:r>
          </a:p>
          <a:p>
            <a:pPr marL="342900" indent="-34290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342900" indent="-342900">
              <a:buChar char="•"/>
            </a:pPr>
            <a:endParaRPr lang="sv-SE" dirty="0">
              <a:solidFill>
                <a:srgbClr val="2D2829"/>
              </a:solidFill>
              <a:highlight>
                <a:srgbClr val="FFFF00"/>
              </a:highlight>
              <a:cs typeface="Arial" panose="020B0604020202020204"/>
            </a:endParaRPr>
          </a:p>
        </p:txBody>
      </p:sp>
      <p:sp>
        <p:nvSpPr>
          <p:cNvPr id="4" name="Platshållare för datum 3">
            <a:extLst>
              <a:ext uri="{FF2B5EF4-FFF2-40B4-BE49-F238E27FC236}">
                <a16:creationId xmlns:a16="http://schemas.microsoft.com/office/drawing/2014/main" id="{5BDC639C-D6CF-5292-9F42-38E1A799911D}"/>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48B2B472-68D7-F41A-755A-0973A2715C80}"/>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37582D74-DAD4-6024-58BC-EFF4049C8537}"/>
              </a:ext>
            </a:extLst>
          </p:cNvPr>
          <p:cNvSpPr>
            <a:spLocks noGrp="1"/>
          </p:cNvSpPr>
          <p:nvPr>
            <p:ph type="sldNum" sz="quarter" idx="16"/>
          </p:nvPr>
        </p:nvSpPr>
        <p:spPr/>
        <p:txBody>
          <a:bodyPr/>
          <a:lstStyle/>
          <a:p>
            <a:fld id="{E8645303-2AAE-45D1-913A-B06AE6474513}" type="slidenum">
              <a:rPr lang="sv-SE" smtClean="0"/>
              <a:pPr/>
              <a:t>10</a:t>
            </a:fld>
            <a:endParaRPr lang="sv-SE" dirty="0"/>
          </a:p>
        </p:txBody>
      </p:sp>
      <p:pic>
        <p:nvPicPr>
          <p:cNvPr id="7" name="Platshållare för innehåll 5">
            <a:extLst>
              <a:ext uri="{FF2B5EF4-FFF2-40B4-BE49-F238E27FC236}">
                <a16:creationId xmlns:a16="http://schemas.microsoft.com/office/drawing/2014/main" id="{0ED46D85-3A59-B737-64ED-69F8EB69163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a:extLst>
              <a:ext uri="{FF2B5EF4-FFF2-40B4-BE49-F238E27FC236}">
                <a16:creationId xmlns:a16="http://schemas.microsoft.com/office/drawing/2014/main" id="{7574C335-57D6-B3CB-5CD2-61BF71AA85D1}"/>
              </a:ext>
            </a:extLst>
          </p:cNvPr>
          <p:cNvPicPr>
            <a:picLocks noChangeAspect="1"/>
          </p:cNvPicPr>
          <p:nvPr/>
        </p:nvPicPr>
        <p:blipFill>
          <a:blip r:embed="rId4"/>
          <a:stretch>
            <a:fillRect/>
          </a:stretch>
        </p:blipFill>
        <p:spPr>
          <a:xfrm>
            <a:off x="6686550" y="1153304"/>
            <a:ext cx="5231472" cy="4310320"/>
          </a:xfrm>
          <a:prstGeom prst="rect">
            <a:avLst/>
          </a:prstGeom>
        </p:spPr>
      </p:pic>
    </p:spTree>
    <p:extLst>
      <p:ext uri="{BB962C8B-B14F-4D97-AF65-F5344CB8AC3E}">
        <p14:creationId xmlns:p14="http://schemas.microsoft.com/office/powerpoint/2010/main" val="391207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D6A96E-4BF6-7F3F-47E9-D74F332A985D}"/>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Skärmtid</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DC1AF198-2A43-0506-3305-9D016CFC5667}"/>
              </a:ext>
            </a:extLst>
          </p:cNvPr>
          <p:cNvSpPr>
            <a:spLocks noGrp="1"/>
          </p:cNvSpPr>
          <p:nvPr>
            <p:ph sz="quarter" idx="13"/>
          </p:nvPr>
        </p:nvSpPr>
        <p:spPr>
          <a:xfrm>
            <a:off x="803275" y="1665288"/>
            <a:ext cx="5719350" cy="4535488"/>
          </a:xfrm>
        </p:spPr>
        <p:txBody>
          <a:bodyPr vert="horz" lIns="0" tIns="0" rIns="0" bIns="0" rtlCol="0" anchor="t">
            <a:noAutofit/>
          </a:bodyPr>
          <a:lstStyle/>
          <a:p>
            <a:pPr marL="287655" indent="-287655"/>
            <a:r>
              <a:rPr lang="sv-SE" sz="2000" dirty="0">
                <a:solidFill>
                  <a:srgbClr val="2D2829"/>
                </a:solidFill>
                <a:latin typeface="Arial" panose="020B0604020202020204" pitchFamily="34" charset="0"/>
                <a:cs typeface="Arial" panose="020B0604020202020204" pitchFamily="34" charset="0"/>
              </a:rPr>
              <a:t>Skärmtid: TV och dator, barnprogram </a:t>
            </a:r>
            <a:br>
              <a:rPr lang="sv-SE" sz="2000" dirty="0">
                <a:solidFill>
                  <a:srgbClr val="2D2829"/>
                </a:solidFill>
                <a:latin typeface="Arial" panose="020B0604020202020204" pitchFamily="34" charset="0"/>
                <a:cs typeface="Arial" panose="020B0604020202020204" pitchFamily="34" charset="0"/>
              </a:rPr>
            </a:br>
            <a:r>
              <a:rPr lang="sv-SE" sz="2000" dirty="0">
                <a:solidFill>
                  <a:srgbClr val="2D2829"/>
                </a:solidFill>
                <a:latin typeface="Arial" panose="020B0604020202020204" pitchFamily="34" charset="0"/>
                <a:cs typeface="Arial" panose="020B0604020202020204" pitchFamily="34" charset="0"/>
              </a:rPr>
              <a:t>för olika åldrar, smartphone</a:t>
            </a:r>
            <a:endParaRPr lang="sv-SE" dirty="0">
              <a:solidFill>
                <a:srgbClr val="2D2829"/>
              </a:solidFill>
              <a:cs typeface="Arial"/>
            </a:endParaRPr>
          </a:p>
          <a:p>
            <a:pPr marL="287655" indent="-287655"/>
            <a:r>
              <a:rPr lang="sv-SE" dirty="0">
                <a:solidFill>
                  <a:srgbClr val="2D2829"/>
                </a:solidFill>
                <a:cs typeface="Arial"/>
              </a:rPr>
              <a:t>Låt gruppen fundera över deras egen skärmtid och skärmvanor och hur detta påverkar barnet.</a:t>
            </a:r>
          </a:p>
          <a:p>
            <a:pPr marL="287655" indent="-287655"/>
            <a:r>
              <a:rPr lang="sv-SE" dirty="0">
                <a:solidFill>
                  <a:srgbClr val="2D2829"/>
                </a:solidFill>
                <a:cs typeface="Arial"/>
              </a:rPr>
              <a:t>Märk väl att nervceller stimuleras inte av skärmtid, den stimuleras av tid med en vuxen, läsa en bok, sjunga eller leka.</a:t>
            </a:r>
          </a:p>
          <a:p>
            <a:pPr marL="287655" indent="-287655"/>
            <a:r>
              <a:rPr lang="sv-SE" dirty="0">
                <a:solidFill>
                  <a:srgbClr val="2D2829"/>
                </a:solidFill>
                <a:cs typeface="Arial"/>
              </a:rPr>
              <a:t>Låt inte barnet äta framför en skärm. Mättnadskänslan påverkas</a:t>
            </a:r>
          </a:p>
          <a:p>
            <a:pPr marL="287655" indent="-287655"/>
            <a:endParaRPr lang="sv-SE" dirty="0">
              <a:solidFill>
                <a:srgbClr val="2D2829"/>
              </a:solidFill>
              <a:cs typeface="Arial"/>
            </a:endParaRPr>
          </a:p>
          <a:p>
            <a:pPr marL="287655" indent="-287655"/>
            <a:endParaRPr lang="sv-SE" dirty="0">
              <a:solidFill>
                <a:srgbClr val="2D2829"/>
              </a:solidFill>
              <a:highlight>
                <a:srgbClr val="FFFF00"/>
              </a:highlight>
              <a:cs typeface="Arial" panose="020B0604020202020204"/>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E0E45FCC-EA18-91A1-11AD-60069EE94073}"/>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9ECFDA21-16BC-07E5-CAB1-FDB8E85607E1}"/>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F9186EE1-0A1A-22BB-64AC-96611DCD7BB6}"/>
              </a:ext>
            </a:extLst>
          </p:cNvPr>
          <p:cNvSpPr>
            <a:spLocks noGrp="1"/>
          </p:cNvSpPr>
          <p:nvPr>
            <p:ph type="sldNum" sz="quarter" idx="16"/>
          </p:nvPr>
        </p:nvSpPr>
        <p:spPr/>
        <p:txBody>
          <a:bodyPr/>
          <a:lstStyle/>
          <a:p>
            <a:fld id="{E8645303-2AAE-45D1-913A-B06AE6474513}" type="slidenum">
              <a:rPr lang="sv-SE" smtClean="0"/>
              <a:pPr/>
              <a:t>11</a:t>
            </a:fld>
            <a:endParaRPr lang="sv-SE" dirty="0"/>
          </a:p>
        </p:txBody>
      </p:sp>
      <p:pic>
        <p:nvPicPr>
          <p:cNvPr id="7" name="Platshållare för innehåll 5">
            <a:extLst>
              <a:ext uri="{FF2B5EF4-FFF2-40B4-BE49-F238E27FC236}">
                <a16:creationId xmlns:a16="http://schemas.microsoft.com/office/drawing/2014/main" id="{421E8ED8-8EDE-7126-CFE5-951E0BCEB6B7}"/>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428670DB-7A2A-E32C-CAA7-0832EE502957}"/>
              </a:ext>
            </a:extLst>
          </p:cNvPr>
          <p:cNvPicPr>
            <a:picLocks noChangeAspect="1"/>
          </p:cNvPicPr>
          <p:nvPr/>
        </p:nvPicPr>
        <p:blipFill>
          <a:blip r:embed="rId4"/>
          <a:stretch>
            <a:fillRect/>
          </a:stretch>
        </p:blipFill>
        <p:spPr>
          <a:xfrm>
            <a:off x="7022803" y="755022"/>
            <a:ext cx="4969171" cy="4962015"/>
          </a:xfrm>
          <a:prstGeom prst="rect">
            <a:avLst/>
          </a:prstGeom>
        </p:spPr>
      </p:pic>
    </p:spTree>
    <p:extLst>
      <p:ext uri="{BB962C8B-B14F-4D97-AF65-F5344CB8AC3E}">
        <p14:creationId xmlns:p14="http://schemas.microsoft.com/office/powerpoint/2010/main" val="392537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508734-7FCF-B8DC-0799-954E772E269E}"/>
              </a:ext>
            </a:extLst>
          </p:cNvPr>
          <p:cNvSpPr>
            <a:spLocks noGrp="1"/>
          </p:cNvSpPr>
          <p:nvPr>
            <p:ph type="title"/>
          </p:nvPr>
        </p:nvSpPr>
        <p:spPr/>
        <p:txBody>
          <a:bodyPr/>
          <a:lstStyle/>
          <a:p>
            <a:r>
              <a:rPr lang="sv-SE" dirty="0">
                <a:cs typeface="Arial"/>
              </a:rPr>
              <a:t>Lek och samvaro</a:t>
            </a:r>
            <a:endParaRPr lang="sv-SE" dirty="0"/>
          </a:p>
        </p:txBody>
      </p:sp>
    </p:spTree>
    <p:extLst>
      <p:ext uri="{BB962C8B-B14F-4D97-AF65-F5344CB8AC3E}">
        <p14:creationId xmlns:p14="http://schemas.microsoft.com/office/powerpoint/2010/main" val="90279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0360E4-B9E6-3E54-E5F8-519E5B1C1842}"/>
              </a:ext>
            </a:extLst>
          </p:cNvPr>
          <p:cNvSpPr>
            <a:spLocks noGrp="1"/>
          </p:cNvSpPr>
          <p:nvPr>
            <p:ph type="title"/>
          </p:nvPr>
        </p:nvSpPr>
        <p:spPr>
          <a:xfrm>
            <a:off x="803275" y="333375"/>
            <a:ext cx="4391295" cy="1514880"/>
          </a:xfrm>
        </p:spPr>
        <p:txBody>
          <a:bodyPr/>
          <a:lstStyle/>
          <a:p>
            <a:br>
              <a:rPr lang="sv-SE" dirty="0">
                <a:latin typeface="Arial"/>
                <a:cs typeface="Arial"/>
              </a:rPr>
            </a:br>
            <a:r>
              <a:rPr lang="sv-SE" dirty="0">
                <a:latin typeface="Arial"/>
                <a:cs typeface="Arial"/>
              </a:rPr>
              <a:t>Lek med kastruller och bunkar</a:t>
            </a:r>
          </a:p>
        </p:txBody>
      </p:sp>
      <p:sp>
        <p:nvSpPr>
          <p:cNvPr id="8" name="Platshållare för innehåll 2">
            <a:extLst>
              <a:ext uri="{FF2B5EF4-FFF2-40B4-BE49-F238E27FC236}">
                <a16:creationId xmlns:a16="http://schemas.microsoft.com/office/drawing/2014/main" id="{87D186BE-AFED-3B18-43E2-04F9F972FB01}"/>
              </a:ext>
            </a:extLst>
          </p:cNvPr>
          <p:cNvSpPr>
            <a:spLocks noGrp="1"/>
          </p:cNvSpPr>
          <p:nvPr>
            <p:ph sz="quarter" idx="13"/>
          </p:nvPr>
        </p:nvSpPr>
        <p:spPr>
          <a:xfrm>
            <a:off x="803275" y="2237362"/>
            <a:ext cx="5460855" cy="3963414"/>
          </a:xfrm>
        </p:spPr>
        <p:txBody>
          <a:bodyPr vert="horz" lIns="0" tIns="0" rIns="0" bIns="0" rtlCol="0" anchor="t">
            <a:noAutofit/>
          </a:bodyPr>
          <a:lstStyle/>
          <a:p>
            <a:pPr marL="0" indent="0">
              <a:buNone/>
            </a:pPr>
            <a:r>
              <a:rPr lang="sv-SE" dirty="0">
                <a:solidFill>
                  <a:srgbClr val="000000"/>
                </a:solidFill>
                <a:cs typeface="Arial" panose="020B0604020202020204"/>
              </a:rPr>
              <a:t>Man behöver inte köpa dyra leksaker. Se vad som finns </a:t>
            </a:r>
            <a:r>
              <a:rPr lang="sv-SE" dirty="0">
                <a:cs typeface="Arial" panose="020B0604020202020204"/>
              </a:rPr>
              <a:t>i ditt kök. Det kan vara:</a:t>
            </a:r>
          </a:p>
          <a:p>
            <a:pPr marL="287655" indent="-287655"/>
            <a:r>
              <a:rPr lang="sv-SE" dirty="0">
                <a:cs typeface="Arial" panose="020B0604020202020204"/>
              </a:rPr>
              <a:t>Kastrullock</a:t>
            </a:r>
          </a:p>
          <a:p>
            <a:pPr marL="287655" indent="-287655"/>
            <a:r>
              <a:rPr lang="sv-SE" dirty="0">
                <a:cs typeface="Arial" panose="020B0604020202020204"/>
              </a:rPr>
              <a:t>Plastbunkar</a:t>
            </a:r>
          </a:p>
          <a:p>
            <a:pPr marL="287655" indent="-287655"/>
            <a:r>
              <a:rPr lang="sv-SE" dirty="0">
                <a:cs typeface="Arial" panose="020B0604020202020204"/>
              </a:rPr>
              <a:t>Plastskedar, slickepott, decilitermått</a:t>
            </a: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4501AC1C-0ACF-4B29-E5D0-7C07643F29CF}"/>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A668F0E6-65B4-4794-C910-F0BC531F92B9}"/>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A3C8A6AE-C172-4423-1C66-041720843FF6}"/>
              </a:ext>
            </a:extLst>
          </p:cNvPr>
          <p:cNvSpPr>
            <a:spLocks noGrp="1"/>
          </p:cNvSpPr>
          <p:nvPr>
            <p:ph type="sldNum" sz="quarter" idx="16"/>
          </p:nvPr>
        </p:nvSpPr>
        <p:spPr/>
        <p:txBody>
          <a:bodyPr/>
          <a:lstStyle/>
          <a:p>
            <a:fld id="{E8645303-2AAE-45D1-913A-B06AE6474513}" type="slidenum">
              <a:rPr lang="sv-SE" smtClean="0"/>
              <a:pPr/>
              <a:t>13</a:t>
            </a:fld>
            <a:endParaRPr lang="sv-SE" dirty="0"/>
          </a:p>
        </p:txBody>
      </p:sp>
      <p:pic>
        <p:nvPicPr>
          <p:cNvPr id="7" name="Platshållare för innehåll 5">
            <a:extLst>
              <a:ext uri="{FF2B5EF4-FFF2-40B4-BE49-F238E27FC236}">
                <a16:creationId xmlns:a16="http://schemas.microsoft.com/office/drawing/2014/main" id="{CBEA0696-4936-4380-BA76-008AFAB26E0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58D2EC3E-C6D8-B5C2-2FC6-15D6E125AC20}"/>
              </a:ext>
            </a:extLst>
          </p:cNvPr>
          <p:cNvPicPr>
            <a:picLocks noChangeAspect="1"/>
          </p:cNvPicPr>
          <p:nvPr/>
        </p:nvPicPr>
        <p:blipFill>
          <a:blip r:embed="rId4"/>
          <a:stretch>
            <a:fillRect/>
          </a:stretch>
        </p:blipFill>
        <p:spPr>
          <a:xfrm>
            <a:off x="7114919" y="750474"/>
            <a:ext cx="4709710" cy="4915131"/>
          </a:xfrm>
          <a:prstGeom prst="rect">
            <a:avLst/>
          </a:prstGeom>
        </p:spPr>
      </p:pic>
    </p:spTree>
    <p:extLst>
      <p:ext uri="{BB962C8B-B14F-4D97-AF65-F5344CB8AC3E}">
        <p14:creationId xmlns:p14="http://schemas.microsoft.com/office/powerpoint/2010/main" val="49712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9BA72D-C9D5-62A5-C344-9A84C007C1EB}"/>
              </a:ext>
            </a:extLst>
          </p:cNvPr>
          <p:cNvSpPr>
            <a:spLocks noGrp="1"/>
          </p:cNvSpPr>
          <p:nvPr>
            <p:ph type="title"/>
          </p:nvPr>
        </p:nvSpPr>
        <p:spPr>
          <a:xfrm>
            <a:off x="809625" y="811210"/>
            <a:ext cx="10585449" cy="1296000"/>
          </a:xfrm>
        </p:spPr>
        <p:txBody>
          <a:bodyPr/>
          <a:lstStyle/>
          <a:p>
            <a:r>
              <a:rPr lang="sv-SE" sz="3600" dirty="0">
                <a:latin typeface="Arial" panose="020B0604020202020204" pitchFamily="34" charset="0"/>
                <a:cs typeface="Arial" panose="020B0604020202020204" pitchFamily="34" charset="0"/>
              </a:rPr>
              <a:t>Utelek, sandlåda</a:t>
            </a:r>
            <a:br>
              <a:rPr lang="sv-SE" sz="3600" dirty="0">
                <a:latin typeface="Arial" panose="020B0604020202020204" pitchFamily="34" charset="0"/>
                <a:cs typeface="Arial" panose="020B0604020202020204" pitchFamily="34" charset="0"/>
              </a:rPr>
            </a:br>
            <a:endParaRPr lang="sv-SE" dirty="0"/>
          </a:p>
        </p:txBody>
      </p:sp>
      <p:sp>
        <p:nvSpPr>
          <p:cNvPr id="4" name="Platshållare för datum 3">
            <a:extLst>
              <a:ext uri="{FF2B5EF4-FFF2-40B4-BE49-F238E27FC236}">
                <a16:creationId xmlns:a16="http://schemas.microsoft.com/office/drawing/2014/main" id="{7F1DF816-143D-3304-B1FA-0C19D9062FC8}"/>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7FB15433-A8DF-484F-79FF-A9E142BCE34B}"/>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875AC9CC-1285-C8EB-AF46-A58E12C833E7}"/>
              </a:ext>
            </a:extLst>
          </p:cNvPr>
          <p:cNvSpPr>
            <a:spLocks noGrp="1"/>
          </p:cNvSpPr>
          <p:nvPr>
            <p:ph type="sldNum" sz="quarter" idx="16"/>
          </p:nvPr>
        </p:nvSpPr>
        <p:spPr/>
        <p:txBody>
          <a:bodyPr/>
          <a:lstStyle/>
          <a:p>
            <a:fld id="{E8645303-2AAE-45D1-913A-B06AE6474513}" type="slidenum">
              <a:rPr lang="sv-SE" smtClean="0"/>
              <a:pPr/>
              <a:t>14</a:t>
            </a:fld>
            <a:endParaRPr lang="sv-SE" dirty="0"/>
          </a:p>
        </p:txBody>
      </p:sp>
      <p:pic>
        <p:nvPicPr>
          <p:cNvPr id="7" name="Platshållare för innehåll 5">
            <a:extLst>
              <a:ext uri="{FF2B5EF4-FFF2-40B4-BE49-F238E27FC236}">
                <a16:creationId xmlns:a16="http://schemas.microsoft.com/office/drawing/2014/main" id="{703AA55B-754D-2C54-9515-215E62121D14}"/>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Platshållare för innehåll 8">
            <a:extLst>
              <a:ext uri="{FF2B5EF4-FFF2-40B4-BE49-F238E27FC236}">
                <a16:creationId xmlns:a16="http://schemas.microsoft.com/office/drawing/2014/main" id="{72C31045-8878-9389-A66D-273FDCD1EDDA}"/>
              </a:ext>
            </a:extLst>
          </p:cNvPr>
          <p:cNvPicPr>
            <a:picLocks noGrp="1" noChangeAspect="1"/>
          </p:cNvPicPr>
          <p:nvPr>
            <p:ph sz="quarter" idx="13"/>
          </p:nvPr>
        </p:nvPicPr>
        <p:blipFill>
          <a:blip r:embed="rId4"/>
          <a:stretch>
            <a:fillRect/>
          </a:stretch>
        </p:blipFill>
        <p:spPr>
          <a:xfrm>
            <a:off x="6669487" y="333375"/>
            <a:ext cx="5378268" cy="5388160"/>
          </a:xfrm>
        </p:spPr>
      </p:pic>
      <p:sp>
        <p:nvSpPr>
          <p:cNvPr id="10" name="Platshållare för innehåll 2">
            <a:extLst>
              <a:ext uri="{FF2B5EF4-FFF2-40B4-BE49-F238E27FC236}">
                <a16:creationId xmlns:a16="http://schemas.microsoft.com/office/drawing/2014/main" id="{48467A2B-41C9-873F-AE4B-4D2A2CAC3851}"/>
              </a:ext>
            </a:extLst>
          </p:cNvPr>
          <p:cNvSpPr txBox="1">
            <a:spLocks/>
          </p:cNvSpPr>
          <p:nvPr/>
        </p:nvSpPr>
        <p:spPr>
          <a:xfrm>
            <a:off x="807639" y="1828799"/>
            <a:ext cx="5719350" cy="4535488"/>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r>
              <a:rPr lang="sv-SE" dirty="0">
                <a:solidFill>
                  <a:srgbClr val="2D2829"/>
                </a:solidFill>
                <a:latin typeface="Arial"/>
                <a:cs typeface="Arial"/>
              </a:rPr>
              <a:t>Gå ut även om det är kallt</a:t>
            </a:r>
            <a:endParaRPr lang="sv-SE" dirty="0">
              <a:solidFill>
                <a:srgbClr val="2D2829"/>
              </a:solidFill>
              <a:latin typeface="Arial" panose="020B0604020202020204" pitchFamily="34" charset="0"/>
              <a:cs typeface="Arial" panose="020B0604020202020204" pitchFamily="34" charset="0"/>
            </a:endParaRPr>
          </a:p>
          <a:p>
            <a:r>
              <a:rPr lang="sv-SE" dirty="0">
                <a:solidFill>
                  <a:srgbClr val="2D2829"/>
                </a:solidFill>
                <a:cs typeface="Arial"/>
              </a:rPr>
              <a:t>Solskydd</a:t>
            </a:r>
          </a:p>
          <a:p>
            <a:r>
              <a:rPr lang="sv-SE" dirty="0">
                <a:solidFill>
                  <a:srgbClr val="2D2829"/>
                </a:solidFill>
                <a:cs typeface="Arial"/>
              </a:rPr>
              <a:t>Låt gärna barnet sova ute</a:t>
            </a:r>
          </a:p>
          <a:p>
            <a:r>
              <a:rPr lang="sv-SE" dirty="0">
                <a:solidFill>
                  <a:srgbClr val="2D2829"/>
                </a:solidFill>
                <a:cs typeface="Arial"/>
              </a:rPr>
              <a:t>Genom att gunga kan man leka med turtagning</a:t>
            </a:r>
          </a:p>
          <a:p>
            <a:r>
              <a:rPr lang="sv-SE" dirty="0">
                <a:solidFill>
                  <a:srgbClr val="2D2829"/>
                </a:solidFill>
                <a:cs typeface="Arial"/>
              </a:rPr>
              <a:t>Man kan leka med bilar, hink och spade i sanden. </a:t>
            </a:r>
          </a:p>
          <a:p>
            <a:r>
              <a:rPr lang="sv-SE" dirty="0">
                <a:solidFill>
                  <a:srgbClr val="2D2829"/>
                </a:solidFill>
                <a:cs typeface="Arial"/>
              </a:rPr>
              <a:t>Samla kottar och stenar.</a:t>
            </a:r>
          </a:p>
          <a:p>
            <a:pPr marL="287655" indent="-287655"/>
            <a:endParaRPr lang="sv-SE" dirty="0">
              <a:solidFill>
                <a:srgbClr val="2D2829"/>
              </a:solidFill>
              <a:highlight>
                <a:srgbClr val="FFFF00"/>
              </a:highlight>
              <a:cs typeface="Arial" panose="020B0604020202020204"/>
            </a:endParaRPr>
          </a:p>
          <a:p>
            <a:pPr marL="287655" indent="-287655"/>
            <a:endParaRPr lang="sv-SE" dirty="0">
              <a:cs typeface="Arial" panose="020B0604020202020204"/>
            </a:endParaRPr>
          </a:p>
        </p:txBody>
      </p:sp>
    </p:spTree>
    <p:extLst>
      <p:ext uri="{BB962C8B-B14F-4D97-AF65-F5344CB8AC3E}">
        <p14:creationId xmlns:p14="http://schemas.microsoft.com/office/powerpoint/2010/main" val="163248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dirty="0"/>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Vaccinationer under barnets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första fem levnadsår</a:t>
            </a:r>
            <a:endParaRPr lang="sv-SE" dirty="0"/>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1" dirty="0">
                          <a:latin typeface="Arial"/>
                          <a:cs typeface="Arial"/>
                        </a:rPr>
                        <a:t>Dos 3</a:t>
                      </a:r>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7 (Barnet vid 8-9 månaders ålder)</a:t>
            </a: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16</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17</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7 (Barnet vid 8-9 månaders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dirty="0">
                <a:solidFill>
                  <a:srgbClr val="2D2829"/>
                </a:solidFill>
                <a:latin typeface="Arial"/>
                <a:cs typeface="Arial"/>
              </a:rPr>
              <a:t>På 1177.se kan du läsa om sjukdomar och behandlingar. Här kan du också hitta vårdmottagningar och använda e-tjänster för att kontakta vården</a:t>
            </a:r>
          </a:p>
          <a:p>
            <a:pPr marL="0" indent="0">
              <a:spcBef>
                <a:spcPts val="0"/>
              </a:spcBef>
              <a:buNone/>
            </a:pPr>
            <a:endParaRPr lang="sv-SE" dirty="0">
              <a:solidFill>
                <a:srgbClr val="2D2829"/>
              </a:solidFill>
              <a:latin typeface="Arial"/>
              <a:cs typeface="Arial"/>
            </a:endParaRPr>
          </a:p>
          <a:p>
            <a:pPr>
              <a:spcBef>
                <a:spcPts val="0"/>
              </a:spcBef>
            </a:pPr>
            <a:r>
              <a:rPr lang="sv-SE" dirty="0">
                <a:solidFill>
                  <a:srgbClr val="2D2829"/>
                </a:solidFill>
                <a:latin typeface="Arial"/>
                <a:cs typeface="Arial"/>
              </a:rPr>
              <a:t>1177 är också ett telefonnummer du kan ringa för sjukvårdsrådgivning, det är alltid tillgängligt, hela dygnet året runt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188686" y="4060182"/>
            <a:ext cx="11742057" cy="1296000"/>
          </a:xfrm>
        </p:spPr>
        <p:txBody>
          <a:bodyPr/>
          <a:lstStyle/>
          <a:p>
            <a:pPr marL="342900" indent="-342900"/>
            <a:br>
              <a:rPr lang="sv-SE" sz="1600" dirty="0">
                <a:latin typeface="Arial" panose="020B0604020202020204" pitchFamily="34" charset="0"/>
                <a:cs typeface="Arial" panose="020B0604020202020204" pitchFamily="34" charset="0"/>
              </a:rPr>
            </a:br>
            <a:r>
              <a:rPr lang="sv-SE" sz="1600" dirty="0">
                <a:solidFill>
                  <a:srgbClr val="2D2829"/>
                </a:solidFill>
                <a:latin typeface="Arial"/>
                <a:cs typeface="Arial"/>
              </a:rPr>
              <a:t>Gerd Almquist-Tangen, barnhälsovårdsstrateg</a:t>
            </a:r>
            <a:br>
              <a:rPr lang="sv-SE" sz="1600" dirty="0">
                <a:solidFill>
                  <a:srgbClr val="2D2829"/>
                </a:solidFill>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solidFill>
                  <a:srgbClr val="2D2829"/>
                </a:solidFill>
                <a:latin typeface="Arial"/>
                <a:cs typeface="Arial"/>
              </a:rPr>
            </a:br>
            <a:br>
              <a:rPr lang="sv-SE" sz="1600" dirty="0">
                <a:latin typeface="Arial" panose="020B0604020202020204" pitchFamily="34" charset="0"/>
                <a:cs typeface="Arial" panose="020B0604020202020204" pitchFamily="34" charset="0"/>
              </a:rPr>
            </a:br>
            <a:endParaRPr lang="sv-SE" sz="1600" dirty="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18</a:t>
            </a:fld>
            <a:endParaRPr lang="sv-SE"/>
          </a:p>
        </p:txBody>
      </p:sp>
    </p:spTree>
    <p:extLst>
      <p:ext uri="{BB962C8B-B14F-4D97-AF65-F5344CB8AC3E}">
        <p14:creationId xmlns:p14="http://schemas.microsoft.com/office/powerpoint/2010/main" val="30848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684F91-6854-5DEF-992D-2D0E497EA5D0}"/>
              </a:ext>
            </a:extLst>
          </p:cNvPr>
          <p:cNvSpPr>
            <a:spLocks noGrp="1"/>
          </p:cNvSpPr>
          <p:nvPr>
            <p:ph type="title" idx="4294967295"/>
          </p:nvPr>
        </p:nvSpPr>
        <p:spPr>
          <a:xfrm>
            <a:off x="904352" y="760259"/>
            <a:ext cx="10585450" cy="1295400"/>
          </a:xfrm>
        </p:spPr>
        <p:txBody>
          <a:bodyPr/>
          <a:lstStyle/>
          <a:p>
            <a:r>
              <a:rPr lang="sv-SE" sz="3600" b="1" dirty="0">
                <a:latin typeface="Arial" panose="020B0604020202020204" pitchFamily="34" charset="0"/>
                <a:cs typeface="Arial" panose="020B0604020202020204" pitchFamily="34" charset="0"/>
              </a:rPr>
              <a:t>Välkommen till barnhälsovårdens</a:t>
            </a:r>
            <a:br>
              <a:rPr lang="sv-SE" sz="36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föräldragruppsverksamhet</a:t>
            </a:r>
            <a:br>
              <a:rPr lang="sv-SE" sz="3600" b="1" dirty="0"/>
            </a:br>
            <a:endParaRPr lang="sv-SE" dirty="0"/>
          </a:p>
        </p:txBody>
      </p:sp>
      <p:sp>
        <p:nvSpPr>
          <p:cNvPr id="4" name="textruta 3">
            <a:extLst>
              <a:ext uri="{FF2B5EF4-FFF2-40B4-BE49-F238E27FC236}">
                <a16:creationId xmlns:a16="http://schemas.microsoft.com/office/drawing/2014/main" id="{F7F9DFFF-594C-7290-3109-D48CC9A4777D}"/>
              </a:ext>
            </a:extLst>
          </p:cNvPr>
          <p:cNvSpPr txBox="1"/>
          <p:nvPr/>
        </p:nvSpPr>
        <p:spPr>
          <a:xfrm>
            <a:off x="803275" y="1733061"/>
            <a:ext cx="6096000" cy="646331"/>
          </a:xfrm>
          <a:prstGeom prst="rect">
            <a:avLst/>
          </a:prstGeom>
          <a:noFill/>
        </p:spPr>
        <p:txBody>
          <a:bodyPr wrap="square">
            <a:spAutoFit/>
          </a:bodyPr>
          <a:lstStyle/>
          <a:p>
            <a:r>
              <a:rPr lang="sv-SE" b="1" i="0" u="none" strike="noStrike" dirty="0">
                <a:effectLst/>
                <a:latin typeface="Arial" panose="020B0604020202020204" pitchFamily="34" charset="0"/>
              </a:rPr>
              <a:t>Barnets språk och lek</a:t>
            </a:r>
            <a:endParaRPr lang="sv-SE" sz="1800" b="1" dirty="0">
              <a:latin typeface="Arial" panose="020B0604020202020204" pitchFamily="34" charset="0"/>
              <a:cs typeface="Arial" panose="020B0604020202020204" pitchFamily="34" charset="0"/>
            </a:endParaRPr>
          </a:p>
          <a:p>
            <a:endParaRPr lang="sv-SE" sz="1800" b="1" dirty="0">
              <a:latin typeface="Arial" panose="020B0604020202020204" pitchFamily="34" charset="0"/>
              <a:cs typeface="Arial" panose="020B0604020202020204" pitchFamily="34" charset="0"/>
            </a:endParaRPr>
          </a:p>
        </p:txBody>
      </p:sp>
      <p:pic>
        <p:nvPicPr>
          <p:cNvPr id="5" name="Platshållare för innehåll 5">
            <a:extLst>
              <a:ext uri="{FF2B5EF4-FFF2-40B4-BE49-F238E27FC236}">
                <a16:creationId xmlns:a16="http://schemas.microsoft.com/office/drawing/2014/main" id="{EC5E984D-EE7F-F8E4-DDDD-8494E794E591}"/>
              </a:ext>
            </a:extLst>
          </p:cNvPr>
          <p:cNvPicPr>
            <a:picLocks noChangeAspect="1"/>
          </p:cNvPicPr>
          <p:nvPr/>
        </p:nvPicPr>
        <p:blipFill rotWithShape="1">
          <a:blip r:embed="rId3"/>
          <a:srcRect l="-5435" t="359" r="68990" b="20762"/>
          <a:stretch/>
        </p:blipFill>
        <p:spPr>
          <a:xfrm rot="5400000">
            <a:off x="3934427" y="-1870056"/>
            <a:ext cx="4339437" cy="12192001"/>
          </a:xfrm>
          <a:prstGeom prst="rect">
            <a:avLst/>
          </a:prstGeom>
        </p:spPr>
      </p:pic>
      <p:pic>
        <p:nvPicPr>
          <p:cNvPr id="7" name="Bildobjekt 6" descr="En bild som visar klädsel, person, tecknad serie&#10;&#10;Automatiskt genererad beskrivning">
            <a:extLst>
              <a:ext uri="{FF2B5EF4-FFF2-40B4-BE49-F238E27FC236}">
                <a16:creationId xmlns:a16="http://schemas.microsoft.com/office/drawing/2014/main" id="{D491F087-F3AB-8C6F-217D-30B6206CC0EB}"/>
              </a:ext>
            </a:extLst>
          </p:cNvPr>
          <p:cNvPicPr>
            <a:picLocks noChangeAspect="1"/>
          </p:cNvPicPr>
          <p:nvPr/>
        </p:nvPicPr>
        <p:blipFill>
          <a:blip r:embed="rId4"/>
          <a:stretch>
            <a:fillRect/>
          </a:stretch>
        </p:blipFill>
        <p:spPr>
          <a:xfrm>
            <a:off x="1758230" y="2232246"/>
            <a:ext cx="9033595" cy="3698099"/>
          </a:xfrm>
          <a:prstGeom prst="rect">
            <a:avLst/>
          </a:prstGeom>
        </p:spPr>
      </p:pic>
      <p:sp>
        <p:nvSpPr>
          <p:cNvPr id="8" name="textruta 7">
            <a:extLst>
              <a:ext uri="{FF2B5EF4-FFF2-40B4-BE49-F238E27FC236}">
                <a16:creationId xmlns:a16="http://schemas.microsoft.com/office/drawing/2014/main" id="{5106B734-F2FC-7EFC-0327-67CE84ACC49D}"/>
              </a:ext>
            </a:extLst>
          </p:cNvPr>
          <p:cNvSpPr txBox="1"/>
          <p:nvPr/>
        </p:nvSpPr>
        <p:spPr>
          <a:xfrm>
            <a:off x="679938" y="6509100"/>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7 (Barnet vid 8-9 månaders ålder)</a:t>
            </a:r>
          </a:p>
          <a:p>
            <a:endParaRPr lang="sv-SE" dirty="0"/>
          </a:p>
        </p:txBody>
      </p:sp>
    </p:spTree>
    <p:extLst>
      <p:ext uri="{BB962C8B-B14F-4D97-AF65-F5344CB8AC3E}">
        <p14:creationId xmlns:p14="http://schemas.microsoft.com/office/powerpoint/2010/main" val="200162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4C375-2470-4DDF-830F-B9ED19A54DCC}"/>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Det kompetenta barnet</a:t>
            </a:r>
            <a:br>
              <a:rPr lang="sv-SE" sz="3600" dirty="0">
                <a:latin typeface="Arial" panose="020B0604020202020204" pitchFamily="34" charset="0"/>
                <a:cs typeface="Arial" panose="020B0604020202020204" pitchFamily="34" charset="0"/>
              </a:rPr>
            </a:br>
            <a:endParaRPr lang="sv-SE" dirty="0"/>
          </a:p>
        </p:txBody>
      </p:sp>
      <p:sp>
        <p:nvSpPr>
          <p:cNvPr id="6" name="Platshållare för innehåll 5">
            <a:extLst>
              <a:ext uri="{FF2B5EF4-FFF2-40B4-BE49-F238E27FC236}">
                <a16:creationId xmlns:a16="http://schemas.microsoft.com/office/drawing/2014/main" id="{38A9F45D-16A5-45ED-86EB-C7DE42F776C9}"/>
              </a:ext>
            </a:extLst>
          </p:cNvPr>
          <p:cNvSpPr>
            <a:spLocks noGrp="1"/>
          </p:cNvSpPr>
          <p:nvPr>
            <p:ph sz="quarter" idx="13"/>
          </p:nvPr>
        </p:nvSpPr>
        <p:spPr/>
        <p:txBody>
          <a:bodyPr vert="horz" lIns="0" tIns="0" rIns="0" bIns="0" rtlCol="0" anchor="t">
            <a:noAutofit/>
          </a:bodyPr>
          <a:lstStyle/>
          <a:p>
            <a:r>
              <a:rPr lang="sv-SE" sz="2000" dirty="0">
                <a:solidFill>
                  <a:srgbClr val="2D2829"/>
                </a:solidFill>
                <a:latin typeface="Arial" panose="020B0604020202020204" pitchFamily="34" charset="0"/>
                <a:cs typeface="Arial" panose="020B0604020202020204" pitchFamily="34" charset="0"/>
              </a:rPr>
              <a:t>Balansen utvecklas</a:t>
            </a:r>
          </a:p>
          <a:p>
            <a:r>
              <a:rPr lang="sv-SE" dirty="0">
                <a:solidFill>
                  <a:srgbClr val="2D2829"/>
                </a:solidFill>
                <a:latin typeface="Arial"/>
                <a:cs typeface="Arial"/>
              </a:rPr>
              <a:t>Drar</a:t>
            </a:r>
            <a:r>
              <a:rPr lang="sv-SE" sz="2000" dirty="0">
                <a:solidFill>
                  <a:srgbClr val="2D2829"/>
                </a:solidFill>
                <a:latin typeface="Arial"/>
                <a:cs typeface="Arial"/>
              </a:rPr>
              <a:t> sig upp till stående</a:t>
            </a:r>
          </a:p>
          <a:p>
            <a:r>
              <a:rPr lang="sv-SE" sz="2000" dirty="0">
                <a:solidFill>
                  <a:srgbClr val="2D2829"/>
                </a:solidFill>
                <a:latin typeface="Arial" panose="020B0604020202020204" pitchFamily="34" charset="0"/>
                <a:cs typeface="Arial" panose="020B0604020202020204" pitchFamily="34" charset="0"/>
              </a:rPr>
              <a:t>Förstår enstaka ord</a:t>
            </a:r>
          </a:p>
          <a:p>
            <a:r>
              <a:rPr lang="sv-SE" sz="2000" dirty="0">
                <a:solidFill>
                  <a:srgbClr val="2D2829"/>
                </a:solidFill>
                <a:latin typeface="Arial" panose="020B0604020202020204" pitchFamily="34" charset="0"/>
                <a:cs typeface="Arial" panose="020B0604020202020204" pitchFamily="34" charset="0"/>
              </a:rPr>
              <a:t>Pincettgrepp, tycker det är kul att försöka äta själv</a:t>
            </a:r>
          </a:p>
          <a:p>
            <a:r>
              <a:rPr lang="sv-SE" sz="2000" dirty="0">
                <a:solidFill>
                  <a:srgbClr val="2D2829"/>
                </a:solidFill>
                <a:latin typeface="Arial"/>
                <a:cs typeface="Arial"/>
              </a:rPr>
              <a:t>”</a:t>
            </a:r>
            <a:r>
              <a:rPr lang="sv-SE" dirty="0">
                <a:solidFill>
                  <a:srgbClr val="2D2829"/>
                </a:solidFill>
                <a:latin typeface="Arial"/>
                <a:cs typeface="Arial"/>
              </a:rPr>
              <a:t>Pratar</a:t>
            </a:r>
            <a:r>
              <a:rPr lang="sv-SE" sz="2000" dirty="0">
                <a:solidFill>
                  <a:srgbClr val="2D2829"/>
                </a:solidFill>
                <a:latin typeface="Arial"/>
                <a:cs typeface="Arial"/>
              </a:rPr>
              <a:t>” mer och mer</a:t>
            </a:r>
          </a:p>
          <a:p>
            <a:r>
              <a:rPr lang="sv-SE" sz="2000" dirty="0">
                <a:solidFill>
                  <a:srgbClr val="2D2829"/>
                </a:solidFill>
                <a:latin typeface="Arial" panose="020B0604020202020204" pitchFamily="34" charset="0"/>
                <a:cs typeface="Arial" panose="020B0604020202020204" pitchFamily="34" charset="0"/>
              </a:rPr>
              <a:t>Härmar gärna ljud</a:t>
            </a: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cs typeface="Arial" panose="020B0604020202020204"/>
            </a:endParaRPr>
          </a:p>
          <a:p>
            <a:pPr marL="287655" indent="-287655"/>
            <a:endParaRPr lang="sv-SE" dirty="0">
              <a:highlight>
                <a:srgbClr val="FFFF00"/>
              </a:highlight>
              <a:cs typeface="Arial" panose="020B0604020202020204"/>
            </a:endParaRPr>
          </a:p>
        </p:txBody>
      </p:sp>
      <p:sp>
        <p:nvSpPr>
          <p:cNvPr id="3" name="Platshållare för datum 2"/>
          <p:cNvSpPr>
            <a:spLocks noGrp="1"/>
          </p:cNvSpPr>
          <p:nvPr>
            <p:ph type="dt" sz="half" idx="14"/>
          </p:nvPr>
        </p:nvSpPr>
        <p:spPr/>
        <p:txBody>
          <a:bodyPr/>
          <a:lstStyle/>
          <a:p>
            <a:r>
              <a:rPr lang="sv-SE" dirty="0"/>
              <a:t>Region Halland  │</a:t>
            </a:r>
          </a:p>
        </p:txBody>
      </p:sp>
      <p:sp>
        <p:nvSpPr>
          <p:cNvPr id="4" name="Platshållare för sidfot 3"/>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7 (Barnet vid 8-9 månaders ålder)</a:t>
            </a:r>
          </a:p>
          <a:p>
            <a:endParaRPr lang="sv-SE" sz="1200" b="1" dirty="0">
              <a:latin typeface="Arial" panose="020B0604020202020204" pitchFamily="34" charset="0"/>
              <a:cs typeface="Arial" panose="020B0604020202020204" pitchFamily="34" charset="0"/>
            </a:endParaRPr>
          </a:p>
        </p:txBody>
      </p:sp>
      <p:sp>
        <p:nvSpPr>
          <p:cNvPr id="5" name="Platshållare för bildnummer 4"/>
          <p:cNvSpPr>
            <a:spLocks noGrp="1"/>
          </p:cNvSpPr>
          <p:nvPr>
            <p:ph type="sldNum" sz="quarter" idx="16"/>
          </p:nvPr>
        </p:nvSpPr>
        <p:spPr/>
        <p:txBody>
          <a:bodyPr/>
          <a:lstStyle/>
          <a:p>
            <a:fld id="{E8645303-2AAE-45D1-913A-B06AE6474513}" type="slidenum">
              <a:rPr lang="sv-SE" smtClean="0"/>
              <a:pPr/>
              <a:t>3</a:t>
            </a:fld>
            <a:endParaRPr lang="sv-SE" dirty="0"/>
          </a:p>
        </p:txBody>
      </p:sp>
      <p:pic>
        <p:nvPicPr>
          <p:cNvPr id="7" name="Platshållare för innehåll 5">
            <a:extLst>
              <a:ext uri="{FF2B5EF4-FFF2-40B4-BE49-F238E27FC236}">
                <a16:creationId xmlns:a16="http://schemas.microsoft.com/office/drawing/2014/main" id="{B7C51B68-6B88-ABB0-2DE0-FF174ABE491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clipart, tecknad serie, illustration&#10;&#10;Automatiskt genererad beskrivning">
            <a:extLst>
              <a:ext uri="{FF2B5EF4-FFF2-40B4-BE49-F238E27FC236}">
                <a16:creationId xmlns:a16="http://schemas.microsoft.com/office/drawing/2014/main" id="{DBEDB1BA-7B1D-4A38-871E-4FD5A28CC6CB}"/>
              </a:ext>
            </a:extLst>
          </p:cNvPr>
          <p:cNvPicPr>
            <a:picLocks noChangeAspect="1"/>
          </p:cNvPicPr>
          <p:nvPr/>
        </p:nvPicPr>
        <p:blipFill>
          <a:blip r:embed="rId4"/>
          <a:stretch>
            <a:fillRect/>
          </a:stretch>
        </p:blipFill>
        <p:spPr>
          <a:xfrm>
            <a:off x="7242863" y="1095375"/>
            <a:ext cx="4712117" cy="4808650"/>
          </a:xfrm>
          <a:prstGeom prst="rect">
            <a:avLst/>
          </a:prstGeom>
        </p:spPr>
      </p:pic>
    </p:spTree>
    <p:extLst>
      <p:ext uri="{BB962C8B-B14F-4D97-AF65-F5344CB8AC3E}">
        <p14:creationId xmlns:p14="http://schemas.microsoft.com/office/powerpoint/2010/main" val="32313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02BC13-4AA1-1CE5-064A-052141CD0ACA}"/>
              </a:ext>
            </a:extLst>
          </p:cNvPr>
          <p:cNvSpPr>
            <a:spLocks noGrp="1"/>
          </p:cNvSpPr>
          <p:nvPr>
            <p:ph type="title"/>
          </p:nvPr>
        </p:nvSpPr>
        <p:spPr>
          <a:xfrm>
            <a:off x="803275" y="997316"/>
            <a:ext cx="10585449" cy="747980"/>
          </a:xfrm>
        </p:spPr>
        <p:txBody>
          <a:bodyPr/>
          <a:lstStyle/>
          <a:p>
            <a:r>
              <a:rPr lang="sv-SE" dirty="0">
                <a:latin typeface="Arial"/>
                <a:cs typeface="Arial"/>
              </a:rPr>
              <a:t>Rädd och försiktig</a:t>
            </a:r>
            <a:br>
              <a:rPr lang="sv-SE" sz="3600" dirty="0">
                <a:latin typeface="Arial" panose="020B0604020202020204" pitchFamily="34" charset="0"/>
                <a:cs typeface="Arial" panose="020B0604020202020204" pitchFamily="34" charset="0"/>
              </a:rPr>
            </a:br>
            <a:endParaRPr lang="sv-SE" dirty="0">
              <a:cs typeface="Arial"/>
            </a:endParaRPr>
          </a:p>
        </p:txBody>
      </p:sp>
      <p:sp>
        <p:nvSpPr>
          <p:cNvPr id="4" name="Platshållare för datum 3">
            <a:extLst>
              <a:ext uri="{FF2B5EF4-FFF2-40B4-BE49-F238E27FC236}">
                <a16:creationId xmlns:a16="http://schemas.microsoft.com/office/drawing/2014/main" id="{B2F69F0B-1534-93CE-924F-3434AF29A7D6}"/>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90D4F30F-233A-577C-1F49-FC9142212BA6}"/>
              </a:ext>
            </a:extLst>
          </p:cNvPr>
          <p:cNvSpPr>
            <a:spLocks noGrp="1"/>
          </p:cNvSpPr>
          <p:nvPr>
            <p:ph type="ftr" sz="quarter" idx="15"/>
          </p:nvPr>
        </p:nvSpPr>
        <p:spPr/>
        <p:txBody>
          <a:bodyPr/>
          <a:lstStyle/>
          <a:p>
            <a:r>
              <a:rPr lang="sv-SE" i="0" u="none" strike="noStrike" dirty="0">
                <a:solidFill>
                  <a:schemeClr val="bg1"/>
                </a:solidFill>
                <a:effectLst/>
                <a:latin typeface="Arial" panose="020B0604020202020204" pitchFamily="34" charset="0"/>
                <a:cs typeface="Arial" panose="020B0604020202020204" pitchFamily="34" charset="0"/>
              </a:rPr>
              <a:t>T</a:t>
            </a:r>
            <a:r>
              <a:rPr lang="sv-SE" sz="1200" b="1" i="0" u="none" strike="noStrike" dirty="0">
                <a:solidFill>
                  <a:schemeClr val="bg1"/>
                </a:solidFill>
                <a:effectLst/>
                <a:latin typeface="Arial" panose="020B0604020202020204" pitchFamily="34" charset="0"/>
              </a:rPr>
              <a:t>räff 7 (Barnet vid 8-9 månaders ålder)</a:t>
            </a:r>
          </a:p>
          <a:p>
            <a:endParaRPr lang="sv-SE" sz="1200" b="1" dirty="0">
              <a:latin typeface="Arial" panose="020B0604020202020204" pitchFamily="34" charset="0"/>
              <a:cs typeface="Arial" panose="020B0604020202020204" pitchFamily="34" charset="0"/>
            </a:endParaRPr>
          </a:p>
        </p:txBody>
      </p:sp>
      <p:sp>
        <p:nvSpPr>
          <p:cNvPr id="6" name="Platshållare för bildnummer 5">
            <a:extLst>
              <a:ext uri="{FF2B5EF4-FFF2-40B4-BE49-F238E27FC236}">
                <a16:creationId xmlns:a16="http://schemas.microsoft.com/office/drawing/2014/main" id="{4FA7B824-2F3F-DCEB-89CB-065DEB3410FF}"/>
              </a:ext>
            </a:extLst>
          </p:cNvPr>
          <p:cNvSpPr>
            <a:spLocks noGrp="1"/>
          </p:cNvSpPr>
          <p:nvPr>
            <p:ph type="sldNum" sz="quarter" idx="16"/>
          </p:nvPr>
        </p:nvSpPr>
        <p:spPr/>
        <p:txBody>
          <a:bodyPr/>
          <a:lstStyle/>
          <a:p>
            <a:fld id="{E8645303-2AAE-45D1-913A-B06AE6474513}" type="slidenum">
              <a:rPr lang="sv-SE" smtClean="0"/>
              <a:pPr/>
              <a:t>4</a:t>
            </a:fld>
            <a:endParaRPr lang="sv-SE" dirty="0"/>
          </a:p>
        </p:txBody>
      </p:sp>
      <p:pic>
        <p:nvPicPr>
          <p:cNvPr id="7" name="Platshållare för innehåll 5">
            <a:extLst>
              <a:ext uri="{FF2B5EF4-FFF2-40B4-BE49-F238E27FC236}">
                <a16:creationId xmlns:a16="http://schemas.microsoft.com/office/drawing/2014/main" id="{D2088F13-57B2-9CEE-E673-CD5CAF4737FB}"/>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A0EAB85E-06CC-615C-C60A-37DA61CDCCCC}"/>
              </a:ext>
            </a:extLst>
          </p:cNvPr>
          <p:cNvPicPr>
            <a:picLocks noChangeAspect="1"/>
          </p:cNvPicPr>
          <p:nvPr/>
        </p:nvPicPr>
        <p:blipFill>
          <a:blip r:embed="rId4"/>
          <a:stretch>
            <a:fillRect/>
          </a:stretch>
        </p:blipFill>
        <p:spPr>
          <a:xfrm>
            <a:off x="6891586" y="657225"/>
            <a:ext cx="5281711" cy="5203459"/>
          </a:xfrm>
          <a:prstGeom prst="rect">
            <a:avLst/>
          </a:prstGeom>
        </p:spPr>
      </p:pic>
      <p:sp>
        <p:nvSpPr>
          <p:cNvPr id="8" name="Platshållare för innehåll 5">
            <a:extLst>
              <a:ext uri="{FF2B5EF4-FFF2-40B4-BE49-F238E27FC236}">
                <a16:creationId xmlns:a16="http://schemas.microsoft.com/office/drawing/2014/main" id="{D34177D0-FD2D-52D4-01EB-B433BE0FDBD0}"/>
              </a:ext>
            </a:extLst>
          </p:cNvPr>
          <p:cNvSpPr>
            <a:spLocks noGrp="1"/>
          </p:cNvSpPr>
          <p:nvPr>
            <p:ph sz="quarter" idx="13"/>
          </p:nvPr>
        </p:nvSpPr>
        <p:spPr>
          <a:xfrm>
            <a:off x="803275" y="1665288"/>
            <a:ext cx="5292725" cy="4535488"/>
          </a:xfrm>
        </p:spPr>
        <p:txBody>
          <a:bodyPr vert="horz" lIns="0" tIns="0" rIns="0" bIns="0" rtlCol="0" anchor="t">
            <a:noAutofit/>
          </a:bodyPr>
          <a:lstStyle/>
          <a:p>
            <a:pPr marL="0" indent="0">
              <a:buNone/>
            </a:pPr>
            <a:r>
              <a:rPr lang="sv-SE" b="1" dirty="0">
                <a:solidFill>
                  <a:srgbClr val="000000"/>
                </a:solidFill>
                <a:latin typeface="Arial"/>
                <a:cs typeface="Arial"/>
              </a:rPr>
              <a:t>Det är olika mellan olika barn. En del barn blir mer påverkade än andra. </a:t>
            </a:r>
            <a:br>
              <a:rPr lang="sv-SE" b="1" dirty="0">
                <a:solidFill>
                  <a:srgbClr val="000000"/>
                </a:solidFill>
                <a:latin typeface="Arial" panose="020B0604020202020204" pitchFamily="34" charset="0"/>
                <a:cs typeface="Arial" panose="020B0604020202020204" pitchFamily="34" charset="0"/>
              </a:rPr>
            </a:br>
            <a:endParaRPr lang="sv-SE" dirty="0">
              <a:solidFill>
                <a:srgbClr val="000000"/>
              </a:solidFill>
              <a:latin typeface="Arial"/>
              <a:cs typeface="Arial"/>
            </a:endParaRPr>
          </a:p>
          <a:p>
            <a:pPr marL="287655" indent="-287655"/>
            <a:r>
              <a:rPr lang="sv-SE" dirty="0">
                <a:solidFill>
                  <a:srgbClr val="000000"/>
                </a:solidFill>
                <a:latin typeface="Arial"/>
                <a:cs typeface="Arial"/>
              </a:rPr>
              <a:t>Hur fungerar det för er?</a:t>
            </a:r>
            <a:endParaRPr lang="sv-SE" dirty="0">
              <a:solidFill>
                <a:srgbClr val="000000"/>
              </a:solidFill>
              <a:latin typeface="Arial" panose="020B0604020202020204" pitchFamily="34" charset="0"/>
              <a:cs typeface="Arial" panose="020B0604020202020204" pitchFamily="34" charset="0"/>
            </a:endParaRPr>
          </a:p>
          <a:p>
            <a:pPr marL="215900" lvl="1" indent="0">
              <a:buNone/>
            </a:pPr>
            <a:r>
              <a:rPr lang="sv-SE" dirty="0">
                <a:solidFill>
                  <a:srgbClr val="000000"/>
                </a:solidFill>
                <a:latin typeface="Arial"/>
                <a:cs typeface="Arial"/>
              </a:rPr>
              <a:t> - Främlingsrädsla</a:t>
            </a:r>
            <a:endParaRPr lang="sv-SE" sz="2000" dirty="0">
              <a:solidFill>
                <a:srgbClr val="000000"/>
              </a:solidFill>
              <a:effectLst/>
              <a:latin typeface="Arial" panose="020B0604020202020204" pitchFamily="34" charset="0"/>
              <a:cs typeface="Arial" panose="020B0604020202020204" pitchFamily="34" charset="0"/>
            </a:endParaRPr>
          </a:p>
          <a:p>
            <a:pPr marL="215900" lvl="1" indent="0">
              <a:buNone/>
            </a:pPr>
            <a:r>
              <a:rPr lang="sv-SE" dirty="0">
                <a:cs typeface="Arial" panose="020B0604020202020204"/>
              </a:rPr>
              <a:t> - Separationsångest</a:t>
            </a:r>
          </a:p>
          <a:p>
            <a:pPr marL="215900" lvl="1" indent="0">
              <a:buNone/>
            </a:pPr>
            <a:endParaRPr lang="sv-SE" dirty="0">
              <a:cs typeface="Arial" panose="020B0604020202020204"/>
            </a:endParaRPr>
          </a:p>
          <a:p>
            <a:pPr marL="215900" lvl="1" indent="0">
              <a:buNone/>
            </a:pPr>
            <a:r>
              <a:rPr lang="sv-SE" b="1" dirty="0">
                <a:cs typeface="Arial" panose="020B0604020202020204"/>
              </a:rPr>
              <a:t>Det kan vara jobbigt för både barn och föräldrar</a:t>
            </a:r>
          </a:p>
          <a:p>
            <a:pPr marL="287655" indent="-287655"/>
            <a:endParaRPr lang="sv-SE" dirty="0">
              <a:highlight>
                <a:srgbClr val="FFFF00"/>
              </a:highlight>
              <a:cs typeface="Arial" panose="020B0604020202020204"/>
            </a:endParaRPr>
          </a:p>
        </p:txBody>
      </p:sp>
    </p:spTree>
    <p:extLst>
      <p:ext uri="{BB962C8B-B14F-4D97-AF65-F5344CB8AC3E}">
        <p14:creationId xmlns:p14="http://schemas.microsoft.com/office/powerpoint/2010/main" val="424023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43E531-A159-0332-9FC8-DE7BF424C774}"/>
              </a:ext>
            </a:extLst>
          </p:cNvPr>
          <p:cNvSpPr>
            <a:spLocks noGrp="1"/>
          </p:cNvSpPr>
          <p:nvPr>
            <p:ph type="title"/>
          </p:nvPr>
        </p:nvSpPr>
        <p:spPr/>
        <p:txBody>
          <a:bodyPr/>
          <a:lstStyle/>
          <a:p>
            <a:r>
              <a:rPr lang="sv-SE" dirty="0">
                <a:cs typeface="Arial"/>
              </a:rPr>
              <a:t>Mat och näring</a:t>
            </a:r>
            <a:endParaRPr lang="sv-SE" dirty="0"/>
          </a:p>
        </p:txBody>
      </p:sp>
    </p:spTree>
    <p:extLst>
      <p:ext uri="{BB962C8B-B14F-4D97-AF65-F5344CB8AC3E}">
        <p14:creationId xmlns:p14="http://schemas.microsoft.com/office/powerpoint/2010/main" val="250142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A6D908-0F3F-29D2-2355-B1458D060EEA}"/>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Matvanor</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AF2B00D7-A0E8-437D-5A84-B4A3BB04FA4B}"/>
              </a:ext>
            </a:extLst>
          </p:cNvPr>
          <p:cNvSpPr>
            <a:spLocks noGrp="1"/>
          </p:cNvSpPr>
          <p:nvPr>
            <p:ph sz="quarter" idx="13"/>
          </p:nvPr>
        </p:nvSpPr>
        <p:spPr>
          <a:xfrm>
            <a:off x="803275" y="1665288"/>
            <a:ext cx="5902325" cy="4535488"/>
          </a:xfrm>
        </p:spPr>
        <p:txBody>
          <a:bodyPr vert="horz" lIns="0" tIns="0" rIns="0" bIns="0" rtlCol="0" anchor="t">
            <a:noAutofit/>
          </a:bodyPr>
          <a:lstStyle/>
          <a:p>
            <a:r>
              <a:rPr lang="sv-SE" dirty="0">
                <a:solidFill>
                  <a:srgbClr val="2D2829"/>
                </a:solidFill>
                <a:latin typeface="Arial" panose="020B0604020202020204" pitchFamily="34" charset="0"/>
                <a:cs typeface="Arial" panose="020B0604020202020204" pitchFamily="34" charset="0"/>
              </a:rPr>
              <a:t>Vill äta själv – tycker det är roligt att stoppa i munnen</a:t>
            </a:r>
          </a:p>
          <a:p>
            <a:r>
              <a:rPr lang="sv-SE" dirty="0">
                <a:solidFill>
                  <a:srgbClr val="2D2829"/>
                </a:solidFill>
                <a:latin typeface="Arial" panose="020B0604020202020204" pitchFamily="34" charset="0"/>
                <a:cs typeface="Arial" panose="020B0604020202020204" pitchFamily="34" charset="0"/>
              </a:rPr>
              <a:t>Små ostbitar, pasta eller små brödbitar</a:t>
            </a:r>
          </a:p>
          <a:p>
            <a:r>
              <a:rPr lang="sv-SE" dirty="0">
                <a:solidFill>
                  <a:srgbClr val="2D2829"/>
                </a:solidFill>
                <a:latin typeface="Arial" panose="020B0604020202020204" pitchFamily="34" charset="0"/>
                <a:cs typeface="Arial" panose="020B0604020202020204" pitchFamily="34" charset="0"/>
              </a:rPr>
              <a:t>Tröga magar</a:t>
            </a:r>
          </a:p>
          <a:p>
            <a:r>
              <a:rPr lang="sv-SE" dirty="0">
                <a:solidFill>
                  <a:srgbClr val="2D2829"/>
                </a:solidFill>
                <a:latin typeface="Arial" panose="020B0604020202020204" pitchFamily="34" charset="0"/>
                <a:cs typeface="Arial" panose="020B0604020202020204" pitchFamily="34" charset="0"/>
              </a:rPr>
              <a:t>Kladda/äta själv (baby-led weaning)</a:t>
            </a:r>
          </a:p>
          <a:p>
            <a:r>
              <a:rPr lang="sv-SE" dirty="0">
                <a:solidFill>
                  <a:srgbClr val="2D2829"/>
                </a:solidFill>
                <a:latin typeface="Arial" panose="020B0604020202020204" pitchFamily="34" charset="0"/>
                <a:cs typeface="Arial" panose="020B0604020202020204" pitchFamily="34" charset="0"/>
              </a:rPr>
              <a:t>2 lagade mål/dag</a:t>
            </a:r>
          </a:p>
          <a:p>
            <a:pPr marL="342900" indent="-342900">
              <a:buChar char="•"/>
            </a:pPr>
            <a:endParaRPr lang="sv-SE" sz="2400" dirty="0">
              <a:solidFill>
                <a:srgbClr val="2D2829"/>
              </a:solidFill>
              <a:highlight>
                <a:srgbClr val="FFFF00"/>
              </a:highlight>
              <a:cs typeface="Arial"/>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9ADD4EDA-DD4B-06AF-11A1-43A594CAED73}"/>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498DDE27-6EF5-8155-53BA-E756701014D7}"/>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263664C6-87D3-C1A5-E449-F4B2C254938E}"/>
              </a:ext>
            </a:extLst>
          </p:cNvPr>
          <p:cNvSpPr>
            <a:spLocks noGrp="1"/>
          </p:cNvSpPr>
          <p:nvPr>
            <p:ph type="sldNum" sz="quarter" idx="16"/>
          </p:nvPr>
        </p:nvSpPr>
        <p:spPr/>
        <p:txBody>
          <a:bodyPr/>
          <a:lstStyle/>
          <a:p>
            <a:fld id="{E8645303-2AAE-45D1-913A-B06AE6474513}" type="slidenum">
              <a:rPr lang="sv-SE" smtClean="0"/>
              <a:pPr/>
              <a:t>6</a:t>
            </a:fld>
            <a:endParaRPr lang="sv-SE" dirty="0"/>
          </a:p>
        </p:txBody>
      </p:sp>
      <p:pic>
        <p:nvPicPr>
          <p:cNvPr id="7" name="Platshållare för innehåll 5">
            <a:extLst>
              <a:ext uri="{FF2B5EF4-FFF2-40B4-BE49-F238E27FC236}">
                <a16:creationId xmlns:a16="http://schemas.microsoft.com/office/drawing/2014/main" id="{7247E783-32E4-9262-D73D-A290E35F0FCF}"/>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toalett&#10;&#10;Automatiskt genererad beskrivning">
            <a:extLst>
              <a:ext uri="{FF2B5EF4-FFF2-40B4-BE49-F238E27FC236}">
                <a16:creationId xmlns:a16="http://schemas.microsoft.com/office/drawing/2014/main" id="{47684C90-C33C-407C-483B-38CB3B84A3E8}"/>
              </a:ext>
            </a:extLst>
          </p:cNvPr>
          <p:cNvPicPr>
            <a:picLocks noChangeAspect="1"/>
          </p:cNvPicPr>
          <p:nvPr/>
        </p:nvPicPr>
        <p:blipFill>
          <a:blip r:embed="rId4"/>
          <a:stretch>
            <a:fillRect/>
          </a:stretch>
        </p:blipFill>
        <p:spPr>
          <a:xfrm>
            <a:off x="7064405" y="864530"/>
            <a:ext cx="5127595" cy="5128939"/>
          </a:xfrm>
          <a:prstGeom prst="rect">
            <a:avLst/>
          </a:prstGeom>
        </p:spPr>
      </p:pic>
    </p:spTree>
    <p:extLst>
      <p:ext uri="{BB962C8B-B14F-4D97-AF65-F5344CB8AC3E}">
        <p14:creationId xmlns:p14="http://schemas.microsoft.com/office/powerpoint/2010/main" val="16184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1B1FD-6704-8B38-4BFD-8B9F5536B89D}"/>
              </a:ext>
            </a:extLst>
          </p:cNvPr>
          <p:cNvSpPr>
            <a:spLocks noGrp="1"/>
          </p:cNvSpPr>
          <p:nvPr>
            <p:ph type="title"/>
          </p:nvPr>
        </p:nvSpPr>
        <p:spPr/>
        <p:txBody>
          <a:bodyPr/>
          <a:lstStyle/>
          <a:p>
            <a:r>
              <a:rPr lang="sv-SE" dirty="0">
                <a:cs typeface="Arial"/>
              </a:rPr>
              <a:t>Barnsäkerhet</a:t>
            </a:r>
            <a:endParaRPr lang="sv-SE" dirty="0"/>
          </a:p>
        </p:txBody>
      </p:sp>
    </p:spTree>
    <p:extLst>
      <p:ext uri="{BB962C8B-B14F-4D97-AF65-F5344CB8AC3E}">
        <p14:creationId xmlns:p14="http://schemas.microsoft.com/office/powerpoint/2010/main" val="392968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79AFE5-A7D3-EC2B-3B32-07B5EF78E666}"/>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Barnsäkerhet</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A47F2FE7-E811-ED0E-0BC4-5C4D8D9E89E0}"/>
              </a:ext>
            </a:extLst>
          </p:cNvPr>
          <p:cNvSpPr>
            <a:spLocks noGrp="1"/>
          </p:cNvSpPr>
          <p:nvPr>
            <p:ph sz="quarter" idx="13"/>
          </p:nvPr>
        </p:nvSpPr>
        <p:spPr>
          <a:xfrm>
            <a:off x="803275" y="1665288"/>
            <a:ext cx="5683800" cy="4535488"/>
          </a:xfrm>
        </p:spPr>
        <p:txBody>
          <a:bodyPr vert="horz" lIns="0" tIns="0" rIns="0" bIns="0" rtlCol="0" anchor="t">
            <a:noAutofit/>
          </a:bodyPr>
          <a:lstStyle/>
          <a:p>
            <a:r>
              <a:rPr lang="sv-SE" dirty="0">
                <a:solidFill>
                  <a:srgbClr val="353535"/>
                </a:solidFill>
                <a:ea typeface="+mn-lt"/>
                <a:cs typeface="+mn-lt"/>
              </a:rPr>
              <a:t>Ibland går utvecklingen snabbt. Det gäller att hänga med.</a:t>
            </a:r>
            <a:endParaRPr lang="sv-SE" dirty="0">
              <a:solidFill>
                <a:srgbClr val="2D2829"/>
              </a:solidFill>
              <a:latin typeface="Arial"/>
              <a:cs typeface="Arial"/>
            </a:endParaRPr>
          </a:p>
          <a:p>
            <a:r>
              <a:rPr lang="sv-SE" sz="2000" dirty="0">
                <a:solidFill>
                  <a:srgbClr val="2D2829"/>
                </a:solidFill>
                <a:latin typeface="Arial"/>
                <a:cs typeface="Arial"/>
              </a:rPr>
              <a:t>Babywalkers – det är bäst om barnet får ligga på golvet, träna, rulla runt</a:t>
            </a:r>
            <a:endParaRPr lang="sv-SE" dirty="0">
              <a:latin typeface="Arial"/>
              <a:cs typeface="Arial"/>
            </a:endParaRPr>
          </a:p>
          <a:p>
            <a:r>
              <a:rPr lang="sv-SE" sz="2000" dirty="0">
                <a:solidFill>
                  <a:srgbClr val="2D2829"/>
                </a:solidFill>
                <a:latin typeface="Arial" panose="020B0604020202020204" pitchFamily="34" charset="0"/>
                <a:cs typeface="Arial" panose="020B0604020202020204" pitchFamily="34" charset="0"/>
              </a:rPr>
              <a:t>Det är många olyckor med babywalkers</a:t>
            </a:r>
            <a:endParaRPr lang="sv-SE" sz="2000" dirty="0">
              <a:solidFill>
                <a:srgbClr val="2D2829"/>
              </a:solidFill>
              <a:effectLst/>
              <a:latin typeface="Arial" panose="020B0604020202020204" pitchFamily="34" charset="0"/>
              <a:cs typeface="Arial" panose="020B0604020202020204" pitchFamily="34" charset="0"/>
            </a:endParaRPr>
          </a:p>
          <a:p>
            <a:r>
              <a:rPr lang="sv-SE" dirty="0">
                <a:solidFill>
                  <a:srgbClr val="2D2829"/>
                </a:solidFill>
                <a:cs typeface="Arial"/>
              </a:rPr>
              <a:t>Egen säng med höga kanter</a:t>
            </a:r>
          </a:p>
          <a:p>
            <a:r>
              <a:rPr lang="sv-SE" dirty="0">
                <a:solidFill>
                  <a:srgbClr val="2D2829"/>
                </a:solidFill>
                <a:cs typeface="Arial"/>
              </a:rPr>
              <a:t>Brännskador, varma drycker</a:t>
            </a:r>
          </a:p>
          <a:p>
            <a:r>
              <a:rPr lang="sv-SE" dirty="0">
                <a:solidFill>
                  <a:srgbClr val="2D2829"/>
                </a:solidFill>
                <a:cs typeface="Arial"/>
              </a:rPr>
              <a:t>Sladdar på golvet, som man kan dra i</a:t>
            </a:r>
          </a:p>
          <a:p>
            <a:r>
              <a:rPr lang="sv-SE" dirty="0">
                <a:solidFill>
                  <a:srgbClr val="2D2829"/>
                </a:solidFill>
                <a:cs typeface="Arial"/>
              </a:rPr>
              <a:t>Välj leksaker efter ålder</a:t>
            </a:r>
            <a:endParaRPr lang="sv-SE" dirty="0"/>
          </a:p>
          <a:p>
            <a:pPr marL="342900" indent="-342900">
              <a:buChar char="•"/>
            </a:pPr>
            <a:endParaRPr lang="sv-SE" dirty="0">
              <a:solidFill>
                <a:srgbClr val="2D2829"/>
              </a:solidFill>
              <a:cs typeface="Arial" panose="020B0604020202020204"/>
            </a:endParaRPr>
          </a:p>
          <a:p>
            <a:pPr marL="342900" indent="-342900">
              <a:buChar char="•"/>
            </a:pPr>
            <a:endParaRPr lang="sv-SE" dirty="0">
              <a:solidFill>
                <a:srgbClr val="2D2829"/>
              </a:solidFill>
              <a:cs typeface="Arial" panose="020B0604020202020204"/>
            </a:endParaRPr>
          </a:p>
          <a:p>
            <a:pPr marL="342900" indent="-342900">
              <a:buChar char="•"/>
            </a:pPr>
            <a:endParaRPr lang="sv-SE" dirty="0">
              <a:solidFill>
                <a:srgbClr val="2D2829"/>
              </a:solidFill>
              <a:highlight>
                <a:srgbClr val="FFFF00"/>
              </a:highlight>
              <a:cs typeface="Arial" panose="020B0604020202020204"/>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6657A89D-890C-9132-63B5-BAB6EF36F8C7}"/>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5FA2514E-2207-2001-6481-9CEFE9663184}"/>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7 (Barnet vid 8-9 månaders ålder)</a:t>
            </a:r>
          </a:p>
        </p:txBody>
      </p:sp>
      <p:sp>
        <p:nvSpPr>
          <p:cNvPr id="6" name="Platshållare för bildnummer 5">
            <a:extLst>
              <a:ext uri="{FF2B5EF4-FFF2-40B4-BE49-F238E27FC236}">
                <a16:creationId xmlns:a16="http://schemas.microsoft.com/office/drawing/2014/main" id="{7612A6AA-ED3E-2680-4511-09BBD1BFF0D0}"/>
              </a:ext>
            </a:extLst>
          </p:cNvPr>
          <p:cNvSpPr>
            <a:spLocks noGrp="1"/>
          </p:cNvSpPr>
          <p:nvPr>
            <p:ph type="sldNum" sz="quarter" idx="16"/>
          </p:nvPr>
        </p:nvSpPr>
        <p:spPr/>
        <p:txBody>
          <a:bodyPr/>
          <a:lstStyle/>
          <a:p>
            <a:fld id="{E8645303-2AAE-45D1-913A-B06AE6474513}" type="slidenum">
              <a:rPr lang="sv-SE" smtClean="0"/>
              <a:pPr/>
              <a:t>8</a:t>
            </a:fld>
            <a:endParaRPr lang="sv-SE" dirty="0"/>
          </a:p>
        </p:txBody>
      </p:sp>
      <p:pic>
        <p:nvPicPr>
          <p:cNvPr id="7" name="Platshållare för innehåll 5">
            <a:extLst>
              <a:ext uri="{FF2B5EF4-FFF2-40B4-BE49-F238E27FC236}">
                <a16:creationId xmlns:a16="http://schemas.microsoft.com/office/drawing/2014/main" id="{5D6ADBE5-21ED-8093-0D55-34F17FEA123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vektorgrafik, siluett&#10;&#10;Automatiskt genererad beskrivning">
            <a:extLst>
              <a:ext uri="{FF2B5EF4-FFF2-40B4-BE49-F238E27FC236}">
                <a16:creationId xmlns:a16="http://schemas.microsoft.com/office/drawing/2014/main" id="{81A00BBC-A38B-68A8-8485-C547AAEBC3E5}"/>
              </a:ext>
            </a:extLst>
          </p:cNvPr>
          <p:cNvPicPr>
            <a:picLocks noChangeAspect="1"/>
          </p:cNvPicPr>
          <p:nvPr/>
        </p:nvPicPr>
        <p:blipFill>
          <a:blip r:embed="rId4"/>
          <a:stretch>
            <a:fillRect/>
          </a:stretch>
        </p:blipFill>
        <p:spPr>
          <a:xfrm>
            <a:off x="7140386" y="1116974"/>
            <a:ext cx="4724958" cy="4624051"/>
          </a:xfrm>
          <a:prstGeom prst="rect">
            <a:avLst/>
          </a:prstGeom>
        </p:spPr>
      </p:pic>
    </p:spTree>
    <p:extLst>
      <p:ext uri="{BB962C8B-B14F-4D97-AF65-F5344CB8AC3E}">
        <p14:creationId xmlns:p14="http://schemas.microsoft.com/office/powerpoint/2010/main" val="385517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85E523-8C0E-A06D-DD77-1E53D44DC857}"/>
              </a:ext>
            </a:extLst>
          </p:cNvPr>
          <p:cNvSpPr>
            <a:spLocks noGrp="1"/>
          </p:cNvSpPr>
          <p:nvPr>
            <p:ph type="title"/>
          </p:nvPr>
        </p:nvSpPr>
        <p:spPr/>
        <p:txBody>
          <a:bodyPr/>
          <a:lstStyle/>
          <a:p>
            <a:r>
              <a:rPr lang="sv-SE" dirty="0">
                <a:cs typeface="Arial"/>
              </a:rPr>
              <a:t>Språkutveckling</a:t>
            </a:r>
            <a:endParaRPr lang="sv-SE" dirty="0"/>
          </a:p>
        </p:txBody>
      </p:sp>
    </p:spTree>
    <p:extLst>
      <p:ext uri="{BB962C8B-B14F-4D97-AF65-F5344CB8AC3E}">
        <p14:creationId xmlns:p14="http://schemas.microsoft.com/office/powerpoint/2010/main" val="1969850702"/>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E8BBB034B9F64FAD37E9BEAE60D937" ma:contentTypeVersion="2" ma:contentTypeDescription="Skapa ett nytt dokument." ma:contentTypeScope="" ma:versionID="2d39584ad15d38ca3e15dfbb05f1e583">
  <xsd:schema xmlns:xsd="http://www.w3.org/2001/XMLSchema" xmlns:xs="http://www.w3.org/2001/XMLSchema" xmlns:p="http://schemas.microsoft.com/office/2006/metadata/properties" xmlns:ns2="40ce895f-69b1-464d-89e3-5b225fcdd2ad" targetNamespace="http://schemas.microsoft.com/office/2006/metadata/properties" ma:root="true" ma:fieldsID="681fdff454f047ecada152ce7639cb60" ns2:_="">
    <xsd:import namespace="40ce895f-69b1-464d-89e3-5b225fcdd2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e895f-69b1-464d-89e3-5b225fcdd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EEA179-27EE-437C-B7FA-7D849C896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e895f-69b1-464d-89e3-5b225fcdd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914793-909B-4EF2-AF2D-D496FAEF4C4D}">
  <ds:schemaRefs>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40ce895f-69b1-464d-89e3-5b225fcdd2ad"/>
    <ds:schemaRef ds:uri="http://schemas.microsoft.com/office/2006/metadata/properties"/>
  </ds:schemaRefs>
</ds:datastoreItem>
</file>

<file path=customXml/itemProps3.xml><?xml version="1.0" encoding="utf-8"?>
<ds:datastoreItem xmlns:ds="http://schemas.openxmlformats.org/officeDocument/2006/customXml" ds:itemID="{834810F0-667A-4FF4-BC8A-F4D3F26059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378</TotalTime>
  <Words>2137</Words>
  <Application>Microsoft Office PowerPoint</Application>
  <PresentationFormat>Bredbild</PresentationFormat>
  <Paragraphs>295</Paragraphs>
  <Slides>18</Slides>
  <Notes>14</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18</vt:i4>
      </vt:variant>
    </vt:vector>
  </HeadingPairs>
  <TitlesOfParts>
    <vt:vector size="20" baseType="lpstr">
      <vt:lpstr>Arial</vt:lpstr>
      <vt:lpstr>Region Halland - blå</vt:lpstr>
      <vt:lpstr>Det här bildspelet är producerat av regionkontorets strategiska  barnhälsovård  2023  </vt:lpstr>
      <vt:lpstr>Välkommen till barnhälsovårdens föräldragruppsverksamhet </vt:lpstr>
      <vt:lpstr> Det kompetenta barnet </vt:lpstr>
      <vt:lpstr>Rädd och försiktig </vt:lpstr>
      <vt:lpstr>Mat och näring</vt:lpstr>
      <vt:lpstr> Matvanor </vt:lpstr>
      <vt:lpstr>Barnsäkerhet</vt:lpstr>
      <vt:lpstr> Barnsäkerhet </vt:lpstr>
      <vt:lpstr>Språkutveckling</vt:lpstr>
      <vt:lpstr> Språkutveckling </vt:lpstr>
      <vt:lpstr> Skärmtid </vt:lpstr>
      <vt:lpstr>Lek och samvaro</vt:lpstr>
      <vt:lpstr> Lek med kastruller och bunkar</vt:lpstr>
      <vt:lpstr>Utelek, sandlåda </vt:lpstr>
      <vt:lpstr>Övrig information och råd</vt:lpstr>
      <vt:lpstr>Vaccinationer under barnets  första fem levnadsår</vt:lpstr>
      <vt:lpstr>Råd om vård dygnet runt</vt:lpstr>
      <vt:lpstr>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25</cp:revision>
  <dcterms:created xsi:type="dcterms:W3CDTF">2023-05-23T07:17:52Z</dcterms:created>
  <dcterms:modified xsi:type="dcterms:W3CDTF">2023-10-24T12:08:03Z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0x01010045E8BBB034B9F64FAD37E9BEAE60D937</vt:lpwstr>
  </property>
  <property fmtid="{D5CDD505-2E9C-101B-9397-08002B2CF9AE}" pid="3" name="Order">
    <vt:r8>292000</vt:r8>
  </property>
  <property fmtid="{D5CDD505-2E9C-101B-9397-08002B2CF9AE}" pid="4" name="MediaServiceImageTags">
    <vt:lpwstr/>
  </property>
</Properties>
</file>