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7"/>
  </p:notesMasterIdLst>
  <p:handoutMasterIdLst>
    <p:handoutMasterId r:id="rId28"/>
  </p:handoutMasterIdLst>
  <p:sldIdLst>
    <p:sldId id="320" r:id="rId5"/>
    <p:sldId id="318" r:id="rId6"/>
    <p:sldId id="321" r:id="rId7"/>
    <p:sldId id="303" r:id="rId8"/>
    <p:sldId id="322" r:id="rId9"/>
    <p:sldId id="306" r:id="rId10"/>
    <p:sldId id="304" r:id="rId11"/>
    <p:sldId id="323" r:id="rId12"/>
    <p:sldId id="307" r:id="rId13"/>
    <p:sldId id="324" r:id="rId14"/>
    <p:sldId id="308" r:id="rId15"/>
    <p:sldId id="325" r:id="rId16"/>
    <p:sldId id="310" r:id="rId17"/>
    <p:sldId id="326" r:id="rId18"/>
    <p:sldId id="311" r:id="rId19"/>
    <p:sldId id="312" r:id="rId20"/>
    <p:sldId id="313" r:id="rId21"/>
    <p:sldId id="327" r:id="rId22"/>
    <p:sldId id="329" r:id="rId23"/>
    <p:sldId id="271" r:id="rId24"/>
    <p:sldId id="330" r:id="rId25"/>
    <p:sldId id="334"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20"/>
            <p14:sldId id="318"/>
            <p14:sldId id="321"/>
            <p14:sldId id="303"/>
            <p14:sldId id="322"/>
            <p14:sldId id="306"/>
            <p14:sldId id="304"/>
            <p14:sldId id="323"/>
            <p14:sldId id="307"/>
            <p14:sldId id="324"/>
            <p14:sldId id="308"/>
            <p14:sldId id="325"/>
            <p14:sldId id="310"/>
            <p14:sldId id="326"/>
            <p14:sldId id="311"/>
            <p14:sldId id="312"/>
            <p14:sldId id="313"/>
            <p14:sldId id="327"/>
            <p14:sldId id="329"/>
            <p14:sldId id="271"/>
            <p14:sldId id="330"/>
            <p14:sldId id="334"/>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4" autoAdjust="0"/>
    <p:restoredTop sz="60144" autoAdjust="0"/>
  </p:normalViewPr>
  <p:slideViewPr>
    <p:cSldViewPr snapToGrid="0">
      <p:cViewPr varScale="1">
        <p:scale>
          <a:sx n="78" d="100"/>
          <a:sy n="78" d="100"/>
        </p:scale>
        <p:origin x="1830" y="90"/>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2023-10-24</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2023-10-24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1177.se/Halland/barn--gravid/att-vara-foralder/foraldraskap-och-relationen-med-barnet/sysk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1177.se/Halland/barn--gravid/vanliga-besvar-och-sjukdomar-hos-barn/infektioner-hos-barn/"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skolverket.se/regler-och-ansvar/ansvar-i-skolfragor/ratt-till-forskola" TargetMode="External"/><Relationship Id="rId4" Type="http://schemas.openxmlformats.org/officeDocument/2006/relationships/hyperlink" Target="https://www.1177.se/Halland/barn--gravid/sa-vaxer-och-utvecklas-barn/barnets-utveckling/barnets-utveckling-1-2-a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arnkonventionen.se/fns-konvention-for-barns-rattighet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ikshandboken-bhv.se/metoder--riktlinjer/foraldraskapsstod-i-grup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1177.se/Halland/barn--gravid/sa-vaxer-och-utvecklas-barn/barnets-utveckling/barnets-utveckling-1-2-a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1-2-a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ikshandboken-bhv.se/tillvaxt--utveckling/trots-och-sjalvstandighetsutveckl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1177.se/Halland/barn--gravid/att-ta-hand-om-barn/praktiska-rad-i-vardagen/borsta-tander-pa-bar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socialstyrelsen.se/globalassets/sharepoint-dokument/artikelkatalog/ovrigt/2022-6-7991.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ikshandboken-bhv.se/globalassets/rhb/media/dokument/barn-och-mat/maltidsforslag-under-barnets-forsta-ar-revidering-2020.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livsmedelsverket.se/matvanor-halsa--miljo/kostrad/barn-och-ungdomar/barn-1-2-a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1177.se/Halland/olyckor--skado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17528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Syskon</a:t>
            </a:r>
          </a:p>
          <a:p>
            <a:pPr marL="0" indent="0">
              <a:buNone/>
            </a:pPr>
            <a:endParaRPr lang="sv-SE" sz="1200" b="1" dirty="0">
              <a:cs typeface="Arial"/>
            </a:endParaRPr>
          </a:p>
          <a:p>
            <a:pPr marL="0" indent="0">
              <a:buNone/>
            </a:pPr>
            <a:r>
              <a:rPr lang="sv-SE" sz="1200" dirty="0">
                <a:cs typeface="Arial"/>
              </a:rPr>
              <a:t>Att få ett syskon kan se lite olika ut, I</a:t>
            </a:r>
            <a:r>
              <a:rPr lang="sv-SE" sz="1200" dirty="0"/>
              <a:t> vilket fall är det en stor förändring för hela familjen och gemensamt för de flesta som just fått syskon är att tillvaron gungar en aning och inte känns riktigt som förut. </a:t>
            </a:r>
          </a:p>
          <a:p>
            <a:pPr marL="0" indent="0">
              <a:buNone/>
            </a:pPr>
            <a:endParaRPr lang="sv-SE" sz="1200" dirty="0">
              <a:cs typeface="Arial"/>
            </a:endParaRPr>
          </a:p>
          <a:p>
            <a:pPr marL="0" indent="0">
              <a:buNone/>
            </a:pPr>
            <a:r>
              <a:rPr lang="sv-SE" sz="1200" dirty="0"/>
              <a:t>Ett tips är att växla vem som gör saker med det äldre barnet kan vara att sätt att hjälpa storasyskonet att inte bli lika svartsjuk.</a:t>
            </a:r>
            <a:endParaRPr lang="sv-SE" sz="1200" dirty="0">
              <a:cs typeface="Arial"/>
            </a:endParaRP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Att få syskon - 1177</a:t>
            </a:r>
            <a:endParaRPr lang="sv-SE" sz="1200" dirty="0">
              <a:solidFill>
                <a:srgbClr val="0070C0"/>
              </a:solidFill>
            </a:endParaRPr>
          </a:p>
          <a:p>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dirty="0"/>
          </a:p>
        </p:txBody>
      </p:sp>
    </p:spTree>
    <p:extLst>
      <p:ext uri="{BB962C8B-B14F-4D97-AF65-F5344CB8AC3E}">
        <p14:creationId xmlns:p14="http://schemas.microsoft.com/office/powerpoint/2010/main" val="56971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Förskolan och familjedaghem</a:t>
            </a:r>
          </a:p>
          <a:p>
            <a:pPr marL="0" indent="0">
              <a:buNone/>
            </a:pPr>
            <a:endParaRPr lang="sv-SE" sz="1200" b="1" dirty="0">
              <a:cs typeface="Arial"/>
            </a:endParaRPr>
          </a:p>
          <a:p>
            <a:pPr marL="0" indent="0">
              <a:buNone/>
            </a:pPr>
            <a:r>
              <a:rPr lang="sv-SE" sz="1200" dirty="0"/>
              <a:t>Många barn börjar förskolan mellan 12 och 18 månader. </a:t>
            </a:r>
            <a:r>
              <a:rPr lang="sv-SE" sz="1200" dirty="0">
                <a:cs typeface="Arial"/>
              </a:rPr>
              <a:t>För några av er är det kanske dags att skola in ert barn på förskolan, för några andra har ni bestämt att vara hemma lite längre. Oavsett när, kan det </a:t>
            </a:r>
            <a:r>
              <a:rPr lang="sv-SE" sz="1200" dirty="0"/>
              <a:t>kännas lite tufft att lämna sitt barn på förskolan.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är en stor förändring från att ha varit hemma med en nära vuxen. Det är en stor förändring för både barnet och dig att barnet. Hen ska tas om hand av andra vuxna, umgås med andra barn och ni ska vara åtskilda under dagen. Man tillbringar många timmar utomhus, inte sällan mer ute än inne.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indent="0">
              <a:buNone/>
            </a:pPr>
            <a:r>
              <a:rPr lang="sv-SE" sz="1200" dirty="0"/>
              <a:t>Kanske är det första gången ni är borta från varandra en längre stund och även fast ni vet att barnet kommer ha kul och träffa nya kompisar, kan det kännas sorligt att föräldraledigheten är slut.</a:t>
            </a:r>
          </a:p>
          <a:p>
            <a:pPr marL="0" indent="0">
              <a:buNone/>
            </a:pPr>
            <a:endParaRPr lang="sv-SE" sz="1200" dirty="0">
              <a:cs typeface="Arial"/>
            </a:endParaRPr>
          </a:p>
          <a:p>
            <a:pPr marL="0" indent="0">
              <a:buNone/>
            </a:pPr>
            <a:r>
              <a:rPr lang="sv-SE" sz="1200" dirty="0">
                <a:cs typeface="Arial"/>
              </a:rPr>
              <a:t>När barn börjar på förskolan blir det för de allra flesta barn något fler infektioner, förberedd er för det. Ett barn som är infekterade, snorig, feber ska inte vara på förskolan. </a:t>
            </a:r>
          </a:p>
          <a:p>
            <a:pPr marL="0" indent="0">
              <a:buNone/>
            </a:pPr>
            <a:endParaRPr lang="sv-SE" sz="1200" dirty="0">
              <a:cs typeface="Arial"/>
            </a:endParaRPr>
          </a:p>
          <a:p>
            <a:pPr marL="0" indent="0">
              <a:buNone/>
            </a:pPr>
            <a:r>
              <a:rPr lang="sv-SE" sz="1200" dirty="0">
                <a:cs typeface="Arial"/>
              </a:rPr>
              <a:t>För det första orkar inte barnet det för egen del och för det andra smittar barnet andra barn. </a:t>
            </a:r>
          </a:p>
          <a:p>
            <a:pPr marL="0" indent="0">
              <a:buNone/>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Men vad gäller ditt barn, fler antalet infektioner skulle ske förr eller senare ändå.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Man får räkna med 8-10 infektioner/år. Låt gruppen diskutera hur familjerna kommer att göra.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Infektioner hos barn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Barnets utveckling 1-2 år - 1177</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Rätt till förskola - Skolverket</a:t>
            </a:r>
            <a:endParaRPr lang="sv-SE" sz="1200" dirty="0">
              <a:solidFill>
                <a:srgbClr val="0070C0"/>
              </a:solidFill>
            </a:endParaRPr>
          </a:p>
          <a:p>
            <a:endParaRPr lang="en-US"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dirty="0"/>
          </a:p>
        </p:txBody>
      </p:sp>
    </p:spTree>
    <p:extLst>
      <p:ext uri="{BB962C8B-B14F-4D97-AF65-F5344CB8AC3E}">
        <p14:creationId xmlns:p14="http://schemas.microsoft.com/office/powerpoint/2010/main" val="20659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Balans mellan familje- och yrkesliv</a:t>
            </a:r>
          </a:p>
          <a:p>
            <a:pPr marL="0" indent="0">
              <a:buNone/>
            </a:pPr>
            <a:endParaRPr lang="sv-SE" sz="1200" b="1" dirty="0"/>
          </a:p>
          <a:p>
            <a:pPr marL="0" indent="0">
              <a:buNone/>
            </a:pPr>
            <a:r>
              <a:rPr lang="sv-SE" sz="1200" dirty="0"/>
              <a:t>Diskutera i gruppen, om medlemmarna har balans i familjelivet, i yrkeslivet. Hämta barn från dagis, vem gör det, laga mat, heltid, deltid mm.</a:t>
            </a:r>
          </a:p>
          <a:p>
            <a:pPr marL="0" indent="0">
              <a:buNone/>
            </a:pPr>
            <a:endParaRPr lang="sv-SE" sz="1200" dirty="0"/>
          </a:p>
          <a:p>
            <a:pPr marL="0" indent="0">
              <a:buNone/>
            </a:pPr>
            <a:r>
              <a:rPr lang="sv-SE" sz="1200" dirty="0"/>
              <a:t>Viktigt att du som gruppledare påtalar att båda föräldrarna har ett gemensamt ansvar för barnets uppfostran och utveckling. De ska låta sig vägledas av vad som bedöms vara barnets bästa. </a:t>
            </a:r>
          </a:p>
          <a:p>
            <a:pPr marL="0" indent="0">
              <a:buNone/>
            </a:pPr>
            <a:endParaRPr lang="sv-SE" sz="1200" dirty="0">
              <a:cs typeface="Arial" panose="020B0604020202020204"/>
            </a:endParaRPr>
          </a:p>
          <a:p>
            <a:pPr marL="0" indent="0">
              <a:buNone/>
            </a:pPr>
            <a:r>
              <a:rPr lang="sv-SE" sz="1200" dirty="0"/>
              <a:t>Att bli förälder är en av de största omställningarna i livet, vem som tar hand om barnet under spädbarnstiden påverkar både föräldrarollerna och dynamiken i familjen. Att uppnå en god balans i vardagen kan ibland vara en utmaning, speciellt när man försöker kombinera arbete med familjeliv.</a:t>
            </a:r>
          </a:p>
          <a:p>
            <a:pPr marL="0" indent="0">
              <a:buNone/>
            </a:pPr>
            <a:endParaRPr lang="sv-SE" sz="1200" dirty="0">
              <a:cs typeface="Arial"/>
            </a:endParaRPr>
          </a:p>
          <a:p>
            <a:pPr marL="0" indent="0">
              <a:buNone/>
            </a:pPr>
            <a:r>
              <a:rPr lang="sv-SE" sz="1200" dirty="0"/>
              <a:t>Forskning har visat att som har delad föräldraledighet är mer tillfredsställda med sin föräldraledigheten än jämförelsegruppen. För att det ska bli jämlikt mellan föräldrarna bör man börja redan under spädbarnstiden dela på föräldraledigheten. </a:t>
            </a:r>
            <a:endParaRPr lang="sv-SE" sz="1200" dirty="0">
              <a:ea typeface="Lato"/>
              <a:cs typeface="Lato"/>
            </a:endParaRPr>
          </a:p>
          <a:p>
            <a:pPr marL="0" indent="0">
              <a:buNone/>
            </a:pPr>
            <a:endParaRPr lang="sv-SE" sz="1200" dirty="0"/>
          </a:p>
          <a:p>
            <a:pPr marL="0" indent="0">
              <a:buNone/>
            </a:pPr>
            <a:r>
              <a:rPr lang="sv-SE" sz="1200" u="sng" dirty="0"/>
              <a:t>I Artikel 18 i barnkonventionen står det</a:t>
            </a:r>
            <a:r>
              <a:rPr lang="sv-SE" sz="1200" u="sng" dirty="0">
                <a:solidFill>
                  <a:srgbClr val="000000"/>
                </a:solidFill>
                <a:ea typeface="Lato"/>
                <a:cs typeface="Arial"/>
              </a:rPr>
              <a:t>:</a:t>
            </a:r>
            <a:r>
              <a:rPr lang="sv-SE" sz="1200" dirty="0">
                <a:solidFill>
                  <a:srgbClr val="000000"/>
                </a:solidFill>
                <a:ea typeface="Lato"/>
                <a:cs typeface="Arial"/>
              </a:rPr>
              <a:t> </a:t>
            </a:r>
            <a:r>
              <a:rPr lang="sv-SE" sz="1200" dirty="0">
                <a:solidFill>
                  <a:srgbClr val="1E1E1E"/>
                </a:solidFill>
                <a:effectLst/>
                <a:ea typeface="Lato"/>
                <a:cs typeface="Lato"/>
              </a:rPr>
              <a:t>”Båda föräldrarna har ett gemensamt ansvar för barnets uppfostran och utveckling. Det bästa för barnet ska alltid komma först.”</a:t>
            </a:r>
            <a:r>
              <a:rPr lang="sv-SE" sz="1200" dirty="0">
                <a:ea typeface="Lato"/>
                <a:cs typeface="Lato"/>
              </a:rPr>
              <a:t> </a:t>
            </a:r>
          </a:p>
          <a:p>
            <a:pPr marL="0" indent="0">
              <a:buNone/>
            </a:pPr>
            <a:endParaRPr lang="sv-SE" sz="1200" dirty="0">
              <a:solidFill>
                <a:srgbClr val="1E1E1E"/>
              </a:solidFill>
              <a:effectLst/>
              <a:ea typeface="Lato"/>
              <a:cs typeface="Lato"/>
            </a:endParaRPr>
          </a:p>
          <a:p>
            <a:pPr marL="0" indent="0">
              <a:buNone/>
            </a:pPr>
            <a:r>
              <a:rPr lang="sv-SE" sz="1200" dirty="0">
                <a:solidFill>
                  <a:srgbClr val="1E1E1E"/>
                </a:solidFill>
                <a:effectLst/>
                <a:ea typeface="Lato"/>
                <a:cs typeface="Lato"/>
              </a:rPr>
              <a:t>Att vara ett bra föräldrateam handlar om att:</a:t>
            </a:r>
          </a:p>
          <a:p>
            <a:pPr marL="0" indent="0">
              <a:buNone/>
            </a:pPr>
            <a:endParaRPr lang="sv-SE" sz="1200" dirty="0">
              <a:solidFill>
                <a:srgbClr val="1E1E1E"/>
              </a:solidFill>
              <a:effectLst/>
              <a:ea typeface="Lato"/>
              <a:cs typeface="Lato"/>
            </a:endParaRPr>
          </a:p>
          <a:p>
            <a:pPr marL="171450" indent="-171450">
              <a:buFont typeface="Arial" panose="020B0604020202020204" pitchFamily="34" charset="0"/>
              <a:buChar char="•"/>
            </a:pPr>
            <a:r>
              <a:rPr lang="sv-SE" sz="1200" dirty="0">
                <a:solidFill>
                  <a:srgbClr val="1E1E1E"/>
                </a:solidFill>
                <a:effectLst/>
                <a:ea typeface="Lato"/>
                <a:cs typeface="Lato"/>
              </a:rPr>
              <a:t>stötta varandras föräldraskap</a:t>
            </a:r>
          </a:p>
          <a:p>
            <a:pPr marL="171450" marR="0" indent="-171450" rtl="0">
              <a:spcBef>
                <a:spcPts val="0"/>
              </a:spcBef>
              <a:spcAft>
                <a:spcPts val="0"/>
              </a:spcAft>
              <a:buFont typeface="Arial" panose="020B0604020202020204" pitchFamily="34" charset="0"/>
              <a:buChar char="•"/>
            </a:pPr>
            <a:r>
              <a:rPr lang="sv-SE" sz="1200" dirty="0">
                <a:solidFill>
                  <a:srgbClr val="1E1E1E"/>
                </a:solidFill>
                <a:ea typeface="Lato"/>
                <a:cs typeface="Lato"/>
              </a:rPr>
              <a:t>f</a:t>
            </a:r>
            <a:r>
              <a:rPr lang="sv-SE" sz="1200" dirty="0">
                <a:solidFill>
                  <a:srgbClr val="1E1E1E"/>
                </a:solidFill>
                <a:effectLst/>
                <a:ea typeface="Lato"/>
                <a:cs typeface="Lato"/>
              </a:rPr>
              <a:t>ördela ansvaret för barnet</a:t>
            </a:r>
          </a:p>
          <a:p>
            <a:pPr marL="171450" marR="0" indent="-171450" rtl="0">
              <a:spcBef>
                <a:spcPts val="0"/>
              </a:spcBef>
              <a:spcAft>
                <a:spcPts val="0"/>
              </a:spcAft>
              <a:buFont typeface="Arial" panose="020B0604020202020204" pitchFamily="34" charset="0"/>
              <a:buChar char="•"/>
            </a:pPr>
            <a:r>
              <a:rPr lang="sv-SE" sz="1200" dirty="0">
                <a:solidFill>
                  <a:srgbClr val="1E1E1E"/>
                </a:solidFill>
                <a:effectLst/>
                <a:ea typeface="Lato"/>
                <a:cs typeface="Lato"/>
              </a:rPr>
              <a:t>känna tillit till varandra som föräldrar</a:t>
            </a:r>
          </a:p>
          <a:p>
            <a:pPr marL="171450" marR="0" indent="-171450" rtl="0">
              <a:spcBef>
                <a:spcPts val="0"/>
              </a:spcBef>
              <a:spcAft>
                <a:spcPts val="0"/>
              </a:spcAft>
              <a:buFont typeface="Arial" panose="020B0604020202020204" pitchFamily="34" charset="0"/>
              <a:buChar char="•"/>
            </a:pPr>
            <a:r>
              <a:rPr lang="sv-SE" sz="1200" dirty="0">
                <a:solidFill>
                  <a:srgbClr val="1E1E1E"/>
                </a:solidFill>
                <a:effectLst/>
                <a:ea typeface="Lato"/>
                <a:cs typeface="Lato"/>
              </a:rPr>
              <a:t>kunna hantera konflikter i den vuxna relationen.</a:t>
            </a:r>
          </a:p>
          <a:p>
            <a:endParaRPr lang="sv-SE" sz="1200" dirty="0">
              <a:solidFill>
                <a:srgbClr val="1E1E1E"/>
              </a:solidFill>
              <a:ea typeface="Lato"/>
              <a:cs typeface="Lato"/>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FN:s konvention om barnets rättigheter | barnkonventionen.se</a:t>
            </a:r>
            <a:endParaRPr lang="sv-SE" sz="1200" dirty="0">
              <a:solidFill>
                <a:srgbClr val="0070C0"/>
              </a:solidFill>
            </a:endParaRPr>
          </a:p>
          <a:p>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dirty="0"/>
          </a:p>
        </p:txBody>
      </p:sp>
    </p:spTree>
    <p:extLst>
      <p:ext uri="{BB962C8B-B14F-4D97-AF65-F5344CB8AC3E}">
        <p14:creationId xmlns:p14="http://schemas.microsoft.com/office/powerpoint/2010/main" val="335084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Calibri"/>
              </a:rPr>
              <a:t>Avslutning och sammanfattning</a:t>
            </a:r>
          </a:p>
          <a:p>
            <a:pPr marL="0" indent="0">
              <a:buNone/>
            </a:pPr>
            <a:endParaRPr lang="sv-SE" sz="1200" b="1" dirty="0">
              <a:cs typeface="Calibri"/>
            </a:endParaRPr>
          </a:p>
          <a:p>
            <a:pPr marL="0" indent="0">
              <a:buNone/>
            </a:pPr>
            <a:r>
              <a:rPr lang="sv-SE" sz="1200" dirty="0">
                <a:cs typeface="Calibri"/>
              </a:rPr>
              <a:t>Vi har nu träffats i denna grupp under snart ett års tid. Och som vi pratade om inledningsvis är detta sista tillfället vi ses på detta sätt. Kanske kommer ni ses fortsättningsvis också, fast på ett annat sätt.</a:t>
            </a:r>
          </a:p>
          <a:p>
            <a:pPr marL="0" indent="0">
              <a:buNone/>
            </a:pPr>
            <a:endParaRPr lang="sv-SE" sz="1200" dirty="0">
              <a:cs typeface="Calibri"/>
            </a:endParaRPr>
          </a:p>
          <a:p>
            <a:pPr marL="0" indent="0">
              <a:buNone/>
            </a:pPr>
            <a:r>
              <a:rPr lang="sv-SE" sz="1200" dirty="0">
                <a:cs typeface="Calibri"/>
              </a:rPr>
              <a:t>Vi kommer att träffa era barn tillsammans med er föräldrar enskilt från och med nu. Vi kommer att kalla er vid bestämda tidpunkter. Men ni är alltid välkomna att höra av er om ni har frågor av något slag.</a:t>
            </a:r>
          </a:p>
          <a:p>
            <a:pPr marL="0" indent="0">
              <a:buNone/>
            </a:pPr>
            <a:endParaRPr lang="sv-SE" sz="1200" dirty="0">
              <a:cs typeface="Calibri"/>
            </a:endParaRPr>
          </a:p>
          <a:p>
            <a:pPr marL="0" indent="0">
              <a:buNone/>
            </a:pPr>
            <a:r>
              <a:rPr lang="sv-SE" sz="1200" dirty="0">
                <a:cs typeface="Calibri"/>
              </a:rPr>
              <a:t>Det finns också mycket information och en hel del svar tillgängligt på 1177.</a:t>
            </a:r>
          </a:p>
          <a:p>
            <a:pPr marL="0" indent="0">
              <a:buNone/>
            </a:pPr>
            <a:endParaRPr lang="sv-SE" sz="1200" dirty="0">
              <a:cs typeface="Calibri"/>
            </a:endParaRPr>
          </a:p>
          <a:p>
            <a:pPr marL="0" indent="0">
              <a:buNone/>
            </a:pPr>
            <a:r>
              <a:rPr lang="sv-SE" sz="1200" dirty="0">
                <a:cs typeface="Calibri"/>
              </a:rPr>
              <a:t>Det har varit roligt och intressant att få följa era barn och er föräldrar i denna grupp under året som varit. </a:t>
            </a:r>
          </a:p>
          <a:p>
            <a:endParaRPr lang="sv-SE" sz="1200" dirty="0">
              <a:cs typeface="Calibri"/>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Föräldraskapsstöd i grupp - översikt - Rikshandboken i barnhälsovård (rikshandboken-bhv.se)</a:t>
            </a:r>
            <a:endParaRPr lang="sv-SE" sz="1200" dirty="0">
              <a:solidFill>
                <a:srgbClr val="0070C0"/>
              </a:solidFill>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dirty="0"/>
          </a:p>
        </p:txBody>
      </p:sp>
    </p:spTree>
    <p:extLst>
      <p:ext uri="{BB962C8B-B14F-4D97-AF65-F5344CB8AC3E}">
        <p14:creationId xmlns:p14="http://schemas.microsoft.com/office/powerpoint/2010/main" val="338979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Extrabild – det är inte säkert denna bild kommer att behövas</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dirty="0"/>
          </a:p>
        </p:txBody>
      </p:sp>
    </p:spTree>
    <p:extLst>
      <p:ext uri="{BB962C8B-B14F-4D97-AF65-F5344CB8AC3E}">
        <p14:creationId xmlns:p14="http://schemas.microsoft.com/office/powerpoint/2010/main" val="214076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a:endParaRPr>
          </a:p>
          <a:p>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solidFill>
                <a:srgbClr val="0070C0"/>
              </a:solidFill>
              <a:cs typeface="Arial" panose="020B0604020202020204"/>
            </a:endParaRPr>
          </a:p>
          <a:p>
            <a:endParaRPr lang="sv-SE" sz="1200" dirty="0">
              <a:cs typeface="Arial" panose="020B0604020202020204"/>
            </a:endParaRPr>
          </a:p>
          <a:p>
            <a:pPr algn="l"/>
            <a:endParaRPr lang="sv-SE" sz="1200" dirty="0">
              <a:cs typeface="Arial" panose="020B0604020202020204" pitchFamily="34" charset="0"/>
            </a:endParaRPr>
          </a:p>
          <a:p>
            <a:pPr algn="l"/>
            <a:endParaRPr lang="sv-SE" sz="1200" dirty="0">
              <a:cs typeface="Aria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20</a:t>
            </a:fld>
            <a:endParaRPr lang="sv-SE" dirty="0"/>
          </a:p>
        </p:txBody>
      </p:sp>
    </p:spTree>
    <p:extLst>
      <p:ext uri="{BB962C8B-B14F-4D97-AF65-F5344CB8AC3E}">
        <p14:creationId xmlns:p14="http://schemas.microsoft.com/office/powerpoint/2010/main" val="402217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Information om materialet och hur det ska användas för grupp eller i enskilda samtal</a:t>
            </a:r>
          </a:p>
          <a:p>
            <a:pPr marL="0" indent="0">
              <a:buNone/>
            </a:pPr>
            <a:endParaRPr lang="sv-SE" sz="1200" dirty="0"/>
          </a:p>
          <a:p>
            <a:pPr marL="0" indent="0">
              <a:buNone/>
            </a:pPr>
            <a:r>
              <a:rPr lang="sv-SE" sz="1200" dirty="0"/>
              <a:t>Syftet med barnhälsovårdens föräldragrupp är att stärka och stödja förmågan att vara förälder.  </a:t>
            </a:r>
          </a:p>
          <a:p>
            <a:pPr marL="0" indent="0">
              <a:buNone/>
            </a:pPr>
            <a:endParaRPr lang="sv-SE" sz="1200" dirty="0"/>
          </a:p>
          <a:p>
            <a:pPr marL="0" indent="0">
              <a:buNone/>
            </a:pPr>
            <a:r>
              <a:rPr lang="sv-SE" sz="1200" dirty="0"/>
              <a:t>Gruppen som erbjuds, pågår under barnets första levnadsår och är en delarna i det samlade föräldrastödsinsatser Region Hallands barnhälsovård erbjuder.</a:t>
            </a:r>
          </a:p>
          <a:p>
            <a:pPr marL="0" indent="0">
              <a:buNone/>
            </a:pPr>
            <a:endParaRPr lang="sv-SE" sz="1200" dirty="0"/>
          </a:p>
          <a:p>
            <a:pPr marL="0" indent="0">
              <a:buNone/>
            </a:pPr>
            <a:r>
              <a:rPr lang="sv-SE" sz="1200" dirty="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dirty="0">
                <a:effectLst/>
              </a:rPr>
              <a:t> Se rutin: </a:t>
            </a:r>
            <a:r>
              <a:rPr lang="sv-SE" sz="1200" dirty="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endParaRPr>
          </a:p>
          <a:p>
            <a:pPr marL="0" indent="0">
              <a:buNone/>
            </a:pPr>
            <a:endParaRPr lang="sv-SE" sz="1200" dirty="0">
              <a:solidFill>
                <a:srgbClr val="0070C0"/>
              </a:solidFill>
              <a:cs typeface="Arial"/>
            </a:endParaRPr>
          </a:p>
          <a:p>
            <a:pPr marL="0" indent="0">
              <a:buNone/>
            </a:pPr>
            <a:r>
              <a:rPr lang="sv-SE" sz="1200" dirty="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dirty="0"/>
          </a:p>
          <a:p>
            <a:pPr marL="0" indent="0">
              <a:buNone/>
              <a:defRPr/>
            </a:pPr>
            <a:r>
              <a:rPr lang="sv-SE" sz="1200" dirty="0"/>
              <a:t>Materialet kan också användas som underlag för behovsanpassat stöd vid enskilda samtal med föräldrar, eller i de tillfällen föräldrar valt att inte delta på den föräldragrupp som erbjudits.</a:t>
            </a:r>
          </a:p>
          <a:p>
            <a:endParaRPr lang="en-US" dirty="0">
              <a:latin typeface="Calibri"/>
              <a:cs typeface="Calibri"/>
            </a:endParaRPr>
          </a:p>
          <a:p>
            <a:pPr marL="0" indent="0">
              <a:buNone/>
            </a:pPr>
            <a:r>
              <a:rPr lang="sv-SE" sz="1200" b="1" dirty="0">
                <a:cs typeface="Arial"/>
              </a:rPr>
              <a:t>Genomförande av nionde träffen</a:t>
            </a:r>
          </a:p>
          <a:p>
            <a:pPr marL="0" indent="0">
              <a:buNone/>
            </a:pPr>
            <a:endParaRPr lang="sv-SE" sz="1200" dirty="0">
              <a:cs typeface="Calibri"/>
            </a:endParaRPr>
          </a:p>
          <a:p>
            <a:pPr marL="0" indent="0">
              <a:buNone/>
            </a:pPr>
            <a:r>
              <a:rPr lang="sv-SE" sz="1200" dirty="0">
                <a:cs typeface="Calibri"/>
              </a:rPr>
              <a:t>Detta är den sista gången denna grupp träffas. Förhoppningsvis kan ni fortsätta att träffas. Kanske genom barnvagnspromenader?</a:t>
            </a:r>
          </a:p>
          <a:p>
            <a:pPr marL="0" indent="0">
              <a:buNone/>
            </a:pPr>
            <a:endParaRPr lang="sv-SE" sz="1200" dirty="0">
              <a:cs typeface="Calibri"/>
            </a:endParaRPr>
          </a:p>
          <a:p>
            <a:pPr marL="0" indent="0">
              <a:buNone/>
            </a:pPr>
            <a:r>
              <a:rPr lang="sv-SE" sz="1200" dirty="0">
                <a:cs typeface="Calibri"/>
              </a:rPr>
              <a:t>Nu har era barn hunnit bli 10-11 månader gamla och dagens tema är “Barnets unika utveckling”</a:t>
            </a:r>
          </a:p>
          <a:p>
            <a:pPr marL="0" indent="0">
              <a:buNone/>
            </a:pPr>
            <a:endParaRPr lang="sv-SE" sz="1200" dirty="0">
              <a:cs typeface="Calibri"/>
            </a:endParaRPr>
          </a:p>
          <a:p>
            <a:pPr marL="0" indent="0">
              <a:buNone/>
            </a:pPr>
            <a:r>
              <a:rPr lang="sv-SE" sz="1200" dirty="0">
                <a:cs typeface="Calibri"/>
              </a:rPr>
              <a:t>Kom ihåg att alla barn är olika, utvecklas olika.</a:t>
            </a: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35017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Det kompetenta barnet</a:t>
            </a:r>
          </a:p>
          <a:p>
            <a:pPr marL="0" indent="0">
              <a:buNone/>
            </a:pPr>
            <a:endParaRPr lang="sv-SE" sz="1200" b="1" dirty="0">
              <a:cs typeface="Arial"/>
            </a:endParaRPr>
          </a:p>
          <a:p>
            <a:pPr marL="0" indent="0">
              <a:buNone/>
            </a:pPr>
            <a:r>
              <a:rPr lang="sv-SE" sz="1200" dirty="0">
                <a:cs typeface="Arial"/>
              </a:rPr>
              <a:t>Det är viktigt att komma ihåg att alla ban är olika, utvecklas olika och man kan som förälder identifiera vad barnet är duktig på, tidig med och vad barnet behöver träna på. Några kanske är tidiga med grovmotorik, några är tidiga med finmotoriken eller att prata, sjunga mm. </a:t>
            </a:r>
            <a:r>
              <a:rPr lang="sv-SE" sz="1200" dirty="0"/>
              <a:t>Men oavsett är barnet väldigt beroende av dig som förälder och söker tröst när de är hungriga, rädda, ensamma eller trötta.</a:t>
            </a:r>
          </a:p>
          <a:p>
            <a:pPr marL="0" indent="0">
              <a:buNone/>
            </a:pPr>
            <a:endParaRPr lang="sv-SE" sz="1200" dirty="0"/>
          </a:p>
          <a:p>
            <a:pPr marL="0" indent="0">
              <a:buNone/>
            </a:pPr>
            <a:r>
              <a:rPr lang="sv-SE" sz="1200" dirty="0"/>
              <a:t>En del barn börjar gå utan stöd vid tolv månader och deras motoriska utveckling går fort fram. Detta gör även att lekstunderna blir mer energiska och det bästa som finns kan vara att riva ut kastruller från ett köksskåp. </a:t>
            </a:r>
          </a:p>
          <a:p>
            <a:pPr marL="0" indent="0">
              <a:buNone/>
            </a:pPr>
            <a:endParaRPr lang="sv-SE" sz="1200" dirty="0"/>
          </a:p>
          <a:p>
            <a:pPr marL="0" indent="0">
              <a:buNone/>
            </a:pPr>
            <a:r>
              <a:rPr lang="sv-SE" sz="1200" dirty="0"/>
              <a:t>Vid ett års ålder börjar vissa barn prata och kan säga enklare ord som “mamma” eller “pappa”. Färger blir mer intressanta så läs gärna olika böcker tillsammans.</a:t>
            </a:r>
          </a:p>
          <a:p>
            <a:pPr marL="0" indent="0">
              <a:buNone/>
            </a:pPr>
            <a:endParaRPr lang="sv-SE" sz="1200" dirty="0">
              <a:cs typeface="Arial" panose="020B0604020202020204"/>
            </a:endParaRPr>
          </a:p>
          <a:p>
            <a:pPr marL="0" indent="0">
              <a:buNone/>
            </a:pPr>
            <a:r>
              <a:rPr lang="sv-SE" sz="1200" dirty="0"/>
              <a:t>Många barn kan nu bygga torn av klossar och sedan riva det igen. Hen ritar gärna streck och håller i kritor och pennor med hela handen. I den här åldern börjar barnet alltmer undersöka saker med fingrarna i stället för med munnen. </a:t>
            </a:r>
          </a:p>
          <a:p>
            <a:pPr marL="0" indent="0">
              <a:buNone/>
            </a:pPr>
            <a:endParaRPr lang="sv-SE" sz="1200" dirty="0"/>
          </a:p>
          <a:p>
            <a:pPr marL="0" indent="0">
              <a:buNone/>
            </a:pPr>
            <a:r>
              <a:rPr lang="sv-SE" sz="1200" dirty="0"/>
              <a:t>Vid 1 års ålder är det så kallade pincettgreppet fullt utvecklat.</a:t>
            </a:r>
          </a:p>
          <a:p>
            <a:pPr marL="0" indent="0">
              <a:buNone/>
            </a:pPr>
            <a:endParaRPr lang="sv-SE" sz="1200" dirty="0">
              <a:cs typeface="Arial"/>
            </a:endParaRPr>
          </a:p>
          <a:p>
            <a:pPr marL="0" indent="0">
              <a:buNone/>
            </a:pPr>
            <a:r>
              <a:rPr lang="sv-SE" sz="1200" dirty="0">
                <a:cs typeface="Arial"/>
              </a:rPr>
              <a:t>Låt gruppen diskutera, eller i ett enskilt samtal diskutera:</a:t>
            </a:r>
          </a:p>
          <a:p>
            <a:pPr marL="0" indent="0">
              <a:buNone/>
            </a:pPr>
            <a:endParaRPr lang="sv-SE" sz="1200" dirty="0"/>
          </a:p>
          <a:p>
            <a:pPr marL="171450" indent="-171450">
              <a:buFont typeface="Arial" panose="020B0604020202020204" pitchFamily="34" charset="0"/>
              <a:buChar char="•"/>
            </a:pPr>
            <a:r>
              <a:rPr lang="sv-SE" sz="1200" dirty="0"/>
              <a:t>Vilken resa har ni gjort?</a:t>
            </a:r>
            <a:endParaRPr lang="sv-SE" sz="1200" dirty="0">
              <a:cs typeface="Arial" panose="020B0604020202020204"/>
            </a:endParaRPr>
          </a:p>
          <a:p>
            <a:pPr marL="171450" indent="-171450">
              <a:buFont typeface="Arial" panose="020B0604020202020204" pitchFamily="34" charset="0"/>
              <a:buChar char="•"/>
            </a:pPr>
            <a:r>
              <a:rPr lang="sv-SE" sz="1200" dirty="0"/>
              <a:t>Vem är DITT barn?</a:t>
            </a:r>
          </a:p>
          <a:p>
            <a:pPr marL="0" indent="0">
              <a:buNone/>
            </a:pPr>
            <a:endParaRPr lang="sv-SE" sz="1200" dirty="0">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6-12 månader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Barnets utveckling 1-2 år - 1177</a:t>
            </a:r>
            <a:endParaRPr lang="sv-SE" sz="1200" dirty="0">
              <a:solidFill>
                <a:srgbClr val="0070C0"/>
              </a:solidFil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dirty="0"/>
          </a:p>
        </p:txBody>
      </p:sp>
    </p:spTree>
    <p:extLst>
      <p:ext uri="{BB962C8B-B14F-4D97-AF65-F5344CB8AC3E}">
        <p14:creationId xmlns:p14="http://schemas.microsoft.com/office/powerpoint/2010/main" val="427971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”Nej!” - att ha egen vilja</a:t>
            </a:r>
          </a:p>
          <a:p>
            <a:pPr marL="0" indent="0">
              <a:buNone/>
            </a:pPr>
            <a:endParaRPr lang="sv-SE" sz="1200" b="1" dirty="0"/>
          </a:p>
          <a:p>
            <a:pPr marL="0" indent="0">
              <a:buNone/>
            </a:pPr>
            <a:r>
              <a:rPr lang="sv-SE" sz="1200" dirty="0"/>
              <a:t>Det är nu många barn upptäcker och förstår betydelsen av ordet ”nej” när de är omkring ett år. De kan upprepa även vuxnas ”nej” i olika situationer. </a:t>
            </a:r>
          </a:p>
          <a:p>
            <a:pPr marL="0" indent="0">
              <a:buNone/>
            </a:pPr>
            <a:endParaRPr lang="sv-SE" sz="1200" dirty="0"/>
          </a:p>
          <a:p>
            <a:pPr marL="0" indent="0">
              <a:buNone/>
            </a:pPr>
            <a:r>
              <a:rPr lang="sv-SE" sz="1200" dirty="0"/>
              <a:t>Barnet prövar sig fram genom att använda ordet, utan att för den skull alltid mena att säga nej. Det är ett första steg i att visa sin egen vilja och självständighet. </a:t>
            </a:r>
          </a:p>
          <a:p>
            <a:pPr marL="0" indent="0">
              <a:buNone/>
            </a:pPr>
            <a:endParaRPr lang="sv-SE" sz="1200" dirty="0">
              <a:cs typeface="Arial"/>
            </a:endParaRPr>
          </a:p>
          <a:p>
            <a:pPr marL="0" indent="0">
              <a:buNone/>
            </a:pPr>
            <a:r>
              <a:rPr lang="sv-SE" sz="1200" dirty="0"/>
              <a:t>Det är fantastiskt med egen vilja, men är man själv trött, kan det vara svårt, hur gör man då? Hur gör du?? </a:t>
            </a:r>
          </a:p>
          <a:p>
            <a:pPr marL="0" indent="0">
              <a:buNone/>
            </a:pPr>
            <a:endParaRPr lang="sv-SE" sz="1200" dirty="0"/>
          </a:p>
          <a:p>
            <a:pPr marL="0" indent="0">
              <a:buNone/>
            </a:pPr>
            <a:r>
              <a:rPr lang="sv-SE" sz="1200" dirty="0"/>
              <a:t>Även om barns humörsvängningar, och starka frustration över att inte kunna styra sin vardag, är en normal och viktig del av den tidiga utvecklingen, upplevs de ofta som påfrestande av föräldrar. </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1-2 år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Trots och självständighetsutveckling - Rikshandboken i barnhälsovård (rikshandboken-bhv.se)</a:t>
            </a:r>
            <a:endParaRPr lang="sv-SE" sz="12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dirty="0"/>
          </a:p>
        </p:txBody>
      </p:sp>
    </p:spTree>
    <p:extLst>
      <p:ext uri="{BB962C8B-B14F-4D97-AF65-F5344CB8AC3E}">
        <p14:creationId xmlns:p14="http://schemas.microsoft.com/office/powerpoint/2010/main" val="105653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Barnets första ord</a:t>
            </a:r>
          </a:p>
          <a:p>
            <a:pPr marL="0" indent="0">
              <a:buNone/>
              <a:defRPr/>
            </a:pPr>
            <a:endParaRPr lang="sv-SE" sz="1200" b="1" dirty="0"/>
          </a:p>
          <a:p>
            <a:pPr marL="0" indent="0">
              <a:buNone/>
              <a:defRPr/>
            </a:pPr>
            <a:r>
              <a:rPr lang="sv-SE" sz="1200" dirty="0"/>
              <a:t>Tipsa om att använd vardagssituationer i hallen, i köket, i badrummet t.ex. lampa, nalle, skor, stol</a:t>
            </a:r>
          </a:p>
          <a:p>
            <a:pPr marL="0" indent="0">
              <a:buNone/>
              <a:defRPr/>
            </a:pPr>
            <a:endParaRPr lang="sv-SE" sz="1200" dirty="0"/>
          </a:p>
          <a:p>
            <a:pPr marL="0" indent="0">
              <a:buNone/>
            </a:pPr>
            <a:r>
              <a:rPr lang="sv-SE" sz="1200" dirty="0"/>
              <a:t>Bästa sättet att utveckla barns språkkunskaper, oavsett språk, vid denna ålder är att ständigt prata med dem. </a:t>
            </a:r>
          </a:p>
          <a:p>
            <a:pPr marL="0" indent="0">
              <a:buNone/>
            </a:pPr>
            <a:endParaRPr lang="sv-SE" sz="1200" dirty="0"/>
          </a:p>
          <a:p>
            <a:pPr marL="0" indent="0">
              <a:buNone/>
            </a:pPr>
            <a:r>
              <a:rPr lang="sv-SE" sz="1200" dirty="0"/>
              <a:t>Berätta vad du gör när du byter blöja, prata om färger på kläder, känn på olika material tillsammans och berätta vilka kroppsdelar du rör vid. </a:t>
            </a:r>
          </a:p>
          <a:p>
            <a:pPr marL="0" indent="0">
              <a:buNone/>
            </a:pPr>
            <a:endParaRPr lang="sv-SE" sz="1200" dirty="0"/>
          </a:p>
          <a:p>
            <a:pPr marL="0" indent="0">
              <a:buNone/>
            </a:pPr>
            <a:r>
              <a:rPr lang="sv-SE" sz="1200" dirty="0"/>
              <a:t>Berätta om saker i barnets närhet, där står barnvagnen, där ligger dockan, nu kommer hunden, där är en stor bil etc. </a:t>
            </a:r>
          </a:p>
          <a:p>
            <a:pPr marL="0" indent="0">
              <a:buNone/>
            </a:pPr>
            <a:endParaRPr lang="sv-SE" sz="1200" dirty="0"/>
          </a:p>
          <a:p>
            <a:pPr marL="0" indent="0">
              <a:buNone/>
            </a:pPr>
            <a:r>
              <a:rPr lang="sv-SE" sz="1200" dirty="0"/>
              <a:t>Även om inte barnet pratar själv vid 12 månaders ålder så lär de sig nu dagligen förståelsen av nya ord.</a:t>
            </a:r>
            <a:endParaRPr lang="sv-SE" sz="1200" dirty="0">
              <a:cs typeface="Arial"/>
            </a:endParaRPr>
          </a:p>
          <a:p>
            <a:pPr>
              <a:defRPr/>
            </a:pPr>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dirty="0"/>
          </a:p>
        </p:txBody>
      </p:sp>
    </p:spTree>
    <p:extLst>
      <p:ext uri="{BB962C8B-B14F-4D97-AF65-F5344CB8AC3E}">
        <p14:creationId xmlns:p14="http://schemas.microsoft.com/office/powerpoint/2010/main" val="359481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Barnets språkförståelse</a:t>
            </a:r>
          </a:p>
          <a:p>
            <a:pPr marL="0" indent="0">
              <a:buNone/>
            </a:pPr>
            <a:endParaRPr lang="sv-SE" sz="1200" b="1" dirty="0">
              <a:cs typeface="Arial"/>
            </a:endParaRPr>
          </a:p>
          <a:p>
            <a:pPr marL="0" indent="0">
              <a:buNone/>
            </a:pPr>
            <a:r>
              <a:rPr lang="sv-SE" sz="1200" dirty="0">
                <a:cs typeface="Arial"/>
              </a:rPr>
              <a:t>Barnet förstår mer än vad barnet kan säga, lär</a:t>
            </a:r>
            <a:r>
              <a:rPr lang="sv-SE" sz="1200" dirty="0"/>
              <a:t> sig att förstå mer och mer ord, även om orden lägger sig som ett passivt ordförråd som det själv inte kan använda. </a:t>
            </a:r>
          </a:p>
          <a:p>
            <a:pPr marL="0" indent="0">
              <a:buNone/>
            </a:pPr>
            <a:endParaRPr lang="sv-SE" sz="1200" dirty="0"/>
          </a:p>
          <a:p>
            <a:pPr marL="0" indent="0">
              <a:buNone/>
            </a:pPr>
            <a:r>
              <a:rPr lang="sv-SE" sz="1200" dirty="0"/>
              <a:t>Barnet brukar nu klara av föräldrarnas uppmaningar såsom, var är bollen? Var är nallen? När barnet närmar sig ett års ålder kan det i vissa fall ta saker du ber om och räcka dem till er. </a:t>
            </a:r>
          </a:p>
          <a:p>
            <a:pPr marL="0" indent="0">
              <a:buNone/>
            </a:pPr>
            <a:endParaRPr lang="sv-SE" sz="1200" dirty="0"/>
          </a:p>
          <a:p>
            <a:pPr marL="0" indent="0">
              <a:buNone/>
            </a:pPr>
            <a:r>
              <a:rPr lang="sv-SE" sz="1200" dirty="0"/>
              <a:t>Det är jätteviktigt att prata, läsa och sjung med barnet. </a:t>
            </a:r>
          </a:p>
          <a:p>
            <a:pPr marL="0" indent="0">
              <a:buNone/>
            </a:pPr>
            <a:endParaRPr lang="sv-SE" sz="1200" dirty="0"/>
          </a:p>
          <a:p>
            <a:pPr marL="0" indent="0">
              <a:buNone/>
            </a:pPr>
            <a:r>
              <a:rPr lang="sv-SE" sz="1200" dirty="0"/>
              <a:t>Tipsa om att använda foton på olika familjemedlemmar, vem är det?</a:t>
            </a:r>
          </a:p>
          <a:p>
            <a:pPr marL="0" indent="0">
              <a:buNone/>
            </a:pPr>
            <a:endParaRPr lang="sv-SE" sz="1200" dirty="0">
              <a:cs typeface="Arial" panose="020B0604020202020204"/>
            </a:endParaRPr>
          </a:p>
          <a:p>
            <a:pPr marL="0" indent="0">
              <a:buNone/>
            </a:pPr>
            <a:r>
              <a:rPr lang="sv-SE" sz="1200" dirty="0"/>
              <a:t>Använd det logopedmaterial som ska finnas på alla BVC.</a:t>
            </a:r>
            <a:endParaRPr lang="sv-SE" sz="1200" dirty="0">
              <a:cs typeface="Aria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dirty="0"/>
          </a:p>
        </p:txBody>
      </p:sp>
    </p:spTree>
    <p:extLst>
      <p:ext uri="{BB962C8B-B14F-4D97-AF65-F5344CB8AC3E}">
        <p14:creationId xmlns:p14="http://schemas.microsoft.com/office/powerpoint/2010/main" val="141364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Munnen</a:t>
            </a:r>
          </a:p>
          <a:p>
            <a:pPr marL="0" indent="0">
              <a:buNone/>
              <a:defRPr/>
            </a:pPr>
            <a:endParaRPr lang="sv-SE" sz="1200" b="1" dirty="0"/>
          </a:p>
          <a:p>
            <a:pPr marL="0" indent="0">
              <a:buNone/>
              <a:defRPr/>
            </a:pPr>
            <a:r>
              <a:rPr lang="sv-SE" sz="1200" dirty="0"/>
              <a:t>Viktigt att munnen få vila mellan måltiderna.</a:t>
            </a:r>
          </a:p>
          <a:p>
            <a:pPr marL="0" indent="0">
              <a:buNone/>
              <a:defRPr/>
            </a:pPr>
            <a:endParaRPr lang="sv-SE" sz="1200" dirty="0">
              <a:cs typeface="Arial" panose="020B0604020202020204"/>
            </a:endParaRPr>
          </a:p>
          <a:p>
            <a:pPr marL="0" indent="0">
              <a:buNone/>
            </a:pPr>
            <a:r>
              <a:rPr lang="sv-SE" sz="1200" dirty="0">
                <a:cs typeface="Arial" panose="020B0604020202020204"/>
              </a:rPr>
              <a:t>Viktigt att informera att ett barn aldrig ska läggas sig med en nappflaska med någon sockrad dryck, </a:t>
            </a:r>
            <a:r>
              <a:rPr lang="sv-SE" sz="1200" dirty="0"/>
              <a:t>eftersom det gynnar uppkomsten av karies och inte innehåller någon näring. Även fruktjuice innehåller mycket socker.</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Borsta tänder på barn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Munhälsoutveckling bland barn i förskoleålder (socialstyrelsen.se)</a:t>
            </a:r>
            <a:endParaRPr lang="sv-SE" sz="1200" dirty="0">
              <a:solidFill>
                <a:srgbClr val="0070C0"/>
              </a:solidFil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dirty="0"/>
          </a:p>
        </p:txBody>
      </p:sp>
    </p:spTree>
    <p:extLst>
      <p:ext uri="{BB962C8B-B14F-4D97-AF65-F5344CB8AC3E}">
        <p14:creationId xmlns:p14="http://schemas.microsoft.com/office/powerpoint/2010/main" val="268139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Matvanor</a:t>
            </a:r>
          </a:p>
          <a:p>
            <a:pPr marL="0" indent="0">
              <a:buNone/>
            </a:pPr>
            <a:endParaRPr lang="sv-SE" sz="1200" b="1" dirty="0">
              <a:cs typeface="Arial"/>
            </a:endParaRPr>
          </a:p>
          <a:p>
            <a:pPr marL="0" indent="0">
              <a:buNone/>
            </a:pPr>
            <a:r>
              <a:rPr lang="sv-SE" sz="1200" dirty="0"/>
              <a:t>Nu har barnet fått fler tänder och hanterar större bitar som kräver att barnet tuggar och biter. </a:t>
            </a:r>
          </a:p>
          <a:p>
            <a:pPr marL="0" indent="0">
              <a:buNone/>
            </a:pPr>
            <a:endParaRPr lang="sv-SE" sz="1200" dirty="0"/>
          </a:p>
          <a:p>
            <a:pPr marL="0" indent="0">
              <a:buNone/>
            </a:pPr>
            <a:r>
              <a:rPr lang="sv-SE" sz="1200" dirty="0"/>
              <a:t>Barnet äter med familjen av familjens mat. Barnet äter också av fler olika smaker och mer variation kan nu också introduceras i barnets liv.</a:t>
            </a:r>
          </a:p>
          <a:p>
            <a:pPr marL="0" indent="0">
              <a:buNone/>
            </a:pPr>
            <a:endParaRPr lang="sv-SE" sz="1200" dirty="0">
              <a:cs typeface="Arial" panose="020B0604020202020204"/>
            </a:endParaRPr>
          </a:p>
          <a:p>
            <a:pPr marL="0" indent="0">
              <a:buNone/>
            </a:pPr>
            <a:r>
              <a:rPr lang="sv-SE" sz="1200" dirty="0"/>
              <a:t>Anpassa maten till ditt barns utveckling genom att mosa, riva eller dela frukten i små bitar.</a:t>
            </a:r>
          </a:p>
          <a:p>
            <a:pPr marL="0" indent="0">
              <a:buNone/>
            </a:pPr>
            <a:endParaRPr lang="sv-SE" sz="1200" dirty="0">
              <a:cs typeface="Arial" panose="020B0604020202020204"/>
            </a:endParaRPr>
          </a:p>
          <a:p>
            <a:pPr marL="0" indent="0">
              <a:buNone/>
            </a:pPr>
            <a:r>
              <a:rPr lang="sv-SE" sz="1200" dirty="0">
                <a:cs typeface="Arial" panose="020B0604020202020204"/>
              </a:rPr>
              <a:t>Barnet kan dricka ur pip-mugg eller ur mugg. </a:t>
            </a:r>
          </a:p>
          <a:p>
            <a:pPr marL="0" indent="0">
              <a:buNone/>
            </a:pPr>
            <a:endParaRPr lang="sv-SE" sz="1200" dirty="0">
              <a:cs typeface="Arial" panose="020B0604020202020204"/>
            </a:endParaRPr>
          </a:p>
          <a:p>
            <a:pPr marL="0" indent="0">
              <a:buNone/>
            </a:pPr>
            <a:r>
              <a:rPr lang="sv-SE" sz="1200" dirty="0">
                <a:cs typeface="Arial" panose="020B0604020202020204"/>
              </a:rPr>
              <a:t>Det räcker med vatten eller mjölk som måltidsdryck. </a:t>
            </a:r>
          </a:p>
          <a:p>
            <a:pPr marL="0" indent="0">
              <a:buNone/>
            </a:pPr>
            <a:endParaRPr lang="sv-SE" sz="1200" dirty="0">
              <a:cs typeface="Arial" panose="020B0604020202020204"/>
            </a:endParaRPr>
          </a:p>
          <a:p>
            <a:pPr marL="0" indent="0">
              <a:buNone/>
            </a:pPr>
            <a:r>
              <a:rPr lang="sv-SE" sz="1200" dirty="0">
                <a:cs typeface="Calibri"/>
              </a:rPr>
              <a:t>Vid den här åldern behövs inte nattmål för fullt friska barn.</a:t>
            </a:r>
          </a:p>
          <a:p>
            <a:pPr marL="0" indent="0">
              <a:buNone/>
            </a:pPr>
            <a:endParaRPr lang="sv-SE" sz="1200" dirty="0">
              <a:cs typeface="Calibri"/>
            </a:endParaRPr>
          </a:p>
          <a:p>
            <a:pPr marL="0" indent="0">
              <a:buNone/>
            </a:pPr>
            <a:r>
              <a:rPr lang="sv-SE" sz="1200" dirty="0">
                <a:cs typeface="Calibri"/>
              </a:rPr>
              <a:t>Erbjud barnet många olika smaker. Lägg bitarna på bordet, låt barnet ta en bit i taget. Barnet kan då träna på pincettgreppet, tränar att ta till munnen, tugga, svälja och ta en ny. </a:t>
            </a:r>
          </a:p>
          <a:p>
            <a:endParaRPr lang="sv-SE" sz="1200" dirty="0">
              <a:cs typeface="Calibri"/>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maltidsforslag-under-barnets-forsta-ar-revidering-2020.pdf (rikshandboken-bhv.se)</a:t>
            </a: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 1-2 år (livsmedelsverket.se)</a:t>
            </a:r>
            <a:endParaRPr lang="sv-SE" sz="12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dirty="0"/>
          </a:p>
        </p:txBody>
      </p:sp>
    </p:spTree>
    <p:extLst>
      <p:ext uri="{BB962C8B-B14F-4D97-AF65-F5344CB8AC3E}">
        <p14:creationId xmlns:p14="http://schemas.microsoft.com/office/powerpoint/2010/main" val="3937797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Calibri"/>
              </a:rPr>
              <a:t>Barnsäkerhet och rörelse</a:t>
            </a:r>
          </a:p>
          <a:p>
            <a:pPr marL="0" indent="0">
              <a:buNone/>
            </a:pPr>
            <a:endParaRPr lang="sv-SE" sz="1200" b="1" dirty="0">
              <a:ea typeface="Calibri"/>
              <a:cs typeface="Calibri"/>
            </a:endParaRPr>
          </a:p>
          <a:p>
            <a:pPr marL="0" indent="0">
              <a:buNone/>
            </a:pPr>
            <a:r>
              <a:rPr lang="sv-SE" sz="1200" dirty="0"/>
              <a:t>Lek och rörelse är viktigt. Barn behöver vara ute och röra på sig varje dag. I den här åldern leker barn sällan tillsammans, utan mer vid sidan om varandra.</a:t>
            </a:r>
          </a:p>
          <a:p>
            <a:pPr marL="0" indent="0">
              <a:buNone/>
            </a:pPr>
            <a:endParaRPr lang="sv-SE" sz="1200" dirty="0"/>
          </a:p>
          <a:p>
            <a:pPr marL="0" indent="0">
              <a:buNone/>
            </a:pPr>
            <a:r>
              <a:rPr lang="sv-SE" sz="1200" dirty="0"/>
              <a:t>Barn börjar i denna åldern uppskatta tittut-leken ännu mer. Du kan gömma hela dig bakom en dörr eller bakom en möbel. Att du alltid kommer tillbaka, även om du är borta en liten stund lär barnet att känna trygghet.</a:t>
            </a:r>
          </a:p>
          <a:p>
            <a:pPr marL="0" indent="0">
              <a:buNone/>
            </a:pPr>
            <a:endParaRPr lang="sv-SE" sz="1200" dirty="0"/>
          </a:p>
          <a:p>
            <a:pPr marL="0" indent="0">
              <a:buNone/>
            </a:pPr>
            <a:r>
              <a:rPr lang="sv-SE" sz="1200" dirty="0"/>
              <a:t>Tipsa föräldragruppen om att vara ute, lekplatsen, sandlådan, i skogen, stranden vår, sommar, höst och vinter.</a:t>
            </a:r>
          </a:p>
          <a:p>
            <a:pPr marL="0" indent="0">
              <a:buNone/>
            </a:pPr>
            <a:endParaRPr lang="sv-SE" sz="1200" dirty="0"/>
          </a:p>
          <a:p>
            <a:pPr marL="0" indent="0">
              <a:buNone/>
            </a:pPr>
            <a:r>
              <a:rPr lang="sv-SE" sz="1200" dirty="0"/>
              <a:t>Sätt ihop en lekplatsbingo.</a:t>
            </a:r>
          </a:p>
          <a:p>
            <a:pPr marL="0" indent="0">
              <a:buNone/>
            </a:pPr>
            <a:endParaRPr lang="sv-SE" sz="1200" dirty="0"/>
          </a:p>
          <a:p>
            <a:pPr marL="0" indent="0">
              <a:buNone/>
            </a:pPr>
            <a:r>
              <a:rPr lang="sv-SE" sz="1200" dirty="0">
                <a:cs typeface="Calibri"/>
              </a:rPr>
              <a:t>Barnet börjar äta själv i större utsträckning, kan sätta I halsen. </a:t>
            </a:r>
          </a:p>
          <a:p>
            <a:pPr marL="0" indent="0">
              <a:buNone/>
            </a:pPr>
            <a:endParaRPr lang="sv-SE" sz="1200" dirty="0">
              <a:cs typeface="Calibri"/>
            </a:endParaRPr>
          </a:p>
          <a:p>
            <a:pPr marL="0" indent="0">
              <a:buNone/>
            </a:pPr>
            <a:r>
              <a:rPr lang="sv-SE" sz="1200" dirty="0">
                <a:cs typeface="Calibri"/>
              </a:rPr>
              <a:t>Barn ska inte sitta och äta själva, och inte springa omkring med mat I munnen.</a:t>
            </a:r>
          </a:p>
          <a:p>
            <a:pPr marL="0" indent="0">
              <a:buNone/>
            </a:pPr>
            <a:endParaRPr lang="sv-SE" sz="1200" dirty="0"/>
          </a:p>
          <a:p>
            <a:pPr marL="0" indent="0">
              <a:buNone/>
            </a:pPr>
            <a:r>
              <a:rPr lang="sv-SE" sz="1200" dirty="0">
                <a:cs typeface="Calibri"/>
              </a:rPr>
              <a:t>Barn I den här åldern rör sig mer. Var observant på heta drycker mm. 75 % av alla brännskador förekommer framförallt hos barn under 5 år, och oftast hos pojkar.</a:t>
            </a:r>
          </a:p>
          <a:p>
            <a:pPr marL="0" indent="0">
              <a:buNone/>
            </a:pPr>
            <a:endParaRPr lang="sv-SE" sz="1200" dirty="0">
              <a:cs typeface="Arial" panose="020B0604020202020204"/>
            </a:endParaRPr>
          </a:p>
          <a:p>
            <a:pPr marL="0" indent="0">
              <a:buNone/>
            </a:pPr>
            <a:r>
              <a:rPr lang="sv-SE" sz="1200" dirty="0">
                <a:cs typeface="Calibri"/>
              </a:rPr>
              <a:t>Förebygg fallskador, klämskador dörrar mm.</a:t>
            </a:r>
          </a:p>
          <a:p>
            <a:pPr marL="0" indent="0">
              <a:buNone/>
            </a:pPr>
            <a:endParaRPr lang="sv-SE" sz="1200" dirty="0">
              <a:cs typeface="Arial"/>
            </a:endParaRPr>
          </a:p>
          <a:p>
            <a:pPr marL="0" indent="0">
              <a:buNone/>
            </a:pPr>
            <a:r>
              <a:rPr lang="sv-SE" sz="1200" dirty="0">
                <a:cs typeface="Calibri"/>
              </a:rPr>
              <a:t>Kom ihåg under varma sommarmånaderna att aldrig lämna ett barn själv vid badpooler mm. Det behöver inte vara en djup bassäng förrän olyckan är framme. </a:t>
            </a:r>
          </a:p>
          <a:p>
            <a:pPr marL="0" indent="0">
              <a:buNone/>
            </a:pPr>
            <a:endParaRPr lang="sv-SE" sz="1200" dirty="0">
              <a:solidFill>
                <a:srgbClr val="0070C0"/>
              </a:solidFill>
              <a:cs typeface="Calibri"/>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Olyckor &amp; skador - 1177</a:t>
            </a:r>
            <a:endParaRPr lang="sv-SE" sz="1200" dirty="0">
              <a:solidFill>
                <a:srgbClr val="0070C0"/>
              </a:solidFill>
            </a:endParaRPr>
          </a:p>
          <a:p>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dirty="0"/>
          </a:p>
        </p:txBody>
      </p:sp>
    </p:spTree>
    <p:extLst>
      <p:ext uri="{BB962C8B-B14F-4D97-AF65-F5344CB8AC3E}">
        <p14:creationId xmlns:p14="http://schemas.microsoft.com/office/powerpoint/2010/main" val="3809069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p:txBody>
          <a:bodyPr/>
          <a:lstStyle/>
          <a:p>
            <a:r>
              <a:rPr lang="sv-SE" sz="3200" kern="0" dirty="0">
                <a:effectLst/>
                <a:ea typeface="Times New Roman" panose="02020603050405020304" pitchFamily="18" charset="0"/>
              </a:rPr>
              <a:t>Det här bildspelet är producerat av regionkontorets strategiska </a:t>
            </a:r>
            <a:br>
              <a:rPr lang="sv-SE" sz="3200" kern="0" dirty="0">
                <a:effectLst/>
                <a:ea typeface="Times New Roman" panose="02020603050405020304" pitchFamily="18" charset="0"/>
              </a:rPr>
            </a:br>
            <a:r>
              <a:rPr lang="sv-SE" sz="3200" kern="0" dirty="0">
                <a:effectLst/>
                <a:ea typeface="Times New Roman" panose="02020603050405020304" pitchFamily="18" charset="0"/>
              </a:rPr>
              <a:t>barnhälsovård</a:t>
            </a:r>
            <a:r>
              <a:rPr lang="sv-SE" sz="3200" dirty="0">
                <a:effectLst/>
              </a:rPr>
              <a:t> </a:t>
            </a:r>
            <a:br>
              <a:rPr lang="sv-SE" sz="3200" dirty="0">
                <a:effectLst/>
              </a:rPr>
            </a:br>
            <a:r>
              <a:rPr lang="sv-SE" sz="2000" dirty="0"/>
              <a:t>2023</a:t>
            </a:r>
            <a:br>
              <a:rPr lang="sv-SE" sz="2000" dirty="0"/>
            </a:br>
            <a:r>
              <a:rPr lang="sv-SE" sz="2000" dirty="0">
                <a:cs typeface="Arial"/>
              </a:rPr>
              <a:t> </a:t>
            </a:r>
          </a:p>
        </p:txBody>
      </p:sp>
      <p:sp>
        <p:nvSpPr>
          <p:cNvPr id="4" name="Platshållare för datum 3"/>
          <p:cNvSpPr>
            <a:spLocks noGrp="1"/>
          </p:cNvSpPr>
          <p:nvPr>
            <p:ph type="dt" sz="half" idx="4294967295"/>
          </p:nvPr>
        </p:nvSpPr>
        <p:spPr>
          <a:xfrm>
            <a:off x="0" y="6356350"/>
            <a:ext cx="1800225" cy="323850"/>
          </a:xfrm>
        </p:spPr>
        <p:txBody>
          <a:bodyPr/>
          <a:lstStyle/>
          <a:p>
            <a:r>
              <a:rPr lang="sv-SE" dirty="0"/>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dirty="0"/>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Tree>
    <p:extLst>
      <p:ext uri="{BB962C8B-B14F-4D97-AF65-F5344CB8AC3E}">
        <p14:creationId xmlns:p14="http://schemas.microsoft.com/office/powerpoint/2010/main" val="2529430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F41140-3D1D-2E95-D009-A04EB60EDB65}"/>
              </a:ext>
            </a:extLst>
          </p:cNvPr>
          <p:cNvSpPr>
            <a:spLocks noGrp="1"/>
          </p:cNvSpPr>
          <p:nvPr>
            <p:ph type="title"/>
          </p:nvPr>
        </p:nvSpPr>
        <p:spPr/>
        <p:txBody>
          <a:bodyPr/>
          <a:lstStyle/>
          <a:p>
            <a:r>
              <a:rPr lang="sv-SE" dirty="0">
                <a:cs typeface="Arial"/>
              </a:rPr>
              <a:t>Mat och näring</a:t>
            </a:r>
            <a:endParaRPr lang="sv-SE" dirty="0"/>
          </a:p>
        </p:txBody>
      </p:sp>
    </p:spTree>
    <p:extLst>
      <p:ext uri="{BB962C8B-B14F-4D97-AF65-F5344CB8AC3E}">
        <p14:creationId xmlns:p14="http://schemas.microsoft.com/office/powerpoint/2010/main" val="67109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AF3B1C-B6E5-074B-D257-CF7B3A954119}"/>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Matvanor</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3F243ECC-78C9-A8CE-F50D-83EC652DC6BF}"/>
              </a:ext>
            </a:extLst>
          </p:cNvPr>
          <p:cNvSpPr>
            <a:spLocks noGrp="1"/>
          </p:cNvSpPr>
          <p:nvPr>
            <p:ph sz="quarter" idx="13"/>
          </p:nvPr>
        </p:nvSpPr>
        <p:spPr>
          <a:xfrm>
            <a:off x="803275" y="1665288"/>
            <a:ext cx="5778395" cy="4535488"/>
          </a:xfrm>
        </p:spPr>
        <p:txBody>
          <a:bodyPr vert="horz" lIns="0" tIns="0" rIns="0" bIns="0" rtlCol="0" anchor="t">
            <a:noAutofit/>
          </a:bodyPr>
          <a:lstStyle/>
          <a:p>
            <a:r>
              <a:rPr lang="sv-SE" dirty="0">
                <a:solidFill>
                  <a:srgbClr val="2D2829"/>
                </a:solidFill>
                <a:latin typeface="+mj-lt"/>
                <a:cs typeface="Arial"/>
              </a:rPr>
              <a:t>Viktigt med bra matvanor, regelbundna måltider</a:t>
            </a:r>
          </a:p>
          <a:p>
            <a:r>
              <a:rPr lang="sv-SE" dirty="0">
                <a:solidFill>
                  <a:srgbClr val="2D2829"/>
                </a:solidFill>
                <a:latin typeface="+mj-lt"/>
                <a:cs typeface="Arial"/>
              </a:rPr>
              <a:t>Barnet kan dricka ur en mugg, sluta med nappflaskan</a:t>
            </a:r>
            <a:endParaRPr lang="sv-SE" dirty="0">
              <a:latin typeface="+mj-lt"/>
              <a:cs typeface="Arial" panose="020B0604020202020204"/>
            </a:endParaRPr>
          </a:p>
          <a:p>
            <a:r>
              <a:rPr lang="sv-SE" dirty="0">
                <a:solidFill>
                  <a:srgbClr val="2D2829"/>
                </a:solidFill>
                <a:latin typeface="+mj-lt"/>
                <a:cs typeface="Arial"/>
              </a:rPr>
              <a:t>Nattmål - barn i den här åldern behöver inga nattmål</a:t>
            </a:r>
            <a:endParaRPr lang="sv-SE" dirty="0">
              <a:solidFill>
                <a:srgbClr val="2D2829"/>
              </a:solidFill>
              <a:latin typeface="+mj-lt"/>
              <a:cs typeface="Arial" panose="020B0604020202020204" pitchFamily="34" charset="0"/>
            </a:endParaRPr>
          </a:p>
          <a:p>
            <a:r>
              <a:rPr lang="sv-SE" dirty="0">
                <a:solidFill>
                  <a:srgbClr val="2D2829"/>
                </a:solidFill>
                <a:latin typeface="+mj-lt"/>
                <a:cs typeface="Arial"/>
              </a:rPr>
              <a:t>D-vitamindroppar - fortsätt använd fram till</a:t>
            </a:r>
            <a:br>
              <a:rPr lang="sv-SE" dirty="0">
                <a:solidFill>
                  <a:srgbClr val="2D2829"/>
                </a:solidFill>
                <a:latin typeface="+mj-lt"/>
                <a:cs typeface="Arial"/>
              </a:rPr>
            </a:br>
            <a:r>
              <a:rPr lang="sv-SE" dirty="0">
                <a:solidFill>
                  <a:srgbClr val="2D2829"/>
                </a:solidFill>
                <a:latin typeface="+mj-lt"/>
                <a:cs typeface="Arial"/>
              </a:rPr>
              <a:t>2 år</a:t>
            </a:r>
            <a:endParaRPr lang="sv-SE" dirty="0">
              <a:solidFill>
                <a:srgbClr val="2D2829"/>
              </a:solidFill>
              <a:latin typeface="+mj-lt"/>
              <a:cs typeface="Arial" panose="020B0604020202020204" pitchFamily="34" charset="0"/>
            </a:endParaRPr>
          </a:p>
          <a:p>
            <a:r>
              <a:rPr lang="sv-SE" dirty="0">
                <a:solidFill>
                  <a:srgbClr val="2D2829"/>
                </a:solidFill>
                <a:latin typeface="+mj-lt"/>
                <a:cs typeface="Arial"/>
              </a:rPr>
              <a:t>Undvik sötade drycker, godis, bullar, kakor m.m.</a:t>
            </a:r>
          </a:p>
          <a:p>
            <a:r>
              <a:rPr lang="sv-SE" dirty="0">
                <a:solidFill>
                  <a:srgbClr val="2D2829"/>
                </a:solidFill>
                <a:latin typeface="+mj-lt"/>
                <a:cs typeface="Arial"/>
              </a:rPr>
              <a:t>Erbjud greppvänliga fruktbitar och grönsaker, undvik "klämmisar"</a:t>
            </a:r>
          </a:p>
          <a:p>
            <a:pPr marL="342900" indent="-342900">
              <a:buChar char="•"/>
            </a:pPr>
            <a:endParaRPr lang="sv-SE" dirty="0">
              <a:solidFill>
                <a:srgbClr val="2D2829"/>
              </a:solidFill>
              <a:cs typeface="Arial"/>
            </a:endParaRPr>
          </a:p>
          <a:p>
            <a:pPr marL="342900" indent="-342900">
              <a:buChar char="•"/>
            </a:pPr>
            <a:endParaRPr lang="sv-SE" dirty="0">
              <a:solidFill>
                <a:srgbClr val="2D2829"/>
              </a:solidFill>
              <a:highlight>
                <a:srgbClr val="FFFF00"/>
              </a:highlight>
              <a:cs typeface="Arial" panose="020B0604020202020204"/>
            </a:endParaRP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F24F4B17-A736-FD91-B0E1-6D66D9BDB47D}"/>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F6AFC057-F754-518C-F8FB-8ED4D685F0C9}"/>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0AD33437-D621-3D6B-9277-AF3A7555E3C4}"/>
              </a:ext>
            </a:extLst>
          </p:cNvPr>
          <p:cNvSpPr>
            <a:spLocks noGrp="1"/>
          </p:cNvSpPr>
          <p:nvPr>
            <p:ph type="sldNum" sz="quarter" idx="16"/>
          </p:nvPr>
        </p:nvSpPr>
        <p:spPr/>
        <p:txBody>
          <a:bodyPr/>
          <a:lstStyle/>
          <a:p>
            <a:fld id="{E8645303-2AAE-45D1-913A-B06AE6474513}" type="slidenum">
              <a:rPr lang="sv-SE" smtClean="0"/>
              <a:pPr/>
              <a:t>11</a:t>
            </a:fld>
            <a:endParaRPr lang="sv-SE" dirty="0"/>
          </a:p>
        </p:txBody>
      </p:sp>
      <p:pic>
        <p:nvPicPr>
          <p:cNvPr id="7" name="Platshållare för innehåll 5">
            <a:extLst>
              <a:ext uri="{FF2B5EF4-FFF2-40B4-BE49-F238E27FC236}">
                <a16:creationId xmlns:a16="http://schemas.microsoft.com/office/drawing/2014/main" id="{4E2BF091-A201-380E-C978-14DADD521F0E}"/>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frukt, äpple, mat, illustration&#10;&#10;Automatiskt genererad beskrivning">
            <a:extLst>
              <a:ext uri="{FF2B5EF4-FFF2-40B4-BE49-F238E27FC236}">
                <a16:creationId xmlns:a16="http://schemas.microsoft.com/office/drawing/2014/main" id="{9A29DB23-023C-AA14-AECE-3A0E6C7C06DC}"/>
              </a:ext>
            </a:extLst>
          </p:cNvPr>
          <p:cNvPicPr>
            <a:picLocks noChangeAspect="1"/>
          </p:cNvPicPr>
          <p:nvPr/>
        </p:nvPicPr>
        <p:blipFill>
          <a:blip r:embed="rId4"/>
          <a:stretch>
            <a:fillRect/>
          </a:stretch>
        </p:blipFill>
        <p:spPr>
          <a:xfrm>
            <a:off x="6853329" y="2437313"/>
            <a:ext cx="5202801" cy="2808511"/>
          </a:xfrm>
          <a:prstGeom prst="rect">
            <a:avLst/>
          </a:prstGeom>
        </p:spPr>
      </p:pic>
    </p:spTree>
    <p:extLst>
      <p:ext uri="{BB962C8B-B14F-4D97-AF65-F5344CB8AC3E}">
        <p14:creationId xmlns:p14="http://schemas.microsoft.com/office/powerpoint/2010/main" val="37863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E12297-81CD-B5ED-5CEA-20645EE07D24}"/>
              </a:ext>
            </a:extLst>
          </p:cNvPr>
          <p:cNvSpPr>
            <a:spLocks noGrp="1"/>
          </p:cNvSpPr>
          <p:nvPr>
            <p:ph type="title"/>
          </p:nvPr>
        </p:nvSpPr>
        <p:spPr/>
        <p:txBody>
          <a:bodyPr/>
          <a:lstStyle/>
          <a:p>
            <a:r>
              <a:rPr lang="sv-SE" dirty="0">
                <a:cs typeface="Arial"/>
              </a:rPr>
              <a:t>Barnsäkerhet</a:t>
            </a:r>
            <a:endParaRPr lang="sv-SE" dirty="0"/>
          </a:p>
        </p:txBody>
      </p:sp>
    </p:spTree>
    <p:extLst>
      <p:ext uri="{BB962C8B-B14F-4D97-AF65-F5344CB8AC3E}">
        <p14:creationId xmlns:p14="http://schemas.microsoft.com/office/powerpoint/2010/main" val="296284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9E4FA7-A9FF-90D8-F127-8746A849DD4D}"/>
              </a:ext>
            </a:extLst>
          </p:cNvPr>
          <p:cNvSpPr>
            <a:spLocks noGrp="1"/>
          </p:cNvSpPr>
          <p:nvPr>
            <p:ph type="title"/>
          </p:nvPr>
        </p:nvSpPr>
        <p:spPr/>
        <p:txBody>
          <a:bodyPr/>
          <a:lstStyle/>
          <a:p>
            <a:r>
              <a:rPr lang="sv-SE" dirty="0">
                <a:latin typeface="Arial"/>
                <a:cs typeface="Arial"/>
              </a:rPr>
              <a:t>Barnsäkerhet och rörelse</a:t>
            </a:r>
          </a:p>
        </p:txBody>
      </p:sp>
      <p:sp>
        <p:nvSpPr>
          <p:cNvPr id="9" name="Platshållare för innehåll 2">
            <a:extLst>
              <a:ext uri="{FF2B5EF4-FFF2-40B4-BE49-F238E27FC236}">
                <a16:creationId xmlns:a16="http://schemas.microsoft.com/office/drawing/2014/main" id="{9CB0F06D-6E3D-5BF6-7DC5-0FE3C34987B9}"/>
              </a:ext>
            </a:extLst>
          </p:cNvPr>
          <p:cNvSpPr>
            <a:spLocks noGrp="1"/>
          </p:cNvSpPr>
          <p:nvPr>
            <p:ph sz="quarter" idx="13"/>
          </p:nvPr>
        </p:nvSpPr>
        <p:spPr>
          <a:xfrm>
            <a:off x="803275" y="1665288"/>
            <a:ext cx="6843521" cy="4535488"/>
          </a:xfrm>
        </p:spPr>
        <p:txBody>
          <a:bodyPr vert="horz" lIns="0" tIns="0" rIns="0" bIns="0" rtlCol="0" anchor="t">
            <a:noAutofit/>
          </a:bodyPr>
          <a:lstStyle/>
          <a:p>
            <a:pPr marL="0" indent="0">
              <a:buNone/>
            </a:pPr>
            <a:r>
              <a:rPr lang="sv-SE" dirty="0">
                <a:solidFill>
                  <a:srgbClr val="2D2829"/>
                </a:solidFill>
                <a:cs typeface="Arial"/>
              </a:rPr>
              <a:t>Barn i den här åldern blir alltmer självständiga och vill utforska omgivningen. Kanske tar barnet sitt första lite bredbenta och stela steg. Barnet utvecklar sin motorik och koordinationen förfinas</a:t>
            </a:r>
            <a:br>
              <a:rPr lang="sv-SE" dirty="0">
                <a:solidFill>
                  <a:srgbClr val="2D2829"/>
                </a:solidFill>
                <a:cs typeface="Arial"/>
              </a:rPr>
            </a:br>
            <a:endParaRPr lang="en-US" dirty="0">
              <a:solidFill>
                <a:srgbClr val="2D2829"/>
              </a:solidFill>
              <a:cs typeface="Arial"/>
            </a:endParaRPr>
          </a:p>
          <a:p>
            <a:r>
              <a:rPr lang="sv-SE" dirty="0">
                <a:solidFill>
                  <a:srgbClr val="2D2829"/>
                </a:solidFill>
                <a:cs typeface="Arial"/>
              </a:rPr>
              <a:t>Medicin </a:t>
            </a:r>
          </a:p>
          <a:p>
            <a:r>
              <a:rPr lang="sv-SE" dirty="0">
                <a:solidFill>
                  <a:srgbClr val="2D2829"/>
                </a:solidFill>
                <a:cs typeface="Arial"/>
              </a:rPr>
              <a:t>Klorflaskan och WC-ankan vid toaletten</a:t>
            </a:r>
          </a:p>
          <a:p>
            <a:r>
              <a:rPr lang="sv-SE" dirty="0">
                <a:solidFill>
                  <a:srgbClr val="2D2829"/>
                </a:solidFill>
                <a:cs typeface="Arial"/>
              </a:rPr>
              <a:t>Fallskador, trappor och öppna fönster</a:t>
            </a:r>
          </a:p>
          <a:p>
            <a:r>
              <a:rPr lang="sv-SE" dirty="0">
                <a:solidFill>
                  <a:srgbClr val="2D2829"/>
                </a:solidFill>
                <a:cs typeface="Arial"/>
              </a:rPr>
              <a:t>Brännskador</a:t>
            </a:r>
          </a:p>
          <a:p>
            <a:r>
              <a:rPr lang="sv-SE" dirty="0">
                <a:solidFill>
                  <a:srgbClr val="2D2829"/>
                </a:solidFill>
                <a:cs typeface="Arial"/>
              </a:rPr>
              <a:t>Cykelhjälm i cykelvagn och barnsadel</a:t>
            </a:r>
          </a:p>
          <a:p>
            <a:r>
              <a:rPr lang="sv-SE" dirty="0">
                <a:solidFill>
                  <a:srgbClr val="2D2829"/>
                </a:solidFill>
                <a:cs typeface="Arial"/>
              </a:rPr>
              <a:t>Babyskydd eller bilbarnstol</a:t>
            </a:r>
          </a:p>
          <a:p>
            <a:pPr marL="342900" indent="-342900">
              <a:buFont typeface="Arial,Sans-Serif" panose="020B0604020202020204" pitchFamily="34" charset="0"/>
              <a:buChar char="•"/>
            </a:pPr>
            <a:endParaRPr lang="sv-SE" dirty="0">
              <a:solidFill>
                <a:srgbClr val="2D2829"/>
              </a:solidFill>
              <a:cs typeface="Arial"/>
            </a:endParaRPr>
          </a:p>
          <a:p>
            <a:pPr marL="342900" indent="-342900">
              <a:buFont typeface="Arial,Sans-Serif" panose="020B0604020202020204" pitchFamily="34" charset="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287655" indent="-287655"/>
            <a:endParaRPr lang="sv-SE" dirty="0">
              <a:solidFill>
                <a:srgbClr val="000000"/>
              </a:solidFill>
              <a:cs typeface="Arial" panose="020B0604020202020204"/>
            </a:endParaRPr>
          </a:p>
        </p:txBody>
      </p:sp>
      <p:sp>
        <p:nvSpPr>
          <p:cNvPr id="4" name="Platshållare för datum 3">
            <a:extLst>
              <a:ext uri="{FF2B5EF4-FFF2-40B4-BE49-F238E27FC236}">
                <a16:creationId xmlns:a16="http://schemas.microsoft.com/office/drawing/2014/main" id="{30F82EF3-7FEB-9457-50F3-08FE37BB736B}"/>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F789B5BB-A77A-E750-9662-D4E3B8C29E8F}"/>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E46E8E7B-C97C-ECC1-840F-A05FA35100CF}"/>
              </a:ext>
            </a:extLst>
          </p:cNvPr>
          <p:cNvSpPr>
            <a:spLocks noGrp="1"/>
          </p:cNvSpPr>
          <p:nvPr>
            <p:ph type="sldNum" sz="quarter" idx="16"/>
          </p:nvPr>
        </p:nvSpPr>
        <p:spPr/>
        <p:txBody>
          <a:bodyPr/>
          <a:lstStyle/>
          <a:p>
            <a:fld id="{E8645303-2AAE-45D1-913A-B06AE6474513}" type="slidenum">
              <a:rPr lang="sv-SE" smtClean="0"/>
              <a:pPr/>
              <a:t>13</a:t>
            </a:fld>
            <a:endParaRPr lang="sv-SE" dirty="0"/>
          </a:p>
        </p:txBody>
      </p:sp>
      <p:pic>
        <p:nvPicPr>
          <p:cNvPr id="7" name="Platshållare för innehåll 5">
            <a:extLst>
              <a:ext uri="{FF2B5EF4-FFF2-40B4-BE49-F238E27FC236}">
                <a16:creationId xmlns:a16="http://schemas.microsoft.com/office/drawing/2014/main" id="{2ACEE2D6-402D-EF15-C453-96A1646CB451}"/>
              </a:ext>
            </a:extLst>
          </p:cNvPr>
          <p:cNvPicPr>
            <a:picLocks noChangeAspect="1"/>
          </p:cNvPicPr>
          <p:nvPr/>
        </p:nvPicPr>
        <p:blipFill rotWithShape="1">
          <a:blip r:embed="rId3"/>
          <a:srcRect r="16880" b="24224"/>
          <a:stretch/>
        </p:blipFill>
        <p:spPr>
          <a:xfrm>
            <a:off x="7410450" y="0"/>
            <a:ext cx="4781551" cy="6344065"/>
          </a:xfrm>
          <a:prstGeom prst="rect">
            <a:avLst/>
          </a:prstGeom>
        </p:spPr>
      </p:pic>
      <p:pic>
        <p:nvPicPr>
          <p:cNvPr id="12" name="Bildobjekt 11" descr="En bild som visar diagram&#10;&#10;Automatiskt genererad beskrivning">
            <a:extLst>
              <a:ext uri="{FF2B5EF4-FFF2-40B4-BE49-F238E27FC236}">
                <a16:creationId xmlns:a16="http://schemas.microsoft.com/office/drawing/2014/main" id="{28538881-90CE-9C1E-DE8E-EA97F70C91DA}"/>
              </a:ext>
            </a:extLst>
          </p:cNvPr>
          <p:cNvPicPr>
            <a:picLocks noChangeAspect="1"/>
          </p:cNvPicPr>
          <p:nvPr/>
        </p:nvPicPr>
        <p:blipFill>
          <a:blip r:embed="rId4"/>
          <a:stretch>
            <a:fillRect/>
          </a:stretch>
        </p:blipFill>
        <p:spPr>
          <a:xfrm>
            <a:off x="7258566" y="878150"/>
            <a:ext cx="4787383" cy="4797313"/>
          </a:xfrm>
          <a:prstGeom prst="rect">
            <a:avLst/>
          </a:prstGeom>
        </p:spPr>
      </p:pic>
      <p:sp>
        <p:nvSpPr>
          <p:cNvPr id="3" name="Platshållare för innehåll 2">
            <a:extLst>
              <a:ext uri="{FF2B5EF4-FFF2-40B4-BE49-F238E27FC236}">
                <a16:creationId xmlns:a16="http://schemas.microsoft.com/office/drawing/2014/main" id="{511538FA-8DF2-FF69-F035-15BD781E80BF}"/>
              </a:ext>
            </a:extLst>
          </p:cNvPr>
          <p:cNvSpPr>
            <a:spLocks noGrp="1"/>
          </p:cNvSpPr>
          <p:nvPr/>
        </p:nvSpPr>
        <p:spPr>
          <a:xfrm>
            <a:off x="803275" y="1665288"/>
            <a:ext cx="5292725" cy="4535488"/>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sv-SE" dirty="0">
              <a:solidFill>
                <a:srgbClr val="2D2829"/>
              </a:solidFill>
              <a:cs typeface="Arial"/>
            </a:endParaRPr>
          </a:p>
          <a:p>
            <a:pPr marL="287655" indent="-287655"/>
            <a:endParaRPr lang="sv-SE" dirty="0">
              <a:cs typeface="Arial" panose="020B0604020202020204"/>
            </a:endParaRPr>
          </a:p>
        </p:txBody>
      </p:sp>
    </p:spTree>
    <p:extLst>
      <p:ext uri="{BB962C8B-B14F-4D97-AF65-F5344CB8AC3E}">
        <p14:creationId xmlns:p14="http://schemas.microsoft.com/office/powerpoint/2010/main" val="335588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272795-F6DB-2F13-B617-9932739D5825}"/>
              </a:ext>
            </a:extLst>
          </p:cNvPr>
          <p:cNvSpPr>
            <a:spLocks noGrp="1"/>
          </p:cNvSpPr>
          <p:nvPr>
            <p:ph type="title"/>
          </p:nvPr>
        </p:nvSpPr>
        <p:spPr/>
        <p:txBody>
          <a:bodyPr/>
          <a:lstStyle/>
          <a:p>
            <a:r>
              <a:rPr lang="sv-SE" dirty="0">
                <a:cs typeface="Arial"/>
              </a:rPr>
              <a:t>Vardagsliv</a:t>
            </a:r>
            <a:endParaRPr lang="sv-SE" dirty="0"/>
          </a:p>
        </p:txBody>
      </p:sp>
    </p:spTree>
    <p:extLst>
      <p:ext uri="{BB962C8B-B14F-4D97-AF65-F5344CB8AC3E}">
        <p14:creationId xmlns:p14="http://schemas.microsoft.com/office/powerpoint/2010/main" val="62653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CB5D97-E1A8-5E80-5B50-690E21BFCD08}"/>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Syskon</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535CA29B-0293-79CC-D3F1-C1FF41CF5E49}"/>
              </a:ext>
            </a:extLst>
          </p:cNvPr>
          <p:cNvSpPr>
            <a:spLocks noGrp="1"/>
          </p:cNvSpPr>
          <p:nvPr>
            <p:ph sz="quarter" idx="13"/>
          </p:nvPr>
        </p:nvSpPr>
        <p:spPr/>
        <p:txBody>
          <a:bodyPr vert="horz" lIns="0" tIns="0" rIns="0" bIns="0" rtlCol="0" anchor="t">
            <a:noAutofit/>
          </a:bodyPr>
          <a:lstStyle/>
          <a:p>
            <a:r>
              <a:rPr lang="sv-SE" sz="2000" dirty="0">
                <a:solidFill>
                  <a:srgbClr val="2D2829"/>
                </a:solidFill>
                <a:latin typeface="Arial"/>
                <a:cs typeface="Arial"/>
              </a:rPr>
              <a:t>Att få första barnet jämfört med tvåan, trean...</a:t>
            </a:r>
          </a:p>
          <a:p>
            <a:r>
              <a:rPr lang="sv-SE" sz="2000" dirty="0">
                <a:solidFill>
                  <a:srgbClr val="2D2829"/>
                </a:solidFill>
                <a:latin typeface="Arial"/>
                <a:cs typeface="Arial"/>
              </a:rPr>
              <a:t>Syskonrelationer </a:t>
            </a:r>
          </a:p>
          <a:p>
            <a:r>
              <a:rPr lang="sv-SE" dirty="0">
                <a:solidFill>
                  <a:srgbClr val="2D2829"/>
                </a:solidFill>
                <a:latin typeface="Arial"/>
                <a:cs typeface="Arial"/>
              </a:rPr>
              <a:t>S</a:t>
            </a:r>
            <a:r>
              <a:rPr lang="sv-SE" sz="2000" dirty="0">
                <a:solidFill>
                  <a:srgbClr val="2D2829"/>
                </a:solidFill>
                <a:latin typeface="Arial"/>
                <a:cs typeface="Arial"/>
              </a:rPr>
              <a:t>yskonbråk</a:t>
            </a:r>
          </a:p>
          <a:p>
            <a:r>
              <a:rPr lang="sv-SE" sz="2000" dirty="0">
                <a:solidFill>
                  <a:srgbClr val="2D2829"/>
                </a:solidFill>
                <a:latin typeface="Arial"/>
                <a:cs typeface="Arial"/>
              </a:rPr>
              <a:t>Tjuvnyp, bett, bråk</a:t>
            </a:r>
            <a:endParaRPr lang="sv-SE" sz="2000" dirty="0">
              <a:solidFill>
                <a:srgbClr val="2D2829"/>
              </a:solidFill>
              <a:effectLst/>
              <a:latin typeface="Arial"/>
              <a:cs typeface="Arial"/>
            </a:endParaRPr>
          </a:p>
          <a:p>
            <a:pPr marL="342900" indent="-34290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342900" indent="-342900">
              <a:buChar char="•"/>
            </a:pPr>
            <a:endParaRPr lang="sv-SE" dirty="0">
              <a:solidFill>
                <a:srgbClr val="2D2829"/>
              </a:solidFill>
              <a:highlight>
                <a:srgbClr val="FFFF00"/>
              </a:highlight>
              <a:cs typeface="Arial" panose="020B0604020202020204"/>
            </a:endParaRP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EB9B3170-BA24-7027-5C06-09E72BF163A3}"/>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28E86E9E-D41B-140A-4488-A87DA25EF690}"/>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D60E2962-7BAC-97DE-8981-6787B405C7AA}"/>
              </a:ext>
            </a:extLst>
          </p:cNvPr>
          <p:cNvSpPr>
            <a:spLocks noGrp="1"/>
          </p:cNvSpPr>
          <p:nvPr>
            <p:ph type="sldNum" sz="quarter" idx="16"/>
          </p:nvPr>
        </p:nvSpPr>
        <p:spPr/>
        <p:txBody>
          <a:bodyPr/>
          <a:lstStyle/>
          <a:p>
            <a:fld id="{E8645303-2AAE-45D1-913A-B06AE6474513}" type="slidenum">
              <a:rPr lang="sv-SE" smtClean="0"/>
              <a:pPr/>
              <a:t>15</a:t>
            </a:fld>
            <a:endParaRPr lang="sv-SE" dirty="0"/>
          </a:p>
        </p:txBody>
      </p:sp>
      <p:pic>
        <p:nvPicPr>
          <p:cNvPr id="7" name="Platshållare för innehåll 5">
            <a:extLst>
              <a:ext uri="{FF2B5EF4-FFF2-40B4-BE49-F238E27FC236}">
                <a16:creationId xmlns:a16="http://schemas.microsoft.com/office/drawing/2014/main" id="{CEDCED5C-DC96-4300-272F-1A5395A26A10}"/>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524C9476-DE39-CD04-679E-1E81BC1B80A1}"/>
              </a:ext>
            </a:extLst>
          </p:cNvPr>
          <p:cNvPicPr>
            <a:picLocks noChangeAspect="1"/>
          </p:cNvPicPr>
          <p:nvPr/>
        </p:nvPicPr>
        <p:blipFill>
          <a:blip r:embed="rId4"/>
          <a:stretch>
            <a:fillRect/>
          </a:stretch>
        </p:blipFill>
        <p:spPr>
          <a:xfrm>
            <a:off x="7126593" y="828681"/>
            <a:ext cx="4674882" cy="4669984"/>
          </a:xfrm>
          <a:prstGeom prst="rect">
            <a:avLst/>
          </a:prstGeom>
        </p:spPr>
      </p:pic>
    </p:spTree>
    <p:extLst>
      <p:ext uri="{BB962C8B-B14F-4D97-AF65-F5344CB8AC3E}">
        <p14:creationId xmlns:p14="http://schemas.microsoft.com/office/powerpoint/2010/main" val="116468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770E6-93F0-0833-92F8-5581910E8247}"/>
              </a:ext>
            </a:extLst>
          </p:cNvPr>
          <p:cNvSpPr>
            <a:spLocks noGrp="1"/>
          </p:cNvSpPr>
          <p:nvPr>
            <p:ph type="title"/>
          </p:nvPr>
        </p:nvSpPr>
        <p:spPr>
          <a:xfrm>
            <a:off x="750020" y="685854"/>
            <a:ext cx="10585449" cy="1296000"/>
          </a:xfrm>
        </p:spPr>
        <p:txBody>
          <a:bodyPr/>
          <a:lstStyle/>
          <a:p>
            <a:r>
              <a:rPr lang="sv-SE" sz="3600" dirty="0">
                <a:latin typeface="Arial"/>
                <a:cs typeface="Arial"/>
              </a:rPr>
              <a:t>Förskolan</a:t>
            </a:r>
            <a:r>
              <a:rPr lang="sv-SE" dirty="0">
                <a:latin typeface="Arial"/>
                <a:cs typeface="Arial"/>
              </a:rPr>
              <a:t> och </a:t>
            </a:r>
            <a:br>
              <a:rPr lang="sv-SE" dirty="0">
                <a:latin typeface="Arial"/>
                <a:cs typeface="Arial"/>
              </a:rPr>
            </a:br>
            <a:r>
              <a:rPr lang="sv-SE" dirty="0">
                <a:latin typeface="Arial"/>
                <a:cs typeface="Arial"/>
              </a:rPr>
              <a:t>familjedaghem</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F6495A0B-81A2-1141-7D38-E539855A8503}"/>
              </a:ext>
            </a:extLst>
          </p:cNvPr>
          <p:cNvSpPr>
            <a:spLocks noGrp="1"/>
          </p:cNvSpPr>
          <p:nvPr>
            <p:ph sz="quarter" idx="13"/>
          </p:nvPr>
        </p:nvSpPr>
        <p:spPr>
          <a:xfrm>
            <a:off x="769932" y="1981854"/>
            <a:ext cx="6138710" cy="4566802"/>
          </a:xfrm>
        </p:spPr>
        <p:txBody>
          <a:bodyPr vert="horz" lIns="0" tIns="0" rIns="0" bIns="0" rtlCol="0" anchor="t">
            <a:noAutofit/>
          </a:bodyPr>
          <a:lstStyle/>
          <a:p>
            <a:r>
              <a:rPr lang="sv-SE" dirty="0">
                <a:solidFill>
                  <a:srgbClr val="2D2829"/>
                </a:solidFill>
                <a:latin typeface="Arial"/>
                <a:cs typeface="Arial"/>
              </a:rPr>
              <a:t>Vid 12 månaders ålder är det många som börjar </a:t>
            </a:r>
            <a:br>
              <a:rPr lang="sv-SE" dirty="0">
                <a:solidFill>
                  <a:srgbClr val="2D2829"/>
                </a:solidFill>
                <a:latin typeface="Arial"/>
                <a:cs typeface="Arial"/>
              </a:rPr>
            </a:br>
            <a:r>
              <a:rPr lang="sv-SE" dirty="0">
                <a:solidFill>
                  <a:srgbClr val="2D2829"/>
                </a:solidFill>
                <a:latin typeface="Arial"/>
                <a:cs typeface="Arial"/>
              </a:rPr>
              <a:t>på förskolan</a:t>
            </a:r>
            <a:endParaRPr lang="en-US" dirty="0">
              <a:solidFill>
                <a:srgbClr val="2D2829"/>
              </a:solidFill>
              <a:latin typeface="Arial"/>
              <a:cs typeface="Arial"/>
            </a:endParaRPr>
          </a:p>
          <a:p>
            <a:r>
              <a:rPr lang="sv-SE" dirty="0">
                <a:solidFill>
                  <a:srgbClr val="2D2829"/>
                </a:solidFill>
                <a:latin typeface="Arial"/>
                <a:cs typeface="Arial"/>
              </a:rPr>
              <a:t>Antalet Infektioner per år kommer att öka hos barn när dom börjar på förskolan.</a:t>
            </a:r>
          </a:p>
          <a:p>
            <a:r>
              <a:rPr lang="sv-SE" dirty="0">
                <a:solidFill>
                  <a:srgbClr val="2D2829"/>
                </a:solidFill>
                <a:latin typeface="Arial"/>
                <a:cs typeface="Arial"/>
              </a:rPr>
              <a:t>Inskolning och vistelsetider</a:t>
            </a:r>
            <a:endParaRPr lang="en-US" dirty="0">
              <a:solidFill>
                <a:srgbClr val="2D2829"/>
              </a:solidFill>
              <a:latin typeface="Arial"/>
              <a:cs typeface="Arial"/>
            </a:endParaRPr>
          </a:p>
          <a:p>
            <a:r>
              <a:rPr lang="sv-SE" dirty="0">
                <a:solidFill>
                  <a:srgbClr val="2D2829"/>
                </a:solidFill>
                <a:latin typeface="Arial"/>
                <a:cs typeface="Arial"/>
              </a:rPr>
              <a:t>Ute mer än inne</a:t>
            </a:r>
            <a:endParaRPr lang="en-US" dirty="0">
              <a:solidFill>
                <a:srgbClr val="2D2829"/>
              </a:solidFill>
              <a:latin typeface="Arial"/>
              <a:cs typeface="Arial"/>
            </a:endParaRPr>
          </a:p>
          <a:p>
            <a:pPr marL="287655" indent="-287655">
              <a:buFont typeface="Arial" panose="020B0604020202020204" pitchFamily="34" charset="0"/>
              <a:buChar char="●"/>
            </a:pPr>
            <a:endParaRPr lang="sv-SE" dirty="0">
              <a:cs typeface="Arial" panose="020B0604020202020204"/>
            </a:endParaRPr>
          </a:p>
          <a:p>
            <a:pPr marL="287655" indent="-287655"/>
            <a:endParaRPr lang="sv-SE" dirty="0">
              <a:cs typeface="Arial" panose="020B0604020202020204"/>
            </a:endParaRPr>
          </a:p>
          <a:p>
            <a:pPr marL="287655" indent="-287655"/>
            <a:endParaRPr lang="sv-SE" dirty="0">
              <a:highlight>
                <a:srgbClr val="FFFF00"/>
              </a:highlight>
              <a:cs typeface="Arial" panose="020B0604020202020204"/>
            </a:endParaRPr>
          </a:p>
        </p:txBody>
      </p:sp>
      <p:sp>
        <p:nvSpPr>
          <p:cNvPr id="4" name="Platshållare för datum 3">
            <a:extLst>
              <a:ext uri="{FF2B5EF4-FFF2-40B4-BE49-F238E27FC236}">
                <a16:creationId xmlns:a16="http://schemas.microsoft.com/office/drawing/2014/main" id="{D6728B4F-7694-FD55-5D4E-64AA5C30003C}"/>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5368BE7C-1F2E-8A9A-D395-A604B263156D}"/>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39F805FA-B97D-F5DC-7261-53994B06E0D6}"/>
              </a:ext>
            </a:extLst>
          </p:cNvPr>
          <p:cNvSpPr>
            <a:spLocks noGrp="1"/>
          </p:cNvSpPr>
          <p:nvPr>
            <p:ph type="sldNum" sz="quarter" idx="16"/>
          </p:nvPr>
        </p:nvSpPr>
        <p:spPr/>
        <p:txBody>
          <a:bodyPr/>
          <a:lstStyle/>
          <a:p>
            <a:fld id="{E8645303-2AAE-45D1-913A-B06AE6474513}" type="slidenum">
              <a:rPr lang="sv-SE" smtClean="0"/>
              <a:pPr/>
              <a:t>16</a:t>
            </a:fld>
            <a:endParaRPr lang="sv-SE" dirty="0"/>
          </a:p>
        </p:txBody>
      </p:sp>
      <p:pic>
        <p:nvPicPr>
          <p:cNvPr id="7" name="Platshållare för innehåll 5">
            <a:extLst>
              <a:ext uri="{FF2B5EF4-FFF2-40B4-BE49-F238E27FC236}">
                <a16:creationId xmlns:a16="http://schemas.microsoft.com/office/drawing/2014/main" id="{7535B886-1D7B-0008-107F-247FC4495ADB}"/>
              </a:ext>
            </a:extLst>
          </p:cNvPr>
          <p:cNvPicPr>
            <a:picLocks noChangeAspect="1"/>
          </p:cNvPicPr>
          <p:nvPr/>
        </p:nvPicPr>
        <p:blipFill rotWithShape="1">
          <a:blip r:embed="rId3"/>
          <a:srcRect r="16880" b="24224"/>
          <a:stretch/>
        </p:blipFill>
        <p:spPr>
          <a:xfrm>
            <a:off x="6928553" y="2499"/>
            <a:ext cx="5263447" cy="6333627"/>
          </a:xfrm>
          <a:prstGeom prst="rect">
            <a:avLst/>
          </a:prstGeom>
        </p:spPr>
      </p:pic>
      <p:pic>
        <p:nvPicPr>
          <p:cNvPr id="9" name="Bildobjekt 8" descr="En bild som visar diagram&#10;&#10;Automatiskt genererad beskrivning">
            <a:extLst>
              <a:ext uri="{FF2B5EF4-FFF2-40B4-BE49-F238E27FC236}">
                <a16:creationId xmlns:a16="http://schemas.microsoft.com/office/drawing/2014/main" id="{F7DB617C-5994-5204-AC04-DEBAA3697826}"/>
              </a:ext>
            </a:extLst>
          </p:cNvPr>
          <p:cNvPicPr>
            <a:picLocks noChangeAspect="1"/>
          </p:cNvPicPr>
          <p:nvPr/>
        </p:nvPicPr>
        <p:blipFill rotWithShape="1">
          <a:blip r:embed="rId4"/>
          <a:srcRect r="2910"/>
          <a:stretch/>
        </p:blipFill>
        <p:spPr>
          <a:xfrm>
            <a:off x="6527981" y="1095429"/>
            <a:ext cx="5664019" cy="4808530"/>
          </a:xfrm>
          <a:prstGeom prst="rect">
            <a:avLst/>
          </a:prstGeom>
        </p:spPr>
      </p:pic>
    </p:spTree>
    <p:extLst>
      <p:ext uri="{BB962C8B-B14F-4D97-AF65-F5344CB8AC3E}">
        <p14:creationId xmlns:p14="http://schemas.microsoft.com/office/powerpoint/2010/main" val="275979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F9CDE-5663-ADCA-29F5-E9A01C7DB0C1}"/>
              </a:ext>
            </a:extLst>
          </p:cNvPr>
          <p:cNvSpPr>
            <a:spLocks noGrp="1"/>
          </p:cNvSpPr>
          <p:nvPr>
            <p:ph type="title"/>
          </p:nvPr>
        </p:nvSpPr>
        <p:spPr/>
        <p:txBody>
          <a:bodyPr/>
          <a:lstStyle/>
          <a:p>
            <a:r>
              <a:rPr lang="sv-SE" dirty="0">
                <a:cs typeface="Arial"/>
              </a:rPr>
              <a:t>Balans mellan </a:t>
            </a:r>
            <a:br>
              <a:rPr lang="sv-SE" dirty="0">
                <a:cs typeface="Arial"/>
              </a:rPr>
            </a:br>
            <a:r>
              <a:rPr lang="sv-SE" dirty="0">
                <a:cs typeface="Arial"/>
              </a:rPr>
              <a:t>familje- och yrkesliv</a:t>
            </a:r>
          </a:p>
        </p:txBody>
      </p:sp>
      <p:sp>
        <p:nvSpPr>
          <p:cNvPr id="3" name="Platshållare för innehåll 2">
            <a:extLst>
              <a:ext uri="{FF2B5EF4-FFF2-40B4-BE49-F238E27FC236}">
                <a16:creationId xmlns:a16="http://schemas.microsoft.com/office/drawing/2014/main" id="{BC66C565-395A-F9C9-FE13-8508E2582FE4}"/>
              </a:ext>
            </a:extLst>
          </p:cNvPr>
          <p:cNvSpPr>
            <a:spLocks noGrp="1"/>
          </p:cNvSpPr>
          <p:nvPr>
            <p:ph sz="quarter" idx="13"/>
          </p:nvPr>
        </p:nvSpPr>
        <p:spPr>
          <a:xfrm>
            <a:off x="803274" y="1886269"/>
            <a:ext cx="5703852" cy="4535488"/>
          </a:xfrm>
        </p:spPr>
        <p:txBody>
          <a:bodyPr vert="horz" lIns="0" tIns="0" rIns="0" bIns="0" rtlCol="0" anchor="t">
            <a:noAutofit/>
          </a:bodyPr>
          <a:lstStyle/>
          <a:p>
            <a:r>
              <a:rPr lang="sv-SE" sz="2000" dirty="0">
                <a:solidFill>
                  <a:srgbClr val="2D2829"/>
                </a:solidFill>
                <a:latin typeface="Arial" panose="020B0604020202020204" pitchFamily="34" charset="0"/>
                <a:cs typeface="Arial" panose="020B0604020202020204" pitchFamily="34" charset="0"/>
              </a:rPr>
              <a:t>Yrkesarbete</a:t>
            </a:r>
            <a:br>
              <a:rPr lang="sv-SE" sz="2000" dirty="0">
                <a:solidFill>
                  <a:srgbClr val="2D2829"/>
                </a:solidFill>
                <a:latin typeface="Arial" panose="020B0604020202020204" pitchFamily="34" charset="0"/>
                <a:cs typeface="Arial" panose="020B0604020202020204" pitchFamily="34" charset="0"/>
              </a:rPr>
            </a:br>
            <a:r>
              <a:rPr lang="sv-SE" sz="2000" dirty="0">
                <a:solidFill>
                  <a:srgbClr val="2D2829"/>
                </a:solidFill>
                <a:latin typeface="Arial" panose="020B0604020202020204" pitchFamily="34" charset="0"/>
                <a:cs typeface="Arial" panose="020B0604020202020204" pitchFamily="34" charset="0"/>
              </a:rPr>
              <a:t>– dåligt samvete</a:t>
            </a:r>
            <a:br>
              <a:rPr lang="sv-SE" sz="2000" dirty="0">
                <a:solidFill>
                  <a:srgbClr val="2D2829"/>
                </a:solidFill>
                <a:latin typeface="Arial" panose="020B0604020202020204" pitchFamily="34" charset="0"/>
                <a:cs typeface="Arial" panose="020B0604020202020204" pitchFamily="34" charset="0"/>
              </a:rPr>
            </a:br>
            <a:r>
              <a:rPr lang="sv-SE" sz="2000" dirty="0">
                <a:solidFill>
                  <a:srgbClr val="2D2829"/>
                </a:solidFill>
                <a:latin typeface="Arial" panose="020B0604020202020204" pitchFamily="34" charset="0"/>
                <a:cs typeface="Arial" panose="020B0604020202020204" pitchFamily="34" charset="0"/>
              </a:rPr>
              <a:t>– föräldraledighet – dela</a:t>
            </a:r>
          </a:p>
          <a:p>
            <a:r>
              <a:rPr lang="sv-SE" sz="2000" dirty="0">
                <a:solidFill>
                  <a:srgbClr val="2D2829"/>
                </a:solidFill>
                <a:latin typeface="Arial" panose="020B0604020202020204" pitchFamily="34" charset="0"/>
                <a:cs typeface="Arial" panose="020B0604020202020204" pitchFamily="34" charset="0"/>
              </a:rPr>
              <a:t>Forskning visar att en jämnare fördelning av omsorg om barn, hushållsarbete och föräldraledighet leder till: stabilare relationer, färre separationer och mindre inkomstskillnader mellan män och kvinnor</a:t>
            </a:r>
          </a:p>
          <a:p>
            <a:r>
              <a:rPr lang="sv-SE" sz="2000" dirty="0">
                <a:solidFill>
                  <a:srgbClr val="2D2829"/>
                </a:solidFill>
                <a:effectLst/>
                <a:latin typeface="Arial"/>
                <a:cs typeface="Arial"/>
              </a:rPr>
              <a:t>Detta gynnar barns hälsa, utveckling och välbefinnande och de får en bättre relation till båda föräldrarna</a:t>
            </a:r>
            <a:r>
              <a:rPr lang="sv-SE" dirty="0">
                <a:solidFill>
                  <a:srgbClr val="2D2829"/>
                </a:solidFill>
                <a:latin typeface="Arial"/>
                <a:cs typeface="Arial"/>
              </a:rPr>
              <a:t> </a:t>
            </a:r>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highlight>
                <a:srgbClr val="FFFF00"/>
              </a:highlight>
              <a:cs typeface="Arial"/>
            </a:endParaRPr>
          </a:p>
        </p:txBody>
      </p:sp>
      <p:sp>
        <p:nvSpPr>
          <p:cNvPr id="4" name="Platshållare för datum 3">
            <a:extLst>
              <a:ext uri="{FF2B5EF4-FFF2-40B4-BE49-F238E27FC236}">
                <a16:creationId xmlns:a16="http://schemas.microsoft.com/office/drawing/2014/main" id="{53AB43E8-8066-8D2E-F735-30DA75635506}"/>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65DED12E-182B-6F9F-456A-EB8257E1CD1D}"/>
              </a:ext>
            </a:extLst>
          </p:cNvPr>
          <p:cNvSpPr>
            <a:spLocks noGrp="1"/>
          </p:cNvSpPr>
          <p:nvPr>
            <p:ph type="ftr" sz="quarter" idx="15"/>
          </p:nvPr>
        </p:nvSpPr>
        <p:spPr/>
        <p:txBody>
          <a:bodyPr/>
          <a:lstStyle/>
          <a:p>
            <a:r>
              <a:rPr lang="sv-SE" b="1" dirty="0">
                <a:solidFill>
                  <a:schemeClr val="bg1"/>
                </a:solidFill>
                <a:latin typeface="Arial" panose="020B0604020202020204" pitchFamily="34" charset="0"/>
                <a:cs typeface="Arial" panose="020B0604020202020204" pitchFamily="34" charset="0"/>
              </a:rPr>
              <a:t>9. Avslutning, 10-11 månader</a:t>
            </a:r>
            <a:endParaRPr lang="sv-SE" dirty="0">
              <a:solidFill>
                <a:schemeClr val="bg1"/>
              </a:solidFill>
              <a:latin typeface="Arial" panose="020B0604020202020204" pitchFamily="34" charset="0"/>
              <a:cs typeface="Arial" panose="020B0604020202020204" pitchFamily="34" charset="0"/>
            </a:endParaRPr>
          </a:p>
        </p:txBody>
      </p:sp>
      <p:sp>
        <p:nvSpPr>
          <p:cNvPr id="6" name="Platshållare för bildnummer 5">
            <a:extLst>
              <a:ext uri="{FF2B5EF4-FFF2-40B4-BE49-F238E27FC236}">
                <a16:creationId xmlns:a16="http://schemas.microsoft.com/office/drawing/2014/main" id="{63100AD0-95F7-3A78-81F1-A9CAD0A9D025}"/>
              </a:ext>
            </a:extLst>
          </p:cNvPr>
          <p:cNvSpPr>
            <a:spLocks noGrp="1"/>
          </p:cNvSpPr>
          <p:nvPr>
            <p:ph type="sldNum" sz="quarter" idx="16"/>
          </p:nvPr>
        </p:nvSpPr>
        <p:spPr/>
        <p:txBody>
          <a:bodyPr/>
          <a:lstStyle/>
          <a:p>
            <a:fld id="{E8645303-2AAE-45D1-913A-B06AE6474513}" type="slidenum">
              <a:rPr lang="sv-SE" smtClean="0"/>
              <a:pPr/>
              <a:t>17</a:t>
            </a:fld>
            <a:endParaRPr lang="sv-SE" dirty="0"/>
          </a:p>
        </p:txBody>
      </p:sp>
      <p:pic>
        <p:nvPicPr>
          <p:cNvPr id="7" name="Platshållare för innehåll 5">
            <a:extLst>
              <a:ext uri="{FF2B5EF4-FFF2-40B4-BE49-F238E27FC236}">
                <a16:creationId xmlns:a16="http://schemas.microsoft.com/office/drawing/2014/main" id="{1FEA6A35-45B1-D4DE-9964-4F48677CE89F}"/>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D039A7F1-478C-C122-5D41-EAC0710E06E4}"/>
              </a:ext>
            </a:extLst>
          </p:cNvPr>
          <p:cNvPicPr>
            <a:picLocks noChangeAspect="1"/>
          </p:cNvPicPr>
          <p:nvPr/>
        </p:nvPicPr>
        <p:blipFill>
          <a:blip r:embed="rId4"/>
          <a:stretch>
            <a:fillRect/>
          </a:stretch>
        </p:blipFill>
        <p:spPr>
          <a:xfrm>
            <a:off x="7471656" y="1152525"/>
            <a:ext cx="4275351" cy="4633371"/>
          </a:xfrm>
          <a:prstGeom prst="rect">
            <a:avLst/>
          </a:prstGeom>
        </p:spPr>
      </p:pic>
    </p:spTree>
    <p:extLst>
      <p:ext uri="{BB962C8B-B14F-4D97-AF65-F5344CB8AC3E}">
        <p14:creationId xmlns:p14="http://schemas.microsoft.com/office/powerpoint/2010/main" val="27684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FB8F53-F0B6-726A-A4EE-3D3B915668E2}"/>
              </a:ext>
            </a:extLst>
          </p:cNvPr>
          <p:cNvSpPr>
            <a:spLocks noGrp="1"/>
          </p:cNvSpPr>
          <p:nvPr>
            <p:ph type="title"/>
          </p:nvPr>
        </p:nvSpPr>
        <p:spPr/>
        <p:txBody>
          <a:bodyPr/>
          <a:lstStyle/>
          <a:p>
            <a:r>
              <a:rPr lang="sv-SE" dirty="0">
                <a:cs typeface="Arial"/>
              </a:rPr>
              <a:t>Avslutning och sammanfattning</a:t>
            </a:r>
            <a:endParaRPr lang="sv-SE" dirty="0"/>
          </a:p>
        </p:txBody>
      </p:sp>
      <p:sp>
        <p:nvSpPr>
          <p:cNvPr id="3" name="Platshållare för innehåll 2">
            <a:extLst>
              <a:ext uri="{FF2B5EF4-FFF2-40B4-BE49-F238E27FC236}">
                <a16:creationId xmlns:a16="http://schemas.microsoft.com/office/drawing/2014/main" id="{0B3D0CA5-C27A-A743-D179-647DA359B62D}"/>
              </a:ext>
            </a:extLst>
          </p:cNvPr>
          <p:cNvSpPr>
            <a:spLocks noGrp="1"/>
          </p:cNvSpPr>
          <p:nvPr>
            <p:ph sz="quarter" idx="13"/>
          </p:nvPr>
        </p:nvSpPr>
        <p:spPr/>
        <p:txBody>
          <a:bodyPr vert="horz" lIns="0" tIns="0" rIns="0" bIns="0" rtlCol="0" anchor="t">
            <a:noAutofit/>
          </a:bodyPr>
          <a:lstStyle/>
          <a:p>
            <a:pPr marL="287655" indent="-287655"/>
            <a:r>
              <a:rPr lang="sv-SE" dirty="0">
                <a:cs typeface="Arial"/>
              </a:rPr>
              <a:t>Detta var sista gången som denna grupp </a:t>
            </a:r>
            <a:br>
              <a:rPr lang="sv-SE" dirty="0">
                <a:cs typeface="Arial"/>
              </a:rPr>
            </a:br>
            <a:r>
              <a:rPr lang="sv-SE" dirty="0">
                <a:cs typeface="Arial"/>
              </a:rPr>
              <a:t>träffas i denna konstellation</a:t>
            </a:r>
          </a:p>
          <a:p>
            <a:pPr marL="287655" indent="-287655"/>
            <a:r>
              <a:rPr lang="sv-SE" dirty="0">
                <a:cs typeface="Arial"/>
              </a:rPr>
              <a:t>Hädanefter kommer ni att kallas </a:t>
            </a:r>
            <a:br>
              <a:rPr lang="sv-SE" dirty="0">
                <a:cs typeface="Arial"/>
              </a:rPr>
            </a:br>
            <a:r>
              <a:rPr lang="sv-SE" dirty="0">
                <a:cs typeface="Arial"/>
              </a:rPr>
              <a:t>till BVC vid 18 mån, 2, 3, 4 och 5 år</a:t>
            </a:r>
          </a:p>
          <a:p>
            <a:pPr marL="287655" indent="-287655"/>
            <a:r>
              <a:rPr lang="sv-SE" dirty="0">
                <a:cs typeface="Arial"/>
              </a:rPr>
              <a:t>Självklart får ni höra av er vid behov</a:t>
            </a:r>
          </a:p>
          <a:p>
            <a:pPr marL="287655" indent="-287655"/>
            <a:r>
              <a:rPr lang="sv-SE" dirty="0">
                <a:cs typeface="Arial"/>
              </a:rPr>
              <a:t>Vad gäller vaccinationer så återstår </a:t>
            </a:r>
            <a:br>
              <a:rPr lang="sv-SE" dirty="0">
                <a:cs typeface="Arial"/>
              </a:rPr>
            </a:br>
            <a:r>
              <a:rPr lang="sv-SE" dirty="0">
                <a:cs typeface="Arial"/>
              </a:rPr>
              <a:t>12 mån, 18 mån och 5 år</a:t>
            </a:r>
          </a:p>
          <a:p>
            <a:pPr marL="287655" indent="-287655"/>
            <a:r>
              <a:rPr lang="sv-SE" dirty="0">
                <a:cs typeface="Arial"/>
              </a:rPr>
              <a:t>Ni kan fortsätta att träffas</a:t>
            </a:r>
          </a:p>
          <a:p>
            <a:pPr marL="0" indent="0">
              <a:buNone/>
            </a:pPr>
            <a:endParaRPr lang="sv-SE" dirty="0">
              <a:cs typeface="Arial"/>
            </a:endParaRPr>
          </a:p>
        </p:txBody>
      </p:sp>
      <p:sp>
        <p:nvSpPr>
          <p:cNvPr id="4" name="Platshållare för datum 3">
            <a:extLst>
              <a:ext uri="{FF2B5EF4-FFF2-40B4-BE49-F238E27FC236}">
                <a16:creationId xmlns:a16="http://schemas.microsoft.com/office/drawing/2014/main" id="{C5B7BD1E-8ACE-2ED7-0F03-2AD0B69C0F88}"/>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AF660216-D0CB-E579-1B12-047A28AD3FE7}"/>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3311CC6C-7D35-E98D-A46F-23707EA1E3E0}"/>
              </a:ext>
            </a:extLst>
          </p:cNvPr>
          <p:cNvSpPr>
            <a:spLocks noGrp="1"/>
          </p:cNvSpPr>
          <p:nvPr>
            <p:ph type="sldNum" sz="quarter" idx="16"/>
          </p:nvPr>
        </p:nvSpPr>
        <p:spPr/>
        <p:txBody>
          <a:bodyPr/>
          <a:lstStyle/>
          <a:p>
            <a:fld id="{E8645303-2AAE-45D1-913A-B06AE6474513}" type="slidenum">
              <a:rPr lang="sv-SE" smtClean="0"/>
              <a:pPr/>
              <a:t>18</a:t>
            </a:fld>
            <a:endParaRPr lang="sv-SE" dirty="0"/>
          </a:p>
        </p:txBody>
      </p:sp>
      <p:pic>
        <p:nvPicPr>
          <p:cNvPr id="9" name="Platshållare för innehåll 5">
            <a:extLst>
              <a:ext uri="{FF2B5EF4-FFF2-40B4-BE49-F238E27FC236}">
                <a16:creationId xmlns:a16="http://schemas.microsoft.com/office/drawing/2014/main" id="{93688713-302E-242D-6C09-FB499FE45AB0}"/>
              </a:ext>
            </a:extLst>
          </p:cNvPr>
          <p:cNvPicPr>
            <a:picLocks noChangeAspect="1"/>
          </p:cNvPicPr>
          <p:nvPr/>
        </p:nvPicPr>
        <p:blipFill rotWithShape="1">
          <a:blip r:embed="rId3"/>
          <a:srcRect r="16880" b="24224"/>
          <a:stretch/>
        </p:blipFill>
        <p:spPr>
          <a:xfrm>
            <a:off x="7671460" y="-28815"/>
            <a:ext cx="4520540" cy="6364941"/>
          </a:xfrm>
          <a:prstGeom prst="rect">
            <a:avLst/>
          </a:prstGeom>
        </p:spPr>
      </p:pic>
      <p:pic>
        <p:nvPicPr>
          <p:cNvPr id="7" name="Picture 7">
            <a:extLst>
              <a:ext uri="{FF2B5EF4-FFF2-40B4-BE49-F238E27FC236}">
                <a16:creationId xmlns:a16="http://schemas.microsoft.com/office/drawing/2014/main" id="{2B4E04A9-8D46-249C-4B43-0DEFA47DEBEE}"/>
              </a:ext>
            </a:extLst>
          </p:cNvPr>
          <p:cNvPicPr>
            <a:picLocks noChangeAspect="1"/>
          </p:cNvPicPr>
          <p:nvPr/>
        </p:nvPicPr>
        <p:blipFill>
          <a:blip r:embed="rId4"/>
          <a:stretch>
            <a:fillRect/>
          </a:stretch>
        </p:blipFill>
        <p:spPr>
          <a:xfrm>
            <a:off x="7389340" y="1283084"/>
            <a:ext cx="4590345" cy="4291831"/>
          </a:xfrm>
          <a:prstGeom prst="rect">
            <a:avLst/>
          </a:prstGeom>
        </p:spPr>
      </p:pic>
    </p:spTree>
    <p:extLst>
      <p:ext uri="{BB962C8B-B14F-4D97-AF65-F5344CB8AC3E}">
        <p14:creationId xmlns:p14="http://schemas.microsoft.com/office/powerpoint/2010/main" val="398235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dirty="0"/>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F47749-5AEB-4983-318D-D278602ADCBD}"/>
              </a:ext>
            </a:extLst>
          </p:cNvPr>
          <p:cNvSpPr>
            <a:spLocks noGrp="1"/>
          </p:cNvSpPr>
          <p:nvPr>
            <p:ph type="title" idx="4294967295"/>
          </p:nvPr>
        </p:nvSpPr>
        <p:spPr>
          <a:xfrm>
            <a:off x="818356" y="577366"/>
            <a:ext cx="10585450" cy="1295400"/>
          </a:xfrm>
        </p:spPr>
        <p:txBody>
          <a:bodyPr/>
          <a:lstStyle/>
          <a:p>
            <a:r>
              <a:rPr lang="sv-SE" sz="3600" b="1" dirty="0">
                <a:latin typeface="Arial" panose="020B0604020202020204" pitchFamily="34" charset="0"/>
                <a:cs typeface="Arial" panose="020B0604020202020204" pitchFamily="34" charset="0"/>
              </a:rPr>
              <a:t>Välkommen till barnhälsovårdens</a:t>
            </a:r>
            <a:br>
              <a:rPr lang="sv-SE" sz="3600" b="1" dirty="0">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föräldragruppsverksamhet</a:t>
            </a:r>
            <a:endParaRPr lang="sv-SE" dirty="0"/>
          </a:p>
        </p:txBody>
      </p:sp>
      <p:sp>
        <p:nvSpPr>
          <p:cNvPr id="4" name="textruta 3">
            <a:extLst>
              <a:ext uri="{FF2B5EF4-FFF2-40B4-BE49-F238E27FC236}">
                <a16:creationId xmlns:a16="http://schemas.microsoft.com/office/drawing/2014/main" id="{83E596BD-C6BB-8025-953B-411CE0575CBA}"/>
              </a:ext>
            </a:extLst>
          </p:cNvPr>
          <p:cNvSpPr txBox="1"/>
          <p:nvPr/>
        </p:nvSpPr>
        <p:spPr>
          <a:xfrm>
            <a:off x="803275" y="1887053"/>
            <a:ext cx="6096000" cy="1200329"/>
          </a:xfrm>
          <a:prstGeom prst="rect">
            <a:avLst/>
          </a:prstGeom>
          <a:noFill/>
        </p:spPr>
        <p:txBody>
          <a:bodyPr wrap="square">
            <a:spAutoFit/>
          </a:bodyPr>
          <a:lstStyle/>
          <a:p>
            <a:r>
              <a:rPr lang="sv-SE" b="1" i="0" u="none" strike="noStrike" dirty="0">
                <a:effectLst/>
                <a:latin typeface="Arial" panose="020B0604020202020204" pitchFamily="34" charset="0"/>
              </a:rPr>
              <a:t>Barnets unika utveckling</a:t>
            </a:r>
          </a:p>
          <a:p>
            <a:r>
              <a:rPr lang="sv-SE" b="1" i="0" u="none" strike="noStrike" dirty="0">
                <a:effectLst/>
                <a:latin typeface="Arial" panose="020B0604020202020204" pitchFamily="34" charset="0"/>
              </a:rPr>
              <a:t>Avslutning</a:t>
            </a:r>
          </a:p>
          <a:p>
            <a:endParaRPr lang="sv-SE" b="1" i="0" u="none" strike="noStrike" dirty="0">
              <a:effectLst/>
              <a:latin typeface="Arial" panose="020B0604020202020204" pitchFamily="34" charset="0"/>
            </a:endParaRPr>
          </a:p>
          <a:p>
            <a:endParaRPr lang="sv-SE" dirty="0"/>
          </a:p>
        </p:txBody>
      </p:sp>
      <p:pic>
        <p:nvPicPr>
          <p:cNvPr id="5" name="Platshållare för innehåll 5">
            <a:extLst>
              <a:ext uri="{FF2B5EF4-FFF2-40B4-BE49-F238E27FC236}">
                <a16:creationId xmlns:a16="http://schemas.microsoft.com/office/drawing/2014/main" id="{1658FA96-86F5-E9DE-0378-B341AEA122D8}"/>
              </a:ext>
            </a:extLst>
          </p:cNvPr>
          <p:cNvPicPr>
            <a:picLocks noChangeAspect="1"/>
          </p:cNvPicPr>
          <p:nvPr/>
        </p:nvPicPr>
        <p:blipFill rotWithShape="1">
          <a:blip r:embed="rId3"/>
          <a:srcRect l="-5435" t="359" r="68990" b="20762"/>
          <a:stretch/>
        </p:blipFill>
        <p:spPr>
          <a:xfrm rot="5400000">
            <a:off x="4558862" y="-1283245"/>
            <a:ext cx="3074277" cy="12192001"/>
          </a:xfrm>
          <a:prstGeom prst="rect">
            <a:avLst/>
          </a:prstGeom>
        </p:spPr>
      </p:pic>
      <p:pic>
        <p:nvPicPr>
          <p:cNvPr id="9" name="Bildobjekt 8" descr="En bild som visar tecknad serie, leksak&#10;&#10;Automatiskt genererad beskrivning med medelhög exakthet">
            <a:extLst>
              <a:ext uri="{FF2B5EF4-FFF2-40B4-BE49-F238E27FC236}">
                <a16:creationId xmlns:a16="http://schemas.microsoft.com/office/drawing/2014/main" id="{A8A25948-A66E-5005-B167-9D2E7EA40859}"/>
              </a:ext>
            </a:extLst>
          </p:cNvPr>
          <p:cNvPicPr>
            <a:picLocks noChangeAspect="1"/>
          </p:cNvPicPr>
          <p:nvPr/>
        </p:nvPicPr>
        <p:blipFill>
          <a:blip r:embed="rId4"/>
          <a:stretch>
            <a:fillRect/>
          </a:stretch>
        </p:blipFill>
        <p:spPr>
          <a:xfrm>
            <a:off x="2805906" y="1644705"/>
            <a:ext cx="8015288" cy="4510193"/>
          </a:xfrm>
          <a:prstGeom prst="rect">
            <a:avLst/>
          </a:prstGeom>
        </p:spPr>
      </p:pic>
      <p:sp>
        <p:nvSpPr>
          <p:cNvPr id="3" name="textruta 2">
            <a:extLst>
              <a:ext uri="{FF2B5EF4-FFF2-40B4-BE49-F238E27FC236}">
                <a16:creationId xmlns:a16="http://schemas.microsoft.com/office/drawing/2014/main" id="{207B4139-A920-64F2-E195-845620196606}"/>
              </a:ext>
            </a:extLst>
          </p:cNvPr>
          <p:cNvSpPr txBox="1"/>
          <p:nvPr/>
        </p:nvSpPr>
        <p:spPr>
          <a:xfrm>
            <a:off x="679938" y="6469362"/>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9 (Barnet vid 10-11 månaders ålder)</a:t>
            </a:r>
          </a:p>
          <a:p>
            <a:endParaRPr lang="sv-SE" dirty="0"/>
          </a:p>
        </p:txBody>
      </p:sp>
    </p:spTree>
    <p:extLst>
      <p:ext uri="{BB962C8B-B14F-4D97-AF65-F5344CB8AC3E}">
        <p14:creationId xmlns:p14="http://schemas.microsoft.com/office/powerpoint/2010/main" val="337869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Vaccinationer under barnets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första fem levnadsår</a:t>
            </a:r>
            <a:endParaRPr lang="sv-SE" dirty="0"/>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dirty="0">
                          <a:effectLst/>
                        </a:rPr>
                        <a:t>Barnets</a:t>
                      </a:r>
                      <a:r>
                        <a:rPr lang="sv-SE" sz="1400" baseline="0" dirty="0">
                          <a:effectLst/>
                        </a:rPr>
                        <a:t>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 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1" dirty="0">
                          <a:latin typeface="Arial"/>
                          <a:cs typeface="Arial"/>
                        </a:rPr>
                        <a:t>Dos 3</a:t>
                      </a:r>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20</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21</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dirty="0">
                <a:solidFill>
                  <a:srgbClr val="2D2829"/>
                </a:solidFill>
                <a:latin typeface="Arial"/>
                <a:cs typeface="Arial"/>
              </a:rPr>
              <a:t>På 1177.se kan du läsa om sjukdomar och behandlingar. Här kan du också hitta vårdmottagningar och använda e-tjänster för att kontakta vården</a:t>
            </a:r>
          </a:p>
          <a:p>
            <a:pPr marL="0" indent="0">
              <a:spcBef>
                <a:spcPts val="0"/>
              </a:spcBef>
              <a:buNone/>
            </a:pPr>
            <a:endParaRPr lang="sv-SE" dirty="0">
              <a:solidFill>
                <a:srgbClr val="2D2829"/>
              </a:solidFill>
              <a:latin typeface="Arial"/>
              <a:cs typeface="Arial"/>
            </a:endParaRPr>
          </a:p>
          <a:p>
            <a:pPr>
              <a:spcBef>
                <a:spcPts val="0"/>
              </a:spcBef>
            </a:pPr>
            <a:r>
              <a:rPr lang="sv-SE" dirty="0">
                <a:solidFill>
                  <a:srgbClr val="2D2829"/>
                </a:solidFill>
                <a:latin typeface="Arial"/>
                <a:cs typeface="Arial"/>
              </a:rPr>
              <a:t>1177 är också ett telefonnummer du kan ringa för sjukvårdsrådgivning, det är alltid tillgängligt, hela dygnet året runt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188686" y="4060182"/>
            <a:ext cx="11742057" cy="1296000"/>
          </a:xfrm>
        </p:spPr>
        <p:txBody>
          <a:bodyPr/>
          <a:lstStyle/>
          <a:p>
            <a:pPr marL="342900" indent="-342900"/>
            <a:br>
              <a:rPr lang="sv-SE" sz="1600" dirty="0">
                <a:latin typeface="Arial" panose="020B0604020202020204" pitchFamily="34" charset="0"/>
                <a:cs typeface="Arial" panose="020B0604020202020204" pitchFamily="34" charset="0"/>
              </a:rPr>
            </a:br>
            <a:r>
              <a:rPr lang="sv-SE" sz="1600" dirty="0">
                <a:solidFill>
                  <a:srgbClr val="2D2829"/>
                </a:solidFill>
                <a:latin typeface="Arial"/>
                <a:cs typeface="Arial"/>
              </a:rPr>
              <a:t>Gerd Almquist-Tangen, barnhälsovårdsstrateg</a:t>
            </a:r>
            <a:br>
              <a:rPr lang="sv-SE" sz="1600" dirty="0">
                <a:solidFill>
                  <a:srgbClr val="2D2829"/>
                </a:solidFill>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solidFill>
                  <a:srgbClr val="2D2829"/>
                </a:solidFill>
                <a:latin typeface="Arial"/>
                <a:cs typeface="Arial"/>
              </a:rPr>
            </a:br>
            <a:br>
              <a:rPr lang="sv-SE" sz="1600" dirty="0">
                <a:latin typeface="Arial" panose="020B0604020202020204" pitchFamily="34" charset="0"/>
                <a:cs typeface="Arial" panose="020B0604020202020204" pitchFamily="34" charset="0"/>
              </a:rPr>
            </a:br>
            <a:endParaRPr lang="sv-SE" sz="1600" dirty="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22</a:t>
            </a:fld>
            <a:endParaRPr lang="sv-SE"/>
          </a:p>
        </p:txBody>
      </p:sp>
    </p:spTree>
    <p:extLst>
      <p:ext uri="{BB962C8B-B14F-4D97-AF65-F5344CB8AC3E}">
        <p14:creationId xmlns:p14="http://schemas.microsoft.com/office/powerpoint/2010/main" val="30848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4C375-2470-4DDF-830F-B9ED19A54DCC}"/>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Det kompetenta barnet</a:t>
            </a:r>
            <a:br>
              <a:rPr lang="sv-SE" sz="3600" dirty="0">
                <a:latin typeface="Arial" panose="020B0604020202020204" pitchFamily="34" charset="0"/>
                <a:cs typeface="Arial" panose="020B0604020202020204" pitchFamily="34" charset="0"/>
              </a:rPr>
            </a:br>
            <a:endParaRPr lang="sv-SE" dirty="0"/>
          </a:p>
        </p:txBody>
      </p:sp>
      <p:sp>
        <p:nvSpPr>
          <p:cNvPr id="6" name="Platshållare för innehåll 5">
            <a:extLst>
              <a:ext uri="{FF2B5EF4-FFF2-40B4-BE49-F238E27FC236}">
                <a16:creationId xmlns:a16="http://schemas.microsoft.com/office/drawing/2014/main" id="{38A9F45D-16A5-45ED-86EB-C7DE42F776C9}"/>
              </a:ext>
            </a:extLst>
          </p:cNvPr>
          <p:cNvSpPr>
            <a:spLocks noGrp="1"/>
          </p:cNvSpPr>
          <p:nvPr>
            <p:ph sz="quarter" idx="13"/>
          </p:nvPr>
        </p:nvSpPr>
        <p:spPr>
          <a:xfrm>
            <a:off x="803275" y="1665288"/>
            <a:ext cx="5659194" cy="4535488"/>
          </a:xfrm>
        </p:spPr>
        <p:txBody>
          <a:bodyPr vert="horz" lIns="0" tIns="0" rIns="0" bIns="0" rtlCol="0" anchor="t">
            <a:noAutofit/>
          </a:bodyPr>
          <a:lstStyle/>
          <a:p>
            <a:r>
              <a:rPr lang="sv-SE" dirty="0">
                <a:solidFill>
                  <a:srgbClr val="202020"/>
                </a:solidFill>
                <a:latin typeface="+mj-lt"/>
                <a:ea typeface="+mn-lt"/>
                <a:cs typeface="+mn-lt"/>
              </a:rPr>
              <a:t>Nu är ditt barn 12 månader, dvs 1 år, och det är stort sak - åtminstone för dig som förälder</a:t>
            </a:r>
            <a:endParaRPr lang="sv-SE" dirty="0">
              <a:solidFill>
                <a:srgbClr val="2D2829"/>
              </a:solidFill>
              <a:latin typeface="+mj-lt"/>
              <a:cs typeface="Arial"/>
            </a:endParaRPr>
          </a:p>
          <a:p>
            <a:r>
              <a:rPr lang="sv-SE" sz="2000" dirty="0">
                <a:solidFill>
                  <a:srgbClr val="2D2829"/>
                </a:solidFill>
                <a:latin typeface="+mj-lt"/>
                <a:cs typeface="Arial"/>
              </a:rPr>
              <a:t>Jag-utveckling – barnet börjar känna </a:t>
            </a:r>
            <a:br>
              <a:rPr lang="sv-SE" sz="2000" dirty="0">
                <a:latin typeface="+mj-lt"/>
                <a:cs typeface="Arial" panose="020B0604020202020204" pitchFamily="34" charset="0"/>
              </a:rPr>
            </a:br>
            <a:r>
              <a:rPr lang="sv-SE" sz="2000" dirty="0">
                <a:solidFill>
                  <a:srgbClr val="2D2829"/>
                </a:solidFill>
                <a:latin typeface="+mj-lt"/>
                <a:cs typeface="Arial"/>
              </a:rPr>
              <a:t>igen sig själv på bild och i spegeln</a:t>
            </a:r>
            <a:endParaRPr lang="sv-SE" dirty="0">
              <a:latin typeface="+mj-lt"/>
              <a:cs typeface="Arial"/>
            </a:endParaRPr>
          </a:p>
          <a:p>
            <a:r>
              <a:rPr lang="sv-SE" sz="2000" dirty="0">
                <a:solidFill>
                  <a:srgbClr val="2D2829"/>
                </a:solidFill>
                <a:latin typeface="+mj-lt"/>
                <a:cs typeface="Arial" panose="020B0604020202020204" pitchFamily="34" charset="0"/>
              </a:rPr>
              <a:t>Barnet kan komma ihåg var saker finns, t.ex. </a:t>
            </a:r>
            <a:br>
              <a:rPr lang="sv-SE" sz="2000" dirty="0">
                <a:solidFill>
                  <a:srgbClr val="2D2829"/>
                </a:solidFill>
                <a:latin typeface="+mj-lt"/>
                <a:cs typeface="Arial" panose="020B0604020202020204" pitchFamily="34" charset="0"/>
              </a:rPr>
            </a:br>
            <a:r>
              <a:rPr lang="sv-SE" sz="2000" dirty="0">
                <a:solidFill>
                  <a:srgbClr val="2D2829"/>
                </a:solidFill>
                <a:latin typeface="+mj-lt"/>
                <a:cs typeface="Arial" panose="020B0604020202020204" pitchFamily="34" charset="0"/>
              </a:rPr>
              <a:t>att nallen ligger i sängen och att skorna står i hallen</a:t>
            </a:r>
          </a:p>
          <a:p>
            <a:r>
              <a:rPr lang="sv-SE" sz="2000" dirty="0">
                <a:solidFill>
                  <a:srgbClr val="2D2829"/>
                </a:solidFill>
                <a:latin typeface="+mj-lt"/>
                <a:cs typeface="Arial"/>
              </a:rPr>
              <a:t>Många barn kan gå själv</a:t>
            </a:r>
          </a:p>
          <a:p>
            <a:r>
              <a:rPr lang="sv-SE" sz="2000" dirty="0">
                <a:solidFill>
                  <a:srgbClr val="2D2829"/>
                </a:solidFill>
                <a:latin typeface="+mj-lt"/>
                <a:cs typeface="Arial" panose="020B0604020202020204" pitchFamily="34" charset="0"/>
              </a:rPr>
              <a:t>Några med stöd med ena handen</a:t>
            </a:r>
            <a:endParaRPr lang="sv-SE" sz="2000" dirty="0">
              <a:solidFill>
                <a:srgbClr val="2D2829"/>
              </a:solidFill>
              <a:effectLst/>
              <a:latin typeface="+mj-lt"/>
              <a:cs typeface="Arial" panose="020B0604020202020204" pitchFamily="34" charset="0"/>
            </a:endParaRPr>
          </a:p>
          <a:p>
            <a:pPr marL="287655" indent="-287655"/>
            <a:endParaRPr lang="sv-SE" dirty="0">
              <a:cs typeface="Arial" panose="020B0604020202020204"/>
            </a:endParaRPr>
          </a:p>
          <a:p>
            <a:pPr marL="287655" indent="-287655"/>
            <a:endParaRPr lang="sv-SE" dirty="0">
              <a:cs typeface="Arial" panose="020B0604020202020204"/>
            </a:endParaRPr>
          </a:p>
          <a:p>
            <a:pPr marL="287655" indent="-287655"/>
            <a:endParaRPr lang="sv-SE" dirty="0">
              <a:highlight>
                <a:srgbClr val="FFFF00"/>
              </a:highlight>
              <a:cs typeface="Arial" panose="020B0604020202020204"/>
            </a:endParaRPr>
          </a:p>
        </p:txBody>
      </p:sp>
      <p:sp>
        <p:nvSpPr>
          <p:cNvPr id="3" name="Platshållare för datum 2"/>
          <p:cNvSpPr>
            <a:spLocks noGrp="1"/>
          </p:cNvSpPr>
          <p:nvPr>
            <p:ph type="dt" sz="half" idx="14"/>
          </p:nvPr>
        </p:nvSpPr>
        <p:spPr/>
        <p:txBody>
          <a:bodyPr/>
          <a:lstStyle/>
          <a:p>
            <a:r>
              <a:rPr lang="sv-SE" dirty="0"/>
              <a:t>Region Halland  │</a:t>
            </a:r>
          </a:p>
        </p:txBody>
      </p:sp>
      <p:sp>
        <p:nvSpPr>
          <p:cNvPr id="4" name="Platshållare för sidfot 3"/>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5" name="Platshållare för bildnummer 4"/>
          <p:cNvSpPr>
            <a:spLocks noGrp="1"/>
          </p:cNvSpPr>
          <p:nvPr>
            <p:ph type="sldNum" sz="quarter" idx="16"/>
          </p:nvPr>
        </p:nvSpPr>
        <p:spPr/>
        <p:txBody>
          <a:bodyPr/>
          <a:lstStyle/>
          <a:p>
            <a:fld id="{E8645303-2AAE-45D1-913A-B06AE6474513}" type="slidenum">
              <a:rPr lang="sv-SE" smtClean="0"/>
              <a:pPr/>
              <a:t>3</a:t>
            </a:fld>
            <a:endParaRPr lang="sv-SE" dirty="0"/>
          </a:p>
        </p:txBody>
      </p:sp>
      <p:pic>
        <p:nvPicPr>
          <p:cNvPr id="7" name="Platshållare för innehåll 5">
            <a:extLst>
              <a:ext uri="{FF2B5EF4-FFF2-40B4-BE49-F238E27FC236}">
                <a16:creationId xmlns:a16="http://schemas.microsoft.com/office/drawing/2014/main" id="{72F3A5AA-73EE-AC8C-77CD-DC005D60C59F}"/>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descr="En bild som visar vektorgrafik&#10;&#10;Automatiskt genererad beskrivning">
            <a:extLst>
              <a:ext uri="{FF2B5EF4-FFF2-40B4-BE49-F238E27FC236}">
                <a16:creationId xmlns:a16="http://schemas.microsoft.com/office/drawing/2014/main" id="{C84ED424-A8D6-098F-B521-38001D426AA5}"/>
              </a:ext>
            </a:extLst>
          </p:cNvPr>
          <p:cNvPicPr>
            <a:picLocks noChangeAspect="1"/>
          </p:cNvPicPr>
          <p:nvPr/>
        </p:nvPicPr>
        <p:blipFill>
          <a:blip r:embed="rId4"/>
          <a:stretch>
            <a:fillRect/>
          </a:stretch>
        </p:blipFill>
        <p:spPr>
          <a:xfrm>
            <a:off x="7184147" y="1219518"/>
            <a:ext cx="4926255" cy="3555916"/>
          </a:xfrm>
          <a:prstGeom prst="rect">
            <a:avLst/>
          </a:prstGeom>
        </p:spPr>
      </p:pic>
    </p:spTree>
    <p:extLst>
      <p:ext uri="{BB962C8B-B14F-4D97-AF65-F5344CB8AC3E}">
        <p14:creationId xmlns:p14="http://schemas.microsoft.com/office/powerpoint/2010/main" val="22888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49126D-282F-1633-D546-40D538AA0034}"/>
              </a:ext>
            </a:extLst>
          </p:cNvPr>
          <p:cNvSpPr>
            <a:spLocks noGrp="1"/>
          </p:cNvSpPr>
          <p:nvPr>
            <p:ph type="title"/>
          </p:nvPr>
        </p:nvSpPr>
        <p:spPr/>
        <p:txBody>
          <a:bodyPr/>
          <a:lstStyle/>
          <a:p>
            <a:r>
              <a:rPr lang="sv-SE" sz="3600" dirty="0">
                <a:latin typeface="Arial"/>
                <a:cs typeface="Arial"/>
              </a:rPr>
              <a:t>”Nej!” – att ha en egen vilja</a:t>
            </a:r>
            <a:endParaRPr lang="sv-SE" dirty="0">
              <a:latin typeface="Arial"/>
              <a:cs typeface="Arial"/>
            </a:endParaRPr>
          </a:p>
        </p:txBody>
      </p:sp>
      <p:sp>
        <p:nvSpPr>
          <p:cNvPr id="3" name="Platshållare för innehåll 2">
            <a:extLst>
              <a:ext uri="{FF2B5EF4-FFF2-40B4-BE49-F238E27FC236}">
                <a16:creationId xmlns:a16="http://schemas.microsoft.com/office/drawing/2014/main" id="{0F0B93FC-3635-EC33-5C52-BFF6A3DB9785}"/>
              </a:ext>
            </a:extLst>
          </p:cNvPr>
          <p:cNvSpPr>
            <a:spLocks noGrp="1"/>
          </p:cNvSpPr>
          <p:nvPr>
            <p:ph sz="quarter" idx="13"/>
          </p:nvPr>
        </p:nvSpPr>
        <p:spPr>
          <a:xfrm>
            <a:off x="803275" y="1665288"/>
            <a:ext cx="5292725" cy="4535488"/>
          </a:xfrm>
        </p:spPr>
        <p:txBody>
          <a:bodyPr vert="horz" lIns="0" tIns="0" rIns="0" bIns="0" rtlCol="0" anchor="t">
            <a:noAutofit/>
          </a:bodyPr>
          <a:lstStyle/>
          <a:p>
            <a:pPr marL="0" indent="0">
              <a:buNone/>
            </a:pPr>
            <a:r>
              <a:rPr lang="sv-SE" sz="2000" b="1" dirty="0">
                <a:solidFill>
                  <a:srgbClr val="2D2829"/>
                </a:solidFill>
                <a:latin typeface="Arial" panose="020B0604020202020204" pitchFamily="34" charset="0"/>
                <a:cs typeface="Arial" panose="020B0604020202020204" pitchFamily="34" charset="0"/>
              </a:rPr>
              <a:t>Det händer mycket i ett barns </a:t>
            </a:r>
            <a:br>
              <a:rPr lang="sv-SE" sz="2000" b="1" dirty="0">
                <a:solidFill>
                  <a:srgbClr val="2D2829"/>
                </a:solidFill>
                <a:latin typeface="Arial" panose="020B0604020202020204" pitchFamily="34" charset="0"/>
                <a:cs typeface="Arial" panose="020B0604020202020204" pitchFamily="34" charset="0"/>
              </a:rPr>
            </a:br>
            <a:r>
              <a:rPr lang="sv-SE" sz="2000" b="1" dirty="0">
                <a:solidFill>
                  <a:srgbClr val="2D2829"/>
                </a:solidFill>
                <a:latin typeface="Arial" panose="020B0604020202020204" pitchFamily="34" charset="0"/>
                <a:cs typeface="Arial" panose="020B0604020202020204" pitchFamily="34" charset="0"/>
              </a:rPr>
              <a:t>utveckling mellan ett och två års ålder</a:t>
            </a:r>
            <a:endParaRPr lang="sv-SE" b="1" dirty="0"/>
          </a:p>
          <a:p>
            <a:r>
              <a:rPr lang="sv-SE" sz="2000" dirty="0">
                <a:solidFill>
                  <a:srgbClr val="2D2829"/>
                </a:solidFill>
                <a:latin typeface="Arial" panose="020B0604020202020204" pitchFamily="34" charset="0"/>
                <a:cs typeface="Arial" panose="020B0604020202020204" pitchFamily="34" charset="0"/>
              </a:rPr>
              <a:t>Barnet börjar gå</a:t>
            </a:r>
          </a:p>
          <a:p>
            <a:r>
              <a:rPr lang="sv-SE" dirty="0">
                <a:solidFill>
                  <a:srgbClr val="2D2829"/>
                </a:solidFill>
                <a:latin typeface="Arial" panose="020B0604020202020204" pitchFamily="34" charset="0"/>
                <a:cs typeface="Arial" panose="020B0604020202020204" pitchFamily="34" charset="0"/>
              </a:rPr>
              <a:t>S</a:t>
            </a:r>
            <a:r>
              <a:rPr lang="sv-SE" sz="2000" dirty="0">
                <a:solidFill>
                  <a:srgbClr val="2D2829"/>
                </a:solidFill>
                <a:latin typeface="Arial" panose="020B0604020202020204" pitchFamily="34" charset="0"/>
                <a:cs typeface="Arial" panose="020B0604020202020204" pitchFamily="34" charset="0"/>
              </a:rPr>
              <a:t>äger sina första ord </a:t>
            </a:r>
          </a:p>
          <a:p>
            <a:r>
              <a:rPr lang="sv-SE" dirty="0">
                <a:solidFill>
                  <a:srgbClr val="2D2829"/>
                </a:solidFill>
                <a:latin typeface="Arial" panose="020B0604020202020204" pitchFamily="34" charset="0"/>
                <a:cs typeface="Arial" panose="020B0604020202020204" pitchFamily="34" charset="0"/>
              </a:rPr>
              <a:t>K</a:t>
            </a:r>
            <a:r>
              <a:rPr lang="sv-SE" sz="2000" dirty="0">
                <a:solidFill>
                  <a:srgbClr val="2D2829"/>
                </a:solidFill>
                <a:latin typeface="Arial" panose="020B0604020202020204" pitchFamily="34" charset="0"/>
                <a:cs typeface="Arial" panose="020B0604020202020204" pitchFamily="34" charset="0"/>
              </a:rPr>
              <a:t>an alltmer dela känslor och upplevelser med andra människor</a:t>
            </a:r>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cs typeface="Arial" panose="020B0604020202020204"/>
            </a:endParaRPr>
          </a:p>
          <a:p>
            <a:pPr marL="0" indent="0">
              <a:buNone/>
            </a:pPr>
            <a:endParaRPr lang="sv-SE" dirty="0">
              <a:cs typeface="Arial" panose="020B0604020202020204"/>
            </a:endParaRPr>
          </a:p>
        </p:txBody>
      </p:sp>
      <p:sp>
        <p:nvSpPr>
          <p:cNvPr id="4" name="Platshållare för datum 3">
            <a:extLst>
              <a:ext uri="{FF2B5EF4-FFF2-40B4-BE49-F238E27FC236}">
                <a16:creationId xmlns:a16="http://schemas.microsoft.com/office/drawing/2014/main" id="{9461F373-5D4D-D0F3-9C14-025629B24091}"/>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56BE5E33-1D98-C2DD-78A9-07EFCD18DFB2}"/>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a:p>
            <a:endParaRPr lang="sv-SE" dirty="0">
              <a:solidFill>
                <a:schemeClr val="bg1"/>
              </a:solidFill>
              <a:latin typeface="Arial" panose="020B0604020202020204" pitchFamily="34" charset="0"/>
              <a:cs typeface="Arial" panose="020B0604020202020204" pitchFamily="34" charset="0"/>
            </a:endParaRPr>
          </a:p>
        </p:txBody>
      </p:sp>
      <p:sp>
        <p:nvSpPr>
          <p:cNvPr id="6" name="Platshållare för bildnummer 5">
            <a:extLst>
              <a:ext uri="{FF2B5EF4-FFF2-40B4-BE49-F238E27FC236}">
                <a16:creationId xmlns:a16="http://schemas.microsoft.com/office/drawing/2014/main" id="{1EAA01C3-992B-72F2-9B0E-95D28F62E365}"/>
              </a:ext>
            </a:extLst>
          </p:cNvPr>
          <p:cNvSpPr>
            <a:spLocks noGrp="1"/>
          </p:cNvSpPr>
          <p:nvPr>
            <p:ph type="sldNum" sz="quarter" idx="16"/>
          </p:nvPr>
        </p:nvSpPr>
        <p:spPr/>
        <p:txBody>
          <a:bodyPr/>
          <a:lstStyle/>
          <a:p>
            <a:fld id="{E8645303-2AAE-45D1-913A-B06AE6474513}" type="slidenum">
              <a:rPr lang="sv-SE" smtClean="0"/>
              <a:pPr/>
              <a:t>4</a:t>
            </a:fld>
            <a:endParaRPr lang="sv-SE" dirty="0"/>
          </a:p>
        </p:txBody>
      </p:sp>
      <p:pic>
        <p:nvPicPr>
          <p:cNvPr id="7" name="Platshållare för innehåll 5">
            <a:extLst>
              <a:ext uri="{FF2B5EF4-FFF2-40B4-BE49-F238E27FC236}">
                <a16:creationId xmlns:a16="http://schemas.microsoft.com/office/drawing/2014/main" id="{82408DEB-041D-B781-7023-5E971E992417}"/>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2" name="Bildobjekt 11" descr="En bild som visar clipart, Människoansikte, rita, illustration&#10;&#10;Automatiskt genererad beskrivning">
            <a:extLst>
              <a:ext uri="{FF2B5EF4-FFF2-40B4-BE49-F238E27FC236}">
                <a16:creationId xmlns:a16="http://schemas.microsoft.com/office/drawing/2014/main" id="{F3DAD77C-768B-8C12-579F-59C5020DAF34}"/>
              </a:ext>
            </a:extLst>
          </p:cNvPr>
          <p:cNvPicPr>
            <a:picLocks noChangeAspect="1"/>
          </p:cNvPicPr>
          <p:nvPr/>
        </p:nvPicPr>
        <p:blipFill>
          <a:blip r:embed="rId4"/>
          <a:stretch>
            <a:fillRect/>
          </a:stretch>
        </p:blipFill>
        <p:spPr>
          <a:xfrm>
            <a:off x="7648310" y="682179"/>
            <a:ext cx="4265444" cy="5518597"/>
          </a:xfrm>
          <a:prstGeom prst="rect">
            <a:avLst/>
          </a:prstGeom>
        </p:spPr>
      </p:pic>
    </p:spTree>
    <p:extLst>
      <p:ext uri="{BB962C8B-B14F-4D97-AF65-F5344CB8AC3E}">
        <p14:creationId xmlns:p14="http://schemas.microsoft.com/office/powerpoint/2010/main" val="289485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F89A90-BD6E-2101-D64B-6E67A6C14449}"/>
              </a:ext>
            </a:extLst>
          </p:cNvPr>
          <p:cNvSpPr>
            <a:spLocks noGrp="1"/>
          </p:cNvSpPr>
          <p:nvPr>
            <p:ph type="title"/>
          </p:nvPr>
        </p:nvSpPr>
        <p:spPr/>
        <p:txBody>
          <a:bodyPr/>
          <a:lstStyle/>
          <a:p>
            <a:r>
              <a:rPr lang="sv-SE" dirty="0">
                <a:cs typeface="Arial"/>
              </a:rPr>
              <a:t>Språkutveckling</a:t>
            </a:r>
            <a:endParaRPr lang="sv-SE" dirty="0"/>
          </a:p>
        </p:txBody>
      </p:sp>
    </p:spTree>
    <p:extLst>
      <p:ext uri="{BB962C8B-B14F-4D97-AF65-F5344CB8AC3E}">
        <p14:creationId xmlns:p14="http://schemas.microsoft.com/office/powerpoint/2010/main" val="94152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685F28-C46C-1D77-7D73-C0490806027F}"/>
              </a:ext>
            </a:extLst>
          </p:cNvPr>
          <p:cNvSpPr>
            <a:spLocks noGrp="1"/>
          </p:cNvSpPr>
          <p:nvPr>
            <p:ph type="title"/>
          </p:nvPr>
        </p:nvSpPr>
        <p:spPr/>
        <p:txBody>
          <a:bodyPr/>
          <a:lstStyle/>
          <a:p>
            <a:r>
              <a:rPr lang="sv-SE" dirty="0">
                <a:latin typeface="Arial"/>
                <a:cs typeface="Arial"/>
              </a:rPr>
              <a:t>Barnets första ord</a:t>
            </a:r>
          </a:p>
        </p:txBody>
      </p:sp>
      <p:sp>
        <p:nvSpPr>
          <p:cNvPr id="3" name="Platshållare för innehåll 2">
            <a:extLst>
              <a:ext uri="{FF2B5EF4-FFF2-40B4-BE49-F238E27FC236}">
                <a16:creationId xmlns:a16="http://schemas.microsoft.com/office/drawing/2014/main" id="{B0047FF7-94C9-09B9-02E4-F34F28BD89B9}"/>
              </a:ext>
            </a:extLst>
          </p:cNvPr>
          <p:cNvSpPr>
            <a:spLocks noGrp="1"/>
          </p:cNvSpPr>
          <p:nvPr>
            <p:ph sz="quarter" idx="13"/>
          </p:nvPr>
        </p:nvSpPr>
        <p:spPr>
          <a:xfrm>
            <a:off x="803275" y="1665288"/>
            <a:ext cx="6029604" cy="4535488"/>
          </a:xfrm>
        </p:spPr>
        <p:txBody>
          <a:bodyPr vert="horz" lIns="0" tIns="0" rIns="0" bIns="0" rtlCol="0" anchor="t">
            <a:noAutofit/>
          </a:bodyPr>
          <a:lstStyle/>
          <a:p>
            <a:r>
              <a:rPr lang="sv-SE" sz="2000" dirty="0">
                <a:solidFill>
                  <a:srgbClr val="2D2829"/>
                </a:solidFill>
                <a:latin typeface="Arial"/>
                <a:cs typeface="Arial"/>
              </a:rPr>
              <a:t>En lek som många barn uppskattar i den här åldern är att peka ut föremål, både i verkligheten och på bild</a:t>
            </a:r>
          </a:p>
          <a:p>
            <a:r>
              <a:rPr lang="sv-SE" sz="2000" dirty="0">
                <a:solidFill>
                  <a:srgbClr val="2D2829"/>
                </a:solidFill>
                <a:latin typeface="Arial" panose="020B0604020202020204" pitchFamily="34" charset="0"/>
                <a:cs typeface="Arial" panose="020B0604020202020204" pitchFamily="34" charset="0"/>
              </a:rPr>
              <a:t>Någon gång mellan ett och två års ålder brukar barn säga sina första ord och sedan ökar ordförrådet snabbt</a:t>
            </a:r>
          </a:p>
          <a:p>
            <a:pPr marL="342900" indent="-342900">
              <a:buFont typeface="Arial" panose="020B0604020202020204" pitchFamily="34" charset="0"/>
              <a:buChar char="•"/>
            </a:pPr>
            <a:endParaRPr lang="sv-SE" sz="2000" dirty="0">
              <a:solidFill>
                <a:srgbClr val="2D2829"/>
              </a:solidFill>
              <a:latin typeface="Arial"/>
              <a:cs typeface="Arial"/>
            </a:endParaRPr>
          </a:p>
          <a:p>
            <a:pPr marL="287655" indent="-287655"/>
            <a:endParaRPr lang="sv-SE" dirty="0">
              <a:solidFill>
                <a:srgbClr val="2D2829"/>
              </a:solidFill>
              <a:highlight>
                <a:srgbClr val="FFFF00"/>
              </a:highlight>
              <a:cs typeface="Arial"/>
            </a:endParaRP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1F04A349-B877-9B22-5091-62214344B1A3}"/>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AD32FD2F-5393-824F-474B-6A64DB52D3B9}"/>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89116790-A5AC-49EB-1947-0C490D2260CA}"/>
              </a:ext>
            </a:extLst>
          </p:cNvPr>
          <p:cNvSpPr>
            <a:spLocks noGrp="1"/>
          </p:cNvSpPr>
          <p:nvPr>
            <p:ph type="sldNum" sz="quarter" idx="16"/>
          </p:nvPr>
        </p:nvSpPr>
        <p:spPr/>
        <p:txBody>
          <a:bodyPr/>
          <a:lstStyle/>
          <a:p>
            <a:fld id="{E8645303-2AAE-45D1-913A-B06AE6474513}" type="slidenum">
              <a:rPr lang="sv-SE" smtClean="0"/>
              <a:pPr/>
              <a:t>6</a:t>
            </a:fld>
            <a:endParaRPr lang="sv-SE" dirty="0"/>
          </a:p>
        </p:txBody>
      </p:sp>
      <p:pic>
        <p:nvPicPr>
          <p:cNvPr id="8" name="Platshållare för innehåll 5">
            <a:extLst>
              <a:ext uri="{FF2B5EF4-FFF2-40B4-BE49-F238E27FC236}">
                <a16:creationId xmlns:a16="http://schemas.microsoft.com/office/drawing/2014/main" id="{D42BEEEA-A627-AAEE-4C67-5375C4A72FC5}"/>
              </a:ext>
            </a:extLst>
          </p:cNvPr>
          <p:cNvPicPr>
            <a:picLocks noChangeAspect="1"/>
          </p:cNvPicPr>
          <p:nvPr/>
        </p:nvPicPr>
        <p:blipFill rotWithShape="1">
          <a:blip r:embed="rId3"/>
          <a:srcRect r="16880" b="24224"/>
          <a:stretch/>
        </p:blipFill>
        <p:spPr>
          <a:xfrm>
            <a:off x="7026031" y="-28815"/>
            <a:ext cx="5165969" cy="6364941"/>
          </a:xfrm>
          <a:prstGeom prst="rect">
            <a:avLst/>
          </a:prstGeom>
        </p:spPr>
      </p:pic>
      <p:pic>
        <p:nvPicPr>
          <p:cNvPr id="10" name="Bildobjekt 9">
            <a:extLst>
              <a:ext uri="{FF2B5EF4-FFF2-40B4-BE49-F238E27FC236}">
                <a16:creationId xmlns:a16="http://schemas.microsoft.com/office/drawing/2014/main" id="{423EC35B-77FD-3CFA-037D-A443B9731FE6}"/>
              </a:ext>
            </a:extLst>
          </p:cNvPr>
          <p:cNvPicPr>
            <a:picLocks noChangeAspect="1"/>
          </p:cNvPicPr>
          <p:nvPr/>
        </p:nvPicPr>
        <p:blipFill>
          <a:blip r:embed="rId4"/>
          <a:stretch>
            <a:fillRect/>
          </a:stretch>
        </p:blipFill>
        <p:spPr>
          <a:xfrm>
            <a:off x="7327872" y="521874"/>
            <a:ext cx="4562285" cy="5122953"/>
          </a:xfrm>
          <a:prstGeom prst="rect">
            <a:avLst/>
          </a:prstGeom>
        </p:spPr>
      </p:pic>
    </p:spTree>
    <p:extLst>
      <p:ext uri="{BB962C8B-B14F-4D97-AF65-F5344CB8AC3E}">
        <p14:creationId xmlns:p14="http://schemas.microsoft.com/office/powerpoint/2010/main" val="46808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286D62-AFD0-9A22-F0F8-0DCD58427F65}"/>
              </a:ext>
            </a:extLst>
          </p:cNvPr>
          <p:cNvSpPr>
            <a:spLocks noGrp="1"/>
          </p:cNvSpPr>
          <p:nvPr>
            <p:ph type="title"/>
          </p:nvPr>
        </p:nvSpPr>
        <p:spPr/>
        <p:txBody>
          <a:bodyPr/>
          <a:lstStyle/>
          <a:p>
            <a:r>
              <a:rPr lang="sv-SE" dirty="0">
                <a:latin typeface="Arial"/>
                <a:cs typeface="Arial"/>
              </a:rPr>
              <a:t>Barnets språkförståelse</a:t>
            </a:r>
            <a:endParaRPr lang="sv-SE" dirty="0">
              <a:cs typeface="Arial"/>
            </a:endParaRPr>
          </a:p>
        </p:txBody>
      </p:sp>
      <p:sp>
        <p:nvSpPr>
          <p:cNvPr id="3" name="Platshållare för innehåll 2">
            <a:extLst>
              <a:ext uri="{FF2B5EF4-FFF2-40B4-BE49-F238E27FC236}">
                <a16:creationId xmlns:a16="http://schemas.microsoft.com/office/drawing/2014/main" id="{40B1978C-2956-6A0E-8382-BAD90E50E875}"/>
              </a:ext>
            </a:extLst>
          </p:cNvPr>
          <p:cNvSpPr>
            <a:spLocks noGrp="1"/>
          </p:cNvSpPr>
          <p:nvPr>
            <p:ph sz="quarter" idx="13"/>
          </p:nvPr>
        </p:nvSpPr>
        <p:spPr>
          <a:xfrm>
            <a:off x="803275" y="1665288"/>
            <a:ext cx="5758299" cy="4535488"/>
          </a:xfrm>
        </p:spPr>
        <p:txBody>
          <a:bodyPr/>
          <a:lstStyle/>
          <a:p>
            <a:r>
              <a:rPr lang="sv-SE" sz="2000" dirty="0">
                <a:solidFill>
                  <a:srgbClr val="2D2829"/>
                </a:solidFill>
                <a:latin typeface="Arial" panose="020B0604020202020204" pitchFamily="34" charset="0"/>
                <a:cs typeface="Arial" panose="020B0604020202020204" pitchFamily="34" charset="0"/>
              </a:rPr>
              <a:t>Stor variation mellan barn, kön och syskon</a:t>
            </a:r>
          </a:p>
          <a:p>
            <a:r>
              <a:rPr lang="sv-SE" sz="2000" dirty="0">
                <a:solidFill>
                  <a:srgbClr val="2D2829"/>
                </a:solidFill>
                <a:latin typeface="Arial"/>
                <a:cs typeface="Arial"/>
              </a:rPr>
              <a:t>Barn i den här åldern förstår normalt enkla uppmaningar</a:t>
            </a:r>
            <a:r>
              <a:rPr lang="sv-SE" dirty="0">
                <a:solidFill>
                  <a:srgbClr val="2D2829"/>
                </a:solidFill>
                <a:latin typeface="Arial"/>
                <a:cs typeface="Arial"/>
              </a:rPr>
              <a:t>, exempelvis </a:t>
            </a:r>
            <a:r>
              <a:rPr lang="sv-SE" sz="2000" dirty="0">
                <a:solidFill>
                  <a:srgbClr val="2D2829"/>
                </a:solidFill>
                <a:latin typeface="Arial"/>
                <a:cs typeface="Arial"/>
              </a:rPr>
              <a:t>hämtar eller lämnar barnet gladeligen det du frågar efter</a:t>
            </a:r>
            <a:endParaRPr lang="sv-SE" sz="2000" dirty="0">
              <a:solidFill>
                <a:srgbClr val="2D2829"/>
              </a:solidFill>
              <a:latin typeface="Arial" panose="020B0604020202020204" pitchFamily="34" charset="0"/>
              <a:cs typeface="Arial" panose="020B0604020202020204" pitchFamily="34" charset="0"/>
            </a:endParaRPr>
          </a:p>
          <a:p>
            <a:r>
              <a:rPr lang="sv-SE" sz="2000" dirty="0">
                <a:solidFill>
                  <a:srgbClr val="2D2829"/>
                </a:solidFill>
                <a:latin typeface="Arial" panose="020B0604020202020204" pitchFamily="34" charset="0"/>
                <a:cs typeface="Arial" panose="020B0604020202020204" pitchFamily="34" charset="0"/>
              </a:rPr>
              <a:t>Barn förstår mycket mer av språket än vad de själva kan ge uttryck för</a:t>
            </a:r>
          </a:p>
          <a:p>
            <a:r>
              <a:rPr lang="sv-SE" sz="2000" dirty="0">
                <a:solidFill>
                  <a:srgbClr val="2D2829"/>
                </a:solidFill>
                <a:latin typeface="Arial"/>
                <a:cs typeface="Arial"/>
              </a:rPr>
              <a:t>Det är dock inte bara den verbala språkförståelsen som ökar</a:t>
            </a:r>
            <a:r>
              <a:rPr lang="sv-SE" dirty="0">
                <a:solidFill>
                  <a:srgbClr val="2D2829"/>
                </a:solidFill>
                <a:latin typeface="Arial"/>
                <a:cs typeface="Arial"/>
              </a:rPr>
              <a:t> </a:t>
            </a:r>
            <a:r>
              <a:rPr lang="sv-SE" sz="2000" dirty="0">
                <a:solidFill>
                  <a:srgbClr val="2D2829"/>
                </a:solidFill>
                <a:latin typeface="Arial"/>
                <a:cs typeface="Arial"/>
              </a:rPr>
              <a:t>barnet börjar även bli allt mer medveten om andras känslor</a:t>
            </a:r>
            <a:endParaRPr lang="sv-SE" sz="2000" dirty="0">
              <a:solidFill>
                <a:srgbClr val="2D2829"/>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sv-SE" sz="2000" dirty="0">
              <a:solidFill>
                <a:srgbClr val="2D2829"/>
              </a:solidFill>
              <a:effectLst/>
              <a:latin typeface="Arial" panose="020B0604020202020204" pitchFamily="34" charset="0"/>
              <a:cs typeface="Arial" panose="020B0604020202020204" pitchFamily="34" charset="0"/>
            </a:endParaRPr>
          </a:p>
          <a:p>
            <a:endParaRPr lang="sv-SE" dirty="0"/>
          </a:p>
        </p:txBody>
      </p:sp>
      <p:sp>
        <p:nvSpPr>
          <p:cNvPr id="4" name="Platshållare för datum 3">
            <a:extLst>
              <a:ext uri="{FF2B5EF4-FFF2-40B4-BE49-F238E27FC236}">
                <a16:creationId xmlns:a16="http://schemas.microsoft.com/office/drawing/2014/main" id="{6BBB3782-07CF-C396-3638-3DE0BABF4D72}"/>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39EBE872-06BA-E2A6-DA9A-520D8680B1C0}"/>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9D0F56A6-E4B6-4A20-B614-D64D2C583F7C}"/>
              </a:ext>
            </a:extLst>
          </p:cNvPr>
          <p:cNvSpPr>
            <a:spLocks noGrp="1"/>
          </p:cNvSpPr>
          <p:nvPr>
            <p:ph type="sldNum" sz="quarter" idx="16"/>
          </p:nvPr>
        </p:nvSpPr>
        <p:spPr/>
        <p:txBody>
          <a:bodyPr/>
          <a:lstStyle/>
          <a:p>
            <a:fld id="{E8645303-2AAE-45D1-913A-B06AE6474513}" type="slidenum">
              <a:rPr lang="sv-SE" smtClean="0"/>
              <a:pPr/>
              <a:t>7</a:t>
            </a:fld>
            <a:endParaRPr lang="sv-SE" dirty="0"/>
          </a:p>
        </p:txBody>
      </p:sp>
      <p:pic>
        <p:nvPicPr>
          <p:cNvPr id="7" name="Platshållare för innehåll 5">
            <a:extLst>
              <a:ext uri="{FF2B5EF4-FFF2-40B4-BE49-F238E27FC236}">
                <a16:creationId xmlns:a16="http://schemas.microsoft.com/office/drawing/2014/main" id="{00B3F7A9-1E02-4621-0FE9-9771411AB4EE}"/>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3" name="Bildobjekt 12">
            <a:extLst>
              <a:ext uri="{FF2B5EF4-FFF2-40B4-BE49-F238E27FC236}">
                <a16:creationId xmlns:a16="http://schemas.microsoft.com/office/drawing/2014/main" id="{75B412D8-4218-42FB-1424-ACD1CA4F2413}"/>
              </a:ext>
            </a:extLst>
          </p:cNvPr>
          <p:cNvPicPr>
            <a:picLocks noChangeAspect="1"/>
          </p:cNvPicPr>
          <p:nvPr/>
        </p:nvPicPr>
        <p:blipFill>
          <a:blip r:embed="rId4"/>
          <a:stretch>
            <a:fillRect/>
          </a:stretch>
        </p:blipFill>
        <p:spPr>
          <a:xfrm>
            <a:off x="7480915" y="994710"/>
            <a:ext cx="4087308" cy="4868579"/>
          </a:xfrm>
          <a:prstGeom prst="rect">
            <a:avLst/>
          </a:prstGeom>
        </p:spPr>
      </p:pic>
    </p:spTree>
    <p:extLst>
      <p:ext uri="{BB962C8B-B14F-4D97-AF65-F5344CB8AC3E}">
        <p14:creationId xmlns:p14="http://schemas.microsoft.com/office/powerpoint/2010/main" val="166744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680DC5-8574-CF51-CC6C-BA3E482279C5}"/>
              </a:ext>
            </a:extLst>
          </p:cNvPr>
          <p:cNvSpPr>
            <a:spLocks noGrp="1"/>
          </p:cNvSpPr>
          <p:nvPr>
            <p:ph type="title"/>
          </p:nvPr>
        </p:nvSpPr>
        <p:spPr/>
        <p:txBody>
          <a:bodyPr/>
          <a:lstStyle/>
          <a:p>
            <a:r>
              <a:rPr lang="sv-SE" dirty="0">
                <a:cs typeface="Arial"/>
              </a:rPr>
              <a:t>Mun- och tandhälsa</a:t>
            </a:r>
            <a:endParaRPr lang="sv-SE" dirty="0"/>
          </a:p>
        </p:txBody>
      </p:sp>
    </p:spTree>
    <p:extLst>
      <p:ext uri="{BB962C8B-B14F-4D97-AF65-F5344CB8AC3E}">
        <p14:creationId xmlns:p14="http://schemas.microsoft.com/office/powerpoint/2010/main" val="210962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E22278-3B7E-5867-F342-81894E49C449}"/>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Munnen</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6B2106AE-67F9-D826-2014-E92456D9392A}"/>
              </a:ext>
            </a:extLst>
          </p:cNvPr>
          <p:cNvSpPr>
            <a:spLocks noGrp="1"/>
          </p:cNvSpPr>
          <p:nvPr>
            <p:ph sz="quarter" idx="13"/>
          </p:nvPr>
        </p:nvSpPr>
        <p:spPr/>
        <p:txBody>
          <a:bodyPr vert="horz" lIns="0" tIns="0" rIns="0" bIns="0" rtlCol="0" anchor="t">
            <a:noAutofit/>
          </a:bodyPr>
          <a:lstStyle/>
          <a:p>
            <a:pPr marL="287655" indent="-287655"/>
            <a:r>
              <a:rPr lang="sv-SE" sz="2000" dirty="0">
                <a:solidFill>
                  <a:srgbClr val="2D2829"/>
                </a:solidFill>
                <a:latin typeface="Arial"/>
                <a:cs typeface="Arial"/>
              </a:rPr>
              <a:t>Fasa gärna ut </a:t>
            </a:r>
            <a:r>
              <a:rPr lang="sv-SE" dirty="0">
                <a:solidFill>
                  <a:srgbClr val="2D2829"/>
                </a:solidFill>
                <a:latin typeface="Arial"/>
                <a:cs typeface="Arial"/>
              </a:rPr>
              <a:t>nappen och nappflaskan</a:t>
            </a:r>
            <a:endParaRPr lang="sv-SE" sz="2000" dirty="0">
              <a:solidFill>
                <a:srgbClr val="2D2829"/>
              </a:solidFill>
              <a:latin typeface="Arial" panose="020B0604020202020204" pitchFamily="34" charset="0"/>
              <a:cs typeface="Arial" panose="020B0604020202020204" pitchFamily="34" charset="0"/>
            </a:endParaRPr>
          </a:p>
          <a:p>
            <a:pPr marL="287655" indent="-287655"/>
            <a:r>
              <a:rPr lang="sv-SE" sz="2000" dirty="0">
                <a:solidFill>
                  <a:srgbClr val="2D2829"/>
                </a:solidFill>
                <a:latin typeface="Arial"/>
                <a:cs typeface="Arial"/>
              </a:rPr>
              <a:t>Låt munnen vila mellan måltiderna</a:t>
            </a:r>
          </a:p>
          <a:p>
            <a:pPr marL="287655" indent="-287655"/>
            <a:r>
              <a:rPr lang="sv-SE" sz="2000" dirty="0">
                <a:solidFill>
                  <a:srgbClr val="2D2829"/>
                </a:solidFill>
                <a:latin typeface="Arial"/>
                <a:cs typeface="Arial"/>
              </a:rPr>
              <a:t>Borsta tänderna</a:t>
            </a:r>
          </a:p>
          <a:p>
            <a:pPr marL="287655" indent="-287655"/>
            <a:r>
              <a:rPr lang="sv-SE" dirty="0">
                <a:solidFill>
                  <a:srgbClr val="2D2829"/>
                </a:solidFill>
                <a:latin typeface="Arial"/>
                <a:cs typeface="Arial"/>
              </a:rPr>
              <a:t>Använd tandkräm med fluorid</a:t>
            </a:r>
          </a:p>
          <a:p>
            <a:pPr marL="287655" indent="-287655"/>
            <a:r>
              <a:rPr lang="sv-SE" sz="2000" dirty="0">
                <a:solidFill>
                  <a:srgbClr val="2D2829"/>
                </a:solidFill>
                <a:latin typeface="Arial"/>
                <a:cs typeface="Arial"/>
              </a:rPr>
              <a:t>Barnet kan koordinera</a:t>
            </a:r>
            <a:r>
              <a:rPr lang="sv-SE" dirty="0">
                <a:solidFill>
                  <a:srgbClr val="2D2829"/>
                </a:solidFill>
                <a:latin typeface="Arial"/>
                <a:cs typeface="Arial"/>
              </a:rPr>
              <a:t> munnens olika delar</a:t>
            </a:r>
            <a:endParaRPr lang="sv-SE" sz="2000" dirty="0">
              <a:solidFill>
                <a:srgbClr val="2D2829"/>
              </a:solidFill>
              <a:latin typeface="Arial" panose="020B0604020202020204" pitchFamily="34" charset="0"/>
              <a:cs typeface="Arial" panose="020B0604020202020204" pitchFamily="34" charset="0"/>
            </a:endParaRPr>
          </a:p>
          <a:p>
            <a:pPr marL="287655" indent="-287655"/>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cs typeface="Arial" panose="020B0604020202020204"/>
            </a:endParaRPr>
          </a:p>
          <a:p>
            <a:pPr marL="287655" indent="-287655"/>
            <a:endParaRPr lang="sv-SE" dirty="0">
              <a:highlight>
                <a:srgbClr val="FFFF00"/>
              </a:highlight>
              <a:cs typeface="Arial" panose="020B0604020202020204"/>
            </a:endParaRPr>
          </a:p>
        </p:txBody>
      </p:sp>
      <p:sp>
        <p:nvSpPr>
          <p:cNvPr id="4" name="Platshållare för datum 3">
            <a:extLst>
              <a:ext uri="{FF2B5EF4-FFF2-40B4-BE49-F238E27FC236}">
                <a16:creationId xmlns:a16="http://schemas.microsoft.com/office/drawing/2014/main" id="{492CEA4B-FF87-0D0A-BF2C-150E7425643F}"/>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A8E5415A-54F0-466A-A7CE-8F653DC56A66}"/>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F107B11A-4D56-0C7F-89A4-06851806C9F6}"/>
              </a:ext>
            </a:extLst>
          </p:cNvPr>
          <p:cNvSpPr>
            <a:spLocks noGrp="1"/>
          </p:cNvSpPr>
          <p:nvPr>
            <p:ph type="sldNum" sz="quarter" idx="16"/>
          </p:nvPr>
        </p:nvSpPr>
        <p:spPr/>
        <p:txBody>
          <a:bodyPr/>
          <a:lstStyle/>
          <a:p>
            <a:fld id="{E8645303-2AAE-45D1-913A-B06AE6474513}" type="slidenum">
              <a:rPr lang="sv-SE" smtClean="0"/>
              <a:pPr/>
              <a:t>9</a:t>
            </a:fld>
            <a:endParaRPr lang="sv-SE" dirty="0"/>
          </a:p>
        </p:txBody>
      </p:sp>
      <p:pic>
        <p:nvPicPr>
          <p:cNvPr id="7" name="Platshållare för innehåll 5">
            <a:extLst>
              <a:ext uri="{FF2B5EF4-FFF2-40B4-BE49-F238E27FC236}">
                <a16:creationId xmlns:a16="http://schemas.microsoft.com/office/drawing/2014/main" id="{F312D8D1-52FF-43F0-5B43-4E26A286D51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447EF238-BAEE-79F6-FBF3-91CEFB1CCF73}"/>
              </a:ext>
            </a:extLst>
          </p:cNvPr>
          <p:cNvPicPr>
            <a:picLocks noChangeAspect="1"/>
          </p:cNvPicPr>
          <p:nvPr/>
        </p:nvPicPr>
        <p:blipFill>
          <a:blip r:embed="rId4"/>
          <a:stretch>
            <a:fillRect/>
          </a:stretch>
        </p:blipFill>
        <p:spPr>
          <a:xfrm>
            <a:off x="7663603" y="1307805"/>
            <a:ext cx="4023001" cy="3673678"/>
          </a:xfrm>
          <a:prstGeom prst="rect">
            <a:avLst/>
          </a:prstGeom>
        </p:spPr>
      </p:pic>
    </p:spTree>
    <p:extLst>
      <p:ext uri="{BB962C8B-B14F-4D97-AF65-F5344CB8AC3E}">
        <p14:creationId xmlns:p14="http://schemas.microsoft.com/office/powerpoint/2010/main" val="2202295677"/>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5E8BBB034B9F64FAD37E9BEAE60D937" ma:contentTypeVersion="2" ma:contentTypeDescription="Skapa ett nytt dokument." ma:contentTypeScope="" ma:versionID="2d39584ad15d38ca3e15dfbb05f1e583">
  <xsd:schema xmlns:xsd="http://www.w3.org/2001/XMLSchema" xmlns:xs="http://www.w3.org/2001/XMLSchema" xmlns:p="http://schemas.microsoft.com/office/2006/metadata/properties" xmlns:ns2="40ce895f-69b1-464d-89e3-5b225fcdd2ad" targetNamespace="http://schemas.microsoft.com/office/2006/metadata/properties" ma:root="true" ma:fieldsID="681fdff454f047ecada152ce7639cb60" ns2:_="">
    <xsd:import namespace="40ce895f-69b1-464d-89e3-5b225fcdd2a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e895f-69b1-464d-89e3-5b225fcdd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4810F0-667A-4FF4-BC8A-F4D3F2605954}">
  <ds:schemaRefs>
    <ds:schemaRef ds:uri="http://schemas.microsoft.com/sharepoint/v3/contenttype/forms"/>
  </ds:schemaRefs>
</ds:datastoreItem>
</file>

<file path=customXml/itemProps2.xml><?xml version="1.0" encoding="utf-8"?>
<ds:datastoreItem xmlns:ds="http://schemas.openxmlformats.org/officeDocument/2006/customXml" ds:itemID="{5A27232C-56BF-47B0-B09B-3A4A4987A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e895f-69b1-464d-89e3-5b225fcdd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914793-909B-4EF2-AF2D-D496FAEF4C4D}">
  <ds:schemaRefs>
    <ds:schemaRef ds:uri="http://purl.org/dc/terms/"/>
    <ds:schemaRef ds:uri="http://schemas.openxmlformats.org/package/2006/metadata/core-properties"/>
    <ds:schemaRef ds:uri="http://schemas.microsoft.com/office/2006/documentManagement/types"/>
    <ds:schemaRef ds:uri="http://purl.org/dc/elements/1.1/"/>
    <ds:schemaRef ds:uri="40ce895f-69b1-464d-89e3-5b225fcdd2ad"/>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417</TotalTime>
  <Words>2977</Words>
  <Application>Microsoft Office PowerPoint</Application>
  <PresentationFormat>Bredbild</PresentationFormat>
  <Paragraphs>381</Paragraphs>
  <Slides>22</Slides>
  <Notes>17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Arial</vt:lpstr>
      <vt:lpstr>Arial,Sans-Serif</vt:lpstr>
      <vt:lpstr>Calibri</vt:lpstr>
      <vt:lpstr>Region Halland - blå</vt:lpstr>
      <vt:lpstr>Det här bildspelet är producerat av regionkontorets strategiska  barnhälsovård  2023  </vt:lpstr>
      <vt:lpstr>Välkommen till barnhälsovårdens föräldragruppsverksamhet</vt:lpstr>
      <vt:lpstr> Det kompetenta barnet </vt:lpstr>
      <vt:lpstr>”Nej!” – att ha en egen vilja</vt:lpstr>
      <vt:lpstr>Språkutveckling</vt:lpstr>
      <vt:lpstr>Barnets första ord</vt:lpstr>
      <vt:lpstr>Barnets språkförståelse</vt:lpstr>
      <vt:lpstr>Mun- och tandhälsa</vt:lpstr>
      <vt:lpstr> Munnen </vt:lpstr>
      <vt:lpstr>Mat och näring</vt:lpstr>
      <vt:lpstr> Matvanor </vt:lpstr>
      <vt:lpstr>Barnsäkerhet</vt:lpstr>
      <vt:lpstr>Barnsäkerhet och rörelse</vt:lpstr>
      <vt:lpstr>Vardagsliv</vt:lpstr>
      <vt:lpstr> Syskon </vt:lpstr>
      <vt:lpstr>Förskolan och  familjedaghem </vt:lpstr>
      <vt:lpstr>Balans mellan  familje- och yrkesliv</vt:lpstr>
      <vt:lpstr>Avslutning och sammanfattning</vt:lpstr>
      <vt:lpstr>Övrig information och råd</vt:lpstr>
      <vt:lpstr>Vaccinationer under barnets  första fem levnadsår</vt:lpstr>
      <vt:lpstr>Råd om vård dygnet runt</vt:lpstr>
      <vt:lpstr>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24</cp:revision>
  <dcterms:created xsi:type="dcterms:W3CDTF">2023-05-23T07:17:52Z</dcterms:created>
  <dcterms:modified xsi:type="dcterms:W3CDTF">2023-10-24T12:30:14Z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0x01010045E8BBB034B9F64FAD37E9BEAE60D937</vt:lpwstr>
  </property>
  <property fmtid="{D5CDD505-2E9C-101B-9397-08002B2CF9AE}" pid="3" name="Order">
    <vt:r8>292000</vt:r8>
  </property>
  <property fmtid="{D5CDD505-2E9C-101B-9397-08002B2CF9AE}" pid="4" name="MediaServiceImageTags">
    <vt:lpwstr/>
  </property>
</Properties>
</file>