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9"/>
  </p:notesMasterIdLst>
  <p:handoutMasterIdLst>
    <p:handoutMasterId r:id="rId10"/>
  </p:handoutMasterIdLst>
  <p:sldIdLst>
    <p:sldId id="284" r:id="rId5"/>
    <p:sldId id="285" r:id="rId6"/>
    <p:sldId id="303" r:id="rId7"/>
    <p:sldId id="286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285"/>
            <p14:sldId id="303"/>
            <p14:sldId id="286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2024-04-24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2024-04-23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9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411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433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F9D045DA-39E2-34B2-8C21-22BCB49EEC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5638573"/>
            <a:ext cx="12193200" cy="125005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733549"/>
            <a:ext cx="8642350" cy="1805293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1271230"/>
            <a:ext cx="8642350" cy="360000"/>
          </a:xfrm>
        </p:spPr>
        <p:txBody>
          <a:bodyPr/>
          <a:lstStyle>
            <a:lvl1pPr marL="0" indent="0" algn="ctr">
              <a:buNone/>
              <a:defRPr sz="17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860762" y="6008395"/>
            <a:ext cx="2470476" cy="534323"/>
          </a:xfrm>
          <a:prstGeom prst="rect">
            <a:avLst/>
          </a:prstGeom>
        </p:spPr>
      </p:pic>
      <p:pic>
        <p:nvPicPr>
          <p:cNvPr id="14" name="Bild 13">
            <a:extLst>
              <a:ext uri="{FF2B5EF4-FFF2-40B4-BE49-F238E27FC236}">
                <a16:creationId xmlns:a16="http://schemas.microsoft.com/office/drawing/2014/main" id="{A95CE98D-E74C-3561-7857-34A818A8DE5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-11"/>
            <a:ext cx="3204000" cy="261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568825"/>
            <a:ext cx="10585449" cy="787356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822451" y="2746867"/>
            <a:ext cx="4547098" cy="98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>
            <a:extLst>
              <a:ext uri="{FF2B5EF4-FFF2-40B4-BE49-F238E27FC236}">
                <a16:creationId xmlns:a16="http://schemas.microsoft.com/office/drawing/2014/main" id="{D30A8F9D-AE71-9E3D-AA08-BFFA693C51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2901" y="4734000"/>
            <a:ext cx="3429099" cy="2124000"/>
          </a:xfrm>
          <a:prstGeom prst="rect">
            <a:avLst/>
          </a:prstGeom>
        </p:spPr>
      </p:pic>
      <p:pic>
        <p:nvPicPr>
          <p:cNvPr id="11" name="Bild 10">
            <a:extLst>
              <a:ext uri="{FF2B5EF4-FFF2-40B4-BE49-F238E27FC236}">
                <a16:creationId xmlns:a16="http://schemas.microsoft.com/office/drawing/2014/main" id="{23448700-5221-CA86-3E25-08F7526DE5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11"/>
            <a:ext cx="3204000" cy="261114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31128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200" spc="0" baseline="0"/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 1">
    <p:bg>
      <p:bgPr>
        <a:solidFill>
          <a:srgbClr val="E5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602623" y="1431068"/>
            <a:ext cx="557172" cy="439873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3075" y="1963376"/>
            <a:ext cx="8705852" cy="325632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602623" y="1431068"/>
            <a:ext cx="557172" cy="439873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3075" y="1963376"/>
            <a:ext cx="8705852" cy="325632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2867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 dirty="0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 dirty="0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dirty="0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dirty="0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dirty="0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dirty="0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81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2ECE8A11-9736-47FB-3F11-E1CECDA2E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340" y="2526353"/>
            <a:ext cx="9641320" cy="1805293"/>
          </a:xfrm>
        </p:spPr>
        <p:txBody>
          <a:bodyPr/>
          <a:lstStyle/>
          <a:p>
            <a:r>
              <a:rPr lang="sv-SE" dirty="0"/>
              <a:t>Nya inställningar på 1177.se som går över till VAS – gäller ombud för barn under 13 år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363C09F6-E7EC-3309-9D65-94762EBE8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</p:spPr>
        <p:txBody>
          <a:bodyPr anchor="ctr">
            <a:normAutofit/>
          </a:bodyPr>
          <a:lstStyle/>
          <a:p>
            <a:r>
              <a:rPr lang="sv-SE" dirty="0"/>
              <a:t>Inställningar som ombud kan göra för barn under 13 </a:t>
            </a:r>
            <a:r>
              <a:rPr lang="sv-SE"/>
              <a:t>år förändras </a:t>
            </a:r>
            <a:r>
              <a:rPr lang="sv-SE" dirty="0"/>
              <a:t>från vecka 17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40522BB4-7743-1AD5-7B8D-FF44CD04B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512858" cy="4535488"/>
          </a:xfrm>
        </p:spPr>
        <p:txBody>
          <a:bodyPr>
            <a:normAutofit/>
          </a:bodyPr>
          <a:lstStyle/>
          <a:p>
            <a:pPr marL="0" indent="0" rtl="0" fontAlgn="base">
              <a:lnSpc>
                <a:spcPct val="90000"/>
              </a:lnSpc>
              <a:buNone/>
            </a:pPr>
            <a:r>
              <a:rPr lang="sv-SE" dirty="0"/>
              <a:t>Uppdateringen av 1177 e-tjänster vecka 17 innebär bland annat att: </a:t>
            </a:r>
            <a:br>
              <a:rPr lang="sv-SE" dirty="0"/>
            </a:br>
            <a:br>
              <a:rPr lang="sv-SE" dirty="0"/>
            </a:br>
            <a:r>
              <a:rPr lang="sv-SE" b="1" dirty="0"/>
              <a:t>Vårdnadshavare som ombud för barn under 13 år får möjlighet att välja</a:t>
            </a:r>
          </a:p>
          <a:p>
            <a:pPr fontAlgn="base">
              <a:lnSpc>
                <a:spcPct val="90000"/>
              </a:lnSpc>
            </a:pPr>
            <a:r>
              <a:rPr lang="sv-SE" dirty="0"/>
              <a:t>att dela ett mobilnummer med vården. Mobilnumret förs då automtiskt över till fältet </a:t>
            </a:r>
            <a:r>
              <a:rPr lang="sv-SE" b="1" dirty="0"/>
              <a:t>Mobilnummer 1 </a:t>
            </a:r>
            <a:r>
              <a:rPr lang="sv-SE" dirty="0"/>
              <a:t>i barnets </a:t>
            </a:r>
            <a:r>
              <a:rPr lang="sv-SE" dirty="0" err="1"/>
              <a:t>patientvy</a:t>
            </a:r>
            <a:r>
              <a:rPr lang="sv-SE" dirty="0"/>
              <a:t> under patientuppgifter i VAS och samtycke till sms-påminnelse bockas i och aktiveras.</a:t>
            </a:r>
          </a:p>
          <a:p>
            <a:pPr fontAlgn="base">
              <a:lnSpc>
                <a:spcPct val="90000"/>
              </a:lnSpc>
            </a:pPr>
            <a:r>
              <a:rPr lang="sv-SE" b="0" i="0" dirty="0">
                <a:effectLst/>
              </a:rPr>
              <a:t>att enbart få digital information för barnets vårdbesök till exempel kallelse. </a:t>
            </a:r>
            <a:r>
              <a:rPr lang="sv-SE" dirty="0"/>
              <a:t>Informationen går över till VAS – även det under fliken patientuppgifter.</a:t>
            </a:r>
          </a:p>
          <a:p>
            <a:pPr fontAlgn="base">
              <a:lnSpc>
                <a:spcPct val="90000"/>
              </a:lnSpc>
            </a:pPr>
            <a:endParaRPr lang="sv-SE" dirty="0"/>
          </a:p>
          <a:p>
            <a:pPr>
              <a:lnSpc>
                <a:spcPct val="90000"/>
              </a:lnSpc>
            </a:pPr>
            <a:endParaRPr lang="sv-SE" sz="150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>
          <a:xfrm>
            <a:off x="11227469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2</a:t>
            </a:fld>
            <a:endParaRPr lang="sv-SE"/>
          </a:p>
        </p:txBody>
      </p:sp>
      <p:pic>
        <p:nvPicPr>
          <p:cNvPr id="8" name="Platshållare för innehåll 7" descr="En bild som visar text, skärmbild, Webbplats, Webbsida&#10;&#10;Automatiskt genererad beskrivning">
            <a:extLst>
              <a:ext uri="{FF2B5EF4-FFF2-40B4-BE49-F238E27FC236}">
                <a16:creationId xmlns:a16="http://schemas.microsoft.com/office/drawing/2014/main" id="{B79F511D-3A0B-E7E9-0711-D093DBF087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27" t="-816" r="23532" b="816"/>
          <a:stretch/>
        </p:blipFill>
        <p:spPr>
          <a:xfrm>
            <a:off x="7210696" y="1665287"/>
            <a:ext cx="4580709" cy="449282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6E9E8E-5108-F698-6CA4-04A6E4CC5E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7807" y="0"/>
            <a:ext cx="10585450" cy="1295400"/>
          </a:xfrm>
        </p:spPr>
        <p:txBody>
          <a:bodyPr anchor="ctr">
            <a:normAutofit/>
          </a:bodyPr>
          <a:lstStyle/>
          <a:p>
            <a:r>
              <a:rPr lang="sv-SE" dirty="0"/>
              <a:t>Viktigt att veta och tänka på: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628E53-F90D-35D8-564D-67781481A5F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72651" y="1154983"/>
            <a:ext cx="6347564" cy="5758254"/>
          </a:xfrm>
        </p:spPr>
        <p:txBody>
          <a:bodyPr>
            <a:normAutofit/>
          </a:bodyPr>
          <a:lstStyle/>
          <a:p>
            <a:pPr fontAlgn="base">
              <a:lnSpc>
                <a:spcPct val="90000"/>
              </a:lnSpc>
            </a:pPr>
            <a:r>
              <a:rPr lang="sv-SE" dirty="0"/>
              <a:t>Det går inte att avgöra om det är ett mobilnummer till vårdnadshavare eller barn som läggs in från 1177.se till VAS.</a:t>
            </a:r>
          </a:p>
          <a:p>
            <a:pPr fontAlgn="base">
              <a:lnSpc>
                <a:spcPct val="90000"/>
              </a:lnSpc>
            </a:pPr>
            <a:r>
              <a:rPr lang="sv-SE" b="0" i="0" dirty="0">
                <a:effectLst/>
              </a:rPr>
              <a:t>Telefonnummer, samtycke till sms-påminnelse och önskemål om </a:t>
            </a:r>
            <a:r>
              <a:rPr lang="sv-SE" dirty="0"/>
              <a:t>att vården skickar kallelser digitalt (och inte papper) ändras </a:t>
            </a:r>
            <a:r>
              <a:rPr lang="sv-SE" b="1" u="sng" dirty="0"/>
              <a:t>inte</a:t>
            </a:r>
            <a:r>
              <a:rPr lang="sv-SE" b="1" dirty="0"/>
              <a:t> </a:t>
            </a:r>
            <a:r>
              <a:rPr lang="sv-SE" dirty="0"/>
              <a:t>när barnet fyller 13 år varken i</a:t>
            </a:r>
            <a:r>
              <a:rPr lang="sv-SE" b="0" i="0" dirty="0">
                <a:effectLst/>
              </a:rPr>
              <a:t> VAS eller i 1177 e-tjänster. Det krävs att barnet som fyllt 13 år loggar in och uppdaterar uppgifterna via 1177.se eller vården gör det via VAS. </a:t>
            </a:r>
            <a:br>
              <a:rPr lang="sv-SE" b="0" i="0" dirty="0">
                <a:effectLst/>
              </a:rPr>
            </a:br>
            <a:br>
              <a:rPr lang="sv-SE" b="0" i="0" dirty="0">
                <a:effectLst/>
              </a:rPr>
            </a:br>
            <a:r>
              <a:rPr lang="sv-SE" b="0" i="0" dirty="0">
                <a:effectLst/>
              </a:rPr>
              <a:t>Första gången </a:t>
            </a:r>
            <a:r>
              <a:rPr lang="sv-SE" dirty="0"/>
              <a:t>barn som fyllt 13 år loggar in själv får barnet upp frågan om telefonnummer och övriga inställningar stämmer.</a:t>
            </a:r>
            <a:endParaRPr lang="sv-SE" b="0" i="0" dirty="0">
              <a:effectLst/>
            </a:endParaRPr>
          </a:p>
          <a:p>
            <a:pPr fontAlgn="base">
              <a:lnSpc>
                <a:spcPct val="90000"/>
              </a:lnSpc>
            </a:pPr>
            <a:r>
              <a:rPr lang="sv-SE" dirty="0"/>
              <a:t>Fortsatt mycket </a:t>
            </a:r>
            <a:r>
              <a:rPr lang="sv-SE" b="1" dirty="0"/>
              <a:t>viktigt</a:t>
            </a:r>
            <a:r>
              <a:rPr lang="sv-SE" dirty="0"/>
              <a:t> att lägga in </a:t>
            </a:r>
            <a:r>
              <a:rPr lang="sv-SE" b="1" dirty="0"/>
              <a:t>mobilnummer </a:t>
            </a:r>
            <a:r>
              <a:rPr lang="sv-SE" dirty="0"/>
              <a:t>under</a:t>
            </a:r>
            <a:r>
              <a:rPr lang="sv-SE" b="1" dirty="0"/>
              <a:t> fliken Närstående </a:t>
            </a:r>
            <a:r>
              <a:rPr lang="sv-SE" dirty="0"/>
              <a:t>i barnets </a:t>
            </a:r>
            <a:r>
              <a:rPr lang="sv-SE" dirty="0" err="1"/>
              <a:t>patientvy</a:t>
            </a:r>
            <a:r>
              <a:rPr lang="sv-SE" dirty="0"/>
              <a:t> i VAS. Endast då får vårdnadshavare sms-påminnelse som hen önskat som ombud i 1177.se inför sitt barns besök till vården. Detta eftersom åldersgränsen för sms-påminnelse i VAS kräver att det finns minst ett mobilnummer till vårdnadshavare inlagt under närståendefliken.</a:t>
            </a:r>
          </a:p>
          <a:p>
            <a:pPr marL="0" indent="0" rtl="0" fontAlgn="base">
              <a:lnSpc>
                <a:spcPct val="90000"/>
              </a:lnSpc>
              <a:buNone/>
            </a:pPr>
            <a:endParaRPr lang="sv-SE" sz="1400" b="0" i="0" dirty="0">
              <a:effectLst/>
            </a:endParaRPr>
          </a:p>
          <a:p>
            <a:pPr>
              <a:lnSpc>
                <a:spcPct val="90000"/>
              </a:lnSpc>
            </a:pPr>
            <a:endParaRPr lang="sv-SE" sz="1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88E322-B62C-0422-D89F-AF61E6ED1E61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752138" y="6451600"/>
            <a:ext cx="1439862" cy="32385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50B01C-6C4F-B677-1262-3A25DAACED2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51600"/>
            <a:ext cx="4114800" cy="32385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8A8B10-7831-186B-E86B-0833840FA67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76100" y="6451600"/>
            <a:ext cx="215900" cy="32385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pic>
        <p:nvPicPr>
          <p:cNvPr id="7" name="Platshållare för innehåll 7" descr="En bild som visar text, skärmbild, programvara, nummer&#10;&#10;Automatiskt genererad beskrivning">
            <a:extLst>
              <a:ext uri="{FF2B5EF4-FFF2-40B4-BE49-F238E27FC236}">
                <a16:creationId xmlns:a16="http://schemas.microsoft.com/office/drawing/2014/main" id="{2E8FCFAF-9869-B948-1C73-83459C5AF1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35" r="46797"/>
          <a:stretch/>
        </p:blipFill>
        <p:spPr>
          <a:xfrm>
            <a:off x="6952694" y="584199"/>
            <a:ext cx="4639168" cy="540148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1EA7FF0F-B258-C54E-59BC-BA36DD1F0740}"/>
              </a:ext>
            </a:extLst>
          </p:cNvPr>
          <p:cNvSpPr/>
          <p:nvPr/>
        </p:nvSpPr>
        <p:spPr>
          <a:xfrm>
            <a:off x="7086600" y="4961467"/>
            <a:ext cx="2785533" cy="1024215"/>
          </a:xfrm>
          <a:prstGeom prst="round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439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6E3DE5-D89E-66D2-C965-B12C9C5E1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10752138" y="7213600"/>
            <a:ext cx="1439862" cy="323850"/>
          </a:xfrm>
        </p:spPr>
        <p:txBody>
          <a:bodyPr/>
          <a:lstStyle/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7213600"/>
            <a:ext cx="4114800" cy="323850"/>
          </a:xfrm>
        </p:spPr>
        <p:txBody>
          <a:bodyPr/>
          <a:lstStyle/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11976100" y="7213600"/>
            <a:ext cx="2159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blå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blå.potx" id="{6BA8BB55-3B14-4EE4-92C8-60897B29904C}" vid="{3FBAA974-E833-430A-9ED5-6C1BE233EBBD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c3a147-0d64-46aa-a281-dc97358e8373">
      <Terms xmlns="http://schemas.microsoft.com/office/infopath/2007/PartnerControls"/>
    </lcf76f155ced4ddcb4097134ff3c332f>
    <TaxCatchAll xmlns="d7532cd0-e888-47d6-8f58-db0210f2500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6" ma:contentTypeDescription="Skapa ett nytt dokument." ma:contentTypeScope="" ma:versionID="01f1a39bc190ab59fae13d04e7ce271f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282790d72a3f219481a76a50ef374ff8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bfeac4f-1a26-4db9-9530-e25f4320ca0c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914793-909B-4EF2-AF2D-D496FAEF4C4D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d7532cd0-e888-47d6-8f58-db0210f25002"/>
    <ds:schemaRef ds:uri="http://schemas.microsoft.com/office/2006/documentManagement/types"/>
    <ds:schemaRef ds:uri="10c3a147-0d64-46aa-a281-dc97358e8373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818B1D-B552-4C19-A9F0-3F1DEC5FE1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4810F0-667A-4FF4-BC8A-F4D3F26059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Halland_blå_version2</Template>
  <TotalTime>1494</TotalTime>
  <Words>318</Words>
  <Application>Microsoft Office PowerPoint</Application>
  <PresentationFormat>Bredbild</PresentationFormat>
  <Paragraphs>24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Arial</vt:lpstr>
      <vt:lpstr>Region Halland - blå</vt:lpstr>
      <vt:lpstr>Nya inställningar på 1177.se som går över till VAS – gäller ombud för barn under 13 år </vt:lpstr>
      <vt:lpstr>Inställningar som ombud kan göra för barn under 13 år förändras från vecka 17</vt:lpstr>
      <vt:lpstr>Viktigt att veta och tänka på: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Tavelin Charlotte RK</dc:creator>
  <cp:keywords>class='Open'</cp:keywords>
  <cp:lastModifiedBy>Lidman Katarina RK</cp:lastModifiedBy>
  <cp:revision>8</cp:revision>
  <dcterms:created xsi:type="dcterms:W3CDTF">2024-04-19T06:46:07Z</dcterms:created>
  <dcterms:modified xsi:type="dcterms:W3CDTF">2024-04-24T08:41:45Z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0x010100129BBCBF21362E4099AE6C2F27C58737</vt:lpwstr>
  </property>
  <property fmtid="{D5CDD505-2E9C-101B-9397-08002B2CF9AE}" pid="3" name="Order">
    <vt:r8>292000</vt:r8>
  </property>
  <property fmtid="{D5CDD505-2E9C-101B-9397-08002B2CF9AE}" pid="4" name="MediaServiceImageTags">
    <vt:lpwstr/>
  </property>
</Properties>
</file>