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1.xml" ContentType="application/inkml+xml"/>
  <Override PartName="/ppt/ink/ink2.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29"/>
  </p:notesMasterIdLst>
  <p:handoutMasterIdLst>
    <p:handoutMasterId r:id="rId30"/>
  </p:handoutMasterIdLst>
  <p:sldIdLst>
    <p:sldId id="301" r:id="rId5"/>
    <p:sldId id="332" r:id="rId6"/>
    <p:sldId id="331" r:id="rId7"/>
    <p:sldId id="304" r:id="rId8"/>
    <p:sldId id="305" r:id="rId9"/>
    <p:sldId id="261" r:id="rId10"/>
    <p:sldId id="262" r:id="rId11"/>
    <p:sldId id="333" r:id="rId12"/>
    <p:sldId id="307" r:id="rId13"/>
    <p:sldId id="265" r:id="rId14"/>
    <p:sldId id="327" r:id="rId15"/>
    <p:sldId id="323" r:id="rId16"/>
    <p:sldId id="260" r:id="rId17"/>
    <p:sldId id="272" r:id="rId18"/>
    <p:sldId id="324" r:id="rId19"/>
    <p:sldId id="330" r:id="rId20"/>
    <p:sldId id="329" r:id="rId21"/>
    <p:sldId id="328" r:id="rId22"/>
    <p:sldId id="322" r:id="rId23"/>
    <p:sldId id="269" r:id="rId24"/>
    <p:sldId id="310" r:id="rId25"/>
    <p:sldId id="271" r:id="rId26"/>
    <p:sldId id="321" r:id="rId27"/>
    <p:sldId id="334" r:id="rId28"/>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0332FA32-E790-4CD3-86B6-B248B4EADE8B}">
          <p14:sldIdLst/>
        </p14:section>
        <p14:section name="Presentation" id="{3A8E3980-A42D-493A-9520-B376ACD18F40}">
          <p14:sldIdLst>
            <p14:sldId id="301"/>
            <p14:sldId id="332"/>
            <p14:sldId id="331"/>
            <p14:sldId id="304"/>
            <p14:sldId id="305"/>
            <p14:sldId id="261"/>
            <p14:sldId id="262"/>
            <p14:sldId id="333"/>
            <p14:sldId id="307"/>
            <p14:sldId id="265"/>
            <p14:sldId id="327"/>
            <p14:sldId id="323"/>
            <p14:sldId id="260"/>
            <p14:sldId id="272"/>
            <p14:sldId id="324"/>
            <p14:sldId id="330"/>
            <p14:sldId id="329"/>
            <p14:sldId id="328"/>
            <p14:sldId id="322"/>
            <p14:sldId id="269"/>
            <p14:sldId id="310"/>
            <p14:sldId id="271"/>
            <p14:sldId id="321"/>
            <p14:sldId id="334"/>
          </p14:sldIdLst>
        </p14:section>
        <p14:section name="Exempelsidor" id="{4A760F55-63D0-441C-9AC0-AA6EC905C8DE}">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7962F6-AC49-8D8B-4159-EEE8AE6B7085}" v="125" dt="2024-04-23T11:58:46.304"/>
    <p1510:client id="{F0C32FBD-FFC8-42F3-AFE3-BC33E5199B7C}" v="4" dt="2024-04-22T07:20:47.07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6533" autoAdjust="0"/>
  </p:normalViewPr>
  <p:slideViewPr>
    <p:cSldViewPr snapToGrid="0">
      <p:cViewPr varScale="1">
        <p:scale>
          <a:sx n="60" d="100"/>
          <a:sy n="60" d="100"/>
        </p:scale>
        <p:origin x="2514"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dman Katarina RK" userId="S::katarina.lidman@regionhalland.se::b38f516a-1c18-42cd-9274-06a8a21be50f" providerId="AD" clId="Web-{F0C32FBD-FFC8-42F3-AFE3-BC33E5199B7C}"/>
    <pc:docChg chg="modSld">
      <pc:chgData name="Lidman Katarina RK" userId="S::katarina.lidman@regionhalland.se::b38f516a-1c18-42cd-9274-06a8a21be50f" providerId="AD" clId="Web-{F0C32FBD-FFC8-42F3-AFE3-BC33E5199B7C}" dt="2024-04-22T07:20:47.079" v="3" actId="20577"/>
      <pc:docMkLst>
        <pc:docMk/>
      </pc:docMkLst>
      <pc:sldChg chg="modSp">
        <pc:chgData name="Lidman Katarina RK" userId="S::katarina.lidman@regionhalland.se::b38f516a-1c18-42cd-9274-06a8a21be50f" providerId="AD" clId="Web-{F0C32FBD-FFC8-42F3-AFE3-BC33E5199B7C}" dt="2024-04-22T07:20:47.079" v="3" actId="20577"/>
        <pc:sldMkLst>
          <pc:docMk/>
          <pc:sldMk cId="3561714417" sldId="305"/>
        </pc:sldMkLst>
        <pc:spChg chg="mod">
          <ac:chgData name="Lidman Katarina RK" userId="S::katarina.lidman@regionhalland.se::b38f516a-1c18-42cd-9274-06a8a21be50f" providerId="AD" clId="Web-{F0C32FBD-FFC8-42F3-AFE3-BC33E5199B7C}" dt="2024-04-22T07:20:47.079" v="3" actId="20577"/>
          <ac:spMkLst>
            <pc:docMk/>
            <pc:sldMk cId="3561714417" sldId="305"/>
            <ac:spMk id="12" creationId="{2CC1CBD1-C14C-3D47-A054-172418857043}"/>
          </ac:spMkLst>
        </pc:spChg>
      </pc:sldChg>
    </pc:docChg>
  </pc:docChgLst>
  <pc:docChgLst>
    <pc:chgData name="Widaeus Åsa RK" userId="S::asa.widaeus@regionhalland.se::16aa7ccb-31c9-4e67-a84e-09b7f8a0d0e1" providerId="AD" clId="Web-{8FE111AF-285C-E0FE-85CE-F7E5B20A98FB}"/>
    <pc:docChg chg="modSld">
      <pc:chgData name="Widaeus Åsa RK" userId="S::asa.widaeus@regionhalland.se::16aa7ccb-31c9-4e67-a84e-09b7f8a0d0e1" providerId="AD" clId="Web-{8FE111AF-285C-E0FE-85CE-F7E5B20A98FB}" dt="2024-04-04T11:51:49.542" v="137" actId="20577"/>
      <pc:docMkLst>
        <pc:docMk/>
      </pc:docMkLst>
      <pc:sldChg chg="modSp">
        <pc:chgData name="Widaeus Åsa RK" userId="S::asa.widaeus@regionhalland.se::16aa7ccb-31c9-4e67-a84e-09b7f8a0d0e1" providerId="AD" clId="Web-{8FE111AF-285C-E0FE-85CE-F7E5B20A98FB}" dt="2024-04-04T11:47:58.232" v="128" actId="20577"/>
        <pc:sldMkLst>
          <pc:docMk/>
          <pc:sldMk cId="1484479419" sldId="260"/>
        </pc:sldMkLst>
        <pc:spChg chg="mod">
          <ac:chgData name="Widaeus Åsa RK" userId="S::asa.widaeus@regionhalland.se::16aa7ccb-31c9-4e67-a84e-09b7f8a0d0e1" providerId="AD" clId="Web-{8FE111AF-285C-E0FE-85CE-F7E5B20A98FB}" dt="2024-04-04T11:47:58.232" v="128" actId="20577"/>
          <ac:spMkLst>
            <pc:docMk/>
            <pc:sldMk cId="1484479419" sldId="260"/>
            <ac:spMk id="4" creationId="{4A2DD639-F4AA-7F46-9C26-CC0A9E4FE53A}"/>
          </ac:spMkLst>
        </pc:spChg>
      </pc:sldChg>
      <pc:sldChg chg="addSp delSp">
        <pc:chgData name="Widaeus Åsa RK" userId="S::asa.widaeus@regionhalland.se::16aa7ccb-31c9-4e67-a84e-09b7f8a0d0e1" providerId="AD" clId="Web-{8FE111AF-285C-E0FE-85CE-F7E5B20A98FB}" dt="2024-04-04T11:29:23.025" v="72"/>
        <pc:sldMkLst>
          <pc:docMk/>
          <pc:sldMk cId="1581306222" sldId="261"/>
        </pc:sldMkLst>
        <pc:picChg chg="add del">
          <ac:chgData name="Widaeus Åsa RK" userId="S::asa.widaeus@regionhalland.se::16aa7ccb-31c9-4e67-a84e-09b7f8a0d0e1" providerId="AD" clId="Web-{8FE111AF-285C-E0FE-85CE-F7E5B20A98FB}" dt="2024-04-04T11:29:23.025" v="72"/>
          <ac:picMkLst>
            <pc:docMk/>
            <pc:sldMk cId="1581306222" sldId="261"/>
            <ac:picMk id="3" creationId="{27143BB9-2F6C-3E4C-9734-45F8971664D7}"/>
          </ac:picMkLst>
        </pc:picChg>
      </pc:sldChg>
      <pc:sldChg chg="modSp">
        <pc:chgData name="Widaeus Åsa RK" userId="S::asa.widaeus@regionhalland.se::16aa7ccb-31c9-4e67-a84e-09b7f8a0d0e1" providerId="AD" clId="Web-{8FE111AF-285C-E0FE-85CE-F7E5B20A98FB}" dt="2024-04-04T11:42:56.829" v="107" actId="20577"/>
        <pc:sldMkLst>
          <pc:docMk/>
          <pc:sldMk cId="2806537250" sldId="265"/>
        </pc:sldMkLst>
        <pc:spChg chg="mod">
          <ac:chgData name="Widaeus Åsa RK" userId="S::asa.widaeus@regionhalland.se::16aa7ccb-31c9-4e67-a84e-09b7f8a0d0e1" providerId="AD" clId="Web-{8FE111AF-285C-E0FE-85CE-F7E5B20A98FB}" dt="2024-04-04T11:42:56.829" v="107" actId="20577"/>
          <ac:spMkLst>
            <pc:docMk/>
            <pc:sldMk cId="2806537250" sldId="265"/>
            <ac:spMk id="4" creationId="{226E278F-F0FD-E248-A106-05731624D65D}"/>
          </ac:spMkLst>
        </pc:spChg>
      </pc:sldChg>
      <pc:sldChg chg="modSp">
        <pc:chgData name="Widaeus Åsa RK" userId="S::asa.widaeus@regionhalland.se::16aa7ccb-31c9-4e67-a84e-09b7f8a0d0e1" providerId="AD" clId="Web-{8FE111AF-285C-E0FE-85CE-F7E5B20A98FB}" dt="2024-04-04T11:51:16.964" v="133"/>
        <pc:sldMkLst>
          <pc:docMk/>
          <pc:sldMk cId="2945962465" sldId="271"/>
        </pc:sldMkLst>
        <pc:graphicFrameChg chg="mod modGraphic">
          <ac:chgData name="Widaeus Åsa RK" userId="S::asa.widaeus@regionhalland.se::16aa7ccb-31c9-4e67-a84e-09b7f8a0d0e1" providerId="AD" clId="Web-{8FE111AF-285C-E0FE-85CE-F7E5B20A98FB}" dt="2024-04-04T11:51:16.964" v="133"/>
          <ac:graphicFrameMkLst>
            <pc:docMk/>
            <pc:sldMk cId="2945962465" sldId="271"/>
            <ac:graphicFrameMk id="7" creationId="{3A3C32FC-2E59-134F-A39E-F5D11385E952}"/>
          </ac:graphicFrameMkLst>
        </pc:graphicFrameChg>
      </pc:sldChg>
      <pc:sldChg chg="modSp">
        <pc:chgData name="Widaeus Åsa RK" userId="S::asa.widaeus@regionhalland.se::16aa7ccb-31c9-4e67-a84e-09b7f8a0d0e1" providerId="AD" clId="Web-{8FE111AF-285C-E0FE-85CE-F7E5B20A98FB}" dt="2024-04-04T11:48:26.888" v="131" actId="20577"/>
        <pc:sldMkLst>
          <pc:docMk/>
          <pc:sldMk cId="4182375637" sldId="272"/>
        </pc:sldMkLst>
        <pc:spChg chg="mod">
          <ac:chgData name="Widaeus Åsa RK" userId="S::asa.widaeus@regionhalland.se::16aa7ccb-31c9-4e67-a84e-09b7f8a0d0e1" providerId="AD" clId="Web-{8FE111AF-285C-E0FE-85CE-F7E5B20A98FB}" dt="2024-04-04T11:48:26.888" v="131" actId="20577"/>
          <ac:spMkLst>
            <pc:docMk/>
            <pc:sldMk cId="4182375637" sldId="272"/>
            <ac:spMk id="4" creationId="{81644ED5-E60A-6547-9120-FAF18577563C}"/>
          </ac:spMkLst>
        </pc:spChg>
      </pc:sldChg>
      <pc:sldChg chg="modSp">
        <pc:chgData name="Widaeus Åsa RK" userId="S::asa.widaeus@regionhalland.se::16aa7ccb-31c9-4e67-a84e-09b7f8a0d0e1" providerId="AD" clId="Web-{8FE111AF-285C-E0FE-85CE-F7E5B20A98FB}" dt="2024-04-04T11:23:56.263" v="32" actId="14100"/>
        <pc:sldMkLst>
          <pc:docMk/>
          <pc:sldMk cId="1659498905" sldId="301"/>
        </pc:sldMkLst>
        <pc:spChg chg="mod">
          <ac:chgData name="Widaeus Åsa RK" userId="S::asa.widaeus@regionhalland.se::16aa7ccb-31c9-4e67-a84e-09b7f8a0d0e1" providerId="AD" clId="Web-{8FE111AF-285C-E0FE-85CE-F7E5B20A98FB}" dt="2024-04-04T11:23:56.263" v="32" actId="14100"/>
          <ac:spMkLst>
            <pc:docMk/>
            <pc:sldMk cId="1659498905" sldId="301"/>
            <ac:spMk id="2" creationId="{3B63EA34-CB00-4690-8DF9-CDA85DE5103F}"/>
          </ac:spMkLst>
        </pc:spChg>
      </pc:sldChg>
      <pc:sldChg chg="modSp">
        <pc:chgData name="Widaeus Åsa RK" userId="S::asa.widaeus@regionhalland.se::16aa7ccb-31c9-4e67-a84e-09b7f8a0d0e1" providerId="AD" clId="Web-{8FE111AF-285C-E0FE-85CE-F7E5B20A98FB}" dt="2024-04-04T11:29:24.290" v="76" actId="20577"/>
        <pc:sldMkLst>
          <pc:docMk/>
          <pc:sldMk cId="3561714417" sldId="305"/>
        </pc:sldMkLst>
        <pc:spChg chg="mod">
          <ac:chgData name="Widaeus Åsa RK" userId="S::asa.widaeus@regionhalland.se::16aa7ccb-31c9-4e67-a84e-09b7f8a0d0e1" providerId="AD" clId="Web-{8FE111AF-285C-E0FE-85CE-F7E5B20A98FB}" dt="2024-04-04T11:29:24.290" v="76" actId="20577"/>
          <ac:spMkLst>
            <pc:docMk/>
            <pc:sldMk cId="3561714417" sldId="305"/>
            <ac:spMk id="12" creationId="{2CC1CBD1-C14C-3D47-A054-172418857043}"/>
          </ac:spMkLst>
        </pc:spChg>
      </pc:sldChg>
      <pc:sldChg chg="modSp">
        <pc:chgData name="Widaeus Åsa RK" userId="S::asa.widaeus@regionhalland.se::16aa7ccb-31c9-4e67-a84e-09b7f8a0d0e1" providerId="AD" clId="Web-{8FE111AF-285C-E0FE-85CE-F7E5B20A98FB}" dt="2024-04-04T11:51:49.542" v="137" actId="20577"/>
        <pc:sldMkLst>
          <pc:docMk/>
          <pc:sldMk cId="987043882" sldId="321"/>
        </pc:sldMkLst>
        <pc:spChg chg="mod">
          <ac:chgData name="Widaeus Åsa RK" userId="S::asa.widaeus@regionhalland.se::16aa7ccb-31c9-4e67-a84e-09b7f8a0d0e1" providerId="AD" clId="Web-{8FE111AF-285C-E0FE-85CE-F7E5B20A98FB}" dt="2024-04-04T11:51:49.542" v="137" actId="20577"/>
          <ac:spMkLst>
            <pc:docMk/>
            <pc:sldMk cId="987043882" sldId="321"/>
            <ac:spMk id="5" creationId="{16568827-6867-B3CA-4A23-22A761035026}"/>
          </ac:spMkLst>
        </pc:spChg>
      </pc:sldChg>
      <pc:sldChg chg="modSp">
        <pc:chgData name="Widaeus Åsa RK" userId="S::asa.widaeus@regionhalland.se::16aa7ccb-31c9-4e67-a84e-09b7f8a0d0e1" providerId="AD" clId="Web-{8FE111AF-285C-E0FE-85CE-F7E5B20A98FB}" dt="2024-04-04T11:43:48.078" v="109" actId="20577"/>
        <pc:sldMkLst>
          <pc:docMk/>
          <pc:sldMk cId="1300140572" sldId="327"/>
        </pc:sldMkLst>
        <pc:spChg chg="mod">
          <ac:chgData name="Widaeus Åsa RK" userId="S::asa.widaeus@regionhalland.se::16aa7ccb-31c9-4e67-a84e-09b7f8a0d0e1" providerId="AD" clId="Web-{8FE111AF-285C-E0FE-85CE-F7E5B20A98FB}" dt="2024-04-04T11:43:48.078" v="109" actId="20577"/>
          <ac:spMkLst>
            <pc:docMk/>
            <pc:sldMk cId="1300140572" sldId="327"/>
            <ac:spMk id="3" creationId="{1EFF5085-553E-4343-A379-C9F498108031}"/>
          </ac:spMkLst>
        </pc:spChg>
      </pc:sldChg>
      <pc:sldChg chg="modNotes">
        <pc:chgData name="Widaeus Åsa RK" userId="S::asa.widaeus@regionhalland.se::16aa7ccb-31c9-4e67-a84e-09b7f8a0d0e1" providerId="AD" clId="Web-{8FE111AF-285C-E0FE-85CE-F7E5B20A98FB}" dt="2024-04-04T11:27:56.463" v="66"/>
        <pc:sldMkLst>
          <pc:docMk/>
          <pc:sldMk cId="1701814909" sldId="331"/>
        </pc:sldMkLst>
      </pc:sldChg>
      <pc:sldChg chg="delSp modSp">
        <pc:chgData name="Widaeus Åsa RK" userId="S::asa.widaeus@regionhalland.se::16aa7ccb-31c9-4e67-a84e-09b7f8a0d0e1" providerId="AD" clId="Web-{8FE111AF-285C-E0FE-85CE-F7E5B20A98FB}" dt="2024-04-04T11:25:46.215" v="63"/>
        <pc:sldMkLst>
          <pc:docMk/>
          <pc:sldMk cId="3277239192" sldId="332"/>
        </pc:sldMkLst>
        <pc:spChg chg="mod">
          <ac:chgData name="Widaeus Åsa RK" userId="S::asa.widaeus@regionhalland.se::16aa7ccb-31c9-4e67-a84e-09b7f8a0d0e1" providerId="AD" clId="Web-{8FE111AF-285C-E0FE-85CE-F7E5B20A98FB}" dt="2024-04-04T11:25:40.090" v="62" actId="20577"/>
          <ac:spMkLst>
            <pc:docMk/>
            <pc:sldMk cId="3277239192" sldId="332"/>
            <ac:spMk id="4" creationId="{5514A1E5-B49B-314E-BF36-0E2D15547C3C}"/>
          </ac:spMkLst>
        </pc:spChg>
        <pc:spChg chg="del">
          <ac:chgData name="Widaeus Åsa RK" userId="S::asa.widaeus@regionhalland.se::16aa7ccb-31c9-4e67-a84e-09b7f8a0d0e1" providerId="AD" clId="Web-{8FE111AF-285C-E0FE-85CE-F7E5B20A98FB}" dt="2024-04-04T11:25:46.215" v="63"/>
          <ac:spMkLst>
            <pc:docMk/>
            <pc:sldMk cId="3277239192" sldId="332"/>
            <ac:spMk id="6" creationId="{2C9A414B-627A-8AA5-BCAA-175F5BB8F015}"/>
          </ac:spMkLst>
        </pc:spChg>
      </pc:sldChg>
      <pc:sldChg chg="modSp">
        <pc:chgData name="Widaeus Åsa RK" userId="S::asa.widaeus@regionhalland.se::16aa7ccb-31c9-4e67-a84e-09b7f8a0d0e1" providerId="AD" clId="Web-{8FE111AF-285C-E0FE-85CE-F7E5B20A98FB}" dt="2024-04-04T11:24:36.325" v="39" actId="1076"/>
        <pc:sldMkLst>
          <pc:docMk/>
          <pc:sldMk cId="308488555" sldId="334"/>
        </pc:sldMkLst>
        <pc:spChg chg="mod">
          <ac:chgData name="Widaeus Åsa RK" userId="S::asa.widaeus@regionhalland.se::16aa7ccb-31c9-4e67-a84e-09b7f8a0d0e1" providerId="AD" clId="Web-{8FE111AF-285C-E0FE-85CE-F7E5B20A98FB}" dt="2024-04-04T11:24:36.325" v="39" actId="1076"/>
          <ac:spMkLst>
            <pc:docMk/>
            <pc:sldMk cId="308488555" sldId="334"/>
            <ac:spMk id="2" creationId="{70665539-6B9D-46C0-A149-71BD101CBA2E}"/>
          </ac:spMkLst>
        </pc:spChg>
      </pc:sldChg>
    </pc:docChg>
  </pc:docChgLst>
  <pc:docChgLst>
    <pc:chgData name="Widaeus Åsa RK" userId="S::asa.widaeus@regionhalland.se::16aa7ccb-31c9-4e67-a84e-09b7f8a0d0e1" providerId="AD" clId="Web-{5E7962F6-AC49-8D8B-4159-EEE8AE6B7085}"/>
    <pc:docChg chg="modSld">
      <pc:chgData name="Widaeus Åsa RK" userId="S::asa.widaeus@regionhalland.se::16aa7ccb-31c9-4e67-a84e-09b7f8a0d0e1" providerId="AD" clId="Web-{5E7962F6-AC49-8D8B-4159-EEE8AE6B7085}" dt="2024-04-23T11:58:44.351" v="118" actId="20577"/>
      <pc:docMkLst>
        <pc:docMk/>
      </pc:docMkLst>
      <pc:sldChg chg="modSp">
        <pc:chgData name="Widaeus Åsa RK" userId="S::asa.widaeus@regionhalland.se::16aa7ccb-31c9-4e67-a84e-09b7f8a0d0e1" providerId="AD" clId="Web-{5E7962F6-AC49-8D8B-4159-EEE8AE6B7085}" dt="2024-04-23T11:54:01.345" v="13" actId="20577"/>
        <pc:sldMkLst>
          <pc:docMk/>
          <pc:sldMk cId="3561714417" sldId="305"/>
        </pc:sldMkLst>
        <pc:spChg chg="mod">
          <ac:chgData name="Widaeus Åsa RK" userId="S::asa.widaeus@regionhalland.se::16aa7ccb-31c9-4e67-a84e-09b7f8a0d0e1" providerId="AD" clId="Web-{5E7962F6-AC49-8D8B-4159-EEE8AE6B7085}" dt="2024-04-23T11:54:01.345" v="13" actId="20577"/>
          <ac:spMkLst>
            <pc:docMk/>
            <pc:sldMk cId="3561714417" sldId="305"/>
            <ac:spMk id="12" creationId="{2CC1CBD1-C14C-3D47-A054-172418857043}"/>
          </ac:spMkLst>
        </pc:spChg>
      </pc:sldChg>
      <pc:sldChg chg="modSp">
        <pc:chgData name="Widaeus Åsa RK" userId="S::asa.widaeus@regionhalland.se::16aa7ccb-31c9-4e67-a84e-09b7f8a0d0e1" providerId="AD" clId="Web-{5E7962F6-AC49-8D8B-4159-EEE8AE6B7085}" dt="2024-04-23T11:58:44.351" v="118" actId="20577"/>
        <pc:sldMkLst>
          <pc:docMk/>
          <pc:sldMk cId="1300140572" sldId="327"/>
        </pc:sldMkLst>
        <pc:spChg chg="mod">
          <ac:chgData name="Widaeus Åsa RK" userId="S::asa.widaeus@regionhalland.se::16aa7ccb-31c9-4e67-a84e-09b7f8a0d0e1" providerId="AD" clId="Web-{5E7962F6-AC49-8D8B-4159-EEE8AE6B7085}" dt="2024-04-23T11:58:44.351" v="118" actId="20577"/>
          <ac:spMkLst>
            <pc:docMk/>
            <pc:sldMk cId="1300140572" sldId="327"/>
            <ac:spMk id="3" creationId="{1EFF5085-553E-4343-A379-C9F498108031}"/>
          </ac:spMkLst>
        </pc:spChg>
      </pc:sldChg>
      <pc:sldChg chg="modSp">
        <pc:chgData name="Widaeus Åsa RK" userId="S::asa.widaeus@regionhalland.se::16aa7ccb-31c9-4e67-a84e-09b7f8a0d0e1" providerId="AD" clId="Web-{5E7962F6-AC49-8D8B-4159-EEE8AE6B7085}" dt="2024-04-23T11:54:49.314" v="28" actId="20577"/>
        <pc:sldMkLst>
          <pc:docMk/>
          <pc:sldMk cId="3292254125" sldId="333"/>
        </pc:sldMkLst>
        <pc:spChg chg="mod">
          <ac:chgData name="Widaeus Åsa RK" userId="S::asa.widaeus@regionhalland.se::16aa7ccb-31c9-4e67-a84e-09b7f8a0d0e1" providerId="AD" clId="Web-{5E7962F6-AC49-8D8B-4159-EEE8AE6B7085}" dt="2024-04-23T11:54:49.314" v="28" actId="20577"/>
          <ac:spMkLst>
            <pc:docMk/>
            <pc:sldMk cId="3292254125" sldId="333"/>
            <ac:spMk id="4" creationId="{C962F4CE-E7E2-1745-947C-63240FC261B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96ED4D-9974-4266-9636-7DF9434CB37C}" type="datetimeFigureOut">
              <a:rPr lang="sv-SE" smtClean="0"/>
              <a:t>2024-04-23</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75A873-DB4E-4F59-A8B1-757F0F4852CB}" type="slidenum">
              <a:rPr lang="sv-SE" smtClean="0"/>
              <a:t>‹#›</a:t>
            </a:fld>
            <a:endParaRPr lang="sv-SE"/>
          </a:p>
        </p:txBody>
      </p:sp>
    </p:spTree>
    <p:extLst>
      <p:ext uri="{BB962C8B-B14F-4D97-AF65-F5344CB8AC3E}">
        <p14:creationId xmlns:p14="http://schemas.microsoft.com/office/powerpoint/2010/main" val="401686774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1T18:18:32.170"/>
    </inkml:context>
    <inkml:brush xml:id="br0">
      <inkml:brushProperty name="width" value="0.05" units="cm"/>
      <inkml:brushProperty name="height" value="0.05" units="cm"/>
      <inkml:brushProperty name="color" value="#FFFFFF"/>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21T18:18:33.088"/>
    </inkml:context>
    <inkml:brush xml:id="br0">
      <inkml:brushProperty name="width" value="0.05" units="cm"/>
      <inkml:brushProperty name="height" value="0.05" units="cm"/>
      <inkml:brushProperty name="color" value="#FFFFFF"/>
    </inkml:brush>
  </inkml:definitions>
  <inkml:trace contextRef="#ctx0" brushRef="#br0">0 0 24575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2141-416E-49B0-82D1-A68B9C506992}" type="datetimeFigureOut">
              <a:rPr lang="sv-SE" smtClean="0"/>
              <a:t>2024-04-23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B863A3-F6DA-432C-A68C-0B1EB56ED58E}" type="slidenum">
              <a:rPr lang="sv-SE" smtClean="0"/>
              <a:t>‹#›</a:t>
            </a:fld>
            <a:endParaRPr lang="sv-SE"/>
          </a:p>
        </p:txBody>
      </p:sp>
    </p:spTree>
    <p:extLst>
      <p:ext uri="{BB962C8B-B14F-4D97-AF65-F5344CB8AC3E}">
        <p14:creationId xmlns:p14="http://schemas.microsoft.com/office/powerpoint/2010/main" val="50649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h.sharepoint.com/:w:/r/sites/Vardcentralerna/ODMPublished/RH-14873/Barnh%C3%A4lsov%C3%A5rdens%20f%C3%B6r%C3%A4ldragrupper%20och%20individuellt%20anpassat%20st%C3%B6d.docx?d=we395dba587d14fe498c33428e79c2ade&amp;csf=1&amp;web=1&amp;e=0j6keH"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rikshandboken-bhv.se/metoder--riktlinjer/foraldraskapsstod-i-grupp/"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rikshandboken-bhv.se/metoder--riktlinjer/screening-med-epd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1177.se/sjukdomar--besvar/psykiska-sjukdomar-och-besvar/depression/depression-i-samband-med-att-du-far-barn/"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rikshandboken-bhv.se/livsvillkor--levnadsvanor/foraldraskap---oversikt/att-trosta-ett-barn-som-skriker/"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1177.se/Halland/barn--gravid/att-skota-ett-nyfott-barn/nar-sma-barn-skriker/"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1177.se/barn--gravid/att-skota-ett-nyfott-barn/nar-sma-barn-skriker/"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rikshandboken-bhv.se/livsvillkor--levnadsvanor/barnsakerhet---oversikt/samtal-om-barnsakerhet/"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1177.se/Halland/barn--gravid/vanliga-besvar-och-sjukdomar-hos-barn/forkylning-hos-barn/"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1177.se/Halland/sjukdomar--besvar/mun-och-tander/mun-lappar-och-tunga/svampinfektion-i-munnen-hos-sma-bar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olkhalsomyndigheten.se/contentassets/bb15e8e21c0e41a099146f9b367065fb/barnvaccinationer-tabell_200709.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livsmedelsverket.se/globalassets/publikationsdatabas/broschyrer-foldrar/bra-mat-for-spadbarn-under-ett-ar-livsmedelsverket.pdf?id=3557"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rikshandboken-bhv.se/amning-och-nutrition/mat-och-dryck---oversikt/d-vitamin/"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ikshandboken-bhv.se/amning-och-nutrition/"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www.1177.se/barn--gravid/att-skota-ett-nyfott-barn/amning-och-flaskmatning/amning/" TargetMode="External"/><Relationship Id="rId4" Type="http://schemas.openxmlformats.org/officeDocument/2006/relationships/hyperlink" Target="https://www.livsmedelsverket.se/matvanor-halsa--miljo/kostrad/barn-och-ungdomar/spadbarn"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livsmedelsverket.se/bestall-ladda-ner-material/sok-publikationer/broschyr/rad-om-mat-till-dig-som-ammar?AspxAutoDetectCookieSupport=1"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1177.se/Skane/barn--gravid/att-skota-ett-nyfott-barn/amning-och-flaskmatning/amning/"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1177.se/Vastra-Gotaland/barn--gravid/att-skota-ett-nyfott-barn/amning-och-flaskmatning/brostmjolksersattning-och-tillskottsnaring/"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transkulturelltcentrum.se/globalassets/verksamheter/transkulturellt-centrum/overviktsprevention/20201117-mjolkbild-1.pdf" TargetMode="External"/><Relationship Id="rId4" Type="http://schemas.openxmlformats.org/officeDocument/2006/relationships/hyperlink" Target="https://www.transkulturelltcentrum.se/globalassets/verksamheter/transkulturellt-centrum/overviktsprevention/nappflaska_blad_200218.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rikshandboken-bhv.se/livsvillkor--levnadsvanor/barnsakerhet---oversikt/samtal-om-barnsakerhet/"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1177.se/barn--gravid/att-ta-hand-om-barn/barnsakerhet/"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ocialstyrelsen.se/globalassets/sharepoint-dokument/artikelkatalog/kunskapsstod/2014-3-3.pdf"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rikshandboken-bhv.se/halsobesok/4-veckor/" TargetMode="External"/><Relationship Id="rId4" Type="http://schemas.openxmlformats.org/officeDocument/2006/relationships/hyperlink" Target="https://www.1177.se/Halland/barn--gravid/att-skota-ett-nyfott-barn/plotslig-spadbarnsdod--forebyggande-rad/"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Information om materialet och hur det ska användas för grupp eller i enskilda samtal</a:t>
            </a:r>
          </a:p>
          <a:p>
            <a:pPr marL="0" indent="0">
              <a:buNone/>
            </a:pPr>
            <a:endParaRPr lang="sv-SE" sz="1200" b="1" dirty="0">
              <a:cs typeface="Arial"/>
            </a:endParaRPr>
          </a:p>
          <a:p>
            <a:pPr marL="0" indent="0">
              <a:buNone/>
            </a:pPr>
            <a:r>
              <a:rPr lang="sv-SE" sz="1200" dirty="0">
                <a:cs typeface="Arial"/>
              </a:rPr>
              <a:t>Syftet med barnhälsovårdens föräldragrupp är att stärka och stödja förmågan att vara förälder.  </a:t>
            </a:r>
          </a:p>
          <a:p>
            <a:pPr marL="0" indent="0">
              <a:buNone/>
            </a:pPr>
            <a:endParaRPr lang="sv-SE" sz="1200" dirty="0">
              <a:cs typeface="Arial"/>
            </a:endParaRPr>
          </a:p>
          <a:p>
            <a:pPr marL="0" indent="0">
              <a:buNone/>
            </a:pPr>
            <a:r>
              <a:rPr lang="sv-SE" sz="1200" dirty="0">
                <a:cs typeface="Arial"/>
              </a:rPr>
              <a:t>Gruppen som erbjuds, pågår under barnets första levnadsår och är en delarna i det samlade föräldrastödsinsatser Region Hallands barnhälsovård erbjuder.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cs typeface="Arial"/>
              </a:rPr>
              <a:t>Materialet används på olika sätt och anpassas utifrån varje grupp och dess individers nivå. Materialet är indelat i 9 moduler och utgör ett samlat underlag för 9 </a:t>
            </a:r>
            <a:r>
              <a:rPr lang="sv-SE" sz="1200" dirty="0">
                <a:latin typeface="+mj-lt"/>
                <a:cs typeface="Arial"/>
              </a:rPr>
              <a:t>föräldragruppsträffar. Modulerna följer barnets ålder under det första levnadsåret.</a:t>
            </a:r>
            <a:r>
              <a:rPr lang="sv-SE" sz="1200" b="0" i="0" dirty="0">
                <a:effectLst/>
                <a:latin typeface="+mj-lt"/>
              </a:rPr>
              <a:t> Se rutin: </a:t>
            </a:r>
            <a:r>
              <a:rPr lang="sv-SE" sz="1200" dirty="0">
                <a:solidFill>
                  <a:srgbClr val="0070C0"/>
                </a:solidFill>
                <a:latin typeface="+mj-lt"/>
                <a:hlinkClick r:id="rId3">
                  <a:extLst>
                    <a:ext uri="{A12FA001-AC4F-418D-AE19-62706E023703}">
                      <ahyp:hlinkClr xmlns:ahyp="http://schemas.microsoft.com/office/drawing/2018/hyperlinkcolor" val="tx"/>
                    </a:ext>
                  </a:extLst>
                </a:hlinkClick>
              </a:rPr>
              <a:t>Barnhälsovårdens föräldragrupper och individuellt anpassat stöd.docx</a:t>
            </a:r>
            <a:endParaRPr lang="sv-SE" sz="1200" dirty="0">
              <a:solidFill>
                <a:srgbClr val="0070C0"/>
              </a:solidFill>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rgbClr val="0070C0"/>
              </a:solidFill>
              <a:latin typeface="+mj-lt"/>
              <a:cs typeface="Arial"/>
            </a:endParaRPr>
          </a:p>
          <a:p>
            <a:pPr marL="0" indent="0">
              <a:buNone/>
            </a:pPr>
            <a:r>
              <a:rPr lang="sv-SE" sz="1200" dirty="0">
                <a:latin typeface="+mj-lt"/>
                <a:cs typeface="Arial"/>
              </a:rPr>
              <a:t>Modulerna innehåller flera olika teman, där me</a:t>
            </a:r>
            <a:r>
              <a:rPr lang="sv-SE" sz="1200" dirty="0">
                <a:cs typeface="Arial"/>
              </a:rPr>
              <a:t>rparten av dessa teman är återkommande. Alla 9 moduler har ett huvudteman som utgår från barnets utveckling, behov, omgivning och ålder vid den aktuella träffen. Alla nio moduler är fristående och varje BVC får själv besluta om vilka av modulerna som ska användas för den specifika träffen.</a:t>
            </a:r>
          </a:p>
          <a:p>
            <a:endParaRPr lang="sv-SE" sz="1200" u="sng" dirty="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cs typeface="Arial"/>
              </a:rPr>
              <a:t>Materialet kan också användas som underlag för behovsanpassat stöd vid enskilda samtal med föräldrar, eller i de tillfällen föräldrar valt att inte delta på den föräldragrupp som erbjudits.</a:t>
            </a:r>
          </a:p>
          <a:p>
            <a:endParaRPr lang="sv-SE" dirty="0"/>
          </a:p>
          <a:p>
            <a:pPr marL="0" indent="0">
              <a:buNone/>
            </a:pPr>
            <a:r>
              <a:rPr lang="sv-SE" sz="1200" b="1" dirty="0">
                <a:latin typeface="+mj-lt"/>
                <a:cs typeface="Arial"/>
              </a:rPr>
              <a:t>Genomförande av första träffen</a:t>
            </a:r>
          </a:p>
          <a:p>
            <a:pPr marL="0" indent="0">
              <a:buNone/>
            </a:pPr>
            <a:endParaRPr lang="sv-SE" sz="1200" b="1" dirty="0">
              <a:latin typeface="+mj-lt"/>
              <a:cs typeface="Arial"/>
            </a:endParaRPr>
          </a:p>
          <a:p>
            <a:pPr marL="0" indent="0">
              <a:buNone/>
            </a:pPr>
            <a:r>
              <a:rPr lang="sv-SE" sz="1200" dirty="0">
                <a:latin typeface="+mj-lt"/>
              </a:rPr>
              <a:t>Börja gärna med att hälsa alla välkommen och berätta om syftet med föräldragrupper, antal träffar mm därefter en presentationsrunda</a:t>
            </a:r>
            <a:r>
              <a:rPr lang="sv-SE" sz="1200" dirty="0">
                <a:solidFill>
                  <a:srgbClr val="000000"/>
                </a:solidFill>
                <a:latin typeface="+mj-lt"/>
                <a:cs typeface="Arial"/>
              </a:rPr>
              <a:t>. Idag är huvudtemat ”Barnets första tid”.</a:t>
            </a:r>
          </a:p>
          <a:p>
            <a:pPr marL="0" indent="0">
              <a:buNone/>
            </a:pPr>
            <a:endParaRPr lang="sv-SE" sz="1200" dirty="0">
              <a:solidFill>
                <a:srgbClr val="000000"/>
              </a:solidFill>
              <a:latin typeface="+mj-lt"/>
              <a:cs typeface="Arial"/>
            </a:endParaRPr>
          </a:p>
          <a:p>
            <a:pPr marL="0" indent="0">
              <a:buNone/>
              <a:defRPr/>
            </a:pPr>
            <a:r>
              <a:rPr lang="sv-SE" sz="1200" dirty="0">
                <a:solidFill>
                  <a:srgbClr val="1E1E1E"/>
                </a:solidFill>
                <a:effectLst/>
                <a:latin typeface="+mj-lt"/>
                <a:ea typeface="Lato"/>
                <a:cs typeface="Lato"/>
              </a:rPr>
              <a:t>Vid första träffen är det bra att gemensamt formulera vilka gruppregler, som man önskar ska gälla för denna grupp. Ett sätt kan vara att ställa en öppen fråga till gruppen, till exempel ”Vilka regler vill vi ska gälla för vår föräldragrupp?” och sammanställa svaren på ett blädderblock som sätts upp vid varje tillfälle.</a:t>
            </a:r>
            <a:r>
              <a:rPr lang="sv-SE" sz="1200" dirty="0">
                <a:solidFill>
                  <a:srgbClr val="1E1E1E"/>
                </a:solidFill>
                <a:latin typeface="+mj-lt"/>
                <a:ea typeface="Lato"/>
                <a:cs typeface="Lato"/>
              </a:rPr>
              <a:t> </a:t>
            </a:r>
            <a:r>
              <a:rPr lang="sv-SE" sz="1200" dirty="0">
                <a:solidFill>
                  <a:srgbClr val="1E1E1E"/>
                </a:solidFill>
                <a:effectLst/>
                <a:latin typeface="+mj-lt"/>
                <a:ea typeface="Lato"/>
                <a:cs typeface="Lato"/>
              </a:rPr>
              <a:t>Det främjar gruppklimatet om alla tidigt kommit till tals.</a:t>
            </a:r>
            <a:r>
              <a:rPr lang="sv-SE" sz="1200" dirty="0">
                <a:solidFill>
                  <a:srgbClr val="1E1E1E"/>
                </a:solidFill>
                <a:latin typeface="+mj-lt"/>
                <a:ea typeface="Lato"/>
                <a:cs typeface="Lato"/>
              </a:rPr>
              <a:t> </a:t>
            </a:r>
            <a:r>
              <a:rPr lang="sv-SE" sz="1200" dirty="0">
                <a:solidFill>
                  <a:srgbClr val="1E1E1E"/>
                </a:solidFill>
                <a:effectLst/>
                <a:latin typeface="+mj-lt"/>
                <a:ea typeface="Lato"/>
                <a:cs typeface="Lato"/>
              </a:rPr>
              <a:t>Starta gärna alla grupptillfällen genom att presentera dagens tema.</a:t>
            </a:r>
            <a:r>
              <a:rPr lang="sv-SE" sz="1200" dirty="0">
                <a:solidFill>
                  <a:srgbClr val="1E1E1E"/>
                </a:solidFill>
                <a:latin typeface="+mj-lt"/>
                <a:ea typeface="Lato"/>
                <a:cs typeface="Lato"/>
              </a:rPr>
              <a:t> </a:t>
            </a:r>
          </a:p>
          <a:p>
            <a:pPr marL="0" indent="0">
              <a:buNone/>
              <a:defRPr/>
            </a:pPr>
            <a:endParaRPr lang="sv-SE" sz="1200" dirty="0">
              <a:solidFill>
                <a:srgbClr val="000000"/>
              </a:solidFill>
              <a:latin typeface="+mj-lt"/>
              <a:ea typeface="Lato"/>
              <a:cs typeface="Arial"/>
            </a:endParaRPr>
          </a:p>
          <a:p>
            <a:pPr marL="0" indent="0">
              <a:buNone/>
              <a:defRPr/>
            </a:pPr>
            <a:r>
              <a:rPr lang="sv-SE" sz="1200" dirty="0">
                <a:solidFill>
                  <a:srgbClr val="1E1E1E"/>
                </a:solidFill>
                <a:latin typeface="+mj-lt"/>
                <a:ea typeface="Lato"/>
                <a:cs typeface="Lato"/>
              </a:rPr>
              <a:t>Låt gärna föräldrarna få komma med egna förslag kring något ämne att ta upp. </a:t>
            </a:r>
            <a:r>
              <a:rPr lang="sv-SE" sz="1200" dirty="0">
                <a:latin typeface="+mj-lt"/>
              </a:rPr>
              <a:t>Kom ihåg att inte utgå ifrån att alla har samma bild av vad gruppen är och hur den ska fungera som du själv har. Undersök vilka förväntningar som finns i gruppen, på ledaren, på gruppen, på arbetssätt och vad som ska uppnås.</a:t>
            </a:r>
            <a:endParaRPr lang="sv-SE" sz="1200" dirty="0">
              <a:solidFill>
                <a:srgbClr val="1E1E1E"/>
              </a:solidFill>
              <a:latin typeface="+mj-lt"/>
              <a:ea typeface="Lato"/>
              <a:cs typeface="Lato"/>
            </a:endParaRPr>
          </a:p>
          <a:p>
            <a:pPr marL="0" marR="0" lvl="0" indent="0" algn="l" defTabSz="914400">
              <a:lnSpc>
                <a:spcPct val="100000"/>
              </a:lnSpc>
              <a:spcBef>
                <a:spcPts val="0"/>
              </a:spcBef>
              <a:spcAft>
                <a:spcPts val="0"/>
              </a:spcAft>
              <a:buClrTx/>
              <a:buSzTx/>
              <a:buFontTx/>
              <a:buNone/>
              <a:tabLst/>
              <a:defRPr/>
            </a:pPr>
            <a:endParaRPr lang="sv-SE" sz="1200" dirty="0">
              <a:solidFill>
                <a:srgbClr val="1E1E1E"/>
              </a:solidFill>
              <a:effectLst/>
              <a:latin typeface="+mj-lt"/>
              <a:ea typeface="Lato"/>
              <a:cs typeface="Lato"/>
            </a:endParaRPr>
          </a:p>
          <a:p>
            <a:pPr marL="0" marR="0" lvl="0" indent="0" algn="l" defTabSz="914400">
              <a:lnSpc>
                <a:spcPct val="100000"/>
              </a:lnSpc>
              <a:spcBef>
                <a:spcPts val="0"/>
              </a:spcBef>
              <a:spcAft>
                <a:spcPts val="0"/>
              </a:spcAft>
              <a:buClrTx/>
              <a:buSzTx/>
              <a:buFontTx/>
              <a:buNone/>
              <a:tabLst/>
              <a:defRPr/>
            </a:pPr>
            <a:r>
              <a:rPr lang="sv-SE" sz="1200" dirty="0">
                <a:solidFill>
                  <a:srgbClr val="1E1E1E"/>
                </a:solidFill>
                <a:effectLst/>
                <a:latin typeface="+mj-lt"/>
                <a:ea typeface="Lato"/>
                <a:cs typeface="Lato"/>
              </a:rPr>
              <a:t>Avslutningen på en träff är också en viktig del av gruppträffens struktur. Som gruppledare kan man med fördel sammanfatta träffen. Gärna med positivt fokus på det gruppklimat som varit och de trivselregler som man gemensamt har kommit överens om s</a:t>
            </a:r>
            <a:r>
              <a:rPr lang="sv-SE" sz="1200" dirty="0">
                <a:latin typeface="+mj-lt"/>
              </a:rPr>
              <a:t>ekretess, tystnadsplikt, databearbetning. All BHV-personal lyder under sekretesslagen och har tystnadsplikt.</a:t>
            </a:r>
            <a:r>
              <a:rPr lang="sv-SE" sz="1200" b="1" dirty="0">
                <a:latin typeface="+mj-lt"/>
              </a:rPr>
              <a:t> </a:t>
            </a:r>
            <a:r>
              <a:rPr lang="sv-SE" sz="1200" dirty="0">
                <a:latin typeface="+mj-lt"/>
              </a:rPr>
              <a:t>Alla uppgifter om din/er medverkan i föräldragrupper behandlas konfidentiellt och journalförs i barnets journal.</a:t>
            </a:r>
          </a:p>
          <a:p>
            <a:pPr marL="0" marR="0" lvl="0" indent="0" algn="l" defTabSz="914400">
              <a:lnSpc>
                <a:spcPct val="100000"/>
              </a:lnSpc>
              <a:spcBef>
                <a:spcPts val="0"/>
              </a:spcBef>
              <a:spcAft>
                <a:spcPts val="0"/>
              </a:spcAft>
              <a:buClrTx/>
              <a:buSzTx/>
              <a:buFontTx/>
              <a:buNone/>
              <a:tabLst/>
              <a:defRPr/>
            </a:pPr>
            <a:endParaRPr lang="sv-SE" sz="1200" dirty="0">
              <a:latin typeface="+mj-lt"/>
            </a:endParaRPr>
          </a:p>
          <a:p>
            <a:pPr marL="0" indent="0">
              <a:buNone/>
            </a:pPr>
            <a:r>
              <a:rPr lang="sv-SE" sz="1200" dirty="0">
                <a:solidFill>
                  <a:srgbClr val="0070C0"/>
                </a:solidFill>
                <a:latin typeface="+mj-lt"/>
                <a:hlinkClick r:id="rId4">
                  <a:extLst>
                    <a:ext uri="{A12FA001-AC4F-418D-AE19-62706E023703}">
                      <ahyp:hlinkClr xmlns:ahyp="http://schemas.microsoft.com/office/drawing/2018/hyperlinkcolor" val="tx"/>
                    </a:ext>
                  </a:extLst>
                </a:hlinkClick>
              </a:rPr>
              <a:t>Föräldraskapsstöd i grupp - översikt - Rikshandboken i barnhälsovård (rikshandboken-bhv.se)</a:t>
            </a:r>
            <a:endParaRPr lang="sv-SE" sz="1200" dirty="0">
              <a:solidFill>
                <a:srgbClr val="0070C0"/>
              </a:solidFill>
              <a:latin typeface="+mj-lt"/>
            </a:endParaRPr>
          </a:p>
          <a:p>
            <a:endParaRPr lang="sv-SE" sz="1200" dirty="0">
              <a:solidFill>
                <a:srgbClr val="000000"/>
              </a:solidFill>
              <a:latin typeface="+mj-lt"/>
              <a:cs typeface="Arial"/>
            </a:endParaRPr>
          </a:p>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a:t>
            </a:fld>
            <a:endParaRPr lang="sv-SE"/>
          </a:p>
        </p:txBody>
      </p:sp>
    </p:spTree>
    <p:extLst>
      <p:ext uri="{BB962C8B-B14F-4D97-AF65-F5344CB8AC3E}">
        <p14:creationId xmlns:p14="http://schemas.microsoft.com/office/powerpoint/2010/main" val="3619184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Stöd i vardagen</a:t>
            </a:r>
          </a:p>
          <a:p>
            <a:pPr marL="0" indent="0">
              <a:buNone/>
            </a:pPr>
            <a:endParaRPr lang="sv-SE" sz="1200" b="1" dirty="0">
              <a:cs typeface="Arial"/>
            </a:endParaRPr>
          </a:p>
          <a:p>
            <a:pPr marL="0" indent="0">
              <a:buNone/>
            </a:pPr>
            <a:r>
              <a:rPr lang="sv-SE" sz="1200" dirty="0">
                <a:cs typeface="Arial"/>
              </a:rPr>
              <a:t>Låt gruppen diskutera sinsemellan, låt dom diskutera frågorna.</a:t>
            </a:r>
          </a:p>
          <a:p>
            <a:pPr marL="0" indent="0">
              <a:buNone/>
            </a:pPr>
            <a:endParaRPr lang="sv-SE" sz="1200" dirty="0"/>
          </a:p>
          <a:p>
            <a:pPr marL="0" indent="0">
              <a:buNone/>
            </a:pPr>
            <a:r>
              <a:rPr lang="sv-SE" sz="1200" dirty="0"/>
              <a:t>Vem kan du vända dig till? T.ex. BVC, </a:t>
            </a:r>
          </a:p>
          <a:p>
            <a:pPr marL="0" indent="0">
              <a:buNone/>
            </a:pPr>
            <a:endParaRPr lang="sv-SE" sz="1200" dirty="0">
              <a:cs typeface="Arial" panose="020B0604020202020204"/>
            </a:endParaRPr>
          </a:p>
          <a:p>
            <a:pPr marL="0" indent="0">
              <a:buNone/>
            </a:pPr>
            <a:r>
              <a:rPr lang="sv-SE" sz="1200" dirty="0"/>
              <a:t>Socialt nätverk. Avlastning? Andra vuxna?</a:t>
            </a:r>
          </a:p>
          <a:p>
            <a:pPr marL="0" indent="0">
              <a:buNone/>
            </a:pPr>
            <a:endParaRPr lang="sv-SE" sz="1200" dirty="0">
              <a:cs typeface="Arial"/>
            </a:endParaRPr>
          </a:p>
          <a:p>
            <a:pPr marL="0" indent="0" algn="l">
              <a:buNone/>
            </a:pPr>
            <a:r>
              <a:rPr lang="sv-SE" sz="1200" b="0" i="0" dirty="0">
                <a:solidFill>
                  <a:srgbClr val="353535"/>
                </a:solidFill>
                <a:effectLst/>
                <a:ea typeface="Open Sans"/>
                <a:cs typeface="Open Sans"/>
              </a:rPr>
              <a:t>Genom att våga be om hjälp gör du både sig själv, ditt barn och eventuella syskon en stor tjänst. Att ha ett nätverk av personer som du känner förtroende för, är en tillgång både för dig själv och för barnet. Hjälpen kan handla om små eller stora saker. Om du behöver kan du söka stöd i form av samtal på BVC eller hos kommunens föräldrastöd.</a:t>
            </a:r>
          </a:p>
          <a:p>
            <a:pPr marL="0" indent="0" algn="l">
              <a:buNone/>
            </a:pPr>
            <a:endParaRPr lang="sv-SE" sz="1200" b="0" i="0" dirty="0">
              <a:solidFill>
                <a:srgbClr val="353535"/>
              </a:solidFill>
              <a:effectLst/>
              <a:ea typeface="Open Sans"/>
              <a:cs typeface="Open Sans"/>
            </a:endParaRPr>
          </a:p>
          <a:p>
            <a:pPr marL="0" indent="0">
              <a:buNone/>
              <a:defRPr/>
            </a:pPr>
            <a:r>
              <a:rPr lang="sv-SE" sz="1200" dirty="0">
                <a:solidFill>
                  <a:srgbClr val="1E1E1E"/>
                </a:solidFill>
                <a:effectLst/>
                <a:ea typeface="Lato"/>
                <a:cs typeface="Lato"/>
              </a:rPr>
              <a:t>Se till att </a:t>
            </a:r>
            <a:r>
              <a:rPr lang="sv-SE" sz="1200" dirty="0">
                <a:solidFill>
                  <a:srgbClr val="1E1E1E"/>
                </a:solidFill>
                <a:ea typeface="Lato"/>
                <a:cs typeface="Lato"/>
              </a:rPr>
              <a:t>du som BHV-SSK har</a:t>
            </a:r>
            <a:r>
              <a:rPr lang="sv-SE" sz="1200" dirty="0">
                <a:solidFill>
                  <a:srgbClr val="1E1E1E"/>
                </a:solidFill>
                <a:effectLst/>
                <a:ea typeface="Lato"/>
                <a:cs typeface="Lato"/>
              </a:rPr>
              <a:t> tillgång till kontaktuppgifter för er kommun vad gäller föreningar, kyrkan (kyrkans barntimmar, öppna förskolan, mammagrupper mm), ideella organisationer (mamma till mamma mm) och öppna förskolan.</a:t>
            </a:r>
          </a:p>
          <a:p>
            <a:pPr algn="l"/>
            <a:endParaRPr lang="sv-SE" sz="1200" b="0" i="0" dirty="0">
              <a:solidFill>
                <a:srgbClr val="353535"/>
              </a:solidFill>
              <a:effectLst/>
            </a:endParaRPr>
          </a:p>
          <a:p>
            <a:pPr marL="0" indent="0">
              <a:buNone/>
            </a:pPr>
            <a:endParaRPr lang="sv-SE" sz="1200" dirty="0"/>
          </a:p>
          <a:p>
            <a:endParaRPr lang="sv-SE" dirty="0"/>
          </a:p>
        </p:txBody>
      </p:sp>
      <p:sp>
        <p:nvSpPr>
          <p:cNvPr id="4" name="Platshållare för bildnummer 3"/>
          <p:cNvSpPr>
            <a:spLocks noGrp="1"/>
          </p:cNvSpPr>
          <p:nvPr>
            <p:ph type="sldNum" sz="quarter" idx="5"/>
          </p:nvPr>
        </p:nvSpPr>
        <p:spPr/>
        <p:txBody>
          <a:bodyPr/>
          <a:lstStyle/>
          <a:p>
            <a:fld id="{D5590ECD-1F9D-4ED8-8923-33F7C5BCAFC9}" type="slidenum">
              <a:rPr lang="sv-SE" smtClean="0"/>
              <a:t>14</a:t>
            </a:fld>
            <a:endParaRPr lang="sv-SE"/>
          </a:p>
        </p:txBody>
      </p:sp>
    </p:spTree>
    <p:extLst>
      <p:ext uri="{BB962C8B-B14F-4D97-AF65-F5344CB8AC3E}">
        <p14:creationId xmlns:p14="http://schemas.microsoft.com/office/powerpoint/2010/main" val="3462853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dirty="0">
                <a:latin typeface="+mj-lt"/>
              </a:rPr>
              <a:t>Nedstämdhet och depression</a:t>
            </a:r>
          </a:p>
          <a:p>
            <a:pPr marL="0" indent="0">
              <a:buNone/>
              <a:defRPr/>
            </a:pPr>
            <a:endParaRPr lang="sv-SE" sz="1200" b="1" dirty="0">
              <a:latin typeface="+mj-lt"/>
            </a:endParaRPr>
          </a:p>
          <a:p>
            <a:pPr marL="0" indent="0">
              <a:buNone/>
              <a:defRPr/>
            </a:pPr>
            <a:r>
              <a:rPr lang="sv-SE" sz="1200" dirty="0">
                <a:latin typeface="+mj-lt"/>
              </a:rPr>
              <a:t>Alla nyförlösta kvinnor ska erbjudas EPDS-samtal på BVC, om det inte finns direkta kontraindikationer.</a:t>
            </a:r>
          </a:p>
          <a:p>
            <a:pPr marL="0" indent="0">
              <a:buNone/>
              <a:defRPr/>
            </a:pPr>
            <a:endParaRPr lang="sv-SE" sz="1200" dirty="0">
              <a:latin typeface="+mj-lt"/>
              <a:cs typeface="Arial"/>
            </a:endParaRPr>
          </a:p>
          <a:p>
            <a:pPr marL="0" indent="0">
              <a:buNone/>
              <a:defRPr/>
            </a:pPr>
            <a:r>
              <a:rPr lang="sv-SE" sz="1200" dirty="0">
                <a:solidFill>
                  <a:srgbClr val="1E1E1E"/>
                </a:solidFill>
                <a:latin typeface="+mj-lt"/>
                <a:ea typeface="Lato"/>
                <a:cs typeface="Lato"/>
              </a:rPr>
              <a:t>Besöket sker ca sex</a:t>
            </a:r>
            <a:r>
              <a:rPr lang="sv-SE" sz="1200" dirty="0">
                <a:solidFill>
                  <a:srgbClr val="1E1E1E"/>
                </a:solidFill>
                <a:effectLst/>
                <a:latin typeface="+mj-lt"/>
                <a:ea typeface="Lato"/>
                <a:cs typeface="Lato"/>
              </a:rPr>
              <a:t> till åtta veckor efter förlossningen </a:t>
            </a:r>
            <a:r>
              <a:rPr lang="sv-SE" sz="1200" dirty="0">
                <a:solidFill>
                  <a:srgbClr val="1E1E1E"/>
                </a:solidFill>
                <a:latin typeface="+mj-lt"/>
                <a:ea typeface="Lato"/>
                <a:cs typeface="Lato"/>
              </a:rPr>
              <a:t>och då erbjuds </a:t>
            </a:r>
            <a:r>
              <a:rPr lang="sv-SE" sz="1200" dirty="0">
                <a:solidFill>
                  <a:srgbClr val="1E1E1E"/>
                </a:solidFill>
                <a:effectLst/>
                <a:latin typeface="+mj-lt"/>
                <a:ea typeface="Lato"/>
                <a:cs typeface="Lato"/>
              </a:rPr>
              <a:t>alla </a:t>
            </a:r>
            <a:r>
              <a:rPr lang="sv-SE" sz="1200" dirty="0">
                <a:solidFill>
                  <a:srgbClr val="1E1E1E"/>
                </a:solidFill>
                <a:latin typeface="+mj-lt"/>
                <a:ea typeface="Lato"/>
                <a:cs typeface="Lato"/>
              </a:rPr>
              <a:t>nyförlösta kvinnor att fylla i ett  självskattningsformulär</a:t>
            </a:r>
            <a:r>
              <a:rPr lang="sv-SE" sz="1200" dirty="0">
                <a:solidFill>
                  <a:srgbClr val="1E1E1E"/>
                </a:solidFill>
                <a:effectLst/>
                <a:latin typeface="+mj-lt"/>
                <a:ea typeface="Lato"/>
                <a:cs typeface="Lato"/>
              </a:rPr>
              <a:t> på BVC.</a:t>
            </a:r>
            <a:r>
              <a:rPr lang="sv-SE" sz="1200" dirty="0">
                <a:solidFill>
                  <a:srgbClr val="1E1E1E"/>
                </a:solidFill>
                <a:latin typeface="+mj-lt"/>
                <a:ea typeface="Lato"/>
                <a:cs typeface="Lato"/>
              </a:rPr>
              <a:t> </a:t>
            </a:r>
            <a:r>
              <a:rPr lang="sv-SE" sz="1200" dirty="0">
                <a:solidFill>
                  <a:srgbClr val="1E1E1E"/>
                </a:solidFill>
                <a:effectLst/>
                <a:latin typeface="+mj-lt"/>
                <a:ea typeface="Lato"/>
                <a:cs typeface="Lato"/>
              </a:rPr>
              <a:t>Formuläret kallas EPDS, Edinburgh Postnatal Depression Scale. </a:t>
            </a:r>
          </a:p>
          <a:p>
            <a:pPr marL="0" indent="0">
              <a:buNone/>
              <a:defRPr/>
            </a:pPr>
            <a:endParaRPr lang="sv-SE" sz="1200" dirty="0">
              <a:solidFill>
                <a:srgbClr val="1E1E1E"/>
              </a:solidFill>
              <a:latin typeface="+mj-lt"/>
              <a:ea typeface="Lato"/>
              <a:cs typeface="Lato"/>
            </a:endParaRPr>
          </a:p>
          <a:p>
            <a:pPr marL="0" indent="0">
              <a:buNone/>
              <a:defRPr/>
            </a:pPr>
            <a:r>
              <a:rPr lang="sv-SE" sz="1200" dirty="0">
                <a:solidFill>
                  <a:srgbClr val="1E1E1E"/>
                </a:solidFill>
                <a:latin typeface="+mj-lt"/>
                <a:ea typeface="Lato"/>
                <a:cs typeface="Lato"/>
              </a:rPr>
              <a:t>Syftet är att identifiera </a:t>
            </a:r>
            <a:r>
              <a:rPr lang="sv-SE" sz="1200" dirty="0">
                <a:solidFill>
                  <a:srgbClr val="1E1E1E"/>
                </a:solidFill>
                <a:effectLst/>
                <a:latin typeface="+mj-lt"/>
                <a:ea typeface="Lato"/>
                <a:cs typeface="Lato"/>
              </a:rPr>
              <a:t>tecken på depression hos nyförlösta</a:t>
            </a:r>
            <a:r>
              <a:rPr lang="sv-SE" sz="1200" dirty="0">
                <a:solidFill>
                  <a:srgbClr val="1E1E1E"/>
                </a:solidFill>
                <a:latin typeface="+mj-lt"/>
                <a:ea typeface="Lato"/>
                <a:cs typeface="Lato"/>
              </a:rPr>
              <a:t> kvinnor</a:t>
            </a:r>
            <a:r>
              <a:rPr lang="sv-SE" sz="1200" dirty="0">
                <a:solidFill>
                  <a:srgbClr val="1E1E1E"/>
                </a:solidFill>
                <a:effectLst/>
                <a:latin typeface="+mj-lt"/>
                <a:ea typeface="Lato"/>
                <a:cs typeface="Lato"/>
              </a:rPr>
              <a:t>.</a:t>
            </a:r>
            <a:r>
              <a:rPr lang="sv-SE" sz="1200" dirty="0">
                <a:solidFill>
                  <a:srgbClr val="1E1E1E"/>
                </a:solidFill>
                <a:latin typeface="+mj-lt"/>
                <a:ea typeface="Lato"/>
                <a:cs typeface="Lato"/>
              </a:rPr>
              <a:t> Screeningformuläret</a:t>
            </a:r>
            <a:r>
              <a:rPr lang="sv-SE" sz="1200" dirty="0">
                <a:solidFill>
                  <a:srgbClr val="1E1E1E"/>
                </a:solidFill>
                <a:effectLst/>
                <a:latin typeface="+mj-lt"/>
                <a:ea typeface="Lato"/>
                <a:cs typeface="Lato"/>
              </a:rPr>
              <a:t> finns på ett </a:t>
            </a:r>
            <a:r>
              <a:rPr lang="sv-SE" sz="1200" dirty="0">
                <a:solidFill>
                  <a:srgbClr val="1E1E1E"/>
                </a:solidFill>
                <a:latin typeface="+mj-lt"/>
                <a:ea typeface="Lato"/>
                <a:cs typeface="Lato"/>
              </a:rPr>
              <a:t>40-tal</a:t>
            </a:r>
            <a:r>
              <a:rPr lang="sv-SE" sz="1200" dirty="0">
                <a:solidFill>
                  <a:srgbClr val="1E1E1E"/>
                </a:solidFill>
                <a:effectLst/>
                <a:latin typeface="+mj-lt"/>
                <a:ea typeface="Lato"/>
                <a:cs typeface="Lato"/>
              </a:rPr>
              <a:t> språk. </a:t>
            </a:r>
            <a:r>
              <a:rPr lang="sv-SE" sz="1200" dirty="0">
                <a:solidFill>
                  <a:srgbClr val="1E1E1E"/>
                </a:solidFill>
                <a:latin typeface="+mj-lt"/>
                <a:ea typeface="Lato"/>
                <a:cs typeface="Lato"/>
              </a:rPr>
              <a:t>Testet </a:t>
            </a:r>
            <a:r>
              <a:rPr lang="sv-SE" sz="1200" dirty="0">
                <a:latin typeface="+mj-lt"/>
              </a:rPr>
              <a:t>är ett erbjudande. </a:t>
            </a:r>
          </a:p>
          <a:p>
            <a:pPr marL="0" indent="0">
              <a:buNone/>
              <a:defRPr/>
            </a:pPr>
            <a:endParaRPr lang="sv-SE" sz="1200" dirty="0">
              <a:solidFill>
                <a:srgbClr val="1E1E1E"/>
              </a:solidFill>
              <a:latin typeface="+mj-lt"/>
              <a:ea typeface="Lato"/>
              <a:cs typeface="Lato"/>
            </a:endParaRPr>
          </a:p>
          <a:p>
            <a:pPr marL="0" indent="0">
              <a:buNone/>
              <a:defRPr/>
            </a:pPr>
            <a:r>
              <a:rPr lang="sv-SE" sz="1200" dirty="0">
                <a:solidFill>
                  <a:srgbClr val="1E1E1E"/>
                </a:solidFill>
                <a:effectLst/>
                <a:latin typeface="+mj-lt"/>
                <a:ea typeface="Lato"/>
                <a:cs typeface="Lato"/>
              </a:rPr>
              <a:t>Efter </a:t>
            </a:r>
            <a:r>
              <a:rPr lang="sv-SE" sz="1200" dirty="0">
                <a:solidFill>
                  <a:srgbClr val="1E1E1E"/>
                </a:solidFill>
                <a:latin typeface="+mj-lt"/>
                <a:ea typeface="Lato"/>
                <a:cs typeface="Lato"/>
              </a:rPr>
              <a:t>EPDS-besöket</a:t>
            </a:r>
            <a:r>
              <a:rPr lang="sv-SE" sz="1200" dirty="0">
                <a:solidFill>
                  <a:srgbClr val="1E1E1E"/>
                </a:solidFill>
                <a:effectLst/>
                <a:latin typeface="+mj-lt"/>
                <a:ea typeface="Lato"/>
                <a:cs typeface="Lato"/>
              </a:rPr>
              <a:t> </a:t>
            </a:r>
            <a:r>
              <a:rPr lang="sv-SE" sz="1200" dirty="0">
                <a:solidFill>
                  <a:srgbClr val="1E1E1E"/>
                </a:solidFill>
                <a:latin typeface="+mj-lt"/>
                <a:ea typeface="Lato"/>
                <a:cs typeface="Lato"/>
              </a:rPr>
              <a:t>erbjuds</a:t>
            </a:r>
            <a:r>
              <a:rPr lang="sv-SE" sz="1200" dirty="0">
                <a:solidFill>
                  <a:srgbClr val="1E1E1E"/>
                </a:solidFill>
                <a:effectLst/>
                <a:latin typeface="+mj-lt"/>
                <a:ea typeface="Lato"/>
                <a:cs typeface="Lato"/>
              </a:rPr>
              <a:t> </a:t>
            </a:r>
            <a:r>
              <a:rPr lang="sv-SE" sz="1200" dirty="0">
                <a:solidFill>
                  <a:srgbClr val="1E1E1E"/>
                </a:solidFill>
                <a:latin typeface="+mj-lt"/>
                <a:ea typeface="Lato"/>
                <a:cs typeface="Lato"/>
              </a:rPr>
              <a:t>mamman</a:t>
            </a:r>
            <a:r>
              <a:rPr lang="sv-SE" sz="1200" dirty="0">
                <a:solidFill>
                  <a:srgbClr val="1E1E1E"/>
                </a:solidFill>
                <a:effectLst/>
                <a:latin typeface="+mj-lt"/>
                <a:ea typeface="Lato"/>
                <a:cs typeface="Lato"/>
              </a:rPr>
              <a:t> </a:t>
            </a:r>
            <a:r>
              <a:rPr lang="sv-SE" sz="1200" dirty="0">
                <a:solidFill>
                  <a:srgbClr val="1E1E1E"/>
                </a:solidFill>
                <a:latin typeface="+mj-lt"/>
                <a:ea typeface="Lato"/>
                <a:cs typeface="Lato"/>
              </a:rPr>
              <a:t>stödsamtal </a:t>
            </a:r>
            <a:r>
              <a:rPr lang="sv-SE" sz="1200" dirty="0">
                <a:solidFill>
                  <a:srgbClr val="1E1E1E"/>
                </a:solidFill>
                <a:effectLst/>
                <a:latin typeface="+mj-lt"/>
                <a:ea typeface="Lato"/>
                <a:cs typeface="Lato"/>
              </a:rPr>
              <a:t>med en sjuksköterska. Det kan vara ett bra tillfälle att ta upp sådant som känns svårt. BVC kan förmedla kontakt med en psykolog eller en läkare om </a:t>
            </a:r>
            <a:r>
              <a:rPr lang="sv-SE" sz="1200" dirty="0">
                <a:solidFill>
                  <a:srgbClr val="1E1E1E"/>
                </a:solidFill>
                <a:latin typeface="+mj-lt"/>
                <a:ea typeface="Lato"/>
                <a:cs typeface="Lato"/>
              </a:rPr>
              <a:t>mamman behöver</a:t>
            </a:r>
            <a:r>
              <a:rPr lang="sv-SE" sz="1200" dirty="0">
                <a:solidFill>
                  <a:srgbClr val="1E1E1E"/>
                </a:solidFill>
                <a:effectLst/>
                <a:latin typeface="+mj-lt"/>
                <a:ea typeface="Lato"/>
                <a:cs typeface="Lato"/>
              </a:rPr>
              <a:t> hjälp.</a:t>
            </a:r>
            <a:r>
              <a:rPr lang="sv-SE" sz="1200" dirty="0">
                <a:solidFill>
                  <a:srgbClr val="1E1E1E"/>
                </a:solidFill>
                <a:latin typeface="+mj-lt"/>
                <a:ea typeface="Lato"/>
                <a:cs typeface="Lato"/>
              </a:rPr>
              <a:t> </a:t>
            </a:r>
            <a:r>
              <a:rPr lang="sv-SE" sz="1200" dirty="0">
                <a:latin typeface="+mj-lt"/>
              </a:rPr>
              <a:t>En klinisk bedömning krävs för att ställa diagnosen depression. </a:t>
            </a:r>
          </a:p>
          <a:p>
            <a:pPr marL="0" indent="0">
              <a:buNone/>
              <a:defRPr/>
            </a:pPr>
            <a:endParaRPr lang="sv-SE" sz="1200" dirty="0">
              <a:solidFill>
                <a:srgbClr val="1E1E1E"/>
              </a:solidFill>
              <a:effectLst/>
              <a:latin typeface="+mj-lt"/>
              <a:ea typeface="Lato"/>
              <a:cs typeface="Lato"/>
            </a:endParaRPr>
          </a:p>
          <a:p>
            <a:pPr marL="0" indent="0">
              <a:buNone/>
            </a:pPr>
            <a:r>
              <a:rPr lang="sv-SE" sz="1200" dirty="0">
                <a:solidFill>
                  <a:srgbClr val="0070C0"/>
                </a:solidFill>
                <a:latin typeface="+mj-lt"/>
                <a:hlinkClick r:id="rId3">
                  <a:extLst>
                    <a:ext uri="{A12FA001-AC4F-418D-AE19-62706E023703}">
                      <ahyp:hlinkClr xmlns:ahyp="http://schemas.microsoft.com/office/drawing/2018/hyperlinkcolor" val="tx"/>
                    </a:ext>
                  </a:extLst>
                </a:hlinkClick>
              </a:rPr>
              <a:t>Screening med EPDS - Rikshandboken i barnhälsovård (rikshandboken-bhv.se)</a:t>
            </a:r>
            <a:endParaRPr lang="sv-SE" sz="1200" dirty="0">
              <a:solidFill>
                <a:srgbClr val="0070C0"/>
              </a:solidFill>
              <a:latin typeface="+mj-lt"/>
            </a:endParaRPr>
          </a:p>
          <a:p>
            <a:pPr marL="0" indent="0">
              <a:buNone/>
            </a:pPr>
            <a:r>
              <a:rPr lang="sv-SE" sz="1200" dirty="0">
                <a:solidFill>
                  <a:srgbClr val="0070C0"/>
                </a:solidFill>
                <a:latin typeface="+mj-lt"/>
                <a:hlinkClick r:id="rId4">
                  <a:extLst>
                    <a:ext uri="{A12FA001-AC4F-418D-AE19-62706E023703}">
                      <ahyp:hlinkClr xmlns:ahyp="http://schemas.microsoft.com/office/drawing/2018/hyperlinkcolor" val="tx"/>
                    </a:ext>
                  </a:extLst>
                </a:hlinkClick>
              </a:rPr>
              <a:t>Depression i samband med att du får barn - 1177</a:t>
            </a:r>
            <a:endParaRPr lang="sv-SE" sz="1200" dirty="0">
              <a:solidFill>
                <a:srgbClr val="0070C0"/>
              </a:solidFill>
              <a:latin typeface="+mj-lt"/>
            </a:endParaRPr>
          </a:p>
          <a:p>
            <a:pPr marL="0" indent="0">
              <a:buNone/>
            </a:pPr>
            <a:endParaRPr lang="sv-SE" sz="1200" dirty="0"/>
          </a:p>
          <a:p>
            <a:endParaRPr lang="sv-SE" dirty="0">
              <a:cs typeface="Arial" panose="020B0604020202020204"/>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15</a:t>
            </a:fld>
            <a:endParaRPr lang="sv-SE"/>
          </a:p>
        </p:txBody>
      </p:sp>
    </p:spTree>
    <p:extLst>
      <p:ext uri="{BB962C8B-B14F-4D97-AF65-F5344CB8AC3E}">
        <p14:creationId xmlns:p14="http://schemas.microsoft.com/office/powerpoint/2010/main" val="2102335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Trösta ett spädbarn</a:t>
            </a:r>
          </a:p>
          <a:p>
            <a:pPr marL="0" indent="0">
              <a:buNone/>
            </a:pPr>
            <a:endParaRPr lang="sv-SE" sz="1200" b="1" dirty="0"/>
          </a:p>
          <a:p>
            <a:pPr marL="0" indent="0">
              <a:buNone/>
            </a:pPr>
            <a:r>
              <a:rPr lang="sv-SE" sz="1200" dirty="0"/>
              <a:t>Prata om skrikande barn. För många föräldrar kan det upplevas som tabu att berätta att barnet skriker mycket. Ibland går det inte att förstå varför ett barn skriker. Vissa barn skriker mycket. Vissa barn är lite mer missnöjda än andra. Ibland skriker ett barn trots att du har du gjort allt du har kunnat.</a:t>
            </a:r>
          </a:p>
          <a:p>
            <a:pPr marL="0" indent="0">
              <a:buNone/>
            </a:pPr>
            <a:endParaRPr lang="sv-SE" sz="1200" dirty="0">
              <a:cs typeface="Arial"/>
            </a:endParaRPr>
          </a:p>
          <a:p>
            <a:pPr marL="0" indent="0">
              <a:buNone/>
            </a:pPr>
            <a:r>
              <a:rPr lang="sv-SE" sz="1200" dirty="0">
                <a:cs typeface="Arial"/>
              </a:rPr>
              <a:t>Prata om hur det känns för varje förälder.</a:t>
            </a:r>
          </a:p>
          <a:p>
            <a:pPr marL="0" indent="0">
              <a:buNone/>
            </a:pPr>
            <a:endParaRPr lang="sv-SE" sz="1200" dirty="0"/>
          </a:p>
          <a:p>
            <a:pPr marL="0" indent="0">
              <a:buNone/>
            </a:pPr>
            <a:r>
              <a:rPr lang="sv-SE" sz="1200" dirty="0">
                <a:cs typeface="Arial"/>
              </a:rPr>
              <a:t>Ge lite tips vad man kan göra om ett barn skriker, nästa bild</a:t>
            </a:r>
          </a:p>
          <a:p>
            <a:pPr marL="0" indent="0">
              <a:buNone/>
            </a:pPr>
            <a:endParaRPr lang="sv-SE" sz="1200"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Att trösta ett barn som skriker - Rikshandboken i barnhälsovård (rikshandboken-bhv.se)</a:t>
            </a: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När små barn skriker - 1177</a:t>
            </a:r>
            <a:endParaRPr lang="sv-SE" sz="1200" dirty="0">
              <a:solidFill>
                <a:srgbClr val="0070C0"/>
              </a:solidFill>
            </a:endParaRPr>
          </a:p>
          <a:p>
            <a:endParaRPr lang="sv-SE" dirty="0"/>
          </a:p>
        </p:txBody>
      </p:sp>
      <p:sp>
        <p:nvSpPr>
          <p:cNvPr id="4" name="Platshållare för bildnummer 3"/>
          <p:cNvSpPr>
            <a:spLocks noGrp="1"/>
          </p:cNvSpPr>
          <p:nvPr>
            <p:ph type="sldNum" sz="quarter" idx="5"/>
          </p:nvPr>
        </p:nvSpPr>
        <p:spPr/>
        <p:txBody>
          <a:bodyPr/>
          <a:lstStyle/>
          <a:p>
            <a:fld id="{D5590ECD-1F9D-4ED8-8923-33F7C5BCAFC9}" type="slidenum">
              <a:rPr lang="sv-SE" smtClean="0"/>
              <a:t>17</a:t>
            </a:fld>
            <a:endParaRPr lang="sv-SE"/>
          </a:p>
        </p:txBody>
      </p:sp>
    </p:spTree>
    <p:extLst>
      <p:ext uri="{BB962C8B-B14F-4D97-AF65-F5344CB8AC3E}">
        <p14:creationId xmlns:p14="http://schemas.microsoft.com/office/powerpoint/2010/main" val="182939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Hur tröstar jag mitt barn?</a:t>
            </a:r>
          </a:p>
          <a:p>
            <a:pPr marL="0" indent="0">
              <a:buNone/>
            </a:pPr>
            <a:endParaRPr lang="sv-SE" sz="1200" b="1" dirty="0"/>
          </a:p>
          <a:p>
            <a:pPr marL="0" indent="0">
              <a:buNone/>
            </a:pPr>
            <a:r>
              <a:rPr lang="sv-SE" sz="1200" dirty="0">
                <a:cs typeface="Arial" panose="020B0604020202020204"/>
              </a:rPr>
              <a:t>Påpeka för föräldern att ibland</a:t>
            </a:r>
            <a:r>
              <a:rPr lang="sv-SE" sz="1200" dirty="0"/>
              <a:t> har dom gjort allt som går att göra just då. </a:t>
            </a:r>
          </a:p>
          <a:p>
            <a:pPr marL="0" indent="0">
              <a:buNone/>
            </a:pPr>
            <a:endParaRPr lang="sv-SE" sz="1200" dirty="0">
              <a:cs typeface="Arial" panose="020B0604020202020204"/>
            </a:endParaRPr>
          </a:p>
          <a:p>
            <a:pPr marL="0" indent="0">
              <a:buNone/>
            </a:pPr>
            <a:r>
              <a:rPr lang="sv-SE" sz="1200" dirty="0"/>
              <a:t>Det viktigaste är att den som är närmast och viktigast för barnets trygghet finns nära med sin värme och kroppskontakt. Det ger en stor trygghet och tröst även om barnet fortsätter att skrika.</a:t>
            </a:r>
            <a:endParaRPr lang="sv-SE" sz="1200" dirty="0">
              <a:cs typeface="Arial" panose="020B0604020202020204"/>
            </a:endParaRPr>
          </a:p>
          <a:p>
            <a:pPr marL="0" indent="0">
              <a:buNone/>
            </a:pPr>
            <a:r>
              <a:rPr lang="sv-SE" sz="1200" dirty="0">
                <a:cs typeface="Arial" panose="020B0604020202020204"/>
              </a:rPr>
              <a:t>Som förälder kan det hjälpa att prata med någon om situationen det kan vara BHV-sköterskan eller en psykolog.</a:t>
            </a:r>
          </a:p>
          <a:p>
            <a:pPr marL="0" indent="0">
              <a:buNone/>
            </a:pPr>
            <a:r>
              <a:rPr lang="sv-SE" sz="1200" dirty="0">
                <a:cs typeface="Arial" panose="020B0604020202020204"/>
              </a:rPr>
              <a:t> </a:t>
            </a:r>
          </a:p>
          <a:p>
            <a:pPr marL="0" indent="0">
              <a:buNone/>
            </a:pPr>
            <a:r>
              <a:rPr lang="sv-SE" sz="1200" dirty="0">
                <a:solidFill>
                  <a:srgbClr val="0070C0"/>
                </a:solidFill>
                <a:cs typeface="Arial"/>
                <a:hlinkClick r:id="rId3">
                  <a:extLst>
                    <a:ext uri="{A12FA001-AC4F-418D-AE19-62706E023703}">
                      <ahyp:hlinkClr xmlns:ahyp="http://schemas.microsoft.com/office/drawing/2018/hyperlinkcolor" val="tx"/>
                    </a:ext>
                  </a:extLst>
                </a:hlinkClick>
              </a:rPr>
              <a:t>När</a:t>
            </a:r>
            <a:r>
              <a:rPr lang="sv-SE" sz="1200" dirty="0">
                <a:solidFill>
                  <a:srgbClr val="0070C0"/>
                </a:solidFill>
                <a:hlinkClick r:id="rId3">
                  <a:extLst>
                    <a:ext uri="{A12FA001-AC4F-418D-AE19-62706E023703}">
                      <ahyp:hlinkClr xmlns:ahyp="http://schemas.microsoft.com/office/drawing/2018/hyperlinkcolor" val="tx"/>
                    </a:ext>
                  </a:extLst>
                </a:hlinkClick>
              </a:rPr>
              <a:t> små barn skriker - 1177</a:t>
            </a:r>
            <a:endParaRPr lang="sv-SE" sz="1200" dirty="0">
              <a:solidFill>
                <a:srgbClr val="0070C0"/>
              </a:solidFill>
              <a:cs typeface="Arial" panose="020B0604020202020204"/>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Samtal om barnsäkerhet - Rikshandboken i barnhälsovård (rikshandboken-bhv.se)</a:t>
            </a:r>
            <a:endParaRPr lang="sv-SE" sz="1200" dirty="0">
              <a:solidFill>
                <a:srgbClr val="0070C0"/>
              </a:solidFill>
            </a:endParaRPr>
          </a:p>
          <a:p>
            <a:endParaRPr lang="sv-SE" dirty="0">
              <a:cs typeface="Arial" panose="020B0604020202020204"/>
            </a:endParaRPr>
          </a:p>
        </p:txBody>
      </p:sp>
      <p:sp>
        <p:nvSpPr>
          <p:cNvPr id="4" name="Platshållare för bildnummer 3"/>
          <p:cNvSpPr>
            <a:spLocks noGrp="1"/>
          </p:cNvSpPr>
          <p:nvPr>
            <p:ph type="sldNum" sz="quarter" idx="5"/>
          </p:nvPr>
        </p:nvSpPr>
        <p:spPr/>
        <p:txBody>
          <a:bodyPr/>
          <a:lstStyle/>
          <a:p>
            <a:fld id="{D5590ECD-1F9D-4ED8-8923-33F7C5BCAFC9}" type="slidenum">
              <a:rPr lang="sv-SE" smtClean="0"/>
              <a:t>18</a:t>
            </a:fld>
            <a:endParaRPr lang="sv-SE"/>
          </a:p>
        </p:txBody>
      </p:sp>
    </p:spTree>
    <p:extLst>
      <p:ext uri="{BB962C8B-B14F-4D97-AF65-F5344CB8AC3E}">
        <p14:creationId xmlns:p14="http://schemas.microsoft.com/office/powerpoint/2010/main" val="3958897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solidFill>
                  <a:srgbClr val="353535"/>
                </a:solidFill>
                <a:ea typeface="Open Sans"/>
                <a:cs typeface="Open Sans"/>
              </a:rPr>
              <a:t>Vanligaste frågorna</a:t>
            </a:r>
          </a:p>
          <a:p>
            <a:pPr marL="0" indent="0">
              <a:buNone/>
            </a:pPr>
            <a:endParaRPr lang="sv-SE" sz="1200" b="1" dirty="0">
              <a:solidFill>
                <a:srgbClr val="353535"/>
              </a:solidFill>
              <a:ea typeface="Open Sans"/>
              <a:cs typeface="Open Sans"/>
            </a:endParaRPr>
          </a:p>
          <a:p>
            <a:pPr marL="0" indent="0">
              <a:buNone/>
            </a:pPr>
            <a:r>
              <a:rPr lang="sv-SE" sz="1200" dirty="0">
                <a:solidFill>
                  <a:srgbClr val="353535"/>
                </a:solidFill>
                <a:ea typeface="Open Sans"/>
                <a:cs typeface="Open Sans"/>
              </a:rPr>
              <a:t>Många föräldrar tycker att tillväxtskurvan svårtolkad. Barnets</a:t>
            </a:r>
            <a:r>
              <a:rPr lang="sv-SE" sz="1200" b="0" i="0" dirty="0">
                <a:solidFill>
                  <a:srgbClr val="353535"/>
                </a:solidFill>
                <a:effectLst/>
                <a:ea typeface="Open Sans"/>
                <a:cs typeface="Open Sans"/>
              </a:rPr>
              <a:t> vikt, längd och huvudomfång läggs in i så kallade tillväxkurvor. Kurvorna visar hur barnet växer, och till viss del hur barnet mår. Kurvorna jämförs med kurvor som visar genomsnittet för barn i samma ålder. Barn i samma ålder är olika långa och väger olika mycket.</a:t>
            </a:r>
          </a:p>
          <a:p>
            <a:pPr marL="0" indent="0">
              <a:buNone/>
            </a:pPr>
            <a:endParaRPr lang="sv-SE" sz="1200" b="0" i="0" dirty="0">
              <a:solidFill>
                <a:srgbClr val="353535"/>
              </a:solidFill>
              <a:effectLst/>
              <a:ea typeface="Open Sans"/>
              <a:cs typeface="Open Sans"/>
            </a:endParaRPr>
          </a:p>
          <a:p>
            <a:pPr marL="0" indent="0">
              <a:buNone/>
            </a:pPr>
            <a:r>
              <a:rPr lang="sv-SE" sz="1200" b="0" i="0" u="sng" dirty="0">
                <a:solidFill>
                  <a:srgbClr val="353535"/>
                </a:solidFill>
                <a:effectLst/>
                <a:ea typeface="Open Sans"/>
                <a:cs typeface="Open Sans"/>
              </a:rPr>
              <a:t>Prickar:</a:t>
            </a:r>
            <a:r>
              <a:rPr lang="sv-SE" sz="1200" b="0" i="0" dirty="0">
                <a:solidFill>
                  <a:srgbClr val="353535"/>
                </a:solidFill>
                <a:effectLst/>
                <a:ea typeface="Open Sans"/>
                <a:cs typeface="Open Sans"/>
              </a:rPr>
              <a:t> Det är vanligt att nyfödda barn har prickar eller utslag. De flesta går över av sig själv.</a:t>
            </a:r>
            <a:br>
              <a:rPr lang="sv-SE" sz="1200" b="0" i="0" dirty="0">
                <a:effectLst/>
                <a:cs typeface="Open Sans"/>
              </a:rPr>
            </a:br>
            <a:endParaRPr lang="sv-SE" sz="1200" dirty="0">
              <a:solidFill>
                <a:srgbClr val="353535"/>
              </a:solidFill>
            </a:endParaRPr>
          </a:p>
          <a:p>
            <a:pPr marL="0" indent="0" algn="l">
              <a:buNone/>
            </a:pPr>
            <a:r>
              <a:rPr lang="sv-SE" sz="1200" b="0" i="0" u="sng" dirty="0">
                <a:solidFill>
                  <a:srgbClr val="353535"/>
                </a:solidFill>
                <a:effectLst/>
                <a:ea typeface="Open Sans"/>
                <a:cs typeface="Open Sans"/>
              </a:rPr>
              <a:t>Fontaneller :</a:t>
            </a:r>
            <a:r>
              <a:rPr lang="sv-SE" sz="1200" b="0" i="0" dirty="0">
                <a:solidFill>
                  <a:srgbClr val="353535"/>
                </a:solidFill>
                <a:effectLst/>
                <a:ea typeface="Open Sans"/>
                <a:cs typeface="Open Sans"/>
              </a:rPr>
              <a:t>Mellanrummen mellan skallbenen kallas fontaneller och kan kännas olika tydligt hos olika barn. Den stora fontanellen blir mindre under barnets första år och känns inte längre när barnet är mellan ett och två år. Fontanellerna täcks av en stark hinna och tålig hud. Du behöver inte vara rädd för att försiktigt tvätta eller smeka barnet över det mjuka området på huvudet.</a:t>
            </a:r>
          </a:p>
          <a:p>
            <a:pPr marL="0" indent="0" algn="l">
              <a:buNone/>
            </a:pPr>
            <a:endParaRPr lang="sv-SE" sz="1200" b="0" i="0" dirty="0">
              <a:solidFill>
                <a:srgbClr val="353535"/>
              </a:solidFill>
              <a:effectLst/>
              <a:ea typeface="Open Sans"/>
              <a:cs typeface="Open Sans"/>
            </a:endParaRPr>
          </a:p>
          <a:p>
            <a:pPr marL="0" indent="0">
              <a:buNone/>
              <a:defRPr/>
            </a:pPr>
            <a:r>
              <a:rPr lang="sv-SE" sz="1200" u="sng" dirty="0">
                <a:solidFill>
                  <a:srgbClr val="2D2829"/>
                </a:solidFill>
                <a:cs typeface="Arial"/>
              </a:rPr>
              <a:t>Bajset: </a:t>
            </a:r>
            <a:r>
              <a:rPr lang="sv-SE" sz="1200" dirty="0">
                <a:solidFill>
                  <a:srgbClr val="2D2829"/>
                </a:solidFill>
                <a:cs typeface="Arial"/>
              </a:rPr>
              <a:t>kan ha hur många olika färger som helst. </a:t>
            </a:r>
            <a:br>
              <a:rPr lang="sv-SE" sz="1200" dirty="0">
                <a:cs typeface="Arial"/>
              </a:rPr>
            </a:br>
            <a:endParaRPr lang="sv-SE" sz="1200" dirty="0">
              <a:cs typeface="Arial"/>
            </a:endParaRPr>
          </a:p>
          <a:p>
            <a:pPr marL="0" indent="0">
              <a:buNone/>
              <a:defRPr/>
            </a:pPr>
            <a:r>
              <a:rPr lang="sv-SE" sz="1200" u="sng" dirty="0">
                <a:solidFill>
                  <a:srgbClr val="2D2829"/>
                </a:solidFill>
                <a:cs typeface="Arial"/>
              </a:rPr>
              <a:t>Hård i magen: </a:t>
            </a:r>
            <a:r>
              <a:rPr lang="sv-SE" sz="1200" dirty="0">
                <a:solidFill>
                  <a:srgbClr val="2D2829"/>
                </a:solidFill>
                <a:cs typeface="Arial"/>
              </a:rPr>
              <a:t>är lite vanligare hos flaskmatade ersättningsuppfödda barn. Stäm av med föräldrarna att dom inte har för mycket pulver. Ev. byt till annat fabrikat. Inte hälla i matolja!!!</a:t>
            </a:r>
          </a:p>
          <a:p>
            <a:pPr marL="0" indent="0">
              <a:buNone/>
              <a:defRPr/>
            </a:pPr>
            <a:endParaRPr lang="sv-SE" sz="1200" dirty="0">
              <a:solidFill>
                <a:srgbClr val="2D2829"/>
              </a:solidFill>
              <a:cs typeface="Arial"/>
            </a:endParaRPr>
          </a:p>
          <a:p>
            <a:pPr marL="0" indent="0">
              <a:buNone/>
              <a:defRPr/>
            </a:pPr>
            <a:r>
              <a:rPr lang="sv-SE" sz="1200" u="sng" dirty="0">
                <a:cs typeface="Arial"/>
              </a:rPr>
              <a:t>Förkylning, feber</a:t>
            </a:r>
            <a:r>
              <a:rPr lang="sv-SE" sz="1200" dirty="0">
                <a:cs typeface="Arial"/>
              </a:rPr>
              <a:t>: </a:t>
            </a:r>
            <a:r>
              <a:rPr lang="sv-SE" sz="1200" dirty="0"/>
              <a:t>De allra flesta som är förkylda behöver inte söka vård eftersom besvären brukar gå över av sig själv. </a:t>
            </a:r>
          </a:p>
          <a:p>
            <a:pPr marL="0" indent="0">
              <a:buNone/>
              <a:defRPr/>
            </a:pPr>
            <a:endParaRPr lang="sv-SE" sz="1200" dirty="0">
              <a:cs typeface="Arial"/>
            </a:endParaRPr>
          </a:p>
          <a:p>
            <a:pPr marL="0" indent="0">
              <a:buNone/>
              <a:defRPr/>
            </a:pPr>
            <a:r>
              <a:rPr lang="sv-SE" sz="1200" b="0" i="0" u="sng" dirty="0">
                <a:solidFill>
                  <a:srgbClr val="353535"/>
                </a:solidFill>
                <a:effectLst/>
                <a:ea typeface="Open Sans"/>
                <a:cs typeface="Open Sans"/>
              </a:rPr>
              <a:t>Bada</a:t>
            </a:r>
            <a:r>
              <a:rPr lang="sv-SE" sz="1200" b="0" i="0" dirty="0">
                <a:solidFill>
                  <a:srgbClr val="353535"/>
                </a:solidFill>
                <a:effectLst/>
                <a:ea typeface="Open Sans"/>
                <a:cs typeface="Open Sans"/>
              </a:rPr>
              <a:t>: Det brukar gå bra att bada barnet redan första veckan, även om inte naveln har fallit av.</a:t>
            </a:r>
          </a:p>
          <a:p>
            <a:pPr marL="0" indent="0">
              <a:buNone/>
              <a:defRPr/>
            </a:pPr>
            <a:endParaRPr lang="sv-SE" sz="1200" b="0" i="0" dirty="0">
              <a:solidFill>
                <a:srgbClr val="353535"/>
              </a:solidFill>
              <a:effectLst/>
            </a:endParaRPr>
          </a:p>
          <a:p>
            <a:pPr marL="0" indent="0">
              <a:buNone/>
              <a:defRPr/>
            </a:pPr>
            <a:r>
              <a:rPr lang="sv-SE" sz="1200" b="0" i="0" u="sng" dirty="0">
                <a:solidFill>
                  <a:srgbClr val="353535"/>
                </a:solidFill>
                <a:effectLst/>
                <a:ea typeface="Open Sans"/>
                <a:cs typeface="Open Sans"/>
              </a:rPr>
              <a:t>Ute när det är kallt</a:t>
            </a:r>
            <a:r>
              <a:rPr lang="sv-SE" sz="1200" b="0" i="0" dirty="0">
                <a:solidFill>
                  <a:srgbClr val="353535"/>
                </a:solidFill>
                <a:effectLst/>
                <a:ea typeface="Open Sans"/>
                <a:cs typeface="Open Sans"/>
              </a:rPr>
              <a:t>: Nyfödda barn har svårare att styra kroppstemperaturen än vad äldre barn och vuxna har. Därför är det bra att vara försiktig med att vara ute både i hög värme och i stark kyla. Du behöver också anpassa kläderna efter den temperatur som råder, och till exempel klä av barnet overallen så fort ni kommer in.</a:t>
            </a:r>
          </a:p>
          <a:p>
            <a:pPr marL="0" indent="0">
              <a:buNone/>
              <a:defRPr/>
            </a:pPr>
            <a:endParaRPr lang="sv-SE" sz="1200" b="0" i="0" dirty="0">
              <a:solidFill>
                <a:srgbClr val="353535"/>
              </a:solidFill>
              <a:effectLst/>
              <a:ea typeface="Open Sans"/>
              <a:cs typeface="Open Sans"/>
            </a:endParaRPr>
          </a:p>
          <a:p>
            <a:pPr marL="0" indent="0" algn="l">
              <a:buNone/>
            </a:pPr>
            <a:r>
              <a:rPr lang="sv-SE" sz="1200" u="sng" dirty="0"/>
              <a:t>Kräks:</a:t>
            </a:r>
            <a:r>
              <a:rPr lang="sv-SE" sz="1200" dirty="0"/>
              <a:t> </a:t>
            </a:r>
            <a:r>
              <a:rPr lang="sv-SE" sz="1200" b="0" i="0" dirty="0">
                <a:solidFill>
                  <a:srgbClr val="353535"/>
                </a:solidFill>
                <a:effectLst/>
                <a:ea typeface="Open Sans"/>
                <a:cs typeface="Open Sans"/>
              </a:rPr>
              <a:t>Det är vanligt att barn upp till ett år hickar eller kräks i samband med att de äter. Det är inte skadligt och brukar avta när barnet blir äldre. Här är några råd om vad du kan göra när barnet kräks:</a:t>
            </a:r>
          </a:p>
          <a:p>
            <a:r>
              <a:rPr lang="sv-SE" sz="1200" b="0" i="0" dirty="0">
                <a:solidFill>
                  <a:srgbClr val="353535"/>
                </a:solidFill>
                <a:effectLst/>
                <a:ea typeface="Open Sans"/>
                <a:cs typeface="Open Sans"/>
              </a:rPr>
              <a:t>- Ge barnet mindre mängder mat, men oftare.</a:t>
            </a:r>
          </a:p>
          <a:p>
            <a:r>
              <a:rPr lang="sv-SE" sz="1200" b="0" i="0" dirty="0">
                <a:solidFill>
                  <a:srgbClr val="353535"/>
                </a:solidFill>
                <a:effectLst/>
                <a:ea typeface="Open Sans"/>
                <a:cs typeface="Open Sans"/>
              </a:rPr>
              <a:t>- Få barnet att rapa några gånger under matningen.</a:t>
            </a:r>
          </a:p>
          <a:p>
            <a:r>
              <a:rPr lang="sv-SE" sz="1200" b="0" i="0" dirty="0">
                <a:solidFill>
                  <a:srgbClr val="353535"/>
                </a:solidFill>
                <a:effectLst/>
                <a:ea typeface="Open Sans"/>
                <a:cs typeface="Open Sans"/>
              </a:rPr>
              <a:t>- Låt barnet halvsitta när hen äter, om det är möjligt.</a:t>
            </a:r>
          </a:p>
          <a:p>
            <a:r>
              <a:rPr lang="sv-SE" sz="1200" b="0" i="0" dirty="0">
                <a:solidFill>
                  <a:srgbClr val="353535"/>
                </a:solidFill>
                <a:effectLst/>
                <a:ea typeface="Open Sans"/>
                <a:cs typeface="Open Sans"/>
              </a:rPr>
              <a:t>- Sitt kvar med barnet i ditt knä eller låt barnet sitta kvar i barnstolen en stund efter att hen har ätit färdigt.</a:t>
            </a:r>
          </a:p>
          <a:p>
            <a:r>
              <a:rPr lang="sv-SE" sz="1200" b="0" i="0" dirty="0">
                <a:solidFill>
                  <a:srgbClr val="353535"/>
                </a:solidFill>
                <a:effectLst/>
                <a:ea typeface="Open Sans"/>
                <a:cs typeface="Open Sans"/>
              </a:rPr>
              <a:t>- Låt barnet ta det lugnt efter att hen har ätit.</a:t>
            </a:r>
          </a:p>
          <a:p>
            <a:endParaRPr lang="sv-SE" sz="1200" b="0" i="0" dirty="0">
              <a:solidFill>
                <a:srgbClr val="353535"/>
              </a:solidFill>
              <a:effectLst/>
            </a:endParaRPr>
          </a:p>
          <a:p>
            <a:pPr marL="0" indent="0">
              <a:buNone/>
            </a:pPr>
            <a:r>
              <a:rPr lang="sv-SE" sz="1200" dirty="0"/>
              <a:t>Små barn är infektionskänsliga eftersom de inte hunnit bygga upp sitt immunförsvar ännu. Nyfödda barn har till viss del skydd genom antikroppar som de fått under tiden i mammas mage vilket gör att barnet är motståndskraftigt mot att smittas av en del olika infektioner – men långt ifrån alla.</a:t>
            </a:r>
          </a:p>
          <a:p>
            <a:pPr marL="0" indent="0">
              <a:buNone/>
            </a:pPr>
            <a:endParaRPr lang="sv-SE" sz="1200" dirty="0"/>
          </a:p>
          <a:p>
            <a:pPr marL="0" indent="0">
              <a:buNone/>
            </a:pPr>
            <a:r>
              <a:rPr lang="sv-SE" sz="1200" u="sng" dirty="0">
                <a:cs typeface="Arial"/>
              </a:rPr>
              <a:t>Torsk:</a:t>
            </a:r>
            <a:r>
              <a:rPr lang="sv-SE" sz="1200" u="sng" dirty="0"/>
              <a:t> </a:t>
            </a:r>
            <a:r>
              <a:rPr lang="sv-SE" sz="1200" dirty="0"/>
              <a:t>är en svampinfektion som är vanligast hos bebisar under ett år. Den visar sig genom en vitaktig hinna eller vita fläckar i munnen. Oftast går den över av sig själv inom några veckor, men vid svårare infektion eller om den överförs till ammande förälder finns det läkemedel att behandla med.</a:t>
            </a:r>
          </a:p>
          <a:p>
            <a:pPr marL="0" indent="0">
              <a:buNone/>
            </a:pPr>
            <a:endParaRPr lang="sv-SE" sz="1200"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Förkylning hos barn - 1177</a:t>
            </a:r>
            <a:endParaRPr lang="sv-SE" sz="1200" dirty="0">
              <a:solidFill>
                <a:srgbClr val="0070C0"/>
              </a:solidFil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Svampinfektion i munnen hos små barn - 1177</a:t>
            </a:r>
            <a:endParaRPr lang="sv-SE" sz="1200" dirty="0">
              <a:solidFill>
                <a:srgbClr val="0070C0"/>
              </a:solidFill>
            </a:endParaRPr>
          </a:p>
          <a:p>
            <a:endParaRPr lang="sv-SE" sz="1200" dirty="0">
              <a:cs typeface="Arial"/>
            </a:endParaRPr>
          </a:p>
          <a:p>
            <a:pPr marL="0" indent="0">
              <a:buNone/>
              <a:defRPr/>
            </a:pPr>
            <a:endParaRPr lang="sv-SE" sz="1200" b="0" i="0" dirty="0">
              <a:solidFill>
                <a:srgbClr val="353535"/>
              </a:solidFill>
              <a:effectLst/>
              <a:ea typeface="Open Sans"/>
              <a:cs typeface="Open Sans"/>
            </a:endParaRPr>
          </a:p>
          <a:p>
            <a:endParaRPr lang="sv-SE" dirty="0">
              <a:cs typeface="Arial"/>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20</a:t>
            </a:fld>
            <a:endParaRPr lang="sv-SE"/>
          </a:p>
        </p:txBody>
      </p:sp>
    </p:spTree>
    <p:extLst>
      <p:ext uri="{BB962C8B-B14F-4D97-AF65-F5344CB8AC3E}">
        <p14:creationId xmlns:p14="http://schemas.microsoft.com/office/powerpoint/2010/main" val="1229826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21</a:t>
            </a:fld>
            <a:endParaRPr lang="sv-SE"/>
          </a:p>
        </p:txBody>
      </p:sp>
    </p:spTree>
    <p:extLst>
      <p:ext uri="{BB962C8B-B14F-4D97-AF65-F5344CB8AC3E}">
        <p14:creationId xmlns:p14="http://schemas.microsoft.com/office/powerpoint/2010/main" val="2140768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dirty="0">
                <a:cs typeface="Arial"/>
              </a:rPr>
              <a:t>Vaccinationer under barnets första fem levnadsår</a:t>
            </a:r>
          </a:p>
          <a:p>
            <a:pPr marL="0" indent="0">
              <a:buNone/>
              <a:defRPr/>
            </a:pPr>
            <a:endParaRPr lang="sv-SE" sz="1200" b="1" dirty="0"/>
          </a:p>
          <a:p>
            <a:pPr marL="0" indent="0">
              <a:buNone/>
              <a:defRPr/>
            </a:pPr>
            <a:r>
              <a:rPr lang="sv-SE" sz="1200" dirty="0"/>
              <a:t>Barnet kan få feber vid vaccination</a:t>
            </a:r>
            <a:endParaRPr lang="sv-SE" sz="1200" dirty="0">
              <a:cs typeface="Arial" panose="020B0604020202020204"/>
            </a:endParaRPr>
          </a:p>
          <a:p>
            <a:pPr marL="0" indent="0">
              <a:buNone/>
            </a:pPr>
            <a:endParaRPr lang="sv-SE" sz="1200" b="1"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barnvaccinationer-tabell_200709.pdf (folkhalsomyndigheten.se)</a:t>
            </a:r>
            <a:endParaRPr lang="sv-SE" sz="1200" dirty="0">
              <a:solidFill>
                <a:srgbClr val="0070C0"/>
              </a:solidFill>
            </a:endParaRPr>
          </a:p>
          <a:p>
            <a:endParaRPr lang="sv-SE" sz="1200" dirty="0">
              <a:cs typeface="Arial" panose="020B0604020202020204"/>
            </a:endParaRPr>
          </a:p>
          <a:p>
            <a:endParaRPr lang="sv-SE" dirty="0">
              <a:cs typeface="Arial" panose="020B0604020202020204"/>
            </a:endParaRPr>
          </a:p>
        </p:txBody>
      </p:sp>
      <p:sp>
        <p:nvSpPr>
          <p:cNvPr id="4" name="Platshållare för bildnummer 3"/>
          <p:cNvSpPr>
            <a:spLocks noGrp="1"/>
          </p:cNvSpPr>
          <p:nvPr>
            <p:ph type="sldNum" sz="quarter" idx="5"/>
          </p:nvPr>
        </p:nvSpPr>
        <p:spPr/>
        <p:txBody>
          <a:bodyPr/>
          <a:lstStyle/>
          <a:p>
            <a:fld id="{D5590ECD-1F9D-4ED8-8923-33F7C5BCAFC9}" type="slidenum">
              <a:rPr lang="sv-SE" smtClean="0"/>
              <a:t>22</a:t>
            </a:fld>
            <a:endParaRPr lang="sv-SE"/>
          </a:p>
        </p:txBody>
      </p:sp>
    </p:spTree>
    <p:extLst>
      <p:ext uri="{BB962C8B-B14F-4D97-AF65-F5344CB8AC3E}">
        <p14:creationId xmlns:p14="http://schemas.microsoft.com/office/powerpoint/2010/main" val="4022172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5"/>
          </p:nvPr>
        </p:nvSpPr>
        <p:spPr/>
        <p:txBody>
          <a:bodyPr/>
          <a:lstStyle/>
          <a:p>
            <a:fld id="{D0B863A3-F6DA-432C-A68C-0B1EB56ED58E}" type="slidenum">
              <a:rPr lang="sv-SE" smtClean="0"/>
              <a:t>23</a:t>
            </a:fld>
            <a:endParaRPr lang="sv-SE"/>
          </a:p>
        </p:txBody>
      </p:sp>
    </p:spTree>
    <p:extLst>
      <p:ext uri="{BB962C8B-B14F-4D97-AF65-F5344CB8AC3E}">
        <p14:creationId xmlns:p14="http://schemas.microsoft.com/office/powerpoint/2010/main" val="2857510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D0B863A3-F6DA-432C-A68C-0B1EB56ED58E}" type="slidenum">
              <a:rPr lang="sv-SE" smtClean="0"/>
              <a:t>24</a:t>
            </a:fld>
            <a:endParaRPr lang="sv-SE"/>
          </a:p>
        </p:txBody>
      </p:sp>
    </p:spTree>
    <p:extLst>
      <p:ext uri="{BB962C8B-B14F-4D97-AF65-F5344CB8AC3E}">
        <p14:creationId xmlns:p14="http://schemas.microsoft.com/office/powerpoint/2010/main" val="3209785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Det kompetenta barnet</a:t>
            </a:r>
          </a:p>
          <a:p>
            <a:pPr marL="0" indent="0">
              <a:buNone/>
            </a:pPr>
            <a:endParaRPr lang="sv-SE" sz="1200" b="1" dirty="0"/>
          </a:p>
          <a:p>
            <a:pPr marL="0" indent="0">
              <a:buNone/>
            </a:pPr>
            <a:r>
              <a:rPr lang="sv-SE" sz="1200" dirty="0"/>
              <a:t>Inled gärna med att prata om det kompetenta barnet. Alla barn föds med olika färdigheter, men alla barn har en kompetens. </a:t>
            </a:r>
          </a:p>
          <a:p>
            <a:pPr marL="0" indent="0">
              <a:buNone/>
            </a:pPr>
            <a:endParaRPr lang="sv-SE" sz="1200" dirty="0">
              <a:cs typeface="Arial"/>
            </a:endParaRPr>
          </a:p>
          <a:p>
            <a:pPr marL="0" indent="0">
              <a:buNone/>
            </a:pPr>
            <a:r>
              <a:rPr lang="sv-SE" sz="1200" dirty="0"/>
              <a:t>Viktigt att förmedla att varje barn är unik, redan från födseln har sin egen personlighet och sin alldeles unika fingeravtryck.</a:t>
            </a:r>
          </a:p>
          <a:p>
            <a:pPr marL="0" indent="0">
              <a:buNone/>
            </a:pPr>
            <a:endParaRPr lang="sv-SE" sz="1200" dirty="0">
              <a:cs typeface="Arial" panose="020B0604020202020204"/>
            </a:endParaRPr>
          </a:p>
          <a:p>
            <a:pPr marL="0" indent="0">
              <a:buNone/>
              <a:defRPr/>
            </a:pPr>
            <a:r>
              <a:rPr lang="sv-SE" sz="1200" b="0" i="0" dirty="0">
                <a:solidFill>
                  <a:srgbClr val="353535"/>
                </a:solidFill>
                <a:effectLst/>
                <a:ea typeface="Open Sans"/>
                <a:cs typeface="Open Sans"/>
              </a:rPr>
              <a:t>Hörseln är väl utvecklad från graviditetsvecka 24. Fostret känner igen röster och kan höra hjärtslag.</a:t>
            </a:r>
            <a:r>
              <a:rPr lang="sv-SE" sz="1200" dirty="0">
                <a:solidFill>
                  <a:srgbClr val="353535"/>
                </a:solidFill>
                <a:ea typeface="Open Sans"/>
                <a:cs typeface="Open Sans"/>
              </a:rPr>
              <a:t> </a:t>
            </a:r>
            <a:r>
              <a:rPr lang="sv-SE" sz="1200" dirty="0"/>
              <a:t>Barns förmåga och intresse för att lära sig språk är medfödd. </a:t>
            </a:r>
          </a:p>
          <a:p>
            <a:pPr marL="0" indent="0">
              <a:buNone/>
              <a:defRPr/>
            </a:pPr>
            <a:endParaRPr lang="sv-SE" sz="1200" dirty="0">
              <a:solidFill>
                <a:srgbClr val="353535"/>
              </a:solidFill>
              <a:ea typeface="Open Sans"/>
              <a:cs typeface="Open Sans"/>
            </a:endParaRPr>
          </a:p>
          <a:p>
            <a:pPr marL="0" indent="0">
              <a:buNone/>
              <a:defRPr/>
            </a:pPr>
            <a:r>
              <a:rPr lang="sv-SE" sz="1200" dirty="0">
                <a:solidFill>
                  <a:srgbClr val="353535"/>
                </a:solidFill>
                <a:ea typeface="Open Sans"/>
                <a:cs typeface="Arial"/>
              </a:rPr>
              <a:t>Ett nyfött </a:t>
            </a:r>
            <a:r>
              <a:rPr lang="sv-SE" dirty="0">
                <a:solidFill>
                  <a:srgbClr val="353535"/>
                </a:solidFill>
                <a:ea typeface="Open Sans"/>
                <a:cs typeface="Arial"/>
              </a:rPr>
              <a:t>spädbarn</a:t>
            </a:r>
            <a:r>
              <a:rPr lang="sv-SE" sz="1200" dirty="0">
                <a:solidFill>
                  <a:srgbClr val="353535"/>
                </a:solidFill>
                <a:ea typeface="Open Sans"/>
                <a:cs typeface="Arial"/>
              </a:rPr>
              <a:t> känner igen lukten och smaken på sin egen mammas bröstmjölk. När man lägger barnet till bröstet söker barnet sig mot bröstvårtan genom sitt luktsinne</a:t>
            </a:r>
            <a:r>
              <a:rPr lang="sv-SE" sz="1200" dirty="0"/>
              <a:t>. Mammas bröstmjölk påverkas av vad mamma har ätit kryddstark mat mm. Barnet känner igen vissa smaker från fostertiden, vad fostret har smakat av fostervattnet.</a:t>
            </a:r>
          </a:p>
          <a:p>
            <a:pPr marL="0" indent="0">
              <a:buNone/>
              <a:defRPr/>
            </a:pPr>
            <a:endParaRPr lang="sv-SE" sz="1200" dirty="0">
              <a:solidFill>
                <a:srgbClr val="353535"/>
              </a:solidFill>
              <a:ea typeface="Open Sans"/>
              <a:cs typeface="Open Sans"/>
            </a:endParaRPr>
          </a:p>
          <a:p>
            <a:pPr marL="0" indent="0">
              <a:buNone/>
            </a:pPr>
            <a:r>
              <a:rPr lang="sv-SE" sz="1200" dirty="0"/>
              <a:t>Få föräldrarna att berätta om just deras barn och barnets personlighet. Vem är ditt barn? Vem liknar hen?</a:t>
            </a:r>
            <a:endParaRPr lang="sv-SE" sz="1200" dirty="0">
              <a:cs typeface="Arial"/>
            </a:endParaRPr>
          </a:p>
          <a:p>
            <a:endParaRPr lang="sv-SE" sz="1200" dirty="0"/>
          </a:p>
          <a:p>
            <a:endParaRPr lang="sv-SE" dirty="0"/>
          </a:p>
        </p:txBody>
      </p:sp>
      <p:sp>
        <p:nvSpPr>
          <p:cNvPr id="4" name="Platshållare för bildnummer 3"/>
          <p:cNvSpPr>
            <a:spLocks noGrp="1"/>
          </p:cNvSpPr>
          <p:nvPr>
            <p:ph type="sldNum" sz="quarter" idx="5"/>
          </p:nvPr>
        </p:nvSpPr>
        <p:spPr/>
        <p:txBody>
          <a:bodyPr/>
          <a:lstStyle/>
          <a:p>
            <a:fld id="{D5590ECD-1F9D-4ED8-8923-33F7C5BCAFC9}" type="slidenum">
              <a:rPr lang="sv-SE" smtClean="0"/>
              <a:t>3</a:t>
            </a:fld>
            <a:endParaRPr lang="sv-SE"/>
          </a:p>
        </p:txBody>
      </p:sp>
    </p:spTree>
    <p:extLst>
      <p:ext uri="{BB962C8B-B14F-4D97-AF65-F5344CB8AC3E}">
        <p14:creationId xmlns:p14="http://schemas.microsoft.com/office/powerpoint/2010/main" val="3626825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dirty="0">
                <a:solidFill>
                  <a:srgbClr val="000000"/>
                </a:solidFill>
                <a:ea typeface="Calibri" panose="020F0502020204030204" pitchFamily="34" charset="0"/>
                <a:cs typeface="Arial"/>
              </a:rPr>
              <a:t>Maten under barnets första veckor</a:t>
            </a:r>
          </a:p>
          <a:p>
            <a:pPr marL="0" indent="0">
              <a:buNone/>
              <a:defRPr/>
            </a:pPr>
            <a:endParaRPr lang="sv-SE" sz="1200" b="1" dirty="0">
              <a:solidFill>
                <a:srgbClr val="000000"/>
              </a:solidFill>
              <a:cs typeface="Arial"/>
            </a:endParaRPr>
          </a:p>
          <a:p>
            <a:pPr marL="0" indent="0">
              <a:buNone/>
              <a:defRPr/>
            </a:pPr>
            <a:r>
              <a:rPr lang="sv-SE" sz="1200" dirty="0">
                <a:cs typeface="Arial" panose="020B0604020202020204"/>
              </a:rPr>
              <a:t>Ett spädbarn har en mycket liten magsäck, inte mycket större än en vindruva. Därför blir det många och täta måltider.</a:t>
            </a:r>
          </a:p>
          <a:p>
            <a:pPr marL="0" indent="0">
              <a:buNone/>
              <a:defRPr/>
            </a:pPr>
            <a:endParaRPr lang="sv-SE" sz="1200" dirty="0">
              <a:cs typeface="Arial" panose="020B0604020202020204"/>
            </a:endParaRPr>
          </a:p>
          <a:p>
            <a:pPr marL="0" indent="0">
              <a:buNone/>
              <a:defRPr/>
            </a:pPr>
            <a:r>
              <a:rPr lang="sv-SE" sz="1200" dirty="0"/>
              <a:t>Det är mycket vanligt att ett spädbarn kan få lite ont i  magen de första veckorna. </a:t>
            </a:r>
          </a:p>
          <a:p>
            <a:pPr marL="0" indent="0">
              <a:buNone/>
              <a:defRPr/>
            </a:pPr>
            <a:endParaRPr lang="sv-SE" sz="1200" dirty="0"/>
          </a:p>
          <a:p>
            <a:pPr marL="0" indent="0">
              <a:buNone/>
              <a:defRPr/>
            </a:pPr>
            <a:r>
              <a:rPr lang="sv-SE" sz="1200" dirty="0"/>
              <a:t>Det beror bland annat på att all mat har kommit via navelsträngen och inte via magen under graviditeten. Nu ska tarmar och magsäck komma igång med det barnet får i sig. Födan består av antingen bröstmjölk eller bröstmjölksersättning.</a:t>
            </a:r>
            <a:endParaRPr lang="sv-SE" sz="1200" dirty="0">
              <a:cs typeface="Arial" panose="020B0604020202020204"/>
            </a:endParaRPr>
          </a:p>
          <a:p>
            <a:pPr marL="0" indent="0">
              <a:buNone/>
              <a:defRPr/>
            </a:pPr>
            <a:r>
              <a:rPr lang="sv-SE" sz="1200" dirty="0">
                <a:solidFill>
                  <a:srgbClr val="000000"/>
                </a:solidFill>
                <a:ea typeface="Calibri" panose="020F0502020204030204" pitchFamily="34" charset="0"/>
                <a:cs typeface="Arial"/>
              </a:rPr>
              <a:t>Om bröstmjölksersättning ges, är det mycket viktigt att inte blanda i för mycket pulver, mycket viktigt att det tillreds enligt instruktionerna.</a:t>
            </a:r>
          </a:p>
          <a:p>
            <a:pPr marL="0" indent="0">
              <a:buNone/>
              <a:defRPr/>
            </a:pPr>
            <a:endParaRPr lang="sv-SE" sz="1200" dirty="0">
              <a:solidFill>
                <a:srgbClr val="000000"/>
              </a:solidFill>
              <a:ea typeface="Calibri" panose="020F0502020204030204" pitchFamily="34" charset="0"/>
              <a:cs typeface="Arial"/>
            </a:endParaRPr>
          </a:p>
          <a:p>
            <a:pPr marL="0" indent="0">
              <a:buNone/>
              <a:defRPr/>
            </a:pPr>
            <a:r>
              <a:rPr lang="sv-SE" sz="1200" dirty="0">
                <a:solidFill>
                  <a:srgbClr val="000000"/>
                </a:solidFill>
                <a:ea typeface="Calibri" panose="020F0502020204030204" pitchFamily="34" charset="0"/>
                <a:cs typeface="Arial"/>
              </a:rPr>
              <a:t>D-vitamin - </a:t>
            </a:r>
            <a:r>
              <a:rPr lang="sv-SE" sz="1200" dirty="0"/>
              <a:t>Alla barn under två år behöver D-droppar varje dag. Det ges efter en veckas ålder på en sked. Blanda inte i nappflaskan, finns en risk att barnet inte får i sig allt.</a:t>
            </a:r>
          </a:p>
          <a:p>
            <a:pPr marL="0" indent="0">
              <a:buNone/>
              <a:defRPr/>
            </a:pPr>
            <a:endParaRPr lang="sv-SE" sz="1200" dirty="0">
              <a:cs typeface="Arial" panose="020B0604020202020204"/>
            </a:endParaRPr>
          </a:p>
          <a:p>
            <a:pPr marL="0" indent="0">
              <a:buNone/>
              <a:defRPr/>
            </a:pPr>
            <a:r>
              <a:rPr lang="sv-SE" sz="1200" dirty="0">
                <a:solidFill>
                  <a:srgbClr val="0070C0"/>
                </a:solidFill>
                <a:hlinkClick r:id="rId3">
                  <a:extLst>
                    <a:ext uri="{A12FA001-AC4F-418D-AE19-62706E023703}">
                      <ahyp:hlinkClr xmlns:ahyp="http://schemas.microsoft.com/office/drawing/2018/hyperlinkcolor" val="tx"/>
                    </a:ext>
                  </a:extLst>
                </a:hlinkClick>
              </a:rPr>
              <a:t>bra-mat-for-spadbarn-under-ett-ar-livsmedelsverket.pdf</a:t>
            </a:r>
            <a:endParaRPr lang="sv-SE" sz="1200" dirty="0">
              <a:solidFill>
                <a:srgbClr val="0070C0"/>
              </a:solidFill>
              <a:cs typeface="Arial" panose="020B0604020202020204"/>
            </a:endParaRPr>
          </a:p>
          <a:p>
            <a:pPr marL="0" indent="0">
              <a:buNone/>
              <a:defRPr/>
            </a:pPr>
            <a:r>
              <a:rPr lang="sv-SE" sz="1200" dirty="0">
                <a:solidFill>
                  <a:srgbClr val="0070C0"/>
                </a:solidFill>
                <a:hlinkClick r:id="rId4">
                  <a:extLst>
                    <a:ext uri="{A12FA001-AC4F-418D-AE19-62706E023703}">
                      <ahyp:hlinkClr xmlns:ahyp="http://schemas.microsoft.com/office/drawing/2018/hyperlinkcolor" val="tx"/>
                    </a:ext>
                  </a:extLst>
                </a:hlinkClick>
              </a:rPr>
              <a:t>D-vitamin - Rikshandboken i barnhälsovård (rikshandboken-bhv.se)</a:t>
            </a:r>
            <a:endParaRPr lang="sv-SE" sz="1200" dirty="0">
              <a:solidFill>
                <a:srgbClr val="0070C0"/>
              </a:solidFill>
            </a:endParaRPr>
          </a:p>
          <a:p>
            <a:pPr marL="0" marR="0" lvl="0" indent="0" algn="l" defTabSz="914400">
              <a:lnSpc>
                <a:spcPct val="100000"/>
              </a:lnSpc>
              <a:spcBef>
                <a:spcPts val="0"/>
              </a:spcBef>
              <a:spcAft>
                <a:spcPts val="0"/>
              </a:spcAft>
              <a:buClrTx/>
              <a:buSzTx/>
              <a:buFontTx/>
              <a:buNone/>
              <a:tabLst/>
              <a:defRPr/>
            </a:pPr>
            <a:endParaRPr lang="sv-SE" sz="1200" dirty="0">
              <a:solidFill>
                <a:srgbClr val="000000"/>
              </a:solidFill>
              <a:effectLst/>
              <a:ea typeface="Calibri" panose="020F0502020204030204" pitchFamily="34" charset="0"/>
              <a:cs typeface="Arial"/>
            </a:endParaRPr>
          </a:p>
          <a:p>
            <a:endParaRPr lang="sv-SE" sz="1200" dirty="0">
              <a:solidFill>
                <a:srgbClr val="000000"/>
              </a:solidFill>
              <a:cs typeface="Arial"/>
            </a:endParaRPr>
          </a:p>
          <a:p>
            <a:endParaRPr lang="sv-SE" b="1" u="sng" dirty="0">
              <a:solidFill>
                <a:srgbClr val="0000FF"/>
              </a:solidFill>
              <a:latin typeface="Calibri" panose="020F0502020204030204" pitchFamily="34" charset="0"/>
              <a:cs typeface="Calibri"/>
            </a:endParaRPr>
          </a:p>
          <a:p>
            <a:endParaRPr lang="sv-SE" dirty="0">
              <a:cs typeface="Arial" panose="020B0604020202020204"/>
            </a:endParaRPr>
          </a:p>
        </p:txBody>
      </p:sp>
      <p:sp>
        <p:nvSpPr>
          <p:cNvPr id="4" name="Platshållare för bildnummer 3"/>
          <p:cNvSpPr>
            <a:spLocks noGrp="1"/>
          </p:cNvSpPr>
          <p:nvPr>
            <p:ph type="sldNum" sz="quarter" idx="5"/>
          </p:nvPr>
        </p:nvSpPr>
        <p:spPr/>
        <p:txBody>
          <a:bodyPr/>
          <a:lstStyle/>
          <a:p>
            <a:fld id="{D5590ECD-1F9D-4ED8-8923-33F7C5BCAFC9}" type="slidenum">
              <a:rPr lang="sv-SE" smtClean="0"/>
              <a:t>5</a:t>
            </a:fld>
            <a:endParaRPr lang="sv-SE"/>
          </a:p>
        </p:txBody>
      </p:sp>
    </p:spTree>
    <p:extLst>
      <p:ext uri="{BB962C8B-B14F-4D97-AF65-F5344CB8AC3E}">
        <p14:creationId xmlns:p14="http://schemas.microsoft.com/office/powerpoint/2010/main" val="1803123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dirty="0">
                <a:cs typeface="Arial" panose="020B0604020202020204"/>
              </a:rPr>
              <a:t>Amning, tid och tålamod</a:t>
            </a:r>
          </a:p>
          <a:p>
            <a:pPr marL="0" indent="0">
              <a:buNone/>
              <a:defRPr/>
            </a:pPr>
            <a:endParaRPr lang="sv-SE" sz="1200" b="1" dirty="0"/>
          </a:p>
          <a:p>
            <a:pPr marL="0" indent="0">
              <a:buNone/>
              <a:defRPr/>
            </a:pPr>
            <a:r>
              <a:rPr lang="sv-SE" sz="1200" dirty="0"/>
              <a:t>Prata om fördelarna med amning och bröstmjölk. Bröstmjölken innehåller all näring ett spädbarn behöver under sina första sex månader, förutom D-vitamin. Bröstmjölken får sin smak av det som mamma äter, vilket kan underlätta när barnet ska börja smaka på andra smaker, barnet känner igen smakerna.</a:t>
            </a:r>
          </a:p>
          <a:p>
            <a:pPr marL="0" indent="0">
              <a:buNone/>
              <a:defRPr/>
            </a:pPr>
            <a:endParaRPr lang="sv-SE" sz="1200" dirty="0">
              <a:cs typeface="Arial" panose="020B0604020202020204"/>
            </a:endParaRPr>
          </a:p>
          <a:p>
            <a:pPr marL="0" indent="0">
              <a:buNone/>
              <a:defRPr/>
            </a:pPr>
            <a:r>
              <a:rPr lang="sv-SE" sz="1200" dirty="0">
                <a:cs typeface="Arial" panose="020B0604020202020204"/>
              </a:rPr>
              <a:t>Bröstmjölken innehåller bl.a. enzymer, hormoner, vita blodkroppar mm som alla bidrar till att stärka barnets immunförsvar,</a:t>
            </a:r>
            <a:r>
              <a:rPr lang="sv-SE" sz="1200" dirty="0"/>
              <a:t> förebygger sjukdomar, minskar risken för plötslig spädbarnsdöd och bidrar till en frisk utveckling.</a:t>
            </a:r>
            <a:endParaRPr lang="sv-SE" sz="1200" dirty="0">
              <a:cs typeface="Arial"/>
            </a:endParaRPr>
          </a:p>
          <a:p>
            <a:pPr marL="0" indent="0">
              <a:buNone/>
            </a:pPr>
            <a:r>
              <a:rPr lang="sv-SE" sz="1200" dirty="0"/>
              <a:t>Kom ihåg att amning tar tid och kräver tålamod. Det kan ta ett par veckor innan amningen fungerar. </a:t>
            </a:r>
          </a:p>
          <a:p>
            <a:pPr marL="0" indent="0">
              <a:buNone/>
            </a:pPr>
            <a:endParaRPr lang="sv-SE" sz="1200" dirty="0">
              <a:cs typeface="Arial"/>
            </a:endParaRPr>
          </a:p>
          <a:p>
            <a:pPr marL="0" indent="0">
              <a:buNone/>
            </a:pPr>
            <a:r>
              <a:rPr lang="sv-SE" sz="1200" dirty="0"/>
              <a:t>Amningsställning – sittande alternativt liggande? Viktigt att hitta en bekväm ställning.</a:t>
            </a:r>
          </a:p>
          <a:p>
            <a:pPr marL="0" indent="0">
              <a:buNone/>
            </a:pPr>
            <a:endParaRPr lang="sv-SE" sz="1200" dirty="0">
              <a:cs typeface="Arial"/>
            </a:endParaRPr>
          </a:p>
          <a:p>
            <a:pPr marL="0" indent="0">
              <a:buNone/>
            </a:pPr>
            <a:r>
              <a:rPr lang="sv-SE" sz="1200" dirty="0">
                <a:cs typeface="Arial"/>
              </a:rPr>
              <a:t>Pappa/partner har en viktig roll att stödja mamman</a:t>
            </a:r>
          </a:p>
          <a:p>
            <a:pPr marL="0" indent="0">
              <a:buNone/>
            </a:pPr>
            <a:endParaRPr lang="sv-SE" sz="1200" dirty="0">
              <a:cs typeface="Arial"/>
            </a:endParaRPr>
          </a:p>
          <a:p>
            <a:pPr marL="0" indent="0">
              <a:buNone/>
            </a:pPr>
            <a:r>
              <a:rPr lang="sv-SE" sz="1200" b="1" dirty="0"/>
              <a:t>Länkar: Terapirekommendationer:</a:t>
            </a:r>
            <a:endParaRPr lang="sv-SE" sz="1200" b="1" dirty="0">
              <a:cs typeface="Arial" panose="020B0604020202020204"/>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Amning &amp; nutrition - Rikshandboken i barnhälsovård (rikshandboken-bhv.se)</a:t>
            </a:r>
            <a:endParaRPr lang="sv-SE" sz="1200" b="1" dirty="0">
              <a:solidFill>
                <a:srgbClr val="0070C0"/>
              </a:solidFill>
              <a:cs typeface="Arial" panose="020B0604020202020204"/>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Spädbarn (livsmedelsverket.se)</a:t>
            </a:r>
            <a:endParaRPr lang="sv-SE" sz="1200" dirty="0">
              <a:solidFill>
                <a:srgbClr val="0070C0"/>
              </a:solidFill>
            </a:endParaRPr>
          </a:p>
          <a:p>
            <a:pPr marL="0" indent="0">
              <a:buNone/>
            </a:pPr>
            <a:r>
              <a:rPr lang="sv-SE" sz="1200" dirty="0">
                <a:solidFill>
                  <a:srgbClr val="0070C0"/>
                </a:solidFill>
                <a:hlinkClick r:id="rId5">
                  <a:extLst>
                    <a:ext uri="{A12FA001-AC4F-418D-AE19-62706E023703}">
                      <ahyp:hlinkClr xmlns:ahyp="http://schemas.microsoft.com/office/drawing/2018/hyperlinkcolor" val="tx"/>
                    </a:ext>
                  </a:extLst>
                </a:hlinkClick>
              </a:rPr>
              <a:t>Amning - 1177</a:t>
            </a:r>
            <a:endParaRPr lang="sv-SE" sz="1200" dirty="0">
              <a:solidFill>
                <a:srgbClr val="0070C0"/>
              </a:solidFill>
            </a:endParaRPr>
          </a:p>
          <a:p>
            <a:endParaRPr lang="sv-SE" sz="1200" dirty="0">
              <a:cs typeface="Arial" panose="020B0604020202020204"/>
            </a:endParaRPr>
          </a:p>
          <a:p>
            <a:endParaRPr lang="sv-SE" b="1" dirty="0">
              <a:cs typeface="Arial" panose="020B0604020202020204"/>
            </a:endParaRPr>
          </a:p>
        </p:txBody>
      </p:sp>
      <p:sp>
        <p:nvSpPr>
          <p:cNvPr id="4" name="Platshållare för bildnummer 3"/>
          <p:cNvSpPr>
            <a:spLocks noGrp="1"/>
          </p:cNvSpPr>
          <p:nvPr>
            <p:ph type="sldNum" sz="quarter" idx="5"/>
          </p:nvPr>
        </p:nvSpPr>
        <p:spPr/>
        <p:txBody>
          <a:bodyPr/>
          <a:lstStyle/>
          <a:p>
            <a:fld id="{D5590ECD-1F9D-4ED8-8923-33F7C5BCAFC9}" type="slidenum">
              <a:rPr lang="sv-SE" smtClean="0"/>
              <a:t>6</a:t>
            </a:fld>
            <a:endParaRPr lang="sv-SE"/>
          </a:p>
        </p:txBody>
      </p:sp>
    </p:spTree>
    <p:extLst>
      <p:ext uri="{BB962C8B-B14F-4D97-AF65-F5344CB8AC3E}">
        <p14:creationId xmlns:p14="http://schemas.microsoft.com/office/powerpoint/2010/main" val="3854884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latin typeface="+mn-lt"/>
                <a:cs typeface="Arial"/>
              </a:rPr>
              <a:t>De vanligaste frågorna om amning</a:t>
            </a:r>
          </a:p>
          <a:p>
            <a:pPr marL="0" indent="0">
              <a:buNone/>
            </a:pPr>
            <a:endParaRPr lang="sv-SE" sz="1200" b="1" dirty="0">
              <a:latin typeface="+mn-lt"/>
            </a:endParaRPr>
          </a:p>
          <a:p>
            <a:pPr marL="0" indent="0">
              <a:buNone/>
            </a:pPr>
            <a:r>
              <a:rPr lang="sv-SE" sz="1200" dirty="0">
                <a:latin typeface="+mn-lt"/>
              </a:rPr>
              <a:t>Vanligaste orsaken att lägga ner amningen är </a:t>
            </a:r>
            <a:r>
              <a:rPr lang="sv-SE" sz="1200" dirty="0" err="1">
                <a:latin typeface="+mn-lt"/>
              </a:rPr>
              <a:t>pga</a:t>
            </a:r>
            <a:r>
              <a:rPr lang="sv-SE" sz="1200" dirty="0">
                <a:latin typeface="+mn-lt"/>
              </a:rPr>
              <a:t> såriga bröstvårtor, smärta, svampinfektion eller om mamman upplever att barnet inte får i sig tillräckligt. Poängtera att om barnet går upp i vikt som det ska så får barnet i sig tillräckligt.</a:t>
            </a:r>
            <a:endParaRPr lang="sv-SE" sz="1200" dirty="0">
              <a:latin typeface="+mn-lt"/>
              <a:cs typeface="Arial"/>
            </a:endParaRPr>
          </a:p>
          <a:p>
            <a:pPr marL="0" indent="0">
              <a:buNone/>
            </a:pPr>
            <a:r>
              <a:rPr lang="sv-SE" sz="1200" dirty="0">
                <a:latin typeface="+mn-lt"/>
              </a:rPr>
              <a:t>Fråga gärna mammorna hur deras bröst mår? Oavsett om dom ammar eller ej. Vanligt med smärta. Vid smärta rekommendera smärtstillande.</a:t>
            </a:r>
          </a:p>
          <a:p>
            <a:pPr marL="0" indent="0">
              <a:buNone/>
            </a:pPr>
            <a:endParaRPr lang="sv-SE" sz="1200" b="1" dirty="0">
              <a:latin typeface="+mn-lt"/>
            </a:endParaRPr>
          </a:p>
          <a:p>
            <a:pPr marL="0" indent="0">
              <a:buNone/>
            </a:pPr>
            <a:r>
              <a:rPr lang="sv-SE" sz="1200" dirty="0">
                <a:latin typeface="+mn-lt"/>
              </a:rPr>
              <a:t>Berätta att BHV-sköterskan kan hjälpa till genom att göra en så kallad amningsobservation.</a:t>
            </a:r>
          </a:p>
          <a:p>
            <a:pPr marL="0" indent="0">
              <a:buNone/>
            </a:pPr>
            <a:endParaRPr lang="sv-SE" sz="1200" dirty="0">
              <a:latin typeface="+mn-lt"/>
              <a:cs typeface="Arial" panose="020B0604020202020204"/>
            </a:endParaRPr>
          </a:p>
          <a:p>
            <a:pPr marL="0" indent="0">
              <a:buNone/>
            </a:pPr>
            <a:r>
              <a:rPr lang="sv-SE" sz="1200" u="sng" dirty="0">
                <a:solidFill>
                  <a:srgbClr val="0070C0"/>
                </a:solidFill>
                <a:effectLst/>
                <a:latin typeface="+mn-lt"/>
                <a:ea typeface="Calibri" panose="020F0502020204030204" pitchFamily="34" charset="0"/>
                <a:cs typeface="Calibri"/>
                <a:hlinkClick r:id="rId3">
                  <a:extLst>
                    <a:ext uri="{A12FA001-AC4F-418D-AE19-62706E023703}">
                      <ahyp:hlinkClr xmlns:ahyp="http://schemas.microsoft.com/office/drawing/2018/hyperlinkcolor" val="tx"/>
                    </a:ext>
                  </a:extLst>
                </a:hlinkClick>
              </a:rPr>
              <a:t>Råd om mat till dig som ammar - 6 språk (livsmedelsverket.se)</a:t>
            </a:r>
            <a:endParaRPr lang="sv-SE" sz="1200" u="none" dirty="0">
              <a:solidFill>
                <a:srgbClr val="006966"/>
              </a:solidFill>
              <a:effectLst/>
              <a:latin typeface="+mn-lt"/>
              <a:ea typeface="Calibri" panose="020F0502020204030204" pitchFamily="34" charset="0"/>
              <a:cs typeface="Calibri"/>
              <a:hlinkClick r:id="rId4">
                <a:extLst>
                  <a:ext uri="{A12FA001-AC4F-418D-AE19-62706E023703}">
                    <ahyp:hlinkClr xmlns:ahyp="http://schemas.microsoft.com/office/drawing/2018/hyperlinkcolor" val="tx"/>
                  </a:ext>
                </a:extLst>
              </a:hlinkClick>
            </a:endParaRPr>
          </a:p>
          <a:p>
            <a:pPr marL="0" indent="0">
              <a:buNone/>
            </a:pPr>
            <a:r>
              <a:rPr lang="sv-SE" sz="1200" u="sng" dirty="0">
                <a:solidFill>
                  <a:srgbClr val="0070C0"/>
                </a:solidFill>
                <a:effectLst/>
                <a:latin typeface="+mn-lt"/>
                <a:ea typeface="Calibri" panose="020F0502020204030204" pitchFamily="34" charset="0"/>
                <a:cs typeface="Calibri"/>
                <a:hlinkClick r:id="rId4">
                  <a:extLst>
                    <a:ext uri="{A12FA001-AC4F-418D-AE19-62706E023703}">
                      <ahyp:hlinkClr xmlns:ahyp="http://schemas.microsoft.com/office/drawing/2018/hyperlinkcolor" val="tx"/>
                    </a:ext>
                  </a:extLst>
                </a:hlinkClick>
              </a:rPr>
              <a:t>Amning - 1177 Vårdguiden</a:t>
            </a:r>
            <a:r>
              <a:rPr lang="sv-SE" sz="1200" u="sng" dirty="0">
                <a:solidFill>
                  <a:srgbClr val="0070C0"/>
                </a:solidFill>
                <a:effectLst/>
                <a:latin typeface="+mn-lt"/>
                <a:ea typeface="Calibri" panose="020F0502020204030204" pitchFamily="34" charset="0"/>
                <a:cs typeface="Calibri"/>
              </a:rPr>
              <a:t>,</a:t>
            </a:r>
            <a:r>
              <a:rPr lang="sv-SE" sz="1200" u="sng" dirty="0">
                <a:solidFill>
                  <a:srgbClr val="0070C0"/>
                </a:solidFill>
                <a:latin typeface="+mn-lt"/>
                <a:ea typeface="Calibri" panose="020F0502020204030204" pitchFamily="34" charset="0"/>
                <a:cs typeface="Calibri"/>
              </a:rPr>
              <a:t> </a:t>
            </a:r>
            <a:endParaRPr lang="sv-SE" sz="1200" u="sng" dirty="0">
              <a:solidFill>
                <a:srgbClr val="0070C0"/>
              </a:solidFill>
              <a:effectLst/>
              <a:latin typeface="+mn-lt"/>
              <a:ea typeface="Calibri" panose="020F0502020204030204" pitchFamily="34" charset="0"/>
              <a:cs typeface="Calibri"/>
            </a:endParaRPr>
          </a:p>
          <a:p>
            <a:pPr marL="0" indent="0">
              <a:buNone/>
            </a:pPr>
            <a:r>
              <a:rPr lang="sv-SE" sz="1200" u="sng" dirty="0">
                <a:solidFill>
                  <a:srgbClr val="0070C0"/>
                </a:solidFill>
                <a:effectLst/>
                <a:latin typeface="+mn-lt"/>
                <a:ea typeface="Calibri" panose="020F0502020204030204" pitchFamily="34" charset="0"/>
                <a:cs typeface="Calibri"/>
              </a:rPr>
              <a:t>Rikshandboken</a:t>
            </a:r>
          </a:p>
          <a:p>
            <a:endParaRPr lang="sv-SE" sz="1200" dirty="0">
              <a:effectLst/>
              <a:latin typeface="+mn-lt"/>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D5590ECD-1F9D-4ED8-8923-33F7C5BCAFC9}" type="slidenum">
              <a:rPr lang="sv-SE" smtClean="0"/>
              <a:t>7</a:t>
            </a:fld>
            <a:endParaRPr lang="sv-SE"/>
          </a:p>
        </p:txBody>
      </p:sp>
    </p:spTree>
    <p:extLst>
      <p:ext uri="{BB962C8B-B14F-4D97-AF65-F5344CB8AC3E}">
        <p14:creationId xmlns:p14="http://schemas.microsoft.com/office/powerpoint/2010/main" val="1783016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Flaskmatning</a:t>
            </a:r>
          </a:p>
          <a:p>
            <a:pPr marL="0" indent="0">
              <a:buNone/>
            </a:pPr>
            <a:endParaRPr lang="sv-SE" sz="1200" b="1" dirty="0"/>
          </a:p>
          <a:p>
            <a:pPr marL="0" indent="0">
              <a:buNone/>
            </a:pPr>
            <a:r>
              <a:rPr lang="sv-SE" sz="1200" dirty="0"/>
              <a:t>Denna bild ska kunna ge flaskmatande förälder information.</a:t>
            </a:r>
          </a:p>
          <a:p>
            <a:pPr marL="0" indent="0">
              <a:buNone/>
            </a:pPr>
            <a:endParaRPr lang="sv-SE" sz="1200" dirty="0">
              <a:cs typeface="Arial"/>
            </a:endParaRPr>
          </a:p>
          <a:p>
            <a:pPr marL="0" indent="0">
              <a:buNone/>
            </a:pPr>
            <a:r>
              <a:rPr lang="sv-SE" sz="1200" dirty="0">
                <a:cs typeface="Arial"/>
              </a:rPr>
              <a:t>Många mammor väljer att sluta amma, och börjar med bröstmjölksersättning. </a:t>
            </a:r>
            <a:r>
              <a:rPr lang="sv-SE" sz="1200" dirty="0"/>
              <a:t>Flaskmatning kan innebära antingen bröstmjölk eller bröstmjölksersättning.</a:t>
            </a:r>
          </a:p>
          <a:p>
            <a:pPr marL="0" indent="0">
              <a:buNone/>
            </a:pPr>
            <a:endParaRPr lang="sv-SE" sz="1200" dirty="0">
              <a:cs typeface="Arial"/>
            </a:endParaRPr>
          </a:p>
          <a:p>
            <a:pPr marL="0" indent="0">
              <a:buNone/>
              <a:defRPr/>
            </a:pPr>
            <a:r>
              <a:rPr lang="sv-SE" sz="1200" dirty="0"/>
              <a:t>Bröstmjölksersättning som säljs i Sverige är en fullgod produkt, det är en ersättning som kan ges när amning inte fungerar eller att mamman inte kan pumpa ut bröstmjölk. Det finns inget likhetstecken mellan bröstmjölk och bröstmjölksersättning, det är två helt olika produkter.</a:t>
            </a:r>
          </a:p>
          <a:p>
            <a:pPr marL="0" indent="0">
              <a:buNone/>
              <a:defRPr/>
            </a:pPr>
            <a:endParaRPr lang="sv-SE" sz="1200" b="0" u="none" dirty="0">
              <a:cs typeface="Arial"/>
            </a:endParaRPr>
          </a:p>
          <a:p>
            <a:pPr marL="0" indent="0">
              <a:buNone/>
            </a:pPr>
            <a:r>
              <a:rPr lang="sv-SE" sz="1200" dirty="0"/>
              <a:t>Flaskmatade barn</a:t>
            </a:r>
            <a:r>
              <a:rPr lang="sv-SE" sz="1200" b="0" dirty="0"/>
              <a:t>, </a:t>
            </a:r>
            <a:r>
              <a:rPr lang="sv-SE" sz="1200" b="0" u="none" dirty="0"/>
              <a:t>ska </a:t>
            </a:r>
            <a:r>
              <a:rPr lang="sv-SE" sz="1200" dirty="0"/>
              <a:t>alltid matas</a:t>
            </a:r>
            <a:r>
              <a:rPr lang="sv-SE" sz="1200" b="0" u="none" dirty="0"/>
              <a:t> i en famn.</a:t>
            </a:r>
            <a:r>
              <a:rPr lang="sv-SE" sz="1200" dirty="0"/>
              <a:t> </a:t>
            </a:r>
            <a:r>
              <a:rPr lang="sv-SE" sz="1200" b="0" u="none" dirty="0"/>
              <a:t>Tänk på</a:t>
            </a:r>
            <a:r>
              <a:rPr lang="sv-SE" sz="1200" dirty="0"/>
              <a:t> risken</a:t>
            </a:r>
            <a:r>
              <a:rPr lang="sv-SE" sz="1200" b="0" u="none" dirty="0"/>
              <a:t> </a:t>
            </a:r>
            <a:r>
              <a:rPr lang="sv-SE" sz="1200" dirty="0"/>
              <a:t>att </a:t>
            </a:r>
            <a:r>
              <a:rPr lang="sv-SE" sz="1200" b="0" u="none" dirty="0"/>
              <a:t>sätta i halsen och betydelsen av att få äta i en famn – barnets behov.</a:t>
            </a:r>
          </a:p>
          <a:p>
            <a:pPr marL="0" indent="0">
              <a:buNone/>
            </a:pPr>
            <a:endParaRPr lang="sv-SE" sz="1200" b="0" u="none" dirty="0">
              <a:cs typeface="Arial"/>
            </a:endParaRPr>
          </a:p>
          <a:p>
            <a:pPr marL="0" indent="0">
              <a:buNone/>
              <a:defRPr/>
            </a:pPr>
            <a:r>
              <a:rPr lang="sv-SE" sz="1200" b="0" u="none" dirty="0"/>
              <a:t>Viktigt att instruktionerna på förpackningarna följs. Inte hälla i mer pulver då </a:t>
            </a:r>
            <a:r>
              <a:rPr lang="sv-SE" sz="1200" dirty="0"/>
              <a:t>det finns</a:t>
            </a:r>
            <a:r>
              <a:rPr lang="sv-SE" sz="1200" b="0" u="none" dirty="0"/>
              <a:t> risk för förstoppning.</a:t>
            </a:r>
          </a:p>
          <a:p>
            <a:pPr marL="0" indent="0">
              <a:buNone/>
              <a:defRPr/>
            </a:pPr>
            <a:endParaRPr lang="sv-SE" sz="1200" b="0" u="none" dirty="0">
              <a:cs typeface="Arial"/>
            </a:endParaRPr>
          </a:p>
          <a:p>
            <a:pPr marL="0" indent="0">
              <a:buNone/>
            </a:pPr>
            <a:r>
              <a:rPr lang="sv-SE" sz="1200" b="0" u="none" dirty="0"/>
              <a:t>Upplys om att barnet har en liten magsäck, inte ge barnet mer mat än det som rekommenderas.</a:t>
            </a:r>
          </a:p>
          <a:p>
            <a:pPr marL="0" indent="0">
              <a:buNone/>
            </a:pPr>
            <a:endParaRPr lang="sv-SE" sz="1200" b="0" u="none" dirty="0">
              <a:cs typeface="Arial"/>
            </a:endParaRPr>
          </a:p>
          <a:p>
            <a:pPr marL="0" indent="0">
              <a:buNone/>
            </a:pPr>
            <a:r>
              <a:rPr lang="sv-SE" sz="1200" u="sng" dirty="0">
                <a:solidFill>
                  <a:srgbClr val="0070C0"/>
                </a:solidFill>
                <a:effectLst/>
                <a:ea typeface="Calibri" panose="020F0502020204030204" pitchFamily="34" charset="0"/>
                <a:cs typeface="Calibri"/>
                <a:hlinkClick r:id="rId3">
                  <a:extLst>
                    <a:ext uri="{A12FA001-AC4F-418D-AE19-62706E023703}">
                      <ahyp:hlinkClr xmlns:ahyp="http://schemas.microsoft.com/office/drawing/2018/hyperlinkcolor" val="tx"/>
                    </a:ext>
                  </a:extLst>
                </a:hlinkClick>
              </a:rPr>
              <a:t>Bröstmjölksersättning och tillskottsnäring - 1177 Vårdguiden</a:t>
            </a:r>
            <a:r>
              <a:rPr lang="sv-SE" sz="1200" u="none" dirty="0">
                <a:solidFill>
                  <a:srgbClr val="0070C0"/>
                </a:solidFill>
                <a:effectLst/>
                <a:ea typeface="Calibri" panose="020F0502020204030204" pitchFamily="34" charset="0"/>
                <a:cs typeface="Calibri"/>
              </a:rPr>
              <a:t> </a:t>
            </a:r>
            <a:r>
              <a:rPr lang="sv-SE" sz="1200" u="sng" dirty="0">
                <a:solidFill>
                  <a:srgbClr val="0070C0"/>
                </a:solidFill>
                <a:effectLst/>
                <a:ea typeface="Calibri" panose="020F0502020204030204" pitchFamily="34" charset="0"/>
                <a:cs typeface="Calibri"/>
                <a:hlinkClick r:id="rId4">
                  <a:extLst>
                    <a:ext uri="{A12FA001-AC4F-418D-AE19-62706E023703}">
                      <ahyp:hlinkClr xmlns:ahyp="http://schemas.microsoft.com/office/drawing/2018/hyperlinkcolor" val="tx"/>
                    </a:ext>
                  </a:extLst>
                </a:hlinkClick>
              </a:rPr>
              <a:t>nappflaska_blad_200218.pdf (transkulturelltcentrum.se)</a:t>
            </a:r>
            <a:endParaRPr lang="sv-SE" sz="1200" u="none" dirty="0">
              <a:solidFill>
                <a:srgbClr val="0070C0"/>
              </a:solidFill>
              <a:effectLst/>
              <a:ea typeface="Calibri" panose="020F0502020204030204" pitchFamily="34" charset="0"/>
              <a:cs typeface="Calibri"/>
            </a:endParaRPr>
          </a:p>
          <a:p>
            <a:pPr marL="0" indent="0">
              <a:buNone/>
            </a:pPr>
            <a:r>
              <a:rPr lang="sv-SE" sz="1200" u="sng" dirty="0">
                <a:solidFill>
                  <a:srgbClr val="0070C0"/>
                </a:solidFill>
                <a:effectLst/>
                <a:ea typeface="Calibri" panose="020F0502020204030204" pitchFamily="34" charset="0"/>
                <a:cs typeface="Calibri"/>
                <a:hlinkClick r:id="rId5">
                  <a:extLst>
                    <a:ext uri="{A12FA001-AC4F-418D-AE19-62706E023703}">
                      <ahyp:hlinkClr xmlns:ahyp="http://schemas.microsoft.com/office/drawing/2018/hyperlinkcolor" val="tx"/>
                    </a:ext>
                  </a:extLst>
                </a:hlinkClick>
              </a:rPr>
              <a:t>20201117-mjolkbild-1.pdf (transkulturelltcentrum.se)</a:t>
            </a:r>
            <a:endParaRPr lang="sv-SE" sz="1200" dirty="0">
              <a:solidFill>
                <a:srgbClr val="0070C0"/>
              </a:solidFill>
              <a:effectLst/>
              <a:ea typeface="Calibri" panose="020F0502020204030204" pitchFamily="34" charset="0"/>
              <a:cs typeface="Calibri"/>
            </a:endParaRPr>
          </a:p>
          <a:p>
            <a:endParaRPr lang="sv-SE" b="0" u="none" dirty="0"/>
          </a:p>
        </p:txBody>
      </p:sp>
      <p:sp>
        <p:nvSpPr>
          <p:cNvPr id="4" name="Platshållare för bildnummer 3"/>
          <p:cNvSpPr>
            <a:spLocks noGrp="1"/>
          </p:cNvSpPr>
          <p:nvPr>
            <p:ph type="sldNum" sz="quarter" idx="5"/>
          </p:nvPr>
        </p:nvSpPr>
        <p:spPr/>
        <p:txBody>
          <a:bodyPr/>
          <a:lstStyle/>
          <a:p>
            <a:fld id="{D5590ECD-1F9D-4ED8-8923-33F7C5BCAFC9}" type="slidenum">
              <a:rPr lang="sv-SE" smtClean="0"/>
              <a:t>8</a:t>
            </a:fld>
            <a:endParaRPr lang="sv-SE"/>
          </a:p>
        </p:txBody>
      </p:sp>
    </p:spTree>
    <p:extLst>
      <p:ext uri="{BB962C8B-B14F-4D97-AF65-F5344CB8AC3E}">
        <p14:creationId xmlns:p14="http://schemas.microsoft.com/office/powerpoint/2010/main" val="232436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Barnsäkerhet</a:t>
            </a:r>
          </a:p>
          <a:p>
            <a:pPr marL="0" indent="0">
              <a:buNone/>
            </a:pPr>
            <a:endParaRPr lang="sv-SE" sz="1200" b="1" dirty="0"/>
          </a:p>
          <a:p>
            <a:pPr marL="0" indent="0">
              <a:buNone/>
            </a:pPr>
            <a:r>
              <a:rPr lang="sv-SE" sz="1200" dirty="0"/>
              <a:t>Förebygg barnolycksfall </a:t>
            </a:r>
            <a:r>
              <a:rPr lang="sv-SE" sz="1200" dirty="0">
                <a:cs typeface="Arial"/>
              </a:rPr>
              <a:t>genom att som förälder alltid tänka ett steg före, barn är uppfinningsrika och utvecklas snabbt. </a:t>
            </a:r>
          </a:p>
          <a:p>
            <a:pPr marL="0" indent="0">
              <a:buNone/>
            </a:pPr>
            <a:endParaRPr lang="sv-SE" sz="1200" dirty="0">
              <a:cs typeface="Arial"/>
            </a:endParaRPr>
          </a:p>
          <a:p>
            <a:pPr marL="0" indent="0">
              <a:buNone/>
            </a:pPr>
            <a:r>
              <a:rPr lang="sv-SE" sz="1200" dirty="0"/>
              <a:t>Lämna aldrig ett vaket barn under 1 år ensam. </a:t>
            </a:r>
            <a:endParaRPr lang="sv-SE" sz="1200" dirty="0">
              <a:cs typeface="Arial"/>
            </a:endParaRPr>
          </a:p>
          <a:p>
            <a:pPr marL="0" indent="0">
              <a:buNone/>
            </a:pPr>
            <a:endParaRPr lang="sv-SE" sz="1200" dirty="0">
              <a:cs typeface="Arial"/>
            </a:endParaRPr>
          </a:p>
          <a:p>
            <a:pPr marL="0" indent="0">
              <a:buNone/>
            </a:pPr>
            <a:r>
              <a:rPr lang="sv-SE" sz="1200" dirty="0">
                <a:solidFill>
                  <a:srgbClr val="0070C0"/>
                </a:solidFill>
                <a:hlinkClick r:id="rId3">
                  <a:extLst>
                    <a:ext uri="{A12FA001-AC4F-418D-AE19-62706E023703}">
                      <ahyp:hlinkClr xmlns:ahyp="http://schemas.microsoft.com/office/drawing/2018/hyperlinkcolor" val="tx"/>
                    </a:ext>
                  </a:extLst>
                </a:hlinkClick>
              </a:rPr>
              <a:t>Samtal om barnsäkerhet - Rikshandboken i barnhälsovård (rikshandboken-bhv.se)</a:t>
            </a:r>
            <a:endParaRPr lang="sv-SE" sz="1200" dirty="0">
              <a:solidFill>
                <a:srgbClr val="0070C0"/>
              </a:solidFill>
            </a:endParaRPr>
          </a:p>
          <a:p>
            <a:pPr marL="0" indent="0">
              <a:buNone/>
            </a:pPr>
            <a:r>
              <a:rPr lang="sv-SE" sz="1200" dirty="0">
                <a:solidFill>
                  <a:srgbClr val="0070C0"/>
                </a:solidFill>
                <a:hlinkClick r:id="rId4">
                  <a:extLst>
                    <a:ext uri="{A12FA001-AC4F-418D-AE19-62706E023703}">
                      <ahyp:hlinkClr xmlns:ahyp="http://schemas.microsoft.com/office/drawing/2018/hyperlinkcolor" val="tx"/>
                    </a:ext>
                  </a:extLst>
                </a:hlinkClick>
              </a:rPr>
              <a:t>Barnsäkerhet - 1177</a:t>
            </a:r>
            <a:endParaRPr lang="sv-SE" sz="1200" dirty="0">
              <a:solidFill>
                <a:srgbClr val="0070C0"/>
              </a:solidFill>
              <a:cs typeface="Arial"/>
              <a:hlinkClick r:id="" action="ppaction://noaction">
                <a:extLst>
                  <a:ext uri="{A12FA001-AC4F-418D-AE19-62706E023703}">
                    <ahyp:hlinkClr xmlns:ahyp="http://schemas.microsoft.com/office/drawing/2018/hyperlinkcolor" val="tx"/>
                  </a:ext>
                </a:extLst>
              </a:hlinkClick>
            </a:endParaRPr>
          </a:p>
          <a:p>
            <a:endParaRPr lang="sv-SE" dirty="0">
              <a:cs typeface="Arial"/>
              <a:hlinkClick r:id="" action="ppaction://noaction"/>
            </a:endParaRPr>
          </a:p>
        </p:txBody>
      </p:sp>
      <p:sp>
        <p:nvSpPr>
          <p:cNvPr id="4" name="Platshållare för bildnummer 3"/>
          <p:cNvSpPr>
            <a:spLocks noGrp="1"/>
          </p:cNvSpPr>
          <p:nvPr>
            <p:ph type="sldNum" sz="quarter" idx="5"/>
          </p:nvPr>
        </p:nvSpPr>
        <p:spPr/>
        <p:txBody>
          <a:bodyPr/>
          <a:lstStyle/>
          <a:p>
            <a:fld id="{D0B863A3-F6DA-432C-A68C-0B1EB56ED58E}" type="slidenum">
              <a:rPr lang="sv-SE" smtClean="0"/>
              <a:t>10</a:t>
            </a:fld>
            <a:endParaRPr lang="sv-SE"/>
          </a:p>
        </p:txBody>
      </p:sp>
    </p:spTree>
    <p:extLst>
      <p:ext uri="{BB962C8B-B14F-4D97-AF65-F5344CB8AC3E}">
        <p14:creationId xmlns:p14="http://schemas.microsoft.com/office/powerpoint/2010/main" val="3907291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defRPr/>
            </a:pPr>
            <a:r>
              <a:rPr lang="sv-SE" sz="1200" b="1" dirty="0">
                <a:cs typeface="Arial"/>
              </a:rPr>
              <a:t>Råd som kan minska riskerna för plötslig spädbarnsdöd</a:t>
            </a:r>
            <a:endParaRPr lang="sv-SE" sz="1200" b="1" dirty="0"/>
          </a:p>
          <a:p>
            <a:pPr>
              <a:defRPr/>
            </a:pPr>
            <a:endParaRPr lang="sv-SE" sz="1200" dirty="0"/>
          </a:p>
          <a:p>
            <a:pPr marL="0" marR="0" lvl="0" indent="0" algn="l" defTabSz="914400">
              <a:lnSpc>
                <a:spcPct val="100000"/>
              </a:lnSpc>
              <a:spcBef>
                <a:spcPts val="0"/>
              </a:spcBef>
              <a:spcAft>
                <a:spcPts val="0"/>
              </a:spcAft>
              <a:buClrTx/>
              <a:buSzTx/>
              <a:buFontTx/>
              <a:buNone/>
              <a:tabLst/>
              <a:defRPr/>
            </a:pPr>
            <a:r>
              <a:rPr lang="sv-SE" sz="1200" dirty="0"/>
              <a:t>Extra bild – det är inte säkert denna bild kommer att behövas</a:t>
            </a:r>
          </a:p>
          <a:p>
            <a:pPr>
              <a:defRPr/>
            </a:pPr>
            <a:endParaRPr lang="sv-SE" sz="1200" b="1" dirty="0">
              <a:cs typeface="Arial"/>
            </a:endParaRPr>
          </a:p>
          <a:p>
            <a:pPr marL="0" indent="0">
              <a:buNone/>
              <a:defRPr/>
            </a:pPr>
            <a:r>
              <a:rPr lang="sv-SE" sz="1200" dirty="0">
                <a:solidFill>
                  <a:srgbClr val="0070C0"/>
                </a:solidFill>
                <a:hlinkClick r:id="rId3">
                  <a:extLst>
                    <a:ext uri="{A12FA001-AC4F-418D-AE19-62706E023703}">
                      <ahyp:hlinkClr xmlns:ahyp="http://schemas.microsoft.com/office/drawing/2018/hyperlinkcolor" val="tx"/>
                    </a:ext>
                  </a:extLst>
                </a:hlinkClick>
              </a:rPr>
              <a:t>Minska risken för plötslig spädbarnsdöd (socialstyrelsen.se)</a:t>
            </a:r>
            <a:endParaRPr lang="sv-SE" sz="1200" dirty="0">
              <a:solidFill>
                <a:srgbClr val="0070C0"/>
              </a:solidFill>
            </a:endParaRPr>
          </a:p>
          <a:p>
            <a:pPr marL="0" indent="0">
              <a:buNone/>
              <a:defRPr/>
            </a:pPr>
            <a:r>
              <a:rPr lang="sv-SE" sz="1200" dirty="0">
                <a:solidFill>
                  <a:srgbClr val="0070C0"/>
                </a:solidFill>
                <a:hlinkClick r:id="rId4">
                  <a:extLst>
                    <a:ext uri="{A12FA001-AC4F-418D-AE19-62706E023703}">
                      <ahyp:hlinkClr xmlns:ahyp="http://schemas.microsoft.com/office/drawing/2018/hyperlinkcolor" val="tx"/>
                    </a:ext>
                  </a:extLst>
                </a:hlinkClick>
              </a:rPr>
              <a:t>Plötslig spädbarnsdöd – förebyggande råd - 1177</a:t>
            </a:r>
            <a:endParaRPr lang="sv-SE" sz="1200" dirty="0">
              <a:solidFill>
                <a:srgbClr val="0070C0"/>
              </a:solidFill>
            </a:endParaRPr>
          </a:p>
          <a:p>
            <a:pPr marL="0" indent="0">
              <a:buNone/>
              <a:defRPr/>
            </a:pPr>
            <a:r>
              <a:rPr lang="sv-SE" sz="1200" dirty="0">
                <a:solidFill>
                  <a:srgbClr val="0070C0"/>
                </a:solidFill>
                <a:hlinkClick r:id="rId5">
                  <a:extLst>
                    <a:ext uri="{A12FA001-AC4F-418D-AE19-62706E023703}">
                      <ahyp:hlinkClr xmlns:ahyp="http://schemas.microsoft.com/office/drawing/2018/hyperlinkcolor" val="tx"/>
                    </a:ext>
                  </a:extLst>
                </a:hlinkClick>
              </a:rPr>
              <a:t>4 veckor - Rikshandboken i barnhälsovård (rikshandboken-bhv.se)</a:t>
            </a:r>
            <a:endParaRPr lang="sv-SE" sz="1200" dirty="0">
              <a:solidFill>
                <a:srgbClr val="0070C0"/>
              </a:solidFill>
            </a:endParaRPr>
          </a:p>
          <a:p>
            <a:pPr>
              <a:defRPr/>
            </a:pPr>
            <a:endParaRPr lang="sv-SE" dirty="0"/>
          </a:p>
        </p:txBody>
      </p:sp>
      <p:sp>
        <p:nvSpPr>
          <p:cNvPr id="4" name="Platshållare för bildnummer 3"/>
          <p:cNvSpPr>
            <a:spLocks noGrp="1"/>
          </p:cNvSpPr>
          <p:nvPr>
            <p:ph type="sldNum" sz="quarter" idx="5"/>
          </p:nvPr>
        </p:nvSpPr>
        <p:spPr/>
        <p:txBody>
          <a:bodyPr/>
          <a:lstStyle/>
          <a:p>
            <a:fld id="{D5590ECD-1F9D-4ED8-8923-33F7C5BCAFC9}" type="slidenum">
              <a:rPr lang="sv-SE" smtClean="0"/>
              <a:t>11</a:t>
            </a:fld>
            <a:endParaRPr lang="sv-SE"/>
          </a:p>
        </p:txBody>
      </p:sp>
    </p:spTree>
    <p:extLst>
      <p:ext uri="{BB962C8B-B14F-4D97-AF65-F5344CB8AC3E}">
        <p14:creationId xmlns:p14="http://schemas.microsoft.com/office/powerpoint/2010/main" val="2820627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1" dirty="0">
                <a:cs typeface="Arial"/>
              </a:rPr>
              <a:t>Första tiden hemma</a:t>
            </a:r>
          </a:p>
          <a:p>
            <a:pPr marL="0" indent="0">
              <a:buNone/>
            </a:pPr>
            <a:endParaRPr lang="sv-SE" sz="1200" dirty="0"/>
          </a:p>
          <a:p>
            <a:pPr marL="0" indent="0">
              <a:buNone/>
            </a:pPr>
            <a:r>
              <a:rPr lang="sv-SE" sz="1200" dirty="0"/>
              <a:t>Poängtera att alla barn är olika. Föräldrar vill gärna jämföra med andra barn, på gott och på ont. Deras barn är unik, och kanske inte sover hela natten. Prata om att inte fastna i jämförandet. </a:t>
            </a:r>
          </a:p>
          <a:p>
            <a:pPr marL="0" indent="0">
              <a:buNone/>
            </a:pPr>
            <a:endParaRPr lang="sv-SE" sz="1200" dirty="0">
              <a:cs typeface="Arial" panose="020B0604020202020204"/>
            </a:endParaRPr>
          </a:p>
          <a:p>
            <a:pPr marL="0" indent="0">
              <a:buNone/>
            </a:pPr>
            <a:r>
              <a:rPr lang="sv-SE" sz="1200" dirty="0"/>
              <a:t>Hud-mot hud – det finns många studier som visar på betydelsen av hud- mot-hud för barnet. Att få lyssna på hjärtljudet. Det gäller både ammade och flaskmatade barn. Att ligga hud mot hud kan även andra föräldern eller andra vuxna göra.</a:t>
            </a:r>
          </a:p>
          <a:p>
            <a:pPr marL="0" indent="0">
              <a:buNone/>
            </a:pPr>
            <a:endParaRPr lang="sv-SE" sz="1200" dirty="0">
              <a:cs typeface="Arial" panose="020B0604020202020204"/>
            </a:endParaRPr>
          </a:p>
          <a:p>
            <a:pPr marL="0" indent="0">
              <a:buNone/>
            </a:pPr>
            <a:r>
              <a:rPr lang="sv-SE" sz="1200" dirty="0"/>
              <a:t>Utgå från barnets behov när det gäller mat och sömn. Barnet signalerar när det är hungrigt och sover när det behöver.</a:t>
            </a:r>
          </a:p>
          <a:p>
            <a:pPr marL="0" indent="0">
              <a:buNone/>
            </a:pPr>
            <a:endParaRPr lang="sv-SE" sz="1200" dirty="0">
              <a:cs typeface="Arial" panose="020B0604020202020204"/>
            </a:endParaRPr>
          </a:p>
          <a:p>
            <a:pPr marL="0" indent="0">
              <a:buNone/>
            </a:pPr>
            <a:r>
              <a:rPr lang="sv-SE" sz="1200" dirty="0"/>
              <a:t>När man kommit hem kan det vara bra om det finns möjlighet till lugn och ro. Det tar olika lång tid mellan olika familjer att komma in i nya vardagen. Vissa barn kommer att behöva en längre startsträcka till exempel prematurer, svår förlossning osv.</a:t>
            </a:r>
            <a:endParaRPr lang="sv-SE" sz="1200" dirty="0">
              <a:cs typeface="Arial" panose="020B0604020202020204"/>
            </a:endParaRPr>
          </a:p>
          <a:p>
            <a:pPr marL="171450" indent="-171450">
              <a:buFont typeface="Arial" panose="020B0604020202020204" pitchFamily="34" charset="0"/>
              <a:buChar char="•"/>
            </a:pPr>
            <a:endParaRPr lang="sv-SE" sz="1200" dirty="0"/>
          </a:p>
          <a:p>
            <a:pPr marL="0" indent="0">
              <a:buNone/>
            </a:pPr>
            <a:endParaRPr lang="sv-SE" sz="1200" dirty="0"/>
          </a:p>
          <a:p>
            <a:endParaRPr lang="sv-SE" b="1" dirty="0">
              <a:cs typeface="Arial"/>
            </a:endParaRPr>
          </a:p>
        </p:txBody>
      </p:sp>
      <p:sp>
        <p:nvSpPr>
          <p:cNvPr id="4" name="Platshållare för bildnummer 3"/>
          <p:cNvSpPr>
            <a:spLocks noGrp="1"/>
          </p:cNvSpPr>
          <p:nvPr>
            <p:ph type="sldNum" sz="quarter" idx="5"/>
          </p:nvPr>
        </p:nvSpPr>
        <p:spPr/>
        <p:txBody>
          <a:bodyPr/>
          <a:lstStyle/>
          <a:p>
            <a:fld id="{D5590ECD-1F9D-4ED8-8923-33F7C5BCAFC9}" type="slidenum">
              <a:rPr lang="sv-SE" smtClean="0"/>
              <a:t>13</a:t>
            </a:fld>
            <a:endParaRPr lang="sv-SE"/>
          </a:p>
        </p:txBody>
      </p:sp>
    </p:spTree>
    <p:extLst>
      <p:ext uri="{BB962C8B-B14F-4D97-AF65-F5344CB8AC3E}">
        <p14:creationId xmlns:p14="http://schemas.microsoft.com/office/powerpoint/2010/main" val="6966135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tartbild">
    <p:bg>
      <p:bgPr>
        <a:solidFill>
          <a:schemeClr val="tx2"/>
        </a:solidFill>
        <a:effectLst/>
      </p:bgPr>
    </p:bg>
    <p:spTree>
      <p:nvGrpSpPr>
        <p:cNvPr id="1" name=""/>
        <p:cNvGrpSpPr/>
        <p:nvPr/>
      </p:nvGrpSpPr>
      <p:grpSpPr>
        <a:xfrm>
          <a:off x="0" y="0"/>
          <a:ext cx="0" cy="0"/>
          <a:chOff x="0" y="0"/>
          <a:chExt cx="0" cy="0"/>
        </a:xfrm>
      </p:grpSpPr>
      <p:pic>
        <p:nvPicPr>
          <p:cNvPr id="12" name="Bild 11">
            <a:extLst>
              <a:ext uri="{FF2B5EF4-FFF2-40B4-BE49-F238E27FC236}">
                <a16:creationId xmlns:a16="http://schemas.microsoft.com/office/drawing/2014/main" id="{F9D045DA-39E2-34B2-8C21-22BCB49EEC0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 y="5638573"/>
            <a:ext cx="12193200" cy="1250059"/>
          </a:xfrm>
          <a:prstGeom prst="rect">
            <a:avLst/>
          </a:prstGeom>
        </p:spPr>
      </p:pic>
      <p:sp>
        <p:nvSpPr>
          <p:cNvPr id="2" name="Rubrik 1"/>
          <p:cNvSpPr>
            <a:spLocks noGrp="1"/>
          </p:cNvSpPr>
          <p:nvPr>
            <p:ph type="ctrTitle"/>
          </p:nvPr>
        </p:nvSpPr>
        <p:spPr bwMode="white">
          <a:xfrm>
            <a:off x="1774825" y="1733549"/>
            <a:ext cx="8642350" cy="1805293"/>
          </a:xfrm>
        </p:spPr>
        <p:txBody>
          <a:bodyPr anchor="t" anchorCtr="0"/>
          <a:lstStyle>
            <a:lvl1pPr algn="ctr">
              <a:lnSpc>
                <a:spcPct val="100000"/>
              </a:lnSpc>
              <a:defRPr sz="3400">
                <a:solidFill>
                  <a:schemeClr val="bg1"/>
                </a:solidFill>
              </a:defRPr>
            </a:lvl1pPr>
          </a:lstStyle>
          <a:p>
            <a:r>
              <a:rPr lang="sv-SE"/>
              <a:t>Klicka här för att ändra mall för rubrikformat</a:t>
            </a:r>
          </a:p>
        </p:txBody>
      </p:sp>
      <p:sp>
        <p:nvSpPr>
          <p:cNvPr id="3" name="Underrubrik 2"/>
          <p:cNvSpPr>
            <a:spLocks noGrp="1"/>
          </p:cNvSpPr>
          <p:nvPr>
            <p:ph type="subTitle" idx="1" hasCustomPrompt="1"/>
          </p:nvPr>
        </p:nvSpPr>
        <p:spPr bwMode="white">
          <a:xfrm>
            <a:off x="1774825" y="1271230"/>
            <a:ext cx="8642350" cy="360000"/>
          </a:xfrm>
        </p:spPr>
        <p:txBody>
          <a:bodyPr/>
          <a:lstStyle>
            <a:lvl1pPr marL="0" indent="0" algn="ctr">
              <a:buNone/>
              <a:defRPr sz="1700" b="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Budskap/Verksamhet/Projekt</a:t>
            </a:r>
          </a:p>
        </p:txBody>
      </p:sp>
      <p:pic>
        <p:nvPicPr>
          <p:cNvPr id="10" name="Bildobjekt 9">
            <a:extLst>
              <a:ext uri="{FF2B5EF4-FFF2-40B4-BE49-F238E27FC236}">
                <a16:creationId xmlns:a16="http://schemas.microsoft.com/office/drawing/2014/main" id="{B8E9AD04-824A-4115-A078-C02FD9CD52D0}"/>
              </a:ext>
            </a:extLst>
          </p:cNvPr>
          <p:cNvPicPr>
            <a:picLocks noChangeAspect="1"/>
          </p:cNvPicPr>
          <p:nvPr userDrawn="1"/>
        </p:nvPicPr>
        <p:blipFill>
          <a:blip r:embed="rId4"/>
          <a:srcRect/>
          <a:stretch/>
        </p:blipFill>
        <p:spPr>
          <a:xfrm>
            <a:off x="4854000" y="6008395"/>
            <a:ext cx="2484000" cy="534323"/>
          </a:xfrm>
          <a:prstGeom prst="rect">
            <a:avLst/>
          </a:prstGeom>
        </p:spPr>
      </p:pic>
      <p:pic>
        <p:nvPicPr>
          <p:cNvPr id="14" name="Bild 13">
            <a:extLst>
              <a:ext uri="{FF2B5EF4-FFF2-40B4-BE49-F238E27FC236}">
                <a16:creationId xmlns:a16="http://schemas.microsoft.com/office/drawing/2014/main" id="{A95CE98D-E74C-3561-7857-34A818A8DE5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11"/>
            <a:ext cx="3204000" cy="2611143"/>
          </a:xfrm>
          <a:prstGeom prst="rect">
            <a:avLst/>
          </a:prstGeom>
        </p:spPr>
      </p:pic>
    </p:spTree>
    <p:extLst>
      <p:ext uri="{BB962C8B-B14F-4D97-AF65-F5344CB8AC3E}">
        <p14:creationId xmlns:p14="http://schemas.microsoft.com/office/powerpoint/2010/main" val="317100123"/>
      </p:ext>
    </p:extLst>
  </p:cSld>
  <p:clrMapOvr>
    <a:masterClrMapping/>
  </p:clrMapOvr>
  <p:extLst>
    <p:ext uri="{DCECCB84-F9BA-43D5-87BE-67443E8EF086}">
      <p15:sldGuideLst xmlns:p15="http://schemas.microsoft.com/office/powerpoint/2012/main">
        <p15:guide id="1" pos="1118" userDrawn="1">
          <p15:clr>
            <a:srgbClr val="FBAE40"/>
          </p15:clr>
        </p15:guide>
        <p15:guide id="2" pos="6562" userDrawn="1">
          <p15:clr>
            <a:srgbClr val="FBAE40"/>
          </p15:clr>
        </p15:guide>
        <p15:guide id="3" orient="horz" pos="3861">
          <p15:clr>
            <a:srgbClr val="FBAE40"/>
          </p15:clr>
        </p15:guide>
        <p15:guide id="4" orient="horz" pos="73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lbild">
    <p:spTree>
      <p:nvGrpSpPr>
        <p:cNvPr id="1" name=""/>
        <p:cNvGrpSpPr/>
        <p:nvPr/>
      </p:nvGrpSpPr>
      <p:grpSpPr>
        <a:xfrm>
          <a:off x="0" y="0"/>
          <a:ext cx="0" cy="0"/>
          <a:chOff x="0" y="0"/>
          <a:chExt cx="0" cy="0"/>
        </a:xfrm>
      </p:grpSpPr>
      <p:sp>
        <p:nvSpPr>
          <p:cNvPr id="6" name="Platshållare för bild 5">
            <a:extLst>
              <a:ext uri="{FF2B5EF4-FFF2-40B4-BE49-F238E27FC236}">
                <a16:creationId xmlns:a16="http://schemas.microsoft.com/office/drawing/2014/main" id="{86F6A68A-AE0A-4175-A5B1-DDE04AE02C42}"/>
              </a:ext>
            </a:extLst>
          </p:cNvPr>
          <p:cNvSpPr>
            <a:spLocks noGrp="1"/>
          </p:cNvSpPr>
          <p:nvPr>
            <p:ph type="pic" sz="quarter" idx="10"/>
          </p:nvPr>
        </p:nvSpPr>
        <p:spPr>
          <a:xfrm>
            <a:off x="0" y="0"/>
            <a:ext cx="12192000" cy="6858000"/>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2808315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6" name="Platshållare för bild 9">
            <a:extLst>
              <a:ext uri="{FF2B5EF4-FFF2-40B4-BE49-F238E27FC236}">
                <a16:creationId xmlns:a16="http://schemas.microsoft.com/office/drawing/2014/main" id="{A3940FB8-56C2-4640-90D1-40DD4B63A06F}"/>
              </a:ext>
            </a:extLst>
          </p:cNvPr>
          <p:cNvSpPr>
            <a:spLocks noGrp="1"/>
          </p:cNvSpPr>
          <p:nvPr>
            <p:ph type="pic" sz="quarter" idx="13"/>
          </p:nvPr>
        </p:nvSpPr>
        <p:spPr>
          <a:xfrm>
            <a:off x="803275" y="1665288"/>
            <a:ext cx="10585450" cy="4691062"/>
          </a:xfrm>
          <a:noFill/>
        </p:spPr>
        <p:txBody>
          <a:bodyPr/>
          <a:lstStyle>
            <a:lvl1pPr marL="0" indent="0">
              <a:buNone/>
              <a:defRPr/>
            </a:lvl1pPr>
          </a:lstStyle>
          <a:p>
            <a:r>
              <a:rPr lang="sv-SE"/>
              <a:t>Klicka på ikonen för att lägga till en bild</a:t>
            </a:r>
            <a:endParaRPr lang="en-US"/>
          </a:p>
        </p:txBody>
      </p:sp>
    </p:spTree>
    <p:extLst>
      <p:ext uri="{BB962C8B-B14F-4D97-AF65-F5344CB8AC3E}">
        <p14:creationId xmlns:p14="http://schemas.microsoft.com/office/powerpoint/2010/main" val="3640273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 1">
    <p:spTree>
      <p:nvGrpSpPr>
        <p:cNvPr id="1" name=""/>
        <p:cNvGrpSpPr/>
        <p:nvPr/>
      </p:nvGrpSpPr>
      <p:grpSpPr>
        <a:xfrm>
          <a:off x="0" y="0"/>
          <a:ext cx="0" cy="0"/>
          <a:chOff x="0" y="0"/>
          <a:chExt cx="0" cy="0"/>
        </a:xfrm>
      </p:grpSpPr>
      <p:sp>
        <p:nvSpPr>
          <p:cNvPr id="8" name="Platshållare för datum 7">
            <a:extLst>
              <a:ext uri="{FF2B5EF4-FFF2-40B4-BE49-F238E27FC236}">
                <a16:creationId xmlns:a16="http://schemas.microsoft.com/office/drawing/2014/main" id="{58A24275-663F-44E4-96F3-FF9C308016BC}"/>
              </a:ext>
            </a:extLst>
          </p:cNvPr>
          <p:cNvSpPr>
            <a:spLocks noGrp="1"/>
          </p:cNvSpPr>
          <p:nvPr>
            <p:ph type="dt" sz="half" idx="10"/>
          </p:nvPr>
        </p:nvSpPr>
        <p:spPr/>
        <p:txBody>
          <a:bodyPr/>
          <a:lstStyle/>
          <a:p>
            <a:r>
              <a:rPr lang="sv-SE"/>
              <a:t>Region Halland  │</a:t>
            </a:r>
          </a:p>
        </p:txBody>
      </p:sp>
      <p:sp>
        <p:nvSpPr>
          <p:cNvPr id="9" name="Platshållare för sidfot 8">
            <a:extLst>
              <a:ext uri="{FF2B5EF4-FFF2-40B4-BE49-F238E27FC236}">
                <a16:creationId xmlns:a16="http://schemas.microsoft.com/office/drawing/2014/main" id="{90CA8896-D002-4895-96C3-D957ECD5A120}"/>
              </a:ext>
            </a:extLst>
          </p:cNvPr>
          <p:cNvSpPr>
            <a:spLocks noGrp="1"/>
          </p:cNvSpPr>
          <p:nvPr>
            <p:ph type="ftr" sz="quarter" idx="11"/>
          </p:nvPr>
        </p:nvSpPr>
        <p:spPr/>
        <p:txBody>
          <a:bodyPr/>
          <a:lstStyle/>
          <a:p>
            <a:r>
              <a:rPr lang="sv-SE"/>
              <a:t>Halland – Bästa livsplatsen</a:t>
            </a:r>
          </a:p>
        </p:txBody>
      </p:sp>
      <p:sp>
        <p:nvSpPr>
          <p:cNvPr id="10" name="Platshållare för bildnummer 9">
            <a:extLst>
              <a:ext uri="{FF2B5EF4-FFF2-40B4-BE49-F238E27FC236}">
                <a16:creationId xmlns:a16="http://schemas.microsoft.com/office/drawing/2014/main" id="{AE6A284B-7F89-469B-A856-0079298F2B7D}"/>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4104483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2239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lut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DE6E2B-F46F-401B-AD55-1351DAEC1E81}"/>
              </a:ext>
            </a:extLst>
          </p:cNvPr>
          <p:cNvSpPr>
            <a:spLocks noGrp="1"/>
          </p:cNvSpPr>
          <p:nvPr>
            <p:ph type="title" hasCustomPrompt="1"/>
          </p:nvPr>
        </p:nvSpPr>
        <p:spPr>
          <a:xfrm>
            <a:off x="803275" y="4568825"/>
            <a:ext cx="10585449" cy="787356"/>
          </a:xfrm>
        </p:spPr>
        <p:txBody>
          <a:bodyPr anchor="t" anchorCtr="0"/>
          <a:lstStyle>
            <a:lvl1pPr algn="ctr">
              <a:lnSpc>
                <a:spcPct val="100000"/>
              </a:lnSpc>
              <a:defRPr sz="1500" b="0" spc="0" baseline="0"/>
            </a:lvl1pPr>
          </a:lstStyle>
          <a:p>
            <a:r>
              <a:rPr lang="sv-SE"/>
              <a:t>Föredragshållarens namn, titel │ Förvaltning │epost@regionhalland.se (Skriv in dina uppgifter och infoga det långa strecket som du hittar under fliken Infoga och knappen Symbol)</a:t>
            </a:r>
          </a:p>
        </p:txBody>
      </p:sp>
      <p:pic>
        <p:nvPicPr>
          <p:cNvPr id="6" name="Bildobjekt 5">
            <a:extLst>
              <a:ext uri="{FF2B5EF4-FFF2-40B4-BE49-F238E27FC236}">
                <a16:creationId xmlns:a16="http://schemas.microsoft.com/office/drawing/2014/main" id="{CA3F7553-A89C-4290-B069-18191A72306E}"/>
              </a:ext>
            </a:extLst>
          </p:cNvPr>
          <p:cNvPicPr>
            <a:picLocks noChangeAspect="1"/>
          </p:cNvPicPr>
          <p:nvPr userDrawn="1"/>
        </p:nvPicPr>
        <p:blipFill>
          <a:blip r:embed="rId2"/>
          <a:srcRect/>
          <a:stretch/>
        </p:blipFill>
        <p:spPr>
          <a:xfrm>
            <a:off x="3810000" y="2746867"/>
            <a:ext cx="4572000" cy="983462"/>
          </a:xfrm>
          <a:prstGeom prst="rect">
            <a:avLst/>
          </a:prstGeom>
        </p:spPr>
      </p:pic>
    </p:spTree>
    <p:extLst>
      <p:ext uri="{BB962C8B-B14F-4D97-AF65-F5344CB8AC3E}">
        <p14:creationId xmlns:p14="http://schemas.microsoft.com/office/powerpoint/2010/main" val="17207990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bild">
    <p:bg>
      <p:bgPr>
        <a:solidFill>
          <a:schemeClr val="bg2"/>
        </a:solidFill>
        <a:effectLst/>
      </p:bgPr>
    </p:bg>
    <p:spTree>
      <p:nvGrpSpPr>
        <p:cNvPr id="1" name=""/>
        <p:cNvGrpSpPr/>
        <p:nvPr/>
      </p:nvGrpSpPr>
      <p:grpSpPr>
        <a:xfrm>
          <a:off x="0" y="0"/>
          <a:ext cx="0" cy="0"/>
          <a:chOff x="0" y="0"/>
          <a:chExt cx="0" cy="0"/>
        </a:xfrm>
      </p:grpSpPr>
      <p:pic>
        <p:nvPicPr>
          <p:cNvPr id="10" name="Bild 9">
            <a:extLst>
              <a:ext uri="{FF2B5EF4-FFF2-40B4-BE49-F238E27FC236}">
                <a16:creationId xmlns:a16="http://schemas.microsoft.com/office/drawing/2014/main" id="{D30A8F9D-AE71-9E3D-AA08-BFFA693C517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762901" y="4734000"/>
            <a:ext cx="3429099" cy="2124000"/>
          </a:xfrm>
          <a:prstGeom prst="rect">
            <a:avLst/>
          </a:prstGeom>
        </p:spPr>
      </p:pic>
      <p:pic>
        <p:nvPicPr>
          <p:cNvPr id="11" name="Bild 10">
            <a:extLst>
              <a:ext uri="{FF2B5EF4-FFF2-40B4-BE49-F238E27FC236}">
                <a16:creationId xmlns:a16="http://schemas.microsoft.com/office/drawing/2014/main" id="{23448700-5221-CA86-3E25-08F7526DE59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11"/>
            <a:ext cx="3204000" cy="2611143"/>
          </a:xfrm>
          <a:prstGeom prst="rect">
            <a:avLst/>
          </a:prstGeom>
        </p:spPr>
      </p:pic>
      <p:sp>
        <p:nvSpPr>
          <p:cNvPr id="2" name="Rubrik 1"/>
          <p:cNvSpPr>
            <a:spLocks noGrp="1"/>
          </p:cNvSpPr>
          <p:nvPr>
            <p:ph type="title" hasCustomPrompt="1"/>
          </p:nvPr>
        </p:nvSpPr>
        <p:spPr>
          <a:xfrm>
            <a:off x="1955800" y="2311288"/>
            <a:ext cx="8280400" cy="2160000"/>
          </a:xfrm>
        </p:spPr>
        <p:txBody>
          <a:bodyPr anchor="t" anchorCtr="0"/>
          <a:lstStyle>
            <a:lvl1pPr algn="ctr">
              <a:lnSpc>
                <a:spcPct val="100000"/>
              </a:lnSpc>
              <a:defRPr sz="3200" spc="0" baseline="0"/>
            </a:lvl1pPr>
          </a:lstStyle>
          <a:p>
            <a:r>
              <a:rPr lang="sv-SE"/>
              <a:t>Klicka här för att lägga till avsnittsrubrik</a:t>
            </a:r>
          </a:p>
        </p:txBody>
      </p:sp>
    </p:spTree>
    <p:extLst>
      <p:ext uri="{BB962C8B-B14F-4D97-AF65-F5344CB8AC3E}">
        <p14:creationId xmlns:p14="http://schemas.microsoft.com/office/powerpoint/2010/main" val="23716345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232">
          <p15:clr>
            <a:srgbClr val="FBAE40"/>
          </p15:clr>
        </p15:guide>
        <p15:guide id="2" pos="6448">
          <p15:clr>
            <a:srgbClr val="FBAE40"/>
          </p15:clr>
        </p15:guide>
        <p15:guide id="3" orient="horz" pos="2659">
          <p15:clr>
            <a:srgbClr val="FBAE40"/>
          </p15:clr>
        </p15:guide>
        <p15:guide id="4" orient="horz" pos="118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itatbild 1">
    <p:bg>
      <p:bgPr>
        <a:solidFill>
          <a:srgbClr val="E5F2E5"/>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602623" y="1431068"/>
            <a:ext cx="557172" cy="439873"/>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743075" y="1963376"/>
            <a:ext cx="8705852" cy="3256324"/>
          </a:xfrm>
        </p:spPr>
        <p:txBody>
          <a:bodyPr/>
          <a:lstStyle>
            <a:lvl1pPr marL="0" indent="0">
              <a:spcBef>
                <a:spcPts val="0"/>
              </a:spcBef>
              <a:buNone/>
              <a:defRPr sz="3000"/>
            </a:lvl1pPr>
          </a:lstStyle>
          <a:p>
            <a:pPr lvl="0"/>
            <a:r>
              <a:rPr lang="sv-SE"/>
              <a:t>Klicka här för att ändra format på bakgrundstexten</a:t>
            </a:r>
          </a:p>
        </p:txBody>
      </p:sp>
    </p:spTree>
    <p:extLst>
      <p:ext uri="{BB962C8B-B14F-4D97-AF65-F5344CB8AC3E}">
        <p14:creationId xmlns:p14="http://schemas.microsoft.com/office/powerpoint/2010/main" val="3826323791"/>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itatbild 2">
    <p:bg>
      <p:bgPr>
        <a:solidFill>
          <a:schemeClr val="tx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56D6488E-11D2-4048-BA5E-66E3F5B0F8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602623" y="1431068"/>
            <a:ext cx="557172" cy="439873"/>
          </a:xfrm>
          <a:prstGeom prst="rect">
            <a:avLst/>
          </a:prstGeom>
        </p:spPr>
      </p:pic>
      <p:sp>
        <p:nvSpPr>
          <p:cNvPr id="10" name="Platshållare för text 9">
            <a:extLst>
              <a:ext uri="{FF2B5EF4-FFF2-40B4-BE49-F238E27FC236}">
                <a16:creationId xmlns:a16="http://schemas.microsoft.com/office/drawing/2014/main" id="{6C15D5CF-9B07-4D02-8766-EE7CA6459B89}"/>
              </a:ext>
            </a:extLst>
          </p:cNvPr>
          <p:cNvSpPr>
            <a:spLocks noGrp="1"/>
          </p:cNvSpPr>
          <p:nvPr>
            <p:ph type="body" sz="quarter" idx="13"/>
          </p:nvPr>
        </p:nvSpPr>
        <p:spPr>
          <a:xfrm>
            <a:off x="1743075" y="1963376"/>
            <a:ext cx="8705852" cy="3256324"/>
          </a:xfrm>
        </p:spPr>
        <p:txBody>
          <a:bodyPr/>
          <a:lstStyle>
            <a:lvl1pPr marL="0" indent="0">
              <a:spcBef>
                <a:spcPts val="0"/>
              </a:spcBef>
              <a:buNone/>
              <a:defRPr sz="3000">
                <a:solidFill>
                  <a:schemeClr val="bg1"/>
                </a:solidFill>
              </a:defRPr>
            </a:lvl1pPr>
          </a:lstStyle>
          <a:p>
            <a:pPr lvl="0"/>
            <a:r>
              <a:rPr lang="sv-SE"/>
              <a:t>Klicka här för att ändra format på bakgrundstexten</a:t>
            </a:r>
          </a:p>
        </p:txBody>
      </p:sp>
    </p:spTree>
    <p:extLst>
      <p:ext uri="{BB962C8B-B14F-4D97-AF65-F5344CB8AC3E}">
        <p14:creationId xmlns:p14="http://schemas.microsoft.com/office/powerpoint/2010/main" val="3728675077"/>
      </p:ext>
    </p:extLst>
  </p:cSld>
  <p:clrMapOvr>
    <a:masterClrMapping/>
  </p:clrMapOvr>
  <p:extLst>
    <p:ext uri="{DCECCB84-F9BA-43D5-87BE-67443E8EF086}">
      <p15:sldGuideLst xmlns:p15="http://schemas.microsoft.com/office/powerpoint/2012/main">
        <p15:guide id="1" pos="824">
          <p15:clr>
            <a:srgbClr val="FBAE40"/>
          </p15:clr>
        </p15:guide>
        <p15:guide id="2" pos="6856">
          <p15:clr>
            <a:srgbClr val="FBAE40"/>
          </p15:clr>
        </p15:guide>
        <p15:guide id="3" orient="horz" pos="16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innehåll 1">
    <p:bg>
      <p:bgRef idx="1001">
        <a:schemeClr val="bg1"/>
      </p:bgRef>
    </p:bg>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F7647F4-81EF-45D6-8BAD-673F18475109}"/>
              </a:ext>
            </a:extLst>
          </p:cNvPr>
          <p:cNvSpPr>
            <a:spLocks noGrp="1"/>
          </p:cNvSpPr>
          <p:nvPr>
            <p:ph sz="quarter" idx="13"/>
          </p:nvPr>
        </p:nvSpPr>
        <p:spPr>
          <a:xfrm>
            <a:off x="803275" y="1665288"/>
            <a:ext cx="10585450" cy="45354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datum 5">
            <a:extLst>
              <a:ext uri="{FF2B5EF4-FFF2-40B4-BE49-F238E27FC236}">
                <a16:creationId xmlns:a16="http://schemas.microsoft.com/office/drawing/2014/main" id="{9D37F3D7-35B5-4B45-825B-0A1C551FF00D}"/>
              </a:ext>
            </a:extLst>
          </p:cNvPr>
          <p:cNvSpPr>
            <a:spLocks noGrp="1"/>
          </p:cNvSpPr>
          <p:nvPr>
            <p:ph type="dt" sz="half" idx="14"/>
          </p:nvPr>
        </p:nvSpPr>
        <p:spPr bwMode="white"/>
        <p:txBody>
          <a:bodyPr/>
          <a:lstStyle/>
          <a:p>
            <a:r>
              <a:rPr lang="sv-SE"/>
              <a:t>Region Halland  │</a:t>
            </a:r>
          </a:p>
        </p:txBody>
      </p:sp>
      <p:sp>
        <p:nvSpPr>
          <p:cNvPr id="11" name="Platshållare för sidfot 10">
            <a:extLst>
              <a:ext uri="{FF2B5EF4-FFF2-40B4-BE49-F238E27FC236}">
                <a16:creationId xmlns:a16="http://schemas.microsoft.com/office/drawing/2014/main" id="{76BFA326-99F1-4A76-BDD4-E7F51BA5D48A}"/>
              </a:ext>
            </a:extLst>
          </p:cNvPr>
          <p:cNvSpPr>
            <a:spLocks noGrp="1"/>
          </p:cNvSpPr>
          <p:nvPr>
            <p:ph type="ftr" sz="quarter" idx="15"/>
          </p:nvPr>
        </p:nvSpPr>
        <p:spPr bwMode="white"/>
        <p:txBody>
          <a:bodyPr/>
          <a:lstStyle/>
          <a:p>
            <a:r>
              <a:rPr lang="sv-SE"/>
              <a:t>Halland – Bästa livsplatsen</a:t>
            </a:r>
          </a:p>
        </p:txBody>
      </p:sp>
      <p:sp>
        <p:nvSpPr>
          <p:cNvPr id="12" name="Platshållare för bildnummer 11">
            <a:extLst>
              <a:ext uri="{FF2B5EF4-FFF2-40B4-BE49-F238E27FC236}">
                <a16:creationId xmlns:a16="http://schemas.microsoft.com/office/drawing/2014/main" id="{67044490-FB95-4FEE-84F1-301EDC81E40D}"/>
              </a:ext>
            </a:extLst>
          </p:cNvPr>
          <p:cNvSpPr>
            <a:spLocks noGrp="1"/>
          </p:cNvSpPr>
          <p:nvPr>
            <p:ph type="sldNum" sz="quarter" idx="16"/>
          </p:nvPr>
        </p:nvSpPr>
        <p:spPr bwMode="white"/>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474439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innehåll 2">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803275" y="1665288"/>
            <a:ext cx="5181600" cy="45354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Platshållare för innehåll 2">
            <a:extLst>
              <a:ext uri="{FF2B5EF4-FFF2-40B4-BE49-F238E27FC236}">
                <a16:creationId xmlns:a16="http://schemas.microsoft.com/office/drawing/2014/main" id="{391E7B50-F211-4773-9434-6D9056770638}"/>
              </a:ext>
            </a:extLst>
          </p:cNvPr>
          <p:cNvSpPr>
            <a:spLocks noGrp="1"/>
          </p:cNvSpPr>
          <p:nvPr>
            <p:ph idx="13" hasCustomPrompt="1"/>
          </p:nvPr>
        </p:nvSpPr>
        <p:spPr>
          <a:xfrm>
            <a:off x="6207123" y="1665288"/>
            <a:ext cx="5181601" cy="45354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datum 9">
            <a:extLst>
              <a:ext uri="{FF2B5EF4-FFF2-40B4-BE49-F238E27FC236}">
                <a16:creationId xmlns:a16="http://schemas.microsoft.com/office/drawing/2014/main" id="{FC99E9B6-4316-4D55-9FC8-D01B04066995}"/>
              </a:ext>
            </a:extLst>
          </p:cNvPr>
          <p:cNvSpPr>
            <a:spLocks noGrp="1"/>
          </p:cNvSpPr>
          <p:nvPr>
            <p:ph type="dt" sz="half" idx="14"/>
          </p:nvPr>
        </p:nvSpPr>
        <p:spPr/>
        <p:txBody>
          <a:bodyPr/>
          <a:lstStyle/>
          <a:p>
            <a:r>
              <a:rPr lang="sv-SE"/>
              <a:t>Region Halland  │</a:t>
            </a:r>
          </a:p>
        </p:txBody>
      </p:sp>
      <p:sp>
        <p:nvSpPr>
          <p:cNvPr id="12" name="Platshållare för sidfot 11">
            <a:extLst>
              <a:ext uri="{FF2B5EF4-FFF2-40B4-BE49-F238E27FC236}">
                <a16:creationId xmlns:a16="http://schemas.microsoft.com/office/drawing/2014/main" id="{BE053D03-F9D5-442E-995F-476B49D93039}"/>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F9CDD7C4-4EF3-4271-93C1-E8915FBC0DF0}"/>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3971085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3">
    <p:spTree>
      <p:nvGrpSpPr>
        <p:cNvPr id="1" name=""/>
        <p:cNvGrpSpPr/>
        <p:nvPr/>
      </p:nvGrpSpPr>
      <p:grpSpPr>
        <a:xfrm>
          <a:off x="0" y="0"/>
          <a:ext cx="0" cy="0"/>
          <a:chOff x="0" y="0"/>
          <a:chExt cx="0" cy="0"/>
        </a:xfrm>
      </p:grpSpPr>
      <p:sp>
        <p:nvSpPr>
          <p:cNvPr id="3" name="Platshållare för text 2"/>
          <p:cNvSpPr>
            <a:spLocks noGrp="1"/>
          </p:cNvSpPr>
          <p:nvPr>
            <p:ph type="body" idx="1" hasCustomPrompt="1"/>
          </p:nvPr>
        </p:nvSpPr>
        <p:spPr>
          <a:xfrm>
            <a:off x="818522" y="1669934"/>
            <a:ext cx="5157787"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hasCustomPrompt="1"/>
          </p:nvPr>
        </p:nvSpPr>
        <p:spPr>
          <a:xfrm>
            <a:off x="818522" y="2245934"/>
            <a:ext cx="5157787" cy="39437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hasCustomPrompt="1"/>
          </p:nvPr>
        </p:nvSpPr>
        <p:spPr>
          <a:xfrm>
            <a:off x="6193466" y="1669934"/>
            <a:ext cx="5183188" cy="576000"/>
          </a:xfrm>
        </p:spPr>
        <p:txBody>
          <a:bodyPr anchor="t" anchorCtr="0"/>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hasCustomPrompt="1"/>
          </p:nvPr>
        </p:nvSpPr>
        <p:spPr>
          <a:xfrm>
            <a:off x="6193466" y="2245934"/>
            <a:ext cx="5183188" cy="39437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Rubrik 9"/>
          <p:cNvSpPr>
            <a:spLocks noGrp="1"/>
          </p:cNvSpPr>
          <p:nvPr>
            <p:ph type="title"/>
          </p:nvPr>
        </p:nvSpPr>
        <p:spPr/>
        <p:txBody>
          <a:bodyPr/>
          <a:lstStyle/>
          <a:p>
            <a:r>
              <a:rPr lang="sv-SE"/>
              <a:t>Klicka här för att ändra mall för rubrikformat</a:t>
            </a:r>
          </a:p>
        </p:txBody>
      </p:sp>
      <p:sp>
        <p:nvSpPr>
          <p:cNvPr id="2" name="Platshållare för datum 1">
            <a:extLst>
              <a:ext uri="{FF2B5EF4-FFF2-40B4-BE49-F238E27FC236}">
                <a16:creationId xmlns:a16="http://schemas.microsoft.com/office/drawing/2014/main" id="{750D082F-3C1F-44A5-9E64-6D4246073C2E}"/>
              </a:ext>
            </a:extLst>
          </p:cNvPr>
          <p:cNvSpPr>
            <a:spLocks noGrp="1"/>
          </p:cNvSpPr>
          <p:nvPr>
            <p:ph type="dt" sz="half" idx="10"/>
          </p:nvPr>
        </p:nvSpPr>
        <p:spPr/>
        <p:txBody>
          <a:bodyPr/>
          <a:lstStyle/>
          <a:p>
            <a:r>
              <a:rPr lang="sv-SE"/>
              <a:t>Region Halland  │</a:t>
            </a:r>
          </a:p>
        </p:txBody>
      </p:sp>
      <p:sp>
        <p:nvSpPr>
          <p:cNvPr id="11" name="Platshållare för sidfot 10">
            <a:extLst>
              <a:ext uri="{FF2B5EF4-FFF2-40B4-BE49-F238E27FC236}">
                <a16:creationId xmlns:a16="http://schemas.microsoft.com/office/drawing/2014/main" id="{9E5CE21A-6727-428F-844A-758932147FD8}"/>
              </a:ext>
            </a:extLst>
          </p:cNvPr>
          <p:cNvSpPr>
            <a:spLocks noGrp="1"/>
          </p:cNvSpPr>
          <p:nvPr>
            <p:ph type="ftr" sz="quarter" idx="11"/>
          </p:nvPr>
        </p:nvSpPr>
        <p:spPr/>
        <p:txBody>
          <a:bodyPr/>
          <a:lstStyle/>
          <a:p>
            <a:r>
              <a:rPr lang="sv-SE"/>
              <a:t>Halland – Bästa livsplatsen</a:t>
            </a:r>
          </a:p>
        </p:txBody>
      </p:sp>
      <p:sp>
        <p:nvSpPr>
          <p:cNvPr id="12" name="Platshållare för bildnummer 11">
            <a:extLst>
              <a:ext uri="{FF2B5EF4-FFF2-40B4-BE49-F238E27FC236}">
                <a16:creationId xmlns:a16="http://schemas.microsoft.com/office/drawing/2014/main" id="{9DD0B0D3-F2A8-43C2-8C85-8CF92FBDD80C}"/>
              </a:ext>
            </a:extLst>
          </p:cNvPr>
          <p:cNvSpPr>
            <a:spLocks noGrp="1"/>
          </p:cNvSpPr>
          <p:nvPr>
            <p:ph type="sldNum" sz="quarter" idx="12"/>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921199519"/>
      </p:ext>
    </p:extLst>
  </p:cSld>
  <p:clrMapOvr>
    <a:masterClrMapping/>
  </p:clrMapOvr>
  <p:extLst>
    <p:ext uri="{DCECCB84-F9BA-43D5-87BE-67443E8EF086}">
      <p15:sldGuideLst xmlns:p15="http://schemas.microsoft.com/office/powerpoint/2012/main">
        <p15:guide id="1" orient="horz" pos="141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innehåll 4">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803275" y="1665288"/>
            <a:ext cx="4860000" cy="45354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6528468"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04B00C84-15CD-4D29-82EB-513EE7D2A4F9}"/>
              </a:ext>
            </a:extLst>
          </p:cNvPr>
          <p:cNvSpPr>
            <a:spLocks noGrp="1"/>
          </p:cNvSpPr>
          <p:nvPr>
            <p:ph type="dt" sz="half" idx="14"/>
          </p:nvPr>
        </p:nvSpPr>
        <p:spPr/>
        <p:txBody>
          <a:bodyPr/>
          <a:lstStyle/>
          <a:p>
            <a:r>
              <a:rPr lang="sv-SE"/>
              <a:t>Region Halland  │</a:t>
            </a:r>
          </a:p>
        </p:txBody>
      </p:sp>
      <p:sp>
        <p:nvSpPr>
          <p:cNvPr id="12" name="Platshållare för sidfot 11">
            <a:extLst>
              <a:ext uri="{FF2B5EF4-FFF2-40B4-BE49-F238E27FC236}">
                <a16:creationId xmlns:a16="http://schemas.microsoft.com/office/drawing/2014/main" id="{7448DF46-7649-467F-B1E5-58AF5E0E9F15}"/>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3DB975B3-BD96-4FE1-9A69-7C15E66D9FE4}"/>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2982427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innehåll 5">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8" name="Platshållare för innehåll 2">
            <a:extLst>
              <a:ext uri="{FF2B5EF4-FFF2-40B4-BE49-F238E27FC236}">
                <a16:creationId xmlns:a16="http://schemas.microsoft.com/office/drawing/2014/main" id="{1834254C-9BAD-4CF9-998E-CD43CA703D97}"/>
              </a:ext>
            </a:extLst>
          </p:cNvPr>
          <p:cNvSpPr>
            <a:spLocks noGrp="1"/>
          </p:cNvSpPr>
          <p:nvPr>
            <p:ph idx="1" hasCustomPrompt="1"/>
          </p:nvPr>
        </p:nvSpPr>
        <p:spPr>
          <a:xfrm>
            <a:off x="6528468" y="1665288"/>
            <a:ext cx="4860257" cy="453548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92C242B5-4AAC-4185-8DCE-69CA495D2593}"/>
              </a:ext>
            </a:extLst>
          </p:cNvPr>
          <p:cNvSpPr>
            <a:spLocks noGrp="1"/>
          </p:cNvSpPr>
          <p:nvPr>
            <p:ph type="pic" sz="quarter" idx="13"/>
          </p:nvPr>
        </p:nvSpPr>
        <p:spPr>
          <a:xfrm>
            <a:off x="803275" y="1665288"/>
            <a:ext cx="4428000" cy="3997325"/>
          </a:xfrm>
          <a:noFill/>
        </p:spPr>
        <p:txBody>
          <a:bodyPr/>
          <a:lstStyle>
            <a:lvl1pPr marL="0" indent="0">
              <a:buNone/>
              <a:defRPr/>
            </a:lvl1pPr>
          </a:lstStyle>
          <a:p>
            <a:r>
              <a:rPr lang="sv-SE"/>
              <a:t>Klicka på ikonen för att lägga till en bild</a:t>
            </a:r>
            <a:endParaRPr lang="en-US"/>
          </a:p>
        </p:txBody>
      </p:sp>
      <p:sp>
        <p:nvSpPr>
          <p:cNvPr id="11" name="Platshållare för datum 10">
            <a:extLst>
              <a:ext uri="{FF2B5EF4-FFF2-40B4-BE49-F238E27FC236}">
                <a16:creationId xmlns:a16="http://schemas.microsoft.com/office/drawing/2014/main" id="{69BC6E56-4BB3-4033-961C-0FECDDD686C6}"/>
              </a:ext>
            </a:extLst>
          </p:cNvPr>
          <p:cNvSpPr>
            <a:spLocks noGrp="1"/>
          </p:cNvSpPr>
          <p:nvPr>
            <p:ph type="dt" sz="half" idx="14"/>
          </p:nvPr>
        </p:nvSpPr>
        <p:spPr/>
        <p:txBody>
          <a:bodyPr/>
          <a:lstStyle/>
          <a:p>
            <a:r>
              <a:rPr lang="sv-SE"/>
              <a:t>Region Halland  │</a:t>
            </a:r>
          </a:p>
        </p:txBody>
      </p:sp>
      <p:sp>
        <p:nvSpPr>
          <p:cNvPr id="12" name="Platshållare för sidfot 11">
            <a:extLst>
              <a:ext uri="{FF2B5EF4-FFF2-40B4-BE49-F238E27FC236}">
                <a16:creationId xmlns:a16="http://schemas.microsoft.com/office/drawing/2014/main" id="{7C6EE110-A186-43E0-832C-910A9C7A5CDD}"/>
              </a:ext>
            </a:extLst>
          </p:cNvPr>
          <p:cNvSpPr>
            <a:spLocks noGrp="1"/>
          </p:cNvSpPr>
          <p:nvPr>
            <p:ph type="ftr" sz="quarter" idx="15"/>
          </p:nvPr>
        </p:nvSpPr>
        <p:spPr/>
        <p:txBody>
          <a:bodyPr/>
          <a:lstStyle/>
          <a:p>
            <a:r>
              <a:rPr lang="sv-SE"/>
              <a:t>Halland – Bästa livsplatsen</a:t>
            </a:r>
          </a:p>
        </p:txBody>
      </p:sp>
      <p:sp>
        <p:nvSpPr>
          <p:cNvPr id="13" name="Platshållare för bildnummer 12">
            <a:extLst>
              <a:ext uri="{FF2B5EF4-FFF2-40B4-BE49-F238E27FC236}">
                <a16:creationId xmlns:a16="http://schemas.microsoft.com/office/drawing/2014/main" id="{C6F5F072-3570-4698-9ED3-6CB1A4E9B837}"/>
              </a:ext>
            </a:extLst>
          </p:cNvPr>
          <p:cNvSpPr>
            <a:spLocks noGrp="1"/>
          </p:cNvSpPr>
          <p:nvPr>
            <p:ph type="sldNum" sz="quarter" idx="16"/>
          </p:nvPr>
        </p:nvSpPr>
        <p:spPr/>
        <p:txBody>
          <a:bodyPr/>
          <a:lstStyle/>
          <a:p>
            <a:fld id="{E8645303-2AAE-45D1-913A-B06AE6474513}" type="slidenum">
              <a:rPr lang="sv-SE" smtClean="0"/>
              <a:pPr/>
              <a:t>‹#›</a:t>
            </a:fld>
            <a:endParaRPr lang="sv-SE"/>
          </a:p>
        </p:txBody>
      </p:sp>
    </p:spTree>
    <p:extLst>
      <p:ext uri="{BB962C8B-B14F-4D97-AF65-F5344CB8AC3E}">
        <p14:creationId xmlns:p14="http://schemas.microsoft.com/office/powerpoint/2010/main" val="728408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418002AD-990B-465A-9AD4-9F17CBE89EC0}"/>
              </a:ext>
            </a:extLst>
          </p:cNvPr>
          <p:cNvSpPr/>
          <p:nvPr userDrawn="1"/>
        </p:nvSpPr>
        <p:spPr>
          <a:xfrm>
            <a:off x="0" y="6345237"/>
            <a:ext cx="12192000" cy="51233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p:cNvSpPr>
            <a:spLocks noGrp="1"/>
          </p:cNvSpPr>
          <p:nvPr>
            <p:ph type="title"/>
          </p:nvPr>
        </p:nvSpPr>
        <p:spPr>
          <a:xfrm>
            <a:off x="803275" y="333375"/>
            <a:ext cx="10585449" cy="1296000"/>
          </a:xfrm>
          <a:prstGeom prst="rect">
            <a:avLst/>
          </a:prstGeom>
        </p:spPr>
        <p:txBody>
          <a:bodyPr vert="horz" lIns="0" tIns="0" rIns="0" bIns="0" rtlCol="0" anchor="ctr">
            <a:noAutofit/>
          </a:bodyPr>
          <a:lstStyle/>
          <a:p>
            <a:r>
              <a:rPr lang="sv-SE"/>
              <a:t>Klicka här för att ändra format</a:t>
            </a:r>
          </a:p>
        </p:txBody>
      </p:sp>
      <p:sp>
        <p:nvSpPr>
          <p:cNvPr id="3" name="Platshållare för text 2"/>
          <p:cNvSpPr>
            <a:spLocks noGrp="1"/>
          </p:cNvSpPr>
          <p:nvPr>
            <p:ph type="body" idx="1"/>
          </p:nvPr>
        </p:nvSpPr>
        <p:spPr>
          <a:xfrm>
            <a:off x="803275" y="1665288"/>
            <a:ext cx="10585450" cy="4535487"/>
          </a:xfrm>
          <a:prstGeom prst="rect">
            <a:avLst/>
          </a:prstGeom>
        </p:spPr>
        <p:txBody>
          <a:bodyPr vert="horz" lIns="0" tIns="0" rIns="0" bIns="0" rtlCol="0">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a:p>
            <a:pPr lvl="5"/>
            <a:r>
              <a:rPr lang="sv-SE"/>
              <a:t>Nivå sex</a:t>
            </a:r>
          </a:p>
          <a:p>
            <a:pPr lvl="6"/>
            <a:r>
              <a:rPr lang="sv-SE"/>
              <a:t>Nivå sju</a:t>
            </a:r>
          </a:p>
          <a:p>
            <a:pPr lvl="7"/>
            <a:r>
              <a:rPr lang="sv-SE"/>
              <a:t>Nivå åtta</a:t>
            </a:r>
          </a:p>
          <a:p>
            <a:pPr lvl="8"/>
            <a:r>
              <a:rPr lang="sv-SE"/>
              <a:t>Nivå nio</a:t>
            </a:r>
          </a:p>
        </p:txBody>
      </p:sp>
      <p:sp>
        <p:nvSpPr>
          <p:cNvPr id="4" name="Platshållare för datum 3"/>
          <p:cNvSpPr>
            <a:spLocks noGrp="1"/>
          </p:cNvSpPr>
          <p:nvPr>
            <p:ph type="dt" sz="half" idx="2"/>
          </p:nvPr>
        </p:nvSpPr>
        <p:spPr bwMode="white">
          <a:xfrm>
            <a:off x="9781032" y="6452047"/>
            <a:ext cx="1440000" cy="324000"/>
          </a:xfrm>
          <a:prstGeom prst="rect">
            <a:avLst/>
          </a:prstGeom>
        </p:spPr>
        <p:txBody>
          <a:bodyPr vert="horz" lIns="0" tIns="0" rIns="0" bIns="0" rtlCol="0" anchor="ctr"/>
          <a:lstStyle>
            <a:lvl1pPr algn="r">
              <a:defRPr sz="1200" b="1">
                <a:solidFill>
                  <a:schemeClr val="bg1"/>
                </a:solidFill>
              </a:defRPr>
            </a:lvl1pPr>
          </a:lstStyle>
          <a:p>
            <a:r>
              <a:rPr lang="sv-SE"/>
              <a:t>Region Halland  │</a:t>
            </a:r>
          </a:p>
        </p:txBody>
      </p:sp>
      <p:sp>
        <p:nvSpPr>
          <p:cNvPr id="5" name="Platshållare för sidfot 4"/>
          <p:cNvSpPr>
            <a:spLocks noGrp="1"/>
          </p:cNvSpPr>
          <p:nvPr>
            <p:ph type="ftr" sz="quarter" idx="3"/>
          </p:nvPr>
        </p:nvSpPr>
        <p:spPr bwMode="white">
          <a:xfrm>
            <a:off x="809625" y="6452047"/>
            <a:ext cx="4114800" cy="324000"/>
          </a:xfrm>
          <a:prstGeom prst="rect">
            <a:avLst/>
          </a:prstGeom>
        </p:spPr>
        <p:txBody>
          <a:bodyPr vert="horz" lIns="0" tIns="0" rIns="0" bIns="0" rtlCol="0" anchor="ctr"/>
          <a:lstStyle>
            <a:lvl1pPr algn="l">
              <a:defRPr sz="1200" b="1">
                <a:solidFill>
                  <a:schemeClr val="bg1"/>
                </a:solidFill>
              </a:defRPr>
            </a:lvl1pPr>
          </a:lstStyle>
          <a:p>
            <a:r>
              <a:rPr lang="sv-SE"/>
              <a:t>Halland – Bästa livsplatsen</a:t>
            </a:r>
          </a:p>
        </p:txBody>
      </p:sp>
      <p:sp>
        <p:nvSpPr>
          <p:cNvPr id="6" name="Platshållare för bildnummer 5"/>
          <p:cNvSpPr>
            <a:spLocks noGrp="1"/>
          </p:cNvSpPr>
          <p:nvPr>
            <p:ph type="sldNum" sz="quarter" idx="4"/>
          </p:nvPr>
        </p:nvSpPr>
        <p:spPr bwMode="white">
          <a:xfrm>
            <a:off x="11227469" y="6452047"/>
            <a:ext cx="216000" cy="324000"/>
          </a:xfrm>
          <a:prstGeom prst="rect">
            <a:avLst/>
          </a:prstGeom>
        </p:spPr>
        <p:txBody>
          <a:bodyPr vert="horz" lIns="0" tIns="0" rIns="0" bIns="0" rtlCol="0" anchor="ctr"/>
          <a:lstStyle>
            <a:lvl1pPr algn="l">
              <a:defRPr sz="1200" b="1">
                <a:solidFill>
                  <a:schemeClr val="bg1"/>
                </a:solidFill>
              </a:defRPr>
            </a:lvl1pPr>
          </a:lstStyle>
          <a:p>
            <a:fld id="{E8645303-2AAE-45D1-913A-B06AE6474513}" type="slidenum">
              <a:rPr lang="sv-SE" smtClean="0"/>
              <a:pPr/>
              <a:t>‹#›</a:t>
            </a:fld>
            <a:endParaRPr lang="sv-SE"/>
          </a:p>
        </p:txBody>
      </p:sp>
    </p:spTree>
    <p:extLst>
      <p:ext uri="{BB962C8B-B14F-4D97-AF65-F5344CB8AC3E}">
        <p14:creationId xmlns:p14="http://schemas.microsoft.com/office/powerpoint/2010/main" val="387152527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1"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hf hdr="0"/>
  <p:txStyles>
    <p:title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p:titleStyle>
    <p:body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506">
          <p15:clr>
            <a:srgbClr val="F26B43"/>
          </p15:clr>
        </p15:guide>
        <p15:guide id="4" pos="7174">
          <p15:clr>
            <a:srgbClr val="F26B43"/>
          </p15:clr>
        </p15:guide>
        <p15:guide id="6" orient="horz" pos="3997" userDrawn="1">
          <p15:clr>
            <a:srgbClr val="F26B43"/>
          </p15:clr>
        </p15:guide>
        <p15:guide id="8" orient="horz" pos="1049">
          <p15:clr>
            <a:srgbClr val="F26B43"/>
          </p15:clr>
        </p15:guide>
        <p15:guide id="9" orient="horz" pos="21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customXml" Target="../ink/ink2.xml"/><Relationship Id="rId5" Type="http://schemas.openxmlformats.org/officeDocument/2006/relationships/image" Target="../media/image21.png"/><Relationship Id="rId4" Type="http://schemas.openxmlformats.org/officeDocument/2006/relationships/customXml" Target="../ink/ink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mailto:gerd.almquist-tangen@regionhalland.se"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63EA34-CB00-4690-8DF9-CDA85DE5103F}"/>
              </a:ext>
            </a:extLst>
          </p:cNvPr>
          <p:cNvSpPr>
            <a:spLocks noGrp="1"/>
          </p:cNvSpPr>
          <p:nvPr>
            <p:ph type="ctrTitle"/>
          </p:nvPr>
        </p:nvSpPr>
        <p:spPr>
          <a:xfrm>
            <a:off x="1774825" y="2386691"/>
            <a:ext cx="8642350" cy="1152151"/>
          </a:xfrm>
        </p:spPr>
        <p:txBody>
          <a:bodyPr/>
          <a:lstStyle/>
          <a:p>
            <a:r>
              <a:rPr lang="sv-SE" sz="3600" kern="0" dirty="0">
                <a:ea typeface="Times New Roman" panose="02020603050405020304" pitchFamily="18" charset="0"/>
                <a:cs typeface="Arial"/>
              </a:rPr>
              <a:t>Välkommen till barnhälsovårdens</a:t>
            </a:r>
            <a:br>
              <a:rPr lang="sv-SE" sz="3600" kern="0" dirty="0">
                <a:ea typeface="Times New Roman" panose="02020603050405020304" pitchFamily="18" charset="0"/>
                <a:cs typeface="Arial"/>
              </a:rPr>
            </a:br>
            <a:r>
              <a:rPr lang="sv-SE" sz="3600" kern="0" dirty="0">
                <a:ea typeface="Times New Roman" panose="02020603050405020304" pitchFamily="18" charset="0"/>
                <a:cs typeface="Arial"/>
              </a:rPr>
              <a:t>föräldragruppsverksamhet</a:t>
            </a:r>
            <a:br>
              <a:rPr lang="sv-SE" sz="3600" kern="0" dirty="0">
                <a:ea typeface="Times New Roman" panose="02020603050405020304" pitchFamily="18" charset="0"/>
              </a:rPr>
            </a:br>
            <a:br>
              <a:rPr lang="sv-SE" sz="2000" dirty="0"/>
            </a:br>
            <a:r>
              <a:rPr lang="sv-SE" sz="2000" dirty="0">
                <a:cs typeface="Arial"/>
              </a:rPr>
              <a:t> </a:t>
            </a:r>
            <a:endParaRPr lang="en-US"/>
          </a:p>
        </p:txBody>
      </p:sp>
      <p:sp>
        <p:nvSpPr>
          <p:cNvPr id="4" name="Platshållare för datum 3"/>
          <p:cNvSpPr>
            <a:spLocks noGrp="1"/>
          </p:cNvSpPr>
          <p:nvPr>
            <p:ph type="dt" sz="half" idx="4294967295"/>
          </p:nvPr>
        </p:nvSpPr>
        <p:spPr>
          <a:xfrm>
            <a:off x="0" y="6356350"/>
            <a:ext cx="1800225" cy="323850"/>
          </a:xfrm>
        </p:spPr>
        <p:txBody>
          <a:bodyPr/>
          <a:lstStyle/>
          <a:p>
            <a:r>
              <a:rPr lang="sv-SE"/>
              <a:t>Region Halland  │</a:t>
            </a:r>
          </a:p>
        </p:txBody>
      </p:sp>
      <p:sp>
        <p:nvSpPr>
          <p:cNvPr id="5" name="Platshållare för sidfot 4"/>
          <p:cNvSpPr>
            <a:spLocks noGrp="1"/>
          </p:cNvSpPr>
          <p:nvPr>
            <p:ph type="ftr" sz="quarter" idx="4294967295"/>
          </p:nvPr>
        </p:nvSpPr>
        <p:spPr>
          <a:xfrm>
            <a:off x="0" y="6356350"/>
            <a:ext cx="4114800" cy="323850"/>
          </a:xfrm>
        </p:spPr>
        <p:txBody>
          <a:bodyPr/>
          <a:lstStyle/>
          <a:p>
            <a:r>
              <a:rPr lang="sv-SE"/>
              <a:t>Halland – Bästa livsplatsen</a:t>
            </a:r>
          </a:p>
        </p:txBody>
      </p:sp>
      <p:sp>
        <p:nvSpPr>
          <p:cNvPr id="6" name="Platshållare för bildnummer 5"/>
          <p:cNvSpPr>
            <a:spLocks noGrp="1"/>
          </p:cNvSpPr>
          <p:nvPr>
            <p:ph type="sldNum" sz="quarter" idx="4294967295"/>
          </p:nvPr>
        </p:nvSpPr>
        <p:spPr>
          <a:xfrm>
            <a:off x="8077200" y="6356350"/>
            <a:ext cx="4114800" cy="323850"/>
          </a:xfrm>
        </p:spPr>
        <p:txBody>
          <a:bodyPr/>
          <a:lstStyle/>
          <a:p>
            <a:fld id="{E8645303-2AAE-45D1-913A-B06AE6474513}" type="slidenum">
              <a:rPr lang="sv-SE" smtClean="0"/>
              <a:t>1</a:t>
            </a:fld>
            <a:endParaRPr lang="sv-SE"/>
          </a:p>
        </p:txBody>
      </p:sp>
    </p:spTree>
    <p:extLst>
      <p:ext uri="{BB962C8B-B14F-4D97-AF65-F5344CB8AC3E}">
        <p14:creationId xmlns:p14="http://schemas.microsoft.com/office/powerpoint/2010/main" val="1659498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5">
            <a:extLst>
              <a:ext uri="{FF2B5EF4-FFF2-40B4-BE49-F238E27FC236}">
                <a16:creationId xmlns:a16="http://schemas.microsoft.com/office/drawing/2014/main" id="{A7FABAB4-C477-7548-995C-73F784E4B8AA}"/>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2" name="Rubrik 1">
            <a:extLst>
              <a:ext uri="{FF2B5EF4-FFF2-40B4-BE49-F238E27FC236}">
                <a16:creationId xmlns:a16="http://schemas.microsoft.com/office/drawing/2014/main" id="{BD754BF6-8A42-124E-B34D-A09D2AB07767}"/>
              </a:ext>
            </a:extLst>
          </p:cNvPr>
          <p:cNvSpPr>
            <a:spLocks noGrp="1"/>
          </p:cNvSpPr>
          <p:nvPr>
            <p:ph type="title"/>
          </p:nvPr>
        </p:nvSpPr>
        <p:spPr/>
        <p:txBody>
          <a:bodyPr/>
          <a:lstStyle/>
          <a:p>
            <a:r>
              <a:rPr lang="sv-SE" sz="3600">
                <a:latin typeface="Arial" panose="020B0604020202020204" pitchFamily="34" charset="0"/>
                <a:cs typeface="Arial" panose="020B0604020202020204" pitchFamily="34" charset="0"/>
              </a:rPr>
              <a:t>Barnsäkerhet</a:t>
            </a:r>
            <a:endParaRPr lang="sv-SE"/>
          </a:p>
        </p:txBody>
      </p:sp>
      <p:sp>
        <p:nvSpPr>
          <p:cNvPr id="4" name="Platshållare för innehåll 3">
            <a:extLst>
              <a:ext uri="{FF2B5EF4-FFF2-40B4-BE49-F238E27FC236}">
                <a16:creationId xmlns:a16="http://schemas.microsoft.com/office/drawing/2014/main" id="{226E278F-F0FD-E248-A106-05731624D65D}"/>
              </a:ext>
            </a:extLst>
          </p:cNvPr>
          <p:cNvSpPr>
            <a:spLocks noGrp="1"/>
          </p:cNvSpPr>
          <p:nvPr>
            <p:ph sz="quarter" idx="13"/>
          </p:nvPr>
        </p:nvSpPr>
        <p:spPr/>
        <p:txBody>
          <a:bodyPr vert="horz" lIns="0" tIns="0" rIns="0" bIns="0" rtlCol="0" anchor="t">
            <a:noAutofit/>
          </a:bodyPr>
          <a:lstStyle/>
          <a:p>
            <a:pPr marL="287655" indent="-287655"/>
            <a:r>
              <a:rPr lang="sv-SE" dirty="0">
                <a:solidFill>
                  <a:srgbClr val="2D2829"/>
                </a:solidFill>
                <a:latin typeface="Arial"/>
                <a:cs typeface="Arial"/>
              </a:rPr>
              <a:t>Ha alltid barnet under uppsikt</a:t>
            </a:r>
            <a:endParaRPr lang="en-US" dirty="0">
              <a:ea typeface="+mn-lt"/>
              <a:cs typeface="+mn-lt"/>
            </a:endParaRPr>
          </a:p>
          <a:p>
            <a:pPr marL="287655" indent="-287655"/>
            <a:r>
              <a:rPr lang="sv-SE" sz="2000" dirty="0">
                <a:solidFill>
                  <a:srgbClr val="2D2829"/>
                </a:solidFill>
                <a:latin typeface="Arial"/>
                <a:cs typeface="Arial"/>
              </a:rPr>
              <a:t>Lämna aldrig barnet på </a:t>
            </a:r>
            <a:r>
              <a:rPr lang="sv-SE" dirty="0">
                <a:solidFill>
                  <a:srgbClr val="2D2829"/>
                </a:solidFill>
                <a:latin typeface="Arial"/>
                <a:cs typeface="Arial"/>
              </a:rPr>
              <a:t>skötbordet, i sängen eller</a:t>
            </a:r>
            <a:br>
              <a:rPr lang="sv-SE" sz="2000" dirty="0">
                <a:latin typeface="Arial" panose="020B0604020202020204" pitchFamily="34" charset="0"/>
                <a:cs typeface="Arial" panose="020B0604020202020204" pitchFamily="34" charset="0"/>
              </a:rPr>
            </a:br>
            <a:r>
              <a:rPr lang="sv-SE" sz="2000" dirty="0">
                <a:solidFill>
                  <a:srgbClr val="2D2829"/>
                </a:solidFill>
                <a:latin typeface="Arial"/>
                <a:cs typeface="Arial"/>
              </a:rPr>
              <a:t>soffan – helt plötsligt kan barnet vända på sig</a:t>
            </a:r>
            <a:endParaRPr lang="sv-SE" dirty="0">
              <a:latin typeface="Arial"/>
              <a:cs typeface="Arial"/>
            </a:endParaRPr>
          </a:p>
          <a:p>
            <a:pPr marL="287655" indent="-287655"/>
            <a:r>
              <a:rPr lang="sv-SE" dirty="0">
                <a:solidFill>
                  <a:srgbClr val="2D2829"/>
                </a:solidFill>
                <a:latin typeface="Arial"/>
                <a:cs typeface="Arial"/>
              </a:rPr>
              <a:t>Håll barnet i famnen när du </a:t>
            </a:r>
            <a:r>
              <a:rPr lang="sv-SE" dirty="0" err="1">
                <a:solidFill>
                  <a:srgbClr val="2D2829"/>
                </a:solidFill>
                <a:latin typeface="Arial"/>
                <a:cs typeface="Arial"/>
              </a:rPr>
              <a:t>flaskmatar</a:t>
            </a:r>
          </a:p>
          <a:p>
            <a:pPr marL="287655" indent="-287655"/>
            <a:r>
              <a:rPr lang="sv-SE" dirty="0">
                <a:solidFill>
                  <a:srgbClr val="2D2829"/>
                </a:solidFill>
                <a:latin typeface="Arial"/>
                <a:cs typeface="Arial"/>
              </a:rPr>
              <a:t>Bilbarnstol – ha alltid barnet fastspänt i bilen</a:t>
            </a:r>
            <a:endParaRPr lang="sv-SE" dirty="0">
              <a:latin typeface="Arial"/>
              <a:cs typeface="Arial"/>
            </a:endParaRPr>
          </a:p>
          <a:p>
            <a:pPr marL="342900" indent="-342900">
              <a:buFont typeface="Arial" panose="020B0604020202020204" pitchFamily="34" charset="0"/>
              <a:buChar char="•"/>
            </a:pPr>
            <a:endParaRPr lang="sv-SE" sz="2000">
              <a:solidFill>
                <a:srgbClr val="2D2829"/>
              </a:solidFill>
              <a:latin typeface="Arial" panose="020B0604020202020204" pitchFamily="34" charset="0"/>
              <a:cs typeface="Arial" panose="020B0604020202020204" pitchFamily="34" charset="0"/>
            </a:endParaRPr>
          </a:p>
        </p:txBody>
      </p:sp>
      <p:sp>
        <p:nvSpPr>
          <p:cNvPr id="6" name="Platshållare för datum 3">
            <a:extLst>
              <a:ext uri="{FF2B5EF4-FFF2-40B4-BE49-F238E27FC236}">
                <a16:creationId xmlns:a16="http://schemas.microsoft.com/office/drawing/2014/main" id="{2CEDC33E-D7A9-DA40-810F-8C8CBAD5672B}"/>
              </a:ext>
            </a:extLst>
          </p:cNvPr>
          <p:cNvSpPr>
            <a:spLocks noGrp="1"/>
          </p:cNvSpPr>
          <p:nvPr>
            <p:ph type="dt" sz="half" idx="14"/>
          </p:nvPr>
        </p:nvSpPr>
        <p:spPr/>
        <p:txBody>
          <a:bodyPr/>
          <a:lstStyle/>
          <a:p>
            <a:r>
              <a:rPr lang="sv-SE"/>
              <a:t>Region Halland  │</a:t>
            </a:r>
          </a:p>
        </p:txBody>
      </p:sp>
      <p:sp>
        <p:nvSpPr>
          <p:cNvPr id="9" name="textruta 8">
            <a:extLst>
              <a:ext uri="{FF2B5EF4-FFF2-40B4-BE49-F238E27FC236}">
                <a16:creationId xmlns:a16="http://schemas.microsoft.com/office/drawing/2014/main" id="{A3B40844-2F13-BA4F-8503-60CAD69D1752}"/>
              </a:ext>
            </a:extLst>
          </p:cNvPr>
          <p:cNvSpPr txBox="1"/>
          <p:nvPr/>
        </p:nvSpPr>
        <p:spPr>
          <a:xfrm>
            <a:off x="803274" y="6475159"/>
            <a:ext cx="7051040" cy="276999"/>
          </a:xfrm>
          <a:prstGeom prst="rect">
            <a:avLst/>
          </a:prstGeom>
          <a:noFill/>
        </p:spPr>
        <p:txBody>
          <a:bodyPr wrap="square">
            <a:spAutoFit/>
          </a:bodyPr>
          <a:lstStyle/>
          <a:p>
            <a:r>
              <a:rPr lang="sv-SE" sz="1200" b="1">
                <a:solidFill>
                  <a:schemeClr val="bg1"/>
                </a:solidFill>
              </a:rPr>
              <a:t>Träff 1 (Barnet vid 4-6 veckors ålder)</a:t>
            </a:r>
          </a:p>
        </p:txBody>
      </p:sp>
      <p:sp>
        <p:nvSpPr>
          <p:cNvPr id="11" name="Platshållare för bildnummer 4">
            <a:extLst>
              <a:ext uri="{FF2B5EF4-FFF2-40B4-BE49-F238E27FC236}">
                <a16:creationId xmlns:a16="http://schemas.microsoft.com/office/drawing/2014/main" id="{8C398293-F490-434D-8597-58A5436886FD}"/>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10</a:t>
            </a:fld>
            <a:endParaRPr lang="sv-SE"/>
          </a:p>
        </p:txBody>
      </p:sp>
      <p:pic>
        <p:nvPicPr>
          <p:cNvPr id="21" name="Bildobjekt 20" descr="En bild som visar klädsel, tecknad serie, rita, person&#10;&#10;Automatiskt genererad beskrivning">
            <a:extLst>
              <a:ext uri="{FF2B5EF4-FFF2-40B4-BE49-F238E27FC236}">
                <a16:creationId xmlns:a16="http://schemas.microsoft.com/office/drawing/2014/main" id="{4A8F59F8-88CB-AD70-3219-D3192B600B14}"/>
              </a:ext>
            </a:extLst>
          </p:cNvPr>
          <p:cNvPicPr>
            <a:picLocks noChangeAspect="1"/>
          </p:cNvPicPr>
          <p:nvPr/>
        </p:nvPicPr>
        <p:blipFill rotWithShape="1">
          <a:blip r:embed="rId4"/>
          <a:srcRect r="2479"/>
          <a:stretch/>
        </p:blipFill>
        <p:spPr>
          <a:xfrm>
            <a:off x="7739285" y="790084"/>
            <a:ext cx="4452716" cy="5066788"/>
          </a:xfrm>
          <a:prstGeom prst="rect">
            <a:avLst/>
          </a:prstGeom>
        </p:spPr>
      </p:pic>
    </p:spTree>
    <p:extLst>
      <p:ext uri="{BB962C8B-B14F-4D97-AF65-F5344CB8AC3E}">
        <p14:creationId xmlns:p14="http://schemas.microsoft.com/office/powerpoint/2010/main" val="2806537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5">
            <a:extLst>
              <a:ext uri="{FF2B5EF4-FFF2-40B4-BE49-F238E27FC236}">
                <a16:creationId xmlns:a16="http://schemas.microsoft.com/office/drawing/2014/main" id="{487B0BEB-6261-E541-B5E7-DD02CE8F0A47}"/>
              </a:ext>
            </a:extLst>
          </p:cNvPr>
          <p:cNvPicPr>
            <a:picLocks noChangeAspect="1"/>
          </p:cNvPicPr>
          <p:nvPr/>
        </p:nvPicPr>
        <p:blipFill rotWithShape="1">
          <a:blip r:embed="rId3"/>
          <a:srcRect r="16880" b="24224"/>
          <a:stretch/>
        </p:blipFill>
        <p:spPr>
          <a:xfrm>
            <a:off x="7550524" y="-25320"/>
            <a:ext cx="5378269" cy="6364941"/>
          </a:xfrm>
          <a:prstGeom prst="rect">
            <a:avLst/>
          </a:prstGeom>
        </p:spPr>
      </p:pic>
      <p:sp>
        <p:nvSpPr>
          <p:cNvPr id="2" name="Rubrik 1">
            <a:extLst>
              <a:ext uri="{FF2B5EF4-FFF2-40B4-BE49-F238E27FC236}">
                <a16:creationId xmlns:a16="http://schemas.microsoft.com/office/drawing/2014/main" id="{AF582E28-B079-4343-9781-930512043E84}"/>
              </a:ext>
            </a:extLst>
          </p:cNvPr>
          <p:cNvSpPr>
            <a:spLocks noGrp="1"/>
          </p:cNvSpPr>
          <p:nvPr>
            <p:ph type="title"/>
          </p:nvPr>
        </p:nvSpPr>
        <p:spPr>
          <a:xfrm>
            <a:off x="815977" y="693137"/>
            <a:ext cx="10585449" cy="1296000"/>
          </a:xfrm>
        </p:spPr>
        <p:txBody>
          <a:bodyPr/>
          <a:lstStyle/>
          <a:p>
            <a:r>
              <a:rPr lang="sv-SE" sz="3600">
                <a:latin typeface="Arial" panose="020B0604020202020204" pitchFamily="34" charset="0"/>
                <a:cs typeface="Arial" panose="020B0604020202020204" pitchFamily="34" charset="0"/>
              </a:rPr>
              <a:t>Råd som kan minska riskerna</a:t>
            </a:r>
            <a:br>
              <a:rPr lang="sv-SE" sz="3600">
                <a:latin typeface="Arial" panose="020B0604020202020204" pitchFamily="34" charset="0"/>
                <a:cs typeface="Arial" panose="020B0604020202020204" pitchFamily="34" charset="0"/>
              </a:rPr>
            </a:br>
            <a:r>
              <a:rPr lang="sv-SE" sz="3600">
                <a:latin typeface="Arial" panose="020B0604020202020204" pitchFamily="34" charset="0"/>
                <a:cs typeface="Arial" panose="020B0604020202020204" pitchFamily="34" charset="0"/>
              </a:rPr>
              <a:t>för plötslig spädbarnsdöd</a:t>
            </a:r>
            <a:endParaRPr lang="sv-SE"/>
          </a:p>
        </p:txBody>
      </p:sp>
      <p:sp>
        <p:nvSpPr>
          <p:cNvPr id="3" name="Platshållare för innehåll 2">
            <a:extLst>
              <a:ext uri="{FF2B5EF4-FFF2-40B4-BE49-F238E27FC236}">
                <a16:creationId xmlns:a16="http://schemas.microsoft.com/office/drawing/2014/main" id="{1EFF5085-553E-4343-A379-C9F498108031}"/>
              </a:ext>
            </a:extLst>
          </p:cNvPr>
          <p:cNvSpPr>
            <a:spLocks noGrp="1"/>
          </p:cNvSpPr>
          <p:nvPr>
            <p:ph sz="quarter" idx="13"/>
          </p:nvPr>
        </p:nvSpPr>
        <p:spPr>
          <a:xfrm>
            <a:off x="815977" y="2446597"/>
            <a:ext cx="10585450" cy="4535488"/>
          </a:xfrm>
        </p:spPr>
        <p:txBody>
          <a:bodyPr vert="horz" lIns="0" tIns="0" rIns="0" bIns="0" rtlCol="0" anchor="t">
            <a:noAutofit/>
          </a:bodyPr>
          <a:lstStyle/>
          <a:p>
            <a:pPr marL="287655" indent="-287655"/>
            <a:r>
              <a:rPr lang="sv-SE" dirty="0">
                <a:solidFill>
                  <a:srgbClr val="2D2829"/>
                </a:solidFill>
                <a:ea typeface="+mn-lt"/>
                <a:cs typeface="+mn-lt"/>
              </a:rPr>
              <a:t>Nyfödda barn sover säkrast på rygg</a:t>
            </a:r>
            <a:endParaRPr lang="en-US" dirty="0">
              <a:ea typeface="+mn-lt"/>
              <a:cs typeface="+mn-lt"/>
            </a:endParaRPr>
          </a:p>
          <a:p>
            <a:pPr marL="287655" indent="-287655"/>
            <a:r>
              <a:rPr lang="sv-SE" dirty="0">
                <a:solidFill>
                  <a:srgbClr val="2D2829"/>
                </a:solidFill>
                <a:ea typeface="+mn-lt"/>
                <a:cs typeface="+mn-lt"/>
              </a:rPr>
              <a:t>Spädbarn under tre månader sover säkrast </a:t>
            </a:r>
            <a:br>
              <a:rPr lang="sv-SE" dirty="0">
                <a:ea typeface="+mn-lt"/>
                <a:cs typeface="+mn-lt"/>
              </a:rPr>
            </a:br>
            <a:r>
              <a:rPr lang="sv-SE" dirty="0">
                <a:solidFill>
                  <a:srgbClr val="2D2829"/>
                </a:solidFill>
                <a:ea typeface="+mn-lt"/>
                <a:cs typeface="+mn-lt"/>
              </a:rPr>
              <a:t>i egen säng</a:t>
            </a:r>
          </a:p>
          <a:p>
            <a:pPr marL="287655" indent="-287655"/>
            <a:r>
              <a:rPr lang="sv-SE" dirty="0">
                <a:solidFill>
                  <a:srgbClr val="2D2829"/>
                </a:solidFill>
                <a:latin typeface="Arial"/>
                <a:cs typeface="Arial"/>
              </a:rPr>
              <a:t>Se till att barnets ansikte är fritt, att barnet är</a:t>
            </a:r>
            <a:br>
              <a:rPr lang="sv-SE" dirty="0">
                <a:latin typeface="Arial"/>
                <a:cs typeface="Arial"/>
              </a:rPr>
            </a:br>
            <a:r>
              <a:rPr lang="sv-SE" dirty="0">
                <a:solidFill>
                  <a:srgbClr val="2D2829"/>
                </a:solidFill>
                <a:latin typeface="Arial"/>
                <a:cs typeface="Arial"/>
              </a:rPr>
              <a:t>lagom varmt och kan röra sig</a:t>
            </a:r>
          </a:p>
          <a:p>
            <a:pPr marL="287655" indent="-287655"/>
            <a:r>
              <a:rPr lang="sv-SE" dirty="0">
                <a:solidFill>
                  <a:srgbClr val="2D2829"/>
                </a:solidFill>
                <a:latin typeface="Arial"/>
                <a:cs typeface="Arial"/>
              </a:rPr>
              <a:t>Att använda napp när barnet ska sova ger en </a:t>
            </a:r>
            <a:br>
              <a:rPr lang="sv-SE" dirty="0">
                <a:solidFill>
                  <a:srgbClr val="2D2829"/>
                </a:solidFill>
                <a:latin typeface="Arial"/>
                <a:cs typeface="Arial"/>
              </a:rPr>
            </a:br>
            <a:r>
              <a:rPr lang="sv-SE" dirty="0">
                <a:solidFill>
                  <a:srgbClr val="2D2829"/>
                </a:solidFill>
                <a:latin typeface="Arial"/>
                <a:cs typeface="Arial"/>
              </a:rPr>
              <a:t>viss minskning av risk för plötslig spädbarnsdöd</a:t>
            </a:r>
            <a:endParaRPr lang="en-US" dirty="0">
              <a:solidFill>
                <a:srgbClr val="000000"/>
              </a:solidFill>
              <a:latin typeface="Arial"/>
              <a:cs typeface="Arial"/>
            </a:endParaRPr>
          </a:p>
          <a:p>
            <a:pPr marL="287655" indent="-287655"/>
            <a:r>
              <a:rPr lang="sv-SE" sz="2000" dirty="0">
                <a:solidFill>
                  <a:srgbClr val="2D2829"/>
                </a:solidFill>
                <a:latin typeface="Arial"/>
                <a:cs typeface="Arial"/>
              </a:rPr>
              <a:t>Amma om det är möjligt</a:t>
            </a:r>
            <a:endParaRPr lang="en-US" sz="2000" dirty="0">
              <a:solidFill>
                <a:srgbClr val="000000"/>
              </a:solidFill>
              <a:latin typeface="Arial"/>
              <a:cs typeface="Arial"/>
            </a:endParaRPr>
          </a:p>
          <a:p>
            <a:pPr marL="287655" indent="-287655"/>
            <a:r>
              <a:rPr lang="sv-SE" dirty="0">
                <a:solidFill>
                  <a:srgbClr val="2D2829"/>
                </a:solidFill>
                <a:cs typeface="Arial" panose="020B0604020202020204"/>
              </a:rPr>
              <a:t>Avstå från nikotin</a:t>
            </a:r>
          </a:p>
          <a:p>
            <a:pPr marL="342900" indent="-342900">
              <a:buFont typeface="Arial,Sans-Serif" panose="020B0604020202020204" pitchFamily="34" charset="0"/>
              <a:buChar char="•"/>
            </a:pPr>
            <a:endParaRPr lang="sv-SE">
              <a:solidFill>
                <a:srgbClr val="2D2829"/>
              </a:solidFill>
              <a:ea typeface="+mn-lt"/>
              <a:cs typeface="+mn-lt"/>
            </a:endParaRPr>
          </a:p>
          <a:p>
            <a:pPr marL="342900" indent="-342900">
              <a:buChar char="•"/>
            </a:pPr>
            <a:endParaRPr lang="sv-SE">
              <a:solidFill>
                <a:srgbClr val="2D2829"/>
              </a:solidFill>
              <a:cs typeface="Arial" panose="020B0604020202020204"/>
            </a:endParaRPr>
          </a:p>
          <a:p>
            <a:pPr marL="287655" indent="-287655"/>
            <a:endParaRPr lang="sv-SE">
              <a:cs typeface="Arial" panose="020B0604020202020204"/>
            </a:endParaRPr>
          </a:p>
        </p:txBody>
      </p:sp>
      <p:sp>
        <p:nvSpPr>
          <p:cNvPr id="7" name="Platshållare för datum 3">
            <a:extLst>
              <a:ext uri="{FF2B5EF4-FFF2-40B4-BE49-F238E27FC236}">
                <a16:creationId xmlns:a16="http://schemas.microsoft.com/office/drawing/2014/main" id="{F682D219-991E-4E49-AEAE-8FEFF60EA67B}"/>
              </a:ext>
            </a:extLst>
          </p:cNvPr>
          <p:cNvSpPr>
            <a:spLocks noGrp="1"/>
          </p:cNvSpPr>
          <p:nvPr>
            <p:ph type="dt" sz="half" idx="14"/>
          </p:nvPr>
        </p:nvSpPr>
        <p:spPr/>
        <p:txBody>
          <a:bodyPr/>
          <a:lstStyle/>
          <a:p>
            <a:r>
              <a:rPr lang="sv-SE"/>
              <a:t>Region Halland  │</a:t>
            </a:r>
          </a:p>
        </p:txBody>
      </p:sp>
      <p:pic>
        <p:nvPicPr>
          <p:cNvPr id="6" name="Bildobjekt 5">
            <a:extLst>
              <a:ext uri="{FF2B5EF4-FFF2-40B4-BE49-F238E27FC236}">
                <a16:creationId xmlns:a16="http://schemas.microsoft.com/office/drawing/2014/main" id="{DB564C4E-DB6A-B844-B022-3031B1D16853}"/>
              </a:ext>
            </a:extLst>
          </p:cNvPr>
          <p:cNvPicPr>
            <a:picLocks noChangeAspect="1"/>
          </p:cNvPicPr>
          <p:nvPr/>
        </p:nvPicPr>
        <p:blipFill>
          <a:blip r:embed="rId4"/>
          <a:stretch>
            <a:fillRect/>
          </a:stretch>
        </p:blipFill>
        <p:spPr>
          <a:xfrm>
            <a:off x="8678973" y="1679488"/>
            <a:ext cx="3121373" cy="3121373"/>
          </a:xfrm>
          <a:prstGeom prst="rect">
            <a:avLst/>
          </a:prstGeom>
        </p:spPr>
      </p:pic>
      <p:sp>
        <p:nvSpPr>
          <p:cNvPr id="9" name="textruta 8">
            <a:extLst>
              <a:ext uri="{FF2B5EF4-FFF2-40B4-BE49-F238E27FC236}">
                <a16:creationId xmlns:a16="http://schemas.microsoft.com/office/drawing/2014/main" id="{29E9AD17-A5CF-4847-AC56-7077F5520C92}"/>
              </a:ext>
            </a:extLst>
          </p:cNvPr>
          <p:cNvSpPr txBox="1"/>
          <p:nvPr/>
        </p:nvSpPr>
        <p:spPr>
          <a:xfrm>
            <a:off x="803274" y="6475159"/>
            <a:ext cx="7051040" cy="276999"/>
          </a:xfrm>
          <a:prstGeom prst="rect">
            <a:avLst/>
          </a:prstGeom>
          <a:noFill/>
        </p:spPr>
        <p:txBody>
          <a:bodyPr wrap="square">
            <a:spAutoFit/>
          </a:bodyPr>
          <a:lstStyle/>
          <a:p>
            <a:r>
              <a:rPr lang="sv-SE" sz="1200" b="1">
                <a:solidFill>
                  <a:schemeClr val="bg1"/>
                </a:solidFill>
              </a:rPr>
              <a:t>Träff 1 (Barnet vid 4-6 veckors ålder)</a:t>
            </a:r>
          </a:p>
        </p:txBody>
      </p:sp>
      <p:sp>
        <p:nvSpPr>
          <p:cNvPr id="8" name="Platshållare för bildnummer 4">
            <a:extLst>
              <a:ext uri="{FF2B5EF4-FFF2-40B4-BE49-F238E27FC236}">
                <a16:creationId xmlns:a16="http://schemas.microsoft.com/office/drawing/2014/main" id="{8EB68836-57FB-FF4D-971F-FB0CA2E93E1D}"/>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11</a:t>
            </a:fld>
            <a:endParaRPr lang="sv-SE"/>
          </a:p>
        </p:txBody>
      </p:sp>
    </p:spTree>
    <p:extLst>
      <p:ext uri="{BB962C8B-B14F-4D97-AF65-F5344CB8AC3E}">
        <p14:creationId xmlns:p14="http://schemas.microsoft.com/office/powerpoint/2010/main" val="1300140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BB91641-399F-5EEA-5A2A-CC37C87F20CC}"/>
              </a:ext>
            </a:extLst>
          </p:cNvPr>
          <p:cNvSpPr>
            <a:spLocks noGrp="1"/>
          </p:cNvSpPr>
          <p:nvPr>
            <p:ph type="title"/>
          </p:nvPr>
        </p:nvSpPr>
        <p:spPr/>
        <p:txBody>
          <a:bodyPr/>
          <a:lstStyle/>
          <a:p>
            <a:r>
              <a:rPr lang="sv-SE"/>
              <a:t>Att bli förälder</a:t>
            </a:r>
          </a:p>
        </p:txBody>
      </p:sp>
    </p:spTree>
    <p:extLst>
      <p:ext uri="{BB962C8B-B14F-4D97-AF65-F5344CB8AC3E}">
        <p14:creationId xmlns:p14="http://schemas.microsoft.com/office/powerpoint/2010/main" val="3594644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5">
            <a:extLst>
              <a:ext uri="{FF2B5EF4-FFF2-40B4-BE49-F238E27FC236}">
                <a16:creationId xmlns:a16="http://schemas.microsoft.com/office/drawing/2014/main" id="{BD8EA8B4-1C1A-324F-AF52-D88D0DCAD957}"/>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2" name="Rubrik 1">
            <a:extLst>
              <a:ext uri="{FF2B5EF4-FFF2-40B4-BE49-F238E27FC236}">
                <a16:creationId xmlns:a16="http://schemas.microsoft.com/office/drawing/2014/main" id="{3D8E43EC-E44A-F640-B9AD-E24A6333CFFC}"/>
              </a:ext>
            </a:extLst>
          </p:cNvPr>
          <p:cNvSpPr>
            <a:spLocks noGrp="1"/>
          </p:cNvSpPr>
          <p:nvPr>
            <p:ph type="title"/>
          </p:nvPr>
        </p:nvSpPr>
        <p:spPr/>
        <p:txBody>
          <a:bodyPr/>
          <a:lstStyle/>
          <a:p>
            <a:r>
              <a:rPr lang="sv-SE" sz="3600">
                <a:latin typeface="Arial" panose="020B0604020202020204" pitchFamily="34" charset="0"/>
                <a:cs typeface="Arial" panose="020B0604020202020204" pitchFamily="34" charset="0"/>
              </a:rPr>
              <a:t>Första tiden hemma</a:t>
            </a:r>
            <a:endParaRPr lang="sv-SE"/>
          </a:p>
        </p:txBody>
      </p:sp>
      <p:sp>
        <p:nvSpPr>
          <p:cNvPr id="4" name="Platshållare för innehåll 3">
            <a:extLst>
              <a:ext uri="{FF2B5EF4-FFF2-40B4-BE49-F238E27FC236}">
                <a16:creationId xmlns:a16="http://schemas.microsoft.com/office/drawing/2014/main" id="{4A2DD639-F4AA-7F46-9C26-CC0A9E4FE53A}"/>
              </a:ext>
            </a:extLst>
          </p:cNvPr>
          <p:cNvSpPr>
            <a:spLocks noGrp="1"/>
          </p:cNvSpPr>
          <p:nvPr>
            <p:ph sz="quarter" idx="13"/>
          </p:nvPr>
        </p:nvSpPr>
        <p:spPr>
          <a:xfrm>
            <a:off x="803274" y="1609807"/>
            <a:ext cx="10585450" cy="5110582"/>
          </a:xfrm>
        </p:spPr>
        <p:txBody>
          <a:bodyPr vert="horz" lIns="0" tIns="0" rIns="0" bIns="0" rtlCol="0" anchor="t">
            <a:noAutofit/>
          </a:bodyPr>
          <a:lstStyle/>
          <a:p>
            <a:pPr marL="0" indent="0">
              <a:buNone/>
            </a:pPr>
            <a:r>
              <a:rPr lang="sv-SE" sz="2000" b="1" dirty="0">
                <a:solidFill>
                  <a:srgbClr val="2D2829"/>
                </a:solidFill>
                <a:cs typeface="Arial"/>
              </a:rPr>
              <a:t>Alla barn är </a:t>
            </a:r>
            <a:r>
              <a:rPr lang="sv-SE" b="1" dirty="0">
                <a:solidFill>
                  <a:srgbClr val="2D2829"/>
                </a:solidFill>
                <a:cs typeface="Arial"/>
              </a:rPr>
              <a:t>olika </a:t>
            </a:r>
            <a:r>
              <a:rPr lang="sv-SE" dirty="0">
                <a:solidFill>
                  <a:srgbClr val="2D2829"/>
                </a:solidFill>
                <a:cs typeface="Arial"/>
              </a:rPr>
              <a:t>men</a:t>
            </a:r>
            <a:r>
              <a:rPr lang="sv-SE" sz="2000" dirty="0">
                <a:solidFill>
                  <a:srgbClr val="2D2829"/>
                </a:solidFill>
                <a:cs typeface="Arial"/>
              </a:rPr>
              <a:t> det finns vissa egenskaper</a:t>
            </a:r>
            <a:r>
              <a:rPr lang="sv-SE" dirty="0">
                <a:solidFill>
                  <a:srgbClr val="2D2829"/>
                </a:solidFill>
                <a:cs typeface="Arial"/>
              </a:rPr>
              <a:t> </a:t>
            </a:r>
            <a:br>
              <a:rPr lang="sv-SE" dirty="0">
                <a:solidFill>
                  <a:srgbClr val="2D2829"/>
                </a:solidFill>
                <a:cs typeface="Arial"/>
              </a:rPr>
            </a:br>
            <a:r>
              <a:rPr lang="sv-SE" sz="2000" dirty="0">
                <a:solidFill>
                  <a:srgbClr val="2D2829"/>
                </a:solidFill>
                <a:cs typeface="Arial"/>
              </a:rPr>
              <a:t>och behov som är vanliga och typiska för de flesta </a:t>
            </a:r>
            <a:br>
              <a:rPr lang="sv-SE" dirty="0">
                <a:solidFill>
                  <a:srgbClr val="2D2829"/>
                </a:solidFill>
                <a:cs typeface="Arial"/>
              </a:rPr>
            </a:br>
            <a:r>
              <a:rPr lang="sv-SE" sz="2000" dirty="0">
                <a:solidFill>
                  <a:srgbClr val="2D2829"/>
                </a:solidFill>
                <a:cs typeface="Arial"/>
              </a:rPr>
              <a:t>barn i </a:t>
            </a:r>
            <a:r>
              <a:rPr lang="sv-SE" dirty="0">
                <a:solidFill>
                  <a:srgbClr val="2D2829"/>
                </a:solidFill>
                <a:cs typeface="Arial"/>
              </a:rPr>
              <a:t>en åldersgrupp:</a:t>
            </a:r>
            <a:endParaRPr lang="sv-SE" sz="2000" dirty="0">
              <a:solidFill>
                <a:srgbClr val="2D2829"/>
              </a:solidFill>
              <a:cs typeface="Arial" panose="020B0604020202020204" pitchFamily="34" charset="0"/>
            </a:endParaRPr>
          </a:p>
          <a:p>
            <a:pPr marL="287655" indent="-287655"/>
            <a:r>
              <a:rPr lang="sv-SE" sz="2000" b="1" dirty="0">
                <a:solidFill>
                  <a:srgbClr val="2D2829"/>
                </a:solidFill>
                <a:cs typeface="Arial"/>
              </a:rPr>
              <a:t>Hud mot hud </a:t>
            </a:r>
            <a:br>
              <a:rPr lang="sv-SE" sz="2000" dirty="0">
                <a:cs typeface="Arial" panose="020B0604020202020204" pitchFamily="34" charset="0"/>
              </a:rPr>
            </a:br>
            <a:r>
              <a:rPr lang="sv-SE" sz="2000" dirty="0">
                <a:solidFill>
                  <a:srgbClr val="2D2829"/>
                </a:solidFill>
                <a:cs typeface="Arial"/>
              </a:rPr>
              <a:t>b</a:t>
            </a:r>
            <a:r>
              <a:rPr lang="sv-SE" dirty="0">
                <a:solidFill>
                  <a:srgbClr val="2D2829"/>
                </a:solidFill>
                <a:cs typeface="Arial"/>
              </a:rPr>
              <a:t>arnet behöver mycket närhet </a:t>
            </a:r>
            <a:r>
              <a:rPr lang="sv-SE" b="0" i="0" dirty="0">
                <a:solidFill>
                  <a:srgbClr val="353535"/>
                </a:solidFill>
                <a:effectLst/>
                <a:ea typeface="Open Sans"/>
                <a:cs typeface="Open Sans"/>
              </a:rPr>
              <a:t>och hudkontakt</a:t>
            </a:r>
            <a:endParaRPr lang="sv-SE" sz="2000" dirty="0">
              <a:solidFill>
                <a:srgbClr val="2D2829"/>
              </a:solidFill>
              <a:ea typeface="Open Sans"/>
              <a:cs typeface="Open Sans"/>
            </a:endParaRPr>
          </a:p>
          <a:p>
            <a:pPr marL="287655" indent="-287655"/>
            <a:r>
              <a:rPr lang="sv-SE" sz="2000" b="1" dirty="0">
                <a:solidFill>
                  <a:srgbClr val="2D2829"/>
                </a:solidFill>
                <a:cs typeface="Arial"/>
              </a:rPr>
              <a:t>Ät- och </a:t>
            </a:r>
            <a:r>
              <a:rPr lang="sv-SE" sz="2000" b="1" dirty="0" err="1">
                <a:solidFill>
                  <a:srgbClr val="2D2829"/>
                </a:solidFill>
                <a:cs typeface="Arial"/>
              </a:rPr>
              <a:t>sovklockan</a:t>
            </a:r>
            <a:br>
              <a:rPr lang="sv-SE" sz="2000" dirty="0">
                <a:cs typeface="Arial" panose="020B0604020202020204" pitchFamily="34" charset="0"/>
              </a:rPr>
            </a:br>
            <a:r>
              <a:rPr lang="sv-SE" sz="2000" dirty="0">
                <a:solidFill>
                  <a:srgbClr val="2D2829"/>
                </a:solidFill>
                <a:cs typeface="Arial"/>
              </a:rPr>
              <a:t>u</a:t>
            </a:r>
            <a:r>
              <a:rPr lang="sv-SE" b="0" i="0" dirty="0">
                <a:solidFill>
                  <a:srgbClr val="353535"/>
                </a:solidFill>
                <a:effectLst/>
                <a:ea typeface="Open Sans"/>
                <a:cs typeface="Open Sans"/>
              </a:rPr>
              <a:t>nder barnets första månader styrs sömnen </a:t>
            </a:r>
            <a:br>
              <a:rPr lang="sv-SE" b="0" i="0" dirty="0">
                <a:effectLst/>
              </a:rPr>
            </a:br>
            <a:r>
              <a:rPr lang="sv-SE" b="0" i="0" dirty="0">
                <a:solidFill>
                  <a:srgbClr val="353535"/>
                </a:solidFill>
                <a:effectLst/>
                <a:ea typeface="Open Sans"/>
                <a:cs typeface="Open Sans"/>
              </a:rPr>
              <a:t>framför allt av hunger och mättnad</a:t>
            </a:r>
            <a:endParaRPr lang="sv-SE" dirty="0">
              <a:solidFill>
                <a:srgbClr val="2D2829"/>
              </a:solidFill>
              <a:ea typeface="Open Sans"/>
              <a:cs typeface="Open Sans"/>
            </a:endParaRPr>
          </a:p>
          <a:p>
            <a:pPr marL="287655" indent="-287655"/>
            <a:r>
              <a:rPr lang="sv-SE" sz="2000" b="1" dirty="0">
                <a:solidFill>
                  <a:srgbClr val="2D2829"/>
                </a:solidFill>
                <a:cs typeface="Arial"/>
              </a:rPr>
              <a:t>Lugn och ro</a:t>
            </a:r>
            <a:br>
              <a:rPr lang="sv-SE" b="1" dirty="0">
                <a:cs typeface="Arial" panose="020B0604020202020204" pitchFamily="34" charset="0"/>
              </a:rPr>
            </a:br>
            <a:r>
              <a:rPr lang="sv-SE" dirty="0">
                <a:solidFill>
                  <a:srgbClr val="2D2829"/>
                </a:solidFill>
                <a:cs typeface="Arial"/>
              </a:rPr>
              <a:t>Både barn och föräldrar behöver tid att vänja sig </a:t>
            </a:r>
            <a:br>
              <a:rPr lang="sv-SE" dirty="0">
                <a:cs typeface="Arial"/>
              </a:rPr>
            </a:br>
            <a:r>
              <a:rPr lang="sv-SE" dirty="0">
                <a:solidFill>
                  <a:srgbClr val="2D2829"/>
                </a:solidFill>
                <a:cs typeface="Arial"/>
              </a:rPr>
              <a:t>vid den nya tillvaron som familj</a:t>
            </a:r>
          </a:p>
        </p:txBody>
      </p:sp>
      <p:sp>
        <p:nvSpPr>
          <p:cNvPr id="6" name="Platshållare för datum 3">
            <a:extLst>
              <a:ext uri="{FF2B5EF4-FFF2-40B4-BE49-F238E27FC236}">
                <a16:creationId xmlns:a16="http://schemas.microsoft.com/office/drawing/2014/main" id="{72F8610D-247E-2041-A34B-39CC193C6E5B}"/>
              </a:ext>
            </a:extLst>
          </p:cNvPr>
          <p:cNvSpPr>
            <a:spLocks noGrp="1"/>
          </p:cNvSpPr>
          <p:nvPr>
            <p:ph type="dt" sz="half" idx="14"/>
          </p:nvPr>
        </p:nvSpPr>
        <p:spPr/>
        <p:txBody>
          <a:bodyPr/>
          <a:lstStyle/>
          <a:p>
            <a:r>
              <a:rPr lang="sv-SE"/>
              <a:t>Region Halland  │</a:t>
            </a:r>
          </a:p>
        </p:txBody>
      </p:sp>
      <p:sp>
        <p:nvSpPr>
          <p:cNvPr id="8" name="textruta 7">
            <a:extLst>
              <a:ext uri="{FF2B5EF4-FFF2-40B4-BE49-F238E27FC236}">
                <a16:creationId xmlns:a16="http://schemas.microsoft.com/office/drawing/2014/main" id="{A7444928-7A99-F248-A76A-F6E4900F3968}"/>
              </a:ext>
            </a:extLst>
          </p:cNvPr>
          <p:cNvSpPr txBox="1"/>
          <p:nvPr/>
        </p:nvSpPr>
        <p:spPr>
          <a:xfrm>
            <a:off x="803274" y="6475159"/>
            <a:ext cx="7051040" cy="276999"/>
          </a:xfrm>
          <a:prstGeom prst="rect">
            <a:avLst/>
          </a:prstGeom>
          <a:noFill/>
        </p:spPr>
        <p:txBody>
          <a:bodyPr wrap="square">
            <a:spAutoFit/>
          </a:bodyPr>
          <a:lstStyle/>
          <a:p>
            <a:r>
              <a:rPr lang="sv-SE" sz="1200" b="1">
                <a:solidFill>
                  <a:schemeClr val="bg1"/>
                </a:solidFill>
              </a:rPr>
              <a:t>Träff 1 (Barnet vid 4-6 veckors ålder)</a:t>
            </a:r>
          </a:p>
        </p:txBody>
      </p:sp>
      <p:sp>
        <p:nvSpPr>
          <p:cNvPr id="11" name="Platshållare för bildnummer 4">
            <a:extLst>
              <a:ext uri="{FF2B5EF4-FFF2-40B4-BE49-F238E27FC236}">
                <a16:creationId xmlns:a16="http://schemas.microsoft.com/office/drawing/2014/main" id="{E2CEFB6F-BC83-D94A-9918-C5A4D1D04EE5}"/>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13</a:t>
            </a:fld>
            <a:endParaRPr lang="sv-SE"/>
          </a:p>
        </p:txBody>
      </p:sp>
      <p:pic>
        <p:nvPicPr>
          <p:cNvPr id="7" name="Bildobjekt 6" descr="En bild som visar rita, tecknad serie, illustration, clipart&#10;&#10;Automatiskt genererad beskrivning">
            <a:extLst>
              <a:ext uri="{FF2B5EF4-FFF2-40B4-BE49-F238E27FC236}">
                <a16:creationId xmlns:a16="http://schemas.microsoft.com/office/drawing/2014/main" id="{A61BD497-12CD-6962-8968-0ABB27C5B411}"/>
              </a:ext>
            </a:extLst>
          </p:cNvPr>
          <p:cNvPicPr>
            <a:picLocks noChangeAspect="1"/>
          </p:cNvPicPr>
          <p:nvPr/>
        </p:nvPicPr>
        <p:blipFill rotWithShape="1">
          <a:blip r:embed="rId4"/>
          <a:srcRect b="1260"/>
          <a:stretch/>
        </p:blipFill>
        <p:spPr>
          <a:xfrm>
            <a:off x="7672311" y="900350"/>
            <a:ext cx="4217441" cy="5445301"/>
          </a:xfrm>
          <a:prstGeom prst="rect">
            <a:avLst/>
          </a:prstGeom>
        </p:spPr>
      </p:pic>
    </p:spTree>
    <p:extLst>
      <p:ext uri="{BB962C8B-B14F-4D97-AF65-F5344CB8AC3E}">
        <p14:creationId xmlns:p14="http://schemas.microsoft.com/office/powerpoint/2010/main" val="1484479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5">
            <a:extLst>
              <a:ext uri="{FF2B5EF4-FFF2-40B4-BE49-F238E27FC236}">
                <a16:creationId xmlns:a16="http://schemas.microsoft.com/office/drawing/2014/main" id="{C1E3A342-FC2C-3445-A8DF-C086BE35EDCE}"/>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2" name="Rubrik 1">
            <a:extLst>
              <a:ext uri="{FF2B5EF4-FFF2-40B4-BE49-F238E27FC236}">
                <a16:creationId xmlns:a16="http://schemas.microsoft.com/office/drawing/2014/main" id="{B8F407DE-1955-E34D-9E72-3C2A942BAC3E}"/>
              </a:ext>
            </a:extLst>
          </p:cNvPr>
          <p:cNvSpPr>
            <a:spLocks noGrp="1"/>
          </p:cNvSpPr>
          <p:nvPr>
            <p:ph type="title"/>
          </p:nvPr>
        </p:nvSpPr>
        <p:spPr/>
        <p:txBody>
          <a:bodyPr/>
          <a:lstStyle/>
          <a:p>
            <a:r>
              <a:rPr lang="sv-SE">
                <a:latin typeface="Arial" panose="020B0604020202020204" pitchFamily="34" charset="0"/>
                <a:cs typeface="Arial" panose="020B0604020202020204" pitchFamily="34" charset="0"/>
              </a:rPr>
              <a:t>Stöd i vardagen</a:t>
            </a:r>
            <a:endParaRPr lang="sv-SE"/>
          </a:p>
        </p:txBody>
      </p:sp>
      <p:sp>
        <p:nvSpPr>
          <p:cNvPr id="4" name="Platshållare för innehåll 3">
            <a:extLst>
              <a:ext uri="{FF2B5EF4-FFF2-40B4-BE49-F238E27FC236}">
                <a16:creationId xmlns:a16="http://schemas.microsoft.com/office/drawing/2014/main" id="{81644ED5-E60A-6547-9120-FAF18577563C}"/>
              </a:ext>
            </a:extLst>
          </p:cNvPr>
          <p:cNvSpPr>
            <a:spLocks noGrp="1"/>
          </p:cNvSpPr>
          <p:nvPr>
            <p:ph sz="quarter" idx="13"/>
          </p:nvPr>
        </p:nvSpPr>
        <p:spPr/>
        <p:txBody>
          <a:bodyPr vert="horz" lIns="0" tIns="0" rIns="0" bIns="0" rtlCol="0" anchor="t">
            <a:noAutofit/>
          </a:bodyPr>
          <a:lstStyle/>
          <a:p>
            <a:pPr marL="287655" indent="-287655"/>
            <a:r>
              <a:rPr lang="sv-SE" sz="2000" dirty="0">
                <a:solidFill>
                  <a:srgbClr val="2D2829"/>
                </a:solidFill>
                <a:latin typeface="Arial"/>
                <a:cs typeface="Arial"/>
              </a:rPr>
              <a:t>Avlastning</a:t>
            </a:r>
            <a:r>
              <a:rPr lang="sv-SE" dirty="0">
                <a:solidFill>
                  <a:srgbClr val="2D2829"/>
                </a:solidFill>
                <a:latin typeface="Arial"/>
                <a:cs typeface="Arial"/>
              </a:rPr>
              <a:t> – våga be om hjälp</a:t>
            </a:r>
            <a:endParaRPr lang="sv-SE" sz="2000" dirty="0">
              <a:solidFill>
                <a:srgbClr val="2D2829"/>
              </a:solidFill>
              <a:latin typeface="Arial" panose="020B0604020202020204" pitchFamily="34" charset="0"/>
              <a:cs typeface="Arial" panose="020B0604020202020204" pitchFamily="34" charset="0"/>
            </a:endParaRPr>
          </a:p>
          <a:p>
            <a:pPr marL="287655" indent="-287655"/>
            <a:r>
              <a:rPr lang="sv-SE" dirty="0">
                <a:solidFill>
                  <a:srgbClr val="2D2829"/>
                </a:solidFill>
                <a:latin typeface="Arial"/>
                <a:cs typeface="Arial"/>
              </a:rPr>
              <a:t>Andra</a:t>
            </a:r>
            <a:r>
              <a:rPr lang="sv-SE" sz="2000" dirty="0">
                <a:solidFill>
                  <a:srgbClr val="2D2829"/>
                </a:solidFill>
                <a:latin typeface="Arial"/>
                <a:cs typeface="Arial"/>
              </a:rPr>
              <a:t> vuxna</a:t>
            </a:r>
            <a:r>
              <a:rPr lang="sv-SE" dirty="0">
                <a:solidFill>
                  <a:srgbClr val="2D2829"/>
                </a:solidFill>
                <a:latin typeface="Arial"/>
                <a:cs typeface="Arial"/>
              </a:rPr>
              <a:t> i din närhet?</a:t>
            </a:r>
            <a:endParaRPr lang="sv-SE" sz="2000" dirty="0">
              <a:solidFill>
                <a:srgbClr val="2D2829"/>
              </a:solidFill>
              <a:latin typeface="Arial"/>
              <a:cs typeface="Arial"/>
            </a:endParaRPr>
          </a:p>
          <a:p>
            <a:pPr marL="287655" indent="-287655"/>
            <a:r>
              <a:rPr lang="sv-SE" dirty="0">
                <a:solidFill>
                  <a:srgbClr val="2D2829"/>
                </a:solidFill>
                <a:latin typeface="Arial"/>
                <a:cs typeface="Arial"/>
              </a:rPr>
              <a:t>Har du någon att prata med</a:t>
            </a:r>
            <a:r>
              <a:rPr lang="sv-SE" sz="2000" dirty="0">
                <a:solidFill>
                  <a:srgbClr val="2D2829"/>
                </a:solidFill>
                <a:latin typeface="Arial"/>
                <a:cs typeface="Arial"/>
              </a:rPr>
              <a:t>?</a:t>
            </a:r>
          </a:p>
          <a:p>
            <a:pPr marL="0" indent="0">
              <a:buNone/>
            </a:pPr>
            <a:endParaRPr lang="sv-SE" sz="2000">
              <a:solidFill>
                <a:srgbClr val="2D2829"/>
              </a:solidFill>
              <a:latin typeface="Arial" panose="020B0604020202020204" pitchFamily="34" charset="0"/>
              <a:cs typeface="Arial" panose="020B0604020202020204" pitchFamily="34" charset="0"/>
            </a:endParaRPr>
          </a:p>
        </p:txBody>
      </p:sp>
      <p:sp>
        <p:nvSpPr>
          <p:cNvPr id="8" name="Platshållare för datum 3">
            <a:extLst>
              <a:ext uri="{FF2B5EF4-FFF2-40B4-BE49-F238E27FC236}">
                <a16:creationId xmlns:a16="http://schemas.microsoft.com/office/drawing/2014/main" id="{5EB219EC-12C1-6540-997C-494A5AB5AFC7}"/>
              </a:ext>
            </a:extLst>
          </p:cNvPr>
          <p:cNvSpPr>
            <a:spLocks noGrp="1"/>
          </p:cNvSpPr>
          <p:nvPr>
            <p:ph type="dt" sz="half" idx="14"/>
          </p:nvPr>
        </p:nvSpPr>
        <p:spPr/>
        <p:txBody>
          <a:bodyPr/>
          <a:lstStyle/>
          <a:p>
            <a:r>
              <a:rPr lang="sv-SE"/>
              <a:t>Region Halland  │</a:t>
            </a:r>
          </a:p>
        </p:txBody>
      </p:sp>
      <p:sp>
        <p:nvSpPr>
          <p:cNvPr id="10" name="textruta 9">
            <a:extLst>
              <a:ext uri="{FF2B5EF4-FFF2-40B4-BE49-F238E27FC236}">
                <a16:creationId xmlns:a16="http://schemas.microsoft.com/office/drawing/2014/main" id="{BEF351CE-DBD4-C94B-A75C-6EE3CDBFF934}"/>
              </a:ext>
            </a:extLst>
          </p:cNvPr>
          <p:cNvSpPr txBox="1"/>
          <p:nvPr/>
        </p:nvSpPr>
        <p:spPr>
          <a:xfrm>
            <a:off x="803274" y="6475159"/>
            <a:ext cx="7051040" cy="276999"/>
          </a:xfrm>
          <a:prstGeom prst="rect">
            <a:avLst/>
          </a:prstGeom>
          <a:noFill/>
        </p:spPr>
        <p:txBody>
          <a:bodyPr wrap="square">
            <a:spAutoFit/>
          </a:bodyPr>
          <a:lstStyle/>
          <a:p>
            <a:r>
              <a:rPr lang="sv-SE" sz="1200" b="1">
                <a:solidFill>
                  <a:schemeClr val="bg1"/>
                </a:solidFill>
              </a:rPr>
              <a:t>Träff 1 (Barnet vid 4-6 veckors ålder)</a:t>
            </a:r>
          </a:p>
        </p:txBody>
      </p:sp>
      <p:sp>
        <p:nvSpPr>
          <p:cNvPr id="9" name="Platshållare för bildnummer 4">
            <a:extLst>
              <a:ext uri="{FF2B5EF4-FFF2-40B4-BE49-F238E27FC236}">
                <a16:creationId xmlns:a16="http://schemas.microsoft.com/office/drawing/2014/main" id="{69401C9C-469C-3445-A85C-7656A1129784}"/>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14</a:t>
            </a:fld>
            <a:endParaRPr lang="sv-SE"/>
          </a:p>
        </p:txBody>
      </p:sp>
      <p:pic>
        <p:nvPicPr>
          <p:cNvPr id="12" name="Bildobjekt 11" descr="En bild som visar tecknad serie, clipart, rita, Barnkonst&#10;&#10;Automatiskt genererad beskrivning">
            <a:extLst>
              <a:ext uri="{FF2B5EF4-FFF2-40B4-BE49-F238E27FC236}">
                <a16:creationId xmlns:a16="http://schemas.microsoft.com/office/drawing/2014/main" id="{07907AF0-8F02-4F59-E809-D2FB01DDBA7B}"/>
              </a:ext>
            </a:extLst>
          </p:cNvPr>
          <p:cNvPicPr>
            <a:picLocks noChangeAspect="1"/>
          </p:cNvPicPr>
          <p:nvPr/>
        </p:nvPicPr>
        <p:blipFill>
          <a:blip r:embed="rId4"/>
          <a:stretch>
            <a:fillRect/>
          </a:stretch>
        </p:blipFill>
        <p:spPr>
          <a:xfrm>
            <a:off x="7492918" y="1390905"/>
            <a:ext cx="4576227" cy="4179144"/>
          </a:xfrm>
          <a:prstGeom prst="rect">
            <a:avLst/>
          </a:prstGeom>
        </p:spPr>
      </p:pic>
    </p:spTree>
    <p:extLst>
      <p:ext uri="{BB962C8B-B14F-4D97-AF65-F5344CB8AC3E}">
        <p14:creationId xmlns:p14="http://schemas.microsoft.com/office/powerpoint/2010/main" val="4182375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latshållare för innehåll 5">
            <a:extLst>
              <a:ext uri="{FF2B5EF4-FFF2-40B4-BE49-F238E27FC236}">
                <a16:creationId xmlns:a16="http://schemas.microsoft.com/office/drawing/2014/main" id="{970AF450-5203-2A80-8BEE-D02347B01B62}"/>
              </a:ext>
            </a:extLst>
          </p:cNvPr>
          <p:cNvPicPr>
            <a:picLocks noChangeAspect="1"/>
          </p:cNvPicPr>
          <p:nvPr/>
        </p:nvPicPr>
        <p:blipFill rotWithShape="1">
          <a:blip r:embed="rId3"/>
          <a:srcRect r="16880" b="24224"/>
          <a:stretch/>
        </p:blipFill>
        <p:spPr>
          <a:xfrm>
            <a:off x="8107693" y="9370"/>
            <a:ext cx="4084307" cy="6364941"/>
          </a:xfrm>
          <a:prstGeom prst="rect">
            <a:avLst/>
          </a:prstGeom>
        </p:spPr>
      </p:pic>
      <p:sp>
        <p:nvSpPr>
          <p:cNvPr id="2" name="Rubrik 1">
            <a:extLst>
              <a:ext uri="{FF2B5EF4-FFF2-40B4-BE49-F238E27FC236}">
                <a16:creationId xmlns:a16="http://schemas.microsoft.com/office/drawing/2014/main" id="{6BD6F0FA-4040-606C-2C0C-42786FF21D83}"/>
              </a:ext>
            </a:extLst>
          </p:cNvPr>
          <p:cNvSpPr>
            <a:spLocks noGrp="1"/>
          </p:cNvSpPr>
          <p:nvPr>
            <p:ph type="title"/>
          </p:nvPr>
        </p:nvSpPr>
        <p:spPr/>
        <p:txBody>
          <a:bodyPr/>
          <a:lstStyle/>
          <a:p>
            <a:r>
              <a:rPr lang="sv-SE">
                <a:latin typeface="Arial" panose="020B0604020202020204" pitchFamily="34" charset="0"/>
                <a:cs typeface="Arial" panose="020B0604020202020204" pitchFamily="34" charset="0"/>
              </a:rPr>
              <a:t>Nedstämdhet och depression</a:t>
            </a:r>
          </a:p>
        </p:txBody>
      </p:sp>
      <p:sp>
        <p:nvSpPr>
          <p:cNvPr id="3" name="Platshållare för innehåll 2">
            <a:extLst>
              <a:ext uri="{FF2B5EF4-FFF2-40B4-BE49-F238E27FC236}">
                <a16:creationId xmlns:a16="http://schemas.microsoft.com/office/drawing/2014/main" id="{53E788C1-C1A1-9744-B554-F1ECD2E1C528}"/>
              </a:ext>
            </a:extLst>
          </p:cNvPr>
          <p:cNvSpPr>
            <a:spLocks noGrp="1"/>
          </p:cNvSpPr>
          <p:nvPr>
            <p:ph sz="quarter" idx="13"/>
          </p:nvPr>
        </p:nvSpPr>
        <p:spPr>
          <a:xfrm>
            <a:off x="803275" y="1636534"/>
            <a:ext cx="7134884" cy="4564242"/>
          </a:xfrm>
        </p:spPr>
        <p:txBody>
          <a:bodyPr vert="horz" lIns="0" tIns="0" rIns="0" bIns="0" rtlCol="0" anchor="t">
            <a:noAutofit/>
          </a:bodyPr>
          <a:lstStyle/>
          <a:p>
            <a:pPr marL="0" indent="0">
              <a:buNone/>
            </a:pPr>
            <a:r>
              <a:rPr lang="sv-SE" sz="2000" b="1" dirty="0">
                <a:solidFill>
                  <a:srgbClr val="2D2829"/>
                </a:solidFill>
                <a:latin typeface="Arial"/>
                <a:cs typeface="Arial"/>
              </a:rPr>
              <a:t>Det är vanligt att känna sig nedstämd och</a:t>
            </a:r>
            <a:r>
              <a:rPr lang="sv-SE" b="1" dirty="0">
                <a:solidFill>
                  <a:srgbClr val="2D2829"/>
                </a:solidFill>
                <a:latin typeface="Arial"/>
                <a:cs typeface="Arial"/>
              </a:rPr>
              <a:t> orolig </a:t>
            </a:r>
            <a:r>
              <a:rPr lang="sv-SE" sz="2000" b="1" dirty="0">
                <a:solidFill>
                  <a:srgbClr val="2D2829"/>
                </a:solidFill>
                <a:latin typeface="Arial"/>
                <a:cs typeface="Arial"/>
              </a:rPr>
              <a:t>efter en förlossning</a:t>
            </a:r>
            <a:endParaRPr lang="sv-SE" b="1" dirty="0">
              <a:solidFill>
                <a:srgbClr val="2D2829"/>
              </a:solidFill>
              <a:latin typeface="Arial" panose="020B0604020202020204" pitchFamily="34" charset="0"/>
              <a:cs typeface="Arial" panose="020B0604020202020204" pitchFamily="34" charset="0"/>
            </a:endParaRPr>
          </a:p>
          <a:p>
            <a:r>
              <a:rPr lang="sv-SE" dirty="0">
                <a:solidFill>
                  <a:srgbClr val="2D2829"/>
                </a:solidFill>
                <a:latin typeface="Arial"/>
                <a:cs typeface="Arial"/>
              </a:rPr>
              <a:t>Ungefär 6 till 8 </a:t>
            </a:r>
            <a:r>
              <a:rPr lang="sv-SE" dirty="0">
                <a:solidFill>
                  <a:srgbClr val="353535"/>
                </a:solidFill>
                <a:ea typeface="+mn-lt"/>
                <a:cs typeface="+mn-lt"/>
              </a:rPr>
              <a:t>veckor efter förlossningen får alla som har fött barn fylla i ett formulär på BVC </a:t>
            </a:r>
            <a:endParaRPr lang="sv-SE" dirty="0">
              <a:solidFill>
                <a:srgbClr val="2D2829"/>
              </a:solidFill>
              <a:ea typeface="+mn-lt"/>
              <a:cs typeface="+mn-lt"/>
            </a:endParaRPr>
          </a:p>
          <a:p>
            <a:r>
              <a:rPr lang="sv-SE" dirty="0">
                <a:solidFill>
                  <a:srgbClr val="353535"/>
                </a:solidFill>
                <a:ea typeface="+mn-lt"/>
                <a:cs typeface="+mn-lt"/>
              </a:rPr>
              <a:t>Formuläret kallas EPDS, Edinburgh Postnatal Depression Scale. Formuläret är framtaget för att hitta tecken på depression hos nyförlösta. Testet finns på ett 20-tal språk </a:t>
            </a:r>
            <a:endParaRPr lang="sv-SE" dirty="0">
              <a:solidFill>
                <a:srgbClr val="2D2829"/>
              </a:solidFill>
              <a:ea typeface="+mn-lt"/>
              <a:cs typeface="+mn-lt"/>
            </a:endParaRPr>
          </a:p>
          <a:p>
            <a:r>
              <a:rPr lang="sv-SE" dirty="0">
                <a:solidFill>
                  <a:srgbClr val="353535"/>
                </a:solidFill>
                <a:ea typeface="+mn-lt"/>
                <a:cs typeface="+mn-lt"/>
              </a:rPr>
              <a:t>Efter testet får du prata med en sjuksköterska. Det kan vara ett bra tillfälle att ta upp sådant som känns svårt</a:t>
            </a:r>
          </a:p>
          <a:p>
            <a:r>
              <a:rPr lang="sv-SE" dirty="0">
                <a:solidFill>
                  <a:srgbClr val="353535"/>
                </a:solidFill>
                <a:ea typeface="+mn-lt"/>
                <a:cs typeface="+mn-lt"/>
              </a:rPr>
              <a:t>BVC kan förmedla kontakt med en psykolog eller en läkare om du behöver mer hjälp</a:t>
            </a:r>
            <a:endParaRPr lang="sv-SE" dirty="0">
              <a:solidFill>
                <a:srgbClr val="2D2829"/>
              </a:solidFill>
              <a:latin typeface="Arial"/>
              <a:cs typeface="Arial"/>
            </a:endParaRPr>
          </a:p>
          <a:p>
            <a:pPr marL="342900" indent="-342900">
              <a:buFont typeface="Arial" panose="020B0604020202020204" pitchFamily="34" charset="0"/>
              <a:buChar char="•"/>
            </a:pPr>
            <a:endParaRPr lang="sv-SE" dirty="0">
              <a:solidFill>
                <a:srgbClr val="2D2829"/>
              </a:solidFill>
              <a:latin typeface="Arial"/>
              <a:cs typeface="Arial"/>
            </a:endParaRPr>
          </a:p>
        </p:txBody>
      </p:sp>
      <p:sp>
        <p:nvSpPr>
          <p:cNvPr id="4" name="Platshållare för datum 3">
            <a:extLst>
              <a:ext uri="{FF2B5EF4-FFF2-40B4-BE49-F238E27FC236}">
                <a16:creationId xmlns:a16="http://schemas.microsoft.com/office/drawing/2014/main" id="{2ADCB71C-3ED1-F3FE-09E0-B31DC4224363}"/>
              </a:ext>
            </a:extLst>
          </p:cNvPr>
          <p:cNvSpPr>
            <a:spLocks noGrp="1"/>
          </p:cNvSpPr>
          <p:nvPr>
            <p:ph type="dt" sz="half" idx="14"/>
          </p:nvPr>
        </p:nvSpPr>
        <p:spPr/>
        <p:txBody>
          <a:bodyPr/>
          <a:lstStyle/>
          <a:p>
            <a:r>
              <a:rPr lang="sv-SE"/>
              <a:t>Region Halland  │</a:t>
            </a:r>
          </a:p>
        </p:txBody>
      </p:sp>
      <p:sp>
        <p:nvSpPr>
          <p:cNvPr id="6" name="Platshållare för bildnummer 5">
            <a:extLst>
              <a:ext uri="{FF2B5EF4-FFF2-40B4-BE49-F238E27FC236}">
                <a16:creationId xmlns:a16="http://schemas.microsoft.com/office/drawing/2014/main" id="{C24CC634-5C1A-03AC-D3DC-B5A91CF4BD0E}"/>
              </a:ext>
            </a:extLst>
          </p:cNvPr>
          <p:cNvSpPr>
            <a:spLocks noGrp="1"/>
          </p:cNvSpPr>
          <p:nvPr>
            <p:ph type="sldNum" sz="quarter" idx="16"/>
          </p:nvPr>
        </p:nvSpPr>
        <p:spPr/>
        <p:txBody>
          <a:bodyPr/>
          <a:lstStyle/>
          <a:p>
            <a:fld id="{E8645303-2AAE-45D1-913A-B06AE6474513}" type="slidenum">
              <a:rPr lang="sv-SE" smtClean="0"/>
              <a:pPr/>
              <a:t>15</a:t>
            </a:fld>
            <a:endParaRPr lang="sv-SE"/>
          </a:p>
        </p:txBody>
      </p:sp>
      <mc:AlternateContent xmlns:mc="http://schemas.openxmlformats.org/markup-compatibility/2006" xmlns:p14="http://schemas.microsoft.com/office/powerpoint/2010/main">
        <mc:Choice Requires="p14">
          <p:contentPart p14:bwMode="auto" r:id="rId4">
            <p14:nvContentPartPr>
              <p14:cNvPr id="9" name="Pennanteckning 8">
                <a:extLst>
                  <a:ext uri="{FF2B5EF4-FFF2-40B4-BE49-F238E27FC236}">
                    <a16:creationId xmlns:a16="http://schemas.microsoft.com/office/drawing/2014/main" id="{EF795354-CA3B-A053-03BA-068B9DF46697}"/>
                  </a:ext>
                </a:extLst>
              </p14:cNvPr>
              <p14:cNvContentPartPr/>
              <p14:nvPr/>
            </p14:nvContentPartPr>
            <p14:xfrm>
              <a:off x="3521760" y="2200333"/>
              <a:ext cx="360" cy="360"/>
            </p14:xfrm>
          </p:contentPart>
        </mc:Choice>
        <mc:Fallback xmlns="">
          <p:pic>
            <p:nvPicPr>
              <p:cNvPr id="9" name="Pennanteckning 8">
                <a:extLst>
                  <a:ext uri="{FF2B5EF4-FFF2-40B4-BE49-F238E27FC236}">
                    <a16:creationId xmlns:a16="http://schemas.microsoft.com/office/drawing/2014/main" id="{EF795354-CA3B-A053-03BA-068B9DF46697}"/>
                  </a:ext>
                </a:extLst>
              </p:cNvPr>
              <p:cNvPicPr/>
              <p:nvPr/>
            </p:nvPicPr>
            <p:blipFill>
              <a:blip r:embed="rId5"/>
              <a:stretch>
                <a:fillRect/>
              </a:stretch>
            </p:blipFill>
            <p:spPr>
              <a:xfrm>
                <a:off x="3512760" y="219133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Pennanteckning 9">
                <a:extLst>
                  <a:ext uri="{FF2B5EF4-FFF2-40B4-BE49-F238E27FC236}">
                    <a16:creationId xmlns:a16="http://schemas.microsoft.com/office/drawing/2014/main" id="{83BFBB99-AC11-434B-6EB3-75E30B2D782A}"/>
                  </a:ext>
                </a:extLst>
              </p14:cNvPr>
              <p14:cNvContentPartPr/>
              <p14:nvPr/>
            </p14:nvContentPartPr>
            <p14:xfrm>
              <a:off x="2945760" y="2064973"/>
              <a:ext cx="360" cy="360"/>
            </p14:xfrm>
          </p:contentPart>
        </mc:Choice>
        <mc:Fallback xmlns="">
          <p:pic>
            <p:nvPicPr>
              <p:cNvPr id="10" name="Pennanteckning 9">
                <a:extLst>
                  <a:ext uri="{FF2B5EF4-FFF2-40B4-BE49-F238E27FC236}">
                    <a16:creationId xmlns:a16="http://schemas.microsoft.com/office/drawing/2014/main" id="{83BFBB99-AC11-434B-6EB3-75E30B2D782A}"/>
                  </a:ext>
                </a:extLst>
              </p:cNvPr>
              <p:cNvPicPr/>
              <p:nvPr/>
            </p:nvPicPr>
            <p:blipFill>
              <a:blip r:embed="rId5"/>
              <a:stretch>
                <a:fillRect/>
              </a:stretch>
            </p:blipFill>
            <p:spPr>
              <a:xfrm>
                <a:off x="2936760" y="2055973"/>
                <a:ext cx="18000" cy="18000"/>
              </a:xfrm>
              <a:prstGeom prst="rect">
                <a:avLst/>
              </a:prstGeom>
            </p:spPr>
          </p:pic>
        </mc:Fallback>
      </mc:AlternateContent>
      <p:pic>
        <p:nvPicPr>
          <p:cNvPr id="8" name="Bildobjekt 7">
            <a:extLst>
              <a:ext uri="{FF2B5EF4-FFF2-40B4-BE49-F238E27FC236}">
                <a16:creationId xmlns:a16="http://schemas.microsoft.com/office/drawing/2014/main" id="{77B77AF2-4D6D-A5FA-5103-3BE30865E38C}"/>
              </a:ext>
            </a:extLst>
          </p:cNvPr>
          <p:cNvPicPr>
            <a:picLocks noChangeAspect="1"/>
          </p:cNvPicPr>
          <p:nvPr/>
        </p:nvPicPr>
        <p:blipFill rotWithShape="1">
          <a:blip r:embed="rId7"/>
          <a:srcRect l="35212" t="24594" r="35666" b="24498"/>
          <a:stretch/>
        </p:blipFill>
        <p:spPr>
          <a:xfrm>
            <a:off x="8690718" y="1232071"/>
            <a:ext cx="3361835" cy="3914314"/>
          </a:xfrm>
          <a:prstGeom prst="rect">
            <a:avLst/>
          </a:prstGeom>
        </p:spPr>
      </p:pic>
      <p:sp>
        <p:nvSpPr>
          <p:cNvPr id="11" name="textruta 10">
            <a:extLst>
              <a:ext uri="{FF2B5EF4-FFF2-40B4-BE49-F238E27FC236}">
                <a16:creationId xmlns:a16="http://schemas.microsoft.com/office/drawing/2014/main" id="{36254360-F609-D04E-880E-85B1A06DFED2}"/>
              </a:ext>
            </a:extLst>
          </p:cNvPr>
          <p:cNvSpPr txBox="1"/>
          <p:nvPr/>
        </p:nvSpPr>
        <p:spPr>
          <a:xfrm>
            <a:off x="803274" y="6475159"/>
            <a:ext cx="7051040" cy="276999"/>
          </a:xfrm>
          <a:prstGeom prst="rect">
            <a:avLst/>
          </a:prstGeom>
          <a:noFill/>
        </p:spPr>
        <p:txBody>
          <a:bodyPr wrap="square">
            <a:spAutoFit/>
          </a:bodyPr>
          <a:lstStyle/>
          <a:p>
            <a:r>
              <a:rPr lang="sv-SE" sz="1200" b="1">
                <a:solidFill>
                  <a:schemeClr val="bg1"/>
                </a:solidFill>
              </a:rPr>
              <a:t>Träff 1 (Barnet vid 4-6 veckors ålder)</a:t>
            </a:r>
          </a:p>
        </p:txBody>
      </p:sp>
    </p:spTree>
    <p:extLst>
      <p:ext uri="{BB962C8B-B14F-4D97-AF65-F5344CB8AC3E}">
        <p14:creationId xmlns:p14="http://schemas.microsoft.com/office/powerpoint/2010/main" val="1663833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6307A8AC-F0EC-3316-A989-B2D88BFA904D}"/>
              </a:ext>
            </a:extLst>
          </p:cNvPr>
          <p:cNvSpPr>
            <a:spLocks noGrp="1"/>
          </p:cNvSpPr>
          <p:nvPr>
            <p:ph type="title"/>
          </p:nvPr>
        </p:nvSpPr>
        <p:spPr/>
        <p:txBody>
          <a:bodyPr/>
          <a:lstStyle/>
          <a:p>
            <a:r>
              <a:rPr lang="sv-SE"/>
              <a:t>När små barn skriker</a:t>
            </a:r>
          </a:p>
        </p:txBody>
      </p:sp>
    </p:spTree>
    <p:extLst>
      <p:ext uri="{BB962C8B-B14F-4D97-AF65-F5344CB8AC3E}">
        <p14:creationId xmlns:p14="http://schemas.microsoft.com/office/powerpoint/2010/main" val="746919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0C46EEA4-72D4-B642-92BA-0ECA56CE693C}"/>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2" name="Rubrik 1">
            <a:extLst>
              <a:ext uri="{FF2B5EF4-FFF2-40B4-BE49-F238E27FC236}">
                <a16:creationId xmlns:a16="http://schemas.microsoft.com/office/drawing/2014/main" id="{CCBB4278-4349-BC46-8612-59D625610933}"/>
              </a:ext>
            </a:extLst>
          </p:cNvPr>
          <p:cNvSpPr>
            <a:spLocks noGrp="1"/>
          </p:cNvSpPr>
          <p:nvPr>
            <p:ph type="title"/>
          </p:nvPr>
        </p:nvSpPr>
        <p:spPr/>
        <p:txBody>
          <a:bodyPr/>
          <a:lstStyle/>
          <a:p>
            <a:r>
              <a:rPr lang="sv-SE" sz="3600">
                <a:latin typeface="Arial" panose="020B0604020202020204" pitchFamily="34" charset="0"/>
                <a:cs typeface="Arial" panose="020B0604020202020204" pitchFamily="34" charset="0"/>
              </a:rPr>
              <a:t>Trösta ett spädbarn</a:t>
            </a:r>
            <a:endParaRPr lang="sv-SE"/>
          </a:p>
        </p:txBody>
      </p:sp>
      <p:sp>
        <p:nvSpPr>
          <p:cNvPr id="4" name="Platshållare för innehåll 3">
            <a:extLst>
              <a:ext uri="{FF2B5EF4-FFF2-40B4-BE49-F238E27FC236}">
                <a16:creationId xmlns:a16="http://schemas.microsoft.com/office/drawing/2014/main" id="{AD311657-E041-0143-8CA3-9FA29D0A001F}"/>
              </a:ext>
            </a:extLst>
          </p:cNvPr>
          <p:cNvSpPr>
            <a:spLocks noGrp="1"/>
          </p:cNvSpPr>
          <p:nvPr>
            <p:ph sz="quarter" idx="13"/>
          </p:nvPr>
        </p:nvSpPr>
        <p:spPr/>
        <p:txBody>
          <a:bodyPr/>
          <a:lstStyle/>
          <a:p>
            <a:pPr marL="0" indent="0">
              <a:buNone/>
            </a:pPr>
            <a:r>
              <a:rPr lang="sv-SE" sz="2000">
                <a:solidFill>
                  <a:srgbClr val="2D2829"/>
                </a:solidFill>
                <a:latin typeface="Arial" panose="020B0604020202020204" pitchFamily="34" charset="0"/>
                <a:cs typeface="Arial" panose="020B0604020202020204" pitchFamily="34" charset="0"/>
              </a:rPr>
              <a:t>Alla spädbarn skriker – vissa mer än andra. </a:t>
            </a:r>
            <a:br>
              <a:rPr lang="sv-SE" sz="2000">
                <a:solidFill>
                  <a:srgbClr val="2D2829"/>
                </a:solidFill>
                <a:latin typeface="Arial" panose="020B0604020202020204" pitchFamily="34" charset="0"/>
                <a:cs typeface="Arial" panose="020B0604020202020204" pitchFamily="34" charset="0"/>
              </a:rPr>
            </a:br>
            <a:r>
              <a:rPr lang="sv-SE">
                <a:solidFill>
                  <a:srgbClr val="2D2829"/>
                </a:solidFill>
                <a:latin typeface="Arial" panose="020B0604020202020204" pitchFamily="34" charset="0"/>
                <a:cs typeface="Arial" panose="020B0604020202020204" pitchFamily="34" charset="0"/>
              </a:rPr>
              <a:t>Här är några</a:t>
            </a:r>
            <a:r>
              <a:rPr lang="sv-SE" sz="2000">
                <a:solidFill>
                  <a:srgbClr val="2D2829"/>
                </a:solidFill>
                <a:latin typeface="Arial" panose="020B0604020202020204" pitchFamily="34" charset="0"/>
                <a:cs typeface="Arial" panose="020B0604020202020204" pitchFamily="34" charset="0"/>
              </a:rPr>
              <a:t> vanliga orsaker:</a:t>
            </a:r>
          </a:p>
          <a:p>
            <a:r>
              <a:rPr lang="sv-SE" sz="2000">
                <a:solidFill>
                  <a:srgbClr val="2D2829"/>
                </a:solidFill>
                <a:latin typeface="Arial" panose="020B0604020202020204" pitchFamily="34" charset="0"/>
                <a:cs typeface="Arial" panose="020B0604020202020204" pitchFamily="34" charset="0"/>
              </a:rPr>
              <a:t>Barnet är hungrigt</a:t>
            </a:r>
          </a:p>
          <a:p>
            <a:r>
              <a:rPr lang="sv-SE" sz="2000">
                <a:solidFill>
                  <a:srgbClr val="2D2829"/>
                </a:solidFill>
                <a:latin typeface="Arial" panose="020B0604020202020204" pitchFamily="34" charset="0"/>
                <a:cs typeface="Arial" panose="020B0604020202020204" pitchFamily="34" charset="0"/>
              </a:rPr>
              <a:t>Barnet känner obehag från en blöt blöja </a:t>
            </a:r>
          </a:p>
          <a:p>
            <a:r>
              <a:rPr lang="sv-SE" sz="2000">
                <a:solidFill>
                  <a:srgbClr val="2D2829"/>
                </a:solidFill>
                <a:latin typeface="Arial" panose="020B0604020202020204" pitchFamily="34" charset="0"/>
                <a:cs typeface="Arial" panose="020B0604020202020204" pitchFamily="34" charset="0"/>
              </a:rPr>
              <a:t>Barnet vill få närhet </a:t>
            </a:r>
          </a:p>
          <a:p>
            <a:r>
              <a:rPr lang="sv-SE" sz="2000">
                <a:solidFill>
                  <a:srgbClr val="2D2829"/>
                </a:solidFill>
                <a:latin typeface="Arial" panose="020B0604020202020204" pitchFamily="34" charset="0"/>
                <a:cs typeface="Arial" panose="020B0604020202020204" pitchFamily="34" charset="0"/>
              </a:rPr>
              <a:t>Barnet behöver få lugn och ro</a:t>
            </a:r>
            <a:endParaRPr lang="sv-SE" sz="2000">
              <a:solidFill>
                <a:srgbClr val="2D2829"/>
              </a:solidFill>
              <a:effectLst/>
              <a:latin typeface="Arial" panose="020B0604020202020204" pitchFamily="34" charset="0"/>
              <a:cs typeface="Arial" panose="020B0604020202020204" pitchFamily="34" charset="0"/>
            </a:endParaRPr>
          </a:p>
        </p:txBody>
      </p:sp>
      <p:sp>
        <p:nvSpPr>
          <p:cNvPr id="7" name="Platshållare för datum 3">
            <a:extLst>
              <a:ext uri="{FF2B5EF4-FFF2-40B4-BE49-F238E27FC236}">
                <a16:creationId xmlns:a16="http://schemas.microsoft.com/office/drawing/2014/main" id="{45CF60D3-9C6A-8445-9C8B-AF0CD4B16525}"/>
              </a:ext>
            </a:extLst>
          </p:cNvPr>
          <p:cNvSpPr>
            <a:spLocks noGrp="1"/>
          </p:cNvSpPr>
          <p:nvPr>
            <p:ph type="dt" sz="half" idx="14"/>
          </p:nvPr>
        </p:nvSpPr>
        <p:spPr/>
        <p:txBody>
          <a:bodyPr/>
          <a:lstStyle/>
          <a:p>
            <a:r>
              <a:rPr lang="sv-SE"/>
              <a:t>Region Halland  │</a:t>
            </a:r>
          </a:p>
        </p:txBody>
      </p:sp>
      <p:pic>
        <p:nvPicPr>
          <p:cNvPr id="3" name="Bildobjekt 2">
            <a:extLst>
              <a:ext uri="{FF2B5EF4-FFF2-40B4-BE49-F238E27FC236}">
                <a16:creationId xmlns:a16="http://schemas.microsoft.com/office/drawing/2014/main" id="{93557DF9-10A1-2240-ABF0-5340BEE59E43}"/>
              </a:ext>
            </a:extLst>
          </p:cNvPr>
          <p:cNvPicPr>
            <a:picLocks noChangeAspect="1"/>
          </p:cNvPicPr>
          <p:nvPr/>
        </p:nvPicPr>
        <p:blipFill rotWithShape="1">
          <a:blip r:embed="rId4"/>
          <a:srcRect l="82537" t="40207" b="17368"/>
          <a:stretch/>
        </p:blipFill>
        <p:spPr>
          <a:xfrm>
            <a:off x="8300285" y="899461"/>
            <a:ext cx="3667589" cy="4811591"/>
          </a:xfrm>
          <a:prstGeom prst="rect">
            <a:avLst/>
          </a:prstGeom>
        </p:spPr>
      </p:pic>
      <p:sp>
        <p:nvSpPr>
          <p:cNvPr id="9" name="textruta 8">
            <a:extLst>
              <a:ext uri="{FF2B5EF4-FFF2-40B4-BE49-F238E27FC236}">
                <a16:creationId xmlns:a16="http://schemas.microsoft.com/office/drawing/2014/main" id="{6013467C-E5BF-F546-8469-4ADB7297E9E9}"/>
              </a:ext>
            </a:extLst>
          </p:cNvPr>
          <p:cNvSpPr txBox="1"/>
          <p:nvPr/>
        </p:nvSpPr>
        <p:spPr>
          <a:xfrm>
            <a:off x="803274" y="6475159"/>
            <a:ext cx="7051040" cy="276999"/>
          </a:xfrm>
          <a:prstGeom prst="rect">
            <a:avLst/>
          </a:prstGeom>
          <a:noFill/>
        </p:spPr>
        <p:txBody>
          <a:bodyPr wrap="square">
            <a:spAutoFit/>
          </a:bodyPr>
          <a:lstStyle/>
          <a:p>
            <a:r>
              <a:rPr lang="sv-SE" sz="1200" b="1">
                <a:solidFill>
                  <a:schemeClr val="bg1"/>
                </a:solidFill>
              </a:rPr>
              <a:t>Träff 1 (Barnet vid 4-6 veckors ålder)</a:t>
            </a:r>
          </a:p>
        </p:txBody>
      </p:sp>
      <p:sp>
        <p:nvSpPr>
          <p:cNvPr id="8" name="Platshållare för bildnummer 4">
            <a:extLst>
              <a:ext uri="{FF2B5EF4-FFF2-40B4-BE49-F238E27FC236}">
                <a16:creationId xmlns:a16="http://schemas.microsoft.com/office/drawing/2014/main" id="{56280599-72AF-E44F-8D0A-A45B71F947F7}"/>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17</a:t>
            </a:fld>
            <a:endParaRPr lang="sv-SE"/>
          </a:p>
        </p:txBody>
      </p:sp>
      <p:pic>
        <p:nvPicPr>
          <p:cNvPr id="5" name="Bildobjekt 9">
            <a:extLst>
              <a:ext uri="{FF2B5EF4-FFF2-40B4-BE49-F238E27FC236}">
                <a16:creationId xmlns:a16="http://schemas.microsoft.com/office/drawing/2014/main" id="{6023BCFE-0441-A2AB-6EEC-FB1476658ACD}"/>
              </a:ext>
            </a:extLst>
          </p:cNvPr>
          <p:cNvPicPr>
            <a:picLocks noChangeAspect="1"/>
          </p:cNvPicPr>
          <p:nvPr/>
        </p:nvPicPr>
        <p:blipFill>
          <a:blip r:embed="rId5"/>
          <a:stretch>
            <a:fillRect/>
          </a:stretch>
        </p:blipFill>
        <p:spPr>
          <a:xfrm rot="5580000">
            <a:off x="10625836" y="2319761"/>
            <a:ext cx="872373" cy="791361"/>
          </a:xfrm>
          <a:prstGeom prst="rect">
            <a:avLst/>
          </a:prstGeom>
        </p:spPr>
      </p:pic>
    </p:spTree>
    <p:extLst>
      <p:ext uri="{BB962C8B-B14F-4D97-AF65-F5344CB8AC3E}">
        <p14:creationId xmlns:p14="http://schemas.microsoft.com/office/powerpoint/2010/main" val="2382050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CAC71866-5425-6E43-B929-D1E98A04C76D}"/>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2" name="Rubrik 1">
            <a:extLst>
              <a:ext uri="{FF2B5EF4-FFF2-40B4-BE49-F238E27FC236}">
                <a16:creationId xmlns:a16="http://schemas.microsoft.com/office/drawing/2014/main" id="{05376AE1-591B-0844-AEC8-928DAD3DA9B0}"/>
              </a:ext>
            </a:extLst>
          </p:cNvPr>
          <p:cNvSpPr>
            <a:spLocks noGrp="1"/>
          </p:cNvSpPr>
          <p:nvPr>
            <p:ph type="title"/>
          </p:nvPr>
        </p:nvSpPr>
        <p:spPr/>
        <p:txBody>
          <a:bodyPr/>
          <a:lstStyle/>
          <a:p>
            <a:r>
              <a:rPr lang="sv-SE" sz="3600">
                <a:latin typeface="Arial" panose="020B0604020202020204" pitchFamily="34" charset="0"/>
                <a:cs typeface="Arial" panose="020B0604020202020204" pitchFamily="34" charset="0"/>
              </a:rPr>
              <a:t>Hur tröstar jag mitt barn?</a:t>
            </a:r>
            <a:endParaRPr lang="sv-SE"/>
          </a:p>
        </p:txBody>
      </p:sp>
      <p:sp>
        <p:nvSpPr>
          <p:cNvPr id="4" name="Platshållare för innehåll 3">
            <a:extLst>
              <a:ext uri="{FF2B5EF4-FFF2-40B4-BE49-F238E27FC236}">
                <a16:creationId xmlns:a16="http://schemas.microsoft.com/office/drawing/2014/main" id="{6FC7E4A8-3BC6-3D41-A98E-4E49D965A14D}"/>
              </a:ext>
            </a:extLst>
          </p:cNvPr>
          <p:cNvSpPr>
            <a:spLocks noGrp="1"/>
          </p:cNvSpPr>
          <p:nvPr>
            <p:ph sz="quarter" idx="13"/>
          </p:nvPr>
        </p:nvSpPr>
        <p:spPr/>
        <p:txBody>
          <a:bodyPr/>
          <a:lstStyle/>
          <a:p>
            <a:r>
              <a:rPr lang="sv-SE" sz="2000">
                <a:solidFill>
                  <a:srgbClr val="2D2829"/>
                </a:solidFill>
                <a:latin typeface="Arial" panose="020B0604020202020204" pitchFamily="34" charset="0"/>
                <a:cs typeface="Arial" panose="020B0604020202020204" pitchFamily="34" charset="0"/>
              </a:rPr>
              <a:t>Pröva att ge barnet mat</a:t>
            </a:r>
          </a:p>
          <a:p>
            <a:r>
              <a:rPr lang="sv-SE">
                <a:solidFill>
                  <a:srgbClr val="2D2829"/>
                </a:solidFill>
                <a:latin typeface="Arial" panose="020B0604020202020204" pitchFamily="34" charset="0"/>
                <a:cs typeface="Arial" panose="020B0604020202020204" pitchFamily="34" charset="0"/>
              </a:rPr>
              <a:t>Byt blöjan</a:t>
            </a:r>
            <a:endParaRPr lang="sv-SE" sz="2000">
              <a:solidFill>
                <a:srgbClr val="2D2829"/>
              </a:solidFill>
              <a:latin typeface="Arial" panose="020B0604020202020204" pitchFamily="34" charset="0"/>
              <a:cs typeface="Arial" panose="020B0604020202020204" pitchFamily="34" charset="0"/>
            </a:endParaRPr>
          </a:p>
          <a:p>
            <a:r>
              <a:rPr lang="sv-SE" sz="2000">
                <a:solidFill>
                  <a:srgbClr val="2D2829"/>
                </a:solidFill>
                <a:latin typeface="Arial" panose="020B0604020202020204" pitchFamily="34" charset="0"/>
                <a:cs typeface="Arial" panose="020B0604020202020204" pitchFamily="34" charset="0"/>
              </a:rPr>
              <a:t>Håll om barnet</a:t>
            </a:r>
          </a:p>
          <a:p>
            <a:r>
              <a:rPr lang="sv-SE" sz="2000">
                <a:solidFill>
                  <a:srgbClr val="2D2829"/>
                </a:solidFill>
                <a:latin typeface="Arial" panose="020B0604020202020204" pitchFamily="34" charset="0"/>
                <a:cs typeface="Arial" panose="020B0604020202020204" pitchFamily="34" charset="0"/>
              </a:rPr>
              <a:t>Andas långsamt</a:t>
            </a:r>
          </a:p>
          <a:p>
            <a:r>
              <a:rPr lang="sv-SE" sz="2000">
                <a:solidFill>
                  <a:srgbClr val="2D2829"/>
                </a:solidFill>
                <a:latin typeface="Arial" panose="020B0604020202020204" pitchFamily="34" charset="0"/>
                <a:cs typeface="Arial" panose="020B0604020202020204" pitchFamily="34" charset="0"/>
              </a:rPr>
              <a:t>Sjung</a:t>
            </a:r>
          </a:p>
          <a:p>
            <a:r>
              <a:rPr lang="sv-SE" sz="2000">
                <a:solidFill>
                  <a:srgbClr val="2D2829"/>
                </a:solidFill>
                <a:latin typeface="Arial" panose="020B0604020202020204" pitchFamily="34" charset="0"/>
                <a:cs typeface="Arial" panose="020B0604020202020204" pitchFamily="34" charset="0"/>
              </a:rPr>
              <a:t>Sänk ljud och ljus</a:t>
            </a:r>
          </a:p>
          <a:p>
            <a:r>
              <a:rPr lang="sv-SE">
                <a:solidFill>
                  <a:srgbClr val="2D2829"/>
                </a:solidFill>
                <a:latin typeface="Arial" panose="020B0604020202020204" pitchFamily="34" charset="0"/>
                <a:cs typeface="Arial" panose="020B0604020202020204" pitchFamily="34" charset="0"/>
              </a:rPr>
              <a:t>Bada barnet</a:t>
            </a:r>
            <a:endParaRPr lang="sv-SE" sz="2000">
              <a:solidFill>
                <a:srgbClr val="2D2829"/>
              </a:solidFill>
              <a:latin typeface="Arial" panose="020B0604020202020204" pitchFamily="34" charset="0"/>
              <a:cs typeface="Arial" panose="020B0604020202020204" pitchFamily="34" charset="0"/>
            </a:endParaRPr>
          </a:p>
          <a:p>
            <a:r>
              <a:rPr lang="sv-SE" sz="2000">
                <a:solidFill>
                  <a:srgbClr val="2D2829"/>
                </a:solidFill>
                <a:latin typeface="Arial" panose="020B0604020202020204" pitchFamily="34" charset="0"/>
                <a:cs typeface="Arial" panose="020B0604020202020204" pitchFamily="34" charset="0"/>
              </a:rPr>
              <a:t>Gå ut och gå</a:t>
            </a:r>
            <a:br>
              <a:rPr lang="sv-SE" sz="2000">
                <a:solidFill>
                  <a:srgbClr val="2D2829"/>
                </a:solidFill>
                <a:latin typeface="Arial" panose="020B0604020202020204" pitchFamily="34" charset="0"/>
                <a:cs typeface="Arial" panose="020B0604020202020204" pitchFamily="34" charset="0"/>
              </a:rPr>
            </a:br>
            <a:endParaRPr lang="sv-SE" sz="2000">
              <a:solidFill>
                <a:srgbClr val="2D2829"/>
              </a:solidFill>
              <a:latin typeface="Arial" panose="020B0604020202020204" pitchFamily="34" charset="0"/>
              <a:cs typeface="Arial" panose="020B0604020202020204" pitchFamily="34" charset="0"/>
            </a:endParaRPr>
          </a:p>
          <a:p>
            <a:pPr marL="0" indent="0">
              <a:buNone/>
            </a:pPr>
            <a:r>
              <a:rPr lang="sv-SE" sz="2000" b="1">
                <a:solidFill>
                  <a:srgbClr val="2D2829"/>
                </a:solidFill>
                <a:effectLst/>
                <a:latin typeface="Arial" panose="020B0604020202020204" pitchFamily="34" charset="0"/>
                <a:cs typeface="Arial" panose="020B0604020202020204" pitchFamily="34" charset="0"/>
              </a:rPr>
              <a:t>Prata med sjuksköterskan på BVC om du behöver stöd</a:t>
            </a:r>
          </a:p>
        </p:txBody>
      </p:sp>
      <p:sp>
        <p:nvSpPr>
          <p:cNvPr id="14" name="Platshållare för datum 3">
            <a:extLst>
              <a:ext uri="{FF2B5EF4-FFF2-40B4-BE49-F238E27FC236}">
                <a16:creationId xmlns:a16="http://schemas.microsoft.com/office/drawing/2014/main" id="{A8B30793-5DAF-2748-8CDB-EFB95E0E3FD9}"/>
              </a:ext>
            </a:extLst>
          </p:cNvPr>
          <p:cNvSpPr>
            <a:spLocks noGrp="1"/>
          </p:cNvSpPr>
          <p:nvPr>
            <p:ph type="dt" sz="half" idx="14"/>
          </p:nvPr>
        </p:nvSpPr>
        <p:spPr/>
        <p:txBody>
          <a:bodyPr/>
          <a:lstStyle/>
          <a:p>
            <a:r>
              <a:rPr lang="sv-SE"/>
              <a:t>Region Halland  │</a:t>
            </a:r>
          </a:p>
        </p:txBody>
      </p:sp>
      <p:pic>
        <p:nvPicPr>
          <p:cNvPr id="12" name="Bildobjekt 11">
            <a:extLst>
              <a:ext uri="{FF2B5EF4-FFF2-40B4-BE49-F238E27FC236}">
                <a16:creationId xmlns:a16="http://schemas.microsoft.com/office/drawing/2014/main" id="{8291A1B8-5FB5-3C4C-A91F-113F235CB551}"/>
              </a:ext>
            </a:extLst>
          </p:cNvPr>
          <p:cNvPicPr>
            <a:picLocks noChangeAspect="1"/>
          </p:cNvPicPr>
          <p:nvPr/>
        </p:nvPicPr>
        <p:blipFill>
          <a:blip r:embed="rId4"/>
          <a:stretch>
            <a:fillRect/>
          </a:stretch>
        </p:blipFill>
        <p:spPr>
          <a:xfrm>
            <a:off x="7772401" y="753894"/>
            <a:ext cx="4249162" cy="5350211"/>
          </a:xfrm>
          <a:prstGeom prst="rect">
            <a:avLst/>
          </a:prstGeom>
        </p:spPr>
      </p:pic>
      <p:sp>
        <p:nvSpPr>
          <p:cNvPr id="8" name="textruta 7">
            <a:extLst>
              <a:ext uri="{FF2B5EF4-FFF2-40B4-BE49-F238E27FC236}">
                <a16:creationId xmlns:a16="http://schemas.microsoft.com/office/drawing/2014/main" id="{E7BE902D-E7FB-A94D-9832-FD30A915C315}"/>
              </a:ext>
            </a:extLst>
          </p:cNvPr>
          <p:cNvSpPr txBox="1"/>
          <p:nvPr/>
        </p:nvSpPr>
        <p:spPr>
          <a:xfrm>
            <a:off x="803274" y="6475159"/>
            <a:ext cx="7051040" cy="276999"/>
          </a:xfrm>
          <a:prstGeom prst="rect">
            <a:avLst/>
          </a:prstGeom>
          <a:noFill/>
        </p:spPr>
        <p:txBody>
          <a:bodyPr wrap="square">
            <a:spAutoFit/>
          </a:bodyPr>
          <a:lstStyle/>
          <a:p>
            <a:r>
              <a:rPr lang="sv-SE" sz="1200" b="1">
                <a:solidFill>
                  <a:schemeClr val="bg1"/>
                </a:solidFill>
              </a:rPr>
              <a:t>Träff 1 (Barnet vid 4-6 veckors ålder)</a:t>
            </a:r>
          </a:p>
        </p:txBody>
      </p:sp>
      <p:sp>
        <p:nvSpPr>
          <p:cNvPr id="9" name="Platshållare för bildnummer 4">
            <a:extLst>
              <a:ext uri="{FF2B5EF4-FFF2-40B4-BE49-F238E27FC236}">
                <a16:creationId xmlns:a16="http://schemas.microsoft.com/office/drawing/2014/main" id="{9101D79E-EB89-0E41-8073-255BAFBC4274}"/>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18</a:t>
            </a:fld>
            <a:endParaRPr lang="sv-SE"/>
          </a:p>
        </p:txBody>
      </p:sp>
    </p:spTree>
    <p:extLst>
      <p:ext uri="{BB962C8B-B14F-4D97-AF65-F5344CB8AC3E}">
        <p14:creationId xmlns:p14="http://schemas.microsoft.com/office/powerpoint/2010/main" val="1853862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8CF6CEF2-FD01-0650-2BC5-9A5C392A2C2E}"/>
              </a:ext>
            </a:extLst>
          </p:cNvPr>
          <p:cNvSpPr>
            <a:spLocks noGrp="1"/>
          </p:cNvSpPr>
          <p:nvPr>
            <p:ph type="title"/>
          </p:nvPr>
        </p:nvSpPr>
        <p:spPr/>
        <p:txBody>
          <a:bodyPr/>
          <a:lstStyle/>
          <a:p>
            <a:r>
              <a:rPr lang="sv-SE"/>
              <a:t>Vanligaste frågorna</a:t>
            </a:r>
          </a:p>
        </p:txBody>
      </p:sp>
    </p:spTree>
    <p:extLst>
      <p:ext uri="{BB962C8B-B14F-4D97-AF65-F5344CB8AC3E}">
        <p14:creationId xmlns:p14="http://schemas.microsoft.com/office/powerpoint/2010/main" val="3933814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tshållare för innehåll 5">
            <a:extLst>
              <a:ext uri="{FF2B5EF4-FFF2-40B4-BE49-F238E27FC236}">
                <a16:creationId xmlns:a16="http://schemas.microsoft.com/office/drawing/2014/main" id="{E5A8757E-603B-AA46-B74E-55B9EC33134F}"/>
              </a:ext>
            </a:extLst>
          </p:cNvPr>
          <p:cNvPicPr>
            <a:picLocks noChangeAspect="1"/>
          </p:cNvPicPr>
          <p:nvPr/>
        </p:nvPicPr>
        <p:blipFill rotWithShape="1">
          <a:blip r:embed="rId3"/>
          <a:srcRect l="-5435" t="359" r="68990" b="20762"/>
          <a:stretch/>
        </p:blipFill>
        <p:spPr>
          <a:xfrm rot="5400000">
            <a:off x="4158821" y="-1640258"/>
            <a:ext cx="3874355" cy="12192001"/>
          </a:xfrm>
          <a:prstGeom prst="rect">
            <a:avLst/>
          </a:prstGeom>
        </p:spPr>
      </p:pic>
      <p:sp>
        <p:nvSpPr>
          <p:cNvPr id="4" name="Rubrik 1">
            <a:extLst>
              <a:ext uri="{FF2B5EF4-FFF2-40B4-BE49-F238E27FC236}">
                <a16:creationId xmlns:a16="http://schemas.microsoft.com/office/drawing/2014/main" id="{5514A1E5-B49B-314E-BF36-0E2D15547C3C}"/>
              </a:ext>
            </a:extLst>
          </p:cNvPr>
          <p:cNvSpPr txBox="1">
            <a:spLocks/>
          </p:cNvSpPr>
          <p:nvPr/>
        </p:nvSpPr>
        <p:spPr>
          <a:xfrm>
            <a:off x="803274" y="879665"/>
            <a:ext cx="10585449" cy="1296000"/>
          </a:xfrm>
          <a:prstGeom prst="rect">
            <a:avLst/>
          </a:prstGeom>
        </p:spPr>
        <p:txBody>
          <a:bodyPr lIns="91440" tIns="45720" rIns="91440" bIns="45720" anchor="t"/>
          <a:lstStyle>
            <a:lvl1pPr algn="l" defTabSz="914400" rtl="0" eaLnBrk="1" latinLnBrk="0" hangingPunct="1">
              <a:lnSpc>
                <a:spcPct val="90000"/>
              </a:lnSpc>
              <a:spcBef>
                <a:spcPct val="0"/>
              </a:spcBef>
              <a:buNone/>
              <a:defRPr sz="3600" b="1" kern="1200" spc="0" baseline="0">
                <a:solidFill>
                  <a:schemeClr val="tx1"/>
                </a:solidFill>
                <a:latin typeface="+mj-lt"/>
                <a:ea typeface="+mj-ea"/>
                <a:cs typeface="+mj-cs"/>
              </a:defRPr>
            </a:lvl1pPr>
          </a:lstStyle>
          <a:p>
            <a:r>
              <a:rPr lang="sv-SE" dirty="0">
                <a:cs typeface="Arial"/>
              </a:rPr>
              <a:t>Barnets första tid</a:t>
            </a:r>
          </a:p>
        </p:txBody>
      </p:sp>
      <p:sp>
        <p:nvSpPr>
          <p:cNvPr id="11" name="textruta 10">
            <a:extLst>
              <a:ext uri="{FF2B5EF4-FFF2-40B4-BE49-F238E27FC236}">
                <a16:creationId xmlns:a16="http://schemas.microsoft.com/office/drawing/2014/main" id="{DBC4B777-6CC9-B2A6-3A3F-5E46F8AF6C71}"/>
              </a:ext>
            </a:extLst>
          </p:cNvPr>
          <p:cNvSpPr txBox="1"/>
          <p:nvPr/>
        </p:nvSpPr>
        <p:spPr>
          <a:xfrm>
            <a:off x="803274" y="6475159"/>
            <a:ext cx="7051040" cy="276999"/>
          </a:xfrm>
          <a:prstGeom prst="rect">
            <a:avLst/>
          </a:prstGeom>
          <a:noFill/>
        </p:spPr>
        <p:txBody>
          <a:bodyPr wrap="square">
            <a:spAutoFit/>
          </a:bodyPr>
          <a:lstStyle/>
          <a:p>
            <a:r>
              <a:rPr lang="sv-SE" sz="1200" b="1" dirty="0">
                <a:solidFill>
                  <a:schemeClr val="bg1"/>
                </a:solidFill>
              </a:rPr>
              <a:t>Träff 1 (Barnet vid 4-6 veckors ålder)</a:t>
            </a:r>
          </a:p>
        </p:txBody>
      </p:sp>
      <p:pic>
        <p:nvPicPr>
          <p:cNvPr id="7" name="Bildobjekt 6" descr="En bild som visar tecknad serie, clipart&#10;&#10;Automatiskt genererad beskrivning">
            <a:extLst>
              <a:ext uri="{FF2B5EF4-FFF2-40B4-BE49-F238E27FC236}">
                <a16:creationId xmlns:a16="http://schemas.microsoft.com/office/drawing/2014/main" id="{12DF46F1-DDE1-48AF-82F9-5774DFA1EB26}"/>
              </a:ext>
            </a:extLst>
          </p:cNvPr>
          <p:cNvPicPr>
            <a:picLocks noChangeAspect="1"/>
          </p:cNvPicPr>
          <p:nvPr/>
        </p:nvPicPr>
        <p:blipFill>
          <a:blip r:embed="rId4"/>
          <a:stretch>
            <a:fillRect/>
          </a:stretch>
        </p:blipFill>
        <p:spPr>
          <a:xfrm>
            <a:off x="959640" y="2175665"/>
            <a:ext cx="10272715" cy="3874383"/>
          </a:xfrm>
          <a:prstGeom prst="rect">
            <a:avLst/>
          </a:prstGeom>
        </p:spPr>
      </p:pic>
    </p:spTree>
    <p:extLst>
      <p:ext uri="{BB962C8B-B14F-4D97-AF65-F5344CB8AC3E}">
        <p14:creationId xmlns:p14="http://schemas.microsoft.com/office/powerpoint/2010/main" val="3277239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5">
            <a:extLst>
              <a:ext uri="{FF2B5EF4-FFF2-40B4-BE49-F238E27FC236}">
                <a16:creationId xmlns:a16="http://schemas.microsoft.com/office/drawing/2014/main" id="{26F05758-2E7C-AE42-BA80-02D1C4E3372B}"/>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3" name="Platshållare för innehåll 2">
            <a:extLst>
              <a:ext uri="{FF2B5EF4-FFF2-40B4-BE49-F238E27FC236}">
                <a16:creationId xmlns:a16="http://schemas.microsoft.com/office/drawing/2014/main" id="{31393231-E425-7E42-B0D6-916B951893AC}"/>
              </a:ext>
            </a:extLst>
          </p:cNvPr>
          <p:cNvSpPr>
            <a:spLocks noGrp="1"/>
          </p:cNvSpPr>
          <p:nvPr>
            <p:ph sz="quarter" idx="13"/>
          </p:nvPr>
        </p:nvSpPr>
        <p:spPr>
          <a:xfrm>
            <a:off x="803274" y="1513690"/>
            <a:ext cx="5786211" cy="4789488"/>
          </a:xfrm>
        </p:spPr>
        <p:txBody>
          <a:bodyPr vert="horz" lIns="0" tIns="0" rIns="0" bIns="0" rtlCol="0" anchor="t">
            <a:noAutofit/>
          </a:bodyPr>
          <a:lstStyle/>
          <a:p>
            <a:r>
              <a:rPr lang="sv-SE" sz="2000">
                <a:solidFill>
                  <a:srgbClr val="2D2829"/>
                </a:solidFill>
                <a:cs typeface="Arial"/>
              </a:rPr>
              <a:t>Vad är en tillväxtkurva?</a:t>
            </a:r>
          </a:p>
          <a:p>
            <a:r>
              <a:rPr lang="sv-SE" sz="2000">
                <a:solidFill>
                  <a:srgbClr val="2D2829"/>
                </a:solidFill>
                <a:cs typeface="Arial"/>
              </a:rPr>
              <a:t>Vad är det för prickar som mitt barn har?</a:t>
            </a:r>
          </a:p>
          <a:p>
            <a:r>
              <a:rPr lang="sv-SE" sz="2000">
                <a:solidFill>
                  <a:srgbClr val="2D2829"/>
                </a:solidFill>
                <a:cs typeface="Arial"/>
              </a:rPr>
              <a:t>Vad är fontanellerna?</a:t>
            </a:r>
          </a:p>
          <a:p>
            <a:r>
              <a:rPr lang="sv-SE" sz="2000">
                <a:solidFill>
                  <a:srgbClr val="2D2829"/>
                </a:solidFill>
                <a:cs typeface="Arial"/>
              </a:rPr>
              <a:t>Varför ändrar bajset färg?</a:t>
            </a:r>
          </a:p>
          <a:p>
            <a:r>
              <a:rPr lang="sv-SE" sz="2000">
                <a:solidFill>
                  <a:srgbClr val="2D2829"/>
                </a:solidFill>
                <a:cs typeface="Arial"/>
              </a:rPr>
              <a:t>Varför kräks mitt barn efter maten?</a:t>
            </a:r>
          </a:p>
          <a:p>
            <a:r>
              <a:rPr lang="sv-SE" sz="2000">
                <a:solidFill>
                  <a:srgbClr val="2D2829"/>
                </a:solidFill>
                <a:cs typeface="Arial"/>
              </a:rPr>
              <a:t>När får barnet börja bada?</a:t>
            </a:r>
          </a:p>
          <a:p>
            <a:r>
              <a:rPr lang="sv-SE" sz="2000">
                <a:solidFill>
                  <a:srgbClr val="2D2829"/>
                </a:solidFill>
                <a:cs typeface="Arial"/>
              </a:rPr>
              <a:t>Får man vara ute med barnet när det är kallt?</a:t>
            </a:r>
          </a:p>
          <a:p>
            <a:r>
              <a:rPr lang="sv-SE">
                <a:solidFill>
                  <a:srgbClr val="2D2829"/>
                </a:solidFill>
                <a:cs typeface="Arial"/>
              </a:rPr>
              <a:t>Feber?</a:t>
            </a:r>
          </a:p>
          <a:p>
            <a:r>
              <a:rPr lang="sv-SE">
                <a:solidFill>
                  <a:srgbClr val="2D2829"/>
                </a:solidFill>
                <a:cs typeface="Arial"/>
              </a:rPr>
              <a:t>Torsk – svampinfektion?</a:t>
            </a:r>
            <a:br>
              <a:rPr lang="sv-SE">
                <a:solidFill>
                  <a:srgbClr val="2D2829"/>
                </a:solidFill>
                <a:cs typeface="Arial"/>
              </a:rPr>
            </a:br>
            <a:endParaRPr lang="sv-SE">
              <a:solidFill>
                <a:srgbClr val="2D2829"/>
              </a:solidFill>
              <a:cs typeface="Arial"/>
            </a:endParaRPr>
          </a:p>
          <a:p>
            <a:pPr marL="0" indent="0">
              <a:buNone/>
            </a:pPr>
            <a:r>
              <a:rPr lang="sv-SE" b="1">
                <a:solidFill>
                  <a:srgbClr val="2D2829"/>
                </a:solidFill>
                <a:cs typeface="Arial"/>
              </a:rPr>
              <a:t>Vid frågor vänd er till BVC</a:t>
            </a:r>
          </a:p>
        </p:txBody>
      </p:sp>
      <p:sp>
        <p:nvSpPr>
          <p:cNvPr id="2" name="Rubrik 1">
            <a:extLst>
              <a:ext uri="{FF2B5EF4-FFF2-40B4-BE49-F238E27FC236}">
                <a16:creationId xmlns:a16="http://schemas.microsoft.com/office/drawing/2014/main" id="{DB8CBD61-6E5B-C444-9D75-74050CC422E7}"/>
              </a:ext>
            </a:extLst>
          </p:cNvPr>
          <p:cNvSpPr>
            <a:spLocks noGrp="1"/>
          </p:cNvSpPr>
          <p:nvPr>
            <p:ph type="title"/>
          </p:nvPr>
        </p:nvSpPr>
        <p:spPr/>
        <p:txBody>
          <a:bodyPr/>
          <a:lstStyle/>
          <a:p>
            <a:r>
              <a:rPr lang="sv-SE" sz="3600">
                <a:latin typeface="Arial" panose="020B0604020202020204" pitchFamily="34" charset="0"/>
                <a:cs typeface="Arial" panose="020B0604020202020204" pitchFamily="34" charset="0"/>
              </a:rPr>
              <a:t>Vanligaste frågorna</a:t>
            </a:r>
            <a:endParaRPr lang="sv-SE"/>
          </a:p>
        </p:txBody>
      </p:sp>
      <p:pic>
        <p:nvPicPr>
          <p:cNvPr id="10" name="Bildobjekt 9">
            <a:extLst>
              <a:ext uri="{FF2B5EF4-FFF2-40B4-BE49-F238E27FC236}">
                <a16:creationId xmlns:a16="http://schemas.microsoft.com/office/drawing/2014/main" id="{E78BB5CF-1A05-B14E-970D-5D1B9449E017}"/>
              </a:ext>
            </a:extLst>
          </p:cNvPr>
          <p:cNvPicPr>
            <a:picLocks noChangeAspect="1"/>
          </p:cNvPicPr>
          <p:nvPr/>
        </p:nvPicPr>
        <p:blipFill>
          <a:blip r:embed="rId4"/>
          <a:stretch>
            <a:fillRect/>
          </a:stretch>
        </p:blipFill>
        <p:spPr>
          <a:xfrm>
            <a:off x="7889346" y="1403966"/>
            <a:ext cx="3499378" cy="3499378"/>
          </a:xfrm>
          <a:prstGeom prst="rect">
            <a:avLst/>
          </a:prstGeom>
        </p:spPr>
      </p:pic>
      <p:sp>
        <p:nvSpPr>
          <p:cNvPr id="6" name="Platshållare för datum 3">
            <a:extLst>
              <a:ext uri="{FF2B5EF4-FFF2-40B4-BE49-F238E27FC236}">
                <a16:creationId xmlns:a16="http://schemas.microsoft.com/office/drawing/2014/main" id="{20E6D015-D721-004D-9149-08868894429A}"/>
              </a:ext>
            </a:extLst>
          </p:cNvPr>
          <p:cNvSpPr>
            <a:spLocks noGrp="1"/>
          </p:cNvSpPr>
          <p:nvPr>
            <p:ph type="dt" sz="half" idx="14"/>
          </p:nvPr>
        </p:nvSpPr>
        <p:spPr>
          <a:xfrm>
            <a:off x="9781032" y="6452047"/>
            <a:ext cx="1440000" cy="324000"/>
          </a:xfrm>
        </p:spPr>
        <p:txBody>
          <a:bodyPr/>
          <a:lstStyle/>
          <a:p>
            <a:r>
              <a:rPr lang="sv-SE"/>
              <a:t>Region Halland  │</a:t>
            </a:r>
          </a:p>
        </p:txBody>
      </p:sp>
      <p:sp>
        <p:nvSpPr>
          <p:cNvPr id="8" name="textruta 7">
            <a:extLst>
              <a:ext uri="{FF2B5EF4-FFF2-40B4-BE49-F238E27FC236}">
                <a16:creationId xmlns:a16="http://schemas.microsoft.com/office/drawing/2014/main" id="{317C1A7E-51DA-A947-B255-FCF96287BDE5}"/>
              </a:ext>
            </a:extLst>
          </p:cNvPr>
          <p:cNvSpPr txBox="1"/>
          <p:nvPr/>
        </p:nvSpPr>
        <p:spPr>
          <a:xfrm>
            <a:off x="803274" y="6475159"/>
            <a:ext cx="7051040" cy="276999"/>
          </a:xfrm>
          <a:prstGeom prst="rect">
            <a:avLst/>
          </a:prstGeom>
          <a:noFill/>
        </p:spPr>
        <p:txBody>
          <a:bodyPr wrap="square">
            <a:spAutoFit/>
          </a:bodyPr>
          <a:lstStyle/>
          <a:p>
            <a:r>
              <a:rPr lang="sv-SE" sz="1200" b="1">
                <a:solidFill>
                  <a:schemeClr val="bg1"/>
                </a:solidFill>
              </a:rPr>
              <a:t>Träff 1 (Barnet vid 4-6 veckors ålder)</a:t>
            </a:r>
          </a:p>
        </p:txBody>
      </p:sp>
      <p:sp>
        <p:nvSpPr>
          <p:cNvPr id="9" name="Platshållare för bildnummer 4">
            <a:extLst>
              <a:ext uri="{FF2B5EF4-FFF2-40B4-BE49-F238E27FC236}">
                <a16:creationId xmlns:a16="http://schemas.microsoft.com/office/drawing/2014/main" id="{437FD310-FB2E-3F48-9D7F-65E3E270D920}"/>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20</a:t>
            </a:fld>
            <a:endParaRPr lang="sv-SE"/>
          </a:p>
        </p:txBody>
      </p:sp>
    </p:spTree>
    <p:extLst>
      <p:ext uri="{BB962C8B-B14F-4D97-AF65-F5344CB8AC3E}">
        <p14:creationId xmlns:p14="http://schemas.microsoft.com/office/powerpoint/2010/main" val="1944427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EBCF0E2-C8AE-2A59-BD59-73143684EB5A}"/>
              </a:ext>
            </a:extLst>
          </p:cNvPr>
          <p:cNvSpPr>
            <a:spLocks noGrp="1"/>
          </p:cNvSpPr>
          <p:nvPr>
            <p:ph type="title"/>
          </p:nvPr>
        </p:nvSpPr>
        <p:spPr/>
        <p:txBody>
          <a:bodyPr/>
          <a:lstStyle/>
          <a:p>
            <a:r>
              <a:rPr lang="sv-SE"/>
              <a:t>Övrig information och råd</a:t>
            </a:r>
          </a:p>
        </p:txBody>
      </p:sp>
    </p:spTree>
    <p:extLst>
      <p:ext uri="{BB962C8B-B14F-4D97-AF65-F5344CB8AC3E}">
        <p14:creationId xmlns:p14="http://schemas.microsoft.com/office/powerpoint/2010/main" val="3170981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A4B64E5-492C-4442-B343-7FBA7AAC7611}"/>
              </a:ext>
            </a:extLst>
          </p:cNvPr>
          <p:cNvSpPr>
            <a:spLocks noGrp="1"/>
          </p:cNvSpPr>
          <p:nvPr>
            <p:ph type="title"/>
          </p:nvPr>
        </p:nvSpPr>
        <p:spPr/>
        <p:txBody>
          <a:bodyPr/>
          <a:lstStyle/>
          <a:p>
            <a:r>
              <a:rPr lang="sv-SE" sz="3600">
                <a:latin typeface="Arial" panose="020B0604020202020204" pitchFamily="34" charset="0"/>
                <a:cs typeface="Arial" panose="020B0604020202020204" pitchFamily="34" charset="0"/>
              </a:rPr>
              <a:t>Vaccinationer under barnets </a:t>
            </a:r>
            <a:br>
              <a:rPr lang="sv-SE" sz="3600">
                <a:latin typeface="Arial" panose="020B0604020202020204" pitchFamily="34" charset="0"/>
                <a:cs typeface="Arial" panose="020B0604020202020204" pitchFamily="34" charset="0"/>
              </a:rPr>
            </a:br>
            <a:r>
              <a:rPr lang="sv-SE" sz="3600">
                <a:latin typeface="Arial" panose="020B0604020202020204" pitchFamily="34" charset="0"/>
                <a:cs typeface="Arial" panose="020B0604020202020204" pitchFamily="34" charset="0"/>
              </a:rPr>
              <a:t>första fem levnadsår</a:t>
            </a:r>
            <a:endParaRPr lang="sv-SE"/>
          </a:p>
        </p:txBody>
      </p:sp>
      <p:graphicFrame>
        <p:nvGraphicFramePr>
          <p:cNvPr id="7" name="Tabell 6">
            <a:extLst>
              <a:ext uri="{FF2B5EF4-FFF2-40B4-BE49-F238E27FC236}">
                <a16:creationId xmlns:a16="http://schemas.microsoft.com/office/drawing/2014/main" id="{3A3C32FC-2E59-134F-A39E-F5D11385E952}"/>
              </a:ext>
            </a:extLst>
          </p:cNvPr>
          <p:cNvGraphicFramePr>
            <a:graphicFrameLocks noGrp="1"/>
          </p:cNvGraphicFramePr>
          <p:nvPr>
            <p:extLst>
              <p:ext uri="{D42A27DB-BD31-4B8C-83A1-F6EECF244321}">
                <p14:modId xmlns:p14="http://schemas.microsoft.com/office/powerpoint/2010/main" val="3954840146"/>
              </p:ext>
            </p:extLst>
          </p:nvPr>
        </p:nvGraphicFramePr>
        <p:xfrm>
          <a:off x="803274" y="2133528"/>
          <a:ext cx="9197895" cy="3352800"/>
        </p:xfrm>
        <a:graphic>
          <a:graphicData uri="http://schemas.openxmlformats.org/drawingml/2006/table">
            <a:tbl>
              <a:tblPr firstRow="1" bandRow="1">
                <a:tableStyleId>{5C22544A-7EE6-4342-B048-85BDC9FD1C3A}</a:tableStyleId>
              </a:tblPr>
              <a:tblGrid>
                <a:gridCol w="1313985">
                  <a:extLst>
                    <a:ext uri="{9D8B030D-6E8A-4147-A177-3AD203B41FA5}">
                      <a16:colId xmlns:a16="http://schemas.microsoft.com/office/drawing/2014/main" val="1230630152"/>
                    </a:ext>
                  </a:extLst>
                </a:gridCol>
                <a:gridCol w="1313985">
                  <a:extLst>
                    <a:ext uri="{9D8B030D-6E8A-4147-A177-3AD203B41FA5}">
                      <a16:colId xmlns:a16="http://schemas.microsoft.com/office/drawing/2014/main" val="20001"/>
                    </a:ext>
                  </a:extLst>
                </a:gridCol>
                <a:gridCol w="1313985">
                  <a:extLst>
                    <a:ext uri="{9D8B030D-6E8A-4147-A177-3AD203B41FA5}">
                      <a16:colId xmlns:a16="http://schemas.microsoft.com/office/drawing/2014/main" val="4130166653"/>
                    </a:ext>
                  </a:extLst>
                </a:gridCol>
                <a:gridCol w="1313985">
                  <a:extLst>
                    <a:ext uri="{9D8B030D-6E8A-4147-A177-3AD203B41FA5}">
                      <a16:colId xmlns:a16="http://schemas.microsoft.com/office/drawing/2014/main" val="1468568119"/>
                    </a:ext>
                  </a:extLst>
                </a:gridCol>
                <a:gridCol w="1313985">
                  <a:extLst>
                    <a:ext uri="{9D8B030D-6E8A-4147-A177-3AD203B41FA5}">
                      <a16:colId xmlns:a16="http://schemas.microsoft.com/office/drawing/2014/main" val="2576943402"/>
                    </a:ext>
                  </a:extLst>
                </a:gridCol>
                <a:gridCol w="1313985">
                  <a:extLst>
                    <a:ext uri="{9D8B030D-6E8A-4147-A177-3AD203B41FA5}">
                      <a16:colId xmlns:a16="http://schemas.microsoft.com/office/drawing/2014/main" val="491294977"/>
                    </a:ext>
                  </a:extLst>
                </a:gridCol>
                <a:gridCol w="1313985">
                  <a:extLst>
                    <a:ext uri="{9D8B030D-6E8A-4147-A177-3AD203B41FA5}">
                      <a16:colId xmlns:a16="http://schemas.microsoft.com/office/drawing/2014/main" val="745700153"/>
                    </a:ext>
                  </a:extLst>
                </a:gridCol>
              </a:tblGrid>
              <a:tr h="274570">
                <a:tc>
                  <a:txBody>
                    <a:bodyPr/>
                    <a:lstStyle/>
                    <a:p>
                      <a:r>
                        <a:rPr lang="sv-SE" sz="1400" dirty="0">
                          <a:effectLst/>
                        </a:rPr>
                        <a:t>Barnets</a:t>
                      </a:r>
                      <a:r>
                        <a:rPr lang="sv-SE" sz="1400" baseline="0" dirty="0">
                          <a:effectLst/>
                        </a:rPr>
                        <a:t> ålder</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6-8 v</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3 mån</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5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12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18 mån</a:t>
                      </a:r>
                      <a:endParaRPr lang="sv-SE" sz="1400" b="1" dirty="0">
                        <a:latin typeface="Arial" panose="020B0604020202020204" pitchFamily="34" charset="0"/>
                        <a:cs typeface="Arial" panose="020B0604020202020204" pitchFamily="34" charset="0"/>
                      </a:endParaRPr>
                    </a:p>
                  </a:txBody>
                  <a:tcPr anchor="ctr"/>
                </a:tc>
                <a:tc>
                  <a:txBody>
                    <a:bodyPr/>
                    <a:lstStyle/>
                    <a:p>
                      <a:r>
                        <a:rPr lang="sv-SE" sz="1400" dirty="0"/>
                        <a:t>5 år</a:t>
                      </a:r>
                      <a:endParaRPr lang="sv-SE" sz="1400" b="1"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503846728"/>
                  </a:ext>
                </a:extLst>
              </a:tr>
              <a:tr h="274570">
                <a:tc>
                  <a:txBody>
                    <a:bodyPr/>
                    <a:lstStyle/>
                    <a:p>
                      <a:r>
                        <a:rPr lang="sv-SE" sz="1400" dirty="0">
                          <a:effectLst/>
                        </a:rPr>
                        <a:t>Rota virus</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Dos 1</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effectLst/>
                        </a:rPr>
                        <a:t>Dos 2</a:t>
                      </a:r>
                      <a:endParaRPr lang="sv-SE" sz="1400" b="1" dirty="0">
                        <a:solidFill>
                          <a:srgbClr val="FFFFFF"/>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b="0" dirty="0">
                          <a:latin typeface="Arial"/>
                          <a:cs typeface="Arial"/>
                        </a:rPr>
                        <a:t>Dos 3</a:t>
                      </a:r>
                      <a:endParaRPr lang="sv-SE" sz="1400" b="0" dirty="0">
                        <a:latin typeface="Arial" panose="020B0604020202020204" pitchFamily="34" charset="0"/>
                        <a:cs typeface="Arial" panose="020B0604020202020204" pitchFamily="34" charset="0"/>
                      </a:endParaRPr>
                    </a:p>
                  </a:txBody>
                  <a:tcPr anchor="ctr"/>
                </a:tc>
                <a:tc>
                  <a:txBody>
                    <a:bodyPr/>
                    <a:lstStyle/>
                    <a:p>
                      <a:endParaRPr lang="sv-SE" sz="1400" b="1">
                        <a:latin typeface="Arial" panose="020B0604020202020204" pitchFamily="34" charset="0"/>
                        <a:cs typeface="Arial" panose="020B0604020202020204" pitchFamily="34" charset="0"/>
                      </a:endParaRPr>
                    </a:p>
                  </a:txBody>
                  <a:tcPr anchor="ctr"/>
                </a:tc>
                <a:tc>
                  <a:txBody>
                    <a:bodyPr/>
                    <a:lstStyle/>
                    <a:p>
                      <a:endParaRPr lang="sv-SE" sz="1400" b="1">
                        <a:latin typeface="Arial" panose="020B0604020202020204" pitchFamily="34" charset="0"/>
                        <a:cs typeface="Arial" panose="020B0604020202020204" pitchFamily="34" charset="0"/>
                      </a:endParaRPr>
                    </a:p>
                  </a:txBody>
                  <a:tcPr anchor="ctr"/>
                </a:tc>
                <a:tc>
                  <a:txBody>
                    <a:bodyPr/>
                    <a:lstStyle/>
                    <a:p>
                      <a:endParaRPr lang="sv-SE" sz="1400" b="1">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1"/>
                  </a:ext>
                </a:extLst>
              </a:tr>
              <a:tr h="274570">
                <a:tc>
                  <a:txBody>
                    <a:bodyPr/>
                    <a:lstStyle/>
                    <a:p>
                      <a:r>
                        <a:rPr lang="sv-SE" sz="1400" dirty="0">
                          <a:effectLst/>
                        </a:rPr>
                        <a:t>Difteri</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955044913"/>
                  </a:ext>
                </a:extLst>
              </a:tr>
              <a:tr h="274570">
                <a:tc>
                  <a:txBody>
                    <a:bodyPr/>
                    <a:lstStyle/>
                    <a:p>
                      <a:r>
                        <a:rPr lang="sv-SE" sz="1400" dirty="0">
                          <a:effectLst/>
                        </a:rPr>
                        <a:t>Stelkramp</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89017129"/>
                  </a:ext>
                </a:extLst>
              </a:tr>
              <a:tr h="274570">
                <a:tc>
                  <a:txBody>
                    <a:bodyPr/>
                    <a:lstStyle/>
                    <a:p>
                      <a:r>
                        <a:rPr lang="sv-SE" sz="1400" dirty="0">
                          <a:effectLst/>
                        </a:rPr>
                        <a:t>Kikhosta</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76676028"/>
                  </a:ext>
                </a:extLst>
              </a:tr>
              <a:tr h="274570">
                <a:tc>
                  <a:txBody>
                    <a:bodyPr/>
                    <a:lstStyle/>
                    <a:p>
                      <a:r>
                        <a:rPr lang="sv-SE" sz="1400" dirty="0">
                          <a:effectLst/>
                        </a:rPr>
                        <a:t>Polio</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dirty="0"/>
                        <a:t>Dos 4</a:t>
                      </a:r>
                      <a:endParaRPr lang="sv-SE"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789825487"/>
                  </a:ext>
                </a:extLst>
              </a:tr>
              <a:tr h="274570">
                <a:tc>
                  <a:txBody>
                    <a:bodyPr/>
                    <a:lstStyle/>
                    <a:p>
                      <a:r>
                        <a:rPr lang="sv-SE" sz="1400" dirty="0" err="1">
                          <a:effectLst/>
                        </a:rPr>
                        <a:t>Haemph.infl</a:t>
                      </a:r>
                      <a:r>
                        <a:rPr lang="sv-SE" sz="1400" dirty="0">
                          <a:effectLst/>
                        </a:rPr>
                        <a:t> B</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147758975"/>
                  </a:ext>
                </a:extLst>
              </a:tr>
              <a:tr h="274570">
                <a:tc>
                  <a:txBody>
                    <a:bodyPr/>
                    <a:lstStyle/>
                    <a:p>
                      <a:r>
                        <a:rPr lang="sv-SE" sz="1400" dirty="0">
                          <a:effectLst/>
                        </a:rPr>
                        <a:t>Pneumokocker</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2</a:t>
                      </a:r>
                      <a:endParaRPr lang="sv-SE" sz="1400" dirty="0">
                        <a:latin typeface="Arial" panose="020B0604020202020204" pitchFamily="34" charset="0"/>
                        <a:cs typeface="Arial" panose="020B0604020202020204" pitchFamily="34" charset="0"/>
                      </a:endParaRPr>
                    </a:p>
                  </a:txBody>
                  <a:tcPr anchor="ctr"/>
                </a:tc>
                <a:tc>
                  <a:txBody>
                    <a:bodyPr/>
                    <a:lstStyle/>
                    <a:p>
                      <a:r>
                        <a:rPr lang="sv-SE" sz="1400" dirty="0"/>
                        <a:t>Dos 3</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21897258"/>
                  </a:ext>
                </a:extLst>
              </a:tr>
              <a:tr h="274570">
                <a:tc>
                  <a:txBody>
                    <a:bodyPr/>
                    <a:lstStyle/>
                    <a:p>
                      <a:r>
                        <a:rPr lang="sv-SE" sz="1400" dirty="0">
                          <a:effectLst/>
                        </a:rPr>
                        <a:t>Mässling</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533357734"/>
                  </a:ext>
                </a:extLst>
              </a:tr>
              <a:tr h="274570">
                <a:tc>
                  <a:txBody>
                    <a:bodyPr/>
                    <a:lstStyle/>
                    <a:p>
                      <a:r>
                        <a:rPr lang="sv-SE" sz="1400" dirty="0">
                          <a:effectLst/>
                        </a:rPr>
                        <a:t>Påssjuka</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34382315"/>
                  </a:ext>
                </a:extLst>
              </a:tr>
              <a:tr h="274570">
                <a:tc>
                  <a:txBody>
                    <a:bodyPr/>
                    <a:lstStyle/>
                    <a:p>
                      <a:r>
                        <a:rPr lang="sv-SE" sz="1400" dirty="0">
                          <a:effectLst/>
                        </a:rPr>
                        <a:t>Röda hund</a:t>
                      </a:r>
                      <a:endParaRPr lang="sv-SE" sz="1400" dirty="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solidFill>
                          <a:srgbClr val="2D2829"/>
                        </a:solidFill>
                        <a:effectLst/>
                        <a:latin typeface="Arial" panose="020B0604020202020204" pitchFamily="34" charset="0"/>
                        <a:cs typeface="Arial" panose="020B0604020202020204" pitchFamily="34" charset="0"/>
                      </a:endParaRPr>
                    </a:p>
                  </a:txBody>
                  <a:tcPr marL="47625" marR="47625" marT="0" marB="0"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tc>
                  <a:txBody>
                    <a:bodyPr/>
                    <a:lstStyle/>
                    <a:p>
                      <a:r>
                        <a:rPr lang="sv-SE" sz="1400" dirty="0"/>
                        <a:t>Dos 1</a:t>
                      </a:r>
                      <a:endParaRPr lang="sv-SE" sz="1400" dirty="0">
                        <a:latin typeface="Arial" panose="020B0604020202020204" pitchFamily="34" charset="0"/>
                        <a:cs typeface="Arial" panose="020B0604020202020204" pitchFamily="34" charset="0"/>
                      </a:endParaRPr>
                    </a:p>
                  </a:txBody>
                  <a:tcPr anchor="ctr"/>
                </a:tc>
                <a:tc>
                  <a:txBody>
                    <a:bodyPr/>
                    <a:lstStyle/>
                    <a:p>
                      <a:endParaRPr lang="sv-SE" sz="140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59878372"/>
                  </a:ext>
                </a:extLst>
              </a:tr>
            </a:tbl>
          </a:graphicData>
        </a:graphic>
      </p:graphicFrame>
      <p:sp>
        <p:nvSpPr>
          <p:cNvPr id="5" name="Platshållare för datum 3">
            <a:extLst>
              <a:ext uri="{FF2B5EF4-FFF2-40B4-BE49-F238E27FC236}">
                <a16:creationId xmlns:a16="http://schemas.microsoft.com/office/drawing/2014/main" id="{25D530EA-90E8-E642-866C-B3673B47F5D0}"/>
              </a:ext>
            </a:extLst>
          </p:cNvPr>
          <p:cNvSpPr>
            <a:spLocks noGrp="1"/>
          </p:cNvSpPr>
          <p:nvPr>
            <p:ph type="dt" sz="half" idx="14"/>
          </p:nvPr>
        </p:nvSpPr>
        <p:spPr>
          <a:xfrm>
            <a:off x="9781032" y="6452047"/>
            <a:ext cx="1440000" cy="324000"/>
          </a:xfrm>
        </p:spPr>
        <p:txBody>
          <a:bodyPr/>
          <a:lstStyle/>
          <a:p>
            <a:r>
              <a:rPr lang="sv-SE"/>
              <a:t>Region Halland  │</a:t>
            </a:r>
          </a:p>
        </p:txBody>
      </p:sp>
      <p:sp>
        <p:nvSpPr>
          <p:cNvPr id="8" name="textruta 7">
            <a:extLst>
              <a:ext uri="{FF2B5EF4-FFF2-40B4-BE49-F238E27FC236}">
                <a16:creationId xmlns:a16="http://schemas.microsoft.com/office/drawing/2014/main" id="{F756CFD5-F8BF-8841-9079-F40E3BCA5491}"/>
              </a:ext>
            </a:extLst>
          </p:cNvPr>
          <p:cNvSpPr txBox="1"/>
          <p:nvPr/>
        </p:nvSpPr>
        <p:spPr>
          <a:xfrm>
            <a:off x="803274" y="6475159"/>
            <a:ext cx="7051040" cy="276999"/>
          </a:xfrm>
          <a:prstGeom prst="rect">
            <a:avLst/>
          </a:prstGeom>
          <a:noFill/>
        </p:spPr>
        <p:txBody>
          <a:bodyPr wrap="square">
            <a:spAutoFit/>
          </a:bodyPr>
          <a:lstStyle/>
          <a:p>
            <a:r>
              <a:rPr lang="sv-SE" sz="1200" b="1">
                <a:solidFill>
                  <a:schemeClr val="bg1"/>
                </a:solidFill>
              </a:rPr>
              <a:t>Träff 1 (Barnet vid 4-6 veckors ålder)</a:t>
            </a:r>
          </a:p>
        </p:txBody>
      </p:sp>
      <p:sp>
        <p:nvSpPr>
          <p:cNvPr id="6" name="Platshållare för bildnummer 4">
            <a:extLst>
              <a:ext uri="{FF2B5EF4-FFF2-40B4-BE49-F238E27FC236}">
                <a16:creationId xmlns:a16="http://schemas.microsoft.com/office/drawing/2014/main" id="{F3A2A728-1318-9442-B645-2B3879AC7808}"/>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22</a:t>
            </a:fld>
            <a:endParaRPr lang="sv-SE"/>
          </a:p>
        </p:txBody>
      </p:sp>
    </p:spTree>
    <p:extLst>
      <p:ext uri="{BB962C8B-B14F-4D97-AF65-F5344CB8AC3E}">
        <p14:creationId xmlns:p14="http://schemas.microsoft.com/office/powerpoint/2010/main" val="2945962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C2F720E-C07B-3F55-9CCC-6E48C3153B00}"/>
              </a:ext>
            </a:extLst>
          </p:cNvPr>
          <p:cNvSpPr>
            <a:spLocks noGrp="1"/>
          </p:cNvSpPr>
          <p:nvPr>
            <p:ph type="title"/>
          </p:nvPr>
        </p:nvSpPr>
        <p:spPr/>
        <p:txBody>
          <a:bodyPr/>
          <a:lstStyle/>
          <a:p>
            <a:pPr fontAlgn="base">
              <a:lnSpc>
                <a:spcPct val="100000"/>
              </a:lnSpc>
              <a:spcAft>
                <a:spcPct val="0"/>
              </a:spcAft>
              <a:defRPr/>
            </a:pPr>
            <a:r>
              <a:rPr lang="sv-SE" altLang="sv-SE" kern="0">
                <a:solidFill>
                  <a:srgbClr val="000000"/>
                </a:solidFill>
                <a:ea typeface="+mn-ea"/>
                <a:cs typeface="+mn-cs"/>
              </a:rPr>
              <a:t>Råd om vård dygnet runt</a:t>
            </a:r>
            <a:endParaRPr lang="sv-SE"/>
          </a:p>
        </p:txBody>
      </p:sp>
      <p:sp>
        <p:nvSpPr>
          <p:cNvPr id="4" name="Platshållare för datum 3">
            <a:extLst>
              <a:ext uri="{FF2B5EF4-FFF2-40B4-BE49-F238E27FC236}">
                <a16:creationId xmlns:a16="http://schemas.microsoft.com/office/drawing/2014/main" id="{36368643-E369-F855-052B-096204D0C63E}"/>
              </a:ext>
            </a:extLst>
          </p:cNvPr>
          <p:cNvSpPr>
            <a:spLocks noGrp="1"/>
          </p:cNvSpPr>
          <p:nvPr>
            <p:ph type="dt" sz="half" idx="14"/>
          </p:nvPr>
        </p:nvSpPr>
        <p:spPr/>
        <p:txBody>
          <a:bodyPr/>
          <a:lstStyle/>
          <a:p>
            <a:r>
              <a:rPr lang="sv-SE"/>
              <a:t>Region Halland  │</a:t>
            </a:r>
          </a:p>
        </p:txBody>
      </p:sp>
      <p:sp>
        <p:nvSpPr>
          <p:cNvPr id="6" name="Platshållare för bildnummer 5">
            <a:extLst>
              <a:ext uri="{FF2B5EF4-FFF2-40B4-BE49-F238E27FC236}">
                <a16:creationId xmlns:a16="http://schemas.microsoft.com/office/drawing/2014/main" id="{99D8DEA6-B366-7B88-A56C-EA8379752D04}"/>
              </a:ext>
            </a:extLst>
          </p:cNvPr>
          <p:cNvSpPr>
            <a:spLocks noGrp="1"/>
          </p:cNvSpPr>
          <p:nvPr>
            <p:ph type="sldNum" sz="quarter" idx="16"/>
          </p:nvPr>
        </p:nvSpPr>
        <p:spPr/>
        <p:txBody>
          <a:bodyPr/>
          <a:lstStyle/>
          <a:p>
            <a:fld id="{E8645303-2AAE-45D1-913A-B06AE6474513}" type="slidenum">
              <a:rPr lang="sv-SE" smtClean="0"/>
              <a:pPr/>
              <a:t>23</a:t>
            </a:fld>
            <a:endParaRPr lang="sv-SE"/>
          </a:p>
        </p:txBody>
      </p:sp>
      <p:pic>
        <p:nvPicPr>
          <p:cNvPr id="9" name="Bildobjekt 8">
            <a:extLst>
              <a:ext uri="{FF2B5EF4-FFF2-40B4-BE49-F238E27FC236}">
                <a16:creationId xmlns:a16="http://schemas.microsoft.com/office/drawing/2014/main" id="{491CD86A-242B-E62D-21E9-A3D18A0D93F7}"/>
              </a:ext>
            </a:extLst>
          </p:cNvPr>
          <p:cNvPicPr>
            <a:picLocks noChangeAspect="1"/>
          </p:cNvPicPr>
          <p:nvPr/>
        </p:nvPicPr>
        <p:blipFill>
          <a:blip r:embed="rId3"/>
          <a:stretch>
            <a:fillRect/>
          </a:stretch>
        </p:blipFill>
        <p:spPr>
          <a:xfrm>
            <a:off x="8264819" y="2585706"/>
            <a:ext cx="3615070" cy="3615070"/>
          </a:xfrm>
          <a:prstGeom prst="rect">
            <a:avLst/>
          </a:prstGeom>
        </p:spPr>
      </p:pic>
      <p:sp>
        <p:nvSpPr>
          <p:cNvPr id="7" name="textruta 6">
            <a:extLst>
              <a:ext uri="{FF2B5EF4-FFF2-40B4-BE49-F238E27FC236}">
                <a16:creationId xmlns:a16="http://schemas.microsoft.com/office/drawing/2014/main" id="{03B1EF51-AA68-0F48-A8AB-EBAB5178603E}"/>
              </a:ext>
            </a:extLst>
          </p:cNvPr>
          <p:cNvSpPr txBox="1"/>
          <p:nvPr/>
        </p:nvSpPr>
        <p:spPr>
          <a:xfrm>
            <a:off x="803274" y="6475159"/>
            <a:ext cx="7051040" cy="276999"/>
          </a:xfrm>
          <a:prstGeom prst="rect">
            <a:avLst/>
          </a:prstGeom>
          <a:noFill/>
        </p:spPr>
        <p:txBody>
          <a:bodyPr wrap="square">
            <a:spAutoFit/>
          </a:bodyPr>
          <a:lstStyle/>
          <a:p>
            <a:r>
              <a:rPr lang="sv-SE" sz="1200" b="1">
                <a:solidFill>
                  <a:schemeClr val="bg1"/>
                </a:solidFill>
              </a:rPr>
              <a:t>Träff 1 (Barnet vid 4-6 veckors ålder)</a:t>
            </a:r>
          </a:p>
        </p:txBody>
      </p:sp>
      <p:sp>
        <p:nvSpPr>
          <p:cNvPr id="5" name="Platshållare för innehåll 2">
            <a:extLst>
              <a:ext uri="{FF2B5EF4-FFF2-40B4-BE49-F238E27FC236}">
                <a16:creationId xmlns:a16="http://schemas.microsoft.com/office/drawing/2014/main" id="{16568827-6867-B3CA-4A23-22A761035026}"/>
              </a:ext>
            </a:extLst>
          </p:cNvPr>
          <p:cNvSpPr txBox="1">
            <a:spLocks/>
          </p:cNvSpPr>
          <p:nvPr/>
        </p:nvSpPr>
        <p:spPr>
          <a:xfrm>
            <a:off x="803273" y="1665288"/>
            <a:ext cx="8007351" cy="4387642"/>
          </a:xfrm>
          <a:prstGeom prst="rect">
            <a:avLst/>
          </a:prstGeom>
        </p:spPr>
        <p:txBody>
          <a:bodyPr vert="horz" lIns="0" tIns="0" rIns="0" bIns="0" rtlCol="0" anchor="t">
            <a:noAutofit/>
          </a:bodyPr>
          <a:lstStyle>
            <a:lvl1pPr marL="288000" indent="-288000" algn="l" defTabSz="914400" rtl="0" eaLnBrk="1" latinLnBrk="0" hangingPunct="1">
              <a:lnSpc>
                <a:spcPct val="100000"/>
              </a:lnSpc>
              <a:spcBef>
                <a:spcPts val="1200"/>
              </a:spcBef>
              <a:buClr>
                <a:schemeClr val="tx2"/>
              </a:buClr>
              <a:buFont typeface="Arial" panose="020B0604020202020204" pitchFamily="34" charset="0"/>
              <a:buChar char="●"/>
              <a:defRPr sz="2000" kern="1200">
                <a:solidFill>
                  <a:schemeClr val="tx1"/>
                </a:solidFill>
                <a:latin typeface="+mn-lt"/>
                <a:ea typeface="+mn-ea"/>
                <a:cs typeface="+mn-cs"/>
              </a:defRPr>
            </a:lvl1pPr>
            <a:lvl2pPr marL="504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2pPr>
            <a:lvl3pPr marL="756000" indent="-288000" algn="l" defTabSz="914400" rtl="0" eaLnBrk="1" latinLnBrk="0" hangingPunct="1">
              <a:lnSpc>
                <a:spcPct val="100000"/>
              </a:lnSpc>
              <a:spcBef>
                <a:spcPts val="600"/>
              </a:spcBef>
              <a:buClr>
                <a:schemeClr val="tx2"/>
              </a:buClr>
              <a:buFont typeface="Arial" panose="020B0604020202020204" pitchFamily="34" charset="0"/>
              <a:buChar char="●"/>
              <a:defRPr sz="2000" kern="1200">
                <a:solidFill>
                  <a:schemeClr val="tx1"/>
                </a:solidFill>
                <a:latin typeface="+mn-lt"/>
                <a:ea typeface="+mn-ea"/>
                <a:cs typeface="+mn-cs"/>
              </a:defRPr>
            </a:lvl3pPr>
            <a:lvl4pPr marL="9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188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5pPr>
            <a:lvl6pPr marL="1440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6pPr>
            <a:lvl7pPr marL="1656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7pPr>
            <a:lvl8pPr marL="1872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8pPr>
            <a:lvl9pPr marL="2124000" indent="-288000" algn="l" defTabSz="914400" rtl="0" eaLnBrk="1" latinLnBrk="0" hangingPunct="1">
              <a:lnSpc>
                <a:spcPct val="10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9pPr>
          </a:lstStyle>
          <a:p>
            <a:pPr marL="287655" indent="-287655">
              <a:spcBef>
                <a:spcPts val="0"/>
              </a:spcBef>
            </a:pPr>
            <a:r>
              <a:rPr lang="sv-SE" dirty="0">
                <a:solidFill>
                  <a:srgbClr val="2D2829"/>
                </a:solidFill>
                <a:latin typeface="Arial"/>
                <a:cs typeface="Arial"/>
              </a:rPr>
              <a:t>På 1177.se/Halland kan du läsa om sjukdomar och behandlingar. Här kan du också hitta vårdmottagningar och använda e-tjänster för att kontakta vården</a:t>
            </a:r>
            <a:endParaRPr lang="en-US"/>
          </a:p>
          <a:p>
            <a:pPr marL="0" indent="0">
              <a:spcBef>
                <a:spcPts val="0"/>
              </a:spcBef>
              <a:buNone/>
            </a:pPr>
            <a:endParaRPr lang="sv-SE" dirty="0">
              <a:solidFill>
                <a:srgbClr val="2D2829"/>
              </a:solidFill>
              <a:latin typeface="Arial"/>
              <a:cs typeface="Arial"/>
            </a:endParaRPr>
          </a:p>
          <a:p>
            <a:pPr marL="287655" indent="-287655">
              <a:spcBef>
                <a:spcPts val="0"/>
              </a:spcBef>
            </a:pPr>
            <a:r>
              <a:rPr lang="sv-SE" dirty="0">
                <a:solidFill>
                  <a:srgbClr val="2D2829"/>
                </a:solidFill>
                <a:latin typeface="Arial"/>
                <a:cs typeface="Arial"/>
              </a:rPr>
              <a:t>1177 är också ett telefonnummer du kan ringa för sjukvårdsrådgivning, det är alltid tillgängligt, hela dygnet året runt </a:t>
            </a:r>
            <a:endParaRPr lang="sv-SE" dirty="0">
              <a:solidFill>
                <a:srgbClr val="000000"/>
              </a:solidFill>
              <a:latin typeface="Arial"/>
              <a:cs typeface="Arial"/>
            </a:endParaRPr>
          </a:p>
          <a:p>
            <a:pPr marL="0" indent="0">
              <a:spcBef>
                <a:spcPts val="0"/>
              </a:spcBef>
              <a:buFont typeface="Arial" panose="020B0604020202020204" pitchFamily="34" charset="0"/>
              <a:buNone/>
            </a:pPr>
            <a:endParaRPr lang="sv-SE" b="1" dirty="0">
              <a:cs typeface="Arial"/>
            </a:endParaRPr>
          </a:p>
          <a:p>
            <a:pPr marL="287655" indent="-287655">
              <a:buFont typeface="Arial" panose="020B0604020202020204" pitchFamily="34" charset="0"/>
              <a:buNone/>
            </a:pPr>
            <a:endParaRPr lang="sv-SE" b="1" dirty="0">
              <a:solidFill>
                <a:srgbClr val="2D2829"/>
              </a:solidFill>
              <a:latin typeface="Arial"/>
              <a:cs typeface="Arial"/>
            </a:endParaRPr>
          </a:p>
          <a:p>
            <a:pPr marL="342900" indent="-342900">
              <a:buFont typeface="Arial" panose="020B0604020202020204" pitchFamily="34" charset="0"/>
              <a:buChar char="•"/>
            </a:pPr>
            <a:endParaRPr lang="sv-SE" b="1" dirty="0">
              <a:solidFill>
                <a:srgbClr val="2D2829"/>
              </a:solidFill>
              <a:highlight>
                <a:srgbClr val="FFFF00"/>
              </a:highlight>
              <a:latin typeface="Arial"/>
              <a:cs typeface="Arial"/>
            </a:endParaRPr>
          </a:p>
          <a:p>
            <a:pPr marL="342900" indent="-342900">
              <a:buFont typeface="Arial" panose="020B0604020202020204" pitchFamily="34" charset="0"/>
              <a:buChar char="•"/>
            </a:pPr>
            <a:endParaRPr lang="sv-SE" b="1" dirty="0">
              <a:solidFill>
                <a:srgbClr val="2D2829"/>
              </a:solidFill>
              <a:highlight>
                <a:srgbClr val="FFFF00"/>
              </a:highlight>
              <a:latin typeface="Arial"/>
              <a:cs typeface="Arial"/>
            </a:endParaRPr>
          </a:p>
        </p:txBody>
      </p:sp>
    </p:spTree>
    <p:extLst>
      <p:ext uri="{BB962C8B-B14F-4D97-AF65-F5344CB8AC3E}">
        <p14:creationId xmlns:p14="http://schemas.microsoft.com/office/powerpoint/2010/main" val="987043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665539-6B9D-46C0-A149-71BD101CBA2E}"/>
              </a:ext>
            </a:extLst>
          </p:cNvPr>
          <p:cNvSpPr>
            <a:spLocks noGrp="1"/>
          </p:cNvSpPr>
          <p:nvPr>
            <p:ph type="title"/>
          </p:nvPr>
        </p:nvSpPr>
        <p:spPr>
          <a:xfrm>
            <a:off x="224972" y="4979420"/>
            <a:ext cx="11742057" cy="1296000"/>
          </a:xfrm>
        </p:spPr>
        <p:txBody>
          <a:bodyPr/>
          <a:lstStyle/>
          <a:p>
            <a:pPr marL="342900" indent="-342900"/>
            <a:r>
              <a:rPr lang="sv-SE" sz="1600" b="1" dirty="0">
                <a:latin typeface="Arial"/>
                <a:cs typeface="Arial"/>
              </a:rPr>
              <a:t>Producerat av regionkontorets strategiska barnhälsovård 2023</a:t>
            </a:r>
            <a:br>
              <a:rPr lang="sv-SE" sz="1600" b="1" dirty="0">
                <a:latin typeface="Arial"/>
                <a:cs typeface="Arial"/>
              </a:rPr>
            </a:br>
            <a:br>
              <a:rPr lang="sv-SE" sz="1600" b="1" dirty="0">
                <a:latin typeface="Arial"/>
                <a:cs typeface="Arial"/>
              </a:rPr>
            </a:br>
            <a:r>
              <a:rPr lang="sv-SE" sz="1600" dirty="0">
                <a:solidFill>
                  <a:srgbClr val="2D2829"/>
                </a:solidFill>
                <a:latin typeface="Arial"/>
                <a:cs typeface="Arial"/>
              </a:rPr>
              <a:t>Gerd Almquist-</a:t>
            </a:r>
            <a:r>
              <a:rPr lang="sv-SE" sz="1600" dirty="0" err="1">
                <a:solidFill>
                  <a:srgbClr val="2D2829"/>
                </a:solidFill>
                <a:latin typeface="Arial"/>
                <a:cs typeface="Arial"/>
              </a:rPr>
              <a:t>Tangen</a:t>
            </a:r>
            <a:r>
              <a:rPr lang="sv-SE" sz="1600" dirty="0">
                <a:solidFill>
                  <a:srgbClr val="2D2829"/>
                </a:solidFill>
                <a:latin typeface="Arial"/>
                <a:cs typeface="Arial"/>
              </a:rPr>
              <a:t>, barnhälsovårdsstrateg</a:t>
            </a:r>
            <a:br>
              <a:rPr lang="sv-SE" sz="1600" dirty="0">
                <a:latin typeface="Arial"/>
                <a:cs typeface="Arial"/>
              </a:rPr>
            </a:br>
            <a:r>
              <a:rPr lang="sv-SE" sz="1600" dirty="0">
                <a:solidFill>
                  <a:srgbClr val="2D2829"/>
                </a:solidFill>
                <a:latin typeface="Arial"/>
                <a:cs typeface="Arial"/>
              </a:rPr>
              <a:t>Regionkontoret, </a:t>
            </a:r>
            <a:r>
              <a:rPr lang="sv-SE" sz="1600" dirty="0">
                <a:solidFill>
                  <a:srgbClr val="2D2829"/>
                </a:solidFill>
                <a:latin typeface="Arial"/>
                <a:cs typeface="Arial"/>
                <a:hlinkClick r:id="rId3"/>
              </a:rPr>
              <a:t>gerd.almquist-tangen@regionhalland.se</a:t>
            </a:r>
            <a:br>
              <a:rPr lang="sv-SE" sz="1600" dirty="0">
                <a:latin typeface="Arial"/>
                <a:cs typeface="Arial"/>
              </a:rPr>
            </a:br>
            <a:br>
              <a:rPr lang="sv-SE" sz="1600" dirty="0">
                <a:latin typeface="Arial" panose="020B0604020202020204" pitchFamily="34" charset="0"/>
                <a:cs typeface="Arial" panose="020B0604020202020204" pitchFamily="34" charset="0"/>
              </a:rPr>
            </a:br>
            <a:endParaRPr lang="sv-SE" sz="1600">
              <a:cs typeface="Arial"/>
            </a:endParaRPr>
          </a:p>
        </p:txBody>
      </p:sp>
      <p:sp>
        <p:nvSpPr>
          <p:cNvPr id="4" name="Platshållare för datum 3"/>
          <p:cNvSpPr>
            <a:spLocks noGrp="1"/>
          </p:cNvSpPr>
          <p:nvPr>
            <p:ph type="dt" sz="half" idx="10"/>
          </p:nvPr>
        </p:nvSpPr>
        <p:spPr bwMode="white">
          <a:xfrm>
            <a:off x="9781032" y="6452047"/>
            <a:ext cx="1440000" cy="324000"/>
          </a:xfrm>
          <a:prstGeom prst="rect">
            <a:avLst/>
          </a:prstGeom>
        </p:spPr>
        <p:txBody>
          <a:bodyPr vert="horz" lIns="0" tIns="0" rIns="0" bIns="0" rtlCol="0" anchor="ctr"/>
          <a:lstStyle>
            <a:defPPr>
              <a:defRPr lang="sv-SE"/>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Region Halland  │</a:t>
            </a:r>
          </a:p>
        </p:txBody>
      </p:sp>
      <p:sp>
        <p:nvSpPr>
          <p:cNvPr id="5" name="Platshållare för sidfot 4"/>
          <p:cNvSpPr>
            <a:spLocks noGrp="1"/>
          </p:cNvSpPr>
          <p:nvPr>
            <p:ph type="ftr" sz="quarter" idx="11"/>
          </p:nvPr>
        </p:nvSpPr>
        <p:spPr bwMode="white">
          <a:xfrm>
            <a:off x="809625" y="6452047"/>
            <a:ext cx="4114800"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Halland – Bästa livsplatsen</a:t>
            </a:r>
          </a:p>
        </p:txBody>
      </p:sp>
      <p:sp>
        <p:nvSpPr>
          <p:cNvPr id="6" name="Platshållare för bildnummer 5"/>
          <p:cNvSpPr>
            <a:spLocks noGrp="1"/>
          </p:cNvSpPr>
          <p:nvPr>
            <p:ph type="sldNum" sz="quarter" idx="12"/>
          </p:nvPr>
        </p:nvSpPr>
        <p:spPr bwMode="white">
          <a:xfrm>
            <a:off x="11227469" y="6452047"/>
            <a:ext cx="216000" cy="324000"/>
          </a:xfrm>
          <a:prstGeom prst="rect">
            <a:avLst/>
          </a:prstGeom>
        </p:spPr>
        <p:txBody>
          <a:bodyPr vert="horz" lIns="0" tIns="0" rIns="0" bIns="0" rtlCol="0" anchor="ctr"/>
          <a:lstStyle>
            <a:defPPr>
              <a:defRPr lang="sv-SE"/>
            </a:defPPr>
            <a:lvl1pPr marL="0" algn="l"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8645303-2AAE-45D1-913A-B06AE6474513}" type="slidenum">
              <a:rPr lang="sv-SE" smtClean="0"/>
              <a:pPr/>
              <a:t>24</a:t>
            </a:fld>
            <a:endParaRPr lang="sv-SE"/>
          </a:p>
        </p:txBody>
      </p:sp>
    </p:spTree>
    <p:extLst>
      <p:ext uri="{BB962C8B-B14F-4D97-AF65-F5344CB8AC3E}">
        <p14:creationId xmlns:p14="http://schemas.microsoft.com/office/powerpoint/2010/main" val="308488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007E67-5035-F547-B75B-F11588132598}"/>
              </a:ext>
            </a:extLst>
          </p:cNvPr>
          <p:cNvSpPr>
            <a:spLocks noGrp="1"/>
          </p:cNvSpPr>
          <p:nvPr>
            <p:ph type="title"/>
          </p:nvPr>
        </p:nvSpPr>
        <p:spPr/>
        <p:txBody>
          <a:bodyPr/>
          <a:lstStyle/>
          <a:p>
            <a:r>
              <a:rPr lang="sv-SE"/>
              <a:t>Det kompetenta barnet</a:t>
            </a:r>
          </a:p>
        </p:txBody>
      </p:sp>
      <p:sp>
        <p:nvSpPr>
          <p:cNvPr id="3" name="Platshållare för innehåll 2">
            <a:extLst>
              <a:ext uri="{FF2B5EF4-FFF2-40B4-BE49-F238E27FC236}">
                <a16:creationId xmlns:a16="http://schemas.microsoft.com/office/drawing/2014/main" id="{3C05BC13-8D10-D443-BAFC-A0F87E013197}"/>
              </a:ext>
            </a:extLst>
          </p:cNvPr>
          <p:cNvSpPr>
            <a:spLocks noGrp="1"/>
          </p:cNvSpPr>
          <p:nvPr>
            <p:ph sz="quarter" idx="13"/>
          </p:nvPr>
        </p:nvSpPr>
        <p:spPr/>
        <p:txBody>
          <a:bodyPr/>
          <a:lstStyle/>
          <a:p>
            <a:pPr marL="0" indent="0">
              <a:buNone/>
            </a:pPr>
            <a:r>
              <a:rPr lang="sv-SE" sz="2000">
                <a:solidFill>
                  <a:srgbClr val="2D2829"/>
                </a:solidFill>
                <a:effectLst/>
                <a:latin typeface="Arial" panose="020B0604020202020204" pitchFamily="34" charset="0"/>
                <a:cs typeface="Arial" panose="020B0604020202020204" pitchFamily="34" charset="0"/>
              </a:rPr>
              <a:t>Ditt barn </a:t>
            </a:r>
          </a:p>
          <a:p>
            <a:r>
              <a:rPr lang="sv-SE" sz="2000">
                <a:solidFill>
                  <a:srgbClr val="2D2829"/>
                </a:solidFill>
                <a:effectLst/>
                <a:latin typeface="Arial" panose="020B0604020202020204" pitchFamily="34" charset="0"/>
                <a:cs typeface="Arial" panose="020B0604020202020204" pitchFamily="34" charset="0"/>
              </a:rPr>
              <a:t>känner igen din röst</a:t>
            </a:r>
          </a:p>
          <a:p>
            <a:r>
              <a:rPr lang="sv-SE">
                <a:solidFill>
                  <a:srgbClr val="2D2829"/>
                </a:solidFill>
                <a:latin typeface="Arial" panose="020B0604020202020204" pitchFamily="34" charset="0"/>
                <a:cs typeface="Arial" panose="020B0604020202020204" pitchFamily="34" charset="0"/>
              </a:rPr>
              <a:t>k</a:t>
            </a:r>
            <a:r>
              <a:rPr lang="sv-SE" sz="2000">
                <a:solidFill>
                  <a:srgbClr val="2D2829"/>
                </a:solidFill>
                <a:effectLst/>
                <a:latin typeface="Arial" panose="020B0604020202020204" pitchFamily="34" charset="0"/>
                <a:cs typeface="Arial" panose="020B0604020202020204" pitchFamily="34" charset="0"/>
              </a:rPr>
              <a:t>änner igen din unika doft</a:t>
            </a:r>
          </a:p>
          <a:p>
            <a:r>
              <a:rPr lang="sv-SE">
                <a:solidFill>
                  <a:srgbClr val="2D2829"/>
                </a:solidFill>
                <a:latin typeface="Arial" panose="020B0604020202020204" pitchFamily="34" charset="0"/>
                <a:cs typeface="Arial" panose="020B0604020202020204" pitchFamily="34" charset="0"/>
              </a:rPr>
              <a:t>k</a:t>
            </a:r>
            <a:r>
              <a:rPr lang="sv-SE" sz="2000">
                <a:solidFill>
                  <a:srgbClr val="2D2829"/>
                </a:solidFill>
                <a:effectLst/>
                <a:latin typeface="Arial" panose="020B0604020202020204" pitchFamily="34" charset="0"/>
                <a:cs typeface="Arial" panose="020B0604020202020204" pitchFamily="34" charset="0"/>
              </a:rPr>
              <a:t>änner igen din bröstmjölk</a:t>
            </a:r>
          </a:p>
          <a:p>
            <a:r>
              <a:rPr lang="sv-SE">
                <a:solidFill>
                  <a:srgbClr val="2D2829"/>
                </a:solidFill>
                <a:latin typeface="Arial" panose="020B0604020202020204" pitchFamily="34" charset="0"/>
                <a:cs typeface="Arial" panose="020B0604020202020204" pitchFamily="34" charset="0"/>
              </a:rPr>
              <a:t>h</a:t>
            </a:r>
            <a:r>
              <a:rPr lang="sv-SE" sz="2000">
                <a:solidFill>
                  <a:srgbClr val="2D2829"/>
                </a:solidFill>
                <a:effectLst/>
                <a:latin typeface="Arial" panose="020B0604020202020204" pitchFamily="34" charset="0"/>
                <a:cs typeface="Arial" panose="020B0604020202020204" pitchFamily="34" charset="0"/>
              </a:rPr>
              <a:t>ar en alldeles egen personlighet</a:t>
            </a:r>
          </a:p>
          <a:p>
            <a:endParaRPr lang="sv-SE"/>
          </a:p>
        </p:txBody>
      </p:sp>
      <p:sp>
        <p:nvSpPr>
          <p:cNvPr id="6" name="Platshållare för datum 3">
            <a:extLst>
              <a:ext uri="{FF2B5EF4-FFF2-40B4-BE49-F238E27FC236}">
                <a16:creationId xmlns:a16="http://schemas.microsoft.com/office/drawing/2014/main" id="{D5103F85-7B89-814A-A8C3-6BBFF53249A9}"/>
              </a:ext>
            </a:extLst>
          </p:cNvPr>
          <p:cNvSpPr>
            <a:spLocks noGrp="1"/>
          </p:cNvSpPr>
          <p:nvPr>
            <p:ph type="dt" sz="half" idx="14"/>
          </p:nvPr>
        </p:nvSpPr>
        <p:spPr/>
        <p:txBody>
          <a:bodyPr/>
          <a:lstStyle/>
          <a:p>
            <a:r>
              <a:rPr lang="sv-SE"/>
              <a:t>Region Halland  │</a:t>
            </a:r>
          </a:p>
        </p:txBody>
      </p:sp>
      <p:pic>
        <p:nvPicPr>
          <p:cNvPr id="4" name="Platshållare för innehåll 5">
            <a:extLst>
              <a:ext uri="{FF2B5EF4-FFF2-40B4-BE49-F238E27FC236}">
                <a16:creationId xmlns:a16="http://schemas.microsoft.com/office/drawing/2014/main" id="{E0D8D9A6-96C0-054C-99D5-082692EA360B}"/>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5" name="Bildobjekt 4">
            <a:extLst>
              <a:ext uri="{FF2B5EF4-FFF2-40B4-BE49-F238E27FC236}">
                <a16:creationId xmlns:a16="http://schemas.microsoft.com/office/drawing/2014/main" id="{5019E9D3-3FA7-EB40-97B5-31081991AAE7}"/>
              </a:ext>
            </a:extLst>
          </p:cNvPr>
          <p:cNvPicPr>
            <a:picLocks noChangeAspect="1"/>
          </p:cNvPicPr>
          <p:nvPr/>
        </p:nvPicPr>
        <p:blipFill>
          <a:blip r:embed="rId4"/>
          <a:stretch>
            <a:fillRect/>
          </a:stretch>
        </p:blipFill>
        <p:spPr>
          <a:xfrm>
            <a:off x="7750919" y="893674"/>
            <a:ext cx="3855641" cy="4144097"/>
          </a:xfrm>
          <a:prstGeom prst="rect">
            <a:avLst/>
          </a:prstGeom>
        </p:spPr>
      </p:pic>
      <p:sp>
        <p:nvSpPr>
          <p:cNvPr id="8" name="textruta 7">
            <a:extLst>
              <a:ext uri="{FF2B5EF4-FFF2-40B4-BE49-F238E27FC236}">
                <a16:creationId xmlns:a16="http://schemas.microsoft.com/office/drawing/2014/main" id="{F2F51613-1381-E642-92B5-E7DDCFF3D4C7}"/>
              </a:ext>
            </a:extLst>
          </p:cNvPr>
          <p:cNvSpPr txBox="1"/>
          <p:nvPr/>
        </p:nvSpPr>
        <p:spPr>
          <a:xfrm>
            <a:off x="803274" y="6475159"/>
            <a:ext cx="7051040" cy="276999"/>
          </a:xfrm>
          <a:prstGeom prst="rect">
            <a:avLst/>
          </a:prstGeom>
          <a:noFill/>
        </p:spPr>
        <p:txBody>
          <a:bodyPr wrap="square">
            <a:spAutoFit/>
          </a:bodyPr>
          <a:lstStyle/>
          <a:p>
            <a:r>
              <a:rPr lang="sv-SE" sz="1200" b="1">
                <a:solidFill>
                  <a:schemeClr val="bg1"/>
                </a:solidFill>
              </a:rPr>
              <a:t>Träff 1 (Barnet vid 4-6 veckors ålder)</a:t>
            </a:r>
          </a:p>
        </p:txBody>
      </p:sp>
      <p:sp>
        <p:nvSpPr>
          <p:cNvPr id="9" name="Platshållare för bildnummer 4">
            <a:extLst>
              <a:ext uri="{FF2B5EF4-FFF2-40B4-BE49-F238E27FC236}">
                <a16:creationId xmlns:a16="http://schemas.microsoft.com/office/drawing/2014/main" id="{5C1C7B96-51AC-D347-ADD5-FA960E106F11}"/>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3</a:t>
            </a:fld>
            <a:endParaRPr lang="sv-SE"/>
          </a:p>
        </p:txBody>
      </p:sp>
    </p:spTree>
    <p:extLst>
      <p:ext uri="{BB962C8B-B14F-4D97-AF65-F5344CB8AC3E}">
        <p14:creationId xmlns:p14="http://schemas.microsoft.com/office/powerpoint/2010/main" val="1701814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AED0B07F-AD16-1E4F-5DF4-62A4F2C02A14}"/>
              </a:ext>
            </a:extLst>
          </p:cNvPr>
          <p:cNvSpPr>
            <a:spLocks noGrp="1"/>
          </p:cNvSpPr>
          <p:nvPr>
            <p:ph type="title"/>
          </p:nvPr>
        </p:nvSpPr>
        <p:spPr/>
        <p:txBody>
          <a:bodyPr/>
          <a:lstStyle/>
          <a:p>
            <a:r>
              <a:rPr lang="sv-SE"/>
              <a:t>Amning och flaskmatning</a:t>
            </a:r>
          </a:p>
        </p:txBody>
      </p:sp>
    </p:spTree>
    <p:extLst>
      <p:ext uri="{BB962C8B-B14F-4D97-AF65-F5344CB8AC3E}">
        <p14:creationId xmlns:p14="http://schemas.microsoft.com/office/powerpoint/2010/main" val="407309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latshållare för innehåll 5">
            <a:extLst>
              <a:ext uri="{FF2B5EF4-FFF2-40B4-BE49-F238E27FC236}">
                <a16:creationId xmlns:a16="http://schemas.microsoft.com/office/drawing/2014/main" id="{BB6BDE0C-994F-9E4A-924B-BBAA4C28EBF4}"/>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2" name="Rubrik 1">
            <a:extLst>
              <a:ext uri="{FF2B5EF4-FFF2-40B4-BE49-F238E27FC236}">
                <a16:creationId xmlns:a16="http://schemas.microsoft.com/office/drawing/2014/main" id="{79CE4F44-D02E-D444-9BF7-2731A03ACE46}"/>
              </a:ext>
            </a:extLst>
          </p:cNvPr>
          <p:cNvSpPr>
            <a:spLocks noGrp="1"/>
          </p:cNvSpPr>
          <p:nvPr>
            <p:ph type="title"/>
          </p:nvPr>
        </p:nvSpPr>
        <p:spPr>
          <a:xfrm>
            <a:off x="803276" y="333374"/>
            <a:ext cx="5635806" cy="2198249"/>
          </a:xfrm>
        </p:spPr>
        <p:txBody>
          <a:bodyPr/>
          <a:lstStyle/>
          <a:p>
            <a:r>
              <a:rPr lang="sv-SE">
                <a:latin typeface="Arial" panose="020B0604020202020204" pitchFamily="34" charset="0"/>
                <a:cs typeface="Arial" panose="020B0604020202020204" pitchFamily="34" charset="0"/>
              </a:rPr>
              <a:t>Maten under barnets första veckor</a:t>
            </a:r>
          </a:p>
        </p:txBody>
      </p:sp>
      <p:sp>
        <p:nvSpPr>
          <p:cNvPr id="12" name="Platshållare för innehåll 11">
            <a:extLst>
              <a:ext uri="{FF2B5EF4-FFF2-40B4-BE49-F238E27FC236}">
                <a16:creationId xmlns:a16="http://schemas.microsoft.com/office/drawing/2014/main" id="{2CC1CBD1-C14C-3D47-A054-172418857043}"/>
              </a:ext>
            </a:extLst>
          </p:cNvPr>
          <p:cNvSpPr>
            <a:spLocks noGrp="1"/>
          </p:cNvSpPr>
          <p:nvPr>
            <p:ph sz="quarter" idx="13"/>
          </p:nvPr>
        </p:nvSpPr>
        <p:spPr>
          <a:xfrm>
            <a:off x="803275" y="2464168"/>
            <a:ext cx="10585450" cy="4535488"/>
          </a:xfrm>
        </p:spPr>
        <p:txBody>
          <a:bodyPr vert="horz" lIns="0" tIns="0" rIns="0" bIns="0" rtlCol="0" anchor="t">
            <a:noAutofit/>
          </a:bodyPr>
          <a:lstStyle/>
          <a:p>
            <a:pPr marL="287655" indent="-287655"/>
            <a:r>
              <a:rPr lang="sv-SE" sz="2000" dirty="0">
                <a:solidFill>
                  <a:srgbClr val="2D2829"/>
                </a:solidFill>
                <a:latin typeface="Arial"/>
                <a:cs typeface="Arial"/>
              </a:rPr>
              <a:t>Barnet behöver lite mat men ofta </a:t>
            </a:r>
            <a:br>
              <a:rPr lang="sv-SE" sz="2000" dirty="0">
                <a:latin typeface="Arial" panose="020B0604020202020204" pitchFamily="34" charset="0"/>
                <a:cs typeface="Arial" panose="020B0604020202020204" pitchFamily="34" charset="0"/>
              </a:rPr>
            </a:br>
            <a:r>
              <a:rPr lang="sv-SE" sz="2000" dirty="0">
                <a:solidFill>
                  <a:srgbClr val="2D2829"/>
                </a:solidFill>
                <a:latin typeface="Arial"/>
                <a:cs typeface="Arial"/>
              </a:rPr>
              <a:t>– barnet har en liten magsäck</a:t>
            </a:r>
            <a:endParaRPr lang="sv-SE"/>
          </a:p>
          <a:p>
            <a:pPr marL="287655" indent="-287655"/>
            <a:r>
              <a:rPr lang="sv-SE" dirty="0">
                <a:solidFill>
                  <a:srgbClr val="2D2829"/>
                </a:solidFill>
                <a:latin typeface="Arial"/>
                <a:cs typeface="Arial"/>
              </a:rPr>
              <a:t>D-vitamindroppar ges från 1 veckas ålder</a:t>
            </a:r>
            <a:endParaRPr lang="sv-SE" dirty="0"/>
          </a:p>
          <a:p>
            <a:pPr marL="0" indent="0">
              <a:buNone/>
            </a:pPr>
            <a:br>
              <a:rPr lang="sv-SE" dirty="0">
                <a:latin typeface="Arial" panose="020B0604020202020204" pitchFamily="34" charset="0"/>
                <a:cs typeface="Arial" panose="020B0604020202020204" pitchFamily="34" charset="0"/>
              </a:rPr>
            </a:br>
            <a:endParaRPr lang="sv-SE" sz="2000">
              <a:solidFill>
                <a:srgbClr val="2D2829"/>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sv-SE">
              <a:solidFill>
                <a:srgbClr val="2D2829"/>
              </a:solidFill>
              <a:latin typeface="Arial" panose="020B0604020202020204" pitchFamily="34" charset="0"/>
              <a:cs typeface="Arial" panose="020B0604020202020204" pitchFamily="34" charset="0"/>
            </a:endParaRPr>
          </a:p>
        </p:txBody>
      </p:sp>
      <p:sp>
        <p:nvSpPr>
          <p:cNvPr id="19" name="Platshållare för datum 3">
            <a:extLst>
              <a:ext uri="{FF2B5EF4-FFF2-40B4-BE49-F238E27FC236}">
                <a16:creationId xmlns:a16="http://schemas.microsoft.com/office/drawing/2014/main" id="{2AF1A2BD-18E9-B749-B461-2D8FF28E64CD}"/>
              </a:ext>
            </a:extLst>
          </p:cNvPr>
          <p:cNvSpPr>
            <a:spLocks noGrp="1"/>
          </p:cNvSpPr>
          <p:nvPr>
            <p:ph type="dt" sz="half" idx="14"/>
          </p:nvPr>
        </p:nvSpPr>
        <p:spPr/>
        <p:txBody>
          <a:bodyPr/>
          <a:lstStyle/>
          <a:p>
            <a:r>
              <a:rPr lang="sv-SE"/>
              <a:t>Region Halland  │</a:t>
            </a:r>
          </a:p>
        </p:txBody>
      </p:sp>
      <p:pic>
        <p:nvPicPr>
          <p:cNvPr id="21" name="Bildobjekt 20">
            <a:extLst>
              <a:ext uri="{FF2B5EF4-FFF2-40B4-BE49-F238E27FC236}">
                <a16:creationId xmlns:a16="http://schemas.microsoft.com/office/drawing/2014/main" id="{7C6C3E95-5DDC-DF4C-A09F-4DB0E60F226E}"/>
              </a:ext>
            </a:extLst>
          </p:cNvPr>
          <p:cNvPicPr>
            <a:picLocks noChangeAspect="1"/>
          </p:cNvPicPr>
          <p:nvPr/>
        </p:nvPicPr>
        <p:blipFill rotWithShape="1">
          <a:blip r:embed="rId4"/>
          <a:srcRect t="50860" r="81594" b="36778"/>
          <a:stretch/>
        </p:blipFill>
        <p:spPr>
          <a:xfrm>
            <a:off x="7263131" y="1805407"/>
            <a:ext cx="4125593" cy="3921093"/>
          </a:xfrm>
          <a:prstGeom prst="rect">
            <a:avLst/>
          </a:prstGeom>
        </p:spPr>
      </p:pic>
      <p:pic>
        <p:nvPicPr>
          <p:cNvPr id="23" name="Platshållare för innehåll 5">
            <a:extLst>
              <a:ext uri="{FF2B5EF4-FFF2-40B4-BE49-F238E27FC236}">
                <a16:creationId xmlns:a16="http://schemas.microsoft.com/office/drawing/2014/main" id="{4891B7B8-C4F4-744B-A0EE-F2BA83591D6C}"/>
              </a:ext>
            </a:extLst>
          </p:cNvPr>
          <p:cNvPicPr>
            <a:picLocks noChangeAspect="1"/>
          </p:cNvPicPr>
          <p:nvPr/>
        </p:nvPicPr>
        <p:blipFill rotWithShape="1">
          <a:blip r:embed="rId3"/>
          <a:srcRect l="82334" t="55276" r="6086" b="33415"/>
          <a:stretch/>
        </p:blipFill>
        <p:spPr>
          <a:xfrm>
            <a:off x="11014075" y="1581731"/>
            <a:ext cx="749300" cy="949893"/>
          </a:xfrm>
          <a:prstGeom prst="rect">
            <a:avLst/>
          </a:prstGeom>
        </p:spPr>
      </p:pic>
      <p:sp>
        <p:nvSpPr>
          <p:cNvPr id="9" name="textruta 8">
            <a:extLst>
              <a:ext uri="{FF2B5EF4-FFF2-40B4-BE49-F238E27FC236}">
                <a16:creationId xmlns:a16="http://schemas.microsoft.com/office/drawing/2014/main" id="{CA10B5F1-04CA-8B42-9600-76CE61E3B519}"/>
              </a:ext>
            </a:extLst>
          </p:cNvPr>
          <p:cNvSpPr txBox="1"/>
          <p:nvPr/>
        </p:nvSpPr>
        <p:spPr>
          <a:xfrm>
            <a:off x="803274" y="6475159"/>
            <a:ext cx="7051040" cy="276999"/>
          </a:xfrm>
          <a:prstGeom prst="rect">
            <a:avLst/>
          </a:prstGeom>
          <a:noFill/>
        </p:spPr>
        <p:txBody>
          <a:bodyPr wrap="square">
            <a:spAutoFit/>
          </a:bodyPr>
          <a:lstStyle/>
          <a:p>
            <a:r>
              <a:rPr lang="sv-SE" sz="1200" b="1">
                <a:solidFill>
                  <a:schemeClr val="bg1"/>
                </a:solidFill>
              </a:rPr>
              <a:t>Träff 1 (Barnet vid 4-6 veckors ålder)</a:t>
            </a:r>
          </a:p>
        </p:txBody>
      </p:sp>
      <p:sp>
        <p:nvSpPr>
          <p:cNvPr id="10" name="Platshållare för bildnummer 4">
            <a:extLst>
              <a:ext uri="{FF2B5EF4-FFF2-40B4-BE49-F238E27FC236}">
                <a16:creationId xmlns:a16="http://schemas.microsoft.com/office/drawing/2014/main" id="{CE1E9662-D2A2-264E-99DD-5A748F4A2A95}"/>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5</a:t>
            </a:fld>
            <a:endParaRPr lang="sv-SE"/>
          </a:p>
        </p:txBody>
      </p:sp>
    </p:spTree>
    <p:extLst>
      <p:ext uri="{BB962C8B-B14F-4D97-AF65-F5344CB8AC3E}">
        <p14:creationId xmlns:p14="http://schemas.microsoft.com/office/powerpoint/2010/main" val="3561714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18A40E0-F6F5-E943-A5A8-AE1287D50811}"/>
              </a:ext>
            </a:extLst>
          </p:cNvPr>
          <p:cNvSpPr>
            <a:spLocks noGrp="1"/>
          </p:cNvSpPr>
          <p:nvPr>
            <p:ph type="title"/>
          </p:nvPr>
        </p:nvSpPr>
        <p:spPr/>
        <p:txBody>
          <a:bodyPr/>
          <a:lstStyle/>
          <a:p>
            <a:r>
              <a:rPr lang="sv-SE" sz="3600">
                <a:latin typeface="Arial" panose="020B0604020202020204" pitchFamily="34" charset="0"/>
                <a:cs typeface="Arial" panose="020B0604020202020204" pitchFamily="34" charset="0"/>
              </a:rPr>
              <a:t>Amning, tid och tålamod</a:t>
            </a:r>
            <a:endParaRPr lang="sv-SE"/>
          </a:p>
        </p:txBody>
      </p:sp>
      <p:sp>
        <p:nvSpPr>
          <p:cNvPr id="4" name="Platshållare för innehåll 3">
            <a:extLst>
              <a:ext uri="{FF2B5EF4-FFF2-40B4-BE49-F238E27FC236}">
                <a16:creationId xmlns:a16="http://schemas.microsoft.com/office/drawing/2014/main" id="{CD8C27D1-14DF-6641-BD6A-E0EBE937ECEB}"/>
              </a:ext>
            </a:extLst>
          </p:cNvPr>
          <p:cNvSpPr>
            <a:spLocks noGrp="1"/>
          </p:cNvSpPr>
          <p:nvPr>
            <p:ph sz="quarter" idx="13"/>
          </p:nvPr>
        </p:nvSpPr>
        <p:spPr/>
        <p:txBody>
          <a:bodyPr vert="horz" lIns="0" tIns="0" rIns="0" bIns="0" rtlCol="0" anchor="t">
            <a:noAutofit/>
          </a:bodyPr>
          <a:lstStyle/>
          <a:p>
            <a:pPr marL="0" indent="0">
              <a:buNone/>
            </a:pPr>
            <a:r>
              <a:rPr lang="sv-SE">
                <a:solidFill>
                  <a:srgbClr val="2D2829"/>
                </a:solidFill>
                <a:latin typeface="Arial"/>
                <a:cs typeface="Arial"/>
              </a:rPr>
              <a:t>Det finns många fördelar med amning</a:t>
            </a:r>
          </a:p>
          <a:p>
            <a:pPr marL="800100" lvl="1" indent="-342900"/>
            <a:r>
              <a:rPr lang="sv-SE">
                <a:solidFill>
                  <a:srgbClr val="2D2829"/>
                </a:solidFill>
                <a:latin typeface="Arial"/>
                <a:cs typeface="Arial"/>
              </a:rPr>
              <a:t>Lägre risk för infektioner</a:t>
            </a:r>
          </a:p>
          <a:p>
            <a:pPr marL="800100" lvl="1" indent="-342900"/>
            <a:r>
              <a:rPr lang="sv-SE">
                <a:solidFill>
                  <a:srgbClr val="2D2829"/>
                </a:solidFill>
                <a:latin typeface="Arial"/>
                <a:cs typeface="Arial"/>
              </a:rPr>
              <a:t>Lättare att börja med nya smaker</a:t>
            </a:r>
            <a:endParaRPr lang="sv-SE"/>
          </a:p>
          <a:p>
            <a:pPr marL="0" indent="0">
              <a:buNone/>
            </a:pPr>
            <a:br>
              <a:rPr lang="sv-SE">
                <a:solidFill>
                  <a:srgbClr val="2D2829"/>
                </a:solidFill>
                <a:latin typeface="Arial"/>
                <a:cs typeface="Arial"/>
              </a:rPr>
            </a:br>
            <a:r>
              <a:rPr lang="sv-SE">
                <a:solidFill>
                  <a:srgbClr val="2D2829"/>
                </a:solidFill>
                <a:latin typeface="Arial"/>
                <a:cs typeface="Arial"/>
              </a:rPr>
              <a:t>Pröva dig gärna fram för att hitta en </a:t>
            </a:r>
            <a:br>
              <a:rPr lang="sv-SE">
                <a:latin typeface="Arial" panose="020B0604020202020204" pitchFamily="34" charset="0"/>
                <a:cs typeface="Arial" panose="020B0604020202020204" pitchFamily="34" charset="0"/>
              </a:rPr>
            </a:br>
            <a:r>
              <a:rPr lang="sv-SE">
                <a:solidFill>
                  <a:srgbClr val="2D2829"/>
                </a:solidFill>
                <a:latin typeface="Arial"/>
                <a:cs typeface="Arial"/>
              </a:rPr>
              <a:t>amningsställning som känns </a:t>
            </a:r>
            <a:br>
              <a:rPr lang="sv-SE">
                <a:latin typeface="Arial" panose="020B0604020202020204" pitchFamily="34" charset="0"/>
                <a:cs typeface="Arial" panose="020B0604020202020204" pitchFamily="34" charset="0"/>
              </a:rPr>
            </a:br>
            <a:r>
              <a:rPr lang="sv-SE">
                <a:solidFill>
                  <a:srgbClr val="2D2829"/>
                </a:solidFill>
                <a:latin typeface="Arial"/>
                <a:cs typeface="Arial"/>
              </a:rPr>
              <a:t>bekväm för dig och ditt barn</a:t>
            </a:r>
          </a:p>
          <a:p>
            <a:pPr marL="0" indent="0">
              <a:buNone/>
            </a:pPr>
            <a:r>
              <a:rPr lang="sv-SE" b="1">
                <a:solidFill>
                  <a:srgbClr val="2D2829"/>
                </a:solidFill>
                <a:latin typeface="Arial"/>
                <a:cs typeface="Arial"/>
              </a:rPr>
              <a:t>Var inte rädd för att be om hjälp</a:t>
            </a:r>
          </a:p>
        </p:txBody>
      </p:sp>
      <p:sp>
        <p:nvSpPr>
          <p:cNvPr id="8" name="Platshållare för datum 3">
            <a:extLst>
              <a:ext uri="{FF2B5EF4-FFF2-40B4-BE49-F238E27FC236}">
                <a16:creationId xmlns:a16="http://schemas.microsoft.com/office/drawing/2014/main" id="{AF436227-579C-CB47-9966-D9914C5C52E9}"/>
              </a:ext>
            </a:extLst>
          </p:cNvPr>
          <p:cNvSpPr>
            <a:spLocks noGrp="1"/>
          </p:cNvSpPr>
          <p:nvPr>
            <p:ph type="dt" sz="half" idx="14"/>
          </p:nvPr>
        </p:nvSpPr>
        <p:spPr/>
        <p:txBody>
          <a:bodyPr/>
          <a:lstStyle/>
          <a:p>
            <a:r>
              <a:rPr lang="sv-SE"/>
              <a:t>Region Halland  │</a:t>
            </a:r>
          </a:p>
        </p:txBody>
      </p:sp>
      <p:pic>
        <p:nvPicPr>
          <p:cNvPr id="7" name="Platshållare för innehåll 5">
            <a:extLst>
              <a:ext uri="{FF2B5EF4-FFF2-40B4-BE49-F238E27FC236}">
                <a16:creationId xmlns:a16="http://schemas.microsoft.com/office/drawing/2014/main" id="{39551450-7F89-5B43-97F3-E5FBDD45AA58}"/>
              </a:ext>
            </a:extLst>
          </p:cNvPr>
          <p:cNvPicPr>
            <a:picLocks noChangeAspect="1"/>
          </p:cNvPicPr>
          <p:nvPr/>
        </p:nvPicPr>
        <p:blipFill rotWithShape="1">
          <a:blip r:embed="rId3"/>
          <a:srcRect r="16880" b="24224"/>
          <a:stretch/>
        </p:blipFill>
        <p:spPr>
          <a:xfrm>
            <a:off x="6813731" y="-28815"/>
            <a:ext cx="5378269" cy="6364941"/>
          </a:xfrm>
          <a:prstGeom prst="rect">
            <a:avLst/>
          </a:prstGeom>
        </p:spPr>
      </p:pic>
      <p:pic>
        <p:nvPicPr>
          <p:cNvPr id="3" name="Bildobjekt 2">
            <a:extLst>
              <a:ext uri="{FF2B5EF4-FFF2-40B4-BE49-F238E27FC236}">
                <a16:creationId xmlns:a16="http://schemas.microsoft.com/office/drawing/2014/main" id="{27143BB9-2F6C-3E4C-9734-45F8971664D7}"/>
              </a:ext>
            </a:extLst>
          </p:cNvPr>
          <p:cNvPicPr>
            <a:picLocks noChangeAspect="1"/>
          </p:cNvPicPr>
          <p:nvPr/>
        </p:nvPicPr>
        <p:blipFill>
          <a:blip r:embed="rId4"/>
          <a:stretch>
            <a:fillRect/>
          </a:stretch>
        </p:blipFill>
        <p:spPr>
          <a:xfrm>
            <a:off x="4792732" y="-3233293"/>
            <a:ext cx="13759857" cy="10319893"/>
          </a:xfrm>
          <a:prstGeom prst="rect">
            <a:avLst/>
          </a:prstGeom>
        </p:spPr>
      </p:pic>
      <p:sp>
        <p:nvSpPr>
          <p:cNvPr id="10" name="textruta 9">
            <a:extLst>
              <a:ext uri="{FF2B5EF4-FFF2-40B4-BE49-F238E27FC236}">
                <a16:creationId xmlns:a16="http://schemas.microsoft.com/office/drawing/2014/main" id="{4827DD09-7C72-754D-83BC-2DB7261D9325}"/>
              </a:ext>
            </a:extLst>
          </p:cNvPr>
          <p:cNvSpPr txBox="1"/>
          <p:nvPr/>
        </p:nvSpPr>
        <p:spPr>
          <a:xfrm>
            <a:off x="803274" y="6475159"/>
            <a:ext cx="7051040" cy="276999"/>
          </a:xfrm>
          <a:prstGeom prst="rect">
            <a:avLst/>
          </a:prstGeom>
          <a:noFill/>
        </p:spPr>
        <p:txBody>
          <a:bodyPr wrap="square">
            <a:spAutoFit/>
          </a:bodyPr>
          <a:lstStyle/>
          <a:p>
            <a:r>
              <a:rPr lang="sv-SE" sz="1200" b="1">
                <a:solidFill>
                  <a:schemeClr val="bg1"/>
                </a:solidFill>
              </a:rPr>
              <a:t>Träff 1 (Barnet vid 4-6 veckors ålder)</a:t>
            </a:r>
          </a:p>
        </p:txBody>
      </p:sp>
      <p:sp>
        <p:nvSpPr>
          <p:cNvPr id="9" name="Platshållare för bildnummer 4">
            <a:extLst>
              <a:ext uri="{FF2B5EF4-FFF2-40B4-BE49-F238E27FC236}">
                <a16:creationId xmlns:a16="http://schemas.microsoft.com/office/drawing/2014/main" id="{1B6237B5-092A-2B42-9084-A9E840488295}"/>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6</a:t>
            </a:fld>
            <a:endParaRPr lang="sv-SE"/>
          </a:p>
        </p:txBody>
      </p:sp>
    </p:spTree>
    <p:extLst>
      <p:ext uri="{BB962C8B-B14F-4D97-AF65-F5344CB8AC3E}">
        <p14:creationId xmlns:p14="http://schemas.microsoft.com/office/powerpoint/2010/main" val="1581306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innehåll 5">
            <a:extLst>
              <a:ext uri="{FF2B5EF4-FFF2-40B4-BE49-F238E27FC236}">
                <a16:creationId xmlns:a16="http://schemas.microsoft.com/office/drawing/2014/main" id="{722B3EEC-9D9D-4E44-9B86-E3F8A5E87280}"/>
              </a:ext>
            </a:extLst>
          </p:cNvPr>
          <p:cNvPicPr>
            <a:picLocks noChangeAspect="1"/>
          </p:cNvPicPr>
          <p:nvPr/>
        </p:nvPicPr>
        <p:blipFill rotWithShape="1">
          <a:blip r:embed="rId3"/>
          <a:srcRect r="16880" b="24224"/>
          <a:stretch/>
        </p:blipFill>
        <p:spPr>
          <a:xfrm>
            <a:off x="6813731" y="-28815"/>
            <a:ext cx="5378269" cy="6364941"/>
          </a:xfrm>
          <a:prstGeom prst="rect">
            <a:avLst/>
          </a:prstGeom>
        </p:spPr>
      </p:pic>
      <p:sp>
        <p:nvSpPr>
          <p:cNvPr id="2" name="Rubrik 1">
            <a:extLst>
              <a:ext uri="{FF2B5EF4-FFF2-40B4-BE49-F238E27FC236}">
                <a16:creationId xmlns:a16="http://schemas.microsoft.com/office/drawing/2014/main" id="{CAC314BD-BA6C-C047-8DE3-67FD890249CE}"/>
              </a:ext>
            </a:extLst>
          </p:cNvPr>
          <p:cNvSpPr>
            <a:spLocks noGrp="1"/>
          </p:cNvSpPr>
          <p:nvPr>
            <p:ph type="title"/>
          </p:nvPr>
        </p:nvSpPr>
        <p:spPr>
          <a:xfrm>
            <a:off x="803274" y="602742"/>
            <a:ext cx="5711825" cy="1544411"/>
          </a:xfrm>
        </p:spPr>
        <p:txBody>
          <a:bodyPr/>
          <a:lstStyle/>
          <a:p>
            <a:r>
              <a:rPr lang="sv-SE" sz="3600">
                <a:latin typeface="Arial" panose="020B0604020202020204" pitchFamily="34" charset="0"/>
                <a:cs typeface="Arial" panose="020B0604020202020204" pitchFamily="34" charset="0"/>
              </a:rPr>
              <a:t>De vanligaste frågorna om amning</a:t>
            </a:r>
            <a:endParaRPr lang="sv-SE"/>
          </a:p>
        </p:txBody>
      </p:sp>
      <p:sp>
        <p:nvSpPr>
          <p:cNvPr id="4" name="Platshållare för innehåll 3">
            <a:extLst>
              <a:ext uri="{FF2B5EF4-FFF2-40B4-BE49-F238E27FC236}">
                <a16:creationId xmlns:a16="http://schemas.microsoft.com/office/drawing/2014/main" id="{5E736A70-890E-4542-B142-62DB1A5ED8B1}"/>
              </a:ext>
            </a:extLst>
          </p:cNvPr>
          <p:cNvSpPr>
            <a:spLocks noGrp="1"/>
          </p:cNvSpPr>
          <p:nvPr>
            <p:ph sz="quarter" idx="13"/>
          </p:nvPr>
        </p:nvSpPr>
        <p:spPr>
          <a:xfrm>
            <a:off x="803274" y="2216670"/>
            <a:ext cx="5534463" cy="4535488"/>
          </a:xfrm>
        </p:spPr>
        <p:txBody>
          <a:bodyPr/>
          <a:lstStyle/>
          <a:p>
            <a:r>
              <a:rPr lang="sv-SE"/>
              <a:t>Hur vet jag om barnet får i sig tillräckligt? </a:t>
            </a:r>
            <a:br>
              <a:rPr lang="sv-SE"/>
            </a:br>
            <a:r>
              <a:rPr lang="sv-SE"/>
              <a:t>Barn äter olika mycket och olika ofta.</a:t>
            </a:r>
            <a:br>
              <a:rPr lang="sv-SE"/>
            </a:br>
            <a:r>
              <a:rPr lang="sv-SE"/>
              <a:t>Om barnet går upp i vikt och är nöjd, </a:t>
            </a:r>
            <a:br>
              <a:rPr lang="sv-SE"/>
            </a:br>
            <a:r>
              <a:rPr lang="sv-SE"/>
              <a:t>då får det i sig tillräckligt. </a:t>
            </a:r>
            <a:br>
              <a:rPr lang="sv-SE"/>
            </a:br>
            <a:endParaRPr lang="sv-SE"/>
          </a:p>
          <a:p>
            <a:r>
              <a:rPr lang="sv-SE"/>
              <a:t>Varför gör det </a:t>
            </a:r>
            <a:r>
              <a:rPr lang="sv-SE" i="1"/>
              <a:t>ont</a:t>
            </a:r>
            <a:r>
              <a:rPr lang="sv-SE"/>
              <a:t>, </a:t>
            </a:r>
            <a:r>
              <a:rPr lang="sv-SE" i="1"/>
              <a:t>svider</a:t>
            </a:r>
            <a:r>
              <a:rPr lang="sv-SE"/>
              <a:t>, </a:t>
            </a:r>
            <a:r>
              <a:rPr lang="sv-SE" i="1"/>
              <a:t>kliar</a:t>
            </a:r>
            <a:r>
              <a:rPr lang="sv-SE"/>
              <a:t> när jag ammar? </a:t>
            </a:r>
            <a:br>
              <a:rPr lang="sv-SE"/>
            </a:br>
            <a:r>
              <a:rPr lang="sv-SE"/>
              <a:t>Det kan bero på sårig bröstvårta, fel amningsställning eller svampinfektion. </a:t>
            </a:r>
            <a:br>
              <a:rPr lang="sv-SE"/>
            </a:br>
            <a:br>
              <a:rPr lang="sv-SE"/>
            </a:br>
            <a:r>
              <a:rPr lang="sv-SE" b="1"/>
              <a:t>Prata med din sjuksköterska på BVC.</a:t>
            </a:r>
            <a:br>
              <a:rPr lang="sv-SE" sz="2000">
                <a:solidFill>
                  <a:srgbClr val="2D2829"/>
                </a:solidFill>
                <a:latin typeface="Arial" panose="020B0604020202020204" pitchFamily="34" charset="0"/>
                <a:cs typeface="Arial" panose="020B0604020202020204" pitchFamily="34" charset="0"/>
              </a:rPr>
            </a:br>
            <a:endParaRPr lang="sv-SE" sz="2000">
              <a:solidFill>
                <a:srgbClr val="2D2829"/>
              </a:solidFill>
              <a:latin typeface="Arial" panose="020B0604020202020204" pitchFamily="34" charset="0"/>
              <a:cs typeface="Arial" panose="020B0604020202020204" pitchFamily="34" charset="0"/>
            </a:endParaRPr>
          </a:p>
        </p:txBody>
      </p:sp>
      <p:sp>
        <p:nvSpPr>
          <p:cNvPr id="7" name="Platshållare för datum 3">
            <a:extLst>
              <a:ext uri="{FF2B5EF4-FFF2-40B4-BE49-F238E27FC236}">
                <a16:creationId xmlns:a16="http://schemas.microsoft.com/office/drawing/2014/main" id="{63DAFDB6-DB20-9245-994C-9B590D7022FA}"/>
              </a:ext>
            </a:extLst>
          </p:cNvPr>
          <p:cNvSpPr>
            <a:spLocks noGrp="1"/>
          </p:cNvSpPr>
          <p:nvPr>
            <p:ph type="dt" sz="half" idx="14"/>
          </p:nvPr>
        </p:nvSpPr>
        <p:spPr/>
        <p:txBody>
          <a:bodyPr/>
          <a:lstStyle/>
          <a:p>
            <a:r>
              <a:rPr lang="sv-SE"/>
              <a:t>Region Halland  │</a:t>
            </a:r>
          </a:p>
        </p:txBody>
      </p:sp>
      <p:pic>
        <p:nvPicPr>
          <p:cNvPr id="3" name="Bildobjekt 2">
            <a:extLst>
              <a:ext uri="{FF2B5EF4-FFF2-40B4-BE49-F238E27FC236}">
                <a16:creationId xmlns:a16="http://schemas.microsoft.com/office/drawing/2014/main" id="{94F6890D-886E-A644-8485-0E68274DA829}"/>
              </a:ext>
            </a:extLst>
          </p:cNvPr>
          <p:cNvPicPr>
            <a:picLocks noChangeAspect="1"/>
          </p:cNvPicPr>
          <p:nvPr/>
        </p:nvPicPr>
        <p:blipFill>
          <a:blip r:embed="rId4"/>
          <a:stretch>
            <a:fillRect/>
          </a:stretch>
        </p:blipFill>
        <p:spPr>
          <a:xfrm>
            <a:off x="6813731" y="1467394"/>
            <a:ext cx="5230922" cy="5230922"/>
          </a:xfrm>
          <a:prstGeom prst="rect">
            <a:avLst/>
          </a:prstGeom>
        </p:spPr>
      </p:pic>
      <p:sp>
        <p:nvSpPr>
          <p:cNvPr id="9" name="textruta 8">
            <a:extLst>
              <a:ext uri="{FF2B5EF4-FFF2-40B4-BE49-F238E27FC236}">
                <a16:creationId xmlns:a16="http://schemas.microsoft.com/office/drawing/2014/main" id="{2AA0A8AC-C203-F242-9364-BD3C4359E24C}"/>
              </a:ext>
            </a:extLst>
          </p:cNvPr>
          <p:cNvSpPr txBox="1"/>
          <p:nvPr/>
        </p:nvSpPr>
        <p:spPr>
          <a:xfrm>
            <a:off x="803274" y="6475159"/>
            <a:ext cx="7051040" cy="276999"/>
          </a:xfrm>
          <a:prstGeom prst="rect">
            <a:avLst/>
          </a:prstGeom>
          <a:noFill/>
        </p:spPr>
        <p:txBody>
          <a:bodyPr wrap="square">
            <a:spAutoFit/>
          </a:bodyPr>
          <a:lstStyle/>
          <a:p>
            <a:r>
              <a:rPr lang="sv-SE" sz="1200" b="1">
                <a:solidFill>
                  <a:schemeClr val="bg1"/>
                </a:solidFill>
              </a:rPr>
              <a:t>Träff 1 (Barnet vid 4-6 veckors ålder)</a:t>
            </a:r>
          </a:p>
        </p:txBody>
      </p:sp>
      <p:sp>
        <p:nvSpPr>
          <p:cNvPr id="8" name="Platshållare för bildnummer 4">
            <a:extLst>
              <a:ext uri="{FF2B5EF4-FFF2-40B4-BE49-F238E27FC236}">
                <a16:creationId xmlns:a16="http://schemas.microsoft.com/office/drawing/2014/main" id="{E681A54B-9159-B743-BA28-D753A4566BCC}"/>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7</a:t>
            </a:fld>
            <a:endParaRPr lang="sv-SE"/>
          </a:p>
        </p:txBody>
      </p:sp>
    </p:spTree>
    <p:extLst>
      <p:ext uri="{BB962C8B-B14F-4D97-AF65-F5344CB8AC3E}">
        <p14:creationId xmlns:p14="http://schemas.microsoft.com/office/powerpoint/2010/main" val="389696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5">
            <a:extLst>
              <a:ext uri="{FF2B5EF4-FFF2-40B4-BE49-F238E27FC236}">
                <a16:creationId xmlns:a16="http://schemas.microsoft.com/office/drawing/2014/main" id="{19DF6476-F39B-8E4B-AF72-462B9D02BEFA}"/>
              </a:ext>
            </a:extLst>
          </p:cNvPr>
          <p:cNvPicPr>
            <a:picLocks noChangeAspect="1"/>
          </p:cNvPicPr>
          <p:nvPr/>
        </p:nvPicPr>
        <p:blipFill rotWithShape="1">
          <a:blip r:embed="rId3"/>
          <a:srcRect b="24224"/>
          <a:stretch/>
        </p:blipFill>
        <p:spPr>
          <a:xfrm>
            <a:off x="6289089" y="0"/>
            <a:ext cx="5902911" cy="6364941"/>
          </a:xfrm>
          <a:prstGeom prst="rect">
            <a:avLst/>
          </a:prstGeom>
        </p:spPr>
      </p:pic>
      <p:sp>
        <p:nvSpPr>
          <p:cNvPr id="2" name="Rubrik 1">
            <a:extLst>
              <a:ext uri="{FF2B5EF4-FFF2-40B4-BE49-F238E27FC236}">
                <a16:creationId xmlns:a16="http://schemas.microsoft.com/office/drawing/2014/main" id="{27BFDDEC-2344-1842-8FE5-85EE2E764E91}"/>
              </a:ext>
            </a:extLst>
          </p:cNvPr>
          <p:cNvSpPr>
            <a:spLocks noGrp="1"/>
          </p:cNvSpPr>
          <p:nvPr>
            <p:ph type="title"/>
          </p:nvPr>
        </p:nvSpPr>
        <p:spPr/>
        <p:txBody>
          <a:bodyPr/>
          <a:lstStyle/>
          <a:p>
            <a:r>
              <a:rPr lang="sv-SE" sz="3600">
                <a:latin typeface="Arial" panose="020B0604020202020204" pitchFamily="34" charset="0"/>
                <a:cs typeface="Arial" panose="020B0604020202020204" pitchFamily="34" charset="0"/>
              </a:rPr>
              <a:t>Flaskmatning</a:t>
            </a:r>
            <a:endParaRPr lang="sv-SE"/>
          </a:p>
        </p:txBody>
      </p:sp>
      <p:sp>
        <p:nvSpPr>
          <p:cNvPr id="4" name="Platshållare för innehåll 3">
            <a:extLst>
              <a:ext uri="{FF2B5EF4-FFF2-40B4-BE49-F238E27FC236}">
                <a16:creationId xmlns:a16="http://schemas.microsoft.com/office/drawing/2014/main" id="{C962F4CE-E7E2-1745-947C-63240FC261BB}"/>
              </a:ext>
            </a:extLst>
          </p:cNvPr>
          <p:cNvSpPr>
            <a:spLocks noGrp="1"/>
          </p:cNvSpPr>
          <p:nvPr>
            <p:ph sz="quarter" idx="13"/>
          </p:nvPr>
        </p:nvSpPr>
        <p:spPr/>
        <p:txBody>
          <a:bodyPr vert="horz" lIns="0" tIns="0" rIns="0" bIns="0" rtlCol="0" anchor="t">
            <a:noAutofit/>
          </a:bodyPr>
          <a:lstStyle/>
          <a:p>
            <a:pPr marL="287655" indent="-287655"/>
            <a:r>
              <a:rPr lang="sv-SE" dirty="0"/>
              <a:t>Flaskmatning kan innehålla antingen </a:t>
            </a:r>
            <a:br>
              <a:rPr lang="sv-SE" dirty="0"/>
            </a:br>
            <a:r>
              <a:rPr lang="sv-SE" dirty="0"/>
              <a:t>bröstmjölk (mammans egen eller donerad) </a:t>
            </a:r>
            <a:br>
              <a:rPr lang="sv-SE" dirty="0"/>
            </a:br>
            <a:r>
              <a:rPr lang="sv-SE" dirty="0"/>
              <a:t>eller bröstmjölksersättning</a:t>
            </a:r>
            <a:endParaRPr lang="sv-SE" sz="2000" dirty="0">
              <a:solidFill>
                <a:srgbClr val="2D2829"/>
              </a:solidFill>
              <a:latin typeface="Arial" panose="020B0604020202020204" pitchFamily="34" charset="0"/>
              <a:cs typeface="Arial" panose="020B0604020202020204" pitchFamily="34" charset="0"/>
            </a:endParaRPr>
          </a:p>
          <a:p>
            <a:pPr marL="287655" indent="-287655"/>
            <a:r>
              <a:rPr lang="sv-SE" dirty="0">
                <a:solidFill>
                  <a:srgbClr val="2D2829"/>
                </a:solidFill>
                <a:latin typeface="Arial"/>
                <a:cs typeface="Arial"/>
              </a:rPr>
              <a:t>För bröstmjölksersättning</a:t>
            </a:r>
            <a:r>
              <a:rPr lang="sv-SE" sz="2000" dirty="0">
                <a:solidFill>
                  <a:srgbClr val="2D2829"/>
                </a:solidFill>
                <a:latin typeface="Arial"/>
                <a:cs typeface="Arial"/>
              </a:rPr>
              <a:t> är det viktigt</a:t>
            </a:r>
            <a:br>
              <a:rPr lang="sv-SE" sz="2000" dirty="0">
                <a:latin typeface="Arial" panose="020B0604020202020204" pitchFamily="34" charset="0"/>
                <a:cs typeface="Arial" panose="020B0604020202020204" pitchFamily="34" charset="0"/>
              </a:rPr>
            </a:br>
            <a:r>
              <a:rPr lang="sv-SE" sz="2000" dirty="0">
                <a:solidFill>
                  <a:srgbClr val="2D2829"/>
                </a:solidFill>
                <a:latin typeface="Arial"/>
                <a:cs typeface="Arial"/>
              </a:rPr>
              <a:t>att följa instruktionerna på förpackningen </a:t>
            </a:r>
            <a:br>
              <a:rPr lang="sv-SE" sz="2000" dirty="0">
                <a:latin typeface="Arial" panose="020B0604020202020204" pitchFamily="34" charset="0"/>
                <a:cs typeface="Arial" panose="020B0604020202020204" pitchFamily="34" charset="0"/>
              </a:rPr>
            </a:br>
            <a:r>
              <a:rPr lang="sv-SE" sz="2000" dirty="0">
                <a:solidFill>
                  <a:srgbClr val="2D2829"/>
                </a:solidFill>
                <a:latin typeface="Arial"/>
                <a:cs typeface="Arial"/>
              </a:rPr>
              <a:t>om hur du ska blanda och använda rätt </a:t>
            </a:r>
            <a:br>
              <a:rPr lang="sv-SE" sz="2000" dirty="0">
                <a:latin typeface="Arial" panose="020B0604020202020204" pitchFamily="34" charset="0"/>
                <a:cs typeface="Arial" panose="020B0604020202020204" pitchFamily="34" charset="0"/>
              </a:rPr>
            </a:br>
            <a:r>
              <a:rPr lang="sv-SE" sz="2000" dirty="0">
                <a:solidFill>
                  <a:srgbClr val="2D2829"/>
                </a:solidFill>
                <a:latin typeface="Arial"/>
                <a:cs typeface="Arial"/>
              </a:rPr>
              <a:t>storlek på måttet</a:t>
            </a:r>
          </a:p>
          <a:p>
            <a:pPr marL="287655" indent="-287655"/>
            <a:r>
              <a:rPr lang="sv-SE" dirty="0">
                <a:solidFill>
                  <a:srgbClr val="2D2829"/>
                </a:solidFill>
                <a:latin typeface="Arial"/>
                <a:cs typeface="Arial"/>
              </a:rPr>
              <a:t>Håll barnet i famnen vid matning</a:t>
            </a:r>
          </a:p>
          <a:p>
            <a:pPr marL="287655" indent="-287655"/>
            <a:r>
              <a:rPr lang="sv-SE" dirty="0">
                <a:solidFill>
                  <a:srgbClr val="2D2829"/>
                </a:solidFill>
                <a:latin typeface="Arial"/>
                <a:cs typeface="Arial"/>
              </a:rPr>
              <a:t>Barnet ska själv gapa efter nappen</a:t>
            </a:r>
            <a:endParaRPr lang="sv-SE" dirty="0">
              <a:latin typeface="Arial"/>
              <a:ea typeface="+mn-lt"/>
              <a:cs typeface="Arial"/>
            </a:endParaRPr>
          </a:p>
          <a:p>
            <a:pPr marL="287655" indent="-287655"/>
            <a:r>
              <a:rPr lang="sv-SE" sz="2000" dirty="0">
                <a:solidFill>
                  <a:srgbClr val="2D2829"/>
                </a:solidFill>
                <a:latin typeface="Arial"/>
                <a:cs typeface="Arial"/>
              </a:rPr>
              <a:t>Sitt bekvämt</a:t>
            </a:r>
            <a:r>
              <a:rPr lang="sv-SE" dirty="0">
                <a:solidFill>
                  <a:srgbClr val="2D2829"/>
                </a:solidFill>
                <a:latin typeface="Arial"/>
                <a:cs typeface="Arial"/>
              </a:rPr>
              <a:t> </a:t>
            </a:r>
            <a:endParaRPr lang="sv-SE" sz="2000" dirty="0">
              <a:solidFill>
                <a:srgbClr val="2D2829"/>
              </a:solidFill>
              <a:latin typeface="Arial" panose="020B0604020202020204" pitchFamily="34" charset="0"/>
              <a:cs typeface="Arial" panose="020B0604020202020204" pitchFamily="34" charset="0"/>
            </a:endParaRPr>
          </a:p>
          <a:p>
            <a:pPr marL="287655" indent="-287655"/>
            <a:r>
              <a:rPr lang="sv-SE" sz="2000" dirty="0">
                <a:solidFill>
                  <a:srgbClr val="2D2829"/>
                </a:solidFill>
                <a:latin typeface="Arial"/>
                <a:cs typeface="Arial"/>
              </a:rPr>
              <a:t>Pausa ibland och låt barnet rapa</a:t>
            </a:r>
          </a:p>
          <a:p>
            <a:pPr marL="287655" indent="-287655"/>
            <a:endParaRPr lang="sv-SE">
              <a:solidFill>
                <a:srgbClr val="000000"/>
              </a:solidFill>
              <a:cs typeface="Arial" panose="020B0604020202020204"/>
            </a:endParaRPr>
          </a:p>
        </p:txBody>
      </p:sp>
      <p:sp>
        <p:nvSpPr>
          <p:cNvPr id="6" name="Platshållare för datum 3">
            <a:extLst>
              <a:ext uri="{FF2B5EF4-FFF2-40B4-BE49-F238E27FC236}">
                <a16:creationId xmlns:a16="http://schemas.microsoft.com/office/drawing/2014/main" id="{4947F53C-C443-6549-9986-857B26E09E40}"/>
              </a:ext>
            </a:extLst>
          </p:cNvPr>
          <p:cNvSpPr>
            <a:spLocks noGrp="1"/>
          </p:cNvSpPr>
          <p:nvPr>
            <p:ph type="dt" sz="half" idx="14"/>
          </p:nvPr>
        </p:nvSpPr>
        <p:spPr/>
        <p:txBody>
          <a:bodyPr/>
          <a:lstStyle/>
          <a:p>
            <a:r>
              <a:rPr lang="sv-SE"/>
              <a:t>Region Halland  │</a:t>
            </a:r>
          </a:p>
        </p:txBody>
      </p:sp>
      <p:sp>
        <p:nvSpPr>
          <p:cNvPr id="9" name="textruta 8">
            <a:extLst>
              <a:ext uri="{FF2B5EF4-FFF2-40B4-BE49-F238E27FC236}">
                <a16:creationId xmlns:a16="http://schemas.microsoft.com/office/drawing/2014/main" id="{C683A480-E735-7B4E-AD40-10CBE2188505}"/>
              </a:ext>
            </a:extLst>
          </p:cNvPr>
          <p:cNvSpPr txBox="1"/>
          <p:nvPr/>
        </p:nvSpPr>
        <p:spPr>
          <a:xfrm>
            <a:off x="803274" y="6475159"/>
            <a:ext cx="7051040" cy="276999"/>
          </a:xfrm>
          <a:prstGeom prst="rect">
            <a:avLst/>
          </a:prstGeom>
          <a:noFill/>
        </p:spPr>
        <p:txBody>
          <a:bodyPr wrap="square">
            <a:spAutoFit/>
          </a:bodyPr>
          <a:lstStyle/>
          <a:p>
            <a:r>
              <a:rPr lang="sv-SE" sz="1200" b="1">
                <a:solidFill>
                  <a:schemeClr val="bg1"/>
                </a:solidFill>
              </a:rPr>
              <a:t>Träff 1 (Barnet vid 4-6 veckors ålder)</a:t>
            </a:r>
          </a:p>
        </p:txBody>
      </p:sp>
      <p:sp>
        <p:nvSpPr>
          <p:cNvPr id="10" name="Platshållare för bildnummer 4">
            <a:extLst>
              <a:ext uri="{FF2B5EF4-FFF2-40B4-BE49-F238E27FC236}">
                <a16:creationId xmlns:a16="http://schemas.microsoft.com/office/drawing/2014/main" id="{87D7BA26-35DE-B046-A451-F72345044526}"/>
              </a:ext>
            </a:extLst>
          </p:cNvPr>
          <p:cNvSpPr>
            <a:spLocks noGrp="1"/>
          </p:cNvSpPr>
          <p:nvPr>
            <p:ph type="sldNum" sz="quarter" idx="16"/>
          </p:nvPr>
        </p:nvSpPr>
        <p:spPr>
          <a:xfrm>
            <a:off x="11227469" y="6452047"/>
            <a:ext cx="216000" cy="324000"/>
          </a:xfrm>
        </p:spPr>
        <p:txBody>
          <a:bodyPr/>
          <a:lstStyle/>
          <a:p>
            <a:fld id="{E8645303-2AAE-45D1-913A-B06AE6474513}" type="slidenum">
              <a:rPr lang="sv-SE" smtClean="0"/>
              <a:pPr/>
              <a:t>8</a:t>
            </a:fld>
            <a:endParaRPr lang="sv-SE"/>
          </a:p>
        </p:txBody>
      </p:sp>
      <p:pic>
        <p:nvPicPr>
          <p:cNvPr id="11" name="Bildobjekt 10" descr="En bild som visar klädsel, clipart, fotbeklädnader, tecknad serie&#10;&#10;Automatiskt genererad beskrivning">
            <a:extLst>
              <a:ext uri="{FF2B5EF4-FFF2-40B4-BE49-F238E27FC236}">
                <a16:creationId xmlns:a16="http://schemas.microsoft.com/office/drawing/2014/main" id="{CF1701A4-C4C9-2160-56FC-D42ED852B20F}"/>
              </a:ext>
            </a:extLst>
          </p:cNvPr>
          <p:cNvPicPr>
            <a:picLocks noChangeAspect="1"/>
          </p:cNvPicPr>
          <p:nvPr/>
        </p:nvPicPr>
        <p:blipFill>
          <a:blip r:embed="rId4"/>
          <a:stretch>
            <a:fillRect/>
          </a:stretch>
        </p:blipFill>
        <p:spPr>
          <a:xfrm>
            <a:off x="7096378" y="1133475"/>
            <a:ext cx="4663394" cy="4897693"/>
          </a:xfrm>
          <a:prstGeom prst="rect">
            <a:avLst/>
          </a:prstGeom>
        </p:spPr>
      </p:pic>
    </p:spTree>
    <p:extLst>
      <p:ext uri="{BB962C8B-B14F-4D97-AF65-F5344CB8AC3E}">
        <p14:creationId xmlns:p14="http://schemas.microsoft.com/office/powerpoint/2010/main" val="3292254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25C99B0B-F798-B4A3-0604-3D0680550184}"/>
              </a:ext>
            </a:extLst>
          </p:cNvPr>
          <p:cNvSpPr>
            <a:spLocks noGrp="1"/>
          </p:cNvSpPr>
          <p:nvPr>
            <p:ph type="title"/>
          </p:nvPr>
        </p:nvSpPr>
        <p:spPr/>
        <p:txBody>
          <a:bodyPr/>
          <a:lstStyle/>
          <a:p>
            <a:r>
              <a:rPr lang="sv-SE"/>
              <a:t>Barnsäkerhet</a:t>
            </a:r>
          </a:p>
        </p:txBody>
      </p:sp>
    </p:spTree>
    <p:extLst>
      <p:ext uri="{BB962C8B-B14F-4D97-AF65-F5344CB8AC3E}">
        <p14:creationId xmlns:p14="http://schemas.microsoft.com/office/powerpoint/2010/main" val="2776226676"/>
      </p:ext>
    </p:extLst>
  </p:cSld>
  <p:clrMapOvr>
    <a:masterClrMapping/>
  </p:clrMapOvr>
</p:sld>
</file>

<file path=ppt/theme/theme1.xml><?xml version="1.0" encoding="utf-8"?>
<a:theme xmlns:a="http://schemas.openxmlformats.org/drawingml/2006/main" name="Region Halland - blå">
  <a:themeElements>
    <a:clrScheme name="Region Halland">
      <a:dk1>
        <a:sysClr val="windowText" lastClr="000000"/>
      </a:dk1>
      <a:lt1>
        <a:sysClr val="window" lastClr="FFFFFF"/>
      </a:lt1>
      <a:dk2>
        <a:srgbClr val="00495D"/>
      </a:dk2>
      <a:lt2>
        <a:srgbClr val="F8F8F8"/>
      </a:lt2>
      <a:accent1>
        <a:srgbClr val="006858"/>
      </a:accent1>
      <a:accent2>
        <a:srgbClr val="A3D8E7"/>
      </a:accent2>
      <a:accent3>
        <a:srgbClr val="20AC6C"/>
      </a:accent3>
      <a:accent4>
        <a:srgbClr val="D8E69C"/>
      </a:accent4>
      <a:accent5>
        <a:srgbClr val="28B3C7"/>
      </a:accent5>
      <a:accent6>
        <a:srgbClr val="82CD9E"/>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egion Halland övergripande grön 1.potx" id="{5A53984A-57E5-4F00-A7E5-DEBF6A89DF1E}" vid="{D5A23AD4-D196-49A1-A1F0-23378E62710B}"/>
    </a:ext>
  </a:extLst>
</a:theme>
</file>

<file path=ppt/theme/theme2.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Region Halland">
      <a:dk1>
        <a:sysClr val="windowText" lastClr="000000"/>
      </a:dk1>
      <a:lt1>
        <a:sysClr val="window" lastClr="FFFFFF"/>
      </a:lt1>
      <a:dk2>
        <a:srgbClr val="005069"/>
      </a:dk2>
      <a:lt2>
        <a:srgbClr val="F8F8F8"/>
      </a:lt2>
      <a:accent1>
        <a:srgbClr val="006966"/>
      </a:accent1>
      <a:accent2>
        <a:srgbClr val="B4DEE6"/>
      </a:accent2>
      <a:accent3>
        <a:srgbClr val="0DA964"/>
      </a:accent3>
      <a:accent4>
        <a:srgbClr val="D8E69C"/>
      </a:accent4>
      <a:accent5>
        <a:srgbClr val="34BBC3"/>
      </a:accent5>
      <a:accent6>
        <a:srgbClr val="83C59B"/>
      </a:accent6>
      <a:hlink>
        <a:srgbClr val="006966"/>
      </a:hlink>
      <a:folHlink>
        <a:srgbClr val="0050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aca76a1-3f33-40bf-8cb3-bdb1b1883aa0">
      <Terms xmlns="http://schemas.microsoft.com/office/infopath/2007/PartnerControls"/>
    </lcf76f155ced4ddcb4097134ff3c332f>
    <TaxCatchAll xmlns="b9a696d2-266f-4249-9d07-50844a09d3f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63FF36D314662A438BFCAFF324EB8932" ma:contentTypeVersion="18" ma:contentTypeDescription="Skapa ett nytt dokument." ma:contentTypeScope="" ma:versionID="2e36fb7e7c03d2c7b448c6f352eb8f48">
  <xsd:schema xmlns:xsd="http://www.w3.org/2001/XMLSchema" xmlns:xs="http://www.w3.org/2001/XMLSchema" xmlns:p="http://schemas.microsoft.com/office/2006/metadata/properties" xmlns:ns2="8aca76a1-3f33-40bf-8cb3-bdb1b1883aa0" xmlns:ns3="b9a696d2-266f-4249-9d07-50844a09d3f2" targetNamespace="http://schemas.microsoft.com/office/2006/metadata/properties" ma:root="true" ma:fieldsID="94505da51614eed12ba737aabfe89ea2" ns2:_="" ns3:_="">
    <xsd:import namespace="8aca76a1-3f33-40bf-8cb3-bdb1b1883aa0"/>
    <xsd:import namespace="b9a696d2-266f-4249-9d07-50844a09d3f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Location"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ca76a1-3f33-40bf-8cb3-bdb1b1883a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e2b25a3c-5420-47fb-901f-1f2eddde8d0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a696d2-266f-4249-9d07-50844a09d3f2"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05830bec-7dd7-49bb-bab1-cf8c0bd1daea}" ma:internalName="TaxCatchAll" ma:showField="CatchAllData" ma:web="b9a696d2-266f-4249-9d07-50844a09d3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914793-909B-4EF2-AF2D-D496FAEF4C4D}">
  <ds:schemaRefs>
    <ds:schemaRef ds:uri="40ce895f-69b1-464d-89e3-5b225fcdd2a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8aca76a1-3f33-40bf-8cb3-bdb1b1883aa0"/>
    <ds:schemaRef ds:uri="b9a696d2-266f-4249-9d07-50844a09d3f2"/>
  </ds:schemaRefs>
</ds:datastoreItem>
</file>

<file path=customXml/itemProps2.xml><?xml version="1.0" encoding="utf-8"?>
<ds:datastoreItem xmlns:ds="http://schemas.openxmlformats.org/officeDocument/2006/customXml" ds:itemID="{834810F0-667A-4FF4-BC8A-F4D3F2605954}">
  <ds:schemaRefs>
    <ds:schemaRef ds:uri="http://schemas.microsoft.com/sharepoint/v3/contenttype/forms"/>
  </ds:schemaRefs>
</ds:datastoreItem>
</file>

<file path=customXml/itemProps3.xml><?xml version="1.0" encoding="utf-8"?>
<ds:datastoreItem xmlns:ds="http://schemas.openxmlformats.org/officeDocument/2006/customXml" ds:itemID="{CE8E2ADA-2C29-4784-A89B-E0D2B92BBB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ca76a1-3f33-40bf-8cb3-bdb1b1883aa0"/>
    <ds:schemaRef ds:uri="b9a696d2-266f-4249-9d07-50844a09d3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Region Halland - blå</Template>
  <TotalTime>161</TotalTime>
  <Words>3624</Words>
  <Application>Microsoft Office PowerPoint</Application>
  <PresentationFormat>Widescreen</PresentationFormat>
  <Paragraphs>406</Paragraphs>
  <Slides>24</Slides>
  <Notes>18</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Region Halland - blå</vt:lpstr>
      <vt:lpstr>Välkommen till barnhälsovårdens föräldragruppsverksamhet   </vt:lpstr>
      <vt:lpstr>PowerPoint Presentation</vt:lpstr>
      <vt:lpstr>Det kompetenta barnet</vt:lpstr>
      <vt:lpstr>Amning och flaskmatning</vt:lpstr>
      <vt:lpstr>Maten under barnets första veckor</vt:lpstr>
      <vt:lpstr>Amning, tid och tålamod</vt:lpstr>
      <vt:lpstr>De vanligaste frågorna om amning</vt:lpstr>
      <vt:lpstr>Flaskmatning</vt:lpstr>
      <vt:lpstr>Barnsäkerhet</vt:lpstr>
      <vt:lpstr>Barnsäkerhet</vt:lpstr>
      <vt:lpstr>Råd som kan minska riskerna för plötslig spädbarnsdöd</vt:lpstr>
      <vt:lpstr>Att bli förälder</vt:lpstr>
      <vt:lpstr>Första tiden hemma</vt:lpstr>
      <vt:lpstr>Stöd i vardagen</vt:lpstr>
      <vt:lpstr>Nedstämdhet och depression</vt:lpstr>
      <vt:lpstr>När små barn skriker</vt:lpstr>
      <vt:lpstr>Trösta ett spädbarn</vt:lpstr>
      <vt:lpstr>Hur tröstar jag mitt barn?</vt:lpstr>
      <vt:lpstr>Vanligaste frågorna</vt:lpstr>
      <vt:lpstr>Vanligaste frågorna</vt:lpstr>
      <vt:lpstr>Övrig information och råd</vt:lpstr>
      <vt:lpstr>Vaccinationer under barnets  första fem levnadsår</vt:lpstr>
      <vt:lpstr>Råd om vård dygnet runt</vt:lpstr>
      <vt:lpstr>Producerat av regionkontorets strategiska barnhälsovård 2023  Gerd Almquist-Tangen, barnhälsovårdsstrateg Regionkontoret, gerd.almquist-tangen@regionhalland.se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Sutt Stawreberg Sandra RK</dc:creator>
  <cp:keywords>class='Open'</cp:keywords>
  <cp:lastModifiedBy>Alne Maria RK HÄLSO- OCH SJUKVÅRD</cp:lastModifiedBy>
  <cp:revision>158</cp:revision>
  <dcterms:created xsi:type="dcterms:W3CDTF">2023-05-23T07:17:52Z</dcterms:created>
  <dcterms:modified xsi:type="dcterms:W3CDTF">2024-04-23T11:58:53Z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0x01010063FF36D314662A438BFCAFF324EB8932</vt:lpwstr>
  </property>
  <property fmtid="{D5CDD505-2E9C-101B-9397-08002B2CF9AE}" pid="3" name="Order">
    <vt:r8>292000</vt:r8>
  </property>
  <property fmtid="{D5CDD505-2E9C-101B-9397-08002B2CF9AE}" pid="4" name="MediaServiceImageTags">
    <vt:lpwstr/>
  </property>
</Properties>
</file>