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8"/>
  </p:notesMasterIdLst>
  <p:handoutMasterIdLst>
    <p:handoutMasterId r:id="rId29"/>
  </p:handoutMasterIdLst>
  <p:sldIdLst>
    <p:sldId id="336" r:id="rId5"/>
    <p:sldId id="303" r:id="rId6"/>
    <p:sldId id="259" r:id="rId7"/>
    <p:sldId id="304" r:id="rId8"/>
    <p:sldId id="261" r:id="rId9"/>
    <p:sldId id="318" r:id="rId10"/>
    <p:sldId id="317" r:id="rId11"/>
    <p:sldId id="322" r:id="rId12"/>
    <p:sldId id="320" r:id="rId13"/>
    <p:sldId id="319" r:id="rId14"/>
    <p:sldId id="335" r:id="rId15"/>
    <p:sldId id="321" r:id="rId16"/>
    <p:sldId id="324" r:id="rId17"/>
    <p:sldId id="323" r:id="rId18"/>
    <p:sldId id="306" r:id="rId19"/>
    <p:sldId id="311" r:id="rId20"/>
    <p:sldId id="272" r:id="rId21"/>
    <p:sldId id="309" r:id="rId22"/>
    <p:sldId id="276" r:id="rId23"/>
    <p:sldId id="326" r:id="rId24"/>
    <p:sldId id="271" r:id="rId25"/>
    <p:sldId id="314" r:id="rId26"/>
    <p:sldId id="337"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36"/>
            <p14:sldId id="303"/>
            <p14:sldId id="259"/>
            <p14:sldId id="304"/>
            <p14:sldId id="261"/>
            <p14:sldId id="318"/>
            <p14:sldId id="317"/>
            <p14:sldId id="322"/>
            <p14:sldId id="320"/>
            <p14:sldId id="319"/>
            <p14:sldId id="335"/>
            <p14:sldId id="321"/>
            <p14:sldId id="324"/>
            <p14:sldId id="323"/>
            <p14:sldId id="306"/>
            <p14:sldId id="311"/>
            <p14:sldId id="272"/>
            <p14:sldId id="309"/>
            <p14:sldId id="276"/>
            <p14:sldId id="326"/>
            <p14:sldId id="271"/>
            <p14:sldId id="314"/>
            <p14:sldId id="337"/>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2CC9F-CA9E-D958-74D4-56513DF1AF98}" v="157" dt="2024-04-04T12:11:04.89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2" autoAdjust="0"/>
    <p:restoredTop sz="48507" autoAdjust="0"/>
  </p:normalViewPr>
  <p:slideViewPr>
    <p:cSldViewPr snapToGrid="0">
      <p:cViewPr varScale="1">
        <p:scale>
          <a:sx n="63" d="100"/>
          <a:sy n="63" d="100"/>
        </p:scale>
        <p:origin x="2556" y="66"/>
      </p:cViewPr>
      <p:guideLst/>
    </p:cSldViewPr>
  </p:slideViewPr>
  <p:notesTextViewPr>
    <p:cViewPr>
      <p:scale>
        <a:sx n="100" d="100"/>
        <a:sy n="100" d="100"/>
      </p:scale>
      <p:origin x="0" y="0"/>
    </p:cViewPr>
  </p:notesText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aeus Åsa RK" userId="S::asa.widaeus@regionhalland.se::16aa7ccb-31c9-4e67-a84e-09b7f8a0d0e1" providerId="AD" clId="Web-{FAA2CC9F-CA9E-D958-74D4-56513DF1AF98}"/>
    <pc:docChg chg="addSld delSld modSld modSection">
      <pc:chgData name="Widaeus Åsa RK" userId="S::asa.widaeus@regionhalland.se::16aa7ccb-31c9-4e67-a84e-09b7f8a0d0e1" providerId="AD" clId="Web-{FAA2CC9F-CA9E-D958-74D4-56513DF1AF98}" dt="2024-04-04T12:11:04.898" v="138"/>
      <pc:docMkLst>
        <pc:docMk/>
      </pc:docMkLst>
      <pc:sldChg chg="modSp">
        <pc:chgData name="Widaeus Åsa RK" userId="S::asa.widaeus@regionhalland.se::16aa7ccb-31c9-4e67-a84e-09b7f8a0d0e1" providerId="AD" clId="Web-{FAA2CC9F-CA9E-D958-74D4-56513DF1AF98}" dt="2024-04-04T11:56:39.722" v="51" actId="20577"/>
        <pc:sldMkLst>
          <pc:docMk/>
          <pc:sldMk cId="1222076376" sldId="259"/>
        </pc:sldMkLst>
        <pc:spChg chg="mod">
          <ac:chgData name="Widaeus Åsa RK" userId="S::asa.widaeus@regionhalland.se::16aa7ccb-31c9-4e67-a84e-09b7f8a0d0e1" providerId="AD" clId="Web-{FAA2CC9F-CA9E-D958-74D4-56513DF1AF98}" dt="2024-04-04T11:56:39.722" v="51" actId="20577"/>
          <ac:spMkLst>
            <pc:docMk/>
            <pc:sldMk cId="1222076376" sldId="259"/>
            <ac:spMk id="3" creationId="{0384B6B1-3599-744C-9F5D-83C4BB318D48}"/>
          </ac:spMkLst>
        </pc:spChg>
      </pc:sldChg>
      <pc:sldChg chg="modSp">
        <pc:chgData name="Widaeus Åsa RK" userId="S::asa.widaeus@regionhalland.se::16aa7ccb-31c9-4e67-a84e-09b7f8a0d0e1" providerId="AD" clId="Web-{FAA2CC9F-CA9E-D958-74D4-56513DF1AF98}" dt="2024-04-04T12:11:04.898" v="138"/>
        <pc:sldMkLst>
          <pc:docMk/>
          <pc:sldMk cId="2945962465" sldId="271"/>
        </pc:sldMkLst>
        <pc:graphicFrameChg chg="mod modGraphic">
          <ac:chgData name="Widaeus Åsa RK" userId="S::asa.widaeus@regionhalland.se::16aa7ccb-31c9-4e67-a84e-09b7f8a0d0e1" providerId="AD" clId="Web-{FAA2CC9F-CA9E-D958-74D4-56513DF1AF98}" dt="2024-04-04T12:11:04.898" v="138"/>
          <ac:graphicFrameMkLst>
            <pc:docMk/>
            <pc:sldMk cId="2945962465" sldId="271"/>
            <ac:graphicFrameMk id="7" creationId="{3A3C32FC-2E59-134F-A39E-F5D11385E952}"/>
          </ac:graphicFrameMkLst>
        </pc:graphicFrameChg>
      </pc:sldChg>
      <pc:sldChg chg="modSp">
        <pc:chgData name="Widaeus Åsa RK" userId="S::asa.widaeus@regionhalland.se::16aa7ccb-31c9-4e67-a84e-09b7f8a0d0e1" providerId="AD" clId="Web-{FAA2CC9F-CA9E-D958-74D4-56513DF1AF98}" dt="2024-04-04T12:10:23.383" v="136" actId="20577"/>
        <pc:sldMkLst>
          <pc:docMk/>
          <pc:sldMk cId="207189225" sldId="276"/>
        </pc:sldMkLst>
        <pc:spChg chg="mod">
          <ac:chgData name="Widaeus Åsa RK" userId="S::asa.widaeus@regionhalland.se::16aa7ccb-31c9-4e67-a84e-09b7f8a0d0e1" providerId="AD" clId="Web-{FAA2CC9F-CA9E-D958-74D4-56513DF1AF98}" dt="2024-04-04T12:10:23.383" v="136" actId="20577"/>
          <ac:spMkLst>
            <pc:docMk/>
            <pc:sldMk cId="207189225" sldId="276"/>
            <ac:spMk id="3" creationId="{1F4DD048-127C-C743-94C8-78C6EC509676}"/>
          </ac:spMkLst>
        </pc:spChg>
      </pc:sldChg>
      <pc:sldChg chg="del">
        <pc:chgData name="Widaeus Åsa RK" userId="S::asa.widaeus@regionhalland.se::16aa7ccb-31c9-4e67-a84e-09b7f8a0d0e1" providerId="AD" clId="Web-{FAA2CC9F-CA9E-D958-74D4-56513DF1AF98}" dt="2024-04-04T11:52:53.710" v="1"/>
        <pc:sldMkLst>
          <pc:docMk/>
          <pc:sldMk cId="3660084267" sldId="301"/>
        </pc:sldMkLst>
      </pc:sldChg>
      <pc:sldChg chg="delSp modSp">
        <pc:chgData name="Widaeus Åsa RK" userId="S::asa.widaeus@regionhalland.se::16aa7ccb-31c9-4e67-a84e-09b7f8a0d0e1" providerId="AD" clId="Web-{FAA2CC9F-CA9E-D958-74D4-56513DF1AF98}" dt="2024-04-04T11:54:10.959" v="24"/>
        <pc:sldMkLst>
          <pc:docMk/>
          <pc:sldMk cId="3136401583" sldId="303"/>
        </pc:sldMkLst>
        <pc:spChg chg="mod">
          <ac:chgData name="Widaeus Åsa RK" userId="S::asa.widaeus@regionhalland.se::16aa7ccb-31c9-4e67-a84e-09b7f8a0d0e1" providerId="AD" clId="Web-{FAA2CC9F-CA9E-D958-74D4-56513DF1AF98}" dt="2024-04-04T11:54:05.943" v="23" actId="20577"/>
          <ac:spMkLst>
            <pc:docMk/>
            <pc:sldMk cId="3136401583" sldId="303"/>
            <ac:spMk id="10" creationId="{75D10704-3503-024F-ABB9-9B3872C2CF00}"/>
          </ac:spMkLst>
        </pc:spChg>
        <pc:spChg chg="del">
          <ac:chgData name="Widaeus Åsa RK" userId="S::asa.widaeus@regionhalland.se::16aa7ccb-31c9-4e67-a84e-09b7f8a0d0e1" providerId="AD" clId="Web-{FAA2CC9F-CA9E-D958-74D4-56513DF1AF98}" dt="2024-04-04T11:54:10.959" v="24"/>
          <ac:spMkLst>
            <pc:docMk/>
            <pc:sldMk cId="3136401583" sldId="303"/>
            <ac:spMk id="14" creationId="{2071AFB6-9D48-6849-A922-5B26515659C7}"/>
          </ac:spMkLst>
        </pc:spChg>
      </pc:sldChg>
      <pc:sldChg chg="modSp">
        <pc:chgData name="Widaeus Åsa RK" userId="S::asa.widaeus@regionhalland.se::16aa7ccb-31c9-4e67-a84e-09b7f8a0d0e1" providerId="AD" clId="Web-{FAA2CC9F-CA9E-D958-74D4-56513DF1AF98}" dt="2024-04-04T12:09:25.134" v="129" actId="1076"/>
        <pc:sldMkLst>
          <pc:docMk/>
          <pc:sldMk cId="2721879704" sldId="311"/>
        </pc:sldMkLst>
        <pc:spChg chg="mod">
          <ac:chgData name="Widaeus Åsa RK" userId="S::asa.widaeus@regionhalland.se::16aa7ccb-31c9-4e67-a84e-09b7f8a0d0e1" providerId="AD" clId="Web-{FAA2CC9F-CA9E-D958-74D4-56513DF1AF98}" dt="2024-04-04T12:09:25.134" v="129" actId="1076"/>
          <ac:spMkLst>
            <pc:docMk/>
            <pc:sldMk cId="2721879704" sldId="311"/>
            <ac:spMk id="2" creationId="{4432B6A7-F3EF-1A46-A977-A45FBC0AAB39}"/>
          </ac:spMkLst>
        </pc:spChg>
      </pc:sldChg>
      <pc:sldChg chg="modSp">
        <pc:chgData name="Widaeus Åsa RK" userId="S::asa.widaeus@regionhalland.se::16aa7ccb-31c9-4e67-a84e-09b7f8a0d0e1" providerId="AD" clId="Web-{FAA2CC9F-CA9E-D958-74D4-56513DF1AF98}" dt="2024-04-04T11:53:50.272" v="15" actId="20577"/>
        <pc:sldMkLst>
          <pc:docMk/>
          <pc:sldMk cId="3126048039" sldId="314"/>
        </pc:sldMkLst>
        <pc:spChg chg="mod">
          <ac:chgData name="Widaeus Åsa RK" userId="S::asa.widaeus@regionhalland.se::16aa7ccb-31c9-4e67-a84e-09b7f8a0d0e1" providerId="AD" clId="Web-{FAA2CC9F-CA9E-D958-74D4-56513DF1AF98}" dt="2024-04-04T11:53:50.272" v="15" actId="20577"/>
          <ac:spMkLst>
            <pc:docMk/>
            <pc:sldMk cId="3126048039" sldId="314"/>
            <ac:spMk id="5" creationId="{76EEB02B-2AB6-3185-BCFE-341F3DE0FC8F}"/>
          </ac:spMkLst>
        </pc:spChg>
      </pc:sldChg>
      <pc:sldChg chg="modSp">
        <pc:chgData name="Widaeus Åsa RK" userId="S::asa.widaeus@regionhalland.se::16aa7ccb-31c9-4e67-a84e-09b7f8a0d0e1" providerId="AD" clId="Web-{FAA2CC9F-CA9E-D958-74D4-56513DF1AF98}" dt="2024-04-04T12:01:37.390" v="115" actId="20577"/>
        <pc:sldMkLst>
          <pc:docMk/>
          <pc:sldMk cId="4272169831" sldId="317"/>
        </pc:sldMkLst>
        <pc:spChg chg="mod">
          <ac:chgData name="Widaeus Åsa RK" userId="S::asa.widaeus@regionhalland.se::16aa7ccb-31c9-4e67-a84e-09b7f8a0d0e1" providerId="AD" clId="Web-{FAA2CC9F-CA9E-D958-74D4-56513DF1AF98}" dt="2024-04-04T12:01:37.390" v="115" actId="20577"/>
          <ac:spMkLst>
            <pc:docMk/>
            <pc:sldMk cId="4272169831" sldId="317"/>
            <ac:spMk id="3" creationId="{9C76BA26-4868-CE4C-81CC-F04DCA42F161}"/>
          </ac:spMkLst>
        </pc:spChg>
      </pc:sldChg>
      <pc:sldChg chg="modSp">
        <pc:chgData name="Widaeus Åsa RK" userId="S::asa.widaeus@regionhalland.se::16aa7ccb-31c9-4e67-a84e-09b7f8a0d0e1" providerId="AD" clId="Web-{FAA2CC9F-CA9E-D958-74D4-56513DF1AF98}" dt="2024-04-04T12:02:20.718" v="116" actId="20577"/>
        <pc:sldMkLst>
          <pc:docMk/>
          <pc:sldMk cId="1204690505" sldId="320"/>
        </pc:sldMkLst>
        <pc:spChg chg="mod">
          <ac:chgData name="Widaeus Åsa RK" userId="S::asa.widaeus@regionhalland.se::16aa7ccb-31c9-4e67-a84e-09b7f8a0d0e1" providerId="AD" clId="Web-{FAA2CC9F-CA9E-D958-74D4-56513DF1AF98}" dt="2024-04-04T12:02:20.718" v="116" actId="20577"/>
          <ac:spMkLst>
            <pc:docMk/>
            <pc:sldMk cId="1204690505" sldId="320"/>
            <ac:spMk id="3" creationId="{E38BF2A8-A9EC-6D43-8A60-C30A72C9B16D}"/>
          </ac:spMkLst>
        </pc:spChg>
      </pc:sldChg>
      <pc:sldChg chg="add del">
        <pc:chgData name="Widaeus Åsa RK" userId="S::asa.widaeus@regionhalland.se::16aa7ccb-31c9-4e67-a84e-09b7f8a0d0e1" providerId="AD" clId="Web-{FAA2CC9F-CA9E-D958-74D4-56513DF1AF98}" dt="2024-04-04T11:55:29.958" v="32"/>
        <pc:sldMkLst>
          <pc:docMk/>
          <pc:sldMk cId="308488555" sldId="334"/>
        </pc:sldMkLst>
      </pc:sldChg>
      <pc:sldChg chg="add">
        <pc:chgData name="Widaeus Åsa RK" userId="S::asa.widaeus@regionhalland.se::16aa7ccb-31c9-4e67-a84e-09b7f8a0d0e1" providerId="AD" clId="Web-{FAA2CC9F-CA9E-D958-74D4-56513DF1AF98}" dt="2024-04-04T11:52:49.710" v="0"/>
        <pc:sldMkLst>
          <pc:docMk/>
          <pc:sldMk cId="1659498905" sldId="336"/>
        </pc:sldMkLst>
      </pc:sldChg>
      <pc:sldChg chg="new del">
        <pc:chgData name="Widaeus Åsa RK" userId="S::asa.widaeus@regionhalland.se::16aa7ccb-31c9-4e67-a84e-09b7f8a0d0e1" providerId="AD" clId="Web-{FAA2CC9F-CA9E-D958-74D4-56513DF1AF98}" dt="2024-04-04T11:53:26.944" v="3"/>
        <pc:sldMkLst>
          <pc:docMk/>
          <pc:sldMk cId="1089651338" sldId="337"/>
        </pc:sldMkLst>
      </pc:sldChg>
      <pc:sldChg chg="add">
        <pc:chgData name="Widaeus Åsa RK" userId="S::asa.widaeus@regionhalland.se::16aa7ccb-31c9-4e67-a84e-09b7f8a0d0e1" providerId="AD" clId="Web-{FAA2CC9F-CA9E-D958-74D4-56513DF1AF98}" dt="2024-04-04T11:53:30.803" v="4"/>
        <pc:sldMkLst>
          <pc:docMk/>
          <pc:sldMk cId="2581456827"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2024-04-04</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5T12:50:38.584"/>
    </inkml:context>
    <inkml:brush xml:id="br0">
      <inkml:brushProperty name="width" value="0.06174" units="cm"/>
      <inkml:brushProperty name="height" value="0.06174" units="cm"/>
      <inkml:brushProperty name="color" value="#E71224"/>
      <inkml:brushProperty name="ignorePressure" value="1"/>
    </inkml:brush>
  </inkml:definitions>
  <inkml:trace contextRef="#ctx0" brushRef="#br0">1 1,'10031'10031,"-10021"-10021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5T12:51:54.939"/>
    </inkml:context>
    <inkml:brush xml:id="br0">
      <inkml:brushProperty name="width" value="0.06174" units="cm"/>
      <inkml:brushProperty name="height" value="0.06174" units="cm"/>
      <inkml:brushProperty name="color" value="#E71224"/>
      <inkml:brushProperty name="ignorePressure" value="1"/>
    </inkml:brush>
  </inkml:definitions>
  <inkml:trace contextRef="#ctx0" brushRef="#br0">1 1,'10031'10031,"-10021"-10021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2024-04-04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ikshandboken-bhv.se/pediatrik/skelett-och-muskler---oversikt/skallasymmetri-och-torticolli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socialstyrelsen.se/globalassets/sharepoint-dokument/artikelkatalog/kunskapsstod/2014-8-2.pdf" TargetMode="External"/><Relationship Id="rId4" Type="http://schemas.openxmlformats.org/officeDocument/2006/relationships/hyperlink" Target="https://www.1177.se/Halland/barn--gravid/att-ta-hand-om-barn/praktiska-rad-i-vardagen/lek-pa-mage-och-sov-pa-ryg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0-6-manade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rikshandboken-bhv.se/tillvaxt--utvecklin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ont-i-ora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rikshandboken-bhv.se/pediatrik/infektioner---oversikt/febe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0-6-manad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kshandboken-bhv.se/amning-och-nutrition/brostmjolksersattning---oversikt/ge-mat-med-flask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1177.se/Halland/barn--gravid/att-skota-ett-nyfott-barn/amning-och-flaskmatning/brostmjolksersattning-och-tillskottsnari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livsvillkor--levnadsvanor/barnsakerhet---oversikt/samtal-om-barnsakerhe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1177.se/Stockholm/barn--gravid/att-ta-hand-om-barn/barnsakerhet/sakerhet-for-bar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177.se/barn--gravid/att-vara-foralder/foraldraskap-och-relationen-med-barnet/att-bli-forald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1177.se/Halland/barn--gravid/att-vara-foralder/foraldraskap-och-relationen-med-barnet/anknytning-hos-bar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Halland/barn--gravid/att-vara-foralder/foraldraskap-och-relationen-med-barnet/sysk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psykologiguiden.se/rad-och-fakta/barn-och-familj/att-fa-syskon" TargetMode="External"/><Relationship Id="rId4" Type="http://schemas.openxmlformats.org/officeDocument/2006/relationships/hyperlink" Target="https://bvcpodden.fireside.fm/2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177.se/barn--gravid/att-vara-foralder/foraldraskap-och-relationen-med-barne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sykologermottobak.org/nyheter/faktablad-p%C3%A5-andra-spr%C3%A5k" TargetMode="External"/><Relationship Id="rId4" Type="http://schemas.openxmlformats.org/officeDocument/2006/relationships/hyperlink" Target="https://www.rikshandboken-bhv.se/tillvaxt--utveckling/psykosocial-utveckling---oversikt/faktorer-hos-foraldern-som-paverkar-samspe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77.se/Halland/barn--gravid/att-skota-ett-nyfott-barn/nar-sma-barn-skrik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ikshandboken-bhv.se/livsvillkor--levnadsvanor/foraldraskap---oversikt/att-trosta-ett-barn-som-skrik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Information om materialet och hur det ska användas för grupp eller i enskilda samtal</a:t>
            </a:r>
          </a:p>
          <a:p>
            <a:pPr marL="0" indent="0">
              <a:buNone/>
            </a:pPr>
            <a:endParaRPr lang="sv-SE" sz="1200" b="1" dirty="0">
              <a:cs typeface="Arial"/>
            </a:endParaRPr>
          </a:p>
          <a:p>
            <a:pPr marL="0" indent="0">
              <a:buNone/>
            </a:pPr>
            <a:r>
              <a:rPr lang="sv-SE" sz="1200" dirty="0">
                <a:cs typeface="Arial"/>
              </a:rPr>
              <a:t>Syftet med barnhälsovårdens föräldragrupp är att stärka och stödja förmågan att vara förälder.  </a:t>
            </a:r>
          </a:p>
          <a:p>
            <a:pPr marL="0" indent="0">
              <a:buNone/>
            </a:pPr>
            <a:endParaRPr lang="sv-SE" sz="1200" dirty="0">
              <a:cs typeface="Arial"/>
            </a:endParaRPr>
          </a:p>
          <a:p>
            <a:pPr marL="0" indent="0">
              <a:buNone/>
            </a:pPr>
            <a:r>
              <a:rPr lang="sv-SE" sz="1200" dirty="0">
                <a:cs typeface="Arial"/>
              </a:rPr>
              <a:t>Gruppen som erbjuds, pågår under barnets första levnadsår och är en delarna i det samlade föräldrastödsinsatser Region Hallands barnhälsovård erbjuder.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används på olika sätt och anpassas utifrån varje grupp och dess individers nivå. Materialet är indelat i 9 moduler och utgör ett samlat underlag för 9 </a:t>
            </a:r>
            <a:r>
              <a:rPr lang="sv-SE" sz="1200" dirty="0">
                <a:latin typeface="+mj-lt"/>
                <a:cs typeface="Arial"/>
              </a:rPr>
              <a:t>föräldragruppsträffar. Modulerna följer barnets ålder under det första levnadsåret.</a:t>
            </a:r>
            <a:r>
              <a:rPr lang="sv-SE" sz="1200" b="0" i="0" dirty="0">
                <a:effectLst/>
                <a:latin typeface="+mj-lt"/>
              </a:rPr>
              <a:t> Se rutin: </a:t>
            </a:r>
            <a:r>
              <a:rPr lang="sv-SE" sz="1200" dirty="0">
                <a:solidFill>
                  <a:srgbClr val="0070C0"/>
                </a:solidFill>
                <a:latin typeface="+mj-lt"/>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70C0"/>
              </a:solidFill>
              <a:latin typeface="+mj-lt"/>
              <a:cs typeface="Arial"/>
            </a:endParaRPr>
          </a:p>
          <a:p>
            <a:pPr marL="0" indent="0">
              <a:buNone/>
            </a:pPr>
            <a:r>
              <a:rPr lang="sv-SE" sz="1200" dirty="0">
                <a:latin typeface="+mj-lt"/>
                <a:cs typeface="Arial"/>
              </a:rPr>
              <a:t>Modulerna innehåller flera olika teman, där me</a:t>
            </a:r>
            <a:r>
              <a:rPr lang="sv-SE" sz="1200" dirty="0">
                <a:cs typeface="Arial"/>
              </a:rPr>
              <a:t>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endParaRPr lang="sv-SE" sz="1200" u="sng"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kan också användas som underlag för behovsanpassat stöd vid enskilda samtal med föräldrar, eller i de tillfällen föräldrar valt att inte delta på den föräldragrupp som erbjudits.</a:t>
            </a:r>
          </a:p>
          <a:p>
            <a:endParaRPr lang="en-US" dirty="0">
              <a:latin typeface="+mj-lt"/>
              <a:cs typeface="Arial" panose="020B0604020202020204"/>
            </a:endParaRPr>
          </a:p>
          <a:p>
            <a:pPr marL="0" indent="0">
              <a:buNone/>
            </a:pPr>
            <a:r>
              <a:rPr lang="sv-SE" sz="1200" b="1" dirty="0">
                <a:cs typeface="Arial"/>
              </a:rPr>
              <a:t>Genomförande av andra träffen</a:t>
            </a:r>
          </a:p>
          <a:p>
            <a:pPr marL="0" indent="0">
              <a:buNone/>
            </a:pPr>
            <a:endParaRPr lang="sv-SE" sz="1200" b="1" dirty="0">
              <a:cs typeface="Arial"/>
            </a:endParaRPr>
          </a:p>
          <a:p>
            <a:pPr marL="0" indent="0">
              <a:buNone/>
            </a:pPr>
            <a:r>
              <a:rPr lang="sv-SE" sz="1200" dirty="0">
                <a:ea typeface="Calibri"/>
                <a:cs typeface="Calibri"/>
              </a:rPr>
              <a:t>Informera gruppen att detta är andra gången ni träffas och nu är barnen 2-3 månader. </a:t>
            </a:r>
          </a:p>
          <a:p>
            <a:pPr marL="0" indent="0">
              <a:buNone/>
            </a:pPr>
            <a:endParaRPr lang="sv-SE" sz="1200" dirty="0">
              <a:ea typeface="Calibri"/>
              <a:cs typeface="Calibri"/>
            </a:endParaRPr>
          </a:p>
          <a:p>
            <a:pPr marL="0" indent="0">
              <a:buNone/>
            </a:pPr>
            <a:r>
              <a:rPr lang="sv-SE" sz="1200" dirty="0">
                <a:ea typeface="Calibri"/>
                <a:cs typeface="Calibri"/>
              </a:rPr>
              <a:t>Idag är huvudtemat “Barnet och Familjen”</a:t>
            </a:r>
          </a:p>
          <a:p>
            <a:pPr marL="0" indent="0">
              <a:buNone/>
            </a:pPr>
            <a:endParaRPr lang="sv-SE" sz="1200" dirty="0">
              <a:ea typeface="Calibri"/>
              <a:cs typeface="Calibri"/>
            </a:endParaRPr>
          </a:p>
          <a:p>
            <a:pPr marL="0" indent="0">
              <a:buNone/>
            </a:pPr>
            <a:r>
              <a:rPr lang="sv-SE" sz="1200" dirty="0">
                <a:ea typeface="Calibri"/>
                <a:cs typeface="Calibri"/>
              </a:rPr>
              <a:t>Fråga om det är något som någon vill ta upp? </a:t>
            </a:r>
          </a:p>
          <a:p>
            <a:pPr marL="0" indent="0">
              <a:buNone/>
            </a:pPr>
            <a:endParaRPr lang="sv-SE" sz="1200" dirty="0">
              <a:ea typeface="Calibri"/>
              <a:cs typeface="Calibri"/>
            </a:endParaRPr>
          </a:p>
          <a:p>
            <a:pPr marL="0" indent="0">
              <a:buNone/>
            </a:pPr>
            <a:r>
              <a:rPr lang="sv-SE" sz="1200" dirty="0">
                <a:ea typeface="Calibri"/>
                <a:cs typeface="Calibri"/>
              </a:rPr>
              <a:t>Fråga om det är något som någon vill att man tar upp vid ett senare tillfälle.</a:t>
            </a:r>
            <a:endParaRPr lang="sv-SE" sz="1200" dirty="0">
              <a:cs typeface="Arial" panose="020B0604020202020204"/>
            </a:endParaRPr>
          </a:p>
          <a:p>
            <a:endParaRPr lang="sv-SE" sz="1200" dirty="0">
              <a:cs typeface="Arial" panose="020B0604020202020204"/>
            </a:endParaRPr>
          </a:p>
          <a:p>
            <a:endParaRPr lang="en-US" dirty="0">
              <a:latin typeface="+mj-lt"/>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257677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800" b="1" dirty="0">
                <a:cs typeface="Arial"/>
              </a:rPr>
              <a:t>Lek på mage – sov på ryggen</a:t>
            </a:r>
          </a:p>
          <a:p>
            <a:pPr marL="0" indent="0">
              <a:buNone/>
            </a:pPr>
            <a:endParaRPr lang="sv-SE" sz="1800" b="1" dirty="0"/>
          </a:p>
          <a:p>
            <a:pPr marL="0" indent="0">
              <a:buNone/>
            </a:pPr>
            <a:r>
              <a:rPr lang="sv-SE" sz="1800" dirty="0"/>
              <a:t>Det finns många fördelar med att låta spädbarn tillbringa vaken tid på mage. Det stimulerar spädbarnets motoriska utveckling, tränar huvudkontroll samt utvecklar styrkan i överkroppen. </a:t>
            </a:r>
          </a:p>
          <a:p>
            <a:pPr marL="0" indent="0">
              <a:buNone/>
            </a:pPr>
            <a:endParaRPr lang="sv-SE" sz="1800" dirty="0"/>
          </a:p>
          <a:p>
            <a:pPr marL="0" indent="0">
              <a:buNone/>
            </a:pPr>
            <a:r>
              <a:rPr lang="sv-SE" sz="1800" dirty="0"/>
              <a:t>Magläge gör också att barnets bakhuvud avlastas vilket förebygger ensidig belastning som kan ge en tillplattad eller skev skallform.</a:t>
            </a:r>
          </a:p>
          <a:p>
            <a:pPr marL="0" indent="0">
              <a:buNone/>
            </a:pPr>
            <a:endParaRPr lang="sv-SE" sz="1800" dirty="0"/>
          </a:p>
          <a:p>
            <a:pPr marL="0" indent="0">
              <a:buNone/>
            </a:pPr>
            <a:r>
              <a:rPr lang="sv-SE" sz="1800" dirty="0"/>
              <a:t>Magläge i vaket tillstånd – lägg barnet på golvet: </a:t>
            </a:r>
            <a:r>
              <a:rPr lang="sv-SE" sz="1800" dirty="0">
                <a:solidFill>
                  <a:srgbClr val="0070C0"/>
                </a:solidFill>
                <a:hlinkClick r:id="rId3">
                  <a:extLst>
                    <a:ext uri="{A12FA001-AC4F-418D-AE19-62706E023703}">
                      <ahyp:hlinkClr xmlns:ahyp="http://schemas.microsoft.com/office/drawing/2018/hyperlinkcolor" val="tx"/>
                    </a:ext>
                  </a:extLst>
                </a:hlinkClick>
              </a:rPr>
              <a:t>Skallasymmetri och </a:t>
            </a:r>
            <a:r>
              <a:rPr lang="sv-SE" sz="1800" dirty="0" err="1">
                <a:solidFill>
                  <a:srgbClr val="0070C0"/>
                </a:solidFill>
                <a:hlinkClick r:id="rId3">
                  <a:extLst>
                    <a:ext uri="{A12FA001-AC4F-418D-AE19-62706E023703}">
                      <ahyp:hlinkClr xmlns:ahyp="http://schemas.microsoft.com/office/drawing/2018/hyperlinkcolor" val="tx"/>
                    </a:ext>
                  </a:extLst>
                </a:hlinkClick>
              </a:rPr>
              <a:t>torticollis</a:t>
            </a:r>
            <a:r>
              <a:rPr lang="sv-SE" sz="1800" dirty="0">
                <a:solidFill>
                  <a:srgbClr val="0070C0"/>
                </a:solidFill>
                <a:hlinkClick r:id="rId3">
                  <a:extLst>
                    <a:ext uri="{A12FA001-AC4F-418D-AE19-62706E023703}">
                      <ahyp:hlinkClr xmlns:ahyp="http://schemas.microsoft.com/office/drawing/2018/hyperlinkcolor" val="tx"/>
                    </a:ext>
                  </a:extLst>
                </a:hlinkClick>
              </a:rPr>
              <a:t> - Rikshandboken i barnhälsovård (rikshandboken-bhv.se)</a:t>
            </a:r>
            <a:endParaRPr lang="sv-SE" sz="1800" dirty="0">
              <a:solidFill>
                <a:srgbClr val="0070C0"/>
              </a:solidFill>
              <a:cs typeface="Arial"/>
            </a:endParaRPr>
          </a:p>
          <a:p>
            <a:pPr marL="0" indent="0">
              <a:buNone/>
            </a:pPr>
            <a:endParaRPr lang="sv-SE" sz="1800" dirty="0">
              <a:solidFill>
                <a:srgbClr val="0070C0"/>
              </a:solidFill>
              <a:cs typeface="Arial"/>
            </a:endParaRPr>
          </a:p>
          <a:p>
            <a:pPr marL="0" indent="0">
              <a:buNone/>
            </a:pPr>
            <a:r>
              <a:rPr lang="sv-SE" sz="1800" dirty="0"/>
              <a:t>Ryggläge vid sömn förebygger plötslig spädbarnsdöd: </a:t>
            </a:r>
            <a:r>
              <a:rPr lang="sv-SE" sz="1800" dirty="0">
                <a:solidFill>
                  <a:srgbClr val="0070C0"/>
                </a:solidFill>
                <a:hlinkClick r:id="rId4">
                  <a:extLst>
                    <a:ext uri="{A12FA001-AC4F-418D-AE19-62706E023703}">
                      <ahyp:hlinkClr xmlns:ahyp="http://schemas.microsoft.com/office/drawing/2018/hyperlinkcolor" val="tx"/>
                    </a:ext>
                  </a:extLst>
                </a:hlinkClick>
              </a:rPr>
              <a:t>Lek på mage och sov på rygg – 1177</a:t>
            </a:r>
            <a:r>
              <a:rPr lang="sv-SE" sz="1800" dirty="0">
                <a:solidFill>
                  <a:srgbClr val="0070C0"/>
                </a:solidFill>
              </a:rPr>
              <a:t>, </a:t>
            </a:r>
            <a:r>
              <a:rPr lang="sv-SE" sz="1800" u="sng" dirty="0">
                <a:solidFill>
                  <a:srgbClr val="0070C0"/>
                </a:solidFill>
                <a:effectLst/>
                <a:ea typeface="Calibri"/>
                <a:cs typeface="Calibri"/>
                <a:hlinkClick r:id="rId5">
                  <a:extLst>
                    <a:ext uri="{A12FA001-AC4F-418D-AE19-62706E023703}">
                      <ahyp:hlinkClr xmlns:ahyp="http://schemas.microsoft.com/office/drawing/2018/hyperlinkcolor" val="tx"/>
                    </a:ext>
                  </a:extLst>
                </a:hlinkClick>
              </a:rPr>
              <a:t>Minska risken för plötslig spädbarnsdöd (socialstyrelsen.se)</a:t>
            </a:r>
            <a:endParaRPr lang="sv-SE" sz="1800" u="sng" dirty="0">
              <a:solidFill>
                <a:srgbClr val="0070C0"/>
              </a:solidFill>
              <a:ea typeface="Calibri"/>
              <a:cs typeface="Calibri"/>
              <a:hlinkClick r:id="rId5">
                <a:extLst>
                  <a:ext uri="{A12FA001-AC4F-418D-AE19-62706E023703}">
                    <ahyp:hlinkClr xmlns:ahyp="http://schemas.microsoft.com/office/drawing/2018/hyperlinkcolor" val="tx"/>
                  </a:ext>
                </a:extLst>
              </a:hlinkClick>
            </a:endParaRPr>
          </a:p>
          <a:p>
            <a:endParaRPr lang="sv-SE" sz="1800" u="sng" dirty="0">
              <a:solidFill>
                <a:srgbClr val="0000FF"/>
              </a:solidFill>
              <a:latin typeface="Calibri"/>
              <a:ea typeface="Calibri"/>
              <a:cs typeface="Calibri"/>
              <a:hlinkClick r:id="rId5"/>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16</a:t>
            </a:fld>
            <a:endParaRPr lang="sv-SE" dirty="0"/>
          </a:p>
        </p:txBody>
      </p:sp>
    </p:spTree>
    <p:extLst>
      <p:ext uri="{BB962C8B-B14F-4D97-AF65-F5344CB8AC3E}">
        <p14:creationId xmlns:p14="http://schemas.microsoft.com/office/powerpoint/2010/main" val="378502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Stimulans</a:t>
            </a:r>
          </a:p>
          <a:p>
            <a:pPr marL="0" indent="0">
              <a:buNone/>
            </a:pPr>
            <a:endParaRPr lang="sv-SE" sz="1200" b="1" dirty="0"/>
          </a:p>
          <a:p>
            <a:pPr marL="0" indent="0">
              <a:buNone/>
            </a:pPr>
            <a:r>
              <a:rPr lang="sv-SE" sz="1200" dirty="0"/>
              <a:t>Prata med barnet, även om hen inte förstår orden än. Småprata om sådant du eller barnet gör, ser eller tänker.</a:t>
            </a:r>
          </a:p>
          <a:p>
            <a:pPr marL="0" indent="0">
              <a:buNone/>
            </a:pPr>
            <a:endParaRPr lang="sv-SE" sz="1200" dirty="0">
              <a:cs typeface="Arial" panose="020B0604020202020204"/>
            </a:endParaRPr>
          </a:p>
          <a:p>
            <a:pPr marL="0" indent="0">
              <a:buNone/>
            </a:pPr>
            <a:r>
              <a:rPr lang="sv-SE" sz="1200" dirty="0"/>
              <a:t>Barnet är en social varelse, barnet behöver föräldrarnas närvaro. Spädbarnets lust att utforska sim omvärld är medfödd, barnet vill kommunicera tidigt. Leken är avgörande och helst vill barnet göra det med dig som förälder.</a:t>
            </a:r>
          </a:p>
          <a:p>
            <a:pPr marL="0" indent="0">
              <a:buNone/>
            </a:pPr>
            <a:r>
              <a:rPr lang="sv-SE" sz="1200" dirty="0"/>
              <a:t>Det är inte alltid barnet är hungrigt eller trött när hen gnyr eller skriker. Ibland behöver hen närhet och uppmärksamhet, och det kan alla föräldrar eller någon annan närstående ge.</a:t>
            </a:r>
          </a:p>
          <a:p>
            <a:pPr marL="0" indent="0">
              <a:buNone/>
            </a:pPr>
            <a:endParaRPr lang="sv-SE" sz="1200" dirty="0">
              <a:cs typeface="Arial" panose="020B0604020202020204"/>
            </a:endParaRPr>
          </a:p>
          <a:p>
            <a:pPr marL="0" indent="0">
              <a:buNone/>
            </a:pPr>
            <a:r>
              <a:rPr lang="sv-SE" sz="1200" dirty="0"/>
              <a:t>För att barnet ska kunna utveckla sitt språk behöver barnet språklig stimulans från sin omgivning, och där är föräldrarna jätteviktiga. Det gör man genom att anpassa ordval och sätta ord på saker i sin omgivning. </a:t>
            </a:r>
          </a:p>
          <a:p>
            <a:pPr marL="0" indent="0">
              <a:buNone/>
            </a:pPr>
            <a:endParaRPr lang="sv-SE" sz="1200" dirty="0"/>
          </a:p>
          <a:p>
            <a:pPr marL="0" indent="0">
              <a:buNone/>
            </a:pPr>
            <a:r>
              <a:rPr lang="sv-SE" sz="1200" dirty="0"/>
              <a:t>Passa på att prata när barnet åker barnvagn. Tänk på att ha barnet vänt mot dig. Bakåtvänd barnvagn är även viktigt med tanke på säkerheten, då du kan ha uppsikt över barnet. </a:t>
            </a:r>
          </a:p>
          <a:p>
            <a:pPr marL="0" indent="0">
              <a:buNone/>
            </a:pPr>
            <a:endParaRPr lang="sv-SE" sz="1200" dirty="0">
              <a:cs typeface="Arial" panose="020B0604020202020204"/>
            </a:endParaRPr>
          </a:p>
          <a:p>
            <a:pPr marL="0" indent="0">
              <a:buNone/>
            </a:pPr>
            <a:r>
              <a:rPr lang="sv-SE" sz="1200" dirty="0"/>
              <a:t>Under barnets tre första levnadsår är hjärnan särskilt mottaglig för stimulans. Det gäller i högsta grad barnets kommunikation och språk.</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0-6 månader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Tillväxt &amp; utveckling - Rikshandboken i barnhälsovård (rikshandboken-bhv.se)</a:t>
            </a:r>
            <a:endParaRPr lang="sv-SE" sz="1200" dirty="0">
              <a:solidFill>
                <a:srgbClr val="0070C0"/>
              </a:solidFill>
            </a:endParaRPr>
          </a:p>
          <a:p>
            <a:endParaRPr lang="sv-SE" dirty="0">
              <a:cs typeface="Arial"/>
            </a:endParaRPr>
          </a:p>
        </p:txBody>
      </p:sp>
      <p:sp>
        <p:nvSpPr>
          <p:cNvPr id="4" name="Platshållare för bildnummer 3"/>
          <p:cNvSpPr>
            <a:spLocks noGrp="1"/>
          </p:cNvSpPr>
          <p:nvPr>
            <p:ph type="sldNum" sz="quarter" idx="5"/>
          </p:nvPr>
        </p:nvSpPr>
        <p:spPr/>
        <p:txBody>
          <a:bodyPr/>
          <a:lstStyle/>
          <a:p>
            <a:fld id="{2E1D403E-96C9-4FAC-B8A9-1781142AAAA9}" type="slidenum">
              <a:rPr lang="sv-SE" smtClean="0"/>
              <a:t>17</a:t>
            </a:fld>
            <a:endParaRPr lang="sv-SE" dirty="0"/>
          </a:p>
        </p:txBody>
      </p:sp>
    </p:spTree>
    <p:extLst>
      <p:ext uri="{BB962C8B-B14F-4D97-AF65-F5344CB8AC3E}">
        <p14:creationId xmlns:p14="http://schemas.microsoft.com/office/powerpoint/2010/main" val="400322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Vanligaste frågorna</a:t>
            </a:r>
          </a:p>
          <a:p>
            <a:pPr marL="0" indent="0">
              <a:buNone/>
            </a:pPr>
            <a:endParaRPr lang="sv-SE" sz="1200" dirty="0">
              <a:cs typeface="Arial"/>
            </a:endParaRPr>
          </a:p>
          <a:p>
            <a:pPr marL="0" indent="0">
              <a:buNone/>
            </a:pPr>
            <a:r>
              <a:rPr lang="sv-SE" sz="1200" u="sng" dirty="0">
                <a:cs typeface="Arial"/>
              </a:rPr>
              <a:t>Äter mitt barn tillräckligt, växer mitt barn som det ska: </a:t>
            </a:r>
            <a:r>
              <a:rPr lang="sv-SE" sz="1200" dirty="0">
                <a:cs typeface="Arial"/>
              </a:rPr>
              <a:t>det ser man direkt på barnets tillväxtkurva. </a:t>
            </a:r>
            <a:r>
              <a:rPr lang="sv-SE" sz="1200" dirty="0"/>
              <a:t>Alla barn växer olika.</a:t>
            </a:r>
            <a:r>
              <a:rPr lang="sv-SE" sz="1200" dirty="0">
                <a:cs typeface="Arial"/>
              </a:rPr>
              <a:t> Om man är orolig prata med BHV-SSK. </a:t>
            </a:r>
          </a:p>
          <a:p>
            <a:pPr marL="0" indent="0">
              <a:buNone/>
            </a:pPr>
            <a:endParaRPr lang="sv-SE" sz="1200" dirty="0"/>
          </a:p>
          <a:p>
            <a:pPr marL="0" indent="0">
              <a:buNone/>
            </a:pPr>
            <a:r>
              <a:rPr lang="sv-SE" sz="1200" u="sng" dirty="0">
                <a:cs typeface="Arial"/>
              </a:rPr>
              <a:t>Förkylningar</a:t>
            </a:r>
            <a:r>
              <a:rPr lang="sv-SE" sz="1200" dirty="0">
                <a:cs typeface="Arial"/>
              </a:rPr>
              <a:t>: de flesta förkylningar går över av sig själv. Barn upp till 6 månader har ett visst skydd mot förkylningar, tack vare antikroppar som har förts över till barnet under fostertiden och via bröstmjölken. Men det är ingen garanti, ett nyfött barn är känsligt och kan ändå bli förkyld. </a:t>
            </a:r>
          </a:p>
          <a:p>
            <a:pPr marL="0" indent="0">
              <a:buNone/>
            </a:pPr>
            <a:endParaRPr lang="sv-SE" sz="1200" dirty="0"/>
          </a:p>
          <a:p>
            <a:pPr marL="0" indent="0">
              <a:buNone/>
            </a:pPr>
            <a:r>
              <a:rPr lang="sv-SE" sz="1200" u="sng" dirty="0">
                <a:cs typeface="Arial"/>
              </a:rPr>
              <a:t>Feber: </a:t>
            </a:r>
            <a:r>
              <a:rPr lang="sv-SE" sz="1200" dirty="0">
                <a:cs typeface="Arial"/>
              </a:rPr>
              <a:t>Om barnet är yngre än 3 månader och har 38 graders feber eller mer bör man söka vård.</a:t>
            </a:r>
          </a:p>
          <a:p>
            <a:pPr marL="0" indent="0">
              <a:buNone/>
            </a:pPr>
            <a:endParaRPr lang="sv-SE" sz="1200" dirty="0">
              <a:cs typeface="Arial"/>
            </a:endParaRPr>
          </a:p>
          <a:p>
            <a:pPr marL="0" indent="0">
              <a:buNone/>
            </a:pPr>
            <a:r>
              <a:rPr lang="sv-SE" sz="1200" u="sng" dirty="0">
                <a:cs typeface="Arial"/>
              </a:rPr>
              <a:t>Vaccinationer:</a:t>
            </a:r>
            <a:r>
              <a:rPr lang="sv-SE" sz="1200" u="none" dirty="0">
                <a:cs typeface="Arial"/>
              </a:rPr>
              <a:t> </a:t>
            </a:r>
            <a:r>
              <a:rPr lang="sv-SE" sz="1200" dirty="0">
                <a:cs typeface="Arial"/>
              </a:rPr>
              <a:t>barn får sin första vaccination vid 3 månader</a:t>
            </a:r>
          </a:p>
          <a:p>
            <a:endParaRPr lang="sv-SE" sz="1200" dirty="0">
              <a:cs typeface="Arial"/>
            </a:endParaRPr>
          </a:p>
          <a:p>
            <a:pPr marL="0" indent="0">
              <a:buNone/>
            </a:pPr>
            <a:r>
              <a:rPr lang="sv-SE" sz="1200" dirty="0">
                <a:solidFill>
                  <a:srgbClr val="0070C0"/>
                </a:solidFill>
                <a:cs typeface="Arial"/>
                <a:hlinkClick r:id="rId3">
                  <a:extLst>
                    <a:ext uri="{A12FA001-AC4F-418D-AE19-62706E023703}">
                      <ahyp:hlinkClr xmlns:ahyp="http://schemas.microsoft.com/office/drawing/2018/hyperlinkcolor" val="tx"/>
                    </a:ext>
                  </a:extLst>
                </a:hlinkClick>
              </a:rPr>
              <a:t>Ont</a:t>
            </a:r>
            <a:r>
              <a:rPr lang="sv-SE" sz="1200" dirty="0">
                <a:solidFill>
                  <a:srgbClr val="0070C0"/>
                </a:solidFill>
                <a:hlinkClick r:id="rId3">
                  <a:extLst>
                    <a:ext uri="{A12FA001-AC4F-418D-AE19-62706E023703}">
                      <ahyp:hlinkClr xmlns:ahyp="http://schemas.microsoft.com/office/drawing/2018/hyperlinkcolor" val="tx"/>
                    </a:ext>
                  </a:extLst>
                </a:hlinkClick>
              </a:rPr>
              <a:t> i örat - 1177</a:t>
            </a:r>
            <a:endParaRPr lang="sv-SE" sz="1200" dirty="0">
              <a:solidFill>
                <a:srgbClr val="0070C0"/>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Feber - Rikshandboken i barnhälsovård (rikshandboken-bhv.se)</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dirty="0"/>
          </a:p>
        </p:txBody>
      </p:sp>
    </p:spTree>
    <p:extLst>
      <p:ext uri="{BB962C8B-B14F-4D97-AF65-F5344CB8AC3E}">
        <p14:creationId xmlns:p14="http://schemas.microsoft.com/office/powerpoint/2010/main" val="2351436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21</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cs typeface="Arial"/>
            </a:endParaRPr>
          </a:p>
          <a:p>
            <a:pPr marL="0" indent="0">
              <a:buNone/>
            </a:pPr>
            <a:r>
              <a:rPr lang="sv-SE" sz="1200" dirty="0"/>
              <a:t>Berätta om det kompetenta barnet, vad barnet kan i den här åldern. Barns förmåga och intresse för att lära sig språk är medfödd. I början kommunicerar barnet med blicken, kroppskontakten, ansiktsuttryck och skrik. </a:t>
            </a:r>
          </a:p>
          <a:p>
            <a:pPr marL="0" indent="0">
              <a:buNone/>
            </a:pPr>
            <a:endParaRPr lang="sv-SE" sz="1200" dirty="0"/>
          </a:p>
          <a:p>
            <a:pPr marL="0" indent="0">
              <a:buNone/>
            </a:pPr>
            <a:r>
              <a:rPr lang="sv-SE" sz="1200" dirty="0"/>
              <a:t>Tänk på att det inte ska vara en jämförelse som kan stressa föräldrarna. Poängtera gärna att barn utvecklas i olika takt. </a:t>
            </a:r>
          </a:p>
          <a:p>
            <a:pPr marL="0" indent="0">
              <a:buNone/>
            </a:pPr>
            <a:endParaRPr lang="sv-SE" sz="1200" dirty="0"/>
          </a:p>
          <a:p>
            <a:pPr marL="0" indent="0">
              <a:buNone/>
            </a:pPr>
            <a:r>
              <a:rPr lang="sv-SE" sz="1200" dirty="0"/>
              <a:t>Få föräldrarna att berätta om just deras barn och barnets personlighet. </a:t>
            </a:r>
          </a:p>
          <a:p>
            <a:pPr marL="0" indent="0">
              <a:buNone/>
            </a:pPr>
            <a:endParaRPr lang="sv-SE" sz="1200" dirty="0"/>
          </a:p>
          <a:p>
            <a:pPr marL="0" indent="0">
              <a:buNone/>
            </a:pPr>
            <a:r>
              <a:rPr lang="sv-SE" sz="1200" dirty="0"/>
              <a:t>Vem är ditt barn? </a:t>
            </a:r>
            <a:endParaRPr lang="sv-SE" sz="1200" dirty="0">
              <a:cs typeface="Arial"/>
            </a:endParaRPr>
          </a:p>
          <a:p>
            <a:pPr marL="0" indent="0">
              <a:buNone/>
            </a:pPr>
            <a:r>
              <a:rPr lang="sv-SE" sz="1200" dirty="0"/>
              <a:t>Vem liknar hen?</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0-6 månader - 1177</a:t>
            </a:r>
            <a:endParaRPr lang="sv-SE" sz="1200" dirty="0">
              <a:solidFill>
                <a:srgbClr val="0070C0"/>
              </a:solidFill>
              <a:cs typeface="Arial"/>
            </a:endParaRPr>
          </a:p>
          <a:p>
            <a:endParaRPr lang="sv-SE" dirty="0">
              <a:cs typeface="Arial"/>
            </a:endParaRPr>
          </a:p>
        </p:txBody>
      </p:sp>
      <p:sp>
        <p:nvSpPr>
          <p:cNvPr id="4" name="Platshållare för bildnummer 3"/>
          <p:cNvSpPr>
            <a:spLocks noGrp="1"/>
          </p:cNvSpPr>
          <p:nvPr>
            <p:ph type="sldNum" sz="quarter" idx="5"/>
          </p:nvPr>
        </p:nvSpPr>
        <p:spPr/>
        <p:txBody>
          <a:bodyPr/>
          <a:lstStyle/>
          <a:p>
            <a:fld id="{2E1D403E-96C9-4FAC-B8A9-1781142AAAA9}" type="slidenum">
              <a:rPr lang="sv-SE" smtClean="0"/>
              <a:t>3</a:t>
            </a:fld>
            <a:endParaRPr lang="sv-SE" dirty="0"/>
          </a:p>
        </p:txBody>
      </p:sp>
    </p:spTree>
    <p:extLst>
      <p:ext uri="{BB962C8B-B14F-4D97-AF65-F5344CB8AC3E}">
        <p14:creationId xmlns:p14="http://schemas.microsoft.com/office/powerpoint/2010/main" val="372829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Amning och flaskmatning</a:t>
            </a:r>
          </a:p>
          <a:p>
            <a:pPr marL="0" indent="0">
              <a:buNone/>
            </a:pPr>
            <a:endParaRPr lang="sv-SE" sz="1200" b="1" dirty="0"/>
          </a:p>
          <a:p>
            <a:pPr marL="0" indent="0">
              <a:buNone/>
            </a:pPr>
            <a:r>
              <a:rPr lang="sv-SE" sz="1200" dirty="0"/>
              <a:t>Amning – många mödrar upplever att barnet inte vill amma färdigt. </a:t>
            </a:r>
          </a:p>
          <a:p>
            <a:pPr marL="0" indent="0">
              <a:buNone/>
            </a:pPr>
            <a:endParaRPr lang="sv-SE" sz="1200" dirty="0"/>
          </a:p>
          <a:p>
            <a:pPr marL="0" indent="0">
              <a:buNone/>
            </a:pPr>
            <a:r>
              <a:rPr lang="sv-SE" sz="1200" dirty="0"/>
              <a:t>Många mammor lägger ner amningen i den här åldern för att dom upplever att dom har mindre bröstmjölk (PIM </a:t>
            </a:r>
            <a:r>
              <a:rPr lang="sv-SE" sz="1200" dirty="0" err="1"/>
              <a:t>perceived</a:t>
            </a:r>
            <a:r>
              <a:rPr lang="sv-SE" sz="1200" dirty="0"/>
              <a:t> insufficient </a:t>
            </a:r>
            <a:r>
              <a:rPr lang="sv-SE" sz="1200" dirty="0" err="1"/>
              <a:t>breastmilk</a:t>
            </a:r>
            <a:r>
              <a:rPr lang="sv-SE" sz="1200" dirty="0"/>
              <a:t>), vilket dom nödvändigtvis inte har. </a:t>
            </a:r>
          </a:p>
          <a:p>
            <a:pPr marL="0" indent="0">
              <a:buNone/>
            </a:pPr>
            <a:endParaRPr lang="sv-SE" sz="1200" dirty="0"/>
          </a:p>
          <a:p>
            <a:pPr marL="0" indent="0">
              <a:buNone/>
            </a:pPr>
            <a:r>
              <a:rPr lang="sv-SE" sz="1200" dirty="0"/>
              <a:t>Till en början verkar inte barnet påverkas och störas så mycket av omgivningen när hen ska äta. Från ungefär tre månaders ålder kan barnet däremot bli störd om det är för mycket aktiviteter och ljud runt omkring. Det beror på att barn är naturligt nyfikna, de hör något - en hund skäller, något skramlar och dom släpper taget.</a:t>
            </a:r>
          </a:p>
          <a:p>
            <a:pPr marL="0" indent="0">
              <a:buNone/>
            </a:pPr>
            <a:endParaRPr lang="sv-SE" sz="1200" b="1" dirty="0">
              <a:cs typeface="Arial" panose="020B0604020202020204"/>
            </a:endParaRPr>
          </a:p>
          <a:p>
            <a:pPr marL="0" indent="0">
              <a:buNone/>
            </a:pPr>
            <a:r>
              <a:rPr lang="sv-SE" sz="1200" dirty="0"/>
              <a:t>Föreslå att dom sätter sig i lugn och ro, ta en handduk över axeln för att barnet ska få lite mer avskildhet. </a:t>
            </a:r>
          </a:p>
          <a:p>
            <a:pPr marL="0" indent="0">
              <a:buNone/>
            </a:pPr>
            <a:endParaRPr lang="sv-SE" sz="1200" dirty="0">
              <a:cs typeface="Arial" panose="020B0604020202020204"/>
            </a:endParaRPr>
          </a:p>
          <a:p>
            <a:pPr marL="0" indent="0">
              <a:buNone/>
            </a:pPr>
            <a:r>
              <a:rPr lang="sv-SE" sz="1200" dirty="0">
                <a:cs typeface="Arial" panose="020B0604020202020204"/>
              </a:rPr>
              <a:t>Tänk på att oavsett hur barnet matas så finns det stöd och råd att få från BVC.</a:t>
            </a:r>
          </a:p>
          <a:p>
            <a:pPr marL="0" indent="0">
              <a:buNone/>
            </a:pPr>
            <a:endParaRPr lang="sv-SE" sz="1200" dirty="0">
              <a:cs typeface="Arial" panose="020B0604020202020204"/>
            </a:endParaRPr>
          </a:p>
          <a:p>
            <a:pPr marL="0" indent="0">
              <a:buNone/>
            </a:pPr>
            <a:r>
              <a:rPr lang="sv-SE" sz="1200" b="1" dirty="0">
                <a:cs typeface="Arial" panose="020B0604020202020204"/>
              </a:rPr>
              <a:t>D-vitamin  </a:t>
            </a:r>
            <a:r>
              <a:rPr lang="sv-SE" sz="1200" dirty="0"/>
              <a:t>Barn behöver få D-droppar från att de är cirka en vecka gamla. </a:t>
            </a:r>
            <a:endParaRPr lang="sv-SE" sz="1200" dirty="0">
              <a:cs typeface="Arial"/>
            </a:endParaRPr>
          </a:p>
          <a:p>
            <a:pPr marL="0" indent="0">
              <a:buNone/>
            </a:pPr>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Ge mat med flaska - Rikshandboken i barnhälsovård (rikshandboken-bhv.se)</a:t>
            </a:r>
            <a:endParaRPr lang="sv-SE" sz="1200" dirty="0">
              <a:solidFill>
                <a:srgbClr val="0070C0"/>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Bröstmjölksersättning och tillskottsnäring - 1177</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2E1D403E-96C9-4FAC-B8A9-1781142AAAA9}" type="slidenum">
              <a:rPr lang="sv-SE" smtClean="0"/>
              <a:t>5</a:t>
            </a:fld>
            <a:endParaRPr lang="sv-SE" dirty="0"/>
          </a:p>
        </p:txBody>
      </p:sp>
    </p:spTree>
    <p:extLst>
      <p:ext uri="{BB962C8B-B14F-4D97-AF65-F5344CB8AC3E}">
        <p14:creationId xmlns:p14="http://schemas.microsoft.com/office/powerpoint/2010/main" val="28907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latin typeface="+mj-lt"/>
                <a:ea typeface="Calibri"/>
                <a:cs typeface="Calibri"/>
              </a:rPr>
              <a:t>Barnsäkerhet</a:t>
            </a:r>
          </a:p>
          <a:p>
            <a:pPr marL="0" indent="0">
              <a:buNone/>
            </a:pPr>
            <a:endParaRPr lang="sv-SE" sz="1200" b="1" dirty="0">
              <a:latin typeface="+mj-lt"/>
              <a:ea typeface="Calibri"/>
              <a:cs typeface="Calibri"/>
            </a:endParaRPr>
          </a:p>
          <a:p>
            <a:pPr marL="0" indent="0">
              <a:buNone/>
            </a:pPr>
            <a:r>
              <a:rPr lang="sv-SE" sz="1200" dirty="0">
                <a:latin typeface="+mj-lt"/>
                <a:cs typeface="Calibri"/>
              </a:rPr>
              <a:t>Prata om riskerna att lämna barnet själv. </a:t>
            </a:r>
          </a:p>
          <a:p>
            <a:pPr marL="0" indent="0">
              <a:buNone/>
            </a:pPr>
            <a:endParaRPr lang="sv-SE" sz="1200" dirty="0">
              <a:latin typeface="+mj-lt"/>
              <a:cs typeface="Arial" panose="020B0604020202020204"/>
            </a:endParaRPr>
          </a:p>
          <a:p>
            <a:pPr marL="0" indent="0">
              <a:buNone/>
            </a:pPr>
            <a:r>
              <a:rPr lang="sv-SE" sz="1200" dirty="0">
                <a:latin typeface="+mj-lt"/>
                <a:cs typeface="Calibri"/>
              </a:rPr>
              <a:t>Minska risken genom att barnet ligger på golvet.</a:t>
            </a:r>
            <a:endParaRPr lang="sv-SE" sz="1200" dirty="0">
              <a:latin typeface="+mj-lt"/>
              <a:cs typeface="Arial"/>
            </a:endParaRPr>
          </a:p>
          <a:p>
            <a:endParaRPr lang="sv-SE" sz="1200" dirty="0">
              <a:latin typeface="+mj-lt"/>
              <a:cs typeface="Calibri"/>
            </a:endParaRPr>
          </a:p>
          <a:p>
            <a:pPr marL="0" indent="0">
              <a:buNone/>
            </a:pPr>
            <a:r>
              <a:rPr lang="sv-SE" sz="1200" dirty="0">
                <a:solidFill>
                  <a:srgbClr val="0070C0"/>
                </a:solidFill>
                <a:latin typeface="+mj-lt"/>
                <a:hlinkClick r:id="rId3">
                  <a:extLst>
                    <a:ext uri="{A12FA001-AC4F-418D-AE19-62706E023703}">
                      <ahyp:hlinkClr xmlns:ahyp="http://schemas.microsoft.com/office/drawing/2018/hyperlinkcolor" val="tx"/>
                    </a:ext>
                  </a:extLst>
                </a:hlinkClick>
              </a:rPr>
              <a:t>Samtal om barnsäkerhet - Rikshandboken i barnhälsovård (rikshandboken-bhv.se)</a:t>
            </a:r>
            <a:endParaRPr lang="sv-SE" sz="1200" dirty="0">
              <a:solidFill>
                <a:srgbClr val="0070C0"/>
              </a:solidFill>
              <a:latin typeface="+mj-lt"/>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latin typeface="+mj-lt"/>
                <a:hlinkClick r:id="rId4">
                  <a:extLst>
                    <a:ext uri="{A12FA001-AC4F-418D-AE19-62706E023703}">
                      <ahyp:hlinkClr xmlns:ahyp="http://schemas.microsoft.com/office/drawing/2018/hyperlinkcolor" val="tx"/>
                    </a:ext>
                  </a:extLst>
                </a:hlinkClick>
              </a:rPr>
              <a:t>Säkerhet för barn - 1177</a:t>
            </a:r>
            <a:endParaRPr lang="sv-SE" sz="1200" dirty="0">
              <a:solidFill>
                <a:srgbClr val="0070C0"/>
              </a:solidFill>
              <a:latin typeface="+mj-lt"/>
            </a:endParaRPr>
          </a:p>
          <a:p>
            <a:endParaRPr lang="en-US" dirty="0">
              <a:latin typeface="+mj-lt"/>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381460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Skapa en trygg relation</a:t>
            </a:r>
          </a:p>
          <a:p>
            <a:pPr marL="0" indent="0">
              <a:buNone/>
            </a:pPr>
            <a:endParaRPr lang="sv-SE" sz="1200" b="1" dirty="0"/>
          </a:p>
          <a:p>
            <a:pPr marL="0" indent="0">
              <a:buNone/>
            </a:pPr>
            <a:r>
              <a:rPr lang="sv-SE" sz="1200" dirty="0"/>
              <a:t>Prata om att vara föräldrar och föräldraskap.</a:t>
            </a:r>
          </a:p>
          <a:p>
            <a:pPr marL="0" indent="0">
              <a:buNone/>
            </a:pPr>
            <a:endParaRPr lang="sv-SE" sz="1200" dirty="0">
              <a:cs typeface="Arial"/>
            </a:endParaRPr>
          </a:p>
          <a:p>
            <a:pPr marL="0" indent="0">
              <a:buNone/>
            </a:pPr>
            <a:r>
              <a:rPr lang="sv-SE" sz="1200" dirty="0"/>
              <a:t>Följande frågor kan användas för att få till ett hälsofrämjande gruppsamtal om att vara föräldrar tillsammans:</a:t>
            </a:r>
          </a:p>
          <a:p>
            <a:pPr marL="0" indent="0">
              <a:buNone/>
            </a:pPr>
            <a:endParaRPr lang="sv-SE" sz="1200" dirty="0"/>
          </a:p>
          <a:p>
            <a:pPr indent="-171450">
              <a:buFont typeface="Arial,Sans-Serif"/>
              <a:buChar char="•"/>
            </a:pPr>
            <a:r>
              <a:rPr lang="sv-SE" sz="1200" dirty="0"/>
              <a:t>Vilken slags förälder vill du vara?</a:t>
            </a:r>
          </a:p>
          <a:p>
            <a:pPr indent="-171450">
              <a:buFont typeface="Arial,Sans-Serif"/>
              <a:buChar char="•"/>
            </a:pPr>
            <a:r>
              <a:rPr lang="sv-SE" sz="1200" dirty="0"/>
              <a:t>Finns det förväntningar (egna och/eller andras) på ditt eller ert föräldraskap?</a:t>
            </a:r>
          </a:p>
          <a:p>
            <a:pPr indent="-171450">
              <a:buFont typeface="Arial,Sans-Serif"/>
              <a:buChar char="•"/>
            </a:pPr>
            <a:r>
              <a:rPr lang="sv-SE" sz="1200" dirty="0"/>
              <a:t>Vad ingår i föräldraskapet för dig och för din partner?</a:t>
            </a:r>
          </a:p>
          <a:p>
            <a:pPr indent="-171450">
              <a:buFont typeface="Arial,Sans-Serif"/>
              <a:buChar char="•"/>
            </a:pPr>
            <a:r>
              <a:rPr lang="sv-SE" sz="1200" dirty="0"/>
              <a:t>Hur kan ni stötta varandra som föräldrar?</a:t>
            </a:r>
          </a:p>
          <a:p>
            <a:pPr indent="-171450">
              <a:buFont typeface="Arial,Sans-Serif"/>
              <a:buChar char="•"/>
            </a:pPr>
            <a:r>
              <a:rPr lang="sv-SE" sz="1200" dirty="0"/>
              <a:t>Hur får man till ett samarbete i föräldraskapet om man inte lever tillsammans med barnets andra förälder?</a:t>
            </a:r>
          </a:p>
          <a:p>
            <a:pPr indent="-171450">
              <a:buFont typeface="Arial,Sans-Serif"/>
              <a:buChar char="•"/>
            </a:pPr>
            <a:r>
              <a:rPr lang="sv-SE" sz="1200" dirty="0"/>
              <a:t>Om man lever själv med sitt barn. Vilka andra viktiga vuxna finns nära barnet och kan vara en del av en utökad familj?</a:t>
            </a:r>
          </a:p>
          <a:p>
            <a:pPr indent="-171450">
              <a:buFont typeface="Arial,Sans-Serif"/>
              <a:buChar char="•"/>
            </a:pPr>
            <a:r>
              <a:rPr lang="sv-SE" sz="1200" dirty="0"/>
              <a:t>Få igång en diskussion, få var och en att berätta om sitt barn. När är det som mysigast?</a:t>
            </a:r>
            <a:endParaRPr lang="sv-SE" sz="1200" dirty="0">
              <a:cs typeface="Arial"/>
            </a:endParaRPr>
          </a:p>
          <a:p>
            <a:pPr marL="0" indent="0">
              <a:buNone/>
            </a:pPr>
            <a:endParaRPr lang="sv-SE" sz="1200" dirty="0">
              <a:solidFill>
                <a:srgbClr val="006966"/>
              </a:solidFil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Att bli förälder - 1177</a:t>
            </a:r>
            <a:endParaRPr lang="sv-SE" sz="1200" dirty="0">
              <a:solidFill>
                <a:srgbClr val="0070C0"/>
              </a:solidFill>
              <a:cs typeface="Arial" panose="020B0604020202020204"/>
            </a:endParaRPr>
          </a:p>
          <a:p>
            <a:pPr marL="0" indent="0">
              <a:buNone/>
            </a:pPr>
            <a:r>
              <a:rPr lang="sv-SE" sz="1200" dirty="0">
                <a:solidFill>
                  <a:srgbClr val="0070C0"/>
                </a:solidFill>
                <a:cs typeface="Arial"/>
                <a:hlinkClick r:id="rId4">
                  <a:extLst>
                    <a:ext uri="{A12FA001-AC4F-418D-AE19-62706E023703}">
                      <ahyp:hlinkClr xmlns:ahyp="http://schemas.microsoft.com/office/drawing/2018/hyperlinkcolor" val="tx"/>
                    </a:ext>
                  </a:extLst>
                </a:hlinkClick>
              </a:rPr>
              <a:t>Anknytning hos barn – vad du kan göra för att den ska bli trygg - 1177</a:t>
            </a:r>
            <a:endParaRPr lang="sv-SE" sz="1200" dirty="0">
              <a:solidFill>
                <a:srgbClr val="0070C0"/>
              </a:solidFill>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2E1D403E-96C9-4FAC-B8A9-1781142AAAA9}" type="slidenum">
              <a:rPr lang="sv-SE" smtClean="0"/>
              <a:t>9</a:t>
            </a:fld>
            <a:endParaRPr lang="sv-SE" dirty="0"/>
          </a:p>
        </p:txBody>
      </p:sp>
    </p:spTree>
    <p:extLst>
      <p:ext uri="{BB962C8B-B14F-4D97-AF65-F5344CB8AC3E}">
        <p14:creationId xmlns:p14="http://schemas.microsoft.com/office/powerpoint/2010/main" val="399131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Syskon</a:t>
            </a:r>
          </a:p>
          <a:p>
            <a:pPr marL="0" indent="0">
              <a:buNone/>
            </a:pPr>
            <a:endParaRPr lang="sv-SE" sz="1200" b="1" dirty="0">
              <a:cs typeface="Arial"/>
            </a:endParaRPr>
          </a:p>
          <a:p>
            <a:pPr marL="0" indent="0">
              <a:buNone/>
            </a:pPr>
            <a:r>
              <a:rPr lang="sv-SE" sz="1200" dirty="0">
                <a:cs typeface="Arial"/>
              </a:rPr>
              <a:t>Att få syskon påverkar alla barn, oavsett ålder kommer det att innebära en förändring för alla familjer. Alla åldrar bjuder på olika slags utmaningar när det gäller att få syskon</a:t>
            </a:r>
          </a:p>
          <a:p>
            <a:pPr marL="0" indent="0">
              <a:buNone/>
            </a:pPr>
            <a:endParaRPr lang="sv-SE" sz="1200" dirty="0">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Att få syskon - 1177</a:t>
            </a:r>
          </a:p>
          <a:p>
            <a:pPr marL="0" indent="0">
              <a:buNone/>
            </a:pPr>
            <a:r>
              <a:rPr lang="sv-SE" sz="1200" dirty="0" err="1">
                <a:solidFill>
                  <a:srgbClr val="0070C0"/>
                </a:solidFill>
                <a:hlinkClick r:id="rId4">
                  <a:extLst>
                    <a:ext uri="{A12FA001-AC4F-418D-AE19-62706E023703}">
                      <ahyp:hlinkClr xmlns:ahyp="http://schemas.microsoft.com/office/drawing/2018/hyperlinkcolor" val="tx"/>
                    </a:ext>
                  </a:extLst>
                </a:hlinkClick>
              </a:rPr>
              <a:t>BVCpodden</a:t>
            </a:r>
            <a:r>
              <a:rPr lang="sv-SE" sz="1200" dirty="0">
                <a:solidFill>
                  <a:srgbClr val="0070C0"/>
                </a:solidFill>
                <a:hlinkClick r:id="rId4">
                  <a:extLst>
                    <a:ext uri="{A12FA001-AC4F-418D-AE19-62706E023703}">
                      <ahyp:hlinkClr xmlns:ahyp="http://schemas.microsoft.com/office/drawing/2018/hyperlinkcolor" val="tx"/>
                    </a:ext>
                  </a:extLst>
                </a:hlinkClick>
              </a:rPr>
              <a:t> 28: Att få syskon (fireside.fm)</a:t>
            </a: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Att få syskon - bli storasyster eller storebror - storasyskon (psykologiguiden.se)</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dirty="0"/>
          </a:p>
        </p:txBody>
      </p:sp>
    </p:spTree>
    <p:extLst>
      <p:ext uri="{BB962C8B-B14F-4D97-AF65-F5344CB8AC3E}">
        <p14:creationId xmlns:p14="http://schemas.microsoft.com/office/powerpoint/2010/main" val="93643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Vad påverkar min föräldraförmåga att vara förälder?</a:t>
            </a: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u="none"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u="none" dirty="0">
                <a:cs typeface="Arial"/>
              </a:rPr>
              <a:t>Faktaruta: </a:t>
            </a:r>
            <a:r>
              <a:rPr lang="sv-SE" sz="1200" dirty="0">
                <a:cs typeface="Arial"/>
              </a:rPr>
              <a:t>H</a:t>
            </a:r>
            <a:r>
              <a:rPr lang="sv-SE" sz="1200" b="0" u="none" dirty="0">
                <a:cs typeface="Arial"/>
              </a:rPr>
              <a:t>ur mycket läkemedel, alkohol, tobak går över i bröstmjölken</a:t>
            </a:r>
            <a:endParaRPr lang="sv-SE" sz="1200" b="1" u="sng" dirty="0">
              <a:cs typeface="Arial"/>
            </a:endParaRPr>
          </a:p>
          <a:p>
            <a:pPr marL="0" indent="0">
              <a:buNone/>
              <a:defRPr/>
            </a:pPr>
            <a:r>
              <a:rPr lang="sv-SE" sz="1200" b="0" u="none" dirty="0">
                <a:cs typeface="Arial"/>
              </a:rPr>
              <a:t>Spelar ett glas vin någon roll?</a:t>
            </a:r>
            <a:r>
              <a:rPr lang="sv-SE" sz="1200" dirty="0">
                <a:cs typeface="Arial"/>
              </a:rPr>
              <a:t> </a:t>
            </a:r>
            <a:endParaRPr lang="sv-SE" sz="1200" b="0" u="none"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u="none" dirty="0">
              <a:cs typeface="Arial" panose="020B0604020202020204" pitchFamily="34" charset="0"/>
            </a:endParaRPr>
          </a:p>
          <a:p>
            <a:pPr marL="0" indent="0">
              <a:spcBef>
                <a:spcPts val="0"/>
              </a:spcBef>
              <a:buClrTx/>
              <a:buNone/>
              <a:defRPr/>
            </a:pPr>
            <a:r>
              <a:rPr lang="sv-SE" sz="1200" b="0" u="none" dirty="0">
                <a:cs typeface="Arial"/>
              </a:rPr>
              <a:t>Skulle du låta barnvakten dricka en flaska öl eller 2 glas vin? Sannolikt inte, det är otryggt för barnet med en icke nykter barnvakt. Gärna en diskussion. </a:t>
            </a:r>
          </a:p>
          <a:p>
            <a:pPr marL="0" indent="0">
              <a:spcBef>
                <a:spcPts val="0"/>
              </a:spcBef>
              <a:buClrTx/>
              <a:buNone/>
              <a:defRPr/>
            </a:pPr>
            <a:endParaRPr lang="sv-SE" sz="1200" b="0" u="none" dirty="0">
              <a:cs typeface="Arial" panose="020B0604020202020204" pitchFamily="34" charset="0"/>
            </a:endParaRPr>
          </a:p>
          <a:p>
            <a:pPr marL="0" indent="0">
              <a:buNone/>
              <a:defRPr/>
            </a:pPr>
            <a:r>
              <a:rPr lang="sv-SE" sz="1200" b="0" u="none" dirty="0">
                <a:cs typeface="Arial"/>
              </a:rPr>
              <a:t>Tobak – </a:t>
            </a:r>
            <a:r>
              <a:rPr lang="sv-SE" sz="1200" dirty="0">
                <a:cs typeface="Arial"/>
              </a:rPr>
              <a:t>märk väl att nikotinet går över i bröstmjölken. Men oavsett, så är det bättre att amma om man röker än att avstå från att amma om man fortsätter att  röka.</a:t>
            </a:r>
          </a:p>
          <a:p>
            <a:pPr marL="0" indent="0">
              <a:buNone/>
              <a:defRPr/>
            </a:pPr>
            <a:endParaRPr lang="sv-SE" sz="1200" b="0" u="none" dirty="0">
              <a:cs typeface="Arial" panose="020B0604020202020204" pitchFamily="34" charset="0"/>
            </a:endParaRPr>
          </a:p>
          <a:p>
            <a:pPr marL="0" indent="0">
              <a:buNone/>
            </a:pPr>
            <a:r>
              <a:rPr lang="sv-SE" sz="1200" dirty="0"/>
              <a:t>Det finns hjälp att få, se till att ni har broschyrer och telefonnummer, att kunna hänvisa till. Både vad gäller VE, men även Socialtjänsten, kommunens olika hjälpinsatser (substanser, våld i nära relationer).</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Föräldraskap och relationen med barnet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Faktorer hos föräldern som påverkar samspel - Rikshandboken i barnhälsovård (rikshandboken-bhv.se)</a:t>
            </a:r>
            <a:endParaRPr lang="sv-SE" sz="1200" dirty="0">
              <a:solidFill>
                <a:srgbClr val="0070C0"/>
              </a:solidFill>
            </a:endParaRPr>
          </a:p>
          <a:p>
            <a:pPr marL="0" indent="0">
              <a:buNone/>
              <a:defRPr/>
            </a:pPr>
            <a:r>
              <a:rPr lang="sv-SE" sz="1200" u="sng" dirty="0">
                <a:solidFill>
                  <a:srgbClr val="0070C0"/>
                </a:solidFill>
                <a:effectLst/>
                <a:ea typeface="Calibri" panose="020F0502020204030204" pitchFamily="34" charset="0"/>
                <a:cs typeface="Calibri"/>
                <a:hlinkClick r:id="rId5">
                  <a:extLst>
                    <a:ext uri="{A12FA001-AC4F-418D-AE19-62706E023703}">
                      <ahyp:hlinkClr xmlns:ahyp="http://schemas.microsoft.com/office/drawing/2018/hyperlinkcolor" val="tx"/>
                    </a:ext>
                  </a:extLst>
                </a:hlinkClick>
              </a:rPr>
              <a:t>Faktablad på andra språk – Psykologermottobak</a:t>
            </a:r>
            <a:endParaRPr lang="sv-SE" sz="1200" u="sng" dirty="0">
              <a:solidFill>
                <a:srgbClr val="0070C0"/>
              </a:solidFill>
              <a:effectLst/>
              <a:ea typeface="Calibri" panose="020F0502020204030204" pitchFamily="34" charset="0"/>
              <a:cs typeface="Calibri"/>
            </a:endParaRPr>
          </a:p>
          <a:p>
            <a:endParaRPr lang="sv-SE" u="non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11</a:t>
            </a:fld>
            <a:endParaRPr lang="sv-SE" dirty="0"/>
          </a:p>
        </p:txBody>
      </p:sp>
    </p:spTree>
    <p:extLst>
      <p:ext uri="{BB962C8B-B14F-4D97-AF65-F5344CB8AC3E}">
        <p14:creationId xmlns:p14="http://schemas.microsoft.com/office/powerpoint/2010/main" val="427145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Föräldraskap</a:t>
            </a:r>
          </a:p>
          <a:p>
            <a:pPr marL="0" indent="0">
              <a:buNone/>
            </a:pPr>
            <a:endParaRPr lang="sv-SE" sz="1200" b="1" dirty="0">
              <a:cs typeface="Arial"/>
            </a:endParaRPr>
          </a:p>
          <a:p>
            <a:pPr marL="0" indent="0">
              <a:buNone/>
            </a:pPr>
            <a:r>
              <a:rPr lang="sv-SE" sz="1200" dirty="0"/>
              <a:t>Inled en diskussion om jämställt föräldraskap.</a:t>
            </a:r>
          </a:p>
          <a:p>
            <a:pPr marL="0" indent="0">
              <a:buNone/>
            </a:pPr>
            <a:endParaRPr lang="sv-SE" sz="1200" dirty="0">
              <a:cs typeface="Arial" panose="020B0604020202020204"/>
            </a:endParaRPr>
          </a:p>
          <a:p>
            <a:pPr marL="0" indent="0">
              <a:buNone/>
            </a:pPr>
            <a:r>
              <a:rPr lang="sv-SE" sz="1200" dirty="0"/>
              <a:t>- Vad innebär det för varje enskild familj?</a:t>
            </a:r>
            <a:endParaRPr lang="sv-SE" sz="1200" dirty="0">
              <a:cs typeface="Arial" panose="020B0604020202020204"/>
            </a:endParaRPr>
          </a:p>
          <a:p>
            <a:pPr marL="0" indent="0">
              <a:buNone/>
            </a:pPr>
            <a:r>
              <a:rPr lang="sv-SE" sz="1200" dirty="0"/>
              <a:t>- Hur gör dom?</a:t>
            </a:r>
            <a:endParaRPr lang="sv-SE" sz="1200" dirty="0">
              <a:cs typeface="Arial" panose="020B0604020202020204"/>
            </a:endParaRPr>
          </a:p>
          <a:p>
            <a:pPr marL="0" indent="0">
              <a:buNone/>
            </a:pPr>
            <a:endParaRPr lang="sv-SE" sz="1200" dirty="0"/>
          </a:p>
          <a:p>
            <a:pPr marL="0" indent="0">
              <a:buNone/>
            </a:pPr>
            <a:r>
              <a:rPr lang="sv-SE" sz="1200" dirty="0"/>
              <a:t>Här behöver det inte nödvändigtvis vara en föreläsning, låt gruppen fortsätta att prata.</a:t>
            </a:r>
            <a:endParaRPr lang="sv-SE" sz="1200" dirty="0">
              <a:cs typeface="Arial" panose="020B0604020202020204"/>
            </a:endParaRPr>
          </a:p>
          <a:p>
            <a:endParaRPr lang="sv-SE" sz="1200" dirty="0"/>
          </a:p>
          <a:p>
            <a:pPr marL="0" marR="0" indent="0" rtl="0">
              <a:spcBef>
                <a:spcPts val="0"/>
              </a:spcBef>
              <a:spcAft>
                <a:spcPts val="0"/>
              </a:spcAft>
              <a:buNone/>
            </a:pPr>
            <a:r>
              <a:rPr lang="sv-SE" sz="1200" b="1" dirty="0">
                <a:solidFill>
                  <a:srgbClr val="1E1E1E"/>
                </a:solidFill>
                <a:effectLst/>
                <a:ea typeface="Lato"/>
                <a:cs typeface="Lato"/>
              </a:rPr>
              <a:t>Att träna sig på att vara förälder</a:t>
            </a:r>
          </a:p>
          <a:p>
            <a:pPr marL="0" marR="0" rtl="0">
              <a:spcBef>
                <a:spcPts val="0"/>
              </a:spcBef>
              <a:spcAft>
                <a:spcPts val="0"/>
              </a:spcAft>
            </a:pPr>
            <a:endParaRPr lang="sv-SE" sz="1200" b="1" dirty="0">
              <a:solidFill>
                <a:srgbClr val="1E1E1E"/>
              </a:solidFill>
              <a:effectLst/>
              <a:ea typeface="Lato"/>
              <a:cs typeface="Lato"/>
            </a:endParaRPr>
          </a:p>
          <a:p>
            <a:pPr marL="0" marR="0" indent="0" rtl="0">
              <a:spcBef>
                <a:spcPts val="0"/>
              </a:spcBef>
              <a:spcAft>
                <a:spcPts val="0"/>
              </a:spcAft>
              <a:buNone/>
            </a:pPr>
            <a:r>
              <a:rPr lang="sv-SE" sz="1200" dirty="0">
                <a:solidFill>
                  <a:srgbClr val="1E1E1E"/>
                </a:solidFill>
                <a:effectLst/>
                <a:ea typeface="Lato"/>
                <a:cs typeface="Lato"/>
              </a:rPr>
              <a:t>När ett barn kommer till världen, blir också föräldrarna till. Tillsammans ska man utvecklas i de nya rollerna. Hur mycket man än försökt förbereda sig, läsa på innan, lyssnat till goda råd och andras erfarenheter, stämmer sällan ens förväntningar med den nya verklighet man upplever med sitt eget barn. Som förälder fortsätter man att utvecklas genom hela livet, precis som ens barn gör. Ju mer man får öva, desto mer lär man sig, och ju mer man lär sig, desto tryggare blir man.</a:t>
            </a:r>
          </a:p>
          <a:p>
            <a:endParaRPr lang="sv-SE" sz="1200" dirty="0">
              <a:solidFill>
                <a:srgbClr val="1E1E1E"/>
              </a:solidFill>
              <a:ea typeface="Lato"/>
              <a:cs typeface="Lato"/>
            </a:endParaRPr>
          </a:p>
          <a:p>
            <a:pPr marL="0" marR="0" indent="0" rtl="0">
              <a:spcBef>
                <a:spcPts val="0"/>
              </a:spcBef>
              <a:spcAft>
                <a:spcPts val="0"/>
              </a:spcAft>
              <a:buNone/>
            </a:pPr>
            <a:r>
              <a:rPr lang="sv-SE" sz="1200" dirty="0">
                <a:solidFill>
                  <a:srgbClr val="1E1E1E"/>
                </a:solidFill>
                <a:effectLst/>
                <a:ea typeface="Lato"/>
                <a:cs typeface="Lato"/>
              </a:rPr>
              <a:t>Den förälder som är hemma den första tiden med barnet, lär sig ofta fortare att förstå och tolka barnets signaler, och upplevs ganska snart få ett försprång i förhållande till den andra föräldern. För att utvecklas och lära sig nya föräldraförmågor måste man få prova, göra fel och försöka på nytt igen. En förutsättning för att båda föräldrar ska kunna utveckla sina respektive föräldraförmågor, är att föräldrarna stöttar varandra i att ta hand om barnet var för sig, med sådant som blöjbyten, nattning, bad, matning, tröst, lek och samspel. (Rikshandboken)</a:t>
            </a:r>
          </a:p>
          <a:p>
            <a:endParaRPr lang="sv-SE" dirty="0"/>
          </a:p>
        </p:txBody>
      </p:sp>
      <p:sp>
        <p:nvSpPr>
          <p:cNvPr id="4" name="Platshållare för bildnummer 3"/>
          <p:cNvSpPr>
            <a:spLocks noGrp="1"/>
          </p:cNvSpPr>
          <p:nvPr>
            <p:ph type="sldNum" sz="quarter" idx="5"/>
          </p:nvPr>
        </p:nvSpPr>
        <p:spPr/>
        <p:txBody>
          <a:bodyPr/>
          <a:lstStyle/>
          <a:p>
            <a:fld id="{2E1D403E-96C9-4FAC-B8A9-1781142AAAA9}" type="slidenum">
              <a:rPr lang="sv-SE" smtClean="0"/>
              <a:t>12</a:t>
            </a:fld>
            <a:endParaRPr lang="sv-SE" dirty="0"/>
          </a:p>
        </p:txBody>
      </p:sp>
    </p:spTree>
    <p:extLst>
      <p:ext uri="{BB962C8B-B14F-4D97-AF65-F5344CB8AC3E}">
        <p14:creationId xmlns:p14="http://schemas.microsoft.com/office/powerpoint/2010/main" val="3045773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När små barn skriker</a:t>
            </a:r>
          </a:p>
          <a:p>
            <a:pPr marL="0" indent="0">
              <a:buNone/>
            </a:pPr>
            <a:endParaRPr lang="sv-SE" sz="1200" b="1" dirty="0"/>
          </a:p>
          <a:p>
            <a:pPr marL="0" indent="0">
              <a:buNone/>
            </a:pPr>
            <a:r>
              <a:rPr lang="sv-SE" sz="1200" dirty="0"/>
              <a:t>Alla små barn skriker ibland och olika barn skriker olika mycket.  En del skriker nästan aldrig, andra ibland. En del barn skriker mycket varje dag.</a:t>
            </a:r>
            <a:endParaRPr lang="sv-SE" sz="1200" dirty="0">
              <a:cs typeface="Arial" panose="020B0604020202020204"/>
            </a:endParaRPr>
          </a:p>
          <a:p>
            <a:pPr marL="0" indent="0">
              <a:buNone/>
            </a:pPr>
            <a:r>
              <a:rPr lang="sv-SE" sz="1200" dirty="0"/>
              <a:t>Det är ett av barns viktigaste sätt att förklara vad de vill och behöver. När du tröstar och försöker förstå vad barnet menar lär du också känna ditt barn.</a:t>
            </a:r>
          </a:p>
          <a:p>
            <a:pPr marL="0" indent="0">
              <a:buNone/>
            </a:pPr>
            <a:endParaRPr lang="sv-SE" sz="1200" dirty="0">
              <a:cs typeface="Arial"/>
            </a:endParaRPr>
          </a:p>
          <a:p>
            <a:pPr marL="0" indent="0">
              <a:buNone/>
            </a:pPr>
            <a:r>
              <a:rPr lang="sv-SE" sz="1200" dirty="0">
                <a:cs typeface="Arial"/>
              </a:rPr>
              <a:t>Låt gruppen prata </a:t>
            </a:r>
          </a:p>
          <a:p>
            <a:pPr marL="0" indent="0">
              <a:buNone/>
            </a:pPr>
            <a:endParaRPr lang="sv-SE" sz="1200" dirty="0"/>
          </a:p>
          <a:p>
            <a:pPr marL="171450" indent="-171450">
              <a:buFont typeface="Arial"/>
              <a:buChar char="•"/>
            </a:pPr>
            <a:r>
              <a:rPr lang="sv-SE" sz="1200" dirty="0"/>
              <a:t>Prata om skrikande barn.</a:t>
            </a:r>
            <a:endParaRPr lang="sv-SE" sz="1200" dirty="0">
              <a:cs typeface="Arial" panose="020B0604020202020204"/>
            </a:endParaRPr>
          </a:p>
          <a:p>
            <a:pPr marL="171450" indent="-171450">
              <a:buFont typeface="Arial"/>
              <a:buChar char="•"/>
            </a:pPr>
            <a:r>
              <a:rPr lang="sv-SE" sz="1200" dirty="0">
                <a:cs typeface="Arial" panose="020B0604020202020204"/>
              </a:rPr>
              <a:t>Hur det känns att ha ett skrikande barn.</a:t>
            </a:r>
            <a:endParaRPr lang="sv-SE" sz="1200" dirty="0"/>
          </a:p>
          <a:p>
            <a:pPr marL="171450" indent="-171450">
              <a:buFont typeface="Arial"/>
              <a:buChar char="•"/>
            </a:pPr>
            <a:r>
              <a:rPr lang="sv-SE" sz="1200" dirty="0"/>
              <a:t>För många föräldrar kan det upplevas tabu, att berätta att barnet skriker mycket.</a:t>
            </a:r>
            <a:endParaRPr lang="sv-SE" sz="1200" dirty="0">
              <a:cs typeface="Arial" panose="020B0604020202020204"/>
            </a:endParaRPr>
          </a:p>
          <a:p>
            <a:pPr marL="171450" indent="-171450">
              <a:buFont typeface="Arial"/>
              <a:buChar char="•"/>
            </a:pPr>
            <a:r>
              <a:rPr lang="sv-SE" sz="1200" dirty="0">
                <a:cs typeface="Arial" panose="020B0604020202020204"/>
              </a:rPr>
              <a:t>Låt dom gärna komma med tips själva vad man kan göra </a:t>
            </a:r>
            <a:endParaRPr lang="sv-SE" sz="1200" dirty="0"/>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När små barn skriker - 1177</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Att trösta ett barn som skriker - Rikshandboken i barnhälsovård (rikshandboken-bhv.se)</a:t>
            </a:r>
            <a:endParaRPr lang="sv-SE" sz="1200" dirty="0">
              <a:solidFill>
                <a:srgbClr val="0070C0"/>
              </a:solidFill>
            </a:endParaRPr>
          </a:p>
          <a:p>
            <a:endParaRPr lang="sv-SE" dirty="0">
              <a:cs typeface="Arial"/>
            </a:endParaRPr>
          </a:p>
        </p:txBody>
      </p:sp>
      <p:sp>
        <p:nvSpPr>
          <p:cNvPr id="4" name="Platshållare för bildnummer 3"/>
          <p:cNvSpPr>
            <a:spLocks noGrp="1"/>
          </p:cNvSpPr>
          <p:nvPr>
            <p:ph type="sldNum" sz="quarter" idx="5"/>
          </p:nvPr>
        </p:nvSpPr>
        <p:spPr/>
        <p:txBody>
          <a:bodyPr/>
          <a:lstStyle/>
          <a:p>
            <a:fld id="{2E1D403E-96C9-4FAC-B8A9-1781142AAAA9}" type="slidenum">
              <a:rPr lang="sv-SE" smtClean="0"/>
              <a:t>14</a:t>
            </a:fld>
            <a:endParaRPr lang="sv-SE" dirty="0"/>
          </a:p>
        </p:txBody>
      </p:sp>
    </p:spTree>
    <p:extLst>
      <p:ext uri="{BB962C8B-B14F-4D97-AF65-F5344CB8AC3E}">
        <p14:creationId xmlns:p14="http://schemas.microsoft.com/office/powerpoint/2010/main" val="4103229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dirty="0">
                <a:ea typeface="Times New Roman" panose="02020603050405020304" pitchFamily="18" charset="0"/>
                <a:cs typeface="Arial"/>
              </a:rPr>
              <a:t>Välkommen till barnhälsovårdens</a:t>
            </a:r>
            <a:br>
              <a:rPr lang="sv-SE" sz="3600" kern="0" dirty="0">
                <a:ea typeface="Times New Roman" panose="02020603050405020304" pitchFamily="18" charset="0"/>
                <a:cs typeface="Arial"/>
              </a:rPr>
            </a:br>
            <a:r>
              <a:rPr lang="sv-SE" sz="3600" kern="0" dirty="0">
                <a:ea typeface="Times New Roman" panose="02020603050405020304" pitchFamily="18" charset="0"/>
                <a:cs typeface="Arial"/>
              </a:rPr>
              <a:t>föräldragruppsverksamhet</a:t>
            </a:r>
            <a:br>
              <a:rPr lang="sv-SE" sz="3600" kern="0" dirty="0">
                <a:ea typeface="Times New Roman" panose="02020603050405020304" pitchFamily="18" charset="0"/>
              </a:rPr>
            </a:br>
            <a:br>
              <a:rPr lang="sv-SE" sz="2000" dirty="0"/>
            </a:br>
            <a:r>
              <a:rPr lang="sv-SE" sz="2000" dirty="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DE016-CA3F-3C49-BF86-25C2E263ED68}"/>
              </a:ext>
            </a:extLst>
          </p:cNvPr>
          <p:cNvSpPr>
            <a:spLocks noGrp="1"/>
          </p:cNvSpPr>
          <p:nvPr>
            <p:ph type="title"/>
          </p:nvPr>
        </p:nvSpPr>
        <p:spPr/>
        <p:txBody>
          <a:bodyPr/>
          <a:lstStyle/>
          <a:p>
            <a:r>
              <a:rPr lang="sv-SE" dirty="0">
                <a:latin typeface="Arial"/>
                <a:cs typeface="Arial"/>
              </a:rPr>
              <a:t>Syskon</a:t>
            </a:r>
            <a:endParaRPr lang="sv-SE" dirty="0"/>
          </a:p>
        </p:txBody>
      </p:sp>
      <p:sp>
        <p:nvSpPr>
          <p:cNvPr id="3" name="Platshållare för innehåll 2">
            <a:extLst>
              <a:ext uri="{FF2B5EF4-FFF2-40B4-BE49-F238E27FC236}">
                <a16:creationId xmlns:a16="http://schemas.microsoft.com/office/drawing/2014/main" id="{71A63A76-0CF9-DE4F-9ECA-8931A6905ADE}"/>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a:cs typeface="Arial"/>
              </a:rPr>
              <a:t>Att få första barnet jämfört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med </a:t>
            </a:r>
            <a:r>
              <a:rPr lang="sv-SE" dirty="0">
                <a:solidFill>
                  <a:srgbClr val="2D2829"/>
                </a:solidFill>
                <a:latin typeface="Arial"/>
                <a:cs typeface="Arial"/>
              </a:rPr>
              <a:t>andra</a:t>
            </a:r>
            <a:r>
              <a:rPr lang="sv-SE" sz="2000" dirty="0">
                <a:solidFill>
                  <a:srgbClr val="2D2829"/>
                </a:solidFill>
                <a:latin typeface="Arial"/>
                <a:cs typeface="Arial"/>
              </a:rPr>
              <a:t>, </a:t>
            </a:r>
            <a:r>
              <a:rPr lang="sv-SE" dirty="0">
                <a:solidFill>
                  <a:srgbClr val="2D2829"/>
                </a:solidFill>
                <a:latin typeface="Arial"/>
                <a:cs typeface="Arial"/>
              </a:rPr>
              <a:t>tredje</a:t>
            </a:r>
            <a:r>
              <a:rPr lang="sv-SE" sz="2000" dirty="0">
                <a:solidFill>
                  <a:srgbClr val="2D2829"/>
                </a:solidFill>
                <a:latin typeface="Arial"/>
                <a:cs typeface="Arial"/>
              </a:rPr>
              <a:t>....</a:t>
            </a:r>
          </a:p>
          <a:p>
            <a:r>
              <a:rPr lang="sv-SE" sz="2000" dirty="0">
                <a:solidFill>
                  <a:srgbClr val="2D2829"/>
                </a:solidFill>
                <a:latin typeface="Arial"/>
                <a:cs typeface="Arial"/>
              </a:rPr>
              <a:t>Syskonrelationer </a:t>
            </a:r>
            <a:r>
              <a:rPr lang="sv-SE" dirty="0">
                <a:solidFill>
                  <a:srgbClr val="2D2829"/>
                </a:solidFill>
                <a:latin typeface="Arial"/>
                <a:cs typeface="Arial"/>
              </a:rPr>
              <a:t>och syskonbråk</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Char char="•"/>
            </a:pPr>
            <a:endParaRPr lang="sv-SE" dirty="0">
              <a:solidFill>
                <a:srgbClr val="000000"/>
              </a:solidFill>
              <a:cs typeface="Arial" panose="020B0604020202020204"/>
            </a:endParaRPr>
          </a:p>
        </p:txBody>
      </p:sp>
      <p:sp>
        <p:nvSpPr>
          <p:cNvPr id="11" name="Platshållare för datum 3">
            <a:extLst>
              <a:ext uri="{FF2B5EF4-FFF2-40B4-BE49-F238E27FC236}">
                <a16:creationId xmlns:a16="http://schemas.microsoft.com/office/drawing/2014/main" id="{0D918554-B8A4-C84C-A172-B977C20A4595}"/>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AF1DEB05-16E2-894C-B3A8-9BDA59FFC21C}"/>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sidfot 4">
            <a:extLst>
              <a:ext uri="{FF2B5EF4-FFF2-40B4-BE49-F238E27FC236}">
                <a16:creationId xmlns:a16="http://schemas.microsoft.com/office/drawing/2014/main" id="{8A2A1D88-67C3-F242-A2C5-5DE1BA20D72A}"/>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2" name="Platshållare för bildnummer 4">
            <a:extLst>
              <a:ext uri="{FF2B5EF4-FFF2-40B4-BE49-F238E27FC236}">
                <a16:creationId xmlns:a16="http://schemas.microsoft.com/office/drawing/2014/main" id="{DD419D30-CE83-A14D-BF1A-1E26128FBE9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10</a:t>
            </a:fld>
            <a:endParaRPr lang="sv-SE" dirty="0"/>
          </a:p>
        </p:txBody>
      </p:sp>
      <p:pic>
        <p:nvPicPr>
          <p:cNvPr id="5" name="Bildobjekt 4" descr="En bild som visar klädsel, tecknad serie, Människoansikte, person&#10;&#10;Automatiskt genererad beskrivning">
            <a:extLst>
              <a:ext uri="{FF2B5EF4-FFF2-40B4-BE49-F238E27FC236}">
                <a16:creationId xmlns:a16="http://schemas.microsoft.com/office/drawing/2014/main" id="{02400FA3-447B-0E57-8062-65EBAE1D5ED8}"/>
              </a:ext>
            </a:extLst>
          </p:cNvPr>
          <p:cNvPicPr>
            <a:picLocks noChangeAspect="1"/>
          </p:cNvPicPr>
          <p:nvPr/>
        </p:nvPicPr>
        <p:blipFill>
          <a:blip r:embed="rId4"/>
          <a:stretch>
            <a:fillRect/>
          </a:stretch>
        </p:blipFill>
        <p:spPr>
          <a:xfrm>
            <a:off x="8544468" y="460893"/>
            <a:ext cx="2771232" cy="5365317"/>
          </a:xfrm>
          <a:prstGeom prst="rect">
            <a:avLst/>
          </a:prstGeom>
        </p:spPr>
      </p:pic>
    </p:spTree>
    <p:extLst>
      <p:ext uri="{BB962C8B-B14F-4D97-AF65-F5344CB8AC3E}">
        <p14:creationId xmlns:p14="http://schemas.microsoft.com/office/powerpoint/2010/main" val="154068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886C2C-180F-C84E-9D54-245B7D05A716}"/>
              </a:ext>
            </a:extLst>
          </p:cNvPr>
          <p:cNvSpPr>
            <a:spLocks noGrp="1"/>
          </p:cNvSpPr>
          <p:nvPr>
            <p:ph type="title"/>
          </p:nvPr>
        </p:nvSpPr>
        <p:spPr>
          <a:xfrm>
            <a:off x="814480" y="635934"/>
            <a:ext cx="5733303" cy="1296000"/>
          </a:xfrm>
        </p:spPr>
        <p:txBody>
          <a:bodyPr/>
          <a:lstStyle/>
          <a:p>
            <a:r>
              <a:rPr lang="sv-SE" sz="3600" dirty="0">
                <a:latin typeface="Arial" panose="020B0604020202020204" pitchFamily="34" charset="0"/>
                <a:cs typeface="Arial" panose="020B0604020202020204" pitchFamily="34" charset="0"/>
              </a:rPr>
              <a:t>Vad påverkar min förmåga att vara förälder?</a:t>
            </a:r>
            <a:endParaRPr lang="sv-SE" dirty="0"/>
          </a:p>
        </p:txBody>
      </p:sp>
      <p:sp>
        <p:nvSpPr>
          <p:cNvPr id="8" name="Platshållare för datum 3">
            <a:extLst>
              <a:ext uri="{FF2B5EF4-FFF2-40B4-BE49-F238E27FC236}">
                <a16:creationId xmlns:a16="http://schemas.microsoft.com/office/drawing/2014/main" id="{32FD51C2-A764-4144-A4F0-C6783201DD35}"/>
              </a:ext>
            </a:extLst>
          </p:cNvPr>
          <p:cNvSpPr>
            <a:spLocks noGrp="1"/>
          </p:cNvSpPr>
          <p:nvPr>
            <p:ph type="dt" sz="half" idx="14"/>
          </p:nvPr>
        </p:nvSpPr>
        <p:spPr/>
        <p:txBody>
          <a:bodyPr/>
          <a:lstStyle/>
          <a:p>
            <a:r>
              <a:rPr lang="sv-SE" dirty="0"/>
              <a:t>Region Halland  │</a:t>
            </a:r>
          </a:p>
        </p:txBody>
      </p:sp>
      <p:sp>
        <p:nvSpPr>
          <p:cNvPr id="10" name="Platshållare för sidfot 4">
            <a:extLst>
              <a:ext uri="{FF2B5EF4-FFF2-40B4-BE49-F238E27FC236}">
                <a16:creationId xmlns:a16="http://schemas.microsoft.com/office/drawing/2014/main" id="{4A250496-F6E5-CE4E-9C0E-7C53151E0BD9}"/>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9" name="Platshållare för bildnummer 4">
            <a:extLst>
              <a:ext uri="{FF2B5EF4-FFF2-40B4-BE49-F238E27FC236}">
                <a16:creationId xmlns:a16="http://schemas.microsoft.com/office/drawing/2014/main" id="{ACDAC64B-D994-E44F-8E48-0B10AF2F446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dirty="0"/>
          </a:p>
        </p:txBody>
      </p:sp>
      <p:sp>
        <p:nvSpPr>
          <p:cNvPr id="4" name="Platshållare för innehåll 2">
            <a:extLst>
              <a:ext uri="{FF2B5EF4-FFF2-40B4-BE49-F238E27FC236}">
                <a16:creationId xmlns:a16="http://schemas.microsoft.com/office/drawing/2014/main" id="{168E3277-78F6-072A-60A9-A31AE13DF564}"/>
              </a:ext>
            </a:extLst>
          </p:cNvPr>
          <p:cNvSpPr>
            <a:spLocks noGrp="1"/>
          </p:cNvSpPr>
          <p:nvPr>
            <p:ph sz="quarter" idx="13"/>
          </p:nvPr>
        </p:nvSpPr>
        <p:spPr>
          <a:xfrm>
            <a:off x="858019" y="2079755"/>
            <a:ext cx="10585450" cy="4535488"/>
          </a:xfrm>
        </p:spPr>
        <p:txBody>
          <a:bodyPr vert="horz" lIns="0" tIns="0" rIns="0" bIns="0" rtlCol="0" anchor="t">
            <a:noAutofit/>
          </a:bodyPr>
          <a:lstStyle/>
          <a:p>
            <a:r>
              <a:rPr lang="sv-SE" sz="2000" dirty="0">
                <a:solidFill>
                  <a:srgbClr val="2D2829"/>
                </a:solidFill>
                <a:latin typeface="Arial"/>
                <a:cs typeface="Arial"/>
              </a:rPr>
              <a:t>Otrygghet</a:t>
            </a:r>
          </a:p>
          <a:p>
            <a:r>
              <a:rPr lang="sv-SE" dirty="0">
                <a:solidFill>
                  <a:srgbClr val="2D2829"/>
                </a:solidFill>
                <a:effectLst/>
                <a:latin typeface="Arial"/>
                <a:cs typeface="Arial"/>
              </a:rPr>
              <a:t>Sömnbrist</a:t>
            </a:r>
          </a:p>
          <a:p>
            <a:r>
              <a:rPr lang="sv-SE" sz="2000" dirty="0">
                <a:solidFill>
                  <a:srgbClr val="2D2829"/>
                </a:solidFill>
                <a:latin typeface="Arial"/>
                <a:cs typeface="Arial"/>
              </a:rPr>
              <a:t>Läkemedel</a:t>
            </a:r>
          </a:p>
          <a:p>
            <a:r>
              <a:rPr lang="sv-SE" dirty="0">
                <a:solidFill>
                  <a:srgbClr val="2D2829"/>
                </a:solidFill>
                <a:effectLst/>
                <a:latin typeface="Arial"/>
                <a:cs typeface="Arial"/>
              </a:rPr>
              <a:t>Alkohol </a:t>
            </a:r>
          </a:p>
          <a:p>
            <a:r>
              <a:rPr lang="sv-SE" sz="2000" dirty="0">
                <a:solidFill>
                  <a:srgbClr val="2D2829"/>
                </a:solidFill>
                <a:latin typeface="Arial"/>
                <a:cs typeface="Arial"/>
              </a:rPr>
              <a:t>Stress </a:t>
            </a:r>
          </a:p>
          <a:p>
            <a:r>
              <a:rPr lang="sv-SE" dirty="0">
                <a:solidFill>
                  <a:srgbClr val="2D2829"/>
                </a:solidFill>
                <a:effectLst/>
                <a:latin typeface="Arial"/>
                <a:cs typeface="Arial"/>
              </a:rPr>
              <a:t>Depression</a:t>
            </a:r>
          </a:p>
          <a:p>
            <a:r>
              <a:rPr lang="sv-SE" sz="2000" dirty="0">
                <a:solidFill>
                  <a:srgbClr val="2D2829"/>
                </a:solidFill>
                <a:latin typeface="Arial"/>
                <a:cs typeface="Arial"/>
              </a:rPr>
              <a:t>Psykisk hälsa/ohälsa</a:t>
            </a:r>
          </a:p>
          <a:p>
            <a:r>
              <a:rPr lang="sv-SE" dirty="0">
                <a:solidFill>
                  <a:srgbClr val="2D2829"/>
                </a:solidFill>
                <a:effectLst/>
                <a:latin typeface="Arial"/>
                <a:cs typeface="Arial"/>
              </a:rPr>
              <a:t>Funktionsnedsättning</a:t>
            </a:r>
          </a:p>
          <a:p>
            <a:r>
              <a:rPr lang="sv-SE" sz="2000" dirty="0">
                <a:solidFill>
                  <a:srgbClr val="2D2829"/>
                </a:solidFill>
                <a:latin typeface="Arial"/>
                <a:cs typeface="Arial"/>
              </a:rPr>
              <a:t>Våga be om hjälp – det fin</a:t>
            </a:r>
            <a:r>
              <a:rPr lang="sv-SE" dirty="0">
                <a:solidFill>
                  <a:srgbClr val="2D2829"/>
                </a:solidFill>
                <a:latin typeface="Arial"/>
                <a:cs typeface="Arial"/>
              </a:rPr>
              <a:t>ns hjälp att få</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Char char="•"/>
            </a:pPr>
            <a:endParaRPr lang="sv-SE" dirty="0">
              <a:solidFill>
                <a:srgbClr val="000000"/>
              </a:solidFill>
              <a:cs typeface="Arial" panose="020B0604020202020204"/>
            </a:endParaRPr>
          </a:p>
        </p:txBody>
      </p:sp>
      <p:pic>
        <p:nvPicPr>
          <p:cNvPr id="14" name="Bildobjekt 13">
            <a:extLst>
              <a:ext uri="{FF2B5EF4-FFF2-40B4-BE49-F238E27FC236}">
                <a16:creationId xmlns:a16="http://schemas.microsoft.com/office/drawing/2014/main" id="{7A222419-1B4E-2849-B556-F69B2D1D7446}"/>
              </a:ext>
            </a:extLst>
          </p:cNvPr>
          <p:cNvPicPr>
            <a:picLocks noChangeAspect="1"/>
          </p:cNvPicPr>
          <p:nvPr/>
        </p:nvPicPr>
        <p:blipFill rotWithShape="1">
          <a:blip r:embed="rId3"/>
          <a:srcRect b="24037"/>
          <a:stretch/>
        </p:blipFill>
        <p:spPr>
          <a:xfrm>
            <a:off x="6889531" y="-49513"/>
            <a:ext cx="6479628" cy="6387252"/>
          </a:xfrm>
          <a:prstGeom prst="rect">
            <a:avLst/>
          </a:prstGeom>
        </p:spPr>
      </p:pic>
    </p:spTree>
    <p:extLst>
      <p:ext uri="{BB962C8B-B14F-4D97-AF65-F5344CB8AC3E}">
        <p14:creationId xmlns:p14="http://schemas.microsoft.com/office/powerpoint/2010/main" val="373775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F3B691-B992-2F4E-BD89-F0F30E8AFC35}"/>
              </a:ext>
            </a:extLst>
          </p:cNvPr>
          <p:cNvSpPr>
            <a:spLocks noGrp="1"/>
          </p:cNvSpPr>
          <p:nvPr>
            <p:ph type="title"/>
          </p:nvPr>
        </p:nvSpPr>
        <p:spPr/>
        <p:txBody>
          <a:bodyPr/>
          <a:lstStyle/>
          <a:p>
            <a:r>
              <a:rPr lang="sv-SE" dirty="0">
                <a:latin typeface="Arial"/>
                <a:cs typeface="Arial"/>
              </a:rPr>
              <a:t>Föräldraskap</a:t>
            </a:r>
            <a:endParaRPr lang="sv-SE" dirty="0">
              <a:cs typeface="Arial"/>
            </a:endParaRPr>
          </a:p>
        </p:txBody>
      </p:sp>
      <p:sp>
        <p:nvSpPr>
          <p:cNvPr id="3" name="Platshållare för innehåll 2">
            <a:extLst>
              <a:ext uri="{FF2B5EF4-FFF2-40B4-BE49-F238E27FC236}">
                <a16:creationId xmlns:a16="http://schemas.microsoft.com/office/drawing/2014/main" id="{1C380E71-30A8-B44B-9C27-B8F0F08D9D53}"/>
              </a:ext>
            </a:extLst>
          </p:cNvPr>
          <p:cNvSpPr>
            <a:spLocks noGrp="1"/>
          </p:cNvSpPr>
          <p:nvPr>
            <p:ph sz="quarter" idx="13"/>
          </p:nvPr>
        </p:nvSpPr>
        <p:spPr/>
        <p:txBody>
          <a:bodyPr vert="horz" lIns="0" tIns="0" rIns="0" bIns="0" rtlCol="0" anchor="t">
            <a:noAutofit/>
          </a:bodyPr>
          <a:lstStyle/>
          <a:p>
            <a:pPr marL="0" indent="0">
              <a:buNone/>
            </a:pPr>
            <a:r>
              <a:rPr lang="sv-SE" b="1" dirty="0">
                <a:solidFill>
                  <a:srgbClr val="2D2829"/>
                </a:solidFill>
                <a:latin typeface="Arial"/>
                <a:cs typeface="Arial"/>
              </a:rPr>
              <a:t>Jämställt föräldraskap</a:t>
            </a:r>
            <a:endParaRPr lang="sv-SE" b="1" dirty="0">
              <a:solidFill>
                <a:srgbClr val="000000"/>
              </a:solidFill>
              <a:latin typeface="Arial"/>
              <a:cs typeface="Arial"/>
            </a:endParaRPr>
          </a:p>
          <a:p>
            <a:pPr marL="614045" lvl="1" indent="-342900"/>
            <a:r>
              <a:rPr lang="sv-SE" dirty="0">
                <a:solidFill>
                  <a:srgbClr val="2D2829"/>
                </a:solidFill>
                <a:latin typeface="Arial"/>
                <a:cs typeface="Arial"/>
              </a:rPr>
              <a:t>Hur ser ansvarsfördelningen ut </a:t>
            </a:r>
            <a:br>
              <a:rPr lang="sv-SE" dirty="0">
                <a:solidFill>
                  <a:srgbClr val="2D2829"/>
                </a:solidFill>
                <a:latin typeface="Arial"/>
                <a:cs typeface="Arial"/>
              </a:rPr>
            </a:br>
            <a:r>
              <a:rPr lang="sv-SE" dirty="0">
                <a:solidFill>
                  <a:srgbClr val="2D2829"/>
                </a:solidFill>
                <a:latin typeface="Arial"/>
                <a:cs typeface="Arial"/>
              </a:rPr>
              <a:t>mellan er föräldrar?</a:t>
            </a:r>
            <a:endParaRPr lang="sv-SE" dirty="0">
              <a:solidFill>
                <a:srgbClr val="000000"/>
              </a:solidFill>
              <a:latin typeface="Arial"/>
              <a:cs typeface="Arial"/>
            </a:endParaRPr>
          </a:p>
          <a:p>
            <a:pPr marL="614045" lvl="1" indent="-342900"/>
            <a:r>
              <a:rPr lang="sv-SE" dirty="0">
                <a:solidFill>
                  <a:srgbClr val="2D2829"/>
                </a:solidFill>
                <a:latin typeface="Arial"/>
                <a:cs typeface="Arial"/>
              </a:rPr>
              <a:t>Hur gör ni hemma? </a:t>
            </a:r>
            <a:br>
              <a:rPr lang="sv-SE" dirty="0">
                <a:solidFill>
                  <a:srgbClr val="2D2829"/>
                </a:solidFill>
                <a:latin typeface="Arial"/>
                <a:cs typeface="Arial"/>
              </a:rPr>
            </a:br>
            <a:endParaRPr lang="sv-SE" b="1" dirty="0">
              <a:solidFill>
                <a:srgbClr val="2D2829"/>
              </a:solidFill>
              <a:latin typeface="Arial"/>
              <a:cs typeface="Arial"/>
            </a:endParaRPr>
          </a:p>
          <a:p>
            <a:pPr marL="55145" indent="0">
              <a:buNone/>
            </a:pPr>
            <a:r>
              <a:rPr lang="sv-SE" b="1" dirty="0">
                <a:solidFill>
                  <a:srgbClr val="2D2829"/>
                </a:solidFill>
                <a:latin typeface="Arial"/>
                <a:cs typeface="Arial"/>
              </a:rPr>
              <a:t>Föräldraledighet </a:t>
            </a:r>
            <a:endParaRPr lang="sv-SE" b="1" dirty="0">
              <a:solidFill>
                <a:srgbClr val="000000"/>
              </a:solidFill>
              <a:latin typeface="Arial"/>
              <a:cs typeface="Arial"/>
            </a:endParaRPr>
          </a:p>
          <a:p>
            <a:pPr marL="558800" lvl="1" indent="-342900"/>
            <a:r>
              <a:rPr lang="sv-SE" dirty="0">
                <a:solidFill>
                  <a:srgbClr val="2D2829"/>
                </a:solidFill>
                <a:latin typeface="Arial"/>
                <a:cs typeface="Arial"/>
              </a:rPr>
              <a:t>För</a:t>
            </a:r>
            <a:r>
              <a:rPr lang="sv-SE" sz="2000" dirty="0">
                <a:solidFill>
                  <a:srgbClr val="2D2829"/>
                </a:solidFill>
                <a:latin typeface="Arial"/>
                <a:cs typeface="Arial"/>
              </a:rPr>
              <a:t> vems skull</a:t>
            </a:r>
            <a:r>
              <a:rPr lang="sv-SE" dirty="0">
                <a:solidFill>
                  <a:srgbClr val="2D2829"/>
                </a:solidFill>
                <a:latin typeface="Arial"/>
                <a:cs typeface="Arial"/>
              </a:rPr>
              <a:t>?</a:t>
            </a:r>
            <a:endParaRPr lang="sv-SE" dirty="0">
              <a:cs typeface="Arial" panose="020B0604020202020204"/>
            </a:endParaRPr>
          </a:p>
          <a:p>
            <a:pPr marL="558800" lvl="1" indent="-342900"/>
            <a:r>
              <a:rPr lang="sv-SE" dirty="0">
                <a:solidFill>
                  <a:srgbClr val="2D2829"/>
                </a:solidFill>
                <a:latin typeface="Arial"/>
                <a:cs typeface="Arial"/>
              </a:rPr>
              <a:t>Planera</a:t>
            </a:r>
            <a:r>
              <a:rPr lang="sv-SE" sz="2000" dirty="0">
                <a:solidFill>
                  <a:srgbClr val="2D2829"/>
                </a:solidFill>
                <a:latin typeface="Arial"/>
                <a:cs typeface="Arial"/>
              </a:rPr>
              <a:t> i god tid</a:t>
            </a:r>
            <a:br>
              <a:rPr lang="sv-SE" dirty="0">
                <a:latin typeface="Arial"/>
                <a:cs typeface="Arial"/>
              </a:rPr>
            </a:br>
            <a:endParaRPr lang="sv-SE" dirty="0">
              <a:cs typeface="Arial" panose="020B0604020202020204"/>
            </a:endParaRPr>
          </a:p>
          <a:p>
            <a:pPr marL="0" indent="0">
              <a:buNone/>
            </a:pPr>
            <a:r>
              <a:rPr lang="sv-SE" sz="2000" b="1" dirty="0">
                <a:solidFill>
                  <a:srgbClr val="2D2829"/>
                </a:solidFill>
                <a:latin typeface="Arial"/>
                <a:cs typeface="Arial"/>
              </a:rPr>
              <a:t>Samliv och svartsjuka</a:t>
            </a:r>
            <a:endParaRPr lang="sv-SE" sz="2000" b="1" dirty="0">
              <a:solidFill>
                <a:srgbClr val="2D2829"/>
              </a:solidFill>
              <a:effectLst/>
              <a:latin typeface="Arial"/>
              <a:cs typeface="Arial"/>
            </a:endParaRPr>
          </a:p>
          <a:p>
            <a:pPr marL="287655" indent="-287655"/>
            <a:endParaRPr lang="sv-SE" dirty="0">
              <a:cs typeface="Arial" panose="020B0604020202020204"/>
            </a:endParaRPr>
          </a:p>
        </p:txBody>
      </p:sp>
      <p:sp>
        <p:nvSpPr>
          <p:cNvPr id="17" name="Platshållare för datum 3">
            <a:extLst>
              <a:ext uri="{FF2B5EF4-FFF2-40B4-BE49-F238E27FC236}">
                <a16:creationId xmlns:a16="http://schemas.microsoft.com/office/drawing/2014/main" id="{7E320B05-841E-0842-99F0-42C5C587038F}"/>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C021A03A-A361-F440-B427-078046E0CE29}"/>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sidfot 4">
            <a:extLst>
              <a:ext uri="{FF2B5EF4-FFF2-40B4-BE49-F238E27FC236}">
                <a16:creationId xmlns:a16="http://schemas.microsoft.com/office/drawing/2014/main" id="{013A01B9-393A-2E40-882C-DAF47B7D087A}"/>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929EB5F3-EEF7-D24A-8991-72CD159400D0}"/>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12</a:t>
            </a:fld>
            <a:endParaRPr lang="sv-SE" dirty="0"/>
          </a:p>
        </p:txBody>
      </p:sp>
      <p:pic>
        <p:nvPicPr>
          <p:cNvPr id="5" name="Bildobjekt 4" descr="En bild som visar klädsel, rita, illustration, tecknad serie&#10;&#10;Automatiskt genererad beskrivning">
            <a:extLst>
              <a:ext uri="{FF2B5EF4-FFF2-40B4-BE49-F238E27FC236}">
                <a16:creationId xmlns:a16="http://schemas.microsoft.com/office/drawing/2014/main" id="{6E9C7AFF-DACD-8549-8B45-28B9AEB35095}"/>
              </a:ext>
            </a:extLst>
          </p:cNvPr>
          <p:cNvPicPr>
            <a:picLocks noChangeAspect="1"/>
          </p:cNvPicPr>
          <p:nvPr/>
        </p:nvPicPr>
        <p:blipFill>
          <a:blip r:embed="rId4"/>
          <a:stretch>
            <a:fillRect/>
          </a:stretch>
        </p:blipFill>
        <p:spPr>
          <a:xfrm>
            <a:off x="7067733" y="981375"/>
            <a:ext cx="4870264" cy="4866435"/>
          </a:xfrm>
          <a:prstGeom prst="rect">
            <a:avLst/>
          </a:prstGeom>
        </p:spPr>
      </p:pic>
    </p:spTree>
    <p:extLst>
      <p:ext uri="{BB962C8B-B14F-4D97-AF65-F5344CB8AC3E}">
        <p14:creationId xmlns:p14="http://schemas.microsoft.com/office/powerpoint/2010/main" val="283596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307A8AC-F0EC-3316-A989-B2D88BFA904D}"/>
              </a:ext>
            </a:extLst>
          </p:cNvPr>
          <p:cNvSpPr>
            <a:spLocks noGrp="1"/>
          </p:cNvSpPr>
          <p:nvPr>
            <p:ph type="title"/>
          </p:nvPr>
        </p:nvSpPr>
        <p:spPr/>
        <p:txBody>
          <a:bodyPr/>
          <a:lstStyle/>
          <a:p>
            <a:r>
              <a:rPr lang="sv-SE" dirty="0"/>
              <a:t>När små barn skriker</a:t>
            </a:r>
          </a:p>
        </p:txBody>
      </p:sp>
    </p:spTree>
    <p:extLst>
      <p:ext uri="{BB962C8B-B14F-4D97-AF65-F5344CB8AC3E}">
        <p14:creationId xmlns:p14="http://schemas.microsoft.com/office/powerpoint/2010/main" val="372599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66548CC-D72D-2547-8F52-C9EB8F7E8F37}"/>
              </a:ext>
            </a:extLst>
          </p:cNvPr>
          <p:cNvSpPr>
            <a:spLocks noGrp="1"/>
          </p:cNvSpPr>
          <p:nvPr>
            <p:ph type="title"/>
          </p:nvPr>
        </p:nvSpPr>
        <p:spPr/>
        <p:txBody>
          <a:bodyPr/>
          <a:lstStyle/>
          <a:p>
            <a:r>
              <a:rPr lang="sv-SE" dirty="0">
                <a:latin typeface="Arial"/>
                <a:cs typeface="Arial"/>
              </a:rPr>
              <a:t>När små barn skriker</a:t>
            </a:r>
          </a:p>
        </p:txBody>
      </p:sp>
      <p:sp>
        <p:nvSpPr>
          <p:cNvPr id="5" name="Platshållare för innehåll 4">
            <a:extLst>
              <a:ext uri="{FF2B5EF4-FFF2-40B4-BE49-F238E27FC236}">
                <a16:creationId xmlns:a16="http://schemas.microsoft.com/office/drawing/2014/main" id="{A5436897-2477-2A4B-A90B-21D21B510320}"/>
              </a:ext>
            </a:extLst>
          </p:cNvPr>
          <p:cNvSpPr>
            <a:spLocks noGrp="1"/>
          </p:cNvSpPr>
          <p:nvPr>
            <p:ph sz="quarter" idx="13"/>
          </p:nvPr>
        </p:nvSpPr>
        <p:spPr/>
        <p:txBody>
          <a:bodyPr vert="horz" lIns="0" tIns="0" rIns="0" bIns="0" rtlCol="0" anchor="t">
            <a:noAutofit/>
          </a:bodyPr>
          <a:lstStyle/>
          <a:p>
            <a:pPr marL="0" indent="0">
              <a:buNone/>
            </a:pPr>
            <a:r>
              <a:rPr lang="sv-SE" dirty="0">
                <a:solidFill>
                  <a:srgbClr val="2D2829"/>
                </a:solidFill>
                <a:latin typeface="Arial"/>
                <a:cs typeface="Arial"/>
              </a:rPr>
              <a:t>Så kan du göra: </a:t>
            </a:r>
            <a:endParaRPr lang="sv-SE" sz="2000"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När barnet inte slutar att skrika</a:t>
            </a:r>
          </a:p>
          <a:p>
            <a:r>
              <a:rPr lang="sv-SE" dirty="0">
                <a:solidFill>
                  <a:srgbClr val="2D2829"/>
                </a:solidFill>
                <a:latin typeface="Arial"/>
                <a:cs typeface="Arial"/>
              </a:rPr>
              <a:t>När det känns jobbigt och svårt</a:t>
            </a:r>
            <a:endParaRPr lang="sv-SE" dirty="0">
              <a:latin typeface="Arial"/>
              <a:cs typeface="Arial"/>
            </a:endParaRPr>
          </a:p>
          <a:p>
            <a:pPr marL="215900" lvl="1" indent="0">
              <a:buNone/>
            </a:pPr>
            <a:r>
              <a:rPr lang="sv-SE" dirty="0">
                <a:solidFill>
                  <a:srgbClr val="2D2829"/>
                </a:solidFill>
                <a:latin typeface="Arial"/>
                <a:cs typeface="Arial"/>
              </a:rPr>
              <a:t>  - Be om hjälp</a:t>
            </a:r>
            <a:br>
              <a:rPr lang="sv-SE" dirty="0">
                <a:solidFill>
                  <a:srgbClr val="2D2829"/>
                </a:solidFill>
                <a:latin typeface="Arial"/>
                <a:cs typeface="Arial"/>
              </a:rPr>
            </a:br>
            <a:r>
              <a:rPr lang="sv-SE" dirty="0">
                <a:solidFill>
                  <a:srgbClr val="2D2829"/>
                </a:solidFill>
                <a:latin typeface="Arial"/>
                <a:cs typeface="Arial"/>
              </a:rPr>
              <a:t>  - Skaka</a:t>
            </a:r>
            <a:r>
              <a:rPr lang="sv-SE" sz="2000" dirty="0">
                <a:solidFill>
                  <a:srgbClr val="2D2829"/>
                </a:solidFill>
                <a:latin typeface="Arial"/>
                <a:cs typeface="Arial"/>
              </a:rPr>
              <a:t> </a:t>
            </a:r>
            <a:r>
              <a:rPr lang="sv-SE" dirty="0">
                <a:solidFill>
                  <a:srgbClr val="2D2829"/>
                </a:solidFill>
                <a:latin typeface="Arial"/>
                <a:cs typeface="Arial"/>
              </a:rPr>
              <a:t>aldrig ett</a:t>
            </a:r>
            <a:r>
              <a:rPr lang="sv-SE" sz="2000" dirty="0">
                <a:solidFill>
                  <a:srgbClr val="2D2829"/>
                </a:solidFill>
                <a:latin typeface="Arial"/>
                <a:cs typeface="Arial"/>
              </a:rPr>
              <a:t> barn</a:t>
            </a:r>
            <a:endParaRPr lang="sv-SE" dirty="0">
              <a:cs typeface="Arial" panose="020B0604020202020204"/>
            </a:endParaRPr>
          </a:p>
          <a:p>
            <a:pPr marL="215900" lvl="1" indent="0">
              <a:buNone/>
            </a:pPr>
            <a:endParaRPr lang="sv-SE" dirty="0">
              <a:solidFill>
                <a:srgbClr val="2D2829"/>
              </a:solidFill>
              <a:cs typeface="Arial" panose="020B0604020202020204"/>
            </a:endParaRPr>
          </a:p>
          <a:p>
            <a:pPr marL="215900" lvl="1" indent="0">
              <a:buNone/>
            </a:pPr>
            <a:endParaRPr lang="sv-SE" dirty="0">
              <a:solidFill>
                <a:srgbClr val="2D2829"/>
              </a:solidFill>
              <a:cs typeface="Arial" panose="020B0604020202020204"/>
            </a:endParaRPr>
          </a:p>
          <a:p>
            <a:pPr marL="215900" lvl="1" indent="0">
              <a:buNone/>
            </a:pPr>
            <a:endParaRPr lang="sv-SE" dirty="0">
              <a:solidFill>
                <a:srgbClr val="2D2829"/>
              </a:solidFill>
              <a:cs typeface="Arial" panose="020B0604020202020204"/>
            </a:endParaRPr>
          </a:p>
          <a:p>
            <a:pPr marL="558800" lvl="1" indent="-342900">
              <a:buChar char="•"/>
            </a:pPr>
            <a:endParaRPr lang="sv-SE" dirty="0">
              <a:solidFill>
                <a:srgbClr val="2D2829"/>
              </a:solidFill>
              <a:cs typeface="Arial" panose="020B0604020202020204"/>
            </a:endParaRPr>
          </a:p>
          <a:p>
            <a:pPr marL="558800" lvl="1" indent="-342900">
              <a:buChar char="•"/>
            </a:pPr>
            <a:endParaRPr lang="sv-SE" dirty="0">
              <a:solidFill>
                <a:srgbClr val="2D2829"/>
              </a:solidFill>
              <a:cs typeface="Arial" panose="020B0604020202020204"/>
            </a:endParaRPr>
          </a:p>
          <a:p>
            <a:pPr marL="215900" lvl="1" indent="0">
              <a:buNone/>
            </a:pPr>
            <a:endParaRPr lang="sv-SE" b="1" dirty="0">
              <a:solidFill>
                <a:srgbClr val="2D2829"/>
              </a:solidFill>
              <a:cs typeface="Arial" panose="020B0604020202020204"/>
            </a:endParaRPr>
          </a:p>
          <a:p>
            <a:pPr marL="287655" indent="-287655"/>
            <a:endParaRPr lang="sv-SE" dirty="0">
              <a:cs typeface="Arial" panose="020B0604020202020204"/>
            </a:endParaRPr>
          </a:p>
        </p:txBody>
      </p:sp>
      <p:sp>
        <p:nvSpPr>
          <p:cNvPr id="14" name="Platshållare för datum 3">
            <a:extLst>
              <a:ext uri="{FF2B5EF4-FFF2-40B4-BE49-F238E27FC236}">
                <a16:creationId xmlns:a16="http://schemas.microsoft.com/office/drawing/2014/main" id="{50FFCF71-4BB7-7944-B6F3-DB8B5CD79527}"/>
              </a:ext>
            </a:extLst>
          </p:cNvPr>
          <p:cNvSpPr>
            <a:spLocks noGrp="1"/>
          </p:cNvSpPr>
          <p:nvPr>
            <p:ph type="dt" sz="half" idx="14"/>
          </p:nvPr>
        </p:nvSpPr>
        <p:spPr/>
        <p:txBody>
          <a:bodyPr/>
          <a:lstStyle/>
          <a:p>
            <a:r>
              <a:rPr lang="sv-SE" dirty="0"/>
              <a:t>Region Halland  │</a:t>
            </a:r>
          </a:p>
        </p:txBody>
      </p:sp>
      <p:pic>
        <p:nvPicPr>
          <p:cNvPr id="11" name="Platshållare för innehåll 5">
            <a:extLst>
              <a:ext uri="{FF2B5EF4-FFF2-40B4-BE49-F238E27FC236}">
                <a16:creationId xmlns:a16="http://schemas.microsoft.com/office/drawing/2014/main" id="{E7C6A020-14FC-F94A-AD95-03789D765E09}"/>
              </a:ext>
            </a:extLst>
          </p:cNvPr>
          <p:cNvPicPr>
            <a:picLocks noChangeAspect="1"/>
          </p:cNvPicPr>
          <p:nvPr/>
        </p:nvPicPr>
        <p:blipFill rotWithShape="1">
          <a:blip r:embed="rId3"/>
          <a:srcRect r="16880" b="24224"/>
          <a:stretch/>
        </p:blipFill>
        <p:spPr>
          <a:xfrm>
            <a:off x="6359206" y="-2079"/>
            <a:ext cx="5832794" cy="6338205"/>
          </a:xfrm>
          <a:prstGeom prst="rect">
            <a:avLst/>
          </a:prstGeom>
        </p:spPr>
      </p:pic>
      <p:sp>
        <p:nvSpPr>
          <p:cNvPr id="8" name="Platshållare för sidfot 4">
            <a:extLst>
              <a:ext uri="{FF2B5EF4-FFF2-40B4-BE49-F238E27FC236}">
                <a16:creationId xmlns:a16="http://schemas.microsoft.com/office/drawing/2014/main" id="{9CA0482A-9757-5D4E-9556-0429897FEF4B}"/>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1C990781-4462-5348-BF72-18C1FB40FDD7}"/>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14</a:t>
            </a:fld>
            <a:endParaRPr lang="sv-SE" dirty="0"/>
          </a:p>
        </p:txBody>
      </p:sp>
      <p:pic>
        <p:nvPicPr>
          <p:cNvPr id="3" name="Bildobjekt 2" descr="En bild som visar tecknad serie, rita, Barnkonst, clipart&#10;&#10;Automatiskt genererad beskrivning">
            <a:extLst>
              <a:ext uri="{FF2B5EF4-FFF2-40B4-BE49-F238E27FC236}">
                <a16:creationId xmlns:a16="http://schemas.microsoft.com/office/drawing/2014/main" id="{9EE8BF6B-35F2-D643-081C-FE66736DF510}"/>
              </a:ext>
            </a:extLst>
          </p:cNvPr>
          <p:cNvPicPr>
            <a:picLocks noChangeAspect="1"/>
          </p:cNvPicPr>
          <p:nvPr/>
        </p:nvPicPr>
        <p:blipFill>
          <a:blip r:embed="rId4"/>
          <a:stretch>
            <a:fillRect/>
          </a:stretch>
        </p:blipFill>
        <p:spPr>
          <a:xfrm>
            <a:off x="7082678" y="742950"/>
            <a:ext cx="4744142" cy="4734829"/>
          </a:xfrm>
          <a:prstGeom prst="rect">
            <a:avLst/>
          </a:prstGeom>
        </p:spPr>
      </p:pic>
    </p:spTree>
    <p:extLst>
      <p:ext uri="{BB962C8B-B14F-4D97-AF65-F5344CB8AC3E}">
        <p14:creationId xmlns:p14="http://schemas.microsoft.com/office/powerpoint/2010/main" val="37798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F9728A-BCDC-28E7-AA34-39B27F2D7D1A}"/>
              </a:ext>
            </a:extLst>
          </p:cNvPr>
          <p:cNvSpPr>
            <a:spLocks noGrp="1"/>
          </p:cNvSpPr>
          <p:nvPr>
            <p:ph type="title"/>
          </p:nvPr>
        </p:nvSpPr>
        <p:spPr/>
        <p:txBody>
          <a:bodyPr/>
          <a:lstStyle/>
          <a:p>
            <a:r>
              <a:rPr lang="sv-SE" dirty="0"/>
              <a:t>Lek och samvaro</a:t>
            </a:r>
          </a:p>
        </p:txBody>
      </p:sp>
    </p:spTree>
    <p:extLst>
      <p:ext uri="{BB962C8B-B14F-4D97-AF65-F5344CB8AC3E}">
        <p14:creationId xmlns:p14="http://schemas.microsoft.com/office/powerpoint/2010/main" val="71362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652D9EF6-B76B-E94C-B298-072FF9493E27}"/>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4432B6A7-F3EF-1A46-A977-A45FBC0AAB39}"/>
              </a:ext>
            </a:extLst>
          </p:cNvPr>
          <p:cNvSpPr>
            <a:spLocks noGrp="1"/>
          </p:cNvSpPr>
          <p:nvPr>
            <p:ph type="title"/>
          </p:nvPr>
        </p:nvSpPr>
        <p:spPr>
          <a:xfrm>
            <a:off x="803275" y="369661"/>
            <a:ext cx="10585449" cy="1296000"/>
          </a:xfrm>
        </p:spPr>
        <p:txBody>
          <a:bodyPr/>
          <a:lstStyle/>
          <a:p>
            <a:r>
              <a:rPr lang="sv-SE" dirty="0">
                <a:latin typeface="Arial"/>
                <a:cs typeface="Arial"/>
              </a:rPr>
              <a:t>Lek på mage </a:t>
            </a:r>
            <a:r>
              <a:rPr lang="sv-SE" b="0" dirty="0">
                <a:ea typeface="+mj-lt"/>
                <a:cs typeface="+mj-lt"/>
              </a:rPr>
              <a:t>–</a:t>
            </a:r>
            <a:r>
              <a:rPr lang="sv-SE" dirty="0">
                <a:latin typeface="Arial"/>
                <a:cs typeface="Arial"/>
              </a:rPr>
              <a:t> sov</a:t>
            </a:r>
            <a:r>
              <a:rPr lang="sv-SE" sz="3600" dirty="0">
                <a:latin typeface="Arial"/>
                <a:cs typeface="Arial"/>
              </a:rPr>
              <a:t> på rygg</a:t>
            </a:r>
            <a:r>
              <a:rPr lang="sv-SE" dirty="0">
                <a:latin typeface="Arial"/>
                <a:cs typeface="Arial"/>
              </a:rPr>
              <a:t>  </a:t>
            </a:r>
            <a:endParaRPr lang="sv-SE" dirty="0">
              <a:cs typeface="Arial"/>
            </a:endParaRPr>
          </a:p>
        </p:txBody>
      </p:sp>
      <p:sp>
        <p:nvSpPr>
          <p:cNvPr id="4" name="Platshållare för innehåll 3">
            <a:extLst>
              <a:ext uri="{FF2B5EF4-FFF2-40B4-BE49-F238E27FC236}">
                <a16:creationId xmlns:a16="http://schemas.microsoft.com/office/drawing/2014/main" id="{6E961708-FEFA-1342-8B4F-00072A56D13F}"/>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Små barn ska sova på rygg</a:t>
            </a:r>
            <a:endParaRPr lang="en-US" dirty="0">
              <a:cs typeface="Arial"/>
            </a:endParaRPr>
          </a:p>
          <a:p>
            <a:r>
              <a:rPr lang="sv-SE" dirty="0">
                <a:solidFill>
                  <a:srgbClr val="2D2829"/>
                </a:solidFill>
                <a:latin typeface="Arial"/>
                <a:cs typeface="Arial"/>
              </a:rPr>
              <a:t>Magläge</a:t>
            </a:r>
            <a:r>
              <a:rPr lang="sv-SE" sz="2000" dirty="0">
                <a:solidFill>
                  <a:srgbClr val="2D2829"/>
                </a:solidFill>
                <a:latin typeface="Arial"/>
                <a:cs typeface="Arial"/>
              </a:rPr>
              <a:t> </a:t>
            </a:r>
            <a:r>
              <a:rPr lang="sv-SE" dirty="0">
                <a:solidFill>
                  <a:srgbClr val="2D2829"/>
                </a:solidFill>
                <a:latin typeface="Arial"/>
                <a:cs typeface="Arial"/>
              </a:rPr>
              <a:t>när barnet</a:t>
            </a:r>
            <a:r>
              <a:rPr lang="sv-SE" sz="2000" dirty="0">
                <a:solidFill>
                  <a:srgbClr val="2D2829"/>
                </a:solidFill>
                <a:latin typeface="Arial"/>
                <a:cs typeface="Arial"/>
              </a:rPr>
              <a:t> är </a:t>
            </a:r>
            <a:r>
              <a:rPr lang="sv-SE" dirty="0">
                <a:solidFill>
                  <a:srgbClr val="2D2829"/>
                </a:solidFill>
                <a:latin typeface="Arial"/>
                <a:cs typeface="Arial"/>
              </a:rPr>
              <a:t>vaket är bra för:</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 motoriken</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 huvudformen</a:t>
            </a:r>
            <a:br>
              <a:rPr lang="sv-SE" dirty="0">
                <a:solidFill>
                  <a:srgbClr val="2D2829"/>
                </a:solidFill>
                <a:latin typeface="Arial"/>
                <a:cs typeface="Arial"/>
              </a:rPr>
            </a:br>
            <a:endParaRPr lang="sv-SE" dirty="0">
              <a:cs typeface="Arial"/>
            </a:endParaRPr>
          </a:p>
          <a:p>
            <a:pPr marL="0" indent="0">
              <a:buNone/>
            </a:pPr>
            <a:r>
              <a:rPr lang="sv-SE" dirty="0">
                <a:solidFill>
                  <a:srgbClr val="2D2829"/>
                </a:solidFill>
                <a:cs typeface="Arial"/>
              </a:rPr>
              <a:t>Låt gärna </a:t>
            </a:r>
            <a:r>
              <a:rPr lang="sv-SE" dirty="0">
                <a:solidFill>
                  <a:srgbClr val="000000"/>
                </a:solidFill>
                <a:cs typeface="Arial"/>
              </a:rPr>
              <a:t>barnet</a:t>
            </a:r>
            <a:r>
              <a:rPr lang="sv-SE" dirty="0">
                <a:cs typeface="Arial"/>
              </a:rPr>
              <a:t> ligga på mage så mycket </a:t>
            </a:r>
            <a:br>
              <a:rPr lang="sv-SE" dirty="0">
                <a:cs typeface="Arial"/>
              </a:rPr>
            </a:br>
            <a:r>
              <a:rPr lang="sv-SE" dirty="0">
                <a:cs typeface="Arial"/>
              </a:rPr>
              <a:t>som möjligt och undvik helst baby-sitter</a:t>
            </a:r>
          </a:p>
          <a:p>
            <a:pPr marL="342900" indent="-342900">
              <a:buFont typeface="Arial,Sans-Serif" panose="020B0604020202020204" pitchFamily="34" charset="0"/>
              <a:buChar char="•"/>
            </a:pPr>
            <a:endParaRPr lang="sv-SE" dirty="0">
              <a:solidFill>
                <a:srgbClr val="2D2829"/>
              </a:solidFill>
              <a:cs typeface="Arial"/>
            </a:endParaRPr>
          </a:p>
          <a:p>
            <a:pPr marL="0" indent="0">
              <a:buNone/>
            </a:pPr>
            <a:endParaRPr lang="sv-SE" dirty="0">
              <a:solidFill>
                <a:srgbClr val="2D2829"/>
              </a:solidFill>
              <a:cs typeface="Arial"/>
            </a:endParaRPr>
          </a:p>
          <a:p>
            <a:pPr marL="342900" indent="-342900">
              <a:buFont typeface="Arial" panose="020B0604020202020204" pitchFamily="34" charset="0"/>
              <a:buChar char="•"/>
            </a:pPr>
            <a:endParaRPr lang="sv-SE" dirty="0">
              <a:solidFill>
                <a:srgbClr val="2D2829"/>
              </a:solidFill>
              <a:cs typeface="Arial"/>
            </a:endParaRPr>
          </a:p>
        </p:txBody>
      </p:sp>
      <p:sp>
        <p:nvSpPr>
          <p:cNvPr id="6" name="Platshållare för datum 3">
            <a:extLst>
              <a:ext uri="{FF2B5EF4-FFF2-40B4-BE49-F238E27FC236}">
                <a16:creationId xmlns:a16="http://schemas.microsoft.com/office/drawing/2014/main" id="{00D365CD-4C12-0A40-94B7-4FF0BC59430D}"/>
              </a:ext>
            </a:extLst>
          </p:cNvPr>
          <p:cNvSpPr>
            <a:spLocks noGrp="1"/>
          </p:cNvSpPr>
          <p:nvPr>
            <p:ph type="dt" sz="half" idx="14"/>
          </p:nvPr>
        </p:nvSpPr>
        <p:spPr/>
        <p:txBody>
          <a:bodyPr/>
          <a:lstStyle/>
          <a:p>
            <a:r>
              <a:rPr lang="sv-SE" dirty="0"/>
              <a:t>Region Halland  │</a:t>
            </a:r>
          </a:p>
        </p:txBody>
      </p:sp>
      <p:pic>
        <p:nvPicPr>
          <p:cNvPr id="3" name="Bildobjekt 2">
            <a:extLst>
              <a:ext uri="{FF2B5EF4-FFF2-40B4-BE49-F238E27FC236}">
                <a16:creationId xmlns:a16="http://schemas.microsoft.com/office/drawing/2014/main" id="{725EE654-6F8D-8040-80D2-CFE502A908B2}"/>
              </a:ext>
            </a:extLst>
          </p:cNvPr>
          <p:cNvPicPr>
            <a:picLocks noChangeAspect="1"/>
          </p:cNvPicPr>
          <p:nvPr/>
        </p:nvPicPr>
        <p:blipFill>
          <a:blip r:embed="rId4"/>
          <a:stretch>
            <a:fillRect/>
          </a:stretch>
        </p:blipFill>
        <p:spPr>
          <a:xfrm rot="757990">
            <a:off x="7084827" y="616311"/>
            <a:ext cx="5688489" cy="5688489"/>
          </a:xfrm>
          <a:prstGeom prst="rect">
            <a:avLst/>
          </a:prstGeom>
        </p:spPr>
      </p:pic>
      <p:sp>
        <p:nvSpPr>
          <p:cNvPr id="8" name="Platshållare för sidfot 4">
            <a:extLst>
              <a:ext uri="{FF2B5EF4-FFF2-40B4-BE49-F238E27FC236}">
                <a16:creationId xmlns:a16="http://schemas.microsoft.com/office/drawing/2014/main" id="{A6F9B9F7-9C3F-A64E-B4A3-297EEB022546}"/>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9" name="Platshållare för bildnummer 4">
            <a:extLst>
              <a:ext uri="{FF2B5EF4-FFF2-40B4-BE49-F238E27FC236}">
                <a16:creationId xmlns:a16="http://schemas.microsoft.com/office/drawing/2014/main" id="{88544E65-0225-8A4F-A133-93CE48E4C13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16</a:t>
            </a:fld>
            <a:endParaRPr lang="sv-SE" dirty="0"/>
          </a:p>
        </p:txBody>
      </p:sp>
      <p:pic>
        <p:nvPicPr>
          <p:cNvPr id="10" name="Bildobjekt 9">
            <a:extLst>
              <a:ext uri="{FF2B5EF4-FFF2-40B4-BE49-F238E27FC236}">
                <a16:creationId xmlns:a16="http://schemas.microsoft.com/office/drawing/2014/main" id="{B585F1AD-1855-B544-AD53-3824C3E815AC}"/>
              </a:ext>
            </a:extLst>
          </p:cNvPr>
          <p:cNvPicPr>
            <a:picLocks noChangeAspect="1"/>
          </p:cNvPicPr>
          <p:nvPr/>
        </p:nvPicPr>
        <p:blipFill>
          <a:blip r:embed="rId5"/>
          <a:stretch>
            <a:fillRect/>
          </a:stretch>
        </p:blipFill>
        <p:spPr>
          <a:xfrm>
            <a:off x="7623941" y="2582155"/>
            <a:ext cx="1295400" cy="1143000"/>
          </a:xfrm>
          <a:prstGeom prst="rect">
            <a:avLst/>
          </a:prstGeom>
        </p:spPr>
      </p:pic>
    </p:spTree>
    <p:extLst>
      <p:ext uri="{BB962C8B-B14F-4D97-AF65-F5344CB8AC3E}">
        <p14:creationId xmlns:p14="http://schemas.microsoft.com/office/powerpoint/2010/main" val="272187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D8673-B0D0-6843-BBFE-167741B382DF}"/>
              </a:ext>
            </a:extLst>
          </p:cNvPr>
          <p:cNvSpPr>
            <a:spLocks noGrp="1"/>
          </p:cNvSpPr>
          <p:nvPr>
            <p:ph type="title"/>
          </p:nvPr>
        </p:nvSpPr>
        <p:spPr/>
        <p:txBody>
          <a:bodyPr/>
          <a:lstStyle/>
          <a:p>
            <a:r>
              <a:rPr lang="sv-SE" sz="3600" dirty="0">
                <a:latin typeface="Arial"/>
                <a:cs typeface="Arial"/>
              </a:rPr>
              <a:t>Stimulans</a:t>
            </a:r>
            <a:endParaRPr lang="sv-SE" dirty="0">
              <a:latin typeface="Arial"/>
              <a:cs typeface="Arial"/>
            </a:endParaRPr>
          </a:p>
        </p:txBody>
      </p:sp>
      <p:sp>
        <p:nvSpPr>
          <p:cNvPr id="3" name="Platshållare för innehåll 2">
            <a:extLst>
              <a:ext uri="{FF2B5EF4-FFF2-40B4-BE49-F238E27FC236}">
                <a16:creationId xmlns:a16="http://schemas.microsoft.com/office/drawing/2014/main" id="{ED224DC6-11A6-2443-9ECF-F73FB7450896}"/>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 Prata, lek och sjung</a:t>
            </a:r>
            <a:r>
              <a:rPr lang="sv-SE" sz="2000" dirty="0">
                <a:solidFill>
                  <a:srgbClr val="2D2829"/>
                </a:solidFill>
                <a:latin typeface="Arial"/>
                <a:cs typeface="Arial"/>
              </a:rPr>
              <a:t> med barnet</a:t>
            </a:r>
            <a:endParaRPr lang="sv-SE" dirty="0">
              <a:solidFill>
                <a:srgbClr val="2D2829"/>
              </a:solidFill>
              <a:latin typeface="Arial"/>
              <a:cs typeface="Arial"/>
            </a:endParaRPr>
          </a:p>
          <a:p>
            <a:r>
              <a:rPr lang="sv-SE" dirty="0">
                <a:solidFill>
                  <a:srgbClr val="2D2829"/>
                </a:solidFill>
                <a:latin typeface="Arial"/>
                <a:cs typeface="Arial"/>
              </a:rPr>
              <a:t>"Tittleksak" </a:t>
            </a:r>
            <a:endParaRPr lang="sv-SE" sz="2000" dirty="0">
              <a:solidFill>
                <a:srgbClr val="2D2829"/>
              </a:solidFill>
              <a:latin typeface="Arial"/>
              <a:cs typeface="Arial"/>
            </a:endParaRPr>
          </a:p>
          <a:p>
            <a:r>
              <a:rPr lang="sv-SE" dirty="0">
                <a:solidFill>
                  <a:srgbClr val="2D2829"/>
                </a:solidFill>
                <a:latin typeface="Arial"/>
                <a:cs typeface="Arial"/>
              </a:rPr>
              <a:t>Närhet med barnet är viktigt, gärna hud-mot-hud</a:t>
            </a:r>
            <a:endParaRPr lang="en-US" dirty="0">
              <a:ea typeface="+mn-lt"/>
              <a:cs typeface="+mn-lt"/>
            </a:endParaRPr>
          </a:p>
          <a:p>
            <a:r>
              <a:rPr lang="sv-SE" dirty="0">
                <a:latin typeface="Arial"/>
                <a:cs typeface="Arial"/>
              </a:rPr>
              <a:t>Ha barnet vänt mot dig och prata med barnet</a:t>
            </a:r>
            <a:br>
              <a:rPr lang="sv-SE" dirty="0">
                <a:latin typeface="Arial"/>
                <a:cs typeface="Arial"/>
              </a:rPr>
            </a:br>
            <a:r>
              <a:rPr lang="sv-SE" dirty="0">
                <a:latin typeface="Arial"/>
                <a:cs typeface="Arial"/>
              </a:rPr>
              <a:t>när hen åker barnvagn</a:t>
            </a:r>
            <a:endParaRPr lang="sv-SE" sz="2000" dirty="0">
              <a:solidFill>
                <a:srgbClr val="2D2829"/>
              </a:solidFill>
              <a:effectLst/>
              <a:latin typeface="Arial"/>
              <a:cs typeface="Arial"/>
            </a:endParaRPr>
          </a:p>
          <a:p>
            <a:pPr marL="0" indent="0">
              <a:buNone/>
            </a:pPr>
            <a:endParaRPr lang="sv-SE" dirty="0">
              <a:solidFill>
                <a:srgbClr val="000000"/>
              </a:solidFill>
              <a:latin typeface="Arial"/>
              <a:cs typeface="Arial"/>
            </a:endParaRPr>
          </a:p>
        </p:txBody>
      </p:sp>
      <p:sp>
        <p:nvSpPr>
          <p:cNvPr id="12" name="Platshållare för datum 3">
            <a:extLst>
              <a:ext uri="{FF2B5EF4-FFF2-40B4-BE49-F238E27FC236}">
                <a16:creationId xmlns:a16="http://schemas.microsoft.com/office/drawing/2014/main" id="{663A44D7-D62C-B641-8498-C323A5F3822B}"/>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969DD166-C207-384D-8424-411D37F9C734}"/>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CBBF0E51-DC48-774E-B64D-A1D2B392CAB4}"/>
              </a:ext>
            </a:extLst>
          </p:cNvPr>
          <p:cNvPicPr>
            <a:picLocks noChangeAspect="1"/>
          </p:cNvPicPr>
          <p:nvPr/>
        </p:nvPicPr>
        <p:blipFill>
          <a:blip r:embed="rId4"/>
          <a:stretch>
            <a:fillRect/>
          </a:stretch>
        </p:blipFill>
        <p:spPr>
          <a:xfrm>
            <a:off x="5709668" y="567966"/>
            <a:ext cx="6858000" cy="6858000"/>
          </a:xfrm>
          <a:prstGeom prst="rect">
            <a:avLst/>
          </a:prstGeom>
        </p:spPr>
      </p:pic>
      <p:sp>
        <p:nvSpPr>
          <p:cNvPr id="8" name="Platshållare för sidfot 4">
            <a:extLst>
              <a:ext uri="{FF2B5EF4-FFF2-40B4-BE49-F238E27FC236}">
                <a16:creationId xmlns:a16="http://schemas.microsoft.com/office/drawing/2014/main" id="{1F1D3768-FB29-F741-ADB7-A664F7D32906}"/>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E2726623-C84C-A64D-80D5-E426794C3DEC}"/>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17</a:t>
            </a:fld>
            <a:endParaRPr lang="sv-SE" dirty="0"/>
          </a:p>
        </p:txBody>
      </p:sp>
    </p:spTree>
    <p:extLst>
      <p:ext uri="{BB962C8B-B14F-4D97-AF65-F5344CB8AC3E}">
        <p14:creationId xmlns:p14="http://schemas.microsoft.com/office/powerpoint/2010/main" val="41823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CF6CEF2-FD01-0650-2BC5-9A5C392A2C2E}"/>
              </a:ext>
            </a:extLst>
          </p:cNvPr>
          <p:cNvSpPr>
            <a:spLocks noGrp="1"/>
          </p:cNvSpPr>
          <p:nvPr>
            <p:ph type="title"/>
          </p:nvPr>
        </p:nvSpPr>
        <p:spPr/>
        <p:txBody>
          <a:bodyPr/>
          <a:lstStyle/>
          <a:p>
            <a:r>
              <a:rPr lang="sv-SE" dirty="0"/>
              <a:t>Vanligaste frågorna </a:t>
            </a:r>
          </a:p>
        </p:txBody>
      </p:sp>
    </p:spTree>
    <p:extLst>
      <p:ext uri="{BB962C8B-B14F-4D97-AF65-F5344CB8AC3E}">
        <p14:creationId xmlns:p14="http://schemas.microsoft.com/office/powerpoint/2010/main" val="36173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863E3-3C98-9149-9E8D-48057E718C6F}"/>
              </a:ext>
            </a:extLst>
          </p:cNvPr>
          <p:cNvSpPr>
            <a:spLocks noGrp="1"/>
          </p:cNvSpPr>
          <p:nvPr>
            <p:ph type="title"/>
          </p:nvPr>
        </p:nvSpPr>
        <p:spPr/>
        <p:txBody>
          <a:bodyPr/>
          <a:lstStyle/>
          <a:p>
            <a:r>
              <a:rPr lang="sv-SE" sz="3600" dirty="0">
                <a:latin typeface="Arial"/>
                <a:cs typeface="Arial"/>
              </a:rPr>
              <a:t>Vanligaste frågorna </a:t>
            </a:r>
            <a:endParaRPr lang="sv-SE" dirty="0">
              <a:cs typeface="Arial"/>
            </a:endParaRPr>
          </a:p>
        </p:txBody>
      </p:sp>
      <p:sp>
        <p:nvSpPr>
          <p:cNvPr id="3" name="Platshållare för innehåll 2">
            <a:extLst>
              <a:ext uri="{FF2B5EF4-FFF2-40B4-BE49-F238E27FC236}">
                <a16:creationId xmlns:a16="http://schemas.microsoft.com/office/drawing/2014/main" id="{1F4DD048-127C-C743-94C8-78C6EC509676}"/>
              </a:ext>
            </a:extLst>
          </p:cNvPr>
          <p:cNvSpPr>
            <a:spLocks noGrp="1"/>
          </p:cNvSpPr>
          <p:nvPr>
            <p:ph sz="quarter" idx="13"/>
          </p:nvPr>
        </p:nvSpPr>
        <p:spPr/>
        <p:txBody>
          <a:bodyPr vert="horz" lIns="0" tIns="0" rIns="0" bIns="0" rtlCol="0" anchor="t">
            <a:noAutofit/>
          </a:bodyPr>
          <a:lstStyle/>
          <a:p>
            <a:pPr marL="287655" indent="-287655"/>
            <a:r>
              <a:rPr lang="sv-SE" dirty="0">
                <a:solidFill>
                  <a:srgbClr val="2D2829"/>
                </a:solidFill>
                <a:latin typeface="Arial"/>
                <a:cs typeface="Arial"/>
              </a:rPr>
              <a:t>Åter mitt barn tillräckligt</a:t>
            </a:r>
            <a:r>
              <a:rPr lang="sv-SE" sz="2000" dirty="0">
                <a:solidFill>
                  <a:srgbClr val="2D2829"/>
                </a:solidFill>
                <a:latin typeface="Arial"/>
                <a:cs typeface="Arial"/>
              </a:rPr>
              <a:t>?</a:t>
            </a:r>
            <a:endParaRPr lang="en-US"/>
          </a:p>
          <a:p>
            <a:pPr marL="287655" indent="-287655"/>
            <a:r>
              <a:rPr lang="sv-SE" dirty="0">
                <a:solidFill>
                  <a:srgbClr val="2D2829"/>
                </a:solidFill>
                <a:latin typeface="Arial"/>
                <a:cs typeface="Arial"/>
              </a:rPr>
              <a:t>Växer mitt barn som det ska?</a:t>
            </a:r>
            <a:endParaRPr lang="sv-SE" dirty="0">
              <a:solidFill>
                <a:srgbClr val="000000"/>
              </a:solidFill>
              <a:latin typeface="Arial"/>
              <a:cs typeface="Arial"/>
            </a:endParaRPr>
          </a:p>
          <a:p>
            <a:pPr marL="287655" indent="-287655"/>
            <a:r>
              <a:rPr lang="sv-SE" dirty="0">
                <a:solidFill>
                  <a:srgbClr val="2D2829"/>
                </a:solidFill>
                <a:latin typeface="Arial"/>
                <a:cs typeface="Arial"/>
              </a:rPr>
              <a:t>Förkylning </a:t>
            </a:r>
            <a:r>
              <a:rPr lang="sv-SE" dirty="0">
                <a:solidFill>
                  <a:srgbClr val="2D2829"/>
                </a:solidFill>
                <a:ea typeface="+mn-lt"/>
                <a:cs typeface="+mn-lt"/>
              </a:rPr>
              <a:t>–</a:t>
            </a:r>
            <a:r>
              <a:rPr lang="sv-SE" dirty="0">
                <a:solidFill>
                  <a:srgbClr val="2D2829"/>
                </a:solidFill>
                <a:latin typeface="Arial"/>
                <a:cs typeface="Arial"/>
              </a:rPr>
              <a:t> ge koksaltdroppar i näsan och</a:t>
            </a:r>
            <a:r>
              <a:rPr lang="sv-SE" sz="2000" dirty="0">
                <a:solidFill>
                  <a:srgbClr val="2D2829"/>
                </a:solidFill>
                <a:latin typeface="Arial"/>
                <a:cs typeface="Arial"/>
              </a:rPr>
              <a:t> </a:t>
            </a:r>
            <a:br>
              <a:rPr lang="sv-SE" dirty="0">
                <a:latin typeface="Arial"/>
                <a:cs typeface="Arial"/>
              </a:rPr>
            </a:br>
            <a:r>
              <a:rPr lang="sv-SE" dirty="0">
                <a:solidFill>
                  <a:srgbClr val="2D2829"/>
                </a:solidFill>
                <a:latin typeface="Arial"/>
                <a:cs typeface="Arial"/>
              </a:rPr>
              <a:t>höj huvudändan på sängen</a:t>
            </a:r>
            <a:endParaRPr lang="sv-SE" dirty="0">
              <a:solidFill>
                <a:srgbClr val="000000"/>
              </a:solidFill>
              <a:latin typeface="Arial"/>
              <a:cs typeface="Arial"/>
            </a:endParaRPr>
          </a:p>
          <a:p>
            <a:pPr marL="287655" indent="-287655"/>
            <a:r>
              <a:rPr lang="sv-SE" dirty="0">
                <a:solidFill>
                  <a:srgbClr val="2D2829"/>
                </a:solidFill>
                <a:latin typeface="Arial"/>
                <a:cs typeface="Arial"/>
              </a:rPr>
              <a:t>Feber?</a:t>
            </a:r>
            <a:endParaRPr lang="sv-SE" dirty="0">
              <a:solidFill>
                <a:srgbClr val="000000"/>
              </a:solidFill>
              <a:latin typeface="Arial"/>
              <a:cs typeface="Arial"/>
            </a:endParaRPr>
          </a:p>
          <a:p>
            <a:pPr marL="287655" indent="-287655"/>
            <a:r>
              <a:rPr lang="sv-SE" dirty="0">
                <a:solidFill>
                  <a:srgbClr val="2D2829"/>
                </a:solidFill>
                <a:latin typeface="Arial"/>
                <a:cs typeface="Arial"/>
              </a:rPr>
              <a:t>När är det dags för vaccinationer?</a:t>
            </a: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solidFill>
                <a:srgbClr val="000000"/>
              </a:solidFill>
              <a:cs typeface="Arial" panose="020B0604020202020204"/>
            </a:endParaRPr>
          </a:p>
        </p:txBody>
      </p:sp>
      <p:sp>
        <p:nvSpPr>
          <p:cNvPr id="11" name="Platshållare för datum 3">
            <a:extLst>
              <a:ext uri="{FF2B5EF4-FFF2-40B4-BE49-F238E27FC236}">
                <a16:creationId xmlns:a16="http://schemas.microsoft.com/office/drawing/2014/main" id="{0856242C-9311-434F-8163-964C43C2DDE5}"/>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9F574DA1-10E6-8040-8E7F-7D82F836C8A3}"/>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0" name="Bildobjekt 9">
            <a:extLst>
              <a:ext uri="{FF2B5EF4-FFF2-40B4-BE49-F238E27FC236}">
                <a16:creationId xmlns:a16="http://schemas.microsoft.com/office/drawing/2014/main" id="{9BF47C30-59AE-E045-955F-0CAF877B86CF}"/>
              </a:ext>
            </a:extLst>
          </p:cNvPr>
          <p:cNvPicPr>
            <a:picLocks noChangeAspect="1"/>
          </p:cNvPicPr>
          <p:nvPr/>
        </p:nvPicPr>
        <p:blipFill>
          <a:blip r:embed="rId4"/>
          <a:stretch>
            <a:fillRect/>
          </a:stretch>
        </p:blipFill>
        <p:spPr>
          <a:xfrm>
            <a:off x="7889346" y="1403966"/>
            <a:ext cx="3499378" cy="3499378"/>
          </a:xfrm>
          <a:prstGeom prst="rect">
            <a:avLst/>
          </a:prstGeom>
        </p:spPr>
      </p:pic>
      <p:sp>
        <p:nvSpPr>
          <p:cNvPr id="8" name="Platshållare för sidfot 4">
            <a:extLst>
              <a:ext uri="{FF2B5EF4-FFF2-40B4-BE49-F238E27FC236}">
                <a16:creationId xmlns:a16="http://schemas.microsoft.com/office/drawing/2014/main" id="{6DCAED34-EB5C-6B42-8009-BD499778CCE9}"/>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2" name="Platshållare för bildnummer 4">
            <a:extLst>
              <a:ext uri="{FF2B5EF4-FFF2-40B4-BE49-F238E27FC236}">
                <a16:creationId xmlns:a16="http://schemas.microsoft.com/office/drawing/2014/main" id="{B0532684-24F4-E740-8713-4016AABCD9BE}"/>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19</a:t>
            </a:fld>
            <a:endParaRPr lang="sv-SE" dirty="0"/>
          </a:p>
        </p:txBody>
      </p:sp>
    </p:spTree>
    <p:extLst>
      <p:ext uri="{BB962C8B-B14F-4D97-AF65-F5344CB8AC3E}">
        <p14:creationId xmlns:p14="http://schemas.microsoft.com/office/powerpoint/2010/main" val="20718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5">
            <a:extLst>
              <a:ext uri="{FF2B5EF4-FFF2-40B4-BE49-F238E27FC236}">
                <a16:creationId xmlns:a16="http://schemas.microsoft.com/office/drawing/2014/main" id="{49BCB5F2-C98F-8042-9887-26BAE97A780C}"/>
              </a:ext>
            </a:extLst>
          </p:cNvPr>
          <p:cNvPicPr>
            <a:picLocks noChangeAspect="1"/>
          </p:cNvPicPr>
          <p:nvPr/>
        </p:nvPicPr>
        <p:blipFill rotWithShape="1">
          <a:blip r:embed="rId3"/>
          <a:srcRect l="-5435" t="359" r="68990" b="20762"/>
          <a:stretch/>
        </p:blipFill>
        <p:spPr>
          <a:xfrm rot="5400000">
            <a:off x="3926282" y="-1927442"/>
            <a:ext cx="4339437" cy="12192001"/>
          </a:xfrm>
          <a:prstGeom prst="rect">
            <a:avLst/>
          </a:prstGeom>
        </p:spPr>
      </p:pic>
      <p:sp>
        <p:nvSpPr>
          <p:cNvPr id="10" name="textruta 9">
            <a:extLst>
              <a:ext uri="{FF2B5EF4-FFF2-40B4-BE49-F238E27FC236}">
                <a16:creationId xmlns:a16="http://schemas.microsoft.com/office/drawing/2014/main" id="{75D10704-3503-024F-ABB9-9B3872C2CF00}"/>
              </a:ext>
            </a:extLst>
          </p:cNvPr>
          <p:cNvSpPr txBox="1"/>
          <p:nvPr/>
        </p:nvSpPr>
        <p:spPr>
          <a:xfrm>
            <a:off x="1097280" y="579120"/>
            <a:ext cx="7741920" cy="923330"/>
          </a:xfrm>
          <a:prstGeom prst="rect">
            <a:avLst/>
          </a:prstGeom>
          <a:noFill/>
        </p:spPr>
        <p:txBody>
          <a:bodyPr wrap="square" lIns="91440" tIns="45720" rIns="91440" bIns="45720" rtlCol="0" anchor="t">
            <a:spAutoFit/>
          </a:bodyPr>
          <a:lstStyle/>
          <a:p>
            <a:r>
              <a:rPr lang="sv-SE" sz="3600" b="1" dirty="0">
                <a:latin typeface="Arial"/>
                <a:cs typeface="Arial"/>
              </a:rPr>
              <a:t>Barnet och familjen</a:t>
            </a:r>
            <a:endParaRPr lang="sv-SE" sz="3600" b="1" dirty="0">
              <a:cs typeface="Arial"/>
            </a:endParaRPr>
          </a:p>
          <a:p>
            <a:endParaRPr lang="sv-SE" dirty="0"/>
          </a:p>
        </p:txBody>
      </p:sp>
      <p:sp>
        <p:nvSpPr>
          <p:cNvPr id="7" name="Platshållare för sidfot 4">
            <a:extLst>
              <a:ext uri="{FF2B5EF4-FFF2-40B4-BE49-F238E27FC236}">
                <a16:creationId xmlns:a16="http://schemas.microsoft.com/office/drawing/2014/main" id="{E55D5CF0-F24C-F94D-9D87-A996D02E4890}"/>
              </a:ext>
            </a:extLst>
          </p:cNvPr>
          <p:cNvSpPr txBox="1">
            <a:spLocks/>
          </p:cNvSpPr>
          <p:nvPr/>
        </p:nvSpPr>
        <p:spPr>
          <a:xfrm>
            <a:off x="842235" y="6459975"/>
            <a:ext cx="4126005" cy="223148"/>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Träff 2 (Barnet vid 2-3 månaders ålder)</a:t>
            </a:r>
            <a:endParaRPr lang="sv-SE" sz="1200" b="1" dirty="0">
              <a:solidFill>
                <a:schemeClr val="bg1"/>
              </a:solidFill>
              <a:cs typeface="Arial"/>
            </a:endParaRPr>
          </a:p>
          <a:p>
            <a:endParaRPr lang="sv-SE" dirty="0">
              <a:cs typeface="Arial"/>
            </a:endParaRPr>
          </a:p>
        </p:txBody>
      </p:sp>
      <p:pic>
        <p:nvPicPr>
          <p:cNvPr id="13" name="Bildobjekt 12" descr="En bild som visar tecknad serie&#10;&#10;Automatiskt genererad beskrivning">
            <a:extLst>
              <a:ext uri="{FF2B5EF4-FFF2-40B4-BE49-F238E27FC236}">
                <a16:creationId xmlns:a16="http://schemas.microsoft.com/office/drawing/2014/main" id="{2E55355D-595A-3828-8A6E-E9ABC6DC372F}"/>
              </a:ext>
            </a:extLst>
          </p:cNvPr>
          <p:cNvPicPr>
            <a:picLocks noChangeAspect="1"/>
          </p:cNvPicPr>
          <p:nvPr/>
        </p:nvPicPr>
        <p:blipFill>
          <a:blip r:embed="rId4"/>
          <a:stretch>
            <a:fillRect/>
          </a:stretch>
        </p:blipFill>
        <p:spPr>
          <a:xfrm>
            <a:off x="1613538" y="1883243"/>
            <a:ext cx="9806937" cy="4105175"/>
          </a:xfrm>
          <a:prstGeom prst="rect">
            <a:avLst/>
          </a:prstGeom>
        </p:spPr>
      </p:pic>
    </p:spTree>
    <p:extLst>
      <p:ext uri="{BB962C8B-B14F-4D97-AF65-F5344CB8AC3E}">
        <p14:creationId xmlns:p14="http://schemas.microsoft.com/office/powerpoint/2010/main" val="3136401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CF6CEF2-FD01-0650-2BC5-9A5C392A2C2E}"/>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3994267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1353427567"/>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dirty="0">
                          <a:latin typeface="Arial"/>
                          <a:cs typeface="Arial"/>
                        </a:rPr>
                        <a:t>Dos 3</a:t>
                      </a:r>
                      <a:endParaRPr lang="sv-SE" sz="1400" b="0"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dirty="0">
                <a:solidFill>
                  <a:schemeClr val="bg1"/>
                </a:solidFill>
              </a:rPr>
              <a:t>Träff 2 (Barnet vid 2-3 månaders ålder)</a:t>
            </a:r>
            <a:endParaRPr lang="sv-SE" sz="1000" dirty="0">
              <a:cs typeface="Arial"/>
            </a:endParaRP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21</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22</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Platshållare för sidfot 4">
            <a:extLst>
              <a:ext uri="{FF2B5EF4-FFF2-40B4-BE49-F238E27FC236}">
                <a16:creationId xmlns:a16="http://schemas.microsoft.com/office/drawing/2014/main" id="{CD6A1554-885B-DE4A-8262-1F0039B6DE55}"/>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5" name="Platshållare för innehåll 2">
            <a:extLst>
              <a:ext uri="{FF2B5EF4-FFF2-40B4-BE49-F238E27FC236}">
                <a16:creationId xmlns:a16="http://schemas.microsoft.com/office/drawing/2014/main" id="{76EEB02B-2AB6-3185-BCFE-341F3DE0FC8F}"/>
              </a:ext>
            </a:extLst>
          </p:cNvPr>
          <p:cNvSpPr txBox="1">
            <a:spLocks/>
          </p:cNvSpPr>
          <p:nvPr/>
        </p:nvSpPr>
        <p:spPr>
          <a:xfrm>
            <a:off x="805489" y="1665888"/>
            <a:ext cx="7986086"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dirty="0">
                <a:solidFill>
                  <a:srgbClr val="2D2829"/>
                </a:solidFill>
                <a:latin typeface="Arial"/>
                <a:cs typeface="Arial"/>
              </a:rPr>
              <a:t>På 1177.se/Halland kan du läsa om sjukdomar och behandlingar. Här kan du också hitta vårdmottagningar och använda e-tjänster för att kontakta vården</a:t>
            </a:r>
            <a:endParaRPr lang="en-US"/>
          </a:p>
          <a:p>
            <a:pPr marL="0" indent="0">
              <a:spcBef>
                <a:spcPts val="0"/>
              </a:spcBef>
              <a:buNone/>
            </a:pPr>
            <a:endParaRPr lang="sv-SE" dirty="0">
              <a:solidFill>
                <a:srgbClr val="2D2829"/>
              </a:solidFill>
              <a:latin typeface="Arial"/>
              <a:cs typeface="Arial"/>
            </a:endParaRPr>
          </a:p>
          <a:p>
            <a:pPr marL="287655" indent="-287655">
              <a:spcBef>
                <a:spcPts val="0"/>
              </a:spcBef>
            </a:pPr>
            <a:r>
              <a:rPr lang="sv-SE" dirty="0">
                <a:solidFill>
                  <a:srgbClr val="2D2829"/>
                </a:solidFill>
                <a:latin typeface="Arial"/>
                <a:cs typeface="Arial"/>
              </a:rPr>
              <a:t>1177 är ett telefonnummer du kan ringa för sjukvårdsrådgivning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p:txBody>
      </p:sp>
    </p:spTree>
    <p:extLst>
      <p:ext uri="{BB962C8B-B14F-4D97-AF65-F5344CB8AC3E}">
        <p14:creationId xmlns:p14="http://schemas.microsoft.com/office/powerpoint/2010/main" val="312604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dirty="0">
                <a:latin typeface="Arial"/>
                <a:cs typeface="Arial"/>
              </a:rPr>
              <a:t>Producerat av regionkontorets strategiska barnhälsovård 2023</a:t>
            </a:r>
            <a:br>
              <a:rPr lang="sv-SE" sz="1600" b="1" dirty="0">
                <a:latin typeface="Arial"/>
                <a:cs typeface="Arial"/>
              </a:rPr>
            </a:br>
            <a:br>
              <a:rPr lang="sv-SE" sz="1600" b="1" dirty="0">
                <a:latin typeface="Arial"/>
                <a:cs typeface="Arial"/>
              </a:rPr>
            </a:br>
            <a:r>
              <a:rPr lang="sv-SE" sz="1600" dirty="0">
                <a:solidFill>
                  <a:srgbClr val="2D2829"/>
                </a:solidFill>
                <a:latin typeface="Arial"/>
                <a:cs typeface="Arial"/>
              </a:rPr>
              <a:t>Gerd Almquist-</a:t>
            </a:r>
            <a:r>
              <a:rPr lang="sv-SE" sz="1600" dirty="0" err="1">
                <a:solidFill>
                  <a:srgbClr val="2D2829"/>
                </a:solidFill>
                <a:latin typeface="Arial"/>
                <a:cs typeface="Arial"/>
              </a:rPr>
              <a:t>Tangen</a:t>
            </a:r>
            <a:r>
              <a:rPr lang="sv-SE" sz="1600" dirty="0">
                <a:solidFill>
                  <a:srgbClr val="2D2829"/>
                </a:solidFill>
                <a:latin typeface="Arial"/>
                <a:cs typeface="Arial"/>
              </a:rPr>
              <a:t>, barnhälsovårdsstrateg</a:t>
            </a:r>
            <a:br>
              <a:rPr lang="sv-SE" sz="1600" dirty="0">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latin typeface="Arial"/>
                <a:cs typeface="Arial"/>
              </a:rPr>
            </a:br>
            <a:br>
              <a:rPr lang="sv-SE" sz="1600" dirty="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23</a:t>
            </a:fld>
            <a:endParaRPr lang="sv-SE"/>
          </a:p>
        </p:txBody>
      </p:sp>
    </p:spTree>
    <p:extLst>
      <p:ext uri="{BB962C8B-B14F-4D97-AF65-F5344CB8AC3E}">
        <p14:creationId xmlns:p14="http://schemas.microsoft.com/office/powerpoint/2010/main" val="258145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C4034-AEF4-584D-A492-22BE7E2C92FC}"/>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Det kompetenta barnet</a:t>
            </a:r>
            <a:endParaRPr lang="sv-SE" dirty="0"/>
          </a:p>
        </p:txBody>
      </p:sp>
      <p:sp>
        <p:nvSpPr>
          <p:cNvPr id="3" name="Platshållare för innehåll 2">
            <a:extLst>
              <a:ext uri="{FF2B5EF4-FFF2-40B4-BE49-F238E27FC236}">
                <a16:creationId xmlns:a16="http://schemas.microsoft.com/office/drawing/2014/main" id="{0384B6B1-3599-744C-9F5D-83C4BB318D48}"/>
              </a:ext>
            </a:extLst>
          </p:cNvPr>
          <p:cNvSpPr>
            <a:spLocks noGrp="1"/>
          </p:cNvSpPr>
          <p:nvPr>
            <p:ph sz="quarter" idx="13"/>
          </p:nvPr>
        </p:nvSpPr>
        <p:spPr/>
        <p:txBody>
          <a:bodyPr vert="horz" lIns="0" tIns="0" rIns="0" bIns="0" rtlCol="0" anchor="t">
            <a:noAutofit/>
          </a:bodyPr>
          <a:lstStyle/>
          <a:p>
            <a:pPr marL="0" indent="0">
              <a:buNone/>
            </a:pPr>
            <a:r>
              <a:rPr lang="sv-SE" dirty="0">
                <a:solidFill>
                  <a:srgbClr val="2D2829"/>
                </a:solidFill>
                <a:latin typeface="Arial"/>
                <a:cs typeface="Arial"/>
              </a:rPr>
              <a:t>Sinnen</a:t>
            </a:r>
          </a:p>
          <a:p>
            <a:pPr marL="287655" indent="-287655"/>
            <a:r>
              <a:rPr lang="sv-SE" dirty="0">
                <a:solidFill>
                  <a:srgbClr val="2D2829"/>
                </a:solidFill>
                <a:latin typeface="Arial"/>
                <a:cs typeface="Arial"/>
              </a:rPr>
              <a:t>Synen </a:t>
            </a:r>
            <a:r>
              <a:rPr lang="sv-SE" dirty="0">
                <a:solidFill>
                  <a:srgbClr val="2D2829"/>
                </a:solidFill>
                <a:ea typeface="+mn-lt"/>
                <a:cs typeface="+mn-lt"/>
              </a:rPr>
              <a:t>–</a:t>
            </a:r>
            <a:r>
              <a:rPr lang="sv-SE" dirty="0">
                <a:solidFill>
                  <a:srgbClr val="2D2829"/>
                </a:solidFill>
                <a:latin typeface="Arial"/>
                <a:cs typeface="Arial"/>
              </a:rPr>
              <a:t> barnet tittar</a:t>
            </a:r>
            <a:r>
              <a:rPr lang="sv-SE" sz="2000" dirty="0">
                <a:solidFill>
                  <a:srgbClr val="2D2829"/>
                </a:solidFill>
                <a:latin typeface="Arial"/>
                <a:cs typeface="Arial"/>
              </a:rPr>
              <a:t> på dig</a:t>
            </a:r>
            <a:endParaRPr lang="sv-SE" dirty="0">
              <a:latin typeface="Arial"/>
              <a:cs typeface="Arial"/>
            </a:endParaRPr>
          </a:p>
          <a:p>
            <a:pPr marL="287655" indent="-287655"/>
            <a:r>
              <a:rPr lang="sv-SE" dirty="0">
                <a:solidFill>
                  <a:srgbClr val="2D2829"/>
                </a:solidFill>
                <a:latin typeface="Arial"/>
                <a:cs typeface="Arial"/>
              </a:rPr>
              <a:t>Hörseln </a:t>
            </a:r>
            <a:r>
              <a:rPr lang="sv-SE" dirty="0">
                <a:solidFill>
                  <a:srgbClr val="2D2829"/>
                </a:solidFill>
                <a:ea typeface="+mn-lt"/>
                <a:cs typeface="+mn-lt"/>
              </a:rPr>
              <a:t>– </a:t>
            </a:r>
            <a:r>
              <a:rPr lang="sv-SE" dirty="0">
                <a:solidFill>
                  <a:srgbClr val="2D2829"/>
                </a:solidFill>
                <a:latin typeface="Arial"/>
                <a:cs typeface="Arial"/>
              </a:rPr>
              <a:t>barnet följer</a:t>
            </a:r>
            <a:r>
              <a:rPr lang="sv-SE" sz="2000" dirty="0">
                <a:solidFill>
                  <a:srgbClr val="2D2829"/>
                </a:solidFill>
                <a:latin typeface="Arial"/>
                <a:cs typeface="Arial"/>
              </a:rPr>
              <a:t> din röst</a:t>
            </a:r>
            <a:br>
              <a:rPr lang="sv-SE" dirty="0">
                <a:latin typeface="Arial"/>
                <a:cs typeface="Arial"/>
              </a:rPr>
            </a:br>
            <a:endParaRPr lang="sv-SE" sz="2000" dirty="0">
              <a:solidFill>
                <a:srgbClr val="2D2829"/>
              </a:solidFill>
              <a:latin typeface="Arial"/>
              <a:cs typeface="Arial"/>
            </a:endParaRPr>
          </a:p>
          <a:p>
            <a:pPr marL="0" indent="0">
              <a:buNone/>
            </a:pPr>
            <a:r>
              <a:rPr lang="sv-SE" dirty="0">
                <a:solidFill>
                  <a:srgbClr val="2D2829"/>
                </a:solidFill>
                <a:latin typeface="Arial"/>
                <a:cs typeface="Arial"/>
              </a:rPr>
              <a:t>Kroppen</a:t>
            </a:r>
          </a:p>
          <a:p>
            <a:pPr marL="287655" indent="-287655">
              <a:buFont typeface="Arial"/>
              <a:buChar char="●"/>
            </a:pPr>
            <a:r>
              <a:rPr lang="sv-SE" dirty="0">
                <a:solidFill>
                  <a:srgbClr val="2D2829"/>
                </a:solidFill>
                <a:latin typeface="Arial"/>
                <a:cs typeface="Arial"/>
              </a:rPr>
              <a:t>Barnet kan hålla</a:t>
            </a:r>
            <a:r>
              <a:rPr lang="sv-SE" sz="2000" dirty="0">
                <a:solidFill>
                  <a:srgbClr val="2D2829"/>
                </a:solidFill>
                <a:latin typeface="Arial"/>
                <a:cs typeface="Arial"/>
              </a:rPr>
              <a:t> upp huvudet</a:t>
            </a:r>
          </a:p>
          <a:p>
            <a:pPr marL="287655" indent="-287655">
              <a:buFont typeface="Arial"/>
              <a:buChar char="●"/>
            </a:pPr>
            <a:r>
              <a:rPr lang="sv-SE" dirty="0">
                <a:solidFill>
                  <a:srgbClr val="2D2829"/>
                </a:solidFill>
                <a:latin typeface="Arial"/>
                <a:cs typeface="Arial"/>
              </a:rPr>
              <a:t>Barnet kan vända</a:t>
            </a:r>
            <a:r>
              <a:rPr lang="sv-SE" sz="2000" dirty="0">
                <a:solidFill>
                  <a:srgbClr val="2D2829"/>
                </a:solidFill>
                <a:latin typeface="Arial"/>
                <a:cs typeface="Arial"/>
              </a:rPr>
              <a:t> sig</a:t>
            </a:r>
            <a:endParaRPr lang="sv-SE" sz="2000" dirty="0">
              <a:solidFill>
                <a:srgbClr val="2D2829"/>
              </a:solidFill>
              <a:effectLst/>
              <a:latin typeface="Arial"/>
              <a:cs typeface="Arial"/>
            </a:endParaRPr>
          </a:p>
          <a:p>
            <a:pPr marL="287655" indent="-287655">
              <a:buFont typeface="Arial"/>
              <a:buChar char="●"/>
            </a:pPr>
            <a:endParaRPr lang="sv-SE" dirty="0">
              <a:solidFill>
                <a:srgbClr val="2D2829"/>
              </a:solidFill>
              <a:cs typeface="Arial" panose="020B0604020202020204"/>
            </a:endParaRPr>
          </a:p>
          <a:p>
            <a:pPr marL="287655" indent="-287655">
              <a:buFont typeface="Arial"/>
              <a:buChar char="●"/>
            </a:pPr>
            <a:endParaRPr lang="sv-SE" dirty="0">
              <a:solidFill>
                <a:srgbClr val="2D2829"/>
              </a:solidFill>
              <a:cs typeface="Arial" panose="020B0604020202020204"/>
            </a:endParaRPr>
          </a:p>
          <a:p>
            <a:pPr marL="342900" indent="-342900">
              <a:buChar char="•"/>
            </a:pPr>
            <a:endParaRPr lang="sv-SE" dirty="0">
              <a:solidFill>
                <a:srgbClr val="2D2829"/>
              </a:solidFill>
              <a:cs typeface="Arial" panose="020B0604020202020204"/>
            </a:endParaRPr>
          </a:p>
          <a:p>
            <a:pPr marL="0" indent="0">
              <a:buNone/>
            </a:pPr>
            <a:endParaRPr lang="sv-SE" dirty="0">
              <a:cs typeface="Arial" panose="020B0604020202020204"/>
            </a:endParaRPr>
          </a:p>
        </p:txBody>
      </p:sp>
      <p:sp>
        <p:nvSpPr>
          <p:cNvPr id="14" name="Platshållare för datum 3">
            <a:extLst>
              <a:ext uri="{FF2B5EF4-FFF2-40B4-BE49-F238E27FC236}">
                <a16:creationId xmlns:a16="http://schemas.microsoft.com/office/drawing/2014/main" id="{DB349752-3509-0943-A771-3919A06C217D}"/>
              </a:ext>
            </a:extLst>
          </p:cNvPr>
          <p:cNvSpPr>
            <a:spLocks noGrp="1"/>
          </p:cNvSpPr>
          <p:nvPr>
            <p:ph type="dt" sz="half" idx="14"/>
          </p:nvPr>
        </p:nvSpPr>
        <p:spPr/>
        <p:txBody>
          <a:bodyPr/>
          <a:lstStyle/>
          <a:p>
            <a:r>
              <a:rPr lang="sv-SE" dirty="0"/>
              <a:t>Region Halland  │</a:t>
            </a:r>
          </a:p>
        </p:txBody>
      </p:sp>
      <p:sp>
        <p:nvSpPr>
          <p:cNvPr id="15" name="Platshållare för sidfot 4">
            <a:extLst>
              <a:ext uri="{FF2B5EF4-FFF2-40B4-BE49-F238E27FC236}">
                <a16:creationId xmlns:a16="http://schemas.microsoft.com/office/drawing/2014/main" id="{2B4C71E8-47E3-2C4E-B6F8-967801948068}"/>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pic>
        <p:nvPicPr>
          <p:cNvPr id="10" name="Platshållare för innehåll 5">
            <a:extLst>
              <a:ext uri="{FF2B5EF4-FFF2-40B4-BE49-F238E27FC236}">
                <a16:creationId xmlns:a16="http://schemas.microsoft.com/office/drawing/2014/main" id="{26470700-C4B3-1747-BBD4-6D1D07EBE040}"/>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bildnummer 4">
            <a:extLst>
              <a:ext uri="{FF2B5EF4-FFF2-40B4-BE49-F238E27FC236}">
                <a16:creationId xmlns:a16="http://schemas.microsoft.com/office/drawing/2014/main" id="{87DFC5A6-828A-D24C-AD37-019DB56ACA6F}"/>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dirty="0"/>
          </a:p>
        </p:txBody>
      </p:sp>
      <p:pic>
        <p:nvPicPr>
          <p:cNvPr id="5" name="Bildobjekt 4" descr="En bild som visar text, vektorgrafik, clipart&#10;&#10;Automatiskt genererad beskrivning">
            <a:extLst>
              <a:ext uri="{FF2B5EF4-FFF2-40B4-BE49-F238E27FC236}">
                <a16:creationId xmlns:a16="http://schemas.microsoft.com/office/drawing/2014/main" id="{C1D915A5-F6C9-A0A0-2ABE-2B8A6780941C}"/>
              </a:ext>
            </a:extLst>
          </p:cNvPr>
          <p:cNvPicPr>
            <a:picLocks noChangeAspect="1"/>
          </p:cNvPicPr>
          <p:nvPr/>
        </p:nvPicPr>
        <p:blipFill>
          <a:blip r:embed="rId4"/>
          <a:stretch>
            <a:fillRect/>
          </a:stretch>
        </p:blipFill>
        <p:spPr>
          <a:xfrm>
            <a:off x="5779168" y="2628900"/>
            <a:ext cx="6328242" cy="2117079"/>
          </a:xfrm>
          <a:prstGeom prst="rect">
            <a:avLst/>
          </a:prstGeom>
        </p:spPr>
      </p:pic>
      <p:pic>
        <p:nvPicPr>
          <p:cNvPr id="7" name="Bildobjekt 6" descr="En bild som visar cirkel, Grafik, illustration&#10;&#10;Automatiskt genererad beskrivning">
            <a:extLst>
              <a:ext uri="{FF2B5EF4-FFF2-40B4-BE49-F238E27FC236}">
                <a16:creationId xmlns:a16="http://schemas.microsoft.com/office/drawing/2014/main" id="{0312DE35-EDD3-0B1A-0A9F-87BEEDBC7431}"/>
              </a:ext>
            </a:extLst>
          </p:cNvPr>
          <p:cNvPicPr>
            <a:picLocks noChangeAspect="1"/>
          </p:cNvPicPr>
          <p:nvPr/>
        </p:nvPicPr>
        <p:blipFill>
          <a:blip r:embed="rId5"/>
          <a:stretch>
            <a:fillRect/>
          </a:stretch>
        </p:blipFill>
        <p:spPr>
          <a:xfrm>
            <a:off x="7083549" y="3109165"/>
            <a:ext cx="504043" cy="428625"/>
          </a:xfrm>
          <a:prstGeom prst="rect">
            <a:avLst/>
          </a:prstGeom>
        </p:spPr>
      </p:pic>
    </p:spTree>
    <p:extLst>
      <p:ext uri="{BB962C8B-B14F-4D97-AF65-F5344CB8AC3E}">
        <p14:creationId xmlns:p14="http://schemas.microsoft.com/office/powerpoint/2010/main" val="12220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ED0B07F-AD16-1E4F-5DF4-62A4F2C02A14}"/>
              </a:ext>
            </a:extLst>
          </p:cNvPr>
          <p:cNvSpPr>
            <a:spLocks noGrp="1"/>
          </p:cNvSpPr>
          <p:nvPr>
            <p:ph type="title"/>
          </p:nvPr>
        </p:nvSpPr>
        <p:spPr/>
        <p:txBody>
          <a:bodyPr/>
          <a:lstStyle/>
          <a:p>
            <a:r>
              <a:rPr lang="sv-SE" dirty="0"/>
              <a:t>Amning och flaskmatning</a:t>
            </a:r>
          </a:p>
        </p:txBody>
      </p:sp>
    </p:spTree>
    <p:extLst>
      <p:ext uri="{BB962C8B-B14F-4D97-AF65-F5344CB8AC3E}">
        <p14:creationId xmlns:p14="http://schemas.microsoft.com/office/powerpoint/2010/main" val="148835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84C81-7708-6A48-BBD2-D7AA5D556FD0}"/>
              </a:ext>
            </a:extLst>
          </p:cNvPr>
          <p:cNvSpPr>
            <a:spLocks noGrp="1"/>
          </p:cNvSpPr>
          <p:nvPr>
            <p:ph type="title"/>
          </p:nvPr>
        </p:nvSpPr>
        <p:spPr/>
        <p:txBody>
          <a:bodyPr/>
          <a:lstStyle/>
          <a:p>
            <a:r>
              <a:rPr lang="sv-SE" dirty="0">
                <a:latin typeface="Arial"/>
                <a:cs typeface="Arial"/>
              </a:rPr>
              <a:t>Amning och flaskmatning</a:t>
            </a:r>
            <a:endParaRPr lang="sv-SE" dirty="0"/>
          </a:p>
        </p:txBody>
      </p:sp>
      <p:sp>
        <p:nvSpPr>
          <p:cNvPr id="3" name="Platshållare för innehåll 2">
            <a:extLst>
              <a:ext uri="{FF2B5EF4-FFF2-40B4-BE49-F238E27FC236}">
                <a16:creationId xmlns:a16="http://schemas.microsoft.com/office/drawing/2014/main" id="{1E44D578-0734-A34C-B097-4ED3093903BF}"/>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Hur</a:t>
            </a:r>
            <a:r>
              <a:rPr lang="sv-SE" sz="2000" dirty="0">
                <a:solidFill>
                  <a:srgbClr val="2D2829"/>
                </a:solidFill>
                <a:latin typeface="Arial"/>
                <a:cs typeface="Arial"/>
              </a:rPr>
              <a:t> </a:t>
            </a:r>
            <a:r>
              <a:rPr lang="sv-SE" dirty="0">
                <a:solidFill>
                  <a:srgbClr val="2D2829"/>
                </a:solidFill>
                <a:latin typeface="Arial"/>
                <a:cs typeface="Arial"/>
              </a:rPr>
              <a:t>fungerar det</a:t>
            </a:r>
            <a:r>
              <a:rPr lang="sv-SE" sz="2000" dirty="0">
                <a:solidFill>
                  <a:srgbClr val="2D2829"/>
                </a:solidFill>
                <a:latin typeface="Arial"/>
                <a:cs typeface="Arial"/>
              </a:rPr>
              <a:t>?</a:t>
            </a:r>
            <a:endParaRPr lang="sv-SE" dirty="0"/>
          </a:p>
          <a:p>
            <a:r>
              <a:rPr lang="sv-SE" dirty="0">
                <a:solidFill>
                  <a:srgbClr val="2D2829"/>
                </a:solidFill>
                <a:latin typeface="Arial"/>
                <a:cs typeface="Arial"/>
              </a:rPr>
              <a:t>Barn är nyfikna och kan störas av omgivningen</a:t>
            </a:r>
            <a:endParaRPr lang="sv-SE" sz="2000"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Glöm inte att ge D-vitamin</a:t>
            </a:r>
            <a:endParaRPr lang="sv-SE" sz="2000" dirty="0">
              <a:solidFill>
                <a:srgbClr val="2D2829"/>
              </a:solidFill>
              <a:effectLst/>
              <a:latin typeface="Arial" panose="020B0604020202020204" pitchFamily="34" charset="0"/>
              <a:cs typeface="Arial" panose="020B0604020202020204" pitchFamily="34" charset="0"/>
            </a:endParaRPr>
          </a:p>
          <a:p>
            <a:r>
              <a:rPr lang="sv-SE" dirty="0">
                <a:solidFill>
                  <a:srgbClr val="2D2829"/>
                </a:solidFill>
                <a:latin typeface="Arial"/>
                <a:cs typeface="Arial"/>
              </a:rPr>
              <a:t>Barn behöver få D-droppar från att de är </a:t>
            </a:r>
            <a:br>
              <a:rPr lang="sv-SE" dirty="0">
                <a:solidFill>
                  <a:srgbClr val="2D2829"/>
                </a:solidFill>
                <a:latin typeface="Arial"/>
                <a:cs typeface="Arial"/>
              </a:rPr>
            </a:br>
            <a:r>
              <a:rPr lang="sv-SE" dirty="0">
                <a:solidFill>
                  <a:srgbClr val="2D2829"/>
                </a:solidFill>
                <a:latin typeface="Arial"/>
                <a:cs typeface="Arial"/>
              </a:rPr>
              <a:t>cirka en vecka gamla </a:t>
            </a:r>
          </a:p>
          <a:p>
            <a:r>
              <a:rPr lang="sv-SE" dirty="0">
                <a:solidFill>
                  <a:srgbClr val="2D2829"/>
                </a:solidFill>
                <a:latin typeface="Arial"/>
                <a:cs typeface="Arial"/>
              </a:rPr>
              <a:t>Barnet kan få börja med pyttesmå smakprover </a:t>
            </a:r>
            <a:br>
              <a:rPr lang="sv-SE" dirty="0">
                <a:solidFill>
                  <a:srgbClr val="2D2829"/>
                </a:solidFill>
                <a:latin typeface="Arial"/>
                <a:cs typeface="Arial"/>
              </a:rPr>
            </a:br>
            <a:r>
              <a:rPr lang="sv-SE" dirty="0">
                <a:solidFill>
                  <a:srgbClr val="2D2829"/>
                </a:solidFill>
                <a:latin typeface="Arial"/>
                <a:cs typeface="Arial"/>
              </a:rPr>
              <a:t>vid fyra månaders ålder. Det gäller om hen visar </a:t>
            </a:r>
            <a:br>
              <a:rPr lang="sv-SE" dirty="0">
                <a:solidFill>
                  <a:srgbClr val="2D2829"/>
                </a:solidFill>
                <a:latin typeface="Arial"/>
                <a:cs typeface="Arial"/>
              </a:rPr>
            </a:br>
            <a:r>
              <a:rPr lang="sv-SE" dirty="0">
                <a:solidFill>
                  <a:srgbClr val="2D2829"/>
                </a:solidFill>
                <a:latin typeface="Arial"/>
                <a:cs typeface="Arial"/>
              </a:rPr>
              <a:t>intresse för maten som familjen äter. Barnet behöver</a:t>
            </a:r>
            <a:br>
              <a:rPr lang="sv-SE" dirty="0">
                <a:solidFill>
                  <a:srgbClr val="2D2829"/>
                </a:solidFill>
                <a:latin typeface="Arial"/>
                <a:cs typeface="Arial"/>
              </a:rPr>
            </a:br>
            <a:r>
              <a:rPr lang="sv-SE" dirty="0">
                <a:solidFill>
                  <a:srgbClr val="2D2829"/>
                </a:solidFill>
                <a:latin typeface="Arial"/>
                <a:cs typeface="Arial"/>
              </a:rPr>
              <a:t>mer näring och energi vid sex månader</a:t>
            </a:r>
          </a:p>
          <a:p>
            <a:pPr marL="342900" indent="-342900">
              <a:buChar char="•"/>
            </a:pPr>
            <a:endParaRPr lang="sv-SE" dirty="0">
              <a:solidFill>
                <a:srgbClr val="2D2829"/>
              </a:solidFill>
              <a:latin typeface="Arial"/>
              <a:cs typeface="Arial"/>
            </a:endParaRPr>
          </a:p>
          <a:p>
            <a:pPr marL="287655" indent="-287655"/>
            <a:endParaRPr lang="sv-SE" dirty="0">
              <a:solidFill>
                <a:srgbClr val="000000"/>
              </a:solidFill>
              <a:latin typeface="Arial" panose="020B0604020202020204" pitchFamily="34" charset="0"/>
              <a:cs typeface="Arial" panose="020B0604020202020204" pitchFamily="34" charset="0"/>
            </a:endParaRPr>
          </a:p>
        </p:txBody>
      </p:sp>
      <p:sp>
        <p:nvSpPr>
          <p:cNvPr id="11" name="Platshållare för datum 3">
            <a:extLst>
              <a:ext uri="{FF2B5EF4-FFF2-40B4-BE49-F238E27FC236}">
                <a16:creationId xmlns:a16="http://schemas.microsoft.com/office/drawing/2014/main" id="{6522C881-5D80-8643-AB04-31610433F338}"/>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D2D1196C-49BD-5E4E-8C19-97C0333ADAA2}"/>
              </a:ext>
            </a:extLst>
          </p:cNvPr>
          <p:cNvPicPr>
            <a:picLocks noChangeAspect="1"/>
          </p:cNvPicPr>
          <p:nvPr/>
        </p:nvPicPr>
        <p:blipFill rotWithShape="1">
          <a:blip r:embed="rId3"/>
          <a:srcRect r="16880" b="24224"/>
          <a:stretch/>
        </p:blipFill>
        <p:spPr>
          <a:xfrm>
            <a:off x="6797040" y="-28815"/>
            <a:ext cx="5394961" cy="6364941"/>
          </a:xfrm>
          <a:prstGeom prst="rect">
            <a:avLst/>
          </a:prstGeom>
        </p:spPr>
      </p:pic>
      <p:pic>
        <p:nvPicPr>
          <p:cNvPr id="10" name="Bildobjekt 9">
            <a:extLst>
              <a:ext uri="{FF2B5EF4-FFF2-40B4-BE49-F238E27FC236}">
                <a16:creationId xmlns:a16="http://schemas.microsoft.com/office/drawing/2014/main" id="{77DC1910-7EA9-FC48-ADEF-45BE3F5B69BD}"/>
              </a:ext>
            </a:extLst>
          </p:cNvPr>
          <p:cNvPicPr>
            <a:picLocks noChangeAspect="1"/>
          </p:cNvPicPr>
          <p:nvPr/>
        </p:nvPicPr>
        <p:blipFill>
          <a:blip r:embed="rId4"/>
          <a:stretch>
            <a:fillRect/>
          </a:stretch>
        </p:blipFill>
        <p:spPr>
          <a:xfrm>
            <a:off x="6813731" y="1467394"/>
            <a:ext cx="5230922" cy="5230922"/>
          </a:xfrm>
          <a:prstGeom prst="rect">
            <a:avLst/>
          </a:prstGeom>
        </p:spPr>
      </p:pic>
      <p:sp>
        <p:nvSpPr>
          <p:cNvPr id="8" name="Platshållare för sidfot 4">
            <a:extLst>
              <a:ext uri="{FF2B5EF4-FFF2-40B4-BE49-F238E27FC236}">
                <a16:creationId xmlns:a16="http://schemas.microsoft.com/office/drawing/2014/main" id="{16716F57-C32E-B040-970A-38B3797C6D60}"/>
              </a:ext>
            </a:extLst>
          </p:cNvPr>
          <p:cNvSpPr>
            <a:spLocks noGrp="1"/>
          </p:cNvSpPr>
          <p:nvPr>
            <p:ph type="ftr" sz="quarter" idx="15"/>
          </p:nvPr>
        </p:nvSpPr>
        <p:spPr>
          <a:xfrm>
            <a:off x="798420" y="6570152"/>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3" name="Platshållare för bildnummer 4">
            <a:extLst>
              <a:ext uri="{FF2B5EF4-FFF2-40B4-BE49-F238E27FC236}">
                <a16:creationId xmlns:a16="http://schemas.microsoft.com/office/drawing/2014/main" id="{12F0F3BF-89E9-4F44-BBDE-546E789E22F6}"/>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dirty="0"/>
          </a:p>
        </p:txBody>
      </p:sp>
    </p:spTree>
    <p:extLst>
      <p:ext uri="{BB962C8B-B14F-4D97-AF65-F5344CB8AC3E}">
        <p14:creationId xmlns:p14="http://schemas.microsoft.com/office/powerpoint/2010/main" val="158130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5C99B0B-F798-B4A3-0604-3D0680550184}"/>
              </a:ext>
            </a:extLst>
          </p:cNvPr>
          <p:cNvSpPr>
            <a:spLocks noGrp="1"/>
          </p:cNvSpPr>
          <p:nvPr>
            <p:ph type="title"/>
          </p:nvPr>
        </p:nvSpPr>
        <p:spPr/>
        <p:txBody>
          <a:bodyPr/>
          <a:lstStyle/>
          <a:p>
            <a:r>
              <a:rPr lang="sv-SE" dirty="0"/>
              <a:t>Barnsäkerhet</a:t>
            </a:r>
          </a:p>
        </p:txBody>
      </p:sp>
    </p:spTree>
    <p:extLst>
      <p:ext uri="{BB962C8B-B14F-4D97-AF65-F5344CB8AC3E}">
        <p14:creationId xmlns:p14="http://schemas.microsoft.com/office/powerpoint/2010/main" val="56978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C6E376-7F42-184F-93E4-418E59DFCF60}"/>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Barnsäkerhet</a:t>
            </a:r>
            <a:endParaRPr lang="sv-SE" dirty="0"/>
          </a:p>
        </p:txBody>
      </p:sp>
      <p:sp>
        <p:nvSpPr>
          <p:cNvPr id="3" name="Platshållare för innehåll 2">
            <a:extLst>
              <a:ext uri="{FF2B5EF4-FFF2-40B4-BE49-F238E27FC236}">
                <a16:creationId xmlns:a16="http://schemas.microsoft.com/office/drawing/2014/main" id="{9C76BA26-4868-CE4C-81CC-F04DCA42F161}"/>
              </a:ext>
            </a:extLst>
          </p:cNvPr>
          <p:cNvSpPr>
            <a:spLocks noGrp="1"/>
          </p:cNvSpPr>
          <p:nvPr>
            <p:ph sz="quarter" idx="13"/>
          </p:nvPr>
        </p:nvSpPr>
        <p:spPr/>
        <p:txBody>
          <a:bodyPr vert="horz" lIns="0" tIns="0" rIns="0" bIns="0" rtlCol="0" anchor="t">
            <a:noAutofit/>
          </a:bodyPr>
          <a:lstStyle/>
          <a:p>
            <a:pPr marL="287655" indent="-287655"/>
            <a:r>
              <a:rPr lang="sv-SE" sz="2000" dirty="0">
                <a:solidFill>
                  <a:srgbClr val="2D2829"/>
                </a:solidFill>
                <a:latin typeface="Arial"/>
                <a:cs typeface="Arial"/>
              </a:rPr>
              <a:t>Ha alltid uppsikt över barnet</a:t>
            </a:r>
            <a:r>
              <a:rPr lang="sv-SE" dirty="0">
                <a:solidFill>
                  <a:srgbClr val="2D2829"/>
                </a:solidFill>
                <a:latin typeface="Arial"/>
                <a:cs typeface="Arial"/>
              </a:rPr>
              <a:t> </a:t>
            </a:r>
            <a:br>
              <a:rPr lang="sv-SE" dirty="0">
                <a:latin typeface="Arial"/>
                <a:cs typeface="Arial"/>
              </a:rPr>
            </a:br>
            <a:r>
              <a:rPr lang="sv-SE" dirty="0">
                <a:latin typeface="Arial"/>
                <a:cs typeface="Arial"/>
              </a:rPr>
              <a:t>- </a:t>
            </a:r>
            <a:r>
              <a:rPr lang="sv-SE" sz="2000" dirty="0">
                <a:solidFill>
                  <a:srgbClr val="2D2829"/>
                </a:solidFill>
                <a:latin typeface="Arial"/>
                <a:cs typeface="Arial"/>
              </a:rPr>
              <a:t>på </a:t>
            </a:r>
            <a:r>
              <a:rPr lang="sv-SE" dirty="0">
                <a:solidFill>
                  <a:srgbClr val="2D2829"/>
                </a:solidFill>
                <a:latin typeface="Arial"/>
                <a:cs typeface="Arial"/>
              </a:rPr>
              <a:t>skötbordet</a:t>
            </a:r>
            <a:br>
              <a:rPr lang="sv-SE" dirty="0">
                <a:solidFill>
                  <a:srgbClr val="2D2829"/>
                </a:solidFill>
                <a:latin typeface="Arial"/>
                <a:cs typeface="Arial"/>
              </a:rPr>
            </a:br>
            <a:r>
              <a:rPr lang="sv-SE" dirty="0">
                <a:solidFill>
                  <a:srgbClr val="2D2829"/>
                </a:solidFill>
                <a:latin typeface="Arial"/>
                <a:cs typeface="Arial"/>
              </a:rPr>
              <a:t>- på</a:t>
            </a:r>
            <a:r>
              <a:rPr lang="sv-SE" sz="2000" dirty="0">
                <a:solidFill>
                  <a:srgbClr val="2D2829"/>
                </a:solidFill>
                <a:latin typeface="Arial"/>
                <a:cs typeface="Arial"/>
              </a:rPr>
              <a:t> </a:t>
            </a:r>
            <a:r>
              <a:rPr lang="sv-SE" dirty="0">
                <a:solidFill>
                  <a:srgbClr val="2D2829"/>
                </a:solidFill>
                <a:latin typeface="Arial"/>
                <a:cs typeface="Arial"/>
              </a:rPr>
              <a:t>soffan</a:t>
            </a:r>
            <a:br>
              <a:rPr lang="sv-SE" dirty="0">
                <a:solidFill>
                  <a:srgbClr val="2D2829"/>
                </a:solidFill>
                <a:latin typeface="Arial"/>
                <a:cs typeface="Arial"/>
              </a:rPr>
            </a:br>
            <a:r>
              <a:rPr lang="sv-SE" dirty="0">
                <a:solidFill>
                  <a:srgbClr val="2D2829"/>
                </a:solidFill>
                <a:latin typeface="Arial"/>
                <a:cs typeface="Arial"/>
              </a:rPr>
              <a:t>- på sängen</a:t>
            </a:r>
            <a:br>
              <a:rPr lang="sv-SE" dirty="0">
                <a:solidFill>
                  <a:srgbClr val="2D2829"/>
                </a:solidFill>
                <a:latin typeface="Arial"/>
                <a:cs typeface="Arial"/>
              </a:rPr>
            </a:br>
            <a:r>
              <a:rPr lang="sv-SE" dirty="0">
                <a:solidFill>
                  <a:srgbClr val="2D2829"/>
                </a:solidFill>
                <a:latin typeface="Arial"/>
                <a:cs typeface="Arial"/>
              </a:rPr>
              <a:t>- i barnvagnen </a:t>
            </a:r>
            <a:r>
              <a:rPr lang="sv-SE" dirty="0">
                <a:latin typeface="Arial"/>
                <a:cs typeface="Arial"/>
              </a:rPr>
              <a:t>och andra</a:t>
            </a:r>
            <a:r>
              <a:rPr lang="sv-SE" dirty="0">
                <a:ea typeface="+mn-lt"/>
                <a:cs typeface="+mn-lt"/>
              </a:rPr>
              <a:t> höga ställen</a:t>
            </a:r>
            <a:endParaRPr lang="sv-SE" dirty="0">
              <a:latin typeface="Arial"/>
              <a:cs typeface="Arial"/>
            </a:endParaRPr>
          </a:p>
          <a:p>
            <a:pPr marL="287655" indent="-287655"/>
            <a:r>
              <a:rPr lang="sv-SE" dirty="0">
                <a:solidFill>
                  <a:srgbClr val="2D2829"/>
                </a:solidFill>
                <a:latin typeface="Arial"/>
                <a:cs typeface="Arial"/>
              </a:rPr>
              <a:t>När barnet badar </a:t>
            </a:r>
            <a:r>
              <a:rPr lang="sv-SE" dirty="0">
                <a:solidFill>
                  <a:srgbClr val="2D2829"/>
                </a:solidFill>
                <a:ea typeface="+mn-lt"/>
                <a:cs typeface="+mn-lt"/>
              </a:rPr>
              <a:t>– lämna det aldrig utan uppsikt,</a:t>
            </a:r>
            <a:br>
              <a:rPr lang="sv-SE" dirty="0">
                <a:solidFill>
                  <a:srgbClr val="2D2829"/>
                </a:solidFill>
                <a:ea typeface="+mn-lt"/>
                <a:cs typeface="+mn-lt"/>
              </a:rPr>
            </a:br>
            <a:r>
              <a:rPr lang="sv-SE" dirty="0">
                <a:solidFill>
                  <a:srgbClr val="2D2829"/>
                </a:solidFill>
                <a:ea typeface="+mn-lt"/>
                <a:cs typeface="+mn-lt"/>
              </a:rPr>
              <a:t>inte ens för en sekund</a:t>
            </a:r>
          </a:p>
          <a:p>
            <a:pPr marL="342900" indent="-342900">
              <a:buChar char="•"/>
            </a:pPr>
            <a:endParaRPr lang="sv-SE" dirty="0">
              <a:solidFill>
                <a:srgbClr val="2D2829"/>
              </a:solidFill>
              <a:latin typeface="Arial" panose="020B0604020202020204" pitchFamily="34" charset="0"/>
              <a:cs typeface="Arial" panose="020B0604020202020204" pitchFamily="34" charset="0"/>
            </a:endParaRPr>
          </a:p>
          <a:p>
            <a:pPr marL="0" indent="0">
              <a:buNone/>
            </a:pP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solidFill>
                <a:srgbClr val="000000"/>
              </a:solidFill>
              <a:latin typeface="Arial" panose="020B0604020202020204" pitchFamily="34" charset="0"/>
              <a:cs typeface="Arial" panose="020B0604020202020204" pitchFamily="34" charset="0"/>
            </a:endParaRPr>
          </a:p>
        </p:txBody>
      </p:sp>
      <p:sp>
        <p:nvSpPr>
          <p:cNvPr id="12" name="Platshållare för datum 3">
            <a:extLst>
              <a:ext uri="{FF2B5EF4-FFF2-40B4-BE49-F238E27FC236}">
                <a16:creationId xmlns:a16="http://schemas.microsoft.com/office/drawing/2014/main" id="{563BBA43-6690-0D44-9177-81FBC0FC27B5}"/>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438C98B7-F369-A04F-91AD-3A51861616A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7B038AE7-E6FF-A047-AE31-7EB141AE4EC9}"/>
              </a:ext>
            </a:extLst>
          </p:cNvPr>
          <p:cNvPicPr>
            <a:picLocks noChangeAspect="1"/>
          </p:cNvPicPr>
          <p:nvPr/>
        </p:nvPicPr>
        <p:blipFill rotWithShape="1">
          <a:blip r:embed="rId4"/>
          <a:srcRect r="38904"/>
          <a:stretch/>
        </p:blipFill>
        <p:spPr>
          <a:xfrm>
            <a:off x="5946914" y="-3816713"/>
            <a:ext cx="6238462" cy="10210800"/>
          </a:xfrm>
          <a:prstGeom prst="rect">
            <a:avLst/>
          </a:prstGeom>
        </p:spPr>
      </p:pic>
      <p:sp>
        <p:nvSpPr>
          <p:cNvPr id="8" name="Platshållare för sidfot 4">
            <a:extLst>
              <a:ext uri="{FF2B5EF4-FFF2-40B4-BE49-F238E27FC236}">
                <a16:creationId xmlns:a16="http://schemas.microsoft.com/office/drawing/2014/main" id="{86BFA6DD-0E3B-F343-A5C5-57DC6FDF4B03}"/>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B8527732-4303-9143-9FAC-AB43E158D59E}"/>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7</a:t>
            </a:fld>
            <a:endParaRPr lang="sv-SE" dirty="0"/>
          </a:p>
        </p:txBody>
      </p:sp>
      <mc:AlternateContent xmlns:mc="http://schemas.openxmlformats.org/markup-compatibility/2006" xmlns:p14="http://schemas.microsoft.com/office/powerpoint/2010/main">
        <mc:Choice Requires="p14">
          <p:contentPart p14:bwMode="auto" r:id="rId5">
            <p14:nvContentPartPr>
              <p14:cNvPr id="4" name="Pennanteckning 3">
                <a:extLst>
                  <a:ext uri="{FF2B5EF4-FFF2-40B4-BE49-F238E27FC236}">
                    <a16:creationId xmlns:a16="http://schemas.microsoft.com/office/drawing/2014/main" id="{5A66BDB9-E8C2-20C3-7700-8E38B7284C67}"/>
                  </a:ext>
                </a:extLst>
              </p14:cNvPr>
              <p14:cNvContentPartPr/>
              <p14:nvPr/>
            </p14:nvContentPartPr>
            <p14:xfrm>
              <a:off x="8491019" y="1644618"/>
              <a:ext cx="3615437" cy="3615437"/>
            </p14:xfrm>
          </p:contentPart>
        </mc:Choice>
        <mc:Fallback xmlns="">
          <p:pic>
            <p:nvPicPr>
              <p:cNvPr id="4" name="Pennanteckning 3">
                <a:extLst>
                  <a:ext uri="{FF2B5EF4-FFF2-40B4-BE49-F238E27FC236}">
                    <a16:creationId xmlns:a16="http://schemas.microsoft.com/office/drawing/2014/main" id="{5A66BDB9-E8C2-20C3-7700-8E38B7284C67}"/>
                  </a:ext>
                </a:extLst>
              </p:cNvPr>
              <p:cNvPicPr/>
              <p:nvPr/>
            </p:nvPicPr>
            <p:blipFill>
              <a:blip r:embed="rId6"/>
              <a:stretch>
                <a:fillRect/>
              </a:stretch>
            </p:blipFill>
            <p:spPr>
              <a:xfrm>
                <a:off x="8479858" y="1633457"/>
                <a:ext cx="3637399" cy="363739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Pennanteckning 5">
                <a:extLst>
                  <a:ext uri="{FF2B5EF4-FFF2-40B4-BE49-F238E27FC236}">
                    <a16:creationId xmlns:a16="http://schemas.microsoft.com/office/drawing/2014/main" id="{822ECD16-D4FE-BDE4-8053-638C5B4CE582}"/>
                  </a:ext>
                </a:extLst>
              </p14:cNvPr>
              <p14:cNvContentPartPr/>
              <p14:nvPr/>
            </p14:nvContentPartPr>
            <p14:xfrm rot="5400000">
              <a:off x="8480317" y="1665288"/>
              <a:ext cx="3615437" cy="3615437"/>
            </p14:xfrm>
          </p:contentPart>
        </mc:Choice>
        <mc:Fallback xmlns="">
          <p:pic>
            <p:nvPicPr>
              <p:cNvPr id="6" name="Pennanteckning 5">
                <a:extLst>
                  <a:ext uri="{FF2B5EF4-FFF2-40B4-BE49-F238E27FC236}">
                    <a16:creationId xmlns:a16="http://schemas.microsoft.com/office/drawing/2014/main" id="{822ECD16-D4FE-BDE4-8053-638C5B4CE582}"/>
                  </a:ext>
                </a:extLst>
              </p:cNvPr>
              <p:cNvPicPr/>
              <p:nvPr/>
            </p:nvPicPr>
            <p:blipFill>
              <a:blip r:embed="rId6"/>
              <a:stretch>
                <a:fillRect/>
              </a:stretch>
            </p:blipFill>
            <p:spPr>
              <a:xfrm rot="5400000">
                <a:off x="8469156" y="1654127"/>
                <a:ext cx="3637399" cy="3637399"/>
              </a:xfrm>
              <a:prstGeom prst="rect">
                <a:avLst/>
              </a:prstGeom>
            </p:spPr>
          </p:pic>
        </mc:Fallback>
      </mc:AlternateContent>
    </p:spTree>
    <p:extLst>
      <p:ext uri="{BB962C8B-B14F-4D97-AF65-F5344CB8AC3E}">
        <p14:creationId xmlns:p14="http://schemas.microsoft.com/office/powerpoint/2010/main" val="427216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BB91641-399F-5EEA-5A2A-CC37C87F20CC}"/>
              </a:ext>
            </a:extLst>
          </p:cNvPr>
          <p:cNvSpPr>
            <a:spLocks noGrp="1"/>
          </p:cNvSpPr>
          <p:nvPr>
            <p:ph type="title"/>
          </p:nvPr>
        </p:nvSpPr>
        <p:spPr/>
        <p:txBody>
          <a:bodyPr/>
          <a:lstStyle/>
          <a:p>
            <a:r>
              <a:rPr lang="sv-SE" dirty="0"/>
              <a:t>Att bli familj</a:t>
            </a:r>
          </a:p>
        </p:txBody>
      </p:sp>
    </p:spTree>
    <p:extLst>
      <p:ext uri="{BB962C8B-B14F-4D97-AF65-F5344CB8AC3E}">
        <p14:creationId xmlns:p14="http://schemas.microsoft.com/office/powerpoint/2010/main" val="179304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68F68-DCC5-3B41-948F-F52EA7DBA4BD}"/>
              </a:ext>
            </a:extLst>
          </p:cNvPr>
          <p:cNvSpPr>
            <a:spLocks noGrp="1"/>
          </p:cNvSpPr>
          <p:nvPr>
            <p:ph type="title"/>
          </p:nvPr>
        </p:nvSpPr>
        <p:spPr/>
        <p:txBody>
          <a:bodyPr/>
          <a:lstStyle/>
          <a:p>
            <a:r>
              <a:rPr lang="sv-SE" dirty="0">
                <a:latin typeface="Arial"/>
                <a:cs typeface="Arial"/>
              </a:rPr>
              <a:t>Skapa en trygg relation</a:t>
            </a:r>
            <a:endParaRPr lang="sv-SE" dirty="0"/>
          </a:p>
        </p:txBody>
      </p:sp>
      <p:sp>
        <p:nvSpPr>
          <p:cNvPr id="3" name="Platshållare för innehåll 2">
            <a:extLst>
              <a:ext uri="{FF2B5EF4-FFF2-40B4-BE49-F238E27FC236}">
                <a16:creationId xmlns:a16="http://schemas.microsoft.com/office/drawing/2014/main" id="{E38BF2A8-A9EC-6D43-8A60-C30A72C9B16D}"/>
              </a:ext>
            </a:extLst>
          </p:cNvPr>
          <p:cNvSpPr>
            <a:spLocks noGrp="1"/>
          </p:cNvSpPr>
          <p:nvPr>
            <p:ph sz="quarter" idx="13"/>
          </p:nvPr>
        </p:nvSpPr>
        <p:spPr/>
        <p:txBody>
          <a:bodyPr vert="horz" lIns="0" tIns="0" rIns="0" bIns="0" rtlCol="0" anchor="t">
            <a:noAutofit/>
          </a:bodyPr>
          <a:lstStyle/>
          <a:p>
            <a:pPr marL="287655" indent="-287655">
              <a:buFont typeface="Arial" panose="020B0604020202020204" pitchFamily="34" charset="0"/>
              <a:buChar char="●"/>
            </a:pPr>
            <a:r>
              <a:rPr lang="sv-SE" b="1" dirty="0">
                <a:ea typeface="+mn-lt"/>
                <a:cs typeface="+mn-lt"/>
              </a:rPr>
              <a:t>Att bli förälder</a:t>
            </a:r>
            <a:r>
              <a:rPr lang="sv-SE" dirty="0">
                <a:ea typeface="+mn-lt"/>
                <a:cs typeface="+mn-lt"/>
              </a:rPr>
              <a:t> är en stor förändring i livet</a:t>
            </a:r>
            <a:endParaRPr lang="en-US" dirty="0">
              <a:ea typeface="+mn-lt"/>
              <a:cs typeface="+mn-lt"/>
            </a:endParaRPr>
          </a:p>
          <a:p>
            <a:pPr marL="287655" indent="-287655">
              <a:buFont typeface="Arial" panose="020B0604020202020204" pitchFamily="34" charset="0"/>
              <a:buChar char="●"/>
            </a:pPr>
            <a:r>
              <a:rPr lang="sv-SE" dirty="0">
                <a:ea typeface="+mn-lt"/>
                <a:cs typeface="+mn-lt"/>
              </a:rPr>
              <a:t>Du/ni får följa utvecklingen hos en ny människa</a:t>
            </a:r>
            <a:endParaRPr lang="en-US" dirty="0">
              <a:ea typeface="+mn-lt"/>
              <a:cs typeface="+mn-lt"/>
            </a:endParaRPr>
          </a:p>
          <a:p>
            <a:pPr marL="287655" indent="-287655"/>
            <a:r>
              <a:rPr lang="sv-SE" dirty="0">
                <a:ea typeface="+mn-lt"/>
                <a:cs typeface="+mn-lt"/>
              </a:rPr>
              <a:t>Du/ni kommer att vara en av de viktigaste </a:t>
            </a:r>
            <a:br>
              <a:rPr lang="sv-SE" dirty="0">
                <a:ea typeface="+mn-lt"/>
                <a:cs typeface="+mn-lt"/>
              </a:rPr>
            </a:br>
            <a:r>
              <a:rPr lang="sv-SE" dirty="0">
                <a:ea typeface="+mn-lt"/>
                <a:cs typeface="+mn-lt"/>
              </a:rPr>
              <a:t>personerna i ditt barns liv under en väldigt </a:t>
            </a:r>
            <a:br>
              <a:rPr lang="sv-SE" dirty="0">
                <a:ea typeface="+mn-lt"/>
                <a:cs typeface="+mn-lt"/>
              </a:rPr>
            </a:br>
            <a:r>
              <a:rPr lang="sv-SE" dirty="0">
                <a:ea typeface="+mn-lt"/>
                <a:cs typeface="+mn-lt"/>
              </a:rPr>
              <a:t>lång tid</a:t>
            </a:r>
          </a:p>
          <a:p>
            <a:pPr marL="287655" indent="-287655"/>
            <a:r>
              <a:rPr lang="sv-SE" dirty="0">
                <a:ea typeface="+mn-lt"/>
                <a:cs typeface="+mn-lt"/>
              </a:rPr>
              <a:t>Lär känna ditt barn</a:t>
            </a:r>
          </a:p>
          <a:p>
            <a:pPr marL="287655" indent="-287655"/>
            <a:r>
              <a:rPr lang="sv-SE" dirty="0">
                <a:ea typeface="+mn-lt"/>
                <a:cs typeface="+mn-lt"/>
              </a:rPr>
              <a:t>Visa att alla känslor är okej</a:t>
            </a:r>
          </a:p>
          <a:p>
            <a:pPr marL="342900" indent="-342900">
              <a:buChar char="•"/>
            </a:pPr>
            <a:endParaRPr lang="sv-SE" dirty="0">
              <a:cs typeface="Arial" panose="020B0604020202020204"/>
            </a:endParaRPr>
          </a:p>
          <a:p>
            <a:pPr marL="0" indent="0">
              <a:buNone/>
            </a:pPr>
            <a:endParaRPr lang="sv-SE" dirty="0">
              <a:cs typeface="Arial" panose="020B0604020202020204"/>
            </a:endParaRPr>
          </a:p>
          <a:p>
            <a:pPr marL="342900" indent="-342900">
              <a:buChar char="•"/>
            </a:pPr>
            <a:endParaRPr lang="sv-SE" dirty="0">
              <a:cs typeface="Arial" panose="020B0604020202020204"/>
            </a:endParaRPr>
          </a:p>
          <a:p>
            <a:pPr marL="287655" indent="-287655"/>
            <a:endParaRPr lang="sv-SE" dirty="0">
              <a:cs typeface="Arial" panose="020B0604020202020204"/>
            </a:endParaRPr>
          </a:p>
        </p:txBody>
      </p:sp>
      <p:sp>
        <p:nvSpPr>
          <p:cNvPr id="12" name="Platshållare för datum 3">
            <a:extLst>
              <a:ext uri="{FF2B5EF4-FFF2-40B4-BE49-F238E27FC236}">
                <a16:creationId xmlns:a16="http://schemas.microsoft.com/office/drawing/2014/main" id="{BEFB3AC8-90D7-A141-B289-445B66095B93}"/>
              </a:ext>
            </a:extLst>
          </p:cNvPr>
          <p:cNvSpPr>
            <a:spLocks noGrp="1"/>
          </p:cNvSpPr>
          <p:nvPr>
            <p:ph type="dt" sz="half" idx="14"/>
          </p:nvPr>
        </p:nvSpPr>
        <p:spPr/>
        <p:txBody>
          <a:bodyPr/>
          <a:lstStyle/>
          <a:p>
            <a:r>
              <a:rPr lang="sv-SE" dirty="0"/>
              <a:t>Region Halland  │</a:t>
            </a:r>
          </a:p>
        </p:txBody>
      </p:sp>
      <p:pic>
        <p:nvPicPr>
          <p:cNvPr id="9" name="Platshållare för innehåll 5">
            <a:extLst>
              <a:ext uri="{FF2B5EF4-FFF2-40B4-BE49-F238E27FC236}">
                <a16:creationId xmlns:a16="http://schemas.microsoft.com/office/drawing/2014/main" id="{1BB1FC9C-CEE3-AB41-BFF9-78AB079E5ADA}"/>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sidfot 4">
            <a:extLst>
              <a:ext uri="{FF2B5EF4-FFF2-40B4-BE49-F238E27FC236}">
                <a16:creationId xmlns:a16="http://schemas.microsoft.com/office/drawing/2014/main" id="{8145720D-ECF4-034A-B694-956FAF853639}"/>
              </a:ext>
            </a:extLst>
          </p:cNvPr>
          <p:cNvSpPr>
            <a:spLocks noGrp="1"/>
          </p:cNvSpPr>
          <p:nvPr>
            <p:ph type="ftr" sz="quarter" idx="15"/>
          </p:nvPr>
        </p:nvSpPr>
        <p:spPr>
          <a:xfrm>
            <a:off x="798420" y="6552899"/>
            <a:ext cx="4126005" cy="223148"/>
          </a:xfrm>
        </p:spPr>
        <p:txBody>
          <a:bodyPr/>
          <a:lstStyle/>
          <a:p>
            <a:r>
              <a:rPr lang="sv-SE" dirty="0"/>
              <a:t>Träff 2 (Barnet vid 2-3 månaders ålder)</a:t>
            </a:r>
            <a:endParaRPr lang="sv-SE" dirty="0">
              <a:cs typeface="Arial"/>
            </a:endParaRPr>
          </a:p>
          <a:p>
            <a:endParaRPr lang="sv-SE" dirty="0">
              <a:cs typeface="Arial"/>
            </a:endParaRPr>
          </a:p>
        </p:txBody>
      </p:sp>
      <p:sp>
        <p:nvSpPr>
          <p:cNvPr id="10" name="Platshållare för bildnummer 4">
            <a:extLst>
              <a:ext uri="{FF2B5EF4-FFF2-40B4-BE49-F238E27FC236}">
                <a16:creationId xmlns:a16="http://schemas.microsoft.com/office/drawing/2014/main" id="{97174B25-21FE-9F41-827C-8CE0E160F2C9}"/>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9</a:t>
            </a:fld>
            <a:endParaRPr lang="sv-SE" dirty="0"/>
          </a:p>
        </p:txBody>
      </p:sp>
      <p:pic>
        <p:nvPicPr>
          <p:cNvPr id="14" name="Bildobjekt 13" descr="En bild som visar tecknad serie, clipart, rita, illustration&#10;&#10;Automatiskt genererad beskrivning">
            <a:extLst>
              <a:ext uri="{FF2B5EF4-FFF2-40B4-BE49-F238E27FC236}">
                <a16:creationId xmlns:a16="http://schemas.microsoft.com/office/drawing/2014/main" id="{F8FB24A4-D1BF-4042-D028-EF5474FB4823}"/>
              </a:ext>
            </a:extLst>
          </p:cNvPr>
          <p:cNvPicPr>
            <a:picLocks noChangeAspect="1"/>
          </p:cNvPicPr>
          <p:nvPr/>
        </p:nvPicPr>
        <p:blipFill>
          <a:blip r:embed="rId4"/>
          <a:stretch>
            <a:fillRect/>
          </a:stretch>
        </p:blipFill>
        <p:spPr>
          <a:xfrm>
            <a:off x="6622382" y="1519999"/>
            <a:ext cx="5426242" cy="4295775"/>
          </a:xfrm>
          <a:prstGeom prst="rect">
            <a:avLst/>
          </a:prstGeom>
        </p:spPr>
      </p:pic>
    </p:spTree>
    <p:extLst>
      <p:ext uri="{BB962C8B-B14F-4D97-AF65-F5344CB8AC3E}">
        <p14:creationId xmlns:p14="http://schemas.microsoft.com/office/powerpoint/2010/main" val="1204690505"/>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914793-909B-4EF2-AF2D-D496FAEF4C4D}">
  <ds:schemaRef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40ce895f-69b1-464d-89e3-5b225fcdd2ad"/>
    <ds:schemaRef ds:uri="http://purl.org/dc/dcmitype/"/>
    <ds:schemaRef ds:uri="http://schemas.microsoft.com/office/infopath/2007/PartnerControls"/>
    <ds:schemaRef ds:uri="8aca76a1-3f33-40bf-8cb3-bdb1b1883aa0"/>
    <ds:schemaRef ds:uri="b9a696d2-266f-4249-9d07-50844a09d3f2"/>
  </ds:schemaRefs>
</ds:datastoreItem>
</file>

<file path=customXml/itemProps2.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3.xml><?xml version="1.0" encoding="utf-8"?>
<ds:datastoreItem xmlns:ds="http://schemas.openxmlformats.org/officeDocument/2006/customXml" ds:itemID="{04F0D011-2AE6-41BF-B84F-52BDFA97C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a76a1-3f33-40bf-8cb3-bdb1b1883aa0"/>
    <ds:schemaRef ds:uri="b9a696d2-266f-4249-9d07-50844a09d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1647</TotalTime>
  <Words>2595</Words>
  <Application>Microsoft Office PowerPoint</Application>
  <PresentationFormat>Widescreen</PresentationFormat>
  <Paragraphs>360</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Region Halland - blå</vt:lpstr>
      <vt:lpstr>Välkommen till barnhälsovårdens föräldragruppsverksamhet   </vt:lpstr>
      <vt:lpstr>PowerPoint Presentation</vt:lpstr>
      <vt:lpstr>Det kompetenta barnet</vt:lpstr>
      <vt:lpstr>Amning och flaskmatning</vt:lpstr>
      <vt:lpstr>Amning och flaskmatning</vt:lpstr>
      <vt:lpstr>Barnsäkerhet</vt:lpstr>
      <vt:lpstr>Barnsäkerhet</vt:lpstr>
      <vt:lpstr>Att bli familj</vt:lpstr>
      <vt:lpstr>Skapa en trygg relation</vt:lpstr>
      <vt:lpstr>Syskon</vt:lpstr>
      <vt:lpstr>Vad påverkar min förmåga att vara förälder?</vt:lpstr>
      <vt:lpstr>Föräldraskap</vt:lpstr>
      <vt:lpstr>När små barn skriker</vt:lpstr>
      <vt:lpstr>När små barn skriker</vt:lpstr>
      <vt:lpstr>Lek och samvaro</vt:lpstr>
      <vt:lpstr>Lek på mage – sov på rygg  </vt:lpstr>
      <vt:lpstr>Stimulans</vt:lpstr>
      <vt:lpstr>Vanligaste frågorna </vt:lpstr>
      <vt:lpstr>Vanligaste frågorna </vt:lpstr>
      <vt:lpstr>Övrig information och råd</vt:lpstr>
      <vt:lpstr>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76</cp:revision>
  <dcterms:created xsi:type="dcterms:W3CDTF">2023-05-23T07:17:52Z</dcterms:created>
  <dcterms:modified xsi:type="dcterms:W3CDTF">2024-04-04T12:11:15Z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