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0"/>
  </p:notesMasterIdLst>
  <p:handoutMasterIdLst>
    <p:handoutMasterId r:id="rId21"/>
  </p:handoutMasterIdLst>
  <p:sldIdLst>
    <p:sldId id="336" r:id="rId5"/>
    <p:sldId id="257" r:id="rId6"/>
    <p:sldId id="259" r:id="rId7"/>
    <p:sldId id="305" r:id="rId8"/>
    <p:sldId id="264" r:id="rId9"/>
    <p:sldId id="302" r:id="rId10"/>
    <p:sldId id="269" r:id="rId11"/>
    <p:sldId id="303" r:id="rId12"/>
    <p:sldId id="260" r:id="rId13"/>
    <p:sldId id="308" r:id="rId14"/>
    <p:sldId id="265" r:id="rId15"/>
    <p:sldId id="311" r:id="rId16"/>
    <p:sldId id="271" r:id="rId17"/>
    <p:sldId id="310" r:id="rId18"/>
    <p:sldId id="337"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257"/>
            <p14:sldId id="259"/>
            <p14:sldId id="305"/>
            <p14:sldId id="264"/>
            <p14:sldId id="302"/>
            <p14:sldId id="269"/>
            <p14:sldId id="303"/>
            <p14:sldId id="260"/>
            <p14:sldId id="308"/>
            <p14:sldId id="265"/>
            <p14:sldId id="311"/>
            <p14:sldId id="271"/>
            <p14:sldId id="310"/>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74F24-BA3E-91B1-2468-1A10E00A19C9}" v="54" dt="2024-04-04T12:25:55.24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2" autoAdjust="0"/>
    <p:restoredTop sz="47992" autoAdjust="0"/>
  </p:normalViewPr>
  <p:slideViewPr>
    <p:cSldViewPr snapToGrid="0">
      <p:cViewPr varScale="1">
        <p:scale>
          <a:sx n="62" d="100"/>
          <a:sy n="62" d="100"/>
        </p:scale>
        <p:origin x="2598" y="72"/>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man Katarina RK" userId="S::katarina.lidman@regionhalland.se::b38f516a-1c18-42cd-9274-06a8a21be50f" providerId="AD" clId="Web-{12574F24-BA3E-91B1-2468-1A10E00A19C9}"/>
    <pc:docChg chg="addSld delSld modSld modSection">
      <pc:chgData name="Lidman Katarina RK" userId="S::katarina.lidman@regionhalland.se::b38f516a-1c18-42cd-9274-06a8a21be50f" providerId="AD" clId="Web-{12574F24-BA3E-91B1-2468-1A10E00A19C9}" dt="2024-04-04T12:25:55.244" v="47"/>
      <pc:docMkLst>
        <pc:docMk/>
      </pc:docMkLst>
      <pc:sldChg chg="delSp modSp">
        <pc:chgData name="Lidman Katarina RK" userId="S::katarina.lidman@regionhalland.se::b38f516a-1c18-42cd-9274-06a8a21be50f" providerId="AD" clId="Web-{12574F24-BA3E-91B1-2468-1A10E00A19C9}" dt="2024-04-04T12:18:33.458" v="27"/>
        <pc:sldMkLst>
          <pc:docMk/>
          <pc:sldMk cId="3853357514" sldId="257"/>
        </pc:sldMkLst>
        <pc:spChg chg="mod">
          <ac:chgData name="Lidman Katarina RK" userId="S::katarina.lidman@regionhalland.se::b38f516a-1c18-42cd-9274-06a8a21be50f" providerId="AD" clId="Web-{12574F24-BA3E-91B1-2468-1A10E00A19C9}" dt="2024-04-04T12:18:29.896" v="26" actId="20577"/>
          <ac:spMkLst>
            <pc:docMk/>
            <pc:sldMk cId="3853357514" sldId="257"/>
            <ac:spMk id="2" creationId="{0799B8EC-238E-4342-AC4E-63B3E6ECC24A}"/>
          </ac:spMkLst>
        </pc:spChg>
        <pc:spChg chg="del">
          <ac:chgData name="Lidman Katarina RK" userId="S::katarina.lidman@regionhalland.se::b38f516a-1c18-42cd-9274-06a8a21be50f" providerId="AD" clId="Web-{12574F24-BA3E-91B1-2468-1A10E00A19C9}" dt="2024-04-04T12:18:33.458" v="27"/>
          <ac:spMkLst>
            <pc:docMk/>
            <pc:sldMk cId="3853357514" sldId="257"/>
            <ac:spMk id="4" creationId="{3F740A28-4BE5-CA4A-9456-C77D4AC50F35}"/>
          </ac:spMkLst>
        </pc:spChg>
      </pc:sldChg>
      <pc:sldChg chg="modSp">
        <pc:chgData name="Lidman Katarina RK" userId="S::katarina.lidman@regionhalland.se::b38f516a-1c18-42cd-9274-06a8a21be50f" providerId="AD" clId="Web-{12574F24-BA3E-91B1-2468-1A10E00A19C9}" dt="2024-04-04T12:21:26.647" v="31" actId="20577"/>
        <pc:sldMkLst>
          <pc:docMk/>
          <pc:sldMk cId="1717941726" sldId="264"/>
        </pc:sldMkLst>
        <pc:spChg chg="mod">
          <ac:chgData name="Lidman Katarina RK" userId="S::katarina.lidman@regionhalland.se::b38f516a-1c18-42cd-9274-06a8a21be50f" providerId="AD" clId="Web-{12574F24-BA3E-91B1-2468-1A10E00A19C9}" dt="2024-04-04T12:21:26.647" v="31" actId="20577"/>
          <ac:spMkLst>
            <pc:docMk/>
            <pc:sldMk cId="1717941726" sldId="264"/>
            <ac:spMk id="3" creationId="{D6EC8C98-C7E4-5224-01D4-268BCE113781}"/>
          </ac:spMkLst>
        </pc:spChg>
      </pc:sldChg>
      <pc:sldChg chg="modSp">
        <pc:chgData name="Lidman Katarina RK" userId="S::katarina.lidman@regionhalland.se::b38f516a-1c18-42cd-9274-06a8a21be50f" providerId="AD" clId="Web-{12574F24-BA3E-91B1-2468-1A10E00A19C9}" dt="2024-04-04T12:22:10.882" v="38" actId="20577"/>
        <pc:sldMkLst>
          <pc:docMk/>
          <pc:sldMk cId="1944427449" sldId="269"/>
        </pc:sldMkLst>
        <pc:spChg chg="mod">
          <ac:chgData name="Lidman Katarina RK" userId="S::katarina.lidman@regionhalland.se::b38f516a-1c18-42cd-9274-06a8a21be50f" providerId="AD" clId="Web-{12574F24-BA3E-91B1-2468-1A10E00A19C9}" dt="2024-04-04T12:22:10.882" v="38" actId="20577"/>
          <ac:spMkLst>
            <pc:docMk/>
            <pc:sldMk cId="1944427449" sldId="269"/>
            <ac:spMk id="3" creationId="{7DA6F56F-8EA3-4347-8A47-0D5EA252FDF2}"/>
          </ac:spMkLst>
        </pc:spChg>
      </pc:sldChg>
      <pc:sldChg chg="modSp">
        <pc:chgData name="Lidman Katarina RK" userId="S::katarina.lidman@regionhalland.se::b38f516a-1c18-42cd-9274-06a8a21be50f" providerId="AD" clId="Web-{12574F24-BA3E-91B1-2468-1A10E00A19C9}" dt="2024-04-04T12:24:52.415" v="42"/>
        <pc:sldMkLst>
          <pc:docMk/>
          <pc:sldMk cId="2945962465" sldId="271"/>
        </pc:sldMkLst>
        <pc:graphicFrameChg chg="mod modGraphic">
          <ac:chgData name="Lidman Katarina RK" userId="S::katarina.lidman@regionhalland.se::b38f516a-1c18-42cd-9274-06a8a21be50f" providerId="AD" clId="Web-{12574F24-BA3E-91B1-2468-1A10E00A19C9}" dt="2024-04-04T12:24:52.415" v="42"/>
          <ac:graphicFrameMkLst>
            <pc:docMk/>
            <pc:sldMk cId="2945962465" sldId="271"/>
            <ac:graphicFrameMk id="7" creationId="{3A3C32FC-2E59-134F-A39E-F5D11385E952}"/>
          </ac:graphicFrameMkLst>
        </pc:graphicFrameChg>
      </pc:sldChg>
      <pc:sldChg chg="modSp del">
        <pc:chgData name="Lidman Katarina RK" userId="S::katarina.lidman@regionhalland.se::b38f516a-1c18-42cd-9274-06a8a21be50f" providerId="AD" clId="Web-{12574F24-BA3E-91B1-2468-1A10E00A19C9}" dt="2024-04-04T12:18:03.786" v="5"/>
        <pc:sldMkLst>
          <pc:docMk/>
          <pc:sldMk cId="3648115173" sldId="301"/>
        </pc:sldMkLst>
        <pc:spChg chg="mod">
          <ac:chgData name="Lidman Katarina RK" userId="S::katarina.lidman@regionhalland.se::b38f516a-1c18-42cd-9274-06a8a21be50f" providerId="AD" clId="Web-{12574F24-BA3E-91B1-2468-1A10E00A19C9}" dt="2024-04-04T12:17:50.958" v="3" actId="20577"/>
          <ac:spMkLst>
            <pc:docMk/>
            <pc:sldMk cId="3648115173" sldId="301"/>
            <ac:spMk id="2" creationId="{3B63EA34-CB00-4690-8DF9-CDA85DE5103F}"/>
          </ac:spMkLst>
        </pc:spChg>
      </pc:sldChg>
      <pc:sldChg chg="modSp">
        <pc:chgData name="Lidman Katarina RK" userId="S::katarina.lidman@regionhalland.se::b38f516a-1c18-42cd-9274-06a8a21be50f" providerId="AD" clId="Web-{12574F24-BA3E-91B1-2468-1A10E00A19C9}" dt="2024-04-04T12:25:03.853" v="45" actId="20577"/>
        <pc:sldMkLst>
          <pc:docMk/>
          <pc:sldMk cId="2056660176" sldId="310"/>
        </pc:sldMkLst>
        <pc:spChg chg="mod">
          <ac:chgData name="Lidman Katarina RK" userId="S::katarina.lidman@regionhalland.se::b38f516a-1c18-42cd-9274-06a8a21be50f" providerId="AD" clId="Web-{12574F24-BA3E-91B1-2468-1A10E00A19C9}" dt="2024-04-04T12:25:03.853" v="45" actId="20577"/>
          <ac:spMkLst>
            <pc:docMk/>
            <pc:sldMk cId="2056660176" sldId="310"/>
            <ac:spMk id="5" creationId="{315AC2F1-7ADA-04A8-9F89-3D4EA78ED448}"/>
          </ac:spMkLst>
        </pc:spChg>
      </pc:sldChg>
      <pc:sldChg chg="modSp">
        <pc:chgData name="Lidman Katarina RK" userId="S::katarina.lidman@regionhalland.se::b38f516a-1c18-42cd-9274-06a8a21be50f" providerId="AD" clId="Web-{12574F24-BA3E-91B1-2468-1A10E00A19C9}" dt="2024-04-04T12:24:30.665" v="40" actId="20577"/>
        <pc:sldMkLst>
          <pc:docMk/>
          <pc:sldMk cId="3193821994" sldId="311"/>
        </pc:sldMkLst>
        <pc:spChg chg="mod">
          <ac:chgData name="Lidman Katarina RK" userId="S::katarina.lidman@regionhalland.se::b38f516a-1c18-42cd-9274-06a8a21be50f" providerId="AD" clId="Web-{12574F24-BA3E-91B1-2468-1A10E00A19C9}" dt="2024-04-04T12:24:30.665" v="40" actId="20577"/>
          <ac:spMkLst>
            <pc:docMk/>
            <pc:sldMk cId="3193821994" sldId="311"/>
            <ac:spMk id="2" creationId="{CB69ED16-1B75-D97A-D74D-FB69760F9557}"/>
          </ac:spMkLst>
        </pc:spChg>
      </pc:sldChg>
      <pc:sldChg chg="del">
        <pc:chgData name="Lidman Katarina RK" userId="S::katarina.lidman@regionhalland.se::b38f516a-1c18-42cd-9274-06a8a21be50f" providerId="AD" clId="Web-{12574F24-BA3E-91B1-2468-1A10E00A19C9}" dt="2024-04-04T12:25:55.244" v="47"/>
        <pc:sldMkLst>
          <pc:docMk/>
          <pc:sldMk cId="308488555" sldId="334"/>
        </pc:sldMkLst>
      </pc:sldChg>
      <pc:sldChg chg="add">
        <pc:chgData name="Lidman Katarina RK" userId="S::katarina.lidman@regionhalland.se::b38f516a-1c18-42cd-9274-06a8a21be50f" providerId="AD" clId="Web-{12574F24-BA3E-91B1-2468-1A10E00A19C9}" dt="2024-04-04T12:17:52.927" v="4"/>
        <pc:sldMkLst>
          <pc:docMk/>
          <pc:sldMk cId="1659498905" sldId="336"/>
        </pc:sldMkLst>
      </pc:sldChg>
      <pc:sldChg chg="add">
        <pc:chgData name="Lidman Katarina RK" userId="S::katarina.lidman@regionhalland.se::b38f516a-1c18-42cd-9274-06a8a21be50f" providerId="AD" clId="Web-{12574F24-BA3E-91B1-2468-1A10E00A19C9}" dt="2024-04-04T12:25:47.806" v="46"/>
        <pc:sldMkLst>
          <pc:docMk/>
          <pc:sldMk cId="2581456827"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2024-04-04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2024-04-04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177.se/barn--gravid/att-ta-hand-om-barn/barnsakerhet/sakerhet-for-bar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rikshandboken-bhv.se/livsvillkor--levnadsvanor/barnsakerhet---oversikt/samtal-om-barnsakerhet/" TargetMode="External"/><Relationship Id="rId5" Type="http://schemas.openxmlformats.org/officeDocument/2006/relationships/hyperlink" Target="https://www.rikshandboken-bhv.se/livsvillkor--levnadsvanor/barnsakerhet---oversikt/barn-i-bil/" TargetMode="External"/><Relationship Id="rId4" Type="http://schemas.openxmlformats.org/officeDocument/2006/relationships/hyperlink" Target="https://www.rikshandboken-bhv.se/livsvillkor--levnadsvanor/barnsakerhet---oversikt/barnsakerhet-i-hemmet---oversikt/att-forebygga-kvavn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sjukdomar--besvar/infektioner/forkylning-och-influensa/forkylning-hos-bar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lkhalsomyndigheten.se/smittskydd-beredskap/vaccinationer/nationella-vaccinationsprogram/barnvaccinationsprogr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en-US" dirty="0">
              <a:latin typeface="Calibri"/>
              <a:cs typeface="Calibri"/>
            </a:endParaRPr>
          </a:p>
          <a:p>
            <a:pPr marL="0" indent="0">
              <a:buNone/>
            </a:pPr>
            <a:r>
              <a:rPr lang="sv-SE" sz="1200" b="1" dirty="0">
                <a:cs typeface="Arial"/>
              </a:rPr>
              <a:t>Genomförande av tredje träffen</a:t>
            </a:r>
          </a:p>
          <a:p>
            <a:pPr marL="0" indent="0">
              <a:buNone/>
            </a:pPr>
            <a:endParaRPr lang="sv-SE" sz="1200" dirty="0">
              <a:cs typeface="Calibri"/>
            </a:endParaRPr>
          </a:p>
          <a:p>
            <a:pPr marL="0" indent="0">
              <a:buNone/>
            </a:pPr>
            <a:r>
              <a:rPr lang="sv-SE" sz="1200" dirty="0">
                <a:cs typeface="Calibri"/>
              </a:rPr>
              <a:t>Nu har ni träffats flera gånger. </a:t>
            </a:r>
          </a:p>
          <a:p>
            <a:pPr marL="0" indent="0">
              <a:buNone/>
            </a:pPr>
            <a:endParaRPr lang="sv-SE" sz="1200" dirty="0">
              <a:cs typeface="Calibri"/>
            </a:endParaRPr>
          </a:p>
          <a:p>
            <a:pPr marL="0" indent="0">
              <a:buNone/>
            </a:pPr>
            <a:r>
              <a:rPr lang="sv-SE" sz="1200" dirty="0">
                <a:cs typeface="Calibri"/>
              </a:rPr>
              <a:t>Detta är tredje träffen, hälsa alla välkomna.</a:t>
            </a:r>
          </a:p>
          <a:p>
            <a:pPr marL="0" indent="0">
              <a:buNone/>
            </a:pPr>
            <a:endParaRPr lang="sv-SE" sz="1200" dirty="0">
              <a:cs typeface="Calibri"/>
            </a:endParaRPr>
          </a:p>
          <a:p>
            <a:pPr marL="0" indent="0">
              <a:buNone/>
            </a:pPr>
            <a:r>
              <a:rPr lang="sv-SE" sz="1200" dirty="0">
                <a:cs typeface="Calibri"/>
              </a:rPr>
              <a:t>Nu är barnen 3-4 månader och huvudtemat idag är “Barnets mående och behov”</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108937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dirty="0"/>
          </a:p>
          <a:p>
            <a:pPr marL="0" indent="0">
              <a:buNone/>
            </a:pPr>
            <a:r>
              <a:rPr lang="sv-SE" sz="1200" dirty="0"/>
              <a:t>Observera att det är viktigt att vare medveten om att alla barn utvecklas i sin egen takt, även om ordningsföljden för barns motoriska utveckling brukar vara densamma. </a:t>
            </a:r>
          </a:p>
          <a:p>
            <a:pPr marL="0" indent="0">
              <a:buNone/>
            </a:pPr>
            <a:endParaRPr lang="sv-SE" sz="1200" dirty="0">
              <a:cs typeface="Arial" panose="020B0604020202020204"/>
            </a:endParaRPr>
          </a:p>
          <a:p>
            <a:pPr marL="0" indent="0">
              <a:buNone/>
            </a:pPr>
            <a:r>
              <a:rPr lang="sv-SE" sz="1200" u="sng" dirty="0"/>
              <a:t>Barns utveckling</a:t>
            </a:r>
          </a:p>
          <a:p>
            <a:pPr marL="0" indent="0">
              <a:buNone/>
            </a:pPr>
            <a:r>
              <a:rPr lang="sv-SE" sz="1200" dirty="0"/>
              <a:t>När barnet är runt tre till fyra månader brukar föräldrarna känna att livssituationen börjar bli något mer stabil och att man har börjat få lite rutiner i vardagen. </a:t>
            </a:r>
          </a:p>
          <a:p>
            <a:pPr marL="0" indent="0">
              <a:buNone/>
            </a:pPr>
            <a:endParaRPr lang="sv-SE" sz="1200" dirty="0"/>
          </a:p>
          <a:p>
            <a:pPr marL="0" indent="0">
              <a:buNone/>
            </a:pPr>
            <a:r>
              <a:rPr lang="sv-SE" sz="1200" dirty="0"/>
              <a:t>Det händer mycket i barnets utveckling runt denna ålder, barnet är nyfiket och börjar få en förståelse för sambanden mellan ljud, rörelse och responsen från omgivningen. </a:t>
            </a:r>
          </a:p>
          <a:p>
            <a:pPr marL="0" indent="0">
              <a:buNone/>
            </a:pPr>
            <a:endParaRPr lang="sv-SE" sz="1200" dirty="0"/>
          </a:p>
          <a:p>
            <a:pPr marL="0" indent="0">
              <a:buNone/>
            </a:pPr>
            <a:r>
              <a:rPr lang="sv-SE" sz="1200" dirty="0"/>
              <a:t>Munnen är det viktigaste redskapet hos barnet för att bekanta sig med omgivningen, men än har barnet oftast för dålig motorik för att klara av att stoppa något i munnen. Om ditt barn har ”hittat” sina händer så kan det mycket väl vara så att barnet fattar tycke för tummen och börjar suga på den regelbundet, vill gärna greppa saker i händernas närhet och undersöka föremål med munnen.</a:t>
            </a:r>
          </a:p>
          <a:p>
            <a:pPr marL="0" indent="0">
              <a:buNone/>
            </a:pPr>
            <a:endParaRPr lang="sv-SE" sz="1200" dirty="0">
              <a:cs typeface="Arial"/>
            </a:endParaRPr>
          </a:p>
          <a:p>
            <a:pPr marL="0" indent="0">
              <a:buNone/>
            </a:pPr>
            <a:r>
              <a:rPr lang="sv-SE" sz="1200" dirty="0"/>
              <a:t>Barnet hörsel är nu bättre och från att tidigare endast reflexmässigt ha vänt sig mot ljud så kan barn i tremånadersålder aktivt välja att vända sitt huvud mot ett visst ljud, exempelvis en förälders röst, kastrull lock som ramlar ner på golvet, hund som skäller. </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9CB3268E-08DA-294F-AFF8-1721903FA5B1}" type="slidenum">
              <a:rPr lang="sv-SE" smtClean="0"/>
              <a:t>3</a:t>
            </a:fld>
            <a:endParaRPr lang="sv-SE" dirty="0"/>
          </a:p>
        </p:txBody>
      </p:sp>
    </p:spTree>
    <p:extLst>
      <p:ext uri="{BB962C8B-B14F-4D97-AF65-F5344CB8AC3E}">
        <p14:creationId xmlns:p14="http://schemas.microsoft.com/office/powerpoint/2010/main" val="13907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Munhälsa</a:t>
            </a:r>
          </a:p>
          <a:p>
            <a:pPr marL="0" indent="0">
              <a:buNone/>
            </a:pPr>
            <a:endParaRPr lang="sv-SE" sz="1200" dirty="0"/>
          </a:p>
          <a:p>
            <a:pPr marL="0" indent="0">
              <a:buNone/>
            </a:pPr>
            <a:r>
              <a:rPr lang="sv-SE" sz="1200" dirty="0">
                <a:cs typeface="Arial"/>
              </a:rPr>
              <a:t>Om barnet ammas helt behövs ingen nappflaska. </a:t>
            </a:r>
          </a:p>
          <a:p>
            <a:pPr marL="0" indent="0">
              <a:buNone/>
            </a:pPr>
            <a:endParaRPr lang="sv-SE" sz="1200" dirty="0">
              <a:cs typeface="Arial"/>
            </a:endParaRPr>
          </a:p>
          <a:p>
            <a:pPr marL="0" indent="0">
              <a:buNone/>
            </a:pPr>
            <a:r>
              <a:rPr lang="sv-SE" sz="1200" dirty="0"/>
              <a:t>Vid matning med nappflaska kan den innehålla utpumpad bröstmjölk, bröstmjölksersättning eller vatten. Inget annat bör ges i nappflaskan. Det finns inget näringsmässigt behov för saft eller några andra sötade eller osötade produkter.</a:t>
            </a:r>
          </a:p>
          <a:p>
            <a:pPr marL="0" indent="0">
              <a:buNone/>
            </a:pPr>
            <a:endParaRPr lang="sv-SE" sz="1200" dirty="0"/>
          </a:p>
          <a:p>
            <a:pPr marL="0" indent="0">
              <a:buNone/>
            </a:pPr>
            <a:r>
              <a:rPr lang="sv-SE" sz="1200" dirty="0"/>
              <a:t>Barns tänder börjar utvecklas redan i mammans mage. En del barn har tänder när de föds, andra får vänta till efter ettårsdagen. </a:t>
            </a:r>
          </a:p>
          <a:p>
            <a:pPr marL="0" indent="0">
              <a:buNone/>
            </a:pPr>
            <a:endParaRPr lang="sv-SE" sz="1200" dirty="0">
              <a:cs typeface="Arial"/>
            </a:endParaRPr>
          </a:p>
          <a:p>
            <a:pPr marL="0" indent="0">
              <a:buNone/>
            </a:pPr>
            <a:r>
              <a:rPr lang="sv-SE" sz="1200" dirty="0"/>
              <a:t>När tänderna börjar komma fram kan det klia i barnets mun. Då kan det kännas skönt att få något att bita på. En del spädbarn tycker att det är skönt när man gnuggar tandraden med ett finger.</a:t>
            </a:r>
          </a:p>
          <a:p>
            <a:pPr marL="0" indent="0">
              <a:buNone/>
            </a:pPr>
            <a:endParaRPr lang="sv-SE" sz="1200" dirty="0">
              <a:cs typeface="Arial"/>
            </a:endParaRPr>
          </a:p>
          <a:p>
            <a:pPr marL="0" indent="0">
              <a:buNone/>
            </a:pPr>
            <a:r>
              <a:rPr lang="sv-SE" sz="1200" dirty="0"/>
              <a:t>Från att första tanden tittar upp är det dags att köpa en liten barntandborste och låta ditt barn vänja sig vid den på ett mjukt och lekfullt sätt.</a:t>
            </a: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9CB3268E-08DA-294F-AFF8-1721903FA5B1}" type="slidenum">
              <a:rPr lang="sv-SE" smtClean="0"/>
              <a:t>5</a:t>
            </a:fld>
            <a:endParaRPr lang="sv-SE" dirty="0"/>
          </a:p>
        </p:txBody>
      </p:sp>
    </p:spTree>
    <p:extLst>
      <p:ext uri="{BB962C8B-B14F-4D97-AF65-F5344CB8AC3E}">
        <p14:creationId xmlns:p14="http://schemas.microsoft.com/office/powerpoint/2010/main" val="26744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 när barnet blir rörligare</a:t>
            </a:r>
          </a:p>
          <a:p>
            <a:pPr marL="0" indent="0">
              <a:buNone/>
            </a:pPr>
            <a:endParaRPr lang="sv-SE" sz="1200" b="1" dirty="0">
              <a:cs typeface="Arial"/>
            </a:endParaRPr>
          </a:p>
          <a:p>
            <a:pPr marL="0" indent="0">
              <a:buNone/>
            </a:pPr>
            <a:r>
              <a:rPr lang="sv-SE" sz="1200" dirty="0">
                <a:cs typeface="Arial"/>
              </a:rPr>
              <a:t>Den</a:t>
            </a:r>
            <a:r>
              <a:rPr lang="sv-SE" sz="1200" dirty="0"/>
              <a:t> vanligaste olyckan I den här åldern är fallskador från skötbord, säng, soffa, barnvagn mm. Även små barn kan sprattla, vända sig så att de kan falla.</a:t>
            </a:r>
          </a:p>
          <a:p>
            <a:pPr marL="0" indent="0">
              <a:buNone/>
            </a:pPr>
            <a:endParaRPr lang="sv-SE" sz="1200" dirty="0">
              <a:cs typeface="Arial"/>
            </a:endParaRPr>
          </a:p>
          <a:p>
            <a:pPr marL="0" indent="0">
              <a:buNone/>
            </a:pPr>
            <a:r>
              <a:rPr lang="sv-SE" sz="1200" dirty="0"/>
              <a:t>Det viktigaste är att försöka undvika fallolyckor genom att vara steget före: </a:t>
            </a:r>
          </a:p>
          <a:p>
            <a:r>
              <a:rPr lang="sv-SE" sz="1200" dirty="0"/>
              <a:t>- lämna aldrig spädbarnet själv på skötbordet, soffa mm.</a:t>
            </a:r>
            <a:endParaRPr lang="sv-SE" sz="1200" dirty="0">
              <a:cs typeface="Arial"/>
            </a:endParaRPr>
          </a:p>
          <a:p>
            <a:r>
              <a:rPr lang="sv-SE" sz="1200" dirty="0"/>
              <a:t>- kontrollera barnvagnen regelbundet.</a:t>
            </a:r>
            <a:endParaRPr lang="sv-SE" sz="1200" dirty="0">
              <a:cs typeface="Arial"/>
            </a:endParaRPr>
          </a:p>
          <a:p>
            <a:r>
              <a:rPr lang="sv-SE" sz="1200" dirty="0"/>
              <a:t>- undvik kvävningsrisker, kom ihåg att barnet gärna vill sätta saker I munnen.</a:t>
            </a:r>
            <a:endParaRPr lang="sv-SE" sz="1200" dirty="0">
              <a:cs typeface="Arial"/>
            </a:endParaRPr>
          </a:p>
          <a:p>
            <a:r>
              <a:rPr lang="sv-SE" sz="1200" dirty="0"/>
              <a:t>- välj leksaker efter ålder</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Säkerhet för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Att förebygga kvävning - Rikshandboken i barnhälsovård (rikshandboken-bhv.se)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 i bil - Rikshandboken i barnhälsovård (rikshandboken-bhv.se)</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endParaRPr lang="sv-SE" sz="1200" dirty="0">
              <a:solidFill>
                <a:srgbClr val="0070C0"/>
              </a:solidFill>
              <a:cs typeface="Arial" panose="020B0604020202020204"/>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78798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Vilka är bästa stunderna med barnet?</a:t>
            </a:r>
          </a:p>
          <a:p>
            <a:pPr marL="0" indent="0">
              <a:buNone/>
            </a:pPr>
            <a:endParaRPr lang="sv-SE" sz="1200" b="1" dirty="0">
              <a:cs typeface="Calibri"/>
            </a:endParaRPr>
          </a:p>
          <a:p>
            <a:pPr marL="0" indent="0">
              <a:buNone/>
            </a:pPr>
            <a:r>
              <a:rPr lang="sv-SE" sz="1200" dirty="0">
                <a:cs typeface="Calibri"/>
              </a:rPr>
              <a:t>Låt gruppen tänka och diskutera kring vilka stunder som är mysigast med just deras barn. </a:t>
            </a:r>
          </a:p>
          <a:p>
            <a:pPr marL="0" indent="0">
              <a:buNone/>
            </a:pPr>
            <a:endParaRPr lang="sv-SE" sz="1200" dirty="0">
              <a:cs typeface="Arial" panose="020B0604020202020204"/>
            </a:endParaRPr>
          </a:p>
          <a:p>
            <a:pPr marL="0" indent="0">
              <a:buNone/>
            </a:pPr>
            <a:r>
              <a:rPr lang="sv-SE" sz="1200" dirty="0">
                <a:cs typeface="Calibri"/>
              </a:rPr>
              <a:t>Låt dem fundera över hur de har det hemma:- </a:t>
            </a:r>
            <a:r>
              <a:rPr lang="sv-SE" sz="1200" dirty="0"/>
              <a:t>Stimulans, överaktivering eller lugn och ro.</a:t>
            </a:r>
          </a:p>
          <a:p>
            <a:pPr marL="0" indent="0">
              <a:buNone/>
            </a:pPr>
            <a:endParaRPr lang="sv-SE" sz="1200" dirty="0">
              <a:cs typeface="Calibri"/>
            </a:endParaRPr>
          </a:p>
          <a:p>
            <a:pPr marL="0" indent="0">
              <a:buNone/>
            </a:pPr>
            <a:r>
              <a:rPr lang="sv-SE" sz="1200" dirty="0"/>
              <a:t>Enbart förälderns närvaro och uppmärksamhet räcker långt.</a:t>
            </a:r>
          </a:p>
          <a:p>
            <a:pPr marL="0" indent="0">
              <a:buNone/>
            </a:pPr>
            <a:endParaRPr lang="sv-SE" sz="1200" dirty="0"/>
          </a:p>
          <a:p>
            <a:pPr marL="0" indent="0">
              <a:buNone/>
            </a:pPr>
            <a:r>
              <a:rPr lang="sv-SE" sz="1200" dirty="0"/>
              <a:t>Kom ihåg att ett spädbarn kan lätt bli överstimulerade av många synintryck, så vid lekar utomhus är det fortfarande bra om bebisen kan se dig och fokusera på dig som en trygg punkt, exempelvis genom att sitta vänd mot dig i barnvagnen när ni är ute. </a:t>
            </a:r>
          </a:p>
          <a:p>
            <a:pPr marL="0" indent="0">
              <a:buNone/>
            </a:pPr>
            <a:endParaRPr lang="sv-SE" sz="1200" dirty="0">
              <a:cs typeface="Calibri"/>
            </a:endParaRPr>
          </a:p>
          <a:p>
            <a:pPr marL="0" indent="0">
              <a:buNone/>
            </a:pPr>
            <a:r>
              <a:rPr lang="sv-SE" sz="1200" u="sng" dirty="0">
                <a:cs typeface="Arial"/>
              </a:rPr>
              <a:t>Nedanstående kan användas som stöd om diskussionen inte kommer igång:</a:t>
            </a:r>
            <a:endParaRPr lang="sv-SE" sz="1200" u="sng" dirty="0"/>
          </a:p>
          <a:p>
            <a:r>
              <a:rPr lang="sv-SE" sz="1200" dirty="0"/>
              <a:t>Barnets grundläggande behov</a:t>
            </a:r>
            <a:endParaRPr lang="sv-SE" sz="1200" dirty="0">
              <a:cs typeface="+mn-lt"/>
            </a:endParaRPr>
          </a:p>
          <a:p>
            <a:r>
              <a:rPr lang="sv-SE" sz="1200" dirty="0"/>
              <a:t>Närhet, omvårdnad</a:t>
            </a:r>
            <a:endParaRPr lang="sv-SE" sz="1200" dirty="0">
              <a:cs typeface="+mn-lt"/>
            </a:endParaRPr>
          </a:p>
          <a:p>
            <a:r>
              <a:rPr lang="sv-SE" sz="1200" dirty="0"/>
              <a:t>Mat</a:t>
            </a:r>
            <a:endParaRPr lang="sv-SE" sz="1200" dirty="0">
              <a:cs typeface="+mn-lt"/>
            </a:endParaRPr>
          </a:p>
          <a:p>
            <a:r>
              <a:rPr lang="sv-SE" sz="1200" dirty="0"/>
              <a:t>Sömn</a:t>
            </a:r>
          </a:p>
          <a:p>
            <a:pPr marL="0" indent="0">
              <a:buNone/>
            </a:pPr>
            <a:endParaRPr lang="sv-SE" sz="1200" dirty="0"/>
          </a:p>
          <a:p>
            <a:pPr marL="0" indent="0">
              <a:spcBef>
                <a:spcPts val="1200"/>
              </a:spcBef>
              <a:buNone/>
            </a:pPr>
            <a:r>
              <a:rPr lang="sv-SE" sz="1200" u="sng" dirty="0">
                <a:cs typeface="Arial"/>
              </a:rPr>
              <a:t>Vad kan man göra med en bebis?</a:t>
            </a:r>
          </a:p>
          <a:p>
            <a:pPr marL="171450" indent="-171450">
              <a:spcBef>
                <a:spcPts val="1200"/>
              </a:spcBef>
              <a:buFont typeface="Wingdings"/>
              <a:buChar char="§"/>
            </a:pPr>
            <a:r>
              <a:rPr lang="sv-SE" sz="1200" dirty="0"/>
              <a:t>Beröring eller baby massage.</a:t>
            </a:r>
            <a:endParaRPr lang="sv-SE" sz="1200" dirty="0">
              <a:cs typeface="Arial"/>
            </a:endParaRPr>
          </a:p>
          <a:p>
            <a:pPr marL="171450" indent="-171450">
              <a:spcBef>
                <a:spcPts val="1200"/>
              </a:spcBef>
              <a:buFont typeface="Wingdings"/>
              <a:buChar char="§"/>
            </a:pPr>
            <a:r>
              <a:rPr lang="sv-SE" sz="1200" dirty="0"/>
              <a:t>Sjung visor för ditt barn och klappa försiktigt takten med barnets händer eller på barnets kropp. </a:t>
            </a:r>
            <a:endParaRPr lang="sv-SE" sz="1200" dirty="0">
              <a:cs typeface="Arial" panose="020B0604020202020204"/>
            </a:endParaRPr>
          </a:p>
          <a:p>
            <a:pPr marL="171450" indent="-171450">
              <a:buFont typeface="Wingdings"/>
              <a:buChar char="§"/>
            </a:pPr>
            <a:r>
              <a:rPr lang="sv-SE" sz="1200" dirty="0"/>
              <a:t>Håll en färgglad leksak framför bebisen och flytta den sakta från sida till sida för att lära bebisen fokusera. </a:t>
            </a:r>
            <a:endParaRPr lang="sv-SE" sz="1200" dirty="0">
              <a:cs typeface="Arial" panose="020B0604020202020204"/>
            </a:endParaRPr>
          </a:p>
          <a:p>
            <a:pPr marL="171450" indent="-171450">
              <a:spcBef>
                <a:spcPts val="1200"/>
              </a:spcBef>
              <a:buFont typeface="Wingdings"/>
              <a:buChar char="§"/>
            </a:pPr>
            <a:r>
              <a:rPr lang="sv-SE" sz="1200" dirty="0"/>
              <a:t>Grunden för kommunikation grundläggs när man pratar, leker och läser tillsammans. </a:t>
            </a:r>
            <a:endParaRPr lang="sv-SE" sz="1200" dirty="0">
              <a:cs typeface="Arial"/>
            </a:endParaRPr>
          </a:p>
          <a:p>
            <a:pPr>
              <a:spcBef>
                <a:spcPts val="1200"/>
              </a:spcBef>
            </a:pPr>
            <a:endParaRPr lang="sv-SE" sz="1200" b="1" dirty="0">
              <a:cs typeface="Arial"/>
            </a:endParaRPr>
          </a:p>
          <a:p>
            <a:pPr>
              <a:spcBef>
                <a:spcPts val="1200"/>
              </a:spcBef>
            </a:pPr>
            <a:endParaRPr lang="sv-SE" sz="1200" dirty="0">
              <a:cs typeface="Arial"/>
            </a:endParaRPr>
          </a:p>
          <a:p>
            <a:endParaRPr lang="sv-SE" sz="1200" dirty="0">
              <a:cs typeface="Arial"/>
            </a:endParaRPr>
          </a:p>
          <a:p>
            <a:pPr>
              <a:spcBef>
                <a:spcPts val="1200"/>
              </a:spcBef>
            </a:pPr>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83839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Förkylningar</a:t>
            </a:r>
          </a:p>
          <a:p>
            <a:pPr marL="0" indent="0">
              <a:buNone/>
            </a:pPr>
            <a:endParaRPr lang="sv-SE" sz="1200" b="1" dirty="0"/>
          </a:p>
          <a:p>
            <a:pPr marL="0" indent="0">
              <a:buNone/>
            </a:pPr>
            <a:r>
              <a:rPr lang="sv-SE" sz="1200" dirty="0"/>
              <a:t>Spädbarn blir inte så lätt förkylda det första halvåret eftersom de har ett visst skydd av antikroppar som överförts från mamman under graviditeten. Amning innebär också ett visst skydd mot vanliga förkylningar, detta gäller även för de mödrar som inte hel-ammar. Det är durationen som har större betydelse än exklusiviteten.</a:t>
            </a:r>
          </a:p>
          <a:p>
            <a:pPr marL="0" indent="0">
              <a:buNone/>
            </a:pPr>
            <a:endParaRPr lang="sv-SE" sz="1200" dirty="0"/>
          </a:p>
          <a:p>
            <a:pPr marL="0" indent="0">
              <a:buNone/>
            </a:pPr>
            <a:r>
              <a:rPr lang="sv-SE" sz="1200" dirty="0"/>
              <a:t>Ett nyfött barn har ett gediget immunförsvar tack vare att fostret har haft tillgång till mammans alla antikroppar under graviditeten. Dessa antikroppar finns kvar i ungefär sex månader efter födseln och hjälper till att skydda bebisen i början</a:t>
            </a:r>
          </a:p>
          <a:p>
            <a:pPr marL="0" indent="0">
              <a:buNone/>
            </a:pPr>
            <a:r>
              <a:rPr lang="sv-SE" sz="1200" dirty="0"/>
              <a:t>Ja, barn som ammas kan bli förkylda även om bröstmjölken erbjuder ett visst skydd.</a:t>
            </a:r>
          </a:p>
          <a:p>
            <a:pPr marL="0" indent="0">
              <a:buNone/>
            </a:pPr>
            <a:endParaRPr lang="sv-SE" sz="1200" b="1" dirty="0"/>
          </a:p>
          <a:p>
            <a:pPr marL="0" indent="0">
              <a:buNone/>
            </a:pPr>
            <a:r>
              <a:rPr lang="sv-SE" sz="1200" dirty="0"/>
              <a:t>Ammade barn får ett generellt bättre immunförsvar och kan besegra utifrån kommande infektioner mer effektivt, även efter amningens slut. När mamman ammar vandrar vita blodkroppar som mött smittämnen i hennes tarm till hennes bröstkörtlar där de bildar slemhinneskyddande antikroppar som hamnar i det ammade barnets tarm. Det skyddar inte barnet helt mot sjukdomar, men de skyddande egenskaperna hos bröstmjölk innebär att ammande barn blir sjuka mer sällan och blir friska snabbare jämfört med barn som matas med bröstmjölksersättning. </a:t>
            </a:r>
          </a:p>
          <a:p>
            <a:pPr marL="0" indent="0">
              <a:buNone/>
            </a:pPr>
            <a:endParaRPr lang="sv-SE" sz="1200" dirty="0">
              <a:cs typeface="Arial" panose="020B0604020202020204"/>
            </a:endParaRPr>
          </a:p>
          <a:p>
            <a:pPr marL="0" indent="0">
              <a:buNone/>
            </a:pPr>
            <a:r>
              <a:rPr lang="sv-SE" sz="1200" u="sng" dirty="0"/>
              <a:t>Berätta kort om vad man kan göra och när ska jag söka sjukvård för mitt barn:</a:t>
            </a:r>
            <a:endParaRPr lang="sv-SE" sz="1200" u="sng" dirty="0">
              <a:cs typeface="Arial" panose="020B0604020202020204"/>
            </a:endParaRPr>
          </a:p>
          <a:p>
            <a:r>
              <a:rPr lang="sv-SE" sz="1200" dirty="0"/>
              <a:t>- Feber, förkylningar, öroninflammation: om barnet har feber mer än 3 dagar</a:t>
            </a:r>
          </a:p>
          <a:p>
            <a:endParaRPr lang="sv-SE" sz="1200" dirty="0">
              <a:cs typeface="Arial" panose="020B0604020202020204"/>
            </a:endParaRPr>
          </a:p>
          <a:p>
            <a:r>
              <a:rPr lang="sv-SE" sz="1200" dirty="0"/>
              <a:t>Förstoppning: ersättning/amning, magmassage</a:t>
            </a:r>
            <a:endParaRPr lang="sv-SE" sz="1200" dirty="0">
              <a:cs typeface="Arial" panose="020B0604020202020204"/>
            </a:endParaRPr>
          </a:p>
          <a:p>
            <a:endParaRPr lang="sv-SE" sz="1200" b="1" dirty="0"/>
          </a:p>
          <a:p>
            <a:endParaRPr lang="sv-SE" sz="1200" dirty="0"/>
          </a:p>
          <a:p>
            <a:pPr marL="0" indent="0">
              <a:buNone/>
            </a:pPr>
            <a:r>
              <a:rPr lang="sv-SE" sz="1200" u="sng" dirty="0"/>
              <a:t>Viktiga frågor att ställa</a:t>
            </a:r>
            <a:r>
              <a:rPr lang="sv-SE" sz="1200" b="1" u="sng" dirty="0"/>
              <a:t> </a:t>
            </a:r>
            <a:r>
              <a:rPr lang="sv-SE" sz="1200" u="sng" dirty="0"/>
              <a:t>sig själv när man är orolig</a:t>
            </a:r>
            <a:endParaRPr lang="sv-SE" sz="1200" u="sng" dirty="0">
              <a:cs typeface="Arial"/>
            </a:endParaRPr>
          </a:p>
          <a:p>
            <a:pPr marL="171450" indent="-171450">
              <a:buFont typeface="Arial" panose="020B0604020202020204" pitchFamily="34" charset="0"/>
              <a:buChar char="•"/>
            </a:pPr>
            <a:r>
              <a:rPr lang="sv-SE" sz="1200" dirty="0"/>
              <a:t>Äter barnet som tidigare?</a:t>
            </a:r>
            <a:endParaRPr lang="sv-SE" sz="1200" dirty="0">
              <a:cs typeface="Arial"/>
            </a:endParaRPr>
          </a:p>
          <a:p>
            <a:pPr marL="171450" indent="-171450">
              <a:buFont typeface="Arial" panose="020B0604020202020204" pitchFamily="34" charset="0"/>
              <a:buChar char="•"/>
            </a:pPr>
            <a:r>
              <a:rPr lang="sv-SE" sz="1200" dirty="0"/>
              <a:t>Ger barnet kontakt som vanligt? Är det slött? Irritabelt?</a:t>
            </a:r>
            <a:endParaRPr lang="sv-SE" sz="1200" dirty="0">
              <a:cs typeface="Arial"/>
            </a:endParaRPr>
          </a:p>
          <a:p>
            <a:pPr marL="171450" indent="-171450">
              <a:buFont typeface="Arial" panose="020B0604020202020204" pitchFamily="34" charset="0"/>
              <a:buChar char="•"/>
            </a:pPr>
            <a:r>
              <a:rPr lang="sv-SE" sz="1200" dirty="0"/>
              <a:t>Har barnet feber?</a:t>
            </a:r>
            <a:endParaRPr lang="sv-SE" sz="1200" dirty="0">
              <a:cs typeface="Arial"/>
            </a:endParaRPr>
          </a:p>
          <a:p>
            <a:pPr marL="171450" indent="-171450">
              <a:buFont typeface="Arial" panose="020B0604020202020204" pitchFamily="34" charset="0"/>
              <a:buChar char="•"/>
            </a:pPr>
            <a:r>
              <a:rPr lang="sv-SE" sz="1200" dirty="0"/>
              <a:t>Har barnet utslag? Bleknar utslagen när man trycker på dem? </a:t>
            </a:r>
            <a:endParaRPr lang="sv-SE" sz="1200" dirty="0">
              <a:cs typeface="Arial"/>
            </a:endParaRPr>
          </a:p>
          <a:p>
            <a:pPr marL="0" indent="0">
              <a:buNone/>
            </a:pPr>
            <a:endParaRPr lang="sv-SE" sz="1200" dirty="0">
              <a:cs typeface="Arial"/>
            </a:endParaRPr>
          </a:p>
          <a:p>
            <a:pPr marL="0" indent="0">
              <a:buNone/>
            </a:pPr>
            <a:r>
              <a:rPr lang="sv-SE" sz="1200" u="sng" dirty="0"/>
              <a:t>Förslagsvis: </a:t>
            </a:r>
          </a:p>
          <a:p>
            <a:pPr marL="171450" indent="-171450">
              <a:buFont typeface="Arial"/>
              <a:buChar char="•"/>
            </a:pPr>
            <a:r>
              <a:rPr lang="sv-SE" sz="1200" dirty="0"/>
              <a:t>Höj huvudänden</a:t>
            </a:r>
            <a:endParaRPr lang="sv-SE" sz="1200" dirty="0">
              <a:cs typeface="Arial"/>
            </a:endParaRPr>
          </a:p>
          <a:p>
            <a:pPr marL="171450" indent="-171450">
              <a:buFont typeface="Arial"/>
              <a:buChar char="•"/>
            </a:pPr>
            <a:r>
              <a:rPr lang="sv-SE" sz="1200" dirty="0"/>
              <a:t>Svalt i rummet</a:t>
            </a:r>
          </a:p>
          <a:p>
            <a:pPr marL="171450" indent="-171450">
              <a:buFont typeface="Arial"/>
              <a:buChar char="•"/>
            </a:pPr>
            <a:r>
              <a:rPr lang="sv-SE" sz="1200" dirty="0"/>
              <a:t>Barnet behöver dricka mycket, ammas något oftare</a:t>
            </a:r>
          </a:p>
          <a:p>
            <a:pPr marL="171450" indent="-171450">
              <a:buFont typeface="Arial"/>
              <a:buChar char="•"/>
            </a:pPr>
            <a:r>
              <a:rPr lang="sv-SE" sz="1200" dirty="0"/>
              <a:t>Man kan använda näs sug</a:t>
            </a:r>
            <a:endParaRPr lang="sv-SE" sz="1200" dirty="0">
              <a:cs typeface="Arial"/>
            </a:endParaRPr>
          </a:p>
          <a:p>
            <a:pPr marL="171450" indent="-171450">
              <a:buFont typeface="Arial"/>
              <a:buChar char="•"/>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Förkylning hos barn - 1177</a:t>
            </a:r>
            <a:endParaRPr lang="sv-SE" sz="1200" dirty="0">
              <a:solidFill>
                <a:srgbClr val="0070C0"/>
              </a:solidFill>
            </a:endParaRPr>
          </a:p>
          <a:p>
            <a:pPr>
              <a:spcBef>
                <a:spcPts val="1200"/>
              </a:spcBef>
            </a:pPr>
            <a:endParaRPr lang="sv-SE" sz="1200" dirty="0">
              <a:cs typeface="Arial"/>
            </a:endParaRPr>
          </a:p>
          <a:p>
            <a:pPr>
              <a:spcBef>
                <a:spcPts val="1200"/>
              </a:spcBef>
            </a:pPr>
            <a:endParaRPr lang="sv-SE" sz="1200" dirty="0">
              <a:cs typeface="Arial"/>
            </a:endParaRPr>
          </a:p>
          <a:p>
            <a:pPr>
              <a:spcBef>
                <a:spcPts val="1200"/>
              </a:spcBef>
            </a:pPr>
            <a:endParaRPr lang="sv-SE" sz="1200" dirty="0">
              <a:cs typeface="Arial"/>
            </a:endParaRPr>
          </a:p>
          <a:p>
            <a:pPr>
              <a:spcBef>
                <a:spcPts val="1200"/>
              </a:spcBef>
            </a:pPr>
            <a:endParaRPr lang="en-US" b="1"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234670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Vaccinationer under barnets första fem levnadsår</a:t>
            </a:r>
          </a:p>
          <a:p>
            <a:pPr marL="0" indent="0">
              <a:buNone/>
            </a:pPr>
            <a:endParaRPr lang="sv-SE" sz="1200" dirty="0">
              <a:cs typeface="Arial"/>
            </a:endParaRPr>
          </a:p>
          <a:p>
            <a:pPr marL="0" indent="0">
              <a:buNone/>
            </a:pPr>
            <a:r>
              <a:rPr lang="sv-SE" sz="1200" dirty="0">
                <a:cs typeface="Arial"/>
              </a:rPr>
              <a:t>Extra bild kan användas vid behov, </a:t>
            </a:r>
            <a:r>
              <a:rPr lang="sv-SE" sz="1200" dirty="0"/>
              <a:t>behöver inte visas i det obligatoriska bildspelet.</a:t>
            </a:r>
          </a:p>
          <a:p>
            <a:pPr marL="0" indent="0">
              <a:buNone/>
            </a:pPr>
            <a:endParaRPr lang="sv-SE" sz="1200" dirty="0"/>
          </a:p>
          <a:p>
            <a:pPr marL="0" indent="0">
              <a:buNone/>
            </a:pPr>
            <a:r>
              <a:rPr lang="sv-SE" sz="1200" dirty="0">
                <a:cs typeface="Arial"/>
              </a:rPr>
              <a:t>Barn kan få feber och uppleva smärta vid vaccination</a:t>
            </a: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Barnvaccinationsprogram – Allmänt program för barn — Folkhälsomyndigheten (folkhalsomyndigheten.se)</a:t>
            </a:r>
          </a:p>
          <a:p>
            <a:endParaRPr lang="sv-SE" dirty="0">
              <a:cs typeface="Arial"/>
            </a:endParaRPr>
          </a:p>
        </p:txBody>
      </p:sp>
      <p:sp>
        <p:nvSpPr>
          <p:cNvPr id="4" name="Platshållare för bildnummer 3"/>
          <p:cNvSpPr>
            <a:spLocks noGrp="1"/>
          </p:cNvSpPr>
          <p:nvPr>
            <p:ph type="sldNum" sz="quarter" idx="5"/>
          </p:nvPr>
        </p:nvSpPr>
        <p:spPr/>
        <p:txBody>
          <a:bodyPr/>
          <a:lstStyle/>
          <a:p>
            <a:fld id="{9CB3268E-08DA-294F-AFF8-1721903FA5B1}" type="slidenum">
              <a:rPr lang="sv-SE" smtClean="0"/>
              <a:t>13</a:t>
            </a:fld>
            <a:endParaRPr lang="sv-SE" dirty="0"/>
          </a:p>
        </p:txBody>
      </p:sp>
    </p:spTree>
    <p:extLst>
      <p:ext uri="{BB962C8B-B14F-4D97-AF65-F5344CB8AC3E}">
        <p14:creationId xmlns:p14="http://schemas.microsoft.com/office/powerpoint/2010/main" val="94139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20978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dirty="0">
                <a:ea typeface="Times New Roman" panose="02020603050405020304" pitchFamily="18" charset="0"/>
                <a:cs typeface="Arial"/>
              </a:rPr>
              <a:t>Välkommen till barnhälsovårdens</a:t>
            </a:r>
            <a:br>
              <a:rPr lang="sv-SE" sz="3600" kern="0" dirty="0">
                <a:ea typeface="Times New Roman" panose="02020603050405020304" pitchFamily="18" charset="0"/>
                <a:cs typeface="Arial"/>
              </a:rPr>
            </a:br>
            <a:r>
              <a:rPr lang="sv-SE" sz="3600" kern="0" dirty="0">
                <a:ea typeface="Times New Roman" panose="02020603050405020304" pitchFamily="18" charset="0"/>
                <a:cs typeface="Arial"/>
              </a:rPr>
              <a:t>föräldragruppsverksamhet</a:t>
            </a:r>
            <a:br>
              <a:rPr lang="sv-SE" sz="3600" kern="0" dirty="0">
                <a:ea typeface="Times New Roman" panose="02020603050405020304" pitchFamily="18" charset="0"/>
              </a:rPr>
            </a:br>
            <a:br>
              <a:rPr lang="sv-SE" sz="2000" dirty="0"/>
            </a:br>
            <a:r>
              <a:rPr lang="sv-SE" sz="2000" dirty="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D16-1B75-D97A-D74D-FB69760F9557}"/>
              </a:ext>
            </a:extLst>
          </p:cNvPr>
          <p:cNvSpPr>
            <a:spLocks noGrp="1"/>
          </p:cNvSpPr>
          <p:nvPr>
            <p:ph type="title"/>
          </p:nvPr>
        </p:nvSpPr>
        <p:spPr/>
        <p:txBody>
          <a:bodyPr/>
          <a:lstStyle/>
          <a:p>
            <a:r>
              <a:rPr lang="sv-SE" dirty="0">
                <a:cs typeface="Arial"/>
              </a:rPr>
              <a:t>Feber och förkylningar</a:t>
            </a:r>
            <a:endParaRPr lang="sv-SE" dirty="0"/>
          </a:p>
        </p:txBody>
      </p:sp>
    </p:spTree>
    <p:extLst>
      <p:ext uri="{BB962C8B-B14F-4D97-AF65-F5344CB8AC3E}">
        <p14:creationId xmlns:p14="http://schemas.microsoft.com/office/powerpoint/2010/main" val="173213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E100A-FE41-A444-A49A-5B2FFA6F4C8C}"/>
              </a:ext>
            </a:extLst>
          </p:cNvPr>
          <p:cNvSpPr>
            <a:spLocks noGrp="1"/>
          </p:cNvSpPr>
          <p:nvPr>
            <p:ph type="title"/>
          </p:nvPr>
        </p:nvSpPr>
        <p:spPr/>
        <p:txBody>
          <a:bodyPr/>
          <a:lstStyle/>
          <a:p>
            <a:r>
              <a:rPr lang="sv-SE" dirty="0">
                <a:cs typeface="Arial"/>
              </a:rPr>
              <a:t>Förkylningar</a:t>
            </a:r>
          </a:p>
        </p:txBody>
      </p:sp>
      <p:sp>
        <p:nvSpPr>
          <p:cNvPr id="3" name="Platshållare för innehåll 2">
            <a:extLst>
              <a:ext uri="{FF2B5EF4-FFF2-40B4-BE49-F238E27FC236}">
                <a16:creationId xmlns:a16="http://schemas.microsoft.com/office/drawing/2014/main" id="{D3157465-BF42-B94B-91C2-41252FC571D6}"/>
              </a:ext>
            </a:extLst>
          </p:cNvPr>
          <p:cNvSpPr>
            <a:spLocks noGrp="1"/>
          </p:cNvSpPr>
          <p:nvPr>
            <p:ph sz="quarter" idx="13"/>
          </p:nvPr>
        </p:nvSpPr>
        <p:spPr>
          <a:xfrm>
            <a:off x="803275" y="1665288"/>
            <a:ext cx="5765317" cy="4387642"/>
          </a:xfrm>
        </p:spPr>
        <p:txBody>
          <a:bodyPr vert="horz" lIns="0" tIns="0" rIns="0" bIns="0" rtlCol="0" anchor="t">
            <a:noAutofit/>
          </a:bodyPr>
          <a:lstStyle/>
          <a:p>
            <a:pPr>
              <a:spcBef>
                <a:spcPts val="0"/>
              </a:spcBef>
            </a:pPr>
            <a:r>
              <a:rPr lang="sv-SE" dirty="0">
                <a:solidFill>
                  <a:srgbClr val="2D2829"/>
                </a:solidFill>
                <a:latin typeface="Arial"/>
                <a:cs typeface="Arial"/>
              </a:rPr>
              <a:t>De allra flesta barn blir förkylda någon gång.</a:t>
            </a:r>
            <a:br>
              <a:rPr lang="sv-SE" dirty="0">
                <a:solidFill>
                  <a:srgbClr val="2D2829"/>
                </a:solidFill>
                <a:latin typeface="Arial"/>
                <a:cs typeface="Arial"/>
              </a:rPr>
            </a:br>
            <a:endParaRPr lang="sv-SE" dirty="0">
              <a:cs typeface="Arial" panose="020B0604020202020204"/>
            </a:endParaRPr>
          </a:p>
          <a:p>
            <a:pPr>
              <a:spcBef>
                <a:spcPts val="0"/>
              </a:spcBef>
            </a:pPr>
            <a:r>
              <a:rPr lang="sv-SE" dirty="0">
                <a:solidFill>
                  <a:srgbClr val="2D2829"/>
                </a:solidFill>
                <a:latin typeface="Arial"/>
                <a:cs typeface="Arial"/>
              </a:rPr>
              <a:t>Besvären brukar gå över av sig själv. </a:t>
            </a:r>
            <a:endParaRPr lang="sv-SE" dirty="0">
              <a:solidFill>
                <a:srgbClr val="000000"/>
              </a:solidFill>
              <a:latin typeface="Arial"/>
              <a:cs typeface="Arial"/>
            </a:endParaRPr>
          </a:p>
          <a:p>
            <a:pPr>
              <a:spcBef>
                <a:spcPts val="0"/>
              </a:spcBef>
            </a:pPr>
            <a:endParaRPr lang="sv-SE" dirty="0">
              <a:solidFill>
                <a:srgbClr val="2D2829"/>
              </a:solidFill>
              <a:latin typeface="Arial"/>
              <a:cs typeface="Arial"/>
            </a:endParaRPr>
          </a:p>
          <a:p>
            <a:pPr marL="0" indent="0">
              <a:spcBef>
                <a:spcPts val="0"/>
              </a:spcBef>
              <a:buNone/>
            </a:pPr>
            <a:r>
              <a:rPr lang="sv-SE" b="1" dirty="0">
                <a:solidFill>
                  <a:srgbClr val="2D2829"/>
                </a:solidFill>
                <a:latin typeface="Arial"/>
                <a:cs typeface="Arial"/>
              </a:rPr>
              <a:t>Är du orolig kan du kontakta BVC,  vårdcentralen eller en jourmottagning.</a:t>
            </a:r>
            <a:endParaRPr lang="sv-SE" b="1" dirty="0">
              <a:cs typeface="Arial"/>
            </a:endParaRPr>
          </a:p>
          <a:p>
            <a:pPr marL="287655" indent="-287655">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
        <p:nvSpPr>
          <p:cNvPr id="9" name="Platshållare för sidfot 4">
            <a:extLst>
              <a:ext uri="{FF2B5EF4-FFF2-40B4-BE49-F238E27FC236}">
                <a16:creationId xmlns:a16="http://schemas.microsoft.com/office/drawing/2014/main" id="{BEC3067D-478C-714A-87BD-6B2101049C50}"/>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4" name="Platshållare för innehåll 5">
            <a:extLst>
              <a:ext uri="{FF2B5EF4-FFF2-40B4-BE49-F238E27FC236}">
                <a16:creationId xmlns:a16="http://schemas.microsoft.com/office/drawing/2014/main" id="{1FA25E49-D09D-590F-B97C-074AB6EF9B23}"/>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 name="Bildobjekt 9">
            <a:extLst>
              <a:ext uri="{FF2B5EF4-FFF2-40B4-BE49-F238E27FC236}">
                <a16:creationId xmlns:a16="http://schemas.microsoft.com/office/drawing/2014/main" id="{6D6A5C0B-5C71-504B-9E89-74AA82B8BB67}"/>
              </a:ext>
            </a:extLst>
          </p:cNvPr>
          <p:cNvPicPr>
            <a:picLocks noChangeAspect="1"/>
          </p:cNvPicPr>
          <p:nvPr/>
        </p:nvPicPr>
        <p:blipFill>
          <a:blip r:embed="rId4"/>
          <a:stretch>
            <a:fillRect/>
          </a:stretch>
        </p:blipFill>
        <p:spPr>
          <a:xfrm>
            <a:off x="9241971" y="813771"/>
            <a:ext cx="2391892" cy="2391892"/>
          </a:xfrm>
          <a:prstGeom prst="rect">
            <a:avLst/>
          </a:prstGeom>
        </p:spPr>
      </p:pic>
      <p:sp>
        <p:nvSpPr>
          <p:cNvPr id="7" name="Platshållare för datum 2">
            <a:extLst>
              <a:ext uri="{FF2B5EF4-FFF2-40B4-BE49-F238E27FC236}">
                <a16:creationId xmlns:a16="http://schemas.microsoft.com/office/drawing/2014/main" id="{C472328A-30DD-DA33-03D8-0BB7FEFFFB85}"/>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CF28F1BC-00EC-3DBD-F5C5-25EF3CF0A52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pic>
        <p:nvPicPr>
          <p:cNvPr id="5" name="Bildobjekt 5">
            <a:extLst>
              <a:ext uri="{FF2B5EF4-FFF2-40B4-BE49-F238E27FC236}">
                <a16:creationId xmlns:a16="http://schemas.microsoft.com/office/drawing/2014/main" id="{6D65DEE9-F8E7-D874-4EA3-2BD7511776F6}"/>
              </a:ext>
            </a:extLst>
          </p:cNvPr>
          <p:cNvPicPr>
            <a:picLocks noChangeAspect="1"/>
          </p:cNvPicPr>
          <p:nvPr/>
        </p:nvPicPr>
        <p:blipFill>
          <a:blip r:embed="rId5"/>
          <a:stretch>
            <a:fillRect/>
          </a:stretch>
        </p:blipFill>
        <p:spPr>
          <a:xfrm>
            <a:off x="8015377" y="2153748"/>
            <a:ext cx="2140994" cy="3491972"/>
          </a:xfrm>
          <a:prstGeom prst="rect">
            <a:avLst/>
          </a:prstGeom>
        </p:spPr>
      </p:pic>
    </p:spTree>
    <p:extLst>
      <p:ext uri="{BB962C8B-B14F-4D97-AF65-F5344CB8AC3E}">
        <p14:creationId xmlns:p14="http://schemas.microsoft.com/office/powerpoint/2010/main" val="280653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D16-1B75-D97A-D74D-FB69760F9557}"/>
              </a:ext>
            </a:extLst>
          </p:cNvPr>
          <p:cNvSpPr>
            <a:spLocks noGrp="1"/>
          </p:cNvSpPr>
          <p:nvPr>
            <p:ph type="title"/>
          </p:nvPr>
        </p:nvSpPr>
        <p:spPr/>
        <p:txBody>
          <a:bodyPr/>
          <a:lstStyle/>
          <a:p>
            <a:r>
              <a:rPr lang="sv-SE" dirty="0">
                <a:cs typeface="Arial"/>
              </a:rPr>
              <a:t>Övrig information och råd</a:t>
            </a:r>
            <a:endParaRPr lang="sv-SE" dirty="0"/>
          </a:p>
        </p:txBody>
      </p:sp>
    </p:spTree>
    <p:extLst>
      <p:ext uri="{BB962C8B-B14F-4D97-AF65-F5344CB8AC3E}">
        <p14:creationId xmlns:p14="http://schemas.microsoft.com/office/powerpoint/2010/main" val="319382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4013800474"/>
              </p:ext>
            </p:extLst>
          </p:nvPr>
        </p:nvGraphicFramePr>
        <p:xfrm>
          <a:off x="1497051" y="2224905"/>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0">
                <a:tc>
                  <a:txBody>
                    <a:bodyPr/>
                    <a:lstStyle/>
                    <a:p>
                      <a:r>
                        <a:rPr lang="sv-SE" sz="1400" dirty="0">
                          <a:effectLst/>
                        </a:rPr>
                        <a:t>Barnets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dirty="0">
                          <a:latin typeface="Arial"/>
                          <a:cs typeface="Arial"/>
                        </a:rPr>
                        <a:t>Dos 3</a:t>
                      </a:r>
                      <a:endParaRPr lang="sv-SE" sz="1400" b="0">
                        <a:latin typeface="Arial"/>
                        <a:cs typeface="Arial"/>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2" name="Rubrik 1">
            <a:extLst>
              <a:ext uri="{FF2B5EF4-FFF2-40B4-BE49-F238E27FC236}">
                <a16:creationId xmlns:a16="http://schemas.microsoft.com/office/drawing/2014/main" id="{0936138A-79C6-A346-A68A-212C81AFE4AF}"/>
              </a:ext>
            </a:extLst>
          </p:cNvPr>
          <p:cNvSpPr>
            <a:spLocks noGrp="1"/>
          </p:cNvSpPr>
          <p:nvPr>
            <p:ph type="title"/>
          </p:nvPr>
        </p:nvSpPr>
        <p:spPr/>
        <p:txBody>
          <a:bodyPr/>
          <a:lstStyle/>
          <a:p>
            <a:pPr algn="ctr"/>
            <a:br>
              <a:rPr lang="sv-SE" dirty="0"/>
            </a:br>
            <a:r>
              <a:rPr lang="sv-SE" dirty="0"/>
              <a:t>Vaccinationer under barnets första </a:t>
            </a:r>
            <a:br>
              <a:rPr lang="sv-SE" dirty="0"/>
            </a:br>
            <a:r>
              <a:rPr lang="sv-SE" dirty="0"/>
              <a:t>fem levnadsår</a:t>
            </a:r>
          </a:p>
        </p:txBody>
      </p:sp>
      <p:sp>
        <p:nvSpPr>
          <p:cNvPr id="8" name="Platshållare för sidfot 4">
            <a:extLst>
              <a:ext uri="{FF2B5EF4-FFF2-40B4-BE49-F238E27FC236}">
                <a16:creationId xmlns:a16="http://schemas.microsoft.com/office/drawing/2014/main" id="{C7815A8A-9CAE-E74E-A9BF-F84C6E783DCE}"/>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sp>
        <p:nvSpPr>
          <p:cNvPr id="6" name="Platshållare för datum 2">
            <a:extLst>
              <a:ext uri="{FF2B5EF4-FFF2-40B4-BE49-F238E27FC236}">
                <a16:creationId xmlns:a16="http://schemas.microsoft.com/office/drawing/2014/main" id="{A6F87719-BF2A-899D-4E9A-27010B3BD103}"/>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9" name="Platshållare för bildnummer 4">
            <a:extLst>
              <a:ext uri="{FF2B5EF4-FFF2-40B4-BE49-F238E27FC236}">
                <a16:creationId xmlns:a16="http://schemas.microsoft.com/office/drawing/2014/main" id="{70B77D2B-4BBB-AA5A-EDD8-1471E1133CF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14</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Platshållare för sidfot 4">
            <a:extLst>
              <a:ext uri="{FF2B5EF4-FFF2-40B4-BE49-F238E27FC236}">
                <a16:creationId xmlns:a16="http://schemas.microsoft.com/office/drawing/2014/main" id="{2962ABD7-C9DD-6548-ABB5-6C2C2E61BC92}"/>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sp>
        <p:nvSpPr>
          <p:cNvPr id="5" name="Platshållare för innehåll 2">
            <a:extLst>
              <a:ext uri="{FF2B5EF4-FFF2-40B4-BE49-F238E27FC236}">
                <a16:creationId xmlns:a16="http://schemas.microsoft.com/office/drawing/2014/main" id="{315AC2F1-7ADA-04A8-9F89-3D4EA78ED448}"/>
              </a:ext>
            </a:extLst>
          </p:cNvPr>
          <p:cNvSpPr txBox="1">
            <a:spLocks/>
          </p:cNvSpPr>
          <p:nvPr/>
        </p:nvSpPr>
        <p:spPr>
          <a:xfrm>
            <a:off x="805489" y="1665888"/>
            <a:ext cx="7986086"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dirty="0">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dirty="0">
              <a:solidFill>
                <a:srgbClr val="2D2829"/>
              </a:solidFill>
              <a:latin typeface="Arial"/>
              <a:cs typeface="Arial"/>
            </a:endParaRPr>
          </a:p>
          <a:p>
            <a:pPr marL="287655" indent="-287655">
              <a:spcBef>
                <a:spcPts val="0"/>
              </a:spcBef>
            </a:pPr>
            <a:r>
              <a:rPr lang="sv-SE" dirty="0">
                <a:solidFill>
                  <a:srgbClr val="2D2829"/>
                </a:solidFill>
                <a:latin typeface="Arial"/>
                <a:cs typeface="Arial"/>
              </a:rPr>
              <a:t>1177 är ett telefonnummer du kan ringa för sjukvårdsrådgivning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205666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dirty="0">
                <a:latin typeface="Arial"/>
                <a:cs typeface="Arial"/>
              </a:rPr>
              <a:t>Producerat av regionkontorets strategiska barnhälsovård 2023</a:t>
            </a:r>
            <a:br>
              <a:rPr lang="sv-SE" sz="1600" b="1" dirty="0">
                <a:latin typeface="Arial"/>
                <a:cs typeface="Arial"/>
              </a:rPr>
            </a:br>
            <a:br>
              <a:rPr lang="sv-SE" sz="1600" b="1" dirty="0">
                <a:latin typeface="Arial"/>
                <a:cs typeface="Arial"/>
              </a:rPr>
            </a:br>
            <a:r>
              <a:rPr lang="sv-SE" sz="1600" dirty="0">
                <a:solidFill>
                  <a:srgbClr val="2D2829"/>
                </a:solidFill>
                <a:latin typeface="Arial"/>
                <a:cs typeface="Arial"/>
              </a:rPr>
              <a:t>Gerd Almquist-</a:t>
            </a:r>
            <a:r>
              <a:rPr lang="sv-SE" sz="1600" dirty="0" err="1">
                <a:solidFill>
                  <a:srgbClr val="2D2829"/>
                </a:solidFill>
                <a:latin typeface="Arial"/>
                <a:cs typeface="Arial"/>
              </a:rPr>
              <a:t>Tangen</a:t>
            </a:r>
            <a:r>
              <a:rPr lang="sv-SE" sz="1600" dirty="0">
                <a:solidFill>
                  <a:srgbClr val="2D2829"/>
                </a:solidFill>
                <a:latin typeface="Arial"/>
                <a:cs typeface="Arial"/>
              </a:rPr>
              <a:t>, barnhälsovårdsstrateg</a:t>
            </a:r>
            <a:br>
              <a:rPr lang="sv-SE" sz="1600" dirty="0">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latin typeface="Arial"/>
                <a:cs typeface="Arial"/>
              </a:rPr>
            </a:br>
            <a:br>
              <a:rPr lang="sv-SE" sz="1600" dirty="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15</a:t>
            </a:fld>
            <a:endParaRPr lang="sv-SE"/>
          </a:p>
        </p:txBody>
      </p:sp>
    </p:spTree>
    <p:extLst>
      <p:ext uri="{BB962C8B-B14F-4D97-AF65-F5344CB8AC3E}">
        <p14:creationId xmlns:p14="http://schemas.microsoft.com/office/powerpoint/2010/main" val="25814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3F4503E9-156C-AC6B-FEE5-7C9652E6EEA4}"/>
              </a:ext>
            </a:extLst>
          </p:cNvPr>
          <p:cNvPicPr>
            <a:picLocks noChangeAspect="1"/>
          </p:cNvPicPr>
          <p:nvPr/>
        </p:nvPicPr>
        <p:blipFill rotWithShape="1">
          <a:blip r:embed="rId3"/>
          <a:srcRect l="-5435" t="359" r="68990" b="20762"/>
          <a:stretch/>
        </p:blipFill>
        <p:spPr>
          <a:xfrm rot="5400000">
            <a:off x="3926282" y="-1927442"/>
            <a:ext cx="4339437" cy="12192001"/>
          </a:xfrm>
          <a:prstGeom prst="rect">
            <a:avLst/>
          </a:prstGeom>
        </p:spPr>
      </p:pic>
      <p:sp>
        <p:nvSpPr>
          <p:cNvPr id="2" name="Rubrik 1">
            <a:extLst>
              <a:ext uri="{FF2B5EF4-FFF2-40B4-BE49-F238E27FC236}">
                <a16:creationId xmlns:a16="http://schemas.microsoft.com/office/drawing/2014/main" id="{0799B8EC-238E-4342-AC4E-63B3E6ECC24A}"/>
              </a:ext>
            </a:extLst>
          </p:cNvPr>
          <p:cNvSpPr>
            <a:spLocks noGrp="1"/>
          </p:cNvSpPr>
          <p:nvPr>
            <p:ph type="title" idx="4294967295"/>
          </p:nvPr>
        </p:nvSpPr>
        <p:spPr>
          <a:xfrm>
            <a:off x="803273" y="668900"/>
            <a:ext cx="10585450" cy="1295400"/>
          </a:xfrm>
        </p:spPr>
        <p:txBody>
          <a:bodyPr/>
          <a:lstStyle/>
          <a:p>
            <a:r>
              <a:rPr lang="sv-SE" dirty="0">
                <a:latin typeface="Arial"/>
                <a:cs typeface="Arial"/>
              </a:rPr>
              <a:t>Barnets mående och behov</a:t>
            </a:r>
            <a:endParaRPr lang="sv-SE" sz="3600" b="1" dirty="0">
              <a:latin typeface="Arial"/>
              <a:cs typeface="Arial"/>
            </a:endParaRPr>
          </a:p>
        </p:txBody>
      </p:sp>
      <p:sp>
        <p:nvSpPr>
          <p:cNvPr id="3" name="textruta 2">
            <a:extLst>
              <a:ext uri="{FF2B5EF4-FFF2-40B4-BE49-F238E27FC236}">
                <a16:creationId xmlns:a16="http://schemas.microsoft.com/office/drawing/2014/main" id="{55952561-76C8-6C41-80A5-0A21A4212AE7}"/>
              </a:ext>
            </a:extLst>
          </p:cNvPr>
          <p:cNvSpPr txBox="1"/>
          <p:nvPr/>
        </p:nvSpPr>
        <p:spPr>
          <a:xfrm>
            <a:off x="803273" y="6468528"/>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14" name="Bildobjekt 13" descr="En bild som visar Dans, dans, tecknad serie, illustration&#10;&#10;Automatiskt genererad beskrivning">
            <a:extLst>
              <a:ext uri="{FF2B5EF4-FFF2-40B4-BE49-F238E27FC236}">
                <a16:creationId xmlns:a16="http://schemas.microsoft.com/office/drawing/2014/main" id="{54071F77-B098-4B15-1A7D-A8AC98DA10B0}"/>
              </a:ext>
            </a:extLst>
          </p:cNvPr>
          <p:cNvPicPr>
            <a:picLocks noChangeAspect="1"/>
          </p:cNvPicPr>
          <p:nvPr/>
        </p:nvPicPr>
        <p:blipFill>
          <a:blip r:embed="rId4"/>
          <a:stretch>
            <a:fillRect/>
          </a:stretch>
        </p:blipFill>
        <p:spPr>
          <a:xfrm>
            <a:off x="1405780" y="1811776"/>
            <a:ext cx="10560366" cy="4526502"/>
          </a:xfrm>
          <a:prstGeom prst="rect">
            <a:avLst/>
          </a:prstGeom>
        </p:spPr>
      </p:pic>
    </p:spTree>
    <p:extLst>
      <p:ext uri="{BB962C8B-B14F-4D97-AF65-F5344CB8AC3E}">
        <p14:creationId xmlns:p14="http://schemas.microsoft.com/office/powerpoint/2010/main" val="385335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2005FB5-426A-4A42-9BDD-097480EEE98E}"/>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Börjar rulla runt</a:t>
            </a:r>
          </a:p>
          <a:p>
            <a:r>
              <a:rPr lang="sv-SE" dirty="0">
                <a:solidFill>
                  <a:srgbClr val="2D2829"/>
                </a:solidFill>
                <a:latin typeface="Arial"/>
                <a:cs typeface="Arial"/>
              </a:rPr>
              <a:t>Griper </a:t>
            </a:r>
            <a:r>
              <a:rPr lang="sv-SE" sz="2000" dirty="0">
                <a:solidFill>
                  <a:srgbClr val="2D2829"/>
                </a:solidFill>
                <a:latin typeface="Arial"/>
                <a:cs typeface="Arial"/>
              </a:rPr>
              <a:t>efter saker </a:t>
            </a:r>
            <a:br>
              <a:rPr lang="sv-SE" dirty="0">
                <a:latin typeface="Arial"/>
                <a:cs typeface="Arial"/>
              </a:rPr>
            </a:br>
            <a:r>
              <a:rPr lang="sv-SE" sz="2000" dirty="0">
                <a:solidFill>
                  <a:srgbClr val="2D2829"/>
                </a:solidFill>
                <a:latin typeface="Arial"/>
                <a:cs typeface="Arial"/>
              </a:rPr>
              <a:t>– </a:t>
            </a:r>
            <a:r>
              <a:rPr lang="sv-SE" dirty="0">
                <a:solidFill>
                  <a:srgbClr val="2D2829"/>
                </a:solidFill>
                <a:latin typeface="Arial"/>
                <a:cs typeface="Arial"/>
              </a:rPr>
              <a:t>stoppar i munnen och utforskar </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Är nyfiket</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p:txBody>
      </p:sp>
      <p:sp>
        <p:nvSpPr>
          <p:cNvPr id="2" name="Rubrik 1">
            <a:extLst>
              <a:ext uri="{FF2B5EF4-FFF2-40B4-BE49-F238E27FC236}">
                <a16:creationId xmlns:a16="http://schemas.microsoft.com/office/drawing/2014/main" id="{00D007D4-2B60-684C-9DA9-94DE0EED895B}"/>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pic>
        <p:nvPicPr>
          <p:cNvPr id="9" name="Platshållare för innehåll 5">
            <a:extLst>
              <a:ext uri="{FF2B5EF4-FFF2-40B4-BE49-F238E27FC236}">
                <a16:creationId xmlns:a16="http://schemas.microsoft.com/office/drawing/2014/main" id="{41753509-82F9-5442-868E-4E0F56D24FD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6" name="Platshållare för datum 2">
            <a:extLst>
              <a:ext uri="{FF2B5EF4-FFF2-40B4-BE49-F238E27FC236}">
                <a16:creationId xmlns:a16="http://schemas.microsoft.com/office/drawing/2014/main" id="{FC8B653B-06B0-73BC-6926-5FF91F50AAFC}"/>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7" name="Platshållare för bildnummer 4">
            <a:extLst>
              <a:ext uri="{FF2B5EF4-FFF2-40B4-BE49-F238E27FC236}">
                <a16:creationId xmlns:a16="http://schemas.microsoft.com/office/drawing/2014/main" id="{62D8B3E6-D740-F427-08A9-E3294A1FB97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5" name="Bildobjekt 4" descr="En bild som visar text, vektorgrafik, clipart&#10;&#10;Automatiskt genererad beskrivning">
            <a:extLst>
              <a:ext uri="{FF2B5EF4-FFF2-40B4-BE49-F238E27FC236}">
                <a16:creationId xmlns:a16="http://schemas.microsoft.com/office/drawing/2014/main" id="{6665CEF5-7C09-E3E0-63A0-C68FEBF00B0C}"/>
              </a:ext>
            </a:extLst>
          </p:cNvPr>
          <p:cNvPicPr>
            <a:picLocks noChangeAspect="1"/>
          </p:cNvPicPr>
          <p:nvPr/>
        </p:nvPicPr>
        <p:blipFill>
          <a:blip r:embed="rId4"/>
          <a:stretch>
            <a:fillRect/>
          </a:stretch>
        </p:blipFill>
        <p:spPr>
          <a:xfrm>
            <a:off x="5949173" y="2670543"/>
            <a:ext cx="6242827" cy="2088504"/>
          </a:xfrm>
          <a:prstGeom prst="rect">
            <a:avLst/>
          </a:prstGeom>
        </p:spPr>
      </p:pic>
      <p:sp>
        <p:nvSpPr>
          <p:cNvPr id="10" name="textruta 9">
            <a:extLst>
              <a:ext uri="{FF2B5EF4-FFF2-40B4-BE49-F238E27FC236}">
                <a16:creationId xmlns:a16="http://schemas.microsoft.com/office/drawing/2014/main" id="{747EEE7E-2186-2D4F-B32D-F9EDA6ADD44D}"/>
              </a:ext>
            </a:extLst>
          </p:cNvPr>
          <p:cNvSpPr txBox="1"/>
          <p:nvPr/>
        </p:nvSpPr>
        <p:spPr>
          <a:xfrm>
            <a:off x="803273" y="6468528"/>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8" name="Bildobjekt 7" descr="En bild som visar design&#10;&#10;Automatiskt genererad beskrivning med medelhög exakthet">
            <a:extLst>
              <a:ext uri="{FF2B5EF4-FFF2-40B4-BE49-F238E27FC236}">
                <a16:creationId xmlns:a16="http://schemas.microsoft.com/office/drawing/2014/main" id="{F4E0BFAC-0198-CB20-E2C5-4E20D8310A90}"/>
              </a:ext>
            </a:extLst>
          </p:cNvPr>
          <p:cNvPicPr>
            <a:picLocks noChangeAspect="1"/>
          </p:cNvPicPr>
          <p:nvPr/>
        </p:nvPicPr>
        <p:blipFill>
          <a:blip r:embed="rId5"/>
          <a:stretch>
            <a:fillRect/>
          </a:stretch>
        </p:blipFill>
        <p:spPr>
          <a:xfrm>
            <a:off x="7005444" y="3076574"/>
            <a:ext cx="968007" cy="432817"/>
          </a:xfrm>
          <a:prstGeom prst="rect">
            <a:avLst/>
          </a:prstGeom>
        </p:spPr>
      </p:pic>
      <p:pic>
        <p:nvPicPr>
          <p:cNvPr id="12" name="Bildobjekt 11" descr="En bild som visar cirkel, Grafik, illustration&#10;&#10;Automatiskt genererad beskrivning">
            <a:extLst>
              <a:ext uri="{FF2B5EF4-FFF2-40B4-BE49-F238E27FC236}">
                <a16:creationId xmlns:a16="http://schemas.microsoft.com/office/drawing/2014/main" id="{6024AC5C-CCC4-B36C-5C66-85797BBD9870}"/>
              </a:ext>
            </a:extLst>
          </p:cNvPr>
          <p:cNvPicPr>
            <a:picLocks noChangeAspect="1"/>
          </p:cNvPicPr>
          <p:nvPr/>
        </p:nvPicPr>
        <p:blipFill>
          <a:blip r:embed="rId6"/>
          <a:stretch>
            <a:fillRect/>
          </a:stretch>
        </p:blipFill>
        <p:spPr>
          <a:xfrm>
            <a:off x="7840513" y="4191505"/>
            <a:ext cx="422231" cy="359054"/>
          </a:xfrm>
          <a:prstGeom prst="rect">
            <a:avLst/>
          </a:prstGeom>
        </p:spPr>
      </p:pic>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C3958-0724-EF8D-3F56-FB33EA50307A}"/>
              </a:ext>
            </a:extLst>
          </p:cNvPr>
          <p:cNvSpPr>
            <a:spLocks noGrp="1"/>
          </p:cNvSpPr>
          <p:nvPr>
            <p:ph type="title"/>
          </p:nvPr>
        </p:nvSpPr>
        <p:spPr/>
        <p:txBody>
          <a:bodyPr/>
          <a:lstStyle/>
          <a:p>
            <a:r>
              <a:rPr lang="sv-SE" dirty="0">
                <a:cs typeface="Arial"/>
              </a:rPr>
              <a:t>Munhälsa</a:t>
            </a:r>
            <a:endParaRPr lang="sv-SE" dirty="0"/>
          </a:p>
        </p:txBody>
      </p:sp>
    </p:spTree>
    <p:extLst>
      <p:ext uri="{BB962C8B-B14F-4D97-AF65-F5344CB8AC3E}">
        <p14:creationId xmlns:p14="http://schemas.microsoft.com/office/powerpoint/2010/main" val="333812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5D6B2-C6CE-D948-B058-FB99943F0236}"/>
              </a:ext>
            </a:extLst>
          </p:cNvPr>
          <p:cNvSpPr>
            <a:spLocks noGrp="1"/>
          </p:cNvSpPr>
          <p:nvPr>
            <p:ph type="title"/>
          </p:nvPr>
        </p:nvSpPr>
        <p:spPr/>
        <p:txBody>
          <a:bodyPr/>
          <a:lstStyle/>
          <a:p>
            <a:r>
              <a:rPr lang="sv-SE" dirty="0"/>
              <a:t>Munhälsa</a:t>
            </a:r>
          </a:p>
        </p:txBody>
      </p:sp>
      <p:sp>
        <p:nvSpPr>
          <p:cNvPr id="9" name="Platshållare för sidfot 4">
            <a:extLst>
              <a:ext uri="{FF2B5EF4-FFF2-40B4-BE49-F238E27FC236}">
                <a16:creationId xmlns:a16="http://schemas.microsoft.com/office/drawing/2014/main" id="{A30E034C-6945-EB44-9AE9-D32A0F35FB26}"/>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7" name="Platshållare för innehåll 5">
            <a:extLst>
              <a:ext uri="{FF2B5EF4-FFF2-40B4-BE49-F238E27FC236}">
                <a16:creationId xmlns:a16="http://schemas.microsoft.com/office/drawing/2014/main" id="{8F1B747E-0EEF-6835-78E5-CC5AC3A78AF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Platshållare för datum 2">
            <a:extLst>
              <a:ext uri="{FF2B5EF4-FFF2-40B4-BE49-F238E27FC236}">
                <a16:creationId xmlns:a16="http://schemas.microsoft.com/office/drawing/2014/main" id="{547BB498-1C14-C1ED-4595-6AB947B9C12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4" name="Platshållare för innehåll 2">
            <a:extLst>
              <a:ext uri="{FF2B5EF4-FFF2-40B4-BE49-F238E27FC236}">
                <a16:creationId xmlns:a16="http://schemas.microsoft.com/office/drawing/2014/main" id="{5252EEC2-F7FD-ED81-4B93-64D6061AC062}"/>
              </a:ext>
            </a:extLst>
          </p:cNvPr>
          <p:cNvSpPr txBox="1">
            <a:spLocks/>
          </p:cNvSpPr>
          <p:nvPr/>
        </p:nvSpPr>
        <p:spPr>
          <a:xfrm>
            <a:off x="803274" y="1633114"/>
            <a:ext cx="5729472" cy="176371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rgbClr val="2D2829"/>
                </a:solidFill>
                <a:latin typeface="Arial"/>
                <a:cs typeface="Arial"/>
              </a:rPr>
              <a:t>Bra matvanor är grunden till bra </a:t>
            </a:r>
            <a:r>
              <a:rPr lang="sv-SE" dirty="0">
                <a:solidFill>
                  <a:srgbClr val="2D2829"/>
                </a:solidFill>
                <a:latin typeface="Arial"/>
                <a:cs typeface="Arial"/>
              </a:rPr>
              <a:t>mun- och tandhälsa</a:t>
            </a:r>
            <a:endParaRPr lang="sv-SE" sz="2000" dirty="0">
              <a:solidFill>
                <a:srgbClr val="2D2829"/>
              </a:solidFill>
              <a:latin typeface="Arial" panose="020B0604020202020204" pitchFamily="34" charset="0"/>
              <a:cs typeface="Arial" panose="020B0604020202020204" pitchFamily="34" charset="0"/>
            </a:endParaRPr>
          </a:p>
          <a:p>
            <a:pPr marL="0" indent="0">
              <a:buNone/>
            </a:pPr>
            <a:endParaRPr lang="sv-SE" b="1" dirty="0">
              <a:solidFill>
                <a:srgbClr val="2D2829"/>
              </a:solidFill>
              <a:cs typeface="Arial"/>
            </a:endParaRPr>
          </a:p>
          <a:p>
            <a:pPr marL="0" indent="0">
              <a:buNone/>
            </a:pPr>
            <a:endParaRPr lang="sv-SE" dirty="0">
              <a:solidFill>
                <a:srgbClr val="000000"/>
              </a:solidFill>
              <a:cs typeface="Arial" panose="020B0604020202020204"/>
            </a:endParaRPr>
          </a:p>
        </p:txBody>
      </p:sp>
      <p:sp>
        <p:nvSpPr>
          <p:cNvPr id="15" name="Platshållare för bildnummer 4">
            <a:extLst>
              <a:ext uri="{FF2B5EF4-FFF2-40B4-BE49-F238E27FC236}">
                <a16:creationId xmlns:a16="http://schemas.microsoft.com/office/drawing/2014/main" id="{7D18658A-7BDF-8956-FD59-933C19B2FF1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pic>
        <p:nvPicPr>
          <p:cNvPr id="17" name="Bildobjekt 16">
            <a:extLst>
              <a:ext uri="{FF2B5EF4-FFF2-40B4-BE49-F238E27FC236}">
                <a16:creationId xmlns:a16="http://schemas.microsoft.com/office/drawing/2014/main" id="{74759520-AFED-B65F-D969-7F7CDB142DDB}"/>
              </a:ext>
            </a:extLst>
          </p:cNvPr>
          <p:cNvPicPr>
            <a:picLocks noChangeAspect="1"/>
          </p:cNvPicPr>
          <p:nvPr/>
        </p:nvPicPr>
        <p:blipFill>
          <a:blip r:embed="rId4"/>
          <a:stretch>
            <a:fillRect/>
          </a:stretch>
        </p:blipFill>
        <p:spPr>
          <a:xfrm>
            <a:off x="8217277" y="1333762"/>
            <a:ext cx="2290192" cy="3735036"/>
          </a:xfrm>
          <a:prstGeom prst="rect">
            <a:avLst/>
          </a:prstGeom>
        </p:spPr>
      </p:pic>
      <p:pic>
        <p:nvPicPr>
          <p:cNvPr id="27" name="Bildobjekt 26">
            <a:extLst>
              <a:ext uri="{FF2B5EF4-FFF2-40B4-BE49-F238E27FC236}">
                <a16:creationId xmlns:a16="http://schemas.microsoft.com/office/drawing/2014/main" id="{047F11DB-B2B2-D3CE-1178-D2545F7C2C81}"/>
              </a:ext>
            </a:extLst>
          </p:cNvPr>
          <p:cNvPicPr>
            <a:picLocks noChangeAspect="1"/>
          </p:cNvPicPr>
          <p:nvPr/>
        </p:nvPicPr>
        <p:blipFill>
          <a:blip r:embed="rId5"/>
          <a:stretch>
            <a:fillRect/>
          </a:stretch>
        </p:blipFill>
        <p:spPr>
          <a:xfrm rot="20961728">
            <a:off x="10520732" y="3013500"/>
            <a:ext cx="410245" cy="1086851"/>
          </a:xfrm>
          <a:prstGeom prst="rect">
            <a:avLst/>
          </a:prstGeom>
        </p:spPr>
      </p:pic>
      <p:sp>
        <p:nvSpPr>
          <p:cNvPr id="3" name="Platshållare för innehåll 2">
            <a:extLst>
              <a:ext uri="{FF2B5EF4-FFF2-40B4-BE49-F238E27FC236}">
                <a16:creationId xmlns:a16="http://schemas.microsoft.com/office/drawing/2014/main" id="{D6EC8C98-C7E4-5224-01D4-268BCE113781}"/>
              </a:ext>
            </a:extLst>
          </p:cNvPr>
          <p:cNvSpPr>
            <a:spLocks noGrp="1"/>
          </p:cNvSpPr>
          <p:nvPr>
            <p:ph sz="quarter" idx="13"/>
          </p:nvPr>
        </p:nvSpPr>
        <p:spPr>
          <a:xfrm>
            <a:off x="800100" y="2386677"/>
            <a:ext cx="5493331" cy="4535488"/>
          </a:xfrm>
        </p:spPr>
        <p:txBody>
          <a:bodyPr vert="horz" lIns="0" tIns="0" rIns="0" bIns="0" rtlCol="0" anchor="t">
            <a:noAutofit/>
          </a:bodyPr>
          <a:lstStyle/>
          <a:p>
            <a:pPr marL="287655" indent="-287655"/>
            <a:r>
              <a:rPr lang="sv-SE" dirty="0">
                <a:solidFill>
                  <a:srgbClr val="2D2829"/>
                </a:solidFill>
                <a:latin typeface="Arial"/>
                <a:cs typeface="Arial"/>
              </a:rPr>
              <a:t>Om nappflaska används – ge bara utpumpad bröstmjölk, bröstmjölksersättning eller vatten</a:t>
            </a:r>
            <a:endParaRPr lang="en-US" dirty="0"/>
          </a:p>
          <a:p>
            <a:pPr marL="287655" indent="-287655"/>
            <a:r>
              <a:rPr lang="sv-SE" dirty="0">
                <a:solidFill>
                  <a:srgbClr val="2D2829"/>
                </a:solidFill>
                <a:latin typeface="Arial"/>
                <a:cs typeface="Arial"/>
              </a:rPr>
              <a:t>Introducera inte saft eller andra sötade eller </a:t>
            </a:r>
            <a:br>
              <a:rPr lang="sv-SE" dirty="0">
                <a:solidFill>
                  <a:srgbClr val="2D2829"/>
                </a:solidFill>
                <a:latin typeface="Arial"/>
                <a:cs typeface="Arial"/>
              </a:rPr>
            </a:br>
            <a:r>
              <a:rPr lang="sv-SE" dirty="0">
                <a:solidFill>
                  <a:srgbClr val="2D2829"/>
                </a:solidFill>
                <a:latin typeface="Arial"/>
                <a:cs typeface="Arial"/>
              </a:rPr>
              <a:t>osötade flytande produkter</a:t>
            </a:r>
          </a:p>
          <a:p>
            <a:pPr marL="287655" indent="-287655"/>
            <a:r>
              <a:rPr lang="sv-SE" dirty="0">
                <a:solidFill>
                  <a:srgbClr val="2D2829"/>
                </a:solidFill>
                <a:latin typeface="Arial"/>
                <a:cs typeface="Arial"/>
              </a:rPr>
              <a:t>Napp – skölj av den regelbundet</a:t>
            </a:r>
            <a:endParaRPr lang="sv-SE" sz="2400" dirty="0">
              <a:solidFill>
                <a:srgbClr val="2D2829"/>
              </a:solidFill>
              <a:latin typeface="Arial" panose="020B0604020202020204" pitchFamily="34" charset="0"/>
              <a:cs typeface="Arial" panose="020B0604020202020204" pitchFamily="34" charset="0"/>
            </a:endParaRPr>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p:txBody>
      </p:sp>
    </p:spTree>
    <p:extLst>
      <p:ext uri="{BB962C8B-B14F-4D97-AF65-F5344CB8AC3E}">
        <p14:creationId xmlns:p14="http://schemas.microsoft.com/office/powerpoint/2010/main" val="171794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F8EA54-6F5E-FC89-0B15-69E7BC9EAB9F}"/>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262321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A6F56F-8EA3-4347-8A47-0D5EA252FDF2}"/>
              </a:ext>
            </a:extLst>
          </p:cNvPr>
          <p:cNvSpPr>
            <a:spLocks noGrp="1"/>
          </p:cNvSpPr>
          <p:nvPr>
            <p:ph sz="quarter" idx="13"/>
          </p:nvPr>
        </p:nvSpPr>
        <p:spPr>
          <a:xfrm>
            <a:off x="803276" y="2240559"/>
            <a:ext cx="5597525" cy="4535488"/>
          </a:xfrm>
        </p:spPr>
        <p:txBody>
          <a:bodyPr vert="horz" lIns="0" tIns="0" rIns="0" bIns="0" rtlCol="0" anchor="t">
            <a:noAutofit/>
          </a:bodyPr>
          <a:lstStyle/>
          <a:p>
            <a:pPr marL="287655" indent="-287655"/>
            <a:r>
              <a:rPr lang="sv-SE" dirty="0">
                <a:solidFill>
                  <a:srgbClr val="2D2829"/>
                </a:solidFill>
                <a:latin typeface="Arial"/>
                <a:cs typeface="Arial"/>
              </a:rPr>
              <a:t>Lämna aldrig</a:t>
            </a:r>
            <a:r>
              <a:rPr lang="sv-SE" sz="2000" dirty="0">
                <a:solidFill>
                  <a:srgbClr val="2D2829"/>
                </a:solidFill>
                <a:latin typeface="Arial"/>
                <a:cs typeface="Arial"/>
              </a:rPr>
              <a:t> barnet på skötbordet,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på sängen, i soffan</a:t>
            </a:r>
            <a:r>
              <a:rPr lang="sv-SE" dirty="0">
                <a:solidFill>
                  <a:srgbClr val="2D2829"/>
                </a:solidFill>
                <a:latin typeface="Arial"/>
                <a:cs typeface="Arial"/>
              </a:rPr>
              <a:t> eller annan hög höjd</a:t>
            </a:r>
            <a:endParaRPr lang="en-US"/>
          </a:p>
          <a:p>
            <a:pPr marL="287655" indent="-287655"/>
            <a:r>
              <a:rPr lang="sv-SE" dirty="0">
                <a:solidFill>
                  <a:srgbClr val="2D2829"/>
                </a:solidFill>
                <a:latin typeface="Arial"/>
                <a:cs typeface="Arial"/>
              </a:rPr>
              <a:t>Lämna aldrig</a:t>
            </a:r>
            <a:r>
              <a:rPr lang="sv-SE" sz="2000" dirty="0">
                <a:solidFill>
                  <a:srgbClr val="2D2829"/>
                </a:solidFill>
                <a:latin typeface="Arial"/>
                <a:cs typeface="Arial"/>
              </a:rPr>
              <a:t> barnet själv med flaskan</a:t>
            </a:r>
          </a:p>
          <a:p>
            <a:pPr marL="287655" indent="-287655"/>
            <a:r>
              <a:rPr lang="sv-SE" dirty="0">
                <a:solidFill>
                  <a:srgbClr val="2D2829"/>
                </a:solidFill>
                <a:latin typeface="Arial"/>
                <a:cs typeface="Arial"/>
              </a:rPr>
              <a:t>Tänk på att barnet stoppar</a:t>
            </a:r>
            <a:r>
              <a:rPr lang="sv-SE" sz="2000" dirty="0">
                <a:solidFill>
                  <a:srgbClr val="2D2829"/>
                </a:solidFill>
                <a:latin typeface="Arial"/>
                <a:cs typeface="Arial"/>
              </a:rPr>
              <a:t> allt i munnen</a:t>
            </a:r>
          </a:p>
          <a:p>
            <a:pPr marL="287655" indent="-287655"/>
            <a:r>
              <a:rPr lang="sv-SE" dirty="0">
                <a:solidFill>
                  <a:srgbClr val="2D2829"/>
                </a:solidFill>
                <a:latin typeface="Arial"/>
                <a:cs typeface="Arial"/>
              </a:rPr>
              <a:t>Använd bilbarnstol</a:t>
            </a:r>
          </a:p>
          <a:p>
            <a:pPr marL="287655" indent="-287655"/>
            <a:r>
              <a:rPr lang="sv-SE" dirty="0">
                <a:solidFill>
                  <a:srgbClr val="2D2829"/>
                </a:solidFill>
                <a:latin typeface="Arial"/>
                <a:cs typeface="Arial"/>
              </a:rPr>
              <a:t>Provdra</a:t>
            </a:r>
            <a:r>
              <a:rPr lang="sv-SE" sz="2000" dirty="0">
                <a:solidFill>
                  <a:srgbClr val="2D2829"/>
                </a:solidFill>
                <a:latin typeface="Arial"/>
                <a:cs typeface="Arial"/>
              </a:rPr>
              <a:t> nappen varje gång innan du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ger den till barnet.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Kasta nappen vid minsta tecken på skada</a:t>
            </a:r>
            <a:endParaRPr lang="sv-SE" sz="2000" dirty="0">
              <a:solidFill>
                <a:srgbClr val="2D2829"/>
              </a:solidFill>
              <a:effectLst/>
              <a:latin typeface="Arial"/>
              <a:cs typeface="Arial"/>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C812D502-9705-314D-AC95-D7F956638D31}"/>
              </a:ext>
            </a:extLst>
          </p:cNvPr>
          <p:cNvSpPr>
            <a:spLocks noGrp="1"/>
          </p:cNvSpPr>
          <p:nvPr>
            <p:ph type="title"/>
          </p:nvPr>
        </p:nvSpPr>
        <p:spPr>
          <a:xfrm>
            <a:off x="842305" y="609146"/>
            <a:ext cx="5519466" cy="1296000"/>
          </a:xfrm>
        </p:spPr>
        <p:txBody>
          <a:bodyPr/>
          <a:lstStyle/>
          <a:p>
            <a:r>
              <a:rPr lang="sv-SE" sz="3600" dirty="0">
                <a:latin typeface="Arial" panose="020B0604020202020204" pitchFamily="34" charset="0"/>
                <a:cs typeface="Arial" panose="020B0604020202020204" pitchFamily="34" charset="0"/>
              </a:rPr>
              <a:t>Barnsäkerhet när barnet blir rörligare</a:t>
            </a:r>
            <a:endParaRPr lang="sv-SE" dirty="0"/>
          </a:p>
        </p:txBody>
      </p:sp>
      <p:sp>
        <p:nvSpPr>
          <p:cNvPr id="8" name="Platshållare för sidfot 4">
            <a:extLst>
              <a:ext uri="{FF2B5EF4-FFF2-40B4-BE49-F238E27FC236}">
                <a16:creationId xmlns:a16="http://schemas.microsoft.com/office/drawing/2014/main" id="{D1FFFDC9-E00A-EE46-A10F-1B01E2CACDA9}"/>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11" name="Platshållare för innehåll 5">
            <a:extLst>
              <a:ext uri="{FF2B5EF4-FFF2-40B4-BE49-F238E27FC236}">
                <a16:creationId xmlns:a16="http://schemas.microsoft.com/office/drawing/2014/main" id="{227A5519-7B26-F046-BFA3-3F91DCC7F99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26" name="Picture 2">
            <a:extLst>
              <a:ext uri="{FF2B5EF4-FFF2-40B4-BE49-F238E27FC236}">
                <a16:creationId xmlns:a16="http://schemas.microsoft.com/office/drawing/2014/main" id="{71BE941D-207B-1741-983A-F14AD214B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829" y="-20766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datum 2">
            <a:extLst>
              <a:ext uri="{FF2B5EF4-FFF2-40B4-BE49-F238E27FC236}">
                <a16:creationId xmlns:a16="http://schemas.microsoft.com/office/drawing/2014/main" id="{3D61E7A8-4361-43DA-4174-FE89AC5D6FAA}"/>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9" name="Platshållare för bildnummer 4">
            <a:extLst>
              <a:ext uri="{FF2B5EF4-FFF2-40B4-BE49-F238E27FC236}">
                <a16:creationId xmlns:a16="http://schemas.microsoft.com/office/drawing/2014/main" id="{DCFD32B1-C73E-B7AC-A126-B8549936F73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dirty="0"/>
          </a:p>
        </p:txBody>
      </p:sp>
    </p:spTree>
    <p:extLst>
      <p:ext uri="{BB962C8B-B14F-4D97-AF65-F5344CB8AC3E}">
        <p14:creationId xmlns:p14="http://schemas.microsoft.com/office/powerpoint/2010/main" val="194442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04A98A-BDDE-07E5-F8EA-7CAA728100D4}"/>
              </a:ext>
            </a:extLst>
          </p:cNvPr>
          <p:cNvSpPr>
            <a:spLocks noGrp="1"/>
          </p:cNvSpPr>
          <p:nvPr>
            <p:ph type="title"/>
          </p:nvPr>
        </p:nvSpPr>
        <p:spPr/>
        <p:txBody>
          <a:bodyPr/>
          <a:lstStyle/>
          <a:p>
            <a:r>
              <a:rPr lang="sv-SE" dirty="0">
                <a:cs typeface="Arial"/>
              </a:rPr>
              <a:t>Lek och samvaro</a:t>
            </a:r>
            <a:endParaRPr lang="sv-SE" dirty="0"/>
          </a:p>
        </p:txBody>
      </p:sp>
    </p:spTree>
    <p:extLst>
      <p:ext uri="{BB962C8B-B14F-4D97-AF65-F5344CB8AC3E}">
        <p14:creationId xmlns:p14="http://schemas.microsoft.com/office/powerpoint/2010/main" val="268097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5">
            <a:extLst>
              <a:ext uri="{FF2B5EF4-FFF2-40B4-BE49-F238E27FC236}">
                <a16:creationId xmlns:a16="http://schemas.microsoft.com/office/drawing/2014/main" id="{68B5E421-CA41-5544-BFCC-12F34CE4600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3" name="Platshållare för innehåll 2">
            <a:extLst>
              <a:ext uri="{FF2B5EF4-FFF2-40B4-BE49-F238E27FC236}">
                <a16:creationId xmlns:a16="http://schemas.microsoft.com/office/drawing/2014/main" id="{20B8A03E-F888-3040-A51B-D6142F63B092}"/>
              </a:ext>
            </a:extLst>
          </p:cNvPr>
          <p:cNvSpPr>
            <a:spLocks noGrp="1"/>
          </p:cNvSpPr>
          <p:nvPr>
            <p:ph sz="quarter" idx="13"/>
          </p:nvPr>
        </p:nvSpPr>
        <p:spPr/>
        <p:txBody>
          <a:bodyPr vert="horz" lIns="0" tIns="0" rIns="0" bIns="0" rtlCol="0" anchor="t">
            <a:noAutofit/>
          </a:bodyPr>
          <a:lstStyle/>
          <a:p>
            <a:pPr marL="342900" indent="-342900">
              <a:buFont typeface="Arial" panose="020B0604020202020204" pitchFamily="34" charset="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A675CAAC-1A31-0B42-A268-68E89F8C87D5}"/>
              </a:ext>
            </a:extLst>
          </p:cNvPr>
          <p:cNvSpPr>
            <a:spLocks noGrp="1"/>
          </p:cNvSpPr>
          <p:nvPr>
            <p:ph type="title"/>
          </p:nvPr>
        </p:nvSpPr>
        <p:spPr>
          <a:xfrm>
            <a:off x="803275" y="1341439"/>
            <a:ext cx="10585449" cy="287936"/>
          </a:xfrm>
        </p:spPr>
        <p:txBody>
          <a:bodyPr/>
          <a:lstStyle/>
          <a:p>
            <a:r>
              <a:rPr lang="sv-SE" dirty="0">
                <a:latin typeface="Arial"/>
                <a:cs typeface="Arial"/>
              </a:rPr>
              <a:t>Vilka</a:t>
            </a:r>
            <a:r>
              <a:rPr lang="sv-SE" sz="3600" dirty="0">
                <a:latin typeface="Arial"/>
                <a:cs typeface="Arial"/>
              </a:rPr>
              <a:t> </a:t>
            </a:r>
            <a:r>
              <a:rPr lang="sv-SE" dirty="0">
                <a:latin typeface="Arial"/>
                <a:cs typeface="Arial"/>
              </a:rPr>
              <a:t>är bästa stunderna</a:t>
            </a:r>
            <a:r>
              <a:rPr lang="sv-SE" sz="3600" dirty="0">
                <a:latin typeface="Arial"/>
                <a:cs typeface="Arial"/>
              </a:rPr>
              <a:t> </a:t>
            </a:r>
            <a:br>
              <a:rPr lang="sv-SE" sz="3600" dirty="0">
                <a:latin typeface="Arial"/>
                <a:cs typeface="Arial"/>
              </a:rPr>
            </a:br>
            <a:r>
              <a:rPr lang="sv-SE" sz="3600" dirty="0">
                <a:latin typeface="Arial"/>
                <a:cs typeface="Arial"/>
              </a:rPr>
              <a:t>med barnet</a:t>
            </a:r>
            <a:r>
              <a:rPr lang="sv-SE" dirty="0">
                <a:latin typeface="Arial"/>
                <a:cs typeface="Arial"/>
              </a:rPr>
              <a:t>?</a:t>
            </a:r>
          </a:p>
        </p:txBody>
      </p:sp>
      <p:sp>
        <p:nvSpPr>
          <p:cNvPr id="9" name="Platshållare för sidfot 4">
            <a:extLst>
              <a:ext uri="{FF2B5EF4-FFF2-40B4-BE49-F238E27FC236}">
                <a16:creationId xmlns:a16="http://schemas.microsoft.com/office/drawing/2014/main" id="{184C4094-9076-BE48-90B1-4B4D1435FCE3}"/>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p:txBody>
      </p:sp>
      <p:sp>
        <p:nvSpPr>
          <p:cNvPr id="5" name="Platshållare för datum 2">
            <a:extLst>
              <a:ext uri="{FF2B5EF4-FFF2-40B4-BE49-F238E27FC236}">
                <a16:creationId xmlns:a16="http://schemas.microsoft.com/office/drawing/2014/main" id="{9D87A0EB-F968-DB70-8D3D-E1B6CD96DAFC}"/>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6" name="Platshållare för bildnummer 4">
            <a:extLst>
              <a:ext uri="{FF2B5EF4-FFF2-40B4-BE49-F238E27FC236}">
                <a16:creationId xmlns:a16="http://schemas.microsoft.com/office/drawing/2014/main" id="{D1EF06EA-F089-A415-DF37-2619565BCFD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dirty="0"/>
          </a:p>
        </p:txBody>
      </p:sp>
      <p:pic>
        <p:nvPicPr>
          <p:cNvPr id="7" name="Bildobjekt 6">
            <a:extLst>
              <a:ext uri="{FF2B5EF4-FFF2-40B4-BE49-F238E27FC236}">
                <a16:creationId xmlns:a16="http://schemas.microsoft.com/office/drawing/2014/main" id="{E305CBCF-A4C3-6141-BB2D-CB0746A6B79B}"/>
              </a:ext>
            </a:extLst>
          </p:cNvPr>
          <p:cNvPicPr>
            <a:picLocks noChangeAspect="1"/>
          </p:cNvPicPr>
          <p:nvPr/>
        </p:nvPicPr>
        <p:blipFill>
          <a:blip r:embed="rId4"/>
          <a:stretch>
            <a:fillRect/>
          </a:stretch>
        </p:blipFill>
        <p:spPr>
          <a:xfrm>
            <a:off x="7318299" y="1476789"/>
            <a:ext cx="4472063" cy="4039772"/>
          </a:xfrm>
          <a:prstGeom prst="rect">
            <a:avLst/>
          </a:prstGeom>
        </p:spPr>
      </p:pic>
    </p:spTree>
    <p:extLst>
      <p:ext uri="{BB962C8B-B14F-4D97-AF65-F5344CB8AC3E}">
        <p14:creationId xmlns:p14="http://schemas.microsoft.com/office/powerpoint/2010/main" val="148447941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A77CDFD3-6247-4020-B316-0D45B50F0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a76a1-3f33-40bf-8cb3-bdb1b1883aa0"/>
    <ds:schemaRef ds:uri="b9a696d2-266f-4249-9d07-50844a09d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914793-909B-4EF2-AF2D-D496FAEF4C4D}">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40ce895f-69b1-464d-89e3-5b225fcdd2ad"/>
    <ds:schemaRef ds:uri="http://purl.org/dc/dcmitype/"/>
    <ds:schemaRef ds:uri="http://www.w3.org/XML/1998/namespace"/>
    <ds:schemaRef ds:uri="8aca76a1-3f33-40bf-8cb3-bdb1b1883aa0"/>
    <ds:schemaRef ds:uri="b9a696d2-266f-4249-9d07-50844a09d3f2"/>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838</TotalTime>
  <Words>1690</Words>
  <Application>Microsoft Office PowerPoint</Application>
  <PresentationFormat>Widescreen</PresentationFormat>
  <Paragraphs>237</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Region Halland - blå</vt:lpstr>
      <vt:lpstr>Välkommen till barnhälsovårdens föräldragruppsverksamhet   </vt:lpstr>
      <vt:lpstr>Barnets mående och behov</vt:lpstr>
      <vt:lpstr>Det kompetenta barnet</vt:lpstr>
      <vt:lpstr>Munhälsa</vt:lpstr>
      <vt:lpstr>Munhälsa</vt:lpstr>
      <vt:lpstr>Barnsäkerhet</vt:lpstr>
      <vt:lpstr>Barnsäkerhet när barnet blir rörligare</vt:lpstr>
      <vt:lpstr>Lek och samvaro</vt:lpstr>
      <vt:lpstr>Vilka är bästa stunderna  med barnet?</vt:lpstr>
      <vt:lpstr>Feber och förkylningar</vt:lpstr>
      <vt:lpstr>Förkylningar</vt:lpstr>
      <vt:lpstr>Övrig information och råd</vt:lpstr>
      <vt:lpstr> 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45</cp:revision>
  <dcterms:created xsi:type="dcterms:W3CDTF">2023-05-23T07:17:52Z</dcterms:created>
  <dcterms:modified xsi:type="dcterms:W3CDTF">2024-04-04T12:25:58Z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