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2"/>
  </p:notesMasterIdLst>
  <p:handoutMasterIdLst>
    <p:handoutMasterId r:id="rId23"/>
  </p:handoutMasterIdLst>
  <p:sldIdLst>
    <p:sldId id="336" r:id="rId5"/>
    <p:sldId id="303" r:id="rId6"/>
    <p:sldId id="304" r:id="rId7"/>
    <p:sldId id="305" r:id="rId8"/>
    <p:sldId id="335" r:id="rId9"/>
    <p:sldId id="312" r:id="rId10"/>
    <p:sldId id="314" r:id="rId11"/>
    <p:sldId id="313" r:id="rId12"/>
    <p:sldId id="322" r:id="rId13"/>
    <p:sldId id="321" r:id="rId14"/>
    <p:sldId id="318" r:id="rId15"/>
    <p:sldId id="317" r:id="rId16"/>
    <p:sldId id="315" r:id="rId17"/>
    <p:sldId id="310" r:id="rId18"/>
    <p:sldId id="271" r:id="rId19"/>
    <p:sldId id="325" r:id="rId20"/>
    <p:sldId id="337"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36"/>
            <p14:sldId id="303"/>
            <p14:sldId id="304"/>
            <p14:sldId id="305"/>
            <p14:sldId id="335"/>
            <p14:sldId id="312"/>
            <p14:sldId id="314"/>
            <p14:sldId id="313"/>
            <p14:sldId id="322"/>
            <p14:sldId id="321"/>
            <p14:sldId id="318"/>
            <p14:sldId id="317"/>
            <p14:sldId id="315"/>
            <p14:sldId id="310"/>
            <p14:sldId id="271"/>
            <p14:sldId id="325"/>
            <p14:sldId id="337"/>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08BC4-712F-59C4-386A-2BC2DBF04B81}" v="21" dt="2024-05-28T12:28:16.70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man Katarina RK" userId="S::katarina.lidman@regionhalland.se::b38f516a-1c18-42cd-9274-06a8a21be50f" providerId="AD" clId="Web-{606B36BD-96CB-418F-BB07-7235EDBF263E}"/>
    <pc:docChg chg="addSld delSld modSld modSection">
      <pc:chgData name="Lidman Katarina RK" userId="S::katarina.lidman@regionhalland.se::b38f516a-1c18-42cd-9274-06a8a21be50f" providerId="AD" clId="Web-{606B36BD-96CB-418F-BB07-7235EDBF263E}" dt="2024-04-09T06:36:47.419" v="11" actId="20577"/>
      <pc:docMkLst>
        <pc:docMk/>
      </pc:docMkLst>
      <pc:sldChg chg="modSp del">
        <pc:chgData name="Lidman Katarina RK" userId="S::katarina.lidman@regionhalland.se::b38f516a-1c18-42cd-9274-06a8a21be50f" providerId="AD" clId="Web-{606B36BD-96CB-418F-BB07-7235EDBF263E}" dt="2024-04-09T06:35:50.372" v="2"/>
        <pc:sldMkLst>
          <pc:docMk/>
          <pc:sldMk cId="729181641" sldId="301"/>
        </pc:sldMkLst>
        <pc:spChg chg="mod">
          <ac:chgData name="Lidman Katarina RK" userId="S::katarina.lidman@regionhalland.se::b38f516a-1c18-42cd-9274-06a8a21be50f" providerId="AD" clId="Web-{606B36BD-96CB-418F-BB07-7235EDBF263E}" dt="2024-04-09T06:35:44.888" v="1" actId="20577"/>
          <ac:spMkLst>
            <pc:docMk/>
            <pc:sldMk cId="729181641" sldId="301"/>
            <ac:spMk id="2" creationId="{3B63EA34-CB00-4690-8DF9-CDA85DE5103F}"/>
          </ac:spMkLst>
        </pc:spChg>
      </pc:sldChg>
      <pc:sldChg chg="modSp">
        <pc:chgData name="Lidman Katarina RK" userId="S::katarina.lidman@regionhalland.se::b38f516a-1c18-42cd-9274-06a8a21be50f" providerId="AD" clId="Web-{606B36BD-96CB-418F-BB07-7235EDBF263E}" dt="2024-04-09T06:36:47.419" v="11" actId="20577"/>
        <pc:sldMkLst>
          <pc:docMk/>
          <pc:sldMk cId="308488555" sldId="334"/>
        </pc:sldMkLst>
        <pc:spChg chg="mod">
          <ac:chgData name="Lidman Katarina RK" userId="S::katarina.lidman@regionhalland.se::b38f516a-1c18-42cd-9274-06a8a21be50f" providerId="AD" clId="Web-{606B36BD-96CB-418F-BB07-7235EDBF263E}" dt="2024-04-09T06:36:47.419" v="11" actId="20577"/>
          <ac:spMkLst>
            <pc:docMk/>
            <pc:sldMk cId="308488555" sldId="334"/>
            <ac:spMk id="2" creationId="{70665539-6B9D-46C0-A149-71BD101CBA2E}"/>
          </ac:spMkLst>
        </pc:spChg>
      </pc:sldChg>
      <pc:sldChg chg="add">
        <pc:chgData name="Lidman Katarina RK" userId="S::katarina.lidman@regionhalland.se::b38f516a-1c18-42cd-9274-06a8a21be50f" providerId="AD" clId="Web-{606B36BD-96CB-418F-BB07-7235EDBF263E}" dt="2024-04-09T06:35:34.169" v="0"/>
        <pc:sldMkLst>
          <pc:docMk/>
          <pc:sldMk cId="1659498905" sldId="336"/>
        </pc:sldMkLst>
      </pc:sldChg>
    </pc:docChg>
  </pc:docChgLst>
  <pc:docChgLst>
    <pc:chgData name="Widaeus Åsa RK" userId="S::asa.widaeus@regionhalland.se::16aa7ccb-31c9-4e67-a84e-09b7f8a0d0e1" providerId="AD" clId="Web-{AA5328D3-39E4-9EA2-FDF3-23AA845A5ECB}"/>
    <pc:docChg chg="modSld">
      <pc:chgData name="Widaeus Åsa RK" userId="S::asa.widaeus@regionhalland.se::16aa7ccb-31c9-4e67-a84e-09b7f8a0d0e1" providerId="AD" clId="Web-{AA5328D3-39E4-9EA2-FDF3-23AA845A5ECB}" dt="2024-04-09T06:59:12.605" v="231"/>
      <pc:docMkLst>
        <pc:docMk/>
      </pc:docMkLst>
      <pc:sldChg chg="modSp">
        <pc:chgData name="Widaeus Åsa RK" userId="S::asa.widaeus@regionhalland.se::16aa7ccb-31c9-4e67-a84e-09b7f8a0d0e1" providerId="AD" clId="Web-{AA5328D3-39E4-9EA2-FDF3-23AA845A5ECB}" dt="2024-04-09T06:59:12.605" v="231"/>
        <pc:sldMkLst>
          <pc:docMk/>
          <pc:sldMk cId="2945962465" sldId="271"/>
        </pc:sldMkLst>
        <pc:graphicFrameChg chg="mod modGraphic">
          <ac:chgData name="Widaeus Åsa RK" userId="S::asa.widaeus@regionhalland.se::16aa7ccb-31c9-4e67-a84e-09b7f8a0d0e1" providerId="AD" clId="Web-{AA5328D3-39E4-9EA2-FDF3-23AA845A5ECB}" dt="2024-04-09T06:59:12.605" v="231"/>
          <ac:graphicFrameMkLst>
            <pc:docMk/>
            <pc:sldMk cId="2945962465" sldId="271"/>
            <ac:graphicFrameMk id="7" creationId="{3A3C32FC-2E59-134F-A39E-F5D11385E952}"/>
          </ac:graphicFrameMkLst>
        </pc:graphicFrameChg>
      </pc:sldChg>
      <pc:sldChg chg="delSp modSp">
        <pc:chgData name="Widaeus Åsa RK" userId="S::asa.widaeus@regionhalland.se::16aa7ccb-31c9-4e67-a84e-09b7f8a0d0e1" providerId="AD" clId="Web-{AA5328D3-39E4-9EA2-FDF3-23AA845A5ECB}" dt="2024-04-09T06:37:15.946" v="10"/>
        <pc:sldMkLst>
          <pc:docMk/>
          <pc:sldMk cId="3136401583" sldId="303"/>
        </pc:sldMkLst>
        <pc:spChg chg="mod">
          <ac:chgData name="Widaeus Åsa RK" userId="S::asa.widaeus@regionhalland.se::16aa7ccb-31c9-4e67-a84e-09b7f8a0d0e1" providerId="AD" clId="Web-{AA5328D3-39E4-9EA2-FDF3-23AA845A5ECB}" dt="2024-04-09T06:37:11.962" v="9" actId="20577"/>
          <ac:spMkLst>
            <pc:docMk/>
            <pc:sldMk cId="3136401583" sldId="303"/>
            <ac:spMk id="10" creationId="{75D10704-3503-024F-ABB9-9B3872C2CF00}"/>
          </ac:spMkLst>
        </pc:spChg>
        <pc:spChg chg="del">
          <ac:chgData name="Widaeus Åsa RK" userId="S::asa.widaeus@regionhalland.se::16aa7ccb-31c9-4e67-a84e-09b7f8a0d0e1" providerId="AD" clId="Web-{AA5328D3-39E4-9EA2-FDF3-23AA845A5ECB}" dt="2024-04-09T06:37:15.946" v="10"/>
          <ac:spMkLst>
            <pc:docMk/>
            <pc:sldMk cId="3136401583" sldId="303"/>
            <ac:spMk id="14" creationId="{2071AFB6-9D48-6849-A922-5B26515659C7}"/>
          </ac:spMkLst>
        </pc:spChg>
      </pc:sldChg>
      <pc:sldChg chg="modSp">
        <pc:chgData name="Widaeus Åsa RK" userId="S::asa.widaeus@regionhalland.se::16aa7ccb-31c9-4e67-a84e-09b7f8a0d0e1" providerId="AD" clId="Web-{AA5328D3-39E4-9EA2-FDF3-23AA845A5ECB}" dt="2024-04-09T06:38:54.789" v="21" actId="20577"/>
        <pc:sldMkLst>
          <pc:docMk/>
          <pc:sldMk cId="2428106620" sldId="304"/>
        </pc:sldMkLst>
        <pc:spChg chg="mod">
          <ac:chgData name="Widaeus Åsa RK" userId="S::asa.widaeus@regionhalland.se::16aa7ccb-31c9-4e67-a84e-09b7f8a0d0e1" providerId="AD" clId="Web-{AA5328D3-39E4-9EA2-FDF3-23AA845A5ECB}" dt="2024-04-09T06:38:54.789" v="21" actId="20577"/>
          <ac:spMkLst>
            <pc:docMk/>
            <pc:sldMk cId="2428106620" sldId="304"/>
            <ac:spMk id="4" creationId="{7FD212A4-B22E-D341-A551-23421760A831}"/>
          </ac:spMkLst>
        </pc:spChg>
      </pc:sldChg>
      <pc:sldChg chg="modSp">
        <pc:chgData name="Widaeus Åsa RK" userId="S::asa.widaeus@regionhalland.se::16aa7ccb-31c9-4e67-a84e-09b7f8a0d0e1" providerId="AD" clId="Web-{AA5328D3-39E4-9EA2-FDF3-23AA845A5ECB}" dt="2024-04-09T06:47:02.378" v="160" actId="20577"/>
        <pc:sldMkLst>
          <pc:docMk/>
          <pc:sldMk cId="2994703715" sldId="312"/>
        </pc:sldMkLst>
        <pc:spChg chg="mod">
          <ac:chgData name="Widaeus Åsa RK" userId="S::asa.widaeus@regionhalland.se::16aa7ccb-31c9-4e67-a84e-09b7f8a0d0e1" providerId="AD" clId="Web-{AA5328D3-39E4-9EA2-FDF3-23AA845A5ECB}" dt="2024-04-09T06:47:02.378" v="160" actId="20577"/>
          <ac:spMkLst>
            <pc:docMk/>
            <pc:sldMk cId="2994703715" sldId="312"/>
            <ac:spMk id="3" creationId="{00000000-0000-0000-0000-000000000000}"/>
          </ac:spMkLst>
        </pc:spChg>
      </pc:sldChg>
      <pc:sldChg chg="modSp">
        <pc:chgData name="Widaeus Åsa RK" userId="S::asa.widaeus@regionhalland.se::16aa7ccb-31c9-4e67-a84e-09b7f8a0d0e1" providerId="AD" clId="Web-{AA5328D3-39E4-9EA2-FDF3-23AA845A5ECB}" dt="2024-04-09T06:49:42.657" v="209" actId="20577"/>
        <pc:sldMkLst>
          <pc:docMk/>
          <pc:sldMk cId="3535613711" sldId="313"/>
        </pc:sldMkLst>
        <pc:spChg chg="mod">
          <ac:chgData name="Widaeus Åsa RK" userId="S::asa.widaeus@regionhalland.se::16aa7ccb-31c9-4e67-a84e-09b7f8a0d0e1" providerId="AD" clId="Web-{AA5328D3-39E4-9EA2-FDF3-23AA845A5ECB}" dt="2024-04-09T06:49:42.657" v="209" actId="20577"/>
          <ac:spMkLst>
            <pc:docMk/>
            <pc:sldMk cId="3535613711" sldId="313"/>
            <ac:spMk id="3" creationId="{261333AE-3B36-D2FF-849C-728C77F22C3F}"/>
          </ac:spMkLst>
        </pc:spChg>
      </pc:sldChg>
      <pc:sldChg chg="modSp">
        <pc:chgData name="Widaeus Åsa RK" userId="S::asa.widaeus@regionhalland.se::16aa7ccb-31c9-4e67-a84e-09b7f8a0d0e1" providerId="AD" clId="Web-{AA5328D3-39E4-9EA2-FDF3-23AA845A5ECB}" dt="2024-04-09T06:56:55.106" v="229" actId="20577"/>
        <pc:sldMkLst>
          <pc:docMk/>
          <pc:sldMk cId="2793131645" sldId="317"/>
        </pc:sldMkLst>
        <pc:spChg chg="mod">
          <ac:chgData name="Widaeus Åsa RK" userId="S::asa.widaeus@regionhalland.se::16aa7ccb-31c9-4e67-a84e-09b7f8a0d0e1" providerId="AD" clId="Web-{AA5328D3-39E4-9EA2-FDF3-23AA845A5ECB}" dt="2024-04-09T06:56:55.106" v="229" actId="20577"/>
          <ac:spMkLst>
            <pc:docMk/>
            <pc:sldMk cId="2793131645" sldId="317"/>
            <ac:spMk id="3" creationId="{E995F523-B217-5F4C-B1E8-C817A501CFFD}"/>
          </ac:spMkLst>
        </pc:spChg>
      </pc:sldChg>
      <pc:sldChg chg="modSp">
        <pc:chgData name="Widaeus Åsa RK" userId="S::asa.widaeus@regionhalland.se::16aa7ccb-31c9-4e67-a84e-09b7f8a0d0e1" providerId="AD" clId="Web-{AA5328D3-39E4-9EA2-FDF3-23AA845A5ECB}" dt="2024-04-09T06:43:35.208" v="107" actId="20577"/>
        <pc:sldMkLst>
          <pc:docMk/>
          <pc:sldMk cId="3329611178" sldId="335"/>
        </pc:sldMkLst>
        <pc:spChg chg="mod">
          <ac:chgData name="Widaeus Åsa RK" userId="S::asa.widaeus@regionhalland.se::16aa7ccb-31c9-4e67-a84e-09b7f8a0d0e1" providerId="AD" clId="Web-{AA5328D3-39E4-9EA2-FDF3-23AA845A5ECB}" dt="2024-04-09T06:43:35.208" v="107" actId="20577"/>
          <ac:spMkLst>
            <pc:docMk/>
            <pc:sldMk cId="3329611178" sldId="335"/>
            <ac:spMk id="3" creationId="{57EC4B6D-114C-CF4C-B662-603B27526004}"/>
          </ac:spMkLst>
        </pc:spChg>
      </pc:sldChg>
    </pc:docChg>
  </pc:docChgLst>
  <pc:docChgLst>
    <pc:chgData name="Lidman Katarina RK" userId="S::katarina.lidman@regionhalland.se::b38f516a-1c18-42cd-9274-06a8a21be50f" providerId="AD" clId="Web-{57F43297-7280-4167-BE84-00FE38758B37}"/>
    <pc:docChg chg="addSld delSld modSld modSection">
      <pc:chgData name="Lidman Katarina RK" userId="S::katarina.lidman@regionhalland.se::b38f516a-1c18-42cd-9274-06a8a21be50f" providerId="AD" clId="Web-{57F43297-7280-4167-BE84-00FE38758B37}" dt="2024-04-09T06:59:20.774" v="7" actId="20577"/>
      <pc:docMkLst>
        <pc:docMk/>
      </pc:docMkLst>
      <pc:sldChg chg="modSp">
        <pc:chgData name="Lidman Katarina RK" userId="S::katarina.lidman@regionhalland.se::b38f516a-1c18-42cd-9274-06a8a21be50f" providerId="AD" clId="Web-{57F43297-7280-4167-BE84-00FE38758B37}" dt="2024-04-09T06:59:20.774" v="7" actId="20577"/>
        <pc:sldMkLst>
          <pc:docMk/>
          <pc:sldMk cId="987043882" sldId="325"/>
        </pc:sldMkLst>
        <pc:spChg chg="mod">
          <ac:chgData name="Lidman Katarina RK" userId="S::katarina.lidman@regionhalland.se::b38f516a-1c18-42cd-9274-06a8a21be50f" providerId="AD" clId="Web-{57F43297-7280-4167-BE84-00FE38758B37}" dt="2024-04-09T06:59:20.774" v="7" actId="20577"/>
          <ac:spMkLst>
            <pc:docMk/>
            <pc:sldMk cId="987043882" sldId="325"/>
            <ac:spMk id="5" creationId="{16568827-6867-B3CA-4A23-22A761035026}"/>
          </ac:spMkLst>
        </pc:spChg>
      </pc:sldChg>
      <pc:sldChg chg="del">
        <pc:chgData name="Lidman Katarina RK" userId="S::katarina.lidman@regionhalland.se::b38f516a-1c18-42cd-9274-06a8a21be50f" providerId="AD" clId="Web-{57F43297-7280-4167-BE84-00FE38758B37}" dt="2024-04-09T06:37:32.244" v="1"/>
        <pc:sldMkLst>
          <pc:docMk/>
          <pc:sldMk cId="308488555" sldId="334"/>
        </pc:sldMkLst>
      </pc:sldChg>
      <pc:sldChg chg="add">
        <pc:chgData name="Lidman Katarina RK" userId="S::katarina.lidman@regionhalland.se::b38f516a-1c18-42cd-9274-06a8a21be50f" providerId="AD" clId="Web-{57F43297-7280-4167-BE84-00FE38758B37}" dt="2024-04-09T06:37:23.728" v="0"/>
        <pc:sldMkLst>
          <pc:docMk/>
          <pc:sldMk cId="2581456827" sldId="337"/>
        </pc:sldMkLst>
      </pc:sldChg>
    </pc:docChg>
  </pc:docChgLst>
  <pc:docChgLst>
    <pc:chgData name="Widaeus Åsa RK" userId="S::asa.widaeus@regionhalland.se::16aa7ccb-31c9-4e67-a84e-09b7f8a0d0e1" providerId="AD" clId="Web-{9F832563-31EB-EF91-5AD0-0B2F986801E8}"/>
    <pc:docChg chg="modSld">
      <pc:chgData name="Widaeus Åsa RK" userId="S::asa.widaeus@regionhalland.se::16aa7ccb-31c9-4e67-a84e-09b7f8a0d0e1" providerId="AD" clId="Web-{9F832563-31EB-EF91-5AD0-0B2F986801E8}" dt="2024-04-23T12:14:32.087" v="3" actId="20577"/>
      <pc:docMkLst>
        <pc:docMk/>
      </pc:docMkLst>
      <pc:sldChg chg="modSp">
        <pc:chgData name="Widaeus Åsa RK" userId="S::asa.widaeus@regionhalland.se::16aa7ccb-31c9-4e67-a84e-09b7f8a0d0e1" providerId="AD" clId="Web-{9F832563-31EB-EF91-5AD0-0B2F986801E8}" dt="2024-04-23T12:14:32.087" v="3" actId="20577"/>
        <pc:sldMkLst>
          <pc:docMk/>
          <pc:sldMk cId="3329611178" sldId="335"/>
        </pc:sldMkLst>
        <pc:spChg chg="mod">
          <ac:chgData name="Widaeus Åsa RK" userId="S::asa.widaeus@regionhalland.se::16aa7ccb-31c9-4e67-a84e-09b7f8a0d0e1" providerId="AD" clId="Web-{9F832563-31EB-EF91-5AD0-0B2F986801E8}" dt="2024-04-23T12:14:32.087" v="3" actId="20577"/>
          <ac:spMkLst>
            <pc:docMk/>
            <pc:sldMk cId="3329611178" sldId="335"/>
            <ac:spMk id="3" creationId="{57EC4B6D-114C-CF4C-B662-603B27526004}"/>
          </ac:spMkLst>
        </pc:spChg>
      </pc:sldChg>
    </pc:docChg>
  </pc:docChgLst>
  <pc:docChgLst>
    <pc:chgData name="Widaeus Åsa RK" userId="S::asa.widaeus@regionhalland.se::16aa7ccb-31c9-4e67-a84e-09b7f8a0d0e1" providerId="AD" clId="Web-{02108BC4-712F-59C4-386A-2BC2DBF04B81}"/>
    <pc:docChg chg="modSld">
      <pc:chgData name="Widaeus Åsa RK" userId="S::asa.widaeus@regionhalland.se::16aa7ccb-31c9-4e67-a84e-09b7f8a0d0e1" providerId="AD" clId="Web-{02108BC4-712F-59C4-386A-2BC2DBF04B81}" dt="2024-05-28T12:28:16.700" v="20" actId="20577"/>
      <pc:docMkLst>
        <pc:docMk/>
      </pc:docMkLst>
      <pc:sldChg chg="modSp">
        <pc:chgData name="Widaeus Åsa RK" userId="S::asa.widaeus@regionhalland.se::16aa7ccb-31c9-4e67-a84e-09b7f8a0d0e1" providerId="AD" clId="Web-{02108BC4-712F-59C4-386A-2BC2DBF04B81}" dt="2024-05-28T12:28:16.700" v="20" actId="20577"/>
        <pc:sldMkLst>
          <pc:docMk/>
          <pc:sldMk cId="3329611178" sldId="335"/>
        </pc:sldMkLst>
        <pc:spChg chg="mod">
          <ac:chgData name="Widaeus Åsa RK" userId="S::asa.widaeus@regionhalland.se::16aa7ccb-31c9-4e67-a84e-09b7f8a0d0e1" providerId="AD" clId="Web-{02108BC4-712F-59C4-386A-2BC2DBF04B81}" dt="2024-05-28T12:28:16.700" v="20" actId="20577"/>
          <ac:spMkLst>
            <pc:docMk/>
            <pc:sldMk cId="3329611178" sldId="335"/>
            <ac:spMk id="3" creationId="{57EC4B6D-114C-CF4C-B662-603B2752600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2024-05-28</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8T10:39:55.850"/>
    </inkml:context>
    <inkml:brush xml:id="br0">
      <inkml:brushProperty name="width" value="0.025" units="cm"/>
      <inkml:brushProperty name="height" value="0.025" units="cm"/>
      <inkml:brushProperty name="color" value="#BB5B18"/>
      <inkml:brushProperty name="inkEffects" value="bronze"/>
      <inkml:brushProperty name="anchorX" value="-14311.26367"/>
      <inkml:brushProperty name="anchorY" value="-6005.89111"/>
      <inkml:brushProperty name="scaleFactor" value="0.5"/>
    </inkml:brush>
  </inkml:definitions>
  <inkml:trace contextRef="#ctx0" brushRef="#br0">0 1 24575,'5'3'0,"-2"-1"0,0 2 0,0-2 0,-1 0 0,0 1 0,-1-1 0,1 0 0,0-1 0,0 1 0,-1 0 0,1 0 0,-1-1 0,2 1 0,-1-1 0,0 2 0,0-1 0,0 0 0,0 0 0,0-1 0,-1 0 0,1-1 0,-1-1 0,1 0 0,-2-1 0,2 1 0,-1 0 0,1 1 0,1 0 0,-1 0 0,0 0 0,0 0 0,0 0 0,0 1 0,-1 0 0,0 0 0,-1 1 0,2 0 0,-2 0 0,1 0 0,-1 0 0,0 0 0,-1 0 0,0-1 0,-2 1 0,1 0 0,-2-1 0,2 0 0,-3-1 0,1 0 0,0 0 0,0 0 0,0 0 0,0 0 0,1 0 0,1 0 0,0 1 0,1 0 0,2 0 0,1-1 0,0-2 0,1-2 0,0-1 0,2 1 0,-2 0 0,0 2 0,1 1 0,-2 0 0,2 1 0,-2 0 0,0 0 0,0 0 0,1 0 0,-1 0 0,0 0 0,0 0 0,-1 0 0,0 2 0,-1 0 0,0 0 0,0 0 0,0 1 0,0-1 0,0 0 0,1 0 0,0 0 0,0 1 0,1-2 0,0 0 0,0-1 0,0 0 0,1 0 0,-1 0 0,0 0 0,0 0 0,1 0 0,0 0 0,0 0 0,0 0 0,-1 0 0,2 0 0,-2 0 0,2 0 0,-2 0 0,0 0 0,1 0 0,-1 0 0,0 0 0,0 0 0,0 1 0,-1 1 0,-1 1 0,-1 1 0,0-1 0,0 0 0,1 1 0,0-2 0,0 2 0,0-2 0,-1 1 0,1-1 0,-1 0 0,1-2 0,0-2 0,0-1 0,0-1 0,0 2 0,-1 1 0,0 0 0,-2 1 0,0 0 0,1 0 0,-2 0 0,1 0 0,-1 0 0,0 0 0,-1 0 0,1 0 0,1 0 0,-2 0 0,2 0 0,1 1 0,0-1 0,1 1 0,-1 0 0,1 0 0,1 1 0,-1 0 0,0-1 0,0 1 0,-1-1 0,1 0 0,-2-1 0,1 0 0,0 0 0,1 0 0,0 2 0,1 0 0,-1-1 0,1 1 0,-1-1 0,1 1 0,-1 0 0,0 0 0,-1-2 0,1 2 0,-1-2 0,0 1 0,0 0 0,1 0 0,0 1 0,1 0 0,0 1 0,0-1 0,0 0 0,0 0 0,0 0 0,-1 1 0,1-1 0,-1-2 0,1-1 0,0-2 0,0 0 0,0 1 0,0 0 0,0 0 0,0-1 0,0 1 0,0 1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8T10:40:00.934"/>
    </inkml:context>
    <inkml:brush xml:id="br0">
      <inkml:brushProperty name="width" value="0.025" units="cm"/>
      <inkml:brushProperty name="height" value="0.025" units="cm"/>
      <inkml:brushProperty name="color" value="#BB5B18"/>
      <inkml:brushProperty name="inkEffects" value="bronze"/>
      <inkml:brushProperty name="anchorX" value="-21343.875"/>
      <inkml:brushProperty name="anchorY" value="-9066.82422"/>
      <inkml:brushProperty name="scaleFactor" value="0.5"/>
    </inkml:brush>
  </inkml:definitions>
  <inkml:trace contextRef="#ctx0" brushRef="#br0">129 70 24575,'-4'0'0,"0"0"0,0 0 0,0 0 0,-2 0 0,0 0 0,0 0 0,-4 2 0,3-2 0,-3 1 0,0 1 0,1-2 0,1 1 0,1 0 0,2 0 0,1 1 0,1-2 0,0 1 0,1 0 0,2-1 0,1 1 0,1-1 0,2 0 0,-2 0 0,0 0 0,0 0 0,1 0 0,-1 0 0,0 0 0,0 0 0,1 0 0,-1 0 0,0 0 0,0 0 0,1 0 0,-1 0 0,0 0 0,0 0 0,1 0 0,-1 0 0,0 0 0,1 0 0,-1 0 0,0 0 0,0 0 0,0 0 0,0 0 0,0 0 0,1 0 0,-2 1 0,0 0 0,-1 1 0,0 1 0,0-1 0,0 0 0,0 0 0,0 0 0,0 0 0,0 1 0,0-1 0,0 0 0,0 0 0,0 1 0,0-1 0,0 0 0,0 0 0,0 1 0,-1-2 0,-1 0 0,0-1 0,0 0 0,1-3 0,-1 2 0,2-3 0,-2 2 0,1 0 0,-1-1 0,1 2 0,-1-1 0,-1 2 0,1-1 0,0 1 0,0 0 0,-1 0 0,2 1 0,0 0 0,1 1 0,0 0 0,0 1 0,1-1 0,0-1 0,2 0 0,-2 0 0,1-1 0,-1 1 0,1-1 0,0 0 0,0 0 0,1 0 0,-2-1 0,1-1 0,-2-1 0,1-1 0,0 1 0,-1-2 0,1 3 0,-1-2 0,0 0 0,0 2 0,0-2 0,0 2 0,0 0 0,0-1 0,0 1 0,0 0 0,0 0 0,0-1 0,0 1 0,0 0 0,0 0 0,0-1 0,-1 0 0,0 0 0,-3 0 0,2-1 0,-3 0 0,2-1 0,-2 0 0,2 0 0,0 0 0,0 1 0,2 1 0,0 0 0,0 1 0,1 2 0,-1 1 0,1 3 0,0-1 0,0 2 0,0-3 0,1 2 0,-1-2 0,2 1 0,-1-1 0,1 0 0,1-1 0,-1 0 0,0-1 0,0 0 0,1 0 0,-1 1 0,-1 0 0,0 2 0,-1-1 0,-1 0 0,-3 0 0,0 0 0,-4 0 0,1-2 0,-1 2 0,1-2 0,-1 1 0,4-1 0,-2 1 0,3-1 0,0 0 0,2 0 0,4 0 0,1 0 0,1 0 0,-1 0 0,-1 0 0,0 0 0,0 0 0,-1 0 0,0 0 0,0 0 0,1 0 0,-1 0 0,0 0 0,0 0 0,0 0 0,0 0 0,1 0 0,-1-2 0,-1 1 0,1-3 0,-1 2 0,0-1 0,0 1 0,-1 0 0,1 0 0,-1-1 0,0 1 0,0 0 0,0-1 0,0 1 0,-1 1 0,0 0 0,-1 1 0,0-1 0,1 0 0,1-1 0,0-1 0,0 1 0,1 0 0,1 1 0,0 0 0,0 1 0,0 0 0,0 0 0,0 0 0,1 0 0,-1 0 0,-1-1 0,0 0 0,-1-2 0,0 1 0,0 0 0,1 1 0,-1 1 0,1 1 0,-1 1 0,0 0 0,0 1 0,1-1 0,-1 1 0,1 0 0,-1 2 0,0-3 0,1 2 0,-1-1 0,3 0 0,-3 0 0,2 0 0,-2-1 0,2-1 0,-1 1 0,2-2 0,-1 1 0,0-1 0,0 0 0,0 0 0,0 0 0,0-1 0,-2 0 0,0-1 0,0 0 0,0-1 0,0 1 0,0 0 0,0 0 0,0-1 0,0 1 0,1 1 0,1 0 0,0 1 0,0 0 0,0 0 0,0 0 0,1 0 0,-1 0 0,0 0 0,0 0 0,1 0 0,-1 0 0,-1-1 0,0 0 0,-1-1 0,0-1 0,0 1 0,0 0 0,0 0 0,0-2 0,0 2 0,0-2 0,0 2 0,-1 1 0,0 0 0,-1 1 0,1 1 0,0 0 0,0 0 0,0 1 0,0-1 0,1 2 0,0-1 0,0-1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8T10:40:05.709"/>
    </inkml:context>
    <inkml:brush xml:id="br0">
      <inkml:brushProperty name="width" value="0.025" units="cm"/>
      <inkml:brushProperty name="height" value="0.025" units="cm"/>
      <inkml:brushProperty name="color" value="#BB5B18"/>
      <inkml:brushProperty name="inkEffects" value="bronze"/>
      <inkml:brushProperty name="anchorX" value="-25726.27734"/>
      <inkml:brushProperty name="anchorY" value="-9459.80664"/>
      <inkml:brushProperty name="scaleFactor" value="0.5"/>
    </inkml:brush>
  </inkml:definitions>
  <inkml:trace contextRef="#ctx0" brushRef="#br0">27 49 24575,'3'0'0,"0"0"0,-1-1 0,-1 0 0,0-2 0,-1 1 0,1 0 0,-1-1 0,0 1 0,0 0 0,0 0 0,1 0 0,0 1 0,1 1 0,0 0 0,0 0 0,0 0 0,1 0 0,-1 1 0,-1 0 0,1 2 0,-2-1 0,1 0 0,-1 0 0,0 1 0,0 0 0,0 0 0,0 1 0,0-1 0,0 0 0,0 1 0,0-2 0,0 2 0,0-2 0,0 0 0,0 1 0,0-1 0,0-2 0,0-2 0,0-1 0,0-1 0,0 2 0,-1 1 0,-2 0 0,1 2 0,-3 0 0,2 1 0,-1 1 0,1-1 0,0 0 0,0 1 0,1-1 0,0 0 0,-1 0 0,2-1 0,0-1 0,1-2 0,1-2 0,0 1 0,0-2 0,-1 2 0,0-2 0,0 3 0,0-2 0,0 2 0,0 0 0,0-1 0,0 1 0,0-1 0,0 0 0,-1 0 0,0 1 0,-1 1 0,2-1 0,-2 1 0,1 0 0,-1 1 0,-1 0 0,0 0 0,0 0 0,1 0 0,0 0 0,1-1 0,0-1 0,1 0 0,0 0 0,0-2 0,0 2 0,0-2 0,0 2 0,0 0 0,0-1 0,0 1 0,0 0 0,1 1 0,0 0 0,1 2 0,0-1 0,0 1 0,1-1 0,-1 0 0,0 0 0,0 1 0,0-1 0,-1 2 0,1-1 0,-1 0 0,1 1 0,-1-1 0,0 1 0,1-1 0,-1 0 0,0-1 0,0-1 0,-1-1 0,1 0 0,0 1 0,1 1 0,0 0 0,0 0 0,-1 1 0,1 1 0,-1 0 0,0 0 0,0-1 0,0 0 0,1-1 0,0 0 0,0 0 0,0-1 0,-2 0 0,1-1 0,0-1 0,0 1 0,-1 0 0,0 0 0,0-1 0,0 1 0,0 2 0,0 2 0,-1 1 0,-1 1 0,1-2 0,0-1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2024-05-28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ikshandboken-bhv.se/tillvaxt--utveckling/motorisk-utveckling---oversikt/motorisk-utveckling-6-manade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ikshandboken-bhv.se/for-bhv/aktuellt/nytt-i-barnhalsovarden/uppdaterade-rad-om-introduktion-av-mat-med-gluten/"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1177.se/Halland/barn--gravid/att-ta-hand-om-barn/mat-och-dryck-for-barn/barnets-mat-upp-till-ett-ar/" TargetMode="External"/><Relationship Id="rId4" Type="http://schemas.openxmlformats.org/officeDocument/2006/relationships/hyperlink" Target="https://www.livsmedelsverket.se/globalassets/publikationsdatabas/broschyrer-foldrar/bra-mat-for-spadbarn-under-ett-ar-livsmedelsverket.pdf?id=3557"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for-bhv/aktuellt/nytt-i-barnhalsovarden/uppdaterade-rad-om-introduktion-av-mat-med-glut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1177.se/Halland/barn--gravid/att-ta-hand-om-barn/praktiska-rad-i-vardagen/borsta-tander-pa-bar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ocialstyrelsen.se/globalassets/sharepoint-dokument/artikelkatalog/ovrigt/2022-6-7991.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Halland/barn--gravid/sa-vaxer-och-utvecklas-barn/barnets-sprakutvecklin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prakbyggarna.se/barns-sprakutveckling-0-2-ar/" TargetMode="External"/><Relationship Id="rId4" Type="http://schemas.openxmlformats.org/officeDocument/2006/relationships/hyperlink" Target="https://www.rikshandboken-bhv.se/metoder--riktlinjer/sprakundersokning-och-screeni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t>Information om materialet och hur det ska användas för grupp eller i enskilda samtal</a:t>
            </a:r>
          </a:p>
          <a:p>
            <a:pPr marL="0" indent="0">
              <a:buNone/>
            </a:pPr>
            <a:endParaRPr lang="sv-SE" sz="1200"/>
          </a:p>
          <a:p>
            <a:pPr marL="0" indent="0">
              <a:buNone/>
            </a:pPr>
            <a:r>
              <a:rPr lang="sv-SE" sz="1200"/>
              <a:t>Syftet med barnhälsovårdens föräldragrupp är att stärka och stödja förmågan att vara förälder.  </a:t>
            </a:r>
          </a:p>
          <a:p>
            <a:pPr marL="0" indent="0">
              <a:buNone/>
            </a:pPr>
            <a:endParaRPr lang="sv-SE" sz="1200"/>
          </a:p>
          <a:p>
            <a:pPr marL="0" indent="0">
              <a:buNone/>
            </a:pPr>
            <a:r>
              <a:rPr lang="sv-SE" sz="1200"/>
              <a:t>Gruppen som erbjuds, pågår under barnets första levnadsår och är en delarna i det samlade föräldrastödsinsatser Region Hallands barnhälsovård erbjuder.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a:effectLst/>
              </a:rPr>
              <a:t> Se rutin: </a:t>
            </a:r>
            <a:r>
              <a:rPr lang="sv-SE" sz="120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solidFill>
                <a:srgbClr val="0070C0"/>
              </a:solidFill>
              <a:cs typeface="Arial"/>
            </a:endParaRPr>
          </a:p>
          <a:p>
            <a:pPr marL="0" indent="0">
              <a:buNone/>
            </a:pPr>
            <a:r>
              <a:rPr lang="sv-SE" sz="120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a:p>
          <a:p>
            <a:pPr marL="0" indent="0">
              <a:buNone/>
              <a:defRPr/>
            </a:pPr>
            <a:r>
              <a:rPr lang="sv-SE" sz="1200"/>
              <a:t>Materialet kan också användas som underlag för behovsanpassat stöd vid enskilda samtal med föräldrar, eller i de tillfällen föräldrar valt att inte delta på den föräldragrupp som erbjudits.</a:t>
            </a:r>
          </a:p>
          <a:p>
            <a:pPr marL="0" indent="0">
              <a:buNone/>
              <a:defRPr/>
            </a:pPr>
            <a:endParaRPr lang="sv-SE" sz="1200"/>
          </a:p>
          <a:p>
            <a:pPr marL="0" indent="0">
              <a:buNone/>
            </a:pPr>
            <a:r>
              <a:rPr lang="sv-SE" sz="1200" b="1">
                <a:cs typeface="Arial"/>
              </a:rPr>
              <a:t>Genomförande av femte träffen</a:t>
            </a:r>
          </a:p>
          <a:p>
            <a:pPr marL="0" indent="0">
              <a:buNone/>
            </a:pPr>
            <a:endParaRPr lang="sv-SE" sz="1200" b="1">
              <a:cs typeface="Arial"/>
            </a:endParaRPr>
          </a:p>
          <a:p>
            <a:pPr marL="0" indent="0">
              <a:buNone/>
            </a:pPr>
            <a:r>
              <a:rPr lang="sv-SE" sz="1200">
                <a:cs typeface="Calibri"/>
              </a:rPr>
              <a:t>Välkomna till femte träffen.</a:t>
            </a:r>
          </a:p>
          <a:p>
            <a:pPr marL="0" indent="0">
              <a:buNone/>
            </a:pPr>
            <a:endParaRPr lang="sv-SE" sz="1200">
              <a:cs typeface="Calibri"/>
            </a:endParaRPr>
          </a:p>
          <a:p>
            <a:pPr marL="0" indent="0">
              <a:buNone/>
            </a:pPr>
            <a:r>
              <a:rPr lang="sv-SE" sz="1200">
                <a:cs typeface="Calibri"/>
              </a:rPr>
              <a:t>Nu är barnen 5-6 månader och idag är huvudtemat “Barnet och livet I vardagen”. </a:t>
            </a:r>
          </a:p>
          <a:p>
            <a:pPr marL="0" indent="0">
              <a:buNone/>
              <a:defRPr/>
            </a:pPr>
            <a:endParaRPr lang="sv-SE" sz="1200"/>
          </a:p>
          <a:p>
            <a:pPr marL="0" marR="0" lvl="0" indent="0" algn="l" defTabSz="914400">
              <a:lnSpc>
                <a:spcPct val="100000"/>
              </a:lnSpc>
              <a:spcBef>
                <a:spcPts val="0"/>
              </a:spcBef>
              <a:spcAft>
                <a:spcPts val="0"/>
              </a:spcAft>
              <a:buNone/>
              <a:tabLst/>
              <a:defRPr/>
            </a:pP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35253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a:cs typeface="Arial"/>
              </a:rPr>
              <a:t>Vaccinationer under barnets första fem levnadsår</a:t>
            </a:r>
          </a:p>
          <a:p>
            <a:pPr marL="0" indent="0">
              <a:buNone/>
              <a:defRPr/>
            </a:pPr>
            <a:endParaRPr lang="sv-SE" sz="1200" b="1"/>
          </a:p>
          <a:p>
            <a:pPr marL="0" indent="0">
              <a:buNone/>
              <a:defRPr/>
            </a:pPr>
            <a:r>
              <a:rPr lang="sv-SE" sz="1200"/>
              <a:t>Barnet kan få feber vid vaccination</a:t>
            </a:r>
            <a:endParaRPr lang="sv-SE" sz="1200">
              <a:cs typeface="Arial"/>
            </a:endParaRPr>
          </a:p>
          <a:p>
            <a:endParaRPr lang="sv-SE" sz="1200" b="1">
              <a:cs typeface="Arial"/>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a:solidFill>
                <a:srgbClr val="0070C0"/>
              </a:solidFill>
            </a:endParaRPr>
          </a:p>
          <a:p>
            <a:endParaRPr lang="sv-SE" sz="1200">
              <a:solidFill>
                <a:srgbClr val="0070C0"/>
              </a:solidFill>
              <a:cs typeface="Arial" panose="020B0604020202020204"/>
            </a:endParaRPr>
          </a:p>
          <a:p>
            <a:endParaRPr lang="sv-SE" sz="1200">
              <a:cs typeface="Arial" panose="020B0604020202020204"/>
            </a:endParaRPr>
          </a:p>
          <a:p>
            <a:pPr algn="l"/>
            <a:endParaRPr lang="sv-SE" sz="1200">
              <a:cs typeface="Arial" panose="020B0604020202020204" pitchFamily="34" charset="0"/>
            </a:endParaRPr>
          </a:p>
          <a:p>
            <a:pPr algn="l"/>
            <a:endParaRPr lang="sv-SE" sz="1200">
              <a:cs typeface="Arial"/>
            </a:endParaRPr>
          </a:p>
          <a:p>
            <a:endParaRPr lang="sv-SE">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15</a:t>
            </a:fld>
            <a:endParaRPr lang="sv-SE"/>
          </a:p>
        </p:txBody>
      </p:sp>
    </p:spTree>
    <p:extLst>
      <p:ext uri="{BB962C8B-B14F-4D97-AF65-F5344CB8AC3E}">
        <p14:creationId xmlns:p14="http://schemas.microsoft.com/office/powerpoint/2010/main" val="402217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cs typeface="Arial"/>
              </a:rPr>
              <a:t>Råd om vård dygnet runt</a:t>
            </a:r>
            <a:endParaRPr lang="sv-SE" b="1"/>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2857510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t>Det kompetenta barnet</a:t>
            </a:r>
          </a:p>
          <a:p>
            <a:pPr marL="0" indent="0">
              <a:buNone/>
            </a:pPr>
            <a:endParaRPr lang="sv-SE" sz="1200" b="1"/>
          </a:p>
          <a:p>
            <a:pPr marL="0" indent="0">
              <a:buNone/>
            </a:pPr>
            <a:r>
              <a:rPr lang="sv-SE" sz="1200"/>
              <a:t>Viktigt att informera föräldrarna att alla barn är olika, vissa barn utvecklar språket mer, andra motoriska färdigheter mer osv.</a:t>
            </a:r>
          </a:p>
          <a:p>
            <a:pPr marL="0" indent="0">
              <a:buNone/>
            </a:pPr>
            <a:endParaRPr lang="sv-SE" sz="1200">
              <a:cs typeface="Arial" panose="020B0604020202020204"/>
            </a:endParaRPr>
          </a:p>
          <a:p>
            <a:pPr marL="0" indent="0">
              <a:buNone/>
            </a:pPr>
            <a:r>
              <a:rPr lang="sv-SE" sz="1200"/>
              <a:t>I den här åldern kan de flesta barn förflytta sig på egen hand, till exempel genom att krypa, åla, hasa på stjärten eller gå. Många barn kan sätta sig själva. </a:t>
            </a:r>
          </a:p>
          <a:p>
            <a:pPr marL="0" indent="0">
              <a:buNone/>
            </a:pPr>
            <a:endParaRPr lang="sv-SE" sz="1200"/>
          </a:p>
          <a:p>
            <a:pPr marL="0" indent="0">
              <a:buNone/>
            </a:pPr>
            <a:r>
              <a:rPr lang="sv-SE" sz="1200"/>
              <a:t>Barn brukar ha ganska bra balans och brukar kunna stå en kort stund utan stöd. Många kan gå med hjälp av att hålla någon i handen.</a:t>
            </a:r>
          </a:p>
          <a:p>
            <a:pPr marL="0" indent="0">
              <a:buNone/>
            </a:pPr>
            <a:endParaRPr lang="sv-SE" sz="1200">
              <a:cs typeface="Arial"/>
            </a:endParaRPr>
          </a:p>
          <a:p>
            <a:pPr marL="0" indent="0">
              <a:buNone/>
            </a:pPr>
            <a:r>
              <a:rPr lang="sv-SE" sz="1200"/>
              <a:t>I och med att barnet nu har stabilitet i huvudet och i bålen kan barnet öva armarna och framför allt händernas rörelser och rörelserna blir mer precisa. </a:t>
            </a:r>
          </a:p>
          <a:p>
            <a:pPr marL="0" indent="0">
              <a:buNone/>
            </a:pPr>
            <a:endParaRPr lang="sv-SE" sz="1200"/>
          </a:p>
          <a:p>
            <a:pPr marL="0" indent="0">
              <a:buNone/>
            </a:pPr>
            <a:r>
              <a:rPr lang="sv-SE" sz="1200"/>
              <a:t>I den här åldern börjar en del barn vända sig från rygg till mage. Barnet kan nu röra huvudet obehindrat.  Föremål kan följas utan att barnet tappar balansen.</a:t>
            </a:r>
          </a:p>
          <a:p>
            <a:pPr marL="0" indent="0">
              <a:buNone/>
            </a:pPr>
            <a:endParaRPr lang="sv-SE" sz="1200">
              <a:cs typeface="Arial"/>
            </a:endParaRPr>
          </a:p>
          <a:p>
            <a:pPr marL="0" indent="0">
              <a:buNone/>
            </a:pPr>
            <a:r>
              <a:rPr lang="sv-SE" sz="1200"/>
              <a:t>Vid 4-6 månader kan man börja leka tittut med bebisen. En ständig källa till skratt och härlig återkoppling när ni hittar varandra</a:t>
            </a:r>
          </a:p>
          <a:p>
            <a:endParaRPr lang="sv-SE" sz="1200"/>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Barnets utveckling 6-12 månader - 1177</a:t>
            </a:r>
            <a:endParaRPr lang="sv-SE" sz="1200">
              <a:solidFill>
                <a:srgbClr val="0070C0"/>
              </a:solidFill>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Motorisk utveckling 6 månader - Rikshandboken i barnhälsovård (rikshandboken-bhv.se)</a:t>
            </a:r>
            <a:endParaRPr lang="sv-SE" sz="1200">
              <a:solidFill>
                <a:srgbClr val="0070C0"/>
              </a:solidFill>
            </a:endParaRPr>
          </a:p>
          <a:p>
            <a:endParaRPr lang="sv-SE" sz="1200">
              <a:solidFill>
                <a:srgbClr val="0070C0"/>
              </a:solidFill>
              <a:cs typeface="Arial"/>
            </a:endParaRPr>
          </a:p>
          <a:p>
            <a:endParaRPr lang="sv-SE">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118282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Matfrågor</a:t>
            </a:r>
          </a:p>
          <a:p>
            <a:pPr marL="0" indent="0">
              <a:buNone/>
            </a:pPr>
            <a:endParaRPr lang="sv-SE" sz="1200" b="1"/>
          </a:p>
          <a:p>
            <a:pPr marL="0" indent="0">
              <a:buNone/>
            </a:pPr>
            <a:r>
              <a:rPr lang="sv-SE" sz="1200">
                <a:cs typeface="Arial"/>
              </a:rPr>
              <a:t>Beroende på hur gamla barnen i gruppen är får man anpassa informationen till föräldrarna.</a:t>
            </a:r>
          </a:p>
          <a:p>
            <a:pPr marL="0" indent="0">
              <a:buNone/>
            </a:pPr>
            <a:endParaRPr lang="sv-SE" sz="1200"/>
          </a:p>
          <a:p>
            <a:pPr marL="0" indent="0">
              <a:buNone/>
            </a:pPr>
            <a:r>
              <a:rPr lang="sv-SE" sz="1200"/>
              <a:t>Vid cirka sex månader är det dags att börja vänja barnet att äta vanlig mat. </a:t>
            </a:r>
          </a:p>
          <a:p>
            <a:pPr marL="0" indent="0">
              <a:buNone/>
            </a:pPr>
            <a:endParaRPr lang="sv-SE" sz="1200"/>
          </a:p>
          <a:p>
            <a:pPr marL="0" indent="0">
              <a:buNone/>
            </a:pPr>
            <a:r>
              <a:rPr lang="sv-SE" sz="1200"/>
              <a:t>Att lära sig äta vanlig mat är en gradvis process. I början handlar det mest om att barnet ska vänja sig vid nya konsistenser, fler smaker, att äta från sked och att lära sig tuggrörelser. Räkna med att det kan behövas upp till 17 gånger för en ny smak.</a:t>
            </a:r>
            <a:endParaRPr lang="sv-SE" sz="1200">
              <a:cs typeface="Arial"/>
            </a:endParaRPr>
          </a:p>
          <a:p>
            <a:pPr marL="0" indent="0">
              <a:buNone/>
            </a:pPr>
            <a:endParaRPr lang="sv-SE" sz="1200"/>
          </a:p>
          <a:p>
            <a:pPr marL="0" indent="0">
              <a:buNone/>
            </a:pPr>
            <a:r>
              <a:rPr lang="sv-SE" sz="1200"/>
              <a:t>Matglädje – prata gärna om betydelsen av att äta tillsammans, det ska vara roligt med mat. </a:t>
            </a:r>
            <a:r>
              <a:rPr lang="sv-SE" sz="1200">
                <a:cs typeface="Arial"/>
              </a:rPr>
              <a:t>Det blir kladdigt, prata om att låta barnet vara kladdig. Låt barnet få känna på maten med handen. </a:t>
            </a:r>
            <a:r>
              <a:rPr lang="sv-SE" sz="1200"/>
              <a:t>Viktigt att barnet får smaka på många olika smaker.</a:t>
            </a:r>
            <a:endParaRPr lang="sv-SE" sz="1200">
              <a:cs typeface="Arial"/>
            </a:endParaRPr>
          </a:p>
          <a:p>
            <a:pPr marL="0" indent="0">
              <a:buNone/>
            </a:pPr>
            <a:r>
              <a:rPr lang="sv-SE" sz="1200"/>
              <a:t>Det tar olika lång tid för barnen att vänja sig vid nya smaker.</a:t>
            </a:r>
          </a:p>
          <a:p>
            <a:pPr marL="0" indent="0">
              <a:buNone/>
            </a:pPr>
            <a:endParaRPr lang="sv-SE" sz="1200">
              <a:cs typeface="Arial" panose="020B0604020202020204"/>
            </a:endParaRPr>
          </a:p>
          <a:p>
            <a:pPr marL="0" indent="0">
              <a:buNone/>
            </a:pPr>
            <a:r>
              <a:rPr lang="sv-SE" sz="1200">
                <a:cs typeface="Arial" panose="020B0604020202020204"/>
              </a:rPr>
              <a:t>D-vitamin - </a:t>
            </a:r>
            <a:r>
              <a:rPr lang="sv-SE" sz="1200"/>
              <a:t>Barn behöver få D-droppar från att de är cirka en vecka gamla. </a:t>
            </a:r>
            <a:endParaRPr lang="sv-SE" sz="1200">
              <a:cs typeface="Arial" panose="020B0604020202020204"/>
            </a:endParaRPr>
          </a:p>
          <a:p>
            <a:endParaRPr lang="sv-SE" sz="1200">
              <a:cs typeface="Arial" panose="020B0604020202020204"/>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Uppdaterade råd om introduktion av mat med gluten - Rikshandboken i barnhälsovård (rikshandboken-bhv.se)</a:t>
            </a:r>
            <a:endParaRPr lang="sv-SE" sz="1200">
              <a:solidFill>
                <a:srgbClr val="0070C0"/>
              </a:solidFill>
              <a:cs typeface="Arial"/>
              <a:hlinkClick r:id="rId3">
                <a:extLst>
                  <a:ext uri="{A12FA001-AC4F-418D-AE19-62706E023703}">
                    <ahyp:hlinkClr xmlns:ahyp="http://schemas.microsoft.com/office/drawing/2018/hyperlinkcolor" val="tx"/>
                  </a:ext>
                </a:extLst>
              </a:hlinkClick>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bra-mat-for-spadbarn-under-ett-ar-livsmedelsverket.pdf</a:t>
            </a:r>
            <a:endParaRPr lang="sv-SE" sz="1200">
              <a:solidFill>
                <a:srgbClr val="0070C0"/>
              </a:solidFill>
            </a:endParaRPr>
          </a:p>
          <a:p>
            <a:pPr marL="0" indent="0">
              <a:buNone/>
            </a:pPr>
            <a:r>
              <a:rPr lang="sv-SE" sz="1200">
                <a:solidFill>
                  <a:srgbClr val="0070C0"/>
                </a:solidFill>
                <a:hlinkClick r:id="rId5">
                  <a:extLst>
                    <a:ext uri="{A12FA001-AC4F-418D-AE19-62706E023703}">
                      <ahyp:hlinkClr xmlns:ahyp="http://schemas.microsoft.com/office/drawing/2018/hyperlinkcolor" val="tx"/>
                    </a:ext>
                  </a:extLst>
                </a:hlinkClick>
              </a:rPr>
              <a:t>Barnets mat upp till ett år - 1177</a:t>
            </a:r>
            <a:endParaRPr lang="sv-SE" sz="1200">
              <a:solidFill>
                <a:srgbClr val="0070C0"/>
              </a:solidFill>
            </a:endParaRPr>
          </a:p>
          <a:p>
            <a:endParaRPr lang="sv-SE">
              <a:cs typeface="Arial"/>
            </a:endParaRPr>
          </a:p>
        </p:txBody>
      </p:sp>
      <p:sp>
        <p:nvSpPr>
          <p:cNvPr id="4" name="Platshållare för bildnummer 3"/>
          <p:cNvSpPr>
            <a:spLocks noGrp="1"/>
          </p:cNvSpPr>
          <p:nvPr>
            <p:ph type="sldNum" sz="quarter" idx="5"/>
          </p:nvPr>
        </p:nvSpPr>
        <p:spPr/>
        <p:txBody>
          <a:bodyPr/>
          <a:lstStyle/>
          <a:p>
            <a:fld id="{5616A391-5A60-4F1B-8FFD-6399329F132E}" type="slidenum">
              <a:rPr lang="sv-SE" smtClean="0"/>
              <a:t>5</a:t>
            </a:fld>
            <a:endParaRPr lang="sv-SE"/>
          </a:p>
        </p:txBody>
      </p:sp>
    </p:spTree>
    <p:extLst>
      <p:ext uri="{BB962C8B-B14F-4D97-AF65-F5344CB8AC3E}">
        <p14:creationId xmlns:p14="http://schemas.microsoft.com/office/powerpoint/2010/main" val="188684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Introduktion av gluten</a:t>
            </a:r>
          </a:p>
          <a:p>
            <a:pPr marL="0" indent="0">
              <a:buNone/>
            </a:pPr>
            <a:endParaRPr lang="sv-SE" sz="1200" b="1">
              <a:cs typeface="Arial"/>
            </a:endParaRPr>
          </a:p>
          <a:p>
            <a:pPr marL="0" indent="0">
              <a:buNone/>
            </a:pPr>
            <a:r>
              <a:rPr lang="sv-SE" sz="1200"/>
              <a:t>Det viktiga är att börja med små mängder gluten och att öka mängden långsamt. Nya studier visar att tidpunkten för när man introducerar gluten spelar mindre roll för risken att utveckla celiaki. </a:t>
            </a:r>
          </a:p>
          <a:p>
            <a:pPr marL="0" indent="0">
              <a:buNone/>
            </a:pPr>
            <a:endParaRPr lang="sv-SE" sz="1200">
              <a:cs typeface="Arial"/>
            </a:endParaRPr>
          </a:p>
          <a:p>
            <a:pPr marL="0" indent="0">
              <a:buNone/>
            </a:pPr>
            <a:r>
              <a:rPr lang="sv-SE" sz="1200" u="sng"/>
              <a:t>Gröt:</a:t>
            </a:r>
            <a:r>
              <a:rPr lang="sv-SE" sz="1200"/>
              <a:t> Rekommendera att barnet får små mängder gluten några gånger i veckan. Inte mycket, bara en liten tugga vitt bröd eller en liten sked gröt. Sen kan du långsamt öka mängden mat med gluten i.</a:t>
            </a:r>
            <a:endParaRPr lang="sv-SE" sz="1200">
              <a:cs typeface="Arial"/>
            </a:endParaRPr>
          </a:p>
          <a:p>
            <a:pPr marL="0" indent="0">
              <a:buNone/>
            </a:pPr>
            <a:r>
              <a:rPr lang="sv-SE" sz="1200" u="sng">
                <a:cs typeface="Arial"/>
              </a:rPr>
              <a:t>Välling:</a:t>
            </a:r>
            <a:r>
              <a:rPr lang="sv-SE" sz="1200" b="1">
                <a:cs typeface="Arial"/>
              </a:rPr>
              <a:t> </a:t>
            </a:r>
            <a:r>
              <a:rPr lang="sv-SE" sz="1200">
                <a:cs typeface="Arial"/>
              </a:rPr>
              <a:t>några föräldrar väljer  att börja med välling. Ge mindre mängder, man behöver inte börja med en hel flaska (ca 250 ml) </a:t>
            </a:r>
          </a:p>
          <a:p>
            <a:pPr marL="0" indent="0">
              <a:buNone/>
            </a:pPr>
            <a:r>
              <a:rPr lang="sv-SE" sz="1200" u="sng"/>
              <a:t>Nappflaska:</a:t>
            </a:r>
            <a:r>
              <a:rPr lang="sv-SE" sz="1200"/>
              <a:t> många barn får ersättning, vatten eller välling i en nappflaska, det är bra om den kan fasas ut vid 12 månaders ålder.</a:t>
            </a:r>
            <a:endParaRPr lang="sv-SE" sz="1200">
              <a:cs typeface="Arial"/>
            </a:endParaRPr>
          </a:p>
          <a:p>
            <a:endParaRPr lang="sv-SE" sz="1200">
              <a:cs typeface="Arial"/>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Uppdaterade råd om introduktion av mat med gluten - Rikshandboken i barnhälsovård (rikshandboken-bhv.se)</a:t>
            </a:r>
          </a:p>
          <a:p>
            <a:pPr marL="0" indent="0">
              <a:buNone/>
            </a:pPr>
            <a:endParaRPr lang="sv-SE" sz="1200">
              <a:solidFill>
                <a:srgbClr val="0070C0"/>
              </a:solidFill>
              <a:hlinkClick r:id="rId3">
                <a:extLst>
                  <a:ext uri="{A12FA001-AC4F-418D-AE19-62706E023703}">
                    <ahyp:hlinkClr xmlns:ahyp="http://schemas.microsoft.com/office/drawing/2018/hyperlinkcolor" val="tx"/>
                  </a:ext>
                </a:extLst>
              </a:hlinkClick>
            </a:endParaRPr>
          </a:p>
          <a:p>
            <a:pPr marL="0" indent="0">
              <a:buNone/>
            </a:pPr>
            <a:r>
              <a:rPr lang="sv-SE" sz="1200" u="none"/>
              <a:t>Livsmedelsverkets rapportserie: Råd och information om intag av gluten för barn upp till 3 år i relation till utveckling av celiaki Risk- och nyttohantering samt vetenskapligt underlag </a:t>
            </a:r>
            <a:endParaRPr lang="sv-SE" sz="1200" u="none">
              <a:cs typeface="Arial"/>
            </a:endParaRPr>
          </a:p>
          <a:p>
            <a:endParaRPr lang="en-US">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48772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Calibri"/>
              </a:rPr>
              <a:t>Mun- och tandhälsa</a:t>
            </a:r>
          </a:p>
          <a:p>
            <a:pPr marL="0" indent="0">
              <a:buNone/>
            </a:pPr>
            <a:endParaRPr lang="sv-SE" sz="1200" b="1">
              <a:cs typeface="Calibri"/>
            </a:endParaRPr>
          </a:p>
          <a:p>
            <a:pPr marL="0" indent="0">
              <a:buNone/>
            </a:pPr>
            <a:r>
              <a:rPr lang="sv-SE" sz="1200"/>
              <a:t>Barns tänder börjar utvecklas redan i mammas mage. En del barn har tänder när de föds andra får tänder först efter ettårsdagen. Vanligast är att några tänder tittar fram redan vid 6–8 månader. </a:t>
            </a:r>
          </a:p>
          <a:p>
            <a:pPr marL="0" indent="0">
              <a:buNone/>
            </a:pPr>
            <a:endParaRPr lang="sv-SE" sz="1200">
              <a:cs typeface="Arial"/>
            </a:endParaRPr>
          </a:p>
          <a:p>
            <a:pPr marL="0" indent="0">
              <a:buNone/>
            </a:pPr>
            <a:r>
              <a:rPr lang="sv-SE" sz="1200"/>
              <a:t>När tänderna börjar komma fram kan det klia i barnets mun. Då kan det kännas skönt att få något att bita på. Ibland kan det kännas skönt om föräldern stoppar in ett finger och gnugga barnets tandrad. </a:t>
            </a:r>
          </a:p>
          <a:p>
            <a:pPr marL="0" indent="0">
              <a:buNone/>
            </a:pPr>
            <a:endParaRPr lang="sv-SE" sz="1200">
              <a:cs typeface="Arial"/>
            </a:endParaRPr>
          </a:p>
          <a:p>
            <a:pPr marL="0" indent="0">
              <a:buNone/>
            </a:pPr>
            <a:r>
              <a:rPr lang="sv-SE" sz="1200"/>
              <a:t>Från att första tanden tittar upp är det dags att köpa en liten barntandborste och låta ditt barn vänja sig vid den på ett mjukt och lekfullt sätt. Stryk lite fluortandkräm på borstens stråtoppar - mer än så behövs inte i den här åldern. </a:t>
            </a:r>
          </a:p>
          <a:p>
            <a:pPr marL="0" indent="0">
              <a:buNone/>
            </a:pPr>
            <a:endParaRPr lang="sv-SE" sz="1200"/>
          </a:p>
          <a:p>
            <a:pPr marL="0" indent="0">
              <a:buNone/>
            </a:pPr>
            <a:r>
              <a:rPr lang="sv-SE" sz="1200"/>
              <a:t>Borsta både morgon och kväll, efter frukost och innan sängdags.</a:t>
            </a:r>
          </a:p>
          <a:p>
            <a:pPr marL="0" indent="0">
              <a:buNone/>
            </a:pPr>
            <a:endParaRPr lang="sv-SE" sz="1200">
              <a:cs typeface="Arial"/>
            </a:endParaRPr>
          </a:p>
          <a:p>
            <a:pPr marL="0" indent="0">
              <a:buNone/>
            </a:pPr>
            <a:r>
              <a:rPr lang="sv-SE" sz="1200"/>
              <a:t>Nya tänder är extra känsliga för att få hål - karies. Därför är det viktigt att du håller extra koll på nya tänder och borstar dem så noga det går med fluortandkräm vilket stärker och skyddar tänderna. </a:t>
            </a:r>
            <a:endParaRPr lang="sv-SE" sz="1200">
              <a:cs typeface="Arial"/>
            </a:endParaRPr>
          </a:p>
          <a:p>
            <a:endParaRPr lang="sv-SE" sz="1200"/>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Borsta tänder på barn - 1177</a:t>
            </a:r>
            <a:endParaRPr lang="sv-SE" sz="1200">
              <a:solidFill>
                <a:srgbClr val="0070C0"/>
              </a:solidFill>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Munhälsoutveckling bland barn i förskoleålder (socialstyrelsen.se)</a:t>
            </a:r>
            <a:endParaRPr lang="sv-SE" sz="1200">
              <a:solidFill>
                <a:srgbClr val="0070C0"/>
              </a:solidFill>
            </a:endParaRPr>
          </a:p>
          <a:p>
            <a:endParaRPr lang="sv-SE" sz="1200">
              <a:solidFill>
                <a:srgbClr val="0070C0"/>
              </a:solidFill>
              <a:cs typeface="Arial" panose="020B0604020202020204"/>
            </a:endParaRPr>
          </a:p>
          <a:p>
            <a:endParaRPr lang="sv-SE" sz="1200">
              <a:solidFill>
                <a:srgbClr val="0070C0"/>
              </a:solidFill>
              <a:cs typeface="Arial" panose="020B0604020202020204"/>
            </a:endParaRPr>
          </a:p>
          <a:p>
            <a:endParaRPr lang="sv-SE" sz="1200">
              <a:solidFill>
                <a:srgbClr val="0070C0"/>
              </a:solidFill>
              <a:cs typeface="Arial" panose="020B0604020202020204"/>
            </a:endParaRPr>
          </a:p>
          <a:p>
            <a:endParaRPr lang="sv-SE" sz="1200">
              <a:cs typeface="Arial" panose="020B0604020202020204"/>
            </a:endParaRPr>
          </a:p>
          <a:p>
            <a:endParaRPr lang="en-US">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127077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Språket</a:t>
            </a:r>
          </a:p>
          <a:p>
            <a:pPr marL="0" indent="0">
              <a:buNone/>
            </a:pPr>
            <a:endParaRPr lang="sv-SE" sz="1200" b="1"/>
          </a:p>
          <a:p>
            <a:pPr marL="0" indent="0">
              <a:buNone/>
            </a:pPr>
            <a:r>
              <a:rPr lang="sv-SE" sz="1200"/>
              <a:t>Språkutvecklingen är en livslång process som börjar före födseln. Den är en naturlig del av barnets allsidiga utveckling, men det är ändå värdefullt att stödja den redan från allra första början, oavsett om familjen är en- eller flerspråkig. </a:t>
            </a:r>
          </a:p>
          <a:p>
            <a:pPr marL="0" indent="0">
              <a:buNone/>
            </a:pPr>
            <a:endParaRPr lang="sv-SE" sz="1200"/>
          </a:p>
          <a:p>
            <a:pPr marL="0" indent="0">
              <a:buNone/>
            </a:pPr>
            <a:r>
              <a:rPr lang="sv-SE" sz="1200"/>
              <a:t>Språk och samspel är barnets första och viktigaste redskap genom livet, och de påverkar på ett mångfasetterat sätt barnets hälsa och välbefinnande. Det är genom språket som barnet kan göra sig förstått och förstå sin omgivning. Forskning har visat att det har stor betydelse att prata, sjunga och läsa för barnet. </a:t>
            </a:r>
          </a:p>
          <a:p>
            <a:pPr marL="0" indent="0">
              <a:buNone/>
            </a:pPr>
            <a:endParaRPr lang="sv-SE" sz="1200"/>
          </a:p>
          <a:p>
            <a:pPr marL="0" indent="0">
              <a:buNone/>
            </a:pPr>
            <a:r>
              <a:rPr lang="sv-SE" sz="1200"/>
              <a:t>Vid det här laget ska barnet kunna förstå flera ord och tycka att tittut-lek är roligt. </a:t>
            </a:r>
          </a:p>
          <a:p>
            <a:pPr marL="0" indent="0">
              <a:buNone/>
            </a:pPr>
            <a:endParaRPr lang="sv-SE" sz="1200"/>
          </a:p>
          <a:p>
            <a:pPr marL="0" indent="0">
              <a:buNone/>
            </a:pPr>
            <a:r>
              <a:rPr lang="sv-SE" sz="1200"/>
              <a:t>Med två klossar testas om barnet kan imitera det som sker. </a:t>
            </a:r>
          </a:p>
          <a:p>
            <a:pPr marL="0" indent="0">
              <a:buNone/>
            </a:pPr>
            <a:endParaRPr lang="sv-SE" sz="1200"/>
          </a:p>
          <a:p>
            <a:pPr marL="0" indent="0">
              <a:buNone/>
            </a:pPr>
            <a:r>
              <a:rPr lang="sv-SE" sz="1200"/>
              <a:t>Det är stora variationer inom ”det normala” när det gäller den språkliga utvecklingen. </a:t>
            </a:r>
          </a:p>
          <a:p>
            <a:pPr marL="0" indent="0">
              <a:buNone/>
            </a:pPr>
            <a:endParaRPr lang="sv-SE" sz="1200"/>
          </a:p>
          <a:p>
            <a:pPr marL="0" indent="0">
              <a:buNone/>
            </a:pPr>
            <a:r>
              <a:rPr lang="sv-SE" sz="1200"/>
              <a:t>Men mellan 10 och 14 månader sker vanligtvis den tiden då barn böjar att använda ord och har en förståelse om vad de pratar om.</a:t>
            </a:r>
          </a:p>
          <a:p>
            <a:pPr marL="0" indent="0">
              <a:buNone/>
            </a:pPr>
            <a:endParaRPr lang="sv-SE" sz="1200">
              <a:cs typeface="Arial" panose="020B0604020202020204"/>
            </a:endParaRPr>
          </a:p>
          <a:p>
            <a:pPr marL="0" indent="0">
              <a:buNone/>
            </a:pPr>
            <a:r>
              <a:rPr lang="sv-SE" sz="1200"/>
              <a:t>Viktigt att föräldrarna ska prata med barnet som om det förstår vad du säger, och var så konkret du kan. Om du också pratar om saker som barnet är intresserat av där och då, och besvarar barnets ljud och tecken, ger du bra bränsle till språkutvecklingen.</a:t>
            </a:r>
          </a:p>
          <a:p>
            <a:pPr marL="171450" indent="-171450">
              <a:buFont typeface="Arial"/>
              <a:buChar char="•"/>
            </a:pPr>
            <a:r>
              <a:rPr lang="sv-SE" sz="1200"/>
              <a:t>Prata om det </a:t>
            </a:r>
            <a:r>
              <a:rPr lang="sv-SE" sz="1200" b="1"/>
              <a:t>barnet</a:t>
            </a:r>
            <a:r>
              <a:rPr lang="sv-SE" sz="1200"/>
              <a:t> tittar på just nu.</a:t>
            </a:r>
            <a:endParaRPr lang="sv-SE" sz="1200">
              <a:cs typeface="Arial"/>
            </a:endParaRPr>
          </a:p>
          <a:p>
            <a:pPr marL="171450" indent="-171450">
              <a:buFont typeface="Arial"/>
              <a:buChar char="•"/>
            </a:pPr>
            <a:r>
              <a:rPr lang="sv-SE" sz="1200"/>
              <a:t>Benämn och kommentera.</a:t>
            </a:r>
            <a:endParaRPr lang="sv-SE" sz="1200">
              <a:cs typeface="Arial"/>
            </a:endParaRPr>
          </a:p>
          <a:p>
            <a:pPr marL="171450" indent="-171450">
              <a:buFont typeface="Arial"/>
              <a:buChar char="•"/>
            </a:pPr>
            <a:r>
              <a:rPr lang="sv-SE" sz="1200"/>
              <a:t>Prata med korta meningar.</a:t>
            </a:r>
            <a:endParaRPr lang="sv-SE" sz="1200">
              <a:cs typeface="Arial"/>
            </a:endParaRPr>
          </a:p>
          <a:p>
            <a:pPr marL="171450" indent="-171450">
              <a:buFont typeface="Arial"/>
              <a:buChar char="•"/>
            </a:pPr>
            <a:r>
              <a:rPr lang="sv-SE" sz="1200"/>
              <a:t>Ha gärna barnvagnen vänd mot dig, och visa och prata med barnet. </a:t>
            </a:r>
            <a:endParaRPr lang="sv-SE" sz="1200">
              <a:cs typeface="Arial"/>
            </a:endParaRPr>
          </a:p>
          <a:p>
            <a:pPr marL="171450" indent="-171450">
              <a:buFont typeface="Arial"/>
              <a:buChar char="•"/>
            </a:pPr>
            <a:r>
              <a:rPr lang="sv-SE" sz="1200"/>
              <a:t>Titta och peka på bilar, fåglar, träd osv. </a:t>
            </a:r>
            <a:endParaRPr lang="sv-SE" sz="1200">
              <a:cs typeface="Arial"/>
            </a:endParaRPr>
          </a:p>
          <a:p>
            <a:endParaRPr lang="sv-SE">
              <a:cs typeface="Arial"/>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Barnets språkutveckling - 1177</a:t>
            </a:r>
            <a:endParaRPr lang="sv-SE" sz="1200">
              <a:solidFill>
                <a:srgbClr val="0070C0"/>
              </a:solidFill>
              <a:cs typeface="Arial"/>
              <a:hlinkClick r:id="rId3">
                <a:extLst>
                  <a:ext uri="{A12FA001-AC4F-418D-AE19-62706E023703}">
                    <ahyp:hlinkClr xmlns:ahyp="http://schemas.microsoft.com/office/drawing/2018/hyperlinkcolor" val="tx"/>
                  </a:ext>
                </a:extLst>
              </a:hlinkClick>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Språkundersökning och screening - Rikshandboken i barnhälsovård (rikshandboken-bhv.se)</a:t>
            </a:r>
            <a:endParaRPr lang="sv-SE" sz="1200">
              <a:solidFill>
                <a:srgbClr val="0070C0"/>
              </a:solidFill>
              <a:cs typeface="Arial"/>
              <a:hlinkClick r:id="rId4">
                <a:extLst>
                  <a:ext uri="{A12FA001-AC4F-418D-AE19-62706E023703}">
                    <ahyp:hlinkClr xmlns:ahyp="http://schemas.microsoft.com/office/drawing/2018/hyperlinkcolor" val="tx"/>
                  </a:ext>
                </a:extLst>
              </a:hlinkClick>
            </a:endParaRPr>
          </a:p>
          <a:p>
            <a:pPr marL="0" indent="0">
              <a:buNone/>
            </a:pPr>
            <a:r>
              <a:rPr lang="sv-SE" sz="1200">
                <a:solidFill>
                  <a:srgbClr val="0070C0"/>
                </a:solidFill>
                <a:hlinkClick r:id="rId5">
                  <a:extLst>
                    <a:ext uri="{A12FA001-AC4F-418D-AE19-62706E023703}">
                      <ahyp:hlinkClr xmlns:ahyp="http://schemas.microsoft.com/office/drawing/2018/hyperlinkcolor" val="tx"/>
                    </a:ext>
                  </a:extLst>
                </a:hlinkClick>
              </a:rPr>
              <a:t>Språkutveckling 0-2 år – Språkbyggarna (sprakbyggarna.se)</a:t>
            </a:r>
            <a:endParaRPr lang="sv-SE" sz="1200">
              <a:solidFill>
                <a:srgbClr val="0070C0"/>
              </a:solidFill>
            </a:endParaRPr>
          </a:p>
          <a:p>
            <a:endParaRPr lang="sv-SE" sz="1200">
              <a:solidFill>
                <a:srgbClr val="0070C0"/>
              </a:solidFill>
              <a:cs typeface="Arial"/>
            </a:endParaRPr>
          </a:p>
          <a:p>
            <a:endParaRPr lang="sv-SE">
              <a:cs typeface="Arial"/>
            </a:endParaRPr>
          </a:p>
        </p:txBody>
      </p:sp>
      <p:sp>
        <p:nvSpPr>
          <p:cNvPr id="4" name="Platshållare för bildnummer 3"/>
          <p:cNvSpPr>
            <a:spLocks noGrp="1"/>
          </p:cNvSpPr>
          <p:nvPr>
            <p:ph type="sldNum" sz="quarter" idx="5"/>
          </p:nvPr>
        </p:nvSpPr>
        <p:spPr/>
        <p:txBody>
          <a:bodyPr/>
          <a:lstStyle/>
          <a:p>
            <a:fld id="{5616A391-5A60-4F1B-8FFD-6399329F132E}" type="slidenum">
              <a:rPr lang="sv-SE" smtClean="0"/>
              <a:t>10</a:t>
            </a:fld>
            <a:endParaRPr lang="sv-SE"/>
          </a:p>
        </p:txBody>
      </p:sp>
    </p:spTree>
    <p:extLst>
      <p:ext uri="{BB962C8B-B14F-4D97-AF65-F5344CB8AC3E}">
        <p14:creationId xmlns:p14="http://schemas.microsoft.com/office/powerpoint/2010/main" val="176796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Hur går det därhemma?</a:t>
            </a:r>
          </a:p>
          <a:p>
            <a:pPr marL="0" indent="0">
              <a:buNone/>
            </a:pPr>
            <a:endParaRPr lang="sv-SE" sz="1200"/>
          </a:p>
          <a:p>
            <a:pPr marL="0" indent="0">
              <a:buNone/>
            </a:pPr>
            <a:r>
              <a:rPr lang="sv-SE" sz="1200"/>
              <a:t>Låt gruppen diskutera hur vardagslivet fungerar.</a:t>
            </a:r>
          </a:p>
          <a:p>
            <a:pPr marL="0" indent="0">
              <a:buNone/>
            </a:pPr>
            <a:endParaRPr lang="sv-SE" sz="1200">
              <a:cs typeface="Arial" panose="020B0604020202020204"/>
            </a:endParaRPr>
          </a:p>
          <a:p>
            <a:pPr marL="171450" indent="-171450">
              <a:buFont typeface="Arial" panose="020B0604020202020204" pitchFamily="34" charset="0"/>
              <a:buChar char="•"/>
            </a:pPr>
            <a:r>
              <a:rPr lang="sv-SE" sz="1200"/>
              <a:t>Hur gör dom hemma? </a:t>
            </a:r>
          </a:p>
          <a:p>
            <a:pPr marL="171450" indent="-171450">
              <a:buFont typeface="Arial" panose="020B0604020202020204" pitchFamily="34" charset="0"/>
              <a:buChar char="•"/>
            </a:pPr>
            <a:r>
              <a:rPr lang="sv-SE" sz="1200"/>
              <a:t>Vem gör vad?</a:t>
            </a:r>
            <a:endParaRPr lang="sv-SE" sz="1200">
              <a:cs typeface="Arial"/>
            </a:endParaRPr>
          </a:p>
          <a:p>
            <a:pPr marL="171450" indent="-171450">
              <a:buFont typeface="Arial" panose="020B0604020202020204" pitchFamily="34" charset="0"/>
              <a:buChar char="•"/>
            </a:pPr>
            <a:r>
              <a:rPr lang="sv-SE" sz="1200">
                <a:cs typeface="Arial"/>
              </a:rPr>
              <a:t>Vem kommer att vara föräldraledig de närmaste månaderna?</a:t>
            </a:r>
          </a:p>
          <a:p>
            <a:pPr marL="171450" indent="-171450">
              <a:buFont typeface="Arial" panose="020B0604020202020204" pitchFamily="34" charset="0"/>
              <a:buChar char="•"/>
            </a:pPr>
            <a:r>
              <a:rPr lang="sv-SE" sz="1200">
                <a:cs typeface="Arial"/>
              </a:rPr>
              <a:t>Ska föräldraledigheten delas?</a:t>
            </a:r>
          </a:p>
          <a:p>
            <a:pPr marL="171450" indent="-171450">
              <a:buFont typeface="Arial" panose="020B0604020202020204" pitchFamily="34" charset="0"/>
              <a:buChar char="•"/>
            </a:pPr>
            <a:endParaRPr lang="sv-SE" sz="1200">
              <a:solidFill>
                <a:srgbClr val="0070C0"/>
              </a:solidFill>
              <a:cs typeface="Arial" panose="020B0604020202020204"/>
            </a:endParaRPr>
          </a:p>
          <a:p>
            <a:pPr marL="171450" indent="-171450">
              <a:buFont typeface="Arial" panose="020B0604020202020204" pitchFamily="34" charset="0"/>
              <a:buChar char="•"/>
            </a:pPr>
            <a:endParaRPr lang="sv-SE" sz="1200">
              <a:cs typeface="Arial" panose="020B0604020202020204"/>
            </a:endParaRPr>
          </a:p>
          <a:p>
            <a:endParaRPr lang="sv-SE">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1463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a:cs typeface="Arial"/>
              </a:rPr>
              <a:t>Hur vårda parrelationen?</a:t>
            </a:r>
          </a:p>
          <a:p>
            <a:pPr marL="0" indent="0">
              <a:buNone/>
              <a:defRPr/>
            </a:pPr>
            <a:endParaRPr lang="sv-SE" sz="1200" b="1">
              <a:cs typeface="Arial"/>
            </a:endParaRPr>
          </a:p>
          <a:p>
            <a:pPr marL="0" indent="0">
              <a:buNone/>
              <a:defRPr/>
            </a:pPr>
            <a:r>
              <a:rPr lang="sv-SE" sz="1200"/>
              <a:t>Lyft upp och diskutera i gruppen:</a:t>
            </a:r>
          </a:p>
          <a:p>
            <a:pPr marL="171450" indent="-171450">
              <a:buFont typeface="Arial" panose="020B0604020202020204" pitchFamily="34" charset="0"/>
              <a:buChar char="•"/>
              <a:defRPr/>
            </a:pPr>
            <a:r>
              <a:rPr lang="sv-SE" sz="1200"/>
              <a:t>Hur gör dom hemma? </a:t>
            </a:r>
          </a:p>
          <a:p>
            <a:pPr marL="171450" indent="-171450">
              <a:buFont typeface="Arial" panose="020B0604020202020204" pitchFamily="34" charset="0"/>
              <a:buChar char="•"/>
              <a:defRPr/>
            </a:pPr>
            <a:r>
              <a:rPr lang="sv-SE" sz="1200"/>
              <a:t>När suckar man som förälder?</a:t>
            </a:r>
          </a:p>
          <a:p>
            <a:pPr marL="0" indent="0">
              <a:buNone/>
              <a:defRPr/>
            </a:pPr>
            <a:endParaRPr lang="sv-SE" sz="1200">
              <a:cs typeface="Arial"/>
            </a:endParaRPr>
          </a:p>
          <a:p>
            <a:pPr marL="0" indent="0">
              <a:buNone/>
              <a:defRPr/>
            </a:pPr>
            <a:r>
              <a:rPr lang="sv-SE" sz="1200"/>
              <a:t>När ett barn kommer till världen, blir också föräldrarna till. Tillsammans ska dom utvecklas i de nya rollerna. Hur mycket man än försökt förbereda sig, läsa på innan, lyssnat till goda råd och andras erfarenheter, stämmer sällan ens förväntningar med den nya verklighet man upplever med sitt eget barn. </a:t>
            </a:r>
          </a:p>
          <a:p>
            <a:pPr marL="0" indent="0">
              <a:buNone/>
              <a:defRPr/>
            </a:pPr>
            <a:endParaRPr lang="sv-SE" sz="1200"/>
          </a:p>
          <a:p>
            <a:pPr marL="0" indent="0">
              <a:buNone/>
              <a:defRPr/>
            </a:pPr>
            <a:r>
              <a:rPr lang="sv-SE" sz="1200"/>
              <a:t>Som förälder fortsätter man att utvecklas genom hela livet, precis som ens barn gör. Ju mer man får öva, desto mer lär man sig, och ju mer man lär sig, desto tryggare blir man.</a:t>
            </a:r>
          </a:p>
          <a:p>
            <a:pPr>
              <a:defRPr/>
            </a:pPr>
            <a:endParaRPr lang="en-US"/>
          </a:p>
        </p:txBody>
      </p:sp>
      <p:sp>
        <p:nvSpPr>
          <p:cNvPr id="4" name="Platshållare för bildnummer 3"/>
          <p:cNvSpPr>
            <a:spLocks noGrp="1"/>
          </p:cNvSpPr>
          <p:nvPr>
            <p:ph type="sldNum" sz="quarter" idx="5"/>
          </p:nvPr>
        </p:nvSpPr>
        <p:spPr/>
        <p:txBody>
          <a:bodyPr/>
          <a:lstStyle/>
          <a:p>
            <a:fld id="{5616A391-5A60-4F1B-8FFD-6399329F132E}" type="slidenum">
              <a:rPr lang="sv-SE" smtClean="0"/>
              <a:t>13</a:t>
            </a:fld>
            <a:endParaRPr lang="sv-SE"/>
          </a:p>
        </p:txBody>
      </p:sp>
    </p:spTree>
    <p:extLst>
      <p:ext uri="{BB962C8B-B14F-4D97-AF65-F5344CB8AC3E}">
        <p14:creationId xmlns:p14="http://schemas.microsoft.com/office/powerpoint/2010/main" val="2697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Extrabild – det är inte säkert denna bild kommer att behövas</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2140768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9A672A-22A5-5C49-93D1-B1BE390EC68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56D3A2E-CE4F-CC43-A74E-3FF85ED8C261}"/>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8F762B85-0B45-FA40-B052-8F72550684E5}"/>
              </a:ext>
            </a:extLst>
          </p:cNvPr>
          <p:cNvSpPr>
            <a:spLocks noGrp="1"/>
          </p:cNvSpPr>
          <p:nvPr>
            <p:ph type="dt" sz="half" idx="10"/>
          </p:nvPr>
        </p:nvSpPr>
        <p:spPr/>
        <p:txBody>
          <a:bodyPr/>
          <a:lstStyle/>
          <a:p>
            <a:fld id="{A057BF7D-2428-E842-BA68-DBB757B93E7D}" type="datetimeFigureOut">
              <a:rPr lang="sv-SE" smtClean="0"/>
              <a:t>2024-05-28</a:t>
            </a:fld>
            <a:endParaRPr lang="sv-SE"/>
          </a:p>
        </p:txBody>
      </p:sp>
      <p:sp>
        <p:nvSpPr>
          <p:cNvPr id="5" name="Platshållare för sidfot 4">
            <a:extLst>
              <a:ext uri="{FF2B5EF4-FFF2-40B4-BE49-F238E27FC236}">
                <a16:creationId xmlns:a16="http://schemas.microsoft.com/office/drawing/2014/main" id="{B8E007C9-C1A0-5E49-9093-0ADB6D6057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A541011-7E03-A14F-80B7-323701532838}"/>
              </a:ext>
            </a:extLst>
          </p:cNvPr>
          <p:cNvSpPr>
            <a:spLocks noGrp="1"/>
          </p:cNvSpPr>
          <p:nvPr>
            <p:ph type="sldNum" sz="quarter" idx="12"/>
          </p:nvPr>
        </p:nvSpPr>
        <p:spPr/>
        <p:txBody>
          <a:bodyPr/>
          <a:lstStyle/>
          <a:p>
            <a:fld id="{70C71543-14EA-6D4B-B4A8-2CC3BE1DD621}" type="slidenum">
              <a:rPr lang="sv-SE" smtClean="0"/>
              <a:t>‹#›</a:t>
            </a:fld>
            <a:endParaRPr lang="sv-SE"/>
          </a:p>
        </p:txBody>
      </p:sp>
    </p:spTree>
    <p:extLst>
      <p:ext uri="{BB962C8B-B14F-4D97-AF65-F5344CB8AC3E}">
        <p14:creationId xmlns:p14="http://schemas.microsoft.com/office/powerpoint/2010/main" val="379435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2" r:id="rId15"/>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emf"/><Relationship Id="rId7"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customXml" Target="../ink/ink1.xml"/><Relationship Id="rId10" Type="http://schemas.openxmlformats.org/officeDocument/2006/relationships/image" Target="../media/image17.png"/><Relationship Id="rId4" Type="http://schemas.openxmlformats.org/officeDocument/2006/relationships/image" Target="../media/image14.emf"/><Relationship Id="rId9"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a:xfrm>
            <a:off x="1774825" y="2386691"/>
            <a:ext cx="8642350" cy="1152151"/>
          </a:xfrm>
        </p:spPr>
        <p:txBody>
          <a:bodyPr/>
          <a:lstStyle/>
          <a:p>
            <a:r>
              <a:rPr lang="sv-SE" sz="3600" kern="0">
                <a:ea typeface="Times New Roman" panose="02020603050405020304" pitchFamily="18" charset="0"/>
                <a:cs typeface="Arial"/>
              </a:rPr>
              <a:t>Välkommen till barnhälsovårdens</a:t>
            </a:r>
            <a:br>
              <a:rPr lang="sv-SE" sz="3600" kern="0">
                <a:ea typeface="Times New Roman" panose="02020603050405020304" pitchFamily="18" charset="0"/>
                <a:cs typeface="Arial"/>
              </a:rPr>
            </a:br>
            <a:r>
              <a:rPr lang="sv-SE" sz="3600" kern="0">
                <a:ea typeface="Times New Roman" panose="02020603050405020304" pitchFamily="18" charset="0"/>
                <a:cs typeface="Arial"/>
              </a:rPr>
              <a:t>föräldragruppsverksamhet</a:t>
            </a:r>
            <a:br>
              <a:rPr lang="sv-SE" sz="3600" kern="0">
                <a:ea typeface="Times New Roman" panose="02020603050405020304" pitchFamily="18" charset="0"/>
              </a:rPr>
            </a:br>
            <a:br>
              <a:rPr lang="sv-SE" sz="2000"/>
            </a:br>
            <a:r>
              <a:rPr lang="sv-SE" sz="2000">
                <a:cs typeface="Arial"/>
              </a:rPr>
              <a:t> </a:t>
            </a:r>
            <a:endParaRPr lang="en-US"/>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6594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30B6ED-B17D-3E44-BCC8-49A10E4224C3}"/>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Språket</a:t>
            </a:r>
            <a:endParaRPr lang="sv-SE"/>
          </a:p>
        </p:txBody>
      </p:sp>
      <p:sp>
        <p:nvSpPr>
          <p:cNvPr id="3" name="Platshållare för innehåll 2">
            <a:extLst>
              <a:ext uri="{FF2B5EF4-FFF2-40B4-BE49-F238E27FC236}">
                <a16:creationId xmlns:a16="http://schemas.microsoft.com/office/drawing/2014/main" id="{CC2C397B-0E7B-9042-B09B-27EBA1422708}"/>
              </a:ext>
            </a:extLst>
          </p:cNvPr>
          <p:cNvSpPr>
            <a:spLocks noGrp="1"/>
          </p:cNvSpPr>
          <p:nvPr>
            <p:ph sz="quarter" idx="13"/>
          </p:nvPr>
        </p:nvSpPr>
        <p:spPr/>
        <p:txBody>
          <a:bodyPr vert="horz" lIns="0" tIns="0" rIns="0" bIns="0" rtlCol="0" anchor="t">
            <a:noAutofit/>
          </a:bodyPr>
          <a:lstStyle/>
          <a:p>
            <a:pPr marL="287655" indent="-287655"/>
            <a:r>
              <a:rPr lang="sv-SE" sz="2000">
                <a:solidFill>
                  <a:srgbClr val="2D2829"/>
                </a:solidFill>
                <a:latin typeface="Arial"/>
                <a:cs typeface="Arial"/>
              </a:rPr>
              <a:t>Prata med barnet</a:t>
            </a:r>
            <a:endParaRPr lang="en-US"/>
          </a:p>
          <a:p>
            <a:pPr marL="287655" indent="-287655"/>
            <a:r>
              <a:rPr lang="sv-SE" sz="2000">
                <a:solidFill>
                  <a:srgbClr val="2D2829"/>
                </a:solidFill>
                <a:latin typeface="Arial"/>
                <a:cs typeface="Arial"/>
              </a:rPr>
              <a:t>Sjung med barnet</a:t>
            </a:r>
          </a:p>
          <a:p>
            <a:pPr marL="287655" indent="-287655"/>
            <a:r>
              <a:rPr lang="sv-SE">
                <a:solidFill>
                  <a:srgbClr val="2D2829"/>
                </a:solidFill>
                <a:latin typeface="Arial"/>
                <a:cs typeface="Arial"/>
              </a:rPr>
              <a:t>Pratläs och titta i böcker</a:t>
            </a:r>
            <a:endParaRPr lang="sv-SE" sz="2000">
              <a:solidFill>
                <a:srgbClr val="2D2829"/>
              </a:solidFill>
              <a:effectLst/>
              <a:latin typeface="Arial"/>
              <a:cs typeface="Arial"/>
            </a:endParaRPr>
          </a:p>
          <a:p>
            <a:pPr marL="287655" indent="-287655"/>
            <a:endParaRPr lang="sv-SE">
              <a:cs typeface="Arial" panose="020B0604020202020204"/>
            </a:endParaRPr>
          </a:p>
        </p:txBody>
      </p:sp>
      <p:pic>
        <p:nvPicPr>
          <p:cNvPr id="13" name="Platshållare för innehåll 5">
            <a:extLst>
              <a:ext uri="{FF2B5EF4-FFF2-40B4-BE49-F238E27FC236}">
                <a16:creationId xmlns:a16="http://schemas.microsoft.com/office/drawing/2014/main" id="{E59624B5-19D5-BB4C-B475-C9693A44068D}"/>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4" name="Bildobjekt 13" descr="En bild som visar vektorgrafik&#10;&#10;Automatiskt genererad beskrivning">
            <a:extLst>
              <a:ext uri="{FF2B5EF4-FFF2-40B4-BE49-F238E27FC236}">
                <a16:creationId xmlns:a16="http://schemas.microsoft.com/office/drawing/2014/main" id="{5D289824-0BD1-FD4C-A85D-09774DADE260}"/>
              </a:ext>
            </a:extLst>
          </p:cNvPr>
          <p:cNvPicPr>
            <a:picLocks noChangeAspect="1"/>
          </p:cNvPicPr>
          <p:nvPr/>
        </p:nvPicPr>
        <p:blipFill>
          <a:blip r:embed="rId4"/>
          <a:stretch>
            <a:fillRect/>
          </a:stretch>
        </p:blipFill>
        <p:spPr>
          <a:xfrm>
            <a:off x="6813731" y="1147818"/>
            <a:ext cx="5138072" cy="4351319"/>
          </a:xfrm>
          <a:prstGeom prst="rect">
            <a:avLst/>
          </a:prstGeom>
        </p:spPr>
      </p:pic>
      <p:sp>
        <p:nvSpPr>
          <p:cNvPr id="7" name="textruta 6">
            <a:extLst>
              <a:ext uri="{FF2B5EF4-FFF2-40B4-BE49-F238E27FC236}">
                <a16:creationId xmlns:a16="http://schemas.microsoft.com/office/drawing/2014/main" id="{27759517-A8F3-FE47-8DD1-0DD26EB8C999}"/>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a:solidFill>
                  <a:schemeClr val="bg1"/>
                </a:solidFill>
                <a:effectLst/>
                <a:latin typeface="Arial" panose="020B0604020202020204" pitchFamily="34" charset="0"/>
              </a:rPr>
              <a:t>Träff 5 (Barnet vid 5-6 månaders ålder)</a:t>
            </a:r>
          </a:p>
          <a:p>
            <a:endParaRPr lang="sv-SE"/>
          </a:p>
        </p:txBody>
      </p:sp>
      <p:sp>
        <p:nvSpPr>
          <p:cNvPr id="4" name="Platshållare för datum 3">
            <a:extLst>
              <a:ext uri="{FF2B5EF4-FFF2-40B4-BE49-F238E27FC236}">
                <a16:creationId xmlns:a16="http://schemas.microsoft.com/office/drawing/2014/main" id="{46A26D73-CF65-2954-BD18-2F2AE76566EC}"/>
              </a:ext>
            </a:extLst>
          </p:cNvPr>
          <p:cNvSpPr>
            <a:spLocks noGrp="1"/>
          </p:cNvSpPr>
          <p:nvPr>
            <p:ph type="dt" sz="half" idx="14"/>
          </p:nvPr>
        </p:nvSpPr>
        <p:spPr>
          <a:xfrm>
            <a:off x="9781032" y="6452047"/>
            <a:ext cx="1440000" cy="324000"/>
          </a:xfrm>
        </p:spPr>
        <p:txBody>
          <a:bodyPr/>
          <a:lstStyle/>
          <a:p>
            <a:r>
              <a:rPr lang="sv-SE"/>
              <a:t>Region Halland  │</a:t>
            </a:r>
          </a:p>
        </p:txBody>
      </p:sp>
      <p:sp>
        <p:nvSpPr>
          <p:cNvPr id="5" name="Platshållare för bildnummer 5">
            <a:extLst>
              <a:ext uri="{FF2B5EF4-FFF2-40B4-BE49-F238E27FC236}">
                <a16:creationId xmlns:a16="http://schemas.microsoft.com/office/drawing/2014/main" id="{EFAEA07D-813C-08F0-A3F2-2F7182887D0B}"/>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10</a:t>
            </a:fld>
            <a:endParaRPr lang="sv-SE"/>
          </a:p>
        </p:txBody>
      </p:sp>
    </p:spTree>
    <p:extLst>
      <p:ext uri="{BB962C8B-B14F-4D97-AF65-F5344CB8AC3E}">
        <p14:creationId xmlns:p14="http://schemas.microsoft.com/office/powerpoint/2010/main" val="304403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3BD1EC-604A-F9CC-900E-9287C4DD69A3}"/>
              </a:ext>
            </a:extLst>
          </p:cNvPr>
          <p:cNvSpPr>
            <a:spLocks noGrp="1"/>
          </p:cNvSpPr>
          <p:nvPr>
            <p:ph type="title"/>
          </p:nvPr>
        </p:nvSpPr>
        <p:spPr/>
        <p:txBody>
          <a:bodyPr/>
          <a:lstStyle/>
          <a:p>
            <a:r>
              <a:rPr lang="sv-SE">
                <a:cs typeface="Arial"/>
              </a:rPr>
              <a:t>Att vara förälder</a:t>
            </a:r>
            <a:endParaRPr lang="sv-SE"/>
          </a:p>
        </p:txBody>
      </p:sp>
    </p:spTree>
    <p:extLst>
      <p:ext uri="{BB962C8B-B14F-4D97-AF65-F5344CB8AC3E}">
        <p14:creationId xmlns:p14="http://schemas.microsoft.com/office/powerpoint/2010/main" val="407118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CF1201-B840-B245-9374-50EE0DDEF2A9}"/>
              </a:ext>
            </a:extLst>
          </p:cNvPr>
          <p:cNvSpPr>
            <a:spLocks noGrp="1"/>
          </p:cNvSpPr>
          <p:nvPr>
            <p:ph type="title"/>
          </p:nvPr>
        </p:nvSpPr>
        <p:spPr/>
        <p:txBody>
          <a:bodyPr/>
          <a:lstStyle/>
          <a:p>
            <a:br>
              <a:rPr lang="sv-SE">
                <a:latin typeface="Arial"/>
                <a:cs typeface="Arial"/>
              </a:rPr>
            </a:br>
            <a:r>
              <a:rPr lang="sv-SE">
                <a:latin typeface="Arial"/>
                <a:cs typeface="Arial"/>
              </a:rPr>
              <a:t>Hur går det därhemma?</a:t>
            </a:r>
            <a:endParaRPr lang="sv-SE" b="0">
              <a:latin typeface="Arial"/>
              <a:cs typeface="Arial"/>
            </a:endParaRPr>
          </a:p>
          <a:p>
            <a:endParaRPr lang="sv-SE">
              <a:cs typeface="Arial"/>
            </a:endParaRPr>
          </a:p>
        </p:txBody>
      </p:sp>
      <p:sp>
        <p:nvSpPr>
          <p:cNvPr id="3" name="Platshållare för innehåll 2">
            <a:extLst>
              <a:ext uri="{FF2B5EF4-FFF2-40B4-BE49-F238E27FC236}">
                <a16:creationId xmlns:a16="http://schemas.microsoft.com/office/drawing/2014/main" id="{E995F523-B217-5F4C-B1E8-C817A501CFFD}"/>
              </a:ext>
            </a:extLst>
          </p:cNvPr>
          <p:cNvSpPr>
            <a:spLocks noGrp="1"/>
          </p:cNvSpPr>
          <p:nvPr>
            <p:ph sz="quarter" idx="13"/>
          </p:nvPr>
        </p:nvSpPr>
        <p:spPr/>
        <p:txBody>
          <a:bodyPr vert="horz" lIns="0" tIns="0" rIns="0" bIns="0" rtlCol="0" anchor="t">
            <a:noAutofit/>
          </a:bodyPr>
          <a:lstStyle/>
          <a:p>
            <a:pPr marL="287655" indent="-287655"/>
            <a:r>
              <a:rPr lang="sv-SE">
                <a:solidFill>
                  <a:srgbClr val="2D2829"/>
                </a:solidFill>
                <a:latin typeface="Arial"/>
                <a:cs typeface="Arial"/>
              </a:rPr>
              <a:t>Vem är hemma med barnet?</a:t>
            </a:r>
            <a:endParaRPr lang="en-US">
              <a:solidFill>
                <a:srgbClr val="2D2829"/>
              </a:solidFill>
              <a:latin typeface="Arial"/>
              <a:cs typeface="Arial"/>
            </a:endParaRPr>
          </a:p>
          <a:p>
            <a:pPr marL="287655" indent="-287655"/>
            <a:r>
              <a:rPr lang="sv-SE">
                <a:solidFill>
                  <a:srgbClr val="2D2829"/>
                </a:solidFill>
                <a:latin typeface="Arial"/>
                <a:cs typeface="Arial"/>
              </a:rPr>
              <a:t>Vem gör vad där hemma?</a:t>
            </a:r>
            <a:endParaRPr lang="sv-SE">
              <a:solidFill>
                <a:srgbClr val="000000"/>
              </a:solidFill>
              <a:latin typeface="Arial"/>
              <a:cs typeface="Arial"/>
            </a:endParaRPr>
          </a:p>
          <a:p>
            <a:pPr marL="287655" indent="-287655"/>
            <a:r>
              <a:rPr lang="sv-SE">
                <a:solidFill>
                  <a:srgbClr val="2D2829"/>
                </a:solidFill>
                <a:latin typeface="Arial"/>
                <a:cs typeface="Arial"/>
              </a:rPr>
              <a:t>Tar ni beslut tillsammans?</a:t>
            </a:r>
            <a:endParaRPr lang="sv-SE">
              <a:cs typeface="Arial" panose="020B0604020202020204"/>
            </a:endParaRPr>
          </a:p>
          <a:p>
            <a:pPr marL="287655" indent="-287655"/>
            <a:r>
              <a:rPr lang="sv-SE">
                <a:solidFill>
                  <a:srgbClr val="2D2829"/>
                </a:solidFill>
                <a:latin typeface="Arial"/>
                <a:cs typeface="Arial"/>
              </a:rPr>
              <a:t>Tänker ni dela föräldraledigheten?</a:t>
            </a:r>
            <a:endParaRPr lang="sv-SE">
              <a:cs typeface="Arial"/>
            </a:endParaRPr>
          </a:p>
          <a:p>
            <a:pPr marL="342900" indent="-342900">
              <a:buFont typeface="Arial,Sans-Serif" panose="020B0604020202020204" pitchFamily="34" charset="0"/>
              <a:buChar char="•"/>
            </a:pPr>
            <a:endParaRPr lang="sv-SE">
              <a:solidFill>
                <a:srgbClr val="2D2829"/>
              </a:solidFill>
              <a:cs typeface="Arial"/>
            </a:endParaRPr>
          </a:p>
        </p:txBody>
      </p:sp>
      <p:pic>
        <p:nvPicPr>
          <p:cNvPr id="10" name="Platshållare för innehåll 5">
            <a:extLst>
              <a:ext uri="{FF2B5EF4-FFF2-40B4-BE49-F238E27FC236}">
                <a16:creationId xmlns:a16="http://schemas.microsoft.com/office/drawing/2014/main" id="{123C04D0-330E-9B40-B4D8-2BB7CE138079}"/>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7" name="textruta 6">
            <a:extLst>
              <a:ext uri="{FF2B5EF4-FFF2-40B4-BE49-F238E27FC236}">
                <a16:creationId xmlns:a16="http://schemas.microsoft.com/office/drawing/2014/main" id="{F54C4467-D0D8-D146-AE0A-3B1D8C32B241}"/>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a:solidFill>
                  <a:schemeClr val="bg1"/>
                </a:solidFill>
                <a:effectLst/>
                <a:latin typeface="Arial" panose="020B0604020202020204" pitchFamily="34" charset="0"/>
              </a:rPr>
              <a:t>Träff 5 (Barnet vid 5-6 månaders ålder)</a:t>
            </a:r>
          </a:p>
          <a:p>
            <a:endParaRPr lang="sv-SE"/>
          </a:p>
        </p:txBody>
      </p:sp>
      <p:sp>
        <p:nvSpPr>
          <p:cNvPr id="4" name="Platshållare för datum 3">
            <a:extLst>
              <a:ext uri="{FF2B5EF4-FFF2-40B4-BE49-F238E27FC236}">
                <a16:creationId xmlns:a16="http://schemas.microsoft.com/office/drawing/2014/main" id="{81A916AB-F8E2-B278-4E73-0938A68E2DCA}"/>
              </a:ext>
            </a:extLst>
          </p:cNvPr>
          <p:cNvSpPr>
            <a:spLocks noGrp="1"/>
          </p:cNvSpPr>
          <p:nvPr>
            <p:ph type="dt" sz="half" idx="14"/>
          </p:nvPr>
        </p:nvSpPr>
        <p:spPr>
          <a:xfrm>
            <a:off x="9781032" y="6452047"/>
            <a:ext cx="1440000" cy="324000"/>
          </a:xfrm>
        </p:spPr>
        <p:txBody>
          <a:bodyPr/>
          <a:lstStyle/>
          <a:p>
            <a:r>
              <a:rPr lang="sv-SE"/>
              <a:t>Region Halland  │</a:t>
            </a:r>
          </a:p>
        </p:txBody>
      </p:sp>
      <p:sp>
        <p:nvSpPr>
          <p:cNvPr id="5" name="Platshållare för bildnummer 5">
            <a:extLst>
              <a:ext uri="{FF2B5EF4-FFF2-40B4-BE49-F238E27FC236}">
                <a16:creationId xmlns:a16="http://schemas.microsoft.com/office/drawing/2014/main" id="{A558173E-8CC6-EDE9-27A0-1C4EE892172E}"/>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12</a:t>
            </a:fld>
            <a:endParaRPr lang="sv-SE"/>
          </a:p>
        </p:txBody>
      </p:sp>
      <p:pic>
        <p:nvPicPr>
          <p:cNvPr id="8" name="Bildobjekt 7" descr="En bild som visar klädsel, rita, illustration, tecknad serie&#10;&#10;Automatiskt genererad beskrivning">
            <a:extLst>
              <a:ext uri="{FF2B5EF4-FFF2-40B4-BE49-F238E27FC236}">
                <a16:creationId xmlns:a16="http://schemas.microsoft.com/office/drawing/2014/main" id="{7B5353A1-5946-EB99-1D18-A896E85E4078}"/>
              </a:ext>
            </a:extLst>
          </p:cNvPr>
          <p:cNvPicPr>
            <a:picLocks noChangeAspect="1"/>
          </p:cNvPicPr>
          <p:nvPr/>
        </p:nvPicPr>
        <p:blipFill>
          <a:blip r:embed="rId4"/>
          <a:stretch>
            <a:fillRect/>
          </a:stretch>
        </p:blipFill>
        <p:spPr>
          <a:xfrm>
            <a:off x="7097966" y="1025992"/>
            <a:ext cx="4809797" cy="4806015"/>
          </a:xfrm>
          <a:prstGeom prst="rect">
            <a:avLst/>
          </a:prstGeom>
        </p:spPr>
      </p:pic>
    </p:spTree>
    <p:extLst>
      <p:ext uri="{BB962C8B-B14F-4D97-AF65-F5344CB8AC3E}">
        <p14:creationId xmlns:p14="http://schemas.microsoft.com/office/powerpoint/2010/main" val="279313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5">
            <a:extLst>
              <a:ext uri="{FF2B5EF4-FFF2-40B4-BE49-F238E27FC236}">
                <a16:creationId xmlns:a16="http://schemas.microsoft.com/office/drawing/2014/main" id="{6C75D3B1-690F-C246-2185-0A63427A71EE}"/>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4E5A5458-3D1F-6A47-9561-B6B45488493E}"/>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Hur vårda parrelationen?</a:t>
            </a:r>
            <a:endParaRPr lang="sv-SE"/>
          </a:p>
        </p:txBody>
      </p:sp>
      <p:sp>
        <p:nvSpPr>
          <p:cNvPr id="3" name="Platshållare för innehåll 2">
            <a:extLst>
              <a:ext uri="{FF2B5EF4-FFF2-40B4-BE49-F238E27FC236}">
                <a16:creationId xmlns:a16="http://schemas.microsoft.com/office/drawing/2014/main" id="{4C54FBE9-8469-CC42-923F-AC4770EA0D40}"/>
              </a:ext>
            </a:extLst>
          </p:cNvPr>
          <p:cNvSpPr>
            <a:spLocks noGrp="1"/>
          </p:cNvSpPr>
          <p:nvPr>
            <p:ph sz="quarter" idx="13"/>
          </p:nvPr>
        </p:nvSpPr>
        <p:spPr/>
        <p:txBody>
          <a:bodyPr vert="horz" lIns="0" tIns="0" rIns="0" bIns="0" rtlCol="0" anchor="t">
            <a:noAutofit/>
          </a:bodyPr>
          <a:lstStyle/>
          <a:p>
            <a:r>
              <a:rPr lang="sv-SE">
                <a:latin typeface="Arial"/>
                <a:cs typeface="Arial"/>
              </a:rPr>
              <a:t>Hur har ni vuxna det tillsammans?</a:t>
            </a:r>
          </a:p>
          <a:p>
            <a:r>
              <a:rPr lang="sv-SE" sz="2000">
                <a:solidFill>
                  <a:srgbClr val="2D2829"/>
                </a:solidFill>
                <a:latin typeface="Arial"/>
                <a:cs typeface="Arial"/>
              </a:rPr>
              <a:t>Från vem får du bästa stödet?</a:t>
            </a:r>
            <a:endParaRPr lang="sv-SE" sz="2000">
              <a:solidFill>
                <a:srgbClr val="2D2829"/>
              </a:solidFill>
              <a:effectLst/>
              <a:latin typeface="Arial"/>
              <a:cs typeface="Arial"/>
            </a:endParaRPr>
          </a:p>
          <a:p>
            <a:pPr marL="342900" indent="-342900">
              <a:buChar char="•"/>
            </a:pPr>
            <a:endParaRPr lang="sv-SE">
              <a:solidFill>
                <a:srgbClr val="FF0000"/>
              </a:solidFill>
              <a:cs typeface="Arial"/>
            </a:endParaRPr>
          </a:p>
          <a:p>
            <a:pPr marL="287655" indent="-287655"/>
            <a:endParaRPr lang="sv-SE">
              <a:cs typeface="Arial" panose="020B0604020202020204"/>
            </a:endParaRPr>
          </a:p>
        </p:txBody>
      </p:sp>
      <p:sp>
        <p:nvSpPr>
          <p:cNvPr id="6" name="textruta 5">
            <a:extLst>
              <a:ext uri="{FF2B5EF4-FFF2-40B4-BE49-F238E27FC236}">
                <a16:creationId xmlns:a16="http://schemas.microsoft.com/office/drawing/2014/main" id="{C1D760D6-AEE6-1740-90D3-1E754F4701BF}"/>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a:solidFill>
                  <a:schemeClr val="bg1"/>
                </a:solidFill>
                <a:effectLst/>
                <a:latin typeface="Arial" panose="020B0604020202020204" pitchFamily="34" charset="0"/>
              </a:rPr>
              <a:t>Träff 5 (Barnet vid 5-6 månaders ålder)</a:t>
            </a:r>
          </a:p>
          <a:p>
            <a:endParaRPr lang="sv-SE"/>
          </a:p>
        </p:txBody>
      </p:sp>
      <p:pic>
        <p:nvPicPr>
          <p:cNvPr id="8" name="Bildobjekt 7" descr="En bild som visar klädsel, tecknad serie, Byxor, fotbeklädnader&#10;&#10;Automatiskt genererad beskrivning">
            <a:extLst>
              <a:ext uri="{FF2B5EF4-FFF2-40B4-BE49-F238E27FC236}">
                <a16:creationId xmlns:a16="http://schemas.microsoft.com/office/drawing/2014/main" id="{60B56872-D142-255A-A0A4-3443591EE236}"/>
              </a:ext>
            </a:extLst>
          </p:cNvPr>
          <p:cNvPicPr>
            <a:picLocks noChangeAspect="1"/>
          </p:cNvPicPr>
          <p:nvPr/>
        </p:nvPicPr>
        <p:blipFill>
          <a:blip r:embed="rId4"/>
          <a:stretch>
            <a:fillRect/>
          </a:stretch>
        </p:blipFill>
        <p:spPr>
          <a:xfrm>
            <a:off x="7121360" y="1096335"/>
            <a:ext cx="4669001" cy="4665330"/>
          </a:xfrm>
          <a:prstGeom prst="rect">
            <a:avLst/>
          </a:prstGeom>
        </p:spPr>
      </p:pic>
      <p:sp>
        <p:nvSpPr>
          <p:cNvPr id="10" name="Platshållare för datum 3">
            <a:extLst>
              <a:ext uri="{FF2B5EF4-FFF2-40B4-BE49-F238E27FC236}">
                <a16:creationId xmlns:a16="http://schemas.microsoft.com/office/drawing/2014/main" id="{C9AD6816-E720-60FF-743B-B54B5874A194}"/>
              </a:ext>
            </a:extLst>
          </p:cNvPr>
          <p:cNvSpPr>
            <a:spLocks noGrp="1"/>
          </p:cNvSpPr>
          <p:nvPr>
            <p:ph type="dt" sz="half" idx="14"/>
          </p:nvPr>
        </p:nvSpPr>
        <p:spPr>
          <a:xfrm>
            <a:off x="9781032" y="6452047"/>
            <a:ext cx="1440000" cy="324000"/>
          </a:xfrm>
        </p:spPr>
        <p:txBody>
          <a:bodyPr/>
          <a:lstStyle/>
          <a:p>
            <a:r>
              <a:rPr lang="sv-SE"/>
              <a:t>Region Halland  │</a:t>
            </a:r>
          </a:p>
        </p:txBody>
      </p:sp>
      <p:sp>
        <p:nvSpPr>
          <p:cNvPr id="11" name="Platshållare för bildnummer 5">
            <a:extLst>
              <a:ext uri="{FF2B5EF4-FFF2-40B4-BE49-F238E27FC236}">
                <a16:creationId xmlns:a16="http://schemas.microsoft.com/office/drawing/2014/main" id="{84295A8A-043D-460B-3171-47D28D2E0549}"/>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13</a:t>
            </a:fld>
            <a:endParaRPr lang="sv-SE"/>
          </a:p>
        </p:txBody>
      </p:sp>
    </p:spTree>
    <p:extLst>
      <p:ext uri="{BB962C8B-B14F-4D97-AF65-F5344CB8AC3E}">
        <p14:creationId xmlns:p14="http://schemas.microsoft.com/office/powerpoint/2010/main" val="44448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Vaccinationer under barnets </a:t>
            </a:r>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första fem levnadsår</a:t>
            </a:r>
            <a:endParaRPr lang="sv-SE"/>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extLst>
              <p:ext uri="{D42A27DB-BD31-4B8C-83A1-F6EECF244321}">
                <p14:modId xmlns:p14="http://schemas.microsoft.com/office/powerpoint/2010/main" val="3438262673"/>
              </p:ext>
            </p:extLst>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a:effectLst/>
                        </a:rPr>
                        <a:t>Barnets</a:t>
                      </a:r>
                      <a:r>
                        <a:rPr lang="sv-SE" sz="1400" baseline="0">
                          <a:effectLst/>
                        </a:rPr>
                        <a:t> ålder</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6-8 v</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3 mån</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5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12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18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5 år</a:t>
                      </a:r>
                      <a:endParaRPr lang="sv-SE" sz="1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a:effectLst/>
                        </a:rPr>
                        <a:t>Rota virus</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Dos 1</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Dos 2</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0">
                          <a:latin typeface="Arial"/>
                          <a:cs typeface="Arial"/>
                        </a:rPr>
                        <a:t>Dos 3</a:t>
                      </a:r>
                      <a:endParaRPr lang="sv-SE" sz="1400" b="0">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a:effectLst/>
                        </a:rPr>
                        <a:t>Difteri</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a:effectLst/>
                        </a:rPr>
                        <a:t>Stelkramp</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a:effectLst/>
                        </a:rPr>
                        <a:t>Kikhosta</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a:effectLst/>
                        </a:rPr>
                        <a:t>Polio</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a:effectLst/>
                        </a:rPr>
                        <a:t>Haemph.infl B</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a:effectLst/>
                        </a:rPr>
                        <a:t>Pneumokocker</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a:effectLst/>
                        </a:rPr>
                        <a:t>Mässling</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a:effectLst/>
                        </a:rPr>
                        <a:t>Påssjuka</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a:effectLst/>
                        </a:rPr>
                        <a:t>Röda hund</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461665"/>
          </a:xfrm>
          <a:prstGeom prst="rect">
            <a:avLst/>
          </a:prstGeom>
          <a:noFill/>
        </p:spPr>
        <p:txBody>
          <a:bodyPr wrap="square">
            <a:spAutoFit/>
          </a:bodyPr>
          <a:lstStyle/>
          <a:p>
            <a:r>
              <a:rPr lang="sv-SE" sz="1200" b="1" i="0" u="none" strike="noStrike">
                <a:solidFill>
                  <a:schemeClr val="bg1"/>
                </a:solidFill>
                <a:effectLst/>
                <a:latin typeface="Arial" panose="020B0604020202020204" pitchFamily="34" charset="0"/>
              </a:rPr>
              <a:t>Träff 5 (Barnet vid 5-6 månaders ålder)</a:t>
            </a:r>
          </a:p>
          <a:p>
            <a:endParaRPr lang="sv-SE" sz="1200" b="1">
              <a:solidFill>
                <a:schemeClr val="bg1"/>
              </a:solidFill>
            </a:endParaRP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15</a:t>
            </a:fld>
            <a:endParaRPr lang="sv-SE"/>
          </a:p>
        </p:txBody>
      </p:sp>
    </p:spTree>
    <p:extLst>
      <p:ext uri="{BB962C8B-B14F-4D97-AF65-F5344CB8AC3E}">
        <p14:creationId xmlns:p14="http://schemas.microsoft.com/office/powerpoint/2010/main" val="294596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a:solidFill>
                  <a:srgbClr val="000000"/>
                </a:solidFill>
                <a:ea typeface="+mn-ea"/>
                <a:cs typeface="+mn-cs"/>
              </a:rPr>
              <a:t>Råd om vård dygnet runt</a:t>
            </a:r>
            <a:endParaRPr lang="sv-SE"/>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16</a:t>
            </a:fld>
            <a:endParaRPr lang="sv-SE"/>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i="0" u="none" strike="noStrike">
                <a:solidFill>
                  <a:schemeClr val="bg1"/>
                </a:solidFill>
                <a:effectLst/>
                <a:latin typeface="Arial" panose="020B0604020202020204" pitchFamily="34" charset="0"/>
              </a:rPr>
              <a:t>Träff 5 (Barnet vid 5-6 månaders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spcBef>
                <a:spcPts val="0"/>
              </a:spcBef>
            </a:pPr>
            <a:r>
              <a:rPr lang="sv-SE">
                <a:solidFill>
                  <a:srgbClr val="2D2829"/>
                </a:solidFill>
                <a:latin typeface="Arial"/>
                <a:cs typeface="Arial"/>
              </a:rPr>
              <a:t>På 1177.se/Halland kan du läsa om sjukdomar och behandlingar. Här kan du också hitta vårdmottagningar och använda e-tjänster för att kontakta vården</a:t>
            </a:r>
            <a:endParaRPr lang="sv-SE"/>
          </a:p>
          <a:p>
            <a:pPr marL="0" indent="0">
              <a:spcBef>
                <a:spcPts val="0"/>
              </a:spcBef>
              <a:buNone/>
            </a:pPr>
            <a:endParaRPr lang="sv-SE">
              <a:solidFill>
                <a:srgbClr val="2D2829"/>
              </a:solidFill>
              <a:latin typeface="Arial"/>
              <a:cs typeface="Arial"/>
            </a:endParaRPr>
          </a:p>
          <a:p>
            <a:pPr marL="287655" indent="-287655">
              <a:spcBef>
                <a:spcPts val="0"/>
              </a:spcBef>
            </a:pPr>
            <a:r>
              <a:rPr lang="sv-SE">
                <a:solidFill>
                  <a:srgbClr val="2D2829"/>
                </a:solidFill>
                <a:latin typeface="Arial"/>
                <a:cs typeface="Arial"/>
              </a:rPr>
              <a:t>1177 är också ett telefonnummer du kan ringa för sjukvårdsrådgivning, det är alltid tillgängligt, hela dygnet året runt </a:t>
            </a:r>
            <a:endParaRPr lang="sv-SE">
              <a:solidFill>
                <a:srgbClr val="000000"/>
              </a:solidFill>
              <a:latin typeface="Arial"/>
              <a:cs typeface="Arial"/>
            </a:endParaRPr>
          </a:p>
          <a:p>
            <a:pPr marL="0" indent="0">
              <a:spcBef>
                <a:spcPts val="0"/>
              </a:spcBef>
              <a:buFont typeface="Arial" panose="020B0604020202020204" pitchFamily="34" charset="0"/>
              <a:buNone/>
            </a:pPr>
            <a:endParaRPr lang="sv-SE" b="1">
              <a:cs typeface="Arial"/>
            </a:endParaRPr>
          </a:p>
          <a:p>
            <a:pPr marL="287655" indent="-287655">
              <a:buFont typeface="Arial" panose="020B0604020202020204" pitchFamily="34" charset="0"/>
              <a:buNone/>
            </a:pPr>
            <a:endParaRPr lang="sv-SE" b="1">
              <a:solidFill>
                <a:srgbClr val="2D2829"/>
              </a:solidFill>
              <a:latin typeface="Arial"/>
              <a:cs typeface="Arial"/>
            </a:endParaRPr>
          </a:p>
          <a:p>
            <a:pPr marL="342900" indent="-342900">
              <a:buFont typeface="Arial" panose="020B0604020202020204" pitchFamily="34" charset="0"/>
              <a:buChar char="•"/>
            </a:pPr>
            <a:endParaRPr lang="sv-SE" b="1">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224972" y="4979420"/>
            <a:ext cx="11742057" cy="1296000"/>
          </a:xfrm>
        </p:spPr>
        <p:txBody>
          <a:bodyPr/>
          <a:lstStyle/>
          <a:p>
            <a:pPr marL="342900" indent="-342900"/>
            <a:r>
              <a:rPr lang="sv-SE" sz="1600" b="1">
                <a:latin typeface="Arial"/>
                <a:cs typeface="Arial"/>
              </a:rPr>
              <a:t>Producerat av regionkontorets strategiska barnhälsovård 2023</a:t>
            </a:r>
            <a:br>
              <a:rPr lang="sv-SE" sz="1600" b="1">
                <a:latin typeface="Arial"/>
                <a:cs typeface="Arial"/>
              </a:rPr>
            </a:br>
            <a:br>
              <a:rPr lang="sv-SE" sz="1600" b="1">
                <a:latin typeface="Arial"/>
                <a:cs typeface="Arial"/>
              </a:rPr>
            </a:br>
            <a:r>
              <a:rPr lang="sv-SE" sz="1600">
                <a:solidFill>
                  <a:srgbClr val="2D2829"/>
                </a:solidFill>
                <a:latin typeface="Arial"/>
                <a:cs typeface="Arial"/>
              </a:rPr>
              <a:t>Gerd Almquist-</a:t>
            </a:r>
            <a:r>
              <a:rPr lang="sv-SE" sz="1600" err="1">
                <a:solidFill>
                  <a:srgbClr val="2D2829"/>
                </a:solidFill>
                <a:latin typeface="Arial"/>
                <a:cs typeface="Arial"/>
              </a:rPr>
              <a:t>Tangen</a:t>
            </a:r>
            <a:r>
              <a:rPr lang="sv-SE" sz="1600">
                <a:solidFill>
                  <a:srgbClr val="2D2829"/>
                </a:solidFill>
                <a:latin typeface="Arial"/>
                <a:cs typeface="Arial"/>
              </a:rPr>
              <a:t>, barnhälsovårdsstrateg</a:t>
            </a:r>
            <a:br>
              <a:rPr lang="sv-SE" sz="1600">
                <a:latin typeface="Arial"/>
                <a:cs typeface="Arial"/>
              </a:rPr>
            </a:br>
            <a:r>
              <a:rPr lang="sv-SE" sz="1600">
                <a:solidFill>
                  <a:srgbClr val="2D2829"/>
                </a:solidFill>
                <a:latin typeface="Arial"/>
                <a:cs typeface="Arial"/>
              </a:rPr>
              <a:t>Regionkontoret, </a:t>
            </a:r>
            <a:r>
              <a:rPr lang="sv-SE" sz="1600">
                <a:solidFill>
                  <a:srgbClr val="2D2829"/>
                </a:solidFill>
                <a:latin typeface="Arial"/>
                <a:cs typeface="Arial"/>
                <a:hlinkClick r:id="rId3"/>
              </a:rPr>
              <a:t>gerd.almquist-tangen@regionhalland.se</a:t>
            </a:r>
            <a:br>
              <a:rPr lang="sv-SE" sz="1600">
                <a:latin typeface="Arial"/>
                <a:cs typeface="Arial"/>
              </a:rPr>
            </a:br>
            <a:br>
              <a:rPr lang="sv-SE" sz="1600">
                <a:latin typeface="Arial" panose="020B0604020202020204" pitchFamily="34" charset="0"/>
                <a:cs typeface="Arial" panose="020B0604020202020204" pitchFamily="34" charset="0"/>
              </a:rPr>
            </a:br>
            <a:endParaRPr lang="sv-SE" sz="160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17</a:t>
            </a:fld>
            <a:endParaRPr lang="sv-SE"/>
          </a:p>
        </p:txBody>
      </p:sp>
    </p:spTree>
    <p:extLst>
      <p:ext uri="{BB962C8B-B14F-4D97-AF65-F5344CB8AC3E}">
        <p14:creationId xmlns:p14="http://schemas.microsoft.com/office/powerpoint/2010/main" val="258145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5">
            <a:extLst>
              <a:ext uri="{FF2B5EF4-FFF2-40B4-BE49-F238E27FC236}">
                <a16:creationId xmlns:a16="http://schemas.microsoft.com/office/drawing/2014/main" id="{49BCB5F2-C98F-8042-9887-26BAE97A780C}"/>
              </a:ext>
            </a:extLst>
          </p:cNvPr>
          <p:cNvPicPr>
            <a:picLocks noChangeAspect="1"/>
          </p:cNvPicPr>
          <p:nvPr/>
        </p:nvPicPr>
        <p:blipFill rotWithShape="1">
          <a:blip r:embed="rId3"/>
          <a:srcRect l="-5435" t="359" r="68990" b="20762"/>
          <a:stretch/>
        </p:blipFill>
        <p:spPr>
          <a:xfrm rot="5400000">
            <a:off x="3926282" y="-1853195"/>
            <a:ext cx="4339437" cy="12192001"/>
          </a:xfrm>
          <a:prstGeom prst="rect">
            <a:avLst/>
          </a:prstGeom>
        </p:spPr>
      </p:pic>
      <p:sp>
        <p:nvSpPr>
          <p:cNvPr id="10" name="textruta 9">
            <a:extLst>
              <a:ext uri="{FF2B5EF4-FFF2-40B4-BE49-F238E27FC236}">
                <a16:creationId xmlns:a16="http://schemas.microsoft.com/office/drawing/2014/main" id="{75D10704-3503-024F-ABB9-9B3872C2CF00}"/>
              </a:ext>
            </a:extLst>
          </p:cNvPr>
          <p:cNvSpPr txBox="1"/>
          <p:nvPr/>
        </p:nvSpPr>
        <p:spPr>
          <a:xfrm>
            <a:off x="1097280" y="579120"/>
            <a:ext cx="7741920" cy="923330"/>
          </a:xfrm>
          <a:prstGeom prst="rect">
            <a:avLst/>
          </a:prstGeom>
          <a:noFill/>
        </p:spPr>
        <p:txBody>
          <a:bodyPr wrap="square" lIns="91440" tIns="45720" rIns="91440" bIns="45720" rtlCol="0" anchor="t">
            <a:spAutoFit/>
          </a:bodyPr>
          <a:lstStyle/>
          <a:p>
            <a:r>
              <a:rPr lang="sv-SE" sz="3600" b="1">
                <a:latin typeface="Arial"/>
                <a:cs typeface="Arial"/>
              </a:rPr>
              <a:t>Barnet och livet i vardagen</a:t>
            </a:r>
            <a:endParaRPr lang="sv-SE" sz="3600" b="1">
              <a:cs typeface="Arial"/>
            </a:endParaRPr>
          </a:p>
          <a:p>
            <a:endParaRPr lang="sv-SE"/>
          </a:p>
        </p:txBody>
      </p:sp>
      <p:sp>
        <p:nvSpPr>
          <p:cNvPr id="2" name="textruta 1">
            <a:extLst>
              <a:ext uri="{FF2B5EF4-FFF2-40B4-BE49-F238E27FC236}">
                <a16:creationId xmlns:a16="http://schemas.microsoft.com/office/drawing/2014/main" id="{98F6F437-E73F-04E3-8A84-2AB99C5358A2}"/>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a:solidFill>
                  <a:schemeClr val="bg1"/>
                </a:solidFill>
                <a:effectLst/>
                <a:latin typeface="Arial" panose="020B0604020202020204" pitchFamily="34" charset="0"/>
              </a:rPr>
              <a:t>Träff 5 (Barnet vid 5-6 månaders ålder)</a:t>
            </a:r>
          </a:p>
          <a:p>
            <a:endParaRPr lang="sv-SE"/>
          </a:p>
        </p:txBody>
      </p:sp>
      <p:pic>
        <p:nvPicPr>
          <p:cNvPr id="5" name="Bildobjekt 4" descr="En bild som visar tecknad serie&#10;&#10;Automatiskt genererad beskrivning">
            <a:extLst>
              <a:ext uri="{FF2B5EF4-FFF2-40B4-BE49-F238E27FC236}">
                <a16:creationId xmlns:a16="http://schemas.microsoft.com/office/drawing/2014/main" id="{87BC7188-AB0E-5EA3-BB42-BE127E20CC25}"/>
              </a:ext>
            </a:extLst>
          </p:cNvPr>
          <p:cNvPicPr>
            <a:picLocks noChangeAspect="1"/>
          </p:cNvPicPr>
          <p:nvPr/>
        </p:nvPicPr>
        <p:blipFill>
          <a:blip r:embed="rId4"/>
          <a:stretch>
            <a:fillRect/>
          </a:stretch>
        </p:blipFill>
        <p:spPr>
          <a:xfrm>
            <a:off x="1613538" y="1883243"/>
            <a:ext cx="9806937" cy="4105175"/>
          </a:xfrm>
          <a:prstGeom prst="rect">
            <a:avLst/>
          </a:prstGeom>
        </p:spPr>
      </p:pic>
    </p:spTree>
    <p:extLst>
      <p:ext uri="{BB962C8B-B14F-4D97-AF65-F5344CB8AC3E}">
        <p14:creationId xmlns:p14="http://schemas.microsoft.com/office/powerpoint/2010/main" val="313640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AFE2AB8-33D4-3241-B9C6-13B5F862ECB0}"/>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Det kompetenta barnet</a:t>
            </a:r>
            <a:endParaRPr lang="sv-SE"/>
          </a:p>
        </p:txBody>
      </p:sp>
      <p:sp>
        <p:nvSpPr>
          <p:cNvPr id="4" name="Platshållare för innehåll 3">
            <a:extLst>
              <a:ext uri="{FF2B5EF4-FFF2-40B4-BE49-F238E27FC236}">
                <a16:creationId xmlns:a16="http://schemas.microsoft.com/office/drawing/2014/main" id="{7FD212A4-B22E-D341-A551-23421760A831}"/>
              </a:ext>
            </a:extLst>
          </p:cNvPr>
          <p:cNvSpPr>
            <a:spLocks noGrp="1"/>
          </p:cNvSpPr>
          <p:nvPr>
            <p:ph sz="quarter" idx="13"/>
          </p:nvPr>
        </p:nvSpPr>
        <p:spPr>
          <a:xfrm>
            <a:off x="803275" y="1665288"/>
            <a:ext cx="5497164" cy="4535488"/>
          </a:xfrm>
        </p:spPr>
        <p:txBody>
          <a:bodyPr vert="horz" lIns="0" tIns="0" rIns="0" bIns="0" rtlCol="0" anchor="t">
            <a:noAutofit/>
          </a:bodyPr>
          <a:lstStyle/>
          <a:p>
            <a:pPr marL="287655" indent="-287655"/>
            <a:r>
              <a:rPr lang="sv-SE" sz="2000">
                <a:solidFill>
                  <a:srgbClr val="2D2829"/>
                </a:solidFill>
                <a:latin typeface="Arial"/>
                <a:cs typeface="Arial"/>
              </a:rPr>
              <a:t>Tar saker med händerna</a:t>
            </a:r>
            <a:endParaRPr lang="sv-SE">
              <a:latin typeface="Arial"/>
              <a:cs typeface="Arial"/>
            </a:endParaRPr>
          </a:p>
          <a:p>
            <a:pPr marL="287655" indent="-287655"/>
            <a:r>
              <a:rPr lang="sv-SE" sz="2000">
                <a:solidFill>
                  <a:srgbClr val="2D2829"/>
                </a:solidFill>
                <a:latin typeface="Arial"/>
                <a:cs typeface="Arial"/>
              </a:rPr>
              <a:t>Undersöker allt med munnen</a:t>
            </a:r>
          </a:p>
          <a:p>
            <a:pPr marL="287655" indent="-287655"/>
            <a:r>
              <a:rPr lang="sv-SE" sz="2000">
                <a:solidFill>
                  <a:srgbClr val="2D2829"/>
                </a:solidFill>
                <a:latin typeface="Arial"/>
                <a:cs typeface="Arial"/>
              </a:rPr>
              <a:t>Kan rulla runt från rygg till mage</a:t>
            </a:r>
          </a:p>
          <a:p>
            <a:pPr marL="287655" indent="-287655"/>
            <a:r>
              <a:rPr lang="sv-SE">
                <a:solidFill>
                  <a:srgbClr val="2D2829"/>
                </a:solidFill>
                <a:latin typeface="Arial"/>
                <a:cs typeface="Arial"/>
              </a:rPr>
              <a:t>Sitter</a:t>
            </a:r>
            <a:r>
              <a:rPr lang="sv-SE" sz="2000">
                <a:solidFill>
                  <a:srgbClr val="2D2829"/>
                </a:solidFill>
                <a:latin typeface="Arial"/>
                <a:cs typeface="Arial"/>
              </a:rPr>
              <a:t> själv</a:t>
            </a:r>
          </a:p>
          <a:p>
            <a:pPr marL="287655" indent="-287655"/>
            <a:r>
              <a:rPr lang="sv-SE" sz="2000">
                <a:solidFill>
                  <a:srgbClr val="2D2829"/>
                </a:solidFill>
                <a:latin typeface="Arial"/>
                <a:cs typeface="Arial"/>
              </a:rPr>
              <a:t>Tittar efter tappade saker</a:t>
            </a:r>
          </a:p>
          <a:p>
            <a:pPr marL="287655" indent="-287655"/>
            <a:r>
              <a:rPr lang="sv-SE" sz="2000">
                <a:solidFill>
                  <a:srgbClr val="2D2829"/>
                </a:solidFill>
                <a:latin typeface="Arial"/>
                <a:cs typeface="Arial"/>
              </a:rPr>
              <a:t>Kan flytta föremål från den ena handen till den andra</a:t>
            </a:r>
          </a:p>
          <a:p>
            <a:pPr marL="287655" indent="-287655"/>
            <a:r>
              <a:rPr lang="sv-SE">
                <a:solidFill>
                  <a:srgbClr val="2D2829"/>
                </a:solidFill>
                <a:latin typeface="Arial"/>
                <a:cs typeface="Arial"/>
              </a:rPr>
              <a:t>Lek gärna "titt-ut" med barnet</a:t>
            </a:r>
            <a:endParaRPr lang="sv-SE">
              <a:latin typeface="Arial"/>
              <a:cs typeface="Arial"/>
            </a:endParaRPr>
          </a:p>
          <a:p>
            <a:pPr marL="0" indent="0">
              <a:buNone/>
            </a:pPr>
            <a:endParaRPr lang="sv-SE">
              <a:cs typeface="Arial" panose="020B0604020202020204"/>
            </a:endParaRPr>
          </a:p>
        </p:txBody>
      </p:sp>
      <p:pic>
        <p:nvPicPr>
          <p:cNvPr id="10" name="Platshållare för innehåll 5">
            <a:extLst>
              <a:ext uri="{FF2B5EF4-FFF2-40B4-BE49-F238E27FC236}">
                <a16:creationId xmlns:a16="http://schemas.microsoft.com/office/drawing/2014/main" id="{3F537701-B582-5D41-9639-2293F3F75F22}"/>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4" name="Bildobjekt 13">
            <a:extLst>
              <a:ext uri="{FF2B5EF4-FFF2-40B4-BE49-F238E27FC236}">
                <a16:creationId xmlns:a16="http://schemas.microsoft.com/office/drawing/2014/main" id="{8FA5F3F9-AD57-954A-B333-7F1EAA63C520}"/>
              </a:ext>
            </a:extLst>
          </p:cNvPr>
          <p:cNvPicPr>
            <a:picLocks noChangeAspect="1"/>
          </p:cNvPicPr>
          <p:nvPr/>
        </p:nvPicPr>
        <p:blipFill>
          <a:blip r:embed="rId4"/>
          <a:stretch>
            <a:fillRect/>
          </a:stretch>
        </p:blipFill>
        <p:spPr>
          <a:xfrm>
            <a:off x="7856391" y="3933032"/>
            <a:ext cx="1220972" cy="1220972"/>
          </a:xfrm>
          <a:prstGeom prst="rect">
            <a:avLst/>
          </a:prstGeom>
        </p:spPr>
      </p:pic>
      <p:sp>
        <p:nvSpPr>
          <p:cNvPr id="8" name="textruta 7">
            <a:extLst>
              <a:ext uri="{FF2B5EF4-FFF2-40B4-BE49-F238E27FC236}">
                <a16:creationId xmlns:a16="http://schemas.microsoft.com/office/drawing/2014/main" id="{0CEFA248-BF58-D447-8ED9-5F54678D1791}"/>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a:solidFill>
                  <a:schemeClr val="bg1"/>
                </a:solidFill>
                <a:effectLst/>
                <a:latin typeface="Arial" panose="020B0604020202020204" pitchFamily="34" charset="0"/>
              </a:rPr>
              <a:t>Träff 5 (Barnet vid 5-6 månaders ålder)</a:t>
            </a:r>
          </a:p>
          <a:p>
            <a:endParaRPr lang="sv-SE"/>
          </a:p>
        </p:txBody>
      </p:sp>
      <p:pic>
        <p:nvPicPr>
          <p:cNvPr id="9" name="Bildobjekt 8" descr="En bild som visar clipart, tecknad serie, konst, illustration&#10;&#10;Automatiskt genererad beskrivning">
            <a:extLst>
              <a:ext uri="{FF2B5EF4-FFF2-40B4-BE49-F238E27FC236}">
                <a16:creationId xmlns:a16="http://schemas.microsoft.com/office/drawing/2014/main" id="{007C9328-3B67-F2F6-30EA-EE7714A7001F}"/>
              </a:ext>
            </a:extLst>
          </p:cNvPr>
          <p:cNvPicPr>
            <a:picLocks noChangeAspect="1"/>
          </p:cNvPicPr>
          <p:nvPr/>
        </p:nvPicPr>
        <p:blipFill>
          <a:blip r:embed="rId5"/>
          <a:stretch>
            <a:fillRect/>
          </a:stretch>
        </p:blipFill>
        <p:spPr>
          <a:xfrm>
            <a:off x="8865869" y="2124915"/>
            <a:ext cx="2754631" cy="2866538"/>
          </a:xfrm>
          <a:prstGeom prst="rect">
            <a:avLst/>
          </a:prstGeom>
        </p:spPr>
      </p:pic>
      <p:sp>
        <p:nvSpPr>
          <p:cNvPr id="12" name="Platshållare för datum 3">
            <a:extLst>
              <a:ext uri="{FF2B5EF4-FFF2-40B4-BE49-F238E27FC236}">
                <a16:creationId xmlns:a16="http://schemas.microsoft.com/office/drawing/2014/main" id="{0E76B8FF-782A-7FCE-3B9E-C199F8E1C2D7}"/>
              </a:ext>
            </a:extLst>
          </p:cNvPr>
          <p:cNvSpPr>
            <a:spLocks noGrp="1"/>
          </p:cNvSpPr>
          <p:nvPr>
            <p:ph type="dt" sz="half" idx="14"/>
          </p:nvPr>
        </p:nvSpPr>
        <p:spPr>
          <a:xfrm>
            <a:off x="9781032" y="6452047"/>
            <a:ext cx="1440000" cy="324000"/>
          </a:xfrm>
        </p:spPr>
        <p:txBody>
          <a:bodyPr/>
          <a:lstStyle/>
          <a:p>
            <a:r>
              <a:rPr lang="sv-SE"/>
              <a:t>Region Halland  │</a:t>
            </a:r>
          </a:p>
        </p:txBody>
      </p:sp>
      <p:sp>
        <p:nvSpPr>
          <p:cNvPr id="13" name="Platshållare för bildnummer 5">
            <a:extLst>
              <a:ext uri="{FF2B5EF4-FFF2-40B4-BE49-F238E27FC236}">
                <a16:creationId xmlns:a16="http://schemas.microsoft.com/office/drawing/2014/main" id="{BEEE3298-3415-DF8E-FCB3-428CAC2340F3}"/>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a:p>
        </p:txBody>
      </p:sp>
    </p:spTree>
    <p:extLst>
      <p:ext uri="{BB962C8B-B14F-4D97-AF65-F5344CB8AC3E}">
        <p14:creationId xmlns:p14="http://schemas.microsoft.com/office/powerpoint/2010/main" val="242810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A90CB7-08B4-DE4B-2EBC-06BC0953179A}"/>
              </a:ext>
            </a:extLst>
          </p:cNvPr>
          <p:cNvSpPr>
            <a:spLocks noGrp="1"/>
          </p:cNvSpPr>
          <p:nvPr>
            <p:ph type="title"/>
          </p:nvPr>
        </p:nvSpPr>
        <p:spPr/>
        <p:txBody>
          <a:bodyPr/>
          <a:lstStyle/>
          <a:p>
            <a:r>
              <a:rPr lang="sv-SE">
                <a:cs typeface="Arial"/>
              </a:rPr>
              <a:t>Mat och näring</a:t>
            </a:r>
            <a:endParaRPr lang="sv-SE"/>
          </a:p>
        </p:txBody>
      </p:sp>
    </p:spTree>
    <p:extLst>
      <p:ext uri="{BB962C8B-B14F-4D97-AF65-F5344CB8AC3E}">
        <p14:creationId xmlns:p14="http://schemas.microsoft.com/office/powerpoint/2010/main" val="50718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373B8C-9EB6-194D-A3A4-85C0B6E55DEA}"/>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Matfrågor</a:t>
            </a:r>
            <a:endParaRPr lang="sv-SE"/>
          </a:p>
        </p:txBody>
      </p:sp>
      <p:sp>
        <p:nvSpPr>
          <p:cNvPr id="3" name="Platshållare för innehåll 2">
            <a:extLst>
              <a:ext uri="{FF2B5EF4-FFF2-40B4-BE49-F238E27FC236}">
                <a16:creationId xmlns:a16="http://schemas.microsoft.com/office/drawing/2014/main" id="{57EC4B6D-114C-CF4C-B662-603B27526004}"/>
              </a:ext>
            </a:extLst>
          </p:cNvPr>
          <p:cNvSpPr>
            <a:spLocks noGrp="1"/>
          </p:cNvSpPr>
          <p:nvPr>
            <p:ph sz="quarter" idx="13"/>
          </p:nvPr>
        </p:nvSpPr>
        <p:spPr>
          <a:xfrm>
            <a:off x="803276" y="1633092"/>
            <a:ext cx="5778499" cy="4374501"/>
          </a:xfrm>
        </p:spPr>
        <p:txBody>
          <a:bodyPr vert="horz" lIns="0" tIns="0" rIns="0" bIns="0" rtlCol="0" anchor="t">
            <a:noAutofit/>
          </a:bodyPr>
          <a:lstStyle/>
          <a:p>
            <a:pPr marL="287655" indent="-287655"/>
            <a:r>
              <a:rPr lang="sv-SE" dirty="0">
                <a:solidFill>
                  <a:srgbClr val="2D2829"/>
                </a:solidFill>
                <a:latin typeface="Arial"/>
                <a:cs typeface="Arial"/>
              </a:rPr>
              <a:t>Det tar olika lång tid för barn </a:t>
            </a:r>
            <a:br>
              <a:rPr lang="sv-SE" dirty="0">
                <a:latin typeface="Arial"/>
                <a:cs typeface="Arial"/>
              </a:rPr>
            </a:br>
            <a:r>
              <a:rPr lang="sv-SE" dirty="0">
                <a:solidFill>
                  <a:srgbClr val="2D2829"/>
                </a:solidFill>
                <a:latin typeface="Arial"/>
                <a:cs typeface="Arial"/>
              </a:rPr>
              <a:t>att vänja sig vid nya smaker. Ha tålamod </a:t>
            </a:r>
            <a:br>
              <a:rPr lang="sv-SE" dirty="0">
                <a:latin typeface="Arial"/>
                <a:cs typeface="Arial"/>
              </a:rPr>
            </a:br>
            <a:r>
              <a:rPr lang="sv-SE" dirty="0">
                <a:solidFill>
                  <a:srgbClr val="2D2829"/>
                </a:solidFill>
                <a:latin typeface="Arial"/>
                <a:cs typeface="Arial"/>
              </a:rPr>
              <a:t>och testa om och om igen</a:t>
            </a:r>
            <a:endParaRPr lang="sv-SE" dirty="0">
              <a:cs typeface="Arial" panose="020B0604020202020204"/>
            </a:endParaRPr>
          </a:p>
          <a:p>
            <a:pPr marL="287655" indent="-287655"/>
            <a:r>
              <a:rPr lang="sv-SE" dirty="0">
                <a:solidFill>
                  <a:srgbClr val="2D2829"/>
                </a:solidFill>
                <a:latin typeface="Arial"/>
                <a:cs typeface="Arial"/>
              </a:rPr>
              <a:t>Låt barnet få smaka på många olika smaker</a:t>
            </a:r>
          </a:p>
          <a:p>
            <a:pPr marL="287655" indent="-287655"/>
            <a:r>
              <a:rPr lang="sv-SE" dirty="0">
                <a:solidFill>
                  <a:srgbClr val="2D2829"/>
                </a:solidFill>
                <a:cs typeface="Arial" panose="020B0604020202020204"/>
              </a:rPr>
              <a:t>Du kan ge barnet välling eller gröt, men ge inte båda vid samma måltid</a:t>
            </a:r>
          </a:p>
          <a:p>
            <a:pPr marL="287655" indent="-287655"/>
            <a:r>
              <a:rPr lang="sv-SE" dirty="0">
                <a:solidFill>
                  <a:srgbClr val="2D2829"/>
                </a:solidFill>
                <a:cs typeface="Arial" panose="020B0604020202020204"/>
              </a:rPr>
              <a:t>Drycker kan med fördel ges i </a:t>
            </a:r>
            <a:r>
              <a:rPr lang="sv-SE" dirty="0" err="1">
                <a:solidFill>
                  <a:srgbClr val="2D2829"/>
                </a:solidFill>
                <a:cs typeface="Arial" panose="020B0604020202020204"/>
              </a:rPr>
              <a:t>pipmugg</a:t>
            </a:r>
            <a:r>
              <a:rPr lang="sv-SE" dirty="0">
                <a:solidFill>
                  <a:srgbClr val="2D2829"/>
                </a:solidFill>
                <a:cs typeface="Arial" panose="020B0604020202020204"/>
              </a:rPr>
              <a:t>, nappflaska behöver inte användas</a:t>
            </a:r>
            <a:endParaRPr lang="sv-SE" dirty="0">
              <a:solidFill>
                <a:srgbClr val="000000"/>
              </a:solidFill>
              <a:cs typeface="Arial" panose="020B0604020202020204"/>
            </a:endParaRPr>
          </a:p>
          <a:p>
            <a:pPr marL="287655" indent="-287655"/>
            <a:r>
              <a:rPr lang="sv-SE" dirty="0">
                <a:solidFill>
                  <a:srgbClr val="2D2829"/>
                </a:solidFill>
                <a:cs typeface="Arial" panose="020B0604020202020204"/>
              </a:rPr>
              <a:t>Glöm inte att ge D-vitamin</a:t>
            </a:r>
            <a:endParaRPr lang="sv-SE" dirty="0">
              <a:solidFill>
                <a:srgbClr val="000000"/>
              </a:solidFill>
              <a:cs typeface="Arial" panose="020B0604020202020204"/>
            </a:endParaRPr>
          </a:p>
          <a:p>
            <a:pPr marL="287655" indent="-287655"/>
            <a:endParaRPr lang="sv-SE">
              <a:solidFill>
                <a:srgbClr val="2D2829"/>
              </a:solidFill>
              <a:cs typeface="Arial" panose="020B0604020202020204"/>
            </a:endParaRPr>
          </a:p>
          <a:p>
            <a:pPr marL="287655" indent="-287655"/>
            <a:endParaRPr lang="sv-SE">
              <a:solidFill>
                <a:srgbClr val="2D2829"/>
              </a:solidFill>
              <a:highlight>
                <a:srgbClr val="FFFF00"/>
              </a:highlight>
              <a:cs typeface="Arial" panose="020B0604020202020204"/>
            </a:endParaRPr>
          </a:p>
          <a:p>
            <a:pPr marL="287655" indent="-287655"/>
            <a:endParaRPr lang="sv-SE">
              <a:solidFill>
                <a:srgbClr val="2D2829"/>
              </a:solidFill>
              <a:highlight>
                <a:srgbClr val="FFFF00"/>
              </a:highlight>
              <a:cs typeface="Arial" panose="020B0604020202020204"/>
            </a:endParaRPr>
          </a:p>
          <a:p>
            <a:pPr marL="0" indent="0">
              <a:buNone/>
            </a:pPr>
            <a:endParaRPr lang="sv-SE">
              <a:cs typeface="Arial" panose="020B0604020202020204"/>
            </a:endParaRPr>
          </a:p>
        </p:txBody>
      </p:sp>
      <p:sp>
        <p:nvSpPr>
          <p:cNvPr id="6" name="textruta 5">
            <a:extLst>
              <a:ext uri="{FF2B5EF4-FFF2-40B4-BE49-F238E27FC236}">
                <a16:creationId xmlns:a16="http://schemas.microsoft.com/office/drawing/2014/main" id="{2FB49419-A431-7C41-9D0F-C352BF933F3D}"/>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a:solidFill>
                  <a:schemeClr val="bg1"/>
                </a:solidFill>
                <a:effectLst/>
                <a:latin typeface="Arial" panose="020B0604020202020204" pitchFamily="34" charset="0"/>
              </a:rPr>
              <a:t>Träff 5 (Barnet vid 5-6 månaders ålder)</a:t>
            </a:r>
          </a:p>
          <a:p>
            <a:endParaRPr lang="sv-SE"/>
          </a:p>
        </p:txBody>
      </p:sp>
      <p:pic>
        <p:nvPicPr>
          <p:cNvPr id="4" name="Platshållare för innehåll 5">
            <a:extLst>
              <a:ext uri="{FF2B5EF4-FFF2-40B4-BE49-F238E27FC236}">
                <a16:creationId xmlns:a16="http://schemas.microsoft.com/office/drawing/2014/main" id="{141C6B9A-D1C3-3E91-8400-BA69C9873369}"/>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5" name="Platshållare för datum 3">
            <a:extLst>
              <a:ext uri="{FF2B5EF4-FFF2-40B4-BE49-F238E27FC236}">
                <a16:creationId xmlns:a16="http://schemas.microsoft.com/office/drawing/2014/main" id="{E0C94A81-34BC-3440-4191-7E241F04C6A1}"/>
              </a:ext>
            </a:extLst>
          </p:cNvPr>
          <p:cNvSpPr>
            <a:spLocks noGrp="1"/>
          </p:cNvSpPr>
          <p:nvPr>
            <p:ph type="dt" sz="half" idx="14"/>
          </p:nvPr>
        </p:nvSpPr>
        <p:spPr>
          <a:xfrm>
            <a:off x="9781032" y="6452047"/>
            <a:ext cx="1440000" cy="324000"/>
          </a:xfrm>
        </p:spPr>
        <p:txBody>
          <a:bodyPr/>
          <a:lstStyle/>
          <a:p>
            <a:r>
              <a:rPr lang="sv-SE"/>
              <a:t>Region Halland  │</a:t>
            </a:r>
          </a:p>
        </p:txBody>
      </p:sp>
      <p:sp>
        <p:nvSpPr>
          <p:cNvPr id="7" name="Platshållare för bildnummer 5">
            <a:extLst>
              <a:ext uri="{FF2B5EF4-FFF2-40B4-BE49-F238E27FC236}">
                <a16:creationId xmlns:a16="http://schemas.microsoft.com/office/drawing/2014/main" id="{7EEE2E51-0D5C-505B-88F8-1BD3C84ABED6}"/>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5</a:t>
            </a:fld>
            <a:endParaRPr lang="sv-SE"/>
          </a:p>
        </p:txBody>
      </p:sp>
      <p:pic>
        <p:nvPicPr>
          <p:cNvPr id="10" name="Bildobjekt 9">
            <a:extLst>
              <a:ext uri="{FF2B5EF4-FFF2-40B4-BE49-F238E27FC236}">
                <a16:creationId xmlns:a16="http://schemas.microsoft.com/office/drawing/2014/main" id="{ECBCF241-72BC-6B43-B380-66C813CBDC53}"/>
              </a:ext>
            </a:extLst>
          </p:cNvPr>
          <p:cNvPicPr>
            <a:picLocks noChangeAspect="1"/>
          </p:cNvPicPr>
          <p:nvPr/>
        </p:nvPicPr>
        <p:blipFill>
          <a:blip r:embed="rId4"/>
          <a:stretch>
            <a:fillRect/>
          </a:stretch>
        </p:blipFill>
        <p:spPr>
          <a:xfrm>
            <a:off x="6813731" y="-144736"/>
            <a:ext cx="6031523" cy="6031523"/>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2" name="Pennanteckning 11">
                <a:extLst>
                  <a:ext uri="{FF2B5EF4-FFF2-40B4-BE49-F238E27FC236}">
                    <a16:creationId xmlns:a16="http://schemas.microsoft.com/office/drawing/2014/main" id="{A3C9347C-782D-C44E-A29E-7D025A08A63A}"/>
                  </a:ext>
                </a:extLst>
              </p14:cNvPr>
              <p14:cNvContentPartPr/>
              <p14:nvPr/>
            </p14:nvContentPartPr>
            <p14:xfrm>
              <a:off x="9300295" y="2862520"/>
              <a:ext cx="49320" cy="50040"/>
            </p14:xfrm>
          </p:contentPart>
        </mc:Choice>
        <mc:Fallback xmlns="">
          <p:pic>
            <p:nvPicPr>
              <p:cNvPr id="12" name="Pennanteckning 11">
                <a:extLst>
                  <a:ext uri="{FF2B5EF4-FFF2-40B4-BE49-F238E27FC236}">
                    <a16:creationId xmlns:a16="http://schemas.microsoft.com/office/drawing/2014/main" id="{A3C9347C-782D-C44E-A29E-7D025A08A63A}"/>
                  </a:ext>
                </a:extLst>
              </p:cNvPr>
              <p:cNvPicPr/>
              <p:nvPr/>
            </p:nvPicPr>
            <p:blipFill>
              <a:blip r:embed="rId6"/>
              <a:stretch>
                <a:fillRect/>
              </a:stretch>
            </p:blipFill>
            <p:spPr>
              <a:xfrm>
                <a:off x="9295975" y="2858200"/>
                <a:ext cx="57960" cy="58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3" name="Pennanteckning 12">
                <a:extLst>
                  <a:ext uri="{FF2B5EF4-FFF2-40B4-BE49-F238E27FC236}">
                    <a16:creationId xmlns:a16="http://schemas.microsoft.com/office/drawing/2014/main" id="{BB7C784D-D595-C04A-9429-EB118BB38E4B}"/>
                  </a:ext>
                </a:extLst>
              </p14:cNvPr>
              <p14:cNvContentPartPr/>
              <p14:nvPr/>
            </p14:nvContentPartPr>
            <p14:xfrm>
              <a:off x="9235495" y="2854240"/>
              <a:ext cx="46440" cy="44280"/>
            </p14:xfrm>
          </p:contentPart>
        </mc:Choice>
        <mc:Fallback xmlns="">
          <p:pic>
            <p:nvPicPr>
              <p:cNvPr id="13" name="Pennanteckning 12">
                <a:extLst>
                  <a:ext uri="{FF2B5EF4-FFF2-40B4-BE49-F238E27FC236}">
                    <a16:creationId xmlns:a16="http://schemas.microsoft.com/office/drawing/2014/main" id="{BB7C784D-D595-C04A-9429-EB118BB38E4B}"/>
                  </a:ext>
                </a:extLst>
              </p:cNvPr>
              <p:cNvPicPr/>
              <p:nvPr/>
            </p:nvPicPr>
            <p:blipFill>
              <a:blip r:embed="rId8"/>
              <a:stretch>
                <a:fillRect/>
              </a:stretch>
            </p:blipFill>
            <p:spPr>
              <a:xfrm>
                <a:off x="9231208" y="2849920"/>
                <a:ext cx="55014" cy="52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4" name="Pennanteckning 13">
                <a:extLst>
                  <a:ext uri="{FF2B5EF4-FFF2-40B4-BE49-F238E27FC236}">
                    <a16:creationId xmlns:a16="http://schemas.microsoft.com/office/drawing/2014/main" id="{1F857F99-60AC-214D-8487-8D9F29A0A2FE}"/>
                  </a:ext>
                </a:extLst>
              </p14:cNvPr>
              <p14:cNvContentPartPr/>
              <p14:nvPr/>
            </p14:nvContentPartPr>
            <p14:xfrm>
              <a:off x="9411535" y="2787280"/>
              <a:ext cx="21240" cy="30960"/>
            </p14:xfrm>
          </p:contentPart>
        </mc:Choice>
        <mc:Fallback xmlns="">
          <p:pic>
            <p:nvPicPr>
              <p:cNvPr id="14" name="Pennanteckning 13">
                <a:extLst>
                  <a:ext uri="{FF2B5EF4-FFF2-40B4-BE49-F238E27FC236}">
                    <a16:creationId xmlns:a16="http://schemas.microsoft.com/office/drawing/2014/main" id="{1F857F99-60AC-214D-8487-8D9F29A0A2FE}"/>
                  </a:ext>
                </a:extLst>
              </p:cNvPr>
              <p:cNvPicPr/>
              <p:nvPr/>
            </p:nvPicPr>
            <p:blipFill>
              <a:blip r:embed="rId10"/>
              <a:stretch>
                <a:fillRect/>
              </a:stretch>
            </p:blipFill>
            <p:spPr>
              <a:xfrm>
                <a:off x="9407215" y="2782909"/>
                <a:ext cx="29880" cy="39702"/>
              </a:xfrm>
              <a:prstGeom prst="rect">
                <a:avLst/>
              </a:prstGeom>
            </p:spPr>
          </p:pic>
        </mc:Fallback>
      </mc:AlternateContent>
    </p:spTree>
    <p:extLst>
      <p:ext uri="{BB962C8B-B14F-4D97-AF65-F5344CB8AC3E}">
        <p14:creationId xmlns:p14="http://schemas.microsoft.com/office/powerpoint/2010/main" val="332961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03275" y="1665288"/>
            <a:ext cx="5745806" cy="4535487"/>
          </a:xfrm>
        </p:spPr>
        <p:txBody>
          <a:bodyPr vert="horz" lIns="0" tIns="0" rIns="0" bIns="0" rtlCol="0" anchor="t">
            <a:noAutofit/>
          </a:bodyPr>
          <a:lstStyle/>
          <a:p>
            <a:pPr marL="287655" indent="-287655"/>
            <a:r>
              <a:rPr lang="sv-SE"/>
              <a:t>Introducera gluten långsamt, tidigast från </a:t>
            </a:r>
            <a:br>
              <a:rPr lang="sv-SE"/>
            </a:br>
            <a:r>
              <a:rPr lang="sv-SE"/>
              <a:t>4 månaders ålder  </a:t>
            </a:r>
          </a:p>
          <a:p>
            <a:pPr marL="287655" indent="-287655"/>
            <a:r>
              <a:rPr lang="sv-SE"/>
              <a:t>Gluten är ett protein som finns i vete, råg och korn. Exempel på produkter som innehåller gluten är gröt och smörgåsrån</a:t>
            </a:r>
            <a:endParaRPr lang="sv-SE">
              <a:cs typeface="Arial" panose="020B0604020202020204"/>
            </a:endParaRPr>
          </a:p>
          <a:p>
            <a:pPr marL="287655" indent="-287655"/>
            <a:r>
              <a:rPr lang="sv-SE">
                <a:cs typeface="Arial" panose="020B0604020202020204"/>
              </a:rPr>
              <a:t>Introducera välling långsamt. Ge inte gröt eller välling mer än 2 ggr/dag</a:t>
            </a:r>
            <a:endParaRPr lang="en-US">
              <a:cs typeface="Arial" panose="020B0604020202020204"/>
            </a:endParaRPr>
          </a:p>
        </p:txBody>
      </p:sp>
      <p:pic>
        <p:nvPicPr>
          <p:cNvPr id="5" name="Platshållare för innehåll 5">
            <a:extLst>
              <a:ext uri="{FF2B5EF4-FFF2-40B4-BE49-F238E27FC236}">
                <a16:creationId xmlns:a16="http://schemas.microsoft.com/office/drawing/2014/main" id="{DAF8B3C3-50C8-5B44-944E-D14507A8833D}"/>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7" name="Bildobjekt 6">
            <a:extLst>
              <a:ext uri="{FF2B5EF4-FFF2-40B4-BE49-F238E27FC236}">
                <a16:creationId xmlns:a16="http://schemas.microsoft.com/office/drawing/2014/main" id="{EFB1634C-9ECA-D44B-B8DF-BFD0E6CCC98E}"/>
              </a:ext>
            </a:extLst>
          </p:cNvPr>
          <p:cNvPicPr>
            <a:picLocks noChangeAspect="1"/>
          </p:cNvPicPr>
          <p:nvPr/>
        </p:nvPicPr>
        <p:blipFill rotWithShape="1">
          <a:blip r:embed="rId4"/>
          <a:srcRect l="35685" t="38605"/>
          <a:stretch/>
        </p:blipFill>
        <p:spPr>
          <a:xfrm>
            <a:off x="9502865" y="1665288"/>
            <a:ext cx="4506010" cy="6087083"/>
          </a:xfrm>
          <a:prstGeom prst="rect">
            <a:avLst/>
          </a:prstGeom>
        </p:spPr>
      </p:pic>
      <p:pic>
        <p:nvPicPr>
          <p:cNvPr id="8" name="Bildobjekt 7">
            <a:extLst>
              <a:ext uri="{FF2B5EF4-FFF2-40B4-BE49-F238E27FC236}">
                <a16:creationId xmlns:a16="http://schemas.microsoft.com/office/drawing/2014/main" id="{267D1042-E437-3449-8108-D40EA41C5395}"/>
              </a:ext>
            </a:extLst>
          </p:cNvPr>
          <p:cNvPicPr>
            <a:picLocks noChangeAspect="1"/>
          </p:cNvPicPr>
          <p:nvPr/>
        </p:nvPicPr>
        <p:blipFill rotWithShape="1">
          <a:blip r:embed="rId4"/>
          <a:srcRect t="38605" r="63845"/>
          <a:stretch/>
        </p:blipFill>
        <p:spPr>
          <a:xfrm>
            <a:off x="7373849" y="-149976"/>
            <a:ext cx="2290779" cy="5504788"/>
          </a:xfrm>
          <a:prstGeom prst="rect">
            <a:avLst/>
          </a:prstGeom>
        </p:spPr>
      </p:pic>
      <p:sp>
        <p:nvSpPr>
          <p:cNvPr id="2" name="Rubrik 1"/>
          <p:cNvSpPr>
            <a:spLocks noGrp="1"/>
          </p:cNvSpPr>
          <p:nvPr>
            <p:ph type="title"/>
          </p:nvPr>
        </p:nvSpPr>
        <p:spPr/>
        <p:txBody>
          <a:bodyPr/>
          <a:lstStyle/>
          <a:p>
            <a:r>
              <a:rPr lang="sv-SE">
                <a:latin typeface="Arial"/>
                <a:cs typeface="Arial"/>
              </a:rPr>
              <a:t>Introduktion av gluten</a:t>
            </a:r>
            <a:endParaRPr lang="sv-SE">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9D6789DA-35F5-1E49-AC57-68AA2B9739A7}"/>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a:solidFill>
                  <a:schemeClr val="bg1"/>
                </a:solidFill>
                <a:effectLst/>
                <a:latin typeface="Arial" panose="020B0604020202020204" pitchFamily="34" charset="0"/>
              </a:rPr>
              <a:t>Träff 5 (Barnet vid 5-6 månaders ålder)</a:t>
            </a:r>
          </a:p>
          <a:p>
            <a:endParaRPr lang="sv-SE"/>
          </a:p>
        </p:txBody>
      </p:sp>
      <p:sp>
        <p:nvSpPr>
          <p:cNvPr id="12" name="Platshållare för datum 3">
            <a:extLst>
              <a:ext uri="{FF2B5EF4-FFF2-40B4-BE49-F238E27FC236}">
                <a16:creationId xmlns:a16="http://schemas.microsoft.com/office/drawing/2014/main" id="{8062006C-93F2-F47D-D8EF-2526BEF074B7}"/>
              </a:ext>
            </a:extLst>
          </p:cNvPr>
          <p:cNvSpPr txBox="1">
            <a:spLocks/>
          </p:cNvSpPr>
          <p:nvPr/>
        </p:nvSpPr>
        <p:spPr>
          <a:xfrm>
            <a:off x="9838319" y="6480622"/>
            <a:ext cx="1440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a:solidFill>
                  <a:schemeClr val="bg1"/>
                </a:solidFill>
              </a:rPr>
              <a:t>Region Halland </a:t>
            </a:r>
            <a:r>
              <a:rPr lang="sv-SE" sz="1200">
                <a:solidFill>
                  <a:schemeClr val="bg1"/>
                </a:solidFill>
              </a:rPr>
              <a:t>│</a:t>
            </a:r>
          </a:p>
        </p:txBody>
      </p:sp>
      <p:sp>
        <p:nvSpPr>
          <p:cNvPr id="13" name="Platshållare för bildnummer 5">
            <a:extLst>
              <a:ext uri="{FF2B5EF4-FFF2-40B4-BE49-F238E27FC236}">
                <a16:creationId xmlns:a16="http://schemas.microsoft.com/office/drawing/2014/main" id="{6AEF5408-DF64-24DE-8CB1-24EC92A9BD17}"/>
              </a:ext>
            </a:extLst>
          </p:cNvPr>
          <p:cNvSpPr txBox="1">
            <a:spLocks/>
          </p:cNvSpPr>
          <p:nvPr/>
        </p:nvSpPr>
        <p:spPr>
          <a:xfrm>
            <a:off x="11122694" y="6480622"/>
            <a:ext cx="216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z="1200" b="1" smtClean="0">
                <a:solidFill>
                  <a:schemeClr val="bg1"/>
                </a:solidFill>
              </a:rPr>
              <a:pPr/>
              <a:t>6</a:t>
            </a:fld>
            <a:endParaRPr lang="sv-SE" sz="1200" b="1">
              <a:solidFill>
                <a:schemeClr val="bg1"/>
              </a:solidFill>
            </a:endParaRPr>
          </a:p>
        </p:txBody>
      </p:sp>
    </p:spTree>
    <p:extLst>
      <p:ext uri="{BB962C8B-B14F-4D97-AF65-F5344CB8AC3E}">
        <p14:creationId xmlns:p14="http://schemas.microsoft.com/office/powerpoint/2010/main" val="299470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254229-C7FD-F7D4-0357-3092971B5409}"/>
              </a:ext>
            </a:extLst>
          </p:cNvPr>
          <p:cNvSpPr>
            <a:spLocks noGrp="1"/>
          </p:cNvSpPr>
          <p:nvPr>
            <p:ph type="title"/>
          </p:nvPr>
        </p:nvSpPr>
        <p:spPr/>
        <p:txBody>
          <a:bodyPr/>
          <a:lstStyle/>
          <a:p>
            <a:r>
              <a:rPr lang="sv-SE">
                <a:cs typeface="Arial"/>
              </a:rPr>
              <a:t>Mun- och tandhälsa</a:t>
            </a:r>
            <a:endParaRPr lang="sv-SE"/>
          </a:p>
        </p:txBody>
      </p:sp>
    </p:spTree>
    <p:extLst>
      <p:ext uri="{BB962C8B-B14F-4D97-AF65-F5344CB8AC3E}">
        <p14:creationId xmlns:p14="http://schemas.microsoft.com/office/powerpoint/2010/main" val="373369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1C3871-EF6C-E140-860D-7A51A3B3F668}"/>
              </a:ext>
            </a:extLst>
          </p:cNvPr>
          <p:cNvSpPr>
            <a:spLocks noGrp="1"/>
          </p:cNvSpPr>
          <p:nvPr>
            <p:ph type="title"/>
          </p:nvPr>
        </p:nvSpPr>
        <p:spPr/>
        <p:txBody>
          <a:bodyPr/>
          <a:lstStyle/>
          <a:p>
            <a:r>
              <a:rPr lang="sv-SE">
                <a:latin typeface="Arial"/>
                <a:cs typeface="Arial"/>
              </a:rPr>
              <a:t>Mun- och </a:t>
            </a:r>
            <a:r>
              <a:rPr lang="sv-SE" sz="3600">
                <a:latin typeface="Arial"/>
                <a:cs typeface="Arial"/>
              </a:rPr>
              <a:t>tandhälsa</a:t>
            </a:r>
            <a:endParaRPr lang="sv-SE">
              <a:latin typeface="Arial"/>
              <a:cs typeface="Arial"/>
            </a:endParaRPr>
          </a:p>
        </p:txBody>
      </p:sp>
      <p:pic>
        <p:nvPicPr>
          <p:cNvPr id="13" name="Platshållare för innehåll 5">
            <a:extLst>
              <a:ext uri="{FF2B5EF4-FFF2-40B4-BE49-F238E27FC236}">
                <a16:creationId xmlns:a16="http://schemas.microsoft.com/office/drawing/2014/main" id="{07E1C268-1643-BF47-85BF-55BD99F44642}"/>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5" name="Platshållare för innehåll 14">
            <a:extLst>
              <a:ext uri="{FF2B5EF4-FFF2-40B4-BE49-F238E27FC236}">
                <a16:creationId xmlns:a16="http://schemas.microsoft.com/office/drawing/2014/main" id="{C1BD93FB-99C1-E744-913F-6F5DB685D25B}"/>
              </a:ext>
            </a:extLst>
          </p:cNvPr>
          <p:cNvPicPr>
            <a:picLocks noGrp="1" noChangeAspect="1"/>
          </p:cNvPicPr>
          <p:nvPr>
            <p:ph sz="quarter" idx="13"/>
          </p:nvPr>
        </p:nvPicPr>
        <p:blipFill>
          <a:blip r:embed="rId4"/>
          <a:stretch>
            <a:fillRect/>
          </a:stretch>
        </p:blipFill>
        <p:spPr>
          <a:xfrm>
            <a:off x="6192595" y="0"/>
            <a:ext cx="6620540" cy="6620540"/>
          </a:xfrm>
        </p:spPr>
      </p:pic>
      <p:sp>
        <p:nvSpPr>
          <p:cNvPr id="3" name="textruta 2">
            <a:extLst>
              <a:ext uri="{FF2B5EF4-FFF2-40B4-BE49-F238E27FC236}">
                <a16:creationId xmlns:a16="http://schemas.microsoft.com/office/drawing/2014/main" id="{261333AE-3B36-D2FF-849C-728C77F22C3F}"/>
              </a:ext>
            </a:extLst>
          </p:cNvPr>
          <p:cNvSpPr txBox="1"/>
          <p:nvPr/>
        </p:nvSpPr>
        <p:spPr>
          <a:xfrm>
            <a:off x="728312" y="1491964"/>
            <a:ext cx="579515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a:solidFill>
                  <a:srgbClr val="2D2829"/>
                </a:solidFill>
              </a:rPr>
              <a:t>Nu börjar många barn få tänder. De flesta barn dreglar mycket under den här tiden.</a:t>
            </a:r>
            <a:endParaRPr lang="sv-SE" sz="2000">
              <a:solidFill>
                <a:srgbClr val="000000"/>
              </a:solidFill>
              <a:cs typeface="Arial" panose="020B0604020202020204"/>
            </a:endParaRPr>
          </a:p>
          <a:p>
            <a:endParaRPr lang="sv-SE" sz="2000">
              <a:solidFill>
                <a:srgbClr val="2D2829"/>
              </a:solidFill>
              <a:cs typeface="Arial"/>
            </a:endParaRPr>
          </a:p>
          <a:p>
            <a:r>
              <a:rPr lang="sv-SE" sz="2000">
                <a:solidFill>
                  <a:srgbClr val="2D2829"/>
                </a:solidFill>
                <a:cs typeface="Arial"/>
              </a:rPr>
              <a:t>Det är lättast om du borstar </a:t>
            </a:r>
            <a:r>
              <a:rPr lang="sv-SE" sz="2000">
                <a:solidFill>
                  <a:srgbClr val="0A0A0A"/>
                </a:solidFill>
                <a:ea typeface="+mn-lt"/>
                <a:cs typeface="+mn-lt"/>
              </a:rPr>
              <a:t>barnets tänder när barnet ligger på skötbordet alternativt halvligger med huvudet i ditt armveck eller i ditt knä. Då ser du tänderna bäst.</a:t>
            </a:r>
            <a:endParaRPr lang="sv-SE" sz="2000">
              <a:cs typeface="Arial"/>
            </a:endParaRPr>
          </a:p>
          <a:p>
            <a:endParaRPr lang="sv-SE" sz="2000">
              <a:solidFill>
                <a:srgbClr val="0A0A0A"/>
              </a:solidFill>
              <a:cs typeface="Arial"/>
            </a:endParaRPr>
          </a:p>
          <a:p>
            <a:r>
              <a:rPr lang="sv-SE" sz="2000">
                <a:solidFill>
                  <a:srgbClr val="0A0A0A"/>
                </a:solidFill>
                <a:ea typeface="+mn-lt"/>
                <a:cs typeface="+mn-lt"/>
              </a:rPr>
              <a:t>Stryk ett tunt lager fluortandkräm på tandborsten.</a:t>
            </a:r>
            <a:endParaRPr lang="en-US" sz="2000">
              <a:solidFill>
                <a:srgbClr val="0A0A0A"/>
              </a:solidFill>
              <a:ea typeface="+mn-lt"/>
              <a:cs typeface="+mn-lt"/>
            </a:endParaRPr>
          </a:p>
          <a:p>
            <a:endParaRPr lang="sv-SE" sz="2000">
              <a:solidFill>
                <a:srgbClr val="2D2829"/>
              </a:solidFill>
              <a:cs typeface="Arial"/>
            </a:endParaRPr>
          </a:p>
          <a:p>
            <a:endParaRPr lang="sv-SE" sz="2000">
              <a:solidFill>
                <a:srgbClr val="2D2829"/>
              </a:solidFill>
              <a:cs typeface="Arial"/>
            </a:endParaRPr>
          </a:p>
          <a:p>
            <a:endParaRPr lang="sv-SE" sz="2000">
              <a:solidFill>
                <a:srgbClr val="2D2829"/>
              </a:solidFill>
              <a:cs typeface="Arial"/>
            </a:endParaRPr>
          </a:p>
          <a:p>
            <a:endParaRPr lang="sv-SE" sz="2000">
              <a:solidFill>
                <a:srgbClr val="2D2829"/>
              </a:solidFill>
              <a:cs typeface="Arial"/>
            </a:endParaRPr>
          </a:p>
          <a:p>
            <a:endParaRPr lang="sv-SE" sz="2000">
              <a:solidFill>
                <a:srgbClr val="2D2829"/>
              </a:solidFill>
              <a:cs typeface="Arial"/>
            </a:endParaRPr>
          </a:p>
          <a:p>
            <a:endParaRPr lang="sv-SE" sz="2000">
              <a:solidFill>
                <a:srgbClr val="2D2829"/>
              </a:solidFill>
              <a:cs typeface="Arial"/>
            </a:endParaRPr>
          </a:p>
          <a:p>
            <a:endParaRPr lang="sv-SE" sz="2000">
              <a:solidFill>
                <a:srgbClr val="2D2829"/>
              </a:solidFill>
              <a:cs typeface="Arial"/>
            </a:endParaRPr>
          </a:p>
          <a:p>
            <a:endParaRPr lang="sv-SE" sz="2000">
              <a:solidFill>
                <a:srgbClr val="2D2829"/>
              </a:solidFill>
              <a:cs typeface="Arial"/>
            </a:endParaRPr>
          </a:p>
          <a:p>
            <a:endParaRPr lang="sv-SE" sz="2000">
              <a:solidFill>
                <a:srgbClr val="2D2829"/>
              </a:solidFill>
              <a:cs typeface="Arial"/>
            </a:endParaRPr>
          </a:p>
        </p:txBody>
      </p:sp>
      <p:sp>
        <p:nvSpPr>
          <p:cNvPr id="7" name="textruta 6">
            <a:extLst>
              <a:ext uri="{FF2B5EF4-FFF2-40B4-BE49-F238E27FC236}">
                <a16:creationId xmlns:a16="http://schemas.microsoft.com/office/drawing/2014/main" id="{F69CD440-B2A1-1D4B-9025-56C1A996DD7D}"/>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a:solidFill>
                  <a:schemeClr val="bg1"/>
                </a:solidFill>
                <a:effectLst/>
                <a:latin typeface="Arial" panose="020B0604020202020204" pitchFamily="34" charset="0"/>
              </a:rPr>
              <a:t>Träff 5 (Barnet vid 5-6 månaders ålder)</a:t>
            </a:r>
          </a:p>
          <a:p>
            <a:endParaRPr lang="sv-SE"/>
          </a:p>
        </p:txBody>
      </p:sp>
      <p:sp>
        <p:nvSpPr>
          <p:cNvPr id="4" name="Platshållare för datum 3">
            <a:extLst>
              <a:ext uri="{FF2B5EF4-FFF2-40B4-BE49-F238E27FC236}">
                <a16:creationId xmlns:a16="http://schemas.microsoft.com/office/drawing/2014/main" id="{30958459-EC5F-E8CB-28D7-A07367758319}"/>
              </a:ext>
            </a:extLst>
          </p:cNvPr>
          <p:cNvSpPr>
            <a:spLocks noGrp="1"/>
          </p:cNvSpPr>
          <p:nvPr>
            <p:ph type="dt" sz="half" idx="14"/>
          </p:nvPr>
        </p:nvSpPr>
        <p:spPr>
          <a:xfrm>
            <a:off x="9781032" y="6452047"/>
            <a:ext cx="1440000" cy="324000"/>
          </a:xfrm>
        </p:spPr>
        <p:txBody>
          <a:bodyPr/>
          <a:lstStyle/>
          <a:p>
            <a:r>
              <a:rPr lang="sv-SE"/>
              <a:t>Region Halland  │</a:t>
            </a:r>
          </a:p>
        </p:txBody>
      </p:sp>
      <p:sp>
        <p:nvSpPr>
          <p:cNvPr id="5" name="Platshållare för bildnummer 5">
            <a:extLst>
              <a:ext uri="{FF2B5EF4-FFF2-40B4-BE49-F238E27FC236}">
                <a16:creationId xmlns:a16="http://schemas.microsoft.com/office/drawing/2014/main" id="{ACCECDAC-487A-36AD-B569-5F29918668B0}"/>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8</a:t>
            </a:fld>
            <a:endParaRPr lang="sv-SE"/>
          </a:p>
        </p:txBody>
      </p:sp>
    </p:spTree>
    <p:extLst>
      <p:ext uri="{BB962C8B-B14F-4D97-AF65-F5344CB8AC3E}">
        <p14:creationId xmlns:p14="http://schemas.microsoft.com/office/powerpoint/2010/main" val="353561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090FE9-3DDE-AFCD-A782-A6305ADE31D8}"/>
              </a:ext>
            </a:extLst>
          </p:cNvPr>
          <p:cNvSpPr>
            <a:spLocks noGrp="1"/>
          </p:cNvSpPr>
          <p:nvPr>
            <p:ph type="title"/>
          </p:nvPr>
        </p:nvSpPr>
        <p:spPr/>
        <p:txBody>
          <a:bodyPr/>
          <a:lstStyle/>
          <a:p>
            <a:r>
              <a:rPr lang="sv-SE">
                <a:cs typeface="Arial"/>
              </a:rPr>
              <a:t>Språkutveckling</a:t>
            </a:r>
            <a:endParaRPr lang="sv-SE"/>
          </a:p>
        </p:txBody>
      </p:sp>
    </p:spTree>
    <p:extLst>
      <p:ext uri="{BB962C8B-B14F-4D97-AF65-F5344CB8AC3E}">
        <p14:creationId xmlns:p14="http://schemas.microsoft.com/office/powerpoint/2010/main" val="3837609121"/>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FF36D314662A438BFCAFF324EB8932" ma:contentTypeVersion="18" ma:contentTypeDescription="Skapa ett nytt dokument." ma:contentTypeScope="" ma:versionID="2e36fb7e7c03d2c7b448c6f352eb8f48">
  <xsd:schema xmlns:xsd="http://www.w3.org/2001/XMLSchema" xmlns:xs="http://www.w3.org/2001/XMLSchema" xmlns:p="http://schemas.microsoft.com/office/2006/metadata/properties" xmlns:ns2="8aca76a1-3f33-40bf-8cb3-bdb1b1883aa0" xmlns:ns3="b9a696d2-266f-4249-9d07-50844a09d3f2" targetNamespace="http://schemas.microsoft.com/office/2006/metadata/properties" ma:root="true" ma:fieldsID="94505da51614eed12ba737aabfe89ea2" ns2:_="" ns3:_="">
    <xsd:import namespace="8aca76a1-3f33-40bf-8cb3-bdb1b1883aa0"/>
    <xsd:import namespace="b9a696d2-266f-4249-9d07-50844a09d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a76a1-3f33-40bf-8cb3-bdb1b1883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2b25a3c-5420-47fb-901f-1f2eddde8d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696d2-266f-4249-9d07-50844a09d3f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05830bec-7dd7-49bb-bab1-cf8c0bd1daea}" ma:internalName="TaxCatchAll" ma:showField="CatchAllData" ma:web="b9a696d2-266f-4249-9d07-50844a09d3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ca76a1-3f33-40bf-8cb3-bdb1b1883aa0">
      <Terms xmlns="http://schemas.microsoft.com/office/infopath/2007/PartnerControls"/>
    </lcf76f155ced4ddcb4097134ff3c332f>
    <TaxCatchAll xmlns="b9a696d2-266f-4249-9d07-50844a09d3f2" xsi:nil="true"/>
  </documentManagement>
</p:properties>
</file>

<file path=customXml/itemProps1.xml><?xml version="1.0" encoding="utf-8"?>
<ds:datastoreItem xmlns:ds="http://schemas.openxmlformats.org/officeDocument/2006/customXml" ds:itemID="{F22F0280-DD2E-4DCD-A078-5A36A65085B9}">
  <ds:schemaRefs>
    <ds:schemaRef ds:uri="8aca76a1-3f33-40bf-8cb3-bdb1b1883aa0"/>
    <ds:schemaRef ds:uri="b9a696d2-266f-4249-9d07-50844a09d3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4810F0-667A-4FF4-BC8A-F4D3F2605954}">
  <ds:schemaRefs>
    <ds:schemaRef ds:uri="http://schemas.microsoft.com/sharepoint/v3/contenttype/forms"/>
  </ds:schemaRefs>
</ds:datastoreItem>
</file>

<file path=customXml/itemProps3.xml><?xml version="1.0" encoding="utf-8"?>
<ds:datastoreItem xmlns:ds="http://schemas.openxmlformats.org/officeDocument/2006/customXml" ds:itemID="{17914793-909B-4EF2-AF2D-D496FAEF4C4D}">
  <ds:schemaRefs>
    <ds:schemaRef ds:uri="40ce895f-69b1-464d-89e3-5b225fcdd2ad"/>
    <ds:schemaRef ds:uri="8aca76a1-3f33-40bf-8cb3-bdb1b1883aa0"/>
    <ds:schemaRef ds:uri="b9a696d2-266f-4249-9d07-50844a09d3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Region Halland - blå</Template>
  <Application>Microsoft Office PowerPoint</Application>
  <PresentationFormat>Bredbild</PresentationFormat>
  <Slides>17</Slides>
  <Notes>12</Notes>
  <HiddenSlides>0</HiddenSlides>
  <ScaleCrop>false</ScaleCrop>
  <HeadingPairs>
    <vt:vector size="4" baseType="variant">
      <vt:variant>
        <vt:lpstr>Tema</vt:lpstr>
      </vt:variant>
      <vt:variant>
        <vt:i4>1</vt:i4>
      </vt:variant>
      <vt:variant>
        <vt:lpstr>Bildrubriker</vt:lpstr>
      </vt:variant>
      <vt:variant>
        <vt:i4>17</vt:i4>
      </vt:variant>
    </vt:vector>
  </HeadingPairs>
  <TitlesOfParts>
    <vt:vector size="18" baseType="lpstr">
      <vt:lpstr>Region Halland - blå</vt:lpstr>
      <vt:lpstr>Välkommen till barnhälsovårdens föräldragruppsverksamhet   </vt:lpstr>
      <vt:lpstr>PowerPoint-presentation</vt:lpstr>
      <vt:lpstr>Det kompetenta barnet</vt:lpstr>
      <vt:lpstr>Mat och näring</vt:lpstr>
      <vt:lpstr>Matfrågor</vt:lpstr>
      <vt:lpstr>Introduktion av gluten</vt:lpstr>
      <vt:lpstr>Mun- och tandhälsa</vt:lpstr>
      <vt:lpstr>Mun- och tandhälsa</vt:lpstr>
      <vt:lpstr>Språkutveckling</vt:lpstr>
      <vt:lpstr>Språket</vt:lpstr>
      <vt:lpstr>Att vara förälder</vt:lpstr>
      <vt:lpstr> Hur går det därhemma? </vt:lpstr>
      <vt:lpstr>Hur vårda parrelationen?</vt:lpstr>
      <vt:lpstr>Övrig information och råd</vt:lpstr>
      <vt:lpstr>Vaccinationer under barnets  första fem levnadsår</vt:lpstr>
      <vt:lpstr>Råd om vård dygnet runt</vt:lpstr>
      <vt:lpstr>Producerat av regionkontorets strategiska barnhälsovård 2023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revision>9</cp:revision>
  <dcterms:created xsi:type="dcterms:W3CDTF">2023-05-23T07:17:52Z</dcterms:created>
  <dcterms:modified xsi:type="dcterms:W3CDTF">2024-05-28T12:28:16Z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0x01010063FF36D314662A438BFCAFF324EB8932</vt:lpwstr>
  </property>
  <property fmtid="{D5CDD505-2E9C-101B-9397-08002B2CF9AE}" pid="3" name="Order">
    <vt:r8>292000</vt:r8>
  </property>
  <property fmtid="{D5CDD505-2E9C-101B-9397-08002B2CF9AE}" pid="4" name="MediaServiceImageTags">
    <vt:lpwstr/>
  </property>
</Properties>
</file>