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27"/>
  </p:notesMasterIdLst>
  <p:handoutMasterIdLst>
    <p:handoutMasterId r:id="rId28"/>
  </p:handoutMasterIdLst>
  <p:sldIdLst>
    <p:sldId id="336" r:id="rId5"/>
    <p:sldId id="303" r:id="rId6"/>
    <p:sldId id="259" r:id="rId7"/>
    <p:sldId id="314" r:id="rId8"/>
    <p:sldId id="313" r:id="rId9"/>
    <p:sldId id="318" r:id="rId10"/>
    <p:sldId id="317" r:id="rId11"/>
    <p:sldId id="320" r:id="rId12"/>
    <p:sldId id="319" r:id="rId13"/>
    <p:sldId id="323" r:id="rId14"/>
    <p:sldId id="322" r:id="rId15"/>
    <p:sldId id="321" r:id="rId16"/>
    <p:sldId id="304" r:id="rId17"/>
    <p:sldId id="276" r:id="rId18"/>
    <p:sldId id="283" r:id="rId19"/>
    <p:sldId id="307" r:id="rId20"/>
    <p:sldId id="324" r:id="rId21"/>
    <p:sldId id="277" r:id="rId22"/>
    <p:sldId id="310" r:id="rId23"/>
    <p:sldId id="271" r:id="rId24"/>
    <p:sldId id="326" r:id="rId25"/>
    <p:sldId id="337"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ection>
        <p14:section name="Presentation" id="{3A8E3980-A42D-493A-9520-B376ACD18F40}">
          <p14:sldIdLst>
            <p14:sldId id="336"/>
            <p14:sldId id="303"/>
            <p14:sldId id="259"/>
            <p14:sldId id="314"/>
            <p14:sldId id="313"/>
            <p14:sldId id="318"/>
            <p14:sldId id="317"/>
            <p14:sldId id="320"/>
            <p14:sldId id="319"/>
            <p14:sldId id="323"/>
            <p14:sldId id="322"/>
            <p14:sldId id="321"/>
            <p14:sldId id="304"/>
            <p14:sldId id="276"/>
            <p14:sldId id="283"/>
            <p14:sldId id="307"/>
            <p14:sldId id="324"/>
            <p14:sldId id="277"/>
            <p14:sldId id="310"/>
            <p14:sldId id="271"/>
            <p14:sldId id="326"/>
            <p14:sldId id="337"/>
          </p14:sldIdLst>
        </p14:section>
        <p14:section name="Exempelsidor" id="{4A760F55-63D0-441C-9AC0-AA6EC905C8D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D44373-074D-791D-476D-EAC7F0859F71}" v="57" dt="2024-04-23T12:26:38.95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daeus Åsa RK" userId="S::asa.widaeus@regionhalland.se::16aa7ccb-31c9-4e67-a84e-09b7f8a0d0e1" providerId="AD" clId="Web-{8BD44373-074D-791D-476D-EAC7F0859F71}"/>
    <pc:docChg chg="modSld">
      <pc:chgData name="Widaeus Åsa RK" userId="S::asa.widaeus@regionhalland.se::16aa7ccb-31c9-4e67-a84e-09b7f8a0d0e1" providerId="AD" clId="Web-{8BD44373-074D-791D-476D-EAC7F0859F71}" dt="2024-04-23T12:26:36.100" v="53" actId="20577"/>
      <pc:docMkLst>
        <pc:docMk/>
      </pc:docMkLst>
      <pc:sldChg chg="modSp">
        <pc:chgData name="Widaeus Åsa RK" userId="S::asa.widaeus@regionhalland.se::16aa7ccb-31c9-4e67-a84e-09b7f8a0d0e1" providerId="AD" clId="Web-{8BD44373-074D-791D-476D-EAC7F0859F71}" dt="2024-04-23T12:26:36.100" v="53" actId="20577"/>
        <pc:sldMkLst>
          <pc:docMk/>
          <pc:sldMk cId="1897034806" sldId="321"/>
        </pc:sldMkLst>
        <pc:spChg chg="mod">
          <ac:chgData name="Widaeus Åsa RK" userId="S::asa.widaeus@regionhalland.se::16aa7ccb-31c9-4e67-a84e-09b7f8a0d0e1" providerId="AD" clId="Web-{8BD44373-074D-791D-476D-EAC7F0859F71}" dt="2024-04-23T12:26:36.100" v="53" actId="20577"/>
          <ac:spMkLst>
            <pc:docMk/>
            <pc:sldMk cId="1897034806" sldId="321"/>
            <ac:spMk id="3" creationId="{00000000-0000-0000-0000-000000000000}"/>
          </ac:spMkLst>
        </pc:spChg>
      </pc:sldChg>
    </pc:docChg>
  </pc:docChgLst>
  <pc:docChgLst>
    <pc:chgData name="Lidman Katarina RK" userId="S::katarina.lidman@regionhalland.se::b38f516a-1c18-42cd-9274-06a8a21be50f" providerId="AD" clId="Web-{E5E76131-FEB4-4309-BE48-4679FA1A70E8}"/>
    <pc:docChg chg="addSld delSld modSld modSection">
      <pc:chgData name="Lidman Katarina RK" userId="S::katarina.lidman@regionhalland.se::b38f516a-1c18-42cd-9274-06a8a21be50f" providerId="AD" clId="Web-{E5E76131-FEB4-4309-BE48-4679FA1A70E8}" dt="2024-04-09T07:20:53.306" v="36" actId="14100"/>
      <pc:docMkLst>
        <pc:docMk/>
      </pc:docMkLst>
      <pc:sldChg chg="modSp">
        <pc:chgData name="Lidman Katarina RK" userId="S::katarina.lidman@regionhalland.se::b38f516a-1c18-42cd-9274-06a8a21be50f" providerId="AD" clId="Web-{E5E76131-FEB4-4309-BE48-4679FA1A70E8}" dt="2024-04-09T07:20:53.306" v="36" actId="14100"/>
        <pc:sldMkLst>
          <pc:docMk/>
          <pc:sldMk cId="207189225" sldId="276"/>
        </pc:sldMkLst>
        <pc:spChg chg="mod">
          <ac:chgData name="Lidman Katarina RK" userId="S::katarina.lidman@regionhalland.se::b38f516a-1c18-42cd-9274-06a8a21be50f" providerId="AD" clId="Web-{E5E76131-FEB4-4309-BE48-4679FA1A70E8}" dt="2024-04-09T07:20:53.306" v="36" actId="14100"/>
          <ac:spMkLst>
            <pc:docMk/>
            <pc:sldMk cId="207189225" sldId="276"/>
            <ac:spMk id="4" creationId="{22299268-B9EA-1146-B2E1-7FC2A1D406D0}"/>
          </ac:spMkLst>
        </pc:spChg>
      </pc:sldChg>
      <pc:sldChg chg="modSp">
        <pc:chgData name="Lidman Katarina RK" userId="S::katarina.lidman@regionhalland.se::b38f516a-1c18-42cd-9274-06a8a21be50f" providerId="AD" clId="Web-{E5E76131-FEB4-4309-BE48-4679FA1A70E8}" dt="2024-04-09T07:20:23.977" v="33" actId="20577"/>
        <pc:sldMkLst>
          <pc:docMk/>
          <pc:sldMk cId="3498670821" sldId="283"/>
        </pc:sldMkLst>
        <pc:spChg chg="mod">
          <ac:chgData name="Lidman Katarina RK" userId="S::katarina.lidman@regionhalland.se::b38f516a-1c18-42cd-9274-06a8a21be50f" providerId="AD" clId="Web-{E5E76131-FEB4-4309-BE48-4679FA1A70E8}" dt="2024-04-09T07:20:23.977" v="33" actId="20577"/>
          <ac:spMkLst>
            <pc:docMk/>
            <pc:sldMk cId="3498670821" sldId="283"/>
            <ac:spMk id="11" creationId="{D38403EC-2EA4-9244-9DA1-4A8ECEBC95AE}"/>
          </ac:spMkLst>
        </pc:spChg>
      </pc:sldChg>
      <pc:sldChg chg="del">
        <pc:chgData name="Lidman Katarina RK" userId="S::katarina.lidman@regionhalland.se::b38f516a-1c18-42cd-9274-06a8a21be50f" providerId="AD" clId="Web-{E5E76131-FEB4-4309-BE48-4679FA1A70E8}" dt="2024-04-09T07:00:36.858" v="1"/>
        <pc:sldMkLst>
          <pc:docMk/>
          <pc:sldMk cId="63559916" sldId="301"/>
        </pc:sldMkLst>
      </pc:sldChg>
      <pc:sldChg chg="modSp">
        <pc:chgData name="Lidman Katarina RK" userId="S::katarina.lidman@regionhalland.se::b38f516a-1c18-42cd-9274-06a8a21be50f" providerId="AD" clId="Web-{E5E76131-FEB4-4309-BE48-4679FA1A70E8}" dt="2024-04-09T07:05:39.974" v="14" actId="20577"/>
        <pc:sldMkLst>
          <pc:docMk/>
          <pc:sldMk cId="1788647668" sldId="317"/>
        </pc:sldMkLst>
        <pc:spChg chg="mod">
          <ac:chgData name="Lidman Katarina RK" userId="S::katarina.lidman@regionhalland.se::b38f516a-1c18-42cd-9274-06a8a21be50f" providerId="AD" clId="Web-{E5E76131-FEB4-4309-BE48-4679FA1A70E8}" dt="2024-04-09T07:05:39.974" v="14" actId="20577"/>
          <ac:spMkLst>
            <pc:docMk/>
            <pc:sldMk cId="1788647668" sldId="317"/>
            <ac:spMk id="3" creationId="{41BBA4B0-4364-B543-91F2-A6C70C6148AA}"/>
          </ac:spMkLst>
        </pc:spChg>
      </pc:sldChg>
      <pc:sldChg chg="modSp">
        <pc:chgData name="Lidman Katarina RK" userId="S::katarina.lidman@regionhalland.se::b38f516a-1c18-42cd-9274-06a8a21be50f" providerId="AD" clId="Web-{E5E76131-FEB4-4309-BE48-4679FA1A70E8}" dt="2024-04-09T07:06:51.053" v="16" actId="20577"/>
        <pc:sldMkLst>
          <pc:docMk/>
          <pc:sldMk cId="3286915879" sldId="319"/>
        </pc:sldMkLst>
        <pc:spChg chg="mod">
          <ac:chgData name="Lidman Katarina RK" userId="S::katarina.lidman@regionhalland.se::b38f516a-1c18-42cd-9274-06a8a21be50f" providerId="AD" clId="Web-{E5E76131-FEB4-4309-BE48-4679FA1A70E8}" dt="2024-04-09T07:06:51.053" v="16" actId="20577"/>
          <ac:spMkLst>
            <pc:docMk/>
            <pc:sldMk cId="3286915879" sldId="319"/>
            <ac:spMk id="3" creationId="{64EC2788-AF50-1E4B-B7F2-9AFA5C8D4F31}"/>
          </ac:spMkLst>
        </pc:spChg>
      </pc:sldChg>
      <pc:sldChg chg="modSp">
        <pc:chgData name="Lidman Katarina RK" userId="S::katarina.lidman@regionhalland.se::b38f516a-1c18-42cd-9274-06a8a21be50f" providerId="AD" clId="Web-{E5E76131-FEB4-4309-BE48-4679FA1A70E8}" dt="2024-04-09T07:10:11.464" v="17" actId="20577"/>
        <pc:sldMkLst>
          <pc:docMk/>
          <pc:sldMk cId="1377778804" sldId="322"/>
        </pc:sldMkLst>
        <pc:spChg chg="mod">
          <ac:chgData name="Lidman Katarina RK" userId="S::katarina.lidman@regionhalland.se::b38f516a-1c18-42cd-9274-06a8a21be50f" providerId="AD" clId="Web-{E5E76131-FEB4-4309-BE48-4679FA1A70E8}" dt="2024-04-09T07:10:11.464" v="17" actId="20577"/>
          <ac:spMkLst>
            <pc:docMk/>
            <pc:sldMk cId="1377778804" sldId="322"/>
            <ac:spMk id="9" creationId="{F6FB1B49-7F10-234D-8F56-DCC15B889156}"/>
          </ac:spMkLst>
        </pc:spChg>
      </pc:sldChg>
      <pc:sldChg chg="add">
        <pc:chgData name="Lidman Katarina RK" userId="S::katarina.lidman@regionhalland.se::b38f516a-1c18-42cd-9274-06a8a21be50f" providerId="AD" clId="Web-{E5E76131-FEB4-4309-BE48-4679FA1A70E8}" dt="2024-04-09T07:00:31.451" v="0"/>
        <pc:sldMkLst>
          <pc:docMk/>
          <pc:sldMk cId="1659498905" sldId="336"/>
        </pc:sldMkLst>
      </pc:sldChg>
    </pc:docChg>
  </pc:docChgLst>
  <pc:docChgLst>
    <pc:chgData name="Widaeus Åsa RK" userId="S::asa.widaeus@regionhalland.se::16aa7ccb-31c9-4e67-a84e-09b7f8a0d0e1" providerId="AD" clId="Web-{52FAFB08-62A6-26C9-D91A-96DB3EDF5E68}"/>
    <pc:docChg chg="modSld">
      <pc:chgData name="Widaeus Åsa RK" userId="S::asa.widaeus@regionhalland.se::16aa7ccb-31c9-4e67-a84e-09b7f8a0d0e1" providerId="AD" clId="Web-{52FAFB08-62A6-26C9-D91A-96DB3EDF5E68}" dt="2024-04-09T07:24:46.048" v="86" actId="1076"/>
      <pc:docMkLst>
        <pc:docMk/>
      </pc:docMkLst>
      <pc:sldChg chg="modSp">
        <pc:chgData name="Widaeus Åsa RK" userId="S::asa.widaeus@regionhalland.se::16aa7ccb-31c9-4e67-a84e-09b7f8a0d0e1" providerId="AD" clId="Web-{52FAFB08-62A6-26C9-D91A-96DB3EDF5E68}" dt="2024-04-09T07:01:34.288" v="15" actId="20577"/>
        <pc:sldMkLst>
          <pc:docMk/>
          <pc:sldMk cId="1222076376" sldId="259"/>
        </pc:sldMkLst>
        <pc:spChg chg="mod">
          <ac:chgData name="Widaeus Åsa RK" userId="S::asa.widaeus@regionhalland.se::16aa7ccb-31c9-4e67-a84e-09b7f8a0d0e1" providerId="AD" clId="Web-{52FAFB08-62A6-26C9-D91A-96DB3EDF5E68}" dt="2024-04-09T07:01:34.288" v="15" actId="20577"/>
          <ac:spMkLst>
            <pc:docMk/>
            <pc:sldMk cId="1222076376" sldId="259"/>
            <ac:spMk id="3" creationId="{BAAA70E0-3511-A945-8A62-3C00EA084C3F}"/>
          </ac:spMkLst>
        </pc:spChg>
      </pc:sldChg>
      <pc:sldChg chg="modSp">
        <pc:chgData name="Widaeus Åsa RK" userId="S::asa.widaeus@regionhalland.se::16aa7ccb-31c9-4e67-a84e-09b7f8a0d0e1" providerId="AD" clId="Web-{52FAFB08-62A6-26C9-D91A-96DB3EDF5E68}" dt="2024-04-09T07:24:30.345" v="75"/>
        <pc:sldMkLst>
          <pc:docMk/>
          <pc:sldMk cId="2945962465" sldId="271"/>
        </pc:sldMkLst>
        <pc:graphicFrameChg chg="mod modGraphic">
          <ac:chgData name="Widaeus Åsa RK" userId="S::asa.widaeus@regionhalland.se::16aa7ccb-31c9-4e67-a84e-09b7f8a0d0e1" providerId="AD" clId="Web-{52FAFB08-62A6-26C9-D91A-96DB3EDF5E68}" dt="2024-04-09T07:24:30.345" v="75"/>
          <ac:graphicFrameMkLst>
            <pc:docMk/>
            <pc:sldMk cId="2945962465" sldId="271"/>
            <ac:graphicFrameMk id="7" creationId="{3A3C32FC-2E59-134F-A39E-F5D11385E952}"/>
          </ac:graphicFrameMkLst>
        </pc:graphicFrameChg>
      </pc:sldChg>
      <pc:sldChg chg="modSp">
        <pc:chgData name="Widaeus Åsa RK" userId="S::asa.widaeus@regionhalland.se::16aa7ccb-31c9-4e67-a84e-09b7f8a0d0e1" providerId="AD" clId="Web-{52FAFB08-62A6-26C9-D91A-96DB3EDF5E68}" dt="2024-04-09T07:19:01.971" v="51" actId="1076"/>
        <pc:sldMkLst>
          <pc:docMk/>
          <pc:sldMk cId="207189225" sldId="276"/>
        </pc:sldMkLst>
        <pc:spChg chg="mod">
          <ac:chgData name="Widaeus Åsa RK" userId="S::asa.widaeus@regionhalland.se::16aa7ccb-31c9-4e67-a84e-09b7f8a0d0e1" providerId="AD" clId="Web-{52FAFB08-62A6-26C9-D91A-96DB3EDF5E68}" dt="2024-04-09T07:19:01.971" v="51" actId="1076"/>
          <ac:spMkLst>
            <pc:docMk/>
            <pc:sldMk cId="207189225" sldId="276"/>
            <ac:spMk id="4" creationId="{22299268-B9EA-1146-B2E1-7FC2A1D406D0}"/>
          </ac:spMkLst>
        </pc:spChg>
      </pc:sldChg>
      <pc:sldChg chg="modSp">
        <pc:chgData name="Widaeus Åsa RK" userId="S::asa.widaeus@regionhalland.se::16aa7ccb-31c9-4e67-a84e-09b7f8a0d0e1" providerId="AD" clId="Web-{52FAFB08-62A6-26C9-D91A-96DB3EDF5E68}" dt="2024-04-09T07:24:13.751" v="73" actId="1076"/>
        <pc:sldMkLst>
          <pc:docMk/>
          <pc:sldMk cId="1289657419" sldId="277"/>
        </pc:sldMkLst>
        <pc:spChg chg="mod">
          <ac:chgData name="Widaeus Åsa RK" userId="S::asa.widaeus@regionhalland.se::16aa7ccb-31c9-4e67-a84e-09b7f8a0d0e1" providerId="AD" clId="Web-{52FAFB08-62A6-26C9-D91A-96DB3EDF5E68}" dt="2024-04-09T07:24:13.751" v="73" actId="1076"/>
          <ac:spMkLst>
            <pc:docMk/>
            <pc:sldMk cId="1289657419" sldId="277"/>
            <ac:spMk id="3" creationId="{3774864A-4E35-D045-9CDE-8B0865383A64}"/>
          </ac:spMkLst>
        </pc:spChg>
      </pc:sldChg>
      <pc:sldChg chg="delSp modSp">
        <pc:chgData name="Widaeus Åsa RK" userId="S::asa.widaeus@regionhalland.se::16aa7ccb-31c9-4e67-a84e-09b7f8a0d0e1" providerId="AD" clId="Web-{52FAFB08-62A6-26C9-D91A-96DB3EDF5E68}" dt="2024-04-09T07:00:48.444" v="12"/>
        <pc:sldMkLst>
          <pc:docMk/>
          <pc:sldMk cId="3136401583" sldId="303"/>
        </pc:sldMkLst>
        <pc:spChg chg="mod">
          <ac:chgData name="Widaeus Åsa RK" userId="S::asa.widaeus@regionhalland.se::16aa7ccb-31c9-4e67-a84e-09b7f8a0d0e1" providerId="AD" clId="Web-{52FAFB08-62A6-26C9-D91A-96DB3EDF5E68}" dt="2024-04-09T07:00:45.694" v="11" actId="20577"/>
          <ac:spMkLst>
            <pc:docMk/>
            <pc:sldMk cId="3136401583" sldId="303"/>
            <ac:spMk id="10" creationId="{75D10704-3503-024F-ABB9-9B3872C2CF00}"/>
          </ac:spMkLst>
        </pc:spChg>
        <pc:spChg chg="del">
          <ac:chgData name="Widaeus Åsa RK" userId="S::asa.widaeus@regionhalland.se::16aa7ccb-31c9-4e67-a84e-09b7f8a0d0e1" providerId="AD" clId="Web-{52FAFB08-62A6-26C9-D91A-96DB3EDF5E68}" dt="2024-04-09T07:00:48.444" v="12"/>
          <ac:spMkLst>
            <pc:docMk/>
            <pc:sldMk cId="3136401583" sldId="303"/>
            <ac:spMk id="14" creationId="{2071AFB6-9D48-6849-A922-5B26515659C7}"/>
          </ac:spMkLst>
        </pc:spChg>
      </pc:sldChg>
      <pc:sldChg chg="modSp">
        <pc:chgData name="Widaeus Åsa RK" userId="S::asa.widaeus@regionhalland.se::16aa7ccb-31c9-4e67-a84e-09b7f8a0d0e1" providerId="AD" clId="Web-{52FAFB08-62A6-26C9-D91A-96DB3EDF5E68}" dt="2024-04-09T07:18:08.550" v="48" actId="1076"/>
        <pc:sldMkLst>
          <pc:docMk/>
          <pc:sldMk cId="1897034806" sldId="321"/>
        </pc:sldMkLst>
        <pc:spChg chg="mod">
          <ac:chgData name="Widaeus Åsa RK" userId="S::asa.widaeus@regionhalland.se::16aa7ccb-31c9-4e67-a84e-09b7f8a0d0e1" providerId="AD" clId="Web-{52FAFB08-62A6-26C9-D91A-96DB3EDF5E68}" dt="2024-04-09T07:18:08.550" v="48" actId="1076"/>
          <ac:spMkLst>
            <pc:docMk/>
            <pc:sldMk cId="1897034806" sldId="321"/>
            <ac:spMk id="3" creationId="{00000000-0000-0000-0000-000000000000}"/>
          </ac:spMkLst>
        </pc:spChg>
      </pc:sldChg>
      <pc:sldChg chg="modSp">
        <pc:chgData name="Widaeus Åsa RK" userId="S::asa.widaeus@regionhalland.se::16aa7ccb-31c9-4e67-a84e-09b7f8a0d0e1" providerId="AD" clId="Web-{52FAFB08-62A6-26C9-D91A-96DB3EDF5E68}" dt="2024-04-09T07:08:44.364" v="27" actId="20577"/>
        <pc:sldMkLst>
          <pc:docMk/>
          <pc:sldMk cId="1377778804" sldId="322"/>
        </pc:sldMkLst>
        <pc:spChg chg="mod">
          <ac:chgData name="Widaeus Åsa RK" userId="S::asa.widaeus@regionhalland.se::16aa7ccb-31c9-4e67-a84e-09b7f8a0d0e1" providerId="AD" clId="Web-{52FAFB08-62A6-26C9-D91A-96DB3EDF5E68}" dt="2024-04-09T07:08:44.364" v="27" actId="20577"/>
          <ac:spMkLst>
            <pc:docMk/>
            <pc:sldMk cId="1377778804" sldId="322"/>
            <ac:spMk id="3" creationId="{705F5A47-CA52-D84B-A248-084F1F8C3E21}"/>
          </ac:spMkLst>
        </pc:spChg>
      </pc:sldChg>
      <pc:sldChg chg="modSp">
        <pc:chgData name="Widaeus Åsa RK" userId="S::asa.widaeus@regionhalland.se::16aa7ccb-31c9-4e67-a84e-09b7f8a0d0e1" providerId="AD" clId="Web-{52FAFB08-62A6-26C9-D91A-96DB3EDF5E68}" dt="2024-04-09T07:21:56.408" v="69" actId="20577"/>
        <pc:sldMkLst>
          <pc:docMk/>
          <pc:sldMk cId="2849306624" sldId="324"/>
        </pc:sldMkLst>
        <pc:spChg chg="mod">
          <ac:chgData name="Widaeus Åsa RK" userId="S::asa.widaeus@regionhalland.se::16aa7ccb-31c9-4e67-a84e-09b7f8a0d0e1" providerId="AD" clId="Web-{52FAFB08-62A6-26C9-D91A-96DB3EDF5E68}" dt="2024-04-09T07:21:56.408" v="69" actId="20577"/>
          <ac:spMkLst>
            <pc:docMk/>
            <pc:sldMk cId="2849306624" sldId="324"/>
            <ac:spMk id="3" creationId="{D7E10223-4D86-AA2A-9D65-7B53A953541A}"/>
          </ac:spMkLst>
        </pc:spChg>
      </pc:sldChg>
      <pc:sldChg chg="modSp">
        <pc:chgData name="Widaeus Åsa RK" userId="S::asa.widaeus@regionhalland.se::16aa7ccb-31c9-4e67-a84e-09b7f8a0d0e1" providerId="AD" clId="Web-{52FAFB08-62A6-26C9-D91A-96DB3EDF5E68}" dt="2024-04-09T07:24:46.048" v="86" actId="1076"/>
        <pc:sldMkLst>
          <pc:docMk/>
          <pc:sldMk cId="987043882" sldId="326"/>
        </pc:sldMkLst>
        <pc:spChg chg="mod">
          <ac:chgData name="Widaeus Åsa RK" userId="S::asa.widaeus@regionhalland.se::16aa7ccb-31c9-4e67-a84e-09b7f8a0d0e1" providerId="AD" clId="Web-{52FAFB08-62A6-26C9-D91A-96DB3EDF5E68}" dt="2024-04-09T07:24:46.048" v="86" actId="1076"/>
          <ac:spMkLst>
            <pc:docMk/>
            <pc:sldMk cId="987043882" sldId="326"/>
            <ac:spMk id="5" creationId="{16568827-6867-B3CA-4A23-22A761035026}"/>
          </ac:spMkLst>
        </pc:spChg>
      </pc:sldChg>
    </pc:docChg>
  </pc:docChgLst>
  <pc:docChgLst>
    <pc:chgData name="Lidman Katarina RK" userId="S::katarina.lidman@regionhalland.se::b38f516a-1c18-42cd-9274-06a8a21be50f" providerId="AD" clId="Web-{77733078-76BD-4D7A-B7F0-8A9DD8E3951D}"/>
    <pc:docChg chg="addSld delSld modSection">
      <pc:chgData name="Lidman Katarina RK" userId="S::katarina.lidman@regionhalland.se::b38f516a-1c18-42cd-9274-06a8a21be50f" providerId="AD" clId="Web-{77733078-76BD-4D7A-B7F0-8A9DD8E3951D}" dt="2024-04-09T07:00:03.116" v="1"/>
      <pc:docMkLst>
        <pc:docMk/>
      </pc:docMkLst>
      <pc:sldChg chg="del">
        <pc:chgData name="Lidman Katarina RK" userId="S::katarina.lidman@regionhalland.se::b38f516a-1c18-42cd-9274-06a8a21be50f" providerId="AD" clId="Web-{77733078-76BD-4D7A-B7F0-8A9DD8E3951D}" dt="2024-04-09T07:00:03.116" v="1"/>
        <pc:sldMkLst>
          <pc:docMk/>
          <pc:sldMk cId="308488555" sldId="334"/>
        </pc:sldMkLst>
      </pc:sldChg>
      <pc:sldChg chg="add">
        <pc:chgData name="Lidman Katarina RK" userId="S::katarina.lidman@regionhalland.se::b38f516a-1c18-42cd-9274-06a8a21be50f" providerId="AD" clId="Web-{77733078-76BD-4D7A-B7F0-8A9DD8E3951D}" dt="2024-04-09T06:59:55.116" v="0"/>
        <pc:sldMkLst>
          <pc:docMk/>
          <pc:sldMk cId="2581456827" sldId="33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2024-04-23</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2024-04-23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h.sharepoint.com/:w:/r/sites/Vardcentralerna/ODMPublished/RH-14873/Barnh%C3%A4lsov%C3%A5rdens%20f%C3%B6r%C3%A4ldragrupper%20och%20individuellt%20anpassat%20st%C3%B6d.docx?d=we395dba587d14fe498c33428e79c2ade&amp;csf=1&amp;web=1&amp;e=0j6keH"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rikshandboken-bhv.se/tillvaxt--utveckling/kommunikativ-utveckling---oversikt/barnets-kommunikations--sprak--och-talutveckling/"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1177.se/Jonkopings-lan/barn--gravid/sa-vaxer-och-utvecklas-barn/lek-och-sagor/sprakstimulans-for-barn-mellan-1-och-4-ar/"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1177.se/Halland/barn--gravid/sa-vaxer-och-utvecklas-barn/barnets-utveckling/barnets-utveckling-6-12-manader/"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olkhalsomyndigheten.se/contentassets/bb15e8e21c0e41a099146f9b367065fb/barnvaccinationer-tabell_200709.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1177.se/Halland/barn--gravid/sa-vaxer-och-utvecklas-barn/barnets-utveckling/barnets-utveckling-6-12-manader/"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livsmedelsverket.se/matvanor-halsa--miljo/kostrad/barn-och-ungdomar/spadbarn"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file:///C:\Users\GTN116\OneDrive%20-%20Region%20Halland\BHV%202022\2022%20Aug%20BHV\Att%20g&#195;&#182;ra%20aug%202022\Barn%20i%20behov%20av%20st&#195;&#182;d%202022%2006%2008\Fn%20barnkonvention%202022%2005%2024\en-skrift-om-barnkonventionen-uppdat.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beta.unicef.se/barnkonventionen/las-texten"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ikshandboken-bhv.se/globalassets/rhb/media/dokument/barn-och-mat/maltidsforslag-under-barnets-forsta-ar-revidering-2020.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ocialstyrelsen.se/globalassets/sharepoint-dokument/artikelkatalog/ovrigt/2022-6-7991.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rikshandboken-bhv.se/metoder--riktlinjer/samverkan-med-andra-verksamheter---oversikt/samarbete-barnhalsovard-och-tandhalsovard/"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1177.se/Halland/olyckor--skador/skador-pa-huvud-och-ogon/nar-barn-slar-i-huvude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1177.se/Halland/barn--gravid/att-vara-foralder/foraldraskap-och-relationen-med-barne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a:t>Information om materialet och hur det ska användas för grupp eller i enskilda samtal</a:t>
            </a:r>
          </a:p>
          <a:p>
            <a:pPr marL="0" indent="0">
              <a:buNone/>
            </a:pPr>
            <a:endParaRPr lang="sv-SE" sz="1200"/>
          </a:p>
          <a:p>
            <a:pPr marL="0" indent="0">
              <a:buNone/>
            </a:pPr>
            <a:r>
              <a:rPr lang="sv-SE" sz="1200"/>
              <a:t>Syftet med barnhälsovårdens föräldragrupp är att stärka och stödja förmågan att vara förälder.  </a:t>
            </a:r>
          </a:p>
          <a:p>
            <a:pPr marL="0" indent="0">
              <a:buNone/>
            </a:pPr>
            <a:endParaRPr lang="sv-SE" sz="1200"/>
          </a:p>
          <a:p>
            <a:pPr marL="0" indent="0">
              <a:buNone/>
            </a:pPr>
            <a:r>
              <a:rPr lang="sv-SE" sz="1200"/>
              <a:t>Gruppen som erbjuds, pågår under barnets första levnadsår och är en delarna i det samlade föräldrastödsinsatser Region Hallands barnhälsovård erbjuder.</a:t>
            </a:r>
          </a:p>
          <a:p>
            <a:pPr marL="0" indent="0">
              <a:buNone/>
            </a:pPr>
            <a:endParaRPr lang="sv-SE" sz="1200"/>
          </a:p>
          <a:p>
            <a:pPr marL="0" indent="0">
              <a:buNone/>
            </a:pPr>
            <a:r>
              <a:rPr lang="sv-SE" sz="1200">
                <a:cs typeface="Arial"/>
              </a:rPr>
              <a:t>Materialet används på olika sätt och anpassas utifrån varje grupp och dess individers nivå. Materialet är indelat i 9 moduler och utgör ett samlat underlag för 9 föräldragruppsträffar. Modulerna följer barnets ålder under det första levnadsåret.</a:t>
            </a:r>
            <a:r>
              <a:rPr lang="sv-SE" sz="1200" b="0" i="0">
                <a:effectLst/>
              </a:rPr>
              <a:t> Se rutin: </a:t>
            </a:r>
            <a:r>
              <a:rPr lang="sv-SE" sz="1200">
                <a:solidFill>
                  <a:srgbClr val="0070C0"/>
                </a:solidFill>
                <a:hlinkClick r:id="rId3">
                  <a:extLst>
                    <a:ext uri="{A12FA001-AC4F-418D-AE19-62706E023703}">
                      <ahyp:hlinkClr xmlns:ahyp="http://schemas.microsoft.com/office/drawing/2018/hyperlinkcolor" val="tx"/>
                    </a:ext>
                  </a:extLst>
                </a:hlinkClick>
              </a:rPr>
              <a:t>Barnhälsovårdens föräldragrupper och individuellt anpassat stöd.docx</a:t>
            </a:r>
            <a:endParaRPr lang="sv-SE" sz="1200">
              <a:solidFill>
                <a:srgbClr val="0070C0"/>
              </a:solidFill>
            </a:endParaRPr>
          </a:p>
          <a:p>
            <a:pPr marL="0" indent="0">
              <a:buNone/>
            </a:pPr>
            <a:endParaRPr lang="sv-SE" sz="1200">
              <a:solidFill>
                <a:srgbClr val="0070C0"/>
              </a:solidFill>
              <a:cs typeface="Arial"/>
            </a:endParaRPr>
          </a:p>
          <a:p>
            <a:pPr marL="0" indent="0">
              <a:buNone/>
            </a:pPr>
            <a:r>
              <a:rPr lang="sv-SE" sz="1200"/>
              <a:t>Modulerna innehåller flera olika teman, där merparten av dessa teman är återkommande. Alla 9 moduler har ett huvudteman som utgår från barnets utveckling, behov, omgivning och ålder vid den aktuella träffen. Alla nio moduler är fristående och varje BVC får själv besluta om vilka av modulerna som ska användas för den specifika träffen.</a:t>
            </a:r>
          </a:p>
          <a:p>
            <a:pPr marL="0" indent="0">
              <a:buNone/>
            </a:pPr>
            <a:endParaRPr lang="sv-SE" sz="1200"/>
          </a:p>
          <a:p>
            <a:pPr marL="0" indent="0">
              <a:buNone/>
              <a:defRPr/>
            </a:pPr>
            <a:r>
              <a:rPr lang="sv-SE" sz="1200"/>
              <a:t>Materialet kan också användas som underlag för behovsanpassat stöd vid enskilda samtal med föräldrar, eller i de tillfällen föräldrar valt att inte delta på den föräldragrupp som erbjudits.</a:t>
            </a:r>
          </a:p>
          <a:p>
            <a:pPr marL="0" indent="0">
              <a:buNone/>
              <a:defRPr/>
            </a:pPr>
            <a:endParaRPr lang="sv-SE" sz="1200"/>
          </a:p>
          <a:p>
            <a:pPr marL="0" indent="0">
              <a:buNone/>
            </a:pPr>
            <a:r>
              <a:rPr lang="sv-SE" sz="1200" b="1">
                <a:cs typeface="Arial"/>
              </a:rPr>
              <a:t>Genomförande av sjätte träffen</a:t>
            </a:r>
          </a:p>
          <a:p>
            <a:pPr marL="0" indent="0">
              <a:buNone/>
            </a:pPr>
            <a:endParaRPr lang="sv-SE" sz="1200" b="1">
              <a:cs typeface="Arial"/>
            </a:endParaRPr>
          </a:p>
          <a:p>
            <a:pPr marL="0" indent="0">
              <a:buNone/>
            </a:pPr>
            <a:r>
              <a:rPr lang="sv-SE" sz="1200">
                <a:cs typeface="Arial"/>
              </a:rPr>
              <a:t>Det här är träff nr 6 och barnen i gruppen är nu ca 7-8 månader. </a:t>
            </a:r>
          </a:p>
          <a:p>
            <a:pPr marL="0" indent="0">
              <a:buNone/>
            </a:pPr>
            <a:endParaRPr lang="sv-SE" sz="1200">
              <a:cs typeface="Arial"/>
            </a:endParaRPr>
          </a:p>
          <a:p>
            <a:pPr marL="0" indent="0">
              <a:buNone/>
            </a:pPr>
            <a:r>
              <a:rPr lang="sv-SE" sz="1200">
                <a:cs typeface="Arial"/>
              </a:rPr>
              <a:t>Idag är huvudtemat “Barnets säkerhet”</a:t>
            </a:r>
          </a:p>
          <a:p>
            <a:pPr marL="0" indent="0">
              <a:buNone/>
              <a:defRPr/>
            </a:pPr>
            <a:endParaRPr lang="sv-SE" sz="1200"/>
          </a:p>
          <a:p>
            <a:endParaRPr lang="en-US">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1528124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a:cs typeface="Arial"/>
              </a:rPr>
              <a:t>Ge ditt barn ett språk</a:t>
            </a:r>
          </a:p>
          <a:p>
            <a:pPr marL="0" indent="0">
              <a:buNone/>
            </a:pPr>
            <a:endParaRPr lang="sv-SE" sz="1200" b="1"/>
          </a:p>
          <a:p>
            <a:pPr marL="0" indent="0">
              <a:buNone/>
            </a:pPr>
            <a:r>
              <a:rPr lang="sv-SE" sz="1200"/>
              <a:t>Rim och ramsor finns på de flesta språk och har betydelse. Oavsett vilket språk (kurdiska). </a:t>
            </a:r>
          </a:p>
          <a:p>
            <a:pPr marL="0" indent="0">
              <a:buNone/>
            </a:pPr>
            <a:endParaRPr lang="sv-SE" sz="1200">
              <a:cs typeface="Arial" panose="020B0604020202020204"/>
            </a:endParaRPr>
          </a:p>
          <a:p>
            <a:pPr marL="0" indent="0">
              <a:buNone/>
            </a:pPr>
            <a:r>
              <a:rPr lang="sv-SE" sz="1200"/>
              <a:t>Leka med turtagning har betydelse även för språket, ge och ta, ge och ta – något som de flesta barn tycker är väldigt roligt.</a:t>
            </a:r>
          </a:p>
          <a:p>
            <a:pPr marL="0" indent="0">
              <a:buNone/>
            </a:pPr>
            <a:endParaRPr lang="sv-SE" sz="1200">
              <a:cs typeface="Arial" panose="020B0604020202020204"/>
            </a:endParaRPr>
          </a:p>
          <a:p>
            <a:pPr marL="0" indent="0">
              <a:buNone/>
            </a:pPr>
            <a:r>
              <a:rPr lang="sv-SE" sz="1200"/>
              <a:t>Jollrar med konsonanter, till exempel ma-ma-ma eller ba-ba-ba. Försöker härma det språk som talas runt hen</a:t>
            </a:r>
            <a:endParaRPr lang="sv-SE" sz="1200">
              <a:cs typeface="Arial"/>
            </a:endParaRPr>
          </a:p>
          <a:p>
            <a:pPr marL="0" indent="0">
              <a:buNone/>
            </a:pPr>
            <a:endParaRPr lang="sv-SE" sz="1200">
              <a:solidFill>
                <a:srgbClr val="006966"/>
              </a:solidFill>
              <a:cs typeface="Arial"/>
              <a:hlinkClick r:id="rId3">
                <a:extLst>
                  <a:ext uri="{A12FA001-AC4F-418D-AE19-62706E023703}">
                    <ahyp:hlinkClr xmlns:ahyp="http://schemas.microsoft.com/office/drawing/2018/hyperlinkcolor" val="tx"/>
                  </a:ext>
                </a:extLst>
              </a:hlinkClick>
            </a:endParaRPr>
          </a:p>
          <a:p>
            <a:pPr marL="0" indent="0">
              <a:buNone/>
            </a:pPr>
            <a:r>
              <a:rPr lang="sv-SE" sz="1200">
                <a:solidFill>
                  <a:srgbClr val="0070C0"/>
                </a:solidFill>
                <a:hlinkClick r:id="rId3">
                  <a:extLst>
                    <a:ext uri="{A12FA001-AC4F-418D-AE19-62706E023703}">
                      <ahyp:hlinkClr xmlns:ahyp="http://schemas.microsoft.com/office/drawing/2018/hyperlinkcolor" val="tx"/>
                    </a:ext>
                  </a:extLst>
                </a:hlinkClick>
              </a:rPr>
              <a:t>Barnets kommunikations- språk- och talutveckling - Rikshandboken i barnhälsovård (rikshandboken-bhv.se)</a:t>
            </a:r>
            <a:endParaRPr lang="sv-SE" sz="1200">
              <a:solidFill>
                <a:srgbClr val="0070C0"/>
              </a:solidFill>
            </a:endParaRPr>
          </a:p>
          <a:p>
            <a:pPr marL="0" indent="0">
              <a:buNone/>
            </a:pPr>
            <a:r>
              <a:rPr lang="sv-SE" sz="1200">
                <a:solidFill>
                  <a:srgbClr val="0070C0"/>
                </a:solidFill>
                <a:hlinkClick r:id="rId4">
                  <a:extLst>
                    <a:ext uri="{A12FA001-AC4F-418D-AE19-62706E023703}">
                      <ahyp:hlinkClr xmlns:ahyp="http://schemas.microsoft.com/office/drawing/2018/hyperlinkcolor" val="tx"/>
                    </a:ext>
                  </a:extLst>
                </a:hlinkClick>
              </a:rPr>
              <a:t>Språkstimulans för barn mellan 1 och 4 år - 1177</a:t>
            </a:r>
            <a:endParaRPr lang="sv-SE" sz="1200">
              <a:solidFill>
                <a:srgbClr val="0070C0"/>
              </a:solidFill>
            </a:endParaRPr>
          </a:p>
          <a:p>
            <a:endParaRPr lang="sv-SE" sz="1200">
              <a:solidFill>
                <a:srgbClr val="0070C0"/>
              </a:solidFill>
              <a:cs typeface="Arial" panose="020B0604020202020204"/>
            </a:endParaRPr>
          </a:p>
          <a:p>
            <a:endParaRPr lang="sv-SE">
              <a:cs typeface="Arial" panose="020B0604020202020204"/>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17</a:t>
            </a:fld>
            <a:endParaRPr lang="sv-SE"/>
          </a:p>
        </p:txBody>
      </p:sp>
    </p:spTree>
    <p:extLst>
      <p:ext uri="{BB962C8B-B14F-4D97-AF65-F5344CB8AC3E}">
        <p14:creationId xmlns:p14="http://schemas.microsoft.com/office/powerpoint/2010/main" val="1816934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sv-SE" sz="1200" b="1">
                <a:cs typeface="Calibri"/>
              </a:rPr>
              <a:t>Frisk luft, lek och rörelse</a:t>
            </a:r>
          </a:p>
          <a:p>
            <a:endParaRPr lang="sv-SE" sz="1200">
              <a:cs typeface="Calibri"/>
            </a:endParaRPr>
          </a:p>
          <a:p>
            <a:pPr marL="0" indent="0">
              <a:buNone/>
            </a:pPr>
            <a:r>
              <a:rPr lang="sv-SE" sz="1200">
                <a:solidFill>
                  <a:srgbClr val="0070C0"/>
                </a:solidFill>
                <a:hlinkClick r:id="rId3">
                  <a:extLst>
                    <a:ext uri="{A12FA001-AC4F-418D-AE19-62706E023703}">
                      <ahyp:hlinkClr xmlns:ahyp="http://schemas.microsoft.com/office/drawing/2018/hyperlinkcolor" val="tx"/>
                    </a:ext>
                  </a:extLst>
                </a:hlinkClick>
              </a:rPr>
              <a:t>Barnets utveckling 6-12 månader - 1177</a:t>
            </a:r>
            <a:endParaRPr lang="sv-SE" sz="1200">
              <a:solidFill>
                <a:srgbClr val="0070C0"/>
              </a:solidFill>
            </a:endParaRPr>
          </a:p>
          <a:p>
            <a:endParaRPr lang="en-US"/>
          </a:p>
        </p:txBody>
      </p:sp>
      <p:sp>
        <p:nvSpPr>
          <p:cNvPr id="4" name="Slide Number Placeholder 3"/>
          <p:cNvSpPr>
            <a:spLocks noGrp="1"/>
          </p:cNvSpPr>
          <p:nvPr>
            <p:ph type="sldNum" sz="quarter" idx="5"/>
          </p:nvPr>
        </p:nvSpPr>
        <p:spPr/>
        <p:txBody>
          <a:bodyPr/>
          <a:lstStyle/>
          <a:p>
            <a:fld id="{D0B863A3-F6DA-432C-A68C-0B1EB56ED58E}" type="slidenum">
              <a:rPr lang="sv-SE" smtClean="0"/>
              <a:t>18</a:t>
            </a:fld>
            <a:endParaRPr lang="sv-SE"/>
          </a:p>
        </p:txBody>
      </p:sp>
    </p:spTree>
    <p:extLst>
      <p:ext uri="{BB962C8B-B14F-4D97-AF65-F5344CB8AC3E}">
        <p14:creationId xmlns:p14="http://schemas.microsoft.com/office/powerpoint/2010/main" val="1300958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19</a:t>
            </a:fld>
            <a:endParaRPr lang="sv-SE"/>
          </a:p>
        </p:txBody>
      </p:sp>
    </p:spTree>
    <p:extLst>
      <p:ext uri="{BB962C8B-B14F-4D97-AF65-F5344CB8AC3E}">
        <p14:creationId xmlns:p14="http://schemas.microsoft.com/office/powerpoint/2010/main" val="2140768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a:cs typeface="Arial"/>
              </a:rPr>
              <a:t>Vaccinationer under barnets första fem levnadsår</a:t>
            </a:r>
          </a:p>
          <a:p>
            <a:pPr marL="0" indent="0">
              <a:buNone/>
              <a:defRPr/>
            </a:pPr>
            <a:endParaRPr lang="sv-SE" sz="1200" b="1"/>
          </a:p>
          <a:p>
            <a:pPr marL="0" indent="0">
              <a:buNone/>
              <a:defRPr/>
            </a:pPr>
            <a:r>
              <a:rPr lang="sv-SE" sz="1200"/>
              <a:t>Barnet kan få feber vid vaccination</a:t>
            </a:r>
            <a:endParaRPr lang="sv-SE" sz="1200">
              <a:cs typeface="Arial"/>
            </a:endParaRPr>
          </a:p>
          <a:p>
            <a:endParaRPr lang="sv-SE" sz="1200" b="1">
              <a:cs typeface="Arial"/>
            </a:endParaRPr>
          </a:p>
          <a:p>
            <a:pPr marL="0" indent="0">
              <a:buNone/>
            </a:pPr>
            <a:r>
              <a:rPr lang="sv-SE" sz="1200">
                <a:solidFill>
                  <a:srgbClr val="0070C0"/>
                </a:solidFill>
                <a:hlinkClick r:id="rId3">
                  <a:extLst>
                    <a:ext uri="{A12FA001-AC4F-418D-AE19-62706E023703}">
                      <ahyp:hlinkClr xmlns:ahyp="http://schemas.microsoft.com/office/drawing/2018/hyperlinkcolor" val="tx"/>
                    </a:ext>
                  </a:extLst>
                </a:hlinkClick>
              </a:rPr>
              <a:t>barnvaccinationer-tabell_200709.pdf (folkhalsomyndigheten.se)</a:t>
            </a:r>
            <a:endParaRPr lang="sv-SE" sz="1200">
              <a:solidFill>
                <a:srgbClr val="0070C0"/>
              </a:solidFill>
            </a:endParaRPr>
          </a:p>
          <a:p>
            <a:endParaRPr lang="sv-SE" sz="1200">
              <a:solidFill>
                <a:srgbClr val="0070C0"/>
              </a:solidFill>
              <a:cs typeface="Arial" panose="020B0604020202020204"/>
            </a:endParaRPr>
          </a:p>
          <a:p>
            <a:endParaRPr lang="sv-SE" sz="1200">
              <a:cs typeface="Arial" panose="020B0604020202020204"/>
            </a:endParaRPr>
          </a:p>
          <a:p>
            <a:pPr algn="l"/>
            <a:endParaRPr lang="sv-SE" sz="1200">
              <a:cs typeface="Arial" panose="020B0604020202020204" pitchFamily="34" charset="0"/>
            </a:endParaRPr>
          </a:p>
          <a:p>
            <a:pPr algn="l"/>
            <a:endParaRPr lang="sv-SE" sz="1200">
              <a:cs typeface="Arial"/>
            </a:endParaRPr>
          </a:p>
          <a:p>
            <a:endParaRPr lang="sv-SE">
              <a:cs typeface="Arial" panose="020B0604020202020204"/>
            </a:endParaRPr>
          </a:p>
        </p:txBody>
      </p:sp>
      <p:sp>
        <p:nvSpPr>
          <p:cNvPr id="4" name="Platshållare för bildnummer 3"/>
          <p:cNvSpPr>
            <a:spLocks noGrp="1"/>
          </p:cNvSpPr>
          <p:nvPr>
            <p:ph type="sldNum" sz="quarter" idx="5"/>
          </p:nvPr>
        </p:nvSpPr>
        <p:spPr/>
        <p:txBody>
          <a:bodyPr/>
          <a:lstStyle/>
          <a:p>
            <a:fld id="{D5590ECD-1F9D-4ED8-8923-33F7C5BCAFC9}" type="slidenum">
              <a:rPr lang="sv-SE" smtClean="0"/>
              <a:t>20</a:t>
            </a:fld>
            <a:endParaRPr lang="sv-SE"/>
          </a:p>
        </p:txBody>
      </p:sp>
    </p:spTree>
    <p:extLst>
      <p:ext uri="{BB962C8B-B14F-4D97-AF65-F5344CB8AC3E}">
        <p14:creationId xmlns:p14="http://schemas.microsoft.com/office/powerpoint/2010/main" val="4022172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a:p>
        </p:txBody>
      </p:sp>
      <p:sp>
        <p:nvSpPr>
          <p:cNvPr id="4" name="Platshållare för bildnummer 3"/>
          <p:cNvSpPr>
            <a:spLocks noGrp="1"/>
          </p:cNvSpPr>
          <p:nvPr>
            <p:ph type="sldNum" sz="quarter" idx="5"/>
          </p:nvPr>
        </p:nvSpPr>
        <p:spPr/>
        <p:txBody>
          <a:bodyPr/>
          <a:lstStyle/>
          <a:p>
            <a:fld id="{D0B863A3-F6DA-432C-A68C-0B1EB56ED58E}" type="slidenum">
              <a:rPr lang="sv-SE" smtClean="0"/>
              <a:t>21</a:t>
            </a:fld>
            <a:endParaRPr lang="sv-SE"/>
          </a:p>
        </p:txBody>
      </p:sp>
    </p:spTree>
    <p:extLst>
      <p:ext uri="{BB962C8B-B14F-4D97-AF65-F5344CB8AC3E}">
        <p14:creationId xmlns:p14="http://schemas.microsoft.com/office/powerpoint/2010/main" val="2857510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22</a:t>
            </a:fld>
            <a:endParaRPr lang="sv-SE"/>
          </a:p>
        </p:txBody>
      </p:sp>
    </p:spTree>
    <p:extLst>
      <p:ext uri="{BB962C8B-B14F-4D97-AF65-F5344CB8AC3E}">
        <p14:creationId xmlns:p14="http://schemas.microsoft.com/office/powerpoint/2010/main" val="320978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a:cs typeface="Arial"/>
              </a:rPr>
              <a:t>Det kompetenta barnet</a:t>
            </a:r>
          </a:p>
          <a:p>
            <a:pPr marL="0" indent="0">
              <a:buNone/>
            </a:pPr>
            <a:endParaRPr lang="sv-SE" sz="1200" b="1">
              <a:cs typeface="Arial"/>
            </a:endParaRPr>
          </a:p>
          <a:p>
            <a:pPr marL="0" indent="0">
              <a:buNone/>
            </a:pPr>
            <a:r>
              <a:rPr lang="sv-SE" sz="1200">
                <a:cs typeface="Arial"/>
              </a:rPr>
              <a:t>Någon gång vid drygt sju månaders ålder är det vanligt att barnet kan sitta själv utan stöd. Ryggen är nu märkbart starkare och man kan se att balansen har utvecklats enormt fort den sista tiden.</a:t>
            </a:r>
          </a:p>
          <a:p>
            <a:pPr marL="0" indent="0">
              <a:buNone/>
            </a:pPr>
            <a:endParaRPr lang="sv-SE" sz="1200">
              <a:cs typeface="Arial"/>
            </a:endParaRPr>
          </a:p>
          <a:p>
            <a:pPr marL="0" indent="0">
              <a:buNone/>
            </a:pPr>
            <a:r>
              <a:rPr lang="sv-SE" sz="1200"/>
              <a:t>För en del barn kan det ta tid att vänja sig vid nya saker. E</a:t>
            </a:r>
            <a:r>
              <a:rPr lang="sv-SE" sz="1200">
                <a:cs typeface="Arial"/>
              </a:rPr>
              <a:t>n del barn kan nu börja känna tröst av en nalle, snuttefilt eller något som påminner om den trygghet som föräldern vanligtvis står för.</a:t>
            </a:r>
          </a:p>
          <a:p>
            <a:pPr marL="0" indent="0">
              <a:buNone/>
            </a:pPr>
            <a:endParaRPr lang="sv-SE" sz="1200">
              <a:cs typeface="Arial"/>
            </a:endParaRPr>
          </a:p>
          <a:p>
            <a:pPr marL="0" indent="0">
              <a:buNone/>
            </a:pPr>
            <a:r>
              <a:rPr lang="sv-SE" sz="1200">
                <a:cs typeface="Arial"/>
              </a:rPr>
              <a:t>Jollrar med konsonanter, till exempel ”ma-ma-ma” eller ”ba-ba-ba”. Försöker härma det språk som talas runt hen. Leker med ljud och övar sig på att uttala ljud som hen hör. Lyssnar uppmärksamt när du talar. Reagerar när hen hör sitt namn. En del barn kan börja förstå några enstaka ord. </a:t>
            </a:r>
          </a:p>
          <a:p>
            <a:pPr marL="0" indent="0">
              <a:buNone/>
            </a:pPr>
            <a:endParaRPr lang="sv-SE" sz="1200">
              <a:cs typeface="Arial"/>
            </a:endParaRPr>
          </a:p>
          <a:p>
            <a:pPr marL="0" indent="0">
              <a:buNone/>
            </a:pPr>
            <a:r>
              <a:rPr lang="sv-SE" sz="1200">
                <a:cs typeface="Arial"/>
              </a:rPr>
              <a:t>Han eller hon blir även alltmer krävande när det gäller leksaker och sätt att roa sig på. Allt som kommer i närheten utforskas genom att barnet slår, klämmer eller drar i det. </a:t>
            </a:r>
          </a:p>
          <a:p>
            <a:pPr marL="0" indent="0">
              <a:buNone/>
            </a:pPr>
            <a:endParaRPr lang="sv-SE" sz="1200">
              <a:cs typeface="Arial"/>
            </a:endParaRPr>
          </a:p>
          <a:p>
            <a:pPr marL="0" indent="0">
              <a:buNone/>
            </a:pPr>
            <a:r>
              <a:rPr lang="sv-SE" sz="1200">
                <a:cs typeface="Arial"/>
              </a:rPr>
              <a:t>En del barn ålar, andra hasar med hjälp av armarna eller hasar framåt på rumpan med hjälp av ena benet.</a:t>
            </a:r>
          </a:p>
          <a:p>
            <a:endParaRPr lang="en-US">
              <a:cs typeface="Arial"/>
            </a:endParaRPr>
          </a:p>
          <a:p>
            <a:pPr marL="0" indent="0">
              <a:buNone/>
            </a:pPr>
            <a:r>
              <a:rPr lang="sv-SE" sz="1200">
                <a:cs typeface="Arial"/>
              </a:rPr>
              <a:t>De flesta försöker stå på knä och händer, och lär sig så småningom att krypa. En del barn kryper inte alls.</a:t>
            </a:r>
          </a:p>
          <a:p>
            <a:pPr marL="0" indent="0">
              <a:buNone/>
            </a:pPr>
            <a:endParaRPr lang="sv-SE" sz="1200">
              <a:cs typeface="Arial"/>
            </a:endParaRPr>
          </a:p>
          <a:p>
            <a:pPr marL="0" indent="0">
              <a:buNone/>
            </a:pPr>
            <a:r>
              <a:rPr lang="sv-SE" sz="1200">
                <a:cs typeface="Arial"/>
              </a:rPr>
              <a:t>Barnet behöver träna för att lära sig att äta och dricka själv. För att kunna dricka ur mugg eller pip-mugg med större hål behöver barnet ta lagom stora klunkar. Barnet lär sig att trycka ner tungan så att det bildas en liten skål i munnen, annars rinner vätskan ut ur munnen igen.</a:t>
            </a:r>
          </a:p>
          <a:p>
            <a:endParaRPr lang="sv-SE" sz="1200">
              <a:cs typeface="Arial"/>
            </a:endParaRPr>
          </a:p>
          <a:p>
            <a:pPr marL="0" indent="0">
              <a:buNone/>
            </a:pPr>
            <a:r>
              <a:rPr lang="sv-SE" sz="1200">
                <a:solidFill>
                  <a:srgbClr val="0070C0"/>
                </a:solidFill>
                <a:cs typeface="Arial"/>
                <a:hlinkClick r:id="rId3">
                  <a:extLst>
                    <a:ext uri="{A12FA001-AC4F-418D-AE19-62706E023703}">
                      <ahyp:hlinkClr xmlns:ahyp="http://schemas.microsoft.com/office/drawing/2018/hyperlinkcolor" val="tx"/>
                    </a:ext>
                  </a:extLst>
                </a:hlinkClick>
              </a:rPr>
              <a:t>Barnets utveckling 6-12 månader - 1177</a:t>
            </a:r>
            <a:endParaRPr lang="sv-SE" sz="1200">
              <a:solidFill>
                <a:srgbClr val="0070C0"/>
              </a:solidFill>
            </a:endParaRPr>
          </a:p>
          <a:p>
            <a:pPr marL="0" indent="0">
              <a:buNone/>
            </a:pPr>
            <a:r>
              <a:rPr lang="sv-SE" sz="1200">
                <a:solidFill>
                  <a:srgbClr val="0070C0"/>
                </a:solidFill>
                <a:cs typeface="Arial"/>
                <a:hlinkClick r:id="rId4">
                  <a:extLst>
                    <a:ext uri="{A12FA001-AC4F-418D-AE19-62706E023703}">
                      <ahyp:hlinkClr xmlns:ahyp="http://schemas.microsoft.com/office/drawing/2018/hyperlinkcolor" val="tx"/>
                    </a:ext>
                  </a:extLst>
                </a:hlinkClick>
              </a:rPr>
              <a:t>Spädbarn (livsmedelsverket.se)</a:t>
            </a:r>
            <a:endParaRPr lang="sv-SE" sz="1200">
              <a:solidFill>
                <a:srgbClr val="0070C0"/>
              </a:solidFill>
              <a:cs typeface="Arial"/>
            </a:endParaRPr>
          </a:p>
          <a:p>
            <a:endParaRPr lang="en-US">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3</a:t>
            </a:fld>
            <a:endParaRPr lang="sv-SE"/>
          </a:p>
        </p:txBody>
      </p:sp>
    </p:spTree>
    <p:extLst>
      <p:ext uri="{BB962C8B-B14F-4D97-AF65-F5344CB8AC3E}">
        <p14:creationId xmlns:p14="http://schemas.microsoft.com/office/powerpoint/2010/main" val="2552783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a:cs typeface="Arial"/>
              </a:rPr>
              <a:t>Barnkonventionen</a:t>
            </a:r>
          </a:p>
          <a:p>
            <a:pPr marL="0" indent="0">
              <a:buNone/>
            </a:pPr>
            <a:endParaRPr lang="sv-SE" sz="1200" b="1">
              <a:cs typeface="Arial"/>
            </a:endParaRPr>
          </a:p>
          <a:p>
            <a:pPr marL="0" indent="0">
              <a:buNone/>
            </a:pPr>
            <a:r>
              <a:rPr lang="sv-SE" sz="1200"/>
              <a:t>Berätta kort om barnkonventionen, vad innebär den.</a:t>
            </a:r>
          </a:p>
          <a:p>
            <a:pPr marL="0" indent="0">
              <a:buNone/>
            </a:pPr>
            <a:endParaRPr lang="sv-SE" sz="1200">
              <a:cs typeface="Arial" panose="020B0604020202020204"/>
            </a:endParaRPr>
          </a:p>
          <a:p>
            <a:pPr marL="0" indent="0">
              <a:buNone/>
            </a:pPr>
            <a:r>
              <a:rPr lang="sv-SE" sz="1200"/>
              <a:t>Läs mer i </a:t>
            </a:r>
            <a:r>
              <a:rPr lang="sv-SE" sz="1200">
                <a:ea typeface="Times New Roman" panose="02020603050405020304" pitchFamily="18" charset="0"/>
                <a:cs typeface="Arial"/>
              </a:rPr>
              <a:t>FN:s konvention om b</a:t>
            </a:r>
            <a:r>
              <a:rPr lang="sv-SE" sz="1200">
                <a:cs typeface="Arial"/>
              </a:rPr>
              <a:t>arnets rättigheter: </a:t>
            </a:r>
            <a:r>
              <a:rPr lang="sv-SE" sz="1200">
                <a:solidFill>
                  <a:srgbClr val="0070C0"/>
                </a:solidFill>
                <a:hlinkClick r:id="rId3">
                  <a:extLst>
                    <a:ext uri="{A12FA001-AC4F-418D-AE19-62706E023703}">
                      <ahyp:hlinkClr xmlns:ahyp="http://schemas.microsoft.com/office/drawing/2018/hyperlinkcolor" val="tx"/>
                    </a:ext>
                  </a:extLst>
                </a:hlinkClick>
              </a:rPr>
              <a:t>en-skrift-om-barnkonventionen-uppdat.pdf</a:t>
            </a:r>
            <a:r>
              <a:rPr lang="sv-SE" sz="1200">
                <a:solidFill>
                  <a:srgbClr val="0070C0"/>
                </a:solidFill>
              </a:rPr>
              <a:t> </a:t>
            </a:r>
          </a:p>
          <a:p>
            <a:pPr marL="0" indent="0">
              <a:buNone/>
            </a:pPr>
            <a:endParaRPr lang="sv-SE" sz="1200"/>
          </a:p>
          <a:p>
            <a:pPr marL="0" indent="0">
              <a:buNone/>
            </a:pPr>
            <a:r>
              <a:rPr lang="sv-SE" sz="1200"/>
              <a:t>Ett verktyg för att stärka barns rättigheter och då även mycket små barn.</a:t>
            </a:r>
          </a:p>
          <a:p>
            <a:pPr marL="0" indent="0">
              <a:buNone/>
            </a:pPr>
            <a:endParaRPr lang="sv-SE" sz="1200">
              <a:cs typeface="Arial"/>
            </a:endParaRPr>
          </a:p>
          <a:p>
            <a:pPr marL="0" marR="0" lvl="0" indent="0" algn="l" defTabSz="914400">
              <a:lnSpc>
                <a:spcPct val="100000"/>
              </a:lnSpc>
              <a:spcBef>
                <a:spcPts val="0"/>
              </a:spcBef>
              <a:spcAft>
                <a:spcPts val="0"/>
              </a:spcAft>
              <a:buClrTx/>
              <a:buSzTx/>
              <a:buFontTx/>
              <a:buNone/>
              <a:tabLst/>
              <a:defRPr/>
            </a:pPr>
            <a:r>
              <a:rPr lang="sv-SE" sz="1200"/>
              <a:t>Art 18 </a:t>
            </a:r>
            <a:r>
              <a:rPr lang="sv-SE" sz="1200">
                <a:cs typeface="Times New Roman"/>
              </a:rPr>
              <a:t>Barnets föräldrar har gemensamt ansvar för barnets uppfostran och utveckling. Staten ska hjälpa föräldrarna.</a:t>
            </a:r>
          </a:p>
          <a:p>
            <a:pPr marL="0" marR="0" lvl="0" indent="0" algn="l" defTabSz="914400">
              <a:lnSpc>
                <a:spcPct val="100000"/>
              </a:lnSpc>
              <a:spcBef>
                <a:spcPts val="0"/>
              </a:spcBef>
              <a:spcAft>
                <a:spcPts val="0"/>
              </a:spcAft>
              <a:buClrTx/>
              <a:buSzTx/>
              <a:buFontTx/>
              <a:buNone/>
              <a:tabLst/>
              <a:defRPr/>
            </a:pPr>
            <a:endParaRPr lang="sv-SE" sz="1200">
              <a:cs typeface="Times New Roman"/>
            </a:endParaRPr>
          </a:p>
          <a:p>
            <a:pPr marL="0" indent="0">
              <a:buNone/>
            </a:pPr>
            <a:r>
              <a:rPr lang="sv-SE" sz="1200">
                <a:solidFill>
                  <a:srgbClr val="0070C0"/>
                </a:solidFill>
                <a:hlinkClick r:id="rId4">
                  <a:extLst>
                    <a:ext uri="{A12FA001-AC4F-418D-AE19-62706E023703}">
                      <ahyp:hlinkClr xmlns:ahyp="http://schemas.microsoft.com/office/drawing/2018/hyperlinkcolor" val="tx"/>
                    </a:ext>
                  </a:extLst>
                </a:hlinkClick>
              </a:rPr>
              <a:t>Läs texten (unicef.se)</a:t>
            </a:r>
            <a:endParaRPr lang="sv-SE" sz="1200">
              <a:solidFill>
                <a:srgbClr val="0070C0"/>
              </a:solidFill>
            </a:endParaRPr>
          </a:p>
          <a:p>
            <a:endParaRPr lang="sv-SE"/>
          </a:p>
        </p:txBody>
      </p:sp>
      <p:sp>
        <p:nvSpPr>
          <p:cNvPr id="4" name="Platshållare för bildnummer 3"/>
          <p:cNvSpPr>
            <a:spLocks noGrp="1"/>
          </p:cNvSpPr>
          <p:nvPr>
            <p:ph type="sldNum" sz="quarter" idx="5"/>
          </p:nvPr>
        </p:nvSpPr>
        <p:spPr/>
        <p:txBody>
          <a:bodyPr/>
          <a:lstStyle/>
          <a:p>
            <a:fld id="{4D5D227C-6EF5-4406-91F5-6A32ADD0D524}" type="slidenum">
              <a:rPr lang="sv-SE" smtClean="0"/>
              <a:t>5</a:t>
            </a:fld>
            <a:endParaRPr lang="sv-SE"/>
          </a:p>
        </p:txBody>
      </p:sp>
    </p:spTree>
    <p:extLst>
      <p:ext uri="{BB962C8B-B14F-4D97-AF65-F5344CB8AC3E}">
        <p14:creationId xmlns:p14="http://schemas.microsoft.com/office/powerpoint/2010/main" val="1553938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a:cs typeface="Arial"/>
              </a:rPr>
              <a:t>Matglädje</a:t>
            </a:r>
          </a:p>
          <a:p>
            <a:pPr marL="0" indent="0">
              <a:buNone/>
            </a:pPr>
            <a:endParaRPr lang="sv-SE" sz="1200"/>
          </a:p>
          <a:p>
            <a:pPr marL="0" indent="0">
              <a:buNone/>
            </a:pPr>
            <a:r>
              <a:rPr lang="sv-SE" sz="1200"/>
              <a:t>Låt gruppen prata och berätta hur det går och därigenom ge varandra tips.</a:t>
            </a:r>
          </a:p>
          <a:p>
            <a:pPr marL="0" indent="0">
              <a:buNone/>
            </a:pPr>
            <a:endParaRPr lang="sv-SE" sz="1200">
              <a:cs typeface="Arial" panose="020B0604020202020204"/>
            </a:endParaRPr>
          </a:p>
          <a:p>
            <a:pPr marL="0" indent="0">
              <a:buNone/>
            </a:pPr>
            <a:r>
              <a:rPr lang="sv-SE" sz="1200">
                <a:cs typeface="Arial" panose="020B0604020202020204"/>
              </a:rPr>
              <a:t>Era barn är nu någonstans mellan </a:t>
            </a:r>
            <a:r>
              <a:rPr lang="sv-SE" sz="1200"/>
              <a:t>8-10 mån ålder och kan nu äta mat med lite mer grövre konsistens med små bitar av mjuk plockvänlig mat kan börja introduceras. </a:t>
            </a:r>
          </a:p>
          <a:p>
            <a:pPr marL="0" indent="0">
              <a:buNone/>
            </a:pPr>
            <a:endParaRPr lang="sv-SE" sz="1200"/>
          </a:p>
          <a:p>
            <a:pPr marL="0" indent="0">
              <a:buNone/>
            </a:pPr>
            <a:r>
              <a:rPr lang="sv-SE" sz="1200"/>
              <a:t>Vid denna ålder kan även det andra lagade huvudmålet av mat börja introduceras. </a:t>
            </a:r>
          </a:p>
          <a:p>
            <a:pPr marL="0" indent="0">
              <a:buNone/>
            </a:pPr>
            <a:endParaRPr lang="sv-SE" sz="1200">
              <a:cs typeface="Arial" panose="020B0604020202020204"/>
            </a:endParaRPr>
          </a:p>
          <a:p>
            <a:pPr marL="0" indent="0">
              <a:buNone/>
            </a:pPr>
            <a:r>
              <a:rPr lang="sv-SE" sz="1200"/>
              <a:t>Många barn kan nu röra tungan i sidled och göra tuggrörelser. Barnet kan också skydda svalget om maten kommer fel. Barnet kan sätta upp tungan eller hostar som skydd.</a:t>
            </a:r>
            <a:endParaRPr lang="sv-SE" sz="1200">
              <a:cs typeface="Arial"/>
            </a:endParaRPr>
          </a:p>
          <a:p>
            <a:endParaRPr lang="sv-SE" sz="1200"/>
          </a:p>
          <a:p>
            <a:pPr marL="0" indent="0">
              <a:buNone/>
            </a:pPr>
            <a:r>
              <a:rPr lang="sv-SE" sz="1200">
                <a:solidFill>
                  <a:srgbClr val="0070C0"/>
                </a:solidFill>
                <a:hlinkClick r:id="rId3">
                  <a:extLst>
                    <a:ext uri="{A12FA001-AC4F-418D-AE19-62706E023703}">
                      <ahyp:hlinkClr xmlns:ahyp="http://schemas.microsoft.com/office/drawing/2018/hyperlinkcolor" val="tx"/>
                    </a:ext>
                  </a:extLst>
                </a:hlinkClick>
              </a:rPr>
              <a:t>maltidsforslag-under-barnets-forsta-ar-revidering-2020.pdf (rikshandboken-bhv.se)</a:t>
            </a:r>
            <a:endParaRPr lang="sv-SE" sz="1200">
              <a:solidFill>
                <a:srgbClr val="0070C0"/>
              </a:solidFill>
              <a:cs typeface="Arial"/>
            </a:endParaRPr>
          </a:p>
          <a:p>
            <a:endParaRPr lang="sv-SE">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a:p>
        </p:txBody>
      </p:sp>
    </p:spTree>
    <p:extLst>
      <p:ext uri="{BB962C8B-B14F-4D97-AF65-F5344CB8AC3E}">
        <p14:creationId xmlns:p14="http://schemas.microsoft.com/office/powerpoint/2010/main" val="2152137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a:cs typeface="Arial"/>
              </a:rPr>
              <a:t>Tänder</a:t>
            </a:r>
          </a:p>
          <a:p>
            <a:pPr marL="0" indent="0">
              <a:buNone/>
            </a:pPr>
            <a:endParaRPr lang="sv-SE" sz="1200" b="1">
              <a:cs typeface="Arial"/>
            </a:endParaRPr>
          </a:p>
          <a:p>
            <a:pPr marL="0" indent="0">
              <a:buNone/>
            </a:pPr>
            <a:r>
              <a:rPr lang="sv-SE" sz="1200"/>
              <a:t>Den första tanden börjar vanligtvis dyka upp när barnet är omkring 7-8 månader gammal. Det är ofta framtänderna i underkäken som växer fram först. </a:t>
            </a:r>
          </a:p>
          <a:p>
            <a:pPr marL="0" indent="0">
              <a:buNone/>
            </a:pPr>
            <a:endParaRPr lang="sv-SE" sz="1200"/>
          </a:p>
          <a:p>
            <a:pPr marL="0" indent="0">
              <a:buNone/>
            </a:pPr>
            <a:r>
              <a:rPr lang="sv-SE" sz="1200"/>
              <a:t>Tidpunkten när bebisens första tand växer fram varierar mycket, så det är inget fel om tandsprickning sker tidigt eller sent i barnets utveckling. </a:t>
            </a:r>
          </a:p>
          <a:p>
            <a:pPr marL="0" indent="0">
              <a:buNone/>
            </a:pPr>
            <a:endParaRPr lang="sv-SE" sz="1200"/>
          </a:p>
          <a:p>
            <a:pPr marL="0" indent="0">
              <a:buNone/>
            </a:pPr>
            <a:r>
              <a:rPr lang="sv-SE" sz="1200"/>
              <a:t>För vissa barn kan den första tanden växa fram redan efter 3 månader, medan andra kan vara 1 år innan den första tanden syns. Men den vanligaste åldern är mellan 6-10 månader.</a:t>
            </a:r>
            <a:endParaRPr lang="sv-SE" sz="1200">
              <a:cs typeface="Arial"/>
            </a:endParaRPr>
          </a:p>
          <a:p>
            <a:endParaRPr lang="sv-SE" sz="1200">
              <a:cs typeface="Arial"/>
            </a:endParaRPr>
          </a:p>
          <a:p>
            <a:pPr marL="0" indent="0">
              <a:buNone/>
            </a:pPr>
            <a:r>
              <a:rPr lang="sv-SE" sz="1200">
                <a:solidFill>
                  <a:srgbClr val="0070C0"/>
                </a:solidFill>
                <a:hlinkClick r:id="rId3">
                  <a:extLst>
                    <a:ext uri="{A12FA001-AC4F-418D-AE19-62706E023703}">
                      <ahyp:hlinkClr xmlns:ahyp="http://schemas.microsoft.com/office/drawing/2018/hyperlinkcolor" val="tx"/>
                    </a:ext>
                  </a:extLst>
                </a:hlinkClick>
              </a:rPr>
              <a:t>Munhälsoutveckling bland barn i förskoleålder (socialstyrelsen.se)</a:t>
            </a:r>
            <a:endParaRPr lang="sv-SE" sz="1200">
              <a:solidFill>
                <a:srgbClr val="0070C0"/>
              </a:solidFill>
            </a:endParaRPr>
          </a:p>
          <a:p>
            <a:pPr marL="0" indent="0">
              <a:buNone/>
            </a:pPr>
            <a:r>
              <a:rPr lang="sv-SE" sz="1200">
                <a:solidFill>
                  <a:srgbClr val="0070C0"/>
                </a:solidFill>
                <a:hlinkClick r:id="rId4">
                  <a:extLst>
                    <a:ext uri="{A12FA001-AC4F-418D-AE19-62706E023703}">
                      <ahyp:hlinkClr xmlns:ahyp="http://schemas.microsoft.com/office/drawing/2018/hyperlinkcolor" val="tx"/>
                    </a:ext>
                  </a:extLst>
                </a:hlinkClick>
              </a:rPr>
              <a:t>Samarbete barnhälsovård och tandhälsovård - Rikshandboken i barnhälsovård (rikshandboken-bhv.se)</a:t>
            </a:r>
            <a:endParaRPr lang="sv-SE" sz="1200">
              <a:solidFill>
                <a:srgbClr val="0070C0"/>
              </a:solidFill>
            </a:endParaRPr>
          </a:p>
          <a:p>
            <a:endParaRPr lang="en-US">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1215060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a:cs typeface="Arial"/>
              </a:rPr>
              <a:t>Barnsäkerhet 7-8 månader</a:t>
            </a:r>
          </a:p>
          <a:p>
            <a:pPr marL="0" indent="0">
              <a:buNone/>
            </a:pPr>
            <a:endParaRPr lang="sv-SE" sz="1200" b="1"/>
          </a:p>
          <a:p>
            <a:pPr marL="0" indent="0">
              <a:buNone/>
            </a:pPr>
            <a:r>
              <a:rPr lang="sv-SE" sz="1200"/>
              <a:t>I den här åldern händer mycket. </a:t>
            </a:r>
          </a:p>
          <a:p>
            <a:pPr marL="0" indent="0">
              <a:buNone/>
            </a:pPr>
            <a:endParaRPr lang="sv-SE" sz="1200"/>
          </a:p>
          <a:p>
            <a:pPr marL="0" indent="0">
              <a:buNone/>
            </a:pPr>
            <a:r>
              <a:rPr lang="sv-SE" sz="1200"/>
              <a:t>Föräldrar, vuxna behöver ha uppsikt och ändå låta barnet få utforska världen. </a:t>
            </a:r>
          </a:p>
          <a:p>
            <a:pPr marL="0" indent="0">
              <a:buNone/>
            </a:pPr>
            <a:endParaRPr lang="sv-SE" sz="1200"/>
          </a:p>
          <a:p>
            <a:pPr marL="171450" indent="-171450">
              <a:buFont typeface="Arial" panose="020B0604020202020204" pitchFamily="34" charset="0"/>
              <a:buChar char="•"/>
            </a:pPr>
            <a:r>
              <a:rPr lang="sv-SE" sz="1200">
                <a:cs typeface="Arial" panose="020B0604020202020204"/>
              </a:rPr>
              <a:t>Viktigt att barn inte har mat i munnen när dom är på golvet.</a:t>
            </a:r>
            <a:endParaRPr lang="sv-SE" sz="1200"/>
          </a:p>
          <a:p>
            <a:pPr marL="171450" indent="-171450">
              <a:buFont typeface="Arial" panose="020B0604020202020204" pitchFamily="34" charset="0"/>
              <a:buChar char="•"/>
            </a:pPr>
            <a:r>
              <a:rPr lang="sv-SE" sz="1200"/>
              <a:t>Bilsäten</a:t>
            </a:r>
            <a:endParaRPr lang="sv-SE" sz="1200">
              <a:cs typeface="Arial" panose="020B0604020202020204"/>
            </a:endParaRPr>
          </a:p>
          <a:p>
            <a:pPr marL="171450" indent="-171450">
              <a:buFont typeface="Arial" panose="020B0604020202020204" pitchFamily="34" charset="0"/>
              <a:buChar char="•"/>
            </a:pPr>
            <a:r>
              <a:rPr lang="sv-SE" sz="1200"/>
              <a:t>Cykelbarnstolar, hjälm</a:t>
            </a:r>
            <a:endParaRPr lang="sv-SE" sz="1200">
              <a:cs typeface="Arial" panose="020B0604020202020204"/>
            </a:endParaRPr>
          </a:p>
          <a:p>
            <a:pPr marL="171450" indent="-171450">
              <a:buFont typeface="Arial" panose="020B0604020202020204" pitchFamily="34" charset="0"/>
              <a:buChar char="•"/>
            </a:pPr>
            <a:r>
              <a:rPr lang="sv-SE" sz="1200"/>
              <a:t>Visa gärna med barnsäkerhet cylindern hur små delar kan vara.</a:t>
            </a:r>
            <a:endParaRPr lang="sv-SE" sz="1200">
              <a:cs typeface="Arial" panose="020B0604020202020204"/>
            </a:endParaRPr>
          </a:p>
          <a:p>
            <a:pPr marL="171450" indent="-171450">
              <a:buFont typeface="Arial"/>
              <a:buChar char="•"/>
            </a:pPr>
            <a:endParaRPr lang="sv-SE" sz="1200">
              <a:cs typeface="Arial" panose="020B0604020202020204"/>
            </a:endParaRPr>
          </a:p>
          <a:p>
            <a:endParaRPr lang="sv-SE">
              <a:cs typeface="Arial" panose="020B0604020202020204"/>
            </a:endParaRPr>
          </a:p>
        </p:txBody>
      </p:sp>
      <p:sp>
        <p:nvSpPr>
          <p:cNvPr id="4" name="Platshållare för bildnummer 3"/>
          <p:cNvSpPr>
            <a:spLocks noGrp="1"/>
          </p:cNvSpPr>
          <p:nvPr>
            <p:ph type="sldNum" sz="quarter" idx="5"/>
          </p:nvPr>
        </p:nvSpPr>
        <p:spPr/>
        <p:txBody>
          <a:bodyPr/>
          <a:lstStyle/>
          <a:p>
            <a:fld id="{4D5D227C-6EF5-4406-91F5-6A32ADD0D524}" type="slidenum">
              <a:rPr lang="sv-SE" smtClean="0"/>
              <a:t>11</a:t>
            </a:fld>
            <a:endParaRPr lang="sv-SE"/>
          </a:p>
        </p:txBody>
      </p:sp>
    </p:spTree>
    <p:extLst>
      <p:ext uri="{BB962C8B-B14F-4D97-AF65-F5344CB8AC3E}">
        <p14:creationId xmlns:p14="http://schemas.microsoft.com/office/powerpoint/2010/main" val="2106973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sv-SE" sz="1200" b="1">
                <a:cs typeface="Calibri"/>
              </a:rPr>
              <a:t>Om olyckan händer …..</a:t>
            </a:r>
          </a:p>
          <a:p>
            <a:pPr marL="0" indent="0">
              <a:buNone/>
            </a:pPr>
            <a:endParaRPr lang="sv-SE" sz="1200" b="1">
              <a:cs typeface="Calibri"/>
            </a:endParaRPr>
          </a:p>
          <a:p>
            <a:pPr marL="0" indent="0">
              <a:buNone/>
            </a:pPr>
            <a:r>
              <a:rPr lang="sv-SE" sz="1200" b="0"/>
              <a:t>Fallolyck</a:t>
            </a:r>
            <a:r>
              <a:rPr lang="sv-SE" sz="1200"/>
              <a:t>or brukar inte vara så allvarliga, men vid kraftigare slag mot huvudet kan barnet behöva undersökas av läkare.  När barn slår i huvudet kan de få en hård svullnad under huden som kallas bula. Den kan göra ont och kännas öm. Sök genast vård om barnet förlorar medvetandet eller inte mår bra efter att ha slagit i huvudet.</a:t>
            </a:r>
          </a:p>
          <a:p>
            <a:pPr marL="0" indent="0">
              <a:buNone/>
            </a:pPr>
            <a:endParaRPr lang="sv-SE" sz="1200">
              <a:cs typeface="Arial"/>
            </a:endParaRPr>
          </a:p>
          <a:p>
            <a:pPr marL="0" indent="0">
              <a:buNone/>
            </a:pPr>
            <a:r>
              <a:rPr lang="sv-SE" sz="1200"/>
              <a:t>Vid brännskador är det viktigt att skölja direkt med kallt, men inte iskallt, vatten i ca 15 – 20 minuter för att lindra och begränsa brännskadan. </a:t>
            </a:r>
          </a:p>
          <a:p>
            <a:pPr marL="0" indent="0">
              <a:buNone/>
            </a:pPr>
            <a:endParaRPr lang="sv-SE" sz="1200">
              <a:cs typeface="Arial"/>
            </a:endParaRPr>
          </a:p>
          <a:p>
            <a:pPr marL="0" indent="0">
              <a:buNone/>
            </a:pPr>
            <a:r>
              <a:rPr lang="sv-SE" sz="1200">
                <a:cs typeface="Arial"/>
              </a:rPr>
              <a:t>Sätta I halsen, förebygg genom att alltid ha uppsikt över barnet vid måltider.</a:t>
            </a:r>
          </a:p>
          <a:p>
            <a:endParaRPr lang="sv-SE" sz="1200">
              <a:cs typeface="Arial"/>
            </a:endParaRPr>
          </a:p>
          <a:p>
            <a:pPr marL="0" indent="0">
              <a:buNone/>
            </a:pPr>
            <a:r>
              <a:rPr lang="sv-SE" sz="1200">
                <a:solidFill>
                  <a:srgbClr val="0070C0"/>
                </a:solidFill>
                <a:hlinkClick r:id="rId3">
                  <a:extLst>
                    <a:ext uri="{A12FA001-AC4F-418D-AE19-62706E023703}">
                      <ahyp:hlinkClr xmlns:ahyp="http://schemas.microsoft.com/office/drawing/2018/hyperlinkcolor" val="tx"/>
                    </a:ext>
                  </a:extLst>
                </a:hlinkClick>
              </a:rPr>
              <a:t>När barn slår i huvudet - 1177</a:t>
            </a:r>
            <a:endParaRPr lang="sv-SE" sz="1200">
              <a:solidFill>
                <a:srgbClr val="0070C0"/>
              </a:solidFill>
            </a:endParaRPr>
          </a:p>
          <a:p>
            <a:endParaRPr lang="en-US"/>
          </a:p>
        </p:txBody>
      </p:sp>
      <p:sp>
        <p:nvSpPr>
          <p:cNvPr id="4" name="Slide Number Placeholder 3"/>
          <p:cNvSpPr>
            <a:spLocks noGrp="1"/>
          </p:cNvSpPr>
          <p:nvPr>
            <p:ph type="sldNum" sz="quarter" idx="5"/>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1724466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a:t>Vardagsrutiner</a:t>
            </a:r>
          </a:p>
          <a:p>
            <a:pPr marL="0" indent="0">
              <a:buNone/>
            </a:pPr>
            <a:endParaRPr lang="sv-SE" sz="1200"/>
          </a:p>
          <a:p>
            <a:pPr marL="0" indent="0">
              <a:buNone/>
            </a:pPr>
            <a:r>
              <a:rPr lang="sv-SE" sz="1200">
                <a:cs typeface="Arial"/>
              </a:rPr>
              <a:t>Låt gruppen diskutera:</a:t>
            </a:r>
            <a:endParaRPr lang="sv-SE" sz="1200"/>
          </a:p>
          <a:p>
            <a:pPr marL="171450" indent="-171450">
              <a:buFont typeface="Arial" panose="020B0604020202020204" pitchFamily="34" charset="0"/>
              <a:buChar char="•"/>
            </a:pPr>
            <a:r>
              <a:rPr lang="sv-SE" sz="1200"/>
              <a:t>Har familjen skapat vardagsrutiner?</a:t>
            </a:r>
            <a:endParaRPr lang="sv-SE" sz="1200">
              <a:cs typeface="Arial"/>
            </a:endParaRPr>
          </a:p>
          <a:p>
            <a:pPr marL="171450" indent="-171450">
              <a:buFont typeface="Arial" panose="020B0604020202020204" pitchFamily="34" charset="0"/>
              <a:buChar char="•"/>
            </a:pPr>
            <a:r>
              <a:rPr lang="sv-SE" sz="1200"/>
              <a:t>Kommer familjen ut och går varje dag? Är det viktigt? </a:t>
            </a:r>
          </a:p>
          <a:p>
            <a:pPr marL="0" indent="0">
              <a:buNone/>
            </a:pPr>
            <a:endParaRPr lang="sv-SE" sz="1200"/>
          </a:p>
          <a:p>
            <a:pPr marL="0" indent="0">
              <a:buNone/>
            </a:pPr>
            <a:r>
              <a:rPr lang="sv-SE" sz="1200"/>
              <a:t>Det är en viktig rutin för ett litet barn att bli inspirerad och får se lite annat än det som är hemma.</a:t>
            </a:r>
          </a:p>
          <a:p>
            <a:pPr marL="0" indent="0">
              <a:buNone/>
            </a:pPr>
            <a:endParaRPr lang="sv-SE" sz="1200">
              <a:cs typeface="Arial" panose="020B0604020202020204"/>
            </a:endParaRPr>
          </a:p>
          <a:p>
            <a:pPr marL="171450" indent="-171450">
              <a:buFont typeface="Arial" panose="020B0604020202020204" pitchFamily="34" charset="0"/>
              <a:buChar char="•"/>
            </a:pPr>
            <a:r>
              <a:rPr lang="sv-SE" sz="1200"/>
              <a:t>Mat och sov klockan?</a:t>
            </a:r>
            <a:endParaRPr lang="sv-SE" sz="1200">
              <a:cs typeface="Arial"/>
            </a:endParaRPr>
          </a:p>
          <a:p>
            <a:pPr marL="171450" indent="-171450">
              <a:buFont typeface="Arial" panose="020B0604020202020204" pitchFamily="34" charset="0"/>
              <a:buChar char="•"/>
            </a:pPr>
            <a:r>
              <a:rPr lang="sv-SE" sz="1200"/>
              <a:t>Fråga om sömn, hur fungerar det hemma? </a:t>
            </a:r>
            <a:endParaRPr lang="sv-SE" sz="1200">
              <a:cs typeface="Arial"/>
            </a:endParaRPr>
          </a:p>
          <a:p>
            <a:pPr marL="171450" indent="-171450">
              <a:buFont typeface="Arial" panose="020B0604020202020204" pitchFamily="34" charset="0"/>
              <a:buChar char="•"/>
            </a:pPr>
            <a:r>
              <a:rPr lang="sv-SE" sz="1200"/>
              <a:t>Sover alla i samma säng?</a:t>
            </a:r>
            <a:endParaRPr lang="sv-SE" sz="1200">
              <a:cs typeface="Arial"/>
            </a:endParaRPr>
          </a:p>
          <a:p>
            <a:pPr marL="171450" indent="-171450">
              <a:buFont typeface="Arial" panose="020B0604020202020204" pitchFamily="34" charset="0"/>
              <a:buChar char="•"/>
            </a:pPr>
            <a:r>
              <a:rPr lang="sv-SE" sz="1200"/>
              <a:t>Vem tar nattvakten ?</a:t>
            </a:r>
            <a:endParaRPr lang="sv-SE" sz="1200">
              <a:cs typeface="Arial"/>
            </a:endParaRPr>
          </a:p>
          <a:p>
            <a:pPr marL="171450" indent="-171450">
              <a:buFont typeface="Arial" panose="020B0604020202020204" pitchFamily="34" charset="0"/>
              <a:buChar char="•"/>
            </a:pPr>
            <a:endParaRPr lang="sv-SE" sz="1200"/>
          </a:p>
          <a:p>
            <a:pPr marL="171450" indent="-171450">
              <a:buFont typeface="Arial" panose="020B0604020202020204" pitchFamily="34" charset="0"/>
              <a:buChar char="•"/>
            </a:pPr>
            <a:endParaRPr lang="sv-SE" sz="1200"/>
          </a:p>
          <a:p>
            <a:endParaRPr lang="sv-SE"/>
          </a:p>
        </p:txBody>
      </p:sp>
      <p:sp>
        <p:nvSpPr>
          <p:cNvPr id="4" name="Platshållare för bildnummer 3"/>
          <p:cNvSpPr>
            <a:spLocks noGrp="1"/>
          </p:cNvSpPr>
          <p:nvPr>
            <p:ph type="sldNum" sz="quarter" idx="5"/>
          </p:nvPr>
        </p:nvSpPr>
        <p:spPr/>
        <p:txBody>
          <a:bodyPr/>
          <a:lstStyle/>
          <a:p>
            <a:fld id="{4D5D227C-6EF5-4406-91F5-6A32ADD0D524}" type="slidenum">
              <a:rPr lang="sv-SE" smtClean="0"/>
              <a:t>14</a:t>
            </a:fld>
            <a:endParaRPr lang="sv-SE"/>
          </a:p>
        </p:txBody>
      </p:sp>
    </p:spTree>
    <p:extLst>
      <p:ext uri="{BB962C8B-B14F-4D97-AF65-F5344CB8AC3E}">
        <p14:creationId xmlns:p14="http://schemas.microsoft.com/office/powerpoint/2010/main" val="4056627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a:solidFill>
                  <a:srgbClr val="1E1E1E"/>
                </a:solidFill>
                <a:ea typeface="Lato"/>
                <a:cs typeface="Lato"/>
              </a:rPr>
              <a:t>Föräldrar och föräldraskap</a:t>
            </a:r>
          </a:p>
          <a:p>
            <a:pPr marL="0" indent="0">
              <a:buNone/>
            </a:pPr>
            <a:endParaRPr lang="sv-SE" sz="1200" b="1">
              <a:solidFill>
                <a:srgbClr val="1E1E1E"/>
              </a:solidFill>
              <a:ea typeface="Lato"/>
              <a:cs typeface="Lato"/>
            </a:endParaRPr>
          </a:p>
          <a:p>
            <a:pPr marL="0" indent="0">
              <a:buNone/>
            </a:pPr>
            <a:r>
              <a:rPr lang="sv-SE" sz="1200"/>
              <a:t>Att stötta varandra och hjälpas åt i föräldraskapet handlar bland annat om att dela på ansvaret för den känslomässiga omsorgen om barnet, vilken lägger grunden till att utveckla en trygg och nära relation till sitt barn. Det innefattar även att dela på den praktiska omsorgen om barnet och vardagslivet tillsammans.</a:t>
            </a:r>
          </a:p>
          <a:p>
            <a:pPr marL="0" indent="0">
              <a:buNone/>
            </a:pPr>
            <a:endParaRPr lang="sv-SE" sz="1200">
              <a:cs typeface="Arial"/>
            </a:endParaRPr>
          </a:p>
          <a:p>
            <a:pPr marL="0" marR="0" indent="0" rtl="0">
              <a:spcBef>
                <a:spcPts val="0"/>
              </a:spcBef>
              <a:spcAft>
                <a:spcPts val="0"/>
              </a:spcAft>
              <a:buNone/>
            </a:pPr>
            <a:r>
              <a:rPr lang="sv-SE" sz="1200">
                <a:solidFill>
                  <a:srgbClr val="1E1E1E"/>
                </a:solidFill>
                <a:effectLst/>
                <a:ea typeface="Lato"/>
                <a:cs typeface="Lato"/>
              </a:rPr>
              <a:t>Följande frågor kan användas för att få till ett hälsofrämjande gruppsamtal om att vara föräldrar tillsammans:</a:t>
            </a:r>
          </a:p>
          <a:p>
            <a:pPr marL="0" marR="0" indent="0" rtl="0">
              <a:spcBef>
                <a:spcPts val="0"/>
              </a:spcBef>
              <a:spcAft>
                <a:spcPts val="0"/>
              </a:spcAft>
              <a:buNone/>
            </a:pPr>
            <a:endParaRPr lang="sv-SE" sz="1200">
              <a:solidFill>
                <a:srgbClr val="1E1E1E"/>
              </a:solidFill>
              <a:effectLst/>
              <a:ea typeface="Lato"/>
              <a:cs typeface="Lato"/>
            </a:endParaRPr>
          </a:p>
          <a:p>
            <a:pPr marL="171450" marR="0" indent="-171450" rtl="0">
              <a:spcBef>
                <a:spcPts val="0"/>
              </a:spcBef>
              <a:spcAft>
                <a:spcPts val="0"/>
              </a:spcAft>
              <a:buFont typeface="Arial" panose="020B0604020202020204" pitchFamily="34" charset="0"/>
              <a:buChar char="•"/>
            </a:pPr>
            <a:r>
              <a:rPr lang="sv-SE" sz="1200">
                <a:solidFill>
                  <a:srgbClr val="1E1E1E"/>
                </a:solidFill>
                <a:effectLst/>
                <a:ea typeface="Lato"/>
                <a:cs typeface="Lato"/>
              </a:rPr>
              <a:t>Vilken slags förälder vill du vara?</a:t>
            </a:r>
          </a:p>
          <a:p>
            <a:pPr marL="171450" marR="0" indent="-171450" rtl="0">
              <a:spcBef>
                <a:spcPts val="0"/>
              </a:spcBef>
              <a:spcAft>
                <a:spcPts val="0"/>
              </a:spcAft>
              <a:buFont typeface="Arial" panose="020B0604020202020204" pitchFamily="34" charset="0"/>
              <a:buChar char="•"/>
            </a:pPr>
            <a:r>
              <a:rPr lang="sv-SE" sz="1200">
                <a:solidFill>
                  <a:srgbClr val="1E1E1E"/>
                </a:solidFill>
                <a:effectLst/>
                <a:ea typeface="Lato"/>
                <a:cs typeface="Lato"/>
              </a:rPr>
              <a:t>Finns det förväntningar (egna och/eller andras) på ditt eller ert föräldraskap?</a:t>
            </a:r>
          </a:p>
          <a:p>
            <a:pPr marL="171450" marR="0" indent="-171450" rtl="0">
              <a:spcBef>
                <a:spcPts val="0"/>
              </a:spcBef>
              <a:spcAft>
                <a:spcPts val="0"/>
              </a:spcAft>
              <a:buFont typeface="Arial" panose="020B0604020202020204" pitchFamily="34" charset="0"/>
              <a:buChar char="•"/>
            </a:pPr>
            <a:r>
              <a:rPr lang="sv-SE" sz="1200">
                <a:solidFill>
                  <a:srgbClr val="1E1E1E"/>
                </a:solidFill>
                <a:effectLst/>
                <a:ea typeface="Lato"/>
                <a:cs typeface="Lato"/>
              </a:rPr>
              <a:t>Vad ingår i föräldraskapet för dig och för din partner?</a:t>
            </a:r>
          </a:p>
          <a:p>
            <a:pPr marL="171450" marR="0" indent="-171450" rtl="0">
              <a:spcBef>
                <a:spcPts val="0"/>
              </a:spcBef>
              <a:spcAft>
                <a:spcPts val="0"/>
              </a:spcAft>
              <a:buFont typeface="Arial" panose="020B0604020202020204" pitchFamily="34" charset="0"/>
              <a:buChar char="•"/>
            </a:pPr>
            <a:r>
              <a:rPr lang="sv-SE" sz="1200">
                <a:solidFill>
                  <a:srgbClr val="1E1E1E"/>
                </a:solidFill>
                <a:effectLst/>
                <a:ea typeface="Lato"/>
                <a:cs typeface="Lato"/>
              </a:rPr>
              <a:t>Hur kan ni stötta varandra som föräldrar?</a:t>
            </a:r>
          </a:p>
          <a:p>
            <a:pPr marL="171450" marR="0" indent="-171450" rtl="0">
              <a:spcBef>
                <a:spcPts val="0"/>
              </a:spcBef>
              <a:spcAft>
                <a:spcPts val="0"/>
              </a:spcAft>
              <a:buFont typeface="Arial" panose="020B0604020202020204" pitchFamily="34" charset="0"/>
              <a:buChar char="•"/>
            </a:pPr>
            <a:r>
              <a:rPr lang="sv-SE" sz="1200">
                <a:solidFill>
                  <a:srgbClr val="1E1E1E"/>
                </a:solidFill>
                <a:effectLst/>
                <a:ea typeface="Lato"/>
                <a:cs typeface="Lato"/>
              </a:rPr>
              <a:t>Hur får man till ett samarbete i föräldraskapet om man inte lever tillsammans med barnets andra förälder?</a:t>
            </a:r>
          </a:p>
          <a:p>
            <a:pPr marL="171450" marR="0" indent="-171450" rtl="0">
              <a:spcBef>
                <a:spcPts val="0"/>
              </a:spcBef>
              <a:spcAft>
                <a:spcPts val="0"/>
              </a:spcAft>
              <a:buFont typeface="Arial" panose="020B0604020202020204" pitchFamily="34" charset="0"/>
              <a:buChar char="•"/>
            </a:pPr>
            <a:r>
              <a:rPr lang="sv-SE" sz="1200">
                <a:solidFill>
                  <a:srgbClr val="1E1E1E"/>
                </a:solidFill>
                <a:effectLst/>
                <a:ea typeface="Lato"/>
                <a:cs typeface="Lato"/>
              </a:rPr>
              <a:t>Om man lever själv med sitt barn. Vilka andra viktiga vuxna finns nära barnet och kan vara en del av en utökad familj?</a:t>
            </a:r>
          </a:p>
          <a:p>
            <a:pPr>
              <a:buFont typeface="Arial" panose="020B0604020202020204" pitchFamily="34" charset="0"/>
              <a:buChar char="•"/>
            </a:pPr>
            <a:endParaRPr lang="sv-SE" sz="1200">
              <a:solidFill>
                <a:srgbClr val="1E1E1E"/>
              </a:solidFill>
              <a:ea typeface="Lato"/>
              <a:cs typeface="Lato"/>
            </a:endParaRPr>
          </a:p>
          <a:p>
            <a:pPr marL="0" indent="0">
              <a:buNone/>
            </a:pPr>
            <a:r>
              <a:rPr lang="sv-SE" sz="1200">
                <a:solidFill>
                  <a:srgbClr val="0070C0"/>
                </a:solidFill>
                <a:hlinkClick r:id="rId3">
                  <a:extLst>
                    <a:ext uri="{A12FA001-AC4F-418D-AE19-62706E023703}">
                      <ahyp:hlinkClr xmlns:ahyp="http://schemas.microsoft.com/office/drawing/2018/hyperlinkcolor" val="tx"/>
                    </a:ext>
                  </a:extLst>
                </a:hlinkClick>
              </a:rPr>
              <a:t>Föräldraskap och relationen med barnet - 1177</a:t>
            </a:r>
            <a:endParaRPr lang="sv-SE" sz="1200">
              <a:solidFill>
                <a:srgbClr val="0070C0"/>
              </a:solidFill>
              <a:ea typeface="Lato"/>
              <a:cs typeface="Lato"/>
            </a:endParaRPr>
          </a:p>
          <a:p>
            <a:endParaRPr lang="sv-SE">
              <a:cs typeface="Arial" panose="020B0604020202020204"/>
            </a:endParaRPr>
          </a:p>
        </p:txBody>
      </p:sp>
      <p:sp>
        <p:nvSpPr>
          <p:cNvPr id="4" name="Platshållare för bildnummer 3"/>
          <p:cNvSpPr>
            <a:spLocks noGrp="1"/>
          </p:cNvSpPr>
          <p:nvPr>
            <p:ph type="sldNum" sz="quarter" idx="5"/>
          </p:nvPr>
        </p:nvSpPr>
        <p:spPr/>
        <p:txBody>
          <a:bodyPr/>
          <a:lstStyle/>
          <a:p>
            <a:fld id="{4D5D227C-6EF5-4406-91F5-6A32ADD0D524}" type="slidenum">
              <a:rPr lang="sv-SE" smtClean="0"/>
              <a:t>15</a:t>
            </a:fld>
            <a:endParaRPr lang="sv-SE"/>
          </a:p>
        </p:txBody>
      </p:sp>
    </p:spTree>
    <p:extLst>
      <p:ext uri="{BB962C8B-B14F-4D97-AF65-F5344CB8AC3E}">
        <p14:creationId xmlns:p14="http://schemas.microsoft.com/office/powerpoint/2010/main" val="899162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bild">
    <p:bg>
      <p:bgPr>
        <a:solidFill>
          <a:schemeClr val="tx2"/>
        </a:solidFill>
        <a:effectLst/>
      </p:bgPr>
    </p:bg>
    <p:spTree>
      <p:nvGrpSpPr>
        <p:cNvPr id="1" name=""/>
        <p:cNvGrpSpPr/>
        <p:nvPr/>
      </p:nvGrpSpPr>
      <p:grpSpPr>
        <a:xfrm>
          <a:off x="0" y="0"/>
          <a:ext cx="0" cy="0"/>
          <a:chOff x="0" y="0"/>
          <a:chExt cx="0" cy="0"/>
        </a:xfrm>
      </p:grpSpPr>
      <p:pic>
        <p:nvPicPr>
          <p:cNvPr id="12" name="Bild 11">
            <a:extLst>
              <a:ext uri="{FF2B5EF4-FFF2-40B4-BE49-F238E27FC236}">
                <a16:creationId xmlns:a16="http://schemas.microsoft.com/office/drawing/2014/main" id="{F9D045DA-39E2-34B2-8C21-22BCB49EEC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5638573"/>
            <a:ext cx="12193200" cy="1250059"/>
          </a:xfrm>
          <a:prstGeom prst="rect">
            <a:avLst/>
          </a:prstGeom>
        </p:spPr>
      </p:pic>
      <p:sp>
        <p:nvSpPr>
          <p:cNvPr id="2" name="Rubrik 1"/>
          <p:cNvSpPr>
            <a:spLocks noGrp="1"/>
          </p:cNvSpPr>
          <p:nvPr>
            <p:ph type="ctrTitle"/>
          </p:nvPr>
        </p:nvSpPr>
        <p:spPr bwMode="white">
          <a:xfrm>
            <a:off x="1774825" y="1733549"/>
            <a:ext cx="8642350" cy="1805293"/>
          </a:xfrm>
        </p:spPr>
        <p:txBody>
          <a:bodyPr anchor="t" anchorCtr="0"/>
          <a:lstStyle>
            <a:lvl1pPr algn="ctr">
              <a:lnSpc>
                <a:spcPct val="100000"/>
              </a:lnSpc>
              <a:defRPr sz="3400">
                <a:solidFill>
                  <a:schemeClr val="bg1"/>
                </a:solidFill>
              </a:defRPr>
            </a:lvl1pPr>
          </a:lstStyle>
          <a:p>
            <a:r>
              <a:rPr lang="sv-SE"/>
              <a:t>Klicka här för att ändra mall för rubrikformat</a:t>
            </a:r>
          </a:p>
        </p:txBody>
      </p:sp>
      <p:sp>
        <p:nvSpPr>
          <p:cNvPr id="3" name="Underrubrik 2"/>
          <p:cNvSpPr>
            <a:spLocks noGrp="1"/>
          </p:cNvSpPr>
          <p:nvPr>
            <p:ph type="subTitle" idx="1" hasCustomPrompt="1"/>
          </p:nvPr>
        </p:nvSpPr>
        <p:spPr bwMode="white">
          <a:xfrm>
            <a:off x="1774825" y="1271230"/>
            <a:ext cx="8642350" cy="360000"/>
          </a:xfrm>
        </p:spPr>
        <p:txBody>
          <a:bodyPr/>
          <a:lstStyle>
            <a:lvl1pPr marL="0" indent="0" algn="ctr">
              <a:buNone/>
              <a:defRPr sz="17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Budskap/Verksamhet/Projekt</a:t>
            </a:r>
          </a:p>
        </p:txBody>
      </p:sp>
      <p:pic>
        <p:nvPicPr>
          <p:cNvPr id="10" name="Bildobjekt 9">
            <a:extLst>
              <a:ext uri="{FF2B5EF4-FFF2-40B4-BE49-F238E27FC236}">
                <a16:creationId xmlns:a16="http://schemas.microsoft.com/office/drawing/2014/main" id="{B8E9AD04-824A-4115-A078-C02FD9CD52D0}"/>
              </a:ext>
            </a:extLst>
          </p:cNvPr>
          <p:cNvPicPr>
            <a:picLocks noChangeAspect="1"/>
          </p:cNvPicPr>
          <p:nvPr userDrawn="1"/>
        </p:nvPicPr>
        <p:blipFill>
          <a:blip r:embed="rId4"/>
          <a:srcRect/>
          <a:stretch/>
        </p:blipFill>
        <p:spPr>
          <a:xfrm>
            <a:off x="4854000" y="6008395"/>
            <a:ext cx="2484000" cy="534323"/>
          </a:xfrm>
          <a:prstGeom prst="rect">
            <a:avLst/>
          </a:prstGeom>
        </p:spPr>
      </p:pic>
      <p:pic>
        <p:nvPicPr>
          <p:cNvPr id="14" name="Bild 13">
            <a:extLst>
              <a:ext uri="{FF2B5EF4-FFF2-40B4-BE49-F238E27FC236}">
                <a16:creationId xmlns:a16="http://schemas.microsoft.com/office/drawing/2014/main" id="{A95CE98D-E74C-3561-7857-34A818A8DE5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11"/>
            <a:ext cx="3204000" cy="2611143"/>
          </a:xfrm>
          <a:prstGeom prst="rect">
            <a:avLst/>
          </a:prstGeom>
        </p:spPr>
      </p:pic>
    </p:spTree>
    <p:extLst>
      <p:ext uri="{BB962C8B-B14F-4D97-AF65-F5344CB8AC3E}">
        <p14:creationId xmlns:p14="http://schemas.microsoft.com/office/powerpoint/2010/main" val="317100123"/>
      </p:ext>
    </p:extLst>
  </p:cSld>
  <p:clrMapOvr>
    <a:masterClrMapping/>
  </p:clrMapOvr>
  <p:extLst>
    <p:ext uri="{DCECCB84-F9BA-43D5-87BE-67443E8EF086}">
      <p15:sldGuideLst xmlns:p15="http://schemas.microsoft.com/office/powerpoint/2012/main">
        <p15:guide id="1" pos="1118" userDrawn="1">
          <p15:clr>
            <a:srgbClr val="FBAE40"/>
          </p15:clr>
        </p15:guide>
        <p15:guide id="2" pos="6562" userDrawn="1">
          <p15:clr>
            <a:srgbClr val="FBAE40"/>
          </p15:clr>
        </p15:guide>
        <p15:guide id="3" orient="horz" pos="3861">
          <p15:clr>
            <a:srgbClr val="FBAE40"/>
          </p15:clr>
        </p15:guide>
        <p15:guide id="4" orient="horz" pos="73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86F6A68A-AE0A-4175-A5B1-DDE04AE02C42}"/>
              </a:ext>
            </a:extLst>
          </p:cNvPr>
          <p:cNvSpPr>
            <a:spLocks noGrp="1"/>
          </p:cNvSpPr>
          <p:nvPr>
            <p:ph type="pic" sz="quarter" idx="10"/>
          </p:nvPr>
        </p:nvSpPr>
        <p:spPr>
          <a:xfrm>
            <a:off x="0" y="0"/>
            <a:ext cx="12192000" cy="6858000"/>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2808315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6" name="Platshållare för bild 9">
            <a:extLst>
              <a:ext uri="{FF2B5EF4-FFF2-40B4-BE49-F238E27FC236}">
                <a16:creationId xmlns:a16="http://schemas.microsoft.com/office/drawing/2014/main" id="{A3940FB8-56C2-4640-90D1-40DD4B63A06F}"/>
              </a:ext>
            </a:extLst>
          </p:cNvPr>
          <p:cNvSpPr>
            <a:spLocks noGrp="1"/>
          </p:cNvSpPr>
          <p:nvPr>
            <p:ph type="pic" sz="quarter" idx="13"/>
          </p:nvPr>
        </p:nvSpPr>
        <p:spPr>
          <a:xfrm>
            <a:off x="803275" y="1665288"/>
            <a:ext cx="10585450" cy="4691062"/>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3640273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1">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58A24275-663F-44E4-96F3-FF9C308016BC}"/>
              </a:ext>
            </a:extLst>
          </p:cNvPr>
          <p:cNvSpPr>
            <a:spLocks noGrp="1"/>
          </p:cNvSpPr>
          <p:nvPr>
            <p:ph type="dt" sz="half" idx="10"/>
          </p:nvPr>
        </p:nvSpPr>
        <p:spPr/>
        <p:txBody>
          <a:bodyPr/>
          <a:lstStyle/>
          <a:p>
            <a:r>
              <a:rPr lang="sv-SE"/>
              <a:t>Region Halland  │</a:t>
            </a:r>
          </a:p>
        </p:txBody>
      </p:sp>
      <p:sp>
        <p:nvSpPr>
          <p:cNvPr id="9" name="Platshållare för sidfot 8">
            <a:extLst>
              <a:ext uri="{FF2B5EF4-FFF2-40B4-BE49-F238E27FC236}">
                <a16:creationId xmlns:a16="http://schemas.microsoft.com/office/drawing/2014/main" id="{90CA8896-D002-4895-96C3-D957ECD5A120}"/>
              </a:ext>
            </a:extLst>
          </p:cNvPr>
          <p:cNvSpPr>
            <a:spLocks noGrp="1"/>
          </p:cNvSpPr>
          <p:nvPr>
            <p:ph type="ftr" sz="quarter" idx="11"/>
          </p:nvPr>
        </p:nvSpPr>
        <p:spPr/>
        <p:txBody>
          <a:bodyPr/>
          <a:lstStyle/>
          <a:p>
            <a:r>
              <a:rPr lang="sv-SE"/>
              <a:t>Halland – Bästa livsplatsen</a:t>
            </a:r>
          </a:p>
        </p:txBody>
      </p:sp>
      <p:sp>
        <p:nvSpPr>
          <p:cNvPr id="10" name="Platshållare för bildnummer 9">
            <a:extLst>
              <a:ext uri="{FF2B5EF4-FFF2-40B4-BE49-F238E27FC236}">
                <a16:creationId xmlns:a16="http://schemas.microsoft.com/office/drawing/2014/main" id="{AE6A284B-7F89-469B-A856-0079298F2B7D}"/>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4104483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239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DE6E2B-F46F-401B-AD55-1351DAEC1E81}"/>
              </a:ext>
            </a:extLst>
          </p:cNvPr>
          <p:cNvSpPr>
            <a:spLocks noGrp="1"/>
          </p:cNvSpPr>
          <p:nvPr>
            <p:ph type="title" hasCustomPrompt="1"/>
          </p:nvPr>
        </p:nvSpPr>
        <p:spPr>
          <a:xfrm>
            <a:off x="803275" y="4568825"/>
            <a:ext cx="10585449" cy="787356"/>
          </a:xfrm>
        </p:spPr>
        <p:txBody>
          <a:bodyPr anchor="t" anchorCtr="0"/>
          <a:lstStyle>
            <a:lvl1pPr algn="ctr">
              <a:lnSpc>
                <a:spcPct val="100000"/>
              </a:lnSpc>
              <a:defRPr sz="1500" b="0" spc="0" baseline="0"/>
            </a:lvl1pPr>
          </a:lstStyle>
          <a:p>
            <a:r>
              <a:rPr lang="sv-SE"/>
              <a:t>Föredragshållarens namn, titel │ Förvaltning │epost@regionhalland.se (Skriv in dina uppgifter och infoga det långa strecket som du hittar under fliken Infoga och knappen Symbol)</a:t>
            </a:r>
          </a:p>
        </p:txBody>
      </p:sp>
      <p:pic>
        <p:nvPicPr>
          <p:cNvPr id="6" name="Bildobjekt 5">
            <a:extLst>
              <a:ext uri="{FF2B5EF4-FFF2-40B4-BE49-F238E27FC236}">
                <a16:creationId xmlns:a16="http://schemas.microsoft.com/office/drawing/2014/main" id="{CA3F7553-A89C-4290-B069-18191A72306E}"/>
              </a:ext>
            </a:extLst>
          </p:cNvPr>
          <p:cNvPicPr>
            <a:picLocks noChangeAspect="1"/>
          </p:cNvPicPr>
          <p:nvPr userDrawn="1"/>
        </p:nvPicPr>
        <p:blipFill>
          <a:blip r:embed="rId2"/>
          <a:srcRect/>
          <a:stretch/>
        </p:blipFill>
        <p:spPr>
          <a:xfrm>
            <a:off x="3810000" y="2746867"/>
            <a:ext cx="4572000" cy="983462"/>
          </a:xfrm>
          <a:prstGeom prst="rect">
            <a:avLst/>
          </a:prstGeom>
        </p:spPr>
      </p:pic>
    </p:spTree>
    <p:extLst>
      <p:ext uri="{BB962C8B-B14F-4D97-AF65-F5344CB8AC3E}">
        <p14:creationId xmlns:p14="http://schemas.microsoft.com/office/powerpoint/2010/main" val="17207990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bild">
    <p:bg>
      <p:bgPr>
        <a:solidFill>
          <a:schemeClr val="bg2"/>
        </a:solidFill>
        <a:effectLst/>
      </p:bgPr>
    </p:bg>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D30A8F9D-AE71-9E3D-AA08-BFFA693C51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2901" y="4734000"/>
            <a:ext cx="3429099" cy="2124000"/>
          </a:xfrm>
          <a:prstGeom prst="rect">
            <a:avLst/>
          </a:prstGeom>
        </p:spPr>
      </p:pic>
      <p:pic>
        <p:nvPicPr>
          <p:cNvPr id="11" name="Bild 10">
            <a:extLst>
              <a:ext uri="{FF2B5EF4-FFF2-40B4-BE49-F238E27FC236}">
                <a16:creationId xmlns:a16="http://schemas.microsoft.com/office/drawing/2014/main" id="{23448700-5221-CA86-3E25-08F7526DE59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11"/>
            <a:ext cx="3204000" cy="2611143"/>
          </a:xfrm>
          <a:prstGeom prst="rect">
            <a:avLst/>
          </a:prstGeom>
        </p:spPr>
      </p:pic>
      <p:sp>
        <p:nvSpPr>
          <p:cNvPr id="2" name="Rubrik 1"/>
          <p:cNvSpPr>
            <a:spLocks noGrp="1"/>
          </p:cNvSpPr>
          <p:nvPr>
            <p:ph type="title" hasCustomPrompt="1"/>
          </p:nvPr>
        </p:nvSpPr>
        <p:spPr>
          <a:xfrm>
            <a:off x="1955800" y="2311288"/>
            <a:ext cx="8280400" cy="2160000"/>
          </a:xfrm>
        </p:spPr>
        <p:txBody>
          <a:bodyPr anchor="t" anchorCtr="0"/>
          <a:lstStyle>
            <a:lvl1pPr algn="ctr">
              <a:lnSpc>
                <a:spcPct val="100000"/>
              </a:lnSpc>
              <a:defRPr sz="3200" spc="0" baseline="0"/>
            </a:lvl1pPr>
          </a:lstStyle>
          <a:p>
            <a:r>
              <a:rPr lang="sv-SE"/>
              <a:t>Klicka här för att lägga till avsnittsrubrik</a:t>
            </a:r>
          </a:p>
        </p:txBody>
      </p:sp>
    </p:spTree>
    <p:extLst>
      <p:ext uri="{BB962C8B-B14F-4D97-AF65-F5344CB8AC3E}">
        <p14:creationId xmlns:p14="http://schemas.microsoft.com/office/powerpoint/2010/main" val="23716345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232">
          <p15:clr>
            <a:srgbClr val="FBAE40"/>
          </p15:clr>
        </p15:guide>
        <p15:guide id="2" pos="6448">
          <p15:clr>
            <a:srgbClr val="FBAE40"/>
          </p15:clr>
        </p15:guide>
        <p15:guide id="3" orient="horz" pos="2659">
          <p15:clr>
            <a:srgbClr val="FBAE40"/>
          </p15:clr>
        </p15:guide>
        <p15:guide id="4" orient="horz" pos="118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itatbild 1">
    <p:bg>
      <p:bgPr>
        <a:solidFill>
          <a:srgbClr val="E5F2E5"/>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602623" y="1431068"/>
            <a:ext cx="557172" cy="439873"/>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743075" y="1963376"/>
            <a:ext cx="8705852" cy="3256324"/>
          </a:xfrm>
        </p:spPr>
        <p:txBody>
          <a:bodyPr/>
          <a:lstStyle>
            <a:lvl1pPr marL="0" indent="0">
              <a:spcBef>
                <a:spcPts val="0"/>
              </a:spcBef>
              <a:buNone/>
              <a:defRPr sz="3000"/>
            </a:lvl1pPr>
          </a:lstStyle>
          <a:p>
            <a:pPr lvl="0"/>
            <a:r>
              <a:rPr lang="sv-SE"/>
              <a:t>Klicka här för att ändra format på bakgrundstexten</a:t>
            </a:r>
          </a:p>
        </p:txBody>
      </p:sp>
    </p:spTree>
    <p:extLst>
      <p:ext uri="{BB962C8B-B14F-4D97-AF65-F5344CB8AC3E}">
        <p14:creationId xmlns:p14="http://schemas.microsoft.com/office/powerpoint/2010/main" val="3826323791"/>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itatbild 2">
    <p:bg>
      <p:bgPr>
        <a:solidFill>
          <a:schemeClr val="tx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602623" y="1431068"/>
            <a:ext cx="557172" cy="439873"/>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743075" y="1963376"/>
            <a:ext cx="8705852" cy="3256324"/>
          </a:xfrm>
        </p:spPr>
        <p:txBody>
          <a:bodyPr/>
          <a:lstStyle>
            <a:lvl1pPr marL="0" indent="0">
              <a:spcBef>
                <a:spcPts val="0"/>
              </a:spcBef>
              <a:buNone/>
              <a:defRPr sz="30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3728675077"/>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1">
    <p:bg>
      <p:bgRef idx="1001">
        <a:schemeClr val="bg1"/>
      </p:bgRef>
    </p:bg>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F7647F4-81EF-45D6-8BAD-673F18475109}"/>
              </a:ext>
            </a:extLst>
          </p:cNvPr>
          <p:cNvSpPr>
            <a:spLocks noGrp="1"/>
          </p:cNvSpPr>
          <p:nvPr>
            <p:ph sz="quarter" idx="13"/>
          </p:nvPr>
        </p:nvSpPr>
        <p:spPr>
          <a:xfrm>
            <a:off x="803275" y="1665288"/>
            <a:ext cx="1058545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datum 5">
            <a:extLst>
              <a:ext uri="{FF2B5EF4-FFF2-40B4-BE49-F238E27FC236}">
                <a16:creationId xmlns:a16="http://schemas.microsoft.com/office/drawing/2014/main" id="{9D37F3D7-35B5-4B45-825B-0A1C551FF00D}"/>
              </a:ext>
            </a:extLst>
          </p:cNvPr>
          <p:cNvSpPr>
            <a:spLocks noGrp="1"/>
          </p:cNvSpPr>
          <p:nvPr>
            <p:ph type="dt" sz="half" idx="14"/>
          </p:nvPr>
        </p:nvSpPr>
        <p:spPr bwMode="white"/>
        <p:txBody>
          <a:bodyPr/>
          <a:lstStyle/>
          <a:p>
            <a:r>
              <a:rPr lang="sv-SE"/>
              <a:t>Region Halland  │</a:t>
            </a:r>
          </a:p>
        </p:txBody>
      </p:sp>
      <p:sp>
        <p:nvSpPr>
          <p:cNvPr id="11" name="Platshållare för sidfot 10">
            <a:extLst>
              <a:ext uri="{FF2B5EF4-FFF2-40B4-BE49-F238E27FC236}">
                <a16:creationId xmlns:a16="http://schemas.microsoft.com/office/drawing/2014/main" id="{76BFA326-99F1-4A76-BDD4-E7F51BA5D48A}"/>
              </a:ext>
            </a:extLst>
          </p:cNvPr>
          <p:cNvSpPr>
            <a:spLocks noGrp="1"/>
          </p:cNvSpPr>
          <p:nvPr>
            <p:ph type="ftr" sz="quarter" idx="15"/>
          </p:nvPr>
        </p:nvSpPr>
        <p:spPr bwMode="white"/>
        <p:txBody>
          <a:bodyPr/>
          <a:lstStyle/>
          <a:p>
            <a:r>
              <a:rPr lang="sv-SE"/>
              <a:t>Halland – Bästa livsplatsen</a:t>
            </a:r>
          </a:p>
        </p:txBody>
      </p:sp>
      <p:sp>
        <p:nvSpPr>
          <p:cNvPr id="12" name="Platshållare för bildnummer 11">
            <a:extLst>
              <a:ext uri="{FF2B5EF4-FFF2-40B4-BE49-F238E27FC236}">
                <a16:creationId xmlns:a16="http://schemas.microsoft.com/office/drawing/2014/main" id="{67044490-FB95-4FEE-84F1-301EDC81E40D}"/>
              </a:ext>
            </a:extLst>
          </p:cNvPr>
          <p:cNvSpPr>
            <a:spLocks noGrp="1"/>
          </p:cNvSpPr>
          <p:nvPr>
            <p:ph type="sldNum" sz="quarter" idx="16"/>
          </p:nvPr>
        </p:nvSpPr>
        <p:spPr bwMode="white"/>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47443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nehåll 2">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803275" y="1665288"/>
            <a:ext cx="5181600" cy="45354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hasCustomPrompt="1"/>
          </p:nvPr>
        </p:nvSpPr>
        <p:spPr>
          <a:xfrm>
            <a:off x="6207123" y="1665288"/>
            <a:ext cx="5181601" cy="45354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datum 9">
            <a:extLst>
              <a:ext uri="{FF2B5EF4-FFF2-40B4-BE49-F238E27FC236}">
                <a16:creationId xmlns:a16="http://schemas.microsoft.com/office/drawing/2014/main" id="{FC99E9B6-4316-4D55-9FC8-D01B04066995}"/>
              </a:ext>
            </a:extLst>
          </p:cNvPr>
          <p:cNvSpPr>
            <a:spLocks noGrp="1"/>
          </p:cNvSpPr>
          <p:nvPr>
            <p:ph type="dt" sz="half" idx="14"/>
          </p:nvPr>
        </p:nvSpPr>
        <p:spPr/>
        <p:txBody>
          <a:bodyPr/>
          <a:lstStyle/>
          <a:p>
            <a:r>
              <a:rPr lang="sv-SE"/>
              <a:t>Region Halland  │</a:t>
            </a:r>
          </a:p>
        </p:txBody>
      </p:sp>
      <p:sp>
        <p:nvSpPr>
          <p:cNvPr id="12" name="Platshållare för sidfot 11">
            <a:extLst>
              <a:ext uri="{FF2B5EF4-FFF2-40B4-BE49-F238E27FC236}">
                <a16:creationId xmlns:a16="http://schemas.microsoft.com/office/drawing/2014/main" id="{BE053D03-F9D5-442E-995F-476B49D93039}"/>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F9CDD7C4-4EF3-4271-93C1-E8915FBC0DF0}"/>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3971085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3">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818522" y="1669934"/>
            <a:ext cx="5157787"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hasCustomPrompt="1"/>
          </p:nvPr>
        </p:nvSpPr>
        <p:spPr>
          <a:xfrm>
            <a:off x="818522" y="2245934"/>
            <a:ext cx="5157787" cy="39437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hasCustomPrompt="1"/>
          </p:nvPr>
        </p:nvSpPr>
        <p:spPr>
          <a:xfrm>
            <a:off x="6193466" y="1669934"/>
            <a:ext cx="5183188"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hasCustomPrompt="1"/>
          </p:nvPr>
        </p:nvSpPr>
        <p:spPr>
          <a:xfrm>
            <a:off x="6193466" y="2245934"/>
            <a:ext cx="5183188" cy="39437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Rubrik 9"/>
          <p:cNvSpPr>
            <a:spLocks noGrp="1"/>
          </p:cNvSpPr>
          <p:nvPr>
            <p:ph type="title"/>
          </p:nvPr>
        </p:nvSpPr>
        <p:spPr/>
        <p:txBody>
          <a:bodyPr/>
          <a:lstStyle/>
          <a:p>
            <a:r>
              <a:rPr lang="sv-SE"/>
              <a:t>Klicka här för att ändra mall för rubrikformat</a:t>
            </a:r>
          </a:p>
        </p:txBody>
      </p:sp>
      <p:sp>
        <p:nvSpPr>
          <p:cNvPr id="2" name="Platshållare för datum 1">
            <a:extLst>
              <a:ext uri="{FF2B5EF4-FFF2-40B4-BE49-F238E27FC236}">
                <a16:creationId xmlns:a16="http://schemas.microsoft.com/office/drawing/2014/main" id="{750D082F-3C1F-44A5-9E64-6D4246073C2E}"/>
              </a:ext>
            </a:extLst>
          </p:cNvPr>
          <p:cNvSpPr>
            <a:spLocks noGrp="1"/>
          </p:cNvSpPr>
          <p:nvPr>
            <p:ph type="dt" sz="half" idx="10"/>
          </p:nvPr>
        </p:nvSpPr>
        <p:spPr/>
        <p:txBody>
          <a:bodyPr/>
          <a:lstStyle/>
          <a:p>
            <a:r>
              <a:rPr lang="sv-SE"/>
              <a:t>Region Halland  │</a:t>
            </a:r>
          </a:p>
        </p:txBody>
      </p:sp>
      <p:sp>
        <p:nvSpPr>
          <p:cNvPr id="11" name="Platshållare för sidfot 10">
            <a:extLst>
              <a:ext uri="{FF2B5EF4-FFF2-40B4-BE49-F238E27FC236}">
                <a16:creationId xmlns:a16="http://schemas.microsoft.com/office/drawing/2014/main" id="{9E5CE21A-6727-428F-844A-758932147FD8}"/>
              </a:ext>
            </a:extLst>
          </p:cNvPr>
          <p:cNvSpPr>
            <a:spLocks noGrp="1"/>
          </p:cNvSpPr>
          <p:nvPr>
            <p:ph type="ftr" sz="quarter" idx="11"/>
          </p:nvPr>
        </p:nvSpPr>
        <p:spPr/>
        <p:txBody>
          <a:bodyPr/>
          <a:lstStyle/>
          <a:p>
            <a:r>
              <a:rPr lang="sv-SE"/>
              <a:t>Halland – Bästa livsplatsen</a:t>
            </a:r>
          </a:p>
        </p:txBody>
      </p:sp>
      <p:sp>
        <p:nvSpPr>
          <p:cNvPr id="12" name="Platshållare för bildnummer 11">
            <a:extLst>
              <a:ext uri="{FF2B5EF4-FFF2-40B4-BE49-F238E27FC236}">
                <a16:creationId xmlns:a16="http://schemas.microsoft.com/office/drawing/2014/main" id="{9DD0B0D3-F2A8-43C2-8C85-8CF92FBDD80C}"/>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921199519"/>
      </p:ext>
    </p:extLst>
  </p:cSld>
  <p:clrMapOvr>
    <a:masterClrMapping/>
  </p:clrMapOvr>
  <p:extLst>
    <p:ext uri="{DCECCB84-F9BA-43D5-87BE-67443E8EF086}">
      <p15:sldGuideLst xmlns:p15="http://schemas.microsoft.com/office/powerpoint/2012/main">
        <p15:guide id="1" orient="horz" pos="141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innehåll 4">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803275" y="1665288"/>
            <a:ext cx="4860000" cy="45354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6528468"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04B00C84-15CD-4D29-82EB-513EE7D2A4F9}"/>
              </a:ext>
            </a:extLst>
          </p:cNvPr>
          <p:cNvSpPr>
            <a:spLocks noGrp="1"/>
          </p:cNvSpPr>
          <p:nvPr>
            <p:ph type="dt" sz="half" idx="14"/>
          </p:nvPr>
        </p:nvSpPr>
        <p:spPr/>
        <p:txBody>
          <a:bodyPr/>
          <a:lstStyle/>
          <a:p>
            <a:r>
              <a:rPr lang="sv-SE"/>
              <a:t>Region Halland  │</a:t>
            </a:r>
          </a:p>
        </p:txBody>
      </p:sp>
      <p:sp>
        <p:nvSpPr>
          <p:cNvPr id="12" name="Platshållare för sidfot 11">
            <a:extLst>
              <a:ext uri="{FF2B5EF4-FFF2-40B4-BE49-F238E27FC236}">
                <a16:creationId xmlns:a16="http://schemas.microsoft.com/office/drawing/2014/main" id="{7448DF46-7649-467F-B1E5-58AF5E0E9F15}"/>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3DB975B3-BD96-4FE1-9A69-7C15E66D9FE4}"/>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98242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innehåll 5">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6528468" y="1665288"/>
            <a:ext cx="4860257" cy="45354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803275"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69BC6E56-4BB3-4033-961C-0FECDDD686C6}"/>
              </a:ext>
            </a:extLst>
          </p:cNvPr>
          <p:cNvSpPr>
            <a:spLocks noGrp="1"/>
          </p:cNvSpPr>
          <p:nvPr>
            <p:ph type="dt" sz="half" idx="14"/>
          </p:nvPr>
        </p:nvSpPr>
        <p:spPr/>
        <p:txBody>
          <a:bodyPr/>
          <a:lstStyle/>
          <a:p>
            <a:r>
              <a:rPr lang="sv-SE"/>
              <a:t>Region Halland  │</a:t>
            </a:r>
          </a:p>
        </p:txBody>
      </p:sp>
      <p:sp>
        <p:nvSpPr>
          <p:cNvPr id="12" name="Platshållare för sidfot 11">
            <a:extLst>
              <a:ext uri="{FF2B5EF4-FFF2-40B4-BE49-F238E27FC236}">
                <a16:creationId xmlns:a16="http://schemas.microsoft.com/office/drawing/2014/main" id="{7C6EE110-A186-43E0-832C-910A9C7A5CDD}"/>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C6F5F072-3570-4698-9ED3-6CB1A4E9B837}"/>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728408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8002AD-990B-465A-9AD4-9F17CBE89EC0}"/>
              </a:ext>
            </a:extLst>
          </p:cNvPr>
          <p:cNvSpPr/>
          <p:nvPr userDrawn="1"/>
        </p:nvSpPr>
        <p:spPr>
          <a:xfrm>
            <a:off x="0" y="6345237"/>
            <a:ext cx="12192000" cy="512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p:cNvSpPr>
            <a:spLocks noGrp="1"/>
          </p:cNvSpPr>
          <p:nvPr>
            <p:ph type="title"/>
          </p:nvPr>
        </p:nvSpPr>
        <p:spPr>
          <a:xfrm>
            <a:off x="803275" y="333375"/>
            <a:ext cx="10585449" cy="1296000"/>
          </a:xfrm>
          <a:prstGeom prst="rect">
            <a:avLst/>
          </a:prstGeom>
        </p:spPr>
        <p:txBody>
          <a:bodyPr vert="horz" lIns="0" tIns="0" rIns="0" bIns="0" rtlCol="0" anchor="ctr">
            <a:noAutofit/>
          </a:bodyPr>
          <a:lstStyle/>
          <a:p>
            <a:r>
              <a:rPr lang="sv-SE"/>
              <a:t>Klicka här för att ändra format</a:t>
            </a:r>
          </a:p>
        </p:txBody>
      </p:sp>
      <p:sp>
        <p:nvSpPr>
          <p:cNvPr id="3" name="Platshållare för text 2"/>
          <p:cNvSpPr>
            <a:spLocks noGrp="1"/>
          </p:cNvSpPr>
          <p:nvPr>
            <p:ph type="body" idx="1"/>
          </p:nvPr>
        </p:nvSpPr>
        <p:spPr>
          <a:xfrm>
            <a:off x="803275" y="1665288"/>
            <a:ext cx="10585450" cy="4535487"/>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a:p>
            <a:pPr lvl="5"/>
            <a:r>
              <a:rPr lang="sv-SE"/>
              <a:t>Nivå sex</a:t>
            </a:r>
          </a:p>
          <a:p>
            <a:pPr lvl="6"/>
            <a:r>
              <a:rPr lang="sv-SE"/>
              <a:t>Nivå sju</a:t>
            </a:r>
          </a:p>
          <a:p>
            <a:pPr lvl="7"/>
            <a:r>
              <a:rPr lang="sv-SE"/>
              <a:t>Nivå åtta</a:t>
            </a:r>
          </a:p>
          <a:p>
            <a:pPr lvl="8"/>
            <a:r>
              <a:rPr lang="sv-SE"/>
              <a:t>Nivå nio</a:t>
            </a:r>
          </a:p>
        </p:txBody>
      </p:sp>
      <p:sp>
        <p:nvSpPr>
          <p:cNvPr id="4" name="Platshållare för datum 3"/>
          <p:cNvSpPr>
            <a:spLocks noGrp="1"/>
          </p:cNvSpPr>
          <p:nvPr>
            <p:ph type="dt" sz="half" idx="2"/>
          </p:nvPr>
        </p:nvSpPr>
        <p:spPr bwMode="white">
          <a:xfrm>
            <a:off x="9781032" y="6452047"/>
            <a:ext cx="1440000" cy="324000"/>
          </a:xfrm>
          <a:prstGeom prst="rect">
            <a:avLst/>
          </a:prstGeom>
        </p:spPr>
        <p:txBody>
          <a:bodyPr vert="horz" lIns="0" tIns="0" rIns="0" bIns="0" rtlCol="0" anchor="ctr"/>
          <a:lstStyle>
            <a:lvl1pPr algn="r">
              <a:defRPr sz="1200" b="1">
                <a:solidFill>
                  <a:schemeClr val="bg1"/>
                </a:solidFill>
              </a:defRPr>
            </a:lvl1pPr>
          </a:lstStyle>
          <a:p>
            <a:r>
              <a:rPr lang="sv-SE"/>
              <a:t>Region Halland  │</a:t>
            </a:r>
          </a:p>
        </p:txBody>
      </p:sp>
      <p:sp>
        <p:nvSpPr>
          <p:cNvPr id="5" name="Platshållare för sidfot 4"/>
          <p:cNvSpPr>
            <a:spLocks noGrp="1"/>
          </p:cNvSpPr>
          <p:nvPr>
            <p:ph type="ftr" sz="quarter" idx="3"/>
          </p:nvPr>
        </p:nvSpPr>
        <p:spPr bwMode="white">
          <a:xfrm>
            <a:off x="809625" y="6452047"/>
            <a:ext cx="4114800" cy="324000"/>
          </a:xfrm>
          <a:prstGeom prst="rect">
            <a:avLst/>
          </a:prstGeom>
        </p:spPr>
        <p:txBody>
          <a:bodyPr vert="horz" lIns="0" tIns="0" rIns="0" bIns="0" rtlCol="0" anchor="ctr"/>
          <a:lstStyle>
            <a:lvl1pPr algn="l">
              <a:defRPr sz="1200" b="1">
                <a:solidFill>
                  <a:schemeClr val="bg1"/>
                </a:solidFill>
              </a:defRPr>
            </a:lvl1pPr>
          </a:lstStyle>
          <a:p>
            <a:r>
              <a:rPr lang="sv-SE"/>
              <a:t>Halland – Bästa livsplatsen</a:t>
            </a:r>
          </a:p>
        </p:txBody>
      </p:sp>
      <p:sp>
        <p:nvSpPr>
          <p:cNvPr id="6" name="Platshållare för bildnummer 5"/>
          <p:cNvSpPr>
            <a:spLocks noGrp="1"/>
          </p:cNvSpPr>
          <p:nvPr>
            <p:ph type="sldNum" sz="quarter" idx="4"/>
          </p:nvPr>
        </p:nvSpPr>
        <p:spPr bwMode="white">
          <a:xfrm>
            <a:off x="11227469" y="6452047"/>
            <a:ext cx="216000" cy="324000"/>
          </a:xfrm>
          <a:prstGeom prst="rect">
            <a:avLst/>
          </a:prstGeom>
        </p:spPr>
        <p:txBody>
          <a:bodyPr vert="horz" lIns="0" tIns="0" rIns="0" bIns="0" rtlCol="0" anchor="ctr"/>
          <a:lstStyle>
            <a:lvl1pPr algn="l">
              <a:defRPr sz="1200" b="1">
                <a:solidFill>
                  <a:schemeClr val="bg1"/>
                </a:solidFill>
              </a:defRPr>
            </a:lvl1pPr>
          </a:lstStyle>
          <a:p>
            <a:fld id="{E8645303-2AAE-45D1-913A-B06AE6474513}" type="slidenum">
              <a:rPr lang="sv-SE" smtClean="0"/>
              <a:pPr/>
              <a:t>‹#›</a:t>
            </a:fld>
            <a:endParaRPr lang="sv-SE"/>
          </a:p>
        </p:txBody>
      </p:sp>
    </p:spTree>
    <p:extLst>
      <p:ext uri="{BB962C8B-B14F-4D97-AF65-F5344CB8AC3E}">
        <p14:creationId xmlns:p14="http://schemas.microsoft.com/office/powerpoint/2010/main" val="387152527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1"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hf hdr="0"/>
  <p:txStyles>
    <p:title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p:titleStyle>
    <p:body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06">
          <p15:clr>
            <a:srgbClr val="F26B43"/>
          </p15:clr>
        </p15:guide>
        <p15:guide id="4" pos="7174">
          <p15:clr>
            <a:srgbClr val="F26B43"/>
          </p15:clr>
        </p15:guide>
        <p15:guide id="6" orient="horz" pos="3997" userDrawn="1">
          <p15:clr>
            <a:srgbClr val="F26B43"/>
          </p15:clr>
        </p15:guide>
        <p15:guide id="8" orient="horz" pos="1049">
          <p15:clr>
            <a:srgbClr val="F26B43"/>
          </p15:clr>
        </p15:guide>
        <p15:guide id="9" orient="horz" pos="21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2.emf"/><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mailto:gerd.almquist-tangen@regionhalland.se"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63EA34-CB00-4690-8DF9-CDA85DE5103F}"/>
              </a:ext>
            </a:extLst>
          </p:cNvPr>
          <p:cNvSpPr>
            <a:spLocks noGrp="1"/>
          </p:cNvSpPr>
          <p:nvPr>
            <p:ph type="ctrTitle"/>
          </p:nvPr>
        </p:nvSpPr>
        <p:spPr>
          <a:xfrm>
            <a:off x="1774825" y="2386691"/>
            <a:ext cx="8642350" cy="1152151"/>
          </a:xfrm>
        </p:spPr>
        <p:txBody>
          <a:bodyPr/>
          <a:lstStyle/>
          <a:p>
            <a:r>
              <a:rPr lang="sv-SE" sz="3600" kern="0">
                <a:ea typeface="Times New Roman" panose="02020603050405020304" pitchFamily="18" charset="0"/>
                <a:cs typeface="Arial"/>
              </a:rPr>
              <a:t>Välkommen till barnhälsovårdens</a:t>
            </a:r>
            <a:br>
              <a:rPr lang="sv-SE" sz="3600" kern="0">
                <a:ea typeface="Times New Roman" panose="02020603050405020304" pitchFamily="18" charset="0"/>
                <a:cs typeface="Arial"/>
              </a:rPr>
            </a:br>
            <a:r>
              <a:rPr lang="sv-SE" sz="3600" kern="0">
                <a:ea typeface="Times New Roman" panose="02020603050405020304" pitchFamily="18" charset="0"/>
                <a:cs typeface="Arial"/>
              </a:rPr>
              <a:t>föräldragruppsverksamhet</a:t>
            </a:r>
            <a:br>
              <a:rPr lang="sv-SE" sz="3600" kern="0">
                <a:ea typeface="Times New Roman" panose="02020603050405020304" pitchFamily="18" charset="0"/>
              </a:rPr>
            </a:br>
            <a:br>
              <a:rPr lang="sv-SE" sz="2000"/>
            </a:br>
            <a:r>
              <a:rPr lang="sv-SE" sz="2000">
                <a:cs typeface="Arial"/>
              </a:rPr>
              <a:t> </a:t>
            </a:r>
            <a:endParaRPr lang="en-US"/>
          </a:p>
        </p:txBody>
      </p:sp>
      <p:sp>
        <p:nvSpPr>
          <p:cNvPr id="4" name="Platshållare för datum 3"/>
          <p:cNvSpPr>
            <a:spLocks noGrp="1"/>
          </p:cNvSpPr>
          <p:nvPr>
            <p:ph type="dt" sz="half" idx="4294967295"/>
          </p:nvPr>
        </p:nvSpPr>
        <p:spPr>
          <a:xfrm>
            <a:off x="0" y="6356350"/>
            <a:ext cx="1800225" cy="323850"/>
          </a:xfrm>
        </p:spPr>
        <p:txBody>
          <a:bodyPr/>
          <a:lstStyle/>
          <a:p>
            <a:r>
              <a:rPr lang="sv-SE"/>
              <a:t>Region Halland  │</a:t>
            </a:r>
          </a:p>
        </p:txBody>
      </p:sp>
      <p:sp>
        <p:nvSpPr>
          <p:cNvPr id="5" name="Platshållare för sidfot 4"/>
          <p:cNvSpPr>
            <a:spLocks noGrp="1"/>
          </p:cNvSpPr>
          <p:nvPr>
            <p:ph type="ftr" sz="quarter" idx="4294967295"/>
          </p:nvPr>
        </p:nvSpPr>
        <p:spPr>
          <a:xfrm>
            <a:off x="0" y="6356350"/>
            <a:ext cx="4114800" cy="323850"/>
          </a:xfrm>
        </p:spPr>
        <p:txBody>
          <a:bodyPr/>
          <a:lstStyle/>
          <a:p>
            <a:r>
              <a:rPr lang="sv-SE"/>
              <a:t>Halland – Bästa livsplatsen</a:t>
            </a:r>
          </a:p>
        </p:txBody>
      </p:sp>
      <p:sp>
        <p:nvSpPr>
          <p:cNvPr id="6" name="Platshållare för bildnummer 5"/>
          <p:cNvSpPr>
            <a:spLocks noGrp="1"/>
          </p:cNvSpPr>
          <p:nvPr>
            <p:ph type="sldNum" sz="quarter" idx="4294967295"/>
          </p:nvPr>
        </p:nvSpPr>
        <p:spPr>
          <a:xfrm>
            <a:off x="8077200" y="6356350"/>
            <a:ext cx="4114800" cy="323850"/>
          </a:xfrm>
        </p:spPr>
        <p:txBody>
          <a:bodyPr/>
          <a:lstStyle/>
          <a:p>
            <a:fld id="{E8645303-2AAE-45D1-913A-B06AE6474513}" type="slidenum">
              <a:rPr lang="sv-SE" smtClean="0"/>
              <a:t>1</a:t>
            </a:fld>
            <a:endParaRPr lang="sv-SE"/>
          </a:p>
        </p:txBody>
      </p:sp>
    </p:spTree>
    <p:extLst>
      <p:ext uri="{BB962C8B-B14F-4D97-AF65-F5344CB8AC3E}">
        <p14:creationId xmlns:p14="http://schemas.microsoft.com/office/powerpoint/2010/main" val="1659498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6A3DC1-5492-385B-2E1D-64BA4B04DECF}"/>
              </a:ext>
            </a:extLst>
          </p:cNvPr>
          <p:cNvSpPr>
            <a:spLocks noGrp="1"/>
          </p:cNvSpPr>
          <p:nvPr>
            <p:ph type="title"/>
          </p:nvPr>
        </p:nvSpPr>
        <p:spPr/>
        <p:txBody>
          <a:bodyPr/>
          <a:lstStyle/>
          <a:p>
            <a:r>
              <a:rPr lang="sv-SE">
                <a:cs typeface="Arial"/>
              </a:rPr>
              <a:t>Barnsäkerhet</a:t>
            </a:r>
            <a:endParaRPr lang="sv-SE"/>
          </a:p>
        </p:txBody>
      </p:sp>
    </p:spTree>
    <p:extLst>
      <p:ext uri="{BB962C8B-B14F-4D97-AF65-F5344CB8AC3E}">
        <p14:creationId xmlns:p14="http://schemas.microsoft.com/office/powerpoint/2010/main" val="2652414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D05D50-1865-CA45-9AB2-99056A2D59DE}"/>
              </a:ext>
            </a:extLst>
          </p:cNvPr>
          <p:cNvSpPr>
            <a:spLocks noGrp="1"/>
          </p:cNvSpPr>
          <p:nvPr>
            <p:ph type="title"/>
          </p:nvPr>
        </p:nvSpPr>
        <p:spPr/>
        <p:txBody>
          <a:bodyPr/>
          <a:lstStyle/>
          <a:p>
            <a:r>
              <a:rPr lang="sv-SE" sz="3600">
                <a:latin typeface="Arial"/>
                <a:cs typeface="Arial"/>
              </a:rPr>
              <a:t>Barnsäkerhet 7-8 månader</a:t>
            </a:r>
            <a:endParaRPr lang="sv-SE">
              <a:latin typeface="Arial"/>
              <a:cs typeface="Arial"/>
            </a:endParaRPr>
          </a:p>
        </p:txBody>
      </p:sp>
      <p:sp>
        <p:nvSpPr>
          <p:cNvPr id="3" name="Platshållare för innehåll 2">
            <a:extLst>
              <a:ext uri="{FF2B5EF4-FFF2-40B4-BE49-F238E27FC236}">
                <a16:creationId xmlns:a16="http://schemas.microsoft.com/office/drawing/2014/main" id="{705F5A47-CA52-D84B-A248-084F1F8C3E21}"/>
              </a:ext>
            </a:extLst>
          </p:cNvPr>
          <p:cNvSpPr>
            <a:spLocks noGrp="1"/>
          </p:cNvSpPr>
          <p:nvPr>
            <p:ph sz="quarter" idx="13"/>
          </p:nvPr>
        </p:nvSpPr>
        <p:spPr>
          <a:xfrm>
            <a:off x="803275" y="1665288"/>
            <a:ext cx="5292725" cy="4535488"/>
          </a:xfrm>
        </p:spPr>
        <p:txBody>
          <a:bodyPr vert="horz" lIns="0" tIns="0" rIns="0" bIns="0" rtlCol="0" anchor="t">
            <a:noAutofit/>
          </a:bodyPr>
          <a:lstStyle/>
          <a:p>
            <a:pPr marL="287655" indent="-287655"/>
            <a:r>
              <a:rPr lang="sv-SE" sz="2000">
                <a:solidFill>
                  <a:srgbClr val="2D2829"/>
                </a:solidFill>
                <a:latin typeface="Arial"/>
                <a:cs typeface="Arial"/>
              </a:rPr>
              <a:t>Lämna aldrig barnen utan uppsikt</a:t>
            </a:r>
            <a:endParaRPr lang="en-US"/>
          </a:p>
          <a:p>
            <a:pPr marL="287655" indent="-287655"/>
            <a:r>
              <a:rPr lang="sv-SE" sz="2000">
                <a:solidFill>
                  <a:srgbClr val="2D2829"/>
                </a:solidFill>
                <a:latin typeface="Arial"/>
                <a:cs typeface="Arial"/>
              </a:rPr>
              <a:t>Barnvagnen – ha den gärna vänd åt dig som förälder</a:t>
            </a:r>
          </a:p>
          <a:p>
            <a:pPr marL="287655" indent="-287655"/>
            <a:r>
              <a:rPr lang="sv-SE">
                <a:solidFill>
                  <a:srgbClr val="2D2829"/>
                </a:solidFill>
                <a:latin typeface="Arial"/>
                <a:cs typeface="Arial"/>
              </a:rPr>
              <a:t>Husets</a:t>
            </a:r>
            <a:r>
              <a:rPr lang="sv-SE" sz="2000">
                <a:solidFill>
                  <a:srgbClr val="2D2829"/>
                </a:solidFill>
                <a:latin typeface="Arial"/>
                <a:cs typeface="Arial"/>
              </a:rPr>
              <a:t> farligaste rum </a:t>
            </a:r>
            <a:br>
              <a:rPr lang="sv-SE" sz="2000">
                <a:latin typeface="Arial" panose="020B0604020202020204" pitchFamily="34" charset="0"/>
                <a:cs typeface="Arial" panose="020B0604020202020204" pitchFamily="34" charset="0"/>
              </a:rPr>
            </a:br>
            <a:r>
              <a:rPr lang="sv-SE" sz="2000">
                <a:solidFill>
                  <a:srgbClr val="2D2829"/>
                </a:solidFill>
                <a:latin typeface="Arial"/>
                <a:cs typeface="Arial"/>
              </a:rPr>
              <a:t>– köket, badrummet, trappor</a:t>
            </a:r>
          </a:p>
          <a:p>
            <a:pPr marL="287655" indent="-287655"/>
            <a:r>
              <a:rPr lang="sv-SE" sz="2000">
                <a:solidFill>
                  <a:srgbClr val="2D2829"/>
                </a:solidFill>
                <a:latin typeface="Arial"/>
                <a:cs typeface="Arial"/>
              </a:rPr>
              <a:t>Brännskador </a:t>
            </a:r>
            <a:r>
              <a:rPr lang="sv-SE" sz="2000">
                <a:latin typeface="Arial"/>
                <a:cs typeface="Arial"/>
              </a:rPr>
              <a:t>– kyl med kallt vatten</a:t>
            </a:r>
            <a:r>
              <a:rPr lang="sv-SE">
                <a:latin typeface="Arial"/>
                <a:cs typeface="Arial"/>
              </a:rPr>
              <a:t> </a:t>
            </a:r>
            <a:endParaRPr lang="sv-SE" sz="2000">
              <a:latin typeface="Arial" panose="020B0604020202020204" pitchFamily="34" charset="0"/>
              <a:cs typeface="Arial" panose="020B0604020202020204" pitchFamily="34" charset="0"/>
            </a:endParaRPr>
          </a:p>
          <a:p>
            <a:pPr marL="287655" indent="-287655"/>
            <a:r>
              <a:rPr lang="sv-SE" sz="2000">
                <a:solidFill>
                  <a:srgbClr val="2D2829"/>
                </a:solidFill>
                <a:latin typeface="Arial"/>
                <a:cs typeface="Arial"/>
              </a:rPr>
              <a:t>Sätta i halsen</a:t>
            </a:r>
          </a:p>
          <a:p>
            <a:pPr marL="287655" indent="-287655"/>
            <a:r>
              <a:rPr lang="sv-SE">
                <a:solidFill>
                  <a:srgbClr val="2D2829"/>
                </a:solidFill>
                <a:latin typeface="Arial"/>
                <a:cs typeface="Arial"/>
              </a:rPr>
              <a:t>Förgiftning </a:t>
            </a:r>
            <a:endParaRPr lang="sv-SE" sz="2000">
              <a:solidFill>
                <a:srgbClr val="2D2829"/>
              </a:solidFill>
              <a:latin typeface="Arial" panose="020B0604020202020204" pitchFamily="34" charset="0"/>
              <a:cs typeface="Arial" panose="020B0604020202020204" pitchFamily="34" charset="0"/>
            </a:endParaRPr>
          </a:p>
          <a:p>
            <a:pPr marL="287655" indent="-287655"/>
            <a:r>
              <a:rPr lang="sv-SE" sz="2000">
                <a:solidFill>
                  <a:srgbClr val="2D2829"/>
                </a:solidFill>
                <a:effectLst/>
                <a:latin typeface="Arial"/>
                <a:cs typeface="Arial"/>
              </a:rPr>
              <a:t>Solskydd: kläder och skugga</a:t>
            </a:r>
          </a:p>
          <a:p>
            <a:pPr marL="287655" indent="-287655"/>
            <a:endParaRPr lang="sv-SE" b="1">
              <a:solidFill>
                <a:srgbClr val="000000"/>
              </a:solidFill>
              <a:cs typeface="Arial" panose="020B0604020202020204"/>
            </a:endParaRPr>
          </a:p>
        </p:txBody>
      </p:sp>
      <p:sp>
        <p:nvSpPr>
          <p:cNvPr id="9" name="textruta 8">
            <a:extLst>
              <a:ext uri="{FF2B5EF4-FFF2-40B4-BE49-F238E27FC236}">
                <a16:creationId xmlns:a16="http://schemas.microsoft.com/office/drawing/2014/main" id="{F6FB1B49-7F10-234D-8F56-DCC15B889156}"/>
              </a:ext>
            </a:extLst>
          </p:cNvPr>
          <p:cNvSpPr txBox="1"/>
          <p:nvPr/>
        </p:nvSpPr>
        <p:spPr>
          <a:xfrm>
            <a:off x="803275" y="6435084"/>
            <a:ext cx="11293308" cy="523220"/>
          </a:xfrm>
          <a:prstGeom prst="rect">
            <a:avLst/>
          </a:prstGeom>
          <a:noFill/>
        </p:spPr>
        <p:txBody>
          <a:bodyPr wrap="square" lIns="91440" tIns="45720" rIns="91440" bIns="45720" rtlCol="0" anchor="t">
            <a:spAutoFit/>
          </a:bodyPr>
          <a:lstStyle/>
          <a:p>
            <a:r>
              <a:rPr lang="sv-SE" sz="1400" b="1">
                <a:solidFill>
                  <a:schemeClr val="bg1"/>
                </a:solidFill>
                <a:latin typeface="Arial"/>
                <a:cs typeface="Arial"/>
              </a:rPr>
              <a:t>Träff</a:t>
            </a:r>
            <a:r>
              <a:rPr lang="sv-SE" sz="1400" b="1" i="0" u="none" strike="noStrike">
                <a:solidFill>
                  <a:schemeClr val="bg1"/>
                </a:solidFill>
                <a:effectLst/>
                <a:latin typeface="Arial"/>
                <a:cs typeface="Arial"/>
              </a:rPr>
              <a:t> 6 (Barnet vid 7-8 månaders ålder)</a:t>
            </a:r>
          </a:p>
          <a:p>
            <a:endParaRPr lang="sv-SE" sz="1400" b="1">
              <a:solidFill>
                <a:schemeClr val="bg1"/>
              </a:solidFill>
              <a:latin typeface="Arial" panose="020B0604020202020204" pitchFamily="34" charset="0"/>
              <a:cs typeface="Arial" panose="020B0604020202020204" pitchFamily="34" charset="0"/>
            </a:endParaRPr>
          </a:p>
        </p:txBody>
      </p:sp>
      <p:pic>
        <p:nvPicPr>
          <p:cNvPr id="10" name="Platshållare för innehåll 5">
            <a:extLst>
              <a:ext uri="{FF2B5EF4-FFF2-40B4-BE49-F238E27FC236}">
                <a16:creationId xmlns:a16="http://schemas.microsoft.com/office/drawing/2014/main" id="{B2729735-BA7A-E446-82A6-106090FC4DE5}"/>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11" name="Bildobjekt 10">
            <a:extLst>
              <a:ext uri="{FF2B5EF4-FFF2-40B4-BE49-F238E27FC236}">
                <a16:creationId xmlns:a16="http://schemas.microsoft.com/office/drawing/2014/main" id="{0B3B923B-6823-0B4C-94CB-54C3EBAE810B}"/>
              </a:ext>
            </a:extLst>
          </p:cNvPr>
          <p:cNvPicPr>
            <a:picLocks noChangeAspect="1"/>
          </p:cNvPicPr>
          <p:nvPr/>
        </p:nvPicPr>
        <p:blipFill>
          <a:blip r:embed="rId4"/>
          <a:stretch>
            <a:fillRect/>
          </a:stretch>
        </p:blipFill>
        <p:spPr>
          <a:xfrm>
            <a:off x="7910753" y="1599040"/>
            <a:ext cx="405360" cy="405360"/>
          </a:xfrm>
          <a:prstGeom prst="rect">
            <a:avLst/>
          </a:prstGeom>
        </p:spPr>
      </p:pic>
      <p:pic>
        <p:nvPicPr>
          <p:cNvPr id="15" name="Bildobjekt 14">
            <a:extLst>
              <a:ext uri="{FF2B5EF4-FFF2-40B4-BE49-F238E27FC236}">
                <a16:creationId xmlns:a16="http://schemas.microsoft.com/office/drawing/2014/main" id="{50B69518-9D83-AD4A-A3EE-DFE4ACBE1B24}"/>
              </a:ext>
            </a:extLst>
          </p:cNvPr>
          <p:cNvPicPr>
            <a:picLocks noChangeAspect="1"/>
          </p:cNvPicPr>
          <p:nvPr/>
        </p:nvPicPr>
        <p:blipFill>
          <a:blip r:embed="rId4"/>
          <a:stretch>
            <a:fillRect/>
          </a:stretch>
        </p:blipFill>
        <p:spPr>
          <a:xfrm>
            <a:off x="8417258" y="1599040"/>
            <a:ext cx="405360" cy="405360"/>
          </a:xfrm>
          <a:prstGeom prst="rect">
            <a:avLst/>
          </a:prstGeom>
        </p:spPr>
      </p:pic>
      <p:sp>
        <p:nvSpPr>
          <p:cNvPr id="12" name="Platshållare för datum 3">
            <a:extLst>
              <a:ext uri="{FF2B5EF4-FFF2-40B4-BE49-F238E27FC236}">
                <a16:creationId xmlns:a16="http://schemas.microsoft.com/office/drawing/2014/main" id="{3DDA3A1C-4564-6C45-AF8A-056D9E8FE359}"/>
              </a:ext>
            </a:extLst>
          </p:cNvPr>
          <p:cNvSpPr>
            <a:spLocks noGrp="1"/>
          </p:cNvSpPr>
          <p:nvPr>
            <p:ph type="dt" sz="half" idx="14"/>
          </p:nvPr>
        </p:nvSpPr>
        <p:spPr>
          <a:xfrm>
            <a:off x="9781032" y="6452047"/>
            <a:ext cx="1440000" cy="324000"/>
          </a:xfrm>
        </p:spPr>
        <p:txBody>
          <a:bodyPr/>
          <a:lstStyle/>
          <a:p>
            <a:r>
              <a:rPr lang="sv-SE"/>
              <a:t>Region Halland  │</a:t>
            </a:r>
          </a:p>
        </p:txBody>
      </p:sp>
      <p:sp>
        <p:nvSpPr>
          <p:cNvPr id="13" name="Platshållare för bildnummer 5">
            <a:extLst>
              <a:ext uri="{FF2B5EF4-FFF2-40B4-BE49-F238E27FC236}">
                <a16:creationId xmlns:a16="http://schemas.microsoft.com/office/drawing/2014/main" id="{E2622A35-8AA4-1F4C-9336-825DC7CD8301}"/>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11</a:t>
            </a:fld>
            <a:endParaRPr lang="sv-SE"/>
          </a:p>
        </p:txBody>
      </p:sp>
      <p:pic>
        <p:nvPicPr>
          <p:cNvPr id="6" name="Bildobjekt 5" descr="En bild som visar tecknad serie, illustration, design&#10;&#10;Automatiskt genererad beskrivning med medelhög exakthet">
            <a:extLst>
              <a:ext uri="{FF2B5EF4-FFF2-40B4-BE49-F238E27FC236}">
                <a16:creationId xmlns:a16="http://schemas.microsoft.com/office/drawing/2014/main" id="{8006491D-2A86-33D9-62E0-D5F11C473594}"/>
              </a:ext>
            </a:extLst>
          </p:cNvPr>
          <p:cNvPicPr>
            <a:picLocks noChangeAspect="1"/>
          </p:cNvPicPr>
          <p:nvPr/>
        </p:nvPicPr>
        <p:blipFill rotWithShape="1">
          <a:blip r:embed="rId5"/>
          <a:srcRect r="8799"/>
          <a:stretch/>
        </p:blipFill>
        <p:spPr>
          <a:xfrm>
            <a:off x="7023806" y="1991565"/>
            <a:ext cx="5168194" cy="3324721"/>
          </a:xfrm>
          <a:prstGeom prst="rect">
            <a:avLst/>
          </a:prstGeom>
        </p:spPr>
      </p:pic>
    </p:spTree>
    <p:extLst>
      <p:ext uri="{BB962C8B-B14F-4D97-AF65-F5344CB8AC3E}">
        <p14:creationId xmlns:p14="http://schemas.microsoft.com/office/powerpoint/2010/main" val="1377778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latin typeface="Arial"/>
                <a:cs typeface="Arial"/>
              </a:rPr>
              <a:t>Om olyckan händer...</a:t>
            </a:r>
            <a:endParaRPr lang="sv-SE">
              <a:latin typeface="Arial" panose="020B0604020202020204" pitchFamily="34" charset="0"/>
              <a:cs typeface="Arial" panose="020B0604020202020204" pitchFamily="34" charset="0"/>
            </a:endParaRPr>
          </a:p>
        </p:txBody>
      </p:sp>
      <p:sp>
        <p:nvSpPr>
          <p:cNvPr id="3" name="Platshållare för innehåll 2"/>
          <p:cNvSpPr>
            <a:spLocks noGrp="1"/>
          </p:cNvSpPr>
          <p:nvPr>
            <p:ph sz="quarter" idx="13"/>
          </p:nvPr>
        </p:nvSpPr>
        <p:spPr>
          <a:xfrm>
            <a:off x="758451" y="1620465"/>
            <a:ext cx="5692528" cy="4535488"/>
          </a:xfrm>
        </p:spPr>
        <p:txBody>
          <a:bodyPr vert="horz" lIns="0" tIns="0" rIns="0" bIns="0" rtlCol="0" anchor="t">
            <a:normAutofit/>
          </a:bodyPr>
          <a:lstStyle/>
          <a:p>
            <a:pPr marL="287655" indent="-287655"/>
            <a:r>
              <a:rPr lang="sv-SE" dirty="0"/>
              <a:t>Fallolyckor från spjälsäng, säng, trappa, skötbord och gåstol</a:t>
            </a:r>
            <a:endParaRPr lang="en-US" dirty="0"/>
          </a:p>
          <a:p>
            <a:pPr marL="287655" indent="-287655"/>
            <a:r>
              <a:rPr lang="sv-SE" dirty="0"/>
              <a:t>Hjärnskakning: Avsvimmad/ trött och/eller </a:t>
            </a:r>
            <a:br>
              <a:rPr lang="sv-SE" dirty="0"/>
            </a:br>
            <a:r>
              <a:rPr lang="sv-SE" dirty="0"/>
              <a:t>slö/kräkning. Sök vård</a:t>
            </a:r>
            <a:endParaRPr lang="sv-SE" dirty="0">
              <a:cs typeface="Arial"/>
            </a:endParaRPr>
          </a:p>
          <a:p>
            <a:pPr marL="287655" indent="-287655"/>
            <a:r>
              <a:rPr lang="sv-SE" dirty="0"/>
              <a:t>Brännskador: </a:t>
            </a:r>
            <a:br>
              <a:rPr lang="sv-SE" dirty="0"/>
            </a:br>
            <a:r>
              <a:rPr lang="sv-SE" dirty="0"/>
              <a:t>- kyl med kallt vatten minst 20 min</a:t>
            </a:r>
            <a:br>
              <a:rPr lang="sv-SE" dirty="0"/>
            </a:br>
            <a:r>
              <a:rPr lang="sv-SE" dirty="0"/>
              <a:t>- brännblåsa hålls intakt</a:t>
            </a:r>
            <a:br>
              <a:rPr lang="sv-SE" dirty="0"/>
            </a:br>
            <a:r>
              <a:rPr lang="sv-SE" dirty="0"/>
              <a:t>- om brännskadan är större än barnets handflata, eller om skadan är i ansiktet eller munnen </a:t>
            </a:r>
            <a:r>
              <a:rPr lang="sv-SE" dirty="0">
                <a:solidFill>
                  <a:srgbClr val="2D2829"/>
                </a:solidFill>
              </a:rPr>
              <a:t>–</a:t>
            </a:r>
            <a:r>
              <a:rPr lang="sv-SE" dirty="0"/>
              <a:t> sök vård!</a:t>
            </a:r>
            <a:br>
              <a:rPr lang="sv-SE" dirty="0"/>
            </a:br>
            <a:r>
              <a:rPr lang="sv-SE" dirty="0"/>
              <a:t>- smärtstilla med Alvedon/Ipren</a:t>
            </a:r>
            <a:endParaRPr lang="sv-SE" dirty="0">
              <a:cs typeface="Arial"/>
            </a:endParaRPr>
          </a:p>
          <a:p>
            <a:pPr marL="287655" indent="-287655"/>
            <a:r>
              <a:rPr lang="sv-SE" dirty="0"/>
              <a:t>Sätta i halsen: Slå mellan skulderbladen, framåtlutat barn i knät, HLR</a:t>
            </a:r>
            <a:endParaRPr lang="sv-SE" dirty="0">
              <a:cs typeface="Arial"/>
            </a:endParaRPr>
          </a:p>
          <a:p>
            <a:pPr marL="287655" indent="-287655"/>
            <a:endParaRPr lang="sv-SE">
              <a:highlight>
                <a:srgbClr val="FFFF00"/>
              </a:highlight>
              <a:cs typeface="Arial"/>
            </a:endParaRPr>
          </a:p>
          <a:p>
            <a:pPr marL="0" indent="0">
              <a:buNone/>
            </a:pPr>
            <a:endParaRPr lang="sv-SE">
              <a:cs typeface="Arial" panose="020B0604020202020204"/>
            </a:endParaRPr>
          </a:p>
          <a:p>
            <a:pPr marL="287655" indent="-287655"/>
            <a:endParaRPr lang="sv-SE">
              <a:cs typeface="Arial" panose="020B0604020202020204"/>
            </a:endParaRPr>
          </a:p>
        </p:txBody>
      </p:sp>
      <p:sp>
        <p:nvSpPr>
          <p:cNvPr id="4" name="textruta 3">
            <a:extLst>
              <a:ext uri="{FF2B5EF4-FFF2-40B4-BE49-F238E27FC236}">
                <a16:creationId xmlns:a16="http://schemas.microsoft.com/office/drawing/2014/main" id="{0D2C9FE2-EB20-3645-B0D3-BCA0331E8871}"/>
              </a:ext>
            </a:extLst>
          </p:cNvPr>
          <p:cNvSpPr txBox="1"/>
          <p:nvPr/>
        </p:nvSpPr>
        <p:spPr>
          <a:xfrm>
            <a:off x="803275" y="6435084"/>
            <a:ext cx="11293308" cy="307777"/>
          </a:xfrm>
          <a:prstGeom prst="rect">
            <a:avLst/>
          </a:prstGeom>
          <a:noFill/>
        </p:spPr>
        <p:txBody>
          <a:bodyPr wrap="square" rtlCol="0">
            <a:spAutoFit/>
          </a:bodyPr>
          <a:lstStyle/>
          <a:p>
            <a:r>
              <a:rPr lang="sv-SE" sz="1400" b="1" i="0" u="none" strike="noStrike">
                <a:solidFill>
                  <a:schemeClr val="bg1"/>
                </a:solidFill>
                <a:effectLst/>
                <a:latin typeface="Arial" panose="020B0604020202020204" pitchFamily="34" charset="0"/>
              </a:rPr>
              <a:t>Träff 6 (Barnet vid 7-8 månaders ålder)</a:t>
            </a:r>
          </a:p>
        </p:txBody>
      </p:sp>
      <p:pic>
        <p:nvPicPr>
          <p:cNvPr id="5" name="Platshållare för innehåll 5">
            <a:extLst>
              <a:ext uri="{FF2B5EF4-FFF2-40B4-BE49-F238E27FC236}">
                <a16:creationId xmlns:a16="http://schemas.microsoft.com/office/drawing/2014/main" id="{9597CB7A-4A0E-584B-8D45-53095D5EED7E}"/>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9" name="Bildobjekt 8">
            <a:extLst>
              <a:ext uri="{FF2B5EF4-FFF2-40B4-BE49-F238E27FC236}">
                <a16:creationId xmlns:a16="http://schemas.microsoft.com/office/drawing/2014/main" id="{AF8051FE-7B98-9F43-B434-C26318313802}"/>
              </a:ext>
            </a:extLst>
          </p:cNvPr>
          <p:cNvPicPr>
            <a:picLocks noChangeAspect="1"/>
          </p:cNvPicPr>
          <p:nvPr/>
        </p:nvPicPr>
        <p:blipFill>
          <a:blip r:embed="rId4"/>
          <a:stretch>
            <a:fillRect/>
          </a:stretch>
        </p:blipFill>
        <p:spPr>
          <a:xfrm>
            <a:off x="8068597" y="1629375"/>
            <a:ext cx="3429000" cy="3429000"/>
          </a:xfrm>
          <a:prstGeom prst="rect">
            <a:avLst/>
          </a:prstGeom>
        </p:spPr>
      </p:pic>
      <p:sp>
        <p:nvSpPr>
          <p:cNvPr id="7" name="Platshållare för datum 3">
            <a:extLst>
              <a:ext uri="{FF2B5EF4-FFF2-40B4-BE49-F238E27FC236}">
                <a16:creationId xmlns:a16="http://schemas.microsoft.com/office/drawing/2014/main" id="{84F42391-9257-F04C-BDFD-482DBD2A36D9}"/>
              </a:ext>
            </a:extLst>
          </p:cNvPr>
          <p:cNvSpPr>
            <a:spLocks noGrp="1"/>
          </p:cNvSpPr>
          <p:nvPr>
            <p:ph type="dt" sz="half" idx="14"/>
          </p:nvPr>
        </p:nvSpPr>
        <p:spPr>
          <a:xfrm>
            <a:off x="9781032" y="6452047"/>
            <a:ext cx="1440000" cy="324000"/>
          </a:xfrm>
        </p:spPr>
        <p:txBody>
          <a:bodyPr/>
          <a:lstStyle/>
          <a:p>
            <a:r>
              <a:rPr lang="sv-SE"/>
              <a:t>Region Halland  │</a:t>
            </a:r>
          </a:p>
        </p:txBody>
      </p:sp>
      <p:sp>
        <p:nvSpPr>
          <p:cNvPr id="8" name="Platshållare för bildnummer 5">
            <a:extLst>
              <a:ext uri="{FF2B5EF4-FFF2-40B4-BE49-F238E27FC236}">
                <a16:creationId xmlns:a16="http://schemas.microsoft.com/office/drawing/2014/main" id="{CB628B0B-156D-374F-9C1D-246684CDAACA}"/>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12</a:t>
            </a:fld>
            <a:endParaRPr lang="sv-SE"/>
          </a:p>
        </p:txBody>
      </p:sp>
    </p:spTree>
    <p:extLst>
      <p:ext uri="{BB962C8B-B14F-4D97-AF65-F5344CB8AC3E}">
        <p14:creationId xmlns:p14="http://schemas.microsoft.com/office/powerpoint/2010/main" val="1897034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4187DB-53E9-78C3-B24E-E95DEB7AD28D}"/>
              </a:ext>
            </a:extLst>
          </p:cNvPr>
          <p:cNvSpPr>
            <a:spLocks noGrp="1"/>
          </p:cNvSpPr>
          <p:nvPr>
            <p:ph type="title"/>
          </p:nvPr>
        </p:nvSpPr>
        <p:spPr/>
        <p:txBody>
          <a:bodyPr/>
          <a:lstStyle/>
          <a:p>
            <a:r>
              <a:rPr lang="sv-SE">
                <a:cs typeface="Arial"/>
              </a:rPr>
              <a:t>Att vara förälder</a:t>
            </a:r>
          </a:p>
        </p:txBody>
      </p:sp>
    </p:spTree>
    <p:extLst>
      <p:ext uri="{BB962C8B-B14F-4D97-AF65-F5344CB8AC3E}">
        <p14:creationId xmlns:p14="http://schemas.microsoft.com/office/powerpoint/2010/main" val="3178210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68BEC4-403C-7149-974B-2B99D4CEB951}"/>
              </a:ext>
            </a:extLst>
          </p:cNvPr>
          <p:cNvSpPr>
            <a:spLocks noGrp="1"/>
          </p:cNvSpPr>
          <p:nvPr>
            <p:ph type="title"/>
          </p:nvPr>
        </p:nvSpPr>
        <p:spPr/>
        <p:txBody>
          <a:bodyPr/>
          <a:lstStyle/>
          <a:p>
            <a:r>
              <a:rPr lang="sv-SE">
                <a:latin typeface="Arial"/>
                <a:cs typeface="Arial"/>
              </a:rPr>
              <a:t>Vardagsrutiner</a:t>
            </a:r>
            <a:endParaRPr lang="sv-SE"/>
          </a:p>
        </p:txBody>
      </p:sp>
      <p:sp>
        <p:nvSpPr>
          <p:cNvPr id="4" name="Platshållare för innehåll 3">
            <a:extLst>
              <a:ext uri="{FF2B5EF4-FFF2-40B4-BE49-F238E27FC236}">
                <a16:creationId xmlns:a16="http://schemas.microsoft.com/office/drawing/2014/main" id="{22299268-B9EA-1146-B2E1-7FC2A1D406D0}"/>
              </a:ext>
            </a:extLst>
          </p:cNvPr>
          <p:cNvSpPr>
            <a:spLocks noGrp="1"/>
          </p:cNvSpPr>
          <p:nvPr>
            <p:ph sz="quarter" idx="13"/>
          </p:nvPr>
        </p:nvSpPr>
        <p:spPr>
          <a:xfrm>
            <a:off x="802659" y="1711186"/>
            <a:ext cx="9510301" cy="3940502"/>
          </a:xfrm>
        </p:spPr>
        <p:txBody>
          <a:bodyPr vert="horz" lIns="0" tIns="0" rIns="0" bIns="0" rtlCol="0" anchor="t">
            <a:noAutofit/>
          </a:bodyPr>
          <a:lstStyle/>
          <a:p>
            <a:pPr marL="287655" indent="-287655"/>
            <a:r>
              <a:rPr lang="sv-SE">
                <a:solidFill>
                  <a:srgbClr val="2D2829"/>
                </a:solidFill>
              </a:rPr>
              <a:t>Har familjen skapat rutiner?</a:t>
            </a:r>
            <a:endParaRPr lang="en-US">
              <a:solidFill>
                <a:srgbClr val="2D2829"/>
              </a:solidFill>
              <a:cs typeface="Arial" panose="020B0604020202020204"/>
            </a:endParaRPr>
          </a:p>
          <a:p>
            <a:pPr marL="287655" indent="-287655"/>
            <a:r>
              <a:rPr lang="sv-SE">
                <a:solidFill>
                  <a:srgbClr val="2D2829"/>
                </a:solidFill>
              </a:rPr>
              <a:t>Kommer ni ut och går varje dag?</a:t>
            </a:r>
            <a:endParaRPr lang="sv-SE">
              <a:solidFill>
                <a:srgbClr val="2D2829"/>
              </a:solidFill>
              <a:cs typeface="Arial" panose="020B0604020202020204"/>
            </a:endParaRPr>
          </a:p>
          <a:p>
            <a:pPr marL="287655" indent="-287655"/>
            <a:r>
              <a:rPr lang="sv-SE">
                <a:solidFill>
                  <a:srgbClr val="2D2829"/>
                </a:solidFill>
                <a:cs typeface="Arial" panose="020B0604020202020204"/>
              </a:rPr>
              <a:t>Mat- och </a:t>
            </a:r>
            <a:r>
              <a:rPr lang="sv-SE" err="1">
                <a:solidFill>
                  <a:srgbClr val="2D2829"/>
                </a:solidFill>
                <a:cs typeface="Arial" panose="020B0604020202020204"/>
              </a:rPr>
              <a:t>sovrutiner</a:t>
            </a:r>
            <a:r>
              <a:rPr lang="sv-SE">
                <a:solidFill>
                  <a:srgbClr val="2D2829"/>
                </a:solidFill>
                <a:cs typeface="Arial" panose="020B0604020202020204"/>
              </a:rPr>
              <a:t>?</a:t>
            </a:r>
          </a:p>
          <a:p>
            <a:pPr marL="287655" indent="-287655"/>
            <a:r>
              <a:rPr lang="sv-SE">
                <a:solidFill>
                  <a:srgbClr val="2D2829"/>
                </a:solidFill>
                <a:cs typeface="Arial" panose="020B0604020202020204"/>
              </a:rPr>
              <a:t>Sömn?</a:t>
            </a:r>
            <a:endParaRPr lang="sv-SE">
              <a:cs typeface="Arial" panose="020B0604020202020204"/>
            </a:endParaRPr>
          </a:p>
        </p:txBody>
      </p:sp>
      <p:sp>
        <p:nvSpPr>
          <p:cNvPr id="9" name="textruta 8">
            <a:extLst>
              <a:ext uri="{FF2B5EF4-FFF2-40B4-BE49-F238E27FC236}">
                <a16:creationId xmlns:a16="http://schemas.microsoft.com/office/drawing/2014/main" id="{96BC90DA-4D29-A840-84D5-7AAE178B66F0}"/>
              </a:ext>
            </a:extLst>
          </p:cNvPr>
          <p:cNvSpPr txBox="1"/>
          <p:nvPr/>
        </p:nvSpPr>
        <p:spPr>
          <a:xfrm>
            <a:off x="803275" y="6435084"/>
            <a:ext cx="11293308" cy="307777"/>
          </a:xfrm>
          <a:prstGeom prst="rect">
            <a:avLst/>
          </a:prstGeom>
          <a:noFill/>
        </p:spPr>
        <p:txBody>
          <a:bodyPr wrap="square" rtlCol="0">
            <a:spAutoFit/>
          </a:bodyPr>
          <a:lstStyle/>
          <a:p>
            <a:r>
              <a:rPr lang="sv-SE" sz="1400" b="1" i="0" u="none" strike="noStrike">
                <a:solidFill>
                  <a:schemeClr val="bg1"/>
                </a:solidFill>
                <a:effectLst/>
                <a:latin typeface="Arial" panose="020B0604020202020204" pitchFamily="34" charset="0"/>
              </a:rPr>
              <a:t>Träff 6 (Barnet vid 7-8 månaders ålder)</a:t>
            </a:r>
          </a:p>
        </p:txBody>
      </p:sp>
      <p:pic>
        <p:nvPicPr>
          <p:cNvPr id="10" name="Platshållare för innehåll 5">
            <a:extLst>
              <a:ext uri="{FF2B5EF4-FFF2-40B4-BE49-F238E27FC236}">
                <a16:creationId xmlns:a16="http://schemas.microsoft.com/office/drawing/2014/main" id="{BAF5681B-F142-954B-B56F-F386E735AD12}"/>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8" name="Platshållare för datum 3">
            <a:extLst>
              <a:ext uri="{FF2B5EF4-FFF2-40B4-BE49-F238E27FC236}">
                <a16:creationId xmlns:a16="http://schemas.microsoft.com/office/drawing/2014/main" id="{F6878552-B174-8546-9B2D-840AA8D40125}"/>
              </a:ext>
            </a:extLst>
          </p:cNvPr>
          <p:cNvSpPr>
            <a:spLocks noGrp="1"/>
          </p:cNvSpPr>
          <p:nvPr>
            <p:ph type="dt" sz="half" idx="14"/>
          </p:nvPr>
        </p:nvSpPr>
        <p:spPr>
          <a:xfrm>
            <a:off x="9781032" y="6452047"/>
            <a:ext cx="1440000" cy="324000"/>
          </a:xfrm>
        </p:spPr>
        <p:txBody>
          <a:bodyPr/>
          <a:lstStyle/>
          <a:p>
            <a:r>
              <a:rPr lang="sv-SE"/>
              <a:t>Region Halland  │</a:t>
            </a:r>
          </a:p>
        </p:txBody>
      </p:sp>
      <p:sp>
        <p:nvSpPr>
          <p:cNvPr id="13" name="Platshållare för bildnummer 5">
            <a:extLst>
              <a:ext uri="{FF2B5EF4-FFF2-40B4-BE49-F238E27FC236}">
                <a16:creationId xmlns:a16="http://schemas.microsoft.com/office/drawing/2014/main" id="{710A21C2-1428-3C41-B618-E7EF25DFCB35}"/>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14</a:t>
            </a:fld>
            <a:endParaRPr lang="sv-SE"/>
          </a:p>
        </p:txBody>
      </p:sp>
      <p:pic>
        <p:nvPicPr>
          <p:cNvPr id="5" name="Bildobjekt 4" descr="En bild som visar klädsel, rita, illustration, tecknad serie&#10;&#10;Automatiskt genererad beskrivning">
            <a:extLst>
              <a:ext uri="{FF2B5EF4-FFF2-40B4-BE49-F238E27FC236}">
                <a16:creationId xmlns:a16="http://schemas.microsoft.com/office/drawing/2014/main" id="{74D22AAE-C7EB-FBBE-4A68-A9143E4FF9F6}"/>
              </a:ext>
            </a:extLst>
          </p:cNvPr>
          <p:cNvPicPr>
            <a:picLocks noChangeAspect="1"/>
          </p:cNvPicPr>
          <p:nvPr/>
        </p:nvPicPr>
        <p:blipFill>
          <a:blip r:embed="rId4"/>
          <a:stretch>
            <a:fillRect/>
          </a:stretch>
        </p:blipFill>
        <p:spPr>
          <a:xfrm>
            <a:off x="7045177" y="481354"/>
            <a:ext cx="4836529" cy="4832727"/>
          </a:xfrm>
          <a:prstGeom prst="rect">
            <a:avLst/>
          </a:prstGeom>
        </p:spPr>
      </p:pic>
      <p:pic>
        <p:nvPicPr>
          <p:cNvPr id="12" name="Bildobjekt 11">
            <a:extLst>
              <a:ext uri="{FF2B5EF4-FFF2-40B4-BE49-F238E27FC236}">
                <a16:creationId xmlns:a16="http://schemas.microsoft.com/office/drawing/2014/main" id="{6D3C3455-C23C-2B43-BDE2-72D209DDB6A8}"/>
              </a:ext>
            </a:extLst>
          </p:cNvPr>
          <p:cNvPicPr>
            <a:picLocks noChangeAspect="1"/>
          </p:cNvPicPr>
          <p:nvPr/>
        </p:nvPicPr>
        <p:blipFill>
          <a:blip r:embed="rId5"/>
          <a:stretch>
            <a:fillRect/>
          </a:stretch>
        </p:blipFill>
        <p:spPr>
          <a:xfrm>
            <a:off x="8502691" y="3778845"/>
            <a:ext cx="1921503" cy="2719169"/>
          </a:xfrm>
          <a:prstGeom prst="rect">
            <a:avLst/>
          </a:prstGeom>
        </p:spPr>
      </p:pic>
    </p:spTree>
    <p:extLst>
      <p:ext uri="{BB962C8B-B14F-4D97-AF65-F5344CB8AC3E}">
        <p14:creationId xmlns:p14="http://schemas.microsoft.com/office/powerpoint/2010/main" val="207189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E3B3EE-2B43-86D3-0D20-F7F83F09261B}"/>
              </a:ext>
            </a:extLst>
          </p:cNvPr>
          <p:cNvSpPr>
            <a:spLocks noGrp="1"/>
          </p:cNvSpPr>
          <p:nvPr>
            <p:ph type="title"/>
          </p:nvPr>
        </p:nvSpPr>
        <p:spPr/>
        <p:txBody>
          <a:bodyPr/>
          <a:lstStyle/>
          <a:p>
            <a:r>
              <a:rPr lang="sv-SE"/>
              <a:t>Föräldrar och föräldraskap</a:t>
            </a:r>
          </a:p>
        </p:txBody>
      </p:sp>
      <p:sp>
        <p:nvSpPr>
          <p:cNvPr id="5" name="textruta 4">
            <a:extLst>
              <a:ext uri="{FF2B5EF4-FFF2-40B4-BE49-F238E27FC236}">
                <a16:creationId xmlns:a16="http://schemas.microsoft.com/office/drawing/2014/main" id="{BE272159-8380-E24D-ACA7-AC04351E24A7}"/>
              </a:ext>
            </a:extLst>
          </p:cNvPr>
          <p:cNvSpPr txBox="1"/>
          <p:nvPr/>
        </p:nvSpPr>
        <p:spPr>
          <a:xfrm>
            <a:off x="803275" y="6435084"/>
            <a:ext cx="11293308" cy="523220"/>
          </a:xfrm>
          <a:prstGeom prst="rect">
            <a:avLst/>
          </a:prstGeom>
          <a:noFill/>
        </p:spPr>
        <p:txBody>
          <a:bodyPr wrap="square" rtlCol="0">
            <a:spAutoFit/>
          </a:bodyPr>
          <a:lstStyle/>
          <a:p>
            <a:r>
              <a:rPr lang="sv-SE" sz="1400" b="1" i="0" u="none" strike="noStrike">
                <a:solidFill>
                  <a:schemeClr val="bg1"/>
                </a:solidFill>
                <a:effectLst/>
                <a:latin typeface="Arial" panose="020B0604020202020204" pitchFamily="34" charset="0"/>
              </a:rPr>
              <a:t>Träff 6 (Barnet vid 7-8 månaders ålder)</a:t>
            </a:r>
          </a:p>
          <a:p>
            <a:endParaRPr lang="sv-SE" sz="1400" b="1">
              <a:solidFill>
                <a:schemeClr val="bg1"/>
              </a:solidFill>
              <a:latin typeface="Arial" panose="020B0604020202020204" pitchFamily="34" charset="0"/>
              <a:cs typeface="Arial" panose="020B0604020202020204" pitchFamily="34" charset="0"/>
            </a:endParaRPr>
          </a:p>
        </p:txBody>
      </p:sp>
      <p:pic>
        <p:nvPicPr>
          <p:cNvPr id="7" name="Platshållare för innehåll 5">
            <a:extLst>
              <a:ext uri="{FF2B5EF4-FFF2-40B4-BE49-F238E27FC236}">
                <a16:creationId xmlns:a16="http://schemas.microsoft.com/office/drawing/2014/main" id="{13CCA711-CAC8-B244-81A5-5DEFFA47F21C}"/>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11" name="Platshållare för innehåll 10">
            <a:extLst>
              <a:ext uri="{FF2B5EF4-FFF2-40B4-BE49-F238E27FC236}">
                <a16:creationId xmlns:a16="http://schemas.microsoft.com/office/drawing/2014/main" id="{D38403EC-2EA4-9244-9DA1-4A8ECEBC95AE}"/>
              </a:ext>
            </a:extLst>
          </p:cNvPr>
          <p:cNvSpPr>
            <a:spLocks noGrp="1"/>
          </p:cNvSpPr>
          <p:nvPr>
            <p:ph sz="quarter" idx="13"/>
          </p:nvPr>
        </p:nvSpPr>
        <p:spPr>
          <a:xfrm>
            <a:off x="803275" y="1550102"/>
            <a:ext cx="6022311" cy="4650674"/>
          </a:xfrm>
        </p:spPr>
        <p:txBody>
          <a:bodyPr vert="horz" lIns="0" tIns="0" rIns="0" bIns="0" rtlCol="0" anchor="t">
            <a:noAutofit/>
          </a:bodyPr>
          <a:lstStyle/>
          <a:p>
            <a:pPr marL="0" indent="0">
              <a:buNone/>
            </a:pPr>
            <a:r>
              <a:rPr lang="sv-SE">
                <a:ea typeface="+mn-lt"/>
                <a:cs typeface="+mn-lt"/>
              </a:rPr>
              <a:t>Föräldraskapet de första åren är en spännande tid. Barnets utveckling går fort och det är mycket nytt att lära sig som förälder.</a:t>
            </a:r>
            <a:br>
              <a:rPr lang="sv-SE">
                <a:solidFill>
                  <a:srgbClr val="494746"/>
                </a:solidFill>
                <a:ea typeface="+mn-lt"/>
                <a:cs typeface="Arial" panose="020B0604020202020204"/>
              </a:rPr>
            </a:br>
            <a:endParaRPr lang="sv-SE">
              <a:cs typeface="Arial" panose="020B0604020202020204"/>
            </a:endParaRPr>
          </a:p>
          <a:p>
            <a:pPr marL="287655" indent="-287655"/>
            <a:r>
              <a:rPr lang="sv-SE">
                <a:cs typeface="Arial" panose="020B0604020202020204"/>
              </a:rPr>
              <a:t>Diskutera i gruppen vad det betyder att vara föräldrar</a:t>
            </a:r>
          </a:p>
          <a:p>
            <a:pPr marL="287655" indent="-287655"/>
            <a:r>
              <a:rPr lang="sv-SE">
                <a:cs typeface="Arial" panose="020B0604020202020204"/>
              </a:rPr>
              <a:t>Vad är roligt? Jobbigt?</a:t>
            </a:r>
          </a:p>
          <a:p>
            <a:pPr marL="287655" indent="-287655"/>
            <a:endParaRPr lang="sv-SE">
              <a:cs typeface="Arial" panose="020B0604020202020204"/>
            </a:endParaRPr>
          </a:p>
          <a:p>
            <a:pPr marL="287655" indent="-287655"/>
            <a:endParaRPr lang="sv-SE">
              <a:cs typeface="Arial" panose="020B0604020202020204"/>
            </a:endParaRPr>
          </a:p>
        </p:txBody>
      </p:sp>
      <p:pic>
        <p:nvPicPr>
          <p:cNvPr id="12" name="Platshållare för innehåll 8">
            <a:extLst>
              <a:ext uri="{FF2B5EF4-FFF2-40B4-BE49-F238E27FC236}">
                <a16:creationId xmlns:a16="http://schemas.microsoft.com/office/drawing/2014/main" id="{FAFFB342-0104-614F-9BEC-3077D9450A12}"/>
              </a:ext>
            </a:extLst>
          </p:cNvPr>
          <p:cNvPicPr>
            <a:picLocks noChangeAspect="1"/>
          </p:cNvPicPr>
          <p:nvPr/>
        </p:nvPicPr>
        <p:blipFill>
          <a:blip r:embed="rId4"/>
          <a:stretch>
            <a:fillRect/>
          </a:stretch>
        </p:blipFill>
        <p:spPr>
          <a:xfrm>
            <a:off x="6134100" y="81953"/>
            <a:ext cx="6833727" cy="7252872"/>
          </a:xfrm>
          <a:prstGeom prst="rect">
            <a:avLst/>
          </a:prstGeom>
        </p:spPr>
      </p:pic>
      <p:pic>
        <p:nvPicPr>
          <p:cNvPr id="13" name="Bildobjekt 12">
            <a:extLst>
              <a:ext uri="{FF2B5EF4-FFF2-40B4-BE49-F238E27FC236}">
                <a16:creationId xmlns:a16="http://schemas.microsoft.com/office/drawing/2014/main" id="{DAB39D77-FFC7-2042-AF65-8498C2C3DB99}"/>
              </a:ext>
            </a:extLst>
          </p:cNvPr>
          <p:cNvPicPr>
            <a:picLocks noChangeAspect="1"/>
          </p:cNvPicPr>
          <p:nvPr/>
        </p:nvPicPr>
        <p:blipFill>
          <a:blip r:embed="rId5"/>
          <a:stretch>
            <a:fillRect/>
          </a:stretch>
        </p:blipFill>
        <p:spPr>
          <a:xfrm>
            <a:off x="7852613" y="4423143"/>
            <a:ext cx="920573" cy="920573"/>
          </a:xfrm>
          <a:prstGeom prst="rect">
            <a:avLst/>
          </a:prstGeom>
        </p:spPr>
      </p:pic>
      <p:sp>
        <p:nvSpPr>
          <p:cNvPr id="8" name="Platshållare för datum 3">
            <a:extLst>
              <a:ext uri="{FF2B5EF4-FFF2-40B4-BE49-F238E27FC236}">
                <a16:creationId xmlns:a16="http://schemas.microsoft.com/office/drawing/2014/main" id="{27D7A080-1C57-8344-A8F4-B6D38692F964}"/>
              </a:ext>
            </a:extLst>
          </p:cNvPr>
          <p:cNvSpPr>
            <a:spLocks noGrp="1"/>
          </p:cNvSpPr>
          <p:nvPr>
            <p:ph type="dt" sz="half" idx="14"/>
          </p:nvPr>
        </p:nvSpPr>
        <p:spPr>
          <a:xfrm>
            <a:off x="9781032" y="6452047"/>
            <a:ext cx="1440000" cy="324000"/>
          </a:xfrm>
        </p:spPr>
        <p:txBody>
          <a:bodyPr/>
          <a:lstStyle/>
          <a:p>
            <a:r>
              <a:rPr lang="sv-SE"/>
              <a:t>Region Halland  │</a:t>
            </a:r>
          </a:p>
        </p:txBody>
      </p:sp>
      <p:sp>
        <p:nvSpPr>
          <p:cNvPr id="9" name="Platshållare för bildnummer 5">
            <a:extLst>
              <a:ext uri="{FF2B5EF4-FFF2-40B4-BE49-F238E27FC236}">
                <a16:creationId xmlns:a16="http://schemas.microsoft.com/office/drawing/2014/main" id="{0B85AF25-14A0-9A41-962B-C3CBEADC1013}"/>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15</a:t>
            </a:fld>
            <a:endParaRPr lang="sv-SE"/>
          </a:p>
        </p:txBody>
      </p:sp>
    </p:spTree>
    <p:extLst>
      <p:ext uri="{BB962C8B-B14F-4D97-AF65-F5344CB8AC3E}">
        <p14:creationId xmlns:p14="http://schemas.microsoft.com/office/powerpoint/2010/main" val="3498670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B45BAE-B34F-DE4C-76ED-05D81621B8F7}"/>
              </a:ext>
            </a:extLst>
          </p:cNvPr>
          <p:cNvSpPr>
            <a:spLocks noGrp="1"/>
          </p:cNvSpPr>
          <p:nvPr>
            <p:ph type="title"/>
          </p:nvPr>
        </p:nvSpPr>
        <p:spPr/>
        <p:txBody>
          <a:bodyPr/>
          <a:lstStyle/>
          <a:p>
            <a:r>
              <a:rPr lang="sv-SE">
                <a:cs typeface="Arial"/>
              </a:rPr>
              <a:t>Lek och samvaro</a:t>
            </a:r>
            <a:endParaRPr lang="sv-SE"/>
          </a:p>
        </p:txBody>
      </p:sp>
    </p:spTree>
    <p:extLst>
      <p:ext uri="{BB962C8B-B14F-4D97-AF65-F5344CB8AC3E}">
        <p14:creationId xmlns:p14="http://schemas.microsoft.com/office/powerpoint/2010/main" val="1350244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E3ACA1-FF84-8D99-2074-15B6BD3FAE23}"/>
              </a:ext>
            </a:extLst>
          </p:cNvPr>
          <p:cNvSpPr>
            <a:spLocks noGrp="1"/>
          </p:cNvSpPr>
          <p:nvPr>
            <p:ph type="title"/>
          </p:nvPr>
        </p:nvSpPr>
        <p:spPr/>
        <p:txBody>
          <a:bodyPr/>
          <a:lstStyle/>
          <a:p>
            <a:r>
              <a:rPr lang="sv-SE">
                <a:latin typeface="Arial"/>
                <a:cs typeface="Arial"/>
              </a:rPr>
              <a:t>Ge ditt barn ett språk</a:t>
            </a:r>
            <a:endParaRPr lang="sv-SE"/>
          </a:p>
        </p:txBody>
      </p:sp>
      <p:sp>
        <p:nvSpPr>
          <p:cNvPr id="3" name="Platshållare för innehåll 2">
            <a:extLst>
              <a:ext uri="{FF2B5EF4-FFF2-40B4-BE49-F238E27FC236}">
                <a16:creationId xmlns:a16="http://schemas.microsoft.com/office/drawing/2014/main" id="{D7E10223-4D86-AA2A-9D65-7B53A953541A}"/>
              </a:ext>
            </a:extLst>
          </p:cNvPr>
          <p:cNvSpPr>
            <a:spLocks noGrp="1"/>
          </p:cNvSpPr>
          <p:nvPr>
            <p:ph sz="quarter" idx="13"/>
          </p:nvPr>
        </p:nvSpPr>
        <p:spPr>
          <a:xfrm>
            <a:off x="803275" y="1665288"/>
            <a:ext cx="5292725" cy="4535488"/>
          </a:xfrm>
        </p:spPr>
        <p:txBody>
          <a:bodyPr vert="horz" lIns="0" tIns="0" rIns="0" bIns="0" rtlCol="0" anchor="t">
            <a:noAutofit/>
          </a:bodyPr>
          <a:lstStyle/>
          <a:p>
            <a:pPr marL="287655" indent="-287655"/>
            <a:r>
              <a:rPr lang="sv-SE">
                <a:solidFill>
                  <a:srgbClr val="2D2829"/>
                </a:solidFill>
                <a:latin typeface="Arial"/>
                <a:cs typeface="Arial"/>
              </a:rPr>
              <a:t>Barnet kan redan nu förstå några enstaka ord</a:t>
            </a:r>
            <a:endParaRPr lang="en-US"/>
          </a:p>
          <a:p>
            <a:pPr marL="287655" indent="-287655"/>
            <a:r>
              <a:rPr lang="sv-SE">
                <a:solidFill>
                  <a:srgbClr val="2D2829"/>
                </a:solidFill>
                <a:latin typeface="Arial"/>
                <a:cs typeface="Arial"/>
              </a:rPr>
              <a:t>Titta i böcker som stimulerar språkutvecklingen. Fråga gärna på biblioteket för att få lite tips.</a:t>
            </a:r>
            <a:endParaRPr lang="sv-SE">
              <a:solidFill>
                <a:srgbClr val="2D2829"/>
              </a:solidFill>
              <a:highlight>
                <a:srgbClr val="FFFF00"/>
              </a:highlight>
              <a:latin typeface="Arial"/>
              <a:cs typeface="Arial"/>
            </a:endParaRPr>
          </a:p>
          <a:p>
            <a:pPr marL="287655" indent="-287655"/>
            <a:r>
              <a:rPr lang="sv-SE" sz="2000">
                <a:solidFill>
                  <a:srgbClr val="2D2829"/>
                </a:solidFill>
                <a:latin typeface="Arial"/>
                <a:cs typeface="Arial"/>
              </a:rPr>
              <a:t>Rim</a:t>
            </a:r>
            <a:r>
              <a:rPr lang="sv-SE">
                <a:solidFill>
                  <a:srgbClr val="2D2829"/>
                </a:solidFill>
                <a:latin typeface="Arial"/>
                <a:cs typeface="Arial"/>
              </a:rPr>
              <a:t>,</a:t>
            </a:r>
            <a:r>
              <a:rPr lang="sv-SE" sz="2000">
                <a:solidFill>
                  <a:srgbClr val="2D2829"/>
                </a:solidFill>
                <a:latin typeface="Arial"/>
                <a:cs typeface="Arial"/>
              </a:rPr>
              <a:t> ramsor</a:t>
            </a:r>
            <a:r>
              <a:rPr lang="sv-SE">
                <a:solidFill>
                  <a:srgbClr val="2D2829"/>
                </a:solidFill>
                <a:latin typeface="Arial"/>
                <a:cs typeface="Arial"/>
              </a:rPr>
              <a:t> och</a:t>
            </a:r>
            <a:r>
              <a:rPr lang="sv-SE" sz="2000">
                <a:solidFill>
                  <a:srgbClr val="2D2829"/>
                </a:solidFill>
                <a:latin typeface="Arial"/>
                <a:cs typeface="Arial"/>
              </a:rPr>
              <a:t> </a:t>
            </a:r>
            <a:r>
              <a:rPr lang="sv-SE">
                <a:solidFill>
                  <a:srgbClr val="2D2829"/>
                </a:solidFill>
                <a:latin typeface="Arial"/>
                <a:cs typeface="Arial"/>
              </a:rPr>
              <a:t>fingerlekar, exempelvis "klappa, klappa kaka"</a:t>
            </a:r>
            <a:endParaRPr lang="sv-SE">
              <a:cs typeface="Arial" panose="020B0604020202020204"/>
            </a:endParaRPr>
          </a:p>
          <a:p>
            <a:pPr marL="287655" indent="-287655"/>
            <a:r>
              <a:rPr lang="sv-SE">
                <a:solidFill>
                  <a:srgbClr val="2D2829"/>
                </a:solidFill>
                <a:latin typeface="Arial"/>
                <a:cs typeface="Arial"/>
              </a:rPr>
              <a:t>Lek leken med turtagning "Ge</a:t>
            </a:r>
            <a:r>
              <a:rPr lang="sv-SE" sz="2000">
                <a:solidFill>
                  <a:srgbClr val="2D2829"/>
                </a:solidFill>
                <a:latin typeface="Arial"/>
                <a:cs typeface="Arial"/>
              </a:rPr>
              <a:t> och ta</a:t>
            </a:r>
            <a:r>
              <a:rPr lang="sv-SE">
                <a:solidFill>
                  <a:srgbClr val="2D2829"/>
                </a:solidFill>
                <a:latin typeface="Arial"/>
                <a:cs typeface="Arial"/>
              </a:rPr>
              <a:t>"</a:t>
            </a:r>
            <a:endParaRPr lang="sv-SE" sz="2000">
              <a:solidFill>
                <a:srgbClr val="2D2829"/>
              </a:solidFill>
              <a:effectLst/>
              <a:latin typeface="Arial"/>
              <a:cs typeface="Arial"/>
            </a:endParaRPr>
          </a:p>
          <a:p>
            <a:pPr marL="0" indent="0">
              <a:buNone/>
            </a:pPr>
            <a:endParaRPr lang="sv-SE">
              <a:solidFill>
                <a:srgbClr val="2D2829"/>
              </a:solidFill>
              <a:highlight>
                <a:srgbClr val="FFFF00"/>
              </a:highlight>
              <a:cs typeface="Arial" panose="020B0604020202020204"/>
            </a:endParaRPr>
          </a:p>
        </p:txBody>
      </p:sp>
      <p:sp>
        <p:nvSpPr>
          <p:cNvPr id="4" name="Platshållare för datum 3">
            <a:extLst>
              <a:ext uri="{FF2B5EF4-FFF2-40B4-BE49-F238E27FC236}">
                <a16:creationId xmlns:a16="http://schemas.microsoft.com/office/drawing/2014/main" id="{C211924A-D8DE-3EC8-8507-32028B09999B}"/>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96CBF260-44A0-5733-09D1-A6814B855240}"/>
              </a:ext>
            </a:extLst>
          </p:cNvPr>
          <p:cNvSpPr>
            <a:spLocks noGrp="1"/>
          </p:cNvSpPr>
          <p:nvPr>
            <p:ph type="ftr" sz="quarter" idx="15"/>
          </p:nvPr>
        </p:nvSpPr>
        <p:spPr/>
        <p:txBody>
          <a:bodyPr/>
          <a:lstStyle/>
          <a:p>
            <a:r>
              <a:rPr lang="sv-SE" sz="1200" b="1" i="0" u="none" strike="noStrike">
                <a:solidFill>
                  <a:schemeClr val="bg1"/>
                </a:solidFill>
                <a:effectLst/>
                <a:latin typeface="Arial" panose="020B0604020202020204" pitchFamily="34" charset="0"/>
              </a:rPr>
              <a:t>Träff 6 (Barnet vid 7-8 månaders ålder)</a:t>
            </a:r>
          </a:p>
        </p:txBody>
      </p:sp>
      <p:sp>
        <p:nvSpPr>
          <p:cNvPr id="6" name="Platshållare för bildnummer 5">
            <a:extLst>
              <a:ext uri="{FF2B5EF4-FFF2-40B4-BE49-F238E27FC236}">
                <a16:creationId xmlns:a16="http://schemas.microsoft.com/office/drawing/2014/main" id="{036229A3-B376-67C0-A9E1-8AB449A3ED5A}"/>
              </a:ext>
            </a:extLst>
          </p:cNvPr>
          <p:cNvSpPr>
            <a:spLocks noGrp="1"/>
          </p:cNvSpPr>
          <p:nvPr>
            <p:ph type="sldNum" sz="quarter" idx="16"/>
          </p:nvPr>
        </p:nvSpPr>
        <p:spPr/>
        <p:txBody>
          <a:bodyPr/>
          <a:lstStyle/>
          <a:p>
            <a:fld id="{E8645303-2AAE-45D1-913A-B06AE6474513}" type="slidenum">
              <a:rPr lang="sv-SE" smtClean="0"/>
              <a:pPr/>
              <a:t>17</a:t>
            </a:fld>
            <a:endParaRPr lang="sv-SE"/>
          </a:p>
        </p:txBody>
      </p:sp>
      <p:pic>
        <p:nvPicPr>
          <p:cNvPr id="7" name="Platshållare för innehåll 5">
            <a:extLst>
              <a:ext uri="{FF2B5EF4-FFF2-40B4-BE49-F238E27FC236}">
                <a16:creationId xmlns:a16="http://schemas.microsoft.com/office/drawing/2014/main" id="{43FBB76A-638F-BBA8-2B16-18B2FCA5A729}"/>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9" name="Bildobjekt 8" descr="En bild som visar text, vektorgrafik&#10;&#10;Automatiskt genererad beskrivning">
            <a:extLst>
              <a:ext uri="{FF2B5EF4-FFF2-40B4-BE49-F238E27FC236}">
                <a16:creationId xmlns:a16="http://schemas.microsoft.com/office/drawing/2014/main" id="{B6105CC3-04F9-2157-0D6E-8EE805869B03}"/>
              </a:ext>
            </a:extLst>
          </p:cNvPr>
          <p:cNvPicPr>
            <a:picLocks noChangeAspect="1"/>
          </p:cNvPicPr>
          <p:nvPr/>
        </p:nvPicPr>
        <p:blipFill>
          <a:blip r:embed="rId4"/>
          <a:stretch>
            <a:fillRect/>
          </a:stretch>
        </p:blipFill>
        <p:spPr>
          <a:xfrm>
            <a:off x="6570726" y="1424572"/>
            <a:ext cx="5535729" cy="4543111"/>
          </a:xfrm>
          <a:prstGeom prst="rect">
            <a:avLst/>
          </a:prstGeom>
        </p:spPr>
      </p:pic>
    </p:spTree>
    <p:extLst>
      <p:ext uri="{BB962C8B-B14F-4D97-AF65-F5344CB8AC3E}">
        <p14:creationId xmlns:p14="http://schemas.microsoft.com/office/powerpoint/2010/main" val="2849306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823DAD-5AF6-BF40-80CF-3165A45F521D}"/>
              </a:ext>
            </a:extLst>
          </p:cNvPr>
          <p:cNvSpPr>
            <a:spLocks noGrp="1"/>
          </p:cNvSpPr>
          <p:nvPr>
            <p:ph type="title"/>
          </p:nvPr>
        </p:nvSpPr>
        <p:spPr/>
        <p:txBody>
          <a:bodyPr/>
          <a:lstStyle/>
          <a:p>
            <a:r>
              <a:rPr lang="sv-SE" sz="3600">
                <a:latin typeface="Arial" panose="020B0604020202020204" pitchFamily="34" charset="0"/>
                <a:cs typeface="Arial" panose="020B0604020202020204" pitchFamily="34" charset="0"/>
              </a:rPr>
              <a:t>Frisk luft, lek och rörelse</a:t>
            </a:r>
            <a:endParaRPr lang="sv-SE"/>
          </a:p>
        </p:txBody>
      </p:sp>
      <p:sp>
        <p:nvSpPr>
          <p:cNvPr id="3" name="Platshållare för innehåll 2">
            <a:extLst>
              <a:ext uri="{FF2B5EF4-FFF2-40B4-BE49-F238E27FC236}">
                <a16:creationId xmlns:a16="http://schemas.microsoft.com/office/drawing/2014/main" id="{3774864A-4E35-D045-9CDE-8B0865383A64}"/>
              </a:ext>
            </a:extLst>
          </p:cNvPr>
          <p:cNvSpPr>
            <a:spLocks noGrp="1"/>
          </p:cNvSpPr>
          <p:nvPr>
            <p:ph sz="quarter" idx="13"/>
          </p:nvPr>
        </p:nvSpPr>
        <p:spPr>
          <a:xfrm>
            <a:off x="859304" y="1810964"/>
            <a:ext cx="10585450" cy="4535488"/>
          </a:xfrm>
        </p:spPr>
        <p:txBody>
          <a:bodyPr vert="horz" lIns="0" tIns="0" rIns="0" bIns="0" rtlCol="0" anchor="t">
            <a:noAutofit/>
          </a:bodyPr>
          <a:lstStyle/>
          <a:p>
            <a:pPr marL="0" indent="0">
              <a:buNone/>
            </a:pPr>
            <a:r>
              <a:rPr lang="sv-SE">
                <a:ea typeface="+mn-lt"/>
                <a:cs typeface="+mn-lt"/>
              </a:rPr>
              <a:t>Flytta leken utomhus så får ditt barn härlig frisk </a:t>
            </a:r>
            <a:br>
              <a:rPr lang="sv-SE">
                <a:ea typeface="+mn-lt"/>
                <a:cs typeface="+mn-lt"/>
              </a:rPr>
            </a:br>
            <a:r>
              <a:rPr lang="sv-SE">
                <a:ea typeface="+mn-lt"/>
                <a:cs typeface="+mn-lt"/>
              </a:rPr>
              <a:t>luft samtidigt som de leker och har roligt</a:t>
            </a:r>
            <a:endParaRPr lang="sv-SE">
              <a:latin typeface="Arial"/>
              <a:cs typeface="Arial"/>
            </a:endParaRPr>
          </a:p>
          <a:p>
            <a:pPr marL="287655" indent="-287655"/>
            <a:r>
              <a:rPr lang="sv-SE">
                <a:latin typeface="Arial"/>
                <a:cs typeface="Arial"/>
              </a:rPr>
              <a:t>Ut och gå – frisk luft</a:t>
            </a:r>
          </a:p>
          <a:p>
            <a:pPr marL="287655" indent="-287655"/>
            <a:r>
              <a:rPr lang="sv-SE" sz="2000">
                <a:latin typeface="Arial"/>
                <a:cs typeface="Arial"/>
              </a:rPr>
              <a:t>Framvänd barnvagn – prata</a:t>
            </a:r>
            <a:r>
              <a:rPr lang="sv-SE">
                <a:latin typeface="Arial"/>
                <a:cs typeface="Arial"/>
              </a:rPr>
              <a:t> </a:t>
            </a:r>
            <a:r>
              <a:rPr lang="sv-SE" sz="2000">
                <a:latin typeface="Arial"/>
                <a:cs typeface="Arial"/>
              </a:rPr>
              <a:t>med barnet</a:t>
            </a:r>
          </a:p>
          <a:p>
            <a:pPr marL="287655" indent="-287655"/>
            <a:r>
              <a:rPr lang="sv-SE">
                <a:cs typeface="Arial" panose="020B0604020202020204"/>
              </a:rPr>
              <a:t>Var gärna ute, även när det är kallt</a:t>
            </a:r>
          </a:p>
          <a:p>
            <a:pPr marL="287655" indent="-287655"/>
            <a:r>
              <a:rPr lang="sv-SE">
                <a:cs typeface="Arial" panose="020B0604020202020204"/>
              </a:rPr>
              <a:t>Varmt väder – använd solskydd</a:t>
            </a:r>
          </a:p>
          <a:p>
            <a:pPr marL="342900" indent="-342900">
              <a:buChar char="•"/>
            </a:pPr>
            <a:endParaRPr lang="sv-SE">
              <a:solidFill>
                <a:srgbClr val="2D2829"/>
              </a:solidFill>
              <a:cs typeface="Arial" panose="020B0604020202020204"/>
            </a:endParaRPr>
          </a:p>
          <a:p>
            <a:pPr marL="0" indent="0">
              <a:buNone/>
            </a:pPr>
            <a:endParaRPr lang="sv-SE">
              <a:solidFill>
                <a:srgbClr val="000000"/>
              </a:solidFill>
              <a:cs typeface="Arial" panose="020B0604020202020204"/>
            </a:endParaRPr>
          </a:p>
        </p:txBody>
      </p:sp>
      <p:sp>
        <p:nvSpPr>
          <p:cNvPr id="10" name="textruta 9">
            <a:extLst>
              <a:ext uri="{FF2B5EF4-FFF2-40B4-BE49-F238E27FC236}">
                <a16:creationId xmlns:a16="http://schemas.microsoft.com/office/drawing/2014/main" id="{82B644E6-409B-8540-9697-C6B698365259}"/>
              </a:ext>
            </a:extLst>
          </p:cNvPr>
          <p:cNvSpPr txBox="1"/>
          <p:nvPr/>
        </p:nvSpPr>
        <p:spPr>
          <a:xfrm>
            <a:off x="803275" y="6435084"/>
            <a:ext cx="11293308" cy="307777"/>
          </a:xfrm>
          <a:prstGeom prst="rect">
            <a:avLst/>
          </a:prstGeom>
          <a:noFill/>
        </p:spPr>
        <p:txBody>
          <a:bodyPr wrap="square" rtlCol="0">
            <a:spAutoFit/>
          </a:bodyPr>
          <a:lstStyle/>
          <a:p>
            <a:r>
              <a:rPr lang="sv-SE" sz="1400" b="1" i="0" u="none" strike="noStrike">
                <a:solidFill>
                  <a:schemeClr val="bg1"/>
                </a:solidFill>
                <a:effectLst/>
                <a:latin typeface="Arial" panose="020B0604020202020204" pitchFamily="34" charset="0"/>
              </a:rPr>
              <a:t>Träff 6 (Barnet vid 7-8 månaders ålder)</a:t>
            </a:r>
          </a:p>
        </p:txBody>
      </p:sp>
      <p:pic>
        <p:nvPicPr>
          <p:cNvPr id="11" name="Platshållare för innehåll 5">
            <a:extLst>
              <a:ext uri="{FF2B5EF4-FFF2-40B4-BE49-F238E27FC236}">
                <a16:creationId xmlns:a16="http://schemas.microsoft.com/office/drawing/2014/main" id="{D9227324-D600-CB48-B163-AAA61AA0E5DC}"/>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5" name="Bildobjekt 4">
            <a:extLst>
              <a:ext uri="{FF2B5EF4-FFF2-40B4-BE49-F238E27FC236}">
                <a16:creationId xmlns:a16="http://schemas.microsoft.com/office/drawing/2014/main" id="{31690183-21B9-C241-B0C9-1E2D17A2DB05}"/>
              </a:ext>
            </a:extLst>
          </p:cNvPr>
          <p:cNvPicPr>
            <a:picLocks noChangeAspect="1"/>
          </p:cNvPicPr>
          <p:nvPr/>
        </p:nvPicPr>
        <p:blipFill>
          <a:blip r:embed="rId4"/>
          <a:stretch>
            <a:fillRect/>
          </a:stretch>
        </p:blipFill>
        <p:spPr>
          <a:xfrm>
            <a:off x="5658753" y="-28815"/>
            <a:ext cx="7178796" cy="7178796"/>
          </a:xfrm>
          <a:prstGeom prst="rect">
            <a:avLst/>
          </a:prstGeom>
        </p:spPr>
      </p:pic>
      <p:sp>
        <p:nvSpPr>
          <p:cNvPr id="7" name="Platshållare för datum 3">
            <a:extLst>
              <a:ext uri="{FF2B5EF4-FFF2-40B4-BE49-F238E27FC236}">
                <a16:creationId xmlns:a16="http://schemas.microsoft.com/office/drawing/2014/main" id="{7233F8EB-6D5B-9242-A281-8C43509C656B}"/>
              </a:ext>
            </a:extLst>
          </p:cNvPr>
          <p:cNvSpPr>
            <a:spLocks noGrp="1"/>
          </p:cNvSpPr>
          <p:nvPr>
            <p:ph type="dt" sz="half" idx="14"/>
          </p:nvPr>
        </p:nvSpPr>
        <p:spPr>
          <a:xfrm>
            <a:off x="9781032" y="6452047"/>
            <a:ext cx="1440000" cy="324000"/>
          </a:xfrm>
        </p:spPr>
        <p:txBody>
          <a:bodyPr/>
          <a:lstStyle/>
          <a:p>
            <a:r>
              <a:rPr lang="sv-SE"/>
              <a:t>Region Halland  │</a:t>
            </a:r>
          </a:p>
        </p:txBody>
      </p:sp>
      <p:sp>
        <p:nvSpPr>
          <p:cNvPr id="8" name="Platshållare för bildnummer 5">
            <a:extLst>
              <a:ext uri="{FF2B5EF4-FFF2-40B4-BE49-F238E27FC236}">
                <a16:creationId xmlns:a16="http://schemas.microsoft.com/office/drawing/2014/main" id="{06E03C9D-6B82-7F44-939E-1B86B44B68CD}"/>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18</a:t>
            </a:fld>
            <a:endParaRPr lang="sv-SE"/>
          </a:p>
        </p:txBody>
      </p:sp>
    </p:spTree>
    <p:extLst>
      <p:ext uri="{BB962C8B-B14F-4D97-AF65-F5344CB8AC3E}">
        <p14:creationId xmlns:p14="http://schemas.microsoft.com/office/powerpoint/2010/main" val="1289657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EBCF0E2-C8AE-2A59-BD59-73143684EB5A}"/>
              </a:ext>
            </a:extLst>
          </p:cNvPr>
          <p:cNvSpPr>
            <a:spLocks noGrp="1"/>
          </p:cNvSpPr>
          <p:nvPr>
            <p:ph type="title"/>
          </p:nvPr>
        </p:nvSpPr>
        <p:spPr/>
        <p:txBody>
          <a:bodyPr/>
          <a:lstStyle/>
          <a:p>
            <a:r>
              <a:rPr lang="sv-SE"/>
              <a:t>Övrig information och råd</a:t>
            </a:r>
          </a:p>
        </p:txBody>
      </p:sp>
    </p:spTree>
    <p:extLst>
      <p:ext uri="{BB962C8B-B14F-4D97-AF65-F5344CB8AC3E}">
        <p14:creationId xmlns:p14="http://schemas.microsoft.com/office/powerpoint/2010/main" val="3170981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5">
            <a:extLst>
              <a:ext uri="{FF2B5EF4-FFF2-40B4-BE49-F238E27FC236}">
                <a16:creationId xmlns:a16="http://schemas.microsoft.com/office/drawing/2014/main" id="{49BCB5F2-C98F-8042-9887-26BAE97A780C}"/>
              </a:ext>
            </a:extLst>
          </p:cNvPr>
          <p:cNvPicPr>
            <a:picLocks noChangeAspect="1"/>
          </p:cNvPicPr>
          <p:nvPr/>
        </p:nvPicPr>
        <p:blipFill rotWithShape="1">
          <a:blip r:embed="rId3"/>
          <a:srcRect l="-5435" t="359" r="68990" b="20762"/>
          <a:stretch/>
        </p:blipFill>
        <p:spPr>
          <a:xfrm rot="5400000">
            <a:off x="3926282" y="-1869834"/>
            <a:ext cx="4339437" cy="12192001"/>
          </a:xfrm>
          <a:prstGeom prst="rect">
            <a:avLst/>
          </a:prstGeom>
        </p:spPr>
      </p:pic>
      <p:sp>
        <p:nvSpPr>
          <p:cNvPr id="10" name="textruta 9">
            <a:extLst>
              <a:ext uri="{FF2B5EF4-FFF2-40B4-BE49-F238E27FC236}">
                <a16:creationId xmlns:a16="http://schemas.microsoft.com/office/drawing/2014/main" id="{75D10704-3503-024F-ABB9-9B3872C2CF00}"/>
              </a:ext>
            </a:extLst>
          </p:cNvPr>
          <p:cNvSpPr txBox="1"/>
          <p:nvPr/>
        </p:nvSpPr>
        <p:spPr>
          <a:xfrm>
            <a:off x="1097280" y="579120"/>
            <a:ext cx="7741920" cy="923330"/>
          </a:xfrm>
          <a:prstGeom prst="rect">
            <a:avLst/>
          </a:prstGeom>
          <a:noFill/>
        </p:spPr>
        <p:txBody>
          <a:bodyPr wrap="square" lIns="91440" tIns="45720" rIns="91440" bIns="45720" rtlCol="0" anchor="t">
            <a:spAutoFit/>
          </a:bodyPr>
          <a:lstStyle/>
          <a:p>
            <a:r>
              <a:rPr lang="sv-SE" sz="3600" b="1">
                <a:latin typeface="Arial"/>
                <a:cs typeface="Arial"/>
              </a:rPr>
              <a:t>Barnets säkerhet</a:t>
            </a:r>
            <a:endParaRPr lang="sv-SE" sz="3600" b="1">
              <a:cs typeface="Arial"/>
            </a:endParaRPr>
          </a:p>
          <a:p>
            <a:endParaRPr lang="sv-SE"/>
          </a:p>
        </p:txBody>
      </p:sp>
      <p:sp>
        <p:nvSpPr>
          <p:cNvPr id="7" name="textruta 6">
            <a:extLst>
              <a:ext uri="{FF2B5EF4-FFF2-40B4-BE49-F238E27FC236}">
                <a16:creationId xmlns:a16="http://schemas.microsoft.com/office/drawing/2014/main" id="{F6EC864B-71EB-274B-8A1E-CB76CEA28D52}"/>
              </a:ext>
            </a:extLst>
          </p:cNvPr>
          <p:cNvSpPr txBox="1"/>
          <p:nvPr/>
        </p:nvSpPr>
        <p:spPr>
          <a:xfrm>
            <a:off x="803275" y="6476649"/>
            <a:ext cx="11293308" cy="307777"/>
          </a:xfrm>
          <a:prstGeom prst="rect">
            <a:avLst/>
          </a:prstGeom>
          <a:noFill/>
        </p:spPr>
        <p:txBody>
          <a:bodyPr wrap="square" rtlCol="0">
            <a:spAutoFit/>
          </a:bodyPr>
          <a:lstStyle/>
          <a:p>
            <a:r>
              <a:rPr lang="sv-SE" sz="1400" b="1" i="0" u="none" strike="noStrike">
                <a:solidFill>
                  <a:schemeClr val="bg1"/>
                </a:solidFill>
                <a:effectLst/>
                <a:latin typeface="Arial" panose="020B0604020202020204" pitchFamily="34" charset="0"/>
              </a:rPr>
              <a:t>Träff 6 (Barnet vid 7-8 månaders ålder)</a:t>
            </a:r>
          </a:p>
        </p:txBody>
      </p:sp>
      <p:pic>
        <p:nvPicPr>
          <p:cNvPr id="2" name="Bildobjekt 1" descr="En bild som visar tecknad serie&#10;&#10;Automatiskt genererad beskrivning">
            <a:extLst>
              <a:ext uri="{FF2B5EF4-FFF2-40B4-BE49-F238E27FC236}">
                <a16:creationId xmlns:a16="http://schemas.microsoft.com/office/drawing/2014/main" id="{302F4A4F-AFDB-0915-1B2B-5574993A6762}"/>
              </a:ext>
            </a:extLst>
          </p:cNvPr>
          <p:cNvPicPr>
            <a:picLocks noChangeAspect="1"/>
          </p:cNvPicPr>
          <p:nvPr/>
        </p:nvPicPr>
        <p:blipFill>
          <a:blip r:embed="rId4"/>
          <a:stretch>
            <a:fillRect/>
          </a:stretch>
        </p:blipFill>
        <p:spPr>
          <a:xfrm>
            <a:off x="1613538" y="1883243"/>
            <a:ext cx="9806937" cy="4105175"/>
          </a:xfrm>
          <a:prstGeom prst="rect">
            <a:avLst/>
          </a:prstGeom>
        </p:spPr>
      </p:pic>
    </p:spTree>
    <p:extLst>
      <p:ext uri="{BB962C8B-B14F-4D97-AF65-F5344CB8AC3E}">
        <p14:creationId xmlns:p14="http://schemas.microsoft.com/office/powerpoint/2010/main" val="3136401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4B64E5-492C-4442-B343-7FBA7AAC7611}"/>
              </a:ext>
            </a:extLst>
          </p:cNvPr>
          <p:cNvSpPr>
            <a:spLocks noGrp="1"/>
          </p:cNvSpPr>
          <p:nvPr>
            <p:ph type="title"/>
          </p:nvPr>
        </p:nvSpPr>
        <p:spPr/>
        <p:txBody>
          <a:bodyPr/>
          <a:lstStyle/>
          <a:p>
            <a:r>
              <a:rPr lang="sv-SE" sz="3600">
                <a:latin typeface="Arial" panose="020B0604020202020204" pitchFamily="34" charset="0"/>
                <a:cs typeface="Arial" panose="020B0604020202020204" pitchFamily="34" charset="0"/>
              </a:rPr>
              <a:t>Vaccinationer under barnets </a:t>
            </a:r>
            <a:br>
              <a:rPr lang="sv-SE" sz="3600">
                <a:latin typeface="Arial" panose="020B0604020202020204" pitchFamily="34" charset="0"/>
                <a:cs typeface="Arial" panose="020B0604020202020204" pitchFamily="34" charset="0"/>
              </a:rPr>
            </a:br>
            <a:r>
              <a:rPr lang="sv-SE" sz="3600">
                <a:latin typeface="Arial" panose="020B0604020202020204" pitchFamily="34" charset="0"/>
                <a:cs typeface="Arial" panose="020B0604020202020204" pitchFamily="34" charset="0"/>
              </a:rPr>
              <a:t>första fem levnadsår</a:t>
            </a:r>
            <a:endParaRPr lang="sv-SE"/>
          </a:p>
        </p:txBody>
      </p:sp>
      <p:graphicFrame>
        <p:nvGraphicFramePr>
          <p:cNvPr id="7" name="Tabell 6">
            <a:extLst>
              <a:ext uri="{FF2B5EF4-FFF2-40B4-BE49-F238E27FC236}">
                <a16:creationId xmlns:a16="http://schemas.microsoft.com/office/drawing/2014/main" id="{3A3C32FC-2E59-134F-A39E-F5D11385E952}"/>
              </a:ext>
            </a:extLst>
          </p:cNvPr>
          <p:cNvGraphicFramePr>
            <a:graphicFrameLocks noGrp="1"/>
          </p:cNvGraphicFramePr>
          <p:nvPr>
            <p:extLst>
              <p:ext uri="{D42A27DB-BD31-4B8C-83A1-F6EECF244321}">
                <p14:modId xmlns:p14="http://schemas.microsoft.com/office/powerpoint/2010/main" val="2466679701"/>
              </p:ext>
            </p:extLst>
          </p:nvPr>
        </p:nvGraphicFramePr>
        <p:xfrm>
          <a:off x="803274" y="2133528"/>
          <a:ext cx="9197895" cy="3352800"/>
        </p:xfrm>
        <a:graphic>
          <a:graphicData uri="http://schemas.openxmlformats.org/drawingml/2006/table">
            <a:tbl>
              <a:tblPr firstRow="1" bandRow="1">
                <a:tableStyleId>{5C22544A-7EE6-4342-B048-85BDC9FD1C3A}</a:tableStyleId>
              </a:tblPr>
              <a:tblGrid>
                <a:gridCol w="1313985">
                  <a:extLst>
                    <a:ext uri="{9D8B030D-6E8A-4147-A177-3AD203B41FA5}">
                      <a16:colId xmlns:a16="http://schemas.microsoft.com/office/drawing/2014/main" val="1230630152"/>
                    </a:ext>
                  </a:extLst>
                </a:gridCol>
                <a:gridCol w="1313985">
                  <a:extLst>
                    <a:ext uri="{9D8B030D-6E8A-4147-A177-3AD203B41FA5}">
                      <a16:colId xmlns:a16="http://schemas.microsoft.com/office/drawing/2014/main" val="20001"/>
                    </a:ext>
                  </a:extLst>
                </a:gridCol>
                <a:gridCol w="1313985">
                  <a:extLst>
                    <a:ext uri="{9D8B030D-6E8A-4147-A177-3AD203B41FA5}">
                      <a16:colId xmlns:a16="http://schemas.microsoft.com/office/drawing/2014/main" val="4130166653"/>
                    </a:ext>
                  </a:extLst>
                </a:gridCol>
                <a:gridCol w="1313985">
                  <a:extLst>
                    <a:ext uri="{9D8B030D-6E8A-4147-A177-3AD203B41FA5}">
                      <a16:colId xmlns:a16="http://schemas.microsoft.com/office/drawing/2014/main" val="1468568119"/>
                    </a:ext>
                  </a:extLst>
                </a:gridCol>
                <a:gridCol w="1313985">
                  <a:extLst>
                    <a:ext uri="{9D8B030D-6E8A-4147-A177-3AD203B41FA5}">
                      <a16:colId xmlns:a16="http://schemas.microsoft.com/office/drawing/2014/main" val="2576943402"/>
                    </a:ext>
                  </a:extLst>
                </a:gridCol>
                <a:gridCol w="1313985">
                  <a:extLst>
                    <a:ext uri="{9D8B030D-6E8A-4147-A177-3AD203B41FA5}">
                      <a16:colId xmlns:a16="http://schemas.microsoft.com/office/drawing/2014/main" val="491294977"/>
                    </a:ext>
                  </a:extLst>
                </a:gridCol>
                <a:gridCol w="1313985">
                  <a:extLst>
                    <a:ext uri="{9D8B030D-6E8A-4147-A177-3AD203B41FA5}">
                      <a16:colId xmlns:a16="http://schemas.microsoft.com/office/drawing/2014/main" val="745700153"/>
                    </a:ext>
                  </a:extLst>
                </a:gridCol>
              </a:tblGrid>
              <a:tr h="274570">
                <a:tc>
                  <a:txBody>
                    <a:bodyPr/>
                    <a:lstStyle/>
                    <a:p>
                      <a:r>
                        <a:rPr lang="sv-SE" sz="1400">
                          <a:effectLst/>
                        </a:rPr>
                        <a:t>Barnets</a:t>
                      </a:r>
                      <a:r>
                        <a:rPr lang="sv-SE" sz="1400" baseline="0">
                          <a:effectLst/>
                        </a:rPr>
                        <a:t> ålder</a:t>
                      </a:r>
                      <a:endParaRPr lang="sv-SE" sz="1400" b="1">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effectLst/>
                        </a:rPr>
                        <a:t>6-8 v</a:t>
                      </a:r>
                      <a:endParaRPr lang="sv-SE" sz="1400" b="1">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effectLst/>
                        </a:rPr>
                        <a:t>3 mån</a:t>
                      </a:r>
                      <a:endParaRPr lang="sv-SE" sz="1400" b="1">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t>5 mån</a:t>
                      </a:r>
                      <a:endParaRPr lang="sv-SE" sz="1400" b="1">
                        <a:latin typeface="Arial" panose="020B0604020202020204" pitchFamily="34" charset="0"/>
                        <a:cs typeface="Arial" panose="020B0604020202020204" pitchFamily="34" charset="0"/>
                      </a:endParaRPr>
                    </a:p>
                  </a:txBody>
                  <a:tcPr anchor="ctr"/>
                </a:tc>
                <a:tc>
                  <a:txBody>
                    <a:bodyPr/>
                    <a:lstStyle/>
                    <a:p>
                      <a:r>
                        <a:rPr lang="sv-SE" sz="1400"/>
                        <a:t>12 mån</a:t>
                      </a:r>
                      <a:endParaRPr lang="sv-SE" sz="1400" b="1">
                        <a:latin typeface="Arial" panose="020B0604020202020204" pitchFamily="34" charset="0"/>
                        <a:cs typeface="Arial" panose="020B0604020202020204" pitchFamily="34" charset="0"/>
                      </a:endParaRPr>
                    </a:p>
                  </a:txBody>
                  <a:tcPr anchor="ctr"/>
                </a:tc>
                <a:tc>
                  <a:txBody>
                    <a:bodyPr/>
                    <a:lstStyle/>
                    <a:p>
                      <a:r>
                        <a:rPr lang="sv-SE" sz="1400"/>
                        <a:t>18 mån</a:t>
                      </a:r>
                      <a:endParaRPr lang="sv-SE" sz="1400" b="1">
                        <a:latin typeface="Arial" panose="020B0604020202020204" pitchFamily="34" charset="0"/>
                        <a:cs typeface="Arial" panose="020B0604020202020204" pitchFamily="34" charset="0"/>
                      </a:endParaRPr>
                    </a:p>
                  </a:txBody>
                  <a:tcPr anchor="ctr"/>
                </a:tc>
                <a:tc>
                  <a:txBody>
                    <a:bodyPr/>
                    <a:lstStyle/>
                    <a:p>
                      <a:r>
                        <a:rPr lang="sv-SE" sz="1400"/>
                        <a:t>5 år</a:t>
                      </a:r>
                      <a:endParaRPr lang="sv-SE" sz="1400" b="1">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03846728"/>
                  </a:ext>
                </a:extLst>
              </a:tr>
              <a:tr h="274570">
                <a:tc>
                  <a:txBody>
                    <a:bodyPr/>
                    <a:lstStyle/>
                    <a:p>
                      <a:r>
                        <a:rPr lang="sv-SE" sz="1400">
                          <a:effectLst/>
                        </a:rPr>
                        <a:t>Rota virus</a:t>
                      </a:r>
                      <a:endParaRPr lang="sv-SE" sz="1400" b="1">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effectLst/>
                        </a:rPr>
                        <a:t>Dos 1</a:t>
                      </a:r>
                      <a:endParaRPr lang="sv-SE" sz="1400" b="1">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effectLst/>
                        </a:rPr>
                        <a:t>Dos 2</a:t>
                      </a:r>
                      <a:endParaRPr lang="sv-SE" sz="1400" b="1">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b="0">
                          <a:latin typeface="Arial"/>
                          <a:cs typeface="Arial"/>
                        </a:rPr>
                        <a:t>Dos 3</a:t>
                      </a:r>
                      <a:endParaRPr lang="sv-SE" sz="1400" b="0">
                        <a:latin typeface="Arial" panose="020B0604020202020204" pitchFamily="34" charset="0"/>
                        <a:cs typeface="Arial" panose="020B0604020202020204" pitchFamily="34" charset="0"/>
                      </a:endParaRPr>
                    </a:p>
                  </a:txBody>
                  <a:tcPr anchor="ctr"/>
                </a:tc>
                <a:tc>
                  <a:txBody>
                    <a:bodyPr/>
                    <a:lstStyle/>
                    <a:p>
                      <a:endParaRPr lang="sv-SE" sz="1400" b="1">
                        <a:latin typeface="Arial" panose="020B0604020202020204" pitchFamily="34" charset="0"/>
                        <a:cs typeface="Arial" panose="020B0604020202020204" pitchFamily="34" charset="0"/>
                      </a:endParaRPr>
                    </a:p>
                  </a:txBody>
                  <a:tcPr anchor="ctr"/>
                </a:tc>
                <a:tc>
                  <a:txBody>
                    <a:bodyPr/>
                    <a:lstStyle/>
                    <a:p>
                      <a:endParaRPr lang="sv-SE" sz="1400" b="1">
                        <a:latin typeface="Arial" panose="020B0604020202020204" pitchFamily="34" charset="0"/>
                        <a:cs typeface="Arial" panose="020B0604020202020204" pitchFamily="34" charset="0"/>
                      </a:endParaRPr>
                    </a:p>
                  </a:txBody>
                  <a:tcPr anchor="ctr"/>
                </a:tc>
                <a:tc>
                  <a:txBody>
                    <a:bodyPr/>
                    <a:lstStyle/>
                    <a:p>
                      <a:endParaRPr lang="sv-SE" sz="1400" b="1">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274570">
                <a:tc>
                  <a:txBody>
                    <a:bodyPr/>
                    <a:lstStyle/>
                    <a:p>
                      <a:r>
                        <a:rPr lang="sv-SE" sz="1400">
                          <a:effectLst/>
                        </a:rPr>
                        <a:t>Difteri</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r>
                        <a:rPr lang="sv-SE" sz="1400"/>
                        <a:t>Dos 2</a:t>
                      </a:r>
                      <a:endParaRPr lang="sv-SE" sz="1400">
                        <a:latin typeface="Arial" panose="020B0604020202020204" pitchFamily="34" charset="0"/>
                        <a:cs typeface="Arial" panose="020B0604020202020204" pitchFamily="34" charset="0"/>
                      </a:endParaRPr>
                    </a:p>
                  </a:txBody>
                  <a:tcPr anchor="ctr"/>
                </a:tc>
                <a:tc>
                  <a:txBody>
                    <a:bodyPr/>
                    <a:lstStyle/>
                    <a:p>
                      <a:r>
                        <a:rPr lang="sv-SE" sz="1400"/>
                        <a:t>Dos 3</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a:t>Dos 4</a:t>
                      </a:r>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55044913"/>
                  </a:ext>
                </a:extLst>
              </a:tr>
              <a:tr h="274570">
                <a:tc>
                  <a:txBody>
                    <a:bodyPr/>
                    <a:lstStyle/>
                    <a:p>
                      <a:r>
                        <a:rPr lang="sv-SE" sz="1400">
                          <a:effectLst/>
                        </a:rPr>
                        <a:t>Stelkramp</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r>
                        <a:rPr lang="sv-SE" sz="1400"/>
                        <a:t>Dos 2</a:t>
                      </a:r>
                      <a:endParaRPr lang="sv-SE" sz="1400">
                        <a:latin typeface="Arial" panose="020B0604020202020204" pitchFamily="34" charset="0"/>
                        <a:cs typeface="Arial" panose="020B0604020202020204" pitchFamily="34" charset="0"/>
                      </a:endParaRPr>
                    </a:p>
                  </a:txBody>
                  <a:tcPr anchor="ctr"/>
                </a:tc>
                <a:tc>
                  <a:txBody>
                    <a:bodyPr/>
                    <a:lstStyle/>
                    <a:p>
                      <a:r>
                        <a:rPr lang="sv-SE" sz="1400"/>
                        <a:t>Dos 3</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a:t>Dos 4</a:t>
                      </a:r>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89017129"/>
                  </a:ext>
                </a:extLst>
              </a:tr>
              <a:tr h="274570">
                <a:tc>
                  <a:txBody>
                    <a:bodyPr/>
                    <a:lstStyle/>
                    <a:p>
                      <a:r>
                        <a:rPr lang="sv-SE" sz="1400">
                          <a:effectLst/>
                        </a:rPr>
                        <a:t>Kikhosta</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r>
                        <a:rPr lang="sv-SE" sz="1400"/>
                        <a:t>Dos 2</a:t>
                      </a:r>
                      <a:endParaRPr lang="sv-SE" sz="1400">
                        <a:latin typeface="Arial" panose="020B0604020202020204" pitchFamily="34" charset="0"/>
                        <a:cs typeface="Arial" panose="020B0604020202020204" pitchFamily="34" charset="0"/>
                      </a:endParaRPr>
                    </a:p>
                  </a:txBody>
                  <a:tcPr anchor="ctr"/>
                </a:tc>
                <a:tc>
                  <a:txBody>
                    <a:bodyPr/>
                    <a:lstStyle/>
                    <a:p>
                      <a:r>
                        <a:rPr lang="sv-SE" sz="1400"/>
                        <a:t>Dos 3</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a:t>Dos 4</a:t>
                      </a:r>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76676028"/>
                  </a:ext>
                </a:extLst>
              </a:tr>
              <a:tr h="274570">
                <a:tc>
                  <a:txBody>
                    <a:bodyPr/>
                    <a:lstStyle/>
                    <a:p>
                      <a:r>
                        <a:rPr lang="sv-SE" sz="1400">
                          <a:effectLst/>
                        </a:rPr>
                        <a:t>Polio</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r>
                        <a:rPr lang="sv-SE" sz="1400"/>
                        <a:t>Dos 2</a:t>
                      </a:r>
                      <a:endParaRPr lang="sv-SE" sz="1400">
                        <a:latin typeface="Arial" panose="020B0604020202020204" pitchFamily="34" charset="0"/>
                        <a:cs typeface="Arial" panose="020B0604020202020204" pitchFamily="34" charset="0"/>
                      </a:endParaRPr>
                    </a:p>
                  </a:txBody>
                  <a:tcPr anchor="ctr"/>
                </a:tc>
                <a:tc>
                  <a:txBody>
                    <a:bodyPr/>
                    <a:lstStyle/>
                    <a:p>
                      <a:r>
                        <a:rPr lang="sv-SE" sz="1400"/>
                        <a:t>Dos 3</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a:t>Dos 4</a:t>
                      </a:r>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89825487"/>
                  </a:ext>
                </a:extLst>
              </a:tr>
              <a:tr h="274570">
                <a:tc>
                  <a:txBody>
                    <a:bodyPr/>
                    <a:lstStyle/>
                    <a:p>
                      <a:r>
                        <a:rPr lang="sv-SE" sz="1400">
                          <a:effectLst/>
                        </a:rPr>
                        <a:t>Haemph.infl B</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r>
                        <a:rPr lang="sv-SE" sz="1400"/>
                        <a:t>Dos 2</a:t>
                      </a:r>
                      <a:endParaRPr lang="sv-SE" sz="1400">
                        <a:latin typeface="Arial" panose="020B0604020202020204" pitchFamily="34" charset="0"/>
                        <a:cs typeface="Arial" panose="020B0604020202020204" pitchFamily="34" charset="0"/>
                      </a:endParaRPr>
                    </a:p>
                  </a:txBody>
                  <a:tcPr anchor="ctr"/>
                </a:tc>
                <a:tc>
                  <a:txBody>
                    <a:bodyPr/>
                    <a:lstStyle/>
                    <a:p>
                      <a:r>
                        <a:rPr lang="sv-SE" sz="1400"/>
                        <a:t>Dos 3</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47758975"/>
                  </a:ext>
                </a:extLst>
              </a:tr>
              <a:tr h="274570">
                <a:tc>
                  <a:txBody>
                    <a:bodyPr/>
                    <a:lstStyle/>
                    <a:p>
                      <a:r>
                        <a:rPr lang="sv-SE" sz="1400">
                          <a:effectLst/>
                        </a:rPr>
                        <a:t>Pneumokocker</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r>
                        <a:rPr lang="sv-SE" sz="1400"/>
                        <a:t>Dos 2</a:t>
                      </a:r>
                      <a:endParaRPr lang="sv-SE" sz="1400">
                        <a:latin typeface="Arial" panose="020B0604020202020204" pitchFamily="34" charset="0"/>
                        <a:cs typeface="Arial" panose="020B0604020202020204" pitchFamily="34" charset="0"/>
                      </a:endParaRPr>
                    </a:p>
                  </a:txBody>
                  <a:tcPr anchor="ctr"/>
                </a:tc>
                <a:tc>
                  <a:txBody>
                    <a:bodyPr/>
                    <a:lstStyle/>
                    <a:p>
                      <a:r>
                        <a:rPr lang="sv-SE" sz="1400"/>
                        <a:t>Dos 3</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21897258"/>
                  </a:ext>
                </a:extLst>
              </a:tr>
              <a:tr h="274570">
                <a:tc>
                  <a:txBody>
                    <a:bodyPr/>
                    <a:lstStyle/>
                    <a:p>
                      <a:r>
                        <a:rPr lang="sv-SE" sz="1400">
                          <a:effectLst/>
                        </a:rPr>
                        <a:t>Mässling</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533357734"/>
                  </a:ext>
                </a:extLst>
              </a:tr>
              <a:tr h="274570">
                <a:tc>
                  <a:txBody>
                    <a:bodyPr/>
                    <a:lstStyle/>
                    <a:p>
                      <a:r>
                        <a:rPr lang="sv-SE" sz="1400">
                          <a:effectLst/>
                        </a:rPr>
                        <a:t>Påssjuka</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34382315"/>
                  </a:ext>
                </a:extLst>
              </a:tr>
              <a:tr h="274570">
                <a:tc>
                  <a:txBody>
                    <a:bodyPr/>
                    <a:lstStyle/>
                    <a:p>
                      <a:r>
                        <a:rPr lang="sv-SE" sz="1400">
                          <a:effectLst/>
                        </a:rPr>
                        <a:t>Röda hund</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59878372"/>
                  </a:ext>
                </a:extLst>
              </a:tr>
            </a:tbl>
          </a:graphicData>
        </a:graphic>
      </p:graphicFrame>
      <p:sp>
        <p:nvSpPr>
          <p:cNvPr id="5" name="Platshållare för datum 3">
            <a:extLst>
              <a:ext uri="{FF2B5EF4-FFF2-40B4-BE49-F238E27FC236}">
                <a16:creationId xmlns:a16="http://schemas.microsoft.com/office/drawing/2014/main" id="{25D530EA-90E8-E642-866C-B3673B47F5D0}"/>
              </a:ext>
            </a:extLst>
          </p:cNvPr>
          <p:cNvSpPr>
            <a:spLocks noGrp="1"/>
          </p:cNvSpPr>
          <p:nvPr>
            <p:ph type="dt" sz="half" idx="14"/>
          </p:nvPr>
        </p:nvSpPr>
        <p:spPr>
          <a:xfrm>
            <a:off x="9781032" y="6452047"/>
            <a:ext cx="1440000" cy="324000"/>
          </a:xfrm>
        </p:spPr>
        <p:txBody>
          <a:bodyPr/>
          <a:lstStyle/>
          <a:p>
            <a:r>
              <a:rPr lang="sv-SE"/>
              <a:t>Region Halland  │</a:t>
            </a:r>
          </a:p>
        </p:txBody>
      </p:sp>
      <p:sp>
        <p:nvSpPr>
          <p:cNvPr id="8" name="textruta 7">
            <a:extLst>
              <a:ext uri="{FF2B5EF4-FFF2-40B4-BE49-F238E27FC236}">
                <a16:creationId xmlns:a16="http://schemas.microsoft.com/office/drawing/2014/main" id="{F756CFD5-F8BF-8841-9079-F40E3BCA5491}"/>
              </a:ext>
            </a:extLst>
          </p:cNvPr>
          <p:cNvSpPr txBox="1"/>
          <p:nvPr/>
        </p:nvSpPr>
        <p:spPr>
          <a:xfrm>
            <a:off x="803274" y="6475159"/>
            <a:ext cx="7051040" cy="276999"/>
          </a:xfrm>
          <a:prstGeom prst="rect">
            <a:avLst/>
          </a:prstGeom>
          <a:noFill/>
        </p:spPr>
        <p:txBody>
          <a:bodyPr wrap="square">
            <a:spAutoFit/>
          </a:bodyPr>
          <a:lstStyle/>
          <a:p>
            <a:r>
              <a:rPr lang="sv-SE" sz="1200" b="1" i="0" u="none" strike="noStrike">
                <a:solidFill>
                  <a:schemeClr val="bg1"/>
                </a:solidFill>
                <a:effectLst/>
                <a:latin typeface="Arial" panose="020B0604020202020204" pitchFamily="34" charset="0"/>
              </a:rPr>
              <a:t>Träff 6 (Barnet vid 7-8 månaders ålder)</a:t>
            </a:r>
          </a:p>
        </p:txBody>
      </p:sp>
      <p:sp>
        <p:nvSpPr>
          <p:cNvPr id="6" name="Platshållare för bildnummer 4">
            <a:extLst>
              <a:ext uri="{FF2B5EF4-FFF2-40B4-BE49-F238E27FC236}">
                <a16:creationId xmlns:a16="http://schemas.microsoft.com/office/drawing/2014/main" id="{F3A2A728-1318-9442-B645-2B3879AC7808}"/>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20</a:t>
            </a:fld>
            <a:endParaRPr lang="sv-SE"/>
          </a:p>
        </p:txBody>
      </p:sp>
    </p:spTree>
    <p:extLst>
      <p:ext uri="{BB962C8B-B14F-4D97-AF65-F5344CB8AC3E}">
        <p14:creationId xmlns:p14="http://schemas.microsoft.com/office/powerpoint/2010/main" val="2945962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2F720E-C07B-3F55-9CCC-6E48C3153B00}"/>
              </a:ext>
            </a:extLst>
          </p:cNvPr>
          <p:cNvSpPr>
            <a:spLocks noGrp="1"/>
          </p:cNvSpPr>
          <p:nvPr>
            <p:ph type="title"/>
          </p:nvPr>
        </p:nvSpPr>
        <p:spPr/>
        <p:txBody>
          <a:bodyPr/>
          <a:lstStyle/>
          <a:p>
            <a:pPr fontAlgn="base">
              <a:lnSpc>
                <a:spcPct val="100000"/>
              </a:lnSpc>
              <a:spcAft>
                <a:spcPct val="0"/>
              </a:spcAft>
              <a:defRPr/>
            </a:pPr>
            <a:r>
              <a:rPr lang="sv-SE" altLang="sv-SE" kern="0">
                <a:solidFill>
                  <a:srgbClr val="000000"/>
                </a:solidFill>
                <a:ea typeface="+mn-ea"/>
                <a:cs typeface="+mn-cs"/>
              </a:rPr>
              <a:t>Råd om vård dygnet runt</a:t>
            </a:r>
            <a:endParaRPr lang="sv-SE"/>
          </a:p>
        </p:txBody>
      </p:sp>
      <p:sp>
        <p:nvSpPr>
          <p:cNvPr id="4" name="Platshållare för datum 3">
            <a:extLst>
              <a:ext uri="{FF2B5EF4-FFF2-40B4-BE49-F238E27FC236}">
                <a16:creationId xmlns:a16="http://schemas.microsoft.com/office/drawing/2014/main" id="{36368643-E369-F855-052B-096204D0C63E}"/>
              </a:ext>
            </a:extLst>
          </p:cNvPr>
          <p:cNvSpPr>
            <a:spLocks noGrp="1"/>
          </p:cNvSpPr>
          <p:nvPr>
            <p:ph type="dt" sz="half" idx="14"/>
          </p:nvPr>
        </p:nvSpPr>
        <p:spPr/>
        <p:txBody>
          <a:bodyPr/>
          <a:lstStyle/>
          <a:p>
            <a:r>
              <a:rPr lang="sv-SE"/>
              <a:t>Region Halland  │</a:t>
            </a:r>
          </a:p>
        </p:txBody>
      </p:sp>
      <p:sp>
        <p:nvSpPr>
          <p:cNvPr id="6" name="Platshållare för bildnummer 5">
            <a:extLst>
              <a:ext uri="{FF2B5EF4-FFF2-40B4-BE49-F238E27FC236}">
                <a16:creationId xmlns:a16="http://schemas.microsoft.com/office/drawing/2014/main" id="{99D8DEA6-B366-7B88-A56C-EA8379752D04}"/>
              </a:ext>
            </a:extLst>
          </p:cNvPr>
          <p:cNvSpPr>
            <a:spLocks noGrp="1"/>
          </p:cNvSpPr>
          <p:nvPr>
            <p:ph type="sldNum" sz="quarter" idx="16"/>
          </p:nvPr>
        </p:nvSpPr>
        <p:spPr/>
        <p:txBody>
          <a:bodyPr/>
          <a:lstStyle/>
          <a:p>
            <a:fld id="{E8645303-2AAE-45D1-913A-B06AE6474513}" type="slidenum">
              <a:rPr lang="sv-SE" smtClean="0"/>
              <a:pPr/>
              <a:t>21</a:t>
            </a:fld>
            <a:endParaRPr lang="sv-SE"/>
          </a:p>
        </p:txBody>
      </p:sp>
      <p:pic>
        <p:nvPicPr>
          <p:cNvPr id="9" name="Bildobjekt 8">
            <a:extLst>
              <a:ext uri="{FF2B5EF4-FFF2-40B4-BE49-F238E27FC236}">
                <a16:creationId xmlns:a16="http://schemas.microsoft.com/office/drawing/2014/main" id="{491CD86A-242B-E62D-21E9-A3D18A0D93F7}"/>
              </a:ext>
            </a:extLst>
          </p:cNvPr>
          <p:cNvPicPr>
            <a:picLocks noChangeAspect="1"/>
          </p:cNvPicPr>
          <p:nvPr/>
        </p:nvPicPr>
        <p:blipFill>
          <a:blip r:embed="rId3"/>
          <a:stretch>
            <a:fillRect/>
          </a:stretch>
        </p:blipFill>
        <p:spPr>
          <a:xfrm>
            <a:off x="8264819" y="2585706"/>
            <a:ext cx="3615070" cy="3615070"/>
          </a:xfrm>
          <a:prstGeom prst="rect">
            <a:avLst/>
          </a:prstGeom>
        </p:spPr>
      </p:pic>
      <p:sp>
        <p:nvSpPr>
          <p:cNvPr id="7" name="textruta 6">
            <a:extLst>
              <a:ext uri="{FF2B5EF4-FFF2-40B4-BE49-F238E27FC236}">
                <a16:creationId xmlns:a16="http://schemas.microsoft.com/office/drawing/2014/main" id="{03B1EF51-AA68-0F48-A8AB-EBAB5178603E}"/>
              </a:ext>
            </a:extLst>
          </p:cNvPr>
          <p:cNvSpPr txBox="1"/>
          <p:nvPr/>
        </p:nvSpPr>
        <p:spPr>
          <a:xfrm>
            <a:off x="803274" y="6475159"/>
            <a:ext cx="7051040" cy="276999"/>
          </a:xfrm>
          <a:prstGeom prst="rect">
            <a:avLst/>
          </a:prstGeom>
          <a:noFill/>
        </p:spPr>
        <p:txBody>
          <a:bodyPr wrap="square">
            <a:spAutoFit/>
          </a:bodyPr>
          <a:lstStyle/>
          <a:p>
            <a:r>
              <a:rPr lang="sv-SE" sz="1200" b="1" i="0" u="none" strike="noStrike">
                <a:solidFill>
                  <a:schemeClr val="bg1"/>
                </a:solidFill>
                <a:effectLst/>
                <a:latin typeface="Arial" panose="020B0604020202020204" pitchFamily="34" charset="0"/>
              </a:rPr>
              <a:t>Träff 6 (Barnet vid 7-8 månaders ålder)</a:t>
            </a:r>
          </a:p>
        </p:txBody>
      </p:sp>
      <p:sp>
        <p:nvSpPr>
          <p:cNvPr id="5" name="Platshållare för innehåll 2">
            <a:extLst>
              <a:ext uri="{FF2B5EF4-FFF2-40B4-BE49-F238E27FC236}">
                <a16:creationId xmlns:a16="http://schemas.microsoft.com/office/drawing/2014/main" id="{16568827-6867-B3CA-4A23-22A761035026}"/>
              </a:ext>
            </a:extLst>
          </p:cNvPr>
          <p:cNvSpPr txBox="1">
            <a:spLocks/>
          </p:cNvSpPr>
          <p:nvPr/>
        </p:nvSpPr>
        <p:spPr>
          <a:xfrm>
            <a:off x="-3551" y="1261876"/>
            <a:ext cx="8007351" cy="4387642"/>
          </a:xfrm>
          <a:prstGeom prst="rect">
            <a:avLst/>
          </a:prstGeom>
        </p:spPr>
        <p:txBody>
          <a:bodyPr vert="horz" lIns="0" tIns="0" rIns="0" bIns="0" rtlCol="0" anchor="t">
            <a:no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marL="287655" indent="-287655">
              <a:spcBef>
                <a:spcPts val="0"/>
              </a:spcBef>
            </a:pPr>
            <a:r>
              <a:rPr lang="sv-SE">
                <a:solidFill>
                  <a:srgbClr val="2D2829"/>
                </a:solidFill>
                <a:latin typeface="Arial"/>
                <a:cs typeface="Arial"/>
              </a:rPr>
              <a:t>På 1177.se/Halland kan du läsa om sjukdomar och behandlingar. Här kan du också hitta vårdmottagningar och använda e-tjänster för att kontakta vården</a:t>
            </a:r>
            <a:endParaRPr lang="en-US"/>
          </a:p>
          <a:p>
            <a:pPr marL="0" indent="0">
              <a:spcBef>
                <a:spcPts val="0"/>
              </a:spcBef>
              <a:buNone/>
            </a:pPr>
            <a:endParaRPr lang="sv-SE">
              <a:solidFill>
                <a:srgbClr val="2D2829"/>
              </a:solidFill>
              <a:latin typeface="Arial"/>
              <a:cs typeface="Arial"/>
            </a:endParaRPr>
          </a:p>
          <a:p>
            <a:pPr marL="287655" indent="-287655">
              <a:spcBef>
                <a:spcPts val="0"/>
              </a:spcBef>
            </a:pPr>
            <a:r>
              <a:rPr lang="sv-SE">
                <a:solidFill>
                  <a:srgbClr val="2D2829"/>
                </a:solidFill>
                <a:latin typeface="Arial"/>
                <a:cs typeface="Arial"/>
              </a:rPr>
              <a:t>1177 är också ett telefonnummer du kan ringa för sjukvårdsrådgivning, det är alltid tillgängligt, hela dygnet året runt </a:t>
            </a:r>
            <a:endParaRPr lang="sv-SE">
              <a:solidFill>
                <a:srgbClr val="000000"/>
              </a:solidFill>
              <a:latin typeface="Arial"/>
              <a:cs typeface="Arial"/>
            </a:endParaRPr>
          </a:p>
          <a:p>
            <a:pPr marL="0" indent="0">
              <a:spcBef>
                <a:spcPts val="0"/>
              </a:spcBef>
              <a:buFont typeface="Arial" panose="020B0604020202020204" pitchFamily="34" charset="0"/>
              <a:buNone/>
            </a:pPr>
            <a:endParaRPr lang="sv-SE" b="1">
              <a:cs typeface="Arial"/>
            </a:endParaRPr>
          </a:p>
          <a:p>
            <a:pPr marL="287655" indent="-287655">
              <a:buFont typeface="Arial" panose="020B0604020202020204" pitchFamily="34" charset="0"/>
              <a:buNone/>
            </a:pPr>
            <a:endParaRPr lang="sv-SE" b="1">
              <a:solidFill>
                <a:srgbClr val="2D2829"/>
              </a:solidFill>
              <a:latin typeface="Arial"/>
              <a:cs typeface="Arial"/>
            </a:endParaRPr>
          </a:p>
          <a:p>
            <a:pPr marL="342900" indent="-342900">
              <a:buFont typeface="Arial" panose="020B0604020202020204" pitchFamily="34" charset="0"/>
              <a:buChar char="•"/>
            </a:pPr>
            <a:endParaRPr lang="sv-SE" b="1">
              <a:solidFill>
                <a:srgbClr val="2D2829"/>
              </a:solidFill>
              <a:highlight>
                <a:srgbClr val="FFFF00"/>
              </a:highlight>
              <a:latin typeface="Arial"/>
              <a:cs typeface="Arial"/>
            </a:endParaRPr>
          </a:p>
          <a:p>
            <a:pPr marL="342900" indent="-342900">
              <a:buFont typeface="Arial" panose="020B0604020202020204" pitchFamily="34" charset="0"/>
              <a:buChar char="•"/>
            </a:pPr>
            <a:endParaRPr lang="sv-SE" b="1">
              <a:solidFill>
                <a:srgbClr val="2D2829"/>
              </a:solidFill>
              <a:highlight>
                <a:srgbClr val="FFFF00"/>
              </a:highlight>
              <a:latin typeface="Arial"/>
              <a:cs typeface="Arial"/>
            </a:endParaRPr>
          </a:p>
        </p:txBody>
      </p:sp>
    </p:spTree>
    <p:extLst>
      <p:ext uri="{BB962C8B-B14F-4D97-AF65-F5344CB8AC3E}">
        <p14:creationId xmlns:p14="http://schemas.microsoft.com/office/powerpoint/2010/main" val="987043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665539-6B9D-46C0-A149-71BD101CBA2E}"/>
              </a:ext>
            </a:extLst>
          </p:cNvPr>
          <p:cNvSpPr>
            <a:spLocks noGrp="1"/>
          </p:cNvSpPr>
          <p:nvPr>
            <p:ph type="title"/>
          </p:nvPr>
        </p:nvSpPr>
        <p:spPr>
          <a:xfrm>
            <a:off x="224972" y="4979420"/>
            <a:ext cx="11742057" cy="1296000"/>
          </a:xfrm>
        </p:spPr>
        <p:txBody>
          <a:bodyPr/>
          <a:lstStyle/>
          <a:p>
            <a:pPr marL="342900" indent="-342900"/>
            <a:r>
              <a:rPr lang="sv-SE" sz="1600" b="1">
                <a:latin typeface="Arial"/>
                <a:cs typeface="Arial"/>
              </a:rPr>
              <a:t>Producerat av regionkontorets strategiska barnhälsovård 2023</a:t>
            </a:r>
            <a:br>
              <a:rPr lang="sv-SE" sz="1600" b="1">
                <a:latin typeface="Arial"/>
                <a:cs typeface="Arial"/>
              </a:rPr>
            </a:br>
            <a:br>
              <a:rPr lang="sv-SE" sz="1600" b="1">
                <a:latin typeface="Arial"/>
                <a:cs typeface="Arial"/>
              </a:rPr>
            </a:br>
            <a:r>
              <a:rPr lang="sv-SE" sz="1600">
                <a:solidFill>
                  <a:srgbClr val="2D2829"/>
                </a:solidFill>
                <a:latin typeface="Arial"/>
                <a:cs typeface="Arial"/>
              </a:rPr>
              <a:t>Gerd Almquist-</a:t>
            </a:r>
            <a:r>
              <a:rPr lang="sv-SE" sz="1600" err="1">
                <a:solidFill>
                  <a:srgbClr val="2D2829"/>
                </a:solidFill>
                <a:latin typeface="Arial"/>
                <a:cs typeface="Arial"/>
              </a:rPr>
              <a:t>Tangen</a:t>
            </a:r>
            <a:r>
              <a:rPr lang="sv-SE" sz="1600">
                <a:solidFill>
                  <a:srgbClr val="2D2829"/>
                </a:solidFill>
                <a:latin typeface="Arial"/>
                <a:cs typeface="Arial"/>
              </a:rPr>
              <a:t>, barnhälsovårdsstrateg</a:t>
            </a:r>
            <a:br>
              <a:rPr lang="sv-SE" sz="1600">
                <a:latin typeface="Arial"/>
                <a:cs typeface="Arial"/>
              </a:rPr>
            </a:br>
            <a:r>
              <a:rPr lang="sv-SE" sz="1600">
                <a:solidFill>
                  <a:srgbClr val="2D2829"/>
                </a:solidFill>
                <a:latin typeface="Arial"/>
                <a:cs typeface="Arial"/>
              </a:rPr>
              <a:t>Regionkontoret, </a:t>
            </a:r>
            <a:r>
              <a:rPr lang="sv-SE" sz="1600">
                <a:solidFill>
                  <a:srgbClr val="2D2829"/>
                </a:solidFill>
                <a:latin typeface="Arial"/>
                <a:cs typeface="Arial"/>
                <a:hlinkClick r:id="rId3"/>
              </a:rPr>
              <a:t>gerd.almquist-tangen@regionhalland.se</a:t>
            </a:r>
            <a:br>
              <a:rPr lang="sv-SE" sz="1600">
                <a:latin typeface="Arial"/>
                <a:cs typeface="Arial"/>
              </a:rPr>
            </a:br>
            <a:br>
              <a:rPr lang="sv-SE" sz="1600">
                <a:latin typeface="Arial" panose="020B0604020202020204" pitchFamily="34" charset="0"/>
                <a:cs typeface="Arial" panose="020B0604020202020204" pitchFamily="34" charset="0"/>
              </a:rPr>
            </a:br>
            <a:endParaRPr lang="sv-SE" sz="1600">
              <a:cs typeface="Arial"/>
            </a:endParaRPr>
          </a:p>
        </p:txBody>
      </p:sp>
      <p:sp>
        <p:nvSpPr>
          <p:cNvPr id="4" name="Platshållare för datum 3"/>
          <p:cNvSpPr>
            <a:spLocks noGrp="1"/>
          </p:cNvSpPr>
          <p:nvPr>
            <p:ph type="dt" sz="half" idx="10"/>
          </p:nvPr>
        </p:nvSpPr>
        <p:spPr bwMode="white">
          <a:xfrm>
            <a:off x="9781032" y="6452047"/>
            <a:ext cx="1440000" cy="324000"/>
          </a:xfrm>
          <a:prstGeom prst="rect">
            <a:avLst/>
          </a:prstGeom>
        </p:spPr>
        <p:txBody>
          <a:bodyPr vert="horz" lIns="0" tIns="0" rIns="0" bIns="0" rtlCol="0" anchor="ctr"/>
          <a:lstStyle>
            <a:defPPr>
              <a:defRPr lang="sv-SE"/>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Region Halland  │</a:t>
            </a:r>
          </a:p>
        </p:txBody>
      </p:sp>
      <p:sp>
        <p:nvSpPr>
          <p:cNvPr id="5" name="Platshållare för sidfot 4"/>
          <p:cNvSpPr>
            <a:spLocks noGrp="1"/>
          </p:cNvSpPr>
          <p:nvPr>
            <p:ph type="ftr" sz="quarter" idx="11"/>
          </p:nvPr>
        </p:nvSpPr>
        <p:spPr bwMode="white">
          <a:xfrm>
            <a:off x="809625" y="6452047"/>
            <a:ext cx="4114800"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Halland – Bästa livsplatsen</a:t>
            </a:r>
          </a:p>
        </p:txBody>
      </p:sp>
      <p:sp>
        <p:nvSpPr>
          <p:cNvPr id="6" name="Platshållare för bildnummer 5"/>
          <p:cNvSpPr>
            <a:spLocks noGrp="1"/>
          </p:cNvSpPr>
          <p:nvPr>
            <p:ph type="sldNum" sz="quarter" idx="12"/>
          </p:nvPr>
        </p:nvSpPr>
        <p:spPr bwMode="white">
          <a:xfrm>
            <a:off x="11227469" y="6452047"/>
            <a:ext cx="216000"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645303-2AAE-45D1-913A-B06AE6474513}" type="slidenum">
              <a:rPr lang="sv-SE" smtClean="0"/>
              <a:pPr/>
              <a:t>22</a:t>
            </a:fld>
            <a:endParaRPr lang="sv-SE"/>
          </a:p>
        </p:txBody>
      </p:sp>
    </p:spTree>
    <p:extLst>
      <p:ext uri="{BB962C8B-B14F-4D97-AF65-F5344CB8AC3E}">
        <p14:creationId xmlns:p14="http://schemas.microsoft.com/office/powerpoint/2010/main" val="2581456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A99BB0-512F-5844-A563-3D9494B85F2C}"/>
              </a:ext>
            </a:extLst>
          </p:cNvPr>
          <p:cNvSpPr>
            <a:spLocks noGrp="1"/>
          </p:cNvSpPr>
          <p:nvPr>
            <p:ph type="title"/>
          </p:nvPr>
        </p:nvSpPr>
        <p:spPr/>
        <p:txBody>
          <a:bodyPr/>
          <a:lstStyle/>
          <a:p>
            <a:r>
              <a:rPr lang="sv-SE" sz="3600">
                <a:latin typeface="Arial" panose="020B0604020202020204" pitchFamily="34" charset="0"/>
                <a:cs typeface="Arial" panose="020B0604020202020204" pitchFamily="34" charset="0"/>
              </a:rPr>
              <a:t>Det kompetenta barnet</a:t>
            </a:r>
            <a:endParaRPr lang="sv-SE"/>
          </a:p>
        </p:txBody>
      </p:sp>
      <p:sp>
        <p:nvSpPr>
          <p:cNvPr id="3" name="Platshållare för innehåll 2">
            <a:extLst>
              <a:ext uri="{FF2B5EF4-FFF2-40B4-BE49-F238E27FC236}">
                <a16:creationId xmlns:a16="http://schemas.microsoft.com/office/drawing/2014/main" id="{BAAA70E0-3511-A945-8A62-3C00EA084C3F}"/>
              </a:ext>
            </a:extLst>
          </p:cNvPr>
          <p:cNvSpPr>
            <a:spLocks noGrp="1"/>
          </p:cNvSpPr>
          <p:nvPr>
            <p:ph sz="quarter" idx="13"/>
          </p:nvPr>
        </p:nvSpPr>
        <p:spPr/>
        <p:txBody>
          <a:bodyPr vert="horz" lIns="0" tIns="0" rIns="0" bIns="0" rtlCol="0" anchor="t">
            <a:noAutofit/>
          </a:bodyPr>
          <a:lstStyle/>
          <a:p>
            <a:pPr marL="287655" indent="-287655"/>
            <a:r>
              <a:rPr lang="sv-SE" sz="2000">
                <a:solidFill>
                  <a:srgbClr val="2D2829"/>
                </a:solidFill>
                <a:latin typeface="Arial"/>
                <a:cs typeface="Arial"/>
              </a:rPr>
              <a:t>En del barn har börjat bli lite mer </a:t>
            </a:r>
            <a:r>
              <a:rPr lang="sv-SE">
                <a:solidFill>
                  <a:srgbClr val="2D2829"/>
                </a:solidFill>
                <a:latin typeface="Arial"/>
                <a:cs typeface="Arial"/>
              </a:rPr>
              <a:t>reserverade </a:t>
            </a:r>
            <a:r>
              <a:rPr lang="sv-SE">
                <a:solidFill>
                  <a:srgbClr val="2D2829"/>
                </a:solidFill>
                <a:ea typeface="+mn-lt"/>
                <a:cs typeface="+mn-lt"/>
              </a:rPr>
              <a:t>–</a:t>
            </a:r>
            <a:r>
              <a:rPr lang="sv-SE">
                <a:solidFill>
                  <a:srgbClr val="2D2829"/>
                </a:solidFill>
                <a:latin typeface="Arial"/>
                <a:cs typeface="Arial"/>
              </a:rPr>
              <a:t> </a:t>
            </a:r>
            <a:br>
              <a:rPr lang="sv-SE">
                <a:solidFill>
                  <a:srgbClr val="2D2829"/>
                </a:solidFill>
                <a:latin typeface="Arial"/>
                <a:cs typeface="Arial"/>
              </a:rPr>
            </a:br>
            <a:r>
              <a:rPr lang="sv-SE">
                <a:solidFill>
                  <a:srgbClr val="2D2829"/>
                </a:solidFill>
                <a:latin typeface="Arial"/>
                <a:cs typeface="Arial"/>
              </a:rPr>
              <a:t>Vid 7-8 månader kan barnet ha en period av </a:t>
            </a:r>
            <a:br>
              <a:rPr lang="sv-SE">
                <a:solidFill>
                  <a:srgbClr val="2D2829"/>
                </a:solidFill>
                <a:latin typeface="Arial"/>
                <a:cs typeface="Arial"/>
              </a:rPr>
            </a:br>
            <a:r>
              <a:rPr lang="sv-SE">
                <a:solidFill>
                  <a:srgbClr val="2D2829"/>
                </a:solidFill>
                <a:latin typeface="Arial"/>
                <a:cs typeface="Arial"/>
              </a:rPr>
              <a:t>otrygghet och blyghet</a:t>
            </a:r>
            <a:endParaRPr lang="sv-SE">
              <a:cs typeface="Arial" panose="020B0604020202020204"/>
            </a:endParaRPr>
          </a:p>
          <a:p>
            <a:pPr marL="287655" indent="-287655"/>
            <a:r>
              <a:rPr lang="sv-SE" sz="2000">
                <a:solidFill>
                  <a:srgbClr val="2D2829"/>
                </a:solidFill>
                <a:latin typeface="Arial" panose="020B0604020202020204" pitchFamily="34" charset="0"/>
                <a:cs typeface="Arial" panose="020B0604020202020204" pitchFamily="34" charset="0"/>
              </a:rPr>
              <a:t>Ryggen är nu märkbart starkare</a:t>
            </a:r>
          </a:p>
          <a:p>
            <a:pPr marL="287655" indent="-287655"/>
            <a:r>
              <a:rPr lang="sv-SE" sz="2000">
                <a:solidFill>
                  <a:srgbClr val="2D2829"/>
                </a:solidFill>
                <a:latin typeface="Arial" panose="020B0604020202020204" pitchFamily="34" charset="0"/>
                <a:cs typeface="Arial" panose="020B0604020202020204" pitchFamily="34" charset="0"/>
              </a:rPr>
              <a:t>Kan sitta upprätt utan stöd</a:t>
            </a:r>
          </a:p>
          <a:p>
            <a:pPr marL="287655" indent="-287655"/>
            <a:r>
              <a:rPr lang="sv-SE">
                <a:solidFill>
                  <a:srgbClr val="2D2829"/>
                </a:solidFill>
                <a:latin typeface="Arial"/>
                <a:cs typeface="Arial"/>
              </a:rPr>
              <a:t>Kryper</a:t>
            </a:r>
            <a:r>
              <a:rPr lang="sv-SE" sz="2000">
                <a:solidFill>
                  <a:srgbClr val="2D2829"/>
                </a:solidFill>
                <a:latin typeface="Arial"/>
                <a:cs typeface="Arial"/>
              </a:rPr>
              <a:t> på knäna, några hasar</a:t>
            </a:r>
          </a:p>
          <a:p>
            <a:pPr marL="287655" indent="-287655"/>
            <a:r>
              <a:rPr lang="sv-SE">
                <a:solidFill>
                  <a:srgbClr val="2D2829"/>
                </a:solidFill>
                <a:latin typeface="Arial"/>
                <a:cs typeface="Arial"/>
              </a:rPr>
              <a:t>Klappar</a:t>
            </a:r>
            <a:r>
              <a:rPr lang="sv-SE" sz="2000">
                <a:solidFill>
                  <a:srgbClr val="2D2829"/>
                </a:solidFill>
                <a:latin typeface="Arial"/>
                <a:cs typeface="Arial"/>
              </a:rPr>
              <a:t> händerna</a:t>
            </a:r>
          </a:p>
          <a:p>
            <a:pPr marL="287655" indent="-287655"/>
            <a:r>
              <a:rPr lang="sv-SE">
                <a:solidFill>
                  <a:srgbClr val="2D2829"/>
                </a:solidFill>
                <a:latin typeface="Arial"/>
                <a:cs typeface="Arial"/>
              </a:rPr>
              <a:t>Använder pincettgreppet</a:t>
            </a:r>
            <a:endParaRPr lang="sv-SE" sz="2000">
              <a:solidFill>
                <a:srgbClr val="2D2829"/>
              </a:solidFill>
              <a:effectLst/>
              <a:latin typeface="Arial" panose="020B0604020202020204" pitchFamily="34" charset="0"/>
              <a:cs typeface="Arial" panose="020B0604020202020204" pitchFamily="34" charset="0"/>
            </a:endParaRPr>
          </a:p>
          <a:p>
            <a:pPr marL="342900" indent="-342900">
              <a:buChar char="•"/>
            </a:pPr>
            <a:endParaRPr lang="sv-SE">
              <a:solidFill>
                <a:srgbClr val="2D2829"/>
              </a:solidFill>
              <a:latin typeface="Arial" panose="020B0604020202020204" pitchFamily="34" charset="0"/>
              <a:cs typeface="Arial" panose="020B0604020202020204" pitchFamily="34" charset="0"/>
            </a:endParaRPr>
          </a:p>
          <a:p>
            <a:pPr marL="287655" indent="-287655"/>
            <a:endParaRPr lang="sv-SE">
              <a:cs typeface="Arial" panose="020B0604020202020204"/>
            </a:endParaRPr>
          </a:p>
        </p:txBody>
      </p:sp>
      <p:sp>
        <p:nvSpPr>
          <p:cNvPr id="13" name="textruta 12">
            <a:extLst>
              <a:ext uri="{FF2B5EF4-FFF2-40B4-BE49-F238E27FC236}">
                <a16:creationId xmlns:a16="http://schemas.microsoft.com/office/drawing/2014/main" id="{06025204-8878-4A43-B175-5158890D931E}"/>
              </a:ext>
            </a:extLst>
          </p:cNvPr>
          <p:cNvSpPr txBox="1"/>
          <p:nvPr/>
        </p:nvSpPr>
        <p:spPr>
          <a:xfrm>
            <a:off x="803275" y="6435084"/>
            <a:ext cx="11293308" cy="307777"/>
          </a:xfrm>
          <a:prstGeom prst="rect">
            <a:avLst/>
          </a:prstGeom>
          <a:noFill/>
        </p:spPr>
        <p:txBody>
          <a:bodyPr wrap="square" rtlCol="0">
            <a:spAutoFit/>
          </a:bodyPr>
          <a:lstStyle/>
          <a:p>
            <a:r>
              <a:rPr lang="sv-SE" sz="1400" b="1" i="0" u="none" strike="noStrike">
                <a:solidFill>
                  <a:schemeClr val="bg1"/>
                </a:solidFill>
                <a:effectLst/>
                <a:latin typeface="Arial" panose="020B0604020202020204" pitchFamily="34" charset="0"/>
              </a:rPr>
              <a:t>Träff 6 (Barnet vid 7-8 månaders ålder)</a:t>
            </a:r>
          </a:p>
        </p:txBody>
      </p:sp>
      <p:pic>
        <p:nvPicPr>
          <p:cNvPr id="9" name="Platshållare för innehåll 5">
            <a:extLst>
              <a:ext uri="{FF2B5EF4-FFF2-40B4-BE49-F238E27FC236}">
                <a16:creationId xmlns:a16="http://schemas.microsoft.com/office/drawing/2014/main" id="{64E42312-398D-7F43-903B-C8DF19CD0230}"/>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5" name="Bildobjekt 4">
            <a:extLst>
              <a:ext uri="{FF2B5EF4-FFF2-40B4-BE49-F238E27FC236}">
                <a16:creationId xmlns:a16="http://schemas.microsoft.com/office/drawing/2014/main" id="{49D20D1B-DD4A-1E4E-A98F-355AE4671C03}"/>
              </a:ext>
            </a:extLst>
          </p:cNvPr>
          <p:cNvPicPr>
            <a:picLocks noChangeAspect="1"/>
          </p:cNvPicPr>
          <p:nvPr/>
        </p:nvPicPr>
        <p:blipFill>
          <a:blip r:embed="rId4"/>
          <a:stretch>
            <a:fillRect/>
          </a:stretch>
        </p:blipFill>
        <p:spPr>
          <a:xfrm>
            <a:off x="7093056" y="-115139"/>
            <a:ext cx="4846211" cy="6858000"/>
          </a:xfrm>
          <a:prstGeom prst="rect">
            <a:avLst/>
          </a:prstGeom>
        </p:spPr>
      </p:pic>
      <p:pic>
        <p:nvPicPr>
          <p:cNvPr id="12" name="Bildobjekt 11">
            <a:extLst>
              <a:ext uri="{FF2B5EF4-FFF2-40B4-BE49-F238E27FC236}">
                <a16:creationId xmlns:a16="http://schemas.microsoft.com/office/drawing/2014/main" id="{DA4EE05F-6345-E147-BA58-E8EC0F6F5746}"/>
              </a:ext>
            </a:extLst>
          </p:cNvPr>
          <p:cNvPicPr>
            <a:picLocks noChangeAspect="1"/>
          </p:cNvPicPr>
          <p:nvPr/>
        </p:nvPicPr>
        <p:blipFill>
          <a:blip r:embed="rId5"/>
          <a:stretch>
            <a:fillRect/>
          </a:stretch>
        </p:blipFill>
        <p:spPr>
          <a:xfrm>
            <a:off x="7299720" y="3413449"/>
            <a:ext cx="1036206" cy="1036206"/>
          </a:xfrm>
          <a:prstGeom prst="rect">
            <a:avLst/>
          </a:prstGeom>
        </p:spPr>
      </p:pic>
      <p:sp>
        <p:nvSpPr>
          <p:cNvPr id="8" name="Platshållare för datum 3">
            <a:extLst>
              <a:ext uri="{FF2B5EF4-FFF2-40B4-BE49-F238E27FC236}">
                <a16:creationId xmlns:a16="http://schemas.microsoft.com/office/drawing/2014/main" id="{214C7C7C-2F2A-6349-B9E0-0C89FED177C7}"/>
              </a:ext>
            </a:extLst>
          </p:cNvPr>
          <p:cNvSpPr>
            <a:spLocks noGrp="1"/>
          </p:cNvSpPr>
          <p:nvPr>
            <p:ph type="dt" sz="half" idx="14"/>
          </p:nvPr>
        </p:nvSpPr>
        <p:spPr>
          <a:xfrm>
            <a:off x="9781032" y="6452047"/>
            <a:ext cx="1440000" cy="324000"/>
          </a:xfrm>
        </p:spPr>
        <p:txBody>
          <a:bodyPr/>
          <a:lstStyle/>
          <a:p>
            <a:r>
              <a:rPr lang="sv-SE"/>
              <a:t>Region Halland  │</a:t>
            </a:r>
          </a:p>
        </p:txBody>
      </p:sp>
      <p:sp>
        <p:nvSpPr>
          <p:cNvPr id="10" name="Platshållare för bildnummer 5">
            <a:extLst>
              <a:ext uri="{FF2B5EF4-FFF2-40B4-BE49-F238E27FC236}">
                <a16:creationId xmlns:a16="http://schemas.microsoft.com/office/drawing/2014/main" id="{229C663A-407A-9C49-955C-9486F0884B75}"/>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3</a:t>
            </a:fld>
            <a:endParaRPr lang="sv-SE"/>
          </a:p>
        </p:txBody>
      </p:sp>
    </p:spTree>
    <p:extLst>
      <p:ext uri="{BB962C8B-B14F-4D97-AF65-F5344CB8AC3E}">
        <p14:creationId xmlns:p14="http://schemas.microsoft.com/office/powerpoint/2010/main" val="1222076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52F983-66C7-72EB-FBB5-EE4FB457ED92}"/>
              </a:ext>
            </a:extLst>
          </p:cNvPr>
          <p:cNvSpPr>
            <a:spLocks noGrp="1"/>
          </p:cNvSpPr>
          <p:nvPr>
            <p:ph type="title"/>
          </p:nvPr>
        </p:nvSpPr>
        <p:spPr/>
        <p:txBody>
          <a:bodyPr/>
          <a:lstStyle/>
          <a:p>
            <a:r>
              <a:rPr lang="sv-SE">
                <a:cs typeface="Arial"/>
              </a:rPr>
              <a:t>Barnkonventionen</a:t>
            </a:r>
            <a:endParaRPr lang="sv-SE"/>
          </a:p>
        </p:txBody>
      </p:sp>
    </p:spTree>
    <p:extLst>
      <p:ext uri="{BB962C8B-B14F-4D97-AF65-F5344CB8AC3E}">
        <p14:creationId xmlns:p14="http://schemas.microsoft.com/office/powerpoint/2010/main" val="3862184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F13D210-4299-3D43-A436-09D5820AE910}"/>
              </a:ext>
            </a:extLst>
          </p:cNvPr>
          <p:cNvSpPr>
            <a:spLocks noGrp="1"/>
          </p:cNvSpPr>
          <p:nvPr>
            <p:ph type="title"/>
          </p:nvPr>
        </p:nvSpPr>
        <p:spPr/>
        <p:txBody>
          <a:bodyPr/>
          <a:lstStyle/>
          <a:p>
            <a:r>
              <a:rPr lang="sv-SE" sz="3600">
                <a:latin typeface="Arial" panose="020B0604020202020204" pitchFamily="34" charset="0"/>
                <a:cs typeface="Arial" panose="020B0604020202020204" pitchFamily="34" charset="0"/>
              </a:rPr>
              <a:t>Barnkonventionen</a:t>
            </a:r>
            <a:endParaRPr lang="sv-SE"/>
          </a:p>
        </p:txBody>
      </p:sp>
      <p:sp>
        <p:nvSpPr>
          <p:cNvPr id="5" name="Platshållare för innehåll 4">
            <a:extLst>
              <a:ext uri="{FF2B5EF4-FFF2-40B4-BE49-F238E27FC236}">
                <a16:creationId xmlns:a16="http://schemas.microsoft.com/office/drawing/2014/main" id="{FB6FAC41-4B41-AB4D-8404-5AA6E8B47695}"/>
              </a:ext>
            </a:extLst>
          </p:cNvPr>
          <p:cNvSpPr>
            <a:spLocks noGrp="1"/>
          </p:cNvSpPr>
          <p:nvPr>
            <p:ph sz="quarter" idx="13"/>
          </p:nvPr>
        </p:nvSpPr>
        <p:spPr>
          <a:xfrm>
            <a:off x="803275" y="1665288"/>
            <a:ext cx="5207180" cy="4535488"/>
          </a:xfrm>
        </p:spPr>
        <p:txBody>
          <a:bodyPr vert="horz" lIns="0" tIns="0" rIns="0" bIns="0" rtlCol="0" anchor="t">
            <a:noAutofit/>
          </a:bodyPr>
          <a:lstStyle/>
          <a:p>
            <a:pPr marL="0" indent="0">
              <a:buNone/>
            </a:pPr>
            <a:r>
              <a:rPr lang="sv-SE">
                <a:latin typeface="+mj-lt"/>
                <a:cs typeface="Times New Roman"/>
              </a:rPr>
              <a:t>Barnets tid är nu och varje barn har rätt att få en uppväxt på lika villkor utan att barndomen ses som en transportsträcka till vuxendomen</a:t>
            </a:r>
          </a:p>
          <a:p>
            <a:pPr marL="0" indent="0">
              <a:buNone/>
            </a:pPr>
            <a:endParaRPr lang="sv-SE">
              <a:cs typeface="Times New Roman"/>
            </a:endParaRPr>
          </a:p>
          <a:p>
            <a:pPr marL="0" indent="0">
              <a:buNone/>
            </a:pPr>
            <a:r>
              <a:rPr lang="sv-SE" b="1">
                <a:cs typeface="Times New Roman"/>
              </a:rPr>
              <a:t>Hur påverkar det er därhemma?</a:t>
            </a:r>
          </a:p>
          <a:p>
            <a:pPr marL="0" indent="0">
              <a:buNone/>
            </a:pPr>
            <a:endParaRPr lang="sv-SE">
              <a:cs typeface="Arial" panose="020B0604020202020204"/>
            </a:endParaRPr>
          </a:p>
          <a:p>
            <a:pPr marL="0" indent="0">
              <a:buNone/>
            </a:pPr>
            <a:endParaRPr lang="sv-SE">
              <a:highlight>
                <a:srgbClr val="FFFF00"/>
              </a:highlight>
              <a:cs typeface="Arial" panose="020B0604020202020204"/>
            </a:endParaRPr>
          </a:p>
          <a:p>
            <a:pPr marL="287655" indent="-287655"/>
            <a:endParaRPr lang="sv-SE">
              <a:cs typeface="Arial" panose="020B0604020202020204"/>
            </a:endParaRPr>
          </a:p>
        </p:txBody>
      </p:sp>
      <p:sp>
        <p:nvSpPr>
          <p:cNvPr id="9" name="textruta 8">
            <a:extLst>
              <a:ext uri="{FF2B5EF4-FFF2-40B4-BE49-F238E27FC236}">
                <a16:creationId xmlns:a16="http://schemas.microsoft.com/office/drawing/2014/main" id="{911D9561-1BA1-C64B-8D53-97BC23C8A197}"/>
              </a:ext>
            </a:extLst>
          </p:cNvPr>
          <p:cNvSpPr txBox="1"/>
          <p:nvPr/>
        </p:nvSpPr>
        <p:spPr>
          <a:xfrm>
            <a:off x="803275" y="6435084"/>
            <a:ext cx="11293308" cy="307777"/>
          </a:xfrm>
          <a:prstGeom prst="rect">
            <a:avLst/>
          </a:prstGeom>
          <a:noFill/>
        </p:spPr>
        <p:txBody>
          <a:bodyPr wrap="square" rtlCol="0">
            <a:spAutoFit/>
          </a:bodyPr>
          <a:lstStyle/>
          <a:p>
            <a:r>
              <a:rPr lang="sv-SE" sz="1400" b="1" i="0" u="none" strike="noStrike">
                <a:solidFill>
                  <a:schemeClr val="bg1"/>
                </a:solidFill>
                <a:effectLst/>
                <a:latin typeface="Arial" panose="020B0604020202020204" pitchFamily="34" charset="0"/>
              </a:rPr>
              <a:t>Träff 6 (Barnet vid 7-8 månaders ålder)</a:t>
            </a:r>
          </a:p>
        </p:txBody>
      </p:sp>
      <p:pic>
        <p:nvPicPr>
          <p:cNvPr id="10" name="Platshållare för innehåll 5">
            <a:extLst>
              <a:ext uri="{FF2B5EF4-FFF2-40B4-BE49-F238E27FC236}">
                <a16:creationId xmlns:a16="http://schemas.microsoft.com/office/drawing/2014/main" id="{2DE75082-F93E-804D-BDBE-B27298427304}"/>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11" name="Bildobjekt 10">
            <a:extLst>
              <a:ext uri="{FF2B5EF4-FFF2-40B4-BE49-F238E27FC236}">
                <a16:creationId xmlns:a16="http://schemas.microsoft.com/office/drawing/2014/main" id="{A2D0554A-3FB7-9246-A075-202EE9123EE7}"/>
              </a:ext>
            </a:extLst>
          </p:cNvPr>
          <p:cNvPicPr>
            <a:picLocks noChangeAspect="1"/>
          </p:cNvPicPr>
          <p:nvPr/>
        </p:nvPicPr>
        <p:blipFill>
          <a:blip r:embed="rId4"/>
          <a:stretch>
            <a:fillRect/>
          </a:stretch>
        </p:blipFill>
        <p:spPr>
          <a:xfrm>
            <a:off x="7598389" y="1629375"/>
            <a:ext cx="3790335" cy="3790335"/>
          </a:xfrm>
          <a:prstGeom prst="rect">
            <a:avLst/>
          </a:prstGeom>
        </p:spPr>
      </p:pic>
      <p:sp>
        <p:nvSpPr>
          <p:cNvPr id="7" name="Platshållare för datum 3">
            <a:extLst>
              <a:ext uri="{FF2B5EF4-FFF2-40B4-BE49-F238E27FC236}">
                <a16:creationId xmlns:a16="http://schemas.microsoft.com/office/drawing/2014/main" id="{87515B8C-7166-1241-89AC-F9B973FEFCC8}"/>
              </a:ext>
            </a:extLst>
          </p:cNvPr>
          <p:cNvSpPr>
            <a:spLocks noGrp="1"/>
          </p:cNvSpPr>
          <p:nvPr>
            <p:ph type="dt" sz="half" idx="14"/>
          </p:nvPr>
        </p:nvSpPr>
        <p:spPr>
          <a:xfrm>
            <a:off x="9781032" y="6452047"/>
            <a:ext cx="1440000" cy="324000"/>
          </a:xfrm>
        </p:spPr>
        <p:txBody>
          <a:bodyPr/>
          <a:lstStyle/>
          <a:p>
            <a:r>
              <a:rPr lang="sv-SE"/>
              <a:t>Region Halland  │</a:t>
            </a:r>
          </a:p>
        </p:txBody>
      </p:sp>
      <p:sp>
        <p:nvSpPr>
          <p:cNvPr id="8" name="Platshållare för bildnummer 5">
            <a:extLst>
              <a:ext uri="{FF2B5EF4-FFF2-40B4-BE49-F238E27FC236}">
                <a16:creationId xmlns:a16="http://schemas.microsoft.com/office/drawing/2014/main" id="{D942ED90-5041-AB40-BB01-3571B61B2981}"/>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5</a:t>
            </a:fld>
            <a:endParaRPr lang="sv-SE"/>
          </a:p>
        </p:txBody>
      </p:sp>
    </p:spTree>
    <p:extLst>
      <p:ext uri="{BB962C8B-B14F-4D97-AF65-F5344CB8AC3E}">
        <p14:creationId xmlns:p14="http://schemas.microsoft.com/office/powerpoint/2010/main" val="3977705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1F81EF-B4BF-9859-CDEE-B38875E02918}"/>
              </a:ext>
            </a:extLst>
          </p:cNvPr>
          <p:cNvSpPr>
            <a:spLocks noGrp="1"/>
          </p:cNvSpPr>
          <p:nvPr>
            <p:ph type="title"/>
          </p:nvPr>
        </p:nvSpPr>
        <p:spPr/>
        <p:txBody>
          <a:bodyPr/>
          <a:lstStyle/>
          <a:p>
            <a:r>
              <a:rPr lang="sv-SE">
                <a:cs typeface="Arial"/>
              </a:rPr>
              <a:t>Mat och näring</a:t>
            </a:r>
            <a:endParaRPr lang="sv-SE"/>
          </a:p>
        </p:txBody>
      </p:sp>
    </p:spTree>
    <p:extLst>
      <p:ext uri="{BB962C8B-B14F-4D97-AF65-F5344CB8AC3E}">
        <p14:creationId xmlns:p14="http://schemas.microsoft.com/office/powerpoint/2010/main" val="1201544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2A6597-DF0C-A443-A320-41E671EFAC16}"/>
              </a:ext>
            </a:extLst>
          </p:cNvPr>
          <p:cNvSpPr>
            <a:spLocks noGrp="1"/>
          </p:cNvSpPr>
          <p:nvPr>
            <p:ph type="title"/>
          </p:nvPr>
        </p:nvSpPr>
        <p:spPr/>
        <p:txBody>
          <a:bodyPr/>
          <a:lstStyle/>
          <a:p>
            <a:r>
              <a:rPr lang="sv-SE">
                <a:latin typeface="Arial"/>
                <a:cs typeface="Arial"/>
              </a:rPr>
              <a:t>Matglädje</a:t>
            </a:r>
          </a:p>
        </p:txBody>
      </p:sp>
      <p:sp>
        <p:nvSpPr>
          <p:cNvPr id="3" name="Platshållare för innehåll 2">
            <a:extLst>
              <a:ext uri="{FF2B5EF4-FFF2-40B4-BE49-F238E27FC236}">
                <a16:creationId xmlns:a16="http://schemas.microsoft.com/office/drawing/2014/main" id="{41BBA4B0-4364-B543-91F2-A6C70C6148AA}"/>
              </a:ext>
            </a:extLst>
          </p:cNvPr>
          <p:cNvSpPr>
            <a:spLocks noGrp="1"/>
          </p:cNvSpPr>
          <p:nvPr>
            <p:ph sz="quarter" idx="13"/>
          </p:nvPr>
        </p:nvSpPr>
        <p:spPr>
          <a:xfrm>
            <a:off x="803275" y="1402080"/>
            <a:ext cx="6427377" cy="4934046"/>
          </a:xfrm>
        </p:spPr>
        <p:txBody>
          <a:bodyPr vert="horz" lIns="0" tIns="0" rIns="0" bIns="0" rtlCol="0" anchor="t">
            <a:noAutofit/>
          </a:bodyPr>
          <a:lstStyle/>
          <a:p>
            <a:pPr marL="0" indent="0">
              <a:buNone/>
            </a:pPr>
            <a:r>
              <a:rPr lang="sv-SE" b="1">
                <a:solidFill>
                  <a:srgbClr val="2D2829"/>
                </a:solidFill>
                <a:latin typeface="Arial"/>
                <a:cs typeface="Arial"/>
              </a:rPr>
              <a:t>Nu ska barnet kunna äta familjens</a:t>
            </a:r>
            <a:r>
              <a:rPr lang="sv-SE" sz="2000" b="1">
                <a:solidFill>
                  <a:srgbClr val="2D2829"/>
                </a:solidFill>
                <a:latin typeface="Arial"/>
                <a:cs typeface="Arial"/>
              </a:rPr>
              <a:t> mat</a:t>
            </a:r>
            <a:endParaRPr lang="sv-SE" b="1">
              <a:solidFill>
                <a:srgbClr val="2D2829"/>
              </a:solidFill>
              <a:cs typeface="Arial"/>
            </a:endParaRPr>
          </a:p>
          <a:p>
            <a:pPr marL="287655" indent="-287655"/>
            <a:r>
              <a:rPr lang="sv-SE">
                <a:cs typeface="Arial"/>
              </a:rPr>
              <a:t>Vad tycker barnet om att äta?</a:t>
            </a:r>
          </a:p>
          <a:p>
            <a:pPr marL="287655" indent="-287655"/>
            <a:r>
              <a:rPr lang="sv-SE">
                <a:cs typeface="Arial"/>
              </a:rPr>
              <a:t>Vad dricker barnet till maten?</a:t>
            </a:r>
          </a:p>
          <a:p>
            <a:pPr marL="0" indent="0">
              <a:buNone/>
            </a:pPr>
            <a:endParaRPr lang="sv-SE">
              <a:cs typeface="Arial"/>
            </a:endParaRPr>
          </a:p>
          <a:p>
            <a:pPr marL="0" indent="0">
              <a:buNone/>
            </a:pPr>
            <a:r>
              <a:rPr lang="sv-SE" b="1">
                <a:cs typeface="Arial"/>
              </a:rPr>
              <a:t>Komjölk</a:t>
            </a:r>
          </a:p>
          <a:p>
            <a:pPr marL="0" indent="0">
              <a:buNone/>
            </a:pPr>
            <a:r>
              <a:rPr lang="sv-SE">
                <a:cs typeface="Arial"/>
              </a:rPr>
              <a:t>Mjölkprodukter innehåller mycket vitaminer och mineraler, men lite järn. Om barnet äter för mycket mjölkprodukter blir det mindre plats för mer </a:t>
            </a:r>
            <a:r>
              <a:rPr lang="sv-SE" err="1">
                <a:cs typeface="Arial"/>
              </a:rPr>
              <a:t>järnrik</a:t>
            </a:r>
            <a:r>
              <a:rPr lang="sv-SE">
                <a:cs typeface="Arial"/>
              </a:rPr>
              <a:t> mat.</a:t>
            </a:r>
          </a:p>
          <a:p>
            <a:pPr marL="0" indent="0">
              <a:buNone/>
            </a:pPr>
            <a:r>
              <a:rPr lang="sv-SE">
                <a:cs typeface="Arial"/>
              </a:rPr>
              <a:t>Vänta med komjölk som dryck till slutet av barnets första år. Små mängder komjölk i matlagning går bra.</a:t>
            </a:r>
          </a:p>
          <a:p>
            <a:pPr marL="342900" indent="-342900">
              <a:buFont typeface="Arial" panose="020B0604020202020204" pitchFamily="34" charset="0"/>
              <a:buChar char="•"/>
            </a:pPr>
            <a:endParaRPr lang="sv-SE" sz="2000">
              <a:solidFill>
                <a:srgbClr val="2D2829"/>
              </a:solidFill>
              <a:latin typeface="Arial"/>
              <a:cs typeface="Arial"/>
            </a:endParaRPr>
          </a:p>
          <a:p>
            <a:pPr marL="0" indent="0">
              <a:buNone/>
            </a:pPr>
            <a:endParaRPr lang="sv-SE">
              <a:solidFill>
                <a:srgbClr val="2D2829"/>
              </a:solidFill>
              <a:cs typeface="Arial" panose="020B0604020202020204"/>
            </a:endParaRPr>
          </a:p>
        </p:txBody>
      </p:sp>
      <p:sp>
        <p:nvSpPr>
          <p:cNvPr id="10" name="textruta 9">
            <a:extLst>
              <a:ext uri="{FF2B5EF4-FFF2-40B4-BE49-F238E27FC236}">
                <a16:creationId xmlns:a16="http://schemas.microsoft.com/office/drawing/2014/main" id="{2273E9CE-34CB-194E-A045-6D362EC67DB9}"/>
              </a:ext>
            </a:extLst>
          </p:cNvPr>
          <p:cNvSpPr txBox="1"/>
          <p:nvPr/>
        </p:nvSpPr>
        <p:spPr>
          <a:xfrm>
            <a:off x="803275" y="6435085"/>
            <a:ext cx="10169525" cy="307777"/>
          </a:xfrm>
          <a:prstGeom prst="rect">
            <a:avLst/>
          </a:prstGeom>
          <a:noFill/>
        </p:spPr>
        <p:txBody>
          <a:bodyPr wrap="square" rtlCol="0">
            <a:spAutoFit/>
          </a:bodyPr>
          <a:lstStyle/>
          <a:p>
            <a:r>
              <a:rPr lang="sv-SE" sz="1400" b="1" i="0" u="none" strike="noStrike">
                <a:solidFill>
                  <a:schemeClr val="bg1"/>
                </a:solidFill>
                <a:effectLst/>
                <a:latin typeface="Arial" panose="020B0604020202020204" pitchFamily="34" charset="0"/>
              </a:rPr>
              <a:t>Träff 6 (Barnet vid 7-8 månaders ålder)</a:t>
            </a:r>
          </a:p>
        </p:txBody>
      </p:sp>
      <p:pic>
        <p:nvPicPr>
          <p:cNvPr id="11" name="Platshållare för innehåll 5">
            <a:extLst>
              <a:ext uri="{FF2B5EF4-FFF2-40B4-BE49-F238E27FC236}">
                <a16:creationId xmlns:a16="http://schemas.microsoft.com/office/drawing/2014/main" id="{EE9F88E8-9D0D-5F44-876D-778EF4E22701}"/>
              </a:ext>
            </a:extLst>
          </p:cNvPr>
          <p:cNvPicPr>
            <a:picLocks noChangeAspect="1"/>
          </p:cNvPicPr>
          <p:nvPr/>
        </p:nvPicPr>
        <p:blipFill rotWithShape="1">
          <a:blip r:embed="rId3"/>
          <a:srcRect r="16880" b="24224"/>
          <a:stretch/>
        </p:blipFill>
        <p:spPr>
          <a:xfrm>
            <a:off x="7230652" y="-28815"/>
            <a:ext cx="4961348" cy="6364941"/>
          </a:xfrm>
          <a:prstGeom prst="rect">
            <a:avLst/>
          </a:prstGeom>
        </p:spPr>
      </p:pic>
      <p:pic>
        <p:nvPicPr>
          <p:cNvPr id="5" name="Bildobjekt 4">
            <a:extLst>
              <a:ext uri="{FF2B5EF4-FFF2-40B4-BE49-F238E27FC236}">
                <a16:creationId xmlns:a16="http://schemas.microsoft.com/office/drawing/2014/main" id="{12C53C08-CE40-F44E-9202-B24C44D5D8AD}"/>
              </a:ext>
            </a:extLst>
          </p:cNvPr>
          <p:cNvPicPr>
            <a:picLocks noChangeAspect="1"/>
          </p:cNvPicPr>
          <p:nvPr/>
        </p:nvPicPr>
        <p:blipFill>
          <a:blip r:embed="rId4"/>
          <a:stretch>
            <a:fillRect/>
          </a:stretch>
        </p:blipFill>
        <p:spPr>
          <a:xfrm>
            <a:off x="8138725" y="2274730"/>
            <a:ext cx="3145201" cy="3145201"/>
          </a:xfrm>
          <a:prstGeom prst="rect">
            <a:avLst/>
          </a:prstGeom>
        </p:spPr>
      </p:pic>
      <p:sp>
        <p:nvSpPr>
          <p:cNvPr id="8" name="Platshållare för datum 3">
            <a:extLst>
              <a:ext uri="{FF2B5EF4-FFF2-40B4-BE49-F238E27FC236}">
                <a16:creationId xmlns:a16="http://schemas.microsoft.com/office/drawing/2014/main" id="{9C5805FA-A3C1-EF4D-BEDD-AB99D395E359}"/>
              </a:ext>
            </a:extLst>
          </p:cNvPr>
          <p:cNvSpPr>
            <a:spLocks noGrp="1"/>
          </p:cNvSpPr>
          <p:nvPr>
            <p:ph type="dt" sz="half" idx="14"/>
          </p:nvPr>
        </p:nvSpPr>
        <p:spPr>
          <a:xfrm>
            <a:off x="9781032" y="6452047"/>
            <a:ext cx="1440000" cy="324000"/>
          </a:xfrm>
        </p:spPr>
        <p:txBody>
          <a:bodyPr/>
          <a:lstStyle/>
          <a:p>
            <a:r>
              <a:rPr lang="sv-SE"/>
              <a:t>Region Halland  │</a:t>
            </a:r>
          </a:p>
        </p:txBody>
      </p:sp>
      <p:sp>
        <p:nvSpPr>
          <p:cNvPr id="9" name="Platshållare för bildnummer 5">
            <a:extLst>
              <a:ext uri="{FF2B5EF4-FFF2-40B4-BE49-F238E27FC236}">
                <a16:creationId xmlns:a16="http://schemas.microsoft.com/office/drawing/2014/main" id="{B2134A38-922D-954D-8221-63AA79E0E01A}"/>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7</a:t>
            </a:fld>
            <a:endParaRPr lang="sv-SE"/>
          </a:p>
        </p:txBody>
      </p:sp>
      <p:pic>
        <p:nvPicPr>
          <p:cNvPr id="19" name="Bildobjekt 18" descr="En bild som visar cirkel, Grafik, design, illustration&#10;&#10;Automatiskt genererad beskrivning">
            <a:extLst>
              <a:ext uri="{FF2B5EF4-FFF2-40B4-BE49-F238E27FC236}">
                <a16:creationId xmlns:a16="http://schemas.microsoft.com/office/drawing/2014/main" id="{4FF2C202-0EEF-E438-0859-B04052247272}"/>
              </a:ext>
            </a:extLst>
          </p:cNvPr>
          <p:cNvPicPr>
            <a:picLocks noChangeAspect="1"/>
          </p:cNvPicPr>
          <p:nvPr/>
        </p:nvPicPr>
        <p:blipFill>
          <a:blip r:embed="rId5"/>
          <a:stretch>
            <a:fillRect/>
          </a:stretch>
        </p:blipFill>
        <p:spPr>
          <a:xfrm>
            <a:off x="10395006" y="843148"/>
            <a:ext cx="1067511" cy="1431582"/>
          </a:xfrm>
          <a:prstGeom prst="rect">
            <a:avLst/>
          </a:prstGeom>
        </p:spPr>
      </p:pic>
    </p:spTree>
    <p:extLst>
      <p:ext uri="{BB962C8B-B14F-4D97-AF65-F5344CB8AC3E}">
        <p14:creationId xmlns:p14="http://schemas.microsoft.com/office/powerpoint/2010/main" val="1788647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3EFDB4-C57D-CB96-5DD0-C55814ACBC0B}"/>
              </a:ext>
            </a:extLst>
          </p:cNvPr>
          <p:cNvSpPr>
            <a:spLocks noGrp="1"/>
          </p:cNvSpPr>
          <p:nvPr>
            <p:ph type="title"/>
          </p:nvPr>
        </p:nvSpPr>
        <p:spPr/>
        <p:txBody>
          <a:bodyPr/>
          <a:lstStyle/>
          <a:p>
            <a:r>
              <a:rPr lang="sv-SE">
                <a:cs typeface="Arial"/>
              </a:rPr>
              <a:t>Mun- och tandhälsa</a:t>
            </a:r>
            <a:endParaRPr lang="sv-SE"/>
          </a:p>
        </p:txBody>
      </p:sp>
    </p:spTree>
    <p:extLst>
      <p:ext uri="{BB962C8B-B14F-4D97-AF65-F5344CB8AC3E}">
        <p14:creationId xmlns:p14="http://schemas.microsoft.com/office/powerpoint/2010/main" val="3414692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44E4A2-8703-9145-AAD5-240EAD8399D8}"/>
              </a:ext>
            </a:extLst>
          </p:cNvPr>
          <p:cNvSpPr>
            <a:spLocks noGrp="1"/>
          </p:cNvSpPr>
          <p:nvPr>
            <p:ph type="title"/>
          </p:nvPr>
        </p:nvSpPr>
        <p:spPr/>
        <p:txBody>
          <a:bodyPr/>
          <a:lstStyle/>
          <a:p>
            <a:r>
              <a:rPr lang="sv-SE" sz="3600">
                <a:latin typeface="Arial" panose="020B0604020202020204" pitchFamily="34" charset="0"/>
                <a:cs typeface="Arial" panose="020B0604020202020204" pitchFamily="34" charset="0"/>
              </a:rPr>
              <a:t>Tänder</a:t>
            </a:r>
            <a:endParaRPr lang="sv-SE"/>
          </a:p>
        </p:txBody>
      </p:sp>
      <p:sp>
        <p:nvSpPr>
          <p:cNvPr id="3" name="Platshållare för innehåll 2">
            <a:extLst>
              <a:ext uri="{FF2B5EF4-FFF2-40B4-BE49-F238E27FC236}">
                <a16:creationId xmlns:a16="http://schemas.microsoft.com/office/drawing/2014/main" id="{64EC2788-AF50-1E4B-B7F2-9AFA5C8D4F31}"/>
              </a:ext>
            </a:extLst>
          </p:cNvPr>
          <p:cNvSpPr>
            <a:spLocks noGrp="1"/>
          </p:cNvSpPr>
          <p:nvPr>
            <p:ph sz="quarter" idx="13"/>
          </p:nvPr>
        </p:nvSpPr>
        <p:spPr/>
        <p:txBody>
          <a:bodyPr vert="horz" lIns="0" tIns="0" rIns="0" bIns="0" rtlCol="0" anchor="t">
            <a:noAutofit/>
          </a:bodyPr>
          <a:lstStyle/>
          <a:p>
            <a:pPr marL="287655" indent="-287655"/>
            <a:r>
              <a:rPr lang="sv-SE" sz="2000">
                <a:solidFill>
                  <a:srgbClr val="2D2829"/>
                </a:solidFill>
                <a:latin typeface="Arial" panose="020B0604020202020204" pitchFamily="34" charset="0"/>
                <a:cs typeface="Arial" panose="020B0604020202020204" pitchFamily="34" charset="0"/>
              </a:rPr>
              <a:t>Bra matvanor är grunden </a:t>
            </a:r>
            <a:br>
              <a:rPr lang="sv-SE" sz="2000">
                <a:solidFill>
                  <a:srgbClr val="2D2829"/>
                </a:solidFill>
                <a:latin typeface="Arial" panose="020B0604020202020204" pitchFamily="34" charset="0"/>
                <a:cs typeface="Arial" panose="020B0604020202020204" pitchFamily="34" charset="0"/>
              </a:rPr>
            </a:br>
            <a:r>
              <a:rPr lang="sv-SE" sz="2000">
                <a:solidFill>
                  <a:srgbClr val="2D2829"/>
                </a:solidFill>
                <a:latin typeface="Arial" panose="020B0604020202020204" pitchFamily="34" charset="0"/>
                <a:cs typeface="Arial" panose="020B0604020202020204" pitchFamily="34" charset="0"/>
              </a:rPr>
              <a:t>till bra tänder</a:t>
            </a:r>
            <a:endParaRPr lang="sv-SE"/>
          </a:p>
          <a:p>
            <a:pPr marL="287655" indent="-287655"/>
            <a:r>
              <a:rPr lang="sv-SE" sz="2000">
                <a:solidFill>
                  <a:srgbClr val="2D2829"/>
                </a:solidFill>
                <a:latin typeface="Arial"/>
                <a:cs typeface="Arial"/>
              </a:rPr>
              <a:t>Ökad salivavsöndring/</a:t>
            </a:r>
            <a:r>
              <a:rPr lang="sv-SE">
                <a:solidFill>
                  <a:srgbClr val="2D2829"/>
                </a:solidFill>
                <a:latin typeface="Arial"/>
                <a:cs typeface="Arial"/>
              </a:rPr>
              <a:t>dregling</a:t>
            </a:r>
            <a:endParaRPr lang="sv-SE">
              <a:solidFill>
                <a:srgbClr val="2D2829"/>
              </a:solidFill>
              <a:latin typeface="Arial" panose="020B0604020202020204" pitchFamily="34" charset="0"/>
              <a:cs typeface="Arial" panose="020B0604020202020204" pitchFamily="34" charset="0"/>
            </a:endParaRPr>
          </a:p>
          <a:p>
            <a:pPr marL="287655" indent="-287655"/>
            <a:r>
              <a:rPr lang="sv-SE">
                <a:solidFill>
                  <a:srgbClr val="2D2829"/>
                </a:solidFill>
                <a:latin typeface="Arial"/>
                <a:cs typeface="Arial"/>
              </a:rPr>
              <a:t>Behov</a:t>
            </a:r>
            <a:r>
              <a:rPr lang="sv-SE" sz="2000">
                <a:solidFill>
                  <a:srgbClr val="2D2829"/>
                </a:solidFill>
                <a:latin typeface="Arial"/>
                <a:cs typeface="Arial"/>
              </a:rPr>
              <a:t> av att bita i saker</a:t>
            </a:r>
            <a:endParaRPr lang="sv-SE" sz="2000">
              <a:solidFill>
                <a:srgbClr val="2D2829"/>
              </a:solidFill>
              <a:latin typeface="Arial" panose="020B0604020202020204" pitchFamily="34" charset="0"/>
              <a:cs typeface="Arial" panose="020B0604020202020204" pitchFamily="34" charset="0"/>
            </a:endParaRPr>
          </a:p>
          <a:p>
            <a:pPr marL="287655" indent="-287655"/>
            <a:r>
              <a:rPr lang="sv-SE" sz="2000">
                <a:solidFill>
                  <a:srgbClr val="2D2829"/>
                </a:solidFill>
                <a:latin typeface="Arial" panose="020B0604020202020204" pitchFamily="34" charset="0"/>
                <a:cs typeface="Arial" panose="020B0604020202020204" pitchFamily="34" charset="0"/>
              </a:rPr>
              <a:t>Bitring</a:t>
            </a:r>
          </a:p>
          <a:p>
            <a:pPr marL="287655" indent="-287655"/>
            <a:r>
              <a:rPr lang="sv-SE">
                <a:solidFill>
                  <a:srgbClr val="2D2829"/>
                </a:solidFill>
                <a:latin typeface="Arial"/>
                <a:cs typeface="Arial"/>
              </a:rPr>
              <a:t>Använd fluortandkräm från första tanden</a:t>
            </a:r>
            <a:endParaRPr lang="sv-SE">
              <a:solidFill>
                <a:srgbClr val="2D2829"/>
              </a:solidFill>
              <a:latin typeface="Arial" panose="020B0604020202020204" pitchFamily="34" charset="0"/>
              <a:cs typeface="Arial" panose="020B0604020202020204" pitchFamily="34" charset="0"/>
            </a:endParaRPr>
          </a:p>
        </p:txBody>
      </p:sp>
      <p:sp>
        <p:nvSpPr>
          <p:cNvPr id="10" name="textruta 9">
            <a:extLst>
              <a:ext uri="{FF2B5EF4-FFF2-40B4-BE49-F238E27FC236}">
                <a16:creationId xmlns:a16="http://schemas.microsoft.com/office/drawing/2014/main" id="{A988A9F5-A933-C24C-B99A-9915BCB9135F}"/>
              </a:ext>
            </a:extLst>
          </p:cNvPr>
          <p:cNvSpPr txBox="1"/>
          <p:nvPr/>
        </p:nvSpPr>
        <p:spPr>
          <a:xfrm>
            <a:off x="803275" y="6435084"/>
            <a:ext cx="11293308" cy="307777"/>
          </a:xfrm>
          <a:prstGeom prst="rect">
            <a:avLst/>
          </a:prstGeom>
          <a:noFill/>
        </p:spPr>
        <p:txBody>
          <a:bodyPr wrap="square" rtlCol="0">
            <a:spAutoFit/>
          </a:bodyPr>
          <a:lstStyle/>
          <a:p>
            <a:r>
              <a:rPr lang="sv-SE" sz="1400" b="1" i="0" u="none" strike="noStrike">
                <a:solidFill>
                  <a:schemeClr val="bg1"/>
                </a:solidFill>
                <a:effectLst/>
                <a:latin typeface="Arial" panose="020B0604020202020204" pitchFamily="34" charset="0"/>
              </a:rPr>
              <a:t>Träff 6 (Barnet vid 7-8 månaders ålder)</a:t>
            </a:r>
          </a:p>
        </p:txBody>
      </p:sp>
      <p:pic>
        <p:nvPicPr>
          <p:cNvPr id="11" name="Platshållare för innehåll 5">
            <a:extLst>
              <a:ext uri="{FF2B5EF4-FFF2-40B4-BE49-F238E27FC236}">
                <a16:creationId xmlns:a16="http://schemas.microsoft.com/office/drawing/2014/main" id="{8AAB711C-4E0F-934A-9CB7-006C5A04F9CB}"/>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5" name="Bildobjekt 4">
            <a:extLst>
              <a:ext uri="{FF2B5EF4-FFF2-40B4-BE49-F238E27FC236}">
                <a16:creationId xmlns:a16="http://schemas.microsoft.com/office/drawing/2014/main" id="{444F0BE9-36FD-F24F-BE92-1A40F6B2104E}"/>
              </a:ext>
            </a:extLst>
          </p:cNvPr>
          <p:cNvPicPr>
            <a:picLocks noChangeAspect="1"/>
          </p:cNvPicPr>
          <p:nvPr/>
        </p:nvPicPr>
        <p:blipFill>
          <a:blip r:embed="rId4"/>
          <a:stretch>
            <a:fillRect/>
          </a:stretch>
        </p:blipFill>
        <p:spPr>
          <a:xfrm>
            <a:off x="5845897" y="-223856"/>
            <a:ext cx="6812828" cy="6812828"/>
          </a:xfrm>
          <a:prstGeom prst="rect">
            <a:avLst/>
          </a:prstGeom>
        </p:spPr>
      </p:pic>
      <p:sp>
        <p:nvSpPr>
          <p:cNvPr id="7" name="Platshållare för datum 3">
            <a:extLst>
              <a:ext uri="{FF2B5EF4-FFF2-40B4-BE49-F238E27FC236}">
                <a16:creationId xmlns:a16="http://schemas.microsoft.com/office/drawing/2014/main" id="{83247EDB-2CF9-AE4D-8A53-A79E5F760A0B}"/>
              </a:ext>
            </a:extLst>
          </p:cNvPr>
          <p:cNvSpPr>
            <a:spLocks noGrp="1"/>
          </p:cNvSpPr>
          <p:nvPr>
            <p:ph type="dt" sz="half" idx="14"/>
          </p:nvPr>
        </p:nvSpPr>
        <p:spPr>
          <a:xfrm>
            <a:off x="9781032" y="6452047"/>
            <a:ext cx="1440000" cy="324000"/>
          </a:xfrm>
        </p:spPr>
        <p:txBody>
          <a:bodyPr/>
          <a:lstStyle/>
          <a:p>
            <a:r>
              <a:rPr lang="sv-SE"/>
              <a:t>Region Halland  │</a:t>
            </a:r>
          </a:p>
        </p:txBody>
      </p:sp>
      <p:sp>
        <p:nvSpPr>
          <p:cNvPr id="8" name="Platshållare för bildnummer 5">
            <a:extLst>
              <a:ext uri="{FF2B5EF4-FFF2-40B4-BE49-F238E27FC236}">
                <a16:creationId xmlns:a16="http://schemas.microsoft.com/office/drawing/2014/main" id="{ED507CA2-94F0-754A-812F-B6A9493DCDCD}"/>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9</a:t>
            </a:fld>
            <a:endParaRPr lang="sv-SE"/>
          </a:p>
        </p:txBody>
      </p:sp>
    </p:spTree>
    <p:extLst>
      <p:ext uri="{BB962C8B-B14F-4D97-AF65-F5344CB8AC3E}">
        <p14:creationId xmlns:p14="http://schemas.microsoft.com/office/powerpoint/2010/main" val="3286915879"/>
      </p:ext>
    </p:extLst>
  </p:cSld>
  <p:clrMapOvr>
    <a:masterClrMapping/>
  </p:clrMapOvr>
</p:sld>
</file>

<file path=ppt/theme/theme1.xml><?xml version="1.0" encoding="utf-8"?>
<a:theme xmlns:a="http://schemas.openxmlformats.org/drawingml/2006/main" name="Region Halland - blå">
  <a:themeElements>
    <a:clrScheme name="Region Halland">
      <a:dk1>
        <a:sysClr val="windowText" lastClr="000000"/>
      </a:dk1>
      <a:lt1>
        <a:sysClr val="window" lastClr="FFFFFF"/>
      </a:lt1>
      <a:dk2>
        <a:srgbClr val="00495D"/>
      </a:dk2>
      <a:lt2>
        <a:srgbClr val="F8F8F8"/>
      </a:lt2>
      <a:accent1>
        <a:srgbClr val="006858"/>
      </a:accent1>
      <a:accent2>
        <a:srgbClr val="A3D8E7"/>
      </a:accent2>
      <a:accent3>
        <a:srgbClr val="20AC6C"/>
      </a:accent3>
      <a:accent4>
        <a:srgbClr val="D8E69C"/>
      </a:accent4>
      <a:accent5>
        <a:srgbClr val="28B3C7"/>
      </a:accent5>
      <a:accent6>
        <a:srgbClr val="82CD9E"/>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 Halland övergripande grön 1.potx" id="{5A53984A-57E5-4F00-A7E5-DEBF6A89DF1E}" vid="{D5A23AD4-D196-49A1-A1F0-23378E62710B}"/>
    </a:ext>
  </a:extLst>
</a:theme>
</file>

<file path=ppt/theme/theme2.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3FF36D314662A438BFCAFF324EB8932" ma:contentTypeVersion="18" ma:contentTypeDescription="Skapa ett nytt dokument." ma:contentTypeScope="" ma:versionID="2e36fb7e7c03d2c7b448c6f352eb8f48">
  <xsd:schema xmlns:xsd="http://www.w3.org/2001/XMLSchema" xmlns:xs="http://www.w3.org/2001/XMLSchema" xmlns:p="http://schemas.microsoft.com/office/2006/metadata/properties" xmlns:ns2="8aca76a1-3f33-40bf-8cb3-bdb1b1883aa0" xmlns:ns3="b9a696d2-266f-4249-9d07-50844a09d3f2" targetNamespace="http://schemas.microsoft.com/office/2006/metadata/properties" ma:root="true" ma:fieldsID="94505da51614eed12ba737aabfe89ea2" ns2:_="" ns3:_="">
    <xsd:import namespace="8aca76a1-3f33-40bf-8cb3-bdb1b1883aa0"/>
    <xsd:import namespace="b9a696d2-266f-4249-9d07-50844a09d3f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Location"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ca76a1-3f33-40bf-8cb3-bdb1b1883a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e2b25a3c-5420-47fb-901f-1f2eddde8d0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a696d2-266f-4249-9d07-50844a09d3f2"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05830bec-7dd7-49bb-bab1-cf8c0bd1daea}" ma:internalName="TaxCatchAll" ma:showField="CatchAllData" ma:web="b9a696d2-266f-4249-9d07-50844a09d3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aca76a1-3f33-40bf-8cb3-bdb1b1883aa0">
      <Terms xmlns="http://schemas.microsoft.com/office/infopath/2007/PartnerControls"/>
    </lcf76f155ced4ddcb4097134ff3c332f>
    <TaxCatchAll xmlns="b9a696d2-266f-4249-9d07-50844a09d3f2" xsi:nil="true"/>
  </documentManagement>
</p:properties>
</file>

<file path=customXml/itemProps1.xml><?xml version="1.0" encoding="utf-8"?>
<ds:datastoreItem xmlns:ds="http://schemas.openxmlformats.org/officeDocument/2006/customXml" ds:itemID="{1C391D5D-7FE6-4355-BE11-80CB5809432A}">
  <ds:schemaRefs>
    <ds:schemaRef ds:uri="8aca76a1-3f33-40bf-8cb3-bdb1b1883aa0"/>
    <ds:schemaRef ds:uri="b9a696d2-266f-4249-9d07-50844a09d3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34810F0-667A-4FF4-BC8A-F4D3F2605954}">
  <ds:schemaRefs>
    <ds:schemaRef ds:uri="http://schemas.microsoft.com/sharepoint/v3/contenttype/forms"/>
  </ds:schemaRefs>
</ds:datastoreItem>
</file>

<file path=customXml/itemProps3.xml><?xml version="1.0" encoding="utf-8"?>
<ds:datastoreItem xmlns:ds="http://schemas.openxmlformats.org/officeDocument/2006/customXml" ds:itemID="{17914793-909B-4EF2-AF2D-D496FAEF4C4D}">
  <ds:schemaRefs>
    <ds:schemaRef ds:uri="40ce895f-69b1-464d-89e3-5b225fcdd2ad"/>
    <ds:schemaRef ds:uri="8aca76a1-3f33-40bf-8cb3-bdb1b1883aa0"/>
    <ds:schemaRef ds:uri="b9a696d2-266f-4249-9d07-50844a09d3f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Region Halland - blå</Template>
  <Application>Microsoft Office PowerPoint</Application>
  <PresentationFormat>Widescreen</PresentationFormat>
  <Slides>22</Slides>
  <Notes>15</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Region Halland - blå</vt:lpstr>
      <vt:lpstr>Välkommen till barnhälsovårdens föräldragruppsverksamhet   </vt:lpstr>
      <vt:lpstr>PowerPoint Presentation</vt:lpstr>
      <vt:lpstr>Det kompetenta barnet</vt:lpstr>
      <vt:lpstr>Barnkonventionen</vt:lpstr>
      <vt:lpstr>Barnkonventionen</vt:lpstr>
      <vt:lpstr>Mat och näring</vt:lpstr>
      <vt:lpstr>Matglädje</vt:lpstr>
      <vt:lpstr>Mun- och tandhälsa</vt:lpstr>
      <vt:lpstr>Tänder</vt:lpstr>
      <vt:lpstr>Barnsäkerhet</vt:lpstr>
      <vt:lpstr>Barnsäkerhet 7-8 månader</vt:lpstr>
      <vt:lpstr>Om olyckan händer...</vt:lpstr>
      <vt:lpstr>Att vara förälder</vt:lpstr>
      <vt:lpstr>Vardagsrutiner</vt:lpstr>
      <vt:lpstr>Föräldrar och föräldraskap</vt:lpstr>
      <vt:lpstr>Lek och samvaro</vt:lpstr>
      <vt:lpstr>Ge ditt barn ett språk</vt:lpstr>
      <vt:lpstr>Frisk luft, lek och rörelse</vt:lpstr>
      <vt:lpstr>Övrig information och råd</vt:lpstr>
      <vt:lpstr>Vaccinationer under barnets  första fem levnadsår</vt:lpstr>
      <vt:lpstr>Råd om vård dygnet runt</vt:lpstr>
      <vt:lpstr>Producerat av regionkontorets strategiska barnhälsovård 2023  Gerd Almquist-Tangen, barnhälsovårdsstrateg Regionkontoret, gerd.almquist-tangen@regionhalland.se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Sutt Stawreberg Sandra RK</dc:creator>
  <cp:keywords>class='Open'</cp:keywords>
  <cp:revision>13</cp:revision>
  <dcterms:created xsi:type="dcterms:W3CDTF">2023-05-23T07:17:52Z</dcterms:created>
  <dcterms:modified xsi:type="dcterms:W3CDTF">2024-04-23T12:26:42Z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0x01010063FF36D314662A438BFCAFF324EB8932</vt:lpwstr>
  </property>
  <property fmtid="{D5CDD505-2E9C-101B-9397-08002B2CF9AE}" pid="3" name="Order">
    <vt:r8>292000</vt:r8>
  </property>
  <property fmtid="{D5CDD505-2E9C-101B-9397-08002B2CF9AE}" pid="4" name="MediaServiceImageTags">
    <vt:lpwstr/>
  </property>
</Properties>
</file>