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23"/>
  </p:notesMasterIdLst>
  <p:handoutMasterIdLst>
    <p:handoutMasterId r:id="rId24"/>
  </p:handoutMasterIdLst>
  <p:sldIdLst>
    <p:sldId id="336" r:id="rId5"/>
    <p:sldId id="311" r:id="rId6"/>
    <p:sldId id="317" r:id="rId7"/>
    <p:sldId id="306" r:id="rId8"/>
    <p:sldId id="319" r:id="rId9"/>
    <p:sldId id="318" r:id="rId10"/>
    <p:sldId id="321" r:id="rId11"/>
    <p:sldId id="320" r:id="rId12"/>
    <p:sldId id="312" r:id="rId13"/>
    <p:sldId id="301" r:id="rId14"/>
    <p:sldId id="303" r:id="rId15"/>
    <p:sldId id="315" r:id="rId16"/>
    <p:sldId id="307" r:id="rId17"/>
    <p:sldId id="308" r:id="rId18"/>
    <p:sldId id="310" r:id="rId19"/>
    <p:sldId id="271" r:id="rId20"/>
    <p:sldId id="323" r:id="rId21"/>
    <p:sldId id="337"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ection>
        <p14:section name="Presentation" id="{3A8E3980-A42D-493A-9520-B376ACD18F40}">
          <p14:sldIdLst>
            <p14:sldId id="336"/>
            <p14:sldId id="311"/>
            <p14:sldId id="317"/>
            <p14:sldId id="306"/>
            <p14:sldId id="319"/>
            <p14:sldId id="318"/>
            <p14:sldId id="321"/>
            <p14:sldId id="320"/>
            <p14:sldId id="312"/>
            <p14:sldId id="301"/>
            <p14:sldId id="303"/>
            <p14:sldId id="315"/>
            <p14:sldId id="307"/>
            <p14:sldId id="308"/>
            <p14:sldId id="310"/>
            <p14:sldId id="271"/>
            <p14:sldId id="323"/>
            <p14:sldId id="337"/>
          </p14:sldIdLst>
        </p14:section>
        <p14:section name="Exempelsidor" id="{4A760F55-63D0-441C-9AC0-AA6EC905C8D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71F702-3590-D2E5-18F7-9FA543E42960}" v="103" dt="2024-04-23T12:37:20.130"/>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daeus Åsa RK" userId="S::asa.widaeus@regionhalland.se::16aa7ccb-31c9-4e67-a84e-09b7f8a0d0e1" providerId="AD" clId="Web-{ABC3E16F-C3DA-B739-1019-9AAC2BB26FA9}"/>
    <pc:docChg chg="modSld">
      <pc:chgData name="Widaeus Åsa RK" userId="S::asa.widaeus@regionhalland.se::16aa7ccb-31c9-4e67-a84e-09b7f8a0d0e1" providerId="AD" clId="Web-{ABC3E16F-C3DA-B739-1019-9AAC2BB26FA9}" dt="2024-04-12T07:33:17.468" v="34" actId="20577"/>
      <pc:docMkLst>
        <pc:docMk/>
      </pc:docMkLst>
      <pc:sldChg chg="modSp">
        <pc:chgData name="Widaeus Åsa RK" userId="S::asa.widaeus@regionhalland.se::16aa7ccb-31c9-4e67-a84e-09b7f8a0d0e1" providerId="AD" clId="Web-{ABC3E16F-C3DA-B739-1019-9AAC2BB26FA9}" dt="2024-04-12T07:25:45.621" v="25" actId="1076"/>
        <pc:sldMkLst>
          <pc:docMk/>
          <pc:sldMk cId="3912075600" sldId="301"/>
        </pc:sldMkLst>
        <pc:spChg chg="mod">
          <ac:chgData name="Widaeus Åsa RK" userId="S::asa.widaeus@regionhalland.se::16aa7ccb-31c9-4e67-a84e-09b7f8a0d0e1" providerId="AD" clId="Web-{ABC3E16F-C3DA-B739-1019-9AAC2BB26FA9}" dt="2024-04-12T07:25:45.621" v="25" actId="1076"/>
          <ac:spMkLst>
            <pc:docMk/>
            <pc:sldMk cId="3912075600" sldId="301"/>
            <ac:spMk id="3" creationId="{A9FA5F81-3870-F615-0E91-CDE21B61559A}"/>
          </ac:spMkLst>
        </pc:spChg>
      </pc:sldChg>
      <pc:sldChg chg="modSp">
        <pc:chgData name="Widaeus Åsa RK" userId="S::asa.widaeus@regionhalland.se::16aa7ccb-31c9-4e67-a84e-09b7f8a0d0e1" providerId="AD" clId="Web-{ABC3E16F-C3DA-B739-1019-9AAC2BB26FA9}" dt="2024-04-12T07:13:45.178" v="17" actId="1076"/>
        <pc:sldMkLst>
          <pc:docMk/>
          <pc:sldMk cId="4240237751" sldId="306"/>
        </pc:sldMkLst>
        <pc:spChg chg="mod">
          <ac:chgData name="Widaeus Åsa RK" userId="S::asa.widaeus@regionhalland.se::16aa7ccb-31c9-4e67-a84e-09b7f8a0d0e1" providerId="AD" clId="Web-{ABC3E16F-C3DA-B739-1019-9AAC2BB26FA9}" dt="2024-04-12T07:13:45.178" v="17" actId="1076"/>
          <ac:spMkLst>
            <pc:docMk/>
            <pc:sldMk cId="4240237751" sldId="306"/>
            <ac:spMk id="8" creationId="{D34177D0-FD2D-52D4-01EB-B433BE0FDBD0}"/>
          </ac:spMkLst>
        </pc:spChg>
      </pc:sldChg>
      <pc:sldChg chg="modSp">
        <pc:chgData name="Widaeus Åsa RK" userId="S::asa.widaeus@regionhalland.se::16aa7ccb-31c9-4e67-a84e-09b7f8a0d0e1" providerId="AD" clId="Web-{ABC3E16F-C3DA-B739-1019-9AAC2BB26FA9}" dt="2024-04-12T07:33:17.468" v="34" actId="20577"/>
        <pc:sldMkLst>
          <pc:docMk/>
          <pc:sldMk cId="1632480286" sldId="308"/>
        </pc:sldMkLst>
        <pc:spChg chg="mod">
          <ac:chgData name="Widaeus Åsa RK" userId="S::asa.widaeus@regionhalland.se::16aa7ccb-31c9-4e67-a84e-09b7f8a0d0e1" providerId="AD" clId="Web-{ABC3E16F-C3DA-B739-1019-9AAC2BB26FA9}" dt="2024-04-12T07:33:17.468" v="34" actId="20577"/>
          <ac:spMkLst>
            <pc:docMk/>
            <pc:sldMk cId="1632480286" sldId="308"/>
            <ac:spMk id="10" creationId="{48467A2B-41C9-873F-AE4B-4D2A2CAC3851}"/>
          </ac:spMkLst>
        </pc:spChg>
      </pc:sldChg>
      <pc:sldChg chg="delSp modSp">
        <pc:chgData name="Widaeus Åsa RK" userId="S::asa.widaeus@regionhalland.se::16aa7ccb-31c9-4e67-a84e-09b7f8a0d0e1" providerId="AD" clId="Web-{ABC3E16F-C3DA-B739-1019-9AAC2BB26FA9}" dt="2024-04-12T07:08:18.317" v="8"/>
        <pc:sldMkLst>
          <pc:docMk/>
          <pc:sldMk cId="2001620439" sldId="311"/>
        </pc:sldMkLst>
        <pc:spChg chg="mod">
          <ac:chgData name="Widaeus Åsa RK" userId="S::asa.widaeus@regionhalland.se::16aa7ccb-31c9-4e67-a84e-09b7f8a0d0e1" providerId="AD" clId="Web-{ABC3E16F-C3DA-B739-1019-9AAC2BB26FA9}" dt="2024-04-12T07:08:16.457" v="6" actId="20577"/>
          <ac:spMkLst>
            <pc:docMk/>
            <pc:sldMk cId="2001620439" sldId="311"/>
            <ac:spMk id="2" creationId="{D7684F91-6854-5DEF-992D-2D0E497EA5D0}"/>
          </ac:spMkLst>
        </pc:spChg>
        <pc:spChg chg="del mod">
          <ac:chgData name="Widaeus Åsa RK" userId="S::asa.widaeus@regionhalland.se::16aa7ccb-31c9-4e67-a84e-09b7f8a0d0e1" providerId="AD" clId="Web-{ABC3E16F-C3DA-B739-1019-9AAC2BB26FA9}" dt="2024-04-12T07:08:18.317" v="8"/>
          <ac:spMkLst>
            <pc:docMk/>
            <pc:sldMk cId="2001620439" sldId="311"/>
            <ac:spMk id="4" creationId="{F7F9DFFF-594C-7290-3109-D48CC9A4777D}"/>
          </ac:spMkLst>
        </pc:spChg>
      </pc:sldChg>
      <pc:sldChg chg="modSp">
        <pc:chgData name="Widaeus Åsa RK" userId="S::asa.widaeus@regionhalland.se::16aa7ccb-31c9-4e67-a84e-09b7f8a0d0e1" providerId="AD" clId="Web-{ABC3E16F-C3DA-B739-1019-9AAC2BB26FA9}" dt="2024-04-12T07:09:44.036" v="9" actId="1076"/>
        <pc:sldMkLst>
          <pc:docMk/>
          <pc:sldMk cId="323136861" sldId="317"/>
        </pc:sldMkLst>
        <pc:picChg chg="mod">
          <ac:chgData name="Widaeus Åsa RK" userId="S::asa.widaeus@regionhalland.se::16aa7ccb-31c9-4e67-a84e-09b7f8a0d0e1" providerId="AD" clId="Web-{ABC3E16F-C3DA-B739-1019-9AAC2BB26FA9}" dt="2024-04-12T07:09:44.036" v="9" actId="1076"/>
          <ac:picMkLst>
            <pc:docMk/>
            <pc:sldMk cId="323136861" sldId="317"/>
            <ac:picMk id="9" creationId="{DBEDB1BA-7B1D-4A38-871E-4FD5A28CC6CB}"/>
          </ac:picMkLst>
        </pc:picChg>
      </pc:sldChg>
    </pc:docChg>
  </pc:docChgLst>
  <pc:docChgLst>
    <pc:chgData name="Lidman Katarina RK" userId="S::katarina.lidman@regionhalland.se::b38f516a-1c18-42cd-9274-06a8a21be50f" providerId="AD" clId="Web-{7C6EF06C-82D5-4C72-9386-78A8582C0FCE}"/>
    <pc:docChg chg="addSld delSld modSection">
      <pc:chgData name="Lidman Katarina RK" userId="S::katarina.lidman@regionhalland.se::b38f516a-1c18-42cd-9274-06a8a21be50f" providerId="AD" clId="Web-{7C6EF06C-82D5-4C72-9386-78A8582C0FCE}" dt="2024-04-12T07:35:17.613" v="1"/>
      <pc:docMkLst>
        <pc:docMk/>
      </pc:docMkLst>
      <pc:sldChg chg="del">
        <pc:chgData name="Lidman Katarina RK" userId="S::katarina.lidman@regionhalland.se::b38f516a-1c18-42cd-9274-06a8a21be50f" providerId="AD" clId="Web-{7C6EF06C-82D5-4C72-9386-78A8582C0FCE}" dt="2024-04-12T07:35:17.613" v="1"/>
        <pc:sldMkLst>
          <pc:docMk/>
          <pc:sldMk cId="308488555" sldId="334"/>
        </pc:sldMkLst>
      </pc:sldChg>
      <pc:sldChg chg="add">
        <pc:chgData name="Lidman Katarina RK" userId="S::katarina.lidman@regionhalland.se::b38f516a-1c18-42cd-9274-06a8a21be50f" providerId="AD" clId="Web-{7C6EF06C-82D5-4C72-9386-78A8582C0FCE}" dt="2024-04-12T07:35:09.723" v="0"/>
        <pc:sldMkLst>
          <pc:docMk/>
          <pc:sldMk cId="2581456827" sldId="337"/>
        </pc:sldMkLst>
      </pc:sldChg>
    </pc:docChg>
  </pc:docChgLst>
  <pc:docChgLst>
    <pc:chgData name="Widaeus Åsa RK" userId="S::asa.widaeus@regionhalland.se::16aa7ccb-31c9-4e67-a84e-09b7f8a0d0e1" providerId="AD" clId="Web-{0F71F702-3590-D2E5-18F7-9FA543E42960}"/>
    <pc:docChg chg="modSld">
      <pc:chgData name="Widaeus Åsa RK" userId="S::asa.widaeus@regionhalland.se::16aa7ccb-31c9-4e67-a84e-09b7f8a0d0e1" providerId="AD" clId="Web-{0F71F702-3590-D2E5-18F7-9FA543E42960}" dt="2024-04-23T12:37:19.896" v="97" actId="20577"/>
      <pc:docMkLst>
        <pc:docMk/>
      </pc:docMkLst>
      <pc:sldChg chg="modSp">
        <pc:chgData name="Widaeus Åsa RK" userId="S::asa.widaeus@regionhalland.se::16aa7ccb-31c9-4e67-a84e-09b7f8a0d0e1" providerId="AD" clId="Web-{0F71F702-3590-D2E5-18F7-9FA543E42960}" dt="2024-04-23T12:27:26.998" v="10" actId="20577"/>
        <pc:sldMkLst>
          <pc:docMk/>
          <pc:sldMk cId="3925371905" sldId="303"/>
        </pc:sldMkLst>
        <pc:spChg chg="mod">
          <ac:chgData name="Widaeus Åsa RK" userId="S::asa.widaeus@regionhalland.se::16aa7ccb-31c9-4e67-a84e-09b7f8a0d0e1" providerId="AD" clId="Web-{0F71F702-3590-D2E5-18F7-9FA543E42960}" dt="2024-04-23T12:27:26.998" v="10" actId="20577"/>
          <ac:spMkLst>
            <pc:docMk/>
            <pc:sldMk cId="3925371905" sldId="303"/>
            <ac:spMk id="3" creationId="{DC1AF198-2A43-0506-3305-9D016CFC5667}"/>
          </ac:spMkLst>
        </pc:spChg>
      </pc:sldChg>
      <pc:sldChg chg="modSp">
        <pc:chgData name="Widaeus Åsa RK" userId="S::asa.widaeus@regionhalland.se::16aa7ccb-31c9-4e67-a84e-09b7f8a0d0e1" providerId="AD" clId="Web-{0F71F702-3590-D2E5-18F7-9FA543E42960}" dt="2024-04-23T12:37:19.896" v="97" actId="20577"/>
        <pc:sldMkLst>
          <pc:docMk/>
          <pc:sldMk cId="1632480286" sldId="308"/>
        </pc:sldMkLst>
        <pc:spChg chg="mod">
          <ac:chgData name="Widaeus Åsa RK" userId="S::asa.widaeus@regionhalland.se::16aa7ccb-31c9-4e67-a84e-09b7f8a0d0e1" providerId="AD" clId="Web-{0F71F702-3590-D2E5-18F7-9FA543E42960}" dt="2024-04-23T12:37:19.896" v="97" actId="20577"/>
          <ac:spMkLst>
            <pc:docMk/>
            <pc:sldMk cId="1632480286" sldId="308"/>
            <ac:spMk id="10" creationId="{48467A2B-41C9-873F-AE4B-4D2A2CAC3851}"/>
          </ac:spMkLst>
        </pc:spChg>
      </pc:sldChg>
    </pc:docChg>
  </pc:docChgLst>
  <pc:docChgLst>
    <pc:chgData name="Lidman Katarina RK" userId="S::katarina.lidman@regionhalland.se::b38f516a-1c18-42cd-9274-06a8a21be50f" providerId="AD" clId="Web-{A5993A3E-A8E1-4A32-A04A-57E6540E12ED}"/>
    <pc:docChg chg="addSld delSld modSld modSection">
      <pc:chgData name="Lidman Katarina RK" userId="S::katarina.lidman@regionhalland.se::b38f516a-1c18-42cd-9274-06a8a21be50f" providerId="AD" clId="Web-{A5993A3E-A8E1-4A32-A04A-57E6540E12ED}" dt="2024-04-12T07:34:17.641" v="37" actId="20577"/>
      <pc:docMkLst>
        <pc:docMk/>
      </pc:docMkLst>
      <pc:sldChg chg="modSp">
        <pc:chgData name="Lidman Katarina RK" userId="S::katarina.lidman@regionhalland.se::b38f516a-1c18-42cd-9274-06a8a21be50f" providerId="AD" clId="Web-{A5993A3E-A8E1-4A32-A04A-57E6540E12ED}" dt="2024-04-12T07:34:07.391" v="29"/>
        <pc:sldMkLst>
          <pc:docMk/>
          <pc:sldMk cId="2945962465" sldId="271"/>
        </pc:sldMkLst>
        <pc:graphicFrameChg chg="mod modGraphic">
          <ac:chgData name="Lidman Katarina RK" userId="S::katarina.lidman@regionhalland.se::b38f516a-1c18-42cd-9274-06a8a21be50f" providerId="AD" clId="Web-{A5993A3E-A8E1-4A32-A04A-57E6540E12ED}" dt="2024-04-12T07:34:07.391" v="29"/>
          <ac:graphicFrameMkLst>
            <pc:docMk/>
            <pc:sldMk cId="2945962465" sldId="271"/>
            <ac:graphicFrameMk id="7" creationId="{3A3C32FC-2E59-134F-A39E-F5D11385E952}"/>
          </ac:graphicFrameMkLst>
        </pc:graphicFrameChg>
      </pc:sldChg>
      <pc:sldChg chg="modSp">
        <pc:chgData name="Lidman Katarina RK" userId="S::katarina.lidman@regionhalland.se::b38f516a-1c18-42cd-9274-06a8a21be50f" providerId="AD" clId="Web-{A5993A3E-A8E1-4A32-A04A-57E6540E12ED}" dt="2024-04-12T07:26:42.960" v="27" actId="20577"/>
        <pc:sldMkLst>
          <pc:docMk/>
          <pc:sldMk cId="3925371905" sldId="303"/>
        </pc:sldMkLst>
        <pc:spChg chg="mod">
          <ac:chgData name="Lidman Katarina RK" userId="S::katarina.lidman@regionhalland.se::b38f516a-1c18-42cd-9274-06a8a21be50f" providerId="AD" clId="Web-{A5993A3E-A8E1-4A32-A04A-57E6540E12ED}" dt="2024-04-12T07:26:42.960" v="27" actId="20577"/>
          <ac:spMkLst>
            <pc:docMk/>
            <pc:sldMk cId="3925371905" sldId="303"/>
            <ac:spMk id="3" creationId="{DC1AF198-2A43-0506-3305-9D016CFC5667}"/>
          </ac:spMkLst>
        </pc:spChg>
      </pc:sldChg>
      <pc:sldChg chg="del">
        <pc:chgData name="Lidman Katarina RK" userId="S::katarina.lidman@regionhalland.se::b38f516a-1c18-42cd-9274-06a8a21be50f" providerId="AD" clId="Web-{A5993A3E-A8E1-4A32-A04A-57E6540E12ED}" dt="2024-04-12T07:08:45.471" v="1"/>
        <pc:sldMkLst>
          <pc:docMk/>
          <pc:sldMk cId="809516855" sldId="316"/>
        </pc:sldMkLst>
      </pc:sldChg>
      <pc:sldChg chg="modSp">
        <pc:chgData name="Lidman Katarina RK" userId="S::katarina.lidman@regionhalland.se::b38f516a-1c18-42cd-9274-06a8a21be50f" providerId="AD" clId="Web-{A5993A3E-A8E1-4A32-A04A-57E6540E12ED}" dt="2024-04-12T07:14:23.649" v="6" actId="20577"/>
        <pc:sldMkLst>
          <pc:docMk/>
          <pc:sldMk cId="161844077" sldId="318"/>
        </pc:sldMkLst>
        <pc:spChg chg="mod">
          <ac:chgData name="Lidman Katarina RK" userId="S::katarina.lidman@regionhalland.se::b38f516a-1c18-42cd-9274-06a8a21be50f" providerId="AD" clId="Web-{A5993A3E-A8E1-4A32-A04A-57E6540E12ED}" dt="2024-04-12T07:14:23.649" v="6" actId="20577"/>
          <ac:spMkLst>
            <pc:docMk/>
            <pc:sldMk cId="161844077" sldId="318"/>
            <ac:spMk id="3" creationId="{AF2B00D7-A0E8-437D-5A84-B4A3BB04FA4B}"/>
          </ac:spMkLst>
        </pc:spChg>
      </pc:sldChg>
      <pc:sldChg chg="modSp">
        <pc:chgData name="Lidman Katarina RK" userId="S::katarina.lidman@regionhalland.se::b38f516a-1c18-42cd-9274-06a8a21be50f" providerId="AD" clId="Web-{A5993A3E-A8E1-4A32-A04A-57E6540E12ED}" dt="2024-04-12T07:34:17.641" v="37" actId="20577"/>
        <pc:sldMkLst>
          <pc:docMk/>
          <pc:sldMk cId="987043882" sldId="323"/>
        </pc:sldMkLst>
        <pc:spChg chg="mod">
          <ac:chgData name="Lidman Katarina RK" userId="S::katarina.lidman@regionhalland.se::b38f516a-1c18-42cd-9274-06a8a21be50f" providerId="AD" clId="Web-{A5993A3E-A8E1-4A32-A04A-57E6540E12ED}" dt="2024-04-12T07:34:17.641" v="37" actId="20577"/>
          <ac:spMkLst>
            <pc:docMk/>
            <pc:sldMk cId="987043882" sldId="323"/>
            <ac:spMk id="5" creationId="{16568827-6867-B3CA-4A23-22A761035026}"/>
          </ac:spMkLst>
        </pc:spChg>
      </pc:sldChg>
      <pc:sldChg chg="add">
        <pc:chgData name="Lidman Katarina RK" userId="S::katarina.lidman@regionhalland.se::b38f516a-1c18-42cd-9274-06a8a21be50f" providerId="AD" clId="Web-{A5993A3E-A8E1-4A32-A04A-57E6540E12ED}" dt="2024-04-12T07:08:40.674" v="0"/>
        <pc:sldMkLst>
          <pc:docMk/>
          <pc:sldMk cId="1659498905" sldId="33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2024-04-23</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2024-04-23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h.sharepoint.com/:w:/r/sites/Vardcentralerna/ODMPublished/RH-14873/Barnh%C3%A4lsov%C3%A5rdens%20f%C3%B6r%C3%A4ldragrupper%20och%20individuellt%20anpassat%20st%C3%B6d.docx?d=we395dba587d14fe498c33428e79c2ade&amp;csf=1&amp;web=1&amp;e=0j6keH"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olkhalsomyndigheten.se/contentassets/bb15e8e21c0e41a099146f9b367065fb/barnvaccinationer-tabell_200709.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rikshandboken-bhv.se/tillvaxt--utveckling/motorisk-utveckling---oversikt/motorisk-utveckling-8-manader/"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1177.se/Halland/barn--gravid/sa-vaxer-och-utvecklas-barn/barnets-utveckling/barnets-utveckling-6-12-manader/"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ikshandboken-bhv.se/tillvaxt--utveckling/motorisk-utveckling---oversikt/motorisk-utveckling-8-manader/"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1177.se/Halland/barn--gravid/sa-vaxer-och-utvecklas-barn/barnets-utveckling/barnets-utveckling-6-12-manader/"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ikshandboken-bhv.se/globalassets/rhb/media/dokument/barn-och-mat/maltidsforslag-under-barnets-forsta-ar-revidering-2020.pdf"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1177.se/Halland/barn--gravid/att-ta-hand-om-barn/mat-och-dryck-for-barn/barnets-mat-upp-till-ett-ar/" TargetMode="External"/><Relationship Id="rId4" Type="http://schemas.openxmlformats.org/officeDocument/2006/relationships/hyperlink" Target="https://www.livsmedelsverket.se/globalassets/publikationsdatabas/broschyrer-foldrar/bra-mat-for-spadbarn-under-ett-ar-livsmedelsverket.pdf?id=3557"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1177.se/Halland/barn--gravid/att-ta-hand-om-barn/barnsakerhet/sakerhet-for-bar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1177.se/Halland/barn--gravid/sa-vaxer-och-utvecklas-barn/barnets-utveckling/barnets-utveckling-6-12-manader/"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1177.se/Halland/barn--gravid/sa-vaxer-och-utvecklas-barn/barnets-utveckling/barnets-utveckling-6-12-manader/"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rikshandboken-bhv.se/metoder--riktlinjer/sprakundersokning-och-screening/"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ho.int/news/item/24-04-2019-to-grow-up-healthy-children-need-to-sit-less-and-play-more"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1177.se/Kronoberg/barn--gravid/vard-och-stod-for-barn/barn-foraldrar-och-medier/" TargetMode="External"/><Relationship Id="rId4" Type="http://schemas.openxmlformats.org/officeDocument/2006/relationships/hyperlink" Target="https://www.rikshandboken-bhv.se/livsvillkor--levnadsvanor/levnadsvanor---oversikt/skarmvanor-for-barn-0-5-ar/"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1177.se/Halland/barn--gravid/sa-vaxer-och-utvecklas-barn/barnets-utveckling/barnets-utveckling-6-12-manader/"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rikshandboken-bhv.se/tillvaxt--utveckling/motorisk-utveckling---oversikt/motorisk-utveckling-10-manade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a:t>Information om materialet och hur det ska användas för grupp eller i enskilda samtal</a:t>
            </a:r>
          </a:p>
          <a:p>
            <a:pPr marL="0" indent="0">
              <a:buNone/>
            </a:pPr>
            <a:endParaRPr lang="sv-SE" sz="1200"/>
          </a:p>
          <a:p>
            <a:pPr marL="0" indent="0">
              <a:buNone/>
            </a:pPr>
            <a:r>
              <a:rPr lang="sv-SE" sz="1200"/>
              <a:t>Syftet med barnhälsovårdens föräldragrupp är att stärka och stödja förmågan att vara förälder.  </a:t>
            </a:r>
          </a:p>
          <a:p>
            <a:pPr marL="0" indent="0">
              <a:buNone/>
            </a:pPr>
            <a:endParaRPr lang="sv-SE" sz="1200"/>
          </a:p>
          <a:p>
            <a:pPr marL="0" indent="0">
              <a:buNone/>
            </a:pPr>
            <a:r>
              <a:rPr lang="sv-SE" sz="1200"/>
              <a:t>Gruppen som erbjuds, pågår under barnets första levnadsår och är en delarna i det samlade föräldrastödsinsatser Region Hallands barnhälsovård erbjuder.</a:t>
            </a:r>
          </a:p>
          <a:p>
            <a:pPr marL="0" indent="0">
              <a:buNone/>
            </a:pPr>
            <a:endParaRPr lang="sv-SE" sz="1200"/>
          </a:p>
          <a:p>
            <a:pPr marL="0" indent="0">
              <a:buNone/>
            </a:pPr>
            <a:r>
              <a:rPr lang="sv-SE" sz="1200">
                <a:cs typeface="Arial"/>
              </a:rPr>
              <a:t>Materialet används på olika sätt och anpassas utifrån varje grupp och dess individers nivå. Materialet är indelat i 9 moduler och utgör ett samlat underlag för 9 föräldragruppsträffar. Modulerna följer barnets ålder under det första levnadsåret.</a:t>
            </a:r>
            <a:r>
              <a:rPr lang="sv-SE" sz="1200" b="0" i="0">
                <a:effectLst/>
              </a:rPr>
              <a:t> Se rutin: </a:t>
            </a:r>
            <a:r>
              <a:rPr lang="sv-SE" sz="1200">
                <a:solidFill>
                  <a:srgbClr val="0070C0"/>
                </a:solidFill>
                <a:hlinkClick r:id="rId3">
                  <a:extLst>
                    <a:ext uri="{A12FA001-AC4F-418D-AE19-62706E023703}">
                      <ahyp:hlinkClr xmlns:ahyp="http://schemas.microsoft.com/office/drawing/2018/hyperlinkcolor" val="tx"/>
                    </a:ext>
                  </a:extLst>
                </a:hlinkClick>
              </a:rPr>
              <a:t>Barnhälsovårdens föräldragrupper och individuellt anpassat stöd.docx</a:t>
            </a:r>
            <a:endParaRPr lang="sv-SE" sz="1200">
              <a:solidFill>
                <a:srgbClr val="0070C0"/>
              </a:solidFill>
            </a:endParaRPr>
          </a:p>
          <a:p>
            <a:pPr marL="0" indent="0">
              <a:buNone/>
            </a:pPr>
            <a:endParaRPr lang="sv-SE" sz="1200">
              <a:solidFill>
                <a:srgbClr val="0070C0"/>
              </a:solidFill>
              <a:cs typeface="Arial"/>
            </a:endParaRPr>
          </a:p>
          <a:p>
            <a:pPr marL="0" indent="0">
              <a:buNone/>
            </a:pPr>
            <a:r>
              <a:rPr lang="sv-SE" sz="1200"/>
              <a:t>Modulerna innehåller flera olika teman, där merparten av dessa teman är återkommande. Alla 9 moduler har ett huvudteman som utgår från barnets utveckling, behov, omgivning och ålder vid den aktuella träffen. Alla nio moduler är fristående och varje BVC får själv besluta om vilka av modulerna som ska användas för den specifika träffen.</a:t>
            </a:r>
          </a:p>
          <a:p>
            <a:pPr marL="0" indent="0">
              <a:buNone/>
            </a:pPr>
            <a:endParaRPr lang="sv-SE" sz="1200"/>
          </a:p>
          <a:p>
            <a:pPr marL="0" indent="0">
              <a:buNone/>
              <a:defRPr/>
            </a:pPr>
            <a:r>
              <a:rPr lang="sv-SE" sz="1200"/>
              <a:t>Materialet kan också användas som underlag för behovsanpassat stöd vid enskilda samtal med föräldrar, eller i de tillfällen föräldrar valt att inte delta på den föräldragrupp som erbjudits.</a:t>
            </a:r>
          </a:p>
          <a:p>
            <a:pPr marL="0" marR="0" lvl="0" indent="0" algn="l" defTabSz="914400">
              <a:lnSpc>
                <a:spcPct val="100000"/>
              </a:lnSpc>
              <a:spcBef>
                <a:spcPts val="0"/>
              </a:spcBef>
              <a:spcAft>
                <a:spcPts val="0"/>
              </a:spcAft>
              <a:buNone/>
              <a:tabLst/>
              <a:defRPr/>
            </a:pPr>
            <a:endParaRPr lang="sv-SE"/>
          </a:p>
          <a:p>
            <a:pPr marL="0" indent="0">
              <a:buNone/>
            </a:pPr>
            <a:r>
              <a:rPr lang="sv-SE" sz="1200" b="1">
                <a:cs typeface="Arial"/>
              </a:rPr>
              <a:t>Genomförande av sjunde träffen</a:t>
            </a:r>
          </a:p>
          <a:p>
            <a:pPr marL="0" indent="0">
              <a:buNone/>
            </a:pPr>
            <a:endParaRPr lang="sv-SE" sz="1200" b="1">
              <a:cs typeface="Arial"/>
            </a:endParaRPr>
          </a:p>
          <a:p>
            <a:pPr marL="0" indent="0">
              <a:buNone/>
            </a:pPr>
            <a:r>
              <a:rPr lang="sv-SE" sz="1200">
                <a:cs typeface="Calibri"/>
              </a:rPr>
              <a:t>Välkomna till träff nr 7, nu är era barn ca 8-9 månader, och idag är huvudtemat “Barnets spark och lek”. </a:t>
            </a:r>
          </a:p>
          <a:p>
            <a:pPr marL="0" indent="0">
              <a:buNone/>
            </a:pPr>
            <a:endParaRPr lang="sv-SE" sz="1200">
              <a:cs typeface="Calibri"/>
            </a:endParaRPr>
          </a:p>
          <a:p>
            <a:pPr marL="0" indent="0">
              <a:buNone/>
            </a:pPr>
            <a:r>
              <a:rPr lang="sv-SE" sz="1200">
                <a:cs typeface="Calibri"/>
              </a:rPr>
              <a:t>Vi kommer också vi prata om mat och barnsäkerhet.</a:t>
            </a:r>
          </a:p>
          <a:p>
            <a:pPr marL="0" marR="0" lvl="0" indent="0" algn="l" defTabSz="914400">
              <a:lnSpc>
                <a:spcPct val="100000"/>
              </a:lnSpc>
              <a:spcBef>
                <a:spcPts val="0"/>
              </a:spcBef>
              <a:spcAft>
                <a:spcPts val="0"/>
              </a:spcAft>
              <a:buNone/>
              <a:tabLst/>
              <a:defRPr/>
            </a:pPr>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2144088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Extrabild – det är inte säkert denna bild kommer att behövas</a:t>
            </a:r>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15</a:t>
            </a:fld>
            <a:endParaRPr lang="sv-SE"/>
          </a:p>
        </p:txBody>
      </p:sp>
    </p:spTree>
    <p:extLst>
      <p:ext uri="{BB962C8B-B14F-4D97-AF65-F5344CB8AC3E}">
        <p14:creationId xmlns:p14="http://schemas.microsoft.com/office/powerpoint/2010/main" val="2140768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a:cs typeface="Arial"/>
              </a:rPr>
              <a:t>Vaccinationer under barnets första fem levnadsår</a:t>
            </a:r>
          </a:p>
          <a:p>
            <a:pPr marL="0" indent="0">
              <a:buNone/>
              <a:defRPr/>
            </a:pPr>
            <a:endParaRPr lang="sv-SE" sz="1200" b="1"/>
          </a:p>
          <a:p>
            <a:pPr marL="0" indent="0">
              <a:buNone/>
              <a:defRPr/>
            </a:pPr>
            <a:r>
              <a:rPr lang="sv-SE" sz="1200"/>
              <a:t>Barnet kan få feber vid vaccination</a:t>
            </a:r>
            <a:endParaRPr lang="sv-SE" sz="1200">
              <a:cs typeface="Arial"/>
            </a:endParaRPr>
          </a:p>
          <a:p>
            <a:pPr marL="0" indent="0">
              <a:buNone/>
            </a:pPr>
            <a:endParaRPr lang="sv-SE" sz="1200" b="1">
              <a:cs typeface="Arial"/>
            </a:endParaRPr>
          </a:p>
          <a:p>
            <a:pPr marL="0" indent="0">
              <a:buNone/>
            </a:pPr>
            <a:r>
              <a:rPr lang="sv-SE" sz="1200">
                <a:solidFill>
                  <a:srgbClr val="0070C0"/>
                </a:solidFill>
                <a:hlinkClick r:id="rId3">
                  <a:extLst>
                    <a:ext uri="{A12FA001-AC4F-418D-AE19-62706E023703}">
                      <ahyp:hlinkClr xmlns:ahyp="http://schemas.microsoft.com/office/drawing/2018/hyperlinkcolor" val="tx"/>
                    </a:ext>
                  </a:extLst>
                </a:hlinkClick>
              </a:rPr>
              <a:t>barnvaccinationer-tabell_200709.pdf (folkhalsomyndigheten.se)</a:t>
            </a:r>
            <a:endParaRPr lang="sv-SE" sz="1200">
              <a:solidFill>
                <a:srgbClr val="0070C0"/>
              </a:solidFill>
            </a:endParaRPr>
          </a:p>
          <a:p>
            <a:endParaRPr lang="sv-SE" sz="1200">
              <a:solidFill>
                <a:srgbClr val="0070C0"/>
              </a:solidFill>
              <a:cs typeface="Arial" panose="020B0604020202020204"/>
            </a:endParaRPr>
          </a:p>
          <a:p>
            <a:endParaRPr lang="sv-SE" sz="1200">
              <a:cs typeface="Arial" panose="020B0604020202020204"/>
            </a:endParaRPr>
          </a:p>
          <a:p>
            <a:pPr algn="l"/>
            <a:endParaRPr lang="sv-SE" sz="1200">
              <a:cs typeface="Arial" panose="020B0604020202020204" pitchFamily="34" charset="0"/>
            </a:endParaRPr>
          </a:p>
          <a:p>
            <a:pPr algn="l"/>
            <a:endParaRPr lang="sv-SE" sz="1200">
              <a:cs typeface="Arial"/>
            </a:endParaRPr>
          </a:p>
          <a:p>
            <a:endParaRPr lang="sv-SE">
              <a:cs typeface="Arial" panose="020B0604020202020204"/>
            </a:endParaRPr>
          </a:p>
        </p:txBody>
      </p:sp>
      <p:sp>
        <p:nvSpPr>
          <p:cNvPr id="4" name="Platshållare för bildnummer 3"/>
          <p:cNvSpPr>
            <a:spLocks noGrp="1"/>
          </p:cNvSpPr>
          <p:nvPr>
            <p:ph type="sldNum" sz="quarter" idx="5"/>
          </p:nvPr>
        </p:nvSpPr>
        <p:spPr/>
        <p:txBody>
          <a:bodyPr/>
          <a:lstStyle/>
          <a:p>
            <a:fld id="{D5590ECD-1F9D-4ED8-8923-33F7C5BCAFC9}" type="slidenum">
              <a:rPr lang="sv-SE" smtClean="0"/>
              <a:t>16</a:t>
            </a:fld>
            <a:endParaRPr lang="sv-SE"/>
          </a:p>
        </p:txBody>
      </p:sp>
    </p:spTree>
    <p:extLst>
      <p:ext uri="{BB962C8B-B14F-4D97-AF65-F5344CB8AC3E}">
        <p14:creationId xmlns:p14="http://schemas.microsoft.com/office/powerpoint/2010/main" val="4022172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a:p>
        </p:txBody>
      </p:sp>
      <p:sp>
        <p:nvSpPr>
          <p:cNvPr id="4" name="Platshållare för bildnummer 3"/>
          <p:cNvSpPr>
            <a:spLocks noGrp="1"/>
          </p:cNvSpPr>
          <p:nvPr>
            <p:ph type="sldNum" sz="quarter" idx="5"/>
          </p:nvPr>
        </p:nvSpPr>
        <p:spPr/>
        <p:txBody>
          <a:bodyPr/>
          <a:lstStyle/>
          <a:p>
            <a:fld id="{D0B863A3-F6DA-432C-A68C-0B1EB56ED58E}" type="slidenum">
              <a:rPr lang="sv-SE" smtClean="0"/>
              <a:t>17</a:t>
            </a:fld>
            <a:endParaRPr lang="sv-SE"/>
          </a:p>
        </p:txBody>
      </p:sp>
    </p:spTree>
    <p:extLst>
      <p:ext uri="{BB962C8B-B14F-4D97-AF65-F5344CB8AC3E}">
        <p14:creationId xmlns:p14="http://schemas.microsoft.com/office/powerpoint/2010/main" val="2857510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18</a:t>
            </a:fld>
            <a:endParaRPr lang="sv-SE"/>
          </a:p>
        </p:txBody>
      </p:sp>
    </p:spTree>
    <p:extLst>
      <p:ext uri="{BB962C8B-B14F-4D97-AF65-F5344CB8AC3E}">
        <p14:creationId xmlns:p14="http://schemas.microsoft.com/office/powerpoint/2010/main" val="320978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a:cs typeface="Calibri"/>
              </a:rPr>
              <a:t>Det kompetenta barnet</a:t>
            </a:r>
          </a:p>
          <a:p>
            <a:pPr marL="0" indent="0">
              <a:buNone/>
            </a:pPr>
            <a:endParaRPr lang="sv-SE" sz="1200" b="1">
              <a:cs typeface="Calibri"/>
            </a:endParaRPr>
          </a:p>
          <a:p>
            <a:pPr marL="0" indent="0">
              <a:buNone/>
            </a:pPr>
            <a:r>
              <a:rPr lang="sv-SE" sz="1200"/>
              <a:t>Mycket har hänt under dessa 8-9 månader och vid denna ålder kommer nu smakportionerna i gång, barnet lär sig att sitta utan stöd och det pratas mest hela tiden. </a:t>
            </a:r>
          </a:p>
          <a:p>
            <a:pPr marL="0" indent="0">
              <a:buNone/>
            </a:pPr>
            <a:endParaRPr lang="sv-SE" sz="1200"/>
          </a:p>
          <a:p>
            <a:pPr marL="0" indent="0">
              <a:buNone/>
            </a:pPr>
            <a:r>
              <a:rPr lang="sv-SE" sz="1200"/>
              <a:t>Ett barn i åtta månaders ålder älskar att utforska både omgivningen och alla föremål som kommer i hans eller hennes väg.</a:t>
            </a:r>
          </a:p>
          <a:p>
            <a:pPr marL="0" indent="0">
              <a:buNone/>
            </a:pPr>
            <a:endParaRPr lang="sv-SE" sz="1200">
              <a:cs typeface="Arial"/>
            </a:endParaRPr>
          </a:p>
          <a:p>
            <a:pPr marL="0" indent="0">
              <a:buNone/>
            </a:pPr>
            <a:r>
              <a:rPr lang="sv-SE" sz="1200"/>
              <a:t>De flesta barn är mer sociala nu, men kan ha en period då de är blyga och rädda för det som är främmande. </a:t>
            </a:r>
          </a:p>
          <a:p>
            <a:pPr marL="0" indent="0">
              <a:buNone/>
            </a:pPr>
            <a:endParaRPr lang="sv-SE" sz="1200"/>
          </a:p>
          <a:p>
            <a:pPr marL="0" indent="0">
              <a:buNone/>
            </a:pPr>
            <a:r>
              <a:rPr lang="sv-SE" sz="1200"/>
              <a:t>Barnet testar och experimenterar mycket nu.</a:t>
            </a:r>
          </a:p>
          <a:p>
            <a:endParaRPr lang="sv-SE" sz="1200"/>
          </a:p>
          <a:p>
            <a:pPr marL="0" indent="0">
              <a:buNone/>
            </a:pPr>
            <a:r>
              <a:rPr lang="sv-SE" sz="1200">
                <a:solidFill>
                  <a:srgbClr val="0070C0"/>
                </a:solidFill>
                <a:hlinkClick r:id="rId3">
                  <a:extLst>
                    <a:ext uri="{A12FA001-AC4F-418D-AE19-62706E023703}">
                      <ahyp:hlinkClr xmlns:ahyp="http://schemas.microsoft.com/office/drawing/2018/hyperlinkcolor" val="tx"/>
                    </a:ext>
                  </a:extLst>
                </a:hlinkClick>
              </a:rPr>
              <a:t>Motorisk utveckling 8 månader - Rikshandboken i barnhälsovård (rikshandboken-bhv.se)</a:t>
            </a:r>
          </a:p>
          <a:p>
            <a:pPr marL="0" indent="0">
              <a:buNone/>
            </a:pPr>
            <a:r>
              <a:rPr lang="sv-SE" sz="1200">
                <a:solidFill>
                  <a:srgbClr val="0070C0"/>
                </a:solidFill>
                <a:hlinkClick r:id="rId4">
                  <a:extLst>
                    <a:ext uri="{A12FA001-AC4F-418D-AE19-62706E023703}">
                      <ahyp:hlinkClr xmlns:ahyp="http://schemas.microsoft.com/office/drawing/2018/hyperlinkcolor" val="tx"/>
                    </a:ext>
                  </a:extLst>
                </a:hlinkClick>
              </a:rPr>
              <a:t>Barnets utveckling 6-12 månader - 1177</a:t>
            </a:r>
            <a:endParaRPr lang="en-US"/>
          </a:p>
        </p:txBody>
      </p:sp>
      <p:sp>
        <p:nvSpPr>
          <p:cNvPr id="4" name="Platshållare för bildnummer 3"/>
          <p:cNvSpPr>
            <a:spLocks noGrp="1"/>
          </p:cNvSpPr>
          <p:nvPr>
            <p:ph type="sldNum" sz="quarter" idx="5"/>
          </p:nvPr>
        </p:nvSpPr>
        <p:spPr/>
        <p:txBody>
          <a:bodyPr/>
          <a:lstStyle/>
          <a:p>
            <a:fld id="{D0B863A3-F6DA-432C-A68C-0B1EB56ED58E}" type="slidenum">
              <a:rPr lang="sv-SE" smtClean="0"/>
              <a:t>3</a:t>
            </a:fld>
            <a:endParaRPr lang="sv-SE"/>
          </a:p>
        </p:txBody>
      </p:sp>
    </p:spTree>
    <p:extLst>
      <p:ext uri="{BB962C8B-B14F-4D97-AF65-F5344CB8AC3E}">
        <p14:creationId xmlns:p14="http://schemas.microsoft.com/office/powerpoint/2010/main" val="2705665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a:cs typeface="Arial"/>
              </a:rPr>
              <a:t>Rädd och försiktig</a:t>
            </a:r>
          </a:p>
          <a:p>
            <a:pPr marL="0" indent="0">
              <a:buNone/>
            </a:pPr>
            <a:endParaRPr lang="sv-SE" sz="1200" b="1"/>
          </a:p>
          <a:p>
            <a:pPr marL="0" indent="0">
              <a:buNone/>
            </a:pPr>
            <a:r>
              <a:rPr lang="sv-SE" sz="1200"/>
              <a:t>De flesta barn är mer sociala nu, men kan ha en period då de är blyga och rädda för det som är främmande.</a:t>
            </a:r>
          </a:p>
          <a:p>
            <a:pPr marL="0" indent="0">
              <a:buNone/>
            </a:pPr>
            <a:endParaRPr lang="sv-SE" sz="1200">
              <a:cs typeface="Arial" panose="020B0604020202020204"/>
            </a:endParaRPr>
          </a:p>
          <a:p>
            <a:pPr marL="0" indent="0">
              <a:buNone/>
            </a:pPr>
            <a:r>
              <a:rPr lang="sv-SE" sz="1200">
                <a:effectLst/>
              </a:rPr>
              <a:t>I tidig ålder är främlingsrädsla något som man betraktar som ett utvecklingsfenomen och som de flesta barn i varierande grad brukar uppvisa. Forskning inom psykologin har visat </a:t>
            </a:r>
            <a:r>
              <a:rPr lang="sv-SE" sz="1200">
                <a:effectLst/>
                <a:ea typeface="Source Sans Pro"/>
              </a:rPr>
              <a:t>att barn söker fysisk närhet och trygghet hos dem som tar hand om dem, och betraktas som en grundläggande överlevnadsinstinkt. På psykologspråk </a:t>
            </a:r>
            <a:r>
              <a:rPr lang="sv-SE" sz="1200">
                <a:ea typeface="Source Sans Pro"/>
              </a:rPr>
              <a:t>kallas det</a:t>
            </a:r>
            <a:r>
              <a:rPr lang="sv-SE" sz="1200">
                <a:effectLst/>
                <a:ea typeface="Source Sans Pro"/>
              </a:rPr>
              <a:t> främlingsrädsla, </a:t>
            </a:r>
            <a:r>
              <a:rPr lang="sv-SE" sz="1200">
                <a:ea typeface="Source Sans Pro"/>
              </a:rPr>
              <a:t>och</a:t>
            </a:r>
            <a:r>
              <a:rPr lang="sv-SE" sz="1200">
                <a:effectLst/>
                <a:ea typeface="Source Sans Pro"/>
              </a:rPr>
              <a:t> psykologer ser det som tecken på att barnet utvecklar sina anknytningsrelationer. </a:t>
            </a:r>
            <a:r>
              <a:rPr lang="sv-SE" sz="1200"/>
              <a:t>Främlingar är inte alltid så populära och det händer att barnet reagerar med rädsla och gråt när nya människor är på besök. För en del föräldrar kan barnet i denna ålder uppfattas som väldigt mammig eller pappig. </a:t>
            </a:r>
          </a:p>
          <a:p>
            <a:pPr marL="0" indent="0">
              <a:buNone/>
            </a:pPr>
            <a:endParaRPr lang="sv-SE" sz="1200">
              <a:cs typeface="Arial"/>
            </a:endParaRPr>
          </a:p>
          <a:p>
            <a:pPr marL="0" indent="0">
              <a:buNone/>
            </a:pPr>
            <a:r>
              <a:rPr lang="sv-SE" sz="1200" u="sng">
                <a:ea typeface="Source Sans Pro"/>
                <a:cs typeface="Arial" panose="020B0604020202020204"/>
              </a:rPr>
              <a:t>Tips:</a:t>
            </a:r>
          </a:p>
          <a:p>
            <a:pPr marL="171450" indent="-171450">
              <a:buFont typeface="Arial"/>
              <a:buChar char="•"/>
            </a:pPr>
            <a:r>
              <a:rPr lang="sv-SE" sz="1200">
                <a:ea typeface="Source Sans Pro"/>
                <a:cs typeface="Arial" panose="020B0604020202020204"/>
              </a:rPr>
              <a:t>Prata med bebisen</a:t>
            </a:r>
          </a:p>
          <a:p>
            <a:pPr marL="171450" indent="-171450">
              <a:buFont typeface="Arial"/>
              <a:buChar char="•"/>
            </a:pPr>
            <a:r>
              <a:rPr lang="sv-SE" sz="1200">
                <a:ea typeface="Source Sans Pro"/>
                <a:cs typeface="Arial" panose="020B0604020202020204"/>
              </a:rPr>
              <a:t>Försök att inte överreagera</a:t>
            </a:r>
          </a:p>
          <a:p>
            <a:pPr marL="171450" indent="-171450">
              <a:buFont typeface="Arial"/>
              <a:buChar char="•"/>
            </a:pPr>
            <a:r>
              <a:rPr lang="sv-SE" sz="1200"/>
              <a:t>Sitt på golvet med barnet</a:t>
            </a:r>
            <a:endParaRPr lang="sv-SE" sz="1200">
              <a:cs typeface="Arial" panose="020B0604020202020204"/>
            </a:endParaRPr>
          </a:p>
          <a:p>
            <a:pPr marL="171450" indent="-171450">
              <a:buFont typeface="Arial"/>
              <a:buChar char="•"/>
            </a:pPr>
            <a:r>
              <a:rPr lang="sv-SE" sz="1200">
                <a:ea typeface="Source Sans Pro"/>
                <a:cs typeface="Arial" panose="020B0604020202020204"/>
              </a:rPr>
              <a:t>Le när barnet kryper från dig och när barnet kommer tillbaks</a:t>
            </a:r>
          </a:p>
          <a:p>
            <a:pPr marL="171450" indent="-171450">
              <a:buFont typeface="Arial"/>
              <a:buChar char="•"/>
            </a:pPr>
            <a:r>
              <a:rPr lang="sv-SE" sz="1200">
                <a:ea typeface="Source Sans Pro"/>
                <a:cs typeface="Arial" panose="020B0604020202020204"/>
              </a:rPr>
              <a:t>Lek titt-ut</a:t>
            </a:r>
          </a:p>
          <a:p>
            <a:pPr marL="0" indent="0">
              <a:buFont typeface="Arial"/>
              <a:buNone/>
            </a:pPr>
            <a:endParaRPr lang="sv-SE" sz="1200">
              <a:ea typeface="Source Sans Pro"/>
              <a:cs typeface="Arial" panose="020B0604020202020204"/>
            </a:endParaRPr>
          </a:p>
          <a:p>
            <a:pPr marL="0" indent="0">
              <a:buNone/>
            </a:pPr>
            <a:r>
              <a:rPr lang="sv-SE" sz="1200">
                <a:solidFill>
                  <a:srgbClr val="0070C0"/>
                </a:solidFill>
                <a:hlinkClick r:id="rId3">
                  <a:extLst>
                    <a:ext uri="{A12FA001-AC4F-418D-AE19-62706E023703}">
                      <ahyp:hlinkClr xmlns:ahyp="http://schemas.microsoft.com/office/drawing/2018/hyperlinkcolor" val="tx"/>
                    </a:ext>
                  </a:extLst>
                </a:hlinkClick>
              </a:rPr>
              <a:t>Motorisk utveckling 8 månader - Rikshandboken i barnhälsovård (rikshandboken-bhv.se)</a:t>
            </a:r>
            <a:endParaRPr lang="sv-SE" sz="1200">
              <a:solidFill>
                <a:srgbClr val="0070C0"/>
              </a:solidFill>
            </a:endParaRPr>
          </a:p>
          <a:p>
            <a:pPr marL="0" indent="0">
              <a:buNone/>
            </a:pPr>
            <a:r>
              <a:rPr lang="sv-SE" sz="1200">
                <a:solidFill>
                  <a:srgbClr val="0070C0"/>
                </a:solidFill>
                <a:hlinkClick r:id="rId4">
                  <a:extLst>
                    <a:ext uri="{A12FA001-AC4F-418D-AE19-62706E023703}">
                      <ahyp:hlinkClr xmlns:ahyp="http://schemas.microsoft.com/office/drawing/2018/hyperlinkcolor" val="tx"/>
                    </a:ext>
                  </a:extLst>
                </a:hlinkClick>
              </a:rPr>
              <a:t>Barnets utveckling 6-12 månader - 1177</a:t>
            </a:r>
            <a:endParaRPr lang="sv-SE">
              <a:cs typeface="Arial" panose="020B0604020202020204"/>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4</a:t>
            </a:fld>
            <a:endParaRPr lang="sv-SE"/>
          </a:p>
        </p:txBody>
      </p:sp>
    </p:spTree>
    <p:extLst>
      <p:ext uri="{BB962C8B-B14F-4D97-AF65-F5344CB8AC3E}">
        <p14:creationId xmlns:p14="http://schemas.microsoft.com/office/powerpoint/2010/main" val="2979336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a:t>Matvanor</a:t>
            </a:r>
          </a:p>
          <a:p>
            <a:pPr marL="0" indent="0">
              <a:buNone/>
            </a:pPr>
            <a:endParaRPr lang="sv-SE" sz="1200" b="1"/>
          </a:p>
          <a:p>
            <a:pPr marL="0" indent="0">
              <a:buNone/>
            </a:pPr>
            <a:r>
              <a:rPr lang="sv-SE" sz="1200"/>
              <a:t>Från ca 8-10 mån ålder kan grövre konsistenser och små bitar av mjuk plockvänlig mat börja introduceras. </a:t>
            </a:r>
          </a:p>
          <a:p>
            <a:pPr marL="0" indent="0">
              <a:buNone/>
            </a:pPr>
            <a:endParaRPr lang="sv-SE" sz="1200"/>
          </a:p>
          <a:p>
            <a:pPr marL="0" indent="0">
              <a:buNone/>
            </a:pPr>
            <a:r>
              <a:rPr lang="sv-SE" sz="1200"/>
              <a:t>Vid denna ålder kan även det andra lagade huvudmålet av mat börja introduceras. </a:t>
            </a:r>
          </a:p>
          <a:p>
            <a:pPr marL="0" indent="0">
              <a:buNone/>
            </a:pPr>
            <a:endParaRPr lang="sv-SE" sz="1200"/>
          </a:p>
          <a:p>
            <a:pPr marL="0" indent="0">
              <a:buNone/>
            </a:pPr>
            <a:r>
              <a:rPr lang="sv-SE" sz="1200"/>
              <a:t>Vid 8-10 månader gillar många bebisar att få utforska mat och konsistenser på egen hand. Det finns många fördelar om barnet kan få göra detta. Det blir kladdigt och det är bra. Låt barnet få stoppa in maten själv. Många barn gillar att se att maten är tydlig uppdelat. Låt barnets intresse för maten få styra takten!</a:t>
            </a:r>
          </a:p>
          <a:p>
            <a:pPr marL="0" indent="0">
              <a:buNone/>
            </a:pPr>
            <a:endParaRPr lang="sv-SE" sz="1200">
              <a:cs typeface="Arial" panose="020B0604020202020204"/>
            </a:endParaRPr>
          </a:p>
          <a:p>
            <a:pPr marL="0" indent="0">
              <a:buNone/>
            </a:pPr>
            <a:r>
              <a:rPr lang="sv-SE" sz="1200"/>
              <a:t>Bröstmjölk eller modersmjölksersättning innehåller fortfarande mycket av den näring barnet behöver, därför är det ingen brådska att gå över till vanlig mat vid alla måltider. </a:t>
            </a:r>
          </a:p>
          <a:p>
            <a:pPr marL="0" indent="0">
              <a:buNone/>
            </a:pPr>
            <a:endParaRPr lang="sv-SE" sz="1200">
              <a:cs typeface="Arial" panose="020B0604020202020204"/>
            </a:endParaRPr>
          </a:p>
          <a:p>
            <a:pPr marL="0" indent="0">
              <a:buNone/>
            </a:pPr>
            <a:r>
              <a:rPr lang="sv-SE" sz="1200">
                <a:cs typeface="Arial" panose="020B0604020202020204"/>
              </a:rPr>
              <a:t>Om föräldrarna ger barnet välling eller gröt, poängtera att det är viktigt att dom måste följa instruktioner på förpackningar och inte överdosera pulvret. </a:t>
            </a:r>
          </a:p>
          <a:p>
            <a:pPr marL="0" indent="0">
              <a:buNone/>
            </a:pPr>
            <a:endParaRPr lang="sv-SE" sz="1200">
              <a:cs typeface="Arial" panose="020B0604020202020204"/>
            </a:endParaRPr>
          </a:p>
          <a:p>
            <a:pPr marL="0" indent="0">
              <a:buNone/>
            </a:pPr>
            <a:r>
              <a:rPr lang="sv-SE" sz="1200"/>
              <a:t>Barn under 2 år behöver lite mer fett (nyttigt omega 3 – fett) än vuxna och därför är ett fetare margarin bättre än lättmargarin. </a:t>
            </a:r>
          </a:p>
          <a:p>
            <a:pPr marL="0" indent="0">
              <a:buNone/>
            </a:pPr>
            <a:r>
              <a:rPr lang="sv-SE" sz="1200">
                <a:cs typeface="Arial"/>
              </a:rPr>
              <a:t>Rapsolja är naturligt rikt på omega-3. </a:t>
            </a:r>
          </a:p>
          <a:p>
            <a:pPr marL="0" indent="0">
              <a:buNone/>
            </a:pPr>
            <a:r>
              <a:rPr lang="sv-SE" sz="1200"/>
              <a:t>Smör innehåller lite omega-3 och är därför inte bästa valet för barn</a:t>
            </a:r>
            <a:endParaRPr lang="sv-SE" sz="1200">
              <a:cs typeface="Arial"/>
            </a:endParaRPr>
          </a:p>
          <a:p>
            <a:pPr marL="0" indent="0">
              <a:buNone/>
            </a:pPr>
            <a:r>
              <a:rPr lang="sv-SE" sz="1200">
                <a:cs typeface="Arial"/>
              </a:rPr>
              <a:t>Tillsätt extra fett eller olja i hemlagad mat, 1 tesked per deciliter mat.</a:t>
            </a:r>
          </a:p>
          <a:p>
            <a:pPr marL="0" indent="0">
              <a:buNone/>
            </a:pPr>
            <a:endParaRPr lang="sv-SE" sz="1200">
              <a:cs typeface="Arial"/>
            </a:endParaRPr>
          </a:p>
          <a:p>
            <a:pPr marL="0" indent="0">
              <a:buNone/>
            </a:pPr>
            <a:r>
              <a:rPr lang="sv-SE" sz="1200">
                <a:solidFill>
                  <a:srgbClr val="0070C0"/>
                </a:solidFill>
                <a:hlinkClick r:id="rId3">
                  <a:extLst>
                    <a:ext uri="{A12FA001-AC4F-418D-AE19-62706E023703}">
                      <ahyp:hlinkClr xmlns:ahyp="http://schemas.microsoft.com/office/drawing/2018/hyperlinkcolor" val="tx"/>
                    </a:ext>
                  </a:extLst>
                </a:hlinkClick>
              </a:rPr>
              <a:t>maltidsforslag-under-barnets-forsta-ar-revidering-2020.pdf (rikshandboken-bhv.se)</a:t>
            </a:r>
          </a:p>
          <a:p>
            <a:pPr marL="0" indent="0">
              <a:buNone/>
            </a:pPr>
            <a:r>
              <a:rPr lang="sv-SE" sz="1200">
                <a:solidFill>
                  <a:srgbClr val="0070C0"/>
                </a:solidFill>
                <a:hlinkClick r:id="rId4">
                  <a:extLst>
                    <a:ext uri="{A12FA001-AC4F-418D-AE19-62706E023703}">
                      <ahyp:hlinkClr xmlns:ahyp="http://schemas.microsoft.com/office/drawing/2018/hyperlinkcolor" val="tx"/>
                    </a:ext>
                  </a:extLst>
                </a:hlinkClick>
              </a:rPr>
              <a:t>bra-mat-for-spadbarn-under-ett-ar-livsmedelsverket.pdf</a:t>
            </a:r>
          </a:p>
          <a:p>
            <a:pPr marL="0" indent="0">
              <a:buNone/>
            </a:pPr>
            <a:r>
              <a:rPr lang="sv-SE" sz="1200">
                <a:solidFill>
                  <a:srgbClr val="0070C0"/>
                </a:solidFill>
                <a:hlinkClick r:id="rId5">
                  <a:extLst>
                    <a:ext uri="{A12FA001-AC4F-418D-AE19-62706E023703}">
                      <ahyp:hlinkClr xmlns:ahyp="http://schemas.microsoft.com/office/drawing/2018/hyperlinkcolor" val="tx"/>
                    </a:ext>
                  </a:extLst>
                </a:hlinkClick>
              </a:rPr>
              <a:t>Barnets mat upp till ett år – 1177</a:t>
            </a:r>
            <a:endParaRPr lang="sv-SE" sz="1200">
              <a:solidFill>
                <a:srgbClr val="0070C0"/>
              </a:solidFill>
            </a:endParaRPr>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6</a:t>
            </a:fld>
            <a:endParaRPr lang="sv-SE"/>
          </a:p>
        </p:txBody>
      </p:sp>
    </p:spTree>
    <p:extLst>
      <p:ext uri="{BB962C8B-B14F-4D97-AF65-F5344CB8AC3E}">
        <p14:creationId xmlns:p14="http://schemas.microsoft.com/office/powerpoint/2010/main" val="918685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a:cs typeface="Arial"/>
              </a:rPr>
              <a:t>Barnsäkerhet</a:t>
            </a:r>
          </a:p>
          <a:p>
            <a:pPr marL="0" indent="0">
              <a:buNone/>
            </a:pPr>
            <a:endParaRPr lang="sv-SE" sz="1200" b="1">
              <a:cs typeface="Arial"/>
            </a:endParaRPr>
          </a:p>
          <a:p>
            <a:pPr marL="0" indent="0">
              <a:buNone/>
            </a:pPr>
            <a:r>
              <a:rPr lang="sv-SE" sz="1200"/>
              <a:t>Barn utvecklas genom att upptäcka allt som finns omkring dem. De rör sig, känner och smakar på saker, klättrar och springer.</a:t>
            </a:r>
            <a:endParaRPr lang="sv-SE" sz="1200">
              <a:cs typeface="Arial" panose="020B0604020202020204"/>
            </a:endParaRPr>
          </a:p>
          <a:p>
            <a:pPr marL="0" indent="0">
              <a:buNone/>
            </a:pPr>
            <a:r>
              <a:rPr lang="sv-SE" sz="1200"/>
              <a:t>Ibland går utvecklingen snabbt. </a:t>
            </a:r>
          </a:p>
          <a:p>
            <a:pPr marL="0" indent="0">
              <a:buNone/>
            </a:pPr>
            <a:endParaRPr lang="sv-SE" sz="1200">
              <a:cs typeface="Arial" panose="020B0604020202020204"/>
            </a:endParaRPr>
          </a:p>
          <a:p>
            <a:pPr marL="0" indent="0">
              <a:buNone/>
            </a:pPr>
            <a:r>
              <a:rPr lang="sv-SE" sz="1200"/>
              <a:t>Många föräldrar köper eller lånar babywalkers. Fördelar och nackdelar, det sker en del olyckor med baby walkers.</a:t>
            </a:r>
          </a:p>
          <a:p>
            <a:pPr marL="0" indent="0">
              <a:buNone/>
            </a:pPr>
            <a:endParaRPr lang="sv-SE" sz="1200" u="sng">
              <a:cs typeface="Arial"/>
            </a:endParaRPr>
          </a:p>
          <a:p>
            <a:pPr marL="0" indent="0">
              <a:buNone/>
            </a:pPr>
            <a:r>
              <a:rPr lang="sv-SE" sz="1200" u="sng">
                <a:cs typeface="Arial"/>
              </a:rPr>
              <a:t>Prata om:</a:t>
            </a:r>
          </a:p>
          <a:p>
            <a:pPr marL="0" indent="0">
              <a:buNone/>
            </a:pPr>
            <a:endParaRPr lang="sv-SE" sz="1200" u="sng">
              <a:cs typeface="Arial"/>
            </a:endParaRPr>
          </a:p>
          <a:p>
            <a:pPr marL="171450" indent="-171450">
              <a:buFont typeface="Arial"/>
              <a:buChar char="•"/>
            </a:pPr>
            <a:r>
              <a:rPr lang="sv-SE" sz="1200">
                <a:cs typeface="Arial"/>
              </a:rPr>
              <a:t>Spisskydd</a:t>
            </a:r>
          </a:p>
          <a:p>
            <a:pPr marL="171450" indent="-171450">
              <a:buFont typeface="Arial"/>
              <a:buChar char="•"/>
            </a:pPr>
            <a:r>
              <a:rPr lang="sv-SE" sz="1200">
                <a:cs typeface="Arial"/>
              </a:rPr>
              <a:t>Trappskydd</a:t>
            </a:r>
          </a:p>
          <a:p>
            <a:pPr marL="171450" indent="-171450">
              <a:buFont typeface="Arial"/>
              <a:buChar char="•"/>
            </a:pPr>
            <a:r>
              <a:rPr lang="sv-SE" sz="1200">
                <a:cs typeface="Arial"/>
              </a:rPr>
              <a:t>Skydd mot vassa kanter</a:t>
            </a:r>
          </a:p>
          <a:p>
            <a:pPr marL="171450" indent="-171450">
              <a:buFont typeface="Arial"/>
              <a:buChar char="•"/>
            </a:pPr>
            <a:r>
              <a:rPr lang="sv-SE" sz="1200">
                <a:cs typeface="Arial"/>
              </a:rPr>
              <a:t>Eluttag ska ha petskydd</a:t>
            </a:r>
          </a:p>
          <a:p>
            <a:pPr marL="171450" indent="-171450">
              <a:buFont typeface="Arial"/>
              <a:buChar char="•"/>
            </a:pPr>
            <a:r>
              <a:rPr lang="sv-SE" sz="1200">
                <a:cs typeface="Arial"/>
              </a:rPr>
              <a:t>Minska risken för förgiftning</a:t>
            </a:r>
          </a:p>
          <a:p>
            <a:pPr marL="171450" indent="-171450">
              <a:buFont typeface="Arial"/>
              <a:buChar char="•"/>
            </a:pPr>
            <a:r>
              <a:rPr lang="sv-SE" sz="1200"/>
              <a:t>Ställ kaffebryggare, strykjärn och andra heta apparater så att barnet inte kan nå dem. Både när de används och när de svalnar. Se till att sladdar inte hänger så att barnet kan dra ner apparater över sig.</a:t>
            </a:r>
            <a:endParaRPr lang="sv-SE" sz="1200">
              <a:cs typeface="Arial"/>
            </a:endParaRPr>
          </a:p>
          <a:p>
            <a:pPr marL="0" indent="0">
              <a:buNone/>
            </a:pPr>
            <a:endParaRPr lang="sv-SE" sz="1200"/>
          </a:p>
          <a:p>
            <a:pPr marL="0" indent="0">
              <a:buNone/>
            </a:pPr>
            <a:r>
              <a:rPr lang="sv-SE" sz="1200">
                <a:solidFill>
                  <a:srgbClr val="0070C0"/>
                </a:solidFill>
                <a:hlinkClick r:id="rId3">
                  <a:extLst>
                    <a:ext uri="{A12FA001-AC4F-418D-AE19-62706E023703}">
                      <ahyp:hlinkClr xmlns:ahyp="http://schemas.microsoft.com/office/drawing/2018/hyperlinkcolor" val="tx"/>
                    </a:ext>
                  </a:extLst>
                </a:hlinkClick>
              </a:rPr>
              <a:t>Säkerhet för barn - 1177</a:t>
            </a:r>
            <a:endParaRPr lang="sv-SE" sz="1200">
              <a:solidFill>
                <a:srgbClr val="0070C0"/>
              </a:solidFill>
              <a:cs typeface="Arial"/>
            </a:endParaRPr>
          </a:p>
          <a:p>
            <a:pPr marL="0" indent="0">
              <a:buNone/>
            </a:pPr>
            <a:r>
              <a:rPr lang="sv-SE" sz="1200">
                <a:solidFill>
                  <a:srgbClr val="0070C0"/>
                </a:solidFill>
                <a:hlinkClick r:id="rId4">
                  <a:extLst>
                    <a:ext uri="{A12FA001-AC4F-418D-AE19-62706E023703}">
                      <ahyp:hlinkClr xmlns:ahyp="http://schemas.microsoft.com/office/drawing/2018/hyperlinkcolor" val="tx"/>
                    </a:ext>
                  </a:extLst>
                </a:hlinkClick>
              </a:rPr>
              <a:t>Barnets utveckling 6-12 månader - 1177</a:t>
            </a:r>
          </a:p>
          <a:p>
            <a:endParaRPr lang="sv-SE">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26427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a:cs typeface="Calibri"/>
              </a:rPr>
              <a:t>Språkutveckling hos barn 8-9 månader</a:t>
            </a:r>
          </a:p>
          <a:p>
            <a:pPr marL="0" indent="0">
              <a:buNone/>
            </a:pPr>
            <a:endParaRPr lang="sv-SE" sz="1200" b="1">
              <a:cs typeface="Calibri"/>
            </a:endParaRPr>
          </a:p>
          <a:p>
            <a:pPr marL="0" indent="0">
              <a:buNone/>
            </a:pPr>
            <a:r>
              <a:rPr lang="sv-SE" sz="1200"/>
              <a:t>Idag kan barnet jollra med konsonanter, till exempel ma-ma-ma eller ba-ba-ba. Barnet försöker härma det språk som talas runt hen. Leker med ljud och övar sig på att uttala ljud som hen hör.</a:t>
            </a:r>
          </a:p>
          <a:p>
            <a:pPr marL="0" indent="0">
              <a:buNone/>
            </a:pPr>
            <a:endParaRPr lang="sv-SE" sz="1200"/>
          </a:p>
          <a:p>
            <a:pPr marL="0" indent="0">
              <a:buNone/>
            </a:pPr>
            <a:r>
              <a:rPr lang="sv-SE" sz="1200"/>
              <a:t>Barnet har nu lärt sig hur det ska kommunicera och få kontakt med föräldrarna. Han eller hon använder skrik, gråt, rörelser, ljud, mm för att få dig att reagera. Tidigare var du tvungen att tolka barnets yttre tecken för att förstå barnets behov men nu kan barnet på ett helt annat sätt själv berätta för dig vad han eller hon vill eller inte vill. </a:t>
            </a:r>
          </a:p>
          <a:p>
            <a:pPr marL="0" indent="0">
              <a:buNone/>
            </a:pPr>
            <a:endParaRPr lang="sv-SE" sz="1200"/>
          </a:p>
          <a:p>
            <a:pPr marL="0" indent="0">
              <a:buNone/>
            </a:pPr>
            <a:r>
              <a:rPr lang="sv-SE" sz="1200"/>
              <a:t>Barnet kan nu peka på saker som de är intresserade av eller för att svara på frågan; var är lampan?</a:t>
            </a:r>
          </a:p>
          <a:p>
            <a:pPr marL="0" indent="0">
              <a:buNone/>
            </a:pPr>
            <a:endParaRPr lang="sv-SE" sz="1200">
              <a:cs typeface="Arial"/>
            </a:endParaRPr>
          </a:p>
          <a:p>
            <a:pPr marL="0" indent="0">
              <a:buNone/>
            </a:pPr>
            <a:r>
              <a:rPr lang="sv-SE" sz="1200"/>
              <a:t>För barn under två år är det till exempel extra viktigt att få utveckla språket tillsammans med lyhörda vuxna, fysisk aktivitet som utvecklar grovmotoriken, pyssel för finmotoriken och att få upptäcka och förstå sin omgivning.</a:t>
            </a:r>
            <a:endParaRPr lang="sv-SE" sz="1200">
              <a:cs typeface="Arial"/>
            </a:endParaRPr>
          </a:p>
          <a:p>
            <a:endParaRPr lang="sv-SE" sz="1200"/>
          </a:p>
          <a:p>
            <a:pPr marL="0" indent="0">
              <a:buNone/>
            </a:pPr>
            <a:r>
              <a:rPr lang="sv-SE" sz="1200">
                <a:solidFill>
                  <a:srgbClr val="0070C0"/>
                </a:solidFill>
                <a:hlinkClick r:id="rId3">
                  <a:extLst>
                    <a:ext uri="{A12FA001-AC4F-418D-AE19-62706E023703}">
                      <ahyp:hlinkClr xmlns:ahyp="http://schemas.microsoft.com/office/drawing/2018/hyperlinkcolor" val="tx"/>
                    </a:ext>
                  </a:extLst>
                </a:hlinkClick>
              </a:rPr>
              <a:t>Barnets utveckling 6-12 månader - 1177</a:t>
            </a:r>
          </a:p>
          <a:p>
            <a:pPr marL="0" indent="0">
              <a:buNone/>
            </a:pPr>
            <a:r>
              <a:rPr lang="sv-SE" sz="1200">
                <a:solidFill>
                  <a:srgbClr val="0070C0"/>
                </a:solidFill>
                <a:hlinkClick r:id="rId4">
                  <a:extLst>
                    <a:ext uri="{A12FA001-AC4F-418D-AE19-62706E023703}">
                      <ahyp:hlinkClr xmlns:ahyp="http://schemas.microsoft.com/office/drawing/2018/hyperlinkcolor" val="tx"/>
                    </a:ext>
                  </a:extLst>
                </a:hlinkClick>
              </a:rPr>
              <a:t>Språkundersökning och screening - Rikshandboken i barnhälsovård (rikshandboken-bhv.se)</a:t>
            </a:r>
            <a:endParaRPr lang="sv-SE" sz="1200">
              <a:solidFill>
                <a:srgbClr val="0070C0"/>
              </a:solidFill>
            </a:endParaRPr>
          </a:p>
          <a:p>
            <a:endParaRPr lang="en-US"/>
          </a:p>
        </p:txBody>
      </p:sp>
      <p:sp>
        <p:nvSpPr>
          <p:cNvPr id="4" name="Platshållare för bildnummer 3"/>
          <p:cNvSpPr>
            <a:spLocks noGrp="1"/>
          </p:cNvSpPr>
          <p:nvPr>
            <p:ph type="sldNum" sz="quarter" idx="5"/>
          </p:nvPr>
        </p:nvSpPr>
        <p:spPr/>
        <p:txBody>
          <a:bodyPr/>
          <a:lstStyle/>
          <a:p>
            <a:fld id="{D0B863A3-F6DA-432C-A68C-0B1EB56ED58E}" type="slidenum">
              <a:rPr lang="sv-SE" smtClean="0"/>
              <a:t>10</a:t>
            </a:fld>
            <a:endParaRPr lang="sv-SE"/>
          </a:p>
        </p:txBody>
      </p:sp>
    </p:spTree>
    <p:extLst>
      <p:ext uri="{BB962C8B-B14F-4D97-AF65-F5344CB8AC3E}">
        <p14:creationId xmlns:p14="http://schemas.microsoft.com/office/powerpoint/2010/main" val="2762525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a:cs typeface="Arial"/>
              </a:rPr>
              <a:t>Skärmtid</a:t>
            </a:r>
          </a:p>
          <a:p>
            <a:pPr marL="0" indent="0">
              <a:buNone/>
            </a:pPr>
            <a:endParaRPr lang="sv-SE" sz="1200" b="1"/>
          </a:p>
          <a:p>
            <a:pPr marL="0" indent="0">
              <a:buNone/>
            </a:pPr>
            <a:r>
              <a:rPr lang="sv-SE" sz="1200">
                <a:cs typeface="Arial" panose="020B0604020202020204"/>
              </a:rPr>
              <a:t>Diskutera lite i gruppen hur föräldrarna med skärmar</a:t>
            </a:r>
          </a:p>
          <a:p>
            <a:pPr marL="0" indent="0">
              <a:buNone/>
            </a:pPr>
            <a:endParaRPr lang="sv-SE" sz="1200">
              <a:cs typeface="Arial" panose="020B0604020202020204"/>
            </a:endParaRPr>
          </a:p>
          <a:p>
            <a:pPr marL="0" indent="0">
              <a:buNone/>
            </a:pPr>
            <a:r>
              <a:rPr lang="sv-SE" sz="1200"/>
              <a:t>Tiden framför skärmen bör och ska läggas på annat, lek kommunikation och fysisk aktivitet. Små barn under 2 år och framför allt under året utvecklar sina hjärnor under denna tid och hjärnans utveckling hämmas av den stimulans med ljud, ljus som skärmen ger.</a:t>
            </a:r>
          </a:p>
          <a:p>
            <a:pPr marL="0" indent="0">
              <a:buNone/>
            </a:pPr>
            <a:endParaRPr lang="sv-SE" sz="1200"/>
          </a:p>
          <a:p>
            <a:pPr marL="0" indent="0">
              <a:buNone/>
            </a:pPr>
            <a:r>
              <a:rPr lang="sv-SE" sz="1200">
                <a:effectLst/>
              </a:rPr>
              <a:t>Fakta: Enligt </a:t>
            </a:r>
            <a:r>
              <a:rPr lang="sv-SE" sz="1200">
                <a:solidFill>
                  <a:srgbClr val="0070C0"/>
                </a:solidFill>
                <a:effectLst/>
                <a:hlinkClick r:id="rId3">
                  <a:extLst>
                    <a:ext uri="{A12FA001-AC4F-418D-AE19-62706E023703}">
                      <ahyp:hlinkClr xmlns:ahyp="http://schemas.microsoft.com/office/drawing/2018/hyperlinkcolor" val="tx"/>
                    </a:ext>
                  </a:extLst>
                </a:hlinkClick>
              </a:rPr>
              <a:t>WHO</a:t>
            </a:r>
            <a:r>
              <a:rPr lang="sv-SE" sz="1200">
                <a:effectLst/>
              </a:rPr>
              <a:t>, världshälsoorganisationen, bör barn under två år inte ha någon skärmtid alls. WHO menar att mycket skärmtid riskerar att leda till minskad fysisk rörelse, ökad risk för fetma och för lite mänsklig interaktion som är viktig för utvecklingen. </a:t>
            </a:r>
            <a:r>
              <a:rPr lang="en-US">
                <a:hlinkClick r:id="rId3"/>
              </a:rPr>
              <a:t>To grow up healthy, children need to sit less and play more (who.int)</a:t>
            </a:r>
            <a:endParaRPr lang="en-US"/>
          </a:p>
          <a:p>
            <a:pPr marL="0" indent="0">
              <a:buNone/>
            </a:pPr>
            <a:endParaRPr lang="sv-SE" sz="1200"/>
          </a:p>
          <a:p>
            <a:pPr marL="0" indent="0">
              <a:buNone/>
            </a:pPr>
            <a:r>
              <a:rPr lang="sv-SE" sz="1200"/>
              <a:t>Observera att skärmtid kan göra det svårare för barnet att känna mättnad och hunger eller komma till ro innan sömn. Forskningen går dock isär när det kommer till små barn och skärmtid. Flera studier har visat att barn lär sig långsammare via skärmar än tillsammans med en vuxen och att det är svårt för barn under tre år att överföra det de lär sig på en skärm till verkligheten.</a:t>
            </a:r>
            <a:endParaRPr lang="sv-SE" sz="1200">
              <a:cs typeface="Arial"/>
            </a:endParaRPr>
          </a:p>
          <a:p>
            <a:endParaRPr lang="sv-SE" sz="1200">
              <a:cs typeface="Arial"/>
            </a:endParaRPr>
          </a:p>
          <a:p>
            <a:pPr marL="0" indent="0">
              <a:buNone/>
            </a:pPr>
            <a:r>
              <a:rPr lang="sv-SE" sz="1200">
                <a:solidFill>
                  <a:srgbClr val="0070C0"/>
                </a:solidFill>
                <a:hlinkClick r:id="rId4">
                  <a:extLst>
                    <a:ext uri="{A12FA001-AC4F-418D-AE19-62706E023703}">
                      <ahyp:hlinkClr xmlns:ahyp="http://schemas.microsoft.com/office/drawing/2018/hyperlinkcolor" val="tx"/>
                    </a:ext>
                  </a:extLst>
                </a:hlinkClick>
              </a:rPr>
              <a:t>Skärmvanor för barn 0-5 år - Rikshandboken i barnhälsovård (rikshandboken-bhv.se)</a:t>
            </a:r>
            <a:endParaRPr lang="sv-SE" sz="1200">
              <a:solidFill>
                <a:srgbClr val="0070C0"/>
              </a:solidFill>
            </a:endParaRPr>
          </a:p>
          <a:p>
            <a:pPr marL="0" indent="0">
              <a:buNone/>
            </a:pPr>
            <a:r>
              <a:rPr lang="sv-SE" sz="1200">
                <a:solidFill>
                  <a:srgbClr val="0070C0"/>
                </a:solidFill>
                <a:hlinkClick r:id="rId5">
                  <a:extLst>
                    <a:ext uri="{A12FA001-AC4F-418D-AE19-62706E023703}">
                      <ahyp:hlinkClr xmlns:ahyp="http://schemas.microsoft.com/office/drawing/2018/hyperlinkcolor" val="tx"/>
                    </a:ext>
                  </a:extLst>
                </a:hlinkClick>
              </a:rPr>
              <a:t>Barn, föräldrar och medier - 1177</a:t>
            </a:r>
            <a:endParaRPr lang="sv-SE" sz="1200">
              <a:solidFill>
                <a:srgbClr val="0070C0"/>
              </a:solidFill>
            </a:endParaRPr>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11</a:t>
            </a:fld>
            <a:endParaRPr lang="sv-SE"/>
          </a:p>
        </p:txBody>
      </p:sp>
    </p:spTree>
    <p:extLst>
      <p:ext uri="{BB962C8B-B14F-4D97-AF65-F5344CB8AC3E}">
        <p14:creationId xmlns:p14="http://schemas.microsoft.com/office/powerpoint/2010/main" val="53892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a:cs typeface="Arial"/>
              </a:rPr>
              <a:t>Lek med kastruller och bunkar</a:t>
            </a:r>
            <a:endParaRPr lang="sv-SE" sz="1200" b="1"/>
          </a:p>
          <a:p>
            <a:pPr>
              <a:defRPr/>
            </a:pPr>
            <a:endParaRPr lang="sv-SE" sz="1200"/>
          </a:p>
          <a:p>
            <a:pPr marL="0" marR="0" lvl="0" indent="0" algn="l" defTabSz="914400">
              <a:lnSpc>
                <a:spcPct val="100000"/>
              </a:lnSpc>
              <a:spcBef>
                <a:spcPts val="0"/>
              </a:spcBef>
              <a:spcAft>
                <a:spcPts val="0"/>
              </a:spcAft>
              <a:buClrTx/>
              <a:buSzTx/>
              <a:buFontTx/>
              <a:buNone/>
              <a:tabLst/>
              <a:defRPr/>
            </a:pPr>
            <a:r>
              <a:rPr lang="sv-SE" sz="1200"/>
              <a:t>Man behöver inte köpa dyra leksaker, öppna köksskåpen låt barnen få leka med kastruller och decilitermått.</a:t>
            </a:r>
            <a:endParaRPr lang="sv-SE" sz="1200">
              <a:cs typeface="Arial"/>
            </a:endParaRPr>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13</a:t>
            </a:fld>
            <a:endParaRPr lang="sv-SE"/>
          </a:p>
        </p:txBody>
      </p:sp>
    </p:spTree>
    <p:extLst>
      <p:ext uri="{BB962C8B-B14F-4D97-AF65-F5344CB8AC3E}">
        <p14:creationId xmlns:p14="http://schemas.microsoft.com/office/powerpoint/2010/main" val="601745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a:t>Utelek, sandlåda</a:t>
            </a:r>
          </a:p>
          <a:p>
            <a:pPr marL="0" indent="0">
              <a:buNone/>
              <a:defRPr/>
            </a:pPr>
            <a:endParaRPr lang="sv-SE" sz="1200" b="1"/>
          </a:p>
          <a:p>
            <a:pPr marL="0" indent="0">
              <a:buNone/>
              <a:defRPr/>
            </a:pPr>
            <a:r>
              <a:rPr lang="sv-SE" sz="1200"/>
              <a:t>Flytta leken utomhus så får ditt barn härligt frisk luft samtidigt som de leker och har roligt. Barn behöver få komma ut så mycket som möjligt. Krypa omkring i sandlådan, gräsmattan, ute i skogen. </a:t>
            </a:r>
          </a:p>
          <a:p>
            <a:pPr marL="0" indent="0">
              <a:buNone/>
              <a:defRPr/>
            </a:pPr>
            <a:endParaRPr lang="sv-SE" sz="1200">
              <a:cs typeface="Arial"/>
            </a:endParaRPr>
          </a:p>
          <a:p>
            <a:pPr marL="0" indent="0">
              <a:buNone/>
            </a:pPr>
            <a:r>
              <a:rPr lang="sv-SE" sz="1200"/>
              <a:t>Genom leken utvecklar barn en mängd förmågor. </a:t>
            </a:r>
          </a:p>
          <a:p>
            <a:pPr marL="0" indent="0">
              <a:buNone/>
            </a:pPr>
            <a:endParaRPr lang="sv-SE" sz="1200"/>
          </a:p>
          <a:p>
            <a:pPr marL="0" indent="0">
              <a:buNone/>
            </a:pPr>
            <a:r>
              <a:rPr lang="sv-SE" sz="1200"/>
              <a:t>De lär sig empati genom låtsaslekar, får träna på språk, turtagning och att dela med sig, samt övar upp sin koncentrationsförmåga. </a:t>
            </a:r>
          </a:p>
          <a:p>
            <a:pPr marL="0" indent="0">
              <a:buNone/>
            </a:pPr>
            <a:endParaRPr lang="sv-SE" sz="1200"/>
          </a:p>
          <a:p>
            <a:pPr marL="0" indent="0">
              <a:buNone/>
            </a:pPr>
            <a:r>
              <a:rPr lang="sv-SE" sz="1200"/>
              <a:t>Att leka utomhus uppmuntrar barns fantasi och har positiva effekter både på fysisk och mental hälsa som följer med hela livet.</a:t>
            </a:r>
            <a:endParaRPr lang="sv-SE" sz="1200">
              <a:cs typeface="Arial" panose="020B0604020202020204"/>
            </a:endParaRPr>
          </a:p>
          <a:p>
            <a:endParaRPr lang="sv-SE" sz="1200">
              <a:cs typeface="Arial" panose="020B0604020202020204"/>
            </a:endParaRPr>
          </a:p>
          <a:p>
            <a:pPr marL="0" indent="0">
              <a:buNone/>
            </a:pPr>
            <a:r>
              <a:rPr lang="sv-SE" sz="1200">
                <a:solidFill>
                  <a:srgbClr val="0070C0"/>
                </a:solidFill>
                <a:hlinkClick r:id="rId3">
                  <a:extLst>
                    <a:ext uri="{A12FA001-AC4F-418D-AE19-62706E023703}">
                      <ahyp:hlinkClr xmlns:ahyp="http://schemas.microsoft.com/office/drawing/2018/hyperlinkcolor" val="tx"/>
                    </a:ext>
                  </a:extLst>
                </a:hlinkClick>
              </a:rPr>
              <a:t>Barnets utveckling 6-12 månader - 1177</a:t>
            </a:r>
          </a:p>
          <a:p>
            <a:pPr marL="0" indent="0">
              <a:buNone/>
            </a:pPr>
            <a:r>
              <a:rPr lang="sv-SE" sz="1200">
                <a:solidFill>
                  <a:srgbClr val="0070C0"/>
                </a:solidFill>
                <a:hlinkClick r:id="rId4">
                  <a:extLst>
                    <a:ext uri="{A12FA001-AC4F-418D-AE19-62706E023703}">
                      <ahyp:hlinkClr xmlns:ahyp="http://schemas.microsoft.com/office/drawing/2018/hyperlinkcolor" val="tx"/>
                    </a:ext>
                  </a:extLst>
                </a:hlinkClick>
              </a:rPr>
              <a:t>Motorisk utveckling 10 månader - Rikshandboken i barnhälsovård (rikshandboken-bhv.se)</a:t>
            </a:r>
            <a:endParaRPr lang="sv-SE" sz="1200">
              <a:solidFill>
                <a:srgbClr val="0070C0"/>
              </a:solidFill>
            </a:endParaRPr>
          </a:p>
          <a:p>
            <a:pPr>
              <a:defRPr/>
            </a:pPr>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14</a:t>
            </a:fld>
            <a:endParaRPr lang="sv-SE"/>
          </a:p>
        </p:txBody>
      </p:sp>
    </p:spTree>
    <p:extLst>
      <p:ext uri="{BB962C8B-B14F-4D97-AF65-F5344CB8AC3E}">
        <p14:creationId xmlns:p14="http://schemas.microsoft.com/office/powerpoint/2010/main" val="1895665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bild">
    <p:bg>
      <p:bgPr>
        <a:solidFill>
          <a:schemeClr val="tx2"/>
        </a:solidFill>
        <a:effectLst/>
      </p:bgPr>
    </p:bg>
    <p:spTree>
      <p:nvGrpSpPr>
        <p:cNvPr id="1" name=""/>
        <p:cNvGrpSpPr/>
        <p:nvPr/>
      </p:nvGrpSpPr>
      <p:grpSpPr>
        <a:xfrm>
          <a:off x="0" y="0"/>
          <a:ext cx="0" cy="0"/>
          <a:chOff x="0" y="0"/>
          <a:chExt cx="0" cy="0"/>
        </a:xfrm>
      </p:grpSpPr>
      <p:pic>
        <p:nvPicPr>
          <p:cNvPr id="12" name="Bild 11">
            <a:extLst>
              <a:ext uri="{FF2B5EF4-FFF2-40B4-BE49-F238E27FC236}">
                <a16:creationId xmlns:a16="http://schemas.microsoft.com/office/drawing/2014/main" id="{F9D045DA-39E2-34B2-8C21-22BCB49EEC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5638573"/>
            <a:ext cx="12193200" cy="1250059"/>
          </a:xfrm>
          <a:prstGeom prst="rect">
            <a:avLst/>
          </a:prstGeom>
        </p:spPr>
      </p:pic>
      <p:sp>
        <p:nvSpPr>
          <p:cNvPr id="2" name="Rubrik 1"/>
          <p:cNvSpPr>
            <a:spLocks noGrp="1"/>
          </p:cNvSpPr>
          <p:nvPr>
            <p:ph type="ctrTitle"/>
          </p:nvPr>
        </p:nvSpPr>
        <p:spPr bwMode="white">
          <a:xfrm>
            <a:off x="1774825" y="1733549"/>
            <a:ext cx="8642350" cy="1805293"/>
          </a:xfrm>
        </p:spPr>
        <p:txBody>
          <a:bodyPr anchor="t" anchorCtr="0"/>
          <a:lstStyle>
            <a:lvl1pPr algn="ctr">
              <a:lnSpc>
                <a:spcPct val="100000"/>
              </a:lnSpc>
              <a:defRPr sz="3400">
                <a:solidFill>
                  <a:schemeClr val="bg1"/>
                </a:solidFill>
              </a:defRPr>
            </a:lvl1pPr>
          </a:lstStyle>
          <a:p>
            <a:r>
              <a:rPr lang="sv-SE"/>
              <a:t>Klicka här för att ändra mall för rubrikformat</a:t>
            </a:r>
          </a:p>
        </p:txBody>
      </p:sp>
      <p:sp>
        <p:nvSpPr>
          <p:cNvPr id="3" name="Underrubrik 2"/>
          <p:cNvSpPr>
            <a:spLocks noGrp="1"/>
          </p:cNvSpPr>
          <p:nvPr>
            <p:ph type="subTitle" idx="1" hasCustomPrompt="1"/>
          </p:nvPr>
        </p:nvSpPr>
        <p:spPr bwMode="white">
          <a:xfrm>
            <a:off x="1774825" y="1271230"/>
            <a:ext cx="8642350" cy="360000"/>
          </a:xfrm>
        </p:spPr>
        <p:txBody>
          <a:bodyPr/>
          <a:lstStyle>
            <a:lvl1pPr marL="0" indent="0" algn="ctr">
              <a:buNone/>
              <a:defRPr sz="17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Budskap/Verksamhet/Projekt</a:t>
            </a:r>
          </a:p>
        </p:txBody>
      </p:sp>
      <p:pic>
        <p:nvPicPr>
          <p:cNvPr id="10" name="Bildobjekt 9">
            <a:extLst>
              <a:ext uri="{FF2B5EF4-FFF2-40B4-BE49-F238E27FC236}">
                <a16:creationId xmlns:a16="http://schemas.microsoft.com/office/drawing/2014/main" id="{B8E9AD04-824A-4115-A078-C02FD9CD52D0}"/>
              </a:ext>
            </a:extLst>
          </p:cNvPr>
          <p:cNvPicPr>
            <a:picLocks noChangeAspect="1"/>
          </p:cNvPicPr>
          <p:nvPr userDrawn="1"/>
        </p:nvPicPr>
        <p:blipFill>
          <a:blip r:embed="rId4"/>
          <a:srcRect/>
          <a:stretch/>
        </p:blipFill>
        <p:spPr>
          <a:xfrm>
            <a:off x="4854000" y="6008395"/>
            <a:ext cx="2484000" cy="534323"/>
          </a:xfrm>
          <a:prstGeom prst="rect">
            <a:avLst/>
          </a:prstGeom>
        </p:spPr>
      </p:pic>
      <p:pic>
        <p:nvPicPr>
          <p:cNvPr id="14" name="Bild 13">
            <a:extLst>
              <a:ext uri="{FF2B5EF4-FFF2-40B4-BE49-F238E27FC236}">
                <a16:creationId xmlns:a16="http://schemas.microsoft.com/office/drawing/2014/main" id="{A95CE98D-E74C-3561-7857-34A818A8DE5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11"/>
            <a:ext cx="3204000" cy="2611143"/>
          </a:xfrm>
          <a:prstGeom prst="rect">
            <a:avLst/>
          </a:prstGeom>
        </p:spPr>
      </p:pic>
    </p:spTree>
    <p:extLst>
      <p:ext uri="{BB962C8B-B14F-4D97-AF65-F5344CB8AC3E}">
        <p14:creationId xmlns:p14="http://schemas.microsoft.com/office/powerpoint/2010/main" val="317100123"/>
      </p:ext>
    </p:extLst>
  </p:cSld>
  <p:clrMapOvr>
    <a:masterClrMapping/>
  </p:clrMapOvr>
  <p:extLst>
    <p:ext uri="{DCECCB84-F9BA-43D5-87BE-67443E8EF086}">
      <p15:sldGuideLst xmlns:p15="http://schemas.microsoft.com/office/powerpoint/2012/main">
        <p15:guide id="1" pos="1118" userDrawn="1">
          <p15:clr>
            <a:srgbClr val="FBAE40"/>
          </p15:clr>
        </p15:guide>
        <p15:guide id="2" pos="6562" userDrawn="1">
          <p15:clr>
            <a:srgbClr val="FBAE40"/>
          </p15:clr>
        </p15:guide>
        <p15:guide id="3" orient="horz" pos="3861">
          <p15:clr>
            <a:srgbClr val="FBAE40"/>
          </p15:clr>
        </p15:guide>
        <p15:guide id="4" orient="horz" pos="73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86F6A68A-AE0A-4175-A5B1-DDE04AE02C42}"/>
              </a:ext>
            </a:extLst>
          </p:cNvPr>
          <p:cNvSpPr>
            <a:spLocks noGrp="1"/>
          </p:cNvSpPr>
          <p:nvPr>
            <p:ph type="pic" sz="quarter" idx="10"/>
          </p:nvPr>
        </p:nvSpPr>
        <p:spPr>
          <a:xfrm>
            <a:off x="0" y="0"/>
            <a:ext cx="12192000" cy="6858000"/>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2808315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6" name="Platshållare för bild 9">
            <a:extLst>
              <a:ext uri="{FF2B5EF4-FFF2-40B4-BE49-F238E27FC236}">
                <a16:creationId xmlns:a16="http://schemas.microsoft.com/office/drawing/2014/main" id="{A3940FB8-56C2-4640-90D1-40DD4B63A06F}"/>
              </a:ext>
            </a:extLst>
          </p:cNvPr>
          <p:cNvSpPr>
            <a:spLocks noGrp="1"/>
          </p:cNvSpPr>
          <p:nvPr>
            <p:ph type="pic" sz="quarter" idx="13"/>
          </p:nvPr>
        </p:nvSpPr>
        <p:spPr>
          <a:xfrm>
            <a:off x="803275" y="1665288"/>
            <a:ext cx="10585450" cy="4691062"/>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3640273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1">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58A24275-663F-44E4-96F3-FF9C308016BC}"/>
              </a:ext>
            </a:extLst>
          </p:cNvPr>
          <p:cNvSpPr>
            <a:spLocks noGrp="1"/>
          </p:cNvSpPr>
          <p:nvPr>
            <p:ph type="dt" sz="half" idx="10"/>
          </p:nvPr>
        </p:nvSpPr>
        <p:spPr/>
        <p:txBody>
          <a:bodyPr/>
          <a:lstStyle/>
          <a:p>
            <a:r>
              <a:rPr lang="sv-SE"/>
              <a:t>Region Halland  │</a:t>
            </a:r>
          </a:p>
        </p:txBody>
      </p:sp>
      <p:sp>
        <p:nvSpPr>
          <p:cNvPr id="9" name="Platshållare för sidfot 8">
            <a:extLst>
              <a:ext uri="{FF2B5EF4-FFF2-40B4-BE49-F238E27FC236}">
                <a16:creationId xmlns:a16="http://schemas.microsoft.com/office/drawing/2014/main" id="{90CA8896-D002-4895-96C3-D957ECD5A120}"/>
              </a:ext>
            </a:extLst>
          </p:cNvPr>
          <p:cNvSpPr>
            <a:spLocks noGrp="1"/>
          </p:cNvSpPr>
          <p:nvPr>
            <p:ph type="ftr" sz="quarter" idx="11"/>
          </p:nvPr>
        </p:nvSpPr>
        <p:spPr/>
        <p:txBody>
          <a:bodyPr/>
          <a:lstStyle/>
          <a:p>
            <a:r>
              <a:rPr lang="sv-SE"/>
              <a:t>Halland – Bästa livsplatsen</a:t>
            </a:r>
          </a:p>
        </p:txBody>
      </p:sp>
      <p:sp>
        <p:nvSpPr>
          <p:cNvPr id="10" name="Platshållare för bildnummer 9">
            <a:extLst>
              <a:ext uri="{FF2B5EF4-FFF2-40B4-BE49-F238E27FC236}">
                <a16:creationId xmlns:a16="http://schemas.microsoft.com/office/drawing/2014/main" id="{AE6A284B-7F89-469B-A856-0079298F2B7D}"/>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4104483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239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DE6E2B-F46F-401B-AD55-1351DAEC1E81}"/>
              </a:ext>
            </a:extLst>
          </p:cNvPr>
          <p:cNvSpPr>
            <a:spLocks noGrp="1"/>
          </p:cNvSpPr>
          <p:nvPr>
            <p:ph type="title" hasCustomPrompt="1"/>
          </p:nvPr>
        </p:nvSpPr>
        <p:spPr>
          <a:xfrm>
            <a:off x="803275" y="4568825"/>
            <a:ext cx="10585449" cy="787356"/>
          </a:xfrm>
        </p:spPr>
        <p:txBody>
          <a:bodyPr anchor="t" anchorCtr="0"/>
          <a:lstStyle>
            <a:lvl1pPr algn="ctr">
              <a:lnSpc>
                <a:spcPct val="100000"/>
              </a:lnSpc>
              <a:defRPr sz="1500" b="0" spc="0" baseline="0"/>
            </a:lvl1pPr>
          </a:lstStyle>
          <a:p>
            <a:r>
              <a:rPr lang="sv-SE"/>
              <a:t>Föredragshållarens namn, titel │ Förvaltning │epost@regionhalland.se (Skriv in dina uppgifter och infoga det långa strecket som du hittar under fliken Infoga och knappen Symbol)</a:t>
            </a:r>
          </a:p>
        </p:txBody>
      </p:sp>
      <p:pic>
        <p:nvPicPr>
          <p:cNvPr id="6" name="Bildobjekt 5">
            <a:extLst>
              <a:ext uri="{FF2B5EF4-FFF2-40B4-BE49-F238E27FC236}">
                <a16:creationId xmlns:a16="http://schemas.microsoft.com/office/drawing/2014/main" id="{CA3F7553-A89C-4290-B069-18191A72306E}"/>
              </a:ext>
            </a:extLst>
          </p:cNvPr>
          <p:cNvPicPr>
            <a:picLocks noChangeAspect="1"/>
          </p:cNvPicPr>
          <p:nvPr userDrawn="1"/>
        </p:nvPicPr>
        <p:blipFill>
          <a:blip r:embed="rId2"/>
          <a:srcRect/>
          <a:stretch/>
        </p:blipFill>
        <p:spPr>
          <a:xfrm>
            <a:off x="3810000" y="2746867"/>
            <a:ext cx="4572000" cy="983462"/>
          </a:xfrm>
          <a:prstGeom prst="rect">
            <a:avLst/>
          </a:prstGeom>
        </p:spPr>
      </p:pic>
    </p:spTree>
    <p:extLst>
      <p:ext uri="{BB962C8B-B14F-4D97-AF65-F5344CB8AC3E}">
        <p14:creationId xmlns:p14="http://schemas.microsoft.com/office/powerpoint/2010/main" val="17207990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bild">
    <p:bg>
      <p:bgPr>
        <a:solidFill>
          <a:schemeClr val="bg2"/>
        </a:solidFill>
        <a:effectLst/>
      </p:bgPr>
    </p:bg>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D30A8F9D-AE71-9E3D-AA08-BFFA693C51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2901" y="4734000"/>
            <a:ext cx="3429099" cy="2124000"/>
          </a:xfrm>
          <a:prstGeom prst="rect">
            <a:avLst/>
          </a:prstGeom>
        </p:spPr>
      </p:pic>
      <p:pic>
        <p:nvPicPr>
          <p:cNvPr id="11" name="Bild 10">
            <a:extLst>
              <a:ext uri="{FF2B5EF4-FFF2-40B4-BE49-F238E27FC236}">
                <a16:creationId xmlns:a16="http://schemas.microsoft.com/office/drawing/2014/main" id="{23448700-5221-CA86-3E25-08F7526DE59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11"/>
            <a:ext cx="3204000" cy="2611143"/>
          </a:xfrm>
          <a:prstGeom prst="rect">
            <a:avLst/>
          </a:prstGeom>
        </p:spPr>
      </p:pic>
      <p:sp>
        <p:nvSpPr>
          <p:cNvPr id="2" name="Rubrik 1"/>
          <p:cNvSpPr>
            <a:spLocks noGrp="1"/>
          </p:cNvSpPr>
          <p:nvPr>
            <p:ph type="title" hasCustomPrompt="1"/>
          </p:nvPr>
        </p:nvSpPr>
        <p:spPr>
          <a:xfrm>
            <a:off x="1955800" y="2311288"/>
            <a:ext cx="8280400" cy="2160000"/>
          </a:xfrm>
        </p:spPr>
        <p:txBody>
          <a:bodyPr anchor="t" anchorCtr="0"/>
          <a:lstStyle>
            <a:lvl1pPr algn="ctr">
              <a:lnSpc>
                <a:spcPct val="100000"/>
              </a:lnSpc>
              <a:defRPr sz="3200" spc="0" baseline="0"/>
            </a:lvl1pPr>
          </a:lstStyle>
          <a:p>
            <a:r>
              <a:rPr lang="sv-SE"/>
              <a:t>Klicka här för att lägga till avsnittsrubrik</a:t>
            </a:r>
          </a:p>
        </p:txBody>
      </p:sp>
    </p:spTree>
    <p:extLst>
      <p:ext uri="{BB962C8B-B14F-4D97-AF65-F5344CB8AC3E}">
        <p14:creationId xmlns:p14="http://schemas.microsoft.com/office/powerpoint/2010/main" val="23716345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232">
          <p15:clr>
            <a:srgbClr val="FBAE40"/>
          </p15:clr>
        </p15:guide>
        <p15:guide id="2" pos="6448">
          <p15:clr>
            <a:srgbClr val="FBAE40"/>
          </p15:clr>
        </p15:guide>
        <p15:guide id="3" orient="horz" pos="2659">
          <p15:clr>
            <a:srgbClr val="FBAE40"/>
          </p15:clr>
        </p15:guide>
        <p15:guide id="4" orient="horz" pos="118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itatbild 1">
    <p:bg>
      <p:bgPr>
        <a:solidFill>
          <a:srgbClr val="E5F2E5"/>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602623" y="1431068"/>
            <a:ext cx="557172" cy="439873"/>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743075" y="1963376"/>
            <a:ext cx="8705852" cy="3256324"/>
          </a:xfrm>
        </p:spPr>
        <p:txBody>
          <a:bodyPr/>
          <a:lstStyle>
            <a:lvl1pPr marL="0" indent="0">
              <a:spcBef>
                <a:spcPts val="0"/>
              </a:spcBef>
              <a:buNone/>
              <a:defRPr sz="3000"/>
            </a:lvl1pPr>
          </a:lstStyle>
          <a:p>
            <a:pPr lvl="0"/>
            <a:r>
              <a:rPr lang="sv-SE"/>
              <a:t>Klicka här för att ändra format på bakgrundstexten</a:t>
            </a:r>
          </a:p>
        </p:txBody>
      </p:sp>
    </p:spTree>
    <p:extLst>
      <p:ext uri="{BB962C8B-B14F-4D97-AF65-F5344CB8AC3E}">
        <p14:creationId xmlns:p14="http://schemas.microsoft.com/office/powerpoint/2010/main" val="3826323791"/>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itatbild 2">
    <p:bg>
      <p:bgPr>
        <a:solidFill>
          <a:schemeClr val="tx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602623" y="1431068"/>
            <a:ext cx="557172" cy="439873"/>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743075" y="1963376"/>
            <a:ext cx="8705852" cy="3256324"/>
          </a:xfrm>
        </p:spPr>
        <p:txBody>
          <a:bodyPr/>
          <a:lstStyle>
            <a:lvl1pPr marL="0" indent="0">
              <a:spcBef>
                <a:spcPts val="0"/>
              </a:spcBef>
              <a:buNone/>
              <a:defRPr sz="30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3728675077"/>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1">
    <p:bg>
      <p:bgRef idx="1001">
        <a:schemeClr val="bg1"/>
      </p:bgRef>
    </p:bg>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F7647F4-81EF-45D6-8BAD-673F18475109}"/>
              </a:ext>
            </a:extLst>
          </p:cNvPr>
          <p:cNvSpPr>
            <a:spLocks noGrp="1"/>
          </p:cNvSpPr>
          <p:nvPr>
            <p:ph sz="quarter" idx="13"/>
          </p:nvPr>
        </p:nvSpPr>
        <p:spPr>
          <a:xfrm>
            <a:off x="803275" y="1665288"/>
            <a:ext cx="1058545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datum 5">
            <a:extLst>
              <a:ext uri="{FF2B5EF4-FFF2-40B4-BE49-F238E27FC236}">
                <a16:creationId xmlns:a16="http://schemas.microsoft.com/office/drawing/2014/main" id="{9D37F3D7-35B5-4B45-825B-0A1C551FF00D}"/>
              </a:ext>
            </a:extLst>
          </p:cNvPr>
          <p:cNvSpPr>
            <a:spLocks noGrp="1"/>
          </p:cNvSpPr>
          <p:nvPr>
            <p:ph type="dt" sz="half" idx="14"/>
          </p:nvPr>
        </p:nvSpPr>
        <p:spPr bwMode="white"/>
        <p:txBody>
          <a:bodyPr/>
          <a:lstStyle/>
          <a:p>
            <a:r>
              <a:rPr lang="sv-SE"/>
              <a:t>Region Halland  │</a:t>
            </a:r>
          </a:p>
        </p:txBody>
      </p:sp>
      <p:sp>
        <p:nvSpPr>
          <p:cNvPr id="11" name="Platshållare för sidfot 10">
            <a:extLst>
              <a:ext uri="{FF2B5EF4-FFF2-40B4-BE49-F238E27FC236}">
                <a16:creationId xmlns:a16="http://schemas.microsoft.com/office/drawing/2014/main" id="{76BFA326-99F1-4A76-BDD4-E7F51BA5D48A}"/>
              </a:ext>
            </a:extLst>
          </p:cNvPr>
          <p:cNvSpPr>
            <a:spLocks noGrp="1"/>
          </p:cNvSpPr>
          <p:nvPr>
            <p:ph type="ftr" sz="quarter" idx="15"/>
          </p:nvPr>
        </p:nvSpPr>
        <p:spPr bwMode="white"/>
        <p:txBody>
          <a:bodyPr/>
          <a:lstStyle/>
          <a:p>
            <a:r>
              <a:rPr lang="sv-SE"/>
              <a:t>Halland – Bästa livsplatsen</a:t>
            </a:r>
          </a:p>
        </p:txBody>
      </p:sp>
      <p:sp>
        <p:nvSpPr>
          <p:cNvPr id="12" name="Platshållare för bildnummer 11">
            <a:extLst>
              <a:ext uri="{FF2B5EF4-FFF2-40B4-BE49-F238E27FC236}">
                <a16:creationId xmlns:a16="http://schemas.microsoft.com/office/drawing/2014/main" id="{67044490-FB95-4FEE-84F1-301EDC81E40D}"/>
              </a:ext>
            </a:extLst>
          </p:cNvPr>
          <p:cNvSpPr>
            <a:spLocks noGrp="1"/>
          </p:cNvSpPr>
          <p:nvPr>
            <p:ph type="sldNum" sz="quarter" idx="16"/>
          </p:nvPr>
        </p:nvSpPr>
        <p:spPr bwMode="white"/>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47443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nehåll 2">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803275" y="1665288"/>
            <a:ext cx="5181600" cy="45354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hasCustomPrompt="1"/>
          </p:nvPr>
        </p:nvSpPr>
        <p:spPr>
          <a:xfrm>
            <a:off x="6207123" y="1665288"/>
            <a:ext cx="5181601" cy="45354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datum 9">
            <a:extLst>
              <a:ext uri="{FF2B5EF4-FFF2-40B4-BE49-F238E27FC236}">
                <a16:creationId xmlns:a16="http://schemas.microsoft.com/office/drawing/2014/main" id="{FC99E9B6-4316-4D55-9FC8-D01B04066995}"/>
              </a:ext>
            </a:extLst>
          </p:cNvPr>
          <p:cNvSpPr>
            <a:spLocks noGrp="1"/>
          </p:cNvSpPr>
          <p:nvPr>
            <p:ph type="dt" sz="half" idx="14"/>
          </p:nvPr>
        </p:nvSpPr>
        <p:spPr/>
        <p:txBody>
          <a:bodyPr/>
          <a:lstStyle/>
          <a:p>
            <a:r>
              <a:rPr lang="sv-SE"/>
              <a:t>Region Halland  │</a:t>
            </a:r>
          </a:p>
        </p:txBody>
      </p:sp>
      <p:sp>
        <p:nvSpPr>
          <p:cNvPr id="12" name="Platshållare för sidfot 11">
            <a:extLst>
              <a:ext uri="{FF2B5EF4-FFF2-40B4-BE49-F238E27FC236}">
                <a16:creationId xmlns:a16="http://schemas.microsoft.com/office/drawing/2014/main" id="{BE053D03-F9D5-442E-995F-476B49D93039}"/>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F9CDD7C4-4EF3-4271-93C1-E8915FBC0DF0}"/>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3971085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3">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818522" y="1669934"/>
            <a:ext cx="5157787"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hasCustomPrompt="1"/>
          </p:nvPr>
        </p:nvSpPr>
        <p:spPr>
          <a:xfrm>
            <a:off x="818522" y="2245934"/>
            <a:ext cx="5157787" cy="39437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hasCustomPrompt="1"/>
          </p:nvPr>
        </p:nvSpPr>
        <p:spPr>
          <a:xfrm>
            <a:off x="6193466" y="1669934"/>
            <a:ext cx="5183188"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hasCustomPrompt="1"/>
          </p:nvPr>
        </p:nvSpPr>
        <p:spPr>
          <a:xfrm>
            <a:off x="6193466" y="2245934"/>
            <a:ext cx="5183188" cy="39437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Rubrik 9"/>
          <p:cNvSpPr>
            <a:spLocks noGrp="1"/>
          </p:cNvSpPr>
          <p:nvPr>
            <p:ph type="title"/>
          </p:nvPr>
        </p:nvSpPr>
        <p:spPr/>
        <p:txBody>
          <a:bodyPr/>
          <a:lstStyle/>
          <a:p>
            <a:r>
              <a:rPr lang="sv-SE"/>
              <a:t>Klicka här för att ändra mall för rubrikformat</a:t>
            </a:r>
          </a:p>
        </p:txBody>
      </p:sp>
      <p:sp>
        <p:nvSpPr>
          <p:cNvPr id="2" name="Platshållare för datum 1">
            <a:extLst>
              <a:ext uri="{FF2B5EF4-FFF2-40B4-BE49-F238E27FC236}">
                <a16:creationId xmlns:a16="http://schemas.microsoft.com/office/drawing/2014/main" id="{750D082F-3C1F-44A5-9E64-6D4246073C2E}"/>
              </a:ext>
            </a:extLst>
          </p:cNvPr>
          <p:cNvSpPr>
            <a:spLocks noGrp="1"/>
          </p:cNvSpPr>
          <p:nvPr>
            <p:ph type="dt" sz="half" idx="10"/>
          </p:nvPr>
        </p:nvSpPr>
        <p:spPr/>
        <p:txBody>
          <a:bodyPr/>
          <a:lstStyle/>
          <a:p>
            <a:r>
              <a:rPr lang="sv-SE"/>
              <a:t>Region Halland  │</a:t>
            </a:r>
          </a:p>
        </p:txBody>
      </p:sp>
      <p:sp>
        <p:nvSpPr>
          <p:cNvPr id="11" name="Platshållare för sidfot 10">
            <a:extLst>
              <a:ext uri="{FF2B5EF4-FFF2-40B4-BE49-F238E27FC236}">
                <a16:creationId xmlns:a16="http://schemas.microsoft.com/office/drawing/2014/main" id="{9E5CE21A-6727-428F-844A-758932147FD8}"/>
              </a:ext>
            </a:extLst>
          </p:cNvPr>
          <p:cNvSpPr>
            <a:spLocks noGrp="1"/>
          </p:cNvSpPr>
          <p:nvPr>
            <p:ph type="ftr" sz="quarter" idx="11"/>
          </p:nvPr>
        </p:nvSpPr>
        <p:spPr/>
        <p:txBody>
          <a:bodyPr/>
          <a:lstStyle/>
          <a:p>
            <a:r>
              <a:rPr lang="sv-SE"/>
              <a:t>Halland – Bästa livsplatsen</a:t>
            </a:r>
          </a:p>
        </p:txBody>
      </p:sp>
      <p:sp>
        <p:nvSpPr>
          <p:cNvPr id="12" name="Platshållare för bildnummer 11">
            <a:extLst>
              <a:ext uri="{FF2B5EF4-FFF2-40B4-BE49-F238E27FC236}">
                <a16:creationId xmlns:a16="http://schemas.microsoft.com/office/drawing/2014/main" id="{9DD0B0D3-F2A8-43C2-8C85-8CF92FBDD80C}"/>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921199519"/>
      </p:ext>
    </p:extLst>
  </p:cSld>
  <p:clrMapOvr>
    <a:masterClrMapping/>
  </p:clrMapOvr>
  <p:extLst>
    <p:ext uri="{DCECCB84-F9BA-43D5-87BE-67443E8EF086}">
      <p15:sldGuideLst xmlns:p15="http://schemas.microsoft.com/office/powerpoint/2012/main">
        <p15:guide id="1" orient="horz" pos="141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innehåll 4">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803275" y="1665288"/>
            <a:ext cx="4860000" cy="45354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6528468"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04B00C84-15CD-4D29-82EB-513EE7D2A4F9}"/>
              </a:ext>
            </a:extLst>
          </p:cNvPr>
          <p:cNvSpPr>
            <a:spLocks noGrp="1"/>
          </p:cNvSpPr>
          <p:nvPr>
            <p:ph type="dt" sz="half" idx="14"/>
          </p:nvPr>
        </p:nvSpPr>
        <p:spPr/>
        <p:txBody>
          <a:bodyPr/>
          <a:lstStyle/>
          <a:p>
            <a:r>
              <a:rPr lang="sv-SE"/>
              <a:t>Region Halland  │</a:t>
            </a:r>
          </a:p>
        </p:txBody>
      </p:sp>
      <p:sp>
        <p:nvSpPr>
          <p:cNvPr id="12" name="Platshållare för sidfot 11">
            <a:extLst>
              <a:ext uri="{FF2B5EF4-FFF2-40B4-BE49-F238E27FC236}">
                <a16:creationId xmlns:a16="http://schemas.microsoft.com/office/drawing/2014/main" id="{7448DF46-7649-467F-B1E5-58AF5E0E9F15}"/>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3DB975B3-BD96-4FE1-9A69-7C15E66D9FE4}"/>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98242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innehåll 5">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6528468" y="1665288"/>
            <a:ext cx="4860257" cy="45354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803275"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69BC6E56-4BB3-4033-961C-0FECDDD686C6}"/>
              </a:ext>
            </a:extLst>
          </p:cNvPr>
          <p:cNvSpPr>
            <a:spLocks noGrp="1"/>
          </p:cNvSpPr>
          <p:nvPr>
            <p:ph type="dt" sz="half" idx="14"/>
          </p:nvPr>
        </p:nvSpPr>
        <p:spPr/>
        <p:txBody>
          <a:bodyPr/>
          <a:lstStyle/>
          <a:p>
            <a:r>
              <a:rPr lang="sv-SE"/>
              <a:t>Region Halland  │</a:t>
            </a:r>
          </a:p>
        </p:txBody>
      </p:sp>
      <p:sp>
        <p:nvSpPr>
          <p:cNvPr id="12" name="Platshållare för sidfot 11">
            <a:extLst>
              <a:ext uri="{FF2B5EF4-FFF2-40B4-BE49-F238E27FC236}">
                <a16:creationId xmlns:a16="http://schemas.microsoft.com/office/drawing/2014/main" id="{7C6EE110-A186-43E0-832C-910A9C7A5CDD}"/>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C6F5F072-3570-4698-9ED3-6CB1A4E9B837}"/>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728408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8002AD-990B-465A-9AD4-9F17CBE89EC0}"/>
              </a:ext>
            </a:extLst>
          </p:cNvPr>
          <p:cNvSpPr/>
          <p:nvPr userDrawn="1"/>
        </p:nvSpPr>
        <p:spPr>
          <a:xfrm>
            <a:off x="0" y="6345237"/>
            <a:ext cx="12192000" cy="512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p:cNvSpPr>
            <a:spLocks noGrp="1"/>
          </p:cNvSpPr>
          <p:nvPr>
            <p:ph type="title"/>
          </p:nvPr>
        </p:nvSpPr>
        <p:spPr>
          <a:xfrm>
            <a:off x="803275" y="333375"/>
            <a:ext cx="10585449" cy="1296000"/>
          </a:xfrm>
          <a:prstGeom prst="rect">
            <a:avLst/>
          </a:prstGeom>
        </p:spPr>
        <p:txBody>
          <a:bodyPr vert="horz" lIns="0" tIns="0" rIns="0" bIns="0" rtlCol="0" anchor="ctr">
            <a:noAutofit/>
          </a:bodyPr>
          <a:lstStyle/>
          <a:p>
            <a:r>
              <a:rPr lang="sv-SE"/>
              <a:t>Klicka här för att ändra format</a:t>
            </a:r>
          </a:p>
        </p:txBody>
      </p:sp>
      <p:sp>
        <p:nvSpPr>
          <p:cNvPr id="3" name="Platshållare för text 2"/>
          <p:cNvSpPr>
            <a:spLocks noGrp="1"/>
          </p:cNvSpPr>
          <p:nvPr>
            <p:ph type="body" idx="1"/>
          </p:nvPr>
        </p:nvSpPr>
        <p:spPr>
          <a:xfrm>
            <a:off x="803275" y="1665288"/>
            <a:ext cx="10585450" cy="4535487"/>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a:p>
            <a:pPr lvl="5"/>
            <a:r>
              <a:rPr lang="sv-SE"/>
              <a:t>Nivå sex</a:t>
            </a:r>
          </a:p>
          <a:p>
            <a:pPr lvl="6"/>
            <a:r>
              <a:rPr lang="sv-SE"/>
              <a:t>Nivå sju</a:t>
            </a:r>
          </a:p>
          <a:p>
            <a:pPr lvl="7"/>
            <a:r>
              <a:rPr lang="sv-SE"/>
              <a:t>Nivå åtta</a:t>
            </a:r>
          </a:p>
          <a:p>
            <a:pPr lvl="8"/>
            <a:r>
              <a:rPr lang="sv-SE"/>
              <a:t>Nivå nio</a:t>
            </a:r>
          </a:p>
        </p:txBody>
      </p:sp>
      <p:sp>
        <p:nvSpPr>
          <p:cNvPr id="4" name="Platshållare för datum 3"/>
          <p:cNvSpPr>
            <a:spLocks noGrp="1"/>
          </p:cNvSpPr>
          <p:nvPr>
            <p:ph type="dt" sz="half" idx="2"/>
          </p:nvPr>
        </p:nvSpPr>
        <p:spPr bwMode="white">
          <a:xfrm>
            <a:off x="9781032" y="6452047"/>
            <a:ext cx="1440000" cy="324000"/>
          </a:xfrm>
          <a:prstGeom prst="rect">
            <a:avLst/>
          </a:prstGeom>
        </p:spPr>
        <p:txBody>
          <a:bodyPr vert="horz" lIns="0" tIns="0" rIns="0" bIns="0" rtlCol="0" anchor="ctr"/>
          <a:lstStyle>
            <a:lvl1pPr algn="r">
              <a:defRPr sz="1200" b="1">
                <a:solidFill>
                  <a:schemeClr val="bg1"/>
                </a:solidFill>
              </a:defRPr>
            </a:lvl1pPr>
          </a:lstStyle>
          <a:p>
            <a:r>
              <a:rPr lang="sv-SE"/>
              <a:t>Region Halland  │</a:t>
            </a:r>
          </a:p>
        </p:txBody>
      </p:sp>
      <p:sp>
        <p:nvSpPr>
          <p:cNvPr id="5" name="Platshållare för sidfot 4"/>
          <p:cNvSpPr>
            <a:spLocks noGrp="1"/>
          </p:cNvSpPr>
          <p:nvPr>
            <p:ph type="ftr" sz="quarter" idx="3"/>
          </p:nvPr>
        </p:nvSpPr>
        <p:spPr bwMode="white">
          <a:xfrm>
            <a:off x="809625" y="6452047"/>
            <a:ext cx="4114800" cy="324000"/>
          </a:xfrm>
          <a:prstGeom prst="rect">
            <a:avLst/>
          </a:prstGeom>
        </p:spPr>
        <p:txBody>
          <a:bodyPr vert="horz" lIns="0" tIns="0" rIns="0" bIns="0" rtlCol="0" anchor="ctr"/>
          <a:lstStyle>
            <a:lvl1pPr algn="l">
              <a:defRPr sz="1200" b="1">
                <a:solidFill>
                  <a:schemeClr val="bg1"/>
                </a:solidFill>
              </a:defRPr>
            </a:lvl1pPr>
          </a:lstStyle>
          <a:p>
            <a:r>
              <a:rPr lang="sv-SE"/>
              <a:t>Halland – Bästa livsplatsen</a:t>
            </a:r>
          </a:p>
        </p:txBody>
      </p:sp>
      <p:sp>
        <p:nvSpPr>
          <p:cNvPr id="6" name="Platshållare för bildnummer 5"/>
          <p:cNvSpPr>
            <a:spLocks noGrp="1"/>
          </p:cNvSpPr>
          <p:nvPr>
            <p:ph type="sldNum" sz="quarter" idx="4"/>
          </p:nvPr>
        </p:nvSpPr>
        <p:spPr bwMode="white">
          <a:xfrm>
            <a:off x="11227469" y="6452047"/>
            <a:ext cx="216000" cy="324000"/>
          </a:xfrm>
          <a:prstGeom prst="rect">
            <a:avLst/>
          </a:prstGeom>
        </p:spPr>
        <p:txBody>
          <a:bodyPr vert="horz" lIns="0" tIns="0" rIns="0" bIns="0" rtlCol="0" anchor="ctr"/>
          <a:lstStyle>
            <a:lvl1pPr algn="l">
              <a:defRPr sz="1200" b="1">
                <a:solidFill>
                  <a:schemeClr val="bg1"/>
                </a:solidFill>
              </a:defRPr>
            </a:lvl1pPr>
          </a:lstStyle>
          <a:p>
            <a:fld id="{E8645303-2AAE-45D1-913A-B06AE6474513}" type="slidenum">
              <a:rPr lang="sv-SE" smtClean="0"/>
              <a:pPr/>
              <a:t>‹#›</a:t>
            </a:fld>
            <a:endParaRPr lang="sv-SE"/>
          </a:p>
        </p:txBody>
      </p:sp>
    </p:spTree>
    <p:extLst>
      <p:ext uri="{BB962C8B-B14F-4D97-AF65-F5344CB8AC3E}">
        <p14:creationId xmlns:p14="http://schemas.microsoft.com/office/powerpoint/2010/main" val="387152527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1"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hf hdr="0"/>
  <p:txStyles>
    <p:title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p:titleStyle>
    <p:body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06">
          <p15:clr>
            <a:srgbClr val="F26B43"/>
          </p15:clr>
        </p15:guide>
        <p15:guide id="4" pos="7174">
          <p15:clr>
            <a:srgbClr val="F26B43"/>
          </p15:clr>
        </p15:guide>
        <p15:guide id="6" orient="horz" pos="3997" userDrawn="1">
          <p15:clr>
            <a:srgbClr val="F26B43"/>
          </p15:clr>
        </p15:guide>
        <p15:guide id="8" orient="horz" pos="1049">
          <p15:clr>
            <a:srgbClr val="F26B43"/>
          </p15:clr>
        </p15:guide>
        <p15:guide id="9" orient="horz" pos="21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mailto:gerd.almquist-tangen@regionhalland.se"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63EA34-CB00-4690-8DF9-CDA85DE5103F}"/>
              </a:ext>
            </a:extLst>
          </p:cNvPr>
          <p:cNvSpPr>
            <a:spLocks noGrp="1"/>
          </p:cNvSpPr>
          <p:nvPr>
            <p:ph type="ctrTitle"/>
          </p:nvPr>
        </p:nvSpPr>
        <p:spPr>
          <a:xfrm>
            <a:off x="1774825" y="2386691"/>
            <a:ext cx="8642350" cy="1152151"/>
          </a:xfrm>
        </p:spPr>
        <p:txBody>
          <a:bodyPr/>
          <a:lstStyle/>
          <a:p>
            <a:r>
              <a:rPr lang="sv-SE" sz="3600" kern="0">
                <a:ea typeface="Times New Roman" panose="02020603050405020304" pitchFamily="18" charset="0"/>
                <a:cs typeface="Arial"/>
              </a:rPr>
              <a:t>Välkommen till barnhälsovårdens</a:t>
            </a:r>
            <a:br>
              <a:rPr lang="sv-SE" sz="3600" kern="0">
                <a:ea typeface="Times New Roman" panose="02020603050405020304" pitchFamily="18" charset="0"/>
                <a:cs typeface="Arial"/>
              </a:rPr>
            </a:br>
            <a:r>
              <a:rPr lang="sv-SE" sz="3600" kern="0">
                <a:ea typeface="Times New Roman" panose="02020603050405020304" pitchFamily="18" charset="0"/>
                <a:cs typeface="Arial"/>
              </a:rPr>
              <a:t>föräldragruppsverksamhet</a:t>
            </a:r>
            <a:br>
              <a:rPr lang="sv-SE" sz="3600" kern="0">
                <a:ea typeface="Times New Roman" panose="02020603050405020304" pitchFamily="18" charset="0"/>
              </a:rPr>
            </a:br>
            <a:br>
              <a:rPr lang="sv-SE" sz="2000"/>
            </a:br>
            <a:r>
              <a:rPr lang="sv-SE" sz="2000">
                <a:cs typeface="Arial"/>
              </a:rPr>
              <a:t> </a:t>
            </a:r>
            <a:endParaRPr lang="en-US"/>
          </a:p>
        </p:txBody>
      </p:sp>
      <p:sp>
        <p:nvSpPr>
          <p:cNvPr id="4" name="Platshållare för datum 3"/>
          <p:cNvSpPr>
            <a:spLocks noGrp="1"/>
          </p:cNvSpPr>
          <p:nvPr>
            <p:ph type="dt" sz="half" idx="4294967295"/>
          </p:nvPr>
        </p:nvSpPr>
        <p:spPr>
          <a:xfrm>
            <a:off x="0" y="6356350"/>
            <a:ext cx="1800225" cy="323850"/>
          </a:xfrm>
        </p:spPr>
        <p:txBody>
          <a:bodyPr/>
          <a:lstStyle/>
          <a:p>
            <a:r>
              <a:rPr lang="sv-SE"/>
              <a:t>Region Halland  │</a:t>
            </a:r>
          </a:p>
        </p:txBody>
      </p:sp>
      <p:sp>
        <p:nvSpPr>
          <p:cNvPr id="5" name="Platshållare för sidfot 4"/>
          <p:cNvSpPr>
            <a:spLocks noGrp="1"/>
          </p:cNvSpPr>
          <p:nvPr>
            <p:ph type="ftr" sz="quarter" idx="4294967295"/>
          </p:nvPr>
        </p:nvSpPr>
        <p:spPr>
          <a:xfrm>
            <a:off x="0" y="6356350"/>
            <a:ext cx="4114800" cy="323850"/>
          </a:xfrm>
        </p:spPr>
        <p:txBody>
          <a:bodyPr/>
          <a:lstStyle/>
          <a:p>
            <a:r>
              <a:rPr lang="sv-SE"/>
              <a:t>Halland – Bästa livsplatsen</a:t>
            </a:r>
          </a:p>
        </p:txBody>
      </p:sp>
      <p:sp>
        <p:nvSpPr>
          <p:cNvPr id="6" name="Platshållare för bildnummer 5"/>
          <p:cNvSpPr>
            <a:spLocks noGrp="1"/>
          </p:cNvSpPr>
          <p:nvPr>
            <p:ph type="sldNum" sz="quarter" idx="4294967295"/>
          </p:nvPr>
        </p:nvSpPr>
        <p:spPr>
          <a:xfrm>
            <a:off x="8077200" y="6356350"/>
            <a:ext cx="4114800" cy="323850"/>
          </a:xfrm>
        </p:spPr>
        <p:txBody>
          <a:bodyPr/>
          <a:lstStyle/>
          <a:p>
            <a:fld id="{E8645303-2AAE-45D1-913A-B06AE6474513}" type="slidenum">
              <a:rPr lang="sv-SE" smtClean="0"/>
              <a:t>1</a:t>
            </a:fld>
            <a:endParaRPr lang="sv-SE"/>
          </a:p>
        </p:txBody>
      </p:sp>
    </p:spTree>
    <p:extLst>
      <p:ext uri="{BB962C8B-B14F-4D97-AF65-F5344CB8AC3E}">
        <p14:creationId xmlns:p14="http://schemas.microsoft.com/office/powerpoint/2010/main" val="1659498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E06538-CCF8-FF6E-3CF9-5035854E8F2A}"/>
              </a:ext>
            </a:extLst>
          </p:cNvPr>
          <p:cNvSpPr>
            <a:spLocks noGrp="1"/>
          </p:cNvSpPr>
          <p:nvPr>
            <p:ph type="title"/>
          </p:nvPr>
        </p:nvSpPr>
        <p:spPr/>
        <p:txBody>
          <a:bodyPr/>
          <a:lstStyle/>
          <a:p>
            <a:br>
              <a:rPr lang="sv-SE" sz="3600">
                <a:latin typeface="Arial" panose="020B0604020202020204" pitchFamily="34" charset="0"/>
                <a:cs typeface="Arial" panose="020B0604020202020204" pitchFamily="34" charset="0"/>
              </a:rPr>
            </a:br>
            <a:r>
              <a:rPr lang="sv-SE" sz="3600">
                <a:latin typeface="Arial" panose="020B0604020202020204" pitchFamily="34" charset="0"/>
                <a:cs typeface="Arial" panose="020B0604020202020204" pitchFamily="34" charset="0"/>
              </a:rPr>
              <a:t>Språkutveckling</a:t>
            </a:r>
            <a:br>
              <a:rPr lang="sv-SE" sz="3600">
                <a:latin typeface="Arial" panose="020B0604020202020204" pitchFamily="34" charset="0"/>
                <a:cs typeface="Arial" panose="020B0604020202020204" pitchFamily="34" charset="0"/>
              </a:rPr>
            </a:br>
            <a:endParaRPr lang="sv-SE"/>
          </a:p>
        </p:txBody>
      </p:sp>
      <p:sp>
        <p:nvSpPr>
          <p:cNvPr id="3" name="Platshållare för innehåll 2">
            <a:extLst>
              <a:ext uri="{FF2B5EF4-FFF2-40B4-BE49-F238E27FC236}">
                <a16:creationId xmlns:a16="http://schemas.microsoft.com/office/drawing/2014/main" id="{A9FA5F81-3870-F615-0E91-CDE21B61559A}"/>
              </a:ext>
            </a:extLst>
          </p:cNvPr>
          <p:cNvSpPr>
            <a:spLocks noGrp="1"/>
          </p:cNvSpPr>
          <p:nvPr>
            <p:ph sz="quarter" idx="13"/>
          </p:nvPr>
        </p:nvSpPr>
        <p:spPr>
          <a:xfrm>
            <a:off x="803275" y="2078576"/>
            <a:ext cx="10585450" cy="4535488"/>
          </a:xfrm>
        </p:spPr>
        <p:txBody>
          <a:bodyPr vert="horz" lIns="0" tIns="0" rIns="0" bIns="0" rtlCol="0" anchor="t">
            <a:noAutofit/>
          </a:bodyPr>
          <a:lstStyle/>
          <a:p>
            <a:pPr marL="287655" indent="-287655"/>
            <a:r>
              <a:rPr lang="sv-SE">
                <a:solidFill>
                  <a:srgbClr val="2D2829"/>
                </a:solidFill>
                <a:latin typeface="Arial"/>
                <a:cs typeface="Arial"/>
              </a:rPr>
              <a:t>Läs</a:t>
            </a:r>
            <a:r>
              <a:rPr lang="sv-SE" sz="2000">
                <a:solidFill>
                  <a:srgbClr val="2D2829"/>
                </a:solidFill>
                <a:latin typeface="Arial"/>
                <a:cs typeface="Arial"/>
              </a:rPr>
              <a:t> </a:t>
            </a:r>
            <a:r>
              <a:rPr lang="sv-SE">
                <a:solidFill>
                  <a:srgbClr val="2D2829"/>
                </a:solidFill>
                <a:latin typeface="Arial"/>
                <a:cs typeface="Arial"/>
              </a:rPr>
              <a:t>böcker</a:t>
            </a:r>
            <a:r>
              <a:rPr lang="sv-SE" sz="2000">
                <a:solidFill>
                  <a:srgbClr val="2D2829"/>
                </a:solidFill>
                <a:latin typeface="Arial"/>
                <a:cs typeface="Arial"/>
              </a:rPr>
              <a:t> tillsammans</a:t>
            </a:r>
            <a:endParaRPr lang="en-US"/>
          </a:p>
          <a:p>
            <a:pPr marL="287655" indent="-287655"/>
            <a:r>
              <a:rPr lang="sv-SE" sz="2000">
                <a:solidFill>
                  <a:srgbClr val="2D2829"/>
                </a:solidFill>
                <a:latin typeface="Arial"/>
                <a:cs typeface="Arial"/>
              </a:rPr>
              <a:t>Titta, peka och </a:t>
            </a:r>
            <a:r>
              <a:rPr lang="sv-SE">
                <a:solidFill>
                  <a:srgbClr val="2D2829"/>
                </a:solidFill>
                <a:latin typeface="Arial"/>
                <a:cs typeface="Arial"/>
              </a:rPr>
              <a:t>benämn</a:t>
            </a:r>
            <a:endParaRPr lang="sv-SE">
              <a:solidFill>
                <a:srgbClr val="2D2829"/>
              </a:solidFill>
              <a:cs typeface="Arial"/>
            </a:endParaRPr>
          </a:p>
          <a:p>
            <a:pPr marL="287655" indent="-287655"/>
            <a:r>
              <a:rPr lang="sv-SE">
                <a:solidFill>
                  <a:srgbClr val="2D2829"/>
                </a:solidFill>
                <a:cs typeface="Arial"/>
              </a:rPr>
              <a:t>Barnet kan peka på saker, "var är lampan"?</a:t>
            </a:r>
          </a:p>
          <a:p>
            <a:pPr marL="342900" indent="-342900">
              <a:buChar char="•"/>
            </a:pPr>
            <a:endParaRPr lang="sv-SE">
              <a:solidFill>
                <a:srgbClr val="2D2829"/>
              </a:solidFill>
              <a:cs typeface="Arial"/>
            </a:endParaRPr>
          </a:p>
          <a:p>
            <a:pPr marL="342900" indent="-342900">
              <a:buChar char="•"/>
            </a:pPr>
            <a:endParaRPr lang="sv-SE">
              <a:solidFill>
                <a:srgbClr val="2D2829"/>
              </a:solidFill>
              <a:cs typeface="Arial"/>
            </a:endParaRPr>
          </a:p>
          <a:p>
            <a:pPr marL="342900" indent="-342900">
              <a:buChar char="•"/>
            </a:pPr>
            <a:endParaRPr lang="sv-SE">
              <a:solidFill>
                <a:srgbClr val="2D2829"/>
              </a:solidFill>
              <a:highlight>
                <a:srgbClr val="FFFF00"/>
              </a:highlight>
              <a:cs typeface="Arial" panose="020B0604020202020204"/>
            </a:endParaRPr>
          </a:p>
        </p:txBody>
      </p:sp>
      <p:sp>
        <p:nvSpPr>
          <p:cNvPr id="4" name="Platshållare för datum 3">
            <a:extLst>
              <a:ext uri="{FF2B5EF4-FFF2-40B4-BE49-F238E27FC236}">
                <a16:creationId xmlns:a16="http://schemas.microsoft.com/office/drawing/2014/main" id="{5BDC639C-D6CF-5292-9F42-38E1A799911D}"/>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48B2B472-68D7-F41A-755A-0973A2715C80}"/>
              </a:ext>
            </a:extLst>
          </p:cNvPr>
          <p:cNvSpPr>
            <a:spLocks noGrp="1"/>
          </p:cNvSpPr>
          <p:nvPr>
            <p:ph type="ftr" sz="quarter" idx="15"/>
          </p:nvPr>
        </p:nvSpPr>
        <p:spPr/>
        <p:txBody>
          <a:bodyPr/>
          <a:lstStyle/>
          <a:p>
            <a:r>
              <a:rPr lang="sv-SE" sz="1200" b="1" i="0" u="none" strike="noStrike">
                <a:solidFill>
                  <a:schemeClr val="bg1"/>
                </a:solidFill>
                <a:effectLst/>
                <a:latin typeface="Arial" panose="020B0604020202020204" pitchFamily="34" charset="0"/>
              </a:rPr>
              <a:t>Träff 7 (Barnet vid 8-9 månaders ålder)</a:t>
            </a:r>
          </a:p>
        </p:txBody>
      </p:sp>
      <p:sp>
        <p:nvSpPr>
          <p:cNvPr id="6" name="Platshållare för bildnummer 5">
            <a:extLst>
              <a:ext uri="{FF2B5EF4-FFF2-40B4-BE49-F238E27FC236}">
                <a16:creationId xmlns:a16="http://schemas.microsoft.com/office/drawing/2014/main" id="{37582D74-DAD4-6024-58BC-EFF4049C8537}"/>
              </a:ext>
            </a:extLst>
          </p:cNvPr>
          <p:cNvSpPr>
            <a:spLocks noGrp="1"/>
          </p:cNvSpPr>
          <p:nvPr>
            <p:ph type="sldNum" sz="quarter" idx="16"/>
          </p:nvPr>
        </p:nvSpPr>
        <p:spPr/>
        <p:txBody>
          <a:bodyPr/>
          <a:lstStyle/>
          <a:p>
            <a:fld id="{E8645303-2AAE-45D1-913A-B06AE6474513}" type="slidenum">
              <a:rPr lang="sv-SE" smtClean="0"/>
              <a:pPr/>
              <a:t>10</a:t>
            </a:fld>
            <a:endParaRPr lang="sv-SE"/>
          </a:p>
        </p:txBody>
      </p:sp>
      <p:pic>
        <p:nvPicPr>
          <p:cNvPr id="7" name="Platshållare för innehåll 5">
            <a:extLst>
              <a:ext uri="{FF2B5EF4-FFF2-40B4-BE49-F238E27FC236}">
                <a16:creationId xmlns:a16="http://schemas.microsoft.com/office/drawing/2014/main" id="{0ED46D85-3A59-B737-64ED-69F8EB69163C}"/>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9" name="Bildobjekt 8">
            <a:extLst>
              <a:ext uri="{FF2B5EF4-FFF2-40B4-BE49-F238E27FC236}">
                <a16:creationId xmlns:a16="http://schemas.microsoft.com/office/drawing/2014/main" id="{7574C335-57D6-B3CB-5CD2-61BF71AA85D1}"/>
              </a:ext>
            </a:extLst>
          </p:cNvPr>
          <p:cNvPicPr>
            <a:picLocks noChangeAspect="1"/>
          </p:cNvPicPr>
          <p:nvPr/>
        </p:nvPicPr>
        <p:blipFill>
          <a:blip r:embed="rId4"/>
          <a:stretch>
            <a:fillRect/>
          </a:stretch>
        </p:blipFill>
        <p:spPr>
          <a:xfrm>
            <a:off x="6686550" y="1153304"/>
            <a:ext cx="5231472" cy="4310320"/>
          </a:xfrm>
          <a:prstGeom prst="rect">
            <a:avLst/>
          </a:prstGeom>
        </p:spPr>
      </p:pic>
    </p:spTree>
    <p:extLst>
      <p:ext uri="{BB962C8B-B14F-4D97-AF65-F5344CB8AC3E}">
        <p14:creationId xmlns:p14="http://schemas.microsoft.com/office/powerpoint/2010/main" val="3912075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D6A96E-4BF6-7F3F-47E9-D74F332A985D}"/>
              </a:ext>
            </a:extLst>
          </p:cNvPr>
          <p:cNvSpPr>
            <a:spLocks noGrp="1"/>
          </p:cNvSpPr>
          <p:nvPr>
            <p:ph type="title"/>
          </p:nvPr>
        </p:nvSpPr>
        <p:spPr/>
        <p:txBody>
          <a:bodyPr/>
          <a:lstStyle/>
          <a:p>
            <a:br>
              <a:rPr lang="sv-SE" sz="3600">
                <a:latin typeface="Arial" panose="020B0604020202020204" pitchFamily="34" charset="0"/>
                <a:cs typeface="Arial" panose="020B0604020202020204" pitchFamily="34" charset="0"/>
              </a:rPr>
            </a:br>
            <a:r>
              <a:rPr lang="sv-SE" sz="3600">
                <a:latin typeface="Arial" panose="020B0604020202020204" pitchFamily="34" charset="0"/>
                <a:cs typeface="Arial" panose="020B0604020202020204" pitchFamily="34" charset="0"/>
              </a:rPr>
              <a:t>Skärmtid</a:t>
            </a:r>
            <a:br>
              <a:rPr lang="sv-SE" sz="3600">
                <a:latin typeface="Arial" panose="020B0604020202020204" pitchFamily="34" charset="0"/>
                <a:cs typeface="Arial" panose="020B0604020202020204" pitchFamily="34" charset="0"/>
              </a:rPr>
            </a:br>
            <a:endParaRPr lang="sv-SE"/>
          </a:p>
        </p:txBody>
      </p:sp>
      <p:sp>
        <p:nvSpPr>
          <p:cNvPr id="3" name="Platshållare för innehåll 2">
            <a:extLst>
              <a:ext uri="{FF2B5EF4-FFF2-40B4-BE49-F238E27FC236}">
                <a16:creationId xmlns:a16="http://schemas.microsoft.com/office/drawing/2014/main" id="{DC1AF198-2A43-0506-3305-9D016CFC5667}"/>
              </a:ext>
            </a:extLst>
          </p:cNvPr>
          <p:cNvSpPr>
            <a:spLocks noGrp="1"/>
          </p:cNvSpPr>
          <p:nvPr>
            <p:ph sz="quarter" idx="13"/>
          </p:nvPr>
        </p:nvSpPr>
        <p:spPr>
          <a:xfrm>
            <a:off x="803275" y="1665288"/>
            <a:ext cx="5719350" cy="4535488"/>
          </a:xfrm>
        </p:spPr>
        <p:txBody>
          <a:bodyPr vert="horz" lIns="0" tIns="0" rIns="0" bIns="0" rtlCol="0" anchor="t">
            <a:noAutofit/>
          </a:bodyPr>
          <a:lstStyle/>
          <a:p>
            <a:pPr marL="287655" indent="-287655"/>
            <a:r>
              <a:rPr lang="sv-SE" sz="2000" dirty="0">
                <a:solidFill>
                  <a:srgbClr val="2D2829"/>
                </a:solidFill>
                <a:latin typeface="Arial"/>
                <a:cs typeface="Arial"/>
              </a:rPr>
              <a:t>Skärmtid: TV och dator, barnprogram </a:t>
            </a:r>
            <a:br>
              <a:rPr lang="sv-SE" sz="2000" dirty="0">
                <a:latin typeface="Arial" panose="020B0604020202020204" pitchFamily="34" charset="0"/>
                <a:cs typeface="Arial" panose="020B0604020202020204" pitchFamily="34" charset="0"/>
              </a:rPr>
            </a:br>
            <a:r>
              <a:rPr lang="sv-SE" sz="2000" dirty="0">
                <a:solidFill>
                  <a:srgbClr val="2D2829"/>
                </a:solidFill>
                <a:latin typeface="Arial"/>
                <a:cs typeface="Arial"/>
              </a:rPr>
              <a:t>för olika åldrar, smartphone</a:t>
            </a:r>
            <a:endParaRPr lang="sv-SE" dirty="0">
              <a:solidFill>
                <a:srgbClr val="2D2829"/>
              </a:solidFill>
              <a:latin typeface="Arial"/>
              <a:cs typeface="Arial"/>
            </a:endParaRPr>
          </a:p>
          <a:p>
            <a:pPr marL="287655" indent="-287655"/>
            <a:r>
              <a:rPr lang="sv-SE" dirty="0">
                <a:solidFill>
                  <a:srgbClr val="2D2829"/>
                </a:solidFill>
                <a:cs typeface="Arial"/>
              </a:rPr>
              <a:t>Fundera över din egen skärmtid och skärmvanor och hur detta påverkar barnet.</a:t>
            </a:r>
          </a:p>
          <a:p>
            <a:pPr marL="287655" indent="-287655"/>
            <a:r>
              <a:rPr lang="sv-SE" dirty="0">
                <a:solidFill>
                  <a:srgbClr val="2D2829"/>
                </a:solidFill>
                <a:cs typeface="Arial"/>
              </a:rPr>
              <a:t>Hjärnans utveckling stimuleras inte av skärmtid, den stimuleras av tid med en vuxen, läsa en bok, sjunga eller leka.</a:t>
            </a:r>
          </a:p>
          <a:p>
            <a:pPr marL="287655" indent="-287655"/>
            <a:r>
              <a:rPr lang="sv-SE" dirty="0">
                <a:solidFill>
                  <a:srgbClr val="2D2829"/>
                </a:solidFill>
                <a:cs typeface="Arial"/>
              </a:rPr>
              <a:t>Låt inte barnet äta framför en skärm. Mättnadskänslan påverkas</a:t>
            </a:r>
          </a:p>
          <a:p>
            <a:pPr marL="287655" indent="-287655"/>
            <a:endParaRPr lang="sv-SE">
              <a:solidFill>
                <a:srgbClr val="2D2829"/>
              </a:solidFill>
              <a:cs typeface="Arial"/>
            </a:endParaRPr>
          </a:p>
          <a:p>
            <a:pPr marL="287655" indent="-287655"/>
            <a:endParaRPr lang="sv-SE">
              <a:solidFill>
                <a:srgbClr val="2D2829"/>
              </a:solidFill>
              <a:highlight>
                <a:srgbClr val="FFFF00"/>
              </a:highlight>
              <a:cs typeface="Arial" panose="020B0604020202020204"/>
            </a:endParaRPr>
          </a:p>
          <a:p>
            <a:pPr marL="287655" indent="-287655"/>
            <a:endParaRPr lang="sv-SE">
              <a:cs typeface="Arial" panose="020B0604020202020204"/>
            </a:endParaRPr>
          </a:p>
        </p:txBody>
      </p:sp>
      <p:sp>
        <p:nvSpPr>
          <p:cNvPr id="4" name="Platshållare för datum 3">
            <a:extLst>
              <a:ext uri="{FF2B5EF4-FFF2-40B4-BE49-F238E27FC236}">
                <a16:creationId xmlns:a16="http://schemas.microsoft.com/office/drawing/2014/main" id="{E0E45FCC-EA18-91A1-11AD-60069EE94073}"/>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9ECFDA21-16BC-07E5-CAB1-FDB8E85607E1}"/>
              </a:ext>
            </a:extLst>
          </p:cNvPr>
          <p:cNvSpPr>
            <a:spLocks noGrp="1"/>
          </p:cNvSpPr>
          <p:nvPr>
            <p:ph type="ftr" sz="quarter" idx="15"/>
          </p:nvPr>
        </p:nvSpPr>
        <p:spPr/>
        <p:txBody>
          <a:bodyPr/>
          <a:lstStyle/>
          <a:p>
            <a:r>
              <a:rPr lang="sv-SE" sz="1200" b="1" i="0" u="none" strike="noStrike">
                <a:solidFill>
                  <a:schemeClr val="bg1"/>
                </a:solidFill>
                <a:effectLst/>
                <a:latin typeface="Arial" panose="020B0604020202020204" pitchFamily="34" charset="0"/>
              </a:rPr>
              <a:t>Träff 7 (Barnet vid 8-9 månaders ålder)</a:t>
            </a:r>
          </a:p>
        </p:txBody>
      </p:sp>
      <p:sp>
        <p:nvSpPr>
          <p:cNvPr id="6" name="Platshållare för bildnummer 5">
            <a:extLst>
              <a:ext uri="{FF2B5EF4-FFF2-40B4-BE49-F238E27FC236}">
                <a16:creationId xmlns:a16="http://schemas.microsoft.com/office/drawing/2014/main" id="{F9186EE1-0A1A-22BB-64AC-96611DCD7BB6}"/>
              </a:ext>
            </a:extLst>
          </p:cNvPr>
          <p:cNvSpPr>
            <a:spLocks noGrp="1"/>
          </p:cNvSpPr>
          <p:nvPr>
            <p:ph type="sldNum" sz="quarter" idx="16"/>
          </p:nvPr>
        </p:nvSpPr>
        <p:spPr/>
        <p:txBody>
          <a:bodyPr/>
          <a:lstStyle/>
          <a:p>
            <a:fld id="{E8645303-2AAE-45D1-913A-B06AE6474513}" type="slidenum">
              <a:rPr lang="sv-SE" smtClean="0"/>
              <a:pPr/>
              <a:t>11</a:t>
            </a:fld>
            <a:endParaRPr lang="sv-SE"/>
          </a:p>
        </p:txBody>
      </p:sp>
      <p:pic>
        <p:nvPicPr>
          <p:cNvPr id="7" name="Platshållare för innehåll 5">
            <a:extLst>
              <a:ext uri="{FF2B5EF4-FFF2-40B4-BE49-F238E27FC236}">
                <a16:creationId xmlns:a16="http://schemas.microsoft.com/office/drawing/2014/main" id="{421E8ED8-8EDE-7126-CFE5-951E0BCEB6B7}"/>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11" name="Bildobjekt 10">
            <a:extLst>
              <a:ext uri="{FF2B5EF4-FFF2-40B4-BE49-F238E27FC236}">
                <a16:creationId xmlns:a16="http://schemas.microsoft.com/office/drawing/2014/main" id="{428670DB-7A2A-E32C-CAA7-0832EE502957}"/>
              </a:ext>
            </a:extLst>
          </p:cNvPr>
          <p:cNvPicPr>
            <a:picLocks noChangeAspect="1"/>
          </p:cNvPicPr>
          <p:nvPr/>
        </p:nvPicPr>
        <p:blipFill>
          <a:blip r:embed="rId4"/>
          <a:stretch>
            <a:fillRect/>
          </a:stretch>
        </p:blipFill>
        <p:spPr>
          <a:xfrm>
            <a:off x="7022803" y="755022"/>
            <a:ext cx="4969171" cy="4962015"/>
          </a:xfrm>
          <a:prstGeom prst="rect">
            <a:avLst/>
          </a:prstGeom>
        </p:spPr>
      </p:pic>
    </p:spTree>
    <p:extLst>
      <p:ext uri="{BB962C8B-B14F-4D97-AF65-F5344CB8AC3E}">
        <p14:creationId xmlns:p14="http://schemas.microsoft.com/office/powerpoint/2010/main" val="3925371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508734-7FCF-B8DC-0799-954E772E269E}"/>
              </a:ext>
            </a:extLst>
          </p:cNvPr>
          <p:cNvSpPr>
            <a:spLocks noGrp="1"/>
          </p:cNvSpPr>
          <p:nvPr>
            <p:ph type="title"/>
          </p:nvPr>
        </p:nvSpPr>
        <p:spPr/>
        <p:txBody>
          <a:bodyPr/>
          <a:lstStyle/>
          <a:p>
            <a:r>
              <a:rPr lang="sv-SE">
                <a:cs typeface="Arial"/>
              </a:rPr>
              <a:t>Lek och samvaro</a:t>
            </a:r>
            <a:endParaRPr lang="sv-SE"/>
          </a:p>
        </p:txBody>
      </p:sp>
    </p:spTree>
    <p:extLst>
      <p:ext uri="{BB962C8B-B14F-4D97-AF65-F5344CB8AC3E}">
        <p14:creationId xmlns:p14="http://schemas.microsoft.com/office/powerpoint/2010/main" val="902795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0360E4-B9E6-3E54-E5F8-519E5B1C1842}"/>
              </a:ext>
            </a:extLst>
          </p:cNvPr>
          <p:cNvSpPr>
            <a:spLocks noGrp="1"/>
          </p:cNvSpPr>
          <p:nvPr>
            <p:ph type="title"/>
          </p:nvPr>
        </p:nvSpPr>
        <p:spPr>
          <a:xfrm>
            <a:off x="803275" y="333375"/>
            <a:ext cx="4391295" cy="1514880"/>
          </a:xfrm>
        </p:spPr>
        <p:txBody>
          <a:bodyPr/>
          <a:lstStyle/>
          <a:p>
            <a:br>
              <a:rPr lang="sv-SE">
                <a:latin typeface="Arial"/>
                <a:cs typeface="Arial"/>
              </a:rPr>
            </a:br>
            <a:r>
              <a:rPr lang="sv-SE">
                <a:latin typeface="Arial"/>
                <a:cs typeface="Arial"/>
              </a:rPr>
              <a:t>Lek med kastruller och bunkar</a:t>
            </a:r>
          </a:p>
        </p:txBody>
      </p:sp>
      <p:sp>
        <p:nvSpPr>
          <p:cNvPr id="8" name="Platshållare för innehåll 2">
            <a:extLst>
              <a:ext uri="{FF2B5EF4-FFF2-40B4-BE49-F238E27FC236}">
                <a16:creationId xmlns:a16="http://schemas.microsoft.com/office/drawing/2014/main" id="{87D186BE-AFED-3B18-43E2-04F9F972FB01}"/>
              </a:ext>
            </a:extLst>
          </p:cNvPr>
          <p:cNvSpPr>
            <a:spLocks noGrp="1"/>
          </p:cNvSpPr>
          <p:nvPr>
            <p:ph sz="quarter" idx="13"/>
          </p:nvPr>
        </p:nvSpPr>
        <p:spPr>
          <a:xfrm>
            <a:off x="803275" y="2237362"/>
            <a:ext cx="5460855" cy="3963414"/>
          </a:xfrm>
        </p:spPr>
        <p:txBody>
          <a:bodyPr vert="horz" lIns="0" tIns="0" rIns="0" bIns="0" rtlCol="0" anchor="t">
            <a:noAutofit/>
          </a:bodyPr>
          <a:lstStyle/>
          <a:p>
            <a:pPr marL="0" indent="0">
              <a:buNone/>
            </a:pPr>
            <a:r>
              <a:rPr lang="sv-SE">
                <a:solidFill>
                  <a:srgbClr val="000000"/>
                </a:solidFill>
                <a:cs typeface="Arial" panose="020B0604020202020204"/>
              </a:rPr>
              <a:t>Man behöver inte köpa dyra leksaker. Se vad som finns </a:t>
            </a:r>
            <a:r>
              <a:rPr lang="sv-SE">
                <a:cs typeface="Arial" panose="020B0604020202020204"/>
              </a:rPr>
              <a:t>i ditt kök. Det kan vara:</a:t>
            </a:r>
          </a:p>
          <a:p>
            <a:pPr marL="287655" indent="-287655"/>
            <a:r>
              <a:rPr lang="sv-SE">
                <a:cs typeface="Arial" panose="020B0604020202020204"/>
              </a:rPr>
              <a:t>Kastrullock</a:t>
            </a:r>
          </a:p>
          <a:p>
            <a:pPr marL="287655" indent="-287655"/>
            <a:r>
              <a:rPr lang="sv-SE">
                <a:cs typeface="Arial" panose="020B0604020202020204"/>
              </a:rPr>
              <a:t>Plastbunkar</a:t>
            </a:r>
          </a:p>
          <a:p>
            <a:pPr marL="287655" indent="-287655"/>
            <a:r>
              <a:rPr lang="sv-SE">
                <a:cs typeface="Arial" panose="020B0604020202020204"/>
              </a:rPr>
              <a:t>Plastskedar, slickepott, decilitermått</a:t>
            </a:r>
          </a:p>
          <a:p>
            <a:pPr marL="287655" indent="-287655"/>
            <a:endParaRPr lang="sv-SE">
              <a:cs typeface="Arial" panose="020B0604020202020204"/>
            </a:endParaRPr>
          </a:p>
        </p:txBody>
      </p:sp>
      <p:sp>
        <p:nvSpPr>
          <p:cNvPr id="4" name="Platshållare för datum 3">
            <a:extLst>
              <a:ext uri="{FF2B5EF4-FFF2-40B4-BE49-F238E27FC236}">
                <a16:creationId xmlns:a16="http://schemas.microsoft.com/office/drawing/2014/main" id="{4501AC1C-0ACF-4B29-E5D0-7C07643F29CF}"/>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A668F0E6-65B4-4794-C910-F0BC531F92B9}"/>
              </a:ext>
            </a:extLst>
          </p:cNvPr>
          <p:cNvSpPr>
            <a:spLocks noGrp="1"/>
          </p:cNvSpPr>
          <p:nvPr>
            <p:ph type="ftr" sz="quarter" idx="15"/>
          </p:nvPr>
        </p:nvSpPr>
        <p:spPr/>
        <p:txBody>
          <a:bodyPr/>
          <a:lstStyle/>
          <a:p>
            <a:r>
              <a:rPr lang="sv-SE" sz="1200" b="1" i="0" u="none" strike="noStrike">
                <a:solidFill>
                  <a:schemeClr val="bg1"/>
                </a:solidFill>
                <a:effectLst/>
                <a:latin typeface="Arial" panose="020B0604020202020204" pitchFamily="34" charset="0"/>
              </a:rPr>
              <a:t>Träff 7 (Barnet vid 8-9 månaders ålder)</a:t>
            </a:r>
          </a:p>
        </p:txBody>
      </p:sp>
      <p:sp>
        <p:nvSpPr>
          <p:cNvPr id="6" name="Platshållare för bildnummer 5">
            <a:extLst>
              <a:ext uri="{FF2B5EF4-FFF2-40B4-BE49-F238E27FC236}">
                <a16:creationId xmlns:a16="http://schemas.microsoft.com/office/drawing/2014/main" id="{A3C8A6AE-C172-4423-1C66-041720843FF6}"/>
              </a:ext>
            </a:extLst>
          </p:cNvPr>
          <p:cNvSpPr>
            <a:spLocks noGrp="1"/>
          </p:cNvSpPr>
          <p:nvPr>
            <p:ph type="sldNum" sz="quarter" idx="16"/>
          </p:nvPr>
        </p:nvSpPr>
        <p:spPr/>
        <p:txBody>
          <a:bodyPr/>
          <a:lstStyle/>
          <a:p>
            <a:fld id="{E8645303-2AAE-45D1-913A-B06AE6474513}" type="slidenum">
              <a:rPr lang="sv-SE" smtClean="0"/>
              <a:pPr/>
              <a:t>13</a:t>
            </a:fld>
            <a:endParaRPr lang="sv-SE"/>
          </a:p>
        </p:txBody>
      </p:sp>
      <p:pic>
        <p:nvPicPr>
          <p:cNvPr id="7" name="Platshållare för innehåll 5">
            <a:extLst>
              <a:ext uri="{FF2B5EF4-FFF2-40B4-BE49-F238E27FC236}">
                <a16:creationId xmlns:a16="http://schemas.microsoft.com/office/drawing/2014/main" id="{CBEA0696-4936-4380-BA76-008AFAB26E0A}"/>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9" name="Bildobjekt 8" descr="En bild som visar text, vektorgrafik&#10;&#10;Automatiskt genererad beskrivning">
            <a:extLst>
              <a:ext uri="{FF2B5EF4-FFF2-40B4-BE49-F238E27FC236}">
                <a16:creationId xmlns:a16="http://schemas.microsoft.com/office/drawing/2014/main" id="{58D2EC3E-C6D8-B5C2-2FC6-15D6E125AC20}"/>
              </a:ext>
            </a:extLst>
          </p:cNvPr>
          <p:cNvPicPr>
            <a:picLocks noChangeAspect="1"/>
          </p:cNvPicPr>
          <p:nvPr/>
        </p:nvPicPr>
        <p:blipFill>
          <a:blip r:embed="rId4"/>
          <a:stretch>
            <a:fillRect/>
          </a:stretch>
        </p:blipFill>
        <p:spPr>
          <a:xfrm>
            <a:off x="7114919" y="750474"/>
            <a:ext cx="4709710" cy="4915131"/>
          </a:xfrm>
          <a:prstGeom prst="rect">
            <a:avLst/>
          </a:prstGeom>
        </p:spPr>
      </p:pic>
    </p:spTree>
    <p:extLst>
      <p:ext uri="{BB962C8B-B14F-4D97-AF65-F5344CB8AC3E}">
        <p14:creationId xmlns:p14="http://schemas.microsoft.com/office/powerpoint/2010/main" val="497126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9BA72D-C9D5-62A5-C344-9A84C007C1EB}"/>
              </a:ext>
            </a:extLst>
          </p:cNvPr>
          <p:cNvSpPr>
            <a:spLocks noGrp="1"/>
          </p:cNvSpPr>
          <p:nvPr>
            <p:ph type="title"/>
          </p:nvPr>
        </p:nvSpPr>
        <p:spPr>
          <a:xfrm>
            <a:off x="809625" y="811210"/>
            <a:ext cx="10585449" cy="1296000"/>
          </a:xfrm>
        </p:spPr>
        <p:txBody>
          <a:bodyPr/>
          <a:lstStyle/>
          <a:p>
            <a:r>
              <a:rPr lang="sv-SE" sz="3600">
                <a:latin typeface="Arial" panose="020B0604020202020204" pitchFamily="34" charset="0"/>
                <a:cs typeface="Arial" panose="020B0604020202020204" pitchFamily="34" charset="0"/>
              </a:rPr>
              <a:t>Utelek, sandlåda</a:t>
            </a:r>
            <a:br>
              <a:rPr lang="sv-SE" sz="3600">
                <a:latin typeface="Arial" panose="020B0604020202020204" pitchFamily="34" charset="0"/>
                <a:cs typeface="Arial" panose="020B0604020202020204" pitchFamily="34" charset="0"/>
              </a:rPr>
            </a:br>
            <a:endParaRPr lang="sv-SE"/>
          </a:p>
        </p:txBody>
      </p:sp>
      <p:sp>
        <p:nvSpPr>
          <p:cNvPr id="4" name="Platshållare för datum 3">
            <a:extLst>
              <a:ext uri="{FF2B5EF4-FFF2-40B4-BE49-F238E27FC236}">
                <a16:creationId xmlns:a16="http://schemas.microsoft.com/office/drawing/2014/main" id="{7F1DF816-143D-3304-B1FA-0C19D9062FC8}"/>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7FB15433-A8DF-484F-79FF-A9E142BCE34B}"/>
              </a:ext>
            </a:extLst>
          </p:cNvPr>
          <p:cNvSpPr>
            <a:spLocks noGrp="1"/>
          </p:cNvSpPr>
          <p:nvPr>
            <p:ph type="ftr" sz="quarter" idx="15"/>
          </p:nvPr>
        </p:nvSpPr>
        <p:spPr/>
        <p:txBody>
          <a:bodyPr/>
          <a:lstStyle/>
          <a:p>
            <a:r>
              <a:rPr lang="sv-SE" sz="1200" b="1" i="0" u="none" strike="noStrike">
                <a:solidFill>
                  <a:schemeClr val="bg1"/>
                </a:solidFill>
                <a:effectLst/>
                <a:latin typeface="Arial" panose="020B0604020202020204" pitchFamily="34" charset="0"/>
              </a:rPr>
              <a:t>Träff 7 (Barnet vid 8-9 månaders ålder)</a:t>
            </a:r>
          </a:p>
        </p:txBody>
      </p:sp>
      <p:sp>
        <p:nvSpPr>
          <p:cNvPr id="6" name="Platshållare för bildnummer 5">
            <a:extLst>
              <a:ext uri="{FF2B5EF4-FFF2-40B4-BE49-F238E27FC236}">
                <a16:creationId xmlns:a16="http://schemas.microsoft.com/office/drawing/2014/main" id="{875AC9CC-1285-C8EB-AF46-A58E12C833E7}"/>
              </a:ext>
            </a:extLst>
          </p:cNvPr>
          <p:cNvSpPr>
            <a:spLocks noGrp="1"/>
          </p:cNvSpPr>
          <p:nvPr>
            <p:ph type="sldNum" sz="quarter" idx="16"/>
          </p:nvPr>
        </p:nvSpPr>
        <p:spPr/>
        <p:txBody>
          <a:bodyPr/>
          <a:lstStyle/>
          <a:p>
            <a:fld id="{E8645303-2AAE-45D1-913A-B06AE6474513}" type="slidenum">
              <a:rPr lang="sv-SE" smtClean="0"/>
              <a:pPr/>
              <a:t>14</a:t>
            </a:fld>
            <a:endParaRPr lang="sv-SE"/>
          </a:p>
        </p:txBody>
      </p:sp>
      <p:pic>
        <p:nvPicPr>
          <p:cNvPr id="7" name="Platshållare för innehåll 5">
            <a:extLst>
              <a:ext uri="{FF2B5EF4-FFF2-40B4-BE49-F238E27FC236}">
                <a16:creationId xmlns:a16="http://schemas.microsoft.com/office/drawing/2014/main" id="{703AA55B-754D-2C54-9515-215E62121D14}"/>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9" name="Platshållare för innehåll 8">
            <a:extLst>
              <a:ext uri="{FF2B5EF4-FFF2-40B4-BE49-F238E27FC236}">
                <a16:creationId xmlns:a16="http://schemas.microsoft.com/office/drawing/2014/main" id="{72C31045-8878-9389-A66D-273FDCD1EDDA}"/>
              </a:ext>
            </a:extLst>
          </p:cNvPr>
          <p:cNvPicPr>
            <a:picLocks noGrp="1" noChangeAspect="1"/>
          </p:cNvPicPr>
          <p:nvPr>
            <p:ph sz="quarter" idx="13"/>
          </p:nvPr>
        </p:nvPicPr>
        <p:blipFill>
          <a:blip r:embed="rId4"/>
          <a:stretch>
            <a:fillRect/>
          </a:stretch>
        </p:blipFill>
        <p:spPr>
          <a:xfrm>
            <a:off x="6669487" y="333375"/>
            <a:ext cx="5378268" cy="5388160"/>
          </a:xfrm>
        </p:spPr>
      </p:pic>
      <p:sp>
        <p:nvSpPr>
          <p:cNvPr id="10" name="Platshållare för innehåll 2">
            <a:extLst>
              <a:ext uri="{FF2B5EF4-FFF2-40B4-BE49-F238E27FC236}">
                <a16:creationId xmlns:a16="http://schemas.microsoft.com/office/drawing/2014/main" id="{48467A2B-41C9-873F-AE4B-4D2A2CAC3851}"/>
              </a:ext>
            </a:extLst>
          </p:cNvPr>
          <p:cNvSpPr txBox="1">
            <a:spLocks/>
          </p:cNvSpPr>
          <p:nvPr/>
        </p:nvSpPr>
        <p:spPr>
          <a:xfrm>
            <a:off x="807639" y="1828799"/>
            <a:ext cx="5719350" cy="4535488"/>
          </a:xfrm>
          <a:prstGeom prst="rect">
            <a:avLst/>
          </a:prstGeom>
        </p:spPr>
        <p:txBody>
          <a:bodyPr vert="horz" lIns="0" tIns="0" rIns="0" bIns="0" rtlCol="0" anchor="t">
            <a:no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marL="287655" indent="-287655"/>
            <a:r>
              <a:rPr lang="sv-SE" dirty="0">
                <a:solidFill>
                  <a:srgbClr val="2D2829"/>
                </a:solidFill>
                <a:latin typeface="Arial"/>
                <a:cs typeface="Arial"/>
              </a:rPr>
              <a:t>Gå ut även om det är kallt</a:t>
            </a:r>
            <a:endParaRPr lang="sv-SE" dirty="0">
              <a:solidFill>
                <a:srgbClr val="2D2829"/>
              </a:solidFill>
              <a:latin typeface="Arial" panose="020B0604020202020204" pitchFamily="34" charset="0"/>
              <a:cs typeface="Arial" panose="020B0604020202020204" pitchFamily="34" charset="0"/>
            </a:endParaRPr>
          </a:p>
          <a:p>
            <a:pPr marL="287655" indent="-287655"/>
            <a:r>
              <a:rPr lang="sv-SE" dirty="0">
                <a:solidFill>
                  <a:srgbClr val="2D2829"/>
                </a:solidFill>
                <a:cs typeface="Arial"/>
              </a:rPr>
              <a:t>Använd solskydd</a:t>
            </a:r>
          </a:p>
          <a:p>
            <a:pPr marL="287655" indent="-287655"/>
            <a:r>
              <a:rPr lang="sv-SE" dirty="0">
                <a:solidFill>
                  <a:srgbClr val="2D2829"/>
                </a:solidFill>
                <a:cs typeface="Arial"/>
              </a:rPr>
              <a:t>Låt gärna barnet sova ute</a:t>
            </a:r>
          </a:p>
          <a:p>
            <a:pPr marL="287655" indent="-287655"/>
            <a:r>
              <a:rPr lang="sv-SE" dirty="0">
                <a:solidFill>
                  <a:srgbClr val="2D2829"/>
                </a:solidFill>
                <a:cs typeface="Arial"/>
              </a:rPr>
              <a:t>Man kan leka med bilar, hink och spade i sanden eller gunga</a:t>
            </a:r>
          </a:p>
          <a:p>
            <a:pPr marL="287655" indent="-287655"/>
            <a:r>
              <a:rPr lang="sv-SE" dirty="0">
                <a:solidFill>
                  <a:srgbClr val="2D2829"/>
                </a:solidFill>
                <a:cs typeface="Arial"/>
              </a:rPr>
              <a:t>Samla kottar och stenar</a:t>
            </a:r>
          </a:p>
          <a:p>
            <a:pPr marL="287655" indent="-287655"/>
            <a:r>
              <a:rPr lang="sv-SE" dirty="0">
                <a:solidFill>
                  <a:srgbClr val="2D2829"/>
                </a:solidFill>
                <a:cs typeface="Arial"/>
              </a:rPr>
              <a:t>I lek med andra lär sig barnet att få vänta på sin tur</a:t>
            </a:r>
          </a:p>
          <a:p>
            <a:pPr marL="287655" indent="-287655"/>
            <a:endParaRPr lang="sv-SE">
              <a:solidFill>
                <a:srgbClr val="2D2829"/>
              </a:solidFill>
              <a:highlight>
                <a:srgbClr val="FFFF00"/>
              </a:highlight>
              <a:cs typeface="Arial" panose="020B0604020202020204"/>
            </a:endParaRPr>
          </a:p>
          <a:p>
            <a:pPr marL="287655" indent="-287655"/>
            <a:endParaRPr lang="sv-SE">
              <a:solidFill>
                <a:srgbClr val="000000"/>
              </a:solidFill>
              <a:cs typeface="Arial" panose="020B0604020202020204"/>
            </a:endParaRPr>
          </a:p>
        </p:txBody>
      </p:sp>
    </p:spTree>
    <p:extLst>
      <p:ext uri="{BB962C8B-B14F-4D97-AF65-F5344CB8AC3E}">
        <p14:creationId xmlns:p14="http://schemas.microsoft.com/office/powerpoint/2010/main" val="1632480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EBCF0E2-C8AE-2A59-BD59-73143684EB5A}"/>
              </a:ext>
            </a:extLst>
          </p:cNvPr>
          <p:cNvSpPr>
            <a:spLocks noGrp="1"/>
          </p:cNvSpPr>
          <p:nvPr>
            <p:ph type="title"/>
          </p:nvPr>
        </p:nvSpPr>
        <p:spPr/>
        <p:txBody>
          <a:bodyPr/>
          <a:lstStyle/>
          <a:p>
            <a:r>
              <a:rPr lang="sv-SE"/>
              <a:t>Övrig information och råd</a:t>
            </a:r>
          </a:p>
        </p:txBody>
      </p:sp>
    </p:spTree>
    <p:extLst>
      <p:ext uri="{BB962C8B-B14F-4D97-AF65-F5344CB8AC3E}">
        <p14:creationId xmlns:p14="http://schemas.microsoft.com/office/powerpoint/2010/main" val="3170981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4B64E5-492C-4442-B343-7FBA7AAC7611}"/>
              </a:ext>
            </a:extLst>
          </p:cNvPr>
          <p:cNvSpPr>
            <a:spLocks noGrp="1"/>
          </p:cNvSpPr>
          <p:nvPr>
            <p:ph type="title"/>
          </p:nvPr>
        </p:nvSpPr>
        <p:spPr/>
        <p:txBody>
          <a:bodyPr/>
          <a:lstStyle/>
          <a:p>
            <a:r>
              <a:rPr lang="sv-SE" sz="3600">
                <a:latin typeface="Arial" panose="020B0604020202020204" pitchFamily="34" charset="0"/>
                <a:cs typeface="Arial" panose="020B0604020202020204" pitchFamily="34" charset="0"/>
              </a:rPr>
              <a:t>Vaccinationer under barnets </a:t>
            </a:r>
            <a:br>
              <a:rPr lang="sv-SE" sz="3600">
                <a:latin typeface="Arial" panose="020B0604020202020204" pitchFamily="34" charset="0"/>
                <a:cs typeface="Arial" panose="020B0604020202020204" pitchFamily="34" charset="0"/>
              </a:rPr>
            </a:br>
            <a:r>
              <a:rPr lang="sv-SE" sz="3600">
                <a:latin typeface="Arial" panose="020B0604020202020204" pitchFamily="34" charset="0"/>
                <a:cs typeface="Arial" panose="020B0604020202020204" pitchFamily="34" charset="0"/>
              </a:rPr>
              <a:t>första fem levnadsår</a:t>
            </a:r>
            <a:endParaRPr lang="sv-SE"/>
          </a:p>
        </p:txBody>
      </p:sp>
      <p:graphicFrame>
        <p:nvGraphicFramePr>
          <p:cNvPr id="7" name="Tabell 6">
            <a:extLst>
              <a:ext uri="{FF2B5EF4-FFF2-40B4-BE49-F238E27FC236}">
                <a16:creationId xmlns:a16="http://schemas.microsoft.com/office/drawing/2014/main" id="{3A3C32FC-2E59-134F-A39E-F5D11385E952}"/>
              </a:ext>
            </a:extLst>
          </p:cNvPr>
          <p:cNvGraphicFramePr>
            <a:graphicFrameLocks noGrp="1"/>
          </p:cNvGraphicFramePr>
          <p:nvPr>
            <p:extLst>
              <p:ext uri="{D42A27DB-BD31-4B8C-83A1-F6EECF244321}">
                <p14:modId xmlns:p14="http://schemas.microsoft.com/office/powerpoint/2010/main" val="1771503916"/>
              </p:ext>
            </p:extLst>
          </p:nvPr>
        </p:nvGraphicFramePr>
        <p:xfrm>
          <a:off x="803274" y="2133528"/>
          <a:ext cx="9197895" cy="3352800"/>
        </p:xfrm>
        <a:graphic>
          <a:graphicData uri="http://schemas.openxmlformats.org/drawingml/2006/table">
            <a:tbl>
              <a:tblPr firstRow="1" bandRow="1">
                <a:tableStyleId>{5C22544A-7EE6-4342-B048-85BDC9FD1C3A}</a:tableStyleId>
              </a:tblPr>
              <a:tblGrid>
                <a:gridCol w="1313985">
                  <a:extLst>
                    <a:ext uri="{9D8B030D-6E8A-4147-A177-3AD203B41FA5}">
                      <a16:colId xmlns:a16="http://schemas.microsoft.com/office/drawing/2014/main" val="1230630152"/>
                    </a:ext>
                  </a:extLst>
                </a:gridCol>
                <a:gridCol w="1313985">
                  <a:extLst>
                    <a:ext uri="{9D8B030D-6E8A-4147-A177-3AD203B41FA5}">
                      <a16:colId xmlns:a16="http://schemas.microsoft.com/office/drawing/2014/main" val="20001"/>
                    </a:ext>
                  </a:extLst>
                </a:gridCol>
                <a:gridCol w="1313985">
                  <a:extLst>
                    <a:ext uri="{9D8B030D-6E8A-4147-A177-3AD203B41FA5}">
                      <a16:colId xmlns:a16="http://schemas.microsoft.com/office/drawing/2014/main" val="4130166653"/>
                    </a:ext>
                  </a:extLst>
                </a:gridCol>
                <a:gridCol w="1313985">
                  <a:extLst>
                    <a:ext uri="{9D8B030D-6E8A-4147-A177-3AD203B41FA5}">
                      <a16:colId xmlns:a16="http://schemas.microsoft.com/office/drawing/2014/main" val="1468568119"/>
                    </a:ext>
                  </a:extLst>
                </a:gridCol>
                <a:gridCol w="1313985">
                  <a:extLst>
                    <a:ext uri="{9D8B030D-6E8A-4147-A177-3AD203B41FA5}">
                      <a16:colId xmlns:a16="http://schemas.microsoft.com/office/drawing/2014/main" val="2576943402"/>
                    </a:ext>
                  </a:extLst>
                </a:gridCol>
                <a:gridCol w="1313985">
                  <a:extLst>
                    <a:ext uri="{9D8B030D-6E8A-4147-A177-3AD203B41FA5}">
                      <a16:colId xmlns:a16="http://schemas.microsoft.com/office/drawing/2014/main" val="491294977"/>
                    </a:ext>
                  </a:extLst>
                </a:gridCol>
                <a:gridCol w="1313985">
                  <a:extLst>
                    <a:ext uri="{9D8B030D-6E8A-4147-A177-3AD203B41FA5}">
                      <a16:colId xmlns:a16="http://schemas.microsoft.com/office/drawing/2014/main" val="745700153"/>
                    </a:ext>
                  </a:extLst>
                </a:gridCol>
              </a:tblGrid>
              <a:tr h="274570">
                <a:tc>
                  <a:txBody>
                    <a:bodyPr/>
                    <a:lstStyle/>
                    <a:p>
                      <a:r>
                        <a:rPr lang="sv-SE" sz="1400">
                          <a:effectLst/>
                        </a:rPr>
                        <a:t>Barnets</a:t>
                      </a:r>
                      <a:r>
                        <a:rPr lang="sv-SE" sz="1400" baseline="0">
                          <a:effectLst/>
                        </a:rPr>
                        <a:t> ålder</a:t>
                      </a:r>
                      <a:endParaRPr lang="sv-SE" sz="1400" b="1">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effectLst/>
                        </a:rPr>
                        <a:t>6-8 v</a:t>
                      </a:r>
                      <a:endParaRPr lang="sv-SE" sz="1400" b="1">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effectLst/>
                        </a:rPr>
                        <a:t>3 mån</a:t>
                      </a:r>
                      <a:endParaRPr lang="sv-SE" sz="1400" b="1">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t>5 mån</a:t>
                      </a:r>
                      <a:endParaRPr lang="sv-SE" sz="1400" b="1">
                        <a:latin typeface="Arial" panose="020B0604020202020204" pitchFamily="34" charset="0"/>
                        <a:cs typeface="Arial" panose="020B0604020202020204" pitchFamily="34" charset="0"/>
                      </a:endParaRPr>
                    </a:p>
                  </a:txBody>
                  <a:tcPr anchor="ctr"/>
                </a:tc>
                <a:tc>
                  <a:txBody>
                    <a:bodyPr/>
                    <a:lstStyle/>
                    <a:p>
                      <a:r>
                        <a:rPr lang="sv-SE" sz="1400"/>
                        <a:t>12 mån</a:t>
                      </a:r>
                      <a:endParaRPr lang="sv-SE" sz="1400" b="1">
                        <a:latin typeface="Arial" panose="020B0604020202020204" pitchFamily="34" charset="0"/>
                        <a:cs typeface="Arial" panose="020B0604020202020204" pitchFamily="34" charset="0"/>
                      </a:endParaRPr>
                    </a:p>
                  </a:txBody>
                  <a:tcPr anchor="ctr"/>
                </a:tc>
                <a:tc>
                  <a:txBody>
                    <a:bodyPr/>
                    <a:lstStyle/>
                    <a:p>
                      <a:r>
                        <a:rPr lang="sv-SE" sz="1400"/>
                        <a:t>18 mån</a:t>
                      </a:r>
                      <a:endParaRPr lang="sv-SE" sz="1400" b="1">
                        <a:latin typeface="Arial" panose="020B0604020202020204" pitchFamily="34" charset="0"/>
                        <a:cs typeface="Arial" panose="020B0604020202020204" pitchFamily="34" charset="0"/>
                      </a:endParaRPr>
                    </a:p>
                  </a:txBody>
                  <a:tcPr anchor="ctr"/>
                </a:tc>
                <a:tc>
                  <a:txBody>
                    <a:bodyPr/>
                    <a:lstStyle/>
                    <a:p>
                      <a:r>
                        <a:rPr lang="sv-SE" sz="1400"/>
                        <a:t>5 år</a:t>
                      </a:r>
                      <a:endParaRPr lang="sv-SE" sz="1400" b="1">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03846728"/>
                  </a:ext>
                </a:extLst>
              </a:tr>
              <a:tr h="274570">
                <a:tc>
                  <a:txBody>
                    <a:bodyPr/>
                    <a:lstStyle/>
                    <a:p>
                      <a:r>
                        <a:rPr lang="sv-SE" sz="1400">
                          <a:effectLst/>
                        </a:rPr>
                        <a:t>Rota virus</a:t>
                      </a:r>
                      <a:endParaRPr lang="sv-SE" sz="1400" b="1">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effectLst/>
                        </a:rPr>
                        <a:t>Dos 1</a:t>
                      </a:r>
                      <a:endParaRPr lang="sv-SE" sz="1400" b="1">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effectLst/>
                        </a:rPr>
                        <a:t>Dos 2</a:t>
                      </a:r>
                      <a:endParaRPr lang="sv-SE" sz="1400" b="1">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b="0">
                          <a:latin typeface="Arial"/>
                          <a:cs typeface="Arial"/>
                        </a:rPr>
                        <a:t>Dos 3</a:t>
                      </a:r>
                      <a:endParaRPr lang="sv-SE" sz="1400" b="0">
                        <a:latin typeface="Arial" panose="020B0604020202020204" pitchFamily="34" charset="0"/>
                        <a:cs typeface="Arial" panose="020B0604020202020204" pitchFamily="34" charset="0"/>
                      </a:endParaRPr>
                    </a:p>
                  </a:txBody>
                  <a:tcPr anchor="ctr"/>
                </a:tc>
                <a:tc>
                  <a:txBody>
                    <a:bodyPr/>
                    <a:lstStyle/>
                    <a:p>
                      <a:endParaRPr lang="sv-SE" sz="1400" b="1">
                        <a:latin typeface="Arial" panose="020B0604020202020204" pitchFamily="34" charset="0"/>
                        <a:cs typeface="Arial" panose="020B0604020202020204" pitchFamily="34" charset="0"/>
                      </a:endParaRPr>
                    </a:p>
                  </a:txBody>
                  <a:tcPr anchor="ctr"/>
                </a:tc>
                <a:tc>
                  <a:txBody>
                    <a:bodyPr/>
                    <a:lstStyle/>
                    <a:p>
                      <a:endParaRPr lang="sv-SE" sz="1400" b="1">
                        <a:latin typeface="Arial" panose="020B0604020202020204" pitchFamily="34" charset="0"/>
                        <a:cs typeface="Arial" panose="020B0604020202020204" pitchFamily="34" charset="0"/>
                      </a:endParaRPr>
                    </a:p>
                  </a:txBody>
                  <a:tcPr anchor="ctr"/>
                </a:tc>
                <a:tc>
                  <a:txBody>
                    <a:bodyPr/>
                    <a:lstStyle/>
                    <a:p>
                      <a:endParaRPr lang="sv-SE" sz="1400" b="1">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274570">
                <a:tc>
                  <a:txBody>
                    <a:bodyPr/>
                    <a:lstStyle/>
                    <a:p>
                      <a:r>
                        <a:rPr lang="sv-SE" sz="1400">
                          <a:effectLst/>
                        </a:rPr>
                        <a:t>Difteri</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r>
                        <a:rPr lang="sv-SE" sz="1400"/>
                        <a:t>Dos 2</a:t>
                      </a:r>
                      <a:endParaRPr lang="sv-SE" sz="1400">
                        <a:latin typeface="Arial" panose="020B0604020202020204" pitchFamily="34" charset="0"/>
                        <a:cs typeface="Arial" panose="020B0604020202020204" pitchFamily="34" charset="0"/>
                      </a:endParaRPr>
                    </a:p>
                  </a:txBody>
                  <a:tcPr anchor="ctr"/>
                </a:tc>
                <a:tc>
                  <a:txBody>
                    <a:bodyPr/>
                    <a:lstStyle/>
                    <a:p>
                      <a:r>
                        <a:rPr lang="sv-SE" sz="1400"/>
                        <a:t>Dos 3</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a:t>Dos 4</a:t>
                      </a:r>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55044913"/>
                  </a:ext>
                </a:extLst>
              </a:tr>
              <a:tr h="274570">
                <a:tc>
                  <a:txBody>
                    <a:bodyPr/>
                    <a:lstStyle/>
                    <a:p>
                      <a:r>
                        <a:rPr lang="sv-SE" sz="1400">
                          <a:effectLst/>
                        </a:rPr>
                        <a:t>Stelkramp</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r>
                        <a:rPr lang="sv-SE" sz="1400"/>
                        <a:t>Dos 2</a:t>
                      </a:r>
                      <a:endParaRPr lang="sv-SE" sz="1400">
                        <a:latin typeface="Arial" panose="020B0604020202020204" pitchFamily="34" charset="0"/>
                        <a:cs typeface="Arial" panose="020B0604020202020204" pitchFamily="34" charset="0"/>
                      </a:endParaRPr>
                    </a:p>
                  </a:txBody>
                  <a:tcPr anchor="ctr"/>
                </a:tc>
                <a:tc>
                  <a:txBody>
                    <a:bodyPr/>
                    <a:lstStyle/>
                    <a:p>
                      <a:r>
                        <a:rPr lang="sv-SE" sz="1400"/>
                        <a:t>Dos 3</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a:t>Dos 4</a:t>
                      </a:r>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89017129"/>
                  </a:ext>
                </a:extLst>
              </a:tr>
              <a:tr h="274570">
                <a:tc>
                  <a:txBody>
                    <a:bodyPr/>
                    <a:lstStyle/>
                    <a:p>
                      <a:r>
                        <a:rPr lang="sv-SE" sz="1400">
                          <a:effectLst/>
                        </a:rPr>
                        <a:t>Kikhosta</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r>
                        <a:rPr lang="sv-SE" sz="1400"/>
                        <a:t>Dos 2</a:t>
                      </a:r>
                      <a:endParaRPr lang="sv-SE" sz="1400">
                        <a:latin typeface="Arial" panose="020B0604020202020204" pitchFamily="34" charset="0"/>
                        <a:cs typeface="Arial" panose="020B0604020202020204" pitchFamily="34" charset="0"/>
                      </a:endParaRPr>
                    </a:p>
                  </a:txBody>
                  <a:tcPr anchor="ctr"/>
                </a:tc>
                <a:tc>
                  <a:txBody>
                    <a:bodyPr/>
                    <a:lstStyle/>
                    <a:p>
                      <a:r>
                        <a:rPr lang="sv-SE" sz="1400"/>
                        <a:t>Dos 3</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a:t>Dos 4</a:t>
                      </a:r>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76676028"/>
                  </a:ext>
                </a:extLst>
              </a:tr>
              <a:tr h="274570">
                <a:tc>
                  <a:txBody>
                    <a:bodyPr/>
                    <a:lstStyle/>
                    <a:p>
                      <a:r>
                        <a:rPr lang="sv-SE" sz="1400">
                          <a:effectLst/>
                        </a:rPr>
                        <a:t>Polio</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r>
                        <a:rPr lang="sv-SE" sz="1400"/>
                        <a:t>Dos 2</a:t>
                      </a:r>
                      <a:endParaRPr lang="sv-SE" sz="1400">
                        <a:latin typeface="Arial" panose="020B0604020202020204" pitchFamily="34" charset="0"/>
                        <a:cs typeface="Arial" panose="020B0604020202020204" pitchFamily="34" charset="0"/>
                      </a:endParaRPr>
                    </a:p>
                  </a:txBody>
                  <a:tcPr anchor="ctr"/>
                </a:tc>
                <a:tc>
                  <a:txBody>
                    <a:bodyPr/>
                    <a:lstStyle/>
                    <a:p>
                      <a:r>
                        <a:rPr lang="sv-SE" sz="1400"/>
                        <a:t>Dos 3</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a:t>Dos 4</a:t>
                      </a:r>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89825487"/>
                  </a:ext>
                </a:extLst>
              </a:tr>
              <a:tr h="274570">
                <a:tc>
                  <a:txBody>
                    <a:bodyPr/>
                    <a:lstStyle/>
                    <a:p>
                      <a:r>
                        <a:rPr lang="sv-SE" sz="1400">
                          <a:effectLst/>
                        </a:rPr>
                        <a:t>Haemph.infl B</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r>
                        <a:rPr lang="sv-SE" sz="1400"/>
                        <a:t>Dos 2</a:t>
                      </a:r>
                      <a:endParaRPr lang="sv-SE" sz="1400">
                        <a:latin typeface="Arial" panose="020B0604020202020204" pitchFamily="34" charset="0"/>
                        <a:cs typeface="Arial" panose="020B0604020202020204" pitchFamily="34" charset="0"/>
                      </a:endParaRPr>
                    </a:p>
                  </a:txBody>
                  <a:tcPr anchor="ctr"/>
                </a:tc>
                <a:tc>
                  <a:txBody>
                    <a:bodyPr/>
                    <a:lstStyle/>
                    <a:p>
                      <a:r>
                        <a:rPr lang="sv-SE" sz="1400"/>
                        <a:t>Dos 3</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47758975"/>
                  </a:ext>
                </a:extLst>
              </a:tr>
              <a:tr h="274570">
                <a:tc>
                  <a:txBody>
                    <a:bodyPr/>
                    <a:lstStyle/>
                    <a:p>
                      <a:r>
                        <a:rPr lang="sv-SE" sz="1400">
                          <a:effectLst/>
                        </a:rPr>
                        <a:t>Pneumokocker</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r>
                        <a:rPr lang="sv-SE" sz="1400"/>
                        <a:t>Dos 2</a:t>
                      </a:r>
                      <a:endParaRPr lang="sv-SE" sz="1400">
                        <a:latin typeface="Arial" panose="020B0604020202020204" pitchFamily="34" charset="0"/>
                        <a:cs typeface="Arial" panose="020B0604020202020204" pitchFamily="34" charset="0"/>
                      </a:endParaRPr>
                    </a:p>
                  </a:txBody>
                  <a:tcPr anchor="ctr"/>
                </a:tc>
                <a:tc>
                  <a:txBody>
                    <a:bodyPr/>
                    <a:lstStyle/>
                    <a:p>
                      <a:r>
                        <a:rPr lang="sv-SE" sz="1400"/>
                        <a:t>Dos 3</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21897258"/>
                  </a:ext>
                </a:extLst>
              </a:tr>
              <a:tr h="274570">
                <a:tc>
                  <a:txBody>
                    <a:bodyPr/>
                    <a:lstStyle/>
                    <a:p>
                      <a:r>
                        <a:rPr lang="sv-SE" sz="1400">
                          <a:effectLst/>
                        </a:rPr>
                        <a:t>Mässling</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533357734"/>
                  </a:ext>
                </a:extLst>
              </a:tr>
              <a:tr h="274570">
                <a:tc>
                  <a:txBody>
                    <a:bodyPr/>
                    <a:lstStyle/>
                    <a:p>
                      <a:r>
                        <a:rPr lang="sv-SE" sz="1400">
                          <a:effectLst/>
                        </a:rPr>
                        <a:t>Påssjuka</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34382315"/>
                  </a:ext>
                </a:extLst>
              </a:tr>
              <a:tr h="274570">
                <a:tc>
                  <a:txBody>
                    <a:bodyPr/>
                    <a:lstStyle/>
                    <a:p>
                      <a:r>
                        <a:rPr lang="sv-SE" sz="1400">
                          <a:effectLst/>
                        </a:rPr>
                        <a:t>Röda hund</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59878372"/>
                  </a:ext>
                </a:extLst>
              </a:tr>
            </a:tbl>
          </a:graphicData>
        </a:graphic>
      </p:graphicFrame>
      <p:sp>
        <p:nvSpPr>
          <p:cNvPr id="5" name="Platshållare för datum 3">
            <a:extLst>
              <a:ext uri="{FF2B5EF4-FFF2-40B4-BE49-F238E27FC236}">
                <a16:creationId xmlns:a16="http://schemas.microsoft.com/office/drawing/2014/main" id="{25D530EA-90E8-E642-866C-B3673B47F5D0}"/>
              </a:ext>
            </a:extLst>
          </p:cNvPr>
          <p:cNvSpPr>
            <a:spLocks noGrp="1"/>
          </p:cNvSpPr>
          <p:nvPr>
            <p:ph type="dt" sz="half" idx="14"/>
          </p:nvPr>
        </p:nvSpPr>
        <p:spPr>
          <a:xfrm>
            <a:off x="9781032" y="6452047"/>
            <a:ext cx="1440000" cy="324000"/>
          </a:xfrm>
        </p:spPr>
        <p:txBody>
          <a:bodyPr/>
          <a:lstStyle/>
          <a:p>
            <a:r>
              <a:rPr lang="sv-SE"/>
              <a:t>Region Halland  │</a:t>
            </a:r>
          </a:p>
        </p:txBody>
      </p:sp>
      <p:sp>
        <p:nvSpPr>
          <p:cNvPr id="8" name="textruta 7">
            <a:extLst>
              <a:ext uri="{FF2B5EF4-FFF2-40B4-BE49-F238E27FC236}">
                <a16:creationId xmlns:a16="http://schemas.microsoft.com/office/drawing/2014/main" id="{F756CFD5-F8BF-8841-9079-F40E3BCA5491}"/>
              </a:ext>
            </a:extLst>
          </p:cNvPr>
          <p:cNvSpPr txBox="1"/>
          <p:nvPr/>
        </p:nvSpPr>
        <p:spPr>
          <a:xfrm>
            <a:off x="803274" y="6475159"/>
            <a:ext cx="7051040" cy="276999"/>
          </a:xfrm>
          <a:prstGeom prst="rect">
            <a:avLst/>
          </a:prstGeom>
          <a:noFill/>
        </p:spPr>
        <p:txBody>
          <a:bodyPr wrap="square">
            <a:spAutoFit/>
          </a:bodyPr>
          <a:lstStyle/>
          <a:p>
            <a:r>
              <a:rPr lang="sv-SE" sz="1200" b="1" i="0" u="none" strike="noStrike">
                <a:solidFill>
                  <a:schemeClr val="bg1"/>
                </a:solidFill>
                <a:effectLst/>
                <a:latin typeface="Arial" panose="020B0604020202020204" pitchFamily="34" charset="0"/>
              </a:rPr>
              <a:t>Träff 7 (Barnet vid 8-9 månaders ålder)</a:t>
            </a:r>
          </a:p>
        </p:txBody>
      </p:sp>
      <p:sp>
        <p:nvSpPr>
          <p:cNvPr id="6" name="Platshållare för bildnummer 4">
            <a:extLst>
              <a:ext uri="{FF2B5EF4-FFF2-40B4-BE49-F238E27FC236}">
                <a16:creationId xmlns:a16="http://schemas.microsoft.com/office/drawing/2014/main" id="{F3A2A728-1318-9442-B645-2B3879AC7808}"/>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16</a:t>
            </a:fld>
            <a:endParaRPr lang="sv-SE"/>
          </a:p>
        </p:txBody>
      </p:sp>
    </p:spTree>
    <p:extLst>
      <p:ext uri="{BB962C8B-B14F-4D97-AF65-F5344CB8AC3E}">
        <p14:creationId xmlns:p14="http://schemas.microsoft.com/office/powerpoint/2010/main" val="2945962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2F720E-C07B-3F55-9CCC-6E48C3153B00}"/>
              </a:ext>
            </a:extLst>
          </p:cNvPr>
          <p:cNvSpPr>
            <a:spLocks noGrp="1"/>
          </p:cNvSpPr>
          <p:nvPr>
            <p:ph type="title"/>
          </p:nvPr>
        </p:nvSpPr>
        <p:spPr/>
        <p:txBody>
          <a:bodyPr/>
          <a:lstStyle/>
          <a:p>
            <a:pPr fontAlgn="base">
              <a:lnSpc>
                <a:spcPct val="100000"/>
              </a:lnSpc>
              <a:spcAft>
                <a:spcPct val="0"/>
              </a:spcAft>
              <a:defRPr/>
            </a:pPr>
            <a:r>
              <a:rPr lang="sv-SE" altLang="sv-SE" kern="0">
                <a:solidFill>
                  <a:srgbClr val="000000"/>
                </a:solidFill>
                <a:ea typeface="+mn-ea"/>
                <a:cs typeface="+mn-cs"/>
              </a:rPr>
              <a:t>Råd om vård dygnet runt</a:t>
            </a:r>
            <a:endParaRPr lang="sv-SE"/>
          </a:p>
        </p:txBody>
      </p:sp>
      <p:sp>
        <p:nvSpPr>
          <p:cNvPr id="4" name="Platshållare för datum 3">
            <a:extLst>
              <a:ext uri="{FF2B5EF4-FFF2-40B4-BE49-F238E27FC236}">
                <a16:creationId xmlns:a16="http://schemas.microsoft.com/office/drawing/2014/main" id="{36368643-E369-F855-052B-096204D0C63E}"/>
              </a:ext>
            </a:extLst>
          </p:cNvPr>
          <p:cNvSpPr>
            <a:spLocks noGrp="1"/>
          </p:cNvSpPr>
          <p:nvPr>
            <p:ph type="dt" sz="half" idx="14"/>
          </p:nvPr>
        </p:nvSpPr>
        <p:spPr/>
        <p:txBody>
          <a:bodyPr/>
          <a:lstStyle/>
          <a:p>
            <a:r>
              <a:rPr lang="sv-SE"/>
              <a:t>Region Halland  │</a:t>
            </a:r>
          </a:p>
        </p:txBody>
      </p:sp>
      <p:sp>
        <p:nvSpPr>
          <p:cNvPr id="6" name="Platshållare för bildnummer 5">
            <a:extLst>
              <a:ext uri="{FF2B5EF4-FFF2-40B4-BE49-F238E27FC236}">
                <a16:creationId xmlns:a16="http://schemas.microsoft.com/office/drawing/2014/main" id="{99D8DEA6-B366-7B88-A56C-EA8379752D04}"/>
              </a:ext>
            </a:extLst>
          </p:cNvPr>
          <p:cNvSpPr>
            <a:spLocks noGrp="1"/>
          </p:cNvSpPr>
          <p:nvPr>
            <p:ph type="sldNum" sz="quarter" idx="16"/>
          </p:nvPr>
        </p:nvSpPr>
        <p:spPr/>
        <p:txBody>
          <a:bodyPr/>
          <a:lstStyle/>
          <a:p>
            <a:fld id="{E8645303-2AAE-45D1-913A-B06AE6474513}" type="slidenum">
              <a:rPr lang="sv-SE" smtClean="0"/>
              <a:pPr/>
              <a:t>17</a:t>
            </a:fld>
            <a:endParaRPr lang="sv-SE"/>
          </a:p>
        </p:txBody>
      </p:sp>
      <p:pic>
        <p:nvPicPr>
          <p:cNvPr id="9" name="Bildobjekt 8">
            <a:extLst>
              <a:ext uri="{FF2B5EF4-FFF2-40B4-BE49-F238E27FC236}">
                <a16:creationId xmlns:a16="http://schemas.microsoft.com/office/drawing/2014/main" id="{491CD86A-242B-E62D-21E9-A3D18A0D93F7}"/>
              </a:ext>
            </a:extLst>
          </p:cNvPr>
          <p:cNvPicPr>
            <a:picLocks noChangeAspect="1"/>
          </p:cNvPicPr>
          <p:nvPr/>
        </p:nvPicPr>
        <p:blipFill>
          <a:blip r:embed="rId3"/>
          <a:stretch>
            <a:fillRect/>
          </a:stretch>
        </p:blipFill>
        <p:spPr>
          <a:xfrm>
            <a:off x="8264819" y="2585706"/>
            <a:ext cx="3615070" cy="3615070"/>
          </a:xfrm>
          <a:prstGeom prst="rect">
            <a:avLst/>
          </a:prstGeom>
        </p:spPr>
      </p:pic>
      <p:sp>
        <p:nvSpPr>
          <p:cNvPr id="7" name="textruta 6">
            <a:extLst>
              <a:ext uri="{FF2B5EF4-FFF2-40B4-BE49-F238E27FC236}">
                <a16:creationId xmlns:a16="http://schemas.microsoft.com/office/drawing/2014/main" id="{03B1EF51-AA68-0F48-A8AB-EBAB5178603E}"/>
              </a:ext>
            </a:extLst>
          </p:cNvPr>
          <p:cNvSpPr txBox="1"/>
          <p:nvPr/>
        </p:nvSpPr>
        <p:spPr>
          <a:xfrm>
            <a:off x="803274" y="6475159"/>
            <a:ext cx="7051040" cy="276999"/>
          </a:xfrm>
          <a:prstGeom prst="rect">
            <a:avLst/>
          </a:prstGeom>
          <a:noFill/>
        </p:spPr>
        <p:txBody>
          <a:bodyPr wrap="square">
            <a:spAutoFit/>
          </a:bodyPr>
          <a:lstStyle/>
          <a:p>
            <a:r>
              <a:rPr lang="sv-SE" sz="1200" b="1" i="0" u="none" strike="noStrike">
                <a:solidFill>
                  <a:schemeClr val="bg1"/>
                </a:solidFill>
                <a:effectLst/>
                <a:latin typeface="Arial" panose="020B0604020202020204" pitchFamily="34" charset="0"/>
              </a:rPr>
              <a:t>Träff 7 (Barnet vid 8-9 månaders ålder)</a:t>
            </a:r>
          </a:p>
        </p:txBody>
      </p:sp>
      <p:sp>
        <p:nvSpPr>
          <p:cNvPr id="5" name="Platshållare för innehåll 2">
            <a:extLst>
              <a:ext uri="{FF2B5EF4-FFF2-40B4-BE49-F238E27FC236}">
                <a16:creationId xmlns:a16="http://schemas.microsoft.com/office/drawing/2014/main" id="{16568827-6867-B3CA-4A23-22A761035026}"/>
              </a:ext>
            </a:extLst>
          </p:cNvPr>
          <p:cNvSpPr txBox="1">
            <a:spLocks/>
          </p:cNvSpPr>
          <p:nvPr/>
        </p:nvSpPr>
        <p:spPr>
          <a:xfrm>
            <a:off x="803273" y="1665288"/>
            <a:ext cx="8007351" cy="4387642"/>
          </a:xfrm>
          <a:prstGeom prst="rect">
            <a:avLst/>
          </a:prstGeom>
        </p:spPr>
        <p:txBody>
          <a:bodyPr vert="horz" lIns="0" tIns="0" rIns="0" bIns="0" rtlCol="0" anchor="t">
            <a:no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marL="287655" indent="-287655">
              <a:spcBef>
                <a:spcPts val="0"/>
              </a:spcBef>
            </a:pPr>
            <a:r>
              <a:rPr lang="sv-SE">
                <a:solidFill>
                  <a:srgbClr val="2D2829"/>
                </a:solidFill>
                <a:latin typeface="Arial"/>
                <a:cs typeface="Arial"/>
              </a:rPr>
              <a:t>På 1177.se/Halland kan du läsa om sjukdomar och behandlingar. Här kan du också hitta vårdmottagningar och använda e-tjänster för att kontakta vården</a:t>
            </a:r>
            <a:endParaRPr lang="sv-SE"/>
          </a:p>
          <a:p>
            <a:pPr marL="0" indent="0">
              <a:spcBef>
                <a:spcPts val="0"/>
              </a:spcBef>
              <a:buNone/>
            </a:pPr>
            <a:endParaRPr lang="sv-SE">
              <a:solidFill>
                <a:srgbClr val="2D2829"/>
              </a:solidFill>
              <a:latin typeface="Arial"/>
              <a:cs typeface="Arial"/>
            </a:endParaRPr>
          </a:p>
          <a:p>
            <a:pPr marL="287655" indent="-287655">
              <a:spcBef>
                <a:spcPts val="0"/>
              </a:spcBef>
            </a:pPr>
            <a:r>
              <a:rPr lang="sv-SE">
                <a:solidFill>
                  <a:srgbClr val="2D2829"/>
                </a:solidFill>
                <a:latin typeface="Arial"/>
                <a:cs typeface="Arial"/>
              </a:rPr>
              <a:t>1177 är också ett telefonnummer du kan ringa för sjukvårdsrådgivning, det är alltid tillgängligt, hela dygnet året runt </a:t>
            </a:r>
            <a:endParaRPr lang="sv-SE">
              <a:solidFill>
                <a:srgbClr val="000000"/>
              </a:solidFill>
              <a:latin typeface="Arial"/>
              <a:cs typeface="Arial"/>
            </a:endParaRPr>
          </a:p>
          <a:p>
            <a:pPr marL="0" indent="0">
              <a:spcBef>
                <a:spcPts val="0"/>
              </a:spcBef>
              <a:buFont typeface="Arial" panose="020B0604020202020204" pitchFamily="34" charset="0"/>
              <a:buNone/>
            </a:pPr>
            <a:endParaRPr lang="sv-SE" b="1">
              <a:cs typeface="Arial"/>
            </a:endParaRPr>
          </a:p>
          <a:p>
            <a:pPr marL="287655" indent="-287655">
              <a:buFont typeface="Arial" panose="020B0604020202020204" pitchFamily="34" charset="0"/>
              <a:buNone/>
            </a:pPr>
            <a:endParaRPr lang="sv-SE" b="1">
              <a:solidFill>
                <a:srgbClr val="2D2829"/>
              </a:solidFill>
              <a:latin typeface="Arial"/>
              <a:cs typeface="Arial"/>
            </a:endParaRPr>
          </a:p>
          <a:p>
            <a:pPr marL="342900" indent="-342900">
              <a:buFont typeface="Arial" panose="020B0604020202020204" pitchFamily="34" charset="0"/>
              <a:buChar char="•"/>
            </a:pPr>
            <a:endParaRPr lang="sv-SE" b="1">
              <a:solidFill>
                <a:srgbClr val="2D2829"/>
              </a:solidFill>
              <a:highlight>
                <a:srgbClr val="FFFF00"/>
              </a:highlight>
              <a:latin typeface="Arial"/>
              <a:cs typeface="Arial"/>
            </a:endParaRPr>
          </a:p>
          <a:p>
            <a:pPr marL="342900" indent="-342900">
              <a:buFont typeface="Arial" panose="020B0604020202020204" pitchFamily="34" charset="0"/>
              <a:buChar char="•"/>
            </a:pPr>
            <a:endParaRPr lang="sv-SE" b="1">
              <a:solidFill>
                <a:srgbClr val="2D2829"/>
              </a:solidFill>
              <a:highlight>
                <a:srgbClr val="FFFF00"/>
              </a:highlight>
              <a:latin typeface="Arial"/>
              <a:cs typeface="Arial"/>
            </a:endParaRPr>
          </a:p>
        </p:txBody>
      </p:sp>
    </p:spTree>
    <p:extLst>
      <p:ext uri="{BB962C8B-B14F-4D97-AF65-F5344CB8AC3E}">
        <p14:creationId xmlns:p14="http://schemas.microsoft.com/office/powerpoint/2010/main" val="987043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665539-6B9D-46C0-A149-71BD101CBA2E}"/>
              </a:ext>
            </a:extLst>
          </p:cNvPr>
          <p:cNvSpPr>
            <a:spLocks noGrp="1"/>
          </p:cNvSpPr>
          <p:nvPr>
            <p:ph type="title"/>
          </p:nvPr>
        </p:nvSpPr>
        <p:spPr>
          <a:xfrm>
            <a:off x="224972" y="4979420"/>
            <a:ext cx="11742057" cy="1296000"/>
          </a:xfrm>
        </p:spPr>
        <p:txBody>
          <a:bodyPr/>
          <a:lstStyle/>
          <a:p>
            <a:pPr marL="342900" indent="-342900"/>
            <a:r>
              <a:rPr lang="sv-SE" sz="1600" b="1">
                <a:latin typeface="Arial"/>
                <a:cs typeface="Arial"/>
              </a:rPr>
              <a:t>Producerat av regionkontorets strategiska barnhälsovård 2023</a:t>
            </a:r>
            <a:br>
              <a:rPr lang="sv-SE" sz="1600" b="1">
                <a:latin typeface="Arial"/>
                <a:cs typeface="Arial"/>
              </a:rPr>
            </a:br>
            <a:br>
              <a:rPr lang="sv-SE" sz="1600" b="1">
                <a:latin typeface="Arial"/>
                <a:cs typeface="Arial"/>
              </a:rPr>
            </a:br>
            <a:r>
              <a:rPr lang="sv-SE" sz="1600">
                <a:solidFill>
                  <a:srgbClr val="2D2829"/>
                </a:solidFill>
                <a:latin typeface="Arial"/>
                <a:cs typeface="Arial"/>
              </a:rPr>
              <a:t>Gerd Almquist-</a:t>
            </a:r>
            <a:r>
              <a:rPr lang="sv-SE" sz="1600" err="1">
                <a:solidFill>
                  <a:srgbClr val="2D2829"/>
                </a:solidFill>
                <a:latin typeface="Arial"/>
                <a:cs typeface="Arial"/>
              </a:rPr>
              <a:t>Tangen</a:t>
            </a:r>
            <a:r>
              <a:rPr lang="sv-SE" sz="1600">
                <a:solidFill>
                  <a:srgbClr val="2D2829"/>
                </a:solidFill>
                <a:latin typeface="Arial"/>
                <a:cs typeface="Arial"/>
              </a:rPr>
              <a:t>, barnhälsovårdsstrateg</a:t>
            </a:r>
            <a:br>
              <a:rPr lang="sv-SE" sz="1600">
                <a:latin typeface="Arial"/>
                <a:cs typeface="Arial"/>
              </a:rPr>
            </a:br>
            <a:r>
              <a:rPr lang="sv-SE" sz="1600">
                <a:solidFill>
                  <a:srgbClr val="2D2829"/>
                </a:solidFill>
                <a:latin typeface="Arial"/>
                <a:cs typeface="Arial"/>
              </a:rPr>
              <a:t>Regionkontoret, </a:t>
            </a:r>
            <a:r>
              <a:rPr lang="sv-SE" sz="1600">
                <a:solidFill>
                  <a:srgbClr val="2D2829"/>
                </a:solidFill>
                <a:latin typeface="Arial"/>
                <a:cs typeface="Arial"/>
                <a:hlinkClick r:id="rId3"/>
              </a:rPr>
              <a:t>gerd.almquist-tangen@regionhalland.se</a:t>
            </a:r>
            <a:br>
              <a:rPr lang="sv-SE" sz="1600">
                <a:latin typeface="Arial"/>
                <a:cs typeface="Arial"/>
              </a:rPr>
            </a:br>
            <a:br>
              <a:rPr lang="sv-SE" sz="1600">
                <a:latin typeface="Arial" panose="020B0604020202020204" pitchFamily="34" charset="0"/>
                <a:cs typeface="Arial" panose="020B0604020202020204" pitchFamily="34" charset="0"/>
              </a:rPr>
            </a:br>
            <a:endParaRPr lang="sv-SE" sz="1600">
              <a:cs typeface="Arial"/>
            </a:endParaRPr>
          </a:p>
        </p:txBody>
      </p:sp>
      <p:sp>
        <p:nvSpPr>
          <p:cNvPr id="4" name="Platshållare för datum 3"/>
          <p:cNvSpPr>
            <a:spLocks noGrp="1"/>
          </p:cNvSpPr>
          <p:nvPr>
            <p:ph type="dt" sz="half" idx="10"/>
          </p:nvPr>
        </p:nvSpPr>
        <p:spPr bwMode="white">
          <a:xfrm>
            <a:off x="9781032" y="6452047"/>
            <a:ext cx="1440000" cy="324000"/>
          </a:xfrm>
          <a:prstGeom prst="rect">
            <a:avLst/>
          </a:prstGeom>
        </p:spPr>
        <p:txBody>
          <a:bodyPr vert="horz" lIns="0" tIns="0" rIns="0" bIns="0" rtlCol="0" anchor="ctr"/>
          <a:lstStyle>
            <a:defPPr>
              <a:defRPr lang="sv-SE"/>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Region Halland  │</a:t>
            </a:r>
          </a:p>
        </p:txBody>
      </p:sp>
      <p:sp>
        <p:nvSpPr>
          <p:cNvPr id="5" name="Platshållare för sidfot 4"/>
          <p:cNvSpPr>
            <a:spLocks noGrp="1"/>
          </p:cNvSpPr>
          <p:nvPr>
            <p:ph type="ftr" sz="quarter" idx="11"/>
          </p:nvPr>
        </p:nvSpPr>
        <p:spPr bwMode="white">
          <a:xfrm>
            <a:off x="809625" y="6452047"/>
            <a:ext cx="4114800"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Halland – Bästa livsplatsen</a:t>
            </a:r>
          </a:p>
        </p:txBody>
      </p:sp>
      <p:sp>
        <p:nvSpPr>
          <p:cNvPr id="6" name="Platshållare för bildnummer 5"/>
          <p:cNvSpPr>
            <a:spLocks noGrp="1"/>
          </p:cNvSpPr>
          <p:nvPr>
            <p:ph type="sldNum" sz="quarter" idx="12"/>
          </p:nvPr>
        </p:nvSpPr>
        <p:spPr bwMode="white">
          <a:xfrm>
            <a:off x="11227469" y="6452047"/>
            <a:ext cx="216000"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645303-2AAE-45D1-913A-B06AE6474513}" type="slidenum">
              <a:rPr lang="sv-SE" smtClean="0"/>
              <a:pPr/>
              <a:t>18</a:t>
            </a:fld>
            <a:endParaRPr lang="sv-SE"/>
          </a:p>
        </p:txBody>
      </p:sp>
    </p:spTree>
    <p:extLst>
      <p:ext uri="{BB962C8B-B14F-4D97-AF65-F5344CB8AC3E}">
        <p14:creationId xmlns:p14="http://schemas.microsoft.com/office/powerpoint/2010/main" val="2581456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684F91-6854-5DEF-992D-2D0E497EA5D0}"/>
              </a:ext>
            </a:extLst>
          </p:cNvPr>
          <p:cNvSpPr>
            <a:spLocks noGrp="1"/>
          </p:cNvSpPr>
          <p:nvPr>
            <p:ph type="title" idx="4294967295"/>
          </p:nvPr>
        </p:nvSpPr>
        <p:spPr>
          <a:xfrm>
            <a:off x="904352" y="760259"/>
            <a:ext cx="10585450" cy="1295400"/>
          </a:xfrm>
        </p:spPr>
        <p:txBody>
          <a:bodyPr/>
          <a:lstStyle/>
          <a:p>
            <a:r>
              <a:rPr lang="sv-SE">
                <a:latin typeface="Arial"/>
                <a:cs typeface="Arial"/>
              </a:rPr>
              <a:t>Barnets språk och lek</a:t>
            </a:r>
            <a:br>
              <a:rPr lang="sv-SE" sz="3600" b="1"/>
            </a:br>
            <a:endParaRPr lang="sv-SE"/>
          </a:p>
        </p:txBody>
      </p:sp>
      <p:pic>
        <p:nvPicPr>
          <p:cNvPr id="5" name="Platshållare för innehåll 5">
            <a:extLst>
              <a:ext uri="{FF2B5EF4-FFF2-40B4-BE49-F238E27FC236}">
                <a16:creationId xmlns:a16="http://schemas.microsoft.com/office/drawing/2014/main" id="{EC5E984D-EE7F-F8E4-DDDD-8494E794E591}"/>
              </a:ext>
            </a:extLst>
          </p:cNvPr>
          <p:cNvPicPr>
            <a:picLocks noChangeAspect="1"/>
          </p:cNvPicPr>
          <p:nvPr/>
        </p:nvPicPr>
        <p:blipFill rotWithShape="1">
          <a:blip r:embed="rId3"/>
          <a:srcRect l="-5435" t="359" r="68990" b="20762"/>
          <a:stretch/>
        </p:blipFill>
        <p:spPr>
          <a:xfrm rot="5400000">
            <a:off x="3934427" y="-1870056"/>
            <a:ext cx="4339437" cy="12192001"/>
          </a:xfrm>
          <a:prstGeom prst="rect">
            <a:avLst/>
          </a:prstGeom>
        </p:spPr>
      </p:pic>
      <p:pic>
        <p:nvPicPr>
          <p:cNvPr id="7" name="Bildobjekt 6" descr="En bild som visar klädsel, person, tecknad serie&#10;&#10;Automatiskt genererad beskrivning">
            <a:extLst>
              <a:ext uri="{FF2B5EF4-FFF2-40B4-BE49-F238E27FC236}">
                <a16:creationId xmlns:a16="http://schemas.microsoft.com/office/drawing/2014/main" id="{D491F087-F3AB-8C6F-217D-30B6206CC0EB}"/>
              </a:ext>
            </a:extLst>
          </p:cNvPr>
          <p:cNvPicPr>
            <a:picLocks noChangeAspect="1"/>
          </p:cNvPicPr>
          <p:nvPr/>
        </p:nvPicPr>
        <p:blipFill>
          <a:blip r:embed="rId4"/>
          <a:stretch>
            <a:fillRect/>
          </a:stretch>
        </p:blipFill>
        <p:spPr>
          <a:xfrm>
            <a:off x="1758230" y="2232246"/>
            <a:ext cx="9033595" cy="3698099"/>
          </a:xfrm>
          <a:prstGeom prst="rect">
            <a:avLst/>
          </a:prstGeom>
        </p:spPr>
      </p:pic>
      <p:sp>
        <p:nvSpPr>
          <p:cNvPr id="8" name="textruta 7">
            <a:extLst>
              <a:ext uri="{FF2B5EF4-FFF2-40B4-BE49-F238E27FC236}">
                <a16:creationId xmlns:a16="http://schemas.microsoft.com/office/drawing/2014/main" id="{5106B734-F2FC-7EFC-0327-67CE84ACC49D}"/>
              </a:ext>
            </a:extLst>
          </p:cNvPr>
          <p:cNvSpPr txBox="1"/>
          <p:nvPr/>
        </p:nvSpPr>
        <p:spPr>
          <a:xfrm>
            <a:off x="679938" y="6509100"/>
            <a:ext cx="4876800" cy="553998"/>
          </a:xfrm>
          <a:prstGeom prst="rect">
            <a:avLst/>
          </a:prstGeom>
          <a:noFill/>
        </p:spPr>
        <p:txBody>
          <a:bodyPr wrap="square" rtlCol="0">
            <a:spAutoFit/>
          </a:bodyPr>
          <a:lstStyle/>
          <a:p>
            <a:r>
              <a:rPr lang="sv-SE" sz="1200" b="1" i="0" u="none" strike="noStrike">
                <a:solidFill>
                  <a:schemeClr val="bg1"/>
                </a:solidFill>
                <a:effectLst/>
                <a:latin typeface="Arial" panose="020B0604020202020204" pitchFamily="34" charset="0"/>
              </a:rPr>
              <a:t>Träff 7 (Barnet vid 8-9 månaders ålder)</a:t>
            </a:r>
          </a:p>
          <a:p>
            <a:endParaRPr lang="sv-SE"/>
          </a:p>
        </p:txBody>
      </p:sp>
    </p:spTree>
    <p:extLst>
      <p:ext uri="{BB962C8B-B14F-4D97-AF65-F5344CB8AC3E}">
        <p14:creationId xmlns:p14="http://schemas.microsoft.com/office/powerpoint/2010/main" val="2001620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04C375-2470-4DDF-830F-B9ED19A54DCC}"/>
              </a:ext>
            </a:extLst>
          </p:cNvPr>
          <p:cNvSpPr>
            <a:spLocks noGrp="1"/>
          </p:cNvSpPr>
          <p:nvPr>
            <p:ph type="title"/>
          </p:nvPr>
        </p:nvSpPr>
        <p:spPr/>
        <p:txBody>
          <a:bodyPr/>
          <a:lstStyle/>
          <a:p>
            <a:br>
              <a:rPr lang="sv-SE" sz="3600">
                <a:latin typeface="Arial" panose="020B0604020202020204" pitchFamily="34" charset="0"/>
                <a:cs typeface="Arial" panose="020B0604020202020204" pitchFamily="34" charset="0"/>
              </a:rPr>
            </a:br>
            <a:r>
              <a:rPr lang="sv-SE" sz="3600">
                <a:latin typeface="Arial" panose="020B0604020202020204" pitchFamily="34" charset="0"/>
                <a:cs typeface="Arial" panose="020B0604020202020204" pitchFamily="34" charset="0"/>
              </a:rPr>
              <a:t>Det kompetenta barnet</a:t>
            </a:r>
            <a:br>
              <a:rPr lang="sv-SE" sz="3600">
                <a:latin typeface="Arial" panose="020B0604020202020204" pitchFamily="34" charset="0"/>
                <a:cs typeface="Arial" panose="020B0604020202020204" pitchFamily="34" charset="0"/>
              </a:rPr>
            </a:br>
            <a:endParaRPr lang="sv-SE"/>
          </a:p>
        </p:txBody>
      </p:sp>
      <p:sp>
        <p:nvSpPr>
          <p:cNvPr id="6" name="Platshållare för innehåll 5">
            <a:extLst>
              <a:ext uri="{FF2B5EF4-FFF2-40B4-BE49-F238E27FC236}">
                <a16:creationId xmlns:a16="http://schemas.microsoft.com/office/drawing/2014/main" id="{38A9F45D-16A5-45ED-86EB-C7DE42F776C9}"/>
              </a:ext>
            </a:extLst>
          </p:cNvPr>
          <p:cNvSpPr>
            <a:spLocks noGrp="1"/>
          </p:cNvSpPr>
          <p:nvPr>
            <p:ph sz="quarter" idx="13"/>
          </p:nvPr>
        </p:nvSpPr>
        <p:spPr/>
        <p:txBody>
          <a:bodyPr vert="horz" lIns="0" tIns="0" rIns="0" bIns="0" rtlCol="0" anchor="t">
            <a:noAutofit/>
          </a:bodyPr>
          <a:lstStyle/>
          <a:p>
            <a:r>
              <a:rPr lang="sv-SE" sz="2000">
                <a:solidFill>
                  <a:srgbClr val="2D2829"/>
                </a:solidFill>
                <a:latin typeface="Arial" panose="020B0604020202020204" pitchFamily="34" charset="0"/>
                <a:cs typeface="Arial" panose="020B0604020202020204" pitchFamily="34" charset="0"/>
              </a:rPr>
              <a:t>Balansen utvecklas</a:t>
            </a:r>
          </a:p>
          <a:p>
            <a:r>
              <a:rPr lang="sv-SE">
                <a:solidFill>
                  <a:srgbClr val="2D2829"/>
                </a:solidFill>
                <a:latin typeface="Arial"/>
                <a:cs typeface="Arial"/>
              </a:rPr>
              <a:t>Drar</a:t>
            </a:r>
            <a:r>
              <a:rPr lang="sv-SE" sz="2000">
                <a:solidFill>
                  <a:srgbClr val="2D2829"/>
                </a:solidFill>
                <a:latin typeface="Arial"/>
                <a:cs typeface="Arial"/>
              </a:rPr>
              <a:t> sig upp till stående</a:t>
            </a:r>
          </a:p>
          <a:p>
            <a:r>
              <a:rPr lang="sv-SE" sz="2000">
                <a:solidFill>
                  <a:srgbClr val="2D2829"/>
                </a:solidFill>
                <a:latin typeface="Arial" panose="020B0604020202020204" pitchFamily="34" charset="0"/>
                <a:cs typeface="Arial" panose="020B0604020202020204" pitchFamily="34" charset="0"/>
              </a:rPr>
              <a:t>Förstår enstaka ord</a:t>
            </a:r>
          </a:p>
          <a:p>
            <a:r>
              <a:rPr lang="sv-SE" sz="2000">
                <a:solidFill>
                  <a:srgbClr val="2D2829"/>
                </a:solidFill>
                <a:latin typeface="Arial" panose="020B0604020202020204" pitchFamily="34" charset="0"/>
                <a:cs typeface="Arial" panose="020B0604020202020204" pitchFamily="34" charset="0"/>
              </a:rPr>
              <a:t>Pincettgrepp, tycker det är kul att försöka äta själv</a:t>
            </a:r>
          </a:p>
          <a:p>
            <a:r>
              <a:rPr lang="sv-SE" sz="2000">
                <a:solidFill>
                  <a:srgbClr val="2D2829"/>
                </a:solidFill>
                <a:latin typeface="Arial"/>
                <a:cs typeface="Arial"/>
              </a:rPr>
              <a:t>”</a:t>
            </a:r>
            <a:r>
              <a:rPr lang="sv-SE">
                <a:solidFill>
                  <a:srgbClr val="2D2829"/>
                </a:solidFill>
                <a:latin typeface="Arial"/>
                <a:cs typeface="Arial"/>
              </a:rPr>
              <a:t>Pratar</a:t>
            </a:r>
            <a:r>
              <a:rPr lang="sv-SE" sz="2000">
                <a:solidFill>
                  <a:srgbClr val="2D2829"/>
                </a:solidFill>
                <a:latin typeface="Arial"/>
                <a:cs typeface="Arial"/>
              </a:rPr>
              <a:t>” mer och mer</a:t>
            </a:r>
          </a:p>
          <a:p>
            <a:r>
              <a:rPr lang="sv-SE" sz="2000">
                <a:solidFill>
                  <a:srgbClr val="2D2829"/>
                </a:solidFill>
                <a:latin typeface="Arial" panose="020B0604020202020204" pitchFamily="34" charset="0"/>
                <a:cs typeface="Arial" panose="020B0604020202020204" pitchFamily="34" charset="0"/>
              </a:rPr>
              <a:t>Härmar gärna ljud</a:t>
            </a:r>
            <a:endParaRPr lang="sv-SE" sz="2000">
              <a:solidFill>
                <a:srgbClr val="2D2829"/>
              </a:solidFill>
              <a:effectLst/>
              <a:latin typeface="Arial" panose="020B0604020202020204" pitchFamily="34" charset="0"/>
              <a:cs typeface="Arial" panose="020B0604020202020204" pitchFamily="34" charset="0"/>
            </a:endParaRPr>
          </a:p>
          <a:p>
            <a:pPr marL="287655" indent="-287655"/>
            <a:endParaRPr lang="sv-SE">
              <a:cs typeface="Arial" panose="020B0604020202020204"/>
            </a:endParaRPr>
          </a:p>
          <a:p>
            <a:pPr marL="287655" indent="-287655"/>
            <a:endParaRPr lang="sv-SE">
              <a:highlight>
                <a:srgbClr val="FFFF00"/>
              </a:highlight>
              <a:cs typeface="Arial" panose="020B0604020202020204"/>
            </a:endParaRPr>
          </a:p>
        </p:txBody>
      </p:sp>
      <p:sp>
        <p:nvSpPr>
          <p:cNvPr id="3" name="Platshållare för datum 2"/>
          <p:cNvSpPr>
            <a:spLocks noGrp="1"/>
          </p:cNvSpPr>
          <p:nvPr>
            <p:ph type="dt" sz="half" idx="14"/>
          </p:nvPr>
        </p:nvSpPr>
        <p:spPr/>
        <p:txBody>
          <a:bodyPr/>
          <a:lstStyle/>
          <a:p>
            <a:r>
              <a:rPr lang="sv-SE"/>
              <a:t>Region Halland  │</a:t>
            </a:r>
          </a:p>
        </p:txBody>
      </p:sp>
      <p:sp>
        <p:nvSpPr>
          <p:cNvPr id="4" name="Platshållare för sidfot 3"/>
          <p:cNvSpPr>
            <a:spLocks noGrp="1"/>
          </p:cNvSpPr>
          <p:nvPr>
            <p:ph type="ftr" sz="quarter" idx="15"/>
          </p:nvPr>
        </p:nvSpPr>
        <p:spPr/>
        <p:txBody>
          <a:bodyPr/>
          <a:lstStyle/>
          <a:p>
            <a:r>
              <a:rPr lang="sv-SE" sz="1200" b="1" i="0" u="none" strike="noStrike">
                <a:solidFill>
                  <a:schemeClr val="bg1"/>
                </a:solidFill>
                <a:effectLst/>
                <a:latin typeface="Arial" panose="020B0604020202020204" pitchFamily="34" charset="0"/>
              </a:rPr>
              <a:t>Träff 7 (Barnet vid 8-9 månaders ålder)</a:t>
            </a:r>
          </a:p>
          <a:p>
            <a:endParaRPr lang="sv-SE" sz="1200" b="1">
              <a:latin typeface="Arial" panose="020B0604020202020204" pitchFamily="34" charset="0"/>
              <a:cs typeface="Arial" panose="020B0604020202020204" pitchFamily="34" charset="0"/>
            </a:endParaRPr>
          </a:p>
        </p:txBody>
      </p:sp>
      <p:sp>
        <p:nvSpPr>
          <p:cNvPr id="5" name="Platshållare för bildnummer 4"/>
          <p:cNvSpPr>
            <a:spLocks noGrp="1"/>
          </p:cNvSpPr>
          <p:nvPr>
            <p:ph type="sldNum" sz="quarter" idx="16"/>
          </p:nvPr>
        </p:nvSpPr>
        <p:spPr/>
        <p:txBody>
          <a:bodyPr/>
          <a:lstStyle/>
          <a:p>
            <a:fld id="{E8645303-2AAE-45D1-913A-B06AE6474513}" type="slidenum">
              <a:rPr lang="sv-SE" smtClean="0"/>
              <a:pPr/>
              <a:t>3</a:t>
            </a:fld>
            <a:endParaRPr lang="sv-SE"/>
          </a:p>
        </p:txBody>
      </p:sp>
      <p:pic>
        <p:nvPicPr>
          <p:cNvPr id="7" name="Platshållare för innehåll 5">
            <a:extLst>
              <a:ext uri="{FF2B5EF4-FFF2-40B4-BE49-F238E27FC236}">
                <a16:creationId xmlns:a16="http://schemas.microsoft.com/office/drawing/2014/main" id="{B7C51B68-6B88-ABB0-2DE0-FF174ABE491C}"/>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9" name="Bildobjekt 8" descr="En bild som visar clipart, tecknad serie, illustration&#10;&#10;Automatiskt genererad beskrivning">
            <a:extLst>
              <a:ext uri="{FF2B5EF4-FFF2-40B4-BE49-F238E27FC236}">
                <a16:creationId xmlns:a16="http://schemas.microsoft.com/office/drawing/2014/main" id="{DBEDB1BA-7B1D-4A38-871E-4FD5A28CC6CB}"/>
              </a:ext>
            </a:extLst>
          </p:cNvPr>
          <p:cNvPicPr>
            <a:picLocks noChangeAspect="1"/>
          </p:cNvPicPr>
          <p:nvPr/>
        </p:nvPicPr>
        <p:blipFill>
          <a:blip r:embed="rId4"/>
          <a:stretch>
            <a:fillRect/>
          </a:stretch>
        </p:blipFill>
        <p:spPr>
          <a:xfrm>
            <a:off x="7139541" y="1030799"/>
            <a:ext cx="4712117" cy="4808650"/>
          </a:xfrm>
          <a:prstGeom prst="rect">
            <a:avLst/>
          </a:prstGeom>
        </p:spPr>
      </p:pic>
    </p:spTree>
    <p:extLst>
      <p:ext uri="{BB962C8B-B14F-4D97-AF65-F5344CB8AC3E}">
        <p14:creationId xmlns:p14="http://schemas.microsoft.com/office/powerpoint/2010/main" val="323136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02BC13-4AA1-1CE5-064A-052141CD0ACA}"/>
              </a:ext>
            </a:extLst>
          </p:cNvPr>
          <p:cNvSpPr>
            <a:spLocks noGrp="1"/>
          </p:cNvSpPr>
          <p:nvPr>
            <p:ph type="title"/>
          </p:nvPr>
        </p:nvSpPr>
        <p:spPr>
          <a:xfrm>
            <a:off x="803275" y="997316"/>
            <a:ext cx="10585449" cy="747980"/>
          </a:xfrm>
        </p:spPr>
        <p:txBody>
          <a:bodyPr/>
          <a:lstStyle/>
          <a:p>
            <a:r>
              <a:rPr lang="sv-SE">
                <a:latin typeface="Arial"/>
                <a:cs typeface="Arial"/>
              </a:rPr>
              <a:t>Rädd och försiktig</a:t>
            </a:r>
            <a:br>
              <a:rPr lang="sv-SE" sz="3600">
                <a:latin typeface="Arial" panose="020B0604020202020204" pitchFamily="34" charset="0"/>
                <a:cs typeface="Arial" panose="020B0604020202020204" pitchFamily="34" charset="0"/>
              </a:rPr>
            </a:br>
            <a:endParaRPr lang="sv-SE">
              <a:cs typeface="Arial"/>
            </a:endParaRPr>
          </a:p>
        </p:txBody>
      </p:sp>
      <p:sp>
        <p:nvSpPr>
          <p:cNvPr id="4" name="Platshållare för datum 3">
            <a:extLst>
              <a:ext uri="{FF2B5EF4-FFF2-40B4-BE49-F238E27FC236}">
                <a16:creationId xmlns:a16="http://schemas.microsoft.com/office/drawing/2014/main" id="{B2F69F0B-1534-93CE-924F-3434AF29A7D6}"/>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90D4F30F-233A-577C-1F49-FC9142212BA6}"/>
              </a:ext>
            </a:extLst>
          </p:cNvPr>
          <p:cNvSpPr>
            <a:spLocks noGrp="1"/>
          </p:cNvSpPr>
          <p:nvPr>
            <p:ph type="ftr" sz="quarter" idx="15"/>
          </p:nvPr>
        </p:nvSpPr>
        <p:spPr/>
        <p:txBody>
          <a:bodyPr/>
          <a:lstStyle/>
          <a:p>
            <a:r>
              <a:rPr lang="sv-SE" i="0" u="none" strike="noStrike">
                <a:solidFill>
                  <a:schemeClr val="bg1"/>
                </a:solidFill>
                <a:effectLst/>
                <a:latin typeface="Arial" panose="020B0604020202020204" pitchFamily="34" charset="0"/>
                <a:cs typeface="Arial" panose="020B0604020202020204" pitchFamily="34" charset="0"/>
              </a:rPr>
              <a:t>T</a:t>
            </a:r>
            <a:r>
              <a:rPr lang="sv-SE" sz="1200" b="1" i="0" u="none" strike="noStrike">
                <a:solidFill>
                  <a:schemeClr val="bg1"/>
                </a:solidFill>
                <a:effectLst/>
                <a:latin typeface="Arial" panose="020B0604020202020204" pitchFamily="34" charset="0"/>
              </a:rPr>
              <a:t>räff 7 (Barnet vid 8-9 månaders ålder)</a:t>
            </a:r>
          </a:p>
          <a:p>
            <a:endParaRPr lang="sv-SE" sz="1200" b="1">
              <a:latin typeface="Arial" panose="020B0604020202020204" pitchFamily="34" charset="0"/>
              <a:cs typeface="Arial" panose="020B0604020202020204" pitchFamily="34" charset="0"/>
            </a:endParaRPr>
          </a:p>
        </p:txBody>
      </p:sp>
      <p:sp>
        <p:nvSpPr>
          <p:cNvPr id="6" name="Platshållare för bildnummer 5">
            <a:extLst>
              <a:ext uri="{FF2B5EF4-FFF2-40B4-BE49-F238E27FC236}">
                <a16:creationId xmlns:a16="http://schemas.microsoft.com/office/drawing/2014/main" id="{4FA7B824-2F3F-DCEB-89CB-065DEB3410FF}"/>
              </a:ext>
            </a:extLst>
          </p:cNvPr>
          <p:cNvSpPr>
            <a:spLocks noGrp="1"/>
          </p:cNvSpPr>
          <p:nvPr>
            <p:ph type="sldNum" sz="quarter" idx="16"/>
          </p:nvPr>
        </p:nvSpPr>
        <p:spPr/>
        <p:txBody>
          <a:bodyPr/>
          <a:lstStyle/>
          <a:p>
            <a:fld id="{E8645303-2AAE-45D1-913A-B06AE6474513}" type="slidenum">
              <a:rPr lang="sv-SE" smtClean="0"/>
              <a:pPr/>
              <a:t>4</a:t>
            </a:fld>
            <a:endParaRPr lang="sv-SE"/>
          </a:p>
        </p:txBody>
      </p:sp>
      <p:pic>
        <p:nvPicPr>
          <p:cNvPr id="7" name="Platshållare för innehåll 5">
            <a:extLst>
              <a:ext uri="{FF2B5EF4-FFF2-40B4-BE49-F238E27FC236}">
                <a16:creationId xmlns:a16="http://schemas.microsoft.com/office/drawing/2014/main" id="{D2088F13-57B2-9CEE-E673-CD5CAF4737FB}"/>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11" name="Bildobjekt 10">
            <a:extLst>
              <a:ext uri="{FF2B5EF4-FFF2-40B4-BE49-F238E27FC236}">
                <a16:creationId xmlns:a16="http://schemas.microsoft.com/office/drawing/2014/main" id="{A0EAB85E-06CC-615C-C60A-37DA61CDCCCC}"/>
              </a:ext>
            </a:extLst>
          </p:cNvPr>
          <p:cNvPicPr>
            <a:picLocks noChangeAspect="1"/>
          </p:cNvPicPr>
          <p:nvPr/>
        </p:nvPicPr>
        <p:blipFill>
          <a:blip r:embed="rId4"/>
          <a:stretch>
            <a:fillRect/>
          </a:stretch>
        </p:blipFill>
        <p:spPr>
          <a:xfrm>
            <a:off x="6891586" y="657225"/>
            <a:ext cx="5281711" cy="5203459"/>
          </a:xfrm>
          <a:prstGeom prst="rect">
            <a:avLst/>
          </a:prstGeom>
        </p:spPr>
      </p:pic>
      <p:sp>
        <p:nvSpPr>
          <p:cNvPr id="8" name="Platshållare för innehåll 5">
            <a:extLst>
              <a:ext uri="{FF2B5EF4-FFF2-40B4-BE49-F238E27FC236}">
                <a16:creationId xmlns:a16="http://schemas.microsoft.com/office/drawing/2014/main" id="{D34177D0-FD2D-52D4-01EB-B433BE0FDBD0}"/>
              </a:ext>
            </a:extLst>
          </p:cNvPr>
          <p:cNvSpPr>
            <a:spLocks noGrp="1"/>
          </p:cNvSpPr>
          <p:nvPr>
            <p:ph sz="quarter" idx="13"/>
          </p:nvPr>
        </p:nvSpPr>
        <p:spPr>
          <a:xfrm>
            <a:off x="803275" y="1781525"/>
            <a:ext cx="5292725" cy="4251353"/>
          </a:xfrm>
        </p:spPr>
        <p:txBody>
          <a:bodyPr vert="horz" lIns="0" tIns="0" rIns="0" bIns="0" rtlCol="0" anchor="t">
            <a:noAutofit/>
          </a:bodyPr>
          <a:lstStyle/>
          <a:p>
            <a:pPr marL="0" indent="0">
              <a:buNone/>
            </a:pPr>
            <a:r>
              <a:rPr lang="sv-SE" b="1">
                <a:solidFill>
                  <a:srgbClr val="000000"/>
                </a:solidFill>
                <a:latin typeface="Arial"/>
                <a:cs typeface="Arial"/>
              </a:rPr>
              <a:t>Det är olika mellan barn. En del barn blir mer påverkade än andra. </a:t>
            </a:r>
            <a:br>
              <a:rPr lang="sv-SE" b="1">
                <a:latin typeface="Arial" panose="020B0604020202020204" pitchFamily="34" charset="0"/>
                <a:cs typeface="Arial" panose="020B0604020202020204" pitchFamily="34" charset="0"/>
              </a:rPr>
            </a:br>
            <a:endParaRPr lang="sv-SE">
              <a:solidFill>
                <a:srgbClr val="000000"/>
              </a:solidFill>
              <a:latin typeface="Arial"/>
              <a:cs typeface="Arial"/>
            </a:endParaRPr>
          </a:p>
          <a:p>
            <a:pPr marL="0" indent="0">
              <a:buNone/>
            </a:pPr>
            <a:r>
              <a:rPr lang="sv-SE">
                <a:solidFill>
                  <a:srgbClr val="000000"/>
                </a:solidFill>
                <a:latin typeface="Arial"/>
                <a:cs typeface="Arial"/>
              </a:rPr>
              <a:t>Hur fungerar det för er?</a:t>
            </a:r>
            <a:endParaRPr lang="sv-SE">
              <a:solidFill>
                <a:srgbClr val="000000"/>
              </a:solidFill>
              <a:latin typeface="Arial" panose="020B0604020202020204" pitchFamily="34" charset="0"/>
              <a:cs typeface="Arial" panose="020B0604020202020204" pitchFamily="34" charset="0"/>
            </a:endParaRPr>
          </a:p>
          <a:p>
            <a:pPr marL="215900" lvl="1" indent="0">
              <a:buNone/>
            </a:pPr>
            <a:r>
              <a:rPr lang="sv-SE">
                <a:solidFill>
                  <a:srgbClr val="000000"/>
                </a:solidFill>
                <a:latin typeface="Arial"/>
                <a:cs typeface="Arial"/>
              </a:rPr>
              <a:t> - Främlingsrädsla</a:t>
            </a:r>
            <a:endParaRPr lang="sv-SE" sz="2000">
              <a:solidFill>
                <a:srgbClr val="000000"/>
              </a:solidFill>
              <a:effectLst/>
              <a:latin typeface="Arial" panose="020B0604020202020204" pitchFamily="34" charset="0"/>
              <a:cs typeface="Arial" panose="020B0604020202020204" pitchFamily="34" charset="0"/>
            </a:endParaRPr>
          </a:p>
          <a:p>
            <a:pPr marL="215900" lvl="1" indent="0">
              <a:buNone/>
            </a:pPr>
            <a:r>
              <a:rPr lang="sv-SE">
                <a:cs typeface="Arial" panose="020B0604020202020204"/>
              </a:rPr>
              <a:t> - Separationsångest</a:t>
            </a:r>
          </a:p>
          <a:p>
            <a:pPr marL="215900" lvl="1" indent="0">
              <a:buNone/>
            </a:pPr>
            <a:endParaRPr lang="sv-SE">
              <a:cs typeface="Arial" panose="020B0604020202020204"/>
            </a:endParaRPr>
          </a:p>
          <a:p>
            <a:pPr marL="215900" lvl="1" indent="0">
              <a:buNone/>
            </a:pPr>
            <a:r>
              <a:rPr lang="sv-SE" b="1">
                <a:cs typeface="Arial" panose="020B0604020202020204"/>
              </a:rPr>
              <a:t>Det kan vara jobbigt för både barn och föräldrar</a:t>
            </a:r>
          </a:p>
          <a:p>
            <a:pPr marL="287655" indent="-287655"/>
            <a:endParaRPr lang="sv-SE">
              <a:highlight>
                <a:srgbClr val="FFFF00"/>
              </a:highlight>
              <a:cs typeface="Arial" panose="020B0604020202020204"/>
            </a:endParaRPr>
          </a:p>
        </p:txBody>
      </p:sp>
    </p:spTree>
    <p:extLst>
      <p:ext uri="{BB962C8B-B14F-4D97-AF65-F5344CB8AC3E}">
        <p14:creationId xmlns:p14="http://schemas.microsoft.com/office/powerpoint/2010/main" val="4240237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43E531-A159-0332-9FC8-DE7BF424C774}"/>
              </a:ext>
            </a:extLst>
          </p:cNvPr>
          <p:cNvSpPr>
            <a:spLocks noGrp="1"/>
          </p:cNvSpPr>
          <p:nvPr>
            <p:ph type="title"/>
          </p:nvPr>
        </p:nvSpPr>
        <p:spPr/>
        <p:txBody>
          <a:bodyPr/>
          <a:lstStyle/>
          <a:p>
            <a:r>
              <a:rPr lang="sv-SE">
                <a:cs typeface="Arial"/>
              </a:rPr>
              <a:t>Mat och näring</a:t>
            </a:r>
            <a:endParaRPr lang="sv-SE"/>
          </a:p>
        </p:txBody>
      </p:sp>
    </p:spTree>
    <p:extLst>
      <p:ext uri="{BB962C8B-B14F-4D97-AF65-F5344CB8AC3E}">
        <p14:creationId xmlns:p14="http://schemas.microsoft.com/office/powerpoint/2010/main" val="2501427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A6D908-0F3F-29D2-2355-B1458D060EEA}"/>
              </a:ext>
            </a:extLst>
          </p:cNvPr>
          <p:cNvSpPr>
            <a:spLocks noGrp="1"/>
          </p:cNvSpPr>
          <p:nvPr>
            <p:ph type="title"/>
          </p:nvPr>
        </p:nvSpPr>
        <p:spPr/>
        <p:txBody>
          <a:bodyPr/>
          <a:lstStyle/>
          <a:p>
            <a:br>
              <a:rPr lang="sv-SE" sz="3600">
                <a:latin typeface="Arial" panose="020B0604020202020204" pitchFamily="34" charset="0"/>
                <a:cs typeface="Arial" panose="020B0604020202020204" pitchFamily="34" charset="0"/>
              </a:rPr>
            </a:br>
            <a:r>
              <a:rPr lang="sv-SE" sz="3600">
                <a:latin typeface="Arial" panose="020B0604020202020204" pitchFamily="34" charset="0"/>
                <a:cs typeface="Arial" panose="020B0604020202020204" pitchFamily="34" charset="0"/>
              </a:rPr>
              <a:t>Matvanor</a:t>
            </a:r>
            <a:br>
              <a:rPr lang="sv-SE" sz="3600">
                <a:latin typeface="Arial" panose="020B0604020202020204" pitchFamily="34" charset="0"/>
                <a:cs typeface="Arial" panose="020B0604020202020204" pitchFamily="34" charset="0"/>
              </a:rPr>
            </a:br>
            <a:endParaRPr lang="sv-SE"/>
          </a:p>
        </p:txBody>
      </p:sp>
      <p:sp>
        <p:nvSpPr>
          <p:cNvPr id="3" name="Platshållare för innehåll 2">
            <a:extLst>
              <a:ext uri="{FF2B5EF4-FFF2-40B4-BE49-F238E27FC236}">
                <a16:creationId xmlns:a16="http://schemas.microsoft.com/office/drawing/2014/main" id="{AF2B00D7-A0E8-437D-5A84-B4A3BB04FA4B}"/>
              </a:ext>
            </a:extLst>
          </p:cNvPr>
          <p:cNvSpPr>
            <a:spLocks noGrp="1"/>
          </p:cNvSpPr>
          <p:nvPr>
            <p:ph sz="quarter" idx="13"/>
          </p:nvPr>
        </p:nvSpPr>
        <p:spPr>
          <a:xfrm>
            <a:off x="803275" y="1665288"/>
            <a:ext cx="5902325" cy="4535488"/>
          </a:xfrm>
        </p:spPr>
        <p:txBody>
          <a:bodyPr vert="horz" lIns="0" tIns="0" rIns="0" bIns="0" rtlCol="0" anchor="t">
            <a:noAutofit/>
          </a:bodyPr>
          <a:lstStyle/>
          <a:p>
            <a:pPr marL="287655" indent="-287655"/>
            <a:r>
              <a:rPr lang="sv-SE">
                <a:solidFill>
                  <a:srgbClr val="2D2829"/>
                </a:solidFill>
                <a:latin typeface="Arial" panose="020B0604020202020204" pitchFamily="34" charset="0"/>
                <a:cs typeface="Arial" panose="020B0604020202020204" pitchFamily="34" charset="0"/>
              </a:rPr>
              <a:t>Vill äta själv – tycker det är roligt att stoppa i munnen</a:t>
            </a:r>
            <a:endParaRPr lang="sv-SE"/>
          </a:p>
          <a:p>
            <a:pPr marL="287655" indent="-287655"/>
            <a:r>
              <a:rPr lang="sv-SE">
                <a:solidFill>
                  <a:srgbClr val="2D2829"/>
                </a:solidFill>
                <a:latin typeface="Arial" panose="020B0604020202020204" pitchFamily="34" charset="0"/>
                <a:cs typeface="Arial" panose="020B0604020202020204" pitchFamily="34" charset="0"/>
              </a:rPr>
              <a:t>Små ostbitar, pasta eller små brödbitar</a:t>
            </a:r>
          </a:p>
          <a:p>
            <a:pPr marL="287655" indent="-287655"/>
            <a:r>
              <a:rPr lang="sv-SE">
                <a:solidFill>
                  <a:srgbClr val="2D2829"/>
                </a:solidFill>
                <a:latin typeface="Arial"/>
                <a:cs typeface="Arial"/>
              </a:rPr>
              <a:t>Trög mage</a:t>
            </a:r>
          </a:p>
          <a:p>
            <a:pPr marL="287655" indent="-287655"/>
            <a:r>
              <a:rPr lang="sv-SE">
                <a:solidFill>
                  <a:srgbClr val="2D2829"/>
                </a:solidFill>
                <a:latin typeface="Arial" panose="020B0604020202020204" pitchFamily="34" charset="0"/>
                <a:cs typeface="Arial" panose="020B0604020202020204" pitchFamily="34" charset="0"/>
              </a:rPr>
              <a:t>Kladda/äta själv (baby-led weaning)</a:t>
            </a:r>
          </a:p>
          <a:p>
            <a:pPr marL="287655" indent="-287655"/>
            <a:r>
              <a:rPr lang="sv-SE">
                <a:solidFill>
                  <a:srgbClr val="2D2829"/>
                </a:solidFill>
                <a:latin typeface="Arial" panose="020B0604020202020204" pitchFamily="34" charset="0"/>
                <a:cs typeface="Arial" panose="020B0604020202020204" pitchFamily="34" charset="0"/>
              </a:rPr>
              <a:t>2 lagade mål/dag</a:t>
            </a:r>
          </a:p>
          <a:p>
            <a:pPr marL="342900" indent="-342900">
              <a:buChar char="•"/>
            </a:pPr>
            <a:endParaRPr lang="sv-SE" sz="2400">
              <a:solidFill>
                <a:srgbClr val="2D2829"/>
              </a:solidFill>
              <a:highlight>
                <a:srgbClr val="FFFF00"/>
              </a:highlight>
              <a:cs typeface="Arial"/>
            </a:endParaRPr>
          </a:p>
          <a:p>
            <a:pPr marL="287655" indent="-287655"/>
            <a:endParaRPr lang="sv-SE">
              <a:cs typeface="Arial" panose="020B0604020202020204"/>
            </a:endParaRPr>
          </a:p>
        </p:txBody>
      </p:sp>
      <p:sp>
        <p:nvSpPr>
          <p:cNvPr id="4" name="Platshållare för datum 3">
            <a:extLst>
              <a:ext uri="{FF2B5EF4-FFF2-40B4-BE49-F238E27FC236}">
                <a16:creationId xmlns:a16="http://schemas.microsoft.com/office/drawing/2014/main" id="{9ADD4EDA-DD4B-06AF-11A1-43A594CAED73}"/>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498DDE27-6EF5-8155-53BA-E756701014D7}"/>
              </a:ext>
            </a:extLst>
          </p:cNvPr>
          <p:cNvSpPr>
            <a:spLocks noGrp="1"/>
          </p:cNvSpPr>
          <p:nvPr>
            <p:ph type="ftr" sz="quarter" idx="15"/>
          </p:nvPr>
        </p:nvSpPr>
        <p:spPr/>
        <p:txBody>
          <a:bodyPr/>
          <a:lstStyle/>
          <a:p>
            <a:r>
              <a:rPr lang="sv-SE" sz="1200" b="1" i="0" u="none" strike="noStrike">
                <a:solidFill>
                  <a:schemeClr val="bg1"/>
                </a:solidFill>
                <a:effectLst/>
                <a:latin typeface="Arial" panose="020B0604020202020204" pitchFamily="34" charset="0"/>
              </a:rPr>
              <a:t>Träff 7 (Barnet vid 8-9 månaders ålder)</a:t>
            </a:r>
          </a:p>
        </p:txBody>
      </p:sp>
      <p:sp>
        <p:nvSpPr>
          <p:cNvPr id="6" name="Platshållare för bildnummer 5">
            <a:extLst>
              <a:ext uri="{FF2B5EF4-FFF2-40B4-BE49-F238E27FC236}">
                <a16:creationId xmlns:a16="http://schemas.microsoft.com/office/drawing/2014/main" id="{263664C6-87D3-C1A5-E449-F4B2C254938E}"/>
              </a:ext>
            </a:extLst>
          </p:cNvPr>
          <p:cNvSpPr>
            <a:spLocks noGrp="1"/>
          </p:cNvSpPr>
          <p:nvPr>
            <p:ph type="sldNum" sz="quarter" idx="16"/>
          </p:nvPr>
        </p:nvSpPr>
        <p:spPr/>
        <p:txBody>
          <a:bodyPr/>
          <a:lstStyle/>
          <a:p>
            <a:fld id="{E8645303-2AAE-45D1-913A-B06AE6474513}" type="slidenum">
              <a:rPr lang="sv-SE" smtClean="0"/>
              <a:pPr/>
              <a:t>6</a:t>
            </a:fld>
            <a:endParaRPr lang="sv-SE"/>
          </a:p>
        </p:txBody>
      </p:sp>
      <p:pic>
        <p:nvPicPr>
          <p:cNvPr id="7" name="Platshållare för innehåll 5">
            <a:extLst>
              <a:ext uri="{FF2B5EF4-FFF2-40B4-BE49-F238E27FC236}">
                <a16:creationId xmlns:a16="http://schemas.microsoft.com/office/drawing/2014/main" id="{7247E783-32E4-9262-D73D-A290E35F0FCF}"/>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9" name="Bildobjekt 8" descr="En bild som visar text, toalett&#10;&#10;Automatiskt genererad beskrivning">
            <a:extLst>
              <a:ext uri="{FF2B5EF4-FFF2-40B4-BE49-F238E27FC236}">
                <a16:creationId xmlns:a16="http://schemas.microsoft.com/office/drawing/2014/main" id="{47684C90-C33C-407C-483B-38CB3B84A3E8}"/>
              </a:ext>
            </a:extLst>
          </p:cNvPr>
          <p:cNvPicPr>
            <a:picLocks noChangeAspect="1"/>
          </p:cNvPicPr>
          <p:nvPr/>
        </p:nvPicPr>
        <p:blipFill>
          <a:blip r:embed="rId4"/>
          <a:stretch>
            <a:fillRect/>
          </a:stretch>
        </p:blipFill>
        <p:spPr>
          <a:xfrm>
            <a:off x="7064405" y="864530"/>
            <a:ext cx="5127595" cy="5128939"/>
          </a:xfrm>
          <a:prstGeom prst="rect">
            <a:avLst/>
          </a:prstGeom>
        </p:spPr>
      </p:pic>
    </p:spTree>
    <p:extLst>
      <p:ext uri="{BB962C8B-B14F-4D97-AF65-F5344CB8AC3E}">
        <p14:creationId xmlns:p14="http://schemas.microsoft.com/office/powerpoint/2010/main" val="161844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A1B1FD-6704-8B38-4BFD-8B9F5536B89D}"/>
              </a:ext>
            </a:extLst>
          </p:cNvPr>
          <p:cNvSpPr>
            <a:spLocks noGrp="1"/>
          </p:cNvSpPr>
          <p:nvPr>
            <p:ph type="title"/>
          </p:nvPr>
        </p:nvSpPr>
        <p:spPr/>
        <p:txBody>
          <a:bodyPr/>
          <a:lstStyle/>
          <a:p>
            <a:r>
              <a:rPr lang="sv-SE">
                <a:cs typeface="Arial"/>
              </a:rPr>
              <a:t>Barnsäkerhet</a:t>
            </a:r>
            <a:endParaRPr lang="sv-SE"/>
          </a:p>
        </p:txBody>
      </p:sp>
    </p:spTree>
    <p:extLst>
      <p:ext uri="{BB962C8B-B14F-4D97-AF65-F5344CB8AC3E}">
        <p14:creationId xmlns:p14="http://schemas.microsoft.com/office/powerpoint/2010/main" val="3929681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79AFE5-A7D3-EC2B-3B32-07B5EF78E666}"/>
              </a:ext>
            </a:extLst>
          </p:cNvPr>
          <p:cNvSpPr>
            <a:spLocks noGrp="1"/>
          </p:cNvSpPr>
          <p:nvPr>
            <p:ph type="title"/>
          </p:nvPr>
        </p:nvSpPr>
        <p:spPr/>
        <p:txBody>
          <a:bodyPr/>
          <a:lstStyle/>
          <a:p>
            <a:br>
              <a:rPr lang="sv-SE" sz="3600">
                <a:latin typeface="Arial" panose="020B0604020202020204" pitchFamily="34" charset="0"/>
                <a:cs typeface="Arial" panose="020B0604020202020204" pitchFamily="34" charset="0"/>
              </a:rPr>
            </a:br>
            <a:r>
              <a:rPr lang="sv-SE" sz="3600">
                <a:latin typeface="Arial" panose="020B0604020202020204" pitchFamily="34" charset="0"/>
                <a:cs typeface="Arial" panose="020B0604020202020204" pitchFamily="34" charset="0"/>
              </a:rPr>
              <a:t>Barnsäkerhet</a:t>
            </a:r>
            <a:br>
              <a:rPr lang="sv-SE" sz="3600">
                <a:latin typeface="Arial" panose="020B0604020202020204" pitchFamily="34" charset="0"/>
                <a:cs typeface="Arial" panose="020B0604020202020204" pitchFamily="34" charset="0"/>
              </a:rPr>
            </a:br>
            <a:endParaRPr lang="sv-SE"/>
          </a:p>
        </p:txBody>
      </p:sp>
      <p:sp>
        <p:nvSpPr>
          <p:cNvPr id="3" name="Platshållare för innehåll 2">
            <a:extLst>
              <a:ext uri="{FF2B5EF4-FFF2-40B4-BE49-F238E27FC236}">
                <a16:creationId xmlns:a16="http://schemas.microsoft.com/office/drawing/2014/main" id="{A47F2FE7-E811-ED0E-0BC4-5C4D8D9E89E0}"/>
              </a:ext>
            </a:extLst>
          </p:cNvPr>
          <p:cNvSpPr>
            <a:spLocks noGrp="1"/>
          </p:cNvSpPr>
          <p:nvPr>
            <p:ph sz="quarter" idx="13"/>
          </p:nvPr>
        </p:nvSpPr>
        <p:spPr>
          <a:xfrm>
            <a:off x="803275" y="1665288"/>
            <a:ext cx="5683800" cy="4535488"/>
          </a:xfrm>
        </p:spPr>
        <p:txBody>
          <a:bodyPr vert="horz" lIns="0" tIns="0" rIns="0" bIns="0" rtlCol="0" anchor="t">
            <a:noAutofit/>
          </a:bodyPr>
          <a:lstStyle/>
          <a:p>
            <a:r>
              <a:rPr lang="sv-SE">
                <a:solidFill>
                  <a:srgbClr val="353535"/>
                </a:solidFill>
                <a:ea typeface="+mn-lt"/>
                <a:cs typeface="+mn-lt"/>
              </a:rPr>
              <a:t>Ibland går utvecklingen snabbt. Det gäller att hänga med.</a:t>
            </a:r>
            <a:endParaRPr lang="sv-SE">
              <a:solidFill>
                <a:srgbClr val="2D2829"/>
              </a:solidFill>
              <a:latin typeface="Arial"/>
              <a:cs typeface="Arial"/>
            </a:endParaRPr>
          </a:p>
          <a:p>
            <a:r>
              <a:rPr lang="sv-SE" sz="2000">
                <a:solidFill>
                  <a:srgbClr val="2D2829"/>
                </a:solidFill>
                <a:latin typeface="Arial"/>
                <a:cs typeface="Arial"/>
              </a:rPr>
              <a:t>Babywalkers – det är bäst om barnet får ligga på golvet, träna, rulla runt</a:t>
            </a:r>
            <a:endParaRPr lang="sv-SE">
              <a:latin typeface="Arial"/>
              <a:cs typeface="Arial"/>
            </a:endParaRPr>
          </a:p>
          <a:p>
            <a:r>
              <a:rPr lang="sv-SE" sz="2000">
                <a:solidFill>
                  <a:srgbClr val="2D2829"/>
                </a:solidFill>
                <a:latin typeface="Arial" panose="020B0604020202020204" pitchFamily="34" charset="0"/>
                <a:cs typeface="Arial" panose="020B0604020202020204" pitchFamily="34" charset="0"/>
              </a:rPr>
              <a:t>Det är många olyckor med babywalkers</a:t>
            </a:r>
            <a:endParaRPr lang="sv-SE" sz="2000">
              <a:solidFill>
                <a:srgbClr val="2D2829"/>
              </a:solidFill>
              <a:effectLst/>
              <a:latin typeface="Arial" panose="020B0604020202020204" pitchFamily="34" charset="0"/>
              <a:cs typeface="Arial" panose="020B0604020202020204" pitchFamily="34" charset="0"/>
            </a:endParaRPr>
          </a:p>
          <a:p>
            <a:r>
              <a:rPr lang="sv-SE">
                <a:solidFill>
                  <a:srgbClr val="2D2829"/>
                </a:solidFill>
                <a:cs typeface="Arial"/>
              </a:rPr>
              <a:t>Egen säng med höga kanter</a:t>
            </a:r>
          </a:p>
          <a:p>
            <a:r>
              <a:rPr lang="sv-SE">
                <a:solidFill>
                  <a:srgbClr val="2D2829"/>
                </a:solidFill>
                <a:cs typeface="Arial"/>
              </a:rPr>
              <a:t>Brännskador, varma drycker</a:t>
            </a:r>
          </a:p>
          <a:p>
            <a:r>
              <a:rPr lang="sv-SE">
                <a:solidFill>
                  <a:srgbClr val="2D2829"/>
                </a:solidFill>
                <a:cs typeface="Arial"/>
              </a:rPr>
              <a:t>Sladdar på golvet, som man kan dra i</a:t>
            </a:r>
          </a:p>
          <a:p>
            <a:r>
              <a:rPr lang="sv-SE">
                <a:solidFill>
                  <a:srgbClr val="2D2829"/>
                </a:solidFill>
                <a:cs typeface="Arial"/>
              </a:rPr>
              <a:t>Välj leksaker efter ålder</a:t>
            </a:r>
            <a:endParaRPr lang="sv-SE"/>
          </a:p>
          <a:p>
            <a:pPr marL="342900" indent="-342900">
              <a:buChar char="•"/>
            </a:pPr>
            <a:endParaRPr lang="sv-SE">
              <a:solidFill>
                <a:srgbClr val="2D2829"/>
              </a:solidFill>
              <a:cs typeface="Arial" panose="020B0604020202020204"/>
            </a:endParaRPr>
          </a:p>
          <a:p>
            <a:pPr marL="342900" indent="-342900">
              <a:buChar char="•"/>
            </a:pPr>
            <a:endParaRPr lang="sv-SE">
              <a:solidFill>
                <a:srgbClr val="2D2829"/>
              </a:solidFill>
              <a:cs typeface="Arial" panose="020B0604020202020204"/>
            </a:endParaRPr>
          </a:p>
          <a:p>
            <a:pPr marL="342900" indent="-342900">
              <a:buChar char="•"/>
            </a:pPr>
            <a:endParaRPr lang="sv-SE">
              <a:solidFill>
                <a:srgbClr val="2D2829"/>
              </a:solidFill>
              <a:highlight>
                <a:srgbClr val="FFFF00"/>
              </a:highlight>
              <a:cs typeface="Arial" panose="020B0604020202020204"/>
            </a:endParaRPr>
          </a:p>
          <a:p>
            <a:pPr marL="287655" indent="-287655"/>
            <a:endParaRPr lang="sv-SE">
              <a:cs typeface="Arial" panose="020B0604020202020204"/>
            </a:endParaRPr>
          </a:p>
        </p:txBody>
      </p:sp>
      <p:sp>
        <p:nvSpPr>
          <p:cNvPr id="4" name="Platshållare för datum 3">
            <a:extLst>
              <a:ext uri="{FF2B5EF4-FFF2-40B4-BE49-F238E27FC236}">
                <a16:creationId xmlns:a16="http://schemas.microsoft.com/office/drawing/2014/main" id="{6657A89D-890C-9132-63B5-BAB6EF36F8C7}"/>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5FA2514E-2207-2001-6481-9CEFE9663184}"/>
              </a:ext>
            </a:extLst>
          </p:cNvPr>
          <p:cNvSpPr>
            <a:spLocks noGrp="1"/>
          </p:cNvSpPr>
          <p:nvPr>
            <p:ph type="ftr" sz="quarter" idx="15"/>
          </p:nvPr>
        </p:nvSpPr>
        <p:spPr/>
        <p:txBody>
          <a:bodyPr/>
          <a:lstStyle/>
          <a:p>
            <a:r>
              <a:rPr lang="sv-SE" sz="1200" b="1" i="0" u="none" strike="noStrike">
                <a:solidFill>
                  <a:schemeClr val="bg1"/>
                </a:solidFill>
                <a:effectLst/>
                <a:latin typeface="Arial" panose="020B0604020202020204" pitchFamily="34" charset="0"/>
              </a:rPr>
              <a:t>Träff 7 (Barnet vid 8-9 månaders ålder)</a:t>
            </a:r>
          </a:p>
        </p:txBody>
      </p:sp>
      <p:sp>
        <p:nvSpPr>
          <p:cNvPr id="6" name="Platshållare för bildnummer 5">
            <a:extLst>
              <a:ext uri="{FF2B5EF4-FFF2-40B4-BE49-F238E27FC236}">
                <a16:creationId xmlns:a16="http://schemas.microsoft.com/office/drawing/2014/main" id="{7612A6AA-ED3E-2680-4511-09BBD1BFF0D0}"/>
              </a:ext>
            </a:extLst>
          </p:cNvPr>
          <p:cNvSpPr>
            <a:spLocks noGrp="1"/>
          </p:cNvSpPr>
          <p:nvPr>
            <p:ph type="sldNum" sz="quarter" idx="16"/>
          </p:nvPr>
        </p:nvSpPr>
        <p:spPr/>
        <p:txBody>
          <a:bodyPr/>
          <a:lstStyle/>
          <a:p>
            <a:fld id="{E8645303-2AAE-45D1-913A-B06AE6474513}" type="slidenum">
              <a:rPr lang="sv-SE" smtClean="0"/>
              <a:pPr/>
              <a:t>8</a:t>
            </a:fld>
            <a:endParaRPr lang="sv-SE"/>
          </a:p>
        </p:txBody>
      </p:sp>
      <p:pic>
        <p:nvPicPr>
          <p:cNvPr id="7" name="Platshållare för innehåll 5">
            <a:extLst>
              <a:ext uri="{FF2B5EF4-FFF2-40B4-BE49-F238E27FC236}">
                <a16:creationId xmlns:a16="http://schemas.microsoft.com/office/drawing/2014/main" id="{5D6ADBE5-21ED-8093-0D55-34F17FEA123C}"/>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9" name="Bildobjekt 8" descr="En bild som visar text, vektorgrafik, siluett&#10;&#10;Automatiskt genererad beskrivning">
            <a:extLst>
              <a:ext uri="{FF2B5EF4-FFF2-40B4-BE49-F238E27FC236}">
                <a16:creationId xmlns:a16="http://schemas.microsoft.com/office/drawing/2014/main" id="{81A00BBC-A38B-68A8-8485-C547AAEBC3E5}"/>
              </a:ext>
            </a:extLst>
          </p:cNvPr>
          <p:cNvPicPr>
            <a:picLocks noChangeAspect="1"/>
          </p:cNvPicPr>
          <p:nvPr/>
        </p:nvPicPr>
        <p:blipFill>
          <a:blip r:embed="rId4"/>
          <a:stretch>
            <a:fillRect/>
          </a:stretch>
        </p:blipFill>
        <p:spPr>
          <a:xfrm>
            <a:off x="7140386" y="1116974"/>
            <a:ext cx="4724958" cy="4624051"/>
          </a:xfrm>
          <a:prstGeom prst="rect">
            <a:avLst/>
          </a:prstGeom>
        </p:spPr>
      </p:pic>
    </p:spTree>
    <p:extLst>
      <p:ext uri="{BB962C8B-B14F-4D97-AF65-F5344CB8AC3E}">
        <p14:creationId xmlns:p14="http://schemas.microsoft.com/office/powerpoint/2010/main" val="3855174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85E523-8C0E-A06D-DD77-1E53D44DC857}"/>
              </a:ext>
            </a:extLst>
          </p:cNvPr>
          <p:cNvSpPr>
            <a:spLocks noGrp="1"/>
          </p:cNvSpPr>
          <p:nvPr>
            <p:ph type="title"/>
          </p:nvPr>
        </p:nvSpPr>
        <p:spPr/>
        <p:txBody>
          <a:bodyPr/>
          <a:lstStyle/>
          <a:p>
            <a:r>
              <a:rPr lang="sv-SE">
                <a:cs typeface="Arial"/>
              </a:rPr>
              <a:t>Språkutveckling</a:t>
            </a:r>
            <a:endParaRPr lang="sv-SE"/>
          </a:p>
        </p:txBody>
      </p:sp>
    </p:spTree>
    <p:extLst>
      <p:ext uri="{BB962C8B-B14F-4D97-AF65-F5344CB8AC3E}">
        <p14:creationId xmlns:p14="http://schemas.microsoft.com/office/powerpoint/2010/main" val="1969850702"/>
      </p:ext>
    </p:extLst>
  </p:cSld>
  <p:clrMapOvr>
    <a:masterClrMapping/>
  </p:clrMapOvr>
</p:sld>
</file>

<file path=ppt/theme/theme1.xml><?xml version="1.0" encoding="utf-8"?>
<a:theme xmlns:a="http://schemas.openxmlformats.org/drawingml/2006/main" name="Region Halland - blå">
  <a:themeElements>
    <a:clrScheme name="Region Halland">
      <a:dk1>
        <a:sysClr val="windowText" lastClr="000000"/>
      </a:dk1>
      <a:lt1>
        <a:sysClr val="window" lastClr="FFFFFF"/>
      </a:lt1>
      <a:dk2>
        <a:srgbClr val="00495D"/>
      </a:dk2>
      <a:lt2>
        <a:srgbClr val="F8F8F8"/>
      </a:lt2>
      <a:accent1>
        <a:srgbClr val="006858"/>
      </a:accent1>
      <a:accent2>
        <a:srgbClr val="A3D8E7"/>
      </a:accent2>
      <a:accent3>
        <a:srgbClr val="20AC6C"/>
      </a:accent3>
      <a:accent4>
        <a:srgbClr val="D8E69C"/>
      </a:accent4>
      <a:accent5>
        <a:srgbClr val="28B3C7"/>
      </a:accent5>
      <a:accent6>
        <a:srgbClr val="82CD9E"/>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 Halland övergripande grön 1.potx" id="{5A53984A-57E5-4F00-A7E5-DEBF6A89DF1E}" vid="{D5A23AD4-D196-49A1-A1F0-23378E62710B}"/>
    </a:ext>
  </a:extLst>
</a:theme>
</file>

<file path=ppt/theme/theme2.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aca76a1-3f33-40bf-8cb3-bdb1b1883aa0">
      <Terms xmlns="http://schemas.microsoft.com/office/infopath/2007/PartnerControls"/>
    </lcf76f155ced4ddcb4097134ff3c332f>
    <TaxCatchAll xmlns="b9a696d2-266f-4249-9d07-50844a09d3f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3FF36D314662A438BFCAFF324EB8932" ma:contentTypeVersion="18" ma:contentTypeDescription="Skapa ett nytt dokument." ma:contentTypeScope="" ma:versionID="2e36fb7e7c03d2c7b448c6f352eb8f48">
  <xsd:schema xmlns:xsd="http://www.w3.org/2001/XMLSchema" xmlns:xs="http://www.w3.org/2001/XMLSchema" xmlns:p="http://schemas.microsoft.com/office/2006/metadata/properties" xmlns:ns2="8aca76a1-3f33-40bf-8cb3-bdb1b1883aa0" xmlns:ns3="b9a696d2-266f-4249-9d07-50844a09d3f2" targetNamespace="http://schemas.microsoft.com/office/2006/metadata/properties" ma:root="true" ma:fieldsID="94505da51614eed12ba737aabfe89ea2" ns2:_="" ns3:_="">
    <xsd:import namespace="8aca76a1-3f33-40bf-8cb3-bdb1b1883aa0"/>
    <xsd:import namespace="b9a696d2-266f-4249-9d07-50844a09d3f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Location"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ca76a1-3f33-40bf-8cb3-bdb1b1883a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e2b25a3c-5420-47fb-901f-1f2eddde8d0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a696d2-266f-4249-9d07-50844a09d3f2"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05830bec-7dd7-49bb-bab1-cf8c0bd1daea}" ma:internalName="TaxCatchAll" ma:showField="CatchAllData" ma:web="b9a696d2-266f-4249-9d07-50844a09d3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914793-909B-4EF2-AF2D-D496FAEF4C4D}">
  <ds:schemaRefs>
    <ds:schemaRef ds:uri="40ce895f-69b1-464d-89e3-5b225fcdd2ad"/>
    <ds:schemaRef ds:uri="8aca76a1-3f33-40bf-8cb3-bdb1b1883aa0"/>
    <ds:schemaRef ds:uri="b9a696d2-266f-4249-9d07-50844a09d3f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BD63A97-6915-4C41-BA3C-BE9064C442C5}">
  <ds:schemaRefs>
    <ds:schemaRef ds:uri="8aca76a1-3f33-40bf-8cb3-bdb1b1883aa0"/>
    <ds:schemaRef ds:uri="b9a696d2-266f-4249-9d07-50844a09d3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34810F0-667A-4FF4-BC8A-F4D3F26059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Region Halland - blå</Template>
  <Application>Microsoft Office PowerPoint</Application>
  <PresentationFormat>Widescreen</PresentationFormat>
  <Slides>18</Slides>
  <Notes>13</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Region Halland - blå</vt:lpstr>
      <vt:lpstr>Välkommen till barnhälsovårdens föräldragruppsverksamhet   </vt:lpstr>
      <vt:lpstr>Barnets språk och lek </vt:lpstr>
      <vt:lpstr> Det kompetenta barnet </vt:lpstr>
      <vt:lpstr>Rädd och försiktig </vt:lpstr>
      <vt:lpstr>Mat och näring</vt:lpstr>
      <vt:lpstr> Matvanor </vt:lpstr>
      <vt:lpstr>Barnsäkerhet</vt:lpstr>
      <vt:lpstr> Barnsäkerhet </vt:lpstr>
      <vt:lpstr>Språkutveckling</vt:lpstr>
      <vt:lpstr> Språkutveckling </vt:lpstr>
      <vt:lpstr> Skärmtid </vt:lpstr>
      <vt:lpstr>Lek och samvaro</vt:lpstr>
      <vt:lpstr> Lek med kastruller och bunkar</vt:lpstr>
      <vt:lpstr>Utelek, sandlåda </vt:lpstr>
      <vt:lpstr>Övrig information och råd</vt:lpstr>
      <vt:lpstr>Vaccinationer under barnets  första fem levnadsår</vt:lpstr>
      <vt:lpstr>Råd om vård dygnet runt</vt:lpstr>
      <vt:lpstr>Producerat av regionkontorets strategiska barnhälsovård 2023  Gerd Almquist-Tangen, barnhälsovårdsstrateg Regionkontoret, gerd.almquist-tangen@regionhalland.se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Sutt Stawreberg Sandra RK</dc:creator>
  <cp:keywords>class='Open'</cp:keywords>
  <cp:revision>33</cp:revision>
  <dcterms:created xsi:type="dcterms:W3CDTF">2023-05-23T07:17:52Z</dcterms:created>
  <dcterms:modified xsi:type="dcterms:W3CDTF">2024-04-23T12:37:22Z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0x01010063FF36D314662A438BFCAFF324EB8932</vt:lpwstr>
  </property>
  <property fmtid="{D5CDD505-2E9C-101B-9397-08002B2CF9AE}" pid="3" name="Order">
    <vt:r8>292000</vt:r8>
  </property>
  <property fmtid="{D5CDD505-2E9C-101B-9397-08002B2CF9AE}" pid="4" name="MediaServiceImageTags">
    <vt:lpwstr/>
  </property>
</Properties>
</file>