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5"/>
  </p:notesMasterIdLst>
  <p:handoutMasterIdLst>
    <p:handoutMasterId r:id="rId26"/>
  </p:handoutMasterIdLst>
  <p:sldIdLst>
    <p:sldId id="336" r:id="rId5"/>
    <p:sldId id="301" r:id="rId6"/>
    <p:sldId id="313" r:id="rId7"/>
    <p:sldId id="321" r:id="rId8"/>
    <p:sldId id="320" r:id="rId9"/>
    <p:sldId id="323" r:id="rId10"/>
    <p:sldId id="322" r:id="rId11"/>
    <p:sldId id="325" r:id="rId12"/>
    <p:sldId id="324" r:id="rId13"/>
    <p:sldId id="329" r:id="rId14"/>
    <p:sldId id="328" r:id="rId15"/>
    <p:sldId id="327" r:id="rId16"/>
    <p:sldId id="314" r:id="rId17"/>
    <p:sldId id="302" r:id="rId18"/>
    <p:sldId id="316" r:id="rId19"/>
    <p:sldId id="304" r:id="rId20"/>
    <p:sldId id="310" r:id="rId21"/>
    <p:sldId id="271" r:id="rId22"/>
    <p:sldId id="331" r:id="rId23"/>
    <p:sldId id="33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01"/>
            <p14:sldId id="313"/>
            <p14:sldId id="321"/>
            <p14:sldId id="320"/>
            <p14:sldId id="323"/>
            <p14:sldId id="322"/>
            <p14:sldId id="325"/>
            <p14:sldId id="324"/>
            <p14:sldId id="329"/>
            <p14:sldId id="328"/>
            <p14:sldId id="327"/>
            <p14:sldId id="314"/>
            <p14:sldId id="302"/>
            <p14:sldId id="316"/>
            <p14:sldId id="304"/>
            <p14:sldId id="310"/>
            <p14:sldId id="271"/>
            <p14:sldId id="331"/>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7838F-EEA8-6F2A-4E19-F78E535D798B}" v="8" dt="2024-04-23T12:38:29.06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7F9E1E04-7FD2-5EDB-7FCD-F714F312FC19}"/>
    <pc:docChg chg="modSld">
      <pc:chgData name="Widaeus Åsa RK" userId="S::asa.widaeus@regionhalland.se::16aa7ccb-31c9-4e67-a84e-09b7f8a0d0e1" providerId="AD" clId="Web-{7F9E1E04-7FD2-5EDB-7FCD-F714F312FC19}" dt="2024-04-12T07:53:33.888" v="190" actId="20577"/>
      <pc:docMkLst>
        <pc:docMk/>
      </pc:docMkLst>
      <pc:sldChg chg="delSp modSp">
        <pc:chgData name="Widaeus Åsa RK" userId="S::asa.widaeus@regionhalland.se::16aa7ccb-31c9-4e67-a84e-09b7f8a0d0e1" providerId="AD" clId="Web-{7F9E1E04-7FD2-5EDB-7FCD-F714F312FC19}" dt="2024-04-12T07:36:29.673" v="34"/>
        <pc:sldMkLst>
          <pc:docMk/>
          <pc:sldMk cId="1011108490" sldId="301"/>
        </pc:sldMkLst>
        <pc:spChg chg="mod">
          <ac:chgData name="Widaeus Åsa RK" userId="S::asa.widaeus@regionhalland.se::16aa7ccb-31c9-4e67-a84e-09b7f8a0d0e1" providerId="AD" clId="Web-{7F9E1E04-7FD2-5EDB-7FCD-F714F312FC19}" dt="2024-04-12T07:36:24.439" v="33" actId="20577"/>
          <ac:spMkLst>
            <pc:docMk/>
            <pc:sldMk cId="1011108490" sldId="301"/>
            <ac:spMk id="2" creationId="{F9FE82C5-9F0F-0D46-CD4F-462694D2CCCA}"/>
          </ac:spMkLst>
        </pc:spChg>
        <pc:spChg chg="del">
          <ac:chgData name="Widaeus Åsa RK" userId="S::asa.widaeus@regionhalland.se::16aa7ccb-31c9-4e67-a84e-09b7f8a0d0e1" providerId="AD" clId="Web-{7F9E1E04-7FD2-5EDB-7FCD-F714F312FC19}" dt="2024-04-12T07:36:29.673" v="34"/>
          <ac:spMkLst>
            <pc:docMk/>
            <pc:sldMk cId="1011108490" sldId="301"/>
            <ac:spMk id="7" creationId="{D2C0D28F-3CB5-59E8-CE9D-0060B5271884}"/>
          </ac:spMkLst>
        </pc:spChg>
      </pc:sldChg>
      <pc:sldChg chg="modSp">
        <pc:chgData name="Widaeus Åsa RK" userId="S::asa.widaeus@regionhalland.se::16aa7ccb-31c9-4e67-a84e-09b7f8a0d0e1" providerId="AD" clId="Web-{7F9E1E04-7FD2-5EDB-7FCD-F714F312FC19}" dt="2024-04-12T07:53:33.888" v="190" actId="20577"/>
        <pc:sldMkLst>
          <pc:docMk/>
          <pc:sldMk cId="687782475" sldId="302"/>
        </pc:sldMkLst>
        <pc:spChg chg="mod">
          <ac:chgData name="Widaeus Åsa RK" userId="S::asa.widaeus@regionhalland.se::16aa7ccb-31c9-4e67-a84e-09b7f8a0d0e1" providerId="AD" clId="Web-{7F9E1E04-7FD2-5EDB-7FCD-F714F312FC19}" dt="2024-04-12T07:53:33.888" v="190" actId="20577"/>
          <ac:spMkLst>
            <pc:docMk/>
            <pc:sldMk cId="687782475" sldId="302"/>
            <ac:spMk id="3" creationId="{01247A69-596C-7C3F-59D3-41C3BF1B37F1}"/>
          </ac:spMkLst>
        </pc:spChg>
      </pc:sldChg>
      <pc:sldChg chg="modSp">
        <pc:chgData name="Widaeus Åsa RK" userId="S::asa.widaeus@regionhalland.se::16aa7ccb-31c9-4e67-a84e-09b7f8a0d0e1" providerId="AD" clId="Web-{7F9E1E04-7FD2-5EDB-7FCD-F714F312FC19}" dt="2024-04-12T07:43:06.365" v="80" actId="20577"/>
        <pc:sldMkLst>
          <pc:docMk/>
          <pc:sldMk cId="4008127805" sldId="322"/>
        </pc:sldMkLst>
        <pc:spChg chg="mod">
          <ac:chgData name="Widaeus Åsa RK" userId="S::asa.widaeus@regionhalland.se::16aa7ccb-31c9-4e67-a84e-09b7f8a0d0e1" providerId="AD" clId="Web-{7F9E1E04-7FD2-5EDB-7FCD-F714F312FC19}" dt="2024-04-12T07:43:06.365" v="80" actId="20577"/>
          <ac:spMkLst>
            <pc:docMk/>
            <pc:sldMk cId="4008127805" sldId="322"/>
            <ac:spMk id="3" creationId="{C99182F2-5C01-7F9B-8946-C378E371653E}"/>
          </ac:spMkLst>
        </pc:spChg>
      </pc:sldChg>
      <pc:sldChg chg="modSp">
        <pc:chgData name="Widaeus Åsa RK" userId="S::asa.widaeus@regionhalland.se::16aa7ccb-31c9-4e67-a84e-09b7f8a0d0e1" providerId="AD" clId="Web-{7F9E1E04-7FD2-5EDB-7FCD-F714F312FC19}" dt="2024-04-12T07:47:11.290" v="128" actId="20577"/>
        <pc:sldMkLst>
          <pc:docMk/>
          <pc:sldMk cId="476816242" sldId="324"/>
        </pc:sldMkLst>
        <pc:spChg chg="mod">
          <ac:chgData name="Widaeus Åsa RK" userId="S::asa.widaeus@regionhalland.se::16aa7ccb-31c9-4e67-a84e-09b7f8a0d0e1" providerId="AD" clId="Web-{7F9E1E04-7FD2-5EDB-7FCD-F714F312FC19}" dt="2024-04-12T07:47:11.290" v="128" actId="20577"/>
          <ac:spMkLst>
            <pc:docMk/>
            <pc:sldMk cId="476816242" sldId="324"/>
            <ac:spMk id="3" creationId="{2368D852-8D36-CDFB-3718-CA8ED180D2F2}"/>
          </ac:spMkLst>
        </pc:spChg>
      </pc:sldChg>
      <pc:sldChg chg="modSp">
        <pc:chgData name="Widaeus Åsa RK" userId="S::asa.widaeus@regionhalland.se::16aa7ccb-31c9-4e67-a84e-09b7f8a0d0e1" providerId="AD" clId="Web-{7F9E1E04-7FD2-5EDB-7FCD-F714F312FC19}" dt="2024-04-12T07:50:00.057" v="169" actId="20577"/>
        <pc:sldMkLst>
          <pc:docMk/>
          <pc:sldMk cId="2033884451" sldId="327"/>
        </pc:sldMkLst>
        <pc:spChg chg="mod">
          <ac:chgData name="Widaeus Åsa RK" userId="S::asa.widaeus@regionhalland.se::16aa7ccb-31c9-4e67-a84e-09b7f8a0d0e1" providerId="AD" clId="Web-{7F9E1E04-7FD2-5EDB-7FCD-F714F312FC19}" dt="2024-04-12T07:50:00.057" v="169" actId="20577"/>
          <ac:spMkLst>
            <pc:docMk/>
            <pc:sldMk cId="2033884451" sldId="327"/>
            <ac:spMk id="3" creationId="{6CDFC1C3-781A-8476-BE62-3812F94FB017}"/>
          </ac:spMkLst>
        </pc:spChg>
      </pc:sldChg>
    </pc:docChg>
  </pc:docChgLst>
  <pc:docChgLst>
    <pc:chgData name="Lidman Katarina RK" userId="S::katarina.lidman@regionhalland.se::b38f516a-1c18-42cd-9274-06a8a21be50f" providerId="AD" clId="Web-{B541F045-D0DC-4186-BF15-4BCC19044FED}"/>
    <pc:docChg chg="addSld delSld modSld modSection">
      <pc:chgData name="Lidman Katarina RK" userId="S::katarina.lidman@regionhalland.se::b38f516a-1c18-42cd-9274-06a8a21be50f" providerId="AD" clId="Web-{B541F045-D0DC-4186-BF15-4BCC19044FED}" dt="2024-04-12T07:36:38.185" v="14"/>
      <pc:docMkLst>
        <pc:docMk/>
      </pc:docMkLst>
      <pc:sldChg chg="modSp">
        <pc:chgData name="Lidman Katarina RK" userId="S::katarina.lidman@regionhalland.se::b38f516a-1c18-42cd-9274-06a8a21be50f" providerId="AD" clId="Web-{B541F045-D0DC-4186-BF15-4BCC19044FED}" dt="2024-04-12T07:36:38.185" v="14"/>
        <pc:sldMkLst>
          <pc:docMk/>
          <pc:sldMk cId="2945962465" sldId="271"/>
        </pc:sldMkLst>
        <pc:graphicFrameChg chg="mod modGraphic">
          <ac:chgData name="Lidman Katarina RK" userId="S::katarina.lidman@regionhalland.se::b38f516a-1c18-42cd-9274-06a8a21be50f" providerId="AD" clId="Web-{B541F045-D0DC-4186-BF15-4BCC19044FED}" dt="2024-04-12T07:36:38.185" v="14"/>
          <ac:graphicFrameMkLst>
            <pc:docMk/>
            <pc:sldMk cId="2945962465" sldId="271"/>
            <ac:graphicFrameMk id="7" creationId="{3A3C32FC-2E59-134F-A39E-F5D11385E952}"/>
          </ac:graphicFrameMkLst>
        </pc:graphicFrameChg>
      </pc:sldChg>
      <pc:sldChg chg="modSp">
        <pc:chgData name="Lidman Katarina RK" userId="S::katarina.lidman@regionhalland.se::b38f516a-1c18-42cd-9274-06a8a21be50f" providerId="AD" clId="Web-{B541F045-D0DC-4186-BF15-4BCC19044FED}" dt="2024-04-12T07:36:33.201" v="12" actId="20577"/>
        <pc:sldMkLst>
          <pc:docMk/>
          <pc:sldMk cId="987043882" sldId="331"/>
        </pc:sldMkLst>
        <pc:spChg chg="mod">
          <ac:chgData name="Lidman Katarina RK" userId="S::katarina.lidman@regionhalland.se::b38f516a-1c18-42cd-9274-06a8a21be50f" providerId="AD" clId="Web-{B541F045-D0DC-4186-BF15-4BCC19044FED}" dt="2024-04-12T07:36:33.201" v="12" actId="20577"/>
          <ac:spMkLst>
            <pc:docMk/>
            <pc:sldMk cId="987043882" sldId="331"/>
            <ac:spMk id="5" creationId="{16568827-6867-B3CA-4A23-22A761035026}"/>
          </ac:spMkLst>
        </pc:spChg>
      </pc:sldChg>
      <pc:sldChg chg="del">
        <pc:chgData name="Lidman Katarina RK" userId="S::katarina.lidman@regionhalland.se::b38f516a-1c18-42cd-9274-06a8a21be50f" providerId="AD" clId="Web-{B541F045-D0DC-4186-BF15-4BCC19044FED}" dt="2024-04-12T07:36:22.904" v="1"/>
        <pc:sldMkLst>
          <pc:docMk/>
          <pc:sldMk cId="308488555" sldId="334"/>
        </pc:sldMkLst>
      </pc:sldChg>
      <pc:sldChg chg="add">
        <pc:chgData name="Lidman Katarina RK" userId="S::katarina.lidman@regionhalland.se::b38f516a-1c18-42cd-9274-06a8a21be50f" providerId="AD" clId="Web-{B541F045-D0DC-4186-BF15-4BCC19044FED}" dt="2024-04-12T07:36:15.732" v="0"/>
        <pc:sldMkLst>
          <pc:docMk/>
          <pc:sldMk cId="2581456827" sldId="337"/>
        </pc:sldMkLst>
      </pc:sldChg>
    </pc:docChg>
  </pc:docChgLst>
  <pc:docChgLst>
    <pc:chgData name="Widaeus Åsa RK" userId="S::asa.widaeus@regionhalland.se::16aa7ccb-31c9-4e67-a84e-09b7f8a0d0e1" providerId="AD" clId="Web-{1447838F-EEA8-6F2A-4E19-F78E535D798B}"/>
    <pc:docChg chg="modSld">
      <pc:chgData name="Widaeus Åsa RK" userId="S::asa.widaeus@regionhalland.se::16aa7ccb-31c9-4e67-a84e-09b7f8a0d0e1" providerId="AD" clId="Web-{1447838F-EEA8-6F2A-4E19-F78E535D798B}" dt="2024-04-23T12:38:26.906" v="5" actId="20577"/>
      <pc:docMkLst>
        <pc:docMk/>
      </pc:docMkLst>
      <pc:sldChg chg="modSp">
        <pc:chgData name="Widaeus Åsa RK" userId="S::asa.widaeus@regionhalland.se::16aa7ccb-31c9-4e67-a84e-09b7f8a0d0e1" providerId="AD" clId="Web-{1447838F-EEA8-6F2A-4E19-F78E535D798B}" dt="2024-04-23T12:38:26.906" v="5" actId="20577"/>
        <pc:sldMkLst>
          <pc:docMk/>
          <pc:sldMk cId="2053374515" sldId="320"/>
        </pc:sldMkLst>
        <pc:spChg chg="mod">
          <ac:chgData name="Widaeus Åsa RK" userId="S::asa.widaeus@regionhalland.se::16aa7ccb-31c9-4e67-a84e-09b7f8a0d0e1" providerId="AD" clId="Web-{1447838F-EEA8-6F2A-4E19-F78E535D798B}" dt="2024-04-23T12:38:26.906" v="5" actId="20577"/>
          <ac:spMkLst>
            <pc:docMk/>
            <pc:sldMk cId="2053374515" sldId="320"/>
            <ac:spMk id="3" creationId="{B08FB68A-13FD-E962-C0E4-FE7ED162EE62}"/>
          </ac:spMkLst>
        </pc:spChg>
      </pc:sldChg>
    </pc:docChg>
  </pc:docChgLst>
  <pc:docChgLst>
    <pc:chgData name="Lidman Katarina RK" userId="S::katarina.lidman@regionhalland.se::b38f516a-1c18-42cd-9274-06a8a21be50f" providerId="AD" clId="Web-{E0736B17-7EE4-4F6E-9F65-AC807F9592CE}"/>
    <pc:docChg chg="addSld delSld modSld modSection">
      <pc:chgData name="Lidman Katarina RK" userId="S::katarina.lidman@regionhalland.se::b38f516a-1c18-42cd-9274-06a8a21be50f" providerId="AD" clId="Web-{E0736B17-7EE4-4F6E-9F65-AC807F9592CE}" dt="2024-04-12T07:54:29.554" v="11" actId="20577"/>
      <pc:docMkLst>
        <pc:docMk/>
      </pc:docMkLst>
      <pc:sldChg chg="modSp">
        <pc:chgData name="Lidman Katarina RK" userId="S::katarina.lidman@regionhalland.se::b38f516a-1c18-42cd-9274-06a8a21be50f" providerId="AD" clId="Web-{E0736B17-7EE4-4F6E-9F65-AC807F9592CE}" dt="2024-04-12T07:54:29.554" v="11" actId="20577"/>
        <pc:sldMkLst>
          <pc:docMk/>
          <pc:sldMk cId="2484206355" sldId="304"/>
        </pc:sldMkLst>
        <pc:spChg chg="mod">
          <ac:chgData name="Lidman Katarina RK" userId="S::katarina.lidman@regionhalland.se::b38f516a-1c18-42cd-9274-06a8a21be50f" providerId="AD" clId="Web-{E0736B17-7EE4-4F6E-9F65-AC807F9592CE}" dt="2024-04-12T07:54:29.554" v="11" actId="20577"/>
          <ac:spMkLst>
            <pc:docMk/>
            <pc:sldMk cId="2484206355" sldId="304"/>
            <ac:spMk id="3" creationId="{9B77646F-954E-0D1D-1520-DBFADE1C2BF0}"/>
          </ac:spMkLst>
        </pc:spChg>
      </pc:sldChg>
      <pc:sldChg chg="del">
        <pc:chgData name="Lidman Katarina RK" userId="S::katarina.lidman@regionhalland.se::b38f516a-1c18-42cd-9274-06a8a21be50f" providerId="AD" clId="Web-{E0736B17-7EE4-4F6E-9F65-AC807F9592CE}" dt="2024-04-12T07:37:19.408" v="1"/>
        <pc:sldMkLst>
          <pc:docMk/>
          <pc:sldMk cId="1531470868" sldId="312"/>
        </pc:sldMkLst>
      </pc:sldChg>
      <pc:sldChg chg="modSp">
        <pc:chgData name="Lidman Katarina RK" userId="S::katarina.lidman@regionhalland.se::b38f516a-1c18-42cd-9274-06a8a21be50f" providerId="AD" clId="Web-{E0736B17-7EE4-4F6E-9F65-AC807F9592CE}" dt="2024-04-12T07:37:41.829" v="8" actId="20577"/>
        <pc:sldMkLst>
          <pc:docMk/>
          <pc:sldMk cId="3598622162" sldId="313"/>
        </pc:sldMkLst>
        <pc:spChg chg="mod">
          <ac:chgData name="Lidman Katarina RK" userId="S::katarina.lidman@regionhalland.se::b38f516a-1c18-42cd-9274-06a8a21be50f" providerId="AD" clId="Web-{E0736B17-7EE4-4F6E-9F65-AC807F9592CE}" dt="2024-04-12T07:37:41.829" v="8" actId="20577"/>
          <ac:spMkLst>
            <pc:docMk/>
            <pc:sldMk cId="3598622162" sldId="313"/>
            <ac:spMk id="6" creationId="{38A9F45D-16A5-45ED-86EB-C7DE42F776C9}"/>
          </ac:spMkLst>
        </pc:spChg>
      </pc:sldChg>
      <pc:sldChg chg="add">
        <pc:chgData name="Lidman Katarina RK" userId="S::katarina.lidman@regionhalland.se::b38f516a-1c18-42cd-9274-06a8a21be50f" providerId="AD" clId="Web-{E0736B17-7EE4-4F6E-9F65-AC807F9592CE}" dt="2024-04-12T07:37:15.626" v="0"/>
        <pc:sldMkLst>
          <pc:docMk/>
          <pc:sldMk cId="1659498905" sldId="3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att-ta-hand-om-barn/mat-och-dryck-for-barn/barnets-mat-upp-till-ett-ar/" TargetMode="External"/><Relationship Id="rId7" Type="http://schemas.openxmlformats.org/officeDocument/2006/relationships/hyperlink" Target="https://www.livsmedelsverket.se/matvanor-halsa--miljo/kostrad/barn-och-ungdomar/spadbar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ivsmedelsverket.se/globalassets/publikationsdatabas/broschyrer-foldrar/bra-mat-for-spadbarn-under-ett-ar-livsmedelsverket.pdf?id=3557" TargetMode="External"/><Relationship Id="rId5" Type="http://schemas.openxmlformats.org/officeDocument/2006/relationships/hyperlink" Target="https://www.rikshandboken-bhv.se/globalassets/rhb/media/dokument/barn-och-mat/maltidsforslag-under-barnets-forsta-ar-revidering-2020.pdf" TargetMode="External"/><Relationship Id="rId4" Type="http://schemas.openxmlformats.org/officeDocument/2006/relationships/hyperlink" Target="https://www.1177.se/Halland/barn--gravid/att-ta-hand-om-barn/mat-och-dryck-for-barn/laga-smakportioner-och-egen-barnma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6-7991.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rikshandboken-bhv.se/tillvaxt--utveckling/barnets-tander-0-5-ar/" TargetMode="External"/><Relationship Id="rId5" Type="http://schemas.openxmlformats.org/officeDocument/2006/relationships/hyperlink" Target="https://www.1177.se/Halland/sjukdomar--besvar/mun-och-tander/mun-lappar-och-tunga/ont-i-munnen-hos-barn/" TargetMode="External"/><Relationship Id="rId4" Type="http://schemas.openxmlformats.org/officeDocument/2006/relationships/hyperlink" Target="https://www.1177.se/Halland/barn--gravid/att-ta-hand-om-barn/praktiska-rad-i-vardagen/borsta-tander-pa-bar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olyckor--skador/skador-pa-huvud-och-ogon/nar-barn-slar-i-huvudet/" TargetMode="External"/><Relationship Id="rId7" Type="http://schemas.openxmlformats.org/officeDocument/2006/relationships/hyperlink" Target="https://lakartidningen.se/wp-content/uploads/OldWebArticlePdf/1/14404/LKT1021s1368_1370.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ocialstyrelsen.se/globalassets/sharepoint-dokument/artikelkatalog/statistik/2015-2-8.pdf" TargetMode="External"/><Relationship Id="rId5" Type="http://schemas.openxmlformats.org/officeDocument/2006/relationships/hyperlink" Target="https://www.rikshandboken-bhv.se/halsobesok/10-manader/" TargetMode="External"/><Relationship Id="rId4" Type="http://schemas.openxmlformats.org/officeDocument/2006/relationships/hyperlink" Target="https://www.1177.se/Halland/barn--gravid/att-ta-hand-om-barn/barnsakerhe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ikshandboken-bhv.se/metoder--riktlinjer/sprakundersokning-och-scree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1177.se/Halland/barn--gravid/sa-vaxer-och-utvecklas-barn/barnets-utveckling/barnets-utveckling-6-12-manader/" TargetMode="External"/><Relationship Id="rId4" Type="http://schemas.openxmlformats.org/officeDocument/2006/relationships/hyperlink" Target="https://www.rikshandboken-bhv.se/tillvaxt--utveckling/kommunikativ-utveckling---oversikt/barnets-kommunikations--sprak--och-talutvecklin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infektioner-hos-bar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kunskapsstodforvardgivare.se/download/18.681cbd68182e94c066a13b0/1661868928866/S%C3%A5%20v%C3%A5rdar%20du%20ditt%20sjuka%20barn_juli%202022.pdf" TargetMode="External"/><Relationship Id="rId4" Type="http://schemas.openxmlformats.org/officeDocument/2006/relationships/hyperlink" Target="https://www.rikshandboken-bhv.se/pediatrik/infektioner---oversik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Information om materialet och hur det ska användas för grupp eller i enskilda samtal</a:t>
            </a:r>
          </a:p>
          <a:p>
            <a:pPr marL="0" indent="0">
              <a:buNone/>
            </a:pPr>
            <a:endParaRPr lang="sv-SE" sz="1200"/>
          </a:p>
          <a:p>
            <a:pPr marL="0" indent="0">
              <a:buNone/>
            </a:pPr>
            <a:r>
              <a:rPr lang="sv-SE" sz="1200"/>
              <a:t>Syftet med barnhälsovårdens föräldragrupp är att stärka och stödja förmågan att vara förälder.  </a:t>
            </a:r>
          </a:p>
          <a:p>
            <a:pPr marL="0" indent="0">
              <a:buNone/>
            </a:pPr>
            <a:endParaRPr lang="sv-SE" sz="1200"/>
          </a:p>
          <a:p>
            <a:pPr marL="0" indent="0">
              <a:buNone/>
            </a:pPr>
            <a:r>
              <a:rPr lang="sv-SE" sz="1200"/>
              <a:t>Gruppen som erbjuds, pågår under barnets första levnadsår och är en delarna i det samlade föräldrastödsinsatser Region Hallands barnhälsovård erbjuder.</a:t>
            </a:r>
          </a:p>
          <a:p>
            <a:pPr marL="0" indent="0">
              <a:buNone/>
            </a:pPr>
            <a:endParaRPr lang="sv-SE" sz="1200"/>
          </a:p>
          <a:p>
            <a:pPr marL="0" indent="0">
              <a:buNone/>
            </a:pPr>
            <a:r>
              <a:rPr lang="sv-SE" sz="120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a:effectLst/>
              </a:rPr>
              <a:t> Se rutin: </a:t>
            </a:r>
            <a:r>
              <a:rPr lang="sv-SE" sz="120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a:solidFill>
                <a:srgbClr val="0070C0"/>
              </a:solidFill>
            </a:endParaRPr>
          </a:p>
          <a:p>
            <a:pPr marL="0" indent="0">
              <a:buNone/>
            </a:pPr>
            <a:endParaRPr lang="sv-SE" sz="1200">
              <a:solidFill>
                <a:srgbClr val="0070C0"/>
              </a:solidFill>
              <a:cs typeface="Arial"/>
            </a:endParaRPr>
          </a:p>
          <a:p>
            <a:pPr marL="0" indent="0">
              <a:buNone/>
            </a:pPr>
            <a:r>
              <a:rPr lang="sv-SE" sz="120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a:p>
          <a:p>
            <a:pPr marL="0" indent="0">
              <a:buNone/>
              <a:defRPr/>
            </a:pPr>
            <a:r>
              <a:rPr lang="sv-SE" sz="1200"/>
              <a:t>Materialet kan också användas som underlag för behovsanpassat stöd vid enskilda samtal med föräldrar, eller i de tillfällen föräldrar valt att inte delta på den föräldragrupp som erbjudits.</a:t>
            </a:r>
          </a:p>
          <a:p>
            <a:pPr marL="0" marR="0" lvl="0" indent="0" algn="l" defTabSz="914400">
              <a:lnSpc>
                <a:spcPct val="100000"/>
              </a:lnSpc>
              <a:spcBef>
                <a:spcPts val="0"/>
              </a:spcBef>
              <a:spcAft>
                <a:spcPts val="0"/>
              </a:spcAft>
              <a:buNone/>
              <a:tabLst/>
              <a:defRPr/>
            </a:pPr>
            <a:endParaRPr lang="sv-SE"/>
          </a:p>
          <a:p>
            <a:pPr marL="0" indent="0">
              <a:buNone/>
            </a:pPr>
            <a:r>
              <a:rPr lang="sv-SE" sz="1200" b="1">
                <a:cs typeface="Arial"/>
              </a:rPr>
              <a:t>Genomförande av åttonde träffen</a:t>
            </a:r>
          </a:p>
          <a:p>
            <a:pPr marL="0" indent="0">
              <a:buNone/>
            </a:pPr>
            <a:endParaRPr lang="sv-SE" sz="1200" b="1">
              <a:cs typeface="Arial"/>
            </a:endParaRPr>
          </a:p>
          <a:p>
            <a:pPr marL="0" indent="0">
              <a:buNone/>
            </a:pPr>
            <a:r>
              <a:rPr lang="sv-SE" sz="1200">
                <a:cs typeface="Calibri"/>
              </a:rPr>
              <a:t>Barnen är nu ca 9-10 månader och börjar att utforska världen. </a:t>
            </a:r>
          </a:p>
          <a:p>
            <a:pPr marL="0" indent="0">
              <a:buNone/>
            </a:pPr>
            <a:endParaRPr lang="sv-SE" sz="1200">
              <a:cs typeface="Calibri"/>
            </a:endParaRPr>
          </a:p>
          <a:p>
            <a:pPr marL="0" indent="0">
              <a:buNone/>
            </a:pPr>
            <a:r>
              <a:rPr lang="sv-SE" sz="1200">
                <a:cs typeface="Calibri"/>
              </a:rPr>
              <a:t>Huvudtemat för dagens träff är därför “Barnet ger sig ut i världen”</a:t>
            </a:r>
          </a:p>
          <a:p>
            <a:pPr marL="0" marR="0" lvl="0" indent="0" algn="l" defTabSz="914400">
              <a:lnSpc>
                <a:spcPct val="100000"/>
              </a:lnSpc>
              <a:spcBef>
                <a:spcPts val="0"/>
              </a:spcBef>
              <a:spcAft>
                <a:spcPts val="0"/>
              </a:spcAft>
              <a:buNone/>
              <a:tabLst/>
              <a:defRPr/>
            </a:pP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71992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Extrabild – det är inte säkert denna bild kommer att behövas</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214076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Vaccinationer under barnets första fem levnadsår</a:t>
            </a:r>
          </a:p>
          <a:p>
            <a:pPr marL="0" indent="0">
              <a:buNone/>
              <a:defRPr/>
            </a:pPr>
            <a:endParaRPr lang="sv-SE" sz="1200" b="1"/>
          </a:p>
          <a:p>
            <a:pPr marL="0" indent="0">
              <a:buNone/>
              <a:defRPr/>
            </a:pPr>
            <a:r>
              <a:rPr lang="sv-SE" sz="1200"/>
              <a:t>Barnet kan få feber vid vaccination</a:t>
            </a:r>
            <a:endParaRPr lang="sv-SE" sz="1200">
              <a:cs typeface="Arial"/>
            </a:endParaRPr>
          </a:p>
          <a:p>
            <a:endParaRPr lang="sv-SE" sz="1200" b="1">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a:solidFill>
                <a:srgbClr val="0070C0"/>
              </a:solidFill>
            </a:endParaRPr>
          </a:p>
          <a:p>
            <a:endParaRPr lang="sv-SE" sz="1200">
              <a:solidFill>
                <a:srgbClr val="0070C0"/>
              </a:solidFill>
              <a:cs typeface="Arial" panose="020B0604020202020204"/>
            </a:endParaRPr>
          </a:p>
          <a:p>
            <a:endParaRPr lang="sv-SE" sz="1200">
              <a:cs typeface="Arial" panose="020B0604020202020204"/>
            </a:endParaRPr>
          </a:p>
          <a:p>
            <a:pPr algn="l"/>
            <a:endParaRPr lang="sv-SE" sz="1200">
              <a:cs typeface="Arial" panose="020B0604020202020204" pitchFamily="34" charset="0"/>
            </a:endParaRPr>
          </a:p>
          <a:p>
            <a:pPr algn="l"/>
            <a:endParaRPr lang="sv-SE" sz="1200">
              <a:cs typeface="Arial"/>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18</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cs typeface="Arial"/>
              </a:rPr>
              <a:t>Det kompetenta barnet</a:t>
            </a:r>
          </a:p>
          <a:p>
            <a:pPr marL="0" indent="0">
              <a:buNone/>
              <a:defRPr/>
            </a:pPr>
            <a:endParaRPr lang="sv-SE" sz="1200" b="1">
              <a:cs typeface="Arial"/>
            </a:endParaRPr>
          </a:p>
          <a:p>
            <a:pPr marL="0" indent="0">
              <a:buNone/>
              <a:defRPr/>
            </a:pPr>
            <a:r>
              <a:rPr lang="sv-SE" sz="1200">
                <a:cs typeface="Arial"/>
              </a:rPr>
              <a:t>Föräldrarna berättar själva om</a:t>
            </a:r>
            <a:r>
              <a:rPr lang="sv-SE" sz="1200"/>
              <a:t> sitt barn och vad dom ser hos sitt barn. Det är föräldrarna som ska prata och berätta om vad dom gör hemma.</a:t>
            </a:r>
          </a:p>
          <a:p>
            <a:pPr marL="0" indent="0">
              <a:buNone/>
              <a:defRPr/>
            </a:pPr>
            <a:endParaRPr lang="sv-SE" sz="1200">
              <a:cs typeface="Arial" panose="020B0604020202020204"/>
            </a:endParaRPr>
          </a:p>
          <a:p>
            <a:pPr marL="0" indent="0">
              <a:buNone/>
            </a:pPr>
            <a:r>
              <a:rPr lang="sv-SE" sz="1200">
                <a:cs typeface="Arial" panose="020B0604020202020204"/>
              </a:rPr>
              <a:t>En del barn har utvecklat ett pincettgrepp, dom kan ta och plocka upp smulor och annat med pekfinger och tummen.</a:t>
            </a:r>
          </a:p>
          <a:p>
            <a:pPr marL="0" indent="0">
              <a:buNone/>
            </a:pPr>
            <a:endParaRPr lang="sv-SE" sz="1200">
              <a:cs typeface="Arial" panose="020B0604020202020204"/>
            </a:endParaRPr>
          </a:p>
          <a:p>
            <a:pPr marL="0" indent="0">
              <a:buNone/>
            </a:pPr>
            <a:r>
              <a:rPr lang="sv-SE" sz="1200">
                <a:cs typeface="Arial" panose="020B0604020202020204"/>
              </a:rPr>
              <a:t>Barnen gillar leka titt-ut – lek med barnet, göm ansiktet bakom händerna, bakom en kudde</a:t>
            </a:r>
          </a:p>
          <a:p>
            <a:pPr marL="0" indent="0">
              <a:buNone/>
            </a:pPr>
            <a:endParaRPr lang="sv-SE" sz="1200">
              <a:cs typeface="Arial" panose="020B0604020202020204"/>
            </a:endParaRPr>
          </a:p>
          <a:p>
            <a:pPr marL="0" indent="0">
              <a:buNone/>
            </a:pPr>
            <a:r>
              <a:rPr lang="sv-SE" sz="1200">
                <a:cs typeface="Arial" panose="020B0604020202020204"/>
              </a:rPr>
              <a:t>Många har börjat och kan krypa, hasa och några reser sig mot soffa, stol mm</a:t>
            </a:r>
          </a:p>
          <a:p>
            <a:pPr marL="0" indent="0">
              <a:buNone/>
            </a:pPr>
            <a:endParaRPr lang="sv-SE" sz="1200">
              <a:cs typeface="Arial" panose="020B0604020202020204"/>
            </a:endParaRPr>
          </a:p>
          <a:p>
            <a:pPr marL="0" indent="0">
              <a:buNone/>
            </a:pPr>
            <a:r>
              <a:rPr lang="sv-SE" sz="1200">
                <a:cs typeface="Arial" panose="020B0604020202020204"/>
              </a:rPr>
              <a:t>Många barn har en snutte i form av filt, kudde, nalle</a:t>
            </a:r>
          </a:p>
          <a:p>
            <a:pPr marL="0" indent="0">
              <a:buNone/>
            </a:pPr>
            <a:endParaRPr lang="sv-SE" sz="1200">
              <a:cs typeface="Arial" panose="020B0604020202020204"/>
            </a:endParaRPr>
          </a:p>
          <a:p>
            <a:pPr marL="0" indent="0">
              <a:buNone/>
            </a:pPr>
            <a:r>
              <a:rPr lang="sv-SE" sz="1200">
                <a:cs typeface="Arial" panose="020B0604020202020204"/>
              </a:rPr>
              <a:t>Musik, ramsor är något som de flesta barn gillar. Sjung, vagga och lek med barnet</a:t>
            </a:r>
          </a:p>
          <a:p>
            <a:pPr marL="0" indent="0">
              <a:buNone/>
            </a:pPr>
            <a:endParaRPr lang="sv-SE" sz="1200">
              <a:cs typeface="Arial" panose="020B0604020202020204"/>
            </a:endParaRPr>
          </a:p>
          <a:p>
            <a:pPr marL="0" indent="0">
              <a:buNone/>
            </a:pPr>
            <a:r>
              <a:rPr lang="sv-SE" sz="1200">
                <a:cs typeface="Arial" panose="020B0604020202020204"/>
              </a:rPr>
              <a:t>Främlingsrädsla, en del barn visar en stark främlingsrädsla </a:t>
            </a:r>
            <a:r>
              <a:rPr lang="sv-SE" sz="1200"/>
              <a:t>och många visar en stark separationsångesten från föräldrarna.</a:t>
            </a:r>
            <a:endParaRPr lang="sv-SE" sz="1200">
              <a:cs typeface="Arial" panose="020B0604020202020204"/>
            </a:endParaRPr>
          </a:p>
          <a:p>
            <a:endParaRPr lang="sv-SE" sz="1200">
              <a:cs typeface="Arial" panose="020B0604020202020204"/>
            </a:endParaRPr>
          </a:p>
          <a:p>
            <a:endParaRPr lang="sv-SE" sz="1200">
              <a:cs typeface="Arial" panose="020B0604020202020204"/>
            </a:endParaRPr>
          </a:p>
          <a:p>
            <a:endParaRPr lang="sv-SE" sz="1200">
              <a:cs typeface="Arial" panose="020B0604020202020204"/>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68609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Matvanor - äta själv </a:t>
            </a:r>
          </a:p>
          <a:p>
            <a:pPr marL="0" indent="0">
              <a:buNone/>
            </a:pPr>
            <a:endParaRPr lang="sv-SE" sz="1200"/>
          </a:p>
          <a:p>
            <a:pPr marL="0" indent="0">
              <a:buNone/>
            </a:pPr>
            <a:r>
              <a:rPr lang="sv-SE" sz="1200"/>
              <a:t>Från ca 8-10 mån ålder kan grövre konsistenser och små bitar av mjuk plockvänlig mat börja introduceras. Vid denna ålder kan även det andra lagade huvudmålet av mat börja introduceras.</a:t>
            </a:r>
          </a:p>
          <a:p>
            <a:pPr marL="0" indent="0">
              <a:buNone/>
            </a:pPr>
            <a:endParaRPr lang="sv-SE" sz="1200">
              <a:cs typeface="Arial" panose="020B0604020202020204"/>
            </a:endParaRPr>
          </a:p>
          <a:p>
            <a:pPr marL="0" indent="0">
              <a:buNone/>
            </a:pPr>
            <a:r>
              <a:rPr lang="sv-SE" sz="1200"/>
              <a:t>Du kan låta barnet pröva olika livsmedel i vilken ordning du vill. Med tiden blir portionerna allt större. Barn som är runt 1 år brukar kunna äta vanlig mat helt och hållet. Bra att börja med små bitar</a:t>
            </a:r>
          </a:p>
          <a:p>
            <a:pPr marL="0" indent="0">
              <a:buNone/>
            </a:pPr>
            <a:endParaRPr lang="sv-SE" sz="1200">
              <a:cs typeface="Arial"/>
            </a:endParaRPr>
          </a:p>
          <a:p>
            <a:pPr marL="0" indent="0">
              <a:buNone/>
            </a:pPr>
            <a:r>
              <a:rPr lang="sv-SE" sz="1200"/>
              <a:t>Vid 8-10 månader gillar många bebisar att få utforska mat och konsistenser på egen hand (japp, det blir kladdigt!). </a:t>
            </a:r>
          </a:p>
          <a:p>
            <a:pPr marL="0" indent="0">
              <a:buNone/>
            </a:pPr>
            <a:endParaRPr lang="sv-SE" sz="1200"/>
          </a:p>
          <a:p>
            <a:pPr marL="0" indent="0">
              <a:buNone/>
            </a:pPr>
            <a:r>
              <a:rPr lang="sv-SE" sz="1200"/>
              <a:t>Servera mjuka bitar eller små bitar som gör att din bebis får öva på pincettgreppet. Många gillar att du delar upp maten tydligt. </a:t>
            </a:r>
          </a:p>
          <a:p>
            <a:pPr marL="0" indent="0">
              <a:buNone/>
            </a:pPr>
            <a:endParaRPr lang="sv-SE" sz="1200"/>
          </a:p>
          <a:p>
            <a:pPr marL="0" indent="0">
              <a:buNone/>
            </a:pPr>
            <a:r>
              <a:rPr lang="sv-SE" sz="1200"/>
              <a:t>Fortsätt att upprepa och testa nya smaker – i den här åldern är bebisar ofta nyfikna!</a:t>
            </a:r>
            <a:endParaRPr lang="sv-SE" sz="1200">
              <a:cs typeface="Arial"/>
            </a:endParaRPr>
          </a:p>
          <a:p>
            <a:endParaRPr lang="sv-SE" sz="1200">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Barnets mat upp till ett år - 1177</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Laga smakportioner och egen barnmat - 1177</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maltidsforslag-under-barnets-forsta-ar-revidering-2020.pdf (rikshandboken-bhv.se)</a:t>
            </a:r>
            <a:endParaRPr lang="sv-SE" sz="1200">
              <a:solidFill>
                <a:srgbClr val="0070C0"/>
              </a:solidFill>
            </a:endParaRPr>
          </a:p>
          <a:p>
            <a:pPr marL="0" indent="0">
              <a:buNone/>
            </a:pPr>
            <a:r>
              <a:rPr lang="sv-SE" sz="1200">
                <a:solidFill>
                  <a:srgbClr val="0070C0"/>
                </a:solidFill>
                <a:hlinkClick r:id="rId6">
                  <a:extLst>
                    <a:ext uri="{A12FA001-AC4F-418D-AE19-62706E023703}">
                      <ahyp:hlinkClr xmlns:ahyp="http://schemas.microsoft.com/office/drawing/2018/hyperlinkcolor" val="tx"/>
                    </a:ext>
                  </a:extLst>
                </a:hlinkClick>
              </a:rPr>
              <a:t>bra-mat-for-spadbarn-under-ett-ar-livsmedelsverket.pdf</a:t>
            </a:r>
            <a:endParaRPr lang="sv-SE" sz="1200">
              <a:solidFill>
                <a:srgbClr val="0070C0"/>
              </a:solidFill>
            </a:endParaRPr>
          </a:p>
          <a:p>
            <a:pPr marL="0" indent="0">
              <a:buNone/>
            </a:pPr>
            <a:r>
              <a:rPr lang="sv-SE" sz="1200">
                <a:solidFill>
                  <a:srgbClr val="0070C0"/>
                </a:solidFill>
                <a:hlinkClick r:id="rId7">
                  <a:extLst>
                    <a:ext uri="{A12FA001-AC4F-418D-AE19-62706E023703}">
                      <ahyp:hlinkClr xmlns:ahyp="http://schemas.microsoft.com/office/drawing/2018/hyperlinkcolor" val="tx"/>
                    </a:ext>
                  </a:extLst>
                </a:hlinkClick>
              </a:rPr>
              <a:t>Spädbarn (livsmedelsverket.se)</a:t>
            </a:r>
            <a:endParaRPr lang="sv-SE" sz="1200">
              <a:solidFill>
                <a:srgbClr val="0070C0"/>
              </a:solidFill>
            </a:endParaRPr>
          </a:p>
          <a:p>
            <a:endParaRPr lang="sv-SE" sz="1200">
              <a:cs typeface="Arial"/>
            </a:endParaRPr>
          </a:p>
          <a:p>
            <a:endParaRPr lang="en-US">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24008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Tandhälsa</a:t>
            </a:r>
          </a:p>
          <a:p>
            <a:pPr marL="0" indent="0">
              <a:buNone/>
            </a:pPr>
            <a:endParaRPr lang="sv-SE" sz="1200"/>
          </a:p>
          <a:p>
            <a:pPr marL="0" indent="0">
              <a:buNone/>
            </a:pPr>
            <a:r>
              <a:rPr lang="sv-SE" sz="1200"/>
              <a:t>Från att första tanden tittar upp är det dags att köpa en liten barntandborste och låta ditt barn vänja sig vid den på ett mjukt och lekfullt sätt.</a:t>
            </a:r>
          </a:p>
          <a:p>
            <a:pPr marL="0" indent="0">
              <a:buNone/>
            </a:pPr>
            <a:endParaRPr lang="sv-SE" sz="1200"/>
          </a:p>
          <a:p>
            <a:pPr marL="0" indent="0">
              <a:buNone/>
            </a:pPr>
            <a:r>
              <a:rPr lang="sv-SE" sz="1200"/>
              <a:t>Nya tänder är extra känsliga för att få hål - karies. Därför är det viktigt att du håller extra koll på nya tänder och borstar dem så noga det går med fluortandkräm vilket stärker och skyddar tänderna. </a:t>
            </a:r>
          </a:p>
          <a:p>
            <a:pPr marL="0" indent="0">
              <a:buNone/>
            </a:pPr>
            <a:endParaRPr lang="sv-SE" sz="1200"/>
          </a:p>
          <a:p>
            <a:pPr marL="0" indent="0">
              <a:buNone/>
            </a:pPr>
            <a:r>
              <a:rPr lang="sv-SE" sz="1200"/>
              <a:t>Stryk lite fluortandkräm på borstens stråtoppar - mer än så behövs inte i den här åldern. Borsta både morgon och kväll, efter frukost och innan sängdags. </a:t>
            </a:r>
          </a:p>
          <a:p>
            <a:pPr marL="0" indent="0">
              <a:buNone/>
            </a:pPr>
            <a:endParaRPr lang="sv-SE" sz="1200"/>
          </a:p>
          <a:p>
            <a:pPr marL="0" indent="0">
              <a:buNone/>
            </a:pPr>
            <a:r>
              <a:rPr lang="sv-SE" sz="1200"/>
              <a:t>Tandkräm, en liten klick – ärtas storlek.</a:t>
            </a:r>
          </a:p>
          <a:p>
            <a:pPr marL="0" indent="0">
              <a:buNone/>
            </a:pPr>
            <a:endParaRPr lang="sv-SE" sz="1200">
              <a:cs typeface="Arial"/>
            </a:endParaRPr>
          </a:p>
          <a:p>
            <a:pPr marL="0" indent="0">
              <a:buNone/>
            </a:pPr>
            <a:r>
              <a:rPr lang="sv-SE" sz="1200"/>
              <a:t>Nappflaskan behövs egentligen inte. Rekommendera att den kan fasas ut den om de kan. Om det ges nattmål, borde föräldrarna egentligen borsta barnets tänder efter nattmålen. </a:t>
            </a:r>
            <a:endParaRPr lang="sv-SE" sz="1200">
              <a:cs typeface="Arial"/>
            </a:endParaRPr>
          </a:p>
          <a:p>
            <a:endParaRPr lang="sv-SE" sz="1200" b="1">
              <a:cs typeface="Arial" panose="020B0604020202020204"/>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Munhälsoutveckling bland barn i förskoleålder (socialstyrelsen.se)</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Borsta tänder på barn - 1177</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Ont i munnen hos barn - 1177</a:t>
            </a:r>
            <a:endParaRPr lang="sv-SE" sz="1200">
              <a:solidFill>
                <a:srgbClr val="0070C0"/>
              </a:solidFill>
            </a:endParaRPr>
          </a:p>
          <a:p>
            <a:pPr marL="0" indent="0">
              <a:buNone/>
            </a:pPr>
            <a:r>
              <a:rPr lang="sv-SE" sz="1200">
                <a:solidFill>
                  <a:srgbClr val="0070C0"/>
                </a:solidFill>
                <a:hlinkClick r:id="rId6">
                  <a:extLst>
                    <a:ext uri="{A12FA001-AC4F-418D-AE19-62706E023703}">
                      <ahyp:hlinkClr xmlns:ahyp="http://schemas.microsoft.com/office/drawing/2018/hyperlinkcolor" val="tx"/>
                    </a:ext>
                  </a:extLst>
                </a:hlinkClick>
              </a:rPr>
              <a:t>Barnets tänder 0-5 år - Rikshandboken i barnhälsovård (rikshandboken-bhv.se)</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86140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t>Barnsäkerhet</a:t>
            </a:r>
          </a:p>
          <a:p>
            <a:pPr marL="0" indent="0">
              <a:buNone/>
              <a:defRPr/>
            </a:pPr>
            <a:endParaRPr lang="sv-SE" sz="1200"/>
          </a:p>
          <a:p>
            <a:pPr marL="0" indent="0">
              <a:buNone/>
              <a:defRPr/>
            </a:pPr>
            <a:r>
              <a:rPr lang="sv-SE" sz="1200"/>
              <a:t>Nyfikna barn – det är bra. Armarna och händerna behöver inte längre hjälpa till att balansera utan är fria att lösa finmotoriska uppgifter, som till exempel att banka ihop klossar, plocka föremål ur burkar, och försöka att få upp småsmulor från golvet.</a:t>
            </a:r>
          </a:p>
          <a:p>
            <a:pPr marL="0" indent="0">
              <a:buNone/>
              <a:defRPr/>
            </a:pPr>
            <a:endParaRPr lang="sv-SE" sz="1200"/>
          </a:p>
          <a:p>
            <a:pPr marL="0" indent="0">
              <a:buNone/>
            </a:pPr>
            <a:r>
              <a:rPr lang="sv-SE" sz="1200"/>
              <a:t>Små barn utforskar världen genom munnen. Ibland handlar det om sådant som är ätbart, ibland om leksaker, små stenar eller annat som man som vuxen aldrig skulle drömma om att stoppa i sig. Men barnet har märkt att tungan är fenomenal på att undersöka okända föremål, så varför inte utnyttja den?! </a:t>
            </a:r>
          </a:p>
          <a:p>
            <a:pPr marL="0" indent="0">
              <a:buNone/>
            </a:pPr>
            <a:endParaRPr lang="sv-SE" sz="1200"/>
          </a:p>
          <a:p>
            <a:pPr marL="0" indent="0">
              <a:buNone/>
            </a:pPr>
            <a:r>
              <a:rPr lang="sv-SE" sz="1200"/>
              <a:t>Allt som oftast går det bra, men om oturen är framme kan barnet sätta i halsen så allvarligt att hen inte får luft. Därför är det viktigt att inte låta barn att gå omkring att äta, eller äta i bilen. </a:t>
            </a:r>
          </a:p>
          <a:p>
            <a:pPr marL="0" indent="0">
              <a:buNone/>
            </a:pPr>
            <a:endParaRPr lang="sv-SE" sz="1200"/>
          </a:p>
          <a:p>
            <a:pPr marL="0" indent="0">
              <a:buNone/>
            </a:pPr>
            <a:r>
              <a:rPr lang="sv-SE" sz="1200"/>
              <a:t>Vid matsituationer är det viktigt att t.ex. att skära korv på längden och köttbullar i kvartar. </a:t>
            </a:r>
          </a:p>
          <a:p>
            <a:pPr marL="0" indent="0">
              <a:buNone/>
            </a:pPr>
            <a:endParaRPr lang="sv-SE" sz="1200">
              <a:cs typeface="Arial" panose="020B0604020202020204"/>
            </a:endParaRPr>
          </a:p>
          <a:p>
            <a:pPr marL="0" indent="0">
              <a:buNone/>
            </a:pPr>
            <a:r>
              <a:rPr lang="sv-SE" sz="1200"/>
              <a:t>Utvecklingen kan gå fort och då är det viktigt att föräldrarna blir medvetna om hett the, saxar, handväskor, kemiska vätskor och se till att säkra eventuella trappor, spisskydd mm. </a:t>
            </a:r>
          </a:p>
          <a:p>
            <a:pPr marL="0" indent="0">
              <a:buNone/>
            </a:pPr>
            <a:endParaRPr lang="sv-SE" sz="1200"/>
          </a:p>
          <a:p>
            <a:pPr marL="0" indent="0">
              <a:buNone/>
            </a:pPr>
            <a:r>
              <a:rPr lang="sv-SE" sz="1200"/>
              <a:t>Föräldrarna bör försöka att identifiera och plocka bort småsaker i hemmet innan bebisen lärt sig krypa och fått koll på pincettgreppet. </a:t>
            </a:r>
          </a:p>
          <a:p>
            <a:pPr marL="0" indent="0">
              <a:buNone/>
            </a:pPr>
            <a:endParaRPr lang="sv-SE" sz="1200"/>
          </a:p>
          <a:p>
            <a:pPr marL="171450" indent="-171450">
              <a:buFont typeface="Arial" panose="020B0604020202020204" pitchFamily="34" charset="0"/>
              <a:buChar char="•"/>
            </a:pPr>
            <a:r>
              <a:rPr lang="sv-SE" sz="1200" b="1"/>
              <a:t>Trappor</a:t>
            </a:r>
          </a:p>
          <a:p>
            <a:pPr marL="171450" indent="-171450">
              <a:buFont typeface="Arial" panose="020B0604020202020204" pitchFamily="34" charset="0"/>
              <a:buChar char="•"/>
            </a:pPr>
            <a:r>
              <a:rPr lang="sv-SE" sz="1200" b="1">
                <a:cs typeface="Arial"/>
              </a:rPr>
              <a:t>Fönster</a:t>
            </a:r>
          </a:p>
          <a:p>
            <a:pPr marL="171450" indent="-171450">
              <a:buFont typeface="Arial" panose="020B0604020202020204" pitchFamily="34" charset="0"/>
              <a:buChar char="•"/>
            </a:pPr>
            <a:r>
              <a:rPr lang="sv-SE" sz="1200" b="1"/>
              <a:t>Maskindiskmedel</a:t>
            </a:r>
          </a:p>
          <a:p>
            <a:pPr marL="0" indent="0">
              <a:spcBef>
                <a:spcPts val="1200"/>
              </a:spcBef>
              <a:buFont typeface="Arial,Sans-Serif"/>
              <a:buNone/>
            </a:pPr>
            <a:endParaRPr lang="sv-SE" b="1">
              <a:cs typeface="Arial"/>
            </a:endParaRPr>
          </a:p>
          <a:p>
            <a:pPr marL="0" indent="0">
              <a:spcBef>
                <a:spcPts val="1200"/>
              </a:spcBef>
              <a:buNone/>
            </a:pPr>
            <a:r>
              <a:rPr lang="sv-SE" sz="1200">
                <a:solidFill>
                  <a:srgbClr val="0070C0"/>
                </a:solidFill>
                <a:hlinkClick r:id="rId3">
                  <a:extLst>
                    <a:ext uri="{A12FA001-AC4F-418D-AE19-62706E023703}">
                      <ahyp:hlinkClr xmlns:ahyp="http://schemas.microsoft.com/office/drawing/2018/hyperlinkcolor" val="tx"/>
                    </a:ext>
                  </a:extLst>
                </a:hlinkClick>
              </a:rPr>
              <a:t>När barn slår i huvudet - 1177</a:t>
            </a:r>
            <a:endParaRPr lang="sv-SE" sz="1200">
              <a:solidFill>
                <a:srgbClr val="0070C0"/>
              </a:solidFill>
            </a:endParaRPr>
          </a:p>
          <a:p>
            <a:pPr marL="0" indent="0">
              <a:spcBef>
                <a:spcPts val="1200"/>
              </a:spcBef>
              <a:buNone/>
            </a:pPr>
            <a:r>
              <a:rPr lang="sv-SE" sz="1200">
                <a:solidFill>
                  <a:srgbClr val="0070C0"/>
                </a:solidFill>
                <a:hlinkClick r:id="rId4">
                  <a:extLst>
                    <a:ext uri="{A12FA001-AC4F-418D-AE19-62706E023703}">
                      <ahyp:hlinkClr xmlns:ahyp="http://schemas.microsoft.com/office/drawing/2018/hyperlinkcolor" val="tx"/>
                    </a:ext>
                  </a:extLst>
                </a:hlinkClick>
              </a:rPr>
              <a:t>Barnsäkerhet - 1177</a:t>
            </a:r>
            <a:endParaRPr lang="sv-SE" sz="1200">
              <a:solidFill>
                <a:srgbClr val="0070C0"/>
              </a:solidFill>
            </a:endParaRPr>
          </a:p>
          <a:p>
            <a:pPr marL="0" indent="0">
              <a:spcBef>
                <a:spcPts val="1200"/>
              </a:spcBef>
              <a:buNone/>
            </a:pPr>
            <a:r>
              <a:rPr lang="sv-SE" sz="1200">
                <a:solidFill>
                  <a:srgbClr val="0070C0"/>
                </a:solidFill>
                <a:hlinkClick r:id="rId5">
                  <a:extLst>
                    <a:ext uri="{A12FA001-AC4F-418D-AE19-62706E023703}">
                      <ahyp:hlinkClr xmlns:ahyp="http://schemas.microsoft.com/office/drawing/2018/hyperlinkcolor" val="tx"/>
                    </a:ext>
                  </a:extLst>
                </a:hlinkClick>
              </a:rPr>
              <a:t>10 månader - Rikshandboken i barnhälsovård (rikshandboken-bhv.se)</a:t>
            </a:r>
            <a:endParaRPr lang="sv-SE" sz="1200">
              <a:solidFill>
                <a:srgbClr val="0070C0"/>
              </a:solidFill>
            </a:endParaRPr>
          </a:p>
          <a:p>
            <a:pPr marL="0" indent="0">
              <a:spcBef>
                <a:spcPts val="1200"/>
              </a:spcBef>
              <a:buNone/>
            </a:pPr>
            <a:r>
              <a:rPr lang="sv-SE" sz="1200">
                <a:solidFill>
                  <a:srgbClr val="0070C0"/>
                </a:solidFill>
                <a:hlinkClick r:id="rId6">
                  <a:extLst>
                    <a:ext uri="{A12FA001-AC4F-418D-AE19-62706E023703}">
                      <ahyp:hlinkClr xmlns:ahyp="http://schemas.microsoft.com/office/drawing/2018/hyperlinkcolor" val="tx"/>
                    </a:ext>
                  </a:extLst>
                </a:hlinkClick>
              </a:rPr>
              <a:t>Skador bland barn i Sverige (socialstyrelsen.se)</a:t>
            </a:r>
            <a:endParaRPr lang="sv-SE" sz="1200">
              <a:solidFill>
                <a:srgbClr val="0070C0"/>
              </a:solidFill>
            </a:endParaRPr>
          </a:p>
          <a:p>
            <a:pPr marL="0" indent="0">
              <a:spcBef>
                <a:spcPts val="1200"/>
              </a:spcBef>
              <a:buNone/>
            </a:pPr>
            <a:r>
              <a:rPr lang="sv-SE" sz="1200">
                <a:solidFill>
                  <a:srgbClr val="0070C0"/>
                </a:solidFill>
                <a:hlinkClick r:id="rId7">
                  <a:extLst>
                    <a:ext uri="{A12FA001-AC4F-418D-AE19-62706E023703}">
                      <ahyp:hlinkClr xmlns:ahyp="http://schemas.microsoft.com/office/drawing/2018/hyperlinkcolor" val="tx"/>
                    </a:ext>
                  </a:extLst>
                </a:hlinkClick>
              </a:rPr>
              <a:t>LKT1021s1368_1370.pdf (lakartidningen.se)</a:t>
            </a:r>
            <a:endParaRPr lang="sv-SE" sz="1200">
              <a:solidFill>
                <a:srgbClr val="0070C0"/>
              </a:solidFill>
            </a:endParaRPr>
          </a:p>
          <a:p>
            <a:pPr marL="0" indent="0">
              <a:spcBef>
                <a:spcPts val="1200"/>
              </a:spcBef>
              <a:buFont typeface="Arial,Sans-Serif"/>
              <a:buNone/>
            </a:pPr>
            <a:endParaRPr lang="sv-SE" b="1">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87453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Vad påverkar barnet- och på vilket sätt?</a:t>
            </a:r>
          </a:p>
          <a:p>
            <a:pPr marL="0" indent="0">
              <a:buNone/>
            </a:pPr>
            <a:endParaRPr lang="sv-SE" sz="1200" b="1">
              <a:cs typeface="Arial"/>
            </a:endParaRPr>
          </a:p>
          <a:p>
            <a:pPr marL="0" indent="0">
              <a:buNone/>
              <a:defRPr/>
            </a:pPr>
            <a:r>
              <a:rPr lang="sv-SE" sz="1200">
                <a:cs typeface="Arial"/>
              </a:rPr>
              <a:t>Föräldrarna ska fundera och prata med varandra, om vad som påverkar barnet:</a:t>
            </a:r>
          </a:p>
          <a:p>
            <a:pPr marL="171450" indent="-171450">
              <a:buFont typeface="Arial" panose="020B0604020202020204" pitchFamily="34" charset="0"/>
              <a:buChar char="•"/>
              <a:defRPr/>
            </a:pPr>
            <a:r>
              <a:rPr lang="sv-SE" sz="1200">
                <a:cs typeface="Arial"/>
              </a:rPr>
              <a:t>Vad kan dom själva göra? </a:t>
            </a:r>
          </a:p>
          <a:p>
            <a:pPr marL="171450" indent="-171450">
              <a:buFont typeface="Arial" panose="020B0604020202020204" pitchFamily="34" charset="0"/>
              <a:buChar char="•"/>
              <a:defRPr/>
            </a:pPr>
            <a:r>
              <a:rPr lang="sv-SE" sz="1200"/>
              <a:t>Hur tänker föräldrarna framåt? </a:t>
            </a:r>
          </a:p>
          <a:p>
            <a:pPr marL="0" indent="0">
              <a:buFont typeface="Arial" panose="020B0604020202020204" pitchFamily="34" charset="0"/>
              <a:buNone/>
              <a:defRPr/>
            </a:pPr>
            <a:endParaRPr lang="sv-SE" sz="1200"/>
          </a:p>
          <a:p>
            <a:pPr marL="0" indent="0">
              <a:buNone/>
              <a:defRPr/>
            </a:pPr>
            <a:r>
              <a:rPr lang="sv-SE" sz="1200"/>
              <a:t>Det här ska leda till en diskussionspunkt, snarare än information till gruppen. </a:t>
            </a:r>
          </a:p>
          <a:p>
            <a:pPr marL="0" indent="0">
              <a:buNone/>
              <a:defRPr/>
            </a:pPr>
            <a:endParaRPr lang="sv-SE" sz="1200"/>
          </a:p>
          <a:p>
            <a:pPr marL="0" indent="0">
              <a:buNone/>
              <a:defRPr/>
            </a:pPr>
            <a:r>
              <a:rPr lang="sv-SE" sz="1200"/>
              <a:t>Man kan låta föräldrarna/gruppen reflektera över vilka läkemedel, eller annan substans, tobak som dom tar och som kan påverka barnet. Var och en får själv ta ansvar för sina intag, och ta en eventuell diskussion med sin behandlande läkare.</a:t>
            </a:r>
            <a:endParaRPr lang="sv-SE" sz="1200">
              <a:cs typeface="Arial"/>
            </a:endParaRPr>
          </a:p>
          <a:p>
            <a:pPr marL="0" indent="0">
              <a:buNone/>
              <a:defRPr/>
            </a:pPr>
            <a:r>
              <a:rPr lang="sv-SE" sz="1200"/>
              <a:t>En del mammor har börjat jobba, stressmoment</a:t>
            </a:r>
          </a:p>
          <a:p>
            <a:pPr marL="0" indent="0">
              <a:buNone/>
              <a:defRPr/>
            </a:pPr>
            <a:endParaRPr lang="sv-SE" sz="1200">
              <a:cs typeface="Arial"/>
            </a:endParaRPr>
          </a:p>
          <a:p>
            <a:pPr marL="0" indent="0">
              <a:buNone/>
            </a:pPr>
            <a:r>
              <a:rPr lang="sv-SE" sz="1200" u="sng">
                <a:cs typeface="Arial"/>
              </a:rPr>
              <a:t>Stress: </a:t>
            </a:r>
            <a:r>
              <a:rPr lang="sv-SE" sz="1200">
                <a:cs typeface="Arial"/>
              </a:rPr>
              <a:t>en del mammor har börjat arbeta. Några har växlat, och pappa/partner är hemma.</a:t>
            </a:r>
            <a:endParaRPr lang="sv-SE" sz="1200"/>
          </a:p>
          <a:p>
            <a:pPr marL="0" indent="0">
              <a:buNone/>
            </a:pPr>
            <a:r>
              <a:rPr lang="sv-SE" sz="1200" u="sng"/>
              <a:t>Alkohol: </a:t>
            </a:r>
            <a:r>
              <a:rPr lang="sv-SE" sz="1200"/>
              <a:t>Hur mycket dricker du?</a:t>
            </a:r>
            <a:endParaRPr lang="sv-SE" sz="1200">
              <a:cs typeface="Arial"/>
            </a:endParaRPr>
          </a:p>
          <a:p>
            <a:pPr marL="0" indent="0">
              <a:buNone/>
            </a:pPr>
            <a:r>
              <a:rPr lang="sv-SE" sz="1200" u="sng"/>
              <a:t>Läkemedel:</a:t>
            </a:r>
            <a:r>
              <a:rPr lang="sv-SE" sz="1200"/>
              <a:t> Prata med behandlande läkare. </a:t>
            </a:r>
          </a:p>
          <a:p>
            <a:pPr marL="0" indent="0">
              <a:buNone/>
            </a:pPr>
            <a:endParaRPr lang="sv-SE" sz="1200"/>
          </a:p>
          <a:p>
            <a:pPr marL="0" indent="0">
              <a:buNone/>
            </a:pPr>
            <a:r>
              <a:rPr lang="sv-SE" sz="1200">
                <a:solidFill>
                  <a:srgbClr val="1E1E1E"/>
                </a:solidFill>
                <a:effectLst/>
                <a:ea typeface="Lato"/>
                <a:cs typeface="Lato"/>
              </a:rPr>
              <a:t>Förhållandet till alkohol och konsumtion av alkohol skiljer sig åt bland individer i vårt samhälle. De flesta vuxna klarar av att dricka alkohol på ett sätt som inte skadar dem och personer i deras närhet. </a:t>
            </a:r>
          </a:p>
          <a:p>
            <a:pPr marL="0" indent="0">
              <a:buNone/>
            </a:pPr>
            <a:endParaRPr lang="sv-SE" sz="1200">
              <a:solidFill>
                <a:srgbClr val="1E1E1E"/>
              </a:solidFill>
              <a:effectLst/>
              <a:ea typeface="Lato"/>
              <a:cs typeface="Lato"/>
            </a:endParaRPr>
          </a:p>
          <a:p>
            <a:pPr marL="0" indent="0">
              <a:buNone/>
            </a:pPr>
            <a:r>
              <a:rPr lang="sv-SE" sz="1200">
                <a:solidFill>
                  <a:srgbClr val="1E1E1E"/>
                </a:solidFill>
                <a:effectLst/>
                <a:ea typeface="Lato"/>
                <a:cs typeface="Lato"/>
              </a:rPr>
              <a:t>Där ett riskbruk eller missbruk finns, finns också olika sätt att hantera sin situation. Det är därför viktigt att vara lyhörd för familjernas behov och hur de hanterar sin vardag och följderna av riskbruket alternativt missbruket</a:t>
            </a:r>
            <a:r>
              <a:rPr lang="sv-SE" sz="1200">
                <a:solidFill>
                  <a:srgbClr val="1E1E1E"/>
                </a:solidFill>
                <a:ea typeface="Lato"/>
                <a:cs typeface="Lato"/>
              </a:rPr>
              <a:t> </a:t>
            </a:r>
          </a:p>
          <a:p>
            <a:pPr marL="0" indent="0">
              <a:buNone/>
            </a:pPr>
            <a:endParaRPr lang="sv-SE" sz="1200">
              <a:solidFill>
                <a:srgbClr val="1E1E1E"/>
              </a:solidFill>
              <a:ea typeface="Lato"/>
              <a:cs typeface="Lato"/>
            </a:endParaRPr>
          </a:p>
          <a:p>
            <a:pPr marL="0" indent="0">
              <a:buNone/>
            </a:pPr>
            <a:r>
              <a:rPr lang="sv-SE" sz="1200" b="1"/>
              <a:t>Tänk efter i vilket sällskap du berusar dig – Handledning för samtal om alkohol inom barnhälsovården </a:t>
            </a:r>
          </a:p>
          <a:p>
            <a:pPr marL="0" indent="0">
              <a:buNone/>
            </a:pPr>
            <a:endParaRPr lang="sv-SE" sz="1200"/>
          </a:p>
          <a:p>
            <a:pPr marL="0" indent="0">
              <a:buNone/>
            </a:pPr>
            <a:r>
              <a:rPr lang="sv-SE" sz="1200" u="sng"/>
              <a:t>Tobak</a:t>
            </a:r>
            <a:r>
              <a:rPr lang="sv-SE" sz="1200"/>
              <a:t>: fundera på var föräldrarna röker.</a:t>
            </a:r>
          </a:p>
          <a:p>
            <a:pPr marL="0" indent="0">
              <a:buNone/>
            </a:pPr>
            <a:endParaRPr lang="sv-SE" sz="1200"/>
          </a:p>
          <a:p>
            <a:pPr marL="0" indent="0">
              <a:buNone/>
            </a:pPr>
            <a:r>
              <a:rPr lang="sv-SE" sz="1200"/>
              <a:t>Se till att du är förberedd med information, stöd och hjälp som finns att få från vårdenheten. </a:t>
            </a:r>
            <a:endParaRPr lang="sv-SE" sz="1200">
              <a:cs typeface="Arial"/>
            </a:endParaRPr>
          </a:p>
          <a:p>
            <a:pPr marL="0" indent="0">
              <a:buNone/>
            </a:pPr>
            <a:endParaRPr lang="sv-SE" sz="1200"/>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101419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cs typeface="Arial"/>
              </a:rPr>
              <a:t>Jämställt föräldraskap</a:t>
            </a:r>
          </a:p>
          <a:p>
            <a:pPr marL="0" indent="0">
              <a:buNone/>
            </a:pPr>
            <a:endParaRPr lang="sv-SE" sz="1200"/>
          </a:p>
          <a:p>
            <a:pPr marL="0" indent="0">
              <a:buNone/>
            </a:pPr>
            <a:r>
              <a:rPr lang="sv-SE" sz="1200">
                <a:cs typeface="Arial"/>
              </a:rPr>
              <a:t>Fortsatt diskutera i gruppen:</a:t>
            </a:r>
          </a:p>
          <a:p>
            <a:pPr marL="0" indent="0">
              <a:buNone/>
            </a:pPr>
            <a:endParaRPr lang="sv-SE" sz="1200"/>
          </a:p>
          <a:p>
            <a:pPr marL="0" marR="0" indent="0" rtl="0">
              <a:spcBef>
                <a:spcPts val="0"/>
              </a:spcBef>
              <a:spcAft>
                <a:spcPts val="0"/>
              </a:spcAft>
              <a:buNone/>
            </a:pPr>
            <a:r>
              <a:rPr lang="sv-SE" sz="1200">
                <a:solidFill>
                  <a:srgbClr val="1E1E1E"/>
                </a:solidFill>
                <a:effectLst/>
                <a:ea typeface="Lato"/>
                <a:cs typeface="Lato"/>
              </a:rPr>
              <a:t>När ett barn kommer till världen, blir också föräldrarna till. Tillsammans ska man utvecklas i de nya rollerna. Hur mycket man än försökt förbereda sig, läsa på innan, lyssnat till goda råd och andras erfarenheter, stämmer sällan ens förväntningar med den nya verklighet man upplever med sitt eget barn. </a:t>
            </a:r>
          </a:p>
          <a:p>
            <a:pPr marL="0" marR="0" indent="0" rtl="0">
              <a:spcBef>
                <a:spcPts val="0"/>
              </a:spcBef>
              <a:spcAft>
                <a:spcPts val="0"/>
              </a:spcAft>
              <a:buNone/>
            </a:pPr>
            <a:endParaRPr lang="sv-SE" sz="1200">
              <a:solidFill>
                <a:srgbClr val="1E1E1E"/>
              </a:solidFill>
              <a:ea typeface="Lato"/>
              <a:cs typeface="Lato"/>
            </a:endParaRPr>
          </a:p>
          <a:p>
            <a:pPr marL="0" marR="0" indent="0" rtl="0">
              <a:spcBef>
                <a:spcPts val="0"/>
              </a:spcBef>
              <a:spcAft>
                <a:spcPts val="0"/>
              </a:spcAft>
              <a:buNone/>
            </a:pPr>
            <a:r>
              <a:rPr lang="sv-SE" sz="1200">
                <a:solidFill>
                  <a:srgbClr val="1E1E1E"/>
                </a:solidFill>
                <a:effectLst/>
                <a:ea typeface="Lato"/>
                <a:cs typeface="Lato"/>
              </a:rPr>
              <a:t>Som förälder fortsätter man att utvecklas genom hela livet, precis som ens barn gör. Ju mer man får öva, desto mer lär man sig, och ju mer man lär sig, desto tryggare blir man.</a:t>
            </a:r>
          </a:p>
          <a:p>
            <a:pPr marL="0" marR="0" rtl="0">
              <a:spcBef>
                <a:spcPts val="0"/>
              </a:spcBef>
              <a:spcAft>
                <a:spcPts val="0"/>
              </a:spcAft>
            </a:pPr>
            <a:endParaRPr lang="sv-SE" sz="1200">
              <a:solidFill>
                <a:srgbClr val="1E1E1E"/>
              </a:solidFill>
              <a:effectLst/>
            </a:endParaRPr>
          </a:p>
          <a:p>
            <a:pPr marL="0" marR="0" indent="0" rtl="0">
              <a:spcBef>
                <a:spcPts val="0"/>
              </a:spcBef>
              <a:spcAft>
                <a:spcPts val="0"/>
              </a:spcAft>
              <a:buNone/>
            </a:pPr>
            <a:r>
              <a:rPr lang="sv-SE" sz="1200">
                <a:solidFill>
                  <a:srgbClr val="1E1E1E"/>
                </a:solidFill>
                <a:effectLst/>
                <a:ea typeface="Lato"/>
                <a:cs typeface="Lato"/>
              </a:rPr>
              <a:t>Den förälder som är hemma den första tiden med barnet, lär sig ofta fortare att förstå och tolka barnets signaler, och upplevs ganska snart få ett försprång i förhållande till den andra föräldern. </a:t>
            </a:r>
          </a:p>
          <a:p>
            <a:pPr marL="0" marR="0" indent="0" rtl="0">
              <a:spcBef>
                <a:spcPts val="0"/>
              </a:spcBef>
              <a:spcAft>
                <a:spcPts val="0"/>
              </a:spcAft>
              <a:buNone/>
            </a:pPr>
            <a:endParaRPr lang="sv-SE" sz="1200">
              <a:solidFill>
                <a:srgbClr val="1E1E1E"/>
              </a:solidFill>
              <a:ea typeface="Lato"/>
              <a:cs typeface="Lato"/>
            </a:endParaRPr>
          </a:p>
          <a:p>
            <a:pPr marL="0" marR="0" indent="0" rtl="0">
              <a:spcBef>
                <a:spcPts val="0"/>
              </a:spcBef>
              <a:spcAft>
                <a:spcPts val="0"/>
              </a:spcAft>
              <a:buNone/>
            </a:pPr>
            <a:r>
              <a:rPr lang="sv-SE" sz="1200">
                <a:solidFill>
                  <a:srgbClr val="1E1E1E"/>
                </a:solidFill>
                <a:effectLst/>
                <a:ea typeface="Lato"/>
                <a:cs typeface="Lato"/>
              </a:rPr>
              <a:t>För att utvecklas och lära sig nya föräldraförmågor måste man få prova, göra fel och försöka på nytt igen. </a:t>
            </a:r>
          </a:p>
          <a:p>
            <a:pPr marL="0" marR="0" indent="0" rtl="0">
              <a:spcBef>
                <a:spcPts val="0"/>
              </a:spcBef>
              <a:spcAft>
                <a:spcPts val="0"/>
              </a:spcAft>
              <a:buNone/>
            </a:pPr>
            <a:endParaRPr lang="sv-SE" sz="1200">
              <a:solidFill>
                <a:srgbClr val="1E1E1E"/>
              </a:solidFill>
              <a:ea typeface="Lato"/>
              <a:cs typeface="Lato"/>
            </a:endParaRPr>
          </a:p>
          <a:p>
            <a:pPr marL="0" marR="0" indent="0" rtl="0">
              <a:spcBef>
                <a:spcPts val="0"/>
              </a:spcBef>
              <a:spcAft>
                <a:spcPts val="0"/>
              </a:spcAft>
              <a:buNone/>
            </a:pPr>
            <a:r>
              <a:rPr lang="sv-SE" sz="1200">
                <a:solidFill>
                  <a:srgbClr val="1E1E1E"/>
                </a:solidFill>
                <a:effectLst/>
                <a:ea typeface="Lato"/>
                <a:cs typeface="Lato"/>
              </a:rPr>
              <a:t>En förutsättning för att båda föräldrar ska kunna utveckla sina respektive föräldraförmågor, är att föräldrarna stöttar varandra i att ta hand om barnet var för sig, med sådant som blöjbyten, nattning, bad, matning, tröst, lek och samspel.</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06671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a:t>Språket</a:t>
            </a:r>
          </a:p>
          <a:p>
            <a:pPr marL="0" indent="0">
              <a:buNone/>
              <a:defRPr/>
            </a:pPr>
            <a:endParaRPr lang="sv-SE" sz="1200"/>
          </a:p>
          <a:p>
            <a:pPr marL="0" indent="0">
              <a:buNone/>
              <a:defRPr/>
            </a:pPr>
            <a:r>
              <a:rPr lang="sv-SE" sz="1200"/>
              <a:t>Språket blir allt bättre och barn förstår ofta betoningen i din röst.</a:t>
            </a:r>
          </a:p>
          <a:p>
            <a:pPr marL="0" indent="0">
              <a:buNone/>
              <a:defRPr/>
            </a:pPr>
            <a:endParaRPr lang="sv-SE" sz="1200">
              <a:cs typeface="Arial" panose="020B0604020202020204"/>
            </a:endParaRPr>
          </a:p>
          <a:p>
            <a:pPr marL="0" indent="0">
              <a:buNone/>
              <a:defRPr/>
            </a:pPr>
            <a:r>
              <a:rPr lang="sv-SE" sz="1200"/>
              <a:t>Under bebisens första år utvecklas hen i snabbare takt än någon gång senare i livet. Utvecklingen går olika fort i olika perioder och skiljer sig från barn till barn. </a:t>
            </a:r>
          </a:p>
          <a:p>
            <a:pPr marL="0" indent="0">
              <a:buNone/>
              <a:defRPr/>
            </a:pPr>
            <a:endParaRPr lang="sv-SE" sz="1200"/>
          </a:p>
          <a:p>
            <a:pPr marL="0" indent="0">
              <a:buNone/>
              <a:defRPr/>
            </a:pPr>
            <a:r>
              <a:rPr lang="sv-SE" sz="1200"/>
              <a:t>Mellan 10 och 14 månader sker vanligtvis den tiden då barn böjar att använda ord och har en förståelse om vad de pratar om.</a:t>
            </a:r>
          </a:p>
          <a:p>
            <a:pPr marL="0" indent="0">
              <a:buNone/>
              <a:defRPr/>
            </a:pPr>
            <a:endParaRPr lang="sv-SE" sz="1200">
              <a:cs typeface="Arial" panose="020B0604020202020204"/>
            </a:endParaRPr>
          </a:p>
          <a:p>
            <a:pPr marL="0" indent="0">
              <a:buNone/>
              <a:defRPr/>
            </a:pPr>
            <a:r>
              <a:rPr lang="sv-SE" sz="1200"/>
              <a:t>Kommunikationen fortsätter utvecklas i en snabb takt. Barn förstår ordet “nej”, kan peka och imitera. Fråga barnet “var är lampan?” och ditt barn kan förmodligen peka och titta på lampan.</a:t>
            </a:r>
          </a:p>
          <a:p>
            <a:pPr marL="0" indent="0">
              <a:buNone/>
              <a:defRPr/>
            </a:pPr>
            <a:endParaRPr lang="sv-SE" sz="1200">
              <a:cs typeface="Arial"/>
            </a:endParaRPr>
          </a:p>
          <a:p>
            <a:pPr marL="0" indent="0">
              <a:buNone/>
              <a:defRPr/>
            </a:pPr>
            <a:r>
              <a:rPr lang="sv-SE" sz="1200"/>
              <a:t>Barn på 10 månader kan komma ihåg ord och uttryck som används ofta. Barnet kan många fler ord nu än barnet klarar att säga. Om du frågar om var en sak i rummet finns eller i en bok, kan det faktiskt hända att barnet pekar på den.</a:t>
            </a:r>
            <a:endParaRPr lang="sv-SE" sz="1200">
              <a:cs typeface="Arial" panose="020B0604020202020204"/>
            </a:endParaRPr>
          </a:p>
          <a:p>
            <a:pPr marL="0" indent="0">
              <a:buNone/>
              <a:defRPr/>
            </a:pPr>
            <a:endParaRPr lang="sv-SE" sz="1200"/>
          </a:p>
          <a:p>
            <a:pPr>
              <a:spcBef>
                <a:spcPts val="0"/>
              </a:spcBef>
              <a:buClrTx/>
              <a:defRPr/>
            </a:pPr>
            <a:r>
              <a:rPr lang="sv-SE" sz="1200"/>
              <a:t>Lek med barnet</a:t>
            </a:r>
            <a:endParaRPr lang="sv-SE" sz="1200">
              <a:cs typeface="Arial"/>
            </a:endParaRPr>
          </a:p>
          <a:p>
            <a:r>
              <a:rPr lang="sv-SE" sz="1200" b="1">
                <a:cs typeface="Arial"/>
              </a:rPr>
              <a:t>Om inget joller - hörsel testning</a:t>
            </a:r>
          </a:p>
          <a:p>
            <a:pPr marL="0" indent="0">
              <a:buNone/>
            </a:pPr>
            <a:endParaRPr lang="sv-SE" sz="1200" b="1">
              <a:cs typeface="Arial"/>
            </a:endParaRPr>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Barnets kommunikations- språk- och talutveckling - Rikshandboken i barnhälsovård (rikshandboken-bhv.se)</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Barnets utveckling 6-12 månader - 1177</a:t>
            </a:r>
            <a:endParaRPr lang="sv-SE" sz="1200">
              <a:solidFill>
                <a:srgbClr val="0070C0"/>
              </a:solidFill>
              <a:cs typeface="Arial"/>
            </a:endParaRPr>
          </a:p>
          <a:p>
            <a:pPr marL="0" indent="0">
              <a:buNone/>
            </a:pPr>
            <a:r>
              <a:rPr lang="sv-SE" sz="1200" b="1">
                <a:solidFill>
                  <a:srgbClr val="0070C0"/>
                </a:solidFill>
                <a:cs typeface="Arial"/>
              </a:rPr>
              <a:t> </a:t>
            </a:r>
            <a:r>
              <a:rPr lang="sv-SE" sz="1200">
                <a:solidFill>
                  <a:srgbClr val="0070C0"/>
                </a:solidFill>
                <a:hlinkClick r:id="rId5">
                  <a:extLst>
                    <a:ext uri="{A12FA001-AC4F-418D-AE19-62706E023703}">
                      <ahyp:hlinkClr xmlns:ahyp="http://schemas.microsoft.com/office/drawing/2018/hyperlinkcolor" val="tx"/>
                    </a:ext>
                  </a:extLst>
                </a:hlinkClick>
              </a:rPr>
              <a:t>Barnets utveckling 6-12 månader - 1177</a:t>
            </a:r>
            <a:endParaRPr lang="sv-SE" sz="1200">
              <a:solidFill>
                <a:srgbClr val="0070C0"/>
              </a:solidFill>
              <a:cs typeface="Arial"/>
            </a:endParaRPr>
          </a:p>
          <a:p>
            <a:endParaRPr lang="sv-SE" sz="1200"/>
          </a:p>
          <a:p>
            <a:pPr>
              <a:defRPr/>
            </a:pPr>
            <a:endParaRPr lang="sv-SE">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12450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t>De flesta barn blir sjuka ibland</a:t>
            </a:r>
          </a:p>
          <a:p>
            <a:pPr marL="0" indent="0">
              <a:buNone/>
            </a:pPr>
            <a:endParaRPr lang="sv-SE" sz="1200"/>
          </a:p>
          <a:p>
            <a:pPr marL="0" indent="0">
              <a:buNone/>
            </a:pPr>
            <a:r>
              <a:rPr lang="sv-SE" sz="1200"/>
              <a:t>Små barn brukar ofta ha infektioner man får räkna med ca 8-10 infektioner/år. Det beror på att immunförsvaret inte är tillräckligt utvecklat från början. Ett bra sätt att skydda sig mot infektioner är att vara ute mycket och att tvätta händerna ofta. </a:t>
            </a:r>
          </a:p>
          <a:p>
            <a:pPr marL="0" indent="0">
              <a:buNone/>
            </a:pPr>
            <a:endParaRPr lang="sv-SE" sz="1200" b="1"/>
          </a:p>
          <a:p>
            <a:pPr marL="0" indent="0">
              <a:buNone/>
            </a:pPr>
            <a:r>
              <a:rPr lang="sv-SE" sz="1200" b="0" u="sng"/>
              <a:t>Feber är ingen sjukdom: </a:t>
            </a:r>
            <a:r>
              <a:rPr lang="sv-SE" sz="1200"/>
              <a:t>Barn får lätt feber, men det behöver inte betyda att barnet är särskilt sjukt. Feber i sig är ingen sjukdom utan kroppens försvar mot virus och bakterier. Virus och bakterier trivs nämligen inte i höga kroppstemperaturer. Barn får oftare feber i samband med en infektion jämfört med vuxna.</a:t>
            </a:r>
          </a:p>
          <a:p>
            <a:pPr marL="0" indent="0">
              <a:buNone/>
            </a:pPr>
            <a:endParaRPr lang="sv-SE" sz="1200">
              <a:cs typeface="Arial"/>
            </a:endParaRPr>
          </a:p>
          <a:p>
            <a:pPr marL="0" indent="0">
              <a:buNone/>
            </a:pPr>
            <a:r>
              <a:rPr lang="sv-SE" sz="1200"/>
              <a:t>Normal kroppstemperatur definieras som rektal temperatur mellan 36,00 C och 37,80 C. Barn har ofta högre temperatur än vuxna. Om barnet är litet och är för varmt klädd eller varit väldigt aktivt kan det få hög temperatur utan att ha feber. Därför är det bästa att vänta en halvtimme innan man tar tempen för att få ett säkert resultat. Temp över 38,00 C mätt efter en halvtimmes vila räknas som feber. </a:t>
            </a:r>
          </a:p>
          <a:p>
            <a:pPr marL="0" indent="0">
              <a:buNone/>
            </a:pPr>
            <a:endParaRPr lang="sv-SE" sz="1200">
              <a:cs typeface="Arial"/>
            </a:endParaRPr>
          </a:p>
          <a:p>
            <a:pPr marL="0" indent="0">
              <a:buNone/>
            </a:pPr>
            <a:r>
              <a:rPr lang="sv-SE" sz="1200"/>
              <a:t>Att mäta temperaturen rektalt är mest tillförlitligt. Elektroniska ändtarmstermometrar mäter på cirka 1 minut. </a:t>
            </a:r>
          </a:p>
          <a:p>
            <a:pPr marL="0" indent="0">
              <a:buNone/>
            </a:pPr>
            <a:endParaRPr lang="sv-SE" sz="1200">
              <a:cs typeface="Arial"/>
            </a:endParaRPr>
          </a:p>
          <a:p>
            <a:pPr marL="0" indent="0">
              <a:buNone/>
            </a:pPr>
            <a:r>
              <a:rPr lang="sv-SE" sz="1200"/>
              <a:t>Öron termometern är snabb, tar en sekund men måste sitta </a:t>
            </a:r>
            <a:r>
              <a:rPr lang="sv-SE" sz="1200" b="1"/>
              <a:t>rätt i örat </a:t>
            </a:r>
            <a:r>
              <a:rPr lang="sv-SE" sz="1200"/>
              <a:t>för att ge ett säkert mätvärde. Mycket vax eller vaxpropp i hörselgången ger ett osäkert resultat. </a:t>
            </a:r>
            <a:endParaRPr lang="sv-SE" sz="1200">
              <a:cs typeface="Arial"/>
            </a:endParaRPr>
          </a:p>
          <a:p>
            <a:pPr marL="0" indent="0">
              <a:buNone/>
            </a:pPr>
            <a:r>
              <a:rPr lang="sv-SE" sz="1200"/>
              <a:t>Att mäta i munnen - under tungan – eller i armhålan är mer osäkra än mätning i ändtarmen och rekommenderas </a:t>
            </a:r>
            <a:r>
              <a:rPr lang="sv-SE" sz="1200" b="1"/>
              <a:t>inte</a:t>
            </a:r>
            <a:r>
              <a:rPr lang="sv-SE" sz="1200"/>
              <a:t> på små barn. </a:t>
            </a:r>
          </a:p>
          <a:p>
            <a:pPr marL="0" indent="0">
              <a:buNone/>
            </a:pPr>
            <a:endParaRPr lang="sv-SE" sz="1200"/>
          </a:p>
          <a:p>
            <a:pPr marL="0" indent="0">
              <a:buNone/>
            </a:pPr>
            <a:r>
              <a:rPr lang="sv-SE" sz="1200">
                <a:solidFill>
                  <a:srgbClr val="0070C0"/>
                </a:solidFill>
                <a:hlinkClick r:id="rId3">
                  <a:extLst>
                    <a:ext uri="{A12FA001-AC4F-418D-AE19-62706E023703}">
                      <ahyp:hlinkClr xmlns:ahyp="http://schemas.microsoft.com/office/drawing/2018/hyperlinkcolor" val="tx"/>
                    </a:ext>
                  </a:extLst>
                </a:hlinkClick>
              </a:rPr>
              <a:t>Infektioner hos barn </a:t>
            </a:r>
            <a:r>
              <a:rPr lang="sv-SE" sz="1200">
                <a:solidFill>
                  <a:srgbClr val="0070C0"/>
                </a:solidFill>
                <a:hlinkClick r:id="rId4">
                  <a:extLst>
                    <a:ext uri="{A12FA001-AC4F-418D-AE19-62706E023703}">
                      <ahyp:hlinkClr xmlns:ahyp="http://schemas.microsoft.com/office/drawing/2018/hyperlinkcolor" val="tx"/>
                    </a:ext>
                  </a:extLst>
                </a:hlinkClick>
              </a:rPr>
              <a:t>–</a:t>
            </a:r>
            <a:r>
              <a:rPr lang="sv-SE" sz="1200">
                <a:solidFill>
                  <a:srgbClr val="0070C0"/>
                </a:solidFill>
                <a:hlinkClick r:id="rId3">
                  <a:extLst>
                    <a:ext uri="{A12FA001-AC4F-418D-AE19-62706E023703}">
                      <ahyp:hlinkClr xmlns:ahyp="http://schemas.microsoft.com/office/drawing/2018/hyperlinkcolor" val="tx"/>
                    </a:ext>
                  </a:extLst>
                </a:hlinkClick>
              </a:rPr>
              <a:t> 1177</a:t>
            </a:r>
            <a:endParaRPr lang="sv-SE" sz="1200">
              <a:solidFill>
                <a:srgbClr val="0070C0"/>
              </a:solidFill>
            </a:endParaRPr>
          </a:p>
          <a:p>
            <a:pPr marL="0" indent="0">
              <a:buNone/>
            </a:pPr>
            <a:r>
              <a:rPr lang="sv-SE" sz="1200">
                <a:solidFill>
                  <a:srgbClr val="0070C0"/>
                </a:solidFill>
                <a:hlinkClick r:id="rId4">
                  <a:extLst>
                    <a:ext uri="{A12FA001-AC4F-418D-AE19-62706E023703}">
                      <ahyp:hlinkClr xmlns:ahyp="http://schemas.microsoft.com/office/drawing/2018/hyperlinkcolor" val="tx"/>
                    </a:ext>
                  </a:extLst>
                </a:hlinkClick>
              </a:rPr>
              <a:t>Infektioner - översikt - Rikshandboken i barnhälsovård (rikshandboken-bhv.se)</a:t>
            </a:r>
            <a:endParaRPr lang="sv-SE" sz="1200">
              <a:solidFill>
                <a:srgbClr val="0070C0"/>
              </a:solidFill>
            </a:endParaRPr>
          </a:p>
          <a:p>
            <a:pPr marL="0" indent="0">
              <a:buNone/>
            </a:pPr>
            <a:r>
              <a:rPr lang="sv-SE" sz="1200">
                <a:solidFill>
                  <a:srgbClr val="0070C0"/>
                </a:solidFill>
                <a:hlinkClick r:id="rId5">
                  <a:extLst>
                    <a:ext uri="{A12FA001-AC4F-418D-AE19-62706E023703}">
                      <ahyp:hlinkClr xmlns:ahyp="http://schemas.microsoft.com/office/drawing/2018/hyperlinkcolor" val="tx"/>
                    </a:ext>
                  </a:extLst>
                </a:hlinkClick>
              </a:rPr>
              <a:t>Så vårdar du ditt sjuka barn (kunskapsstodforvardgivare.se)</a:t>
            </a:r>
            <a:endParaRPr lang="sv-SE" sz="1200">
              <a:solidFill>
                <a:srgbClr val="0070C0"/>
              </a:solidFill>
            </a:endParaRPr>
          </a:p>
          <a:p>
            <a:pPr marL="0" indent="0">
              <a:buNone/>
            </a:pPr>
            <a:endParaRPr lang="sv-SE" sz="1200">
              <a:cs typeface="Arial"/>
            </a:endParaRPr>
          </a:p>
          <a:p>
            <a:endParaRPr lang="sv-SE">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06824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a:ea typeface="Times New Roman" panose="02020603050405020304" pitchFamily="18" charset="0"/>
                <a:cs typeface="Arial"/>
              </a:rPr>
              <a:t>Välkommen till barnhälsovårdens</a:t>
            </a:r>
            <a:br>
              <a:rPr lang="sv-SE" sz="3600" kern="0">
                <a:ea typeface="Times New Roman" panose="02020603050405020304" pitchFamily="18" charset="0"/>
                <a:cs typeface="Arial"/>
              </a:rPr>
            </a:br>
            <a:r>
              <a:rPr lang="sv-SE" sz="3600" kern="0">
                <a:ea typeface="Times New Roman" panose="02020603050405020304" pitchFamily="18" charset="0"/>
                <a:cs typeface="Arial"/>
              </a:rPr>
              <a:t>föräldragruppsverksamhet</a:t>
            </a:r>
            <a:br>
              <a:rPr lang="sv-SE" sz="3600" kern="0">
                <a:ea typeface="Times New Roman" panose="02020603050405020304" pitchFamily="18" charset="0"/>
              </a:rPr>
            </a:br>
            <a:br>
              <a:rPr lang="sv-SE" sz="2000"/>
            </a:br>
            <a:r>
              <a:rPr lang="sv-SE" sz="200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507F3-0E11-CCC2-3804-F24D38F681F0}"/>
              </a:ext>
            </a:extLst>
          </p:cNvPr>
          <p:cNvSpPr>
            <a:spLocks noGrp="1"/>
          </p:cNvSpPr>
          <p:nvPr>
            <p:ph type="title"/>
          </p:nvPr>
        </p:nvSpPr>
        <p:spPr/>
        <p:txBody>
          <a:bodyPr/>
          <a:lstStyle/>
          <a:p>
            <a:r>
              <a:rPr lang="sv-SE">
                <a:cs typeface="Arial"/>
              </a:rPr>
              <a:t>Att vara förälder</a:t>
            </a:r>
            <a:endParaRPr lang="sv-SE"/>
          </a:p>
        </p:txBody>
      </p:sp>
    </p:spTree>
    <p:extLst>
      <p:ext uri="{BB962C8B-B14F-4D97-AF65-F5344CB8AC3E}">
        <p14:creationId xmlns:p14="http://schemas.microsoft.com/office/powerpoint/2010/main" val="150899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08EC93B-5602-273E-FA20-54962E27CA23}"/>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CAC15A84-B574-9787-3A89-35825B4FE0DB}"/>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32F420AA-EDE0-E007-797D-2CFB0B0D515D}"/>
              </a:ext>
            </a:extLst>
          </p:cNvPr>
          <p:cNvSpPr>
            <a:spLocks noGrp="1"/>
          </p:cNvSpPr>
          <p:nvPr>
            <p:ph type="sldNum" sz="quarter" idx="16"/>
          </p:nvPr>
        </p:nvSpPr>
        <p:spPr/>
        <p:txBody>
          <a:bodyPr/>
          <a:lstStyle/>
          <a:p>
            <a:fld id="{E8645303-2AAE-45D1-913A-B06AE6474513}" type="slidenum">
              <a:rPr lang="sv-SE" smtClean="0"/>
              <a:pPr/>
              <a:t>11</a:t>
            </a:fld>
            <a:endParaRPr lang="sv-SE"/>
          </a:p>
        </p:txBody>
      </p:sp>
      <p:pic>
        <p:nvPicPr>
          <p:cNvPr id="7" name="Platshållare för innehåll 5">
            <a:extLst>
              <a:ext uri="{FF2B5EF4-FFF2-40B4-BE49-F238E27FC236}">
                <a16:creationId xmlns:a16="http://schemas.microsoft.com/office/drawing/2014/main" id="{C5F34E5C-2BC7-6879-2CCD-9D992FC16B45}"/>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8FA5D690-9C00-4C04-0FC4-9296E0991C7B}"/>
              </a:ext>
            </a:extLst>
          </p:cNvPr>
          <p:cNvSpPr>
            <a:spLocks noGrp="1"/>
          </p:cNvSpPr>
          <p:nvPr>
            <p:ph type="title"/>
          </p:nvPr>
        </p:nvSpPr>
        <p:spPr>
          <a:xfrm>
            <a:off x="803275" y="1297721"/>
            <a:ext cx="5292725" cy="483863"/>
          </a:xfrm>
        </p:spPr>
        <p:txBody>
          <a:bodyPr/>
          <a:lstStyle/>
          <a:p>
            <a:r>
              <a:rPr lang="sv-SE" sz="3600">
                <a:latin typeface="Arial" panose="020B0604020202020204" pitchFamily="34" charset="0"/>
                <a:cs typeface="Arial" panose="020B0604020202020204" pitchFamily="34" charset="0"/>
              </a:rPr>
              <a:t>Vad påverkar barnet – och på vilket sätt?</a:t>
            </a:r>
            <a:br>
              <a:rPr lang="sv-SE" sz="3600">
                <a:latin typeface="Arial" panose="020B0604020202020204" pitchFamily="34" charset="0"/>
                <a:cs typeface="Arial" panose="020B0604020202020204" pitchFamily="34" charset="0"/>
              </a:rPr>
            </a:br>
            <a:endParaRPr lang="sv-SE"/>
          </a:p>
        </p:txBody>
      </p:sp>
      <p:pic>
        <p:nvPicPr>
          <p:cNvPr id="13" name="Platshållare för innehåll 12">
            <a:extLst>
              <a:ext uri="{FF2B5EF4-FFF2-40B4-BE49-F238E27FC236}">
                <a16:creationId xmlns:a16="http://schemas.microsoft.com/office/drawing/2014/main" id="{42183930-4EC1-A734-4DA5-3753BFDF7C43}"/>
              </a:ext>
            </a:extLst>
          </p:cNvPr>
          <p:cNvPicPr>
            <a:picLocks noGrp="1" noChangeAspect="1"/>
          </p:cNvPicPr>
          <p:nvPr>
            <p:ph sz="quarter" idx="13"/>
          </p:nvPr>
        </p:nvPicPr>
        <p:blipFill>
          <a:blip r:embed="rId4"/>
          <a:stretch>
            <a:fillRect/>
          </a:stretch>
        </p:blipFill>
        <p:spPr>
          <a:xfrm>
            <a:off x="7290774" y="1217489"/>
            <a:ext cx="4424181" cy="4423022"/>
          </a:xfrm>
        </p:spPr>
      </p:pic>
      <p:sp>
        <p:nvSpPr>
          <p:cNvPr id="3" name="Platshållare för innehåll 2">
            <a:extLst>
              <a:ext uri="{FF2B5EF4-FFF2-40B4-BE49-F238E27FC236}">
                <a16:creationId xmlns:a16="http://schemas.microsoft.com/office/drawing/2014/main" id="{127D501F-2FD4-B7B5-303C-F91A42283E33}"/>
              </a:ext>
            </a:extLst>
          </p:cNvPr>
          <p:cNvSpPr txBox="1">
            <a:spLocks/>
          </p:cNvSpPr>
          <p:nvPr/>
        </p:nvSpPr>
        <p:spPr>
          <a:xfrm>
            <a:off x="812800" y="2120985"/>
            <a:ext cx="5292725"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a:solidFill>
                  <a:srgbClr val="2D2829"/>
                </a:solidFill>
                <a:latin typeface="Arial"/>
                <a:cs typeface="Arial"/>
              </a:rPr>
              <a:t>Stress</a:t>
            </a:r>
            <a:endParaRPr lang="sv-SE">
              <a:solidFill>
                <a:srgbClr val="2D2829"/>
              </a:solidFill>
              <a:latin typeface="Arial" panose="020B0604020202020204" pitchFamily="34" charset="0"/>
              <a:cs typeface="Arial" panose="020B0604020202020204" pitchFamily="34" charset="0"/>
            </a:endParaRPr>
          </a:p>
          <a:p>
            <a:r>
              <a:rPr lang="sv-SE">
                <a:solidFill>
                  <a:srgbClr val="2D2829"/>
                </a:solidFill>
                <a:latin typeface="Arial"/>
                <a:cs typeface="Arial"/>
              </a:rPr>
              <a:t>Sömn</a:t>
            </a:r>
            <a:endParaRPr lang="sv-SE">
              <a:solidFill>
                <a:srgbClr val="2D2829"/>
              </a:solidFill>
              <a:latin typeface="Arial" panose="020B0604020202020204" pitchFamily="34" charset="0"/>
              <a:cs typeface="Arial" panose="020B0604020202020204" pitchFamily="34" charset="0"/>
            </a:endParaRPr>
          </a:p>
          <a:p>
            <a:r>
              <a:rPr lang="sv-SE">
                <a:solidFill>
                  <a:srgbClr val="2D2829"/>
                </a:solidFill>
                <a:latin typeface="Arial"/>
                <a:cs typeface="Arial"/>
              </a:rPr>
              <a:t>Alkohol</a:t>
            </a:r>
            <a:endParaRPr lang="sv-SE">
              <a:solidFill>
                <a:srgbClr val="2D2829"/>
              </a:solidFill>
              <a:latin typeface="Arial" panose="020B0604020202020204" pitchFamily="34" charset="0"/>
              <a:cs typeface="Arial" panose="020B0604020202020204" pitchFamily="34" charset="0"/>
            </a:endParaRPr>
          </a:p>
          <a:p>
            <a:r>
              <a:rPr lang="sv-SE">
                <a:solidFill>
                  <a:srgbClr val="2D2829"/>
                </a:solidFill>
                <a:latin typeface="Arial"/>
                <a:cs typeface="Arial"/>
              </a:rPr>
              <a:t>Läkemedel</a:t>
            </a:r>
          </a:p>
          <a:p>
            <a:pPr marL="342900" indent="-342900">
              <a:buChar char="•"/>
            </a:pPr>
            <a:endParaRPr lang="sv-SE">
              <a:solidFill>
                <a:srgbClr val="2D282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a:solidFill>
                <a:srgbClr val="2D2829"/>
              </a:solidFill>
              <a:cs typeface="Arial"/>
            </a:endParaRPr>
          </a:p>
          <a:p>
            <a:pPr marL="342900" indent="-342900">
              <a:buFont typeface="Arial" panose="020B0604020202020204" pitchFamily="34" charset="0"/>
              <a:buChar char="•"/>
            </a:pPr>
            <a:endParaRPr lang="sv-SE">
              <a:solidFill>
                <a:srgbClr val="2D2829"/>
              </a:solidFill>
              <a:cs typeface="Arial"/>
            </a:endParaRPr>
          </a:p>
          <a:p>
            <a:pPr marL="287655" indent="-287655"/>
            <a:endParaRPr lang="sv-SE">
              <a:cs typeface="Arial" panose="020B0604020202020204"/>
            </a:endParaRPr>
          </a:p>
        </p:txBody>
      </p:sp>
    </p:spTree>
    <p:extLst>
      <p:ext uri="{BB962C8B-B14F-4D97-AF65-F5344CB8AC3E}">
        <p14:creationId xmlns:p14="http://schemas.microsoft.com/office/powerpoint/2010/main" val="193859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104AB-6F20-74A4-3287-C516CBBD0252}"/>
              </a:ext>
            </a:extLst>
          </p:cNvPr>
          <p:cNvSpPr>
            <a:spLocks noGrp="1"/>
          </p:cNvSpPr>
          <p:nvPr>
            <p:ph type="title"/>
          </p:nvPr>
        </p:nvSpPr>
        <p:spPr>
          <a:xfrm>
            <a:off x="803275" y="492333"/>
            <a:ext cx="10585449" cy="1296000"/>
          </a:xfrm>
        </p:spPr>
        <p:txBody>
          <a:bodyPr/>
          <a:lstStyle/>
          <a:p>
            <a:r>
              <a:rPr lang="sv-SE">
                <a:latin typeface="Arial"/>
                <a:cs typeface="Arial"/>
              </a:rPr>
              <a:t>Jämställt föräldraskap </a:t>
            </a:r>
            <a:endParaRPr lang="sv-SE">
              <a:cs typeface="Arial"/>
            </a:endParaRPr>
          </a:p>
        </p:txBody>
      </p:sp>
      <p:sp>
        <p:nvSpPr>
          <p:cNvPr id="3" name="Platshållare för innehåll 2">
            <a:extLst>
              <a:ext uri="{FF2B5EF4-FFF2-40B4-BE49-F238E27FC236}">
                <a16:creationId xmlns:a16="http://schemas.microsoft.com/office/drawing/2014/main" id="{6CDFC1C3-781A-8476-BE62-3812F94FB017}"/>
              </a:ext>
            </a:extLst>
          </p:cNvPr>
          <p:cNvSpPr>
            <a:spLocks noGrp="1"/>
          </p:cNvSpPr>
          <p:nvPr>
            <p:ph sz="quarter" idx="13"/>
          </p:nvPr>
        </p:nvSpPr>
        <p:spPr>
          <a:xfrm>
            <a:off x="803275" y="1788333"/>
            <a:ext cx="5292725" cy="4161172"/>
          </a:xfrm>
        </p:spPr>
        <p:txBody>
          <a:bodyPr vert="horz" lIns="0" tIns="0" rIns="0" bIns="0" rtlCol="0" anchor="t">
            <a:noAutofit/>
          </a:bodyPr>
          <a:lstStyle/>
          <a:p>
            <a:pPr marL="287655" indent="-287655"/>
            <a:r>
              <a:rPr lang="sv-SE" sz="2000">
                <a:solidFill>
                  <a:srgbClr val="2D2829"/>
                </a:solidFill>
                <a:latin typeface="Arial"/>
                <a:cs typeface="Arial"/>
              </a:rPr>
              <a:t>Ny situation, nätverk, förväntningar och planer</a:t>
            </a:r>
            <a:endParaRPr lang="en-US"/>
          </a:p>
          <a:p>
            <a:pPr marL="287655" indent="-287655"/>
            <a:r>
              <a:rPr lang="sv-SE" sz="2000">
                <a:solidFill>
                  <a:srgbClr val="2D2829"/>
                </a:solidFill>
                <a:effectLst/>
                <a:latin typeface="Arial"/>
                <a:cs typeface="Arial"/>
              </a:rPr>
              <a:t>Småbarnspappor arbetar mest övertid och spenderar 2 </a:t>
            </a:r>
            <a:r>
              <a:rPr lang="sv-SE">
                <a:solidFill>
                  <a:srgbClr val="2D2829"/>
                </a:solidFill>
                <a:latin typeface="Arial"/>
                <a:cs typeface="Arial"/>
              </a:rPr>
              <a:t>timmar</a:t>
            </a:r>
            <a:r>
              <a:rPr lang="sv-SE" sz="2000">
                <a:solidFill>
                  <a:srgbClr val="2D2829"/>
                </a:solidFill>
                <a:effectLst/>
                <a:latin typeface="Arial"/>
                <a:cs typeface="Arial"/>
              </a:rPr>
              <a:t> mindre/dag med sina barn jämfört med småbarnsmammor</a:t>
            </a:r>
          </a:p>
          <a:p>
            <a:pPr marL="287655" indent="-287655"/>
            <a:r>
              <a:rPr lang="sv-SE" sz="2000">
                <a:solidFill>
                  <a:srgbClr val="2D2829"/>
                </a:solidFill>
                <a:latin typeface="Arial"/>
                <a:cs typeface="Arial"/>
              </a:rPr>
              <a:t>2% av småbarnspapporna jobbar deltid för att kunna ta hand om barn, mot 34% av mammorna</a:t>
            </a:r>
          </a:p>
          <a:p>
            <a:pPr marL="287655" indent="-287655"/>
            <a:r>
              <a:rPr lang="sv-SE">
                <a:solidFill>
                  <a:srgbClr val="2D2829"/>
                </a:solidFill>
                <a:latin typeface="Arial"/>
                <a:cs typeface="Arial"/>
              </a:rPr>
              <a:t>Pappor</a:t>
            </a:r>
            <a:r>
              <a:rPr lang="sv-SE" sz="2000">
                <a:solidFill>
                  <a:srgbClr val="2D2829"/>
                </a:solidFill>
                <a:effectLst/>
                <a:latin typeface="Arial"/>
                <a:cs typeface="Arial"/>
              </a:rPr>
              <a:t> tar ut 29% medan </a:t>
            </a:r>
            <a:r>
              <a:rPr lang="sv-SE">
                <a:solidFill>
                  <a:srgbClr val="2D2829"/>
                </a:solidFill>
                <a:latin typeface="Arial"/>
                <a:cs typeface="Arial"/>
              </a:rPr>
              <a:t>mammor</a:t>
            </a:r>
            <a:r>
              <a:rPr lang="sv-SE" sz="2000">
                <a:solidFill>
                  <a:srgbClr val="2D2829"/>
                </a:solidFill>
                <a:effectLst/>
                <a:latin typeface="Arial"/>
                <a:cs typeface="Arial"/>
              </a:rPr>
              <a:t> tar ut </a:t>
            </a:r>
            <a:r>
              <a:rPr lang="sv-SE">
                <a:solidFill>
                  <a:srgbClr val="2D2829"/>
                </a:solidFill>
                <a:latin typeface="Arial"/>
                <a:cs typeface="Arial"/>
              </a:rPr>
              <a:t>71</a:t>
            </a:r>
            <a:r>
              <a:rPr lang="sv-SE" sz="2000">
                <a:solidFill>
                  <a:srgbClr val="2D2829"/>
                </a:solidFill>
                <a:effectLst/>
                <a:latin typeface="Arial"/>
                <a:cs typeface="Arial"/>
              </a:rPr>
              <a:t>% av</a:t>
            </a:r>
            <a:r>
              <a:rPr lang="sv-SE">
                <a:solidFill>
                  <a:srgbClr val="2D2829"/>
                </a:solidFill>
                <a:latin typeface="Arial"/>
                <a:cs typeface="Arial"/>
              </a:rPr>
              <a:t> Sveriges</a:t>
            </a:r>
            <a:r>
              <a:rPr lang="sv-SE" sz="2000">
                <a:solidFill>
                  <a:srgbClr val="2D2829"/>
                </a:solidFill>
                <a:effectLst/>
                <a:latin typeface="Arial"/>
                <a:cs typeface="Arial"/>
              </a:rPr>
              <a:t> totala föräldrapenning</a:t>
            </a:r>
          </a:p>
        </p:txBody>
      </p:sp>
      <p:sp>
        <p:nvSpPr>
          <p:cNvPr id="4" name="Platshållare för datum 3">
            <a:extLst>
              <a:ext uri="{FF2B5EF4-FFF2-40B4-BE49-F238E27FC236}">
                <a16:creationId xmlns:a16="http://schemas.microsoft.com/office/drawing/2014/main" id="{7E155BA0-E684-D79D-A85E-B1CCC667918F}"/>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3F257DB6-E661-98A1-8D21-528B5193361F}"/>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1FDD3ED1-7BE8-010D-0FF0-AC913457C91F}"/>
              </a:ext>
            </a:extLst>
          </p:cNvPr>
          <p:cNvSpPr>
            <a:spLocks noGrp="1"/>
          </p:cNvSpPr>
          <p:nvPr>
            <p:ph type="sldNum" sz="quarter" idx="16"/>
          </p:nvPr>
        </p:nvSpPr>
        <p:spPr/>
        <p:txBody>
          <a:bodyPr/>
          <a:lstStyle/>
          <a:p>
            <a:fld id="{E8645303-2AAE-45D1-913A-B06AE6474513}" type="slidenum">
              <a:rPr lang="sv-SE" smtClean="0"/>
              <a:pPr/>
              <a:t>12</a:t>
            </a:fld>
            <a:endParaRPr lang="sv-SE"/>
          </a:p>
        </p:txBody>
      </p:sp>
      <p:pic>
        <p:nvPicPr>
          <p:cNvPr id="7" name="Platshållare för innehåll 5">
            <a:extLst>
              <a:ext uri="{FF2B5EF4-FFF2-40B4-BE49-F238E27FC236}">
                <a16:creationId xmlns:a16="http://schemas.microsoft.com/office/drawing/2014/main" id="{7A1C6CD3-22B8-D5F1-9CDA-E786F2808AD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A4DB322D-404B-AE63-12E1-F0174E39A242}"/>
              </a:ext>
            </a:extLst>
          </p:cNvPr>
          <p:cNvPicPr>
            <a:picLocks noChangeAspect="1"/>
          </p:cNvPicPr>
          <p:nvPr/>
        </p:nvPicPr>
        <p:blipFill>
          <a:blip r:embed="rId4"/>
          <a:stretch>
            <a:fillRect/>
          </a:stretch>
        </p:blipFill>
        <p:spPr>
          <a:xfrm>
            <a:off x="7132660" y="739739"/>
            <a:ext cx="4872812" cy="4877290"/>
          </a:xfrm>
          <a:prstGeom prst="rect">
            <a:avLst/>
          </a:prstGeom>
        </p:spPr>
      </p:pic>
    </p:spTree>
    <p:extLst>
      <p:ext uri="{BB962C8B-B14F-4D97-AF65-F5344CB8AC3E}">
        <p14:creationId xmlns:p14="http://schemas.microsoft.com/office/powerpoint/2010/main" val="203388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6BCBD-FC08-07B9-F263-D64E729D18AD}"/>
              </a:ext>
            </a:extLst>
          </p:cNvPr>
          <p:cNvSpPr>
            <a:spLocks noGrp="1"/>
          </p:cNvSpPr>
          <p:nvPr>
            <p:ph type="title"/>
          </p:nvPr>
        </p:nvSpPr>
        <p:spPr/>
        <p:txBody>
          <a:bodyPr/>
          <a:lstStyle/>
          <a:p>
            <a:r>
              <a:rPr lang="sv-SE">
                <a:cs typeface="Arial"/>
              </a:rPr>
              <a:t>Språkutveckling</a:t>
            </a:r>
            <a:endParaRPr lang="sv-SE"/>
          </a:p>
        </p:txBody>
      </p:sp>
    </p:spTree>
    <p:extLst>
      <p:ext uri="{BB962C8B-B14F-4D97-AF65-F5344CB8AC3E}">
        <p14:creationId xmlns:p14="http://schemas.microsoft.com/office/powerpoint/2010/main" val="365283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222DF-9A69-7155-7D69-0061391677DC}"/>
              </a:ext>
            </a:extLst>
          </p:cNvPr>
          <p:cNvSpPr>
            <a:spLocks noGrp="1"/>
          </p:cNvSpPr>
          <p:nvPr>
            <p:ph type="title"/>
          </p:nvPr>
        </p:nvSpPr>
        <p:spPr>
          <a:xfrm>
            <a:off x="809625" y="657224"/>
            <a:ext cx="10585449" cy="1296000"/>
          </a:xfrm>
        </p:spPr>
        <p:txBody>
          <a:bodyPr/>
          <a:lstStyle/>
          <a:p>
            <a:r>
              <a:rPr lang="sv-SE" sz="3600">
                <a:latin typeface="Arial" panose="020B0604020202020204" pitchFamily="34" charset="0"/>
                <a:cs typeface="Arial" panose="020B0604020202020204" pitchFamily="34" charset="0"/>
              </a:rPr>
              <a:t>Språket</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01247A69-596C-7C3F-59D3-41C3BF1B37F1}"/>
              </a:ext>
            </a:extLst>
          </p:cNvPr>
          <p:cNvSpPr>
            <a:spLocks noGrp="1"/>
          </p:cNvSpPr>
          <p:nvPr>
            <p:ph sz="quarter" idx="13"/>
          </p:nvPr>
        </p:nvSpPr>
        <p:spPr>
          <a:xfrm>
            <a:off x="803275" y="1665288"/>
            <a:ext cx="5292725" cy="4535488"/>
          </a:xfrm>
        </p:spPr>
        <p:txBody>
          <a:bodyPr vert="horz" lIns="0" tIns="0" rIns="0" bIns="0" rtlCol="0" anchor="t">
            <a:noAutofit/>
          </a:bodyPr>
          <a:lstStyle/>
          <a:p>
            <a:pPr marL="287655" indent="-287655"/>
            <a:r>
              <a:rPr lang="sv-SE" sz="2000">
                <a:solidFill>
                  <a:srgbClr val="2D2829"/>
                </a:solidFill>
                <a:latin typeface="Arial"/>
                <a:cs typeface="Arial"/>
              </a:rPr>
              <a:t>Var är lampan? Var är nallen?</a:t>
            </a:r>
            <a:endParaRPr lang="en-US"/>
          </a:p>
          <a:p>
            <a:pPr marL="287655" indent="-287655"/>
            <a:r>
              <a:rPr lang="sv-SE" sz="2000">
                <a:solidFill>
                  <a:srgbClr val="2D2829"/>
                </a:solidFill>
                <a:latin typeface="Arial"/>
                <a:cs typeface="Arial"/>
              </a:rPr>
              <a:t>Tittut, baka, baka liten kaka</a:t>
            </a:r>
          </a:p>
          <a:p>
            <a:pPr marL="287655" indent="-287655"/>
            <a:r>
              <a:rPr lang="sv-SE" sz="2000">
                <a:solidFill>
                  <a:srgbClr val="2D2829"/>
                </a:solidFill>
                <a:latin typeface="Arial"/>
                <a:cs typeface="Arial"/>
              </a:rPr>
              <a:t>Härmningslekar</a:t>
            </a:r>
            <a:r>
              <a:rPr lang="sv-SE">
                <a:solidFill>
                  <a:srgbClr val="2D2829"/>
                </a:solidFill>
                <a:latin typeface="Arial"/>
                <a:cs typeface="Arial"/>
              </a:rPr>
              <a:t> </a:t>
            </a:r>
            <a:r>
              <a:rPr lang="sv-SE">
                <a:solidFill>
                  <a:srgbClr val="2D2829"/>
                </a:solidFill>
                <a:ea typeface="+mn-lt"/>
                <a:cs typeface="+mn-lt"/>
              </a:rPr>
              <a:t>–</a:t>
            </a:r>
            <a:r>
              <a:rPr lang="sv-SE">
                <a:solidFill>
                  <a:srgbClr val="2D2829"/>
                </a:solidFill>
                <a:latin typeface="Arial"/>
                <a:cs typeface="Arial"/>
              </a:rPr>
              <a:t> härma barnet</a:t>
            </a:r>
            <a:endParaRPr lang="sv-SE" sz="2000">
              <a:solidFill>
                <a:srgbClr val="2D2829"/>
              </a:solidFill>
              <a:effectLst/>
              <a:latin typeface="Arial"/>
              <a:cs typeface="Arial"/>
            </a:endParaRPr>
          </a:p>
          <a:p>
            <a:pPr marL="287655" indent="-287655"/>
            <a:r>
              <a:rPr lang="sv-SE">
                <a:solidFill>
                  <a:srgbClr val="2D2829"/>
                </a:solidFill>
                <a:cs typeface="Arial"/>
              </a:rPr>
              <a:t>Presentera ord och uttryck för barnet, även för de som inte frågar själv</a:t>
            </a:r>
          </a:p>
          <a:p>
            <a:pPr marL="287655" indent="-287655"/>
            <a:r>
              <a:rPr lang="sv-SE">
                <a:solidFill>
                  <a:srgbClr val="2D2829"/>
                </a:solidFill>
                <a:cs typeface="Arial"/>
              </a:rPr>
              <a:t>Tolka och sätt ord på vad du tror barnet vill visa</a:t>
            </a:r>
          </a:p>
          <a:p>
            <a:pPr marL="287655" indent="-287655"/>
            <a:r>
              <a:rPr lang="sv-SE">
                <a:solidFill>
                  <a:srgbClr val="2D2829"/>
                </a:solidFill>
                <a:cs typeface="Arial"/>
              </a:rPr>
              <a:t>Jollrar barnet? Om inte, kontakta BVC</a:t>
            </a:r>
          </a:p>
          <a:p>
            <a:pPr marL="342900" indent="-342900">
              <a:buChar char="•"/>
            </a:pPr>
            <a:endParaRPr lang="sv-SE">
              <a:solidFill>
                <a:srgbClr val="2D2829"/>
              </a:solidFill>
              <a:cs typeface="Arial"/>
            </a:endParaRPr>
          </a:p>
          <a:p>
            <a:pPr marL="342900" indent="-342900">
              <a:buChar char="•"/>
            </a:pPr>
            <a:endParaRPr lang="sv-SE">
              <a:solidFill>
                <a:srgbClr val="2D2829"/>
              </a:solidFill>
              <a:cs typeface="Arial"/>
            </a:endParaRPr>
          </a:p>
          <a:p>
            <a:pPr marL="287655" indent="-287655"/>
            <a:endParaRPr lang="sv-SE">
              <a:cs typeface="Arial" panose="020B0604020202020204"/>
            </a:endParaRPr>
          </a:p>
        </p:txBody>
      </p:sp>
      <p:sp>
        <p:nvSpPr>
          <p:cNvPr id="4" name="Platshållare för datum 3">
            <a:extLst>
              <a:ext uri="{FF2B5EF4-FFF2-40B4-BE49-F238E27FC236}">
                <a16:creationId xmlns:a16="http://schemas.microsoft.com/office/drawing/2014/main" id="{0FFD0CEC-1AE4-FF16-9635-5B13874DCD96}"/>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FB40281C-9568-50E5-BAB9-195ABD013AE4}"/>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90713382-AEFA-A840-A60B-282B5D0D7A98}"/>
              </a:ext>
            </a:extLst>
          </p:cNvPr>
          <p:cNvSpPr>
            <a:spLocks noGrp="1"/>
          </p:cNvSpPr>
          <p:nvPr>
            <p:ph type="sldNum" sz="quarter" idx="16"/>
          </p:nvPr>
        </p:nvSpPr>
        <p:spPr/>
        <p:txBody>
          <a:bodyPr/>
          <a:lstStyle/>
          <a:p>
            <a:fld id="{E8645303-2AAE-45D1-913A-B06AE6474513}" type="slidenum">
              <a:rPr lang="sv-SE" smtClean="0"/>
              <a:pPr/>
              <a:t>14</a:t>
            </a:fld>
            <a:endParaRPr lang="sv-SE"/>
          </a:p>
        </p:txBody>
      </p:sp>
      <p:pic>
        <p:nvPicPr>
          <p:cNvPr id="7" name="Platshållare för innehåll 5">
            <a:extLst>
              <a:ext uri="{FF2B5EF4-FFF2-40B4-BE49-F238E27FC236}">
                <a16:creationId xmlns:a16="http://schemas.microsoft.com/office/drawing/2014/main" id="{ECE860ED-CD8D-B1DB-0548-6A00F600CF55}"/>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D5CA5F7A-86E3-0746-8D40-F6A485C9D507}"/>
              </a:ext>
            </a:extLst>
          </p:cNvPr>
          <p:cNvPicPr>
            <a:picLocks noChangeAspect="1"/>
          </p:cNvPicPr>
          <p:nvPr/>
        </p:nvPicPr>
        <p:blipFill>
          <a:blip r:embed="rId4"/>
          <a:stretch>
            <a:fillRect/>
          </a:stretch>
        </p:blipFill>
        <p:spPr>
          <a:xfrm>
            <a:off x="7175030" y="1202629"/>
            <a:ext cx="4784593" cy="3942127"/>
          </a:xfrm>
          <a:prstGeom prst="rect">
            <a:avLst/>
          </a:prstGeom>
        </p:spPr>
      </p:pic>
    </p:spTree>
    <p:extLst>
      <p:ext uri="{BB962C8B-B14F-4D97-AF65-F5344CB8AC3E}">
        <p14:creationId xmlns:p14="http://schemas.microsoft.com/office/powerpoint/2010/main" val="68778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44BD6-5C5B-9BB9-71B5-C1DFB32B4FDE}"/>
              </a:ext>
            </a:extLst>
          </p:cNvPr>
          <p:cNvSpPr>
            <a:spLocks noGrp="1"/>
          </p:cNvSpPr>
          <p:nvPr>
            <p:ph type="title"/>
          </p:nvPr>
        </p:nvSpPr>
        <p:spPr/>
        <p:txBody>
          <a:bodyPr/>
          <a:lstStyle/>
          <a:p>
            <a:r>
              <a:rPr lang="sv-SE">
                <a:cs typeface="Arial"/>
              </a:rPr>
              <a:t>Feber, förkylningar och barnsjukdomar</a:t>
            </a:r>
          </a:p>
        </p:txBody>
      </p:sp>
    </p:spTree>
    <p:extLst>
      <p:ext uri="{BB962C8B-B14F-4D97-AF65-F5344CB8AC3E}">
        <p14:creationId xmlns:p14="http://schemas.microsoft.com/office/powerpoint/2010/main" val="329956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8C285F-7060-F228-0A82-E472229F9277}"/>
              </a:ext>
            </a:extLst>
          </p:cNvPr>
          <p:cNvSpPr>
            <a:spLocks noGrp="1"/>
          </p:cNvSpPr>
          <p:nvPr>
            <p:ph type="title"/>
          </p:nvPr>
        </p:nvSpPr>
        <p:spPr>
          <a:xfrm>
            <a:off x="803275" y="701627"/>
            <a:ext cx="10585449" cy="1296000"/>
          </a:xfrm>
        </p:spPr>
        <p:txBody>
          <a:bodyPr/>
          <a:lstStyle/>
          <a:p>
            <a:r>
              <a:rPr lang="sv-SE">
                <a:latin typeface="Arial"/>
                <a:cs typeface="Arial"/>
              </a:rPr>
              <a:t>De flesta barn blir </a:t>
            </a:r>
            <a:br>
              <a:rPr lang="sv-SE">
                <a:latin typeface="Arial"/>
                <a:cs typeface="Arial"/>
              </a:rPr>
            </a:br>
            <a:r>
              <a:rPr lang="sv-SE">
                <a:latin typeface="Arial"/>
                <a:cs typeface="Arial"/>
              </a:rPr>
              <a:t>sjuka ibland</a:t>
            </a:r>
          </a:p>
        </p:txBody>
      </p:sp>
      <p:sp>
        <p:nvSpPr>
          <p:cNvPr id="3" name="Platshållare för innehåll 2">
            <a:extLst>
              <a:ext uri="{FF2B5EF4-FFF2-40B4-BE49-F238E27FC236}">
                <a16:creationId xmlns:a16="http://schemas.microsoft.com/office/drawing/2014/main" id="{9B77646F-954E-0D1D-1520-DBFADE1C2BF0}"/>
              </a:ext>
            </a:extLst>
          </p:cNvPr>
          <p:cNvSpPr>
            <a:spLocks noGrp="1"/>
          </p:cNvSpPr>
          <p:nvPr>
            <p:ph sz="quarter" idx="13"/>
          </p:nvPr>
        </p:nvSpPr>
        <p:spPr>
          <a:xfrm>
            <a:off x="803275" y="2170506"/>
            <a:ext cx="5207107" cy="4281541"/>
          </a:xfrm>
        </p:spPr>
        <p:txBody>
          <a:bodyPr vert="horz" lIns="0" tIns="0" rIns="0" bIns="0" rtlCol="0" anchor="t">
            <a:noAutofit/>
          </a:bodyPr>
          <a:lstStyle/>
          <a:p>
            <a:pPr marL="287655" indent="-287655"/>
            <a:r>
              <a:rPr lang="sv-SE" sz="1800">
                <a:solidFill>
                  <a:srgbClr val="2D2829"/>
                </a:solidFill>
                <a:cs typeface="Arial"/>
              </a:rPr>
              <a:t>Man får räkna med cirka 6-8 förkylningar per år</a:t>
            </a:r>
            <a:endParaRPr lang="sv-SE" sz="1800">
              <a:cs typeface="Arial" panose="020B0604020202020204"/>
            </a:endParaRPr>
          </a:p>
          <a:p>
            <a:pPr marL="287655" indent="-287655"/>
            <a:r>
              <a:rPr lang="sv-SE" sz="1800">
                <a:solidFill>
                  <a:srgbClr val="2D2829"/>
                </a:solidFill>
                <a:cs typeface="Arial"/>
              </a:rPr>
              <a:t>Vanligt förekommande barnsjukdomar som inte kräver vård:</a:t>
            </a:r>
            <a:br>
              <a:rPr lang="sv-SE" sz="1800">
                <a:cs typeface="Arial"/>
              </a:rPr>
            </a:br>
            <a:r>
              <a:rPr lang="sv-SE" sz="1800">
                <a:solidFill>
                  <a:srgbClr val="2D2829"/>
                </a:solidFill>
                <a:cs typeface="Arial"/>
              </a:rPr>
              <a:t>- Höstblåsor</a:t>
            </a:r>
            <a:br>
              <a:rPr lang="sv-SE" sz="1800">
                <a:cs typeface="Arial"/>
              </a:rPr>
            </a:br>
            <a:r>
              <a:rPr lang="sv-SE" sz="1800">
                <a:solidFill>
                  <a:srgbClr val="2D2829"/>
                </a:solidFill>
                <a:cs typeface="Arial"/>
              </a:rPr>
              <a:t>- 3-dagarsfeber</a:t>
            </a:r>
            <a:br>
              <a:rPr lang="sv-SE" sz="1800">
                <a:cs typeface="Arial"/>
              </a:rPr>
            </a:br>
            <a:r>
              <a:rPr lang="sv-SE" sz="1800">
                <a:solidFill>
                  <a:srgbClr val="2D2829"/>
                </a:solidFill>
                <a:cs typeface="Arial"/>
              </a:rPr>
              <a:t>- Vattkoppor</a:t>
            </a:r>
          </a:p>
          <a:p>
            <a:pPr marL="287655" indent="-287655"/>
            <a:r>
              <a:rPr lang="sv-SE" sz="1800">
                <a:solidFill>
                  <a:srgbClr val="2D2829"/>
                </a:solidFill>
                <a:cs typeface="Arial"/>
              </a:rPr>
              <a:t>Det kan vara bra att ha en akutlåda hemma (vätskeersättning, Alvedon, febertermometer, koksalt)</a:t>
            </a:r>
          </a:p>
          <a:p>
            <a:pPr marL="287655" indent="-287655"/>
            <a:r>
              <a:rPr lang="sv-SE" sz="1800">
                <a:solidFill>
                  <a:srgbClr val="2D2829"/>
                </a:solidFill>
                <a:cs typeface="Arial"/>
              </a:rPr>
              <a:t>Minska smitta – tvätta händer</a:t>
            </a:r>
          </a:p>
          <a:p>
            <a:pPr marL="287655" indent="-287655"/>
            <a:r>
              <a:rPr lang="sv-SE" sz="1800">
                <a:solidFill>
                  <a:srgbClr val="2D2829"/>
                </a:solidFill>
                <a:cs typeface="Arial"/>
              </a:rPr>
              <a:t>Undvik stora folkmängder i förkylningstider</a:t>
            </a:r>
          </a:p>
          <a:p>
            <a:pPr marL="287655" indent="-287655"/>
            <a:endParaRPr lang="sv-SE" sz="1800">
              <a:cs typeface="Arial" panose="020B0604020202020204"/>
            </a:endParaRPr>
          </a:p>
          <a:p>
            <a:pPr marL="0" indent="0">
              <a:buNone/>
            </a:pPr>
            <a:endParaRPr lang="sv-SE">
              <a:highlight>
                <a:srgbClr val="FFFF00"/>
              </a:highlight>
              <a:cs typeface="Arial"/>
            </a:endParaRPr>
          </a:p>
        </p:txBody>
      </p:sp>
      <p:sp>
        <p:nvSpPr>
          <p:cNvPr id="4" name="Platshållare för datum 3">
            <a:extLst>
              <a:ext uri="{FF2B5EF4-FFF2-40B4-BE49-F238E27FC236}">
                <a16:creationId xmlns:a16="http://schemas.microsoft.com/office/drawing/2014/main" id="{C1014747-C16D-0613-7E8E-4ACAE763B132}"/>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1FEB3FD9-4455-A9F5-067C-E6261D27C61E}"/>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a:p>
            <a:endParaRPr lang="sv-SE" sz="120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7FC1B88D-3C5A-E844-4296-E80716903E9F}"/>
              </a:ext>
            </a:extLst>
          </p:cNvPr>
          <p:cNvSpPr>
            <a:spLocks noGrp="1"/>
          </p:cNvSpPr>
          <p:nvPr>
            <p:ph type="sldNum" sz="quarter" idx="16"/>
          </p:nvPr>
        </p:nvSpPr>
        <p:spPr/>
        <p:txBody>
          <a:bodyPr/>
          <a:lstStyle/>
          <a:p>
            <a:fld id="{E8645303-2AAE-45D1-913A-B06AE6474513}" type="slidenum">
              <a:rPr lang="sv-SE" smtClean="0"/>
              <a:pPr/>
              <a:t>16</a:t>
            </a:fld>
            <a:endParaRPr lang="sv-SE"/>
          </a:p>
        </p:txBody>
      </p:sp>
      <p:pic>
        <p:nvPicPr>
          <p:cNvPr id="7" name="Platshållare för innehåll 5">
            <a:extLst>
              <a:ext uri="{FF2B5EF4-FFF2-40B4-BE49-F238E27FC236}">
                <a16:creationId xmlns:a16="http://schemas.microsoft.com/office/drawing/2014/main" id="{896CD295-188E-F7AB-089A-08DEFD78B51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vektorgrafik, leksak&#10;&#10;Automatiskt genererad beskrivning">
            <a:extLst>
              <a:ext uri="{FF2B5EF4-FFF2-40B4-BE49-F238E27FC236}">
                <a16:creationId xmlns:a16="http://schemas.microsoft.com/office/drawing/2014/main" id="{ACD738D3-D8DB-2468-4BA2-77124127558E}"/>
              </a:ext>
            </a:extLst>
          </p:cNvPr>
          <p:cNvPicPr>
            <a:picLocks noChangeAspect="1"/>
          </p:cNvPicPr>
          <p:nvPr/>
        </p:nvPicPr>
        <p:blipFill>
          <a:blip r:embed="rId4"/>
          <a:stretch>
            <a:fillRect/>
          </a:stretch>
        </p:blipFill>
        <p:spPr>
          <a:xfrm>
            <a:off x="7958760" y="766795"/>
            <a:ext cx="3644544" cy="4773719"/>
          </a:xfrm>
          <a:prstGeom prst="rect">
            <a:avLst/>
          </a:prstGeom>
        </p:spPr>
      </p:pic>
    </p:spTree>
    <p:extLst>
      <p:ext uri="{BB962C8B-B14F-4D97-AF65-F5344CB8AC3E}">
        <p14:creationId xmlns:p14="http://schemas.microsoft.com/office/powerpoint/2010/main" val="248420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4095219756"/>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a:effectLst/>
                        </a:rPr>
                        <a:t>Barnets</a:t>
                      </a:r>
                      <a:r>
                        <a:rPr lang="sv-SE" sz="1400" baseline="0">
                          <a:effectLst/>
                        </a:rPr>
                        <a:t> ålder</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6-8 v</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3 mån</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5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12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18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5 år</a:t>
                      </a:r>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a:effectLst/>
                        </a:rPr>
                        <a:t>Rota virus</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1</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2</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a:latin typeface="Arial"/>
                          <a:cs typeface="Arial"/>
                        </a:rPr>
                        <a:t>Dos 3</a:t>
                      </a:r>
                      <a:endParaRPr lang="sv-SE" sz="1400" b="0">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a:effectLst/>
                        </a:rPr>
                        <a:t>Difteri</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a:effectLst/>
                        </a:rPr>
                        <a:t>Stelkramp</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a:effectLst/>
                        </a:rPr>
                        <a:t>Kikhosta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a:effectLst/>
                        </a:rPr>
                        <a:t>Polio</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a:effectLst/>
                        </a:rPr>
                        <a:t>Haemph.infl B</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a:effectLst/>
                        </a:rPr>
                        <a:t>Pneumokocker</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a:effectLst/>
                        </a:rPr>
                        <a:t>Mässling</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a:effectLst/>
                        </a:rPr>
                        <a:t>Påssjuka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a:effectLst/>
                        </a:rPr>
                        <a:t>Röda hund</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a:p>
        </p:txBody>
      </p:sp>
    </p:spTree>
    <p:extLst>
      <p:ext uri="{BB962C8B-B14F-4D97-AF65-F5344CB8AC3E}">
        <p14:creationId xmlns:p14="http://schemas.microsoft.com/office/powerpoint/2010/main" val="294596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19</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latin typeface="Arial" panose="020B0604020202020204" pitchFamily="34" charset="0"/>
              </a:rPr>
              <a:t>Träff 8 (Barnet vid 9-10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a:solidFill>
                  <a:srgbClr val="2D2829"/>
                </a:solidFill>
                <a:latin typeface="Arial"/>
                <a:cs typeface="Arial"/>
              </a:rPr>
              <a:t>På 1177.se/Halland kan du läsa om sjukdomar och behandlingar. Här kan du också hitta vårdmottagningar och använda e-tjänster för att kontakta vården</a:t>
            </a:r>
            <a:endParaRPr lang="sv-SE"/>
          </a:p>
          <a:p>
            <a:pPr marL="0" indent="0">
              <a:spcBef>
                <a:spcPts val="0"/>
              </a:spcBef>
              <a:buNone/>
            </a:pPr>
            <a:endParaRPr lang="sv-SE">
              <a:solidFill>
                <a:srgbClr val="2D2829"/>
              </a:solidFill>
              <a:latin typeface="Arial"/>
              <a:cs typeface="Arial"/>
            </a:endParaRPr>
          </a:p>
          <a:p>
            <a:pPr marL="287655" indent="-287655">
              <a:spcBef>
                <a:spcPts val="0"/>
              </a:spcBef>
            </a:pPr>
            <a:r>
              <a:rPr lang="sv-SE">
                <a:solidFill>
                  <a:srgbClr val="2D2829"/>
                </a:solidFill>
                <a:latin typeface="Arial"/>
                <a:cs typeface="Arial"/>
              </a:rPr>
              <a:t>1177 är också ett telefonnummer du kan ringa för sjukvårdsrådgivning, det är alltid tillgängligt, hela dygnet året runt </a:t>
            </a:r>
            <a:endParaRPr lang="sv-SE">
              <a:solidFill>
                <a:srgbClr val="000000"/>
              </a:solidFill>
              <a:latin typeface="Arial"/>
              <a:cs typeface="Arial"/>
            </a:endParaRPr>
          </a:p>
          <a:p>
            <a:pPr marL="0" indent="0">
              <a:spcBef>
                <a:spcPts val="0"/>
              </a:spcBef>
              <a:buFont typeface="Arial" panose="020B0604020202020204" pitchFamily="34" charset="0"/>
              <a:buNone/>
            </a:pPr>
            <a:endParaRPr lang="sv-SE" b="1">
              <a:cs typeface="Arial"/>
            </a:endParaRPr>
          </a:p>
          <a:p>
            <a:pPr marL="287655" indent="-287655">
              <a:buFont typeface="Arial" panose="020B0604020202020204" pitchFamily="34" charset="0"/>
              <a:buNone/>
            </a:pPr>
            <a:endParaRPr lang="sv-SE" b="1">
              <a:solidFill>
                <a:srgbClr val="2D2829"/>
              </a:solidFill>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E82C5-9F0F-0D46-CD4F-462694D2CCCA}"/>
              </a:ext>
            </a:extLst>
          </p:cNvPr>
          <p:cNvSpPr>
            <a:spLocks noGrp="1"/>
          </p:cNvSpPr>
          <p:nvPr>
            <p:ph type="title" idx="4294967295"/>
          </p:nvPr>
        </p:nvSpPr>
        <p:spPr>
          <a:xfrm>
            <a:off x="914400" y="587975"/>
            <a:ext cx="10585450" cy="1295400"/>
          </a:xfrm>
        </p:spPr>
        <p:txBody>
          <a:bodyPr/>
          <a:lstStyle/>
          <a:p>
            <a:r>
              <a:rPr lang="sv-SE"/>
              <a:t>Barnet ger sig ut i världen</a:t>
            </a:r>
            <a:br>
              <a:rPr lang="sv-SE" sz="3600" b="1"/>
            </a:br>
            <a:endParaRPr lang="sv-SE"/>
          </a:p>
        </p:txBody>
      </p:sp>
      <p:pic>
        <p:nvPicPr>
          <p:cNvPr id="8" name="Platshållare för innehåll 5">
            <a:extLst>
              <a:ext uri="{FF2B5EF4-FFF2-40B4-BE49-F238E27FC236}">
                <a16:creationId xmlns:a16="http://schemas.microsoft.com/office/drawing/2014/main" id="{C2873BA3-A6AD-57BA-B023-893C2CF55B4D}"/>
              </a:ext>
            </a:extLst>
          </p:cNvPr>
          <p:cNvPicPr>
            <a:picLocks noChangeAspect="1"/>
          </p:cNvPicPr>
          <p:nvPr/>
        </p:nvPicPr>
        <p:blipFill rotWithShape="1">
          <a:blip r:embed="rId3"/>
          <a:srcRect l="-5435" t="359" r="68990" b="20762"/>
          <a:stretch/>
        </p:blipFill>
        <p:spPr>
          <a:xfrm rot="5400000">
            <a:off x="3926281" y="-1917394"/>
            <a:ext cx="4339437" cy="12192001"/>
          </a:xfrm>
          <a:prstGeom prst="rect">
            <a:avLst/>
          </a:prstGeom>
        </p:spPr>
      </p:pic>
      <p:pic>
        <p:nvPicPr>
          <p:cNvPr id="10" name="Bildobjekt 9" descr="En bild som visar tecknad serie&#10;&#10;Automatiskt genererad beskrivning">
            <a:extLst>
              <a:ext uri="{FF2B5EF4-FFF2-40B4-BE49-F238E27FC236}">
                <a16:creationId xmlns:a16="http://schemas.microsoft.com/office/drawing/2014/main" id="{D3D9C49A-3D11-CAA7-91A4-1BE37E8C45DA}"/>
              </a:ext>
            </a:extLst>
          </p:cNvPr>
          <p:cNvPicPr>
            <a:picLocks noChangeAspect="1"/>
          </p:cNvPicPr>
          <p:nvPr/>
        </p:nvPicPr>
        <p:blipFill>
          <a:blip r:embed="rId4"/>
          <a:stretch>
            <a:fillRect/>
          </a:stretch>
        </p:blipFill>
        <p:spPr>
          <a:xfrm>
            <a:off x="1805810" y="2130125"/>
            <a:ext cx="9031230" cy="3896652"/>
          </a:xfrm>
          <a:prstGeom prst="rect">
            <a:avLst/>
          </a:prstGeom>
        </p:spPr>
      </p:pic>
      <p:sp>
        <p:nvSpPr>
          <p:cNvPr id="9" name="Platshållare för sidfot 3">
            <a:extLst>
              <a:ext uri="{FF2B5EF4-FFF2-40B4-BE49-F238E27FC236}">
                <a16:creationId xmlns:a16="http://schemas.microsoft.com/office/drawing/2014/main" id="{D86E2CA2-BD4B-594F-A4B5-739652F60ABC}"/>
              </a:ext>
            </a:extLst>
          </p:cNvPr>
          <p:cNvSpPr txBox="1">
            <a:spLocks/>
          </p:cNvSpPr>
          <p:nvPr/>
        </p:nvSpPr>
        <p:spPr>
          <a:xfrm>
            <a:off x="699092" y="6485666"/>
            <a:ext cx="5018419"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a:solidFill>
                  <a:schemeClr val="bg1"/>
                </a:solidFill>
                <a:latin typeface="Arial" panose="020B0604020202020204" pitchFamily="34" charset="0"/>
              </a:rPr>
              <a:t>Träff 8 (Barnet vid 9-10 månaders ålder)</a:t>
            </a:r>
          </a:p>
        </p:txBody>
      </p:sp>
    </p:spTree>
    <p:extLst>
      <p:ext uri="{BB962C8B-B14F-4D97-AF65-F5344CB8AC3E}">
        <p14:creationId xmlns:p14="http://schemas.microsoft.com/office/powerpoint/2010/main" val="101110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a:latin typeface="Arial"/>
                <a:cs typeface="Arial"/>
              </a:rPr>
              <a:t>Producerat av regionkontorets strategiska barnhälsovård 2023</a:t>
            </a:r>
            <a:br>
              <a:rPr lang="sv-SE" sz="1600" b="1">
                <a:latin typeface="Arial"/>
                <a:cs typeface="Arial"/>
              </a:rPr>
            </a:br>
            <a:br>
              <a:rPr lang="sv-SE" sz="1600" b="1">
                <a:latin typeface="Arial"/>
                <a:cs typeface="Arial"/>
              </a:rPr>
            </a:br>
            <a:r>
              <a:rPr lang="sv-SE" sz="1600">
                <a:solidFill>
                  <a:srgbClr val="2D2829"/>
                </a:solidFill>
                <a:latin typeface="Arial"/>
                <a:cs typeface="Arial"/>
              </a:rPr>
              <a:t>Gerd Almquist-</a:t>
            </a:r>
            <a:r>
              <a:rPr lang="sv-SE" sz="1600" err="1">
                <a:solidFill>
                  <a:srgbClr val="2D2829"/>
                </a:solidFill>
                <a:latin typeface="Arial"/>
                <a:cs typeface="Arial"/>
              </a:rPr>
              <a:t>Tangen</a:t>
            </a:r>
            <a:r>
              <a:rPr lang="sv-SE" sz="1600">
                <a:solidFill>
                  <a:srgbClr val="2D2829"/>
                </a:solidFill>
                <a:latin typeface="Arial"/>
                <a:cs typeface="Arial"/>
              </a:rPr>
              <a:t>, barnhälsovårdsstrateg</a:t>
            </a:r>
            <a:br>
              <a:rPr lang="sv-SE" sz="1600">
                <a:latin typeface="Arial"/>
                <a:cs typeface="Arial"/>
              </a:rPr>
            </a:br>
            <a:r>
              <a:rPr lang="sv-SE" sz="1600">
                <a:solidFill>
                  <a:srgbClr val="2D2829"/>
                </a:solidFill>
                <a:latin typeface="Arial"/>
                <a:cs typeface="Arial"/>
              </a:rPr>
              <a:t>Regionkontoret, </a:t>
            </a:r>
            <a:r>
              <a:rPr lang="sv-SE" sz="1600">
                <a:solidFill>
                  <a:srgbClr val="2D2829"/>
                </a:solidFill>
                <a:latin typeface="Arial"/>
                <a:cs typeface="Arial"/>
                <a:hlinkClick r:id="rId3"/>
              </a:rPr>
              <a:t>gerd.almquist-tangen@regionhalland.se</a:t>
            </a:r>
            <a:br>
              <a:rPr lang="sv-SE" sz="1600">
                <a:latin typeface="Arial"/>
                <a:cs typeface="Arial"/>
              </a:rPr>
            </a:br>
            <a:br>
              <a:rPr lang="sv-SE" sz="160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20</a:t>
            </a:fld>
            <a:endParaRPr lang="sv-SE"/>
          </a:p>
        </p:txBody>
      </p:sp>
    </p:spTree>
    <p:extLst>
      <p:ext uri="{BB962C8B-B14F-4D97-AF65-F5344CB8AC3E}">
        <p14:creationId xmlns:p14="http://schemas.microsoft.com/office/powerpoint/2010/main" val="258145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a:xfrm>
            <a:off x="803275" y="766017"/>
            <a:ext cx="10585449" cy="1296000"/>
          </a:xfrm>
        </p:spPr>
        <p:txBody>
          <a:bodyPr/>
          <a:lstStyle/>
          <a:p>
            <a:r>
              <a:rPr lang="sv-SE" sz="3600">
                <a:latin typeface="Arial" panose="020B0604020202020204" pitchFamily="34" charset="0"/>
                <a:cs typeface="Arial" panose="020B0604020202020204" pitchFamily="34" charset="0"/>
              </a:rPr>
              <a:t>Det kompetenta barnet</a:t>
            </a:r>
            <a:br>
              <a:rPr lang="sv-SE" sz="3600">
                <a:latin typeface="Arial" panose="020B0604020202020204" pitchFamily="34" charset="0"/>
                <a:cs typeface="Arial" panose="020B0604020202020204" pitchFamily="34" charset="0"/>
              </a:rPr>
            </a:br>
            <a:endParaRPr lang="sv-SE"/>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a:xfrm>
            <a:off x="803275" y="1879042"/>
            <a:ext cx="5292725" cy="4321734"/>
          </a:xfrm>
        </p:spPr>
        <p:txBody>
          <a:bodyPr vert="horz" lIns="0" tIns="0" rIns="0" bIns="0" rtlCol="0" anchor="t">
            <a:noAutofit/>
          </a:bodyPr>
          <a:lstStyle/>
          <a:p>
            <a:pPr marL="287655" indent="-287655"/>
            <a:r>
              <a:rPr lang="sv-SE">
                <a:solidFill>
                  <a:srgbClr val="2D2829"/>
                </a:solidFill>
                <a:latin typeface="+mj-lt"/>
                <a:cs typeface="Arial"/>
              </a:rPr>
              <a:t>Pincettgrepp</a:t>
            </a:r>
            <a:endParaRPr lang="sv-SE" sz="2000">
              <a:solidFill>
                <a:srgbClr val="2D2829"/>
              </a:solidFill>
              <a:latin typeface="+mj-lt"/>
              <a:cs typeface="Arial" panose="020B0604020202020204" pitchFamily="34" charset="0"/>
            </a:endParaRPr>
          </a:p>
          <a:p>
            <a:pPr marL="287655" indent="-287655"/>
            <a:r>
              <a:rPr lang="sv-SE" sz="2000">
                <a:solidFill>
                  <a:srgbClr val="2D2829"/>
                </a:solidFill>
                <a:latin typeface="+mj-lt"/>
                <a:cs typeface="Arial"/>
              </a:rPr>
              <a:t>Titt-ut och kurragömma</a:t>
            </a:r>
          </a:p>
          <a:p>
            <a:pPr marL="287655" indent="-287655"/>
            <a:r>
              <a:rPr lang="sv-SE" sz="2000">
                <a:solidFill>
                  <a:srgbClr val="2D2829"/>
                </a:solidFill>
                <a:latin typeface="+mj-lt"/>
                <a:cs typeface="Arial"/>
              </a:rPr>
              <a:t>Kryper, hasar, reser sig</a:t>
            </a:r>
          </a:p>
          <a:p>
            <a:pPr marL="287655" indent="-287655"/>
            <a:r>
              <a:rPr lang="sv-SE" sz="2000">
                <a:solidFill>
                  <a:srgbClr val="2D2829"/>
                </a:solidFill>
                <a:latin typeface="+mj-lt"/>
                <a:cs typeface="Arial"/>
              </a:rPr>
              <a:t>Kommunikation</a:t>
            </a:r>
          </a:p>
          <a:p>
            <a:pPr marL="287655" indent="-287655"/>
            <a:r>
              <a:rPr lang="sv-SE" sz="2000">
                <a:solidFill>
                  <a:srgbClr val="2D2829"/>
                </a:solidFill>
                <a:latin typeface="+mj-lt"/>
                <a:cs typeface="Arial"/>
              </a:rPr>
              <a:t>Snutte</a:t>
            </a:r>
          </a:p>
          <a:p>
            <a:pPr marL="287655" indent="-287655"/>
            <a:r>
              <a:rPr lang="sv-SE" sz="2000">
                <a:solidFill>
                  <a:srgbClr val="2D2829"/>
                </a:solidFill>
                <a:latin typeface="+mj-lt"/>
                <a:cs typeface="Arial"/>
              </a:rPr>
              <a:t>Musik blir allt mer intressant </a:t>
            </a:r>
            <a:br>
              <a:rPr lang="sv-SE" sz="2000">
                <a:latin typeface="+mj-lt"/>
                <a:cs typeface="Arial" panose="020B0604020202020204" pitchFamily="34" charset="0"/>
              </a:rPr>
            </a:br>
            <a:r>
              <a:rPr lang="sv-SE" sz="2000">
                <a:solidFill>
                  <a:srgbClr val="2D2829"/>
                </a:solidFill>
                <a:latin typeface="+mj-lt"/>
                <a:cs typeface="Arial"/>
              </a:rPr>
              <a:t>en del gillar att dansa</a:t>
            </a:r>
            <a:endParaRPr lang="sv-SE" sz="2000">
              <a:solidFill>
                <a:srgbClr val="2D2829"/>
              </a:solidFill>
              <a:effectLst/>
              <a:latin typeface="+mj-lt"/>
              <a:cs typeface="Arial"/>
            </a:endParaRPr>
          </a:p>
          <a:p>
            <a:pPr marL="287655" indent="-287655"/>
            <a:r>
              <a:rPr lang="sv-SE">
                <a:solidFill>
                  <a:srgbClr val="2D2829"/>
                </a:solidFill>
                <a:latin typeface="+mj-lt"/>
                <a:cs typeface="Arial"/>
              </a:rPr>
              <a:t>Främlingsrädsla</a:t>
            </a:r>
          </a:p>
          <a:p>
            <a:pPr marL="287655" indent="-287655"/>
            <a:endParaRPr lang="sv-SE">
              <a:solidFill>
                <a:srgbClr val="FF0000"/>
              </a:solidFill>
              <a:cs typeface="Arial"/>
            </a:endParaRPr>
          </a:p>
          <a:p>
            <a:pPr marL="287655" indent="-287655"/>
            <a:endParaRPr lang="sv-SE">
              <a:solidFill>
                <a:srgbClr val="FF0000"/>
              </a:solidFill>
              <a:cs typeface="Arial"/>
            </a:endParaRPr>
          </a:p>
        </p:txBody>
      </p:sp>
      <p:sp>
        <p:nvSpPr>
          <p:cNvPr id="3" name="Platshållare för datum 2"/>
          <p:cNvSpPr>
            <a:spLocks noGrp="1"/>
          </p:cNvSpPr>
          <p:nvPr>
            <p:ph type="dt" sz="half" idx="14"/>
          </p:nvPr>
        </p:nvSpPr>
        <p:spPr/>
        <p:txBody>
          <a:bodyPr/>
          <a:lstStyle/>
          <a:p>
            <a:r>
              <a:rPr lang="sv-SE"/>
              <a:t>Region Halland  │</a:t>
            </a:r>
          </a:p>
        </p:txBody>
      </p:sp>
      <p:sp>
        <p:nvSpPr>
          <p:cNvPr id="4" name="Platshållare för sidfot 3"/>
          <p:cNvSpPr>
            <a:spLocks noGrp="1"/>
          </p:cNvSpPr>
          <p:nvPr>
            <p:ph type="ftr" sz="quarter" idx="15"/>
          </p:nvPr>
        </p:nvSpPr>
        <p:spPr/>
        <p:txBody>
          <a:bodyPr/>
          <a:lstStyle/>
          <a:p>
            <a:r>
              <a:rPr lang="sv-SE" b="1" i="0" u="none" strike="noStrike">
                <a:effectLst/>
                <a:latin typeface="Arial" panose="020B0604020202020204" pitchFamily="34" charset="0"/>
              </a:rPr>
              <a:t>Träff 8 (Barnet vid 9-10 månaders ålder)</a:t>
            </a: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a:p>
        </p:txBody>
      </p:sp>
      <p:pic>
        <p:nvPicPr>
          <p:cNvPr id="7" name="Platshållare för innehåll 5">
            <a:extLst>
              <a:ext uri="{FF2B5EF4-FFF2-40B4-BE49-F238E27FC236}">
                <a16:creationId xmlns:a16="http://schemas.microsoft.com/office/drawing/2014/main" id="{AC62532C-D65C-F01A-CEC2-AA80E0AD846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D135674E-103D-0C8D-072E-49777097126C}"/>
              </a:ext>
            </a:extLst>
          </p:cNvPr>
          <p:cNvPicPr>
            <a:picLocks noChangeAspect="1"/>
          </p:cNvPicPr>
          <p:nvPr/>
        </p:nvPicPr>
        <p:blipFill>
          <a:blip r:embed="rId4"/>
          <a:stretch>
            <a:fillRect/>
          </a:stretch>
        </p:blipFill>
        <p:spPr>
          <a:xfrm>
            <a:off x="5919376" y="2264334"/>
            <a:ext cx="6272624" cy="3436833"/>
          </a:xfrm>
          <a:prstGeom prst="rect">
            <a:avLst/>
          </a:prstGeom>
        </p:spPr>
      </p:pic>
    </p:spTree>
    <p:extLst>
      <p:ext uri="{BB962C8B-B14F-4D97-AF65-F5344CB8AC3E}">
        <p14:creationId xmlns:p14="http://schemas.microsoft.com/office/powerpoint/2010/main" val="359862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FEB19-AA2A-91F0-291F-DEA00EFA847A}"/>
              </a:ext>
            </a:extLst>
          </p:cNvPr>
          <p:cNvSpPr>
            <a:spLocks noGrp="1"/>
          </p:cNvSpPr>
          <p:nvPr>
            <p:ph type="title"/>
          </p:nvPr>
        </p:nvSpPr>
        <p:spPr/>
        <p:txBody>
          <a:bodyPr/>
          <a:lstStyle/>
          <a:p>
            <a:r>
              <a:rPr lang="sv-SE">
                <a:cs typeface="Arial"/>
              </a:rPr>
              <a:t>Mat och näring</a:t>
            </a:r>
            <a:endParaRPr lang="sv-SE"/>
          </a:p>
        </p:txBody>
      </p:sp>
    </p:spTree>
    <p:extLst>
      <p:ext uri="{BB962C8B-B14F-4D97-AF65-F5344CB8AC3E}">
        <p14:creationId xmlns:p14="http://schemas.microsoft.com/office/powerpoint/2010/main" val="5745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983C7-BA7C-3CD9-BBCC-3DDAED60BC0C}"/>
              </a:ext>
            </a:extLst>
          </p:cNvPr>
          <p:cNvSpPr>
            <a:spLocks noGrp="1"/>
          </p:cNvSpPr>
          <p:nvPr>
            <p:ph type="title"/>
          </p:nvPr>
        </p:nvSpPr>
        <p:spPr>
          <a:xfrm>
            <a:off x="803275" y="766017"/>
            <a:ext cx="10585449" cy="1296000"/>
          </a:xfrm>
        </p:spPr>
        <p:txBody>
          <a:bodyPr/>
          <a:lstStyle/>
          <a:p>
            <a:r>
              <a:rPr lang="sv-SE" sz="3600">
                <a:latin typeface="Arial" panose="020B0604020202020204" pitchFamily="34" charset="0"/>
                <a:cs typeface="Arial" panose="020B0604020202020204" pitchFamily="34" charset="0"/>
              </a:rPr>
              <a:t>Matvanor – äta själv</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B08FB68A-13FD-E962-C0E4-FE7ED162EE62}"/>
              </a:ext>
            </a:extLst>
          </p:cNvPr>
          <p:cNvSpPr>
            <a:spLocks noGrp="1"/>
          </p:cNvSpPr>
          <p:nvPr>
            <p:ph sz="quarter" idx="13"/>
          </p:nvPr>
        </p:nvSpPr>
        <p:spPr>
          <a:xfrm>
            <a:off x="803275" y="1856549"/>
            <a:ext cx="5292725" cy="4535488"/>
          </a:xfrm>
        </p:spPr>
        <p:txBody>
          <a:bodyPr vert="horz" lIns="0" tIns="0" rIns="0" bIns="0" rtlCol="0" anchor="t">
            <a:noAutofit/>
          </a:bodyPr>
          <a:lstStyle/>
          <a:p>
            <a:pPr marL="287655" indent="-287655"/>
            <a:r>
              <a:rPr lang="sv-SE" sz="2000" dirty="0">
                <a:solidFill>
                  <a:srgbClr val="2D2829"/>
                </a:solidFill>
                <a:latin typeface="+mj-lt"/>
                <a:cs typeface="Arial"/>
              </a:rPr>
              <a:t>Familjens mat</a:t>
            </a:r>
            <a:endParaRPr lang="en-US" dirty="0"/>
          </a:p>
          <a:p>
            <a:pPr marL="287655" indent="-287655"/>
            <a:r>
              <a:rPr lang="sv-SE" dirty="0">
                <a:solidFill>
                  <a:srgbClr val="2D2829"/>
                </a:solidFill>
                <a:latin typeface="+mj-lt"/>
                <a:cs typeface="Arial"/>
              </a:rPr>
              <a:t>Gröt istället för välling</a:t>
            </a:r>
          </a:p>
          <a:p>
            <a:pPr marL="287655" indent="-287655"/>
            <a:r>
              <a:rPr lang="sv-SE" sz="2000" dirty="0">
                <a:solidFill>
                  <a:srgbClr val="2D2829"/>
                </a:solidFill>
                <a:latin typeface="+mj-lt"/>
                <a:cs typeface="Arial"/>
              </a:rPr>
              <a:t>Nappflaskan – kan fasas ut</a:t>
            </a:r>
          </a:p>
          <a:p>
            <a:pPr marL="287655" indent="-287655"/>
            <a:r>
              <a:rPr lang="sv-SE" dirty="0">
                <a:solidFill>
                  <a:srgbClr val="2D2829"/>
                </a:solidFill>
                <a:latin typeface="+mj-lt"/>
                <a:cs typeface="Arial"/>
              </a:rPr>
              <a:t>Nattmål –  barnet behöver inte nattmål</a:t>
            </a:r>
            <a:endParaRPr lang="sv-SE" dirty="0">
              <a:solidFill>
                <a:srgbClr val="000000"/>
              </a:solidFill>
              <a:latin typeface="+mj-lt"/>
              <a:cs typeface="Arial"/>
            </a:endParaRPr>
          </a:p>
          <a:p>
            <a:pPr marL="287655" indent="-287655"/>
            <a:r>
              <a:rPr lang="sv-SE" dirty="0">
                <a:solidFill>
                  <a:srgbClr val="2D2829"/>
                </a:solidFill>
                <a:latin typeface="+mj-lt"/>
                <a:cs typeface="Arial"/>
              </a:rPr>
              <a:t>D-vitamindroppar</a:t>
            </a:r>
            <a:endParaRPr lang="sv-SE" dirty="0">
              <a:latin typeface="+mj-lt"/>
              <a:cs typeface="Arial" panose="020B0604020202020204"/>
            </a:endParaRPr>
          </a:p>
          <a:p>
            <a:pPr marL="287655" indent="-287655"/>
            <a:endParaRPr lang="sv-SE">
              <a:solidFill>
                <a:srgbClr val="2D2829"/>
              </a:solidFill>
              <a:cs typeface="Arial"/>
            </a:endParaRPr>
          </a:p>
          <a:p>
            <a:pPr marL="287655" indent="-287655"/>
            <a:endParaRPr lang="sv-SE">
              <a:solidFill>
                <a:srgbClr val="FF0000"/>
              </a:solidFill>
              <a:cs typeface="Arial"/>
            </a:endParaRPr>
          </a:p>
        </p:txBody>
      </p:sp>
      <p:sp>
        <p:nvSpPr>
          <p:cNvPr id="4" name="Platshållare för datum 3">
            <a:extLst>
              <a:ext uri="{FF2B5EF4-FFF2-40B4-BE49-F238E27FC236}">
                <a16:creationId xmlns:a16="http://schemas.microsoft.com/office/drawing/2014/main" id="{819F3682-8662-27E4-2739-24792368AB3C}"/>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A25C16B4-1A7D-5790-B348-E2AB7E2BF9AF}"/>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8A4CE6BE-5E20-615F-C347-D7EA2676F4E1}"/>
              </a:ext>
            </a:extLst>
          </p:cNvPr>
          <p:cNvSpPr>
            <a:spLocks noGrp="1"/>
          </p:cNvSpPr>
          <p:nvPr>
            <p:ph type="sldNum" sz="quarter" idx="16"/>
          </p:nvPr>
        </p:nvSpPr>
        <p:spPr/>
        <p:txBody>
          <a:bodyPr/>
          <a:lstStyle/>
          <a:p>
            <a:fld id="{E8645303-2AAE-45D1-913A-B06AE6474513}" type="slidenum">
              <a:rPr lang="sv-SE" smtClean="0"/>
              <a:pPr/>
              <a:t>5</a:t>
            </a:fld>
            <a:endParaRPr lang="sv-SE"/>
          </a:p>
        </p:txBody>
      </p:sp>
      <p:pic>
        <p:nvPicPr>
          <p:cNvPr id="7" name="Platshållare för innehåll 5">
            <a:extLst>
              <a:ext uri="{FF2B5EF4-FFF2-40B4-BE49-F238E27FC236}">
                <a16:creationId xmlns:a16="http://schemas.microsoft.com/office/drawing/2014/main" id="{3315C6F2-FA22-BE88-E52F-336D51D98DE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5733A8B6-A286-5B73-B526-D53140F75237}"/>
              </a:ext>
            </a:extLst>
          </p:cNvPr>
          <p:cNvPicPr>
            <a:picLocks noChangeAspect="1"/>
          </p:cNvPicPr>
          <p:nvPr/>
        </p:nvPicPr>
        <p:blipFill>
          <a:blip r:embed="rId4"/>
          <a:stretch>
            <a:fillRect/>
          </a:stretch>
        </p:blipFill>
        <p:spPr>
          <a:xfrm>
            <a:off x="7110364" y="965445"/>
            <a:ext cx="4637225" cy="5126538"/>
          </a:xfrm>
          <a:prstGeom prst="rect">
            <a:avLst/>
          </a:prstGeom>
        </p:spPr>
      </p:pic>
    </p:spTree>
    <p:extLst>
      <p:ext uri="{BB962C8B-B14F-4D97-AF65-F5344CB8AC3E}">
        <p14:creationId xmlns:p14="http://schemas.microsoft.com/office/powerpoint/2010/main" val="205337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EA90F-E395-3BD4-9A03-1C73A0CABF7E}"/>
              </a:ext>
            </a:extLst>
          </p:cNvPr>
          <p:cNvSpPr>
            <a:spLocks noGrp="1"/>
          </p:cNvSpPr>
          <p:nvPr>
            <p:ph type="title"/>
          </p:nvPr>
        </p:nvSpPr>
        <p:spPr/>
        <p:txBody>
          <a:bodyPr/>
          <a:lstStyle/>
          <a:p>
            <a:r>
              <a:rPr lang="sv-SE">
                <a:cs typeface="Arial"/>
              </a:rPr>
              <a:t>Mun- och tandhälsa</a:t>
            </a:r>
            <a:endParaRPr lang="sv-SE"/>
          </a:p>
        </p:txBody>
      </p:sp>
    </p:spTree>
    <p:extLst>
      <p:ext uri="{BB962C8B-B14F-4D97-AF65-F5344CB8AC3E}">
        <p14:creationId xmlns:p14="http://schemas.microsoft.com/office/powerpoint/2010/main" val="191017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79119A-F52E-151C-3D07-F0025ACBB1E4}"/>
              </a:ext>
            </a:extLst>
          </p:cNvPr>
          <p:cNvSpPr>
            <a:spLocks noGrp="1"/>
          </p:cNvSpPr>
          <p:nvPr>
            <p:ph type="title"/>
          </p:nvPr>
        </p:nvSpPr>
        <p:spPr>
          <a:xfrm>
            <a:off x="803275" y="766017"/>
            <a:ext cx="10585449" cy="1296000"/>
          </a:xfrm>
        </p:spPr>
        <p:txBody>
          <a:bodyPr/>
          <a:lstStyle/>
          <a:p>
            <a:r>
              <a:rPr lang="sv-SE" sz="3600">
                <a:latin typeface="Arial" panose="020B0604020202020204" pitchFamily="34" charset="0"/>
                <a:cs typeface="Arial" panose="020B0604020202020204" pitchFamily="34" charset="0"/>
              </a:rPr>
              <a:t>Tandhälsa</a:t>
            </a:r>
            <a:br>
              <a:rPr lang="sv-SE" sz="3600">
                <a:latin typeface="Arial" panose="020B0604020202020204" pitchFamily="34" charset="0"/>
                <a:cs typeface="Arial" panose="020B0604020202020204" pitchFamily="34" charset="0"/>
              </a:rPr>
            </a:br>
            <a:endParaRPr lang="sv-SE"/>
          </a:p>
        </p:txBody>
      </p:sp>
      <p:sp>
        <p:nvSpPr>
          <p:cNvPr id="3" name="Platshållare för innehåll 2">
            <a:extLst>
              <a:ext uri="{FF2B5EF4-FFF2-40B4-BE49-F238E27FC236}">
                <a16:creationId xmlns:a16="http://schemas.microsoft.com/office/drawing/2014/main" id="{C99182F2-5C01-7F9B-8946-C378E371653E}"/>
              </a:ext>
            </a:extLst>
          </p:cNvPr>
          <p:cNvSpPr>
            <a:spLocks noGrp="1"/>
          </p:cNvSpPr>
          <p:nvPr>
            <p:ph sz="quarter" idx="13"/>
          </p:nvPr>
        </p:nvSpPr>
        <p:spPr>
          <a:xfrm>
            <a:off x="803274" y="1853741"/>
            <a:ext cx="10585450" cy="4535488"/>
          </a:xfrm>
        </p:spPr>
        <p:txBody>
          <a:bodyPr vert="horz" lIns="0" tIns="0" rIns="0" bIns="0" rtlCol="0" anchor="t">
            <a:noAutofit/>
          </a:bodyPr>
          <a:lstStyle/>
          <a:p>
            <a:r>
              <a:rPr lang="sv-SE" sz="2000">
                <a:solidFill>
                  <a:srgbClr val="2D2829"/>
                </a:solidFill>
                <a:latin typeface="+mj-lt"/>
                <a:cs typeface="Arial"/>
              </a:rPr>
              <a:t>Borsta tänderna</a:t>
            </a:r>
            <a:r>
              <a:rPr lang="sv-SE">
                <a:solidFill>
                  <a:srgbClr val="2D2829"/>
                </a:solidFill>
                <a:latin typeface="+mj-lt"/>
                <a:cs typeface="Arial"/>
              </a:rPr>
              <a:t> både morgon och kväll </a:t>
            </a:r>
            <a:br>
              <a:rPr lang="sv-SE">
                <a:solidFill>
                  <a:srgbClr val="2D2829"/>
                </a:solidFill>
                <a:latin typeface="+mj-lt"/>
                <a:cs typeface="Arial"/>
              </a:rPr>
            </a:br>
            <a:r>
              <a:rPr lang="sv-SE">
                <a:solidFill>
                  <a:srgbClr val="2D2829"/>
                </a:solidFill>
                <a:latin typeface="+mj-lt"/>
                <a:cs typeface="Arial"/>
              </a:rPr>
              <a:t>med barntandborste</a:t>
            </a:r>
            <a:endParaRPr lang="sv-SE">
              <a:latin typeface="+mj-lt"/>
              <a:cs typeface="Arial" panose="020B0604020202020204"/>
            </a:endParaRPr>
          </a:p>
          <a:p>
            <a:pPr marL="287655" indent="-287655"/>
            <a:r>
              <a:rPr lang="sv-SE">
                <a:solidFill>
                  <a:srgbClr val="2D2829"/>
                </a:solidFill>
                <a:latin typeface="+mj-lt"/>
                <a:cs typeface="Arial"/>
              </a:rPr>
              <a:t>Använd tandkräm med fluorid</a:t>
            </a:r>
          </a:p>
          <a:p>
            <a:pPr marL="287655" indent="-287655"/>
            <a:r>
              <a:rPr lang="sv-SE">
                <a:solidFill>
                  <a:srgbClr val="2D2829"/>
                </a:solidFill>
                <a:latin typeface="+mj-lt"/>
                <a:cs typeface="Arial"/>
              </a:rPr>
              <a:t>Om ni använder nappflaska</a:t>
            </a:r>
            <a:r>
              <a:rPr lang="sv-SE" sz="2000">
                <a:solidFill>
                  <a:srgbClr val="2D2829"/>
                </a:solidFill>
                <a:latin typeface="+mj-lt"/>
                <a:cs typeface="Arial"/>
              </a:rPr>
              <a:t> undvik nattmål</a:t>
            </a:r>
            <a:endParaRPr lang="sv-SE">
              <a:latin typeface="+mj-lt"/>
              <a:cs typeface="Arial" panose="020B0604020202020204"/>
            </a:endParaRPr>
          </a:p>
          <a:p>
            <a:pPr marL="342900" indent="-342900">
              <a:buChar char="•"/>
            </a:pPr>
            <a:endParaRPr lang="sv-SE">
              <a:solidFill>
                <a:srgbClr val="2D2829"/>
              </a:solidFill>
              <a:cs typeface="Arial"/>
            </a:endParaRPr>
          </a:p>
          <a:p>
            <a:pPr marL="342900" indent="-342900">
              <a:buChar char="•"/>
            </a:pPr>
            <a:endParaRPr lang="sv-SE">
              <a:solidFill>
                <a:srgbClr val="2D2829"/>
              </a:solidFill>
              <a:cs typeface="Arial"/>
            </a:endParaRPr>
          </a:p>
          <a:p>
            <a:pPr marL="342900" indent="-342900">
              <a:buChar char="•"/>
            </a:pPr>
            <a:endParaRPr lang="sv-SE">
              <a:solidFill>
                <a:srgbClr val="2D2829"/>
              </a:solidFill>
              <a:cs typeface="Arial"/>
            </a:endParaRPr>
          </a:p>
          <a:p>
            <a:pPr marL="287655" indent="-287655"/>
            <a:endParaRPr lang="sv-SE">
              <a:solidFill>
                <a:srgbClr val="000000"/>
              </a:solidFill>
              <a:cs typeface="Arial"/>
            </a:endParaRPr>
          </a:p>
        </p:txBody>
      </p:sp>
      <p:sp>
        <p:nvSpPr>
          <p:cNvPr id="4" name="Platshållare för datum 3">
            <a:extLst>
              <a:ext uri="{FF2B5EF4-FFF2-40B4-BE49-F238E27FC236}">
                <a16:creationId xmlns:a16="http://schemas.microsoft.com/office/drawing/2014/main" id="{008622B1-BAF1-0667-A0DF-CA0D5B1DC129}"/>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1AF734D2-7345-ED9D-3811-DB1A52449776}"/>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724774F5-81F3-B7B1-B0C6-405A2CED9009}"/>
              </a:ext>
            </a:extLst>
          </p:cNvPr>
          <p:cNvSpPr>
            <a:spLocks noGrp="1"/>
          </p:cNvSpPr>
          <p:nvPr>
            <p:ph type="sldNum" sz="quarter" idx="16"/>
          </p:nvPr>
        </p:nvSpPr>
        <p:spPr/>
        <p:txBody>
          <a:bodyPr/>
          <a:lstStyle/>
          <a:p>
            <a:fld id="{E8645303-2AAE-45D1-913A-B06AE6474513}" type="slidenum">
              <a:rPr lang="sv-SE" smtClean="0"/>
              <a:pPr/>
              <a:t>7</a:t>
            </a:fld>
            <a:endParaRPr lang="sv-SE"/>
          </a:p>
        </p:txBody>
      </p:sp>
      <p:pic>
        <p:nvPicPr>
          <p:cNvPr id="7" name="Platshållare för innehåll 5">
            <a:extLst>
              <a:ext uri="{FF2B5EF4-FFF2-40B4-BE49-F238E27FC236}">
                <a16:creationId xmlns:a16="http://schemas.microsoft.com/office/drawing/2014/main" id="{A2CB683D-26F9-FB89-D937-297C6123AFA3}"/>
              </a:ext>
            </a:extLst>
          </p:cNvPr>
          <p:cNvPicPr>
            <a:picLocks noChangeAspect="1"/>
          </p:cNvPicPr>
          <p:nvPr/>
        </p:nvPicPr>
        <p:blipFill rotWithShape="1">
          <a:blip r:embed="rId3"/>
          <a:srcRect r="16880" b="24224"/>
          <a:stretch/>
        </p:blipFill>
        <p:spPr>
          <a:xfrm>
            <a:off x="6813731" y="-38530"/>
            <a:ext cx="5378269" cy="6364941"/>
          </a:xfrm>
          <a:prstGeom prst="rect">
            <a:avLst/>
          </a:prstGeom>
        </p:spPr>
      </p:pic>
      <p:pic>
        <p:nvPicPr>
          <p:cNvPr id="11" name="Bildobjekt 10" descr="En bild som visar text, vektorgrafik, docka, leksak&#10;&#10;Automatiskt genererad beskrivning">
            <a:extLst>
              <a:ext uri="{FF2B5EF4-FFF2-40B4-BE49-F238E27FC236}">
                <a16:creationId xmlns:a16="http://schemas.microsoft.com/office/drawing/2014/main" id="{CCBC34C3-3A39-CBC8-991D-B9FB41C8F377}"/>
              </a:ext>
            </a:extLst>
          </p:cNvPr>
          <p:cNvPicPr>
            <a:picLocks noChangeAspect="1"/>
          </p:cNvPicPr>
          <p:nvPr/>
        </p:nvPicPr>
        <p:blipFill>
          <a:blip r:embed="rId4"/>
          <a:stretch>
            <a:fillRect/>
          </a:stretch>
        </p:blipFill>
        <p:spPr>
          <a:xfrm>
            <a:off x="7342450" y="1024576"/>
            <a:ext cx="4678653" cy="4808847"/>
          </a:xfrm>
          <a:prstGeom prst="rect">
            <a:avLst/>
          </a:prstGeom>
        </p:spPr>
      </p:pic>
    </p:spTree>
    <p:extLst>
      <p:ext uri="{BB962C8B-B14F-4D97-AF65-F5344CB8AC3E}">
        <p14:creationId xmlns:p14="http://schemas.microsoft.com/office/powerpoint/2010/main" val="40081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3032BA-5A93-120A-15C9-51B3E96B1F6B}"/>
              </a:ext>
            </a:extLst>
          </p:cNvPr>
          <p:cNvSpPr>
            <a:spLocks noGrp="1"/>
          </p:cNvSpPr>
          <p:nvPr>
            <p:ph type="title"/>
          </p:nvPr>
        </p:nvSpPr>
        <p:spPr/>
        <p:txBody>
          <a:bodyPr/>
          <a:lstStyle/>
          <a:p>
            <a:r>
              <a:rPr lang="sv-SE">
                <a:cs typeface="Arial"/>
              </a:rPr>
              <a:t>Barnsäkerhet</a:t>
            </a:r>
            <a:endParaRPr lang="sv-SE"/>
          </a:p>
        </p:txBody>
      </p:sp>
    </p:spTree>
    <p:extLst>
      <p:ext uri="{BB962C8B-B14F-4D97-AF65-F5344CB8AC3E}">
        <p14:creationId xmlns:p14="http://schemas.microsoft.com/office/powerpoint/2010/main" val="170836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406156-0465-EDE2-0284-E4F0CEAD2F59}"/>
              </a:ext>
            </a:extLst>
          </p:cNvPr>
          <p:cNvSpPr>
            <a:spLocks noGrp="1"/>
          </p:cNvSpPr>
          <p:nvPr>
            <p:ph type="title"/>
          </p:nvPr>
        </p:nvSpPr>
        <p:spPr/>
        <p:txBody>
          <a:bodyPr/>
          <a:lstStyle/>
          <a:p>
            <a:r>
              <a:rPr lang="sv-SE" sz="3600">
                <a:latin typeface="Arial"/>
                <a:cs typeface="Arial"/>
              </a:rPr>
              <a:t>Barnsäkerhet</a:t>
            </a:r>
            <a:endParaRPr lang="sv-SE">
              <a:latin typeface="Arial"/>
              <a:cs typeface="Arial"/>
            </a:endParaRPr>
          </a:p>
        </p:txBody>
      </p:sp>
      <p:sp>
        <p:nvSpPr>
          <p:cNvPr id="3" name="Platshållare för innehåll 2">
            <a:extLst>
              <a:ext uri="{FF2B5EF4-FFF2-40B4-BE49-F238E27FC236}">
                <a16:creationId xmlns:a16="http://schemas.microsoft.com/office/drawing/2014/main" id="{2368D852-8D36-CDFB-3718-CA8ED180D2F2}"/>
              </a:ext>
            </a:extLst>
          </p:cNvPr>
          <p:cNvSpPr>
            <a:spLocks noGrp="1"/>
          </p:cNvSpPr>
          <p:nvPr>
            <p:ph sz="quarter" idx="13"/>
          </p:nvPr>
        </p:nvSpPr>
        <p:spPr/>
        <p:txBody>
          <a:bodyPr vert="horz" lIns="0" tIns="0" rIns="0" bIns="0" rtlCol="0" anchor="t">
            <a:noAutofit/>
          </a:bodyPr>
          <a:lstStyle/>
          <a:p>
            <a:pPr marL="0" indent="0">
              <a:buNone/>
            </a:pPr>
            <a:r>
              <a:rPr lang="sv-SE">
                <a:latin typeface="Arial"/>
                <a:cs typeface="Arial"/>
              </a:rPr>
              <a:t>Att tänka på:</a:t>
            </a:r>
          </a:p>
          <a:p>
            <a:pPr marL="287655" indent="-287655"/>
            <a:r>
              <a:rPr lang="sv-SE" sz="2000">
                <a:latin typeface="Arial"/>
                <a:cs typeface="Arial"/>
              </a:rPr>
              <a:t>Barnsäkerhet efter ålder och årstid</a:t>
            </a:r>
            <a:endParaRPr lang="sv-SE">
              <a:latin typeface="Arial"/>
              <a:cs typeface="Arial"/>
            </a:endParaRPr>
          </a:p>
          <a:p>
            <a:pPr marL="287655" indent="-287655"/>
            <a:r>
              <a:rPr lang="sv-SE" sz="2000">
                <a:solidFill>
                  <a:srgbClr val="2D2829"/>
                </a:solidFill>
                <a:latin typeface="Arial"/>
                <a:cs typeface="Arial"/>
              </a:rPr>
              <a:t>Nyfikna barn</a:t>
            </a:r>
          </a:p>
          <a:p>
            <a:pPr marL="287655" indent="-287655"/>
            <a:r>
              <a:rPr lang="sv-SE">
                <a:solidFill>
                  <a:srgbClr val="2D2829"/>
                </a:solidFill>
                <a:latin typeface="Arial"/>
                <a:cs typeface="Arial"/>
              </a:rPr>
              <a:t>Barnet vill undersöka allt</a:t>
            </a:r>
          </a:p>
          <a:p>
            <a:pPr marL="287655" indent="-287655"/>
            <a:r>
              <a:rPr lang="sv-SE" sz="2000">
                <a:solidFill>
                  <a:srgbClr val="2D2829"/>
                </a:solidFill>
                <a:latin typeface="Arial"/>
                <a:cs typeface="Arial"/>
              </a:rPr>
              <a:t>Brännskador, förgiftningar, </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fallskador, m.m</a:t>
            </a:r>
            <a:endParaRPr lang="sv-SE" sz="2000">
              <a:solidFill>
                <a:srgbClr val="2D2829"/>
              </a:solidFill>
              <a:effectLst/>
              <a:latin typeface="Arial"/>
              <a:cs typeface="Arial"/>
            </a:endParaRPr>
          </a:p>
          <a:p>
            <a:pPr marL="342900" indent="-342900">
              <a:buChar char="•"/>
            </a:pPr>
            <a:endParaRPr lang="sv-SE">
              <a:solidFill>
                <a:srgbClr val="2D2829"/>
              </a:solidFill>
              <a:cs typeface="Arial" panose="020B0604020202020204"/>
            </a:endParaRPr>
          </a:p>
          <a:p>
            <a:pPr marL="287655" indent="-287655"/>
            <a:endParaRPr lang="sv-SE">
              <a:highlight>
                <a:srgbClr val="FFFF00"/>
              </a:highlight>
              <a:cs typeface="Arial"/>
            </a:endParaRPr>
          </a:p>
        </p:txBody>
      </p:sp>
      <p:sp>
        <p:nvSpPr>
          <p:cNvPr id="4" name="Platshållare för datum 3">
            <a:extLst>
              <a:ext uri="{FF2B5EF4-FFF2-40B4-BE49-F238E27FC236}">
                <a16:creationId xmlns:a16="http://schemas.microsoft.com/office/drawing/2014/main" id="{23364FAE-EA31-2BC9-D057-AEB225665DF9}"/>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BA7006C9-25F1-79AC-BADA-49C72E0F8C28}"/>
              </a:ext>
            </a:extLst>
          </p:cNvPr>
          <p:cNvSpPr>
            <a:spLocks noGrp="1"/>
          </p:cNvSpPr>
          <p:nvPr>
            <p:ph type="ftr" sz="quarter" idx="15"/>
          </p:nvPr>
        </p:nvSpPr>
        <p:spPr/>
        <p:txBody>
          <a:bodyPr/>
          <a:lstStyle/>
          <a:p>
            <a:r>
              <a:rPr lang="sv-SE" sz="1200" b="1">
                <a:solidFill>
                  <a:schemeClr val="bg1"/>
                </a:solidFill>
                <a:latin typeface="Arial" panose="020B0604020202020204" pitchFamily="34" charset="0"/>
              </a:rPr>
              <a:t>Träff 8 (Barnet vid 9-10 månaders ålder)</a:t>
            </a:r>
          </a:p>
        </p:txBody>
      </p:sp>
      <p:sp>
        <p:nvSpPr>
          <p:cNvPr id="6" name="Platshållare för bildnummer 5">
            <a:extLst>
              <a:ext uri="{FF2B5EF4-FFF2-40B4-BE49-F238E27FC236}">
                <a16:creationId xmlns:a16="http://schemas.microsoft.com/office/drawing/2014/main" id="{26767081-0E6B-6574-B08C-18A6F1B9825B}"/>
              </a:ext>
            </a:extLst>
          </p:cNvPr>
          <p:cNvSpPr>
            <a:spLocks noGrp="1"/>
          </p:cNvSpPr>
          <p:nvPr>
            <p:ph type="sldNum" sz="quarter" idx="16"/>
          </p:nvPr>
        </p:nvSpPr>
        <p:spPr/>
        <p:txBody>
          <a:bodyPr/>
          <a:lstStyle/>
          <a:p>
            <a:fld id="{E8645303-2AAE-45D1-913A-B06AE6474513}" type="slidenum">
              <a:rPr lang="sv-SE" smtClean="0"/>
              <a:pPr/>
              <a:t>9</a:t>
            </a:fld>
            <a:endParaRPr lang="sv-SE"/>
          </a:p>
        </p:txBody>
      </p:sp>
      <p:pic>
        <p:nvPicPr>
          <p:cNvPr id="7" name="Platshållare för innehåll 5">
            <a:extLst>
              <a:ext uri="{FF2B5EF4-FFF2-40B4-BE49-F238E27FC236}">
                <a16:creationId xmlns:a16="http://schemas.microsoft.com/office/drawing/2014/main" id="{73185C94-071A-9645-ECEF-409981E1C6E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text, leksak, vektorgrafik&#10;&#10;Automatiskt genererad beskrivning">
            <a:extLst>
              <a:ext uri="{FF2B5EF4-FFF2-40B4-BE49-F238E27FC236}">
                <a16:creationId xmlns:a16="http://schemas.microsoft.com/office/drawing/2014/main" id="{FBA84D41-0E1F-CDA0-D1D8-FC68CB02D6BC}"/>
              </a:ext>
            </a:extLst>
          </p:cNvPr>
          <p:cNvPicPr>
            <a:picLocks noChangeAspect="1"/>
          </p:cNvPicPr>
          <p:nvPr/>
        </p:nvPicPr>
        <p:blipFill>
          <a:blip r:embed="rId4"/>
          <a:stretch>
            <a:fillRect/>
          </a:stretch>
        </p:blipFill>
        <p:spPr>
          <a:xfrm>
            <a:off x="6813731" y="1284880"/>
            <a:ext cx="5054875" cy="4370431"/>
          </a:xfrm>
          <a:prstGeom prst="rect">
            <a:avLst/>
          </a:prstGeom>
        </p:spPr>
      </p:pic>
    </p:spTree>
    <p:extLst>
      <p:ext uri="{BB962C8B-B14F-4D97-AF65-F5344CB8AC3E}">
        <p14:creationId xmlns:p14="http://schemas.microsoft.com/office/powerpoint/2010/main" val="47681624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14793-909B-4EF2-AF2D-D496FAEF4C4D}">
  <ds:schemaRefs>
    <ds:schemaRef ds:uri="40ce895f-69b1-464d-89e3-5b225fcdd2ad"/>
    <ds:schemaRef ds:uri="8aca76a1-3f33-40bf-8cb3-bdb1b1883aa0"/>
    <ds:schemaRef ds:uri="b9a696d2-266f-4249-9d07-50844a09d3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1A0F89-2811-473B-A82F-60B7C76325A7}">
  <ds:schemaRefs>
    <ds:schemaRef ds:uri="8aca76a1-3f33-40bf-8cb3-bdb1b1883aa0"/>
    <ds:schemaRef ds:uri="b9a696d2-266f-4249-9d07-50844a09d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Application>Microsoft Office PowerPoint</Application>
  <PresentationFormat>Widescreen</PresentationFormat>
  <Slides>20</Slides>
  <Notes>13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Region Halland - blå</vt:lpstr>
      <vt:lpstr>Välkommen till barnhälsovårdens föräldragruppsverksamhet   </vt:lpstr>
      <vt:lpstr>Barnet ger sig ut i världen </vt:lpstr>
      <vt:lpstr>Det kompetenta barnet </vt:lpstr>
      <vt:lpstr>Mat och näring</vt:lpstr>
      <vt:lpstr>Matvanor – äta själv </vt:lpstr>
      <vt:lpstr>Mun- och tandhälsa</vt:lpstr>
      <vt:lpstr>Tandhälsa </vt:lpstr>
      <vt:lpstr>Barnsäkerhet</vt:lpstr>
      <vt:lpstr>Barnsäkerhet</vt:lpstr>
      <vt:lpstr>Att vara förälder</vt:lpstr>
      <vt:lpstr>Vad påverkar barnet – och på vilket sätt? </vt:lpstr>
      <vt:lpstr>Jämställt föräldraskap </vt:lpstr>
      <vt:lpstr>Språkutveckling</vt:lpstr>
      <vt:lpstr>Språket </vt:lpstr>
      <vt:lpstr>Feber, förkylningar och barnsjukdomar</vt:lpstr>
      <vt:lpstr>De flesta barn blir  sjuka ibland</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revision>5</cp:revision>
  <dcterms:created xsi:type="dcterms:W3CDTF">2023-05-23T07:17:52Z</dcterms:created>
  <dcterms:modified xsi:type="dcterms:W3CDTF">2024-04-23T12:38:33Z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