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4"/>
  </p:sldMasterIdLst>
  <p:notesMasterIdLst>
    <p:notesMasterId r:id="rId27"/>
  </p:notesMasterIdLst>
  <p:handoutMasterIdLst>
    <p:handoutMasterId r:id="rId28"/>
  </p:handoutMasterIdLst>
  <p:sldIdLst>
    <p:sldId id="336" r:id="rId5"/>
    <p:sldId id="318" r:id="rId6"/>
    <p:sldId id="321" r:id="rId7"/>
    <p:sldId id="303" r:id="rId8"/>
    <p:sldId id="322" r:id="rId9"/>
    <p:sldId id="306" r:id="rId10"/>
    <p:sldId id="304" r:id="rId11"/>
    <p:sldId id="323" r:id="rId12"/>
    <p:sldId id="307" r:id="rId13"/>
    <p:sldId id="324" r:id="rId14"/>
    <p:sldId id="308" r:id="rId15"/>
    <p:sldId id="325" r:id="rId16"/>
    <p:sldId id="310" r:id="rId17"/>
    <p:sldId id="326" r:id="rId18"/>
    <p:sldId id="311" r:id="rId19"/>
    <p:sldId id="312" r:id="rId20"/>
    <p:sldId id="313" r:id="rId21"/>
    <p:sldId id="327" r:id="rId22"/>
    <p:sldId id="329" r:id="rId23"/>
    <p:sldId id="271" r:id="rId24"/>
    <p:sldId id="330" r:id="rId25"/>
    <p:sldId id="337" r:id="rId2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ktioner" id="{0332FA32-E790-4CD3-86B6-B248B4EADE8B}">
          <p14:sldIdLst/>
        </p14:section>
        <p14:section name="Presentation" id="{3A8E3980-A42D-493A-9520-B376ACD18F40}">
          <p14:sldIdLst>
            <p14:sldId id="336"/>
            <p14:sldId id="318"/>
            <p14:sldId id="321"/>
            <p14:sldId id="303"/>
            <p14:sldId id="322"/>
            <p14:sldId id="306"/>
            <p14:sldId id="304"/>
            <p14:sldId id="323"/>
            <p14:sldId id="307"/>
            <p14:sldId id="324"/>
            <p14:sldId id="308"/>
            <p14:sldId id="325"/>
            <p14:sldId id="310"/>
            <p14:sldId id="326"/>
            <p14:sldId id="311"/>
            <p14:sldId id="312"/>
            <p14:sldId id="313"/>
            <p14:sldId id="327"/>
            <p14:sldId id="329"/>
            <p14:sldId id="271"/>
            <p14:sldId id="330"/>
            <p14:sldId id="337"/>
          </p14:sldIdLst>
        </p14:section>
        <p14:section name="Exempelsidor" id="{4A760F55-63D0-441C-9AC0-AA6EC905C8DE}">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6C32BE-9DDF-786E-2FAA-D51CD0AE0852}" v="2" dt="2024-04-23T12:40:03.141"/>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14" autoAdjust="0"/>
    <p:restoredTop sz="60144" autoAdjust="0"/>
  </p:normalViewPr>
  <p:slideViewPr>
    <p:cSldViewPr snapToGrid="0">
      <p:cViewPr varScale="1">
        <p:scale>
          <a:sx n="78" d="100"/>
          <a:sy n="78" d="100"/>
        </p:scale>
        <p:origin x="1830" y="90"/>
      </p:cViewPr>
      <p:guideLst/>
    </p:cSldViewPr>
  </p:slideViewPr>
  <p:notesTextViewPr>
    <p:cViewPr>
      <p:scale>
        <a:sx n="1" d="1"/>
        <a:sy n="1" d="1"/>
      </p:scale>
      <p:origin x="0" y="0"/>
    </p:cViewPr>
  </p:notesTextViewPr>
  <p:notesViewPr>
    <p:cSldViewPr snapToGrid="0" showGuides="1">
      <p:cViewPr varScale="1">
        <p:scale>
          <a:sx n="84" d="100"/>
          <a:sy n="84" d="100"/>
        </p:scale>
        <p:origin x="2874"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daeus Åsa RK" userId="S::asa.widaeus@regionhalland.se::16aa7ccb-31c9-4e67-a84e-09b7f8a0d0e1" providerId="AD" clId="Web-{43887426-4397-D0C0-B0C2-519B3748FBA6}"/>
    <pc:docChg chg="addSld delSld modSld modSection">
      <pc:chgData name="Widaeus Åsa RK" userId="S::asa.widaeus@regionhalland.se::16aa7ccb-31c9-4e67-a84e-09b7f8a0d0e1" providerId="AD" clId="Web-{43887426-4397-D0C0-B0C2-519B3748FBA6}" dt="2024-04-16T12:10:19.434" v="127" actId="1076"/>
      <pc:docMkLst>
        <pc:docMk/>
      </pc:docMkLst>
      <pc:sldChg chg="modSp">
        <pc:chgData name="Widaeus Åsa RK" userId="S::asa.widaeus@regionhalland.se::16aa7ccb-31c9-4e67-a84e-09b7f8a0d0e1" providerId="AD" clId="Web-{43887426-4397-D0C0-B0C2-519B3748FBA6}" dt="2024-04-16T12:10:03.058" v="123"/>
        <pc:sldMkLst>
          <pc:docMk/>
          <pc:sldMk cId="2945962465" sldId="271"/>
        </pc:sldMkLst>
        <pc:graphicFrameChg chg="mod modGraphic">
          <ac:chgData name="Widaeus Åsa RK" userId="S::asa.widaeus@regionhalland.se::16aa7ccb-31c9-4e67-a84e-09b7f8a0d0e1" providerId="AD" clId="Web-{43887426-4397-D0C0-B0C2-519B3748FBA6}" dt="2024-04-16T12:10:03.058" v="123"/>
          <ac:graphicFrameMkLst>
            <pc:docMk/>
            <pc:sldMk cId="2945962465" sldId="271"/>
            <ac:graphicFrameMk id="7" creationId="{3A3C32FC-2E59-134F-A39E-F5D11385E952}"/>
          </ac:graphicFrameMkLst>
        </pc:graphicFrameChg>
      </pc:sldChg>
      <pc:sldChg chg="modSp">
        <pc:chgData name="Widaeus Åsa RK" userId="S::asa.widaeus@regionhalland.se::16aa7ccb-31c9-4e67-a84e-09b7f8a0d0e1" providerId="AD" clId="Web-{43887426-4397-D0C0-B0C2-519B3748FBA6}" dt="2024-04-16T11:57:31.316" v="92" actId="20577"/>
        <pc:sldMkLst>
          <pc:docMk/>
          <pc:sldMk cId="1667446395" sldId="304"/>
        </pc:sldMkLst>
        <pc:spChg chg="mod">
          <ac:chgData name="Widaeus Åsa RK" userId="S::asa.widaeus@regionhalland.se::16aa7ccb-31c9-4e67-a84e-09b7f8a0d0e1" providerId="AD" clId="Web-{43887426-4397-D0C0-B0C2-519B3748FBA6}" dt="2024-04-16T11:57:31.316" v="92" actId="20577"/>
          <ac:spMkLst>
            <pc:docMk/>
            <pc:sldMk cId="1667446395" sldId="304"/>
            <ac:spMk id="3" creationId="{40B1978C-2956-6A0E-8382-BAD90E50E875}"/>
          </ac:spMkLst>
        </pc:spChg>
      </pc:sldChg>
      <pc:sldChg chg="modSp">
        <pc:chgData name="Widaeus Åsa RK" userId="S::asa.widaeus@regionhalland.se::16aa7ccb-31c9-4e67-a84e-09b7f8a0d0e1" providerId="AD" clId="Web-{43887426-4397-D0C0-B0C2-519B3748FBA6}" dt="2024-04-16T11:57:52.691" v="94" actId="20577"/>
        <pc:sldMkLst>
          <pc:docMk/>
          <pc:sldMk cId="2202295677" sldId="307"/>
        </pc:sldMkLst>
        <pc:spChg chg="mod">
          <ac:chgData name="Widaeus Åsa RK" userId="S::asa.widaeus@regionhalland.se::16aa7ccb-31c9-4e67-a84e-09b7f8a0d0e1" providerId="AD" clId="Web-{43887426-4397-D0C0-B0C2-519B3748FBA6}" dt="2024-04-16T11:57:52.691" v="94" actId="20577"/>
          <ac:spMkLst>
            <pc:docMk/>
            <pc:sldMk cId="2202295677" sldId="307"/>
            <ac:spMk id="3" creationId="{6B2106AE-67F9-D826-2014-E92456D9392A}"/>
          </ac:spMkLst>
        </pc:spChg>
      </pc:sldChg>
      <pc:sldChg chg="modSp">
        <pc:chgData name="Widaeus Åsa RK" userId="S::asa.widaeus@regionhalland.se::16aa7ccb-31c9-4e67-a84e-09b7f8a0d0e1" providerId="AD" clId="Web-{43887426-4397-D0C0-B0C2-519B3748FBA6}" dt="2024-04-16T12:00:57.021" v="104" actId="1076"/>
        <pc:sldMkLst>
          <pc:docMk/>
          <pc:sldMk cId="378638183" sldId="308"/>
        </pc:sldMkLst>
        <pc:spChg chg="mod">
          <ac:chgData name="Widaeus Åsa RK" userId="S::asa.widaeus@regionhalland.se::16aa7ccb-31c9-4e67-a84e-09b7f8a0d0e1" providerId="AD" clId="Web-{43887426-4397-D0C0-B0C2-519B3748FBA6}" dt="2024-04-16T12:00:57.021" v="104" actId="1076"/>
          <ac:spMkLst>
            <pc:docMk/>
            <pc:sldMk cId="378638183" sldId="308"/>
            <ac:spMk id="3" creationId="{3F243ECC-78C9-A8CE-F50D-83EC652DC6BF}"/>
          </ac:spMkLst>
        </pc:spChg>
      </pc:sldChg>
      <pc:sldChg chg="modSp">
        <pc:chgData name="Widaeus Åsa RK" userId="S::asa.widaeus@regionhalland.se::16aa7ccb-31c9-4e67-a84e-09b7f8a0d0e1" providerId="AD" clId="Web-{43887426-4397-D0C0-B0C2-519B3748FBA6}" dt="2024-04-16T12:04:03.851" v="107" actId="1076"/>
        <pc:sldMkLst>
          <pc:docMk/>
          <pc:sldMk cId="3355886157" sldId="310"/>
        </pc:sldMkLst>
        <pc:spChg chg="mod">
          <ac:chgData name="Widaeus Åsa RK" userId="S::asa.widaeus@regionhalland.se::16aa7ccb-31c9-4e67-a84e-09b7f8a0d0e1" providerId="AD" clId="Web-{43887426-4397-D0C0-B0C2-519B3748FBA6}" dt="2024-04-16T12:04:03.851" v="107" actId="1076"/>
          <ac:spMkLst>
            <pc:docMk/>
            <pc:sldMk cId="3355886157" sldId="310"/>
            <ac:spMk id="9" creationId="{9CB0F06D-6E3D-5BF6-7DC5-0FE3C34987B9}"/>
          </ac:spMkLst>
        </pc:spChg>
      </pc:sldChg>
      <pc:sldChg chg="modSp">
        <pc:chgData name="Widaeus Åsa RK" userId="S::asa.widaeus@regionhalland.se::16aa7ccb-31c9-4e67-a84e-09b7f8a0d0e1" providerId="AD" clId="Web-{43887426-4397-D0C0-B0C2-519B3748FBA6}" dt="2024-04-16T12:07:15.104" v="121" actId="20577"/>
        <pc:sldMkLst>
          <pc:docMk/>
          <pc:sldMk cId="2759793633" sldId="312"/>
        </pc:sldMkLst>
        <pc:spChg chg="mod">
          <ac:chgData name="Widaeus Åsa RK" userId="S::asa.widaeus@regionhalland.se::16aa7ccb-31c9-4e67-a84e-09b7f8a0d0e1" providerId="AD" clId="Web-{43887426-4397-D0C0-B0C2-519B3748FBA6}" dt="2024-04-16T12:07:15.104" v="121" actId="20577"/>
          <ac:spMkLst>
            <pc:docMk/>
            <pc:sldMk cId="2759793633" sldId="312"/>
            <ac:spMk id="3" creationId="{F6495A0B-81A2-1141-7D38-E539855A8503}"/>
          </ac:spMkLst>
        </pc:spChg>
      </pc:sldChg>
      <pc:sldChg chg="delSp modSp">
        <pc:chgData name="Widaeus Åsa RK" userId="S::asa.widaeus@regionhalland.se::16aa7ccb-31c9-4e67-a84e-09b7f8a0d0e1" providerId="AD" clId="Web-{43887426-4397-D0C0-B0C2-519B3748FBA6}" dt="2024-04-16T11:42:56.134" v="21"/>
        <pc:sldMkLst>
          <pc:docMk/>
          <pc:sldMk cId="3378693909" sldId="318"/>
        </pc:sldMkLst>
        <pc:spChg chg="mod">
          <ac:chgData name="Widaeus Åsa RK" userId="S::asa.widaeus@regionhalland.se::16aa7ccb-31c9-4e67-a84e-09b7f8a0d0e1" providerId="AD" clId="Web-{43887426-4397-D0C0-B0C2-519B3748FBA6}" dt="2024-04-16T11:42:53.712" v="20" actId="20577"/>
          <ac:spMkLst>
            <pc:docMk/>
            <pc:sldMk cId="3378693909" sldId="318"/>
            <ac:spMk id="2" creationId="{44F47749-5AEB-4983-318D-D278602ADCBD}"/>
          </ac:spMkLst>
        </pc:spChg>
        <pc:spChg chg="del">
          <ac:chgData name="Widaeus Åsa RK" userId="S::asa.widaeus@regionhalland.se::16aa7ccb-31c9-4e67-a84e-09b7f8a0d0e1" providerId="AD" clId="Web-{43887426-4397-D0C0-B0C2-519B3748FBA6}" dt="2024-04-16T11:42:56.134" v="21"/>
          <ac:spMkLst>
            <pc:docMk/>
            <pc:sldMk cId="3378693909" sldId="318"/>
            <ac:spMk id="4" creationId="{83E596BD-C6BB-8025-953B-411CE0575CBA}"/>
          </ac:spMkLst>
        </pc:spChg>
      </pc:sldChg>
      <pc:sldChg chg="del">
        <pc:chgData name="Widaeus Åsa RK" userId="S::asa.widaeus@regionhalland.se::16aa7ccb-31c9-4e67-a84e-09b7f8a0d0e1" providerId="AD" clId="Web-{43887426-4397-D0C0-B0C2-519B3748FBA6}" dt="2024-04-16T11:41:45.212" v="1"/>
        <pc:sldMkLst>
          <pc:docMk/>
          <pc:sldMk cId="2529430656" sldId="320"/>
        </pc:sldMkLst>
      </pc:sldChg>
      <pc:sldChg chg="modSp">
        <pc:chgData name="Widaeus Åsa RK" userId="S::asa.widaeus@regionhalland.se::16aa7ccb-31c9-4e67-a84e-09b7f8a0d0e1" providerId="AD" clId="Web-{43887426-4397-D0C0-B0C2-519B3748FBA6}" dt="2024-04-16T11:48:49.451" v="73" actId="20577"/>
        <pc:sldMkLst>
          <pc:docMk/>
          <pc:sldMk cId="228882896" sldId="321"/>
        </pc:sldMkLst>
        <pc:spChg chg="mod">
          <ac:chgData name="Widaeus Åsa RK" userId="S::asa.widaeus@regionhalland.se::16aa7ccb-31c9-4e67-a84e-09b7f8a0d0e1" providerId="AD" clId="Web-{43887426-4397-D0C0-B0C2-519B3748FBA6}" dt="2024-04-16T11:48:49.451" v="73" actId="20577"/>
          <ac:spMkLst>
            <pc:docMk/>
            <pc:sldMk cId="228882896" sldId="321"/>
            <ac:spMk id="6" creationId="{38A9F45D-16A5-45ED-86EB-C7DE42F776C9}"/>
          </ac:spMkLst>
        </pc:spChg>
      </pc:sldChg>
      <pc:sldChg chg="modSp">
        <pc:chgData name="Widaeus Åsa RK" userId="S::asa.widaeus@regionhalland.se::16aa7ccb-31c9-4e67-a84e-09b7f8a0d0e1" providerId="AD" clId="Web-{43887426-4397-D0C0-B0C2-519B3748FBA6}" dt="2024-04-16T12:10:19.434" v="127" actId="1076"/>
        <pc:sldMkLst>
          <pc:docMk/>
          <pc:sldMk cId="987043882" sldId="330"/>
        </pc:sldMkLst>
        <pc:spChg chg="mod">
          <ac:chgData name="Widaeus Åsa RK" userId="S::asa.widaeus@regionhalland.se::16aa7ccb-31c9-4e67-a84e-09b7f8a0d0e1" providerId="AD" clId="Web-{43887426-4397-D0C0-B0C2-519B3748FBA6}" dt="2024-04-16T12:10:19.434" v="127" actId="1076"/>
          <ac:spMkLst>
            <pc:docMk/>
            <pc:sldMk cId="987043882" sldId="330"/>
            <ac:spMk id="5" creationId="{16568827-6867-B3CA-4A23-22A761035026}"/>
          </ac:spMkLst>
        </pc:spChg>
      </pc:sldChg>
      <pc:sldChg chg="del">
        <pc:chgData name="Widaeus Åsa RK" userId="S::asa.widaeus@regionhalland.se::16aa7ccb-31c9-4e67-a84e-09b7f8a0d0e1" providerId="AD" clId="Web-{43887426-4397-D0C0-B0C2-519B3748FBA6}" dt="2024-04-16T11:42:26.524" v="3"/>
        <pc:sldMkLst>
          <pc:docMk/>
          <pc:sldMk cId="308488555" sldId="334"/>
        </pc:sldMkLst>
      </pc:sldChg>
      <pc:sldChg chg="add">
        <pc:chgData name="Widaeus Åsa RK" userId="S::asa.widaeus@regionhalland.se::16aa7ccb-31c9-4e67-a84e-09b7f8a0d0e1" providerId="AD" clId="Web-{43887426-4397-D0C0-B0C2-519B3748FBA6}" dt="2024-04-16T11:41:41.321" v="0"/>
        <pc:sldMkLst>
          <pc:docMk/>
          <pc:sldMk cId="1659498905" sldId="336"/>
        </pc:sldMkLst>
      </pc:sldChg>
      <pc:sldChg chg="add">
        <pc:chgData name="Widaeus Åsa RK" userId="S::asa.widaeus@regionhalland.se::16aa7ccb-31c9-4e67-a84e-09b7f8a0d0e1" providerId="AD" clId="Web-{43887426-4397-D0C0-B0C2-519B3748FBA6}" dt="2024-04-16T11:42:21.118" v="2"/>
        <pc:sldMkLst>
          <pc:docMk/>
          <pc:sldMk cId="2581456827" sldId="337"/>
        </pc:sldMkLst>
      </pc:sldChg>
    </pc:docChg>
  </pc:docChgLst>
  <pc:docChgLst>
    <pc:chgData name="Widaeus Åsa RK" userId="S::asa.widaeus@regionhalland.se::16aa7ccb-31c9-4e67-a84e-09b7f8a0d0e1" providerId="AD" clId="Web-{946C32BE-9DDF-786E-2FAA-D51CD0AE0852}"/>
    <pc:docChg chg="modSld">
      <pc:chgData name="Widaeus Åsa RK" userId="S::asa.widaeus@regionhalland.se::16aa7ccb-31c9-4e67-a84e-09b7f8a0d0e1" providerId="AD" clId="Web-{946C32BE-9DDF-786E-2FAA-D51CD0AE0852}" dt="2024-04-23T12:39:59.016" v="0" actId="20577"/>
      <pc:docMkLst>
        <pc:docMk/>
      </pc:docMkLst>
      <pc:sldChg chg="modSp">
        <pc:chgData name="Widaeus Åsa RK" userId="S::asa.widaeus@regionhalland.se::16aa7ccb-31c9-4e67-a84e-09b7f8a0d0e1" providerId="AD" clId="Web-{946C32BE-9DDF-786E-2FAA-D51CD0AE0852}" dt="2024-04-23T12:39:59.016" v="0" actId="20577"/>
        <pc:sldMkLst>
          <pc:docMk/>
          <pc:sldMk cId="1667446395" sldId="304"/>
        </pc:sldMkLst>
        <pc:spChg chg="mod">
          <ac:chgData name="Widaeus Åsa RK" userId="S::asa.widaeus@regionhalland.se::16aa7ccb-31c9-4e67-a84e-09b7f8a0d0e1" providerId="AD" clId="Web-{946C32BE-9DDF-786E-2FAA-D51CD0AE0852}" dt="2024-04-23T12:39:59.016" v="0" actId="20577"/>
          <ac:spMkLst>
            <pc:docMk/>
            <pc:sldMk cId="1667446395" sldId="304"/>
            <ac:spMk id="3" creationId="{40B1978C-2956-6A0E-8382-BAD90E50E87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96ED4D-9974-4266-9636-7DF9434CB37C}" type="datetimeFigureOut">
              <a:rPr lang="sv-SE" smtClean="0"/>
              <a:t>2024-04-23</a:t>
            </a:fld>
            <a:endParaRPr lang="sv-SE" dirty="0"/>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dirty="0"/>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75A873-DB4E-4F59-A8B1-757F0F4852CB}" type="slidenum">
              <a:rPr lang="sv-SE" smtClean="0"/>
              <a:t>‹#›</a:t>
            </a:fld>
            <a:endParaRPr lang="sv-SE" dirty="0"/>
          </a:p>
        </p:txBody>
      </p:sp>
    </p:spTree>
    <p:extLst>
      <p:ext uri="{BB962C8B-B14F-4D97-AF65-F5344CB8AC3E}">
        <p14:creationId xmlns:p14="http://schemas.microsoft.com/office/powerpoint/2010/main" val="4016867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592141-416E-49B0-82D1-A68B9C506992}" type="datetimeFigureOut">
              <a:rPr lang="sv-SE" smtClean="0"/>
              <a:t>2024-04-23</a:t>
            </a:fld>
            <a:endParaRPr lang="sv-SE" dirty="0"/>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B863A3-F6DA-432C-A68C-0B1EB56ED58E}" type="slidenum">
              <a:rPr lang="sv-SE" smtClean="0"/>
              <a:t>‹#›</a:t>
            </a:fld>
            <a:endParaRPr lang="sv-SE" dirty="0"/>
          </a:p>
        </p:txBody>
      </p:sp>
    </p:spTree>
    <p:extLst>
      <p:ext uri="{BB962C8B-B14F-4D97-AF65-F5344CB8AC3E}">
        <p14:creationId xmlns:p14="http://schemas.microsoft.com/office/powerpoint/2010/main" val="506493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rh.sharepoint.com/:w:/r/sites/Vardcentralerna/ODMPublished/RH-14873/Barnh%C3%A4lsov%C3%A5rdens%20f%C3%B6r%C3%A4ldragrupper%20och%20individuellt%20anpassat%20st%C3%B6d.docx?d=we395dba587d14fe498c33428e79c2ade&amp;csf=1&amp;web=1&amp;e=0j6keH"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1177.se/Halland/barn--gravid/vanliga-besvar-och-sjukdomar-hos-barn/infektioner-hos-barn/"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www.skolverket.se/regler-och-ansvar/ansvar-i-skolfragor/ratt-till-forskola" TargetMode="External"/><Relationship Id="rId4" Type="http://schemas.openxmlformats.org/officeDocument/2006/relationships/hyperlink" Target="https://www.1177.se/Halland/barn--gravid/sa-vaxer-och-utvecklas-barn/barnets-utveckling/barnets-utveckling-1-2-ar/"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barnkonventionen.se/fns-konvention-for-barns-rattigheter/"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rikshandboken-bhv.se/metoder--riktlinjer/foraldraskapsstod-i-grupp/"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folkhalsomyndigheten.se/contentassets/bb15e8e21c0e41a099146f9b367065fb/barnvaccinationer-tabell_200709.pdf"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1177.se/Halland/barn--gravid/sa-vaxer-och-utvecklas-barn/barnets-utveckling/barnets-utveckling-6-12-manader/"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1177.se/Halland/barn--gravid/sa-vaxer-och-utvecklas-barn/barnets-utveckling/barnets-utveckling-1-2-ar/"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1177.se/Halland/barn--gravid/sa-vaxer-och-utvecklas-barn/barnets-utveckling/barnets-utveckling-1-2-ar/"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rikshandboken-bhv.se/tillvaxt--utveckling/trots-och-sjalvstandighetsutveckling/"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1177.se/Halland/barn--gravid/att-ta-hand-om-barn/praktiska-rad-i-vardagen/borsta-tander-pa-barn/"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socialstyrelsen.se/globalassets/sharepoint-dokument/artikelkatalog/ovrigt/2022-6-7991.pdf"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rikshandboken-bhv.se/globalassets/rhb/media/dokument/barn-och-mat/maltidsforslag-under-barnets-forsta-ar-revidering-2020.pdf"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livsmedelsverket.se/matvanor-halsa--miljo/kostrad/barn-och-ungdomar/barn-1-2-ar"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1177.se/Halland/olyckor--skador/"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1177.se/Halland/barn--gravid/att-vara-foralder/foraldraskap-och-relationen-med-barnet/syskon/"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t>Information om materialet och hur det ska användas för grupp eller i enskilda samtal</a:t>
            </a:r>
          </a:p>
          <a:p>
            <a:pPr marL="0" indent="0">
              <a:buNone/>
            </a:pPr>
            <a:endParaRPr lang="sv-SE" sz="1200" dirty="0"/>
          </a:p>
          <a:p>
            <a:pPr marL="0" indent="0">
              <a:buNone/>
            </a:pPr>
            <a:r>
              <a:rPr lang="sv-SE" sz="1200" dirty="0"/>
              <a:t>Syftet med barnhälsovårdens föräldragrupp är att stärka och stödja förmågan att vara förälder.  </a:t>
            </a:r>
          </a:p>
          <a:p>
            <a:pPr marL="0" indent="0">
              <a:buNone/>
            </a:pPr>
            <a:endParaRPr lang="sv-SE" sz="1200" dirty="0"/>
          </a:p>
          <a:p>
            <a:pPr marL="0" indent="0">
              <a:buNone/>
            </a:pPr>
            <a:r>
              <a:rPr lang="sv-SE" sz="1200" dirty="0"/>
              <a:t>Gruppen som erbjuds, pågår under barnets första levnadsår och är en delarna i det samlade föräldrastödsinsatser Region Hallands barnhälsovård erbjuder.</a:t>
            </a:r>
          </a:p>
          <a:p>
            <a:pPr marL="0" indent="0">
              <a:buNone/>
            </a:pPr>
            <a:endParaRPr lang="sv-SE" sz="1200" dirty="0"/>
          </a:p>
          <a:p>
            <a:pPr marL="0" indent="0">
              <a:buNone/>
            </a:pPr>
            <a:r>
              <a:rPr lang="sv-SE" sz="1200" dirty="0">
                <a:cs typeface="Arial"/>
              </a:rPr>
              <a:t>Materialet används på olika sätt och anpassas utifrån varje grupp och dess individers nivå. Materialet är indelat i 9 moduler och utgör ett samlat underlag för 9 föräldragruppsträffar. Modulerna följer barnets ålder under det första levnadsåret.</a:t>
            </a:r>
            <a:r>
              <a:rPr lang="sv-SE" sz="1200" b="0" i="0" dirty="0">
                <a:effectLst/>
              </a:rPr>
              <a:t> Se rutin: </a:t>
            </a:r>
            <a:r>
              <a:rPr lang="sv-SE" sz="1200" dirty="0">
                <a:solidFill>
                  <a:srgbClr val="0070C0"/>
                </a:solidFill>
                <a:hlinkClick r:id="rId3">
                  <a:extLst>
                    <a:ext uri="{A12FA001-AC4F-418D-AE19-62706E023703}">
                      <ahyp:hlinkClr xmlns:ahyp="http://schemas.microsoft.com/office/drawing/2018/hyperlinkcolor" val="tx"/>
                    </a:ext>
                  </a:extLst>
                </a:hlinkClick>
              </a:rPr>
              <a:t>Barnhälsovårdens föräldragrupper och individuellt anpassat stöd.docx</a:t>
            </a:r>
            <a:endParaRPr lang="sv-SE" sz="1200" dirty="0">
              <a:solidFill>
                <a:srgbClr val="0070C0"/>
              </a:solidFill>
            </a:endParaRPr>
          </a:p>
          <a:p>
            <a:pPr marL="0" indent="0">
              <a:buNone/>
            </a:pPr>
            <a:endParaRPr lang="sv-SE" sz="1200" dirty="0">
              <a:solidFill>
                <a:srgbClr val="0070C0"/>
              </a:solidFill>
              <a:cs typeface="Arial"/>
            </a:endParaRPr>
          </a:p>
          <a:p>
            <a:pPr marL="0" indent="0">
              <a:buNone/>
            </a:pPr>
            <a:r>
              <a:rPr lang="sv-SE" sz="1200" dirty="0"/>
              <a:t>Modulerna innehåller flera olika teman, där merparten av dessa teman är återkommande. Alla 9 moduler har ett huvudteman som utgår från barnets utveckling, behov, omgivning och ålder vid den aktuella träffen. Alla nio moduler är fristående och varje BVC får själv besluta om vilka av modulerna som ska användas för den specifika träffen.</a:t>
            </a:r>
          </a:p>
          <a:p>
            <a:pPr marL="0" indent="0">
              <a:buNone/>
            </a:pPr>
            <a:endParaRPr lang="sv-SE" sz="1200" dirty="0"/>
          </a:p>
          <a:p>
            <a:pPr marL="0" indent="0">
              <a:buNone/>
              <a:defRPr/>
            </a:pPr>
            <a:r>
              <a:rPr lang="sv-SE" sz="1200" dirty="0"/>
              <a:t>Materialet kan också användas som underlag för behovsanpassat stöd vid enskilda samtal med föräldrar, eller i de tillfällen föräldrar valt att inte delta på den föräldragrupp som erbjudits.</a:t>
            </a:r>
          </a:p>
          <a:p>
            <a:endParaRPr lang="en-US" dirty="0">
              <a:latin typeface="Calibri"/>
              <a:cs typeface="Calibri"/>
            </a:endParaRPr>
          </a:p>
          <a:p>
            <a:pPr marL="0" indent="0">
              <a:buNone/>
            </a:pPr>
            <a:r>
              <a:rPr lang="sv-SE" sz="1200" b="1" dirty="0">
                <a:cs typeface="Arial"/>
              </a:rPr>
              <a:t>Genomförande av nionde träffen</a:t>
            </a:r>
          </a:p>
          <a:p>
            <a:pPr marL="0" indent="0">
              <a:buNone/>
            </a:pPr>
            <a:endParaRPr lang="sv-SE" sz="1200" dirty="0">
              <a:cs typeface="Calibri"/>
            </a:endParaRPr>
          </a:p>
          <a:p>
            <a:pPr marL="0" indent="0">
              <a:buNone/>
            </a:pPr>
            <a:r>
              <a:rPr lang="sv-SE" sz="1200" dirty="0">
                <a:cs typeface="Calibri"/>
              </a:rPr>
              <a:t>Detta är den sista gången denna grupp träffas. Förhoppningsvis kan ni fortsätta att träffas. Kanske genom barnvagnspromenader?</a:t>
            </a:r>
          </a:p>
          <a:p>
            <a:pPr marL="0" indent="0">
              <a:buNone/>
            </a:pPr>
            <a:endParaRPr lang="sv-SE" sz="1200" dirty="0">
              <a:cs typeface="Calibri"/>
            </a:endParaRPr>
          </a:p>
          <a:p>
            <a:pPr marL="0" indent="0">
              <a:buNone/>
            </a:pPr>
            <a:r>
              <a:rPr lang="sv-SE" sz="1200" dirty="0">
                <a:cs typeface="Calibri"/>
              </a:rPr>
              <a:t>Nu har era barn hunnit bli 10-11 månader gamla och dagens tema är “Barnets unika utveckling”</a:t>
            </a:r>
          </a:p>
          <a:p>
            <a:pPr marL="0" indent="0">
              <a:buNone/>
            </a:pPr>
            <a:endParaRPr lang="sv-SE" sz="1200" dirty="0">
              <a:cs typeface="Calibri"/>
            </a:endParaRPr>
          </a:p>
          <a:p>
            <a:pPr marL="0" indent="0">
              <a:buNone/>
            </a:pPr>
            <a:r>
              <a:rPr lang="sv-SE" sz="1200" dirty="0">
                <a:cs typeface="Calibri"/>
              </a:rPr>
              <a:t>Kom ihåg att alla barn är olika, utvecklas olika.</a:t>
            </a:r>
          </a:p>
          <a:p>
            <a:endParaRPr lang="en-US" dirty="0">
              <a:latin typeface="Calibri"/>
              <a:cs typeface="Calibri"/>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2</a:t>
            </a:fld>
            <a:endParaRPr lang="sv-SE" dirty="0"/>
          </a:p>
        </p:txBody>
      </p:sp>
    </p:spTree>
    <p:extLst>
      <p:ext uri="{BB962C8B-B14F-4D97-AF65-F5344CB8AC3E}">
        <p14:creationId xmlns:p14="http://schemas.microsoft.com/office/powerpoint/2010/main" val="3501712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cs typeface="Arial"/>
              </a:rPr>
              <a:t>Förskolan och familjedaghem</a:t>
            </a:r>
          </a:p>
          <a:p>
            <a:pPr marL="0" indent="0">
              <a:buNone/>
            </a:pPr>
            <a:endParaRPr lang="sv-SE" sz="1200" b="1" dirty="0">
              <a:cs typeface="Arial"/>
            </a:endParaRPr>
          </a:p>
          <a:p>
            <a:pPr marL="0" indent="0">
              <a:buNone/>
            </a:pPr>
            <a:r>
              <a:rPr lang="sv-SE" sz="1200" dirty="0"/>
              <a:t>Många barn börjar förskolan mellan 12 och 18 månader. </a:t>
            </a:r>
            <a:r>
              <a:rPr lang="sv-SE" sz="1200" dirty="0">
                <a:cs typeface="Arial"/>
              </a:rPr>
              <a:t>För några av er är det kanske dags att skola in ert barn på förskolan, för några andra har ni bestämt att vara hemma lite längre. Oavsett när, kan det </a:t>
            </a:r>
            <a:r>
              <a:rPr lang="sv-SE" sz="1200" dirty="0"/>
              <a:t>kännas lite tufft att lämna sitt barn på förskolan.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Det är en stor förändring från att ha varit hemma med en nära vuxen. Det är en stor förändring för både barnet och dig att barnet. Hen ska tas om hand av andra vuxna, umgås med andra barn och ni ska vara åtskilda under dagen. Man tillbringar många timmar utomhus, inte sällan mer ute än inne.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cs typeface="Arial"/>
            </a:endParaRPr>
          </a:p>
          <a:p>
            <a:pPr marL="0" indent="0">
              <a:buNone/>
            </a:pPr>
            <a:r>
              <a:rPr lang="sv-SE" sz="1200" dirty="0"/>
              <a:t>Kanske är det första gången ni är borta från varandra en längre stund och även fast ni vet att barnet kommer ha kul och träffa nya kompisar, kan det kännas sorligt att föräldraledigheten är slut.</a:t>
            </a:r>
          </a:p>
          <a:p>
            <a:pPr marL="0" indent="0">
              <a:buNone/>
            </a:pPr>
            <a:endParaRPr lang="sv-SE" sz="1200" dirty="0">
              <a:cs typeface="Arial"/>
            </a:endParaRPr>
          </a:p>
          <a:p>
            <a:pPr marL="0" indent="0">
              <a:buNone/>
            </a:pPr>
            <a:r>
              <a:rPr lang="sv-SE" sz="1200" dirty="0">
                <a:cs typeface="Arial"/>
              </a:rPr>
              <a:t>När barn börjar på förskolan blir det för de allra flesta barn något fler infektioner, förberedd er för det. Ett barn som är infekterade, snorig, feber ska inte vara på förskolan. </a:t>
            </a:r>
          </a:p>
          <a:p>
            <a:pPr marL="0" indent="0">
              <a:buNone/>
            </a:pPr>
            <a:endParaRPr lang="sv-SE" sz="1200" dirty="0">
              <a:cs typeface="Arial"/>
            </a:endParaRPr>
          </a:p>
          <a:p>
            <a:pPr marL="0" indent="0">
              <a:buNone/>
            </a:pPr>
            <a:r>
              <a:rPr lang="sv-SE" sz="1200" dirty="0">
                <a:cs typeface="Arial"/>
              </a:rPr>
              <a:t>För det första orkar inte barnet det för egen del och för det andra smittar barnet andra barn. </a:t>
            </a:r>
          </a:p>
          <a:p>
            <a:pPr marL="0" indent="0">
              <a:buNone/>
            </a:pPr>
            <a:endParaRPr lang="sv-SE" sz="1200" dirty="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cs typeface="Arial"/>
              </a:rPr>
              <a:t>Men vad gäller ditt barn, fler antalet infektioner skulle ske förr eller senare ändå.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Man får räkna med 8-10 infektioner/år. Låt gruppen diskutera hur familjerna kommer att göra.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cs typeface="Arial"/>
            </a:endParaRPr>
          </a:p>
          <a:p>
            <a:pPr marL="0" indent="0">
              <a:buNone/>
            </a:pPr>
            <a:r>
              <a:rPr lang="sv-SE" sz="1200" dirty="0">
                <a:solidFill>
                  <a:srgbClr val="0070C0"/>
                </a:solidFill>
                <a:hlinkClick r:id="rId3">
                  <a:extLst>
                    <a:ext uri="{A12FA001-AC4F-418D-AE19-62706E023703}">
                      <ahyp:hlinkClr xmlns:ahyp="http://schemas.microsoft.com/office/drawing/2018/hyperlinkcolor" val="tx"/>
                    </a:ext>
                  </a:extLst>
                </a:hlinkClick>
              </a:rPr>
              <a:t>Infektioner hos barn – 1177</a:t>
            </a:r>
            <a:endParaRPr lang="sv-SE" sz="1200" dirty="0">
              <a:solidFill>
                <a:srgbClr val="0070C0"/>
              </a:solidFill>
            </a:endParaRPr>
          </a:p>
          <a:p>
            <a:pPr marL="0" indent="0">
              <a:buNone/>
            </a:pPr>
            <a:r>
              <a:rPr lang="sv-SE" sz="1200" dirty="0">
                <a:solidFill>
                  <a:srgbClr val="0070C0"/>
                </a:solidFill>
                <a:hlinkClick r:id="rId4">
                  <a:extLst>
                    <a:ext uri="{A12FA001-AC4F-418D-AE19-62706E023703}">
                      <ahyp:hlinkClr xmlns:ahyp="http://schemas.microsoft.com/office/drawing/2018/hyperlinkcolor" val="tx"/>
                    </a:ext>
                  </a:extLst>
                </a:hlinkClick>
              </a:rPr>
              <a:t>Barnets utveckling 1-2 år - 1177</a:t>
            </a:r>
            <a:endParaRPr lang="sv-SE" sz="1200" dirty="0">
              <a:solidFill>
                <a:srgbClr val="0070C0"/>
              </a:solidFill>
            </a:endParaRPr>
          </a:p>
          <a:p>
            <a:pPr marL="0" indent="0">
              <a:buNone/>
            </a:pPr>
            <a:r>
              <a:rPr lang="sv-SE" sz="1200" dirty="0">
                <a:solidFill>
                  <a:srgbClr val="0070C0"/>
                </a:solidFill>
                <a:hlinkClick r:id="rId5">
                  <a:extLst>
                    <a:ext uri="{A12FA001-AC4F-418D-AE19-62706E023703}">
                      <ahyp:hlinkClr xmlns:ahyp="http://schemas.microsoft.com/office/drawing/2018/hyperlinkcolor" val="tx"/>
                    </a:ext>
                  </a:extLst>
                </a:hlinkClick>
              </a:rPr>
              <a:t>Rätt till förskola - Skolverket</a:t>
            </a:r>
            <a:endParaRPr lang="sv-SE" sz="1200" dirty="0">
              <a:solidFill>
                <a:srgbClr val="0070C0"/>
              </a:solidFill>
            </a:endParaRPr>
          </a:p>
          <a:p>
            <a:endParaRPr lang="en-US" dirty="0">
              <a:cs typeface="Arial"/>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16</a:t>
            </a:fld>
            <a:endParaRPr lang="sv-SE" dirty="0"/>
          </a:p>
        </p:txBody>
      </p:sp>
    </p:spTree>
    <p:extLst>
      <p:ext uri="{BB962C8B-B14F-4D97-AF65-F5344CB8AC3E}">
        <p14:creationId xmlns:p14="http://schemas.microsoft.com/office/powerpoint/2010/main" val="206594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cs typeface="Arial"/>
              </a:rPr>
              <a:t>Balans mellan familje- och yrkesliv</a:t>
            </a:r>
          </a:p>
          <a:p>
            <a:pPr marL="0" indent="0">
              <a:buNone/>
            </a:pPr>
            <a:endParaRPr lang="sv-SE" sz="1200" b="1" dirty="0"/>
          </a:p>
          <a:p>
            <a:pPr marL="0" indent="0">
              <a:buNone/>
            </a:pPr>
            <a:r>
              <a:rPr lang="sv-SE" sz="1200" dirty="0"/>
              <a:t>Diskutera i gruppen, om medlemmarna har balans i familjelivet, i yrkeslivet. Hämta barn från dagis, vem gör det, laga mat, heltid, deltid mm.</a:t>
            </a:r>
          </a:p>
          <a:p>
            <a:pPr marL="0" indent="0">
              <a:buNone/>
            </a:pPr>
            <a:endParaRPr lang="sv-SE" sz="1200" dirty="0"/>
          </a:p>
          <a:p>
            <a:pPr marL="0" indent="0">
              <a:buNone/>
            </a:pPr>
            <a:r>
              <a:rPr lang="sv-SE" sz="1200" dirty="0"/>
              <a:t>Viktigt att du som gruppledare påtalar att båda föräldrarna har ett gemensamt ansvar för barnets uppfostran och utveckling. De ska låta sig vägledas av vad som bedöms vara barnets bästa. </a:t>
            </a:r>
          </a:p>
          <a:p>
            <a:pPr marL="0" indent="0">
              <a:buNone/>
            </a:pPr>
            <a:endParaRPr lang="sv-SE" sz="1200" dirty="0">
              <a:cs typeface="Arial" panose="020B0604020202020204"/>
            </a:endParaRPr>
          </a:p>
          <a:p>
            <a:pPr marL="0" indent="0">
              <a:buNone/>
            </a:pPr>
            <a:r>
              <a:rPr lang="sv-SE" sz="1200" dirty="0"/>
              <a:t>Att bli förälder är en av de största omställningarna i livet, vem som tar hand om barnet under spädbarnstiden påverkar både föräldrarollerna och dynamiken i familjen. Att uppnå en god balans i vardagen kan ibland vara en utmaning, speciellt när man försöker kombinera arbete med familjeliv.</a:t>
            </a:r>
          </a:p>
          <a:p>
            <a:pPr marL="0" indent="0">
              <a:buNone/>
            </a:pPr>
            <a:endParaRPr lang="sv-SE" sz="1200" dirty="0">
              <a:cs typeface="Arial"/>
            </a:endParaRPr>
          </a:p>
          <a:p>
            <a:pPr marL="0" indent="0">
              <a:buNone/>
            </a:pPr>
            <a:r>
              <a:rPr lang="sv-SE" sz="1200" dirty="0"/>
              <a:t>Forskning har visat att som har delad föräldraledighet är mer tillfredsställda med sin föräldraledigheten än jämförelsegruppen. För att det ska bli jämlikt mellan föräldrarna bör man börja redan under spädbarnstiden dela på föräldraledigheten. </a:t>
            </a:r>
            <a:endParaRPr lang="sv-SE" sz="1200" dirty="0">
              <a:ea typeface="Lato"/>
              <a:cs typeface="Lato"/>
            </a:endParaRPr>
          </a:p>
          <a:p>
            <a:pPr marL="0" indent="0">
              <a:buNone/>
            </a:pPr>
            <a:endParaRPr lang="sv-SE" sz="1200" dirty="0"/>
          </a:p>
          <a:p>
            <a:pPr marL="0" indent="0">
              <a:buNone/>
            </a:pPr>
            <a:r>
              <a:rPr lang="sv-SE" sz="1200" u="sng" dirty="0"/>
              <a:t>I Artikel 18 i barnkonventionen står det</a:t>
            </a:r>
            <a:r>
              <a:rPr lang="sv-SE" sz="1200" u="sng" dirty="0">
                <a:solidFill>
                  <a:srgbClr val="000000"/>
                </a:solidFill>
                <a:ea typeface="Lato"/>
                <a:cs typeface="Arial"/>
              </a:rPr>
              <a:t>:</a:t>
            </a:r>
            <a:r>
              <a:rPr lang="sv-SE" sz="1200" dirty="0">
                <a:solidFill>
                  <a:srgbClr val="000000"/>
                </a:solidFill>
                <a:ea typeface="Lato"/>
                <a:cs typeface="Arial"/>
              </a:rPr>
              <a:t> </a:t>
            </a:r>
            <a:r>
              <a:rPr lang="sv-SE" sz="1200" dirty="0">
                <a:solidFill>
                  <a:srgbClr val="1E1E1E"/>
                </a:solidFill>
                <a:effectLst/>
                <a:ea typeface="Lato"/>
                <a:cs typeface="Lato"/>
              </a:rPr>
              <a:t>”Båda föräldrarna har ett gemensamt ansvar för barnets uppfostran och utveckling. Det bästa för barnet ska alltid komma först.”</a:t>
            </a:r>
            <a:r>
              <a:rPr lang="sv-SE" sz="1200" dirty="0">
                <a:ea typeface="Lato"/>
                <a:cs typeface="Lato"/>
              </a:rPr>
              <a:t> </a:t>
            </a:r>
          </a:p>
          <a:p>
            <a:pPr marL="0" indent="0">
              <a:buNone/>
            </a:pPr>
            <a:endParaRPr lang="sv-SE" sz="1200" dirty="0">
              <a:solidFill>
                <a:srgbClr val="1E1E1E"/>
              </a:solidFill>
              <a:effectLst/>
              <a:ea typeface="Lato"/>
              <a:cs typeface="Lato"/>
            </a:endParaRPr>
          </a:p>
          <a:p>
            <a:pPr marL="0" indent="0">
              <a:buNone/>
            </a:pPr>
            <a:r>
              <a:rPr lang="sv-SE" sz="1200" dirty="0">
                <a:solidFill>
                  <a:srgbClr val="1E1E1E"/>
                </a:solidFill>
                <a:effectLst/>
                <a:ea typeface="Lato"/>
                <a:cs typeface="Lato"/>
              </a:rPr>
              <a:t>Att vara ett bra föräldrateam handlar om att:</a:t>
            </a:r>
          </a:p>
          <a:p>
            <a:pPr marL="0" indent="0">
              <a:buNone/>
            </a:pPr>
            <a:endParaRPr lang="sv-SE" sz="1200" dirty="0">
              <a:solidFill>
                <a:srgbClr val="1E1E1E"/>
              </a:solidFill>
              <a:effectLst/>
              <a:ea typeface="Lato"/>
              <a:cs typeface="Lato"/>
            </a:endParaRPr>
          </a:p>
          <a:p>
            <a:pPr marL="171450" indent="-171450">
              <a:buFont typeface="Arial" panose="020B0604020202020204" pitchFamily="34" charset="0"/>
              <a:buChar char="•"/>
            </a:pPr>
            <a:r>
              <a:rPr lang="sv-SE" sz="1200" dirty="0">
                <a:solidFill>
                  <a:srgbClr val="1E1E1E"/>
                </a:solidFill>
                <a:effectLst/>
                <a:ea typeface="Lato"/>
                <a:cs typeface="Lato"/>
              </a:rPr>
              <a:t>stötta varandras föräldraskap</a:t>
            </a:r>
          </a:p>
          <a:p>
            <a:pPr marL="171450" marR="0" indent="-171450" rtl="0">
              <a:spcBef>
                <a:spcPts val="0"/>
              </a:spcBef>
              <a:spcAft>
                <a:spcPts val="0"/>
              </a:spcAft>
              <a:buFont typeface="Arial" panose="020B0604020202020204" pitchFamily="34" charset="0"/>
              <a:buChar char="•"/>
            </a:pPr>
            <a:r>
              <a:rPr lang="sv-SE" sz="1200" dirty="0">
                <a:solidFill>
                  <a:srgbClr val="1E1E1E"/>
                </a:solidFill>
                <a:ea typeface="Lato"/>
                <a:cs typeface="Lato"/>
              </a:rPr>
              <a:t>f</a:t>
            </a:r>
            <a:r>
              <a:rPr lang="sv-SE" sz="1200" dirty="0">
                <a:solidFill>
                  <a:srgbClr val="1E1E1E"/>
                </a:solidFill>
                <a:effectLst/>
                <a:ea typeface="Lato"/>
                <a:cs typeface="Lato"/>
              </a:rPr>
              <a:t>ördela ansvaret för barnet</a:t>
            </a:r>
          </a:p>
          <a:p>
            <a:pPr marL="171450" marR="0" indent="-171450" rtl="0">
              <a:spcBef>
                <a:spcPts val="0"/>
              </a:spcBef>
              <a:spcAft>
                <a:spcPts val="0"/>
              </a:spcAft>
              <a:buFont typeface="Arial" panose="020B0604020202020204" pitchFamily="34" charset="0"/>
              <a:buChar char="•"/>
            </a:pPr>
            <a:r>
              <a:rPr lang="sv-SE" sz="1200" dirty="0">
                <a:solidFill>
                  <a:srgbClr val="1E1E1E"/>
                </a:solidFill>
                <a:effectLst/>
                <a:ea typeface="Lato"/>
                <a:cs typeface="Lato"/>
              </a:rPr>
              <a:t>känna tillit till varandra som föräldrar</a:t>
            </a:r>
          </a:p>
          <a:p>
            <a:pPr marL="171450" marR="0" indent="-171450" rtl="0">
              <a:spcBef>
                <a:spcPts val="0"/>
              </a:spcBef>
              <a:spcAft>
                <a:spcPts val="0"/>
              </a:spcAft>
              <a:buFont typeface="Arial" panose="020B0604020202020204" pitchFamily="34" charset="0"/>
              <a:buChar char="•"/>
            </a:pPr>
            <a:r>
              <a:rPr lang="sv-SE" sz="1200" dirty="0">
                <a:solidFill>
                  <a:srgbClr val="1E1E1E"/>
                </a:solidFill>
                <a:effectLst/>
                <a:ea typeface="Lato"/>
                <a:cs typeface="Lato"/>
              </a:rPr>
              <a:t>kunna hantera konflikter i den vuxna relationen.</a:t>
            </a:r>
          </a:p>
          <a:p>
            <a:endParaRPr lang="sv-SE" sz="1200" dirty="0">
              <a:solidFill>
                <a:srgbClr val="1E1E1E"/>
              </a:solidFill>
              <a:ea typeface="Lato"/>
              <a:cs typeface="Lato"/>
            </a:endParaRPr>
          </a:p>
          <a:p>
            <a:pPr marL="0" indent="0">
              <a:buNone/>
            </a:pPr>
            <a:r>
              <a:rPr lang="sv-SE" sz="1200" dirty="0">
                <a:solidFill>
                  <a:srgbClr val="0070C0"/>
                </a:solidFill>
                <a:hlinkClick r:id="rId3">
                  <a:extLst>
                    <a:ext uri="{A12FA001-AC4F-418D-AE19-62706E023703}">
                      <ahyp:hlinkClr xmlns:ahyp="http://schemas.microsoft.com/office/drawing/2018/hyperlinkcolor" val="tx"/>
                    </a:ext>
                  </a:extLst>
                </a:hlinkClick>
              </a:rPr>
              <a:t>FN:s konvention om barnets rättigheter | barnkonventionen.se</a:t>
            </a:r>
            <a:endParaRPr lang="sv-SE" sz="1200" dirty="0">
              <a:solidFill>
                <a:srgbClr val="0070C0"/>
              </a:solidFill>
            </a:endParaRPr>
          </a:p>
          <a:p>
            <a:endParaRPr lang="sv-SE" dirty="0">
              <a:cs typeface="Arial"/>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17</a:t>
            </a:fld>
            <a:endParaRPr lang="sv-SE" dirty="0"/>
          </a:p>
        </p:txBody>
      </p:sp>
    </p:spTree>
    <p:extLst>
      <p:ext uri="{BB962C8B-B14F-4D97-AF65-F5344CB8AC3E}">
        <p14:creationId xmlns:p14="http://schemas.microsoft.com/office/powerpoint/2010/main" val="3350840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cs typeface="Calibri"/>
              </a:rPr>
              <a:t>Avslutning och sammanfattning</a:t>
            </a:r>
          </a:p>
          <a:p>
            <a:pPr marL="0" indent="0">
              <a:buNone/>
            </a:pPr>
            <a:endParaRPr lang="sv-SE" sz="1200" b="1" dirty="0">
              <a:cs typeface="Calibri"/>
            </a:endParaRPr>
          </a:p>
          <a:p>
            <a:pPr marL="0" indent="0">
              <a:buNone/>
            </a:pPr>
            <a:r>
              <a:rPr lang="sv-SE" sz="1200" dirty="0">
                <a:cs typeface="Calibri"/>
              </a:rPr>
              <a:t>Vi har nu träffats i denna grupp under snart ett års tid. Och som vi pratade om inledningsvis är detta sista tillfället vi ses på detta sätt. Kanske kommer ni ses fortsättningsvis också, fast på ett annat sätt.</a:t>
            </a:r>
          </a:p>
          <a:p>
            <a:pPr marL="0" indent="0">
              <a:buNone/>
            </a:pPr>
            <a:endParaRPr lang="sv-SE" sz="1200" dirty="0">
              <a:cs typeface="Calibri"/>
            </a:endParaRPr>
          </a:p>
          <a:p>
            <a:pPr marL="0" indent="0">
              <a:buNone/>
            </a:pPr>
            <a:r>
              <a:rPr lang="sv-SE" sz="1200" dirty="0">
                <a:cs typeface="Calibri"/>
              </a:rPr>
              <a:t>Vi kommer att träffa era barn tillsammans med er föräldrar enskilt från och med nu. Vi kommer att kalla er vid bestämda tidpunkter. Men ni är alltid välkomna att höra av er om ni har frågor av något slag.</a:t>
            </a:r>
          </a:p>
          <a:p>
            <a:pPr marL="0" indent="0">
              <a:buNone/>
            </a:pPr>
            <a:endParaRPr lang="sv-SE" sz="1200" dirty="0">
              <a:cs typeface="Calibri"/>
            </a:endParaRPr>
          </a:p>
          <a:p>
            <a:pPr marL="0" indent="0">
              <a:buNone/>
            </a:pPr>
            <a:r>
              <a:rPr lang="sv-SE" sz="1200" dirty="0">
                <a:cs typeface="Calibri"/>
              </a:rPr>
              <a:t>Det finns också mycket information och en hel del svar tillgängligt på 1177.</a:t>
            </a:r>
          </a:p>
          <a:p>
            <a:pPr marL="0" indent="0">
              <a:buNone/>
            </a:pPr>
            <a:endParaRPr lang="sv-SE" sz="1200" dirty="0">
              <a:cs typeface="Calibri"/>
            </a:endParaRPr>
          </a:p>
          <a:p>
            <a:pPr marL="0" indent="0">
              <a:buNone/>
            </a:pPr>
            <a:r>
              <a:rPr lang="sv-SE" sz="1200" dirty="0">
                <a:cs typeface="Calibri"/>
              </a:rPr>
              <a:t>Det har varit roligt och intressant att få följa era barn och er föräldrar i denna grupp under året som varit. </a:t>
            </a:r>
          </a:p>
          <a:p>
            <a:endParaRPr lang="sv-SE" sz="1200" dirty="0">
              <a:cs typeface="Calibri"/>
            </a:endParaRPr>
          </a:p>
          <a:p>
            <a:pPr marL="0" indent="0">
              <a:buNone/>
            </a:pPr>
            <a:r>
              <a:rPr lang="sv-SE" sz="1200" dirty="0">
                <a:solidFill>
                  <a:srgbClr val="0070C0"/>
                </a:solidFill>
                <a:hlinkClick r:id="rId3">
                  <a:extLst>
                    <a:ext uri="{A12FA001-AC4F-418D-AE19-62706E023703}">
                      <ahyp:hlinkClr xmlns:ahyp="http://schemas.microsoft.com/office/drawing/2018/hyperlinkcolor" val="tx"/>
                    </a:ext>
                  </a:extLst>
                </a:hlinkClick>
              </a:rPr>
              <a:t>Föräldraskapsstöd i grupp - översikt - Rikshandboken i barnhälsovård (rikshandboken-bhv.se)</a:t>
            </a:r>
            <a:endParaRPr lang="sv-SE" sz="1200" dirty="0">
              <a:solidFill>
                <a:srgbClr val="0070C0"/>
              </a:solidFill>
            </a:endParaRPr>
          </a:p>
          <a:p>
            <a:endParaRPr lang="en-US" dirty="0">
              <a:latin typeface="Calibri"/>
              <a:cs typeface="Calibri"/>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18</a:t>
            </a:fld>
            <a:endParaRPr lang="sv-SE" dirty="0"/>
          </a:p>
        </p:txBody>
      </p:sp>
    </p:spTree>
    <p:extLst>
      <p:ext uri="{BB962C8B-B14F-4D97-AF65-F5344CB8AC3E}">
        <p14:creationId xmlns:p14="http://schemas.microsoft.com/office/powerpoint/2010/main" val="33897969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Extrabild – det är inte säkert denna bild kommer att behövas</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19</a:t>
            </a:fld>
            <a:endParaRPr lang="sv-SE" dirty="0"/>
          </a:p>
        </p:txBody>
      </p:sp>
    </p:spTree>
    <p:extLst>
      <p:ext uri="{BB962C8B-B14F-4D97-AF65-F5344CB8AC3E}">
        <p14:creationId xmlns:p14="http://schemas.microsoft.com/office/powerpoint/2010/main" val="21407684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defRPr/>
            </a:pPr>
            <a:r>
              <a:rPr lang="sv-SE" sz="1200" b="1" dirty="0">
                <a:cs typeface="Arial"/>
              </a:rPr>
              <a:t>Vaccinationer under barnets första fem levnadsår</a:t>
            </a:r>
          </a:p>
          <a:p>
            <a:pPr marL="0" indent="0">
              <a:buNone/>
              <a:defRPr/>
            </a:pPr>
            <a:endParaRPr lang="sv-SE" sz="1200" b="1" dirty="0"/>
          </a:p>
          <a:p>
            <a:pPr marL="0" indent="0">
              <a:buNone/>
              <a:defRPr/>
            </a:pPr>
            <a:r>
              <a:rPr lang="sv-SE" sz="1200" dirty="0"/>
              <a:t>Barnet kan få feber vid vaccination</a:t>
            </a:r>
            <a:endParaRPr lang="sv-SE" sz="1200" dirty="0">
              <a:cs typeface="Arial"/>
            </a:endParaRPr>
          </a:p>
          <a:p>
            <a:endParaRPr lang="sv-SE" sz="1200" b="1" dirty="0">
              <a:cs typeface="Arial"/>
            </a:endParaRPr>
          </a:p>
          <a:p>
            <a:pPr marL="0" indent="0">
              <a:buNone/>
            </a:pPr>
            <a:r>
              <a:rPr lang="sv-SE" sz="1200" dirty="0">
                <a:solidFill>
                  <a:srgbClr val="0070C0"/>
                </a:solidFill>
                <a:hlinkClick r:id="rId3">
                  <a:extLst>
                    <a:ext uri="{A12FA001-AC4F-418D-AE19-62706E023703}">
                      <ahyp:hlinkClr xmlns:ahyp="http://schemas.microsoft.com/office/drawing/2018/hyperlinkcolor" val="tx"/>
                    </a:ext>
                  </a:extLst>
                </a:hlinkClick>
              </a:rPr>
              <a:t>barnvaccinationer-tabell_200709.pdf (folkhalsomyndigheten.se)</a:t>
            </a:r>
            <a:endParaRPr lang="sv-SE" sz="1200" dirty="0">
              <a:solidFill>
                <a:srgbClr val="0070C0"/>
              </a:solidFill>
            </a:endParaRPr>
          </a:p>
          <a:p>
            <a:endParaRPr lang="sv-SE" sz="1200" dirty="0">
              <a:solidFill>
                <a:srgbClr val="0070C0"/>
              </a:solidFill>
              <a:cs typeface="Arial" panose="020B0604020202020204"/>
            </a:endParaRPr>
          </a:p>
          <a:p>
            <a:endParaRPr lang="sv-SE" sz="1200" dirty="0">
              <a:cs typeface="Arial" panose="020B0604020202020204"/>
            </a:endParaRPr>
          </a:p>
          <a:p>
            <a:pPr algn="l"/>
            <a:endParaRPr lang="sv-SE" sz="1200" dirty="0">
              <a:cs typeface="Arial" panose="020B0604020202020204" pitchFamily="34" charset="0"/>
            </a:endParaRPr>
          </a:p>
          <a:p>
            <a:pPr algn="l"/>
            <a:endParaRPr lang="sv-SE" sz="1200" dirty="0">
              <a:cs typeface="Arial"/>
            </a:endParaRPr>
          </a:p>
          <a:p>
            <a:endParaRPr lang="sv-SE" dirty="0">
              <a:cs typeface="Arial" panose="020B0604020202020204"/>
            </a:endParaRPr>
          </a:p>
        </p:txBody>
      </p:sp>
      <p:sp>
        <p:nvSpPr>
          <p:cNvPr id="4" name="Platshållare för bildnummer 3"/>
          <p:cNvSpPr>
            <a:spLocks noGrp="1"/>
          </p:cNvSpPr>
          <p:nvPr>
            <p:ph type="sldNum" sz="quarter" idx="5"/>
          </p:nvPr>
        </p:nvSpPr>
        <p:spPr/>
        <p:txBody>
          <a:bodyPr/>
          <a:lstStyle/>
          <a:p>
            <a:fld id="{D5590ECD-1F9D-4ED8-8923-33F7C5BCAFC9}" type="slidenum">
              <a:rPr lang="sv-SE" smtClean="0"/>
              <a:t>20</a:t>
            </a:fld>
            <a:endParaRPr lang="sv-SE" dirty="0"/>
          </a:p>
        </p:txBody>
      </p:sp>
    </p:spTree>
    <p:extLst>
      <p:ext uri="{BB962C8B-B14F-4D97-AF65-F5344CB8AC3E}">
        <p14:creationId xmlns:p14="http://schemas.microsoft.com/office/powerpoint/2010/main" val="40221727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1"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21</a:t>
            </a:fld>
            <a:endParaRPr lang="sv-SE" dirty="0"/>
          </a:p>
        </p:txBody>
      </p:sp>
    </p:spTree>
    <p:extLst>
      <p:ext uri="{BB962C8B-B14F-4D97-AF65-F5344CB8AC3E}">
        <p14:creationId xmlns:p14="http://schemas.microsoft.com/office/powerpoint/2010/main" val="2857510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22</a:t>
            </a:fld>
            <a:endParaRPr lang="sv-SE"/>
          </a:p>
        </p:txBody>
      </p:sp>
    </p:spTree>
    <p:extLst>
      <p:ext uri="{BB962C8B-B14F-4D97-AF65-F5344CB8AC3E}">
        <p14:creationId xmlns:p14="http://schemas.microsoft.com/office/powerpoint/2010/main" val="3209785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cs typeface="Arial"/>
              </a:rPr>
              <a:t>Det kompetenta barnet</a:t>
            </a:r>
          </a:p>
          <a:p>
            <a:pPr marL="0" indent="0">
              <a:buNone/>
            </a:pPr>
            <a:endParaRPr lang="sv-SE" sz="1200" b="1" dirty="0">
              <a:cs typeface="Arial"/>
            </a:endParaRPr>
          </a:p>
          <a:p>
            <a:pPr marL="0" indent="0">
              <a:buNone/>
            </a:pPr>
            <a:r>
              <a:rPr lang="sv-SE" sz="1200" dirty="0">
                <a:cs typeface="Arial"/>
              </a:rPr>
              <a:t>Det är viktigt att komma ihåg att alla ban är olika, utvecklas olika och man kan som förälder identifiera vad barnet är duktig på, tidig med och vad barnet behöver träna på. Några kanske är tidiga med grovmotorik, några är tidiga med finmotoriken eller att prata, sjunga mm. </a:t>
            </a:r>
            <a:r>
              <a:rPr lang="sv-SE" sz="1200" dirty="0"/>
              <a:t>Men oavsett är barnet väldigt beroende av dig som förälder och söker tröst när de är hungriga, rädda, ensamma eller trötta.</a:t>
            </a:r>
          </a:p>
          <a:p>
            <a:pPr marL="0" indent="0">
              <a:buNone/>
            </a:pPr>
            <a:endParaRPr lang="sv-SE" sz="1200" dirty="0"/>
          </a:p>
          <a:p>
            <a:pPr marL="0" indent="0">
              <a:buNone/>
            </a:pPr>
            <a:r>
              <a:rPr lang="sv-SE" sz="1200" dirty="0"/>
              <a:t>En del barn börjar gå utan stöd vid tolv månader och deras motoriska utveckling går fort fram. Detta gör även att lekstunderna blir mer energiska och det bästa som finns kan vara att riva ut kastruller från ett köksskåp. </a:t>
            </a:r>
          </a:p>
          <a:p>
            <a:pPr marL="0" indent="0">
              <a:buNone/>
            </a:pPr>
            <a:endParaRPr lang="sv-SE" sz="1200" dirty="0"/>
          </a:p>
          <a:p>
            <a:pPr marL="0" indent="0">
              <a:buNone/>
            </a:pPr>
            <a:r>
              <a:rPr lang="sv-SE" sz="1200" dirty="0"/>
              <a:t>Vid ett års ålder börjar vissa barn prata och kan säga enklare ord som “mamma” eller “pappa”. Färger blir mer intressanta så läs gärna olika böcker tillsammans.</a:t>
            </a:r>
          </a:p>
          <a:p>
            <a:pPr marL="0" indent="0">
              <a:buNone/>
            </a:pPr>
            <a:endParaRPr lang="sv-SE" sz="1200" dirty="0">
              <a:cs typeface="Arial" panose="020B0604020202020204"/>
            </a:endParaRPr>
          </a:p>
          <a:p>
            <a:pPr marL="0" indent="0">
              <a:buNone/>
            </a:pPr>
            <a:r>
              <a:rPr lang="sv-SE" sz="1200" dirty="0"/>
              <a:t>Många barn kan nu bygga torn av klossar och sedan riva det igen. Hen ritar gärna streck och håller i kritor och pennor med hela handen. I den här åldern börjar barnet alltmer undersöka saker med fingrarna i stället för med munnen. </a:t>
            </a:r>
          </a:p>
          <a:p>
            <a:pPr marL="0" indent="0">
              <a:buNone/>
            </a:pPr>
            <a:endParaRPr lang="sv-SE" sz="1200" dirty="0"/>
          </a:p>
          <a:p>
            <a:pPr marL="0" indent="0">
              <a:buNone/>
            </a:pPr>
            <a:r>
              <a:rPr lang="sv-SE" sz="1200" dirty="0"/>
              <a:t>Vid 1 års ålder är det så kallade pincettgreppet fullt utvecklat.</a:t>
            </a:r>
          </a:p>
          <a:p>
            <a:pPr marL="0" indent="0">
              <a:buNone/>
            </a:pPr>
            <a:endParaRPr lang="sv-SE" sz="1200" dirty="0">
              <a:cs typeface="Arial"/>
            </a:endParaRPr>
          </a:p>
          <a:p>
            <a:pPr marL="0" indent="0">
              <a:buNone/>
            </a:pPr>
            <a:r>
              <a:rPr lang="sv-SE" sz="1200" dirty="0">
                <a:cs typeface="Arial"/>
              </a:rPr>
              <a:t>Låt gruppen diskutera, eller i ett enskilt samtal diskutera:</a:t>
            </a:r>
          </a:p>
          <a:p>
            <a:pPr marL="0" indent="0">
              <a:buNone/>
            </a:pPr>
            <a:endParaRPr lang="sv-SE" sz="1200" dirty="0"/>
          </a:p>
          <a:p>
            <a:pPr marL="171450" indent="-171450">
              <a:buFont typeface="Arial" panose="020B0604020202020204" pitchFamily="34" charset="0"/>
              <a:buChar char="•"/>
            </a:pPr>
            <a:r>
              <a:rPr lang="sv-SE" sz="1200" dirty="0"/>
              <a:t>Vilken resa har ni gjort?</a:t>
            </a:r>
            <a:endParaRPr lang="sv-SE" sz="1200" dirty="0">
              <a:cs typeface="Arial" panose="020B0604020202020204"/>
            </a:endParaRPr>
          </a:p>
          <a:p>
            <a:pPr marL="171450" indent="-171450">
              <a:buFont typeface="Arial" panose="020B0604020202020204" pitchFamily="34" charset="0"/>
              <a:buChar char="•"/>
            </a:pPr>
            <a:r>
              <a:rPr lang="sv-SE" sz="1200" dirty="0"/>
              <a:t>Vem är DITT barn?</a:t>
            </a:r>
          </a:p>
          <a:p>
            <a:pPr marL="0" indent="0">
              <a:buNone/>
            </a:pPr>
            <a:endParaRPr lang="sv-SE" sz="1200" dirty="0">
              <a:hlinkClick r:id="rId3">
                <a:extLst>
                  <a:ext uri="{A12FA001-AC4F-418D-AE19-62706E023703}">
                    <ahyp:hlinkClr xmlns:ahyp="http://schemas.microsoft.com/office/drawing/2018/hyperlinkcolor" val="tx"/>
                  </a:ext>
                </a:extLst>
              </a:hlinkClick>
            </a:endParaRPr>
          </a:p>
          <a:p>
            <a:pPr marL="0" indent="0">
              <a:buNone/>
            </a:pPr>
            <a:r>
              <a:rPr lang="sv-SE" sz="1200" dirty="0">
                <a:solidFill>
                  <a:srgbClr val="0070C0"/>
                </a:solidFill>
                <a:hlinkClick r:id="rId3">
                  <a:extLst>
                    <a:ext uri="{A12FA001-AC4F-418D-AE19-62706E023703}">
                      <ahyp:hlinkClr xmlns:ahyp="http://schemas.microsoft.com/office/drawing/2018/hyperlinkcolor" val="tx"/>
                    </a:ext>
                  </a:extLst>
                </a:hlinkClick>
              </a:rPr>
              <a:t>Barnets utveckling 6-12 månader - 1177</a:t>
            </a:r>
            <a:endParaRPr lang="sv-SE" sz="1200" dirty="0">
              <a:solidFill>
                <a:srgbClr val="0070C0"/>
              </a:solidFill>
            </a:endParaRPr>
          </a:p>
          <a:p>
            <a:pPr marL="0" indent="0">
              <a:buNone/>
            </a:pPr>
            <a:r>
              <a:rPr lang="sv-SE" sz="1200" dirty="0">
                <a:solidFill>
                  <a:srgbClr val="0070C0"/>
                </a:solidFill>
                <a:hlinkClick r:id="rId4">
                  <a:extLst>
                    <a:ext uri="{A12FA001-AC4F-418D-AE19-62706E023703}">
                      <ahyp:hlinkClr xmlns:ahyp="http://schemas.microsoft.com/office/drawing/2018/hyperlinkcolor" val="tx"/>
                    </a:ext>
                  </a:extLst>
                </a:hlinkClick>
              </a:rPr>
              <a:t>Barnets utveckling 1-2 år - 1177</a:t>
            </a:r>
            <a:endParaRPr lang="sv-SE" sz="1200" dirty="0">
              <a:solidFill>
                <a:srgbClr val="0070C0"/>
              </a:solidFill>
            </a:endParaRPr>
          </a:p>
          <a:p>
            <a:endParaRPr lang="sv-SE" dirty="0">
              <a:cs typeface="Arial" panose="020B0604020202020204"/>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3</a:t>
            </a:fld>
            <a:endParaRPr lang="sv-SE" dirty="0"/>
          </a:p>
        </p:txBody>
      </p:sp>
    </p:spTree>
    <p:extLst>
      <p:ext uri="{BB962C8B-B14F-4D97-AF65-F5344CB8AC3E}">
        <p14:creationId xmlns:p14="http://schemas.microsoft.com/office/powerpoint/2010/main" val="4279710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cs typeface="Arial"/>
              </a:rPr>
              <a:t>”Nej!” - att ha egen vilja</a:t>
            </a:r>
          </a:p>
          <a:p>
            <a:pPr marL="0" indent="0">
              <a:buNone/>
            </a:pPr>
            <a:endParaRPr lang="sv-SE" sz="1200" b="1" dirty="0"/>
          </a:p>
          <a:p>
            <a:pPr marL="0" indent="0">
              <a:buNone/>
            </a:pPr>
            <a:r>
              <a:rPr lang="sv-SE" sz="1200" dirty="0"/>
              <a:t>Det är nu många barn upptäcker och förstår betydelsen av ordet ”nej” när de är omkring ett år. De kan upprepa även vuxnas ”nej” i olika situationer. </a:t>
            </a:r>
          </a:p>
          <a:p>
            <a:pPr marL="0" indent="0">
              <a:buNone/>
            </a:pPr>
            <a:endParaRPr lang="sv-SE" sz="1200" dirty="0"/>
          </a:p>
          <a:p>
            <a:pPr marL="0" indent="0">
              <a:buNone/>
            </a:pPr>
            <a:r>
              <a:rPr lang="sv-SE" sz="1200" dirty="0"/>
              <a:t>Barnet prövar sig fram genom att använda ordet, utan att för den skull alltid mena att säga nej. Det är ett första steg i att visa sin egen vilja och självständighet. </a:t>
            </a:r>
          </a:p>
          <a:p>
            <a:pPr marL="0" indent="0">
              <a:buNone/>
            </a:pPr>
            <a:endParaRPr lang="sv-SE" sz="1200" dirty="0">
              <a:cs typeface="Arial"/>
            </a:endParaRPr>
          </a:p>
          <a:p>
            <a:pPr marL="0" indent="0">
              <a:buNone/>
            </a:pPr>
            <a:r>
              <a:rPr lang="sv-SE" sz="1200" dirty="0"/>
              <a:t>Det är fantastiskt med egen vilja, men är man själv trött, kan det vara svårt, hur gör man då? Hur gör du?? </a:t>
            </a:r>
          </a:p>
          <a:p>
            <a:pPr marL="0" indent="0">
              <a:buNone/>
            </a:pPr>
            <a:endParaRPr lang="sv-SE" sz="1200" dirty="0"/>
          </a:p>
          <a:p>
            <a:pPr marL="0" indent="0">
              <a:buNone/>
            </a:pPr>
            <a:r>
              <a:rPr lang="sv-SE" sz="1200" dirty="0"/>
              <a:t>Även om barns humörsvängningar, och starka frustration över att inte kunna styra sin vardag, är en normal och viktig del av den tidiga utvecklingen, upplevs de ofta som påfrestande av föräldrar. </a:t>
            </a:r>
            <a:endParaRPr lang="sv-SE" sz="1200" dirty="0">
              <a:cs typeface="Arial"/>
            </a:endParaRPr>
          </a:p>
          <a:p>
            <a:endParaRPr lang="sv-SE" sz="1200" dirty="0"/>
          </a:p>
          <a:p>
            <a:pPr marL="0" indent="0">
              <a:buNone/>
            </a:pPr>
            <a:r>
              <a:rPr lang="sv-SE" sz="1200" dirty="0">
                <a:solidFill>
                  <a:srgbClr val="0070C0"/>
                </a:solidFill>
                <a:hlinkClick r:id="rId3">
                  <a:extLst>
                    <a:ext uri="{A12FA001-AC4F-418D-AE19-62706E023703}">
                      <ahyp:hlinkClr xmlns:ahyp="http://schemas.microsoft.com/office/drawing/2018/hyperlinkcolor" val="tx"/>
                    </a:ext>
                  </a:extLst>
                </a:hlinkClick>
              </a:rPr>
              <a:t>Barnets utveckling 1-2 år - 1177</a:t>
            </a:r>
            <a:endParaRPr lang="sv-SE" sz="1200" dirty="0">
              <a:solidFill>
                <a:srgbClr val="0070C0"/>
              </a:solidFill>
            </a:endParaRPr>
          </a:p>
          <a:p>
            <a:pPr marL="0" indent="0">
              <a:buNone/>
            </a:pPr>
            <a:r>
              <a:rPr lang="sv-SE" sz="1200" dirty="0">
                <a:solidFill>
                  <a:srgbClr val="0070C0"/>
                </a:solidFill>
                <a:hlinkClick r:id="rId4">
                  <a:extLst>
                    <a:ext uri="{A12FA001-AC4F-418D-AE19-62706E023703}">
                      <ahyp:hlinkClr xmlns:ahyp="http://schemas.microsoft.com/office/drawing/2018/hyperlinkcolor" val="tx"/>
                    </a:ext>
                  </a:extLst>
                </a:hlinkClick>
              </a:rPr>
              <a:t>Trots och självständighetsutveckling - Rikshandboken i barnhälsovård (rikshandboken-bhv.se)</a:t>
            </a:r>
            <a:endParaRPr lang="sv-SE" sz="1200" dirty="0">
              <a:solidFill>
                <a:srgbClr val="0070C0"/>
              </a:solidFill>
            </a:endParaRP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4</a:t>
            </a:fld>
            <a:endParaRPr lang="sv-SE" dirty="0"/>
          </a:p>
        </p:txBody>
      </p:sp>
    </p:spTree>
    <p:extLst>
      <p:ext uri="{BB962C8B-B14F-4D97-AF65-F5344CB8AC3E}">
        <p14:creationId xmlns:p14="http://schemas.microsoft.com/office/powerpoint/2010/main" val="1056538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defRPr/>
            </a:pPr>
            <a:r>
              <a:rPr lang="sv-SE" sz="1200" b="1" dirty="0">
                <a:cs typeface="Arial"/>
              </a:rPr>
              <a:t>Barnets första ord</a:t>
            </a:r>
          </a:p>
          <a:p>
            <a:pPr marL="0" indent="0">
              <a:buNone/>
              <a:defRPr/>
            </a:pPr>
            <a:endParaRPr lang="sv-SE" sz="1200" b="1" dirty="0"/>
          </a:p>
          <a:p>
            <a:pPr marL="0" indent="0">
              <a:buNone/>
              <a:defRPr/>
            </a:pPr>
            <a:r>
              <a:rPr lang="sv-SE" sz="1200" dirty="0"/>
              <a:t>Tipsa om att använd vardagssituationer i hallen, i köket, i badrummet t.ex. lampa, nalle, skor, stol</a:t>
            </a:r>
          </a:p>
          <a:p>
            <a:pPr marL="0" indent="0">
              <a:buNone/>
              <a:defRPr/>
            </a:pPr>
            <a:endParaRPr lang="sv-SE" sz="1200" dirty="0"/>
          </a:p>
          <a:p>
            <a:pPr marL="0" indent="0">
              <a:buNone/>
            </a:pPr>
            <a:r>
              <a:rPr lang="sv-SE" sz="1200" dirty="0"/>
              <a:t>Bästa sättet att utveckla barns språkkunskaper, oavsett språk, vid denna ålder är att ständigt prata med dem. </a:t>
            </a:r>
          </a:p>
          <a:p>
            <a:pPr marL="0" indent="0">
              <a:buNone/>
            </a:pPr>
            <a:endParaRPr lang="sv-SE" sz="1200" dirty="0"/>
          </a:p>
          <a:p>
            <a:pPr marL="0" indent="0">
              <a:buNone/>
            </a:pPr>
            <a:r>
              <a:rPr lang="sv-SE" sz="1200" dirty="0"/>
              <a:t>Berätta vad du gör när du byter blöja, prata om färger på kläder, känn på olika material tillsammans och berätta vilka kroppsdelar du rör vid. </a:t>
            </a:r>
          </a:p>
          <a:p>
            <a:pPr marL="0" indent="0">
              <a:buNone/>
            </a:pPr>
            <a:endParaRPr lang="sv-SE" sz="1200" dirty="0"/>
          </a:p>
          <a:p>
            <a:pPr marL="0" indent="0">
              <a:buNone/>
            </a:pPr>
            <a:r>
              <a:rPr lang="sv-SE" sz="1200" dirty="0"/>
              <a:t>Berätta om saker i barnets närhet, där står barnvagnen, där ligger dockan, nu kommer hunden, där är en stor bil etc. </a:t>
            </a:r>
          </a:p>
          <a:p>
            <a:pPr marL="0" indent="0">
              <a:buNone/>
            </a:pPr>
            <a:endParaRPr lang="sv-SE" sz="1200" dirty="0"/>
          </a:p>
          <a:p>
            <a:pPr marL="0" indent="0">
              <a:buNone/>
            </a:pPr>
            <a:r>
              <a:rPr lang="sv-SE" sz="1200" dirty="0"/>
              <a:t>Även om inte barnet pratar själv vid 12 månaders ålder så lär de sig nu dagligen förståelsen av nya ord.</a:t>
            </a:r>
            <a:endParaRPr lang="sv-SE" sz="1200" dirty="0">
              <a:cs typeface="Arial"/>
            </a:endParaRPr>
          </a:p>
          <a:p>
            <a:pPr>
              <a:defRPr/>
            </a:pPr>
            <a:endParaRPr lang="sv-SE" dirty="0">
              <a:cs typeface="Arial"/>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6</a:t>
            </a:fld>
            <a:endParaRPr lang="sv-SE" dirty="0"/>
          </a:p>
        </p:txBody>
      </p:sp>
    </p:spTree>
    <p:extLst>
      <p:ext uri="{BB962C8B-B14F-4D97-AF65-F5344CB8AC3E}">
        <p14:creationId xmlns:p14="http://schemas.microsoft.com/office/powerpoint/2010/main" val="3594818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cs typeface="Arial"/>
              </a:rPr>
              <a:t>Barnets språkförståelse</a:t>
            </a:r>
          </a:p>
          <a:p>
            <a:pPr marL="0" indent="0">
              <a:buNone/>
            </a:pPr>
            <a:endParaRPr lang="sv-SE" sz="1200" b="1" dirty="0">
              <a:cs typeface="Arial"/>
            </a:endParaRPr>
          </a:p>
          <a:p>
            <a:pPr marL="0" indent="0">
              <a:buNone/>
            </a:pPr>
            <a:r>
              <a:rPr lang="sv-SE" sz="1200" dirty="0">
                <a:cs typeface="Arial"/>
              </a:rPr>
              <a:t>Barnet förstår mer än vad barnet kan säga, lär</a:t>
            </a:r>
            <a:r>
              <a:rPr lang="sv-SE" sz="1200" dirty="0"/>
              <a:t> sig att förstå mer och mer ord, även om orden lägger sig som ett passivt ordförråd som det själv inte kan använda. </a:t>
            </a:r>
          </a:p>
          <a:p>
            <a:pPr marL="0" indent="0">
              <a:buNone/>
            </a:pPr>
            <a:endParaRPr lang="sv-SE" sz="1200" dirty="0"/>
          </a:p>
          <a:p>
            <a:pPr marL="0" indent="0">
              <a:buNone/>
            </a:pPr>
            <a:r>
              <a:rPr lang="sv-SE" sz="1200" dirty="0"/>
              <a:t>Barnet brukar nu klara av föräldrarnas uppmaningar såsom, var är bollen? Var är nallen? När barnet närmar sig ett års ålder kan det i vissa fall ta saker du ber om och räcka dem till er. </a:t>
            </a:r>
          </a:p>
          <a:p>
            <a:pPr marL="0" indent="0">
              <a:buNone/>
            </a:pPr>
            <a:endParaRPr lang="sv-SE" sz="1200" dirty="0"/>
          </a:p>
          <a:p>
            <a:pPr marL="0" indent="0">
              <a:buNone/>
            </a:pPr>
            <a:r>
              <a:rPr lang="sv-SE" sz="1200" dirty="0"/>
              <a:t>Det är jätteviktigt att prata, läsa och sjung med barnet. </a:t>
            </a:r>
          </a:p>
          <a:p>
            <a:pPr marL="0" indent="0">
              <a:buNone/>
            </a:pPr>
            <a:endParaRPr lang="sv-SE" sz="1200" dirty="0"/>
          </a:p>
          <a:p>
            <a:pPr marL="0" indent="0">
              <a:buNone/>
            </a:pPr>
            <a:r>
              <a:rPr lang="sv-SE" sz="1200" dirty="0"/>
              <a:t>Tipsa om att använda foton på olika familjemedlemmar, vem är det?</a:t>
            </a:r>
          </a:p>
          <a:p>
            <a:pPr marL="0" indent="0">
              <a:buNone/>
            </a:pPr>
            <a:endParaRPr lang="sv-SE" sz="1200" dirty="0">
              <a:cs typeface="Arial" panose="020B0604020202020204"/>
            </a:endParaRPr>
          </a:p>
          <a:p>
            <a:pPr marL="0" indent="0">
              <a:buNone/>
            </a:pPr>
            <a:r>
              <a:rPr lang="sv-SE" sz="1200" dirty="0"/>
              <a:t>Använd det logopedmaterial som ska finnas på alla BVC.</a:t>
            </a:r>
            <a:endParaRPr lang="sv-SE" sz="1200" dirty="0">
              <a:cs typeface="Arial"/>
            </a:endParaRP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7</a:t>
            </a:fld>
            <a:endParaRPr lang="sv-SE" dirty="0"/>
          </a:p>
        </p:txBody>
      </p:sp>
    </p:spTree>
    <p:extLst>
      <p:ext uri="{BB962C8B-B14F-4D97-AF65-F5344CB8AC3E}">
        <p14:creationId xmlns:p14="http://schemas.microsoft.com/office/powerpoint/2010/main" val="1413642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defRPr/>
            </a:pPr>
            <a:r>
              <a:rPr lang="sv-SE" sz="1200" b="1" dirty="0">
                <a:cs typeface="Arial"/>
              </a:rPr>
              <a:t>Munnen</a:t>
            </a:r>
          </a:p>
          <a:p>
            <a:pPr marL="0" indent="0">
              <a:buNone/>
              <a:defRPr/>
            </a:pPr>
            <a:endParaRPr lang="sv-SE" sz="1200" b="1" dirty="0"/>
          </a:p>
          <a:p>
            <a:pPr marL="0" indent="0">
              <a:buNone/>
              <a:defRPr/>
            </a:pPr>
            <a:r>
              <a:rPr lang="sv-SE" sz="1200" dirty="0"/>
              <a:t>Viktigt att munnen få vila mellan måltiderna.</a:t>
            </a:r>
          </a:p>
          <a:p>
            <a:pPr marL="0" indent="0">
              <a:buNone/>
              <a:defRPr/>
            </a:pPr>
            <a:endParaRPr lang="sv-SE" sz="1200" dirty="0">
              <a:cs typeface="Arial" panose="020B0604020202020204"/>
            </a:endParaRPr>
          </a:p>
          <a:p>
            <a:pPr marL="0" indent="0">
              <a:buNone/>
            </a:pPr>
            <a:r>
              <a:rPr lang="sv-SE" sz="1200" dirty="0">
                <a:cs typeface="Arial" panose="020B0604020202020204"/>
              </a:rPr>
              <a:t>Viktigt att informera att ett barn aldrig ska läggas sig med en nappflaska med någon sockrad dryck, </a:t>
            </a:r>
            <a:r>
              <a:rPr lang="sv-SE" sz="1200" dirty="0"/>
              <a:t>eftersom det gynnar uppkomsten av karies och inte innehåller någon näring. Även fruktjuice innehåller mycket socker.</a:t>
            </a:r>
            <a:endParaRPr lang="sv-SE" sz="1200" dirty="0">
              <a:cs typeface="Arial"/>
            </a:endParaRPr>
          </a:p>
          <a:p>
            <a:endParaRPr lang="sv-SE" sz="1200" dirty="0"/>
          </a:p>
          <a:p>
            <a:pPr marL="0" indent="0">
              <a:buNone/>
            </a:pPr>
            <a:r>
              <a:rPr lang="sv-SE" sz="1200" dirty="0">
                <a:solidFill>
                  <a:srgbClr val="0070C0"/>
                </a:solidFill>
                <a:hlinkClick r:id="rId3">
                  <a:extLst>
                    <a:ext uri="{A12FA001-AC4F-418D-AE19-62706E023703}">
                      <ahyp:hlinkClr xmlns:ahyp="http://schemas.microsoft.com/office/drawing/2018/hyperlinkcolor" val="tx"/>
                    </a:ext>
                  </a:extLst>
                </a:hlinkClick>
              </a:rPr>
              <a:t>Borsta tänder på barn - 1177</a:t>
            </a:r>
            <a:endParaRPr lang="sv-SE" sz="1200" dirty="0">
              <a:solidFill>
                <a:srgbClr val="0070C0"/>
              </a:solidFill>
            </a:endParaRPr>
          </a:p>
          <a:p>
            <a:pPr marL="0" indent="0">
              <a:buNone/>
            </a:pPr>
            <a:r>
              <a:rPr lang="sv-SE" sz="1200" dirty="0">
                <a:solidFill>
                  <a:srgbClr val="0070C0"/>
                </a:solidFill>
                <a:hlinkClick r:id="rId4">
                  <a:extLst>
                    <a:ext uri="{A12FA001-AC4F-418D-AE19-62706E023703}">
                      <ahyp:hlinkClr xmlns:ahyp="http://schemas.microsoft.com/office/drawing/2018/hyperlinkcolor" val="tx"/>
                    </a:ext>
                  </a:extLst>
                </a:hlinkClick>
              </a:rPr>
              <a:t>Munhälsoutveckling bland barn i förskoleålder (socialstyrelsen.se)</a:t>
            </a:r>
            <a:endParaRPr lang="sv-SE" sz="1200" dirty="0">
              <a:solidFill>
                <a:srgbClr val="0070C0"/>
              </a:solidFill>
            </a:endParaRPr>
          </a:p>
          <a:p>
            <a:endParaRPr lang="sv-SE" dirty="0">
              <a:cs typeface="Arial" panose="020B0604020202020204"/>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9</a:t>
            </a:fld>
            <a:endParaRPr lang="sv-SE" dirty="0"/>
          </a:p>
        </p:txBody>
      </p:sp>
    </p:spTree>
    <p:extLst>
      <p:ext uri="{BB962C8B-B14F-4D97-AF65-F5344CB8AC3E}">
        <p14:creationId xmlns:p14="http://schemas.microsoft.com/office/powerpoint/2010/main" val="2681398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cs typeface="Arial"/>
              </a:rPr>
              <a:t>Matvanor</a:t>
            </a:r>
          </a:p>
          <a:p>
            <a:pPr marL="0" indent="0">
              <a:buNone/>
            </a:pPr>
            <a:endParaRPr lang="sv-SE" sz="1200" b="1" dirty="0">
              <a:cs typeface="Arial"/>
            </a:endParaRPr>
          </a:p>
          <a:p>
            <a:pPr marL="0" indent="0">
              <a:buNone/>
            </a:pPr>
            <a:r>
              <a:rPr lang="sv-SE" sz="1200" dirty="0"/>
              <a:t>Nu har barnet fått fler tänder och hanterar större bitar som kräver att barnet tuggar och biter. </a:t>
            </a:r>
          </a:p>
          <a:p>
            <a:pPr marL="0" indent="0">
              <a:buNone/>
            </a:pPr>
            <a:endParaRPr lang="sv-SE" sz="1200" dirty="0"/>
          </a:p>
          <a:p>
            <a:pPr marL="0" indent="0">
              <a:buNone/>
            </a:pPr>
            <a:r>
              <a:rPr lang="sv-SE" sz="1200" dirty="0"/>
              <a:t>Barnet äter med familjen av familjens mat. Barnet äter också av fler olika smaker och mer variation kan nu också introduceras i barnets liv.</a:t>
            </a:r>
          </a:p>
          <a:p>
            <a:pPr marL="0" indent="0">
              <a:buNone/>
            </a:pPr>
            <a:endParaRPr lang="sv-SE" sz="1200" dirty="0">
              <a:cs typeface="Arial" panose="020B0604020202020204"/>
            </a:endParaRPr>
          </a:p>
          <a:p>
            <a:pPr marL="0" indent="0">
              <a:buNone/>
            </a:pPr>
            <a:r>
              <a:rPr lang="sv-SE" sz="1200" dirty="0"/>
              <a:t>Anpassa maten till ditt barns utveckling genom att mosa, riva eller dela frukten i små bitar.</a:t>
            </a:r>
          </a:p>
          <a:p>
            <a:pPr marL="0" indent="0">
              <a:buNone/>
            </a:pPr>
            <a:endParaRPr lang="sv-SE" sz="1200" dirty="0">
              <a:cs typeface="Arial" panose="020B0604020202020204"/>
            </a:endParaRPr>
          </a:p>
          <a:p>
            <a:pPr marL="0" indent="0">
              <a:buNone/>
            </a:pPr>
            <a:r>
              <a:rPr lang="sv-SE" sz="1200" dirty="0">
                <a:cs typeface="Arial" panose="020B0604020202020204"/>
              </a:rPr>
              <a:t>Barnet kan dricka ur pip-mugg eller ur mugg. </a:t>
            </a:r>
          </a:p>
          <a:p>
            <a:pPr marL="0" indent="0">
              <a:buNone/>
            </a:pPr>
            <a:endParaRPr lang="sv-SE" sz="1200" dirty="0">
              <a:cs typeface="Arial" panose="020B0604020202020204"/>
            </a:endParaRPr>
          </a:p>
          <a:p>
            <a:pPr marL="0" indent="0">
              <a:buNone/>
            </a:pPr>
            <a:r>
              <a:rPr lang="sv-SE" sz="1200" dirty="0">
                <a:cs typeface="Arial" panose="020B0604020202020204"/>
              </a:rPr>
              <a:t>Det räcker med vatten eller mjölk som måltidsdryck. </a:t>
            </a:r>
          </a:p>
          <a:p>
            <a:pPr marL="0" indent="0">
              <a:buNone/>
            </a:pPr>
            <a:endParaRPr lang="sv-SE" sz="1200" dirty="0">
              <a:cs typeface="Arial" panose="020B0604020202020204"/>
            </a:endParaRPr>
          </a:p>
          <a:p>
            <a:pPr marL="0" indent="0">
              <a:buNone/>
            </a:pPr>
            <a:r>
              <a:rPr lang="sv-SE" sz="1200" dirty="0">
                <a:cs typeface="Calibri"/>
              </a:rPr>
              <a:t>Vid den här åldern behövs inte nattmål för fullt friska barn.</a:t>
            </a:r>
          </a:p>
          <a:p>
            <a:pPr marL="0" indent="0">
              <a:buNone/>
            </a:pPr>
            <a:endParaRPr lang="sv-SE" sz="1200" dirty="0">
              <a:cs typeface="Calibri"/>
            </a:endParaRPr>
          </a:p>
          <a:p>
            <a:pPr marL="0" indent="0">
              <a:buNone/>
            </a:pPr>
            <a:r>
              <a:rPr lang="sv-SE" sz="1200" dirty="0">
                <a:cs typeface="Calibri"/>
              </a:rPr>
              <a:t>Erbjud barnet många olika smaker. Lägg bitarna på bordet, låt barnet ta en bit i taget. Barnet kan då träna på pincettgreppet, tränar att ta till munnen, tugga, svälja och ta en ny. </a:t>
            </a:r>
          </a:p>
          <a:p>
            <a:endParaRPr lang="sv-SE" sz="1200" dirty="0">
              <a:cs typeface="Calibri"/>
            </a:endParaRPr>
          </a:p>
          <a:p>
            <a:pPr marL="0" indent="0">
              <a:buNone/>
            </a:pPr>
            <a:r>
              <a:rPr lang="sv-SE" sz="1200" dirty="0">
                <a:solidFill>
                  <a:srgbClr val="0070C0"/>
                </a:solidFill>
                <a:hlinkClick r:id="rId3">
                  <a:extLst>
                    <a:ext uri="{A12FA001-AC4F-418D-AE19-62706E023703}">
                      <ahyp:hlinkClr xmlns:ahyp="http://schemas.microsoft.com/office/drawing/2018/hyperlinkcolor" val="tx"/>
                    </a:ext>
                  </a:extLst>
                </a:hlinkClick>
              </a:rPr>
              <a:t>maltidsforslag-under-barnets-forsta-ar-revidering-2020.pdf (rikshandboken-bhv.se)</a:t>
            </a:r>
          </a:p>
          <a:p>
            <a:pPr marL="0" indent="0">
              <a:buNone/>
            </a:pPr>
            <a:r>
              <a:rPr lang="sv-SE" sz="1200" dirty="0">
                <a:solidFill>
                  <a:srgbClr val="0070C0"/>
                </a:solidFill>
                <a:hlinkClick r:id="rId4">
                  <a:extLst>
                    <a:ext uri="{A12FA001-AC4F-418D-AE19-62706E023703}">
                      <ahyp:hlinkClr xmlns:ahyp="http://schemas.microsoft.com/office/drawing/2018/hyperlinkcolor" val="tx"/>
                    </a:ext>
                  </a:extLst>
                </a:hlinkClick>
              </a:rPr>
              <a:t>Barn 1-2 år (livsmedelsverket.se)</a:t>
            </a:r>
            <a:endParaRPr lang="sv-SE" sz="1200" dirty="0">
              <a:solidFill>
                <a:srgbClr val="0070C0"/>
              </a:solidFill>
            </a:endParaRP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11</a:t>
            </a:fld>
            <a:endParaRPr lang="sv-SE" dirty="0"/>
          </a:p>
        </p:txBody>
      </p:sp>
    </p:spTree>
    <p:extLst>
      <p:ext uri="{BB962C8B-B14F-4D97-AF65-F5344CB8AC3E}">
        <p14:creationId xmlns:p14="http://schemas.microsoft.com/office/powerpoint/2010/main" val="3937797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cs typeface="Calibri"/>
              </a:rPr>
              <a:t>Barnsäkerhet och rörelse</a:t>
            </a:r>
          </a:p>
          <a:p>
            <a:pPr marL="0" indent="0">
              <a:buNone/>
            </a:pPr>
            <a:endParaRPr lang="sv-SE" sz="1200" b="1" dirty="0">
              <a:ea typeface="Calibri"/>
              <a:cs typeface="Calibri"/>
            </a:endParaRPr>
          </a:p>
          <a:p>
            <a:pPr marL="0" indent="0">
              <a:buNone/>
            </a:pPr>
            <a:r>
              <a:rPr lang="sv-SE" sz="1200" dirty="0"/>
              <a:t>Lek och rörelse är viktigt. Barn behöver vara ute och röra på sig varje dag. I den här åldern leker barn sällan tillsammans, utan mer vid sidan om varandra.</a:t>
            </a:r>
          </a:p>
          <a:p>
            <a:pPr marL="0" indent="0">
              <a:buNone/>
            </a:pPr>
            <a:endParaRPr lang="sv-SE" sz="1200" dirty="0"/>
          </a:p>
          <a:p>
            <a:pPr marL="0" indent="0">
              <a:buNone/>
            </a:pPr>
            <a:r>
              <a:rPr lang="sv-SE" sz="1200" dirty="0"/>
              <a:t>Barn börjar i denna åldern uppskatta tittut-leken ännu mer. Du kan gömma hela dig bakom en dörr eller bakom en möbel. Att du alltid kommer tillbaka, även om du är borta en liten stund lär barnet att känna trygghet.</a:t>
            </a:r>
          </a:p>
          <a:p>
            <a:pPr marL="0" indent="0">
              <a:buNone/>
            </a:pPr>
            <a:endParaRPr lang="sv-SE" sz="1200" dirty="0"/>
          </a:p>
          <a:p>
            <a:pPr marL="0" indent="0">
              <a:buNone/>
            </a:pPr>
            <a:r>
              <a:rPr lang="sv-SE" sz="1200" dirty="0"/>
              <a:t>Tipsa föräldragruppen om att vara ute, lekplatsen, sandlådan, i skogen, stranden vår, sommar, höst och vinter.</a:t>
            </a:r>
          </a:p>
          <a:p>
            <a:pPr marL="0" indent="0">
              <a:buNone/>
            </a:pPr>
            <a:endParaRPr lang="sv-SE" sz="1200" dirty="0"/>
          </a:p>
          <a:p>
            <a:pPr marL="0" indent="0">
              <a:buNone/>
            </a:pPr>
            <a:r>
              <a:rPr lang="sv-SE" sz="1200" dirty="0"/>
              <a:t>Sätt ihop en lekplatsbingo.</a:t>
            </a:r>
          </a:p>
          <a:p>
            <a:pPr marL="0" indent="0">
              <a:buNone/>
            </a:pPr>
            <a:endParaRPr lang="sv-SE" sz="1200" dirty="0"/>
          </a:p>
          <a:p>
            <a:pPr marL="0" indent="0">
              <a:buNone/>
            </a:pPr>
            <a:r>
              <a:rPr lang="sv-SE" sz="1200" dirty="0">
                <a:cs typeface="Calibri"/>
              </a:rPr>
              <a:t>Barnet börjar äta själv i större utsträckning, kan sätta I halsen. </a:t>
            </a:r>
          </a:p>
          <a:p>
            <a:pPr marL="0" indent="0">
              <a:buNone/>
            </a:pPr>
            <a:endParaRPr lang="sv-SE" sz="1200" dirty="0">
              <a:cs typeface="Calibri"/>
            </a:endParaRPr>
          </a:p>
          <a:p>
            <a:pPr marL="0" indent="0">
              <a:buNone/>
            </a:pPr>
            <a:r>
              <a:rPr lang="sv-SE" sz="1200" dirty="0">
                <a:cs typeface="Calibri"/>
              </a:rPr>
              <a:t>Barn ska inte sitta och äta själva, och inte springa omkring med mat I munnen.</a:t>
            </a:r>
          </a:p>
          <a:p>
            <a:pPr marL="0" indent="0">
              <a:buNone/>
            </a:pPr>
            <a:endParaRPr lang="sv-SE" sz="1200" dirty="0"/>
          </a:p>
          <a:p>
            <a:pPr marL="0" indent="0">
              <a:buNone/>
            </a:pPr>
            <a:r>
              <a:rPr lang="sv-SE" sz="1200" dirty="0">
                <a:cs typeface="Calibri"/>
              </a:rPr>
              <a:t>Barn I den här åldern rör sig mer. Var observant på heta drycker mm. 75 % av alla brännskador förekommer framförallt hos barn under 5 år, och oftast hos pojkar.</a:t>
            </a:r>
          </a:p>
          <a:p>
            <a:pPr marL="0" indent="0">
              <a:buNone/>
            </a:pPr>
            <a:endParaRPr lang="sv-SE" sz="1200" dirty="0">
              <a:cs typeface="Arial" panose="020B0604020202020204"/>
            </a:endParaRPr>
          </a:p>
          <a:p>
            <a:pPr marL="0" indent="0">
              <a:buNone/>
            </a:pPr>
            <a:r>
              <a:rPr lang="sv-SE" sz="1200" dirty="0">
                <a:cs typeface="Calibri"/>
              </a:rPr>
              <a:t>Förebygg fallskador, klämskador dörrar mm.</a:t>
            </a:r>
          </a:p>
          <a:p>
            <a:pPr marL="0" indent="0">
              <a:buNone/>
            </a:pPr>
            <a:endParaRPr lang="sv-SE" sz="1200" dirty="0">
              <a:cs typeface="Arial"/>
            </a:endParaRPr>
          </a:p>
          <a:p>
            <a:pPr marL="0" indent="0">
              <a:buNone/>
            </a:pPr>
            <a:r>
              <a:rPr lang="sv-SE" sz="1200" dirty="0">
                <a:cs typeface="Calibri"/>
              </a:rPr>
              <a:t>Kom ihåg under varma sommarmånaderna att aldrig lämna ett barn själv vid badpooler mm. Det behöver inte vara en djup bassäng förrän olyckan är framme. </a:t>
            </a:r>
          </a:p>
          <a:p>
            <a:pPr marL="0" indent="0">
              <a:buNone/>
            </a:pPr>
            <a:endParaRPr lang="sv-SE" sz="1200" dirty="0">
              <a:solidFill>
                <a:srgbClr val="0070C0"/>
              </a:solidFill>
              <a:cs typeface="Calibri"/>
              <a:hlinkClick r:id="rId3">
                <a:extLst>
                  <a:ext uri="{A12FA001-AC4F-418D-AE19-62706E023703}">
                    <ahyp:hlinkClr xmlns:ahyp="http://schemas.microsoft.com/office/drawing/2018/hyperlinkcolor" val="tx"/>
                  </a:ext>
                </a:extLst>
              </a:hlinkClick>
            </a:endParaRPr>
          </a:p>
          <a:p>
            <a:pPr marL="0" indent="0">
              <a:buNone/>
            </a:pPr>
            <a:r>
              <a:rPr lang="sv-SE" sz="1200" dirty="0">
                <a:solidFill>
                  <a:srgbClr val="0070C0"/>
                </a:solidFill>
                <a:hlinkClick r:id="rId3">
                  <a:extLst>
                    <a:ext uri="{A12FA001-AC4F-418D-AE19-62706E023703}">
                      <ahyp:hlinkClr xmlns:ahyp="http://schemas.microsoft.com/office/drawing/2018/hyperlinkcolor" val="tx"/>
                    </a:ext>
                  </a:extLst>
                </a:hlinkClick>
              </a:rPr>
              <a:t>Olyckor &amp; skador - 1177</a:t>
            </a:r>
            <a:endParaRPr lang="sv-SE" sz="1200" dirty="0">
              <a:solidFill>
                <a:srgbClr val="0070C0"/>
              </a:solidFill>
            </a:endParaRPr>
          </a:p>
          <a:p>
            <a:endParaRPr lang="en-US"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13</a:t>
            </a:fld>
            <a:endParaRPr lang="sv-SE" dirty="0"/>
          </a:p>
        </p:txBody>
      </p:sp>
    </p:spTree>
    <p:extLst>
      <p:ext uri="{BB962C8B-B14F-4D97-AF65-F5344CB8AC3E}">
        <p14:creationId xmlns:p14="http://schemas.microsoft.com/office/powerpoint/2010/main" val="3809069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cs typeface="Arial"/>
              </a:rPr>
              <a:t>Syskon</a:t>
            </a:r>
          </a:p>
          <a:p>
            <a:pPr marL="0" indent="0">
              <a:buNone/>
            </a:pPr>
            <a:endParaRPr lang="sv-SE" sz="1200" b="1" dirty="0">
              <a:cs typeface="Arial"/>
            </a:endParaRPr>
          </a:p>
          <a:p>
            <a:pPr marL="0" indent="0">
              <a:buNone/>
            </a:pPr>
            <a:r>
              <a:rPr lang="sv-SE" sz="1200" dirty="0">
                <a:cs typeface="Arial"/>
              </a:rPr>
              <a:t>Att få ett syskon kan se lite olika ut, I</a:t>
            </a:r>
            <a:r>
              <a:rPr lang="sv-SE" sz="1200" dirty="0"/>
              <a:t> vilket fall är det en stor förändring för hela familjen och gemensamt för de flesta som just fått syskon är att tillvaron gungar en aning och inte känns riktigt som förut. </a:t>
            </a:r>
          </a:p>
          <a:p>
            <a:pPr marL="0" indent="0">
              <a:buNone/>
            </a:pPr>
            <a:endParaRPr lang="sv-SE" sz="1200" dirty="0">
              <a:cs typeface="Arial"/>
            </a:endParaRPr>
          </a:p>
          <a:p>
            <a:pPr marL="0" indent="0">
              <a:buNone/>
            </a:pPr>
            <a:r>
              <a:rPr lang="sv-SE" sz="1200" dirty="0"/>
              <a:t>Ett tips är att växla vem som gör saker med det äldre barnet kan vara att sätt att hjälpa storasyskonet att inte bli lika svartsjuk.</a:t>
            </a:r>
            <a:endParaRPr lang="sv-SE" sz="1200" dirty="0">
              <a:cs typeface="Arial"/>
            </a:endParaRPr>
          </a:p>
          <a:p>
            <a:endParaRPr lang="sv-SE" sz="1200" dirty="0">
              <a:cs typeface="Arial"/>
            </a:endParaRPr>
          </a:p>
          <a:p>
            <a:pPr marL="0" indent="0">
              <a:buNone/>
            </a:pPr>
            <a:r>
              <a:rPr lang="sv-SE" sz="1200" dirty="0">
                <a:solidFill>
                  <a:srgbClr val="0070C0"/>
                </a:solidFill>
                <a:hlinkClick r:id="rId3">
                  <a:extLst>
                    <a:ext uri="{A12FA001-AC4F-418D-AE19-62706E023703}">
                      <ahyp:hlinkClr xmlns:ahyp="http://schemas.microsoft.com/office/drawing/2018/hyperlinkcolor" val="tx"/>
                    </a:ext>
                  </a:extLst>
                </a:hlinkClick>
              </a:rPr>
              <a:t>Att få syskon - 1177</a:t>
            </a:r>
            <a:endParaRPr lang="sv-SE" sz="1200" dirty="0">
              <a:solidFill>
                <a:srgbClr val="0070C0"/>
              </a:solidFill>
            </a:endParaRPr>
          </a:p>
          <a:p>
            <a:endParaRPr lang="en-US"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15</a:t>
            </a:fld>
            <a:endParaRPr lang="sv-SE" dirty="0"/>
          </a:p>
        </p:txBody>
      </p:sp>
    </p:spTree>
    <p:extLst>
      <p:ext uri="{BB962C8B-B14F-4D97-AF65-F5344CB8AC3E}">
        <p14:creationId xmlns:p14="http://schemas.microsoft.com/office/powerpoint/2010/main" val="569713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tartbild">
    <p:bg>
      <p:bgPr>
        <a:solidFill>
          <a:schemeClr val="tx2"/>
        </a:solidFill>
        <a:effectLst/>
      </p:bgPr>
    </p:bg>
    <p:spTree>
      <p:nvGrpSpPr>
        <p:cNvPr id="1" name=""/>
        <p:cNvGrpSpPr/>
        <p:nvPr/>
      </p:nvGrpSpPr>
      <p:grpSpPr>
        <a:xfrm>
          <a:off x="0" y="0"/>
          <a:ext cx="0" cy="0"/>
          <a:chOff x="0" y="0"/>
          <a:chExt cx="0" cy="0"/>
        </a:xfrm>
      </p:grpSpPr>
      <p:pic>
        <p:nvPicPr>
          <p:cNvPr id="12" name="Bild 11">
            <a:extLst>
              <a:ext uri="{FF2B5EF4-FFF2-40B4-BE49-F238E27FC236}">
                <a16:creationId xmlns:a16="http://schemas.microsoft.com/office/drawing/2014/main" id="{F9D045DA-39E2-34B2-8C21-22BCB49EEC0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5638573"/>
            <a:ext cx="12193200" cy="1250059"/>
          </a:xfrm>
          <a:prstGeom prst="rect">
            <a:avLst/>
          </a:prstGeom>
        </p:spPr>
      </p:pic>
      <p:sp>
        <p:nvSpPr>
          <p:cNvPr id="2" name="Rubrik 1"/>
          <p:cNvSpPr>
            <a:spLocks noGrp="1"/>
          </p:cNvSpPr>
          <p:nvPr>
            <p:ph type="ctrTitle"/>
          </p:nvPr>
        </p:nvSpPr>
        <p:spPr bwMode="white">
          <a:xfrm>
            <a:off x="1774825" y="1733549"/>
            <a:ext cx="8642350" cy="1805293"/>
          </a:xfrm>
        </p:spPr>
        <p:txBody>
          <a:bodyPr anchor="t" anchorCtr="0"/>
          <a:lstStyle>
            <a:lvl1pPr algn="ctr">
              <a:lnSpc>
                <a:spcPct val="100000"/>
              </a:lnSpc>
              <a:defRPr sz="3400">
                <a:solidFill>
                  <a:schemeClr val="bg1"/>
                </a:solidFill>
              </a:defRPr>
            </a:lvl1pPr>
          </a:lstStyle>
          <a:p>
            <a:r>
              <a:rPr lang="sv-SE"/>
              <a:t>Klicka här för att ändra mall för rubrikformat</a:t>
            </a:r>
            <a:endParaRPr lang="sv-SE" dirty="0"/>
          </a:p>
        </p:txBody>
      </p:sp>
      <p:sp>
        <p:nvSpPr>
          <p:cNvPr id="3" name="Underrubrik 2"/>
          <p:cNvSpPr>
            <a:spLocks noGrp="1"/>
          </p:cNvSpPr>
          <p:nvPr>
            <p:ph type="subTitle" idx="1" hasCustomPrompt="1"/>
          </p:nvPr>
        </p:nvSpPr>
        <p:spPr bwMode="white">
          <a:xfrm>
            <a:off x="1774825" y="1271230"/>
            <a:ext cx="8642350" cy="360000"/>
          </a:xfrm>
        </p:spPr>
        <p:txBody>
          <a:bodyPr/>
          <a:lstStyle>
            <a:lvl1pPr marL="0" indent="0" algn="ctr">
              <a:buNone/>
              <a:defRPr sz="1700" b="0"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Budskap/Verksamhet/Projekt</a:t>
            </a:r>
          </a:p>
        </p:txBody>
      </p:sp>
      <p:pic>
        <p:nvPicPr>
          <p:cNvPr id="10" name="Bildobjekt 9">
            <a:extLst>
              <a:ext uri="{FF2B5EF4-FFF2-40B4-BE49-F238E27FC236}">
                <a16:creationId xmlns:a16="http://schemas.microsoft.com/office/drawing/2014/main" id="{B8E9AD04-824A-4115-A078-C02FD9CD52D0}"/>
              </a:ext>
            </a:extLst>
          </p:cNvPr>
          <p:cNvPicPr>
            <a:picLocks noChangeAspect="1"/>
          </p:cNvPicPr>
          <p:nvPr userDrawn="1"/>
        </p:nvPicPr>
        <p:blipFill>
          <a:blip r:embed="rId4"/>
          <a:srcRect/>
          <a:stretch/>
        </p:blipFill>
        <p:spPr>
          <a:xfrm>
            <a:off x="4854000" y="6008395"/>
            <a:ext cx="2484000" cy="534323"/>
          </a:xfrm>
          <a:prstGeom prst="rect">
            <a:avLst/>
          </a:prstGeom>
        </p:spPr>
      </p:pic>
      <p:pic>
        <p:nvPicPr>
          <p:cNvPr id="14" name="Bild 13">
            <a:extLst>
              <a:ext uri="{FF2B5EF4-FFF2-40B4-BE49-F238E27FC236}">
                <a16:creationId xmlns:a16="http://schemas.microsoft.com/office/drawing/2014/main" id="{A95CE98D-E74C-3561-7857-34A818A8DE5A}"/>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11"/>
            <a:ext cx="3204000" cy="2611143"/>
          </a:xfrm>
          <a:prstGeom prst="rect">
            <a:avLst/>
          </a:prstGeom>
        </p:spPr>
      </p:pic>
    </p:spTree>
    <p:extLst>
      <p:ext uri="{BB962C8B-B14F-4D97-AF65-F5344CB8AC3E}">
        <p14:creationId xmlns:p14="http://schemas.microsoft.com/office/powerpoint/2010/main" val="317100123"/>
      </p:ext>
    </p:extLst>
  </p:cSld>
  <p:clrMapOvr>
    <a:masterClrMapping/>
  </p:clrMapOvr>
  <p:extLst>
    <p:ext uri="{DCECCB84-F9BA-43D5-87BE-67443E8EF086}">
      <p15:sldGuideLst xmlns:p15="http://schemas.microsoft.com/office/powerpoint/2012/main">
        <p15:guide id="1" pos="1118" userDrawn="1">
          <p15:clr>
            <a:srgbClr val="FBAE40"/>
          </p15:clr>
        </p15:guide>
        <p15:guide id="2" pos="6562" userDrawn="1">
          <p15:clr>
            <a:srgbClr val="FBAE40"/>
          </p15:clr>
        </p15:guide>
        <p15:guide id="3" orient="horz" pos="3861">
          <p15:clr>
            <a:srgbClr val="FBAE40"/>
          </p15:clr>
        </p15:guide>
        <p15:guide id="4" orient="horz" pos="73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elbild">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86F6A68A-AE0A-4175-A5B1-DDE04AE02C42}"/>
              </a:ext>
            </a:extLst>
          </p:cNvPr>
          <p:cNvSpPr>
            <a:spLocks noGrp="1"/>
          </p:cNvSpPr>
          <p:nvPr>
            <p:ph type="pic" sz="quarter" idx="10"/>
          </p:nvPr>
        </p:nvSpPr>
        <p:spPr>
          <a:xfrm>
            <a:off x="0" y="0"/>
            <a:ext cx="12192000" cy="6858000"/>
          </a:xfrm>
          <a:noFill/>
        </p:spPr>
        <p:txBody>
          <a:bodyPr/>
          <a:lstStyle>
            <a:lvl1pPr marL="0" indent="0">
              <a:buNone/>
              <a:defRPr/>
            </a:lvl1pPr>
          </a:lstStyle>
          <a:p>
            <a:r>
              <a:rPr lang="sv-SE" dirty="0"/>
              <a:t>Klicka på ikonen för att lägga till en bild</a:t>
            </a:r>
            <a:endParaRPr lang="en-US" dirty="0"/>
          </a:p>
        </p:txBody>
      </p:sp>
    </p:spTree>
    <p:extLst>
      <p:ext uri="{BB962C8B-B14F-4D97-AF65-F5344CB8AC3E}">
        <p14:creationId xmlns:p14="http://schemas.microsoft.com/office/powerpoint/2010/main" val="2808315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6" name="Platshållare för bild 9">
            <a:extLst>
              <a:ext uri="{FF2B5EF4-FFF2-40B4-BE49-F238E27FC236}">
                <a16:creationId xmlns:a16="http://schemas.microsoft.com/office/drawing/2014/main" id="{A3940FB8-56C2-4640-90D1-40DD4B63A06F}"/>
              </a:ext>
            </a:extLst>
          </p:cNvPr>
          <p:cNvSpPr>
            <a:spLocks noGrp="1"/>
          </p:cNvSpPr>
          <p:nvPr>
            <p:ph type="pic" sz="quarter" idx="13"/>
          </p:nvPr>
        </p:nvSpPr>
        <p:spPr>
          <a:xfrm>
            <a:off x="803275" y="1665288"/>
            <a:ext cx="10585450" cy="4691062"/>
          </a:xfrm>
          <a:noFill/>
        </p:spPr>
        <p:txBody>
          <a:bodyPr/>
          <a:lstStyle>
            <a:lvl1pPr marL="0" indent="0">
              <a:buNone/>
              <a:defRPr/>
            </a:lvl1pPr>
          </a:lstStyle>
          <a:p>
            <a:r>
              <a:rPr lang="sv-SE" dirty="0"/>
              <a:t>Klicka på ikonen för att lägga till en bild</a:t>
            </a:r>
            <a:endParaRPr lang="en-US" dirty="0"/>
          </a:p>
        </p:txBody>
      </p:sp>
    </p:spTree>
    <p:extLst>
      <p:ext uri="{BB962C8B-B14F-4D97-AF65-F5344CB8AC3E}">
        <p14:creationId xmlns:p14="http://schemas.microsoft.com/office/powerpoint/2010/main" val="3640273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 1">
    <p:spTree>
      <p:nvGrpSpPr>
        <p:cNvPr id="1" name=""/>
        <p:cNvGrpSpPr/>
        <p:nvPr/>
      </p:nvGrpSpPr>
      <p:grpSpPr>
        <a:xfrm>
          <a:off x="0" y="0"/>
          <a:ext cx="0" cy="0"/>
          <a:chOff x="0" y="0"/>
          <a:chExt cx="0" cy="0"/>
        </a:xfrm>
      </p:grpSpPr>
      <p:sp>
        <p:nvSpPr>
          <p:cNvPr id="8" name="Platshållare för datum 7">
            <a:extLst>
              <a:ext uri="{FF2B5EF4-FFF2-40B4-BE49-F238E27FC236}">
                <a16:creationId xmlns:a16="http://schemas.microsoft.com/office/drawing/2014/main" id="{58A24275-663F-44E4-96F3-FF9C308016BC}"/>
              </a:ext>
            </a:extLst>
          </p:cNvPr>
          <p:cNvSpPr>
            <a:spLocks noGrp="1"/>
          </p:cNvSpPr>
          <p:nvPr>
            <p:ph type="dt" sz="half" idx="10"/>
          </p:nvPr>
        </p:nvSpPr>
        <p:spPr/>
        <p:txBody>
          <a:bodyPr/>
          <a:lstStyle/>
          <a:p>
            <a:r>
              <a:rPr lang="sv-SE" dirty="0"/>
              <a:t>Region Halland  │</a:t>
            </a:r>
          </a:p>
        </p:txBody>
      </p:sp>
      <p:sp>
        <p:nvSpPr>
          <p:cNvPr id="9" name="Platshållare för sidfot 8">
            <a:extLst>
              <a:ext uri="{FF2B5EF4-FFF2-40B4-BE49-F238E27FC236}">
                <a16:creationId xmlns:a16="http://schemas.microsoft.com/office/drawing/2014/main" id="{90CA8896-D002-4895-96C3-D957ECD5A120}"/>
              </a:ext>
            </a:extLst>
          </p:cNvPr>
          <p:cNvSpPr>
            <a:spLocks noGrp="1"/>
          </p:cNvSpPr>
          <p:nvPr>
            <p:ph type="ftr" sz="quarter" idx="11"/>
          </p:nvPr>
        </p:nvSpPr>
        <p:spPr/>
        <p:txBody>
          <a:bodyPr/>
          <a:lstStyle/>
          <a:p>
            <a:r>
              <a:rPr lang="sv-SE" dirty="0"/>
              <a:t>Halland – Bästa livsplatsen</a:t>
            </a:r>
          </a:p>
        </p:txBody>
      </p:sp>
      <p:sp>
        <p:nvSpPr>
          <p:cNvPr id="10" name="Platshållare för bildnummer 9">
            <a:extLst>
              <a:ext uri="{FF2B5EF4-FFF2-40B4-BE49-F238E27FC236}">
                <a16:creationId xmlns:a16="http://schemas.microsoft.com/office/drawing/2014/main" id="{AE6A284B-7F89-469B-A856-0079298F2B7D}"/>
              </a:ext>
            </a:extLst>
          </p:cNvPr>
          <p:cNvSpPr>
            <a:spLocks noGrp="1"/>
          </p:cNvSpPr>
          <p:nvPr>
            <p:ph type="sldNum" sz="quarter" idx="12"/>
          </p:nvPr>
        </p:nvSpPr>
        <p:spPr/>
        <p:txBody>
          <a:body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4104483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Tom 2">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22394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9DE6E2B-F46F-401B-AD55-1351DAEC1E81}"/>
              </a:ext>
            </a:extLst>
          </p:cNvPr>
          <p:cNvSpPr>
            <a:spLocks noGrp="1"/>
          </p:cNvSpPr>
          <p:nvPr>
            <p:ph type="title" hasCustomPrompt="1"/>
          </p:nvPr>
        </p:nvSpPr>
        <p:spPr>
          <a:xfrm>
            <a:off x="803275" y="4568825"/>
            <a:ext cx="10585449" cy="787356"/>
          </a:xfrm>
        </p:spPr>
        <p:txBody>
          <a:bodyPr anchor="t" anchorCtr="0"/>
          <a:lstStyle>
            <a:lvl1pPr algn="ctr">
              <a:lnSpc>
                <a:spcPct val="100000"/>
              </a:lnSpc>
              <a:defRPr sz="1500" b="0" spc="0" baseline="0"/>
            </a:lvl1pPr>
          </a:lstStyle>
          <a:p>
            <a:r>
              <a:rPr lang="sv-SE" dirty="0"/>
              <a:t>Föredragshållarens namn, titel │ Förvaltning │epost@regionhalland.se (Skriv in dina uppgifter och infoga det långa strecket som du hittar under fliken Infoga och knappen Symbol)</a:t>
            </a:r>
          </a:p>
        </p:txBody>
      </p:sp>
      <p:pic>
        <p:nvPicPr>
          <p:cNvPr id="6" name="Bildobjekt 5">
            <a:extLst>
              <a:ext uri="{FF2B5EF4-FFF2-40B4-BE49-F238E27FC236}">
                <a16:creationId xmlns:a16="http://schemas.microsoft.com/office/drawing/2014/main" id="{CA3F7553-A89C-4290-B069-18191A72306E}"/>
              </a:ext>
            </a:extLst>
          </p:cNvPr>
          <p:cNvPicPr>
            <a:picLocks noChangeAspect="1"/>
          </p:cNvPicPr>
          <p:nvPr userDrawn="1"/>
        </p:nvPicPr>
        <p:blipFill>
          <a:blip r:embed="rId2"/>
          <a:srcRect/>
          <a:stretch/>
        </p:blipFill>
        <p:spPr>
          <a:xfrm>
            <a:off x="3810000" y="2746867"/>
            <a:ext cx="4572000" cy="983462"/>
          </a:xfrm>
          <a:prstGeom prst="rect">
            <a:avLst/>
          </a:prstGeom>
        </p:spPr>
      </p:pic>
    </p:spTree>
    <p:extLst>
      <p:ext uri="{BB962C8B-B14F-4D97-AF65-F5344CB8AC3E}">
        <p14:creationId xmlns:p14="http://schemas.microsoft.com/office/powerpoint/2010/main" val="172079908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vsnittsbild">
    <p:bg>
      <p:bgPr>
        <a:solidFill>
          <a:schemeClr val="bg2"/>
        </a:solidFill>
        <a:effectLst/>
      </p:bgPr>
    </p:bg>
    <p:spTree>
      <p:nvGrpSpPr>
        <p:cNvPr id="1" name=""/>
        <p:cNvGrpSpPr/>
        <p:nvPr/>
      </p:nvGrpSpPr>
      <p:grpSpPr>
        <a:xfrm>
          <a:off x="0" y="0"/>
          <a:ext cx="0" cy="0"/>
          <a:chOff x="0" y="0"/>
          <a:chExt cx="0" cy="0"/>
        </a:xfrm>
      </p:grpSpPr>
      <p:pic>
        <p:nvPicPr>
          <p:cNvPr id="10" name="Bild 9">
            <a:extLst>
              <a:ext uri="{FF2B5EF4-FFF2-40B4-BE49-F238E27FC236}">
                <a16:creationId xmlns:a16="http://schemas.microsoft.com/office/drawing/2014/main" id="{D30A8F9D-AE71-9E3D-AA08-BFFA693C517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2901" y="4734000"/>
            <a:ext cx="3429099" cy="2124000"/>
          </a:xfrm>
          <a:prstGeom prst="rect">
            <a:avLst/>
          </a:prstGeom>
        </p:spPr>
      </p:pic>
      <p:pic>
        <p:nvPicPr>
          <p:cNvPr id="11" name="Bild 10">
            <a:extLst>
              <a:ext uri="{FF2B5EF4-FFF2-40B4-BE49-F238E27FC236}">
                <a16:creationId xmlns:a16="http://schemas.microsoft.com/office/drawing/2014/main" id="{23448700-5221-CA86-3E25-08F7526DE59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11"/>
            <a:ext cx="3204000" cy="2611143"/>
          </a:xfrm>
          <a:prstGeom prst="rect">
            <a:avLst/>
          </a:prstGeom>
        </p:spPr>
      </p:pic>
      <p:sp>
        <p:nvSpPr>
          <p:cNvPr id="2" name="Rubrik 1"/>
          <p:cNvSpPr>
            <a:spLocks noGrp="1"/>
          </p:cNvSpPr>
          <p:nvPr>
            <p:ph type="title" hasCustomPrompt="1"/>
          </p:nvPr>
        </p:nvSpPr>
        <p:spPr>
          <a:xfrm>
            <a:off x="1955800" y="2311288"/>
            <a:ext cx="8280400" cy="2160000"/>
          </a:xfrm>
        </p:spPr>
        <p:txBody>
          <a:bodyPr anchor="t" anchorCtr="0"/>
          <a:lstStyle>
            <a:lvl1pPr algn="ctr">
              <a:lnSpc>
                <a:spcPct val="100000"/>
              </a:lnSpc>
              <a:defRPr sz="3200" spc="0" baseline="0"/>
            </a:lvl1pPr>
          </a:lstStyle>
          <a:p>
            <a:r>
              <a:rPr lang="sv-SE" dirty="0"/>
              <a:t>Klicka här för att lägga till avsnittsrubrik</a:t>
            </a:r>
          </a:p>
        </p:txBody>
      </p:sp>
    </p:spTree>
    <p:extLst>
      <p:ext uri="{BB962C8B-B14F-4D97-AF65-F5344CB8AC3E}">
        <p14:creationId xmlns:p14="http://schemas.microsoft.com/office/powerpoint/2010/main" val="237163454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1232">
          <p15:clr>
            <a:srgbClr val="FBAE40"/>
          </p15:clr>
        </p15:guide>
        <p15:guide id="2" pos="6448">
          <p15:clr>
            <a:srgbClr val="FBAE40"/>
          </p15:clr>
        </p15:guide>
        <p15:guide id="3" orient="horz" pos="2659">
          <p15:clr>
            <a:srgbClr val="FBAE40"/>
          </p15:clr>
        </p15:guide>
        <p15:guide id="4" orient="horz" pos="118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itatbild 1">
    <p:bg>
      <p:bgPr>
        <a:solidFill>
          <a:srgbClr val="E5F2E5"/>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56D6488E-11D2-4048-BA5E-66E3F5B0F8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1602623" y="1431068"/>
            <a:ext cx="557172" cy="439873"/>
          </a:xfrm>
          <a:prstGeom prst="rect">
            <a:avLst/>
          </a:prstGeom>
        </p:spPr>
      </p:pic>
      <p:sp>
        <p:nvSpPr>
          <p:cNvPr id="10" name="Platshållare för text 9">
            <a:extLst>
              <a:ext uri="{FF2B5EF4-FFF2-40B4-BE49-F238E27FC236}">
                <a16:creationId xmlns:a16="http://schemas.microsoft.com/office/drawing/2014/main" id="{6C15D5CF-9B07-4D02-8766-EE7CA6459B89}"/>
              </a:ext>
            </a:extLst>
          </p:cNvPr>
          <p:cNvSpPr>
            <a:spLocks noGrp="1"/>
          </p:cNvSpPr>
          <p:nvPr>
            <p:ph type="body" sz="quarter" idx="13"/>
          </p:nvPr>
        </p:nvSpPr>
        <p:spPr>
          <a:xfrm>
            <a:off x="1743075" y="1963376"/>
            <a:ext cx="8705852" cy="3256324"/>
          </a:xfrm>
        </p:spPr>
        <p:txBody>
          <a:bodyPr/>
          <a:lstStyle>
            <a:lvl1pPr marL="0" indent="0">
              <a:spcBef>
                <a:spcPts val="0"/>
              </a:spcBef>
              <a:buNone/>
              <a:defRPr sz="3000"/>
            </a:lvl1pPr>
          </a:lstStyle>
          <a:p>
            <a:pPr lvl="0"/>
            <a:r>
              <a:rPr lang="sv-SE"/>
              <a:t>Klicka här för att ändra format på bakgrundstexten</a:t>
            </a:r>
          </a:p>
        </p:txBody>
      </p:sp>
    </p:spTree>
    <p:extLst>
      <p:ext uri="{BB962C8B-B14F-4D97-AF65-F5344CB8AC3E}">
        <p14:creationId xmlns:p14="http://schemas.microsoft.com/office/powerpoint/2010/main" val="3826323791"/>
      </p:ext>
    </p:extLst>
  </p:cSld>
  <p:clrMapOvr>
    <a:masterClrMapping/>
  </p:clrMapOvr>
  <p:extLst>
    <p:ext uri="{DCECCB84-F9BA-43D5-87BE-67443E8EF086}">
      <p15:sldGuideLst xmlns:p15="http://schemas.microsoft.com/office/powerpoint/2012/main">
        <p15:guide id="1" pos="824">
          <p15:clr>
            <a:srgbClr val="FBAE40"/>
          </p15:clr>
        </p15:guide>
        <p15:guide id="2" pos="6856">
          <p15:clr>
            <a:srgbClr val="FBAE40"/>
          </p15:clr>
        </p15:guide>
        <p15:guide id="3" orient="horz" pos="161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itatbild 2">
    <p:bg>
      <p:bgPr>
        <a:solidFill>
          <a:schemeClr val="tx2"/>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56D6488E-11D2-4048-BA5E-66E3F5B0F8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1602623" y="1431068"/>
            <a:ext cx="557172" cy="439873"/>
          </a:xfrm>
          <a:prstGeom prst="rect">
            <a:avLst/>
          </a:prstGeom>
        </p:spPr>
      </p:pic>
      <p:sp>
        <p:nvSpPr>
          <p:cNvPr id="10" name="Platshållare för text 9">
            <a:extLst>
              <a:ext uri="{FF2B5EF4-FFF2-40B4-BE49-F238E27FC236}">
                <a16:creationId xmlns:a16="http://schemas.microsoft.com/office/drawing/2014/main" id="{6C15D5CF-9B07-4D02-8766-EE7CA6459B89}"/>
              </a:ext>
            </a:extLst>
          </p:cNvPr>
          <p:cNvSpPr>
            <a:spLocks noGrp="1"/>
          </p:cNvSpPr>
          <p:nvPr>
            <p:ph type="body" sz="quarter" idx="13"/>
          </p:nvPr>
        </p:nvSpPr>
        <p:spPr>
          <a:xfrm>
            <a:off x="1743075" y="1963376"/>
            <a:ext cx="8705852" cy="3256324"/>
          </a:xfrm>
        </p:spPr>
        <p:txBody>
          <a:bodyPr/>
          <a:lstStyle>
            <a:lvl1pPr marL="0" indent="0">
              <a:spcBef>
                <a:spcPts val="0"/>
              </a:spcBef>
              <a:buNone/>
              <a:defRPr sz="3000">
                <a:solidFill>
                  <a:schemeClr val="bg1"/>
                </a:solidFill>
              </a:defRPr>
            </a:lvl1pPr>
          </a:lstStyle>
          <a:p>
            <a:pPr lvl="0"/>
            <a:r>
              <a:rPr lang="sv-SE"/>
              <a:t>Klicka här för att ändra format på bakgrundstexten</a:t>
            </a:r>
          </a:p>
        </p:txBody>
      </p:sp>
    </p:spTree>
    <p:extLst>
      <p:ext uri="{BB962C8B-B14F-4D97-AF65-F5344CB8AC3E}">
        <p14:creationId xmlns:p14="http://schemas.microsoft.com/office/powerpoint/2010/main" val="3728675077"/>
      </p:ext>
    </p:extLst>
  </p:cSld>
  <p:clrMapOvr>
    <a:masterClrMapping/>
  </p:clrMapOvr>
  <p:extLst>
    <p:ext uri="{DCECCB84-F9BA-43D5-87BE-67443E8EF086}">
      <p15:sldGuideLst xmlns:p15="http://schemas.microsoft.com/office/powerpoint/2012/main">
        <p15:guide id="1" pos="824">
          <p15:clr>
            <a:srgbClr val="FBAE40"/>
          </p15:clr>
        </p15:guide>
        <p15:guide id="2" pos="6856">
          <p15:clr>
            <a:srgbClr val="FBAE40"/>
          </p15:clr>
        </p15:guide>
        <p15:guide id="3" orient="horz" pos="161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innehåll 1">
    <p:bg>
      <p:bgRef idx="1001">
        <a:schemeClr val="bg1"/>
      </p:bgRef>
    </p:bg>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6F7647F4-81EF-45D6-8BAD-673F18475109}"/>
              </a:ext>
            </a:extLst>
          </p:cNvPr>
          <p:cNvSpPr>
            <a:spLocks noGrp="1"/>
          </p:cNvSpPr>
          <p:nvPr>
            <p:ph sz="quarter" idx="13"/>
          </p:nvPr>
        </p:nvSpPr>
        <p:spPr>
          <a:xfrm>
            <a:off x="803275" y="1665288"/>
            <a:ext cx="10585450" cy="45354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datum 5">
            <a:extLst>
              <a:ext uri="{FF2B5EF4-FFF2-40B4-BE49-F238E27FC236}">
                <a16:creationId xmlns:a16="http://schemas.microsoft.com/office/drawing/2014/main" id="{9D37F3D7-35B5-4B45-825B-0A1C551FF00D}"/>
              </a:ext>
            </a:extLst>
          </p:cNvPr>
          <p:cNvSpPr>
            <a:spLocks noGrp="1"/>
          </p:cNvSpPr>
          <p:nvPr>
            <p:ph type="dt" sz="half" idx="14"/>
          </p:nvPr>
        </p:nvSpPr>
        <p:spPr bwMode="white"/>
        <p:txBody>
          <a:bodyPr/>
          <a:lstStyle/>
          <a:p>
            <a:r>
              <a:rPr lang="sv-SE" dirty="0"/>
              <a:t>Region Halland  │</a:t>
            </a:r>
          </a:p>
        </p:txBody>
      </p:sp>
      <p:sp>
        <p:nvSpPr>
          <p:cNvPr id="11" name="Platshållare för sidfot 10">
            <a:extLst>
              <a:ext uri="{FF2B5EF4-FFF2-40B4-BE49-F238E27FC236}">
                <a16:creationId xmlns:a16="http://schemas.microsoft.com/office/drawing/2014/main" id="{76BFA326-99F1-4A76-BDD4-E7F51BA5D48A}"/>
              </a:ext>
            </a:extLst>
          </p:cNvPr>
          <p:cNvSpPr>
            <a:spLocks noGrp="1"/>
          </p:cNvSpPr>
          <p:nvPr>
            <p:ph type="ftr" sz="quarter" idx="15"/>
          </p:nvPr>
        </p:nvSpPr>
        <p:spPr bwMode="white"/>
        <p:txBody>
          <a:bodyPr/>
          <a:lstStyle/>
          <a:p>
            <a:r>
              <a:rPr lang="sv-SE" dirty="0"/>
              <a:t>Halland – Bästa livsplatsen</a:t>
            </a:r>
          </a:p>
        </p:txBody>
      </p:sp>
      <p:sp>
        <p:nvSpPr>
          <p:cNvPr id="12" name="Platshållare för bildnummer 11">
            <a:extLst>
              <a:ext uri="{FF2B5EF4-FFF2-40B4-BE49-F238E27FC236}">
                <a16:creationId xmlns:a16="http://schemas.microsoft.com/office/drawing/2014/main" id="{67044490-FB95-4FEE-84F1-301EDC81E40D}"/>
              </a:ext>
            </a:extLst>
          </p:cNvPr>
          <p:cNvSpPr>
            <a:spLocks noGrp="1"/>
          </p:cNvSpPr>
          <p:nvPr>
            <p:ph type="sldNum" sz="quarter" idx="16"/>
          </p:nvPr>
        </p:nvSpPr>
        <p:spPr bwMode="white"/>
        <p:txBody>
          <a:body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2474439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innehåll 2">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hasCustomPrompt="1"/>
          </p:nvPr>
        </p:nvSpPr>
        <p:spPr>
          <a:xfrm>
            <a:off x="803275" y="1665288"/>
            <a:ext cx="5181600" cy="4535488"/>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innehåll 2">
            <a:extLst>
              <a:ext uri="{FF2B5EF4-FFF2-40B4-BE49-F238E27FC236}">
                <a16:creationId xmlns:a16="http://schemas.microsoft.com/office/drawing/2014/main" id="{391E7B50-F211-4773-9434-6D9056770638}"/>
              </a:ext>
            </a:extLst>
          </p:cNvPr>
          <p:cNvSpPr>
            <a:spLocks noGrp="1"/>
          </p:cNvSpPr>
          <p:nvPr>
            <p:ph idx="13" hasCustomPrompt="1"/>
          </p:nvPr>
        </p:nvSpPr>
        <p:spPr>
          <a:xfrm>
            <a:off x="6207123" y="1665288"/>
            <a:ext cx="5181601" cy="4535488"/>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datum 9">
            <a:extLst>
              <a:ext uri="{FF2B5EF4-FFF2-40B4-BE49-F238E27FC236}">
                <a16:creationId xmlns:a16="http://schemas.microsoft.com/office/drawing/2014/main" id="{FC99E9B6-4316-4D55-9FC8-D01B04066995}"/>
              </a:ext>
            </a:extLst>
          </p:cNvPr>
          <p:cNvSpPr>
            <a:spLocks noGrp="1"/>
          </p:cNvSpPr>
          <p:nvPr>
            <p:ph type="dt" sz="half" idx="14"/>
          </p:nvPr>
        </p:nvSpPr>
        <p:spPr/>
        <p:txBody>
          <a:bodyPr/>
          <a:lstStyle/>
          <a:p>
            <a:r>
              <a:rPr lang="sv-SE" dirty="0"/>
              <a:t>Region Halland  │</a:t>
            </a:r>
          </a:p>
        </p:txBody>
      </p:sp>
      <p:sp>
        <p:nvSpPr>
          <p:cNvPr id="12" name="Platshållare för sidfot 11">
            <a:extLst>
              <a:ext uri="{FF2B5EF4-FFF2-40B4-BE49-F238E27FC236}">
                <a16:creationId xmlns:a16="http://schemas.microsoft.com/office/drawing/2014/main" id="{BE053D03-F9D5-442E-995F-476B49D93039}"/>
              </a:ext>
            </a:extLst>
          </p:cNvPr>
          <p:cNvSpPr>
            <a:spLocks noGrp="1"/>
          </p:cNvSpPr>
          <p:nvPr>
            <p:ph type="ftr" sz="quarter" idx="15"/>
          </p:nvPr>
        </p:nvSpPr>
        <p:spPr/>
        <p:txBody>
          <a:bodyPr/>
          <a:lstStyle/>
          <a:p>
            <a:r>
              <a:rPr lang="sv-SE" dirty="0"/>
              <a:t>Halland – Bästa livsplatsen</a:t>
            </a:r>
          </a:p>
        </p:txBody>
      </p:sp>
      <p:sp>
        <p:nvSpPr>
          <p:cNvPr id="13" name="Platshållare för bildnummer 12">
            <a:extLst>
              <a:ext uri="{FF2B5EF4-FFF2-40B4-BE49-F238E27FC236}">
                <a16:creationId xmlns:a16="http://schemas.microsoft.com/office/drawing/2014/main" id="{F9CDD7C4-4EF3-4271-93C1-E8915FBC0DF0}"/>
              </a:ext>
            </a:extLst>
          </p:cNvPr>
          <p:cNvSpPr>
            <a:spLocks noGrp="1"/>
          </p:cNvSpPr>
          <p:nvPr>
            <p:ph type="sldNum" sz="quarter" idx="16"/>
          </p:nvPr>
        </p:nvSpPr>
        <p:spPr/>
        <p:txBody>
          <a:body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3971085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innehåll 3">
    <p:spTree>
      <p:nvGrpSpPr>
        <p:cNvPr id="1" name=""/>
        <p:cNvGrpSpPr/>
        <p:nvPr/>
      </p:nvGrpSpPr>
      <p:grpSpPr>
        <a:xfrm>
          <a:off x="0" y="0"/>
          <a:ext cx="0" cy="0"/>
          <a:chOff x="0" y="0"/>
          <a:chExt cx="0" cy="0"/>
        </a:xfrm>
      </p:grpSpPr>
      <p:sp>
        <p:nvSpPr>
          <p:cNvPr id="3" name="Platshållare för text 2"/>
          <p:cNvSpPr>
            <a:spLocks noGrp="1"/>
          </p:cNvSpPr>
          <p:nvPr>
            <p:ph type="body" idx="1" hasCustomPrompt="1"/>
          </p:nvPr>
        </p:nvSpPr>
        <p:spPr>
          <a:xfrm>
            <a:off x="818522" y="1669934"/>
            <a:ext cx="5157787" cy="576000"/>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4" name="Platshållare för innehåll 3"/>
          <p:cNvSpPr>
            <a:spLocks noGrp="1"/>
          </p:cNvSpPr>
          <p:nvPr>
            <p:ph sz="half" idx="2" hasCustomPrompt="1"/>
          </p:nvPr>
        </p:nvSpPr>
        <p:spPr>
          <a:xfrm>
            <a:off x="818522" y="2245934"/>
            <a:ext cx="5157787" cy="39437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text 4"/>
          <p:cNvSpPr>
            <a:spLocks noGrp="1"/>
          </p:cNvSpPr>
          <p:nvPr>
            <p:ph type="body" sz="quarter" idx="3" hasCustomPrompt="1"/>
          </p:nvPr>
        </p:nvSpPr>
        <p:spPr>
          <a:xfrm>
            <a:off x="6193466" y="1669934"/>
            <a:ext cx="5183188" cy="576000"/>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6" name="Platshållare för innehåll 5"/>
          <p:cNvSpPr>
            <a:spLocks noGrp="1"/>
          </p:cNvSpPr>
          <p:nvPr>
            <p:ph sz="quarter" idx="4" hasCustomPrompt="1"/>
          </p:nvPr>
        </p:nvSpPr>
        <p:spPr>
          <a:xfrm>
            <a:off x="6193466" y="2245934"/>
            <a:ext cx="5183188" cy="39437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10" name="Rubrik 9"/>
          <p:cNvSpPr>
            <a:spLocks noGrp="1"/>
          </p:cNvSpPr>
          <p:nvPr>
            <p:ph type="title"/>
          </p:nvPr>
        </p:nvSpPr>
        <p:spPr/>
        <p:txBody>
          <a:bodyPr/>
          <a:lstStyle/>
          <a:p>
            <a:r>
              <a:rPr lang="sv-SE"/>
              <a:t>Klicka här för att ändra mall för rubrikformat</a:t>
            </a:r>
            <a:endParaRPr lang="sv-SE" dirty="0"/>
          </a:p>
        </p:txBody>
      </p:sp>
      <p:sp>
        <p:nvSpPr>
          <p:cNvPr id="2" name="Platshållare för datum 1">
            <a:extLst>
              <a:ext uri="{FF2B5EF4-FFF2-40B4-BE49-F238E27FC236}">
                <a16:creationId xmlns:a16="http://schemas.microsoft.com/office/drawing/2014/main" id="{750D082F-3C1F-44A5-9E64-6D4246073C2E}"/>
              </a:ext>
            </a:extLst>
          </p:cNvPr>
          <p:cNvSpPr>
            <a:spLocks noGrp="1"/>
          </p:cNvSpPr>
          <p:nvPr>
            <p:ph type="dt" sz="half" idx="10"/>
          </p:nvPr>
        </p:nvSpPr>
        <p:spPr/>
        <p:txBody>
          <a:bodyPr/>
          <a:lstStyle/>
          <a:p>
            <a:r>
              <a:rPr lang="sv-SE" dirty="0"/>
              <a:t>Region Halland  │</a:t>
            </a:r>
          </a:p>
        </p:txBody>
      </p:sp>
      <p:sp>
        <p:nvSpPr>
          <p:cNvPr id="11" name="Platshållare för sidfot 10">
            <a:extLst>
              <a:ext uri="{FF2B5EF4-FFF2-40B4-BE49-F238E27FC236}">
                <a16:creationId xmlns:a16="http://schemas.microsoft.com/office/drawing/2014/main" id="{9E5CE21A-6727-428F-844A-758932147FD8}"/>
              </a:ext>
            </a:extLst>
          </p:cNvPr>
          <p:cNvSpPr>
            <a:spLocks noGrp="1"/>
          </p:cNvSpPr>
          <p:nvPr>
            <p:ph type="ftr" sz="quarter" idx="11"/>
          </p:nvPr>
        </p:nvSpPr>
        <p:spPr/>
        <p:txBody>
          <a:bodyPr/>
          <a:lstStyle/>
          <a:p>
            <a:r>
              <a:rPr lang="sv-SE" dirty="0"/>
              <a:t>Halland – Bästa livsplatsen</a:t>
            </a:r>
          </a:p>
        </p:txBody>
      </p:sp>
      <p:sp>
        <p:nvSpPr>
          <p:cNvPr id="12" name="Platshållare för bildnummer 11">
            <a:extLst>
              <a:ext uri="{FF2B5EF4-FFF2-40B4-BE49-F238E27FC236}">
                <a16:creationId xmlns:a16="http://schemas.microsoft.com/office/drawing/2014/main" id="{9DD0B0D3-F2A8-43C2-8C85-8CF92FBDD80C}"/>
              </a:ext>
            </a:extLst>
          </p:cNvPr>
          <p:cNvSpPr>
            <a:spLocks noGrp="1"/>
          </p:cNvSpPr>
          <p:nvPr>
            <p:ph type="sldNum" sz="quarter" idx="12"/>
          </p:nvPr>
        </p:nvSpPr>
        <p:spPr/>
        <p:txBody>
          <a:body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2921199519"/>
      </p:ext>
    </p:extLst>
  </p:cSld>
  <p:clrMapOvr>
    <a:masterClrMapping/>
  </p:clrMapOvr>
  <p:extLst>
    <p:ext uri="{DCECCB84-F9BA-43D5-87BE-67443E8EF086}">
      <p15:sldGuideLst xmlns:p15="http://schemas.microsoft.com/office/powerpoint/2012/main">
        <p15:guide id="1" orient="horz" pos="141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innehåll 4">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hasCustomPrompt="1"/>
          </p:nvPr>
        </p:nvSpPr>
        <p:spPr>
          <a:xfrm>
            <a:off x="803275" y="1665288"/>
            <a:ext cx="4860000" cy="4535488"/>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bild 9">
            <a:extLst>
              <a:ext uri="{FF2B5EF4-FFF2-40B4-BE49-F238E27FC236}">
                <a16:creationId xmlns:a16="http://schemas.microsoft.com/office/drawing/2014/main" id="{92C242B5-4AAC-4185-8DCE-69CA495D2593}"/>
              </a:ext>
            </a:extLst>
          </p:cNvPr>
          <p:cNvSpPr>
            <a:spLocks noGrp="1"/>
          </p:cNvSpPr>
          <p:nvPr>
            <p:ph type="pic" sz="quarter" idx="13"/>
          </p:nvPr>
        </p:nvSpPr>
        <p:spPr>
          <a:xfrm>
            <a:off x="6528468" y="1665288"/>
            <a:ext cx="4428000" cy="3997325"/>
          </a:xfrm>
          <a:noFill/>
        </p:spPr>
        <p:txBody>
          <a:bodyPr/>
          <a:lstStyle>
            <a:lvl1pPr marL="0" indent="0">
              <a:buNone/>
              <a:defRPr/>
            </a:lvl1pPr>
          </a:lstStyle>
          <a:p>
            <a:r>
              <a:rPr lang="sv-SE" dirty="0"/>
              <a:t>Klicka på ikonen för att lägga till en bild</a:t>
            </a:r>
            <a:endParaRPr lang="en-US" dirty="0"/>
          </a:p>
        </p:txBody>
      </p:sp>
      <p:sp>
        <p:nvSpPr>
          <p:cNvPr id="11" name="Platshållare för datum 10">
            <a:extLst>
              <a:ext uri="{FF2B5EF4-FFF2-40B4-BE49-F238E27FC236}">
                <a16:creationId xmlns:a16="http://schemas.microsoft.com/office/drawing/2014/main" id="{04B00C84-15CD-4D29-82EB-513EE7D2A4F9}"/>
              </a:ext>
            </a:extLst>
          </p:cNvPr>
          <p:cNvSpPr>
            <a:spLocks noGrp="1"/>
          </p:cNvSpPr>
          <p:nvPr>
            <p:ph type="dt" sz="half" idx="14"/>
          </p:nvPr>
        </p:nvSpPr>
        <p:spPr/>
        <p:txBody>
          <a:bodyPr/>
          <a:lstStyle/>
          <a:p>
            <a:r>
              <a:rPr lang="sv-SE" dirty="0"/>
              <a:t>Region Halland  │</a:t>
            </a:r>
          </a:p>
        </p:txBody>
      </p:sp>
      <p:sp>
        <p:nvSpPr>
          <p:cNvPr id="12" name="Platshållare för sidfot 11">
            <a:extLst>
              <a:ext uri="{FF2B5EF4-FFF2-40B4-BE49-F238E27FC236}">
                <a16:creationId xmlns:a16="http://schemas.microsoft.com/office/drawing/2014/main" id="{7448DF46-7649-467F-B1E5-58AF5E0E9F15}"/>
              </a:ext>
            </a:extLst>
          </p:cNvPr>
          <p:cNvSpPr>
            <a:spLocks noGrp="1"/>
          </p:cNvSpPr>
          <p:nvPr>
            <p:ph type="ftr" sz="quarter" idx="15"/>
          </p:nvPr>
        </p:nvSpPr>
        <p:spPr/>
        <p:txBody>
          <a:bodyPr/>
          <a:lstStyle/>
          <a:p>
            <a:r>
              <a:rPr lang="sv-SE" dirty="0"/>
              <a:t>Halland – Bästa livsplatsen</a:t>
            </a:r>
          </a:p>
        </p:txBody>
      </p:sp>
      <p:sp>
        <p:nvSpPr>
          <p:cNvPr id="13" name="Platshållare för bildnummer 12">
            <a:extLst>
              <a:ext uri="{FF2B5EF4-FFF2-40B4-BE49-F238E27FC236}">
                <a16:creationId xmlns:a16="http://schemas.microsoft.com/office/drawing/2014/main" id="{3DB975B3-BD96-4FE1-9A69-7C15E66D9FE4}"/>
              </a:ext>
            </a:extLst>
          </p:cNvPr>
          <p:cNvSpPr>
            <a:spLocks noGrp="1"/>
          </p:cNvSpPr>
          <p:nvPr>
            <p:ph type="sldNum" sz="quarter" idx="16"/>
          </p:nvPr>
        </p:nvSpPr>
        <p:spPr/>
        <p:txBody>
          <a:body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2982427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innehåll 5">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hasCustomPrompt="1"/>
          </p:nvPr>
        </p:nvSpPr>
        <p:spPr>
          <a:xfrm>
            <a:off x="6528468" y="1665288"/>
            <a:ext cx="4860257" cy="4535488"/>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bild 9">
            <a:extLst>
              <a:ext uri="{FF2B5EF4-FFF2-40B4-BE49-F238E27FC236}">
                <a16:creationId xmlns:a16="http://schemas.microsoft.com/office/drawing/2014/main" id="{92C242B5-4AAC-4185-8DCE-69CA495D2593}"/>
              </a:ext>
            </a:extLst>
          </p:cNvPr>
          <p:cNvSpPr>
            <a:spLocks noGrp="1"/>
          </p:cNvSpPr>
          <p:nvPr>
            <p:ph type="pic" sz="quarter" idx="13"/>
          </p:nvPr>
        </p:nvSpPr>
        <p:spPr>
          <a:xfrm>
            <a:off x="803275" y="1665288"/>
            <a:ext cx="4428000" cy="3997325"/>
          </a:xfrm>
          <a:noFill/>
        </p:spPr>
        <p:txBody>
          <a:bodyPr/>
          <a:lstStyle>
            <a:lvl1pPr marL="0" indent="0">
              <a:buNone/>
              <a:defRPr/>
            </a:lvl1pPr>
          </a:lstStyle>
          <a:p>
            <a:r>
              <a:rPr lang="sv-SE" dirty="0"/>
              <a:t>Klicka på ikonen för att lägga till en bild</a:t>
            </a:r>
            <a:endParaRPr lang="en-US" dirty="0"/>
          </a:p>
        </p:txBody>
      </p:sp>
      <p:sp>
        <p:nvSpPr>
          <p:cNvPr id="11" name="Platshållare för datum 10">
            <a:extLst>
              <a:ext uri="{FF2B5EF4-FFF2-40B4-BE49-F238E27FC236}">
                <a16:creationId xmlns:a16="http://schemas.microsoft.com/office/drawing/2014/main" id="{69BC6E56-4BB3-4033-961C-0FECDDD686C6}"/>
              </a:ext>
            </a:extLst>
          </p:cNvPr>
          <p:cNvSpPr>
            <a:spLocks noGrp="1"/>
          </p:cNvSpPr>
          <p:nvPr>
            <p:ph type="dt" sz="half" idx="14"/>
          </p:nvPr>
        </p:nvSpPr>
        <p:spPr/>
        <p:txBody>
          <a:bodyPr/>
          <a:lstStyle/>
          <a:p>
            <a:r>
              <a:rPr lang="sv-SE" dirty="0"/>
              <a:t>Region Halland  │</a:t>
            </a:r>
          </a:p>
        </p:txBody>
      </p:sp>
      <p:sp>
        <p:nvSpPr>
          <p:cNvPr id="12" name="Platshållare för sidfot 11">
            <a:extLst>
              <a:ext uri="{FF2B5EF4-FFF2-40B4-BE49-F238E27FC236}">
                <a16:creationId xmlns:a16="http://schemas.microsoft.com/office/drawing/2014/main" id="{7C6EE110-A186-43E0-832C-910A9C7A5CDD}"/>
              </a:ext>
            </a:extLst>
          </p:cNvPr>
          <p:cNvSpPr>
            <a:spLocks noGrp="1"/>
          </p:cNvSpPr>
          <p:nvPr>
            <p:ph type="ftr" sz="quarter" idx="15"/>
          </p:nvPr>
        </p:nvSpPr>
        <p:spPr/>
        <p:txBody>
          <a:bodyPr/>
          <a:lstStyle/>
          <a:p>
            <a:r>
              <a:rPr lang="sv-SE" dirty="0"/>
              <a:t>Halland – Bästa livsplatsen</a:t>
            </a:r>
          </a:p>
        </p:txBody>
      </p:sp>
      <p:sp>
        <p:nvSpPr>
          <p:cNvPr id="13" name="Platshållare för bildnummer 12">
            <a:extLst>
              <a:ext uri="{FF2B5EF4-FFF2-40B4-BE49-F238E27FC236}">
                <a16:creationId xmlns:a16="http://schemas.microsoft.com/office/drawing/2014/main" id="{C6F5F072-3570-4698-9ED3-6CB1A4E9B837}"/>
              </a:ext>
            </a:extLst>
          </p:cNvPr>
          <p:cNvSpPr>
            <a:spLocks noGrp="1"/>
          </p:cNvSpPr>
          <p:nvPr>
            <p:ph type="sldNum" sz="quarter" idx="16"/>
          </p:nvPr>
        </p:nvSpPr>
        <p:spPr/>
        <p:txBody>
          <a:body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728408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418002AD-990B-465A-9AD4-9F17CBE89EC0}"/>
              </a:ext>
            </a:extLst>
          </p:cNvPr>
          <p:cNvSpPr/>
          <p:nvPr userDrawn="1"/>
        </p:nvSpPr>
        <p:spPr>
          <a:xfrm>
            <a:off x="0" y="6345237"/>
            <a:ext cx="12192000" cy="5123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Platshållare för rubrik 1"/>
          <p:cNvSpPr>
            <a:spLocks noGrp="1"/>
          </p:cNvSpPr>
          <p:nvPr>
            <p:ph type="title"/>
          </p:nvPr>
        </p:nvSpPr>
        <p:spPr>
          <a:xfrm>
            <a:off x="803275" y="333375"/>
            <a:ext cx="10585449" cy="1296000"/>
          </a:xfrm>
          <a:prstGeom prst="rect">
            <a:avLst/>
          </a:prstGeom>
        </p:spPr>
        <p:txBody>
          <a:bodyPr vert="horz" lIns="0" tIns="0" rIns="0" bIns="0" rtlCol="0" anchor="ctr">
            <a:noAutofit/>
          </a:bodyPr>
          <a:lstStyle/>
          <a:p>
            <a:r>
              <a:rPr lang="sv-SE" dirty="0"/>
              <a:t>Klicka här för att ändra format</a:t>
            </a:r>
          </a:p>
        </p:txBody>
      </p:sp>
      <p:sp>
        <p:nvSpPr>
          <p:cNvPr id="3" name="Platshållare för text 2"/>
          <p:cNvSpPr>
            <a:spLocks noGrp="1"/>
          </p:cNvSpPr>
          <p:nvPr>
            <p:ph type="body" idx="1"/>
          </p:nvPr>
        </p:nvSpPr>
        <p:spPr>
          <a:xfrm>
            <a:off x="803275" y="1665288"/>
            <a:ext cx="10585450" cy="4535487"/>
          </a:xfrm>
          <a:prstGeom prst="rect">
            <a:avLst/>
          </a:prstGeom>
        </p:spPr>
        <p:txBody>
          <a:bodyPr vert="horz" lIns="0" tIns="0" rIns="0" bIns="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a:p>
            <a:pPr lvl="5"/>
            <a:r>
              <a:rPr lang="sv-SE" dirty="0"/>
              <a:t>Nivå sex</a:t>
            </a:r>
          </a:p>
          <a:p>
            <a:pPr lvl="6"/>
            <a:r>
              <a:rPr lang="sv-SE" dirty="0"/>
              <a:t>Nivå sju</a:t>
            </a:r>
          </a:p>
          <a:p>
            <a:pPr lvl="7"/>
            <a:r>
              <a:rPr lang="sv-SE" dirty="0"/>
              <a:t>Nivå åtta</a:t>
            </a:r>
          </a:p>
          <a:p>
            <a:pPr lvl="8"/>
            <a:r>
              <a:rPr lang="sv-SE" dirty="0"/>
              <a:t>Nivå nio</a:t>
            </a:r>
          </a:p>
        </p:txBody>
      </p:sp>
      <p:sp>
        <p:nvSpPr>
          <p:cNvPr id="4" name="Platshållare för datum 3"/>
          <p:cNvSpPr>
            <a:spLocks noGrp="1"/>
          </p:cNvSpPr>
          <p:nvPr>
            <p:ph type="dt" sz="half" idx="2"/>
          </p:nvPr>
        </p:nvSpPr>
        <p:spPr bwMode="white">
          <a:xfrm>
            <a:off x="9781032" y="6452047"/>
            <a:ext cx="1440000" cy="324000"/>
          </a:xfrm>
          <a:prstGeom prst="rect">
            <a:avLst/>
          </a:prstGeom>
        </p:spPr>
        <p:txBody>
          <a:bodyPr vert="horz" lIns="0" tIns="0" rIns="0" bIns="0" rtlCol="0" anchor="ctr"/>
          <a:lstStyle>
            <a:lvl1pPr algn="r">
              <a:defRPr sz="1200" b="1">
                <a:solidFill>
                  <a:schemeClr val="bg1"/>
                </a:solidFill>
              </a:defRPr>
            </a:lvl1pPr>
          </a:lstStyle>
          <a:p>
            <a:r>
              <a:rPr lang="sv-SE" dirty="0"/>
              <a:t>Region Halland  │</a:t>
            </a:r>
          </a:p>
        </p:txBody>
      </p:sp>
      <p:sp>
        <p:nvSpPr>
          <p:cNvPr id="5" name="Platshållare för sidfot 4"/>
          <p:cNvSpPr>
            <a:spLocks noGrp="1"/>
          </p:cNvSpPr>
          <p:nvPr>
            <p:ph type="ftr" sz="quarter" idx="3"/>
          </p:nvPr>
        </p:nvSpPr>
        <p:spPr bwMode="white">
          <a:xfrm>
            <a:off x="809625" y="6452047"/>
            <a:ext cx="4114800" cy="324000"/>
          </a:xfrm>
          <a:prstGeom prst="rect">
            <a:avLst/>
          </a:prstGeom>
        </p:spPr>
        <p:txBody>
          <a:bodyPr vert="horz" lIns="0" tIns="0" rIns="0" bIns="0" rtlCol="0" anchor="ctr"/>
          <a:lstStyle>
            <a:lvl1pPr algn="l">
              <a:defRPr sz="1200" b="1">
                <a:solidFill>
                  <a:schemeClr val="bg1"/>
                </a:solidFill>
              </a:defRPr>
            </a:lvl1pPr>
          </a:lstStyle>
          <a:p>
            <a:r>
              <a:rPr lang="sv-SE" dirty="0"/>
              <a:t>Halland – Bästa livsplatsen</a:t>
            </a:r>
          </a:p>
        </p:txBody>
      </p:sp>
      <p:sp>
        <p:nvSpPr>
          <p:cNvPr id="6" name="Platshållare för bildnummer 5"/>
          <p:cNvSpPr>
            <a:spLocks noGrp="1"/>
          </p:cNvSpPr>
          <p:nvPr>
            <p:ph type="sldNum" sz="quarter" idx="4"/>
          </p:nvPr>
        </p:nvSpPr>
        <p:spPr bwMode="white">
          <a:xfrm>
            <a:off x="11227469" y="6452047"/>
            <a:ext cx="216000" cy="324000"/>
          </a:xfrm>
          <a:prstGeom prst="rect">
            <a:avLst/>
          </a:prstGeom>
        </p:spPr>
        <p:txBody>
          <a:bodyPr vert="horz" lIns="0" tIns="0" rIns="0" bIns="0" rtlCol="0" anchor="ctr"/>
          <a:lstStyle>
            <a:lvl1pPr algn="l">
              <a:defRPr sz="1200" b="1">
                <a:solidFill>
                  <a:schemeClr val="bg1"/>
                </a:solidFill>
              </a:defRPr>
            </a:lvl1p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387152527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0" r:id="rId3"/>
    <p:sldLayoutId id="2147483681"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Lst>
  <p:hf hdr="0"/>
  <p:txStyles>
    <p:titleStyle>
      <a:lvl1pPr algn="l" defTabSz="914400" rtl="0" eaLnBrk="1" latinLnBrk="0" hangingPunct="1">
        <a:lnSpc>
          <a:spcPct val="90000"/>
        </a:lnSpc>
        <a:spcBef>
          <a:spcPct val="0"/>
        </a:spcBef>
        <a:buNone/>
        <a:defRPr sz="3600" b="1" kern="1200" spc="0" baseline="0">
          <a:solidFill>
            <a:schemeClr val="tx1"/>
          </a:solidFill>
          <a:latin typeface="+mj-lt"/>
          <a:ea typeface="+mj-ea"/>
          <a:cs typeface="+mj-cs"/>
        </a:defRPr>
      </a:lvl1pPr>
    </p:titleStyle>
    <p:bodyStyle>
      <a:lvl1pPr marL="288000" indent="-288000" algn="l" defTabSz="914400" rtl="0" eaLnBrk="1" latinLnBrk="0" hangingPunct="1">
        <a:lnSpc>
          <a:spcPct val="100000"/>
        </a:lnSpc>
        <a:spcBef>
          <a:spcPts val="1200"/>
        </a:spcBef>
        <a:buClr>
          <a:schemeClr val="tx2"/>
        </a:buClr>
        <a:buFont typeface="Arial" panose="020B0604020202020204" pitchFamily="34" charset="0"/>
        <a:buChar char="●"/>
        <a:defRPr sz="2000" kern="1200">
          <a:solidFill>
            <a:schemeClr val="tx1"/>
          </a:solidFill>
          <a:latin typeface="+mn-lt"/>
          <a:ea typeface="+mn-ea"/>
          <a:cs typeface="+mn-cs"/>
        </a:defRPr>
      </a:lvl1pPr>
      <a:lvl2pPr marL="504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2pPr>
      <a:lvl3pPr marL="756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3pPr>
      <a:lvl4pPr marL="9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188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5pPr>
      <a:lvl6pPr marL="1440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6pPr>
      <a:lvl7pPr marL="1656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7pPr>
      <a:lvl8pPr marL="18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8pPr>
      <a:lvl9pPr marL="2124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06">
          <p15:clr>
            <a:srgbClr val="F26B43"/>
          </p15:clr>
        </p15:guide>
        <p15:guide id="4" pos="7174">
          <p15:clr>
            <a:srgbClr val="F26B43"/>
          </p15:clr>
        </p15:guide>
        <p15:guide id="6" orient="horz" pos="3997" userDrawn="1">
          <p15:clr>
            <a:srgbClr val="F26B43"/>
          </p15:clr>
        </p15:guide>
        <p15:guide id="8" orient="horz" pos="1049">
          <p15:clr>
            <a:srgbClr val="F26B43"/>
          </p15:clr>
        </p15:guide>
        <p15:guide id="9" orient="horz" pos="21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mailto:gerd.almquist-tangen@regionhalland.se" TargetMode="External"/><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B63EA34-CB00-4690-8DF9-CDA85DE5103F}"/>
              </a:ext>
            </a:extLst>
          </p:cNvPr>
          <p:cNvSpPr>
            <a:spLocks noGrp="1"/>
          </p:cNvSpPr>
          <p:nvPr>
            <p:ph type="ctrTitle"/>
          </p:nvPr>
        </p:nvSpPr>
        <p:spPr>
          <a:xfrm>
            <a:off x="1774825" y="2386691"/>
            <a:ext cx="8642350" cy="1152151"/>
          </a:xfrm>
        </p:spPr>
        <p:txBody>
          <a:bodyPr/>
          <a:lstStyle/>
          <a:p>
            <a:r>
              <a:rPr lang="sv-SE" sz="3600" kern="0">
                <a:ea typeface="Times New Roman" panose="02020603050405020304" pitchFamily="18" charset="0"/>
                <a:cs typeface="Arial"/>
              </a:rPr>
              <a:t>Välkommen till barnhälsovårdens</a:t>
            </a:r>
            <a:br>
              <a:rPr lang="sv-SE" sz="3600" kern="0">
                <a:ea typeface="Times New Roman" panose="02020603050405020304" pitchFamily="18" charset="0"/>
                <a:cs typeface="Arial"/>
              </a:rPr>
            </a:br>
            <a:r>
              <a:rPr lang="sv-SE" sz="3600" kern="0">
                <a:ea typeface="Times New Roman" panose="02020603050405020304" pitchFamily="18" charset="0"/>
                <a:cs typeface="Arial"/>
              </a:rPr>
              <a:t>föräldragruppsverksamhet</a:t>
            </a:r>
            <a:br>
              <a:rPr lang="sv-SE" sz="3600" kern="0">
                <a:ea typeface="Times New Roman" panose="02020603050405020304" pitchFamily="18" charset="0"/>
              </a:rPr>
            </a:br>
            <a:br>
              <a:rPr lang="sv-SE" sz="2000"/>
            </a:br>
            <a:r>
              <a:rPr lang="sv-SE" sz="2000">
                <a:cs typeface="Arial"/>
              </a:rPr>
              <a:t> </a:t>
            </a:r>
            <a:endParaRPr lang="en-US"/>
          </a:p>
        </p:txBody>
      </p:sp>
      <p:sp>
        <p:nvSpPr>
          <p:cNvPr id="4" name="Platshållare för datum 3"/>
          <p:cNvSpPr>
            <a:spLocks noGrp="1"/>
          </p:cNvSpPr>
          <p:nvPr>
            <p:ph type="dt" sz="half" idx="4294967295"/>
          </p:nvPr>
        </p:nvSpPr>
        <p:spPr>
          <a:xfrm>
            <a:off x="0" y="6356350"/>
            <a:ext cx="1800225" cy="323850"/>
          </a:xfrm>
        </p:spPr>
        <p:txBody>
          <a:bodyPr/>
          <a:lstStyle/>
          <a:p>
            <a:r>
              <a:rPr lang="sv-SE"/>
              <a:t>Region Halland  │</a:t>
            </a:r>
          </a:p>
        </p:txBody>
      </p:sp>
      <p:sp>
        <p:nvSpPr>
          <p:cNvPr id="5" name="Platshållare för sidfot 4"/>
          <p:cNvSpPr>
            <a:spLocks noGrp="1"/>
          </p:cNvSpPr>
          <p:nvPr>
            <p:ph type="ftr" sz="quarter" idx="4294967295"/>
          </p:nvPr>
        </p:nvSpPr>
        <p:spPr>
          <a:xfrm>
            <a:off x="0" y="6356350"/>
            <a:ext cx="4114800" cy="323850"/>
          </a:xfrm>
        </p:spPr>
        <p:txBody>
          <a:bodyPr/>
          <a:lstStyle/>
          <a:p>
            <a:r>
              <a:rPr lang="sv-SE"/>
              <a:t>Halland – Bästa livsplatsen</a:t>
            </a:r>
          </a:p>
        </p:txBody>
      </p:sp>
      <p:sp>
        <p:nvSpPr>
          <p:cNvPr id="6" name="Platshållare för bildnummer 5"/>
          <p:cNvSpPr>
            <a:spLocks noGrp="1"/>
          </p:cNvSpPr>
          <p:nvPr>
            <p:ph type="sldNum" sz="quarter" idx="4294967295"/>
          </p:nvPr>
        </p:nvSpPr>
        <p:spPr>
          <a:xfrm>
            <a:off x="8077200" y="6356350"/>
            <a:ext cx="4114800" cy="323850"/>
          </a:xfrm>
        </p:spPr>
        <p:txBody>
          <a:bodyPr/>
          <a:lstStyle/>
          <a:p>
            <a:fld id="{E8645303-2AAE-45D1-913A-B06AE6474513}" type="slidenum">
              <a:rPr lang="sv-SE" smtClean="0"/>
              <a:t>1</a:t>
            </a:fld>
            <a:endParaRPr lang="sv-SE"/>
          </a:p>
        </p:txBody>
      </p:sp>
    </p:spTree>
    <p:extLst>
      <p:ext uri="{BB962C8B-B14F-4D97-AF65-F5344CB8AC3E}">
        <p14:creationId xmlns:p14="http://schemas.microsoft.com/office/powerpoint/2010/main" val="1659498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4F41140-3D1D-2E95-D009-A04EB60EDB65}"/>
              </a:ext>
            </a:extLst>
          </p:cNvPr>
          <p:cNvSpPr>
            <a:spLocks noGrp="1"/>
          </p:cNvSpPr>
          <p:nvPr>
            <p:ph type="title"/>
          </p:nvPr>
        </p:nvSpPr>
        <p:spPr/>
        <p:txBody>
          <a:bodyPr/>
          <a:lstStyle/>
          <a:p>
            <a:r>
              <a:rPr lang="sv-SE" dirty="0">
                <a:cs typeface="Arial"/>
              </a:rPr>
              <a:t>Mat och näring</a:t>
            </a:r>
            <a:endParaRPr lang="sv-SE" dirty="0"/>
          </a:p>
        </p:txBody>
      </p:sp>
    </p:spTree>
    <p:extLst>
      <p:ext uri="{BB962C8B-B14F-4D97-AF65-F5344CB8AC3E}">
        <p14:creationId xmlns:p14="http://schemas.microsoft.com/office/powerpoint/2010/main" val="671093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1AF3B1C-B6E5-074B-D257-CF7B3A954119}"/>
              </a:ext>
            </a:extLst>
          </p:cNvPr>
          <p:cNvSpPr>
            <a:spLocks noGrp="1"/>
          </p:cNvSpPr>
          <p:nvPr>
            <p:ph type="title"/>
          </p:nvPr>
        </p:nvSpPr>
        <p:spPr/>
        <p:txBody>
          <a:bodyPr/>
          <a:lstStyle/>
          <a:p>
            <a:br>
              <a:rPr lang="sv-SE" sz="3600" dirty="0">
                <a:latin typeface="Arial" panose="020B0604020202020204" pitchFamily="34" charset="0"/>
                <a:cs typeface="Arial" panose="020B0604020202020204" pitchFamily="34" charset="0"/>
              </a:rPr>
            </a:br>
            <a:r>
              <a:rPr lang="sv-SE" sz="3600" dirty="0">
                <a:latin typeface="Arial" panose="020B0604020202020204" pitchFamily="34" charset="0"/>
                <a:cs typeface="Arial" panose="020B0604020202020204" pitchFamily="34" charset="0"/>
              </a:rPr>
              <a:t>Matvanor</a:t>
            </a:r>
            <a:br>
              <a:rPr lang="sv-SE" sz="3600" dirty="0">
                <a:latin typeface="Arial" panose="020B0604020202020204" pitchFamily="34" charset="0"/>
                <a:cs typeface="Arial" panose="020B0604020202020204" pitchFamily="34" charset="0"/>
              </a:rPr>
            </a:br>
            <a:endParaRPr lang="sv-SE" dirty="0"/>
          </a:p>
        </p:txBody>
      </p:sp>
      <p:sp>
        <p:nvSpPr>
          <p:cNvPr id="3" name="Platshållare för innehåll 2">
            <a:extLst>
              <a:ext uri="{FF2B5EF4-FFF2-40B4-BE49-F238E27FC236}">
                <a16:creationId xmlns:a16="http://schemas.microsoft.com/office/drawing/2014/main" id="{3F243ECC-78C9-A8CE-F50D-83EC652DC6BF}"/>
              </a:ext>
            </a:extLst>
          </p:cNvPr>
          <p:cNvSpPr>
            <a:spLocks noGrp="1"/>
          </p:cNvSpPr>
          <p:nvPr>
            <p:ph sz="quarter" idx="13"/>
          </p:nvPr>
        </p:nvSpPr>
        <p:spPr>
          <a:xfrm>
            <a:off x="629275" y="1401288"/>
            <a:ext cx="5778395" cy="4535488"/>
          </a:xfrm>
        </p:spPr>
        <p:txBody>
          <a:bodyPr vert="horz" lIns="0" tIns="0" rIns="0" bIns="0" rtlCol="0" anchor="t">
            <a:noAutofit/>
          </a:bodyPr>
          <a:lstStyle/>
          <a:p>
            <a:pPr marL="287655" indent="-287655"/>
            <a:r>
              <a:rPr lang="sv-SE" dirty="0">
                <a:solidFill>
                  <a:srgbClr val="2D2829"/>
                </a:solidFill>
                <a:latin typeface="+mj-lt"/>
                <a:cs typeface="Arial"/>
              </a:rPr>
              <a:t>Viktigt med bra matvanor, regelbundna måltider</a:t>
            </a:r>
            <a:endParaRPr lang="en-US"/>
          </a:p>
          <a:p>
            <a:pPr marL="287655" indent="-287655"/>
            <a:r>
              <a:rPr lang="sv-SE" dirty="0">
                <a:solidFill>
                  <a:srgbClr val="2D2829"/>
                </a:solidFill>
                <a:latin typeface="+mj-lt"/>
                <a:cs typeface="Arial"/>
              </a:rPr>
              <a:t>Barnet kan dricka ur en mugg, sluta med nappflaskan</a:t>
            </a:r>
            <a:endParaRPr lang="sv-SE" dirty="0">
              <a:latin typeface="+mj-lt"/>
              <a:cs typeface="Arial" panose="020B0604020202020204"/>
            </a:endParaRPr>
          </a:p>
          <a:p>
            <a:pPr marL="287655" indent="-287655"/>
            <a:r>
              <a:rPr lang="sv-SE" dirty="0">
                <a:solidFill>
                  <a:srgbClr val="2D2829"/>
                </a:solidFill>
                <a:latin typeface="+mj-lt"/>
                <a:cs typeface="Arial"/>
              </a:rPr>
              <a:t>Nattmål – barn i den här åldern behöver inga nattmål</a:t>
            </a:r>
            <a:endParaRPr lang="sv-SE" dirty="0">
              <a:solidFill>
                <a:srgbClr val="2D2829"/>
              </a:solidFill>
              <a:latin typeface="+mj-lt"/>
              <a:cs typeface="Arial" panose="020B0604020202020204" pitchFamily="34" charset="0"/>
            </a:endParaRPr>
          </a:p>
          <a:p>
            <a:pPr marL="287655" indent="-287655"/>
            <a:r>
              <a:rPr lang="sv-SE" dirty="0">
                <a:solidFill>
                  <a:srgbClr val="2D2829"/>
                </a:solidFill>
                <a:latin typeface="+mj-lt"/>
                <a:cs typeface="Arial"/>
              </a:rPr>
              <a:t>D-vitamindroppar – fortsätt använd fram till</a:t>
            </a:r>
            <a:br>
              <a:rPr lang="sv-SE" dirty="0">
                <a:solidFill>
                  <a:srgbClr val="2D2829"/>
                </a:solidFill>
                <a:latin typeface="+mj-lt"/>
                <a:cs typeface="Arial"/>
              </a:rPr>
            </a:br>
            <a:r>
              <a:rPr lang="sv-SE" dirty="0">
                <a:solidFill>
                  <a:srgbClr val="2D2829"/>
                </a:solidFill>
                <a:latin typeface="+mj-lt"/>
                <a:cs typeface="Arial"/>
              </a:rPr>
              <a:t>2 år</a:t>
            </a:r>
            <a:endParaRPr lang="sv-SE" dirty="0">
              <a:solidFill>
                <a:srgbClr val="2D2829"/>
              </a:solidFill>
              <a:latin typeface="+mj-lt"/>
              <a:cs typeface="Arial" panose="020B0604020202020204" pitchFamily="34" charset="0"/>
            </a:endParaRPr>
          </a:p>
          <a:p>
            <a:pPr marL="287655" indent="-287655"/>
            <a:r>
              <a:rPr lang="sv-SE" dirty="0">
                <a:solidFill>
                  <a:srgbClr val="2D2829"/>
                </a:solidFill>
                <a:latin typeface="+mj-lt"/>
                <a:cs typeface="Arial"/>
              </a:rPr>
              <a:t>Undvik sötade drycker, godis, bullar, kakor med mera</a:t>
            </a:r>
          </a:p>
          <a:p>
            <a:pPr marL="287655" indent="-287655"/>
            <a:r>
              <a:rPr lang="sv-SE" dirty="0">
                <a:solidFill>
                  <a:srgbClr val="2D2829"/>
                </a:solidFill>
                <a:latin typeface="+mj-lt"/>
                <a:cs typeface="Arial"/>
              </a:rPr>
              <a:t>Erbjud greppvänliga fruktbitar och grönsaker, undvik "klämmisar"</a:t>
            </a:r>
          </a:p>
          <a:p>
            <a:pPr marL="342900" indent="-342900">
              <a:buChar char="•"/>
            </a:pPr>
            <a:endParaRPr lang="sv-SE" dirty="0">
              <a:solidFill>
                <a:srgbClr val="2D2829"/>
              </a:solidFill>
              <a:cs typeface="Arial"/>
            </a:endParaRPr>
          </a:p>
          <a:p>
            <a:pPr marL="342900" indent="-342900">
              <a:buChar char="•"/>
            </a:pPr>
            <a:endParaRPr lang="sv-SE" dirty="0">
              <a:solidFill>
                <a:srgbClr val="2D2829"/>
              </a:solidFill>
              <a:highlight>
                <a:srgbClr val="FFFF00"/>
              </a:highlight>
              <a:cs typeface="Arial" panose="020B0604020202020204"/>
            </a:endParaRPr>
          </a:p>
          <a:p>
            <a:pPr marL="287655" indent="-287655"/>
            <a:endParaRPr lang="sv-SE" dirty="0">
              <a:cs typeface="Arial" panose="020B0604020202020204"/>
            </a:endParaRPr>
          </a:p>
        </p:txBody>
      </p:sp>
      <p:sp>
        <p:nvSpPr>
          <p:cNvPr id="4" name="Platshållare för datum 3">
            <a:extLst>
              <a:ext uri="{FF2B5EF4-FFF2-40B4-BE49-F238E27FC236}">
                <a16:creationId xmlns:a16="http://schemas.microsoft.com/office/drawing/2014/main" id="{F24F4B17-A736-FD91-B0E1-6D66D9BDB47D}"/>
              </a:ext>
            </a:extLst>
          </p:cNvPr>
          <p:cNvSpPr>
            <a:spLocks noGrp="1"/>
          </p:cNvSpPr>
          <p:nvPr>
            <p:ph type="dt" sz="half" idx="14"/>
          </p:nvPr>
        </p:nvSpPr>
        <p:spPr/>
        <p:txBody>
          <a:bodyPr/>
          <a:lstStyle/>
          <a:p>
            <a:r>
              <a:rPr lang="sv-SE" dirty="0"/>
              <a:t>Region Halland  │</a:t>
            </a:r>
          </a:p>
        </p:txBody>
      </p:sp>
      <p:sp>
        <p:nvSpPr>
          <p:cNvPr id="5" name="Platshållare för sidfot 4">
            <a:extLst>
              <a:ext uri="{FF2B5EF4-FFF2-40B4-BE49-F238E27FC236}">
                <a16:creationId xmlns:a16="http://schemas.microsoft.com/office/drawing/2014/main" id="{F6AFC057-F754-518C-F8FB-8ED4D685F0C9}"/>
              </a:ext>
            </a:extLst>
          </p:cNvPr>
          <p:cNvSpPr>
            <a:spLocks noGrp="1"/>
          </p:cNvSpPr>
          <p:nvPr>
            <p:ph type="ftr" sz="quarter" idx="15"/>
          </p:nvPr>
        </p:nvSpPr>
        <p:spPr/>
        <p:txBody>
          <a:bodyPr/>
          <a:lstStyle/>
          <a:p>
            <a:r>
              <a:rPr lang="sv-SE" sz="1200" b="1" i="0" u="none" strike="noStrike" dirty="0">
                <a:solidFill>
                  <a:schemeClr val="bg1"/>
                </a:solidFill>
                <a:effectLst/>
                <a:latin typeface="Arial" panose="020B0604020202020204" pitchFamily="34" charset="0"/>
              </a:rPr>
              <a:t>Träff 9 (Barnet vid 10-11 månaders ålder)</a:t>
            </a:r>
          </a:p>
        </p:txBody>
      </p:sp>
      <p:sp>
        <p:nvSpPr>
          <p:cNvPr id="6" name="Platshållare för bildnummer 5">
            <a:extLst>
              <a:ext uri="{FF2B5EF4-FFF2-40B4-BE49-F238E27FC236}">
                <a16:creationId xmlns:a16="http://schemas.microsoft.com/office/drawing/2014/main" id="{0AD33437-D621-3D6B-9277-AF3A7555E3C4}"/>
              </a:ext>
            </a:extLst>
          </p:cNvPr>
          <p:cNvSpPr>
            <a:spLocks noGrp="1"/>
          </p:cNvSpPr>
          <p:nvPr>
            <p:ph type="sldNum" sz="quarter" idx="16"/>
          </p:nvPr>
        </p:nvSpPr>
        <p:spPr/>
        <p:txBody>
          <a:bodyPr/>
          <a:lstStyle/>
          <a:p>
            <a:fld id="{E8645303-2AAE-45D1-913A-B06AE6474513}" type="slidenum">
              <a:rPr lang="sv-SE" smtClean="0"/>
              <a:pPr/>
              <a:t>11</a:t>
            </a:fld>
            <a:endParaRPr lang="sv-SE" dirty="0"/>
          </a:p>
        </p:txBody>
      </p:sp>
      <p:pic>
        <p:nvPicPr>
          <p:cNvPr id="7" name="Platshållare för innehåll 5">
            <a:extLst>
              <a:ext uri="{FF2B5EF4-FFF2-40B4-BE49-F238E27FC236}">
                <a16:creationId xmlns:a16="http://schemas.microsoft.com/office/drawing/2014/main" id="{4E2BF091-A201-380E-C978-14DADD521F0E}"/>
              </a:ext>
            </a:extLst>
          </p:cNvPr>
          <p:cNvPicPr>
            <a:picLocks noChangeAspect="1"/>
          </p:cNvPicPr>
          <p:nvPr/>
        </p:nvPicPr>
        <p:blipFill rotWithShape="1">
          <a:blip r:embed="rId3"/>
          <a:srcRect r="16880" b="24224"/>
          <a:stretch/>
        </p:blipFill>
        <p:spPr>
          <a:xfrm>
            <a:off x="6813731" y="-28815"/>
            <a:ext cx="5378269" cy="6364941"/>
          </a:xfrm>
          <a:prstGeom prst="rect">
            <a:avLst/>
          </a:prstGeom>
        </p:spPr>
      </p:pic>
      <p:pic>
        <p:nvPicPr>
          <p:cNvPr id="9" name="Bildobjekt 8" descr="En bild som visar frukt, äpple, mat, illustration&#10;&#10;Automatiskt genererad beskrivning">
            <a:extLst>
              <a:ext uri="{FF2B5EF4-FFF2-40B4-BE49-F238E27FC236}">
                <a16:creationId xmlns:a16="http://schemas.microsoft.com/office/drawing/2014/main" id="{9A29DB23-023C-AA14-AECE-3A0E6C7C06DC}"/>
              </a:ext>
            </a:extLst>
          </p:cNvPr>
          <p:cNvPicPr>
            <a:picLocks noChangeAspect="1"/>
          </p:cNvPicPr>
          <p:nvPr/>
        </p:nvPicPr>
        <p:blipFill>
          <a:blip r:embed="rId4"/>
          <a:stretch>
            <a:fillRect/>
          </a:stretch>
        </p:blipFill>
        <p:spPr>
          <a:xfrm>
            <a:off x="6853329" y="2437313"/>
            <a:ext cx="5202801" cy="2808511"/>
          </a:xfrm>
          <a:prstGeom prst="rect">
            <a:avLst/>
          </a:prstGeom>
        </p:spPr>
      </p:pic>
    </p:spTree>
    <p:extLst>
      <p:ext uri="{BB962C8B-B14F-4D97-AF65-F5344CB8AC3E}">
        <p14:creationId xmlns:p14="http://schemas.microsoft.com/office/powerpoint/2010/main" val="378638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5E12297-81CD-B5ED-5CEA-20645EE07D24}"/>
              </a:ext>
            </a:extLst>
          </p:cNvPr>
          <p:cNvSpPr>
            <a:spLocks noGrp="1"/>
          </p:cNvSpPr>
          <p:nvPr>
            <p:ph type="title"/>
          </p:nvPr>
        </p:nvSpPr>
        <p:spPr/>
        <p:txBody>
          <a:bodyPr/>
          <a:lstStyle/>
          <a:p>
            <a:r>
              <a:rPr lang="sv-SE" dirty="0">
                <a:cs typeface="Arial"/>
              </a:rPr>
              <a:t>Barnsäkerhet</a:t>
            </a:r>
            <a:endParaRPr lang="sv-SE" dirty="0"/>
          </a:p>
        </p:txBody>
      </p:sp>
    </p:spTree>
    <p:extLst>
      <p:ext uri="{BB962C8B-B14F-4D97-AF65-F5344CB8AC3E}">
        <p14:creationId xmlns:p14="http://schemas.microsoft.com/office/powerpoint/2010/main" val="2962840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49E4FA7-A9FF-90D8-F127-8746A849DD4D}"/>
              </a:ext>
            </a:extLst>
          </p:cNvPr>
          <p:cNvSpPr>
            <a:spLocks noGrp="1"/>
          </p:cNvSpPr>
          <p:nvPr>
            <p:ph type="title"/>
          </p:nvPr>
        </p:nvSpPr>
        <p:spPr/>
        <p:txBody>
          <a:bodyPr/>
          <a:lstStyle/>
          <a:p>
            <a:r>
              <a:rPr lang="sv-SE" dirty="0">
                <a:latin typeface="Arial"/>
                <a:cs typeface="Arial"/>
              </a:rPr>
              <a:t>Barnsäkerhet och rörelse</a:t>
            </a:r>
          </a:p>
        </p:txBody>
      </p:sp>
      <p:sp>
        <p:nvSpPr>
          <p:cNvPr id="9" name="Platshållare för innehåll 2">
            <a:extLst>
              <a:ext uri="{FF2B5EF4-FFF2-40B4-BE49-F238E27FC236}">
                <a16:creationId xmlns:a16="http://schemas.microsoft.com/office/drawing/2014/main" id="{9CB0F06D-6E3D-5BF6-7DC5-0FE3C34987B9}"/>
              </a:ext>
            </a:extLst>
          </p:cNvPr>
          <p:cNvSpPr>
            <a:spLocks noGrp="1"/>
          </p:cNvSpPr>
          <p:nvPr>
            <p:ph sz="quarter" idx="13"/>
          </p:nvPr>
        </p:nvSpPr>
        <p:spPr>
          <a:xfrm>
            <a:off x="575275" y="1413288"/>
            <a:ext cx="6843521" cy="4535488"/>
          </a:xfrm>
        </p:spPr>
        <p:txBody>
          <a:bodyPr vert="horz" lIns="0" tIns="0" rIns="0" bIns="0" rtlCol="0" anchor="t">
            <a:noAutofit/>
          </a:bodyPr>
          <a:lstStyle/>
          <a:p>
            <a:pPr marL="0" indent="0">
              <a:buNone/>
            </a:pPr>
            <a:r>
              <a:rPr lang="sv-SE" dirty="0">
                <a:solidFill>
                  <a:srgbClr val="2D2829"/>
                </a:solidFill>
                <a:cs typeface="Arial"/>
              </a:rPr>
              <a:t>Barn i den här åldern blir alltmer självständiga och vill utforska omgivningen. Kanske tar barnet sitt första lite bredbenta och stela steg. Barnet utvecklar sin motorik och koordinationen förfinas.</a:t>
            </a:r>
            <a:br>
              <a:rPr lang="sv-SE" dirty="0">
                <a:solidFill>
                  <a:srgbClr val="2D2829"/>
                </a:solidFill>
                <a:cs typeface="Arial"/>
              </a:rPr>
            </a:br>
            <a:endParaRPr lang="en-US" dirty="0">
              <a:solidFill>
                <a:srgbClr val="2D2829"/>
              </a:solidFill>
              <a:cs typeface="Arial"/>
            </a:endParaRPr>
          </a:p>
          <a:p>
            <a:pPr marL="287655" indent="-287655"/>
            <a:r>
              <a:rPr lang="sv-SE" dirty="0">
                <a:solidFill>
                  <a:srgbClr val="2D2829"/>
                </a:solidFill>
                <a:cs typeface="Arial"/>
              </a:rPr>
              <a:t>Medicin </a:t>
            </a:r>
          </a:p>
          <a:p>
            <a:pPr marL="287655" indent="-287655"/>
            <a:r>
              <a:rPr lang="sv-SE" dirty="0">
                <a:solidFill>
                  <a:srgbClr val="2D2829"/>
                </a:solidFill>
                <a:cs typeface="Arial"/>
              </a:rPr>
              <a:t>Klorflaskan och WC-ankan vid toaletten</a:t>
            </a:r>
          </a:p>
          <a:p>
            <a:pPr marL="287655" indent="-287655"/>
            <a:r>
              <a:rPr lang="sv-SE" dirty="0">
                <a:solidFill>
                  <a:srgbClr val="2D2829"/>
                </a:solidFill>
                <a:cs typeface="Arial"/>
              </a:rPr>
              <a:t>Fallskador, trappor och öppna fönster</a:t>
            </a:r>
          </a:p>
          <a:p>
            <a:pPr marL="287655" indent="-287655"/>
            <a:r>
              <a:rPr lang="sv-SE" dirty="0">
                <a:solidFill>
                  <a:srgbClr val="2D2829"/>
                </a:solidFill>
                <a:cs typeface="Arial"/>
              </a:rPr>
              <a:t>Brännskador</a:t>
            </a:r>
          </a:p>
          <a:p>
            <a:pPr marL="287655" indent="-287655"/>
            <a:r>
              <a:rPr lang="sv-SE" dirty="0">
                <a:solidFill>
                  <a:srgbClr val="2D2829"/>
                </a:solidFill>
                <a:cs typeface="Arial"/>
              </a:rPr>
              <a:t>Cykelhjälm i cykelvagn och barnsadel</a:t>
            </a:r>
          </a:p>
          <a:p>
            <a:pPr marL="287655" indent="-287655"/>
            <a:r>
              <a:rPr lang="sv-SE" dirty="0">
                <a:solidFill>
                  <a:srgbClr val="2D2829"/>
                </a:solidFill>
                <a:cs typeface="Arial"/>
              </a:rPr>
              <a:t>Babyskydd eller bilbarnstol</a:t>
            </a:r>
          </a:p>
          <a:p>
            <a:pPr marL="342900" indent="-342900">
              <a:buFont typeface="Arial,Sans-Serif" panose="020B0604020202020204" pitchFamily="34" charset="0"/>
              <a:buChar char="•"/>
            </a:pPr>
            <a:endParaRPr lang="sv-SE" dirty="0">
              <a:solidFill>
                <a:srgbClr val="2D2829"/>
              </a:solidFill>
              <a:cs typeface="Arial"/>
            </a:endParaRPr>
          </a:p>
          <a:p>
            <a:pPr marL="342900" indent="-342900">
              <a:buFont typeface="Arial,Sans-Serif" panose="020B0604020202020204" pitchFamily="34" charset="0"/>
              <a:buChar char="•"/>
            </a:pPr>
            <a:endParaRPr lang="sv-SE" dirty="0">
              <a:solidFill>
                <a:srgbClr val="2D2829"/>
              </a:solidFill>
              <a:cs typeface="Arial"/>
            </a:endParaRPr>
          </a:p>
          <a:p>
            <a:pPr marL="342900" indent="-342900">
              <a:buChar char="•"/>
            </a:pPr>
            <a:endParaRPr lang="sv-SE" dirty="0">
              <a:solidFill>
                <a:srgbClr val="2D2829"/>
              </a:solidFill>
              <a:cs typeface="Arial"/>
            </a:endParaRPr>
          </a:p>
          <a:p>
            <a:pPr marL="342900" indent="-342900">
              <a:buChar char="•"/>
            </a:pPr>
            <a:endParaRPr lang="sv-SE" dirty="0">
              <a:solidFill>
                <a:srgbClr val="2D2829"/>
              </a:solidFill>
              <a:cs typeface="Arial"/>
            </a:endParaRPr>
          </a:p>
          <a:p>
            <a:pPr marL="287655" indent="-287655"/>
            <a:endParaRPr lang="sv-SE" dirty="0">
              <a:solidFill>
                <a:srgbClr val="000000"/>
              </a:solidFill>
              <a:cs typeface="Arial" panose="020B0604020202020204"/>
            </a:endParaRPr>
          </a:p>
        </p:txBody>
      </p:sp>
      <p:sp>
        <p:nvSpPr>
          <p:cNvPr id="4" name="Platshållare för datum 3">
            <a:extLst>
              <a:ext uri="{FF2B5EF4-FFF2-40B4-BE49-F238E27FC236}">
                <a16:creationId xmlns:a16="http://schemas.microsoft.com/office/drawing/2014/main" id="{30F82EF3-7FEB-9457-50F3-08FE37BB736B}"/>
              </a:ext>
            </a:extLst>
          </p:cNvPr>
          <p:cNvSpPr>
            <a:spLocks noGrp="1"/>
          </p:cNvSpPr>
          <p:nvPr>
            <p:ph type="dt" sz="half" idx="14"/>
          </p:nvPr>
        </p:nvSpPr>
        <p:spPr/>
        <p:txBody>
          <a:bodyPr/>
          <a:lstStyle/>
          <a:p>
            <a:r>
              <a:rPr lang="sv-SE" dirty="0"/>
              <a:t>Region Halland  │</a:t>
            </a:r>
          </a:p>
        </p:txBody>
      </p:sp>
      <p:sp>
        <p:nvSpPr>
          <p:cNvPr id="5" name="Platshållare för sidfot 4">
            <a:extLst>
              <a:ext uri="{FF2B5EF4-FFF2-40B4-BE49-F238E27FC236}">
                <a16:creationId xmlns:a16="http://schemas.microsoft.com/office/drawing/2014/main" id="{F789B5BB-A77A-E750-9662-D4E3B8C29E8F}"/>
              </a:ext>
            </a:extLst>
          </p:cNvPr>
          <p:cNvSpPr>
            <a:spLocks noGrp="1"/>
          </p:cNvSpPr>
          <p:nvPr>
            <p:ph type="ftr" sz="quarter" idx="15"/>
          </p:nvPr>
        </p:nvSpPr>
        <p:spPr/>
        <p:txBody>
          <a:bodyPr/>
          <a:lstStyle/>
          <a:p>
            <a:r>
              <a:rPr lang="sv-SE" sz="1200" b="1" i="0" u="none" strike="noStrike" dirty="0">
                <a:solidFill>
                  <a:schemeClr val="bg1"/>
                </a:solidFill>
                <a:effectLst/>
                <a:latin typeface="Arial" panose="020B0604020202020204" pitchFamily="34" charset="0"/>
              </a:rPr>
              <a:t>Träff 9 (Barnet vid 10-11 månaders ålder)</a:t>
            </a:r>
          </a:p>
        </p:txBody>
      </p:sp>
      <p:sp>
        <p:nvSpPr>
          <p:cNvPr id="6" name="Platshållare för bildnummer 5">
            <a:extLst>
              <a:ext uri="{FF2B5EF4-FFF2-40B4-BE49-F238E27FC236}">
                <a16:creationId xmlns:a16="http://schemas.microsoft.com/office/drawing/2014/main" id="{E46E8E7B-C97C-ECC1-840F-A05FA35100CF}"/>
              </a:ext>
            </a:extLst>
          </p:cNvPr>
          <p:cNvSpPr>
            <a:spLocks noGrp="1"/>
          </p:cNvSpPr>
          <p:nvPr>
            <p:ph type="sldNum" sz="quarter" idx="16"/>
          </p:nvPr>
        </p:nvSpPr>
        <p:spPr/>
        <p:txBody>
          <a:bodyPr/>
          <a:lstStyle/>
          <a:p>
            <a:fld id="{E8645303-2AAE-45D1-913A-B06AE6474513}" type="slidenum">
              <a:rPr lang="sv-SE" smtClean="0"/>
              <a:pPr/>
              <a:t>13</a:t>
            </a:fld>
            <a:endParaRPr lang="sv-SE" dirty="0"/>
          </a:p>
        </p:txBody>
      </p:sp>
      <p:pic>
        <p:nvPicPr>
          <p:cNvPr id="7" name="Platshållare för innehåll 5">
            <a:extLst>
              <a:ext uri="{FF2B5EF4-FFF2-40B4-BE49-F238E27FC236}">
                <a16:creationId xmlns:a16="http://schemas.microsoft.com/office/drawing/2014/main" id="{2ACEE2D6-402D-EF15-C453-96A1646CB451}"/>
              </a:ext>
            </a:extLst>
          </p:cNvPr>
          <p:cNvPicPr>
            <a:picLocks noChangeAspect="1"/>
          </p:cNvPicPr>
          <p:nvPr/>
        </p:nvPicPr>
        <p:blipFill rotWithShape="1">
          <a:blip r:embed="rId3"/>
          <a:srcRect r="16880" b="24224"/>
          <a:stretch/>
        </p:blipFill>
        <p:spPr>
          <a:xfrm>
            <a:off x="7410450" y="0"/>
            <a:ext cx="4781551" cy="6344065"/>
          </a:xfrm>
          <a:prstGeom prst="rect">
            <a:avLst/>
          </a:prstGeom>
        </p:spPr>
      </p:pic>
      <p:pic>
        <p:nvPicPr>
          <p:cNvPr id="12" name="Bildobjekt 11" descr="En bild som visar diagram&#10;&#10;Automatiskt genererad beskrivning">
            <a:extLst>
              <a:ext uri="{FF2B5EF4-FFF2-40B4-BE49-F238E27FC236}">
                <a16:creationId xmlns:a16="http://schemas.microsoft.com/office/drawing/2014/main" id="{28538881-90CE-9C1E-DE8E-EA97F70C91DA}"/>
              </a:ext>
            </a:extLst>
          </p:cNvPr>
          <p:cNvPicPr>
            <a:picLocks noChangeAspect="1"/>
          </p:cNvPicPr>
          <p:nvPr/>
        </p:nvPicPr>
        <p:blipFill>
          <a:blip r:embed="rId4"/>
          <a:stretch>
            <a:fillRect/>
          </a:stretch>
        </p:blipFill>
        <p:spPr>
          <a:xfrm>
            <a:off x="7258566" y="878150"/>
            <a:ext cx="4787383" cy="4797313"/>
          </a:xfrm>
          <a:prstGeom prst="rect">
            <a:avLst/>
          </a:prstGeom>
        </p:spPr>
      </p:pic>
      <p:sp>
        <p:nvSpPr>
          <p:cNvPr id="3" name="Platshållare för innehåll 2">
            <a:extLst>
              <a:ext uri="{FF2B5EF4-FFF2-40B4-BE49-F238E27FC236}">
                <a16:creationId xmlns:a16="http://schemas.microsoft.com/office/drawing/2014/main" id="{511538FA-8DF2-FF69-F035-15BD781E80BF}"/>
              </a:ext>
            </a:extLst>
          </p:cNvPr>
          <p:cNvSpPr>
            <a:spLocks noGrp="1"/>
          </p:cNvSpPr>
          <p:nvPr/>
        </p:nvSpPr>
        <p:spPr>
          <a:xfrm>
            <a:off x="803275" y="1665288"/>
            <a:ext cx="5292725" cy="4535488"/>
          </a:xfrm>
          <a:prstGeom prst="rect">
            <a:avLst/>
          </a:prstGeom>
        </p:spPr>
        <p:txBody>
          <a:bodyPr vert="horz" lIns="0" tIns="0" rIns="0" bIns="0" rtlCol="0" anchor="t">
            <a:noAutofit/>
          </a:bodyPr>
          <a:lstStyle>
            <a:lvl1pPr marL="288000" indent="-288000" algn="l" defTabSz="914400" rtl="0" eaLnBrk="1" latinLnBrk="0" hangingPunct="1">
              <a:lnSpc>
                <a:spcPct val="100000"/>
              </a:lnSpc>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504000" indent="-288000" algn="l" defTabSz="914400" rtl="0" eaLnBrk="1" latinLnBrk="0" hangingPunct="1">
              <a:lnSpc>
                <a:spcPct val="100000"/>
              </a:lnSpc>
              <a:spcBef>
                <a:spcPts val="6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756000" indent="-288000" algn="l" defTabSz="914400" rtl="0" eaLnBrk="1" latinLnBrk="0" hangingPunct="1">
              <a:lnSpc>
                <a:spcPct val="100000"/>
              </a:lnSpc>
              <a:spcBef>
                <a:spcPts val="6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972000" indent="-2880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1188000" indent="-2880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1440000" indent="-2880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1656000" indent="-2880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1872000" indent="-2880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2124000" indent="-2880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endParaRPr lang="sv-SE" dirty="0">
              <a:solidFill>
                <a:srgbClr val="2D2829"/>
              </a:solidFill>
              <a:cs typeface="Arial"/>
            </a:endParaRPr>
          </a:p>
          <a:p>
            <a:pPr marL="287655" indent="-287655"/>
            <a:endParaRPr lang="sv-SE" dirty="0">
              <a:cs typeface="Arial" panose="020B0604020202020204"/>
            </a:endParaRPr>
          </a:p>
        </p:txBody>
      </p:sp>
    </p:spTree>
    <p:extLst>
      <p:ext uri="{BB962C8B-B14F-4D97-AF65-F5344CB8AC3E}">
        <p14:creationId xmlns:p14="http://schemas.microsoft.com/office/powerpoint/2010/main" val="3355886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5272795-F6DB-2F13-B617-9932739D5825}"/>
              </a:ext>
            </a:extLst>
          </p:cNvPr>
          <p:cNvSpPr>
            <a:spLocks noGrp="1"/>
          </p:cNvSpPr>
          <p:nvPr>
            <p:ph type="title"/>
          </p:nvPr>
        </p:nvSpPr>
        <p:spPr/>
        <p:txBody>
          <a:bodyPr/>
          <a:lstStyle/>
          <a:p>
            <a:r>
              <a:rPr lang="sv-SE" dirty="0">
                <a:cs typeface="Arial"/>
              </a:rPr>
              <a:t>Vardagsliv</a:t>
            </a:r>
            <a:endParaRPr lang="sv-SE" dirty="0"/>
          </a:p>
        </p:txBody>
      </p:sp>
    </p:spTree>
    <p:extLst>
      <p:ext uri="{BB962C8B-B14F-4D97-AF65-F5344CB8AC3E}">
        <p14:creationId xmlns:p14="http://schemas.microsoft.com/office/powerpoint/2010/main" val="626534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1CB5D97-E1A8-5E80-5B50-690E21BFCD08}"/>
              </a:ext>
            </a:extLst>
          </p:cNvPr>
          <p:cNvSpPr>
            <a:spLocks noGrp="1"/>
          </p:cNvSpPr>
          <p:nvPr>
            <p:ph type="title"/>
          </p:nvPr>
        </p:nvSpPr>
        <p:spPr/>
        <p:txBody>
          <a:bodyPr/>
          <a:lstStyle/>
          <a:p>
            <a:br>
              <a:rPr lang="sv-SE" sz="3600" dirty="0">
                <a:latin typeface="Arial" panose="020B0604020202020204" pitchFamily="34" charset="0"/>
                <a:cs typeface="Arial" panose="020B0604020202020204" pitchFamily="34" charset="0"/>
              </a:rPr>
            </a:br>
            <a:r>
              <a:rPr lang="sv-SE" sz="3600" dirty="0">
                <a:latin typeface="Arial" panose="020B0604020202020204" pitchFamily="34" charset="0"/>
                <a:cs typeface="Arial" panose="020B0604020202020204" pitchFamily="34" charset="0"/>
              </a:rPr>
              <a:t>Syskon</a:t>
            </a:r>
            <a:br>
              <a:rPr lang="sv-SE" sz="3600" dirty="0">
                <a:latin typeface="Arial" panose="020B0604020202020204" pitchFamily="34" charset="0"/>
                <a:cs typeface="Arial" panose="020B0604020202020204" pitchFamily="34" charset="0"/>
              </a:rPr>
            </a:br>
            <a:endParaRPr lang="sv-SE" dirty="0"/>
          </a:p>
        </p:txBody>
      </p:sp>
      <p:sp>
        <p:nvSpPr>
          <p:cNvPr id="3" name="Platshållare för innehåll 2">
            <a:extLst>
              <a:ext uri="{FF2B5EF4-FFF2-40B4-BE49-F238E27FC236}">
                <a16:creationId xmlns:a16="http://schemas.microsoft.com/office/drawing/2014/main" id="{535CA29B-0293-79CC-D3F1-C1FF41CF5E49}"/>
              </a:ext>
            </a:extLst>
          </p:cNvPr>
          <p:cNvSpPr>
            <a:spLocks noGrp="1"/>
          </p:cNvSpPr>
          <p:nvPr>
            <p:ph sz="quarter" idx="13"/>
          </p:nvPr>
        </p:nvSpPr>
        <p:spPr/>
        <p:txBody>
          <a:bodyPr vert="horz" lIns="0" tIns="0" rIns="0" bIns="0" rtlCol="0" anchor="t">
            <a:noAutofit/>
          </a:bodyPr>
          <a:lstStyle/>
          <a:p>
            <a:r>
              <a:rPr lang="sv-SE" sz="2000" dirty="0">
                <a:solidFill>
                  <a:srgbClr val="2D2829"/>
                </a:solidFill>
                <a:latin typeface="Arial"/>
                <a:cs typeface="Arial"/>
              </a:rPr>
              <a:t>Att få första barnet jämfört med tvåan, trean...</a:t>
            </a:r>
          </a:p>
          <a:p>
            <a:r>
              <a:rPr lang="sv-SE" sz="2000" dirty="0">
                <a:solidFill>
                  <a:srgbClr val="2D2829"/>
                </a:solidFill>
                <a:latin typeface="Arial"/>
                <a:cs typeface="Arial"/>
              </a:rPr>
              <a:t>Syskonrelationer </a:t>
            </a:r>
          </a:p>
          <a:p>
            <a:r>
              <a:rPr lang="sv-SE" dirty="0">
                <a:solidFill>
                  <a:srgbClr val="2D2829"/>
                </a:solidFill>
                <a:latin typeface="Arial"/>
                <a:cs typeface="Arial"/>
              </a:rPr>
              <a:t>S</a:t>
            </a:r>
            <a:r>
              <a:rPr lang="sv-SE" sz="2000" dirty="0">
                <a:solidFill>
                  <a:srgbClr val="2D2829"/>
                </a:solidFill>
                <a:latin typeface="Arial"/>
                <a:cs typeface="Arial"/>
              </a:rPr>
              <a:t>yskonbråk</a:t>
            </a:r>
          </a:p>
          <a:p>
            <a:r>
              <a:rPr lang="sv-SE" sz="2000" dirty="0">
                <a:solidFill>
                  <a:srgbClr val="2D2829"/>
                </a:solidFill>
                <a:latin typeface="Arial"/>
                <a:cs typeface="Arial"/>
              </a:rPr>
              <a:t>Tjuvnyp, bett, bråk</a:t>
            </a:r>
            <a:endParaRPr lang="sv-SE" sz="2000" dirty="0">
              <a:solidFill>
                <a:srgbClr val="2D2829"/>
              </a:solidFill>
              <a:effectLst/>
              <a:latin typeface="Arial"/>
              <a:cs typeface="Arial"/>
            </a:endParaRPr>
          </a:p>
          <a:p>
            <a:pPr marL="342900" indent="-342900">
              <a:buChar char="•"/>
            </a:pPr>
            <a:endParaRPr lang="sv-SE" dirty="0">
              <a:solidFill>
                <a:srgbClr val="2D2829"/>
              </a:solidFill>
              <a:cs typeface="Arial"/>
            </a:endParaRPr>
          </a:p>
          <a:p>
            <a:pPr marL="342900" indent="-342900">
              <a:buChar char="•"/>
            </a:pPr>
            <a:endParaRPr lang="sv-SE" dirty="0">
              <a:solidFill>
                <a:srgbClr val="2D2829"/>
              </a:solidFill>
              <a:cs typeface="Arial"/>
            </a:endParaRPr>
          </a:p>
          <a:p>
            <a:pPr marL="342900" indent="-342900">
              <a:buChar char="•"/>
            </a:pPr>
            <a:endParaRPr lang="sv-SE" dirty="0">
              <a:solidFill>
                <a:srgbClr val="2D2829"/>
              </a:solidFill>
              <a:highlight>
                <a:srgbClr val="FFFF00"/>
              </a:highlight>
              <a:cs typeface="Arial" panose="020B0604020202020204"/>
            </a:endParaRPr>
          </a:p>
          <a:p>
            <a:pPr marL="287655" indent="-287655"/>
            <a:endParaRPr lang="sv-SE" dirty="0">
              <a:cs typeface="Arial" panose="020B0604020202020204"/>
            </a:endParaRPr>
          </a:p>
        </p:txBody>
      </p:sp>
      <p:sp>
        <p:nvSpPr>
          <p:cNvPr id="4" name="Platshållare för datum 3">
            <a:extLst>
              <a:ext uri="{FF2B5EF4-FFF2-40B4-BE49-F238E27FC236}">
                <a16:creationId xmlns:a16="http://schemas.microsoft.com/office/drawing/2014/main" id="{EB9B3170-BA24-7027-5C06-09E72BF163A3}"/>
              </a:ext>
            </a:extLst>
          </p:cNvPr>
          <p:cNvSpPr>
            <a:spLocks noGrp="1"/>
          </p:cNvSpPr>
          <p:nvPr>
            <p:ph type="dt" sz="half" idx="14"/>
          </p:nvPr>
        </p:nvSpPr>
        <p:spPr/>
        <p:txBody>
          <a:bodyPr/>
          <a:lstStyle/>
          <a:p>
            <a:r>
              <a:rPr lang="sv-SE" dirty="0"/>
              <a:t>Region Halland  │</a:t>
            </a:r>
          </a:p>
        </p:txBody>
      </p:sp>
      <p:sp>
        <p:nvSpPr>
          <p:cNvPr id="5" name="Platshållare för sidfot 4">
            <a:extLst>
              <a:ext uri="{FF2B5EF4-FFF2-40B4-BE49-F238E27FC236}">
                <a16:creationId xmlns:a16="http://schemas.microsoft.com/office/drawing/2014/main" id="{28E86E9E-D41B-140A-4488-A87DA25EF690}"/>
              </a:ext>
            </a:extLst>
          </p:cNvPr>
          <p:cNvSpPr>
            <a:spLocks noGrp="1"/>
          </p:cNvSpPr>
          <p:nvPr>
            <p:ph type="ftr" sz="quarter" idx="15"/>
          </p:nvPr>
        </p:nvSpPr>
        <p:spPr/>
        <p:txBody>
          <a:bodyPr/>
          <a:lstStyle/>
          <a:p>
            <a:r>
              <a:rPr lang="sv-SE" sz="1200" b="1" i="0" u="none" strike="noStrike" dirty="0">
                <a:solidFill>
                  <a:schemeClr val="bg1"/>
                </a:solidFill>
                <a:effectLst/>
                <a:latin typeface="Arial" panose="020B0604020202020204" pitchFamily="34" charset="0"/>
              </a:rPr>
              <a:t>Träff 9 (Barnet vid 10-11 månaders ålder)</a:t>
            </a:r>
          </a:p>
        </p:txBody>
      </p:sp>
      <p:sp>
        <p:nvSpPr>
          <p:cNvPr id="6" name="Platshållare för bildnummer 5">
            <a:extLst>
              <a:ext uri="{FF2B5EF4-FFF2-40B4-BE49-F238E27FC236}">
                <a16:creationId xmlns:a16="http://schemas.microsoft.com/office/drawing/2014/main" id="{D60E2962-7BAC-97DE-8981-6787B405C7AA}"/>
              </a:ext>
            </a:extLst>
          </p:cNvPr>
          <p:cNvSpPr>
            <a:spLocks noGrp="1"/>
          </p:cNvSpPr>
          <p:nvPr>
            <p:ph type="sldNum" sz="quarter" idx="16"/>
          </p:nvPr>
        </p:nvSpPr>
        <p:spPr/>
        <p:txBody>
          <a:bodyPr/>
          <a:lstStyle/>
          <a:p>
            <a:fld id="{E8645303-2AAE-45D1-913A-B06AE6474513}" type="slidenum">
              <a:rPr lang="sv-SE" smtClean="0"/>
              <a:pPr/>
              <a:t>15</a:t>
            </a:fld>
            <a:endParaRPr lang="sv-SE" dirty="0"/>
          </a:p>
        </p:txBody>
      </p:sp>
      <p:pic>
        <p:nvPicPr>
          <p:cNvPr id="7" name="Platshållare för innehåll 5">
            <a:extLst>
              <a:ext uri="{FF2B5EF4-FFF2-40B4-BE49-F238E27FC236}">
                <a16:creationId xmlns:a16="http://schemas.microsoft.com/office/drawing/2014/main" id="{CEDCED5C-DC96-4300-272F-1A5395A26A10}"/>
              </a:ext>
            </a:extLst>
          </p:cNvPr>
          <p:cNvPicPr>
            <a:picLocks noChangeAspect="1"/>
          </p:cNvPicPr>
          <p:nvPr/>
        </p:nvPicPr>
        <p:blipFill rotWithShape="1">
          <a:blip r:embed="rId3"/>
          <a:srcRect r="16880" b="24224"/>
          <a:stretch/>
        </p:blipFill>
        <p:spPr>
          <a:xfrm>
            <a:off x="6813731" y="-28815"/>
            <a:ext cx="5378269" cy="6364941"/>
          </a:xfrm>
          <a:prstGeom prst="rect">
            <a:avLst/>
          </a:prstGeom>
        </p:spPr>
      </p:pic>
      <p:pic>
        <p:nvPicPr>
          <p:cNvPr id="11" name="Bildobjekt 10" descr="En bild som visar text&#10;&#10;Automatiskt genererad beskrivning">
            <a:extLst>
              <a:ext uri="{FF2B5EF4-FFF2-40B4-BE49-F238E27FC236}">
                <a16:creationId xmlns:a16="http://schemas.microsoft.com/office/drawing/2014/main" id="{524C9476-DE39-CD04-679E-1E81BC1B80A1}"/>
              </a:ext>
            </a:extLst>
          </p:cNvPr>
          <p:cNvPicPr>
            <a:picLocks noChangeAspect="1"/>
          </p:cNvPicPr>
          <p:nvPr/>
        </p:nvPicPr>
        <p:blipFill>
          <a:blip r:embed="rId4"/>
          <a:stretch>
            <a:fillRect/>
          </a:stretch>
        </p:blipFill>
        <p:spPr>
          <a:xfrm>
            <a:off x="7126593" y="828681"/>
            <a:ext cx="4674882" cy="4669984"/>
          </a:xfrm>
          <a:prstGeom prst="rect">
            <a:avLst/>
          </a:prstGeom>
        </p:spPr>
      </p:pic>
    </p:spTree>
    <p:extLst>
      <p:ext uri="{BB962C8B-B14F-4D97-AF65-F5344CB8AC3E}">
        <p14:creationId xmlns:p14="http://schemas.microsoft.com/office/powerpoint/2010/main" val="1164680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8770E6-93F0-0833-92F8-5581910E8247}"/>
              </a:ext>
            </a:extLst>
          </p:cNvPr>
          <p:cNvSpPr>
            <a:spLocks noGrp="1"/>
          </p:cNvSpPr>
          <p:nvPr>
            <p:ph type="title"/>
          </p:nvPr>
        </p:nvSpPr>
        <p:spPr>
          <a:xfrm>
            <a:off x="750020" y="685854"/>
            <a:ext cx="10585449" cy="1296000"/>
          </a:xfrm>
        </p:spPr>
        <p:txBody>
          <a:bodyPr/>
          <a:lstStyle/>
          <a:p>
            <a:r>
              <a:rPr lang="sv-SE" sz="3600" dirty="0">
                <a:latin typeface="Arial"/>
                <a:cs typeface="Arial"/>
              </a:rPr>
              <a:t>Förskolan</a:t>
            </a:r>
            <a:r>
              <a:rPr lang="sv-SE" dirty="0">
                <a:latin typeface="Arial"/>
                <a:cs typeface="Arial"/>
              </a:rPr>
              <a:t> och </a:t>
            </a:r>
            <a:br>
              <a:rPr lang="sv-SE" dirty="0">
                <a:latin typeface="Arial"/>
                <a:cs typeface="Arial"/>
              </a:rPr>
            </a:br>
            <a:r>
              <a:rPr lang="sv-SE" dirty="0">
                <a:latin typeface="Arial"/>
                <a:cs typeface="Arial"/>
              </a:rPr>
              <a:t>familjedaghem</a:t>
            </a:r>
            <a:br>
              <a:rPr lang="sv-SE" sz="3600" dirty="0">
                <a:latin typeface="Arial" panose="020B0604020202020204" pitchFamily="34" charset="0"/>
                <a:cs typeface="Arial" panose="020B0604020202020204" pitchFamily="34" charset="0"/>
              </a:rPr>
            </a:br>
            <a:endParaRPr lang="sv-SE" dirty="0"/>
          </a:p>
        </p:txBody>
      </p:sp>
      <p:sp>
        <p:nvSpPr>
          <p:cNvPr id="3" name="Platshållare för innehåll 2">
            <a:extLst>
              <a:ext uri="{FF2B5EF4-FFF2-40B4-BE49-F238E27FC236}">
                <a16:creationId xmlns:a16="http://schemas.microsoft.com/office/drawing/2014/main" id="{F6495A0B-81A2-1141-7D38-E539855A8503}"/>
              </a:ext>
            </a:extLst>
          </p:cNvPr>
          <p:cNvSpPr>
            <a:spLocks noGrp="1"/>
          </p:cNvSpPr>
          <p:nvPr>
            <p:ph sz="quarter" idx="13"/>
          </p:nvPr>
        </p:nvSpPr>
        <p:spPr>
          <a:xfrm>
            <a:off x="553932" y="1777854"/>
            <a:ext cx="6138710" cy="4566802"/>
          </a:xfrm>
        </p:spPr>
        <p:txBody>
          <a:bodyPr vert="horz" lIns="0" tIns="0" rIns="0" bIns="0" rtlCol="0" anchor="t">
            <a:noAutofit/>
          </a:bodyPr>
          <a:lstStyle/>
          <a:p>
            <a:pPr marL="287655" indent="-287655"/>
            <a:r>
              <a:rPr lang="sv-SE" dirty="0">
                <a:solidFill>
                  <a:srgbClr val="2D2829"/>
                </a:solidFill>
                <a:latin typeface="Arial"/>
                <a:cs typeface="Arial"/>
              </a:rPr>
              <a:t>Vid 12 månaders ålder är det många som börjar </a:t>
            </a:r>
            <a:br>
              <a:rPr lang="sv-SE" dirty="0">
                <a:solidFill>
                  <a:srgbClr val="2D2829"/>
                </a:solidFill>
                <a:latin typeface="Arial"/>
                <a:cs typeface="Arial"/>
              </a:rPr>
            </a:br>
            <a:r>
              <a:rPr lang="sv-SE" dirty="0">
                <a:solidFill>
                  <a:srgbClr val="2D2829"/>
                </a:solidFill>
                <a:latin typeface="Arial"/>
                <a:cs typeface="Arial"/>
              </a:rPr>
              <a:t>på förskolan</a:t>
            </a:r>
            <a:endParaRPr lang="en-US" dirty="0">
              <a:solidFill>
                <a:srgbClr val="2D2829"/>
              </a:solidFill>
              <a:latin typeface="Arial"/>
              <a:cs typeface="Arial"/>
            </a:endParaRPr>
          </a:p>
          <a:p>
            <a:pPr marL="287655" indent="-287655"/>
            <a:r>
              <a:rPr lang="sv-SE" dirty="0">
                <a:solidFill>
                  <a:srgbClr val="2D2829"/>
                </a:solidFill>
                <a:latin typeface="Arial"/>
                <a:cs typeface="Arial"/>
              </a:rPr>
              <a:t>Antalet infektioner ökar hos barn när de börjar på förskolan</a:t>
            </a:r>
          </a:p>
          <a:p>
            <a:pPr marL="287655" indent="-287655"/>
            <a:r>
              <a:rPr lang="sv-SE" dirty="0">
                <a:solidFill>
                  <a:srgbClr val="2D2829"/>
                </a:solidFill>
                <a:latin typeface="Arial"/>
                <a:cs typeface="Arial"/>
              </a:rPr>
              <a:t>Inskolning och vistelsetider</a:t>
            </a:r>
            <a:endParaRPr lang="en-US" dirty="0">
              <a:solidFill>
                <a:srgbClr val="2D2829"/>
              </a:solidFill>
              <a:latin typeface="Arial"/>
              <a:cs typeface="Arial"/>
            </a:endParaRPr>
          </a:p>
          <a:p>
            <a:pPr marL="287655" indent="-287655"/>
            <a:r>
              <a:rPr lang="sv-SE" dirty="0">
                <a:solidFill>
                  <a:srgbClr val="2D2829"/>
                </a:solidFill>
                <a:latin typeface="Arial"/>
                <a:cs typeface="Arial"/>
              </a:rPr>
              <a:t>Ute mer än inne</a:t>
            </a:r>
            <a:endParaRPr lang="en-US" dirty="0">
              <a:solidFill>
                <a:srgbClr val="2D2829"/>
              </a:solidFill>
              <a:latin typeface="Arial"/>
              <a:cs typeface="Arial"/>
            </a:endParaRPr>
          </a:p>
          <a:p>
            <a:pPr marL="287655" indent="-287655">
              <a:buFont typeface="Arial" panose="020B0604020202020204" pitchFamily="34" charset="0"/>
              <a:buChar char="●"/>
            </a:pPr>
            <a:endParaRPr lang="sv-SE" dirty="0">
              <a:cs typeface="Arial" panose="020B0604020202020204"/>
            </a:endParaRPr>
          </a:p>
          <a:p>
            <a:pPr marL="287655" indent="-287655"/>
            <a:endParaRPr lang="sv-SE" dirty="0">
              <a:cs typeface="Arial" panose="020B0604020202020204"/>
            </a:endParaRPr>
          </a:p>
          <a:p>
            <a:pPr marL="287655" indent="-287655"/>
            <a:endParaRPr lang="sv-SE" dirty="0">
              <a:highlight>
                <a:srgbClr val="FFFF00"/>
              </a:highlight>
              <a:cs typeface="Arial" panose="020B0604020202020204"/>
            </a:endParaRPr>
          </a:p>
        </p:txBody>
      </p:sp>
      <p:sp>
        <p:nvSpPr>
          <p:cNvPr id="4" name="Platshållare för datum 3">
            <a:extLst>
              <a:ext uri="{FF2B5EF4-FFF2-40B4-BE49-F238E27FC236}">
                <a16:creationId xmlns:a16="http://schemas.microsoft.com/office/drawing/2014/main" id="{D6728B4F-7694-FD55-5D4E-64AA5C30003C}"/>
              </a:ext>
            </a:extLst>
          </p:cNvPr>
          <p:cNvSpPr>
            <a:spLocks noGrp="1"/>
          </p:cNvSpPr>
          <p:nvPr>
            <p:ph type="dt" sz="half" idx="14"/>
          </p:nvPr>
        </p:nvSpPr>
        <p:spPr/>
        <p:txBody>
          <a:bodyPr/>
          <a:lstStyle/>
          <a:p>
            <a:r>
              <a:rPr lang="sv-SE" dirty="0"/>
              <a:t>Region Halland  │</a:t>
            </a:r>
          </a:p>
        </p:txBody>
      </p:sp>
      <p:sp>
        <p:nvSpPr>
          <p:cNvPr id="5" name="Platshållare för sidfot 4">
            <a:extLst>
              <a:ext uri="{FF2B5EF4-FFF2-40B4-BE49-F238E27FC236}">
                <a16:creationId xmlns:a16="http://schemas.microsoft.com/office/drawing/2014/main" id="{5368BE7C-1F2E-8A9A-D395-A604B263156D}"/>
              </a:ext>
            </a:extLst>
          </p:cNvPr>
          <p:cNvSpPr>
            <a:spLocks noGrp="1"/>
          </p:cNvSpPr>
          <p:nvPr>
            <p:ph type="ftr" sz="quarter" idx="15"/>
          </p:nvPr>
        </p:nvSpPr>
        <p:spPr/>
        <p:txBody>
          <a:bodyPr/>
          <a:lstStyle/>
          <a:p>
            <a:r>
              <a:rPr lang="sv-SE" sz="1200" b="1" i="0" u="none" strike="noStrike" dirty="0">
                <a:solidFill>
                  <a:schemeClr val="bg1"/>
                </a:solidFill>
                <a:effectLst/>
                <a:latin typeface="Arial" panose="020B0604020202020204" pitchFamily="34" charset="0"/>
              </a:rPr>
              <a:t>Träff 9 (Barnet vid 10-11 månaders ålder)</a:t>
            </a:r>
          </a:p>
        </p:txBody>
      </p:sp>
      <p:sp>
        <p:nvSpPr>
          <p:cNvPr id="6" name="Platshållare för bildnummer 5">
            <a:extLst>
              <a:ext uri="{FF2B5EF4-FFF2-40B4-BE49-F238E27FC236}">
                <a16:creationId xmlns:a16="http://schemas.microsoft.com/office/drawing/2014/main" id="{39F805FA-B97D-F5DC-7261-53994B06E0D6}"/>
              </a:ext>
            </a:extLst>
          </p:cNvPr>
          <p:cNvSpPr>
            <a:spLocks noGrp="1"/>
          </p:cNvSpPr>
          <p:nvPr>
            <p:ph type="sldNum" sz="quarter" idx="16"/>
          </p:nvPr>
        </p:nvSpPr>
        <p:spPr/>
        <p:txBody>
          <a:bodyPr/>
          <a:lstStyle/>
          <a:p>
            <a:fld id="{E8645303-2AAE-45D1-913A-B06AE6474513}" type="slidenum">
              <a:rPr lang="sv-SE" smtClean="0"/>
              <a:pPr/>
              <a:t>16</a:t>
            </a:fld>
            <a:endParaRPr lang="sv-SE" dirty="0"/>
          </a:p>
        </p:txBody>
      </p:sp>
      <p:pic>
        <p:nvPicPr>
          <p:cNvPr id="7" name="Platshållare för innehåll 5">
            <a:extLst>
              <a:ext uri="{FF2B5EF4-FFF2-40B4-BE49-F238E27FC236}">
                <a16:creationId xmlns:a16="http://schemas.microsoft.com/office/drawing/2014/main" id="{7535B886-1D7B-0008-107F-247FC4495ADB}"/>
              </a:ext>
            </a:extLst>
          </p:cNvPr>
          <p:cNvPicPr>
            <a:picLocks noChangeAspect="1"/>
          </p:cNvPicPr>
          <p:nvPr/>
        </p:nvPicPr>
        <p:blipFill rotWithShape="1">
          <a:blip r:embed="rId3"/>
          <a:srcRect r="16880" b="24224"/>
          <a:stretch/>
        </p:blipFill>
        <p:spPr>
          <a:xfrm>
            <a:off x="6928553" y="2499"/>
            <a:ext cx="5263447" cy="6333627"/>
          </a:xfrm>
          <a:prstGeom prst="rect">
            <a:avLst/>
          </a:prstGeom>
        </p:spPr>
      </p:pic>
      <p:pic>
        <p:nvPicPr>
          <p:cNvPr id="9" name="Bildobjekt 8" descr="En bild som visar diagram&#10;&#10;Automatiskt genererad beskrivning">
            <a:extLst>
              <a:ext uri="{FF2B5EF4-FFF2-40B4-BE49-F238E27FC236}">
                <a16:creationId xmlns:a16="http://schemas.microsoft.com/office/drawing/2014/main" id="{F7DB617C-5994-5204-AC04-DEBAA3697826}"/>
              </a:ext>
            </a:extLst>
          </p:cNvPr>
          <p:cNvPicPr>
            <a:picLocks noChangeAspect="1"/>
          </p:cNvPicPr>
          <p:nvPr/>
        </p:nvPicPr>
        <p:blipFill rotWithShape="1">
          <a:blip r:embed="rId4"/>
          <a:srcRect r="2910"/>
          <a:stretch/>
        </p:blipFill>
        <p:spPr>
          <a:xfrm>
            <a:off x="6527981" y="1095429"/>
            <a:ext cx="5664019" cy="4808530"/>
          </a:xfrm>
          <a:prstGeom prst="rect">
            <a:avLst/>
          </a:prstGeom>
        </p:spPr>
      </p:pic>
    </p:spTree>
    <p:extLst>
      <p:ext uri="{BB962C8B-B14F-4D97-AF65-F5344CB8AC3E}">
        <p14:creationId xmlns:p14="http://schemas.microsoft.com/office/powerpoint/2010/main" val="2759793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0F9CDE-5663-ADCA-29F5-E9A01C7DB0C1}"/>
              </a:ext>
            </a:extLst>
          </p:cNvPr>
          <p:cNvSpPr>
            <a:spLocks noGrp="1"/>
          </p:cNvSpPr>
          <p:nvPr>
            <p:ph type="title"/>
          </p:nvPr>
        </p:nvSpPr>
        <p:spPr/>
        <p:txBody>
          <a:bodyPr/>
          <a:lstStyle/>
          <a:p>
            <a:r>
              <a:rPr lang="sv-SE" dirty="0">
                <a:cs typeface="Arial"/>
              </a:rPr>
              <a:t>Balans mellan </a:t>
            </a:r>
            <a:br>
              <a:rPr lang="sv-SE" dirty="0">
                <a:cs typeface="Arial"/>
              </a:rPr>
            </a:br>
            <a:r>
              <a:rPr lang="sv-SE" dirty="0">
                <a:cs typeface="Arial"/>
              </a:rPr>
              <a:t>familje- och yrkesliv</a:t>
            </a:r>
          </a:p>
        </p:txBody>
      </p:sp>
      <p:sp>
        <p:nvSpPr>
          <p:cNvPr id="3" name="Platshållare för innehåll 2">
            <a:extLst>
              <a:ext uri="{FF2B5EF4-FFF2-40B4-BE49-F238E27FC236}">
                <a16:creationId xmlns:a16="http://schemas.microsoft.com/office/drawing/2014/main" id="{BC66C565-395A-F9C9-FE13-8508E2582FE4}"/>
              </a:ext>
            </a:extLst>
          </p:cNvPr>
          <p:cNvSpPr>
            <a:spLocks noGrp="1"/>
          </p:cNvSpPr>
          <p:nvPr>
            <p:ph sz="quarter" idx="13"/>
          </p:nvPr>
        </p:nvSpPr>
        <p:spPr>
          <a:xfrm>
            <a:off x="803274" y="1886269"/>
            <a:ext cx="5703852" cy="4535488"/>
          </a:xfrm>
        </p:spPr>
        <p:txBody>
          <a:bodyPr vert="horz" lIns="0" tIns="0" rIns="0" bIns="0" rtlCol="0" anchor="t">
            <a:noAutofit/>
          </a:bodyPr>
          <a:lstStyle/>
          <a:p>
            <a:r>
              <a:rPr lang="sv-SE" sz="2000" dirty="0">
                <a:solidFill>
                  <a:srgbClr val="2D2829"/>
                </a:solidFill>
                <a:latin typeface="Arial" panose="020B0604020202020204" pitchFamily="34" charset="0"/>
                <a:cs typeface="Arial" panose="020B0604020202020204" pitchFamily="34" charset="0"/>
              </a:rPr>
              <a:t>Yrkesarbete</a:t>
            </a:r>
            <a:br>
              <a:rPr lang="sv-SE" sz="2000" dirty="0">
                <a:solidFill>
                  <a:srgbClr val="2D2829"/>
                </a:solidFill>
                <a:latin typeface="Arial" panose="020B0604020202020204" pitchFamily="34" charset="0"/>
                <a:cs typeface="Arial" panose="020B0604020202020204" pitchFamily="34" charset="0"/>
              </a:rPr>
            </a:br>
            <a:r>
              <a:rPr lang="sv-SE" sz="2000" dirty="0">
                <a:solidFill>
                  <a:srgbClr val="2D2829"/>
                </a:solidFill>
                <a:latin typeface="Arial" panose="020B0604020202020204" pitchFamily="34" charset="0"/>
                <a:cs typeface="Arial" panose="020B0604020202020204" pitchFamily="34" charset="0"/>
              </a:rPr>
              <a:t>– dåligt samvete</a:t>
            </a:r>
            <a:br>
              <a:rPr lang="sv-SE" sz="2000" dirty="0">
                <a:solidFill>
                  <a:srgbClr val="2D2829"/>
                </a:solidFill>
                <a:latin typeface="Arial" panose="020B0604020202020204" pitchFamily="34" charset="0"/>
                <a:cs typeface="Arial" panose="020B0604020202020204" pitchFamily="34" charset="0"/>
              </a:rPr>
            </a:br>
            <a:r>
              <a:rPr lang="sv-SE" sz="2000" dirty="0">
                <a:solidFill>
                  <a:srgbClr val="2D2829"/>
                </a:solidFill>
                <a:latin typeface="Arial" panose="020B0604020202020204" pitchFamily="34" charset="0"/>
                <a:cs typeface="Arial" panose="020B0604020202020204" pitchFamily="34" charset="0"/>
              </a:rPr>
              <a:t>– föräldraledighet – dela</a:t>
            </a:r>
          </a:p>
          <a:p>
            <a:r>
              <a:rPr lang="sv-SE" sz="2000" dirty="0">
                <a:solidFill>
                  <a:srgbClr val="2D2829"/>
                </a:solidFill>
                <a:latin typeface="Arial" panose="020B0604020202020204" pitchFamily="34" charset="0"/>
                <a:cs typeface="Arial" panose="020B0604020202020204" pitchFamily="34" charset="0"/>
              </a:rPr>
              <a:t>Forskning visar att en jämnare fördelning av omsorg om barn, hushållsarbete och föräldraledighet leder till: stabilare relationer, färre separationer och mindre inkomstskillnader mellan män och kvinnor</a:t>
            </a:r>
          </a:p>
          <a:p>
            <a:r>
              <a:rPr lang="sv-SE" sz="2000" dirty="0">
                <a:solidFill>
                  <a:srgbClr val="2D2829"/>
                </a:solidFill>
                <a:effectLst/>
                <a:latin typeface="Arial"/>
                <a:cs typeface="Arial"/>
              </a:rPr>
              <a:t>Detta gynnar barns hälsa, utveckling och välbefinnande och de får en bättre relation till båda föräldrarna</a:t>
            </a:r>
            <a:r>
              <a:rPr lang="sv-SE" dirty="0">
                <a:solidFill>
                  <a:srgbClr val="2D2829"/>
                </a:solidFill>
                <a:latin typeface="Arial"/>
                <a:cs typeface="Arial"/>
              </a:rPr>
              <a:t> </a:t>
            </a:r>
            <a:endParaRPr lang="sv-SE" sz="2000" dirty="0">
              <a:solidFill>
                <a:srgbClr val="2D2829"/>
              </a:solidFill>
              <a:effectLst/>
              <a:latin typeface="Arial" panose="020B0604020202020204" pitchFamily="34" charset="0"/>
              <a:cs typeface="Arial" panose="020B0604020202020204" pitchFamily="34" charset="0"/>
            </a:endParaRPr>
          </a:p>
          <a:p>
            <a:pPr marL="287655" indent="-287655"/>
            <a:endParaRPr lang="sv-SE" dirty="0">
              <a:highlight>
                <a:srgbClr val="FFFF00"/>
              </a:highlight>
              <a:cs typeface="Arial"/>
            </a:endParaRPr>
          </a:p>
        </p:txBody>
      </p:sp>
      <p:sp>
        <p:nvSpPr>
          <p:cNvPr id="4" name="Platshållare för datum 3">
            <a:extLst>
              <a:ext uri="{FF2B5EF4-FFF2-40B4-BE49-F238E27FC236}">
                <a16:creationId xmlns:a16="http://schemas.microsoft.com/office/drawing/2014/main" id="{53AB43E8-8066-8D2E-F735-30DA75635506}"/>
              </a:ext>
            </a:extLst>
          </p:cNvPr>
          <p:cNvSpPr>
            <a:spLocks noGrp="1"/>
          </p:cNvSpPr>
          <p:nvPr>
            <p:ph type="dt" sz="half" idx="14"/>
          </p:nvPr>
        </p:nvSpPr>
        <p:spPr/>
        <p:txBody>
          <a:bodyPr/>
          <a:lstStyle/>
          <a:p>
            <a:r>
              <a:rPr lang="sv-SE" dirty="0"/>
              <a:t>Region Halland  │</a:t>
            </a:r>
          </a:p>
        </p:txBody>
      </p:sp>
      <p:sp>
        <p:nvSpPr>
          <p:cNvPr id="5" name="Platshållare för sidfot 4">
            <a:extLst>
              <a:ext uri="{FF2B5EF4-FFF2-40B4-BE49-F238E27FC236}">
                <a16:creationId xmlns:a16="http://schemas.microsoft.com/office/drawing/2014/main" id="{65DED12E-182B-6F9F-456A-EB8257E1CD1D}"/>
              </a:ext>
            </a:extLst>
          </p:cNvPr>
          <p:cNvSpPr>
            <a:spLocks noGrp="1"/>
          </p:cNvSpPr>
          <p:nvPr>
            <p:ph type="ftr" sz="quarter" idx="15"/>
          </p:nvPr>
        </p:nvSpPr>
        <p:spPr/>
        <p:txBody>
          <a:bodyPr/>
          <a:lstStyle/>
          <a:p>
            <a:r>
              <a:rPr lang="sv-SE" b="1" dirty="0">
                <a:solidFill>
                  <a:schemeClr val="bg1"/>
                </a:solidFill>
                <a:latin typeface="Arial" panose="020B0604020202020204" pitchFamily="34" charset="0"/>
                <a:cs typeface="Arial" panose="020B0604020202020204" pitchFamily="34" charset="0"/>
              </a:rPr>
              <a:t>9. Avslutning, 10-11 månader</a:t>
            </a:r>
            <a:endParaRPr lang="sv-SE" dirty="0">
              <a:solidFill>
                <a:schemeClr val="bg1"/>
              </a:solidFill>
              <a:latin typeface="Arial" panose="020B0604020202020204" pitchFamily="34" charset="0"/>
              <a:cs typeface="Arial" panose="020B0604020202020204" pitchFamily="34" charset="0"/>
            </a:endParaRPr>
          </a:p>
        </p:txBody>
      </p:sp>
      <p:sp>
        <p:nvSpPr>
          <p:cNvPr id="6" name="Platshållare för bildnummer 5">
            <a:extLst>
              <a:ext uri="{FF2B5EF4-FFF2-40B4-BE49-F238E27FC236}">
                <a16:creationId xmlns:a16="http://schemas.microsoft.com/office/drawing/2014/main" id="{63100AD0-95F7-3A78-81F1-A9CAD0A9D025}"/>
              </a:ext>
            </a:extLst>
          </p:cNvPr>
          <p:cNvSpPr>
            <a:spLocks noGrp="1"/>
          </p:cNvSpPr>
          <p:nvPr>
            <p:ph type="sldNum" sz="quarter" idx="16"/>
          </p:nvPr>
        </p:nvSpPr>
        <p:spPr/>
        <p:txBody>
          <a:bodyPr/>
          <a:lstStyle/>
          <a:p>
            <a:fld id="{E8645303-2AAE-45D1-913A-B06AE6474513}" type="slidenum">
              <a:rPr lang="sv-SE" smtClean="0"/>
              <a:pPr/>
              <a:t>17</a:t>
            </a:fld>
            <a:endParaRPr lang="sv-SE" dirty="0"/>
          </a:p>
        </p:txBody>
      </p:sp>
      <p:pic>
        <p:nvPicPr>
          <p:cNvPr id="7" name="Platshållare för innehåll 5">
            <a:extLst>
              <a:ext uri="{FF2B5EF4-FFF2-40B4-BE49-F238E27FC236}">
                <a16:creationId xmlns:a16="http://schemas.microsoft.com/office/drawing/2014/main" id="{1FEA6A35-45B1-D4DE-9964-4F48677CE89F}"/>
              </a:ext>
            </a:extLst>
          </p:cNvPr>
          <p:cNvPicPr>
            <a:picLocks noChangeAspect="1"/>
          </p:cNvPicPr>
          <p:nvPr/>
        </p:nvPicPr>
        <p:blipFill rotWithShape="1">
          <a:blip r:embed="rId3"/>
          <a:srcRect r="16880" b="24224"/>
          <a:stretch/>
        </p:blipFill>
        <p:spPr>
          <a:xfrm>
            <a:off x="6813731" y="-28815"/>
            <a:ext cx="5378269" cy="6364941"/>
          </a:xfrm>
          <a:prstGeom prst="rect">
            <a:avLst/>
          </a:prstGeom>
        </p:spPr>
      </p:pic>
      <p:pic>
        <p:nvPicPr>
          <p:cNvPr id="11" name="Bildobjekt 10">
            <a:extLst>
              <a:ext uri="{FF2B5EF4-FFF2-40B4-BE49-F238E27FC236}">
                <a16:creationId xmlns:a16="http://schemas.microsoft.com/office/drawing/2014/main" id="{D039A7F1-478C-C122-5D41-EAC0710E06E4}"/>
              </a:ext>
            </a:extLst>
          </p:cNvPr>
          <p:cNvPicPr>
            <a:picLocks noChangeAspect="1"/>
          </p:cNvPicPr>
          <p:nvPr/>
        </p:nvPicPr>
        <p:blipFill>
          <a:blip r:embed="rId4"/>
          <a:stretch>
            <a:fillRect/>
          </a:stretch>
        </p:blipFill>
        <p:spPr>
          <a:xfrm>
            <a:off x="7471656" y="1152525"/>
            <a:ext cx="4275351" cy="4633371"/>
          </a:xfrm>
          <a:prstGeom prst="rect">
            <a:avLst/>
          </a:prstGeom>
        </p:spPr>
      </p:pic>
    </p:spTree>
    <p:extLst>
      <p:ext uri="{BB962C8B-B14F-4D97-AF65-F5344CB8AC3E}">
        <p14:creationId xmlns:p14="http://schemas.microsoft.com/office/powerpoint/2010/main" val="276848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4FB8F53-F0B6-726A-A4EE-3D3B915668E2}"/>
              </a:ext>
            </a:extLst>
          </p:cNvPr>
          <p:cNvSpPr>
            <a:spLocks noGrp="1"/>
          </p:cNvSpPr>
          <p:nvPr>
            <p:ph type="title"/>
          </p:nvPr>
        </p:nvSpPr>
        <p:spPr/>
        <p:txBody>
          <a:bodyPr/>
          <a:lstStyle/>
          <a:p>
            <a:r>
              <a:rPr lang="sv-SE" dirty="0">
                <a:cs typeface="Arial"/>
              </a:rPr>
              <a:t>Avslutning och sammanfattning</a:t>
            </a:r>
            <a:endParaRPr lang="sv-SE" dirty="0"/>
          </a:p>
        </p:txBody>
      </p:sp>
      <p:sp>
        <p:nvSpPr>
          <p:cNvPr id="3" name="Platshållare för innehåll 2">
            <a:extLst>
              <a:ext uri="{FF2B5EF4-FFF2-40B4-BE49-F238E27FC236}">
                <a16:creationId xmlns:a16="http://schemas.microsoft.com/office/drawing/2014/main" id="{0B3D0CA5-C27A-A743-D179-647DA359B62D}"/>
              </a:ext>
            </a:extLst>
          </p:cNvPr>
          <p:cNvSpPr>
            <a:spLocks noGrp="1"/>
          </p:cNvSpPr>
          <p:nvPr>
            <p:ph sz="quarter" idx="13"/>
          </p:nvPr>
        </p:nvSpPr>
        <p:spPr/>
        <p:txBody>
          <a:bodyPr vert="horz" lIns="0" tIns="0" rIns="0" bIns="0" rtlCol="0" anchor="t">
            <a:noAutofit/>
          </a:bodyPr>
          <a:lstStyle/>
          <a:p>
            <a:pPr marL="287655" indent="-287655"/>
            <a:r>
              <a:rPr lang="sv-SE" dirty="0">
                <a:cs typeface="Arial"/>
              </a:rPr>
              <a:t>Detta var sista gången som denna grupp </a:t>
            </a:r>
            <a:br>
              <a:rPr lang="sv-SE" dirty="0">
                <a:cs typeface="Arial"/>
              </a:rPr>
            </a:br>
            <a:r>
              <a:rPr lang="sv-SE" dirty="0">
                <a:cs typeface="Arial"/>
              </a:rPr>
              <a:t>träffas i denna konstellation</a:t>
            </a:r>
          </a:p>
          <a:p>
            <a:pPr marL="287655" indent="-287655"/>
            <a:r>
              <a:rPr lang="sv-SE" dirty="0">
                <a:cs typeface="Arial"/>
              </a:rPr>
              <a:t>Hädanefter kommer ni att kallas </a:t>
            </a:r>
            <a:br>
              <a:rPr lang="sv-SE" dirty="0">
                <a:cs typeface="Arial"/>
              </a:rPr>
            </a:br>
            <a:r>
              <a:rPr lang="sv-SE" dirty="0">
                <a:cs typeface="Arial"/>
              </a:rPr>
              <a:t>till BVC vid 18 mån, 2, 3, 4 och 5 år</a:t>
            </a:r>
          </a:p>
          <a:p>
            <a:pPr marL="287655" indent="-287655"/>
            <a:r>
              <a:rPr lang="sv-SE" dirty="0">
                <a:cs typeface="Arial"/>
              </a:rPr>
              <a:t>Självklart får ni höra av er vid behov</a:t>
            </a:r>
          </a:p>
          <a:p>
            <a:pPr marL="287655" indent="-287655"/>
            <a:r>
              <a:rPr lang="sv-SE" dirty="0">
                <a:cs typeface="Arial"/>
              </a:rPr>
              <a:t>Vad gäller vaccinationer så återstår </a:t>
            </a:r>
            <a:br>
              <a:rPr lang="sv-SE" dirty="0">
                <a:cs typeface="Arial"/>
              </a:rPr>
            </a:br>
            <a:r>
              <a:rPr lang="sv-SE" dirty="0">
                <a:cs typeface="Arial"/>
              </a:rPr>
              <a:t>12 mån, 18 mån och 5 år</a:t>
            </a:r>
          </a:p>
          <a:p>
            <a:pPr marL="287655" indent="-287655"/>
            <a:r>
              <a:rPr lang="sv-SE" dirty="0">
                <a:cs typeface="Arial"/>
              </a:rPr>
              <a:t>Ni kan fortsätta att träffas</a:t>
            </a:r>
          </a:p>
          <a:p>
            <a:pPr marL="0" indent="0">
              <a:buNone/>
            </a:pPr>
            <a:endParaRPr lang="sv-SE" dirty="0">
              <a:cs typeface="Arial"/>
            </a:endParaRPr>
          </a:p>
        </p:txBody>
      </p:sp>
      <p:sp>
        <p:nvSpPr>
          <p:cNvPr id="4" name="Platshållare för datum 3">
            <a:extLst>
              <a:ext uri="{FF2B5EF4-FFF2-40B4-BE49-F238E27FC236}">
                <a16:creationId xmlns:a16="http://schemas.microsoft.com/office/drawing/2014/main" id="{C5B7BD1E-8ACE-2ED7-0F03-2AD0B69C0F88}"/>
              </a:ext>
            </a:extLst>
          </p:cNvPr>
          <p:cNvSpPr>
            <a:spLocks noGrp="1"/>
          </p:cNvSpPr>
          <p:nvPr>
            <p:ph type="dt" sz="half" idx="14"/>
          </p:nvPr>
        </p:nvSpPr>
        <p:spPr/>
        <p:txBody>
          <a:bodyPr/>
          <a:lstStyle/>
          <a:p>
            <a:r>
              <a:rPr lang="sv-SE" dirty="0"/>
              <a:t>Region Halland  │</a:t>
            </a:r>
          </a:p>
        </p:txBody>
      </p:sp>
      <p:sp>
        <p:nvSpPr>
          <p:cNvPr id="5" name="Platshållare för sidfot 4">
            <a:extLst>
              <a:ext uri="{FF2B5EF4-FFF2-40B4-BE49-F238E27FC236}">
                <a16:creationId xmlns:a16="http://schemas.microsoft.com/office/drawing/2014/main" id="{AF660216-D0CB-E579-1B12-047A28AD3FE7}"/>
              </a:ext>
            </a:extLst>
          </p:cNvPr>
          <p:cNvSpPr>
            <a:spLocks noGrp="1"/>
          </p:cNvSpPr>
          <p:nvPr>
            <p:ph type="ftr" sz="quarter" idx="15"/>
          </p:nvPr>
        </p:nvSpPr>
        <p:spPr/>
        <p:txBody>
          <a:bodyPr/>
          <a:lstStyle/>
          <a:p>
            <a:r>
              <a:rPr lang="sv-SE" sz="1200" b="1" i="0" u="none" strike="noStrike" dirty="0">
                <a:solidFill>
                  <a:schemeClr val="bg1"/>
                </a:solidFill>
                <a:effectLst/>
                <a:latin typeface="Arial" panose="020B0604020202020204" pitchFamily="34" charset="0"/>
              </a:rPr>
              <a:t>Träff 9 (Barnet vid 10-11 månaders ålder)</a:t>
            </a:r>
          </a:p>
        </p:txBody>
      </p:sp>
      <p:sp>
        <p:nvSpPr>
          <p:cNvPr id="6" name="Platshållare för bildnummer 5">
            <a:extLst>
              <a:ext uri="{FF2B5EF4-FFF2-40B4-BE49-F238E27FC236}">
                <a16:creationId xmlns:a16="http://schemas.microsoft.com/office/drawing/2014/main" id="{3311CC6C-7D35-E98D-A46F-23707EA1E3E0}"/>
              </a:ext>
            </a:extLst>
          </p:cNvPr>
          <p:cNvSpPr>
            <a:spLocks noGrp="1"/>
          </p:cNvSpPr>
          <p:nvPr>
            <p:ph type="sldNum" sz="quarter" idx="16"/>
          </p:nvPr>
        </p:nvSpPr>
        <p:spPr/>
        <p:txBody>
          <a:bodyPr/>
          <a:lstStyle/>
          <a:p>
            <a:fld id="{E8645303-2AAE-45D1-913A-B06AE6474513}" type="slidenum">
              <a:rPr lang="sv-SE" smtClean="0"/>
              <a:pPr/>
              <a:t>18</a:t>
            </a:fld>
            <a:endParaRPr lang="sv-SE" dirty="0"/>
          </a:p>
        </p:txBody>
      </p:sp>
      <p:pic>
        <p:nvPicPr>
          <p:cNvPr id="9" name="Platshållare för innehåll 5">
            <a:extLst>
              <a:ext uri="{FF2B5EF4-FFF2-40B4-BE49-F238E27FC236}">
                <a16:creationId xmlns:a16="http://schemas.microsoft.com/office/drawing/2014/main" id="{93688713-302E-242D-6C09-FB499FE45AB0}"/>
              </a:ext>
            </a:extLst>
          </p:cNvPr>
          <p:cNvPicPr>
            <a:picLocks noChangeAspect="1"/>
          </p:cNvPicPr>
          <p:nvPr/>
        </p:nvPicPr>
        <p:blipFill rotWithShape="1">
          <a:blip r:embed="rId3"/>
          <a:srcRect r="16880" b="24224"/>
          <a:stretch/>
        </p:blipFill>
        <p:spPr>
          <a:xfrm>
            <a:off x="7671460" y="-28815"/>
            <a:ext cx="4520540" cy="6364941"/>
          </a:xfrm>
          <a:prstGeom prst="rect">
            <a:avLst/>
          </a:prstGeom>
        </p:spPr>
      </p:pic>
      <p:pic>
        <p:nvPicPr>
          <p:cNvPr id="7" name="Picture 7">
            <a:extLst>
              <a:ext uri="{FF2B5EF4-FFF2-40B4-BE49-F238E27FC236}">
                <a16:creationId xmlns:a16="http://schemas.microsoft.com/office/drawing/2014/main" id="{2B4E04A9-8D46-249C-4B43-0DEFA47DEBEE}"/>
              </a:ext>
            </a:extLst>
          </p:cNvPr>
          <p:cNvPicPr>
            <a:picLocks noChangeAspect="1"/>
          </p:cNvPicPr>
          <p:nvPr/>
        </p:nvPicPr>
        <p:blipFill>
          <a:blip r:embed="rId4"/>
          <a:stretch>
            <a:fillRect/>
          </a:stretch>
        </p:blipFill>
        <p:spPr>
          <a:xfrm>
            <a:off x="7389340" y="1283084"/>
            <a:ext cx="4590345" cy="4291831"/>
          </a:xfrm>
          <a:prstGeom prst="rect">
            <a:avLst/>
          </a:prstGeom>
        </p:spPr>
      </p:pic>
    </p:spTree>
    <p:extLst>
      <p:ext uri="{BB962C8B-B14F-4D97-AF65-F5344CB8AC3E}">
        <p14:creationId xmlns:p14="http://schemas.microsoft.com/office/powerpoint/2010/main" val="39823586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9EBCF0E2-C8AE-2A59-BD59-73143684EB5A}"/>
              </a:ext>
            </a:extLst>
          </p:cNvPr>
          <p:cNvSpPr>
            <a:spLocks noGrp="1"/>
          </p:cNvSpPr>
          <p:nvPr>
            <p:ph type="title"/>
          </p:nvPr>
        </p:nvSpPr>
        <p:spPr/>
        <p:txBody>
          <a:bodyPr/>
          <a:lstStyle/>
          <a:p>
            <a:r>
              <a:rPr lang="sv-SE" dirty="0"/>
              <a:t>Övrig information och råd</a:t>
            </a:r>
          </a:p>
        </p:txBody>
      </p:sp>
    </p:spTree>
    <p:extLst>
      <p:ext uri="{BB962C8B-B14F-4D97-AF65-F5344CB8AC3E}">
        <p14:creationId xmlns:p14="http://schemas.microsoft.com/office/powerpoint/2010/main" val="3170981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F47749-5AEB-4983-318D-D278602ADCBD}"/>
              </a:ext>
            </a:extLst>
          </p:cNvPr>
          <p:cNvSpPr>
            <a:spLocks noGrp="1"/>
          </p:cNvSpPr>
          <p:nvPr>
            <p:ph type="title" idx="4294967295"/>
          </p:nvPr>
        </p:nvSpPr>
        <p:spPr>
          <a:xfrm>
            <a:off x="818356" y="577366"/>
            <a:ext cx="10585450" cy="1295400"/>
          </a:xfrm>
        </p:spPr>
        <p:txBody>
          <a:bodyPr/>
          <a:lstStyle/>
          <a:p>
            <a:r>
              <a:rPr lang="sv-SE" dirty="0">
                <a:latin typeface="Arial"/>
                <a:cs typeface="Arial"/>
              </a:rPr>
              <a:t>Barnets unika utveckling </a:t>
            </a:r>
            <a:br>
              <a:rPr lang="sv-SE" dirty="0">
                <a:latin typeface="Arial"/>
                <a:cs typeface="Arial"/>
              </a:rPr>
            </a:br>
            <a:r>
              <a:rPr lang="sv-SE" dirty="0">
                <a:cs typeface="Arial"/>
              </a:rPr>
              <a:t>Avslutning</a:t>
            </a:r>
          </a:p>
        </p:txBody>
      </p:sp>
      <p:pic>
        <p:nvPicPr>
          <p:cNvPr id="5" name="Platshållare för innehåll 5">
            <a:extLst>
              <a:ext uri="{FF2B5EF4-FFF2-40B4-BE49-F238E27FC236}">
                <a16:creationId xmlns:a16="http://schemas.microsoft.com/office/drawing/2014/main" id="{1658FA96-86F5-E9DE-0378-B341AEA122D8}"/>
              </a:ext>
            </a:extLst>
          </p:cNvPr>
          <p:cNvPicPr>
            <a:picLocks noChangeAspect="1"/>
          </p:cNvPicPr>
          <p:nvPr/>
        </p:nvPicPr>
        <p:blipFill rotWithShape="1">
          <a:blip r:embed="rId3"/>
          <a:srcRect l="-5435" t="359" r="68990" b="20762"/>
          <a:stretch/>
        </p:blipFill>
        <p:spPr>
          <a:xfrm rot="5400000">
            <a:off x="4558862" y="-1283245"/>
            <a:ext cx="3074277" cy="12192001"/>
          </a:xfrm>
          <a:prstGeom prst="rect">
            <a:avLst/>
          </a:prstGeom>
        </p:spPr>
      </p:pic>
      <p:pic>
        <p:nvPicPr>
          <p:cNvPr id="9" name="Bildobjekt 8" descr="En bild som visar tecknad serie, leksak&#10;&#10;Automatiskt genererad beskrivning med medelhög exakthet">
            <a:extLst>
              <a:ext uri="{FF2B5EF4-FFF2-40B4-BE49-F238E27FC236}">
                <a16:creationId xmlns:a16="http://schemas.microsoft.com/office/drawing/2014/main" id="{A8A25948-A66E-5005-B167-9D2E7EA40859}"/>
              </a:ext>
            </a:extLst>
          </p:cNvPr>
          <p:cNvPicPr>
            <a:picLocks noChangeAspect="1"/>
          </p:cNvPicPr>
          <p:nvPr/>
        </p:nvPicPr>
        <p:blipFill>
          <a:blip r:embed="rId4"/>
          <a:stretch>
            <a:fillRect/>
          </a:stretch>
        </p:blipFill>
        <p:spPr>
          <a:xfrm>
            <a:off x="2805906" y="1644705"/>
            <a:ext cx="8015288" cy="4510193"/>
          </a:xfrm>
          <a:prstGeom prst="rect">
            <a:avLst/>
          </a:prstGeom>
        </p:spPr>
      </p:pic>
      <p:sp>
        <p:nvSpPr>
          <p:cNvPr id="3" name="textruta 2">
            <a:extLst>
              <a:ext uri="{FF2B5EF4-FFF2-40B4-BE49-F238E27FC236}">
                <a16:creationId xmlns:a16="http://schemas.microsoft.com/office/drawing/2014/main" id="{207B4139-A920-64F2-E195-845620196606}"/>
              </a:ext>
            </a:extLst>
          </p:cNvPr>
          <p:cNvSpPr txBox="1"/>
          <p:nvPr/>
        </p:nvSpPr>
        <p:spPr>
          <a:xfrm>
            <a:off x="679938" y="6469362"/>
            <a:ext cx="4876800" cy="553998"/>
          </a:xfrm>
          <a:prstGeom prst="rect">
            <a:avLst/>
          </a:prstGeom>
          <a:noFill/>
        </p:spPr>
        <p:txBody>
          <a:bodyPr wrap="square" rtlCol="0">
            <a:spAutoFit/>
          </a:bodyPr>
          <a:lstStyle/>
          <a:p>
            <a:r>
              <a:rPr lang="sv-SE" sz="1200" b="1" i="0" u="none" strike="noStrike" dirty="0">
                <a:solidFill>
                  <a:schemeClr val="bg1"/>
                </a:solidFill>
                <a:effectLst/>
                <a:latin typeface="Arial" panose="020B0604020202020204" pitchFamily="34" charset="0"/>
              </a:rPr>
              <a:t>Träff 9 (Barnet vid 10-11 månaders ålder)</a:t>
            </a:r>
          </a:p>
          <a:p>
            <a:endParaRPr lang="sv-SE" dirty="0"/>
          </a:p>
        </p:txBody>
      </p:sp>
    </p:spTree>
    <p:extLst>
      <p:ext uri="{BB962C8B-B14F-4D97-AF65-F5344CB8AC3E}">
        <p14:creationId xmlns:p14="http://schemas.microsoft.com/office/powerpoint/2010/main" val="33786939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4B64E5-492C-4442-B343-7FBA7AAC7611}"/>
              </a:ext>
            </a:extLst>
          </p:cNvPr>
          <p:cNvSpPr>
            <a:spLocks noGrp="1"/>
          </p:cNvSpPr>
          <p:nvPr>
            <p:ph type="title"/>
          </p:nvPr>
        </p:nvSpPr>
        <p:spPr/>
        <p:txBody>
          <a:bodyPr/>
          <a:lstStyle/>
          <a:p>
            <a:r>
              <a:rPr lang="sv-SE" sz="3600" dirty="0">
                <a:latin typeface="Arial" panose="020B0604020202020204" pitchFamily="34" charset="0"/>
                <a:cs typeface="Arial" panose="020B0604020202020204" pitchFamily="34" charset="0"/>
              </a:rPr>
              <a:t>Vaccinationer under barnets </a:t>
            </a:r>
            <a:br>
              <a:rPr lang="sv-SE" sz="3600" dirty="0">
                <a:latin typeface="Arial" panose="020B0604020202020204" pitchFamily="34" charset="0"/>
                <a:cs typeface="Arial" panose="020B0604020202020204" pitchFamily="34" charset="0"/>
              </a:rPr>
            </a:br>
            <a:r>
              <a:rPr lang="sv-SE" sz="3600" dirty="0">
                <a:latin typeface="Arial" panose="020B0604020202020204" pitchFamily="34" charset="0"/>
                <a:cs typeface="Arial" panose="020B0604020202020204" pitchFamily="34" charset="0"/>
              </a:rPr>
              <a:t>första fem levnadsår</a:t>
            </a:r>
            <a:endParaRPr lang="sv-SE" dirty="0"/>
          </a:p>
        </p:txBody>
      </p:sp>
      <p:graphicFrame>
        <p:nvGraphicFramePr>
          <p:cNvPr id="7" name="Tabell 6">
            <a:extLst>
              <a:ext uri="{FF2B5EF4-FFF2-40B4-BE49-F238E27FC236}">
                <a16:creationId xmlns:a16="http://schemas.microsoft.com/office/drawing/2014/main" id="{3A3C32FC-2E59-134F-A39E-F5D11385E952}"/>
              </a:ext>
            </a:extLst>
          </p:cNvPr>
          <p:cNvGraphicFramePr>
            <a:graphicFrameLocks noGrp="1"/>
          </p:cNvGraphicFramePr>
          <p:nvPr>
            <p:extLst>
              <p:ext uri="{D42A27DB-BD31-4B8C-83A1-F6EECF244321}">
                <p14:modId xmlns:p14="http://schemas.microsoft.com/office/powerpoint/2010/main" val="1463819429"/>
              </p:ext>
            </p:extLst>
          </p:nvPr>
        </p:nvGraphicFramePr>
        <p:xfrm>
          <a:off x="803274" y="2133528"/>
          <a:ext cx="9197895" cy="3352800"/>
        </p:xfrm>
        <a:graphic>
          <a:graphicData uri="http://schemas.openxmlformats.org/drawingml/2006/table">
            <a:tbl>
              <a:tblPr firstRow="1" bandRow="1">
                <a:tableStyleId>{5C22544A-7EE6-4342-B048-85BDC9FD1C3A}</a:tableStyleId>
              </a:tblPr>
              <a:tblGrid>
                <a:gridCol w="1313985">
                  <a:extLst>
                    <a:ext uri="{9D8B030D-6E8A-4147-A177-3AD203B41FA5}">
                      <a16:colId xmlns:a16="http://schemas.microsoft.com/office/drawing/2014/main" val="1230630152"/>
                    </a:ext>
                  </a:extLst>
                </a:gridCol>
                <a:gridCol w="1313985">
                  <a:extLst>
                    <a:ext uri="{9D8B030D-6E8A-4147-A177-3AD203B41FA5}">
                      <a16:colId xmlns:a16="http://schemas.microsoft.com/office/drawing/2014/main" val="20001"/>
                    </a:ext>
                  </a:extLst>
                </a:gridCol>
                <a:gridCol w="1313985">
                  <a:extLst>
                    <a:ext uri="{9D8B030D-6E8A-4147-A177-3AD203B41FA5}">
                      <a16:colId xmlns:a16="http://schemas.microsoft.com/office/drawing/2014/main" val="4130166653"/>
                    </a:ext>
                  </a:extLst>
                </a:gridCol>
                <a:gridCol w="1313985">
                  <a:extLst>
                    <a:ext uri="{9D8B030D-6E8A-4147-A177-3AD203B41FA5}">
                      <a16:colId xmlns:a16="http://schemas.microsoft.com/office/drawing/2014/main" val="1468568119"/>
                    </a:ext>
                  </a:extLst>
                </a:gridCol>
                <a:gridCol w="1313985">
                  <a:extLst>
                    <a:ext uri="{9D8B030D-6E8A-4147-A177-3AD203B41FA5}">
                      <a16:colId xmlns:a16="http://schemas.microsoft.com/office/drawing/2014/main" val="2576943402"/>
                    </a:ext>
                  </a:extLst>
                </a:gridCol>
                <a:gridCol w="1313985">
                  <a:extLst>
                    <a:ext uri="{9D8B030D-6E8A-4147-A177-3AD203B41FA5}">
                      <a16:colId xmlns:a16="http://schemas.microsoft.com/office/drawing/2014/main" val="491294977"/>
                    </a:ext>
                  </a:extLst>
                </a:gridCol>
                <a:gridCol w="1313985">
                  <a:extLst>
                    <a:ext uri="{9D8B030D-6E8A-4147-A177-3AD203B41FA5}">
                      <a16:colId xmlns:a16="http://schemas.microsoft.com/office/drawing/2014/main" val="745700153"/>
                    </a:ext>
                  </a:extLst>
                </a:gridCol>
              </a:tblGrid>
              <a:tr h="274570">
                <a:tc>
                  <a:txBody>
                    <a:bodyPr/>
                    <a:lstStyle/>
                    <a:p>
                      <a:r>
                        <a:rPr lang="sv-SE" sz="1400" dirty="0">
                          <a:effectLst/>
                        </a:rPr>
                        <a:t>Barnets</a:t>
                      </a:r>
                      <a:r>
                        <a:rPr lang="sv-SE" sz="1400" baseline="0" dirty="0">
                          <a:effectLst/>
                        </a:rPr>
                        <a:t> ålder</a:t>
                      </a:r>
                      <a:endParaRPr lang="sv-SE" sz="1400" b="1" dirty="0">
                        <a:solidFill>
                          <a:srgbClr val="FFFFFF"/>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effectLst/>
                        </a:rPr>
                        <a:t>6-8 v</a:t>
                      </a:r>
                      <a:endParaRPr lang="sv-SE" sz="1400" b="1" dirty="0">
                        <a:solidFill>
                          <a:srgbClr val="FFFFFF"/>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effectLst/>
                        </a:rPr>
                        <a:t>3 mån</a:t>
                      </a:r>
                      <a:endParaRPr lang="sv-SE" sz="1400" b="1" dirty="0">
                        <a:solidFill>
                          <a:srgbClr val="FFFFFF"/>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t>5 mån</a:t>
                      </a:r>
                      <a:endParaRPr lang="sv-SE" sz="1400" b="1" dirty="0">
                        <a:latin typeface="Arial" panose="020B0604020202020204" pitchFamily="34" charset="0"/>
                        <a:cs typeface="Arial" panose="020B0604020202020204" pitchFamily="34" charset="0"/>
                      </a:endParaRPr>
                    </a:p>
                  </a:txBody>
                  <a:tcPr anchor="ctr"/>
                </a:tc>
                <a:tc>
                  <a:txBody>
                    <a:bodyPr/>
                    <a:lstStyle/>
                    <a:p>
                      <a:r>
                        <a:rPr lang="sv-SE" sz="1400" dirty="0"/>
                        <a:t>12 mån</a:t>
                      </a:r>
                      <a:endParaRPr lang="sv-SE" sz="1400" b="1" dirty="0">
                        <a:latin typeface="Arial" panose="020B0604020202020204" pitchFamily="34" charset="0"/>
                        <a:cs typeface="Arial" panose="020B0604020202020204" pitchFamily="34" charset="0"/>
                      </a:endParaRPr>
                    </a:p>
                  </a:txBody>
                  <a:tcPr anchor="ctr"/>
                </a:tc>
                <a:tc>
                  <a:txBody>
                    <a:bodyPr/>
                    <a:lstStyle/>
                    <a:p>
                      <a:r>
                        <a:rPr lang="sv-SE" sz="1400" dirty="0"/>
                        <a:t>18 mån</a:t>
                      </a:r>
                      <a:endParaRPr lang="sv-SE" sz="1400" b="1" dirty="0">
                        <a:latin typeface="Arial" panose="020B0604020202020204" pitchFamily="34" charset="0"/>
                        <a:cs typeface="Arial" panose="020B0604020202020204" pitchFamily="34" charset="0"/>
                      </a:endParaRPr>
                    </a:p>
                  </a:txBody>
                  <a:tcPr anchor="ctr"/>
                </a:tc>
                <a:tc>
                  <a:txBody>
                    <a:bodyPr/>
                    <a:lstStyle/>
                    <a:p>
                      <a:r>
                        <a:rPr lang="sv-SE" sz="1400" dirty="0"/>
                        <a:t>5 år</a:t>
                      </a:r>
                      <a:endParaRPr lang="sv-SE" sz="1400"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503846728"/>
                  </a:ext>
                </a:extLst>
              </a:tr>
              <a:tr h="274570">
                <a:tc>
                  <a:txBody>
                    <a:bodyPr/>
                    <a:lstStyle/>
                    <a:p>
                      <a:r>
                        <a:rPr lang="sv-SE" sz="1400" dirty="0">
                          <a:effectLst/>
                        </a:rPr>
                        <a:t>Rota virus</a:t>
                      </a:r>
                      <a:endParaRPr lang="sv-SE" sz="1400" b="1" dirty="0">
                        <a:solidFill>
                          <a:srgbClr val="FFFFFF"/>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effectLst/>
                        </a:rPr>
                        <a:t>Dos 1</a:t>
                      </a:r>
                      <a:endParaRPr lang="sv-SE" sz="1400" b="1" dirty="0">
                        <a:solidFill>
                          <a:srgbClr val="FFFFFF"/>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effectLst/>
                        </a:rPr>
                        <a:t>Dos 2</a:t>
                      </a:r>
                      <a:endParaRPr lang="sv-SE" sz="1400" b="1" dirty="0">
                        <a:solidFill>
                          <a:srgbClr val="FFFFFF"/>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b="0" dirty="0">
                          <a:latin typeface="Arial"/>
                          <a:cs typeface="Arial"/>
                        </a:rPr>
                        <a:t>Dos 3</a:t>
                      </a:r>
                      <a:endParaRPr lang="sv-SE" sz="1400" b="0">
                        <a:latin typeface="Arial"/>
                        <a:cs typeface="Arial"/>
                      </a:endParaRPr>
                    </a:p>
                  </a:txBody>
                  <a:tcPr anchor="ctr"/>
                </a:tc>
                <a:tc>
                  <a:txBody>
                    <a:bodyPr/>
                    <a:lstStyle/>
                    <a:p>
                      <a:endParaRPr lang="sv-SE" sz="1400" b="1" dirty="0">
                        <a:latin typeface="Arial" panose="020B0604020202020204" pitchFamily="34" charset="0"/>
                        <a:cs typeface="Arial" panose="020B0604020202020204" pitchFamily="34" charset="0"/>
                      </a:endParaRPr>
                    </a:p>
                  </a:txBody>
                  <a:tcPr anchor="ctr"/>
                </a:tc>
                <a:tc>
                  <a:txBody>
                    <a:bodyPr/>
                    <a:lstStyle/>
                    <a:p>
                      <a:endParaRPr lang="sv-SE" sz="1400" b="1" dirty="0">
                        <a:latin typeface="Arial" panose="020B0604020202020204" pitchFamily="34" charset="0"/>
                        <a:cs typeface="Arial" panose="020B0604020202020204" pitchFamily="34" charset="0"/>
                      </a:endParaRPr>
                    </a:p>
                  </a:txBody>
                  <a:tcPr anchor="ctr"/>
                </a:tc>
                <a:tc>
                  <a:txBody>
                    <a:bodyPr/>
                    <a:lstStyle/>
                    <a:p>
                      <a:endParaRPr lang="sv-SE" sz="1400"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1"/>
                  </a:ext>
                </a:extLst>
              </a:tr>
              <a:tr h="274570">
                <a:tc>
                  <a:txBody>
                    <a:bodyPr/>
                    <a:lstStyle/>
                    <a:p>
                      <a:r>
                        <a:rPr lang="sv-SE" sz="1400" dirty="0">
                          <a:effectLst/>
                        </a:rPr>
                        <a:t>Difteri</a:t>
                      </a:r>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t>Dos 1</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2</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3</a:t>
                      </a:r>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4</a:t>
                      </a:r>
                      <a:endParaRPr lang="sv-S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955044913"/>
                  </a:ext>
                </a:extLst>
              </a:tr>
              <a:tr h="274570">
                <a:tc>
                  <a:txBody>
                    <a:bodyPr/>
                    <a:lstStyle/>
                    <a:p>
                      <a:r>
                        <a:rPr lang="sv-SE" sz="1400" dirty="0">
                          <a:effectLst/>
                        </a:rPr>
                        <a:t>Stelkramp</a:t>
                      </a:r>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t>Dos 1</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2</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3</a:t>
                      </a:r>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4</a:t>
                      </a:r>
                      <a:endParaRPr lang="sv-S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389017129"/>
                  </a:ext>
                </a:extLst>
              </a:tr>
              <a:tr h="274570">
                <a:tc>
                  <a:txBody>
                    <a:bodyPr/>
                    <a:lstStyle/>
                    <a:p>
                      <a:r>
                        <a:rPr lang="sv-SE" sz="1400" dirty="0">
                          <a:effectLst/>
                        </a:rPr>
                        <a:t>Kikhosta</a:t>
                      </a:r>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t>Dos 1</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2</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3</a:t>
                      </a:r>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4</a:t>
                      </a:r>
                      <a:endParaRPr lang="sv-S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376676028"/>
                  </a:ext>
                </a:extLst>
              </a:tr>
              <a:tr h="274570">
                <a:tc>
                  <a:txBody>
                    <a:bodyPr/>
                    <a:lstStyle/>
                    <a:p>
                      <a:r>
                        <a:rPr lang="sv-SE" sz="1400" dirty="0">
                          <a:effectLst/>
                        </a:rPr>
                        <a:t>Polio</a:t>
                      </a:r>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t>Dos 1</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2</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3</a:t>
                      </a:r>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4</a:t>
                      </a:r>
                      <a:endParaRPr lang="sv-S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789825487"/>
                  </a:ext>
                </a:extLst>
              </a:tr>
              <a:tr h="274570">
                <a:tc>
                  <a:txBody>
                    <a:bodyPr/>
                    <a:lstStyle/>
                    <a:p>
                      <a:r>
                        <a:rPr lang="sv-SE" sz="1400" dirty="0">
                          <a:effectLst/>
                        </a:rPr>
                        <a:t>Haemph.infl B</a:t>
                      </a:r>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t>Dos 1</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2</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3</a:t>
                      </a:r>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147758975"/>
                  </a:ext>
                </a:extLst>
              </a:tr>
              <a:tr h="274570">
                <a:tc>
                  <a:txBody>
                    <a:bodyPr/>
                    <a:lstStyle/>
                    <a:p>
                      <a:r>
                        <a:rPr lang="sv-SE" sz="1400" dirty="0">
                          <a:effectLst/>
                        </a:rPr>
                        <a:t>Pneumokocker</a:t>
                      </a:r>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t>Dos 1</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2</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3</a:t>
                      </a:r>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21897258"/>
                  </a:ext>
                </a:extLst>
              </a:tr>
              <a:tr h="274570">
                <a:tc>
                  <a:txBody>
                    <a:bodyPr/>
                    <a:lstStyle/>
                    <a:p>
                      <a:r>
                        <a:rPr lang="sv-SE" sz="1400" dirty="0">
                          <a:effectLst/>
                        </a:rPr>
                        <a:t>Mässling</a:t>
                      </a:r>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1</a:t>
                      </a:r>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533357734"/>
                  </a:ext>
                </a:extLst>
              </a:tr>
              <a:tr h="274570">
                <a:tc>
                  <a:txBody>
                    <a:bodyPr/>
                    <a:lstStyle/>
                    <a:p>
                      <a:r>
                        <a:rPr lang="sv-SE" sz="1400" dirty="0">
                          <a:effectLst/>
                        </a:rPr>
                        <a:t>Påssjuka</a:t>
                      </a:r>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1</a:t>
                      </a:r>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734382315"/>
                  </a:ext>
                </a:extLst>
              </a:tr>
              <a:tr h="274570">
                <a:tc>
                  <a:txBody>
                    <a:bodyPr/>
                    <a:lstStyle/>
                    <a:p>
                      <a:r>
                        <a:rPr lang="sv-SE" sz="1400" dirty="0">
                          <a:effectLst/>
                        </a:rPr>
                        <a:t>Röda hund</a:t>
                      </a:r>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1</a:t>
                      </a:r>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059878372"/>
                  </a:ext>
                </a:extLst>
              </a:tr>
            </a:tbl>
          </a:graphicData>
        </a:graphic>
      </p:graphicFrame>
      <p:sp>
        <p:nvSpPr>
          <p:cNvPr id="5" name="Platshållare för datum 3">
            <a:extLst>
              <a:ext uri="{FF2B5EF4-FFF2-40B4-BE49-F238E27FC236}">
                <a16:creationId xmlns:a16="http://schemas.microsoft.com/office/drawing/2014/main" id="{25D530EA-90E8-E642-866C-B3673B47F5D0}"/>
              </a:ext>
            </a:extLst>
          </p:cNvPr>
          <p:cNvSpPr>
            <a:spLocks noGrp="1"/>
          </p:cNvSpPr>
          <p:nvPr>
            <p:ph type="dt" sz="half" idx="14"/>
          </p:nvPr>
        </p:nvSpPr>
        <p:spPr>
          <a:xfrm>
            <a:off x="9781032" y="6452047"/>
            <a:ext cx="1440000" cy="324000"/>
          </a:xfrm>
        </p:spPr>
        <p:txBody>
          <a:bodyPr/>
          <a:lstStyle/>
          <a:p>
            <a:r>
              <a:rPr lang="sv-SE" dirty="0"/>
              <a:t>Region Halland  │</a:t>
            </a:r>
          </a:p>
        </p:txBody>
      </p:sp>
      <p:sp>
        <p:nvSpPr>
          <p:cNvPr id="8" name="textruta 7">
            <a:extLst>
              <a:ext uri="{FF2B5EF4-FFF2-40B4-BE49-F238E27FC236}">
                <a16:creationId xmlns:a16="http://schemas.microsoft.com/office/drawing/2014/main" id="{F756CFD5-F8BF-8841-9079-F40E3BCA5491}"/>
              </a:ext>
            </a:extLst>
          </p:cNvPr>
          <p:cNvSpPr txBox="1"/>
          <p:nvPr/>
        </p:nvSpPr>
        <p:spPr>
          <a:xfrm>
            <a:off x="803274" y="6475159"/>
            <a:ext cx="7051040" cy="276999"/>
          </a:xfrm>
          <a:prstGeom prst="rect">
            <a:avLst/>
          </a:prstGeom>
          <a:noFill/>
        </p:spPr>
        <p:txBody>
          <a:bodyPr wrap="square">
            <a:spAutoFit/>
          </a:bodyPr>
          <a:lstStyle/>
          <a:p>
            <a:r>
              <a:rPr lang="sv-SE" sz="1200" b="1" i="0" u="none" strike="noStrike" dirty="0">
                <a:solidFill>
                  <a:schemeClr val="bg1"/>
                </a:solidFill>
                <a:effectLst/>
                <a:latin typeface="Arial" panose="020B0604020202020204" pitchFamily="34" charset="0"/>
              </a:rPr>
              <a:t>Träff 9 (Barnet vid 10-11 månaders ålder)</a:t>
            </a:r>
          </a:p>
        </p:txBody>
      </p:sp>
      <p:sp>
        <p:nvSpPr>
          <p:cNvPr id="6" name="Platshållare för bildnummer 4">
            <a:extLst>
              <a:ext uri="{FF2B5EF4-FFF2-40B4-BE49-F238E27FC236}">
                <a16:creationId xmlns:a16="http://schemas.microsoft.com/office/drawing/2014/main" id="{F3A2A728-1318-9442-B645-2B3879AC7808}"/>
              </a:ext>
            </a:extLst>
          </p:cNvPr>
          <p:cNvSpPr>
            <a:spLocks noGrp="1"/>
          </p:cNvSpPr>
          <p:nvPr>
            <p:ph type="sldNum" sz="quarter" idx="16"/>
          </p:nvPr>
        </p:nvSpPr>
        <p:spPr>
          <a:xfrm>
            <a:off x="11227469" y="6452047"/>
            <a:ext cx="216000" cy="324000"/>
          </a:xfrm>
        </p:spPr>
        <p:txBody>
          <a:bodyPr/>
          <a:lstStyle/>
          <a:p>
            <a:fld id="{E8645303-2AAE-45D1-913A-B06AE6474513}" type="slidenum">
              <a:rPr lang="sv-SE" smtClean="0"/>
              <a:pPr/>
              <a:t>20</a:t>
            </a:fld>
            <a:endParaRPr lang="sv-SE" dirty="0"/>
          </a:p>
        </p:txBody>
      </p:sp>
    </p:spTree>
    <p:extLst>
      <p:ext uri="{BB962C8B-B14F-4D97-AF65-F5344CB8AC3E}">
        <p14:creationId xmlns:p14="http://schemas.microsoft.com/office/powerpoint/2010/main" val="2945962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C2F720E-C07B-3F55-9CCC-6E48C3153B00}"/>
              </a:ext>
            </a:extLst>
          </p:cNvPr>
          <p:cNvSpPr>
            <a:spLocks noGrp="1"/>
          </p:cNvSpPr>
          <p:nvPr>
            <p:ph type="title"/>
          </p:nvPr>
        </p:nvSpPr>
        <p:spPr/>
        <p:txBody>
          <a:bodyPr/>
          <a:lstStyle/>
          <a:p>
            <a:pPr fontAlgn="base">
              <a:lnSpc>
                <a:spcPct val="100000"/>
              </a:lnSpc>
              <a:spcAft>
                <a:spcPct val="0"/>
              </a:spcAft>
              <a:defRPr/>
            </a:pPr>
            <a:r>
              <a:rPr lang="sv-SE" altLang="sv-SE" kern="0" dirty="0">
                <a:solidFill>
                  <a:srgbClr val="000000"/>
                </a:solidFill>
                <a:ea typeface="+mn-ea"/>
                <a:cs typeface="+mn-cs"/>
              </a:rPr>
              <a:t>Råd om vård dygnet runt</a:t>
            </a:r>
            <a:endParaRPr lang="sv-SE" dirty="0"/>
          </a:p>
        </p:txBody>
      </p:sp>
      <p:sp>
        <p:nvSpPr>
          <p:cNvPr id="4" name="Platshållare för datum 3">
            <a:extLst>
              <a:ext uri="{FF2B5EF4-FFF2-40B4-BE49-F238E27FC236}">
                <a16:creationId xmlns:a16="http://schemas.microsoft.com/office/drawing/2014/main" id="{36368643-E369-F855-052B-096204D0C63E}"/>
              </a:ext>
            </a:extLst>
          </p:cNvPr>
          <p:cNvSpPr>
            <a:spLocks noGrp="1"/>
          </p:cNvSpPr>
          <p:nvPr>
            <p:ph type="dt" sz="half" idx="14"/>
          </p:nvPr>
        </p:nvSpPr>
        <p:spPr/>
        <p:txBody>
          <a:bodyPr/>
          <a:lstStyle/>
          <a:p>
            <a:r>
              <a:rPr lang="sv-SE" dirty="0"/>
              <a:t>Region Halland  │</a:t>
            </a:r>
          </a:p>
        </p:txBody>
      </p:sp>
      <p:sp>
        <p:nvSpPr>
          <p:cNvPr id="6" name="Platshållare för bildnummer 5">
            <a:extLst>
              <a:ext uri="{FF2B5EF4-FFF2-40B4-BE49-F238E27FC236}">
                <a16:creationId xmlns:a16="http://schemas.microsoft.com/office/drawing/2014/main" id="{99D8DEA6-B366-7B88-A56C-EA8379752D04}"/>
              </a:ext>
            </a:extLst>
          </p:cNvPr>
          <p:cNvSpPr>
            <a:spLocks noGrp="1"/>
          </p:cNvSpPr>
          <p:nvPr>
            <p:ph type="sldNum" sz="quarter" idx="16"/>
          </p:nvPr>
        </p:nvSpPr>
        <p:spPr/>
        <p:txBody>
          <a:bodyPr/>
          <a:lstStyle/>
          <a:p>
            <a:fld id="{E8645303-2AAE-45D1-913A-B06AE6474513}" type="slidenum">
              <a:rPr lang="sv-SE" smtClean="0"/>
              <a:pPr/>
              <a:t>21</a:t>
            </a:fld>
            <a:endParaRPr lang="sv-SE" dirty="0"/>
          </a:p>
        </p:txBody>
      </p:sp>
      <p:pic>
        <p:nvPicPr>
          <p:cNvPr id="9" name="Bildobjekt 8">
            <a:extLst>
              <a:ext uri="{FF2B5EF4-FFF2-40B4-BE49-F238E27FC236}">
                <a16:creationId xmlns:a16="http://schemas.microsoft.com/office/drawing/2014/main" id="{491CD86A-242B-E62D-21E9-A3D18A0D93F7}"/>
              </a:ext>
            </a:extLst>
          </p:cNvPr>
          <p:cNvPicPr>
            <a:picLocks noChangeAspect="1"/>
          </p:cNvPicPr>
          <p:nvPr/>
        </p:nvPicPr>
        <p:blipFill>
          <a:blip r:embed="rId3"/>
          <a:stretch>
            <a:fillRect/>
          </a:stretch>
        </p:blipFill>
        <p:spPr>
          <a:xfrm>
            <a:off x="8264819" y="2585706"/>
            <a:ext cx="3615070" cy="3615070"/>
          </a:xfrm>
          <a:prstGeom prst="rect">
            <a:avLst/>
          </a:prstGeom>
        </p:spPr>
      </p:pic>
      <p:sp>
        <p:nvSpPr>
          <p:cNvPr id="7" name="textruta 6">
            <a:extLst>
              <a:ext uri="{FF2B5EF4-FFF2-40B4-BE49-F238E27FC236}">
                <a16:creationId xmlns:a16="http://schemas.microsoft.com/office/drawing/2014/main" id="{03B1EF51-AA68-0F48-A8AB-EBAB5178603E}"/>
              </a:ext>
            </a:extLst>
          </p:cNvPr>
          <p:cNvSpPr txBox="1"/>
          <p:nvPr/>
        </p:nvSpPr>
        <p:spPr>
          <a:xfrm>
            <a:off x="803274" y="6475159"/>
            <a:ext cx="7051040" cy="276999"/>
          </a:xfrm>
          <a:prstGeom prst="rect">
            <a:avLst/>
          </a:prstGeom>
          <a:noFill/>
        </p:spPr>
        <p:txBody>
          <a:bodyPr wrap="square">
            <a:spAutoFit/>
          </a:bodyPr>
          <a:lstStyle/>
          <a:p>
            <a:r>
              <a:rPr lang="sv-SE" sz="1200" b="1" i="0" u="none" strike="noStrike" dirty="0">
                <a:solidFill>
                  <a:schemeClr val="bg1"/>
                </a:solidFill>
                <a:effectLst/>
                <a:latin typeface="Arial" panose="020B0604020202020204" pitchFamily="34" charset="0"/>
              </a:rPr>
              <a:t>Träff 9 (Barnet vid 10-11 månaders ålder)</a:t>
            </a:r>
          </a:p>
        </p:txBody>
      </p:sp>
      <p:sp>
        <p:nvSpPr>
          <p:cNvPr id="5" name="Platshållare för innehåll 2">
            <a:extLst>
              <a:ext uri="{FF2B5EF4-FFF2-40B4-BE49-F238E27FC236}">
                <a16:creationId xmlns:a16="http://schemas.microsoft.com/office/drawing/2014/main" id="{16568827-6867-B3CA-4A23-22A761035026}"/>
              </a:ext>
            </a:extLst>
          </p:cNvPr>
          <p:cNvSpPr txBox="1">
            <a:spLocks/>
          </p:cNvSpPr>
          <p:nvPr/>
        </p:nvSpPr>
        <p:spPr>
          <a:xfrm>
            <a:off x="545273" y="1527288"/>
            <a:ext cx="8007351" cy="4387642"/>
          </a:xfrm>
          <a:prstGeom prst="rect">
            <a:avLst/>
          </a:prstGeom>
        </p:spPr>
        <p:txBody>
          <a:bodyPr vert="horz" lIns="0" tIns="0" rIns="0" bIns="0" rtlCol="0" anchor="t">
            <a:noAutofit/>
          </a:bodyPr>
          <a:lstStyle>
            <a:lvl1pPr marL="288000" indent="-288000" algn="l" defTabSz="914400" rtl="0" eaLnBrk="1" latinLnBrk="0" hangingPunct="1">
              <a:lnSpc>
                <a:spcPct val="100000"/>
              </a:lnSpc>
              <a:spcBef>
                <a:spcPts val="1200"/>
              </a:spcBef>
              <a:buClr>
                <a:schemeClr val="tx2"/>
              </a:buClr>
              <a:buFont typeface="Arial" panose="020B0604020202020204" pitchFamily="34" charset="0"/>
              <a:buChar char="●"/>
              <a:defRPr sz="2000" kern="1200">
                <a:solidFill>
                  <a:schemeClr val="tx1"/>
                </a:solidFill>
                <a:latin typeface="+mn-lt"/>
                <a:ea typeface="+mn-ea"/>
                <a:cs typeface="+mn-cs"/>
              </a:defRPr>
            </a:lvl1pPr>
            <a:lvl2pPr marL="504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2pPr>
            <a:lvl3pPr marL="756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3pPr>
            <a:lvl4pPr marL="9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188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5pPr>
            <a:lvl6pPr marL="1440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6pPr>
            <a:lvl7pPr marL="1656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7pPr>
            <a:lvl8pPr marL="18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8pPr>
            <a:lvl9pPr marL="2124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9pPr>
          </a:lstStyle>
          <a:p>
            <a:pPr marL="287655" indent="-287655">
              <a:spcBef>
                <a:spcPts val="0"/>
              </a:spcBef>
            </a:pPr>
            <a:r>
              <a:rPr lang="sv-SE" dirty="0">
                <a:solidFill>
                  <a:srgbClr val="2D2829"/>
                </a:solidFill>
                <a:latin typeface="Arial"/>
                <a:cs typeface="Arial"/>
              </a:rPr>
              <a:t>På 1177.se/Halland kan du läsa om sjukdomar och behandlingar. Här kan du också hitta vårdmottagningar och använda e-tjänster för att kontakta vården</a:t>
            </a:r>
            <a:endParaRPr lang="en-US"/>
          </a:p>
          <a:p>
            <a:pPr marL="0" indent="0">
              <a:spcBef>
                <a:spcPts val="0"/>
              </a:spcBef>
              <a:buNone/>
            </a:pPr>
            <a:endParaRPr lang="sv-SE" dirty="0">
              <a:solidFill>
                <a:srgbClr val="2D2829"/>
              </a:solidFill>
              <a:latin typeface="Arial"/>
              <a:cs typeface="Arial"/>
            </a:endParaRPr>
          </a:p>
          <a:p>
            <a:pPr marL="287655" indent="-287655">
              <a:spcBef>
                <a:spcPts val="0"/>
              </a:spcBef>
            </a:pPr>
            <a:r>
              <a:rPr lang="sv-SE" dirty="0">
                <a:solidFill>
                  <a:srgbClr val="2D2829"/>
                </a:solidFill>
                <a:latin typeface="Arial"/>
                <a:cs typeface="Arial"/>
              </a:rPr>
              <a:t>1177 är också ett telefonnummer du kan ringa för sjukvårdsrådgivning, det är alltid tillgängligt, hela dygnet året runt </a:t>
            </a:r>
            <a:endParaRPr lang="sv-SE" dirty="0">
              <a:solidFill>
                <a:srgbClr val="000000"/>
              </a:solidFill>
              <a:latin typeface="Arial"/>
              <a:cs typeface="Arial"/>
            </a:endParaRPr>
          </a:p>
          <a:p>
            <a:pPr marL="0" indent="0">
              <a:spcBef>
                <a:spcPts val="0"/>
              </a:spcBef>
              <a:buFont typeface="Arial" panose="020B0604020202020204" pitchFamily="34" charset="0"/>
              <a:buNone/>
            </a:pPr>
            <a:endParaRPr lang="sv-SE" b="1" dirty="0">
              <a:cs typeface="Arial"/>
            </a:endParaRPr>
          </a:p>
          <a:p>
            <a:pPr marL="287655" indent="-287655">
              <a:buFont typeface="Arial" panose="020B0604020202020204" pitchFamily="34" charset="0"/>
              <a:buNone/>
            </a:pPr>
            <a:endParaRPr lang="sv-SE" b="1" dirty="0">
              <a:solidFill>
                <a:srgbClr val="2D2829"/>
              </a:solidFill>
              <a:latin typeface="Arial"/>
              <a:cs typeface="Arial"/>
            </a:endParaRPr>
          </a:p>
          <a:p>
            <a:pPr marL="342900" indent="-342900">
              <a:buFont typeface="Arial" panose="020B0604020202020204" pitchFamily="34" charset="0"/>
              <a:buChar char="•"/>
            </a:pPr>
            <a:endParaRPr lang="sv-SE" b="1" dirty="0">
              <a:solidFill>
                <a:srgbClr val="2D2829"/>
              </a:solidFill>
              <a:highlight>
                <a:srgbClr val="FFFF00"/>
              </a:highlight>
              <a:latin typeface="Arial"/>
              <a:cs typeface="Arial"/>
            </a:endParaRPr>
          </a:p>
          <a:p>
            <a:pPr marL="342900" indent="-342900">
              <a:buFont typeface="Arial" panose="020B0604020202020204" pitchFamily="34" charset="0"/>
              <a:buChar char="•"/>
            </a:pPr>
            <a:endParaRPr lang="sv-SE" b="1" dirty="0">
              <a:solidFill>
                <a:srgbClr val="2D2829"/>
              </a:solidFill>
              <a:highlight>
                <a:srgbClr val="FFFF00"/>
              </a:highlight>
              <a:latin typeface="Arial"/>
              <a:cs typeface="Arial"/>
            </a:endParaRPr>
          </a:p>
        </p:txBody>
      </p:sp>
    </p:spTree>
    <p:extLst>
      <p:ext uri="{BB962C8B-B14F-4D97-AF65-F5344CB8AC3E}">
        <p14:creationId xmlns:p14="http://schemas.microsoft.com/office/powerpoint/2010/main" val="9870438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0665539-6B9D-46C0-A149-71BD101CBA2E}"/>
              </a:ext>
            </a:extLst>
          </p:cNvPr>
          <p:cNvSpPr>
            <a:spLocks noGrp="1"/>
          </p:cNvSpPr>
          <p:nvPr>
            <p:ph type="title"/>
          </p:nvPr>
        </p:nvSpPr>
        <p:spPr>
          <a:xfrm>
            <a:off x="224972" y="4979420"/>
            <a:ext cx="11742057" cy="1296000"/>
          </a:xfrm>
        </p:spPr>
        <p:txBody>
          <a:bodyPr/>
          <a:lstStyle/>
          <a:p>
            <a:pPr marL="342900" indent="-342900"/>
            <a:r>
              <a:rPr lang="sv-SE" sz="1600" b="1">
                <a:latin typeface="Arial"/>
                <a:cs typeface="Arial"/>
              </a:rPr>
              <a:t>Producerat av regionkontorets strategiska barnhälsovård 2023</a:t>
            </a:r>
            <a:br>
              <a:rPr lang="sv-SE" sz="1600" b="1">
                <a:latin typeface="Arial"/>
                <a:cs typeface="Arial"/>
              </a:rPr>
            </a:br>
            <a:br>
              <a:rPr lang="sv-SE" sz="1600" b="1">
                <a:latin typeface="Arial"/>
                <a:cs typeface="Arial"/>
              </a:rPr>
            </a:br>
            <a:r>
              <a:rPr lang="sv-SE" sz="1600">
                <a:solidFill>
                  <a:srgbClr val="2D2829"/>
                </a:solidFill>
                <a:latin typeface="Arial"/>
                <a:cs typeface="Arial"/>
              </a:rPr>
              <a:t>Gerd Almquist-</a:t>
            </a:r>
            <a:r>
              <a:rPr lang="sv-SE" sz="1600" err="1">
                <a:solidFill>
                  <a:srgbClr val="2D2829"/>
                </a:solidFill>
                <a:latin typeface="Arial"/>
                <a:cs typeface="Arial"/>
              </a:rPr>
              <a:t>Tangen</a:t>
            </a:r>
            <a:r>
              <a:rPr lang="sv-SE" sz="1600">
                <a:solidFill>
                  <a:srgbClr val="2D2829"/>
                </a:solidFill>
                <a:latin typeface="Arial"/>
                <a:cs typeface="Arial"/>
              </a:rPr>
              <a:t>, barnhälsovårdsstrateg</a:t>
            </a:r>
            <a:br>
              <a:rPr lang="sv-SE" sz="1600">
                <a:latin typeface="Arial"/>
                <a:cs typeface="Arial"/>
              </a:rPr>
            </a:br>
            <a:r>
              <a:rPr lang="sv-SE" sz="1600">
                <a:solidFill>
                  <a:srgbClr val="2D2829"/>
                </a:solidFill>
                <a:latin typeface="Arial"/>
                <a:cs typeface="Arial"/>
              </a:rPr>
              <a:t>Regionkontoret, </a:t>
            </a:r>
            <a:r>
              <a:rPr lang="sv-SE" sz="1600">
                <a:solidFill>
                  <a:srgbClr val="2D2829"/>
                </a:solidFill>
                <a:latin typeface="Arial"/>
                <a:cs typeface="Arial"/>
                <a:hlinkClick r:id="rId3"/>
              </a:rPr>
              <a:t>gerd.almquist-tangen@regionhalland.se</a:t>
            </a:r>
            <a:br>
              <a:rPr lang="sv-SE" sz="1600">
                <a:latin typeface="Arial"/>
                <a:cs typeface="Arial"/>
              </a:rPr>
            </a:br>
            <a:br>
              <a:rPr lang="sv-SE" sz="1600">
                <a:latin typeface="Arial" panose="020B0604020202020204" pitchFamily="34" charset="0"/>
                <a:cs typeface="Arial" panose="020B0604020202020204" pitchFamily="34" charset="0"/>
              </a:rPr>
            </a:br>
            <a:endParaRPr lang="sv-SE" sz="1600">
              <a:cs typeface="Arial"/>
            </a:endParaRPr>
          </a:p>
        </p:txBody>
      </p:sp>
      <p:sp>
        <p:nvSpPr>
          <p:cNvPr id="4" name="Platshållare för datum 3"/>
          <p:cNvSpPr>
            <a:spLocks noGrp="1"/>
          </p:cNvSpPr>
          <p:nvPr>
            <p:ph type="dt" sz="half" idx="10"/>
          </p:nvPr>
        </p:nvSpPr>
        <p:spPr bwMode="white">
          <a:xfrm>
            <a:off x="9781032" y="6452047"/>
            <a:ext cx="1440000" cy="324000"/>
          </a:xfrm>
          <a:prstGeom prst="rect">
            <a:avLst/>
          </a:prstGeom>
        </p:spPr>
        <p:txBody>
          <a:bodyPr vert="horz" lIns="0" tIns="0" rIns="0" bIns="0" rtlCol="0" anchor="ctr"/>
          <a:lstStyle>
            <a:defPPr>
              <a:defRPr lang="sv-SE"/>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a:t>Region Halland  │</a:t>
            </a:r>
          </a:p>
        </p:txBody>
      </p:sp>
      <p:sp>
        <p:nvSpPr>
          <p:cNvPr id="5" name="Platshållare för sidfot 4"/>
          <p:cNvSpPr>
            <a:spLocks noGrp="1"/>
          </p:cNvSpPr>
          <p:nvPr>
            <p:ph type="ftr" sz="quarter" idx="11"/>
          </p:nvPr>
        </p:nvSpPr>
        <p:spPr bwMode="white">
          <a:xfrm>
            <a:off x="809625" y="6452047"/>
            <a:ext cx="4114800" cy="324000"/>
          </a:xfrm>
          <a:prstGeom prst="rect">
            <a:avLst/>
          </a:prstGeom>
        </p:spPr>
        <p:txBody>
          <a:bodyPr vert="horz" lIns="0" tIns="0" rIns="0" bIns="0" rtlCol="0" anchor="ctr"/>
          <a:lstStyle>
            <a:defPPr>
              <a:defRPr lang="sv-SE"/>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a:t>Halland – Bästa livsplatsen</a:t>
            </a:r>
          </a:p>
        </p:txBody>
      </p:sp>
      <p:sp>
        <p:nvSpPr>
          <p:cNvPr id="6" name="Platshållare för bildnummer 5"/>
          <p:cNvSpPr>
            <a:spLocks noGrp="1"/>
          </p:cNvSpPr>
          <p:nvPr>
            <p:ph type="sldNum" sz="quarter" idx="12"/>
          </p:nvPr>
        </p:nvSpPr>
        <p:spPr bwMode="white">
          <a:xfrm>
            <a:off x="11227469" y="6452047"/>
            <a:ext cx="216000" cy="324000"/>
          </a:xfrm>
          <a:prstGeom prst="rect">
            <a:avLst/>
          </a:prstGeom>
        </p:spPr>
        <p:txBody>
          <a:bodyPr vert="horz" lIns="0" tIns="0" rIns="0" bIns="0" rtlCol="0" anchor="ctr"/>
          <a:lstStyle>
            <a:defPPr>
              <a:defRPr lang="sv-SE"/>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645303-2AAE-45D1-913A-B06AE6474513}" type="slidenum">
              <a:rPr lang="sv-SE" smtClean="0"/>
              <a:pPr/>
              <a:t>22</a:t>
            </a:fld>
            <a:endParaRPr lang="sv-SE"/>
          </a:p>
        </p:txBody>
      </p:sp>
    </p:spTree>
    <p:extLst>
      <p:ext uri="{BB962C8B-B14F-4D97-AF65-F5344CB8AC3E}">
        <p14:creationId xmlns:p14="http://schemas.microsoft.com/office/powerpoint/2010/main" val="2581456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04C375-2470-4DDF-830F-B9ED19A54DCC}"/>
              </a:ext>
            </a:extLst>
          </p:cNvPr>
          <p:cNvSpPr>
            <a:spLocks noGrp="1"/>
          </p:cNvSpPr>
          <p:nvPr>
            <p:ph type="title"/>
          </p:nvPr>
        </p:nvSpPr>
        <p:spPr/>
        <p:txBody>
          <a:bodyPr/>
          <a:lstStyle/>
          <a:p>
            <a:br>
              <a:rPr lang="sv-SE" sz="3600" dirty="0">
                <a:latin typeface="Arial" panose="020B0604020202020204" pitchFamily="34" charset="0"/>
                <a:cs typeface="Arial" panose="020B0604020202020204" pitchFamily="34" charset="0"/>
              </a:rPr>
            </a:br>
            <a:r>
              <a:rPr lang="sv-SE" sz="3600" dirty="0">
                <a:latin typeface="Arial" panose="020B0604020202020204" pitchFamily="34" charset="0"/>
                <a:cs typeface="Arial" panose="020B0604020202020204" pitchFamily="34" charset="0"/>
              </a:rPr>
              <a:t>Det kompetenta barnet</a:t>
            </a:r>
            <a:br>
              <a:rPr lang="sv-SE" sz="3600" dirty="0">
                <a:latin typeface="Arial" panose="020B0604020202020204" pitchFamily="34" charset="0"/>
                <a:cs typeface="Arial" panose="020B0604020202020204" pitchFamily="34" charset="0"/>
              </a:rPr>
            </a:br>
            <a:endParaRPr lang="sv-SE" dirty="0"/>
          </a:p>
        </p:txBody>
      </p:sp>
      <p:sp>
        <p:nvSpPr>
          <p:cNvPr id="6" name="Platshållare för innehåll 5">
            <a:extLst>
              <a:ext uri="{FF2B5EF4-FFF2-40B4-BE49-F238E27FC236}">
                <a16:creationId xmlns:a16="http://schemas.microsoft.com/office/drawing/2014/main" id="{38A9F45D-16A5-45ED-86EB-C7DE42F776C9}"/>
              </a:ext>
            </a:extLst>
          </p:cNvPr>
          <p:cNvSpPr>
            <a:spLocks noGrp="1"/>
          </p:cNvSpPr>
          <p:nvPr>
            <p:ph sz="quarter" idx="13"/>
          </p:nvPr>
        </p:nvSpPr>
        <p:spPr>
          <a:xfrm>
            <a:off x="803275" y="1665288"/>
            <a:ext cx="5659194" cy="4535488"/>
          </a:xfrm>
        </p:spPr>
        <p:txBody>
          <a:bodyPr vert="horz" lIns="0" tIns="0" rIns="0" bIns="0" rtlCol="0" anchor="t">
            <a:noAutofit/>
          </a:bodyPr>
          <a:lstStyle/>
          <a:p>
            <a:pPr marL="287655" indent="-287655"/>
            <a:r>
              <a:rPr lang="sv-SE" dirty="0">
                <a:solidFill>
                  <a:srgbClr val="202020"/>
                </a:solidFill>
                <a:latin typeface="+mj-lt"/>
                <a:ea typeface="+mn-lt"/>
                <a:cs typeface="+mn-lt"/>
              </a:rPr>
              <a:t>Nu är ditt barn snart 1 år!</a:t>
            </a:r>
            <a:endParaRPr lang="sv-SE" dirty="0">
              <a:solidFill>
                <a:srgbClr val="202020"/>
              </a:solidFill>
              <a:latin typeface="+mj-lt"/>
              <a:cs typeface="Arial"/>
            </a:endParaRPr>
          </a:p>
          <a:p>
            <a:pPr marL="287655" indent="-287655"/>
            <a:r>
              <a:rPr lang="sv-SE" sz="2000" dirty="0">
                <a:solidFill>
                  <a:srgbClr val="2D2829"/>
                </a:solidFill>
                <a:latin typeface="+mj-lt"/>
                <a:cs typeface="Arial"/>
              </a:rPr>
              <a:t>Jag-utveckling – barnet börjar känna </a:t>
            </a:r>
            <a:br>
              <a:rPr lang="sv-SE" sz="2000" dirty="0">
                <a:latin typeface="+mj-lt"/>
                <a:cs typeface="Arial" panose="020B0604020202020204" pitchFamily="34" charset="0"/>
              </a:rPr>
            </a:br>
            <a:r>
              <a:rPr lang="sv-SE" sz="2000" dirty="0">
                <a:solidFill>
                  <a:srgbClr val="2D2829"/>
                </a:solidFill>
                <a:latin typeface="+mj-lt"/>
                <a:cs typeface="Arial"/>
              </a:rPr>
              <a:t>igen sig själv på bild och i spegeln</a:t>
            </a:r>
            <a:endParaRPr lang="sv-SE" dirty="0">
              <a:latin typeface="+mj-lt"/>
              <a:cs typeface="Arial"/>
            </a:endParaRPr>
          </a:p>
          <a:p>
            <a:pPr marL="287655" indent="-287655"/>
            <a:r>
              <a:rPr lang="sv-SE" sz="2000" dirty="0">
                <a:solidFill>
                  <a:srgbClr val="2D2829"/>
                </a:solidFill>
                <a:latin typeface="+mj-lt"/>
                <a:cs typeface="Arial"/>
              </a:rPr>
              <a:t>Barnet kan komma ihåg var saker finns, </a:t>
            </a:r>
            <a:r>
              <a:rPr lang="sv-SE" dirty="0">
                <a:solidFill>
                  <a:srgbClr val="2D2829"/>
                </a:solidFill>
                <a:latin typeface="+mj-lt"/>
                <a:cs typeface="Arial"/>
              </a:rPr>
              <a:t>till exempel att</a:t>
            </a:r>
            <a:r>
              <a:rPr lang="sv-SE" sz="2000" dirty="0">
                <a:solidFill>
                  <a:srgbClr val="2D2829"/>
                </a:solidFill>
                <a:latin typeface="+mj-lt"/>
                <a:cs typeface="Arial"/>
              </a:rPr>
              <a:t> nallen ligger i sängen och att skorna står i hallen</a:t>
            </a:r>
          </a:p>
          <a:p>
            <a:pPr marL="287655" indent="-287655"/>
            <a:r>
              <a:rPr lang="sv-SE" sz="2000" dirty="0">
                <a:solidFill>
                  <a:srgbClr val="2D2829"/>
                </a:solidFill>
                <a:latin typeface="+mj-lt"/>
                <a:cs typeface="Arial"/>
              </a:rPr>
              <a:t>Många barn kan gå </a:t>
            </a:r>
            <a:r>
              <a:rPr lang="sv-SE" dirty="0">
                <a:solidFill>
                  <a:srgbClr val="2D2829"/>
                </a:solidFill>
                <a:latin typeface="+mj-lt"/>
                <a:cs typeface="Arial"/>
              </a:rPr>
              <a:t>själv, vissa tar stöd med ena handen</a:t>
            </a:r>
            <a:endParaRPr lang="sv-SE" sz="2000" dirty="0">
              <a:solidFill>
                <a:srgbClr val="2D2829"/>
              </a:solidFill>
              <a:effectLst/>
              <a:latin typeface="+mj-lt"/>
              <a:cs typeface="Arial"/>
            </a:endParaRPr>
          </a:p>
          <a:p>
            <a:pPr marL="287655" indent="-287655"/>
            <a:endParaRPr lang="sv-SE" dirty="0">
              <a:cs typeface="Arial" panose="020B0604020202020204"/>
            </a:endParaRPr>
          </a:p>
          <a:p>
            <a:pPr marL="287655" indent="-287655"/>
            <a:endParaRPr lang="sv-SE" dirty="0">
              <a:cs typeface="Arial" panose="020B0604020202020204"/>
            </a:endParaRPr>
          </a:p>
          <a:p>
            <a:pPr marL="287655" indent="-287655"/>
            <a:endParaRPr lang="sv-SE" dirty="0">
              <a:highlight>
                <a:srgbClr val="FFFF00"/>
              </a:highlight>
              <a:cs typeface="Arial" panose="020B0604020202020204"/>
            </a:endParaRPr>
          </a:p>
        </p:txBody>
      </p:sp>
      <p:sp>
        <p:nvSpPr>
          <p:cNvPr id="3" name="Platshållare för datum 2"/>
          <p:cNvSpPr>
            <a:spLocks noGrp="1"/>
          </p:cNvSpPr>
          <p:nvPr>
            <p:ph type="dt" sz="half" idx="14"/>
          </p:nvPr>
        </p:nvSpPr>
        <p:spPr/>
        <p:txBody>
          <a:bodyPr/>
          <a:lstStyle/>
          <a:p>
            <a:r>
              <a:rPr lang="sv-SE" dirty="0"/>
              <a:t>Region Halland  │</a:t>
            </a:r>
          </a:p>
        </p:txBody>
      </p:sp>
      <p:sp>
        <p:nvSpPr>
          <p:cNvPr id="4" name="Platshållare för sidfot 3"/>
          <p:cNvSpPr>
            <a:spLocks noGrp="1"/>
          </p:cNvSpPr>
          <p:nvPr>
            <p:ph type="ftr" sz="quarter" idx="15"/>
          </p:nvPr>
        </p:nvSpPr>
        <p:spPr/>
        <p:txBody>
          <a:bodyPr/>
          <a:lstStyle/>
          <a:p>
            <a:r>
              <a:rPr lang="sv-SE" sz="1200" b="1" i="0" u="none" strike="noStrike" dirty="0">
                <a:solidFill>
                  <a:schemeClr val="bg1"/>
                </a:solidFill>
                <a:effectLst/>
                <a:latin typeface="Arial" panose="020B0604020202020204" pitchFamily="34" charset="0"/>
              </a:rPr>
              <a:t>Träff 9 (Barnet vid 10-11 månaders ålder)</a:t>
            </a:r>
          </a:p>
        </p:txBody>
      </p:sp>
      <p:sp>
        <p:nvSpPr>
          <p:cNvPr id="5" name="Platshållare för bildnummer 4"/>
          <p:cNvSpPr>
            <a:spLocks noGrp="1"/>
          </p:cNvSpPr>
          <p:nvPr>
            <p:ph type="sldNum" sz="quarter" idx="16"/>
          </p:nvPr>
        </p:nvSpPr>
        <p:spPr/>
        <p:txBody>
          <a:bodyPr/>
          <a:lstStyle/>
          <a:p>
            <a:fld id="{E8645303-2AAE-45D1-913A-B06AE6474513}" type="slidenum">
              <a:rPr lang="sv-SE" smtClean="0"/>
              <a:pPr/>
              <a:t>3</a:t>
            </a:fld>
            <a:endParaRPr lang="sv-SE" dirty="0"/>
          </a:p>
        </p:txBody>
      </p:sp>
      <p:pic>
        <p:nvPicPr>
          <p:cNvPr id="7" name="Platshållare för innehåll 5">
            <a:extLst>
              <a:ext uri="{FF2B5EF4-FFF2-40B4-BE49-F238E27FC236}">
                <a16:creationId xmlns:a16="http://schemas.microsoft.com/office/drawing/2014/main" id="{72F3A5AA-73EE-AC8C-77CD-DC005D60C59F}"/>
              </a:ext>
            </a:extLst>
          </p:cNvPr>
          <p:cNvPicPr>
            <a:picLocks noChangeAspect="1"/>
          </p:cNvPicPr>
          <p:nvPr/>
        </p:nvPicPr>
        <p:blipFill rotWithShape="1">
          <a:blip r:embed="rId3"/>
          <a:srcRect r="16880" b="24224"/>
          <a:stretch/>
        </p:blipFill>
        <p:spPr>
          <a:xfrm>
            <a:off x="6813731" y="-28815"/>
            <a:ext cx="5378269" cy="6364941"/>
          </a:xfrm>
          <a:prstGeom prst="rect">
            <a:avLst/>
          </a:prstGeom>
        </p:spPr>
      </p:pic>
      <p:pic>
        <p:nvPicPr>
          <p:cNvPr id="11" name="Bildobjekt 10" descr="En bild som visar vektorgrafik&#10;&#10;Automatiskt genererad beskrivning">
            <a:extLst>
              <a:ext uri="{FF2B5EF4-FFF2-40B4-BE49-F238E27FC236}">
                <a16:creationId xmlns:a16="http://schemas.microsoft.com/office/drawing/2014/main" id="{C84ED424-A8D6-098F-B521-38001D426AA5}"/>
              </a:ext>
            </a:extLst>
          </p:cNvPr>
          <p:cNvPicPr>
            <a:picLocks noChangeAspect="1"/>
          </p:cNvPicPr>
          <p:nvPr/>
        </p:nvPicPr>
        <p:blipFill>
          <a:blip r:embed="rId4"/>
          <a:stretch>
            <a:fillRect/>
          </a:stretch>
        </p:blipFill>
        <p:spPr>
          <a:xfrm>
            <a:off x="7184147" y="1219518"/>
            <a:ext cx="4926255" cy="3555916"/>
          </a:xfrm>
          <a:prstGeom prst="rect">
            <a:avLst/>
          </a:prstGeom>
        </p:spPr>
      </p:pic>
    </p:spTree>
    <p:extLst>
      <p:ext uri="{BB962C8B-B14F-4D97-AF65-F5344CB8AC3E}">
        <p14:creationId xmlns:p14="http://schemas.microsoft.com/office/powerpoint/2010/main" val="228882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B49126D-282F-1633-D546-40D538AA0034}"/>
              </a:ext>
            </a:extLst>
          </p:cNvPr>
          <p:cNvSpPr>
            <a:spLocks noGrp="1"/>
          </p:cNvSpPr>
          <p:nvPr>
            <p:ph type="title"/>
          </p:nvPr>
        </p:nvSpPr>
        <p:spPr/>
        <p:txBody>
          <a:bodyPr/>
          <a:lstStyle/>
          <a:p>
            <a:r>
              <a:rPr lang="sv-SE" sz="3600" dirty="0">
                <a:latin typeface="Arial"/>
                <a:cs typeface="Arial"/>
              </a:rPr>
              <a:t>”Nej!” – att ha en egen vilja</a:t>
            </a:r>
            <a:endParaRPr lang="sv-SE" dirty="0">
              <a:latin typeface="Arial"/>
              <a:cs typeface="Arial"/>
            </a:endParaRPr>
          </a:p>
        </p:txBody>
      </p:sp>
      <p:sp>
        <p:nvSpPr>
          <p:cNvPr id="3" name="Platshållare för innehåll 2">
            <a:extLst>
              <a:ext uri="{FF2B5EF4-FFF2-40B4-BE49-F238E27FC236}">
                <a16:creationId xmlns:a16="http://schemas.microsoft.com/office/drawing/2014/main" id="{0F0B93FC-3635-EC33-5C52-BFF6A3DB9785}"/>
              </a:ext>
            </a:extLst>
          </p:cNvPr>
          <p:cNvSpPr>
            <a:spLocks noGrp="1"/>
          </p:cNvSpPr>
          <p:nvPr>
            <p:ph sz="quarter" idx="13"/>
          </p:nvPr>
        </p:nvSpPr>
        <p:spPr>
          <a:xfrm>
            <a:off x="803275" y="1665288"/>
            <a:ext cx="5292725" cy="4535488"/>
          </a:xfrm>
        </p:spPr>
        <p:txBody>
          <a:bodyPr vert="horz" lIns="0" tIns="0" rIns="0" bIns="0" rtlCol="0" anchor="t">
            <a:noAutofit/>
          </a:bodyPr>
          <a:lstStyle/>
          <a:p>
            <a:pPr marL="0" indent="0">
              <a:buNone/>
            </a:pPr>
            <a:r>
              <a:rPr lang="sv-SE" sz="2000" b="1" dirty="0">
                <a:solidFill>
                  <a:srgbClr val="2D2829"/>
                </a:solidFill>
                <a:latin typeface="Arial" panose="020B0604020202020204" pitchFamily="34" charset="0"/>
                <a:cs typeface="Arial" panose="020B0604020202020204" pitchFamily="34" charset="0"/>
              </a:rPr>
              <a:t>Det händer mycket i ett barns </a:t>
            </a:r>
            <a:br>
              <a:rPr lang="sv-SE" sz="2000" b="1" dirty="0">
                <a:solidFill>
                  <a:srgbClr val="2D2829"/>
                </a:solidFill>
                <a:latin typeface="Arial" panose="020B0604020202020204" pitchFamily="34" charset="0"/>
                <a:cs typeface="Arial" panose="020B0604020202020204" pitchFamily="34" charset="0"/>
              </a:rPr>
            </a:br>
            <a:r>
              <a:rPr lang="sv-SE" sz="2000" b="1" dirty="0">
                <a:solidFill>
                  <a:srgbClr val="2D2829"/>
                </a:solidFill>
                <a:latin typeface="Arial" panose="020B0604020202020204" pitchFamily="34" charset="0"/>
                <a:cs typeface="Arial" panose="020B0604020202020204" pitchFamily="34" charset="0"/>
              </a:rPr>
              <a:t>utveckling mellan ett och två års ålder</a:t>
            </a:r>
            <a:endParaRPr lang="sv-SE" b="1" dirty="0"/>
          </a:p>
          <a:p>
            <a:r>
              <a:rPr lang="sv-SE" sz="2000" dirty="0">
                <a:solidFill>
                  <a:srgbClr val="2D2829"/>
                </a:solidFill>
                <a:latin typeface="Arial" panose="020B0604020202020204" pitchFamily="34" charset="0"/>
                <a:cs typeface="Arial" panose="020B0604020202020204" pitchFamily="34" charset="0"/>
              </a:rPr>
              <a:t>Barnet börjar gå</a:t>
            </a:r>
          </a:p>
          <a:p>
            <a:r>
              <a:rPr lang="sv-SE" dirty="0">
                <a:solidFill>
                  <a:srgbClr val="2D2829"/>
                </a:solidFill>
                <a:latin typeface="Arial" panose="020B0604020202020204" pitchFamily="34" charset="0"/>
                <a:cs typeface="Arial" panose="020B0604020202020204" pitchFamily="34" charset="0"/>
              </a:rPr>
              <a:t>S</a:t>
            </a:r>
            <a:r>
              <a:rPr lang="sv-SE" sz="2000" dirty="0">
                <a:solidFill>
                  <a:srgbClr val="2D2829"/>
                </a:solidFill>
                <a:latin typeface="Arial" panose="020B0604020202020204" pitchFamily="34" charset="0"/>
                <a:cs typeface="Arial" panose="020B0604020202020204" pitchFamily="34" charset="0"/>
              </a:rPr>
              <a:t>äger sina första ord </a:t>
            </a:r>
          </a:p>
          <a:p>
            <a:r>
              <a:rPr lang="sv-SE" dirty="0">
                <a:solidFill>
                  <a:srgbClr val="2D2829"/>
                </a:solidFill>
                <a:latin typeface="Arial" panose="020B0604020202020204" pitchFamily="34" charset="0"/>
                <a:cs typeface="Arial" panose="020B0604020202020204" pitchFamily="34" charset="0"/>
              </a:rPr>
              <a:t>K</a:t>
            </a:r>
            <a:r>
              <a:rPr lang="sv-SE" sz="2000" dirty="0">
                <a:solidFill>
                  <a:srgbClr val="2D2829"/>
                </a:solidFill>
                <a:latin typeface="Arial" panose="020B0604020202020204" pitchFamily="34" charset="0"/>
                <a:cs typeface="Arial" panose="020B0604020202020204" pitchFamily="34" charset="0"/>
              </a:rPr>
              <a:t>an alltmer dela känslor och upplevelser med andra människor</a:t>
            </a:r>
            <a:endParaRPr lang="sv-SE" sz="2000" dirty="0">
              <a:solidFill>
                <a:srgbClr val="2D2829"/>
              </a:solidFill>
              <a:effectLst/>
              <a:latin typeface="Arial" panose="020B0604020202020204" pitchFamily="34" charset="0"/>
              <a:cs typeface="Arial" panose="020B0604020202020204" pitchFamily="34" charset="0"/>
            </a:endParaRPr>
          </a:p>
          <a:p>
            <a:pPr marL="287655" indent="-287655"/>
            <a:endParaRPr lang="sv-SE" dirty="0">
              <a:cs typeface="Arial" panose="020B0604020202020204"/>
            </a:endParaRPr>
          </a:p>
          <a:p>
            <a:pPr marL="0" indent="0">
              <a:buNone/>
            </a:pPr>
            <a:endParaRPr lang="sv-SE" dirty="0">
              <a:cs typeface="Arial" panose="020B0604020202020204"/>
            </a:endParaRPr>
          </a:p>
        </p:txBody>
      </p:sp>
      <p:sp>
        <p:nvSpPr>
          <p:cNvPr id="4" name="Platshållare för datum 3">
            <a:extLst>
              <a:ext uri="{FF2B5EF4-FFF2-40B4-BE49-F238E27FC236}">
                <a16:creationId xmlns:a16="http://schemas.microsoft.com/office/drawing/2014/main" id="{9461F373-5D4D-D0F3-9C14-025629B24091}"/>
              </a:ext>
            </a:extLst>
          </p:cNvPr>
          <p:cNvSpPr>
            <a:spLocks noGrp="1"/>
          </p:cNvSpPr>
          <p:nvPr>
            <p:ph type="dt" sz="half" idx="14"/>
          </p:nvPr>
        </p:nvSpPr>
        <p:spPr/>
        <p:txBody>
          <a:bodyPr/>
          <a:lstStyle/>
          <a:p>
            <a:r>
              <a:rPr lang="sv-SE" dirty="0"/>
              <a:t>Region Halland  │</a:t>
            </a:r>
          </a:p>
        </p:txBody>
      </p:sp>
      <p:sp>
        <p:nvSpPr>
          <p:cNvPr id="5" name="Platshållare för sidfot 4">
            <a:extLst>
              <a:ext uri="{FF2B5EF4-FFF2-40B4-BE49-F238E27FC236}">
                <a16:creationId xmlns:a16="http://schemas.microsoft.com/office/drawing/2014/main" id="{56BE5E33-1D98-C2DD-78A9-07EFCD18DFB2}"/>
              </a:ext>
            </a:extLst>
          </p:cNvPr>
          <p:cNvSpPr>
            <a:spLocks noGrp="1"/>
          </p:cNvSpPr>
          <p:nvPr>
            <p:ph type="ftr" sz="quarter" idx="15"/>
          </p:nvPr>
        </p:nvSpPr>
        <p:spPr/>
        <p:txBody>
          <a:bodyPr/>
          <a:lstStyle/>
          <a:p>
            <a:r>
              <a:rPr lang="sv-SE" sz="1200" b="1" i="0" u="none" strike="noStrike" dirty="0">
                <a:solidFill>
                  <a:schemeClr val="bg1"/>
                </a:solidFill>
                <a:effectLst/>
                <a:latin typeface="Arial" panose="020B0604020202020204" pitchFamily="34" charset="0"/>
              </a:rPr>
              <a:t>Träff 9 (Barnet vid 10-11 månaders ålder)</a:t>
            </a:r>
          </a:p>
          <a:p>
            <a:endParaRPr lang="sv-SE" dirty="0">
              <a:solidFill>
                <a:schemeClr val="bg1"/>
              </a:solidFill>
              <a:latin typeface="Arial" panose="020B0604020202020204" pitchFamily="34" charset="0"/>
              <a:cs typeface="Arial" panose="020B0604020202020204" pitchFamily="34" charset="0"/>
            </a:endParaRPr>
          </a:p>
        </p:txBody>
      </p:sp>
      <p:sp>
        <p:nvSpPr>
          <p:cNvPr id="6" name="Platshållare för bildnummer 5">
            <a:extLst>
              <a:ext uri="{FF2B5EF4-FFF2-40B4-BE49-F238E27FC236}">
                <a16:creationId xmlns:a16="http://schemas.microsoft.com/office/drawing/2014/main" id="{1EAA01C3-992B-72F2-9B0E-95D28F62E365}"/>
              </a:ext>
            </a:extLst>
          </p:cNvPr>
          <p:cNvSpPr>
            <a:spLocks noGrp="1"/>
          </p:cNvSpPr>
          <p:nvPr>
            <p:ph type="sldNum" sz="quarter" idx="16"/>
          </p:nvPr>
        </p:nvSpPr>
        <p:spPr/>
        <p:txBody>
          <a:bodyPr/>
          <a:lstStyle/>
          <a:p>
            <a:fld id="{E8645303-2AAE-45D1-913A-B06AE6474513}" type="slidenum">
              <a:rPr lang="sv-SE" smtClean="0"/>
              <a:pPr/>
              <a:t>4</a:t>
            </a:fld>
            <a:endParaRPr lang="sv-SE" dirty="0"/>
          </a:p>
        </p:txBody>
      </p:sp>
      <p:pic>
        <p:nvPicPr>
          <p:cNvPr id="7" name="Platshållare för innehåll 5">
            <a:extLst>
              <a:ext uri="{FF2B5EF4-FFF2-40B4-BE49-F238E27FC236}">
                <a16:creationId xmlns:a16="http://schemas.microsoft.com/office/drawing/2014/main" id="{82408DEB-041D-B781-7023-5E971E992417}"/>
              </a:ext>
            </a:extLst>
          </p:cNvPr>
          <p:cNvPicPr>
            <a:picLocks noChangeAspect="1"/>
          </p:cNvPicPr>
          <p:nvPr/>
        </p:nvPicPr>
        <p:blipFill rotWithShape="1">
          <a:blip r:embed="rId3"/>
          <a:srcRect r="16880" b="24224"/>
          <a:stretch/>
        </p:blipFill>
        <p:spPr>
          <a:xfrm>
            <a:off x="6813731" y="-28815"/>
            <a:ext cx="5378269" cy="6364941"/>
          </a:xfrm>
          <a:prstGeom prst="rect">
            <a:avLst/>
          </a:prstGeom>
        </p:spPr>
      </p:pic>
      <p:pic>
        <p:nvPicPr>
          <p:cNvPr id="12" name="Bildobjekt 11" descr="En bild som visar clipart, Människoansikte, rita, illustration&#10;&#10;Automatiskt genererad beskrivning">
            <a:extLst>
              <a:ext uri="{FF2B5EF4-FFF2-40B4-BE49-F238E27FC236}">
                <a16:creationId xmlns:a16="http://schemas.microsoft.com/office/drawing/2014/main" id="{F3DAD77C-768B-8C12-579F-59C5020DAF34}"/>
              </a:ext>
            </a:extLst>
          </p:cNvPr>
          <p:cNvPicPr>
            <a:picLocks noChangeAspect="1"/>
          </p:cNvPicPr>
          <p:nvPr/>
        </p:nvPicPr>
        <p:blipFill>
          <a:blip r:embed="rId4"/>
          <a:stretch>
            <a:fillRect/>
          </a:stretch>
        </p:blipFill>
        <p:spPr>
          <a:xfrm>
            <a:off x="7648310" y="682179"/>
            <a:ext cx="4265444" cy="5518597"/>
          </a:xfrm>
          <a:prstGeom prst="rect">
            <a:avLst/>
          </a:prstGeom>
        </p:spPr>
      </p:pic>
    </p:spTree>
    <p:extLst>
      <p:ext uri="{BB962C8B-B14F-4D97-AF65-F5344CB8AC3E}">
        <p14:creationId xmlns:p14="http://schemas.microsoft.com/office/powerpoint/2010/main" val="2894852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EF89A90-BD6E-2101-D64B-6E67A6C14449}"/>
              </a:ext>
            </a:extLst>
          </p:cNvPr>
          <p:cNvSpPr>
            <a:spLocks noGrp="1"/>
          </p:cNvSpPr>
          <p:nvPr>
            <p:ph type="title"/>
          </p:nvPr>
        </p:nvSpPr>
        <p:spPr/>
        <p:txBody>
          <a:bodyPr/>
          <a:lstStyle/>
          <a:p>
            <a:r>
              <a:rPr lang="sv-SE" dirty="0">
                <a:cs typeface="Arial"/>
              </a:rPr>
              <a:t>Språkutveckling</a:t>
            </a:r>
            <a:endParaRPr lang="sv-SE" dirty="0"/>
          </a:p>
        </p:txBody>
      </p:sp>
    </p:spTree>
    <p:extLst>
      <p:ext uri="{BB962C8B-B14F-4D97-AF65-F5344CB8AC3E}">
        <p14:creationId xmlns:p14="http://schemas.microsoft.com/office/powerpoint/2010/main" val="941529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F685F28-C46C-1D77-7D73-C0490806027F}"/>
              </a:ext>
            </a:extLst>
          </p:cNvPr>
          <p:cNvSpPr>
            <a:spLocks noGrp="1"/>
          </p:cNvSpPr>
          <p:nvPr>
            <p:ph type="title"/>
          </p:nvPr>
        </p:nvSpPr>
        <p:spPr/>
        <p:txBody>
          <a:bodyPr/>
          <a:lstStyle/>
          <a:p>
            <a:r>
              <a:rPr lang="sv-SE" dirty="0">
                <a:latin typeface="Arial"/>
                <a:cs typeface="Arial"/>
              </a:rPr>
              <a:t>Barnets första ord</a:t>
            </a:r>
          </a:p>
        </p:txBody>
      </p:sp>
      <p:sp>
        <p:nvSpPr>
          <p:cNvPr id="3" name="Platshållare för innehåll 2">
            <a:extLst>
              <a:ext uri="{FF2B5EF4-FFF2-40B4-BE49-F238E27FC236}">
                <a16:creationId xmlns:a16="http://schemas.microsoft.com/office/drawing/2014/main" id="{B0047FF7-94C9-09B9-02E4-F34F28BD89B9}"/>
              </a:ext>
            </a:extLst>
          </p:cNvPr>
          <p:cNvSpPr>
            <a:spLocks noGrp="1"/>
          </p:cNvSpPr>
          <p:nvPr>
            <p:ph sz="quarter" idx="13"/>
          </p:nvPr>
        </p:nvSpPr>
        <p:spPr>
          <a:xfrm>
            <a:off x="803275" y="1665288"/>
            <a:ext cx="6029604" cy="4535488"/>
          </a:xfrm>
        </p:spPr>
        <p:txBody>
          <a:bodyPr vert="horz" lIns="0" tIns="0" rIns="0" bIns="0" rtlCol="0" anchor="t">
            <a:noAutofit/>
          </a:bodyPr>
          <a:lstStyle/>
          <a:p>
            <a:r>
              <a:rPr lang="sv-SE" sz="2000" dirty="0">
                <a:solidFill>
                  <a:srgbClr val="2D2829"/>
                </a:solidFill>
                <a:latin typeface="Arial"/>
                <a:cs typeface="Arial"/>
              </a:rPr>
              <a:t>En lek som många barn uppskattar i den här åldern är att peka ut föremål, både i verkligheten och på bild</a:t>
            </a:r>
          </a:p>
          <a:p>
            <a:r>
              <a:rPr lang="sv-SE" sz="2000" dirty="0">
                <a:solidFill>
                  <a:srgbClr val="2D2829"/>
                </a:solidFill>
                <a:latin typeface="Arial" panose="020B0604020202020204" pitchFamily="34" charset="0"/>
                <a:cs typeface="Arial" panose="020B0604020202020204" pitchFamily="34" charset="0"/>
              </a:rPr>
              <a:t>Någon gång mellan ett och två års ålder brukar barn säga sina första ord och sedan ökar ordförrådet snabbt</a:t>
            </a:r>
          </a:p>
          <a:p>
            <a:pPr marL="342900" indent="-342900">
              <a:buFont typeface="Arial" panose="020B0604020202020204" pitchFamily="34" charset="0"/>
              <a:buChar char="•"/>
            </a:pPr>
            <a:endParaRPr lang="sv-SE" sz="2000" dirty="0">
              <a:solidFill>
                <a:srgbClr val="2D2829"/>
              </a:solidFill>
              <a:latin typeface="Arial"/>
              <a:cs typeface="Arial"/>
            </a:endParaRPr>
          </a:p>
          <a:p>
            <a:pPr marL="287655" indent="-287655"/>
            <a:endParaRPr lang="sv-SE" dirty="0">
              <a:solidFill>
                <a:srgbClr val="2D2829"/>
              </a:solidFill>
              <a:highlight>
                <a:srgbClr val="FFFF00"/>
              </a:highlight>
              <a:cs typeface="Arial"/>
            </a:endParaRPr>
          </a:p>
          <a:p>
            <a:pPr marL="287655" indent="-287655"/>
            <a:endParaRPr lang="sv-SE" dirty="0">
              <a:cs typeface="Arial" panose="020B0604020202020204"/>
            </a:endParaRPr>
          </a:p>
        </p:txBody>
      </p:sp>
      <p:sp>
        <p:nvSpPr>
          <p:cNvPr id="4" name="Platshållare för datum 3">
            <a:extLst>
              <a:ext uri="{FF2B5EF4-FFF2-40B4-BE49-F238E27FC236}">
                <a16:creationId xmlns:a16="http://schemas.microsoft.com/office/drawing/2014/main" id="{1F04A349-B877-9B22-5091-62214344B1A3}"/>
              </a:ext>
            </a:extLst>
          </p:cNvPr>
          <p:cNvSpPr>
            <a:spLocks noGrp="1"/>
          </p:cNvSpPr>
          <p:nvPr>
            <p:ph type="dt" sz="half" idx="14"/>
          </p:nvPr>
        </p:nvSpPr>
        <p:spPr/>
        <p:txBody>
          <a:bodyPr/>
          <a:lstStyle/>
          <a:p>
            <a:r>
              <a:rPr lang="sv-SE" dirty="0"/>
              <a:t>Region Halland  │</a:t>
            </a:r>
          </a:p>
        </p:txBody>
      </p:sp>
      <p:sp>
        <p:nvSpPr>
          <p:cNvPr id="5" name="Platshållare för sidfot 4">
            <a:extLst>
              <a:ext uri="{FF2B5EF4-FFF2-40B4-BE49-F238E27FC236}">
                <a16:creationId xmlns:a16="http://schemas.microsoft.com/office/drawing/2014/main" id="{AD32FD2F-5393-824F-474B-6A64DB52D3B9}"/>
              </a:ext>
            </a:extLst>
          </p:cNvPr>
          <p:cNvSpPr>
            <a:spLocks noGrp="1"/>
          </p:cNvSpPr>
          <p:nvPr>
            <p:ph type="ftr" sz="quarter" idx="15"/>
          </p:nvPr>
        </p:nvSpPr>
        <p:spPr/>
        <p:txBody>
          <a:bodyPr/>
          <a:lstStyle/>
          <a:p>
            <a:r>
              <a:rPr lang="sv-SE" sz="1200" b="1" i="0" u="none" strike="noStrike" dirty="0">
                <a:solidFill>
                  <a:schemeClr val="bg1"/>
                </a:solidFill>
                <a:effectLst/>
                <a:latin typeface="Arial" panose="020B0604020202020204" pitchFamily="34" charset="0"/>
              </a:rPr>
              <a:t>Träff 9 (Barnet vid 10-11 månaders ålder)</a:t>
            </a:r>
          </a:p>
        </p:txBody>
      </p:sp>
      <p:sp>
        <p:nvSpPr>
          <p:cNvPr id="6" name="Platshållare för bildnummer 5">
            <a:extLst>
              <a:ext uri="{FF2B5EF4-FFF2-40B4-BE49-F238E27FC236}">
                <a16:creationId xmlns:a16="http://schemas.microsoft.com/office/drawing/2014/main" id="{89116790-A5AC-49EB-1947-0C490D2260CA}"/>
              </a:ext>
            </a:extLst>
          </p:cNvPr>
          <p:cNvSpPr>
            <a:spLocks noGrp="1"/>
          </p:cNvSpPr>
          <p:nvPr>
            <p:ph type="sldNum" sz="quarter" idx="16"/>
          </p:nvPr>
        </p:nvSpPr>
        <p:spPr/>
        <p:txBody>
          <a:bodyPr/>
          <a:lstStyle/>
          <a:p>
            <a:fld id="{E8645303-2AAE-45D1-913A-B06AE6474513}" type="slidenum">
              <a:rPr lang="sv-SE" smtClean="0"/>
              <a:pPr/>
              <a:t>6</a:t>
            </a:fld>
            <a:endParaRPr lang="sv-SE" dirty="0"/>
          </a:p>
        </p:txBody>
      </p:sp>
      <p:pic>
        <p:nvPicPr>
          <p:cNvPr id="8" name="Platshållare för innehåll 5">
            <a:extLst>
              <a:ext uri="{FF2B5EF4-FFF2-40B4-BE49-F238E27FC236}">
                <a16:creationId xmlns:a16="http://schemas.microsoft.com/office/drawing/2014/main" id="{D42BEEEA-A627-AAEE-4C67-5375C4A72FC5}"/>
              </a:ext>
            </a:extLst>
          </p:cNvPr>
          <p:cNvPicPr>
            <a:picLocks noChangeAspect="1"/>
          </p:cNvPicPr>
          <p:nvPr/>
        </p:nvPicPr>
        <p:blipFill rotWithShape="1">
          <a:blip r:embed="rId3"/>
          <a:srcRect r="16880" b="24224"/>
          <a:stretch/>
        </p:blipFill>
        <p:spPr>
          <a:xfrm>
            <a:off x="7026031" y="-28815"/>
            <a:ext cx="5165969" cy="6364941"/>
          </a:xfrm>
          <a:prstGeom prst="rect">
            <a:avLst/>
          </a:prstGeom>
        </p:spPr>
      </p:pic>
      <p:pic>
        <p:nvPicPr>
          <p:cNvPr id="10" name="Bildobjekt 9">
            <a:extLst>
              <a:ext uri="{FF2B5EF4-FFF2-40B4-BE49-F238E27FC236}">
                <a16:creationId xmlns:a16="http://schemas.microsoft.com/office/drawing/2014/main" id="{423EC35B-77FD-3CFA-037D-A443B9731FE6}"/>
              </a:ext>
            </a:extLst>
          </p:cNvPr>
          <p:cNvPicPr>
            <a:picLocks noChangeAspect="1"/>
          </p:cNvPicPr>
          <p:nvPr/>
        </p:nvPicPr>
        <p:blipFill>
          <a:blip r:embed="rId4"/>
          <a:stretch>
            <a:fillRect/>
          </a:stretch>
        </p:blipFill>
        <p:spPr>
          <a:xfrm>
            <a:off x="7327872" y="521874"/>
            <a:ext cx="4562285" cy="5122953"/>
          </a:xfrm>
          <a:prstGeom prst="rect">
            <a:avLst/>
          </a:prstGeom>
        </p:spPr>
      </p:pic>
    </p:spTree>
    <p:extLst>
      <p:ext uri="{BB962C8B-B14F-4D97-AF65-F5344CB8AC3E}">
        <p14:creationId xmlns:p14="http://schemas.microsoft.com/office/powerpoint/2010/main" val="468087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286D62-AFD0-9A22-F0F8-0DCD58427F65}"/>
              </a:ext>
            </a:extLst>
          </p:cNvPr>
          <p:cNvSpPr>
            <a:spLocks noGrp="1"/>
          </p:cNvSpPr>
          <p:nvPr>
            <p:ph type="title"/>
          </p:nvPr>
        </p:nvSpPr>
        <p:spPr/>
        <p:txBody>
          <a:bodyPr/>
          <a:lstStyle/>
          <a:p>
            <a:r>
              <a:rPr lang="sv-SE" dirty="0">
                <a:latin typeface="Arial"/>
                <a:cs typeface="Arial"/>
              </a:rPr>
              <a:t>Barnets språkförståelse</a:t>
            </a:r>
            <a:endParaRPr lang="sv-SE" dirty="0">
              <a:cs typeface="Arial"/>
            </a:endParaRPr>
          </a:p>
        </p:txBody>
      </p:sp>
      <p:sp>
        <p:nvSpPr>
          <p:cNvPr id="3" name="Platshållare för innehåll 2">
            <a:extLst>
              <a:ext uri="{FF2B5EF4-FFF2-40B4-BE49-F238E27FC236}">
                <a16:creationId xmlns:a16="http://schemas.microsoft.com/office/drawing/2014/main" id="{40B1978C-2956-6A0E-8382-BAD90E50E875}"/>
              </a:ext>
            </a:extLst>
          </p:cNvPr>
          <p:cNvSpPr>
            <a:spLocks noGrp="1"/>
          </p:cNvSpPr>
          <p:nvPr>
            <p:ph sz="quarter" idx="13"/>
          </p:nvPr>
        </p:nvSpPr>
        <p:spPr>
          <a:xfrm>
            <a:off x="803275" y="1629288"/>
            <a:ext cx="5758299" cy="4535488"/>
          </a:xfrm>
        </p:spPr>
        <p:txBody>
          <a:bodyPr vert="horz" lIns="0" tIns="0" rIns="0" bIns="0" rtlCol="0" anchor="t">
            <a:noAutofit/>
          </a:bodyPr>
          <a:lstStyle/>
          <a:p>
            <a:pPr marL="287655" indent="-287655"/>
            <a:r>
              <a:rPr lang="sv-SE" sz="2000" dirty="0">
                <a:solidFill>
                  <a:srgbClr val="2D2829"/>
                </a:solidFill>
                <a:latin typeface="Arial"/>
                <a:cs typeface="Arial"/>
              </a:rPr>
              <a:t>Stor variation mellan barn</a:t>
            </a:r>
            <a:endParaRPr lang="en-US" dirty="0">
              <a:latin typeface="Arial"/>
              <a:cs typeface="Arial"/>
            </a:endParaRPr>
          </a:p>
          <a:p>
            <a:pPr marL="287655" indent="-287655"/>
            <a:r>
              <a:rPr lang="sv-SE" dirty="0">
                <a:solidFill>
                  <a:srgbClr val="2D2829"/>
                </a:solidFill>
                <a:latin typeface="Arial"/>
                <a:cs typeface="Arial"/>
              </a:rPr>
              <a:t>De flesta barn</a:t>
            </a:r>
            <a:r>
              <a:rPr lang="sv-SE" sz="2000" dirty="0">
                <a:solidFill>
                  <a:srgbClr val="2D2829"/>
                </a:solidFill>
                <a:latin typeface="Arial"/>
                <a:cs typeface="Arial"/>
              </a:rPr>
              <a:t> i den här åldern förstår enkla uppmaningar</a:t>
            </a:r>
            <a:r>
              <a:rPr lang="sv-SE" dirty="0">
                <a:solidFill>
                  <a:srgbClr val="2D2829"/>
                </a:solidFill>
                <a:latin typeface="Arial"/>
                <a:cs typeface="Arial"/>
              </a:rPr>
              <a:t>, exempelvis att hämta</a:t>
            </a:r>
            <a:r>
              <a:rPr lang="sv-SE" sz="2000" dirty="0">
                <a:solidFill>
                  <a:srgbClr val="2D2829"/>
                </a:solidFill>
                <a:latin typeface="Arial"/>
                <a:cs typeface="Arial"/>
              </a:rPr>
              <a:t> eller </a:t>
            </a:r>
            <a:r>
              <a:rPr lang="sv-SE" dirty="0">
                <a:solidFill>
                  <a:srgbClr val="2D2829"/>
                </a:solidFill>
                <a:latin typeface="Arial"/>
                <a:cs typeface="Arial"/>
              </a:rPr>
              <a:t>lämna</a:t>
            </a:r>
            <a:r>
              <a:rPr lang="sv-SE" sz="2000" dirty="0">
                <a:solidFill>
                  <a:srgbClr val="2D2829"/>
                </a:solidFill>
                <a:latin typeface="Arial"/>
                <a:cs typeface="Arial"/>
              </a:rPr>
              <a:t> det du frågar efter</a:t>
            </a:r>
            <a:endParaRPr lang="sv-SE" sz="2000" dirty="0">
              <a:solidFill>
                <a:srgbClr val="2D2829"/>
              </a:solidFill>
              <a:latin typeface="Arial" panose="020B0604020202020204" pitchFamily="34" charset="0"/>
              <a:cs typeface="Arial" panose="020B0604020202020204" pitchFamily="34" charset="0"/>
            </a:endParaRPr>
          </a:p>
          <a:p>
            <a:pPr marL="287655" indent="-287655"/>
            <a:r>
              <a:rPr lang="sv-SE" sz="2000" dirty="0">
                <a:solidFill>
                  <a:srgbClr val="2D2829"/>
                </a:solidFill>
                <a:latin typeface="Arial" panose="020B0604020202020204" pitchFamily="34" charset="0"/>
                <a:cs typeface="Arial" panose="020B0604020202020204" pitchFamily="34" charset="0"/>
              </a:rPr>
              <a:t>Barn förstår mycket mer av språket än vad de själva kan ge uttryck för</a:t>
            </a:r>
          </a:p>
          <a:p>
            <a:pPr marL="287655" indent="-287655"/>
            <a:r>
              <a:rPr lang="sv-SE" sz="2000" dirty="0">
                <a:solidFill>
                  <a:srgbClr val="2D2829"/>
                </a:solidFill>
                <a:latin typeface="Arial"/>
                <a:cs typeface="Arial"/>
              </a:rPr>
              <a:t>Det är inte bara den verbala språkförståelsen som </a:t>
            </a:r>
            <a:r>
              <a:rPr lang="sv-SE" dirty="0">
                <a:solidFill>
                  <a:srgbClr val="2D2829"/>
                </a:solidFill>
                <a:latin typeface="Arial"/>
                <a:cs typeface="Arial"/>
              </a:rPr>
              <a:t>ökar, barnet</a:t>
            </a:r>
            <a:r>
              <a:rPr lang="sv-SE" sz="2000" dirty="0">
                <a:solidFill>
                  <a:srgbClr val="2D2829"/>
                </a:solidFill>
                <a:latin typeface="Arial"/>
                <a:cs typeface="Arial"/>
              </a:rPr>
              <a:t> börjar även bli allt mer medveten om andras känslor</a:t>
            </a:r>
            <a:endParaRPr lang="sv-SE" sz="2000" dirty="0">
              <a:solidFill>
                <a:srgbClr val="2D2829"/>
              </a:solidFill>
              <a:effectLst/>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sv-SE" sz="2000" dirty="0">
              <a:solidFill>
                <a:srgbClr val="2D2829"/>
              </a:solidFill>
              <a:effectLst/>
              <a:latin typeface="Arial" panose="020B0604020202020204" pitchFamily="34" charset="0"/>
              <a:cs typeface="Arial" panose="020B0604020202020204" pitchFamily="34" charset="0"/>
            </a:endParaRPr>
          </a:p>
          <a:p>
            <a:pPr marL="287655" indent="-287655"/>
            <a:endParaRPr lang="sv-SE" dirty="0">
              <a:cs typeface="Arial" panose="020B0604020202020204"/>
            </a:endParaRPr>
          </a:p>
        </p:txBody>
      </p:sp>
      <p:sp>
        <p:nvSpPr>
          <p:cNvPr id="4" name="Platshållare för datum 3">
            <a:extLst>
              <a:ext uri="{FF2B5EF4-FFF2-40B4-BE49-F238E27FC236}">
                <a16:creationId xmlns:a16="http://schemas.microsoft.com/office/drawing/2014/main" id="{6BBB3782-07CF-C396-3638-3DE0BABF4D72}"/>
              </a:ext>
            </a:extLst>
          </p:cNvPr>
          <p:cNvSpPr>
            <a:spLocks noGrp="1"/>
          </p:cNvSpPr>
          <p:nvPr>
            <p:ph type="dt" sz="half" idx="14"/>
          </p:nvPr>
        </p:nvSpPr>
        <p:spPr/>
        <p:txBody>
          <a:bodyPr/>
          <a:lstStyle/>
          <a:p>
            <a:r>
              <a:rPr lang="sv-SE" dirty="0"/>
              <a:t>Region Halland  │</a:t>
            </a:r>
          </a:p>
        </p:txBody>
      </p:sp>
      <p:sp>
        <p:nvSpPr>
          <p:cNvPr id="5" name="Platshållare för sidfot 4">
            <a:extLst>
              <a:ext uri="{FF2B5EF4-FFF2-40B4-BE49-F238E27FC236}">
                <a16:creationId xmlns:a16="http://schemas.microsoft.com/office/drawing/2014/main" id="{39EBE872-06BA-E2A6-DA9A-520D8680B1C0}"/>
              </a:ext>
            </a:extLst>
          </p:cNvPr>
          <p:cNvSpPr>
            <a:spLocks noGrp="1"/>
          </p:cNvSpPr>
          <p:nvPr>
            <p:ph type="ftr" sz="quarter" idx="15"/>
          </p:nvPr>
        </p:nvSpPr>
        <p:spPr/>
        <p:txBody>
          <a:bodyPr/>
          <a:lstStyle/>
          <a:p>
            <a:r>
              <a:rPr lang="sv-SE" sz="1200" b="1" i="0" u="none" strike="noStrike" dirty="0">
                <a:solidFill>
                  <a:schemeClr val="bg1"/>
                </a:solidFill>
                <a:effectLst/>
                <a:latin typeface="Arial" panose="020B0604020202020204" pitchFamily="34" charset="0"/>
              </a:rPr>
              <a:t>Träff 9 (Barnet vid 10-11 månaders ålder)</a:t>
            </a:r>
          </a:p>
        </p:txBody>
      </p:sp>
      <p:sp>
        <p:nvSpPr>
          <p:cNvPr id="6" name="Platshållare för bildnummer 5">
            <a:extLst>
              <a:ext uri="{FF2B5EF4-FFF2-40B4-BE49-F238E27FC236}">
                <a16:creationId xmlns:a16="http://schemas.microsoft.com/office/drawing/2014/main" id="{9D0F56A6-E4B6-4A20-B614-D64D2C583F7C}"/>
              </a:ext>
            </a:extLst>
          </p:cNvPr>
          <p:cNvSpPr>
            <a:spLocks noGrp="1"/>
          </p:cNvSpPr>
          <p:nvPr>
            <p:ph type="sldNum" sz="quarter" idx="16"/>
          </p:nvPr>
        </p:nvSpPr>
        <p:spPr/>
        <p:txBody>
          <a:bodyPr/>
          <a:lstStyle/>
          <a:p>
            <a:fld id="{E8645303-2AAE-45D1-913A-B06AE6474513}" type="slidenum">
              <a:rPr lang="sv-SE" smtClean="0"/>
              <a:pPr/>
              <a:t>7</a:t>
            </a:fld>
            <a:endParaRPr lang="sv-SE" dirty="0"/>
          </a:p>
        </p:txBody>
      </p:sp>
      <p:pic>
        <p:nvPicPr>
          <p:cNvPr id="7" name="Platshållare för innehåll 5">
            <a:extLst>
              <a:ext uri="{FF2B5EF4-FFF2-40B4-BE49-F238E27FC236}">
                <a16:creationId xmlns:a16="http://schemas.microsoft.com/office/drawing/2014/main" id="{00B3F7A9-1E02-4621-0FE9-9771411AB4EE}"/>
              </a:ext>
            </a:extLst>
          </p:cNvPr>
          <p:cNvPicPr>
            <a:picLocks noChangeAspect="1"/>
          </p:cNvPicPr>
          <p:nvPr/>
        </p:nvPicPr>
        <p:blipFill rotWithShape="1">
          <a:blip r:embed="rId3"/>
          <a:srcRect r="16880" b="24224"/>
          <a:stretch/>
        </p:blipFill>
        <p:spPr>
          <a:xfrm>
            <a:off x="6813731" y="-28815"/>
            <a:ext cx="5378269" cy="6364941"/>
          </a:xfrm>
          <a:prstGeom prst="rect">
            <a:avLst/>
          </a:prstGeom>
        </p:spPr>
      </p:pic>
      <p:pic>
        <p:nvPicPr>
          <p:cNvPr id="13" name="Bildobjekt 12">
            <a:extLst>
              <a:ext uri="{FF2B5EF4-FFF2-40B4-BE49-F238E27FC236}">
                <a16:creationId xmlns:a16="http://schemas.microsoft.com/office/drawing/2014/main" id="{75B412D8-4218-42FB-1424-ACD1CA4F2413}"/>
              </a:ext>
            </a:extLst>
          </p:cNvPr>
          <p:cNvPicPr>
            <a:picLocks noChangeAspect="1"/>
          </p:cNvPicPr>
          <p:nvPr/>
        </p:nvPicPr>
        <p:blipFill>
          <a:blip r:embed="rId4"/>
          <a:stretch>
            <a:fillRect/>
          </a:stretch>
        </p:blipFill>
        <p:spPr>
          <a:xfrm>
            <a:off x="7480915" y="994710"/>
            <a:ext cx="4087308" cy="4868579"/>
          </a:xfrm>
          <a:prstGeom prst="rect">
            <a:avLst/>
          </a:prstGeom>
        </p:spPr>
      </p:pic>
    </p:spTree>
    <p:extLst>
      <p:ext uri="{BB962C8B-B14F-4D97-AF65-F5344CB8AC3E}">
        <p14:creationId xmlns:p14="http://schemas.microsoft.com/office/powerpoint/2010/main" val="1667446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6680DC5-8574-CF51-CC6C-BA3E482279C5}"/>
              </a:ext>
            </a:extLst>
          </p:cNvPr>
          <p:cNvSpPr>
            <a:spLocks noGrp="1"/>
          </p:cNvSpPr>
          <p:nvPr>
            <p:ph type="title"/>
          </p:nvPr>
        </p:nvSpPr>
        <p:spPr/>
        <p:txBody>
          <a:bodyPr/>
          <a:lstStyle/>
          <a:p>
            <a:r>
              <a:rPr lang="sv-SE" dirty="0">
                <a:cs typeface="Arial"/>
              </a:rPr>
              <a:t>Mun- och tandhälsa</a:t>
            </a:r>
            <a:endParaRPr lang="sv-SE" dirty="0"/>
          </a:p>
        </p:txBody>
      </p:sp>
    </p:spTree>
    <p:extLst>
      <p:ext uri="{BB962C8B-B14F-4D97-AF65-F5344CB8AC3E}">
        <p14:creationId xmlns:p14="http://schemas.microsoft.com/office/powerpoint/2010/main" val="2109622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6E22278-3B7E-5867-F342-81894E49C449}"/>
              </a:ext>
            </a:extLst>
          </p:cNvPr>
          <p:cNvSpPr>
            <a:spLocks noGrp="1"/>
          </p:cNvSpPr>
          <p:nvPr>
            <p:ph type="title"/>
          </p:nvPr>
        </p:nvSpPr>
        <p:spPr/>
        <p:txBody>
          <a:bodyPr/>
          <a:lstStyle/>
          <a:p>
            <a:br>
              <a:rPr lang="sv-SE" sz="3600" dirty="0">
                <a:latin typeface="Arial" panose="020B0604020202020204" pitchFamily="34" charset="0"/>
                <a:cs typeface="Arial" panose="020B0604020202020204" pitchFamily="34" charset="0"/>
              </a:rPr>
            </a:br>
            <a:r>
              <a:rPr lang="sv-SE" sz="3600" dirty="0">
                <a:latin typeface="Arial" panose="020B0604020202020204" pitchFamily="34" charset="0"/>
                <a:cs typeface="Arial" panose="020B0604020202020204" pitchFamily="34" charset="0"/>
              </a:rPr>
              <a:t>Munnen</a:t>
            </a:r>
            <a:br>
              <a:rPr lang="sv-SE" sz="3600" dirty="0">
                <a:latin typeface="Arial" panose="020B0604020202020204" pitchFamily="34" charset="0"/>
                <a:cs typeface="Arial" panose="020B0604020202020204" pitchFamily="34" charset="0"/>
              </a:rPr>
            </a:br>
            <a:endParaRPr lang="sv-SE" dirty="0"/>
          </a:p>
        </p:txBody>
      </p:sp>
      <p:sp>
        <p:nvSpPr>
          <p:cNvPr id="3" name="Platshållare för innehåll 2">
            <a:extLst>
              <a:ext uri="{FF2B5EF4-FFF2-40B4-BE49-F238E27FC236}">
                <a16:creationId xmlns:a16="http://schemas.microsoft.com/office/drawing/2014/main" id="{6B2106AE-67F9-D826-2014-E92456D9392A}"/>
              </a:ext>
            </a:extLst>
          </p:cNvPr>
          <p:cNvSpPr>
            <a:spLocks noGrp="1"/>
          </p:cNvSpPr>
          <p:nvPr>
            <p:ph sz="quarter" idx="13"/>
          </p:nvPr>
        </p:nvSpPr>
        <p:spPr/>
        <p:txBody>
          <a:bodyPr vert="horz" lIns="0" tIns="0" rIns="0" bIns="0" rtlCol="0" anchor="t">
            <a:noAutofit/>
          </a:bodyPr>
          <a:lstStyle/>
          <a:p>
            <a:pPr marL="287655" indent="-287655"/>
            <a:r>
              <a:rPr lang="sv-SE" sz="2000" dirty="0">
                <a:solidFill>
                  <a:srgbClr val="2D2829"/>
                </a:solidFill>
                <a:latin typeface="Arial"/>
                <a:cs typeface="Arial"/>
              </a:rPr>
              <a:t>Fasa gärna ut </a:t>
            </a:r>
            <a:r>
              <a:rPr lang="sv-SE" dirty="0">
                <a:solidFill>
                  <a:srgbClr val="2D2829"/>
                </a:solidFill>
                <a:latin typeface="Arial"/>
                <a:cs typeface="Arial"/>
              </a:rPr>
              <a:t>nappen och nappflaskan</a:t>
            </a:r>
            <a:endParaRPr lang="sv-SE" sz="2000" dirty="0">
              <a:solidFill>
                <a:srgbClr val="2D2829"/>
              </a:solidFill>
              <a:latin typeface="Arial" panose="020B0604020202020204" pitchFamily="34" charset="0"/>
              <a:cs typeface="Arial" panose="020B0604020202020204" pitchFamily="34" charset="0"/>
            </a:endParaRPr>
          </a:p>
          <a:p>
            <a:pPr marL="287655" indent="-287655"/>
            <a:r>
              <a:rPr lang="sv-SE" sz="2000" dirty="0">
                <a:solidFill>
                  <a:srgbClr val="2D2829"/>
                </a:solidFill>
                <a:latin typeface="Arial"/>
                <a:cs typeface="Arial"/>
              </a:rPr>
              <a:t>Låt munnen vila mellan måltiderna</a:t>
            </a:r>
          </a:p>
          <a:p>
            <a:pPr marL="287655" indent="-287655"/>
            <a:r>
              <a:rPr lang="sv-SE" sz="2000" dirty="0">
                <a:solidFill>
                  <a:srgbClr val="2D2829"/>
                </a:solidFill>
                <a:latin typeface="Arial"/>
                <a:cs typeface="Arial"/>
              </a:rPr>
              <a:t>Borsta tänderna</a:t>
            </a:r>
          </a:p>
          <a:p>
            <a:pPr marL="287655" indent="-287655"/>
            <a:r>
              <a:rPr lang="sv-SE" dirty="0">
                <a:solidFill>
                  <a:srgbClr val="2D2829"/>
                </a:solidFill>
                <a:latin typeface="Arial"/>
                <a:cs typeface="Arial"/>
              </a:rPr>
              <a:t>Använd tandkräm med fluor</a:t>
            </a:r>
          </a:p>
          <a:p>
            <a:pPr marL="287655" indent="-287655"/>
            <a:r>
              <a:rPr lang="sv-SE" sz="2000" dirty="0">
                <a:solidFill>
                  <a:srgbClr val="2D2829"/>
                </a:solidFill>
                <a:latin typeface="Arial"/>
                <a:cs typeface="Arial"/>
              </a:rPr>
              <a:t>Barnet kan koordinera</a:t>
            </a:r>
            <a:r>
              <a:rPr lang="sv-SE" dirty="0">
                <a:solidFill>
                  <a:srgbClr val="2D2829"/>
                </a:solidFill>
                <a:latin typeface="Arial"/>
                <a:cs typeface="Arial"/>
              </a:rPr>
              <a:t> munnens olika delar</a:t>
            </a:r>
            <a:endParaRPr lang="sv-SE" sz="2000" dirty="0">
              <a:solidFill>
                <a:srgbClr val="2D2829"/>
              </a:solidFill>
              <a:latin typeface="Arial" panose="020B0604020202020204" pitchFamily="34" charset="0"/>
              <a:cs typeface="Arial" panose="020B0604020202020204" pitchFamily="34" charset="0"/>
            </a:endParaRPr>
          </a:p>
          <a:p>
            <a:pPr marL="287655" indent="-287655"/>
            <a:endParaRPr lang="sv-SE" sz="2000" dirty="0">
              <a:solidFill>
                <a:srgbClr val="2D2829"/>
              </a:solidFill>
              <a:effectLst/>
              <a:latin typeface="Arial" panose="020B0604020202020204" pitchFamily="34" charset="0"/>
              <a:cs typeface="Arial" panose="020B0604020202020204" pitchFamily="34" charset="0"/>
            </a:endParaRPr>
          </a:p>
          <a:p>
            <a:pPr marL="287655" indent="-287655"/>
            <a:endParaRPr lang="sv-SE" dirty="0">
              <a:cs typeface="Arial" panose="020B0604020202020204"/>
            </a:endParaRPr>
          </a:p>
          <a:p>
            <a:pPr marL="287655" indent="-287655"/>
            <a:endParaRPr lang="sv-SE" dirty="0">
              <a:highlight>
                <a:srgbClr val="FFFF00"/>
              </a:highlight>
              <a:cs typeface="Arial" panose="020B0604020202020204"/>
            </a:endParaRPr>
          </a:p>
        </p:txBody>
      </p:sp>
      <p:sp>
        <p:nvSpPr>
          <p:cNvPr id="4" name="Platshållare för datum 3">
            <a:extLst>
              <a:ext uri="{FF2B5EF4-FFF2-40B4-BE49-F238E27FC236}">
                <a16:creationId xmlns:a16="http://schemas.microsoft.com/office/drawing/2014/main" id="{492CEA4B-FF87-0D0A-BF2C-150E7425643F}"/>
              </a:ext>
            </a:extLst>
          </p:cNvPr>
          <p:cNvSpPr>
            <a:spLocks noGrp="1"/>
          </p:cNvSpPr>
          <p:nvPr>
            <p:ph type="dt" sz="half" idx="14"/>
          </p:nvPr>
        </p:nvSpPr>
        <p:spPr/>
        <p:txBody>
          <a:bodyPr/>
          <a:lstStyle/>
          <a:p>
            <a:r>
              <a:rPr lang="sv-SE" dirty="0"/>
              <a:t>Region Halland  │</a:t>
            </a:r>
          </a:p>
        </p:txBody>
      </p:sp>
      <p:sp>
        <p:nvSpPr>
          <p:cNvPr id="5" name="Platshållare för sidfot 4">
            <a:extLst>
              <a:ext uri="{FF2B5EF4-FFF2-40B4-BE49-F238E27FC236}">
                <a16:creationId xmlns:a16="http://schemas.microsoft.com/office/drawing/2014/main" id="{A8E5415A-54F0-466A-A7CE-8F653DC56A66}"/>
              </a:ext>
            </a:extLst>
          </p:cNvPr>
          <p:cNvSpPr>
            <a:spLocks noGrp="1"/>
          </p:cNvSpPr>
          <p:nvPr>
            <p:ph type="ftr" sz="quarter" idx="15"/>
          </p:nvPr>
        </p:nvSpPr>
        <p:spPr/>
        <p:txBody>
          <a:bodyPr/>
          <a:lstStyle/>
          <a:p>
            <a:r>
              <a:rPr lang="sv-SE" sz="1200" b="1" i="0" u="none" strike="noStrike" dirty="0">
                <a:solidFill>
                  <a:schemeClr val="bg1"/>
                </a:solidFill>
                <a:effectLst/>
                <a:latin typeface="Arial" panose="020B0604020202020204" pitchFamily="34" charset="0"/>
              </a:rPr>
              <a:t>Träff 9 (Barnet vid 10-11 månaders ålder)</a:t>
            </a:r>
          </a:p>
        </p:txBody>
      </p:sp>
      <p:sp>
        <p:nvSpPr>
          <p:cNvPr id="6" name="Platshållare för bildnummer 5">
            <a:extLst>
              <a:ext uri="{FF2B5EF4-FFF2-40B4-BE49-F238E27FC236}">
                <a16:creationId xmlns:a16="http://schemas.microsoft.com/office/drawing/2014/main" id="{F107B11A-4D56-0C7F-89A4-06851806C9F6}"/>
              </a:ext>
            </a:extLst>
          </p:cNvPr>
          <p:cNvSpPr>
            <a:spLocks noGrp="1"/>
          </p:cNvSpPr>
          <p:nvPr>
            <p:ph type="sldNum" sz="quarter" idx="16"/>
          </p:nvPr>
        </p:nvSpPr>
        <p:spPr/>
        <p:txBody>
          <a:bodyPr/>
          <a:lstStyle/>
          <a:p>
            <a:fld id="{E8645303-2AAE-45D1-913A-B06AE6474513}" type="slidenum">
              <a:rPr lang="sv-SE" smtClean="0"/>
              <a:pPr/>
              <a:t>9</a:t>
            </a:fld>
            <a:endParaRPr lang="sv-SE" dirty="0"/>
          </a:p>
        </p:txBody>
      </p:sp>
      <p:pic>
        <p:nvPicPr>
          <p:cNvPr id="7" name="Platshållare för innehåll 5">
            <a:extLst>
              <a:ext uri="{FF2B5EF4-FFF2-40B4-BE49-F238E27FC236}">
                <a16:creationId xmlns:a16="http://schemas.microsoft.com/office/drawing/2014/main" id="{F312D8D1-52FF-43F0-5B43-4E26A286D51A}"/>
              </a:ext>
            </a:extLst>
          </p:cNvPr>
          <p:cNvPicPr>
            <a:picLocks noChangeAspect="1"/>
          </p:cNvPicPr>
          <p:nvPr/>
        </p:nvPicPr>
        <p:blipFill rotWithShape="1">
          <a:blip r:embed="rId3"/>
          <a:srcRect r="16880" b="24224"/>
          <a:stretch/>
        </p:blipFill>
        <p:spPr>
          <a:xfrm>
            <a:off x="6813731" y="-28815"/>
            <a:ext cx="5378269" cy="6364941"/>
          </a:xfrm>
          <a:prstGeom prst="rect">
            <a:avLst/>
          </a:prstGeom>
        </p:spPr>
      </p:pic>
      <p:pic>
        <p:nvPicPr>
          <p:cNvPr id="11" name="Bildobjekt 10">
            <a:extLst>
              <a:ext uri="{FF2B5EF4-FFF2-40B4-BE49-F238E27FC236}">
                <a16:creationId xmlns:a16="http://schemas.microsoft.com/office/drawing/2014/main" id="{447EF238-BAEE-79F6-FBF3-91CEFB1CCF73}"/>
              </a:ext>
            </a:extLst>
          </p:cNvPr>
          <p:cNvPicPr>
            <a:picLocks noChangeAspect="1"/>
          </p:cNvPicPr>
          <p:nvPr/>
        </p:nvPicPr>
        <p:blipFill>
          <a:blip r:embed="rId4"/>
          <a:stretch>
            <a:fillRect/>
          </a:stretch>
        </p:blipFill>
        <p:spPr>
          <a:xfrm>
            <a:off x="7663603" y="1307805"/>
            <a:ext cx="4023001" cy="3673678"/>
          </a:xfrm>
          <a:prstGeom prst="rect">
            <a:avLst/>
          </a:prstGeom>
        </p:spPr>
      </p:pic>
    </p:spTree>
    <p:extLst>
      <p:ext uri="{BB962C8B-B14F-4D97-AF65-F5344CB8AC3E}">
        <p14:creationId xmlns:p14="http://schemas.microsoft.com/office/powerpoint/2010/main" val="2202295677"/>
      </p:ext>
    </p:extLst>
  </p:cSld>
  <p:clrMapOvr>
    <a:masterClrMapping/>
  </p:clrMapOvr>
</p:sld>
</file>

<file path=ppt/theme/theme1.xml><?xml version="1.0" encoding="utf-8"?>
<a:theme xmlns:a="http://schemas.openxmlformats.org/drawingml/2006/main" name="Region Halland - blå">
  <a:themeElements>
    <a:clrScheme name="Region Halland">
      <a:dk1>
        <a:sysClr val="windowText" lastClr="000000"/>
      </a:dk1>
      <a:lt1>
        <a:sysClr val="window" lastClr="FFFFFF"/>
      </a:lt1>
      <a:dk2>
        <a:srgbClr val="00495D"/>
      </a:dk2>
      <a:lt2>
        <a:srgbClr val="F8F8F8"/>
      </a:lt2>
      <a:accent1>
        <a:srgbClr val="006858"/>
      </a:accent1>
      <a:accent2>
        <a:srgbClr val="A3D8E7"/>
      </a:accent2>
      <a:accent3>
        <a:srgbClr val="20AC6C"/>
      </a:accent3>
      <a:accent4>
        <a:srgbClr val="D8E69C"/>
      </a:accent4>
      <a:accent5>
        <a:srgbClr val="28B3C7"/>
      </a:accent5>
      <a:accent6>
        <a:srgbClr val="82CD9E"/>
      </a:accent6>
      <a:hlink>
        <a:srgbClr val="006966"/>
      </a:hlink>
      <a:folHlink>
        <a:srgbClr val="0050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Region Halland övergripande grön 1.potx" id="{5A53984A-57E5-4F00-A7E5-DEBF6A89DF1E}" vid="{D5A23AD4-D196-49A1-A1F0-23378E62710B}"/>
    </a:ext>
  </a:extLst>
</a:theme>
</file>

<file path=ppt/theme/theme2.xml><?xml version="1.0" encoding="utf-8"?>
<a:theme xmlns:a="http://schemas.openxmlformats.org/drawingml/2006/main" name="Office-tema">
  <a:themeElements>
    <a:clrScheme name="Region Halland">
      <a:dk1>
        <a:sysClr val="windowText" lastClr="000000"/>
      </a:dk1>
      <a:lt1>
        <a:sysClr val="window" lastClr="FFFFFF"/>
      </a:lt1>
      <a:dk2>
        <a:srgbClr val="005069"/>
      </a:dk2>
      <a:lt2>
        <a:srgbClr val="F8F8F8"/>
      </a:lt2>
      <a:accent1>
        <a:srgbClr val="006966"/>
      </a:accent1>
      <a:accent2>
        <a:srgbClr val="B4DEE6"/>
      </a:accent2>
      <a:accent3>
        <a:srgbClr val="0DA964"/>
      </a:accent3>
      <a:accent4>
        <a:srgbClr val="D8E69C"/>
      </a:accent4>
      <a:accent5>
        <a:srgbClr val="34BBC3"/>
      </a:accent5>
      <a:accent6>
        <a:srgbClr val="83C59B"/>
      </a:accent6>
      <a:hlink>
        <a:srgbClr val="006966"/>
      </a:hlink>
      <a:folHlink>
        <a:srgbClr val="0050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Region Halland">
      <a:dk1>
        <a:sysClr val="windowText" lastClr="000000"/>
      </a:dk1>
      <a:lt1>
        <a:sysClr val="window" lastClr="FFFFFF"/>
      </a:lt1>
      <a:dk2>
        <a:srgbClr val="005069"/>
      </a:dk2>
      <a:lt2>
        <a:srgbClr val="F8F8F8"/>
      </a:lt2>
      <a:accent1>
        <a:srgbClr val="006966"/>
      </a:accent1>
      <a:accent2>
        <a:srgbClr val="B4DEE6"/>
      </a:accent2>
      <a:accent3>
        <a:srgbClr val="0DA964"/>
      </a:accent3>
      <a:accent4>
        <a:srgbClr val="D8E69C"/>
      </a:accent4>
      <a:accent5>
        <a:srgbClr val="34BBC3"/>
      </a:accent5>
      <a:accent6>
        <a:srgbClr val="83C59B"/>
      </a:accent6>
      <a:hlink>
        <a:srgbClr val="006966"/>
      </a:hlink>
      <a:folHlink>
        <a:srgbClr val="0050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3FF36D314662A438BFCAFF324EB8932" ma:contentTypeVersion="18" ma:contentTypeDescription="Skapa ett nytt dokument." ma:contentTypeScope="" ma:versionID="2e36fb7e7c03d2c7b448c6f352eb8f48">
  <xsd:schema xmlns:xsd="http://www.w3.org/2001/XMLSchema" xmlns:xs="http://www.w3.org/2001/XMLSchema" xmlns:p="http://schemas.microsoft.com/office/2006/metadata/properties" xmlns:ns2="8aca76a1-3f33-40bf-8cb3-bdb1b1883aa0" xmlns:ns3="b9a696d2-266f-4249-9d07-50844a09d3f2" targetNamespace="http://schemas.microsoft.com/office/2006/metadata/properties" ma:root="true" ma:fieldsID="94505da51614eed12ba737aabfe89ea2" ns2:_="" ns3:_="">
    <xsd:import namespace="8aca76a1-3f33-40bf-8cb3-bdb1b1883aa0"/>
    <xsd:import namespace="b9a696d2-266f-4249-9d07-50844a09d3f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LengthInSeconds" minOccurs="0"/>
                <xsd:element ref="ns2:MediaServiceLocation" minOccurs="0"/>
                <xsd:element ref="ns2:MediaServiceOCR"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ca76a1-3f33-40bf-8cb3-bdb1b1883a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e2b25a3c-5420-47fb-901f-1f2eddde8d0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a696d2-266f-4249-9d07-50844a09d3f2"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element name="TaxCatchAll" ma:index="23" nillable="true" ma:displayName="Taxonomy Catch All Column" ma:hidden="true" ma:list="{05830bec-7dd7-49bb-bab1-cf8c0bd1daea}" ma:internalName="TaxCatchAll" ma:showField="CatchAllData" ma:web="b9a696d2-266f-4249-9d07-50844a09d3f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aca76a1-3f33-40bf-8cb3-bdb1b1883aa0">
      <Terms xmlns="http://schemas.microsoft.com/office/infopath/2007/PartnerControls"/>
    </lcf76f155ced4ddcb4097134ff3c332f>
    <TaxCatchAll xmlns="b9a696d2-266f-4249-9d07-50844a09d3f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50E2630-4CFD-449C-8589-7F243416D1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ca76a1-3f33-40bf-8cb3-bdb1b1883aa0"/>
    <ds:schemaRef ds:uri="b9a696d2-266f-4249-9d07-50844a09d3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7914793-909B-4EF2-AF2D-D496FAEF4C4D}">
  <ds:schemaRefs>
    <ds:schemaRef ds:uri="http://purl.org/dc/terms/"/>
    <ds:schemaRef ds:uri="http://schemas.openxmlformats.org/package/2006/metadata/core-properties"/>
    <ds:schemaRef ds:uri="http://schemas.microsoft.com/office/2006/documentManagement/types"/>
    <ds:schemaRef ds:uri="http://purl.org/dc/elements/1.1/"/>
    <ds:schemaRef ds:uri="40ce895f-69b1-464d-89e3-5b225fcdd2ad"/>
    <ds:schemaRef ds:uri="http://schemas.microsoft.com/office/infopath/2007/PartnerControls"/>
    <ds:schemaRef ds:uri="http://schemas.microsoft.com/office/2006/metadata/properties"/>
    <ds:schemaRef ds:uri="http://www.w3.org/XML/1998/namespace"/>
    <ds:schemaRef ds:uri="http://purl.org/dc/dcmitype/"/>
    <ds:schemaRef ds:uri="8aca76a1-3f33-40bf-8cb3-bdb1b1883aa0"/>
    <ds:schemaRef ds:uri="b9a696d2-266f-4249-9d07-50844a09d3f2"/>
  </ds:schemaRefs>
</ds:datastoreItem>
</file>

<file path=customXml/itemProps3.xml><?xml version="1.0" encoding="utf-8"?>
<ds:datastoreItem xmlns:ds="http://schemas.openxmlformats.org/officeDocument/2006/customXml" ds:itemID="{834810F0-667A-4FF4-BC8A-F4D3F260595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Region Halland - blå</Template>
  <TotalTime>417</TotalTime>
  <Words>2977</Words>
  <Application>Microsoft Office PowerPoint</Application>
  <PresentationFormat>Widescreen</PresentationFormat>
  <Paragraphs>381</Paragraphs>
  <Slides>22</Slides>
  <Notes>16</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Region Halland - blå</vt:lpstr>
      <vt:lpstr>Välkommen till barnhälsovårdens föräldragruppsverksamhet   </vt:lpstr>
      <vt:lpstr>Barnets unika utveckling  Avslutning</vt:lpstr>
      <vt:lpstr> Det kompetenta barnet </vt:lpstr>
      <vt:lpstr>”Nej!” – att ha en egen vilja</vt:lpstr>
      <vt:lpstr>Språkutveckling</vt:lpstr>
      <vt:lpstr>Barnets första ord</vt:lpstr>
      <vt:lpstr>Barnets språkförståelse</vt:lpstr>
      <vt:lpstr>Mun- och tandhälsa</vt:lpstr>
      <vt:lpstr> Munnen </vt:lpstr>
      <vt:lpstr>Mat och näring</vt:lpstr>
      <vt:lpstr> Matvanor </vt:lpstr>
      <vt:lpstr>Barnsäkerhet</vt:lpstr>
      <vt:lpstr>Barnsäkerhet och rörelse</vt:lpstr>
      <vt:lpstr>Vardagsliv</vt:lpstr>
      <vt:lpstr> Syskon </vt:lpstr>
      <vt:lpstr>Förskolan och  familjedaghem </vt:lpstr>
      <vt:lpstr>Balans mellan  familje- och yrkesliv</vt:lpstr>
      <vt:lpstr>Avslutning och sammanfattning</vt:lpstr>
      <vt:lpstr>Övrig information och råd</vt:lpstr>
      <vt:lpstr>Vaccinationer under barnets  första fem levnadsår</vt:lpstr>
      <vt:lpstr>Råd om vård dygnet runt</vt:lpstr>
      <vt:lpstr>Producerat av regionkontorets strategiska barnhälsovård 2023  Gerd Almquist-Tangen, barnhälsovårdsstrateg Regionkontoret, gerd.almquist-tangen@regionhalland.se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Sutt Stawreberg Sandra RK</dc:creator>
  <cp:keywords>class='Open'</cp:keywords>
  <cp:lastModifiedBy>Alne Maria RK HÄLSO- OCH SJUKVÅRD</cp:lastModifiedBy>
  <cp:revision>83</cp:revision>
  <dcterms:created xsi:type="dcterms:W3CDTF">2023-05-23T07:17:52Z</dcterms:created>
  <dcterms:modified xsi:type="dcterms:W3CDTF">2024-04-23T12:40:09Z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0x01010063FF36D314662A438BFCAFF324EB8932</vt:lpwstr>
  </property>
  <property fmtid="{D5CDD505-2E9C-101B-9397-08002B2CF9AE}" pid="3" name="Order">
    <vt:r8>292000</vt:r8>
  </property>
  <property fmtid="{D5CDD505-2E9C-101B-9397-08002B2CF9AE}" pid="4" name="MediaServiceImageTags">
    <vt:lpwstr/>
  </property>
</Properties>
</file>