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55"/>
  </p:notesMasterIdLst>
  <p:handoutMasterIdLst>
    <p:handoutMasterId r:id="rId56"/>
  </p:handoutMasterIdLst>
  <p:sldIdLst>
    <p:sldId id="284" r:id="rId5"/>
    <p:sldId id="359" r:id="rId6"/>
    <p:sldId id="301" r:id="rId7"/>
    <p:sldId id="313" r:id="rId8"/>
    <p:sldId id="320" r:id="rId9"/>
    <p:sldId id="322" r:id="rId10"/>
    <p:sldId id="302" r:id="rId11"/>
    <p:sldId id="323" r:id="rId12"/>
    <p:sldId id="324" r:id="rId13"/>
    <p:sldId id="325" r:id="rId14"/>
    <p:sldId id="303" r:id="rId15"/>
    <p:sldId id="328" r:id="rId16"/>
    <p:sldId id="329" r:id="rId17"/>
    <p:sldId id="330" r:id="rId18"/>
    <p:sldId id="358" r:id="rId19"/>
    <p:sldId id="354" r:id="rId20"/>
    <p:sldId id="304" r:id="rId21"/>
    <p:sldId id="316" r:id="rId22"/>
    <p:sldId id="355" r:id="rId23"/>
    <p:sldId id="356" r:id="rId24"/>
    <p:sldId id="335" r:id="rId25"/>
    <p:sldId id="311" r:id="rId26"/>
    <p:sldId id="334" r:id="rId27"/>
    <p:sldId id="344" r:id="rId28"/>
    <p:sldId id="345" r:id="rId29"/>
    <p:sldId id="346" r:id="rId30"/>
    <p:sldId id="347" r:id="rId31"/>
    <p:sldId id="305" r:id="rId32"/>
    <p:sldId id="331" r:id="rId33"/>
    <p:sldId id="318" r:id="rId34"/>
    <p:sldId id="332" r:id="rId35"/>
    <p:sldId id="353" r:id="rId36"/>
    <p:sldId id="343" r:id="rId37"/>
    <p:sldId id="309" r:id="rId38"/>
    <p:sldId id="333" r:id="rId39"/>
    <p:sldId id="306" r:id="rId40"/>
    <p:sldId id="319" r:id="rId41"/>
    <p:sldId id="352" r:id="rId42"/>
    <p:sldId id="285" r:id="rId43"/>
    <p:sldId id="336" r:id="rId44"/>
    <p:sldId id="348" r:id="rId45"/>
    <p:sldId id="278" r:id="rId46"/>
    <p:sldId id="256" r:id="rId47"/>
    <p:sldId id="350" r:id="rId48"/>
    <p:sldId id="351" r:id="rId49"/>
    <p:sldId id="307" r:id="rId50"/>
    <p:sldId id="341" r:id="rId51"/>
    <p:sldId id="339" r:id="rId52"/>
    <p:sldId id="342" r:id="rId53"/>
    <p:sldId id="286" r:id="rId5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4"/>
            <p14:sldId id="359"/>
            <p14:sldId id="301"/>
            <p14:sldId id="313"/>
            <p14:sldId id="320"/>
            <p14:sldId id="322"/>
            <p14:sldId id="302"/>
            <p14:sldId id="323"/>
            <p14:sldId id="324"/>
            <p14:sldId id="325"/>
            <p14:sldId id="303"/>
            <p14:sldId id="328"/>
            <p14:sldId id="329"/>
            <p14:sldId id="330"/>
            <p14:sldId id="358"/>
            <p14:sldId id="354"/>
            <p14:sldId id="304"/>
            <p14:sldId id="316"/>
            <p14:sldId id="355"/>
            <p14:sldId id="356"/>
            <p14:sldId id="335"/>
            <p14:sldId id="311"/>
            <p14:sldId id="334"/>
            <p14:sldId id="344"/>
            <p14:sldId id="345"/>
            <p14:sldId id="346"/>
            <p14:sldId id="347"/>
            <p14:sldId id="305"/>
            <p14:sldId id="331"/>
            <p14:sldId id="318"/>
            <p14:sldId id="332"/>
            <p14:sldId id="353"/>
            <p14:sldId id="343"/>
            <p14:sldId id="309"/>
            <p14:sldId id="333"/>
            <p14:sldId id="306"/>
            <p14:sldId id="319"/>
            <p14:sldId id="352"/>
            <p14:sldId id="285"/>
            <p14:sldId id="336"/>
            <p14:sldId id="348"/>
            <p14:sldId id="278"/>
            <p14:sldId id="256"/>
            <p14:sldId id="350"/>
            <p14:sldId id="351"/>
            <p14:sldId id="307"/>
            <p14:sldId id="341"/>
            <p14:sldId id="339"/>
            <p14:sldId id="342"/>
            <p14:sldId id="286"/>
          </p14:sldIdLst>
        </p14:section>
        <p14:section name="Exempelsidor" id="{4A760F55-63D0-441C-9AC0-AA6EC905C8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aeus Åsa RK" userId="16aa7ccb-31c9-4e67-a84e-09b7f8a0d0e1" providerId="ADAL" clId="{C773AE7E-B9D9-4112-84F8-299469669C49}"/>
    <pc:docChg chg="custSel modSld">
      <pc:chgData name="Widaeus Åsa RK" userId="16aa7ccb-31c9-4e67-a84e-09b7f8a0d0e1" providerId="ADAL" clId="{C773AE7E-B9D9-4112-84F8-299469669C49}" dt="2024-12-04T14:37:52.272" v="2" actId="478"/>
      <pc:docMkLst>
        <pc:docMk/>
      </pc:docMkLst>
      <pc:sldChg chg="delSp mod">
        <pc:chgData name="Widaeus Åsa RK" userId="16aa7ccb-31c9-4e67-a84e-09b7f8a0d0e1" providerId="ADAL" clId="{C773AE7E-B9D9-4112-84F8-299469669C49}" dt="2024-12-04T14:37:42.592" v="0" actId="478"/>
        <pc:sldMkLst>
          <pc:docMk/>
          <pc:sldMk cId="3835045919" sldId="256"/>
        </pc:sldMkLst>
        <pc:picChg chg="del">
          <ac:chgData name="Widaeus Åsa RK" userId="16aa7ccb-31c9-4e67-a84e-09b7f8a0d0e1" providerId="ADAL" clId="{C773AE7E-B9D9-4112-84F8-299469669C49}" dt="2024-12-04T14:37:42.592" v="0" actId="478"/>
          <ac:picMkLst>
            <pc:docMk/>
            <pc:sldMk cId="3835045919" sldId="256"/>
            <ac:picMk id="15" creationId="{1A70BA3B-1AA3-4309-B505-71FD354A5075}"/>
          </ac:picMkLst>
        </pc:picChg>
      </pc:sldChg>
      <pc:sldChg chg="delSp modSp mod">
        <pc:chgData name="Widaeus Åsa RK" userId="16aa7ccb-31c9-4e67-a84e-09b7f8a0d0e1" providerId="ADAL" clId="{C773AE7E-B9D9-4112-84F8-299469669C49}" dt="2024-12-04T14:37:52.272" v="2" actId="478"/>
        <pc:sldMkLst>
          <pc:docMk/>
          <pc:sldMk cId="3696851548" sldId="350"/>
        </pc:sldMkLst>
        <pc:picChg chg="del mod">
          <ac:chgData name="Widaeus Åsa RK" userId="16aa7ccb-31c9-4e67-a84e-09b7f8a0d0e1" providerId="ADAL" clId="{C773AE7E-B9D9-4112-84F8-299469669C49}" dt="2024-12-04T14:37:52.272" v="2" actId="478"/>
          <ac:picMkLst>
            <pc:docMk/>
            <pc:sldMk cId="3696851548" sldId="350"/>
            <ac:picMk id="15" creationId="{47746942-31B3-ACEE-7FD9-345CBC7A3A1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B-4FF3-B07D-C7E3B8C58E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9-46E8-A5A4-EF32BFD649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9-46E8-A5A4-EF32BFD649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9-46E8-A5A4-EF32BFD6490A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B-4FF3-B07D-C7E3B8C58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venskforfattningssamling.se/sites/default/files/sfs/2023-01/SFS2023-34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venskforfattningssamling.se/sites/default/files/sfs/2023-01/SFS2023-34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1A913-FA79-4DBB-B0B7-AFB0069F4AE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2C6100C-55EF-41CC-A1CC-1C75FDDF7ADD}">
      <dgm:prSet/>
      <dgm:spPr/>
      <dgm:t>
        <a:bodyPr/>
        <a:lstStyle/>
        <a:p>
          <a:r>
            <a:rPr lang="en-US" b="0" i="0"/>
            <a:t>Förordningen om ändring i Högskoleförordningen (1993:100), utfärdad den 26 januari 2023</a:t>
          </a:r>
          <a:endParaRPr lang="en-US"/>
        </a:p>
      </dgm:t>
    </dgm:pt>
    <dgm:pt modelId="{63627EFC-475F-4C0E-B296-F52C99C19833}" type="parTrans" cxnId="{1AC733CA-C150-4B39-99DF-31B78E526391}">
      <dgm:prSet/>
      <dgm:spPr/>
      <dgm:t>
        <a:bodyPr/>
        <a:lstStyle/>
        <a:p>
          <a:pPr algn="l"/>
          <a:endParaRPr lang="en-US"/>
        </a:p>
      </dgm:t>
    </dgm:pt>
    <dgm:pt modelId="{577370C6-195E-4E5A-87B8-A86970E918FC}" type="sibTrans" cxnId="{1AC733CA-C150-4B39-99DF-31B78E526391}">
      <dgm:prSet/>
      <dgm:spPr/>
      <dgm:t>
        <a:bodyPr/>
        <a:lstStyle/>
        <a:p>
          <a:endParaRPr lang="en-US"/>
        </a:p>
      </dgm:t>
    </dgm:pt>
    <dgm:pt modelId="{A4076DD5-D909-4C23-92E9-CA9589D43288}">
      <dgm:prSet/>
      <dgm:spPr/>
      <dgm:t>
        <a:bodyPr/>
        <a:lstStyle/>
        <a:p>
          <a:pPr>
            <a:buFont typeface="+mj-lt"/>
            <a:buAutoNum type="arabicPeriod"/>
          </a:pPr>
          <a:r>
            <a:rPr lang="sv-SE" b="1" i="0"/>
            <a:t>Utbildning till sjuksköterska</a:t>
          </a:r>
          <a:r>
            <a:rPr lang="sv-SE" b="0" i="0"/>
            <a:t>: Ska omfatta </a:t>
          </a:r>
          <a:r>
            <a:rPr lang="sv-SE" b="1" i="0"/>
            <a:t>4 600 timmar</a:t>
          </a:r>
          <a:r>
            <a:rPr lang="sv-SE" b="0" i="0"/>
            <a:t>.</a:t>
          </a:r>
        </a:p>
      </dgm:t>
    </dgm:pt>
    <dgm:pt modelId="{B42CC170-E585-4E48-9455-290EFAEC4D3D}" type="parTrans" cxnId="{99AF657E-2258-4AFA-A6CC-97E290661CC8}">
      <dgm:prSet/>
      <dgm:spPr/>
      <dgm:t>
        <a:bodyPr/>
        <a:lstStyle/>
        <a:p>
          <a:endParaRPr lang="sv-SE"/>
        </a:p>
      </dgm:t>
    </dgm:pt>
    <dgm:pt modelId="{00F2007C-1FF2-440E-8273-D4D916ABB306}" type="sibTrans" cxnId="{99AF657E-2258-4AFA-A6CC-97E290661CC8}">
      <dgm:prSet/>
      <dgm:spPr/>
      <dgm:t>
        <a:bodyPr/>
        <a:lstStyle/>
        <a:p>
          <a:endParaRPr lang="sv-SE"/>
        </a:p>
      </dgm:t>
    </dgm:pt>
    <dgm:pt modelId="{EAFF2F6E-7496-48E5-9F71-364F610B7BEC}">
      <dgm:prSet/>
      <dgm:spPr/>
      <dgm:t>
        <a:bodyPr/>
        <a:lstStyle/>
        <a:p>
          <a:pPr>
            <a:buFont typeface="+mj-lt"/>
            <a:buAutoNum type="arabicPeriod"/>
          </a:pPr>
          <a:r>
            <a:rPr lang="sv-SE" b="1" i="0"/>
            <a:t>Fördelning</a:t>
          </a:r>
          <a:r>
            <a:rPr lang="sv-SE" b="0" i="0"/>
            <a:t>:</a:t>
          </a:r>
        </a:p>
      </dgm:t>
    </dgm:pt>
    <dgm:pt modelId="{B668B873-855F-4856-A0C9-01CA6632E0CC}" type="parTrans" cxnId="{48DB9D2E-08DE-47FD-8AC1-17E9643945BF}">
      <dgm:prSet/>
      <dgm:spPr/>
      <dgm:t>
        <a:bodyPr/>
        <a:lstStyle/>
        <a:p>
          <a:endParaRPr lang="sv-SE"/>
        </a:p>
      </dgm:t>
    </dgm:pt>
    <dgm:pt modelId="{81F897C0-B73B-494C-8D63-B0DEE116ACEB}" type="sibTrans" cxnId="{48DB9D2E-08DE-47FD-8AC1-17E9643945BF}">
      <dgm:prSet/>
      <dgm:spPr/>
      <dgm:t>
        <a:bodyPr/>
        <a:lstStyle/>
        <a:p>
          <a:endParaRPr lang="sv-SE"/>
        </a:p>
      </dgm:t>
    </dgm:pt>
    <dgm:pt modelId="{4FDAC70D-4961-483C-AF45-8101190A10E2}">
      <dgm:prSet/>
      <dgm:spPr/>
      <dgm:t>
        <a:bodyPr/>
        <a:lstStyle/>
        <a:p>
          <a:pPr>
            <a:buFont typeface="+mj-lt"/>
            <a:buAutoNum type="arabicPeriod"/>
          </a:pPr>
          <a:r>
            <a:rPr lang="sv-SE" b="0" i="0" dirty="0"/>
            <a:t>Minst en tredjedel teoretisk utbildning.</a:t>
          </a:r>
        </a:p>
      </dgm:t>
    </dgm:pt>
    <dgm:pt modelId="{D5D8F838-94E3-4014-AFF5-ED713AB180AE}" type="parTrans" cxnId="{6D82C9C4-F87D-4C3D-9A64-66D914F36CF6}">
      <dgm:prSet/>
      <dgm:spPr/>
      <dgm:t>
        <a:bodyPr/>
        <a:lstStyle/>
        <a:p>
          <a:endParaRPr lang="sv-SE"/>
        </a:p>
      </dgm:t>
    </dgm:pt>
    <dgm:pt modelId="{2D4038D1-61AC-4F81-84C7-EBE41C78F360}" type="sibTrans" cxnId="{6D82C9C4-F87D-4C3D-9A64-66D914F36CF6}">
      <dgm:prSet/>
      <dgm:spPr/>
      <dgm:t>
        <a:bodyPr/>
        <a:lstStyle/>
        <a:p>
          <a:endParaRPr lang="sv-SE"/>
        </a:p>
      </dgm:t>
    </dgm:pt>
    <dgm:pt modelId="{C5F49FC3-296F-4B93-AFF7-FD24AB6510DD}">
      <dgm:prSet/>
      <dgm:spPr/>
      <dgm:t>
        <a:bodyPr/>
        <a:lstStyle/>
        <a:p>
          <a:pPr>
            <a:buFont typeface="+mj-lt"/>
            <a:buAutoNum type="arabicPeriod"/>
          </a:pPr>
          <a:r>
            <a:rPr lang="sv-SE" b="0" i="0"/>
            <a:t>Minst hälften klinisk utbildning.</a:t>
          </a:r>
        </a:p>
      </dgm:t>
    </dgm:pt>
    <dgm:pt modelId="{236730D6-F7F6-40DA-A567-A22BA4D44C6B}" type="parTrans" cxnId="{3FD4CA31-E3EF-4AFE-9791-0963BD7C89EA}">
      <dgm:prSet/>
      <dgm:spPr/>
      <dgm:t>
        <a:bodyPr/>
        <a:lstStyle/>
        <a:p>
          <a:endParaRPr lang="sv-SE"/>
        </a:p>
      </dgm:t>
    </dgm:pt>
    <dgm:pt modelId="{CD6DD07D-E57D-48ED-86F3-CA390614278D}" type="sibTrans" cxnId="{3FD4CA31-E3EF-4AFE-9791-0963BD7C89EA}">
      <dgm:prSet/>
      <dgm:spPr/>
      <dgm:t>
        <a:bodyPr/>
        <a:lstStyle/>
        <a:p>
          <a:endParaRPr lang="sv-SE"/>
        </a:p>
      </dgm:t>
    </dgm:pt>
    <dgm:pt modelId="{85897F1D-9BA9-4E63-B54C-1D641A017E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sv-SE" b="0" i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 timme motsvarar en tidsperiod om </a:t>
          </a:r>
          <a:r>
            <a:rPr lang="sv-SE" b="1" i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45 minuter</a:t>
          </a:r>
          <a:r>
            <a:rPr lang="sv-SE" b="0" i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 </a:t>
          </a:r>
          <a:endParaRPr lang="sv-SE" b="0" i="0">
            <a:solidFill>
              <a:schemeClr val="bg1"/>
            </a:solidFill>
          </a:endParaRPr>
        </a:p>
      </dgm:t>
    </dgm:pt>
    <dgm:pt modelId="{2C9EE9A4-FBB6-4B54-91D6-38CB58B8776F}" type="parTrans" cxnId="{1D4CE860-57E2-4A14-9840-C3475CA5C9AD}">
      <dgm:prSet/>
      <dgm:spPr/>
      <dgm:t>
        <a:bodyPr/>
        <a:lstStyle/>
        <a:p>
          <a:endParaRPr lang="sv-SE"/>
        </a:p>
      </dgm:t>
    </dgm:pt>
    <dgm:pt modelId="{ED6219AB-A80F-4695-BA55-A6B27A8F7EDE}" type="sibTrans" cxnId="{1D4CE860-57E2-4A14-9840-C3475CA5C9AD}">
      <dgm:prSet/>
      <dgm:spPr/>
      <dgm:t>
        <a:bodyPr/>
        <a:lstStyle/>
        <a:p>
          <a:endParaRPr lang="sv-SE"/>
        </a:p>
      </dgm:t>
    </dgm:pt>
    <dgm:pt modelId="{0ED6DB15-B712-4A4A-8975-8363424D60C1}" type="pres">
      <dgm:prSet presAssocID="{24A1A913-FA79-4DBB-B0B7-AFB0069F4A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FF2700-3DEF-40B5-A960-546EB19C2FE9}" type="pres">
      <dgm:prSet presAssocID="{92C6100C-55EF-41CC-A1CC-1C75FDDF7ADD}" presName="root1" presStyleCnt="0"/>
      <dgm:spPr/>
    </dgm:pt>
    <dgm:pt modelId="{27F8CD62-37C0-475A-81AC-81D5B5BD3DAA}" type="pres">
      <dgm:prSet presAssocID="{92C6100C-55EF-41CC-A1CC-1C75FDDF7ADD}" presName="LevelOneTextNode" presStyleLbl="node0" presStyleIdx="0" presStyleCnt="4">
        <dgm:presLayoutVars>
          <dgm:chPref val="3"/>
        </dgm:presLayoutVars>
      </dgm:prSet>
      <dgm:spPr/>
    </dgm:pt>
    <dgm:pt modelId="{657DF865-5A55-4B37-82AC-E9BB27A2CD1D}" type="pres">
      <dgm:prSet presAssocID="{92C6100C-55EF-41CC-A1CC-1C75FDDF7ADD}" presName="level2hierChild" presStyleCnt="0"/>
      <dgm:spPr/>
    </dgm:pt>
    <dgm:pt modelId="{1B72D8F1-164D-4DAD-B544-939C93E26643}" type="pres">
      <dgm:prSet presAssocID="{A4076DD5-D909-4C23-92E9-CA9589D43288}" presName="root1" presStyleCnt="0"/>
      <dgm:spPr/>
    </dgm:pt>
    <dgm:pt modelId="{4360B490-D13C-4EF7-B651-A585C7E51A2D}" type="pres">
      <dgm:prSet presAssocID="{A4076DD5-D909-4C23-92E9-CA9589D43288}" presName="LevelOneTextNode" presStyleLbl="node0" presStyleIdx="1" presStyleCnt="4">
        <dgm:presLayoutVars>
          <dgm:chPref val="3"/>
        </dgm:presLayoutVars>
      </dgm:prSet>
      <dgm:spPr/>
    </dgm:pt>
    <dgm:pt modelId="{740D23B5-B802-46FF-B47E-F0194411AD49}" type="pres">
      <dgm:prSet presAssocID="{A4076DD5-D909-4C23-92E9-CA9589D43288}" presName="level2hierChild" presStyleCnt="0"/>
      <dgm:spPr/>
    </dgm:pt>
    <dgm:pt modelId="{4EF6B72F-7DD4-48E2-8DF8-6C9A401E1946}" type="pres">
      <dgm:prSet presAssocID="{EAFF2F6E-7496-48E5-9F71-364F610B7BEC}" presName="root1" presStyleCnt="0"/>
      <dgm:spPr/>
    </dgm:pt>
    <dgm:pt modelId="{76189B1D-D834-4C4F-B379-0553C5EB5B14}" type="pres">
      <dgm:prSet presAssocID="{EAFF2F6E-7496-48E5-9F71-364F610B7BEC}" presName="LevelOneTextNode" presStyleLbl="node0" presStyleIdx="2" presStyleCnt="4">
        <dgm:presLayoutVars>
          <dgm:chPref val="3"/>
        </dgm:presLayoutVars>
      </dgm:prSet>
      <dgm:spPr/>
    </dgm:pt>
    <dgm:pt modelId="{25B20BAF-6157-48BE-BAB2-57DA6C8748BC}" type="pres">
      <dgm:prSet presAssocID="{EAFF2F6E-7496-48E5-9F71-364F610B7BEC}" presName="level2hierChild" presStyleCnt="0"/>
      <dgm:spPr/>
    </dgm:pt>
    <dgm:pt modelId="{545E047A-37C2-4BAC-ADB5-50E4F11418E3}" type="pres">
      <dgm:prSet presAssocID="{D5D8F838-94E3-4014-AFF5-ED713AB180AE}" presName="conn2-1" presStyleLbl="parChTrans1D2" presStyleIdx="0" presStyleCnt="2"/>
      <dgm:spPr/>
    </dgm:pt>
    <dgm:pt modelId="{B7A66775-ADD3-4CE0-B879-91C0837C5248}" type="pres">
      <dgm:prSet presAssocID="{D5D8F838-94E3-4014-AFF5-ED713AB180AE}" presName="connTx" presStyleLbl="parChTrans1D2" presStyleIdx="0" presStyleCnt="2"/>
      <dgm:spPr/>
    </dgm:pt>
    <dgm:pt modelId="{FCCDBB8B-E454-4400-976B-26C1B42260D5}" type="pres">
      <dgm:prSet presAssocID="{4FDAC70D-4961-483C-AF45-8101190A10E2}" presName="root2" presStyleCnt="0"/>
      <dgm:spPr/>
    </dgm:pt>
    <dgm:pt modelId="{E8818F07-C537-4E9A-BD59-EEAE8CE32524}" type="pres">
      <dgm:prSet presAssocID="{4FDAC70D-4961-483C-AF45-8101190A10E2}" presName="LevelTwoTextNode" presStyleLbl="node2" presStyleIdx="0" presStyleCnt="2">
        <dgm:presLayoutVars>
          <dgm:chPref val="3"/>
        </dgm:presLayoutVars>
      </dgm:prSet>
      <dgm:spPr/>
    </dgm:pt>
    <dgm:pt modelId="{453F2DDD-97A7-4F30-9732-C65C13F60FAB}" type="pres">
      <dgm:prSet presAssocID="{4FDAC70D-4961-483C-AF45-8101190A10E2}" presName="level3hierChild" presStyleCnt="0"/>
      <dgm:spPr/>
    </dgm:pt>
    <dgm:pt modelId="{B2131BE8-50CE-46E1-82E9-AF3244DC927F}" type="pres">
      <dgm:prSet presAssocID="{236730D6-F7F6-40DA-A567-A22BA4D44C6B}" presName="conn2-1" presStyleLbl="parChTrans1D2" presStyleIdx="1" presStyleCnt="2"/>
      <dgm:spPr/>
    </dgm:pt>
    <dgm:pt modelId="{C493498B-E641-4509-B2D4-81A2C78994BC}" type="pres">
      <dgm:prSet presAssocID="{236730D6-F7F6-40DA-A567-A22BA4D44C6B}" presName="connTx" presStyleLbl="parChTrans1D2" presStyleIdx="1" presStyleCnt="2"/>
      <dgm:spPr/>
    </dgm:pt>
    <dgm:pt modelId="{A59536EE-5FA8-4F45-B4C4-C34E80C9B9BE}" type="pres">
      <dgm:prSet presAssocID="{C5F49FC3-296F-4B93-AFF7-FD24AB6510DD}" presName="root2" presStyleCnt="0"/>
      <dgm:spPr/>
    </dgm:pt>
    <dgm:pt modelId="{F035555E-F3CB-4519-B3D3-774056569F00}" type="pres">
      <dgm:prSet presAssocID="{C5F49FC3-296F-4B93-AFF7-FD24AB6510DD}" presName="LevelTwoTextNode" presStyleLbl="node2" presStyleIdx="1" presStyleCnt="2">
        <dgm:presLayoutVars>
          <dgm:chPref val="3"/>
        </dgm:presLayoutVars>
      </dgm:prSet>
      <dgm:spPr/>
    </dgm:pt>
    <dgm:pt modelId="{ACFEE210-2FF9-4839-8DD3-4F52939E34D4}" type="pres">
      <dgm:prSet presAssocID="{C5F49FC3-296F-4B93-AFF7-FD24AB6510DD}" presName="level3hierChild" presStyleCnt="0"/>
      <dgm:spPr/>
    </dgm:pt>
    <dgm:pt modelId="{45FC64A8-8B47-45F7-9E9B-1CB7B1C88DAC}" type="pres">
      <dgm:prSet presAssocID="{85897F1D-9BA9-4E63-B54C-1D641A017E9B}" presName="root1" presStyleCnt="0"/>
      <dgm:spPr/>
    </dgm:pt>
    <dgm:pt modelId="{9311AD36-1C14-4E53-9B25-F165A992EAEA}" type="pres">
      <dgm:prSet presAssocID="{85897F1D-9BA9-4E63-B54C-1D641A017E9B}" presName="LevelOneTextNode" presStyleLbl="node0" presStyleIdx="3" presStyleCnt="4">
        <dgm:presLayoutVars>
          <dgm:chPref val="3"/>
        </dgm:presLayoutVars>
      </dgm:prSet>
      <dgm:spPr/>
    </dgm:pt>
    <dgm:pt modelId="{00EFF9FF-F943-4D05-8547-6F9D1FD71C4D}" type="pres">
      <dgm:prSet presAssocID="{85897F1D-9BA9-4E63-B54C-1D641A017E9B}" presName="level2hierChild" presStyleCnt="0"/>
      <dgm:spPr/>
    </dgm:pt>
  </dgm:ptLst>
  <dgm:cxnLst>
    <dgm:cxn modelId="{37E24405-3BEB-446B-B7E1-0AA0F2B19E1C}" type="presOf" srcId="{4FDAC70D-4961-483C-AF45-8101190A10E2}" destId="{E8818F07-C537-4E9A-BD59-EEAE8CE32524}" srcOrd="0" destOrd="0" presId="urn:microsoft.com/office/officeart/2005/8/layout/hierarchy2"/>
    <dgm:cxn modelId="{9D509D10-6152-44D1-834C-EC6D9E12AC30}" type="presOf" srcId="{D5D8F838-94E3-4014-AFF5-ED713AB180AE}" destId="{B7A66775-ADD3-4CE0-B879-91C0837C5248}" srcOrd="1" destOrd="0" presId="urn:microsoft.com/office/officeart/2005/8/layout/hierarchy2"/>
    <dgm:cxn modelId="{EBEFB119-F476-4AC9-A355-79491B2C40E9}" type="presOf" srcId="{D5D8F838-94E3-4014-AFF5-ED713AB180AE}" destId="{545E047A-37C2-4BAC-ADB5-50E4F11418E3}" srcOrd="0" destOrd="0" presId="urn:microsoft.com/office/officeart/2005/8/layout/hierarchy2"/>
    <dgm:cxn modelId="{48DB9D2E-08DE-47FD-8AC1-17E9643945BF}" srcId="{24A1A913-FA79-4DBB-B0B7-AFB0069F4AE4}" destId="{EAFF2F6E-7496-48E5-9F71-364F610B7BEC}" srcOrd="2" destOrd="0" parTransId="{B668B873-855F-4856-A0C9-01CA6632E0CC}" sibTransId="{81F897C0-B73B-494C-8D63-B0DEE116ACEB}"/>
    <dgm:cxn modelId="{1EE83830-301B-426E-B063-A2479CBCCD61}" type="presOf" srcId="{EAFF2F6E-7496-48E5-9F71-364F610B7BEC}" destId="{76189B1D-D834-4C4F-B379-0553C5EB5B14}" srcOrd="0" destOrd="0" presId="urn:microsoft.com/office/officeart/2005/8/layout/hierarchy2"/>
    <dgm:cxn modelId="{3FD4CA31-E3EF-4AFE-9791-0963BD7C89EA}" srcId="{EAFF2F6E-7496-48E5-9F71-364F610B7BEC}" destId="{C5F49FC3-296F-4B93-AFF7-FD24AB6510DD}" srcOrd="1" destOrd="0" parTransId="{236730D6-F7F6-40DA-A567-A22BA4D44C6B}" sibTransId="{CD6DD07D-E57D-48ED-86F3-CA390614278D}"/>
    <dgm:cxn modelId="{1D4CE860-57E2-4A14-9840-C3475CA5C9AD}" srcId="{24A1A913-FA79-4DBB-B0B7-AFB0069F4AE4}" destId="{85897F1D-9BA9-4E63-B54C-1D641A017E9B}" srcOrd="3" destOrd="0" parTransId="{2C9EE9A4-FBB6-4B54-91D6-38CB58B8776F}" sibTransId="{ED6219AB-A80F-4695-BA55-A6B27A8F7EDE}"/>
    <dgm:cxn modelId="{0B79736A-4C5F-47CB-B56A-777D96AB2B58}" type="presOf" srcId="{A4076DD5-D909-4C23-92E9-CA9589D43288}" destId="{4360B490-D13C-4EF7-B651-A585C7E51A2D}" srcOrd="0" destOrd="0" presId="urn:microsoft.com/office/officeart/2005/8/layout/hierarchy2"/>
    <dgm:cxn modelId="{1C20546B-8B87-443A-AC82-BDCF322611CB}" type="presOf" srcId="{C5F49FC3-296F-4B93-AFF7-FD24AB6510DD}" destId="{F035555E-F3CB-4519-B3D3-774056569F00}" srcOrd="0" destOrd="0" presId="urn:microsoft.com/office/officeart/2005/8/layout/hierarchy2"/>
    <dgm:cxn modelId="{99AF657E-2258-4AFA-A6CC-97E290661CC8}" srcId="{24A1A913-FA79-4DBB-B0B7-AFB0069F4AE4}" destId="{A4076DD5-D909-4C23-92E9-CA9589D43288}" srcOrd="1" destOrd="0" parTransId="{B42CC170-E585-4E48-9455-290EFAEC4D3D}" sibTransId="{00F2007C-1FF2-440E-8273-D4D916ABB306}"/>
    <dgm:cxn modelId="{CE8865A4-A0BD-4B81-9CFF-ECCE54786407}" type="presOf" srcId="{92C6100C-55EF-41CC-A1CC-1C75FDDF7ADD}" destId="{27F8CD62-37C0-475A-81AC-81D5B5BD3DAA}" srcOrd="0" destOrd="0" presId="urn:microsoft.com/office/officeart/2005/8/layout/hierarchy2"/>
    <dgm:cxn modelId="{2E29ACB5-9CCB-4047-BA0B-13EAA73BFF58}" type="presOf" srcId="{85897F1D-9BA9-4E63-B54C-1D641A017E9B}" destId="{9311AD36-1C14-4E53-9B25-F165A992EAEA}" srcOrd="0" destOrd="0" presId="urn:microsoft.com/office/officeart/2005/8/layout/hierarchy2"/>
    <dgm:cxn modelId="{D83C4FB9-B9EE-45D3-9FA5-7955C0319151}" type="presOf" srcId="{236730D6-F7F6-40DA-A567-A22BA4D44C6B}" destId="{B2131BE8-50CE-46E1-82E9-AF3244DC927F}" srcOrd="0" destOrd="0" presId="urn:microsoft.com/office/officeart/2005/8/layout/hierarchy2"/>
    <dgm:cxn modelId="{0DF073BA-C127-421F-A7EA-77E418E475D8}" type="presOf" srcId="{236730D6-F7F6-40DA-A567-A22BA4D44C6B}" destId="{C493498B-E641-4509-B2D4-81A2C78994BC}" srcOrd="1" destOrd="0" presId="urn:microsoft.com/office/officeart/2005/8/layout/hierarchy2"/>
    <dgm:cxn modelId="{344E3AC3-7818-49D1-ABBC-C36DC5FF81F6}" type="presOf" srcId="{24A1A913-FA79-4DBB-B0B7-AFB0069F4AE4}" destId="{0ED6DB15-B712-4A4A-8975-8363424D60C1}" srcOrd="0" destOrd="0" presId="urn:microsoft.com/office/officeart/2005/8/layout/hierarchy2"/>
    <dgm:cxn modelId="{6D82C9C4-F87D-4C3D-9A64-66D914F36CF6}" srcId="{EAFF2F6E-7496-48E5-9F71-364F610B7BEC}" destId="{4FDAC70D-4961-483C-AF45-8101190A10E2}" srcOrd="0" destOrd="0" parTransId="{D5D8F838-94E3-4014-AFF5-ED713AB180AE}" sibTransId="{2D4038D1-61AC-4F81-84C7-EBE41C78F360}"/>
    <dgm:cxn modelId="{1AC733CA-C150-4B39-99DF-31B78E526391}" srcId="{24A1A913-FA79-4DBB-B0B7-AFB0069F4AE4}" destId="{92C6100C-55EF-41CC-A1CC-1C75FDDF7ADD}" srcOrd="0" destOrd="0" parTransId="{63627EFC-475F-4C0E-B296-F52C99C19833}" sibTransId="{577370C6-195E-4E5A-87B8-A86970E918FC}"/>
    <dgm:cxn modelId="{D1E32FE5-5EE5-424A-B6F5-3047747F4A5E}" type="presParOf" srcId="{0ED6DB15-B712-4A4A-8975-8363424D60C1}" destId="{86FF2700-3DEF-40B5-A960-546EB19C2FE9}" srcOrd="0" destOrd="0" presId="urn:microsoft.com/office/officeart/2005/8/layout/hierarchy2"/>
    <dgm:cxn modelId="{F179E363-68AE-40DB-8ECF-478566B3F290}" type="presParOf" srcId="{86FF2700-3DEF-40B5-A960-546EB19C2FE9}" destId="{27F8CD62-37C0-475A-81AC-81D5B5BD3DAA}" srcOrd="0" destOrd="0" presId="urn:microsoft.com/office/officeart/2005/8/layout/hierarchy2"/>
    <dgm:cxn modelId="{AAF7AF4B-009D-4352-BA82-A75F92CBFE9A}" type="presParOf" srcId="{86FF2700-3DEF-40B5-A960-546EB19C2FE9}" destId="{657DF865-5A55-4B37-82AC-E9BB27A2CD1D}" srcOrd="1" destOrd="0" presId="urn:microsoft.com/office/officeart/2005/8/layout/hierarchy2"/>
    <dgm:cxn modelId="{0F9F1991-1B12-4081-B3C8-0790D1377AFB}" type="presParOf" srcId="{0ED6DB15-B712-4A4A-8975-8363424D60C1}" destId="{1B72D8F1-164D-4DAD-B544-939C93E26643}" srcOrd="1" destOrd="0" presId="urn:microsoft.com/office/officeart/2005/8/layout/hierarchy2"/>
    <dgm:cxn modelId="{E2287FBC-08E1-49BE-9AB3-166C095B1B31}" type="presParOf" srcId="{1B72D8F1-164D-4DAD-B544-939C93E26643}" destId="{4360B490-D13C-4EF7-B651-A585C7E51A2D}" srcOrd="0" destOrd="0" presId="urn:microsoft.com/office/officeart/2005/8/layout/hierarchy2"/>
    <dgm:cxn modelId="{2A35155E-8C39-4219-8F9F-2E86ECD73FC3}" type="presParOf" srcId="{1B72D8F1-164D-4DAD-B544-939C93E26643}" destId="{740D23B5-B802-46FF-B47E-F0194411AD49}" srcOrd="1" destOrd="0" presId="urn:microsoft.com/office/officeart/2005/8/layout/hierarchy2"/>
    <dgm:cxn modelId="{975296C7-B3BF-4813-ACE4-7240833ADD8A}" type="presParOf" srcId="{0ED6DB15-B712-4A4A-8975-8363424D60C1}" destId="{4EF6B72F-7DD4-48E2-8DF8-6C9A401E1946}" srcOrd="2" destOrd="0" presId="urn:microsoft.com/office/officeart/2005/8/layout/hierarchy2"/>
    <dgm:cxn modelId="{8FBE71BF-7FE4-440C-A365-30F7FEECA135}" type="presParOf" srcId="{4EF6B72F-7DD4-48E2-8DF8-6C9A401E1946}" destId="{76189B1D-D834-4C4F-B379-0553C5EB5B14}" srcOrd="0" destOrd="0" presId="urn:microsoft.com/office/officeart/2005/8/layout/hierarchy2"/>
    <dgm:cxn modelId="{8AE6CCCA-685E-494A-AFB2-B92BDC982C73}" type="presParOf" srcId="{4EF6B72F-7DD4-48E2-8DF8-6C9A401E1946}" destId="{25B20BAF-6157-48BE-BAB2-57DA6C8748BC}" srcOrd="1" destOrd="0" presId="urn:microsoft.com/office/officeart/2005/8/layout/hierarchy2"/>
    <dgm:cxn modelId="{47667F53-410C-4181-AD05-C53E896C34E7}" type="presParOf" srcId="{25B20BAF-6157-48BE-BAB2-57DA6C8748BC}" destId="{545E047A-37C2-4BAC-ADB5-50E4F11418E3}" srcOrd="0" destOrd="0" presId="urn:microsoft.com/office/officeart/2005/8/layout/hierarchy2"/>
    <dgm:cxn modelId="{D503EB2A-FE10-49CA-8F1A-98C3245096C7}" type="presParOf" srcId="{545E047A-37C2-4BAC-ADB5-50E4F11418E3}" destId="{B7A66775-ADD3-4CE0-B879-91C0837C5248}" srcOrd="0" destOrd="0" presId="urn:microsoft.com/office/officeart/2005/8/layout/hierarchy2"/>
    <dgm:cxn modelId="{1D8F63DA-2213-46B9-B81C-41E2241B572D}" type="presParOf" srcId="{25B20BAF-6157-48BE-BAB2-57DA6C8748BC}" destId="{FCCDBB8B-E454-4400-976B-26C1B42260D5}" srcOrd="1" destOrd="0" presId="urn:microsoft.com/office/officeart/2005/8/layout/hierarchy2"/>
    <dgm:cxn modelId="{A19836E1-FEBD-45FE-9145-1497110E9F52}" type="presParOf" srcId="{FCCDBB8B-E454-4400-976B-26C1B42260D5}" destId="{E8818F07-C537-4E9A-BD59-EEAE8CE32524}" srcOrd="0" destOrd="0" presId="urn:microsoft.com/office/officeart/2005/8/layout/hierarchy2"/>
    <dgm:cxn modelId="{11875DF9-754F-4BB0-B486-D03E61A91FE6}" type="presParOf" srcId="{FCCDBB8B-E454-4400-976B-26C1B42260D5}" destId="{453F2DDD-97A7-4F30-9732-C65C13F60FAB}" srcOrd="1" destOrd="0" presId="urn:microsoft.com/office/officeart/2005/8/layout/hierarchy2"/>
    <dgm:cxn modelId="{0FBBCB61-671B-41C4-86A9-C0826A1C8E8F}" type="presParOf" srcId="{25B20BAF-6157-48BE-BAB2-57DA6C8748BC}" destId="{B2131BE8-50CE-46E1-82E9-AF3244DC927F}" srcOrd="2" destOrd="0" presId="urn:microsoft.com/office/officeart/2005/8/layout/hierarchy2"/>
    <dgm:cxn modelId="{EE044040-F501-44F8-B643-CAFBCE5FBEBD}" type="presParOf" srcId="{B2131BE8-50CE-46E1-82E9-AF3244DC927F}" destId="{C493498B-E641-4509-B2D4-81A2C78994BC}" srcOrd="0" destOrd="0" presId="urn:microsoft.com/office/officeart/2005/8/layout/hierarchy2"/>
    <dgm:cxn modelId="{60DF6CE4-09B7-4221-BBC6-EC0904E24B4E}" type="presParOf" srcId="{25B20BAF-6157-48BE-BAB2-57DA6C8748BC}" destId="{A59536EE-5FA8-4F45-B4C4-C34E80C9B9BE}" srcOrd="3" destOrd="0" presId="urn:microsoft.com/office/officeart/2005/8/layout/hierarchy2"/>
    <dgm:cxn modelId="{CAEFF50F-8B5E-4DD4-95B8-61035DFCF63A}" type="presParOf" srcId="{A59536EE-5FA8-4F45-B4C4-C34E80C9B9BE}" destId="{F035555E-F3CB-4519-B3D3-774056569F00}" srcOrd="0" destOrd="0" presId="urn:microsoft.com/office/officeart/2005/8/layout/hierarchy2"/>
    <dgm:cxn modelId="{CA42FE4D-005B-4D99-8F86-548687FF98FA}" type="presParOf" srcId="{A59536EE-5FA8-4F45-B4C4-C34E80C9B9BE}" destId="{ACFEE210-2FF9-4839-8DD3-4F52939E34D4}" srcOrd="1" destOrd="0" presId="urn:microsoft.com/office/officeart/2005/8/layout/hierarchy2"/>
    <dgm:cxn modelId="{B37450E2-9031-433D-83A4-CCCDF7C70247}" type="presParOf" srcId="{0ED6DB15-B712-4A4A-8975-8363424D60C1}" destId="{45FC64A8-8B47-45F7-9E9B-1CB7B1C88DAC}" srcOrd="3" destOrd="0" presId="urn:microsoft.com/office/officeart/2005/8/layout/hierarchy2"/>
    <dgm:cxn modelId="{23DFC3F2-8E63-497F-9683-0569BCDD3F69}" type="presParOf" srcId="{45FC64A8-8B47-45F7-9E9B-1CB7B1C88DAC}" destId="{9311AD36-1C14-4E53-9B25-F165A992EAEA}" srcOrd="0" destOrd="0" presId="urn:microsoft.com/office/officeart/2005/8/layout/hierarchy2"/>
    <dgm:cxn modelId="{74B4364B-81A0-4B2A-AB4D-D946801C5791}" type="presParOf" srcId="{45FC64A8-8B47-45F7-9E9B-1CB7B1C88DAC}" destId="{00EFF9FF-F943-4D05-8547-6F9D1FD71C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8CD62-37C0-475A-81AC-81D5B5BD3DAA}">
      <dsp:nvSpPr>
        <dsp:cNvPr id="0" name=""/>
        <dsp:cNvSpPr/>
      </dsp:nvSpPr>
      <dsp:spPr>
        <a:xfrm>
          <a:off x="145888" y="110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Förordningen om ändring i Högskoleförordningen (1993:100), utfärdad den 26 januari 2023</a:t>
          </a:r>
          <a:endParaRPr lang="en-US" sz="1400" kern="1200"/>
        </a:p>
      </dsp:txBody>
      <dsp:txXfrm>
        <a:off x="175725" y="30944"/>
        <a:ext cx="1977752" cy="959039"/>
      </dsp:txXfrm>
    </dsp:sp>
    <dsp:sp modelId="{4360B490-D13C-4EF7-B651-A585C7E51A2D}">
      <dsp:nvSpPr>
        <dsp:cNvPr id="0" name=""/>
        <dsp:cNvSpPr/>
      </dsp:nvSpPr>
      <dsp:spPr>
        <a:xfrm>
          <a:off x="145888" y="117262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b="1" i="0" kern="1200"/>
            <a:t>Utbildning till sjuksköterska</a:t>
          </a:r>
          <a:r>
            <a:rPr lang="sv-SE" sz="1400" b="0" i="0" kern="1200"/>
            <a:t>: Ska omfatta </a:t>
          </a:r>
          <a:r>
            <a:rPr lang="sv-SE" sz="1400" b="1" i="0" kern="1200"/>
            <a:t>4 600 timmar</a:t>
          </a:r>
          <a:r>
            <a:rPr lang="sv-SE" sz="1400" b="0" i="0" kern="1200"/>
            <a:t>.</a:t>
          </a:r>
        </a:p>
      </dsp:txBody>
      <dsp:txXfrm>
        <a:off x="175725" y="1202464"/>
        <a:ext cx="1977752" cy="959039"/>
      </dsp:txXfrm>
    </dsp:sp>
    <dsp:sp modelId="{76189B1D-D834-4C4F-B379-0553C5EB5B14}">
      <dsp:nvSpPr>
        <dsp:cNvPr id="0" name=""/>
        <dsp:cNvSpPr/>
      </dsp:nvSpPr>
      <dsp:spPr>
        <a:xfrm>
          <a:off x="145888" y="234414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b="1" i="0" kern="1200"/>
            <a:t>Fördelning</a:t>
          </a:r>
          <a:r>
            <a:rPr lang="sv-SE" sz="1400" b="0" i="0" kern="1200"/>
            <a:t>:</a:t>
          </a:r>
        </a:p>
      </dsp:txBody>
      <dsp:txXfrm>
        <a:off x="175725" y="2373984"/>
        <a:ext cx="1977752" cy="959039"/>
      </dsp:txXfrm>
    </dsp:sp>
    <dsp:sp modelId="{545E047A-37C2-4BAC-ADB5-50E4F11418E3}">
      <dsp:nvSpPr>
        <dsp:cNvPr id="0" name=""/>
        <dsp:cNvSpPr/>
      </dsp:nvSpPr>
      <dsp:spPr>
        <a:xfrm rot="19457599">
          <a:off x="2088980" y="2540409"/>
          <a:ext cx="10036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3639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65709" y="2535533"/>
        <a:ext cx="50181" cy="50181"/>
      </dsp:txXfrm>
    </dsp:sp>
    <dsp:sp modelId="{E8818F07-C537-4E9A-BD59-EEAE8CE32524}">
      <dsp:nvSpPr>
        <dsp:cNvPr id="0" name=""/>
        <dsp:cNvSpPr/>
      </dsp:nvSpPr>
      <dsp:spPr>
        <a:xfrm>
          <a:off x="2998285" y="175838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b="0" i="0" kern="1200" dirty="0"/>
            <a:t>Minst en tredjedel teoretisk utbildning.</a:t>
          </a:r>
        </a:p>
      </dsp:txBody>
      <dsp:txXfrm>
        <a:off x="3028122" y="1788224"/>
        <a:ext cx="1977752" cy="959039"/>
      </dsp:txXfrm>
    </dsp:sp>
    <dsp:sp modelId="{B2131BE8-50CE-46E1-82E9-AF3244DC927F}">
      <dsp:nvSpPr>
        <dsp:cNvPr id="0" name=""/>
        <dsp:cNvSpPr/>
      </dsp:nvSpPr>
      <dsp:spPr>
        <a:xfrm rot="2142401">
          <a:off x="2088980" y="3126169"/>
          <a:ext cx="10036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3639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65709" y="3121293"/>
        <a:ext cx="50181" cy="50181"/>
      </dsp:txXfrm>
    </dsp:sp>
    <dsp:sp modelId="{F035555E-F3CB-4519-B3D3-774056569F00}">
      <dsp:nvSpPr>
        <dsp:cNvPr id="0" name=""/>
        <dsp:cNvSpPr/>
      </dsp:nvSpPr>
      <dsp:spPr>
        <a:xfrm>
          <a:off x="2998285" y="292990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b="0" i="0" kern="1200"/>
            <a:t>Minst hälften klinisk utbildning.</a:t>
          </a:r>
        </a:p>
      </dsp:txBody>
      <dsp:txXfrm>
        <a:off x="3028122" y="2959744"/>
        <a:ext cx="1977752" cy="959039"/>
      </dsp:txXfrm>
    </dsp:sp>
    <dsp:sp modelId="{9311AD36-1C14-4E53-9B25-F165A992EAEA}">
      <dsp:nvSpPr>
        <dsp:cNvPr id="0" name=""/>
        <dsp:cNvSpPr/>
      </dsp:nvSpPr>
      <dsp:spPr>
        <a:xfrm>
          <a:off x="145888" y="3515667"/>
          <a:ext cx="2037426" cy="101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400" b="0" i="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 timme motsvarar en tidsperiod om </a:t>
          </a:r>
          <a:r>
            <a:rPr lang="sv-SE" sz="1400" b="1" i="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45 minuter</a:t>
          </a:r>
          <a:r>
            <a:rPr lang="sv-SE" sz="1400" b="0" i="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 </a:t>
          </a:r>
          <a:endParaRPr lang="sv-SE" sz="1400" b="0" i="0" kern="1200">
            <a:solidFill>
              <a:schemeClr val="bg1"/>
            </a:solidFill>
          </a:endParaRPr>
        </a:p>
      </dsp:txBody>
      <dsp:txXfrm>
        <a:off x="175725" y="3545504"/>
        <a:ext cx="1977752" cy="95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0.23223</cdr:x>
      <cdr:y>0.39054</cdr:y>
    </cdr:from>
    <cdr:to>
      <cdr:x>0.46288</cdr:x>
      <cdr:y>0.52925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1D5F19B1-3228-0E07-16A0-5E6872F71DFE}"/>
            </a:ext>
          </a:extLst>
        </cdr:cNvPr>
        <cdr:cNvSpPr txBox="1"/>
      </cdr:nvSpPr>
      <cdr:spPr>
        <a:xfrm xmlns:a="http://schemas.openxmlformats.org/drawingml/2006/main">
          <a:off x="1357746" y="1690255"/>
          <a:ext cx="1348509" cy="600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>
              <a:solidFill>
                <a:schemeClr val="bg1"/>
              </a:solidFill>
            </a:rPr>
            <a:t>Individinriktat psykologarbete</a:t>
          </a:r>
        </a:p>
        <a:p xmlns:a="http://schemas.openxmlformats.org/drawingml/2006/main">
          <a:r>
            <a:rPr lang="sv-SE" dirty="0">
              <a:solidFill>
                <a:schemeClr val="bg1"/>
              </a:solidFill>
            </a:rPr>
            <a:t>Minst 50 %</a:t>
          </a:r>
          <a:endParaRPr lang="sv-SE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0.5387</cdr:x>
      <cdr:y>0.32011</cdr:y>
    </cdr:from>
    <cdr:to>
      <cdr:x>0.73776</cdr:x>
      <cdr:y>0.45883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8C00C755-F419-5617-6A32-9569ADFCC41C}"/>
            </a:ext>
          </a:extLst>
        </cdr:cNvPr>
        <cdr:cNvSpPr txBox="1"/>
      </cdr:nvSpPr>
      <cdr:spPr>
        <a:xfrm xmlns:a="http://schemas.openxmlformats.org/drawingml/2006/main">
          <a:off x="3149600" y="1385454"/>
          <a:ext cx="1163782" cy="600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>
              <a:solidFill>
                <a:schemeClr val="bg1"/>
              </a:solidFill>
            </a:rPr>
            <a:t>Övrigt psykologarbete</a:t>
          </a:r>
        </a:p>
        <a:p xmlns:a="http://schemas.openxmlformats.org/drawingml/2006/main">
          <a:r>
            <a:rPr lang="sv-SE" dirty="0">
              <a:solidFill>
                <a:schemeClr val="bg1"/>
              </a:solidFill>
            </a:rPr>
            <a:t>Minst 25 %</a:t>
          </a:r>
          <a:endParaRPr lang="sv-SE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0.54502</cdr:x>
      <cdr:y>0.65646</cdr:y>
    </cdr:from>
    <cdr:to>
      <cdr:x>0.76619</cdr:x>
      <cdr:y>0.74822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9A59D5E3-F818-E6AB-3083-14C8E5360905}"/>
            </a:ext>
          </a:extLst>
        </cdr:cNvPr>
        <cdr:cNvSpPr txBox="1"/>
      </cdr:nvSpPr>
      <cdr:spPr>
        <a:xfrm xmlns:a="http://schemas.openxmlformats.org/drawingml/2006/main">
          <a:off x="3186545" y="2841144"/>
          <a:ext cx="1293091" cy="39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  <cdr:relSizeAnchor xmlns:cdr="http://schemas.openxmlformats.org/drawingml/2006/chartDrawing">
    <cdr:from>
      <cdr:x>0.54502</cdr:x>
      <cdr:y>0.61591</cdr:y>
    </cdr:from>
    <cdr:to>
      <cdr:x>0.77251</cdr:x>
      <cdr:y>0.73969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19E05AE3-2F5A-27C2-0F43-AD18C5C584A5}"/>
            </a:ext>
          </a:extLst>
        </cdr:cNvPr>
        <cdr:cNvSpPr txBox="1"/>
      </cdr:nvSpPr>
      <cdr:spPr>
        <a:xfrm xmlns:a="http://schemas.openxmlformats.org/drawingml/2006/main">
          <a:off x="3186545" y="2665653"/>
          <a:ext cx="1330037" cy="535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997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02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75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76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42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587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576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36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HSV= Hallands Sjukhus ,Varberg PSH = Psykiatrin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245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75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51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37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619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84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510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236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554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484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20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411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941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8B566-6744-9A5A-40EE-FCD6D67B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0193966-EB4B-A3EA-84D8-BAEDB36F1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6BAF5E4-558A-4D06-27B0-D3A4C3205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C1CB39B-15C1-EE98-B3DF-1B1FDEBF8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60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903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6C5C-C449-E72E-9A21-8CBEC2CBF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E8B5842-5673-CB45-CF9E-2932B7196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6AC26E-C950-60CE-3B35-6971AB1C2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7466ED-DFE0-8038-E2E2-457040D4D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20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852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04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33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00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David vikarierar för Jana som AT Chef till och med Augusti 2025.  </a:t>
            </a:r>
            <a:br>
              <a:rPr lang="sv-SE" dirty="0"/>
            </a:br>
            <a:r>
              <a:rPr lang="sv-SE" dirty="0" err="1"/>
              <a:t>Bazhad</a:t>
            </a:r>
            <a:r>
              <a:rPr lang="sv-SE" dirty="0"/>
              <a:t> Saleh vikarierar för David som AT-Studierektor HSH </a:t>
            </a:r>
            <a:r>
              <a:rPr lang="sv-SE" dirty="0" err="1"/>
              <a:t>varberg</a:t>
            </a:r>
            <a:r>
              <a:rPr lang="sv-SE" dirty="0"/>
              <a:t> tills Jana är tillbaka.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77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83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7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77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David Edberg vikarierar för Jana till och med Augusti 2025.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5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F9D045DA-39E2-34B2-8C21-22BCB49EE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638573"/>
            <a:ext cx="12193200" cy="12500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733549"/>
            <a:ext cx="8642350" cy="1805293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1271230"/>
            <a:ext cx="8642350" cy="360000"/>
          </a:xfrm>
        </p:spPr>
        <p:txBody>
          <a:bodyPr/>
          <a:lstStyle>
            <a:lvl1pPr marL="0" indent="0" algn="ctr">
              <a:buNone/>
              <a:defRPr sz="17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60762" y="6008395"/>
            <a:ext cx="2470476" cy="534323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A95CE98D-E74C-3561-7857-34A818A8DE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1"/>
            <a:ext cx="3204000" cy="26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7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48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568825"/>
            <a:ext cx="10585449" cy="787356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/>
              <a:t>Föredragshållarens namn, titel │ Förvaltning │epost@regionhalland.se (Skriv in dina uppgifter och infoga det långa strecket som du hittar under fliken Infoga och knappen Symbol)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22451" y="2746867"/>
            <a:ext cx="4547098" cy="9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9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73EA7-F832-D770-6FCD-60709168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1790CA-D3A3-AD3D-3E89-FF2BC77DC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DD5E87-BFA9-CDF2-079D-C5B6B925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522B63-1DE8-0B7D-41E0-0244AD84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5975-DC33-49F4-9A02-30DF09DA8484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9253F3-EA27-3A60-3FF0-3295AC8A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FEEADE-AE61-2D89-BEE0-465EBA58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EC8-FEAC-4EEC-8954-E745E58B2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04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086BC-9935-6042-94AC-0B1E09E8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97D51-B504-004B-A9C6-7B29E47A29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52330B-EC1A-1449-9F79-2275BE1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8B45-696F-D04D-A90C-BD547C15B93E}" type="datetime1">
              <a:rPr lang="sv-SE" smtClean="0"/>
              <a:t>2024-12-04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43D7D-5962-FE4D-98BD-3A9C0B8B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CBC995-9DE3-BB4D-8064-6AF3C608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5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D30A8F9D-AE71-9E3D-AA08-BFFA693C5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2901" y="4734000"/>
            <a:ext cx="3429099" cy="212400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23448700-5221-CA86-3E25-08F7526DE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1"/>
            <a:ext cx="3204000" cy="26111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31128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200" spc="0" baseline="0"/>
            </a:lvl1pPr>
          </a:lstStyle>
          <a:p>
            <a:r>
              <a:rPr lang="sv-SE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37163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>
          <p15:clr>
            <a:srgbClr val="FBAE40"/>
          </p15:clr>
        </p15:guide>
        <p15:guide id="4" orient="horz" pos="1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 1">
    <p:bg>
      <p:bgPr>
        <a:solidFill>
          <a:srgbClr val="E5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602623" y="1431068"/>
            <a:ext cx="557172" cy="439873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3075" y="1963376"/>
            <a:ext cx="8705852" cy="32563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632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602623" y="1431068"/>
            <a:ext cx="557172" cy="439873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3075" y="1963376"/>
            <a:ext cx="8705852" cy="32563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867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4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08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199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42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4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45237"/>
            <a:ext cx="12192000" cy="512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69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52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1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2" r:id="rId15"/>
    <p:sldLayoutId id="214748368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>
          <p15:clr>
            <a:srgbClr val="F26B43"/>
          </p15:clr>
        </p15:guide>
        <p15:guide id="4" pos="7174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8" orient="horz" pos="1049">
          <p15:clr>
            <a:srgbClr val="F26B43"/>
          </p15:clr>
        </p15:guide>
        <p15:guide id="9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lara.hakansson@regionhalland.se" TargetMode="External"/><Relationship Id="rId3" Type="http://schemas.openxmlformats.org/officeDocument/2006/relationships/hyperlink" Target="mailto:annamaria.sankari-ho@regionhalland.se" TargetMode="External"/><Relationship Id="rId7" Type="http://schemas.openxmlformats.org/officeDocument/2006/relationships/hyperlink" Target="mailto:isabelleskoglundforsvid@regionhalland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ana.hartelius@regionhalland.se" TargetMode="External"/><Relationship Id="rId5" Type="http://schemas.openxmlformats.org/officeDocument/2006/relationships/hyperlink" Target="mailto:maria.lindfors@regionhalland.se" TargetMode="External"/><Relationship Id="rId10" Type="http://schemas.openxmlformats.org/officeDocument/2006/relationships/hyperlink" Target="mailto:atbt-ambassadorer@regionhalland.se" TargetMode="External"/><Relationship Id="rId4" Type="http://schemas.openxmlformats.org/officeDocument/2006/relationships/hyperlink" Target="mailto:lola.arnarsdottir-olofsson@regionhalland.se" TargetMode="External"/><Relationship Id="rId9" Type="http://schemas.openxmlformats.org/officeDocument/2006/relationships/hyperlink" Target="mailto:leonora.lami@regionhalland.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halland.se/app/plugins/region-halland-api-styrda-dokument/download/get_dokument.php?documentGUID=b420af42-7488-4a6b-873c-bd9fa461f7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ardgivare.regionhalland.se/app/uploads/2023/07/ST-KONTRAKT-2023.pdf" TargetMode="External"/><Relationship Id="rId5" Type="http://schemas.openxmlformats.org/officeDocument/2006/relationships/hyperlink" Target="https://www.socialstyrelsen.se/globalassets/sharepoint-dokument/artikelkatalog/foreskrifter-och-allmanna-rad/2021-2-7212.pdf" TargetMode="External"/><Relationship Id="rId4" Type="http://schemas.openxmlformats.org/officeDocument/2006/relationships/hyperlink" Target="https://www.socialstyrelsen.se/regler-och-riktlinjer/foreskrifter-och-allmanna-rad/konsoliderade-foreskrifter/20158-om-lakarnas-specialiseringstjanstgor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halland.se/utveckling-utbildning/utbild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ardgivare.regionhalland.se/utveckling-utbildning/utbildning/utbildning-lakare/s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amir.Sharo@regionhalland.se%3e" TargetMode="External"/><Relationship Id="rId13" Type="http://schemas.openxmlformats.org/officeDocument/2006/relationships/hyperlink" Target="mailto:pia.gruber@regionhalland.se" TargetMode="External"/><Relationship Id="rId3" Type="http://schemas.openxmlformats.org/officeDocument/2006/relationships/hyperlink" Target="mailto:lola.arnarsdottir-olofsson@regionhalland.se" TargetMode="External"/><Relationship Id="rId7" Type="http://schemas.openxmlformats.org/officeDocument/2006/relationships/hyperlink" Target="mailto:niklas.nygren@regionhalland.se" TargetMode="External"/><Relationship Id="rId12" Type="http://schemas.openxmlformats.org/officeDocument/2006/relationships/hyperlink" Target="mailto:%C2%A0%C2%A0%20andreas.hahne@regionhalland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enrik.nord@regionhalland.se" TargetMode="External"/><Relationship Id="rId11" Type="http://schemas.openxmlformats.org/officeDocument/2006/relationships/hyperlink" Target="mailto:likin.chin@regionhalland.se" TargetMode="External"/><Relationship Id="rId5" Type="http://schemas.openxmlformats.org/officeDocument/2006/relationships/hyperlink" Target="mailto:fredrik.graffner@regionhalland.se" TargetMode="External"/><Relationship Id="rId15" Type="http://schemas.openxmlformats.org/officeDocument/2006/relationships/hyperlink" Target="mailto:maria.lindfors@regionhalland.se" TargetMode="External"/><Relationship Id="rId10" Type="http://schemas.openxmlformats.org/officeDocument/2006/relationships/hyperlink" Target="mailto:johanna.diding-ekstrom@neptunuskliniken.nu" TargetMode="External"/><Relationship Id="rId4" Type="http://schemas.openxmlformats.org/officeDocument/2006/relationships/hyperlink" Target="mailto:annamaria.sankari-ho@regionhalland.se" TargetMode="External"/><Relationship Id="rId9" Type="http://schemas.openxmlformats.org/officeDocument/2006/relationships/hyperlink" Target="mailto:niclas.holmberg@neptunuskliniken.nu" TargetMode="External"/><Relationship Id="rId14" Type="http://schemas.openxmlformats.org/officeDocument/2006/relationships/hyperlink" Target="mailto:helena.tingstrom@regionhalland.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ola.arnarsdottir-olofsson@regionhalland.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oscar.c.hansen@regionhalland.se" TargetMode="External"/><Relationship Id="rId4" Type="http://schemas.openxmlformats.org/officeDocument/2006/relationships/hyperlink" Target="mailto:mats.neumann@regionhalland.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regler-och-riktlinjer/foreskrifter-och-allmanna-rad/konsoliderade-foreskrifter/200834-om-praktisk-tjanstgoring-for-psykologe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kologforbundet.se/contentassets/446940d183e54366889a4b02876cd332/ptp-plan-och-bedomningsunderlag-v.-2023-11.pdf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kologforbundet.se/for-dig-som-ar/ptp/ptp/" TargetMode="External"/><Relationship Id="rId2" Type="http://schemas.openxmlformats.org/officeDocument/2006/relationships/hyperlink" Target="https://vardgivare.regionhalland.se/utveckling-utbildning/utbildning/utbildning-psykologe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aroline.dromberg@regionhalland.s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dromberg@regionhalland.se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.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tjanster.intra.regionhalland.se/Akademisk_Kompetenshojning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gemo.arnesdotter@regionhalland.s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halland.se/utveckling-utbildning/utbildning/utbildning-underskotersk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va.a.eberius@regionhalland.s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auline.alderup@regionhalland.se/" TargetMode="External"/><Relationship Id="rId4" Type="http://schemas.openxmlformats.org/officeDocument/2006/relationships/hyperlink" Target="mailto:ingemo.arnesdotter@regionhalland.s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-college.s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mailto:eva.a.eberius@regionhalland.s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varberg.se/yrkeshogskola/medicinsk-vardadministrato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halland.se/app/uploads/2024/01/Handledarpraktika-2024-Region-Halland-utan-BT-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ardgivare.regionhalland.se/utveckling-utbildning/utbildning/utbildning-lakare/at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ger.bermlid@regionhalland.se" TargetMode="External"/><Relationship Id="rId13" Type="http://schemas.openxmlformats.org/officeDocument/2006/relationships/hyperlink" Target="mailto:leonora.lami@regionhalland.se" TargetMode="External"/><Relationship Id="rId3" Type="http://schemas.openxmlformats.org/officeDocument/2006/relationships/hyperlink" Target="mailto:david.edberg@regionhalland.se" TargetMode="External"/><Relationship Id="rId7" Type="http://schemas.openxmlformats.org/officeDocument/2006/relationships/hyperlink" Target="mailto:Aindreas.Oneill@regionhalland.se" TargetMode="External"/><Relationship Id="rId12" Type="http://schemas.openxmlformats.org/officeDocument/2006/relationships/hyperlink" Target="mailto:klara.hakansson@regionhalland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elena.tingstrom@regionhalland.se" TargetMode="External"/><Relationship Id="rId11" Type="http://schemas.openxmlformats.org/officeDocument/2006/relationships/hyperlink" Target="mailto:isabell.skoglundforsvid@regionhalland.se" TargetMode="External"/><Relationship Id="rId5" Type="http://schemas.openxmlformats.org/officeDocument/2006/relationships/hyperlink" Target="mailto:Jonas.Melke@neptunuskliniken.nu" TargetMode="External"/><Relationship Id="rId10" Type="http://schemas.openxmlformats.org/officeDocument/2006/relationships/hyperlink" Target="mailto:jana.hartelius@regionhalland.se" TargetMode="External"/><Relationship Id="rId4" Type="http://schemas.openxmlformats.org/officeDocument/2006/relationships/hyperlink" Target="mailto:nurshin.hareni@regionhalland.se" TargetMode="External"/><Relationship Id="rId9" Type="http://schemas.openxmlformats.org/officeDocument/2006/relationships/hyperlink" Target="mailto:pia.gruber@regionhalland.se" TargetMode="External"/><Relationship Id="rId14" Type="http://schemas.openxmlformats.org/officeDocument/2006/relationships/hyperlink" Target="mailto:atbt-ambassadorer@regionhalland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halland.se/app/uploads/2022/02/Handledningskontrakt-Bastjanstgorin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ardgivare.regionhalland.se/utveckling-utbildning/utbildning/utbildning-lakare/bt/" TargetMode="External"/><Relationship Id="rId5" Type="http://schemas.openxmlformats.org/officeDocument/2006/relationships/hyperlink" Target="https://vardgivare.regionhalland.se/app/uploads/2022/02/BT-Handledningstraff-X.pdf" TargetMode="External"/><Relationship Id="rId4" Type="http://schemas.openxmlformats.org/officeDocument/2006/relationships/hyperlink" Target="https://vardgivare.regionhalland.se/app/uploads/2024/01/Handledarpraktika-2024-Region-Halland-utan-BT-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D648D-23FC-4D81-9591-641941A4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425" y="1123230"/>
            <a:ext cx="8642350" cy="2310118"/>
          </a:xfrm>
        </p:spPr>
        <p:txBody>
          <a:bodyPr/>
          <a:lstStyle/>
          <a:p>
            <a:br>
              <a:rPr lang="sv-SE" dirty="0"/>
            </a:br>
            <a:br>
              <a:rPr lang="sv-SE" b="1" i="0" dirty="0">
                <a:effectLst/>
                <a:latin typeface="-apple-system"/>
              </a:rPr>
            </a:br>
            <a:r>
              <a:rPr lang="sv-SE" dirty="0">
                <a:latin typeface="Arial"/>
                <a:cs typeface="Arial"/>
              </a:rPr>
              <a:t>Region Hallands utbildningsuppdrag: </a:t>
            </a:r>
            <a:br>
              <a:rPr lang="sv-SE" dirty="0">
                <a:latin typeface="Arial"/>
                <a:cs typeface="Arial"/>
              </a:rPr>
            </a:br>
            <a:r>
              <a:rPr lang="sv-SE" dirty="0">
                <a:latin typeface="Arial"/>
                <a:cs typeface="Arial"/>
              </a:rPr>
              <a:t>En översikt av vårt gemensamma ansvar</a:t>
            </a:r>
            <a:br>
              <a:rPr lang="sv-SE" dirty="0">
                <a:cs typeface="Arial"/>
              </a:rPr>
            </a:br>
            <a:br>
              <a:rPr lang="sv-SE" dirty="0"/>
            </a:br>
            <a:r>
              <a:rPr lang="sv-SE" dirty="0"/>
              <a:t>Uppdaterat 2024-12-01 </a:t>
            </a:r>
            <a:br>
              <a:rPr lang="sv-SE" dirty="0"/>
            </a:br>
            <a:r>
              <a:rPr lang="sv-SE" sz="900" dirty="0"/>
              <a:t>Revideras löpande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800225" cy="32385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2385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41148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626730"/>
            <a:ext cx="5039260" cy="45354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l" fontAlgn="base">
              <a:buNone/>
            </a:pPr>
            <a:r>
              <a:rPr lang="sv-SE" b="1" dirty="0">
                <a:solidFill>
                  <a:srgbClr val="000000"/>
                </a:solidFill>
              </a:rPr>
              <a:t>Utbildningsfrågor</a:t>
            </a:r>
            <a:endParaRPr lang="sv-SE" dirty="0"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Anna Maria Sankari Ho, BT studierektor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4"/>
              </a:rPr>
              <a:t>Lola Arnarsdottir Olofsson, regional studierektor Utbildning läkare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hlinkClick r:id="rId5"/>
              </a:rPr>
              <a:t>Maria Lindfors Samordnare BT</a:t>
            </a:r>
            <a:endParaRPr lang="sv-SE" dirty="0">
              <a:solidFill>
                <a:srgbClr val="000000"/>
              </a:solidFill>
            </a:endParaRPr>
          </a:p>
          <a:p>
            <a:pPr marL="215900" lvl="1" indent="0">
              <a:buNone/>
            </a:pPr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6095998" y="1626730"/>
            <a:ext cx="5292725" cy="4535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sv-SE" b="1" dirty="0">
                <a:cs typeface="Arial"/>
              </a:rPr>
              <a:t>AT/BT organisationen</a:t>
            </a: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6"/>
              </a:rPr>
              <a:t>Jana Hartelius, AT/BT chef Halland sjukhus Varberg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7"/>
              </a:rPr>
              <a:t>Isabelle Skoglund Forsvid AT/BT samordnare, Hallands sjukhus Varberg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8"/>
              </a:rPr>
              <a:t>Klara Håkansson, AT/BT chef Hallands sjukhus Halmstad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9"/>
              </a:rPr>
              <a:t>Leonora Lami, AT/BT samordnare Hallands sjukhus Halmstad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0" indent="0" algn="l" fontAlgn="base">
              <a:buNone/>
            </a:pPr>
            <a:endParaRPr lang="sv-SE" b="0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Kontakta vår AT/BT-ambassadör i Halmstad? </a:t>
            </a:r>
            <a:r>
              <a:rPr lang="sv-SE" b="0" i="0" dirty="0">
                <a:solidFill>
                  <a:srgbClr val="000000"/>
                </a:solidFill>
                <a:effectLst/>
                <a:hlinkClick r:id="rId10"/>
              </a:rPr>
              <a:t>atbt-ambassadorer@regionhalland.se</a:t>
            </a:r>
            <a:r>
              <a:rPr lang="sv-SE" b="0" i="0" dirty="0">
                <a:solidFill>
                  <a:srgbClr val="000000"/>
                </a:solidFill>
                <a:effectLst/>
              </a:rPr>
              <a:t> </a:t>
            </a:r>
            <a:endParaRPr lang="sv-SE" dirty="0">
              <a:solidFill>
                <a:srgbClr val="000000"/>
              </a:solidFill>
              <a:cs typeface="Arial"/>
            </a:endParaRPr>
          </a:p>
          <a:p>
            <a:pPr marL="287655" indent="-287655"/>
            <a:endParaRPr lang="sv-SE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23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Specialisttjänstgöring</a:t>
            </a:r>
            <a:br>
              <a:rPr lang="sv-SE"/>
            </a:br>
            <a:r>
              <a:rPr lang="sv-SE"/>
              <a:t>ST-läkare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AA753BE-A288-A29E-A67C-03FBB66D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15" y="3552093"/>
            <a:ext cx="2600808" cy="26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Målstyrd tjänstgöring 60/66 månader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626730"/>
            <a:ext cx="5039260" cy="4535488"/>
          </a:xfrm>
        </p:spPr>
        <p:txBody>
          <a:bodyPr/>
          <a:lstStyle/>
          <a:p>
            <a:r>
              <a:rPr lang="sv-SE" b="0" i="0">
                <a:effectLst/>
                <a:hlinkClick r:id="rId3"/>
              </a:rPr>
              <a:t>ST-rutin</a:t>
            </a:r>
            <a:r>
              <a:rPr lang="sv-SE" b="0" i="0">
                <a:solidFill>
                  <a:srgbClr val="000000"/>
                </a:solidFill>
                <a:effectLst/>
              </a:rPr>
              <a:t> reglerar specialiseringstjänstgöringen i Region Halland som stöd till ST-läkare, handledare, ST-studierektorer och verksamhetschefer för att få hög och jämn kvalitet inom regionens utbildande enheter.</a:t>
            </a:r>
          </a:p>
          <a:p>
            <a:r>
              <a:rPr lang="sv-SE" b="0" i="0">
                <a:solidFill>
                  <a:srgbClr val="000000"/>
                </a:solidFill>
                <a:effectLst/>
              </a:rPr>
              <a:t>Rutinen baseras på Socialstyrelsens föreskrifter och allmänna råd gällande ST-läkares specialiseringstjänstgöring enligt </a:t>
            </a:r>
            <a:r>
              <a:rPr lang="sv-SE" b="0" i="0">
                <a:effectLst/>
                <a:hlinkClick r:id="rId4"/>
              </a:rPr>
              <a:t>SOSFS 2015:8</a:t>
            </a:r>
            <a:r>
              <a:rPr lang="sv-SE" b="0" i="0">
                <a:solidFill>
                  <a:srgbClr val="000000"/>
                </a:solidFill>
                <a:effectLst/>
              </a:rPr>
              <a:t> och </a:t>
            </a:r>
            <a:r>
              <a:rPr lang="sv-SE" b="0" i="0">
                <a:effectLst/>
                <a:hlinkClick r:id="rId5"/>
              </a:rPr>
              <a:t>HSLF-FS 2021:8</a:t>
            </a:r>
            <a:r>
              <a:rPr lang="sv-SE" b="0" i="0">
                <a:effectLst/>
              </a:rPr>
              <a:t>.</a:t>
            </a:r>
          </a:p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6267287" y="1626730"/>
            <a:ext cx="5041222" cy="453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0" i="0">
                <a:effectLst/>
                <a:hlinkClick r:id="rId6"/>
              </a:rPr>
              <a:t>ST-kontrakt</a:t>
            </a:r>
            <a:r>
              <a:rPr lang="sv-SE" b="0" i="0">
                <a:solidFill>
                  <a:srgbClr val="000000"/>
                </a:solidFill>
                <a:effectLst/>
              </a:rPr>
              <a:t> bör tidigt upprättas mellan ST-läkare, huvudansvarig handledare, studierektor och närmaste chef. Det är en överenskommelse om upplägg, tillgodoräknande av eventuella tidigare erfarenheter som tydliggör ramarna för tjänstgöring och utbildningsaktiviteter.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41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sv-SE" b="1" i="0">
                <a:solidFill>
                  <a:srgbClr val="000000"/>
                </a:solidFill>
                <a:effectLst/>
                <a:latin typeface="+mn-lt"/>
              </a:rPr>
              <a:t>Individuellt utbildningsprogram - IUP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IUP ska utgå från målbeskrivning för specialitet och upprättas tidigt under ST. Det ska vara färdigställd senast sex månader efter påbörjad tjänstgöring. </a:t>
            </a:r>
            <a:endParaRPr lang="sv-SE" dirty="0"/>
          </a:p>
          <a:p>
            <a:pPr marL="287655" indent="-287655"/>
            <a:r>
              <a:rPr lang="sv-SE" dirty="0">
                <a:solidFill>
                  <a:srgbClr val="000000"/>
                </a:solidFill>
              </a:rPr>
              <a:t>U</a:t>
            </a:r>
            <a:r>
              <a:rPr lang="sv-SE" b="0" i="0" dirty="0">
                <a:solidFill>
                  <a:srgbClr val="000000"/>
                </a:solidFill>
                <a:effectLst/>
              </a:rPr>
              <a:t>pprätta IUP med stöd av huvudansvarig handledare. IUP ska undertecknas av båda parter och godkännas av verksamhetschef och/eller studierektor.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287655" indent="-287655"/>
            <a:r>
              <a:rPr lang="sv-SE" dirty="0">
                <a:solidFill>
                  <a:srgbClr val="000000"/>
                </a:solidFill>
              </a:rPr>
              <a:t>T</a:t>
            </a:r>
            <a:r>
              <a:rPr lang="sv-SE" b="0" i="0" dirty="0">
                <a:solidFill>
                  <a:srgbClr val="000000"/>
                </a:solidFill>
                <a:effectLst/>
              </a:rPr>
              <a:t>eoretisk utbildning under ST omfattar kurser </a:t>
            </a:r>
            <a:r>
              <a:rPr lang="sv-SE" dirty="0">
                <a:solidFill>
                  <a:srgbClr val="000000"/>
                </a:solidFill>
              </a:rPr>
              <a:t>som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måste genomföras för att uppnå specialistkompetens.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Utbildningsavdelningen, Regionkontoret ansvarar för utbildningsuppdraget och arrangerar regiongemensamma kurser som täcker de </a:t>
            </a:r>
            <a:r>
              <a:rPr lang="sv-SE" dirty="0">
                <a:solidFill>
                  <a:srgbClr val="000000"/>
                </a:solidFill>
              </a:rPr>
              <a:t>specialitetsövergripande a</a:t>
            </a:r>
            <a:r>
              <a:rPr lang="sv-SE" b="0" i="0" dirty="0">
                <a:solidFill>
                  <a:srgbClr val="000000"/>
                </a:solidFill>
                <a:effectLst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</a:rPr>
              <a:t>STa</a:t>
            </a:r>
            <a:r>
              <a:rPr lang="sv-SE" b="0" i="0" dirty="0">
                <a:solidFill>
                  <a:srgbClr val="000000"/>
                </a:solidFill>
                <a:effectLst/>
              </a:rPr>
              <a:t>- och </a:t>
            </a:r>
            <a:r>
              <a:rPr lang="sv-SE" dirty="0">
                <a:solidFill>
                  <a:srgbClr val="000000"/>
                </a:solidFill>
              </a:rPr>
              <a:t>b</a:t>
            </a:r>
            <a:r>
              <a:rPr lang="sv-SE" b="0" i="0" dirty="0">
                <a:solidFill>
                  <a:srgbClr val="000000"/>
                </a:solidFill>
                <a:effectLst/>
              </a:rPr>
              <a:t>/</a:t>
            </a:r>
            <a:r>
              <a:rPr lang="sv-SE" b="0" i="0" dirty="0" err="1">
                <a:solidFill>
                  <a:srgbClr val="000000"/>
                </a:solidFill>
                <a:effectLst/>
              </a:rPr>
              <a:t>STb</a:t>
            </a:r>
            <a:r>
              <a:rPr lang="sv-SE" b="0" i="0" dirty="0">
                <a:solidFill>
                  <a:srgbClr val="000000"/>
                </a:solidFill>
                <a:effectLst/>
              </a:rPr>
              <a:t>-delmålen. 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Utbildningsavdelningen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erbjuder och arrangerar handledarutbildningar för ST-läkare och handledare. </a:t>
            </a:r>
            <a:endParaRPr lang="sv-SE" dirty="0">
              <a:solidFill>
                <a:srgbClr val="000000"/>
              </a:solidFill>
            </a:endParaRPr>
          </a:p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Anmälan </a:t>
            </a:r>
            <a:r>
              <a:rPr lang="sv-SE" dirty="0">
                <a:solidFill>
                  <a:srgbClr val="000000"/>
                </a:solidFill>
              </a:rPr>
              <a:t>till kurserna sker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via </a:t>
            </a:r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Kompetensportalen</a:t>
            </a:r>
            <a:r>
              <a:rPr lang="sv-SE" b="0" i="0" dirty="0">
                <a:solidFill>
                  <a:srgbClr val="000000"/>
                </a:solidFill>
                <a:effectLst/>
              </a:rPr>
              <a:t>.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287655" indent="-287655"/>
            <a:r>
              <a:rPr lang="sv-SE" dirty="0">
                <a:solidFill>
                  <a:srgbClr val="000000"/>
                </a:solidFill>
              </a:rPr>
              <a:t>Under utbildningstiden ingår även vetenskapligt arbete, kvalitets- och utvecklingsarbete, självstudier.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0" indent="0">
              <a:buNone/>
            </a:pPr>
            <a:r>
              <a:rPr lang="sv-SE" dirty="0"/>
              <a:t>Mer information finns på </a:t>
            </a:r>
            <a:r>
              <a:rPr lang="sv-SE" dirty="0">
                <a:hlinkClick r:id="rId4"/>
              </a:rPr>
              <a:t>ST - Vårdgivare (regionhalland.se)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65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 Utbildningsavdelningen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626730"/>
            <a:ext cx="5039260" cy="4535488"/>
          </a:xfrm>
        </p:spPr>
        <p:txBody>
          <a:bodyPr vert="horz" lIns="0" tIns="0" rIns="0" bIns="0" rtlCol="0" anchor="t">
            <a:noAutofit/>
          </a:bodyPr>
          <a:lstStyle/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Lola Arnarsdottir Olofsson,  regional studierektor utbildning läkare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Anna Maria Sankari Ho, BT-studierektor 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15900" lvl="1" indent="0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fontAlgn="base">
              <a:buNone/>
            </a:pPr>
            <a:r>
              <a:rPr lang="sv-SE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ST söder: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Fredrik Graffner, ST-studierektor, HSH 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Henrik Nord, ST-studierektor, NSVH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  <a:hlinkClick r:id="rId7"/>
              </a:rPr>
              <a:t>Niklas Nygren, ST-studierektor, PSH söder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15900" lvl="1" indent="0">
              <a:buNone/>
            </a:pP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6095998" y="1626730"/>
            <a:ext cx="5292725" cy="4535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sv-SE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ST norr: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8"/>
              </a:rPr>
              <a:t>Samir Sharo, ST-studierektor, HSV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Niclas Holmberg, ST-studierektor, NSVH,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10"/>
              </a:rPr>
              <a:t>Johanna Diding Ekstrom, ST-studierektor NSVH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11"/>
              </a:rPr>
              <a:t>Likin Chin, ST-studierektor 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  <a:hlinkClick r:id="rId12"/>
              </a:rPr>
              <a:t>Andreas Hahne, ST-studierektor BUP Halland  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fontAlgn="base">
              <a:buNone/>
            </a:pPr>
            <a:r>
              <a:rPr lang="sv-SE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AT/BT/ST-administration: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  <a:hlinkClick r:id="rId13"/>
              </a:rPr>
              <a:t>Pia Gruber, samordnare AT/ST   </a:t>
            </a:r>
            <a:endParaRPr lang="sv-SE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  <a:hlinkClick r:id="rId14"/>
              </a:rPr>
              <a:t>Helena Tingström, samordnare AT/ST </a:t>
            </a:r>
            <a:endParaRPr lang="sv-SE">
              <a:solidFill>
                <a:srgbClr val="000000"/>
              </a:solidFill>
              <a:latin typeface="Arial"/>
              <a:cs typeface="Arial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latin typeface="Arial"/>
                <a:cs typeface="Arial"/>
                <a:hlinkClick r:id="rId15"/>
              </a:rPr>
              <a:t>Maria Lindfors Samordnare BT Utbildningsavdelningen</a:t>
            </a:r>
            <a:endParaRPr lang="sv-SE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503555" lvl="1" indent="-287655"/>
            <a:endParaRPr lang="sv-SE" dirty="0">
              <a:solidFill>
                <a:srgbClr val="000000"/>
              </a:solidFill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587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1419748"/>
            <a:ext cx="8280400" cy="2160000"/>
          </a:xfrm>
        </p:spPr>
        <p:txBody>
          <a:bodyPr/>
          <a:lstStyle/>
          <a:p>
            <a:r>
              <a:rPr lang="sv-SE" dirty="0"/>
              <a:t>Studenter som genomför praktik inom Region Halland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3920D7-5346-4C9E-BB00-C361792C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2617470"/>
            <a:ext cx="370332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FF23E-DAAE-EE5A-BEB1-319F7BAE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83" y="433168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b="1">
                <a:effectLst/>
              </a:rPr>
              <a:t>Prioriteringsordning</a:t>
            </a:r>
            <a:br>
              <a:rPr lang="sv-SE" b="1">
                <a:effectLst/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006410-2471-D5B6-4F0C-49E0E6AB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>
            <a:normAutofit/>
          </a:bodyPr>
          <a:lstStyle/>
          <a:p>
            <a:pPr fontAlgn="base"/>
            <a:r>
              <a:rPr lang="sv-SE" b="1" i="0" dirty="0">
                <a:effectLst/>
              </a:rPr>
              <a:t>Inom Region Halland gäller följande:</a:t>
            </a:r>
          </a:p>
          <a:p>
            <a:pPr fontAlgn="base">
              <a:buFont typeface="+mj-lt"/>
              <a:buAutoNum type="arabicPeriod"/>
            </a:pPr>
            <a:r>
              <a:rPr lang="sv-SE" b="0" i="0" dirty="0">
                <a:effectLst/>
              </a:rPr>
              <a:t>Studenter som läser på lärosäten som Region Halland har avtal/ramavtal med överenskommelser med, prioriteras och bereds alltid plats i första hand.</a:t>
            </a:r>
          </a:p>
          <a:p>
            <a:pPr fontAlgn="base">
              <a:buFont typeface="+mj-lt"/>
              <a:buAutoNum type="arabicPeriod"/>
            </a:pPr>
            <a:r>
              <a:rPr lang="sv-SE" b="0" i="0" dirty="0">
                <a:effectLst/>
              </a:rPr>
              <a:t>Studenter som studerar på lärosäten utanför Halland och är folkbokförda i länet kan i mån av plats beredas plats. Kontakt med Region Halland sker via lärosätet/student</a:t>
            </a:r>
          </a:p>
          <a:p>
            <a:pPr fontAlgn="base">
              <a:buFont typeface="+mj-lt"/>
              <a:buAutoNum type="arabicPeriod"/>
            </a:pPr>
            <a:r>
              <a:rPr lang="sv-SE" b="0" i="0" dirty="0">
                <a:effectLst/>
              </a:rPr>
              <a:t>Studenter som studerar på lärosäte utanför Halland och som inte är skrivna i Halland kan i mån av plats beredas plats.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A36264-3414-E204-4749-527BDC28618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A88B45-696F-D04D-A90C-BD547C15B93E}" type="datetime1">
              <a:rPr lang="sv-SE" smtClean="0"/>
              <a:pPr>
                <a:spcAft>
                  <a:spcPts val="600"/>
                </a:spcAft>
              </a:pPr>
              <a:t>2024-12-04</a:t>
            </a:fld>
            <a:endParaRPr lang="sv-SE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2457C1C-ADDB-A29B-6432-A242A846B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CF3AED-8D8C-20AA-B4A5-35D64CD2BB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98EE4C-FC22-8B4A-ABFC-94E09A4DE78D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pic>
        <p:nvPicPr>
          <p:cNvPr id="7" name="Platshållare för bild 6" descr="Läkares kvinna kontur">
            <a:extLst>
              <a:ext uri="{FF2B5EF4-FFF2-40B4-BE49-F238E27FC236}">
                <a16:creationId xmlns:a16="http://schemas.microsoft.com/office/drawing/2014/main" id="{AE460943-BA30-E54C-C663-588E385DAE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875" b="4875"/>
          <a:stretch/>
        </p:blipFill>
        <p:spPr>
          <a:xfrm>
            <a:off x="6267450" y="1975010"/>
            <a:ext cx="2165350" cy="1954247"/>
          </a:xfrm>
          <a:prstGeom prst="rect">
            <a:avLst/>
          </a:prstGeom>
          <a:noFill/>
        </p:spPr>
      </p:pic>
      <p:pic>
        <p:nvPicPr>
          <p:cNvPr id="8" name="Platshållare för bild 6" descr="Läkares kvinna kontur">
            <a:extLst>
              <a:ext uri="{FF2B5EF4-FFF2-40B4-BE49-F238E27FC236}">
                <a16:creationId xmlns:a16="http://schemas.microsoft.com/office/drawing/2014/main" id="{4EB2AABF-D4C2-D2B3-CB1E-ABB21A4E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875" b="4875"/>
          <a:stretch/>
        </p:blipFill>
        <p:spPr>
          <a:xfrm>
            <a:off x="7552988" y="1498550"/>
            <a:ext cx="1933911" cy="1745372"/>
          </a:xfrm>
          <a:prstGeom prst="rect">
            <a:avLst/>
          </a:prstGeom>
          <a:noFill/>
        </p:spPr>
      </p:pic>
      <p:pic>
        <p:nvPicPr>
          <p:cNvPr id="9" name="Platshållare för bild 6" descr="Läkares kvinna kontur">
            <a:extLst>
              <a:ext uri="{FF2B5EF4-FFF2-40B4-BE49-F238E27FC236}">
                <a16:creationId xmlns:a16="http://schemas.microsoft.com/office/drawing/2014/main" id="{7B3EAE09-CE38-7266-4B1F-C69E1DBF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875" b="4875"/>
          <a:stretch/>
        </p:blipFill>
        <p:spPr>
          <a:xfrm>
            <a:off x="8637090" y="1016576"/>
            <a:ext cx="1713999" cy="1546899"/>
          </a:xfrm>
          <a:prstGeom prst="rect">
            <a:avLst/>
          </a:prstGeom>
          <a:noFill/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B4F99FF-96A8-B1DA-D5EF-7B442335C663}"/>
              </a:ext>
            </a:extLst>
          </p:cNvPr>
          <p:cNvSpPr txBox="1"/>
          <p:nvPr/>
        </p:nvSpPr>
        <p:spPr>
          <a:xfrm>
            <a:off x="5926217" y="4518854"/>
            <a:ext cx="6361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Extern student som önskar </a:t>
            </a:r>
            <a:r>
              <a:rPr lang="sv-SE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praktikplats </a:t>
            </a:r>
            <a:r>
              <a:rPr lang="sv-S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behöver kontakta Region Halland via respektive funktionsbrevlåda för att göra en förfrågan.</a:t>
            </a:r>
            <a:endParaRPr lang="sv-S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1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Klinisk utbildning</a:t>
            </a:r>
            <a:br>
              <a:rPr lang="sv-SE"/>
            </a:br>
            <a:r>
              <a:rPr lang="sv-SE"/>
              <a:t>Läkarstudenter</a:t>
            </a:r>
          </a:p>
        </p:txBody>
      </p:sp>
      <p:pic>
        <p:nvPicPr>
          <p:cNvPr id="9" name="Bildobjekt 8" descr="En bild som visar clipart, rita, Människoansikte, illustration&#10;&#10;Automatiskt genererad beskrivning">
            <a:extLst>
              <a:ext uri="{FF2B5EF4-FFF2-40B4-BE49-F238E27FC236}">
                <a16:creationId xmlns:a16="http://schemas.microsoft.com/office/drawing/2014/main" id="{CEF661BA-EE56-3906-A0F5-68F35BF6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19" y="3577959"/>
            <a:ext cx="3085362" cy="30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Läkarstudenter i Halland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>
                <a:cs typeface="Arial"/>
              </a:rPr>
              <a:t>Region Halland har avtal med läkarprogrammen på Göteborgs universitet som placerar studenter i norra Halland och Lund Universitet som placerar studenter i södra Halland. </a:t>
            </a:r>
          </a:p>
          <a:p>
            <a:pPr marL="287655" indent="-287655"/>
            <a:r>
              <a:rPr lang="sv-SE" dirty="0">
                <a:cs typeface="Arial"/>
              </a:rPr>
              <a:t>För närvarande pågår två parallella Läkarprogram, ”gamla läkarprogrammet", varefter läkarkandidaten erhåller examen och behöver göra AT för att bli legitimerad. ”nya läkarprogrammet" där läkarkandidaten erhåller legitimation i samband med examen.</a:t>
            </a:r>
          </a:p>
          <a:p>
            <a:pPr marL="287655" indent="-287655"/>
            <a:r>
              <a:rPr lang="sv-SE" dirty="0">
                <a:cs typeface="Arial"/>
              </a:rPr>
              <a:t>Som mottagare av utbildningsläkare ansvarar vi för att ge dem en god introduktion till det kliniska arbetet från termin 1 och fram till examination/legitimation.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87655" indent="-287655"/>
            <a:endParaRPr lang="sv-SE" dirty="0">
              <a:cs typeface="Arial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67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60BE3-1BB6-B298-111B-5EE5F0AE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Läkarutbildningen på Göteborgs universitet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8588FF-929C-8939-A4E9-E0770B4C33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>
                <a:cs typeface="Arial"/>
              </a:rPr>
              <a:t>Placerar kandidater i Norra Halland</a:t>
            </a:r>
          </a:p>
          <a:p>
            <a:pPr marL="287655" indent="-287655"/>
            <a:r>
              <a:rPr lang="sv-SE" dirty="0">
                <a:cs typeface="Arial"/>
              </a:rPr>
              <a:t>Placeringar på HSV och PSH sköts av kursansvariga på Göteborgs universitet till mottagande klinik</a:t>
            </a:r>
          </a:p>
          <a:p>
            <a:pPr marL="287655" indent="-287655"/>
            <a:r>
              <a:rPr lang="sv-SE" dirty="0">
                <a:cs typeface="Arial"/>
              </a:rPr>
              <a:t>Vid mer generella placeringar på HSV hjälper AT-organisationen till.</a:t>
            </a:r>
          </a:p>
          <a:p>
            <a:pPr marL="287655" indent="-287655"/>
            <a:r>
              <a:rPr lang="sv-SE" dirty="0">
                <a:cs typeface="Arial"/>
              </a:rPr>
              <a:t>Fördelning av studenter i Närsjukvården sker via fördelningsnyckel som räknar ut varje vårdcentrals handledningsuppdrag baserat på listningstal och antalet ST-läkare. </a:t>
            </a:r>
          </a:p>
          <a:p>
            <a:pPr marL="287655" indent="-287655"/>
            <a:r>
              <a:rPr lang="sv-SE" dirty="0">
                <a:cs typeface="Arial"/>
              </a:rPr>
              <a:t>Önskemål om att placera kandidater i Halmstad finns och görs redan på tex barnkliniken på grund av att platserna inte räcker till på HSV.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15F722-E357-9F0F-4D5B-B88A3E552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F904DB-A431-14AB-F574-4AFF7981E6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236030-76BB-5E89-DA18-349E79C624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1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5CDC36C-034F-1CDC-3A5A-71ADF30788E0}"/>
              </a:ext>
            </a:extLst>
          </p:cNvPr>
          <p:cNvSpPr txBox="1"/>
          <p:nvPr/>
        </p:nvSpPr>
        <p:spPr>
          <a:xfrm>
            <a:off x="1063256" y="1658679"/>
            <a:ext cx="1009029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0" i="0" dirty="0">
                <a:effectLst/>
                <a:latin typeface="Arial"/>
                <a:cs typeface="Arial"/>
              </a:rPr>
              <a:t>Välkommen till denna presentation som ger en översikt </a:t>
            </a:r>
            <a:r>
              <a:rPr lang="sv-SE" sz="2400" dirty="0">
                <a:latin typeface="Arial"/>
                <a:cs typeface="Arial"/>
              </a:rPr>
              <a:t>över</a:t>
            </a:r>
            <a:r>
              <a:rPr lang="sv-SE" sz="2400" b="0" i="0" dirty="0">
                <a:effectLst/>
                <a:latin typeface="Arial"/>
                <a:cs typeface="Arial"/>
              </a:rPr>
              <a:t> Region Hallands utbildningsuppdrag. Utbildningsavdelningen</a:t>
            </a:r>
            <a:r>
              <a:rPr lang="sv-SE" sz="2400" dirty="0">
                <a:latin typeface="Arial"/>
                <a:cs typeface="Arial"/>
              </a:rPr>
              <a:t> på Regionkontoret </a:t>
            </a:r>
            <a:r>
              <a:rPr lang="sv-SE" sz="2400" b="0" i="0" dirty="0">
                <a:effectLst/>
                <a:latin typeface="Arial"/>
                <a:cs typeface="Arial"/>
              </a:rPr>
              <a:t>har det övergripande ansvaret för utbildningsuppdraget. I samarbete </a:t>
            </a:r>
            <a:r>
              <a:rPr lang="sv-SE" sz="2400" dirty="0">
                <a:latin typeface="Arial"/>
                <a:cs typeface="Arial"/>
              </a:rPr>
              <a:t>vårdförvaltningarna</a:t>
            </a:r>
            <a:r>
              <a:rPr lang="sv-SE" sz="2400" b="0" i="0" dirty="0">
                <a:effectLst/>
                <a:latin typeface="Arial"/>
                <a:cs typeface="Arial"/>
              </a:rPr>
              <a:t> </a:t>
            </a:r>
            <a:r>
              <a:rPr lang="sv-SE" sz="2400" dirty="0">
                <a:latin typeface="Arial"/>
                <a:cs typeface="Arial"/>
              </a:rPr>
              <a:t>skapas</a:t>
            </a:r>
            <a:r>
              <a:rPr lang="sv-SE" sz="2400" b="0" i="0" dirty="0">
                <a:effectLst/>
                <a:latin typeface="Arial"/>
                <a:cs typeface="Arial"/>
              </a:rPr>
              <a:t> </a:t>
            </a:r>
            <a:r>
              <a:rPr lang="sv-SE" sz="2400" dirty="0">
                <a:latin typeface="Arial"/>
                <a:cs typeface="Arial"/>
              </a:rPr>
              <a:t>utbildningsmiljön</a:t>
            </a:r>
            <a:r>
              <a:rPr lang="sv-SE" sz="2400" b="0" i="0" dirty="0">
                <a:effectLst/>
                <a:latin typeface="Arial"/>
                <a:cs typeface="Arial"/>
              </a:rPr>
              <a:t> </a:t>
            </a:r>
            <a:r>
              <a:rPr lang="sv-SE" sz="2400" dirty="0">
                <a:latin typeface="Arial"/>
                <a:cs typeface="Arial"/>
              </a:rPr>
              <a:t>för studenterna</a:t>
            </a:r>
            <a:r>
              <a:rPr lang="sv-SE" sz="2400" b="0" i="0" dirty="0">
                <a:effectLst/>
                <a:latin typeface="Arial"/>
                <a:cs typeface="Arial"/>
              </a:rPr>
              <a:t>.</a:t>
            </a:r>
          </a:p>
          <a:p>
            <a:endParaRPr lang="sv-SE" sz="2400" dirty="0">
              <a:latin typeface="Arial"/>
              <a:cs typeface="Arial"/>
            </a:endParaRPr>
          </a:p>
          <a:p>
            <a:r>
              <a:rPr lang="sv-SE" sz="2400" b="0" i="0" dirty="0">
                <a:effectLst/>
                <a:latin typeface="Arial"/>
                <a:cs typeface="Arial"/>
              </a:rPr>
              <a:t>I presentationen finner ni information samt beskrivning av de olika områdena </a:t>
            </a:r>
            <a:r>
              <a:rPr lang="sv-SE" sz="2400" dirty="0">
                <a:latin typeface="Arial"/>
                <a:cs typeface="Arial"/>
              </a:rPr>
              <a:t>med</a:t>
            </a:r>
            <a:r>
              <a:rPr lang="sv-SE" sz="2400" b="0" i="0" dirty="0">
                <a:effectLst/>
                <a:latin typeface="Arial"/>
                <a:cs typeface="Arial"/>
              </a:rPr>
              <a:t> tillhörande kontaktuppgifter. </a:t>
            </a:r>
            <a:endParaRPr lang="sv-SE" sz="2400">
              <a:latin typeface="Arial"/>
              <a:cs typeface="Arial"/>
            </a:endParaRPr>
          </a:p>
          <a:p>
            <a:endParaRPr lang="sv-SE" sz="2400" dirty="0">
              <a:latin typeface="Arial" panose="020B0604020202020204"/>
              <a:cs typeface="Arial" panose="020B0604020202020204"/>
            </a:endParaRPr>
          </a:p>
          <a:p>
            <a:r>
              <a:rPr lang="sv-SE" sz="2400" dirty="0">
                <a:latin typeface="Arial" panose="020B0604020202020204"/>
                <a:cs typeface="Arial" panose="020B0604020202020204"/>
              </a:rPr>
              <a:t>Välj</a:t>
            </a:r>
            <a:r>
              <a:rPr lang="sv-SE" sz="2400" b="0" i="0" dirty="0">
                <a:effectLst/>
                <a:latin typeface="Arial"/>
                <a:cs typeface="Arial"/>
              </a:rPr>
              <a:t> ut och </a:t>
            </a:r>
            <a:r>
              <a:rPr lang="sv-SE" sz="2400" dirty="0">
                <a:latin typeface="Arial"/>
                <a:cs typeface="Arial"/>
              </a:rPr>
              <a:t>presentera</a:t>
            </a:r>
            <a:r>
              <a:rPr lang="sv-SE" sz="2400" b="0" i="0" dirty="0">
                <a:effectLst/>
                <a:latin typeface="Arial"/>
                <a:cs typeface="Arial"/>
              </a:rPr>
              <a:t> de delar som </a:t>
            </a:r>
            <a:r>
              <a:rPr lang="sv-SE" sz="2400" dirty="0">
                <a:latin typeface="Arial"/>
                <a:cs typeface="Arial"/>
              </a:rPr>
              <a:t>är relevanta</a:t>
            </a:r>
            <a:r>
              <a:rPr lang="sv-SE" sz="2400" b="0" i="0" dirty="0">
                <a:effectLst/>
                <a:latin typeface="Arial"/>
                <a:cs typeface="Arial"/>
              </a:rPr>
              <a:t> och användbara för er specifika verksamhet.</a:t>
            </a:r>
            <a:endParaRPr lang="sv-SE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86B04C-4AD3-5BB2-FF30-70827049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/>
              </a:rPr>
              <a:t>Läkarutbildningen på Lunds universitet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6A4322-613F-7A57-0C32-8C3BCAF007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>
                <a:cs typeface="Arial"/>
              </a:rPr>
              <a:t>Placerar kandidater i södra Halland</a:t>
            </a:r>
          </a:p>
          <a:p>
            <a:pPr marL="287655" indent="-287655"/>
            <a:r>
              <a:rPr lang="sv-SE" dirty="0">
                <a:cs typeface="Arial"/>
              </a:rPr>
              <a:t>Första placeringen termin 6</a:t>
            </a:r>
          </a:p>
          <a:p>
            <a:pPr marL="287655" indent="-287655"/>
            <a:r>
              <a:rPr lang="sv-SE" dirty="0">
                <a:cs typeface="Arial"/>
              </a:rPr>
              <a:t>Därefter placeringar termin 7 och 11</a:t>
            </a:r>
          </a:p>
          <a:p>
            <a:pPr marL="287655" indent="-287655"/>
            <a:r>
              <a:rPr lang="sv-SE" dirty="0">
                <a:cs typeface="Arial"/>
              </a:rPr>
              <a:t>Placeringar på HSH sköts av kursledning på Lund universitet och mottagande klinik</a:t>
            </a:r>
          </a:p>
          <a:p>
            <a:pPr marL="287655" indent="-287655"/>
            <a:r>
              <a:rPr lang="sv-SE" dirty="0">
                <a:cs typeface="Arial"/>
              </a:rPr>
              <a:t>Placeringar i NSV sköts idag av Lola Arnarsdottir Olofsson, Regional Studierektor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A0C3D8-34D7-5BD5-B5B8-1553A64B35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3FEDEC-8299-F80D-B748-46F3D0F99D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BF291D-9AA1-A282-AAA9-3BDC723C5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66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 algn="l" fontAlgn="base">
              <a:buNone/>
            </a:pPr>
            <a:r>
              <a:rPr lang="sv-SE" b="1" i="0" dirty="0">
                <a:solidFill>
                  <a:srgbClr val="000000"/>
                </a:solidFill>
                <a:effectLst/>
              </a:rPr>
              <a:t>För övergripande frågor som rör utbildning för läkare i Region Halland kontakta:</a:t>
            </a:r>
            <a:endParaRPr lang="sv-SE" b="0" i="0" dirty="0">
              <a:solidFill>
                <a:srgbClr val="000000"/>
              </a:solidFill>
              <a:effectLst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Lola Arnarsdottir Olofsson, regional  studierektor Utbildning läkare Halland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15900" lvl="1" indent="0" fontAlgn="base">
              <a:buNone/>
            </a:pP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Kontaktperson för läkarkandidater norra Halland: </a:t>
            </a:r>
            <a:r>
              <a:rPr lang="sv-SE" b="0" i="0" dirty="0">
                <a:solidFill>
                  <a:srgbClr val="000000"/>
                </a:solidFill>
                <a:effectLst/>
                <a:hlinkClick r:id="rId4"/>
              </a:rPr>
              <a:t>Mats Neumann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/>
            <a:r>
              <a:rPr lang="sv-SE" b="0" i="0" dirty="0">
                <a:solidFill>
                  <a:srgbClr val="000000"/>
                </a:solidFill>
                <a:effectLst/>
              </a:rPr>
              <a:t>Kontaktperson för läkarkandidater södra Halland: </a:t>
            </a:r>
            <a:r>
              <a:rPr lang="sv-SE" dirty="0">
                <a:solidFill>
                  <a:srgbClr val="000000"/>
                </a:solidFill>
                <a:hlinkClick r:id="rId5"/>
              </a:rPr>
              <a:t>Oscar.C.Hansen@regionhalland.se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82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Praktisk Tjänstgöring för Psykologer - PTP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392E21B-1996-E904-A334-7B59750DD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84" y="3209192"/>
            <a:ext cx="2989385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PTP 12 månader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0" i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De krav som ställs på PTP regleras i patientsäkerhetsförordningen samt i Socialstyrelsens föreskrifter om praktisk tjänstgöring för psykologer (</a:t>
            </a:r>
            <a:r>
              <a:rPr lang="sv-SE" b="1" i="0" u="none" strike="noStrike">
                <a:solidFill>
                  <a:srgbClr val="587978"/>
                </a:solidFill>
                <a:effectLst/>
                <a:latin typeface="Arial" panose="020B0604020202020204" pitchFamily="34" charset="0"/>
                <a:hlinkClick r:id="rId3"/>
              </a:rPr>
              <a:t>SOSFS 2008:34</a:t>
            </a:r>
            <a:r>
              <a:rPr lang="sv-SE" b="0" i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PTP görs under minst 12 månader på heltid eller motsvarande tid på deltid, dock minst 50 %. </a:t>
            </a:r>
          </a:p>
          <a:p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PTP är en utbildningstjänst. PTP-psykologen arbetar under eget yrkesansvar men det är en förutsättning att PTP-psykologen har minst en timmes individuell handledning per vecka av legitimerad psykolog med minst tre års erfarenhet av yrket. </a:t>
            </a:r>
          </a:p>
          <a:p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Handledaren stödjer och handleder men är också den som bedömer om </a:t>
            </a:r>
            <a:r>
              <a:rPr lang="sv-SE" err="1">
                <a:solidFill>
                  <a:srgbClr val="3F3F3F"/>
                </a:solidFill>
                <a:latin typeface="Arial" panose="020B0604020202020204" pitchFamily="34" charset="0"/>
              </a:rPr>
              <a:t>PTP:n</a:t>
            </a:r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 är godkänd efter fullgjord tjänstgöring. </a:t>
            </a:r>
          </a:p>
          <a:p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PTP görs oftast på en och samma arbetsplats, men kan också vara en delad tjänst. I så fall krävs en handledare på varje arbetsplats och minst fyra månader på heltid i varje block. </a:t>
            </a:r>
          </a:p>
          <a:p>
            <a:r>
              <a:rPr lang="sv-SE">
                <a:solidFill>
                  <a:srgbClr val="3F3F3F"/>
                </a:solidFill>
                <a:latin typeface="Arial" panose="020B0604020202020204" pitchFamily="34" charset="0"/>
              </a:rPr>
              <a:t>Kortare insatser kan göras på en annan arbetsplats om det behövs för att PTP-psykologen ska kunna tillgodogöra sig alla moment. I så fall har PTP-psykologen en och samma handledare. </a:t>
            </a:r>
          </a:p>
          <a:p>
            <a:pPr marL="0" indent="0">
              <a:buNone/>
            </a:pPr>
            <a:endParaRPr lang="sv-SE">
              <a:solidFill>
                <a:srgbClr val="3F3F3F"/>
              </a:solidFill>
              <a:latin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2B111-17FD-1347-7C27-E32C837C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/>
              <a:t>Innehåll i PTP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36036F64-C713-53EC-16B3-48B49AB6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/>
              <a:t>PTP-tjänstgöringen ska bestå av minst 50 % individinriktat arbete. </a:t>
            </a:r>
          </a:p>
          <a:p>
            <a:r>
              <a:rPr lang="sv-SE" sz="1800"/>
              <a:t>I detta ingår bedömning, utredning, rådgivning och behandling. Samtliga delar behöver finnas med, men kan se olika ut till innehåll och mängd beroende på arbetsplatsens uppdrag. </a:t>
            </a:r>
          </a:p>
          <a:p>
            <a:r>
              <a:rPr lang="sv-SE" sz="1800"/>
              <a:t>Utöver det individinriktade arbetet ska minst 25 % och max 50 % bestå av övrigt psykologarbete.</a:t>
            </a:r>
          </a:p>
          <a:p>
            <a:r>
              <a:rPr lang="sv-SE"/>
              <a:t>Övrigt psykologarbete är psykologisk kompetens som används på en mer övergripande nivå. T.ex. metodutveckling, utvärdering, handledning, undervisning eller arbete med organisationsförändring.</a:t>
            </a:r>
            <a:r>
              <a:rPr lang="sv-SE" sz="1800"/>
              <a:t> 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276DA75-2171-2A14-43C6-797E498CC4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D7B1B8-8ED4-7881-8A6D-DF8DF38D35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03EAD7-056E-F3C4-E4AF-173A6289AA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20E984-7C9D-3F70-63DC-7543898DAB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24</a:t>
            </a:fld>
            <a:endParaRPr lang="sv-SE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E196F9F-7CEE-A9D5-2971-DAFD0B5A7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124235"/>
              </p:ext>
            </p:extLst>
          </p:nvPr>
        </p:nvGraphicFramePr>
        <p:xfrm>
          <a:off x="5892800" y="1499947"/>
          <a:ext cx="5846618" cy="432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29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8D15F-6C3C-29C6-D9B3-ABEC600F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PTP-handledning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80823E-599D-CE45-D0EE-EDF58A1FE3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/>
              <a:t>Handledaren ska helst finnas på samma arbetsplats som PTP-psykologen men det är möjligt att ha en extern handledare. Det ställs då krav på att handledaren ser till att få insyn i PTP-psykologens vardagliga arbete och arbetsvillkor. </a:t>
            </a:r>
          </a:p>
          <a:p>
            <a:r>
              <a:rPr lang="sv-SE"/>
              <a:t>I början av PTP görs en tjänstgöringsplan för året som sedan kan fungera som ett underlag till PTP-intyg inför ansökan om legitimation. </a:t>
            </a:r>
          </a:p>
          <a:p>
            <a:r>
              <a:rPr lang="sv-SE"/>
              <a:t>Planen, handledningen och PTP-psykologens utveckling följs upp var tredje månad med hjälp av PTP-plan och bedömningsunderlag </a:t>
            </a:r>
          </a:p>
          <a:p>
            <a:r>
              <a:rPr lang="sv-SE">
                <a:hlinkClick r:id="rId2"/>
              </a:rPr>
              <a:t>ptp-plan-och-bedomningsunderlag-v.-2023-11.pdf (psykologforbundet.se)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61303-4971-A409-BAA3-231000ADE7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3790CF-7696-F428-7990-C26237A40D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436386-D704-8B9D-323C-B8079F32AC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11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1B7D7-204F-7173-C1CB-17752655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PTP-program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17633-0515-8181-0B5D-0ED767AC0C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Regional PTP-studierektor håller i PTP-program med föreläsningar och reflektionsträffar en gång per månad. </a:t>
            </a:r>
          </a:p>
          <a:p>
            <a:r>
              <a:rPr lang="sv-SE" dirty="0"/>
              <a:t>Samordnar även rekrytering av 11 regionalt delfinansierade tjänster en gång per år. Dessa tjänster har anställningsstart 1 mars. </a:t>
            </a:r>
          </a:p>
          <a:p>
            <a:r>
              <a:rPr lang="sv-SE" dirty="0"/>
              <a:t>Utöver dessa PTP-tjänster kan arbetsgivare själva anställa PTP-psykologer. De är då välkomna att delta i PTP-programmet och följer sitt eget år. </a:t>
            </a:r>
          </a:p>
          <a:p>
            <a:r>
              <a:rPr lang="sv-SE" dirty="0"/>
              <a:t>Mer information finns på </a:t>
            </a:r>
            <a:r>
              <a:rPr lang="sv-SE" dirty="0">
                <a:hlinkClick r:id="rId2"/>
              </a:rPr>
              <a:t>Utbildning psykologer - Vårdgivare (regionhalland.se)</a:t>
            </a:r>
            <a:endParaRPr lang="sv-SE" dirty="0"/>
          </a:p>
          <a:p>
            <a:r>
              <a:rPr lang="sv-SE" dirty="0">
                <a:hlinkClick r:id="rId3"/>
              </a:rPr>
              <a:t>Digitala PTP-handboken – </a:t>
            </a:r>
            <a:r>
              <a:rPr lang="sv-SE" dirty="0" err="1">
                <a:hlinkClick r:id="rId3"/>
              </a:rPr>
              <a:t>SacoTemplates</a:t>
            </a:r>
            <a:r>
              <a:rPr lang="sv-SE" dirty="0">
                <a:hlinkClick r:id="rId3"/>
              </a:rPr>
              <a:t> (psykologforbundet.se)</a:t>
            </a:r>
            <a:endParaRPr lang="sv-SE" dirty="0"/>
          </a:p>
          <a:p>
            <a:endParaRPr lang="sv-SE" dirty="0"/>
          </a:p>
          <a:p>
            <a:r>
              <a:rPr lang="sv-SE" dirty="0"/>
              <a:t>Kontaktperson: </a:t>
            </a:r>
            <a:r>
              <a:rPr lang="sv-SE" dirty="0">
                <a:hlinkClick r:id="rId4"/>
              </a:rPr>
              <a:t>Caroline Dromberg PTP-Studierektor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0CEDA4-A07F-E75E-4545-A1E6C7F1D2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CD7D8C-52D5-23BF-FDC8-F94221DEF5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1441B0-EE18-68A7-626D-8B029C7AC0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13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C1085-3E1F-6A10-1357-39D29028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VFU (verksamhetsförlagd utbildning) för psykologer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E5E737-5D15-84F4-1F83-77E7CE64A8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/>
              <a:t>Görs oftast under 15 veckor på termin 6.</a:t>
            </a:r>
          </a:p>
          <a:p>
            <a:pPr marL="287655" indent="-287655"/>
            <a:r>
              <a:rPr lang="sv-SE" dirty="0"/>
              <a:t>Lunds universitet har också en utredningspraktik på termin 9 som är 6 veckor lång. </a:t>
            </a:r>
            <a:endParaRPr lang="sv-SE" dirty="0">
              <a:cs typeface="Arial"/>
            </a:endParaRPr>
          </a:p>
          <a:p>
            <a:pPr marL="287655" indent="-287655"/>
            <a:r>
              <a:rPr lang="sv-SE" dirty="0"/>
              <a:t>Region Halland har avtal med Lunds universitet och Göteborgs universitet.</a:t>
            </a:r>
            <a:endParaRPr lang="sv-SE" dirty="0">
              <a:cs typeface="Arial"/>
            </a:endParaRPr>
          </a:p>
          <a:p>
            <a:pPr marL="287655" indent="-287655"/>
            <a:r>
              <a:rPr lang="sv-SE" dirty="0"/>
              <a:t>Utbildningsavdelningen håller i kontakten med lärosätena och VFU-samordnare. </a:t>
            </a:r>
          </a:p>
          <a:p>
            <a:pPr marL="287655" indent="-287655"/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  <a:p>
            <a:pPr marL="287655" indent="-287655"/>
            <a:r>
              <a:rPr lang="sv-SE" dirty="0"/>
              <a:t>Kontaktperson: </a:t>
            </a:r>
            <a:r>
              <a:rPr lang="sv-SE" dirty="0">
                <a:hlinkClick r:id="rId2"/>
              </a:rPr>
              <a:t>Caroline Dromberg PTP-Studierektor</a:t>
            </a:r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41ACB-C9F6-A2E0-5CF5-509B4400A2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4649F9-3750-8D1B-D5A5-F327AC1435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269BE1-5210-5593-5B67-ECA8235339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52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1" y="1854088"/>
            <a:ext cx="8280400" cy="2160000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Verksamhetsförlagd utbildning</a:t>
            </a:r>
            <a:br>
              <a:rPr lang="sv-SE" dirty="0"/>
            </a:br>
            <a:r>
              <a:rPr lang="sv-SE" dirty="0"/>
              <a:t>VFU Sjuksköterska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01E4D3-E37B-B5EE-BEEA-DF90BE5A2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546" y="3569677"/>
            <a:ext cx="3050931" cy="3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2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b="1" i="0">
                <a:effectLst/>
              </a:rPr>
              <a:t>VFU inom Region Halland</a:t>
            </a:r>
            <a:br>
              <a:rPr lang="sv-SE" b="1" i="0">
                <a:effectLst/>
              </a:rPr>
            </a:br>
            <a:endParaRPr lang="sv-SE"/>
          </a:p>
        </p:txBody>
      </p:sp>
      <p:sp>
        <p:nvSpPr>
          <p:cNvPr id="18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10585450" cy="453548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buNone/>
            </a:pPr>
            <a:r>
              <a:rPr lang="sv-SE" b="1" i="0" dirty="0">
                <a:effectLst/>
              </a:rPr>
              <a:t>Utbildning sjuksköterska</a:t>
            </a:r>
            <a:br>
              <a:rPr lang="sv-SE" b="1" dirty="0"/>
            </a:br>
            <a:r>
              <a:rPr lang="sv-SE" dirty="0">
                <a:effectLst/>
              </a:rPr>
              <a:t>Utbildningsavdelningen, Regionkontoret har ett regionalt ansvar för att samordna, stödja, utveckla och säkra kvaliteten på kliniska utbildningsplatser gällande vård- och omsorgsutbildningar. Region Halland erbjuder VFU </a:t>
            </a:r>
            <a:r>
              <a:rPr lang="sv-SE" dirty="0"/>
              <a:t>till studenter </a:t>
            </a:r>
            <a:r>
              <a:rPr lang="sv-SE" dirty="0">
                <a:effectLst/>
              </a:rPr>
              <a:t>på grundnivå och specialistsjuksköterska på avancerad nivå.</a:t>
            </a:r>
          </a:p>
          <a:p>
            <a:pPr marL="0" indent="0" fontAlgn="base">
              <a:buNone/>
            </a:pPr>
            <a:r>
              <a:rPr lang="sv-SE" b="1" dirty="0">
                <a:effectLst/>
              </a:rPr>
              <a:t>VFU inom Region Halland</a:t>
            </a:r>
            <a:br>
              <a:rPr lang="sv-SE" b="1" dirty="0"/>
            </a:br>
            <a:r>
              <a:rPr lang="sv-SE" dirty="0">
                <a:effectLst/>
              </a:rPr>
              <a:t>Region Halland har avtal med </a:t>
            </a:r>
            <a:r>
              <a:rPr lang="sv-SE" dirty="0">
                <a:effectLst/>
                <a:hlinkClick r:id="rId3"/>
              </a:rPr>
              <a:t>Högskolan i Halmstad</a:t>
            </a:r>
            <a:r>
              <a:rPr lang="sv-SE" dirty="0">
                <a:effectLst/>
              </a:rPr>
              <a:t>. Placeringar kan ske inom Hallands sjukhus, psykiatrin, närsjukvården och ambulansen Region Halland.</a:t>
            </a:r>
          </a:p>
          <a:p>
            <a:pPr marL="0" indent="0" fontAlgn="base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227469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6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662702"/>
            <a:ext cx="8280400" cy="2160000"/>
          </a:xfrm>
        </p:spPr>
        <p:txBody>
          <a:bodyPr/>
          <a:lstStyle/>
          <a:p>
            <a:r>
              <a:rPr lang="sv-SE"/>
              <a:t>Allmäntjänstgöring</a:t>
            </a:r>
            <a:br>
              <a:rPr lang="sv-SE"/>
            </a:br>
            <a:r>
              <a:rPr lang="sv-SE"/>
              <a:t>AT-läkare</a:t>
            </a:r>
          </a:p>
        </p:txBody>
      </p:sp>
      <p:pic>
        <p:nvPicPr>
          <p:cNvPr id="6" name="Bildobjekt 5" descr="En bild som visar clipart, tecknad serie, illustration, konst&#10;&#10;Automatiskt genererad beskrivning">
            <a:extLst>
              <a:ext uri="{FF2B5EF4-FFF2-40B4-BE49-F238E27FC236}">
                <a16:creationId xmlns:a16="http://schemas.microsoft.com/office/drawing/2014/main" id="{3A96979D-B0F6-00E4-3FE4-A8BEAC0C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514" y="2985427"/>
            <a:ext cx="3078972" cy="30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3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sv-SE" b="1" i="0" kern="1200" spc="0" baseline="0" dirty="0">
                <a:effectLst/>
                <a:latin typeface="+mj-lt"/>
                <a:ea typeface="+mj-ea"/>
                <a:cs typeface="+mj-cs"/>
              </a:rPr>
              <a:t>Ny programstruktur</a:t>
            </a:r>
            <a:br>
              <a:rPr lang="sv-SE" b="1" i="0" kern="1200" spc="0" baseline="0" dirty="0">
                <a:effectLst/>
                <a:latin typeface="+mj-lt"/>
                <a:ea typeface="+mj-ea"/>
                <a:cs typeface="+mj-cs"/>
              </a:rPr>
            </a:br>
            <a:endParaRPr lang="sv-SE" b="1" kern="1200" spc="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Platshållare för innehåll 10">
            <a:extLst>
              <a:ext uri="{FF2B5EF4-FFF2-40B4-BE49-F238E27FC236}">
                <a16:creationId xmlns:a16="http://schemas.microsoft.com/office/drawing/2014/main" id="{FC24BEEB-737D-25FC-BB7B-1F09A7845FC0}"/>
              </a:ext>
            </a:extLst>
          </p:cNvPr>
          <p:cNvSpPr txBox="1">
            <a:spLocks/>
          </p:cNvSpPr>
          <p:nvPr/>
        </p:nvSpPr>
        <p:spPr>
          <a:xfrm>
            <a:off x="6207123" y="1421475"/>
            <a:ext cx="5181601" cy="4535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b="1" kern="1200">
                <a:latin typeface="+mn-lt"/>
                <a:ea typeface="+mn-ea"/>
                <a:cs typeface="+mn-cs"/>
              </a:rPr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b="1" kern="1200">
                <a:latin typeface="+mn-lt"/>
                <a:ea typeface="+mn-ea"/>
                <a:cs typeface="+mn-cs"/>
              </a:rPr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30</a:t>
            </a:fld>
            <a:endParaRPr lang="sv-SE"/>
          </a:p>
        </p:txBody>
      </p:sp>
      <p:graphicFrame>
        <p:nvGraphicFramePr>
          <p:cNvPr id="13" name="Platshållare för innehåll 10">
            <a:extLst>
              <a:ext uri="{FF2B5EF4-FFF2-40B4-BE49-F238E27FC236}">
                <a16:creationId xmlns:a16="http://schemas.microsoft.com/office/drawing/2014/main" id="{6E5F57F4-C41B-4112-BBF0-59BA16523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08936"/>
              </p:ext>
            </p:extLst>
          </p:nvPr>
        </p:nvGraphicFramePr>
        <p:xfrm>
          <a:off x="803275" y="1434469"/>
          <a:ext cx="5181600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D214EF1C-0C6A-8F0A-F0E5-A83F01F2B213}"/>
              </a:ext>
            </a:extLst>
          </p:cNvPr>
          <p:cNvSpPr txBox="1"/>
          <p:nvPr/>
        </p:nvSpPr>
        <p:spPr>
          <a:xfrm>
            <a:off x="6207126" y="1310475"/>
            <a:ext cx="5583348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sv-SE" dirty="0">
                <a:effectLst/>
              </a:rPr>
              <a:t>Under 2024 har det införts en ny struktur för sjuksköterskeprogrammet, detta innebär att under 2024-2027 så pågår två parallella programstrukturer. </a:t>
            </a:r>
          </a:p>
          <a:p>
            <a:pPr fontAlgn="base"/>
            <a:endParaRPr lang="sv-SE" dirty="0"/>
          </a:p>
          <a:p>
            <a:pPr fontAlgn="base"/>
            <a:r>
              <a:rPr lang="sv-SE" dirty="0">
                <a:effectLst/>
              </a:rPr>
              <a:t>Det nya programmet innebär att studenter som påbörjar sjuksköterskeprogrammet HT2024 och </a:t>
            </a:r>
            <a:r>
              <a:rPr lang="sv-SE">
                <a:effectLst/>
              </a:rPr>
              <a:t>framåt </a:t>
            </a:r>
            <a:r>
              <a:rPr lang="sv-SE"/>
              <a:t>gör </a:t>
            </a:r>
            <a:r>
              <a:rPr lang="sv-SE">
                <a:effectLst/>
              </a:rPr>
              <a:t>50 % </a:t>
            </a:r>
            <a:r>
              <a:rPr lang="sv-SE"/>
              <a:t>VFU av</a:t>
            </a:r>
            <a:r>
              <a:rPr lang="sv-SE">
                <a:effectLst/>
              </a:rPr>
              <a:t> sin </a:t>
            </a:r>
            <a:r>
              <a:rPr lang="sv-SE"/>
              <a:t>utbildningstid</a:t>
            </a:r>
            <a:r>
              <a:rPr lang="sv-SE">
                <a:effectLst/>
              </a:rPr>
              <a:t>. </a:t>
            </a:r>
            <a:endParaRPr lang="sv-SE">
              <a:effectLst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1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31</a:t>
            </a:fld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2F6465B-BF77-0F6F-09E2-FE76F9578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46470"/>
              </p:ext>
            </p:extLst>
          </p:nvPr>
        </p:nvGraphicFramePr>
        <p:xfrm>
          <a:off x="396670" y="367703"/>
          <a:ext cx="11329663" cy="56721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0659">
                  <a:extLst>
                    <a:ext uri="{9D8B030D-6E8A-4147-A177-3AD203B41FA5}">
                      <a16:colId xmlns:a16="http://schemas.microsoft.com/office/drawing/2014/main" val="73130341"/>
                    </a:ext>
                  </a:extLst>
                </a:gridCol>
                <a:gridCol w="3313571">
                  <a:extLst>
                    <a:ext uri="{9D8B030D-6E8A-4147-A177-3AD203B41FA5}">
                      <a16:colId xmlns:a16="http://schemas.microsoft.com/office/drawing/2014/main" val="3674727416"/>
                    </a:ext>
                  </a:extLst>
                </a:gridCol>
                <a:gridCol w="4765433">
                  <a:extLst>
                    <a:ext uri="{9D8B030D-6E8A-4147-A177-3AD203B41FA5}">
                      <a16:colId xmlns:a16="http://schemas.microsoft.com/office/drawing/2014/main" val="3398545026"/>
                    </a:ext>
                  </a:extLst>
                </a:gridCol>
              </a:tblGrid>
              <a:tr h="722322">
                <a:tc>
                  <a:txBody>
                    <a:bodyPr/>
                    <a:lstStyle/>
                    <a:p>
                      <a:r>
                        <a:rPr lang="sv-SE" sz="1800" b="1">
                          <a:solidFill>
                            <a:schemeClr val="tx1"/>
                          </a:solidFill>
                          <a:effectLst/>
                        </a:rPr>
                        <a:t>Förändring</a:t>
                      </a:r>
                      <a:endParaRPr lang="sv-SE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1">
                          <a:solidFill>
                            <a:schemeClr val="tx1"/>
                          </a:solidFill>
                          <a:effectLst/>
                        </a:rPr>
                        <a:t>Nuläge</a:t>
                      </a:r>
                      <a:endParaRPr lang="sv-SE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1">
                          <a:solidFill>
                            <a:schemeClr val="tx1"/>
                          </a:solidFill>
                          <a:effectLst/>
                        </a:rPr>
                        <a:t>Ny programstruktur VT 2027</a:t>
                      </a:r>
                      <a:endParaRPr lang="sv-SE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403264"/>
                  </a:ext>
                </a:extLst>
              </a:tr>
              <a:tr h="501708"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</a:rPr>
                        <a:t>Antal VFU-veckor ökar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22 veckor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37 veckor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818392"/>
                  </a:ext>
                </a:extLst>
              </a:tr>
              <a:tr h="902902"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</a:rPr>
                        <a:t>Antal timmar per VFU- vecka ändras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38 timmar 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32 timmar + en dag/vecka på HH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266989"/>
                  </a:ext>
                </a:extLst>
              </a:tr>
              <a:tr h="722034"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</a:rPr>
                        <a:t>Ökad VFU inom Psykiatrin Halland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3 veckor, termin 6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6 veckor, termin 4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185948"/>
                  </a:ext>
                </a:extLst>
              </a:tr>
              <a:tr h="902902"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</a:rPr>
                        <a:t>Ökad VFU inom Närsjukvården Halland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3 veckor, termin 6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6 veckor, termin 4 och fältstudier en vecka/student i termin 1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18681"/>
                  </a:ext>
                </a:extLst>
              </a:tr>
              <a:tr h="1504837"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  <a:effectLst/>
                        </a:rPr>
                        <a:t>Hallands sjukhus</a:t>
                      </a:r>
                      <a:endParaRPr lang="sv-SE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6 veckor, termin 4 eller 6, </a:t>
                      </a:r>
                    </a:p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veckor, termin 2 .</a:t>
                      </a:r>
                    </a:p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dagars fältstudier, termin 5  inom fler förvaltningar  </a:t>
                      </a:r>
                    </a:p>
                    <a:p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5 veckor, termin 2 eller 3 samt 5 veckor i termin 6</a:t>
                      </a:r>
                    </a:p>
                    <a:p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 2+2 veckor fältstudier, termin 4 inom fler förvaltningar samt 2 veckor simulering/HLR på HH</a:t>
                      </a:r>
                    </a:p>
                    <a:p>
                      <a:endParaRPr lang="sv-SE" sz="1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sv-SE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49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26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04C375-2470-4DDF-830F-B9ED19A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Utgångspunkt för ny VFU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8A9F45D-16A5-45ED-86EB-C7DE42F77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578" y="1712528"/>
            <a:ext cx="4700209" cy="4541535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dirty="0"/>
              <a:t>Utöka tiden i vården för studenterna.</a:t>
            </a:r>
            <a:endParaRPr lang="sv-SE" dirty="0">
              <a:cs typeface="Arial" panose="020B0604020202020204"/>
            </a:endParaRPr>
          </a:p>
          <a:p>
            <a:pPr marL="287655" lvl="0" indent="-287655"/>
            <a:r>
              <a:rPr lang="sv-SE" dirty="0"/>
              <a:t>Ge studenterna en praktiskt och teoretiskt gedigen grund att stå på.</a:t>
            </a:r>
            <a:endParaRPr lang="sv-SE" dirty="0">
              <a:cs typeface="Arial"/>
            </a:endParaRPr>
          </a:p>
          <a:p>
            <a:pPr marL="287655" lvl="0" indent="-287655"/>
            <a:r>
              <a:rPr lang="sv-SE" dirty="0"/>
              <a:t>Öka antalet trygga sjuksköterskor efter utbildningen.</a:t>
            </a:r>
            <a:endParaRPr lang="sv-SE" dirty="0">
              <a:cs typeface="Arial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32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8223C7-7427-4363-61FF-0599E0F7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78" y="587578"/>
            <a:ext cx="4661430" cy="46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7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BC4F-9863-FD4E-46F5-79A9B95C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>
                <a:latin typeface="Arial"/>
                <a:cs typeface="Arial"/>
              </a:rPr>
              <a:t>Handledningsmodell uppdateras inför ny VFU för sjuksköterskestuderande</a:t>
            </a:r>
            <a:br>
              <a:rPr lang="sv-SE" b="1" i="0">
                <a:cs typeface="Arial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59FE-7997-2DE9-DFA0-AAA611E3A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436688"/>
            <a:ext cx="10585450" cy="4535488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 algn="l"/>
            <a:r>
              <a:rPr lang="sv-SE" b="0" i="0" dirty="0">
                <a:solidFill>
                  <a:srgbClr val="202330"/>
                </a:solidFill>
                <a:effectLst/>
                <a:latin typeface="Arial"/>
                <a:cs typeface="Arial"/>
              </a:rPr>
              <a:t>I samband med att den verksamhetsförlagda utbildningen för sjuksköterskor i Region Halland utökas arbetar utbildningsavdelningen, Regionkontoret om handledningsmodellen tillsammans med sina samarbetspartners i regionens vårdförvaltningar och på Högskolan i Halmstad.</a:t>
            </a:r>
          </a:p>
          <a:p>
            <a:pPr marL="287655" indent="-287655"/>
            <a:r>
              <a:rPr lang="sv-SE" dirty="0">
                <a:solidFill>
                  <a:srgbClr val="202330"/>
                </a:solidFill>
                <a:latin typeface="Arial"/>
                <a:cs typeface="Arial"/>
              </a:rPr>
              <a:t>En</a:t>
            </a:r>
            <a:r>
              <a:rPr lang="sv-SE" b="0" i="0" dirty="0">
                <a:solidFill>
                  <a:srgbClr val="202330"/>
                </a:solidFill>
                <a:effectLst/>
                <a:latin typeface="Arial"/>
                <a:cs typeface="Arial"/>
              </a:rPr>
              <a:t> översyn av hur handledningsmodellen ska se ut i Halland för den verksamhetsförlagda utbildningen (VFU) som involverar studerande vid sjuksköterskeutbildningen och specialistsjuksköterskeutbildningarna har påbörjats.</a:t>
            </a:r>
            <a:r>
              <a:rPr lang="sv-SE" dirty="0">
                <a:solidFill>
                  <a:srgbClr val="202330"/>
                </a:solidFill>
                <a:latin typeface="Arial"/>
                <a:cs typeface="Arial"/>
              </a:rPr>
              <a:t> </a:t>
            </a:r>
            <a:endParaRPr lang="sv-SE" b="0" i="0" dirty="0">
              <a:solidFill>
                <a:srgbClr val="202330"/>
              </a:solidFill>
              <a:effectLst/>
              <a:latin typeface="Arial"/>
              <a:cs typeface="Arial"/>
            </a:endParaRPr>
          </a:p>
          <a:p>
            <a:pPr marL="287655" indent="-287655" algn="l"/>
            <a:r>
              <a:rPr lang="sv-SE" b="0" i="0" dirty="0">
                <a:solidFill>
                  <a:srgbClr val="202330"/>
                </a:solidFill>
                <a:effectLst/>
                <a:latin typeface="Arial"/>
                <a:cs typeface="Arial"/>
              </a:rPr>
              <a:t>Syftet är att tydliggöra roller, ansvarsområden och uppdrag för handledarna inför att VFU-tiden utökas från och med höstterminen 2024.</a:t>
            </a:r>
          </a:p>
          <a:p>
            <a:pPr marL="287655" indent="-287655"/>
            <a:endParaRPr lang="en-US" dirty="0">
              <a:cs typeface="Arial" panose="020B060402020202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1FF1-E604-5DBD-F281-33A989D0AF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D0DB5-E959-F5DD-801D-40B7864C28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2E76-22FC-3D3E-BC93-1DC51A4EC8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40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46235-2D2D-B2FC-CCD2-DB9D287C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20" y="54869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Handledarutbildning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196E35-029F-B2E7-5E70-2D641F08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689602"/>
            <a:ext cx="5241001" cy="4577821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Char char="•"/>
            </a:pPr>
            <a:r>
              <a:rPr lang="sv-SE"/>
              <a:t>Det finns akademiska kompetensmedel att söka för handledarutbildning 7,5 </a:t>
            </a:r>
            <a:r>
              <a:rPr lang="sv-SE" err="1"/>
              <a:t>hp</a:t>
            </a:r>
            <a:endParaRPr lang="sv-SE">
              <a:cs typeface="Arial" panose="020B0604020202020204"/>
            </a:endParaRPr>
          </a:p>
          <a:p>
            <a:pPr marL="287655" indent="-287655">
              <a:lnSpc>
                <a:spcPct val="120000"/>
              </a:lnSpc>
              <a:buChar char="•"/>
            </a:pPr>
            <a:r>
              <a:rPr lang="sv-SE"/>
              <a:t>Gör så här gör: </a:t>
            </a:r>
            <a:endParaRPr lang="sv-SE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2" indent="-287655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Medarbetare anhåller </a:t>
            </a:r>
            <a:r>
              <a:rPr lang="sv-SE">
                <a:solidFill>
                  <a:srgbClr val="000000"/>
                </a:solidFill>
                <a:latin typeface="+mj-lt"/>
              </a:rPr>
              <a:t>om ledighet för studier hos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sv-SE">
                <a:solidFill>
                  <a:srgbClr val="000000"/>
                </a:solidFill>
                <a:latin typeface="+mj-lt"/>
              </a:rPr>
              <a:t>sin chef. </a:t>
            </a:r>
            <a:endParaRPr lang="sv-SE" b="0" i="0" u="none" strike="noStrike" baseline="0">
              <a:solidFill>
                <a:srgbClr val="000000"/>
              </a:solidFill>
              <a:latin typeface="+mj-lt"/>
              <a:cs typeface="Arial"/>
            </a:endParaRPr>
          </a:p>
          <a:p>
            <a:pPr marL="755650" lvl="2" indent="-287655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Medarbetare ansöker om studieplats på valt lärosäte</a:t>
            </a:r>
            <a:r>
              <a:rPr lang="sv-SE">
                <a:solidFill>
                  <a:srgbClr val="000000"/>
                </a:solidFill>
                <a:latin typeface="+mj-lt"/>
              </a:rPr>
              <a:t>. </a:t>
            </a:r>
            <a:endParaRPr lang="sv-SE" b="0" i="0" u="none" strike="noStrike" baseline="0">
              <a:solidFill>
                <a:srgbClr val="000000"/>
              </a:solidFill>
              <a:latin typeface="+mj-lt"/>
              <a:cs typeface="Arial"/>
            </a:endParaRPr>
          </a:p>
          <a:p>
            <a:pPr marL="755650" lvl="2" indent="-287655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sv-SE">
                <a:solidFill>
                  <a:srgbClr val="000000"/>
                </a:solidFill>
                <a:latin typeface="+mj-lt"/>
              </a:rPr>
              <a:t>När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medarbetaren blir antagen</a:t>
            </a:r>
            <a:r>
              <a:rPr lang="sv-SE">
                <a:solidFill>
                  <a:srgbClr val="000000"/>
                </a:solidFill>
                <a:latin typeface="+mj-lt"/>
              </a:rPr>
              <a:t> kan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ekonomiska medel </a:t>
            </a:r>
            <a:r>
              <a:rPr lang="sv-SE">
                <a:solidFill>
                  <a:srgbClr val="000000"/>
                </a:solidFill>
                <a:latin typeface="+mj-lt"/>
              </a:rPr>
              <a:t>sökas via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sv-SE">
                <a:solidFill>
                  <a:srgbClr val="000000"/>
                </a:solidFill>
                <a:latin typeface="+mj-lt"/>
              </a:rPr>
              <a:t>e-tjänst: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+mj-lt"/>
                <a:hlinkClick r:id="rId2"/>
              </a:rPr>
              <a:t>https://etjanster.intra.regionhalland.se/Akademisk_Kompetenshojning</a:t>
            </a:r>
            <a:endParaRPr lang="sv-SE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755650" lvl="2" indent="-287655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sv-SE">
                <a:solidFill>
                  <a:srgbClr val="000000"/>
                </a:solidFill>
                <a:latin typeface="+mj-lt"/>
              </a:rPr>
              <a:t>Ekonomiska medel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sv-SE">
                <a:solidFill>
                  <a:srgbClr val="000000"/>
                </a:solidFill>
                <a:latin typeface="+mj-lt"/>
              </a:rPr>
              <a:t>betalas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sv-SE">
                <a:solidFill>
                  <a:srgbClr val="000000"/>
                </a:solidFill>
                <a:latin typeface="+mj-lt"/>
              </a:rPr>
              <a:t>ut </a:t>
            </a:r>
            <a:r>
              <a:rPr lang="sv-SE" b="0" i="0" u="none" strike="noStrike" baseline="0">
                <a:solidFill>
                  <a:srgbClr val="000000"/>
                </a:solidFill>
                <a:latin typeface="+mj-lt"/>
              </a:rPr>
              <a:t>till arbetsplatsen när medarbetaren är examinerad och klar med kursen</a:t>
            </a:r>
            <a:r>
              <a:rPr lang="sv-SE">
                <a:solidFill>
                  <a:srgbClr val="000000"/>
                </a:solidFill>
                <a:latin typeface="+mj-lt"/>
              </a:rPr>
              <a:t>. </a:t>
            </a:r>
            <a:endParaRPr lang="sv-SE" b="0" i="0" u="none" strike="noStrike" baseline="0">
              <a:solidFill>
                <a:srgbClr val="000000"/>
              </a:solidFill>
              <a:latin typeface="+mj-lt"/>
              <a:cs typeface="Arial" panose="020B0604020202020204"/>
            </a:endParaRPr>
          </a:p>
          <a:p>
            <a:pPr marL="287655" indent="-287655">
              <a:buChar char="•"/>
            </a:pPr>
            <a:endParaRPr lang="sv-SE">
              <a:cs typeface="Arial" panose="020B0604020202020204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8DD75D-9EF5-BB09-2F63-1E28971D607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3B3976-0B37-DAB1-2067-4394585B7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0A7698-51E8-AF9C-3994-C1C835BA2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34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A18700-FED2-7275-7D03-D16F9083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45" y="503984"/>
            <a:ext cx="4791807" cy="47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3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 algn="l" fontAlgn="base"/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Ingemo Arnesdotter, regional studierektor Vård- och omsorgsutbildningar, 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268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Arbetsplatsförlagt lärande</a:t>
            </a:r>
            <a:br>
              <a:rPr lang="sv-SE" dirty="0"/>
            </a:br>
            <a:r>
              <a:rPr lang="sv-SE"/>
              <a:t>APL undersköterska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3B82E16-49F4-2CE8-35E5-19438F721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61" y="4000501"/>
            <a:ext cx="2311877" cy="23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9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Arbetsplatsförlagt lärande - APL</a:t>
            </a:r>
            <a:endParaRPr lang="en-US"/>
          </a:p>
          <a:p>
            <a:endParaRPr lang="sv-SE">
              <a:cs typeface="Arial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305855"/>
            <a:ext cx="10542318" cy="502431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87655" indent="-287655"/>
            <a:r>
              <a:rPr lang="sv-SE" dirty="0">
                <a:cs typeface="Arial"/>
              </a:rPr>
              <a:t>Praktik för undersköterskeelever kallas för arbetsplatsförlagt lärande och finns som en obligatorisk del i all yrkesutbildning på gymnasienivå. Syftet med utbildningen är att förbereda för yrkeslivet</a:t>
            </a:r>
          </a:p>
          <a:p>
            <a:pPr marL="287655" indent="-287655"/>
            <a:r>
              <a:rPr lang="sv-SE" dirty="0">
                <a:cs typeface="Arial"/>
              </a:rPr>
              <a:t>Region Halland erbjuder elever på gymnasiet och vuxenutbildningen praktikplats.</a:t>
            </a:r>
          </a:p>
          <a:p>
            <a:pPr marL="287655" indent="-287655"/>
            <a:r>
              <a:rPr lang="sv-SE" dirty="0">
                <a:cs typeface="Arial"/>
              </a:rPr>
              <a:t>I första hand erbjuds elever på utbildningar som är anslutna till Vård- och omsorgscollege i Halland.</a:t>
            </a:r>
          </a:p>
          <a:p>
            <a:pPr marL="287655" indent="-287655"/>
            <a:r>
              <a:rPr lang="sv-SE" dirty="0">
                <a:cs typeface="Arial"/>
              </a:rPr>
              <a:t>APL skall uppgå till minst 15% av den sammanhållna yrkesutbildningen vilket kan innebära att den kan vara olika lång beroende på utbildningens längd. </a:t>
            </a:r>
          </a:p>
          <a:p>
            <a:pPr marL="287655" indent="-287655"/>
            <a:endParaRPr lang="sv-SE" dirty="0">
              <a:cs typeface="Arial"/>
            </a:endParaRPr>
          </a:p>
          <a:p>
            <a:pPr marL="287655" indent="-287655"/>
            <a:endParaRPr lang="sv-SE" dirty="0">
              <a:cs typeface="Arial"/>
            </a:endParaRPr>
          </a:p>
          <a:p>
            <a:pPr marL="287655" indent="-287655"/>
            <a:endParaRPr lang="sv-SE" dirty="0"/>
          </a:p>
          <a:p>
            <a:pPr marL="287655" indent="-287655"/>
            <a:endParaRPr lang="sv-SE" dirty="0">
              <a:cs typeface="Arial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074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B93E7-359F-3110-DB3E-89E50225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Handledning  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C99787-B18E-B056-B1B6-92916C1FDC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87655" indent="-287655"/>
            <a:r>
              <a:rPr lang="sv-SE" dirty="0">
                <a:cs typeface="Arial"/>
              </a:rPr>
              <a:t>Målet för eleven är att tillsammans med handledare utveckla yrkeskunskaper och träna praktiska moment. </a:t>
            </a:r>
          </a:p>
          <a:p>
            <a:pPr marL="287655" indent="-287655"/>
            <a:r>
              <a:rPr lang="sv-SE">
                <a:cs typeface="Arial"/>
              </a:rPr>
              <a:t>I slutet av APL-perioden följs lärandemål och kunskapsutveckling upp via trepartsamtal med elev, </a:t>
            </a:r>
            <a:r>
              <a:rPr lang="sv-SE" dirty="0">
                <a:cs typeface="Arial"/>
              </a:rPr>
              <a:t>lärare och handledare. </a:t>
            </a:r>
          </a:p>
          <a:p>
            <a:pPr marL="287655" indent="-287655"/>
            <a:r>
              <a:rPr lang="sv-SE" sz="1800" dirty="0">
                <a:solidFill>
                  <a:srgbClr val="212121"/>
                </a:solidFill>
                <a:latin typeface="+mj-lt"/>
              </a:rPr>
              <a:t>Handledarutbildning Steg 1 och handledarutbildning Steg 2 erbjuds</a:t>
            </a:r>
            <a:r>
              <a:rPr lang="sv-SE" dirty="0">
                <a:solidFill>
                  <a:srgbClr val="212121"/>
                </a:solidFill>
                <a:latin typeface="+mj-lt"/>
              </a:rPr>
              <a:t> </a:t>
            </a:r>
            <a:r>
              <a:rPr lang="sv-SE" sz="1800" dirty="0">
                <a:solidFill>
                  <a:srgbClr val="212121"/>
                </a:solidFill>
                <a:latin typeface="+mj-lt"/>
              </a:rPr>
              <a:t> av VO – College.</a:t>
            </a:r>
            <a:endParaRPr lang="sv-SE" sz="1800" dirty="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Utbildningarna finns att söka i Kompetensportalen för region och kommunens handledare.</a:t>
            </a:r>
            <a:endParaRPr lang="sv-SE" sz="1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sv-SE" sz="1800" dirty="0">
              <a:solidFill>
                <a:srgbClr val="212121"/>
              </a:solidFill>
              <a:latin typeface="+mj-lt"/>
            </a:endParaRPr>
          </a:p>
          <a:p>
            <a:pPr marL="287655" indent="-287655"/>
            <a:endParaRPr lang="sv-SE" dirty="0">
              <a:cs typeface="Arial"/>
            </a:endParaRPr>
          </a:p>
          <a:p>
            <a:pPr marL="287655" indent="-287655"/>
            <a:endParaRPr lang="sv-SE" dirty="0"/>
          </a:p>
          <a:p>
            <a:pPr marL="287655" indent="-287655"/>
            <a:endParaRPr lang="sv-SE" dirty="0"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66383B-D1C5-443D-C736-0CD2E78C98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30B365-D39B-A55B-9C81-11B0AC9B40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3EB8D9-9F78-D21D-3D1B-0F16876342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130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Samordning arbetsplatslärande/ APL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>
                <a:cs typeface="Arial" panose="020B0604020202020204"/>
              </a:rPr>
              <a:t>Eleverna är på praktik i verksamheten i 4 perioder, à 4 veckor under både höst och vår inom Psykiatri Halland och Hallands sjukhus.</a:t>
            </a:r>
          </a:p>
          <a:p>
            <a:pPr marL="0" indent="0">
              <a:buNone/>
            </a:pPr>
            <a:endParaRPr lang="sv-SE" dirty="0">
              <a:cs typeface="Arial" panose="020B0604020202020204"/>
            </a:endParaRPr>
          </a:p>
          <a:p>
            <a:pPr marL="287655" indent="-287655"/>
            <a:r>
              <a:rPr lang="sv-SE">
                <a:cs typeface="Arial" panose="020B0604020202020204"/>
              </a:rPr>
              <a:t>Praktikplatserna samordnas och administreras av Utbildningsavdelningen på Regionkontoret i samarbete med samordnare från verksamheterna och utbildningsanordnare.</a:t>
            </a:r>
          </a:p>
          <a:p>
            <a:pPr marL="287655" indent="-287655"/>
            <a:endParaRPr lang="sv-SE" dirty="0">
              <a:cs typeface="Arial" panose="020B0604020202020204"/>
            </a:endParaRPr>
          </a:p>
          <a:p>
            <a:pPr marL="287655" indent="-287655"/>
            <a:r>
              <a:rPr lang="sv-SE" dirty="0">
                <a:cs typeface="Arial" panose="020B0604020202020204"/>
              </a:rPr>
              <a:t>Läs mer om APL här: </a:t>
            </a:r>
            <a:r>
              <a:rPr lang="sv-SE" dirty="0">
                <a:ea typeface="+mn-lt"/>
                <a:cs typeface="+mn-lt"/>
                <a:hlinkClick r:id="rId3"/>
              </a:rPr>
              <a:t>https://vardgivare.regionhalland.se/utveckling-utbildning/utbildning/utbildning-underskoterska/</a:t>
            </a:r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/>
          </a:p>
          <a:p>
            <a:pPr marL="287655" indent="-287655"/>
            <a:endParaRPr lang="sv-SE" dirty="0">
              <a:cs typeface="Arial" panose="020B0604020202020204"/>
            </a:endParaRPr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endParaRPr lang="sv-SE" dirty="0"/>
          </a:p>
          <a:p>
            <a:pPr marL="287655" indent="-287655"/>
            <a:r>
              <a:rPr lang="sv-SE" dirty="0"/>
              <a:t>Mer information finns på </a:t>
            </a:r>
            <a:r>
              <a:rPr lang="sv-SE" dirty="0">
                <a:hlinkClick r:id="rId3"/>
              </a:rPr>
              <a:t>Utbildning undersköterska - Vårdgivare (regionhalland.se)</a:t>
            </a:r>
            <a:endParaRPr lang="sv-SE" dirty="0"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78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Allmäntjänstgöring 21 månader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625" y="1442091"/>
            <a:ext cx="5039260" cy="45354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b="1" i="0" dirty="0">
                <a:solidFill>
                  <a:srgbClr val="000000"/>
                </a:solidFill>
                <a:effectLst/>
              </a:rPr>
              <a:t>Hallands sjukhus Varberg</a:t>
            </a:r>
            <a:endParaRPr lang="sv-SE"/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akut sjukvård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opererande specialitet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medicin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akut sjukvård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psykiatri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6 månader primärvård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6095999" y="1442091"/>
            <a:ext cx="5036392" cy="4697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000000"/>
                </a:solidFill>
              </a:rPr>
              <a:t>Hallands sjukhus Halmstad</a:t>
            </a:r>
            <a:endParaRPr lang="sv-SE"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6 månader internmedicin / opererande specialiteter 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6 månader opererande specialiteter / internmedicin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</a:rPr>
              <a:t>3 månader psykiatri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</a:rPr>
              <a:t>6 månader primärvården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0" indent="0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Under medicinblocket gör AT-läkaren en </a:t>
            </a:r>
            <a:r>
              <a:rPr lang="sv-SE" dirty="0">
                <a:solidFill>
                  <a:srgbClr val="000000"/>
                </a:solidFill>
              </a:rPr>
              <a:t>6 veckor</a:t>
            </a:r>
            <a:r>
              <a:rPr lang="sv-SE" b="0" i="0" dirty="0">
                <a:solidFill>
                  <a:srgbClr val="000000"/>
                </a:solidFill>
                <a:effectLst/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lång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valbar placering på antingen Barnkliniken, Öron-, näs och halskliniken, Kvinnokliniken eller Infektionskliniken.</a:t>
            </a:r>
          </a:p>
          <a:p>
            <a:pPr marL="0" indent="0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Under opererande specialiteter</a:t>
            </a:r>
            <a:r>
              <a:rPr lang="sv-SE" dirty="0">
                <a:solidFill>
                  <a:srgbClr val="000000"/>
                </a:solidFill>
              </a:rPr>
              <a:t> ingår utöver allmän kirurgi </a:t>
            </a:r>
            <a:r>
              <a:rPr lang="sv-SE" dirty="0">
                <a:latin typeface="Aptos"/>
              </a:rPr>
              <a:t>6 veckor</a:t>
            </a:r>
            <a:r>
              <a:rPr lang="sv-SE" sz="18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ortopedi, </a:t>
            </a:r>
            <a:r>
              <a:rPr lang="sv-SE" dirty="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3 veckor</a:t>
            </a:r>
            <a:r>
              <a:rPr lang="sv-SE" sz="18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OP/IVA och möjlighet till en valbar </a:t>
            </a:r>
            <a:r>
              <a:rPr lang="sv-SE" dirty="0"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onkologivecka.</a:t>
            </a:r>
            <a:endParaRPr lang="sv-SE" b="0" i="0" dirty="0">
              <a:effectLst/>
              <a:latin typeface="Aptos"/>
            </a:endParaRPr>
          </a:p>
          <a:p>
            <a:pPr marL="215900" lvl="1" indent="0" fontAlgn="base">
              <a:buNone/>
            </a:pPr>
            <a:endParaRPr lang="sv-SE" dirty="0">
              <a:solidFill>
                <a:srgbClr val="000000"/>
              </a:solidFill>
              <a:cs typeface="Arial" panose="020B0604020202020204"/>
            </a:endParaRPr>
          </a:p>
          <a:p>
            <a:pPr marL="215900" lvl="1" indent="0" fontAlgn="base">
              <a:buNone/>
            </a:pPr>
            <a:endParaRPr lang="sv-SE" dirty="0">
              <a:solidFill>
                <a:srgbClr val="000000"/>
              </a:solidFill>
              <a:cs typeface="Arial" panose="020B0604020202020204"/>
            </a:endParaRPr>
          </a:p>
          <a:p>
            <a:pPr marL="215900" lvl="1" indent="0" fontAlgn="base">
              <a:buNone/>
            </a:pPr>
            <a:endParaRPr lang="sv-SE" dirty="0">
              <a:solidFill>
                <a:srgbClr val="000000"/>
              </a:solidFill>
              <a:cs typeface="Arial" panose="020B0604020202020204"/>
            </a:endParaRPr>
          </a:p>
          <a:p>
            <a:pPr marL="503555" lvl="1" indent="-287655"/>
            <a:endParaRPr lang="sv-SE" dirty="0">
              <a:solidFill>
                <a:srgbClr val="000000"/>
              </a:solidFill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3063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Eva Eberius , processledare Vård-och omsorgscollege Halland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  <a:hlinkClick r:id="rId4"/>
              </a:rPr>
              <a:t>Ingemo Arnesdotter, regional studierektor och ordf. i Regional styrgrupp Vård-och omsorgscollege Halland, </a:t>
            </a:r>
            <a:r>
              <a:rPr lang="sv-SE" b="0" i="0" dirty="0">
                <a:solidFill>
                  <a:srgbClr val="000000"/>
                </a:solidFill>
                <a:effectLst/>
                <a:hlinkClick r:id="rId5"/>
              </a:rPr>
              <a:t>Helena Tingström, samordnare APL, Halland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15900" lvl="1" indent="0">
              <a:buNone/>
            </a:pPr>
            <a:endParaRPr lang="sv-SE" dirty="0">
              <a:cs typeface="Arial"/>
            </a:endParaRPr>
          </a:p>
          <a:p>
            <a:pPr marL="287655" indent="-287655"/>
            <a:endParaRPr lang="sv-SE" dirty="0">
              <a:cs typeface="Arial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669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03F9-9410-AC24-E99C-B202CFA3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4FF2A-1D22-F621-BEEB-A04CA5CC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54358"/>
            <a:ext cx="8280400" cy="2160000"/>
          </a:xfrm>
        </p:spPr>
        <p:txBody>
          <a:bodyPr/>
          <a:lstStyle/>
          <a:p>
            <a:br>
              <a:rPr lang="sv-SE" dirty="0"/>
            </a:br>
            <a:r>
              <a:rPr lang="sv-SE"/>
              <a:t>Vård- och omsorgscollege</a:t>
            </a:r>
            <a:br>
              <a:rPr lang="sv-SE" dirty="0"/>
            </a:br>
            <a:r>
              <a:rPr lang="sv-SE" dirty="0"/>
              <a:t>Halland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5BBF7D-B3F1-61D9-97A6-A94D5D34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00" y="2858000"/>
            <a:ext cx="4000000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82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2C24824-34F1-4A5B-AB3D-4B1354F9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57" y="1530850"/>
            <a:ext cx="5876818" cy="4777484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B85623CC-FC95-44D2-8E41-83646BF9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66" y="164771"/>
            <a:ext cx="10908227" cy="1644581"/>
          </a:xfrm>
        </p:spPr>
        <p:txBody>
          <a:bodyPr/>
          <a:lstStyle/>
          <a:p>
            <a:pPr algn="ctr"/>
            <a:r>
              <a:rPr lang="sv-SE" b="1">
                <a:solidFill>
                  <a:srgbClr val="0078BE"/>
                </a:solidFill>
              </a:rPr>
              <a:t>Certifierad samverkan </a:t>
            </a:r>
            <a:br>
              <a:rPr lang="sv-S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b="1">
                <a:solidFill>
                  <a:schemeClr val="bg1">
                    <a:lumMod val="50000"/>
                  </a:schemeClr>
                </a:solidFill>
                <a:latin typeface="+mj-lt"/>
              </a:rPr>
              <a:t>Tillsammans skapar vi attraktiva och moderna verksamheter</a:t>
            </a:r>
            <a:r>
              <a:rPr lang="sv-SE">
                <a:solidFill>
                  <a:schemeClr val="bg1">
                    <a:lumMod val="50000"/>
                  </a:schemeClr>
                </a:solidFill>
              </a:rPr>
              <a:t> för att utbilda undersköterskor</a:t>
            </a:r>
            <a:br>
              <a:rPr lang="sv-SE" b="1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1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E40817FE-A5C4-4705-8AE4-D7C2DA7B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0070C0"/>
                </a:solidFill>
              </a:rPr>
              <a:t>Arbetsliv och utbildning</a:t>
            </a:r>
            <a:br>
              <a:rPr lang="sv-SE" b="1"/>
            </a:br>
            <a:r>
              <a:rPr lang="sv-SE">
                <a:solidFill>
                  <a:srgbClr val="0070C0"/>
                </a:solidFill>
              </a:rPr>
              <a:t>samverkar</a:t>
            </a:r>
            <a:r>
              <a:rPr lang="sv-SE" b="1">
                <a:solidFill>
                  <a:srgbClr val="0070C0"/>
                </a:solidFill>
              </a:rPr>
              <a:t> kring:</a:t>
            </a:r>
            <a:br>
              <a:rPr lang="sv-SE" b="1"/>
            </a:br>
            <a:endParaRPr lang="sv-SE">
              <a:solidFill>
                <a:srgbClr val="0078BE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D9EF338-5474-4D8C-BFB9-8E2C73F7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31169"/>
            <a:ext cx="10585450" cy="3398174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Handledarutbildning STEG 1,</a:t>
            </a:r>
          </a:p>
          <a:p>
            <a:pPr marL="0" indent="0">
              <a:buNone/>
            </a:pPr>
            <a:r>
              <a:rPr lang="sv-SE">
                <a:solidFill>
                  <a:srgbClr val="212121"/>
                </a:solidFill>
                <a:latin typeface="+mj-lt"/>
              </a:rPr>
              <a:t>    167 nya STEG 1 Handledare under 2023.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>
              <a:solidFill>
                <a:srgbClr val="212121"/>
              </a:solidFill>
              <a:latin typeface="+mj-lt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Handledarutbildning STEG 2,</a:t>
            </a:r>
            <a:endParaRPr lang="sv-SE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0" indent="0">
              <a:buNone/>
            </a:pPr>
            <a:r>
              <a:rPr lang="sv-SE">
                <a:solidFill>
                  <a:srgbClr val="212121"/>
                </a:solidFill>
                <a:latin typeface="+mj-lt"/>
              </a:rPr>
              <a:t>     60 nya STEG 2 Handledare under 2023.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>
              <a:solidFill>
                <a:srgbClr val="212121"/>
              </a:solidFill>
              <a:latin typeface="+mj-lt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Språkombudsutbildning för 49st deltagare under 2023</a:t>
            </a:r>
            <a:r>
              <a:rPr lang="sv-SE" sz="2800">
                <a:solidFill>
                  <a:srgbClr val="212121"/>
                </a:solidFill>
                <a:latin typeface="+mj-lt"/>
              </a:rPr>
              <a:t>.</a:t>
            </a:r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000000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>
              <a:solidFill>
                <a:srgbClr val="000000"/>
              </a:solidFill>
              <a:latin typeface="+mj-lt"/>
              <a:cs typeface="Arial" panose="020B0604020202020204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B68CB1B-5232-4F13-9181-C80EDB3854F8}"/>
              </a:ext>
            </a:extLst>
          </p:cNvPr>
          <p:cNvSpPr txBox="1"/>
          <p:nvPr/>
        </p:nvSpPr>
        <p:spPr>
          <a:xfrm>
            <a:off x="8120015" y="5607576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>
                <a:latin typeface="+mj-lt"/>
              </a:rPr>
              <a:t>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045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7E17-0382-660A-7C53-ECF88221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BBA0200-64F3-AFB3-0078-290A62B4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0070C0"/>
                </a:solidFill>
              </a:rPr>
              <a:t>Arbetsliv och utbildning</a:t>
            </a:r>
            <a:br>
              <a:rPr lang="sv-SE" b="1"/>
            </a:br>
            <a:r>
              <a:rPr lang="sv-SE">
                <a:solidFill>
                  <a:srgbClr val="0070C0"/>
                </a:solidFill>
              </a:rPr>
              <a:t>samverkar</a:t>
            </a:r>
            <a:r>
              <a:rPr lang="sv-SE" b="1">
                <a:solidFill>
                  <a:srgbClr val="0070C0"/>
                </a:solidFill>
              </a:rPr>
              <a:t> kring:</a:t>
            </a:r>
            <a:br>
              <a:rPr lang="sv-SE" b="1"/>
            </a:br>
            <a:endParaRPr lang="sv-SE">
              <a:solidFill>
                <a:srgbClr val="0078BE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1947C55-C2B9-BD85-F450-D4930391A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Studentenkät visar hög kvalité på Arbetsplatslärande/APL</a:t>
            </a:r>
            <a:endParaRPr lang="en-US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sv-SE">
                <a:solidFill>
                  <a:srgbClr val="212121"/>
                </a:solidFill>
                <a:latin typeface="+mj-lt"/>
              </a:rPr>
              <a:t>     för blivande Undersköterskor.</a:t>
            </a:r>
            <a:endParaRPr lang="en-US">
              <a:cs typeface="Arial"/>
            </a:endParaRPr>
          </a:p>
          <a:p>
            <a:pPr marL="287655" indent="-287655"/>
            <a:endParaRPr lang="sv-SE">
              <a:solidFill>
                <a:srgbClr val="212121"/>
              </a:solidFill>
              <a:latin typeface="+mj-lt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Årets Handledare nomineras av studerande varje år.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Validering av yrkeskunskaper hos Vuxenutbildningarna.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287655" indent="-287655"/>
            <a:r>
              <a:rPr lang="sv-SE">
                <a:solidFill>
                  <a:srgbClr val="212121"/>
                </a:solidFill>
                <a:latin typeface="+mj-lt"/>
              </a:rPr>
              <a:t>Vård- och omsorgscollegeveckan med program som vänder </a:t>
            </a:r>
          </a:p>
          <a:p>
            <a:pPr marL="0" indent="0">
              <a:buNone/>
            </a:pPr>
            <a:r>
              <a:rPr lang="sv-SE">
                <a:solidFill>
                  <a:srgbClr val="212121"/>
                </a:solidFill>
                <a:latin typeface="+mj-lt"/>
              </a:rPr>
              <a:t>     sig till studerande, handledare, kollegor och chefer under v.42 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sv-SE">
                <a:solidFill>
                  <a:srgbClr val="212121"/>
                </a:solidFill>
                <a:latin typeface="+mj-lt"/>
              </a:rPr>
              <a:t>     Varje år både i Varberg och Halmstad.</a:t>
            </a:r>
            <a:endParaRPr lang="sv-SE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endParaRPr lang="sv-SE" sz="2800">
              <a:solidFill>
                <a:srgbClr val="212121"/>
              </a:solidFill>
              <a:latin typeface="+mj-lt"/>
              <a:cs typeface="Arial"/>
            </a:endParaRPr>
          </a:p>
          <a:p>
            <a:pPr marL="287655" indent="-287655"/>
            <a:endParaRPr lang="sv-SE" sz="2800">
              <a:solidFill>
                <a:srgbClr val="000000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000000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 sz="2800">
              <a:solidFill>
                <a:srgbClr val="212121"/>
              </a:solidFill>
              <a:latin typeface="+mj-lt"/>
              <a:cs typeface="Arial" panose="020B0604020202020204"/>
            </a:endParaRPr>
          </a:p>
          <a:p>
            <a:pPr marL="287655" indent="-287655"/>
            <a:endParaRPr lang="sv-SE">
              <a:solidFill>
                <a:srgbClr val="000000"/>
              </a:solidFill>
              <a:latin typeface="+mj-lt"/>
              <a:cs typeface="Arial" panose="020B0604020202020204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8ED0AE8-FEF0-036B-021C-8BEFBCBD2366}"/>
              </a:ext>
            </a:extLst>
          </p:cNvPr>
          <p:cNvSpPr txBox="1"/>
          <p:nvPr/>
        </p:nvSpPr>
        <p:spPr>
          <a:xfrm>
            <a:off x="8120015" y="5607576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>
                <a:latin typeface="+mj-lt"/>
              </a:rPr>
              <a:t>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851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08E5B-455F-CD6D-DF10-CDBFB528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D7E711D-5758-21D9-A8E1-CFEEE260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6BF82423-D859-27C7-1C20-7D3362D030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335640"/>
            <a:ext cx="10585450" cy="486513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b="1" dirty="0">
                <a:hlinkClick r:id="rId3"/>
              </a:rPr>
              <a:t>Vård- och omsorgscollege (vo-college.se)</a:t>
            </a:r>
            <a:endParaRPr lang="sv-SE" b="1" dirty="0">
              <a:cs typeface="Arial" panose="020B0604020202020204"/>
            </a:endParaRPr>
          </a:p>
          <a:p>
            <a:pPr marL="287655" indent="-287655"/>
            <a:r>
              <a:rPr lang="sv-SE" b="1" dirty="0">
                <a:hlinkClick r:id="rId4"/>
              </a:rPr>
              <a:t>Eva Eberius, samordnare/processledare Vård - och omsorgscollege Halland, </a:t>
            </a:r>
            <a:endParaRPr lang="sv-SE" b="1" dirty="0">
              <a:cs typeface="Arial"/>
            </a:endParaRPr>
          </a:p>
          <a:p>
            <a:pPr marL="287655" indent="-287655" algn="l"/>
            <a:r>
              <a:rPr lang="sv-SE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Telefon: 0766-95 81 21</a:t>
            </a:r>
            <a:endParaRPr lang="sv-SE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7655" indent="-287655" algn="l"/>
            <a:endParaRPr lang="sv-SE" sz="1800" b="1" i="0" dirty="0">
              <a:solidFill>
                <a:srgbClr val="201F1E"/>
              </a:solidFill>
              <a:effectLst/>
              <a:latin typeface="Arial"/>
              <a:cs typeface="Arial"/>
            </a:endParaRPr>
          </a:p>
          <a:p>
            <a:pPr marL="287655" indent="-287655" algn="l"/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 algn="l"/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/>
            <a:endParaRPr lang="sv-SE" sz="2400" dirty="0">
              <a:cs typeface="Arial" panose="020B0604020202020204"/>
            </a:endParaRPr>
          </a:p>
          <a:p>
            <a:pPr marL="287655" indent="-287655"/>
            <a:endParaRPr lang="sv-SE" sz="2400" dirty="0">
              <a:cs typeface="Arial" panose="020B0604020202020204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C32C520-4E38-7E13-F745-80226E08744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5EA26D-6989-701E-E72F-9904FFA2DF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7FC1F1-5EBD-ECC4-1A11-B8C62A77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45</a:t>
            </a:fld>
            <a:endParaRPr lang="sv-S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BA316FF-1360-3B87-7C98-285118BA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28" y="4666968"/>
            <a:ext cx="3534310" cy="10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02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2" y="-77288"/>
            <a:ext cx="8280400" cy="1449288"/>
          </a:xfrm>
        </p:spPr>
        <p:txBody>
          <a:bodyPr/>
          <a:lstStyle/>
          <a:p>
            <a:br>
              <a:rPr lang="sv-SE" dirty="0"/>
            </a:br>
            <a:r>
              <a:rPr lang="sv-SE" sz="2000" dirty="0"/>
              <a:t>Lärande i arbete LIA </a:t>
            </a:r>
            <a:br>
              <a:rPr lang="sv-SE" sz="2000" dirty="0"/>
            </a:br>
            <a:r>
              <a:rPr lang="sv-SE" sz="2000" dirty="0"/>
              <a:t>Medicinsk vårdadministratör</a:t>
            </a:r>
            <a:endParaRPr lang="sv-SE" sz="2000" dirty="0">
              <a:cs typeface="Arial"/>
            </a:endParaRPr>
          </a:p>
        </p:txBody>
      </p:sp>
      <p:pic>
        <p:nvPicPr>
          <p:cNvPr id="4" name="Bildobjekt 3" descr="En bild som visar Grafik, Teckensnitt, logotyp, gul&#10;&#10;Automatiskt genererad beskrivning">
            <a:extLst>
              <a:ext uri="{FF2B5EF4-FFF2-40B4-BE49-F238E27FC236}">
                <a16:creationId xmlns:a16="http://schemas.microsoft.com/office/drawing/2014/main" id="{E9EE1D6B-B5AB-ADAE-69F8-34B5D352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8" y="5856776"/>
            <a:ext cx="3043604" cy="668950"/>
          </a:xfrm>
          <a:prstGeom prst="rect">
            <a:avLst/>
          </a:prstGeom>
        </p:spPr>
      </p:pic>
      <p:pic>
        <p:nvPicPr>
          <p:cNvPr id="5" name="Bildobjekt 4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432DE531-9891-5AC1-7C33-639F9693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58" y="1599467"/>
            <a:ext cx="6847744" cy="3329355"/>
          </a:xfrm>
          <a:prstGeom prst="rect">
            <a:avLst/>
          </a:prstGeom>
        </p:spPr>
      </p:pic>
      <p:pic>
        <p:nvPicPr>
          <p:cNvPr id="6" name="Bildobjekt 5" descr="En bild som visar Grafik, Teckensnitt, grafisk design, design&#10;&#10;Automatiskt genererad beskrivning">
            <a:extLst>
              <a:ext uri="{FF2B5EF4-FFF2-40B4-BE49-F238E27FC236}">
                <a16:creationId xmlns:a16="http://schemas.microsoft.com/office/drawing/2014/main" id="{A1508BC0-5BD5-F741-FF48-0237F6266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975" y="6106990"/>
            <a:ext cx="3095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4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latin typeface="Arial"/>
                <a:cs typeface="Arial"/>
              </a:rPr>
              <a:t>YH -</a:t>
            </a:r>
            <a:r>
              <a:rPr lang="sv-SE" sz="3200" b="1">
                <a:latin typeface="Arial"/>
                <a:cs typeface="Arial"/>
              </a:rPr>
              <a:t> </a:t>
            </a:r>
            <a:r>
              <a:rPr lang="sv-SE" sz="3200" dirty="0"/>
              <a:t>Medicinsk vårdadministratör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665288"/>
            <a:ext cx="10968515" cy="4535488"/>
          </a:xfrm>
        </p:spPr>
        <p:txBody>
          <a:bodyPr vert="horz" lIns="0" tIns="0" rIns="0" bIns="0" rtlCol="0" anchor="t">
            <a:noAutofit/>
          </a:bodyPr>
          <a:lstStyle/>
          <a:p>
            <a:pPr marL="287655" indent="-287655"/>
            <a:r>
              <a:rPr lang="sv-SE" sz="1800" b="0" i="0">
                <a:effectLst/>
                <a:latin typeface="Arial"/>
                <a:cs typeface="Arial"/>
              </a:rPr>
              <a:t>Yrkeshögskoleutbildning (</a:t>
            </a:r>
            <a:r>
              <a:rPr lang="sv-SE" sz="1800"/>
              <a:t>Medicinsk vårdadministratör) </a:t>
            </a:r>
            <a:r>
              <a:rPr lang="sv-SE" sz="1800" b="0" i="0" dirty="0">
                <a:effectLst/>
                <a:latin typeface="Arial"/>
                <a:cs typeface="Arial"/>
              </a:rPr>
              <a:t>YH är en eftergymnasial utbildning.</a:t>
            </a:r>
            <a:endParaRPr lang="sv-SE" sz="1800" b="0" i="0" dirty="0">
              <a:solidFill>
                <a:srgbClr val="666666"/>
              </a:solidFill>
              <a:effectLst/>
              <a:latin typeface="Arial"/>
              <a:cs typeface="Arial"/>
            </a:endParaRPr>
          </a:p>
          <a:p>
            <a:pPr marL="287655" indent="-287655"/>
            <a:r>
              <a:rPr lang="sv-SE" sz="1800">
                <a:latin typeface="Arial"/>
                <a:cs typeface="Arial"/>
              </a:rPr>
              <a:t>Utbildningen till medicinsk</a:t>
            </a:r>
            <a:r>
              <a:rPr lang="sv-SE">
                <a:latin typeface="Arial"/>
                <a:cs typeface="Arial"/>
              </a:rPr>
              <a:t> vårdadministratör</a:t>
            </a:r>
            <a:r>
              <a:rPr lang="sv-SE" sz="1800">
                <a:latin typeface="Arial"/>
                <a:cs typeface="Arial"/>
              </a:rPr>
              <a:t> anordnas av </a:t>
            </a:r>
            <a:r>
              <a:rPr lang="sv-SE" sz="1800" dirty="0">
                <a:solidFill>
                  <a:srgbClr val="666666"/>
                </a:solidFill>
                <a:latin typeface="Arial"/>
                <a:cs typeface="Arial"/>
                <a:hlinkClick r:id="rId3"/>
              </a:rPr>
              <a:t>Campus Varberg </a:t>
            </a:r>
            <a:r>
              <a:rPr lang="sv-SE" sz="1800">
                <a:latin typeface="Arial"/>
                <a:cs typeface="Arial"/>
              </a:rPr>
              <a:t>och är en 2-årig </a:t>
            </a:r>
            <a:r>
              <a:rPr lang="sv-SE">
                <a:latin typeface="Arial"/>
                <a:cs typeface="Arial"/>
              </a:rPr>
              <a:t>utbildning</a:t>
            </a:r>
            <a:r>
              <a:rPr lang="sv-SE" sz="1800">
                <a:latin typeface="Arial"/>
                <a:cs typeface="Arial"/>
              </a:rPr>
              <a:t> </a:t>
            </a:r>
            <a:r>
              <a:rPr lang="sv-SE">
                <a:latin typeface="Arial"/>
                <a:cs typeface="Arial"/>
              </a:rPr>
              <a:t>som </a:t>
            </a:r>
            <a:r>
              <a:rPr lang="sv-SE" sz="1800">
                <a:latin typeface="Arial"/>
                <a:cs typeface="Arial"/>
              </a:rPr>
              <a:t>har 20 </a:t>
            </a:r>
            <a:r>
              <a:rPr lang="sv-SE">
                <a:latin typeface="Arial"/>
                <a:cs typeface="Arial"/>
              </a:rPr>
              <a:t>veckor</a:t>
            </a:r>
            <a:r>
              <a:rPr lang="sv-SE" sz="1800">
                <a:latin typeface="Arial"/>
                <a:cs typeface="Arial"/>
              </a:rPr>
              <a:t> </a:t>
            </a:r>
            <a:r>
              <a:rPr lang="sv-SE">
                <a:latin typeface="Arial"/>
                <a:cs typeface="Arial"/>
              </a:rPr>
              <a:t>lärande i arbete (</a:t>
            </a:r>
            <a:r>
              <a:rPr lang="sv-SE" sz="1800">
                <a:latin typeface="Arial"/>
                <a:cs typeface="Arial"/>
              </a:rPr>
              <a:t>LIA</a:t>
            </a:r>
            <a:r>
              <a:rPr lang="sv-SE">
                <a:latin typeface="Arial"/>
                <a:cs typeface="Arial"/>
              </a:rPr>
              <a:t>)</a:t>
            </a:r>
            <a:r>
              <a:rPr lang="sv-SE" sz="1800">
                <a:latin typeface="Arial"/>
                <a:cs typeface="Arial"/>
              </a:rPr>
              <a:t> fördelat på tre perioder. 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Varje höst startar en ny utbildning med 32 studenter vilket innebär att vi alltid har 64 studenter i vårt </a:t>
            </a:r>
            <a:r>
              <a:rPr lang="sv-SE" sz="1800">
                <a:latin typeface="Arial"/>
                <a:cs typeface="Arial"/>
              </a:rPr>
              <a:t>utbildningssystem</a:t>
            </a:r>
            <a:r>
              <a:rPr lang="sv-SE">
                <a:latin typeface="Arial"/>
                <a:cs typeface="Arial"/>
              </a:rPr>
              <a:t>.</a:t>
            </a:r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655" indent="-287655"/>
            <a:endParaRPr lang="sv-SE" b="0" i="0" dirty="0">
              <a:solidFill>
                <a:srgbClr val="666666"/>
              </a:solidFill>
              <a:effectLst/>
              <a:latin typeface="Helvetica Neue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14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D1EED4-3EB6-C4AE-831F-F0AC6FED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  <a:latin typeface="+mn-lt"/>
              </a:rPr>
              <a:t>LIA </a:t>
            </a:r>
            <a:r>
              <a:rPr lang="sv-SE" b="1" i="0">
                <a:solidFill>
                  <a:srgbClr val="000000"/>
                </a:solidFill>
                <a:effectLst/>
                <a:latin typeface="+mn-lt"/>
              </a:rPr>
              <a:t>inom Region Halland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C44549-64D6-3D6A-BDE0-F627E141F3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Utbildningsavdelningen, Regionkontoret </a:t>
            </a:r>
            <a:r>
              <a:rPr lang="sv-SE" dirty="0"/>
              <a:t>samordnar LIA-placeringarna inom förvaltningarna i Region Halland i samarbete med;</a:t>
            </a:r>
          </a:p>
          <a:p>
            <a:pPr marL="287655" indent="-287655">
              <a:buFontTx/>
              <a:buChar char="-"/>
            </a:pPr>
            <a:r>
              <a:rPr lang="sv-SE" dirty="0"/>
              <a:t>Utbildningsledare Campus Varberg</a:t>
            </a:r>
          </a:p>
          <a:p>
            <a:pPr marL="287655" indent="-287655">
              <a:buFontTx/>
              <a:buChar char="-"/>
            </a:pPr>
            <a:r>
              <a:rPr lang="sv-SE" dirty="0"/>
              <a:t>Samordnare Hallands sjukhus</a:t>
            </a:r>
            <a:endParaRPr lang="sv-SE" dirty="0">
              <a:cs typeface="Arial" panose="020B0604020202020204"/>
            </a:endParaRPr>
          </a:p>
          <a:p>
            <a:pPr marL="287655" indent="-287655">
              <a:buFontTx/>
              <a:buChar char="-"/>
            </a:pPr>
            <a:r>
              <a:rPr lang="sv-SE" dirty="0"/>
              <a:t>Samordnare Psykiatri Halland</a:t>
            </a:r>
            <a:endParaRPr lang="sv-SE" dirty="0">
              <a:cs typeface="Arial" panose="020B0604020202020204"/>
            </a:endParaRPr>
          </a:p>
          <a:p>
            <a:pPr marL="287655" indent="-287655">
              <a:buFontTx/>
              <a:buChar char="-"/>
            </a:pPr>
            <a:r>
              <a:rPr lang="sv-SE" dirty="0"/>
              <a:t>Samordnare Närsjukvården</a:t>
            </a:r>
          </a:p>
          <a:p>
            <a:pPr marL="287655" indent="-287655">
              <a:buFontTx/>
              <a:buChar char="-"/>
            </a:pPr>
            <a:r>
              <a:rPr lang="sv-SE" dirty="0">
                <a:cs typeface="Arial" panose="020B0604020202020204"/>
              </a:rPr>
              <a:t>Samordnare Ambulans, diagnostik och hälsa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6425B4-D734-9666-F4EB-94739EB0CB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1A65A3-5FB8-0A88-18D6-3261FDA864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FC3086-A82C-FCEB-A7D9-CC10A867F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078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4553A1-A3E4-4CC3-6384-87CA5D05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Deltagare i ledningsgruppen för utbildningen till medicinsk sekreterare från Region Halland</a:t>
            </a:r>
            <a:endParaRPr lang="sv-SE" sz="3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8B523C-75B0-41E0-7794-F752AFFAA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703" y="1825625"/>
            <a:ext cx="5497496" cy="43513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1900" b="1" dirty="0">
                <a:latin typeface="Arial"/>
                <a:cs typeface="Arial"/>
              </a:rPr>
              <a:t>Regionkontoret</a:t>
            </a:r>
          </a:p>
          <a:p>
            <a:pPr marL="287655" indent="-287655"/>
            <a:r>
              <a:rPr lang="sv-SE" sz="1900" dirty="0">
                <a:latin typeface="Arial"/>
                <a:cs typeface="Arial"/>
              </a:rPr>
              <a:t>Ingemo Arnesdotter, regional studierektor</a:t>
            </a:r>
          </a:p>
          <a:p>
            <a:pPr marL="287655" indent="-287655"/>
            <a:r>
              <a:rPr lang="sv-SE" sz="1900" dirty="0">
                <a:latin typeface="Arial"/>
                <a:cs typeface="Arial"/>
              </a:rPr>
              <a:t>Johanna Kleist, samordnare LIA</a:t>
            </a:r>
          </a:p>
          <a:p>
            <a:pPr marL="0" indent="0">
              <a:buNone/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900" b="1" dirty="0">
                <a:latin typeface="Arial"/>
                <a:cs typeface="Arial"/>
              </a:rPr>
              <a:t>Hallands sjukhus</a:t>
            </a:r>
          </a:p>
          <a:p>
            <a:pPr marL="287655" indent="-287655"/>
            <a:r>
              <a:rPr lang="sv-SE" sz="1900" dirty="0">
                <a:latin typeface="Arial"/>
                <a:cs typeface="Arial"/>
              </a:rPr>
              <a:t>Inger </a:t>
            </a:r>
            <a:r>
              <a:rPr lang="sv-SE" sz="1900" dirty="0" err="1">
                <a:latin typeface="Arial"/>
                <a:cs typeface="Arial"/>
              </a:rPr>
              <a:t>Källerteg</a:t>
            </a:r>
            <a:r>
              <a:rPr lang="sv-SE" sz="1900" dirty="0">
                <a:latin typeface="Arial"/>
                <a:cs typeface="Arial"/>
              </a:rPr>
              <a:t>, verksamhetschef</a:t>
            </a:r>
          </a:p>
          <a:p>
            <a:pPr marL="287655" indent="-287655"/>
            <a:r>
              <a:rPr lang="sv-SE" sz="1900" dirty="0">
                <a:latin typeface="Arial"/>
                <a:cs typeface="Arial"/>
              </a:rPr>
              <a:t>Rebecka Wallin, avdelningschef</a:t>
            </a:r>
          </a:p>
          <a:p>
            <a:pPr marL="287655" indent="-287655"/>
            <a:r>
              <a:rPr lang="sv-SE" sz="1900" dirty="0">
                <a:latin typeface="Arial"/>
                <a:cs typeface="Arial"/>
              </a:rPr>
              <a:t>Maria Thorsson, verksamhetsutvecklare</a:t>
            </a:r>
          </a:p>
          <a:p>
            <a:pPr marL="0" indent="0">
              <a:buNone/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Arial"/>
                <a:cs typeface="Arial"/>
              </a:rPr>
              <a:t>Psykiatri Halland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Kristina Arvidsson, avdelningschef/klinikassistent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028D02-A9B3-7C5E-BD5D-033586FEA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90713" cy="43513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1800" b="1" dirty="0">
                <a:latin typeface="Arial"/>
                <a:cs typeface="Arial"/>
              </a:rPr>
              <a:t>Ambulans diagnostik och hälsa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Lina Danielsson, medicinsk sekreterare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Marie </a:t>
            </a:r>
            <a:r>
              <a:rPr lang="sv-SE" sz="1800" dirty="0" err="1">
                <a:latin typeface="Arial"/>
                <a:cs typeface="Arial"/>
              </a:rPr>
              <a:t>Tellram</a:t>
            </a:r>
            <a:r>
              <a:rPr lang="sv-SE" sz="1800" dirty="0">
                <a:latin typeface="Arial"/>
                <a:cs typeface="Arial"/>
              </a:rPr>
              <a:t>, verksamhetskoordinator</a:t>
            </a:r>
          </a:p>
          <a:p>
            <a:pPr marL="287655" indent="-287655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Arial"/>
                <a:cs typeface="Arial"/>
              </a:rPr>
              <a:t>Närsjukvården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Johanna Andersson, medicinsk sekreterare</a:t>
            </a:r>
          </a:p>
          <a:p>
            <a:pPr marL="287655" indent="-287655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Arial"/>
                <a:cs typeface="Arial"/>
              </a:rPr>
              <a:t>Privata vårdgivare</a:t>
            </a:r>
          </a:p>
          <a:p>
            <a:pPr marL="287655" indent="-287655"/>
            <a:r>
              <a:rPr lang="sv-SE" sz="1800" dirty="0">
                <a:latin typeface="Arial"/>
                <a:cs typeface="Arial"/>
              </a:rPr>
              <a:t>Anne Li Wetterqvist, medicinsk sekreterare</a:t>
            </a:r>
          </a:p>
        </p:txBody>
      </p:sp>
    </p:spTree>
    <p:extLst>
      <p:ext uri="{BB962C8B-B14F-4D97-AF65-F5344CB8AC3E}">
        <p14:creationId xmlns:p14="http://schemas.microsoft.com/office/powerpoint/2010/main" val="65568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Handledning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På alla längre placeringar har AT-läkare en personlig handledare. </a:t>
            </a:r>
          </a:p>
          <a:p>
            <a:r>
              <a:rPr lang="sv-SE" dirty="0"/>
              <a:t>Ansvaret för att planera in handledning ligger hos AT-läkaren. </a:t>
            </a:r>
          </a:p>
          <a:p>
            <a:r>
              <a:rPr lang="sv-SE" dirty="0"/>
              <a:t>Till hjälp finns Region Hallands </a:t>
            </a:r>
            <a:r>
              <a:rPr lang="sv-SE" dirty="0" err="1">
                <a:hlinkClick r:id="rId3"/>
              </a:rPr>
              <a:t>Handledarpraktika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Mer information om vad som gäller finns på </a:t>
            </a:r>
            <a:r>
              <a:rPr lang="sv-SE" dirty="0">
                <a:hlinkClick r:id="rId4"/>
              </a:rPr>
              <a:t>AT - Vårdgivare (regionhalland.se)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267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E3DE5-D89E-66D2-C965-B12C9C5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Utbildningsavdelningen, Regionkontoret ansvarar över revidering samt utformande. </a:t>
            </a:r>
            <a:br>
              <a:rPr lang="sv-SE" dirty="0"/>
            </a:br>
            <a:r>
              <a:rPr lang="sv-SE" dirty="0"/>
              <a:t>Uppdaterad 2024-12-01.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10752138" y="7213600"/>
            <a:ext cx="1439862" cy="32385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7213600"/>
            <a:ext cx="4114800" cy="32385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976100" y="7213600"/>
            <a:ext cx="2159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15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953"/>
            <a:ext cx="10585449" cy="1296000"/>
          </a:xfrm>
        </p:spPr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339651"/>
            <a:ext cx="5039260" cy="4535488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sv-SE" b="1" dirty="0">
                <a:solidFill>
                  <a:srgbClr val="000000"/>
                </a:solidFill>
              </a:rPr>
              <a:t>Utbildningsorganisationen</a:t>
            </a: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3"/>
              </a:rPr>
              <a:t>David Edberg, AT-studierektor, Hallands sjukhus Varberg  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4"/>
              </a:rPr>
              <a:t>Nurshin Hareni, AT-studierektor för primärvården, norra Halland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5"/>
              </a:rPr>
              <a:t>Jonas </a:t>
            </a:r>
            <a:r>
              <a:rPr lang="sv-SE" b="0" i="0" dirty="0" err="1">
                <a:solidFill>
                  <a:srgbClr val="000000"/>
                </a:solidFill>
                <a:effectLst/>
                <a:hlinkClick r:id="rId5"/>
              </a:rPr>
              <a:t>Melke</a:t>
            </a:r>
            <a:r>
              <a:rPr lang="sv-SE" b="0" i="0" dirty="0">
                <a:solidFill>
                  <a:srgbClr val="000000"/>
                </a:solidFill>
                <a:effectLst/>
                <a:hlinkClick r:id="rId5"/>
              </a:rPr>
              <a:t>, AT-studierektor för psykiatrin, norra Halland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6"/>
              </a:rPr>
              <a:t>Helena Tingström, samordnare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 err="1">
                <a:solidFill>
                  <a:srgbClr val="000000"/>
                </a:solidFill>
                <a:effectLst/>
                <a:hlinkClick r:id="rId7"/>
              </a:rPr>
              <a:t>Aindréas</a:t>
            </a:r>
            <a:r>
              <a:rPr lang="sv-SE" dirty="0">
                <a:solidFill>
                  <a:srgbClr val="000000"/>
                </a:solidFill>
                <a:hlinkClick r:id="rId7"/>
              </a:rPr>
              <a:t> O’Neill AT-studierektor Hallands Sjukhus Halmstad</a:t>
            </a:r>
            <a:endParaRPr lang="sv-SE" b="0" i="0" dirty="0">
              <a:solidFill>
                <a:srgbClr val="000000"/>
              </a:solidFill>
              <a:effectLst/>
              <a:hlinkClick r:id="rId7"/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7"/>
              </a:rPr>
              <a:t>Johanna Brodin,  AT-studierektor för primärvården, södra Halland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8"/>
              </a:rPr>
              <a:t>Inger </a:t>
            </a:r>
            <a:r>
              <a:rPr lang="sv-SE" b="0" i="0" dirty="0" err="1">
                <a:solidFill>
                  <a:srgbClr val="000000"/>
                </a:solidFill>
                <a:effectLst/>
                <a:hlinkClick r:id="rId8"/>
              </a:rPr>
              <a:t>Bermlid</a:t>
            </a:r>
            <a:r>
              <a:rPr lang="sv-SE" b="0" i="0" dirty="0">
                <a:solidFill>
                  <a:srgbClr val="000000"/>
                </a:solidFill>
                <a:effectLst/>
                <a:hlinkClick r:id="rId8"/>
              </a:rPr>
              <a:t>,  AT-studierektor för psykiatrin, södra Halland</a:t>
            </a:r>
            <a:endParaRPr lang="sv-SE" b="0" i="0" dirty="0">
              <a:solidFill>
                <a:srgbClr val="000000"/>
              </a:solidFill>
              <a:effectLst/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9"/>
              </a:rPr>
              <a:t>Pia Gruber, samordnare, Halland</a:t>
            </a:r>
            <a:endParaRPr lang="sv-SE" b="0" i="0" dirty="0">
              <a:solidFill>
                <a:srgbClr val="000000"/>
              </a:solidFill>
              <a:effectLst/>
            </a:endParaRPr>
          </a:p>
          <a:p>
            <a:pPr marL="216000" lvl="1" indent="0" fontAlgn="base">
              <a:buNone/>
            </a:pPr>
            <a:endParaRPr lang="sv-SE" b="0" i="0" dirty="0">
              <a:solidFill>
                <a:srgbClr val="000000"/>
              </a:solidFill>
              <a:effectLst/>
            </a:endParaRPr>
          </a:p>
          <a:p>
            <a:pPr marL="216000" lvl="1" indent="0">
              <a:buNone/>
            </a:pPr>
            <a:endParaRPr lang="sv-SE" b="0" i="0" dirty="0">
              <a:solidFill>
                <a:srgbClr val="000000"/>
              </a:solidFill>
              <a:effectLst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6096000" y="1381391"/>
            <a:ext cx="5292725" cy="453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0" fontAlgn="base">
              <a:buNone/>
            </a:pPr>
            <a:r>
              <a:rPr lang="sv-SE" b="1" dirty="0"/>
              <a:t>AT/BT organisationen</a:t>
            </a: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10"/>
              </a:rPr>
              <a:t>Jana Hartelius, AT/BT chef Halland sjukhus Varberg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11"/>
              </a:rPr>
              <a:t>Isabell Skoglund </a:t>
            </a:r>
            <a:r>
              <a:rPr lang="sv-SE" b="0" i="0" dirty="0" err="1">
                <a:solidFill>
                  <a:srgbClr val="000000"/>
                </a:solidFill>
                <a:effectLst/>
                <a:hlinkClick r:id="rId11"/>
              </a:rPr>
              <a:t>Forsvid</a:t>
            </a:r>
            <a:r>
              <a:rPr lang="sv-SE" b="0" i="0" dirty="0">
                <a:solidFill>
                  <a:srgbClr val="000000"/>
                </a:solidFill>
                <a:effectLst/>
                <a:hlinkClick r:id="rId11"/>
              </a:rPr>
              <a:t> AT/BT samordnare, Hallands sjukhus Varberg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>
                <a:solidFill>
                  <a:srgbClr val="000000"/>
                </a:solidFill>
                <a:effectLst/>
                <a:hlinkClick r:id="rId12"/>
              </a:rPr>
              <a:t>Klara Håkansson, AT/BT chef Hallands sjukhus Halmstad</a:t>
            </a:r>
            <a:endParaRPr lang="sv-SE" dirty="0">
              <a:solidFill>
                <a:srgbClr val="000000"/>
              </a:solidFill>
            </a:endParaRPr>
          </a:p>
          <a:p>
            <a:pPr lvl="1" fontAlgn="base"/>
            <a:r>
              <a:rPr lang="sv-SE" b="0" i="0" dirty="0" err="1">
                <a:solidFill>
                  <a:srgbClr val="000000"/>
                </a:solidFill>
                <a:effectLst/>
                <a:hlinkClick r:id="rId13"/>
              </a:rPr>
              <a:t>Leonora</a:t>
            </a:r>
            <a:r>
              <a:rPr lang="sv-SE" b="0" i="0" dirty="0">
                <a:solidFill>
                  <a:srgbClr val="000000"/>
                </a:solidFill>
                <a:effectLst/>
                <a:hlinkClick r:id="rId13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hlinkClick r:id="rId13"/>
              </a:rPr>
              <a:t>Lami</a:t>
            </a:r>
            <a:r>
              <a:rPr lang="sv-SE" b="0" i="0" dirty="0">
                <a:solidFill>
                  <a:srgbClr val="000000"/>
                </a:solidFill>
                <a:effectLst/>
                <a:hlinkClick r:id="rId13"/>
              </a:rPr>
              <a:t>, AT/BT samordnare Hallands sjukhus Halmstad</a:t>
            </a:r>
            <a:endParaRPr lang="sv-SE" b="0" i="0" dirty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0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      Kontakta vår AT/BT-ambassadör i Halmstad  </a:t>
            </a:r>
            <a:br>
              <a:rPr lang="sv-SE" b="0" i="0" dirty="0">
                <a:solidFill>
                  <a:srgbClr val="000000"/>
                </a:solidFill>
                <a:effectLst/>
              </a:rPr>
            </a:br>
            <a:r>
              <a:rPr lang="sv-SE" b="0" i="0" dirty="0">
                <a:solidFill>
                  <a:srgbClr val="000000"/>
                </a:solidFill>
                <a:effectLst/>
              </a:rPr>
              <a:t>      </a:t>
            </a:r>
            <a:r>
              <a:rPr lang="sv-SE" b="0" i="0" dirty="0">
                <a:solidFill>
                  <a:srgbClr val="000000"/>
                </a:solidFill>
                <a:effectLst/>
                <a:hlinkClick r:id="rId14"/>
              </a:rPr>
              <a:t>atbt-ambassadorer@regionhalland.se</a:t>
            </a:r>
            <a:r>
              <a:rPr lang="sv-SE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lvl="1"/>
            <a:endParaRPr lang="sv-SE" dirty="0">
              <a:solidFill>
                <a:srgbClr val="00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56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55066-E29E-0E82-A6C5-E473F465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987238"/>
            <a:ext cx="8280400" cy="2160000"/>
          </a:xfrm>
        </p:spPr>
        <p:txBody>
          <a:bodyPr/>
          <a:lstStyle/>
          <a:p>
            <a:r>
              <a:rPr lang="sv-SE" dirty="0"/>
              <a:t>Bastjänstgöring</a:t>
            </a:r>
            <a:br>
              <a:rPr lang="sv-SE" dirty="0"/>
            </a:br>
            <a:r>
              <a:rPr lang="sv-SE" dirty="0"/>
              <a:t>BT-läkare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E39429-8CD8-FBA2-3DB0-59F664D4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60" y="2349796"/>
            <a:ext cx="3359888" cy="33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Bastjänstgöring 12 månader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4" y="1626730"/>
            <a:ext cx="4721226" cy="45354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b="1" i="0" dirty="0">
                <a:solidFill>
                  <a:srgbClr val="000000"/>
                </a:solidFill>
                <a:effectLst/>
              </a:rPr>
              <a:t>Hallands sjukhus Varberg</a:t>
            </a:r>
            <a:endParaRPr lang="sv-SE"/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</a:rPr>
              <a:t>3 månader psykiatri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</a:rPr>
              <a:t>4,5 månader akut sjukvård (</a:t>
            </a:r>
            <a:r>
              <a:rPr lang="sv-S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medicinblock och kirurgiblock)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503555" lvl="1" indent="-287655" fontAlgn="base"/>
            <a:r>
              <a:rPr lang="sv-SE" b="0" i="0" dirty="0">
                <a:solidFill>
                  <a:srgbClr val="000000"/>
                </a:solidFill>
                <a:effectLst/>
              </a:rPr>
              <a:t>4,5 månader primärvård</a:t>
            </a:r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Placeringen inom akut sjukvård sker fördelat mellan avdelningar och akutmottagningen som bemannas av läkare inom olika specialiteter.</a:t>
            </a:r>
          </a:p>
          <a:p>
            <a:pPr marL="503555" lvl="1" indent="-287655"/>
            <a:endParaRPr lang="sv-SE" b="0" i="0" dirty="0">
              <a:solidFill>
                <a:srgbClr val="000000"/>
              </a:solidFill>
              <a:effectLst/>
              <a:cs typeface="Arial" panose="020B0604020202020204"/>
            </a:endParaRPr>
          </a:p>
          <a:p>
            <a:pPr marL="287655" indent="-287655"/>
            <a:endParaRPr lang="sv-SE" dirty="0">
              <a:cs typeface="Arial" panose="020B0604020202020204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6" name="Platshållare för innehåll 10">
            <a:extLst>
              <a:ext uri="{FF2B5EF4-FFF2-40B4-BE49-F238E27FC236}">
                <a16:creationId xmlns:a16="http://schemas.microsoft.com/office/drawing/2014/main" id="{DF361D96-209C-11C3-9335-E19EE5DF1A18}"/>
              </a:ext>
            </a:extLst>
          </p:cNvPr>
          <p:cNvSpPr txBox="1">
            <a:spLocks/>
          </p:cNvSpPr>
          <p:nvPr/>
        </p:nvSpPr>
        <p:spPr>
          <a:xfrm>
            <a:off x="5842534" y="1621510"/>
            <a:ext cx="4511141" cy="4535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>
                <a:solidFill>
                  <a:srgbClr val="000000"/>
                </a:solidFill>
              </a:rPr>
              <a:t>Hallands sjukhus Halmstad</a:t>
            </a:r>
            <a:endParaRPr lang="sv-SE"/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akut sjukvård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3 månader psykiatri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1,5 månader akut sjukvård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503555" lvl="1" indent="-287655"/>
            <a:r>
              <a:rPr lang="sv-SE" b="0" i="0" dirty="0">
                <a:solidFill>
                  <a:srgbClr val="000000"/>
                </a:solidFill>
                <a:effectLst/>
              </a:rPr>
              <a:t>4,5 månader primärvård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0" indent="0" algn="l" fontAlgn="base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Placeringen inom akut sjukvård sker fördelat mellan avdelningar och akutmottagningen som bemannas av läkare inom olika specialiteter.</a:t>
            </a:r>
            <a:endParaRPr lang="sv-SE" b="0" i="0" dirty="0">
              <a:solidFill>
                <a:srgbClr val="000000"/>
              </a:solidFill>
              <a:effectLst/>
              <a:cs typeface="Arial"/>
            </a:endParaRPr>
          </a:p>
          <a:p>
            <a:pPr marL="503555" lvl="1" indent="-287655"/>
            <a:endParaRPr lang="sv-SE">
              <a:solidFill>
                <a:srgbClr val="000000"/>
              </a:solidFill>
              <a:cs typeface="Arial" panose="020B0604020202020204"/>
            </a:endParaRPr>
          </a:p>
          <a:p>
            <a:pPr marL="287655" indent="-287655"/>
            <a:endParaRPr lang="sv-SE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307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63C09F6-E7EC-3309-9D65-94762EB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Handledning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40522BB4-7743-1AD5-7B8D-FF44CD04B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U</a:t>
            </a:r>
            <a:r>
              <a:rPr lang="sv-SE" b="0" i="0" dirty="0">
                <a:solidFill>
                  <a:srgbClr val="000000"/>
                </a:solidFill>
                <a:effectLst/>
              </a:rPr>
              <a:t>pprätta individuell utbildningsplan (IUP) tillsammans med huvudhandledare</a:t>
            </a:r>
          </a:p>
          <a:p>
            <a:r>
              <a:rPr lang="sv-SE" dirty="0">
                <a:solidFill>
                  <a:srgbClr val="000000"/>
                </a:solidFill>
              </a:rPr>
              <a:t>S</a:t>
            </a:r>
            <a:r>
              <a:rPr lang="sv-SE" b="0" i="0" dirty="0">
                <a:solidFill>
                  <a:srgbClr val="000000"/>
                </a:solidFill>
                <a:effectLst/>
              </a:rPr>
              <a:t>trukturera handledningen och skriv ett </a:t>
            </a:r>
            <a:r>
              <a:rPr lang="sv-SE" b="0" i="0" dirty="0">
                <a:effectLst/>
                <a:hlinkClick r:id="rId3"/>
              </a:rPr>
              <a:t>Handledningskontrakt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</a:rPr>
              <a:t>På varje placering finns en klinikhandledare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</a:rPr>
              <a:t>Ansvaret för att planera in handledning ligger hos BT-läkaren</a:t>
            </a:r>
            <a:r>
              <a:rPr lang="sv-SE" dirty="0">
                <a:solidFill>
                  <a:srgbClr val="000000"/>
                </a:solidFill>
              </a:rPr>
              <a:t> med stöd av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Region Hallands </a:t>
            </a:r>
            <a:r>
              <a:rPr lang="sv-SE" b="0" i="0" dirty="0" err="1">
                <a:effectLst/>
                <a:hlinkClick r:id="rId4"/>
              </a:rPr>
              <a:t>Handledarpraktika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</a:rPr>
              <a:t>Använd </a:t>
            </a:r>
            <a:r>
              <a:rPr lang="sv-SE" b="0" i="0" dirty="0">
                <a:effectLst/>
                <a:hlinkClick r:id="rId5"/>
              </a:rPr>
              <a:t>BT Handledningsträff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Mer information finns på </a:t>
            </a:r>
            <a:r>
              <a:rPr lang="sv-SE" dirty="0">
                <a:hlinkClick r:id="rId6"/>
              </a:rPr>
              <a:t>BT - Vårdgivare (regionhalland.se)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48912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alland - blå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blå.potx" id="{A8ADB222-E81A-4C83-87E7-562AB3F66B99}" vid="{9EFCA442-031E-4EC5-8EA3-E496489D494E}"/>
    </a:ext>
  </a:extLst>
</a:theme>
</file>

<file path=ppt/theme/theme2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23603-8ebd-4284-b212-696c633debf4">
      <Terms xmlns="http://schemas.microsoft.com/office/infopath/2007/PartnerControls"/>
    </lcf76f155ced4ddcb4097134ff3c332f>
    <TaxCatchAll xmlns="380a3608-ae86-4dad-8ac7-a523ef312e60" xsi:nil="true"/>
    <SharedWithUsers xmlns="380a3608-ae86-4dad-8ac7-a523ef312e60">
      <UserInfo>
        <DisplayName>Tingström Helena RK HÄLSO- OCH SJUKVÅRD FOU</DisplayName>
        <AccountId>242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BC9D22EB84314A8E45A78FD5E46B4F" ma:contentTypeVersion="18" ma:contentTypeDescription="Skapa ett nytt dokument." ma:contentTypeScope="" ma:versionID="93ab3d010409667f0212971a32ce1c31">
  <xsd:schema xmlns:xsd="http://www.w3.org/2001/XMLSchema" xmlns:xs="http://www.w3.org/2001/XMLSchema" xmlns:p="http://schemas.microsoft.com/office/2006/metadata/properties" xmlns:ns2="0ca23603-8ebd-4284-b212-696c633debf4" xmlns:ns3="380a3608-ae86-4dad-8ac7-a523ef312e60" targetNamespace="http://schemas.microsoft.com/office/2006/metadata/properties" ma:root="true" ma:fieldsID="f141941cf33adbcd6fc133d4f1062b0f" ns2:_="" ns3:_="">
    <xsd:import namespace="0ca23603-8ebd-4284-b212-696c633debf4"/>
    <xsd:import namespace="380a3608-ae86-4dad-8ac7-a523ef312e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23603-8ebd-4284-b212-696c633de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2b25a3c-5420-47fb-901f-1f2eddde8d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a3608-ae86-4dad-8ac7-a523ef312e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6a00fbb-589a-4657-a6be-1720e30b1dbc}" ma:internalName="TaxCatchAll" ma:showField="CatchAllData" ma:web="380a3608-ae86-4dad-8ac7-a523ef312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14793-909B-4EF2-AF2D-D496FAEF4C4D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0ca23603-8ebd-4284-b212-696c633debf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80a3608-ae86-4dad-8ac7-a523ef312e6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4810F0-667A-4FF4-BC8A-F4D3F26059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F368B-ABC7-4D8C-9DD3-C7E2D93B32BE}">
  <ds:schemaRefs>
    <ds:schemaRef ds:uri="0ca23603-8ebd-4284-b212-696c633debf4"/>
    <ds:schemaRef ds:uri="380a3608-ae86-4dad-8ac7-a523ef312e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Halland blå</Template>
  <TotalTime>248</TotalTime>
  <Words>3202</Words>
  <Application>Microsoft Office PowerPoint</Application>
  <PresentationFormat>Bredbild</PresentationFormat>
  <Paragraphs>506</Paragraphs>
  <Slides>50</Slides>
  <Notes>33</Notes>
  <HiddenSlides>2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7" baseType="lpstr">
      <vt:lpstr>-apple-system</vt:lpstr>
      <vt:lpstr>Aptos</vt:lpstr>
      <vt:lpstr>Arial</vt:lpstr>
      <vt:lpstr>Calibri</vt:lpstr>
      <vt:lpstr>Courier New</vt:lpstr>
      <vt:lpstr>Helvetica Neue</vt:lpstr>
      <vt:lpstr>Region Halland - blå</vt:lpstr>
      <vt:lpstr>  Region Hallands utbildningsuppdrag:  En översikt av vårt gemensamma ansvar  Uppdaterat 2024-12-01  Revideras löpande </vt:lpstr>
      <vt:lpstr>PowerPoint-presentation</vt:lpstr>
      <vt:lpstr>Allmäntjänstgöring AT-läkare</vt:lpstr>
      <vt:lpstr>Allmäntjänstgöring 21 månader</vt:lpstr>
      <vt:lpstr>Handledning</vt:lpstr>
      <vt:lpstr>Kontaktuppgifter</vt:lpstr>
      <vt:lpstr>Bastjänstgöring BT-läkare</vt:lpstr>
      <vt:lpstr>Bastjänstgöring 12 månader</vt:lpstr>
      <vt:lpstr>Handledning</vt:lpstr>
      <vt:lpstr>Kontaktuppgifter</vt:lpstr>
      <vt:lpstr>Specialisttjänstgöring ST-läkare</vt:lpstr>
      <vt:lpstr>Målstyrd tjänstgöring 60/66 månader</vt:lpstr>
      <vt:lpstr>Individuellt utbildningsprogram - IUP</vt:lpstr>
      <vt:lpstr>Kontaktuppgifter Utbildningsavdelningen</vt:lpstr>
      <vt:lpstr>Studenter som genomför praktik inom Region Halland</vt:lpstr>
      <vt:lpstr>Prioriteringsordning </vt:lpstr>
      <vt:lpstr>Klinisk utbildning Läkarstudenter</vt:lpstr>
      <vt:lpstr>Läkarstudenter i Halland</vt:lpstr>
      <vt:lpstr>Läkarutbildningen på Göteborgs universitet</vt:lpstr>
      <vt:lpstr>Läkarutbildningen på Lunds universitet</vt:lpstr>
      <vt:lpstr>Kontaktuppgifter</vt:lpstr>
      <vt:lpstr>Praktisk Tjänstgöring för Psykologer - PTP</vt:lpstr>
      <vt:lpstr>PTP 12 månader</vt:lpstr>
      <vt:lpstr>Innehåll i PTP</vt:lpstr>
      <vt:lpstr>PTP-handledning</vt:lpstr>
      <vt:lpstr>PTP-program</vt:lpstr>
      <vt:lpstr>VFU (verksamhetsförlagd utbildning) för psykologer</vt:lpstr>
      <vt:lpstr> Verksamhetsförlagd utbildning VFU Sjuksköterska</vt:lpstr>
      <vt:lpstr>VFU inom Region Halland </vt:lpstr>
      <vt:lpstr>Ny programstruktur </vt:lpstr>
      <vt:lpstr>PowerPoint-presentation</vt:lpstr>
      <vt:lpstr>Utgångspunkt för ny VFU</vt:lpstr>
      <vt:lpstr>Handledningsmodell uppdateras inför ny VFU för sjuksköterskestuderande </vt:lpstr>
      <vt:lpstr>Handledarutbildning</vt:lpstr>
      <vt:lpstr>Kontaktuppgifter</vt:lpstr>
      <vt:lpstr> Arbetsplatsförlagt lärande APL undersköterska</vt:lpstr>
      <vt:lpstr>Arbetsplatsförlagt lärande - APL </vt:lpstr>
      <vt:lpstr>Handledning  </vt:lpstr>
      <vt:lpstr>Samordning arbetsplatslärande/ APL</vt:lpstr>
      <vt:lpstr>Kontaktuppgifter</vt:lpstr>
      <vt:lpstr> Vård- och omsorgscollege Halland</vt:lpstr>
      <vt:lpstr>Certifierad samverkan  Tillsammans skapar vi attraktiva och moderna verksamheter för att utbilda undersköterskor </vt:lpstr>
      <vt:lpstr>Arbetsliv och utbildning samverkar kring: </vt:lpstr>
      <vt:lpstr>Arbetsliv och utbildning samverkar kring: </vt:lpstr>
      <vt:lpstr>Kontaktuppgifter</vt:lpstr>
      <vt:lpstr> Lärande i arbete LIA  Medicinsk vårdadministratör</vt:lpstr>
      <vt:lpstr>YH - Medicinsk vårdadministratör</vt:lpstr>
      <vt:lpstr>LIA inom Region Halland</vt:lpstr>
      <vt:lpstr>Deltagare i ledningsgruppen för utbildningen till medicinsk sekreterare från Region Halland</vt:lpstr>
      <vt:lpstr>Utbildningsavdelningen, Regionkontoret ansvarar över revidering samt utformande.  Uppdaterad 2024-12-01. 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Utbildningar i vården 2024</dc:title>
  <dc:creator>Amaro Löfgren Malin RK</dc:creator>
  <cp:keywords>class='Open'</cp:keywords>
  <cp:lastModifiedBy>Widaeus Åsa RK</cp:lastModifiedBy>
  <cp:revision>136</cp:revision>
  <dcterms:created xsi:type="dcterms:W3CDTF">2024-01-29T14:17:23Z</dcterms:created>
  <dcterms:modified xsi:type="dcterms:W3CDTF">2024-12-04T14:37:52Z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0x010100D2BC9D22EB84314A8E45A78FD5E46B4F</vt:lpwstr>
  </property>
  <property fmtid="{D5CDD505-2E9C-101B-9397-08002B2CF9AE}" pid="3" name="Order">
    <vt:r8>292000</vt:r8>
  </property>
  <property fmtid="{D5CDD505-2E9C-101B-9397-08002B2CF9AE}" pid="4" name="MediaServiceImageTags">
    <vt:lpwstr/>
  </property>
</Properties>
</file>