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22"/>
  </p:notesMasterIdLst>
  <p:handoutMasterIdLst>
    <p:handoutMasterId r:id="rId23"/>
  </p:handoutMasterIdLst>
  <p:sldIdLst>
    <p:sldId id="284" r:id="rId5"/>
    <p:sldId id="308" r:id="rId6"/>
    <p:sldId id="309" r:id="rId7"/>
    <p:sldId id="323" r:id="rId8"/>
    <p:sldId id="310" r:id="rId9"/>
    <p:sldId id="307" r:id="rId10"/>
    <p:sldId id="319" r:id="rId11"/>
    <p:sldId id="312" r:id="rId12"/>
    <p:sldId id="313" r:id="rId13"/>
    <p:sldId id="314" r:id="rId14"/>
    <p:sldId id="315" r:id="rId15"/>
    <p:sldId id="316" r:id="rId16"/>
    <p:sldId id="317" r:id="rId17"/>
    <p:sldId id="320" r:id="rId18"/>
    <p:sldId id="318" r:id="rId19"/>
    <p:sldId id="321" r:id="rId20"/>
    <p:sldId id="286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0332FA32-E790-4CD3-86B6-B248B4EADE8B}">
          <p14:sldIdLst/>
        </p14:section>
        <p14:section name="Presentation" id="{3A8E3980-A42D-493A-9520-B376ACD18F40}">
          <p14:sldIdLst>
            <p14:sldId id="284"/>
            <p14:sldId id="308"/>
            <p14:sldId id="309"/>
            <p14:sldId id="323"/>
            <p14:sldId id="310"/>
            <p14:sldId id="307"/>
            <p14:sldId id="319"/>
            <p14:sldId id="312"/>
            <p14:sldId id="313"/>
            <p14:sldId id="314"/>
            <p14:sldId id="315"/>
            <p14:sldId id="316"/>
            <p14:sldId id="317"/>
            <p14:sldId id="320"/>
            <p14:sldId id="318"/>
            <p14:sldId id="321"/>
            <p14:sldId id="286"/>
          </p14:sldIdLst>
        </p14:section>
        <p14:section name="Exempelsidor" id="{4A760F55-63D0-441C-9AC0-AA6EC905C8DE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67A5E7B-E6DA-B1FE-5EEB-A1B9AAABB5AA}" name="Tavelin Charlotte RK KOMM" initials="CT" userId="S::Charlotte.Tavelin@regionhalland.se::f2c9a9eb-d794-4fa1-a79b-65f126f96310" providerId="AD"/>
  <p188:author id="{E61B7482-64C9-242F-356D-53B5C92BBE5B}" name="Sjöholm Lena-Britt ADH HFS KANSLI" initials="SK" userId="S::lena-britt.sjoholm@regionhalland.se::cad47fb7-f58f-4ee0-8b63-a51684b46b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24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2025-07-07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2025-07-07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997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330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tart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>
            <a:extLst>
              <a:ext uri="{FF2B5EF4-FFF2-40B4-BE49-F238E27FC236}">
                <a16:creationId xmlns:a16="http://schemas.microsoft.com/office/drawing/2014/main" id="{F9D045DA-39E2-34B2-8C21-22BCB49EEC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5638573"/>
            <a:ext cx="12193200" cy="1250059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 bwMode="white">
          <a:xfrm>
            <a:off x="1774825" y="1733549"/>
            <a:ext cx="8642350" cy="1805293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774825" y="1271230"/>
            <a:ext cx="8642350" cy="360000"/>
          </a:xfrm>
        </p:spPr>
        <p:txBody>
          <a:bodyPr/>
          <a:lstStyle>
            <a:lvl1pPr marL="0" indent="0" algn="ctr">
              <a:buNone/>
              <a:defRPr sz="17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Budskap/Verksamhet/Projekt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B8E9AD04-824A-4115-A078-C02FD9CD52D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860762" y="6008395"/>
            <a:ext cx="2470476" cy="534323"/>
          </a:xfrm>
          <a:prstGeom prst="rect">
            <a:avLst/>
          </a:prstGeom>
        </p:spPr>
      </p:pic>
      <p:pic>
        <p:nvPicPr>
          <p:cNvPr id="14" name="Bild 13">
            <a:extLst>
              <a:ext uri="{FF2B5EF4-FFF2-40B4-BE49-F238E27FC236}">
                <a16:creationId xmlns:a16="http://schemas.microsoft.com/office/drawing/2014/main" id="{A95CE98D-E74C-3561-7857-34A818A8DE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-11"/>
            <a:ext cx="3204000" cy="261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00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orient="horz" pos="3861">
          <p15:clr>
            <a:srgbClr val="FBAE40"/>
          </p15:clr>
        </p15:guide>
        <p15:guide id="4" orient="horz" pos="73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86F6A68A-AE0A-4175-A5B1-DDE04AE02C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1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bild 9">
            <a:extLst>
              <a:ext uri="{FF2B5EF4-FFF2-40B4-BE49-F238E27FC236}">
                <a16:creationId xmlns:a16="http://schemas.microsoft.com/office/drawing/2014/main" id="{A3940FB8-56C2-4640-90D1-40DD4B63A0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10585450" cy="4691062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273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58A24275-663F-44E4-96F3-FF9C3080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90CA8896-D002-4895-96C3-D957ECD5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AE6A284B-7F89-469B-A856-0079298F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448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2239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DE6E2B-F46F-401B-AD55-1351DAEC1E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3275" y="4568825"/>
            <a:ext cx="10585449" cy="787356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1500" b="0" spc="0" baseline="0"/>
            </a:lvl1pPr>
          </a:lstStyle>
          <a:p>
            <a:r>
              <a:rPr lang="sv-SE"/>
              <a:t>Föredragshållarens namn, titel │ Förvaltning │epost@regionhalland.se (Skriv in dina uppgifter och infoga det långa strecket som du hittar under fliken Infoga och knappen Symbol)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A3F7553-A89C-4290-B069-18191A7230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822451" y="2746867"/>
            <a:ext cx="4547098" cy="98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99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 9">
            <a:extLst>
              <a:ext uri="{FF2B5EF4-FFF2-40B4-BE49-F238E27FC236}">
                <a16:creationId xmlns:a16="http://schemas.microsoft.com/office/drawing/2014/main" id="{D30A8F9D-AE71-9E3D-AA08-BFFA693C51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2901" y="4734000"/>
            <a:ext cx="3429099" cy="2124000"/>
          </a:xfrm>
          <a:prstGeom prst="rect">
            <a:avLst/>
          </a:prstGeom>
        </p:spPr>
      </p:pic>
      <p:pic>
        <p:nvPicPr>
          <p:cNvPr id="11" name="Bild 10">
            <a:extLst>
              <a:ext uri="{FF2B5EF4-FFF2-40B4-BE49-F238E27FC236}">
                <a16:creationId xmlns:a16="http://schemas.microsoft.com/office/drawing/2014/main" id="{23448700-5221-CA86-3E25-08F7526DE59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11"/>
            <a:ext cx="3204000" cy="2611143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955800" y="2311288"/>
            <a:ext cx="8280400" cy="216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3200" spc="0" baseline="0"/>
            </a:lvl1pPr>
          </a:lstStyle>
          <a:p>
            <a:r>
              <a:rPr lang="sv-SE"/>
              <a:t>Klicka här för att lägga till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2371634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232">
          <p15:clr>
            <a:srgbClr val="FBAE40"/>
          </p15:clr>
        </p15:guide>
        <p15:guide id="2" pos="6448">
          <p15:clr>
            <a:srgbClr val="FBAE40"/>
          </p15:clr>
        </p15:guide>
        <p15:guide id="3" orient="horz" pos="2659">
          <p15:clr>
            <a:srgbClr val="FBAE40"/>
          </p15:clr>
        </p15:guide>
        <p15:guide id="4" orient="horz" pos="118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bild 1">
    <p:bg>
      <p:bgPr>
        <a:solidFill>
          <a:srgbClr val="E6F4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56D6488E-11D2-4048-BA5E-66E3F5B0F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602623" y="1431068"/>
            <a:ext cx="557172" cy="439873"/>
          </a:xfrm>
          <a:prstGeom prst="rect">
            <a:avLst/>
          </a:prstGeom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6C15D5CF-9B07-4D02-8766-EE7CA6459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075" y="1963376"/>
            <a:ext cx="8705852" cy="325632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826323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24">
          <p15:clr>
            <a:srgbClr val="FBAE40"/>
          </p15:clr>
        </p15:guide>
        <p15:guide id="2" pos="6856">
          <p15:clr>
            <a:srgbClr val="FBAE40"/>
          </p15:clr>
        </p15:guide>
        <p15:guide id="3" orient="horz" pos="16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bild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7">
            <a:extLst>
              <a:ext uri="{FF2B5EF4-FFF2-40B4-BE49-F238E27FC236}">
                <a16:creationId xmlns:a16="http://schemas.microsoft.com/office/drawing/2014/main" id="{56D6488E-11D2-4048-BA5E-66E3F5B0F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602623" y="1431068"/>
            <a:ext cx="557172" cy="439873"/>
          </a:xfrm>
          <a:prstGeom prst="rect">
            <a:avLst/>
          </a:prstGeom>
        </p:spPr>
      </p:pic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6C15D5CF-9B07-4D02-8766-EE7CA6459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43075" y="1963376"/>
            <a:ext cx="8705852" cy="3256324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2867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824">
          <p15:clr>
            <a:srgbClr val="FBAE40"/>
          </p15:clr>
        </p15:guide>
        <p15:guide id="2" pos="6856">
          <p15:clr>
            <a:srgbClr val="FBAE40"/>
          </p15:clr>
        </p15:guide>
        <p15:guide id="3" orient="horz" pos="161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647F4-81EF-45D6-8BAD-673F18475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5" y="1665288"/>
            <a:ext cx="10585450" cy="45354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9D37F3D7-35B5-4B45-825B-0A1C551FF00D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76BFA326-99F1-4A76-BDD4-E7F51BA5D4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67044490-FB95-4FEE-84F1-301EDC81E4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white"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4439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3275" y="1665288"/>
            <a:ext cx="5181600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07123" y="1665288"/>
            <a:ext cx="5181601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FC99E9B6-4316-4D55-9FC8-D01B0406699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BE053D03-F9D5-442E-995F-476B49D930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F9CDD7C4-4EF3-4271-93C1-E8915FBC0DF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08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818522" y="1669934"/>
            <a:ext cx="5157787" cy="576000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818522" y="2245934"/>
            <a:ext cx="5157787" cy="39437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466" y="1669934"/>
            <a:ext cx="5183188" cy="576000"/>
          </a:xfrm>
        </p:spPr>
        <p:txBody>
          <a:bodyPr anchor="t" anchorCtr="0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 hasCustomPrompt="1"/>
          </p:nvPr>
        </p:nvSpPr>
        <p:spPr>
          <a:xfrm>
            <a:off x="6193466" y="2245934"/>
            <a:ext cx="5183188" cy="394372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50D082F-3C1F-44A5-9E64-6D4246073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9E5CE21A-6727-428F-844A-758932147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9DD0B0D3-F2A8-43C2-8C85-8CF92FBD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1199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03275" y="1665288"/>
            <a:ext cx="4860000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8468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04B00C84-15CD-4D29-82EB-513EE7D2A4F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448DF46-7649-467F-B1E5-58AF5E0E9F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3DB975B3-BD96-4FE1-9A69-7C15E66D9FE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242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528468" y="1665288"/>
            <a:ext cx="4860257" cy="45354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92C242B5-4AAC-4185-8DCE-69CA495D25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3275" y="1665288"/>
            <a:ext cx="4428000" cy="3997325"/>
          </a:xfr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69BC6E56-4BB3-4033-961C-0FECDDD686C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C6EE110-A186-43E0-832C-910A9C7A5C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C6F5F072-3570-4698-9ED3-6CB1A4E9B83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840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18002AD-990B-465A-9AD4-9F17CBE89EC0}"/>
              </a:ext>
            </a:extLst>
          </p:cNvPr>
          <p:cNvSpPr/>
          <p:nvPr userDrawn="1"/>
        </p:nvSpPr>
        <p:spPr>
          <a:xfrm>
            <a:off x="0" y="6345237"/>
            <a:ext cx="12192000" cy="5123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1296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3275" y="1665288"/>
            <a:ext cx="10585450" cy="453548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5"/>
            <a:r>
              <a:rPr lang="sv-SE"/>
              <a:t>Nivå sex</a:t>
            </a:r>
          </a:p>
          <a:p>
            <a:pPr lvl="6"/>
            <a:r>
              <a:rPr lang="sv-SE"/>
              <a:t>Nivå sju</a:t>
            </a:r>
          </a:p>
          <a:p>
            <a:pPr lvl="7"/>
            <a:r>
              <a:rPr lang="sv-SE"/>
              <a:t>Nivå åtta</a:t>
            </a:r>
          </a:p>
          <a:p>
            <a:pPr lvl="8"/>
            <a:r>
              <a:rPr lang="sv-SE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 bwMode="white">
          <a:xfrm>
            <a:off x="9781032" y="6452047"/>
            <a:ext cx="1440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 bwMode="white">
          <a:xfrm>
            <a:off x="809625" y="6452047"/>
            <a:ext cx="41148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 bwMode="white">
          <a:xfrm>
            <a:off x="11227469" y="6452047"/>
            <a:ext cx="216000" cy="32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5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70" r:id="rId3"/>
    <p:sldLayoutId id="2147483681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40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656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872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124000" indent="-288000" algn="l" defTabSz="914400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506">
          <p15:clr>
            <a:srgbClr val="F26B43"/>
          </p15:clr>
        </p15:guide>
        <p15:guide id="4" pos="7174">
          <p15:clr>
            <a:srgbClr val="F26B43"/>
          </p15:clr>
        </p15:guide>
        <p15:guide id="6" orient="horz" pos="3997" userDrawn="1">
          <p15:clr>
            <a:srgbClr val="F26B43"/>
          </p15:clr>
        </p15:guide>
        <p15:guide id="8" orient="horz" pos="1049">
          <p15:clr>
            <a:srgbClr val="F26B43"/>
          </p15:clr>
        </p15:guide>
        <p15:guide id="9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2BEA91B2-A93D-F33D-3963-D90DB4061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6129" y="2128254"/>
            <a:ext cx="8642350" cy="1805293"/>
          </a:xfrm>
        </p:spPr>
        <p:txBody>
          <a:bodyPr/>
          <a:lstStyle/>
          <a:p>
            <a:r>
              <a:rPr lang="sv-SE" dirty="0"/>
              <a:t>Provtagning – mall 1177.se och fraser</a:t>
            </a:r>
            <a:br>
              <a:rPr lang="sv-SE" dirty="0"/>
            </a:br>
            <a:br>
              <a:rPr lang="sv-SE" dirty="0"/>
            </a:br>
            <a:r>
              <a:rPr lang="sv-SE" sz="2000" b="0" dirty="0"/>
              <a:t>- inget provtagningsunderlag från Cosmic skickas längre till patient</a:t>
            </a:r>
          </a:p>
        </p:txBody>
      </p:sp>
      <p:sp>
        <p:nvSpPr>
          <p:cNvPr id="8" name="Underrubrik 7">
            <a:extLst>
              <a:ext uri="{FF2B5EF4-FFF2-40B4-BE49-F238E27FC236}">
                <a16:creationId xmlns:a16="http://schemas.microsoft.com/office/drawing/2014/main" id="{FCB6EB70-9580-05B2-7300-0F47874A14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Region Hallands grupp för kallelser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1800225" cy="323850"/>
          </a:xfrm>
        </p:spPr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4114800" cy="323850"/>
          </a:xfrm>
        </p:spPr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0"/>
            <a:ext cx="4114800" cy="323850"/>
          </a:xfrm>
        </p:spPr>
        <p:txBody>
          <a:bodyPr/>
          <a:lstStyle/>
          <a:p>
            <a:fld id="{E8645303-2AAE-45D1-913A-B06AE647451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855980-DD41-4444-1541-97C9E2E8A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5" y="155757"/>
            <a:ext cx="10585449" cy="1296000"/>
          </a:xfrm>
        </p:spPr>
        <p:txBody>
          <a:bodyPr/>
          <a:lstStyle/>
          <a:p>
            <a:r>
              <a:rPr lang="sv-SE" dirty="0"/>
              <a:t>Standardfras 3 - för brev och 1177.se - ¤provfasta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9FF17C-22F4-735E-3571-4A3723F5B6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266510"/>
            <a:ext cx="10585450" cy="4949652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fasteprov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endParaRPr lang="sv-SE" sz="14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bokar själv en tid för provtagning och ska ta proverna XX dagar innan ditt besök.</a:t>
            </a:r>
            <a:endParaRPr lang="sv-SE" sz="14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Inför provtagning</a:t>
            </a:r>
            <a:b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får inte äta efter klockan 22:00 kvällen före du kommer till provtagningen. Du får endast dricka vatten, te eller kaffe (utan mjölk eller något annat i).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4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FDF4BF-A36A-B875-8FB4-8DD04A97460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81C1A3-968A-E8B6-CFFE-1411FAD7261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D14E27-F2A5-867D-CA3D-79D08A755A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2127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040919-4C33-5AF7-E0AA-2859FD8B3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020" y="0"/>
            <a:ext cx="10585449" cy="1296000"/>
          </a:xfrm>
        </p:spPr>
        <p:txBody>
          <a:bodyPr/>
          <a:lstStyle/>
          <a:p>
            <a:r>
              <a:rPr lang="sv-SE" dirty="0"/>
              <a:t>Standardfras 4 – brev och 1177.se - ¤</a:t>
            </a:r>
            <a:r>
              <a:rPr lang="sv-SE" dirty="0" err="1"/>
              <a:t>provlm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F97C1D-776A-6BFB-D6B0-B09880062C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5" y="1014024"/>
            <a:ext cx="10585450" cy="4806484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inför läkemedelsanalys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Du bokar själv en tid för provtagning och ska ta proverna XX 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Provet ska tas på morgonen. Ta dina mediciner efter provtagningen.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6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B6B1F49-4A8E-7219-B0A1-CDAC5C554D8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04D95F-057E-078A-D913-10902419759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DF8030E-1BAE-71E5-B03F-1F2EF9F289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406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50C7-42D0-D206-AC26-B5AD115DD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692858"/>
          </a:xfrm>
        </p:spPr>
        <p:txBody>
          <a:bodyPr/>
          <a:lstStyle/>
          <a:p>
            <a:r>
              <a:rPr lang="sv-SE" dirty="0"/>
              <a:t>Standardfras 5 – för brev och 1177.se - ¤</a:t>
            </a:r>
            <a:r>
              <a:rPr lang="sv-SE" dirty="0" err="1"/>
              <a:t>provklock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AD2F67-C2AE-5B81-F582-04DB5B25C19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4" y="1161255"/>
            <a:ext cx="10585450" cy="4808721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klockan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XX:XX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Kom i god tid! Det är viktigt att provet utförs denna tid för att provsvaret ska blir rätt. Ta dina mediciner efter provtagningen.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. Du bokar själv en tid för provtagning och ska ta proverna XX 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33D1C1-7E67-1C4D-5E72-C9DCE1AF8AB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6128CC-FE8B-6E33-B27A-4E8070FDCF5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81C66A-DD8D-5FEB-7535-0D61E7A1CB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2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A5404E9-DC52-32AE-8BB3-44264AF9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Standardfras 6 – för brev och 1177.se - ¤</a:t>
            </a:r>
            <a:r>
              <a:rPr lang="sv-SE" dirty="0" err="1"/>
              <a:t>provexlab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53EF26-484B-46D1-1600-4CD74F045F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86780"/>
            <a:ext cx="10585450" cy="4682886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endParaRPr lang="sv-SE" sz="16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besök.</a:t>
            </a:r>
            <a:b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</a:br>
            <a:b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Provtagningen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kan endast tas måndag-onsdag (ej torsdag eller fredag) eftersom provet skickas för analys på externt laboratorium.</a:t>
            </a:r>
            <a:endParaRPr lang="sv-SE" sz="1600">
              <a:solidFill>
                <a:srgbClr val="000000"/>
              </a:solidFill>
              <a:latin typeface="Aptos Narrow" panose="020B0004020202020204" pitchFamily="34" charset="0"/>
            </a:endParaRPr>
          </a:p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684EB8-B60E-566F-C706-33447C37C24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F08DDD-0F31-6627-8E72-D74D59BC650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30F4B3-A6EE-0161-1A62-F61AF48610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3874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F02CA-48D7-FF60-B1A4-CD6BE51FC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72C822D-F9FD-94A5-3E4B-B88A3A57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Standardfras 7- för brev och 1177.se -¤provurin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2EDB39-0BE3-2847-2DC7-64E2AB1052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29788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urinprov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</a:t>
            </a:r>
          </a:p>
          <a:p>
            <a:pPr marL="0" indent="0">
              <a:buNone/>
            </a:pP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Ta med ett provrör med urin. </a:t>
            </a:r>
            <a:r>
              <a:rPr lang="sv-SE" sz="1400">
                <a:latin typeface="Aptos Narrow" panose="020B0004020202020204" pitchFamily="34" charset="0"/>
              </a:rPr>
              <a:t>Urinen samlas först i ett oanvänt engångsglas eller liknande, om du inte kan kissa i provröret direkt. Förvara provet i kylskåp tills du åker och lämnar in det.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Falkenberg. </a:t>
            </a:r>
            <a:br>
              <a:rPr lang="sv-SE" sz="14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31A394-2737-B3CA-65F9-38199E6E511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27CBCC-D897-A622-3BC8-8C6DB73C293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AAD7B6-4D3A-A733-A9D9-0392AF8A1CD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356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4E9D05-ACF7-960B-4CEA-DD4B562B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Standardfras 8 – för brev och 1177.se -¤</a:t>
            </a:r>
            <a:r>
              <a:rPr lang="sv-SE" dirty="0" err="1"/>
              <a:t>provmurin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455872-E0E1-B4B5-8B0F-6903EF4BAFC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3274" y="1336367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morgonurin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Du bokar själv en tid för provtagning och ska ta proverna XX dagar innan ditt besök.</a:t>
            </a:r>
          </a:p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ett provrör med urin. Urinen ska ha stått i urinblåsan minst 4 timmar före provtagning (du ska alltså inte ha gått på toaletten på minst 4 timmar innan du kissar för provtagningen).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 </a:t>
            </a:r>
            <a:r>
              <a:rPr lang="sv-SE" sz="1400">
                <a:latin typeface="Aptos Narrow" panose="020B0004020202020204" pitchFamily="34" charset="0"/>
              </a:rPr>
              <a:t>Urinen samlas i ett oanvänt engångsglas eller liknande, om du inte kan kissa i provröret direkt. </a:t>
            </a: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Förvara provet i kylskåp tills du åker och lämnar in det. 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 .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202864-FA85-EE2D-DB04-8CEF1A1D5A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674357-E4B8-EB4F-41B7-FBA9364693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E046E1-59F9-DE3C-CB70-9B3FFCB0732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8407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32A6B-2209-95E8-9796-0752351530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B84511-B620-092A-B910-5D29322D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Standardfras 9 - för brev och 1177.se - ¤</a:t>
            </a:r>
            <a:r>
              <a:rPr lang="sv-SE" dirty="0" err="1"/>
              <a:t>provavf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318020E-FDC6-547E-21BA-EC405E3E46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8019" y="1329788"/>
            <a:ext cx="10585450" cy="4827610"/>
          </a:xfrm>
        </p:spPr>
        <p:txBody>
          <a:bodyPr/>
          <a:lstStyle/>
          <a:p>
            <a:pPr marL="0" indent="0">
              <a:buNone/>
            </a:pP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 - avföringsprov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</a:p>
          <a:p>
            <a:pPr marL="0" indent="0">
              <a:buNone/>
            </a:pPr>
            <a:r>
              <a:rPr lang="sv-SE" sz="1400">
                <a:solidFill>
                  <a:srgbClr val="000000"/>
                </a:solidFill>
                <a:latin typeface="Aptos Narrow" panose="020B0004020202020204" pitchFamily="34" charset="0"/>
              </a:rPr>
              <a:t>Du behöver ta prover inför besök eller behandling. Du bokar själv en tid för provtagning och ska ta proverna XX dagar innan ditt besök.</a:t>
            </a:r>
          </a:p>
          <a:p>
            <a:pPr marL="0" indent="0">
              <a:buNone/>
            </a:pP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Ta med ett provrör med </a:t>
            </a:r>
            <a:r>
              <a:rPr lang="sv-SE" sz="1400">
                <a:latin typeface="Aptos Narrow" panose="020B0004020202020204" pitchFamily="34" charset="0"/>
              </a:rPr>
              <a:t>avföring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. Obs! Fyll </a:t>
            </a:r>
            <a:r>
              <a:rPr lang="sv-SE" sz="1400">
                <a:latin typeface="Aptos Narrow" panose="020B0004020202020204" pitchFamily="34" charset="0"/>
              </a:rPr>
              <a:t>bara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röret</a:t>
            </a:r>
            <a:r>
              <a:rPr lang="sv-SE" sz="1400">
                <a:latin typeface="Aptos Narrow" panose="020B0004020202020204" pitchFamily="34" charset="0"/>
              </a:rPr>
              <a:t> till en tredjedel, inte mer. Förvara provet i kylskåp tills du åker och lämnar in det. </a:t>
            </a:r>
            <a:r>
              <a:rPr lang="sv-SE" sz="1400" b="0" i="0" u="none" strike="noStrike">
                <a:effectLst/>
                <a:latin typeface="Aptos Narrow" panose="020B0004020202020204" pitchFamily="34" charset="0"/>
              </a:rPr>
              <a:t>Provet ska lämnas in samma dag som provet tas till vårdcentralen eller Provtagningen Hallands sjukhus Halmstad, Varberg, Kungsbacka eller Falkenberg. </a:t>
            </a:r>
            <a:br>
              <a:rPr lang="sv-SE" sz="14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4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4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 </a:t>
            </a:r>
            <a:endParaRPr lang="sv-SE" sz="140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AF52EB-B756-753F-2937-3487F02A625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B845E51-8A16-4DAD-A793-94E159FF468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1FDA079-B80F-DCA5-16E8-E87D80B5FF9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9841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160FAB-1D9B-4319-B962-BF64100A4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4294967295"/>
          </p:nvPr>
        </p:nvSpPr>
        <p:spPr>
          <a:xfrm>
            <a:off x="10752138" y="7213600"/>
            <a:ext cx="1439862" cy="323850"/>
          </a:xfrm>
        </p:spPr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4294967295"/>
          </p:nvPr>
        </p:nvSpPr>
        <p:spPr>
          <a:xfrm>
            <a:off x="0" y="7213600"/>
            <a:ext cx="4114800" cy="323850"/>
          </a:xfrm>
        </p:spPr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294967295"/>
          </p:nvPr>
        </p:nvSpPr>
        <p:spPr>
          <a:xfrm>
            <a:off x="11976100" y="7213600"/>
            <a:ext cx="215900" cy="323850"/>
          </a:xfrm>
        </p:spPr>
        <p:txBody>
          <a:bodyPr/>
          <a:lstStyle/>
          <a:p>
            <a:fld id="{E8645303-2AAE-45D1-913A-B06AE6474513}" type="slidenum">
              <a:rPr lang="sv-SE" smtClean="0"/>
              <a:pPr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5E6B6D-A682-9C44-C8AF-B39921176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030" y="45137"/>
            <a:ext cx="10585449" cy="1296000"/>
          </a:xfrm>
        </p:spPr>
        <p:txBody>
          <a:bodyPr/>
          <a:lstStyle/>
          <a:p>
            <a:r>
              <a:rPr lang="sv-SE" sz="2400"/>
              <a:t>Nuläge: </a:t>
            </a:r>
            <a:br>
              <a:rPr lang="sv-SE" sz="2400"/>
            </a:br>
            <a:r>
              <a:rPr lang="sv-SE" sz="2400"/>
              <a:t>Problem när provtagningsunderlag från Cosmic skickas till patient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FF537139-5D5F-B39B-99E0-91229FFBE4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r="1668"/>
          <a:stretch/>
        </p:blipFill>
        <p:spPr>
          <a:xfrm>
            <a:off x="7410910" y="1444643"/>
            <a:ext cx="4781090" cy="4720220"/>
          </a:xfrm>
          <a:effectLst>
            <a:outerShdw blurRad="50800" dist="76200" dir="13500000" algn="br" rotWithShape="0">
              <a:prstClr val="black">
                <a:alpha val="35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6532B69B-9368-2677-8379-FDD504F82F1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73030" y="1137207"/>
            <a:ext cx="6669807" cy="4823726"/>
          </a:xfrm>
        </p:spPr>
        <p:txBody>
          <a:bodyPr/>
          <a:lstStyle/>
          <a:p>
            <a:r>
              <a:rPr lang="sv-SE"/>
              <a:t>Provtagningsunderlag är inte för patient utan för vården</a:t>
            </a:r>
          </a:p>
          <a:p>
            <a:r>
              <a:rPr lang="sv-SE"/>
              <a:t>Tid och plats är missvisande - patienter kommer fel</a:t>
            </a:r>
          </a:p>
          <a:p>
            <a:r>
              <a:rPr lang="sv-SE"/>
              <a:t>Ingen information om att tid måste bokas innan – patienter kommer varje dag utan bokad tid till reception och provtagning på HS. Ofta får patienten gå hem och komma en annan dag.</a:t>
            </a:r>
          </a:p>
          <a:p>
            <a:r>
              <a:rPr lang="sv-SE"/>
              <a:t>Provtagningsunderlag på papper hindrar digitala kallelse- och informationsflöden</a:t>
            </a:r>
          </a:p>
          <a:p>
            <a:r>
              <a:rPr lang="sv-SE"/>
              <a:t>50-60% av invånarna har önskat få digital information och inga papper från vården via 1177.se</a:t>
            </a:r>
          </a:p>
          <a:p>
            <a:r>
              <a:rPr lang="sv-SE"/>
              <a:t>Längre ledtider, mindre säkert flöde, kostar mer </a:t>
            </a:r>
          </a:p>
          <a:p>
            <a:r>
              <a:rPr lang="sv-SE"/>
              <a:t>Mycket administrationstid för att reception och vårdpersonal ska kunna se om provtagningen ska kosta (många steg) och informationen saknas ofta</a:t>
            </a:r>
          </a:p>
          <a:p>
            <a:r>
              <a:rPr lang="sv-SE"/>
              <a:t>Patienter kan inte anmäla och betala via mobil självincheckning när det ibland är avgift, ibland inte</a:t>
            </a:r>
          </a:p>
          <a:p>
            <a:pPr marL="0" indent="0">
              <a:buNone/>
            </a:pPr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73ABF1-5691-10A9-CEF6-7A85CA9BC54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7A14DC-D3EF-F911-65C3-17EEBA7244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B621F1-ECF5-A4CC-C306-DA266A6724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368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0FFEEC-2BA7-D8D5-34BE-7DC14B0BB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299" y="81953"/>
            <a:ext cx="10134757" cy="1067855"/>
          </a:xfrm>
        </p:spPr>
        <p:txBody>
          <a:bodyPr/>
          <a:lstStyle/>
          <a:p>
            <a:r>
              <a:rPr lang="sv-SE" dirty="0"/>
              <a:t>Lösning som genomförs nu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064F874-47F2-8404-4C9A-FDC41A8CD8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1299" y="1057747"/>
            <a:ext cx="8203222" cy="5058927"/>
          </a:xfrm>
        </p:spPr>
        <p:txBody>
          <a:bodyPr vert="horz" lIns="0" tIns="0" rIns="0" bIns="0" rtlCol="0" anchor="t">
            <a:noAutofit/>
          </a:bodyPr>
          <a:lstStyle/>
          <a:p>
            <a:pPr marL="287655" indent="-287655"/>
            <a:r>
              <a:rPr lang="sv-SE" dirty="0"/>
              <a:t>Provtagningsunderlag i Cosmic skickas </a:t>
            </a:r>
            <a:r>
              <a:rPr lang="sv-SE" b="1" u="sng" dirty="0"/>
              <a:t>inte</a:t>
            </a:r>
            <a:r>
              <a:rPr lang="sv-SE" dirty="0"/>
              <a:t> längre till patient.</a:t>
            </a:r>
          </a:p>
          <a:p>
            <a:pPr marL="287655" indent="-287655"/>
            <a:r>
              <a:rPr lang="sv-SE" dirty="0"/>
              <a:t>Inför provtagning skickas ärende i 1177.se – centrala mallar delas ut på alla mottagningar. Mall innehåller information om bokning med mera.</a:t>
            </a:r>
            <a:endParaRPr lang="en-US" dirty="0"/>
          </a:p>
          <a:p>
            <a:pPr marL="287655" indent="-287655"/>
            <a:r>
              <a:rPr lang="sv-SE" dirty="0"/>
              <a:t>Vården fyller i </a:t>
            </a:r>
            <a:r>
              <a:rPr lang="sv-SE" b="1" dirty="0" err="1"/>
              <a:t>beställningsid</a:t>
            </a:r>
            <a:r>
              <a:rPr lang="sv-SE" b="1" dirty="0"/>
              <a:t> (RID), patientavgift och antal dagar </a:t>
            </a:r>
            <a:r>
              <a:rPr lang="sv-SE" dirty="0"/>
              <a:t>innan patienten ska ta prover.</a:t>
            </a:r>
          </a:p>
          <a:p>
            <a:pPr marL="287655" indent="-287655"/>
            <a:r>
              <a:rPr lang="sv-SE" dirty="0"/>
              <a:t>Om vårdcentralen har </a:t>
            </a:r>
            <a:r>
              <a:rPr lang="sv-SE" dirty="0" err="1"/>
              <a:t>drop</a:t>
            </a:r>
            <a:r>
              <a:rPr lang="sv-SE" dirty="0"/>
              <a:t>-in så tas texten om bokning bort och text om öppettider skrivs in.</a:t>
            </a:r>
          </a:p>
          <a:p>
            <a:pPr marL="287655" indent="-287655"/>
            <a:r>
              <a:rPr lang="sv-SE" dirty="0">
                <a:cs typeface="Arial"/>
              </a:rPr>
              <a:t>Om patient inte öppnat sitt ärende går det automatiskt ut en påminnelse om att det finns meddelande som inte är läst.</a:t>
            </a:r>
          </a:p>
          <a:p>
            <a:pPr marL="287655" indent="-287655"/>
            <a:r>
              <a:rPr lang="sv-SE" dirty="0"/>
              <a:t>Vården kan enkelt följa upp inne i personalverktyget 1177.se och se om patienten öppnat meddelandet eller inte. Mottagningen som beställt provtagningen följer upp så patienten öppnat sitt meddelande. </a:t>
            </a:r>
          </a:p>
          <a:p>
            <a:pPr marL="287655" indent="-287655"/>
            <a:r>
              <a:rPr lang="sv-SE" dirty="0"/>
              <a:t>Säkert flöde och kommer till rätt person i rätt tid och där hen är.</a:t>
            </a:r>
            <a:endParaRPr lang="sv-SE" dirty="0">
              <a:cs typeface="Arial"/>
            </a:endParaRPr>
          </a:p>
          <a:p>
            <a:pPr marL="287655" indent="-287655"/>
            <a:r>
              <a:rPr lang="sv-SE" dirty="0"/>
              <a:t>Uppföljning av förändringen i höst</a:t>
            </a:r>
            <a:endParaRPr lang="sv-SE" dirty="0">
              <a:cs typeface="Arial"/>
            </a:endParaRP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287655" indent="-287655"/>
            <a:endParaRPr lang="sv-SE" dirty="0">
              <a:cs typeface="Arial" panose="020B0604020202020204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5885EE-B888-6A00-5AF4-3DB8EC548D7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6897C1-5BB8-C693-18BB-18AF88F9D5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AB631D-9508-5CB8-2C47-C3BDFC95B27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3</a:t>
            </a:fld>
            <a:endParaRPr lang="sv-SE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6EE57AA-F6EB-4B17-D562-C79FE7D75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080" y="411305"/>
            <a:ext cx="2869564" cy="5631589"/>
          </a:xfrm>
          <a:prstGeom prst="rect">
            <a:avLst/>
          </a:prstGeom>
          <a:effectLst>
            <a:outerShdw blurRad="88900" dist="127000" dir="144000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06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DE91BE8-F59C-815B-E616-7DFFF2D87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Brev via post – brevmall med standardfras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0D0F89-23D0-7891-BD0E-E1CD53E84F4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Brev skickas när patienten får hemskickat provrör och dunkar. </a:t>
            </a:r>
          </a:p>
          <a:p>
            <a:r>
              <a:rPr lang="sv-SE" dirty="0"/>
              <a:t>Barn 13-17 år ska få både digitalt och brev via post om inte annat överenskommits. </a:t>
            </a:r>
          </a:p>
          <a:p>
            <a:r>
              <a:rPr lang="sv-SE" dirty="0"/>
              <a:t>Brev skapas med standardfraser som läggs in på alla mottagningar – motsvarar innehåll i 1177-mallen. </a:t>
            </a:r>
          </a:p>
          <a:p>
            <a:r>
              <a:rPr lang="sv-SE" dirty="0"/>
              <a:t>Vården fyller i </a:t>
            </a:r>
            <a:r>
              <a:rPr lang="sv-SE" b="1" dirty="0" err="1"/>
              <a:t>beställningsid</a:t>
            </a:r>
            <a:r>
              <a:rPr lang="sv-SE" b="1" dirty="0"/>
              <a:t> (RID), patientavgift och antal dagar </a:t>
            </a:r>
            <a:r>
              <a:rPr lang="sv-SE" dirty="0"/>
              <a:t>innan patienten ska ta prover.</a:t>
            </a:r>
          </a:p>
          <a:p>
            <a:r>
              <a:rPr lang="sv-SE" dirty="0"/>
              <a:t>Cirka 9 standardfraser som täcker de vanligaste behov och kan kompletteras om något saknas. Samma finns i mallarna i 1177.se</a:t>
            </a:r>
          </a:p>
          <a:p>
            <a:r>
              <a:rPr lang="sv-SE" dirty="0">
                <a:cs typeface="Arial"/>
              </a:rPr>
              <a:t>Om mottagningen följer upp vilka som öppnar sina ärende i 1177.se varje vardag kan välja att skicka digitalt till alla som har konto i 177.se och avisering inställd (syns tydligt i 1177 personalverktyg).</a:t>
            </a:r>
          </a:p>
          <a:p>
            <a:r>
              <a:rPr lang="sv-SE" dirty="0">
                <a:cs typeface="Arial"/>
              </a:rPr>
              <a:t>Alternativt skickas digitalt till alla som tagit ställning och endast vill ha digital information (se patientkortet) – cirka 60% vill endast ha digital information, inte papper.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BFE842E-7CE8-21C9-2201-ACA8729C3CC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3E9104-BB14-86BA-C019-8053B34EDA1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BC2F37-177B-9679-2883-7FCCDD0DEFE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90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4BBBEF-9BD3-6B37-B2FA-2457CA7F9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Kompletterande tillägg i 1177-mall och fraser i höst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6524E97-3717-EF40-5168-2AD2C19D50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520563"/>
            <a:ext cx="10585450" cy="4535488"/>
          </a:xfrm>
        </p:spPr>
        <p:txBody>
          <a:bodyPr/>
          <a:lstStyle/>
          <a:p>
            <a:r>
              <a:rPr lang="sv-SE" dirty="0"/>
              <a:t>Beställningar av kompletterande information, till 1177-mall och till standardfraser för brev, kommer kunna beställas efter sommaren</a:t>
            </a:r>
          </a:p>
          <a:p>
            <a:r>
              <a:rPr lang="sv-SE" dirty="0"/>
              <a:t>Under tiden, om nödvändigt, kompletterar den som skickar ärendet i 1177.se eller brevet själv om det saknas avgörande instruktion inför provtagning eller bokning.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F5E677E-4986-A358-CC38-688B53F48D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779B8E-887A-1892-D920-D8A5C89B0C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45F1B1-49F1-F23F-2799-27C6900D968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2719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D8B8799-46A5-B78E-5B48-181435184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Arial"/>
              </a:rPr>
              <a:t>Patient </a:t>
            </a:r>
            <a:r>
              <a:rPr lang="en-US" err="1">
                <a:cs typeface="Arial"/>
              </a:rPr>
              <a:t>kommer</a:t>
            </a:r>
            <a:r>
              <a:rPr lang="en-US">
                <a:cs typeface="Arial"/>
              </a:rPr>
              <a:t> till </a:t>
            </a:r>
            <a:r>
              <a:rPr lang="en-US" err="1">
                <a:cs typeface="Arial"/>
              </a:rPr>
              <a:t>provtagningen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B1BC028-C18F-744A-CBD5-2845B2FA78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529426"/>
            <a:ext cx="7621994" cy="4535488"/>
          </a:xfrm>
        </p:spPr>
        <p:txBody>
          <a:bodyPr/>
          <a:lstStyle/>
          <a:p>
            <a:r>
              <a:rPr lang="sv-SE" dirty="0"/>
              <a:t>Patient som kommer till mottagningen kan om nödvändigt logga in på sin mobiltelefon i 1177.se och visa beställningsnummer och besöksavgift – se bild.</a:t>
            </a:r>
          </a:p>
          <a:p>
            <a:r>
              <a:rPr lang="sv-SE" dirty="0"/>
              <a:t>Så långt möjligt bör det inte behövas utan det är bara om det råder osäkerhet vilken provtagning det gäller eller kostnad (för de patienter som har många beställningar).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854460-A50B-046B-5E48-987AB972D4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4EFBF1-6826-4798-2D96-35ABE739F54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6AA7D4-5907-D9C7-A8BD-653E3C471C4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6</a:t>
            </a:fld>
            <a:endParaRPr lang="sv-SE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C5CD3F6-E18B-3520-C9BE-430834F40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6169" y="333375"/>
            <a:ext cx="2869564" cy="5631589"/>
          </a:xfrm>
          <a:prstGeom prst="rect">
            <a:avLst/>
          </a:prstGeom>
          <a:effectLst>
            <a:outerShdw blurRad="88900" dist="127000" dir="1440000">
              <a:srgbClr val="000000">
                <a:alpha val="6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8998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21D75E-EA44-D683-1277-5EE8BF0F3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Mallar 1177.se och fraser i Cosmic för brevmall </a:t>
            </a:r>
            <a:br>
              <a:rPr lang="sv-SE" dirty="0"/>
            </a:br>
            <a:r>
              <a:rPr lang="sv-SE" dirty="0"/>
              <a:t>– samma innehåll och delas ut på alla mottagningar </a:t>
            </a:r>
          </a:p>
        </p:txBody>
      </p:sp>
    </p:spTree>
    <p:extLst>
      <p:ext uri="{BB962C8B-B14F-4D97-AF65-F5344CB8AC3E}">
        <p14:creationId xmlns:p14="http://schemas.microsoft.com/office/powerpoint/2010/main" val="61466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7A35BD-2BDC-AFDB-9FF7-D1370AF6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275" y="333375"/>
            <a:ext cx="10585449" cy="963522"/>
          </a:xfrm>
        </p:spPr>
        <p:txBody>
          <a:bodyPr/>
          <a:lstStyle/>
          <a:p>
            <a:r>
              <a:rPr lang="sv-SE" dirty="0"/>
              <a:t>Standardfras 1 för brev och 1177.se - ¤prov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2A10C8-82F6-C83C-818B-AB417509914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09625" y="1296897"/>
            <a:ext cx="10585450" cy="4535488"/>
          </a:xfrm>
        </p:spPr>
        <p:txBody>
          <a:bodyPr/>
          <a:lstStyle/>
          <a:p>
            <a:pPr marL="0" indent="0">
              <a:buNone/>
            </a:pP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 err="1"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: </a:t>
            </a:r>
            <a:r>
              <a:rPr lang="sv-SE" sz="1600" b="0" i="0" u="none" strike="noStrike" err="1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</a:t>
            </a:r>
            <a:r>
              <a:rPr lang="sv-SE" sz="16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 kronor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600">
                <a:solidFill>
                  <a:srgbClr val="000000"/>
                </a:solidFill>
                <a:latin typeface="Aptos Narrow" panose="020B0004020202020204" pitchFamily="34" charset="0"/>
              </a:rPr>
              <a:t>eller behandling.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Du bokar själv en tid för provtagning och ska ta proverna </a:t>
            </a:r>
            <a:r>
              <a:rPr lang="sv-SE" sz="1600" b="0" i="0" u="none" strike="noStrike">
                <a:solidFill>
                  <a:srgbClr val="FF0000"/>
                </a:solidFill>
                <a:effectLst/>
                <a:latin typeface="Aptos Narrow" panose="020B0004020202020204" pitchFamily="34" charset="0"/>
              </a:rPr>
              <a:t>XX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dagar innan ditt besök.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någon av följande mottagningar: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Halmstad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Varberg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Hallands sjukhus Kungsbacka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Provtagningen Falkenberg 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- eller din vårdcentral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Om du inte kan logga in på 1177.se kan du ringa till provtagningen (010-476 19 77) eller din vårdcentral.</a:t>
            </a: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600" b="0" i="0" u="none" strike="noStrike" err="1"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600" b="0" i="0" u="none" strike="noStrike">
                <a:effectLst/>
                <a:latin typeface="Aptos Narrow" panose="020B0004020202020204" pitchFamily="34" charset="0"/>
              </a:rPr>
              <a:t> </a:t>
            </a:r>
            <a:r>
              <a:rPr lang="sv-SE" sz="16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om personalen ber om det.</a:t>
            </a:r>
            <a:r>
              <a:rPr lang="sv-SE" sz="1600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1E6453-969E-ECFF-DF8C-6B9039AA17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6F051D-1E03-A024-1412-8BD32C67850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DE57DD-FCD6-41F0-AC37-3AC614BDF79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046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578B0B-A3E9-C17D-F8FE-E7D95B23B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Standardfras 2 - för brev och 1177.se - ¤</a:t>
            </a:r>
            <a:r>
              <a:rPr lang="sv-SE" dirty="0" err="1"/>
              <a:t>provhs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C84755-DC32-42D1-3A07-89B097097D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Boka tid för provtagning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Provtagningen kan endast ske på Provtagningen Hallands sjukhus XXXXXXX.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: </a:t>
            </a: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xxxxxx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Besöksavgift: x kronor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behöver ta prover inför besök </a:t>
            </a:r>
            <a:r>
              <a:rPr lang="sv-SE" sz="1800">
                <a:solidFill>
                  <a:srgbClr val="000000"/>
                </a:solidFill>
                <a:latin typeface="Aptos Narrow" panose="020B0004020202020204" pitchFamily="34" charset="0"/>
              </a:rPr>
              <a:t>eller behandling. 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Du bokar själv en tid för provtagning och ska ta proverna XX dagar innan ditt besök.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Logga in på 1177.se och boka tid på Provtagningen Hallands sjukhus. Om du inte kan logga in på 1177.se kan du ringa till provtagningen på 010-476 19 77, telefontid 6:00-10:00.</a:t>
            </a: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b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</a:b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Ta med giltig fotolegitimation och detta brev till provtagningen. Du kan behöva visa </a:t>
            </a:r>
            <a:r>
              <a:rPr lang="sv-SE" sz="1800" b="0" i="0" u="none" strike="noStrike" err="1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beställningsid</a:t>
            </a:r>
            <a:r>
              <a:rPr lang="sv-SE" sz="1800" b="0" i="0" u="none" strike="noStrike">
                <a:solidFill>
                  <a:srgbClr val="000000"/>
                </a:solidFill>
                <a:effectLst/>
                <a:latin typeface="Aptos Narrow" panose="020B0004020202020204" pitchFamily="34" charset="0"/>
              </a:rPr>
              <a:t> om personalen ber om det.</a:t>
            </a:r>
            <a:r>
              <a:rPr lang="sv-SE"/>
              <a:t> 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158F10-6F2A-C396-BF5A-AF2B03F6C6A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Region Halland  │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530D81E-1B2F-3EAD-CD6C-E2522024731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Halland – Bästa livsplatsen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42274A8-2335-3041-51A1-637588A587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7986474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Halland - grön">
  <a:themeElements>
    <a:clrScheme name="Region Halland">
      <a:dk1>
        <a:sysClr val="windowText" lastClr="000000"/>
      </a:dk1>
      <a:lt1>
        <a:sysClr val="window" lastClr="FFFFFF"/>
      </a:lt1>
      <a:dk2>
        <a:srgbClr val="00495D"/>
      </a:dk2>
      <a:lt2>
        <a:srgbClr val="F8F8F8"/>
      </a:lt2>
      <a:accent1>
        <a:srgbClr val="006858"/>
      </a:accent1>
      <a:accent2>
        <a:srgbClr val="A3D8E7"/>
      </a:accent2>
      <a:accent3>
        <a:srgbClr val="20AC6C"/>
      </a:accent3>
      <a:accent4>
        <a:srgbClr val="D8E69C"/>
      </a:accent4>
      <a:accent5>
        <a:srgbClr val="28B3C7"/>
      </a:accent5>
      <a:accent6>
        <a:srgbClr val="82CD9E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Region Halland grön.potx" id="{CA186501-11FC-4073-B830-B309DF42FE8F}" vid="{D160A891-13F6-4B79-AFCB-4C062F061A25}"/>
    </a:ext>
  </a:extLst>
</a:theme>
</file>

<file path=ppt/theme/theme2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7902d46-9949-40d8-8cf1-c34b0a2d9fe5">
      <Terms xmlns="http://schemas.microsoft.com/office/infopath/2007/PartnerControls"/>
    </lcf76f155ced4ddcb4097134ff3c332f>
    <TaxCatchAll xmlns="d214d101-d339-46fb-937a-fb08218d1e6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006E614E787346A5D4DF4BB9D1499E" ma:contentTypeVersion="14" ma:contentTypeDescription="Skapa ett nytt dokument." ma:contentTypeScope="" ma:versionID="47fa3f4c5065b06c7db721f1b5fa2aa0">
  <xsd:schema xmlns:xsd="http://www.w3.org/2001/XMLSchema" xmlns:xs="http://www.w3.org/2001/XMLSchema" xmlns:p="http://schemas.microsoft.com/office/2006/metadata/properties" xmlns:ns2="b7902d46-9949-40d8-8cf1-c34b0a2d9fe5" xmlns:ns3="d214d101-d339-46fb-937a-fb08218d1e6c" targetNamespace="http://schemas.microsoft.com/office/2006/metadata/properties" ma:root="true" ma:fieldsID="5a8b3429a8bd940707b7ca8875a25e11" ns2:_="" ns3:_="">
    <xsd:import namespace="b7902d46-9949-40d8-8cf1-c34b0a2d9fe5"/>
    <xsd:import namespace="d214d101-d339-46fb-937a-fb08218d1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902d46-9949-40d8-8cf1-c34b0a2d9f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ildmarkeringar" ma:readOnly="false" ma:fieldId="{5cf76f15-5ced-4ddc-b409-7134ff3c332f}" ma:taxonomyMulti="true" ma:sspId="e2b25a3c-5420-47fb-901f-1f2eddde8d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14d101-d339-46fb-937a-fb08218d1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b7f0df5-bf97-48f0-bb39-6f1e58b4956c}" ma:internalName="TaxCatchAll" ma:showField="CatchAllData" ma:web="d214d101-d339-46fb-937a-fb08218d1e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914793-909B-4EF2-AF2D-D496FAEF4C4D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7902d46-9949-40d8-8cf1-c34b0a2d9fe5"/>
    <ds:schemaRef ds:uri="d214d101-d339-46fb-937a-fb08218d1e6c"/>
    <ds:schemaRef ds:uri="http://schemas.microsoft.com/office/2006/metadata/properties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FD934F42-1AF2-4439-8CD6-A1134600B3F2}">
  <ds:schemaRefs>
    <ds:schemaRef ds:uri="b7902d46-9949-40d8-8cf1-c34b0a2d9fe5"/>
    <ds:schemaRef ds:uri="d214d101-d339-46fb-937a-fb08218d1e6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834810F0-667A-4FF4-BC8A-F4D3F26059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Halland_grön_version2</Template>
  <TotalTime>52</TotalTime>
  <Words>2331</Words>
  <Application>Microsoft Office PowerPoint</Application>
  <PresentationFormat>Bredbild</PresentationFormat>
  <Paragraphs>114</Paragraphs>
  <Slides>17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Aptos Narrow</vt:lpstr>
      <vt:lpstr>Arial</vt:lpstr>
      <vt:lpstr>Region Halland - grön</vt:lpstr>
      <vt:lpstr>Provtagning – mall 1177.se och fraser  - inget provtagningsunderlag från Cosmic skickas längre till patient</vt:lpstr>
      <vt:lpstr>Nuläge:  Problem när provtagningsunderlag från Cosmic skickas till patient</vt:lpstr>
      <vt:lpstr>Lösning som genomförs nu</vt:lpstr>
      <vt:lpstr>Brev via post – brevmall med standardfras</vt:lpstr>
      <vt:lpstr>Kompletterande tillägg i 1177-mall och fraser i höst</vt:lpstr>
      <vt:lpstr>Patient kommer till provtagningen</vt:lpstr>
      <vt:lpstr>Mallar 1177.se och fraser i Cosmic för brevmall  – samma innehåll och delas ut på alla mottagningar </vt:lpstr>
      <vt:lpstr>Standardfras 1 för brev och 1177.se - ¤prov</vt:lpstr>
      <vt:lpstr>Standardfras 2 - för brev och 1177.se - ¤provhs</vt:lpstr>
      <vt:lpstr>Standardfras 3 - för brev och 1177.se - ¤provfasta</vt:lpstr>
      <vt:lpstr>Standardfras 4 – brev och 1177.se - ¤provlm</vt:lpstr>
      <vt:lpstr>Standardfras 5 – för brev och 1177.se - ¤provklock</vt:lpstr>
      <vt:lpstr>Standardfras 6 – för brev och 1177.se - ¤provexlab</vt:lpstr>
      <vt:lpstr>Standardfras 7- för brev och 1177.se -¤provurin</vt:lpstr>
      <vt:lpstr>Standardfras 8 – för brev och 1177.se -¤provmurin</vt:lpstr>
      <vt:lpstr>Standardfras 9 - för brev och 1177.se - ¤provavf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Tavelin Charlotte RK</dc:creator>
  <cp:keywords>class='Open'</cp:keywords>
  <cp:lastModifiedBy>Tavelin Charlotte RK KOMM</cp:lastModifiedBy>
  <cp:revision>4</cp:revision>
  <dcterms:created xsi:type="dcterms:W3CDTF">2025-05-14T09:43:47Z</dcterms:created>
  <dcterms:modified xsi:type="dcterms:W3CDTF">2025-07-07T12:03:58Z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0x0101007A006E614E787346A5D4DF4BB9D1499E</vt:lpwstr>
  </property>
  <property fmtid="{D5CDD505-2E9C-101B-9397-08002B2CF9AE}" pid="3" name="Order">
    <vt:r8>292000</vt:r8>
  </property>
  <property fmtid="{D5CDD505-2E9C-101B-9397-08002B2CF9AE}" pid="4" name="MediaServiceImageTags">
    <vt:lpwstr/>
  </property>
</Properties>
</file>