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22"/>
  </p:notesMasterIdLst>
  <p:handoutMasterIdLst>
    <p:handoutMasterId r:id="rId23"/>
  </p:handoutMasterIdLst>
  <p:sldIdLst>
    <p:sldId id="284" r:id="rId5"/>
    <p:sldId id="308" r:id="rId6"/>
    <p:sldId id="309" r:id="rId7"/>
    <p:sldId id="323" r:id="rId8"/>
    <p:sldId id="310" r:id="rId9"/>
    <p:sldId id="307" r:id="rId10"/>
    <p:sldId id="319" r:id="rId11"/>
    <p:sldId id="312" r:id="rId12"/>
    <p:sldId id="313" r:id="rId13"/>
    <p:sldId id="314" r:id="rId14"/>
    <p:sldId id="315" r:id="rId15"/>
    <p:sldId id="316" r:id="rId16"/>
    <p:sldId id="317" r:id="rId17"/>
    <p:sldId id="320" r:id="rId18"/>
    <p:sldId id="318" r:id="rId19"/>
    <p:sldId id="321" r:id="rId20"/>
    <p:sldId id="286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8"/>
            <p14:sldId id="309"/>
            <p14:sldId id="323"/>
            <p14:sldId id="310"/>
            <p14:sldId id="307"/>
            <p14:sldId id="319"/>
            <p14:sldId id="312"/>
            <p14:sldId id="313"/>
            <p14:sldId id="314"/>
            <p14:sldId id="315"/>
            <p14:sldId id="316"/>
            <p14:sldId id="317"/>
            <p14:sldId id="320"/>
            <p14:sldId id="318"/>
            <p14:sldId id="321"/>
            <p14:sldId id="286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7A5E7B-E6DA-B1FE-5EEB-A1B9AAABB5AA}" name="Tavelin Charlotte RK KOMM" initials="CT" userId="S::Charlotte.Tavelin@regionhalland.se::f2c9a9eb-d794-4fa1-a79b-65f126f96310" providerId="AD"/>
  <p188:author id="{E61B7482-64C9-242F-356D-53B5C92BBE5B}" name="Sjöholm Lena-Britt ADH HFS KANSLI" initials="SK" userId="S::lena-britt.sjoholm@regionhalland.se::cad47fb7-f58f-4ee0-8b63-a51684b46b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4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2025-07-07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2025-07-07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99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33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F9D045DA-39E2-34B2-8C21-22BCB49EE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5638573"/>
            <a:ext cx="12193200" cy="12500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733549"/>
            <a:ext cx="8642350" cy="1805293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1271230"/>
            <a:ext cx="8642350" cy="360000"/>
          </a:xfrm>
        </p:spPr>
        <p:txBody>
          <a:bodyPr/>
          <a:lstStyle>
            <a:lvl1pPr marL="0" indent="0" algn="ctr">
              <a:buNone/>
              <a:defRPr sz="17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860762" y="6008395"/>
            <a:ext cx="2470476" cy="534323"/>
          </a:xfrm>
          <a:prstGeom prst="rect">
            <a:avLst/>
          </a:prstGeom>
        </p:spPr>
      </p:pic>
      <p:pic>
        <p:nvPicPr>
          <p:cNvPr id="14" name="Bild 13">
            <a:extLst>
              <a:ext uri="{FF2B5EF4-FFF2-40B4-BE49-F238E27FC236}">
                <a16:creationId xmlns:a16="http://schemas.microsoft.com/office/drawing/2014/main" id="{A95CE98D-E74C-3561-7857-34A818A8DE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568825"/>
            <a:ext cx="10585449" cy="787356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822451" y="2746867"/>
            <a:ext cx="4547098" cy="98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>
            <a:extLst>
              <a:ext uri="{FF2B5EF4-FFF2-40B4-BE49-F238E27FC236}">
                <a16:creationId xmlns:a16="http://schemas.microsoft.com/office/drawing/2014/main" id="{D30A8F9D-AE71-9E3D-AA08-BFFA693C51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2901" y="4734000"/>
            <a:ext cx="3429099" cy="2124000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23448700-5221-CA86-3E25-08F7526DE5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-11"/>
            <a:ext cx="3204000" cy="261114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31128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2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1">
    <p:bg>
      <p:bgPr>
        <a:solidFill>
          <a:srgbClr val="E6F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602623" y="1431068"/>
            <a:ext cx="557172" cy="439873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075" y="1963376"/>
            <a:ext cx="8705852" cy="325632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867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2BEA91B2-A93D-F33D-3963-D90DB4061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6129" y="2128254"/>
            <a:ext cx="8642350" cy="1805293"/>
          </a:xfrm>
        </p:spPr>
        <p:txBody>
          <a:bodyPr/>
          <a:lstStyle/>
          <a:p>
            <a:r>
              <a:rPr lang="sv-SE" dirty="0"/>
              <a:t>Provtagning – mall 1177.se och fraser</a:t>
            </a:r>
            <a:br>
              <a:rPr lang="sv-SE" dirty="0"/>
            </a:br>
            <a:br>
              <a:rPr lang="sv-SE" dirty="0"/>
            </a:br>
            <a:r>
              <a:rPr lang="sv-SE" sz="2000" b="0" dirty="0"/>
              <a:t>- inget provtagningsunderlag från Cosmic skickas längre till patient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FCB6EB70-9580-05B2-7300-0F47874A14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Region Hallands grupp för kallelser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855980-DD41-4444-1541-97C9E2E8A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55757"/>
            <a:ext cx="10585449" cy="1296000"/>
          </a:xfrm>
        </p:spPr>
        <p:txBody>
          <a:bodyPr/>
          <a:lstStyle/>
          <a:p>
            <a:r>
              <a:rPr lang="sv-SE" dirty="0"/>
              <a:t>Standardfras 3 - för brev och 1177.se - ¤provfasta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9FF17C-22F4-735E-3571-4A3723F5B6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266510"/>
            <a:ext cx="10585450" cy="4949652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fasteprov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endParaRPr lang="sv-SE" sz="14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bokar själv en tid för provtagning och ska ta proverna XX dagar innan ditt besök.</a:t>
            </a:r>
            <a:endParaRPr lang="sv-SE" sz="14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Inför provtagning</a:t>
            </a:r>
            <a:b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får inte äta efter klockan 22:00 kvällen före du kommer till provtagningen. Du får endast dricka vatten, te eller kaffe (utan mjölk eller något annat i).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4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DF4BF-A36A-B875-8FB4-8DD04A97460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81C1A3-968A-E8B6-CFFE-1411FAD7261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D14E27-F2A5-867D-CA3D-79D08A755AC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12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040919-4C33-5AF7-E0AA-2859FD8B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020" y="0"/>
            <a:ext cx="10585449" cy="1296000"/>
          </a:xfrm>
        </p:spPr>
        <p:txBody>
          <a:bodyPr/>
          <a:lstStyle/>
          <a:p>
            <a:r>
              <a:rPr lang="sv-SE" dirty="0"/>
              <a:t>Standardfras 4 – brev och 1177.se - ¤</a:t>
            </a:r>
            <a:r>
              <a:rPr lang="sv-SE" dirty="0" err="1"/>
              <a:t>provlm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F97C1D-776A-6BFB-D6B0-B09880062C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014024"/>
            <a:ext cx="10585450" cy="4806484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inför läkemedelsanalys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Du bokar själv en tid för provtagning och ska ta proverna XX 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Provet ska tas på morgonen. Ta dina mediciner efter provtagningen.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6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6B1F49-4A8E-7219-B0A1-CDAC5C554D8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4D95F-057E-078A-D913-1090241975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F8030E-1BAE-71E5-B03F-1F2EF9F289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40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150C7-42D0-D206-AC26-B5AD115D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692858"/>
          </a:xfrm>
        </p:spPr>
        <p:txBody>
          <a:bodyPr/>
          <a:lstStyle/>
          <a:p>
            <a:r>
              <a:rPr lang="sv-SE" dirty="0"/>
              <a:t>Standardfras 5 – för brev och 1177.se - ¤</a:t>
            </a:r>
            <a:r>
              <a:rPr lang="sv-SE" dirty="0" err="1"/>
              <a:t>provklock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AD2F67-C2AE-5B81-F582-04DB5B25C1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161255"/>
            <a:ext cx="10585450" cy="4808721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klockan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XX:XX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Kom i god tid! Det är viktigt att provet utförs denna tid för att provsvaret ska blir rätt. Ta dina mediciner efter provtagningen.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. Du bokar själv en tid för provtagning och ska ta proverna XX 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33D1C1-7E67-1C4D-5E72-C9DCE1AF8A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6128CC-FE8B-6E33-B27A-4E8070FDCF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81C66A-DD8D-5FEB-7535-0D61E7A1CB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2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404E9-DC52-32AE-8BB3-44264AF9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Standardfras 6 – för brev och 1177.se - ¤</a:t>
            </a:r>
            <a:r>
              <a:rPr lang="sv-SE" dirty="0" err="1"/>
              <a:t>provexlab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53EF26-484B-46D1-1600-4CD74F045F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86780"/>
            <a:ext cx="10585450" cy="4682886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endParaRPr lang="sv-SE" sz="16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besök.</a:t>
            </a:r>
            <a:b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</a:br>
            <a:b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Provtagningen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kan endast tas måndag-onsdag (ej torsdag eller fredag) eftersom provet skickas för analys på externt laboratorium.</a:t>
            </a:r>
            <a:endParaRPr lang="sv-SE" sz="1600">
              <a:solidFill>
                <a:srgbClr val="000000"/>
              </a:solidFill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684EB8-B60E-566F-C706-33447C37C2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F08DDD-0F31-6627-8E72-D74D59BC650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30F4B3-A6EE-0161-1A62-F61AF48610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87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9F02CA-48D7-FF60-B1A4-CD6BE51FC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2C822D-F9FD-94A5-3E4B-B88A3A579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Standardfras 7- för brev och 1177.se -¤provurin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2EDB39-0BE3-2847-2DC7-64E2AB1052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29788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urinprov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</a:t>
            </a:r>
          </a:p>
          <a:p>
            <a:pPr marL="0" indent="0">
              <a:buNone/>
            </a:pP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Ta med ett provrör med urin. </a:t>
            </a:r>
            <a:r>
              <a:rPr lang="sv-SE" sz="1400">
                <a:latin typeface="Aptos Narrow" panose="020B0004020202020204" pitchFamily="34" charset="0"/>
              </a:rPr>
              <a:t>Urinen samlas först i ett oanvänt engångsglas eller liknande, om du inte kan kissa i provröret direkt. Förvara provet i kylskåp tills du åker och lämnar in det.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Falkenberg. </a:t>
            </a:r>
            <a:br>
              <a:rPr lang="sv-SE" sz="14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31A394-2737-B3CA-65F9-38199E6E511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27CBCC-D897-A622-3BC8-8C6DB73C29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AAD7B6-4D3A-A733-A9D9-0392AF8A1CD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356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4E9D05-ACF7-960B-4CEA-DD4B562B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Standardfras 8 – för brev och 1177.se -¤</a:t>
            </a:r>
            <a:r>
              <a:rPr lang="sv-SE" dirty="0" err="1"/>
              <a:t>provmurin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455872-E0E1-B4B5-8B0F-6903EF4BAF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4" y="1336367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morgonurin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Du bokar själv en tid för provtagning och ska ta proverna XX dagar innan ditt besök.</a:t>
            </a:r>
          </a:p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ett provrör med urin. Urinen ska ha stått i urinblåsan minst 4 timmar före provtagning (du ska alltså inte ha gått på toaletten på minst 4 timmar innan du kissar för provtagningen).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 </a:t>
            </a:r>
            <a:r>
              <a:rPr lang="sv-SE" sz="1400">
                <a:latin typeface="Aptos Narrow" panose="020B0004020202020204" pitchFamily="34" charset="0"/>
              </a:rPr>
              <a:t>Urinen samlas i ett oanvänt engångsglas eller liknande, om du inte kan kissa i provröret direkt. </a:t>
            </a: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Förvara provet i kylskåp tills du åker och lämnar in det. 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 .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02864-FA85-EE2D-DB04-8CEF1A1D5A5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674357-E4B8-EB4F-41B7-FBA9364693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E046E1-59F9-DE3C-CB70-9B3FFCB073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8407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32A6B-2209-95E8-9796-075235153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B84511-B620-092A-B910-5D29322D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Standardfras 9 - för brev och 1177.se - ¤</a:t>
            </a:r>
            <a:r>
              <a:rPr lang="sv-SE" dirty="0" err="1"/>
              <a:t>provavf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18020E-FDC6-547E-21BA-EC405E3E46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58019" y="1329788"/>
            <a:ext cx="10585450" cy="4827610"/>
          </a:xfrm>
        </p:spPr>
        <p:txBody>
          <a:bodyPr/>
          <a:lstStyle/>
          <a:p>
            <a:pPr marL="0" indent="0">
              <a:buNone/>
            </a:pP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 - avföringsprov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</a:p>
          <a:p>
            <a:pPr marL="0" indent="0">
              <a:buNone/>
            </a:pPr>
            <a:r>
              <a:rPr lang="sv-SE" sz="1400">
                <a:solidFill>
                  <a:srgbClr val="000000"/>
                </a:solidFill>
                <a:latin typeface="Aptos Narrow" panose="020B0004020202020204" pitchFamily="34" charset="0"/>
              </a:rPr>
              <a:t>Du behöver ta prover inför besök eller behandling. Du bokar själv en tid för provtagning och ska ta proverna XX dagar innan ditt besök.</a:t>
            </a:r>
          </a:p>
          <a:p>
            <a:pPr marL="0" indent="0">
              <a:buNone/>
            </a:pP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Ta med ett provrör med </a:t>
            </a:r>
            <a:r>
              <a:rPr lang="sv-SE" sz="1400">
                <a:latin typeface="Aptos Narrow" panose="020B0004020202020204" pitchFamily="34" charset="0"/>
              </a:rPr>
              <a:t>avföring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. Obs! Fyll </a:t>
            </a:r>
            <a:r>
              <a:rPr lang="sv-SE" sz="1400">
                <a:latin typeface="Aptos Narrow" panose="020B0004020202020204" pitchFamily="34" charset="0"/>
              </a:rPr>
              <a:t>bara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röret</a:t>
            </a:r>
            <a:r>
              <a:rPr lang="sv-SE" sz="1400">
                <a:latin typeface="Aptos Narrow" panose="020B0004020202020204" pitchFamily="34" charset="0"/>
              </a:rPr>
              <a:t> till en tredjedel, inte mer. Förvara provet i kylskåp tills du åker och lämnar in det. </a:t>
            </a:r>
            <a:r>
              <a:rPr lang="sv-SE" sz="1400" b="0" i="0" u="none" strike="noStrike">
                <a:effectLst/>
                <a:latin typeface="Aptos Narrow" panose="020B0004020202020204" pitchFamily="34" charset="0"/>
              </a:rPr>
              <a:t>Provet ska lämnas in samma dag som provet tas till vårdcentralen eller Provtagningen Hallands sjukhus Halmstad, Varberg, Kungsbacka eller Falkenberg. </a:t>
            </a:r>
            <a:br>
              <a:rPr lang="sv-SE" sz="14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4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4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 </a:t>
            </a:r>
            <a:endParaRPr lang="sv-SE" sz="140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AF52EB-B756-753F-2937-3487F02A625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845E51-8A16-4DAD-A793-94E159FF46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FDA079-B80F-DCA5-16E8-E87D80B5FF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841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160FAB-1D9B-4319-B962-BF64100A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10752138" y="7213600"/>
            <a:ext cx="1439862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721360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11976100" y="7213600"/>
            <a:ext cx="2159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5E6B6D-A682-9C44-C8AF-B3992117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30" y="45137"/>
            <a:ext cx="10585449" cy="1296000"/>
          </a:xfrm>
        </p:spPr>
        <p:txBody>
          <a:bodyPr/>
          <a:lstStyle/>
          <a:p>
            <a:r>
              <a:rPr lang="sv-SE" sz="2400"/>
              <a:t>Nuläge: </a:t>
            </a:r>
            <a:br>
              <a:rPr lang="sv-SE" sz="2400"/>
            </a:br>
            <a:r>
              <a:rPr lang="sv-SE" sz="2400"/>
              <a:t>Problem när provtagningsunderlag från Cosmic skickas till patient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FF537139-5D5F-B39B-99E0-91229FFBE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1668"/>
          <a:stretch/>
        </p:blipFill>
        <p:spPr>
          <a:xfrm>
            <a:off x="7410910" y="1444643"/>
            <a:ext cx="4781090" cy="4720220"/>
          </a:xfrm>
          <a:effectLst>
            <a:outerShdw blurRad="50800" dist="76200" dir="13500000" algn="br" rotWithShape="0">
              <a:prstClr val="black">
                <a:alpha val="35000"/>
              </a:prstClr>
            </a:outerShdw>
            <a:reflection blurRad="6350" stA="52000" endA="300" endPos="35000" dir="5400000" sy="-100000" algn="bl" rotWithShape="0"/>
          </a:effectLst>
        </p:spPr>
      </p:pic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6532B69B-9368-2677-8379-FDD504F82F1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73030" y="1137207"/>
            <a:ext cx="6669807" cy="4823726"/>
          </a:xfrm>
        </p:spPr>
        <p:txBody>
          <a:bodyPr/>
          <a:lstStyle/>
          <a:p>
            <a:r>
              <a:rPr lang="sv-SE"/>
              <a:t>Provtagningsunderlag är inte för patient utan för vården</a:t>
            </a:r>
          </a:p>
          <a:p>
            <a:r>
              <a:rPr lang="sv-SE"/>
              <a:t>Tid och plats är missvisande - patienter kommer fel</a:t>
            </a:r>
          </a:p>
          <a:p>
            <a:r>
              <a:rPr lang="sv-SE"/>
              <a:t>Ingen information om att tid måste bokas innan – patienter kommer varje dag utan bokad tid till reception och provtagning på HS. Ofta får patienten gå hem och komma en annan dag.</a:t>
            </a:r>
          </a:p>
          <a:p>
            <a:r>
              <a:rPr lang="sv-SE"/>
              <a:t>Provtagningsunderlag på papper hindrar digitala kallelse- och informationsflöden</a:t>
            </a:r>
          </a:p>
          <a:p>
            <a:r>
              <a:rPr lang="sv-SE"/>
              <a:t>50-60% av invånarna har önskat få digital information och inga papper från vården via 1177.se</a:t>
            </a:r>
          </a:p>
          <a:p>
            <a:r>
              <a:rPr lang="sv-SE"/>
              <a:t>Längre ledtider, mindre säkert flöde, kostar mer </a:t>
            </a:r>
          </a:p>
          <a:p>
            <a:r>
              <a:rPr lang="sv-SE"/>
              <a:t>Mycket administrationstid för att reception och vårdpersonal ska kunna se om provtagningen ska kosta (många steg) och informationen saknas ofta</a:t>
            </a:r>
          </a:p>
          <a:p>
            <a:r>
              <a:rPr lang="sv-SE"/>
              <a:t>Patienter kan inte anmäla och betala via mobil självincheckning när det ibland är avgift, ibland inte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73ABF1-5691-10A9-CEF6-7A85CA9BC54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7A14DC-D3EF-F911-65C3-17EEBA7244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B621F1-ECF5-A4CC-C306-DA266A6724C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68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FFEEC-2BA7-D8D5-34BE-7DC14B0B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99" y="81953"/>
            <a:ext cx="10134757" cy="1067855"/>
          </a:xfrm>
        </p:spPr>
        <p:txBody>
          <a:bodyPr/>
          <a:lstStyle/>
          <a:p>
            <a:r>
              <a:rPr lang="sv-SE" dirty="0"/>
              <a:t>Lösning som genomförs nu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64F874-47F2-8404-4C9A-FDC41A8CD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1299" y="1057747"/>
            <a:ext cx="8203222" cy="5058927"/>
          </a:xfrm>
        </p:spPr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 dirty="0"/>
              <a:t>Provtagningsunderlag i Cosmic skickas </a:t>
            </a:r>
            <a:r>
              <a:rPr lang="sv-SE" b="1" u="sng" dirty="0"/>
              <a:t>inte</a:t>
            </a:r>
            <a:r>
              <a:rPr lang="sv-SE" dirty="0"/>
              <a:t> längre till patient.</a:t>
            </a:r>
          </a:p>
          <a:p>
            <a:pPr marL="287655" indent="-287655"/>
            <a:r>
              <a:rPr lang="sv-SE" dirty="0"/>
              <a:t>Inför provtagning skickas ärende i 1177.se – centrala mallar delas ut på alla mottagningar. Mall innehåller information om bokning med mera.</a:t>
            </a:r>
            <a:endParaRPr lang="en-US" dirty="0"/>
          </a:p>
          <a:p>
            <a:pPr marL="287655" indent="-287655"/>
            <a:r>
              <a:rPr lang="sv-SE" dirty="0"/>
              <a:t>Vården fyller i </a:t>
            </a:r>
            <a:r>
              <a:rPr lang="sv-SE" b="1" dirty="0" err="1"/>
              <a:t>beställningsid</a:t>
            </a:r>
            <a:r>
              <a:rPr lang="sv-SE" b="1" dirty="0"/>
              <a:t> (RID), patientavgift och antal dagar </a:t>
            </a:r>
            <a:r>
              <a:rPr lang="sv-SE" dirty="0"/>
              <a:t>innan patienten ska ta prover.</a:t>
            </a:r>
          </a:p>
          <a:p>
            <a:pPr marL="287655" indent="-287655"/>
            <a:r>
              <a:rPr lang="sv-SE" dirty="0"/>
              <a:t>Om vårdcentralen har </a:t>
            </a:r>
            <a:r>
              <a:rPr lang="sv-SE" dirty="0" err="1"/>
              <a:t>drop</a:t>
            </a:r>
            <a:r>
              <a:rPr lang="sv-SE" dirty="0"/>
              <a:t>-in så tas texten om bokning bort och text om öppettider skrivs in.</a:t>
            </a:r>
          </a:p>
          <a:p>
            <a:pPr marL="287655" indent="-287655"/>
            <a:r>
              <a:rPr lang="sv-SE" dirty="0">
                <a:cs typeface="Arial"/>
              </a:rPr>
              <a:t>Om patient inte öppnat sitt ärende går det automatiskt ut en påminnelse om att det finns meddelande som inte är läst.</a:t>
            </a:r>
          </a:p>
          <a:p>
            <a:pPr marL="287655" indent="-287655"/>
            <a:r>
              <a:rPr lang="sv-SE" dirty="0"/>
              <a:t>Vården kan enkelt följa upp inne i personalverktyget 1177.se och se om patienten öppnat meddelandet eller inte. Mottagningen som beställt provtagningen följer upp så patienten öppnat sitt meddelande. </a:t>
            </a:r>
          </a:p>
          <a:p>
            <a:pPr marL="287655" indent="-287655"/>
            <a:r>
              <a:rPr lang="sv-SE" dirty="0"/>
              <a:t>Säkert flöde och kommer till rätt person i rätt tid och där hen är.</a:t>
            </a:r>
            <a:endParaRPr lang="sv-SE" dirty="0">
              <a:cs typeface="Arial"/>
            </a:endParaRPr>
          </a:p>
          <a:p>
            <a:pPr marL="287655" indent="-287655"/>
            <a:r>
              <a:rPr lang="sv-SE" dirty="0"/>
              <a:t>Uppföljning av förändringen i höst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287655" indent="-287655"/>
            <a:endParaRPr lang="sv-SE" dirty="0">
              <a:cs typeface="Arial" panose="020B0604020202020204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5885EE-B888-6A00-5AF4-3DB8EC548D7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6897C1-5BB8-C693-18BB-18AF88F9D55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AB631D-9508-5CB8-2C47-C3BDFC95B27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6EE57AA-F6EB-4B17-D562-C79FE7D75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080" y="411305"/>
            <a:ext cx="2869564" cy="5631589"/>
          </a:xfrm>
          <a:prstGeom prst="rect">
            <a:avLst/>
          </a:prstGeom>
          <a:effectLst>
            <a:outerShdw blurRad="88900" dist="127000" dir="144000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06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91BE8-F59C-815B-E616-7DFFF2D8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Brev via post – brevmall med standardfras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D0F89-23D0-7891-BD0E-E1CD53E84F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Brev skickas när patienten får hemskickat provrör och dunkar. </a:t>
            </a:r>
          </a:p>
          <a:p>
            <a:r>
              <a:rPr lang="sv-SE" dirty="0"/>
              <a:t>Barn 13-17 år ska få både digitalt och brev via post om inte annat överenskommits. </a:t>
            </a:r>
          </a:p>
          <a:p>
            <a:r>
              <a:rPr lang="sv-SE" dirty="0"/>
              <a:t>Brev skapas med standardfraser som läggs in på alla mottagningar – motsvarar innehåll i 1177-mallen. </a:t>
            </a:r>
          </a:p>
          <a:p>
            <a:r>
              <a:rPr lang="sv-SE" dirty="0"/>
              <a:t>Vården fyller i </a:t>
            </a:r>
            <a:r>
              <a:rPr lang="sv-SE" b="1" dirty="0" err="1"/>
              <a:t>beställningsid</a:t>
            </a:r>
            <a:r>
              <a:rPr lang="sv-SE" b="1" dirty="0"/>
              <a:t> (RID), patientavgift och antal dagar </a:t>
            </a:r>
            <a:r>
              <a:rPr lang="sv-SE" dirty="0"/>
              <a:t>innan patienten ska ta prover.</a:t>
            </a:r>
          </a:p>
          <a:p>
            <a:r>
              <a:rPr lang="sv-SE" dirty="0"/>
              <a:t>Cirka 9 standardfraser som täcker de vanligaste behov och kan kompletteras om något saknas. Samma finns i mallarna i 1177.se</a:t>
            </a:r>
          </a:p>
          <a:p>
            <a:r>
              <a:rPr lang="sv-SE" dirty="0">
                <a:cs typeface="Arial"/>
              </a:rPr>
              <a:t>Om mottagningen följer upp vilka som öppnar sina ärende i 1177.se varje vardag kan välja att skicka digitalt till alla som har konto i 177.se och avisering inställd (syns tydligt i 1177 personalverktyg).</a:t>
            </a:r>
          </a:p>
          <a:p>
            <a:r>
              <a:rPr lang="sv-SE" dirty="0">
                <a:cs typeface="Arial"/>
              </a:rPr>
              <a:t>Alternativt skickas digitalt till alla som tagit ställning och endast vill ha digital information (se patientkortet) – cirka 60% vill endast ha digital information, inte papper.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FE842E-7CE8-21C9-2201-ACA8729C3C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3E9104-BB14-86BA-C019-8053B34EDA1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BC2F37-177B-9679-2883-7FCCDD0DEF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90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4BBBEF-9BD3-6B37-B2FA-2457CA7F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Kompletterande tillägg i 1177-mall och fraser i höst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524E97-3717-EF40-5168-2AD2C19D50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520563"/>
            <a:ext cx="10585450" cy="4535488"/>
          </a:xfrm>
        </p:spPr>
        <p:txBody>
          <a:bodyPr/>
          <a:lstStyle/>
          <a:p>
            <a:r>
              <a:rPr lang="sv-SE" dirty="0"/>
              <a:t>Beställningar av kompletterande information, till 1177-mall och till standardfraser för brev, kommer kunna beställas efter sommaren</a:t>
            </a:r>
          </a:p>
          <a:p>
            <a:r>
              <a:rPr lang="sv-SE" dirty="0"/>
              <a:t>Under tiden, om nödvändigt, kompletterar den som skickar ärendet i 1177.se eller brevet själv om det saknas avgörande instruktion inför provtagning eller bokning.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5E677E-4986-A358-CC38-688B53F48D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779B8E-887A-1892-D920-D8A5C89B0C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45F1B1-49F1-F23F-2799-27C6900D968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271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8B8799-46A5-B78E-5B48-18143518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Patient </a:t>
            </a:r>
            <a:r>
              <a:rPr lang="en-US" err="1">
                <a:cs typeface="Arial"/>
              </a:rPr>
              <a:t>kommer</a:t>
            </a:r>
            <a:r>
              <a:rPr lang="en-US">
                <a:cs typeface="Arial"/>
              </a:rPr>
              <a:t> till </a:t>
            </a:r>
            <a:r>
              <a:rPr lang="en-US" err="1">
                <a:cs typeface="Arial"/>
              </a:rPr>
              <a:t>provtagningen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1BC028-C18F-744A-CBD5-2845B2FA78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529426"/>
            <a:ext cx="7621994" cy="4535488"/>
          </a:xfrm>
        </p:spPr>
        <p:txBody>
          <a:bodyPr/>
          <a:lstStyle/>
          <a:p>
            <a:r>
              <a:rPr lang="sv-SE" dirty="0"/>
              <a:t>Patient som kommer till mottagningen kan om nödvändigt logga in på sin mobiltelefon i 1177.se och visa beställningsnummer och besöksavgift – se bild.</a:t>
            </a:r>
          </a:p>
          <a:p>
            <a:r>
              <a:rPr lang="sv-SE" dirty="0"/>
              <a:t>Så långt möjligt bör det inte behövas utan det är bara om det råder osäkerhet vilken provtagning det gäller eller kostnad (för de patienter som har många beställningar).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854460-A50B-046B-5E48-987AB972D49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4EFBF1-6826-4798-2D96-35ABE739F5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6AA7D4-5907-D9C7-A8BD-653E3C471C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C5CD3F6-E18B-3520-C9BE-430834F40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169" y="333375"/>
            <a:ext cx="2869564" cy="5631589"/>
          </a:xfrm>
          <a:prstGeom prst="rect">
            <a:avLst/>
          </a:prstGeom>
          <a:effectLst>
            <a:outerShdw blurRad="88900" dist="127000" dir="144000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998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1D75E-EA44-D683-1277-5EE8BF0F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Mallar 1177.se och fraser i Cosmic för brevmall </a:t>
            </a:r>
            <a:br>
              <a:rPr lang="sv-SE" dirty="0"/>
            </a:br>
            <a:r>
              <a:rPr lang="sv-SE" dirty="0"/>
              <a:t>– samma innehåll och delas ut på alla mottagningar </a:t>
            </a:r>
          </a:p>
        </p:txBody>
      </p:sp>
    </p:spTree>
    <p:extLst>
      <p:ext uri="{BB962C8B-B14F-4D97-AF65-F5344CB8AC3E}">
        <p14:creationId xmlns:p14="http://schemas.microsoft.com/office/powerpoint/2010/main" val="614660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7A35BD-2BDC-AFDB-9FF7-D1370AF6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963522"/>
          </a:xfrm>
        </p:spPr>
        <p:txBody>
          <a:bodyPr/>
          <a:lstStyle/>
          <a:p>
            <a:r>
              <a:rPr lang="sv-SE" dirty="0"/>
              <a:t>Standardfras 1 för brev och 1177.se - ¤prov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2A10C8-82F6-C83C-818B-AB41750991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625" y="1296897"/>
            <a:ext cx="10585450" cy="4535488"/>
          </a:xfrm>
        </p:spPr>
        <p:txBody>
          <a:bodyPr/>
          <a:lstStyle/>
          <a:p>
            <a:pPr marL="0" indent="0">
              <a:buNone/>
            </a:pP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 err="1"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: </a:t>
            </a:r>
            <a:r>
              <a:rPr lang="sv-SE" sz="1600" b="0" i="0" u="none" strike="noStrike" err="1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</a:t>
            </a:r>
            <a:r>
              <a:rPr lang="sv-SE" sz="16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 kronor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600">
                <a:solidFill>
                  <a:srgbClr val="000000"/>
                </a:solidFill>
                <a:latin typeface="Aptos Narrow" panose="020B0004020202020204" pitchFamily="34" charset="0"/>
              </a:rPr>
              <a:t>eller behandling.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Du bokar själv en tid för provtagning och ska ta proverna </a:t>
            </a:r>
            <a:r>
              <a:rPr lang="sv-SE" sz="1600" b="0" i="0" u="none" strike="noStrike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XX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dagar innan ditt besök.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någon av följande mottagningar: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Halmstad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Varberg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Hallands sjukhus Kungsbacka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Provtagningen Falkenberg 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- eller din vårdcentral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Om du inte kan logga in på 1177.se kan du ringa till provtagningen (010-476 19 77) eller din vårdcentral.</a:t>
            </a: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600" b="0" i="0" u="none" strike="noStrike" err="1"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600" b="0" i="0" u="none" strike="noStrike">
                <a:effectLst/>
                <a:latin typeface="Aptos Narrow" panose="020B0004020202020204" pitchFamily="34" charset="0"/>
              </a:rPr>
              <a:t> </a:t>
            </a:r>
            <a:r>
              <a:rPr lang="sv-SE" sz="16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om personalen ber om det.</a:t>
            </a:r>
            <a:r>
              <a:rPr lang="sv-SE" sz="1600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1E6453-969E-ECFF-DF8C-6B9039AA17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6F051D-1E03-A024-1412-8BD32C6785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DE57DD-FCD6-41F0-AC37-3AC614BDF7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46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578B0B-A3E9-C17D-F8FE-E7D95B23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Standardfras 2 - för brev och 1177.se - ¤</a:t>
            </a:r>
            <a:r>
              <a:rPr lang="sv-SE" dirty="0" err="1"/>
              <a:t>provhs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C84755-DC32-42D1-3A07-89B097097D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Boka tid för provtagning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Provtagningen kan endast ske på Provtagningen Hallands sjukhus XXXXXXX.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: </a:t>
            </a: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xxxxxx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Besöksavgift: x kronor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behöver ta prover inför besök </a:t>
            </a:r>
            <a:r>
              <a:rPr lang="sv-SE" sz="1800">
                <a:solidFill>
                  <a:srgbClr val="000000"/>
                </a:solidFill>
                <a:latin typeface="Aptos Narrow" panose="020B0004020202020204" pitchFamily="34" charset="0"/>
              </a:rPr>
              <a:t>eller behandling. 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Du bokar själv en tid för provtagning och ska ta proverna XX dagar innan ditt besök.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Logga in på 1177.se och boka tid på Provtagningen Hallands sjukhus. Om du inte kan logga in på 1177.se kan du ringa till provtagningen på 010-476 19 77, telefontid 6:00-10:00.</a:t>
            </a: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b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Ta med giltig fotolegitimation och detta brev till provtagningen. Du kan behöva visa </a:t>
            </a:r>
            <a:r>
              <a:rPr lang="sv-SE" sz="1800" b="0" i="0" u="none" strike="noStrike" err="1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beställningsid</a:t>
            </a:r>
            <a:r>
              <a:rPr lang="sv-SE" sz="1800" b="0" i="0" u="none" strike="noStrike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 om personalen ber om det.</a:t>
            </a:r>
            <a:r>
              <a:rPr lang="sv-SE"/>
              <a:t>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158F10-6F2A-C396-BF5A-AF2B03F6C6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30D81E-1B2F-3EAD-CD6C-E2522024731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2274A8-2335-3041-51A1-637588A587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986474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ön.potx" id="{CA186501-11FC-4073-B830-B309DF42FE8F}" vid="{D160A891-13F6-4B79-AFCB-4C062F061A25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902d46-9949-40d8-8cf1-c34b0a2d9fe5">
      <Terms xmlns="http://schemas.microsoft.com/office/infopath/2007/PartnerControls"/>
    </lcf76f155ced4ddcb4097134ff3c332f>
    <TaxCatchAll xmlns="d214d101-d339-46fb-937a-fb08218d1e6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006E614E787346A5D4DF4BB9D1499E" ma:contentTypeVersion="14" ma:contentTypeDescription="Skapa ett nytt dokument." ma:contentTypeScope="" ma:versionID="47fa3f4c5065b06c7db721f1b5fa2aa0">
  <xsd:schema xmlns:xsd="http://www.w3.org/2001/XMLSchema" xmlns:xs="http://www.w3.org/2001/XMLSchema" xmlns:p="http://schemas.microsoft.com/office/2006/metadata/properties" xmlns:ns2="b7902d46-9949-40d8-8cf1-c34b0a2d9fe5" xmlns:ns3="d214d101-d339-46fb-937a-fb08218d1e6c" targetNamespace="http://schemas.microsoft.com/office/2006/metadata/properties" ma:root="true" ma:fieldsID="5a8b3429a8bd940707b7ca8875a25e11" ns2:_="" ns3:_="">
    <xsd:import namespace="b7902d46-9949-40d8-8cf1-c34b0a2d9fe5"/>
    <xsd:import namespace="d214d101-d339-46fb-937a-fb08218d1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902d46-9949-40d8-8cf1-c34b0a2d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e2b25a3c-5420-47fb-901f-1f2eddde8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4d101-d339-46fb-937a-fb08218d1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b7f0df5-bf97-48f0-bb39-6f1e58b4956c}" ma:internalName="TaxCatchAll" ma:showField="CatchAllData" ma:web="d214d101-d339-46fb-937a-fb08218d1e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14793-909B-4EF2-AF2D-D496FAEF4C4D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7902d46-9949-40d8-8cf1-c34b0a2d9fe5"/>
    <ds:schemaRef ds:uri="d214d101-d339-46fb-937a-fb08218d1e6c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934F42-1AF2-4439-8CD6-A1134600B3F2}">
  <ds:schemaRefs>
    <ds:schemaRef ds:uri="b7902d46-9949-40d8-8cf1-c34b0a2d9fe5"/>
    <ds:schemaRef ds:uri="d214d101-d339-46fb-937a-fb08218d1e6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34810F0-667A-4FF4-BC8A-F4D3F26059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Halland_grön_version2</Template>
  <TotalTime>52</TotalTime>
  <Words>2331</Words>
  <Application>Microsoft Office PowerPoint</Application>
  <PresentationFormat>Bredbild</PresentationFormat>
  <Paragraphs>114</Paragraphs>
  <Slides>17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Aptos Narrow</vt:lpstr>
      <vt:lpstr>Arial</vt:lpstr>
      <vt:lpstr>Region Halland - grön</vt:lpstr>
      <vt:lpstr>Provtagning – mall 1177.se och fraser  - inget provtagningsunderlag från Cosmic skickas längre till patient</vt:lpstr>
      <vt:lpstr>Nuläge:  Problem när provtagningsunderlag från Cosmic skickas till patient</vt:lpstr>
      <vt:lpstr>Lösning som genomförs nu</vt:lpstr>
      <vt:lpstr>Brev via post – brevmall med standardfras</vt:lpstr>
      <vt:lpstr>Kompletterande tillägg i 1177-mall och fraser i höst</vt:lpstr>
      <vt:lpstr>Patient kommer till provtagningen</vt:lpstr>
      <vt:lpstr>Mallar 1177.se och fraser i Cosmic för brevmall  – samma innehåll och delas ut på alla mottagningar </vt:lpstr>
      <vt:lpstr>Standardfras 1 för brev och 1177.se - ¤prov</vt:lpstr>
      <vt:lpstr>Standardfras 2 - för brev och 1177.se - ¤provhs</vt:lpstr>
      <vt:lpstr>Standardfras 3 - för brev och 1177.se - ¤provfasta</vt:lpstr>
      <vt:lpstr>Standardfras 4 – brev och 1177.se - ¤provlm</vt:lpstr>
      <vt:lpstr>Standardfras 5 – för brev och 1177.se - ¤provklock</vt:lpstr>
      <vt:lpstr>Standardfras 6 – för brev och 1177.se - ¤provexlab</vt:lpstr>
      <vt:lpstr>Standardfras 7- för brev och 1177.se -¤provurin</vt:lpstr>
      <vt:lpstr>Standardfras 8 – för brev och 1177.se -¤provmurin</vt:lpstr>
      <vt:lpstr>Standardfras 9 - för brev och 1177.se - ¤provavf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Tavelin Charlotte RK</dc:creator>
  <cp:keywords>class='Open'</cp:keywords>
  <cp:lastModifiedBy>Tavelin Charlotte RK KOMM</cp:lastModifiedBy>
  <cp:revision>4</cp:revision>
  <dcterms:created xsi:type="dcterms:W3CDTF">2025-05-14T09:43:47Z</dcterms:created>
  <dcterms:modified xsi:type="dcterms:W3CDTF">2025-07-07T12:03:58Z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0x0101007A006E614E787346A5D4DF4BB9D1499E</vt:lpwstr>
  </property>
  <property fmtid="{D5CDD505-2E9C-101B-9397-08002B2CF9AE}" pid="3" name="Order">
    <vt:r8>292000</vt:r8>
  </property>
  <property fmtid="{D5CDD505-2E9C-101B-9397-08002B2CF9AE}" pid="4" name="MediaServiceImageTags">
    <vt:lpwstr/>
  </property>
</Properties>
</file>