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5"/>
  </p:sldMasterIdLst>
  <p:notesMasterIdLst>
    <p:notesMasterId r:id="rId21"/>
  </p:notesMasterIdLst>
  <p:handoutMasterIdLst>
    <p:handoutMasterId r:id="rId22"/>
  </p:handoutMasterIdLst>
  <p:sldIdLst>
    <p:sldId id="284" r:id="rId6"/>
    <p:sldId id="309" r:id="rId7"/>
    <p:sldId id="320" r:id="rId8"/>
    <p:sldId id="317" r:id="rId9"/>
    <p:sldId id="285" r:id="rId10"/>
    <p:sldId id="308" r:id="rId11"/>
    <p:sldId id="318" r:id="rId12"/>
    <p:sldId id="321" r:id="rId13"/>
    <p:sldId id="322" r:id="rId14"/>
    <p:sldId id="315" r:id="rId15"/>
    <p:sldId id="313" r:id="rId16"/>
    <p:sldId id="314" r:id="rId17"/>
    <p:sldId id="311" r:id="rId18"/>
    <p:sldId id="312" r:id="rId19"/>
    <p:sldId id="286"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ktioner" id="{0332FA32-E790-4CD3-86B6-B248B4EADE8B}">
          <p14:sldIdLst/>
        </p14:section>
        <p14:section name="Presentation" id="{3A8E3980-A42D-493A-9520-B376ACD18F40}">
          <p14:sldIdLst>
            <p14:sldId id="284"/>
            <p14:sldId id="309"/>
            <p14:sldId id="320"/>
            <p14:sldId id="317"/>
            <p14:sldId id="285"/>
            <p14:sldId id="308"/>
            <p14:sldId id="318"/>
            <p14:sldId id="321"/>
            <p14:sldId id="322"/>
            <p14:sldId id="315"/>
            <p14:sldId id="313"/>
            <p14:sldId id="314"/>
            <p14:sldId id="311"/>
            <p14:sldId id="312"/>
            <p14:sldId id="286"/>
          </p14:sldIdLst>
        </p14:section>
        <p14:section name="Exempelsidor" id="{4A760F55-63D0-441C-9AC0-AA6EC905C8DE}">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93" autoAdjust="0"/>
    <p:restoredTop sz="94660"/>
  </p:normalViewPr>
  <p:slideViewPr>
    <p:cSldViewPr snapToGrid="0">
      <p:cViewPr varScale="1">
        <p:scale>
          <a:sx n="151" d="100"/>
          <a:sy n="151" d="100"/>
        </p:scale>
        <p:origin x="3432" y="15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96ED4D-9974-4266-9636-7DF9434CB37C}" type="datetimeFigureOut">
              <a:rPr lang="sv-SE" smtClean="0"/>
              <a:t>2026-01-21</a:t>
            </a:fld>
            <a:endParaRPr lang="sv-SE"/>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75A873-DB4E-4F59-A8B1-757F0F4852CB}" type="slidenum">
              <a:rPr lang="sv-SE" smtClean="0"/>
              <a:t>‹#›</a:t>
            </a:fld>
            <a:endParaRPr lang="sv-SE"/>
          </a:p>
        </p:txBody>
      </p:sp>
    </p:spTree>
    <p:extLst>
      <p:ext uri="{BB962C8B-B14F-4D97-AF65-F5344CB8AC3E}">
        <p14:creationId xmlns:p14="http://schemas.microsoft.com/office/powerpoint/2010/main" val="4016867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592141-416E-49B0-82D1-A68B9C506992}" type="datetimeFigureOut">
              <a:rPr lang="sv-SE" smtClean="0"/>
              <a:t>2026-01-21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863A3-F6DA-432C-A68C-0B1EB56ED58E}" type="slidenum">
              <a:rPr lang="sv-SE" smtClean="0"/>
              <a:t>‹#›</a:t>
            </a:fld>
            <a:endParaRPr lang="sv-SE"/>
          </a:p>
        </p:txBody>
      </p:sp>
    </p:spTree>
    <p:extLst>
      <p:ext uri="{BB962C8B-B14F-4D97-AF65-F5344CB8AC3E}">
        <p14:creationId xmlns:p14="http://schemas.microsoft.com/office/powerpoint/2010/main" val="506493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D0B863A3-F6DA-432C-A68C-0B1EB56ED58E}" type="slidenum">
              <a:rPr lang="sv-SE" smtClean="0"/>
              <a:t>1</a:t>
            </a:fld>
            <a:endParaRPr lang="sv-SE"/>
          </a:p>
        </p:txBody>
      </p:sp>
    </p:spTree>
    <p:extLst>
      <p:ext uri="{BB962C8B-B14F-4D97-AF65-F5344CB8AC3E}">
        <p14:creationId xmlns:p14="http://schemas.microsoft.com/office/powerpoint/2010/main" val="1322997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D0B863A3-F6DA-432C-A68C-0B1EB56ED58E}" type="slidenum">
              <a:rPr lang="sv-SE" smtClean="0"/>
              <a:t>5</a:t>
            </a:fld>
            <a:endParaRPr lang="sv-SE"/>
          </a:p>
        </p:txBody>
      </p:sp>
    </p:spTree>
    <p:extLst>
      <p:ext uri="{BB962C8B-B14F-4D97-AF65-F5344CB8AC3E}">
        <p14:creationId xmlns:p14="http://schemas.microsoft.com/office/powerpoint/2010/main" val="1872411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D0B863A3-F6DA-432C-A68C-0B1EB56ED58E}" type="slidenum">
              <a:rPr lang="sv-SE" smtClean="0"/>
              <a:t>15</a:t>
            </a:fld>
            <a:endParaRPr lang="sv-SE"/>
          </a:p>
        </p:txBody>
      </p:sp>
    </p:spTree>
    <p:extLst>
      <p:ext uri="{BB962C8B-B14F-4D97-AF65-F5344CB8AC3E}">
        <p14:creationId xmlns:p14="http://schemas.microsoft.com/office/powerpoint/2010/main" val="14843300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bg1"/>
        </a:solidFill>
        <a:effectLst/>
      </p:bgPr>
    </p:bg>
    <p:spTree>
      <p:nvGrpSpPr>
        <p:cNvPr id="1" name=""/>
        <p:cNvGrpSpPr/>
        <p:nvPr/>
      </p:nvGrpSpPr>
      <p:grpSpPr>
        <a:xfrm>
          <a:off x="0" y="0"/>
          <a:ext cx="0" cy="0"/>
          <a:chOff x="0" y="0"/>
          <a:chExt cx="0" cy="0"/>
        </a:xfrm>
      </p:grpSpPr>
      <p:pic>
        <p:nvPicPr>
          <p:cNvPr id="23" name="Bild 22">
            <a:extLst>
              <a:ext uri="{FF2B5EF4-FFF2-40B4-BE49-F238E27FC236}">
                <a16:creationId xmlns:a16="http://schemas.microsoft.com/office/drawing/2014/main" id="{771C690E-D078-8994-21AD-079398123E4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5810250"/>
          </a:xfrm>
          <a:prstGeom prst="rect">
            <a:avLst/>
          </a:prstGeom>
        </p:spPr>
      </p:pic>
      <p:sp>
        <p:nvSpPr>
          <p:cNvPr id="2" name="Rubrik 1"/>
          <p:cNvSpPr>
            <a:spLocks noGrp="1"/>
          </p:cNvSpPr>
          <p:nvPr>
            <p:ph type="ctrTitle"/>
          </p:nvPr>
        </p:nvSpPr>
        <p:spPr bwMode="white">
          <a:xfrm>
            <a:off x="1774825" y="1414236"/>
            <a:ext cx="8642350" cy="2141764"/>
          </a:xfrm>
        </p:spPr>
        <p:txBody>
          <a:bodyPr anchor="t" anchorCtr="0"/>
          <a:lstStyle>
            <a:lvl1pPr algn="ctr">
              <a:lnSpc>
                <a:spcPct val="100000"/>
              </a:lnSpc>
              <a:defRPr sz="3800">
                <a:solidFill>
                  <a:schemeClr val="tx1"/>
                </a:solidFill>
              </a:defRPr>
            </a:lvl1pPr>
          </a:lstStyle>
          <a:p>
            <a:r>
              <a:rPr lang="sv-SE"/>
              <a:t>Klicka här för att ändra mall för rubrikformat</a:t>
            </a:r>
          </a:p>
        </p:txBody>
      </p:sp>
      <p:sp>
        <p:nvSpPr>
          <p:cNvPr id="3" name="Underrubrik 2"/>
          <p:cNvSpPr>
            <a:spLocks noGrp="1"/>
          </p:cNvSpPr>
          <p:nvPr>
            <p:ph type="subTitle" idx="1" hasCustomPrompt="1"/>
          </p:nvPr>
        </p:nvSpPr>
        <p:spPr bwMode="white">
          <a:xfrm>
            <a:off x="1774825" y="821289"/>
            <a:ext cx="8642350" cy="360000"/>
          </a:xfrm>
        </p:spPr>
        <p:txBody>
          <a:bodyPr anchor="b" anchorCtr="0"/>
          <a:lstStyle>
            <a:lvl1pPr marL="0" indent="0" algn="ctr">
              <a:buNone/>
              <a:defRPr sz="1800" b="1" cap="none"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Budskap/Verksamhet/Projekt</a:t>
            </a:r>
          </a:p>
        </p:txBody>
      </p:sp>
      <p:pic>
        <p:nvPicPr>
          <p:cNvPr id="8" name="Bild 7">
            <a:extLst>
              <a:ext uri="{FF2B5EF4-FFF2-40B4-BE49-F238E27FC236}">
                <a16:creationId xmlns:a16="http://schemas.microsoft.com/office/drawing/2014/main" id="{60E802F6-2F72-D1F5-4882-6A06749A33C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0"/>
            <a:ext cx="12192000" cy="6858000"/>
          </a:xfrm>
          <a:prstGeom prst="rect">
            <a:avLst/>
          </a:prstGeom>
        </p:spPr>
      </p:pic>
      <p:pic>
        <p:nvPicPr>
          <p:cNvPr id="30" name="Bild 29">
            <a:extLst>
              <a:ext uri="{FF2B5EF4-FFF2-40B4-BE49-F238E27FC236}">
                <a16:creationId xmlns:a16="http://schemas.microsoft.com/office/drawing/2014/main" id="{B982116D-3CEA-DFC0-ABDE-11694F2EB22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4512000" y="5713224"/>
            <a:ext cx="3168000" cy="682792"/>
          </a:xfrm>
          <a:prstGeom prst="rect">
            <a:avLst/>
          </a:prstGeom>
        </p:spPr>
      </p:pic>
    </p:spTree>
    <p:extLst>
      <p:ext uri="{BB962C8B-B14F-4D97-AF65-F5344CB8AC3E}">
        <p14:creationId xmlns:p14="http://schemas.microsoft.com/office/powerpoint/2010/main" val="317100123"/>
      </p:ext>
    </p:extLst>
  </p:cSld>
  <p:clrMapOvr>
    <a:masterClrMapping/>
  </p:clrMapOvr>
  <p:extLst>
    <p:ext uri="{DCECCB84-F9BA-43D5-87BE-67443E8EF086}">
      <p15:sldGuideLst xmlns:p15="http://schemas.microsoft.com/office/powerpoint/2012/main">
        <p15:guide id="1" pos="1118" userDrawn="1">
          <p15:clr>
            <a:srgbClr val="F26B43"/>
          </p15:clr>
        </p15:guide>
        <p15:guide id="2" pos="6584" userDrawn="1">
          <p15:clr>
            <a:srgbClr val="F26B43"/>
          </p15:clr>
        </p15:guide>
        <p15:guide id="4" orient="horz" pos="71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itatbild 1">
    <p:bg>
      <p:bgPr>
        <a:solidFill>
          <a:schemeClr val="accent4"/>
        </a:solidFill>
        <a:effectLst/>
      </p:bgPr>
    </p:bg>
    <p:spTree>
      <p:nvGrpSpPr>
        <p:cNvPr id="1" name=""/>
        <p:cNvGrpSpPr/>
        <p:nvPr/>
      </p:nvGrpSpPr>
      <p:grpSpPr>
        <a:xfrm>
          <a:off x="0" y="0"/>
          <a:ext cx="0" cy="0"/>
          <a:chOff x="0" y="0"/>
          <a:chExt cx="0" cy="0"/>
        </a:xfrm>
      </p:grpSpPr>
      <p:pic>
        <p:nvPicPr>
          <p:cNvPr id="8" name="Bild 7">
            <a:extLst>
              <a:ext uri="{FF2B5EF4-FFF2-40B4-BE49-F238E27FC236}">
                <a16:creationId xmlns:a16="http://schemas.microsoft.com/office/drawing/2014/main" id="{56D6488E-11D2-4048-BA5E-66E3F5B0F87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black">
          <a:xfrm>
            <a:off x="1203325" y="1196835"/>
            <a:ext cx="918000" cy="724736"/>
          </a:xfrm>
          <a:prstGeom prst="rect">
            <a:avLst/>
          </a:prstGeom>
        </p:spPr>
      </p:pic>
      <p:sp>
        <p:nvSpPr>
          <p:cNvPr id="10" name="Platshållare för text 9">
            <a:extLst>
              <a:ext uri="{FF2B5EF4-FFF2-40B4-BE49-F238E27FC236}">
                <a16:creationId xmlns:a16="http://schemas.microsoft.com/office/drawing/2014/main" id="{6C15D5CF-9B07-4D02-8766-EE7CA6459B89}"/>
              </a:ext>
            </a:extLst>
          </p:cNvPr>
          <p:cNvSpPr>
            <a:spLocks noGrp="1"/>
          </p:cNvSpPr>
          <p:nvPr>
            <p:ph type="body" sz="quarter" idx="13"/>
          </p:nvPr>
        </p:nvSpPr>
        <p:spPr>
          <a:xfrm>
            <a:off x="1308100" y="2088924"/>
            <a:ext cx="8705852" cy="3256324"/>
          </a:xfrm>
        </p:spPr>
        <p:txBody>
          <a:bodyPr/>
          <a:lstStyle>
            <a:lvl1pPr marL="0" indent="0">
              <a:spcBef>
                <a:spcPts val="0"/>
              </a:spcBef>
              <a:buNone/>
              <a:defRPr sz="3600">
                <a:solidFill>
                  <a:schemeClr val="tx1"/>
                </a:solidFill>
              </a:defRPr>
            </a:lvl1pPr>
          </a:lstStyle>
          <a:p>
            <a:pPr lvl="0"/>
            <a:r>
              <a:rPr lang="sv-SE"/>
              <a:t>Klicka här för att ändra format på bakgrundstexten</a:t>
            </a:r>
          </a:p>
        </p:txBody>
      </p:sp>
    </p:spTree>
    <p:extLst>
      <p:ext uri="{BB962C8B-B14F-4D97-AF65-F5344CB8AC3E}">
        <p14:creationId xmlns:p14="http://schemas.microsoft.com/office/powerpoint/2010/main" val="3826323791"/>
      </p:ext>
    </p:extLst>
  </p:cSld>
  <p:clrMapOvr>
    <a:masterClrMapping/>
  </p:clrMapOvr>
  <p:extLst>
    <p:ext uri="{DCECCB84-F9BA-43D5-87BE-67443E8EF086}">
      <p15:sldGuideLst xmlns:p15="http://schemas.microsoft.com/office/powerpoint/2012/main">
        <p15:guide id="1" pos="824" userDrawn="1">
          <p15:clr>
            <a:srgbClr val="F26B43"/>
          </p15:clr>
        </p15:guide>
        <p15:guide id="2" pos="6856" userDrawn="1">
          <p15:clr>
            <a:srgbClr val="F26B43"/>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tor text">
    <p:bg>
      <p:bgPr>
        <a:solidFill>
          <a:schemeClr val="accent1"/>
        </a:solidFill>
        <a:effectLst/>
      </p:bgPr>
    </p:bg>
    <p:spTree>
      <p:nvGrpSpPr>
        <p:cNvPr id="1" name=""/>
        <p:cNvGrpSpPr/>
        <p:nvPr/>
      </p:nvGrpSpPr>
      <p:grpSpPr>
        <a:xfrm>
          <a:off x="0" y="0"/>
          <a:ext cx="0" cy="0"/>
          <a:chOff x="0" y="0"/>
          <a:chExt cx="0" cy="0"/>
        </a:xfrm>
      </p:grpSpPr>
      <p:sp>
        <p:nvSpPr>
          <p:cNvPr id="10" name="Platshållare för text 9">
            <a:extLst>
              <a:ext uri="{FF2B5EF4-FFF2-40B4-BE49-F238E27FC236}">
                <a16:creationId xmlns:a16="http://schemas.microsoft.com/office/drawing/2014/main" id="{6C15D5CF-9B07-4D02-8766-EE7CA6459B89}"/>
              </a:ext>
            </a:extLst>
          </p:cNvPr>
          <p:cNvSpPr>
            <a:spLocks noGrp="1"/>
          </p:cNvSpPr>
          <p:nvPr>
            <p:ph type="body" sz="quarter" idx="13"/>
          </p:nvPr>
        </p:nvSpPr>
        <p:spPr>
          <a:xfrm>
            <a:off x="1241424" y="2031774"/>
            <a:ext cx="9064625" cy="3256324"/>
          </a:xfrm>
        </p:spPr>
        <p:txBody>
          <a:bodyPr/>
          <a:lstStyle>
            <a:lvl1pPr marL="0" indent="0">
              <a:spcBef>
                <a:spcPts val="0"/>
              </a:spcBef>
              <a:buNone/>
              <a:defRPr sz="4500" b="1">
                <a:solidFill>
                  <a:schemeClr val="tx1"/>
                </a:solidFill>
              </a:defRPr>
            </a:lvl1pPr>
          </a:lstStyle>
          <a:p>
            <a:pPr lvl="0"/>
            <a:r>
              <a:rPr lang="sv-SE"/>
              <a:t>Klicka här för att ändra format på bakgrundstexten</a:t>
            </a:r>
          </a:p>
        </p:txBody>
      </p:sp>
    </p:spTree>
    <p:extLst>
      <p:ext uri="{BB962C8B-B14F-4D97-AF65-F5344CB8AC3E}">
        <p14:creationId xmlns:p14="http://schemas.microsoft.com/office/powerpoint/2010/main" val="1814172935"/>
      </p:ext>
    </p:extLst>
  </p:cSld>
  <p:clrMapOvr>
    <a:masterClrMapping/>
  </p:clrMapOvr>
  <p:extLst>
    <p:ext uri="{DCECCB84-F9BA-43D5-87BE-67443E8EF086}">
      <p15:sldGuideLst xmlns:p15="http://schemas.microsoft.com/office/powerpoint/2012/main">
        <p15:guide id="1" pos="824" userDrawn="1">
          <p15:clr>
            <a:srgbClr val="F26B43"/>
          </p15:clr>
        </p15:guide>
        <p15:guide id="2" pos="6856" userDrawn="1">
          <p15:clr>
            <a:srgbClr val="F26B43"/>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Helbild">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86F6A68A-AE0A-4175-A5B1-DDE04AE02C42}"/>
              </a:ext>
            </a:extLst>
          </p:cNvPr>
          <p:cNvSpPr>
            <a:spLocks noGrp="1"/>
          </p:cNvSpPr>
          <p:nvPr>
            <p:ph type="pic" sz="quarter" idx="10"/>
          </p:nvPr>
        </p:nvSpPr>
        <p:spPr>
          <a:xfrm>
            <a:off x="0" y="0"/>
            <a:ext cx="12192000" cy="6858000"/>
          </a:xfrm>
          <a:noFill/>
        </p:spPr>
        <p:txBody>
          <a:bodyPr/>
          <a:lstStyle>
            <a:lvl1pPr marL="0" indent="0">
              <a:buNone/>
              <a:defRPr>
                <a:noFill/>
              </a:defRPr>
            </a:lvl1pPr>
          </a:lstStyle>
          <a:p>
            <a:r>
              <a:rPr lang="sv-SE"/>
              <a:t>Klicka på ikonen för att lägga till en bild</a:t>
            </a:r>
            <a:endParaRPr lang="en-US"/>
          </a:p>
        </p:txBody>
      </p:sp>
    </p:spTree>
    <p:extLst>
      <p:ext uri="{BB962C8B-B14F-4D97-AF65-F5344CB8AC3E}">
        <p14:creationId xmlns:p14="http://schemas.microsoft.com/office/powerpoint/2010/main" val="2808315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6" name="Platshållare för bild 9">
            <a:extLst>
              <a:ext uri="{FF2B5EF4-FFF2-40B4-BE49-F238E27FC236}">
                <a16:creationId xmlns:a16="http://schemas.microsoft.com/office/drawing/2014/main" id="{A3940FB8-56C2-4640-90D1-40DD4B63A06F}"/>
              </a:ext>
            </a:extLst>
          </p:cNvPr>
          <p:cNvSpPr>
            <a:spLocks noGrp="1"/>
          </p:cNvSpPr>
          <p:nvPr>
            <p:ph type="pic" sz="quarter" idx="13"/>
          </p:nvPr>
        </p:nvSpPr>
        <p:spPr>
          <a:xfrm>
            <a:off x="803275" y="1665288"/>
            <a:ext cx="10585450" cy="4691062"/>
          </a:xfrm>
          <a:noFill/>
        </p:spPr>
        <p:txBody>
          <a:bodyPr/>
          <a:lstStyle>
            <a:lvl1pPr marL="0" indent="0">
              <a:buNone/>
              <a:defRPr>
                <a:noFill/>
              </a:defRPr>
            </a:lvl1pPr>
          </a:lstStyle>
          <a:p>
            <a:r>
              <a:rPr lang="sv-SE"/>
              <a:t>Klicka på ikonen för att lägga till en bild</a:t>
            </a:r>
            <a:endParaRPr lang="en-US"/>
          </a:p>
        </p:txBody>
      </p:sp>
    </p:spTree>
    <p:extLst>
      <p:ext uri="{BB962C8B-B14F-4D97-AF65-F5344CB8AC3E}">
        <p14:creationId xmlns:p14="http://schemas.microsoft.com/office/powerpoint/2010/main" val="3640273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1">
    <p:spTree>
      <p:nvGrpSpPr>
        <p:cNvPr id="1" name=""/>
        <p:cNvGrpSpPr/>
        <p:nvPr/>
      </p:nvGrpSpPr>
      <p:grpSpPr>
        <a:xfrm>
          <a:off x="0" y="0"/>
          <a:ext cx="0" cy="0"/>
          <a:chOff x="0" y="0"/>
          <a:chExt cx="0" cy="0"/>
        </a:xfrm>
      </p:grpSpPr>
      <p:sp>
        <p:nvSpPr>
          <p:cNvPr id="8" name="Platshållare för datum 7">
            <a:extLst>
              <a:ext uri="{FF2B5EF4-FFF2-40B4-BE49-F238E27FC236}">
                <a16:creationId xmlns:a16="http://schemas.microsoft.com/office/drawing/2014/main" id="{58A24275-663F-44E4-96F3-FF9C308016BC}"/>
              </a:ext>
            </a:extLst>
          </p:cNvPr>
          <p:cNvSpPr>
            <a:spLocks noGrp="1"/>
          </p:cNvSpPr>
          <p:nvPr>
            <p:ph type="dt" sz="half" idx="10"/>
          </p:nvPr>
        </p:nvSpPr>
        <p:spPr/>
        <p:txBody>
          <a:bodyPr/>
          <a:lstStyle/>
          <a:p>
            <a:r>
              <a:rPr lang="sv-SE"/>
              <a:t>Region Halland  │</a:t>
            </a:r>
          </a:p>
        </p:txBody>
      </p:sp>
      <p:sp>
        <p:nvSpPr>
          <p:cNvPr id="9" name="Platshållare för sidfot 8">
            <a:extLst>
              <a:ext uri="{FF2B5EF4-FFF2-40B4-BE49-F238E27FC236}">
                <a16:creationId xmlns:a16="http://schemas.microsoft.com/office/drawing/2014/main" id="{90CA8896-D002-4895-96C3-D957ECD5A120}"/>
              </a:ext>
            </a:extLst>
          </p:cNvPr>
          <p:cNvSpPr>
            <a:spLocks noGrp="1"/>
          </p:cNvSpPr>
          <p:nvPr>
            <p:ph type="ftr" sz="quarter" idx="11"/>
          </p:nvPr>
        </p:nvSpPr>
        <p:spPr/>
        <p:txBody>
          <a:bodyPr/>
          <a:lstStyle/>
          <a:p>
            <a:r>
              <a:rPr lang="sv-SE"/>
              <a:t>Halland – Bästa livsplatsen</a:t>
            </a:r>
          </a:p>
        </p:txBody>
      </p:sp>
      <p:sp>
        <p:nvSpPr>
          <p:cNvPr id="10" name="Platshållare för bildnummer 9">
            <a:extLst>
              <a:ext uri="{FF2B5EF4-FFF2-40B4-BE49-F238E27FC236}">
                <a16:creationId xmlns:a16="http://schemas.microsoft.com/office/drawing/2014/main" id="{AE6A284B-7F89-469B-A856-0079298F2B7D}"/>
              </a:ext>
            </a:extLst>
          </p:cNvPr>
          <p:cNvSpPr>
            <a:spLocks noGrp="1"/>
          </p:cNvSpPr>
          <p:nvPr>
            <p:ph type="sldNum" sz="quarter" idx="12"/>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4104483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om 2">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2239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lut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DE6E2B-F46F-401B-AD55-1351DAEC1E81}"/>
              </a:ext>
            </a:extLst>
          </p:cNvPr>
          <p:cNvSpPr>
            <a:spLocks noGrp="1"/>
          </p:cNvSpPr>
          <p:nvPr>
            <p:ph type="title" hasCustomPrompt="1"/>
          </p:nvPr>
        </p:nvSpPr>
        <p:spPr>
          <a:xfrm>
            <a:off x="803276" y="4051300"/>
            <a:ext cx="10585449" cy="787356"/>
          </a:xfrm>
        </p:spPr>
        <p:txBody>
          <a:bodyPr anchor="t" anchorCtr="0"/>
          <a:lstStyle>
            <a:lvl1pPr algn="ctr">
              <a:lnSpc>
                <a:spcPct val="100000"/>
              </a:lnSpc>
              <a:defRPr sz="1500" b="0" spc="0" baseline="0">
                <a:solidFill>
                  <a:schemeClr val="tx1"/>
                </a:solidFill>
              </a:defRPr>
            </a:lvl1pPr>
          </a:lstStyle>
          <a:p>
            <a:r>
              <a:rPr lang="sv-SE"/>
              <a:t>Föredragshållarens namn, titel │ Förvaltning │epost@regionhalland.se (Skriv in dina uppgifter och infoga det långa strecket som du hittar under fliken Infoga och knappen Symbol)</a:t>
            </a:r>
          </a:p>
        </p:txBody>
      </p:sp>
      <p:pic>
        <p:nvPicPr>
          <p:cNvPr id="5" name="Bild 4">
            <a:extLst>
              <a:ext uri="{FF2B5EF4-FFF2-40B4-BE49-F238E27FC236}">
                <a16:creationId xmlns:a16="http://schemas.microsoft.com/office/drawing/2014/main" id="{0493DDFF-8D01-D0D0-6F3C-36A5FD698DC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690820" y="2266316"/>
            <a:ext cx="6300000" cy="1357825"/>
          </a:xfrm>
          <a:prstGeom prst="rect">
            <a:avLst/>
          </a:prstGeom>
        </p:spPr>
      </p:pic>
    </p:spTree>
    <p:extLst>
      <p:ext uri="{BB962C8B-B14F-4D97-AF65-F5344CB8AC3E}">
        <p14:creationId xmlns:p14="http://schemas.microsoft.com/office/powerpoint/2010/main" val="172079908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Sidor efter denna sida tillhör ej mallen">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4405A5C8-297E-E3EB-142A-5DE16BD606D2}"/>
              </a:ext>
            </a:extLst>
          </p:cNvPr>
          <p:cNvSpPr txBox="1"/>
          <p:nvPr userDrawn="1"/>
        </p:nvSpPr>
        <p:spPr>
          <a:xfrm>
            <a:off x="1676400" y="2344087"/>
            <a:ext cx="8839200" cy="2169825"/>
          </a:xfrm>
          <a:prstGeom prst="rect">
            <a:avLst/>
          </a:prstGeom>
          <a:noFill/>
        </p:spPr>
        <p:txBody>
          <a:bodyPr wrap="square" rtlCol="0">
            <a:spAutoFit/>
          </a:bodyPr>
          <a:lstStyle/>
          <a:p>
            <a:pPr algn="ctr">
              <a:lnSpc>
                <a:spcPct val="90000"/>
              </a:lnSpc>
            </a:pPr>
            <a:r>
              <a:rPr lang="sv-SE" sz="5000" b="1" kern="1200">
                <a:solidFill>
                  <a:schemeClr val="tx1"/>
                </a:solidFill>
                <a:latin typeface="+mj-lt"/>
                <a:ea typeface="+mj-ea"/>
                <a:cs typeface="+mj-cs"/>
              </a:rPr>
              <a:t>Sidor efter denna sida tillhör ej mallen. Byt istället till en layout innan denna sida.</a:t>
            </a:r>
          </a:p>
        </p:txBody>
      </p:sp>
    </p:spTree>
    <p:extLst>
      <p:ext uri="{BB962C8B-B14F-4D97-AF65-F5344CB8AC3E}">
        <p14:creationId xmlns:p14="http://schemas.microsoft.com/office/powerpoint/2010/main" val="870209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vsnittsbild">
    <p:bg>
      <p:bgPr>
        <a:solidFill>
          <a:schemeClr val="accent4"/>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84942" y="2441917"/>
            <a:ext cx="4778829" cy="2160000"/>
          </a:xfrm>
        </p:spPr>
        <p:txBody>
          <a:bodyPr anchor="t" anchorCtr="0"/>
          <a:lstStyle>
            <a:lvl1pPr algn="l">
              <a:lnSpc>
                <a:spcPct val="114000"/>
              </a:lnSpc>
              <a:defRPr sz="3800" spc="0" baseline="0">
                <a:solidFill>
                  <a:schemeClr val="bg1"/>
                </a:solidFill>
              </a:defRPr>
            </a:lvl1pPr>
          </a:lstStyle>
          <a:p>
            <a:r>
              <a:rPr lang="sv-SE"/>
              <a:t>Klicka här för att lägga till avsnittsrubrik</a:t>
            </a:r>
          </a:p>
        </p:txBody>
      </p:sp>
      <p:sp>
        <p:nvSpPr>
          <p:cNvPr id="3" name="Platshållare för bild 2">
            <a:extLst>
              <a:ext uri="{FF2B5EF4-FFF2-40B4-BE49-F238E27FC236}">
                <a16:creationId xmlns:a16="http://schemas.microsoft.com/office/drawing/2014/main" id="{1CF246D1-59A1-781B-A179-790F8084254B}"/>
              </a:ext>
            </a:extLst>
          </p:cNvPr>
          <p:cNvSpPr>
            <a:spLocks noGrp="1"/>
          </p:cNvSpPr>
          <p:nvPr>
            <p:ph type="pic" sz="quarter" idx="11"/>
          </p:nvPr>
        </p:nvSpPr>
        <p:spPr>
          <a:xfrm>
            <a:off x="7307394" y="1762124"/>
            <a:ext cx="3355844" cy="3464693"/>
          </a:xfrm>
          <a:custGeom>
            <a:avLst/>
            <a:gdLst>
              <a:gd name="connsiteX0" fmla="*/ 1884098 w 3355844"/>
              <a:gd name="connsiteY0" fmla="*/ 0 h 3464693"/>
              <a:gd name="connsiteX1" fmla="*/ 1962278 w 3355844"/>
              <a:gd name="connsiteY1" fmla="*/ 1743 h 3464693"/>
              <a:gd name="connsiteX2" fmla="*/ 3329641 w 3355844"/>
              <a:gd name="connsiteY2" fmla="*/ 1344974 h 3464693"/>
              <a:gd name="connsiteX3" fmla="*/ 2105022 w 3355844"/>
              <a:gd name="connsiteY3" fmla="*/ 3460787 h 3464693"/>
              <a:gd name="connsiteX4" fmla="*/ 876981 w 3355844"/>
              <a:gd name="connsiteY4" fmla="*/ 3062880 h 3464693"/>
              <a:gd name="connsiteX5" fmla="*/ 76601 w 3355844"/>
              <a:gd name="connsiteY5" fmla="*/ 2299838 h 3464693"/>
              <a:gd name="connsiteX6" fmla="*/ 1805920 w 3355844"/>
              <a:gd name="connsiteY6" fmla="*/ 1743 h 3464693"/>
              <a:gd name="connsiteX7" fmla="*/ 1884098 w 3355844"/>
              <a:gd name="connsiteY7" fmla="*/ 0 h 3464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55844" h="3464693">
                <a:moveTo>
                  <a:pt x="1884098" y="0"/>
                </a:moveTo>
                <a:cubicBezTo>
                  <a:pt x="1911082" y="-10"/>
                  <a:pt x="1938066" y="561"/>
                  <a:pt x="1962278" y="1743"/>
                </a:cubicBezTo>
                <a:cubicBezTo>
                  <a:pt x="2703310" y="38509"/>
                  <a:pt x="3230510" y="634840"/>
                  <a:pt x="3329641" y="1344974"/>
                </a:cubicBezTo>
                <a:cubicBezTo>
                  <a:pt x="3445075" y="2172256"/>
                  <a:pt x="3204015" y="3547445"/>
                  <a:pt x="2105022" y="3460787"/>
                </a:cubicBezTo>
                <a:cubicBezTo>
                  <a:pt x="1718365" y="3430297"/>
                  <a:pt x="1232905" y="3221195"/>
                  <a:pt x="876981" y="3062880"/>
                </a:cubicBezTo>
                <a:cubicBezTo>
                  <a:pt x="502144" y="2896086"/>
                  <a:pt x="213069" y="2707527"/>
                  <a:pt x="76601" y="2299838"/>
                </a:cubicBezTo>
                <a:cubicBezTo>
                  <a:pt x="-289838" y="1205573"/>
                  <a:pt x="719481" y="52041"/>
                  <a:pt x="1805920" y="1743"/>
                </a:cubicBezTo>
                <a:cubicBezTo>
                  <a:pt x="1830132" y="602"/>
                  <a:pt x="1857116" y="10"/>
                  <a:pt x="1884098" y="0"/>
                </a:cubicBezTo>
                <a:close/>
              </a:path>
            </a:pathLst>
          </a:custGeom>
          <a:solidFill>
            <a:schemeClr val="accent1"/>
          </a:solidFill>
        </p:spPr>
        <p:txBody>
          <a:bodyPr wrap="square">
            <a:noAutofit/>
          </a:bodyPr>
          <a:lstStyle>
            <a:lvl1pPr>
              <a:defRPr>
                <a:noFill/>
              </a:defRPr>
            </a:lvl1pPr>
          </a:lstStyle>
          <a:p>
            <a:r>
              <a:rPr lang="sv-SE"/>
              <a:t>Klicka på ikonen för att lägga till en bild</a:t>
            </a:r>
          </a:p>
        </p:txBody>
      </p:sp>
    </p:spTree>
    <p:extLst>
      <p:ext uri="{BB962C8B-B14F-4D97-AF65-F5344CB8AC3E}">
        <p14:creationId xmlns:p14="http://schemas.microsoft.com/office/powerpoint/2010/main" val="237163454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Halvsida med vå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0A56F18A-B0C8-AA54-C635-8E23957F9C8C}"/>
              </a:ext>
            </a:extLst>
          </p:cNvPr>
          <p:cNvSpPr>
            <a:spLocks noGrp="1"/>
          </p:cNvSpPr>
          <p:nvPr>
            <p:ph type="pic" sz="quarter" idx="13"/>
          </p:nvPr>
        </p:nvSpPr>
        <p:spPr>
          <a:xfrm>
            <a:off x="6591300" y="0"/>
            <a:ext cx="5600700" cy="6858000"/>
          </a:xfrm>
          <a:custGeom>
            <a:avLst/>
            <a:gdLst>
              <a:gd name="connsiteX0" fmla="*/ 47498 w 5600700"/>
              <a:gd name="connsiteY0" fmla="*/ 0 h 6858000"/>
              <a:gd name="connsiteX1" fmla="*/ 5600700 w 5600700"/>
              <a:gd name="connsiteY1" fmla="*/ 0 h 6858000"/>
              <a:gd name="connsiteX2" fmla="*/ 5600700 w 5600700"/>
              <a:gd name="connsiteY2" fmla="*/ 6858000 h 6858000"/>
              <a:gd name="connsiteX3" fmla="*/ 394970 w 5600700"/>
              <a:gd name="connsiteY3" fmla="*/ 6858000 h 6858000"/>
              <a:gd name="connsiteX4" fmla="*/ 547307 w 5600700"/>
              <a:gd name="connsiteY4" fmla="*/ 5873433 h 6858000"/>
              <a:gd name="connsiteX5" fmla="*/ 546608 w 5600700"/>
              <a:gd name="connsiteY5" fmla="*/ 4356354 h 6858000"/>
              <a:gd name="connsiteX6" fmla="*/ 85090 w 5600700"/>
              <a:gd name="connsiteY6" fmla="*/ 2044192 h 6858000"/>
              <a:gd name="connsiteX7" fmla="*/ 17082 w 5600700"/>
              <a:gd name="connsiteY7" fmla="*/ 3383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00700" h="6858000">
                <a:moveTo>
                  <a:pt x="47498" y="0"/>
                </a:moveTo>
                <a:lnTo>
                  <a:pt x="5600700" y="0"/>
                </a:lnTo>
                <a:lnTo>
                  <a:pt x="5600700" y="6858000"/>
                </a:lnTo>
                <a:lnTo>
                  <a:pt x="394970" y="6858000"/>
                </a:lnTo>
                <a:cubicBezTo>
                  <a:pt x="470853" y="6535420"/>
                  <a:pt x="518541" y="6204077"/>
                  <a:pt x="547307" y="5873433"/>
                </a:cubicBezTo>
                <a:cubicBezTo>
                  <a:pt x="590614" y="5375593"/>
                  <a:pt x="601345" y="4853369"/>
                  <a:pt x="546608" y="4356354"/>
                </a:cubicBezTo>
                <a:cubicBezTo>
                  <a:pt x="460629" y="3575622"/>
                  <a:pt x="205169" y="2821432"/>
                  <a:pt x="85090" y="2044192"/>
                </a:cubicBezTo>
                <a:cubicBezTo>
                  <a:pt x="-2476" y="1477328"/>
                  <a:pt x="-17208" y="910527"/>
                  <a:pt x="17082" y="338392"/>
                </a:cubicBezTo>
                <a:close/>
              </a:path>
            </a:pathLst>
          </a:custGeom>
          <a:solidFill>
            <a:schemeClr val="accent1"/>
          </a:solidFill>
        </p:spPr>
        <p:txBody>
          <a:bodyPr wrap="square">
            <a:noAutofit/>
          </a:bodyPr>
          <a:lstStyle>
            <a:lvl1pPr>
              <a:defRPr>
                <a:noFill/>
              </a:defRPr>
            </a:lvl1pPr>
          </a:lstStyle>
          <a:p>
            <a:r>
              <a:rPr lang="sv-SE"/>
              <a:t>Klicka på ikonen för att lägga till en bild</a:t>
            </a:r>
            <a:endParaRPr lang="nb-NO"/>
          </a:p>
        </p:txBody>
      </p:sp>
      <p:sp>
        <p:nvSpPr>
          <p:cNvPr id="4" name="Platshållare för innehåll 3"/>
          <p:cNvSpPr>
            <a:spLocks noGrp="1"/>
          </p:cNvSpPr>
          <p:nvPr>
            <p:ph sz="half" idx="2" hasCustomPrompt="1"/>
          </p:nvPr>
        </p:nvSpPr>
        <p:spPr>
          <a:xfrm>
            <a:off x="818522" y="1665287"/>
            <a:ext cx="5157787" cy="3996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Rubrik 9"/>
          <p:cNvSpPr>
            <a:spLocks noGrp="1"/>
          </p:cNvSpPr>
          <p:nvPr>
            <p:ph type="title"/>
          </p:nvPr>
        </p:nvSpPr>
        <p:spPr>
          <a:xfrm>
            <a:off x="803276" y="333375"/>
            <a:ext cx="5173034" cy="1296000"/>
          </a:xfrm>
        </p:spPr>
        <p:txBody>
          <a:bodyPr/>
          <a:lstStyle/>
          <a:p>
            <a:r>
              <a:rPr lang="sv-SE"/>
              <a:t>Klicka här för att ändra mall för rubrikformat</a:t>
            </a:r>
          </a:p>
        </p:txBody>
      </p:sp>
      <p:sp>
        <p:nvSpPr>
          <p:cNvPr id="2" name="Platshållare för datum 1">
            <a:extLst>
              <a:ext uri="{FF2B5EF4-FFF2-40B4-BE49-F238E27FC236}">
                <a16:creationId xmlns:a16="http://schemas.microsoft.com/office/drawing/2014/main" id="{750D082F-3C1F-44A5-9E64-6D4246073C2E}"/>
              </a:ext>
            </a:extLst>
          </p:cNvPr>
          <p:cNvSpPr>
            <a:spLocks noGrp="1"/>
          </p:cNvSpPr>
          <p:nvPr>
            <p:ph type="dt" sz="half" idx="10"/>
          </p:nvPr>
        </p:nvSpPr>
        <p:spPr/>
        <p:txBody>
          <a:bodyPr/>
          <a:lstStyle>
            <a:lvl1pPr>
              <a:defRPr>
                <a:solidFill>
                  <a:schemeClr val="bg2"/>
                </a:solidFill>
              </a:defRPr>
            </a:lvl1pPr>
          </a:lstStyle>
          <a:p>
            <a:r>
              <a:rPr lang="sv-SE"/>
              <a:t>Region Halland  │</a:t>
            </a:r>
          </a:p>
        </p:txBody>
      </p:sp>
      <p:sp>
        <p:nvSpPr>
          <p:cNvPr id="11" name="Platshållare för sidfot 10">
            <a:extLst>
              <a:ext uri="{FF2B5EF4-FFF2-40B4-BE49-F238E27FC236}">
                <a16:creationId xmlns:a16="http://schemas.microsoft.com/office/drawing/2014/main" id="{9E5CE21A-6727-428F-844A-758932147FD8}"/>
              </a:ext>
            </a:extLst>
          </p:cNvPr>
          <p:cNvSpPr>
            <a:spLocks noGrp="1"/>
          </p:cNvSpPr>
          <p:nvPr>
            <p:ph type="ftr" sz="quarter" idx="11"/>
          </p:nvPr>
        </p:nvSpPr>
        <p:spPr/>
        <p:txBody>
          <a:bodyPr/>
          <a:lstStyle>
            <a:lvl1pPr>
              <a:defRPr>
                <a:solidFill>
                  <a:schemeClr val="bg2"/>
                </a:solidFill>
              </a:defRPr>
            </a:lvl1pPr>
          </a:lstStyle>
          <a:p>
            <a:r>
              <a:rPr lang="sv-SE"/>
              <a:t>Halland – Bästa livsplatsen</a:t>
            </a:r>
          </a:p>
        </p:txBody>
      </p:sp>
      <p:sp>
        <p:nvSpPr>
          <p:cNvPr id="12" name="Platshållare för bildnummer 11">
            <a:extLst>
              <a:ext uri="{FF2B5EF4-FFF2-40B4-BE49-F238E27FC236}">
                <a16:creationId xmlns:a16="http://schemas.microsoft.com/office/drawing/2014/main" id="{9DD0B0D3-F2A8-43C2-8C85-8CF92FBDD80C}"/>
              </a:ext>
            </a:extLst>
          </p:cNvPr>
          <p:cNvSpPr>
            <a:spLocks noGrp="1"/>
          </p:cNvSpPr>
          <p:nvPr>
            <p:ph type="sldNum" sz="quarter" idx="12"/>
          </p:nvPr>
        </p:nvSpPr>
        <p:spPr/>
        <p:txBody>
          <a:bodyPr/>
          <a:lstStyle>
            <a:lvl1pPr>
              <a:defRPr>
                <a:solidFill>
                  <a:schemeClr val="bg2"/>
                </a:solidFill>
              </a:defRPr>
            </a:lvl1pPr>
          </a:lstStyle>
          <a:p>
            <a:fld id="{E8645303-2AAE-45D1-913A-B06AE6474513}" type="slidenum">
              <a:rPr lang="sv-SE" smtClean="0"/>
              <a:pPr/>
              <a:t>‹#›</a:t>
            </a:fld>
            <a:endParaRPr lang="sv-SE"/>
          </a:p>
        </p:txBody>
      </p:sp>
    </p:spTree>
    <p:extLst>
      <p:ext uri="{BB962C8B-B14F-4D97-AF65-F5344CB8AC3E}">
        <p14:creationId xmlns:p14="http://schemas.microsoft.com/office/powerpoint/2010/main" val="184514745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ch bön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11" name="Platshållare för datum 10">
            <a:extLst>
              <a:ext uri="{FF2B5EF4-FFF2-40B4-BE49-F238E27FC236}">
                <a16:creationId xmlns:a16="http://schemas.microsoft.com/office/drawing/2014/main" id="{04B00C84-15CD-4D29-82EB-513EE7D2A4F9}"/>
              </a:ext>
            </a:extLst>
          </p:cNvPr>
          <p:cNvSpPr>
            <a:spLocks noGrp="1"/>
          </p:cNvSpPr>
          <p:nvPr>
            <p:ph type="dt" sz="half" idx="14"/>
          </p:nvPr>
        </p:nvSpPr>
        <p:spPr/>
        <p:txBody>
          <a:bodyPr/>
          <a:lstStyle/>
          <a:p>
            <a:r>
              <a:rPr lang="sv-SE"/>
              <a:t>Region Halland  │</a:t>
            </a:r>
          </a:p>
        </p:txBody>
      </p:sp>
      <p:sp>
        <p:nvSpPr>
          <p:cNvPr id="12" name="Platshållare för sidfot 11">
            <a:extLst>
              <a:ext uri="{FF2B5EF4-FFF2-40B4-BE49-F238E27FC236}">
                <a16:creationId xmlns:a16="http://schemas.microsoft.com/office/drawing/2014/main" id="{7448DF46-7649-467F-B1E5-58AF5E0E9F15}"/>
              </a:ext>
            </a:extLst>
          </p:cNvPr>
          <p:cNvSpPr>
            <a:spLocks noGrp="1"/>
          </p:cNvSpPr>
          <p:nvPr>
            <p:ph type="ftr" sz="quarter" idx="15"/>
          </p:nvPr>
        </p:nvSpPr>
        <p:spPr/>
        <p:txBody>
          <a:bodyPr/>
          <a:lstStyle/>
          <a:p>
            <a:r>
              <a:rPr lang="sv-SE"/>
              <a:t>Halland – Bästa livsplatsen</a:t>
            </a:r>
          </a:p>
        </p:txBody>
      </p:sp>
      <p:sp>
        <p:nvSpPr>
          <p:cNvPr id="13" name="Platshållare för bildnummer 12">
            <a:extLst>
              <a:ext uri="{FF2B5EF4-FFF2-40B4-BE49-F238E27FC236}">
                <a16:creationId xmlns:a16="http://schemas.microsoft.com/office/drawing/2014/main" id="{3DB975B3-BD96-4FE1-9A69-7C15E66D9FE4}"/>
              </a:ext>
            </a:extLst>
          </p:cNvPr>
          <p:cNvSpPr>
            <a:spLocks noGrp="1"/>
          </p:cNvSpPr>
          <p:nvPr>
            <p:ph type="sldNum" sz="quarter" idx="16"/>
          </p:nvPr>
        </p:nvSpPr>
        <p:spPr/>
        <p:txBody>
          <a:bodyPr/>
          <a:lstStyle/>
          <a:p>
            <a:fld id="{E8645303-2AAE-45D1-913A-B06AE6474513}" type="slidenum">
              <a:rPr lang="sv-SE" smtClean="0"/>
              <a:pPr/>
              <a:t>‹#›</a:t>
            </a:fld>
            <a:endParaRPr lang="sv-SE"/>
          </a:p>
        </p:txBody>
      </p:sp>
      <p:sp>
        <p:nvSpPr>
          <p:cNvPr id="3" name="Platshållare för text 2">
            <a:extLst>
              <a:ext uri="{FF2B5EF4-FFF2-40B4-BE49-F238E27FC236}">
                <a16:creationId xmlns:a16="http://schemas.microsoft.com/office/drawing/2014/main" id="{6719F912-9EEE-27C9-16DD-19A72CACF5F5}"/>
              </a:ext>
            </a:extLst>
          </p:cNvPr>
          <p:cNvSpPr>
            <a:spLocks noGrp="1" noChangeAspect="1"/>
          </p:cNvSpPr>
          <p:nvPr>
            <p:ph type="body" sz="quarter" idx="10" hasCustomPrompt="1"/>
          </p:nvPr>
        </p:nvSpPr>
        <p:spPr>
          <a:xfrm>
            <a:off x="7645597" y="1610325"/>
            <a:ext cx="3355844" cy="3464693"/>
          </a:xfrm>
          <a:custGeom>
            <a:avLst/>
            <a:gdLst>
              <a:gd name="connsiteX0" fmla="*/ 2201384 w 3920974"/>
              <a:gd name="connsiteY0" fmla="*/ 0 h 4048153"/>
              <a:gd name="connsiteX1" fmla="*/ 2292729 w 3920974"/>
              <a:gd name="connsiteY1" fmla="*/ 2036 h 4048153"/>
              <a:gd name="connsiteX2" fmla="*/ 3890358 w 3920974"/>
              <a:gd name="connsiteY2" fmla="*/ 1571470 h 4048153"/>
              <a:gd name="connsiteX3" fmla="*/ 2459512 w 3920974"/>
              <a:gd name="connsiteY3" fmla="*/ 4043589 h 4048153"/>
              <a:gd name="connsiteX4" fmla="*/ 1024666 w 3920974"/>
              <a:gd name="connsiteY4" fmla="*/ 3578674 h 4048153"/>
              <a:gd name="connsiteX5" fmla="*/ 89501 w 3920974"/>
              <a:gd name="connsiteY5" fmla="*/ 2687134 h 4048153"/>
              <a:gd name="connsiteX6" fmla="*/ 2110040 w 3920974"/>
              <a:gd name="connsiteY6" fmla="*/ 2036 h 4048153"/>
              <a:gd name="connsiteX7" fmla="*/ 2201384 w 3920974"/>
              <a:gd name="connsiteY7" fmla="*/ 0 h 4048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20974" h="4048153">
                <a:moveTo>
                  <a:pt x="2201384" y="0"/>
                </a:moveTo>
                <a:cubicBezTo>
                  <a:pt x="2232912" y="-12"/>
                  <a:pt x="2264440" y="655"/>
                  <a:pt x="2292729" y="2036"/>
                </a:cubicBezTo>
                <a:cubicBezTo>
                  <a:pt x="3158552" y="44994"/>
                  <a:pt x="3774534" y="741748"/>
                  <a:pt x="3890358" y="1571470"/>
                </a:cubicBezTo>
                <a:cubicBezTo>
                  <a:pt x="4025232" y="2538067"/>
                  <a:pt x="3743577" y="4144840"/>
                  <a:pt x="2459512" y="4043589"/>
                </a:cubicBezTo>
                <a:cubicBezTo>
                  <a:pt x="2007741" y="4007965"/>
                  <a:pt x="1440528" y="3763649"/>
                  <a:pt x="1024666" y="3578674"/>
                </a:cubicBezTo>
                <a:cubicBezTo>
                  <a:pt x="586706" y="3383792"/>
                  <a:pt x="248950" y="3163479"/>
                  <a:pt x="89501" y="2687134"/>
                </a:cubicBezTo>
                <a:cubicBezTo>
                  <a:pt x="-338647" y="1408593"/>
                  <a:pt x="840643" y="60805"/>
                  <a:pt x="2110040" y="2036"/>
                </a:cubicBezTo>
                <a:cubicBezTo>
                  <a:pt x="2138329" y="703"/>
                  <a:pt x="2169857" y="12"/>
                  <a:pt x="2201384" y="0"/>
                </a:cubicBezTo>
                <a:close/>
              </a:path>
            </a:pathLst>
          </a:custGeom>
          <a:solidFill>
            <a:schemeClr val="accent1"/>
          </a:solidFill>
        </p:spPr>
        <p:txBody>
          <a:bodyPr wrap="square" lIns="360000" tIns="360000" rIns="360000" bIns="360000" anchor="ctr" anchorCtr="0">
            <a:noAutofit/>
          </a:bodyPr>
          <a:lstStyle>
            <a:lvl1pPr marL="0" indent="0" algn="ctr">
              <a:buFontTx/>
              <a:buNone/>
              <a:defRPr>
                <a:solidFill>
                  <a:schemeClr val="tx1"/>
                </a:solidFill>
              </a:defRPr>
            </a:lvl1pPr>
          </a:lstStyle>
          <a:p>
            <a:pPr lvl="0"/>
            <a:r>
              <a:rPr lang="sv-SE"/>
              <a:t>Text</a:t>
            </a:r>
          </a:p>
        </p:txBody>
      </p:sp>
      <p:sp>
        <p:nvSpPr>
          <p:cNvPr id="5" name="Platshållare för text 4">
            <a:extLst>
              <a:ext uri="{FF2B5EF4-FFF2-40B4-BE49-F238E27FC236}">
                <a16:creationId xmlns:a16="http://schemas.microsoft.com/office/drawing/2014/main" id="{EF1F7B0C-DAF5-8D59-1113-7E435B540D7F}"/>
              </a:ext>
            </a:extLst>
          </p:cNvPr>
          <p:cNvSpPr>
            <a:spLocks noGrp="1"/>
          </p:cNvSpPr>
          <p:nvPr>
            <p:ph type="body" sz="quarter" idx="17"/>
          </p:nvPr>
        </p:nvSpPr>
        <p:spPr>
          <a:xfrm>
            <a:off x="803274" y="1665288"/>
            <a:ext cx="5730876" cy="40020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01519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innehåll 1">
    <p:bg>
      <p:bgRef idx="1001">
        <a:schemeClr val="bg1"/>
      </p:bgRef>
    </p:bg>
    <p:spTree>
      <p:nvGrpSpPr>
        <p:cNvPr id="1" name=""/>
        <p:cNvGrpSpPr/>
        <p:nvPr/>
      </p:nvGrpSpPr>
      <p:grpSpPr>
        <a:xfrm>
          <a:off x="0" y="0"/>
          <a:ext cx="0" cy="0"/>
          <a:chOff x="0" y="0"/>
          <a:chExt cx="0" cy="0"/>
        </a:xfrm>
      </p:grpSpPr>
      <p:sp>
        <p:nvSpPr>
          <p:cNvPr id="7" name="Rubrik 6"/>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F7647F4-81EF-45D6-8BAD-673F18475109}"/>
              </a:ext>
            </a:extLst>
          </p:cNvPr>
          <p:cNvSpPr>
            <a:spLocks noGrp="1"/>
          </p:cNvSpPr>
          <p:nvPr>
            <p:ph sz="quarter" idx="13"/>
          </p:nvPr>
        </p:nvSpPr>
        <p:spPr>
          <a:xfrm>
            <a:off x="803275" y="1665287"/>
            <a:ext cx="10585450" cy="400208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datum 5">
            <a:extLst>
              <a:ext uri="{FF2B5EF4-FFF2-40B4-BE49-F238E27FC236}">
                <a16:creationId xmlns:a16="http://schemas.microsoft.com/office/drawing/2014/main" id="{9D37F3D7-35B5-4B45-825B-0A1C551FF00D}"/>
              </a:ext>
            </a:extLst>
          </p:cNvPr>
          <p:cNvSpPr>
            <a:spLocks noGrp="1"/>
          </p:cNvSpPr>
          <p:nvPr>
            <p:ph type="dt" sz="half" idx="14"/>
          </p:nvPr>
        </p:nvSpPr>
        <p:spPr bwMode="white"/>
        <p:txBody>
          <a:bodyPr/>
          <a:lstStyle/>
          <a:p>
            <a:r>
              <a:rPr lang="sv-SE"/>
              <a:t>Region Halland  │</a:t>
            </a:r>
          </a:p>
        </p:txBody>
      </p:sp>
      <p:sp>
        <p:nvSpPr>
          <p:cNvPr id="11" name="Platshållare för sidfot 10">
            <a:extLst>
              <a:ext uri="{FF2B5EF4-FFF2-40B4-BE49-F238E27FC236}">
                <a16:creationId xmlns:a16="http://schemas.microsoft.com/office/drawing/2014/main" id="{76BFA326-99F1-4A76-BDD4-E7F51BA5D48A}"/>
              </a:ext>
            </a:extLst>
          </p:cNvPr>
          <p:cNvSpPr>
            <a:spLocks noGrp="1"/>
          </p:cNvSpPr>
          <p:nvPr>
            <p:ph type="ftr" sz="quarter" idx="15"/>
          </p:nvPr>
        </p:nvSpPr>
        <p:spPr bwMode="white"/>
        <p:txBody>
          <a:bodyPr/>
          <a:lstStyle/>
          <a:p>
            <a:r>
              <a:rPr lang="sv-SE"/>
              <a:t>Halland – Bästa livsplatsen</a:t>
            </a:r>
          </a:p>
        </p:txBody>
      </p:sp>
      <p:sp>
        <p:nvSpPr>
          <p:cNvPr id="12" name="Platshållare för bildnummer 11">
            <a:extLst>
              <a:ext uri="{FF2B5EF4-FFF2-40B4-BE49-F238E27FC236}">
                <a16:creationId xmlns:a16="http://schemas.microsoft.com/office/drawing/2014/main" id="{67044490-FB95-4FEE-84F1-301EDC81E40D}"/>
              </a:ext>
            </a:extLst>
          </p:cNvPr>
          <p:cNvSpPr>
            <a:spLocks noGrp="1"/>
          </p:cNvSpPr>
          <p:nvPr>
            <p:ph type="sldNum" sz="quarter" idx="16"/>
          </p:nvPr>
        </p:nvSpPr>
        <p:spPr bwMode="white"/>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2474439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innehåll 2">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hasCustomPrompt="1"/>
          </p:nvPr>
        </p:nvSpPr>
        <p:spPr>
          <a:xfrm>
            <a:off x="803275" y="1665288"/>
            <a:ext cx="5181600" cy="4002087"/>
          </a:xfrm>
        </p:spPr>
        <p:txBody>
          <a:bodyPr/>
          <a:lstStyle>
            <a:lvl1pPr>
              <a:defRPr/>
            </a:lvl1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1" name="Platshållare för innehåll 2">
            <a:extLst>
              <a:ext uri="{FF2B5EF4-FFF2-40B4-BE49-F238E27FC236}">
                <a16:creationId xmlns:a16="http://schemas.microsoft.com/office/drawing/2014/main" id="{391E7B50-F211-4773-9434-6D9056770638}"/>
              </a:ext>
            </a:extLst>
          </p:cNvPr>
          <p:cNvSpPr>
            <a:spLocks noGrp="1"/>
          </p:cNvSpPr>
          <p:nvPr>
            <p:ph idx="13" hasCustomPrompt="1"/>
          </p:nvPr>
        </p:nvSpPr>
        <p:spPr>
          <a:xfrm>
            <a:off x="6207123" y="1665288"/>
            <a:ext cx="5181601" cy="4002087"/>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Platshållare för datum 9">
            <a:extLst>
              <a:ext uri="{FF2B5EF4-FFF2-40B4-BE49-F238E27FC236}">
                <a16:creationId xmlns:a16="http://schemas.microsoft.com/office/drawing/2014/main" id="{FC99E9B6-4316-4D55-9FC8-D01B04066995}"/>
              </a:ext>
            </a:extLst>
          </p:cNvPr>
          <p:cNvSpPr>
            <a:spLocks noGrp="1"/>
          </p:cNvSpPr>
          <p:nvPr>
            <p:ph type="dt" sz="half" idx="14"/>
          </p:nvPr>
        </p:nvSpPr>
        <p:spPr/>
        <p:txBody>
          <a:bodyPr/>
          <a:lstStyle/>
          <a:p>
            <a:r>
              <a:rPr lang="sv-SE"/>
              <a:t>Region Halland  │</a:t>
            </a:r>
          </a:p>
        </p:txBody>
      </p:sp>
      <p:sp>
        <p:nvSpPr>
          <p:cNvPr id="12" name="Platshållare för sidfot 11">
            <a:extLst>
              <a:ext uri="{FF2B5EF4-FFF2-40B4-BE49-F238E27FC236}">
                <a16:creationId xmlns:a16="http://schemas.microsoft.com/office/drawing/2014/main" id="{BE053D03-F9D5-442E-995F-476B49D93039}"/>
              </a:ext>
            </a:extLst>
          </p:cNvPr>
          <p:cNvSpPr>
            <a:spLocks noGrp="1"/>
          </p:cNvSpPr>
          <p:nvPr>
            <p:ph type="ftr" sz="quarter" idx="15"/>
          </p:nvPr>
        </p:nvSpPr>
        <p:spPr/>
        <p:txBody>
          <a:bodyPr/>
          <a:lstStyle/>
          <a:p>
            <a:r>
              <a:rPr lang="sv-SE"/>
              <a:t>Halland – Bästa livsplatsen</a:t>
            </a:r>
          </a:p>
        </p:txBody>
      </p:sp>
      <p:sp>
        <p:nvSpPr>
          <p:cNvPr id="13" name="Platshållare för bildnummer 12">
            <a:extLst>
              <a:ext uri="{FF2B5EF4-FFF2-40B4-BE49-F238E27FC236}">
                <a16:creationId xmlns:a16="http://schemas.microsoft.com/office/drawing/2014/main" id="{F9CDD7C4-4EF3-4271-93C1-E8915FBC0DF0}"/>
              </a:ext>
            </a:extLst>
          </p:cNvPr>
          <p:cNvSpPr>
            <a:spLocks noGrp="1"/>
          </p:cNvSpPr>
          <p:nvPr>
            <p:ph type="sldNum" sz="quarter" idx="16"/>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3971085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innehåll 3">
    <p:spTree>
      <p:nvGrpSpPr>
        <p:cNvPr id="1" name=""/>
        <p:cNvGrpSpPr/>
        <p:nvPr/>
      </p:nvGrpSpPr>
      <p:grpSpPr>
        <a:xfrm>
          <a:off x="0" y="0"/>
          <a:ext cx="0" cy="0"/>
          <a:chOff x="0" y="0"/>
          <a:chExt cx="0" cy="0"/>
        </a:xfrm>
      </p:grpSpPr>
      <p:sp>
        <p:nvSpPr>
          <p:cNvPr id="3" name="Platshållare för text 2"/>
          <p:cNvSpPr>
            <a:spLocks noGrp="1"/>
          </p:cNvSpPr>
          <p:nvPr>
            <p:ph type="body" idx="1" hasCustomPrompt="1"/>
          </p:nvPr>
        </p:nvSpPr>
        <p:spPr>
          <a:xfrm>
            <a:off x="818522" y="1669934"/>
            <a:ext cx="5157787" cy="576000"/>
          </a:xfrm>
        </p:spPr>
        <p:txBody>
          <a:bodyPr anchor="t" anchorCtr="0"/>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hasCustomPrompt="1"/>
          </p:nvPr>
        </p:nvSpPr>
        <p:spPr>
          <a:xfrm>
            <a:off x="818522" y="2245934"/>
            <a:ext cx="5157787" cy="3421441"/>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hasCustomPrompt="1"/>
          </p:nvPr>
        </p:nvSpPr>
        <p:spPr>
          <a:xfrm>
            <a:off x="6193466" y="1669934"/>
            <a:ext cx="5183188" cy="576000"/>
          </a:xfrm>
        </p:spPr>
        <p:txBody>
          <a:bodyPr anchor="t" anchorCtr="0"/>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hasCustomPrompt="1"/>
          </p:nvPr>
        </p:nvSpPr>
        <p:spPr>
          <a:xfrm>
            <a:off x="6193466" y="2245934"/>
            <a:ext cx="5183188" cy="3421441"/>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Rubrik 9"/>
          <p:cNvSpPr>
            <a:spLocks noGrp="1"/>
          </p:cNvSpPr>
          <p:nvPr>
            <p:ph type="title"/>
          </p:nvPr>
        </p:nvSpPr>
        <p:spPr/>
        <p:txBody>
          <a:bodyPr/>
          <a:lstStyle/>
          <a:p>
            <a:r>
              <a:rPr lang="sv-SE"/>
              <a:t>Klicka här för att ändra mall för rubrikformat</a:t>
            </a:r>
          </a:p>
        </p:txBody>
      </p:sp>
      <p:sp>
        <p:nvSpPr>
          <p:cNvPr id="2" name="Platshållare för datum 1">
            <a:extLst>
              <a:ext uri="{FF2B5EF4-FFF2-40B4-BE49-F238E27FC236}">
                <a16:creationId xmlns:a16="http://schemas.microsoft.com/office/drawing/2014/main" id="{750D082F-3C1F-44A5-9E64-6D4246073C2E}"/>
              </a:ext>
            </a:extLst>
          </p:cNvPr>
          <p:cNvSpPr>
            <a:spLocks noGrp="1"/>
          </p:cNvSpPr>
          <p:nvPr>
            <p:ph type="dt" sz="half" idx="10"/>
          </p:nvPr>
        </p:nvSpPr>
        <p:spPr/>
        <p:txBody>
          <a:bodyPr/>
          <a:lstStyle/>
          <a:p>
            <a:r>
              <a:rPr lang="sv-SE"/>
              <a:t>Region Halland  │</a:t>
            </a:r>
          </a:p>
        </p:txBody>
      </p:sp>
      <p:sp>
        <p:nvSpPr>
          <p:cNvPr id="11" name="Platshållare för sidfot 10">
            <a:extLst>
              <a:ext uri="{FF2B5EF4-FFF2-40B4-BE49-F238E27FC236}">
                <a16:creationId xmlns:a16="http://schemas.microsoft.com/office/drawing/2014/main" id="{9E5CE21A-6727-428F-844A-758932147FD8}"/>
              </a:ext>
            </a:extLst>
          </p:cNvPr>
          <p:cNvSpPr>
            <a:spLocks noGrp="1"/>
          </p:cNvSpPr>
          <p:nvPr>
            <p:ph type="ftr" sz="quarter" idx="11"/>
          </p:nvPr>
        </p:nvSpPr>
        <p:spPr/>
        <p:txBody>
          <a:bodyPr/>
          <a:lstStyle/>
          <a:p>
            <a:r>
              <a:rPr lang="sv-SE"/>
              <a:t>Halland – Bästa livsplatsen</a:t>
            </a:r>
          </a:p>
        </p:txBody>
      </p:sp>
      <p:sp>
        <p:nvSpPr>
          <p:cNvPr id="12" name="Platshållare för bildnummer 11">
            <a:extLst>
              <a:ext uri="{FF2B5EF4-FFF2-40B4-BE49-F238E27FC236}">
                <a16:creationId xmlns:a16="http://schemas.microsoft.com/office/drawing/2014/main" id="{9DD0B0D3-F2A8-43C2-8C85-8CF92FBDD80C}"/>
              </a:ext>
            </a:extLst>
          </p:cNvPr>
          <p:cNvSpPr>
            <a:spLocks noGrp="1"/>
          </p:cNvSpPr>
          <p:nvPr>
            <p:ph type="sldNum" sz="quarter" idx="12"/>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2921199519"/>
      </p:ext>
    </p:extLst>
  </p:cSld>
  <p:clrMapOvr>
    <a:masterClrMapping/>
  </p:clrMapOvr>
  <p:extLst>
    <p:ext uri="{DCECCB84-F9BA-43D5-87BE-67443E8EF086}">
      <p15:sldGuideLst xmlns:p15="http://schemas.microsoft.com/office/powerpoint/2012/main">
        <p15:guide id="1" orient="horz" pos="141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innehåll 4">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hasCustomPrompt="1"/>
          </p:nvPr>
        </p:nvSpPr>
        <p:spPr>
          <a:xfrm>
            <a:off x="803275" y="1665288"/>
            <a:ext cx="4860000" cy="4002087"/>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Platshållare för bild 9">
            <a:extLst>
              <a:ext uri="{FF2B5EF4-FFF2-40B4-BE49-F238E27FC236}">
                <a16:creationId xmlns:a16="http://schemas.microsoft.com/office/drawing/2014/main" id="{92C242B5-4AAC-4185-8DCE-69CA495D2593}"/>
              </a:ext>
            </a:extLst>
          </p:cNvPr>
          <p:cNvSpPr>
            <a:spLocks noGrp="1"/>
          </p:cNvSpPr>
          <p:nvPr>
            <p:ph type="pic" sz="quarter" idx="13"/>
          </p:nvPr>
        </p:nvSpPr>
        <p:spPr>
          <a:xfrm>
            <a:off x="6528468" y="1665288"/>
            <a:ext cx="4428000" cy="3997325"/>
          </a:xfrm>
          <a:noFill/>
        </p:spPr>
        <p:txBody>
          <a:bodyPr/>
          <a:lstStyle>
            <a:lvl1pPr marL="0" indent="0">
              <a:buNone/>
              <a:defRPr>
                <a:noFill/>
              </a:defRPr>
            </a:lvl1pPr>
          </a:lstStyle>
          <a:p>
            <a:r>
              <a:rPr lang="sv-SE"/>
              <a:t>Klicka på ikonen för att lägga till en bild</a:t>
            </a:r>
            <a:endParaRPr lang="en-US"/>
          </a:p>
        </p:txBody>
      </p:sp>
      <p:sp>
        <p:nvSpPr>
          <p:cNvPr id="11" name="Platshållare för datum 10">
            <a:extLst>
              <a:ext uri="{FF2B5EF4-FFF2-40B4-BE49-F238E27FC236}">
                <a16:creationId xmlns:a16="http://schemas.microsoft.com/office/drawing/2014/main" id="{04B00C84-15CD-4D29-82EB-513EE7D2A4F9}"/>
              </a:ext>
            </a:extLst>
          </p:cNvPr>
          <p:cNvSpPr>
            <a:spLocks noGrp="1"/>
          </p:cNvSpPr>
          <p:nvPr>
            <p:ph type="dt" sz="half" idx="14"/>
          </p:nvPr>
        </p:nvSpPr>
        <p:spPr/>
        <p:txBody>
          <a:bodyPr/>
          <a:lstStyle/>
          <a:p>
            <a:r>
              <a:rPr lang="sv-SE"/>
              <a:t>Region Halland  │</a:t>
            </a:r>
          </a:p>
        </p:txBody>
      </p:sp>
      <p:sp>
        <p:nvSpPr>
          <p:cNvPr id="12" name="Platshållare för sidfot 11">
            <a:extLst>
              <a:ext uri="{FF2B5EF4-FFF2-40B4-BE49-F238E27FC236}">
                <a16:creationId xmlns:a16="http://schemas.microsoft.com/office/drawing/2014/main" id="{7448DF46-7649-467F-B1E5-58AF5E0E9F15}"/>
              </a:ext>
            </a:extLst>
          </p:cNvPr>
          <p:cNvSpPr>
            <a:spLocks noGrp="1"/>
          </p:cNvSpPr>
          <p:nvPr>
            <p:ph type="ftr" sz="quarter" idx="15"/>
          </p:nvPr>
        </p:nvSpPr>
        <p:spPr/>
        <p:txBody>
          <a:bodyPr/>
          <a:lstStyle/>
          <a:p>
            <a:r>
              <a:rPr lang="sv-SE"/>
              <a:t>Halland – Bästa livsplatsen</a:t>
            </a:r>
          </a:p>
        </p:txBody>
      </p:sp>
      <p:sp>
        <p:nvSpPr>
          <p:cNvPr id="13" name="Platshållare för bildnummer 12">
            <a:extLst>
              <a:ext uri="{FF2B5EF4-FFF2-40B4-BE49-F238E27FC236}">
                <a16:creationId xmlns:a16="http://schemas.microsoft.com/office/drawing/2014/main" id="{3DB975B3-BD96-4FE1-9A69-7C15E66D9FE4}"/>
              </a:ext>
            </a:extLst>
          </p:cNvPr>
          <p:cNvSpPr>
            <a:spLocks noGrp="1"/>
          </p:cNvSpPr>
          <p:nvPr>
            <p:ph type="sldNum" sz="quarter" idx="16"/>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298242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innehåll 5">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hasCustomPrompt="1"/>
          </p:nvPr>
        </p:nvSpPr>
        <p:spPr>
          <a:xfrm>
            <a:off x="6528468" y="1665288"/>
            <a:ext cx="4860257" cy="4002087"/>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Platshållare för bild 9">
            <a:extLst>
              <a:ext uri="{FF2B5EF4-FFF2-40B4-BE49-F238E27FC236}">
                <a16:creationId xmlns:a16="http://schemas.microsoft.com/office/drawing/2014/main" id="{92C242B5-4AAC-4185-8DCE-69CA495D2593}"/>
              </a:ext>
            </a:extLst>
          </p:cNvPr>
          <p:cNvSpPr>
            <a:spLocks noGrp="1"/>
          </p:cNvSpPr>
          <p:nvPr>
            <p:ph type="pic" sz="quarter" idx="13"/>
          </p:nvPr>
        </p:nvSpPr>
        <p:spPr>
          <a:xfrm>
            <a:off x="803275" y="1665288"/>
            <a:ext cx="4428000" cy="3997325"/>
          </a:xfrm>
          <a:noFill/>
        </p:spPr>
        <p:txBody>
          <a:bodyPr/>
          <a:lstStyle>
            <a:lvl1pPr marL="0" indent="0">
              <a:buNone/>
              <a:defRPr>
                <a:noFill/>
              </a:defRPr>
            </a:lvl1pPr>
          </a:lstStyle>
          <a:p>
            <a:r>
              <a:rPr lang="sv-SE"/>
              <a:t>Klicka på ikonen för att lägga till en bild</a:t>
            </a:r>
            <a:endParaRPr lang="en-US"/>
          </a:p>
        </p:txBody>
      </p:sp>
      <p:sp>
        <p:nvSpPr>
          <p:cNvPr id="11" name="Platshållare för datum 10">
            <a:extLst>
              <a:ext uri="{FF2B5EF4-FFF2-40B4-BE49-F238E27FC236}">
                <a16:creationId xmlns:a16="http://schemas.microsoft.com/office/drawing/2014/main" id="{69BC6E56-4BB3-4033-961C-0FECDDD686C6}"/>
              </a:ext>
            </a:extLst>
          </p:cNvPr>
          <p:cNvSpPr>
            <a:spLocks noGrp="1"/>
          </p:cNvSpPr>
          <p:nvPr>
            <p:ph type="dt" sz="half" idx="14"/>
          </p:nvPr>
        </p:nvSpPr>
        <p:spPr/>
        <p:txBody>
          <a:bodyPr/>
          <a:lstStyle/>
          <a:p>
            <a:r>
              <a:rPr lang="sv-SE"/>
              <a:t>Region Halland  │</a:t>
            </a:r>
          </a:p>
        </p:txBody>
      </p:sp>
      <p:sp>
        <p:nvSpPr>
          <p:cNvPr id="12" name="Platshållare för sidfot 11">
            <a:extLst>
              <a:ext uri="{FF2B5EF4-FFF2-40B4-BE49-F238E27FC236}">
                <a16:creationId xmlns:a16="http://schemas.microsoft.com/office/drawing/2014/main" id="{7C6EE110-A186-43E0-832C-910A9C7A5CDD}"/>
              </a:ext>
            </a:extLst>
          </p:cNvPr>
          <p:cNvSpPr>
            <a:spLocks noGrp="1"/>
          </p:cNvSpPr>
          <p:nvPr>
            <p:ph type="ftr" sz="quarter" idx="15"/>
          </p:nvPr>
        </p:nvSpPr>
        <p:spPr/>
        <p:txBody>
          <a:bodyPr/>
          <a:lstStyle/>
          <a:p>
            <a:r>
              <a:rPr lang="sv-SE"/>
              <a:t>Halland – Bästa livsplatsen</a:t>
            </a:r>
          </a:p>
        </p:txBody>
      </p:sp>
      <p:sp>
        <p:nvSpPr>
          <p:cNvPr id="13" name="Platshållare för bildnummer 12">
            <a:extLst>
              <a:ext uri="{FF2B5EF4-FFF2-40B4-BE49-F238E27FC236}">
                <a16:creationId xmlns:a16="http://schemas.microsoft.com/office/drawing/2014/main" id="{C6F5F072-3570-4698-9ED3-6CB1A4E9B837}"/>
              </a:ext>
            </a:extLst>
          </p:cNvPr>
          <p:cNvSpPr>
            <a:spLocks noGrp="1"/>
          </p:cNvSpPr>
          <p:nvPr>
            <p:ph type="sldNum" sz="quarter" idx="16"/>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72840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418002AD-990B-465A-9AD4-9F17CBE89EC0}"/>
              </a:ext>
            </a:extLst>
          </p:cNvPr>
          <p:cNvSpPr/>
          <p:nvPr userDrawn="1"/>
        </p:nvSpPr>
        <p:spPr>
          <a:xfrm>
            <a:off x="0" y="6303600"/>
            <a:ext cx="12192000" cy="554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803275" y="333375"/>
            <a:ext cx="10585449" cy="1296000"/>
          </a:xfrm>
          <a:prstGeom prst="rect">
            <a:avLst/>
          </a:prstGeom>
        </p:spPr>
        <p:txBody>
          <a:bodyPr vert="horz" lIns="0" tIns="0" rIns="0" bIns="0" rtlCol="0" anchor="ctr">
            <a:noAutofit/>
          </a:bodyPr>
          <a:lstStyle/>
          <a:p>
            <a:r>
              <a:rPr lang="sv-SE"/>
              <a:t>Klicka här för att ändra format</a:t>
            </a:r>
          </a:p>
        </p:txBody>
      </p:sp>
      <p:sp>
        <p:nvSpPr>
          <p:cNvPr id="3" name="Platshållare för text 2"/>
          <p:cNvSpPr>
            <a:spLocks noGrp="1"/>
          </p:cNvSpPr>
          <p:nvPr>
            <p:ph type="body" idx="1"/>
          </p:nvPr>
        </p:nvSpPr>
        <p:spPr>
          <a:xfrm>
            <a:off x="803275" y="1665288"/>
            <a:ext cx="10585450" cy="3994660"/>
          </a:xfrm>
          <a:prstGeom prst="rect">
            <a:avLst/>
          </a:prstGeom>
        </p:spPr>
        <p:txBody>
          <a:bodyPr vert="horz" lIns="0" tIns="0" rIns="0" bIns="0" rtlCol="0">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a:p>
            <a:pPr lvl="5"/>
            <a:r>
              <a:rPr lang="sv-SE"/>
              <a:t>Nivå sex</a:t>
            </a:r>
          </a:p>
          <a:p>
            <a:pPr lvl="6"/>
            <a:r>
              <a:rPr lang="sv-SE"/>
              <a:t>Nivå sju</a:t>
            </a:r>
          </a:p>
          <a:p>
            <a:pPr lvl="7"/>
            <a:r>
              <a:rPr lang="sv-SE"/>
              <a:t>Nivå åtta</a:t>
            </a:r>
          </a:p>
          <a:p>
            <a:pPr lvl="8"/>
            <a:r>
              <a:rPr lang="sv-SE"/>
              <a:t>Nivå nio</a:t>
            </a:r>
          </a:p>
        </p:txBody>
      </p:sp>
      <p:sp>
        <p:nvSpPr>
          <p:cNvPr id="4" name="Platshållare för datum 3"/>
          <p:cNvSpPr>
            <a:spLocks noGrp="1"/>
          </p:cNvSpPr>
          <p:nvPr>
            <p:ph type="dt" sz="half" idx="2"/>
          </p:nvPr>
        </p:nvSpPr>
        <p:spPr bwMode="white">
          <a:xfrm>
            <a:off x="9781032" y="6396487"/>
            <a:ext cx="1440000" cy="324000"/>
          </a:xfrm>
          <a:prstGeom prst="rect">
            <a:avLst/>
          </a:prstGeom>
        </p:spPr>
        <p:txBody>
          <a:bodyPr vert="horz" lIns="0" tIns="0" rIns="0" bIns="0" rtlCol="0" anchor="ctr"/>
          <a:lstStyle>
            <a:lvl1pPr algn="r">
              <a:defRPr sz="1200" b="1">
                <a:solidFill>
                  <a:schemeClr val="bg1"/>
                </a:solidFill>
              </a:defRPr>
            </a:lvl1pPr>
          </a:lstStyle>
          <a:p>
            <a:r>
              <a:rPr lang="sv-SE"/>
              <a:t>Region Halland  │</a:t>
            </a:r>
          </a:p>
        </p:txBody>
      </p:sp>
      <p:sp>
        <p:nvSpPr>
          <p:cNvPr id="5" name="Platshållare för sidfot 4"/>
          <p:cNvSpPr>
            <a:spLocks noGrp="1"/>
          </p:cNvSpPr>
          <p:nvPr>
            <p:ph type="ftr" sz="quarter" idx="3"/>
          </p:nvPr>
        </p:nvSpPr>
        <p:spPr bwMode="white">
          <a:xfrm>
            <a:off x="809625" y="6396487"/>
            <a:ext cx="4114800" cy="324000"/>
          </a:xfrm>
          <a:prstGeom prst="rect">
            <a:avLst/>
          </a:prstGeom>
        </p:spPr>
        <p:txBody>
          <a:bodyPr vert="horz" lIns="0" tIns="0" rIns="0" bIns="0" rtlCol="0" anchor="ctr"/>
          <a:lstStyle>
            <a:lvl1pPr algn="l">
              <a:defRPr sz="1200" b="1">
                <a:solidFill>
                  <a:schemeClr val="bg1"/>
                </a:solidFill>
              </a:defRPr>
            </a:lvl1pPr>
          </a:lstStyle>
          <a:p>
            <a:r>
              <a:rPr lang="sv-SE"/>
              <a:t>Halland – Bästa livsplatsen</a:t>
            </a:r>
          </a:p>
        </p:txBody>
      </p:sp>
      <p:sp>
        <p:nvSpPr>
          <p:cNvPr id="6" name="Platshållare för bildnummer 5"/>
          <p:cNvSpPr>
            <a:spLocks noGrp="1"/>
          </p:cNvSpPr>
          <p:nvPr>
            <p:ph type="sldNum" sz="quarter" idx="4"/>
          </p:nvPr>
        </p:nvSpPr>
        <p:spPr bwMode="white">
          <a:xfrm>
            <a:off x="11227469" y="6396487"/>
            <a:ext cx="216000" cy="324000"/>
          </a:xfrm>
          <a:prstGeom prst="rect">
            <a:avLst/>
          </a:prstGeom>
        </p:spPr>
        <p:txBody>
          <a:bodyPr vert="horz" lIns="0" tIns="0" rIns="0" bIns="0" rtlCol="0" anchor="ctr"/>
          <a:lstStyle>
            <a:lvl1pPr algn="l">
              <a:defRPr sz="1200" b="1">
                <a:solidFill>
                  <a:schemeClr val="bg1"/>
                </a:solidFill>
              </a:defRPr>
            </a:lvl1pPr>
          </a:lstStyle>
          <a:p>
            <a:fld id="{E8645303-2AAE-45D1-913A-B06AE6474513}" type="slidenum">
              <a:rPr lang="sv-SE" smtClean="0"/>
              <a:pPr/>
              <a:t>‹#›</a:t>
            </a:fld>
            <a:endParaRPr lang="sv-SE"/>
          </a:p>
        </p:txBody>
      </p:sp>
    </p:spTree>
    <p:extLst>
      <p:ext uri="{BB962C8B-B14F-4D97-AF65-F5344CB8AC3E}">
        <p14:creationId xmlns:p14="http://schemas.microsoft.com/office/powerpoint/2010/main" val="387152527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81" r:id="rId3"/>
    <p:sldLayoutId id="2147483682" r:id="rId4"/>
    <p:sldLayoutId id="2147483671" r:id="rId5"/>
    <p:sldLayoutId id="2147483672" r:id="rId6"/>
    <p:sldLayoutId id="2147483673" r:id="rId7"/>
    <p:sldLayoutId id="2147483674" r:id="rId8"/>
    <p:sldLayoutId id="2147483675" r:id="rId9"/>
    <p:sldLayoutId id="2147483670" r:id="rId10"/>
    <p:sldLayoutId id="2147483683" r:id="rId11"/>
    <p:sldLayoutId id="2147483676" r:id="rId12"/>
    <p:sldLayoutId id="2147483677" r:id="rId13"/>
    <p:sldLayoutId id="2147483678" r:id="rId14"/>
    <p:sldLayoutId id="2147483679" r:id="rId15"/>
    <p:sldLayoutId id="2147483680" r:id="rId16"/>
    <p:sldLayoutId id="2147483684" r:id="rId17"/>
  </p:sldLayoutIdLst>
  <p:hf hdr="0"/>
  <p:txStyles>
    <p:titleStyle>
      <a:lvl1pPr algn="l" defTabSz="914400" rtl="0" eaLnBrk="1" latinLnBrk="0" hangingPunct="1">
        <a:lnSpc>
          <a:spcPct val="90000"/>
        </a:lnSpc>
        <a:spcBef>
          <a:spcPct val="0"/>
        </a:spcBef>
        <a:buNone/>
        <a:defRPr sz="3400" b="1" kern="1200" spc="0" baseline="0">
          <a:solidFill>
            <a:schemeClr val="tx1"/>
          </a:solidFill>
          <a:latin typeface="+mj-lt"/>
          <a:ea typeface="+mj-ea"/>
          <a:cs typeface="+mj-cs"/>
        </a:defRPr>
      </a:lvl1pPr>
    </p:titleStyle>
    <p:bodyStyle>
      <a:lvl1pPr marL="288000" indent="-288000" algn="l" defTabSz="914400" rtl="0" eaLnBrk="1" latinLnBrk="0" hangingPunct="1">
        <a:lnSpc>
          <a:spcPct val="100000"/>
        </a:lnSpc>
        <a:spcBef>
          <a:spcPts val="1200"/>
        </a:spcBef>
        <a:buClr>
          <a:schemeClr val="bg2"/>
        </a:buClr>
        <a:buFont typeface="Arial" panose="020B0604020202020204" pitchFamily="34" charset="0"/>
        <a:buChar char="●"/>
        <a:defRPr sz="2000" kern="1200">
          <a:solidFill>
            <a:schemeClr val="tx1"/>
          </a:solidFill>
          <a:latin typeface="+mn-lt"/>
          <a:ea typeface="+mn-ea"/>
          <a:cs typeface="+mn-cs"/>
        </a:defRPr>
      </a:lvl1pPr>
      <a:lvl2pPr marL="504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2pPr>
      <a:lvl3pPr marL="756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3pPr>
      <a:lvl4pPr marL="972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4pPr>
      <a:lvl5pPr marL="1188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5pPr>
      <a:lvl6pPr marL="1440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6pPr>
      <a:lvl7pPr marL="1656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7pPr>
      <a:lvl8pPr marL="1872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8pPr>
      <a:lvl9pPr marL="2124000" indent="-288000" algn="l" defTabSz="914400" rtl="0" eaLnBrk="1" latinLnBrk="0" hangingPunct="1">
        <a:lnSpc>
          <a:spcPct val="100000"/>
        </a:lnSpc>
        <a:spcBef>
          <a:spcPts val="600"/>
        </a:spcBef>
        <a:buClr>
          <a:schemeClr val="bg2"/>
        </a:buClr>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506">
          <p15:clr>
            <a:srgbClr val="F26B43"/>
          </p15:clr>
        </p15:guide>
        <p15:guide id="4" pos="7174">
          <p15:clr>
            <a:srgbClr val="F26B43"/>
          </p15:clr>
        </p15:guide>
        <p15:guide id="6" orient="horz" pos="3952" userDrawn="1">
          <p15:clr>
            <a:srgbClr val="F26B43"/>
          </p15:clr>
        </p15:guide>
        <p15:guide id="8" orient="horz" pos="1049">
          <p15:clr>
            <a:srgbClr val="F26B43"/>
          </p15:clr>
        </p15:guide>
        <p15:guide id="9" orient="horz" pos="210">
          <p15:clr>
            <a:srgbClr val="F26B43"/>
          </p15:clr>
        </p15:guide>
        <p15:guide id="10" orient="horz" pos="3570" userDrawn="1">
          <p15:clr>
            <a:srgbClr val="F26B43"/>
          </p15:clr>
        </p15:guide>
        <p15:guide id="11"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cid:image001.png@01DC5215.F80C2A90" TargetMode="External"/><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D186A0D0-5B70-5491-5F3F-4310E4E50A65}"/>
              </a:ext>
            </a:extLst>
          </p:cNvPr>
          <p:cNvSpPr>
            <a:spLocks noGrp="1"/>
          </p:cNvSpPr>
          <p:nvPr>
            <p:ph type="ctrTitle"/>
          </p:nvPr>
        </p:nvSpPr>
        <p:spPr>
          <a:xfrm>
            <a:off x="1774825" y="1721124"/>
            <a:ext cx="8642350" cy="2141764"/>
          </a:xfrm>
        </p:spPr>
        <p:txBody>
          <a:bodyPr/>
          <a:lstStyle/>
          <a:p>
            <a:r>
              <a:rPr lang="sv-SE"/>
              <a:t>Synpunkter och klagomål 1177.se – ny tjänst integrerad med avvikelsesystemet Platina</a:t>
            </a:r>
          </a:p>
        </p:txBody>
      </p:sp>
      <p:sp>
        <p:nvSpPr>
          <p:cNvPr id="10" name="Underrubrik 9">
            <a:extLst>
              <a:ext uri="{FF2B5EF4-FFF2-40B4-BE49-F238E27FC236}">
                <a16:creationId xmlns:a16="http://schemas.microsoft.com/office/drawing/2014/main" id="{C7933A0D-7AA3-0622-D2A5-8E3C0DD43C4A}"/>
              </a:ext>
            </a:extLst>
          </p:cNvPr>
          <p:cNvSpPr>
            <a:spLocks noGrp="1"/>
          </p:cNvSpPr>
          <p:nvPr>
            <p:ph type="subTitle" idx="1"/>
          </p:nvPr>
        </p:nvSpPr>
        <p:spPr/>
        <p:txBody>
          <a:bodyPr/>
          <a:lstStyle/>
          <a:p>
            <a:r>
              <a:rPr lang="sv-SE"/>
              <a:t>Vård, tandvård och service till patient och närstående</a:t>
            </a:r>
          </a:p>
        </p:txBody>
      </p:sp>
      <p:sp>
        <p:nvSpPr>
          <p:cNvPr id="4" name="Platshållare för datum 3"/>
          <p:cNvSpPr>
            <a:spLocks noGrp="1"/>
          </p:cNvSpPr>
          <p:nvPr>
            <p:ph type="dt" sz="half" idx="4294967295"/>
          </p:nvPr>
        </p:nvSpPr>
        <p:spPr>
          <a:xfrm>
            <a:off x="0" y="6356350"/>
            <a:ext cx="1800225" cy="323850"/>
          </a:xfrm>
        </p:spPr>
        <p:txBody>
          <a:bodyPr/>
          <a:lstStyle/>
          <a:p>
            <a:r>
              <a:rPr lang="sv-SE"/>
              <a:t>Region Halland  │</a:t>
            </a:r>
          </a:p>
        </p:txBody>
      </p:sp>
      <p:sp>
        <p:nvSpPr>
          <p:cNvPr id="5" name="Platshållare för sidfot 4"/>
          <p:cNvSpPr>
            <a:spLocks noGrp="1"/>
          </p:cNvSpPr>
          <p:nvPr>
            <p:ph type="ftr" sz="quarter" idx="4294967295"/>
          </p:nvPr>
        </p:nvSpPr>
        <p:spPr>
          <a:xfrm>
            <a:off x="0" y="6356350"/>
            <a:ext cx="4114800" cy="323850"/>
          </a:xfrm>
        </p:spPr>
        <p:txBody>
          <a:bodyPr/>
          <a:lstStyle/>
          <a:p>
            <a:r>
              <a:rPr lang="sv-SE"/>
              <a:t>Halland – Bästa livsplatsen</a:t>
            </a:r>
          </a:p>
        </p:txBody>
      </p:sp>
      <p:sp>
        <p:nvSpPr>
          <p:cNvPr id="6" name="Platshållare för bildnummer 5"/>
          <p:cNvSpPr>
            <a:spLocks noGrp="1"/>
          </p:cNvSpPr>
          <p:nvPr>
            <p:ph type="sldNum" sz="quarter" idx="4294967295"/>
          </p:nvPr>
        </p:nvSpPr>
        <p:spPr>
          <a:xfrm>
            <a:off x="8077200" y="6356350"/>
            <a:ext cx="4114800" cy="323850"/>
          </a:xfrm>
        </p:spPr>
        <p:txBody>
          <a:bodyPr/>
          <a:lstStyle/>
          <a:p>
            <a:fld id="{E8645303-2AAE-45D1-913A-B06AE6474513}" type="slidenum">
              <a:rPr lang="sv-SE" smtClean="0"/>
              <a:t>1</a:t>
            </a:fld>
            <a:endParaRPr lang="sv-SE"/>
          </a:p>
        </p:txBody>
      </p:sp>
    </p:spTree>
    <p:extLst>
      <p:ext uri="{BB962C8B-B14F-4D97-AF65-F5344CB8AC3E}">
        <p14:creationId xmlns:p14="http://schemas.microsoft.com/office/powerpoint/2010/main" val="1526386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D8C9C8-8BD9-9511-2407-5EFCBD905244}"/>
              </a:ext>
            </a:extLst>
          </p:cNvPr>
          <p:cNvSpPr>
            <a:spLocks noGrp="1"/>
          </p:cNvSpPr>
          <p:nvPr>
            <p:ph type="title"/>
          </p:nvPr>
        </p:nvSpPr>
        <p:spPr>
          <a:xfrm>
            <a:off x="858020" y="613776"/>
            <a:ext cx="10585449" cy="783529"/>
          </a:xfrm>
        </p:spPr>
        <p:txBody>
          <a:bodyPr/>
          <a:lstStyle/>
          <a:p>
            <a:r>
              <a:rPr lang="sv-SE"/>
              <a:t>Påverkan på vårdverksamhet</a:t>
            </a:r>
            <a:br>
              <a:rPr lang="sv-SE"/>
            </a:br>
            <a:endParaRPr lang="sv-SE"/>
          </a:p>
        </p:txBody>
      </p:sp>
      <p:sp>
        <p:nvSpPr>
          <p:cNvPr id="3" name="Platshållare för innehåll 2">
            <a:extLst>
              <a:ext uri="{FF2B5EF4-FFF2-40B4-BE49-F238E27FC236}">
                <a16:creationId xmlns:a16="http://schemas.microsoft.com/office/drawing/2014/main" id="{D6D12367-6DCB-89A6-2087-6D7D1B722F97}"/>
              </a:ext>
            </a:extLst>
          </p:cNvPr>
          <p:cNvSpPr>
            <a:spLocks noGrp="1"/>
          </p:cNvSpPr>
          <p:nvPr>
            <p:ph sz="quarter" idx="13"/>
          </p:nvPr>
        </p:nvSpPr>
        <p:spPr>
          <a:xfrm>
            <a:off x="858019" y="1258191"/>
            <a:ext cx="10585450" cy="4002087"/>
          </a:xfrm>
        </p:spPr>
        <p:txBody>
          <a:bodyPr/>
          <a:lstStyle/>
          <a:p>
            <a:pPr lvl="0"/>
            <a:r>
              <a:rPr lang="sv-SE" dirty="0"/>
              <a:t>Avvikelsehanteringen blir mer strukturerad, digital och smidig.</a:t>
            </a:r>
          </a:p>
          <a:p>
            <a:pPr lvl="0"/>
            <a:r>
              <a:rPr lang="sv-SE" dirty="0"/>
              <a:t>Vården fortsätter arbeta i sitt ordinarie system (Platina).</a:t>
            </a:r>
          </a:p>
          <a:p>
            <a:pPr lvl="0"/>
            <a:r>
              <a:rPr lang="sv-SE" dirty="0"/>
              <a:t>Antalet ärenden kan öka, eftersom tjänsten syns tydligt på startsidan  när invånaren har loggat in på 1177.se.</a:t>
            </a:r>
          </a:p>
          <a:p>
            <a:pPr lvl="0"/>
            <a:r>
              <a:rPr lang="sv-SE" dirty="0"/>
              <a:t>Ingen bred marknadsföring sker under våren; större informationsinsats planeras tidigast hösten 2026.</a:t>
            </a:r>
          </a:p>
          <a:p>
            <a:pPr lvl="0"/>
            <a:r>
              <a:rPr lang="sv-SE" dirty="0"/>
              <a:t>Erfarenheter från andra regioner visar att det är avgörande att mottagningar erbjuder e-tjänster enligt basutbudet i 1177.se, så att invånarna skickar ärenden rätt.</a:t>
            </a:r>
          </a:p>
          <a:p>
            <a:r>
              <a:rPr lang="sv-SE" dirty="0"/>
              <a:t>Basutbudet i Region Halland (inkluderar bland annat Kontakta mig, receptförnyelse, omboka/avboka tid, boka tid, Beställ journalkopia med flera) har funnits sedan 2014 och kommer att kvalitetssäkras ytterligare i början på 2026.</a:t>
            </a:r>
          </a:p>
          <a:p>
            <a:endParaRPr lang="sv-SE" dirty="0"/>
          </a:p>
        </p:txBody>
      </p:sp>
      <p:sp>
        <p:nvSpPr>
          <p:cNvPr id="4" name="Platshållare för datum 3">
            <a:extLst>
              <a:ext uri="{FF2B5EF4-FFF2-40B4-BE49-F238E27FC236}">
                <a16:creationId xmlns:a16="http://schemas.microsoft.com/office/drawing/2014/main" id="{6303D9F1-155E-D105-68DF-78020B64E59B}"/>
              </a:ext>
            </a:extLst>
          </p:cNvPr>
          <p:cNvSpPr>
            <a:spLocks noGrp="1"/>
          </p:cNvSpPr>
          <p:nvPr>
            <p:ph type="dt" sz="half" idx="14"/>
          </p:nvPr>
        </p:nvSpPr>
        <p:spPr/>
        <p:txBody>
          <a:bodyPr/>
          <a:lstStyle/>
          <a:p>
            <a:r>
              <a:rPr lang="sv-SE"/>
              <a:t>Region Halland  │</a:t>
            </a:r>
          </a:p>
        </p:txBody>
      </p:sp>
      <p:sp>
        <p:nvSpPr>
          <p:cNvPr id="5" name="Platshållare för sidfot 4">
            <a:extLst>
              <a:ext uri="{FF2B5EF4-FFF2-40B4-BE49-F238E27FC236}">
                <a16:creationId xmlns:a16="http://schemas.microsoft.com/office/drawing/2014/main" id="{7406ACCF-9D8C-972E-7E31-04A66E3612A0}"/>
              </a:ext>
            </a:extLst>
          </p:cNvPr>
          <p:cNvSpPr>
            <a:spLocks noGrp="1"/>
          </p:cNvSpPr>
          <p:nvPr>
            <p:ph type="ftr" sz="quarter" idx="15"/>
          </p:nvPr>
        </p:nvSpPr>
        <p:spPr/>
        <p:txBody>
          <a:bodyPr/>
          <a:lstStyle/>
          <a:p>
            <a:r>
              <a:rPr lang="sv-SE"/>
              <a:t>Halland – Bästa livsplatsen</a:t>
            </a:r>
          </a:p>
        </p:txBody>
      </p:sp>
      <p:sp>
        <p:nvSpPr>
          <p:cNvPr id="6" name="Platshållare för bildnummer 5">
            <a:extLst>
              <a:ext uri="{FF2B5EF4-FFF2-40B4-BE49-F238E27FC236}">
                <a16:creationId xmlns:a16="http://schemas.microsoft.com/office/drawing/2014/main" id="{D81F51B1-2E5B-BDCC-B634-C97A15FF8E79}"/>
              </a:ext>
            </a:extLst>
          </p:cNvPr>
          <p:cNvSpPr>
            <a:spLocks noGrp="1"/>
          </p:cNvSpPr>
          <p:nvPr>
            <p:ph type="sldNum" sz="quarter" idx="16"/>
          </p:nvPr>
        </p:nvSpPr>
        <p:spPr/>
        <p:txBody>
          <a:bodyPr/>
          <a:lstStyle/>
          <a:p>
            <a:fld id="{E8645303-2AAE-45D1-913A-B06AE6474513}" type="slidenum">
              <a:rPr lang="sv-SE" smtClean="0"/>
              <a:pPr/>
              <a:t>10</a:t>
            </a:fld>
            <a:endParaRPr lang="sv-SE"/>
          </a:p>
        </p:txBody>
      </p:sp>
    </p:spTree>
    <p:extLst>
      <p:ext uri="{BB962C8B-B14F-4D97-AF65-F5344CB8AC3E}">
        <p14:creationId xmlns:p14="http://schemas.microsoft.com/office/powerpoint/2010/main" val="3634547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05879E-181A-EBF8-64D5-90510E7CE615}"/>
              </a:ext>
            </a:extLst>
          </p:cNvPr>
          <p:cNvSpPr>
            <a:spLocks noGrp="1"/>
          </p:cNvSpPr>
          <p:nvPr>
            <p:ph type="title"/>
          </p:nvPr>
        </p:nvSpPr>
        <p:spPr/>
        <p:txBody>
          <a:bodyPr/>
          <a:lstStyle/>
          <a:p>
            <a:r>
              <a:rPr lang="sv-SE"/>
              <a:t>Vad händer sedan</a:t>
            </a:r>
          </a:p>
        </p:txBody>
      </p:sp>
      <p:sp>
        <p:nvSpPr>
          <p:cNvPr id="3" name="Platshållare för innehåll 2">
            <a:extLst>
              <a:ext uri="{FF2B5EF4-FFF2-40B4-BE49-F238E27FC236}">
                <a16:creationId xmlns:a16="http://schemas.microsoft.com/office/drawing/2014/main" id="{A194B8D8-3B39-AA91-CFE2-4494A253D14F}"/>
              </a:ext>
            </a:extLst>
          </p:cNvPr>
          <p:cNvSpPr>
            <a:spLocks noGrp="1"/>
          </p:cNvSpPr>
          <p:nvPr>
            <p:ph sz="quarter" idx="13"/>
          </p:nvPr>
        </p:nvSpPr>
        <p:spPr/>
        <p:txBody>
          <a:bodyPr/>
          <a:lstStyle/>
          <a:p>
            <a:r>
              <a:rPr lang="sv-SE" dirty="0"/>
              <a:t>Utveckling av tjänsten för att digitalisera även ärendeflödet mellan Patientnämnden och vården på ett gemensamt sätt. </a:t>
            </a:r>
          </a:p>
        </p:txBody>
      </p:sp>
      <p:sp>
        <p:nvSpPr>
          <p:cNvPr id="4" name="Platshållare för datum 3">
            <a:extLst>
              <a:ext uri="{FF2B5EF4-FFF2-40B4-BE49-F238E27FC236}">
                <a16:creationId xmlns:a16="http://schemas.microsoft.com/office/drawing/2014/main" id="{3A0B3DF5-BCC2-3950-E1CE-62DE25ACBFAB}"/>
              </a:ext>
            </a:extLst>
          </p:cNvPr>
          <p:cNvSpPr>
            <a:spLocks noGrp="1"/>
          </p:cNvSpPr>
          <p:nvPr>
            <p:ph type="dt" sz="half" idx="14"/>
          </p:nvPr>
        </p:nvSpPr>
        <p:spPr/>
        <p:txBody>
          <a:bodyPr/>
          <a:lstStyle/>
          <a:p>
            <a:r>
              <a:rPr lang="sv-SE"/>
              <a:t>Region Halland  │</a:t>
            </a:r>
          </a:p>
        </p:txBody>
      </p:sp>
      <p:sp>
        <p:nvSpPr>
          <p:cNvPr id="5" name="Platshållare för sidfot 4">
            <a:extLst>
              <a:ext uri="{FF2B5EF4-FFF2-40B4-BE49-F238E27FC236}">
                <a16:creationId xmlns:a16="http://schemas.microsoft.com/office/drawing/2014/main" id="{3D6C1C2B-57C1-03D4-E974-B6AC6BB55614}"/>
              </a:ext>
            </a:extLst>
          </p:cNvPr>
          <p:cNvSpPr>
            <a:spLocks noGrp="1"/>
          </p:cNvSpPr>
          <p:nvPr>
            <p:ph type="ftr" sz="quarter" idx="15"/>
          </p:nvPr>
        </p:nvSpPr>
        <p:spPr/>
        <p:txBody>
          <a:bodyPr/>
          <a:lstStyle/>
          <a:p>
            <a:r>
              <a:rPr lang="sv-SE"/>
              <a:t>Halland – Bästa livsplatsen</a:t>
            </a:r>
          </a:p>
        </p:txBody>
      </p:sp>
      <p:sp>
        <p:nvSpPr>
          <p:cNvPr id="6" name="Platshållare för bildnummer 5">
            <a:extLst>
              <a:ext uri="{FF2B5EF4-FFF2-40B4-BE49-F238E27FC236}">
                <a16:creationId xmlns:a16="http://schemas.microsoft.com/office/drawing/2014/main" id="{A38B34D2-628A-617C-C1B8-EF176F936FE7}"/>
              </a:ext>
            </a:extLst>
          </p:cNvPr>
          <p:cNvSpPr>
            <a:spLocks noGrp="1"/>
          </p:cNvSpPr>
          <p:nvPr>
            <p:ph type="sldNum" sz="quarter" idx="16"/>
          </p:nvPr>
        </p:nvSpPr>
        <p:spPr/>
        <p:txBody>
          <a:bodyPr/>
          <a:lstStyle/>
          <a:p>
            <a:fld id="{E8645303-2AAE-45D1-913A-B06AE6474513}" type="slidenum">
              <a:rPr lang="sv-SE" smtClean="0"/>
              <a:pPr/>
              <a:t>11</a:t>
            </a:fld>
            <a:endParaRPr lang="sv-SE"/>
          </a:p>
        </p:txBody>
      </p:sp>
    </p:spTree>
    <p:extLst>
      <p:ext uri="{BB962C8B-B14F-4D97-AF65-F5344CB8AC3E}">
        <p14:creationId xmlns:p14="http://schemas.microsoft.com/office/powerpoint/2010/main" val="361435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444DF6-47C4-CE5F-31FC-641008DD7888}"/>
              </a:ext>
            </a:extLst>
          </p:cNvPr>
          <p:cNvSpPr>
            <a:spLocks noGrp="1"/>
          </p:cNvSpPr>
          <p:nvPr>
            <p:ph type="title"/>
          </p:nvPr>
        </p:nvSpPr>
        <p:spPr/>
        <p:txBody>
          <a:bodyPr/>
          <a:lstStyle/>
          <a:p>
            <a:r>
              <a:rPr lang="sv-SE"/>
              <a:t>Bakgrund</a:t>
            </a:r>
          </a:p>
        </p:txBody>
      </p:sp>
      <p:pic>
        <p:nvPicPr>
          <p:cNvPr id="5" name="Platshållare för bild 4">
            <a:extLst>
              <a:ext uri="{FF2B5EF4-FFF2-40B4-BE49-F238E27FC236}">
                <a16:creationId xmlns:a16="http://schemas.microsoft.com/office/drawing/2014/main" id="{6F56FF52-7FB9-974F-8AF1-052ED5AAB3FC}"/>
              </a:ext>
            </a:extLst>
          </p:cNvPr>
          <p:cNvPicPr>
            <a:picLocks noGrp="1" noChangeAspect="1"/>
          </p:cNvPicPr>
          <p:nvPr>
            <p:ph type="pic" sz="quarter" idx="11"/>
          </p:nvPr>
        </p:nvPicPr>
        <p:blipFill>
          <a:blip r:embed="rId2"/>
          <a:srcRect l="1558" r="1558"/>
          <a:stretch/>
        </p:blipFill>
        <p:spPr/>
      </p:pic>
    </p:spTree>
    <p:extLst>
      <p:ext uri="{BB962C8B-B14F-4D97-AF65-F5344CB8AC3E}">
        <p14:creationId xmlns:p14="http://schemas.microsoft.com/office/powerpoint/2010/main" val="4226662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156DD3-4277-844A-AE5C-389221A80561}"/>
              </a:ext>
            </a:extLst>
          </p:cNvPr>
          <p:cNvSpPr>
            <a:spLocks noGrp="1"/>
          </p:cNvSpPr>
          <p:nvPr>
            <p:ph type="title"/>
          </p:nvPr>
        </p:nvSpPr>
        <p:spPr/>
        <p:txBody>
          <a:bodyPr/>
          <a:lstStyle/>
          <a:p>
            <a:r>
              <a:rPr lang="sv-SE"/>
              <a:t>Bakgrund</a:t>
            </a:r>
          </a:p>
        </p:txBody>
      </p:sp>
      <p:sp>
        <p:nvSpPr>
          <p:cNvPr id="3" name="Platshållare för innehåll 2">
            <a:extLst>
              <a:ext uri="{FF2B5EF4-FFF2-40B4-BE49-F238E27FC236}">
                <a16:creationId xmlns:a16="http://schemas.microsoft.com/office/drawing/2014/main" id="{6C3D8D2E-84A5-9780-4B93-0D7BD9F604CB}"/>
              </a:ext>
            </a:extLst>
          </p:cNvPr>
          <p:cNvSpPr>
            <a:spLocks noGrp="1"/>
          </p:cNvSpPr>
          <p:nvPr>
            <p:ph sz="quarter" idx="13"/>
          </p:nvPr>
        </p:nvSpPr>
        <p:spPr>
          <a:xfrm>
            <a:off x="858019" y="1458606"/>
            <a:ext cx="10585450" cy="4284576"/>
          </a:xfrm>
        </p:spPr>
        <p:txBody>
          <a:bodyPr/>
          <a:lstStyle/>
          <a:p>
            <a:pPr eaLnBrk="0" fontAlgn="base" hangingPunct="0"/>
            <a:r>
              <a:rPr lang="sv-SE" dirty="0"/>
              <a:t>År 2018 trädde nya nationella bestämmelser i kraft för hantering av klagomål och synpunkter i vården. Förändringarna innebar att patienter som inte är nöjda med vården ska vända sig till den verksamhet som ansvarat för vården eller till Patientnämnden – inte direkt till IVO. Den nya lagstiftningen som trädde i kraft den 1 januari 2018 syftar till att skapa en mer ändamålsenlig hantering av patientklagomål inom hälso- och sjukvården. </a:t>
            </a:r>
          </a:p>
          <a:p>
            <a:pPr eaLnBrk="0" fontAlgn="base" hangingPunct="0"/>
            <a:r>
              <a:rPr lang="sv-SE" dirty="0"/>
              <a:t>Kort därefter startade Region Halland ett arbete för att följa lagstiftningen och förbättra de digitala möjligheterna att lämna synpunkter och klagomål. Flera vårdförvaltningar och privata vårdcentraler erbjuder sedan dess sådana tjänster och har etablerade strukturer för inkommande ärenden. Hallands sjukhus använder fortfarande tjänsten ”Hjälp oss att bli bättre”, och rutinen Patientklagomål och synpunkter uppdaterades i samband med detta.</a:t>
            </a:r>
          </a:p>
          <a:p>
            <a:pPr eaLnBrk="0" fontAlgn="base" hangingPunct="0"/>
            <a:r>
              <a:rPr lang="sv-SE" dirty="0"/>
              <a:t>Behovet av integration mot avvikelsesystemet Platina har länge lyfts av vården. Samtidigt påbörjades nationell utveckling via Inera för en tjänst som kan integreras mot lokala system. Pandemin, införandet av Cosmic och integrationsarbete har fördröjt processen, men nu är integrationen klar.</a:t>
            </a:r>
          </a:p>
          <a:p>
            <a:pPr eaLnBrk="0" fontAlgn="base" hangingPunct="0"/>
            <a:endParaRPr lang="sv-SE" dirty="0"/>
          </a:p>
          <a:p>
            <a:endParaRPr lang="sv-SE" dirty="0"/>
          </a:p>
        </p:txBody>
      </p:sp>
      <p:sp>
        <p:nvSpPr>
          <p:cNvPr id="4" name="Platshållare för datum 3">
            <a:extLst>
              <a:ext uri="{FF2B5EF4-FFF2-40B4-BE49-F238E27FC236}">
                <a16:creationId xmlns:a16="http://schemas.microsoft.com/office/drawing/2014/main" id="{09296157-F089-C1F2-F0E6-B98F98204800}"/>
              </a:ext>
            </a:extLst>
          </p:cNvPr>
          <p:cNvSpPr>
            <a:spLocks noGrp="1"/>
          </p:cNvSpPr>
          <p:nvPr>
            <p:ph type="dt" sz="half" idx="14"/>
          </p:nvPr>
        </p:nvSpPr>
        <p:spPr/>
        <p:txBody>
          <a:bodyPr/>
          <a:lstStyle/>
          <a:p>
            <a:r>
              <a:rPr lang="sv-SE"/>
              <a:t>Region Halland  │</a:t>
            </a:r>
          </a:p>
        </p:txBody>
      </p:sp>
      <p:sp>
        <p:nvSpPr>
          <p:cNvPr id="5" name="Platshållare för sidfot 4">
            <a:extLst>
              <a:ext uri="{FF2B5EF4-FFF2-40B4-BE49-F238E27FC236}">
                <a16:creationId xmlns:a16="http://schemas.microsoft.com/office/drawing/2014/main" id="{428C245B-E8BA-0E16-9D75-C269D29C6F9A}"/>
              </a:ext>
            </a:extLst>
          </p:cNvPr>
          <p:cNvSpPr>
            <a:spLocks noGrp="1"/>
          </p:cNvSpPr>
          <p:nvPr>
            <p:ph type="ftr" sz="quarter" idx="15"/>
          </p:nvPr>
        </p:nvSpPr>
        <p:spPr/>
        <p:txBody>
          <a:bodyPr/>
          <a:lstStyle/>
          <a:p>
            <a:r>
              <a:rPr lang="sv-SE"/>
              <a:t>Halland – Bästa livsplatsen</a:t>
            </a:r>
          </a:p>
        </p:txBody>
      </p:sp>
      <p:sp>
        <p:nvSpPr>
          <p:cNvPr id="6" name="Platshållare för bildnummer 5">
            <a:extLst>
              <a:ext uri="{FF2B5EF4-FFF2-40B4-BE49-F238E27FC236}">
                <a16:creationId xmlns:a16="http://schemas.microsoft.com/office/drawing/2014/main" id="{58C743B7-3148-E97A-F9EC-E1B09E58BC0E}"/>
              </a:ext>
            </a:extLst>
          </p:cNvPr>
          <p:cNvSpPr>
            <a:spLocks noGrp="1"/>
          </p:cNvSpPr>
          <p:nvPr>
            <p:ph type="sldNum" sz="quarter" idx="16"/>
          </p:nvPr>
        </p:nvSpPr>
        <p:spPr/>
        <p:txBody>
          <a:bodyPr/>
          <a:lstStyle/>
          <a:p>
            <a:fld id="{E8645303-2AAE-45D1-913A-B06AE6474513}" type="slidenum">
              <a:rPr lang="sv-SE" smtClean="0"/>
              <a:pPr/>
              <a:t>13</a:t>
            </a:fld>
            <a:endParaRPr lang="sv-SE"/>
          </a:p>
        </p:txBody>
      </p:sp>
    </p:spTree>
    <p:extLst>
      <p:ext uri="{BB962C8B-B14F-4D97-AF65-F5344CB8AC3E}">
        <p14:creationId xmlns:p14="http://schemas.microsoft.com/office/powerpoint/2010/main" val="2643962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E3813D-67C2-2022-BD35-02D82D0BD502}"/>
              </a:ext>
            </a:extLst>
          </p:cNvPr>
          <p:cNvSpPr>
            <a:spLocks noGrp="1"/>
          </p:cNvSpPr>
          <p:nvPr>
            <p:ph type="title"/>
          </p:nvPr>
        </p:nvSpPr>
        <p:spPr/>
        <p:txBody>
          <a:bodyPr/>
          <a:lstStyle/>
          <a:p>
            <a:r>
              <a:rPr lang="sv-SE"/>
              <a:t>Kontakter</a:t>
            </a:r>
          </a:p>
        </p:txBody>
      </p:sp>
      <p:sp>
        <p:nvSpPr>
          <p:cNvPr id="3" name="Platshållare för innehåll 2">
            <a:extLst>
              <a:ext uri="{FF2B5EF4-FFF2-40B4-BE49-F238E27FC236}">
                <a16:creationId xmlns:a16="http://schemas.microsoft.com/office/drawing/2014/main" id="{9F4C5558-F3DA-808E-6349-438C1C6B84BE}"/>
              </a:ext>
            </a:extLst>
          </p:cNvPr>
          <p:cNvSpPr>
            <a:spLocks noGrp="1"/>
          </p:cNvSpPr>
          <p:nvPr>
            <p:ph sz="quarter" idx="13"/>
          </p:nvPr>
        </p:nvSpPr>
        <p:spPr>
          <a:xfrm>
            <a:off x="803275" y="1665287"/>
            <a:ext cx="10585450" cy="4476206"/>
          </a:xfrm>
        </p:spPr>
        <p:txBody>
          <a:bodyPr/>
          <a:lstStyle/>
          <a:p>
            <a:pPr marL="0" indent="0">
              <a:buNone/>
            </a:pPr>
            <a:r>
              <a:rPr lang="sv-SE" b="1" dirty="0"/>
              <a:t>Kontakt för utvecklingsarbetet regionalt:</a:t>
            </a:r>
            <a:r>
              <a:rPr lang="sv-SE" dirty="0"/>
              <a:t> </a:t>
            </a:r>
            <a:br>
              <a:rPr lang="sv-SE" dirty="0"/>
            </a:br>
            <a:r>
              <a:rPr lang="sv-SE" dirty="0"/>
              <a:t>Carina Werner, hälso - och sjukvårdsstrateg</a:t>
            </a:r>
          </a:p>
          <a:p>
            <a:pPr marL="0" indent="0">
              <a:buNone/>
            </a:pPr>
            <a:r>
              <a:rPr lang="sv-SE" b="1" dirty="0"/>
              <a:t>Kontaktpersoner förvaltningarna:</a:t>
            </a:r>
            <a:endParaRPr lang="sv-SE" dirty="0"/>
          </a:p>
          <a:p>
            <a:pPr lvl="0"/>
            <a:r>
              <a:rPr lang="sv-SE" dirty="0"/>
              <a:t>Anna Persson, Patientnämnden</a:t>
            </a:r>
          </a:p>
          <a:p>
            <a:pPr lvl="0"/>
            <a:r>
              <a:rPr lang="sv-SE" dirty="0"/>
              <a:t>Johanna Hjelmberg och Anna Hermans, Hallands sjukhus</a:t>
            </a:r>
          </a:p>
          <a:p>
            <a:pPr lvl="0"/>
            <a:r>
              <a:rPr lang="sv-SE" dirty="0"/>
              <a:t>Petra El-Hajj, Ambulans Diagnostik och Hälsa</a:t>
            </a:r>
          </a:p>
          <a:p>
            <a:pPr lvl="0"/>
            <a:r>
              <a:rPr lang="sv-SE" dirty="0"/>
              <a:t>Daniela Björk, Närsjukvården Region Halland</a:t>
            </a:r>
          </a:p>
          <a:p>
            <a:pPr lvl="0"/>
            <a:r>
              <a:rPr lang="sv-SE" dirty="0"/>
              <a:t>Linda Skafte, Psykiatrin i Halland</a:t>
            </a:r>
          </a:p>
          <a:p>
            <a:pPr lvl="0"/>
            <a:r>
              <a:rPr lang="sv-SE" dirty="0"/>
              <a:t>Sabine Fröhnert, Privata vårdgivare</a:t>
            </a:r>
          </a:p>
          <a:p>
            <a:pPr lvl="0"/>
            <a:r>
              <a:rPr lang="sv-SE" dirty="0"/>
              <a:t>Emma </a:t>
            </a:r>
            <a:r>
              <a:rPr lang="sv-SE" dirty="0" err="1"/>
              <a:t>Angelroth</a:t>
            </a:r>
            <a:r>
              <a:rPr lang="sv-SE" dirty="0"/>
              <a:t>, Regionservice</a:t>
            </a:r>
          </a:p>
          <a:p>
            <a:endParaRPr lang="sv-SE" dirty="0"/>
          </a:p>
        </p:txBody>
      </p:sp>
      <p:sp>
        <p:nvSpPr>
          <p:cNvPr id="4" name="Platshållare för datum 3">
            <a:extLst>
              <a:ext uri="{FF2B5EF4-FFF2-40B4-BE49-F238E27FC236}">
                <a16:creationId xmlns:a16="http://schemas.microsoft.com/office/drawing/2014/main" id="{CA9EC30D-3015-1834-0C4F-BE6495195579}"/>
              </a:ext>
            </a:extLst>
          </p:cNvPr>
          <p:cNvSpPr>
            <a:spLocks noGrp="1"/>
          </p:cNvSpPr>
          <p:nvPr>
            <p:ph type="dt" sz="half" idx="14"/>
          </p:nvPr>
        </p:nvSpPr>
        <p:spPr/>
        <p:txBody>
          <a:bodyPr/>
          <a:lstStyle/>
          <a:p>
            <a:r>
              <a:rPr lang="sv-SE"/>
              <a:t>Region Halland  │</a:t>
            </a:r>
          </a:p>
        </p:txBody>
      </p:sp>
      <p:sp>
        <p:nvSpPr>
          <p:cNvPr id="5" name="Platshållare för sidfot 4">
            <a:extLst>
              <a:ext uri="{FF2B5EF4-FFF2-40B4-BE49-F238E27FC236}">
                <a16:creationId xmlns:a16="http://schemas.microsoft.com/office/drawing/2014/main" id="{F241C5FB-9C51-2A5C-6A11-8E6F7FA9DE87}"/>
              </a:ext>
            </a:extLst>
          </p:cNvPr>
          <p:cNvSpPr>
            <a:spLocks noGrp="1"/>
          </p:cNvSpPr>
          <p:nvPr>
            <p:ph type="ftr" sz="quarter" idx="15"/>
          </p:nvPr>
        </p:nvSpPr>
        <p:spPr/>
        <p:txBody>
          <a:bodyPr/>
          <a:lstStyle/>
          <a:p>
            <a:r>
              <a:rPr lang="sv-SE"/>
              <a:t>Halland – Bästa livsplatsen</a:t>
            </a:r>
          </a:p>
        </p:txBody>
      </p:sp>
      <p:sp>
        <p:nvSpPr>
          <p:cNvPr id="6" name="Platshållare för bildnummer 5">
            <a:extLst>
              <a:ext uri="{FF2B5EF4-FFF2-40B4-BE49-F238E27FC236}">
                <a16:creationId xmlns:a16="http://schemas.microsoft.com/office/drawing/2014/main" id="{7DE17F0E-BE48-AD89-3E2F-6DB4E6FFD43C}"/>
              </a:ext>
            </a:extLst>
          </p:cNvPr>
          <p:cNvSpPr>
            <a:spLocks noGrp="1"/>
          </p:cNvSpPr>
          <p:nvPr>
            <p:ph type="sldNum" sz="quarter" idx="16"/>
          </p:nvPr>
        </p:nvSpPr>
        <p:spPr/>
        <p:txBody>
          <a:bodyPr/>
          <a:lstStyle/>
          <a:p>
            <a:fld id="{E8645303-2AAE-45D1-913A-B06AE6474513}" type="slidenum">
              <a:rPr lang="sv-SE" smtClean="0"/>
              <a:pPr/>
              <a:t>14</a:t>
            </a:fld>
            <a:endParaRPr lang="sv-SE"/>
          </a:p>
        </p:txBody>
      </p:sp>
    </p:spTree>
    <p:extLst>
      <p:ext uri="{BB962C8B-B14F-4D97-AF65-F5344CB8AC3E}">
        <p14:creationId xmlns:p14="http://schemas.microsoft.com/office/powerpoint/2010/main" val="2648101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F1F13317-B2DE-54D2-75AE-12ACFBB84CCD}"/>
              </a:ext>
            </a:extLst>
          </p:cNvPr>
          <p:cNvSpPr>
            <a:spLocks noGrp="1"/>
          </p:cNvSpPr>
          <p:nvPr>
            <p:ph type="title"/>
          </p:nvPr>
        </p:nvSpPr>
        <p:spPr/>
        <p:txBody>
          <a:bodyPr/>
          <a:lstStyle/>
          <a:p>
            <a:endParaRPr lang="sv-SE"/>
          </a:p>
        </p:txBody>
      </p:sp>
    </p:spTree>
    <p:extLst>
      <p:ext uri="{BB962C8B-B14F-4D97-AF65-F5344CB8AC3E}">
        <p14:creationId xmlns:p14="http://schemas.microsoft.com/office/powerpoint/2010/main" val="1233159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EB6AA67C-8B40-1952-0996-EB77272747E9}"/>
              </a:ext>
            </a:extLst>
          </p:cNvPr>
          <p:cNvSpPr>
            <a:spLocks noGrp="1"/>
          </p:cNvSpPr>
          <p:nvPr>
            <p:ph type="title"/>
          </p:nvPr>
        </p:nvSpPr>
        <p:spPr/>
        <p:txBody>
          <a:bodyPr/>
          <a:lstStyle/>
          <a:p>
            <a:r>
              <a:rPr lang="sv-SE"/>
              <a:t>Uppdaterad tjänst start 3 februari - en gemensam ingång för</a:t>
            </a:r>
          </a:p>
        </p:txBody>
      </p:sp>
      <p:sp>
        <p:nvSpPr>
          <p:cNvPr id="9" name="Platshållare för innehåll 8">
            <a:extLst>
              <a:ext uri="{FF2B5EF4-FFF2-40B4-BE49-F238E27FC236}">
                <a16:creationId xmlns:a16="http://schemas.microsoft.com/office/drawing/2014/main" id="{B69BEE47-B953-CE1E-E1BA-B647885F1FFD}"/>
              </a:ext>
            </a:extLst>
          </p:cNvPr>
          <p:cNvSpPr>
            <a:spLocks noGrp="1"/>
          </p:cNvSpPr>
          <p:nvPr>
            <p:ph sz="quarter" idx="13"/>
          </p:nvPr>
        </p:nvSpPr>
        <p:spPr>
          <a:xfrm>
            <a:off x="803275" y="1665287"/>
            <a:ext cx="10585450" cy="4340943"/>
          </a:xfrm>
        </p:spPr>
        <p:txBody>
          <a:bodyPr/>
          <a:lstStyle/>
          <a:p>
            <a:r>
              <a:rPr lang="sv-SE" dirty="0"/>
              <a:t>Från den </a:t>
            </a:r>
            <a:r>
              <a:rPr lang="sv-SE" b="1" dirty="0"/>
              <a:t>9 februari 2026</a:t>
            </a:r>
            <a:r>
              <a:rPr lang="sv-SE" dirty="0"/>
              <a:t> införs en gemensam digital tjänst för ”Synpunkter och klagomål” via 1177.se som är integrerad med Region Hallands avvikelsesystem Platina.</a:t>
            </a:r>
          </a:p>
          <a:p>
            <a:r>
              <a:rPr lang="sv-SE" dirty="0"/>
              <a:t>Invånare och närstående loggar in på 1177.se och hittar tjänsten där direkt på startsidan</a:t>
            </a:r>
          </a:p>
          <a:p>
            <a:r>
              <a:rPr lang="sv-SE" dirty="0"/>
              <a:t>Vården och Patientnämnden jobbar med avvikelserna i Platina</a:t>
            </a:r>
          </a:p>
          <a:p>
            <a:r>
              <a:rPr lang="sv-SE" dirty="0"/>
              <a:t>All vård, tandvård och service till patienter ska erbjuda ”Synpunkter och klagomål”</a:t>
            </a:r>
          </a:p>
          <a:p>
            <a:r>
              <a:rPr lang="sv-SE" dirty="0"/>
              <a:t>Övrig privat vård som inte har Region Hallands Platina ska ha tjänsten Synpunkter och klagomål som en e-tjänst i 1177.se. Den kommer delas ut centralt om mottagningen inte har den sedan innan.</a:t>
            </a:r>
          </a:p>
          <a:p>
            <a:r>
              <a:rPr lang="sv-SE" dirty="0"/>
              <a:t>”Synpunkter och klagomål” ingår sedan länge som en av de tjänster som alla ska erbjuda  enligt basutbudet i 1177.se. Det som är nytt är att det är en gemensam tjänsten och integrationen mot Platina. Dagens manuella tjänst kommer avpubliceras centralt vid starten.</a:t>
            </a:r>
          </a:p>
          <a:p>
            <a:endParaRPr lang="sv-SE" dirty="0"/>
          </a:p>
        </p:txBody>
      </p:sp>
      <p:sp>
        <p:nvSpPr>
          <p:cNvPr id="5" name="Platshållare för datum 4">
            <a:extLst>
              <a:ext uri="{FF2B5EF4-FFF2-40B4-BE49-F238E27FC236}">
                <a16:creationId xmlns:a16="http://schemas.microsoft.com/office/drawing/2014/main" id="{75CFCD3B-E46A-EC17-0149-CDBEA5254B11}"/>
              </a:ext>
            </a:extLst>
          </p:cNvPr>
          <p:cNvSpPr>
            <a:spLocks noGrp="1"/>
          </p:cNvSpPr>
          <p:nvPr>
            <p:ph type="dt" sz="half" idx="14"/>
          </p:nvPr>
        </p:nvSpPr>
        <p:spPr/>
        <p:txBody>
          <a:bodyPr/>
          <a:lstStyle/>
          <a:p>
            <a:r>
              <a:rPr lang="sv-SE"/>
              <a:t>Region Halland  │</a:t>
            </a:r>
          </a:p>
        </p:txBody>
      </p:sp>
      <p:sp>
        <p:nvSpPr>
          <p:cNvPr id="6" name="Platshållare för sidfot 5">
            <a:extLst>
              <a:ext uri="{FF2B5EF4-FFF2-40B4-BE49-F238E27FC236}">
                <a16:creationId xmlns:a16="http://schemas.microsoft.com/office/drawing/2014/main" id="{86C76F8F-F156-5D53-39E7-46E24F89C209}"/>
              </a:ext>
            </a:extLst>
          </p:cNvPr>
          <p:cNvSpPr>
            <a:spLocks noGrp="1"/>
          </p:cNvSpPr>
          <p:nvPr>
            <p:ph type="ftr" sz="quarter" idx="15"/>
          </p:nvPr>
        </p:nvSpPr>
        <p:spPr/>
        <p:txBody>
          <a:bodyPr/>
          <a:lstStyle/>
          <a:p>
            <a:r>
              <a:rPr lang="sv-SE"/>
              <a:t>Halland – Bästa livsplatsen</a:t>
            </a:r>
          </a:p>
        </p:txBody>
      </p:sp>
      <p:sp>
        <p:nvSpPr>
          <p:cNvPr id="7" name="Platshållare för bildnummer 6">
            <a:extLst>
              <a:ext uri="{FF2B5EF4-FFF2-40B4-BE49-F238E27FC236}">
                <a16:creationId xmlns:a16="http://schemas.microsoft.com/office/drawing/2014/main" id="{7D74CF65-54FF-58D3-F915-106ADD8DF897}"/>
              </a:ext>
            </a:extLst>
          </p:cNvPr>
          <p:cNvSpPr>
            <a:spLocks noGrp="1"/>
          </p:cNvSpPr>
          <p:nvPr>
            <p:ph type="sldNum" sz="quarter" idx="16"/>
          </p:nvPr>
        </p:nvSpPr>
        <p:spPr/>
        <p:txBody>
          <a:bodyPr/>
          <a:lstStyle/>
          <a:p>
            <a:fld id="{E8645303-2AAE-45D1-913A-B06AE6474513}" type="slidenum">
              <a:rPr lang="sv-SE" smtClean="0"/>
              <a:pPr/>
              <a:t>2</a:t>
            </a:fld>
            <a:endParaRPr lang="sv-SE"/>
          </a:p>
        </p:txBody>
      </p:sp>
    </p:spTree>
    <p:extLst>
      <p:ext uri="{BB962C8B-B14F-4D97-AF65-F5344CB8AC3E}">
        <p14:creationId xmlns:p14="http://schemas.microsoft.com/office/powerpoint/2010/main" val="1160007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84669EBC-7781-E061-131E-8D0D20971FE1}"/>
              </a:ext>
            </a:extLst>
          </p:cNvPr>
          <p:cNvPicPr>
            <a:picLocks noGrp="1" noChangeAspect="1"/>
          </p:cNvPicPr>
          <p:nvPr>
            <p:ph type="pic" sz="quarter" idx="11"/>
          </p:nvPr>
        </p:nvPicPr>
        <p:blipFill>
          <a:blip r:embed="rId2"/>
          <a:stretch/>
        </p:blipFill>
        <p:spPr>
          <a:xfrm>
            <a:off x="57150" y="1500313"/>
            <a:ext cx="11950700" cy="4840036"/>
          </a:xfrm>
          <a:prstGeom prst="rect">
            <a:avLst/>
          </a:prstGeom>
          <a:noFill/>
        </p:spPr>
      </p:pic>
      <p:sp>
        <p:nvSpPr>
          <p:cNvPr id="4" name="Date Placeholder 3" hidden="1">
            <a:extLst>
              <a:ext uri="{FF2B5EF4-FFF2-40B4-BE49-F238E27FC236}">
                <a16:creationId xmlns:a16="http://schemas.microsoft.com/office/drawing/2014/main" id="{E555EABB-709B-76D0-351A-57802C3DC6DE}"/>
              </a:ext>
            </a:extLst>
          </p:cNvPr>
          <p:cNvSpPr>
            <a:spLocks noGrp="1"/>
          </p:cNvSpPr>
          <p:nvPr>
            <p:ph type="dt" sz="half" idx="4294967295"/>
          </p:nvPr>
        </p:nvSpPr>
        <p:spPr>
          <a:xfrm>
            <a:off x="9781032" y="6396487"/>
            <a:ext cx="1440000" cy="324000"/>
          </a:xfrm>
        </p:spPr>
        <p:txBody>
          <a:bodyPr/>
          <a:lstStyle/>
          <a:p>
            <a:pPr>
              <a:spcAft>
                <a:spcPts val="600"/>
              </a:spcAft>
            </a:pPr>
            <a:r>
              <a:rPr lang="sv-SE"/>
              <a:t>Region Halland  │</a:t>
            </a:r>
          </a:p>
        </p:txBody>
      </p:sp>
      <p:sp>
        <p:nvSpPr>
          <p:cNvPr id="5" name="Footer Placeholder 4">
            <a:extLst>
              <a:ext uri="{FF2B5EF4-FFF2-40B4-BE49-F238E27FC236}">
                <a16:creationId xmlns:a16="http://schemas.microsoft.com/office/drawing/2014/main" id="{AC4DF0B5-23B3-1C26-E5DA-0C9699751CF6}"/>
              </a:ext>
            </a:extLst>
          </p:cNvPr>
          <p:cNvSpPr>
            <a:spLocks noGrp="1"/>
          </p:cNvSpPr>
          <p:nvPr>
            <p:ph type="ftr" sz="quarter" idx="4294967295"/>
          </p:nvPr>
        </p:nvSpPr>
        <p:spPr>
          <a:xfrm>
            <a:off x="809625" y="6396487"/>
            <a:ext cx="4114800" cy="324000"/>
          </a:xfrm>
        </p:spPr>
        <p:txBody>
          <a:bodyPr/>
          <a:lstStyle/>
          <a:p>
            <a:pPr>
              <a:spcAft>
                <a:spcPts val="600"/>
              </a:spcAft>
            </a:pPr>
            <a:r>
              <a:rPr lang="sv-SE"/>
              <a:t>Halland – Bästa livsplatsen</a:t>
            </a:r>
          </a:p>
        </p:txBody>
      </p:sp>
      <p:sp>
        <p:nvSpPr>
          <p:cNvPr id="6" name="Slide Number Placeholder 5" hidden="1">
            <a:extLst>
              <a:ext uri="{FF2B5EF4-FFF2-40B4-BE49-F238E27FC236}">
                <a16:creationId xmlns:a16="http://schemas.microsoft.com/office/drawing/2014/main" id="{E40C1C97-7D0A-FA83-A702-2C253E644AD2}"/>
              </a:ext>
            </a:extLst>
          </p:cNvPr>
          <p:cNvSpPr>
            <a:spLocks noGrp="1"/>
          </p:cNvSpPr>
          <p:nvPr>
            <p:ph type="sldNum" sz="quarter" idx="4294967295"/>
          </p:nvPr>
        </p:nvSpPr>
        <p:spPr>
          <a:xfrm>
            <a:off x="11227469" y="6396487"/>
            <a:ext cx="216000" cy="324000"/>
          </a:xfrm>
        </p:spPr>
        <p:txBody>
          <a:bodyPr/>
          <a:lstStyle/>
          <a:p>
            <a:pPr>
              <a:spcAft>
                <a:spcPts val="600"/>
              </a:spcAft>
            </a:pPr>
            <a:fld id="{E8645303-2AAE-45D1-913A-B06AE6474513}" type="slidenum">
              <a:rPr lang="sv-SE" smtClean="0"/>
              <a:pPr>
                <a:spcAft>
                  <a:spcPts val="600"/>
                </a:spcAft>
              </a:pPr>
              <a:t>3</a:t>
            </a:fld>
            <a:endParaRPr lang="sv-SE"/>
          </a:p>
        </p:txBody>
      </p:sp>
      <p:sp>
        <p:nvSpPr>
          <p:cNvPr id="9" name="TextBox 8">
            <a:extLst>
              <a:ext uri="{FF2B5EF4-FFF2-40B4-BE49-F238E27FC236}">
                <a16:creationId xmlns:a16="http://schemas.microsoft.com/office/drawing/2014/main" id="{9D884C35-E22C-4207-7895-0C999215FFA0}"/>
              </a:ext>
            </a:extLst>
          </p:cNvPr>
          <p:cNvSpPr txBox="1"/>
          <p:nvPr/>
        </p:nvSpPr>
        <p:spPr>
          <a:xfrm>
            <a:off x="687916" y="374650"/>
            <a:ext cx="688763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b="1" dirty="0">
                <a:solidFill>
                  <a:schemeClr val="bg1"/>
                </a:solidFill>
                <a:cs typeface="Arial"/>
              </a:rPr>
              <a:t>Ärende inkommer via 1177.se, </a:t>
            </a:r>
          </a:p>
          <a:p>
            <a:r>
              <a:rPr lang="sv-SE" b="1" dirty="0">
                <a:solidFill>
                  <a:schemeClr val="bg1"/>
                </a:solidFill>
                <a:cs typeface="Arial"/>
              </a:rPr>
              <a:t>all handläggning av vården sker i Platina</a:t>
            </a:r>
            <a:r>
              <a:rPr lang="sv-SE" b="1" dirty="0">
                <a:cs typeface="Arial"/>
              </a:rPr>
              <a:t>  </a:t>
            </a:r>
          </a:p>
          <a:p>
            <a:endParaRPr lang="en-US" dirty="0">
              <a:cs typeface="Arial"/>
            </a:endParaRPr>
          </a:p>
        </p:txBody>
      </p:sp>
    </p:spTree>
    <p:extLst>
      <p:ext uri="{BB962C8B-B14F-4D97-AF65-F5344CB8AC3E}">
        <p14:creationId xmlns:p14="http://schemas.microsoft.com/office/powerpoint/2010/main" val="3643346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1F3FC0-AFF8-878A-AE49-ADBFBEDFABCA}"/>
              </a:ext>
            </a:extLst>
          </p:cNvPr>
          <p:cNvSpPr>
            <a:spLocks noGrp="1"/>
          </p:cNvSpPr>
          <p:nvPr>
            <p:ph type="title"/>
          </p:nvPr>
        </p:nvSpPr>
        <p:spPr>
          <a:xfrm>
            <a:off x="1084942" y="2441917"/>
            <a:ext cx="5491222" cy="2160000"/>
          </a:xfrm>
        </p:spPr>
        <p:txBody>
          <a:bodyPr/>
          <a:lstStyle/>
          <a:p>
            <a:r>
              <a:rPr lang="sv-SE"/>
              <a:t>En ingång för patient, närstående och invånare</a:t>
            </a:r>
          </a:p>
        </p:txBody>
      </p:sp>
      <p:sp>
        <p:nvSpPr>
          <p:cNvPr id="3" name="Platshållare för bild 2">
            <a:extLst>
              <a:ext uri="{FF2B5EF4-FFF2-40B4-BE49-F238E27FC236}">
                <a16:creationId xmlns:a16="http://schemas.microsoft.com/office/drawing/2014/main" id="{51AD5B31-B694-59F2-D8BC-447451961501}"/>
              </a:ext>
            </a:extLst>
          </p:cNvPr>
          <p:cNvSpPr>
            <a:spLocks noGrp="1"/>
          </p:cNvSpPr>
          <p:nvPr>
            <p:ph type="pic" sz="quarter" idx="11"/>
          </p:nvPr>
        </p:nvSpPr>
        <p:spPr/>
        <p:txBody>
          <a:bodyPr/>
          <a:lstStyle/>
          <a:p>
            <a:endParaRPr lang="sv-SE"/>
          </a:p>
        </p:txBody>
      </p:sp>
      <p:pic>
        <p:nvPicPr>
          <p:cNvPr id="7" name="Bildobjekt 6">
            <a:extLst>
              <a:ext uri="{FF2B5EF4-FFF2-40B4-BE49-F238E27FC236}">
                <a16:creationId xmlns:a16="http://schemas.microsoft.com/office/drawing/2014/main" id="{EABCB3E6-44EC-0DB1-1637-2EF2467D5EC0}"/>
              </a:ext>
            </a:extLst>
          </p:cNvPr>
          <p:cNvPicPr>
            <a:picLocks noChangeAspect="1"/>
          </p:cNvPicPr>
          <p:nvPr/>
        </p:nvPicPr>
        <p:blipFill>
          <a:blip r:embed="rId2"/>
          <a:stretch>
            <a:fillRect/>
          </a:stretch>
        </p:blipFill>
        <p:spPr>
          <a:xfrm>
            <a:off x="7897660" y="2918564"/>
            <a:ext cx="2338888" cy="1315624"/>
          </a:xfrm>
          <a:prstGeom prst="rect">
            <a:avLst/>
          </a:prstGeom>
        </p:spPr>
      </p:pic>
    </p:spTree>
    <p:extLst>
      <p:ext uri="{BB962C8B-B14F-4D97-AF65-F5344CB8AC3E}">
        <p14:creationId xmlns:p14="http://schemas.microsoft.com/office/powerpoint/2010/main" val="986931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4294967295"/>
          </p:nvPr>
        </p:nvSpPr>
        <p:spPr>
          <a:xfrm>
            <a:off x="10752138" y="6396038"/>
            <a:ext cx="1439862" cy="323850"/>
          </a:xfrm>
        </p:spPr>
        <p:txBody>
          <a:bodyPr/>
          <a:lstStyle/>
          <a:p>
            <a:r>
              <a:rPr lang="sv-SE"/>
              <a:t>Region Halland  │</a:t>
            </a:r>
          </a:p>
        </p:txBody>
      </p:sp>
      <p:sp>
        <p:nvSpPr>
          <p:cNvPr id="4" name="Platshållare för sidfot 3"/>
          <p:cNvSpPr>
            <a:spLocks noGrp="1"/>
          </p:cNvSpPr>
          <p:nvPr>
            <p:ph type="ftr" sz="quarter" idx="4294967295"/>
          </p:nvPr>
        </p:nvSpPr>
        <p:spPr>
          <a:xfrm>
            <a:off x="0" y="6396038"/>
            <a:ext cx="4114800" cy="323850"/>
          </a:xfrm>
        </p:spPr>
        <p:txBody>
          <a:bodyPr/>
          <a:lstStyle/>
          <a:p>
            <a:r>
              <a:rPr lang="sv-SE"/>
              <a:t>Halland – Bästa livsplatsen</a:t>
            </a:r>
          </a:p>
        </p:txBody>
      </p:sp>
      <p:sp>
        <p:nvSpPr>
          <p:cNvPr id="5" name="Platshållare för bildnummer 4"/>
          <p:cNvSpPr>
            <a:spLocks noGrp="1"/>
          </p:cNvSpPr>
          <p:nvPr>
            <p:ph type="sldNum" sz="quarter" idx="4294967295"/>
          </p:nvPr>
        </p:nvSpPr>
        <p:spPr>
          <a:xfrm>
            <a:off x="11976100" y="6396038"/>
            <a:ext cx="215900" cy="323850"/>
          </a:xfrm>
        </p:spPr>
        <p:txBody>
          <a:bodyPr/>
          <a:lstStyle/>
          <a:p>
            <a:fld id="{E8645303-2AAE-45D1-913A-B06AE6474513}" type="slidenum">
              <a:rPr lang="sv-SE" smtClean="0"/>
              <a:pPr/>
              <a:t>5</a:t>
            </a:fld>
            <a:endParaRPr lang="sv-SE"/>
          </a:p>
        </p:txBody>
      </p:sp>
      <p:pic>
        <p:nvPicPr>
          <p:cNvPr id="1026" name="Picture 2">
            <a:extLst>
              <a:ext uri="{FF2B5EF4-FFF2-40B4-BE49-F238E27FC236}">
                <a16:creationId xmlns:a16="http://schemas.microsoft.com/office/drawing/2014/main" id="{B7E46E08-ED3F-7530-B6A9-79496E3F8A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775" y="676275"/>
            <a:ext cx="11220450" cy="5505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78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En bild som visar text, skärmbild, Teckensnitt&#10;&#10;AI-genererat innehåll kan vara felaktigt.">
            <a:extLst>
              <a:ext uri="{FF2B5EF4-FFF2-40B4-BE49-F238E27FC236}">
                <a16:creationId xmlns:a16="http://schemas.microsoft.com/office/drawing/2014/main" id="{7CD0C346-D049-CCDC-6B94-9471F972518E}"/>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327758" y="1670040"/>
            <a:ext cx="9044846" cy="5131594"/>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611D0332-0082-174C-7FED-CAE91375C63C}"/>
              </a:ext>
            </a:extLst>
          </p:cNvPr>
          <p:cNvSpPr txBox="1"/>
          <p:nvPr/>
        </p:nvSpPr>
        <p:spPr>
          <a:xfrm>
            <a:off x="1390389" y="458997"/>
            <a:ext cx="9206630" cy="923330"/>
          </a:xfrm>
          <a:prstGeom prst="rect">
            <a:avLst/>
          </a:prstGeom>
          <a:noFill/>
        </p:spPr>
        <p:txBody>
          <a:bodyPr wrap="square">
            <a:spAutoFit/>
          </a:bodyPr>
          <a:lstStyle/>
          <a:p>
            <a:r>
              <a:rPr lang="sv-SE"/>
              <a:t>När invånare, patient eller närstående skickar in ett ärende via 1177.se väljer hen vilken verksamhet ärendet riktar sig till direkt. Om hen inte vet går ärendet till Patientnämnden för klargörande, fördelning eller hantering.</a:t>
            </a:r>
          </a:p>
        </p:txBody>
      </p:sp>
    </p:spTree>
    <p:extLst>
      <p:ext uri="{BB962C8B-B14F-4D97-AF65-F5344CB8AC3E}">
        <p14:creationId xmlns:p14="http://schemas.microsoft.com/office/powerpoint/2010/main" val="1648957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AA75BC-856A-7019-6067-614F00B3EE4E}"/>
              </a:ext>
            </a:extLst>
          </p:cNvPr>
          <p:cNvSpPr>
            <a:spLocks noGrp="1"/>
          </p:cNvSpPr>
          <p:nvPr>
            <p:ph type="title"/>
          </p:nvPr>
        </p:nvSpPr>
        <p:spPr>
          <a:xfrm>
            <a:off x="1084942" y="2441917"/>
            <a:ext cx="5127968" cy="2160000"/>
          </a:xfrm>
        </p:spPr>
        <p:txBody>
          <a:bodyPr/>
          <a:lstStyle/>
          <a:p>
            <a:r>
              <a:rPr lang="sv-SE"/>
              <a:t>Vården jobbar i avvikelsesystemet</a:t>
            </a:r>
          </a:p>
        </p:txBody>
      </p:sp>
      <p:sp>
        <p:nvSpPr>
          <p:cNvPr id="3" name="Platshållare för bild 2">
            <a:extLst>
              <a:ext uri="{FF2B5EF4-FFF2-40B4-BE49-F238E27FC236}">
                <a16:creationId xmlns:a16="http://schemas.microsoft.com/office/drawing/2014/main" id="{CE4C9DF8-6DC1-E3C9-E98A-151AF3F75E63}"/>
              </a:ext>
            </a:extLst>
          </p:cNvPr>
          <p:cNvSpPr>
            <a:spLocks noGrp="1"/>
          </p:cNvSpPr>
          <p:nvPr>
            <p:ph type="pic" sz="quarter" idx="11"/>
          </p:nvPr>
        </p:nvSpPr>
        <p:spPr/>
        <p:txBody>
          <a:bodyPr/>
          <a:lstStyle/>
          <a:p>
            <a:endParaRPr lang="sv-SE"/>
          </a:p>
        </p:txBody>
      </p:sp>
      <p:pic>
        <p:nvPicPr>
          <p:cNvPr id="5" name="Bildobjekt 4">
            <a:extLst>
              <a:ext uri="{FF2B5EF4-FFF2-40B4-BE49-F238E27FC236}">
                <a16:creationId xmlns:a16="http://schemas.microsoft.com/office/drawing/2014/main" id="{EB568881-EF9E-F466-4045-DCD2E46F4AAF}"/>
              </a:ext>
            </a:extLst>
          </p:cNvPr>
          <p:cNvPicPr>
            <a:picLocks noChangeAspect="1"/>
          </p:cNvPicPr>
          <p:nvPr/>
        </p:nvPicPr>
        <p:blipFill>
          <a:blip r:embed="rId2"/>
          <a:srcRect t="7717"/>
          <a:stretch>
            <a:fillRect/>
          </a:stretch>
        </p:blipFill>
        <p:spPr>
          <a:xfrm>
            <a:off x="7910186" y="3125244"/>
            <a:ext cx="2336000" cy="743359"/>
          </a:xfrm>
          <a:prstGeom prst="rect">
            <a:avLst/>
          </a:prstGeom>
        </p:spPr>
      </p:pic>
    </p:spTree>
    <p:extLst>
      <p:ext uri="{BB962C8B-B14F-4D97-AF65-F5344CB8AC3E}">
        <p14:creationId xmlns:p14="http://schemas.microsoft.com/office/powerpoint/2010/main" val="1656268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tshållare för innehåll 7">
            <a:extLst>
              <a:ext uri="{FF2B5EF4-FFF2-40B4-BE49-F238E27FC236}">
                <a16:creationId xmlns:a16="http://schemas.microsoft.com/office/drawing/2014/main" id="{D59DBF45-A7BB-CD99-5164-321A17E70018}"/>
              </a:ext>
            </a:extLst>
          </p:cNvPr>
          <p:cNvSpPr>
            <a:spLocks noGrp="1"/>
          </p:cNvSpPr>
          <p:nvPr>
            <p:ph sz="quarter" idx="13"/>
          </p:nvPr>
        </p:nvSpPr>
        <p:spPr>
          <a:xfrm>
            <a:off x="803275" y="999461"/>
            <a:ext cx="10585450" cy="4667914"/>
          </a:xfrm>
        </p:spPr>
        <p:txBody>
          <a:bodyPr/>
          <a:lstStyle/>
          <a:p>
            <a:pPr marL="0" indent="0">
              <a:buNone/>
            </a:pPr>
            <a:r>
              <a:rPr lang="sv-SE" sz="2400" b="1" dirty="0"/>
              <a:t>Ärenden landar i den vanliga avvikelseboxen med ett prefix som heter 1177.se</a:t>
            </a:r>
          </a:p>
        </p:txBody>
      </p:sp>
      <p:sp>
        <p:nvSpPr>
          <p:cNvPr id="2" name="Platshållare för datum 1">
            <a:extLst>
              <a:ext uri="{FF2B5EF4-FFF2-40B4-BE49-F238E27FC236}">
                <a16:creationId xmlns:a16="http://schemas.microsoft.com/office/drawing/2014/main" id="{2FF953FA-CEEC-C53F-CF6B-BF911DE98D04}"/>
              </a:ext>
            </a:extLst>
          </p:cNvPr>
          <p:cNvSpPr>
            <a:spLocks noGrp="1"/>
          </p:cNvSpPr>
          <p:nvPr>
            <p:ph type="dt" sz="half" idx="14"/>
          </p:nvPr>
        </p:nvSpPr>
        <p:spPr/>
        <p:txBody>
          <a:bodyPr/>
          <a:lstStyle/>
          <a:p>
            <a:r>
              <a:rPr lang="sv-SE"/>
              <a:t>Region Halland  │</a:t>
            </a:r>
          </a:p>
        </p:txBody>
      </p:sp>
      <p:sp>
        <p:nvSpPr>
          <p:cNvPr id="3" name="Platshållare för sidfot 2">
            <a:extLst>
              <a:ext uri="{FF2B5EF4-FFF2-40B4-BE49-F238E27FC236}">
                <a16:creationId xmlns:a16="http://schemas.microsoft.com/office/drawing/2014/main" id="{D066A9F1-1664-D313-22AD-013CFDD3FA81}"/>
              </a:ext>
            </a:extLst>
          </p:cNvPr>
          <p:cNvSpPr>
            <a:spLocks noGrp="1"/>
          </p:cNvSpPr>
          <p:nvPr>
            <p:ph type="ftr" sz="quarter" idx="15"/>
          </p:nvPr>
        </p:nvSpPr>
        <p:spPr/>
        <p:txBody>
          <a:bodyPr/>
          <a:lstStyle/>
          <a:p>
            <a:r>
              <a:rPr lang="sv-SE"/>
              <a:t>Halland – Bästa livsplatsen</a:t>
            </a:r>
          </a:p>
        </p:txBody>
      </p:sp>
      <p:sp>
        <p:nvSpPr>
          <p:cNvPr id="4" name="Platshållare för bildnummer 3">
            <a:extLst>
              <a:ext uri="{FF2B5EF4-FFF2-40B4-BE49-F238E27FC236}">
                <a16:creationId xmlns:a16="http://schemas.microsoft.com/office/drawing/2014/main" id="{912813D4-7038-CAFA-7960-B07A6497EF80}"/>
              </a:ext>
            </a:extLst>
          </p:cNvPr>
          <p:cNvSpPr>
            <a:spLocks noGrp="1"/>
          </p:cNvSpPr>
          <p:nvPr>
            <p:ph type="sldNum" sz="quarter" idx="16"/>
          </p:nvPr>
        </p:nvSpPr>
        <p:spPr/>
        <p:txBody>
          <a:bodyPr/>
          <a:lstStyle/>
          <a:p>
            <a:fld id="{E8645303-2AAE-45D1-913A-B06AE6474513}" type="slidenum">
              <a:rPr lang="sv-SE" smtClean="0"/>
              <a:pPr/>
              <a:t>8</a:t>
            </a:fld>
            <a:endParaRPr lang="sv-SE"/>
          </a:p>
        </p:txBody>
      </p:sp>
      <p:pic>
        <p:nvPicPr>
          <p:cNvPr id="6" name="Bildobjekt 5">
            <a:extLst>
              <a:ext uri="{FF2B5EF4-FFF2-40B4-BE49-F238E27FC236}">
                <a16:creationId xmlns:a16="http://schemas.microsoft.com/office/drawing/2014/main" id="{881A48BA-BD31-000E-BF44-D33D638FE3F5}"/>
              </a:ext>
            </a:extLst>
          </p:cNvPr>
          <p:cNvPicPr>
            <a:picLocks noChangeAspect="1"/>
          </p:cNvPicPr>
          <p:nvPr/>
        </p:nvPicPr>
        <p:blipFill>
          <a:blip r:embed="rId2"/>
          <a:stretch>
            <a:fillRect/>
          </a:stretch>
        </p:blipFill>
        <p:spPr>
          <a:xfrm>
            <a:off x="809625" y="2557545"/>
            <a:ext cx="9942104" cy="2217569"/>
          </a:xfrm>
          <a:prstGeom prst="rect">
            <a:avLst/>
          </a:prstGeom>
        </p:spPr>
      </p:pic>
      <p:sp>
        <p:nvSpPr>
          <p:cNvPr id="11" name="Ellips 10">
            <a:extLst>
              <a:ext uri="{FF2B5EF4-FFF2-40B4-BE49-F238E27FC236}">
                <a16:creationId xmlns:a16="http://schemas.microsoft.com/office/drawing/2014/main" id="{069497DC-E7F1-2496-5964-0D2DAEB0A1DC}"/>
              </a:ext>
            </a:extLst>
          </p:cNvPr>
          <p:cNvSpPr/>
          <p:nvPr/>
        </p:nvSpPr>
        <p:spPr>
          <a:xfrm>
            <a:off x="1839609" y="3092522"/>
            <a:ext cx="1027416" cy="4623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err="1">
              <a:solidFill>
                <a:schemeClr val="tx1"/>
              </a:solidFill>
            </a:endParaRPr>
          </a:p>
        </p:txBody>
      </p:sp>
    </p:spTree>
    <p:extLst>
      <p:ext uri="{BB962C8B-B14F-4D97-AF65-F5344CB8AC3E}">
        <p14:creationId xmlns:p14="http://schemas.microsoft.com/office/powerpoint/2010/main" val="232306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latshållare för innehåll 7">
            <a:extLst>
              <a:ext uri="{FF2B5EF4-FFF2-40B4-BE49-F238E27FC236}">
                <a16:creationId xmlns:a16="http://schemas.microsoft.com/office/drawing/2014/main" id="{3DE8F68C-997D-638F-C4D1-82A81EC14BDC}"/>
              </a:ext>
            </a:extLst>
          </p:cNvPr>
          <p:cNvPicPr>
            <a:picLocks noGrp="1" noChangeAspect="1"/>
          </p:cNvPicPr>
          <p:nvPr>
            <p:ph sz="quarter" idx="13"/>
          </p:nvPr>
        </p:nvPicPr>
        <p:blipFill>
          <a:blip r:embed="rId2"/>
          <a:stretch>
            <a:fillRect/>
          </a:stretch>
        </p:blipFill>
        <p:spPr>
          <a:xfrm>
            <a:off x="2906280" y="137512"/>
            <a:ext cx="9370474" cy="6178227"/>
          </a:xfrm>
          <a:prstGeom prst="rect">
            <a:avLst/>
          </a:prstGeom>
        </p:spPr>
      </p:pic>
      <p:sp>
        <p:nvSpPr>
          <p:cNvPr id="4" name="Platshållare för datum 3">
            <a:extLst>
              <a:ext uri="{FF2B5EF4-FFF2-40B4-BE49-F238E27FC236}">
                <a16:creationId xmlns:a16="http://schemas.microsoft.com/office/drawing/2014/main" id="{DB448785-EBF9-BD96-EB40-CB3C702B8026}"/>
              </a:ext>
            </a:extLst>
          </p:cNvPr>
          <p:cNvSpPr>
            <a:spLocks noGrp="1"/>
          </p:cNvSpPr>
          <p:nvPr>
            <p:ph type="dt" sz="half" idx="14"/>
          </p:nvPr>
        </p:nvSpPr>
        <p:spPr/>
        <p:txBody>
          <a:bodyPr/>
          <a:lstStyle/>
          <a:p>
            <a:r>
              <a:rPr lang="sv-SE"/>
              <a:t>Region Halland  │</a:t>
            </a:r>
          </a:p>
        </p:txBody>
      </p:sp>
      <p:sp>
        <p:nvSpPr>
          <p:cNvPr id="5" name="Platshållare för sidfot 4">
            <a:extLst>
              <a:ext uri="{FF2B5EF4-FFF2-40B4-BE49-F238E27FC236}">
                <a16:creationId xmlns:a16="http://schemas.microsoft.com/office/drawing/2014/main" id="{05DED263-ED04-455D-61FF-054EEF6E7A01}"/>
              </a:ext>
            </a:extLst>
          </p:cNvPr>
          <p:cNvSpPr>
            <a:spLocks noGrp="1"/>
          </p:cNvSpPr>
          <p:nvPr>
            <p:ph type="ftr" sz="quarter" idx="15"/>
          </p:nvPr>
        </p:nvSpPr>
        <p:spPr/>
        <p:txBody>
          <a:bodyPr/>
          <a:lstStyle/>
          <a:p>
            <a:r>
              <a:rPr lang="sv-SE"/>
              <a:t>Halland – Bästa livsplatsen</a:t>
            </a:r>
          </a:p>
        </p:txBody>
      </p:sp>
      <p:sp>
        <p:nvSpPr>
          <p:cNvPr id="6" name="Platshållare för bildnummer 5">
            <a:extLst>
              <a:ext uri="{FF2B5EF4-FFF2-40B4-BE49-F238E27FC236}">
                <a16:creationId xmlns:a16="http://schemas.microsoft.com/office/drawing/2014/main" id="{0AA746E3-9BB1-CAE4-6512-4FD529CE9F80}"/>
              </a:ext>
            </a:extLst>
          </p:cNvPr>
          <p:cNvSpPr>
            <a:spLocks noGrp="1"/>
          </p:cNvSpPr>
          <p:nvPr>
            <p:ph type="sldNum" sz="quarter" idx="16"/>
          </p:nvPr>
        </p:nvSpPr>
        <p:spPr/>
        <p:txBody>
          <a:bodyPr/>
          <a:lstStyle/>
          <a:p>
            <a:fld id="{E8645303-2AAE-45D1-913A-B06AE6474513}" type="slidenum">
              <a:rPr lang="sv-SE" smtClean="0"/>
              <a:pPr/>
              <a:t>9</a:t>
            </a:fld>
            <a:endParaRPr lang="sv-SE"/>
          </a:p>
        </p:txBody>
      </p:sp>
      <p:sp>
        <p:nvSpPr>
          <p:cNvPr id="9" name="textruta 8">
            <a:extLst>
              <a:ext uri="{FF2B5EF4-FFF2-40B4-BE49-F238E27FC236}">
                <a16:creationId xmlns:a16="http://schemas.microsoft.com/office/drawing/2014/main" id="{0B71502F-6989-F951-C0D1-40063B0020E8}"/>
              </a:ext>
            </a:extLst>
          </p:cNvPr>
          <p:cNvSpPr txBox="1"/>
          <p:nvPr/>
        </p:nvSpPr>
        <p:spPr>
          <a:xfrm>
            <a:off x="350875" y="542261"/>
            <a:ext cx="2555406" cy="1569660"/>
          </a:xfrm>
          <a:prstGeom prst="rect">
            <a:avLst/>
          </a:prstGeom>
          <a:noFill/>
        </p:spPr>
        <p:txBody>
          <a:bodyPr wrap="square" rtlCol="0">
            <a:spAutoFit/>
          </a:bodyPr>
          <a:lstStyle/>
          <a:p>
            <a:r>
              <a:rPr lang="sv-SE" sz="2400" b="1" dirty="0"/>
              <a:t>Ny flik där kommunikation mot invånaren sker</a:t>
            </a:r>
          </a:p>
        </p:txBody>
      </p:sp>
    </p:spTree>
    <p:extLst>
      <p:ext uri="{BB962C8B-B14F-4D97-AF65-F5344CB8AC3E}">
        <p14:creationId xmlns:p14="http://schemas.microsoft.com/office/powerpoint/2010/main" val="1812878117"/>
      </p:ext>
    </p:extLst>
  </p:cSld>
  <p:clrMapOvr>
    <a:masterClrMapping/>
  </p:clrMapOvr>
</p:sld>
</file>

<file path=ppt/theme/theme1.xml><?xml version="1.0" encoding="utf-8"?>
<a:theme xmlns:a="http://schemas.openxmlformats.org/drawingml/2006/main" name="Region Halland - blå">
  <a:themeElements>
    <a:clrScheme name="Region Halland - blå">
      <a:dk1>
        <a:sysClr val="windowText" lastClr="000000"/>
      </a:dk1>
      <a:lt1>
        <a:sysClr val="window" lastClr="FFFFFF"/>
      </a:lt1>
      <a:dk2>
        <a:srgbClr val="2DB8F6"/>
      </a:dk2>
      <a:lt2>
        <a:srgbClr val="004990"/>
      </a:lt2>
      <a:accent1>
        <a:srgbClr val="A2D9F8"/>
      </a:accent1>
      <a:accent2>
        <a:srgbClr val="E2F6FF"/>
      </a:accent2>
      <a:accent3>
        <a:srgbClr val="00664D"/>
      </a:accent3>
      <a:accent4>
        <a:srgbClr val="C1E8C4"/>
      </a:accent4>
      <a:accent5>
        <a:srgbClr val="C0C6FF"/>
      </a:accent5>
      <a:accent6>
        <a:srgbClr val="FFEA96"/>
      </a:accent6>
      <a:hlink>
        <a:srgbClr val="004990"/>
      </a:hlink>
      <a:folHlink>
        <a:srgbClr val="00499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D9BECACB-998B-4139-88B2-76D073B7F1FB}" vid="{9991F155-1F45-4CC9-AFED-4F5216F4D565}"/>
    </a:ext>
  </a:extLst>
</a:theme>
</file>

<file path=ppt/theme/theme2.xml><?xml version="1.0" encoding="utf-8"?>
<a:theme xmlns:a="http://schemas.openxmlformats.org/drawingml/2006/main" name="Office-tema">
  <a:themeElements>
    <a:clrScheme name="Region Halland - blå">
      <a:dk1>
        <a:sysClr val="windowText" lastClr="000000"/>
      </a:dk1>
      <a:lt1>
        <a:sysClr val="window" lastClr="FFFFFF"/>
      </a:lt1>
      <a:dk2>
        <a:srgbClr val="2DB8F6"/>
      </a:dk2>
      <a:lt2>
        <a:srgbClr val="004990"/>
      </a:lt2>
      <a:accent1>
        <a:srgbClr val="A2D9F8"/>
      </a:accent1>
      <a:accent2>
        <a:srgbClr val="E2F6FF"/>
      </a:accent2>
      <a:accent3>
        <a:srgbClr val="00664D"/>
      </a:accent3>
      <a:accent4>
        <a:srgbClr val="C1E8C4"/>
      </a:accent4>
      <a:accent5>
        <a:srgbClr val="C0C6FF"/>
      </a:accent5>
      <a:accent6>
        <a:srgbClr val="FFEA96"/>
      </a:accent6>
      <a:hlink>
        <a:srgbClr val="004990"/>
      </a:hlink>
      <a:folHlink>
        <a:srgbClr val="00499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Region Halland - blå">
      <a:dk1>
        <a:sysClr val="windowText" lastClr="000000"/>
      </a:dk1>
      <a:lt1>
        <a:sysClr val="window" lastClr="FFFFFF"/>
      </a:lt1>
      <a:dk2>
        <a:srgbClr val="2DB8F6"/>
      </a:dk2>
      <a:lt2>
        <a:srgbClr val="004990"/>
      </a:lt2>
      <a:accent1>
        <a:srgbClr val="A2D9F8"/>
      </a:accent1>
      <a:accent2>
        <a:srgbClr val="E2F6FF"/>
      </a:accent2>
      <a:accent3>
        <a:srgbClr val="00664D"/>
      </a:accent3>
      <a:accent4>
        <a:srgbClr val="C1E8C4"/>
      </a:accent4>
      <a:accent5>
        <a:srgbClr val="C0C6FF"/>
      </a:accent5>
      <a:accent6>
        <a:srgbClr val="FFEA96"/>
      </a:accent6>
      <a:hlink>
        <a:srgbClr val="004990"/>
      </a:hlink>
      <a:folHlink>
        <a:srgbClr val="00499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C739DB5F788E54F98EC20DC72D133B8" ma:contentTypeVersion="11" ma:contentTypeDescription="Skapa ett nytt dokument." ma:contentTypeScope="" ma:versionID="cbb54a5e4d82b5326f7c1f74fda9103d">
  <xsd:schema xmlns:xsd="http://www.w3.org/2001/XMLSchema" xmlns:xs="http://www.w3.org/2001/XMLSchema" xmlns:p="http://schemas.microsoft.com/office/2006/metadata/properties" xmlns:ns2="8b2828e2-087e-4b94-81cf-e84067374b4f" xmlns:ns3="ea64bf32-5d60-42db-bf77-bcdfba175619" targetNamespace="http://schemas.microsoft.com/office/2006/metadata/properties" ma:root="true" ma:fieldsID="3f3ac0d8d247e6c32cf739ed0e68672c" ns2:_="" ns3:_="">
    <xsd:import namespace="8b2828e2-087e-4b94-81cf-e84067374b4f"/>
    <xsd:import namespace="ea64bf32-5d60-42db-bf77-bcdfba175619"/>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2828e2-087e-4b94-81cf-e84067374b4f" elementFormDefault="qualified">
    <xsd:import namespace="http://schemas.microsoft.com/office/2006/documentManagement/types"/>
    <xsd:import namespace="http://schemas.microsoft.com/office/infopath/2007/PartnerControls"/>
    <xsd:element name="_dlc_DocId" ma:index="8" nillable="true" ma:displayName="Dokument-ID-värde" ma:description="Värdet för dokument-ID som tilldelats till det här objektet." ma:indexed="true" ma:internalName="_dlc_DocId" ma:readOnly="true">
      <xsd:simpleType>
        <xsd:restriction base="dms:Text"/>
      </xsd:simpleType>
    </xsd:element>
    <xsd:element name="_dlc_DocIdUrl" ma:index="9"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363ddcd9-e511-4b5a-957b-5241b1a686fd}" ma:internalName="TaxCatchAll" ma:showField="CatchAllData" ma:web="8b2828e2-087e-4b94-81cf-e84067374b4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a64bf32-5d60-42db-bf77-bcdfba17561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Bildmarkeringar" ma:readOnly="false" ma:fieldId="{5cf76f15-5ced-4ddc-b409-7134ff3c332f}" ma:taxonomyMulti="true" ma:sspId="e2b25a3c-5420-47fb-901f-1f2eddde8d04"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64bf32-5d60-42db-bf77-bcdfba175619">
      <Terms xmlns="http://schemas.microsoft.com/office/infopath/2007/PartnerControls"/>
    </lcf76f155ced4ddcb4097134ff3c332f>
    <TaxCatchAll xmlns="8b2828e2-087e-4b94-81cf-e84067374b4f" xsi:nil="true"/>
    <_dlc_DocId xmlns="8b2828e2-087e-4b94-81cf-e84067374b4f">Z4TYS3VEY373-2004966037-64</_dlc_DocId>
    <_dlc_DocIdUrl xmlns="8b2828e2-087e-4b94-81cf-e84067374b4f">
      <Url>https://rh.sharepoint.com/sites/Assetslibrary/_layouts/15/DocIdRedir.aspx?ID=Z4TYS3VEY373-2004966037-64</Url>
      <Description>Z4TYS3VEY373-2004966037-64</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34810F0-667A-4FF4-BC8A-F4D3F2605954}">
  <ds:schemaRefs>
    <ds:schemaRef ds:uri="http://schemas.microsoft.com/sharepoint/v3/contenttype/forms"/>
  </ds:schemaRefs>
</ds:datastoreItem>
</file>

<file path=customXml/itemProps2.xml><?xml version="1.0" encoding="utf-8"?>
<ds:datastoreItem xmlns:ds="http://schemas.openxmlformats.org/officeDocument/2006/customXml" ds:itemID="{377224A5-0ED2-47F7-A923-97EBD6225DA2}">
  <ds:schemaRefs>
    <ds:schemaRef ds:uri="8b2828e2-087e-4b94-81cf-e84067374b4f"/>
    <ds:schemaRef ds:uri="ea64bf32-5d60-42db-bf77-bcdfba17561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7914793-909B-4EF2-AF2D-D496FAEF4C4D}">
  <ds:schemaRefs>
    <ds:schemaRef ds:uri="ea64bf32-5d60-42db-bf77-bcdfba175619"/>
    <ds:schemaRef ds:uri="http://purl.org/dc/dcmitype/"/>
    <ds:schemaRef ds:uri="http://schemas.microsoft.com/office/infopath/2007/PartnerControls"/>
    <ds:schemaRef ds:uri="http://schemas.openxmlformats.org/package/2006/metadata/core-properties"/>
    <ds:schemaRef ds:uri="http://purl.org/dc/elements/1.1/"/>
    <ds:schemaRef ds:uri="http://www.w3.org/XML/1998/namespace"/>
    <ds:schemaRef ds:uri="http://schemas.microsoft.com/office/2006/documentManagement/types"/>
    <ds:schemaRef ds:uri="8b2828e2-087e-4b94-81cf-e84067374b4f"/>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AAAB863F-920A-4C6C-869C-5BF43F71840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Region Halland_presentationsmall_allmän_blå 2</Template>
  <TotalTime>4698</TotalTime>
  <Words>738</Words>
  <Application>Microsoft Office PowerPoint</Application>
  <PresentationFormat>Bredbild</PresentationFormat>
  <Paragraphs>73</Paragraphs>
  <Slides>15</Slides>
  <Notes>3</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15</vt:i4>
      </vt:variant>
    </vt:vector>
  </HeadingPairs>
  <TitlesOfParts>
    <vt:vector size="17" baseType="lpstr">
      <vt:lpstr>Arial</vt:lpstr>
      <vt:lpstr>Region Halland - blå</vt:lpstr>
      <vt:lpstr>Synpunkter och klagomål 1177.se – ny tjänst integrerad med avvikelsesystemet Platina</vt:lpstr>
      <vt:lpstr>Uppdaterad tjänst start 3 februari - en gemensam ingång för</vt:lpstr>
      <vt:lpstr>PowerPoint-presentation</vt:lpstr>
      <vt:lpstr>En ingång för patient, närstående och invånare</vt:lpstr>
      <vt:lpstr>PowerPoint-presentation</vt:lpstr>
      <vt:lpstr>PowerPoint-presentation</vt:lpstr>
      <vt:lpstr>Vården jobbar i avvikelsesystemet</vt:lpstr>
      <vt:lpstr>PowerPoint-presentation</vt:lpstr>
      <vt:lpstr>PowerPoint-presentation</vt:lpstr>
      <vt:lpstr>Påverkan på vårdverksamhet </vt:lpstr>
      <vt:lpstr>Vad händer sedan</vt:lpstr>
      <vt:lpstr>Bakgrund</vt:lpstr>
      <vt:lpstr>Bakgrund</vt:lpstr>
      <vt:lpstr>Kontakter</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Tavelin Charlotte RK KOMM</dc:creator>
  <cp:keywords>class='Open'</cp:keywords>
  <cp:lastModifiedBy>Tavelin Charlotte RK</cp:lastModifiedBy>
  <cp:revision>67</cp:revision>
  <dcterms:created xsi:type="dcterms:W3CDTF">2025-11-25T14:02:23Z</dcterms:created>
  <dcterms:modified xsi:type="dcterms:W3CDTF">2026-01-21T15:46:24Z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0x010100FC739DB5F788E54F98EC20DC72D133B8</vt:lpwstr>
  </property>
  <property fmtid="{D5CDD505-2E9C-101B-9397-08002B2CF9AE}" pid="3" name="Order">
    <vt:r8>292000</vt:r8>
  </property>
  <property fmtid="{D5CDD505-2E9C-101B-9397-08002B2CF9AE}" pid="4" name="MediaServiceImageTags">
    <vt:lpwstr/>
  </property>
  <property fmtid="{D5CDD505-2E9C-101B-9397-08002B2CF9AE}" pid="5" name="_dlc_DocIdItemGuid">
    <vt:lpwstr>f64a13da-763a-4694-b4af-ab9a8608a16c</vt:lpwstr>
  </property>
</Properties>
</file>