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10"/>
  </p:notesMasterIdLst>
  <p:handoutMasterIdLst>
    <p:handoutMasterId r:id="rId11"/>
  </p:handoutMasterIdLst>
  <p:sldIdLst>
    <p:sldId id="284" r:id="rId5"/>
    <p:sldId id="294" r:id="rId6"/>
    <p:sldId id="293" r:id="rId7"/>
    <p:sldId id="2142533210" r:id="rId8"/>
    <p:sldId id="286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" id="{0332FA32-E790-4CD3-86B6-B248B4EADE8B}">
          <p14:sldIdLst/>
        </p14:section>
        <p14:section name="Presentation" id="{3A8E3980-A42D-493A-9520-B376ACD18F40}">
          <p14:sldIdLst>
            <p14:sldId id="284"/>
            <p14:sldId id="294"/>
            <p14:sldId id="293"/>
            <p14:sldId id="2142533210"/>
            <p14:sldId id="286"/>
          </p14:sldIdLst>
        </p14:section>
        <p14:section name="Exempelsidor" id="{4A760F55-63D0-441C-9AC0-AA6EC905C8D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8F57A5-CA29-408E-B24B-CE5C1C2EF603}" v="2" dt="2026-09-29T08:21:49.988"/>
    <p1510:client id="{8CD05731-142E-445B-AF6E-C7D71E6B8DE7}" v="4" dt="2026-09-28T09:38:37.832"/>
    <p1510:client id="{B50E45A4-297E-47E4-BA64-5415F4107F98}" v="4" dt="2026-09-29T08:24:54.4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6ED4D-9974-4266-9636-7DF9434CB37C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5A873-DB4E-4F59-A8B1-757F0F4852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86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A1906-0293-4218-A3DB-7703064E2336}" type="datetimeFigureOut">
              <a:t>2026-09-29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F49CC-14D1-4CAF-8F90-C4876544DFD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03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99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06081-9762-EB22-3625-542CDD78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77B775-DDB3-86C1-348D-DE82B3ACC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sv-S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E32A9-1511-2611-D800-7BCCDE5EC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1620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9F8C5-79F4-3C05-5A9E-47C2D8827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6EA351-2255-903A-E85E-07DB0198B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sv-S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7A052-6D6B-BFB3-9FE8-18D3F4792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7949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B863A3-F6DA-432C-A68C-0B1EB56ED58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4330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bil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1">
            <a:extLst>
              <a:ext uri="{FF2B5EF4-FFF2-40B4-BE49-F238E27FC236}">
                <a16:creationId xmlns:a16="http://schemas.microsoft.com/office/drawing/2014/main" id="{F9D045DA-39E2-34B2-8C21-22BCB49EEC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5638573"/>
            <a:ext cx="12193200" cy="125005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 bwMode="white">
          <a:xfrm>
            <a:off x="1774825" y="1733549"/>
            <a:ext cx="8642350" cy="1805293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774825" y="1271230"/>
            <a:ext cx="8642350" cy="360000"/>
          </a:xfrm>
        </p:spPr>
        <p:txBody>
          <a:bodyPr/>
          <a:lstStyle>
            <a:lvl1pPr marL="0" indent="0" algn="ctr">
              <a:buNone/>
              <a:defRPr sz="17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Budskap/Verksamhet/Projekt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B8E9AD04-824A-4115-A078-C02FD9CD52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60762" y="6008395"/>
            <a:ext cx="2470476" cy="534323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A95CE98D-E74C-3561-7857-34A818A8DE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11"/>
            <a:ext cx="3204000" cy="261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0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 userDrawn="1">
          <p15:clr>
            <a:srgbClr val="FBAE40"/>
          </p15:clr>
        </p15:guide>
        <p15:guide id="2" pos="6562" userDrawn="1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orient="horz" pos="73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s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D30A8F9D-AE71-9E3D-AA08-BFFA693C51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62901" y="4734000"/>
            <a:ext cx="3429099" cy="2124000"/>
          </a:xfrm>
          <a:prstGeom prst="rect">
            <a:avLst/>
          </a:prstGeom>
        </p:spPr>
      </p:pic>
      <p:pic>
        <p:nvPicPr>
          <p:cNvPr id="11" name="Bild 10">
            <a:extLst>
              <a:ext uri="{FF2B5EF4-FFF2-40B4-BE49-F238E27FC236}">
                <a16:creationId xmlns:a16="http://schemas.microsoft.com/office/drawing/2014/main" id="{23448700-5221-CA86-3E25-08F7526DE5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11"/>
            <a:ext cx="3204000" cy="2611143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55800" y="2311288"/>
            <a:ext cx="8280400" cy="2160000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3200" spc="0" baseline="0"/>
            </a:lvl1pPr>
          </a:lstStyle>
          <a:p>
            <a:r>
              <a:rPr lang="sv-SE"/>
              <a:t>Klicka här för att lägga till 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371634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232">
          <p15:clr>
            <a:srgbClr val="FBAE40"/>
          </p15:clr>
        </p15:guide>
        <p15:guide id="2" pos="6448">
          <p15:clr>
            <a:srgbClr val="FBAE40"/>
          </p15:clr>
        </p15:guide>
        <p15:guide id="3" orient="horz" pos="2659">
          <p15:clr>
            <a:srgbClr val="FBAE40"/>
          </p15:clr>
        </p15:guide>
        <p15:guide id="4" orient="horz" pos="11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bild 1">
    <p:bg>
      <p:bgPr>
        <a:solidFill>
          <a:srgbClr val="E5F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>
            <a:extLst>
              <a:ext uri="{FF2B5EF4-FFF2-40B4-BE49-F238E27FC236}">
                <a16:creationId xmlns:a16="http://schemas.microsoft.com/office/drawing/2014/main" id="{56D6488E-11D2-4048-BA5E-66E3F5B0F8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602623" y="1431068"/>
            <a:ext cx="557172" cy="439873"/>
          </a:xfrm>
          <a:prstGeom prst="rect">
            <a:avLst/>
          </a:prstGeom>
        </p:spPr>
      </p:pic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C15D5CF-9B07-4D02-8766-EE7CA6459B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43075" y="1963376"/>
            <a:ext cx="8705852" cy="325632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0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826323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24">
          <p15:clr>
            <a:srgbClr val="FBAE40"/>
          </p15:clr>
        </p15:guide>
        <p15:guide id="2" pos="6856">
          <p15:clr>
            <a:srgbClr val="FBAE40"/>
          </p15:clr>
        </p15:guide>
        <p15:guide id="3" orient="horz" pos="161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bild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>
            <a:extLst>
              <a:ext uri="{FF2B5EF4-FFF2-40B4-BE49-F238E27FC236}">
                <a16:creationId xmlns:a16="http://schemas.microsoft.com/office/drawing/2014/main" id="{56D6488E-11D2-4048-BA5E-66E3F5B0F8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black">
          <a:xfrm>
            <a:off x="1602623" y="1431068"/>
            <a:ext cx="557172" cy="439873"/>
          </a:xfrm>
          <a:prstGeom prst="rect">
            <a:avLst/>
          </a:prstGeom>
        </p:spPr>
      </p:pic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C15D5CF-9B07-4D02-8766-EE7CA6459B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43075" y="1963376"/>
            <a:ext cx="8705852" cy="325632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728675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24">
          <p15:clr>
            <a:srgbClr val="FBAE40"/>
          </p15:clr>
        </p15:guide>
        <p15:guide id="2" pos="6856">
          <p15:clr>
            <a:srgbClr val="FBAE40"/>
          </p15:clr>
        </p15:guide>
        <p15:guide id="3" orient="horz" pos="161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7647F4-81EF-45D6-8BAD-673F184751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03275" y="1665288"/>
            <a:ext cx="10585450" cy="45354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9D37F3D7-35B5-4B45-825B-0A1C551FF00D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white"/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76BFA326-99F1-4A76-BDD4-E7F51BA5D4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white"/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67044490-FB95-4FEE-84F1-301EDC81E4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white"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4439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834254C-9BAD-4CF9-998E-CD43CA703D9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3275" y="1665288"/>
            <a:ext cx="5181600" cy="45354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391E7B50-F211-4773-9434-6D90567706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7123" y="1665288"/>
            <a:ext cx="5181601" cy="45354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FC99E9B6-4316-4D55-9FC8-D01B040669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BE053D03-F9D5-442E-995F-476B49D930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F9CDD7C4-4EF3-4271-93C1-E8915FBC0D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1085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818522" y="1669934"/>
            <a:ext cx="5157787" cy="576000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818522" y="2245934"/>
            <a:ext cx="5157787" cy="394372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466" y="1669934"/>
            <a:ext cx="5183188" cy="576000"/>
          </a:xfrm>
        </p:spPr>
        <p:txBody>
          <a:bodyPr anchor="t" anchorCtr="0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6193466" y="2245934"/>
            <a:ext cx="5183188" cy="394372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Rubri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50D082F-3C1F-44A5-9E64-6D4246073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9E5CE21A-6727-428F-844A-75893214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9DD0B0D3-F2A8-43C2-8C85-8CF92FBDD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1199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1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834254C-9BAD-4CF9-998E-CD43CA703D9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3275" y="1665288"/>
            <a:ext cx="4860000" cy="45354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92C242B5-4AAC-4185-8DCE-69CA495D25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28468" y="1665288"/>
            <a:ext cx="4428000" cy="3997325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04B00C84-15CD-4D29-82EB-513EE7D2A4F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7448DF46-7649-467F-B1E5-58AF5E0E9F1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DB975B3-BD96-4FE1-9A69-7C15E66D9FE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2427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834254C-9BAD-4CF9-998E-CD43CA703D9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28468" y="1665288"/>
            <a:ext cx="4860257" cy="45354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92C242B5-4AAC-4185-8DCE-69CA495D25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275" y="1665288"/>
            <a:ext cx="4428000" cy="3997325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69BC6E56-4BB3-4033-961C-0FECDDD686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7C6EE110-A186-43E0-832C-910A9C7A5C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C6F5F072-3570-4698-9ED3-6CB1A4E9B83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840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86F6A68A-AE0A-4175-A5B1-DDE04AE02C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1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bild 9">
            <a:extLst>
              <a:ext uri="{FF2B5EF4-FFF2-40B4-BE49-F238E27FC236}">
                <a16:creationId xmlns:a16="http://schemas.microsoft.com/office/drawing/2014/main" id="{A3940FB8-56C2-4640-90D1-40DD4B63A0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3275" y="1665288"/>
            <a:ext cx="10585450" cy="4691062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73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58A24275-663F-44E4-96F3-FF9C3080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90CA8896-D002-4895-96C3-D957ECD5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E6A284B-7F89-469B-A856-0079298F2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4483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239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DE6E2B-F46F-401B-AD55-1351DAEC1E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5" y="4568825"/>
            <a:ext cx="10585449" cy="787356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1500" b="0" spc="0" baseline="0"/>
            </a:lvl1pPr>
          </a:lstStyle>
          <a:p>
            <a:r>
              <a:rPr lang="sv-SE"/>
              <a:t>Föredragshållarens namn, titel │ Förvaltning │epost@regionhalland.se (Skriv in dina uppgifter och infoga det långa strecket som du hittar under fliken Infoga och knappen Symbol)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A3F7553-A89C-4290-B069-18191A7230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822451" y="2746867"/>
            <a:ext cx="4547098" cy="98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9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418002AD-990B-465A-9AD4-9F17CBE89EC0}"/>
              </a:ext>
            </a:extLst>
          </p:cNvPr>
          <p:cNvSpPr/>
          <p:nvPr userDrawn="1"/>
        </p:nvSpPr>
        <p:spPr>
          <a:xfrm>
            <a:off x="0" y="6345237"/>
            <a:ext cx="12192000" cy="5123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03275" y="333375"/>
            <a:ext cx="10585449" cy="129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03275" y="1665288"/>
            <a:ext cx="10585450" cy="45354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  <a:p>
            <a:pPr lvl="5"/>
            <a:r>
              <a:rPr lang="sv-SE"/>
              <a:t>Nivå sex</a:t>
            </a:r>
          </a:p>
          <a:p>
            <a:pPr lvl="6"/>
            <a:r>
              <a:rPr lang="sv-SE"/>
              <a:t>Nivå sju</a:t>
            </a:r>
          </a:p>
          <a:p>
            <a:pPr lvl="7"/>
            <a:r>
              <a:rPr lang="sv-SE"/>
              <a:t>Nivå åtta</a:t>
            </a:r>
          </a:p>
          <a:p>
            <a:pPr lvl="8"/>
            <a:r>
              <a:rPr lang="sv-SE"/>
              <a:t>Nivå nio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 bwMode="white">
          <a:xfrm>
            <a:off x="9781032" y="6452047"/>
            <a:ext cx="1440000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sv-SE"/>
              <a:t>Region Halland  │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 bwMode="white">
          <a:xfrm>
            <a:off x="809625" y="6452047"/>
            <a:ext cx="4114800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sv-SE"/>
              <a:t>Halland – Bästa livsplatsen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 bwMode="white">
          <a:xfrm>
            <a:off x="11227469" y="6452047"/>
            <a:ext cx="216000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E8645303-2AAE-45D1-913A-B06AE647451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152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1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72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40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56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72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24000" indent="-288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06">
          <p15:clr>
            <a:srgbClr val="F26B43"/>
          </p15:clr>
        </p15:guide>
        <p15:guide id="4" pos="7174">
          <p15:clr>
            <a:srgbClr val="F26B43"/>
          </p15:clr>
        </p15:guide>
        <p15:guide id="6" orient="horz" pos="3997" userDrawn="1">
          <p15:clr>
            <a:srgbClr val="F26B43"/>
          </p15:clr>
        </p15:guide>
        <p15:guide id="8" orient="horz" pos="1049">
          <p15:clr>
            <a:srgbClr val="F26B43"/>
          </p15:clr>
        </p15:guide>
        <p15:guide id="9" orient="horz" pos="2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h.sharepoint.com/:f:/r/teams/VaccinationsavstmningVrdcentraler/Delade%20dokument/General?d=wb61c8ba5ba0b4f24b0c2fda98bfb76a1&amp;csf=1&amp;web=1&amp;e=iAqRm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vardgivare.regionhalland.se/behandlingsstod/vaccinationer/bestalla-vaccin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hsh.lakemedelsenheten@regionhalland.se" TargetMode="External"/><Relationship Id="rId7" Type="http://schemas.openxmlformats.org/officeDocument/2006/relationships/hyperlink" Target="mailto:narsjukvarden@regionhalland.se" TargetMode="External"/><Relationship Id="rId2" Type="http://schemas.openxmlformats.org/officeDocument/2006/relationships/hyperlink" Target="mailto:smittskydd@regionhalland.se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lakemedelsstrategi@regionhalland.se" TargetMode="External"/><Relationship Id="rId5" Type="http://schemas.openxmlformats.org/officeDocument/2006/relationships/hyperlink" Target="mailto:support@regionhalland.se" TargetMode="External"/><Relationship Id="rId4" Type="http://schemas.openxmlformats.org/officeDocument/2006/relationships/hyperlink" Target="mailto:Hsh.lakemedelsenheten@regionhalland.s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CD648D-23FC-4D81-9591-641941A45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4825" y="2363469"/>
            <a:ext cx="8642350" cy="1805293"/>
          </a:xfrm>
        </p:spPr>
        <p:txBody>
          <a:bodyPr/>
          <a:lstStyle/>
          <a:p>
            <a:r>
              <a:rPr lang="sv-SE"/>
              <a:t>Vårdcentral – flödesschema för start- och slutdatum, bokning, beställning schemamall samt utskick via sms eller e-post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1DA9D7A-3E82-3DE3-AC58-37435521B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sv-SE"/>
              <a:t>Vaccination hösten 2026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1800225" cy="323850"/>
          </a:xfrm>
        </p:spPr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4114800" cy="323850"/>
          </a:xfrm>
        </p:spPr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8077200" y="6356350"/>
            <a:ext cx="4114800" cy="323850"/>
          </a:xfrm>
        </p:spPr>
        <p:txBody>
          <a:bodyPr/>
          <a:lstStyle/>
          <a:p>
            <a:fld id="{E8645303-2AAE-45D1-913A-B06AE6474513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6386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05E09-0665-1C52-9EE2-A793C642C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tshållare för innehåll 7">
            <a:extLst>
              <a:ext uri="{FF2B5EF4-FFF2-40B4-BE49-F238E27FC236}">
                <a16:creationId xmlns:a16="http://schemas.microsoft.com/office/drawing/2014/main" id="{DD7BF574-B59C-68A0-A5D9-F472F9574106}"/>
              </a:ext>
            </a:extLst>
          </p:cNvPr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4034367164"/>
              </p:ext>
            </p:extLst>
          </p:nvPr>
        </p:nvGraphicFramePr>
        <p:xfrm>
          <a:off x="0" y="223521"/>
          <a:ext cx="12192000" cy="66127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54445">
                  <a:extLst>
                    <a:ext uri="{9D8B030D-6E8A-4147-A177-3AD203B41FA5}">
                      <a16:colId xmlns:a16="http://schemas.microsoft.com/office/drawing/2014/main" val="4276670373"/>
                    </a:ext>
                  </a:extLst>
                </a:gridCol>
                <a:gridCol w="4030989">
                  <a:extLst>
                    <a:ext uri="{9D8B030D-6E8A-4147-A177-3AD203B41FA5}">
                      <a16:colId xmlns:a16="http://schemas.microsoft.com/office/drawing/2014/main" val="2157050111"/>
                    </a:ext>
                  </a:extLst>
                </a:gridCol>
                <a:gridCol w="4247173">
                  <a:extLst>
                    <a:ext uri="{9D8B030D-6E8A-4147-A177-3AD203B41FA5}">
                      <a16:colId xmlns:a16="http://schemas.microsoft.com/office/drawing/2014/main" val="4068826730"/>
                    </a:ext>
                  </a:extLst>
                </a:gridCol>
                <a:gridCol w="2859393">
                  <a:extLst>
                    <a:ext uri="{9D8B030D-6E8A-4147-A177-3AD203B41FA5}">
                      <a16:colId xmlns:a16="http://schemas.microsoft.com/office/drawing/2014/main" val="3195811958"/>
                    </a:ext>
                  </a:extLst>
                </a:gridCol>
              </a:tblGrid>
              <a:tr h="1695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Datum</a:t>
                      </a:r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Aktivitet</a:t>
                      </a:r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Vårdcentralens aktivitet/målgrupp</a:t>
                      </a:r>
                      <a:endParaRPr lang="sv-SE" sz="1150" b="1"/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Vaccin</a:t>
                      </a:r>
                      <a:endParaRPr lang="sv-SE" sz="1150" b="1"/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102000"/>
                  </a:ext>
                </a:extLst>
              </a:tr>
              <a:tr h="25486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 dirty="0">
                          <a:solidFill>
                            <a:schemeClr val="bg1"/>
                          </a:solidFill>
                        </a:rPr>
                        <a:t>1 sep</a:t>
                      </a:r>
                      <a:endParaRPr lang="sv-SE" sz="850" b="1" dirty="0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INFORMATION PUBLICERAS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Publiceras centralt på 1177.se/Halland. Regional text och information på vårdcentralens </a:t>
                      </a:r>
                      <a:r>
                        <a:rPr lang="sv-SE" sz="850" b="0" err="1">
                          <a:solidFill>
                            <a:schemeClr val="tx1"/>
                          </a:solidFill>
                        </a:rPr>
                        <a:t>kontaktkort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 och influensa</a:t>
                      </a:r>
                      <a:endParaRPr lang="sv-SE" sz="85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209781"/>
                  </a:ext>
                </a:extLst>
              </a:tr>
              <a:tr h="2797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5 okt – gärna tidigare</a:t>
                      </a:r>
                      <a:endParaRPr lang="sv-SE" sz="850" b="0" i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PLANERING I MITTVACCIN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>
                          <a:solidFill>
                            <a:schemeClr val="tx1"/>
                          </a:solidFill>
                        </a:rPr>
                        <a:t>Lägg tidbok och schemamallar i </a:t>
                      </a:r>
                      <a:r>
                        <a:rPr lang="sv-SE" sz="900" b="0" err="1">
                          <a:solidFill>
                            <a:schemeClr val="tx1"/>
                          </a:solidFill>
                        </a:rPr>
                        <a:t>MittVaccin</a:t>
                      </a:r>
                      <a:r>
                        <a:rPr lang="sv-SE" sz="900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900" b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Klart före 20 oktober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89324"/>
                  </a:ext>
                </a:extLst>
              </a:tr>
              <a:tr h="881629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23 sep</a:t>
                      </a: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13 okt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BESTÄLLNING AV COVID-19-VACCIN STARTAR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SISTA BESTÄLLNINGSDAG</a:t>
                      </a: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inför första leveransen är </a:t>
                      </a: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 oktober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 u="sng">
                          <a:solidFill>
                            <a:schemeClr val="tx1"/>
                          </a:solidFill>
                          <a:hlinkClick r:id="rId3"/>
                        </a:rPr>
                        <a:t>Beställ via Teams</a:t>
                      </a:r>
                      <a:r>
                        <a:rPr lang="sv-SE" sz="850" b="0" u="sng">
                          <a:solidFill>
                            <a:schemeClr val="tx1"/>
                          </a:solidFill>
                        </a:rPr>
                        <a:t>. (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Läkemedelsenhetens </a:t>
                      </a:r>
                      <a:r>
                        <a:rPr lang="sv-SE" sz="85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excelfil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Covidvaccin </a:t>
                      </a:r>
                      <a:r>
                        <a:rPr lang="sv-SE" sz="85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Inrapport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Teams ”Vaccinationsavstämning vårdcentraler”)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Första leveransen samordnas så att alla vårdcentraler får leverans på sin ordinarie leveransdag veckan före vaccinationsstarten, det vill säga måndag–fredag vecka 44.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990932"/>
                  </a:ext>
                </a:extLst>
              </a:tr>
              <a:tr h="61839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23 sep</a:t>
                      </a:r>
                      <a:endParaRPr lang="en-US"/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1000" b="1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BESTÄLLNING AV INFLUENSAVACCIN STARTAR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Beställ via </a:t>
                      </a:r>
                      <a:r>
                        <a:rPr lang="sv-SE" sz="850" b="0" err="1">
                          <a:solidFill>
                            <a:schemeClr val="tx1"/>
                          </a:solidFill>
                        </a:rPr>
                        <a:t>Oriola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sv-SE" sz="850" b="0" u="sng">
                          <a:solidFill>
                            <a:schemeClr val="tx1"/>
                          </a:solidFill>
                          <a:hlinkClick r:id="rId4"/>
                        </a:rPr>
                        <a:t>Läs mer</a:t>
                      </a:r>
                      <a:r>
                        <a:rPr lang="sv-SE" sz="850" b="0" i="0" u="none" strike="noStrike">
                          <a:solidFill>
                            <a:schemeClr val="dk1"/>
                          </a:solidFill>
                          <a:latin typeface="+mn-lt"/>
                          <a:cs typeface="+mn-cs"/>
                        </a:rPr>
                        <a:t>. </a:t>
                      </a:r>
                      <a:r>
                        <a:rPr lang="sv-SE" sz="850" b="0" i="0" u="none" strike="noStrike" noProof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Beställning ska ske efter behov.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Influensa</a:t>
                      </a:r>
                      <a:endParaRPr lang="sv-SE" sz="85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039876"/>
                  </a:ext>
                </a:extLst>
              </a:tr>
              <a:tr h="4828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20 okt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DEN DIGITALA BOKNINGEN ÖPPNAR</a:t>
                      </a:r>
                      <a:endParaRPr lang="sv-SE" sz="850" b="0" i="0" u="none" strike="noStrike" kern="1200" noProof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sv-SE" sz="850" b="0">
                          <a:solidFill>
                            <a:srgbClr val="000000"/>
                          </a:solidFill>
                        </a:rPr>
                      </a:br>
                      <a:endParaRPr lang="sv-SE" sz="850" b="0">
                        <a:solidFill>
                          <a:srgbClr val="000000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rgbClr val="000000"/>
                          </a:solidFill>
                        </a:rPr>
                        <a:t>UTSKICK VIA </a:t>
                      </a: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SMS ELLER E-POST TILL ALLA 65 ÅR OCH ÄLDRE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Digital tidbok för sambokning för covid-19 och influensa och för enbart influensa öppnar. Digital bokning för pneumokocker pausas för att underlätta för invånaren att välja rätt och minska risker för dubbelbokning. Sms eller e-post skickas till personer som är 75 år eller äldre den 20 okt och till personer som är 65–74 år den 21–22 okt.</a:t>
                      </a:r>
                      <a:endParaRPr lang="sv-SE" sz="850" dirty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 och pneumokocker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192173"/>
                  </a:ext>
                </a:extLst>
              </a:tr>
              <a:tr h="315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27–28 okt</a:t>
                      </a:r>
                      <a:endParaRPr lang="sv-SE" sz="850" b="1" err="1">
                        <a:solidFill>
                          <a:schemeClr val="bg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UTSKICK AV PÅMINNELSE VIA SMS ELLER E-POST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Påminnelse skickas den 27 okt till personer som är 75 år eller äldre och den 28 okt till personer som är 65–74 år som ännu inte har bokat tid.</a:t>
                      </a:r>
                      <a:endParaRPr lang="sv-SE" sz="850" dirty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 och influensa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853181"/>
                  </a:ext>
                </a:extLst>
              </a:tr>
              <a:tr h="6103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3 nov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VACCINATIONSSTART FÖR REKOMMENDERANDE </a:t>
                      </a: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Rekommenderade grupper. Digital bokning för enbart covid-19 öppnar, </a:t>
                      </a:r>
                      <a:r>
                        <a:rPr lang="sv-SE" sz="900" b="0" i="0" u="none" strike="noStrike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digital bokning för pneumokocker återöppnas. 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Rekommendationen är att ha en separat schemamall i </a:t>
                      </a:r>
                      <a:r>
                        <a:rPr lang="sv-SE" sz="850" b="0" dirty="0" err="1">
                          <a:solidFill>
                            <a:schemeClr val="tx1"/>
                          </a:solidFill>
                        </a:rPr>
                        <a:t>MittVaccin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 för pneumokocker, kikhosta och HPV 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med 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utökade tider från 17 nov. För invånare som inte får pneumokockvaccin, uppmuntra eller hjälp invånaren att boka.</a:t>
                      </a:r>
                      <a:endParaRPr lang="en-US" dirty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</a:t>
                      </a:r>
                      <a:r>
                        <a:rPr lang="sv-SE" sz="850" b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pneumokocker, kikhosta och HPV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110744"/>
                  </a:ext>
                </a:extLst>
              </a:tr>
              <a:tr h="786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Preliminärt 24 nov</a:t>
                      </a:r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</a:rPr>
                        <a:t>VACCINATIONSSTART FÖR PERSONER UTANFÖR REKOMMENDATION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50" b="0" i="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Vaccinationer utanför Folkhälsomyndighetens rekommendationer.</a:t>
                      </a:r>
                      <a:r>
                        <a:rPr lang="sv-SE" sz="850" b="1" i="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850" b="0" i="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Preliminärt f</a:t>
                      </a:r>
                      <a:r>
                        <a:rPr lang="sv-SE" sz="850" b="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rån den 24 </a:t>
                      </a:r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 kan personer som inte omfattas av Folkhälsomyndighetens rekommendationer erbjudas vaccination under förutsättning att: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 inte råder vaccinbrist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rekommenderade grupper inte riskerar att trängas undan</a:t>
                      </a:r>
                    </a:p>
                    <a:p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Vaccinationen kräver läkarordination.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</a:rPr>
                        <a:t>Covid-19 och influensa</a:t>
                      </a: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0">
                        <a:solidFill>
                          <a:schemeClr val="tx1">
                            <a:lumMod val="49000"/>
                            <a:lumOff val="51000"/>
                          </a:schemeClr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43522"/>
                  </a:ext>
                </a:extLst>
              </a:tr>
              <a:tr h="50823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8 dec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SISTA BESTÄLLNING AV COVID-19-VACCIN – SENAST 8 DEC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sv-SE" sz="850" b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 u="sng">
                          <a:solidFill>
                            <a:schemeClr val="tx1"/>
                          </a:solidFill>
                          <a:hlinkClick r:id="rId3"/>
                        </a:rPr>
                        <a:t>Beställ via Teams</a:t>
                      </a:r>
                      <a:r>
                        <a:rPr lang="sv-SE" sz="850" b="0" u="sng">
                          <a:solidFill>
                            <a:schemeClr val="tx1"/>
                          </a:solidFill>
                        </a:rPr>
                        <a:t>. (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Läkemedelsenhetens </a:t>
                      </a:r>
                      <a:r>
                        <a:rPr lang="sv-SE" sz="85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excelfil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Covidvaccin </a:t>
                      </a:r>
                      <a:r>
                        <a:rPr lang="sv-SE" sz="85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Inrapport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Teams ”Vaccinationsavstämning vårdcentraler”)</a:t>
                      </a:r>
                    </a:p>
                    <a:p>
                      <a:pPr marL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endParaRPr lang="sv-SE" sz="850" b="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36257"/>
                  </a:ext>
                </a:extLst>
              </a:tr>
              <a:tr h="68261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18 dec</a:t>
                      </a:r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sz="900" b="1" i="0" u="none" strike="noStrike" noProof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900" b="1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DEN DIGITALA BOKNINGEN FÖR COVID-19 OCH INFLUENSA STÄNGER</a:t>
                      </a:r>
                      <a:endParaRPr lang="sv-SE" sz="9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1177-puffen stängs.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Den digitala bokningen för sambokning samt separata digitala bokningar för covid-19 och influensa stängs. Vaccination mot covid-19 och influensa ges därefter vid efterfrågan. Fortsatt digital bokning och schemamall för 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pneumokocker, kikhosta för gravida och HPV (”åretruntvaccinationer”) i </a:t>
                      </a:r>
                      <a:r>
                        <a:rPr lang="sv-SE" sz="900" b="0" i="0" u="none" strike="noStrike" noProof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MittVaccin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. 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influensa, pneumokocker, kikhosta och HPV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35942"/>
                  </a:ext>
                </a:extLst>
              </a:tr>
              <a:tr h="503015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31 dec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VACCINATIONSINSATSEN AVSLUTAS</a:t>
                      </a:r>
                      <a:endParaRPr lang="sv-SE" sz="900" b="1" i="1" u="none" strike="noStrike" noProof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Vaccination mot covid-19 erbjuds framöver via garantvårdcentraler. Vaccination mot influensa fortsätter vid efterfrågan på respektive vårdcentral. 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Fortsatt digital bokning och schemamall för pneumokocker, kikhosta för gravida och HPV (”åretruntvaccinationer”) i </a:t>
                      </a:r>
                      <a:r>
                        <a:rPr lang="sv-SE" sz="900" b="0" i="0" u="none" strike="noStrike" noProof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MittVaccin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. </a:t>
                      </a:r>
                      <a:endParaRPr lang="sv-SE" sz="9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influensa, pneumokocker, kikhosta och HPV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9344"/>
                  </a:ext>
                </a:extLst>
              </a:tr>
              <a:tr h="409119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4 jan 2027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sz="900" b="1" i="0" u="none" strike="noStrike" noProof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900" b="1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GARANTVÅRDCENTRALERNAS UPPDRAG STARTAR</a:t>
                      </a:r>
                      <a:endParaRPr lang="sv-SE" sz="9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Vaccination mot covid-19 erbjuds via garantvårdcentraler. Vaccination mot influensa fortsätter vid efterfrågan på respektive vårdcentral.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Covid-19 och influensa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7583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1BDD710-1C17-5360-4FFF-767641277479}"/>
              </a:ext>
            </a:extLst>
          </p:cNvPr>
          <p:cNvSpPr txBox="1"/>
          <p:nvPr/>
        </p:nvSpPr>
        <p:spPr>
          <a:xfrm>
            <a:off x="-4741" y="13970"/>
            <a:ext cx="118414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000"/>
              <a:t>Vårdcentral – </a:t>
            </a:r>
            <a:r>
              <a:rPr lang="sv-SE" sz="900" b="1"/>
              <a:t>digital version med klickbara länkar.</a:t>
            </a:r>
            <a:r>
              <a:rPr lang="sv-SE" sz="850" b="1"/>
              <a:t> </a:t>
            </a:r>
            <a:r>
              <a:rPr lang="sv-SE" sz="850"/>
              <a:t>GRÖNT</a:t>
            </a:r>
            <a:r>
              <a:rPr lang="sv-SE" sz="850" b="0"/>
              <a:t> = information, bokning och start   •   BLÅTT = beställning och avslut</a:t>
            </a:r>
            <a:endParaRPr lang="sv-SE" sz="850" b="1">
              <a:highlight>
                <a:srgbClr val="FFFF00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17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B4E4A-8914-101A-6148-673262E27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tshållare för innehåll 7">
            <a:extLst>
              <a:ext uri="{FF2B5EF4-FFF2-40B4-BE49-F238E27FC236}">
                <a16:creationId xmlns:a16="http://schemas.microsoft.com/office/drawing/2014/main" id="{96C55CDC-1BF3-1FD6-5FFE-A1FB7400597B}"/>
              </a:ext>
            </a:extLst>
          </p:cNvPr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3046035506"/>
              </p:ext>
            </p:extLst>
          </p:nvPr>
        </p:nvGraphicFramePr>
        <p:xfrm>
          <a:off x="0" y="274322"/>
          <a:ext cx="12191998" cy="64711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43164">
                  <a:extLst>
                    <a:ext uri="{9D8B030D-6E8A-4147-A177-3AD203B41FA5}">
                      <a16:colId xmlns:a16="http://schemas.microsoft.com/office/drawing/2014/main" val="4276670373"/>
                    </a:ext>
                  </a:extLst>
                </a:gridCol>
                <a:gridCol w="4128941">
                  <a:extLst>
                    <a:ext uri="{9D8B030D-6E8A-4147-A177-3AD203B41FA5}">
                      <a16:colId xmlns:a16="http://schemas.microsoft.com/office/drawing/2014/main" val="2157050111"/>
                    </a:ext>
                  </a:extLst>
                </a:gridCol>
                <a:gridCol w="4160502">
                  <a:extLst>
                    <a:ext uri="{9D8B030D-6E8A-4147-A177-3AD203B41FA5}">
                      <a16:colId xmlns:a16="http://schemas.microsoft.com/office/drawing/2014/main" val="4068826730"/>
                    </a:ext>
                  </a:extLst>
                </a:gridCol>
                <a:gridCol w="2859391">
                  <a:extLst>
                    <a:ext uri="{9D8B030D-6E8A-4147-A177-3AD203B41FA5}">
                      <a16:colId xmlns:a16="http://schemas.microsoft.com/office/drawing/2014/main" val="3195811958"/>
                    </a:ext>
                  </a:extLst>
                </a:gridCol>
              </a:tblGrid>
              <a:tr h="14568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Datum</a:t>
                      </a:r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Aktivitet</a:t>
                      </a:r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Vårdcentralens aktivitet/målgrupp</a:t>
                      </a:r>
                      <a:endParaRPr lang="sv-SE" sz="1150" b="1"/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Vaccin</a:t>
                      </a:r>
                      <a:endParaRPr lang="sv-SE" sz="1150" b="1"/>
                    </a:p>
                  </a:txBody>
                  <a:tcPr marL="50292" marR="50292" marT="16459" marB="10972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102000"/>
                  </a:ext>
                </a:extLst>
              </a:tr>
              <a:tr h="29668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1 sep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INFORMATION PUBLICERAS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Publiceras centralt på 1177.se/Halland. Regional text och information på vårdcentralens </a:t>
                      </a:r>
                      <a:r>
                        <a:rPr lang="sv-SE" sz="850" b="0" err="1">
                          <a:solidFill>
                            <a:schemeClr val="tx1"/>
                          </a:solidFill>
                        </a:rPr>
                        <a:t>kontaktkort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 och influensa</a:t>
                      </a:r>
                      <a:endParaRPr lang="sv-SE" sz="85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209781"/>
                  </a:ext>
                </a:extLst>
              </a:tr>
              <a:tr h="251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5 okt – gärna tidigare</a:t>
                      </a:r>
                      <a:endParaRPr lang="sv-SE" sz="850" b="0" i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PLANERING I MITTVACCIN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0">
                          <a:solidFill>
                            <a:schemeClr val="tx1"/>
                          </a:solidFill>
                        </a:rPr>
                        <a:t>Lägg tidbok och schemamallar i </a:t>
                      </a:r>
                      <a:r>
                        <a:rPr lang="sv-SE" sz="900" b="0" err="1">
                          <a:solidFill>
                            <a:schemeClr val="tx1"/>
                          </a:solidFill>
                        </a:rPr>
                        <a:t>MittVaccin</a:t>
                      </a:r>
                      <a:r>
                        <a:rPr lang="sv-SE" sz="900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900" b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Klart före 20 oktober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89324"/>
                  </a:ext>
                </a:extLst>
              </a:tr>
              <a:tr h="973417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23 sep</a:t>
                      </a: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13 okt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BESTÄLLNING AV COVID-19-VACCIN STARTAR</a:t>
                      </a:r>
                      <a:endParaRPr lang="en-US"/>
                    </a:p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SISTA BESTÄLLNINGSDAG</a:t>
                      </a: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/>
                        </a:rPr>
                        <a:t> </a:t>
                      </a: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inför första leveransen är </a:t>
                      </a: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 oktober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0" i="0" u="none" strike="noStrike" kern="1200" noProof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Beställs </a:t>
                      </a:r>
                      <a:r>
                        <a:rPr lang="sv-SE" sz="85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via Läkemedelsenhetens </a:t>
                      </a:r>
                      <a:r>
                        <a:rPr lang="sv-SE" sz="850" b="0" i="0" u="none" strike="noStrike" kern="1200" noProof="0" err="1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excelfil</a:t>
                      </a:r>
                      <a:r>
                        <a:rPr lang="sv-SE" sz="85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: Covidvaccin </a:t>
                      </a:r>
                      <a:r>
                        <a:rPr lang="sv-SE" sz="850" b="0" i="0" u="none" strike="noStrike" kern="1200" noProof="0" err="1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Inrapport</a:t>
                      </a:r>
                      <a:r>
                        <a:rPr lang="sv-SE" sz="85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 (Teams ”Vaccinationsavstämning vårdcentraler”)</a:t>
                      </a: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850" b="0" i="0" u="none" strike="noStrike" kern="1200" noProof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sv-SE" sz="85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Första leveransen samordnas så att alla vårdcentraler får leverans på sin ordinarie leveransdag veckan före vaccinationsstarten, det vill säga måndag–fredag vecka 44.</a:t>
                      </a:r>
                      <a:endParaRPr lang="sv-SE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990932"/>
                  </a:ext>
                </a:extLst>
              </a:tr>
              <a:tr h="39914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23 sep</a:t>
                      </a:r>
                      <a:endParaRPr lang="en-US"/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BESTÄLLNING AV INFLUENSAVACCIN STARTAR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50" b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Beställ via </a:t>
                      </a:r>
                      <a:r>
                        <a:rPr lang="sv-SE" sz="850" b="0" err="1">
                          <a:solidFill>
                            <a:schemeClr val="tx1"/>
                          </a:solidFill>
                        </a:rPr>
                        <a:t>Oriola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sv-SE" sz="850" b="0" i="0" u="none" strike="noStrike" noProof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Beställning ska ske efter behov.</a:t>
                      </a:r>
                      <a:endParaRPr lang="sv-SE" sz="850" b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b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Influensa</a:t>
                      </a:r>
                      <a:endParaRPr lang="sv-SE" sz="85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039876"/>
                  </a:ext>
                </a:extLst>
              </a:tr>
              <a:tr h="552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20 okt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DEN DIGITALA BOKNINGEN ÖPPNAR</a:t>
                      </a:r>
                      <a:endParaRPr lang="sv-SE" sz="850" b="0" i="0" u="none" strike="noStrike" kern="1200" noProof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sv-SE" sz="850" b="0">
                          <a:solidFill>
                            <a:srgbClr val="000000"/>
                          </a:solidFill>
                        </a:rPr>
                      </a:br>
                      <a:endParaRPr lang="sv-SE" sz="850" b="0">
                        <a:solidFill>
                          <a:srgbClr val="000000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rgbClr val="000000"/>
                          </a:solidFill>
                        </a:rPr>
                        <a:t>UTSKICK VIA </a:t>
                      </a: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SMS ELLER E-POST TILL ALLA 65 ÅR OCH ÄLDRE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Digital tidbok för sambokning för covid-19 och influensa och för enbart influensa öppnar. Digital bokning för pneumokocker pausas för att underlätta för invånaren att välja rätt och minska risker för dubbelbokning.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Sms eller e-post skickas till personer som är 75 år eller äldre den 20 okt och till personer som är 65–74 år den 21–22 okt.</a:t>
                      </a:r>
                      <a:endParaRPr lang="sv-SE" sz="850" dirty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 och pneumokocker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192173"/>
                  </a:ext>
                </a:extLst>
              </a:tr>
              <a:tr h="3437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27–28 okt</a:t>
                      </a:r>
                      <a:endParaRPr lang="sv-SE" sz="850" b="1" err="1">
                        <a:solidFill>
                          <a:schemeClr val="bg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UTSKICK AV PÅMINNELSE VIA SMS ELLER E-POST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Påminnelse skickas den 27 okt till personer som är 75 år eller äldre och den 28 okt till personer som är 65–74 år som ännu inte har bokat tid..</a:t>
                      </a:r>
                      <a:endParaRPr lang="sv-SE" sz="85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 och influensa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853181"/>
                  </a:ext>
                </a:extLst>
              </a:tr>
              <a:tr h="673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3 nov</a:t>
                      </a:r>
                      <a:endParaRPr lang="sv-SE" sz="850" b="1"/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algn="l" rtl="0"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  <a:p>
                      <a:pPr algn="l" rtl="0"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VACCINATIONSSTART FÖR REKOMMENDERADE GRUPPER</a:t>
                      </a:r>
                    </a:p>
                    <a:p>
                      <a:pPr algn="l" rtl="0"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60" b="1">
                        <a:solidFill>
                          <a:schemeClr val="tx1"/>
                        </a:solidFill>
                      </a:endParaRP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Rekommenderade grupper. Digital bokning för enbart covid-19 öppnar, </a:t>
                      </a:r>
                      <a:r>
                        <a:rPr lang="sv-SE" sz="900" b="0" i="0" u="none" strike="noStrike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digital bokning för pneumokocker återöppnas. 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Rekommendationen är att ha en separat schemamall i </a:t>
                      </a:r>
                      <a:r>
                        <a:rPr lang="sv-SE" sz="850" b="0" dirty="0" err="1">
                          <a:solidFill>
                            <a:schemeClr val="tx1"/>
                          </a:solidFill>
                        </a:rPr>
                        <a:t>MittVaccin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 för pneumokocker, kikhosta och HPV 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med </a:t>
                      </a: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utökade tider från 17 nov. För invånare som inte får pneumokockvaccin, uppmuntra eller hjälp invånaren att boka.</a:t>
                      </a:r>
                      <a:endParaRPr lang="en-US" sz="900" dirty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Covid-19, influensa, pneumokocker, kikhosta och HPV</a:t>
                      </a: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110744"/>
                  </a:ext>
                </a:extLst>
              </a:tr>
              <a:tr h="776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Preliminärt 24 nov</a:t>
                      </a:r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</a:rPr>
                        <a:t>VACCINATIONSSTART FÖR PERSONER UTANFÖR REKOMMENDATION</a:t>
                      </a:r>
                      <a:endParaRPr lang="sv-SE" sz="850" b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50" b="0" i="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Vaccinationer utanför Folkhälsomyndighetens rekommendationer. Preliminärt f</a:t>
                      </a:r>
                      <a:r>
                        <a:rPr lang="sv-SE" sz="850" b="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rån </a:t>
                      </a:r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 24 november kan personer som inte omfattas av Folkhälsomyndighetens rekommendationer erbjudas vaccination under förutsättning att: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 inte råder vaccinbrist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rekommenderade grupper inte riskerar att trängas undan</a:t>
                      </a:r>
                    </a:p>
                    <a:p>
                      <a:r>
                        <a:rPr lang="sv-SE" sz="850" kern="120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Vaccinationen kräver läkarordination.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50" b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</a:rPr>
                        <a:t>Covid-19 och influensa</a:t>
                      </a:r>
                    </a:p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sv-SE" sz="850" b="0"/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384336"/>
                  </a:ext>
                </a:extLst>
              </a:tr>
              <a:tr h="47679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8 dec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SISTA BESTÄLLNING AV COVID-19-VACCIN – SENAST 8 DEC</a:t>
                      </a:r>
                      <a:endParaRPr lang="sv-SE" sz="850" b="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endParaRPr lang="sv-SE" sz="850" b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sv-SE" sz="850" b="0"/>
                        <a:t>Beställs 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Läkemedelsenhetens </a:t>
                      </a:r>
                      <a:r>
                        <a:rPr lang="sv-SE" sz="85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excelfil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Covidvaccin </a:t>
                      </a:r>
                      <a:r>
                        <a:rPr lang="sv-SE" sz="85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Inrapport</a:t>
                      </a:r>
                      <a:r>
                        <a:rPr lang="sv-SE" sz="85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(Teams ”Vaccinationsavstämning vårdcentraler”)</a:t>
                      </a:r>
                    </a:p>
                    <a:p>
                      <a:pPr marL="0" lvl="0" indent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None/>
                      </a:pPr>
                      <a:endParaRPr lang="sv-SE" sz="85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50" b="0"/>
                        <a:t>Covid-19</a:t>
                      </a:r>
                      <a:endParaRPr lang="en-US" sz="850" b="0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84450"/>
                  </a:ext>
                </a:extLst>
              </a:tr>
              <a:tr h="667245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bg1"/>
                          </a:solidFill>
                        </a:rPr>
                        <a:t>18 dec</a:t>
                      </a:r>
                    </a:p>
                  </a:txBody>
                  <a:tcPr marL="50292" marR="50292" marT="16459" marB="10972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DEN DIGITALA BOKNINGEN FÖR COVID-19 OCH INFLUENSA STÄNGER</a:t>
                      </a:r>
                      <a:endParaRPr lang="sv-SE" sz="850" b="1" kern="12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1177-puffen stängs.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Den digitala bokningen för sambokning samt separata digitala bokningar för covid-19 och influensa stängs. Vaccination mot covid-19 och influensa ges därefter vid efterfrågan. Fortsatt digital bokning och schemamall för 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pneumokocker, kikhosta för gravida och HPV (”åretruntvaccinationer”) i </a:t>
                      </a:r>
                      <a:r>
                        <a:rPr lang="sv-SE" sz="900" b="0" i="0" u="none" strike="noStrike" noProof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MittVaccin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. </a:t>
                      </a: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Covid-19, influensa,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pneumokocker, kikhosta och HPV</a:t>
                      </a:r>
                      <a:endParaRPr lang="sv-SE" sz="85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292" marR="50292" marT="16459" marB="10972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936257"/>
                  </a:ext>
                </a:extLst>
              </a:tr>
              <a:tr h="49003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31 dec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VACCINATIONSINSATSEN AVSLUTAS</a:t>
                      </a:r>
                      <a:endParaRPr lang="sv-SE" sz="850" b="1" i="1">
                        <a:solidFill>
                          <a:schemeClr val="tx1"/>
                        </a:solidFill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Vaccination mot covid-19 erbjuds framöver via garantvårdcentraler. Vaccination mot influensa fortsätter vid efterfrågan på respektive vårdcentral. </a:t>
                      </a:r>
                      <a:endParaRPr lang="sv-SE" sz="9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Fortsatt digital bokning och schemamall för pneumokocker, kikhosta för gravida och HPV (”åretruntvaccinationer”) i </a:t>
                      </a:r>
                      <a:r>
                        <a:rPr lang="sv-SE" sz="900" b="0" i="0" u="none" strike="noStrike" noProof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MittVaccin</a:t>
                      </a:r>
                      <a:r>
                        <a:rPr lang="sv-SE" sz="900" b="0" i="0" u="none" strike="noStrike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. </a:t>
                      </a:r>
                      <a:endParaRPr lang="sv-SE" sz="9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Covid-19, influensa, </a:t>
                      </a: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pneumokocker, kikhosta och HPV</a:t>
                      </a:r>
                      <a:endParaRPr lang="sv-SE" sz="85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235942"/>
                  </a:ext>
                </a:extLst>
              </a:tr>
              <a:tr h="3159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4 jan 2027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v-SE" sz="850" b="1">
                          <a:solidFill>
                            <a:schemeClr val="tx1"/>
                          </a:solidFill>
                        </a:rPr>
                        <a:t>GARANTVÅRDCENTRALERNAS UPPDRAG STARTAR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>
                          <a:solidFill>
                            <a:schemeClr val="tx1"/>
                          </a:solidFill>
                        </a:rPr>
                        <a:t>Vaccination mot covid-19 erbjuds via garantvårdcentraler. Vaccination mot influensa fortsätter vid efterfrågan på respektive vårdcentral.</a:t>
                      </a:r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850" b="0" dirty="0">
                          <a:solidFill>
                            <a:schemeClr val="tx1"/>
                          </a:solidFill>
                        </a:rPr>
                        <a:t>Covid-19 och influensa</a:t>
                      </a:r>
                      <a:endParaRPr lang="sv-SE" sz="850" dirty="0"/>
                    </a:p>
                  </a:txBody>
                  <a:tcPr marL="50292" marR="50292" marT="16459" marB="10972" anchor="ctr">
                    <a:solidFill>
                      <a:schemeClr val="accent2">
                        <a:lumMod val="18000"/>
                        <a:lumOff val="8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934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9A2D48D-A3B9-E4EA-1BDF-9F17FCAC9745}"/>
              </a:ext>
            </a:extLst>
          </p:cNvPr>
          <p:cNvSpPr txBox="1"/>
          <p:nvPr/>
        </p:nvSpPr>
        <p:spPr>
          <a:xfrm>
            <a:off x="16425" y="13970"/>
            <a:ext cx="1184148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000"/>
              <a:t>Vårdcentral – </a:t>
            </a:r>
            <a:r>
              <a:rPr lang="sv-SE" sz="900" b="1"/>
              <a:t>utskriftsversion utan länkar.</a:t>
            </a:r>
            <a:r>
              <a:rPr lang="sv-SE" sz="1000"/>
              <a:t> </a:t>
            </a:r>
            <a:r>
              <a:rPr lang="sv-SE" sz="850" b="0"/>
              <a:t>GRÖNT = information, bokning och start   •   BLÅTT = beställning och avslut</a:t>
            </a:r>
            <a:endParaRPr lang="sv-SE" sz="850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562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E53DB7-D2F3-4F3A-2E63-5BCEB5D9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333375"/>
            <a:ext cx="10585449" cy="1296000"/>
          </a:xfrm>
        </p:spPr>
        <p:txBody>
          <a:bodyPr anchor="ctr">
            <a:normAutofit/>
          </a:bodyPr>
          <a:lstStyle/>
          <a:p>
            <a:r>
              <a:rPr lang="sv-SE"/>
              <a:t>Vårdgivarwebben – kontaktuppgifter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7E4A0B-8624-298A-7255-3E9E5D961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5" y="1665288"/>
            <a:ext cx="5181600" cy="4002087"/>
          </a:xfrm>
        </p:spPr>
        <p:txBody>
          <a:bodyPr vert="horz" lIns="0" tIns="0" rIns="0" bIns="0" rtlCol="0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sv-SE" sz="1300" dirty="0"/>
              <a:t>För frågor, support eller ärenden (t.ex. behörigheter), använd i första hand funktionsbrevlådorna. Det säkerställer att ärendet hanteras oberoende av person och ger spårbarhet samt korrekt dokumenthantering mellan myndigheter.</a:t>
            </a:r>
          </a:p>
          <a:p>
            <a:pPr marL="287655" indent="-287655">
              <a:lnSpc>
                <a:spcPct val="90000"/>
              </a:lnSpc>
            </a:pPr>
            <a:r>
              <a:rPr lang="sv-SE" sz="1300" dirty="0"/>
              <a:t>Medicinska frågor om vaccinationer: </a:t>
            </a:r>
            <a:br>
              <a:rPr lang="sv-SE" sz="1300" dirty="0"/>
            </a:br>
            <a:r>
              <a:rPr lang="sv-SE" sz="1300" dirty="0">
                <a:hlinkClick r:id="rId2"/>
              </a:rPr>
              <a:t>smittskydd@regionhalland.se</a:t>
            </a:r>
            <a:r>
              <a:rPr lang="sv-SE" sz="1300" dirty="0"/>
              <a:t> eller telefon: 035-13 16 07</a:t>
            </a:r>
          </a:p>
          <a:p>
            <a:pPr marL="287655" indent="-287655">
              <a:lnSpc>
                <a:spcPct val="90000"/>
              </a:lnSpc>
            </a:pPr>
            <a:r>
              <a:rPr lang="sv-SE" sz="1300" dirty="0"/>
              <a:t>Frågor om läkemedel, beställning och distribution:</a:t>
            </a:r>
            <a:br>
              <a:rPr lang="sv-SE" sz="1300" dirty="0"/>
            </a:br>
            <a:r>
              <a:rPr lang="sv-SE" sz="1300" dirty="0">
                <a:hlinkClick r:id="rId3"/>
              </a:rPr>
              <a:t>hsh</a:t>
            </a:r>
            <a:r>
              <a:rPr lang="sv-SE" sz="1300" dirty="0">
                <a:hlinkClick r:id="rId4"/>
              </a:rPr>
              <a:t>.lakemedelsenheten@regionhalland.se</a:t>
            </a:r>
            <a:r>
              <a:rPr lang="sv-SE" sz="1300" dirty="0"/>
              <a:t> </a:t>
            </a:r>
          </a:p>
          <a:p>
            <a:pPr marL="287655" indent="-287655">
              <a:lnSpc>
                <a:spcPct val="90000"/>
              </a:lnSpc>
            </a:pPr>
            <a:r>
              <a:rPr lang="sv-SE" sz="1300" dirty="0"/>
              <a:t>Behörighet, support och ärenden i </a:t>
            </a:r>
            <a:r>
              <a:rPr lang="sv-SE" sz="1300" dirty="0" err="1"/>
              <a:t>MittVaccin</a:t>
            </a:r>
            <a:r>
              <a:rPr lang="sv-SE" sz="1300" dirty="0"/>
              <a:t>: Region Halland: Lägg ditt ärende till Servicedesk Plus. Medarbetare i kommun: Skicka epost till</a:t>
            </a:r>
            <a:r>
              <a:rPr lang="en-US" sz="1300" dirty="0"/>
              <a:t> </a:t>
            </a:r>
            <a:r>
              <a:rPr lang="sv-SE" sz="1300" dirty="0">
                <a:hlinkClick r:id="rId5"/>
              </a:rPr>
              <a:t>support@regionhalland.se</a:t>
            </a:r>
            <a:r>
              <a:rPr lang="sv-SE" sz="1300" dirty="0"/>
              <a:t> </a:t>
            </a:r>
          </a:p>
          <a:p>
            <a:pPr marL="287655" indent="-287655">
              <a:lnSpc>
                <a:spcPct val="90000"/>
              </a:lnSpc>
              <a:buFont typeface="Arial"/>
              <a:buChar char="●"/>
            </a:pPr>
            <a:r>
              <a:rPr lang="sv-SE" sz="1300" dirty="0"/>
              <a:t>Frågor om ersättningar för vacciner:</a:t>
            </a:r>
            <a:br>
              <a:rPr lang="sv-SE" sz="1300" dirty="0"/>
            </a:br>
            <a:r>
              <a:rPr lang="sv-SE" sz="1300" dirty="0">
                <a:hlinkClick r:id="rId6"/>
              </a:rPr>
              <a:t>lakemedelsstrategi@regionhalland.se </a:t>
            </a:r>
            <a:endParaRPr lang="en-US" sz="1300" dirty="0"/>
          </a:p>
          <a:p>
            <a:pPr marL="287655" indent="-287655">
              <a:lnSpc>
                <a:spcPct val="90000"/>
              </a:lnSpc>
              <a:buFont typeface="Arial"/>
              <a:buChar char="●"/>
            </a:pPr>
            <a:r>
              <a:rPr lang="sv-SE" sz="1300" dirty="0"/>
              <a:t>Förbättringsförslag, utbildningsbehov eller övriga frågor:</a:t>
            </a:r>
            <a:br>
              <a:rPr lang="sv-SE" sz="1300" dirty="0"/>
            </a:br>
            <a:r>
              <a:rPr lang="sv-SE" sz="1300" dirty="0">
                <a:hlinkClick r:id="rId7"/>
              </a:rPr>
              <a:t>narsjukvarden@regionhalland.se</a:t>
            </a:r>
            <a:r>
              <a:rPr lang="sv-SE" sz="1300" dirty="0"/>
              <a:t> 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sv-SE" sz="1300" dirty="0"/>
            </a:br>
            <a:r>
              <a:rPr lang="sv-SE" sz="1300" dirty="0"/>
              <a:t>  </a:t>
            </a:r>
            <a:br>
              <a:rPr lang="sv-SE" sz="1300" dirty="0"/>
            </a:br>
            <a:endParaRPr lang="sv-SE" sz="1300" dirty="0"/>
          </a:p>
          <a:p>
            <a:pPr marL="0" indent="0">
              <a:lnSpc>
                <a:spcPct val="90000"/>
              </a:lnSpc>
              <a:buNone/>
            </a:pPr>
            <a:endParaRPr lang="sv-SE" sz="1300" dirty="0"/>
          </a:p>
        </p:txBody>
      </p:sp>
      <p:pic>
        <p:nvPicPr>
          <p:cNvPr id="8" name="Platshållare för innehåll 7" descr="En bild som visar text, skärmbild, Teckensnitt, programvara&#10;&#10;AI-genererat innehåll kan vara felaktigt.">
            <a:extLst>
              <a:ext uri="{FF2B5EF4-FFF2-40B4-BE49-F238E27FC236}">
                <a16:creationId xmlns:a16="http://schemas.microsoft.com/office/drawing/2014/main" id="{EF9BECCE-3F57-9047-B0AD-30D4315CD3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7123" y="2474563"/>
            <a:ext cx="5181601" cy="2383536"/>
          </a:xfrm>
          <a:prstGeom prst="rect">
            <a:avLst/>
          </a:prstGeom>
          <a:noFill/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0F64C43-06F3-4E14-733E-684CB5C9FB9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781032" y="6396487"/>
            <a:ext cx="1440000" cy="324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Region Halland  │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38B19C5-36C7-2C69-6592-6A700EC899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9625" y="6396487"/>
            <a:ext cx="4114800" cy="324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Halland – Bästa livsplatsen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B995E9-E751-80DD-8C1C-76085E050B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27469" y="6396487"/>
            <a:ext cx="216000" cy="324000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8645303-2AAE-45D1-913A-B06AE6474513}" type="slidenum">
              <a:rPr kumimoji="0" lang="sv-SE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b="1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119A77A5-114C-E325-0BAF-55AF050CCBE6}"/>
              </a:ext>
            </a:extLst>
          </p:cNvPr>
          <p:cNvCxnSpPr>
            <a:cxnSpLocks/>
          </p:cNvCxnSpPr>
          <p:nvPr/>
        </p:nvCxnSpPr>
        <p:spPr>
          <a:xfrm flipH="1">
            <a:off x="11227469" y="4050792"/>
            <a:ext cx="495139" cy="411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782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6E3DE5-D89E-66D2-C965-B12C9C5E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4294967295"/>
          </p:nvPr>
        </p:nvSpPr>
        <p:spPr>
          <a:xfrm>
            <a:off x="10752138" y="7213600"/>
            <a:ext cx="1439862" cy="323850"/>
          </a:xfrm>
        </p:spPr>
        <p:txBody>
          <a:bodyPr/>
          <a:lstStyle/>
          <a:p>
            <a:r>
              <a:rPr lang="sv-SE"/>
              <a:t>Region Halland  │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0" y="7213600"/>
            <a:ext cx="4114800" cy="323850"/>
          </a:xfrm>
        </p:spPr>
        <p:txBody>
          <a:bodyPr/>
          <a:lstStyle/>
          <a:p>
            <a:r>
              <a:rPr lang="sv-SE"/>
              <a:t>Halland – Bästa livsplatsen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976100" y="7213600"/>
            <a:ext cx="215900" cy="323850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9797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Halland - blå">
  <a:themeElements>
    <a:clrScheme name="Region Halland">
      <a:dk1>
        <a:sysClr val="windowText" lastClr="000000"/>
      </a:dk1>
      <a:lt1>
        <a:sysClr val="window" lastClr="FFFFFF"/>
      </a:lt1>
      <a:dk2>
        <a:srgbClr val="00495D"/>
      </a:dk2>
      <a:lt2>
        <a:srgbClr val="F8F8F8"/>
      </a:lt2>
      <a:accent1>
        <a:srgbClr val="006858"/>
      </a:accent1>
      <a:accent2>
        <a:srgbClr val="A3D8E7"/>
      </a:accent2>
      <a:accent3>
        <a:srgbClr val="20AC6C"/>
      </a:accent3>
      <a:accent4>
        <a:srgbClr val="D8E69C"/>
      </a:accent4>
      <a:accent5>
        <a:srgbClr val="28B3C7"/>
      </a:accent5>
      <a:accent6>
        <a:srgbClr val="82CD9E"/>
      </a:accent6>
      <a:hlink>
        <a:srgbClr val="006966"/>
      </a:hlink>
      <a:folHlink>
        <a:srgbClr val="0050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Region Halland blå.potx" id="{6BA8BB55-3B14-4EE4-92C8-60897B29904C}" vid="{3FBAA974-E833-430A-9ED5-6C1BE233EB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Region Halland">
      <a:dk1>
        <a:sysClr val="windowText" lastClr="000000"/>
      </a:dk1>
      <a:lt1>
        <a:sysClr val="window" lastClr="FFFFFF"/>
      </a:lt1>
      <a:dk2>
        <a:srgbClr val="005069"/>
      </a:dk2>
      <a:lt2>
        <a:srgbClr val="F8F8F8"/>
      </a:lt2>
      <a:accent1>
        <a:srgbClr val="006966"/>
      </a:accent1>
      <a:accent2>
        <a:srgbClr val="B4DEE6"/>
      </a:accent2>
      <a:accent3>
        <a:srgbClr val="0DA964"/>
      </a:accent3>
      <a:accent4>
        <a:srgbClr val="D8E69C"/>
      </a:accent4>
      <a:accent5>
        <a:srgbClr val="34BBC3"/>
      </a:accent5>
      <a:accent6>
        <a:srgbClr val="83C59B"/>
      </a:accent6>
      <a:hlink>
        <a:srgbClr val="006966"/>
      </a:hlink>
      <a:folHlink>
        <a:srgbClr val="0050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2748E48240624DBCF13381E115ECD1" ma:contentTypeVersion="14" ma:contentTypeDescription="Skapa ett nytt dokument." ma:contentTypeScope="" ma:versionID="3357b6ea5f73e87cda0ff4f1d8337b76">
  <xsd:schema xmlns:xsd="http://www.w3.org/2001/XMLSchema" xmlns:xs="http://www.w3.org/2001/XMLSchema" xmlns:p="http://schemas.microsoft.com/office/2006/metadata/properties" xmlns:ns2="14d8d09e-ad1b-4501-9dd3-e87e66e6e1a4" xmlns:ns3="1ca30f94-678e-46c9-bbc2-8e7e2bce9cf2" targetNamespace="http://schemas.microsoft.com/office/2006/metadata/properties" ma:root="true" ma:fieldsID="a818197b966b1c1c52623e6e5677f8f3" ns2:_="" ns3:_="">
    <xsd:import namespace="14d8d09e-ad1b-4501-9dd3-e87e66e6e1a4"/>
    <xsd:import namespace="1ca30f94-678e-46c9-bbc2-8e7e2bce9c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d8d09e-ad1b-4501-9dd3-e87e66e6e1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e2b25a3c-5420-47fb-901f-1f2eddde8d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a30f94-678e-46c9-bbc2-8e7e2bce9c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99ca5e8-b5ae-4cd6-afa5-f75483f7420b}" ma:internalName="TaxCatchAll" ma:showField="CatchAllData" ma:web="1ca30f94-678e-46c9-bbc2-8e7e2bce9c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d8d09e-ad1b-4501-9dd3-e87e66e6e1a4">
      <Terms xmlns="http://schemas.microsoft.com/office/infopath/2007/PartnerControls"/>
    </lcf76f155ced4ddcb4097134ff3c332f>
    <TaxCatchAll xmlns="1ca30f94-678e-46c9-bbc2-8e7e2bce9cf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E226CA-CB2C-41D2-AD42-0DB806B49EE1}">
  <ds:schemaRefs>
    <ds:schemaRef ds:uri="14d8d09e-ad1b-4501-9dd3-e87e66e6e1a4"/>
    <ds:schemaRef ds:uri="1ca30f94-678e-46c9-bbc2-8e7e2bce9c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7914793-909B-4EF2-AF2D-D496FAEF4C4D}">
  <ds:schemaRefs>
    <ds:schemaRef ds:uri="http://schemas.microsoft.com/office/2006/documentManagement/types"/>
    <ds:schemaRef ds:uri="1ca30f94-678e-46c9-bbc2-8e7e2bce9cf2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14d8d09e-ad1b-4501-9dd3-e87e66e6e1a4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34810F0-667A-4FF4-BC8A-F4D3F260595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2f085be-b523-4eaa-9a27-42f6cb11e0e6}" enabled="0" method="" siteId="{22f085be-b523-4eaa-9a27-42f6cb11e0e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Region Halland_blå_version2</Template>
  <TotalTime>135</TotalTime>
  <Words>1291</Words>
  <Application>Microsoft Office PowerPoint</Application>
  <PresentationFormat>Bredbild</PresentationFormat>
  <Paragraphs>171</Paragraphs>
  <Slides>5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Region Halland - blå</vt:lpstr>
      <vt:lpstr>Vårdcentral – flödesschema för start- och slutdatum, bokning, beställning schemamall samt utskick via sms eller e-post</vt:lpstr>
      <vt:lpstr>PowerPoint-presentation</vt:lpstr>
      <vt:lpstr>PowerPoint-presentation</vt:lpstr>
      <vt:lpstr>Vårdgivarwebben – kontaktuppgifter</vt:lpstr>
      <vt:lpstr>PowerPoint-presentation</vt:lpstr>
    </vt:vector>
  </TitlesOfParts>
  <Company>Region Halland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Amaro Löfgren Malin RK KOMM</dc:creator>
  <cp:keywords>class='Open'</cp:keywords>
  <cp:lastModifiedBy>Levin Johanna NSVH UTV O STÖD VC HALLAND</cp:lastModifiedBy>
  <cp:revision>5</cp:revision>
  <cp:lastPrinted>2026-08-31T09:12:25Z</cp:lastPrinted>
  <dcterms:created xsi:type="dcterms:W3CDTF">2025-07-10T14:14:43Z</dcterms:created>
  <dcterms:modified xsi:type="dcterms:W3CDTF">2026-09-29T11:48:30Z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0x0101008F2748E48240624DBCF13381E115ECD1</vt:lpwstr>
  </property>
  <property fmtid="{D5CDD505-2E9C-101B-9397-08002B2CF9AE}" pid="3" name="Order">
    <vt:r8>292000</vt:r8>
  </property>
  <property fmtid="{D5CDD505-2E9C-101B-9397-08002B2CF9AE}" pid="4" name="MediaServiceImageTags">
    <vt:lpwstr/>
  </property>
</Properties>
</file>